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41"/>
  </p:notesMasterIdLst>
  <p:sldIdLst>
    <p:sldId id="304" r:id="rId2"/>
    <p:sldId id="469" r:id="rId3"/>
    <p:sldId id="408" r:id="rId4"/>
    <p:sldId id="358" r:id="rId5"/>
    <p:sldId id="411" r:id="rId6"/>
    <p:sldId id="412" r:id="rId7"/>
    <p:sldId id="413" r:id="rId8"/>
    <p:sldId id="427" r:id="rId9"/>
    <p:sldId id="414" r:id="rId10"/>
    <p:sldId id="428" r:id="rId11"/>
    <p:sldId id="415" r:id="rId12"/>
    <p:sldId id="416" r:id="rId13"/>
    <p:sldId id="417" r:id="rId14"/>
    <p:sldId id="418" r:id="rId15"/>
    <p:sldId id="419" r:id="rId16"/>
    <p:sldId id="420" r:id="rId17"/>
    <p:sldId id="467" r:id="rId18"/>
    <p:sldId id="466" r:id="rId19"/>
    <p:sldId id="421" r:id="rId20"/>
    <p:sldId id="429" r:id="rId21"/>
    <p:sldId id="423" r:id="rId22"/>
    <p:sldId id="424" r:id="rId23"/>
    <p:sldId id="426" r:id="rId24"/>
    <p:sldId id="468" r:id="rId25"/>
    <p:sldId id="431" r:id="rId26"/>
    <p:sldId id="432" r:id="rId27"/>
    <p:sldId id="462" r:id="rId28"/>
    <p:sldId id="463" r:id="rId29"/>
    <p:sldId id="434" r:id="rId30"/>
    <p:sldId id="435" r:id="rId31"/>
    <p:sldId id="437" r:id="rId32"/>
    <p:sldId id="438" r:id="rId33"/>
    <p:sldId id="439" r:id="rId34"/>
    <p:sldId id="440" r:id="rId35"/>
    <p:sldId id="441" r:id="rId36"/>
    <p:sldId id="442" r:id="rId37"/>
    <p:sldId id="443" r:id="rId38"/>
    <p:sldId id="444" r:id="rId39"/>
    <p:sldId id="46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39FC39-F6C4-40E7-8CB1-F7144F21397E}">
          <p14:sldIdLst>
            <p14:sldId id="304"/>
            <p14:sldId id="469"/>
            <p14:sldId id="408"/>
            <p14:sldId id="358"/>
            <p14:sldId id="411"/>
            <p14:sldId id="412"/>
            <p14:sldId id="413"/>
            <p14:sldId id="427"/>
            <p14:sldId id="414"/>
            <p14:sldId id="428"/>
            <p14:sldId id="415"/>
            <p14:sldId id="416"/>
            <p14:sldId id="417"/>
            <p14:sldId id="418"/>
            <p14:sldId id="419"/>
            <p14:sldId id="420"/>
            <p14:sldId id="467"/>
            <p14:sldId id="466"/>
            <p14:sldId id="421"/>
            <p14:sldId id="429"/>
            <p14:sldId id="423"/>
            <p14:sldId id="424"/>
            <p14:sldId id="426"/>
          </p14:sldIdLst>
        </p14:section>
        <p14:section name="Untitled Section" id="{F08B93AD-DE86-4779-A30F-1658FA1F90F8}">
          <p14:sldIdLst>
            <p14:sldId id="468"/>
            <p14:sldId id="431"/>
            <p14:sldId id="432"/>
            <p14:sldId id="462"/>
            <p14:sldId id="463"/>
            <p14:sldId id="434"/>
            <p14:sldId id="435"/>
            <p14:sldId id="437"/>
            <p14:sldId id="438"/>
            <p14:sldId id="439"/>
            <p14:sldId id="440"/>
            <p14:sldId id="441"/>
            <p14:sldId id="442"/>
            <p14:sldId id="443"/>
            <p14:sldId id="444"/>
            <p14:sldId id="4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85" autoAdjust="0"/>
  </p:normalViewPr>
  <p:slideViewPr>
    <p:cSldViewPr snapToGrid="0" snapToObjects="1">
      <p:cViewPr varScale="1">
        <p:scale>
          <a:sx n="59" d="100"/>
          <a:sy n="59" d="100"/>
        </p:scale>
        <p:origin x="1500"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0F4B3-9F3F-48AE-B9DC-C2E0D37D2DA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A5D63B4-D6F3-4C31-B560-B07F120EBC41}">
      <dgm:prSet/>
      <dgm:spPr/>
      <dgm:t>
        <a:bodyPr/>
        <a:lstStyle/>
        <a:p>
          <a:pPr>
            <a:defRPr b="1"/>
          </a:pPr>
          <a:r>
            <a:rPr lang="en-US" b="0" i="0"/>
            <a:t>A technology</a:t>
          </a:r>
          <a:endParaRPr lang="en-US"/>
        </a:p>
      </dgm:t>
    </dgm:pt>
    <dgm:pt modelId="{E8CE77E0-3E5F-4494-9D72-D60EEAB0E968}" type="parTrans" cxnId="{C10C898E-939B-4FCF-ABF1-9C7267D46B0E}">
      <dgm:prSet/>
      <dgm:spPr/>
      <dgm:t>
        <a:bodyPr/>
        <a:lstStyle/>
        <a:p>
          <a:endParaRPr lang="en-US"/>
        </a:p>
      </dgm:t>
    </dgm:pt>
    <dgm:pt modelId="{75A94104-7720-4996-AD8F-CBB9ABC4BC70}" type="sibTrans" cxnId="{C10C898E-939B-4FCF-ABF1-9C7267D46B0E}">
      <dgm:prSet/>
      <dgm:spPr/>
      <dgm:t>
        <a:bodyPr/>
        <a:lstStyle/>
        <a:p>
          <a:endParaRPr lang="en-US"/>
        </a:p>
      </dgm:t>
    </dgm:pt>
    <dgm:pt modelId="{CD752212-DDB0-4717-B2C0-58EAD6FAF46C}">
      <dgm:prSet/>
      <dgm:spPr/>
      <dgm:t>
        <a:bodyPr/>
        <a:lstStyle/>
        <a:p>
          <a:pPr>
            <a:defRPr b="1"/>
          </a:pPr>
          <a:r>
            <a:rPr lang="en-US" b="0" i="0"/>
            <a:t>Enables a new style of computing</a:t>
          </a:r>
          <a:endParaRPr lang="en-US"/>
        </a:p>
      </dgm:t>
    </dgm:pt>
    <dgm:pt modelId="{F6FB3570-F443-420D-BF84-05162960DC21}" type="parTrans" cxnId="{EDE4B3D0-A791-46CB-AE3B-4F85D35BCAA1}">
      <dgm:prSet/>
      <dgm:spPr/>
      <dgm:t>
        <a:bodyPr/>
        <a:lstStyle/>
        <a:p>
          <a:endParaRPr lang="en-US"/>
        </a:p>
      </dgm:t>
    </dgm:pt>
    <dgm:pt modelId="{346BDACF-DE20-410F-9CBD-C00F13A1E0E1}" type="sibTrans" cxnId="{EDE4B3D0-A791-46CB-AE3B-4F85D35BCAA1}">
      <dgm:prSet/>
      <dgm:spPr/>
      <dgm:t>
        <a:bodyPr/>
        <a:lstStyle/>
        <a:p>
          <a:endParaRPr lang="en-US"/>
        </a:p>
      </dgm:t>
    </dgm:pt>
    <dgm:pt modelId="{749E22F3-601B-49F3-9E00-42982DCEA389}">
      <dgm:prSet/>
      <dgm:spPr/>
      <dgm:t>
        <a:bodyPr/>
        <a:lstStyle/>
        <a:p>
          <a:r>
            <a:rPr lang="en-US" b="0" i="0"/>
            <a:t>Computation happens “somewhere in the cloud” (not particular server)</a:t>
          </a:r>
          <a:endParaRPr lang="en-US"/>
        </a:p>
      </dgm:t>
    </dgm:pt>
    <dgm:pt modelId="{F54848C2-9D3A-432B-A6A4-0EC0BC072277}" type="parTrans" cxnId="{807AA132-EC47-4171-8A1E-B837FCB24249}">
      <dgm:prSet/>
      <dgm:spPr/>
      <dgm:t>
        <a:bodyPr/>
        <a:lstStyle/>
        <a:p>
          <a:endParaRPr lang="en-US"/>
        </a:p>
      </dgm:t>
    </dgm:pt>
    <dgm:pt modelId="{8E708110-5957-43F4-B000-4FF80FB2E51C}" type="sibTrans" cxnId="{807AA132-EC47-4171-8A1E-B837FCB24249}">
      <dgm:prSet/>
      <dgm:spPr/>
      <dgm:t>
        <a:bodyPr/>
        <a:lstStyle/>
        <a:p>
          <a:endParaRPr lang="en-US"/>
        </a:p>
      </dgm:t>
    </dgm:pt>
    <dgm:pt modelId="{4CE608B3-398C-4E4F-BCE2-CB2C35F6B2E6}">
      <dgm:prSet/>
      <dgm:spPr/>
      <dgm:t>
        <a:bodyPr/>
        <a:lstStyle/>
        <a:p>
          <a:r>
            <a:rPr lang="en-US" b="0" i="0"/>
            <a:t>Highly scalable, elastic and responsive</a:t>
          </a:r>
          <a:endParaRPr lang="en-US"/>
        </a:p>
      </dgm:t>
    </dgm:pt>
    <dgm:pt modelId="{805C0347-6B92-4B65-A60E-61BF8649136F}" type="parTrans" cxnId="{3CA67F90-2716-49AF-817B-C83D35AF2928}">
      <dgm:prSet/>
      <dgm:spPr/>
      <dgm:t>
        <a:bodyPr/>
        <a:lstStyle/>
        <a:p>
          <a:endParaRPr lang="en-US"/>
        </a:p>
      </dgm:t>
    </dgm:pt>
    <dgm:pt modelId="{B8CFC5E7-D311-416E-85FD-4E609A8F5239}" type="sibTrans" cxnId="{3CA67F90-2716-49AF-817B-C83D35AF2928}">
      <dgm:prSet/>
      <dgm:spPr/>
      <dgm:t>
        <a:bodyPr/>
        <a:lstStyle/>
        <a:p>
          <a:endParaRPr lang="en-US"/>
        </a:p>
      </dgm:t>
    </dgm:pt>
    <dgm:pt modelId="{50C7713C-99C7-4E0E-9CE1-11A411162FCE}">
      <dgm:prSet/>
      <dgm:spPr/>
      <dgm:t>
        <a:bodyPr/>
        <a:lstStyle/>
        <a:p>
          <a:r>
            <a:rPr lang="en-US" b="0" i="0"/>
            <a:t>Like Google and Facebook</a:t>
          </a:r>
          <a:endParaRPr lang="en-US"/>
        </a:p>
      </dgm:t>
    </dgm:pt>
    <dgm:pt modelId="{A294C32F-2DBF-4089-9DEB-45B0C3E2C8D4}" type="parTrans" cxnId="{F224AC0F-4572-477A-99B0-2EE4789F62D0}">
      <dgm:prSet/>
      <dgm:spPr/>
      <dgm:t>
        <a:bodyPr/>
        <a:lstStyle/>
        <a:p>
          <a:endParaRPr lang="en-US"/>
        </a:p>
      </dgm:t>
    </dgm:pt>
    <dgm:pt modelId="{E578C593-0DDA-459E-BBCC-198F91329409}" type="sibTrans" cxnId="{F224AC0F-4572-477A-99B0-2EE4789F62D0}">
      <dgm:prSet/>
      <dgm:spPr/>
      <dgm:t>
        <a:bodyPr/>
        <a:lstStyle/>
        <a:p>
          <a:endParaRPr lang="en-US"/>
        </a:p>
      </dgm:t>
    </dgm:pt>
    <dgm:pt modelId="{8215B869-BE2B-473B-B3B2-8EB225D126EA}">
      <dgm:prSet/>
      <dgm:spPr/>
      <dgm:t>
        <a:bodyPr/>
        <a:lstStyle/>
        <a:p>
          <a:pPr>
            <a:defRPr b="1"/>
          </a:pPr>
          <a:r>
            <a:rPr lang="en-US" b="0" i="0"/>
            <a:t>Enables new applications</a:t>
          </a:r>
          <a:endParaRPr lang="en-US"/>
        </a:p>
      </dgm:t>
    </dgm:pt>
    <dgm:pt modelId="{A01D45B0-970A-43AB-8251-EF74218E91A1}" type="parTrans" cxnId="{5C7B55C9-29B6-4660-A54F-E55AA1851990}">
      <dgm:prSet/>
      <dgm:spPr/>
      <dgm:t>
        <a:bodyPr/>
        <a:lstStyle/>
        <a:p>
          <a:endParaRPr lang="en-US"/>
        </a:p>
      </dgm:t>
    </dgm:pt>
    <dgm:pt modelId="{3EC3EB43-902F-451C-A382-2F871E4E9F30}" type="sibTrans" cxnId="{5C7B55C9-29B6-4660-A54F-E55AA1851990}">
      <dgm:prSet/>
      <dgm:spPr/>
      <dgm:t>
        <a:bodyPr/>
        <a:lstStyle/>
        <a:p>
          <a:endParaRPr lang="en-US"/>
        </a:p>
      </dgm:t>
    </dgm:pt>
    <dgm:pt modelId="{C7BC4B8A-2C38-4F49-BDE4-2C23FE4C0FDF}">
      <dgm:prSet/>
      <dgm:spPr/>
      <dgm:t>
        <a:bodyPr/>
        <a:lstStyle/>
        <a:p>
          <a:r>
            <a:rPr lang="en-US" b="0" i="0"/>
            <a:t>Social Computing</a:t>
          </a:r>
          <a:endParaRPr lang="en-US"/>
        </a:p>
      </dgm:t>
    </dgm:pt>
    <dgm:pt modelId="{80F763EF-E2D2-4F06-8BE0-59B7795D20B8}" type="parTrans" cxnId="{E0538D8F-43A7-405B-BAC3-AC0BA2993B92}">
      <dgm:prSet/>
      <dgm:spPr/>
      <dgm:t>
        <a:bodyPr/>
        <a:lstStyle/>
        <a:p>
          <a:endParaRPr lang="en-US"/>
        </a:p>
      </dgm:t>
    </dgm:pt>
    <dgm:pt modelId="{E755377E-D84C-468D-B12E-C1744606637F}" type="sibTrans" cxnId="{E0538D8F-43A7-405B-BAC3-AC0BA2993B92}">
      <dgm:prSet/>
      <dgm:spPr/>
      <dgm:t>
        <a:bodyPr/>
        <a:lstStyle/>
        <a:p>
          <a:endParaRPr lang="en-US"/>
        </a:p>
      </dgm:t>
    </dgm:pt>
    <dgm:pt modelId="{A90865A7-D74B-4C12-9D8C-2461F36F4A29}">
      <dgm:prSet/>
      <dgm:spPr/>
      <dgm:t>
        <a:bodyPr/>
        <a:lstStyle/>
        <a:p>
          <a:r>
            <a:rPr lang="en-US" b="0" i="0"/>
            <a:t>Web looks at you</a:t>
          </a:r>
          <a:endParaRPr lang="en-US"/>
        </a:p>
      </dgm:t>
    </dgm:pt>
    <dgm:pt modelId="{26AB01E2-53F1-43E9-A450-0F1D67F21878}" type="parTrans" cxnId="{7435CEE3-2D00-4DAF-9DA8-5C1C3CAE3893}">
      <dgm:prSet/>
      <dgm:spPr/>
      <dgm:t>
        <a:bodyPr/>
        <a:lstStyle/>
        <a:p>
          <a:endParaRPr lang="en-US"/>
        </a:p>
      </dgm:t>
    </dgm:pt>
    <dgm:pt modelId="{32CD9508-DCE2-4CD5-B6EC-C5F54C5EDCE2}" type="sibTrans" cxnId="{7435CEE3-2D00-4DAF-9DA8-5C1C3CAE3893}">
      <dgm:prSet/>
      <dgm:spPr/>
      <dgm:t>
        <a:bodyPr/>
        <a:lstStyle/>
        <a:p>
          <a:endParaRPr lang="en-US"/>
        </a:p>
      </dgm:t>
    </dgm:pt>
    <dgm:pt modelId="{D52621B6-A95A-4608-93FB-B628EF5E14EE}">
      <dgm:prSet/>
      <dgm:spPr/>
      <dgm:t>
        <a:bodyPr/>
        <a:lstStyle/>
        <a:p>
          <a:r>
            <a:rPr lang="en-US" b="0" i="0"/>
            <a:t>Big Data, AI</a:t>
          </a:r>
          <a:endParaRPr lang="en-US"/>
        </a:p>
      </dgm:t>
    </dgm:pt>
    <dgm:pt modelId="{EC1D526E-24E3-4109-A87B-2F789F99EA27}" type="parTrans" cxnId="{11C51B5C-791D-43DE-961D-9686B7E590DB}">
      <dgm:prSet/>
      <dgm:spPr/>
      <dgm:t>
        <a:bodyPr/>
        <a:lstStyle/>
        <a:p>
          <a:endParaRPr lang="en-US"/>
        </a:p>
      </dgm:t>
    </dgm:pt>
    <dgm:pt modelId="{791BDBA0-F9C8-413E-AEF8-D68684B968F7}" type="sibTrans" cxnId="{11C51B5C-791D-43DE-961D-9686B7E590DB}">
      <dgm:prSet/>
      <dgm:spPr/>
      <dgm:t>
        <a:bodyPr/>
        <a:lstStyle/>
        <a:p>
          <a:endParaRPr lang="en-US"/>
        </a:p>
      </dgm:t>
    </dgm:pt>
    <dgm:pt modelId="{E3C42323-3531-49D2-ABA3-752A3D556719}" type="pres">
      <dgm:prSet presAssocID="{28F0F4B3-9F3F-48AE-B9DC-C2E0D37D2DA8}" presName="root" presStyleCnt="0">
        <dgm:presLayoutVars>
          <dgm:dir/>
          <dgm:resizeHandles val="exact"/>
        </dgm:presLayoutVars>
      </dgm:prSet>
      <dgm:spPr/>
    </dgm:pt>
    <dgm:pt modelId="{3AF4BB4F-7F04-4534-B512-32BDCCF35F69}" type="pres">
      <dgm:prSet presAssocID="{CA5D63B4-D6F3-4C31-B560-B07F120EBC41}" presName="compNode" presStyleCnt="0"/>
      <dgm:spPr/>
    </dgm:pt>
    <dgm:pt modelId="{5D1A3D09-1D28-4B17-8E72-B9B6F0E1CC2D}" type="pres">
      <dgm:prSet presAssocID="{CA5D63B4-D6F3-4C31-B560-B07F120EBC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E1101EC3-8755-4BF6-9ABC-55883649767E}" type="pres">
      <dgm:prSet presAssocID="{CA5D63B4-D6F3-4C31-B560-B07F120EBC41}" presName="iconSpace" presStyleCnt="0"/>
      <dgm:spPr/>
    </dgm:pt>
    <dgm:pt modelId="{32F1BFCD-DE6E-4C95-A0C5-5964955BE731}" type="pres">
      <dgm:prSet presAssocID="{CA5D63B4-D6F3-4C31-B560-B07F120EBC41}" presName="parTx" presStyleLbl="revTx" presStyleIdx="0" presStyleCnt="6">
        <dgm:presLayoutVars>
          <dgm:chMax val="0"/>
          <dgm:chPref val="0"/>
        </dgm:presLayoutVars>
      </dgm:prSet>
      <dgm:spPr/>
    </dgm:pt>
    <dgm:pt modelId="{4C56B1B0-E404-44E7-B2F4-D45E319F48BC}" type="pres">
      <dgm:prSet presAssocID="{CA5D63B4-D6F3-4C31-B560-B07F120EBC41}" presName="txSpace" presStyleCnt="0"/>
      <dgm:spPr/>
    </dgm:pt>
    <dgm:pt modelId="{C2828FDB-C045-4DC0-903A-7A536C47ACC2}" type="pres">
      <dgm:prSet presAssocID="{CA5D63B4-D6F3-4C31-B560-B07F120EBC41}" presName="desTx" presStyleLbl="revTx" presStyleIdx="1" presStyleCnt="6">
        <dgm:presLayoutVars/>
      </dgm:prSet>
      <dgm:spPr/>
    </dgm:pt>
    <dgm:pt modelId="{E774B9F1-6393-473C-BE22-1C8AD18F462F}" type="pres">
      <dgm:prSet presAssocID="{75A94104-7720-4996-AD8F-CBB9ABC4BC70}" presName="sibTrans" presStyleCnt="0"/>
      <dgm:spPr/>
    </dgm:pt>
    <dgm:pt modelId="{DCA08661-5A20-4C15-81AC-CA63FF24F3C8}" type="pres">
      <dgm:prSet presAssocID="{CD752212-DDB0-4717-B2C0-58EAD6FAF46C}" presName="compNode" presStyleCnt="0"/>
      <dgm:spPr/>
    </dgm:pt>
    <dgm:pt modelId="{CA76DC87-5DE0-4E2E-BA12-414771D922F9}" type="pres">
      <dgm:prSet presAssocID="{CD752212-DDB0-4717-B2C0-58EAD6FAF4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8BF9F6A2-D2A8-4ED9-8E9B-2BC61EF4498C}" type="pres">
      <dgm:prSet presAssocID="{CD752212-DDB0-4717-B2C0-58EAD6FAF46C}" presName="iconSpace" presStyleCnt="0"/>
      <dgm:spPr/>
    </dgm:pt>
    <dgm:pt modelId="{BFA1F616-3362-43A7-8333-A492C822638C}" type="pres">
      <dgm:prSet presAssocID="{CD752212-DDB0-4717-B2C0-58EAD6FAF46C}" presName="parTx" presStyleLbl="revTx" presStyleIdx="2" presStyleCnt="6">
        <dgm:presLayoutVars>
          <dgm:chMax val="0"/>
          <dgm:chPref val="0"/>
        </dgm:presLayoutVars>
      </dgm:prSet>
      <dgm:spPr/>
    </dgm:pt>
    <dgm:pt modelId="{4380B165-2281-44EE-98D0-6B146EB8A10A}" type="pres">
      <dgm:prSet presAssocID="{CD752212-DDB0-4717-B2C0-58EAD6FAF46C}" presName="txSpace" presStyleCnt="0"/>
      <dgm:spPr/>
    </dgm:pt>
    <dgm:pt modelId="{C52D1A29-96FB-4E65-86DA-16E5E7181BCA}" type="pres">
      <dgm:prSet presAssocID="{CD752212-DDB0-4717-B2C0-58EAD6FAF46C}" presName="desTx" presStyleLbl="revTx" presStyleIdx="3" presStyleCnt="6">
        <dgm:presLayoutVars/>
      </dgm:prSet>
      <dgm:spPr/>
    </dgm:pt>
    <dgm:pt modelId="{E5DEE9E9-5EA8-49AB-A577-3C4E602200F7}" type="pres">
      <dgm:prSet presAssocID="{346BDACF-DE20-410F-9CBD-C00F13A1E0E1}" presName="sibTrans" presStyleCnt="0"/>
      <dgm:spPr/>
    </dgm:pt>
    <dgm:pt modelId="{9FB6B22E-1A6D-486E-A41A-02669520292E}" type="pres">
      <dgm:prSet presAssocID="{8215B869-BE2B-473B-B3B2-8EB225D126EA}" presName="compNode" presStyleCnt="0"/>
      <dgm:spPr/>
    </dgm:pt>
    <dgm:pt modelId="{FE4236CD-DD10-4860-810A-80D8F0B9E7AF}" type="pres">
      <dgm:prSet presAssocID="{8215B869-BE2B-473B-B3B2-8EB225D126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7D89BCDA-2EBD-47E1-89B7-1754092CE9CE}" type="pres">
      <dgm:prSet presAssocID="{8215B869-BE2B-473B-B3B2-8EB225D126EA}" presName="iconSpace" presStyleCnt="0"/>
      <dgm:spPr/>
    </dgm:pt>
    <dgm:pt modelId="{26F77FA1-734F-4D6F-A96B-2821207B6B99}" type="pres">
      <dgm:prSet presAssocID="{8215B869-BE2B-473B-B3B2-8EB225D126EA}" presName="parTx" presStyleLbl="revTx" presStyleIdx="4" presStyleCnt="6">
        <dgm:presLayoutVars>
          <dgm:chMax val="0"/>
          <dgm:chPref val="0"/>
        </dgm:presLayoutVars>
      </dgm:prSet>
      <dgm:spPr/>
    </dgm:pt>
    <dgm:pt modelId="{C1CD2312-FA64-4970-A6AD-996CB24D8DB3}" type="pres">
      <dgm:prSet presAssocID="{8215B869-BE2B-473B-B3B2-8EB225D126EA}" presName="txSpace" presStyleCnt="0"/>
      <dgm:spPr/>
    </dgm:pt>
    <dgm:pt modelId="{3A013E24-1366-4D43-AC92-4845CEF97BC4}" type="pres">
      <dgm:prSet presAssocID="{8215B869-BE2B-473B-B3B2-8EB225D126EA}" presName="desTx" presStyleLbl="revTx" presStyleIdx="5" presStyleCnt="6">
        <dgm:presLayoutVars/>
      </dgm:prSet>
      <dgm:spPr/>
    </dgm:pt>
  </dgm:ptLst>
  <dgm:cxnLst>
    <dgm:cxn modelId="{16C42704-1F89-4968-A2D3-3925CCA1DCC9}" type="presOf" srcId="{CA5D63B4-D6F3-4C31-B560-B07F120EBC41}" destId="{32F1BFCD-DE6E-4C95-A0C5-5964955BE731}" srcOrd="0" destOrd="0" presId="urn:microsoft.com/office/officeart/2018/2/layout/IconLabelDescriptionList"/>
    <dgm:cxn modelId="{F224AC0F-4572-477A-99B0-2EE4789F62D0}" srcId="{CD752212-DDB0-4717-B2C0-58EAD6FAF46C}" destId="{50C7713C-99C7-4E0E-9CE1-11A411162FCE}" srcOrd="2" destOrd="0" parTransId="{A294C32F-2DBF-4089-9DEB-45B0C3E2C8D4}" sibTransId="{E578C593-0DDA-459E-BBCC-198F91329409}"/>
    <dgm:cxn modelId="{11C89C1C-BA26-4CF4-903C-04861014712A}" type="presOf" srcId="{50C7713C-99C7-4E0E-9CE1-11A411162FCE}" destId="{C52D1A29-96FB-4E65-86DA-16E5E7181BCA}" srcOrd="0" destOrd="2" presId="urn:microsoft.com/office/officeart/2018/2/layout/IconLabelDescriptionList"/>
    <dgm:cxn modelId="{8F9BC229-0E84-4571-925B-6A5C81BABA1C}" type="presOf" srcId="{A90865A7-D74B-4C12-9D8C-2461F36F4A29}" destId="{3A013E24-1366-4D43-AC92-4845CEF97BC4}" srcOrd="0" destOrd="1" presId="urn:microsoft.com/office/officeart/2018/2/layout/IconLabelDescriptionList"/>
    <dgm:cxn modelId="{807AA132-EC47-4171-8A1E-B837FCB24249}" srcId="{CD752212-DDB0-4717-B2C0-58EAD6FAF46C}" destId="{749E22F3-601B-49F3-9E00-42982DCEA389}" srcOrd="0" destOrd="0" parTransId="{F54848C2-9D3A-432B-A6A4-0EC0BC072277}" sibTransId="{8E708110-5957-43F4-B000-4FF80FB2E51C}"/>
    <dgm:cxn modelId="{4E72D83F-AE2D-44F0-83FE-12545F7EC922}" type="presOf" srcId="{4CE608B3-398C-4E4F-BCE2-CB2C35F6B2E6}" destId="{C52D1A29-96FB-4E65-86DA-16E5E7181BCA}" srcOrd="0" destOrd="1" presId="urn:microsoft.com/office/officeart/2018/2/layout/IconLabelDescriptionList"/>
    <dgm:cxn modelId="{11C51B5C-791D-43DE-961D-9686B7E590DB}" srcId="{8215B869-BE2B-473B-B3B2-8EB225D126EA}" destId="{D52621B6-A95A-4608-93FB-B628EF5E14EE}" srcOrd="2" destOrd="0" parTransId="{EC1D526E-24E3-4109-A87B-2F789F99EA27}" sibTransId="{791BDBA0-F9C8-413E-AEF8-D68684B968F7}"/>
    <dgm:cxn modelId="{9E09CE4C-AC6B-49A7-ABEB-AF2C0C1B8424}" type="presOf" srcId="{CD752212-DDB0-4717-B2C0-58EAD6FAF46C}" destId="{BFA1F616-3362-43A7-8333-A492C822638C}" srcOrd="0" destOrd="0" presId="urn:microsoft.com/office/officeart/2018/2/layout/IconLabelDescriptionList"/>
    <dgm:cxn modelId="{C5603756-B3A6-400A-A0BC-BFE797E0838F}" type="presOf" srcId="{28F0F4B3-9F3F-48AE-B9DC-C2E0D37D2DA8}" destId="{E3C42323-3531-49D2-ABA3-752A3D556719}" srcOrd="0" destOrd="0" presId="urn:microsoft.com/office/officeart/2018/2/layout/IconLabelDescriptionList"/>
    <dgm:cxn modelId="{3568168B-8E07-4C55-9BBC-74135E07951A}" type="presOf" srcId="{749E22F3-601B-49F3-9E00-42982DCEA389}" destId="{C52D1A29-96FB-4E65-86DA-16E5E7181BCA}" srcOrd="0" destOrd="0" presId="urn:microsoft.com/office/officeart/2018/2/layout/IconLabelDescriptionList"/>
    <dgm:cxn modelId="{1976EA8C-66AC-460B-9692-2046B9EC72DE}" type="presOf" srcId="{C7BC4B8A-2C38-4F49-BDE4-2C23FE4C0FDF}" destId="{3A013E24-1366-4D43-AC92-4845CEF97BC4}" srcOrd="0" destOrd="0" presId="urn:microsoft.com/office/officeart/2018/2/layout/IconLabelDescriptionList"/>
    <dgm:cxn modelId="{C10C898E-939B-4FCF-ABF1-9C7267D46B0E}" srcId="{28F0F4B3-9F3F-48AE-B9DC-C2E0D37D2DA8}" destId="{CA5D63B4-D6F3-4C31-B560-B07F120EBC41}" srcOrd="0" destOrd="0" parTransId="{E8CE77E0-3E5F-4494-9D72-D60EEAB0E968}" sibTransId="{75A94104-7720-4996-AD8F-CBB9ABC4BC70}"/>
    <dgm:cxn modelId="{E0538D8F-43A7-405B-BAC3-AC0BA2993B92}" srcId="{8215B869-BE2B-473B-B3B2-8EB225D126EA}" destId="{C7BC4B8A-2C38-4F49-BDE4-2C23FE4C0FDF}" srcOrd="0" destOrd="0" parTransId="{80F763EF-E2D2-4F06-8BE0-59B7795D20B8}" sibTransId="{E755377E-D84C-468D-B12E-C1744606637F}"/>
    <dgm:cxn modelId="{3CA67F90-2716-49AF-817B-C83D35AF2928}" srcId="{CD752212-DDB0-4717-B2C0-58EAD6FAF46C}" destId="{4CE608B3-398C-4E4F-BCE2-CB2C35F6B2E6}" srcOrd="1" destOrd="0" parTransId="{805C0347-6B92-4B65-A60E-61BF8649136F}" sibTransId="{B8CFC5E7-D311-416E-85FD-4E609A8F5239}"/>
    <dgm:cxn modelId="{D1946791-8F32-4607-8842-C43230685EF5}" type="presOf" srcId="{8215B869-BE2B-473B-B3B2-8EB225D126EA}" destId="{26F77FA1-734F-4D6F-A96B-2821207B6B99}" srcOrd="0" destOrd="0" presId="urn:microsoft.com/office/officeart/2018/2/layout/IconLabelDescriptionList"/>
    <dgm:cxn modelId="{5C7B55C9-29B6-4660-A54F-E55AA1851990}" srcId="{28F0F4B3-9F3F-48AE-B9DC-C2E0D37D2DA8}" destId="{8215B869-BE2B-473B-B3B2-8EB225D126EA}" srcOrd="2" destOrd="0" parTransId="{A01D45B0-970A-43AB-8251-EF74218E91A1}" sibTransId="{3EC3EB43-902F-451C-A382-2F871E4E9F30}"/>
    <dgm:cxn modelId="{EDE4B3D0-A791-46CB-AE3B-4F85D35BCAA1}" srcId="{28F0F4B3-9F3F-48AE-B9DC-C2E0D37D2DA8}" destId="{CD752212-DDB0-4717-B2C0-58EAD6FAF46C}" srcOrd="1" destOrd="0" parTransId="{F6FB3570-F443-420D-BF84-05162960DC21}" sibTransId="{346BDACF-DE20-410F-9CBD-C00F13A1E0E1}"/>
    <dgm:cxn modelId="{7435CEE3-2D00-4DAF-9DA8-5C1C3CAE3893}" srcId="{8215B869-BE2B-473B-B3B2-8EB225D126EA}" destId="{A90865A7-D74B-4C12-9D8C-2461F36F4A29}" srcOrd="1" destOrd="0" parTransId="{26AB01E2-53F1-43E9-A450-0F1D67F21878}" sibTransId="{32CD9508-DCE2-4CD5-B6EC-C5F54C5EDCE2}"/>
    <dgm:cxn modelId="{7BA777ED-A644-48C6-9F85-ECAA70278002}" type="presOf" srcId="{D52621B6-A95A-4608-93FB-B628EF5E14EE}" destId="{3A013E24-1366-4D43-AC92-4845CEF97BC4}" srcOrd="0" destOrd="2" presId="urn:microsoft.com/office/officeart/2018/2/layout/IconLabelDescriptionList"/>
    <dgm:cxn modelId="{5DEB5BA7-719E-40A9-A9F4-052D2B1BDC7D}" type="presParOf" srcId="{E3C42323-3531-49D2-ABA3-752A3D556719}" destId="{3AF4BB4F-7F04-4534-B512-32BDCCF35F69}" srcOrd="0" destOrd="0" presId="urn:microsoft.com/office/officeart/2018/2/layout/IconLabelDescriptionList"/>
    <dgm:cxn modelId="{778D6AF1-EDDC-40AA-B9C9-3358F3F101D4}" type="presParOf" srcId="{3AF4BB4F-7F04-4534-B512-32BDCCF35F69}" destId="{5D1A3D09-1D28-4B17-8E72-B9B6F0E1CC2D}" srcOrd="0" destOrd="0" presId="urn:microsoft.com/office/officeart/2018/2/layout/IconLabelDescriptionList"/>
    <dgm:cxn modelId="{8B0BD5B1-B5FA-4265-B629-F5EBE6796684}" type="presParOf" srcId="{3AF4BB4F-7F04-4534-B512-32BDCCF35F69}" destId="{E1101EC3-8755-4BF6-9ABC-55883649767E}" srcOrd="1" destOrd="0" presId="urn:microsoft.com/office/officeart/2018/2/layout/IconLabelDescriptionList"/>
    <dgm:cxn modelId="{F0FE355A-E74F-41D5-B411-28AA747DFA50}" type="presParOf" srcId="{3AF4BB4F-7F04-4534-B512-32BDCCF35F69}" destId="{32F1BFCD-DE6E-4C95-A0C5-5964955BE731}" srcOrd="2" destOrd="0" presId="urn:microsoft.com/office/officeart/2018/2/layout/IconLabelDescriptionList"/>
    <dgm:cxn modelId="{E885F796-76CA-4ED3-822A-831FD0313F12}" type="presParOf" srcId="{3AF4BB4F-7F04-4534-B512-32BDCCF35F69}" destId="{4C56B1B0-E404-44E7-B2F4-D45E319F48BC}" srcOrd="3" destOrd="0" presId="urn:microsoft.com/office/officeart/2018/2/layout/IconLabelDescriptionList"/>
    <dgm:cxn modelId="{6B58F725-5F32-4604-A408-F0FAB8A76EA9}" type="presParOf" srcId="{3AF4BB4F-7F04-4534-B512-32BDCCF35F69}" destId="{C2828FDB-C045-4DC0-903A-7A536C47ACC2}" srcOrd="4" destOrd="0" presId="urn:microsoft.com/office/officeart/2018/2/layout/IconLabelDescriptionList"/>
    <dgm:cxn modelId="{E410DE5D-19E9-4F1B-91D6-23D80E715AE4}" type="presParOf" srcId="{E3C42323-3531-49D2-ABA3-752A3D556719}" destId="{E774B9F1-6393-473C-BE22-1C8AD18F462F}" srcOrd="1" destOrd="0" presId="urn:microsoft.com/office/officeart/2018/2/layout/IconLabelDescriptionList"/>
    <dgm:cxn modelId="{CF5045A1-ED92-4925-9A47-5A834928BFC1}" type="presParOf" srcId="{E3C42323-3531-49D2-ABA3-752A3D556719}" destId="{DCA08661-5A20-4C15-81AC-CA63FF24F3C8}" srcOrd="2" destOrd="0" presId="urn:microsoft.com/office/officeart/2018/2/layout/IconLabelDescriptionList"/>
    <dgm:cxn modelId="{80DEF1BD-88EA-4ACA-903B-92DC09186C60}" type="presParOf" srcId="{DCA08661-5A20-4C15-81AC-CA63FF24F3C8}" destId="{CA76DC87-5DE0-4E2E-BA12-414771D922F9}" srcOrd="0" destOrd="0" presId="urn:microsoft.com/office/officeart/2018/2/layout/IconLabelDescriptionList"/>
    <dgm:cxn modelId="{39993061-3E05-4885-8199-B1F86B1C2817}" type="presParOf" srcId="{DCA08661-5A20-4C15-81AC-CA63FF24F3C8}" destId="{8BF9F6A2-D2A8-4ED9-8E9B-2BC61EF4498C}" srcOrd="1" destOrd="0" presId="urn:microsoft.com/office/officeart/2018/2/layout/IconLabelDescriptionList"/>
    <dgm:cxn modelId="{16F85FC1-A350-4566-AA44-A0E06F2B31B0}" type="presParOf" srcId="{DCA08661-5A20-4C15-81AC-CA63FF24F3C8}" destId="{BFA1F616-3362-43A7-8333-A492C822638C}" srcOrd="2" destOrd="0" presId="urn:microsoft.com/office/officeart/2018/2/layout/IconLabelDescriptionList"/>
    <dgm:cxn modelId="{8B70BF58-0F28-4A34-ABA2-C15D5B2AF8EC}" type="presParOf" srcId="{DCA08661-5A20-4C15-81AC-CA63FF24F3C8}" destId="{4380B165-2281-44EE-98D0-6B146EB8A10A}" srcOrd="3" destOrd="0" presId="urn:microsoft.com/office/officeart/2018/2/layout/IconLabelDescriptionList"/>
    <dgm:cxn modelId="{A0951C14-C856-4C1E-9C3A-62DA90E3EA66}" type="presParOf" srcId="{DCA08661-5A20-4C15-81AC-CA63FF24F3C8}" destId="{C52D1A29-96FB-4E65-86DA-16E5E7181BCA}" srcOrd="4" destOrd="0" presId="urn:microsoft.com/office/officeart/2018/2/layout/IconLabelDescriptionList"/>
    <dgm:cxn modelId="{0ABDA020-05E1-4864-A9D4-399A22621637}" type="presParOf" srcId="{E3C42323-3531-49D2-ABA3-752A3D556719}" destId="{E5DEE9E9-5EA8-49AB-A577-3C4E602200F7}" srcOrd="3" destOrd="0" presId="urn:microsoft.com/office/officeart/2018/2/layout/IconLabelDescriptionList"/>
    <dgm:cxn modelId="{F3E58B54-5A11-432E-908D-9075D4EBCD85}" type="presParOf" srcId="{E3C42323-3531-49D2-ABA3-752A3D556719}" destId="{9FB6B22E-1A6D-486E-A41A-02669520292E}" srcOrd="4" destOrd="0" presId="urn:microsoft.com/office/officeart/2018/2/layout/IconLabelDescriptionList"/>
    <dgm:cxn modelId="{ADD82AAF-FE1E-4027-9E75-02BA9E0B7EC3}" type="presParOf" srcId="{9FB6B22E-1A6D-486E-A41A-02669520292E}" destId="{FE4236CD-DD10-4860-810A-80D8F0B9E7AF}" srcOrd="0" destOrd="0" presId="urn:microsoft.com/office/officeart/2018/2/layout/IconLabelDescriptionList"/>
    <dgm:cxn modelId="{A2CA8EEB-387B-4513-A9F1-335D895DD869}" type="presParOf" srcId="{9FB6B22E-1A6D-486E-A41A-02669520292E}" destId="{7D89BCDA-2EBD-47E1-89B7-1754092CE9CE}" srcOrd="1" destOrd="0" presId="urn:microsoft.com/office/officeart/2018/2/layout/IconLabelDescriptionList"/>
    <dgm:cxn modelId="{6E8A97B0-5EBA-453A-80FC-E911A55E58F4}" type="presParOf" srcId="{9FB6B22E-1A6D-486E-A41A-02669520292E}" destId="{26F77FA1-734F-4D6F-A96B-2821207B6B99}" srcOrd="2" destOrd="0" presId="urn:microsoft.com/office/officeart/2018/2/layout/IconLabelDescriptionList"/>
    <dgm:cxn modelId="{966A8768-14F1-4D99-A252-8ED83B6ABB51}" type="presParOf" srcId="{9FB6B22E-1A6D-486E-A41A-02669520292E}" destId="{C1CD2312-FA64-4970-A6AD-996CB24D8DB3}" srcOrd="3" destOrd="0" presId="urn:microsoft.com/office/officeart/2018/2/layout/IconLabelDescriptionList"/>
    <dgm:cxn modelId="{FD8CD8E1-CBD5-4B6A-A135-E237A3E57F98}" type="presParOf" srcId="{9FB6B22E-1A6D-486E-A41A-02669520292E}" destId="{3A013E24-1366-4D43-AC92-4845CEF97BC4}" srcOrd="4" destOrd="0" presId="urn:microsoft.com/office/officeart/2018/2/layout/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2DF396-9EAE-4F73-BC3A-A72A42E1540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6856340-8C4E-46A5-8EAA-46EBD4B57218}">
      <dgm:prSet/>
      <dgm:spPr/>
      <dgm:t>
        <a:bodyPr/>
        <a:lstStyle/>
        <a:p>
          <a:r>
            <a:rPr lang="en-IN" b="0" i="0"/>
            <a:t>Why is Cloud Computing important?</a:t>
          </a:r>
          <a:endParaRPr lang="en-US"/>
        </a:p>
      </dgm:t>
    </dgm:pt>
    <dgm:pt modelId="{97A1CFEA-1D5B-46D7-B3C9-AEA93E544AA4}" type="parTrans" cxnId="{EF7EE184-4BAD-49D9-AC78-54F9594663A5}">
      <dgm:prSet/>
      <dgm:spPr/>
      <dgm:t>
        <a:bodyPr/>
        <a:lstStyle/>
        <a:p>
          <a:endParaRPr lang="en-US"/>
        </a:p>
      </dgm:t>
    </dgm:pt>
    <dgm:pt modelId="{958CDA26-EBA1-49E6-9052-2856E74B4DA3}" type="sibTrans" cxnId="{EF7EE184-4BAD-49D9-AC78-54F9594663A5}">
      <dgm:prSet/>
      <dgm:spPr/>
      <dgm:t>
        <a:bodyPr/>
        <a:lstStyle/>
        <a:p>
          <a:endParaRPr lang="en-US"/>
        </a:p>
      </dgm:t>
    </dgm:pt>
    <dgm:pt modelId="{C2F382CE-2CE7-4B03-BC63-E7938571A769}">
      <dgm:prSet/>
      <dgm:spPr/>
      <dgm:t>
        <a:bodyPr/>
        <a:lstStyle/>
        <a:p>
          <a:r>
            <a:rPr lang="en-IN" b="0" i="0"/>
            <a:t>Develop an intuitive understanding of Cloud Computing</a:t>
          </a:r>
          <a:endParaRPr lang="en-US"/>
        </a:p>
      </dgm:t>
    </dgm:pt>
    <dgm:pt modelId="{86C29F96-3F7A-47AE-A230-43BA1010F294}" type="parTrans" cxnId="{DDF83126-3D1C-4C13-9391-8F8B6D2BCAB9}">
      <dgm:prSet/>
      <dgm:spPr/>
      <dgm:t>
        <a:bodyPr/>
        <a:lstStyle/>
        <a:p>
          <a:endParaRPr lang="en-US"/>
        </a:p>
      </dgm:t>
    </dgm:pt>
    <dgm:pt modelId="{10EFDF4D-E819-4E5E-8452-6A861B394391}" type="sibTrans" cxnId="{DDF83126-3D1C-4C13-9391-8F8B6D2BCAB9}">
      <dgm:prSet/>
      <dgm:spPr/>
      <dgm:t>
        <a:bodyPr/>
        <a:lstStyle/>
        <a:p>
          <a:endParaRPr lang="en-US"/>
        </a:p>
      </dgm:t>
    </dgm:pt>
    <dgm:pt modelId="{78CE6AAD-3E4A-403F-B2B9-E55C6B655107}">
      <dgm:prSet/>
      <dgm:spPr/>
      <dgm:t>
        <a:bodyPr/>
        <a:lstStyle/>
        <a:p>
          <a:r>
            <a:rPr lang="en-IN" b="0" i="0"/>
            <a:t>Develop hands-on familiarity with Cloud Computing</a:t>
          </a:r>
          <a:endParaRPr lang="en-US"/>
        </a:p>
      </dgm:t>
    </dgm:pt>
    <dgm:pt modelId="{42DEFEB6-64BA-43FB-87C7-D621FF5B8FC6}" type="parTrans" cxnId="{9E05982A-0A21-4DCF-B8BA-B7AC99C414C9}">
      <dgm:prSet/>
      <dgm:spPr/>
      <dgm:t>
        <a:bodyPr/>
        <a:lstStyle/>
        <a:p>
          <a:endParaRPr lang="en-US"/>
        </a:p>
      </dgm:t>
    </dgm:pt>
    <dgm:pt modelId="{A23862EA-F337-43EC-8F8C-6BDFCF4F9EE6}" type="sibTrans" cxnId="{9E05982A-0A21-4DCF-B8BA-B7AC99C414C9}">
      <dgm:prSet/>
      <dgm:spPr/>
      <dgm:t>
        <a:bodyPr/>
        <a:lstStyle/>
        <a:p>
          <a:endParaRPr lang="en-US"/>
        </a:p>
      </dgm:t>
    </dgm:pt>
    <dgm:pt modelId="{5F7AE8E6-74B8-4185-ACFE-664E0232DE1B}">
      <dgm:prSet/>
      <dgm:spPr/>
      <dgm:t>
        <a:bodyPr/>
        <a:lstStyle/>
        <a:p>
          <a:r>
            <a:rPr lang="en-IN" b="0" i="0"/>
            <a:t>Understand Cloud Computing technology</a:t>
          </a:r>
          <a:endParaRPr lang="en-US"/>
        </a:p>
      </dgm:t>
    </dgm:pt>
    <dgm:pt modelId="{BA07667C-D675-410F-B3C0-9457A47C6CD3}" type="parTrans" cxnId="{8062778D-D7A0-4444-8882-6658771E425E}">
      <dgm:prSet/>
      <dgm:spPr/>
      <dgm:t>
        <a:bodyPr/>
        <a:lstStyle/>
        <a:p>
          <a:endParaRPr lang="en-US"/>
        </a:p>
      </dgm:t>
    </dgm:pt>
    <dgm:pt modelId="{675143D0-9879-4611-ADCE-2BFE89AE841C}" type="sibTrans" cxnId="{8062778D-D7A0-4444-8882-6658771E425E}">
      <dgm:prSet/>
      <dgm:spPr/>
      <dgm:t>
        <a:bodyPr/>
        <a:lstStyle/>
        <a:p>
          <a:endParaRPr lang="en-US"/>
        </a:p>
      </dgm:t>
    </dgm:pt>
    <dgm:pt modelId="{684BD8B1-FBEE-44C7-BD1C-5D944B0DE44C}" type="pres">
      <dgm:prSet presAssocID="{812DF396-9EAE-4F73-BC3A-A72A42E15405}" presName="root" presStyleCnt="0">
        <dgm:presLayoutVars>
          <dgm:dir/>
          <dgm:resizeHandles val="exact"/>
        </dgm:presLayoutVars>
      </dgm:prSet>
      <dgm:spPr/>
    </dgm:pt>
    <dgm:pt modelId="{B36EAE50-590A-4DF5-AC82-539722BE063C}" type="pres">
      <dgm:prSet presAssocID="{812DF396-9EAE-4F73-BC3A-A72A42E15405}" presName="container" presStyleCnt="0">
        <dgm:presLayoutVars>
          <dgm:dir/>
          <dgm:resizeHandles val="exact"/>
        </dgm:presLayoutVars>
      </dgm:prSet>
      <dgm:spPr/>
    </dgm:pt>
    <dgm:pt modelId="{DB57690B-986F-48BF-A882-2024453CCC5B}" type="pres">
      <dgm:prSet presAssocID="{B6856340-8C4E-46A5-8EAA-46EBD4B57218}" presName="compNode" presStyleCnt="0"/>
      <dgm:spPr/>
    </dgm:pt>
    <dgm:pt modelId="{D79D8944-DBC3-44EF-A096-D0955D4CC434}" type="pres">
      <dgm:prSet presAssocID="{B6856340-8C4E-46A5-8EAA-46EBD4B57218}" presName="iconBgRect" presStyleLbl="bgShp" presStyleIdx="0" presStyleCnt="4"/>
      <dgm:spPr/>
    </dgm:pt>
    <dgm:pt modelId="{4B7F71A5-819B-48AF-BA16-1E9B7F5F07EF}" type="pres">
      <dgm:prSet presAssocID="{B6856340-8C4E-46A5-8EAA-46EBD4B572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322D2461-AE17-4614-AC06-2CDD7A97F13B}" type="pres">
      <dgm:prSet presAssocID="{B6856340-8C4E-46A5-8EAA-46EBD4B57218}" presName="spaceRect" presStyleCnt="0"/>
      <dgm:spPr/>
    </dgm:pt>
    <dgm:pt modelId="{AD96734B-3DE4-4DE5-9777-155D06DA3644}" type="pres">
      <dgm:prSet presAssocID="{B6856340-8C4E-46A5-8EAA-46EBD4B57218}" presName="textRect" presStyleLbl="revTx" presStyleIdx="0" presStyleCnt="4">
        <dgm:presLayoutVars>
          <dgm:chMax val="1"/>
          <dgm:chPref val="1"/>
        </dgm:presLayoutVars>
      </dgm:prSet>
      <dgm:spPr/>
    </dgm:pt>
    <dgm:pt modelId="{F82D2A08-9F01-44F3-9787-B0EC189AAA0A}" type="pres">
      <dgm:prSet presAssocID="{958CDA26-EBA1-49E6-9052-2856E74B4DA3}" presName="sibTrans" presStyleLbl="sibTrans2D1" presStyleIdx="0" presStyleCnt="0"/>
      <dgm:spPr/>
    </dgm:pt>
    <dgm:pt modelId="{1DA01913-DF06-463B-9B22-BBE844DEE1C6}" type="pres">
      <dgm:prSet presAssocID="{C2F382CE-2CE7-4B03-BC63-E7938571A769}" presName="compNode" presStyleCnt="0"/>
      <dgm:spPr/>
    </dgm:pt>
    <dgm:pt modelId="{0ECB3766-3207-4955-9EAC-D914727BFDE7}" type="pres">
      <dgm:prSet presAssocID="{C2F382CE-2CE7-4B03-BC63-E7938571A769}" presName="iconBgRect" presStyleLbl="bgShp" presStyleIdx="1" presStyleCnt="4"/>
      <dgm:spPr/>
    </dgm:pt>
    <dgm:pt modelId="{B3482C34-E7C4-4488-923A-35178492BAA0}" type="pres">
      <dgm:prSet presAssocID="{C2F382CE-2CE7-4B03-BC63-E7938571A7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B9ECD7EB-48F6-48ED-9EE8-CD2F55665FDD}" type="pres">
      <dgm:prSet presAssocID="{C2F382CE-2CE7-4B03-BC63-E7938571A769}" presName="spaceRect" presStyleCnt="0"/>
      <dgm:spPr/>
    </dgm:pt>
    <dgm:pt modelId="{05CCB79F-D83C-4895-A1C7-A1DF27CE02F5}" type="pres">
      <dgm:prSet presAssocID="{C2F382CE-2CE7-4B03-BC63-E7938571A769}" presName="textRect" presStyleLbl="revTx" presStyleIdx="1" presStyleCnt="4">
        <dgm:presLayoutVars>
          <dgm:chMax val="1"/>
          <dgm:chPref val="1"/>
        </dgm:presLayoutVars>
      </dgm:prSet>
      <dgm:spPr/>
    </dgm:pt>
    <dgm:pt modelId="{AFF15929-60EE-47DF-AE50-03958960705D}" type="pres">
      <dgm:prSet presAssocID="{10EFDF4D-E819-4E5E-8452-6A861B394391}" presName="sibTrans" presStyleLbl="sibTrans2D1" presStyleIdx="0" presStyleCnt="0"/>
      <dgm:spPr/>
    </dgm:pt>
    <dgm:pt modelId="{27200F8F-B74B-4FBE-A7DD-7B5EE9F24AC9}" type="pres">
      <dgm:prSet presAssocID="{78CE6AAD-3E4A-403F-B2B9-E55C6B655107}" presName="compNode" presStyleCnt="0"/>
      <dgm:spPr/>
    </dgm:pt>
    <dgm:pt modelId="{C466BEDF-C82F-4918-B06D-A38C04C368E4}" type="pres">
      <dgm:prSet presAssocID="{78CE6AAD-3E4A-403F-B2B9-E55C6B655107}" presName="iconBgRect" presStyleLbl="bgShp" presStyleIdx="2" presStyleCnt="4"/>
      <dgm:spPr/>
    </dgm:pt>
    <dgm:pt modelId="{7B7C7416-8F49-45E0-8EB7-0DDE9C6B12FA}" type="pres">
      <dgm:prSet presAssocID="{78CE6AAD-3E4A-403F-B2B9-E55C6B6551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A2B71818-D2F1-48DC-9778-0ACF80D4CDFD}" type="pres">
      <dgm:prSet presAssocID="{78CE6AAD-3E4A-403F-B2B9-E55C6B655107}" presName="spaceRect" presStyleCnt="0"/>
      <dgm:spPr/>
    </dgm:pt>
    <dgm:pt modelId="{1DB002B0-E845-415D-9C08-AA44C7A738FB}" type="pres">
      <dgm:prSet presAssocID="{78CE6AAD-3E4A-403F-B2B9-E55C6B655107}" presName="textRect" presStyleLbl="revTx" presStyleIdx="2" presStyleCnt="4">
        <dgm:presLayoutVars>
          <dgm:chMax val="1"/>
          <dgm:chPref val="1"/>
        </dgm:presLayoutVars>
      </dgm:prSet>
      <dgm:spPr/>
    </dgm:pt>
    <dgm:pt modelId="{B0751867-9485-47AE-9AE5-5057F54CBC9F}" type="pres">
      <dgm:prSet presAssocID="{A23862EA-F337-43EC-8F8C-6BDFCF4F9EE6}" presName="sibTrans" presStyleLbl="sibTrans2D1" presStyleIdx="0" presStyleCnt="0"/>
      <dgm:spPr/>
    </dgm:pt>
    <dgm:pt modelId="{32844272-FF02-453A-8AF8-2009FEDB3F25}" type="pres">
      <dgm:prSet presAssocID="{5F7AE8E6-74B8-4185-ACFE-664E0232DE1B}" presName="compNode" presStyleCnt="0"/>
      <dgm:spPr/>
    </dgm:pt>
    <dgm:pt modelId="{BFD72ECE-CD60-4143-AF7E-75731222D2C7}" type="pres">
      <dgm:prSet presAssocID="{5F7AE8E6-74B8-4185-ACFE-664E0232DE1B}" presName="iconBgRect" presStyleLbl="bgShp" presStyleIdx="3" presStyleCnt="4"/>
      <dgm:spPr/>
    </dgm:pt>
    <dgm:pt modelId="{97D36F94-17EA-4235-8E5C-575FB063FEA1}" type="pres">
      <dgm:prSet presAssocID="{5F7AE8E6-74B8-4185-ACFE-664E0232DE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load from cloud"/>
        </a:ext>
      </dgm:extLst>
    </dgm:pt>
    <dgm:pt modelId="{FF20B328-B523-4B58-85A6-3890D383445A}" type="pres">
      <dgm:prSet presAssocID="{5F7AE8E6-74B8-4185-ACFE-664E0232DE1B}" presName="spaceRect" presStyleCnt="0"/>
      <dgm:spPr/>
    </dgm:pt>
    <dgm:pt modelId="{544F27C4-23FA-4F45-82EE-5062F744F99D}" type="pres">
      <dgm:prSet presAssocID="{5F7AE8E6-74B8-4185-ACFE-664E0232DE1B}" presName="textRect" presStyleLbl="revTx" presStyleIdx="3" presStyleCnt="4">
        <dgm:presLayoutVars>
          <dgm:chMax val="1"/>
          <dgm:chPref val="1"/>
        </dgm:presLayoutVars>
      </dgm:prSet>
      <dgm:spPr/>
    </dgm:pt>
  </dgm:ptLst>
  <dgm:cxnLst>
    <dgm:cxn modelId="{4A2E0804-63A8-48C3-BCC1-924E40C2ED89}" type="presOf" srcId="{5F7AE8E6-74B8-4185-ACFE-664E0232DE1B}" destId="{544F27C4-23FA-4F45-82EE-5062F744F99D}" srcOrd="0" destOrd="0" presId="urn:microsoft.com/office/officeart/2018/2/layout/IconCircleList"/>
    <dgm:cxn modelId="{2A3EE709-064C-4A08-9829-B3AD9D9E07C4}" type="presOf" srcId="{958CDA26-EBA1-49E6-9052-2856E74B4DA3}" destId="{F82D2A08-9F01-44F3-9787-B0EC189AAA0A}" srcOrd="0" destOrd="0" presId="urn:microsoft.com/office/officeart/2018/2/layout/IconCircleList"/>
    <dgm:cxn modelId="{DDF83126-3D1C-4C13-9391-8F8B6D2BCAB9}" srcId="{812DF396-9EAE-4F73-BC3A-A72A42E15405}" destId="{C2F382CE-2CE7-4B03-BC63-E7938571A769}" srcOrd="1" destOrd="0" parTransId="{86C29F96-3F7A-47AE-A230-43BA1010F294}" sibTransId="{10EFDF4D-E819-4E5E-8452-6A861B394391}"/>
    <dgm:cxn modelId="{9E05982A-0A21-4DCF-B8BA-B7AC99C414C9}" srcId="{812DF396-9EAE-4F73-BC3A-A72A42E15405}" destId="{78CE6AAD-3E4A-403F-B2B9-E55C6B655107}" srcOrd="2" destOrd="0" parTransId="{42DEFEB6-64BA-43FB-87C7-D621FF5B8FC6}" sibTransId="{A23862EA-F337-43EC-8F8C-6BDFCF4F9EE6}"/>
    <dgm:cxn modelId="{02E05C2B-A802-4CBF-95C2-7383F30E9DD2}" type="presOf" srcId="{C2F382CE-2CE7-4B03-BC63-E7938571A769}" destId="{05CCB79F-D83C-4895-A1C7-A1DF27CE02F5}" srcOrd="0" destOrd="0" presId="urn:microsoft.com/office/officeart/2018/2/layout/IconCircleList"/>
    <dgm:cxn modelId="{1688E53F-AB9C-4FFF-A065-D40D03796E5D}" type="presOf" srcId="{A23862EA-F337-43EC-8F8C-6BDFCF4F9EE6}" destId="{B0751867-9485-47AE-9AE5-5057F54CBC9F}" srcOrd="0" destOrd="0" presId="urn:microsoft.com/office/officeart/2018/2/layout/IconCircleList"/>
    <dgm:cxn modelId="{C93DF178-BF21-4C30-884F-0D61182808CB}" type="presOf" srcId="{812DF396-9EAE-4F73-BC3A-A72A42E15405}" destId="{684BD8B1-FBEE-44C7-BD1C-5D944B0DE44C}" srcOrd="0" destOrd="0" presId="urn:microsoft.com/office/officeart/2018/2/layout/IconCircleList"/>
    <dgm:cxn modelId="{E2A78B79-4A0D-41D9-8572-07EF410A3D91}" type="presOf" srcId="{B6856340-8C4E-46A5-8EAA-46EBD4B57218}" destId="{AD96734B-3DE4-4DE5-9777-155D06DA3644}" srcOrd="0" destOrd="0" presId="urn:microsoft.com/office/officeart/2018/2/layout/IconCircleList"/>
    <dgm:cxn modelId="{EF7EE184-4BAD-49D9-AC78-54F9594663A5}" srcId="{812DF396-9EAE-4F73-BC3A-A72A42E15405}" destId="{B6856340-8C4E-46A5-8EAA-46EBD4B57218}" srcOrd="0" destOrd="0" parTransId="{97A1CFEA-1D5B-46D7-B3C9-AEA93E544AA4}" sibTransId="{958CDA26-EBA1-49E6-9052-2856E74B4DA3}"/>
    <dgm:cxn modelId="{8062778D-D7A0-4444-8882-6658771E425E}" srcId="{812DF396-9EAE-4F73-BC3A-A72A42E15405}" destId="{5F7AE8E6-74B8-4185-ACFE-664E0232DE1B}" srcOrd="3" destOrd="0" parTransId="{BA07667C-D675-410F-B3C0-9457A47C6CD3}" sibTransId="{675143D0-9879-4611-ADCE-2BFE89AE841C}"/>
    <dgm:cxn modelId="{5CF5E592-1E35-4E5D-93E1-003D5C3BB608}" type="presOf" srcId="{78CE6AAD-3E4A-403F-B2B9-E55C6B655107}" destId="{1DB002B0-E845-415D-9C08-AA44C7A738FB}" srcOrd="0" destOrd="0" presId="urn:microsoft.com/office/officeart/2018/2/layout/IconCircleList"/>
    <dgm:cxn modelId="{DC3A10F4-0F61-44CD-AB56-61F1BAA7373A}" type="presOf" srcId="{10EFDF4D-E819-4E5E-8452-6A861B394391}" destId="{AFF15929-60EE-47DF-AE50-03958960705D}" srcOrd="0" destOrd="0" presId="urn:microsoft.com/office/officeart/2018/2/layout/IconCircleList"/>
    <dgm:cxn modelId="{C3444BD9-59A2-4F58-8FAB-15E26F4C82A8}" type="presParOf" srcId="{684BD8B1-FBEE-44C7-BD1C-5D944B0DE44C}" destId="{B36EAE50-590A-4DF5-AC82-539722BE063C}" srcOrd="0" destOrd="0" presId="urn:microsoft.com/office/officeart/2018/2/layout/IconCircleList"/>
    <dgm:cxn modelId="{CFBC802F-90EB-415A-A3C3-D40514AA2F75}" type="presParOf" srcId="{B36EAE50-590A-4DF5-AC82-539722BE063C}" destId="{DB57690B-986F-48BF-A882-2024453CCC5B}" srcOrd="0" destOrd="0" presId="urn:microsoft.com/office/officeart/2018/2/layout/IconCircleList"/>
    <dgm:cxn modelId="{8AB07B81-E8C0-420D-AA90-4A8EF1F33D55}" type="presParOf" srcId="{DB57690B-986F-48BF-A882-2024453CCC5B}" destId="{D79D8944-DBC3-44EF-A096-D0955D4CC434}" srcOrd="0" destOrd="0" presId="urn:microsoft.com/office/officeart/2018/2/layout/IconCircleList"/>
    <dgm:cxn modelId="{633F82A8-D55F-4EDC-96A6-487F518E16A0}" type="presParOf" srcId="{DB57690B-986F-48BF-A882-2024453CCC5B}" destId="{4B7F71A5-819B-48AF-BA16-1E9B7F5F07EF}" srcOrd="1" destOrd="0" presId="urn:microsoft.com/office/officeart/2018/2/layout/IconCircleList"/>
    <dgm:cxn modelId="{38D828DC-55A9-4FCC-A051-6CAFC2F7B3DF}" type="presParOf" srcId="{DB57690B-986F-48BF-A882-2024453CCC5B}" destId="{322D2461-AE17-4614-AC06-2CDD7A97F13B}" srcOrd="2" destOrd="0" presId="urn:microsoft.com/office/officeart/2018/2/layout/IconCircleList"/>
    <dgm:cxn modelId="{93B7234C-4717-4977-9709-5AFA0C5FECF0}" type="presParOf" srcId="{DB57690B-986F-48BF-A882-2024453CCC5B}" destId="{AD96734B-3DE4-4DE5-9777-155D06DA3644}" srcOrd="3" destOrd="0" presId="urn:microsoft.com/office/officeart/2018/2/layout/IconCircleList"/>
    <dgm:cxn modelId="{450A7D6B-D4FB-45FD-97E5-F43BE000D080}" type="presParOf" srcId="{B36EAE50-590A-4DF5-AC82-539722BE063C}" destId="{F82D2A08-9F01-44F3-9787-B0EC189AAA0A}" srcOrd="1" destOrd="0" presId="urn:microsoft.com/office/officeart/2018/2/layout/IconCircleList"/>
    <dgm:cxn modelId="{A469FC58-FACE-40F0-A439-AEBBF4F80824}" type="presParOf" srcId="{B36EAE50-590A-4DF5-AC82-539722BE063C}" destId="{1DA01913-DF06-463B-9B22-BBE844DEE1C6}" srcOrd="2" destOrd="0" presId="urn:microsoft.com/office/officeart/2018/2/layout/IconCircleList"/>
    <dgm:cxn modelId="{47C6A30C-69F1-4806-AC98-74CB4C3A262C}" type="presParOf" srcId="{1DA01913-DF06-463B-9B22-BBE844DEE1C6}" destId="{0ECB3766-3207-4955-9EAC-D914727BFDE7}" srcOrd="0" destOrd="0" presId="urn:microsoft.com/office/officeart/2018/2/layout/IconCircleList"/>
    <dgm:cxn modelId="{46B9F5B0-3A75-4827-BE43-649567CBBACF}" type="presParOf" srcId="{1DA01913-DF06-463B-9B22-BBE844DEE1C6}" destId="{B3482C34-E7C4-4488-923A-35178492BAA0}" srcOrd="1" destOrd="0" presId="urn:microsoft.com/office/officeart/2018/2/layout/IconCircleList"/>
    <dgm:cxn modelId="{4150D206-73CB-49F6-AB41-904A0866C8D8}" type="presParOf" srcId="{1DA01913-DF06-463B-9B22-BBE844DEE1C6}" destId="{B9ECD7EB-48F6-48ED-9EE8-CD2F55665FDD}" srcOrd="2" destOrd="0" presId="urn:microsoft.com/office/officeart/2018/2/layout/IconCircleList"/>
    <dgm:cxn modelId="{E159144D-285C-4CA3-9515-F8AACD00589C}" type="presParOf" srcId="{1DA01913-DF06-463B-9B22-BBE844DEE1C6}" destId="{05CCB79F-D83C-4895-A1C7-A1DF27CE02F5}" srcOrd="3" destOrd="0" presId="urn:microsoft.com/office/officeart/2018/2/layout/IconCircleList"/>
    <dgm:cxn modelId="{6F1ABF3D-D458-4DBB-9A60-66840DF294D9}" type="presParOf" srcId="{B36EAE50-590A-4DF5-AC82-539722BE063C}" destId="{AFF15929-60EE-47DF-AE50-03958960705D}" srcOrd="3" destOrd="0" presId="urn:microsoft.com/office/officeart/2018/2/layout/IconCircleList"/>
    <dgm:cxn modelId="{53EBD833-4282-4033-8565-A72AC791F7A6}" type="presParOf" srcId="{B36EAE50-590A-4DF5-AC82-539722BE063C}" destId="{27200F8F-B74B-4FBE-A7DD-7B5EE9F24AC9}" srcOrd="4" destOrd="0" presId="urn:microsoft.com/office/officeart/2018/2/layout/IconCircleList"/>
    <dgm:cxn modelId="{F77AEB97-9FBA-4DDE-BB2B-1CBC0BF3988C}" type="presParOf" srcId="{27200F8F-B74B-4FBE-A7DD-7B5EE9F24AC9}" destId="{C466BEDF-C82F-4918-B06D-A38C04C368E4}" srcOrd="0" destOrd="0" presId="urn:microsoft.com/office/officeart/2018/2/layout/IconCircleList"/>
    <dgm:cxn modelId="{9FA85024-0896-4D8D-90AC-810F3AEFC008}" type="presParOf" srcId="{27200F8F-B74B-4FBE-A7DD-7B5EE9F24AC9}" destId="{7B7C7416-8F49-45E0-8EB7-0DDE9C6B12FA}" srcOrd="1" destOrd="0" presId="urn:microsoft.com/office/officeart/2018/2/layout/IconCircleList"/>
    <dgm:cxn modelId="{E33032BB-2B15-49B5-849E-2172839B372D}" type="presParOf" srcId="{27200F8F-B74B-4FBE-A7DD-7B5EE9F24AC9}" destId="{A2B71818-D2F1-48DC-9778-0ACF80D4CDFD}" srcOrd="2" destOrd="0" presId="urn:microsoft.com/office/officeart/2018/2/layout/IconCircleList"/>
    <dgm:cxn modelId="{2D9D7E75-3C27-4E28-8994-A7D5BD0D2E97}" type="presParOf" srcId="{27200F8F-B74B-4FBE-A7DD-7B5EE9F24AC9}" destId="{1DB002B0-E845-415D-9C08-AA44C7A738FB}" srcOrd="3" destOrd="0" presId="urn:microsoft.com/office/officeart/2018/2/layout/IconCircleList"/>
    <dgm:cxn modelId="{A0DA4E8B-7A44-49D8-9E44-A2E05CE5B3D3}" type="presParOf" srcId="{B36EAE50-590A-4DF5-AC82-539722BE063C}" destId="{B0751867-9485-47AE-9AE5-5057F54CBC9F}" srcOrd="5" destOrd="0" presId="urn:microsoft.com/office/officeart/2018/2/layout/IconCircleList"/>
    <dgm:cxn modelId="{4BCCBFEC-F013-4060-890D-A3AD48454E9E}" type="presParOf" srcId="{B36EAE50-590A-4DF5-AC82-539722BE063C}" destId="{32844272-FF02-453A-8AF8-2009FEDB3F25}" srcOrd="6" destOrd="0" presId="urn:microsoft.com/office/officeart/2018/2/layout/IconCircleList"/>
    <dgm:cxn modelId="{C68CE6EB-8C49-4251-A7EE-41FC56415448}" type="presParOf" srcId="{32844272-FF02-453A-8AF8-2009FEDB3F25}" destId="{BFD72ECE-CD60-4143-AF7E-75731222D2C7}" srcOrd="0" destOrd="0" presId="urn:microsoft.com/office/officeart/2018/2/layout/IconCircleList"/>
    <dgm:cxn modelId="{38B08BAA-A065-4ADB-B9E1-993BD721EF10}" type="presParOf" srcId="{32844272-FF02-453A-8AF8-2009FEDB3F25}" destId="{97D36F94-17EA-4235-8E5C-575FB063FEA1}" srcOrd="1" destOrd="0" presId="urn:microsoft.com/office/officeart/2018/2/layout/IconCircleList"/>
    <dgm:cxn modelId="{15405FA4-0C85-4B17-AD3B-BC3F1080DAF7}" type="presParOf" srcId="{32844272-FF02-453A-8AF8-2009FEDB3F25}" destId="{FF20B328-B523-4B58-85A6-3890D383445A}" srcOrd="2" destOrd="0" presId="urn:microsoft.com/office/officeart/2018/2/layout/IconCircleList"/>
    <dgm:cxn modelId="{A531B0A3-8710-4616-A70B-451526263975}" type="presParOf" srcId="{32844272-FF02-453A-8AF8-2009FEDB3F25}" destId="{544F27C4-23FA-4F45-82EE-5062F744F99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1F03CB-36EC-42EB-9088-0E5412815F1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0A1D7AD-1BE2-4A30-A9FF-0E5EE2F92F63}">
      <dgm:prSet/>
      <dgm:spPr/>
      <dgm:t>
        <a:bodyPr/>
        <a:lstStyle/>
        <a:p>
          <a:r>
            <a:rPr lang="en-US" b="1"/>
            <a:t>Cloud computing definition</a:t>
          </a:r>
          <a:endParaRPr lang="en-US"/>
        </a:p>
      </dgm:t>
    </dgm:pt>
    <dgm:pt modelId="{4E5F8D03-E45B-4D9F-AC4C-E13DFEDC9A04}" type="parTrans" cxnId="{FEB2FCA4-DB99-4AB9-823F-39CB0A3E13E8}">
      <dgm:prSet/>
      <dgm:spPr/>
      <dgm:t>
        <a:bodyPr/>
        <a:lstStyle/>
        <a:p>
          <a:endParaRPr lang="en-US"/>
        </a:p>
      </dgm:t>
    </dgm:pt>
    <dgm:pt modelId="{67793F9D-88CB-43B1-B130-AAFDA4913539}" type="sibTrans" cxnId="{FEB2FCA4-DB99-4AB9-823F-39CB0A3E13E8}">
      <dgm:prSet/>
      <dgm:spPr/>
      <dgm:t>
        <a:bodyPr/>
        <a:lstStyle/>
        <a:p>
          <a:endParaRPr lang="en-US"/>
        </a:p>
      </dgm:t>
    </dgm:pt>
    <dgm:pt modelId="{6E8D2099-F3E6-48C8-A672-72949622C813}">
      <dgm:prSet/>
      <dgm:spPr/>
      <dgm:t>
        <a:bodyPr/>
        <a:lstStyle/>
        <a:p>
          <a:r>
            <a:rPr lang="en-US" b="1"/>
            <a:t>Cloud classification</a:t>
          </a:r>
          <a:endParaRPr lang="en-US"/>
        </a:p>
      </dgm:t>
    </dgm:pt>
    <dgm:pt modelId="{0B81F48C-01CC-4821-8FD1-6D968FB2CBC3}" type="parTrans" cxnId="{9A20727E-6371-4DAD-A120-559A37A815E5}">
      <dgm:prSet/>
      <dgm:spPr/>
      <dgm:t>
        <a:bodyPr/>
        <a:lstStyle/>
        <a:p>
          <a:endParaRPr lang="en-US"/>
        </a:p>
      </dgm:t>
    </dgm:pt>
    <dgm:pt modelId="{305F80A1-1DC0-4391-9D4B-73A1330728EE}" type="sibTrans" cxnId="{9A20727E-6371-4DAD-A120-559A37A815E5}">
      <dgm:prSet/>
      <dgm:spPr/>
      <dgm:t>
        <a:bodyPr/>
        <a:lstStyle/>
        <a:p>
          <a:endParaRPr lang="en-US"/>
        </a:p>
      </dgm:t>
    </dgm:pt>
    <dgm:pt modelId="{A964CC60-2AD1-4599-99CA-71294BCA2C29}">
      <dgm:prSet/>
      <dgm:spPr/>
      <dgm:t>
        <a:bodyPr/>
        <a:lstStyle/>
        <a:p>
          <a:r>
            <a:rPr lang="en-US" b="1"/>
            <a:t>Technology Challenges</a:t>
          </a:r>
          <a:endParaRPr lang="en-US"/>
        </a:p>
      </dgm:t>
    </dgm:pt>
    <dgm:pt modelId="{F66FB51C-C923-4570-A4E2-CBE2AC9D47DA}" type="parTrans" cxnId="{2678327A-06A2-4639-B96B-1B2A68D687D4}">
      <dgm:prSet/>
      <dgm:spPr/>
      <dgm:t>
        <a:bodyPr/>
        <a:lstStyle/>
        <a:p>
          <a:endParaRPr lang="en-US"/>
        </a:p>
      </dgm:t>
    </dgm:pt>
    <dgm:pt modelId="{C44F8443-CE70-48D7-B6AB-FD03DAA07E33}" type="sibTrans" cxnId="{2678327A-06A2-4639-B96B-1B2A68D687D4}">
      <dgm:prSet/>
      <dgm:spPr/>
      <dgm:t>
        <a:bodyPr/>
        <a:lstStyle/>
        <a:p>
          <a:endParaRPr lang="en-US"/>
        </a:p>
      </dgm:t>
    </dgm:pt>
    <dgm:pt modelId="{DFD8AB52-2EC0-4EF8-B86E-10DD3AFB3B11}">
      <dgm:prSet/>
      <dgm:spPr/>
      <dgm:t>
        <a:bodyPr/>
        <a:lstStyle/>
        <a:p>
          <a:r>
            <a:rPr lang="en-US" b="1"/>
            <a:t>Business Benefits</a:t>
          </a:r>
          <a:endParaRPr lang="en-US"/>
        </a:p>
      </dgm:t>
    </dgm:pt>
    <dgm:pt modelId="{DA16B1F5-D59B-4E17-B403-6017252FDB56}" type="parTrans" cxnId="{9D9DAA9C-F12E-4671-8C72-3570AB08894D}">
      <dgm:prSet/>
      <dgm:spPr/>
      <dgm:t>
        <a:bodyPr/>
        <a:lstStyle/>
        <a:p>
          <a:endParaRPr lang="en-US"/>
        </a:p>
      </dgm:t>
    </dgm:pt>
    <dgm:pt modelId="{92B55B0C-61BC-486E-9CE5-3C776C732DBF}" type="sibTrans" cxnId="{9D9DAA9C-F12E-4671-8C72-3570AB08894D}">
      <dgm:prSet/>
      <dgm:spPr/>
      <dgm:t>
        <a:bodyPr/>
        <a:lstStyle/>
        <a:p>
          <a:endParaRPr lang="en-US"/>
        </a:p>
      </dgm:t>
    </dgm:pt>
    <dgm:pt modelId="{6086B6B7-280C-4809-AB92-E4D820184A0A}" type="pres">
      <dgm:prSet presAssocID="{8B1F03CB-36EC-42EB-9088-0E5412815F18}" presName="root" presStyleCnt="0">
        <dgm:presLayoutVars>
          <dgm:dir/>
          <dgm:resizeHandles val="exact"/>
        </dgm:presLayoutVars>
      </dgm:prSet>
      <dgm:spPr/>
    </dgm:pt>
    <dgm:pt modelId="{B9E59DAC-5C6D-40A9-8406-1586DF64A875}" type="pres">
      <dgm:prSet presAssocID="{20A1D7AD-1BE2-4A30-A9FF-0E5EE2F92F63}" presName="compNode" presStyleCnt="0"/>
      <dgm:spPr/>
    </dgm:pt>
    <dgm:pt modelId="{D271A344-6458-4645-878F-86C351277FA7}" type="pres">
      <dgm:prSet presAssocID="{20A1D7AD-1BE2-4A30-A9FF-0E5EE2F92F63}" presName="bgRect" presStyleLbl="bgShp" presStyleIdx="0" presStyleCnt="4"/>
      <dgm:spPr/>
    </dgm:pt>
    <dgm:pt modelId="{1A558821-DB1B-4975-860A-23DEE1A55326}" type="pres">
      <dgm:prSet presAssocID="{20A1D7AD-1BE2-4A30-A9FF-0E5EE2F92F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0DCB917C-524F-45DA-A271-3E8CADE4ED0F}" type="pres">
      <dgm:prSet presAssocID="{20A1D7AD-1BE2-4A30-A9FF-0E5EE2F92F63}" presName="spaceRect" presStyleCnt="0"/>
      <dgm:spPr/>
    </dgm:pt>
    <dgm:pt modelId="{847DCB36-7406-4647-B1EE-0CF3B3C8EED9}" type="pres">
      <dgm:prSet presAssocID="{20A1D7AD-1BE2-4A30-A9FF-0E5EE2F92F63}" presName="parTx" presStyleLbl="revTx" presStyleIdx="0" presStyleCnt="4">
        <dgm:presLayoutVars>
          <dgm:chMax val="0"/>
          <dgm:chPref val="0"/>
        </dgm:presLayoutVars>
      </dgm:prSet>
      <dgm:spPr/>
    </dgm:pt>
    <dgm:pt modelId="{8ED731AC-011C-4AFD-9A32-CD352C55F38D}" type="pres">
      <dgm:prSet presAssocID="{67793F9D-88CB-43B1-B130-AAFDA4913539}" presName="sibTrans" presStyleCnt="0"/>
      <dgm:spPr/>
    </dgm:pt>
    <dgm:pt modelId="{EC0561F9-162D-4B24-8C90-B69A2707E14C}" type="pres">
      <dgm:prSet presAssocID="{6E8D2099-F3E6-48C8-A672-72949622C813}" presName="compNode" presStyleCnt="0"/>
      <dgm:spPr/>
    </dgm:pt>
    <dgm:pt modelId="{DE959A6F-C81A-4047-B5DB-035DAA42B124}" type="pres">
      <dgm:prSet presAssocID="{6E8D2099-F3E6-48C8-A672-72949622C813}" presName="bgRect" presStyleLbl="bgShp" presStyleIdx="1" presStyleCnt="4"/>
      <dgm:spPr/>
    </dgm:pt>
    <dgm:pt modelId="{28A91FF8-4C2B-4F2B-8A68-C53B2A08E274}" type="pres">
      <dgm:prSet presAssocID="{6E8D2099-F3E6-48C8-A672-72949622C81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load from cloud"/>
        </a:ext>
      </dgm:extLst>
    </dgm:pt>
    <dgm:pt modelId="{F3202E11-2106-42AB-9607-954D93416F5E}" type="pres">
      <dgm:prSet presAssocID="{6E8D2099-F3E6-48C8-A672-72949622C813}" presName="spaceRect" presStyleCnt="0"/>
      <dgm:spPr/>
    </dgm:pt>
    <dgm:pt modelId="{7855F22F-BF5E-4BB0-88C5-01100D77B4A2}" type="pres">
      <dgm:prSet presAssocID="{6E8D2099-F3E6-48C8-A672-72949622C813}" presName="parTx" presStyleLbl="revTx" presStyleIdx="1" presStyleCnt="4">
        <dgm:presLayoutVars>
          <dgm:chMax val="0"/>
          <dgm:chPref val="0"/>
        </dgm:presLayoutVars>
      </dgm:prSet>
      <dgm:spPr/>
    </dgm:pt>
    <dgm:pt modelId="{A7BCB72A-AE7C-41AD-A890-D7DE2A9FE4BF}" type="pres">
      <dgm:prSet presAssocID="{305F80A1-1DC0-4391-9D4B-73A1330728EE}" presName="sibTrans" presStyleCnt="0"/>
      <dgm:spPr/>
    </dgm:pt>
    <dgm:pt modelId="{2D2576A4-217E-48C4-B290-0805508694F5}" type="pres">
      <dgm:prSet presAssocID="{A964CC60-2AD1-4599-99CA-71294BCA2C29}" presName="compNode" presStyleCnt="0"/>
      <dgm:spPr/>
    </dgm:pt>
    <dgm:pt modelId="{14247C66-193E-4C27-81F2-9062D2AA0D32}" type="pres">
      <dgm:prSet presAssocID="{A964CC60-2AD1-4599-99CA-71294BCA2C29}" presName="bgRect" presStyleLbl="bgShp" presStyleIdx="2" presStyleCnt="4"/>
      <dgm:spPr/>
    </dgm:pt>
    <dgm:pt modelId="{6F8C0C0B-49C5-4C5E-A252-392DB0B02DDB}" type="pres">
      <dgm:prSet presAssocID="{A964CC60-2AD1-4599-99CA-71294BCA2C2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99CC4722-AC7F-42C8-B46B-5A3FA4D63CCC}" type="pres">
      <dgm:prSet presAssocID="{A964CC60-2AD1-4599-99CA-71294BCA2C29}" presName="spaceRect" presStyleCnt="0"/>
      <dgm:spPr/>
    </dgm:pt>
    <dgm:pt modelId="{48346D85-2C82-487A-9702-8923E7445AAD}" type="pres">
      <dgm:prSet presAssocID="{A964CC60-2AD1-4599-99CA-71294BCA2C29}" presName="parTx" presStyleLbl="revTx" presStyleIdx="2" presStyleCnt="4">
        <dgm:presLayoutVars>
          <dgm:chMax val="0"/>
          <dgm:chPref val="0"/>
        </dgm:presLayoutVars>
      </dgm:prSet>
      <dgm:spPr/>
    </dgm:pt>
    <dgm:pt modelId="{E8ABD195-F173-46DC-AA59-1C09E0F13A6E}" type="pres">
      <dgm:prSet presAssocID="{C44F8443-CE70-48D7-B6AB-FD03DAA07E33}" presName="sibTrans" presStyleCnt="0"/>
      <dgm:spPr/>
    </dgm:pt>
    <dgm:pt modelId="{3A1821C1-CADC-4912-A9A5-EC95CBFD6EAD}" type="pres">
      <dgm:prSet presAssocID="{DFD8AB52-2EC0-4EF8-B86E-10DD3AFB3B11}" presName="compNode" presStyleCnt="0"/>
      <dgm:spPr/>
    </dgm:pt>
    <dgm:pt modelId="{C5FBEDAA-6C90-44A7-ACBA-3D52F41CFFFF}" type="pres">
      <dgm:prSet presAssocID="{DFD8AB52-2EC0-4EF8-B86E-10DD3AFB3B11}" presName="bgRect" presStyleLbl="bgShp" presStyleIdx="3" presStyleCnt="4"/>
      <dgm:spPr/>
    </dgm:pt>
    <dgm:pt modelId="{55A39889-9A45-4099-B9CB-7D993518544C}" type="pres">
      <dgm:prSet presAssocID="{DFD8AB52-2EC0-4EF8-B86E-10DD3AFB3B1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AD085CB4-F118-4091-8453-A41C9951302C}" type="pres">
      <dgm:prSet presAssocID="{DFD8AB52-2EC0-4EF8-B86E-10DD3AFB3B11}" presName="spaceRect" presStyleCnt="0"/>
      <dgm:spPr/>
    </dgm:pt>
    <dgm:pt modelId="{2FB74B90-1537-4EAC-9DB2-365DAA59B269}" type="pres">
      <dgm:prSet presAssocID="{DFD8AB52-2EC0-4EF8-B86E-10DD3AFB3B11}" presName="parTx" presStyleLbl="revTx" presStyleIdx="3" presStyleCnt="4">
        <dgm:presLayoutVars>
          <dgm:chMax val="0"/>
          <dgm:chPref val="0"/>
        </dgm:presLayoutVars>
      </dgm:prSet>
      <dgm:spPr/>
    </dgm:pt>
  </dgm:ptLst>
  <dgm:cxnLst>
    <dgm:cxn modelId="{2678327A-06A2-4639-B96B-1B2A68D687D4}" srcId="{8B1F03CB-36EC-42EB-9088-0E5412815F18}" destId="{A964CC60-2AD1-4599-99CA-71294BCA2C29}" srcOrd="2" destOrd="0" parTransId="{F66FB51C-C923-4570-A4E2-CBE2AC9D47DA}" sibTransId="{C44F8443-CE70-48D7-B6AB-FD03DAA07E33}"/>
    <dgm:cxn modelId="{798A855A-0F38-4B36-8397-146CBEF3F7DF}" type="presOf" srcId="{6E8D2099-F3E6-48C8-A672-72949622C813}" destId="{7855F22F-BF5E-4BB0-88C5-01100D77B4A2}" srcOrd="0" destOrd="0" presId="urn:microsoft.com/office/officeart/2018/2/layout/IconVerticalSolidList"/>
    <dgm:cxn modelId="{9A20727E-6371-4DAD-A120-559A37A815E5}" srcId="{8B1F03CB-36EC-42EB-9088-0E5412815F18}" destId="{6E8D2099-F3E6-48C8-A672-72949622C813}" srcOrd="1" destOrd="0" parTransId="{0B81F48C-01CC-4821-8FD1-6D968FB2CBC3}" sibTransId="{305F80A1-1DC0-4391-9D4B-73A1330728EE}"/>
    <dgm:cxn modelId="{C4AD0183-8730-4E48-9E4A-3F55890C4B40}" type="presOf" srcId="{8B1F03CB-36EC-42EB-9088-0E5412815F18}" destId="{6086B6B7-280C-4809-AB92-E4D820184A0A}" srcOrd="0" destOrd="0" presId="urn:microsoft.com/office/officeart/2018/2/layout/IconVerticalSolidList"/>
    <dgm:cxn modelId="{9D9DAA9C-F12E-4671-8C72-3570AB08894D}" srcId="{8B1F03CB-36EC-42EB-9088-0E5412815F18}" destId="{DFD8AB52-2EC0-4EF8-B86E-10DD3AFB3B11}" srcOrd="3" destOrd="0" parTransId="{DA16B1F5-D59B-4E17-B403-6017252FDB56}" sibTransId="{92B55B0C-61BC-486E-9CE5-3C776C732DBF}"/>
    <dgm:cxn modelId="{FEB2FCA4-DB99-4AB9-823F-39CB0A3E13E8}" srcId="{8B1F03CB-36EC-42EB-9088-0E5412815F18}" destId="{20A1D7AD-1BE2-4A30-A9FF-0E5EE2F92F63}" srcOrd="0" destOrd="0" parTransId="{4E5F8D03-E45B-4D9F-AC4C-E13DFEDC9A04}" sibTransId="{67793F9D-88CB-43B1-B130-AAFDA4913539}"/>
    <dgm:cxn modelId="{C2A132A6-526A-4992-A351-B802FC02A92E}" type="presOf" srcId="{A964CC60-2AD1-4599-99CA-71294BCA2C29}" destId="{48346D85-2C82-487A-9702-8923E7445AAD}" srcOrd="0" destOrd="0" presId="urn:microsoft.com/office/officeart/2018/2/layout/IconVerticalSolidList"/>
    <dgm:cxn modelId="{732B80C3-C03C-4742-B74F-98C74D2BE312}" type="presOf" srcId="{20A1D7AD-1BE2-4A30-A9FF-0E5EE2F92F63}" destId="{847DCB36-7406-4647-B1EE-0CF3B3C8EED9}" srcOrd="0" destOrd="0" presId="urn:microsoft.com/office/officeart/2018/2/layout/IconVerticalSolidList"/>
    <dgm:cxn modelId="{09A382FF-000E-4317-B58F-C084C7167688}" type="presOf" srcId="{DFD8AB52-2EC0-4EF8-B86E-10DD3AFB3B11}" destId="{2FB74B90-1537-4EAC-9DB2-365DAA59B269}" srcOrd="0" destOrd="0" presId="urn:microsoft.com/office/officeart/2018/2/layout/IconVerticalSolidList"/>
    <dgm:cxn modelId="{1FD9E84D-0125-4368-923E-09C52A6D1F09}" type="presParOf" srcId="{6086B6B7-280C-4809-AB92-E4D820184A0A}" destId="{B9E59DAC-5C6D-40A9-8406-1586DF64A875}" srcOrd="0" destOrd="0" presId="urn:microsoft.com/office/officeart/2018/2/layout/IconVerticalSolidList"/>
    <dgm:cxn modelId="{8BBCEFFA-52F8-4131-9297-4A9D651CEF30}" type="presParOf" srcId="{B9E59DAC-5C6D-40A9-8406-1586DF64A875}" destId="{D271A344-6458-4645-878F-86C351277FA7}" srcOrd="0" destOrd="0" presId="urn:microsoft.com/office/officeart/2018/2/layout/IconVerticalSolidList"/>
    <dgm:cxn modelId="{5A312906-BC3C-46B5-A392-57E3F4437331}" type="presParOf" srcId="{B9E59DAC-5C6D-40A9-8406-1586DF64A875}" destId="{1A558821-DB1B-4975-860A-23DEE1A55326}" srcOrd="1" destOrd="0" presId="urn:microsoft.com/office/officeart/2018/2/layout/IconVerticalSolidList"/>
    <dgm:cxn modelId="{C61D1A8D-A6CF-470F-987E-98DADBB7645C}" type="presParOf" srcId="{B9E59DAC-5C6D-40A9-8406-1586DF64A875}" destId="{0DCB917C-524F-45DA-A271-3E8CADE4ED0F}" srcOrd="2" destOrd="0" presId="urn:microsoft.com/office/officeart/2018/2/layout/IconVerticalSolidList"/>
    <dgm:cxn modelId="{C3F2C6F6-08F7-4F1A-97A2-42047DE3EACF}" type="presParOf" srcId="{B9E59DAC-5C6D-40A9-8406-1586DF64A875}" destId="{847DCB36-7406-4647-B1EE-0CF3B3C8EED9}" srcOrd="3" destOrd="0" presId="urn:microsoft.com/office/officeart/2018/2/layout/IconVerticalSolidList"/>
    <dgm:cxn modelId="{AD57449C-8239-47A0-BD5F-0851847257CE}" type="presParOf" srcId="{6086B6B7-280C-4809-AB92-E4D820184A0A}" destId="{8ED731AC-011C-4AFD-9A32-CD352C55F38D}" srcOrd="1" destOrd="0" presId="urn:microsoft.com/office/officeart/2018/2/layout/IconVerticalSolidList"/>
    <dgm:cxn modelId="{DE2230DB-B821-4E06-84C3-B58C79C019B9}" type="presParOf" srcId="{6086B6B7-280C-4809-AB92-E4D820184A0A}" destId="{EC0561F9-162D-4B24-8C90-B69A2707E14C}" srcOrd="2" destOrd="0" presId="urn:microsoft.com/office/officeart/2018/2/layout/IconVerticalSolidList"/>
    <dgm:cxn modelId="{72630E3C-14E5-4D70-8A2E-1B0F150A3403}" type="presParOf" srcId="{EC0561F9-162D-4B24-8C90-B69A2707E14C}" destId="{DE959A6F-C81A-4047-B5DB-035DAA42B124}" srcOrd="0" destOrd="0" presId="urn:microsoft.com/office/officeart/2018/2/layout/IconVerticalSolidList"/>
    <dgm:cxn modelId="{BB8D8D0E-4B55-4C8F-BF16-043A1E196E38}" type="presParOf" srcId="{EC0561F9-162D-4B24-8C90-B69A2707E14C}" destId="{28A91FF8-4C2B-4F2B-8A68-C53B2A08E274}" srcOrd="1" destOrd="0" presId="urn:microsoft.com/office/officeart/2018/2/layout/IconVerticalSolidList"/>
    <dgm:cxn modelId="{D425078C-25FC-4230-A904-D79B19630C6D}" type="presParOf" srcId="{EC0561F9-162D-4B24-8C90-B69A2707E14C}" destId="{F3202E11-2106-42AB-9607-954D93416F5E}" srcOrd="2" destOrd="0" presId="urn:microsoft.com/office/officeart/2018/2/layout/IconVerticalSolidList"/>
    <dgm:cxn modelId="{405E3BDF-184F-45EF-8167-31843FE0D962}" type="presParOf" srcId="{EC0561F9-162D-4B24-8C90-B69A2707E14C}" destId="{7855F22F-BF5E-4BB0-88C5-01100D77B4A2}" srcOrd="3" destOrd="0" presId="urn:microsoft.com/office/officeart/2018/2/layout/IconVerticalSolidList"/>
    <dgm:cxn modelId="{D4CD657D-4DC4-47DE-81BB-0F8C8468CB99}" type="presParOf" srcId="{6086B6B7-280C-4809-AB92-E4D820184A0A}" destId="{A7BCB72A-AE7C-41AD-A890-D7DE2A9FE4BF}" srcOrd="3" destOrd="0" presId="urn:microsoft.com/office/officeart/2018/2/layout/IconVerticalSolidList"/>
    <dgm:cxn modelId="{A251E498-2525-4A8F-B5DD-D58B1B7DC160}" type="presParOf" srcId="{6086B6B7-280C-4809-AB92-E4D820184A0A}" destId="{2D2576A4-217E-48C4-B290-0805508694F5}" srcOrd="4" destOrd="0" presId="urn:microsoft.com/office/officeart/2018/2/layout/IconVerticalSolidList"/>
    <dgm:cxn modelId="{3DD26B5C-80BD-45ED-863A-921013346A47}" type="presParOf" srcId="{2D2576A4-217E-48C4-B290-0805508694F5}" destId="{14247C66-193E-4C27-81F2-9062D2AA0D32}" srcOrd="0" destOrd="0" presId="urn:microsoft.com/office/officeart/2018/2/layout/IconVerticalSolidList"/>
    <dgm:cxn modelId="{A0459239-EA6C-4C94-BDCB-4C3162655530}" type="presParOf" srcId="{2D2576A4-217E-48C4-B290-0805508694F5}" destId="{6F8C0C0B-49C5-4C5E-A252-392DB0B02DDB}" srcOrd="1" destOrd="0" presId="urn:microsoft.com/office/officeart/2018/2/layout/IconVerticalSolidList"/>
    <dgm:cxn modelId="{35345DCB-EFD8-47D2-A6FF-D8E22E1C8031}" type="presParOf" srcId="{2D2576A4-217E-48C4-B290-0805508694F5}" destId="{99CC4722-AC7F-42C8-B46B-5A3FA4D63CCC}" srcOrd="2" destOrd="0" presId="urn:microsoft.com/office/officeart/2018/2/layout/IconVerticalSolidList"/>
    <dgm:cxn modelId="{31347E79-8A15-4A18-B147-97301E6EEDF1}" type="presParOf" srcId="{2D2576A4-217E-48C4-B290-0805508694F5}" destId="{48346D85-2C82-487A-9702-8923E7445AAD}" srcOrd="3" destOrd="0" presId="urn:microsoft.com/office/officeart/2018/2/layout/IconVerticalSolidList"/>
    <dgm:cxn modelId="{D35F77F9-1065-45BC-9DE5-6F5A77BD5D38}" type="presParOf" srcId="{6086B6B7-280C-4809-AB92-E4D820184A0A}" destId="{E8ABD195-F173-46DC-AA59-1C09E0F13A6E}" srcOrd="5" destOrd="0" presId="urn:microsoft.com/office/officeart/2018/2/layout/IconVerticalSolidList"/>
    <dgm:cxn modelId="{B0DAA074-B5FB-4924-94E0-058B232035D2}" type="presParOf" srcId="{6086B6B7-280C-4809-AB92-E4D820184A0A}" destId="{3A1821C1-CADC-4912-A9A5-EC95CBFD6EAD}" srcOrd="6" destOrd="0" presId="urn:microsoft.com/office/officeart/2018/2/layout/IconVerticalSolidList"/>
    <dgm:cxn modelId="{598EF721-4875-4FCF-806B-AFB11A213D6B}" type="presParOf" srcId="{3A1821C1-CADC-4912-A9A5-EC95CBFD6EAD}" destId="{C5FBEDAA-6C90-44A7-ACBA-3D52F41CFFFF}" srcOrd="0" destOrd="0" presId="urn:microsoft.com/office/officeart/2018/2/layout/IconVerticalSolidList"/>
    <dgm:cxn modelId="{D72C504F-3557-47C3-A313-2785072DD6CF}" type="presParOf" srcId="{3A1821C1-CADC-4912-A9A5-EC95CBFD6EAD}" destId="{55A39889-9A45-4099-B9CB-7D993518544C}" srcOrd="1" destOrd="0" presId="urn:microsoft.com/office/officeart/2018/2/layout/IconVerticalSolidList"/>
    <dgm:cxn modelId="{AEFD1114-6E0D-4185-A7BB-9E254D34C21F}" type="presParOf" srcId="{3A1821C1-CADC-4912-A9A5-EC95CBFD6EAD}" destId="{AD085CB4-F118-4091-8453-A41C9951302C}" srcOrd="2" destOrd="0" presId="urn:microsoft.com/office/officeart/2018/2/layout/IconVerticalSolidList"/>
    <dgm:cxn modelId="{D3CAF5DF-BF2C-4945-BAD7-D1307FA49736}" type="presParOf" srcId="{3A1821C1-CADC-4912-A9A5-EC95CBFD6EAD}" destId="{2FB74B90-1537-4EAC-9DB2-365DAA59B26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61D525-3CDD-4E51-9B84-343A8990CE62}" type="doc">
      <dgm:prSet loTypeId="urn:microsoft.com/office/officeart/2018/5/layout/IconCircleLabel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3B2E6336-D62E-4ED6-AF2D-DA5FC1E2AB63}">
      <dgm:prSet/>
      <dgm:spPr/>
      <dgm:t>
        <a:bodyPr/>
        <a:lstStyle/>
        <a:p>
          <a:pPr>
            <a:defRPr cap="all"/>
          </a:pPr>
          <a:r>
            <a:rPr lang="en-US"/>
            <a:t>On Demand Self Service</a:t>
          </a:r>
        </a:p>
      </dgm:t>
    </dgm:pt>
    <dgm:pt modelId="{09818FB6-E110-43F4-9947-6B829A74A09E}" type="parTrans" cxnId="{8065B5C1-A0DC-444A-84A0-629AA191CB0A}">
      <dgm:prSet/>
      <dgm:spPr/>
      <dgm:t>
        <a:bodyPr/>
        <a:lstStyle/>
        <a:p>
          <a:endParaRPr lang="en-US"/>
        </a:p>
      </dgm:t>
    </dgm:pt>
    <dgm:pt modelId="{B3C1281B-8657-4EF6-B086-E28B37B08CAD}" type="sibTrans" cxnId="{8065B5C1-A0DC-444A-84A0-629AA191CB0A}">
      <dgm:prSet/>
      <dgm:spPr/>
      <dgm:t>
        <a:bodyPr/>
        <a:lstStyle/>
        <a:p>
          <a:endParaRPr lang="en-US"/>
        </a:p>
      </dgm:t>
    </dgm:pt>
    <dgm:pt modelId="{6F9C3AE1-EEFF-4482-9B50-A6F609907199}">
      <dgm:prSet/>
      <dgm:spPr/>
      <dgm:t>
        <a:bodyPr/>
        <a:lstStyle/>
        <a:p>
          <a:pPr>
            <a:defRPr cap="all"/>
          </a:pPr>
          <a:r>
            <a:rPr lang="en-US"/>
            <a:t>Broad Network Access</a:t>
          </a:r>
        </a:p>
      </dgm:t>
    </dgm:pt>
    <dgm:pt modelId="{077EA38D-1DC0-461A-B77D-F5E0A496F06B}" type="parTrans" cxnId="{85A6763F-A505-4226-A416-5006186DC18C}">
      <dgm:prSet/>
      <dgm:spPr/>
      <dgm:t>
        <a:bodyPr/>
        <a:lstStyle/>
        <a:p>
          <a:endParaRPr lang="en-US"/>
        </a:p>
      </dgm:t>
    </dgm:pt>
    <dgm:pt modelId="{4422F5FE-B8C1-41A0-B5B8-AB1DCEE28E7E}" type="sibTrans" cxnId="{85A6763F-A505-4226-A416-5006186DC18C}">
      <dgm:prSet/>
      <dgm:spPr/>
      <dgm:t>
        <a:bodyPr/>
        <a:lstStyle/>
        <a:p>
          <a:endParaRPr lang="en-US"/>
        </a:p>
      </dgm:t>
    </dgm:pt>
    <dgm:pt modelId="{91317CC3-C660-4729-BECD-01EF2369932F}">
      <dgm:prSet/>
      <dgm:spPr/>
      <dgm:t>
        <a:bodyPr/>
        <a:lstStyle/>
        <a:p>
          <a:pPr>
            <a:defRPr cap="all"/>
          </a:pPr>
          <a:r>
            <a:rPr lang="en-US"/>
            <a:t>Resource Pooling</a:t>
          </a:r>
        </a:p>
      </dgm:t>
    </dgm:pt>
    <dgm:pt modelId="{7E538D4E-EB12-4F02-A689-2CFA899C0E3A}" type="parTrans" cxnId="{36B1E402-DD0D-48D2-B44B-9C4E8DD3CEBE}">
      <dgm:prSet/>
      <dgm:spPr/>
      <dgm:t>
        <a:bodyPr/>
        <a:lstStyle/>
        <a:p>
          <a:endParaRPr lang="en-US"/>
        </a:p>
      </dgm:t>
    </dgm:pt>
    <dgm:pt modelId="{7AC6B4DB-1A3E-420B-AA3A-AC39D7C4A068}" type="sibTrans" cxnId="{36B1E402-DD0D-48D2-B44B-9C4E8DD3CEBE}">
      <dgm:prSet/>
      <dgm:spPr/>
      <dgm:t>
        <a:bodyPr/>
        <a:lstStyle/>
        <a:p>
          <a:endParaRPr lang="en-US"/>
        </a:p>
      </dgm:t>
    </dgm:pt>
    <dgm:pt modelId="{5B881141-59C5-425D-BBF0-7C7B0A11B1D5}">
      <dgm:prSet/>
      <dgm:spPr/>
      <dgm:t>
        <a:bodyPr/>
        <a:lstStyle/>
        <a:p>
          <a:pPr>
            <a:defRPr cap="all"/>
          </a:pPr>
          <a:r>
            <a:rPr lang="en-US"/>
            <a:t>Rapid Elasticity</a:t>
          </a:r>
        </a:p>
      </dgm:t>
    </dgm:pt>
    <dgm:pt modelId="{99686C59-0602-4081-9FCA-5369CC9213F2}" type="parTrans" cxnId="{DCAD3305-743A-4B78-972A-C9FC6938A60C}">
      <dgm:prSet/>
      <dgm:spPr/>
      <dgm:t>
        <a:bodyPr/>
        <a:lstStyle/>
        <a:p>
          <a:endParaRPr lang="en-US"/>
        </a:p>
      </dgm:t>
    </dgm:pt>
    <dgm:pt modelId="{498796FA-7C9D-4295-A44D-2885F732DF1A}" type="sibTrans" cxnId="{DCAD3305-743A-4B78-972A-C9FC6938A60C}">
      <dgm:prSet/>
      <dgm:spPr/>
      <dgm:t>
        <a:bodyPr/>
        <a:lstStyle/>
        <a:p>
          <a:endParaRPr lang="en-US"/>
        </a:p>
      </dgm:t>
    </dgm:pt>
    <dgm:pt modelId="{3C923B2F-5AD4-4F33-B22B-8A4C4E371EC1}">
      <dgm:prSet/>
      <dgm:spPr/>
      <dgm:t>
        <a:bodyPr/>
        <a:lstStyle/>
        <a:p>
          <a:pPr>
            <a:defRPr cap="all"/>
          </a:pPr>
          <a:r>
            <a:rPr lang="en-US"/>
            <a:t>Measured Service</a:t>
          </a:r>
        </a:p>
      </dgm:t>
    </dgm:pt>
    <dgm:pt modelId="{7DE94715-A832-47A5-AD5F-D6169F39451B}" type="parTrans" cxnId="{90234CDA-A41C-440E-AA69-050DBC3ACE36}">
      <dgm:prSet/>
      <dgm:spPr/>
      <dgm:t>
        <a:bodyPr/>
        <a:lstStyle/>
        <a:p>
          <a:endParaRPr lang="en-US"/>
        </a:p>
      </dgm:t>
    </dgm:pt>
    <dgm:pt modelId="{0FDC06B3-A3CA-4A8A-921A-0ADFF0A36216}" type="sibTrans" cxnId="{90234CDA-A41C-440E-AA69-050DBC3ACE36}">
      <dgm:prSet/>
      <dgm:spPr/>
      <dgm:t>
        <a:bodyPr/>
        <a:lstStyle/>
        <a:p>
          <a:endParaRPr lang="en-US"/>
        </a:p>
      </dgm:t>
    </dgm:pt>
    <dgm:pt modelId="{438B5AE4-EF75-483A-8EDE-F7C5CB298351}" type="pres">
      <dgm:prSet presAssocID="{8A61D525-3CDD-4E51-9B84-343A8990CE62}" presName="root" presStyleCnt="0">
        <dgm:presLayoutVars>
          <dgm:dir/>
          <dgm:resizeHandles val="exact"/>
        </dgm:presLayoutVars>
      </dgm:prSet>
      <dgm:spPr/>
    </dgm:pt>
    <dgm:pt modelId="{1771CF48-8DF6-4BC6-BAD4-BDAD79221B11}" type="pres">
      <dgm:prSet presAssocID="{3B2E6336-D62E-4ED6-AF2D-DA5FC1E2AB63}" presName="compNode" presStyleCnt="0"/>
      <dgm:spPr/>
    </dgm:pt>
    <dgm:pt modelId="{C21FE64F-338C-4140-B283-617CDB363FB3}" type="pres">
      <dgm:prSet presAssocID="{3B2E6336-D62E-4ED6-AF2D-DA5FC1E2AB63}" presName="iconBgRect" presStyleLbl="bgShp" presStyleIdx="0" presStyleCnt="5"/>
      <dgm:spPr/>
    </dgm:pt>
    <dgm:pt modelId="{4AF307EB-84DE-420B-B519-DE5C19F971B7}" type="pres">
      <dgm:prSet presAssocID="{3B2E6336-D62E-4ED6-AF2D-DA5FC1E2AB6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A29E2575-BAF6-4C1E-88A8-65BE9CF57C91}" type="pres">
      <dgm:prSet presAssocID="{3B2E6336-D62E-4ED6-AF2D-DA5FC1E2AB63}" presName="spaceRect" presStyleCnt="0"/>
      <dgm:spPr/>
    </dgm:pt>
    <dgm:pt modelId="{16B0F443-E3D6-41E6-A5AB-48307A8B50C9}" type="pres">
      <dgm:prSet presAssocID="{3B2E6336-D62E-4ED6-AF2D-DA5FC1E2AB63}" presName="textRect" presStyleLbl="revTx" presStyleIdx="0" presStyleCnt="5">
        <dgm:presLayoutVars>
          <dgm:chMax val="1"/>
          <dgm:chPref val="1"/>
        </dgm:presLayoutVars>
      </dgm:prSet>
      <dgm:spPr/>
    </dgm:pt>
    <dgm:pt modelId="{FD6BBDB2-E4EB-48FE-8209-7BA6A546179A}" type="pres">
      <dgm:prSet presAssocID="{B3C1281B-8657-4EF6-B086-E28B37B08CAD}" presName="sibTrans" presStyleCnt="0"/>
      <dgm:spPr/>
    </dgm:pt>
    <dgm:pt modelId="{F7AB7F59-FA86-4F5D-8101-B280EB10EF23}" type="pres">
      <dgm:prSet presAssocID="{6F9C3AE1-EEFF-4482-9B50-A6F609907199}" presName="compNode" presStyleCnt="0"/>
      <dgm:spPr/>
    </dgm:pt>
    <dgm:pt modelId="{1B750EAF-942B-41B1-BE34-EC243B408D34}" type="pres">
      <dgm:prSet presAssocID="{6F9C3AE1-EEFF-4482-9B50-A6F609907199}" presName="iconBgRect" presStyleLbl="bgShp" presStyleIdx="1" presStyleCnt="5"/>
      <dgm:spPr/>
    </dgm:pt>
    <dgm:pt modelId="{BB786BE2-976D-4D1C-850F-976533DD48D7}" type="pres">
      <dgm:prSet presAssocID="{6F9C3AE1-EEFF-4482-9B50-A6F60990719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FC584FB5-DA17-4DFC-8DD7-387B88ED981D}" type="pres">
      <dgm:prSet presAssocID="{6F9C3AE1-EEFF-4482-9B50-A6F609907199}" presName="spaceRect" presStyleCnt="0"/>
      <dgm:spPr/>
    </dgm:pt>
    <dgm:pt modelId="{BE222A05-A88E-4B3F-B8D3-E02B5344CF00}" type="pres">
      <dgm:prSet presAssocID="{6F9C3AE1-EEFF-4482-9B50-A6F609907199}" presName="textRect" presStyleLbl="revTx" presStyleIdx="1" presStyleCnt="5">
        <dgm:presLayoutVars>
          <dgm:chMax val="1"/>
          <dgm:chPref val="1"/>
        </dgm:presLayoutVars>
      </dgm:prSet>
      <dgm:spPr/>
    </dgm:pt>
    <dgm:pt modelId="{0190DC84-00D3-43D7-9C6E-291B18713521}" type="pres">
      <dgm:prSet presAssocID="{4422F5FE-B8C1-41A0-B5B8-AB1DCEE28E7E}" presName="sibTrans" presStyleCnt="0"/>
      <dgm:spPr/>
    </dgm:pt>
    <dgm:pt modelId="{547DD54F-2AA8-4BCD-A42B-1C84BFB4CDDB}" type="pres">
      <dgm:prSet presAssocID="{91317CC3-C660-4729-BECD-01EF2369932F}" presName="compNode" presStyleCnt="0"/>
      <dgm:spPr/>
    </dgm:pt>
    <dgm:pt modelId="{F1F55076-B0B3-42B0-911C-B6A72C5F11A3}" type="pres">
      <dgm:prSet presAssocID="{91317CC3-C660-4729-BECD-01EF2369932F}" presName="iconBgRect" presStyleLbl="bgShp" presStyleIdx="2" presStyleCnt="5"/>
      <dgm:spPr/>
    </dgm:pt>
    <dgm:pt modelId="{3C993168-E1A5-469C-9628-44D1E6615943}" type="pres">
      <dgm:prSet presAssocID="{91317CC3-C660-4729-BECD-01EF2369932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6723AB4-DAF5-46FC-BF40-9B0D4DC8A2A9}" type="pres">
      <dgm:prSet presAssocID="{91317CC3-C660-4729-BECD-01EF2369932F}" presName="spaceRect" presStyleCnt="0"/>
      <dgm:spPr/>
    </dgm:pt>
    <dgm:pt modelId="{54F4EE87-2BAC-4C51-A232-03F7282307C8}" type="pres">
      <dgm:prSet presAssocID="{91317CC3-C660-4729-BECD-01EF2369932F}" presName="textRect" presStyleLbl="revTx" presStyleIdx="2" presStyleCnt="5">
        <dgm:presLayoutVars>
          <dgm:chMax val="1"/>
          <dgm:chPref val="1"/>
        </dgm:presLayoutVars>
      </dgm:prSet>
      <dgm:spPr/>
    </dgm:pt>
    <dgm:pt modelId="{9CEB5844-C05A-4431-BCCE-D2065C123796}" type="pres">
      <dgm:prSet presAssocID="{7AC6B4DB-1A3E-420B-AA3A-AC39D7C4A068}" presName="sibTrans" presStyleCnt="0"/>
      <dgm:spPr/>
    </dgm:pt>
    <dgm:pt modelId="{480BA87D-A7BA-4E7B-890C-637E4BA29F52}" type="pres">
      <dgm:prSet presAssocID="{5B881141-59C5-425D-BBF0-7C7B0A11B1D5}" presName="compNode" presStyleCnt="0"/>
      <dgm:spPr/>
    </dgm:pt>
    <dgm:pt modelId="{6B2467BB-4AEA-4D14-9C49-E31798759677}" type="pres">
      <dgm:prSet presAssocID="{5B881141-59C5-425D-BBF0-7C7B0A11B1D5}" presName="iconBgRect" presStyleLbl="bgShp" presStyleIdx="3" presStyleCnt="5"/>
      <dgm:spPr/>
    </dgm:pt>
    <dgm:pt modelId="{E1FF5E49-B068-441A-91AB-756BD3E3A17C}" type="pres">
      <dgm:prSet presAssocID="{5B881141-59C5-425D-BBF0-7C7B0A11B1D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48AD3917-7F8F-4332-AA01-8A9C0D6D500B}" type="pres">
      <dgm:prSet presAssocID="{5B881141-59C5-425D-BBF0-7C7B0A11B1D5}" presName="spaceRect" presStyleCnt="0"/>
      <dgm:spPr/>
    </dgm:pt>
    <dgm:pt modelId="{607CCE54-8570-47D3-A3DD-0AD34855AF60}" type="pres">
      <dgm:prSet presAssocID="{5B881141-59C5-425D-BBF0-7C7B0A11B1D5}" presName="textRect" presStyleLbl="revTx" presStyleIdx="3" presStyleCnt="5">
        <dgm:presLayoutVars>
          <dgm:chMax val="1"/>
          <dgm:chPref val="1"/>
        </dgm:presLayoutVars>
      </dgm:prSet>
      <dgm:spPr/>
    </dgm:pt>
    <dgm:pt modelId="{AD36D7A3-7A48-4496-A55F-CB02059CCF4D}" type="pres">
      <dgm:prSet presAssocID="{498796FA-7C9D-4295-A44D-2885F732DF1A}" presName="sibTrans" presStyleCnt="0"/>
      <dgm:spPr/>
    </dgm:pt>
    <dgm:pt modelId="{12A0F03B-A5AD-4773-A9E7-3AFC68F3A63A}" type="pres">
      <dgm:prSet presAssocID="{3C923B2F-5AD4-4F33-B22B-8A4C4E371EC1}" presName="compNode" presStyleCnt="0"/>
      <dgm:spPr/>
    </dgm:pt>
    <dgm:pt modelId="{947B829F-408F-4110-83E9-8DE6326712D8}" type="pres">
      <dgm:prSet presAssocID="{3C923B2F-5AD4-4F33-B22B-8A4C4E371EC1}" presName="iconBgRect" presStyleLbl="bgShp" presStyleIdx="4" presStyleCnt="5"/>
      <dgm:spPr/>
    </dgm:pt>
    <dgm:pt modelId="{654D76B4-E902-4C7F-B208-137BD94DD946}" type="pres">
      <dgm:prSet presAssocID="{3C923B2F-5AD4-4F33-B22B-8A4C4E371EC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uge"/>
        </a:ext>
      </dgm:extLst>
    </dgm:pt>
    <dgm:pt modelId="{6CCC1899-4838-4E7B-A529-0903F8BE1B18}" type="pres">
      <dgm:prSet presAssocID="{3C923B2F-5AD4-4F33-B22B-8A4C4E371EC1}" presName="spaceRect" presStyleCnt="0"/>
      <dgm:spPr/>
    </dgm:pt>
    <dgm:pt modelId="{A51EE3B1-D977-49B9-9DBA-9A1C39E33A9F}" type="pres">
      <dgm:prSet presAssocID="{3C923B2F-5AD4-4F33-B22B-8A4C4E371EC1}" presName="textRect" presStyleLbl="revTx" presStyleIdx="4" presStyleCnt="5">
        <dgm:presLayoutVars>
          <dgm:chMax val="1"/>
          <dgm:chPref val="1"/>
        </dgm:presLayoutVars>
      </dgm:prSet>
      <dgm:spPr/>
    </dgm:pt>
  </dgm:ptLst>
  <dgm:cxnLst>
    <dgm:cxn modelId="{36B1E402-DD0D-48D2-B44B-9C4E8DD3CEBE}" srcId="{8A61D525-3CDD-4E51-9B84-343A8990CE62}" destId="{91317CC3-C660-4729-BECD-01EF2369932F}" srcOrd="2" destOrd="0" parTransId="{7E538D4E-EB12-4F02-A689-2CFA899C0E3A}" sibTransId="{7AC6B4DB-1A3E-420B-AA3A-AC39D7C4A068}"/>
    <dgm:cxn modelId="{DCAD3305-743A-4B78-972A-C9FC6938A60C}" srcId="{8A61D525-3CDD-4E51-9B84-343A8990CE62}" destId="{5B881141-59C5-425D-BBF0-7C7B0A11B1D5}" srcOrd="3" destOrd="0" parTransId="{99686C59-0602-4081-9FCA-5369CC9213F2}" sibTransId="{498796FA-7C9D-4295-A44D-2885F732DF1A}"/>
    <dgm:cxn modelId="{C28B5823-3D65-4019-865E-0F7A434EC744}" type="presOf" srcId="{8A61D525-3CDD-4E51-9B84-343A8990CE62}" destId="{438B5AE4-EF75-483A-8EDE-F7C5CB298351}" srcOrd="0" destOrd="0" presId="urn:microsoft.com/office/officeart/2018/5/layout/IconCircleLabelList"/>
    <dgm:cxn modelId="{C21BB625-3584-4B57-A577-B1FAA9569FDF}" type="presOf" srcId="{5B881141-59C5-425D-BBF0-7C7B0A11B1D5}" destId="{607CCE54-8570-47D3-A3DD-0AD34855AF60}" srcOrd="0" destOrd="0" presId="urn:microsoft.com/office/officeart/2018/5/layout/IconCircleLabelList"/>
    <dgm:cxn modelId="{85A6763F-A505-4226-A416-5006186DC18C}" srcId="{8A61D525-3CDD-4E51-9B84-343A8990CE62}" destId="{6F9C3AE1-EEFF-4482-9B50-A6F609907199}" srcOrd="1" destOrd="0" parTransId="{077EA38D-1DC0-461A-B77D-F5E0A496F06B}" sibTransId="{4422F5FE-B8C1-41A0-B5B8-AB1DCEE28E7E}"/>
    <dgm:cxn modelId="{61B0297C-3E1E-4297-9B68-C4F75D8FC147}" type="presOf" srcId="{91317CC3-C660-4729-BECD-01EF2369932F}" destId="{54F4EE87-2BAC-4C51-A232-03F7282307C8}" srcOrd="0" destOrd="0" presId="urn:microsoft.com/office/officeart/2018/5/layout/IconCircleLabelList"/>
    <dgm:cxn modelId="{EE55619D-9E6A-4EEB-8280-7F600FE7B291}" type="presOf" srcId="{3C923B2F-5AD4-4F33-B22B-8A4C4E371EC1}" destId="{A51EE3B1-D977-49B9-9DBA-9A1C39E33A9F}" srcOrd="0" destOrd="0" presId="urn:microsoft.com/office/officeart/2018/5/layout/IconCircleLabelList"/>
    <dgm:cxn modelId="{D25F08A4-75BC-4843-8011-3836FE4800C4}" type="presOf" srcId="{6F9C3AE1-EEFF-4482-9B50-A6F609907199}" destId="{BE222A05-A88E-4B3F-B8D3-E02B5344CF00}" srcOrd="0" destOrd="0" presId="urn:microsoft.com/office/officeart/2018/5/layout/IconCircleLabelList"/>
    <dgm:cxn modelId="{8065B5C1-A0DC-444A-84A0-629AA191CB0A}" srcId="{8A61D525-3CDD-4E51-9B84-343A8990CE62}" destId="{3B2E6336-D62E-4ED6-AF2D-DA5FC1E2AB63}" srcOrd="0" destOrd="0" parTransId="{09818FB6-E110-43F4-9947-6B829A74A09E}" sibTransId="{B3C1281B-8657-4EF6-B086-E28B37B08CAD}"/>
    <dgm:cxn modelId="{B8271BC9-B4F7-4844-8EB0-A0BB539D9D91}" type="presOf" srcId="{3B2E6336-D62E-4ED6-AF2D-DA5FC1E2AB63}" destId="{16B0F443-E3D6-41E6-A5AB-48307A8B50C9}" srcOrd="0" destOrd="0" presId="urn:microsoft.com/office/officeart/2018/5/layout/IconCircleLabelList"/>
    <dgm:cxn modelId="{90234CDA-A41C-440E-AA69-050DBC3ACE36}" srcId="{8A61D525-3CDD-4E51-9B84-343A8990CE62}" destId="{3C923B2F-5AD4-4F33-B22B-8A4C4E371EC1}" srcOrd="4" destOrd="0" parTransId="{7DE94715-A832-47A5-AD5F-D6169F39451B}" sibTransId="{0FDC06B3-A3CA-4A8A-921A-0ADFF0A36216}"/>
    <dgm:cxn modelId="{EF7137F5-4C68-4C5D-8DA2-D01B270B7206}" type="presParOf" srcId="{438B5AE4-EF75-483A-8EDE-F7C5CB298351}" destId="{1771CF48-8DF6-4BC6-BAD4-BDAD79221B11}" srcOrd="0" destOrd="0" presId="urn:microsoft.com/office/officeart/2018/5/layout/IconCircleLabelList"/>
    <dgm:cxn modelId="{98761349-C4AB-4F31-A356-EFA25FD40DEF}" type="presParOf" srcId="{1771CF48-8DF6-4BC6-BAD4-BDAD79221B11}" destId="{C21FE64F-338C-4140-B283-617CDB363FB3}" srcOrd="0" destOrd="0" presId="urn:microsoft.com/office/officeart/2018/5/layout/IconCircleLabelList"/>
    <dgm:cxn modelId="{7E22A300-77CF-4D60-9E9C-D40DF7FB4D46}" type="presParOf" srcId="{1771CF48-8DF6-4BC6-BAD4-BDAD79221B11}" destId="{4AF307EB-84DE-420B-B519-DE5C19F971B7}" srcOrd="1" destOrd="0" presId="urn:microsoft.com/office/officeart/2018/5/layout/IconCircleLabelList"/>
    <dgm:cxn modelId="{AD3F54BE-6D89-427A-AA36-C30BF35FEBD7}" type="presParOf" srcId="{1771CF48-8DF6-4BC6-BAD4-BDAD79221B11}" destId="{A29E2575-BAF6-4C1E-88A8-65BE9CF57C91}" srcOrd="2" destOrd="0" presId="urn:microsoft.com/office/officeart/2018/5/layout/IconCircleLabelList"/>
    <dgm:cxn modelId="{D133AA44-D3F1-4C7E-8117-C7EFD5935874}" type="presParOf" srcId="{1771CF48-8DF6-4BC6-BAD4-BDAD79221B11}" destId="{16B0F443-E3D6-41E6-A5AB-48307A8B50C9}" srcOrd="3" destOrd="0" presId="urn:microsoft.com/office/officeart/2018/5/layout/IconCircleLabelList"/>
    <dgm:cxn modelId="{671C1FC9-B976-4181-B874-B33422211D84}" type="presParOf" srcId="{438B5AE4-EF75-483A-8EDE-F7C5CB298351}" destId="{FD6BBDB2-E4EB-48FE-8209-7BA6A546179A}" srcOrd="1" destOrd="0" presId="urn:microsoft.com/office/officeart/2018/5/layout/IconCircleLabelList"/>
    <dgm:cxn modelId="{771CE6A6-57E6-4940-98AD-D1F891874458}" type="presParOf" srcId="{438B5AE4-EF75-483A-8EDE-F7C5CB298351}" destId="{F7AB7F59-FA86-4F5D-8101-B280EB10EF23}" srcOrd="2" destOrd="0" presId="urn:microsoft.com/office/officeart/2018/5/layout/IconCircleLabelList"/>
    <dgm:cxn modelId="{31C93EA6-9C31-470D-ADAE-AE1660263377}" type="presParOf" srcId="{F7AB7F59-FA86-4F5D-8101-B280EB10EF23}" destId="{1B750EAF-942B-41B1-BE34-EC243B408D34}" srcOrd="0" destOrd="0" presId="urn:microsoft.com/office/officeart/2018/5/layout/IconCircleLabelList"/>
    <dgm:cxn modelId="{061B2CF0-F9C2-4D2E-A50D-D858D9AA81B1}" type="presParOf" srcId="{F7AB7F59-FA86-4F5D-8101-B280EB10EF23}" destId="{BB786BE2-976D-4D1C-850F-976533DD48D7}" srcOrd="1" destOrd="0" presId="urn:microsoft.com/office/officeart/2018/5/layout/IconCircleLabelList"/>
    <dgm:cxn modelId="{55DB1DA5-710E-43B1-B58E-1810FEA2E34E}" type="presParOf" srcId="{F7AB7F59-FA86-4F5D-8101-B280EB10EF23}" destId="{FC584FB5-DA17-4DFC-8DD7-387B88ED981D}" srcOrd="2" destOrd="0" presId="urn:microsoft.com/office/officeart/2018/5/layout/IconCircleLabelList"/>
    <dgm:cxn modelId="{0EDCDCFF-FDDF-4CD9-B4CE-936C026D507E}" type="presParOf" srcId="{F7AB7F59-FA86-4F5D-8101-B280EB10EF23}" destId="{BE222A05-A88E-4B3F-B8D3-E02B5344CF00}" srcOrd="3" destOrd="0" presId="urn:microsoft.com/office/officeart/2018/5/layout/IconCircleLabelList"/>
    <dgm:cxn modelId="{C2FA1042-98D7-45D6-8C09-86EB8C0CF996}" type="presParOf" srcId="{438B5AE4-EF75-483A-8EDE-F7C5CB298351}" destId="{0190DC84-00D3-43D7-9C6E-291B18713521}" srcOrd="3" destOrd="0" presId="urn:microsoft.com/office/officeart/2018/5/layout/IconCircleLabelList"/>
    <dgm:cxn modelId="{23624B2B-1987-4F26-9F08-DEDAD1C12CEB}" type="presParOf" srcId="{438B5AE4-EF75-483A-8EDE-F7C5CB298351}" destId="{547DD54F-2AA8-4BCD-A42B-1C84BFB4CDDB}" srcOrd="4" destOrd="0" presId="urn:microsoft.com/office/officeart/2018/5/layout/IconCircleLabelList"/>
    <dgm:cxn modelId="{4F0234C1-F434-40C2-A2BB-342738E66139}" type="presParOf" srcId="{547DD54F-2AA8-4BCD-A42B-1C84BFB4CDDB}" destId="{F1F55076-B0B3-42B0-911C-B6A72C5F11A3}" srcOrd="0" destOrd="0" presId="urn:microsoft.com/office/officeart/2018/5/layout/IconCircleLabelList"/>
    <dgm:cxn modelId="{8AE587BB-8862-4721-9992-09F83410BAF8}" type="presParOf" srcId="{547DD54F-2AA8-4BCD-A42B-1C84BFB4CDDB}" destId="{3C993168-E1A5-469C-9628-44D1E6615943}" srcOrd="1" destOrd="0" presId="urn:microsoft.com/office/officeart/2018/5/layout/IconCircleLabelList"/>
    <dgm:cxn modelId="{1599F6AB-7AAB-46BD-ACA4-8666D41B25F0}" type="presParOf" srcId="{547DD54F-2AA8-4BCD-A42B-1C84BFB4CDDB}" destId="{26723AB4-DAF5-46FC-BF40-9B0D4DC8A2A9}" srcOrd="2" destOrd="0" presId="urn:microsoft.com/office/officeart/2018/5/layout/IconCircleLabelList"/>
    <dgm:cxn modelId="{B0CE13A3-2431-4F4B-9DA1-EDE37DA3ED5D}" type="presParOf" srcId="{547DD54F-2AA8-4BCD-A42B-1C84BFB4CDDB}" destId="{54F4EE87-2BAC-4C51-A232-03F7282307C8}" srcOrd="3" destOrd="0" presId="urn:microsoft.com/office/officeart/2018/5/layout/IconCircleLabelList"/>
    <dgm:cxn modelId="{816FAD58-0462-473E-BA57-C8211ED8428A}" type="presParOf" srcId="{438B5AE4-EF75-483A-8EDE-F7C5CB298351}" destId="{9CEB5844-C05A-4431-BCCE-D2065C123796}" srcOrd="5" destOrd="0" presId="urn:microsoft.com/office/officeart/2018/5/layout/IconCircleLabelList"/>
    <dgm:cxn modelId="{93618D6B-BF85-42DF-B58F-48F1BC61A3B2}" type="presParOf" srcId="{438B5AE4-EF75-483A-8EDE-F7C5CB298351}" destId="{480BA87D-A7BA-4E7B-890C-637E4BA29F52}" srcOrd="6" destOrd="0" presId="urn:microsoft.com/office/officeart/2018/5/layout/IconCircleLabelList"/>
    <dgm:cxn modelId="{D6F92AE5-5A38-4ED8-B3E3-1E460F362E44}" type="presParOf" srcId="{480BA87D-A7BA-4E7B-890C-637E4BA29F52}" destId="{6B2467BB-4AEA-4D14-9C49-E31798759677}" srcOrd="0" destOrd="0" presId="urn:microsoft.com/office/officeart/2018/5/layout/IconCircleLabelList"/>
    <dgm:cxn modelId="{91EF7AF2-B2E1-4E8E-A504-62CAA9EB18D1}" type="presParOf" srcId="{480BA87D-A7BA-4E7B-890C-637E4BA29F52}" destId="{E1FF5E49-B068-441A-91AB-756BD3E3A17C}" srcOrd="1" destOrd="0" presId="urn:microsoft.com/office/officeart/2018/5/layout/IconCircleLabelList"/>
    <dgm:cxn modelId="{03104151-C196-441D-A181-38CF374185AF}" type="presParOf" srcId="{480BA87D-A7BA-4E7B-890C-637E4BA29F52}" destId="{48AD3917-7F8F-4332-AA01-8A9C0D6D500B}" srcOrd="2" destOrd="0" presId="urn:microsoft.com/office/officeart/2018/5/layout/IconCircleLabelList"/>
    <dgm:cxn modelId="{9E93FD95-F540-46C6-96EB-E35DC96CC361}" type="presParOf" srcId="{480BA87D-A7BA-4E7B-890C-637E4BA29F52}" destId="{607CCE54-8570-47D3-A3DD-0AD34855AF60}" srcOrd="3" destOrd="0" presId="urn:microsoft.com/office/officeart/2018/5/layout/IconCircleLabelList"/>
    <dgm:cxn modelId="{83518AA2-1829-4272-8C59-926F4FD3A3F2}" type="presParOf" srcId="{438B5AE4-EF75-483A-8EDE-F7C5CB298351}" destId="{AD36D7A3-7A48-4496-A55F-CB02059CCF4D}" srcOrd="7" destOrd="0" presId="urn:microsoft.com/office/officeart/2018/5/layout/IconCircleLabelList"/>
    <dgm:cxn modelId="{E9AB56D7-2380-4B6C-BD9E-C06B4F2592B5}" type="presParOf" srcId="{438B5AE4-EF75-483A-8EDE-F7C5CB298351}" destId="{12A0F03B-A5AD-4773-A9E7-3AFC68F3A63A}" srcOrd="8" destOrd="0" presId="urn:microsoft.com/office/officeart/2018/5/layout/IconCircleLabelList"/>
    <dgm:cxn modelId="{95834989-1A73-40F3-95F7-B3A604B54D91}" type="presParOf" srcId="{12A0F03B-A5AD-4773-A9E7-3AFC68F3A63A}" destId="{947B829F-408F-4110-83E9-8DE6326712D8}" srcOrd="0" destOrd="0" presId="urn:microsoft.com/office/officeart/2018/5/layout/IconCircleLabelList"/>
    <dgm:cxn modelId="{D1FABAA0-4D42-480C-B880-71AB788A285E}" type="presParOf" srcId="{12A0F03B-A5AD-4773-A9E7-3AFC68F3A63A}" destId="{654D76B4-E902-4C7F-B208-137BD94DD946}" srcOrd="1" destOrd="0" presId="urn:microsoft.com/office/officeart/2018/5/layout/IconCircleLabelList"/>
    <dgm:cxn modelId="{839CE4BA-3E73-4347-9F03-CA797FC65C6E}" type="presParOf" srcId="{12A0F03B-A5AD-4773-A9E7-3AFC68F3A63A}" destId="{6CCC1899-4838-4E7B-A529-0903F8BE1B18}" srcOrd="2" destOrd="0" presId="urn:microsoft.com/office/officeart/2018/5/layout/IconCircleLabelList"/>
    <dgm:cxn modelId="{D3149324-2275-4146-B895-2D2F36047B59}" type="presParOf" srcId="{12A0F03B-A5AD-4773-A9E7-3AFC68F3A63A}" destId="{A51EE3B1-D977-49B9-9DBA-9A1C39E33A9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3B5964-D65A-47B2-9E59-5F82B110442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1735630-1AEF-4490-BDC0-80C6B494C77D}">
      <dgm:prSet/>
      <dgm:spPr/>
      <dgm:t>
        <a:bodyPr/>
        <a:lstStyle/>
        <a:p>
          <a:r>
            <a:rPr lang="en-US" b="1" i="0"/>
            <a:t>Ubiquitous Network Access</a:t>
          </a:r>
          <a:endParaRPr lang="en-US"/>
        </a:p>
      </dgm:t>
    </dgm:pt>
    <dgm:pt modelId="{37626FDF-0373-4949-83A9-2379461B9E43}" type="parTrans" cxnId="{A84E751E-BFD1-4AB4-BEB5-A243DD8B4598}">
      <dgm:prSet/>
      <dgm:spPr/>
      <dgm:t>
        <a:bodyPr/>
        <a:lstStyle/>
        <a:p>
          <a:endParaRPr lang="en-US"/>
        </a:p>
      </dgm:t>
    </dgm:pt>
    <dgm:pt modelId="{DE0ADA60-86AB-4AAB-97EA-F26832495AE3}" type="sibTrans" cxnId="{A84E751E-BFD1-4AB4-BEB5-A243DD8B4598}">
      <dgm:prSet/>
      <dgm:spPr/>
      <dgm:t>
        <a:bodyPr/>
        <a:lstStyle/>
        <a:p>
          <a:endParaRPr lang="en-US"/>
        </a:p>
      </dgm:t>
    </dgm:pt>
    <dgm:pt modelId="{C3B5A69D-FE7E-4FEE-A6B2-EE3B3F9A7638}">
      <dgm:prSet/>
      <dgm:spPr/>
      <dgm:t>
        <a:bodyPr/>
        <a:lstStyle/>
        <a:p>
          <a:r>
            <a:rPr lang="en-US" b="0" i="0"/>
            <a:t>Services are accessible over the network from a wide range of devices (e.g., phones, laptops, tablets).</a:t>
          </a:r>
          <a:endParaRPr lang="en-US"/>
        </a:p>
      </dgm:t>
    </dgm:pt>
    <dgm:pt modelId="{FE111FC9-DC22-4C4B-B7B0-C91CA505CF56}" type="parTrans" cxnId="{C707671B-CB3A-4388-B7F1-C90E7B7D140B}">
      <dgm:prSet/>
      <dgm:spPr/>
      <dgm:t>
        <a:bodyPr/>
        <a:lstStyle/>
        <a:p>
          <a:endParaRPr lang="en-US"/>
        </a:p>
      </dgm:t>
    </dgm:pt>
    <dgm:pt modelId="{30F48807-414F-4887-8D6C-DCD89893559D}" type="sibTrans" cxnId="{C707671B-CB3A-4388-B7F1-C90E7B7D140B}">
      <dgm:prSet/>
      <dgm:spPr/>
      <dgm:t>
        <a:bodyPr/>
        <a:lstStyle/>
        <a:p>
          <a:endParaRPr lang="en-US"/>
        </a:p>
      </dgm:t>
    </dgm:pt>
    <dgm:pt modelId="{91683D4F-FFD2-4B15-B79E-467E1A669AC5}">
      <dgm:prSet/>
      <dgm:spPr/>
      <dgm:t>
        <a:bodyPr/>
        <a:lstStyle/>
        <a:p>
          <a:r>
            <a:rPr lang="en-US" b="1" i="0"/>
            <a:t>On-Demand Self-Service</a:t>
          </a:r>
          <a:endParaRPr lang="en-US"/>
        </a:p>
      </dgm:t>
    </dgm:pt>
    <dgm:pt modelId="{AFE0D36A-AEE6-4559-9AA3-18668B20C1A3}" type="parTrans" cxnId="{8C703CE4-C587-45FD-BA02-C3B947FE4BE1}">
      <dgm:prSet/>
      <dgm:spPr/>
      <dgm:t>
        <a:bodyPr/>
        <a:lstStyle/>
        <a:p>
          <a:endParaRPr lang="en-US"/>
        </a:p>
      </dgm:t>
    </dgm:pt>
    <dgm:pt modelId="{4C26737C-10A6-41B2-AC02-958EFFBACD19}" type="sibTrans" cxnId="{8C703CE4-C587-45FD-BA02-C3B947FE4BE1}">
      <dgm:prSet/>
      <dgm:spPr/>
      <dgm:t>
        <a:bodyPr/>
        <a:lstStyle/>
        <a:p>
          <a:endParaRPr lang="en-US"/>
        </a:p>
      </dgm:t>
    </dgm:pt>
    <dgm:pt modelId="{F1596511-5757-4B02-84A6-9ED44C0243B3}">
      <dgm:prSet/>
      <dgm:spPr/>
      <dgm:t>
        <a:bodyPr/>
        <a:lstStyle/>
        <a:p>
          <a:r>
            <a:rPr lang="en-US" b="0" i="0"/>
            <a:t>Users can provision computing resources as needed automatically, without requiring human interaction with service providers.</a:t>
          </a:r>
          <a:endParaRPr lang="en-US"/>
        </a:p>
      </dgm:t>
    </dgm:pt>
    <dgm:pt modelId="{C64409C0-C9F3-4CD8-A64B-83742B8291C3}" type="parTrans" cxnId="{D7493B34-70F6-4240-BDCF-631788A15162}">
      <dgm:prSet/>
      <dgm:spPr/>
      <dgm:t>
        <a:bodyPr/>
        <a:lstStyle/>
        <a:p>
          <a:endParaRPr lang="en-US"/>
        </a:p>
      </dgm:t>
    </dgm:pt>
    <dgm:pt modelId="{A52B06C7-113A-4358-BDC5-E0C1D0F6341C}" type="sibTrans" cxnId="{D7493B34-70F6-4240-BDCF-631788A15162}">
      <dgm:prSet/>
      <dgm:spPr/>
      <dgm:t>
        <a:bodyPr/>
        <a:lstStyle/>
        <a:p>
          <a:endParaRPr lang="en-US"/>
        </a:p>
      </dgm:t>
    </dgm:pt>
    <dgm:pt modelId="{C3EFB08E-2553-40C8-99AF-1083C659D738}">
      <dgm:prSet/>
      <dgm:spPr/>
      <dgm:t>
        <a:bodyPr/>
        <a:lstStyle/>
        <a:p>
          <a:r>
            <a:rPr lang="en-US" b="1" i="0"/>
            <a:t>Resource Pooling</a:t>
          </a:r>
          <a:endParaRPr lang="en-US"/>
        </a:p>
      </dgm:t>
    </dgm:pt>
    <dgm:pt modelId="{966E2064-58CA-427A-AAE7-5BF421B355CD}" type="parTrans" cxnId="{C14F27AD-C0B8-4A02-8680-82D817E5652B}">
      <dgm:prSet/>
      <dgm:spPr/>
      <dgm:t>
        <a:bodyPr/>
        <a:lstStyle/>
        <a:p>
          <a:endParaRPr lang="en-US"/>
        </a:p>
      </dgm:t>
    </dgm:pt>
    <dgm:pt modelId="{21388C8D-F5C4-4008-B27C-8C92A526BFE9}" type="sibTrans" cxnId="{C14F27AD-C0B8-4A02-8680-82D817E5652B}">
      <dgm:prSet/>
      <dgm:spPr/>
      <dgm:t>
        <a:bodyPr/>
        <a:lstStyle/>
        <a:p>
          <a:endParaRPr lang="en-US"/>
        </a:p>
      </dgm:t>
    </dgm:pt>
    <dgm:pt modelId="{1AB7E50B-4CC8-4B89-BAA3-09C851F0F05B}">
      <dgm:prSet/>
      <dgm:spPr/>
      <dgm:t>
        <a:bodyPr/>
        <a:lstStyle/>
        <a:p>
          <a:r>
            <a:rPr lang="en-US" b="0" i="0"/>
            <a:t>Computing resources are pooled to serve multiple consumers using a multi-tenant model, with resources dynamically assigned and reassigned according to demand.</a:t>
          </a:r>
          <a:endParaRPr lang="en-US"/>
        </a:p>
      </dgm:t>
    </dgm:pt>
    <dgm:pt modelId="{D4158831-50BD-4B1E-A4A4-1B3300F13188}" type="parTrans" cxnId="{1BFF4AC0-2D70-43D9-ADF7-6BC1031148E4}">
      <dgm:prSet/>
      <dgm:spPr/>
      <dgm:t>
        <a:bodyPr/>
        <a:lstStyle/>
        <a:p>
          <a:endParaRPr lang="en-US"/>
        </a:p>
      </dgm:t>
    </dgm:pt>
    <dgm:pt modelId="{5701C5F3-24A2-453B-B083-D5BB048807DE}" type="sibTrans" cxnId="{1BFF4AC0-2D70-43D9-ADF7-6BC1031148E4}">
      <dgm:prSet/>
      <dgm:spPr/>
      <dgm:t>
        <a:bodyPr/>
        <a:lstStyle/>
        <a:p>
          <a:endParaRPr lang="en-US"/>
        </a:p>
      </dgm:t>
    </dgm:pt>
    <dgm:pt modelId="{E69B0F8B-0D09-4D41-AE50-5CB90C1D60F6}">
      <dgm:prSet/>
      <dgm:spPr/>
      <dgm:t>
        <a:bodyPr/>
        <a:lstStyle/>
        <a:p>
          <a:r>
            <a:rPr lang="en-US" b="1" i="0"/>
            <a:t>Rapid Elasticity</a:t>
          </a:r>
          <a:endParaRPr lang="en-US"/>
        </a:p>
      </dgm:t>
    </dgm:pt>
    <dgm:pt modelId="{AE624E53-DE35-433E-8829-9EC04E2D245B}" type="parTrans" cxnId="{97991CF4-DC7B-4A80-B3F4-DDEA98DC3EBF}">
      <dgm:prSet/>
      <dgm:spPr/>
      <dgm:t>
        <a:bodyPr/>
        <a:lstStyle/>
        <a:p>
          <a:endParaRPr lang="en-US"/>
        </a:p>
      </dgm:t>
    </dgm:pt>
    <dgm:pt modelId="{5AD1761A-7D65-431C-A6FA-FB672BD491BF}" type="sibTrans" cxnId="{97991CF4-DC7B-4A80-B3F4-DDEA98DC3EBF}">
      <dgm:prSet/>
      <dgm:spPr/>
      <dgm:t>
        <a:bodyPr/>
        <a:lstStyle/>
        <a:p>
          <a:endParaRPr lang="en-US"/>
        </a:p>
      </dgm:t>
    </dgm:pt>
    <dgm:pt modelId="{4FCDD9D9-2A3D-4D17-8EA1-EC110AD5A05B}">
      <dgm:prSet/>
      <dgm:spPr/>
      <dgm:t>
        <a:bodyPr/>
        <a:lstStyle/>
        <a:p>
          <a:r>
            <a:rPr lang="en-US" b="0" i="0"/>
            <a:t>Capabilities can be elastically provisioned and released, often automatically, to scale rapidly outward and inward commensurate with demand.</a:t>
          </a:r>
          <a:endParaRPr lang="en-US"/>
        </a:p>
      </dgm:t>
    </dgm:pt>
    <dgm:pt modelId="{08A6FA98-D97F-4842-A537-80FCADBC46FE}" type="parTrans" cxnId="{5B8E9A42-9B64-4E19-863B-CCCA2BD0EC59}">
      <dgm:prSet/>
      <dgm:spPr/>
      <dgm:t>
        <a:bodyPr/>
        <a:lstStyle/>
        <a:p>
          <a:endParaRPr lang="en-US"/>
        </a:p>
      </dgm:t>
    </dgm:pt>
    <dgm:pt modelId="{89FDD616-380E-4E3C-BED1-358AB7DEFF68}" type="sibTrans" cxnId="{5B8E9A42-9B64-4E19-863B-CCCA2BD0EC59}">
      <dgm:prSet/>
      <dgm:spPr/>
      <dgm:t>
        <a:bodyPr/>
        <a:lstStyle/>
        <a:p>
          <a:endParaRPr lang="en-US"/>
        </a:p>
      </dgm:t>
    </dgm:pt>
    <dgm:pt modelId="{4CCACF01-4319-4331-8D30-0673CDB635C9}">
      <dgm:prSet/>
      <dgm:spPr/>
      <dgm:t>
        <a:bodyPr/>
        <a:lstStyle/>
        <a:p>
          <a:r>
            <a:rPr lang="en-US" b="1" i="0"/>
            <a:t>Measured Service</a:t>
          </a:r>
          <a:endParaRPr lang="en-US"/>
        </a:p>
      </dgm:t>
    </dgm:pt>
    <dgm:pt modelId="{49146027-E5C0-452D-B9BC-EDA5DD99FFD7}" type="parTrans" cxnId="{CBED4C8D-135B-4F22-88A9-895F71963EFD}">
      <dgm:prSet/>
      <dgm:spPr/>
      <dgm:t>
        <a:bodyPr/>
        <a:lstStyle/>
        <a:p>
          <a:endParaRPr lang="en-US"/>
        </a:p>
      </dgm:t>
    </dgm:pt>
    <dgm:pt modelId="{2EA6B72D-FE5F-42DC-8254-6F9CB54D1BAA}" type="sibTrans" cxnId="{CBED4C8D-135B-4F22-88A9-895F71963EFD}">
      <dgm:prSet/>
      <dgm:spPr/>
      <dgm:t>
        <a:bodyPr/>
        <a:lstStyle/>
        <a:p>
          <a:endParaRPr lang="en-US"/>
        </a:p>
      </dgm:t>
    </dgm:pt>
    <dgm:pt modelId="{72287D40-B5A6-45F6-AB02-3BD69ED29BC6}">
      <dgm:prSet/>
      <dgm:spPr/>
      <dgm:t>
        <a:bodyPr/>
        <a:lstStyle/>
        <a:p>
          <a:r>
            <a:rPr lang="en-US" b="0" i="0"/>
            <a:t>Cloud systems automatically control and optimize resource use by leveraging a metering capability.</a:t>
          </a:r>
          <a:endParaRPr lang="en-US"/>
        </a:p>
      </dgm:t>
    </dgm:pt>
    <dgm:pt modelId="{7FACCCC5-BB58-4BC7-8BEF-4ADAA9FDA2F5}" type="parTrans" cxnId="{C8671D3E-B3FF-4ABB-AD24-EF36D282E33D}">
      <dgm:prSet/>
      <dgm:spPr/>
      <dgm:t>
        <a:bodyPr/>
        <a:lstStyle/>
        <a:p>
          <a:endParaRPr lang="en-US"/>
        </a:p>
      </dgm:t>
    </dgm:pt>
    <dgm:pt modelId="{50E429D3-85A5-4D7A-A7EF-84B742E687AC}" type="sibTrans" cxnId="{C8671D3E-B3FF-4ABB-AD24-EF36D282E33D}">
      <dgm:prSet/>
      <dgm:spPr/>
      <dgm:t>
        <a:bodyPr/>
        <a:lstStyle/>
        <a:p>
          <a:endParaRPr lang="en-US"/>
        </a:p>
      </dgm:t>
    </dgm:pt>
    <dgm:pt modelId="{3BB61013-82DF-410D-83DD-21D92D231E72}" type="pres">
      <dgm:prSet presAssocID="{703B5964-D65A-47B2-9E59-5F82B1104423}" presName="linear" presStyleCnt="0">
        <dgm:presLayoutVars>
          <dgm:animLvl val="lvl"/>
          <dgm:resizeHandles val="exact"/>
        </dgm:presLayoutVars>
      </dgm:prSet>
      <dgm:spPr/>
    </dgm:pt>
    <dgm:pt modelId="{F42F1E4F-CDE9-40D3-A6C0-B61A0253E8ED}" type="pres">
      <dgm:prSet presAssocID="{51735630-1AEF-4490-BDC0-80C6B494C77D}" presName="parentText" presStyleLbl="node1" presStyleIdx="0" presStyleCnt="5">
        <dgm:presLayoutVars>
          <dgm:chMax val="0"/>
          <dgm:bulletEnabled val="1"/>
        </dgm:presLayoutVars>
      </dgm:prSet>
      <dgm:spPr/>
    </dgm:pt>
    <dgm:pt modelId="{932E9C82-F1CE-43EE-92CE-784962279ABA}" type="pres">
      <dgm:prSet presAssocID="{51735630-1AEF-4490-BDC0-80C6B494C77D}" presName="childText" presStyleLbl="revTx" presStyleIdx="0" presStyleCnt="5">
        <dgm:presLayoutVars>
          <dgm:bulletEnabled val="1"/>
        </dgm:presLayoutVars>
      </dgm:prSet>
      <dgm:spPr/>
    </dgm:pt>
    <dgm:pt modelId="{4D72DBD4-0D88-406F-9AFC-68FBA7D2639C}" type="pres">
      <dgm:prSet presAssocID="{91683D4F-FFD2-4B15-B79E-467E1A669AC5}" presName="parentText" presStyleLbl="node1" presStyleIdx="1" presStyleCnt="5">
        <dgm:presLayoutVars>
          <dgm:chMax val="0"/>
          <dgm:bulletEnabled val="1"/>
        </dgm:presLayoutVars>
      </dgm:prSet>
      <dgm:spPr/>
    </dgm:pt>
    <dgm:pt modelId="{7672428A-FAFA-4408-AC7C-ECAC52540431}" type="pres">
      <dgm:prSet presAssocID="{91683D4F-FFD2-4B15-B79E-467E1A669AC5}" presName="childText" presStyleLbl="revTx" presStyleIdx="1" presStyleCnt="5">
        <dgm:presLayoutVars>
          <dgm:bulletEnabled val="1"/>
        </dgm:presLayoutVars>
      </dgm:prSet>
      <dgm:spPr/>
    </dgm:pt>
    <dgm:pt modelId="{105B85AF-81B3-43F3-8CF3-0A510F2805B8}" type="pres">
      <dgm:prSet presAssocID="{C3EFB08E-2553-40C8-99AF-1083C659D738}" presName="parentText" presStyleLbl="node1" presStyleIdx="2" presStyleCnt="5">
        <dgm:presLayoutVars>
          <dgm:chMax val="0"/>
          <dgm:bulletEnabled val="1"/>
        </dgm:presLayoutVars>
      </dgm:prSet>
      <dgm:spPr/>
    </dgm:pt>
    <dgm:pt modelId="{3D6112EB-6730-4551-9BE5-B35C4B06A8A3}" type="pres">
      <dgm:prSet presAssocID="{C3EFB08E-2553-40C8-99AF-1083C659D738}" presName="childText" presStyleLbl="revTx" presStyleIdx="2" presStyleCnt="5">
        <dgm:presLayoutVars>
          <dgm:bulletEnabled val="1"/>
        </dgm:presLayoutVars>
      </dgm:prSet>
      <dgm:spPr/>
    </dgm:pt>
    <dgm:pt modelId="{B77F6F1F-A63C-4F37-9952-E061BEB8040F}" type="pres">
      <dgm:prSet presAssocID="{E69B0F8B-0D09-4D41-AE50-5CB90C1D60F6}" presName="parentText" presStyleLbl="node1" presStyleIdx="3" presStyleCnt="5">
        <dgm:presLayoutVars>
          <dgm:chMax val="0"/>
          <dgm:bulletEnabled val="1"/>
        </dgm:presLayoutVars>
      </dgm:prSet>
      <dgm:spPr/>
    </dgm:pt>
    <dgm:pt modelId="{727D6F6D-AB41-4F92-8C4A-3A378721BD87}" type="pres">
      <dgm:prSet presAssocID="{E69B0F8B-0D09-4D41-AE50-5CB90C1D60F6}" presName="childText" presStyleLbl="revTx" presStyleIdx="3" presStyleCnt="5">
        <dgm:presLayoutVars>
          <dgm:bulletEnabled val="1"/>
        </dgm:presLayoutVars>
      </dgm:prSet>
      <dgm:spPr/>
    </dgm:pt>
    <dgm:pt modelId="{1499D312-2764-4E06-9044-716836486544}" type="pres">
      <dgm:prSet presAssocID="{4CCACF01-4319-4331-8D30-0673CDB635C9}" presName="parentText" presStyleLbl="node1" presStyleIdx="4" presStyleCnt="5">
        <dgm:presLayoutVars>
          <dgm:chMax val="0"/>
          <dgm:bulletEnabled val="1"/>
        </dgm:presLayoutVars>
      </dgm:prSet>
      <dgm:spPr/>
    </dgm:pt>
    <dgm:pt modelId="{C11E318A-D8D6-46BD-A9AB-BAF05B8B1E21}" type="pres">
      <dgm:prSet presAssocID="{4CCACF01-4319-4331-8D30-0673CDB635C9}" presName="childText" presStyleLbl="revTx" presStyleIdx="4" presStyleCnt="5">
        <dgm:presLayoutVars>
          <dgm:bulletEnabled val="1"/>
        </dgm:presLayoutVars>
      </dgm:prSet>
      <dgm:spPr/>
    </dgm:pt>
  </dgm:ptLst>
  <dgm:cxnLst>
    <dgm:cxn modelId="{C707671B-CB3A-4388-B7F1-C90E7B7D140B}" srcId="{51735630-1AEF-4490-BDC0-80C6B494C77D}" destId="{C3B5A69D-FE7E-4FEE-A6B2-EE3B3F9A7638}" srcOrd="0" destOrd="0" parTransId="{FE111FC9-DC22-4C4B-B7B0-C91CA505CF56}" sibTransId="{30F48807-414F-4887-8D6C-DCD89893559D}"/>
    <dgm:cxn modelId="{A84E751E-BFD1-4AB4-BEB5-A243DD8B4598}" srcId="{703B5964-D65A-47B2-9E59-5F82B1104423}" destId="{51735630-1AEF-4490-BDC0-80C6B494C77D}" srcOrd="0" destOrd="0" parTransId="{37626FDF-0373-4949-83A9-2379461B9E43}" sibTransId="{DE0ADA60-86AB-4AAB-97EA-F26832495AE3}"/>
    <dgm:cxn modelId="{73ED4A22-FCB2-4E44-AF38-4E04CDA92EC2}" type="presOf" srcId="{703B5964-D65A-47B2-9E59-5F82B1104423}" destId="{3BB61013-82DF-410D-83DD-21D92D231E72}" srcOrd="0" destOrd="0" presId="urn:microsoft.com/office/officeart/2005/8/layout/vList2"/>
    <dgm:cxn modelId="{D7493B34-70F6-4240-BDCF-631788A15162}" srcId="{91683D4F-FFD2-4B15-B79E-467E1A669AC5}" destId="{F1596511-5757-4B02-84A6-9ED44C0243B3}" srcOrd="0" destOrd="0" parTransId="{C64409C0-C9F3-4CD8-A64B-83742B8291C3}" sibTransId="{A52B06C7-113A-4358-BDC5-E0C1D0F6341C}"/>
    <dgm:cxn modelId="{34E6B234-CD61-48F9-AD9A-4BDD53454510}" type="presOf" srcId="{72287D40-B5A6-45F6-AB02-3BD69ED29BC6}" destId="{C11E318A-D8D6-46BD-A9AB-BAF05B8B1E21}" srcOrd="0" destOrd="0" presId="urn:microsoft.com/office/officeart/2005/8/layout/vList2"/>
    <dgm:cxn modelId="{C8671D3E-B3FF-4ABB-AD24-EF36D282E33D}" srcId="{4CCACF01-4319-4331-8D30-0673CDB635C9}" destId="{72287D40-B5A6-45F6-AB02-3BD69ED29BC6}" srcOrd="0" destOrd="0" parTransId="{7FACCCC5-BB58-4BC7-8BEF-4ADAA9FDA2F5}" sibTransId="{50E429D3-85A5-4D7A-A7EF-84B742E687AC}"/>
    <dgm:cxn modelId="{5B8E9A42-9B64-4E19-863B-CCCA2BD0EC59}" srcId="{E69B0F8B-0D09-4D41-AE50-5CB90C1D60F6}" destId="{4FCDD9D9-2A3D-4D17-8EA1-EC110AD5A05B}" srcOrd="0" destOrd="0" parTransId="{08A6FA98-D97F-4842-A537-80FCADBC46FE}" sibTransId="{89FDD616-380E-4E3C-BED1-358AB7DEFF68}"/>
    <dgm:cxn modelId="{DE6AF465-C262-47A7-9B3E-E6E540AF0236}" type="presOf" srcId="{91683D4F-FFD2-4B15-B79E-467E1A669AC5}" destId="{4D72DBD4-0D88-406F-9AFC-68FBA7D2639C}" srcOrd="0" destOrd="0" presId="urn:microsoft.com/office/officeart/2005/8/layout/vList2"/>
    <dgm:cxn modelId="{57CC704A-22BD-4EBE-9D24-F0BA97774E19}" type="presOf" srcId="{E69B0F8B-0D09-4D41-AE50-5CB90C1D60F6}" destId="{B77F6F1F-A63C-4F37-9952-E061BEB8040F}" srcOrd="0" destOrd="0" presId="urn:microsoft.com/office/officeart/2005/8/layout/vList2"/>
    <dgm:cxn modelId="{CBED4C8D-135B-4F22-88A9-895F71963EFD}" srcId="{703B5964-D65A-47B2-9E59-5F82B1104423}" destId="{4CCACF01-4319-4331-8D30-0673CDB635C9}" srcOrd="4" destOrd="0" parTransId="{49146027-E5C0-452D-B9BC-EDA5DD99FFD7}" sibTransId="{2EA6B72D-FE5F-42DC-8254-6F9CB54D1BAA}"/>
    <dgm:cxn modelId="{15F2FDA1-7EC2-4E29-A750-7AE3A7551B09}" type="presOf" srcId="{4FCDD9D9-2A3D-4D17-8EA1-EC110AD5A05B}" destId="{727D6F6D-AB41-4F92-8C4A-3A378721BD87}" srcOrd="0" destOrd="0" presId="urn:microsoft.com/office/officeart/2005/8/layout/vList2"/>
    <dgm:cxn modelId="{C14F27AD-C0B8-4A02-8680-82D817E5652B}" srcId="{703B5964-D65A-47B2-9E59-5F82B1104423}" destId="{C3EFB08E-2553-40C8-99AF-1083C659D738}" srcOrd="2" destOrd="0" parTransId="{966E2064-58CA-427A-AAE7-5BF421B355CD}" sibTransId="{21388C8D-F5C4-4008-B27C-8C92A526BFE9}"/>
    <dgm:cxn modelId="{803EAFB7-C00E-4DDB-A983-53A85BB2D1AE}" type="presOf" srcId="{F1596511-5757-4B02-84A6-9ED44C0243B3}" destId="{7672428A-FAFA-4408-AC7C-ECAC52540431}" srcOrd="0" destOrd="0" presId="urn:microsoft.com/office/officeart/2005/8/layout/vList2"/>
    <dgm:cxn modelId="{3CB466BA-528E-4C67-B451-5F8CDB25CAC4}" type="presOf" srcId="{4CCACF01-4319-4331-8D30-0673CDB635C9}" destId="{1499D312-2764-4E06-9044-716836486544}" srcOrd="0" destOrd="0" presId="urn:microsoft.com/office/officeart/2005/8/layout/vList2"/>
    <dgm:cxn modelId="{1BFF4AC0-2D70-43D9-ADF7-6BC1031148E4}" srcId="{C3EFB08E-2553-40C8-99AF-1083C659D738}" destId="{1AB7E50B-4CC8-4B89-BAA3-09C851F0F05B}" srcOrd="0" destOrd="0" parTransId="{D4158831-50BD-4B1E-A4A4-1B3300F13188}" sibTransId="{5701C5F3-24A2-453B-B083-D5BB048807DE}"/>
    <dgm:cxn modelId="{D87600D1-4C16-432D-B55A-DC7D0D76F0C0}" type="presOf" srcId="{C3B5A69D-FE7E-4FEE-A6B2-EE3B3F9A7638}" destId="{932E9C82-F1CE-43EE-92CE-784962279ABA}" srcOrd="0" destOrd="0" presId="urn:microsoft.com/office/officeart/2005/8/layout/vList2"/>
    <dgm:cxn modelId="{DE52CDDA-3B14-4C42-A475-2E377BBEF66E}" type="presOf" srcId="{C3EFB08E-2553-40C8-99AF-1083C659D738}" destId="{105B85AF-81B3-43F3-8CF3-0A510F2805B8}" srcOrd="0" destOrd="0" presId="urn:microsoft.com/office/officeart/2005/8/layout/vList2"/>
    <dgm:cxn modelId="{E6199DDB-6DAC-403F-A494-0DDA8FC0B855}" type="presOf" srcId="{51735630-1AEF-4490-BDC0-80C6B494C77D}" destId="{F42F1E4F-CDE9-40D3-A6C0-B61A0253E8ED}" srcOrd="0" destOrd="0" presId="urn:microsoft.com/office/officeart/2005/8/layout/vList2"/>
    <dgm:cxn modelId="{8C703CE4-C587-45FD-BA02-C3B947FE4BE1}" srcId="{703B5964-D65A-47B2-9E59-5F82B1104423}" destId="{91683D4F-FFD2-4B15-B79E-467E1A669AC5}" srcOrd="1" destOrd="0" parTransId="{AFE0D36A-AEE6-4559-9AA3-18668B20C1A3}" sibTransId="{4C26737C-10A6-41B2-AC02-958EFFBACD19}"/>
    <dgm:cxn modelId="{81559DF3-74E8-4178-9C34-ABA695037505}" type="presOf" srcId="{1AB7E50B-4CC8-4B89-BAA3-09C851F0F05B}" destId="{3D6112EB-6730-4551-9BE5-B35C4B06A8A3}" srcOrd="0" destOrd="0" presId="urn:microsoft.com/office/officeart/2005/8/layout/vList2"/>
    <dgm:cxn modelId="{97991CF4-DC7B-4A80-B3F4-DDEA98DC3EBF}" srcId="{703B5964-D65A-47B2-9E59-5F82B1104423}" destId="{E69B0F8B-0D09-4D41-AE50-5CB90C1D60F6}" srcOrd="3" destOrd="0" parTransId="{AE624E53-DE35-433E-8829-9EC04E2D245B}" sibTransId="{5AD1761A-7D65-431C-A6FA-FB672BD491BF}"/>
    <dgm:cxn modelId="{11408975-1DEC-4D90-A8E1-F4A8A13FE2C8}" type="presParOf" srcId="{3BB61013-82DF-410D-83DD-21D92D231E72}" destId="{F42F1E4F-CDE9-40D3-A6C0-B61A0253E8ED}" srcOrd="0" destOrd="0" presId="urn:microsoft.com/office/officeart/2005/8/layout/vList2"/>
    <dgm:cxn modelId="{D24743D3-3FD6-4405-B3B5-7A342DF0E461}" type="presParOf" srcId="{3BB61013-82DF-410D-83DD-21D92D231E72}" destId="{932E9C82-F1CE-43EE-92CE-784962279ABA}" srcOrd="1" destOrd="0" presId="urn:microsoft.com/office/officeart/2005/8/layout/vList2"/>
    <dgm:cxn modelId="{AC29E92D-8E5A-43AD-945A-E10A5CBD25EB}" type="presParOf" srcId="{3BB61013-82DF-410D-83DD-21D92D231E72}" destId="{4D72DBD4-0D88-406F-9AFC-68FBA7D2639C}" srcOrd="2" destOrd="0" presId="urn:microsoft.com/office/officeart/2005/8/layout/vList2"/>
    <dgm:cxn modelId="{3196D023-078C-4631-B5FB-62FED9913B7A}" type="presParOf" srcId="{3BB61013-82DF-410D-83DD-21D92D231E72}" destId="{7672428A-FAFA-4408-AC7C-ECAC52540431}" srcOrd="3" destOrd="0" presId="urn:microsoft.com/office/officeart/2005/8/layout/vList2"/>
    <dgm:cxn modelId="{DFC2607C-5608-48AF-AA1C-C2D2D3C7B8AA}" type="presParOf" srcId="{3BB61013-82DF-410D-83DD-21D92D231E72}" destId="{105B85AF-81B3-43F3-8CF3-0A510F2805B8}" srcOrd="4" destOrd="0" presId="urn:microsoft.com/office/officeart/2005/8/layout/vList2"/>
    <dgm:cxn modelId="{C4B92221-BE58-4686-9B00-2C3E6B637C82}" type="presParOf" srcId="{3BB61013-82DF-410D-83DD-21D92D231E72}" destId="{3D6112EB-6730-4551-9BE5-B35C4B06A8A3}" srcOrd="5" destOrd="0" presId="urn:microsoft.com/office/officeart/2005/8/layout/vList2"/>
    <dgm:cxn modelId="{1D1B258F-54EB-4ABE-A4FE-10BEEC038564}" type="presParOf" srcId="{3BB61013-82DF-410D-83DD-21D92D231E72}" destId="{B77F6F1F-A63C-4F37-9952-E061BEB8040F}" srcOrd="6" destOrd="0" presId="urn:microsoft.com/office/officeart/2005/8/layout/vList2"/>
    <dgm:cxn modelId="{A0C1025E-16D0-44C5-BF22-96B8955A8C27}" type="presParOf" srcId="{3BB61013-82DF-410D-83DD-21D92D231E72}" destId="{727D6F6D-AB41-4F92-8C4A-3A378721BD87}" srcOrd="7" destOrd="0" presId="urn:microsoft.com/office/officeart/2005/8/layout/vList2"/>
    <dgm:cxn modelId="{57D3A9FF-4BCB-46A1-9033-69F8B990407F}" type="presParOf" srcId="{3BB61013-82DF-410D-83DD-21D92D231E72}" destId="{1499D312-2764-4E06-9044-716836486544}" srcOrd="8" destOrd="0" presId="urn:microsoft.com/office/officeart/2005/8/layout/vList2"/>
    <dgm:cxn modelId="{7DB9B924-61E2-4648-B53A-FC53DCAA1883}" type="presParOf" srcId="{3BB61013-82DF-410D-83DD-21D92D231E72}" destId="{C11E318A-D8D6-46BD-A9AB-BAF05B8B1E21}"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864FED-A0B3-40BA-88F6-2619B0061E5A}"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9A3C979-44EC-4139-9A4D-ABA0C63C2DC5}">
      <dgm:prSet/>
      <dgm:spPr/>
      <dgm:t>
        <a:bodyPr/>
        <a:lstStyle/>
        <a:p>
          <a:pPr rtl="0"/>
          <a:r>
            <a:rPr lang="en-US" dirty="0"/>
            <a:t>You are the software architect for a very successful product that has been in the market for more than 15 years. Your company has decided to move your application to the cloud ASAP</a:t>
          </a:r>
        </a:p>
      </dgm:t>
    </dgm:pt>
    <dgm:pt modelId="{8D9AB02E-B3B4-4131-AF35-69B8D8A24361}" type="parTrans" cxnId="{2A8950B8-B40A-4746-9AC6-4D395B9E5A8D}">
      <dgm:prSet/>
      <dgm:spPr/>
      <dgm:t>
        <a:bodyPr/>
        <a:lstStyle/>
        <a:p>
          <a:endParaRPr lang="en-US"/>
        </a:p>
      </dgm:t>
    </dgm:pt>
    <dgm:pt modelId="{34F01137-E304-4468-8BBE-CAC7FE4F3E97}" type="sibTrans" cxnId="{2A8950B8-B40A-4746-9AC6-4D395B9E5A8D}">
      <dgm:prSet/>
      <dgm:spPr/>
      <dgm:t>
        <a:bodyPr/>
        <a:lstStyle/>
        <a:p>
          <a:endParaRPr lang="en-US"/>
        </a:p>
      </dgm:t>
    </dgm:pt>
    <dgm:pt modelId="{B754C706-1199-4AC4-9E65-62D403B8D05B}">
      <dgm:prSet/>
      <dgm:spPr/>
      <dgm:t>
        <a:bodyPr/>
        <a:lstStyle/>
        <a:p>
          <a:pPr rtl="0"/>
          <a:r>
            <a:rPr lang="en-US" dirty="0"/>
            <a:t>Which cloud model will you choose and why?</a:t>
          </a:r>
        </a:p>
      </dgm:t>
    </dgm:pt>
    <dgm:pt modelId="{331A7E0A-58AC-4320-A539-C7A5A78FBD64}" type="parTrans" cxnId="{8A94380D-01D8-447C-B71E-4340BB842398}">
      <dgm:prSet/>
      <dgm:spPr/>
      <dgm:t>
        <a:bodyPr/>
        <a:lstStyle/>
        <a:p>
          <a:endParaRPr lang="en-US"/>
        </a:p>
      </dgm:t>
    </dgm:pt>
    <dgm:pt modelId="{3AC82ACF-A530-4FF2-A4AC-4F581DADBC50}" type="sibTrans" cxnId="{8A94380D-01D8-447C-B71E-4340BB842398}">
      <dgm:prSet/>
      <dgm:spPr/>
      <dgm:t>
        <a:bodyPr/>
        <a:lstStyle/>
        <a:p>
          <a:endParaRPr lang="en-US"/>
        </a:p>
      </dgm:t>
    </dgm:pt>
    <dgm:pt modelId="{FA0DC763-A7F3-44B3-A376-B6C61893E808}" type="pres">
      <dgm:prSet presAssocID="{07864FED-A0B3-40BA-88F6-2619B0061E5A}" presName="Name0" presStyleCnt="0">
        <dgm:presLayoutVars>
          <dgm:dir/>
          <dgm:animLvl val="lvl"/>
          <dgm:resizeHandles val="exact"/>
        </dgm:presLayoutVars>
      </dgm:prSet>
      <dgm:spPr/>
    </dgm:pt>
    <dgm:pt modelId="{8C44E82E-6190-45B2-B081-E509B4D464AD}" type="pres">
      <dgm:prSet presAssocID="{09A3C979-44EC-4139-9A4D-ABA0C63C2DC5}" presName="composite" presStyleCnt="0"/>
      <dgm:spPr/>
    </dgm:pt>
    <dgm:pt modelId="{A867E677-BD2C-4A43-B4B4-C329D0D45CE0}" type="pres">
      <dgm:prSet presAssocID="{09A3C979-44EC-4139-9A4D-ABA0C63C2DC5}" presName="parTx" presStyleLbl="alignNode1" presStyleIdx="0" presStyleCnt="1">
        <dgm:presLayoutVars>
          <dgm:chMax val="0"/>
          <dgm:chPref val="0"/>
          <dgm:bulletEnabled val="1"/>
        </dgm:presLayoutVars>
      </dgm:prSet>
      <dgm:spPr/>
    </dgm:pt>
    <dgm:pt modelId="{6D6C60F6-8243-467A-99FC-3242CA689FE8}" type="pres">
      <dgm:prSet presAssocID="{09A3C979-44EC-4139-9A4D-ABA0C63C2DC5}" presName="desTx" presStyleLbl="alignAccFollowNode1" presStyleIdx="0" presStyleCnt="1">
        <dgm:presLayoutVars>
          <dgm:bulletEnabled val="1"/>
        </dgm:presLayoutVars>
      </dgm:prSet>
      <dgm:spPr/>
    </dgm:pt>
  </dgm:ptLst>
  <dgm:cxnLst>
    <dgm:cxn modelId="{8A94380D-01D8-447C-B71E-4340BB842398}" srcId="{09A3C979-44EC-4139-9A4D-ABA0C63C2DC5}" destId="{B754C706-1199-4AC4-9E65-62D403B8D05B}" srcOrd="0" destOrd="0" parTransId="{331A7E0A-58AC-4320-A539-C7A5A78FBD64}" sibTransId="{3AC82ACF-A530-4FF2-A4AC-4F581DADBC50}"/>
    <dgm:cxn modelId="{BBA1476A-18A8-415B-B398-DED849971808}" type="presOf" srcId="{09A3C979-44EC-4139-9A4D-ABA0C63C2DC5}" destId="{A867E677-BD2C-4A43-B4B4-C329D0D45CE0}" srcOrd="0" destOrd="0" presId="urn:microsoft.com/office/officeart/2005/8/layout/hList1"/>
    <dgm:cxn modelId="{D79E9FAE-0215-4D31-B39C-43223C408B8E}" type="presOf" srcId="{07864FED-A0B3-40BA-88F6-2619B0061E5A}" destId="{FA0DC763-A7F3-44B3-A376-B6C61893E808}" srcOrd="0" destOrd="0" presId="urn:microsoft.com/office/officeart/2005/8/layout/hList1"/>
    <dgm:cxn modelId="{2A8950B8-B40A-4746-9AC6-4D395B9E5A8D}" srcId="{07864FED-A0B3-40BA-88F6-2619B0061E5A}" destId="{09A3C979-44EC-4139-9A4D-ABA0C63C2DC5}" srcOrd="0" destOrd="0" parTransId="{8D9AB02E-B3B4-4131-AF35-69B8D8A24361}" sibTransId="{34F01137-E304-4468-8BBE-CAC7FE4F3E97}"/>
    <dgm:cxn modelId="{A6264DE1-0CF8-4C0D-B1C3-0517D7A37E90}" type="presOf" srcId="{B754C706-1199-4AC4-9E65-62D403B8D05B}" destId="{6D6C60F6-8243-467A-99FC-3242CA689FE8}" srcOrd="0" destOrd="0" presId="urn:microsoft.com/office/officeart/2005/8/layout/hList1"/>
    <dgm:cxn modelId="{4A303F30-1BCD-49B0-B372-BA9149D0D32C}" type="presParOf" srcId="{FA0DC763-A7F3-44B3-A376-B6C61893E808}" destId="{8C44E82E-6190-45B2-B081-E509B4D464AD}" srcOrd="0" destOrd="0" presId="urn:microsoft.com/office/officeart/2005/8/layout/hList1"/>
    <dgm:cxn modelId="{4CAF0AB7-A05B-403D-AC61-7E4D3A927CDB}" type="presParOf" srcId="{8C44E82E-6190-45B2-B081-E509B4D464AD}" destId="{A867E677-BD2C-4A43-B4B4-C329D0D45CE0}" srcOrd="0" destOrd="0" presId="urn:microsoft.com/office/officeart/2005/8/layout/hList1"/>
    <dgm:cxn modelId="{202D5FA3-7891-48DB-932D-204D8B728C01}" type="presParOf" srcId="{8C44E82E-6190-45B2-B081-E509B4D464AD}" destId="{6D6C60F6-8243-467A-99FC-3242CA689FE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864FED-A0B3-40BA-88F6-2619B0061E5A}"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9A3C979-44EC-4139-9A4D-ABA0C63C2DC5}">
      <dgm:prSet/>
      <dgm:spPr/>
      <dgm:t>
        <a:bodyPr/>
        <a:lstStyle/>
        <a:p>
          <a:pPr rtl="0"/>
          <a:r>
            <a:rPr lang="en-US"/>
            <a:t>You are the software architect for a very successful product that has been in the market for more than 15 years. Your company has decided to move your application to the cloud. </a:t>
          </a:r>
        </a:p>
      </dgm:t>
    </dgm:pt>
    <dgm:pt modelId="{8D9AB02E-B3B4-4131-AF35-69B8D8A24361}" type="parTrans" cxnId="{2A8950B8-B40A-4746-9AC6-4D395B9E5A8D}">
      <dgm:prSet/>
      <dgm:spPr/>
      <dgm:t>
        <a:bodyPr/>
        <a:lstStyle/>
        <a:p>
          <a:endParaRPr lang="en-US"/>
        </a:p>
      </dgm:t>
    </dgm:pt>
    <dgm:pt modelId="{34F01137-E304-4468-8BBE-CAC7FE4F3E97}" type="sibTrans" cxnId="{2A8950B8-B40A-4746-9AC6-4D395B9E5A8D}">
      <dgm:prSet/>
      <dgm:spPr/>
      <dgm:t>
        <a:bodyPr/>
        <a:lstStyle/>
        <a:p>
          <a:endParaRPr lang="en-US"/>
        </a:p>
      </dgm:t>
    </dgm:pt>
    <dgm:pt modelId="{B754C706-1199-4AC4-9E65-62D403B8D05B}">
      <dgm:prSet/>
      <dgm:spPr/>
      <dgm:t>
        <a:bodyPr/>
        <a:lstStyle/>
        <a:p>
          <a:pPr rtl="0"/>
          <a:r>
            <a:rPr lang="en-US" dirty="0"/>
            <a:t>IaaS – legacy systems may need support + no coding required</a:t>
          </a:r>
        </a:p>
      </dgm:t>
    </dgm:pt>
    <dgm:pt modelId="{331A7E0A-58AC-4320-A539-C7A5A78FBD64}" type="parTrans" cxnId="{8A94380D-01D8-447C-B71E-4340BB842398}">
      <dgm:prSet/>
      <dgm:spPr/>
      <dgm:t>
        <a:bodyPr/>
        <a:lstStyle/>
        <a:p>
          <a:endParaRPr lang="en-US"/>
        </a:p>
      </dgm:t>
    </dgm:pt>
    <dgm:pt modelId="{3AC82ACF-A530-4FF2-A4AC-4F581DADBC50}" type="sibTrans" cxnId="{8A94380D-01D8-447C-B71E-4340BB842398}">
      <dgm:prSet/>
      <dgm:spPr/>
      <dgm:t>
        <a:bodyPr/>
        <a:lstStyle/>
        <a:p>
          <a:endParaRPr lang="en-US"/>
        </a:p>
      </dgm:t>
    </dgm:pt>
    <dgm:pt modelId="{FA0DC763-A7F3-44B3-A376-B6C61893E808}" type="pres">
      <dgm:prSet presAssocID="{07864FED-A0B3-40BA-88F6-2619B0061E5A}" presName="Name0" presStyleCnt="0">
        <dgm:presLayoutVars>
          <dgm:dir/>
          <dgm:animLvl val="lvl"/>
          <dgm:resizeHandles val="exact"/>
        </dgm:presLayoutVars>
      </dgm:prSet>
      <dgm:spPr/>
    </dgm:pt>
    <dgm:pt modelId="{8C44E82E-6190-45B2-B081-E509B4D464AD}" type="pres">
      <dgm:prSet presAssocID="{09A3C979-44EC-4139-9A4D-ABA0C63C2DC5}" presName="composite" presStyleCnt="0"/>
      <dgm:spPr/>
    </dgm:pt>
    <dgm:pt modelId="{A867E677-BD2C-4A43-B4B4-C329D0D45CE0}" type="pres">
      <dgm:prSet presAssocID="{09A3C979-44EC-4139-9A4D-ABA0C63C2DC5}" presName="parTx" presStyleLbl="alignNode1" presStyleIdx="0" presStyleCnt="1">
        <dgm:presLayoutVars>
          <dgm:chMax val="0"/>
          <dgm:chPref val="0"/>
          <dgm:bulletEnabled val="1"/>
        </dgm:presLayoutVars>
      </dgm:prSet>
      <dgm:spPr/>
    </dgm:pt>
    <dgm:pt modelId="{6D6C60F6-8243-467A-99FC-3242CA689FE8}" type="pres">
      <dgm:prSet presAssocID="{09A3C979-44EC-4139-9A4D-ABA0C63C2DC5}" presName="desTx" presStyleLbl="alignAccFollowNode1" presStyleIdx="0" presStyleCnt="1">
        <dgm:presLayoutVars>
          <dgm:bulletEnabled val="1"/>
        </dgm:presLayoutVars>
      </dgm:prSet>
      <dgm:spPr/>
    </dgm:pt>
  </dgm:ptLst>
  <dgm:cxnLst>
    <dgm:cxn modelId="{8A94380D-01D8-447C-B71E-4340BB842398}" srcId="{09A3C979-44EC-4139-9A4D-ABA0C63C2DC5}" destId="{B754C706-1199-4AC4-9E65-62D403B8D05B}" srcOrd="0" destOrd="0" parTransId="{331A7E0A-58AC-4320-A539-C7A5A78FBD64}" sibTransId="{3AC82ACF-A530-4FF2-A4AC-4F581DADBC50}"/>
    <dgm:cxn modelId="{BBA1476A-18A8-415B-B398-DED849971808}" type="presOf" srcId="{09A3C979-44EC-4139-9A4D-ABA0C63C2DC5}" destId="{A867E677-BD2C-4A43-B4B4-C329D0D45CE0}" srcOrd="0" destOrd="0" presId="urn:microsoft.com/office/officeart/2005/8/layout/hList1"/>
    <dgm:cxn modelId="{D79E9FAE-0215-4D31-B39C-43223C408B8E}" type="presOf" srcId="{07864FED-A0B3-40BA-88F6-2619B0061E5A}" destId="{FA0DC763-A7F3-44B3-A376-B6C61893E808}" srcOrd="0" destOrd="0" presId="urn:microsoft.com/office/officeart/2005/8/layout/hList1"/>
    <dgm:cxn modelId="{2A8950B8-B40A-4746-9AC6-4D395B9E5A8D}" srcId="{07864FED-A0B3-40BA-88F6-2619B0061E5A}" destId="{09A3C979-44EC-4139-9A4D-ABA0C63C2DC5}" srcOrd="0" destOrd="0" parTransId="{8D9AB02E-B3B4-4131-AF35-69B8D8A24361}" sibTransId="{34F01137-E304-4468-8BBE-CAC7FE4F3E97}"/>
    <dgm:cxn modelId="{A6264DE1-0CF8-4C0D-B1C3-0517D7A37E90}" type="presOf" srcId="{B754C706-1199-4AC4-9E65-62D403B8D05B}" destId="{6D6C60F6-8243-467A-99FC-3242CA689FE8}" srcOrd="0" destOrd="0" presId="urn:microsoft.com/office/officeart/2005/8/layout/hList1"/>
    <dgm:cxn modelId="{4A303F30-1BCD-49B0-B372-BA9149D0D32C}" type="presParOf" srcId="{FA0DC763-A7F3-44B3-A376-B6C61893E808}" destId="{8C44E82E-6190-45B2-B081-E509B4D464AD}" srcOrd="0" destOrd="0" presId="urn:microsoft.com/office/officeart/2005/8/layout/hList1"/>
    <dgm:cxn modelId="{4CAF0AB7-A05B-403D-AC61-7E4D3A927CDB}" type="presParOf" srcId="{8C44E82E-6190-45B2-B081-E509B4D464AD}" destId="{A867E677-BD2C-4A43-B4B4-C329D0D45CE0}" srcOrd="0" destOrd="0" presId="urn:microsoft.com/office/officeart/2005/8/layout/hList1"/>
    <dgm:cxn modelId="{202D5FA3-7891-48DB-932D-204D8B728C01}" type="presParOf" srcId="{8C44E82E-6190-45B2-B081-E509B4D464AD}" destId="{6D6C60F6-8243-467A-99FC-3242CA689FE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A3D09-1D28-4B17-8E72-B9B6F0E1CC2D}">
      <dsp:nvSpPr>
        <dsp:cNvPr id="0" name=""/>
        <dsp:cNvSpPr/>
      </dsp:nvSpPr>
      <dsp:spPr>
        <a:xfrm>
          <a:off x="5369" y="471661"/>
          <a:ext cx="852619" cy="8526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F1BFCD-DE6E-4C95-A0C5-5964955BE731}">
      <dsp:nvSpPr>
        <dsp:cNvPr id="0" name=""/>
        <dsp:cNvSpPr/>
      </dsp:nvSpPr>
      <dsp:spPr>
        <a:xfrm>
          <a:off x="5369" y="1430102"/>
          <a:ext cx="2436056" cy="399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A technology</a:t>
          </a:r>
          <a:endParaRPr lang="en-US" sz="1400" kern="1200"/>
        </a:p>
      </dsp:txBody>
      <dsp:txXfrm>
        <a:off x="5369" y="1430102"/>
        <a:ext cx="2436056" cy="399665"/>
      </dsp:txXfrm>
    </dsp:sp>
    <dsp:sp modelId="{C2828FDB-C045-4DC0-903A-7A536C47ACC2}">
      <dsp:nvSpPr>
        <dsp:cNvPr id="0" name=""/>
        <dsp:cNvSpPr/>
      </dsp:nvSpPr>
      <dsp:spPr>
        <a:xfrm>
          <a:off x="5369" y="1878987"/>
          <a:ext cx="2436056" cy="1053627"/>
        </a:xfrm>
        <a:prstGeom prst="rect">
          <a:avLst/>
        </a:prstGeom>
        <a:noFill/>
        <a:ln>
          <a:noFill/>
        </a:ln>
        <a:effectLst/>
      </dsp:spPr>
      <dsp:style>
        <a:lnRef idx="0">
          <a:scrgbClr r="0" g="0" b="0"/>
        </a:lnRef>
        <a:fillRef idx="0">
          <a:scrgbClr r="0" g="0" b="0"/>
        </a:fillRef>
        <a:effectRef idx="0">
          <a:scrgbClr r="0" g="0" b="0"/>
        </a:effectRef>
        <a:fontRef idx="minor"/>
      </dsp:style>
    </dsp:sp>
    <dsp:sp modelId="{CA76DC87-5DE0-4E2E-BA12-414771D922F9}">
      <dsp:nvSpPr>
        <dsp:cNvPr id="0" name=""/>
        <dsp:cNvSpPr/>
      </dsp:nvSpPr>
      <dsp:spPr>
        <a:xfrm>
          <a:off x="2867735" y="471661"/>
          <a:ext cx="852619" cy="8526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A1F616-3362-43A7-8333-A492C822638C}">
      <dsp:nvSpPr>
        <dsp:cNvPr id="0" name=""/>
        <dsp:cNvSpPr/>
      </dsp:nvSpPr>
      <dsp:spPr>
        <a:xfrm>
          <a:off x="2867735" y="1430102"/>
          <a:ext cx="2436056" cy="399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Enables a new style of computing</a:t>
          </a:r>
          <a:endParaRPr lang="en-US" sz="1400" kern="1200"/>
        </a:p>
      </dsp:txBody>
      <dsp:txXfrm>
        <a:off x="2867735" y="1430102"/>
        <a:ext cx="2436056" cy="399665"/>
      </dsp:txXfrm>
    </dsp:sp>
    <dsp:sp modelId="{C52D1A29-96FB-4E65-86DA-16E5E7181BCA}">
      <dsp:nvSpPr>
        <dsp:cNvPr id="0" name=""/>
        <dsp:cNvSpPr/>
      </dsp:nvSpPr>
      <dsp:spPr>
        <a:xfrm>
          <a:off x="2867735" y="1878987"/>
          <a:ext cx="2436056" cy="105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Computation happens “somewhere in the cloud” (not particular server)</a:t>
          </a:r>
          <a:endParaRPr lang="en-US" sz="1100" kern="1200"/>
        </a:p>
        <a:p>
          <a:pPr marL="0" lvl="0" indent="0" algn="l" defTabSz="488950">
            <a:lnSpc>
              <a:spcPct val="90000"/>
            </a:lnSpc>
            <a:spcBef>
              <a:spcPct val="0"/>
            </a:spcBef>
            <a:spcAft>
              <a:spcPct val="35000"/>
            </a:spcAft>
            <a:buNone/>
          </a:pPr>
          <a:r>
            <a:rPr lang="en-US" sz="1100" b="0" i="0" kern="1200"/>
            <a:t>Highly scalable, elastic and responsive</a:t>
          </a:r>
          <a:endParaRPr lang="en-US" sz="1100" kern="1200"/>
        </a:p>
        <a:p>
          <a:pPr marL="0" lvl="0" indent="0" algn="l" defTabSz="488950">
            <a:lnSpc>
              <a:spcPct val="90000"/>
            </a:lnSpc>
            <a:spcBef>
              <a:spcPct val="0"/>
            </a:spcBef>
            <a:spcAft>
              <a:spcPct val="35000"/>
            </a:spcAft>
            <a:buNone/>
          </a:pPr>
          <a:r>
            <a:rPr lang="en-US" sz="1100" b="0" i="0" kern="1200"/>
            <a:t>Like Google and Facebook</a:t>
          </a:r>
          <a:endParaRPr lang="en-US" sz="1100" kern="1200"/>
        </a:p>
      </dsp:txBody>
      <dsp:txXfrm>
        <a:off x="2867735" y="1878987"/>
        <a:ext cx="2436056" cy="1053627"/>
      </dsp:txXfrm>
    </dsp:sp>
    <dsp:sp modelId="{FE4236CD-DD10-4860-810A-80D8F0B9E7AF}">
      <dsp:nvSpPr>
        <dsp:cNvPr id="0" name=""/>
        <dsp:cNvSpPr/>
      </dsp:nvSpPr>
      <dsp:spPr>
        <a:xfrm>
          <a:off x="5730101" y="471661"/>
          <a:ext cx="852619" cy="8526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F77FA1-734F-4D6F-A96B-2821207B6B99}">
      <dsp:nvSpPr>
        <dsp:cNvPr id="0" name=""/>
        <dsp:cNvSpPr/>
      </dsp:nvSpPr>
      <dsp:spPr>
        <a:xfrm>
          <a:off x="5730101" y="1430102"/>
          <a:ext cx="2436056" cy="399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Enables new applications</a:t>
          </a:r>
          <a:endParaRPr lang="en-US" sz="1400" kern="1200"/>
        </a:p>
      </dsp:txBody>
      <dsp:txXfrm>
        <a:off x="5730101" y="1430102"/>
        <a:ext cx="2436056" cy="399665"/>
      </dsp:txXfrm>
    </dsp:sp>
    <dsp:sp modelId="{3A013E24-1366-4D43-AC92-4845CEF97BC4}">
      <dsp:nvSpPr>
        <dsp:cNvPr id="0" name=""/>
        <dsp:cNvSpPr/>
      </dsp:nvSpPr>
      <dsp:spPr>
        <a:xfrm>
          <a:off x="5730101" y="1878987"/>
          <a:ext cx="2436056" cy="105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Social Computing</a:t>
          </a:r>
          <a:endParaRPr lang="en-US" sz="1100" kern="1200"/>
        </a:p>
        <a:p>
          <a:pPr marL="0" lvl="0" indent="0" algn="l" defTabSz="488950">
            <a:lnSpc>
              <a:spcPct val="90000"/>
            </a:lnSpc>
            <a:spcBef>
              <a:spcPct val="0"/>
            </a:spcBef>
            <a:spcAft>
              <a:spcPct val="35000"/>
            </a:spcAft>
            <a:buNone/>
          </a:pPr>
          <a:r>
            <a:rPr lang="en-US" sz="1100" b="0" i="0" kern="1200"/>
            <a:t>Web looks at you</a:t>
          </a:r>
          <a:endParaRPr lang="en-US" sz="1100" kern="1200"/>
        </a:p>
        <a:p>
          <a:pPr marL="0" lvl="0" indent="0" algn="l" defTabSz="488950">
            <a:lnSpc>
              <a:spcPct val="90000"/>
            </a:lnSpc>
            <a:spcBef>
              <a:spcPct val="0"/>
            </a:spcBef>
            <a:spcAft>
              <a:spcPct val="35000"/>
            </a:spcAft>
            <a:buNone/>
          </a:pPr>
          <a:r>
            <a:rPr lang="en-US" sz="1100" b="0" i="0" kern="1200"/>
            <a:t>Big Data, AI</a:t>
          </a:r>
          <a:endParaRPr lang="en-US" sz="1100" kern="1200"/>
        </a:p>
      </dsp:txBody>
      <dsp:txXfrm>
        <a:off x="5730101" y="1878987"/>
        <a:ext cx="2436056" cy="1053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D8944-DBC3-44EF-A096-D0955D4CC434}">
      <dsp:nvSpPr>
        <dsp:cNvPr id="0" name=""/>
        <dsp:cNvSpPr/>
      </dsp:nvSpPr>
      <dsp:spPr>
        <a:xfrm>
          <a:off x="13604" y="334567"/>
          <a:ext cx="1078207" cy="107820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7F71A5-819B-48AF-BA16-1E9B7F5F07EF}">
      <dsp:nvSpPr>
        <dsp:cNvPr id="0" name=""/>
        <dsp:cNvSpPr/>
      </dsp:nvSpPr>
      <dsp:spPr>
        <a:xfrm>
          <a:off x="240027" y="560990"/>
          <a:ext cx="625360" cy="6253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96734B-3DE4-4DE5-9777-155D06DA3644}">
      <dsp:nvSpPr>
        <dsp:cNvPr id="0" name=""/>
        <dsp:cNvSpPr/>
      </dsp:nvSpPr>
      <dsp:spPr>
        <a:xfrm>
          <a:off x="1322856" y="334567"/>
          <a:ext cx="2541489" cy="107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IN" sz="2000" b="0" i="0" kern="1200"/>
            <a:t>Why is Cloud Computing important?</a:t>
          </a:r>
          <a:endParaRPr lang="en-US" sz="2000" kern="1200"/>
        </a:p>
      </dsp:txBody>
      <dsp:txXfrm>
        <a:off x="1322856" y="334567"/>
        <a:ext cx="2541489" cy="1078207"/>
      </dsp:txXfrm>
    </dsp:sp>
    <dsp:sp modelId="{0ECB3766-3207-4955-9EAC-D914727BFDE7}">
      <dsp:nvSpPr>
        <dsp:cNvPr id="0" name=""/>
        <dsp:cNvSpPr/>
      </dsp:nvSpPr>
      <dsp:spPr>
        <a:xfrm>
          <a:off x="4307181" y="334567"/>
          <a:ext cx="1078207" cy="107820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482C34-E7C4-4488-923A-35178492BAA0}">
      <dsp:nvSpPr>
        <dsp:cNvPr id="0" name=""/>
        <dsp:cNvSpPr/>
      </dsp:nvSpPr>
      <dsp:spPr>
        <a:xfrm>
          <a:off x="4533605" y="560990"/>
          <a:ext cx="625360" cy="6253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CCB79F-D83C-4895-A1C7-A1DF27CE02F5}">
      <dsp:nvSpPr>
        <dsp:cNvPr id="0" name=""/>
        <dsp:cNvSpPr/>
      </dsp:nvSpPr>
      <dsp:spPr>
        <a:xfrm>
          <a:off x="5616434" y="334567"/>
          <a:ext cx="2541489" cy="107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IN" sz="2000" b="0" i="0" kern="1200"/>
            <a:t>Develop an intuitive understanding of Cloud Computing</a:t>
          </a:r>
          <a:endParaRPr lang="en-US" sz="2000" kern="1200"/>
        </a:p>
      </dsp:txBody>
      <dsp:txXfrm>
        <a:off x="5616434" y="334567"/>
        <a:ext cx="2541489" cy="1078207"/>
      </dsp:txXfrm>
    </dsp:sp>
    <dsp:sp modelId="{C466BEDF-C82F-4918-B06D-A38C04C368E4}">
      <dsp:nvSpPr>
        <dsp:cNvPr id="0" name=""/>
        <dsp:cNvSpPr/>
      </dsp:nvSpPr>
      <dsp:spPr>
        <a:xfrm>
          <a:off x="13604" y="1991502"/>
          <a:ext cx="1078207" cy="107820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7C7416-8F49-45E0-8EB7-0DDE9C6B12FA}">
      <dsp:nvSpPr>
        <dsp:cNvPr id="0" name=""/>
        <dsp:cNvSpPr/>
      </dsp:nvSpPr>
      <dsp:spPr>
        <a:xfrm>
          <a:off x="240027" y="2217925"/>
          <a:ext cx="625360" cy="6253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B002B0-E845-415D-9C08-AA44C7A738FB}">
      <dsp:nvSpPr>
        <dsp:cNvPr id="0" name=""/>
        <dsp:cNvSpPr/>
      </dsp:nvSpPr>
      <dsp:spPr>
        <a:xfrm>
          <a:off x="1322856" y="1991502"/>
          <a:ext cx="2541489" cy="107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IN" sz="2000" b="0" i="0" kern="1200"/>
            <a:t>Develop hands-on familiarity with Cloud Computing</a:t>
          </a:r>
          <a:endParaRPr lang="en-US" sz="2000" kern="1200"/>
        </a:p>
      </dsp:txBody>
      <dsp:txXfrm>
        <a:off x="1322856" y="1991502"/>
        <a:ext cx="2541489" cy="1078207"/>
      </dsp:txXfrm>
    </dsp:sp>
    <dsp:sp modelId="{BFD72ECE-CD60-4143-AF7E-75731222D2C7}">
      <dsp:nvSpPr>
        <dsp:cNvPr id="0" name=""/>
        <dsp:cNvSpPr/>
      </dsp:nvSpPr>
      <dsp:spPr>
        <a:xfrm>
          <a:off x="4307181" y="1991502"/>
          <a:ext cx="1078207" cy="107820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36F94-17EA-4235-8E5C-575FB063FEA1}">
      <dsp:nvSpPr>
        <dsp:cNvPr id="0" name=""/>
        <dsp:cNvSpPr/>
      </dsp:nvSpPr>
      <dsp:spPr>
        <a:xfrm>
          <a:off x="4533605" y="2217925"/>
          <a:ext cx="625360" cy="6253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4F27C4-23FA-4F45-82EE-5062F744F99D}">
      <dsp:nvSpPr>
        <dsp:cNvPr id="0" name=""/>
        <dsp:cNvSpPr/>
      </dsp:nvSpPr>
      <dsp:spPr>
        <a:xfrm>
          <a:off x="5616434" y="1991502"/>
          <a:ext cx="2541489" cy="1078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IN" sz="2000" b="0" i="0" kern="1200"/>
            <a:t>Understand Cloud Computing technology</a:t>
          </a:r>
          <a:endParaRPr lang="en-US" sz="2000" kern="1200"/>
        </a:p>
      </dsp:txBody>
      <dsp:txXfrm>
        <a:off x="5616434" y="1991502"/>
        <a:ext cx="2541489" cy="10782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1A344-6458-4645-878F-86C351277FA7}">
      <dsp:nvSpPr>
        <dsp:cNvPr id="0" name=""/>
        <dsp:cNvSpPr/>
      </dsp:nvSpPr>
      <dsp:spPr>
        <a:xfrm>
          <a:off x="0" y="1897"/>
          <a:ext cx="4872038"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558821-DB1B-4975-860A-23DEE1A55326}">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DCB36-7406-4647-B1EE-0CF3B3C8EED9}">
      <dsp:nvSpPr>
        <dsp:cNvPr id="0" name=""/>
        <dsp:cNvSpPr/>
      </dsp:nvSpPr>
      <dsp:spPr>
        <a:xfrm>
          <a:off x="1110795" y="1897"/>
          <a:ext cx="3761242"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90000"/>
            </a:lnSpc>
            <a:spcBef>
              <a:spcPct val="0"/>
            </a:spcBef>
            <a:spcAft>
              <a:spcPct val="35000"/>
            </a:spcAft>
            <a:buNone/>
          </a:pPr>
          <a:r>
            <a:rPr lang="en-US" sz="2200" b="1" kern="1200"/>
            <a:t>Cloud computing definition</a:t>
          </a:r>
          <a:endParaRPr lang="en-US" sz="2200" kern="1200"/>
        </a:p>
      </dsp:txBody>
      <dsp:txXfrm>
        <a:off x="1110795" y="1897"/>
        <a:ext cx="3761242" cy="961727"/>
      </dsp:txXfrm>
    </dsp:sp>
    <dsp:sp modelId="{DE959A6F-C81A-4047-B5DB-035DAA42B124}">
      <dsp:nvSpPr>
        <dsp:cNvPr id="0" name=""/>
        <dsp:cNvSpPr/>
      </dsp:nvSpPr>
      <dsp:spPr>
        <a:xfrm>
          <a:off x="0" y="1204056"/>
          <a:ext cx="4872038"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91FF8-4C2B-4F2B-8A68-C53B2A08E274}">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55F22F-BF5E-4BB0-88C5-01100D77B4A2}">
      <dsp:nvSpPr>
        <dsp:cNvPr id="0" name=""/>
        <dsp:cNvSpPr/>
      </dsp:nvSpPr>
      <dsp:spPr>
        <a:xfrm>
          <a:off x="1110795" y="1204056"/>
          <a:ext cx="3761242"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90000"/>
            </a:lnSpc>
            <a:spcBef>
              <a:spcPct val="0"/>
            </a:spcBef>
            <a:spcAft>
              <a:spcPct val="35000"/>
            </a:spcAft>
            <a:buNone/>
          </a:pPr>
          <a:r>
            <a:rPr lang="en-US" sz="2200" b="1" kern="1200"/>
            <a:t>Cloud classification</a:t>
          </a:r>
          <a:endParaRPr lang="en-US" sz="2200" kern="1200"/>
        </a:p>
      </dsp:txBody>
      <dsp:txXfrm>
        <a:off x="1110795" y="1204056"/>
        <a:ext cx="3761242" cy="961727"/>
      </dsp:txXfrm>
    </dsp:sp>
    <dsp:sp modelId="{14247C66-193E-4C27-81F2-9062D2AA0D32}">
      <dsp:nvSpPr>
        <dsp:cNvPr id="0" name=""/>
        <dsp:cNvSpPr/>
      </dsp:nvSpPr>
      <dsp:spPr>
        <a:xfrm>
          <a:off x="0" y="2406215"/>
          <a:ext cx="4872038"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8C0C0B-49C5-4C5E-A252-392DB0B02DDB}">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346D85-2C82-487A-9702-8923E7445AAD}">
      <dsp:nvSpPr>
        <dsp:cNvPr id="0" name=""/>
        <dsp:cNvSpPr/>
      </dsp:nvSpPr>
      <dsp:spPr>
        <a:xfrm>
          <a:off x="1110795" y="2406215"/>
          <a:ext cx="3761242"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90000"/>
            </a:lnSpc>
            <a:spcBef>
              <a:spcPct val="0"/>
            </a:spcBef>
            <a:spcAft>
              <a:spcPct val="35000"/>
            </a:spcAft>
            <a:buNone/>
          </a:pPr>
          <a:r>
            <a:rPr lang="en-US" sz="2200" b="1" kern="1200"/>
            <a:t>Technology Challenges</a:t>
          </a:r>
          <a:endParaRPr lang="en-US" sz="2200" kern="1200"/>
        </a:p>
      </dsp:txBody>
      <dsp:txXfrm>
        <a:off x="1110795" y="2406215"/>
        <a:ext cx="3761242" cy="961727"/>
      </dsp:txXfrm>
    </dsp:sp>
    <dsp:sp modelId="{C5FBEDAA-6C90-44A7-ACBA-3D52F41CFFFF}">
      <dsp:nvSpPr>
        <dsp:cNvPr id="0" name=""/>
        <dsp:cNvSpPr/>
      </dsp:nvSpPr>
      <dsp:spPr>
        <a:xfrm>
          <a:off x="0" y="3608375"/>
          <a:ext cx="4872038"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A39889-9A45-4099-B9CB-7D993518544C}">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B74B90-1537-4EAC-9DB2-365DAA59B269}">
      <dsp:nvSpPr>
        <dsp:cNvPr id="0" name=""/>
        <dsp:cNvSpPr/>
      </dsp:nvSpPr>
      <dsp:spPr>
        <a:xfrm>
          <a:off x="1110795" y="3608375"/>
          <a:ext cx="3761242"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90000"/>
            </a:lnSpc>
            <a:spcBef>
              <a:spcPct val="0"/>
            </a:spcBef>
            <a:spcAft>
              <a:spcPct val="35000"/>
            </a:spcAft>
            <a:buNone/>
          </a:pPr>
          <a:r>
            <a:rPr lang="en-US" sz="2200" b="1" kern="1200"/>
            <a:t>Business Benefits</a:t>
          </a:r>
          <a:endParaRPr lang="en-US" sz="2200" kern="1200"/>
        </a:p>
      </dsp:txBody>
      <dsp:txXfrm>
        <a:off x="1110795" y="3608375"/>
        <a:ext cx="3761242" cy="9617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FE64F-338C-4140-B283-617CDB363FB3}">
      <dsp:nvSpPr>
        <dsp:cNvPr id="0" name=""/>
        <dsp:cNvSpPr/>
      </dsp:nvSpPr>
      <dsp:spPr>
        <a:xfrm>
          <a:off x="282165" y="842568"/>
          <a:ext cx="873896" cy="8738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F307EB-84DE-420B-B519-DE5C19F971B7}">
      <dsp:nvSpPr>
        <dsp:cNvPr id="0" name=""/>
        <dsp:cNvSpPr/>
      </dsp:nvSpPr>
      <dsp:spPr>
        <a:xfrm>
          <a:off x="468405" y="1028808"/>
          <a:ext cx="501416" cy="5014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6B0F443-E3D6-41E6-A5AB-48307A8B50C9}">
      <dsp:nvSpPr>
        <dsp:cNvPr id="0" name=""/>
        <dsp:cNvSpPr/>
      </dsp:nvSpPr>
      <dsp:spPr>
        <a:xfrm>
          <a:off x="2805"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On Demand Self Service</a:t>
          </a:r>
        </a:p>
      </dsp:txBody>
      <dsp:txXfrm>
        <a:off x="2805" y="1988661"/>
        <a:ext cx="1432617" cy="573046"/>
      </dsp:txXfrm>
    </dsp:sp>
    <dsp:sp modelId="{1B750EAF-942B-41B1-BE34-EC243B408D34}">
      <dsp:nvSpPr>
        <dsp:cNvPr id="0" name=""/>
        <dsp:cNvSpPr/>
      </dsp:nvSpPr>
      <dsp:spPr>
        <a:xfrm>
          <a:off x="1965490" y="842568"/>
          <a:ext cx="873896" cy="873896"/>
        </a:xfrm>
        <a:prstGeom prst="ellipse">
          <a:avLst/>
        </a:prstGeom>
        <a:solidFill>
          <a:schemeClr val="accent2">
            <a:hueOff val="338703"/>
            <a:satOff val="-1658"/>
            <a:lumOff val="931"/>
            <a:alphaOff val="0"/>
          </a:schemeClr>
        </a:solidFill>
        <a:ln>
          <a:noFill/>
        </a:ln>
        <a:effectLst/>
      </dsp:spPr>
      <dsp:style>
        <a:lnRef idx="0">
          <a:scrgbClr r="0" g="0" b="0"/>
        </a:lnRef>
        <a:fillRef idx="1">
          <a:scrgbClr r="0" g="0" b="0"/>
        </a:fillRef>
        <a:effectRef idx="0">
          <a:scrgbClr r="0" g="0" b="0"/>
        </a:effectRef>
        <a:fontRef idx="minor"/>
      </dsp:style>
    </dsp:sp>
    <dsp:sp modelId="{BB786BE2-976D-4D1C-850F-976533DD48D7}">
      <dsp:nvSpPr>
        <dsp:cNvPr id="0" name=""/>
        <dsp:cNvSpPr/>
      </dsp:nvSpPr>
      <dsp:spPr>
        <a:xfrm>
          <a:off x="2151730" y="1028808"/>
          <a:ext cx="501416" cy="5014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222A05-A88E-4B3F-B8D3-E02B5344CF00}">
      <dsp:nvSpPr>
        <dsp:cNvPr id="0" name=""/>
        <dsp:cNvSpPr/>
      </dsp:nvSpPr>
      <dsp:spPr>
        <a:xfrm>
          <a:off x="1686130"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Broad Network Access</a:t>
          </a:r>
        </a:p>
      </dsp:txBody>
      <dsp:txXfrm>
        <a:off x="1686130" y="1988661"/>
        <a:ext cx="1432617" cy="573046"/>
      </dsp:txXfrm>
    </dsp:sp>
    <dsp:sp modelId="{F1F55076-B0B3-42B0-911C-B6A72C5F11A3}">
      <dsp:nvSpPr>
        <dsp:cNvPr id="0" name=""/>
        <dsp:cNvSpPr/>
      </dsp:nvSpPr>
      <dsp:spPr>
        <a:xfrm>
          <a:off x="3648815" y="842568"/>
          <a:ext cx="873896" cy="873896"/>
        </a:xfrm>
        <a:prstGeom prst="ellipse">
          <a:avLst/>
        </a:prstGeom>
        <a:solidFill>
          <a:schemeClr val="accent2">
            <a:hueOff val="677407"/>
            <a:satOff val="-3316"/>
            <a:lumOff val="1862"/>
            <a:alphaOff val="0"/>
          </a:schemeClr>
        </a:solidFill>
        <a:ln>
          <a:noFill/>
        </a:ln>
        <a:effectLst/>
      </dsp:spPr>
      <dsp:style>
        <a:lnRef idx="0">
          <a:scrgbClr r="0" g="0" b="0"/>
        </a:lnRef>
        <a:fillRef idx="1">
          <a:scrgbClr r="0" g="0" b="0"/>
        </a:fillRef>
        <a:effectRef idx="0">
          <a:scrgbClr r="0" g="0" b="0"/>
        </a:effectRef>
        <a:fontRef idx="minor"/>
      </dsp:style>
    </dsp:sp>
    <dsp:sp modelId="{3C993168-E1A5-469C-9628-44D1E6615943}">
      <dsp:nvSpPr>
        <dsp:cNvPr id="0" name=""/>
        <dsp:cNvSpPr/>
      </dsp:nvSpPr>
      <dsp:spPr>
        <a:xfrm>
          <a:off x="3835055" y="1028808"/>
          <a:ext cx="501416" cy="5014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F4EE87-2BAC-4C51-A232-03F7282307C8}">
      <dsp:nvSpPr>
        <dsp:cNvPr id="0" name=""/>
        <dsp:cNvSpPr/>
      </dsp:nvSpPr>
      <dsp:spPr>
        <a:xfrm>
          <a:off x="3369455"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Resource Pooling</a:t>
          </a:r>
        </a:p>
      </dsp:txBody>
      <dsp:txXfrm>
        <a:off x="3369455" y="1988661"/>
        <a:ext cx="1432617" cy="573046"/>
      </dsp:txXfrm>
    </dsp:sp>
    <dsp:sp modelId="{6B2467BB-4AEA-4D14-9C49-E31798759677}">
      <dsp:nvSpPr>
        <dsp:cNvPr id="0" name=""/>
        <dsp:cNvSpPr/>
      </dsp:nvSpPr>
      <dsp:spPr>
        <a:xfrm>
          <a:off x="5332140" y="842568"/>
          <a:ext cx="873896" cy="873896"/>
        </a:xfrm>
        <a:prstGeom prst="ellipse">
          <a:avLst/>
        </a:prstGeom>
        <a:solidFill>
          <a:schemeClr val="accent2">
            <a:hueOff val="1016110"/>
            <a:satOff val="-4974"/>
            <a:lumOff val="2794"/>
            <a:alphaOff val="0"/>
          </a:schemeClr>
        </a:solidFill>
        <a:ln>
          <a:noFill/>
        </a:ln>
        <a:effectLst/>
      </dsp:spPr>
      <dsp:style>
        <a:lnRef idx="0">
          <a:scrgbClr r="0" g="0" b="0"/>
        </a:lnRef>
        <a:fillRef idx="1">
          <a:scrgbClr r="0" g="0" b="0"/>
        </a:fillRef>
        <a:effectRef idx="0">
          <a:scrgbClr r="0" g="0" b="0"/>
        </a:effectRef>
        <a:fontRef idx="minor"/>
      </dsp:style>
    </dsp:sp>
    <dsp:sp modelId="{E1FF5E49-B068-441A-91AB-756BD3E3A17C}">
      <dsp:nvSpPr>
        <dsp:cNvPr id="0" name=""/>
        <dsp:cNvSpPr/>
      </dsp:nvSpPr>
      <dsp:spPr>
        <a:xfrm>
          <a:off x="5518381" y="1028808"/>
          <a:ext cx="501416" cy="5014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07CCE54-8570-47D3-A3DD-0AD34855AF60}">
      <dsp:nvSpPr>
        <dsp:cNvPr id="0" name=""/>
        <dsp:cNvSpPr/>
      </dsp:nvSpPr>
      <dsp:spPr>
        <a:xfrm>
          <a:off x="5052780"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Rapid Elasticity</a:t>
          </a:r>
        </a:p>
      </dsp:txBody>
      <dsp:txXfrm>
        <a:off x="5052780" y="1988661"/>
        <a:ext cx="1432617" cy="573046"/>
      </dsp:txXfrm>
    </dsp:sp>
    <dsp:sp modelId="{947B829F-408F-4110-83E9-8DE6326712D8}">
      <dsp:nvSpPr>
        <dsp:cNvPr id="0" name=""/>
        <dsp:cNvSpPr/>
      </dsp:nvSpPr>
      <dsp:spPr>
        <a:xfrm>
          <a:off x="7015466" y="842568"/>
          <a:ext cx="873896" cy="873896"/>
        </a:xfrm>
        <a:prstGeom prst="ellipse">
          <a:avLst/>
        </a:prstGeom>
        <a:solidFill>
          <a:schemeClr val="accent2">
            <a:hueOff val="1354814"/>
            <a:satOff val="-6632"/>
            <a:lumOff val="3725"/>
            <a:alphaOff val="0"/>
          </a:schemeClr>
        </a:solidFill>
        <a:ln>
          <a:noFill/>
        </a:ln>
        <a:effectLst/>
      </dsp:spPr>
      <dsp:style>
        <a:lnRef idx="0">
          <a:scrgbClr r="0" g="0" b="0"/>
        </a:lnRef>
        <a:fillRef idx="1">
          <a:scrgbClr r="0" g="0" b="0"/>
        </a:fillRef>
        <a:effectRef idx="0">
          <a:scrgbClr r="0" g="0" b="0"/>
        </a:effectRef>
        <a:fontRef idx="minor"/>
      </dsp:style>
    </dsp:sp>
    <dsp:sp modelId="{654D76B4-E902-4C7F-B208-137BD94DD946}">
      <dsp:nvSpPr>
        <dsp:cNvPr id="0" name=""/>
        <dsp:cNvSpPr/>
      </dsp:nvSpPr>
      <dsp:spPr>
        <a:xfrm>
          <a:off x="7201706" y="1028808"/>
          <a:ext cx="501416" cy="5014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1EE3B1-D977-49B9-9DBA-9A1C39E33A9F}">
      <dsp:nvSpPr>
        <dsp:cNvPr id="0" name=""/>
        <dsp:cNvSpPr/>
      </dsp:nvSpPr>
      <dsp:spPr>
        <a:xfrm>
          <a:off x="6736105"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Measured Service</a:t>
          </a:r>
        </a:p>
      </dsp:txBody>
      <dsp:txXfrm>
        <a:off x="6736105" y="1988661"/>
        <a:ext cx="1432617" cy="5730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F1E4F-CDE9-40D3-A6C0-B61A0253E8ED}">
      <dsp:nvSpPr>
        <dsp:cNvPr id="0" name=""/>
        <dsp:cNvSpPr/>
      </dsp:nvSpPr>
      <dsp:spPr>
        <a:xfrm>
          <a:off x="0" y="42365"/>
          <a:ext cx="7411433" cy="359774"/>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Ubiquitous Network Access</a:t>
          </a:r>
          <a:endParaRPr lang="en-US" sz="1500" kern="1200"/>
        </a:p>
      </dsp:txBody>
      <dsp:txXfrm>
        <a:off x="17563" y="59928"/>
        <a:ext cx="7376307" cy="324648"/>
      </dsp:txXfrm>
    </dsp:sp>
    <dsp:sp modelId="{932E9C82-F1CE-43EE-92CE-784962279ABA}">
      <dsp:nvSpPr>
        <dsp:cNvPr id="0" name=""/>
        <dsp:cNvSpPr/>
      </dsp:nvSpPr>
      <dsp:spPr>
        <a:xfrm>
          <a:off x="0" y="402140"/>
          <a:ext cx="7411433"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31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0" i="0" kern="1200"/>
            <a:t>Services are accessible over the network from a wide range of devices (e.g., phones, laptops, tablets).</a:t>
          </a:r>
          <a:endParaRPr lang="en-US" sz="1200" kern="1200"/>
        </a:p>
      </dsp:txBody>
      <dsp:txXfrm>
        <a:off x="0" y="402140"/>
        <a:ext cx="7411433" cy="380362"/>
      </dsp:txXfrm>
    </dsp:sp>
    <dsp:sp modelId="{4D72DBD4-0D88-406F-9AFC-68FBA7D2639C}">
      <dsp:nvSpPr>
        <dsp:cNvPr id="0" name=""/>
        <dsp:cNvSpPr/>
      </dsp:nvSpPr>
      <dsp:spPr>
        <a:xfrm>
          <a:off x="0" y="782503"/>
          <a:ext cx="7411433" cy="359774"/>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On-Demand Self-Service</a:t>
          </a:r>
          <a:endParaRPr lang="en-US" sz="1500" kern="1200"/>
        </a:p>
      </dsp:txBody>
      <dsp:txXfrm>
        <a:off x="17563" y="800066"/>
        <a:ext cx="7376307" cy="324648"/>
      </dsp:txXfrm>
    </dsp:sp>
    <dsp:sp modelId="{7672428A-FAFA-4408-AC7C-ECAC52540431}">
      <dsp:nvSpPr>
        <dsp:cNvPr id="0" name=""/>
        <dsp:cNvSpPr/>
      </dsp:nvSpPr>
      <dsp:spPr>
        <a:xfrm>
          <a:off x="0" y="1142278"/>
          <a:ext cx="7411433"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31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0" i="0" kern="1200"/>
            <a:t>Users can provision computing resources as needed automatically, without requiring human interaction with service providers.</a:t>
          </a:r>
          <a:endParaRPr lang="en-US" sz="1200" kern="1200"/>
        </a:p>
      </dsp:txBody>
      <dsp:txXfrm>
        <a:off x="0" y="1142278"/>
        <a:ext cx="7411433" cy="380362"/>
      </dsp:txXfrm>
    </dsp:sp>
    <dsp:sp modelId="{105B85AF-81B3-43F3-8CF3-0A510F2805B8}">
      <dsp:nvSpPr>
        <dsp:cNvPr id="0" name=""/>
        <dsp:cNvSpPr/>
      </dsp:nvSpPr>
      <dsp:spPr>
        <a:xfrm>
          <a:off x="0" y="1522640"/>
          <a:ext cx="7411433" cy="359774"/>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Resource Pooling</a:t>
          </a:r>
          <a:endParaRPr lang="en-US" sz="1500" kern="1200"/>
        </a:p>
      </dsp:txBody>
      <dsp:txXfrm>
        <a:off x="17563" y="1540203"/>
        <a:ext cx="7376307" cy="324648"/>
      </dsp:txXfrm>
    </dsp:sp>
    <dsp:sp modelId="{3D6112EB-6730-4551-9BE5-B35C4B06A8A3}">
      <dsp:nvSpPr>
        <dsp:cNvPr id="0" name=""/>
        <dsp:cNvSpPr/>
      </dsp:nvSpPr>
      <dsp:spPr>
        <a:xfrm>
          <a:off x="0" y="1882415"/>
          <a:ext cx="7411433"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31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0" i="0" kern="1200"/>
            <a:t>Computing resources are pooled to serve multiple consumers using a multi-tenant model, with resources dynamically assigned and reassigned according to demand.</a:t>
          </a:r>
          <a:endParaRPr lang="en-US" sz="1200" kern="1200"/>
        </a:p>
      </dsp:txBody>
      <dsp:txXfrm>
        <a:off x="0" y="1882415"/>
        <a:ext cx="7411433" cy="380362"/>
      </dsp:txXfrm>
    </dsp:sp>
    <dsp:sp modelId="{B77F6F1F-A63C-4F37-9952-E061BEB8040F}">
      <dsp:nvSpPr>
        <dsp:cNvPr id="0" name=""/>
        <dsp:cNvSpPr/>
      </dsp:nvSpPr>
      <dsp:spPr>
        <a:xfrm>
          <a:off x="0" y="2262778"/>
          <a:ext cx="7411433" cy="359774"/>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Rapid Elasticity</a:t>
          </a:r>
          <a:endParaRPr lang="en-US" sz="1500" kern="1200"/>
        </a:p>
      </dsp:txBody>
      <dsp:txXfrm>
        <a:off x="17563" y="2280341"/>
        <a:ext cx="7376307" cy="324648"/>
      </dsp:txXfrm>
    </dsp:sp>
    <dsp:sp modelId="{727D6F6D-AB41-4F92-8C4A-3A378721BD87}">
      <dsp:nvSpPr>
        <dsp:cNvPr id="0" name=""/>
        <dsp:cNvSpPr/>
      </dsp:nvSpPr>
      <dsp:spPr>
        <a:xfrm>
          <a:off x="0" y="2622553"/>
          <a:ext cx="7411433"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31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0" i="0" kern="1200"/>
            <a:t>Capabilities can be elastically provisioned and released, often automatically, to scale rapidly outward and inward commensurate with demand.</a:t>
          </a:r>
          <a:endParaRPr lang="en-US" sz="1200" kern="1200"/>
        </a:p>
      </dsp:txBody>
      <dsp:txXfrm>
        <a:off x="0" y="2622553"/>
        <a:ext cx="7411433" cy="380362"/>
      </dsp:txXfrm>
    </dsp:sp>
    <dsp:sp modelId="{1499D312-2764-4E06-9044-716836486544}">
      <dsp:nvSpPr>
        <dsp:cNvPr id="0" name=""/>
        <dsp:cNvSpPr/>
      </dsp:nvSpPr>
      <dsp:spPr>
        <a:xfrm>
          <a:off x="0" y="3002915"/>
          <a:ext cx="7411433" cy="359774"/>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Measured Service</a:t>
          </a:r>
          <a:endParaRPr lang="en-US" sz="1500" kern="1200"/>
        </a:p>
      </dsp:txBody>
      <dsp:txXfrm>
        <a:off x="17563" y="3020478"/>
        <a:ext cx="7376307" cy="324648"/>
      </dsp:txXfrm>
    </dsp:sp>
    <dsp:sp modelId="{C11E318A-D8D6-46BD-A9AB-BAF05B8B1E21}">
      <dsp:nvSpPr>
        <dsp:cNvPr id="0" name=""/>
        <dsp:cNvSpPr/>
      </dsp:nvSpPr>
      <dsp:spPr>
        <a:xfrm>
          <a:off x="0" y="3362690"/>
          <a:ext cx="7411433"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31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0" i="0" kern="1200"/>
            <a:t>Cloud systems automatically control and optimize resource use by leveraging a metering capability.</a:t>
          </a:r>
          <a:endParaRPr lang="en-US" sz="1200" kern="1200"/>
        </a:p>
      </dsp:txBody>
      <dsp:txXfrm>
        <a:off x="0" y="3362690"/>
        <a:ext cx="7411433" cy="3803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7E677-BD2C-4A43-B4B4-C329D0D45CE0}">
      <dsp:nvSpPr>
        <dsp:cNvPr id="0" name=""/>
        <dsp:cNvSpPr/>
      </dsp:nvSpPr>
      <dsp:spPr>
        <a:xfrm>
          <a:off x="0" y="118650"/>
          <a:ext cx="6711950" cy="2684780"/>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rtl="0">
            <a:lnSpc>
              <a:spcPct val="90000"/>
            </a:lnSpc>
            <a:spcBef>
              <a:spcPct val="0"/>
            </a:spcBef>
            <a:spcAft>
              <a:spcPct val="35000"/>
            </a:spcAft>
            <a:buNone/>
          </a:pPr>
          <a:r>
            <a:rPr lang="en-US" sz="2900" kern="1200" dirty="0"/>
            <a:t>You are the software architect for a very successful product that has been in the market for more than 15 years. Your company has decided to move your application to the cloud ASAP</a:t>
          </a:r>
        </a:p>
      </dsp:txBody>
      <dsp:txXfrm>
        <a:off x="0" y="118650"/>
        <a:ext cx="6711950" cy="2684780"/>
      </dsp:txXfrm>
    </dsp:sp>
    <dsp:sp modelId="{6D6C60F6-8243-467A-99FC-3242CA689FE8}">
      <dsp:nvSpPr>
        <dsp:cNvPr id="0" name=""/>
        <dsp:cNvSpPr/>
      </dsp:nvSpPr>
      <dsp:spPr>
        <a:xfrm>
          <a:off x="0" y="2803431"/>
          <a:ext cx="6711950" cy="1273680"/>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en-US" sz="2900" kern="1200" dirty="0"/>
            <a:t>Which cloud model will you choose and why?</a:t>
          </a:r>
        </a:p>
      </dsp:txBody>
      <dsp:txXfrm>
        <a:off x="0" y="2803431"/>
        <a:ext cx="6711950" cy="1273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7E677-BD2C-4A43-B4B4-C329D0D45CE0}">
      <dsp:nvSpPr>
        <dsp:cNvPr id="0" name=""/>
        <dsp:cNvSpPr/>
      </dsp:nvSpPr>
      <dsp:spPr>
        <a:xfrm>
          <a:off x="0" y="118650"/>
          <a:ext cx="6711950" cy="2684780"/>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rtl="0">
            <a:lnSpc>
              <a:spcPct val="90000"/>
            </a:lnSpc>
            <a:spcBef>
              <a:spcPct val="0"/>
            </a:spcBef>
            <a:spcAft>
              <a:spcPct val="35000"/>
            </a:spcAft>
            <a:buNone/>
          </a:pPr>
          <a:r>
            <a:rPr lang="en-US" sz="2900" kern="1200"/>
            <a:t>You are the software architect for a very successful product that has been in the market for more than 15 years. Your company has decided to move your application to the cloud. </a:t>
          </a:r>
        </a:p>
      </dsp:txBody>
      <dsp:txXfrm>
        <a:off x="0" y="118650"/>
        <a:ext cx="6711950" cy="2684780"/>
      </dsp:txXfrm>
    </dsp:sp>
    <dsp:sp modelId="{6D6C60F6-8243-467A-99FC-3242CA689FE8}">
      <dsp:nvSpPr>
        <dsp:cNvPr id="0" name=""/>
        <dsp:cNvSpPr/>
      </dsp:nvSpPr>
      <dsp:spPr>
        <a:xfrm>
          <a:off x="0" y="2803431"/>
          <a:ext cx="6711950" cy="1273680"/>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en-US" sz="2900" kern="1200" dirty="0"/>
            <a:t>IaaS – legacy systems may need support + no coding required</a:t>
          </a:r>
        </a:p>
      </dsp:txBody>
      <dsp:txXfrm>
        <a:off x="0" y="2803431"/>
        <a:ext cx="6711950" cy="12736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81DFF-FF73-B14F-82B1-5774AF904487}" type="datetimeFigureOut">
              <a:rPr lang="en-US" smtClean="0"/>
              <a:pPr/>
              <a:t>8/9/2025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8E99BE-E3F0-D446-9851-2EE1BE1EA086}" type="slidenum">
              <a:rPr lang="en-US" smtClean="0"/>
              <a:pPr/>
              <a:t>‹#›</a:t>
            </a:fld>
            <a:endParaRPr lang="en-US"/>
          </a:p>
        </p:txBody>
      </p:sp>
    </p:spTree>
    <p:extLst>
      <p:ext uri="{BB962C8B-B14F-4D97-AF65-F5344CB8AC3E}">
        <p14:creationId xmlns:p14="http://schemas.microsoft.com/office/powerpoint/2010/main" val="5114766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pPr eaLnBrk="1" hangingPunct="1">
              <a:buFontTx/>
              <a:buNone/>
            </a:pPr>
            <a:endParaRPr lang="en-US"/>
          </a:p>
        </p:txBody>
      </p:sp>
    </p:spTree>
    <p:extLst>
      <p:ext uri="{BB962C8B-B14F-4D97-AF65-F5344CB8AC3E}">
        <p14:creationId xmlns:p14="http://schemas.microsoft.com/office/powerpoint/2010/main" val="4050304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CEBE7-E361-4FA0-78C7-5353CEC4B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3E640E-4C3B-67CB-DCB2-FE77F241EE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496785-627E-91B2-424E-35479AEB5C6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72E8581-6D5F-ECB8-9C81-4BA70577EA09}"/>
              </a:ext>
            </a:extLst>
          </p:cNvPr>
          <p:cNvSpPr>
            <a:spLocks noGrp="1"/>
          </p:cNvSpPr>
          <p:nvPr>
            <p:ph type="sldNum" sz="quarter" idx="5"/>
          </p:nvPr>
        </p:nvSpPr>
        <p:spPr/>
        <p:txBody>
          <a:bodyPr/>
          <a:lstStyle/>
          <a:p>
            <a:fld id="{1F8E99BE-E3F0-D446-9851-2EE1BE1EA086}" type="slidenum">
              <a:rPr lang="en-US" smtClean="0"/>
              <a:pPr/>
              <a:t>28</a:t>
            </a:fld>
            <a:endParaRPr lang="en-US"/>
          </a:p>
        </p:txBody>
      </p:sp>
    </p:spTree>
    <p:extLst>
      <p:ext uri="{BB962C8B-B14F-4D97-AF65-F5344CB8AC3E}">
        <p14:creationId xmlns:p14="http://schemas.microsoft.com/office/powerpoint/2010/main" val="3857351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29</a:t>
            </a:fld>
            <a:endParaRPr lang="en-US"/>
          </a:p>
        </p:txBody>
      </p:sp>
    </p:spTree>
    <p:extLst>
      <p:ext uri="{BB962C8B-B14F-4D97-AF65-F5344CB8AC3E}">
        <p14:creationId xmlns:p14="http://schemas.microsoft.com/office/powerpoint/2010/main" val="786791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30</a:t>
            </a:fld>
            <a:endParaRPr lang="en-US"/>
          </a:p>
        </p:txBody>
      </p:sp>
    </p:spTree>
    <p:extLst>
      <p:ext uri="{BB962C8B-B14F-4D97-AF65-F5344CB8AC3E}">
        <p14:creationId xmlns:p14="http://schemas.microsoft.com/office/powerpoint/2010/main" val="270066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31</a:t>
            </a:fld>
            <a:endParaRPr lang="en-US"/>
          </a:p>
        </p:txBody>
      </p:sp>
    </p:spTree>
    <p:extLst>
      <p:ext uri="{BB962C8B-B14F-4D97-AF65-F5344CB8AC3E}">
        <p14:creationId xmlns:p14="http://schemas.microsoft.com/office/powerpoint/2010/main" val="1251395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32</a:t>
            </a:fld>
            <a:endParaRPr lang="en-US"/>
          </a:p>
        </p:txBody>
      </p:sp>
    </p:spTree>
    <p:extLst>
      <p:ext uri="{BB962C8B-B14F-4D97-AF65-F5344CB8AC3E}">
        <p14:creationId xmlns:p14="http://schemas.microsoft.com/office/powerpoint/2010/main" val="1806564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F8E99BE-E3F0-D446-9851-2EE1BE1EA086}" type="slidenum">
              <a:rPr lang="en-US" smtClean="0"/>
              <a:pPr/>
              <a:t>33</a:t>
            </a:fld>
            <a:endParaRPr lang="en-US"/>
          </a:p>
        </p:txBody>
      </p:sp>
    </p:spTree>
    <p:extLst>
      <p:ext uri="{BB962C8B-B14F-4D97-AF65-F5344CB8AC3E}">
        <p14:creationId xmlns:p14="http://schemas.microsoft.com/office/powerpoint/2010/main" val="246595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34</a:t>
            </a:fld>
            <a:endParaRPr lang="en-US"/>
          </a:p>
        </p:txBody>
      </p:sp>
    </p:spTree>
    <p:extLst>
      <p:ext uri="{BB962C8B-B14F-4D97-AF65-F5344CB8AC3E}">
        <p14:creationId xmlns:p14="http://schemas.microsoft.com/office/powerpoint/2010/main" val="260462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35</a:t>
            </a:fld>
            <a:endParaRPr lang="en-US"/>
          </a:p>
        </p:txBody>
      </p:sp>
    </p:spTree>
    <p:extLst>
      <p:ext uri="{BB962C8B-B14F-4D97-AF65-F5344CB8AC3E}">
        <p14:creationId xmlns:p14="http://schemas.microsoft.com/office/powerpoint/2010/main" val="4274238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36</a:t>
            </a:fld>
            <a:endParaRPr lang="en-US"/>
          </a:p>
        </p:txBody>
      </p:sp>
    </p:spTree>
    <p:extLst>
      <p:ext uri="{BB962C8B-B14F-4D97-AF65-F5344CB8AC3E}">
        <p14:creationId xmlns:p14="http://schemas.microsoft.com/office/powerpoint/2010/main" val="2401114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dt" idx="1"/>
          </p:nvPr>
        </p:nvSpPr>
        <p:spPr>
          <a:ln/>
        </p:spPr>
        <p:txBody>
          <a:bodyPr/>
          <a:lstStyle/>
          <a:p>
            <a:r>
              <a:rPr lang="en-US"/>
              <a:t>April 22, 2009</a:t>
            </a:r>
          </a:p>
        </p:txBody>
      </p:sp>
      <p:sp>
        <p:nvSpPr>
          <p:cNvPr id="7" name="Rectangle 6"/>
          <p:cNvSpPr>
            <a:spLocks noGrp="1" noChangeArrowheads="1"/>
          </p:cNvSpPr>
          <p:nvPr>
            <p:ph type="ftr" sz="quarter" idx="4"/>
          </p:nvPr>
        </p:nvSpPr>
        <p:spPr>
          <a:ln/>
        </p:spPr>
        <p:txBody>
          <a:bodyPr/>
          <a:lstStyle/>
          <a:p>
            <a:r>
              <a:rPr lang="en-US"/>
              <a:t>World Wide Web Conference, Madrid, 2009</a:t>
            </a:r>
          </a:p>
        </p:txBody>
      </p:sp>
      <p:sp>
        <p:nvSpPr>
          <p:cNvPr id="8" name="Rectangle 7"/>
          <p:cNvSpPr>
            <a:spLocks noGrp="1" noChangeArrowheads="1"/>
          </p:cNvSpPr>
          <p:nvPr>
            <p:ph type="sldNum" sz="quarter" idx="5"/>
          </p:nvPr>
        </p:nvSpPr>
        <p:spPr>
          <a:ln/>
        </p:spPr>
        <p:txBody>
          <a:bodyPr/>
          <a:lstStyle/>
          <a:p>
            <a:fld id="{08AA7334-3A41-4281-84C1-9A04AF0FA3DB}" type="slidenum">
              <a:rPr lang="en-US"/>
              <a:pPr/>
              <a:t>37</a:t>
            </a:fld>
            <a:endParaRPr lang="en-US"/>
          </a:p>
        </p:txBody>
      </p:sp>
      <p:sp>
        <p:nvSpPr>
          <p:cNvPr id="611330" name="Slide Image Placeholder 1"/>
          <p:cNvSpPr>
            <a:spLocks noGrp="1" noRot="1" noChangeAspect="1" noTextEdit="1"/>
          </p:cNvSpPr>
          <p:nvPr>
            <p:ph type="sldImg"/>
          </p:nvPr>
        </p:nvSpPr>
        <p:spPr>
          <a:xfrm>
            <a:off x="1144588" y="685800"/>
            <a:ext cx="4570412" cy="3429000"/>
          </a:xfrm>
          <a:ln/>
        </p:spPr>
      </p:sp>
      <p:sp>
        <p:nvSpPr>
          <p:cNvPr id="611331" name="Notes Placeholder 2"/>
          <p:cNvSpPr>
            <a:spLocks noGrp="1"/>
          </p:cNvSpPr>
          <p:nvPr>
            <p:ph type="body" idx="1"/>
          </p:nvPr>
        </p:nvSpPr>
        <p:spPr>
          <a:xfrm>
            <a:off x="686591" y="4344786"/>
            <a:ext cx="5486400" cy="4113612"/>
          </a:xfrm>
        </p:spPr>
        <p:txBody>
          <a:bodyPr lIns="92169" tIns="46084" rIns="92169" bIns="46084"/>
          <a:lstStyle/>
          <a:p>
            <a:pPr defTabSz="910075">
              <a:spcBef>
                <a:spcPct val="0"/>
              </a:spcBef>
            </a:pPr>
            <a:endParaRPr lang="en-US" dirty="0"/>
          </a:p>
        </p:txBody>
      </p:sp>
      <p:sp>
        <p:nvSpPr>
          <p:cNvPr id="611332" name="Slide Number Placeholder 3"/>
          <p:cNvSpPr txBox="1">
            <a:spLocks noGrp="1"/>
          </p:cNvSpPr>
          <p:nvPr/>
        </p:nvSpPr>
        <p:spPr bwMode="auto">
          <a:xfrm>
            <a:off x="6172991" y="8684821"/>
            <a:ext cx="683427" cy="457595"/>
          </a:xfrm>
          <a:prstGeom prst="rect">
            <a:avLst/>
          </a:prstGeom>
          <a:noFill/>
          <a:ln w="9525">
            <a:noFill/>
            <a:miter lim="800000"/>
            <a:headEnd/>
            <a:tailEnd/>
          </a:ln>
        </p:spPr>
        <p:txBody>
          <a:bodyPr lIns="92169" tIns="46084" rIns="92169" bIns="46084" anchor="b"/>
          <a:lstStyle/>
          <a:p>
            <a:pPr algn="r" defTabSz="919571"/>
            <a:fld id="{90B49B5F-8064-484C-998E-F3A51B6533ED}" type="slidenum">
              <a:rPr lang="en-US" sz="1200">
                <a:latin typeface="Trebuchet MS" pitchFamily="34" charset="0"/>
              </a:rPr>
              <a:pPr algn="r" defTabSz="919571"/>
              <a:t>37</a:t>
            </a:fld>
            <a:endParaRPr lang="en-US" sz="1200" dirty="0">
              <a:latin typeface="Trebuchet MS" pitchFamily="34" charset="0"/>
            </a:endParaRPr>
          </a:p>
        </p:txBody>
      </p:sp>
    </p:spTree>
    <p:extLst>
      <p:ext uri="{BB962C8B-B14F-4D97-AF65-F5344CB8AC3E}">
        <p14:creationId xmlns:p14="http://schemas.microsoft.com/office/powerpoint/2010/main" val="28935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pPr eaLnBrk="1" hangingPunct="1">
              <a:buFontTx/>
              <a:buNone/>
            </a:pPr>
            <a:endParaRPr lang="en-US"/>
          </a:p>
        </p:txBody>
      </p:sp>
    </p:spTree>
    <p:extLst>
      <p:ext uri="{BB962C8B-B14F-4D97-AF65-F5344CB8AC3E}">
        <p14:creationId xmlns:p14="http://schemas.microsoft.com/office/powerpoint/2010/main" val="3088358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38</a:t>
            </a:fld>
            <a:endParaRPr lang="en-US"/>
          </a:p>
        </p:txBody>
      </p:sp>
    </p:spTree>
    <p:extLst>
      <p:ext uri="{BB962C8B-B14F-4D97-AF65-F5344CB8AC3E}">
        <p14:creationId xmlns:p14="http://schemas.microsoft.com/office/powerpoint/2010/main" val="4186753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39</a:t>
            </a:fld>
            <a:endParaRPr lang="en-US"/>
          </a:p>
        </p:txBody>
      </p:sp>
    </p:spTree>
    <p:extLst>
      <p:ext uri="{BB962C8B-B14F-4D97-AF65-F5344CB8AC3E}">
        <p14:creationId xmlns:p14="http://schemas.microsoft.com/office/powerpoint/2010/main" val="147347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64045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Tahrir square – over 100GB of  video was shot. </a:t>
            </a:r>
          </a:p>
          <a:p>
            <a:r>
              <a:rPr lang="en-IN" dirty="0"/>
              <a:t>https://en.wikipedia.org/wiki/Egyptian_revolution_of_2011</a:t>
            </a:r>
          </a:p>
        </p:txBody>
      </p:sp>
      <p:sp>
        <p:nvSpPr>
          <p:cNvPr id="4" name="Slide Number Placeholder 3"/>
          <p:cNvSpPr>
            <a:spLocks noGrp="1"/>
          </p:cNvSpPr>
          <p:nvPr>
            <p:ph type="sldNum" sz="quarter" idx="10"/>
          </p:nvPr>
        </p:nvSpPr>
        <p:spPr/>
        <p:txBody>
          <a:bodyPr/>
          <a:lstStyle/>
          <a:p>
            <a:fld id="{1F8E99BE-E3F0-D446-9851-2EE1BE1EA086}" type="slidenum">
              <a:rPr lang="en-US" smtClean="0"/>
              <a:pPr/>
              <a:t>15</a:t>
            </a:fld>
            <a:endParaRPr lang="en-US"/>
          </a:p>
        </p:txBody>
      </p:sp>
    </p:spTree>
    <p:extLst>
      <p:ext uri="{BB962C8B-B14F-4D97-AF65-F5344CB8AC3E}">
        <p14:creationId xmlns:p14="http://schemas.microsoft.com/office/powerpoint/2010/main" val="1500512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Rambam was going to discuss how he dug up -- in just 4.5 hours of searching private and public databases -- more than 500 pages worth of data on HOPE attendee </a:t>
            </a:r>
            <a:r>
              <a:rPr lang="en-GB" sz="1200" b="1" i="0" u="none" strike="noStrike" kern="1200" dirty="0">
                <a:solidFill>
                  <a:schemeClr val="tx1"/>
                </a:solidFill>
                <a:effectLst/>
                <a:latin typeface="+mn-lt"/>
                <a:ea typeface="+mn-ea"/>
                <a:cs typeface="+mn-cs"/>
              </a:rPr>
              <a:t>Rick </a:t>
            </a:r>
            <a:r>
              <a:rPr lang="en-GB" sz="1200" b="1" i="0" u="none" strike="noStrike" kern="1200" dirty="0" err="1">
                <a:solidFill>
                  <a:schemeClr val="tx1"/>
                </a:solidFill>
                <a:effectLst/>
                <a:latin typeface="+mn-lt"/>
                <a:ea typeface="+mn-ea"/>
                <a:cs typeface="+mn-cs"/>
              </a:rPr>
              <a:t>Dakan</a:t>
            </a:r>
            <a:r>
              <a:rPr lang="en-GB" sz="1200" b="0" i="0" u="none" strike="noStrike" kern="1200" dirty="0">
                <a:solidFill>
                  <a:schemeClr val="tx1"/>
                </a:solidFill>
                <a:effectLst/>
                <a:latin typeface="+mn-lt"/>
                <a:ea typeface="+mn-ea"/>
                <a:cs typeface="+mn-cs"/>
              </a:rPr>
              <a:t>, who agreed to be the guinea pig for the project. </a:t>
            </a:r>
          </a:p>
          <a:p>
            <a:r>
              <a:rPr lang="en-GB" sz="1200" b="0" i="0" u="none" strike="noStrike" kern="1200" dirty="0">
                <a:solidFill>
                  <a:schemeClr val="tx1"/>
                </a:solidFill>
                <a:effectLst/>
                <a:latin typeface="+mn-lt"/>
                <a:ea typeface="+mn-ea"/>
                <a:cs typeface="+mn-cs"/>
              </a:rPr>
              <a:t>"All I had given him was my e-mail and name. He knew everywhere I'd lived, every car I had driven, and even someone else in Alabama who was using my Social Security number since 1983," said </a:t>
            </a:r>
            <a:r>
              <a:rPr lang="en-GB" sz="1200" b="0" i="0" u="none" strike="noStrike" kern="1200" dirty="0" err="1">
                <a:solidFill>
                  <a:schemeClr val="tx1"/>
                </a:solidFill>
                <a:effectLst/>
                <a:latin typeface="+mn-lt"/>
                <a:ea typeface="+mn-ea"/>
                <a:cs typeface="+mn-cs"/>
              </a:rPr>
              <a:t>Dakan</a:t>
            </a:r>
            <a:r>
              <a:rPr lang="en-GB" sz="1200" b="0" i="0" u="none" strike="noStrike" kern="1200" dirty="0">
                <a:solidFill>
                  <a:schemeClr val="tx1"/>
                </a:solidFill>
                <a:effectLst/>
                <a:latin typeface="+mn-lt"/>
                <a:ea typeface="+mn-ea"/>
                <a:cs typeface="+mn-cs"/>
              </a:rPr>
              <a:t>, who said he is attending this conference for a book he is working on about hacker conferences. "He found all my friends, pictures of friends, knew about my brother's criminal history." </a:t>
            </a:r>
          </a:p>
          <a:p>
            <a:endParaRPr lang="en-IN" dirty="0"/>
          </a:p>
        </p:txBody>
      </p:sp>
      <p:sp>
        <p:nvSpPr>
          <p:cNvPr id="4" name="Slide Number Placeholder 3"/>
          <p:cNvSpPr>
            <a:spLocks noGrp="1"/>
          </p:cNvSpPr>
          <p:nvPr>
            <p:ph type="sldNum" sz="quarter" idx="10"/>
          </p:nvPr>
        </p:nvSpPr>
        <p:spPr/>
        <p:txBody>
          <a:bodyPr/>
          <a:lstStyle/>
          <a:p>
            <a:fld id="{1F8E99BE-E3F0-D446-9851-2EE1BE1EA086}" type="slidenum">
              <a:rPr lang="en-US" smtClean="0"/>
              <a:pPr/>
              <a:t>16</a:t>
            </a:fld>
            <a:endParaRPr lang="en-US"/>
          </a:p>
        </p:txBody>
      </p:sp>
    </p:spTree>
    <p:extLst>
      <p:ext uri="{BB962C8B-B14F-4D97-AF65-F5344CB8AC3E}">
        <p14:creationId xmlns:p14="http://schemas.microsoft.com/office/powerpoint/2010/main" val="52952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24</a:t>
            </a:fld>
            <a:endParaRPr lang="en-US"/>
          </a:p>
        </p:txBody>
      </p:sp>
    </p:spTree>
    <p:extLst>
      <p:ext uri="{BB962C8B-B14F-4D97-AF65-F5344CB8AC3E}">
        <p14:creationId xmlns:p14="http://schemas.microsoft.com/office/powerpoint/2010/main" val="1656635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25</a:t>
            </a:fld>
            <a:endParaRPr lang="en-US"/>
          </a:p>
        </p:txBody>
      </p:sp>
    </p:spTree>
    <p:extLst>
      <p:ext uri="{BB962C8B-B14F-4D97-AF65-F5344CB8AC3E}">
        <p14:creationId xmlns:p14="http://schemas.microsoft.com/office/powerpoint/2010/main" val="3577330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2169" tIns="46084" rIns="92169" bIns="46084" anchor="b"/>
          <a:lstStyle/>
          <a:p>
            <a:pPr algn="r" defTabSz="920750"/>
            <a:fld id="{200A8E69-D51B-45E1-A4CE-85FC0C111A5A}" type="slidenum">
              <a:rPr lang="en-US" sz="1200">
                <a:ea typeface="MS PGothic" pitchFamily="34" charset="-128"/>
                <a:cs typeface="Arial" pitchFamily="34" charset="0"/>
              </a:rPr>
              <a:pPr algn="r" defTabSz="920750"/>
              <a:t>26</a:t>
            </a:fld>
            <a:endParaRPr lang="en-US" sz="1200">
              <a:ea typeface="MS PGothic" pitchFamily="34" charset="-128"/>
              <a:cs typeface="Arial" pitchFamily="34" charset="0"/>
            </a:endParaRPr>
          </a:p>
        </p:txBody>
      </p:sp>
      <p:sp>
        <p:nvSpPr>
          <p:cNvPr id="1084419" name="Rectangle 2"/>
          <p:cNvSpPr>
            <a:spLocks noGrp="1" noRot="1" noChangeAspect="1" noChangeArrowheads="1" noTextEdit="1"/>
          </p:cNvSpPr>
          <p:nvPr>
            <p:ph type="sldImg"/>
          </p:nvPr>
        </p:nvSpPr>
        <p:spPr>
          <a:xfrm>
            <a:off x="1144588" y="687388"/>
            <a:ext cx="4570412" cy="3427412"/>
          </a:xfrm>
          <a:ln/>
        </p:spPr>
      </p:sp>
      <p:sp>
        <p:nvSpPr>
          <p:cNvPr id="1084420" name="Rectangle 3"/>
          <p:cNvSpPr>
            <a:spLocks noGrp="1" noChangeArrowheads="1"/>
          </p:cNvSpPr>
          <p:nvPr>
            <p:ph type="body" idx="1"/>
          </p:nvPr>
        </p:nvSpPr>
        <p:spPr>
          <a:xfrm>
            <a:off x="685800" y="4344988"/>
            <a:ext cx="5486400" cy="4111625"/>
          </a:xfrm>
          <a:noFill/>
          <a:ln/>
        </p:spPr>
        <p:txBody>
          <a:bodyPr lIns="92169" tIns="46084" rIns="92169" bIns="46084"/>
          <a:lstStyle/>
          <a:p>
            <a:endParaRPr lang="en-AU"/>
          </a:p>
        </p:txBody>
      </p:sp>
    </p:spTree>
    <p:extLst>
      <p:ext uri="{BB962C8B-B14F-4D97-AF65-F5344CB8AC3E}">
        <p14:creationId xmlns:p14="http://schemas.microsoft.com/office/powerpoint/2010/main" val="3401980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27</a:t>
            </a:fld>
            <a:endParaRPr lang="en-US"/>
          </a:p>
        </p:txBody>
      </p:sp>
    </p:spTree>
    <p:extLst>
      <p:ext uri="{BB962C8B-B14F-4D97-AF65-F5344CB8AC3E}">
        <p14:creationId xmlns:p14="http://schemas.microsoft.com/office/powerpoint/2010/main" val="2593932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784792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2C1F5D-0F61-CD45-9E3D-F47C921938E6}"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959123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589133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790408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830388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915281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484280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622574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827516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2575" y="114300"/>
            <a:ext cx="8424863"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920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27490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1599437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2C1F5D-0F61-CD45-9E3D-F47C921938E6}"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82617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2C1F5D-0F61-CD45-9E3D-F47C921938E6}" type="datetimeFigureOut">
              <a:rPr lang="en-US" smtClean="0"/>
              <a:pPr/>
              <a:t>8/9/2025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6485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41204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2728827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72C1F5D-0F61-CD45-9E3D-F47C921938E6}" type="datetimeFigureOut">
              <a:rPr lang="en-US" smtClean="0"/>
              <a:pPr/>
              <a:t>8/9/2025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4262414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2C1F5D-0F61-CD45-9E3D-F47C921938E6}"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2678174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72C1F5D-0F61-CD45-9E3D-F47C921938E6}" type="datetimeFigureOut">
              <a:rPr lang="en-US" smtClean="0"/>
              <a:pPr/>
              <a:t>8/9/2025</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8D6A246E-5318-974F-BC4C-896DF902D4EA}" type="slidenum">
              <a:rPr lang="en-US" smtClean="0"/>
              <a:pPr/>
              <a:t>‹#›</a:t>
            </a:fld>
            <a:endParaRPr lang="en-US"/>
          </a:p>
        </p:txBody>
      </p:sp>
    </p:spTree>
    <p:extLst>
      <p:ext uri="{BB962C8B-B14F-4D97-AF65-F5344CB8AC3E}">
        <p14:creationId xmlns:p14="http://schemas.microsoft.com/office/powerpoint/2010/main" val="2330059404"/>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9.png"/><Relationship Id="rId7" Type="http://schemas.openxmlformats.org/officeDocument/2006/relationships/diagramLayout" Target="../diagrams/layout1.xm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diagramData" Target="../diagrams/data1.xml"/><Relationship Id="rId5" Type="http://schemas.openxmlformats.org/officeDocument/2006/relationships/image" Target="../media/image11.png"/><Relationship Id="rId10" Type="http://schemas.microsoft.com/office/2007/relationships/diagramDrawing" Target="../diagrams/drawing1.xml"/><Relationship Id="rId4" Type="http://schemas.openxmlformats.org/officeDocument/2006/relationships/image" Target="../media/image10.png"/><Relationship Id="rId9" Type="http://schemas.openxmlformats.org/officeDocument/2006/relationships/diagramColors" Target="../diagrams/colors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descr="Cloud shaped hard drive with cables">
            <a:extLst>
              <a:ext uri="{FF2B5EF4-FFF2-40B4-BE49-F238E27FC236}">
                <a16:creationId xmlns:a16="http://schemas.microsoft.com/office/drawing/2014/main" id="{F7E1DA36-D3F0-A7A6-8B91-3BA059C7C581}"/>
              </a:ext>
            </a:extLst>
          </p:cNvPr>
          <p:cNvPicPr>
            <a:picLocks noChangeAspect="1"/>
          </p:cNvPicPr>
          <p:nvPr/>
        </p:nvPicPr>
        <p:blipFill>
          <a:blip r:embed="rId3">
            <a:duotone>
              <a:prstClr val="black"/>
              <a:schemeClr val="accent5">
                <a:tint val="45000"/>
                <a:satMod val="400000"/>
              </a:schemeClr>
            </a:duotone>
            <a:alphaModFix amt="25000"/>
          </a:blip>
          <a:srcRect r="23668" b="1"/>
          <a:stretch>
            <a:fillRect/>
          </a:stretch>
        </p:blipFill>
        <p:spPr>
          <a:xfrm>
            <a:off x="20" y="10"/>
            <a:ext cx="9143980" cy="6857990"/>
          </a:xfrm>
          <a:prstGeom prst="rect">
            <a:avLst/>
          </a:prstGeom>
        </p:spPr>
      </p:pic>
      <p:sp>
        <p:nvSpPr>
          <p:cNvPr id="2" name="TextBox 1">
            <a:extLst>
              <a:ext uri="{FF2B5EF4-FFF2-40B4-BE49-F238E27FC236}">
                <a16:creationId xmlns:a16="http://schemas.microsoft.com/office/drawing/2014/main" id="{A081CDA1-93A2-488B-B147-D06916F0C6BB}"/>
              </a:ext>
            </a:extLst>
          </p:cNvPr>
          <p:cNvSpPr txBox="1"/>
          <p:nvPr/>
        </p:nvSpPr>
        <p:spPr>
          <a:xfrm>
            <a:off x="866216" y="1447800"/>
            <a:ext cx="6619243" cy="33295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dirty="0">
                <a:solidFill>
                  <a:schemeClr val="tx2"/>
                </a:solidFill>
                <a:latin typeface="+mj-lt"/>
                <a:ea typeface="+mj-ea"/>
                <a:cs typeface="+mj-cs"/>
              </a:rPr>
              <a:t>Cloud Computing </a:t>
            </a:r>
          </a:p>
          <a:p>
            <a:pPr>
              <a:lnSpc>
                <a:spcPct val="90000"/>
              </a:lnSpc>
              <a:spcBef>
                <a:spcPct val="0"/>
              </a:spcBef>
              <a:spcAft>
                <a:spcPts val="600"/>
              </a:spcAft>
            </a:pPr>
            <a:r>
              <a:rPr lang="en-US" sz="5600">
                <a:solidFill>
                  <a:schemeClr val="tx2"/>
                </a:solidFill>
                <a:latin typeface="+mj-lt"/>
                <a:ea typeface="+mj-ea"/>
                <a:cs typeface="+mj-cs"/>
              </a:rPr>
              <a:t>Lecture 1 – CS838</a:t>
            </a:r>
          </a:p>
          <a:p>
            <a:pPr>
              <a:lnSpc>
                <a:spcPct val="90000"/>
              </a:lnSpc>
              <a:spcBef>
                <a:spcPct val="0"/>
              </a:spcBef>
              <a:spcAft>
                <a:spcPts val="600"/>
              </a:spcAft>
            </a:pPr>
            <a:r>
              <a:rPr lang="en-US" sz="5600" dirty="0">
                <a:solidFill>
                  <a:schemeClr val="tx2"/>
                </a:solidFill>
                <a:latin typeface="+mj-lt"/>
                <a:ea typeface="+mj-ea"/>
                <a:cs typeface="+mj-cs"/>
              </a:rPr>
              <a:t>Introduction</a:t>
            </a:r>
          </a:p>
        </p:txBody>
      </p:sp>
      <p:sp>
        <p:nvSpPr>
          <p:cNvPr id="5" name="Subtitle 4"/>
          <p:cNvSpPr>
            <a:spLocks noGrp="1"/>
          </p:cNvSpPr>
          <p:nvPr>
            <p:ph type="subTitle" idx="1"/>
          </p:nvPr>
        </p:nvSpPr>
        <p:spPr>
          <a:xfrm>
            <a:off x="866216" y="4777380"/>
            <a:ext cx="6619243" cy="861420"/>
          </a:xfrm>
        </p:spPr>
        <p:txBody>
          <a:bodyPr vert="horz" lIns="91440" tIns="45720" rIns="91440" bIns="45720" rtlCol="0" anchor="t">
            <a:normAutofit/>
          </a:bodyPr>
          <a:lstStyle/>
          <a:p>
            <a:pPr defTabSz="457200"/>
            <a:r>
              <a:rPr lang="en-US"/>
              <a:t>K. V. Subramaniam</a:t>
            </a:r>
          </a:p>
        </p:txBody>
      </p:sp>
      <p:sp>
        <p:nvSpPr>
          <p:cNvPr id="11"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05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81" name="Picture 3080">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083" name="Picture 3082">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085" name="Oval 3084">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87" name="Picture 3086">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089" name="Picture 3088">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091" name="Rectangle 3090">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484584" y="452718"/>
            <a:ext cx="3124185" cy="1400530"/>
          </a:xfrm>
        </p:spPr>
        <p:txBody>
          <a:bodyPr vert="horz" lIns="91440" tIns="45720" rIns="91440" bIns="45720" rtlCol="0" anchor="t">
            <a:normAutofit/>
          </a:bodyPr>
          <a:lstStyle/>
          <a:p>
            <a:pPr defTabSz="457200">
              <a:lnSpc>
                <a:spcPct val="90000"/>
              </a:lnSpc>
            </a:pPr>
            <a:r>
              <a:rPr lang="en-US" sz="2600"/>
              <a:t>Cloud Motivation: Revisiting Burden’s waterwheel</a:t>
            </a:r>
          </a:p>
        </p:txBody>
      </p:sp>
      <p:sp>
        <p:nvSpPr>
          <p:cNvPr id="3093" name="Freeform: Shape 3092">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3095"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076" name="Picture 4" descr="Image result for burdens waterwheel"/>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tretch>
            <a:fillRect/>
          </a:stretch>
        </p:blipFill>
        <p:spPr bwMode="auto">
          <a:xfrm>
            <a:off x="4570807" y="690156"/>
            <a:ext cx="4087103" cy="3157287"/>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3097" name="Rectangle 3096">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ontent Placeholder 3">
            <a:extLst>
              <a:ext uri="{FF2B5EF4-FFF2-40B4-BE49-F238E27FC236}">
                <a16:creationId xmlns:a16="http://schemas.microsoft.com/office/drawing/2014/main" id="{F78A2DD2-CEBF-4224-BC4F-F9FF49CBC6FF}"/>
              </a:ext>
            </a:extLst>
          </p:cNvPr>
          <p:cNvSpPr txBox="1">
            <a:spLocks/>
          </p:cNvSpPr>
          <p:nvPr/>
        </p:nvSpPr>
        <p:spPr>
          <a:xfrm>
            <a:off x="484584" y="2052918"/>
            <a:ext cx="3123860" cy="4195481"/>
          </a:xfrm>
          <a:prstGeom prst="rect">
            <a:avLst/>
          </a:prstGeom>
        </p:spPr>
        <p:txBody>
          <a:bodyPr vert="horz" lIns="91440" tIns="45720" rIns="91440" bIns="45720" rtlCol="0">
            <a:normAutofit/>
          </a:bodyPr>
          <a:lstStyle>
            <a:lvl1pPr marL="411480" indent="-342900" algn="l" rtl="0" eaLnBrk="1" latinLnBrk="0" hangingPunct="1">
              <a:spcBef>
                <a:spcPts val="700"/>
              </a:spcBef>
              <a:buClr>
                <a:schemeClr val="tx2"/>
              </a:buClr>
              <a:buSzPct val="95000"/>
              <a:buFont typeface="Wingdings"/>
              <a:buChar char=""/>
              <a:defRPr kumimoji="0" sz="28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4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0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18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nSpc>
                <a:spcPct val="90000"/>
              </a:lnSpc>
              <a:spcBef>
                <a:spcPts val="1000"/>
              </a:spcBef>
              <a:buClr>
                <a:schemeClr val="bg2">
                  <a:lumMod val="40000"/>
                  <a:lumOff val="60000"/>
                </a:schemeClr>
              </a:buClr>
              <a:buSzPct val="80000"/>
              <a:buFont typeface="Wingdings 3" charset="2"/>
              <a:buChar char=""/>
            </a:pPr>
            <a:endParaRPr lang="en-US" sz="140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400">
                <a:latin typeface="+mj-lt"/>
                <a:ea typeface="+mj-ea"/>
                <a:cs typeface="+mj-cs"/>
              </a:rPr>
              <a:t>Electricity drawn from a Grid</a:t>
            </a:r>
          </a:p>
          <a:p>
            <a:pPr>
              <a:lnSpc>
                <a:spcPct val="90000"/>
              </a:lnSpc>
              <a:spcBef>
                <a:spcPts val="1000"/>
              </a:spcBef>
              <a:buClr>
                <a:schemeClr val="bg2">
                  <a:lumMod val="40000"/>
                  <a:lumOff val="60000"/>
                </a:schemeClr>
              </a:buClr>
              <a:buSzPct val="80000"/>
              <a:buFont typeface="Wingdings 3" charset="2"/>
              <a:buChar char=""/>
            </a:pPr>
            <a:r>
              <a:rPr lang="en-US" sz="1400">
                <a:latin typeface="+mj-lt"/>
                <a:ea typeface="+mj-ea"/>
                <a:cs typeface="+mj-cs"/>
              </a:rPr>
              <a:t>Treated as a utility</a:t>
            </a:r>
          </a:p>
          <a:p>
            <a:pPr>
              <a:lnSpc>
                <a:spcPct val="90000"/>
              </a:lnSpc>
              <a:spcBef>
                <a:spcPts val="1000"/>
              </a:spcBef>
              <a:buClr>
                <a:schemeClr val="bg2">
                  <a:lumMod val="40000"/>
                  <a:lumOff val="60000"/>
                </a:schemeClr>
              </a:buClr>
              <a:buSzPct val="80000"/>
              <a:buFont typeface="Wingdings 3" charset="2"/>
              <a:buChar char=""/>
            </a:pPr>
            <a:r>
              <a:rPr lang="en-US" sz="1400">
                <a:latin typeface="+mj-lt"/>
                <a:ea typeface="+mj-ea"/>
                <a:cs typeface="+mj-cs"/>
              </a:rPr>
              <a:t>Cloud computing converts electricity in the same way </a:t>
            </a:r>
          </a:p>
          <a:p>
            <a:pPr>
              <a:lnSpc>
                <a:spcPct val="90000"/>
              </a:lnSpc>
              <a:spcBef>
                <a:spcPts val="1000"/>
              </a:spcBef>
              <a:buClr>
                <a:schemeClr val="bg2">
                  <a:lumMod val="40000"/>
                  <a:lumOff val="60000"/>
                </a:schemeClr>
              </a:buClr>
              <a:buSzPct val="80000"/>
              <a:buFont typeface="Wingdings 3" charset="2"/>
              <a:buChar char=""/>
            </a:pPr>
            <a:r>
              <a:rPr lang="en-US" sz="1400">
                <a:latin typeface="+mj-lt"/>
                <a:ea typeface="+mj-ea"/>
                <a:cs typeface="+mj-cs"/>
              </a:rPr>
              <a:t>Is this correct?</a:t>
            </a:r>
          </a:p>
          <a:p>
            <a:pPr lvl="1">
              <a:lnSpc>
                <a:spcPct val="90000"/>
              </a:lnSpc>
              <a:spcBef>
                <a:spcPts val="1000"/>
              </a:spcBef>
              <a:buClr>
                <a:schemeClr val="bg2">
                  <a:lumMod val="40000"/>
                  <a:lumOff val="60000"/>
                </a:schemeClr>
              </a:buClr>
              <a:buSzPct val="80000"/>
              <a:buFont typeface="Wingdings 3" charset="2"/>
              <a:buChar char=""/>
            </a:pPr>
            <a:endParaRPr lang="en-US" sz="1400">
              <a:latin typeface="+mj-lt"/>
              <a:ea typeface="+mj-ea"/>
              <a:cs typeface="+mj-cs"/>
            </a:endParaRPr>
          </a:p>
        </p:txBody>
      </p:sp>
      <p:pic>
        <p:nvPicPr>
          <p:cNvPr id="7" name="Picture 6"/>
          <p:cNvPicPr>
            <a:picLocks noChangeAspect="1"/>
          </p:cNvPicPr>
          <p:nvPr/>
        </p:nvPicPr>
        <p:blipFill>
          <a:blip r:embed="rId8"/>
          <a:stretch>
            <a:fillRect/>
          </a:stretch>
        </p:blipFill>
        <p:spPr>
          <a:xfrm>
            <a:off x="5170796" y="4085841"/>
            <a:ext cx="2887125" cy="2162557"/>
          </a:xfrm>
          <a:prstGeom prst="rect">
            <a:avLst/>
          </a:prstGeom>
          <a:effectLst/>
        </p:spPr>
      </p:pic>
    </p:spTree>
    <p:extLst>
      <p:ext uri="{BB962C8B-B14F-4D97-AF65-F5344CB8AC3E}">
        <p14:creationId xmlns:p14="http://schemas.microsoft.com/office/powerpoint/2010/main" val="2390741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8" y="629266"/>
            <a:ext cx="3124882" cy="1622321"/>
          </a:xfrm>
        </p:spPr>
        <p:txBody>
          <a:bodyPr vert="horz" lIns="91440" tIns="45720" rIns="91440" bIns="45720" rtlCol="0" anchor="t">
            <a:normAutofit/>
          </a:bodyPr>
          <a:lstStyle/>
          <a:p>
            <a:pPr defTabSz="457200"/>
            <a:r>
              <a:rPr lang="en-US" b="0" i="0" kern="1200">
                <a:solidFill>
                  <a:srgbClr val="EBEBEB"/>
                </a:solidFill>
                <a:latin typeface="+mj-lt"/>
                <a:ea typeface="+mj-ea"/>
                <a:cs typeface="+mj-cs"/>
              </a:rPr>
              <a:t>Web 1.0</a:t>
            </a: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4" name="Content Placeholder 3" descr="web1.jpg"/>
          <p:cNvPicPr>
            <a:picLocks noGrp="1" noChangeAspect="1"/>
          </p:cNvPicPr>
          <p:nvPr>
            <p:ph sz="half" idx="1"/>
          </p:nvPr>
        </p:nvPicPr>
        <p:blipFill>
          <a:blip r:embed="rId6" cstate="print"/>
          <a:stretch>
            <a:fillRect/>
          </a:stretch>
        </p:blipFill>
        <p:spPr>
          <a:xfrm>
            <a:off x="4646432" y="647698"/>
            <a:ext cx="3935540" cy="5562601"/>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p:cNvSpPr>
            <a:spLocks noGrp="1"/>
          </p:cNvSpPr>
          <p:nvPr>
            <p:ph sz="half" idx="2"/>
          </p:nvPr>
        </p:nvSpPr>
        <p:spPr>
          <a:xfrm>
            <a:off x="486698" y="2438400"/>
            <a:ext cx="3124882" cy="3785419"/>
          </a:xfrm>
        </p:spPr>
        <p:txBody>
          <a:bodyPr vert="horz" lIns="91440" tIns="45720" rIns="91440" bIns="45720" rtlCol="0">
            <a:normAutofit/>
          </a:bodyPr>
          <a:lstStyle/>
          <a:p>
            <a:pPr marL="68580" indent="0" defTabSz="457200"/>
            <a:r>
              <a:rPr lang="en-US">
                <a:solidFill>
                  <a:srgbClr val="EBEBEB"/>
                </a:solidFill>
              </a:rPr>
              <a:t>Read-only or static pages</a:t>
            </a:r>
          </a:p>
          <a:p>
            <a:pPr marL="68580" indent="0" defTabSz="457200"/>
            <a:r>
              <a:rPr lang="en-US">
                <a:solidFill>
                  <a:srgbClr val="EBEBEB"/>
                </a:solidFill>
              </a:rPr>
              <a:t>The Web is a global library</a:t>
            </a:r>
          </a:p>
          <a:p>
            <a:pPr marL="68580" indent="0" defTabSz="457200"/>
            <a:r>
              <a:rPr lang="en-US">
                <a:solidFill>
                  <a:srgbClr val="EBEBEB"/>
                </a:solidFill>
              </a:rPr>
              <a:t>Content delivery from the server’s file system</a:t>
            </a:r>
          </a:p>
        </p:txBody>
      </p:sp>
    </p:spTree>
    <p:extLst>
      <p:ext uri="{BB962C8B-B14F-4D97-AF65-F5344CB8AC3E}">
        <p14:creationId xmlns:p14="http://schemas.microsoft.com/office/powerpoint/2010/main" val="30615975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8575" y="539750"/>
            <a:ext cx="9058275" cy="5441950"/>
            <a:chOff x="214" y="857"/>
            <a:chExt cx="5332" cy="3206"/>
          </a:xfrm>
        </p:grpSpPr>
        <p:grpSp>
          <p:nvGrpSpPr>
            <p:cNvPr id="3" name="Group 3"/>
            <p:cNvGrpSpPr>
              <a:grpSpLocks/>
            </p:cNvGrpSpPr>
            <p:nvPr/>
          </p:nvGrpSpPr>
          <p:grpSpPr bwMode="auto">
            <a:xfrm>
              <a:off x="566" y="857"/>
              <a:ext cx="4813" cy="2979"/>
              <a:chOff x="566" y="857"/>
              <a:chExt cx="4813" cy="2979"/>
            </a:xfrm>
          </p:grpSpPr>
          <p:sp>
            <p:nvSpPr>
              <p:cNvPr id="11755" name="Freeform 4"/>
              <p:cNvSpPr>
                <a:spLocks/>
              </p:cNvSpPr>
              <p:nvPr/>
            </p:nvSpPr>
            <p:spPr bwMode="auto">
              <a:xfrm>
                <a:off x="1488" y="1468"/>
                <a:ext cx="42" cy="58"/>
              </a:xfrm>
              <a:custGeom>
                <a:avLst/>
                <a:gdLst>
                  <a:gd name="T0" fmla="*/ 10 w 42"/>
                  <a:gd name="T1" fmla="*/ 46 h 58"/>
                  <a:gd name="T2" fmla="*/ 12 w 42"/>
                  <a:gd name="T3" fmla="*/ 44 h 58"/>
                  <a:gd name="T4" fmla="*/ 14 w 42"/>
                  <a:gd name="T5" fmla="*/ 46 h 58"/>
                  <a:gd name="T6" fmla="*/ 16 w 42"/>
                  <a:gd name="T7" fmla="*/ 50 h 58"/>
                  <a:gd name="T8" fmla="*/ 16 w 42"/>
                  <a:gd name="T9" fmla="*/ 48 h 58"/>
                  <a:gd name="T10" fmla="*/ 18 w 42"/>
                  <a:gd name="T11" fmla="*/ 48 h 58"/>
                  <a:gd name="T12" fmla="*/ 20 w 42"/>
                  <a:gd name="T13" fmla="*/ 52 h 58"/>
                  <a:gd name="T14" fmla="*/ 24 w 42"/>
                  <a:gd name="T15" fmla="*/ 56 h 58"/>
                  <a:gd name="T16" fmla="*/ 30 w 42"/>
                  <a:gd name="T17" fmla="*/ 58 h 58"/>
                  <a:gd name="T18" fmla="*/ 36 w 42"/>
                  <a:gd name="T19" fmla="*/ 58 h 58"/>
                  <a:gd name="T20" fmla="*/ 42 w 42"/>
                  <a:gd name="T21" fmla="*/ 56 h 58"/>
                  <a:gd name="T22" fmla="*/ 42 w 42"/>
                  <a:gd name="T23" fmla="*/ 28 h 58"/>
                  <a:gd name="T24" fmla="*/ 38 w 42"/>
                  <a:gd name="T25" fmla="*/ 20 h 58"/>
                  <a:gd name="T26" fmla="*/ 38 w 42"/>
                  <a:gd name="T27" fmla="*/ 16 h 58"/>
                  <a:gd name="T28" fmla="*/ 36 w 42"/>
                  <a:gd name="T29" fmla="*/ 14 h 58"/>
                  <a:gd name="T30" fmla="*/ 32 w 42"/>
                  <a:gd name="T31" fmla="*/ 12 h 58"/>
                  <a:gd name="T32" fmla="*/ 30 w 42"/>
                  <a:gd name="T33" fmla="*/ 8 h 58"/>
                  <a:gd name="T34" fmla="*/ 22 w 42"/>
                  <a:gd name="T35" fmla="*/ 2 h 58"/>
                  <a:gd name="T36" fmla="*/ 20 w 42"/>
                  <a:gd name="T37" fmla="*/ 0 h 58"/>
                  <a:gd name="T38" fmla="*/ 12 w 42"/>
                  <a:gd name="T39" fmla="*/ 6 h 58"/>
                  <a:gd name="T40" fmla="*/ 8 w 42"/>
                  <a:gd name="T41" fmla="*/ 12 h 58"/>
                  <a:gd name="T42" fmla="*/ 6 w 42"/>
                  <a:gd name="T43" fmla="*/ 14 h 58"/>
                  <a:gd name="T44" fmla="*/ 12 w 42"/>
                  <a:gd name="T45" fmla="*/ 12 h 58"/>
                  <a:gd name="T46" fmla="*/ 10 w 42"/>
                  <a:gd name="T47" fmla="*/ 16 h 58"/>
                  <a:gd name="T48" fmla="*/ 8 w 42"/>
                  <a:gd name="T49" fmla="*/ 16 h 58"/>
                  <a:gd name="T50" fmla="*/ 10 w 42"/>
                  <a:gd name="T51" fmla="*/ 18 h 58"/>
                  <a:gd name="T52" fmla="*/ 2 w 42"/>
                  <a:gd name="T53" fmla="*/ 24 h 58"/>
                  <a:gd name="T54" fmla="*/ 2 w 42"/>
                  <a:gd name="T55" fmla="*/ 26 h 58"/>
                  <a:gd name="T56" fmla="*/ 0 w 42"/>
                  <a:gd name="T57" fmla="*/ 28 h 58"/>
                  <a:gd name="T58" fmla="*/ 4 w 42"/>
                  <a:gd name="T59" fmla="*/ 36 h 58"/>
                  <a:gd name="T60" fmla="*/ 6 w 42"/>
                  <a:gd name="T61" fmla="*/ 40 h 58"/>
                  <a:gd name="T62" fmla="*/ 8 w 42"/>
                  <a:gd name="T63" fmla="*/ 38 h 58"/>
                  <a:gd name="T64" fmla="*/ 8 w 42"/>
                  <a:gd name="T65" fmla="*/ 38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
                  <a:gd name="T100" fmla="*/ 0 h 58"/>
                  <a:gd name="T101" fmla="*/ 42 w 42"/>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 h="58">
                    <a:moveTo>
                      <a:pt x="8" y="40"/>
                    </a:moveTo>
                    <a:lnTo>
                      <a:pt x="10" y="46"/>
                    </a:lnTo>
                    <a:lnTo>
                      <a:pt x="12" y="46"/>
                    </a:lnTo>
                    <a:lnTo>
                      <a:pt x="12" y="44"/>
                    </a:lnTo>
                    <a:lnTo>
                      <a:pt x="14" y="46"/>
                    </a:lnTo>
                    <a:lnTo>
                      <a:pt x="14" y="48"/>
                    </a:lnTo>
                    <a:lnTo>
                      <a:pt x="16" y="50"/>
                    </a:lnTo>
                    <a:lnTo>
                      <a:pt x="16" y="48"/>
                    </a:lnTo>
                    <a:lnTo>
                      <a:pt x="16" y="46"/>
                    </a:lnTo>
                    <a:lnTo>
                      <a:pt x="18" y="48"/>
                    </a:lnTo>
                    <a:lnTo>
                      <a:pt x="20" y="50"/>
                    </a:lnTo>
                    <a:lnTo>
                      <a:pt x="20" y="52"/>
                    </a:lnTo>
                    <a:lnTo>
                      <a:pt x="24" y="54"/>
                    </a:lnTo>
                    <a:lnTo>
                      <a:pt x="24" y="56"/>
                    </a:lnTo>
                    <a:lnTo>
                      <a:pt x="26" y="58"/>
                    </a:lnTo>
                    <a:lnTo>
                      <a:pt x="30" y="58"/>
                    </a:lnTo>
                    <a:lnTo>
                      <a:pt x="32" y="58"/>
                    </a:lnTo>
                    <a:lnTo>
                      <a:pt x="36" y="58"/>
                    </a:lnTo>
                    <a:lnTo>
                      <a:pt x="40" y="58"/>
                    </a:lnTo>
                    <a:lnTo>
                      <a:pt x="42" y="56"/>
                    </a:lnTo>
                    <a:lnTo>
                      <a:pt x="42" y="54"/>
                    </a:lnTo>
                    <a:lnTo>
                      <a:pt x="42" y="28"/>
                    </a:lnTo>
                    <a:lnTo>
                      <a:pt x="42" y="26"/>
                    </a:lnTo>
                    <a:lnTo>
                      <a:pt x="38" y="20"/>
                    </a:lnTo>
                    <a:lnTo>
                      <a:pt x="38" y="16"/>
                    </a:lnTo>
                    <a:lnTo>
                      <a:pt x="34" y="20"/>
                    </a:lnTo>
                    <a:lnTo>
                      <a:pt x="36" y="14"/>
                    </a:lnTo>
                    <a:lnTo>
                      <a:pt x="34" y="12"/>
                    </a:lnTo>
                    <a:lnTo>
                      <a:pt x="32" y="12"/>
                    </a:lnTo>
                    <a:lnTo>
                      <a:pt x="32" y="10"/>
                    </a:lnTo>
                    <a:lnTo>
                      <a:pt x="30" y="8"/>
                    </a:lnTo>
                    <a:lnTo>
                      <a:pt x="28" y="6"/>
                    </a:lnTo>
                    <a:lnTo>
                      <a:pt x="22" y="2"/>
                    </a:lnTo>
                    <a:lnTo>
                      <a:pt x="20" y="0"/>
                    </a:lnTo>
                    <a:lnTo>
                      <a:pt x="18" y="0"/>
                    </a:lnTo>
                    <a:lnTo>
                      <a:pt x="12" y="6"/>
                    </a:lnTo>
                    <a:lnTo>
                      <a:pt x="12" y="12"/>
                    </a:lnTo>
                    <a:lnTo>
                      <a:pt x="8" y="12"/>
                    </a:lnTo>
                    <a:lnTo>
                      <a:pt x="6" y="12"/>
                    </a:lnTo>
                    <a:lnTo>
                      <a:pt x="6" y="14"/>
                    </a:lnTo>
                    <a:lnTo>
                      <a:pt x="8" y="12"/>
                    </a:lnTo>
                    <a:lnTo>
                      <a:pt x="12" y="12"/>
                    </a:lnTo>
                    <a:lnTo>
                      <a:pt x="12" y="16"/>
                    </a:lnTo>
                    <a:lnTo>
                      <a:pt x="10" y="16"/>
                    </a:lnTo>
                    <a:lnTo>
                      <a:pt x="8" y="14"/>
                    </a:lnTo>
                    <a:lnTo>
                      <a:pt x="8" y="16"/>
                    </a:lnTo>
                    <a:lnTo>
                      <a:pt x="8" y="18"/>
                    </a:lnTo>
                    <a:lnTo>
                      <a:pt x="10" y="18"/>
                    </a:lnTo>
                    <a:lnTo>
                      <a:pt x="10" y="20"/>
                    </a:lnTo>
                    <a:lnTo>
                      <a:pt x="2" y="24"/>
                    </a:lnTo>
                    <a:lnTo>
                      <a:pt x="4" y="24"/>
                    </a:lnTo>
                    <a:lnTo>
                      <a:pt x="2" y="26"/>
                    </a:lnTo>
                    <a:lnTo>
                      <a:pt x="0" y="26"/>
                    </a:lnTo>
                    <a:lnTo>
                      <a:pt x="0" y="28"/>
                    </a:lnTo>
                    <a:lnTo>
                      <a:pt x="2" y="36"/>
                    </a:lnTo>
                    <a:lnTo>
                      <a:pt x="4" y="36"/>
                    </a:lnTo>
                    <a:lnTo>
                      <a:pt x="4" y="40"/>
                    </a:lnTo>
                    <a:lnTo>
                      <a:pt x="6" y="40"/>
                    </a:lnTo>
                    <a:lnTo>
                      <a:pt x="8" y="34"/>
                    </a:lnTo>
                    <a:lnTo>
                      <a:pt x="8" y="38"/>
                    </a:lnTo>
                    <a:lnTo>
                      <a:pt x="8" y="36"/>
                    </a:lnTo>
                    <a:lnTo>
                      <a:pt x="8" y="38"/>
                    </a:lnTo>
                    <a:lnTo>
                      <a:pt x="8" y="40"/>
                    </a:lnTo>
                    <a:close/>
                  </a:path>
                </a:pathLst>
              </a:custGeom>
              <a:solidFill>
                <a:srgbClr val="0071B4">
                  <a:alpha val="25098"/>
                </a:srgbClr>
              </a:solidFill>
              <a:ln w="9525">
                <a:noFill/>
                <a:round/>
                <a:headEnd/>
                <a:tailEnd/>
              </a:ln>
            </p:spPr>
            <p:txBody>
              <a:bodyPr/>
              <a:lstStyle/>
              <a:p>
                <a:endParaRPr lang="en-US"/>
              </a:p>
            </p:txBody>
          </p:sp>
          <p:sp>
            <p:nvSpPr>
              <p:cNvPr id="11756" name="Freeform 5"/>
              <p:cNvSpPr>
                <a:spLocks/>
              </p:cNvSpPr>
              <p:nvPr/>
            </p:nvSpPr>
            <p:spPr bwMode="auto">
              <a:xfrm>
                <a:off x="1228" y="1323"/>
                <a:ext cx="19" cy="24"/>
              </a:xfrm>
              <a:custGeom>
                <a:avLst/>
                <a:gdLst>
                  <a:gd name="T0" fmla="*/ 3 w 19"/>
                  <a:gd name="T1" fmla="*/ 14 h 24"/>
                  <a:gd name="T2" fmla="*/ 5 w 19"/>
                  <a:gd name="T3" fmla="*/ 12 h 24"/>
                  <a:gd name="T4" fmla="*/ 7 w 19"/>
                  <a:gd name="T5" fmla="*/ 20 h 24"/>
                  <a:gd name="T6" fmla="*/ 11 w 19"/>
                  <a:gd name="T7" fmla="*/ 24 h 24"/>
                  <a:gd name="T8" fmla="*/ 19 w 19"/>
                  <a:gd name="T9" fmla="*/ 20 h 24"/>
                  <a:gd name="T10" fmla="*/ 19 w 19"/>
                  <a:gd name="T11" fmla="*/ 18 h 24"/>
                  <a:gd name="T12" fmla="*/ 19 w 19"/>
                  <a:gd name="T13" fmla="*/ 14 h 24"/>
                  <a:gd name="T14" fmla="*/ 11 w 19"/>
                  <a:gd name="T15" fmla="*/ 6 h 24"/>
                  <a:gd name="T16" fmla="*/ 9 w 19"/>
                  <a:gd name="T17" fmla="*/ 2 h 24"/>
                  <a:gd name="T18" fmla="*/ 9 w 19"/>
                  <a:gd name="T19" fmla="*/ 2 h 24"/>
                  <a:gd name="T20" fmla="*/ 9 w 19"/>
                  <a:gd name="T21" fmla="*/ 0 h 24"/>
                  <a:gd name="T22" fmla="*/ 5 w 19"/>
                  <a:gd name="T23" fmla="*/ 2 h 24"/>
                  <a:gd name="T24" fmla="*/ 5 w 19"/>
                  <a:gd name="T25" fmla="*/ 4 h 24"/>
                  <a:gd name="T26" fmla="*/ 5 w 19"/>
                  <a:gd name="T27" fmla="*/ 6 h 24"/>
                  <a:gd name="T28" fmla="*/ 3 w 19"/>
                  <a:gd name="T29" fmla="*/ 6 h 24"/>
                  <a:gd name="T30" fmla="*/ 2 w 19"/>
                  <a:gd name="T31" fmla="*/ 6 h 24"/>
                  <a:gd name="T32" fmla="*/ 0 w 19"/>
                  <a:gd name="T33" fmla="*/ 8 h 24"/>
                  <a:gd name="T34" fmla="*/ 2 w 19"/>
                  <a:gd name="T35" fmla="*/ 10 h 24"/>
                  <a:gd name="T36" fmla="*/ 3 w 19"/>
                  <a:gd name="T37" fmla="*/ 14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24"/>
                  <a:gd name="T59" fmla="*/ 19 w 19"/>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24">
                    <a:moveTo>
                      <a:pt x="3" y="14"/>
                    </a:moveTo>
                    <a:lnTo>
                      <a:pt x="5" y="12"/>
                    </a:lnTo>
                    <a:lnTo>
                      <a:pt x="7" y="20"/>
                    </a:lnTo>
                    <a:lnTo>
                      <a:pt x="11" y="24"/>
                    </a:lnTo>
                    <a:lnTo>
                      <a:pt x="19" y="20"/>
                    </a:lnTo>
                    <a:lnTo>
                      <a:pt x="19" y="18"/>
                    </a:lnTo>
                    <a:lnTo>
                      <a:pt x="19" y="14"/>
                    </a:lnTo>
                    <a:lnTo>
                      <a:pt x="11" y="6"/>
                    </a:lnTo>
                    <a:lnTo>
                      <a:pt x="9" y="2"/>
                    </a:lnTo>
                    <a:lnTo>
                      <a:pt x="9" y="0"/>
                    </a:lnTo>
                    <a:lnTo>
                      <a:pt x="5" y="2"/>
                    </a:lnTo>
                    <a:lnTo>
                      <a:pt x="5" y="4"/>
                    </a:lnTo>
                    <a:lnTo>
                      <a:pt x="5" y="6"/>
                    </a:lnTo>
                    <a:lnTo>
                      <a:pt x="3" y="6"/>
                    </a:lnTo>
                    <a:lnTo>
                      <a:pt x="2" y="6"/>
                    </a:lnTo>
                    <a:lnTo>
                      <a:pt x="0" y="8"/>
                    </a:lnTo>
                    <a:lnTo>
                      <a:pt x="2" y="10"/>
                    </a:lnTo>
                    <a:lnTo>
                      <a:pt x="3" y="14"/>
                    </a:lnTo>
                    <a:close/>
                  </a:path>
                </a:pathLst>
              </a:custGeom>
              <a:solidFill>
                <a:srgbClr val="0071B4">
                  <a:alpha val="25098"/>
                </a:srgbClr>
              </a:solidFill>
              <a:ln w="9525">
                <a:noFill/>
                <a:round/>
                <a:headEnd/>
                <a:tailEnd/>
              </a:ln>
            </p:spPr>
            <p:txBody>
              <a:bodyPr/>
              <a:lstStyle/>
              <a:p>
                <a:endParaRPr lang="en-US"/>
              </a:p>
            </p:txBody>
          </p:sp>
          <p:sp>
            <p:nvSpPr>
              <p:cNvPr id="11757" name="Freeform 6"/>
              <p:cNvSpPr>
                <a:spLocks/>
              </p:cNvSpPr>
              <p:nvPr/>
            </p:nvSpPr>
            <p:spPr bwMode="auto">
              <a:xfrm>
                <a:off x="1375" y="1411"/>
                <a:ext cx="22" cy="22"/>
              </a:xfrm>
              <a:custGeom>
                <a:avLst/>
                <a:gdLst>
                  <a:gd name="T0" fmla="*/ 10 w 22"/>
                  <a:gd name="T1" fmla="*/ 0 h 22"/>
                  <a:gd name="T2" fmla="*/ 6 w 22"/>
                  <a:gd name="T3" fmla="*/ 0 h 22"/>
                  <a:gd name="T4" fmla="*/ 2 w 22"/>
                  <a:gd name="T5" fmla="*/ 2 h 22"/>
                  <a:gd name="T6" fmla="*/ 0 w 22"/>
                  <a:gd name="T7" fmla="*/ 6 h 22"/>
                  <a:gd name="T8" fmla="*/ 0 w 22"/>
                  <a:gd name="T9" fmla="*/ 6 h 22"/>
                  <a:gd name="T10" fmla="*/ 2 w 22"/>
                  <a:gd name="T11" fmla="*/ 8 h 22"/>
                  <a:gd name="T12" fmla="*/ 2 w 22"/>
                  <a:gd name="T13" fmla="*/ 10 h 22"/>
                  <a:gd name="T14" fmla="*/ 2 w 22"/>
                  <a:gd name="T15" fmla="*/ 10 h 22"/>
                  <a:gd name="T16" fmla="*/ 4 w 22"/>
                  <a:gd name="T17" fmla="*/ 8 h 22"/>
                  <a:gd name="T18" fmla="*/ 4 w 22"/>
                  <a:gd name="T19" fmla="*/ 14 h 22"/>
                  <a:gd name="T20" fmla="*/ 4 w 22"/>
                  <a:gd name="T21" fmla="*/ 14 h 22"/>
                  <a:gd name="T22" fmla="*/ 6 w 22"/>
                  <a:gd name="T23" fmla="*/ 20 h 22"/>
                  <a:gd name="T24" fmla="*/ 14 w 22"/>
                  <a:gd name="T25" fmla="*/ 22 h 22"/>
                  <a:gd name="T26" fmla="*/ 22 w 22"/>
                  <a:gd name="T27" fmla="*/ 18 h 22"/>
                  <a:gd name="T28" fmla="*/ 22 w 22"/>
                  <a:gd name="T29" fmla="*/ 16 h 22"/>
                  <a:gd name="T30" fmla="*/ 20 w 22"/>
                  <a:gd name="T31" fmla="*/ 10 h 22"/>
                  <a:gd name="T32" fmla="*/ 16 w 22"/>
                  <a:gd name="T33" fmla="*/ 8 h 22"/>
                  <a:gd name="T34" fmla="*/ 16 w 22"/>
                  <a:gd name="T35" fmla="*/ 6 h 22"/>
                  <a:gd name="T36" fmla="*/ 12 w 22"/>
                  <a:gd name="T37" fmla="*/ 2 h 22"/>
                  <a:gd name="T38" fmla="*/ 10 w 22"/>
                  <a:gd name="T39" fmla="*/ 4 h 22"/>
                  <a:gd name="T40" fmla="*/ 10 w 22"/>
                  <a:gd name="T41" fmla="*/ 4 h 22"/>
                  <a:gd name="T42" fmla="*/ 10 w 22"/>
                  <a:gd name="T43" fmla="*/ 2 h 22"/>
                  <a:gd name="T44" fmla="*/ 10 w 22"/>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
                  <a:gd name="T70" fmla="*/ 0 h 22"/>
                  <a:gd name="T71" fmla="*/ 22 w 22"/>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 h="22">
                    <a:moveTo>
                      <a:pt x="10" y="0"/>
                    </a:moveTo>
                    <a:lnTo>
                      <a:pt x="6" y="0"/>
                    </a:lnTo>
                    <a:lnTo>
                      <a:pt x="2" y="2"/>
                    </a:lnTo>
                    <a:lnTo>
                      <a:pt x="0" y="6"/>
                    </a:lnTo>
                    <a:lnTo>
                      <a:pt x="2" y="8"/>
                    </a:lnTo>
                    <a:lnTo>
                      <a:pt x="2" y="10"/>
                    </a:lnTo>
                    <a:lnTo>
                      <a:pt x="4" y="8"/>
                    </a:lnTo>
                    <a:lnTo>
                      <a:pt x="4" y="14"/>
                    </a:lnTo>
                    <a:lnTo>
                      <a:pt x="6" y="20"/>
                    </a:lnTo>
                    <a:lnTo>
                      <a:pt x="14" y="22"/>
                    </a:lnTo>
                    <a:lnTo>
                      <a:pt x="22" y="18"/>
                    </a:lnTo>
                    <a:lnTo>
                      <a:pt x="22" y="16"/>
                    </a:lnTo>
                    <a:lnTo>
                      <a:pt x="20" y="10"/>
                    </a:lnTo>
                    <a:lnTo>
                      <a:pt x="16" y="8"/>
                    </a:lnTo>
                    <a:lnTo>
                      <a:pt x="16" y="6"/>
                    </a:lnTo>
                    <a:lnTo>
                      <a:pt x="12" y="2"/>
                    </a:lnTo>
                    <a:lnTo>
                      <a:pt x="10" y="4"/>
                    </a:lnTo>
                    <a:lnTo>
                      <a:pt x="10" y="2"/>
                    </a:lnTo>
                    <a:lnTo>
                      <a:pt x="10" y="0"/>
                    </a:lnTo>
                    <a:close/>
                  </a:path>
                </a:pathLst>
              </a:custGeom>
              <a:solidFill>
                <a:srgbClr val="0071B4">
                  <a:alpha val="25098"/>
                </a:srgbClr>
              </a:solidFill>
              <a:ln w="9525">
                <a:noFill/>
                <a:round/>
                <a:headEnd/>
                <a:tailEnd/>
              </a:ln>
            </p:spPr>
            <p:txBody>
              <a:bodyPr/>
              <a:lstStyle/>
              <a:p>
                <a:endParaRPr lang="en-US"/>
              </a:p>
            </p:txBody>
          </p:sp>
          <p:sp>
            <p:nvSpPr>
              <p:cNvPr id="11758" name="Rectangle 7"/>
              <p:cNvSpPr>
                <a:spLocks noChangeArrowheads="1"/>
              </p:cNvSpPr>
              <p:nvPr/>
            </p:nvSpPr>
            <p:spPr bwMode="auto">
              <a:xfrm>
                <a:off x="1510" y="1468"/>
                <a:ext cx="1" cy="2"/>
              </a:xfrm>
              <a:prstGeom prst="rect">
                <a:avLst/>
              </a:prstGeom>
              <a:solidFill>
                <a:srgbClr val="0071B4">
                  <a:alpha val="25098"/>
                </a:srgbClr>
              </a:solidFill>
              <a:ln w="9525">
                <a:noFill/>
                <a:miter lim="800000"/>
                <a:headEnd/>
                <a:tailEnd/>
              </a:ln>
            </p:spPr>
            <p:txBody>
              <a:bodyPr/>
              <a:lstStyle/>
              <a:p>
                <a:endParaRPr lang="en-US"/>
              </a:p>
            </p:txBody>
          </p:sp>
          <p:sp>
            <p:nvSpPr>
              <p:cNvPr id="11759" name="Freeform 8"/>
              <p:cNvSpPr>
                <a:spLocks/>
              </p:cNvSpPr>
              <p:nvPr/>
            </p:nvSpPr>
            <p:spPr bwMode="auto">
              <a:xfrm>
                <a:off x="1524" y="857"/>
                <a:ext cx="480" cy="585"/>
              </a:xfrm>
              <a:custGeom>
                <a:avLst/>
                <a:gdLst>
                  <a:gd name="T0" fmla="*/ 39 w 241"/>
                  <a:gd name="T1" fmla="*/ 65 h 294"/>
                  <a:gd name="T2" fmla="*/ 39 w 241"/>
                  <a:gd name="T3" fmla="*/ 91 h 294"/>
                  <a:gd name="T4" fmla="*/ 77 w 241"/>
                  <a:gd name="T5" fmla="*/ 121 h 294"/>
                  <a:gd name="T6" fmla="*/ 105 w 241"/>
                  <a:gd name="T7" fmla="*/ 147 h 294"/>
                  <a:gd name="T8" fmla="*/ 54 w 241"/>
                  <a:gd name="T9" fmla="*/ 162 h 294"/>
                  <a:gd name="T10" fmla="*/ 57 w 241"/>
                  <a:gd name="T11" fmla="*/ 173 h 294"/>
                  <a:gd name="T12" fmla="*/ 69 w 241"/>
                  <a:gd name="T13" fmla="*/ 195 h 294"/>
                  <a:gd name="T14" fmla="*/ 66 w 241"/>
                  <a:gd name="T15" fmla="*/ 196 h 294"/>
                  <a:gd name="T16" fmla="*/ 84 w 241"/>
                  <a:gd name="T17" fmla="*/ 204 h 294"/>
                  <a:gd name="T18" fmla="*/ 83 w 241"/>
                  <a:gd name="T19" fmla="*/ 207 h 294"/>
                  <a:gd name="T20" fmla="*/ 82 w 241"/>
                  <a:gd name="T21" fmla="*/ 217 h 294"/>
                  <a:gd name="T22" fmla="*/ 59 w 241"/>
                  <a:gd name="T23" fmla="*/ 207 h 294"/>
                  <a:gd name="T24" fmla="*/ 46 w 241"/>
                  <a:gd name="T25" fmla="*/ 227 h 294"/>
                  <a:gd name="T26" fmla="*/ 54 w 241"/>
                  <a:gd name="T27" fmla="*/ 229 h 294"/>
                  <a:gd name="T28" fmla="*/ 60 w 241"/>
                  <a:gd name="T29" fmla="*/ 233 h 294"/>
                  <a:gd name="T30" fmla="*/ 64 w 241"/>
                  <a:gd name="T31" fmla="*/ 230 h 294"/>
                  <a:gd name="T32" fmla="*/ 62 w 241"/>
                  <a:gd name="T33" fmla="*/ 235 h 294"/>
                  <a:gd name="T34" fmla="*/ 64 w 241"/>
                  <a:gd name="T35" fmla="*/ 239 h 294"/>
                  <a:gd name="T36" fmla="*/ 61 w 241"/>
                  <a:gd name="T37" fmla="*/ 243 h 294"/>
                  <a:gd name="T38" fmla="*/ 68 w 241"/>
                  <a:gd name="T39" fmla="*/ 251 h 294"/>
                  <a:gd name="T40" fmla="*/ 80 w 241"/>
                  <a:gd name="T41" fmla="*/ 237 h 294"/>
                  <a:gd name="T42" fmla="*/ 70 w 241"/>
                  <a:gd name="T43" fmla="*/ 255 h 294"/>
                  <a:gd name="T44" fmla="*/ 56 w 241"/>
                  <a:gd name="T45" fmla="*/ 247 h 294"/>
                  <a:gd name="T46" fmla="*/ 40 w 241"/>
                  <a:gd name="T47" fmla="*/ 245 h 294"/>
                  <a:gd name="T48" fmla="*/ 47 w 241"/>
                  <a:gd name="T49" fmla="*/ 260 h 294"/>
                  <a:gd name="T50" fmla="*/ 48 w 241"/>
                  <a:gd name="T51" fmla="*/ 264 h 294"/>
                  <a:gd name="T52" fmla="*/ 39 w 241"/>
                  <a:gd name="T53" fmla="*/ 266 h 294"/>
                  <a:gd name="T54" fmla="*/ 36 w 241"/>
                  <a:gd name="T55" fmla="*/ 282 h 294"/>
                  <a:gd name="T56" fmla="*/ 44 w 241"/>
                  <a:gd name="T57" fmla="*/ 285 h 294"/>
                  <a:gd name="T58" fmla="*/ 62 w 241"/>
                  <a:gd name="T59" fmla="*/ 285 h 294"/>
                  <a:gd name="T60" fmla="*/ 76 w 241"/>
                  <a:gd name="T61" fmla="*/ 286 h 294"/>
                  <a:gd name="T62" fmla="*/ 90 w 241"/>
                  <a:gd name="T63" fmla="*/ 285 h 294"/>
                  <a:gd name="T64" fmla="*/ 111 w 241"/>
                  <a:gd name="T65" fmla="*/ 281 h 294"/>
                  <a:gd name="T66" fmla="*/ 104 w 241"/>
                  <a:gd name="T67" fmla="*/ 263 h 294"/>
                  <a:gd name="T68" fmla="*/ 84 w 241"/>
                  <a:gd name="T69" fmla="*/ 261 h 294"/>
                  <a:gd name="T70" fmla="*/ 106 w 241"/>
                  <a:gd name="T71" fmla="*/ 259 h 294"/>
                  <a:gd name="T72" fmla="*/ 112 w 241"/>
                  <a:gd name="T73" fmla="*/ 245 h 294"/>
                  <a:gd name="T74" fmla="*/ 124 w 241"/>
                  <a:gd name="T75" fmla="*/ 236 h 294"/>
                  <a:gd name="T76" fmla="*/ 132 w 241"/>
                  <a:gd name="T77" fmla="*/ 226 h 294"/>
                  <a:gd name="T78" fmla="*/ 136 w 241"/>
                  <a:gd name="T79" fmla="*/ 215 h 294"/>
                  <a:gd name="T80" fmla="*/ 127 w 241"/>
                  <a:gd name="T81" fmla="*/ 202 h 294"/>
                  <a:gd name="T82" fmla="*/ 125 w 241"/>
                  <a:gd name="T83" fmla="*/ 198 h 294"/>
                  <a:gd name="T84" fmla="*/ 128 w 241"/>
                  <a:gd name="T85" fmla="*/ 199 h 294"/>
                  <a:gd name="T86" fmla="*/ 115 w 241"/>
                  <a:gd name="T87" fmla="*/ 193 h 294"/>
                  <a:gd name="T88" fmla="*/ 119 w 241"/>
                  <a:gd name="T89" fmla="*/ 187 h 294"/>
                  <a:gd name="T90" fmla="*/ 132 w 241"/>
                  <a:gd name="T91" fmla="*/ 186 h 294"/>
                  <a:gd name="T92" fmla="*/ 143 w 241"/>
                  <a:gd name="T93" fmla="*/ 180 h 294"/>
                  <a:gd name="T94" fmla="*/ 148 w 241"/>
                  <a:gd name="T95" fmla="*/ 176 h 294"/>
                  <a:gd name="T96" fmla="*/ 160 w 241"/>
                  <a:gd name="T97" fmla="*/ 163 h 294"/>
                  <a:gd name="T98" fmla="*/ 161 w 241"/>
                  <a:gd name="T99" fmla="*/ 142 h 294"/>
                  <a:gd name="T100" fmla="*/ 179 w 241"/>
                  <a:gd name="T101" fmla="*/ 121 h 294"/>
                  <a:gd name="T102" fmla="*/ 206 w 241"/>
                  <a:gd name="T103" fmla="*/ 93 h 294"/>
                  <a:gd name="T104" fmla="*/ 194 w 241"/>
                  <a:gd name="T105" fmla="*/ 84 h 294"/>
                  <a:gd name="T106" fmla="*/ 237 w 241"/>
                  <a:gd name="T107" fmla="*/ 52 h 294"/>
                  <a:gd name="T108" fmla="*/ 197 w 241"/>
                  <a:gd name="T109" fmla="*/ 31 h 294"/>
                  <a:gd name="T110" fmla="*/ 133 w 241"/>
                  <a:gd name="T111" fmla="*/ 11 h 294"/>
                  <a:gd name="T112" fmla="*/ 92 w 241"/>
                  <a:gd name="T113" fmla="*/ 7 h 294"/>
                  <a:gd name="T114" fmla="*/ 40 w 241"/>
                  <a:gd name="T115" fmla="*/ 6 h 294"/>
                  <a:gd name="T116" fmla="*/ 1 w 241"/>
                  <a:gd name="T117" fmla="*/ 22 h 2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1"/>
                  <a:gd name="T178" fmla="*/ 0 h 294"/>
                  <a:gd name="T179" fmla="*/ 241 w 241"/>
                  <a:gd name="T180" fmla="*/ 294 h 29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1" h="294">
                    <a:moveTo>
                      <a:pt x="8" y="39"/>
                    </a:moveTo>
                    <a:cubicBezTo>
                      <a:pt x="16" y="52"/>
                      <a:pt x="16" y="52"/>
                      <a:pt x="16" y="52"/>
                    </a:cubicBezTo>
                    <a:cubicBezTo>
                      <a:pt x="19" y="54"/>
                      <a:pt x="23" y="55"/>
                      <a:pt x="25" y="55"/>
                    </a:cubicBezTo>
                    <a:cubicBezTo>
                      <a:pt x="25" y="55"/>
                      <a:pt x="26" y="55"/>
                      <a:pt x="26" y="55"/>
                    </a:cubicBezTo>
                    <a:cubicBezTo>
                      <a:pt x="26" y="54"/>
                      <a:pt x="27" y="54"/>
                      <a:pt x="29" y="54"/>
                    </a:cubicBezTo>
                    <a:cubicBezTo>
                      <a:pt x="31" y="54"/>
                      <a:pt x="34" y="55"/>
                      <a:pt x="34" y="55"/>
                    </a:cubicBezTo>
                    <a:cubicBezTo>
                      <a:pt x="39" y="60"/>
                      <a:pt x="39" y="60"/>
                      <a:pt x="39" y="60"/>
                    </a:cubicBezTo>
                    <a:cubicBezTo>
                      <a:pt x="23" y="60"/>
                      <a:pt x="23" y="60"/>
                      <a:pt x="23" y="60"/>
                    </a:cubicBezTo>
                    <a:cubicBezTo>
                      <a:pt x="23" y="65"/>
                      <a:pt x="23" y="65"/>
                      <a:pt x="23" y="65"/>
                    </a:cubicBezTo>
                    <a:cubicBezTo>
                      <a:pt x="23" y="65"/>
                      <a:pt x="23" y="65"/>
                      <a:pt x="28" y="65"/>
                    </a:cubicBezTo>
                    <a:cubicBezTo>
                      <a:pt x="33" y="65"/>
                      <a:pt x="39" y="65"/>
                      <a:pt x="39" y="65"/>
                    </a:cubicBezTo>
                    <a:cubicBezTo>
                      <a:pt x="35" y="70"/>
                      <a:pt x="35" y="70"/>
                      <a:pt x="35" y="70"/>
                    </a:cubicBezTo>
                    <a:cubicBezTo>
                      <a:pt x="35" y="70"/>
                      <a:pt x="32" y="70"/>
                      <a:pt x="27" y="70"/>
                    </a:cubicBezTo>
                    <a:cubicBezTo>
                      <a:pt x="22" y="70"/>
                      <a:pt x="19" y="83"/>
                      <a:pt x="19" y="83"/>
                    </a:cubicBezTo>
                    <a:cubicBezTo>
                      <a:pt x="27" y="83"/>
                      <a:pt x="27" y="83"/>
                      <a:pt x="27" y="83"/>
                    </a:cubicBezTo>
                    <a:cubicBezTo>
                      <a:pt x="27" y="83"/>
                      <a:pt x="27" y="83"/>
                      <a:pt x="31" y="83"/>
                    </a:cubicBezTo>
                    <a:cubicBezTo>
                      <a:pt x="33" y="83"/>
                      <a:pt x="35" y="84"/>
                      <a:pt x="37" y="84"/>
                    </a:cubicBezTo>
                    <a:cubicBezTo>
                      <a:pt x="39" y="84"/>
                      <a:pt x="41" y="83"/>
                      <a:pt x="43" y="81"/>
                    </a:cubicBezTo>
                    <a:cubicBezTo>
                      <a:pt x="45" y="80"/>
                      <a:pt x="46" y="79"/>
                      <a:pt x="46" y="79"/>
                    </a:cubicBezTo>
                    <a:cubicBezTo>
                      <a:pt x="47" y="79"/>
                      <a:pt x="47" y="81"/>
                      <a:pt x="47" y="81"/>
                    </a:cubicBezTo>
                    <a:cubicBezTo>
                      <a:pt x="47" y="81"/>
                      <a:pt x="45" y="86"/>
                      <a:pt x="42" y="89"/>
                    </a:cubicBezTo>
                    <a:cubicBezTo>
                      <a:pt x="41" y="90"/>
                      <a:pt x="40" y="91"/>
                      <a:pt x="39" y="91"/>
                    </a:cubicBezTo>
                    <a:cubicBezTo>
                      <a:pt x="37" y="91"/>
                      <a:pt x="35" y="89"/>
                      <a:pt x="33" y="89"/>
                    </a:cubicBezTo>
                    <a:cubicBezTo>
                      <a:pt x="30" y="89"/>
                      <a:pt x="33" y="92"/>
                      <a:pt x="33" y="96"/>
                    </a:cubicBezTo>
                    <a:cubicBezTo>
                      <a:pt x="33" y="100"/>
                      <a:pt x="39" y="109"/>
                      <a:pt x="39" y="109"/>
                    </a:cubicBezTo>
                    <a:cubicBezTo>
                      <a:pt x="39" y="109"/>
                      <a:pt x="39" y="103"/>
                      <a:pt x="41" y="100"/>
                    </a:cubicBezTo>
                    <a:cubicBezTo>
                      <a:pt x="43" y="99"/>
                      <a:pt x="48" y="98"/>
                      <a:pt x="51" y="98"/>
                    </a:cubicBezTo>
                    <a:cubicBezTo>
                      <a:pt x="54" y="98"/>
                      <a:pt x="55" y="99"/>
                      <a:pt x="54" y="100"/>
                    </a:cubicBezTo>
                    <a:cubicBezTo>
                      <a:pt x="51" y="103"/>
                      <a:pt x="43" y="104"/>
                      <a:pt x="43" y="112"/>
                    </a:cubicBezTo>
                    <a:cubicBezTo>
                      <a:pt x="43" y="119"/>
                      <a:pt x="49" y="130"/>
                      <a:pt x="49" y="130"/>
                    </a:cubicBezTo>
                    <a:cubicBezTo>
                      <a:pt x="49" y="130"/>
                      <a:pt x="56" y="130"/>
                      <a:pt x="61" y="130"/>
                    </a:cubicBezTo>
                    <a:cubicBezTo>
                      <a:pt x="67" y="130"/>
                      <a:pt x="65" y="127"/>
                      <a:pt x="72" y="127"/>
                    </a:cubicBezTo>
                    <a:cubicBezTo>
                      <a:pt x="78" y="127"/>
                      <a:pt x="77" y="121"/>
                      <a:pt x="77" y="121"/>
                    </a:cubicBezTo>
                    <a:cubicBezTo>
                      <a:pt x="77" y="121"/>
                      <a:pt x="80" y="118"/>
                      <a:pt x="88" y="118"/>
                    </a:cubicBezTo>
                    <a:cubicBezTo>
                      <a:pt x="95" y="118"/>
                      <a:pt x="93" y="112"/>
                      <a:pt x="93" y="112"/>
                    </a:cubicBezTo>
                    <a:cubicBezTo>
                      <a:pt x="93" y="112"/>
                      <a:pt x="100" y="105"/>
                      <a:pt x="105" y="105"/>
                    </a:cubicBezTo>
                    <a:cubicBezTo>
                      <a:pt x="111" y="105"/>
                      <a:pt x="105" y="105"/>
                      <a:pt x="105" y="110"/>
                    </a:cubicBezTo>
                    <a:cubicBezTo>
                      <a:pt x="105" y="115"/>
                      <a:pt x="105" y="118"/>
                      <a:pt x="113" y="118"/>
                    </a:cubicBezTo>
                    <a:cubicBezTo>
                      <a:pt x="120" y="118"/>
                      <a:pt x="123" y="118"/>
                      <a:pt x="123" y="118"/>
                    </a:cubicBezTo>
                    <a:cubicBezTo>
                      <a:pt x="123" y="118"/>
                      <a:pt x="119" y="122"/>
                      <a:pt x="113" y="122"/>
                    </a:cubicBezTo>
                    <a:cubicBezTo>
                      <a:pt x="108" y="122"/>
                      <a:pt x="107" y="127"/>
                      <a:pt x="102" y="131"/>
                    </a:cubicBezTo>
                    <a:cubicBezTo>
                      <a:pt x="99" y="134"/>
                      <a:pt x="99" y="134"/>
                      <a:pt x="99" y="134"/>
                    </a:cubicBezTo>
                    <a:cubicBezTo>
                      <a:pt x="96" y="137"/>
                      <a:pt x="97" y="139"/>
                      <a:pt x="97" y="139"/>
                    </a:cubicBezTo>
                    <a:cubicBezTo>
                      <a:pt x="97" y="139"/>
                      <a:pt x="102" y="144"/>
                      <a:pt x="105" y="147"/>
                    </a:cubicBezTo>
                    <a:cubicBezTo>
                      <a:pt x="108" y="150"/>
                      <a:pt x="110" y="152"/>
                      <a:pt x="110" y="152"/>
                    </a:cubicBezTo>
                    <a:cubicBezTo>
                      <a:pt x="110" y="152"/>
                      <a:pt x="107" y="153"/>
                      <a:pt x="103" y="153"/>
                    </a:cubicBezTo>
                    <a:cubicBezTo>
                      <a:pt x="101" y="153"/>
                      <a:pt x="99" y="153"/>
                      <a:pt x="98" y="152"/>
                    </a:cubicBezTo>
                    <a:cubicBezTo>
                      <a:pt x="90" y="144"/>
                      <a:pt x="90" y="144"/>
                      <a:pt x="90" y="144"/>
                    </a:cubicBezTo>
                    <a:cubicBezTo>
                      <a:pt x="87" y="141"/>
                      <a:pt x="80" y="139"/>
                      <a:pt x="80" y="139"/>
                    </a:cubicBezTo>
                    <a:cubicBezTo>
                      <a:pt x="80" y="139"/>
                      <a:pt x="65" y="138"/>
                      <a:pt x="57" y="138"/>
                    </a:cubicBezTo>
                    <a:cubicBezTo>
                      <a:pt x="50" y="138"/>
                      <a:pt x="50" y="146"/>
                      <a:pt x="50" y="150"/>
                    </a:cubicBezTo>
                    <a:cubicBezTo>
                      <a:pt x="50" y="152"/>
                      <a:pt x="50" y="156"/>
                      <a:pt x="51" y="159"/>
                    </a:cubicBezTo>
                    <a:cubicBezTo>
                      <a:pt x="60" y="159"/>
                      <a:pt x="60" y="159"/>
                      <a:pt x="60" y="159"/>
                    </a:cubicBezTo>
                    <a:cubicBezTo>
                      <a:pt x="60" y="159"/>
                      <a:pt x="60" y="160"/>
                      <a:pt x="60" y="162"/>
                    </a:cubicBezTo>
                    <a:cubicBezTo>
                      <a:pt x="54" y="162"/>
                      <a:pt x="54" y="162"/>
                      <a:pt x="54" y="162"/>
                    </a:cubicBezTo>
                    <a:cubicBezTo>
                      <a:pt x="59" y="163"/>
                      <a:pt x="59" y="163"/>
                      <a:pt x="59" y="163"/>
                    </a:cubicBezTo>
                    <a:cubicBezTo>
                      <a:pt x="60" y="165"/>
                      <a:pt x="60" y="165"/>
                      <a:pt x="60" y="165"/>
                    </a:cubicBezTo>
                    <a:cubicBezTo>
                      <a:pt x="60" y="165"/>
                      <a:pt x="60" y="165"/>
                      <a:pt x="60" y="165"/>
                    </a:cubicBezTo>
                    <a:cubicBezTo>
                      <a:pt x="60" y="166"/>
                      <a:pt x="60" y="166"/>
                      <a:pt x="60" y="166"/>
                    </a:cubicBezTo>
                    <a:cubicBezTo>
                      <a:pt x="55" y="164"/>
                      <a:pt x="55" y="164"/>
                      <a:pt x="55" y="164"/>
                    </a:cubicBezTo>
                    <a:cubicBezTo>
                      <a:pt x="54" y="163"/>
                      <a:pt x="54" y="163"/>
                      <a:pt x="54" y="163"/>
                    </a:cubicBezTo>
                    <a:cubicBezTo>
                      <a:pt x="53" y="163"/>
                      <a:pt x="53" y="163"/>
                      <a:pt x="53" y="163"/>
                    </a:cubicBezTo>
                    <a:cubicBezTo>
                      <a:pt x="52" y="163"/>
                      <a:pt x="52" y="163"/>
                      <a:pt x="52" y="163"/>
                    </a:cubicBezTo>
                    <a:cubicBezTo>
                      <a:pt x="52" y="169"/>
                      <a:pt x="52" y="169"/>
                      <a:pt x="52" y="169"/>
                    </a:cubicBezTo>
                    <a:cubicBezTo>
                      <a:pt x="54" y="171"/>
                      <a:pt x="54" y="171"/>
                      <a:pt x="54" y="171"/>
                    </a:cubicBezTo>
                    <a:cubicBezTo>
                      <a:pt x="57" y="173"/>
                      <a:pt x="57" y="173"/>
                      <a:pt x="57" y="173"/>
                    </a:cubicBezTo>
                    <a:cubicBezTo>
                      <a:pt x="58" y="173"/>
                      <a:pt x="58" y="173"/>
                      <a:pt x="58" y="173"/>
                    </a:cubicBezTo>
                    <a:cubicBezTo>
                      <a:pt x="62" y="176"/>
                      <a:pt x="62" y="176"/>
                      <a:pt x="62" y="176"/>
                    </a:cubicBezTo>
                    <a:cubicBezTo>
                      <a:pt x="63" y="180"/>
                      <a:pt x="63" y="180"/>
                      <a:pt x="63" y="180"/>
                    </a:cubicBezTo>
                    <a:cubicBezTo>
                      <a:pt x="66" y="185"/>
                      <a:pt x="66" y="185"/>
                      <a:pt x="66" y="185"/>
                    </a:cubicBezTo>
                    <a:cubicBezTo>
                      <a:pt x="67" y="190"/>
                      <a:pt x="67" y="190"/>
                      <a:pt x="67" y="190"/>
                    </a:cubicBezTo>
                    <a:cubicBezTo>
                      <a:pt x="67" y="191"/>
                      <a:pt x="67" y="191"/>
                      <a:pt x="67" y="191"/>
                    </a:cubicBezTo>
                    <a:cubicBezTo>
                      <a:pt x="68" y="194"/>
                      <a:pt x="68" y="194"/>
                      <a:pt x="68" y="194"/>
                    </a:cubicBezTo>
                    <a:cubicBezTo>
                      <a:pt x="69" y="194"/>
                      <a:pt x="69" y="194"/>
                      <a:pt x="69" y="194"/>
                    </a:cubicBezTo>
                    <a:cubicBezTo>
                      <a:pt x="70" y="192"/>
                      <a:pt x="70" y="192"/>
                      <a:pt x="70" y="192"/>
                    </a:cubicBezTo>
                    <a:cubicBezTo>
                      <a:pt x="70" y="194"/>
                      <a:pt x="70" y="194"/>
                      <a:pt x="70" y="194"/>
                    </a:cubicBezTo>
                    <a:cubicBezTo>
                      <a:pt x="69" y="195"/>
                      <a:pt x="69" y="195"/>
                      <a:pt x="69" y="195"/>
                    </a:cubicBezTo>
                    <a:cubicBezTo>
                      <a:pt x="71" y="197"/>
                      <a:pt x="71" y="197"/>
                      <a:pt x="71" y="197"/>
                    </a:cubicBezTo>
                    <a:cubicBezTo>
                      <a:pt x="72" y="197"/>
                      <a:pt x="72" y="197"/>
                      <a:pt x="72" y="197"/>
                    </a:cubicBezTo>
                    <a:cubicBezTo>
                      <a:pt x="72" y="199"/>
                      <a:pt x="72" y="199"/>
                      <a:pt x="72" y="199"/>
                    </a:cubicBezTo>
                    <a:cubicBezTo>
                      <a:pt x="73" y="200"/>
                      <a:pt x="73" y="200"/>
                      <a:pt x="73" y="200"/>
                    </a:cubicBezTo>
                    <a:cubicBezTo>
                      <a:pt x="75" y="200"/>
                      <a:pt x="75" y="200"/>
                      <a:pt x="75" y="200"/>
                    </a:cubicBezTo>
                    <a:cubicBezTo>
                      <a:pt x="74" y="201"/>
                      <a:pt x="74" y="201"/>
                      <a:pt x="74" y="201"/>
                    </a:cubicBezTo>
                    <a:cubicBezTo>
                      <a:pt x="71" y="201"/>
                      <a:pt x="71" y="201"/>
                      <a:pt x="71" y="201"/>
                    </a:cubicBezTo>
                    <a:cubicBezTo>
                      <a:pt x="70" y="200"/>
                      <a:pt x="70" y="200"/>
                      <a:pt x="70" y="200"/>
                    </a:cubicBezTo>
                    <a:cubicBezTo>
                      <a:pt x="68" y="198"/>
                      <a:pt x="68" y="198"/>
                      <a:pt x="68" y="198"/>
                    </a:cubicBezTo>
                    <a:cubicBezTo>
                      <a:pt x="67" y="197"/>
                      <a:pt x="67" y="197"/>
                      <a:pt x="67" y="197"/>
                    </a:cubicBezTo>
                    <a:cubicBezTo>
                      <a:pt x="66" y="196"/>
                      <a:pt x="66" y="196"/>
                      <a:pt x="66" y="196"/>
                    </a:cubicBezTo>
                    <a:cubicBezTo>
                      <a:pt x="65" y="196"/>
                      <a:pt x="65" y="196"/>
                      <a:pt x="65" y="196"/>
                    </a:cubicBezTo>
                    <a:cubicBezTo>
                      <a:pt x="64" y="198"/>
                      <a:pt x="64" y="198"/>
                      <a:pt x="64" y="198"/>
                    </a:cubicBezTo>
                    <a:cubicBezTo>
                      <a:pt x="65" y="200"/>
                      <a:pt x="65" y="200"/>
                      <a:pt x="65" y="200"/>
                    </a:cubicBezTo>
                    <a:cubicBezTo>
                      <a:pt x="66" y="201"/>
                      <a:pt x="66" y="201"/>
                      <a:pt x="66" y="201"/>
                    </a:cubicBezTo>
                    <a:cubicBezTo>
                      <a:pt x="68" y="204"/>
                      <a:pt x="68" y="204"/>
                      <a:pt x="68" y="204"/>
                    </a:cubicBezTo>
                    <a:cubicBezTo>
                      <a:pt x="76" y="204"/>
                      <a:pt x="76" y="204"/>
                      <a:pt x="76" y="204"/>
                    </a:cubicBezTo>
                    <a:cubicBezTo>
                      <a:pt x="79" y="206"/>
                      <a:pt x="79" y="206"/>
                      <a:pt x="79" y="206"/>
                    </a:cubicBezTo>
                    <a:cubicBezTo>
                      <a:pt x="83" y="206"/>
                      <a:pt x="83" y="206"/>
                      <a:pt x="83" y="206"/>
                    </a:cubicBezTo>
                    <a:cubicBezTo>
                      <a:pt x="83" y="205"/>
                      <a:pt x="83" y="205"/>
                      <a:pt x="83" y="205"/>
                    </a:cubicBezTo>
                    <a:cubicBezTo>
                      <a:pt x="83" y="205"/>
                      <a:pt x="83" y="205"/>
                      <a:pt x="83" y="205"/>
                    </a:cubicBezTo>
                    <a:cubicBezTo>
                      <a:pt x="84" y="204"/>
                      <a:pt x="84" y="204"/>
                      <a:pt x="84" y="204"/>
                    </a:cubicBezTo>
                    <a:cubicBezTo>
                      <a:pt x="86" y="202"/>
                      <a:pt x="86" y="202"/>
                      <a:pt x="86" y="202"/>
                    </a:cubicBezTo>
                    <a:cubicBezTo>
                      <a:pt x="87" y="202"/>
                      <a:pt x="87" y="202"/>
                      <a:pt x="87" y="202"/>
                    </a:cubicBezTo>
                    <a:cubicBezTo>
                      <a:pt x="87" y="202"/>
                      <a:pt x="87" y="202"/>
                      <a:pt x="87" y="202"/>
                    </a:cubicBezTo>
                    <a:cubicBezTo>
                      <a:pt x="86" y="204"/>
                      <a:pt x="86" y="204"/>
                      <a:pt x="86" y="204"/>
                    </a:cubicBezTo>
                    <a:cubicBezTo>
                      <a:pt x="86" y="206"/>
                      <a:pt x="86" y="206"/>
                      <a:pt x="86" y="206"/>
                    </a:cubicBezTo>
                    <a:cubicBezTo>
                      <a:pt x="86" y="207"/>
                      <a:pt x="86" y="207"/>
                      <a:pt x="86" y="207"/>
                    </a:cubicBezTo>
                    <a:cubicBezTo>
                      <a:pt x="85" y="208"/>
                      <a:pt x="85" y="208"/>
                      <a:pt x="85" y="208"/>
                    </a:cubicBezTo>
                    <a:cubicBezTo>
                      <a:pt x="85" y="208"/>
                      <a:pt x="85" y="208"/>
                      <a:pt x="85" y="208"/>
                    </a:cubicBezTo>
                    <a:cubicBezTo>
                      <a:pt x="84" y="209"/>
                      <a:pt x="84" y="209"/>
                      <a:pt x="84" y="209"/>
                    </a:cubicBezTo>
                    <a:cubicBezTo>
                      <a:pt x="84" y="209"/>
                      <a:pt x="84" y="209"/>
                      <a:pt x="84" y="209"/>
                    </a:cubicBezTo>
                    <a:cubicBezTo>
                      <a:pt x="83" y="207"/>
                      <a:pt x="83" y="207"/>
                      <a:pt x="83" y="207"/>
                    </a:cubicBezTo>
                    <a:cubicBezTo>
                      <a:pt x="82" y="208"/>
                      <a:pt x="82" y="208"/>
                      <a:pt x="82" y="208"/>
                    </a:cubicBezTo>
                    <a:cubicBezTo>
                      <a:pt x="76" y="207"/>
                      <a:pt x="76" y="207"/>
                      <a:pt x="76" y="207"/>
                    </a:cubicBezTo>
                    <a:cubicBezTo>
                      <a:pt x="75" y="208"/>
                      <a:pt x="75" y="208"/>
                      <a:pt x="75" y="208"/>
                    </a:cubicBezTo>
                    <a:cubicBezTo>
                      <a:pt x="76" y="210"/>
                      <a:pt x="76" y="210"/>
                      <a:pt x="76" y="210"/>
                    </a:cubicBezTo>
                    <a:cubicBezTo>
                      <a:pt x="77" y="211"/>
                      <a:pt x="77" y="211"/>
                      <a:pt x="77" y="211"/>
                    </a:cubicBezTo>
                    <a:cubicBezTo>
                      <a:pt x="78" y="211"/>
                      <a:pt x="78" y="211"/>
                      <a:pt x="78" y="211"/>
                    </a:cubicBezTo>
                    <a:cubicBezTo>
                      <a:pt x="79" y="212"/>
                      <a:pt x="79" y="212"/>
                      <a:pt x="79" y="212"/>
                    </a:cubicBezTo>
                    <a:cubicBezTo>
                      <a:pt x="82" y="212"/>
                      <a:pt x="82" y="212"/>
                      <a:pt x="82" y="212"/>
                    </a:cubicBezTo>
                    <a:cubicBezTo>
                      <a:pt x="82" y="213"/>
                      <a:pt x="82" y="213"/>
                      <a:pt x="82" y="213"/>
                    </a:cubicBezTo>
                    <a:cubicBezTo>
                      <a:pt x="80" y="213"/>
                      <a:pt x="80" y="213"/>
                      <a:pt x="80" y="213"/>
                    </a:cubicBezTo>
                    <a:cubicBezTo>
                      <a:pt x="82" y="217"/>
                      <a:pt x="82" y="217"/>
                      <a:pt x="82" y="217"/>
                    </a:cubicBezTo>
                    <a:cubicBezTo>
                      <a:pt x="82" y="218"/>
                      <a:pt x="82" y="218"/>
                      <a:pt x="82" y="218"/>
                    </a:cubicBezTo>
                    <a:cubicBezTo>
                      <a:pt x="79" y="216"/>
                      <a:pt x="79" y="216"/>
                      <a:pt x="79" y="216"/>
                    </a:cubicBezTo>
                    <a:cubicBezTo>
                      <a:pt x="79" y="215"/>
                      <a:pt x="79" y="215"/>
                      <a:pt x="79" y="215"/>
                    </a:cubicBezTo>
                    <a:cubicBezTo>
                      <a:pt x="78" y="213"/>
                      <a:pt x="78" y="213"/>
                      <a:pt x="78" y="213"/>
                    </a:cubicBezTo>
                    <a:cubicBezTo>
                      <a:pt x="76" y="213"/>
                      <a:pt x="76" y="213"/>
                      <a:pt x="76" y="213"/>
                    </a:cubicBezTo>
                    <a:cubicBezTo>
                      <a:pt x="71" y="207"/>
                      <a:pt x="71" y="207"/>
                      <a:pt x="71" y="207"/>
                    </a:cubicBezTo>
                    <a:cubicBezTo>
                      <a:pt x="65" y="206"/>
                      <a:pt x="65" y="206"/>
                      <a:pt x="65" y="206"/>
                    </a:cubicBezTo>
                    <a:cubicBezTo>
                      <a:pt x="62" y="204"/>
                      <a:pt x="62" y="204"/>
                      <a:pt x="62" y="204"/>
                    </a:cubicBezTo>
                    <a:cubicBezTo>
                      <a:pt x="60" y="204"/>
                      <a:pt x="60" y="204"/>
                      <a:pt x="60" y="204"/>
                    </a:cubicBezTo>
                    <a:cubicBezTo>
                      <a:pt x="60" y="205"/>
                      <a:pt x="60" y="205"/>
                      <a:pt x="60" y="205"/>
                    </a:cubicBezTo>
                    <a:cubicBezTo>
                      <a:pt x="59" y="207"/>
                      <a:pt x="59" y="207"/>
                      <a:pt x="59" y="207"/>
                    </a:cubicBezTo>
                    <a:cubicBezTo>
                      <a:pt x="51" y="209"/>
                      <a:pt x="51" y="209"/>
                      <a:pt x="51" y="209"/>
                    </a:cubicBezTo>
                    <a:cubicBezTo>
                      <a:pt x="50" y="209"/>
                      <a:pt x="50" y="209"/>
                      <a:pt x="50" y="209"/>
                    </a:cubicBezTo>
                    <a:cubicBezTo>
                      <a:pt x="48" y="216"/>
                      <a:pt x="48" y="216"/>
                      <a:pt x="48" y="216"/>
                    </a:cubicBezTo>
                    <a:cubicBezTo>
                      <a:pt x="49" y="217"/>
                      <a:pt x="49" y="217"/>
                      <a:pt x="49" y="217"/>
                    </a:cubicBezTo>
                    <a:cubicBezTo>
                      <a:pt x="49" y="217"/>
                      <a:pt x="49" y="217"/>
                      <a:pt x="49" y="217"/>
                    </a:cubicBezTo>
                    <a:cubicBezTo>
                      <a:pt x="47" y="218"/>
                      <a:pt x="47" y="218"/>
                      <a:pt x="47" y="218"/>
                    </a:cubicBezTo>
                    <a:cubicBezTo>
                      <a:pt x="46" y="220"/>
                      <a:pt x="46" y="220"/>
                      <a:pt x="46" y="220"/>
                    </a:cubicBezTo>
                    <a:cubicBezTo>
                      <a:pt x="44" y="222"/>
                      <a:pt x="44" y="222"/>
                      <a:pt x="44" y="222"/>
                    </a:cubicBezTo>
                    <a:cubicBezTo>
                      <a:pt x="45" y="224"/>
                      <a:pt x="45" y="224"/>
                      <a:pt x="45" y="224"/>
                    </a:cubicBezTo>
                    <a:cubicBezTo>
                      <a:pt x="45" y="226"/>
                      <a:pt x="45" y="226"/>
                      <a:pt x="45" y="226"/>
                    </a:cubicBezTo>
                    <a:cubicBezTo>
                      <a:pt x="46" y="227"/>
                      <a:pt x="46" y="227"/>
                      <a:pt x="46" y="227"/>
                    </a:cubicBezTo>
                    <a:cubicBezTo>
                      <a:pt x="45" y="229"/>
                      <a:pt x="45" y="229"/>
                      <a:pt x="45" y="229"/>
                    </a:cubicBezTo>
                    <a:cubicBezTo>
                      <a:pt x="47" y="229"/>
                      <a:pt x="47" y="229"/>
                      <a:pt x="47" y="229"/>
                    </a:cubicBezTo>
                    <a:cubicBezTo>
                      <a:pt x="48" y="230"/>
                      <a:pt x="48" y="230"/>
                      <a:pt x="48" y="230"/>
                    </a:cubicBezTo>
                    <a:cubicBezTo>
                      <a:pt x="47" y="230"/>
                      <a:pt x="47" y="230"/>
                      <a:pt x="47" y="230"/>
                    </a:cubicBezTo>
                    <a:cubicBezTo>
                      <a:pt x="46" y="231"/>
                      <a:pt x="46" y="231"/>
                      <a:pt x="46" y="231"/>
                    </a:cubicBezTo>
                    <a:cubicBezTo>
                      <a:pt x="45" y="232"/>
                      <a:pt x="45" y="232"/>
                      <a:pt x="45" y="232"/>
                    </a:cubicBezTo>
                    <a:cubicBezTo>
                      <a:pt x="46" y="232"/>
                      <a:pt x="46" y="232"/>
                      <a:pt x="46" y="232"/>
                    </a:cubicBezTo>
                    <a:cubicBezTo>
                      <a:pt x="49" y="233"/>
                      <a:pt x="49" y="233"/>
                      <a:pt x="49" y="233"/>
                    </a:cubicBezTo>
                    <a:cubicBezTo>
                      <a:pt x="52" y="231"/>
                      <a:pt x="52" y="231"/>
                      <a:pt x="52" y="231"/>
                    </a:cubicBezTo>
                    <a:cubicBezTo>
                      <a:pt x="53" y="229"/>
                      <a:pt x="53" y="229"/>
                      <a:pt x="53" y="229"/>
                    </a:cubicBezTo>
                    <a:cubicBezTo>
                      <a:pt x="54" y="229"/>
                      <a:pt x="54" y="229"/>
                      <a:pt x="54" y="229"/>
                    </a:cubicBezTo>
                    <a:cubicBezTo>
                      <a:pt x="55" y="229"/>
                      <a:pt x="55" y="229"/>
                      <a:pt x="55" y="229"/>
                    </a:cubicBezTo>
                    <a:cubicBezTo>
                      <a:pt x="55" y="226"/>
                      <a:pt x="55" y="226"/>
                      <a:pt x="55" y="226"/>
                    </a:cubicBezTo>
                    <a:cubicBezTo>
                      <a:pt x="57" y="224"/>
                      <a:pt x="57" y="224"/>
                      <a:pt x="57" y="224"/>
                    </a:cubicBezTo>
                    <a:cubicBezTo>
                      <a:pt x="56" y="228"/>
                      <a:pt x="56" y="228"/>
                      <a:pt x="56" y="228"/>
                    </a:cubicBezTo>
                    <a:cubicBezTo>
                      <a:pt x="54" y="231"/>
                      <a:pt x="54" y="231"/>
                      <a:pt x="54" y="231"/>
                    </a:cubicBezTo>
                    <a:cubicBezTo>
                      <a:pt x="54" y="232"/>
                      <a:pt x="54" y="232"/>
                      <a:pt x="54" y="232"/>
                    </a:cubicBezTo>
                    <a:cubicBezTo>
                      <a:pt x="54" y="233"/>
                      <a:pt x="54" y="233"/>
                      <a:pt x="54" y="233"/>
                    </a:cubicBezTo>
                    <a:cubicBezTo>
                      <a:pt x="55" y="233"/>
                      <a:pt x="55" y="233"/>
                      <a:pt x="55" y="233"/>
                    </a:cubicBezTo>
                    <a:cubicBezTo>
                      <a:pt x="56" y="234"/>
                      <a:pt x="56" y="234"/>
                      <a:pt x="56" y="234"/>
                    </a:cubicBezTo>
                    <a:cubicBezTo>
                      <a:pt x="59" y="232"/>
                      <a:pt x="59" y="232"/>
                      <a:pt x="59" y="232"/>
                    </a:cubicBezTo>
                    <a:cubicBezTo>
                      <a:pt x="60" y="233"/>
                      <a:pt x="60" y="233"/>
                      <a:pt x="60" y="233"/>
                    </a:cubicBezTo>
                    <a:cubicBezTo>
                      <a:pt x="60" y="232"/>
                      <a:pt x="60" y="232"/>
                      <a:pt x="60" y="232"/>
                    </a:cubicBezTo>
                    <a:cubicBezTo>
                      <a:pt x="65" y="216"/>
                      <a:pt x="65" y="216"/>
                      <a:pt x="65" y="216"/>
                    </a:cubicBezTo>
                    <a:cubicBezTo>
                      <a:pt x="64" y="223"/>
                      <a:pt x="64" y="223"/>
                      <a:pt x="64" y="223"/>
                    </a:cubicBezTo>
                    <a:cubicBezTo>
                      <a:pt x="64" y="224"/>
                      <a:pt x="64" y="224"/>
                      <a:pt x="64" y="224"/>
                    </a:cubicBezTo>
                    <a:cubicBezTo>
                      <a:pt x="65" y="225"/>
                      <a:pt x="65" y="225"/>
                      <a:pt x="65" y="225"/>
                    </a:cubicBezTo>
                    <a:cubicBezTo>
                      <a:pt x="66" y="224"/>
                      <a:pt x="66" y="224"/>
                      <a:pt x="66" y="224"/>
                    </a:cubicBezTo>
                    <a:cubicBezTo>
                      <a:pt x="66" y="225"/>
                      <a:pt x="66" y="225"/>
                      <a:pt x="66" y="225"/>
                    </a:cubicBezTo>
                    <a:cubicBezTo>
                      <a:pt x="64" y="226"/>
                      <a:pt x="64" y="226"/>
                      <a:pt x="64" y="226"/>
                    </a:cubicBezTo>
                    <a:cubicBezTo>
                      <a:pt x="64" y="227"/>
                      <a:pt x="64" y="227"/>
                      <a:pt x="64" y="227"/>
                    </a:cubicBezTo>
                    <a:cubicBezTo>
                      <a:pt x="64" y="230"/>
                      <a:pt x="64" y="230"/>
                      <a:pt x="64" y="230"/>
                    </a:cubicBezTo>
                    <a:cubicBezTo>
                      <a:pt x="64" y="230"/>
                      <a:pt x="64" y="230"/>
                      <a:pt x="64" y="230"/>
                    </a:cubicBezTo>
                    <a:cubicBezTo>
                      <a:pt x="66" y="229"/>
                      <a:pt x="66" y="229"/>
                      <a:pt x="66" y="229"/>
                    </a:cubicBezTo>
                    <a:cubicBezTo>
                      <a:pt x="68" y="230"/>
                      <a:pt x="68" y="230"/>
                      <a:pt x="68" y="230"/>
                    </a:cubicBezTo>
                    <a:cubicBezTo>
                      <a:pt x="69" y="231"/>
                      <a:pt x="69" y="231"/>
                      <a:pt x="69" y="231"/>
                    </a:cubicBezTo>
                    <a:cubicBezTo>
                      <a:pt x="69" y="230"/>
                      <a:pt x="69" y="230"/>
                      <a:pt x="69" y="230"/>
                    </a:cubicBezTo>
                    <a:cubicBezTo>
                      <a:pt x="69" y="231"/>
                      <a:pt x="69" y="231"/>
                      <a:pt x="69" y="231"/>
                    </a:cubicBezTo>
                    <a:cubicBezTo>
                      <a:pt x="69" y="232"/>
                      <a:pt x="69" y="232"/>
                      <a:pt x="69" y="232"/>
                    </a:cubicBezTo>
                    <a:cubicBezTo>
                      <a:pt x="66" y="231"/>
                      <a:pt x="66" y="231"/>
                      <a:pt x="66" y="231"/>
                    </a:cubicBezTo>
                    <a:cubicBezTo>
                      <a:pt x="63" y="232"/>
                      <a:pt x="63" y="232"/>
                      <a:pt x="63" y="232"/>
                    </a:cubicBezTo>
                    <a:cubicBezTo>
                      <a:pt x="62" y="233"/>
                      <a:pt x="62" y="233"/>
                      <a:pt x="62" y="233"/>
                    </a:cubicBezTo>
                    <a:cubicBezTo>
                      <a:pt x="62" y="233"/>
                      <a:pt x="62" y="233"/>
                      <a:pt x="62" y="233"/>
                    </a:cubicBezTo>
                    <a:cubicBezTo>
                      <a:pt x="62" y="235"/>
                      <a:pt x="62" y="235"/>
                      <a:pt x="62" y="235"/>
                    </a:cubicBezTo>
                    <a:cubicBezTo>
                      <a:pt x="63" y="235"/>
                      <a:pt x="63" y="235"/>
                      <a:pt x="63" y="235"/>
                    </a:cubicBezTo>
                    <a:cubicBezTo>
                      <a:pt x="62" y="236"/>
                      <a:pt x="62" y="236"/>
                      <a:pt x="62" y="236"/>
                    </a:cubicBezTo>
                    <a:cubicBezTo>
                      <a:pt x="60" y="235"/>
                      <a:pt x="60" y="235"/>
                      <a:pt x="60" y="235"/>
                    </a:cubicBezTo>
                    <a:cubicBezTo>
                      <a:pt x="60" y="236"/>
                      <a:pt x="60" y="236"/>
                      <a:pt x="60" y="236"/>
                    </a:cubicBezTo>
                    <a:cubicBezTo>
                      <a:pt x="57" y="239"/>
                      <a:pt x="57" y="239"/>
                      <a:pt x="57" y="239"/>
                    </a:cubicBezTo>
                    <a:cubicBezTo>
                      <a:pt x="57" y="239"/>
                      <a:pt x="57" y="239"/>
                      <a:pt x="57" y="239"/>
                    </a:cubicBezTo>
                    <a:cubicBezTo>
                      <a:pt x="58" y="239"/>
                      <a:pt x="58" y="239"/>
                      <a:pt x="58" y="239"/>
                    </a:cubicBezTo>
                    <a:cubicBezTo>
                      <a:pt x="59" y="241"/>
                      <a:pt x="59" y="241"/>
                      <a:pt x="59" y="241"/>
                    </a:cubicBezTo>
                    <a:cubicBezTo>
                      <a:pt x="60" y="240"/>
                      <a:pt x="60" y="240"/>
                      <a:pt x="60" y="240"/>
                    </a:cubicBezTo>
                    <a:cubicBezTo>
                      <a:pt x="63" y="239"/>
                      <a:pt x="63" y="239"/>
                      <a:pt x="63" y="239"/>
                    </a:cubicBezTo>
                    <a:cubicBezTo>
                      <a:pt x="64" y="239"/>
                      <a:pt x="64" y="239"/>
                      <a:pt x="64" y="239"/>
                    </a:cubicBezTo>
                    <a:cubicBezTo>
                      <a:pt x="64" y="239"/>
                      <a:pt x="64" y="239"/>
                      <a:pt x="64" y="239"/>
                    </a:cubicBezTo>
                    <a:cubicBezTo>
                      <a:pt x="64" y="240"/>
                      <a:pt x="64" y="240"/>
                      <a:pt x="64" y="240"/>
                    </a:cubicBezTo>
                    <a:cubicBezTo>
                      <a:pt x="64" y="240"/>
                      <a:pt x="64" y="240"/>
                      <a:pt x="64" y="240"/>
                    </a:cubicBezTo>
                    <a:cubicBezTo>
                      <a:pt x="63" y="241"/>
                      <a:pt x="63" y="241"/>
                      <a:pt x="63" y="241"/>
                    </a:cubicBezTo>
                    <a:cubicBezTo>
                      <a:pt x="63" y="241"/>
                      <a:pt x="63" y="241"/>
                      <a:pt x="63" y="241"/>
                    </a:cubicBezTo>
                    <a:cubicBezTo>
                      <a:pt x="62" y="240"/>
                      <a:pt x="62" y="240"/>
                      <a:pt x="62" y="240"/>
                    </a:cubicBezTo>
                    <a:cubicBezTo>
                      <a:pt x="60" y="241"/>
                      <a:pt x="60" y="241"/>
                      <a:pt x="60" y="241"/>
                    </a:cubicBezTo>
                    <a:cubicBezTo>
                      <a:pt x="60" y="241"/>
                      <a:pt x="60" y="241"/>
                      <a:pt x="60" y="241"/>
                    </a:cubicBezTo>
                    <a:cubicBezTo>
                      <a:pt x="60" y="242"/>
                      <a:pt x="60" y="242"/>
                      <a:pt x="60" y="242"/>
                    </a:cubicBezTo>
                    <a:cubicBezTo>
                      <a:pt x="62" y="242"/>
                      <a:pt x="62" y="242"/>
                      <a:pt x="62" y="242"/>
                    </a:cubicBezTo>
                    <a:cubicBezTo>
                      <a:pt x="61" y="243"/>
                      <a:pt x="61" y="243"/>
                      <a:pt x="61" y="243"/>
                    </a:cubicBezTo>
                    <a:cubicBezTo>
                      <a:pt x="61" y="245"/>
                      <a:pt x="61" y="245"/>
                      <a:pt x="61" y="245"/>
                    </a:cubicBezTo>
                    <a:cubicBezTo>
                      <a:pt x="61" y="247"/>
                      <a:pt x="61" y="247"/>
                      <a:pt x="61" y="247"/>
                    </a:cubicBezTo>
                    <a:cubicBezTo>
                      <a:pt x="63" y="249"/>
                      <a:pt x="63" y="249"/>
                      <a:pt x="63" y="249"/>
                    </a:cubicBezTo>
                    <a:cubicBezTo>
                      <a:pt x="65" y="247"/>
                      <a:pt x="65" y="247"/>
                      <a:pt x="65" y="247"/>
                    </a:cubicBezTo>
                    <a:cubicBezTo>
                      <a:pt x="65" y="245"/>
                      <a:pt x="65" y="245"/>
                      <a:pt x="65" y="245"/>
                    </a:cubicBezTo>
                    <a:cubicBezTo>
                      <a:pt x="65" y="244"/>
                      <a:pt x="65" y="244"/>
                      <a:pt x="65" y="244"/>
                    </a:cubicBezTo>
                    <a:cubicBezTo>
                      <a:pt x="65" y="246"/>
                      <a:pt x="65" y="246"/>
                      <a:pt x="65" y="246"/>
                    </a:cubicBezTo>
                    <a:cubicBezTo>
                      <a:pt x="64" y="249"/>
                      <a:pt x="64" y="249"/>
                      <a:pt x="64" y="249"/>
                    </a:cubicBezTo>
                    <a:cubicBezTo>
                      <a:pt x="64" y="251"/>
                      <a:pt x="64" y="251"/>
                      <a:pt x="64" y="251"/>
                    </a:cubicBezTo>
                    <a:cubicBezTo>
                      <a:pt x="66" y="252"/>
                      <a:pt x="66" y="252"/>
                      <a:pt x="66" y="252"/>
                    </a:cubicBezTo>
                    <a:cubicBezTo>
                      <a:pt x="68" y="251"/>
                      <a:pt x="68" y="251"/>
                      <a:pt x="68" y="251"/>
                    </a:cubicBezTo>
                    <a:cubicBezTo>
                      <a:pt x="71" y="252"/>
                      <a:pt x="71" y="252"/>
                      <a:pt x="71" y="252"/>
                    </a:cubicBezTo>
                    <a:cubicBezTo>
                      <a:pt x="73" y="251"/>
                      <a:pt x="73" y="251"/>
                      <a:pt x="73" y="251"/>
                    </a:cubicBezTo>
                    <a:cubicBezTo>
                      <a:pt x="75" y="249"/>
                      <a:pt x="75" y="249"/>
                      <a:pt x="75" y="249"/>
                    </a:cubicBezTo>
                    <a:cubicBezTo>
                      <a:pt x="76" y="243"/>
                      <a:pt x="76" y="243"/>
                      <a:pt x="76" y="243"/>
                    </a:cubicBezTo>
                    <a:cubicBezTo>
                      <a:pt x="77" y="242"/>
                      <a:pt x="77" y="242"/>
                      <a:pt x="77" y="242"/>
                    </a:cubicBezTo>
                    <a:cubicBezTo>
                      <a:pt x="78" y="238"/>
                      <a:pt x="78" y="238"/>
                      <a:pt x="78" y="238"/>
                    </a:cubicBezTo>
                    <a:cubicBezTo>
                      <a:pt x="78" y="237"/>
                      <a:pt x="78" y="237"/>
                      <a:pt x="78" y="237"/>
                    </a:cubicBezTo>
                    <a:cubicBezTo>
                      <a:pt x="79" y="236"/>
                      <a:pt x="79" y="236"/>
                      <a:pt x="79" y="236"/>
                    </a:cubicBezTo>
                    <a:cubicBezTo>
                      <a:pt x="80" y="235"/>
                      <a:pt x="80" y="235"/>
                      <a:pt x="80" y="235"/>
                    </a:cubicBezTo>
                    <a:cubicBezTo>
                      <a:pt x="81" y="235"/>
                      <a:pt x="81" y="235"/>
                      <a:pt x="81" y="235"/>
                    </a:cubicBezTo>
                    <a:cubicBezTo>
                      <a:pt x="80" y="237"/>
                      <a:pt x="80" y="237"/>
                      <a:pt x="80" y="237"/>
                    </a:cubicBezTo>
                    <a:cubicBezTo>
                      <a:pt x="80" y="239"/>
                      <a:pt x="80" y="239"/>
                      <a:pt x="80" y="239"/>
                    </a:cubicBezTo>
                    <a:cubicBezTo>
                      <a:pt x="74" y="251"/>
                      <a:pt x="74" y="251"/>
                      <a:pt x="74" y="251"/>
                    </a:cubicBezTo>
                    <a:cubicBezTo>
                      <a:pt x="74" y="251"/>
                      <a:pt x="74" y="251"/>
                      <a:pt x="74" y="251"/>
                    </a:cubicBezTo>
                    <a:cubicBezTo>
                      <a:pt x="72" y="254"/>
                      <a:pt x="72" y="254"/>
                      <a:pt x="72" y="254"/>
                    </a:cubicBezTo>
                    <a:cubicBezTo>
                      <a:pt x="72" y="254"/>
                      <a:pt x="72" y="254"/>
                      <a:pt x="72" y="254"/>
                    </a:cubicBezTo>
                    <a:cubicBezTo>
                      <a:pt x="72" y="255"/>
                      <a:pt x="72" y="255"/>
                      <a:pt x="72" y="255"/>
                    </a:cubicBezTo>
                    <a:cubicBezTo>
                      <a:pt x="74" y="255"/>
                      <a:pt x="74" y="255"/>
                      <a:pt x="74" y="255"/>
                    </a:cubicBezTo>
                    <a:cubicBezTo>
                      <a:pt x="74" y="256"/>
                      <a:pt x="74" y="256"/>
                      <a:pt x="74" y="256"/>
                    </a:cubicBezTo>
                    <a:cubicBezTo>
                      <a:pt x="73" y="257"/>
                      <a:pt x="73" y="257"/>
                      <a:pt x="73" y="257"/>
                    </a:cubicBezTo>
                    <a:cubicBezTo>
                      <a:pt x="71" y="256"/>
                      <a:pt x="71" y="256"/>
                      <a:pt x="71" y="256"/>
                    </a:cubicBezTo>
                    <a:cubicBezTo>
                      <a:pt x="70" y="255"/>
                      <a:pt x="70" y="255"/>
                      <a:pt x="70" y="255"/>
                    </a:cubicBezTo>
                    <a:cubicBezTo>
                      <a:pt x="66" y="256"/>
                      <a:pt x="66" y="256"/>
                      <a:pt x="66" y="256"/>
                    </a:cubicBezTo>
                    <a:cubicBezTo>
                      <a:pt x="67" y="257"/>
                      <a:pt x="67" y="257"/>
                      <a:pt x="67" y="257"/>
                    </a:cubicBezTo>
                    <a:cubicBezTo>
                      <a:pt x="67" y="258"/>
                      <a:pt x="67" y="258"/>
                      <a:pt x="67" y="258"/>
                    </a:cubicBezTo>
                    <a:cubicBezTo>
                      <a:pt x="67" y="259"/>
                      <a:pt x="67" y="259"/>
                      <a:pt x="67" y="259"/>
                    </a:cubicBezTo>
                    <a:cubicBezTo>
                      <a:pt x="66" y="259"/>
                      <a:pt x="66" y="259"/>
                      <a:pt x="66" y="259"/>
                    </a:cubicBezTo>
                    <a:cubicBezTo>
                      <a:pt x="63" y="256"/>
                      <a:pt x="63" y="256"/>
                      <a:pt x="63" y="256"/>
                    </a:cubicBezTo>
                    <a:cubicBezTo>
                      <a:pt x="60" y="256"/>
                      <a:pt x="60" y="256"/>
                      <a:pt x="60" y="256"/>
                    </a:cubicBezTo>
                    <a:cubicBezTo>
                      <a:pt x="58" y="254"/>
                      <a:pt x="58" y="254"/>
                      <a:pt x="58" y="254"/>
                    </a:cubicBezTo>
                    <a:cubicBezTo>
                      <a:pt x="58" y="254"/>
                      <a:pt x="58" y="254"/>
                      <a:pt x="58" y="254"/>
                    </a:cubicBezTo>
                    <a:cubicBezTo>
                      <a:pt x="58" y="253"/>
                      <a:pt x="58" y="253"/>
                      <a:pt x="58" y="253"/>
                    </a:cubicBezTo>
                    <a:cubicBezTo>
                      <a:pt x="56" y="247"/>
                      <a:pt x="56" y="247"/>
                      <a:pt x="56" y="247"/>
                    </a:cubicBezTo>
                    <a:cubicBezTo>
                      <a:pt x="55" y="246"/>
                      <a:pt x="55" y="246"/>
                      <a:pt x="55" y="246"/>
                    </a:cubicBezTo>
                    <a:cubicBezTo>
                      <a:pt x="54" y="244"/>
                      <a:pt x="54" y="244"/>
                      <a:pt x="54" y="244"/>
                    </a:cubicBezTo>
                    <a:cubicBezTo>
                      <a:pt x="52" y="241"/>
                      <a:pt x="52" y="241"/>
                      <a:pt x="52" y="241"/>
                    </a:cubicBezTo>
                    <a:cubicBezTo>
                      <a:pt x="46" y="240"/>
                      <a:pt x="46" y="240"/>
                      <a:pt x="46" y="240"/>
                    </a:cubicBezTo>
                    <a:cubicBezTo>
                      <a:pt x="42" y="242"/>
                      <a:pt x="42" y="242"/>
                      <a:pt x="42" y="242"/>
                    </a:cubicBezTo>
                    <a:cubicBezTo>
                      <a:pt x="41" y="242"/>
                      <a:pt x="41" y="242"/>
                      <a:pt x="41" y="242"/>
                    </a:cubicBezTo>
                    <a:cubicBezTo>
                      <a:pt x="40" y="243"/>
                      <a:pt x="40" y="243"/>
                      <a:pt x="40" y="243"/>
                    </a:cubicBezTo>
                    <a:cubicBezTo>
                      <a:pt x="39" y="243"/>
                      <a:pt x="39" y="243"/>
                      <a:pt x="39" y="243"/>
                    </a:cubicBezTo>
                    <a:cubicBezTo>
                      <a:pt x="40" y="245"/>
                      <a:pt x="40" y="245"/>
                      <a:pt x="40" y="245"/>
                    </a:cubicBezTo>
                    <a:cubicBezTo>
                      <a:pt x="39" y="245"/>
                      <a:pt x="39" y="245"/>
                      <a:pt x="39" y="245"/>
                    </a:cubicBezTo>
                    <a:cubicBezTo>
                      <a:pt x="40" y="245"/>
                      <a:pt x="40" y="245"/>
                      <a:pt x="40" y="245"/>
                    </a:cubicBezTo>
                    <a:cubicBezTo>
                      <a:pt x="40" y="249"/>
                      <a:pt x="40" y="249"/>
                      <a:pt x="40" y="249"/>
                    </a:cubicBezTo>
                    <a:cubicBezTo>
                      <a:pt x="42" y="250"/>
                      <a:pt x="42" y="250"/>
                      <a:pt x="42" y="250"/>
                    </a:cubicBezTo>
                    <a:cubicBezTo>
                      <a:pt x="42" y="251"/>
                      <a:pt x="42" y="251"/>
                      <a:pt x="42" y="251"/>
                    </a:cubicBezTo>
                    <a:cubicBezTo>
                      <a:pt x="43" y="253"/>
                      <a:pt x="43" y="253"/>
                      <a:pt x="43" y="253"/>
                    </a:cubicBezTo>
                    <a:cubicBezTo>
                      <a:pt x="43" y="256"/>
                      <a:pt x="43" y="256"/>
                      <a:pt x="43" y="256"/>
                    </a:cubicBezTo>
                    <a:cubicBezTo>
                      <a:pt x="44" y="258"/>
                      <a:pt x="44" y="258"/>
                      <a:pt x="44" y="258"/>
                    </a:cubicBezTo>
                    <a:cubicBezTo>
                      <a:pt x="46" y="259"/>
                      <a:pt x="46" y="259"/>
                      <a:pt x="46" y="259"/>
                    </a:cubicBezTo>
                    <a:cubicBezTo>
                      <a:pt x="47" y="257"/>
                      <a:pt x="47" y="257"/>
                      <a:pt x="47" y="257"/>
                    </a:cubicBezTo>
                    <a:cubicBezTo>
                      <a:pt x="49" y="257"/>
                      <a:pt x="49" y="257"/>
                      <a:pt x="49" y="257"/>
                    </a:cubicBezTo>
                    <a:cubicBezTo>
                      <a:pt x="49" y="258"/>
                      <a:pt x="49" y="258"/>
                      <a:pt x="49" y="258"/>
                    </a:cubicBezTo>
                    <a:cubicBezTo>
                      <a:pt x="47" y="260"/>
                      <a:pt x="47" y="260"/>
                      <a:pt x="47" y="260"/>
                    </a:cubicBezTo>
                    <a:cubicBezTo>
                      <a:pt x="47" y="260"/>
                      <a:pt x="47" y="260"/>
                      <a:pt x="47" y="260"/>
                    </a:cubicBezTo>
                    <a:cubicBezTo>
                      <a:pt x="48" y="260"/>
                      <a:pt x="48" y="260"/>
                      <a:pt x="48" y="260"/>
                    </a:cubicBezTo>
                    <a:cubicBezTo>
                      <a:pt x="48" y="261"/>
                      <a:pt x="48" y="261"/>
                      <a:pt x="48" y="261"/>
                    </a:cubicBezTo>
                    <a:cubicBezTo>
                      <a:pt x="47" y="262"/>
                      <a:pt x="47" y="262"/>
                      <a:pt x="47" y="262"/>
                    </a:cubicBezTo>
                    <a:cubicBezTo>
                      <a:pt x="47" y="263"/>
                      <a:pt x="47" y="263"/>
                      <a:pt x="47" y="263"/>
                    </a:cubicBezTo>
                    <a:cubicBezTo>
                      <a:pt x="47" y="263"/>
                      <a:pt x="47" y="263"/>
                      <a:pt x="47" y="263"/>
                    </a:cubicBezTo>
                    <a:cubicBezTo>
                      <a:pt x="48" y="263"/>
                      <a:pt x="48" y="263"/>
                      <a:pt x="48" y="263"/>
                    </a:cubicBezTo>
                    <a:cubicBezTo>
                      <a:pt x="50" y="263"/>
                      <a:pt x="50" y="263"/>
                      <a:pt x="50" y="263"/>
                    </a:cubicBezTo>
                    <a:cubicBezTo>
                      <a:pt x="49" y="264"/>
                      <a:pt x="49" y="264"/>
                      <a:pt x="49" y="264"/>
                    </a:cubicBezTo>
                    <a:cubicBezTo>
                      <a:pt x="49" y="265"/>
                      <a:pt x="49" y="265"/>
                      <a:pt x="49" y="265"/>
                    </a:cubicBezTo>
                    <a:cubicBezTo>
                      <a:pt x="48" y="264"/>
                      <a:pt x="48" y="264"/>
                      <a:pt x="48" y="264"/>
                    </a:cubicBezTo>
                    <a:cubicBezTo>
                      <a:pt x="48" y="263"/>
                      <a:pt x="48" y="263"/>
                      <a:pt x="48" y="263"/>
                    </a:cubicBezTo>
                    <a:cubicBezTo>
                      <a:pt x="46" y="264"/>
                      <a:pt x="46" y="264"/>
                      <a:pt x="46" y="264"/>
                    </a:cubicBezTo>
                    <a:cubicBezTo>
                      <a:pt x="45" y="265"/>
                      <a:pt x="45" y="265"/>
                      <a:pt x="45" y="265"/>
                    </a:cubicBezTo>
                    <a:cubicBezTo>
                      <a:pt x="46" y="266"/>
                      <a:pt x="46" y="266"/>
                      <a:pt x="46" y="266"/>
                    </a:cubicBezTo>
                    <a:cubicBezTo>
                      <a:pt x="44" y="266"/>
                      <a:pt x="44" y="266"/>
                      <a:pt x="44" y="266"/>
                    </a:cubicBezTo>
                    <a:cubicBezTo>
                      <a:pt x="44" y="265"/>
                      <a:pt x="44" y="265"/>
                      <a:pt x="44" y="265"/>
                    </a:cubicBezTo>
                    <a:cubicBezTo>
                      <a:pt x="44" y="265"/>
                      <a:pt x="44" y="265"/>
                      <a:pt x="44" y="265"/>
                    </a:cubicBezTo>
                    <a:cubicBezTo>
                      <a:pt x="42" y="266"/>
                      <a:pt x="42" y="266"/>
                      <a:pt x="42" y="266"/>
                    </a:cubicBezTo>
                    <a:cubicBezTo>
                      <a:pt x="41" y="266"/>
                      <a:pt x="41" y="266"/>
                      <a:pt x="41" y="266"/>
                    </a:cubicBezTo>
                    <a:cubicBezTo>
                      <a:pt x="40" y="265"/>
                      <a:pt x="40" y="265"/>
                      <a:pt x="40" y="265"/>
                    </a:cubicBezTo>
                    <a:cubicBezTo>
                      <a:pt x="39" y="266"/>
                      <a:pt x="39" y="266"/>
                      <a:pt x="39" y="266"/>
                    </a:cubicBezTo>
                    <a:cubicBezTo>
                      <a:pt x="39" y="267"/>
                      <a:pt x="39" y="267"/>
                      <a:pt x="39" y="267"/>
                    </a:cubicBezTo>
                    <a:cubicBezTo>
                      <a:pt x="37" y="269"/>
                      <a:pt x="37" y="269"/>
                      <a:pt x="37" y="269"/>
                    </a:cubicBezTo>
                    <a:cubicBezTo>
                      <a:pt x="36" y="270"/>
                      <a:pt x="36" y="270"/>
                      <a:pt x="36" y="270"/>
                    </a:cubicBezTo>
                    <a:cubicBezTo>
                      <a:pt x="32" y="273"/>
                      <a:pt x="32" y="273"/>
                      <a:pt x="32" y="273"/>
                    </a:cubicBezTo>
                    <a:cubicBezTo>
                      <a:pt x="31" y="276"/>
                      <a:pt x="31" y="276"/>
                      <a:pt x="31" y="276"/>
                    </a:cubicBezTo>
                    <a:cubicBezTo>
                      <a:pt x="31" y="279"/>
                      <a:pt x="31" y="279"/>
                      <a:pt x="31" y="279"/>
                    </a:cubicBezTo>
                    <a:cubicBezTo>
                      <a:pt x="31" y="282"/>
                      <a:pt x="31" y="282"/>
                      <a:pt x="31" y="282"/>
                    </a:cubicBezTo>
                    <a:cubicBezTo>
                      <a:pt x="33" y="286"/>
                      <a:pt x="33" y="286"/>
                      <a:pt x="33" y="286"/>
                    </a:cubicBezTo>
                    <a:cubicBezTo>
                      <a:pt x="34" y="287"/>
                      <a:pt x="34" y="287"/>
                      <a:pt x="34" y="287"/>
                    </a:cubicBezTo>
                    <a:cubicBezTo>
                      <a:pt x="36" y="284"/>
                      <a:pt x="36" y="284"/>
                      <a:pt x="36" y="284"/>
                    </a:cubicBezTo>
                    <a:cubicBezTo>
                      <a:pt x="36" y="282"/>
                      <a:pt x="36" y="282"/>
                      <a:pt x="36" y="282"/>
                    </a:cubicBezTo>
                    <a:cubicBezTo>
                      <a:pt x="36" y="286"/>
                      <a:pt x="36" y="286"/>
                      <a:pt x="36" y="286"/>
                    </a:cubicBezTo>
                    <a:cubicBezTo>
                      <a:pt x="37" y="283"/>
                      <a:pt x="37" y="283"/>
                      <a:pt x="37" y="283"/>
                    </a:cubicBezTo>
                    <a:cubicBezTo>
                      <a:pt x="36" y="276"/>
                      <a:pt x="36" y="276"/>
                      <a:pt x="36" y="276"/>
                    </a:cubicBezTo>
                    <a:cubicBezTo>
                      <a:pt x="37" y="275"/>
                      <a:pt x="37" y="275"/>
                      <a:pt x="37" y="275"/>
                    </a:cubicBezTo>
                    <a:cubicBezTo>
                      <a:pt x="38" y="287"/>
                      <a:pt x="38" y="287"/>
                      <a:pt x="38" y="287"/>
                    </a:cubicBezTo>
                    <a:cubicBezTo>
                      <a:pt x="41" y="287"/>
                      <a:pt x="41" y="287"/>
                      <a:pt x="41" y="287"/>
                    </a:cubicBezTo>
                    <a:cubicBezTo>
                      <a:pt x="41" y="288"/>
                      <a:pt x="41" y="288"/>
                      <a:pt x="41" y="288"/>
                    </a:cubicBezTo>
                    <a:cubicBezTo>
                      <a:pt x="43" y="288"/>
                      <a:pt x="43" y="288"/>
                      <a:pt x="43" y="288"/>
                    </a:cubicBezTo>
                    <a:cubicBezTo>
                      <a:pt x="44" y="285"/>
                      <a:pt x="44" y="285"/>
                      <a:pt x="44" y="285"/>
                    </a:cubicBezTo>
                    <a:cubicBezTo>
                      <a:pt x="44" y="283"/>
                      <a:pt x="44" y="283"/>
                      <a:pt x="44" y="283"/>
                    </a:cubicBezTo>
                    <a:cubicBezTo>
                      <a:pt x="44" y="285"/>
                      <a:pt x="44" y="285"/>
                      <a:pt x="44" y="285"/>
                    </a:cubicBezTo>
                    <a:cubicBezTo>
                      <a:pt x="46" y="286"/>
                      <a:pt x="46" y="286"/>
                      <a:pt x="46" y="286"/>
                    </a:cubicBezTo>
                    <a:cubicBezTo>
                      <a:pt x="47" y="288"/>
                      <a:pt x="47" y="288"/>
                      <a:pt x="47" y="288"/>
                    </a:cubicBezTo>
                    <a:cubicBezTo>
                      <a:pt x="49" y="288"/>
                      <a:pt x="49" y="288"/>
                      <a:pt x="49" y="288"/>
                    </a:cubicBezTo>
                    <a:cubicBezTo>
                      <a:pt x="49" y="286"/>
                      <a:pt x="49" y="286"/>
                      <a:pt x="49" y="286"/>
                    </a:cubicBezTo>
                    <a:cubicBezTo>
                      <a:pt x="51" y="284"/>
                      <a:pt x="51" y="284"/>
                      <a:pt x="51" y="284"/>
                    </a:cubicBezTo>
                    <a:cubicBezTo>
                      <a:pt x="52" y="285"/>
                      <a:pt x="52" y="285"/>
                      <a:pt x="52" y="285"/>
                    </a:cubicBezTo>
                    <a:cubicBezTo>
                      <a:pt x="56" y="290"/>
                      <a:pt x="56" y="290"/>
                      <a:pt x="56" y="290"/>
                    </a:cubicBezTo>
                    <a:cubicBezTo>
                      <a:pt x="59" y="290"/>
                      <a:pt x="59" y="290"/>
                      <a:pt x="59" y="290"/>
                    </a:cubicBezTo>
                    <a:cubicBezTo>
                      <a:pt x="60" y="292"/>
                      <a:pt x="60" y="292"/>
                      <a:pt x="60" y="292"/>
                    </a:cubicBezTo>
                    <a:cubicBezTo>
                      <a:pt x="66" y="291"/>
                      <a:pt x="66" y="291"/>
                      <a:pt x="66" y="291"/>
                    </a:cubicBezTo>
                    <a:cubicBezTo>
                      <a:pt x="62" y="285"/>
                      <a:pt x="62" y="285"/>
                      <a:pt x="62" y="285"/>
                    </a:cubicBezTo>
                    <a:cubicBezTo>
                      <a:pt x="61" y="282"/>
                      <a:pt x="61" y="282"/>
                      <a:pt x="61" y="282"/>
                    </a:cubicBezTo>
                    <a:cubicBezTo>
                      <a:pt x="63" y="286"/>
                      <a:pt x="63" y="286"/>
                      <a:pt x="63" y="286"/>
                    </a:cubicBezTo>
                    <a:cubicBezTo>
                      <a:pt x="65" y="286"/>
                      <a:pt x="65" y="286"/>
                      <a:pt x="65" y="286"/>
                    </a:cubicBezTo>
                    <a:cubicBezTo>
                      <a:pt x="67" y="284"/>
                      <a:pt x="67" y="284"/>
                      <a:pt x="67" y="284"/>
                    </a:cubicBezTo>
                    <a:cubicBezTo>
                      <a:pt x="67" y="280"/>
                      <a:pt x="67" y="280"/>
                      <a:pt x="67" y="280"/>
                    </a:cubicBezTo>
                    <a:cubicBezTo>
                      <a:pt x="70" y="285"/>
                      <a:pt x="70" y="285"/>
                      <a:pt x="70" y="285"/>
                    </a:cubicBezTo>
                    <a:cubicBezTo>
                      <a:pt x="73" y="287"/>
                      <a:pt x="73" y="287"/>
                      <a:pt x="73" y="287"/>
                    </a:cubicBezTo>
                    <a:cubicBezTo>
                      <a:pt x="75" y="286"/>
                      <a:pt x="75" y="286"/>
                      <a:pt x="75" y="286"/>
                    </a:cubicBezTo>
                    <a:cubicBezTo>
                      <a:pt x="75" y="282"/>
                      <a:pt x="75" y="282"/>
                      <a:pt x="75" y="282"/>
                    </a:cubicBezTo>
                    <a:cubicBezTo>
                      <a:pt x="73" y="276"/>
                      <a:pt x="73" y="276"/>
                      <a:pt x="73" y="276"/>
                    </a:cubicBezTo>
                    <a:cubicBezTo>
                      <a:pt x="76" y="286"/>
                      <a:pt x="76" y="286"/>
                      <a:pt x="76" y="286"/>
                    </a:cubicBezTo>
                    <a:cubicBezTo>
                      <a:pt x="78" y="288"/>
                      <a:pt x="78" y="288"/>
                      <a:pt x="78" y="288"/>
                    </a:cubicBezTo>
                    <a:cubicBezTo>
                      <a:pt x="82" y="287"/>
                      <a:pt x="82" y="287"/>
                      <a:pt x="82" y="287"/>
                    </a:cubicBezTo>
                    <a:cubicBezTo>
                      <a:pt x="83" y="284"/>
                      <a:pt x="83" y="284"/>
                      <a:pt x="83" y="284"/>
                    </a:cubicBezTo>
                    <a:cubicBezTo>
                      <a:pt x="80" y="279"/>
                      <a:pt x="80" y="279"/>
                      <a:pt x="80" y="279"/>
                    </a:cubicBezTo>
                    <a:cubicBezTo>
                      <a:pt x="81" y="280"/>
                      <a:pt x="81" y="280"/>
                      <a:pt x="81" y="280"/>
                    </a:cubicBezTo>
                    <a:cubicBezTo>
                      <a:pt x="83" y="280"/>
                      <a:pt x="83" y="280"/>
                      <a:pt x="83" y="280"/>
                    </a:cubicBezTo>
                    <a:cubicBezTo>
                      <a:pt x="83" y="283"/>
                      <a:pt x="83" y="283"/>
                      <a:pt x="83" y="283"/>
                    </a:cubicBezTo>
                    <a:cubicBezTo>
                      <a:pt x="84" y="285"/>
                      <a:pt x="84" y="285"/>
                      <a:pt x="84" y="285"/>
                    </a:cubicBezTo>
                    <a:cubicBezTo>
                      <a:pt x="87" y="285"/>
                      <a:pt x="87" y="285"/>
                      <a:pt x="87" y="285"/>
                    </a:cubicBezTo>
                    <a:cubicBezTo>
                      <a:pt x="89" y="284"/>
                      <a:pt x="89" y="284"/>
                      <a:pt x="89" y="284"/>
                    </a:cubicBezTo>
                    <a:cubicBezTo>
                      <a:pt x="90" y="285"/>
                      <a:pt x="90" y="285"/>
                      <a:pt x="90" y="285"/>
                    </a:cubicBezTo>
                    <a:cubicBezTo>
                      <a:pt x="91" y="286"/>
                      <a:pt x="91" y="286"/>
                      <a:pt x="91" y="286"/>
                    </a:cubicBezTo>
                    <a:cubicBezTo>
                      <a:pt x="91" y="288"/>
                      <a:pt x="91" y="288"/>
                      <a:pt x="91" y="288"/>
                    </a:cubicBezTo>
                    <a:cubicBezTo>
                      <a:pt x="91" y="291"/>
                      <a:pt x="91" y="291"/>
                      <a:pt x="91" y="291"/>
                    </a:cubicBezTo>
                    <a:cubicBezTo>
                      <a:pt x="90" y="293"/>
                      <a:pt x="90" y="293"/>
                      <a:pt x="90" y="293"/>
                    </a:cubicBezTo>
                    <a:cubicBezTo>
                      <a:pt x="91" y="294"/>
                      <a:pt x="91" y="294"/>
                      <a:pt x="91" y="294"/>
                    </a:cubicBezTo>
                    <a:cubicBezTo>
                      <a:pt x="100" y="290"/>
                      <a:pt x="100" y="290"/>
                      <a:pt x="100" y="290"/>
                    </a:cubicBezTo>
                    <a:cubicBezTo>
                      <a:pt x="105" y="282"/>
                      <a:pt x="105" y="282"/>
                      <a:pt x="105" y="282"/>
                    </a:cubicBezTo>
                    <a:cubicBezTo>
                      <a:pt x="106" y="286"/>
                      <a:pt x="106" y="286"/>
                      <a:pt x="106" y="286"/>
                    </a:cubicBezTo>
                    <a:cubicBezTo>
                      <a:pt x="108" y="284"/>
                      <a:pt x="108" y="284"/>
                      <a:pt x="108" y="284"/>
                    </a:cubicBezTo>
                    <a:cubicBezTo>
                      <a:pt x="109" y="282"/>
                      <a:pt x="109" y="282"/>
                      <a:pt x="109" y="282"/>
                    </a:cubicBezTo>
                    <a:cubicBezTo>
                      <a:pt x="111" y="281"/>
                      <a:pt x="111" y="281"/>
                      <a:pt x="111" y="281"/>
                    </a:cubicBezTo>
                    <a:cubicBezTo>
                      <a:pt x="112" y="272"/>
                      <a:pt x="112" y="272"/>
                      <a:pt x="112" y="272"/>
                    </a:cubicBezTo>
                    <a:cubicBezTo>
                      <a:pt x="111" y="270"/>
                      <a:pt x="111" y="270"/>
                      <a:pt x="111" y="270"/>
                    </a:cubicBezTo>
                    <a:cubicBezTo>
                      <a:pt x="108" y="270"/>
                      <a:pt x="108" y="270"/>
                      <a:pt x="108" y="270"/>
                    </a:cubicBezTo>
                    <a:cubicBezTo>
                      <a:pt x="106" y="274"/>
                      <a:pt x="106" y="274"/>
                      <a:pt x="106" y="274"/>
                    </a:cubicBezTo>
                    <a:cubicBezTo>
                      <a:pt x="104" y="274"/>
                      <a:pt x="104" y="274"/>
                      <a:pt x="104" y="274"/>
                    </a:cubicBezTo>
                    <a:cubicBezTo>
                      <a:pt x="104" y="272"/>
                      <a:pt x="104" y="272"/>
                      <a:pt x="104" y="272"/>
                    </a:cubicBezTo>
                    <a:cubicBezTo>
                      <a:pt x="102" y="270"/>
                      <a:pt x="102" y="270"/>
                      <a:pt x="102" y="270"/>
                    </a:cubicBezTo>
                    <a:cubicBezTo>
                      <a:pt x="102" y="269"/>
                      <a:pt x="102" y="269"/>
                      <a:pt x="102" y="269"/>
                    </a:cubicBezTo>
                    <a:cubicBezTo>
                      <a:pt x="104" y="268"/>
                      <a:pt x="104" y="268"/>
                      <a:pt x="104" y="268"/>
                    </a:cubicBezTo>
                    <a:cubicBezTo>
                      <a:pt x="105" y="266"/>
                      <a:pt x="105" y="266"/>
                      <a:pt x="105" y="266"/>
                    </a:cubicBezTo>
                    <a:cubicBezTo>
                      <a:pt x="104" y="263"/>
                      <a:pt x="104" y="263"/>
                      <a:pt x="104" y="263"/>
                    </a:cubicBezTo>
                    <a:cubicBezTo>
                      <a:pt x="102" y="263"/>
                      <a:pt x="102" y="263"/>
                      <a:pt x="102" y="263"/>
                    </a:cubicBezTo>
                    <a:cubicBezTo>
                      <a:pt x="100" y="263"/>
                      <a:pt x="100" y="263"/>
                      <a:pt x="100" y="263"/>
                    </a:cubicBezTo>
                    <a:cubicBezTo>
                      <a:pt x="96" y="267"/>
                      <a:pt x="96" y="267"/>
                      <a:pt x="96" y="267"/>
                    </a:cubicBezTo>
                    <a:cubicBezTo>
                      <a:pt x="95" y="267"/>
                      <a:pt x="95" y="267"/>
                      <a:pt x="95" y="267"/>
                    </a:cubicBezTo>
                    <a:cubicBezTo>
                      <a:pt x="97" y="264"/>
                      <a:pt x="97" y="264"/>
                      <a:pt x="97" y="264"/>
                    </a:cubicBezTo>
                    <a:cubicBezTo>
                      <a:pt x="97" y="263"/>
                      <a:pt x="97" y="263"/>
                      <a:pt x="97" y="263"/>
                    </a:cubicBezTo>
                    <a:cubicBezTo>
                      <a:pt x="91" y="262"/>
                      <a:pt x="91" y="262"/>
                      <a:pt x="91" y="262"/>
                    </a:cubicBezTo>
                    <a:cubicBezTo>
                      <a:pt x="88" y="262"/>
                      <a:pt x="88" y="262"/>
                      <a:pt x="88" y="262"/>
                    </a:cubicBezTo>
                    <a:cubicBezTo>
                      <a:pt x="85" y="266"/>
                      <a:pt x="85" y="266"/>
                      <a:pt x="85" y="266"/>
                    </a:cubicBezTo>
                    <a:cubicBezTo>
                      <a:pt x="84" y="262"/>
                      <a:pt x="84" y="262"/>
                      <a:pt x="84" y="262"/>
                    </a:cubicBezTo>
                    <a:cubicBezTo>
                      <a:pt x="84" y="261"/>
                      <a:pt x="84" y="261"/>
                      <a:pt x="84" y="261"/>
                    </a:cubicBezTo>
                    <a:cubicBezTo>
                      <a:pt x="85" y="261"/>
                      <a:pt x="85" y="261"/>
                      <a:pt x="85" y="261"/>
                    </a:cubicBezTo>
                    <a:cubicBezTo>
                      <a:pt x="89" y="260"/>
                      <a:pt x="89" y="260"/>
                      <a:pt x="89" y="260"/>
                    </a:cubicBezTo>
                    <a:cubicBezTo>
                      <a:pt x="89" y="259"/>
                      <a:pt x="89" y="259"/>
                      <a:pt x="89" y="259"/>
                    </a:cubicBezTo>
                    <a:cubicBezTo>
                      <a:pt x="87" y="257"/>
                      <a:pt x="87" y="257"/>
                      <a:pt x="87" y="257"/>
                    </a:cubicBezTo>
                    <a:cubicBezTo>
                      <a:pt x="87" y="255"/>
                      <a:pt x="87" y="255"/>
                      <a:pt x="87" y="255"/>
                    </a:cubicBezTo>
                    <a:cubicBezTo>
                      <a:pt x="87" y="254"/>
                      <a:pt x="87" y="254"/>
                      <a:pt x="87" y="254"/>
                    </a:cubicBezTo>
                    <a:cubicBezTo>
                      <a:pt x="90" y="258"/>
                      <a:pt x="90" y="258"/>
                      <a:pt x="90" y="258"/>
                    </a:cubicBezTo>
                    <a:cubicBezTo>
                      <a:pt x="94" y="261"/>
                      <a:pt x="94" y="261"/>
                      <a:pt x="94" y="261"/>
                    </a:cubicBezTo>
                    <a:cubicBezTo>
                      <a:pt x="105" y="260"/>
                      <a:pt x="105" y="260"/>
                      <a:pt x="105" y="260"/>
                    </a:cubicBezTo>
                    <a:cubicBezTo>
                      <a:pt x="105" y="259"/>
                      <a:pt x="105" y="259"/>
                      <a:pt x="105" y="259"/>
                    </a:cubicBezTo>
                    <a:cubicBezTo>
                      <a:pt x="106" y="259"/>
                      <a:pt x="106" y="259"/>
                      <a:pt x="106" y="259"/>
                    </a:cubicBezTo>
                    <a:cubicBezTo>
                      <a:pt x="106" y="260"/>
                      <a:pt x="106" y="260"/>
                      <a:pt x="106" y="260"/>
                    </a:cubicBezTo>
                    <a:cubicBezTo>
                      <a:pt x="106" y="260"/>
                      <a:pt x="106" y="260"/>
                      <a:pt x="106" y="260"/>
                    </a:cubicBezTo>
                    <a:cubicBezTo>
                      <a:pt x="110" y="258"/>
                      <a:pt x="110" y="258"/>
                      <a:pt x="110" y="258"/>
                    </a:cubicBezTo>
                    <a:cubicBezTo>
                      <a:pt x="112" y="254"/>
                      <a:pt x="112" y="254"/>
                      <a:pt x="112" y="254"/>
                    </a:cubicBezTo>
                    <a:cubicBezTo>
                      <a:pt x="112" y="252"/>
                      <a:pt x="112" y="252"/>
                      <a:pt x="112" y="252"/>
                    </a:cubicBezTo>
                    <a:cubicBezTo>
                      <a:pt x="112" y="251"/>
                      <a:pt x="112" y="251"/>
                      <a:pt x="112" y="251"/>
                    </a:cubicBezTo>
                    <a:cubicBezTo>
                      <a:pt x="114" y="250"/>
                      <a:pt x="114" y="250"/>
                      <a:pt x="114" y="250"/>
                    </a:cubicBezTo>
                    <a:cubicBezTo>
                      <a:pt x="114" y="250"/>
                      <a:pt x="114" y="250"/>
                      <a:pt x="114" y="250"/>
                    </a:cubicBezTo>
                    <a:cubicBezTo>
                      <a:pt x="112" y="247"/>
                      <a:pt x="112" y="247"/>
                      <a:pt x="112" y="247"/>
                    </a:cubicBezTo>
                    <a:cubicBezTo>
                      <a:pt x="112" y="246"/>
                      <a:pt x="112" y="246"/>
                      <a:pt x="112" y="246"/>
                    </a:cubicBezTo>
                    <a:cubicBezTo>
                      <a:pt x="112" y="245"/>
                      <a:pt x="112" y="245"/>
                      <a:pt x="112" y="245"/>
                    </a:cubicBezTo>
                    <a:cubicBezTo>
                      <a:pt x="111" y="243"/>
                      <a:pt x="111" y="243"/>
                      <a:pt x="111" y="243"/>
                    </a:cubicBezTo>
                    <a:cubicBezTo>
                      <a:pt x="110" y="242"/>
                      <a:pt x="110" y="242"/>
                      <a:pt x="110" y="242"/>
                    </a:cubicBezTo>
                    <a:cubicBezTo>
                      <a:pt x="111" y="242"/>
                      <a:pt x="111" y="242"/>
                      <a:pt x="111" y="242"/>
                    </a:cubicBezTo>
                    <a:cubicBezTo>
                      <a:pt x="111" y="240"/>
                      <a:pt x="111" y="240"/>
                      <a:pt x="111" y="240"/>
                    </a:cubicBezTo>
                    <a:cubicBezTo>
                      <a:pt x="110" y="239"/>
                      <a:pt x="110" y="239"/>
                      <a:pt x="110" y="239"/>
                    </a:cubicBezTo>
                    <a:cubicBezTo>
                      <a:pt x="110" y="238"/>
                      <a:pt x="110" y="238"/>
                      <a:pt x="110" y="238"/>
                    </a:cubicBezTo>
                    <a:cubicBezTo>
                      <a:pt x="112" y="239"/>
                      <a:pt x="112" y="239"/>
                      <a:pt x="112" y="239"/>
                    </a:cubicBezTo>
                    <a:cubicBezTo>
                      <a:pt x="118" y="239"/>
                      <a:pt x="118" y="239"/>
                      <a:pt x="118" y="239"/>
                    </a:cubicBezTo>
                    <a:cubicBezTo>
                      <a:pt x="118" y="240"/>
                      <a:pt x="118" y="240"/>
                      <a:pt x="118" y="240"/>
                    </a:cubicBezTo>
                    <a:cubicBezTo>
                      <a:pt x="121" y="239"/>
                      <a:pt x="121" y="239"/>
                      <a:pt x="121" y="239"/>
                    </a:cubicBezTo>
                    <a:cubicBezTo>
                      <a:pt x="124" y="236"/>
                      <a:pt x="124" y="236"/>
                      <a:pt x="124" y="236"/>
                    </a:cubicBezTo>
                    <a:cubicBezTo>
                      <a:pt x="126" y="237"/>
                      <a:pt x="126" y="237"/>
                      <a:pt x="126" y="237"/>
                    </a:cubicBezTo>
                    <a:cubicBezTo>
                      <a:pt x="126" y="238"/>
                      <a:pt x="126" y="238"/>
                      <a:pt x="126" y="238"/>
                    </a:cubicBezTo>
                    <a:cubicBezTo>
                      <a:pt x="128" y="235"/>
                      <a:pt x="128" y="235"/>
                      <a:pt x="128" y="235"/>
                    </a:cubicBezTo>
                    <a:cubicBezTo>
                      <a:pt x="128" y="235"/>
                      <a:pt x="128" y="235"/>
                      <a:pt x="128" y="235"/>
                    </a:cubicBezTo>
                    <a:cubicBezTo>
                      <a:pt x="129" y="233"/>
                      <a:pt x="129" y="233"/>
                      <a:pt x="129" y="233"/>
                    </a:cubicBezTo>
                    <a:cubicBezTo>
                      <a:pt x="119" y="230"/>
                      <a:pt x="119" y="230"/>
                      <a:pt x="119" y="230"/>
                    </a:cubicBezTo>
                    <a:cubicBezTo>
                      <a:pt x="121" y="228"/>
                      <a:pt x="121" y="228"/>
                      <a:pt x="121" y="228"/>
                    </a:cubicBezTo>
                    <a:cubicBezTo>
                      <a:pt x="124" y="229"/>
                      <a:pt x="124" y="229"/>
                      <a:pt x="124" y="229"/>
                    </a:cubicBezTo>
                    <a:cubicBezTo>
                      <a:pt x="128" y="231"/>
                      <a:pt x="128" y="231"/>
                      <a:pt x="128" y="231"/>
                    </a:cubicBezTo>
                    <a:cubicBezTo>
                      <a:pt x="130" y="227"/>
                      <a:pt x="130" y="227"/>
                      <a:pt x="130" y="227"/>
                    </a:cubicBezTo>
                    <a:cubicBezTo>
                      <a:pt x="132" y="226"/>
                      <a:pt x="132" y="226"/>
                      <a:pt x="132" y="226"/>
                    </a:cubicBezTo>
                    <a:cubicBezTo>
                      <a:pt x="133" y="225"/>
                      <a:pt x="133" y="225"/>
                      <a:pt x="133" y="225"/>
                    </a:cubicBezTo>
                    <a:cubicBezTo>
                      <a:pt x="131" y="223"/>
                      <a:pt x="131" y="223"/>
                      <a:pt x="131" y="223"/>
                    </a:cubicBezTo>
                    <a:cubicBezTo>
                      <a:pt x="130" y="221"/>
                      <a:pt x="130" y="221"/>
                      <a:pt x="130" y="221"/>
                    </a:cubicBezTo>
                    <a:cubicBezTo>
                      <a:pt x="127" y="221"/>
                      <a:pt x="127" y="221"/>
                      <a:pt x="127" y="221"/>
                    </a:cubicBezTo>
                    <a:cubicBezTo>
                      <a:pt x="125" y="220"/>
                      <a:pt x="125" y="220"/>
                      <a:pt x="125" y="220"/>
                    </a:cubicBezTo>
                    <a:cubicBezTo>
                      <a:pt x="123" y="219"/>
                      <a:pt x="123" y="219"/>
                      <a:pt x="123" y="219"/>
                    </a:cubicBezTo>
                    <a:cubicBezTo>
                      <a:pt x="124" y="218"/>
                      <a:pt x="124" y="218"/>
                      <a:pt x="124" y="218"/>
                    </a:cubicBezTo>
                    <a:cubicBezTo>
                      <a:pt x="131" y="218"/>
                      <a:pt x="131" y="218"/>
                      <a:pt x="131" y="218"/>
                    </a:cubicBezTo>
                    <a:cubicBezTo>
                      <a:pt x="133" y="218"/>
                      <a:pt x="133" y="218"/>
                      <a:pt x="133" y="218"/>
                    </a:cubicBezTo>
                    <a:cubicBezTo>
                      <a:pt x="134" y="217"/>
                      <a:pt x="134" y="217"/>
                      <a:pt x="134" y="217"/>
                    </a:cubicBezTo>
                    <a:cubicBezTo>
                      <a:pt x="136" y="215"/>
                      <a:pt x="136" y="215"/>
                      <a:pt x="136" y="215"/>
                    </a:cubicBezTo>
                    <a:cubicBezTo>
                      <a:pt x="135" y="214"/>
                      <a:pt x="135" y="214"/>
                      <a:pt x="135" y="214"/>
                    </a:cubicBezTo>
                    <a:cubicBezTo>
                      <a:pt x="135" y="213"/>
                      <a:pt x="135" y="213"/>
                      <a:pt x="135" y="213"/>
                    </a:cubicBezTo>
                    <a:cubicBezTo>
                      <a:pt x="135" y="212"/>
                      <a:pt x="135" y="212"/>
                      <a:pt x="135" y="212"/>
                    </a:cubicBezTo>
                    <a:cubicBezTo>
                      <a:pt x="135" y="207"/>
                      <a:pt x="135" y="207"/>
                      <a:pt x="135" y="207"/>
                    </a:cubicBezTo>
                    <a:cubicBezTo>
                      <a:pt x="133" y="206"/>
                      <a:pt x="133" y="206"/>
                      <a:pt x="133" y="206"/>
                    </a:cubicBezTo>
                    <a:cubicBezTo>
                      <a:pt x="130" y="204"/>
                      <a:pt x="130" y="204"/>
                      <a:pt x="130" y="204"/>
                    </a:cubicBezTo>
                    <a:cubicBezTo>
                      <a:pt x="124" y="205"/>
                      <a:pt x="124" y="205"/>
                      <a:pt x="124" y="205"/>
                    </a:cubicBezTo>
                    <a:cubicBezTo>
                      <a:pt x="124" y="204"/>
                      <a:pt x="124" y="204"/>
                      <a:pt x="124" y="204"/>
                    </a:cubicBezTo>
                    <a:cubicBezTo>
                      <a:pt x="126" y="204"/>
                      <a:pt x="126" y="204"/>
                      <a:pt x="126" y="204"/>
                    </a:cubicBezTo>
                    <a:cubicBezTo>
                      <a:pt x="127" y="202"/>
                      <a:pt x="127" y="202"/>
                      <a:pt x="127" y="202"/>
                    </a:cubicBezTo>
                    <a:cubicBezTo>
                      <a:pt x="127" y="202"/>
                      <a:pt x="127" y="202"/>
                      <a:pt x="127" y="202"/>
                    </a:cubicBezTo>
                    <a:cubicBezTo>
                      <a:pt x="127" y="200"/>
                      <a:pt x="127" y="200"/>
                      <a:pt x="127" y="200"/>
                    </a:cubicBezTo>
                    <a:cubicBezTo>
                      <a:pt x="117" y="201"/>
                      <a:pt x="117" y="201"/>
                      <a:pt x="117" y="201"/>
                    </a:cubicBezTo>
                    <a:cubicBezTo>
                      <a:pt x="116" y="202"/>
                      <a:pt x="116" y="202"/>
                      <a:pt x="116" y="202"/>
                    </a:cubicBezTo>
                    <a:cubicBezTo>
                      <a:pt x="114" y="204"/>
                      <a:pt x="114" y="204"/>
                      <a:pt x="114" y="204"/>
                    </a:cubicBezTo>
                    <a:cubicBezTo>
                      <a:pt x="114" y="204"/>
                      <a:pt x="114" y="204"/>
                      <a:pt x="114" y="204"/>
                    </a:cubicBezTo>
                    <a:cubicBezTo>
                      <a:pt x="115" y="200"/>
                      <a:pt x="115" y="200"/>
                      <a:pt x="115" y="200"/>
                    </a:cubicBezTo>
                    <a:cubicBezTo>
                      <a:pt x="113" y="200"/>
                      <a:pt x="113" y="200"/>
                      <a:pt x="113" y="200"/>
                    </a:cubicBezTo>
                    <a:cubicBezTo>
                      <a:pt x="113" y="199"/>
                      <a:pt x="113" y="199"/>
                      <a:pt x="113" y="199"/>
                    </a:cubicBezTo>
                    <a:cubicBezTo>
                      <a:pt x="116" y="200"/>
                      <a:pt x="116" y="200"/>
                      <a:pt x="116" y="200"/>
                    </a:cubicBezTo>
                    <a:cubicBezTo>
                      <a:pt x="122" y="198"/>
                      <a:pt x="122" y="198"/>
                      <a:pt x="122" y="198"/>
                    </a:cubicBezTo>
                    <a:cubicBezTo>
                      <a:pt x="125" y="198"/>
                      <a:pt x="125" y="198"/>
                      <a:pt x="125" y="198"/>
                    </a:cubicBezTo>
                    <a:cubicBezTo>
                      <a:pt x="125" y="197"/>
                      <a:pt x="125" y="197"/>
                      <a:pt x="125" y="197"/>
                    </a:cubicBezTo>
                    <a:cubicBezTo>
                      <a:pt x="122" y="196"/>
                      <a:pt x="122" y="196"/>
                      <a:pt x="122" y="196"/>
                    </a:cubicBezTo>
                    <a:cubicBezTo>
                      <a:pt x="114" y="196"/>
                      <a:pt x="114" y="196"/>
                      <a:pt x="114" y="196"/>
                    </a:cubicBezTo>
                    <a:cubicBezTo>
                      <a:pt x="113" y="195"/>
                      <a:pt x="113" y="195"/>
                      <a:pt x="113" y="195"/>
                    </a:cubicBezTo>
                    <a:cubicBezTo>
                      <a:pt x="115" y="194"/>
                      <a:pt x="115" y="194"/>
                      <a:pt x="115" y="194"/>
                    </a:cubicBezTo>
                    <a:cubicBezTo>
                      <a:pt x="121" y="194"/>
                      <a:pt x="121" y="194"/>
                      <a:pt x="121" y="194"/>
                    </a:cubicBezTo>
                    <a:cubicBezTo>
                      <a:pt x="122" y="193"/>
                      <a:pt x="122" y="193"/>
                      <a:pt x="122" y="193"/>
                    </a:cubicBezTo>
                    <a:cubicBezTo>
                      <a:pt x="126" y="194"/>
                      <a:pt x="126" y="194"/>
                      <a:pt x="126" y="194"/>
                    </a:cubicBezTo>
                    <a:cubicBezTo>
                      <a:pt x="127" y="195"/>
                      <a:pt x="127" y="195"/>
                      <a:pt x="127" y="195"/>
                    </a:cubicBezTo>
                    <a:cubicBezTo>
                      <a:pt x="127" y="197"/>
                      <a:pt x="127" y="197"/>
                      <a:pt x="127" y="197"/>
                    </a:cubicBezTo>
                    <a:cubicBezTo>
                      <a:pt x="128" y="199"/>
                      <a:pt x="128" y="199"/>
                      <a:pt x="128" y="199"/>
                    </a:cubicBezTo>
                    <a:cubicBezTo>
                      <a:pt x="129" y="199"/>
                      <a:pt x="129" y="199"/>
                      <a:pt x="129" y="199"/>
                    </a:cubicBezTo>
                    <a:cubicBezTo>
                      <a:pt x="135" y="200"/>
                      <a:pt x="135" y="200"/>
                      <a:pt x="135" y="200"/>
                    </a:cubicBezTo>
                    <a:cubicBezTo>
                      <a:pt x="137" y="200"/>
                      <a:pt x="137" y="200"/>
                      <a:pt x="137" y="200"/>
                    </a:cubicBezTo>
                    <a:cubicBezTo>
                      <a:pt x="137" y="198"/>
                      <a:pt x="137" y="198"/>
                      <a:pt x="137" y="198"/>
                    </a:cubicBezTo>
                    <a:cubicBezTo>
                      <a:pt x="137" y="197"/>
                      <a:pt x="137" y="197"/>
                      <a:pt x="137" y="197"/>
                    </a:cubicBezTo>
                    <a:cubicBezTo>
                      <a:pt x="135" y="194"/>
                      <a:pt x="135" y="194"/>
                      <a:pt x="135" y="194"/>
                    </a:cubicBezTo>
                    <a:cubicBezTo>
                      <a:pt x="136" y="192"/>
                      <a:pt x="136" y="192"/>
                      <a:pt x="136" y="192"/>
                    </a:cubicBezTo>
                    <a:cubicBezTo>
                      <a:pt x="135" y="191"/>
                      <a:pt x="135" y="191"/>
                      <a:pt x="135" y="191"/>
                    </a:cubicBezTo>
                    <a:cubicBezTo>
                      <a:pt x="127" y="192"/>
                      <a:pt x="127" y="192"/>
                      <a:pt x="127" y="192"/>
                    </a:cubicBezTo>
                    <a:cubicBezTo>
                      <a:pt x="126" y="191"/>
                      <a:pt x="126" y="191"/>
                      <a:pt x="126" y="191"/>
                    </a:cubicBezTo>
                    <a:cubicBezTo>
                      <a:pt x="115" y="193"/>
                      <a:pt x="115" y="193"/>
                      <a:pt x="115" y="193"/>
                    </a:cubicBezTo>
                    <a:cubicBezTo>
                      <a:pt x="116" y="192"/>
                      <a:pt x="116" y="192"/>
                      <a:pt x="116" y="192"/>
                    </a:cubicBezTo>
                    <a:cubicBezTo>
                      <a:pt x="117" y="191"/>
                      <a:pt x="117" y="191"/>
                      <a:pt x="117" y="191"/>
                    </a:cubicBezTo>
                    <a:cubicBezTo>
                      <a:pt x="114" y="190"/>
                      <a:pt x="114" y="190"/>
                      <a:pt x="114" y="190"/>
                    </a:cubicBezTo>
                    <a:cubicBezTo>
                      <a:pt x="113" y="189"/>
                      <a:pt x="113" y="189"/>
                      <a:pt x="113" y="189"/>
                    </a:cubicBezTo>
                    <a:cubicBezTo>
                      <a:pt x="115" y="188"/>
                      <a:pt x="115" y="188"/>
                      <a:pt x="115" y="188"/>
                    </a:cubicBezTo>
                    <a:cubicBezTo>
                      <a:pt x="118" y="189"/>
                      <a:pt x="118" y="189"/>
                      <a:pt x="118" y="189"/>
                    </a:cubicBezTo>
                    <a:cubicBezTo>
                      <a:pt x="117" y="186"/>
                      <a:pt x="117" y="186"/>
                      <a:pt x="117" y="186"/>
                    </a:cubicBezTo>
                    <a:cubicBezTo>
                      <a:pt x="117" y="185"/>
                      <a:pt x="117" y="185"/>
                      <a:pt x="117" y="185"/>
                    </a:cubicBezTo>
                    <a:cubicBezTo>
                      <a:pt x="117" y="184"/>
                      <a:pt x="117" y="184"/>
                      <a:pt x="117" y="184"/>
                    </a:cubicBezTo>
                    <a:cubicBezTo>
                      <a:pt x="118" y="185"/>
                      <a:pt x="118" y="185"/>
                      <a:pt x="118" y="185"/>
                    </a:cubicBezTo>
                    <a:cubicBezTo>
                      <a:pt x="119" y="187"/>
                      <a:pt x="119" y="187"/>
                      <a:pt x="119" y="187"/>
                    </a:cubicBezTo>
                    <a:cubicBezTo>
                      <a:pt x="120" y="188"/>
                      <a:pt x="120" y="188"/>
                      <a:pt x="120" y="188"/>
                    </a:cubicBezTo>
                    <a:cubicBezTo>
                      <a:pt x="126" y="188"/>
                      <a:pt x="126" y="188"/>
                      <a:pt x="126" y="188"/>
                    </a:cubicBezTo>
                    <a:cubicBezTo>
                      <a:pt x="127" y="187"/>
                      <a:pt x="127" y="187"/>
                      <a:pt x="127" y="187"/>
                    </a:cubicBezTo>
                    <a:cubicBezTo>
                      <a:pt x="125" y="186"/>
                      <a:pt x="125" y="186"/>
                      <a:pt x="125" y="186"/>
                    </a:cubicBezTo>
                    <a:cubicBezTo>
                      <a:pt x="125" y="185"/>
                      <a:pt x="125" y="185"/>
                      <a:pt x="125" y="185"/>
                    </a:cubicBezTo>
                    <a:cubicBezTo>
                      <a:pt x="119" y="183"/>
                      <a:pt x="119" y="183"/>
                      <a:pt x="119" y="183"/>
                    </a:cubicBezTo>
                    <a:cubicBezTo>
                      <a:pt x="118" y="182"/>
                      <a:pt x="118" y="182"/>
                      <a:pt x="118" y="182"/>
                    </a:cubicBezTo>
                    <a:cubicBezTo>
                      <a:pt x="119" y="182"/>
                      <a:pt x="119" y="182"/>
                      <a:pt x="119" y="182"/>
                    </a:cubicBezTo>
                    <a:cubicBezTo>
                      <a:pt x="123" y="182"/>
                      <a:pt x="123" y="182"/>
                      <a:pt x="123" y="182"/>
                    </a:cubicBezTo>
                    <a:cubicBezTo>
                      <a:pt x="128" y="186"/>
                      <a:pt x="128" y="186"/>
                      <a:pt x="128" y="186"/>
                    </a:cubicBezTo>
                    <a:cubicBezTo>
                      <a:pt x="132" y="186"/>
                      <a:pt x="132" y="186"/>
                      <a:pt x="132" y="186"/>
                    </a:cubicBezTo>
                    <a:cubicBezTo>
                      <a:pt x="133" y="185"/>
                      <a:pt x="133" y="185"/>
                      <a:pt x="133" y="185"/>
                    </a:cubicBezTo>
                    <a:cubicBezTo>
                      <a:pt x="133" y="183"/>
                      <a:pt x="133" y="183"/>
                      <a:pt x="133" y="183"/>
                    </a:cubicBezTo>
                    <a:cubicBezTo>
                      <a:pt x="134" y="184"/>
                      <a:pt x="134" y="184"/>
                      <a:pt x="134" y="184"/>
                    </a:cubicBezTo>
                    <a:cubicBezTo>
                      <a:pt x="138" y="184"/>
                      <a:pt x="138" y="184"/>
                      <a:pt x="138" y="184"/>
                    </a:cubicBezTo>
                    <a:cubicBezTo>
                      <a:pt x="139" y="183"/>
                      <a:pt x="139" y="183"/>
                      <a:pt x="139" y="183"/>
                    </a:cubicBezTo>
                    <a:cubicBezTo>
                      <a:pt x="139" y="181"/>
                      <a:pt x="139" y="181"/>
                      <a:pt x="139" y="181"/>
                    </a:cubicBezTo>
                    <a:cubicBezTo>
                      <a:pt x="139" y="182"/>
                      <a:pt x="139" y="182"/>
                      <a:pt x="139" y="182"/>
                    </a:cubicBezTo>
                    <a:cubicBezTo>
                      <a:pt x="140" y="180"/>
                      <a:pt x="140" y="180"/>
                      <a:pt x="140" y="180"/>
                    </a:cubicBezTo>
                    <a:cubicBezTo>
                      <a:pt x="141" y="182"/>
                      <a:pt x="141" y="182"/>
                      <a:pt x="141" y="182"/>
                    </a:cubicBezTo>
                    <a:cubicBezTo>
                      <a:pt x="143" y="182"/>
                      <a:pt x="143" y="182"/>
                      <a:pt x="143" y="182"/>
                    </a:cubicBezTo>
                    <a:cubicBezTo>
                      <a:pt x="143" y="180"/>
                      <a:pt x="143" y="180"/>
                      <a:pt x="143" y="180"/>
                    </a:cubicBezTo>
                    <a:cubicBezTo>
                      <a:pt x="142" y="173"/>
                      <a:pt x="142" y="173"/>
                      <a:pt x="142" y="173"/>
                    </a:cubicBezTo>
                    <a:cubicBezTo>
                      <a:pt x="135" y="172"/>
                      <a:pt x="135" y="172"/>
                      <a:pt x="135" y="172"/>
                    </a:cubicBezTo>
                    <a:cubicBezTo>
                      <a:pt x="135" y="170"/>
                      <a:pt x="135" y="170"/>
                      <a:pt x="135" y="170"/>
                    </a:cubicBezTo>
                    <a:cubicBezTo>
                      <a:pt x="137" y="169"/>
                      <a:pt x="137" y="169"/>
                      <a:pt x="137" y="169"/>
                    </a:cubicBezTo>
                    <a:cubicBezTo>
                      <a:pt x="140" y="171"/>
                      <a:pt x="140" y="171"/>
                      <a:pt x="140" y="171"/>
                    </a:cubicBezTo>
                    <a:cubicBezTo>
                      <a:pt x="144" y="172"/>
                      <a:pt x="144" y="172"/>
                      <a:pt x="144" y="172"/>
                    </a:cubicBezTo>
                    <a:cubicBezTo>
                      <a:pt x="144" y="173"/>
                      <a:pt x="144" y="173"/>
                      <a:pt x="144" y="173"/>
                    </a:cubicBezTo>
                    <a:cubicBezTo>
                      <a:pt x="144" y="175"/>
                      <a:pt x="144" y="175"/>
                      <a:pt x="144" y="175"/>
                    </a:cubicBezTo>
                    <a:cubicBezTo>
                      <a:pt x="146" y="176"/>
                      <a:pt x="146" y="176"/>
                      <a:pt x="146" y="176"/>
                    </a:cubicBezTo>
                    <a:cubicBezTo>
                      <a:pt x="148" y="176"/>
                      <a:pt x="148" y="176"/>
                      <a:pt x="148" y="176"/>
                    </a:cubicBezTo>
                    <a:cubicBezTo>
                      <a:pt x="148" y="176"/>
                      <a:pt x="148" y="176"/>
                      <a:pt x="148" y="176"/>
                    </a:cubicBezTo>
                    <a:cubicBezTo>
                      <a:pt x="151" y="175"/>
                      <a:pt x="151" y="175"/>
                      <a:pt x="151" y="175"/>
                    </a:cubicBezTo>
                    <a:cubicBezTo>
                      <a:pt x="154" y="176"/>
                      <a:pt x="154" y="176"/>
                      <a:pt x="154" y="176"/>
                    </a:cubicBezTo>
                    <a:cubicBezTo>
                      <a:pt x="155" y="174"/>
                      <a:pt x="155" y="174"/>
                      <a:pt x="155" y="174"/>
                    </a:cubicBezTo>
                    <a:cubicBezTo>
                      <a:pt x="156" y="174"/>
                      <a:pt x="156" y="174"/>
                      <a:pt x="156" y="174"/>
                    </a:cubicBezTo>
                    <a:cubicBezTo>
                      <a:pt x="159" y="169"/>
                      <a:pt x="159" y="169"/>
                      <a:pt x="159" y="169"/>
                    </a:cubicBezTo>
                    <a:cubicBezTo>
                      <a:pt x="158" y="169"/>
                      <a:pt x="158" y="169"/>
                      <a:pt x="158" y="169"/>
                    </a:cubicBezTo>
                    <a:cubicBezTo>
                      <a:pt x="156" y="169"/>
                      <a:pt x="156" y="169"/>
                      <a:pt x="156" y="169"/>
                    </a:cubicBezTo>
                    <a:cubicBezTo>
                      <a:pt x="156" y="167"/>
                      <a:pt x="156" y="167"/>
                      <a:pt x="156" y="167"/>
                    </a:cubicBezTo>
                    <a:cubicBezTo>
                      <a:pt x="157" y="165"/>
                      <a:pt x="157" y="165"/>
                      <a:pt x="157" y="165"/>
                    </a:cubicBezTo>
                    <a:cubicBezTo>
                      <a:pt x="160" y="164"/>
                      <a:pt x="160" y="164"/>
                      <a:pt x="160" y="164"/>
                    </a:cubicBezTo>
                    <a:cubicBezTo>
                      <a:pt x="160" y="163"/>
                      <a:pt x="160" y="163"/>
                      <a:pt x="160" y="163"/>
                    </a:cubicBezTo>
                    <a:cubicBezTo>
                      <a:pt x="162" y="162"/>
                      <a:pt x="162" y="162"/>
                      <a:pt x="162" y="162"/>
                    </a:cubicBezTo>
                    <a:cubicBezTo>
                      <a:pt x="156" y="162"/>
                      <a:pt x="156" y="162"/>
                      <a:pt x="156" y="162"/>
                    </a:cubicBezTo>
                    <a:cubicBezTo>
                      <a:pt x="157" y="160"/>
                      <a:pt x="159" y="159"/>
                      <a:pt x="160" y="159"/>
                    </a:cubicBezTo>
                    <a:cubicBezTo>
                      <a:pt x="162" y="159"/>
                      <a:pt x="162" y="157"/>
                      <a:pt x="162" y="157"/>
                    </a:cubicBezTo>
                    <a:cubicBezTo>
                      <a:pt x="160" y="155"/>
                      <a:pt x="160" y="155"/>
                      <a:pt x="160" y="155"/>
                    </a:cubicBezTo>
                    <a:cubicBezTo>
                      <a:pt x="165" y="150"/>
                      <a:pt x="165" y="150"/>
                      <a:pt x="165" y="150"/>
                    </a:cubicBezTo>
                    <a:cubicBezTo>
                      <a:pt x="165" y="150"/>
                      <a:pt x="167" y="147"/>
                      <a:pt x="165" y="147"/>
                    </a:cubicBezTo>
                    <a:cubicBezTo>
                      <a:pt x="163" y="147"/>
                      <a:pt x="162" y="146"/>
                      <a:pt x="161" y="145"/>
                    </a:cubicBezTo>
                    <a:cubicBezTo>
                      <a:pt x="160" y="144"/>
                      <a:pt x="160" y="144"/>
                      <a:pt x="159" y="142"/>
                    </a:cubicBezTo>
                    <a:cubicBezTo>
                      <a:pt x="158" y="142"/>
                      <a:pt x="158" y="141"/>
                      <a:pt x="157" y="140"/>
                    </a:cubicBezTo>
                    <a:cubicBezTo>
                      <a:pt x="158" y="141"/>
                      <a:pt x="161" y="142"/>
                      <a:pt x="161" y="142"/>
                    </a:cubicBezTo>
                    <a:cubicBezTo>
                      <a:pt x="161" y="142"/>
                      <a:pt x="162" y="144"/>
                      <a:pt x="163" y="144"/>
                    </a:cubicBezTo>
                    <a:cubicBezTo>
                      <a:pt x="164" y="144"/>
                      <a:pt x="165" y="145"/>
                      <a:pt x="166" y="145"/>
                    </a:cubicBezTo>
                    <a:cubicBezTo>
                      <a:pt x="167" y="145"/>
                      <a:pt x="167" y="144"/>
                      <a:pt x="167" y="144"/>
                    </a:cubicBezTo>
                    <a:cubicBezTo>
                      <a:pt x="168" y="143"/>
                      <a:pt x="169" y="139"/>
                      <a:pt x="169" y="139"/>
                    </a:cubicBezTo>
                    <a:cubicBezTo>
                      <a:pt x="172" y="137"/>
                      <a:pt x="172" y="137"/>
                      <a:pt x="172" y="137"/>
                    </a:cubicBezTo>
                    <a:cubicBezTo>
                      <a:pt x="172" y="137"/>
                      <a:pt x="174" y="136"/>
                      <a:pt x="172" y="134"/>
                    </a:cubicBezTo>
                    <a:cubicBezTo>
                      <a:pt x="170" y="133"/>
                      <a:pt x="170" y="131"/>
                      <a:pt x="170" y="131"/>
                    </a:cubicBezTo>
                    <a:cubicBezTo>
                      <a:pt x="174" y="131"/>
                      <a:pt x="174" y="131"/>
                      <a:pt x="174" y="131"/>
                    </a:cubicBezTo>
                    <a:cubicBezTo>
                      <a:pt x="174" y="131"/>
                      <a:pt x="176" y="131"/>
                      <a:pt x="176" y="128"/>
                    </a:cubicBezTo>
                    <a:cubicBezTo>
                      <a:pt x="176" y="126"/>
                      <a:pt x="179" y="123"/>
                      <a:pt x="179" y="123"/>
                    </a:cubicBezTo>
                    <a:cubicBezTo>
                      <a:pt x="179" y="121"/>
                      <a:pt x="179" y="121"/>
                      <a:pt x="179" y="121"/>
                    </a:cubicBezTo>
                    <a:cubicBezTo>
                      <a:pt x="179" y="121"/>
                      <a:pt x="179" y="119"/>
                      <a:pt x="181" y="117"/>
                    </a:cubicBezTo>
                    <a:cubicBezTo>
                      <a:pt x="182" y="116"/>
                      <a:pt x="185" y="113"/>
                      <a:pt x="186" y="111"/>
                    </a:cubicBezTo>
                    <a:cubicBezTo>
                      <a:pt x="187" y="110"/>
                      <a:pt x="187" y="109"/>
                      <a:pt x="189" y="107"/>
                    </a:cubicBezTo>
                    <a:cubicBezTo>
                      <a:pt x="191" y="105"/>
                      <a:pt x="192" y="103"/>
                      <a:pt x="193" y="102"/>
                    </a:cubicBezTo>
                    <a:cubicBezTo>
                      <a:pt x="194" y="102"/>
                      <a:pt x="198" y="101"/>
                      <a:pt x="198" y="100"/>
                    </a:cubicBezTo>
                    <a:cubicBezTo>
                      <a:pt x="199" y="100"/>
                      <a:pt x="204" y="97"/>
                      <a:pt x="205" y="97"/>
                    </a:cubicBezTo>
                    <a:cubicBezTo>
                      <a:pt x="207" y="97"/>
                      <a:pt x="207" y="96"/>
                      <a:pt x="207" y="94"/>
                    </a:cubicBezTo>
                    <a:cubicBezTo>
                      <a:pt x="207" y="94"/>
                      <a:pt x="207" y="94"/>
                      <a:pt x="207" y="94"/>
                    </a:cubicBezTo>
                    <a:cubicBezTo>
                      <a:pt x="207" y="94"/>
                      <a:pt x="206" y="94"/>
                      <a:pt x="206" y="94"/>
                    </a:cubicBezTo>
                    <a:cubicBezTo>
                      <a:pt x="206" y="94"/>
                      <a:pt x="206" y="94"/>
                      <a:pt x="206" y="94"/>
                    </a:cubicBezTo>
                    <a:cubicBezTo>
                      <a:pt x="206" y="94"/>
                      <a:pt x="206" y="94"/>
                      <a:pt x="206" y="93"/>
                    </a:cubicBezTo>
                    <a:cubicBezTo>
                      <a:pt x="206" y="90"/>
                      <a:pt x="205" y="89"/>
                      <a:pt x="205" y="89"/>
                    </a:cubicBezTo>
                    <a:cubicBezTo>
                      <a:pt x="205" y="89"/>
                      <a:pt x="204" y="88"/>
                      <a:pt x="203" y="88"/>
                    </a:cubicBezTo>
                    <a:cubicBezTo>
                      <a:pt x="202" y="88"/>
                      <a:pt x="202" y="88"/>
                      <a:pt x="201" y="89"/>
                    </a:cubicBezTo>
                    <a:cubicBezTo>
                      <a:pt x="200" y="90"/>
                      <a:pt x="200" y="95"/>
                      <a:pt x="195" y="95"/>
                    </a:cubicBezTo>
                    <a:cubicBezTo>
                      <a:pt x="189" y="95"/>
                      <a:pt x="182" y="97"/>
                      <a:pt x="180" y="97"/>
                    </a:cubicBezTo>
                    <a:cubicBezTo>
                      <a:pt x="178" y="97"/>
                      <a:pt x="173" y="99"/>
                      <a:pt x="173" y="99"/>
                    </a:cubicBezTo>
                    <a:cubicBezTo>
                      <a:pt x="168" y="99"/>
                      <a:pt x="168" y="99"/>
                      <a:pt x="168" y="99"/>
                    </a:cubicBezTo>
                    <a:cubicBezTo>
                      <a:pt x="168" y="99"/>
                      <a:pt x="167" y="95"/>
                      <a:pt x="170" y="95"/>
                    </a:cubicBezTo>
                    <a:cubicBezTo>
                      <a:pt x="173" y="95"/>
                      <a:pt x="180" y="91"/>
                      <a:pt x="183" y="91"/>
                    </a:cubicBezTo>
                    <a:cubicBezTo>
                      <a:pt x="186" y="91"/>
                      <a:pt x="184" y="90"/>
                      <a:pt x="188" y="89"/>
                    </a:cubicBezTo>
                    <a:cubicBezTo>
                      <a:pt x="192" y="88"/>
                      <a:pt x="194" y="86"/>
                      <a:pt x="194" y="84"/>
                    </a:cubicBezTo>
                    <a:cubicBezTo>
                      <a:pt x="194" y="83"/>
                      <a:pt x="194" y="82"/>
                      <a:pt x="191" y="82"/>
                    </a:cubicBezTo>
                    <a:cubicBezTo>
                      <a:pt x="189" y="82"/>
                      <a:pt x="186" y="80"/>
                      <a:pt x="186" y="80"/>
                    </a:cubicBezTo>
                    <a:cubicBezTo>
                      <a:pt x="186" y="80"/>
                      <a:pt x="190" y="80"/>
                      <a:pt x="193" y="80"/>
                    </a:cubicBezTo>
                    <a:cubicBezTo>
                      <a:pt x="194" y="80"/>
                      <a:pt x="195" y="80"/>
                      <a:pt x="196" y="80"/>
                    </a:cubicBezTo>
                    <a:cubicBezTo>
                      <a:pt x="198" y="80"/>
                      <a:pt x="200" y="80"/>
                      <a:pt x="201" y="79"/>
                    </a:cubicBezTo>
                    <a:cubicBezTo>
                      <a:pt x="202" y="77"/>
                      <a:pt x="205" y="76"/>
                      <a:pt x="208" y="72"/>
                    </a:cubicBezTo>
                    <a:cubicBezTo>
                      <a:pt x="210" y="68"/>
                      <a:pt x="214" y="67"/>
                      <a:pt x="215" y="66"/>
                    </a:cubicBezTo>
                    <a:cubicBezTo>
                      <a:pt x="215" y="66"/>
                      <a:pt x="225" y="62"/>
                      <a:pt x="225" y="62"/>
                    </a:cubicBezTo>
                    <a:cubicBezTo>
                      <a:pt x="225" y="62"/>
                      <a:pt x="228" y="58"/>
                      <a:pt x="229" y="57"/>
                    </a:cubicBezTo>
                    <a:cubicBezTo>
                      <a:pt x="230" y="56"/>
                      <a:pt x="232" y="55"/>
                      <a:pt x="234" y="54"/>
                    </a:cubicBezTo>
                    <a:cubicBezTo>
                      <a:pt x="235" y="53"/>
                      <a:pt x="236" y="52"/>
                      <a:pt x="237" y="52"/>
                    </a:cubicBezTo>
                    <a:cubicBezTo>
                      <a:pt x="238" y="50"/>
                      <a:pt x="241" y="48"/>
                      <a:pt x="240" y="47"/>
                    </a:cubicBezTo>
                    <a:cubicBezTo>
                      <a:pt x="239" y="46"/>
                      <a:pt x="236" y="44"/>
                      <a:pt x="234" y="43"/>
                    </a:cubicBezTo>
                    <a:cubicBezTo>
                      <a:pt x="232" y="43"/>
                      <a:pt x="230" y="42"/>
                      <a:pt x="229" y="42"/>
                    </a:cubicBezTo>
                    <a:cubicBezTo>
                      <a:pt x="225" y="42"/>
                      <a:pt x="221" y="41"/>
                      <a:pt x="220" y="40"/>
                    </a:cubicBezTo>
                    <a:cubicBezTo>
                      <a:pt x="219" y="39"/>
                      <a:pt x="219" y="37"/>
                      <a:pt x="217" y="37"/>
                    </a:cubicBezTo>
                    <a:cubicBezTo>
                      <a:pt x="214" y="37"/>
                      <a:pt x="213" y="36"/>
                      <a:pt x="212" y="36"/>
                    </a:cubicBezTo>
                    <a:cubicBezTo>
                      <a:pt x="211" y="36"/>
                      <a:pt x="207" y="31"/>
                      <a:pt x="206" y="31"/>
                    </a:cubicBezTo>
                    <a:cubicBezTo>
                      <a:pt x="206" y="31"/>
                      <a:pt x="205" y="31"/>
                      <a:pt x="205" y="31"/>
                    </a:cubicBezTo>
                    <a:cubicBezTo>
                      <a:pt x="204" y="32"/>
                      <a:pt x="203" y="33"/>
                      <a:pt x="201" y="35"/>
                    </a:cubicBezTo>
                    <a:cubicBezTo>
                      <a:pt x="199" y="36"/>
                      <a:pt x="193" y="37"/>
                      <a:pt x="193" y="37"/>
                    </a:cubicBezTo>
                    <a:cubicBezTo>
                      <a:pt x="193" y="37"/>
                      <a:pt x="194" y="34"/>
                      <a:pt x="197" y="31"/>
                    </a:cubicBezTo>
                    <a:cubicBezTo>
                      <a:pt x="199" y="29"/>
                      <a:pt x="202" y="28"/>
                      <a:pt x="195" y="25"/>
                    </a:cubicBezTo>
                    <a:cubicBezTo>
                      <a:pt x="187" y="23"/>
                      <a:pt x="186" y="21"/>
                      <a:pt x="184" y="19"/>
                    </a:cubicBezTo>
                    <a:cubicBezTo>
                      <a:pt x="182" y="18"/>
                      <a:pt x="174" y="17"/>
                      <a:pt x="174" y="17"/>
                    </a:cubicBezTo>
                    <a:cubicBezTo>
                      <a:pt x="174" y="14"/>
                      <a:pt x="174" y="14"/>
                      <a:pt x="174" y="14"/>
                    </a:cubicBezTo>
                    <a:cubicBezTo>
                      <a:pt x="162" y="11"/>
                      <a:pt x="162" y="11"/>
                      <a:pt x="162" y="11"/>
                    </a:cubicBezTo>
                    <a:cubicBezTo>
                      <a:pt x="147" y="8"/>
                      <a:pt x="147" y="8"/>
                      <a:pt x="147" y="8"/>
                    </a:cubicBezTo>
                    <a:cubicBezTo>
                      <a:pt x="147" y="8"/>
                      <a:pt x="147" y="11"/>
                      <a:pt x="144" y="11"/>
                    </a:cubicBezTo>
                    <a:cubicBezTo>
                      <a:pt x="142" y="11"/>
                      <a:pt x="142" y="10"/>
                      <a:pt x="142" y="10"/>
                    </a:cubicBezTo>
                    <a:cubicBezTo>
                      <a:pt x="142" y="10"/>
                      <a:pt x="142" y="11"/>
                      <a:pt x="141" y="11"/>
                    </a:cubicBezTo>
                    <a:cubicBezTo>
                      <a:pt x="140" y="12"/>
                      <a:pt x="139" y="12"/>
                      <a:pt x="138" y="12"/>
                    </a:cubicBezTo>
                    <a:cubicBezTo>
                      <a:pt x="136" y="12"/>
                      <a:pt x="133" y="11"/>
                      <a:pt x="133" y="11"/>
                    </a:cubicBezTo>
                    <a:cubicBezTo>
                      <a:pt x="131" y="9"/>
                      <a:pt x="131" y="9"/>
                      <a:pt x="131" y="9"/>
                    </a:cubicBezTo>
                    <a:cubicBezTo>
                      <a:pt x="128" y="9"/>
                      <a:pt x="128" y="9"/>
                      <a:pt x="128" y="9"/>
                    </a:cubicBezTo>
                    <a:cubicBezTo>
                      <a:pt x="128" y="9"/>
                      <a:pt x="124" y="6"/>
                      <a:pt x="122" y="6"/>
                    </a:cubicBezTo>
                    <a:cubicBezTo>
                      <a:pt x="122" y="6"/>
                      <a:pt x="121" y="6"/>
                      <a:pt x="121" y="6"/>
                    </a:cubicBezTo>
                    <a:cubicBezTo>
                      <a:pt x="119" y="8"/>
                      <a:pt x="114" y="10"/>
                      <a:pt x="114" y="10"/>
                    </a:cubicBezTo>
                    <a:cubicBezTo>
                      <a:pt x="110" y="10"/>
                      <a:pt x="107" y="7"/>
                      <a:pt x="107" y="7"/>
                    </a:cubicBezTo>
                    <a:cubicBezTo>
                      <a:pt x="107" y="7"/>
                      <a:pt x="106" y="5"/>
                      <a:pt x="105" y="5"/>
                    </a:cubicBezTo>
                    <a:cubicBezTo>
                      <a:pt x="105" y="5"/>
                      <a:pt x="104" y="6"/>
                      <a:pt x="103" y="7"/>
                    </a:cubicBezTo>
                    <a:cubicBezTo>
                      <a:pt x="99" y="10"/>
                      <a:pt x="99" y="10"/>
                      <a:pt x="99" y="10"/>
                    </a:cubicBezTo>
                    <a:cubicBezTo>
                      <a:pt x="95" y="7"/>
                      <a:pt x="95" y="7"/>
                      <a:pt x="95" y="7"/>
                    </a:cubicBezTo>
                    <a:cubicBezTo>
                      <a:pt x="92" y="7"/>
                      <a:pt x="92" y="7"/>
                      <a:pt x="92" y="7"/>
                    </a:cubicBezTo>
                    <a:cubicBezTo>
                      <a:pt x="92" y="7"/>
                      <a:pt x="91" y="7"/>
                      <a:pt x="89" y="7"/>
                    </a:cubicBezTo>
                    <a:cubicBezTo>
                      <a:pt x="88" y="7"/>
                      <a:pt x="86" y="7"/>
                      <a:pt x="83" y="4"/>
                    </a:cubicBezTo>
                    <a:cubicBezTo>
                      <a:pt x="79" y="0"/>
                      <a:pt x="79" y="0"/>
                      <a:pt x="79" y="0"/>
                    </a:cubicBezTo>
                    <a:cubicBezTo>
                      <a:pt x="79" y="0"/>
                      <a:pt x="72" y="2"/>
                      <a:pt x="69" y="4"/>
                    </a:cubicBezTo>
                    <a:cubicBezTo>
                      <a:pt x="66" y="7"/>
                      <a:pt x="64" y="5"/>
                      <a:pt x="66" y="7"/>
                    </a:cubicBezTo>
                    <a:cubicBezTo>
                      <a:pt x="69" y="9"/>
                      <a:pt x="75" y="13"/>
                      <a:pt x="72" y="13"/>
                    </a:cubicBezTo>
                    <a:cubicBezTo>
                      <a:pt x="68" y="13"/>
                      <a:pt x="65" y="13"/>
                      <a:pt x="65" y="13"/>
                    </a:cubicBezTo>
                    <a:cubicBezTo>
                      <a:pt x="59" y="7"/>
                      <a:pt x="59" y="7"/>
                      <a:pt x="59" y="7"/>
                    </a:cubicBezTo>
                    <a:cubicBezTo>
                      <a:pt x="49" y="6"/>
                      <a:pt x="49" y="6"/>
                      <a:pt x="49" y="6"/>
                    </a:cubicBezTo>
                    <a:cubicBezTo>
                      <a:pt x="47" y="9"/>
                      <a:pt x="47" y="9"/>
                      <a:pt x="47" y="9"/>
                    </a:cubicBezTo>
                    <a:cubicBezTo>
                      <a:pt x="47" y="9"/>
                      <a:pt x="43" y="6"/>
                      <a:pt x="40" y="6"/>
                    </a:cubicBezTo>
                    <a:cubicBezTo>
                      <a:pt x="39" y="6"/>
                      <a:pt x="38" y="6"/>
                      <a:pt x="38" y="8"/>
                    </a:cubicBezTo>
                    <a:cubicBezTo>
                      <a:pt x="38" y="14"/>
                      <a:pt x="41" y="11"/>
                      <a:pt x="38" y="14"/>
                    </a:cubicBezTo>
                    <a:cubicBezTo>
                      <a:pt x="36" y="16"/>
                      <a:pt x="34" y="18"/>
                      <a:pt x="31" y="18"/>
                    </a:cubicBezTo>
                    <a:cubicBezTo>
                      <a:pt x="31" y="18"/>
                      <a:pt x="30" y="18"/>
                      <a:pt x="29" y="17"/>
                    </a:cubicBezTo>
                    <a:cubicBezTo>
                      <a:pt x="26" y="14"/>
                      <a:pt x="24" y="9"/>
                      <a:pt x="24" y="9"/>
                    </a:cubicBezTo>
                    <a:cubicBezTo>
                      <a:pt x="16" y="3"/>
                      <a:pt x="16" y="3"/>
                      <a:pt x="16" y="3"/>
                    </a:cubicBezTo>
                    <a:cubicBezTo>
                      <a:pt x="16" y="3"/>
                      <a:pt x="12" y="13"/>
                      <a:pt x="12" y="17"/>
                    </a:cubicBezTo>
                    <a:cubicBezTo>
                      <a:pt x="12" y="21"/>
                      <a:pt x="18" y="27"/>
                      <a:pt x="18" y="27"/>
                    </a:cubicBezTo>
                    <a:cubicBezTo>
                      <a:pt x="19" y="36"/>
                      <a:pt x="19" y="36"/>
                      <a:pt x="19" y="36"/>
                    </a:cubicBezTo>
                    <a:cubicBezTo>
                      <a:pt x="19" y="36"/>
                      <a:pt x="13" y="33"/>
                      <a:pt x="8" y="28"/>
                    </a:cubicBezTo>
                    <a:cubicBezTo>
                      <a:pt x="4" y="25"/>
                      <a:pt x="2" y="22"/>
                      <a:pt x="1" y="22"/>
                    </a:cubicBezTo>
                    <a:cubicBezTo>
                      <a:pt x="0" y="22"/>
                      <a:pt x="0" y="23"/>
                      <a:pt x="1" y="25"/>
                    </a:cubicBezTo>
                    <a:cubicBezTo>
                      <a:pt x="3" y="31"/>
                      <a:pt x="8" y="39"/>
                      <a:pt x="8" y="39"/>
                    </a:cubicBezTo>
                    <a:close/>
                  </a:path>
                </a:pathLst>
              </a:custGeom>
              <a:solidFill>
                <a:srgbClr val="0071B4">
                  <a:alpha val="25098"/>
                </a:srgbClr>
              </a:solidFill>
              <a:ln w="9525">
                <a:noFill/>
                <a:round/>
                <a:headEnd/>
                <a:tailEnd/>
              </a:ln>
            </p:spPr>
            <p:txBody>
              <a:bodyPr/>
              <a:lstStyle/>
              <a:p>
                <a:endParaRPr lang="en-US"/>
              </a:p>
            </p:txBody>
          </p:sp>
          <p:sp>
            <p:nvSpPr>
              <p:cNvPr id="11760" name="Freeform 9"/>
              <p:cNvSpPr>
                <a:spLocks/>
              </p:cNvSpPr>
              <p:nvPr/>
            </p:nvSpPr>
            <p:spPr bwMode="auto">
              <a:xfrm>
                <a:off x="1251" y="1319"/>
                <a:ext cx="52" cy="50"/>
              </a:xfrm>
              <a:custGeom>
                <a:avLst/>
                <a:gdLst>
                  <a:gd name="T0" fmla="*/ 2 w 52"/>
                  <a:gd name="T1" fmla="*/ 34 h 50"/>
                  <a:gd name="T2" fmla="*/ 2 w 52"/>
                  <a:gd name="T3" fmla="*/ 38 h 50"/>
                  <a:gd name="T4" fmla="*/ 4 w 52"/>
                  <a:gd name="T5" fmla="*/ 40 h 50"/>
                  <a:gd name="T6" fmla="*/ 12 w 52"/>
                  <a:gd name="T7" fmla="*/ 42 h 50"/>
                  <a:gd name="T8" fmla="*/ 12 w 52"/>
                  <a:gd name="T9" fmla="*/ 46 h 50"/>
                  <a:gd name="T10" fmla="*/ 14 w 52"/>
                  <a:gd name="T11" fmla="*/ 48 h 50"/>
                  <a:gd name="T12" fmla="*/ 18 w 52"/>
                  <a:gd name="T13" fmla="*/ 50 h 50"/>
                  <a:gd name="T14" fmla="*/ 20 w 52"/>
                  <a:gd name="T15" fmla="*/ 50 h 50"/>
                  <a:gd name="T16" fmla="*/ 30 w 52"/>
                  <a:gd name="T17" fmla="*/ 44 h 50"/>
                  <a:gd name="T18" fmla="*/ 32 w 52"/>
                  <a:gd name="T19" fmla="*/ 44 h 50"/>
                  <a:gd name="T20" fmla="*/ 42 w 52"/>
                  <a:gd name="T21" fmla="*/ 42 h 50"/>
                  <a:gd name="T22" fmla="*/ 46 w 52"/>
                  <a:gd name="T23" fmla="*/ 38 h 50"/>
                  <a:gd name="T24" fmla="*/ 46 w 52"/>
                  <a:gd name="T25" fmla="*/ 22 h 50"/>
                  <a:gd name="T26" fmla="*/ 40 w 52"/>
                  <a:gd name="T27" fmla="*/ 24 h 50"/>
                  <a:gd name="T28" fmla="*/ 38 w 52"/>
                  <a:gd name="T29" fmla="*/ 22 h 50"/>
                  <a:gd name="T30" fmla="*/ 36 w 52"/>
                  <a:gd name="T31" fmla="*/ 20 h 50"/>
                  <a:gd name="T32" fmla="*/ 36 w 52"/>
                  <a:gd name="T33" fmla="*/ 22 h 50"/>
                  <a:gd name="T34" fmla="*/ 34 w 52"/>
                  <a:gd name="T35" fmla="*/ 26 h 50"/>
                  <a:gd name="T36" fmla="*/ 34 w 52"/>
                  <a:gd name="T37" fmla="*/ 26 h 50"/>
                  <a:gd name="T38" fmla="*/ 34 w 52"/>
                  <a:gd name="T39" fmla="*/ 24 h 50"/>
                  <a:gd name="T40" fmla="*/ 32 w 52"/>
                  <a:gd name="T41" fmla="*/ 24 h 50"/>
                  <a:gd name="T42" fmla="*/ 30 w 52"/>
                  <a:gd name="T43" fmla="*/ 26 h 50"/>
                  <a:gd name="T44" fmla="*/ 30 w 52"/>
                  <a:gd name="T45" fmla="*/ 24 h 50"/>
                  <a:gd name="T46" fmla="*/ 30 w 52"/>
                  <a:gd name="T47" fmla="*/ 22 h 50"/>
                  <a:gd name="T48" fmla="*/ 28 w 52"/>
                  <a:gd name="T49" fmla="*/ 24 h 50"/>
                  <a:gd name="T50" fmla="*/ 28 w 52"/>
                  <a:gd name="T51" fmla="*/ 22 h 50"/>
                  <a:gd name="T52" fmla="*/ 28 w 52"/>
                  <a:gd name="T53" fmla="*/ 20 h 50"/>
                  <a:gd name="T54" fmla="*/ 34 w 52"/>
                  <a:gd name="T55" fmla="*/ 20 h 50"/>
                  <a:gd name="T56" fmla="*/ 34 w 52"/>
                  <a:gd name="T57" fmla="*/ 18 h 50"/>
                  <a:gd name="T58" fmla="*/ 34 w 52"/>
                  <a:gd name="T59" fmla="*/ 18 h 50"/>
                  <a:gd name="T60" fmla="*/ 34 w 52"/>
                  <a:gd name="T61" fmla="*/ 16 h 50"/>
                  <a:gd name="T62" fmla="*/ 36 w 52"/>
                  <a:gd name="T63" fmla="*/ 14 h 50"/>
                  <a:gd name="T64" fmla="*/ 38 w 52"/>
                  <a:gd name="T65" fmla="*/ 14 h 50"/>
                  <a:gd name="T66" fmla="*/ 50 w 52"/>
                  <a:gd name="T67" fmla="*/ 12 h 50"/>
                  <a:gd name="T68" fmla="*/ 52 w 52"/>
                  <a:gd name="T69" fmla="*/ 8 h 50"/>
                  <a:gd name="T70" fmla="*/ 52 w 52"/>
                  <a:gd name="T71" fmla="*/ 4 h 50"/>
                  <a:gd name="T72" fmla="*/ 52 w 52"/>
                  <a:gd name="T73" fmla="*/ 2 h 50"/>
                  <a:gd name="T74" fmla="*/ 44 w 52"/>
                  <a:gd name="T75" fmla="*/ 0 h 50"/>
                  <a:gd name="T76" fmla="*/ 38 w 52"/>
                  <a:gd name="T77" fmla="*/ 0 h 50"/>
                  <a:gd name="T78" fmla="*/ 36 w 52"/>
                  <a:gd name="T79" fmla="*/ 4 h 50"/>
                  <a:gd name="T80" fmla="*/ 34 w 52"/>
                  <a:gd name="T81" fmla="*/ 4 h 50"/>
                  <a:gd name="T82" fmla="*/ 34 w 52"/>
                  <a:gd name="T83" fmla="*/ 2 h 50"/>
                  <a:gd name="T84" fmla="*/ 24 w 52"/>
                  <a:gd name="T85" fmla="*/ 4 h 50"/>
                  <a:gd name="T86" fmla="*/ 22 w 52"/>
                  <a:gd name="T87" fmla="*/ 4 h 50"/>
                  <a:gd name="T88" fmla="*/ 22 w 52"/>
                  <a:gd name="T89" fmla="*/ 6 h 50"/>
                  <a:gd name="T90" fmla="*/ 20 w 52"/>
                  <a:gd name="T91" fmla="*/ 4 h 50"/>
                  <a:gd name="T92" fmla="*/ 20 w 52"/>
                  <a:gd name="T93" fmla="*/ 6 h 50"/>
                  <a:gd name="T94" fmla="*/ 16 w 52"/>
                  <a:gd name="T95" fmla="*/ 6 h 50"/>
                  <a:gd name="T96" fmla="*/ 14 w 52"/>
                  <a:gd name="T97" fmla="*/ 8 h 50"/>
                  <a:gd name="T98" fmla="*/ 12 w 52"/>
                  <a:gd name="T99" fmla="*/ 8 h 50"/>
                  <a:gd name="T100" fmla="*/ 10 w 52"/>
                  <a:gd name="T101" fmla="*/ 10 h 50"/>
                  <a:gd name="T102" fmla="*/ 8 w 52"/>
                  <a:gd name="T103" fmla="*/ 12 h 50"/>
                  <a:gd name="T104" fmla="*/ 2 w 52"/>
                  <a:gd name="T105" fmla="*/ 14 h 50"/>
                  <a:gd name="T106" fmla="*/ 2 w 52"/>
                  <a:gd name="T107" fmla="*/ 16 h 50"/>
                  <a:gd name="T108" fmla="*/ 0 w 52"/>
                  <a:gd name="T109" fmla="*/ 20 h 50"/>
                  <a:gd name="T110" fmla="*/ 2 w 52"/>
                  <a:gd name="T111" fmla="*/ 32 h 50"/>
                  <a:gd name="T112" fmla="*/ 2 w 52"/>
                  <a:gd name="T113" fmla="*/ 34 h 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
                  <a:gd name="T172" fmla="*/ 0 h 50"/>
                  <a:gd name="T173" fmla="*/ 52 w 52"/>
                  <a:gd name="T174" fmla="*/ 50 h 5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 h="50">
                    <a:moveTo>
                      <a:pt x="2" y="34"/>
                    </a:moveTo>
                    <a:lnTo>
                      <a:pt x="2" y="38"/>
                    </a:lnTo>
                    <a:lnTo>
                      <a:pt x="4" y="40"/>
                    </a:lnTo>
                    <a:lnTo>
                      <a:pt x="12" y="42"/>
                    </a:lnTo>
                    <a:lnTo>
                      <a:pt x="12" y="46"/>
                    </a:lnTo>
                    <a:lnTo>
                      <a:pt x="14" y="48"/>
                    </a:lnTo>
                    <a:lnTo>
                      <a:pt x="18" y="50"/>
                    </a:lnTo>
                    <a:lnTo>
                      <a:pt x="20" y="50"/>
                    </a:lnTo>
                    <a:lnTo>
                      <a:pt x="30" y="44"/>
                    </a:lnTo>
                    <a:lnTo>
                      <a:pt x="32" y="44"/>
                    </a:lnTo>
                    <a:lnTo>
                      <a:pt x="42" y="42"/>
                    </a:lnTo>
                    <a:lnTo>
                      <a:pt x="46" y="38"/>
                    </a:lnTo>
                    <a:lnTo>
                      <a:pt x="46" y="22"/>
                    </a:lnTo>
                    <a:lnTo>
                      <a:pt x="40" y="24"/>
                    </a:lnTo>
                    <a:lnTo>
                      <a:pt x="38" y="22"/>
                    </a:lnTo>
                    <a:lnTo>
                      <a:pt x="36" y="20"/>
                    </a:lnTo>
                    <a:lnTo>
                      <a:pt x="36" y="22"/>
                    </a:lnTo>
                    <a:lnTo>
                      <a:pt x="34" y="26"/>
                    </a:lnTo>
                    <a:lnTo>
                      <a:pt x="34" y="24"/>
                    </a:lnTo>
                    <a:lnTo>
                      <a:pt x="32" y="24"/>
                    </a:lnTo>
                    <a:lnTo>
                      <a:pt x="30" y="26"/>
                    </a:lnTo>
                    <a:lnTo>
                      <a:pt x="30" y="24"/>
                    </a:lnTo>
                    <a:lnTo>
                      <a:pt x="30" y="22"/>
                    </a:lnTo>
                    <a:lnTo>
                      <a:pt x="28" y="24"/>
                    </a:lnTo>
                    <a:lnTo>
                      <a:pt x="28" y="22"/>
                    </a:lnTo>
                    <a:lnTo>
                      <a:pt x="28" y="20"/>
                    </a:lnTo>
                    <a:lnTo>
                      <a:pt x="34" y="20"/>
                    </a:lnTo>
                    <a:lnTo>
                      <a:pt x="34" y="18"/>
                    </a:lnTo>
                    <a:lnTo>
                      <a:pt x="34" y="16"/>
                    </a:lnTo>
                    <a:lnTo>
                      <a:pt x="36" y="14"/>
                    </a:lnTo>
                    <a:lnTo>
                      <a:pt x="38" y="14"/>
                    </a:lnTo>
                    <a:lnTo>
                      <a:pt x="50" y="12"/>
                    </a:lnTo>
                    <a:lnTo>
                      <a:pt x="52" y="8"/>
                    </a:lnTo>
                    <a:lnTo>
                      <a:pt x="52" y="4"/>
                    </a:lnTo>
                    <a:lnTo>
                      <a:pt x="52" y="2"/>
                    </a:lnTo>
                    <a:lnTo>
                      <a:pt x="44" y="0"/>
                    </a:lnTo>
                    <a:lnTo>
                      <a:pt x="38" y="0"/>
                    </a:lnTo>
                    <a:lnTo>
                      <a:pt x="36" y="4"/>
                    </a:lnTo>
                    <a:lnTo>
                      <a:pt x="34" y="4"/>
                    </a:lnTo>
                    <a:lnTo>
                      <a:pt x="34" y="2"/>
                    </a:lnTo>
                    <a:lnTo>
                      <a:pt x="24" y="4"/>
                    </a:lnTo>
                    <a:lnTo>
                      <a:pt x="22" y="4"/>
                    </a:lnTo>
                    <a:lnTo>
                      <a:pt x="22" y="6"/>
                    </a:lnTo>
                    <a:lnTo>
                      <a:pt x="20" y="4"/>
                    </a:lnTo>
                    <a:lnTo>
                      <a:pt x="20" y="6"/>
                    </a:lnTo>
                    <a:lnTo>
                      <a:pt x="16" y="6"/>
                    </a:lnTo>
                    <a:lnTo>
                      <a:pt x="14" y="8"/>
                    </a:lnTo>
                    <a:lnTo>
                      <a:pt x="12" y="8"/>
                    </a:lnTo>
                    <a:lnTo>
                      <a:pt x="10" y="10"/>
                    </a:lnTo>
                    <a:lnTo>
                      <a:pt x="8" y="12"/>
                    </a:lnTo>
                    <a:lnTo>
                      <a:pt x="2" y="14"/>
                    </a:lnTo>
                    <a:lnTo>
                      <a:pt x="2" y="16"/>
                    </a:lnTo>
                    <a:lnTo>
                      <a:pt x="0" y="20"/>
                    </a:lnTo>
                    <a:lnTo>
                      <a:pt x="2" y="32"/>
                    </a:lnTo>
                    <a:lnTo>
                      <a:pt x="2" y="34"/>
                    </a:lnTo>
                    <a:close/>
                  </a:path>
                </a:pathLst>
              </a:custGeom>
              <a:solidFill>
                <a:srgbClr val="0071B4">
                  <a:alpha val="25098"/>
                </a:srgbClr>
              </a:solidFill>
              <a:ln w="9525">
                <a:noFill/>
                <a:round/>
                <a:headEnd/>
                <a:tailEnd/>
              </a:ln>
            </p:spPr>
            <p:txBody>
              <a:bodyPr/>
              <a:lstStyle/>
              <a:p>
                <a:endParaRPr lang="en-US"/>
              </a:p>
            </p:txBody>
          </p:sp>
          <p:sp>
            <p:nvSpPr>
              <p:cNvPr id="11761" name="Freeform 10"/>
              <p:cNvSpPr>
                <a:spLocks/>
              </p:cNvSpPr>
              <p:nvPr/>
            </p:nvSpPr>
            <p:spPr bwMode="auto">
              <a:xfrm>
                <a:off x="1401" y="1409"/>
                <a:ext cx="75" cy="97"/>
              </a:xfrm>
              <a:custGeom>
                <a:avLst/>
                <a:gdLst>
                  <a:gd name="T0" fmla="*/ 34 w 75"/>
                  <a:gd name="T1" fmla="*/ 2 h 97"/>
                  <a:gd name="T2" fmla="*/ 26 w 75"/>
                  <a:gd name="T3" fmla="*/ 12 h 97"/>
                  <a:gd name="T4" fmla="*/ 36 w 75"/>
                  <a:gd name="T5" fmla="*/ 22 h 97"/>
                  <a:gd name="T6" fmla="*/ 32 w 75"/>
                  <a:gd name="T7" fmla="*/ 24 h 97"/>
                  <a:gd name="T8" fmla="*/ 42 w 75"/>
                  <a:gd name="T9" fmla="*/ 30 h 97"/>
                  <a:gd name="T10" fmla="*/ 44 w 75"/>
                  <a:gd name="T11" fmla="*/ 41 h 97"/>
                  <a:gd name="T12" fmla="*/ 34 w 75"/>
                  <a:gd name="T13" fmla="*/ 33 h 97"/>
                  <a:gd name="T14" fmla="*/ 28 w 75"/>
                  <a:gd name="T15" fmla="*/ 32 h 97"/>
                  <a:gd name="T16" fmla="*/ 22 w 75"/>
                  <a:gd name="T17" fmla="*/ 20 h 97"/>
                  <a:gd name="T18" fmla="*/ 14 w 75"/>
                  <a:gd name="T19" fmla="*/ 14 h 97"/>
                  <a:gd name="T20" fmla="*/ 8 w 75"/>
                  <a:gd name="T21" fmla="*/ 22 h 97"/>
                  <a:gd name="T22" fmla="*/ 12 w 75"/>
                  <a:gd name="T23" fmla="*/ 35 h 97"/>
                  <a:gd name="T24" fmla="*/ 20 w 75"/>
                  <a:gd name="T25" fmla="*/ 39 h 97"/>
                  <a:gd name="T26" fmla="*/ 22 w 75"/>
                  <a:gd name="T27" fmla="*/ 53 h 97"/>
                  <a:gd name="T28" fmla="*/ 12 w 75"/>
                  <a:gd name="T29" fmla="*/ 47 h 97"/>
                  <a:gd name="T30" fmla="*/ 8 w 75"/>
                  <a:gd name="T31" fmla="*/ 55 h 97"/>
                  <a:gd name="T32" fmla="*/ 4 w 75"/>
                  <a:gd name="T33" fmla="*/ 57 h 97"/>
                  <a:gd name="T34" fmla="*/ 2 w 75"/>
                  <a:gd name="T35" fmla="*/ 65 h 97"/>
                  <a:gd name="T36" fmla="*/ 16 w 75"/>
                  <a:gd name="T37" fmla="*/ 61 h 97"/>
                  <a:gd name="T38" fmla="*/ 34 w 75"/>
                  <a:gd name="T39" fmla="*/ 57 h 97"/>
                  <a:gd name="T40" fmla="*/ 44 w 75"/>
                  <a:gd name="T41" fmla="*/ 55 h 97"/>
                  <a:gd name="T42" fmla="*/ 53 w 75"/>
                  <a:gd name="T43" fmla="*/ 55 h 97"/>
                  <a:gd name="T44" fmla="*/ 44 w 75"/>
                  <a:gd name="T45" fmla="*/ 61 h 97"/>
                  <a:gd name="T46" fmla="*/ 40 w 75"/>
                  <a:gd name="T47" fmla="*/ 65 h 97"/>
                  <a:gd name="T48" fmla="*/ 36 w 75"/>
                  <a:gd name="T49" fmla="*/ 69 h 97"/>
                  <a:gd name="T50" fmla="*/ 30 w 75"/>
                  <a:gd name="T51" fmla="*/ 71 h 97"/>
                  <a:gd name="T52" fmla="*/ 36 w 75"/>
                  <a:gd name="T53" fmla="*/ 77 h 97"/>
                  <a:gd name="T54" fmla="*/ 32 w 75"/>
                  <a:gd name="T55" fmla="*/ 83 h 97"/>
                  <a:gd name="T56" fmla="*/ 34 w 75"/>
                  <a:gd name="T57" fmla="*/ 95 h 97"/>
                  <a:gd name="T58" fmla="*/ 46 w 75"/>
                  <a:gd name="T59" fmla="*/ 93 h 97"/>
                  <a:gd name="T60" fmla="*/ 50 w 75"/>
                  <a:gd name="T61" fmla="*/ 95 h 97"/>
                  <a:gd name="T62" fmla="*/ 53 w 75"/>
                  <a:gd name="T63" fmla="*/ 95 h 97"/>
                  <a:gd name="T64" fmla="*/ 59 w 75"/>
                  <a:gd name="T65" fmla="*/ 95 h 97"/>
                  <a:gd name="T66" fmla="*/ 63 w 75"/>
                  <a:gd name="T67" fmla="*/ 89 h 97"/>
                  <a:gd name="T68" fmla="*/ 65 w 75"/>
                  <a:gd name="T69" fmla="*/ 85 h 97"/>
                  <a:gd name="T70" fmla="*/ 65 w 75"/>
                  <a:gd name="T71" fmla="*/ 79 h 97"/>
                  <a:gd name="T72" fmla="*/ 65 w 75"/>
                  <a:gd name="T73" fmla="*/ 75 h 97"/>
                  <a:gd name="T74" fmla="*/ 67 w 75"/>
                  <a:gd name="T75" fmla="*/ 71 h 97"/>
                  <a:gd name="T76" fmla="*/ 69 w 75"/>
                  <a:gd name="T77" fmla="*/ 69 h 97"/>
                  <a:gd name="T78" fmla="*/ 67 w 75"/>
                  <a:gd name="T79" fmla="*/ 61 h 97"/>
                  <a:gd name="T80" fmla="*/ 75 w 75"/>
                  <a:gd name="T81" fmla="*/ 73 h 97"/>
                  <a:gd name="T82" fmla="*/ 69 w 75"/>
                  <a:gd name="T83" fmla="*/ 51 h 97"/>
                  <a:gd name="T84" fmla="*/ 71 w 75"/>
                  <a:gd name="T85" fmla="*/ 41 h 97"/>
                  <a:gd name="T86" fmla="*/ 69 w 75"/>
                  <a:gd name="T87" fmla="*/ 24 h 97"/>
                  <a:gd name="T88" fmla="*/ 61 w 75"/>
                  <a:gd name="T89" fmla="*/ 6 h 97"/>
                  <a:gd name="T90" fmla="*/ 55 w 75"/>
                  <a:gd name="T91" fmla="*/ 0 h 97"/>
                  <a:gd name="T92" fmla="*/ 53 w 75"/>
                  <a:gd name="T93" fmla="*/ 6 h 97"/>
                  <a:gd name="T94" fmla="*/ 51 w 75"/>
                  <a:gd name="T95" fmla="*/ 14 h 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
                  <a:gd name="T145" fmla="*/ 0 h 97"/>
                  <a:gd name="T146" fmla="*/ 75 w 75"/>
                  <a:gd name="T147" fmla="*/ 97 h 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 h="97">
                    <a:moveTo>
                      <a:pt x="48" y="8"/>
                    </a:moveTo>
                    <a:lnTo>
                      <a:pt x="44" y="2"/>
                    </a:lnTo>
                    <a:lnTo>
                      <a:pt x="40" y="4"/>
                    </a:lnTo>
                    <a:lnTo>
                      <a:pt x="34" y="2"/>
                    </a:lnTo>
                    <a:lnTo>
                      <a:pt x="30" y="6"/>
                    </a:lnTo>
                    <a:lnTo>
                      <a:pt x="28" y="10"/>
                    </a:lnTo>
                    <a:lnTo>
                      <a:pt x="26" y="10"/>
                    </a:lnTo>
                    <a:lnTo>
                      <a:pt x="26" y="12"/>
                    </a:lnTo>
                    <a:lnTo>
                      <a:pt x="28" y="16"/>
                    </a:lnTo>
                    <a:lnTo>
                      <a:pt x="30" y="20"/>
                    </a:lnTo>
                    <a:lnTo>
                      <a:pt x="34" y="20"/>
                    </a:lnTo>
                    <a:lnTo>
                      <a:pt x="36" y="22"/>
                    </a:lnTo>
                    <a:lnTo>
                      <a:pt x="38" y="22"/>
                    </a:lnTo>
                    <a:lnTo>
                      <a:pt x="36" y="22"/>
                    </a:lnTo>
                    <a:lnTo>
                      <a:pt x="36" y="24"/>
                    </a:lnTo>
                    <a:lnTo>
                      <a:pt x="32" y="24"/>
                    </a:lnTo>
                    <a:lnTo>
                      <a:pt x="32" y="26"/>
                    </a:lnTo>
                    <a:lnTo>
                      <a:pt x="34" y="28"/>
                    </a:lnTo>
                    <a:lnTo>
                      <a:pt x="40" y="28"/>
                    </a:lnTo>
                    <a:lnTo>
                      <a:pt x="42" y="30"/>
                    </a:lnTo>
                    <a:lnTo>
                      <a:pt x="36" y="30"/>
                    </a:lnTo>
                    <a:lnTo>
                      <a:pt x="42" y="41"/>
                    </a:lnTo>
                    <a:lnTo>
                      <a:pt x="44" y="39"/>
                    </a:lnTo>
                    <a:lnTo>
                      <a:pt x="44" y="41"/>
                    </a:lnTo>
                    <a:lnTo>
                      <a:pt x="42" y="43"/>
                    </a:lnTo>
                    <a:lnTo>
                      <a:pt x="38" y="41"/>
                    </a:lnTo>
                    <a:lnTo>
                      <a:pt x="32" y="35"/>
                    </a:lnTo>
                    <a:lnTo>
                      <a:pt x="34" y="33"/>
                    </a:lnTo>
                    <a:lnTo>
                      <a:pt x="32" y="33"/>
                    </a:lnTo>
                    <a:lnTo>
                      <a:pt x="30" y="33"/>
                    </a:lnTo>
                    <a:lnTo>
                      <a:pt x="28" y="33"/>
                    </a:lnTo>
                    <a:lnTo>
                      <a:pt x="28" y="32"/>
                    </a:lnTo>
                    <a:lnTo>
                      <a:pt x="24" y="24"/>
                    </a:lnTo>
                    <a:lnTo>
                      <a:pt x="26" y="22"/>
                    </a:lnTo>
                    <a:lnTo>
                      <a:pt x="22" y="20"/>
                    </a:lnTo>
                    <a:lnTo>
                      <a:pt x="22" y="16"/>
                    </a:lnTo>
                    <a:lnTo>
                      <a:pt x="20" y="16"/>
                    </a:lnTo>
                    <a:lnTo>
                      <a:pt x="14" y="14"/>
                    </a:lnTo>
                    <a:lnTo>
                      <a:pt x="12" y="14"/>
                    </a:lnTo>
                    <a:lnTo>
                      <a:pt x="12" y="18"/>
                    </a:lnTo>
                    <a:lnTo>
                      <a:pt x="8" y="22"/>
                    </a:lnTo>
                    <a:lnTo>
                      <a:pt x="10" y="28"/>
                    </a:lnTo>
                    <a:lnTo>
                      <a:pt x="12" y="28"/>
                    </a:lnTo>
                    <a:lnTo>
                      <a:pt x="12" y="32"/>
                    </a:lnTo>
                    <a:lnTo>
                      <a:pt x="12" y="35"/>
                    </a:lnTo>
                    <a:lnTo>
                      <a:pt x="14" y="37"/>
                    </a:lnTo>
                    <a:lnTo>
                      <a:pt x="14" y="41"/>
                    </a:lnTo>
                    <a:lnTo>
                      <a:pt x="20" y="39"/>
                    </a:lnTo>
                    <a:lnTo>
                      <a:pt x="18" y="43"/>
                    </a:lnTo>
                    <a:lnTo>
                      <a:pt x="18" y="45"/>
                    </a:lnTo>
                    <a:lnTo>
                      <a:pt x="22" y="47"/>
                    </a:lnTo>
                    <a:lnTo>
                      <a:pt x="22" y="53"/>
                    </a:lnTo>
                    <a:lnTo>
                      <a:pt x="18" y="53"/>
                    </a:lnTo>
                    <a:lnTo>
                      <a:pt x="18" y="51"/>
                    </a:lnTo>
                    <a:lnTo>
                      <a:pt x="12" y="47"/>
                    </a:lnTo>
                    <a:lnTo>
                      <a:pt x="8" y="49"/>
                    </a:lnTo>
                    <a:lnTo>
                      <a:pt x="8" y="53"/>
                    </a:lnTo>
                    <a:lnTo>
                      <a:pt x="10" y="53"/>
                    </a:lnTo>
                    <a:lnTo>
                      <a:pt x="8" y="55"/>
                    </a:lnTo>
                    <a:lnTo>
                      <a:pt x="10" y="55"/>
                    </a:lnTo>
                    <a:lnTo>
                      <a:pt x="10" y="57"/>
                    </a:lnTo>
                    <a:lnTo>
                      <a:pt x="6" y="57"/>
                    </a:lnTo>
                    <a:lnTo>
                      <a:pt x="4" y="57"/>
                    </a:lnTo>
                    <a:lnTo>
                      <a:pt x="2" y="59"/>
                    </a:lnTo>
                    <a:lnTo>
                      <a:pt x="2" y="61"/>
                    </a:lnTo>
                    <a:lnTo>
                      <a:pt x="0" y="61"/>
                    </a:lnTo>
                    <a:lnTo>
                      <a:pt x="2" y="65"/>
                    </a:lnTo>
                    <a:lnTo>
                      <a:pt x="4" y="67"/>
                    </a:lnTo>
                    <a:lnTo>
                      <a:pt x="8" y="65"/>
                    </a:lnTo>
                    <a:lnTo>
                      <a:pt x="14" y="65"/>
                    </a:lnTo>
                    <a:lnTo>
                      <a:pt x="16" y="61"/>
                    </a:lnTo>
                    <a:lnTo>
                      <a:pt x="18" y="63"/>
                    </a:lnTo>
                    <a:lnTo>
                      <a:pt x="20" y="61"/>
                    </a:lnTo>
                    <a:lnTo>
                      <a:pt x="24" y="61"/>
                    </a:lnTo>
                    <a:lnTo>
                      <a:pt x="34" y="57"/>
                    </a:lnTo>
                    <a:lnTo>
                      <a:pt x="36" y="57"/>
                    </a:lnTo>
                    <a:lnTo>
                      <a:pt x="40" y="55"/>
                    </a:lnTo>
                    <a:lnTo>
                      <a:pt x="42" y="57"/>
                    </a:lnTo>
                    <a:lnTo>
                      <a:pt x="44" y="55"/>
                    </a:lnTo>
                    <a:lnTo>
                      <a:pt x="46" y="55"/>
                    </a:lnTo>
                    <a:lnTo>
                      <a:pt x="51" y="55"/>
                    </a:lnTo>
                    <a:lnTo>
                      <a:pt x="53" y="53"/>
                    </a:lnTo>
                    <a:lnTo>
                      <a:pt x="53" y="55"/>
                    </a:lnTo>
                    <a:lnTo>
                      <a:pt x="51" y="55"/>
                    </a:lnTo>
                    <a:lnTo>
                      <a:pt x="42" y="57"/>
                    </a:lnTo>
                    <a:lnTo>
                      <a:pt x="42" y="59"/>
                    </a:lnTo>
                    <a:lnTo>
                      <a:pt x="44" y="61"/>
                    </a:lnTo>
                    <a:lnTo>
                      <a:pt x="40" y="63"/>
                    </a:lnTo>
                    <a:lnTo>
                      <a:pt x="40" y="65"/>
                    </a:lnTo>
                    <a:lnTo>
                      <a:pt x="36" y="67"/>
                    </a:lnTo>
                    <a:lnTo>
                      <a:pt x="42" y="67"/>
                    </a:lnTo>
                    <a:lnTo>
                      <a:pt x="42" y="69"/>
                    </a:lnTo>
                    <a:lnTo>
                      <a:pt x="36" y="69"/>
                    </a:lnTo>
                    <a:lnTo>
                      <a:pt x="38" y="69"/>
                    </a:lnTo>
                    <a:lnTo>
                      <a:pt x="36" y="71"/>
                    </a:lnTo>
                    <a:lnTo>
                      <a:pt x="34" y="71"/>
                    </a:lnTo>
                    <a:lnTo>
                      <a:pt x="30" y="71"/>
                    </a:lnTo>
                    <a:lnTo>
                      <a:pt x="34" y="75"/>
                    </a:lnTo>
                    <a:lnTo>
                      <a:pt x="30" y="77"/>
                    </a:lnTo>
                    <a:lnTo>
                      <a:pt x="30" y="79"/>
                    </a:lnTo>
                    <a:lnTo>
                      <a:pt x="36" y="77"/>
                    </a:lnTo>
                    <a:lnTo>
                      <a:pt x="34" y="81"/>
                    </a:lnTo>
                    <a:lnTo>
                      <a:pt x="38" y="83"/>
                    </a:lnTo>
                    <a:lnTo>
                      <a:pt x="36" y="83"/>
                    </a:lnTo>
                    <a:lnTo>
                      <a:pt x="32" y="83"/>
                    </a:lnTo>
                    <a:lnTo>
                      <a:pt x="30" y="85"/>
                    </a:lnTo>
                    <a:lnTo>
                      <a:pt x="32" y="87"/>
                    </a:lnTo>
                    <a:lnTo>
                      <a:pt x="32" y="93"/>
                    </a:lnTo>
                    <a:lnTo>
                      <a:pt x="34" y="95"/>
                    </a:lnTo>
                    <a:lnTo>
                      <a:pt x="38" y="97"/>
                    </a:lnTo>
                    <a:lnTo>
                      <a:pt x="44" y="97"/>
                    </a:lnTo>
                    <a:lnTo>
                      <a:pt x="46" y="91"/>
                    </a:lnTo>
                    <a:lnTo>
                      <a:pt x="46" y="93"/>
                    </a:lnTo>
                    <a:lnTo>
                      <a:pt x="46" y="95"/>
                    </a:lnTo>
                    <a:lnTo>
                      <a:pt x="48" y="93"/>
                    </a:lnTo>
                    <a:lnTo>
                      <a:pt x="50" y="93"/>
                    </a:lnTo>
                    <a:lnTo>
                      <a:pt x="50" y="95"/>
                    </a:lnTo>
                    <a:lnTo>
                      <a:pt x="51" y="95"/>
                    </a:lnTo>
                    <a:lnTo>
                      <a:pt x="51" y="93"/>
                    </a:lnTo>
                    <a:lnTo>
                      <a:pt x="53" y="93"/>
                    </a:lnTo>
                    <a:lnTo>
                      <a:pt x="53" y="95"/>
                    </a:lnTo>
                    <a:lnTo>
                      <a:pt x="55" y="95"/>
                    </a:lnTo>
                    <a:lnTo>
                      <a:pt x="57" y="93"/>
                    </a:lnTo>
                    <a:lnTo>
                      <a:pt x="59" y="95"/>
                    </a:lnTo>
                    <a:lnTo>
                      <a:pt x="65" y="95"/>
                    </a:lnTo>
                    <a:lnTo>
                      <a:pt x="65" y="91"/>
                    </a:lnTo>
                    <a:lnTo>
                      <a:pt x="63" y="89"/>
                    </a:lnTo>
                    <a:lnTo>
                      <a:pt x="63" y="87"/>
                    </a:lnTo>
                    <a:lnTo>
                      <a:pt x="63" y="85"/>
                    </a:lnTo>
                    <a:lnTo>
                      <a:pt x="65" y="85"/>
                    </a:lnTo>
                    <a:lnTo>
                      <a:pt x="67" y="89"/>
                    </a:lnTo>
                    <a:lnTo>
                      <a:pt x="69" y="89"/>
                    </a:lnTo>
                    <a:lnTo>
                      <a:pt x="65" y="79"/>
                    </a:lnTo>
                    <a:lnTo>
                      <a:pt x="63" y="79"/>
                    </a:lnTo>
                    <a:lnTo>
                      <a:pt x="63" y="77"/>
                    </a:lnTo>
                    <a:lnTo>
                      <a:pt x="65" y="73"/>
                    </a:lnTo>
                    <a:lnTo>
                      <a:pt x="65" y="75"/>
                    </a:lnTo>
                    <a:lnTo>
                      <a:pt x="67" y="75"/>
                    </a:lnTo>
                    <a:lnTo>
                      <a:pt x="65" y="73"/>
                    </a:lnTo>
                    <a:lnTo>
                      <a:pt x="65" y="71"/>
                    </a:lnTo>
                    <a:lnTo>
                      <a:pt x="67" y="71"/>
                    </a:lnTo>
                    <a:lnTo>
                      <a:pt x="65" y="69"/>
                    </a:lnTo>
                    <a:lnTo>
                      <a:pt x="65" y="67"/>
                    </a:lnTo>
                    <a:lnTo>
                      <a:pt x="67" y="67"/>
                    </a:lnTo>
                    <a:lnTo>
                      <a:pt x="69" y="69"/>
                    </a:lnTo>
                    <a:lnTo>
                      <a:pt x="69" y="67"/>
                    </a:lnTo>
                    <a:lnTo>
                      <a:pt x="69" y="65"/>
                    </a:lnTo>
                    <a:lnTo>
                      <a:pt x="67" y="63"/>
                    </a:lnTo>
                    <a:lnTo>
                      <a:pt x="67" y="61"/>
                    </a:lnTo>
                    <a:lnTo>
                      <a:pt x="69" y="63"/>
                    </a:lnTo>
                    <a:lnTo>
                      <a:pt x="69" y="61"/>
                    </a:lnTo>
                    <a:lnTo>
                      <a:pt x="71" y="63"/>
                    </a:lnTo>
                    <a:lnTo>
                      <a:pt x="75" y="73"/>
                    </a:lnTo>
                    <a:lnTo>
                      <a:pt x="73" y="53"/>
                    </a:lnTo>
                    <a:lnTo>
                      <a:pt x="73" y="55"/>
                    </a:lnTo>
                    <a:lnTo>
                      <a:pt x="67" y="53"/>
                    </a:lnTo>
                    <a:lnTo>
                      <a:pt x="69" y="51"/>
                    </a:lnTo>
                    <a:lnTo>
                      <a:pt x="71" y="47"/>
                    </a:lnTo>
                    <a:lnTo>
                      <a:pt x="71" y="41"/>
                    </a:lnTo>
                    <a:lnTo>
                      <a:pt x="71" y="37"/>
                    </a:lnTo>
                    <a:lnTo>
                      <a:pt x="73" y="32"/>
                    </a:lnTo>
                    <a:lnTo>
                      <a:pt x="71" y="28"/>
                    </a:lnTo>
                    <a:lnTo>
                      <a:pt x="69" y="24"/>
                    </a:lnTo>
                    <a:lnTo>
                      <a:pt x="71" y="14"/>
                    </a:lnTo>
                    <a:lnTo>
                      <a:pt x="67" y="10"/>
                    </a:lnTo>
                    <a:lnTo>
                      <a:pt x="63" y="8"/>
                    </a:lnTo>
                    <a:lnTo>
                      <a:pt x="61" y="6"/>
                    </a:lnTo>
                    <a:lnTo>
                      <a:pt x="65" y="6"/>
                    </a:lnTo>
                    <a:lnTo>
                      <a:pt x="61" y="4"/>
                    </a:lnTo>
                    <a:lnTo>
                      <a:pt x="61" y="0"/>
                    </a:lnTo>
                    <a:lnTo>
                      <a:pt x="55" y="0"/>
                    </a:lnTo>
                    <a:lnTo>
                      <a:pt x="59" y="2"/>
                    </a:lnTo>
                    <a:lnTo>
                      <a:pt x="59" y="6"/>
                    </a:lnTo>
                    <a:lnTo>
                      <a:pt x="55" y="4"/>
                    </a:lnTo>
                    <a:lnTo>
                      <a:pt x="53" y="6"/>
                    </a:lnTo>
                    <a:lnTo>
                      <a:pt x="55" y="10"/>
                    </a:lnTo>
                    <a:lnTo>
                      <a:pt x="55" y="14"/>
                    </a:lnTo>
                    <a:lnTo>
                      <a:pt x="51" y="12"/>
                    </a:lnTo>
                    <a:lnTo>
                      <a:pt x="51" y="14"/>
                    </a:lnTo>
                    <a:lnTo>
                      <a:pt x="51" y="12"/>
                    </a:lnTo>
                    <a:lnTo>
                      <a:pt x="51" y="10"/>
                    </a:lnTo>
                    <a:lnTo>
                      <a:pt x="48" y="8"/>
                    </a:lnTo>
                    <a:close/>
                  </a:path>
                </a:pathLst>
              </a:custGeom>
              <a:solidFill>
                <a:srgbClr val="0071B4">
                  <a:alpha val="25098"/>
                </a:srgbClr>
              </a:solidFill>
              <a:ln w="9525">
                <a:noFill/>
                <a:round/>
                <a:headEnd/>
                <a:tailEnd/>
              </a:ln>
            </p:spPr>
            <p:txBody>
              <a:bodyPr/>
              <a:lstStyle/>
              <a:p>
                <a:endParaRPr lang="en-US"/>
              </a:p>
            </p:txBody>
          </p:sp>
          <p:sp>
            <p:nvSpPr>
              <p:cNvPr id="11762" name="Freeform 11"/>
              <p:cNvSpPr>
                <a:spLocks/>
              </p:cNvSpPr>
              <p:nvPr/>
            </p:nvSpPr>
            <p:spPr bwMode="auto">
              <a:xfrm>
                <a:off x="1482" y="1385"/>
                <a:ext cx="241" cy="151"/>
              </a:xfrm>
              <a:custGeom>
                <a:avLst/>
                <a:gdLst>
                  <a:gd name="T0" fmla="*/ 106 w 241"/>
                  <a:gd name="T1" fmla="*/ 133 h 151"/>
                  <a:gd name="T2" fmla="*/ 114 w 241"/>
                  <a:gd name="T3" fmla="*/ 131 h 151"/>
                  <a:gd name="T4" fmla="*/ 122 w 241"/>
                  <a:gd name="T5" fmla="*/ 149 h 151"/>
                  <a:gd name="T6" fmla="*/ 132 w 241"/>
                  <a:gd name="T7" fmla="*/ 147 h 151"/>
                  <a:gd name="T8" fmla="*/ 142 w 241"/>
                  <a:gd name="T9" fmla="*/ 147 h 151"/>
                  <a:gd name="T10" fmla="*/ 158 w 241"/>
                  <a:gd name="T11" fmla="*/ 149 h 151"/>
                  <a:gd name="T12" fmla="*/ 164 w 241"/>
                  <a:gd name="T13" fmla="*/ 147 h 151"/>
                  <a:gd name="T14" fmla="*/ 188 w 241"/>
                  <a:gd name="T15" fmla="*/ 145 h 151"/>
                  <a:gd name="T16" fmla="*/ 192 w 241"/>
                  <a:gd name="T17" fmla="*/ 131 h 151"/>
                  <a:gd name="T18" fmla="*/ 201 w 241"/>
                  <a:gd name="T19" fmla="*/ 145 h 151"/>
                  <a:gd name="T20" fmla="*/ 219 w 241"/>
                  <a:gd name="T21" fmla="*/ 145 h 151"/>
                  <a:gd name="T22" fmla="*/ 233 w 241"/>
                  <a:gd name="T23" fmla="*/ 135 h 151"/>
                  <a:gd name="T24" fmla="*/ 231 w 241"/>
                  <a:gd name="T25" fmla="*/ 117 h 151"/>
                  <a:gd name="T26" fmla="*/ 241 w 241"/>
                  <a:gd name="T27" fmla="*/ 95 h 151"/>
                  <a:gd name="T28" fmla="*/ 233 w 241"/>
                  <a:gd name="T29" fmla="*/ 93 h 151"/>
                  <a:gd name="T30" fmla="*/ 227 w 241"/>
                  <a:gd name="T31" fmla="*/ 83 h 151"/>
                  <a:gd name="T32" fmla="*/ 217 w 241"/>
                  <a:gd name="T33" fmla="*/ 77 h 151"/>
                  <a:gd name="T34" fmla="*/ 190 w 241"/>
                  <a:gd name="T35" fmla="*/ 77 h 151"/>
                  <a:gd name="T36" fmla="*/ 174 w 241"/>
                  <a:gd name="T37" fmla="*/ 81 h 151"/>
                  <a:gd name="T38" fmla="*/ 166 w 241"/>
                  <a:gd name="T39" fmla="*/ 85 h 151"/>
                  <a:gd name="T40" fmla="*/ 160 w 241"/>
                  <a:gd name="T41" fmla="*/ 91 h 151"/>
                  <a:gd name="T42" fmla="*/ 150 w 241"/>
                  <a:gd name="T43" fmla="*/ 95 h 151"/>
                  <a:gd name="T44" fmla="*/ 150 w 241"/>
                  <a:gd name="T45" fmla="*/ 99 h 151"/>
                  <a:gd name="T46" fmla="*/ 138 w 241"/>
                  <a:gd name="T47" fmla="*/ 95 h 151"/>
                  <a:gd name="T48" fmla="*/ 128 w 241"/>
                  <a:gd name="T49" fmla="*/ 97 h 151"/>
                  <a:gd name="T50" fmla="*/ 122 w 241"/>
                  <a:gd name="T51" fmla="*/ 97 h 151"/>
                  <a:gd name="T52" fmla="*/ 118 w 241"/>
                  <a:gd name="T53" fmla="*/ 89 h 151"/>
                  <a:gd name="T54" fmla="*/ 110 w 241"/>
                  <a:gd name="T55" fmla="*/ 101 h 151"/>
                  <a:gd name="T56" fmla="*/ 102 w 241"/>
                  <a:gd name="T57" fmla="*/ 93 h 151"/>
                  <a:gd name="T58" fmla="*/ 106 w 241"/>
                  <a:gd name="T59" fmla="*/ 89 h 151"/>
                  <a:gd name="T60" fmla="*/ 98 w 241"/>
                  <a:gd name="T61" fmla="*/ 77 h 151"/>
                  <a:gd name="T62" fmla="*/ 94 w 241"/>
                  <a:gd name="T63" fmla="*/ 73 h 151"/>
                  <a:gd name="T64" fmla="*/ 86 w 241"/>
                  <a:gd name="T65" fmla="*/ 71 h 151"/>
                  <a:gd name="T66" fmla="*/ 82 w 241"/>
                  <a:gd name="T67" fmla="*/ 73 h 151"/>
                  <a:gd name="T68" fmla="*/ 86 w 241"/>
                  <a:gd name="T69" fmla="*/ 65 h 151"/>
                  <a:gd name="T70" fmla="*/ 82 w 241"/>
                  <a:gd name="T71" fmla="*/ 59 h 151"/>
                  <a:gd name="T72" fmla="*/ 76 w 241"/>
                  <a:gd name="T73" fmla="*/ 52 h 151"/>
                  <a:gd name="T74" fmla="*/ 92 w 241"/>
                  <a:gd name="T75" fmla="*/ 61 h 151"/>
                  <a:gd name="T76" fmla="*/ 106 w 241"/>
                  <a:gd name="T77" fmla="*/ 56 h 151"/>
                  <a:gd name="T78" fmla="*/ 92 w 241"/>
                  <a:gd name="T79" fmla="*/ 44 h 151"/>
                  <a:gd name="T80" fmla="*/ 76 w 241"/>
                  <a:gd name="T81" fmla="*/ 40 h 151"/>
                  <a:gd name="T82" fmla="*/ 84 w 241"/>
                  <a:gd name="T83" fmla="*/ 38 h 151"/>
                  <a:gd name="T84" fmla="*/ 90 w 241"/>
                  <a:gd name="T85" fmla="*/ 36 h 151"/>
                  <a:gd name="T86" fmla="*/ 78 w 241"/>
                  <a:gd name="T87" fmla="*/ 24 h 151"/>
                  <a:gd name="T88" fmla="*/ 64 w 241"/>
                  <a:gd name="T89" fmla="*/ 32 h 151"/>
                  <a:gd name="T90" fmla="*/ 46 w 241"/>
                  <a:gd name="T91" fmla="*/ 42 h 151"/>
                  <a:gd name="T92" fmla="*/ 50 w 241"/>
                  <a:gd name="T93" fmla="*/ 22 h 151"/>
                  <a:gd name="T94" fmla="*/ 42 w 241"/>
                  <a:gd name="T95" fmla="*/ 10 h 151"/>
                  <a:gd name="T96" fmla="*/ 28 w 241"/>
                  <a:gd name="T97" fmla="*/ 4 h 151"/>
                  <a:gd name="T98" fmla="*/ 6 w 241"/>
                  <a:gd name="T99" fmla="*/ 6 h 151"/>
                  <a:gd name="T100" fmla="*/ 2 w 241"/>
                  <a:gd name="T101" fmla="*/ 12 h 151"/>
                  <a:gd name="T102" fmla="*/ 2 w 241"/>
                  <a:gd name="T103" fmla="*/ 16 h 151"/>
                  <a:gd name="T104" fmla="*/ 6 w 241"/>
                  <a:gd name="T105" fmla="*/ 26 h 151"/>
                  <a:gd name="T106" fmla="*/ 18 w 241"/>
                  <a:gd name="T107" fmla="*/ 42 h 151"/>
                  <a:gd name="T108" fmla="*/ 30 w 241"/>
                  <a:gd name="T109" fmla="*/ 52 h 151"/>
                  <a:gd name="T110" fmla="*/ 46 w 241"/>
                  <a:gd name="T111" fmla="*/ 50 h 151"/>
                  <a:gd name="T112" fmla="*/ 52 w 241"/>
                  <a:gd name="T113" fmla="*/ 46 h 151"/>
                  <a:gd name="T114" fmla="*/ 68 w 241"/>
                  <a:gd name="T115" fmla="*/ 89 h 151"/>
                  <a:gd name="T116" fmla="*/ 68 w 241"/>
                  <a:gd name="T117" fmla="*/ 113 h 151"/>
                  <a:gd name="T118" fmla="*/ 72 w 241"/>
                  <a:gd name="T119" fmla="*/ 137 h 151"/>
                  <a:gd name="T120" fmla="*/ 84 w 241"/>
                  <a:gd name="T121" fmla="*/ 131 h 151"/>
                  <a:gd name="T122" fmla="*/ 92 w 241"/>
                  <a:gd name="T123" fmla="*/ 141 h 151"/>
                  <a:gd name="T124" fmla="*/ 102 w 241"/>
                  <a:gd name="T125" fmla="*/ 147 h 1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1"/>
                  <a:gd name="T190" fmla="*/ 0 h 151"/>
                  <a:gd name="T191" fmla="*/ 241 w 241"/>
                  <a:gd name="T192" fmla="*/ 151 h 15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1" h="151">
                    <a:moveTo>
                      <a:pt x="106" y="141"/>
                    </a:moveTo>
                    <a:lnTo>
                      <a:pt x="106" y="141"/>
                    </a:lnTo>
                    <a:lnTo>
                      <a:pt x="104" y="137"/>
                    </a:lnTo>
                    <a:lnTo>
                      <a:pt x="104" y="135"/>
                    </a:lnTo>
                    <a:lnTo>
                      <a:pt x="106" y="133"/>
                    </a:lnTo>
                    <a:lnTo>
                      <a:pt x="108" y="135"/>
                    </a:lnTo>
                    <a:lnTo>
                      <a:pt x="108" y="131"/>
                    </a:lnTo>
                    <a:lnTo>
                      <a:pt x="110" y="139"/>
                    </a:lnTo>
                    <a:lnTo>
                      <a:pt x="114" y="135"/>
                    </a:lnTo>
                    <a:lnTo>
                      <a:pt x="114" y="131"/>
                    </a:lnTo>
                    <a:lnTo>
                      <a:pt x="118" y="135"/>
                    </a:lnTo>
                    <a:lnTo>
                      <a:pt x="116" y="149"/>
                    </a:lnTo>
                    <a:lnTo>
                      <a:pt x="120" y="151"/>
                    </a:lnTo>
                    <a:lnTo>
                      <a:pt x="122" y="149"/>
                    </a:lnTo>
                    <a:lnTo>
                      <a:pt x="124" y="151"/>
                    </a:lnTo>
                    <a:lnTo>
                      <a:pt x="126" y="149"/>
                    </a:lnTo>
                    <a:lnTo>
                      <a:pt x="128" y="151"/>
                    </a:lnTo>
                    <a:lnTo>
                      <a:pt x="132" y="149"/>
                    </a:lnTo>
                    <a:lnTo>
                      <a:pt x="132" y="147"/>
                    </a:lnTo>
                    <a:lnTo>
                      <a:pt x="134" y="147"/>
                    </a:lnTo>
                    <a:lnTo>
                      <a:pt x="134" y="149"/>
                    </a:lnTo>
                    <a:lnTo>
                      <a:pt x="142" y="151"/>
                    </a:lnTo>
                    <a:lnTo>
                      <a:pt x="144" y="149"/>
                    </a:lnTo>
                    <a:lnTo>
                      <a:pt x="142" y="147"/>
                    </a:lnTo>
                    <a:lnTo>
                      <a:pt x="146" y="149"/>
                    </a:lnTo>
                    <a:lnTo>
                      <a:pt x="148" y="147"/>
                    </a:lnTo>
                    <a:lnTo>
                      <a:pt x="150" y="145"/>
                    </a:lnTo>
                    <a:lnTo>
                      <a:pt x="152" y="151"/>
                    </a:lnTo>
                    <a:lnTo>
                      <a:pt x="158" y="149"/>
                    </a:lnTo>
                    <a:lnTo>
                      <a:pt x="160" y="147"/>
                    </a:lnTo>
                    <a:lnTo>
                      <a:pt x="160" y="139"/>
                    </a:lnTo>
                    <a:lnTo>
                      <a:pt x="162" y="147"/>
                    </a:lnTo>
                    <a:lnTo>
                      <a:pt x="164" y="149"/>
                    </a:lnTo>
                    <a:lnTo>
                      <a:pt x="164" y="147"/>
                    </a:lnTo>
                    <a:lnTo>
                      <a:pt x="168" y="145"/>
                    </a:lnTo>
                    <a:lnTo>
                      <a:pt x="166" y="141"/>
                    </a:lnTo>
                    <a:lnTo>
                      <a:pt x="166" y="137"/>
                    </a:lnTo>
                    <a:lnTo>
                      <a:pt x="168" y="147"/>
                    </a:lnTo>
                    <a:lnTo>
                      <a:pt x="188" y="145"/>
                    </a:lnTo>
                    <a:lnTo>
                      <a:pt x="192" y="135"/>
                    </a:lnTo>
                    <a:lnTo>
                      <a:pt x="188" y="133"/>
                    </a:lnTo>
                    <a:lnTo>
                      <a:pt x="186" y="127"/>
                    </a:lnTo>
                    <a:lnTo>
                      <a:pt x="190" y="127"/>
                    </a:lnTo>
                    <a:lnTo>
                      <a:pt x="192" y="131"/>
                    </a:lnTo>
                    <a:lnTo>
                      <a:pt x="193" y="131"/>
                    </a:lnTo>
                    <a:lnTo>
                      <a:pt x="193" y="143"/>
                    </a:lnTo>
                    <a:lnTo>
                      <a:pt x="197" y="147"/>
                    </a:lnTo>
                    <a:lnTo>
                      <a:pt x="201" y="147"/>
                    </a:lnTo>
                    <a:lnTo>
                      <a:pt x="201" y="145"/>
                    </a:lnTo>
                    <a:lnTo>
                      <a:pt x="203" y="147"/>
                    </a:lnTo>
                    <a:lnTo>
                      <a:pt x="207" y="149"/>
                    </a:lnTo>
                    <a:lnTo>
                      <a:pt x="211" y="151"/>
                    </a:lnTo>
                    <a:lnTo>
                      <a:pt x="213" y="147"/>
                    </a:lnTo>
                    <a:lnTo>
                      <a:pt x="219" y="145"/>
                    </a:lnTo>
                    <a:lnTo>
                      <a:pt x="227" y="145"/>
                    </a:lnTo>
                    <a:lnTo>
                      <a:pt x="231" y="143"/>
                    </a:lnTo>
                    <a:lnTo>
                      <a:pt x="233" y="143"/>
                    </a:lnTo>
                    <a:lnTo>
                      <a:pt x="233" y="135"/>
                    </a:lnTo>
                    <a:lnTo>
                      <a:pt x="233" y="133"/>
                    </a:lnTo>
                    <a:lnTo>
                      <a:pt x="233" y="129"/>
                    </a:lnTo>
                    <a:lnTo>
                      <a:pt x="229" y="125"/>
                    </a:lnTo>
                    <a:lnTo>
                      <a:pt x="229" y="119"/>
                    </a:lnTo>
                    <a:lnTo>
                      <a:pt x="231" y="117"/>
                    </a:lnTo>
                    <a:lnTo>
                      <a:pt x="233" y="115"/>
                    </a:lnTo>
                    <a:lnTo>
                      <a:pt x="235" y="111"/>
                    </a:lnTo>
                    <a:lnTo>
                      <a:pt x="239" y="109"/>
                    </a:lnTo>
                    <a:lnTo>
                      <a:pt x="241" y="105"/>
                    </a:lnTo>
                    <a:lnTo>
                      <a:pt x="241" y="95"/>
                    </a:lnTo>
                    <a:lnTo>
                      <a:pt x="239" y="95"/>
                    </a:lnTo>
                    <a:lnTo>
                      <a:pt x="239" y="93"/>
                    </a:lnTo>
                    <a:lnTo>
                      <a:pt x="239" y="91"/>
                    </a:lnTo>
                    <a:lnTo>
                      <a:pt x="233" y="93"/>
                    </a:lnTo>
                    <a:lnTo>
                      <a:pt x="231" y="91"/>
                    </a:lnTo>
                    <a:lnTo>
                      <a:pt x="233" y="89"/>
                    </a:lnTo>
                    <a:lnTo>
                      <a:pt x="233" y="87"/>
                    </a:lnTo>
                    <a:lnTo>
                      <a:pt x="227" y="83"/>
                    </a:lnTo>
                    <a:lnTo>
                      <a:pt x="225" y="85"/>
                    </a:lnTo>
                    <a:lnTo>
                      <a:pt x="219" y="83"/>
                    </a:lnTo>
                    <a:lnTo>
                      <a:pt x="221" y="79"/>
                    </a:lnTo>
                    <a:lnTo>
                      <a:pt x="219" y="77"/>
                    </a:lnTo>
                    <a:lnTo>
                      <a:pt x="217" y="77"/>
                    </a:lnTo>
                    <a:lnTo>
                      <a:pt x="203" y="73"/>
                    </a:lnTo>
                    <a:lnTo>
                      <a:pt x="199" y="75"/>
                    </a:lnTo>
                    <a:lnTo>
                      <a:pt x="193" y="79"/>
                    </a:lnTo>
                    <a:lnTo>
                      <a:pt x="190" y="79"/>
                    </a:lnTo>
                    <a:lnTo>
                      <a:pt x="190" y="77"/>
                    </a:lnTo>
                    <a:lnTo>
                      <a:pt x="186" y="77"/>
                    </a:lnTo>
                    <a:lnTo>
                      <a:pt x="184" y="75"/>
                    </a:lnTo>
                    <a:lnTo>
                      <a:pt x="182" y="75"/>
                    </a:lnTo>
                    <a:lnTo>
                      <a:pt x="180" y="79"/>
                    </a:lnTo>
                    <a:lnTo>
                      <a:pt x="174" y="81"/>
                    </a:lnTo>
                    <a:lnTo>
                      <a:pt x="172" y="83"/>
                    </a:lnTo>
                    <a:lnTo>
                      <a:pt x="172" y="85"/>
                    </a:lnTo>
                    <a:lnTo>
                      <a:pt x="172" y="87"/>
                    </a:lnTo>
                    <a:lnTo>
                      <a:pt x="168" y="85"/>
                    </a:lnTo>
                    <a:lnTo>
                      <a:pt x="166" y="85"/>
                    </a:lnTo>
                    <a:lnTo>
                      <a:pt x="164" y="89"/>
                    </a:lnTo>
                    <a:lnTo>
                      <a:pt x="162" y="87"/>
                    </a:lnTo>
                    <a:lnTo>
                      <a:pt x="164" y="93"/>
                    </a:lnTo>
                    <a:lnTo>
                      <a:pt x="162" y="91"/>
                    </a:lnTo>
                    <a:lnTo>
                      <a:pt x="160" y="91"/>
                    </a:lnTo>
                    <a:lnTo>
                      <a:pt x="160" y="89"/>
                    </a:lnTo>
                    <a:lnTo>
                      <a:pt x="156" y="91"/>
                    </a:lnTo>
                    <a:lnTo>
                      <a:pt x="154" y="91"/>
                    </a:lnTo>
                    <a:lnTo>
                      <a:pt x="150" y="93"/>
                    </a:lnTo>
                    <a:lnTo>
                      <a:pt x="150" y="95"/>
                    </a:lnTo>
                    <a:lnTo>
                      <a:pt x="152" y="97"/>
                    </a:lnTo>
                    <a:lnTo>
                      <a:pt x="158" y="99"/>
                    </a:lnTo>
                    <a:lnTo>
                      <a:pt x="158" y="101"/>
                    </a:lnTo>
                    <a:lnTo>
                      <a:pt x="156" y="99"/>
                    </a:lnTo>
                    <a:lnTo>
                      <a:pt x="150" y="99"/>
                    </a:lnTo>
                    <a:lnTo>
                      <a:pt x="142" y="103"/>
                    </a:lnTo>
                    <a:lnTo>
                      <a:pt x="140" y="103"/>
                    </a:lnTo>
                    <a:lnTo>
                      <a:pt x="146" y="99"/>
                    </a:lnTo>
                    <a:lnTo>
                      <a:pt x="144" y="97"/>
                    </a:lnTo>
                    <a:lnTo>
                      <a:pt x="138" y="95"/>
                    </a:lnTo>
                    <a:lnTo>
                      <a:pt x="136" y="91"/>
                    </a:lnTo>
                    <a:lnTo>
                      <a:pt x="132" y="89"/>
                    </a:lnTo>
                    <a:lnTo>
                      <a:pt x="130" y="93"/>
                    </a:lnTo>
                    <a:lnTo>
                      <a:pt x="130" y="95"/>
                    </a:lnTo>
                    <a:lnTo>
                      <a:pt x="128" y="97"/>
                    </a:lnTo>
                    <a:lnTo>
                      <a:pt x="128" y="93"/>
                    </a:lnTo>
                    <a:lnTo>
                      <a:pt x="126" y="91"/>
                    </a:lnTo>
                    <a:lnTo>
                      <a:pt x="124" y="93"/>
                    </a:lnTo>
                    <a:lnTo>
                      <a:pt x="122" y="95"/>
                    </a:lnTo>
                    <a:lnTo>
                      <a:pt x="122" y="97"/>
                    </a:lnTo>
                    <a:lnTo>
                      <a:pt x="120" y="97"/>
                    </a:lnTo>
                    <a:lnTo>
                      <a:pt x="120" y="93"/>
                    </a:lnTo>
                    <a:lnTo>
                      <a:pt x="118" y="91"/>
                    </a:lnTo>
                    <a:lnTo>
                      <a:pt x="118" y="89"/>
                    </a:lnTo>
                    <a:lnTo>
                      <a:pt x="114" y="85"/>
                    </a:lnTo>
                    <a:lnTo>
                      <a:pt x="112" y="87"/>
                    </a:lnTo>
                    <a:lnTo>
                      <a:pt x="112" y="91"/>
                    </a:lnTo>
                    <a:lnTo>
                      <a:pt x="112" y="97"/>
                    </a:lnTo>
                    <a:lnTo>
                      <a:pt x="110" y="101"/>
                    </a:lnTo>
                    <a:lnTo>
                      <a:pt x="110" y="99"/>
                    </a:lnTo>
                    <a:lnTo>
                      <a:pt x="108" y="93"/>
                    </a:lnTo>
                    <a:lnTo>
                      <a:pt x="104" y="91"/>
                    </a:lnTo>
                    <a:lnTo>
                      <a:pt x="102" y="93"/>
                    </a:lnTo>
                    <a:lnTo>
                      <a:pt x="102" y="91"/>
                    </a:lnTo>
                    <a:lnTo>
                      <a:pt x="100" y="91"/>
                    </a:lnTo>
                    <a:lnTo>
                      <a:pt x="100" y="89"/>
                    </a:lnTo>
                    <a:lnTo>
                      <a:pt x="106" y="89"/>
                    </a:lnTo>
                    <a:lnTo>
                      <a:pt x="106" y="81"/>
                    </a:lnTo>
                    <a:lnTo>
                      <a:pt x="106" y="79"/>
                    </a:lnTo>
                    <a:lnTo>
                      <a:pt x="104" y="77"/>
                    </a:lnTo>
                    <a:lnTo>
                      <a:pt x="100" y="79"/>
                    </a:lnTo>
                    <a:lnTo>
                      <a:pt x="98" y="77"/>
                    </a:lnTo>
                    <a:lnTo>
                      <a:pt x="100" y="75"/>
                    </a:lnTo>
                    <a:lnTo>
                      <a:pt x="98" y="71"/>
                    </a:lnTo>
                    <a:lnTo>
                      <a:pt x="96" y="69"/>
                    </a:lnTo>
                    <a:lnTo>
                      <a:pt x="94" y="71"/>
                    </a:lnTo>
                    <a:lnTo>
                      <a:pt x="94" y="73"/>
                    </a:lnTo>
                    <a:lnTo>
                      <a:pt x="92" y="71"/>
                    </a:lnTo>
                    <a:lnTo>
                      <a:pt x="88" y="73"/>
                    </a:lnTo>
                    <a:lnTo>
                      <a:pt x="90" y="69"/>
                    </a:lnTo>
                    <a:lnTo>
                      <a:pt x="88" y="71"/>
                    </a:lnTo>
                    <a:lnTo>
                      <a:pt x="86" y="71"/>
                    </a:lnTo>
                    <a:lnTo>
                      <a:pt x="86" y="69"/>
                    </a:lnTo>
                    <a:lnTo>
                      <a:pt x="84" y="73"/>
                    </a:lnTo>
                    <a:lnTo>
                      <a:pt x="78" y="79"/>
                    </a:lnTo>
                    <a:lnTo>
                      <a:pt x="80" y="73"/>
                    </a:lnTo>
                    <a:lnTo>
                      <a:pt x="82" y="73"/>
                    </a:lnTo>
                    <a:lnTo>
                      <a:pt x="82" y="71"/>
                    </a:lnTo>
                    <a:lnTo>
                      <a:pt x="80" y="69"/>
                    </a:lnTo>
                    <a:lnTo>
                      <a:pt x="92" y="67"/>
                    </a:lnTo>
                    <a:lnTo>
                      <a:pt x="88" y="65"/>
                    </a:lnTo>
                    <a:lnTo>
                      <a:pt x="86" y="65"/>
                    </a:lnTo>
                    <a:lnTo>
                      <a:pt x="84" y="63"/>
                    </a:lnTo>
                    <a:lnTo>
                      <a:pt x="84" y="61"/>
                    </a:lnTo>
                    <a:lnTo>
                      <a:pt x="82" y="59"/>
                    </a:lnTo>
                    <a:lnTo>
                      <a:pt x="78" y="59"/>
                    </a:lnTo>
                    <a:lnTo>
                      <a:pt x="74" y="57"/>
                    </a:lnTo>
                    <a:lnTo>
                      <a:pt x="78" y="56"/>
                    </a:lnTo>
                    <a:lnTo>
                      <a:pt x="76" y="54"/>
                    </a:lnTo>
                    <a:lnTo>
                      <a:pt x="76" y="52"/>
                    </a:lnTo>
                    <a:lnTo>
                      <a:pt x="80" y="57"/>
                    </a:lnTo>
                    <a:lnTo>
                      <a:pt x="84" y="57"/>
                    </a:lnTo>
                    <a:lnTo>
                      <a:pt x="86" y="57"/>
                    </a:lnTo>
                    <a:lnTo>
                      <a:pt x="90" y="61"/>
                    </a:lnTo>
                    <a:lnTo>
                      <a:pt x="92" y="61"/>
                    </a:lnTo>
                    <a:lnTo>
                      <a:pt x="90" y="59"/>
                    </a:lnTo>
                    <a:lnTo>
                      <a:pt x="92" y="59"/>
                    </a:lnTo>
                    <a:lnTo>
                      <a:pt x="100" y="59"/>
                    </a:lnTo>
                    <a:lnTo>
                      <a:pt x="104" y="59"/>
                    </a:lnTo>
                    <a:lnTo>
                      <a:pt x="106" y="56"/>
                    </a:lnTo>
                    <a:lnTo>
                      <a:pt x="108" y="52"/>
                    </a:lnTo>
                    <a:lnTo>
                      <a:pt x="108" y="50"/>
                    </a:lnTo>
                    <a:lnTo>
                      <a:pt x="102" y="50"/>
                    </a:lnTo>
                    <a:lnTo>
                      <a:pt x="100" y="50"/>
                    </a:lnTo>
                    <a:lnTo>
                      <a:pt x="92" y="44"/>
                    </a:lnTo>
                    <a:lnTo>
                      <a:pt x="90" y="44"/>
                    </a:lnTo>
                    <a:lnTo>
                      <a:pt x="90" y="46"/>
                    </a:lnTo>
                    <a:lnTo>
                      <a:pt x="88" y="44"/>
                    </a:lnTo>
                    <a:lnTo>
                      <a:pt x="84" y="40"/>
                    </a:lnTo>
                    <a:lnTo>
                      <a:pt x="76" y="40"/>
                    </a:lnTo>
                    <a:lnTo>
                      <a:pt x="76" y="38"/>
                    </a:lnTo>
                    <a:lnTo>
                      <a:pt x="82" y="38"/>
                    </a:lnTo>
                    <a:lnTo>
                      <a:pt x="84" y="36"/>
                    </a:lnTo>
                    <a:lnTo>
                      <a:pt x="84" y="38"/>
                    </a:lnTo>
                    <a:lnTo>
                      <a:pt x="86" y="40"/>
                    </a:lnTo>
                    <a:lnTo>
                      <a:pt x="88" y="40"/>
                    </a:lnTo>
                    <a:lnTo>
                      <a:pt x="90" y="40"/>
                    </a:lnTo>
                    <a:lnTo>
                      <a:pt x="90" y="38"/>
                    </a:lnTo>
                    <a:lnTo>
                      <a:pt x="90" y="36"/>
                    </a:lnTo>
                    <a:lnTo>
                      <a:pt x="88" y="34"/>
                    </a:lnTo>
                    <a:lnTo>
                      <a:pt x="82" y="28"/>
                    </a:lnTo>
                    <a:lnTo>
                      <a:pt x="80" y="28"/>
                    </a:lnTo>
                    <a:lnTo>
                      <a:pt x="78" y="26"/>
                    </a:lnTo>
                    <a:lnTo>
                      <a:pt x="78" y="24"/>
                    </a:lnTo>
                    <a:lnTo>
                      <a:pt x="76" y="24"/>
                    </a:lnTo>
                    <a:lnTo>
                      <a:pt x="74" y="26"/>
                    </a:lnTo>
                    <a:lnTo>
                      <a:pt x="70" y="28"/>
                    </a:lnTo>
                    <a:lnTo>
                      <a:pt x="66" y="30"/>
                    </a:lnTo>
                    <a:lnTo>
                      <a:pt x="64" y="32"/>
                    </a:lnTo>
                    <a:lnTo>
                      <a:pt x="62" y="30"/>
                    </a:lnTo>
                    <a:lnTo>
                      <a:pt x="60" y="32"/>
                    </a:lnTo>
                    <a:lnTo>
                      <a:pt x="54" y="30"/>
                    </a:lnTo>
                    <a:lnTo>
                      <a:pt x="50" y="38"/>
                    </a:lnTo>
                    <a:lnTo>
                      <a:pt x="46" y="42"/>
                    </a:lnTo>
                    <a:lnTo>
                      <a:pt x="46" y="40"/>
                    </a:lnTo>
                    <a:lnTo>
                      <a:pt x="46" y="38"/>
                    </a:lnTo>
                    <a:lnTo>
                      <a:pt x="50" y="32"/>
                    </a:lnTo>
                    <a:lnTo>
                      <a:pt x="50" y="28"/>
                    </a:lnTo>
                    <a:lnTo>
                      <a:pt x="50" y="22"/>
                    </a:lnTo>
                    <a:lnTo>
                      <a:pt x="50" y="18"/>
                    </a:lnTo>
                    <a:lnTo>
                      <a:pt x="48" y="16"/>
                    </a:lnTo>
                    <a:lnTo>
                      <a:pt x="46" y="10"/>
                    </a:lnTo>
                    <a:lnTo>
                      <a:pt x="42" y="10"/>
                    </a:lnTo>
                    <a:lnTo>
                      <a:pt x="42" y="8"/>
                    </a:lnTo>
                    <a:lnTo>
                      <a:pt x="40" y="10"/>
                    </a:lnTo>
                    <a:lnTo>
                      <a:pt x="36" y="12"/>
                    </a:lnTo>
                    <a:lnTo>
                      <a:pt x="36" y="8"/>
                    </a:lnTo>
                    <a:lnTo>
                      <a:pt x="28" y="4"/>
                    </a:lnTo>
                    <a:lnTo>
                      <a:pt x="26" y="4"/>
                    </a:lnTo>
                    <a:lnTo>
                      <a:pt x="20" y="0"/>
                    </a:lnTo>
                    <a:lnTo>
                      <a:pt x="16" y="0"/>
                    </a:lnTo>
                    <a:lnTo>
                      <a:pt x="8" y="2"/>
                    </a:lnTo>
                    <a:lnTo>
                      <a:pt x="6" y="6"/>
                    </a:lnTo>
                    <a:lnTo>
                      <a:pt x="2" y="6"/>
                    </a:lnTo>
                    <a:lnTo>
                      <a:pt x="2" y="8"/>
                    </a:lnTo>
                    <a:lnTo>
                      <a:pt x="2" y="10"/>
                    </a:lnTo>
                    <a:lnTo>
                      <a:pt x="2" y="12"/>
                    </a:lnTo>
                    <a:lnTo>
                      <a:pt x="4" y="12"/>
                    </a:lnTo>
                    <a:lnTo>
                      <a:pt x="10" y="18"/>
                    </a:lnTo>
                    <a:lnTo>
                      <a:pt x="10" y="20"/>
                    </a:lnTo>
                    <a:lnTo>
                      <a:pt x="6" y="20"/>
                    </a:lnTo>
                    <a:lnTo>
                      <a:pt x="2" y="16"/>
                    </a:lnTo>
                    <a:lnTo>
                      <a:pt x="0" y="18"/>
                    </a:lnTo>
                    <a:lnTo>
                      <a:pt x="0" y="22"/>
                    </a:lnTo>
                    <a:lnTo>
                      <a:pt x="2" y="22"/>
                    </a:lnTo>
                    <a:lnTo>
                      <a:pt x="6" y="24"/>
                    </a:lnTo>
                    <a:lnTo>
                      <a:pt x="6" y="26"/>
                    </a:lnTo>
                    <a:lnTo>
                      <a:pt x="10" y="28"/>
                    </a:lnTo>
                    <a:lnTo>
                      <a:pt x="10" y="26"/>
                    </a:lnTo>
                    <a:lnTo>
                      <a:pt x="12" y="32"/>
                    </a:lnTo>
                    <a:lnTo>
                      <a:pt x="14" y="30"/>
                    </a:lnTo>
                    <a:lnTo>
                      <a:pt x="18" y="42"/>
                    </a:lnTo>
                    <a:lnTo>
                      <a:pt x="24" y="44"/>
                    </a:lnTo>
                    <a:lnTo>
                      <a:pt x="26" y="46"/>
                    </a:lnTo>
                    <a:lnTo>
                      <a:pt x="28" y="54"/>
                    </a:lnTo>
                    <a:lnTo>
                      <a:pt x="28" y="50"/>
                    </a:lnTo>
                    <a:lnTo>
                      <a:pt x="30" y="52"/>
                    </a:lnTo>
                    <a:lnTo>
                      <a:pt x="44" y="54"/>
                    </a:lnTo>
                    <a:lnTo>
                      <a:pt x="44" y="52"/>
                    </a:lnTo>
                    <a:lnTo>
                      <a:pt x="44" y="50"/>
                    </a:lnTo>
                    <a:lnTo>
                      <a:pt x="46" y="50"/>
                    </a:lnTo>
                    <a:lnTo>
                      <a:pt x="50" y="48"/>
                    </a:lnTo>
                    <a:lnTo>
                      <a:pt x="50" y="46"/>
                    </a:lnTo>
                    <a:lnTo>
                      <a:pt x="50" y="44"/>
                    </a:lnTo>
                    <a:lnTo>
                      <a:pt x="52" y="46"/>
                    </a:lnTo>
                    <a:lnTo>
                      <a:pt x="58" y="67"/>
                    </a:lnTo>
                    <a:lnTo>
                      <a:pt x="60" y="69"/>
                    </a:lnTo>
                    <a:lnTo>
                      <a:pt x="66" y="77"/>
                    </a:lnTo>
                    <a:lnTo>
                      <a:pt x="66" y="87"/>
                    </a:lnTo>
                    <a:lnTo>
                      <a:pt x="68" y="89"/>
                    </a:lnTo>
                    <a:lnTo>
                      <a:pt x="62" y="101"/>
                    </a:lnTo>
                    <a:lnTo>
                      <a:pt x="62" y="111"/>
                    </a:lnTo>
                    <a:lnTo>
                      <a:pt x="62" y="115"/>
                    </a:lnTo>
                    <a:lnTo>
                      <a:pt x="68" y="113"/>
                    </a:lnTo>
                    <a:lnTo>
                      <a:pt x="66" y="123"/>
                    </a:lnTo>
                    <a:lnTo>
                      <a:pt x="66" y="131"/>
                    </a:lnTo>
                    <a:lnTo>
                      <a:pt x="70" y="135"/>
                    </a:lnTo>
                    <a:lnTo>
                      <a:pt x="74" y="137"/>
                    </a:lnTo>
                    <a:lnTo>
                      <a:pt x="72" y="137"/>
                    </a:lnTo>
                    <a:lnTo>
                      <a:pt x="72" y="141"/>
                    </a:lnTo>
                    <a:lnTo>
                      <a:pt x="74" y="141"/>
                    </a:lnTo>
                    <a:lnTo>
                      <a:pt x="78" y="141"/>
                    </a:lnTo>
                    <a:lnTo>
                      <a:pt x="78" y="137"/>
                    </a:lnTo>
                    <a:lnTo>
                      <a:pt x="84" y="131"/>
                    </a:lnTo>
                    <a:lnTo>
                      <a:pt x="82" y="137"/>
                    </a:lnTo>
                    <a:lnTo>
                      <a:pt x="86" y="143"/>
                    </a:lnTo>
                    <a:lnTo>
                      <a:pt x="86" y="135"/>
                    </a:lnTo>
                    <a:lnTo>
                      <a:pt x="88" y="141"/>
                    </a:lnTo>
                    <a:lnTo>
                      <a:pt x="92" y="141"/>
                    </a:lnTo>
                    <a:lnTo>
                      <a:pt x="90" y="145"/>
                    </a:lnTo>
                    <a:lnTo>
                      <a:pt x="94" y="145"/>
                    </a:lnTo>
                    <a:lnTo>
                      <a:pt x="94" y="143"/>
                    </a:lnTo>
                    <a:lnTo>
                      <a:pt x="94" y="147"/>
                    </a:lnTo>
                    <a:lnTo>
                      <a:pt x="102" y="147"/>
                    </a:lnTo>
                    <a:lnTo>
                      <a:pt x="106" y="141"/>
                    </a:lnTo>
                    <a:close/>
                  </a:path>
                </a:pathLst>
              </a:custGeom>
              <a:solidFill>
                <a:srgbClr val="0071B4">
                  <a:alpha val="25098"/>
                </a:srgbClr>
              </a:solidFill>
              <a:ln w="9525">
                <a:noFill/>
                <a:round/>
                <a:headEnd/>
                <a:tailEnd/>
              </a:ln>
            </p:spPr>
            <p:txBody>
              <a:bodyPr/>
              <a:lstStyle/>
              <a:p>
                <a:endParaRPr lang="en-US"/>
              </a:p>
            </p:txBody>
          </p:sp>
          <p:sp>
            <p:nvSpPr>
              <p:cNvPr id="11763" name="Freeform 12"/>
              <p:cNvSpPr>
                <a:spLocks/>
              </p:cNvSpPr>
              <p:nvPr/>
            </p:nvSpPr>
            <p:spPr bwMode="auto">
              <a:xfrm>
                <a:off x="1377" y="1431"/>
                <a:ext cx="28" cy="15"/>
              </a:xfrm>
              <a:custGeom>
                <a:avLst/>
                <a:gdLst>
                  <a:gd name="T0" fmla="*/ 26 w 28"/>
                  <a:gd name="T1" fmla="*/ 0 h 15"/>
                  <a:gd name="T2" fmla="*/ 22 w 28"/>
                  <a:gd name="T3" fmla="*/ 0 h 15"/>
                  <a:gd name="T4" fmla="*/ 20 w 28"/>
                  <a:gd name="T5" fmla="*/ 0 h 15"/>
                  <a:gd name="T6" fmla="*/ 8 w 28"/>
                  <a:gd name="T7" fmla="*/ 6 h 15"/>
                  <a:gd name="T8" fmla="*/ 2 w 28"/>
                  <a:gd name="T9" fmla="*/ 6 h 15"/>
                  <a:gd name="T10" fmla="*/ 2 w 28"/>
                  <a:gd name="T11" fmla="*/ 8 h 15"/>
                  <a:gd name="T12" fmla="*/ 0 w 28"/>
                  <a:gd name="T13" fmla="*/ 10 h 15"/>
                  <a:gd name="T14" fmla="*/ 2 w 28"/>
                  <a:gd name="T15" fmla="*/ 13 h 15"/>
                  <a:gd name="T16" fmla="*/ 4 w 28"/>
                  <a:gd name="T17" fmla="*/ 13 h 15"/>
                  <a:gd name="T18" fmla="*/ 6 w 28"/>
                  <a:gd name="T19" fmla="*/ 15 h 15"/>
                  <a:gd name="T20" fmla="*/ 8 w 28"/>
                  <a:gd name="T21" fmla="*/ 13 h 15"/>
                  <a:gd name="T22" fmla="*/ 8 w 28"/>
                  <a:gd name="T23" fmla="*/ 15 h 15"/>
                  <a:gd name="T24" fmla="*/ 8 w 28"/>
                  <a:gd name="T25" fmla="*/ 15 h 15"/>
                  <a:gd name="T26" fmla="*/ 18 w 28"/>
                  <a:gd name="T27" fmla="*/ 15 h 15"/>
                  <a:gd name="T28" fmla="*/ 26 w 28"/>
                  <a:gd name="T29" fmla="*/ 11 h 15"/>
                  <a:gd name="T30" fmla="*/ 28 w 28"/>
                  <a:gd name="T31" fmla="*/ 10 h 15"/>
                  <a:gd name="T32" fmla="*/ 28 w 28"/>
                  <a:gd name="T33" fmla="*/ 6 h 15"/>
                  <a:gd name="T34" fmla="*/ 26 w 28"/>
                  <a:gd name="T35" fmla="*/ 4 h 15"/>
                  <a:gd name="T36" fmla="*/ 26 w 28"/>
                  <a:gd name="T37" fmla="*/ 0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15"/>
                  <a:gd name="T59" fmla="*/ 28 w 28"/>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15">
                    <a:moveTo>
                      <a:pt x="26" y="0"/>
                    </a:moveTo>
                    <a:lnTo>
                      <a:pt x="22" y="0"/>
                    </a:lnTo>
                    <a:lnTo>
                      <a:pt x="20" y="0"/>
                    </a:lnTo>
                    <a:lnTo>
                      <a:pt x="8" y="6"/>
                    </a:lnTo>
                    <a:lnTo>
                      <a:pt x="2" y="6"/>
                    </a:lnTo>
                    <a:lnTo>
                      <a:pt x="2" y="8"/>
                    </a:lnTo>
                    <a:lnTo>
                      <a:pt x="0" y="10"/>
                    </a:lnTo>
                    <a:lnTo>
                      <a:pt x="2" y="13"/>
                    </a:lnTo>
                    <a:lnTo>
                      <a:pt x="4" y="13"/>
                    </a:lnTo>
                    <a:lnTo>
                      <a:pt x="6" y="15"/>
                    </a:lnTo>
                    <a:lnTo>
                      <a:pt x="8" y="13"/>
                    </a:lnTo>
                    <a:lnTo>
                      <a:pt x="8" y="15"/>
                    </a:lnTo>
                    <a:lnTo>
                      <a:pt x="18" y="15"/>
                    </a:lnTo>
                    <a:lnTo>
                      <a:pt x="26" y="11"/>
                    </a:lnTo>
                    <a:lnTo>
                      <a:pt x="28" y="10"/>
                    </a:lnTo>
                    <a:lnTo>
                      <a:pt x="28" y="6"/>
                    </a:lnTo>
                    <a:lnTo>
                      <a:pt x="26" y="4"/>
                    </a:lnTo>
                    <a:lnTo>
                      <a:pt x="26" y="0"/>
                    </a:lnTo>
                    <a:close/>
                  </a:path>
                </a:pathLst>
              </a:custGeom>
              <a:solidFill>
                <a:srgbClr val="0071B4">
                  <a:alpha val="25098"/>
                </a:srgbClr>
              </a:solidFill>
              <a:ln w="9525">
                <a:noFill/>
                <a:round/>
                <a:headEnd/>
                <a:tailEnd/>
              </a:ln>
            </p:spPr>
            <p:txBody>
              <a:bodyPr/>
              <a:lstStyle/>
              <a:p>
                <a:endParaRPr lang="en-US"/>
              </a:p>
            </p:txBody>
          </p:sp>
          <p:sp>
            <p:nvSpPr>
              <p:cNvPr id="11764" name="Freeform 13"/>
              <p:cNvSpPr>
                <a:spLocks/>
              </p:cNvSpPr>
              <p:nvPr/>
            </p:nvSpPr>
            <p:spPr bwMode="auto">
              <a:xfrm>
                <a:off x="1361" y="1229"/>
                <a:ext cx="93" cy="110"/>
              </a:xfrm>
              <a:custGeom>
                <a:avLst/>
                <a:gdLst>
                  <a:gd name="T0" fmla="*/ 10 w 93"/>
                  <a:gd name="T1" fmla="*/ 24 h 110"/>
                  <a:gd name="T2" fmla="*/ 12 w 93"/>
                  <a:gd name="T3" fmla="*/ 30 h 110"/>
                  <a:gd name="T4" fmla="*/ 8 w 93"/>
                  <a:gd name="T5" fmla="*/ 38 h 110"/>
                  <a:gd name="T6" fmla="*/ 14 w 93"/>
                  <a:gd name="T7" fmla="*/ 40 h 110"/>
                  <a:gd name="T8" fmla="*/ 18 w 93"/>
                  <a:gd name="T9" fmla="*/ 30 h 110"/>
                  <a:gd name="T10" fmla="*/ 22 w 93"/>
                  <a:gd name="T11" fmla="*/ 28 h 110"/>
                  <a:gd name="T12" fmla="*/ 24 w 93"/>
                  <a:gd name="T13" fmla="*/ 34 h 110"/>
                  <a:gd name="T14" fmla="*/ 22 w 93"/>
                  <a:gd name="T15" fmla="*/ 38 h 110"/>
                  <a:gd name="T16" fmla="*/ 20 w 93"/>
                  <a:gd name="T17" fmla="*/ 44 h 110"/>
                  <a:gd name="T18" fmla="*/ 24 w 93"/>
                  <a:gd name="T19" fmla="*/ 42 h 110"/>
                  <a:gd name="T20" fmla="*/ 26 w 93"/>
                  <a:gd name="T21" fmla="*/ 46 h 110"/>
                  <a:gd name="T22" fmla="*/ 30 w 93"/>
                  <a:gd name="T23" fmla="*/ 46 h 110"/>
                  <a:gd name="T24" fmla="*/ 24 w 93"/>
                  <a:gd name="T25" fmla="*/ 52 h 110"/>
                  <a:gd name="T26" fmla="*/ 32 w 93"/>
                  <a:gd name="T27" fmla="*/ 56 h 110"/>
                  <a:gd name="T28" fmla="*/ 24 w 93"/>
                  <a:gd name="T29" fmla="*/ 62 h 110"/>
                  <a:gd name="T30" fmla="*/ 12 w 93"/>
                  <a:gd name="T31" fmla="*/ 58 h 110"/>
                  <a:gd name="T32" fmla="*/ 10 w 93"/>
                  <a:gd name="T33" fmla="*/ 68 h 110"/>
                  <a:gd name="T34" fmla="*/ 20 w 93"/>
                  <a:gd name="T35" fmla="*/ 78 h 110"/>
                  <a:gd name="T36" fmla="*/ 28 w 93"/>
                  <a:gd name="T37" fmla="*/ 78 h 110"/>
                  <a:gd name="T38" fmla="*/ 32 w 93"/>
                  <a:gd name="T39" fmla="*/ 74 h 110"/>
                  <a:gd name="T40" fmla="*/ 40 w 93"/>
                  <a:gd name="T41" fmla="*/ 72 h 110"/>
                  <a:gd name="T42" fmla="*/ 44 w 93"/>
                  <a:gd name="T43" fmla="*/ 78 h 110"/>
                  <a:gd name="T44" fmla="*/ 48 w 93"/>
                  <a:gd name="T45" fmla="*/ 76 h 110"/>
                  <a:gd name="T46" fmla="*/ 60 w 93"/>
                  <a:gd name="T47" fmla="*/ 80 h 110"/>
                  <a:gd name="T48" fmla="*/ 64 w 93"/>
                  <a:gd name="T49" fmla="*/ 82 h 110"/>
                  <a:gd name="T50" fmla="*/ 66 w 93"/>
                  <a:gd name="T51" fmla="*/ 82 h 110"/>
                  <a:gd name="T52" fmla="*/ 68 w 93"/>
                  <a:gd name="T53" fmla="*/ 88 h 110"/>
                  <a:gd name="T54" fmla="*/ 70 w 93"/>
                  <a:gd name="T55" fmla="*/ 100 h 110"/>
                  <a:gd name="T56" fmla="*/ 74 w 93"/>
                  <a:gd name="T57" fmla="*/ 108 h 110"/>
                  <a:gd name="T58" fmla="*/ 80 w 93"/>
                  <a:gd name="T59" fmla="*/ 110 h 110"/>
                  <a:gd name="T60" fmla="*/ 82 w 93"/>
                  <a:gd name="T61" fmla="*/ 106 h 110"/>
                  <a:gd name="T62" fmla="*/ 90 w 93"/>
                  <a:gd name="T63" fmla="*/ 106 h 110"/>
                  <a:gd name="T64" fmla="*/ 91 w 93"/>
                  <a:gd name="T65" fmla="*/ 98 h 110"/>
                  <a:gd name="T66" fmla="*/ 86 w 93"/>
                  <a:gd name="T67" fmla="*/ 78 h 110"/>
                  <a:gd name="T68" fmla="*/ 82 w 93"/>
                  <a:gd name="T69" fmla="*/ 72 h 110"/>
                  <a:gd name="T70" fmla="*/ 80 w 93"/>
                  <a:gd name="T71" fmla="*/ 62 h 110"/>
                  <a:gd name="T72" fmla="*/ 84 w 93"/>
                  <a:gd name="T73" fmla="*/ 54 h 110"/>
                  <a:gd name="T74" fmla="*/ 84 w 93"/>
                  <a:gd name="T75" fmla="*/ 50 h 110"/>
                  <a:gd name="T76" fmla="*/ 82 w 93"/>
                  <a:gd name="T77" fmla="*/ 48 h 110"/>
                  <a:gd name="T78" fmla="*/ 80 w 93"/>
                  <a:gd name="T79" fmla="*/ 46 h 110"/>
                  <a:gd name="T80" fmla="*/ 76 w 93"/>
                  <a:gd name="T81" fmla="*/ 46 h 110"/>
                  <a:gd name="T82" fmla="*/ 78 w 93"/>
                  <a:gd name="T83" fmla="*/ 40 h 110"/>
                  <a:gd name="T84" fmla="*/ 68 w 93"/>
                  <a:gd name="T85" fmla="*/ 30 h 110"/>
                  <a:gd name="T86" fmla="*/ 62 w 93"/>
                  <a:gd name="T87" fmla="*/ 34 h 110"/>
                  <a:gd name="T88" fmla="*/ 60 w 93"/>
                  <a:gd name="T89" fmla="*/ 36 h 110"/>
                  <a:gd name="T90" fmla="*/ 58 w 93"/>
                  <a:gd name="T91" fmla="*/ 32 h 110"/>
                  <a:gd name="T92" fmla="*/ 58 w 93"/>
                  <a:gd name="T93" fmla="*/ 22 h 110"/>
                  <a:gd name="T94" fmla="*/ 56 w 93"/>
                  <a:gd name="T95" fmla="*/ 22 h 110"/>
                  <a:gd name="T96" fmla="*/ 54 w 93"/>
                  <a:gd name="T97" fmla="*/ 22 h 110"/>
                  <a:gd name="T98" fmla="*/ 50 w 93"/>
                  <a:gd name="T99" fmla="*/ 18 h 110"/>
                  <a:gd name="T100" fmla="*/ 44 w 93"/>
                  <a:gd name="T101" fmla="*/ 12 h 110"/>
                  <a:gd name="T102" fmla="*/ 38 w 93"/>
                  <a:gd name="T103" fmla="*/ 20 h 110"/>
                  <a:gd name="T104" fmla="*/ 36 w 93"/>
                  <a:gd name="T105" fmla="*/ 30 h 110"/>
                  <a:gd name="T106" fmla="*/ 34 w 93"/>
                  <a:gd name="T107" fmla="*/ 8 h 110"/>
                  <a:gd name="T108" fmla="*/ 30 w 93"/>
                  <a:gd name="T109" fmla="*/ 6 h 110"/>
                  <a:gd name="T110" fmla="*/ 28 w 93"/>
                  <a:gd name="T111" fmla="*/ 4 h 110"/>
                  <a:gd name="T112" fmla="*/ 20 w 93"/>
                  <a:gd name="T113" fmla="*/ 0 h 110"/>
                  <a:gd name="T114" fmla="*/ 6 w 93"/>
                  <a:gd name="T115" fmla="*/ 6 h 110"/>
                  <a:gd name="T116" fmla="*/ 0 w 93"/>
                  <a:gd name="T117" fmla="*/ 14 h 110"/>
                  <a:gd name="T118" fmla="*/ 4 w 93"/>
                  <a:gd name="T119" fmla="*/ 28 h 1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
                  <a:gd name="T181" fmla="*/ 0 h 110"/>
                  <a:gd name="T182" fmla="*/ 93 w 93"/>
                  <a:gd name="T183" fmla="*/ 110 h 1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 h="110">
                    <a:moveTo>
                      <a:pt x="4" y="28"/>
                    </a:moveTo>
                    <a:lnTo>
                      <a:pt x="10" y="24"/>
                    </a:lnTo>
                    <a:lnTo>
                      <a:pt x="12" y="26"/>
                    </a:lnTo>
                    <a:lnTo>
                      <a:pt x="12" y="30"/>
                    </a:lnTo>
                    <a:lnTo>
                      <a:pt x="10" y="38"/>
                    </a:lnTo>
                    <a:lnTo>
                      <a:pt x="8" y="38"/>
                    </a:lnTo>
                    <a:lnTo>
                      <a:pt x="10" y="42"/>
                    </a:lnTo>
                    <a:lnTo>
                      <a:pt x="14" y="40"/>
                    </a:lnTo>
                    <a:lnTo>
                      <a:pt x="16" y="30"/>
                    </a:lnTo>
                    <a:lnTo>
                      <a:pt x="18" y="30"/>
                    </a:lnTo>
                    <a:lnTo>
                      <a:pt x="20" y="28"/>
                    </a:lnTo>
                    <a:lnTo>
                      <a:pt x="22" y="28"/>
                    </a:lnTo>
                    <a:lnTo>
                      <a:pt x="24" y="30"/>
                    </a:lnTo>
                    <a:lnTo>
                      <a:pt x="24" y="34"/>
                    </a:lnTo>
                    <a:lnTo>
                      <a:pt x="24" y="36"/>
                    </a:lnTo>
                    <a:lnTo>
                      <a:pt x="22" y="38"/>
                    </a:lnTo>
                    <a:lnTo>
                      <a:pt x="20" y="40"/>
                    </a:lnTo>
                    <a:lnTo>
                      <a:pt x="20" y="44"/>
                    </a:lnTo>
                    <a:lnTo>
                      <a:pt x="24" y="44"/>
                    </a:lnTo>
                    <a:lnTo>
                      <a:pt x="24" y="42"/>
                    </a:lnTo>
                    <a:lnTo>
                      <a:pt x="26" y="42"/>
                    </a:lnTo>
                    <a:lnTo>
                      <a:pt x="26" y="46"/>
                    </a:lnTo>
                    <a:lnTo>
                      <a:pt x="30" y="44"/>
                    </a:lnTo>
                    <a:lnTo>
                      <a:pt x="30" y="46"/>
                    </a:lnTo>
                    <a:lnTo>
                      <a:pt x="30" y="50"/>
                    </a:lnTo>
                    <a:lnTo>
                      <a:pt x="24" y="52"/>
                    </a:lnTo>
                    <a:lnTo>
                      <a:pt x="24" y="54"/>
                    </a:lnTo>
                    <a:lnTo>
                      <a:pt x="32" y="56"/>
                    </a:lnTo>
                    <a:lnTo>
                      <a:pt x="30" y="62"/>
                    </a:lnTo>
                    <a:lnTo>
                      <a:pt x="24" y="62"/>
                    </a:lnTo>
                    <a:lnTo>
                      <a:pt x="16" y="58"/>
                    </a:lnTo>
                    <a:lnTo>
                      <a:pt x="12" y="58"/>
                    </a:lnTo>
                    <a:lnTo>
                      <a:pt x="10" y="60"/>
                    </a:lnTo>
                    <a:lnTo>
                      <a:pt x="10" y="68"/>
                    </a:lnTo>
                    <a:lnTo>
                      <a:pt x="14" y="74"/>
                    </a:lnTo>
                    <a:lnTo>
                      <a:pt x="20" y="78"/>
                    </a:lnTo>
                    <a:lnTo>
                      <a:pt x="26" y="80"/>
                    </a:lnTo>
                    <a:lnTo>
                      <a:pt x="28" y="78"/>
                    </a:lnTo>
                    <a:lnTo>
                      <a:pt x="30" y="74"/>
                    </a:lnTo>
                    <a:lnTo>
                      <a:pt x="32" y="74"/>
                    </a:lnTo>
                    <a:lnTo>
                      <a:pt x="40" y="70"/>
                    </a:lnTo>
                    <a:lnTo>
                      <a:pt x="40" y="72"/>
                    </a:lnTo>
                    <a:lnTo>
                      <a:pt x="40" y="76"/>
                    </a:lnTo>
                    <a:lnTo>
                      <a:pt x="44" y="78"/>
                    </a:lnTo>
                    <a:lnTo>
                      <a:pt x="46" y="78"/>
                    </a:lnTo>
                    <a:lnTo>
                      <a:pt x="48" y="76"/>
                    </a:lnTo>
                    <a:lnTo>
                      <a:pt x="58" y="78"/>
                    </a:lnTo>
                    <a:lnTo>
                      <a:pt x="60" y="80"/>
                    </a:lnTo>
                    <a:lnTo>
                      <a:pt x="60" y="82"/>
                    </a:lnTo>
                    <a:lnTo>
                      <a:pt x="64" y="82"/>
                    </a:lnTo>
                    <a:lnTo>
                      <a:pt x="64" y="80"/>
                    </a:lnTo>
                    <a:lnTo>
                      <a:pt x="66" y="82"/>
                    </a:lnTo>
                    <a:lnTo>
                      <a:pt x="66" y="84"/>
                    </a:lnTo>
                    <a:lnTo>
                      <a:pt x="68" y="88"/>
                    </a:lnTo>
                    <a:lnTo>
                      <a:pt x="68" y="94"/>
                    </a:lnTo>
                    <a:lnTo>
                      <a:pt x="70" y="100"/>
                    </a:lnTo>
                    <a:lnTo>
                      <a:pt x="70" y="102"/>
                    </a:lnTo>
                    <a:lnTo>
                      <a:pt x="74" y="108"/>
                    </a:lnTo>
                    <a:lnTo>
                      <a:pt x="76" y="106"/>
                    </a:lnTo>
                    <a:lnTo>
                      <a:pt x="80" y="110"/>
                    </a:lnTo>
                    <a:lnTo>
                      <a:pt x="82" y="108"/>
                    </a:lnTo>
                    <a:lnTo>
                      <a:pt x="82" y="106"/>
                    </a:lnTo>
                    <a:lnTo>
                      <a:pt x="86" y="106"/>
                    </a:lnTo>
                    <a:lnTo>
                      <a:pt x="90" y="106"/>
                    </a:lnTo>
                    <a:lnTo>
                      <a:pt x="91" y="102"/>
                    </a:lnTo>
                    <a:lnTo>
                      <a:pt x="91" y="98"/>
                    </a:lnTo>
                    <a:lnTo>
                      <a:pt x="93" y="92"/>
                    </a:lnTo>
                    <a:lnTo>
                      <a:pt x="86" y="78"/>
                    </a:lnTo>
                    <a:lnTo>
                      <a:pt x="84" y="72"/>
                    </a:lnTo>
                    <a:lnTo>
                      <a:pt x="82" y="72"/>
                    </a:lnTo>
                    <a:lnTo>
                      <a:pt x="82" y="66"/>
                    </a:lnTo>
                    <a:lnTo>
                      <a:pt x="80" y="62"/>
                    </a:lnTo>
                    <a:lnTo>
                      <a:pt x="84" y="58"/>
                    </a:lnTo>
                    <a:lnTo>
                      <a:pt x="84" y="54"/>
                    </a:lnTo>
                    <a:lnTo>
                      <a:pt x="84" y="52"/>
                    </a:lnTo>
                    <a:lnTo>
                      <a:pt x="84" y="50"/>
                    </a:lnTo>
                    <a:lnTo>
                      <a:pt x="84" y="48"/>
                    </a:lnTo>
                    <a:lnTo>
                      <a:pt x="82" y="48"/>
                    </a:lnTo>
                    <a:lnTo>
                      <a:pt x="82" y="50"/>
                    </a:lnTo>
                    <a:lnTo>
                      <a:pt x="80" y="46"/>
                    </a:lnTo>
                    <a:lnTo>
                      <a:pt x="76" y="46"/>
                    </a:lnTo>
                    <a:lnTo>
                      <a:pt x="76" y="44"/>
                    </a:lnTo>
                    <a:lnTo>
                      <a:pt x="78" y="40"/>
                    </a:lnTo>
                    <a:lnTo>
                      <a:pt x="76" y="36"/>
                    </a:lnTo>
                    <a:lnTo>
                      <a:pt x="68" y="30"/>
                    </a:lnTo>
                    <a:lnTo>
                      <a:pt x="66" y="32"/>
                    </a:lnTo>
                    <a:lnTo>
                      <a:pt x="62" y="34"/>
                    </a:lnTo>
                    <a:lnTo>
                      <a:pt x="60" y="36"/>
                    </a:lnTo>
                    <a:lnTo>
                      <a:pt x="60" y="34"/>
                    </a:lnTo>
                    <a:lnTo>
                      <a:pt x="58" y="32"/>
                    </a:lnTo>
                    <a:lnTo>
                      <a:pt x="60" y="26"/>
                    </a:lnTo>
                    <a:lnTo>
                      <a:pt x="58" y="22"/>
                    </a:lnTo>
                    <a:lnTo>
                      <a:pt x="56" y="20"/>
                    </a:lnTo>
                    <a:lnTo>
                      <a:pt x="56" y="22"/>
                    </a:lnTo>
                    <a:lnTo>
                      <a:pt x="54" y="24"/>
                    </a:lnTo>
                    <a:lnTo>
                      <a:pt x="54" y="22"/>
                    </a:lnTo>
                    <a:lnTo>
                      <a:pt x="54" y="20"/>
                    </a:lnTo>
                    <a:lnTo>
                      <a:pt x="50" y="18"/>
                    </a:lnTo>
                    <a:lnTo>
                      <a:pt x="48" y="14"/>
                    </a:lnTo>
                    <a:lnTo>
                      <a:pt x="44" y="12"/>
                    </a:lnTo>
                    <a:lnTo>
                      <a:pt x="42" y="12"/>
                    </a:lnTo>
                    <a:lnTo>
                      <a:pt x="38" y="20"/>
                    </a:lnTo>
                    <a:lnTo>
                      <a:pt x="36" y="26"/>
                    </a:lnTo>
                    <a:lnTo>
                      <a:pt x="36" y="30"/>
                    </a:lnTo>
                    <a:lnTo>
                      <a:pt x="32" y="24"/>
                    </a:lnTo>
                    <a:lnTo>
                      <a:pt x="34" y="8"/>
                    </a:lnTo>
                    <a:lnTo>
                      <a:pt x="32" y="6"/>
                    </a:lnTo>
                    <a:lnTo>
                      <a:pt x="30" y="6"/>
                    </a:lnTo>
                    <a:lnTo>
                      <a:pt x="26" y="8"/>
                    </a:lnTo>
                    <a:lnTo>
                      <a:pt x="28" y="4"/>
                    </a:lnTo>
                    <a:lnTo>
                      <a:pt x="26" y="4"/>
                    </a:lnTo>
                    <a:lnTo>
                      <a:pt x="20" y="0"/>
                    </a:lnTo>
                    <a:lnTo>
                      <a:pt x="16" y="4"/>
                    </a:lnTo>
                    <a:lnTo>
                      <a:pt x="6" y="6"/>
                    </a:lnTo>
                    <a:lnTo>
                      <a:pt x="2" y="4"/>
                    </a:lnTo>
                    <a:lnTo>
                      <a:pt x="0" y="14"/>
                    </a:lnTo>
                    <a:lnTo>
                      <a:pt x="2" y="26"/>
                    </a:lnTo>
                    <a:lnTo>
                      <a:pt x="4" y="28"/>
                    </a:lnTo>
                    <a:close/>
                  </a:path>
                </a:pathLst>
              </a:custGeom>
              <a:solidFill>
                <a:srgbClr val="0071B4">
                  <a:alpha val="25098"/>
                </a:srgbClr>
              </a:solidFill>
              <a:ln w="9525">
                <a:noFill/>
                <a:round/>
                <a:headEnd/>
                <a:tailEnd/>
              </a:ln>
            </p:spPr>
            <p:txBody>
              <a:bodyPr/>
              <a:lstStyle/>
              <a:p>
                <a:endParaRPr lang="en-US"/>
              </a:p>
            </p:txBody>
          </p:sp>
          <p:sp>
            <p:nvSpPr>
              <p:cNvPr id="11765" name="Freeform 14"/>
              <p:cNvSpPr>
                <a:spLocks/>
              </p:cNvSpPr>
              <p:nvPr/>
            </p:nvSpPr>
            <p:spPr bwMode="auto">
              <a:xfrm>
                <a:off x="1357" y="1341"/>
                <a:ext cx="24" cy="42"/>
              </a:xfrm>
              <a:custGeom>
                <a:avLst/>
                <a:gdLst>
                  <a:gd name="T0" fmla="*/ 4 w 24"/>
                  <a:gd name="T1" fmla="*/ 18 h 42"/>
                  <a:gd name="T2" fmla="*/ 12 w 24"/>
                  <a:gd name="T3" fmla="*/ 38 h 42"/>
                  <a:gd name="T4" fmla="*/ 14 w 24"/>
                  <a:gd name="T5" fmla="*/ 38 h 42"/>
                  <a:gd name="T6" fmla="*/ 20 w 24"/>
                  <a:gd name="T7" fmla="*/ 42 h 42"/>
                  <a:gd name="T8" fmla="*/ 22 w 24"/>
                  <a:gd name="T9" fmla="*/ 40 h 42"/>
                  <a:gd name="T10" fmla="*/ 22 w 24"/>
                  <a:gd name="T11" fmla="*/ 40 h 42"/>
                  <a:gd name="T12" fmla="*/ 24 w 24"/>
                  <a:gd name="T13" fmla="*/ 38 h 42"/>
                  <a:gd name="T14" fmla="*/ 24 w 24"/>
                  <a:gd name="T15" fmla="*/ 34 h 42"/>
                  <a:gd name="T16" fmla="*/ 22 w 24"/>
                  <a:gd name="T17" fmla="*/ 32 h 42"/>
                  <a:gd name="T18" fmla="*/ 22 w 24"/>
                  <a:gd name="T19" fmla="*/ 30 h 42"/>
                  <a:gd name="T20" fmla="*/ 18 w 24"/>
                  <a:gd name="T21" fmla="*/ 24 h 42"/>
                  <a:gd name="T22" fmla="*/ 18 w 24"/>
                  <a:gd name="T23" fmla="*/ 24 h 42"/>
                  <a:gd name="T24" fmla="*/ 14 w 24"/>
                  <a:gd name="T25" fmla="*/ 22 h 42"/>
                  <a:gd name="T26" fmla="*/ 14 w 24"/>
                  <a:gd name="T27" fmla="*/ 20 h 42"/>
                  <a:gd name="T28" fmla="*/ 14 w 24"/>
                  <a:gd name="T29" fmla="*/ 16 h 42"/>
                  <a:gd name="T30" fmla="*/ 14 w 24"/>
                  <a:gd name="T31" fmla="*/ 14 h 42"/>
                  <a:gd name="T32" fmla="*/ 12 w 24"/>
                  <a:gd name="T33" fmla="*/ 14 h 42"/>
                  <a:gd name="T34" fmla="*/ 12 w 24"/>
                  <a:gd name="T35" fmla="*/ 10 h 42"/>
                  <a:gd name="T36" fmla="*/ 12 w 24"/>
                  <a:gd name="T37" fmla="*/ 10 h 42"/>
                  <a:gd name="T38" fmla="*/ 10 w 24"/>
                  <a:gd name="T39" fmla="*/ 8 h 42"/>
                  <a:gd name="T40" fmla="*/ 8 w 24"/>
                  <a:gd name="T41" fmla="*/ 4 h 42"/>
                  <a:gd name="T42" fmla="*/ 6 w 24"/>
                  <a:gd name="T43" fmla="*/ 2 h 42"/>
                  <a:gd name="T44" fmla="*/ 2 w 24"/>
                  <a:gd name="T45" fmla="*/ 2 h 42"/>
                  <a:gd name="T46" fmla="*/ 0 w 24"/>
                  <a:gd name="T47" fmla="*/ 0 h 42"/>
                  <a:gd name="T48" fmla="*/ 0 w 24"/>
                  <a:gd name="T49" fmla="*/ 2 h 42"/>
                  <a:gd name="T50" fmla="*/ 4 w 24"/>
                  <a:gd name="T51" fmla="*/ 16 h 42"/>
                  <a:gd name="T52" fmla="*/ 4 w 24"/>
                  <a:gd name="T53" fmla="*/ 18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
                  <a:gd name="T82" fmla="*/ 0 h 42"/>
                  <a:gd name="T83" fmla="*/ 24 w 24"/>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 h="42">
                    <a:moveTo>
                      <a:pt x="4" y="18"/>
                    </a:moveTo>
                    <a:lnTo>
                      <a:pt x="12" y="38"/>
                    </a:lnTo>
                    <a:lnTo>
                      <a:pt x="14" y="38"/>
                    </a:lnTo>
                    <a:lnTo>
                      <a:pt x="20" y="42"/>
                    </a:lnTo>
                    <a:lnTo>
                      <a:pt x="22" y="40"/>
                    </a:lnTo>
                    <a:lnTo>
                      <a:pt x="24" y="38"/>
                    </a:lnTo>
                    <a:lnTo>
                      <a:pt x="24" y="34"/>
                    </a:lnTo>
                    <a:lnTo>
                      <a:pt x="22" y="32"/>
                    </a:lnTo>
                    <a:lnTo>
                      <a:pt x="22" y="30"/>
                    </a:lnTo>
                    <a:lnTo>
                      <a:pt x="18" y="24"/>
                    </a:lnTo>
                    <a:lnTo>
                      <a:pt x="14" y="22"/>
                    </a:lnTo>
                    <a:lnTo>
                      <a:pt x="14" y="20"/>
                    </a:lnTo>
                    <a:lnTo>
                      <a:pt x="14" y="16"/>
                    </a:lnTo>
                    <a:lnTo>
                      <a:pt x="14" y="14"/>
                    </a:lnTo>
                    <a:lnTo>
                      <a:pt x="12" y="14"/>
                    </a:lnTo>
                    <a:lnTo>
                      <a:pt x="12" y="10"/>
                    </a:lnTo>
                    <a:lnTo>
                      <a:pt x="10" y="8"/>
                    </a:lnTo>
                    <a:lnTo>
                      <a:pt x="8" y="4"/>
                    </a:lnTo>
                    <a:lnTo>
                      <a:pt x="6" y="2"/>
                    </a:lnTo>
                    <a:lnTo>
                      <a:pt x="2" y="2"/>
                    </a:lnTo>
                    <a:lnTo>
                      <a:pt x="0" y="0"/>
                    </a:lnTo>
                    <a:lnTo>
                      <a:pt x="0" y="2"/>
                    </a:lnTo>
                    <a:lnTo>
                      <a:pt x="4" y="16"/>
                    </a:lnTo>
                    <a:lnTo>
                      <a:pt x="4" y="18"/>
                    </a:lnTo>
                    <a:close/>
                  </a:path>
                </a:pathLst>
              </a:custGeom>
              <a:solidFill>
                <a:srgbClr val="0071B4">
                  <a:alpha val="25098"/>
                </a:srgbClr>
              </a:solidFill>
              <a:ln w="9525">
                <a:noFill/>
                <a:round/>
                <a:headEnd/>
                <a:tailEnd/>
              </a:ln>
            </p:spPr>
            <p:txBody>
              <a:bodyPr/>
              <a:lstStyle/>
              <a:p>
                <a:endParaRPr lang="en-US"/>
              </a:p>
            </p:txBody>
          </p:sp>
          <p:sp>
            <p:nvSpPr>
              <p:cNvPr id="11766" name="Freeform 15"/>
              <p:cNvSpPr>
                <a:spLocks/>
              </p:cNvSpPr>
              <p:nvPr/>
            </p:nvSpPr>
            <p:spPr bwMode="auto">
              <a:xfrm>
                <a:off x="1387" y="923"/>
                <a:ext cx="263" cy="398"/>
              </a:xfrm>
              <a:custGeom>
                <a:avLst/>
                <a:gdLst>
                  <a:gd name="T0" fmla="*/ 14 w 132"/>
                  <a:gd name="T1" fmla="*/ 54 h 200"/>
                  <a:gd name="T2" fmla="*/ 25 w 132"/>
                  <a:gd name="T3" fmla="*/ 75 h 200"/>
                  <a:gd name="T4" fmla="*/ 46 w 132"/>
                  <a:gd name="T5" fmla="*/ 110 h 200"/>
                  <a:gd name="T6" fmla="*/ 55 w 132"/>
                  <a:gd name="T7" fmla="*/ 130 h 200"/>
                  <a:gd name="T8" fmla="*/ 57 w 132"/>
                  <a:gd name="T9" fmla="*/ 134 h 200"/>
                  <a:gd name="T10" fmla="*/ 57 w 132"/>
                  <a:gd name="T11" fmla="*/ 137 h 200"/>
                  <a:gd name="T12" fmla="*/ 66 w 132"/>
                  <a:gd name="T13" fmla="*/ 144 h 200"/>
                  <a:gd name="T14" fmla="*/ 68 w 132"/>
                  <a:gd name="T15" fmla="*/ 147 h 200"/>
                  <a:gd name="T16" fmla="*/ 60 w 132"/>
                  <a:gd name="T17" fmla="*/ 147 h 200"/>
                  <a:gd name="T18" fmla="*/ 60 w 132"/>
                  <a:gd name="T19" fmla="*/ 151 h 200"/>
                  <a:gd name="T20" fmla="*/ 64 w 132"/>
                  <a:gd name="T21" fmla="*/ 153 h 200"/>
                  <a:gd name="T22" fmla="*/ 65 w 132"/>
                  <a:gd name="T23" fmla="*/ 158 h 200"/>
                  <a:gd name="T24" fmla="*/ 69 w 132"/>
                  <a:gd name="T25" fmla="*/ 154 h 200"/>
                  <a:gd name="T26" fmla="*/ 73 w 132"/>
                  <a:gd name="T27" fmla="*/ 153 h 200"/>
                  <a:gd name="T28" fmla="*/ 72 w 132"/>
                  <a:gd name="T29" fmla="*/ 157 h 200"/>
                  <a:gd name="T30" fmla="*/ 75 w 132"/>
                  <a:gd name="T31" fmla="*/ 155 h 200"/>
                  <a:gd name="T32" fmla="*/ 76 w 132"/>
                  <a:gd name="T33" fmla="*/ 155 h 200"/>
                  <a:gd name="T34" fmla="*/ 79 w 132"/>
                  <a:gd name="T35" fmla="*/ 153 h 200"/>
                  <a:gd name="T36" fmla="*/ 90 w 132"/>
                  <a:gd name="T37" fmla="*/ 155 h 200"/>
                  <a:gd name="T38" fmla="*/ 83 w 132"/>
                  <a:gd name="T39" fmla="*/ 156 h 200"/>
                  <a:gd name="T40" fmla="*/ 82 w 132"/>
                  <a:gd name="T41" fmla="*/ 159 h 200"/>
                  <a:gd name="T42" fmla="*/ 94 w 132"/>
                  <a:gd name="T43" fmla="*/ 158 h 200"/>
                  <a:gd name="T44" fmla="*/ 77 w 132"/>
                  <a:gd name="T45" fmla="*/ 163 h 200"/>
                  <a:gd name="T46" fmla="*/ 73 w 132"/>
                  <a:gd name="T47" fmla="*/ 175 h 200"/>
                  <a:gd name="T48" fmla="*/ 76 w 132"/>
                  <a:gd name="T49" fmla="*/ 177 h 200"/>
                  <a:gd name="T50" fmla="*/ 75 w 132"/>
                  <a:gd name="T51" fmla="*/ 180 h 200"/>
                  <a:gd name="T52" fmla="*/ 77 w 132"/>
                  <a:gd name="T53" fmla="*/ 183 h 200"/>
                  <a:gd name="T54" fmla="*/ 85 w 132"/>
                  <a:gd name="T55" fmla="*/ 186 h 200"/>
                  <a:gd name="T56" fmla="*/ 79 w 132"/>
                  <a:gd name="T57" fmla="*/ 192 h 200"/>
                  <a:gd name="T58" fmla="*/ 82 w 132"/>
                  <a:gd name="T59" fmla="*/ 192 h 200"/>
                  <a:gd name="T60" fmla="*/ 83 w 132"/>
                  <a:gd name="T61" fmla="*/ 196 h 200"/>
                  <a:gd name="T62" fmla="*/ 92 w 132"/>
                  <a:gd name="T63" fmla="*/ 200 h 200"/>
                  <a:gd name="T64" fmla="*/ 94 w 132"/>
                  <a:gd name="T65" fmla="*/ 196 h 200"/>
                  <a:gd name="T66" fmla="*/ 99 w 132"/>
                  <a:gd name="T67" fmla="*/ 197 h 200"/>
                  <a:gd name="T68" fmla="*/ 96 w 132"/>
                  <a:gd name="T69" fmla="*/ 186 h 200"/>
                  <a:gd name="T70" fmla="*/ 102 w 132"/>
                  <a:gd name="T71" fmla="*/ 191 h 200"/>
                  <a:gd name="T72" fmla="*/ 107 w 132"/>
                  <a:gd name="T73" fmla="*/ 190 h 200"/>
                  <a:gd name="T74" fmla="*/ 106 w 132"/>
                  <a:gd name="T75" fmla="*/ 183 h 200"/>
                  <a:gd name="T76" fmla="*/ 111 w 132"/>
                  <a:gd name="T77" fmla="*/ 184 h 200"/>
                  <a:gd name="T78" fmla="*/ 110 w 132"/>
                  <a:gd name="T79" fmla="*/ 165 h 200"/>
                  <a:gd name="T80" fmla="*/ 117 w 132"/>
                  <a:gd name="T81" fmla="*/ 173 h 200"/>
                  <a:gd name="T82" fmla="*/ 120 w 132"/>
                  <a:gd name="T83" fmla="*/ 168 h 200"/>
                  <a:gd name="T84" fmla="*/ 132 w 132"/>
                  <a:gd name="T85" fmla="*/ 158 h 200"/>
                  <a:gd name="T86" fmla="*/ 130 w 132"/>
                  <a:gd name="T87" fmla="*/ 150 h 200"/>
                  <a:gd name="T88" fmla="*/ 125 w 132"/>
                  <a:gd name="T89" fmla="*/ 147 h 200"/>
                  <a:gd name="T90" fmla="*/ 123 w 132"/>
                  <a:gd name="T91" fmla="*/ 150 h 200"/>
                  <a:gd name="T92" fmla="*/ 121 w 132"/>
                  <a:gd name="T93" fmla="*/ 142 h 200"/>
                  <a:gd name="T94" fmla="*/ 116 w 132"/>
                  <a:gd name="T95" fmla="*/ 142 h 200"/>
                  <a:gd name="T96" fmla="*/ 115 w 132"/>
                  <a:gd name="T97" fmla="*/ 142 h 200"/>
                  <a:gd name="T98" fmla="*/ 116 w 132"/>
                  <a:gd name="T99" fmla="*/ 132 h 200"/>
                  <a:gd name="T100" fmla="*/ 111 w 132"/>
                  <a:gd name="T101" fmla="*/ 127 h 200"/>
                  <a:gd name="T102" fmla="*/ 102 w 132"/>
                  <a:gd name="T103" fmla="*/ 123 h 200"/>
                  <a:gd name="T104" fmla="*/ 109 w 132"/>
                  <a:gd name="T105" fmla="*/ 92 h 200"/>
                  <a:gd name="T106" fmla="*/ 94 w 132"/>
                  <a:gd name="T107" fmla="*/ 69 h 200"/>
                  <a:gd name="T108" fmla="*/ 88 w 132"/>
                  <a:gd name="T109" fmla="*/ 56 h 200"/>
                  <a:gd name="T110" fmla="*/ 87 w 132"/>
                  <a:gd name="T111" fmla="*/ 26 h 200"/>
                  <a:gd name="T112" fmla="*/ 63 w 132"/>
                  <a:gd name="T113" fmla="*/ 2 h 200"/>
                  <a:gd name="T114" fmla="*/ 51 w 132"/>
                  <a:gd name="T115" fmla="*/ 10 h 200"/>
                  <a:gd name="T116" fmla="*/ 59 w 132"/>
                  <a:gd name="T117" fmla="*/ 18 h 200"/>
                  <a:gd name="T118" fmla="*/ 45 w 132"/>
                  <a:gd name="T119" fmla="*/ 19 h 200"/>
                  <a:gd name="T120" fmla="*/ 27 w 132"/>
                  <a:gd name="T121" fmla="*/ 20 h 200"/>
                  <a:gd name="T122" fmla="*/ 16 w 132"/>
                  <a:gd name="T123" fmla="*/ 13 h 200"/>
                  <a:gd name="T124" fmla="*/ 13 w 132"/>
                  <a:gd name="T125" fmla="*/ 26 h 2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
                  <a:gd name="T190" fmla="*/ 0 h 200"/>
                  <a:gd name="T191" fmla="*/ 132 w 132"/>
                  <a:gd name="T192" fmla="*/ 200 h 2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 h="200">
                    <a:moveTo>
                      <a:pt x="13" y="26"/>
                    </a:moveTo>
                    <a:cubicBezTo>
                      <a:pt x="22" y="32"/>
                      <a:pt x="22" y="32"/>
                      <a:pt x="22" y="32"/>
                    </a:cubicBezTo>
                    <a:cubicBezTo>
                      <a:pt x="22" y="32"/>
                      <a:pt x="23" y="37"/>
                      <a:pt x="16" y="43"/>
                    </a:cubicBezTo>
                    <a:cubicBezTo>
                      <a:pt x="10" y="49"/>
                      <a:pt x="8" y="54"/>
                      <a:pt x="14" y="54"/>
                    </a:cubicBezTo>
                    <a:cubicBezTo>
                      <a:pt x="21" y="54"/>
                      <a:pt x="29" y="56"/>
                      <a:pt x="29" y="56"/>
                    </a:cubicBezTo>
                    <a:cubicBezTo>
                      <a:pt x="29" y="56"/>
                      <a:pt x="33" y="57"/>
                      <a:pt x="28" y="62"/>
                    </a:cubicBezTo>
                    <a:cubicBezTo>
                      <a:pt x="22" y="68"/>
                      <a:pt x="20" y="70"/>
                      <a:pt x="20" y="70"/>
                    </a:cubicBezTo>
                    <a:cubicBezTo>
                      <a:pt x="20" y="70"/>
                      <a:pt x="12" y="75"/>
                      <a:pt x="25" y="75"/>
                    </a:cubicBezTo>
                    <a:cubicBezTo>
                      <a:pt x="37" y="75"/>
                      <a:pt x="37" y="81"/>
                      <a:pt x="37" y="81"/>
                    </a:cubicBezTo>
                    <a:cubicBezTo>
                      <a:pt x="37" y="81"/>
                      <a:pt x="40" y="91"/>
                      <a:pt x="43" y="94"/>
                    </a:cubicBezTo>
                    <a:cubicBezTo>
                      <a:pt x="45" y="96"/>
                      <a:pt x="45" y="106"/>
                      <a:pt x="45" y="106"/>
                    </a:cubicBezTo>
                    <a:cubicBezTo>
                      <a:pt x="45" y="106"/>
                      <a:pt x="49" y="107"/>
                      <a:pt x="46" y="110"/>
                    </a:cubicBezTo>
                    <a:cubicBezTo>
                      <a:pt x="43" y="113"/>
                      <a:pt x="44" y="119"/>
                      <a:pt x="47" y="119"/>
                    </a:cubicBezTo>
                    <a:cubicBezTo>
                      <a:pt x="50" y="119"/>
                      <a:pt x="52" y="122"/>
                      <a:pt x="52" y="122"/>
                    </a:cubicBezTo>
                    <a:cubicBezTo>
                      <a:pt x="55" y="129"/>
                      <a:pt x="55" y="129"/>
                      <a:pt x="55" y="129"/>
                    </a:cubicBezTo>
                    <a:cubicBezTo>
                      <a:pt x="55" y="130"/>
                      <a:pt x="55" y="130"/>
                      <a:pt x="55" y="130"/>
                    </a:cubicBezTo>
                    <a:cubicBezTo>
                      <a:pt x="55" y="131"/>
                      <a:pt x="55" y="131"/>
                      <a:pt x="55" y="131"/>
                    </a:cubicBezTo>
                    <a:cubicBezTo>
                      <a:pt x="58" y="132"/>
                      <a:pt x="58" y="132"/>
                      <a:pt x="58" y="132"/>
                    </a:cubicBezTo>
                    <a:cubicBezTo>
                      <a:pt x="58" y="133"/>
                      <a:pt x="58" y="133"/>
                      <a:pt x="58" y="133"/>
                    </a:cubicBezTo>
                    <a:cubicBezTo>
                      <a:pt x="57" y="134"/>
                      <a:pt x="57" y="134"/>
                      <a:pt x="57" y="134"/>
                    </a:cubicBezTo>
                    <a:cubicBezTo>
                      <a:pt x="55" y="134"/>
                      <a:pt x="55" y="134"/>
                      <a:pt x="55" y="134"/>
                    </a:cubicBezTo>
                    <a:cubicBezTo>
                      <a:pt x="56" y="135"/>
                      <a:pt x="56" y="135"/>
                      <a:pt x="56" y="135"/>
                    </a:cubicBezTo>
                    <a:cubicBezTo>
                      <a:pt x="56" y="136"/>
                      <a:pt x="56" y="136"/>
                      <a:pt x="56" y="136"/>
                    </a:cubicBezTo>
                    <a:cubicBezTo>
                      <a:pt x="57" y="137"/>
                      <a:pt x="57" y="137"/>
                      <a:pt x="57" y="137"/>
                    </a:cubicBezTo>
                    <a:cubicBezTo>
                      <a:pt x="59" y="142"/>
                      <a:pt x="59" y="142"/>
                      <a:pt x="59" y="142"/>
                    </a:cubicBezTo>
                    <a:cubicBezTo>
                      <a:pt x="62" y="144"/>
                      <a:pt x="62" y="144"/>
                      <a:pt x="62" y="144"/>
                    </a:cubicBezTo>
                    <a:cubicBezTo>
                      <a:pt x="62" y="145"/>
                      <a:pt x="62" y="145"/>
                      <a:pt x="62" y="145"/>
                    </a:cubicBezTo>
                    <a:cubicBezTo>
                      <a:pt x="66" y="144"/>
                      <a:pt x="66" y="144"/>
                      <a:pt x="66" y="144"/>
                    </a:cubicBezTo>
                    <a:cubicBezTo>
                      <a:pt x="68" y="145"/>
                      <a:pt x="68" y="145"/>
                      <a:pt x="68" y="145"/>
                    </a:cubicBezTo>
                    <a:cubicBezTo>
                      <a:pt x="71" y="142"/>
                      <a:pt x="71" y="142"/>
                      <a:pt x="71" y="142"/>
                    </a:cubicBezTo>
                    <a:cubicBezTo>
                      <a:pt x="70" y="145"/>
                      <a:pt x="70" y="145"/>
                      <a:pt x="70" y="145"/>
                    </a:cubicBezTo>
                    <a:cubicBezTo>
                      <a:pt x="68" y="147"/>
                      <a:pt x="68" y="147"/>
                      <a:pt x="68" y="147"/>
                    </a:cubicBezTo>
                    <a:cubicBezTo>
                      <a:pt x="65" y="147"/>
                      <a:pt x="65" y="147"/>
                      <a:pt x="65" y="147"/>
                    </a:cubicBezTo>
                    <a:cubicBezTo>
                      <a:pt x="65" y="148"/>
                      <a:pt x="65" y="148"/>
                      <a:pt x="65" y="148"/>
                    </a:cubicBezTo>
                    <a:cubicBezTo>
                      <a:pt x="63" y="148"/>
                      <a:pt x="63" y="148"/>
                      <a:pt x="63" y="148"/>
                    </a:cubicBezTo>
                    <a:cubicBezTo>
                      <a:pt x="60" y="147"/>
                      <a:pt x="60" y="147"/>
                      <a:pt x="60" y="147"/>
                    </a:cubicBezTo>
                    <a:cubicBezTo>
                      <a:pt x="60" y="148"/>
                      <a:pt x="60" y="148"/>
                      <a:pt x="60" y="148"/>
                    </a:cubicBezTo>
                    <a:cubicBezTo>
                      <a:pt x="59" y="149"/>
                      <a:pt x="59" y="149"/>
                      <a:pt x="59" y="149"/>
                    </a:cubicBezTo>
                    <a:cubicBezTo>
                      <a:pt x="60" y="150"/>
                      <a:pt x="60" y="150"/>
                      <a:pt x="60" y="150"/>
                    </a:cubicBezTo>
                    <a:cubicBezTo>
                      <a:pt x="60" y="151"/>
                      <a:pt x="60" y="151"/>
                      <a:pt x="60" y="151"/>
                    </a:cubicBezTo>
                    <a:cubicBezTo>
                      <a:pt x="61" y="153"/>
                      <a:pt x="61" y="153"/>
                      <a:pt x="61" y="153"/>
                    </a:cubicBezTo>
                    <a:cubicBezTo>
                      <a:pt x="62" y="153"/>
                      <a:pt x="62" y="153"/>
                      <a:pt x="62" y="153"/>
                    </a:cubicBezTo>
                    <a:cubicBezTo>
                      <a:pt x="62" y="154"/>
                      <a:pt x="62" y="154"/>
                      <a:pt x="62" y="154"/>
                    </a:cubicBezTo>
                    <a:cubicBezTo>
                      <a:pt x="64" y="153"/>
                      <a:pt x="64" y="153"/>
                      <a:pt x="64" y="153"/>
                    </a:cubicBezTo>
                    <a:cubicBezTo>
                      <a:pt x="64" y="154"/>
                      <a:pt x="64" y="154"/>
                      <a:pt x="64" y="154"/>
                    </a:cubicBezTo>
                    <a:cubicBezTo>
                      <a:pt x="64" y="155"/>
                      <a:pt x="64" y="155"/>
                      <a:pt x="64" y="155"/>
                    </a:cubicBezTo>
                    <a:cubicBezTo>
                      <a:pt x="64" y="156"/>
                      <a:pt x="64" y="156"/>
                      <a:pt x="64" y="156"/>
                    </a:cubicBezTo>
                    <a:cubicBezTo>
                      <a:pt x="65" y="158"/>
                      <a:pt x="65" y="158"/>
                      <a:pt x="65" y="158"/>
                    </a:cubicBezTo>
                    <a:cubicBezTo>
                      <a:pt x="66" y="157"/>
                      <a:pt x="66" y="157"/>
                      <a:pt x="66" y="157"/>
                    </a:cubicBezTo>
                    <a:cubicBezTo>
                      <a:pt x="67" y="156"/>
                      <a:pt x="67" y="156"/>
                      <a:pt x="67" y="156"/>
                    </a:cubicBezTo>
                    <a:cubicBezTo>
                      <a:pt x="68" y="155"/>
                      <a:pt x="68" y="155"/>
                      <a:pt x="68" y="155"/>
                    </a:cubicBezTo>
                    <a:cubicBezTo>
                      <a:pt x="69" y="154"/>
                      <a:pt x="69" y="154"/>
                      <a:pt x="69" y="154"/>
                    </a:cubicBezTo>
                    <a:cubicBezTo>
                      <a:pt x="69" y="153"/>
                      <a:pt x="69" y="153"/>
                      <a:pt x="69" y="153"/>
                    </a:cubicBezTo>
                    <a:cubicBezTo>
                      <a:pt x="69" y="152"/>
                      <a:pt x="69" y="152"/>
                      <a:pt x="69" y="152"/>
                    </a:cubicBezTo>
                    <a:cubicBezTo>
                      <a:pt x="72" y="153"/>
                      <a:pt x="72" y="153"/>
                      <a:pt x="72" y="153"/>
                    </a:cubicBezTo>
                    <a:cubicBezTo>
                      <a:pt x="73" y="153"/>
                      <a:pt x="73" y="153"/>
                      <a:pt x="73" y="153"/>
                    </a:cubicBezTo>
                    <a:cubicBezTo>
                      <a:pt x="71" y="155"/>
                      <a:pt x="71" y="155"/>
                      <a:pt x="71" y="155"/>
                    </a:cubicBezTo>
                    <a:cubicBezTo>
                      <a:pt x="71" y="155"/>
                      <a:pt x="71" y="155"/>
                      <a:pt x="71" y="155"/>
                    </a:cubicBezTo>
                    <a:cubicBezTo>
                      <a:pt x="71" y="157"/>
                      <a:pt x="71" y="157"/>
                      <a:pt x="71" y="157"/>
                    </a:cubicBezTo>
                    <a:cubicBezTo>
                      <a:pt x="72" y="157"/>
                      <a:pt x="72" y="157"/>
                      <a:pt x="72" y="157"/>
                    </a:cubicBezTo>
                    <a:cubicBezTo>
                      <a:pt x="72" y="159"/>
                      <a:pt x="72" y="159"/>
                      <a:pt x="72" y="159"/>
                    </a:cubicBezTo>
                    <a:cubicBezTo>
                      <a:pt x="73" y="158"/>
                      <a:pt x="73" y="158"/>
                      <a:pt x="73" y="158"/>
                    </a:cubicBezTo>
                    <a:cubicBezTo>
                      <a:pt x="74" y="157"/>
                      <a:pt x="74" y="157"/>
                      <a:pt x="74" y="157"/>
                    </a:cubicBezTo>
                    <a:cubicBezTo>
                      <a:pt x="75" y="155"/>
                      <a:pt x="75" y="155"/>
                      <a:pt x="75" y="155"/>
                    </a:cubicBezTo>
                    <a:cubicBezTo>
                      <a:pt x="76" y="154"/>
                      <a:pt x="76" y="154"/>
                      <a:pt x="76" y="154"/>
                    </a:cubicBezTo>
                    <a:cubicBezTo>
                      <a:pt x="77" y="151"/>
                      <a:pt x="77" y="151"/>
                      <a:pt x="77" y="151"/>
                    </a:cubicBezTo>
                    <a:cubicBezTo>
                      <a:pt x="77" y="152"/>
                      <a:pt x="77" y="152"/>
                      <a:pt x="77" y="152"/>
                    </a:cubicBezTo>
                    <a:cubicBezTo>
                      <a:pt x="76" y="155"/>
                      <a:pt x="76" y="155"/>
                      <a:pt x="76" y="155"/>
                    </a:cubicBezTo>
                    <a:cubicBezTo>
                      <a:pt x="77" y="156"/>
                      <a:pt x="77" y="156"/>
                      <a:pt x="77" y="156"/>
                    </a:cubicBezTo>
                    <a:cubicBezTo>
                      <a:pt x="79" y="155"/>
                      <a:pt x="79" y="155"/>
                      <a:pt x="79" y="155"/>
                    </a:cubicBezTo>
                    <a:cubicBezTo>
                      <a:pt x="79" y="153"/>
                      <a:pt x="79" y="153"/>
                      <a:pt x="79" y="153"/>
                    </a:cubicBezTo>
                    <a:cubicBezTo>
                      <a:pt x="79" y="153"/>
                      <a:pt x="79" y="153"/>
                      <a:pt x="79" y="153"/>
                    </a:cubicBezTo>
                    <a:cubicBezTo>
                      <a:pt x="83" y="152"/>
                      <a:pt x="83" y="152"/>
                      <a:pt x="83" y="152"/>
                    </a:cubicBezTo>
                    <a:cubicBezTo>
                      <a:pt x="82" y="154"/>
                      <a:pt x="82" y="154"/>
                      <a:pt x="82" y="154"/>
                    </a:cubicBezTo>
                    <a:cubicBezTo>
                      <a:pt x="84" y="155"/>
                      <a:pt x="84" y="155"/>
                      <a:pt x="84" y="155"/>
                    </a:cubicBezTo>
                    <a:cubicBezTo>
                      <a:pt x="90" y="155"/>
                      <a:pt x="90" y="155"/>
                      <a:pt x="90" y="155"/>
                    </a:cubicBezTo>
                    <a:cubicBezTo>
                      <a:pt x="90" y="155"/>
                      <a:pt x="90" y="155"/>
                      <a:pt x="90" y="155"/>
                    </a:cubicBezTo>
                    <a:cubicBezTo>
                      <a:pt x="90" y="156"/>
                      <a:pt x="90" y="156"/>
                      <a:pt x="90" y="156"/>
                    </a:cubicBezTo>
                    <a:cubicBezTo>
                      <a:pt x="88" y="156"/>
                      <a:pt x="88" y="156"/>
                      <a:pt x="88" y="156"/>
                    </a:cubicBezTo>
                    <a:cubicBezTo>
                      <a:pt x="83" y="156"/>
                      <a:pt x="83" y="156"/>
                      <a:pt x="83" y="156"/>
                    </a:cubicBezTo>
                    <a:cubicBezTo>
                      <a:pt x="83" y="157"/>
                      <a:pt x="83" y="157"/>
                      <a:pt x="83" y="157"/>
                    </a:cubicBezTo>
                    <a:cubicBezTo>
                      <a:pt x="81" y="157"/>
                      <a:pt x="81" y="157"/>
                      <a:pt x="81" y="157"/>
                    </a:cubicBezTo>
                    <a:cubicBezTo>
                      <a:pt x="81" y="158"/>
                      <a:pt x="81" y="158"/>
                      <a:pt x="81" y="158"/>
                    </a:cubicBezTo>
                    <a:cubicBezTo>
                      <a:pt x="82" y="159"/>
                      <a:pt x="82" y="159"/>
                      <a:pt x="82" y="159"/>
                    </a:cubicBezTo>
                    <a:cubicBezTo>
                      <a:pt x="84" y="160"/>
                      <a:pt x="84" y="160"/>
                      <a:pt x="84" y="160"/>
                    </a:cubicBezTo>
                    <a:cubicBezTo>
                      <a:pt x="88" y="160"/>
                      <a:pt x="88" y="160"/>
                      <a:pt x="88" y="160"/>
                    </a:cubicBezTo>
                    <a:cubicBezTo>
                      <a:pt x="89" y="159"/>
                      <a:pt x="89" y="159"/>
                      <a:pt x="89" y="159"/>
                    </a:cubicBezTo>
                    <a:cubicBezTo>
                      <a:pt x="94" y="158"/>
                      <a:pt x="94" y="158"/>
                      <a:pt x="94" y="158"/>
                    </a:cubicBezTo>
                    <a:cubicBezTo>
                      <a:pt x="96" y="157"/>
                      <a:pt x="96" y="157"/>
                      <a:pt x="96" y="157"/>
                    </a:cubicBezTo>
                    <a:cubicBezTo>
                      <a:pt x="95" y="159"/>
                      <a:pt x="95" y="159"/>
                      <a:pt x="95" y="159"/>
                    </a:cubicBezTo>
                    <a:cubicBezTo>
                      <a:pt x="95" y="160"/>
                      <a:pt x="95" y="160"/>
                      <a:pt x="95" y="160"/>
                    </a:cubicBezTo>
                    <a:cubicBezTo>
                      <a:pt x="77" y="163"/>
                      <a:pt x="77" y="163"/>
                      <a:pt x="77" y="163"/>
                    </a:cubicBezTo>
                    <a:cubicBezTo>
                      <a:pt x="74" y="166"/>
                      <a:pt x="74" y="166"/>
                      <a:pt x="74" y="166"/>
                    </a:cubicBezTo>
                    <a:cubicBezTo>
                      <a:pt x="72" y="167"/>
                      <a:pt x="72" y="167"/>
                      <a:pt x="72" y="167"/>
                    </a:cubicBezTo>
                    <a:cubicBezTo>
                      <a:pt x="71" y="169"/>
                      <a:pt x="71" y="169"/>
                      <a:pt x="71" y="169"/>
                    </a:cubicBezTo>
                    <a:cubicBezTo>
                      <a:pt x="73" y="175"/>
                      <a:pt x="73" y="175"/>
                      <a:pt x="73" y="175"/>
                    </a:cubicBezTo>
                    <a:cubicBezTo>
                      <a:pt x="75" y="174"/>
                      <a:pt x="75" y="174"/>
                      <a:pt x="75" y="174"/>
                    </a:cubicBezTo>
                    <a:cubicBezTo>
                      <a:pt x="78" y="176"/>
                      <a:pt x="78" y="176"/>
                      <a:pt x="78" y="176"/>
                    </a:cubicBezTo>
                    <a:cubicBezTo>
                      <a:pt x="78" y="178"/>
                      <a:pt x="78" y="178"/>
                      <a:pt x="78" y="178"/>
                    </a:cubicBezTo>
                    <a:cubicBezTo>
                      <a:pt x="76" y="177"/>
                      <a:pt x="76" y="177"/>
                      <a:pt x="76" y="177"/>
                    </a:cubicBezTo>
                    <a:cubicBezTo>
                      <a:pt x="75" y="176"/>
                      <a:pt x="75" y="176"/>
                      <a:pt x="75" y="176"/>
                    </a:cubicBezTo>
                    <a:cubicBezTo>
                      <a:pt x="74" y="177"/>
                      <a:pt x="74" y="177"/>
                      <a:pt x="74" y="177"/>
                    </a:cubicBezTo>
                    <a:cubicBezTo>
                      <a:pt x="74" y="179"/>
                      <a:pt x="74" y="179"/>
                      <a:pt x="74" y="179"/>
                    </a:cubicBezTo>
                    <a:cubicBezTo>
                      <a:pt x="75" y="180"/>
                      <a:pt x="75" y="180"/>
                      <a:pt x="75" y="180"/>
                    </a:cubicBezTo>
                    <a:cubicBezTo>
                      <a:pt x="76" y="180"/>
                      <a:pt x="76" y="180"/>
                      <a:pt x="76" y="180"/>
                    </a:cubicBezTo>
                    <a:cubicBezTo>
                      <a:pt x="76" y="181"/>
                      <a:pt x="76" y="181"/>
                      <a:pt x="76" y="181"/>
                    </a:cubicBezTo>
                    <a:cubicBezTo>
                      <a:pt x="76" y="182"/>
                      <a:pt x="76" y="182"/>
                      <a:pt x="76" y="182"/>
                    </a:cubicBezTo>
                    <a:cubicBezTo>
                      <a:pt x="77" y="183"/>
                      <a:pt x="77" y="183"/>
                      <a:pt x="77" y="183"/>
                    </a:cubicBezTo>
                    <a:cubicBezTo>
                      <a:pt x="79" y="182"/>
                      <a:pt x="79" y="182"/>
                      <a:pt x="79" y="182"/>
                    </a:cubicBezTo>
                    <a:cubicBezTo>
                      <a:pt x="80" y="183"/>
                      <a:pt x="80" y="183"/>
                      <a:pt x="80" y="183"/>
                    </a:cubicBezTo>
                    <a:cubicBezTo>
                      <a:pt x="86" y="185"/>
                      <a:pt x="86" y="185"/>
                      <a:pt x="86" y="185"/>
                    </a:cubicBezTo>
                    <a:cubicBezTo>
                      <a:pt x="85" y="186"/>
                      <a:pt x="85" y="186"/>
                      <a:pt x="85" y="186"/>
                    </a:cubicBezTo>
                    <a:cubicBezTo>
                      <a:pt x="77" y="187"/>
                      <a:pt x="77" y="187"/>
                      <a:pt x="77" y="187"/>
                    </a:cubicBezTo>
                    <a:cubicBezTo>
                      <a:pt x="77" y="189"/>
                      <a:pt x="77" y="189"/>
                      <a:pt x="77" y="189"/>
                    </a:cubicBezTo>
                    <a:cubicBezTo>
                      <a:pt x="78" y="191"/>
                      <a:pt x="78" y="191"/>
                      <a:pt x="78" y="191"/>
                    </a:cubicBezTo>
                    <a:cubicBezTo>
                      <a:pt x="79" y="192"/>
                      <a:pt x="79" y="192"/>
                      <a:pt x="79" y="192"/>
                    </a:cubicBezTo>
                    <a:cubicBezTo>
                      <a:pt x="80" y="193"/>
                      <a:pt x="80" y="193"/>
                      <a:pt x="80" y="193"/>
                    </a:cubicBezTo>
                    <a:cubicBezTo>
                      <a:pt x="81" y="194"/>
                      <a:pt x="81" y="194"/>
                      <a:pt x="81" y="194"/>
                    </a:cubicBezTo>
                    <a:cubicBezTo>
                      <a:pt x="82" y="193"/>
                      <a:pt x="82" y="193"/>
                      <a:pt x="82" y="193"/>
                    </a:cubicBezTo>
                    <a:cubicBezTo>
                      <a:pt x="82" y="192"/>
                      <a:pt x="82" y="192"/>
                      <a:pt x="82" y="192"/>
                    </a:cubicBezTo>
                    <a:cubicBezTo>
                      <a:pt x="82" y="193"/>
                      <a:pt x="82" y="193"/>
                      <a:pt x="82" y="193"/>
                    </a:cubicBezTo>
                    <a:cubicBezTo>
                      <a:pt x="82" y="193"/>
                      <a:pt x="82" y="193"/>
                      <a:pt x="82" y="193"/>
                    </a:cubicBezTo>
                    <a:cubicBezTo>
                      <a:pt x="82" y="194"/>
                      <a:pt x="82" y="194"/>
                      <a:pt x="82" y="194"/>
                    </a:cubicBezTo>
                    <a:cubicBezTo>
                      <a:pt x="83" y="196"/>
                      <a:pt x="83" y="196"/>
                      <a:pt x="83" y="196"/>
                    </a:cubicBezTo>
                    <a:cubicBezTo>
                      <a:pt x="83" y="197"/>
                      <a:pt x="83" y="197"/>
                      <a:pt x="83" y="197"/>
                    </a:cubicBezTo>
                    <a:cubicBezTo>
                      <a:pt x="86" y="197"/>
                      <a:pt x="86" y="197"/>
                      <a:pt x="86" y="197"/>
                    </a:cubicBezTo>
                    <a:cubicBezTo>
                      <a:pt x="87" y="199"/>
                      <a:pt x="87" y="199"/>
                      <a:pt x="87" y="199"/>
                    </a:cubicBezTo>
                    <a:cubicBezTo>
                      <a:pt x="92" y="200"/>
                      <a:pt x="92" y="200"/>
                      <a:pt x="92" y="200"/>
                    </a:cubicBezTo>
                    <a:cubicBezTo>
                      <a:pt x="96" y="200"/>
                      <a:pt x="96" y="200"/>
                      <a:pt x="96" y="200"/>
                    </a:cubicBezTo>
                    <a:cubicBezTo>
                      <a:pt x="96" y="199"/>
                      <a:pt x="96" y="199"/>
                      <a:pt x="96" y="199"/>
                    </a:cubicBezTo>
                    <a:cubicBezTo>
                      <a:pt x="96" y="197"/>
                      <a:pt x="96" y="197"/>
                      <a:pt x="96" y="197"/>
                    </a:cubicBezTo>
                    <a:cubicBezTo>
                      <a:pt x="94" y="196"/>
                      <a:pt x="94" y="196"/>
                      <a:pt x="94" y="196"/>
                    </a:cubicBezTo>
                    <a:cubicBezTo>
                      <a:pt x="93" y="194"/>
                      <a:pt x="93" y="194"/>
                      <a:pt x="93" y="194"/>
                    </a:cubicBezTo>
                    <a:cubicBezTo>
                      <a:pt x="96" y="194"/>
                      <a:pt x="96" y="194"/>
                      <a:pt x="96" y="194"/>
                    </a:cubicBezTo>
                    <a:cubicBezTo>
                      <a:pt x="98" y="195"/>
                      <a:pt x="98" y="195"/>
                      <a:pt x="98" y="195"/>
                    </a:cubicBezTo>
                    <a:cubicBezTo>
                      <a:pt x="99" y="197"/>
                      <a:pt x="99" y="197"/>
                      <a:pt x="99" y="197"/>
                    </a:cubicBezTo>
                    <a:cubicBezTo>
                      <a:pt x="101" y="198"/>
                      <a:pt x="101" y="198"/>
                      <a:pt x="101" y="198"/>
                    </a:cubicBezTo>
                    <a:cubicBezTo>
                      <a:pt x="101" y="199"/>
                      <a:pt x="101" y="199"/>
                      <a:pt x="101" y="199"/>
                    </a:cubicBezTo>
                    <a:cubicBezTo>
                      <a:pt x="102" y="198"/>
                      <a:pt x="102" y="198"/>
                      <a:pt x="102" y="198"/>
                    </a:cubicBezTo>
                    <a:cubicBezTo>
                      <a:pt x="96" y="186"/>
                      <a:pt x="96" y="186"/>
                      <a:pt x="96" y="186"/>
                    </a:cubicBezTo>
                    <a:cubicBezTo>
                      <a:pt x="96" y="183"/>
                      <a:pt x="96" y="183"/>
                      <a:pt x="96" y="183"/>
                    </a:cubicBezTo>
                    <a:cubicBezTo>
                      <a:pt x="96" y="183"/>
                      <a:pt x="96" y="183"/>
                      <a:pt x="96" y="183"/>
                    </a:cubicBezTo>
                    <a:cubicBezTo>
                      <a:pt x="99" y="189"/>
                      <a:pt x="99" y="189"/>
                      <a:pt x="99" y="189"/>
                    </a:cubicBezTo>
                    <a:cubicBezTo>
                      <a:pt x="102" y="191"/>
                      <a:pt x="102" y="191"/>
                      <a:pt x="102" y="191"/>
                    </a:cubicBezTo>
                    <a:cubicBezTo>
                      <a:pt x="104" y="197"/>
                      <a:pt x="104" y="197"/>
                      <a:pt x="104" y="197"/>
                    </a:cubicBezTo>
                    <a:cubicBezTo>
                      <a:pt x="105" y="198"/>
                      <a:pt x="105" y="198"/>
                      <a:pt x="105" y="198"/>
                    </a:cubicBezTo>
                    <a:cubicBezTo>
                      <a:pt x="106" y="198"/>
                      <a:pt x="106" y="198"/>
                      <a:pt x="106" y="198"/>
                    </a:cubicBezTo>
                    <a:cubicBezTo>
                      <a:pt x="107" y="190"/>
                      <a:pt x="107" y="190"/>
                      <a:pt x="107" y="190"/>
                    </a:cubicBezTo>
                    <a:cubicBezTo>
                      <a:pt x="105" y="186"/>
                      <a:pt x="105" y="186"/>
                      <a:pt x="105" y="186"/>
                    </a:cubicBezTo>
                    <a:cubicBezTo>
                      <a:pt x="106" y="182"/>
                      <a:pt x="106" y="182"/>
                      <a:pt x="106" y="182"/>
                    </a:cubicBezTo>
                    <a:cubicBezTo>
                      <a:pt x="106" y="182"/>
                      <a:pt x="106" y="182"/>
                      <a:pt x="106" y="182"/>
                    </a:cubicBezTo>
                    <a:cubicBezTo>
                      <a:pt x="106" y="183"/>
                      <a:pt x="106" y="183"/>
                      <a:pt x="106" y="183"/>
                    </a:cubicBezTo>
                    <a:cubicBezTo>
                      <a:pt x="108" y="186"/>
                      <a:pt x="108" y="186"/>
                      <a:pt x="108" y="186"/>
                    </a:cubicBezTo>
                    <a:cubicBezTo>
                      <a:pt x="109" y="188"/>
                      <a:pt x="109" y="188"/>
                      <a:pt x="109" y="188"/>
                    </a:cubicBezTo>
                    <a:cubicBezTo>
                      <a:pt x="110" y="188"/>
                      <a:pt x="110" y="188"/>
                      <a:pt x="110" y="188"/>
                    </a:cubicBezTo>
                    <a:cubicBezTo>
                      <a:pt x="111" y="184"/>
                      <a:pt x="111" y="184"/>
                      <a:pt x="111" y="184"/>
                    </a:cubicBezTo>
                    <a:cubicBezTo>
                      <a:pt x="110" y="182"/>
                      <a:pt x="110" y="182"/>
                      <a:pt x="110" y="182"/>
                    </a:cubicBezTo>
                    <a:cubicBezTo>
                      <a:pt x="109" y="181"/>
                      <a:pt x="109" y="181"/>
                      <a:pt x="109" y="181"/>
                    </a:cubicBezTo>
                    <a:cubicBezTo>
                      <a:pt x="110" y="165"/>
                      <a:pt x="110" y="165"/>
                      <a:pt x="110" y="165"/>
                    </a:cubicBezTo>
                    <a:cubicBezTo>
                      <a:pt x="110" y="165"/>
                      <a:pt x="110" y="165"/>
                      <a:pt x="110" y="165"/>
                    </a:cubicBezTo>
                    <a:cubicBezTo>
                      <a:pt x="111" y="177"/>
                      <a:pt x="111" y="177"/>
                      <a:pt x="111" y="177"/>
                    </a:cubicBezTo>
                    <a:cubicBezTo>
                      <a:pt x="113" y="181"/>
                      <a:pt x="113" y="181"/>
                      <a:pt x="113" y="181"/>
                    </a:cubicBezTo>
                    <a:cubicBezTo>
                      <a:pt x="114" y="180"/>
                      <a:pt x="114" y="180"/>
                      <a:pt x="114" y="180"/>
                    </a:cubicBezTo>
                    <a:cubicBezTo>
                      <a:pt x="117" y="173"/>
                      <a:pt x="117" y="173"/>
                      <a:pt x="117" y="173"/>
                    </a:cubicBezTo>
                    <a:cubicBezTo>
                      <a:pt x="117" y="166"/>
                      <a:pt x="117" y="166"/>
                      <a:pt x="117" y="166"/>
                    </a:cubicBezTo>
                    <a:cubicBezTo>
                      <a:pt x="118" y="167"/>
                      <a:pt x="118" y="167"/>
                      <a:pt x="118" y="167"/>
                    </a:cubicBezTo>
                    <a:cubicBezTo>
                      <a:pt x="118" y="171"/>
                      <a:pt x="118" y="171"/>
                      <a:pt x="118" y="171"/>
                    </a:cubicBezTo>
                    <a:cubicBezTo>
                      <a:pt x="120" y="168"/>
                      <a:pt x="120" y="168"/>
                      <a:pt x="120" y="168"/>
                    </a:cubicBezTo>
                    <a:cubicBezTo>
                      <a:pt x="120" y="168"/>
                      <a:pt x="120" y="168"/>
                      <a:pt x="120" y="168"/>
                    </a:cubicBezTo>
                    <a:cubicBezTo>
                      <a:pt x="120" y="166"/>
                      <a:pt x="120" y="166"/>
                      <a:pt x="120" y="166"/>
                    </a:cubicBezTo>
                    <a:cubicBezTo>
                      <a:pt x="127" y="163"/>
                      <a:pt x="127" y="163"/>
                      <a:pt x="127" y="163"/>
                    </a:cubicBezTo>
                    <a:cubicBezTo>
                      <a:pt x="132" y="158"/>
                      <a:pt x="132" y="158"/>
                      <a:pt x="132" y="158"/>
                    </a:cubicBezTo>
                    <a:cubicBezTo>
                      <a:pt x="132" y="155"/>
                      <a:pt x="132" y="155"/>
                      <a:pt x="132" y="155"/>
                    </a:cubicBezTo>
                    <a:cubicBezTo>
                      <a:pt x="132" y="154"/>
                      <a:pt x="132" y="154"/>
                      <a:pt x="132" y="154"/>
                    </a:cubicBezTo>
                    <a:cubicBezTo>
                      <a:pt x="130" y="152"/>
                      <a:pt x="130" y="152"/>
                      <a:pt x="130" y="152"/>
                    </a:cubicBezTo>
                    <a:cubicBezTo>
                      <a:pt x="130" y="150"/>
                      <a:pt x="130" y="150"/>
                      <a:pt x="130" y="150"/>
                    </a:cubicBezTo>
                    <a:cubicBezTo>
                      <a:pt x="126" y="144"/>
                      <a:pt x="126" y="144"/>
                      <a:pt x="126" y="144"/>
                    </a:cubicBezTo>
                    <a:cubicBezTo>
                      <a:pt x="125" y="145"/>
                      <a:pt x="125" y="145"/>
                      <a:pt x="125" y="145"/>
                    </a:cubicBezTo>
                    <a:cubicBezTo>
                      <a:pt x="125" y="146"/>
                      <a:pt x="125" y="146"/>
                      <a:pt x="125" y="146"/>
                    </a:cubicBezTo>
                    <a:cubicBezTo>
                      <a:pt x="125" y="147"/>
                      <a:pt x="125" y="147"/>
                      <a:pt x="125" y="147"/>
                    </a:cubicBezTo>
                    <a:cubicBezTo>
                      <a:pt x="125" y="149"/>
                      <a:pt x="125" y="149"/>
                      <a:pt x="125" y="149"/>
                    </a:cubicBezTo>
                    <a:cubicBezTo>
                      <a:pt x="124" y="150"/>
                      <a:pt x="124" y="150"/>
                      <a:pt x="124" y="150"/>
                    </a:cubicBezTo>
                    <a:cubicBezTo>
                      <a:pt x="123" y="151"/>
                      <a:pt x="123" y="151"/>
                      <a:pt x="123" y="151"/>
                    </a:cubicBezTo>
                    <a:cubicBezTo>
                      <a:pt x="123" y="150"/>
                      <a:pt x="123" y="150"/>
                      <a:pt x="123" y="150"/>
                    </a:cubicBezTo>
                    <a:cubicBezTo>
                      <a:pt x="124" y="149"/>
                      <a:pt x="124" y="149"/>
                      <a:pt x="124" y="149"/>
                    </a:cubicBezTo>
                    <a:cubicBezTo>
                      <a:pt x="123" y="145"/>
                      <a:pt x="123" y="145"/>
                      <a:pt x="123" y="145"/>
                    </a:cubicBezTo>
                    <a:cubicBezTo>
                      <a:pt x="122" y="144"/>
                      <a:pt x="122" y="144"/>
                      <a:pt x="122" y="144"/>
                    </a:cubicBezTo>
                    <a:cubicBezTo>
                      <a:pt x="121" y="142"/>
                      <a:pt x="121" y="142"/>
                      <a:pt x="121" y="142"/>
                    </a:cubicBezTo>
                    <a:cubicBezTo>
                      <a:pt x="120" y="141"/>
                      <a:pt x="120" y="141"/>
                      <a:pt x="120" y="141"/>
                    </a:cubicBezTo>
                    <a:cubicBezTo>
                      <a:pt x="119" y="140"/>
                      <a:pt x="119" y="140"/>
                      <a:pt x="119" y="140"/>
                    </a:cubicBezTo>
                    <a:cubicBezTo>
                      <a:pt x="117" y="142"/>
                      <a:pt x="117" y="142"/>
                      <a:pt x="117" y="142"/>
                    </a:cubicBezTo>
                    <a:cubicBezTo>
                      <a:pt x="116" y="142"/>
                      <a:pt x="116" y="142"/>
                      <a:pt x="116" y="142"/>
                    </a:cubicBezTo>
                    <a:cubicBezTo>
                      <a:pt x="115" y="145"/>
                      <a:pt x="115" y="145"/>
                      <a:pt x="115" y="145"/>
                    </a:cubicBezTo>
                    <a:cubicBezTo>
                      <a:pt x="114" y="145"/>
                      <a:pt x="114" y="145"/>
                      <a:pt x="114" y="145"/>
                    </a:cubicBezTo>
                    <a:cubicBezTo>
                      <a:pt x="114" y="143"/>
                      <a:pt x="114" y="143"/>
                      <a:pt x="114" y="143"/>
                    </a:cubicBezTo>
                    <a:cubicBezTo>
                      <a:pt x="115" y="142"/>
                      <a:pt x="115" y="142"/>
                      <a:pt x="115" y="142"/>
                    </a:cubicBezTo>
                    <a:cubicBezTo>
                      <a:pt x="116" y="141"/>
                      <a:pt x="116" y="141"/>
                      <a:pt x="116" y="141"/>
                    </a:cubicBezTo>
                    <a:cubicBezTo>
                      <a:pt x="118" y="132"/>
                      <a:pt x="118" y="132"/>
                      <a:pt x="118" y="132"/>
                    </a:cubicBezTo>
                    <a:cubicBezTo>
                      <a:pt x="116" y="133"/>
                      <a:pt x="116" y="133"/>
                      <a:pt x="116" y="133"/>
                    </a:cubicBezTo>
                    <a:cubicBezTo>
                      <a:pt x="116" y="132"/>
                      <a:pt x="116" y="132"/>
                      <a:pt x="116" y="132"/>
                    </a:cubicBezTo>
                    <a:cubicBezTo>
                      <a:pt x="118" y="131"/>
                      <a:pt x="118" y="131"/>
                      <a:pt x="118" y="131"/>
                    </a:cubicBezTo>
                    <a:cubicBezTo>
                      <a:pt x="117" y="129"/>
                      <a:pt x="117" y="129"/>
                      <a:pt x="117" y="129"/>
                    </a:cubicBezTo>
                    <a:cubicBezTo>
                      <a:pt x="108" y="129"/>
                      <a:pt x="108" y="129"/>
                      <a:pt x="108" y="129"/>
                    </a:cubicBezTo>
                    <a:cubicBezTo>
                      <a:pt x="109" y="128"/>
                      <a:pt x="110" y="127"/>
                      <a:pt x="111" y="127"/>
                    </a:cubicBezTo>
                    <a:cubicBezTo>
                      <a:pt x="111" y="127"/>
                      <a:pt x="111" y="127"/>
                      <a:pt x="111" y="127"/>
                    </a:cubicBezTo>
                    <a:cubicBezTo>
                      <a:pt x="107" y="122"/>
                      <a:pt x="107" y="122"/>
                      <a:pt x="107" y="122"/>
                    </a:cubicBezTo>
                    <a:cubicBezTo>
                      <a:pt x="107" y="122"/>
                      <a:pt x="105" y="123"/>
                      <a:pt x="104" y="123"/>
                    </a:cubicBezTo>
                    <a:cubicBezTo>
                      <a:pt x="103" y="123"/>
                      <a:pt x="102" y="123"/>
                      <a:pt x="102" y="123"/>
                    </a:cubicBezTo>
                    <a:cubicBezTo>
                      <a:pt x="100" y="120"/>
                      <a:pt x="102" y="116"/>
                      <a:pt x="104" y="114"/>
                    </a:cubicBezTo>
                    <a:cubicBezTo>
                      <a:pt x="107" y="111"/>
                      <a:pt x="106" y="112"/>
                      <a:pt x="109" y="109"/>
                    </a:cubicBezTo>
                    <a:cubicBezTo>
                      <a:pt x="113" y="105"/>
                      <a:pt x="109" y="106"/>
                      <a:pt x="109" y="101"/>
                    </a:cubicBezTo>
                    <a:cubicBezTo>
                      <a:pt x="109" y="96"/>
                      <a:pt x="109" y="96"/>
                      <a:pt x="109" y="92"/>
                    </a:cubicBezTo>
                    <a:cubicBezTo>
                      <a:pt x="109" y="91"/>
                      <a:pt x="109" y="90"/>
                      <a:pt x="108" y="89"/>
                    </a:cubicBezTo>
                    <a:cubicBezTo>
                      <a:pt x="106" y="86"/>
                      <a:pt x="102" y="84"/>
                      <a:pt x="102" y="84"/>
                    </a:cubicBezTo>
                    <a:cubicBezTo>
                      <a:pt x="102" y="84"/>
                      <a:pt x="89" y="79"/>
                      <a:pt x="89" y="73"/>
                    </a:cubicBezTo>
                    <a:cubicBezTo>
                      <a:pt x="89" y="69"/>
                      <a:pt x="93" y="69"/>
                      <a:pt x="94" y="69"/>
                    </a:cubicBezTo>
                    <a:cubicBezTo>
                      <a:pt x="94" y="69"/>
                      <a:pt x="94" y="69"/>
                      <a:pt x="94" y="69"/>
                    </a:cubicBezTo>
                    <a:cubicBezTo>
                      <a:pt x="94" y="69"/>
                      <a:pt x="94" y="69"/>
                      <a:pt x="94" y="69"/>
                    </a:cubicBezTo>
                    <a:cubicBezTo>
                      <a:pt x="94" y="69"/>
                      <a:pt x="94" y="63"/>
                      <a:pt x="92" y="61"/>
                    </a:cubicBezTo>
                    <a:cubicBezTo>
                      <a:pt x="90" y="59"/>
                      <a:pt x="88" y="56"/>
                      <a:pt x="88" y="56"/>
                    </a:cubicBezTo>
                    <a:cubicBezTo>
                      <a:pt x="88" y="56"/>
                      <a:pt x="88" y="56"/>
                      <a:pt x="84" y="53"/>
                    </a:cubicBezTo>
                    <a:cubicBezTo>
                      <a:pt x="81" y="50"/>
                      <a:pt x="83" y="44"/>
                      <a:pt x="83" y="44"/>
                    </a:cubicBezTo>
                    <a:cubicBezTo>
                      <a:pt x="84" y="34"/>
                      <a:pt x="84" y="34"/>
                      <a:pt x="84" y="34"/>
                    </a:cubicBezTo>
                    <a:cubicBezTo>
                      <a:pt x="84" y="34"/>
                      <a:pt x="84" y="28"/>
                      <a:pt x="87" y="26"/>
                    </a:cubicBezTo>
                    <a:cubicBezTo>
                      <a:pt x="87" y="25"/>
                      <a:pt x="87" y="24"/>
                      <a:pt x="87" y="23"/>
                    </a:cubicBezTo>
                    <a:cubicBezTo>
                      <a:pt x="79" y="23"/>
                      <a:pt x="72" y="18"/>
                      <a:pt x="72" y="15"/>
                    </a:cubicBezTo>
                    <a:cubicBezTo>
                      <a:pt x="72" y="11"/>
                      <a:pt x="72" y="11"/>
                      <a:pt x="72" y="11"/>
                    </a:cubicBezTo>
                    <a:cubicBezTo>
                      <a:pt x="63" y="2"/>
                      <a:pt x="63" y="2"/>
                      <a:pt x="63" y="2"/>
                    </a:cubicBezTo>
                    <a:cubicBezTo>
                      <a:pt x="60" y="0"/>
                      <a:pt x="60" y="0"/>
                      <a:pt x="60" y="0"/>
                    </a:cubicBezTo>
                    <a:cubicBezTo>
                      <a:pt x="60" y="0"/>
                      <a:pt x="60" y="0"/>
                      <a:pt x="56" y="3"/>
                    </a:cubicBezTo>
                    <a:cubicBezTo>
                      <a:pt x="53" y="7"/>
                      <a:pt x="57" y="7"/>
                      <a:pt x="53" y="7"/>
                    </a:cubicBezTo>
                    <a:cubicBezTo>
                      <a:pt x="48" y="7"/>
                      <a:pt x="46" y="10"/>
                      <a:pt x="51" y="10"/>
                    </a:cubicBezTo>
                    <a:cubicBezTo>
                      <a:pt x="54" y="10"/>
                      <a:pt x="57" y="10"/>
                      <a:pt x="59" y="10"/>
                    </a:cubicBezTo>
                    <a:cubicBezTo>
                      <a:pt x="61" y="10"/>
                      <a:pt x="62" y="10"/>
                      <a:pt x="62" y="13"/>
                    </a:cubicBezTo>
                    <a:cubicBezTo>
                      <a:pt x="62" y="18"/>
                      <a:pt x="65" y="18"/>
                      <a:pt x="62" y="18"/>
                    </a:cubicBezTo>
                    <a:cubicBezTo>
                      <a:pt x="61" y="18"/>
                      <a:pt x="60" y="18"/>
                      <a:pt x="59" y="18"/>
                    </a:cubicBezTo>
                    <a:cubicBezTo>
                      <a:pt x="57" y="18"/>
                      <a:pt x="54" y="18"/>
                      <a:pt x="53" y="16"/>
                    </a:cubicBezTo>
                    <a:cubicBezTo>
                      <a:pt x="50" y="13"/>
                      <a:pt x="50" y="13"/>
                      <a:pt x="50" y="13"/>
                    </a:cubicBezTo>
                    <a:cubicBezTo>
                      <a:pt x="50" y="13"/>
                      <a:pt x="50" y="20"/>
                      <a:pt x="48" y="20"/>
                    </a:cubicBezTo>
                    <a:cubicBezTo>
                      <a:pt x="47" y="20"/>
                      <a:pt x="46" y="20"/>
                      <a:pt x="45" y="19"/>
                    </a:cubicBezTo>
                    <a:cubicBezTo>
                      <a:pt x="40" y="13"/>
                      <a:pt x="40" y="10"/>
                      <a:pt x="40" y="10"/>
                    </a:cubicBezTo>
                    <a:cubicBezTo>
                      <a:pt x="32" y="12"/>
                      <a:pt x="32" y="12"/>
                      <a:pt x="32" y="12"/>
                    </a:cubicBezTo>
                    <a:cubicBezTo>
                      <a:pt x="33" y="15"/>
                      <a:pt x="33" y="15"/>
                      <a:pt x="33" y="15"/>
                    </a:cubicBezTo>
                    <a:cubicBezTo>
                      <a:pt x="33" y="15"/>
                      <a:pt x="30" y="20"/>
                      <a:pt x="27" y="20"/>
                    </a:cubicBezTo>
                    <a:cubicBezTo>
                      <a:pt x="25" y="20"/>
                      <a:pt x="24" y="20"/>
                      <a:pt x="23" y="18"/>
                    </a:cubicBezTo>
                    <a:cubicBezTo>
                      <a:pt x="19" y="14"/>
                      <a:pt x="21" y="10"/>
                      <a:pt x="21" y="10"/>
                    </a:cubicBezTo>
                    <a:cubicBezTo>
                      <a:pt x="21" y="10"/>
                      <a:pt x="20" y="10"/>
                      <a:pt x="20" y="10"/>
                    </a:cubicBezTo>
                    <a:cubicBezTo>
                      <a:pt x="18" y="13"/>
                      <a:pt x="16" y="13"/>
                      <a:pt x="16" y="13"/>
                    </a:cubicBezTo>
                    <a:cubicBezTo>
                      <a:pt x="16" y="20"/>
                      <a:pt x="16" y="20"/>
                      <a:pt x="16" y="20"/>
                    </a:cubicBezTo>
                    <a:cubicBezTo>
                      <a:pt x="6" y="13"/>
                      <a:pt x="6" y="13"/>
                      <a:pt x="6" y="13"/>
                    </a:cubicBezTo>
                    <a:cubicBezTo>
                      <a:pt x="6" y="13"/>
                      <a:pt x="0" y="18"/>
                      <a:pt x="4" y="22"/>
                    </a:cubicBezTo>
                    <a:cubicBezTo>
                      <a:pt x="8" y="26"/>
                      <a:pt x="13" y="26"/>
                      <a:pt x="13" y="26"/>
                    </a:cubicBezTo>
                    <a:close/>
                  </a:path>
                </a:pathLst>
              </a:custGeom>
              <a:solidFill>
                <a:srgbClr val="0071B4">
                  <a:alpha val="25098"/>
                </a:srgbClr>
              </a:solidFill>
              <a:ln w="9525">
                <a:noFill/>
                <a:round/>
                <a:headEnd/>
                <a:tailEnd/>
              </a:ln>
            </p:spPr>
            <p:txBody>
              <a:bodyPr/>
              <a:lstStyle/>
              <a:p>
                <a:endParaRPr lang="en-US"/>
              </a:p>
            </p:txBody>
          </p:sp>
          <p:sp>
            <p:nvSpPr>
              <p:cNvPr id="11767" name="Freeform 16"/>
              <p:cNvSpPr>
                <a:spLocks/>
              </p:cNvSpPr>
              <p:nvPr/>
            </p:nvSpPr>
            <p:spPr bwMode="auto">
              <a:xfrm>
                <a:off x="1251" y="1273"/>
                <a:ext cx="56" cy="34"/>
              </a:xfrm>
              <a:custGeom>
                <a:avLst/>
                <a:gdLst>
                  <a:gd name="T0" fmla="*/ 2 w 56"/>
                  <a:gd name="T1" fmla="*/ 34 h 34"/>
                  <a:gd name="T2" fmla="*/ 4 w 56"/>
                  <a:gd name="T3" fmla="*/ 34 h 34"/>
                  <a:gd name="T4" fmla="*/ 8 w 56"/>
                  <a:gd name="T5" fmla="*/ 32 h 34"/>
                  <a:gd name="T6" fmla="*/ 8 w 56"/>
                  <a:gd name="T7" fmla="*/ 34 h 34"/>
                  <a:gd name="T8" fmla="*/ 8 w 56"/>
                  <a:gd name="T9" fmla="*/ 32 h 34"/>
                  <a:gd name="T10" fmla="*/ 8 w 56"/>
                  <a:gd name="T11" fmla="*/ 30 h 34"/>
                  <a:gd name="T12" fmla="*/ 12 w 56"/>
                  <a:gd name="T13" fmla="*/ 28 h 34"/>
                  <a:gd name="T14" fmla="*/ 14 w 56"/>
                  <a:gd name="T15" fmla="*/ 28 h 34"/>
                  <a:gd name="T16" fmla="*/ 14 w 56"/>
                  <a:gd name="T17" fmla="*/ 28 h 34"/>
                  <a:gd name="T18" fmla="*/ 14 w 56"/>
                  <a:gd name="T19" fmla="*/ 26 h 34"/>
                  <a:gd name="T20" fmla="*/ 16 w 56"/>
                  <a:gd name="T21" fmla="*/ 26 h 34"/>
                  <a:gd name="T22" fmla="*/ 16 w 56"/>
                  <a:gd name="T23" fmla="*/ 28 h 34"/>
                  <a:gd name="T24" fmla="*/ 20 w 56"/>
                  <a:gd name="T25" fmla="*/ 30 h 34"/>
                  <a:gd name="T26" fmla="*/ 22 w 56"/>
                  <a:gd name="T27" fmla="*/ 34 h 34"/>
                  <a:gd name="T28" fmla="*/ 28 w 56"/>
                  <a:gd name="T29" fmla="*/ 34 h 34"/>
                  <a:gd name="T30" fmla="*/ 28 w 56"/>
                  <a:gd name="T31" fmla="*/ 32 h 34"/>
                  <a:gd name="T32" fmla="*/ 30 w 56"/>
                  <a:gd name="T33" fmla="*/ 30 h 34"/>
                  <a:gd name="T34" fmla="*/ 28 w 56"/>
                  <a:gd name="T35" fmla="*/ 28 h 34"/>
                  <a:gd name="T36" fmla="*/ 28 w 56"/>
                  <a:gd name="T37" fmla="*/ 24 h 34"/>
                  <a:gd name="T38" fmla="*/ 28 w 56"/>
                  <a:gd name="T39" fmla="*/ 26 h 34"/>
                  <a:gd name="T40" fmla="*/ 30 w 56"/>
                  <a:gd name="T41" fmla="*/ 24 h 34"/>
                  <a:gd name="T42" fmla="*/ 32 w 56"/>
                  <a:gd name="T43" fmla="*/ 28 h 34"/>
                  <a:gd name="T44" fmla="*/ 34 w 56"/>
                  <a:gd name="T45" fmla="*/ 28 h 34"/>
                  <a:gd name="T46" fmla="*/ 38 w 56"/>
                  <a:gd name="T47" fmla="*/ 34 h 34"/>
                  <a:gd name="T48" fmla="*/ 42 w 56"/>
                  <a:gd name="T49" fmla="*/ 34 h 34"/>
                  <a:gd name="T50" fmla="*/ 48 w 56"/>
                  <a:gd name="T51" fmla="*/ 32 h 34"/>
                  <a:gd name="T52" fmla="*/ 50 w 56"/>
                  <a:gd name="T53" fmla="*/ 32 h 34"/>
                  <a:gd name="T54" fmla="*/ 54 w 56"/>
                  <a:gd name="T55" fmla="*/ 32 h 34"/>
                  <a:gd name="T56" fmla="*/ 56 w 56"/>
                  <a:gd name="T57" fmla="*/ 30 h 34"/>
                  <a:gd name="T58" fmla="*/ 56 w 56"/>
                  <a:gd name="T59" fmla="*/ 18 h 34"/>
                  <a:gd name="T60" fmla="*/ 54 w 56"/>
                  <a:gd name="T61" fmla="*/ 16 h 34"/>
                  <a:gd name="T62" fmla="*/ 54 w 56"/>
                  <a:gd name="T63" fmla="*/ 12 h 34"/>
                  <a:gd name="T64" fmla="*/ 50 w 56"/>
                  <a:gd name="T65" fmla="*/ 12 h 34"/>
                  <a:gd name="T66" fmla="*/ 48 w 56"/>
                  <a:gd name="T67" fmla="*/ 8 h 34"/>
                  <a:gd name="T68" fmla="*/ 48 w 56"/>
                  <a:gd name="T69" fmla="*/ 8 h 34"/>
                  <a:gd name="T70" fmla="*/ 48 w 56"/>
                  <a:gd name="T71" fmla="*/ 8 h 34"/>
                  <a:gd name="T72" fmla="*/ 44 w 56"/>
                  <a:gd name="T73" fmla="*/ 6 h 34"/>
                  <a:gd name="T74" fmla="*/ 44 w 56"/>
                  <a:gd name="T75" fmla="*/ 4 h 34"/>
                  <a:gd name="T76" fmla="*/ 42 w 56"/>
                  <a:gd name="T77" fmla="*/ 4 h 34"/>
                  <a:gd name="T78" fmla="*/ 42 w 56"/>
                  <a:gd name="T79" fmla="*/ 2 h 34"/>
                  <a:gd name="T80" fmla="*/ 42 w 56"/>
                  <a:gd name="T81" fmla="*/ 0 h 34"/>
                  <a:gd name="T82" fmla="*/ 36 w 56"/>
                  <a:gd name="T83" fmla="*/ 2 h 34"/>
                  <a:gd name="T84" fmla="*/ 32 w 56"/>
                  <a:gd name="T85" fmla="*/ 8 h 34"/>
                  <a:gd name="T86" fmla="*/ 30 w 56"/>
                  <a:gd name="T87" fmla="*/ 6 h 34"/>
                  <a:gd name="T88" fmla="*/ 28 w 56"/>
                  <a:gd name="T89" fmla="*/ 12 h 34"/>
                  <a:gd name="T90" fmla="*/ 14 w 56"/>
                  <a:gd name="T91" fmla="*/ 16 h 34"/>
                  <a:gd name="T92" fmla="*/ 10 w 56"/>
                  <a:gd name="T93" fmla="*/ 20 h 34"/>
                  <a:gd name="T94" fmla="*/ 10 w 56"/>
                  <a:gd name="T95" fmla="*/ 22 h 34"/>
                  <a:gd name="T96" fmla="*/ 8 w 56"/>
                  <a:gd name="T97" fmla="*/ 22 h 34"/>
                  <a:gd name="T98" fmla="*/ 6 w 56"/>
                  <a:gd name="T99" fmla="*/ 22 h 34"/>
                  <a:gd name="T100" fmla="*/ 2 w 56"/>
                  <a:gd name="T101" fmla="*/ 24 h 34"/>
                  <a:gd name="T102" fmla="*/ 0 w 56"/>
                  <a:gd name="T103" fmla="*/ 32 h 34"/>
                  <a:gd name="T104" fmla="*/ 2 w 56"/>
                  <a:gd name="T105" fmla="*/ 32 h 34"/>
                  <a:gd name="T106" fmla="*/ 2 w 56"/>
                  <a:gd name="T107" fmla="*/ 34 h 3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
                  <a:gd name="T163" fmla="*/ 0 h 34"/>
                  <a:gd name="T164" fmla="*/ 56 w 56"/>
                  <a:gd name="T165" fmla="*/ 34 h 3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 h="34">
                    <a:moveTo>
                      <a:pt x="2" y="34"/>
                    </a:moveTo>
                    <a:lnTo>
                      <a:pt x="4" y="34"/>
                    </a:lnTo>
                    <a:lnTo>
                      <a:pt x="8" y="32"/>
                    </a:lnTo>
                    <a:lnTo>
                      <a:pt x="8" y="34"/>
                    </a:lnTo>
                    <a:lnTo>
                      <a:pt x="8" y="32"/>
                    </a:lnTo>
                    <a:lnTo>
                      <a:pt x="8" y="30"/>
                    </a:lnTo>
                    <a:lnTo>
                      <a:pt x="12" y="28"/>
                    </a:lnTo>
                    <a:lnTo>
                      <a:pt x="14" y="28"/>
                    </a:lnTo>
                    <a:lnTo>
                      <a:pt x="14" y="26"/>
                    </a:lnTo>
                    <a:lnTo>
                      <a:pt x="16" y="26"/>
                    </a:lnTo>
                    <a:lnTo>
                      <a:pt x="16" y="28"/>
                    </a:lnTo>
                    <a:lnTo>
                      <a:pt x="20" y="30"/>
                    </a:lnTo>
                    <a:lnTo>
                      <a:pt x="22" y="34"/>
                    </a:lnTo>
                    <a:lnTo>
                      <a:pt x="28" y="34"/>
                    </a:lnTo>
                    <a:lnTo>
                      <a:pt x="28" y="32"/>
                    </a:lnTo>
                    <a:lnTo>
                      <a:pt x="30" y="30"/>
                    </a:lnTo>
                    <a:lnTo>
                      <a:pt x="28" y="28"/>
                    </a:lnTo>
                    <a:lnTo>
                      <a:pt x="28" y="24"/>
                    </a:lnTo>
                    <a:lnTo>
                      <a:pt x="28" y="26"/>
                    </a:lnTo>
                    <a:lnTo>
                      <a:pt x="30" y="24"/>
                    </a:lnTo>
                    <a:lnTo>
                      <a:pt x="32" y="28"/>
                    </a:lnTo>
                    <a:lnTo>
                      <a:pt x="34" y="28"/>
                    </a:lnTo>
                    <a:lnTo>
                      <a:pt x="38" y="34"/>
                    </a:lnTo>
                    <a:lnTo>
                      <a:pt x="42" y="34"/>
                    </a:lnTo>
                    <a:lnTo>
                      <a:pt x="48" y="32"/>
                    </a:lnTo>
                    <a:lnTo>
                      <a:pt x="50" y="32"/>
                    </a:lnTo>
                    <a:lnTo>
                      <a:pt x="54" y="32"/>
                    </a:lnTo>
                    <a:lnTo>
                      <a:pt x="56" y="30"/>
                    </a:lnTo>
                    <a:lnTo>
                      <a:pt x="56" y="18"/>
                    </a:lnTo>
                    <a:lnTo>
                      <a:pt x="54" y="16"/>
                    </a:lnTo>
                    <a:lnTo>
                      <a:pt x="54" y="12"/>
                    </a:lnTo>
                    <a:lnTo>
                      <a:pt x="50" y="12"/>
                    </a:lnTo>
                    <a:lnTo>
                      <a:pt x="48" y="8"/>
                    </a:lnTo>
                    <a:lnTo>
                      <a:pt x="44" y="6"/>
                    </a:lnTo>
                    <a:lnTo>
                      <a:pt x="44" y="4"/>
                    </a:lnTo>
                    <a:lnTo>
                      <a:pt x="42" y="4"/>
                    </a:lnTo>
                    <a:lnTo>
                      <a:pt x="42" y="2"/>
                    </a:lnTo>
                    <a:lnTo>
                      <a:pt x="42" y="0"/>
                    </a:lnTo>
                    <a:lnTo>
                      <a:pt x="36" y="2"/>
                    </a:lnTo>
                    <a:lnTo>
                      <a:pt x="32" y="8"/>
                    </a:lnTo>
                    <a:lnTo>
                      <a:pt x="30" y="6"/>
                    </a:lnTo>
                    <a:lnTo>
                      <a:pt x="28" y="12"/>
                    </a:lnTo>
                    <a:lnTo>
                      <a:pt x="14" y="16"/>
                    </a:lnTo>
                    <a:lnTo>
                      <a:pt x="10" y="20"/>
                    </a:lnTo>
                    <a:lnTo>
                      <a:pt x="10" y="22"/>
                    </a:lnTo>
                    <a:lnTo>
                      <a:pt x="8" y="22"/>
                    </a:lnTo>
                    <a:lnTo>
                      <a:pt x="6" y="22"/>
                    </a:lnTo>
                    <a:lnTo>
                      <a:pt x="2" y="24"/>
                    </a:lnTo>
                    <a:lnTo>
                      <a:pt x="0" y="32"/>
                    </a:lnTo>
                    <a:lnTo>
                      <a:pt x="2" y="32"/>
                    </a:lnTo>
                    <a:lnTo>
                      <a:pt x="2" y="34"/>
                    </a:lnTo>
                    <a:close/>
                  </a:path>
                </a:pathLst>
              </a:custGeom>
              <a:solidFill>
                <a:srgbClr val="0071B4">
                  <a:alpha val="25098"/>
                </a:srgbClr>
              </a:solidFill>
              <a:ln w="9525">
                <a:noFill/>
                <a:round/>
                <a:headEnd/>
                <a:tailEnd/>
              </a:ln>
            </p:spPr>
            <p:txBody>
              <a:bodyPr/>
              <a:lstStyle/>
              <a:p>
                <a:endParaRPr lang="en-US"/>
              </a:p>
            </p:txBody>
          </p:sp>
          <p:sp>
            <p:nvSpPr>
              <p:cNvPr id="11768" name="Freeform 17"/>
              <p:cNvSpPr>
                <a:spLocks/>
              </p:cNvSpPr>
              <p:nvPr/>
            </p:nvSpPr>
            <p:spPr bwMode="auto">
              <a:xfrm>
                <a:off x="4740" y="1439"/>
                <a:ext cx="91" cy="83"/>
              </a:xfrm>
              <a:custGeom>
                <a:avLst/>
                <a:gdLst>
                  <a:gd name="T0" fmla="*/ 0 w 91"/>
                  <a:gd name="T1" fmla="*/ 49 h 83"/>
                  <a:gd name="T2" fmla="*/ 10 w 91"/>
                  <a:gd name="T3" fmla="*/ 65 h 83"/>
                  <a:gd name="T4" fmla="*/ 18 w 91"/>
                  <a:gd name="T5" fmla="*/ 77 h 83"/>
                  <a:gd name="T6" fmla="*/ 28 w 91"/>
                  <a:gd name="T7" fmla="*/ 81 h 83"/>
                  <a:gd name="T8" fmla="*/ 36 w 91"/>
                  <a:gd name="T9" fmla="*/ 83 h 83"/>
                  <a:gd name="T10" fmla="*/ 40 w 91"/>
                  <a:gd name="T11" fmla="*/ 71 h 83"/>
                  <a:gd name="T12" fmla="*/ 38 w 91"/>
                  <a:gd name="T13" fmla="*/ 65 h 83"/>
                  <a:gd name="T14" fmla="*/ 42 w 91"/>
                  <a:gd name="T15" fmla="*/ 69 h 83"/>
                  <a:gd name="T16" fmla="*/ 45 w 91"/>
                  <a:gd name="T17" fmla="*/ 73 h 83"/>
                  <a:gd name="T18" fmla="*/ 42 w 91"/>
                  <a:gd name="T19" fmla="*/ 75 h 83"/>
                  <a:gd name="T20" fmla="*/ 45 w 91"/>
                  <a:gd name="T21" fmla="*/ 77 h 83"/>
                  <a:gd name="T22" fmla="*/ 57 w 91"/>
                  <a:gd name="T23" fmla="*/ 71 h 83"/>
                  <a:gd name="T24" fmla="*/ 71 w 91"/>
                  <a:gd name="T25" fmla="*/ 63 h 83"/>
                  <a:gd name="T26" fmla="*/ 73 w 91"/>
                  <a:gd name="T27" fmla="*/ 67 h 83"/>
                  <a:gd name="T28" fmla="*/ 77 w 91"/>
                  <a:gd name="T29" fmla="*/ 75 h 83"/>
                  <a:gd name="T30" fmla="*/ 79 w 91"/>
                  <a:gd name="T31" fmla="*/ 69 h 83"/>
                  <a:gd name="T32" fmla="*/ 91 w 91"/>
                  <a:gd name="T33" fmla="*/ 71 h 83"/>
                  <a:gd name="T34" fmla="*/ 91 w 91"/>
                  <a:gd name="T35" fmla="*/ 67 h 83"/>
                  <a:gd name="T36" fmla="*/ 81 w 91"/>
                  <a:gd name="T37" fmla="*/ 63 h 83"/>
                  <a:gd name="T38" fmla="*/ 75 w 91"/>
                  <a:gd name="T39" fmla="*/ 45 h 83"/>
                  <a:gd name="T40" fmla="*/ 79 w 91"/>
                  <a:gd name="T41" fmla="*/ 27 h 83"/>
                  <a:gd name="T42" fmla="*/ 75 w 91"/>
                  <a:gd name="T43" fmla="*/ 27 h 83"/>
                  <a:gd name="T44" fmla="*/ 67 w 91"/>
                  <a:gd name="T45" fmla="*/ 11 h 83"/>
                  <a:gd name="T46" fmla="*/ 59 w 91"/>
                  <a:gd name="T47" fmla="*/ 7 h 83"/>
                  <a:gd name="T48" fmla="*/ 57 w 91"/>
                  <a:gd name="T49" fmla="*/ 21 h 83"/>
                  <a:gd name="T50" fmla="*/ 57 w 91"/>
                  <a:gd name="T51" fmla="*/ 27 h 83"/>
                  <a:gd name="T52" fmla="*/ 57 w 91"/>
                  <a:gd name="T53" fmla="*/ 33 h 83"/>
                  <a:gd name="T54" fmla="*/ 53 w 91"/>
                  <a:gd name="T55" fmla="*/ 33 h 83"/>
                  <a:gd name="T56" fmla="*/ 49 w 91"/>
                  <a:gd name="T57" fmla="*/ 33 h 83"/>
                  <a:gd name="T58" fmla="*/ 49 w 91"/>
                  <a:gd name="T59" fmla="*/ 29 h 83"/>
                  <a:gd name="T60" fmla="*/ 49 w 91"/>
                  <a:gd name="T61" fmla="*/ 25 h 83"/>
                  <a:gd name="T62" fmla="*/ 49 w 91"/>
                  <a:gd name="T63" fmla="*/ 23 h 83"/>
                  <a:gd name="T64" fmla="*/ 45 w 91"/>
                  <a:gd name="T65" fmla="*/ 23 h 83"/>
                  <a:gd name="T66" fmla="*/ 45 w 91"/>
                  <a:gd name="T67" fmla="*/ 21 h 83"/>
                  <a:gd name="T68" fmla="*/ 42 w 91"/>
                  <a:gd name="T69" fmla="*/ 19 h 83"/>
                  <a:gd name="T70" fmla="*/ 42 w 91"/>
                  <a:gd name="T71" fmla="*/ 13 h 83"/>
                  <a:gd name="T72" fmla="*/ 38 w 91"/>
                  <a:gd name="T73" fmla="*/ 13 h 83"/>
                  <a:gd name="T74" fmla="*/ 30 w 91"/>
                  <a:gd name="T75" fmla="*/ 5 h 83"/>
                  <a:gd name="T76" fmla="*/ 30 w 91"/>
                  <a:gd name="T77" fmla="*/ 0 h 83"/>
                  <a:gd name="T78" fmla="*/ 26 w 91"/>
                  <a:gd name="T79" fmla="*/ 0 h 83"/>
                  <a:gd name="T80" fmla="*/ 20 w 91"/>
                  <a:gd name="T81" fmla="*/ 3 h 83"/>
                  <a:gd name="T82" fmla="*/ 10 w 91"/>
                  <a:gd name="T83" fmla="*/ 13 h 83"/>
                  <a:gd name="T84" fmla="*/ 6 w 91"/>
                  <a:gd name="T85" fmla="*/ 15 h 83"/>
                  <a:gd name="T86" fmla="*/ 10 w 91"/>
                  <a:gd name="T87" fmla="*/ 19 h 83"/>
                  <a:gd name="T88" fmla="*/ 10 w 91"/>
                  <a:gd name="T89" fmla="*/ 25 h 83"/>
                  <a:gd name="T90" fmla="*/ 4 w 91"/>
                  <a:gd name="T91" fmla="*/ 25 h 83"/>
                  <a:gd name="T92" fmla="*/ 6 w 91"/>
                  <a:gd name="T93" fmla="*/ 31 h 83"/>
                  <a:gd name="T94" fmla="*/ 4 w 91"/>
                  <a:gd name="T95" fmla="*/ 37 h 83"/>
                  <a:gd name="T96" fmla="*/ 2 w 91"/>
                  <a:gd name="T97" fmla="*/ 35 h 83"/>
                  <a:gd name="T98" fmla="*/ 6 w 91"/>
                  <a:gd name="T99" fmla="*/ 39 h 83"/>
                  <a:gd name="T100" fmla="*/ 4 w 91"/>
                  <a:gd name="T101" fmla="*/ 43 h 83"/>
                  <a:gd name="T102" fmla="*/ 4 w 91"/>
                  <a:gd name="T103" fmla="*/ 45 h 83"/>
                  <a:gd name="T104" fmla="*/ 8 w 91"/>
                  <a:gd name="T105" fmla="*/ 47 h 83"/>
                  <a:gd name="T106" fmla="*/ 2 w 91"/>
                  <a:gd name="T107" fmla="*/ 47 h 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1"/>
                  <a:gd name="T163" fmla="*/ 0 h 83"/>
                  <a:gd name="T164" fmla="*/ 91 w 91"/>
                  <a:gd name="T165" fmla="*/ 83 h 8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1" h="83">
                    <a:moveTo>
                      <a:pt x="2" y="47"/>
                    </a:moveTo>
                    <a:lnTo>
                      <a:pt x="0" y="49"/>
                    </a:lnTo>
                    <a:lnTo>
                      <a:pt x="4" y="59"/>
                    </a:lnTo>
                    <a:lnTo>
                      <a:pt x="10" y="65"/>
                    </a:lnTo>
                    <a:lnTo>
                      <a:pt x="14" y="65"/>
                    </a:lnTo>
                    <a:lnTo>
                      <a:pt x="18" y="77"/>
                    </a:lnTo>
                    <a:lnTo>
                      <a:pt x="22" y="81"/>
                    </a:lnTo>
                    <a:lnTo>
                      <a:pt x="28" y="81"/>
                    </a:lnTo>
                    <a:lnTo>
                      <a:pt x="32" y="83"/>
                    </a:lnTo>
                    <a:lnTo>
                      <a:pt x="36" y="83"/>
                    </a:lnTo>
                    <a:lnTo>
                      <a:pt x="36" y="81"/>
                    </a:lnTo>
                    <a:lnTo>
                      <a:pt x="40" y="71"/>
                    </a:lnTo>
                    <a:lnTo>
                      <a:pt x="36" y="73"/>
                    </a:lnTo>
                    <a:lnTo>
                      <a:pt x="38" y="65"/>
                    </a:lnTo>
                    <a:lnTo>
                      <a:pt x="42" y="63"/>
                    </a:lnTo>
                    <a:lnTo>
                      <a:pt x="42" y="69"/>
                    </a:lnTo>
                    <a:lnTo>
                      <a:pt x="43" y="73"/>
                    </a:lnTo>
                    <a:lnTo>
                      <a:pt x="45" y="73"/>
                    </a:lnTo>
                    <a:lnTo>
                      <a:pt x="43" y="75"/>
                    </a:lnTo>
                    <a:lnTo>
                      <a:pt x="42" y="75"/>
                    </a:lnTo>
                    <a:lnTo>
                      <a:pt x="43" y="77"/>
                    </a:lnTo>
                    <a:lnTo>
                      <a:pt x="45" y="77"/>
                    </a:lnTo>
                    <a:lnTo>
                      <a:pt x="53" y="75"/>
                    </a:lnTo>
                    <a:lnTo>
                      <a:pt x="57" y="71"/>
                    </a:lnTo>
                    <a:lnTo>
                      <a:pt x="67" y="67"/>
                    </a:lnTo>
                    <a:lnTo>
                      <a:pt x="71" y="63"/>
                    </a:lnTo>
                    <a:lnTo>
                      <a:pt x="73" y="65"/>
                    </a:lnTo>
                    <a:lnTo>
                      <a:pt x="73" y="67"/>
                    </a:lnTo>
                    <a:lnTo>
                      <a:pt x="71" y="69"/>
                    </a:lnTo>
                    <a:lnTo>
                      <a:pt x="77" y="75"/>
                    </a:lnTo>
                    <a:lnTo>
                      <a:pt x="79" y="73"/>
                    </a:lnTo>
                    <a:lnTo>
                      <a:pt x="79" y="69"/>
                    </a:lnTo>
                    <a:lnTo>
                      <a:pt x="87" y="73"/>
                    </a:lnTo>
                    <a:lnTo>
                      <a:pt x="91" y="71"/>
                    </a:lnTo>
                    <a:lnTo>
                      <a:pt x="91" y="69"/>
                    </a:lnTo>
                    <a:lnTo>
                      <a:pt x="91" y="67"/>
                    </a:lnTo>
                    <a:lnTo>
                      <a:pt x="87" y="65"/>
                    </a:lnTo>
                    <a:lnTo>
                      <a:pt x="81" y="63"/>
                    </a:lnTo>
                    <a:lnTo>
                      <a:pt x="77" y="59"/>
                    </a:lnTo>
                    <a:lnTo>
                      <a:pt x="75" y="45"/>
                    </a:lnTo>
                    <a:lnTo>
                      <a:pt x="79" y="31"/>
                    </a:lnTo>
                    <a:lnTo>
                      <a:pt x="79" y="27"/>
                    </a:lnTo>
                    <a:lnTo>
                      <a:pt x="77" y="27"/>
                    </a:lnTo>
                    <a:lnTo>
                      <a:pt x="75" y="27"/>
                    </a:lnTo>
                    <a:lnTo>
                      <a:pt x="73" y="19"/>
                    </a:lnTo>
                    <a:lnTo>
                      <a:pt x="67" y="11"/>
                    </a:lnTo>
                    <a:lnTo>
                      <a:pt x="61" y="7"/>
                    </a:lnTo>
                    <a:lnTo>
                      <a:pt x="59" y="7"/>
                    </a:lnTo>
                    <a:lnTo>
                      <a:pt x="57" y="11"/>
                    </a:lnTo>
                    <a:lnTo>
                      <a:pt x="57" y="21"/>
                    </a:lnTo>
                    <a:lnTo>
                      <a:pt x="59" y="25"/>
                    </a:lnTo>
                    <a:lnTo>
                      <a:pt x="57" y="27"/>
                    </a:lnTo>
                    <a:lnTo>
                      <a:pt x="57" y="33"/>
                    </a:lnTo>
                    <a:lnTo>
                      <a:pt x="53" y="33"/>
                    </a:lnTo>
                    <a:lnTo>
                      <a:pt x="51" y="33"/>
                    </a:lnTo>
                    <a:lnTo>
                      <a:pt x="49" y="33"/>
                    </a:lnTo>
                    <a:lnTo>
                      <a:pt x="49" y="31"/>
                    </a:lnTo>
                    <a:lnTo>
                      <a:pt x="49" y="29"/>
                    </a:lnTo>
                    <a:lnTo>
                      <a:pt x="49" y="25"/>
                    </a:lnTo>
                    <a:lnTo>
                      <a:pt x="49" y="23"/>
                    </a:lnTo>
                    <a:lnTo>
                      <a:pt x="45" y="21"/>
                    </a:lnTo>
                    <a:lnTo>
                      <a:pt x="45" y="23"/>
                    </a:lnTo>
                    <a:lnTo>
                      <a:pt x="45" y="21"/>
                    </a:lnTo>
                    <a:lnTo>
                      <a:pt x="42" y="21"/>
                    </a:lnTo>
                    <a:lnTo>
                      <a:pt x="42" y="19"/>
                    </a:lnTo>
                    <a:lnTo>
                      <a:pt x="43" y="15"/>
                    </a:lnTo>
                    <a:lnTo>
                      <a:pt x="42" y="13"/>
                    </a:lnTo>
                    <a:lnTo>
                      <a:pt x="40" y="11"/>
                    </a:lnTo>
                    <a:lnTo>
                      <a:pt x="38" y="13"/>
                    </a:lnTo>
                    <a:lnTo>
                      <a:pt x="36" y="11"/>
                    </a:lnTo>
                    <a:lnTo>
                      <a:pt x="30" y="5"/>
                    </a:lnTo>
                    <a:lnTo>
                      <a:pt x="30" y="2"/>
                    </a:lnTo>
                    <a:lnTo>
                      <a:pt x="30" y="0"/>
                    </a:lnTo>
                    <a:lnTo>
                      <a:pt x="26" y="0"/>
                    </a:lnTo>
                    <a:lnTo>
                      <a:pt x="20" y="3"/>
                    </a:lnTo>
                    <a:lnTo>
                      <a:pt x="16" y="9"/>
                    </a:lnTo>
                    <a:lnTo>
                      <a:pt x="10" y="13"/>
                    </a:lnTo>
                    <a:lnTo>
                      <a:pt x="8" y="11"/>
                    </a:lnTo>
                    <a:lnTo>
                      <a:pt x="6" y="15"/>
                    </a:lnTo>
                    <a:lnTo>
                      <a:pt x="8" y="21"/>
                    </a:lnTo>
                    <a:lnTo>
                      <a:pt x="10" y="19"/>
                    </a:lnTo>
                    <a:lnTo>
                      <a:pt x="10" y="23"/>
                    </a:lnTo>
                    <a:lnTo>
                      <a:pt x="10" y="25"/>
                    </a:lnTo>
                    <a:lnTo>
                      <a:pt x="6" y="23"/>
                    </a:lnTo>
                    <a:lnTo>
                      <a:pt x="4" y="25"/>
                    </a:lnTo>
                    <a:lnTo>
                      <a:pt x="4" y="29"/>
                    </a:lnTo>
                    <a:lnTo>
                      <a:pt x="6" y="31"/>
                    </a:lnTo>
                    <a:lnTo>
                      <a:pt x="4" y="35"/>
                    </a:lnTo>
                    <a:lnTo>
                      <a:pt x="4" y="37"/>
                    </a:lnTo>
                    <a:lnTo>
                      <a:pt x="2" y="33"/>
                    </a:lnTo>
                    <a:lnTo>
                      <a:pt x="2" y="35"/>
                    </a:lnTo>
                    <a:lnTo>
                      <a:pt x="2" y="37"/>
                    </a:lnTo>
                    <a:lnTo>
                      <a:pt x="6" y="39"/>
                    </a:lnTo>
                    <a:lnTo>
                      <a:pt x="6" y="43"/>
                    </a:lnTo>
                    <a:lnTo>
                      <a:pt x="4" y="43"/>
                    </a:lnTo>
                    <a:lnTo>
                      <a:pt x="4" y="45"/>
                    </a:lnTo>
                    <a:lnTo>
                      <a:pt x="6" y="43"/>
                    </a:lnTo>
                    <a:lnTo>
                      <a:pt x="8" y="47"/>
                    </a:lnTo>
                    <a:lnTo>
                      <a:pt x="4" y="49"/>
                    </a:lnTo>
                    <a:lnTo>
                      <a:pt x="2" y="47"/>
                    </a:lnTo>
                    <a:close/>
                  </a:path>
                </a:pathLst>
              </a:custGeom>
              <a:solidFill>
                <a:srgbClr val="0071B4">
                  <a:alpha val="25098"/>
                </a:srgbClr>
              </a:solidFill>
              <a:ln w="9525">
                <a:noFill/>
                <a:round/>
                <a:headEnd/>
                <a:tailEnd/>
              </a:ln>
            </p:spPr>
            <p:txBody>
              <a:bodyPr/>
              <a:lstStyle/>
              <a:p>
                <a:endParaRPr lang="en-US"/>
              </a:p>
            </p:txBody>
          </p:sp>
          <p:sp>
            <p:nvSpPr>
              <p:cNvPr id="11769" name="Freeform 18"/>
              <p:cNvSpPr>
                <a:spLocks/>
              </p:cNvSpPr>
              <p:nvPr/>
            </p:nvSpPr>
            <p:spPr bwMode="auto">
              <a:xfrm>
                <a:off x="1405" y="1327"/>
                <a:ext cx="24" cy="16"/>
              </a:xfrm>
              <a:custGeom>
                <a:avLst/>
                <a:gdLst>
                  <a:gd name="T0" fmla="*/ 12 w 24"/>
                  <a:gd name="T1" fmla="*/ 0 h 16"/>
                  <a:gd name="T2" fmla="*/ 8 w 24"/>
                  <a:gd name="T3" fmla="*/ 2 h 16"/>
                  <a:gd name="T4" fmla="*/ 4 w 24"/>
                  <a:gd name="T5" fmla="*/ 2 h 16"/>
                  <a:gd name="T6" fmla="*/ 0 w 24"/>
                  <a:gd name="T7" fmla="*/ 4 h 16"/>
                  <a:gd name="T8" fmla="*/ 0 w 24"/>
                  <a:gd name="T9" fmla="*/ 8 h 16"/>
                  <a:gd name="T10" fmla="*/ 6 w 24"/>
                  <a:gd name="T11" fmla="*/ 16 h 16"/>
                  <a:gd name="T12" fmla="*/ 12 w 24"/>
                  <a:gd name="T13" fmla="*/ 14 h 16"/>
                  <a:gd name="T14" fmla="*/ 14 w 24"/>
                  <a:gd name="T15" fmla="*/ 12 h 16"/>
                  <a:gd name="T16" fmla="*/ 18 w 24"/>
                  <a:gd name="T17" fmla="*/ 12 h 16"/>
                  <a:gd name="T18" fmla="*/ 24 w 24"/>
                  <a:gd name="T19" fmla="*/ 12 h 16"/>
                  <a:gd name="T20" fmla="*/ 22 w 24"/>
                  <a:gd name="T21" fmla="*/ 10 h 16"/>
                  <a:gd name="T22" fmla="*/ 12 w 24"/>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16"/>
                  <a:gd name="T38" fmla="*/ 24 w 24"/>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16">
                    <a:moveTo>
                      <a:pt x="12" y="0"/>
                    </a:moveTo>
                    <a:lnTo>
                      <a:pt x="8" y="2"/>
                    </a:lnTo>
                    <a:lnTo>
                      <a:pt x="4" y="2"/>
                    </a:lnTo>
                    <a:lnTo>
                      <a:pt x="0" y="4"/>
                    </a:lnTo>
                    <a:lnTo>
                      <a:pt x="0" y="8"/>
                    </a:lnTo>
                    <a:lnTo>
                      <a:pt x="6" y="16"/>
                    </a:lnTo>
                    <a:lnTo>
                      <a:pt x="12" y="14"/>
                    </a:lnTo>
                    <a:lnTo>
                      <a:pt x="14" y="12"/>
                    </a:lnTo>
                    <a:lnTo>
                      <a:pt x="18" y="12"/>
                    </a:lnTo>
                    <a:lnTo>
                      <a:pt x="24" y="12"/>
                    </a:lnTo>
                    <a:lnTo>
                      <a:pt x="22" y="10"/>
                    </a:lnTo>
                    <a:lnTo>
                      <a:pt x="12" y="0"/>
                    </a:lnTo>
                    <a:close/>
                  </a:path>
                </a:pathLst>
              </a:custGeom>
              <a:solidFill>
                <a:srgbClr val="0071B4">
                  <a:alpha val="25098"/>
                </a:srgbClr>
              </a:solidFill>
              <a:ln w="9525">
                <a:noFill/>
                <a:round/>
                <a:headEnd/>
                <a:tailEnd/>
              </a:ln>
            </p:spPr>
            <p:txBody>
              <a:bodyPr/>
              <a:lstStyle/>
              <a:p>
                <a:endParaRPr lang="en-US"/>
              </a:p>
            </p:txBody>
          </p:sp>
          <p:sp>
            <p:nvSpPr>
              <p:cNvPr id="11770" name="Freeform 19"/>
              <p:cNvSpPr>
                <a:spLocks/>
              </p:cNvSpPr>
              <p:nvPr/>
            </p:nvSpPr>
            <p:spPr bwMode="auto">
              <a:xfrm>
                <a:off x="1626" y="1425"/>
                <a:ext cx="8" cy="8"/>
              </a:xfrm>
              <a:custGeom>
                <a:avLst/>
                <a:gdLst>
                  <a:gd name="T0" fmla="*/ 0 w 8"/>
                  <a:gd name="T1" fmla="*/ 6 h 8"/>
                  <a:gd name="T2" fmla="*/ 8 w 8"/>
                  <a:gd name="T3" fmla="*/ 8 h 8"/>
                  <a:gd name="T4" fmla="*/ 2 w 8"/>
                  <a:gd name="T5" fmla="*/ 0 h 8"/>
                  <a:gd name="T6" fmla="*/ 0 w 8"/>
                  <a:gd name="T7" fmla="*/ 4 h 8"/>
                  <a:gd name="T8" fmla="*/ 0 w 8"/>
                  <a:gd name="T9" fmla="*/ 6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6"/>
                    </a:moveTo>
                    <a:lnTo>
                      <a:pt x="8" y="8"/>
                    </a:lnTo>
                    <a:lnTo>
                      <a:pt x="2" y="0"/>
                    </a:lnTo>
                    <a:lnTo>
                      <a:pt x="0" y="4"/>
                    </a:lnTo>
                    <a:lnTo>
                      <a:pt x="0" y="6"/>
                    </a:lnTo>
                    <a:close/>
                  </a:path>
                </a:pathLst>
              </a:custGeom>
              <a:solidFill>
                <a:srgbClr val="0071B4">
                  <a:alpha val="25098"/>
                </a:srgbClr>
              </a:solidFill>
              <a:ln w="9525">
                <a:noFill/>
                <a:round/>
                <a:headEnd/>
                <a:tailEnd/>
              </a:ln>
            </p:spPr>
            <p:txBody>
              <a:bodyPr/>
              <a:lstStyle/>
              <a:p>
                <a:endParaRPr lang="en-US"/>
              </a:p>
            </p:txBody>
          </p:sp>
          <p:sp>
            <p:nvSpPr>
              <p:cNvPr id="11771" name="Freeform 20"/>
              <p:cNvSpPr>
                <a:spLocks/>
              </p:cNvSpPr>
              <p:nvPr/>
            </p:nvSpPr>
            <p:spPr bwMode="auto">
              <a:xfrm>
                <a:off x="1721" y="1444"/>
                <a:ext cx="12" cy="20"/>
              </a:xfrm>
              <a:custGeom>
                <a:avLst/>
                <a:gdLst>
                  <a:gd name="T0" fmla="*/ 10 w 12"/>
                  <a:gd name="T1" fmla="*/ 4 h 20"/>
                  <a:gd name="T2" fmla="*/ 6 w 12"/>
                  <a:gd name="T3" fmla="*/ 0 h 20"/>
                  <a:gd name="T4" fmla="*/ 6 w 12"/>
                  <a:gd name="T5" fmla="*/ 0 h 20"/>
                  <a:gd name="T6" fmla="*/ 6 w 12"/>
                  <a:gd name="T7" fmla="*/ 2 h 20"/>
                  <a:gd name="T8" fmla="*/ 4 w 12"/>
                  <a:gd name="T9" fmla="*/ 4 h 20"/>
                  <a:gd name="T10" fmla="*/ 4 w 12"/>
                  <a:gd name="T11" fmla="*/ 6 h 20"/>
                  <a:gd name="T12" fmla="*/ 2 w 12"/>
                  <a:gd name="T13" fmla="*/ 12 h 20"/>
                  <a:gd name="T14" fmla="*/ 2 w 12"/>
                  <a:gd name="T15" fmla="*/ 14 h 20"/>
                  <a:gd name="T16" fmla="*/ 0 w 12"/>
                  <a:gd name="T17" fmla="*/ 16 h 20"/>
                  <a:gd name="T18" fmla="*/ 6 w 12"/>
                  <a:gd name="T19" fmla="*/ 20 h 20"/>
                  <a:gd name="T20" fmla="*/ 6 w 12"/>
                  <a:gd name="T21" fmla="*/ 18 h 20"/>
                  <a:gd name="T22" fmla="*/ 6 w 12"/>
                  <a:gd name="T23" fmla="*/ 16 h 20"/>
                  <a:gd name="T24" fmla="*/ 12 w 12"/>
                  <a:gd name="T25" fmla="*/ 16 h 20"/>
                  <a:gd name="T26" fmla="*/ 10 w 12"/>
                  <a:gd name="T27" fmla="*/ 14 h 20"/>
                  <a:gd name="T28" fmla="*/ 8 w 12"/>
                  <a:gd name="T29" fmla="*/ 12 h 20"/>
                  <a:gd name="T30" fmla="*/ 10 w 12"/>
                  <a:gd name="T31" fmla="*/ 4 h 20"/>
                  <a:gd name="T32" fmla="*/ 10 w 12"/>
                  <a:gd name="T33" fmla="*/ 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20"/>
                  <a:gd name="T53" fmla="*/ 12 w 12"/>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20">
                    <a:moveTo>
                      <a:pt x="10" y="4"/>
                    </a:moveTo>
                    <a:lnTo>
                      <a:pt x="6" y="0"/>
                    </a:lnTo>
                    <a:lnTo>
                      <a:pt x="6" y="2"/>
                    </a:lnTo>
                    <a:lnTo>
                      <a:pt x="4" y="4"/>
                    </a:lnTo>
                    <a:lnTo>
                      <a:pt x="4" y="6"/>
                    </a:lnTo>
                    <a:lnTo>
                      <a:pt x="2" y="12"/>
                    </a:lnTo>
                    <a:lnTo>
                      <a:pt x="2" y="14"/>
                    </a:lnTo>
                    <a:lnTo>
                      <a:pt x="0" y="16"/>
                    </a:lnTo>
                    <a:lnTo>
                      <a:pt x="6" y="20"/>
                    </a:lnTo>
                    <a:lnTo>
                      <a:pt x="6" y="18"/>
                    </a:lnTo>
                    <a:lnTo>
                      <a:pt x="6" y="16"/>
                    </a:lnTo>
                    <a:lnTo>
                      <a:pt x="12" y="16"/>
                    </a:lnTo>
                    <a:lnTo>
                      <a:pt x="10" y="14"/>
                    </a:lnTo>
                    <a:lnTo>
                      <a:pt x="8" y="12"/>
                    </a:lnTo>
                    <a:lnTo>
                      <a:pt x="10" y="4"/>
                    </a:lnTo>
                    <a:close/>
                  </a:path>
                </a:pathLst>
              </a:custGeom>
              <a:solidFill>
                <a:srgbClr val="0071B4">
                  <a:alpha val="25098"/>
                </a:srgbClr>
              </a:solidFill>
              <a:ln w="9525">
                <a:noFill/>
                <a:round/>
                <a:headEnd/>
                <a:tailEnd/>
              </a:ln>
            </p:spPr>
            <p:txBody>
              <a:bodyPr/>
              <a:lstStyle/>
              <a:p>
                <a:endParaRPr lang="en-US"/>
              </a:p>
            </p:txBody>
          </p:sp>
          <p:sp>
            <p:nvSpPr>
              <p:cNvPr id="11772" name="Freeform 21"/>
              <p:cNvSpPr>
                <a:spLocks/>
              </p:cNvSpPr>
              <p:nvPr/>
            </p:nvSpPr>
            <p:spPr bwMode="auto">
              <a:xfrm>
                <a:off x="4099" y="1132"/>
                <a:ext cx="14" cy="10"/>
              </a:xfrm>
              <a:custGeom>
                <a:avLst/>
                <a:gdLst>
                  <a:gd name="T0" fmla="*/ 1 w 7"/>
                  <a:gd name="T1" fmla="*/ 5 h 5"/>
                  <a:gd name="T2" fmla="*/ 3 w 7"/>
                  <a:gd name="T3" fmla="*/ 4 h 5"/>
                  <a:gd name="T4" fmla="*/ 5 w 7"/>
                  <a:gd name="T5" fmla="*/ 4 h 5"/>
                  <a:gd name="T6" fmla="*/ 7 w 7"/>
                  <a:gd name="T7" fmla="*/ 3 h 5"/>
                  <a:gd name="T8" fmla="*/ 7 w 7"/>
                  <a:gd name="T9" fmla="*/ 0 h 5"/>
                  <a:gd name="T10" fmla="*/ 6 w 7"/>
                  <a:gd name="T11" fmla="*/ 0 h 5"/>
                  <a:gd name="T12" fmla="*/ 3 w 7"/>
                  <a:gd name="T13" fmla="*/ 0 h 5"/>
                  <a:gd name="T14" fmla="*/ 2 w 7"/>
                  <a:gd name="T15" fmla="*/ 1 h 5"/>
                  <a:gd name="T16" fmla="*/ 1 w 7"/>
                  <a:gd name="T17" fmla="*/ 5 h 5"/>
                  <a:gd name="T18" fmla="*/ 1 w 7"/>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5"/>
                  <a:gd name="T32" fmla="*/ 7 w 7"/>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5">
                    <a:moveTo>
                      <a:pt x="1" y="5"/>
                    </a:moveTo>
                    <a:cubicBezTo>
                      <a:pt x="2" y="5"/>
                      <a:pt x="2" y="4"/>
                      <a:pt x="3" y="4"/>
                    </a:cubicBezTo>
                    <a:cubicBezTo>
                      <a:pt x="4" y="4"/>
                      <a:pt x="4" y="4"/>
                      <a:pt x="5" y="4"/>
                    </a:cubicBezTo>
                    <a:cubicBezTo>
                      <a:pt x="6" y="4"/>
                      <a:pt x="7" y="4"/>
                      <a:pt x="7" y="3"/>
                    </a:cubicBezTo>
                    <a:cubicBezTo>
                      <a:pt x="7" y="2"/>
                      <a:pt x="7" y="0"/>
                      <a:pt x="7" y="0"/>
                    </a:cubicBezTo>
                    <a:cubicBezTo>
                      <a:pt x="6" y="0"/>
                      <a:pt x="6" y="0"/>
                      <a:pt x="6" y="0"/>
                    </a:cubicBezTo>
                    <a:cubicBezTo>
                      <a:pt x="5" y="0"/>
                      <a:pt x="4" y="0"/>
                      <a:pt x="3" y="0"/>
                    </a:cubicBezTo>
                    <a:cubicBezTo>
                      <a:pt x="2" y="0"/>
                      <a:pt x="2" y="0"/>
                      <a:pt x="2" y="1"/>
                    </a:cubicBezTo>
                    <a:cubicBezTo>
                      <a:pt x="2" y="3"/>
                      <a:pt x="0" y="4"/>
                      <a:pt x="1" y="5"/>
                    </a:cubicBezTo>
                    <a:cubicBezTo>
                      <a:pt x="1" y="5"/>
                      <a:pt x="1" y="5"/>
                      <a:pt x="1" y="5"/>
                    </a:cubicBezTo>
                    <a:close/>
                  </a:path>
                </a:pathLst>
              </a:custGeom>
              <a:solidFill>
                <a:srgbClr val="0071B4">
                  <a:alpha val="25098"/>
                </a:srgbClr>
              </a:solidFill>
              <a:ln w="9525">
                <a:noFill/>
                <a:round/>
                <a:headEnd/>
                <a:tailEnd/>
              </a:ln>
            </p:spPr>
            <p:txBody>
              <a:bodyPr/>
              <a:lstStyle/>
              <a:p>
                <a:endParaRPr lang="en-US"/>
              </a:p>
            </p:txBody>
          </p:sp>
          <p:sp>
            <p:nvSpPr>
              <p:cNvPr id="11773" name="Rectangle 22"/>
              <p:cNvSpPr>
                <a:spLocks noChangeArrowheads="1"/>
              </p:cNvSpPr>
              <p:nvPr/>
            </p:nvSpPr>
            <p:spPr bwMode="auto">
              <a:xfrm>
                <a:off x="4140" y="1180"/>
                <a:ext cx="1" cy="1"/>
              </a:xfrm>
              <a:prstGeom prst="rect">
                <a:avLst/>
              </a:prstGeom>
              <a:solidFill>
                <a:srgbClr val="0071B4">
                  <a:alpha val="25098"/>
                </a:srgbClr>
              </a:solidFill>
              <a:ln w="9525">
                <a:noFill/>
                <a:miter lim="800000"/>
                <a:headEnd/>
                <a:tailEnd/>
              </a:ln>
            </p:spPr>
            <p:txBody>
              <a:bodyPr/>
              <a:lstStyle/>
              <a:p>
                <a:endParaRPr lang="en-US"/>
              </a:p>
            </p:txBody>
          </p:sp>
          <p:sp>
            <p:nvSpPr>
              <p:cNvPr id="11774" name="Freeform 23"/>
              <p:cNvSpPr>
                <a:spLocks/>
              </p:cNvSpPr>
              <p:nvPr/>
            </p:nvSpPr>
            <p:spPr bwMode="auto">
              <a:xfrm>
                <a:off x="4105" y="1088"/>
                <a:ext cx="63" cy="92"/>
              </a:xfrm>
              <a:custGeom>
                <a:avLst/>
                <a:gdLst>
                  <a:gd name="T0" fmla="*/ 8 w 32"/>
                  <a:gd name="T1" fmla="*/ 17 h 46"/>
                  <a:gd name="T2" fmla="*/ 5 w 32"/>
                  <a:gd name="T3" fmla="*/ 19 h 46"/>
                  <a:gd name="T4" fmla="*/ 12 w 32"/>
                  <a:gd name="T5" fmla="*/ 20 h 46"/>
                  <a:gd name="T6" fmla="*/ 12 w 32"/>
                  <a:gd name="T7" fmla="*/ 24 h 46"/>
                  <a:gd name="T8" fmla="*/ 14 w 32"/>
                  <a:gd name="T9" fmla="*/ 27 h 46"/>
                  <a:gd name="T10" fmla="*/ 13 w 32"/>
                  <a:gd name="T11" fmla="*/ 31 h 46"/>
                  <a:gd name="T12" fmla="*/ 12 w 32"/>
                  <a:gd name="T13" fmla="*/ 32 h 46"/>
                  <a:gd name="T14" fmla="*/ 11 w 32"/>
                  <a:gd name="T15" fmla="*/ 32 h 46"/>
                  <a:gd name="T16" fmla="*/ 10 w 32"/>
                  <a:gd name="T17" fmla="*/ 28 h 46"/>
                  <a:gd name="T18" fmla="*/ 10 w 32"/>
                  <a:gd name="T19" fmla="*/ 28 h 46"/>
                  <a:gd name="T20" fmla="*/ 8 w 32"/>
                  <a:gd name="T21" fmla="*/ 28 h 46"/>
                  <a:gd name="T22" fmla="*/ 7 w 32"/>
                  <a:gd name="T23" fmla="*/ 28 h 46"/>
                  <a:gd name="T24" fmla="*/ 3 w 32"/>
                  <a:gd name="T25" fmla="*/ 29 h 46"/>
                  <a:gd name="T26" fmla="*/ 1 w 32"/>
                  <a:gd name="T27" fmla="*/ 33 h 46"/>
                  <a:gd name="T28" fmla="*/ 0 w 32"/>
                  <a:gd name="T29" fmla="*/ 39 h 46"/>
                  <a:gd name="T30" fmla="*/ 1 w 32"/>
                  <a:gd name="T31" fmla="*/ 41 h 46"/>
                  <a:gd name="T32" fmla="*/ 2 w 32"/>
                  <a:gd name="T33" fmla="*/ 40 h 46"/>
                  <a:gd name="T34" fmla="*/ 9 w 32"/>
                  <a:gd name="T35" fmla="*/ 44 h 46"/>
                  <a:gd name="T36" fmla="*/ 14 w 32"/>
                  <a:gd name="T37" fmla="*/ 46 h 46"/>
                  <a:gd name="T38" fmla="*/ 16 w 32"/>
                  <a:gd name="T39" fmla="*/ 44 h 46"/>
                  <a:gd name="T40" fmla="*/ 17 w 32"/>
                  <a:gd name="T41" fmla="*/ 43 h 46"/>
                  <a:gd name="T42" fmla="*/ 18 w 32"/>
                  <a:gd name="T43" fmla="*/ 43 h 46"/>
                  <a:gd name="T44" fmla="*/ 18 w 32"/>
                  <a:gd name="T45" fmla="*/ 43 h 46"/>
                  <a:gd name="T46" fmla="*/ 21 w 32"/>
                  <a:gd name="T47" fmla="*/ 43 h 46"/>
                  <a:gd name="T48" fmla="*/ 21 w 32"/>
                  <a:gd name="T49" fmla="*/ 41 h 46"/>
                  <a:gd name="T50" fmla="*/ 22 w 32"/>
                  <a:gd name="T51" fmla="*/ 38 h 46"/>
                  <a:gd name="T52" fmla="*/ 24 w 32"/>
                  <a:gd name="T53" fmla="*/ 35 h 46"/>
                  <a:gd name="T54" fmla="*/ 27 w 32"/>
                  <a:gd name="T55" fmla="*/ 33 h 46"/>
                  <a:gd name="T56" fmla="*/ 29 w 32"/>
                  <a:gd name="T57" fmla="*/ 32 h 46"/>
                  <a:gd name="T58" fmla="*/ 31 w 32"/>
                  <a:gd name="T59" fmla="*/ 33 h 46"/>
                  <a:gd name="T60" fmla="*/ 31 w 32"/>
                  <a:gd name="T61" fmla="*/ 31 h 46"/>
                  <a:gd name="T62" fmla="*/ 32 w 32"/>
                  <a:gd name="T63" fmla="*/ 29 h 46"/>
                  <a:gd name="T64" fmla="*/ 32 w 32"/>
                  <a:gd name="T65" fmla="*/ 26 h 46"/>
                  <a:gd name="T66" fmla="*/ 31 w 32"/>
                  <a:gd name="T67" fmla="*/ 23 h 46"/>
                  <a:gd name="T68" fmla="*/ 31 w 32"/>
                  <a:gd name="T69" fmla="*/ 18 h 46"/>
                  <a:gd name="T70" fmla="*/ 30 w 32"/>
                  <a:gd name="T71" fmla="*/ 16 h 46"/>
                  <a:gd name="T72" fmla="*/ 29 w 32"/>
                  <a:gd name="T73" fmla="*/ 13 h 46"/>
                  <a:gd name="T74" fmla="*/ 31 w 32"/>
                  <a:gd name="T75" fmla="*/ 10 h 46"/>
                  <a:gd name="T76" fmla="*/ 31 w 32"/>
                  <a:gd name="T77" fmla="*/ 7 h 46"/>
                  <a:gd name="T78" fmla="*/ 30 w 32"/>
                  <a:gd name="T79" fmla="*/ 5 h 46"/>
                  <a:gd name="T80" fmla="*/ 26 w 32"/>
                  <a:gd name="T81" fmla="*/ 2 h 46"/>
                  <a:gd name="T82" fmla="*/ 24 w 32"/>
                  <a:gd name="T83" fmla="*/ 0 h 46"/>
                  <a:gd name="T84" fmla="*/ 21 w 32"/>
                  <a:gd name="T85" fmla="*/ 3 h 46"/>
                  <a:gd name="T86" fmla="*/ 20 w 32"/>
                  <a:gd name="T87" fmla="*/ 5 h 46"/>
                  <a:gd name="T88" fmla="*/ 19 w 32"/>
                  <a:gd name="T89" fmla="*/ 6 h 46"/>
                  <a:gd name="T90" fmla="*/ 19 w 32"/>
                  <a:gd name="T91" fmla="*/ 9 h 46"/>
                  <a:gd name="T92" fmla="*/ 18 w 32"/>
                  <a:gd name="T93" fmla="*/ 10 h 46"/>
                  <a:gd name="T94" fmla="*/ 17 w 32"/>
                  <a:gd name="T95" fmla="*/ 10 h 46"/>
                  <a:gd name="T96" fmla="*/ 14 w 32"/>
                  <a:gd name="T97" fmla="*/ 9 h 46"/>
                  <a:gd name="T98" fmla="*/ 11 w 32"/>
                  <a:gd name="T99" fmla="*/ 11 h 46"/>
                  <a:gd name="T100" fmla="*/ 8 w 32"/>
                  <a:gd name="T101" fmla="*/ 12 h 46"/>
                  <a:gd name="T102" fmla="*/ 8 w 32"/>
                  <a:gd name="T103" fmla="*/ 14 h 46"/>
                  <a:gd name="T104" fmla="*/ 8 w 32"/>
                  <a:gd name="T105" fmla="*/ 17 h 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2"/>
                  <a:gd name="T160" fmla="*/ 0 h 46"/>
                  <a:gd name="T161" fmla="*/ 32 w 32"/>
                  <a:gd name="T162" fmla="*/ 46 h 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2" h="46">
                    <a:moveTo>
                      <a:pt x="8" y="17"/>
                    </a:moveTo>
                    <a:cubicBezTo>
                      <a:pt x="8" y="18"/>
                      <a:pt x="5" y="18"/>
                      <a:pt x="5" y="19"/>
                    </a:cubicBezTo>
                    <a:cubicBezTo>
                      <a:pt x="4" y="19"/>
                      <a:pt x="12" y="20"/>
                      <a:pt x="12" y="20"/>
                    </a:cubicBezTo>
                    <a:cubicBezTo>
                      <a:pt x="12" y="24"/>
                      <a:pt x="12" y="24"/>
                      <a:pt x="12" y="24"/>
                    </a:cubicBezTo>
                    <a:cubicBezTo>
                      <a:pt x="12" y="24"/>
                      <a:pt x="13" y="26"/>
                      <a:pt x="14" y="27"/>
                    </a:cubicBezTo>
                    <a:cubicBezTo>
                      <a:pt x="15" y="28"/>
                      <a:pt x="13" y="29"/>
                      <a:pt x="13" y="31"/>
                    </a:cubicBezTo>
                    <a:cubicBezTo>
                      <a:pt x="13" y="32"/>
                      <a:pt x="12" y="32"/>
                      <a:pt x="12" y="32"/>
                    </a:cubicBezTo>
                    <a:cubicBezTo>
                      <a:pt x="11" y="32"/>
                      <a:pt x="11" y="32"/>
                      <a:pt x="11" y="32"/>
                    </a:cubicBezTo>
                    <a:cubicBezTo>
                      <a:pt x="11" y="32"/>
                      <a:pt x="10" y="29"/>
                      <a:pt x="10" y="28"/>
                    </a:cubicBezTo>
                    <a:cubicBezTo>
                      <a:pt x="10" y="28"/>
                      <a:pt x="10" y="28"/>
                      <a:pt x="10" y="28"/>
                    </a:cubicBezTo>
                    <a:cubicBezTo>
                      <a:pt x="10" y="28"/>
                      <a:pt x="8" y="28"/>
                      <a:pt x="8" y="28"/>
                    </a:cubicBezTo>
                    <a:cubicBezTo>
                      <a:pt x="7" y="28"/>
                      <a:pt x="7" y="28"/>
                      <a:pt x="7" y="28"/>
                    </a:cubicBezTo>
                    <a:cubicBezTo>
                      <a:pt x="7" y="28"/>
                      <a:pt x="4" y="29"/>
                      <a:pt x="3" y="29"/>
                    </a:cubicBezTo>
                    <a:cubicBezTo>
                      <a:pt x="2" y="29"/>
                      <a:pt x="1" y="32"/>
                      <a:pt x="1" y="33"/>
                    </a:cubicBezTo>
                    <a:cubicBezTo>
                      <a:pt x="0" y="34"/>
                      <a:pt x="0" y="36"/>
                      <a:pt x="0" y="39"/>
                    </a:cubicBezTo>
                    <a:cubicBezTo>
                      <a:pt x="0" y="40"/>
                      <a:pt x="0" y="41"/>
                      <a:pt x="1" y="41"/>
                    </a:cubicBezTo>
                    <a:cubicBezTo>
                      <a:pt x="1" y="41"/>
                      <a:pt x="2" y="40"/>
                      <a:pt x="2" y="40"/>
                    </a:cubicBezTo>
                    <a:cubicBezTo>
                      <a:pt x="2" y="40"/>
                      <a:pt x="9" y="43"/>
                      <a:pt x="9" y="44"/>
                    </a:cubicBezTo>
                    <a:cubicBezTo>
                      <a:pt x="14" y="46"/>
                      <a:pt x="14" y="46"/>
                      <a:pt x="14" y="46"/>
                    </a:cubicBezTo>
                    <a:cubicBezTo>
                      <a:pt x="14" y="46"/>
                      <a:pt x="15" y="45"/>
                      <a:pt x="16" y="44"/>
                    </a:cubicBezTo>
                    <a:cubicBezTo>
                      <a:pt x="16" y="43"/>
                      <a:pt x="17" y="43"/>
                      <a:pt x="17" y="43"/>
                    </a:cubicBezTo>
                    <a:cubicBezTo>
                      <a:pt x="18" y="43"/>
                      <a:pt x="18" y="43"/>
                      <a:pt x="18" y="43"/>
                    </a:cubicBezTo>
                    <a:cubicBezTo>
                      <a:pt x="18" y="43"/>
                      <a:pt x="18" y="43"/>
                      <a:pt x="18" y="43"/>
                    </a:cubicBezTo>
                    <a:cubicBezTo>
                      <a:pt x="18" y="43"/>
                      <a:pt x="20" y="43"/>
                      <a:pt x="21" y="43"/>
                    </a:cubicBezTo>
                    <a:cubicBezTo>
                      <a:pt x="22" y="43"/>
                      <a:pt x="21" y="41"/>
                      <a:pt x="21" y="41"/>
                    </a:cubicBezTo>
                    <a:cubicBezTo>
                      <a:pt x="22" y="38"/>
                      <a:pt x="22" y="38"/>
                      <a:pt x="22" y="38"/>
                    </a:cubicBezTo>
                    <a:cubicBezTo>
                      <a:pt x="22" y="38"/>
                      <a:pt x="23" y="36"/>
                      <a:pt x="24" y="35"/>
                    </a:cubicBezTo>
                    <a:cubicBezTo>
                      <a:pt x="25" y="34"/>
                      <a:pt x="26" y="34"/>
                      <a:pt x="27" y="33"/>
                    </a:cubicBezTo>
                    <a:cubicBezTo>
                      <a:pt x="28" y="32"/>
                      <a:pt x="29" y="32"/>
                      <a:pt x="29" y="32"/>
                    </a:cubicBezTo>
                    <a:cubicBezTo>
                      <a:pt x="30" y="32"/>
                      <a:pt x="31" y="33"/>
                      <a:pt x="31" y="33"/>
                    </a:cubicBezTo>
                    <a:cubicBezTo>
                      <a:pt x="31" y="33"/>
                      <a:pt x="31" y="32"/>
                      <a:pt x="31" y="31"/>
                    </a:cubicBezTo>
                    <a:cubicBezTo>
                      <a:pt x="31" y="30"/>
                      <a:pt x="32" y="29"/>
                      <a:pt x="32" y="29"/>
                    </a:cubicBezTo>
                    <a:cubicBezTo>
                      <a:pt x="32" y="29"/>
                      <a:pt x="32" y="27"/>
                      <a:pt x="32" y="26"/>
                    </a:cubicBezTo>
                    <a:cubicBezTo>
                      <a:pt x="32" y="25"/>
                      <a:pt x="31" y="24"/>
                      <a:pt x="31" y="23"/>
                    </a:cubicBezTo>
                    <a:cubicBezTo>
                      <a:pt x="30" y="22"/>
                      <a:pt x="31" y="20"/>
                      <a:pt x="31" y="18"/>
                    </a:cubicBezTo>
                    <a:cubicBezTo>
                      <a:pt x="31" y="17"/>
                      <a:pt x="30" y="16"/>
                      <a:pt x="30" y="16"/>
                    </a:cubicBezTo>
                    <a:cubicBezTo>
                      <a:pt x="29" y="13"/>
                      <a:pt x="29" y="13"/>
                      <a:pt x="29" y="13"/>
                    </a:cubicBezTo>
                    <a:cubicBezTo>
                      <a:pt x="29" y="13"/>
                      <a:pt x="29" y="12"/>
                      <a:pt x="31" y="10"/>
                    </a:cubicBezTo>
                    <a:cubicBezTo>
                      <a:pt x="32" y="9"/>
                      <a:pt x="31" y="9"/>
                      <a:pt x="31" y="7"/>
                    </a:cubicBezTo>
                    <a:cubicBezTo>
                      <a:pt x="31" y="6"/>
                      <a:pt x="30" y="5"/>
                      <a:pt x="30" y="5"/>
                    </a:cubicBezTo>
                    <a:cubicBezTo>
                      <a:pt x="26" y="2"/>
                      <a:pt x="26" y="2"/>
                      <a:pt x="26" y="2"/>
                    </a:cubicBezTo>
                    <a:cubicBezTo>
                      <a:pt x="24" y="0"/>
                      <a:pt x="24" y="0"/>
                      <a:pt x="24" y="0"/>
                    </a:cubicBezTo>
                    <a:cubicBezTo>
                      <a:pt x="24" y="0"/>
                      <a:pt x="22" y="1"/>
                      <a:pt x="21" y="3"/>
                    </a:cubicBezTo>
                    <a:cubicBezTo>
                      <a:pt x="19" y="5"/>
                      <a:pt x="20" y="4"/>
                      <a:pt x="20" y="5"/>
                    </a:cubicBezTo>
                    <a:cubicBezTo>
                      <a:pt x="20" y="6"/>
                      <a:pt x="19" y="6"/>
                      <a:pt x="19" y="6"/>
                    </a:cubicBezTo>
                    <a:cubicBezTo>
                      <a:pt x="19" y="6"/>
                      <a:pt x="19" y="7"/>
                      <a:pt x="19" y="9"/>
                    </a:cubicBezTo>
                    <a:cubicBezTo>
                      <a:pt x="19" y="10"/>
                      <a:pt x="19" y="10"/>
                      <a:pt x="18" y="10"/>
                    </a:cubicBezTo>
                    <a:cubicBezTo>
                      <a:pt x="18" y="10"/>
                      <a:pt x="17" y="10"/>
                      <a:pt x="17" y="10"/>
                    </a:cubicBezTo>
                    <a:cubicBezTo>
                      <a:pt x="14" y="9"/>
                      <a:pt x="14" y="9"/>
                      <a:pt x="14" y="9"/>
                    </a:cubicBezTo>
                    <a:cubicBezTo>
                      <a:pt x="14" y="9"/>
                      <a:pt x="12" y="10"/>
                      <a:pt x="11" y="11"/>
                    </a:cubicBezTo>
                    <a:cubicBezTo>
                      <a:pt x="10" y="12"/>
                      <a:pt x="8" y="12"/>
                      <a:pt x="8" y="12"/>
                    </a:cubicBezTo>
                    <a:cubicBezTo>
                      <a:pt x="8" y="14"/>
                      <a:pt x="8" y="14"/>
                      <a:pt x="8" y="14"/>
                    </a:cubicBezTo>
                    <a:cubicBezTo>
                      <a:pt x="8" y="14"/>
                      <a:pt x="8" y="16"/>
                      <a:pt x="8" y="17"/>
                    </a:cubicBezTo>
                    <a:close/>
                  </a:path>
                </a:pathLst>
              </a:custGeom>
              <a:solidFill>
                <a:srgbClr val="0071B4">
                  <a:alpha val="25098"/>
                </a:srgbClr>
              </a:solidFill>
              <a:ln w="9525">
                <a:noFill/>
                <a:round/>
                <a:headEnd/>
                <a:tailEnd/>
              </a:ln>
            </p:spPr>
            <p:txBody>
              <a:bodyPr/>
              <a:lstStyle/>
              <a:p>
                <a:endParaRPr lang="en-US"/>
              </a:p>
            </p:txBody>
          </p:sp>
          <p:sp>
            <p:nvSpPr>
              <p:cNvPr id="11775" name="Freeform 24"/>
              <p:cNvSpPr>
                <a:spLocks/>
              </p:cNvSpPr>
              <p:nvPr/>
            </p:nvSpPr>
            <p:spPr bwMode="auto">
              <a:xfrm>
                <a:off x="4103" y="1180"/>
                <a:ext cx="35" cy="28"/>
              </a:xfrm>
              <a:custGeom>
                <a:avLst/>
                <a:gdLst>
                  <a:gd name="T0" fmla="*/ 12 w 35"/>
                  <a:gd name="T1" fmla="*/ 22 h 28"/>
                  <a:gd name="T2" fmla="*/ 10 w 35"/>
                  <a:gd name="T3" fmla="*/ 24 h 28"/>
                  <a:gd name="T4" fmla="*/ 6 w 35"/>
                  <a:gd name="T5" fmla="*/ 20 h 28"/>
                  <a:gd name="T6" fmla="*/ 2 w 35"/>
                  <a:gd name="T7" fmla="*/ 20 h 28"/>
                  <a:gd name="T8" fmla="*/ 2 w 35"/>
                  <a:gd name="T9" fmla="*/ 22 h 28"/>
                  <a:gd name="T10" fmla="*/ 10 w 35"/>
                  <a:gd name="T11" fmla="*/ 28 h 28"/>
                  <a:gd name="T12" fmla="*/ 13 w 35"/>
                  <a:gd name="T13" fmla="*/ 24 h 28"/>
                  <a:gd name="T14" fmla="*/ 15 w 35"/>
                  <a:gd name="T15" fmla="*/ 24 h 28"/>
                  <a:gd name="T16" fmla="*/ 19 w 35"/>
                  <a:gd name="T17" fmla="*/ 26 h 28"/>
                  <a:gd name="T18" fmla="*/ 23 w 35"/>
                  <a:gd name="T19" fmla="*/ 22 h 28"/>
                  <a:gd name="T20" fmla="*/ 31 w 35"/>
                  <a:gd name="T21" fmla="*/ 14 h 28"/>
                  <a:gd name="T22" fmla="*/ 33 w 35"/>
                  <a:gd name="T23" fmla="*/ 12 h 28"/>
                  <a:gd name="T24" fmla="*/ 35 w 35"/>
                  <a:gd name="T25" fmla="*/ 8 h 28"/>
                  <a:gd name="T26" fmla="*/ 35 w 35"/>
                  <a:gd name="T27" fmla="*/ 6 h 28"/>
                  <a:gd name="T28" fmla="*/ 27 w 35"/>
                  <a:gd name="T29" fmla="*/ 0 h 28"/>
                  <a:gd name="T30" fmla="*/ 2 w 35"/>
                  <a:gd name="T31" fmla="*/ 0 h 28"/>
                  <a:gd name="T32" fmla="*/ 0 w 35"/>
                  <a:gd name="T33" fmla="*/ 2 h 28"/>
                  <a:gd name="T34" fmla="*/ 0 w 35"/>
                  <a:gd name="T35" fmla="*/ 6 h 28"/>
                  <a:gd name="T36" fmla="*/ 4 w 35"/>
                  <a:gd name="T37" fmla="*/ 6 h 28"/>
                  <a:gd name="T38" fmla="*/ 4 w 35"/>
                  <a:gd name="T39" fmla="*/ 12 h 28"/>
                  <a:gd name="T40" fmla="*/ 2 w 35"/>
                  <a:gd name="T41" fmla="*/ 12 h 28"/>
                  <a:gd name="T42" fmla="*/ 12 w 35"/>
                  <a:gd name="T43" fmla="*/ 16 h 28"/>
                  <a:gd name="T44" fmla="*/ 15 w 35"/>
                  <a:gd name="T45" fmla="*/ 20 h 28"/>
                  <a:gd name="T46" fmla="*/ 15 w 35"/>
                  <a:gd name="T47" fmla="*/ 22 h 28"/>
                  <a:gd name="T48" fmla="*/ 12 w 35"/>
                  <a:gd name="T49" fmla="*/ 22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
                  <a:gd name="T76" fmla="*/ 0 h 28"/>
                  <a:gd name="T77" fmla="*/ 35 w 35"/>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 h="28">
                    <a:moveTo>
                      <a:pt x="12" y="22"/>
                    </a:moveTo>
                    <a:lnTo>
                      <a:pt x="10" y="24"/>
                    </a:lnTo>
                    <a:lnTo>
                      <a:pt x="6" y="20"/>
                    </a:lnTo>
                    <a:lnTo>
                      <a:pt x="2" y="20"/>
                    </a:lnTo>
                    <a:lnTo>
                      <a:pt x="2" y="22"/>
                    </a:lnTo>
                    <a:lnTo>
                      <a:pt x="10" y="28"/>
                    </a:lnTo>
                    <a:lnTo>
                      <a:pt x="13" y="24"/>
                    </a:lnTo>
                    <a:lnTo>
                      <a:pt x="15" y="24"/>
                    </a:lnTo>
                    <a:lnTo>
                      <a:pt x="19" y="26"/>
                    </a:lnTo>
                    <a:lnTo>
                      <a:pt x="23" y="22"/>
                    </a:lnTo>
                    <a:lnTo>
                      <a:pt x="31" y="14"/>
                    </a:lnTo>
                    <a:lnTo>
                      <a:pt x="33" y="12"/>
                    </a:lnTo>
                    <a:lnTo>
                      <a:pt x="35" y="8"/>
                    </a:lnTo>
                    <a:lnTo>
                      <a:pt x="35" y="6"/>
                    </a:lnTo>
                    <a:lnTo>
                      <a:pt x="27" y="0"/>
                    </a:lnTo>
                    <a:lnTo>
                      <a:pt x="2" y="0"/>
                    </a:lnTo>
                    <a:lnTo>
                      <a:pt x="0" y="2"/>
                    </a:lnTo>
                    <a:lnTo>
                      <a:pt x="0" y="6"/>
                    </a:lnTo>
                    <a:lnTo>
                      <a:pt x="4" y="6"/>
                    </a:lnTo>
                    <a:lnTo>
                      <a:pt x="4" y="12"/>
                    </a:lnTo>
                    <a:lnTo>
                      <a:pt x="2" y="12"/>
                    </a:lnTo>
                    <a:lnTo>
                      <a:pt x="12" y="16"/>
                    </a:lnTo>
                    <a:lnTo>
                      <a:pt x="15" y="20"/>
                    </a:lnTo>
                    <a:lnTo>
                      <a:pt x="15" y="22"/>
                    </a:lnTo>
                    <a:lnTo>
                      <a:pt x="12" y="22"/>
                    </a:lnTo>
                    <a:close/>
                  </a:path>
                </a:pathLst>
              </a:custGeom>
              <a:solidFill>
                <a:srgbClr val="0071B4">
                  <a:alpha val="25098"/>
                </a:srgbClr>
              </a:solidFill>
              <a:ln w="9525">
                <a:noFill/>
                <a:round/>
                <a:headEnd/>
                <a:tailEnd/>
              </a:ln>
            </p:spPr>
            <p:txBody>
              <a:bodyPr/>
              <a:lstStyle/>
              <a:p>
                <a:endParaRPr lang="en-US"/>
              </a:p>
            </p:txBody>
          </p:sp>
          <p:sp>
            <p:nvSpPr>
              <p:cNvPr id="11776" name="Freeform 25"/>
              <p:cNvSpPr>
                <a:spLocks/>
              </p:cNvSpPr>
              <p:nvPr/>
            </p:nvSpPr>
            <p:spPr bwMode="auto">
              <a:xfrm>
                <a:off x="4158" y="1381"/>
                <a:ext cx="18" cy="18"/>
              </a:xfrm>
              <a:custGeom>
                <a:avLst/>
                <a:gdLst>
                  <a:gd name="T0" fmla="*/ 8 w 18"/>
                  <a:gd name="T1" fmla="*/ 16 h 18"/>
                  <a:gd name="T2" fmla="*/ 8 w 18"/>
                  <a:gd name="T3" fmla="*/ 18 h 18"/>
                  <a:gd name="T4" fmla="*/ 8 w 18"/>
                  <a:gd name="T5" fmla="*/ 18 h 18"/>
                  <a:gd name="T6" fmla="*/ 12 w 18"/>
                  <a:gd name="T7" fmla="*/ 16 h 18"/>
                  <a:gd name="T8" fmla="*/ 16 w 18"/>
                  <a:gd name="T9" fmla="*/ 10 h 18"/>
                  <a:gd name="T10" fmla="*/ 16 w 18"/>
                  <a:gd name="T11" fmla="*/ 10 h 18"/>
                  <a:gd name="T12" fmla="*/ 18 w 18"/>
                  <a:gd name="T13" fmla="*/ 10 h 18"/>
                  <a:gd name="T14" fmla="*/ 18 w 18"/>
                  <a:gd name="T15" fmla="*/ 10 h 18"/>
                  <a:gd name="T16" fmla="*/ 18 w 18"/>
                  <a:gd name="T17" fmla="*/ 4 h 18"/>
                  <a:gd name="T18" fmla="*/ 16 w 18"/>
                  <a:gd name="T19" fmla="*/ 0 h 18"/>
                  <a:gd name="T20" fmla="*/ 12 w 18"/>
                  <a:gd name="T21" fmla="*/ 6 h 18"/>
                  <a:gd name="T22" fmla="*/ 8 w 18"/>
                  <a:gd name="T23" fmla="*/ 10 h 18"/>
                  <a:gd name="T24" fmla="*/ 6 w 18"/>
                  <a:gd name="T25" fmla="*/ 10 h 18"/>
                  <a:gd name="T26" fmla="*/ 0 w 18"/>
                  <a:gd name="T27" fmla="*/ 14 h 18"/>
                  <a:gd name="T28" fmla="*/ 2 w 18"/>
                  <a:gd name="T29" fmla="*/ 16 h 18"/>
                  <a:gd name="T30" fmla="*/ 6 w 18"/>
                  <a:gd name="T31" fmla="*/ 16 h 18"/>
                  <a:gd name="T32" fmla="*/ 10 w 18"/>
                  <a:gd name="T33" fmla="*/ 12 h 18"/>
                  <a:gd name="T34" fmla="*/ 10 w 18"/>
                  <a:gd name="T35" fmla="*/ 14 h 18"/>
                  <a:gd name="T36" fmla="*/ 10 w 18"/>
                  <a:gd name="T37" fmla="*/ 16 h 18"/>
                  <a:gd name="T38" fmla="*/ 8 w 18"/>
                  <a:gd name="T39" fmla="*/ 16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18"/>
                  <a:gd name="T62" fmla="*/ 18 w 18"/>
                  <a:gd name="T63" fmla="*/ 18 h 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18">
                    <a:moveTo>
                      <a:pt x="8" y="16"/>
                    </a:moveTo>
                    <a:lnTo>
                      <a:pt x="8" y="18"/>
                    </a:lnTo>
                    <a:lnTo>
                      <a:pt x="12" y="16"/>
                    </a:lnTo>
                    <a:lnTo>
                      <a:pt x="16" y="10"/>
                    </a:lnTo>
                    <a:lnTo>
                      <a:pt x="18" y="10"/>
                    </a:lnTo>
                    <a:lnTo>
                      <a:pt x="18" y="4"/>
                    </a:lnTo>
                    <a:lnTo>
                      <a:pt x="16" y="0"/>
                    </a:lnTo>
                    <a:lnTo>
                      <a:pt x="12" y="6"/>
                    </a:lnTo>
                    <a:lnTo>
                      <a:pt x="8" y="10"/>
                    </a:lnTo>
                    <a:lnTo>
                      <a:pt x="6" y="10"/>
                    </a:lnTo>
                    <a:lnTo>
                      <a:pt x="0" y="14"/>
                    </a:lnTo>
                    <a:lnTo>
                      <a:pt x="2" y="16"/>
                    </a:lnTo>
                    <a:lnTo>
                      <a:pt x="6" y="16"/>
                    </a:lnTo>
                    <a:lnTo>
                      <a:pt x="10" y="12"/>
                    </a:lnTo>
                    <a:lnTo>
                      <a:pt x="10" y="14"/>
                    </a:lnTo>
                    <a:lnTo>
                      <a:pt x="10" y="16"/>
                    </a:lnTo>
                    <a:lnTo>
                      <a:pt x="8" y="16"/>
                    </a:lnTo>
                    <a:close/>
                  </a:path>
                </a:pathLst>
              </a:custGeom>
              <a:solidFill>
                <a:srgbClr val="0071B4">
                  <a:alpha val="25098"/>
                </a:srgbClr>
              </a:solidFill>
              <a:ln w="9525">
                <a:noFill/>
                <a:round/>
                <a:headEnd/>
                <a:tailEnd/>
              </a:ln>
            </p:spPr>
            <p:txBody>
              <a:bodyPr/>
              <a:lstStyle/>
              <a:p>
                <a:endParaRPr lang="en-US"/>
              </a:p>
            </p:txBody>
          </p:sp>
          <p:sp>
            <p:nvSpPr>
              <p:cNvPr id="11777" name="Freeform 26"/>
              <p:cNvSpPr>
                <a:spLocks/>
              </p:cNvSpPr>
              <p:nvPr/>
            </p:nvSpPr>
            <p:spPr bwMode="auto">
              <a:xfrm>
                <a:off x="4085" y="1371"/>
                <a:ext cx="6" cy="12"/>
              </a:xfrm>
              <a:custGeom>
                <a:avLst/>
                <a:gdLst>
                  <a:gd name="T0" fmla="*/ 2 w 6"/>
                  <a:gd name="T1" fmla="*/ 12 h 12"/>
                  <a:gd name="T2" fmla="*/ 2 w 6"/>
                  <a:gd name="T3" fmla="*/ 10 h 12"/>
                  <a:gd name="T4" fmla="*/ 4 w 6"/>
                  <a:gd name="T5" fmla="*/ 12 h 12"/>
                  <a:gd name="T6" fmla="*/ 6 w 6"/>
                  <a:gd name="T7" fmla="*/ 10 h 12"/>
                  <a:gd name="T8" fmla="*/ 6 w 6"/>
                  <a:gd name="T9" fmla="*/ 6 h 12"/>
                  <a:gd name="T10" fmla="*/ 6 w 6"/>
                  <a:gd name="T11" fmla="*/ 6 h 12"/>
                  <a:gd name="T12" fmla="*/ 6 w 6"/>
                  <a:gd name="T13" fmla="*/ 4 h 12"/>
                  <a:gd name="T14" fmla="*/ 4 w 6"/>
                  <a:gd name="T15" fmla="*/ 4 h 12"/>
                  <a:gd name="T16" fmla="*/ 4 w 6"/>
                  <a:gd name="T17" fmla="*/ 0 h 12"/>
                  <a:gd name="T18" fmla="*/ 2 w 6"/>
                  <a:gd name="T19" fmla="*/ 2 h 12"/>
                  <a:gd name="T20" fmla="*/ 0 w 6"/>
                  <a:gd name="T21" fmla="*/ 4 h 12"/>
                  <a:gd name="T22" fmla="*/ 0 w 6"/>
                  <a:gd name="T23" fmla="*/ 6 h 12"/>
                  <a:gd name="T24" fmla="*/ 0 w 6"/>
                  <a:gd name="T25" fmla="*/ 10 h 12"/>
                  <a:gd name="T26" fmla="*/ 2 w 6"/>
                  <a:gd name="T27" fmla="*/ 12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12"/>
                  <a:gd name="T44" fmla="*/ 6 w 6"/>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12">
                    <a:moveTo>
                      <a:pt x="2" y="12"/>
                    </a:moveTo>
                    <a:lnTo>
                      <a:pt x="2" y="10"/>
                    </a:lnTo>
                    <a:lnTo>
                      <a:pt x="4" y="12"/>
                    </a:lnTo>
                    <a:lnTo>
                      <a:pt x="6" y="10"/>
                    </a:lnTo>
                    <a:lnTo>
                      <a:pt x="6" y="6"/>
                    </a:lnTo>
                    <a:lnTo>
                      <a:pt x="6" y="4"/>
                    </a:lnTo>
                    <a:lnTo>
                      <a:pt x="4" y="4"/>
                    </a:lnTo>
                    <a:lnTo>
                      <a:pt x="4" y="0"/>
                    </a:lnTo>
                    <a:lnTo>
                      <a:pt x="2" y="2"/>
                    </a:lnTo>
                    <a:lnTo>
                      <a:pt x="0" y="4"/>
                    </a:lnTo>
                    <a:lnTo>
                      <a:pt x="0" y="6"/>
                    </a:lnTo>
                    <a:lnTo>
                      <a:pt x="0" y="10"/>
                    </a:lnTo>
                    <a:lnTo>
                      <a:pt x="2" y="12"/>
                    </a:lnTo>
                    <a:close/>
                  </a:path>
                </a:pathLst>
              </a:custGeom>
              <a:solidFill>
                <a:srgbClr val="0071B4">
                  <a:alpha val="25098"/>
                </a:srgbClr>
              </a:solidFill>
              <a:ln w="9525">
                <a:noFill/>
                <a:round/>
                <a:headEnd/>
                <a:tailEnd/>
              </a:ln>
            </p:spPr>
            <p:txBody>
              <a:bodyPr/>
              <a:lstStyle/>
              <a:p>
                <a:endParaRPr lang="en-US"/>
              </a:p>
            </p:txBody>
          </p:sp>
          <p:sp>
            <p:nvSpPr>
              <p:cNvPr id="11778" name="Freeform 27"/>
              <p:cNvSpPr>
                <a:spLocks/>
              </p:cNvSpPr>
              <p:nvPr/>
            </p:nvSpPr>
            <p:spPr bwMode="auto">
              <a:xfrm>
                <a:off x="4160" y="1433"/>
                <a:ext cx="18" cy="9"/>
              </a:xfrm>
              <a:custGeom>
                <a:avLst/>
                <a:gdLst>
                  <a:gd name="T0" fmla="*/ 14 w 18"/>
                  <a:gd name="T1" fmla="*/ 2 h 9"/>
                  <a:gd name="T2" fmla="*/ 18 w 18"/>
                  <a:gd name="T3" fmla="*/ 4 h 9"/>
                  <a:gd name="T4" fmla="*/ 18 w 18"/>
                  <a:gd name="T5" fmla="*/ 8 h 9"/>
                  <a:gd name="T6" fmla="*/ 18 w 18"/>
                  <a:gd name="T7" fmla="*/ 4 h 9"/>
                  <a:gd name="T8" fmla="*/ 18 w 18"/>
                  <a:gd name="T9" fmla="*/ 4 h 9"/>
                  <a:gd name="T10" fmla="*/ 16 w 18"/>
                  <a:gd name="T11" fmla="*/ 2 h 9"/>
                  <a:gd name="T12" fmla="*/ 14 w 18"/>
                  <a:gd name="T13" fmla="*/ 0 h 9"/>
                  <a:gd name="T14" fmla="*/ 10 w 18"/>
                  <a:gd name="T15" fmla="*/ 4 h 9"/>
                  <a:gd name="T16" fmla="*/ 6 w 18"/>
                  <a:gd name="T17" fmla="*/ 0 h 9"/>
                  <a:gd name="T18" fmla="*/ 4 w 18"/>
                  <a:gd name="T19" fmla="*/ 2 h 9"/>
                  <a:gd name="T20" fmla="*/ 4 w 18"/>
                  <a:gd name="T21" fmla="*/ 4 h 9"/>
                  <a:gd name="T22" fmla="*/ 2 w 18"/>
                  <a:gd name="T23" fmla="*/ 6 h 9"/>
                  <a:gd name="T24" fmla="*/ 2 w 18"/>
                  <a:gd name="T25" fmla="*/ 4 h 9"/>
                  <a:gd name="T26" fmla="*/ 2 w 18"/>
                  <a:gd name="T27" fmla="*/ 2 h 9"/>
                  <a:gd name="T28" fmla="*/ 0 w 18"/>
                  <a:gd name="T29" fmla="*/ 2 h 9"/>
                  <a:gd name="T30" fmla="*/ 0 w 18"/>
                  <a:gd name="T31" fmla="*/ 6 h 9"/>
                  <a:gd name="T32" fmla="*/ 8 w 18"/>
                  <a:gd name="T33" fmla="*/ 9 h 9"/>
                  <a:gd name="T34" fmla="*/ 14 w 18"/>
                  <a:gd name="T35" fmla="*/ 9 h 9"/>
                  <a:gd name="T36" fmla="*/ 16 w 18"/>
                  <a:gd name="T37" fmla="*/ 6 h 9"/>
                  <a:gd name="T38" fmla="*/ 14 w 18"/>
                  <a:gd name="T39" fmla="*/ 6 h 9"/>
                  <a:gd name="T40" fmla="*/ 14 w 18"/>
                  <a:gd name="T41" fmla="*/ 4 h 9"/>
                  <a:gd name="T42" fmla="*/ 14 w 18"/>
                  <a:gd name="T43" fmla="*/ 2 h 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9"/>
                  <a:gd name="T68" fmla="*/ 18 w 18"/>
                  <a:gd name="T69" fmla="*/ 9 h 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9">
                    <a:moveTo>
                      <a:pt x="14" y="2"/>
                    </a:moveTo>
                    <a:lnTo>
                      <a:pt x="18" y="4"/>
                    </a:lnTo>
                    <a:lnTo>
                      <a:pt x="18" y="8"/>
                    </a:lnTo>
                    <a:lnTo>
                      <a:pt x="18" y="4"/>
                    </a:lnTo>
                    <a:lnTo>
                      <a:pt x="16" y="2"/>
                    </a:lnTo>
                    <a:lnTo>
                      <a:pt x="14" y="0"/>
                    </a:lnTo>
                    <a:lnTo>
                      <a:pt x="10" y="4"/>
                    </a:lnTo>
                    <a:lnTo>
                      <a:pt x="6" y="0"/>
                    </a:lnTo>
                    <a:lnTo>
                      <a:pt x="4" y="2"/>
                    </a:lnTo>
                    <a:lnTo>
                      <a:pt x="4" y="4"/>
                    </a:lnTo>
                    <a:lnTo>
                      <a:pt x="2" y="6"/>
                    </a:lnTo>
                    <a:lnTo>
                      <a:pt x="2" y="4"/>
                    </a:lnTo>
                    <a:lnTo>
                      <a:pt x="2" y="2"/>
                    </a:lnTo>
                    <a:lnTo>
                      <a:pt x="0" y="2"/>
                    </a:lnTo>
                    <a:lnTo>
                      <a:pt x="0" y="6"/>
                    </a:lnTo>
                    <a:lnTo>
                      <a:pt x="8" y="9"/>
                    </a:lnTo>
                    <a:lnTo>
                      <a:pt x="14" y="9"/>
                    </a:lnTo>
                    <a:lnTo>
                      <a:pt x="16" y="6"/>
                    </a:lnTo>
                    <a:lnTo>
                      <a:pt x="14" y="6"/>
                    </a:lnTo>
                    <a:lnTo>
                      <a:pt x="14" y="4"/>
                    </a:lnTo>
                    <a:lnTo>
                      <a:pt x="14" y="2"/>
                    </a:lnTo>
                    <a:close/>
                  </a:path>
                </a:pathLst>
              </a:custGeom>
              <a:solidFill>
                <a:srgbClr val="0071B4">
                  <a:alpha val="25098"/>
                </a:srgbClr>
              </a:solidFill>
              <a:ln w="9525">
                <a:noFill/>
                <a:round/>
                <a:headEnd/>
                <a:tailEnd/>
              </a:ln>
            </p:spPr>
            <p:txBody>
              <a:bodyPr/>
              <a:lstStyle/>
              <a:p>
                <a:endParaRPr lang="en-US"/>
              </a:p>
            </p:txBody>
          </p:sp>
          <p:sp>
            <p:nvSpPr>
              <p:cNvPr id="11779" name="Freeform 28"/>
              <p:cNvSpPr>
                <a:spLocks/>
              </p:cNvSpPr>
              <p:nvPr/>
            </p:nvSpPr>
            <p:spPr bwMode="auto">
              <a:xfrm>
                <a:off x="4101" y="1104"/>
                <a:ext cx="6" cy="2"/>
              </a:xfrm>
              <a:custGeom>
                <a:avLst/>
                <a:gdLst>
                  <a:gd name="T0" fmla="*/ 1 w 3"/>
                  <a:gd name="T1" fmla="*/ 1 h 1"/>
                  <a:gd name="T2" fmla="*/ 2 w 3"/>
                  <a:gd name="T3" fmla="*/ 1 h 1"/>
                  <a:gd name="T4" fmla="*/ 3 w 3"/>
                  <a:gd name="T5" fmla="*/ 1 h 1"/>
                  <a:gd name="T6" fmla="*/ 2 w 3"/>
                  <a:gd name="T7" fmla="*/ 0 h 1"/>
                  <a:gd name="T8" fmla="*/ 1 w 3"/>
                  <a:gd name="T9" fmla="*/ 1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1" y="1"/>
                    </a:moveTo>
                    <a:cubicBezTo>
                      <a:pt x="2" y="1"/>
                      <a:pt x="2" y="1"/>
                      <a:pt x="2" y="1"/>
                    </a:cubicBezTo>
                    <a:cubicBezTo>
                      <a:pt x="3" y="1"/>
                      <a:pt x="3" y="1"/>
                      <a:pt x="3" y="1"/>
                    </a:cubicBezTo>
                    <a:cubicBezTo>
                      <a:pt x="2" y="0"/>
                      <a:pt x="2" y="0"/>
                      <a:pt x="2" y="0"/>
                    </a:cubicBezTo>
                    <a:cubicBezTo>
                      <a:pt x="2" y="0"/>
                      <a:pt x="0" y="1"/>
                      <a:pt x="1" y="1"/>
                    </a:cubicBezTo>
                    <a:close/>
                  </a:path>
                </a:pathLst>
              </a:custGeom>
              <a:solidFill>
                <a:srgbClr val="0071B4">
                  <a:alpha val="25098"/>
                </a:srgbClr>
              </a:solidFill>
              <a:ln w="9525">
                <a:noFill/>
                <a:round/>
                <a:headEnd/>
                <a:tailEnd/>
              </a:ln>
            </p:spPr>
            <p:txBody>
              <a:bodyPr/>
              <a:lstStyle/>
              <a:p>
                <a:endParaRPr lang="en-US"/>
              </a:p>
            </p:txBody>
          </p:sp>
          <p:sp>
            <p:nvSpPr>
              <p:cNvPr id="11780" name="Freeform 29"/>
              <p:cNvSpPr>
                <a:spLocks/>
              </p:cNvSpPr>
              <p:nvPr/>
            </p:nvSpPr>
            <p:spPr bwMode="auto">
              <a:xfrm>
                <a:off x="1494" y="1339"/>
                <a:ext cx="42" cy="28"/>
              </a:xfrm>
              <a:custGeom>
                <a:avLst/>
                <a:gdLst>
                  <a:gd name="T0" fmla="*/ 18 w 42"/>
                  <a:gd name="T1" fmla="*/ 4 h 28"/>
                  <a:gd name="T2" fmla="*/ 18 w 42"/>
                  <a:gd name="T3" fmla="*/ 6 h 28"/>
                  <a:gd name="T4" fmla="*/ 16 w 42"/>
                  <a:gd name="T5" fmla="*/ 4 h 28"/>
                  <a:gd name="T6" fmla="*/ 14 w 42"/>
                  <a:gd name="T7" fmla="*/ 4 h 28"/>
                  <a:gd name="T8" fmla="*/ 12 w 42"/>
                  <a:gd name="T9" fmla="*/ 4 h 28"/>
                  <a:gd name="T10" fmla="*/ 12 w 42"/>
                  <a:gd name="T11" fmla="*/ 4 h 28"/>
                  <a:gd name="T12" fmla="*/ 10 w 42"/>
                  <a:gd name="T13" fmla="*/ 0 h 28"/>
                  <a:gd name="T14" fmla="*/ 8 w 42"/>
                  <a:gd name="T15" fmla="*/ 0 h 28"/>
                  <a:gd name="T16" fmla="*/ 8 w 42"/>
                  <a:gd name="T17" fmla="*/ 4 h 28"/>
                  <a:gd name="T18" fmla="*/ 2 w 42"/>
                  <a:gd name="T19" fmla="*/ 6 h 28"/>
                  <a:gd name="T20" fmla="*/ 0 w 42"/>
                  <a:gd name="T21" fmla="*/ 8 h 28"/>
                  <a:gd name="T22" fmla="*/ 0 w 42"/>
                  <a:gd name="T23" fmla="*/ 12 h 28"/>
                  <a:gd name="T24" fmla="*/ 0 w 42"/>
                  <a:gd name="T25" fmla="*/ 12 h 28"/>
                  <a:gd name="T26" fmla="*/ 0 w 42"/>
                  <a:gd name="T27" fmla="*/ 14 h 28"/>
                  <a:gd name="T28" fmla="*/ 2 w 42"/>
                  <a:gd name="T29" fmla="*/ 16 h 28"/>
                  <a:gd name="T30" fmla="*/ 4 w 42"/>
                  <a:gd name="T31" fmla="*/ 20 h 28"/>
                  <a:gd name="T32" fmla="*/ 6 w 42"/>
                  <a:gd name="T33" fmla="*/ 20 h 28"/>
                  <a:gd name="T34" fmla="*/ 8 w 42"/>
                  <a:gd name="T35" fmla="*/ 22 h 28"/>
                  <a:gd name="T36" fmla="*/ 14 w 42"/>
                  <a:gd name="T37" fmla="*/ 22 h 28"/>
                  <a:gd name="T38" fmla="*/ 16 w 42"/>
                  <a:gd name="T39" fmla="*/ 24 h 28"/>
                  <a:gd name="T40" fmla="*/ 16 w 42"/>
                  <a:gd name="T41" fmla="*/ 26 h 28"/>
                  <a:gd name="T42" fmla="*/ 20 w 42"/>
                  <a:gd name="T43" fmla="*/ 24 h 28"/>
                  <a:gd name="T44" fmla="*/ 20 w 42"/>
                  <a:gd name="T45" fmla="*/ 24 h 28"/>
                  <a:gd name="T46" fmla="*/ 26 w 42"/>
                  <a:gd name="T47" fmla="*/ 24 h 28"/>
                  <a:gd name="T48" fmla="*/ 26 w 42"/>
                  <a:gd name="T49" fmla="*/ 26 h 28"/>
                  <a:gd name="T50" fmla="*/ 32 w 42"/>
                  <a:gd name="T51" fmla="*/ 28 h 28"/>
                  <a:gd name="T52" fmla="*/ 38 w 42"/>
                  <a:gd name="T53" fmla="*/ 26 h 28"/>
                  <a:gd name="T54" fmla="*/ 38 w 42"/>
                  <a:gd name="T55" fmla="*/ 24 h 28"/>
                  <a:gd name="T56" fmla="*/ 38 w 42"/>
                  <a:gd name="T57" fmla="*/ 22 h 28"/>
                  <a:gd name="T58" fmla="*/ 38 w 42"/>
                  <a:gd name="T59" fmla="*/ 18 h 28"/>
                  <a:gd name="T60" fmla="*/ 38 w 42"/>
                  <a:gd name="T61" fmla="*/ 16 h 28"/>
                  <a:gd name="T62" fmla="*/ 38 w 42"/>
                  <a:gd name="T63" fmla="*/ 16 h 28"/>
                  <a:gd name="T64" fmla="*/ 38 w 42"/>
                  <a:gd name="T65" fmla="*/ 14 h 28"/>
                  <a:gd name="T66" fmla="*/ 42 w 42"/>
                  <a:gd name="T67" fmla="*/ 14 h 28"/>
                  <a:gd name="T68" fmla="*/ 42 w 42"/>
                  <a:gd name="T69" fmla="*/ 12 h 28"/>
                  <a:gd name="T70" fmla="*/ 40 w 42"/>
                  <a:gd name="T71" fmla="*/ 8 h 28"/>
                  <a:gd name="T72" fmla="*/ 38 w 42"/>
                  <a:gd name="T73" fmla="*/ 6 h 28"/>
                  <a:gd name="T74" fmla="*/ 36 w 42"/>
                  <a:gd name="T75" fmla="*/ 4 h 28"/>
                  <a:gd name="T76" fmla="*/ 34 w 42"/>
                  <a:gd name="T77" fmla="*/ 6 h 28"/>
                  <a:gd name="T78" fmla="*/ 32 w 42"/>
                  <a:gd name="T79" fmla="*/ 8 h 28"/>
                  <a:gd name="T80" fmla="*/ 28 w 42"/>
                  <a:gd name="T81" fmla="*/ 4 h 28"/>
                  <a:gd name="T82" fmla="*/ 26 w 42"/>
                  <a:gd name="T83" fmla="*/ 6 h 28"/>
                  <a:gd name="T84" fmla="*/ 22 w 42"/>
                  <a:gd name="T85" fmla="*/ 4 h 28"/>
                  <a:gd name="T86" fmla="*/ 22 w 42"/>
                  <a:gd name="T87" fmla="*/ 4 h 28"/>
                  <a:gd name="T88" fmla="*/ 18 w 42"/>
                  <a:gd name="T89" fmla="*/ 4 h 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
                  <a:gd name="T136" fmla="*/ 0 h 28"/>
                  <a:gd name="T137" fmla="*/ 42 w 42"/>
                  <a:gd name="T138" fmla="*/ 28 h 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 h="28">
                    <a:moveTo>
                      <a:pt x="18" y="4"/>
                    </a:moveTo>
                    <a:lnTo>
                      <a:pt x="18" y="6"/>
                    </a:lnTo>
                    <a:lnTo>
                      <a:pt x="16" y="4"/>
                    </a:lnTo>
                    <a:lnTo>
                      <a:pt x="14" y="4"/>
                    </a:lnTo>
                    <a:lnTo>
                      <a:pt x="12" y="4"/>
                    </a:lnTo>
                    <a:lnTo>
                      <a:pt x="10" y="0"/>
                    </a:lnTo>
                    <a:lnTo>
                      <a:pt x="8" y="0"/>
                    </a:lnTo>
                    <a:lnTo>
                      <a:pt x="8" y="4"/>
                    </a:lnTo>
                    <a:lnTo>
                      <a:pt x="2" y="6"/>
                    </a:lnTo>
                    <a:lnTo>
                      <a:pt x="0" y="8"/>
                    </a:lnTo>
                    <a:lnTo>
                      <a:pt x="0" y="12"/>
                    </a:lnTo>
                    <a:lnTo>
                      <a:pt x="0" y="14"/>
                    </a:lnTo>
                    <a:lnTo>
                      <a:pt x="2" y="16"/>
                    </a:lnTo>
                    <a:lnTo>
                      <a:pt x="4" y="20"/>
                    </a:lnTo>
                    <a:lnTo>
                      <a:pt x="6" y="20"/>
                    </a:lnTo>
                    <a:lnTo>
                      <a:pt x="8" y="22"/>
                    </a:lnTo>
                    <a:lnTo>
                      <a:pt x="14" y="22"/>
                    </a:lnTo>
                    <a:lnTo>
                      <a:pt x="16" y="24"/>
                    </a:lnTo>
                    <a:lnTo>
                      <a:pt x="16" y="26"/>
                    </a:lnTo>
                    <a:lnTo>
                      <a:pt x="20" y="24"/>
                    </a:lnTo>
                    <a:lnTo>
                      <a:pt x="26" y="24"/>
                    </a:lnTo>
                    <a:lnTo>
                      <a:pt x="26" y="26"/>
                    </a:lnTo>
                    <a:lnTo>
                      <a:pt x="32" y="28"/>
                    </a:lnTo>
                    <a:lnTo>
                      <a:pt x="38" y="26"/>
                    </a:lnTo>
                    <a:lnTo>
                      <a:pt x="38" y="24"/>
                    </a:lnTo>
                    <a:lnTo>
                      <a:pt x="38" y="22"/>
                    </a:lnTo>
                    <a:lnTo>
                      <a:pt x="38" y="18"/>
                    </a:lnTo>
                    <a:lnTo>
                      <a:pt x="38" y="16"/>
                    </a:lnTo>
                    <a:lnTo>
                      <a:pt x="38" y="14"/>
                    </a:lnTo>
                    <a:lnTo>
                      <a:pt x="42" y="14"/>
                    </a:lnTo>
                    <a:lnTo>
                      <a:pt x="42" y="12"/>
                    </a:lnTo>
                    <a:lnTo>
                      <a:pt x="40" y="8"/>
                    </a:lnTo>
                    <a:lnTo>
                      <a:pt x="38" y="6"/>
                    </a:lnTo>
                    <a:lnTo>
                      <a:pt x="36" y="4"/>
                    </a:lnTo>
                    <a:lnTo>
                      <a:pt x="34" y="6"/>
                    </a:lnTo>
                    <a:lnTo>
                      <a:pt x="32" y="8"/>
                    </a:lnTo>
                    <a:lnTo>
                      <a:pt x="28" y="4"/>
                    </a:lnTo>
                    <a:lnTo>
                      <a:pt x="26" y="6"/>
                    </a:lnTo>
                    <a:lnTo>
                      <a:pt x="22" y="4"/>
                    </a:lnTo>
                    <a:lnTo>
                      <a:pt x="18" y="4"/>
                    </a:lnTo>
                    <a:close/>
                  </a:path>
                </a:pathLst>
              </a:custGeom>
              <a:solidFill>
                <a:srgbClr val="0071B4">
                  <a:alpha val="25098"/>
                </a:srgbClr>
              </a:solidFill>
              <a:ln w="9525">
                <a:noFill/>
                <a:round/>
                <a:headEnd/>
                <a:tailEnd/>
              </a:ln>
            </p:spPr>
            <p:txBody>
              <a:bodyPr/>
              <a:lstStyle/>
              <a:p>
                <a:endParaRPr lang="en-US"/>
              </a:p>
            </p:txBody>
          </p:sp>
          <p:sp>
            <p:nvSpPr>
              <p:cNvPr id="11781" name="Freeform 30"/>
              <p:cNvSpPr>
                <a:spLocks/>
              </p:cNvSpPr>
              <p:nvPr/>
            </p:nvSpPr>
            <p:spPr bwMode="auto">
              <a:xfrm>
                <a:off x="1480" y="1466"/>
                <a:ext cx="16" cy="18"/>
              </a:xfrm>
              <a:custGeom>
                <a:avLst/>
                <a:gdLst>
                  <a:gd name="T0" fmla="*/ 10 w 16"/>
                  <a:gd name="T1" fmla="*/ 4 h 18"/>
                  <a:gd name="T2" fmla="*/ 10 w 16"/>
                  <a:gd name="T3" fmla="*/ 8 h 18"/>
                  <a:gd name="T4" fmla="*/ 12 w 16"/>
                  <a:gd name="T5" fmla="*/ 10 h 18"/>
                  <a:gd name="T6" fmla="*/ 14 w 16"/>
                  <a:gd name="T7" fmla="*/ 12 h 18"/>
                  <a:gd name="T8" fmla="*/ 16 w 16"/>
                  <a:gd name="T9" fmla="*/ 8 h 18"/>
                  <a:gd name="T10" fmla="*/ 16 w 16"/>
                  <a:gd name="T11" fmla="*/ 4 h 18"/>
                  <a:gd name="T12" fmla="*/ 10 w 16"/>
                  <a:gd name="T13" fmla="*/ 0 h 18"/>
                  <a:gd name="T14" fmla="*/ 10 w 16"/>
                  <a:gd name="T15" fmla="*/ 4 h 18"/>
                  <a:gd name="T16" fmla="*/ 8 w 16"/>
                  <a:gd name="T17" fmla="*/ 4 h 18"/>
                  <a:gd name="T18" fmla="*/ 6 w 16"/>
                  <a:gd name="T19" fmla="*/ 6 h 18"/>
                  <a:gd name="T20" fmla="*/ 4 w 16"/>
                  <a:gd name="T21" fmla="*/ 6 h 18"/>
                  <a:gd name="T22" fmla="*/ 0 w 16"/>
                  <a:gd name="T23" fmla="*/ 10 h 18"/>
                  <a:gd name="T24" fmla="*/ 0 w 16"/>
                  <a:gd name="T25" fmla="*/ 12 h 18"/>
                  <a:gd name="T26" fmla="*/ 2 w 16"/>
                  <a:gd name="T27" fmla="*/ 14 h 18"/>
                  <a:gd name="T28" fmla="*/ 2 w 16"/>
                  <a:gd name="T29" fmla="*/ 16 h 18"/>
                  <a:gd name="T30" fmla="*/ 2 w 16"/>
                  <a:gd name="T31" fmla="*/ 18 h 18"/>
                  <a:gd name="T32" fmla="*/ 6 w 16"/>
                  <a:gd name="T33" fmla="*/ 16 h 18"/>
                  <a:gd name="T34" fmla="*/ 6 w 16"/>
                  <a:gd name="T35" fmla="*/ 16 h 18"/>
                  <a:gd name="T36" fmla="*/ 6 w 16"/>
                  <a:gd name="T37" fmla="*/ 14 h 18"/>
                  <a:gd name="T38" fmla="*/ 8 w 16"/>
                  <a:gd name="T39" fmla="*/ 12 h 18"/>
                  <a:gd name="T40" fmla="*/ 8 w 16"/>
                  <a:gd name="T41" fmla="*/ 10 h 18"/>
                  <a:gd name="T42" fmla="*/ 8 w 16"/>
                  <a:gd name="T43" fmla="*/ 10 h 18"/>
                  <a:gd name="T44" fmla="*/ 10 w 16"/>
                  <a:gd name="T45" fmla="*/ 4 h 18"/>
                  <a:gd name="T46" fmla="*/ 10 w 16"/>
                  <a:gd name="T47" fmla="*/ 4 h 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18"/>
                  <a:gd name="T74" fmla="*/ 16 w 16"/>
                  <a:gd name="T75" fmla="*/ 18 h 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18">
                    <a:moveTo>
                      <a:pt x="10" y="4"/>
                    </a:moveTo>
                    <a:lnTo>
                      <a:pt x="10" y="8"/>
                    </a:lnTo>
                    <a:lnTo>
                      <a:pt x="12" y="10"/>
                    </a:lnTo>
                    <a:lnTo>
                      <a:pt x="14" y="12"/>
                    </a:lnTo>
                    <a:lnTo>
                      <a:pt x="16" y="8"/>
                    </a:lnTo>
                    <a:lnTo>
                      <a:pt x="16" y="4"/>
                    </a:lnTo>
                    <a:lnTo>
                      <a:pt x="10" y="0"/>
                    </a:lnTo>
                    <a:lnTo>
                      <a:pt x="10" y="4"/>
                    </a:lnTo>
                    <a:lnTo>
                      <a:pt x="8" y="4"/>
                    </a:lnTo>
                    <a:lnTo>
                      <a:pt x="6" y="6"/>
                    </a:lnTo>
                    <a:lnTo>
                      <a:pt x="4" y="6"/>
                    </a:lnTo>
                    <a:lnTo>
                      <a:pt x="0" y="10"/>
                    </a:lnTo>
                    <a:lnTo>
                      <a:pt x="0" y="12"/>
                    </a:lnTo>
                    <a:lnTo>
                      <a:pt x="2" y="14"/>
                    </a:lnTo>
                    <a:lnTo>
                      <a:pt x="2" y="16"/>
                    </a:lnTo>
                    <a:lnTo>
                      <a:pt x="2" y="18"/>
                    </a:lnTo>
                    <a:lnTo>
                      <a:pt x="6" y="16"/>
                    </a:lnTo>
                    <a:lnTo>
                      <a:pt x="6" y="14"/>
                    </a:lnTo>
                    <a:lnTo>
                      <a:pt x="8" y="12"/>
                    </a:lnTo>
                    <a:lnTo>
                      <a:pt x="8" y="10"/>
                    </a:lnTo>
                    <a:lnTo>
                      <a:pt x="10" y="4"/>
                    </a:lnTo>
                    <a:close/>
                  </a:path>
                </a:pathLst>
              </a:custGeom>
              <a:solidFill>
                <a:srgbClr val="0071B4">
                  <a:alpha val="25098"/>
                </a:srgbClr>
              </a:solidFill>
              <a:ln w="9525">
                <a:noFill/>
                <a:round/>
                <a:headEnd/>
                <a:tailEnd/>
              </a:ln>
            </p:spPr>
            <p:txBody>
              <a:bodyPr/>
              <a:lstStyle/>
              <a:p>
                <a:endParaRPr lang="en-US"/>
              </a:p>
            </p:txBody>
          </p:sp>
          <p:sp>
            <p:nvSpPr>
              <p:cNvPr id="11782" name="Freeform 31"/>
              <p:cNvSpPr>
                <a:spLocks/>
              </p:cNvSpPr>
              <p:nvPr/>
            </p:nvSpPr>
            <p:spPr bwMode="auto">
              <a:xfrm>
                <a:off x="1464" y="1261"/>
                <a:ext cx="50" cy="80"/>
              </a:xfrm>
              <a:custGeom>
                <a:avLst/>
                <a:gdLst>
                  <a:gd name="T0" fmla="*/ 32 w 50"/>
                  <a:gd name="T1" fmla="*/ 16 h 80"/>
                  <a:gd name="T2" fmla="*/ 30 w 50"/>
                  <a:gd name="T3" fmla="*/ 16 h 80"/>
                  <a:gd name="T4" fmla="*/ 26 w 50"/>
                  <a:gd name="T5" fmla="*/ 12 h 80"/>
                  <a:gd name="T6" fmla="*/ 24 w 50"/>
                  <a:gd name="T7" fmla="*/ 12 h 80"/>
                  <a:gd name="T8" fmla="*/ 12 w 50"/>
                  <a:gd name="T9" fmla="*/ 2 h 80"/>
                  <a:gd name="T10" fmla="*/ 4 w 50"/>
                  <a:gd name="T11" fmla="*/ 0 h 80"/>
                  <a:gd name="T12" fmla="*/ 0 w 50"/>
                  <a:gd name="T13" fmla="*/ 4 h 80"/>
                  <a:gd name="T14" fmla="*/ 0 w 50"/>
                  <a:gd name="T15" fmla="*/ 6 h 80"/>
                  <a:gd name="T16" fmla="*/ 0 w 50"/>
                  <a:gd name="T17" fmla="*/ 6 h 80"/>
                  <a:gd name="T18" fmla="*/ 2 w 50"/>
                  <a:gd name="T19" fmla="*/ 16 h 80"/>
                  <a:gd name="T20" fmla="*/ 2 w 50"/>
                  <a:gd name="T21" fmla="*/ 18 h 80"/>
                  <a:gd name="T22" fmla="*/ 4 w 50"/>
                  <a:gd name="T23" fmla="*/ 20 h 80"/>
                  <a:gd name="T24" fmla="*/ 2 w 50"/>
                  <a:gd name="T25" fmla="*/ 22 h 80"/>
                  <a:gd name="T26" fmla="*/ 0 w 50"/>
                  <a:gd name="T27" fmla="*/ 26 h 80"/>
                  <a:gd name="T28" fmla="*/ 2 w 50"/>
                  <a:gd name="T29" fmla="*/ 32 h 80"/>
                  <a:gd name="T30" fmla="*/ 4 w 50"/>
                  <a:gd name="T31" fmla="*/ 32 h 80"/>
                  <a:gd name="T32" fmla="*/ 4 w 50"/>
                  <a:gd name="T33" fmla="*/ 36 h 80"/>
                  <a:gd name="T34" fmla="*/ 4 w 50"/>
                  <a:gd name="T35" fmla="*/ 42 h 80"/>
                  <a:gd name="T36" fmla="*/ 8 w 50"/>
                  <a:gd name="T37" fmla="*/ 42 h 80"/>
                  <a:gd name="T38" fmla="*/ 8 w 50"/>
                  <a:gd name="T39" fmla="*/ 44 h 80"/>
                  <a:gd name="T40" fmla="*/ 6 w 50"/>
                  <a:gd name="T41" fmla="*/ 46 h 80"/>
                  <a:gd name="T42" fmla="*/ 6 w 50"/>
                  <a:gd name="T43" fmla="*/ 48 h 80"/>
                  <a:gd name="T44" fmla="*/ 10 w 50"/>
                  <a:gd name="T45" fmla="*/ 48 h 80"/>
                  <a:gd name="T46" fmla="*/ 12 w 50"/>
                  <a:gd name="T47" fmla="*/ 48 h 80"/>
                  <a:gd name="T48" fmla="*/ 20 w 50"/>
                  <a:gd name="T49" fmla="*/ 52 h 80"/>
                  <a:gd name="T50" fmla="*/ 20 w 50"/>
                  <a:gd name="T51" fmla="*/ 54 h 80"/>
                  <a:gd name="T52" fmla="*/ 22 w 50"/>
                  <a:gd name="T53" fmla="*/ 56 h 80"/>
                  <a:gd name="T54" fmla="*/ 20 w 50"/>
                  <a:gd name="T55" fmla="*/ 58 h 80"/>
                  <a:gd name="T56" fmla="*/ 8 w 50"/>
                  <a:gd name="T57" fmla="*/ 58 h 80"/>
                  <a:gd name="T58" fmla="*/ 8 w 50"/>
                  <a:gd name="T59" fmla="*/ 60 h 80"/>
                  <a:gd name="T60" fmla="*/ 18 w 50"/>
                  <a:gd name="T61" fmla="*/ 72 h 80"/>
                  <a:gd name="T62" fmla="*/ 16 w 50"/>
                  <a:gd name="T63" fmla="*/ 76 h 80"/>
                  <a:gd name="T64" fmla="*/ 16 w 50"/>
                  <a:gd name="T65" fmla="*/ 78 h 80"/>
                  <a:gd name="T66" fmla="*/ 20 w 50"/>
                  <a:gd name="T67" fmla="*/ 80 h 80"/>
                  <a:gd name="T68" fmla="*/ 24 w 50"/>
                  <a:gd name="T69" fmla="*/ 76 h 80"/>
                  <a:gd name="T70" fmla="*/ 24 w 50"/>
                  <a:gd name="T71" fmla="*/ 76 h 80"/>
                  <a:gd name="T72" fmla="*/ 22 w 50"/>
                  <a:gd name="T73" fmla="*/ 74 h 80"/>
                  <a:gd name="T74" fmla="*/ 22 w 50"/>
                  <a:gd name="T75" fmla="*/ 74 h 80"/>
                  <a:gd name="T76" fmla="*/ 26 w 50"/>
                  <a:gd name="T77" fmla="*/ 70 h 80"/>
                  <a:gd name="T78" fmla="*/ 30 w 50"/>
                  <a:gd name="T79" fmla="*/ 74 h 80"/>
                  <a:gd name="T80" fmla="*/ 32 w 50"/>
                  <a:gd name="T81" fmla="*/ 74 h 80"/>
                  <a:gd name="T82" fmla="*/ 42 w 50"/>
                  <a:gd name="T83" fmla="*/ 68 h 80"/>
                  <a:gd name="T84" fmla="*/ 46 w 50"/>
                  <a:gd name="T85" fmla="*/ 70 h 80"/>
                  <a:gd name="T86" fmla="*/ 46 w 50"/>
                  <a:gd name="T87" fmla="*/ 70 h 80"/>
                  <a:gd name="T88" fmla="*/ 48 w 50"/>
                  <a:gd name="T89" fmla="*/ 70 h 80"/>
                  <a:gd name="T90" fmla="*/ 50 w 50"/>
                  <a:gd name="T91" fmla="*/ 60 h 80"/>
                  <a:gd name="T92" fmla="*/ 48 w 50"/>
                  <a:gd name="T93" fmla="*/ 58 h 80"/>
                  <a:gd name="T94" fmla="*/ 46 w 50"/>
                  <a:gd name="T95" fmla="*/ 56 h 80"/>
                  <a:gd name="T96" fmla="*/ 46 w 50"/>
                  <a:gd name="T97" fmla="*/ 58 h 80"/>
                  <a:gd name="T98" fmla="*/ 46 w 50"/>
                  <a:gd name="T99" fmla="*/ 44 h 80"/>
                  <a:gd name="T100" fmla="*/ 50 w 50"/>
                  <a:gd name="T101" fmla="*/ 42 h 80"/>
                  <a:gd name="T102" fmla="*/ 50 w 50"/>
                  <a:gd name="T103" fmla="*/ 40 h 80"/>
                  <a:gd name="T104" fmla="*/ 46 w 50"/>
                  <a:gd name="T105" fmla="*/ 30 h 80"/>
                  <a:gd name="T106" fmla="*/ 38 w 50"/>
                  <a:gd name="T107" fmla="*/ 26 h 80"/>
                  <a:gd name="T108" fmla="*/ 34 w 50"/>
                  <a:gd name="T109" fmla="*/ 28 h 80"/>
                  <a:gd name="T110" fmla="*/ 32 w 50"/>
                  <a:gd name="T111" fmla="*/ 28 h 80"/>
                  <a:gd name="T112" fmla="*/ 32 w 50"/>
                  <a:gd name="T113" fmla="*/ 18 h 80"/>
                  <a:gd name="T114" fmla="*/ 32 w 50"/>
                  <a:gd name="T115" fmla="*/ 16 h 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
                  <a:gd name="T175" fmla="*/ 0 h 80"/>
                  <a:gd name="T176" fmla="*/ 50 w 50"/>
                  <a:gd name="T177" fmla="*/ 80 h 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 h="80">
                    <a:moveTo>
                      <a:pt x="32" y="16"/>
                    </a:moveTo>
                    <a:lnTo>
                      <a:pt x="30" y="16"/>
                    </a:lnTo>
                    <a:lnTo>
                      <a:pt x="26" y="12"/>
                    </a:lnTo>
                    <a:lnTo>
                      <a:pt x="24" y="12"/>
                    </a:lnTo>
                    <a:lnTo>
                      <a:pt x="12" y="2"/>
                    </a:lnTo>
                    <a:lnTo>
                      <a:pt x="4" y="0"/>
                    </a:lnTo>
                    <a:lnTo>
                      <a:pt x="0" y="4"/>
                    </a:lnTo>
                    <a:lnTo>
                      <a:pt x="0" y="6"/>
                    </a:lnTo>
                    <a:lnTo>
                      <a:pt x="2" y="16"/>
                    </a:lnTo>
                    <a:lnTo>
                      <a:pt x="2" y="18"/>
                    </a:lnTo>
                    <a:lnTo>
                      <a:pt x="4" y="20"/>
                    </a:lnTo>
                    <a:lnTo>
                      <a:pt x="2" y="22"/>
                    </a:lnTo>
                    <a:lnTo>
                      <a:pt x="0" y="26"/>
                    </a:lnTo>
                    <a:lnTo>
                      <a:pt x="2" y="32"/>
                    </a:lnTo>
                    <a:lnTo>
                      <a:pt x="4" y="32"/>
                    </a:lnTo>
                    <a:lnTo>
                      <a:pt x="4" y="36"/>
                    </a:lnTo>
                    <a:lnTo>
                      <a:pt x="4" y="42"/>
                    </a:lnTo>
                    <a:lnTo>
                      <a:pt x="8" y="42"/>
                    </a:lnTo>
                    <a:lnTo>
                      <a:pt x="8" y="44"/>
                    </a:lnTo>
                    <a:lnTo>
                      <a:pt x="6" y="46"/>
                    </a:lnTo>
                    <a:lnTo>
                      <a:pt x="6" y="48"/>
                    </a:lnTo>
                    <a:lnTo>
                      <a:pt x="10" y="48"/>
                    </a:lnTo>
                    <a:lnTo>
                      <a:pt x="12" y="48"/>
                    </a:lnTo>
                    <a:lnTo>
                      <a:pt x="20" y="52"/>
                    </a:lnTo>
                    <a:lnTo>
                      <a:pt x="20" y="54"/>
                    </a:lnTo>
                    <a:lnTo>
                      <a:pt x="22" y="56"/>
                    </a:lnTo>
                    <a:lnTo>
                      <a:pt x="20" y="58"/>
                    </a:lnTo>
                    <a:lnTo>
                      <a:pt x="8" y="58"/>
                    </a:lnTo>
                    <a:lnTo>
                      <a:pt x="8" y="60"/>
                    </a:lnTo>
                    <a:lnTo>
                      <a:pt x="18" y="72"/>
                    </a:lnTo>
                    <a:lnTo>
                      <a:pt x="16" y="76"/>
                    </a:lnTo>
                    <a:lnTo>
                      <a:pt x="16" y="78"/>
                    </a:lnTo>
                    <a:lnTo>
                      <a:pt x="20" y="80"/>
                    </a:lnTo>
                    <a:lnTo>
                      <a:pt x="24" y="76"/>
                    </a:lnTo>
                    <a:lnTo>
                      <a:pt x="22" y="74"/>
                    </a:lnTo>
                    <a:lnTo>
                      <a:pt x="26" y="70"/>
                    </a:lnTo>
                    <a:lnTo>
                      <a:pt x="30" y="74"/>
                    </a:lnTo>
                    <a:lnTo>
                      <a:pt x="32" y="74"/>
                    </a:lnTo>
                    <a:lnTo>
                      <a:pt x="42" y="68"/>
                    </a:lnTo>
                    <a:lnTo>
                      <a:pt x="46" y="70"/>
                    </a:lnTo>
                    <a:lnTo>
                      <a:pt x="48" y="70"/>
                    </a:lnTo>
                    <a:lnTo>
                      <a:pt x="50" y="60"/>
                    </a:lnTo>
                    <a:lnTo>
                      <a:pt x="48" y="58"/>
                    </a:lnTo>
                    <a:lnTo>
                      <a:pt x="46" y="56"/>
                    </a:lnTo>
                    <a:lnTo>
                      <a:pt x="46" y="58"/>
                    </a:lnTo>
                    <a:lnTo>
                      <a:pt x="46" y="44"/>
                    </a:lnTo>
                    <a:lnTo>
                      <a:pt x="50" y="42"/>
                    </a:lnTo>
                    <a:lnTo>
                      <a:pt x="50" y="40"/>
                    </a:lnTo>
                    <a:lnTo>
                      <a:pt x="46" y="30"/>
                    </a:lnTo>
                    <a:lnTo>
                      <a:pt x="38" y="26"/>
                    </a:lnTo>
                    <a:lnTo>
                      <a:pt x="34" y="28"/>
                    </a:lnTo>
                    <a:lnTo>
                      <a:pt x="32" y="28"/>
                    </a:lnTo>
                    <a:lnTo>
                      <a:pt x="32" y="18"/>
                    </a:lnTo>
                    <a:lnTo>
                      <a:pt x="32" y="16"/>
                    </a:lnTo>
                    <a:close/>
                  </a:path>
                </a:pathLst>
              </a:custGeom>
              <a:solidFill>
                <a:srgbClr val="0071B4">
                  <a:alpha val="25098"/>
                </a:srgbClr>
              </a:solidFill>
              <a:ln w="9525">
                <a:noFill/>
                <a:round/>
                <a:headEnd/>
                <a:tailEnd/>
              </a:ln>
            </p:spPr>
            <p:txBody>
              <a:bodyPr/>
              <a:lstStyle/>
              <a:p>
                <a:endParaRPr lang="en-US"/>
              </a:p>
            </p:txBody>
          </p:sp>
          <p:sp>
            <p:nvSpPr>
              <p:cNvPr id="11783" name="Freeform 32"/>
              <p:cNvSpPr>
                <a:spLocks/>
              </p:cNvSpPr>
              <p:nvPr/>
            </p:nvSpPr>
            <p:spPr bwMode="auto">
              <a:xfrm>
                <a:off x="1417" y="1405"/>
                <a:ext cx="16" cy="12"/>
              </a:xfrm>
              <a:custGeom>
                <a:avLst/>
                <a:gdLst>
                  <a:gd name="T0" fmla="*/ 10 w 16"/>
                  <a:gd name="T1" fmla="*/ 2 h 12"/>
                  <a:gd name="T2" fmla="*/ 8 w 16"/>
                  <a:gd name="T3" fmla="*/ 2 h 12"/>
                  <a:gd name="T4" fmla="*/ 4 w 16"/>
                  <a:gd name="T5" fmla="*/ 8 h 12"/>
                  <a:gd name="T6" fmla="*/ 0 w 16"/>
                  <a:gd name="T7" fmla="*/ 10 h 12"/>
                  <a:gd name="T8" fmla="*/ 0 w 16"/>
                  <a:gd name="T9" fmla="*/ 12 h 12"/>
                  <a:gd name="T10" fmla="*/ 6 w 16"/>
                  <a:gd name="T11" fmla="*/ 12 h 12"/>
                  <a:gd name="T12" fmla="*/ 12 w 16"/>
                  <a:gd name="T13" fmla="*/ 8 h 12"/>
                  <a:gd name="T14" fmla="*/ 16 w 16"/>
                  <a:gd name="T15" fmla="*/ 4 h 12"/>
                  <a:gd name="T16" fmla="*/ 14 w 16"/>
                  <a:gd name="T17" fmla="*/ 0 h 12"/>
                  <a:gd name="T18" fmla="*/ 10 w 16"/>
                  <a:gd name="T19" fmla="*/ 2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2"/>
                  <a:gd name="T32" fmla="*/ 16 w 1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2">
                    <a:moveTo>
                      <a:pt x="10" y="2"/>
                    </a:moveTo>
                    <a:lnTo>
                      <a:pt x="8" y="2"/>
                    </a:lnTo>
                    <a:lnTo>
                      <a:pt x="4" y="8"/>
                    </a:lnTo>
                    <a:lnTo>
                      <a:pt x="0" y="10"/>
                    </a:lnTo>
                    <a:lnTo>
                      <a:pt x="0" y="12"/>
                    </a:lnTo>
                    <a:lnTo>
                      <a:pt x="6" y="12"/>
                    </a:lnTo>
                    <a:lnTo>
                      <a:pt x="12" y="8"/>
                    </a:lnTo>
                    <a:lnTo>
                      <a:pt x="16" y="4"/>
                    </a:lnTo>
                    <a:lnTo>
                      <a:pt x="14" y="0"/>
                    </a:lnTo>
                    <a:lnTo>
                      <a:pt x="10" y="2"/>
                    </a:lnTo>
                    <a:close/>
                  </a:path>
                </a:pathLst>
              </a:custGeom>
              <a:solidFill>
                <a:srgbClr val="0071B4">
                  <a:alpha val="25098"/>
                </a:srgbClr>
              </a:solidFill>
              <a:ln w="9525">
                <a:noFill/>
                <a:round/>
                <a:headEnd/>
                <a:tailEnd/>
              </a:ln>
            </p:spPr>
            <p:txBody>
              <a:bodyPr/>
              <a:lstStyle/>
              <a:p>
                <a:endParaRPr lang="en-US"/>
              </a:p>
            </p:txBody>
          </p:sp>
          <p:sp>
            <p:nvSpPr>
              <p:cNvPr id="11784" name="Freeform 33"/>
              <p:cNvSpPr>
                <a:spLocks/>
              </p:cNvSpPr>
              <p:nvPr/>
            </p:nvSpPr>
            <p:spPr bwMode="auto">
              <a:xfrm>
                <a:off x="1447" y="1180"/>
                <a:ext cx="17" cy="30"/>
              </a:xfrm>
              <a:custGeom>
                <a:avLst/>
                <a:gdLst>
                  <a:gd name="T0" fmla="*/ 2 w 17"/>
                  <a:gd name="T1" fmla="*/ 0 h 30"/>
                  <a:gd name="T2" fmla="*/ 0 w 17"/>
                  <a:gd name="T3" fmla="*/ 12 h 30"/>
                  <a:gd name="T4" fmla="*/ 7 w 17"/>
                  <a:gd name="T5" fmla="*/ 12 h 30"/>
                  <a:gd name="T6" fmla="*/ 9 w 17"/>
                  <a:gd name="T7" fmla="*/ 14 h 30"/>
                  <a:gd name="T8" fmla="*/ 9 w 17"/>
                  <a:gd name="T9" fmla="*/ 18 h 30"/>
                  <a:gd name="T10" fmla="*/ 9 w 17"/>
                  <a:gd name="T11" fmla="*/ 20 h 30"/>
                  <a:gd name="T12" fmla="*/ 13 w 17"/>
                  <a:gd name="T13" fmla="*/ 28 h 30"/>
                  <a:gd name="T14" fmla="*/ 15 w 17"/>
                  <a:gd name="T15" fmla="*/ 30 h 30"/>
                  <a:gd name="T16" fmla="*/ 17 w 17"/>
                  <a:gd name="T17" fmla="*/ 6 h 30"/>
                  <a:gd name="T18" fmla="*/ 17 w 17"/>
                  <a:gd name="T19" fmla="*/ 0 h 30"/>
                  <a:gd name="T20" fmla="*/ 2 w 17"/>
                  <a:gd name="T21" fmla="*/ 0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0"/>
                  <a:gd name="T35" fmla="*/ 17 w 17"/>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0">
                    <a:moveTo>
                      <a:pt x="2" y="0"/>
                    </a:moveTo>
                    <a:lnTo>
                      <a:pt x="0" y="12"/>
                    </a:lnTo>
                    <a:lnTo>
                      <a:pt x="7" y="12"/>
                    </a:lnTo>
                    <a:lnTo>
                      <a:pt x="9" y="14"/>
                    </a:lnTo>
                    <a:lnTo>
                      <a:pt x="9" y="18"/>
                    </a:lnTo>
                    <a:lnTo>
                      <a:pt x="9" y="20"/>
                    </a:lnTo>
                    <a:lnTo>
                      <a:pt x="13" y="28"/>
                    </a:lnTo>
                    <a:lnTo>
                      <a:pt x="15" y="30"/>
                    </a:lnTo>
                    <a:lnTo>
                      <a:pt x="17" y="6"/>
                    </a:lnTo>
                    <a:lnTo>
                      <a:pt x="17" y="0"/>
                    </a:lnTo>
                    <a:lnTo>
                      <a:pt x="2" y="0"/>
                    </a:lnTo>
                    <a:close/>
                  </a:path>
                </a:pathLst>
              </a:custGeom>
              <a:solidFill>
                <a:srgbClr val="0071B4">
                  <a:alpha val="25098"/>
                </a:srgbClr>
              </a:solidFill>
              <a:ln w="9525">
                <a:noFill/>
                <a:round/>
                <a:headEnd/>
                <a:tailEnd/>
              </a:ln>
            </p:spPr>
            <p:txBody>
              <a:bodyPr/>
              <a:lstStyle/>
              <a:p>
                <a:endParaRPr lang="en-US"/>
              </a:p>
            </p:txBody>
          </p:sp>
          <p:sp>
            <p:nvSpPr>
              <p:cNvPr id="11785" name="Freeform 34"/>
              <p:cNvSpPr>
                <a:spLocks/>
              </p:cNvSpPr>
              <p:nvPr/>
            </p:nvSpPr>
            <p:spPr bwMode="auto">
              <a:xfrm>
                <a:off x="1393" y="1450"/>
                <a:ext cx="18" cy="14"/>
              </a:xfrm>
              <a:custGeom>
                <a:avLst/>
                <a:gdLst>
                  <a:gd name="T0" fmla="*/ 4 w 18"/>
                  <a:gd name="T1" fmla="*/ 14 h 14"/>
                  <a:gd name="T2" fmla="*/ 8 w 18"/>
                  <a:gd name="T3" fmla="*/ 12 h 14"/>
                  <a:gd name="T4" fmla="*/ 12 w 18"/>
                  <a:gd name="T5" fmla="*/ 12 h 14"/>
                  <a:gd name="T6" fmla="*/ 12 w 18"/>
                  <a:gd name="T7" fmla="*/ 8 h 14"/>
                  <a:gd name="T8" fmla="*/ 18 w 18"/>
                  <a:gd name="T9" fmla="*/ 2 h 14"/>
                  <a:gd name="T10" fmla="*/ 16 w 18"/>
                  <a:gd name="T11" fmla="*/ 0 h 14"/>
                  <a:gd name="T12" fmla="*/ 6 w 18"/>
                  <a:gd name="T13" fmla="*/ 2 h 14"/>
                  <a:gd name="T14" fmla="*/ 6 w 18"/>
                  <a:gd name="T15" fmla="*/ 4 h 14"/>
                  <a:gd name="T16" fmla="*/ 4 w 18"/>
                  <a:gd name="T17" fmla="*/ 6 h 14"/>
                  <a:gd name="T18" fmla="*/ 0 w 18"/>
                  <a:gd name="T19" fmla="*/ 10 h 14"/>
                  <a:gd name="T20" fmla="*/ 0 w 18"/>
                  <a:gd name="T21" fmla="*/ 12 h 14"/>
                  <a:gd name="T22" fmla="*/ 2 w 18"/>
                  <a:gd name="T23" fmla="*/ 14 h 14"/>
                  <a:gd name="T24" fmla="*/ 4 w 18"/>
                  <a:gd name="T25" fmla="*/ 14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4"/>
                  <a:gd name="T41" fmla="*/ 18 w 18"/>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4">
                    <a:moveTo>
                      <a:pt x="4" y="14"/>
                    </a:moveTo>
                    <a:lnTo>
                      <a:pt x="8" y="12"/>
                    </a:lnTo>
                    <a:lnTo>
                      <a:pt x="12" y="12"/>
                    </a:lnTo>
                    <a:lnTo>
                      <a:pt x="12" y="8"/>
                    </a:lnTo>
                    <a:lnTo>
                      <a:pt x="18" y="2"/>
                    </a:lnTo>
                    <a:lnTo>
                      <a:pt x="16" y="0"/>
                    </a:lnTo>
                    <a:lnTo>
                      <a:pt x="6" y="2"/>
                    </a:lnTo>
                    <a:lnTo>
                      <a:pt x="6" y="4"/>
                    </a:lnTo>
                    <a:lnTo>
                      <a:pt x="4" y="6"/>
                    </a:lnTo>
                    <a:lnTo>
                      <a:pt x="0" y="10"/>
                    </a:lnTo>
                    <a:lnTo>
                      <a:pt x="0" y="12"/>
                    </a:lnTo>
                    <a:lnTo>
                      <a:pt x="2" y="14"/>
                    </a:lnTo>
                    <a:lnTo>
                      <a:pt x="4" y="14"/>
                    </a:lnTo>
                    <a:close/>
                  </a:path>
                </a:pathLst>
              </a:custGeom>
              <a:solidFill>
                <a:srgbClr val="0071B4">
                  <a:alpha val="25098"/>
                </a:srgbClr>
              </a:solidFill>
              <a:ln w="9525">
                <a:noFill/>
                <a:round/>
                <a:headEnd/>
                <a:tailEnd/>
              </a:ln>
            </p:spPr>
            <p:txBody>
              <a:bodyPr/>
              <a:lstStyle/>
              <a:p>
                <a:endParaRPr lang="en-US"/>
              </a:p>
            </p:txBody>
          </p:sp>
          <p:sp>
            <p:nvSpPr>
              <p:cNvPr id="11786" name="Freeform 35"/>
              <p:cNvSpPr>
                <a:spLocks/>
              </p:cNvSpPr>
              <p:nvPr/>
            </p:nvSpPr>
            <p:spPr bwMode="auto">
              <a:xfrm>
                <a:off x="4126" y="1158"/>
                <a:ext cx="104" cy="115"/>
              </a:xfrm>
              <a:custGeom>
                <a:avLst/>
                <a:gdLst>
                  <a:gd name="T0" fmla="*/ 18 w 52"/>
                  <a:gd name="T1" fmla="*/ 0 h 58"/>
                  <a:gd name="T2" fmla="*/ 14 w 52"/>
                  <a:gd name="T3" fmla="*/ 3 h 58"/>
                  <a:gd name="T4" fmla="*/ 11 w 52"/>
                  <a:gd name="T5" fmla="*/ 10 h 58"/>
                  <a:gd name="T6" fmla="*/ 11 w 52"/>
                  <a:gd name="T7" fmla="*/ 13 h 58"/>
                  <a:gd name="T8" fmla="*/ 10 w 52"/>
                  <a:gd name="T9" fmla="*/ 17 h 58"/>
                  <a:gd name="T10" fmla="*/ 11 w 52"/>
                  <a:gd name="T11" fmla="*/ 19 h 58"/>
                  <a:gd name="T12" fmla="*/ 7 w 52"/>
                  <a:gd name="T13" fmla="*/ 21 h 58"/>
                  <a:gd name="T14" fmla="*/ 2 w 52"/>
                  <a:gd name="T15" fmla="*/ 29 h 58"/>
                  <a:gd name="T16" fmla="*/ 2 w 52"/>
                  <a:gd name="T17" fmla="*/ 30 h 58"/>
                  <a:gd name="T18" fmla="*/ 3 w 52"/>
                  <a:gd name="T19" fmla="*/ 32 h 58"/>
                  <a:gd name="T20" fmla="*/ 4 w 52"/>
                  <a:gd name="T21" fmla="*/ 29 h 58"/>
                  <a:gd name="T22" fmla="*/ 6 w 52"/>
                  <a:gd name="T23" fmla="*/ 30 h 58"/>
                  <a:gd name="T24" fmla="*/ 7 w 52"/>
                  <a:gd name="T25" fmla="*/ 32 h 58"/>
                  <a:gd name="T26" fmla="*/ 9 w 52"/>
                  <a:gd name="T27" fmla="*/ 31 h 58"/>
                  <a:gd name="T28" fmla="*/ 11 w 52"/>
                  <a:gd name="T29" fmla="*/ 42 h 58"/>
                  <a:gd name="T30" fmla="*/ 13 w 52"/>
                  <a:gd name="T31" fmla="*/ 46 h 58"/>
                  <a:gd name="T32" fmla="*/ 15 w 52"/>
                  <a:gd name="T33" fmla="*/ 49 h 58"/>
                  <a:gd name="T34" fmla="*/ 21 w 52"/>
                  <a:gd name="T35" fmla="*/ 49 h 58"/>
                  <a:gd name="T36" fmla="*/ 22 w 52"/>
                  <a:gd name="T37" fmla="*/ 49 h 58"/>
                  <a:gd name="T38" fmla="*/ 24 w 52"/>
                  <a:gd name="T39" fmla="*/ 51 h 58"/>
                  <a:gd name="T40" fmla="*/ 30 w 52"/>
                  <a:gd name="T41" fmla="*/ 54 h 58"/>
                  <a:gd name="T42" fmla="*/ 33 w 52"/>
                  <a:gd name="T43" fmla="*/ 56 h 58"/>
                  <a:gd name="T44" fmla="*/ 42 w 52"/>
                  <a:gd name="T45" fmla="*/ 58 h 58"/>
                  <a:gd name="T46" fmla="*/ 45 w 52"/>
                  <a:gd name="T47" fmla="*/ 57 h 58"/>
                  <a:gd name="T48" fmla="*/ 47 w 52"/>
                  <a:gd name="T49" fmla="*/ 55 h 58"/>
                  <a:gd name="T50" fmla="*/ 48 w 52"/>
                  <a:gd name="T51" fmla="*/ 52 h 58"/>
                  <a:gd name="T52" fmla="*/ 48 w 52"/>
                  <a:gd name="T53" fmla="*/ 48 h 58"/>
                  <a:gd name="T54" fmla="*/ 47 w 52"/>
                  <a:gd name="T55" fmla="*/ 44 h 58"/>
                  <a:gd name="T56" fmla="*/ 43 w 52"/>
                  <a:gd name="T57" fmla="*/ 40 h 58"/>
                  <a:gd name="T58" fmla="*/ 47 w 52"/>
                  <a:gd name="T59" fmla="*/ 40 h 58"/>
                  <a:gd name="T60" fmla="*/ 48 w 52"/>
                  <a:gd name="T61" fmla="*/ 31 h 58"/>
                  <a:gd name="T62" fmla="*/ 50 w 52"/>
                  <a:gd name="T63" fmla="*/ 25 h 58"/>
                  <a:gd name="T64" fmla="*/ 51 w 52"/>
                  <a:gd name="T65" fmla="*/ 24 h 58"/>
                  <a:gd name="T66" fmla="*/ 49 w 52"/>
                  <a:gd name="T67" fmla="*/ 22 h 58"/>
                  <a:gd name="T68" fmla="*/ 49 w 52"/>
                  <a:gd name="T69" fmla="*/ 19 h 58"/>
                  <a:gd name="T70" fmla="*/ 47 w 52"/>
                  <a:gd name="T71" fmla="*/ 13 h 58"/>
                  <a:gd name="T72" fmla="*/ 46 w 52"/>
                  <a:gd name="T73" fmla="*/ 11 h 58"/>
                  <a:gd name="T74" fmla="*/ 43 w 52"/>
                  <a:gd name="T75" fmla="*/ 11 h 58"/>
                  <a:gd name="T76" fmla="*/ 39 w 52"/>
                  <a:gd name="T77" fmla="*/ 11 h 58"/>
                  <a:gd name="T78" fmla="*/ 39 w 52"/>
                  <a:gd name="T79" fmla="*/ 15 h 58"/>
                  <a:gd name="T80" fmla="*/ 34 w 52"/>
                  <a:gd name="T81" fmla="*/ 20 h 58"/>
                  <a:gd name="T82" fmla="*/ 30 w 52"/>
                  <a:gd name="T83" fmla="*/ 23 h 58"/>
                  <a:gd name="T84" fmla="*/ 33 w 52"/>
                  <a:gd name="T85" fmla="*/ 19 h 58"/>
                  <a:gd name="T86" fmla="*/ 34 w 52"/>
                  <a:gd name="T87" fmla="*/ 16 h 58"/>
                  <a:gd name="T88" fmla="*/ 37 w 52"/>
                  <a:gd name="T89" fmla="*/ 11 h 58"/>
                  <a:gd name="T90" fmla="*/ 36 w 52"/>
                  <a:gd name="T91" fmla="*/ 11 h 58"/>
                  <a:gd name="T92" fmla="*/ 37 w 52"/>
                  <a:gd name="T93" fmla="*/ 7 h 58"/>
                  <a:gd name="T94" fmla="*/ 34 w 52"/>
                  <a:gd name="T95" fmla="*/ 6 h 58"/>
                  <a:gd name="T96" fmla="*/ 32 w 52"/>
                  <a:gd name="T97" fmla="*/ 3 h 58"/>
                  <a:gd name="T98" fmla="*/ 24 w 52"/>
                  <a:gd name="T99" fmla="*/ 0 h 58"/>
                  <a:gd name="T100" fmla="*/ 22 w 52"/>
                  <a:gd name="T101" fmla="*/ 0 h 58"/>
                  <a:gd name="T102" fmla="*/ 18 w 52"/>
                  <a:gd name="T103" fmla="*/ 0 h 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58"/>
                  <a:gd name="T158" fmla="*/ 52 w 52"/>
                  <a:gd name="T159" fmla="*/ 58 h 5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58">
                    <a:moveTo>
                      <a:pt x="18" y="0"/>
                    </a:moveTo>
                    <a:cubicBezTo>
                      <a:pt x="18" y="0"/>
                      <a:pt x="18" y="0"/>
                      <a:pt x="18" y="0"/>
                    </a:cubicBezTo>
                    <a:cubicBezTo>
                      <a:pt x="17" y="0"/>
                      <a:pt x="17" y="0"/>
                      <a:pt x="16" y="1"/>
                    </a:cubicBezTo>
                    <a:cubicBezTo>
                      <a:pt x="15" y="3"/>
                      <a:pt x="14" y="2"/>
                      <a:pt x="14" y="3"/>
                    </a:cubicBezTo>
                    <a:cubicBezTo>
                      <a:pt x="14" y="4"/>
                      <a:pt x="14" y="3"/>
                      <a:pt x="13" y="5"/>
                    </a:cubicBezTo>
                    <a:cubicBezTo>
                      <a:pt x="12" y="6"/>
                      <a:pt x="11" y="10"/>
                      <a:pt x="11" y="10"/>
                    </a:cubicBezTo>
                    <a:cubicBezTo>
                      <a:pt x="11" y="10"/>
                      <a:pt x="11" y="11"/>
                      <a:pt x="12" y="12"/>
                    </a:cubicBezTo>
                    <a:cubicBezTo>
                      <a:pt x="11" y="13"/>
                      <a:pt x="11" y="13"/>
                      <a:pt x="11" y="13"/>
                    </a:cubicBezTo>
                    <a:cubicBezTo>
                      <a:pt x="10" y="15"/>
                      <a:pt x="10" y="15"/>
                      <a:pt x="10" y="15"/>
                    </a:cubicBezTo>
                    <a:cubicBezTo>
                      <a:pt x="10" y="17"/>
                      <a:pt x="10" y="17"/>
                      <a:pt x="10" y="17"/>
                    </a:cubicBezTo>
                    <a:cubicBezTo>
                      <a:pt x="12" y="18"/>
                      <a:pt x="12" y="18"/>
                      <a:pt x="12" y="18"/>
                    </a:cubicBezTo>
                    <a:cubicBezTo>
                      <a:pt x="11" y="19"/>
                      <a:pt x="11" y="19"/>
                      <a:pt x="11" y="19"/>
                    </a:cubicBezTo>
                    <a:cubicBezTo>
                      <a:pt x="10" y="20"/>
                      <a:pt x="10" y="20"/>
                      <a:pt x="10" y="20"/>
                    </a:cubicBezTo>
                    <a:cubicBezTo>
                      <a:pt x="7" y="21"/>
                      <a:pt x="7" y="21"/>
                      <a:pt x="7" y="21"/>
                    </a:cubicBezTo>
                    <a:cubicBezTo>
                      <a:pt x="6" y="24"/>
                      <a:pt x="6" y="24"/>
                      <a:pt x="6" y="24"/>
                    </a:cubicBezTo>
                    <a:cubicBezTo>
                      <a:pt x="2" y="29"/>
                      <a:pt x="2" y="29"/>
                      <a:pt x="2" y="29"/>
                    </a:cubicBezTo>
                    <a:cubicBezTo>
                      <a:pt x="0" y="28"/>
                      <a:pt x="0" y="28"/>
                      <a:pt x="0" y="28"/>
                    </a:cubicBezTo>
                    <a:cubicBezTo>
                      <a:pt x="2" y="30"/>
                      <a:pt x="2" y="30"/>
                      <a:pt x="2" y="30"/>
                    </a:cubicBezTo>
                    <a:cubicBezTo>
                      <a:pt x="2" y="32"/>
                      <a:pt x="2" y="32"/>
                      <a:pt x="2" y="32"/>
                    </a:cubicBezTo>
                    <a:cubicBezTo>
                      <a:pt x="3" y="32"/>
                      <a:pt x="3" y="32"/>
                      <a:pt x="3" y="32"/>
                    </a:cubicBezTo>
                    <a:cubicBezTo>
                      <a:pt x="3" y="29"/>
                      <a:pt x="3" y="29"/>
                      <a:pt x="3" y="29"/>
                    </a:cubicBezTo>
                    <a:cubicBezTo>
                      <a:pt x="4" y="29"/>
                      <a:pt x="4" y="29"/>
                      <a:pt x="4" y="29"/>
                    </a:cubicBezTo>
                    <a:cubicBezTo>
                      <a:pt x="5" y="31"/>
                      <a:pt x="5" y="31"/>
                      <a:pt x="5" y="31"/>
                    </a:cubicBezTo>
                    <a:cubicBezTo>
                      <a:pt x="6" y="30"/>
                      <a:pt x="6" y="30"/>
                      <a:pt x="6" y="30"/>
                    </a:cubicBezTo>
                    <a:cubicBezTo>
                      <a:pt x="6" y="31"/>
                      <a:pt x="6" y="31"/>
                      <a:pt x="6" y="31"/>
                    </a:cubicBezTo>
                    <a:cubicBezTo>
                      <a:pt x="7" y="32"/>
                      <a:pt x="7" y="32"/>
                      <a:pt x="7" y="32"/>
                    </a:cubicBezTo>
                    <a:cubicBezTo>
                      <a:pt x="8" y="31"/>
                      <a:pt x="8" y="31"/>
                      <a:pt x="8" y="31"/>
                    </a:cubicBezTo>
                    <a:cubicBezTo>
                      <a:pt x="9" y="31"/>
                      <a:pt x="9" y="31"/>
                      <a:pt x="9" y="31"/>
                    </a:cubicBezTo>
                    <a:cubicBezTo>
                      <a:pt x="10" y="41"/>
                      <a:pt x="10" y="41"/>
                      <a:pt x="10" y="41"/>
                    </a:cubicBezTo>
                    <a:cubicBezTo>
                      <a:pt x="11" y="42"/>
                      <a:pt x="11" y="42"/>
                      <a:pt x="11" y="42"/>
                    </a:cubicBezTo>
                    <a:cubicBezTo>
                      <a:pt x="12" y="43"/>
                      <a:pt x="12" y="43"/>
                      <a:pt x="12" y="43"/>
                    </a:cubicBezTo>
                    <a:cubicBezTo>
                      <a:pt x="13" y="46"/>
                      <a:pt x="13" y="46"/>
                      <a:pt x="13" y="46"/>
                    </a:cubicBezTo>
                    <a:cubicBezTo>
                      <a:pt x="15" y="48"/>
                      <a:pt x="15" y="48"/>
                      <a:pt x="15" y="48"/>
                    </a:cubicBezTo>
                    <a:cubicBezTo>
                      <a:pt x="15" y="49"/>
                      <a:pt x="15" y="49"/>
                      <a:pt x="15" y="49"/>
                    </a:cubicBezTo>
                    <a:cubicBezTo>
                      <a:pt x="20" y="43"/>
                      <a:pt x="20" y="43"/>
                      <a:pt x="20" y="43"/>
                    </a:cubicBezTo>
                    <a:cubicBezTo>
                      <a:pt x="21" y="49"/>
                      <a:pt x="21" y="49"/>
                      <a:pt x="21" y="49"/>
                    </a:cubicBezTo>
                    <a:cubicBezTo>
                      <a:pt x="21" y="50"/>
                      <a:pt x="21" y="50"/>
                      <a:pt x="21" y="50"/>
                    </a:cubicBezTo>
                    <a:cubicBezTo>
                      <a:pt x="22" y="49"/>
                      <a:pt x="22" y="49"/>
                      <a:pt x="22" y="49"/>
                    </a:cubicBezTo>
                    <a:cubicBezTo>
                      <a:pt x="24" y="49"/>
                      <a:pt x="24" y="49"/>
                      <a:pt x="24" y="49"/>
                    </a:cubicBezTo>
                    <a:cubicBezTo>
                      <a:pt x="24" y="51"/>
                      <a:pt x="24" y="51"/>
                      <a:pt x="24" y="51"/>
                    </a:cubicBezTo>
                    <a:cubicBezTo>
                      <a:pt x="29" y="52"/>
                      <a:pt x="29" y="52"/>
                      <a:pt x="29" y="52"/>
                    </a:cubicBezTo>
                    <a:cubicBezTo>
                      <a:pt x="30" y="54"/>
                      <a:pt x="30" y="54"/>
                      <a:pt x="30" y="54"/>
                    </a:cubicBezTo>
                    <a:cubicBezTo>
                      <a:pt x="32" y="55"/>
                      <a:pt x="32" y="55"/>
                      <a:pt x="32" y="55"/>
                    </a:cubicBezTo>
                    <a:cubicBezTo>
                      <a:pt x="33" y="56"/>
                      <a:pt x="33" y="56"/>
                      <a:pt x="33" y="56"/>
                    </a:cubicBezTo>
                    <a:cubicBezTo>
                      <a:pt x="34" y="57"/>
                      <a:pt x="34" y="57"/>
                      <a:pt x="34" y="57"/>
                    </a:cubicBezTo>
                    <a:cubicBezTo>
                      <a:pt x="42" y="58"/>
                      <a:pt x="42" y="58"/>
                      <a:pt x="42" y="58"/>
                    </a:cubicBezTo>
                    <a:cubicBezTo>
                      <a:pt x="43" y="57"/>
                      <a:pt x="43" y="57"/>
                      <a:pt x="43" y="57"/>
                    </a:cubicBezTo>
                    <a:cubicBezTo>
                      <a:pt x="45" y="57"/>
                      <a:pt x="45" y="57"/>
                      <a:pt x="45" y="57"/>
                    </a:cubicBezTo>
                    <a:cubicBezTo>
                      <a:pt x="45" y="56"/>
                      <a:pt x="45" y="56"/>
                      <a:pt x="45" y="56"/>
                    </a:cubicBezTo>
                    <a:cubicBezTo>
                      <a:pt x="47" y="55"/>
                      <a:pt x="47" y="55"/>
                      <a:pt x="47" y="55"/>
                    </a:cubicBezTo>
                    <a:cubicBezTo>
                      <a:pt x="48" y="54"/>
                      <a:pt x="48" y="54"/>
                      <a:pt x="48" y="54"/>
                    </a:cubicBezTo>
                    <a:cubicBezTo>
                      <a:pt x="48" y="52"/>
                      <a:pt x="48" y="52"/>
                      <a:pt x="48" y="52"/>
                    </a:cubicBezTo>
                    <a:cubicBezTo>
                      <a:pt x="48" y="51"/>
                      <a:pt x="48" y="51"/>
                      <a:pt x="48" y="51"/>
                    </a:cubicBezTo>
                    <a:cubicBezTo>
                      <a:pt x="48" y="48"/>
                      <a:pt x="48" y="48"/>
                      <a:pt x="48" y="48"/>
                    </a:cubicBezTo>
                    <a:cubicBezTo>
                      <a:pt x="47" y="46"/>
                      <a:pt x="47" y="46"/>
                      <a:pt x="47" y="46"/>
                    </a:cubicBezTo>
                    <a:cubicBezTo>
                      <a:pt x="47" y="44"/>
                      <a:pt x="47" y="44"/>
                      <a:pt x="47" y="44"/>
                    </a:cubicBezTo>
                    <a:cubicBezTo>
                      <a:pt x="46" y="44"/>
                      <a:pt x="46" y="44"/>
                      <a:pt x="46" y="44"/>
                    </a:cubicBezTo>
                    <a:cubicBezTo>
                      <a:pt x="43" y="40"/>
                      <a:pt x="43" y="40"/>
                      <a:pt x="43" y="40"/>
                    </a:cubicBezTo>
                    <a:cubicBezTo>
                      <a:pt x="43" y="38"/>
                      <a:pt x="43" y="38"/>
                      <a:pt x="43" y="38"/>
                    </a:cubicBezTo>
                    <a:cubicBezTo>
                      <a:pt x="47" y="40"/>
                      <a:pt x="47" y="40"/>
                      <a:pt x="47" y="40"/>
                    </a:cubicBezTo>
                    <a:cubicBezTo>
                      <a:pt x="48" y="38"/>
                      <a:pt x="48" y="38"/>
                      <a:pt x="48" y="38"/>
                    </a:cubicBezTo>
                    <a:cubicBezTo>
                      <a:pt x="48" y="31"/>
                      <a:pt x="48" y="31"/>
                      <a:pt x="48" y="31"/>
                    </a:cubicBezTo>
                    <a:cubicBezTo>
                      <a:pt x="48" y="31"/>
                      <a:pt x="48" y="31"/>
                      <a:pt x="48" y="31"/>
                    </a:cubicBezTo>
                    <a:cubicBezTo>
                      <a:pt x="50" y="25"/>
                      <a:pt x="50" y="25"/>
                      <a:pt x="50" y="25"/>
                    </a:cubicBezTo>
                    <a:cubicBezTo>
                      <a:pt x="52" y="24"/>
                      <a:pt x="52" y="24"/>
                      <a:pt x="52" y="24"/>
                    </a:cubicBezTo>
                    <a:cubicBezTo>
                      <a:pt x="51" y="24"/>
                      <a:pt x="51" y="24"/>
                      <a:pt x="51" y="24"/>
                    </a:cubicBezTo>
                    <a:cubicBezTo>
                      <a:pt x="49" y="24"/>
                      <a:pt x="49" y="24"/>
                      <a:pt x="49" y="24"/>
                    </a:cubicBezTo>
                    <a:cubicBezTo>
                      <a:pt x="49" y="22"/>
                      <a:pt x="49" y="22"/>
                      <a:pt x="49" y="22"/>
                    </a:cubicBezTo>
                    <a:cubicBezTo>
                      <a:pt x="50" y="18"/>
                      <a:pt x="50" y="18"/>
                      <a:pt x="50" y="18"/>
                    </a:cubicBezTo>
                    <a:cubicBezTo>
                      <a:pt x="49" y="19"/>
                      <a:pt x="49" y="19"/>
                      <a:pt x="49" y="19"/>
                    </a:cubicBezTo>
                    <a:cubicBezTo>
                      <a:pt x="49" y="17"/>
                      <a:pt x="49" y="17"/>
                      <a:pt x="49" y="17"/>
                    </a:cubicBezTo>
                    <a:cubicBezTo>
                      <a:pt x="47" y="13"/>
                      <a:pt x="47" y="13"/>
                      <a:pt x="47" y="13"/>
                    </a:cubicBezTo>
                    <a:cubicBezTo>
                      <a:pt x="47" y="11"/>
                      <a:pt x="47" y="11"/>
                      <a:pt x="47" y="11"/>
                    </a:cubicBezTo>
                    <a:cubicBezTo>
                      <a:pt x="46" y="11"/>
                      <a:pt x="46" y="11"/>
                      <a:pt x="46" y="11"/>
                    </a:cubicBezTo>
                    <a:cubicBezTo>
                      <a:pt x="44" y="11"/>
                      <a:pt x="44" y="11"/>
                      <a:pt x="44" y="11"/>
                    </a:cubicBezTo>
                    <a:cubicBezTo>
                      <a:pt x="43" y="11"/>
                      <a:pt x="43" y="11"/>
                      <a:pt x="43" y="11"/>
                    </a:cubicBezTo>
                    <a:cubicBezTo>
                      <a:pt x="42" y="11"/>
                      <a:pt x="42" y="11"/>
                      <a:pt x="42" y="11"/>
                    </a:cubicBezTo>
                    <a:cubicBezTo>
                      <a:pt x="39" y="11"/>
                      <a:pt x="39" y="11"/>
                      <a:pt x="39" y="11"/>
                    </a:cubicBezTo>
                    <a:cubicBezTo>
                      <a:pt x="39" y="11"/>
                      <a:pt x="39" y="11"/>
                      <a:pt x="39" y="11"/>
                    </a:cubicBezTo>
                    <a:cubicBezTo>
                      <a:pt x="39" y="15"/>
                      <a:pt x="39" y="15"/>
                      <a:pt x="39" y="15"/>
                    </a:cubicBezTo>
                    <a:cubicBezTo>
                      <a:pt x="36" y="17"/>
                      <a:pt x="36" y="17"/>
                      <a:pt x="36" y="17"/>
                    </a:cubicBezTo>
                    <a:cubicBezTo>
                      <a:pt x="34" y="20"/>
                      <a:pt x="34" y="20"/>
                      <a:pt x="34" y="20"/>
                    </a:cubicBezTo>
                    <a:cubicBezTo>
                      <a:pt x="32" y="20"/>
                      <a:pt x="32" y="20"/>
                      <a:pt x="32" y="20"/>
                    </a:cubicBezTo>
                    <a:cubicBezTo>
                      <a:pt x="30" y="23"/>
                      <a:pt x="30" y="23"/>
                      <a:pt x="30" y="23"/>
                    </a:cubicBezTo>
                    <a:cubicBezTo>
                      <a:pt x="29" y="22"/>
                      <a:pt x="29" y="22"/>
                      <a:pt x="29" y="22"/>
                    </a:cubicBezTo>
                    <a:cubicBezTo>
                      <a:pt x="33" y="19"/>
                      <a:pt x="33" y="19"/>
                      <a:pt x="33" y="19"/>
                    </a:cubicBezTo>
                    <a:cubicBezTo>
                      <a:pt x="34" y="19"/>
                      <a:pt x="34" y="19"/>
                      <a:pt x="34" y="19"/>
                    </a:cubicBezTo>
                    <a:cubicBezTo>
                      <a:pt x="34" y="16"/>
                      <a:pt x="34" y="16"/>
                      <a:pt x="34" y="16"/>
                    </a:cubicBezTo>
                    <a:cubicBezTo>
                      <a:pt x="37" y="15"/>
                      <a:pt x="37" y="15"/>
                      <a:pt x="37" y="15"/>
                    </a:cubicBezTo>
                    <a:cubicBezTo>
                      <a:pt x="37" y="11"/>
                      <a:pt x="37" y="11"/>
                      <a:pt x="37" y="11"/>
                    </a:cubicBezTo>
                    <a:cubicBezTo>
                      <a:pt x="37" y="11"/>
                      <a:pt x="37" y="11"/>
                      <a:pt x="37" y="11"/>
                    </a:cubicBezTo>
                    <a:cubicBezTo>
                      <a:pt x="36" y="11"/>
                      <a:pt x="36" y="11"/>
                      <a:pt x="36" y="11"/>
                    </a:cubicBezTo>
                    <a:cubicBezTo>
                      <a:pt x="37" y="9"/>
                      <a:pt x="37" y="9"/>
                      <a:pt x="37" y="9"/>
                    </a:cubicBezTo>
                    <a:cubicBezTo>
                      <a:pt x="37" y="9"/>
                      <a:pt x="39" y="7"/>
                      <a:pt x="37" y="7"/>
                    </a:cubicBezTo>
                    <a:cubicBezTo>
                      <a:pt x="37" y="7"/>
                      <a:pt x="37" y="7"/>
                      <a:pt x="37" y="7"/>
                    </a:cubicBezTo>
                    <a:cubicBezTo>
                      <a:pt x="36" y="7"/>
                      <a:pt x="35" y="7"/>
                      <a:pt x="34" y="6"/>
                    </a:cubicBezTo>
                    <a:cubicBezTo>
                      <a:pt x="33" y="5"/>
                      <a:pt x="33" y="4"/>
                      <a:pt x="33" y="4"/>
                    </a:cubicBezTo>
                    <a:cubicBezTo>
                      <a:pt x="32" y="3"/>
                      <a:pt x="32" y="3"/>
                      <a:pt x="32" y="3"/>
                    </a:cubicBezTo>
                    <a:cubicBezTo>
                      <a:pt x="28" y="0"/>
                      <a:pt x="28" y="0"/>
                      <a:pt x="28" y="0"/>
                    </a:cubicBezTo>
                    <a:cubicBezTo>
                      <a:pt x="28" y="0"/>
                      <a:pt x="25" y="0"/>
                      <a:pt x="24" y="0"/>
                    </a:cubicBezTo>
                    <a:cubicBezTo>
                      <a:pt x="24" y="0"/>
                      <a:pt x="24" y="0"/>
                      <a:pt x="24" y="0"/>
                    </a:cubicBezTo>
                    <a:cubicBezTo>
                      <a:pt x="24" y="0"/>
                      <a:pt x="23" y="0"/>
                      <a:pt x="22" y="0"/>
                    </a:cubicBezTo>
                    <a:cubicBezTo>
                      <a:pt x="21" y="0"/>
                      <a:pt x="20" y="0"/>
                      <a:pt x="19" y="0"/>
                    </a:cubicBezTo>
                    <a:cubicBezTo>
                      <a:pt x="19" y="0"/>
                      <a:pt x="19" y="0"/>
                      <a:pt x="18" y="0"/>
                    </a:cubicBezTo>
                    <a:close/>
                  </a:path>
                </a:pathLst>
              </a:custGeom>
              <a:solidFill>
                <a:srgbClr val="0071B4">
                  <a:alpha val="25098"/>
                </a:srgbClr>
              </a:solidFill>
              <a:ln w="9525">
                <a:noFill/>
                <a:round/>
                <a:headEnd/>
                <a:tailEnd/>
              </a:ln>
            </p:spPr>
            <p:txBody>
              <a:bodyPr/>
              <a:lstStyle/>
              <a:p>
                <a:endParaRPr lang="en-US"/>
              </a:p>
            </p:txBody>
          </p:sp>
          <p:sp>
            <p:nvSpPr>
              <p:cNvPr id="11787" name="Freeform 36"/>
              <p:cNvSpPr>
                <a:spLocks/>
              </p:cNvSpPr>
              <p:nvPr/>
            </p:nvSpPr>
            <p:spPr bwMode="auto">
              <a:xfrm>
                <a:off x="1385" y="1444"/>
                <a:ext cx="22" cy="12"/>
              </a:xfrm>
              <a:custGeom>
                <a:avLst/>
                <a:gdLst>
                  <a:gd name="T0" fmla="*/ 22 w 22"/>
                  <a:gd name="T1" fmla="*/ 4 h 12"/>
                  <a:gd name="T2" fmla="*/ 22 w 22"/>
                  <a:gd name="T3" fmla="*/ 2 h 12"/>
                  <a:gd name="T4" fmla="*/ 18 w 22"/>
                  <a:gd name="T5" fmla="*/ 0 h 12"/>
                  <a:gd name="T6" fmla="*/ 14 w 22"/>
                  <a:gd name="T7" fmla="*/ 2 h 12"/>
                  <a:gd name="T8" fmla="*/ 2 w 22"/>
                  <a:gd name="T9" fmla="*/ 8 h 12"/>
                  <a:gd name="T10" fmla="*/ 0 w 22"/>
                  <a:gd name="T11" fmla="*/ 12 h 12"/>
                  <a:gd name="T12" fmla="*/ 20 w 22"/>
                  <a:gd name="T13" fmla="*/ 6 h 12"/>
                  <a:gd name="T14" fmla="*/ 22 w 22"/>
                  <a:gd name="T15" fmla="*/ 4 h 12"/>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2"/>
                  <a:gd name="T26" fmla="*/ 22 w 2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2">
                    <a:moveTo>
                      <a:pt x="22" y="4"/>
                    </a:moveTo>
                    <a:lnTo>
                      <a:pt x="22" y="2"/>
                    </a:lnTo>
                    <a:lnTo>
                      <a:pt x="18" y="0"/>
                    </a:lnTo>
                    <a:lnTo>
                      <a:pt x="14" y="2"/>
                    </a:lnTo>
                    <a:lnTo>
                      <a:pt x="2" y="8"/>
                    </a:lnTo>
                    <a:lnTo>
                      <a:pt x="0" y="12"/>
                    </a:lnTo>
                    <a:lnTo>
                      <a:pt x="20" y="6"/>
                    </a:lnTo>
                    <a:lnTo>
                      <a:pt x="22" y="4"/>
                    </a:lnTo>
                    <a:close/>
                  </a:path>
                </a:pathLst>
              </a:custGeom>
              <a:solidFill>
                <a:srgbClr val="0071B4">
                  <a:alpha val="25098"/>
                </a:srgbClr>
              </a:solidFill>
              <a:ln w="9525">
                <a:noFill/>
                <a:round/>
                <a:headEnd/>
                <a:tailEnd/>
              </a:ln>
            </p:spPr>
            <p:txBody>
              <a:bodyPr/>
              <a:lstStyle/>
              <a:p>
                <a:endParaRPr lang="en-US"/>
              </a:p>
            </p:txBody>
          </p:sp>
          <p:sp>
            <p:nvSpPr>
              <p:cNvPr id="11788" name="Freeform 37"/>
              <p:cNvSpPr>
                <a:spLocks/>
              </p:cNvSpPr>
              <p:nvPr/>
            </p:nvSpPr>
            <p:spPr bwMode="auto">
              <a:xfrm>
                <a:off x="4722" y="1458"/>
                <a:ext cx="8" cy="28"/>
              </a:xfrm>
              <a:custGeom>
                <a:avLst/>
                <a:gdLst>
                  <a:gd name="T0" fmla="*/ 0 w 8"/>
                  <a:gd name="T1" fmla="*/ 24 h 28"/>
                  <a:gd name="T2" fmla="*/ 0 w 8"/>
                  <a:gd name="T3" fmla="*/ 28 h 28"/>
                  <a:gd name="T4" fmla="*/ 4 w 8"/>
                  <a:gd name="T5" fmla="*/ 28 h 28"/>
                  <a:gd name="T6" fmla="*/ 6 w 8"/>
                  <a:gd name="T7" fmla="*/ 26 h 28"/>
                  <a:gd name="T8" fmla="*/ 4 w 8"/>
                  <a:gd name="T9" fmla="*/ 22 h 28"/>
                  <a:gd name="T10" fmla="*/ 6 w 8"/>
                  <a:gd name="T11" fmla="*/ 20 h 28"/>
                  <a:gd name="T12" fmla="*/ 6 w 8"/>
                  <a:gd name="T13" fmla="*/ 18 h 28"/>
                  <a:gd name="T14" fmla="*/ 8 w 8"/>
                  <a:gd name="T15" fmla="*/ 14 h 28"/>
                  <a:gd name="T16" fmla="*/ 6 w 8"/>
                  <a:gd name="T17" fmla="*/ 14 h 28"/>
                  <a:gd name="T18" fmla="*/ 4 w 8"/>
                  <a:gd name="T19" fmla="*/ 10 h 28"/>
                  <a:gd name="T20" fmla="*/ 4 w 8"/>
                  <a:gd name="T21" fmla="*/ 6 h 28"/>
                  <a:gd name="T22" fmla="*/ 2 w 8"/>
                  <a:gd name="T23" fmla="*/ 4 h 28"/>
                  <a:gd name="T24" fmla="*/ 2 w 8"/>
                  <a:gd name="T25" fmla="*/ 0 h 28"/>
                  <a:gd name="T26" fmla="*/ 0 w 8"/>
                  <a:gd name="T27" fmla="*/ 20 h 28"/>
                  <a:gd name="T28" fmla="*/ 0 w 8"/>
                  <a:gd name="T29" fmla="*/ 22 h 28"/>
                  <a:gd name="T30" fmla="*/ 0 w 8"/>
                  <a:gd name="T31" fmla="*/ 24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28"/>
                  <a:gd name="T50" fmla="*/ 8 w 8"/>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28">
                    <a:moveTo>
                      <a:pt x="0" y="24"/>
                    </a:moveTo>
                    <a:lnTo>
                      <a:pt x="0" y="28"/>
                    </a:lnTo>
                    <a:lnTo>
                      <a:pt x="4" y="28"/>
                    </a:lnTo>
                    <a:lnTo>
                      <a:pt x="6" y="26"/>
                    </a:lnTo>
                    <a:lnTo>
                      <a:pt x="4" y="22"/>
                    </a:lnTo>
                    <a:lnTo>
                      <a:pt x="6" y="20"/>
                    </a:lnTo>
                    <a:lnTo>
                      <a:pt x="6" y="18"/>
                    </a:lnTo>
                    <a:lnTo>
                      <a:pt x="8" y="14"/>
                    </a:lnTo>
                    <a:lnTo>
                      <a:pt x="6" y="14"/>
                    </a:lnTo>
                    <a:lnTo>
                      <a:pt x="4" y="10"/>
                    </a:lnTo>
                    <a:lnTo>
                      <a:pt x="4" y="6"/>
                    </a:lnTo>
                    <a:lnTo>
                      <a:pt x="2" y="4"/>
                    </a:lnTo>
                    <a:lnTo>
                      <a:pt x="2" y="0"/>
                    </a:lnTo>
                    <a:lnTo>
                      <a:pt x="0" y="20"/>
                    </a:lnTo>
                    <a:lnTo>
                      <a:pt x="0" y="22"/>
                    </a:lnTo>
                    <a:lnTo>
                      <a:pt x="0" y="24"/>
                    </a:lnTo>
                    <a:close/>
                  </a:path>
                </a:pathLst>
              </a:custGeom>
              <a:solidFill>
                <a:srgbClr val="0071B4">
                  <a:alpha val="25098"/>
                </a:srgbClr>
              </a:solidFill>
              <a:ln w="9525">
                <a:noFill/>
                <a:round/>
                <a:headEnd/>
                <a:tailEnd/>
              </a:ln>
            </p:spPr>
            <p:txBody>
              <a:bodyPr/>
              <a:lstStyle/>
              <a:p>
                <a:endParaRPr lang="en-US"/>
              </a:p>
            </p:txBody>
          </p:sp>
          <p:sp>
            <p:nvSpPr>
              <p:cNvPr id="11789" name="Freeform 38"/>
              <p:cNvSpPr>
                <a:spLocks/>
              </p:cNvSpPr>
              <p:nvPr/>
            </p:nvSpPr>
            <p:spPr bwMode="auto">
              <a:xfrm>
                <a:off x="4218" y="1223"/>
                <a:ext cx="86" cy="108"/>
              </a:xfrm>
              <a:custGeom>
                <a:avLst/>
                <a:gdLst>
                  <a:gd name="T0" fmla="*/ 12 w 86"/>
                  <a:gd name="T1" fmla="*/ 58 h 108"/>
                  <a:gd name="T2" fmla="*/ 10 w 86"/>
                  <a:gd name="T3" fmla="*/ 70 h 108"/>
                  <a:gd name="T4" fmla="*/ 8 w 86"/>
                  <a:gd name="T5" fmla="*/ 74 h 108"/>
                  <a:gd name="T6" fmla="*/ 8 w 86"/>
                  <a:gd name="T7" fmla="*/ 78 h 108"/>
                  <a:gd name="T8" fmla="*/ 0 w 86"/>
                  <a:gd name="T9" fmla="*/ 100 h 108"/>
                  <a:gd name="T10" fmla="*/ 2 w 86"/>
                  <a:gd name="T11" fmla="*/ 102 h 108"/>
                  <a:gd name="T12" fmla="*/ 0 w 86"/>
                  <a:gd name="T13" fmla="*/ 106 h 108"/>
                  <a:gd name="T14" fmla="*/ 10 w 86"/>
                  <a:gd name="T15" fmla="*/ 104 h 108"/>
                  <a:gd name="T16" fmla="*/ 20 w 86"/>
                  <a:gd name="T17" fmla="*/ 98 h 108"/>
                  <a:gd name="T18" fmla="*/ 22 w 86"/>
                  <a:gd name="T19" fmla="*/ 94 h 108"/>
                  <a:gd name="T20" fmla="*/ 34 w 86"/>
                  <a:gd name="T21" fmla="*/ 90 h 108"/>
                  <a:gd name="T22" fmla="*/ 38 w 86"/>
                  <a:gd name="T23" fmla="*/ 90 h 108"/>
                  <a:gd name="T24" fmla="*/ 48 w 86"/>
                  <a:gd name="T25" fmla="*/ 92 h 108"/>
                  <a:gd name="T26" fmla="*/ 50 w 86"/>
                  <a:gd name="T27" fmla="*/ 88 h 108"/>
                  <a:gd name="T28" fmla="*/ 54 w 86"/>
                  <a:gd name="T29" fmla="*/ 90 h 108"/>
                  <a:gd name="T30" fmla="*/ 62 w 86"/>
                  <a:gd name="T31" fmla="*/ 88 h 108"/>
                  <a:gd name="T32" fmla="*/ 76 w 86"/>
                  <a:gd name="T33" fmla="*/ 82 h 108"/>
                  <a:gd name="T34" fmla="*/ 80 w 86"/>
                  <a:gd name="T35" fmla="*/ 80 h 108"/>
                  <a:gd name="T36" fmla="*/ 84 w 86"/>
                  <a:gd name="T37" fmla="*/ 50 h 108"/>
                  <a:gd name="T38" fmla="*/ 74 w 86"/>
                  <a:gd name="T39" fmla="*/ 42 h 108"/>
                  <a:gd name="T40" fmla="*/ 68 w 86"/>
                  <a:gd name="T41" fmla="*/ 30 h 108"/>
                  <a:gd name="T42" fmla="*/ 68 w 86"/>
                  <a:gd name="T43" fmla="*/ 34 h 108"/>
                  <a:gd name="T44" fmla="*/ 66 w 86"/>
                  <a:gd name="T45" fmla="*/ 24 h 108"/>
                  <a:gd name="T46" fmla="*/ 62 w 86"/>
                  <a:gd name="T47" fmla="*/ 18 h 108"/>
                  <a:gd name="T48" fmla="*/ 60 w 86"/>
                  <a:gd name="T49" fmla="*/ 26 h 108"/>
                  <a:gd name="T50" fmla="*/ 58 w 86"/>
                  <a:gd name="T51" fmla="*/ 20 h 108"/>
                  <a:gd name="T52" fmla="*/ 54 w 86"/>
                  <a:gd name="T53" fmla="*/ 18 h 108"/>
                  <a:gd name="T54" fmla="*/ 48 w 86"/>
                  <a:gd name="T55" fmla="*/ 32 h 108"/>
                  <a:gd name="T56" fmla="*/ 50 w 86"/>
                  <a:gd name="T57" fmla="*/ 24 h 108"/>
                  <a:gd name="T58" fmla="*/ 52 w 86"/>
                  <a:gd name="T59" fmla="*/ 12 h 108"/>
                  <a:gd name="T60" fmla="*/ 50 w 86"/>
                  <a:gd name="T61" fmla="*/ 6 h 108"/>
                  <a:gd name="T62" fmla="*/ 48 w 86"/>
                  <a:gd name="T63" fmla="*/ 10 h 108"/>
                  <a:gd name="T64" fmla="*/ 42 w 86"/>
                  <a:gd name="T65" fmla="*/ 0 h 108"/>
                  <a:gd name="T66" fmla="*/ 38 w 86"/>
                  <a:gd name="T67" fmla="*/ 16 h 108"/>
                  <a:gd name="T68" fmla="*/ 32 w 86"/>
                  <a:gd name="T69" fmla="*/ 6 h 108"/>
                  <a:gd name="T70" fmla="*/ 32 w 86"/>
                  <a:gd name="T71" fmla="*/ 12 h 108"/>
                  <a:gd name="T72" fmla="*/ 26 w 86"/>
                  <a:gd name="T73" fmla="*/ 20 h 108"/>
                  <a:gd name="T74" fmla="*/ 28 w 86"/>
                  <a:gd name="T75" fmla="*/ 24 h 108"/>
                  <a:gd name="T76" fmla="*/ 22 w 86"/>
                  <a:gd name="T77" fmla="*/ 26 h 108"/>
                  <a:gd name="T78" fmla="*/ 24 w 86"/>
                  <a:gd name="T79" fmla="*/ 30 h 108"/>
                  <a:gd name="T80" fmla="*/ 20 w 86"/>
                  <a:gd name="T81" fmla="*/ 34 h 108"/>
                  <a:gd name="T82" fmla="*/ 24 w 86"/>
                  <a:gd name="T83" fmla="*/ 52 h 108"/>
                  <a:gd name="T84" fmla="*/ 16 w 86"/>
                  <a:gd name="T85" fmla="*/ 48 h 10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
                  <a:gd name="T130" fmla="*/ 0 h 108"/>
                  <a:gd name="T131" fmla="*/ 86 w 86"/>
                  <a:gd name="T132" fmla="*/ 108 h 10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 h="108">
                    <a:moveTo>
                      <a:pt x="16" y="48"/>
                    </a:moveTo>
                    <a:lnTo>
                      <a:pt x="12" y="58"/>
                    </a:lnTo>
                    <a:lnTo>
                      <a:pt x="12" y="62"/>
                    </a:lnTo>
                    <a:lnTo>
                      <a:pt x="10" y="70"/>
                    </a:lnTo>
                    <a:lnTo>
                      <a:pt x="10" y="72"/>
                    </a:lnTo>
                    <a:lnTo>
                      <a:pt x="8" y="74"/>
                    </a:lnTo>
                    <a:lnTo>
                      <a:pt x="8" y="76"/>
                    </a:lnTo>
                    <a:lnTo>
                      <a:pt x="8" y="78"/>
                    </a:lnTo>
                    <a:lnTo>
                      <a:pt x="0" y="94"/>
                    </a:lnTo>
                    <a:lnTo>
                      <a:pt x="0" y="100"/>
                    </a:lnTo>
                    <a:lnTo>
                      <a:pt x="2" y="100"/>
                    </a:lnTo>
                    <a:lnTo>
                      <a:pt x="2" y="102"/>
                    </a:lnTo>
                    <a:lnTo>
                      <a:pt x="2" y="104"/>
                    </a:lnTo>
                    <a:lnTo>
                      <a:pt x="0" y="106"/>
                    </a:lnTo>
                    <a:lnTo>
                      <a:pt x="8" y="108"/>
                    </a:lnTo>
                    <a:lnTo>
                      <a:pt x="10" y="104"/>
                    </a:lnTo>
                    <a:lnTo>
                      <a:pt x="12" y="102"/>
                    </a:lnTo>
                    <a:lnTo>
                      <a:pt x="20" y="98"/>
                    </a:lnTo>
                    <a:lnTo>
                      <a:pt x="22" y="96"/>
                    </a:lnTo>
                    <a:lnTo>
                      <a:pt x="22" y="94"/>
                    </a:lnTo>
                    <a:lnTo>
                      <a:pt x="24" y="90"/>
                    </a:lnTo>
                    <a:lnTo>
                      <a:pt x="34" y="90"/>
                    </a:lnTo>
                    <a:lnTo>
                      <a:pt x="36" y="88"/>
                    </a:lnTo>
                    <a:lnTo>
                      <a:pt x="38" y="90"/>
                    </a:lnTo>
                    <a:lnTo>
                      <a:pt x="44" y="88"/>
                    </a:lnTo>
                    <a:lnTo>
                      <a:pt x="48" y="92"/>
                    </a:lnTo>
                    <a:lnTo>
                      <a:pt x="50" y="92"/>
                    </a:lnTo>
                    <a:lnTo>
                      <a:pt x="50" y="88"/>
                    </a:lnTo>
                    <a:lnTo>
                      <a:pt x="52" y="88"/>
                    </a:lnTo>
                    <a:lnTo>
                      <a:pt x="54" y="90"/>
                    </a:lnTo>
                    <a:lnTo>
                      <a:pt x="56" y="88"/>
                    </a:lnTo>
                    <a:lnTo>
                      <a:pt x="62" y="88"/>
                    </a:lnTo>
                    <a:lnTo>
                      <a:pt x="70" y="82"/>
                    </a:lnTo>
                    <a:lnTo>
                      <a:pt x="76" y="82"/>
                    </a:lnTo>
                    <a:lnTo>
                      <a:pt x="78" y="82"/>
                    </a:lnTo>
                    <a:lnTo>
                      <a:pt x="80" y="80"/>
                    </a:lnTo>
                    <a:lnTo>
                      <a:pt x="86" y="72"/>
                    </a:lnTo>
                    <a:lnTo>
                      <a:pt x="84" y="50"/>
                    </a:lnTo>
                    <a:lnTo>
                      <a:pt x="82" y="48"/>
                    </a:lnTo>
                    <a:lnTo>
                      <a:pt x="74" y="42"/>
                    </a:lnTo>
                    <a:lnTo>
                      <a:pt x="70" y="28"/>
                    </a:lnTo>
                    <a:lnTo>
                      <a:pt x="68" y="30"/>
                    </a:lnTo>
                    <a:lnTo>
                      <a:pt x="68" y="34"/>
                    </a:lnTo>
                    <a:lnTo>
                      <a:pt x="66" y="30"/>
                    </a:lnTo>
                    <a:lnTo>
                      <a:pt x="66" y="24"/>
                    </a:lnTo>
                    <a:lnTo>
                      <a:pt x="66" y="20"/>
                    </a:lnTo>
                    <a:lnTo>
                      <a:pt x="62" y="18"/>
                    </a:lnTo>
                    <a:lnTo>
                      <a:pt x="62" y="22"/>
                    </a:lnTo>
                    <a:lnTo>
                      <a:pt x="60" y="26"/>
                    </a:lnTo>
                    <a:lnTo>
                      <a:pt x="60" y="24"/>
                    </a:lnTo>
                    <a:lnTo>
                      <a:pt x="58" y="20"/>
                    </a:lnTo>
                    <a:lnTo>
                      <a:pt x="56" y="16"/>
                    </a:lnTo>
                    <a:lnTo>
                      <a:pt x="54" y="18"/>
                    </a:lnTo>
                    <a:lnTo>
                      <a:pt x="54" y="22"/>
                    </a:lnTo>
                    <a:lnTo>
                      <a:pt x="48" y="32"/>
                    </a:lnTo>
                    <a:lnTo>
                      <a:pt x="48" y="28"/>
                    </a:lnTo>
                    <a:lnTo>
                      <a:pt x="50" y="24"/>
                    </a:lnTo>
                    <a:lnTo>
                      <a:pt x="50" y="20"/>
                    </a:lnTo>
                    <a:lnTo>
                      <a:pt x="52" y="12"/>
                    </a:lnTo>
                    <a:lnTo>
                      <a:pt x="52" y="8"/>
                    </a:lnTo>
                    <a:lnTo>
                      <a:pt x="50" y="6"/>
                    </a:lnTo>
                    <a:lnTo>
                      <a:pt x="50" y="8"/>
                    </a:lnTo>
                    <a:lnTo>
                      <a:pt x="48" y="10"/>
                    </a:lnTo>
                    <a:lnTo>
                      <a:pt x="48" y="4"/>
                    </a:lnTo>
                    <a:lnTo>
                      <a:pt x="42" y="0"/>
                    </a:lnTo>
                    <a:lnTo>
                      <a:pt x="38" y="4"/>
                    </a:lnTo>
                    <a:lnTo>
                      <a:pt x="38" y="16"/>
                    </a:lnTo>
                    <a:lnTo>
                      <a:pt x="34" y="14"/>
                    </a:lnTo>
                    <a:lnTo>
                      <a:pt x="32" y="6"/>
                    </a:lnTo>
                    <a:lnTo>
                      <a:pt x="30" y="8"/>
                    </a:lnTo>
                    <a:lnTo>
                      <a:pt x="32" y="12"/>
                    </a:lnTo>
                    <a:lnTo>
                      <a:pt x="30" y="14"/>
                    </a:lnTo>
                    <a:lnTo>
                      <a:pt x="26" y="20"/>
                    </a:lnTo>
                    <a:lnTo>
                      <a:pt x="26" y="22"/>
                    </a:lnTo>
                    <a:lnTo>
                      <a:pt x="28" y="24"/>
                    </a:lnTo>
                    <a:lnTo>
                      <a:pt x="24" y="24"/>
                    </a:lnTo>
                    <a:lnTo>
                      <a:pt x="22" y="26"/>
                    </a:lnTo>
                    <a:lnTo>
                      <a:pt x="22" y="30"/>
                    </a:lnTo>
                    <a:lnTo>
                      <a:pt x="24" y="30"/>
                    </a:lnTo>
                    <a:lnTo>
                      <a:pt x="22" y="30"/>
                    </a:lnTo>
                    <a:lnTo>
                      <a:pt x="20" y="34"/>
                    </a:lnTo>
                    <a:lnTo>
                      <a:pt x="20" y="48"/>
                    </a:lnTo>
                    <a:lnTo>
                      <a:pt x="24" y="52"/>
                    </a:lnTo>
                    <a:lnTo>
                      <a:pt x="20" y="52"/>
                    </a:lnTo>
                    <a:lnTo>
                      <a:pt x="16" y="48"/>
                    </a:lnTo>
                    <a:close/>
                  </a:path>
                </a:pathLst>
              </a:custGeom>
              <a:solidFill>
                <a:srgbClr val="0071B4">
                  <a:alpha val="25098"/>
                </a:srgbClr>
              </a:solidFill>
              <a:ln w="9525">
                <a:noFill/>
                <a:round/>
                <a:headEnd/>
                <a:tailEnd/>
              </a:ln>
            </p:spPr>
            <p:txBody>
              <a:bodyPr/>
              <a:lstStyle/>
              <a:p>
                <a:endParaRPr lang="en-US"/>
              </a:p>
            </p:txBody>
          </p:sp>
          <p:sp>
            <p:nvSpPr>
              <p:cNvPr id="11790" name="Freeform 39"/>
              <p:cNvSpPr>
                <a:spLocks/>
              </p:cNvSpPr>
              <p:nvPr/>
            </p:nvSpPr>
            <p:spPr bwMode="auto">
              <a:xfrm>
                <a:off x="4318" y="1313"/>
                <a:ext cx="18" cy="10"/>
              </a:xfrm>
              <a:custGeom>
                <a:avLst/>
                <a:gdLst>
                  <a:gd name="T0" fmla="*/ 16 w 18"/>
                  <a:gd name="T1" fmla="*/ 10 h 10"/>
                  <a:gd name="T2" fmla="*/ 16 w 18"/>
                  <a:gd name="T3" fmla="*/ 8 h 10"/>
                  <a:gd name="T4" fmla="*/ 18 w 18"/>
                  <a:gd name="T5" fmla="*/ 4 h 10"/>
                  <a:gd name="T6" fmla="*/ 18 w 18"/>
                  <a:gd name="T7" fmla="*/ 2 h 10"/>
                  <a:gd name="T8" fmla="*/ 16 w 18"/>
                  <a:gd name="T9" fmla="*/ 2 h 10"/>
                  <a:gd name="T10" fmla="*/ 16 w 18"/>
                  <a:gd name="T11" fmla="*/ 0 h 10"/>
                  <a:gd name="T12" fmla="*/ 14 w 18"/>
                  <a:gd name="T13" fmla="*/ 0 h 10"/>
                  <a:gd name="T14" fmla="*/ 10 w 18"/>
                  <a:gd name="T15" fmla="*/ 4 h 10"/>
                  <a:gd name="T16" fmla="*/ 8 w 18"/>
                  <a:gd name="T17" fmla="*/ 0 h 10"/>
                  <a:gd name="T18" fmla="*/ 4 w 18"/>
                  <a:gd name="T19" fmla="*/ 2 h 10"/>
                  <a:gd name="T20" fmla="*/ 4 w 18"/>
                  <a:gd name="T21" fmla="*/ 4 h 10"/>
                  <a:gd name="T22" fmla="*/ 2 w 18"/>
                  <a:gd name="T23" fmla="*/ 4 h 10"/>
                  <a:gd name="T24" fmla="*/ 0 w 18"/>
                  <a:gd name="T25" fmla="*/ 6 h 10"/>
                  <a:gd name="T26" fmla="*/ 14 w 18"/>
                  <a:gd name="T27" fmla="*/ 10 h 10"/>
                  <a:gd name="T28" fmla="*/ 16 w 18"/>
                  <a:gd name="T29" fmla="*/ 1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10"/>
                  <a:gd name="T47" fmla="*/ 18 w 1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10">
                    <a:moveTo>
                      <a:pt x="16" y="10"/>
                    </a:moveTo>
                    <a:lnTo>
                      <a:pt x="16" y="8"/>
                    </a:lnTo>
                    <a:lnTo>
                      <a:pt x="18" y="4"/>
                    </a:lnTo>
                    <a:lnTo>
                      <a:pt x="18" y="2"/>
                    </a:lnTo>
                    <a:lnTo>
                      <a:pt x="16" y="2"/>
                    </a:lnTo>
                    <a:lnTo>
                      <a:pt x="16" y="0"/>
                    </a:lnTo>
                    <a:lnTo>
                      <a:pt x="14" y="0"/>
                    </a:lnTo>
                    <a:lnTo>
                      <a:pt x="10" y="4"/>
                    </a:lnTo>
                    <a:lnTo>
                      <a:pt x="8" y="0"/>
                    </a:lnTo>
                    <a:lnTo>
                      <a:pt x="4" y="2"/>
                    </a:lnTo>
                    <a:lnTo>
                      <a:pt x="4" y="4"/>
                    </a:lnTo>
                    <a:lnTo>
                      <a:pt x="2" y="4"/>
                    </a:lnTo>
                    <a:lnTo>
                      <a:pt x="0" y="6"/>
                    </a:lnTo>
                    <a:lnTo>
                      <a:pt x="14" y="10"/>
                    </a:lnTo>
                    <a:lnTo>
                      <a:pt x="16" y="10"/>
                    </a:lnTo>
                    <a:close/>
                  </a:path>
                </a:pathLst>
              </a:custGeom>
              <a:solidFill>
                <a:srgbClr val="0071B4">
                  <a:alpha val="25098"/>
                </a:srgbClr>
              </a:solidFill>
              <a:ln w="9525">
                <a:noFill/>
                <a:round/>
                <a:headEnd/>
                <a:tailEnd/>
              </a:ln>
            </p:spPr>
            <p:txBody>
              <a:bodyPr/>
              <a:lstStyle/>
              <a:p>
                <a:endParaRPr lang="en-US"/>
              </a:p>
            </p:txBody>
          </p:sp>
          <p:sp>
            <p:nvSpPr>
              <p:cNvPr id="11791" name="Freeform 40"/>
              <p:cNvSpPr>
                <a:spLocks/>
              </p:cNvSpPr>
              <p:nvPr/>
            </p:nvSpPr>
            <p:spPr bwMode="auto">
              <a:xfrm>
                <a:off x="4107" y="1074"/>
                <a:ext cx="13" cy="12"/>
              </a:xfrm>
              <a:custGeom>
                <a:avLst/>
                <a:gdLst>
                  <a:gd name="T0" fmla="*/ 3 w 7"/>
                  <a:gd name="T1" fmla="*/ 6 h 6"/>
                  <a:gd name="T2" fmla="*/ 5 w 7"/>
                  <a:gd name="T3" fmla="*/ 6 h 6"/>
                  <a:gd name="T4" fmla="*/ 6 w 7"/>
                  <a:gd name="T5" fmla="*/ 6 h 6"/>
                  <a:gd name="T6" fmla="*/ 7 w 7"/>
                  <a:gd name="T7" fmla="*/ 5 h 6"/>
                  <a:gd name="T8" fmla="*/ 6 w 7"/>
                  <a:gd name="T9" fmla="*/ 0 h 6"/>
                  <a:gd name="T10" fmla="*/ 4 w 7"/>
                  <a:gd name="T11" fmla="*/ 1 h 6"/>
                  <a:gd name="T12" fmla="*/ 1 w 7"/>
                  <a:gd name="T13" fmla="*/ 3 h 6"/>
                  <a:gd name="T14" fmla="*/ 3 w 7"/>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3" y="6"/>
                    </a:moveTo>
                    <a:cubicBezTo>
                      <a:pt x="3" y="6"/>
                      <a:pt x="4" y="6"/>
                      <a:pt x="5" y="6"/>
                    </a:cubicBezTo>
                    <a:cubicBezTo>
                      <a:pt x="5" y="6"/>
                      <a:pt x="5" y="6"/>
                      <a:pt x="6" y="6"/>
                    </a:cubicBezTo>
                    <a:cubicBezTo>
                      <a:pt x="6" y="5"/>
                      <a:pt x="7" y="5"/>
                      <a:pt x="7" y="5"/>
                    </a:cubicBezTo>
                    <a:cubicBezTo>
                      <a:pt x="7" y="4"/>
                      <a:pt x="6" y="0"/>
                      <a:pt x="6" y="0"/>
                    </a:cubicBezTo>
                    <a:cubicBezTo>
                      <a:pt x="4" y="1"/>
                      <a:pt x="4" y="1"/>
                      <a:pt x="4" y="1"/>
                    </a:cubicBezTo>
                    <a:cubicBezTo>
                      <a:pt x="4" y="1"/>
                      <a:pt x="0" y="3"/>
                      <a:pt x="1" y="3"/>
                    </a:cubicBezTo>
                    <a:cubicBezTo>
                      <a:pt x="2" y="4"/>
                      <a:pt x="3" y="6"/>
                      <a:pt x="3" y="6"/>
                    </a:cubicBezTo>
                    <a:close/>
                  </a:path>
                </a:pathLst>
              </a:custGeom>
              <a:solidFill>
                <a:srgbClr val="0071B4">
                  <a:alpha val="25098"/>
                </a:srgbClr>
              </a:solidFill>
              <a:ln w="9525">
                <a:noFill/>
                <a:round/>
                <a:headEnd/>
                <a:tailEnd/>
              </a:ln>
            </p:spPr>
            <p:txBody>
              <a:bodyPr/>
              <a:lstStyle/>
              <a:p>
                <a:endParaRPr lang="en-US"/>
              </a:p>
            </p:txBody>
          </p:sp>
          <p:sp>
            <p:nvSpPr>
              <p:cNvPr id="11792" name="Freeform 41"/>
              <p:cNvSpPr>
                <a:spLocks/>
              </p:cNvSpPr>
              <p:nvPr/>
            </p:nvSpPr>
            <p:spPr bwMode="auto">
              <a:xfrm>
                <a:off x="1914" y="1180"/>
                <a:ext cx="6" cy="2"/>
              </a:xfrm>
              <a:custGeom>
                <a:avLst/>
                <a:gdLst>
                  <a:gd name="T0" fmla="*/ 6 w 6"/>
                  <a:gd name="T1" fmla="*/ 0 h 2"/>
                  <a:gd name="T2" fmla="*/ 0 w 6"/>
                  <a:gd name="T3" fmla="*/ 0 h 2"/>
                  <a:gd name="T4" fmla="*/ 2 w 6"/>
                  <a:gd name="T5" fmla="*/ 2 h 2"/>
                  <a:gd name="T6" fmla="*/ 6 w 6"/>
                  <a:gd name="T7" fmla="*/ 0 h 2"/>
                  <a:gd name="T8" fmla="*/ 0 60000 65536"/>
                  <a:gd name="T9" fmla="*/ 0 60000 65536"/>
                  <a:gd name="T10" fmla="*/ 0 60000 65536"/>
                  <a:gd name="T11" fmla="*/ 0 60000 65536"/>
                  <a:gd name="T12" fmla="*/ 0 w 6"/>
                  <a:gd name="T13" fmla="*/ 0 h 2"/>
                  <a:gd name="T14" fmla="*/ 6 w 6"/>
                  <a:gd name="T15" fmla="*/ 2 h 2"/>
                </a:gdLst>
                <a:ahLst/>
                <a:cxnLst>
                  <a:cxn ang="T8">
                    <a:pos x="T0" y="T1"/>
                  </a:cxn>
                  <a:cxn ang="T9">
                    <a:pos x="T2" y="T3"/>
                  </a:cxn>
                  <a:cxn ang="T10">
                    <a:pos x="T4" y="T5"/>
                  </a:cxn>
                  <a:cxn ang="T11">
                    <a:pos x="T6" y="T7"/>
                  </a:cxn>
                </a:cxnLst>
                <a:rect l="T12" t="T13" r="T14" b="T15"/>
                <a:pathLst>
                  <a:path w="6" h="2">
                    <a:moveTo>
                      <a:pt x="6" y="0"/>
                    </a:moveTo>
                    <a:lnTo>
                      <a:pt x="0" y="0"/>
                    </a:lnTo>
                    <a:lnTo>
                      <a:pt x="2" y="2"/>
                    </a:lnTo>
                    <a:lnTo>
                      <a:pt x="6" y="0"/>
                    </a:lnTo>
                    <a:close/>
                  </a:path>
                </a:pathLst>
              </a:custGeom>
              <a:solidFill>
                <a:srgbClr val="0071B4">
                  <a:alpha val="25098"/>
                </a:srgbClr>
              </a:solidFill>
              <a:ln w="9525">
                <a:noFill/>
                <a:round/>
                <a:headEnd/>
                <a:tailEnd/>
              </a:ln>
            </p:spPr>
            <p:txBody>
              <a:bodyPr/>
              <a:lstStyle/>
              <a:p>
                <a:endParaRPr lang="en-US"/>
              </a:p>
            </p:txBody>
          </p:sp>
          <p:sp>
            <p:nvSpPr>
              <p:cNvPr id="11793" name="Freeform 42"/>
              <p:cNvSpPr>
                <a:spLocks/>
              </p:cNvSpPr>
              <p:nvPr/>
            </p:nvSpPr>
            <p:spPr bwMode="auto">
              <a:xfrm>
                <a:off x="1231" y="1397"/>
                <a:ext cx="18" cy="12"/>
              </a:xfrm>
              <a:custGeom>
                <a:avLst/>
                <a:gdLst>
                  <a:gd name="T0" fmla="*/ 12 w 18"/>
                  <a:gd name="T1" fmla="*/ 0 h 12"/>
                  <a:gd name="T2" fmla="*/ 0 w 18"/>
                  <a:gd name="T3" fmla="*/ 4 h 12"/>
                  <a:gd name="T4" fmla="*/ 0 w 18"/>
                  <a:gd name="T5" fmla="*/ 6 h 12"/>
                  <a:gd name="T6" fmla="*/ 2 w 18"/>
                  <a:gd name="T7" fmla="*/ 10 h 12"/>
                  <a:gd name="T8" fmla="*/ 12 w 18"/>
                  <a:gd name="T9" fmla="*/ 12 h 12"/>
                  <a:gd name="T10" fmla="*/ 18 w 18"/>
                  <a:gd name="T11" fmla="*/ 10 h 12"/>
                  <a:gd name="T12" fmla="*/ 18 w 18"/>
                  <a:gd name="T13" fmla="*/ 6 h 12"/>
                  <a:gd name="T14" fmla="*/ 14 w 18"/>
                  <a:gd name="T15" fmla="*/ 0 h 12"/>
                  <a:gd name="T16" fmla="*/ 12 w 18"/>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2"/>
                  <a:gd name="T29" fmla="*/ 18 w 18"/>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2">
                    <a:moveTo>
                      <a:pt x="12" y="0"/>
                    </a:moveTo>
                    <a:lnTo>
                      <a:pt x="0" y="4"/>
                    </a:lnTo>
                    <a:lnTo>
                      <a:pt x="0" y="6"/>
                    </a:lnTo>
                    <a:lnTo>
                      <a:pt x="2" y="10"/>
                    </a:lnTo>
                    <a:lnTo>
                      <a:pt x="12" y="12"/>
                    </a:lnTo>
                    <a:lnTo>
                      <a:pt x="18" y="10"/>
                    </a:lnTo>
                    <a:lnTo>
                      <a:pt x="18" y="6"/>
                    </a:lnTo>
                    <a:lnTo>
                      <a:pt x="14" y="0"/>
                    </a:lnTo>
                    <a:lnTo>
                      <a:pt x="12" y="0"/>
                    </a:lnTo>
                    <a:close/>
                  </a:path>
                </a:pathLst>
              </a:custGeom>
              <a:solidFill>
                <a:srgbClr val="0071B4">
                  <a:alpha val="25098"/>
                </a:srgbClr>
              </a:solidFill>
              <a:ln w="9525">
                <a:noFill/>
                <a:round/>
                <a:headEnd/>
                <a:tailEnd/>
              </a:ln>
            </p:spPr>
            <p:txBody>
              <a:bodyPr/>
              <a:lstStyle/>
              <a:p>
                <a:endParaRPr lang="en-US"/>
              </a:p>
            </p:txBody>
          </p:sp>
          <p:sp>
            <p:nvSpPr>
              <p:cNvPr id="11794" name="Freeform 43"/>
              <p:cNvSpPr>
                <a:spLocks/>
              </p:cNvSpPr>
              <p:nvPr/>
            </p:nvSpPr>
            <p:spPr bwMode="auto">
              <a:xfrm>
                <a:off x="1875" y="1365"/>
                <a:ext cx="41" cy="16"/>
              </a:xfrm>
              <a:custGeom>
                <a:avLst/>
                <a:gdLst>
                  <a:gd name="T0" fmla="*/ 12 w 41"/>
                  <a:gd name="T1" fmla="*/ 12 h 16"/>
                  <a:gd name="T2" fmla="*/ 16 w 41"/>
                  <a:gd name="T3" fmla="*/ 12 h 16"/>
                  <a:gd name="T4" fmla="*/ 31 w 41"/>
                  <a:gd name="T5" fmla="*/ 16 h 16"/>
                  <a:gd name="T6" fmla="*/ 39 w 41"/>
                  <a:gd name="T7" fmla="*/ 14 h 16"/>
                  <a:gd name="T8" fmla="*/ 41 w 41"/>
                  <a:gd name="T9" fmla="*/ 12 h 16"/>
                  <a:gd name="T10" fmla="*/ 41 w 41"/>
                  <a:gd name="T11" fmla="*/ 10 h 16"/>
                  <a:gd name="T12" fmla="*/ 35 w 41"/>
                  <a:gd name="T13" fmla="*/ 6 h 16"/>
                  <a:gd name="T14" fmla="*/ 33 w 41"/>
                  <a:gd name="T15" fmla="*/ 4 h 16"/>
                  <a:gd name="T16" fmla="*/ 29 w 41"/>
                  <a:gd name="T17" fmla="*/ 2 h 16"/>
                  <a:gd name="T18" fmla="*/ 23 w 41"/>
                  <a:gd name="T19" fmla="*/ 0 h 16"/>
                  <a:gd name="T20" fmla="*/ 8 w 41"/>
                  <a:gd name="T21" fmla="*/ 2 h 16"/>
                  <a:gd name="T22" fmla="*/ 4 w 41"/>
                  <a:gd name="T23" fmla="*/ 6 h 16"/>
                  <a:gd name="T24" fmla="*/ 0 w 41"/>
                  <a:gd name="T25" fmla="*/ 8 h 16"/>
                  <a:gd name="T26" fmla="*/ 0 w 41"/>
                  <a:gd name="T27" fmla="*/ 10 h 16"/>
                  <a:gd name="T28" fmla="*/ 8 w 41"/>
                  <a:gd name="T29" fmla="*/ 12 h 16"/>
                  <a:gd name="T30" fmla="*/ 12 w 41"/>
                  <a:gd name="T31" fmla="*/ 12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1"/>
                  <a:gd name="T49" fmla="*/ 0 h 16"/>
                  <a:gd name="T50" fmla="*/ 41 w 41"/>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1" h="16">
                    <a:moveTo>
                      <a:pt x="12" y="12"/>
                    </a:moveTo>
                    <a:lnTo>
                      <a:pt x="16" y="12"/>
                    </a:lnTo>
                    <a:lnTo>
                      <a:pt x="31" y="16"/>
                    </a:lnTo>
                    <a:lnTo>
                      <a:pt x="39" y="14"/>
                    </a:lnTo>
                    <a:lnTo>
                      <a:pt x="41" y="12"/>
                    </a:lnTo>
                    <a:lnTo>
                      <a:pt x="41" y="10"/>
                    </a:lnTo>
                    <a:lnTo>
                      <a:pt x="35" y="6"/>
                    </a:lnTo>
                    <a:lnTo>
                      <a:pt x="33" y="4"/>
                    </a:lnTo>
                    <a:lnTo>
                      <a:pt x="29" y="2"/>
                    </a:lnTo>
                    <a:lnTo>
                      <a:pt x="23" y="0"/>
                    </a:lnTo>
                    <a:lnTo>
                      <a:pt x="8" y="2"/>
                    </a:lnTo>
                    <a:lnTo>
                      <a:pt x="4" y="6"/>
                    </a:lnTo>
                    <a:lnTo>
                      <a:pt x="0" y="8"/>
                    </a:lnTo>
                    <a:lnTo>
                      <a:pt x="0" y="10"/>
                    </a:lnTo>
                    <a:lnTo>
                      <a:pt x="8" y="12"/>
                    </a:lnTo>
                    <a:lnTo>
                      <a:pt x="12" y="12"/>
                    </a:lnTo>
                    <a:close/>
                  </a:path>
                </a:pathLst>
              </a:custGeom>
              <a:solidFill>
                <a:srgbClr val="0071B4">
                  <a:alpha val="25098"/>
                </a:srgbClr>
              </a:solidFill>
              <a:ln w="9525">
                <a:noFill/>
                <a:round/>
                <a:headEnd/>
                <a:tailEnd/>
              </a:ln>
            </p:spPr>
            <p:txBody>
              <a:bodyPr/>
              <a:lstStyle/>
              <a:p>
                <a:endParaRPr lang="en-US"/>
              </a:p>
            </p:txBody>
          </p:sp>
          <p:sp>
            <p:nvSpPr>
              <p:cNvPr id="11795" name="Freeform 44"/>
              <p:cNvSpPr>
                <a:spLocks/>
              </p:cNvSpPr>
              <p:nvPr/>
            </p:nvSpPr>
            <p:spPr bwMode="auto">
              <a:xfrm>
                <a:off x="4803" y="1442"/>
                <a:ext cx="58" cy="64"/>
              </a:xfrm>
              <a:custGeom>
                <a:avLst/>
                <a:gdLst>
                  <a:gd name="T0" fmla="*/ 18 w 58"/>
                  <a:gd name="T1" fmla="*/ 20 h 64"/>
                  <a:gd name="T2" fmla="*/ 20 w 58"/>
                  <a:gd name="T3" fmla="*/ 20 h 64"/>
                  <a:gd name="T4" fmla="*/ 14 w 58"/>
                  <a:gd name="T5" fmla="*/ 42 h 64"/>
                  <a:gd name="T6" fmla="*/ 20 w 58"/>
                  <a:gd name="T7" fmla="*/ 56 h 64"/>
                  <a:gd name="T8" fmla="*/ 24 w 58"/>
                  <a:gd name="T9" fmla="*/ 60 h 64"/>
                  <a:gd name="T10" fmla="*/ 34 w 58"/>
                  <a:gd name="T11" fmla="*/ 60 h 64"/>
                  <a:gd name="T12" fmla="*/ 36 w 58"/>
                  <a:gd name="T13" fmla="*/ 64 h 64"/>
                  <a:gd name="T14" fmla="*/ 42 w 58"/>
                  <a:gd name="T15" fmla="*/ 58 h 64"/>
                  <a:gd name="T16" fmla="*/ 44 w 58"/>
                  <a:gd name="T17" fmla="*/ 58 h 64"/>
                  <a:gd name="T18" fmla="*/ 46 w 58"/>
                  <a:gd name="T19" fmla="*/ 56 h 64"/>
                  <a:gd name="T20" fmla="*/ 48 w 58"/>
                  <a:gd name="T21" fmla="*/ 50 h 64"/>
                  <a:gd name="T22" fmla="*/ 50 w 58"/>
                  <a:gd name="T23" fmla="*/ 50 h 64"/>
                  <a:gd name="T24" fmla="*/ 48 w 58"/>
                  <a:gd name="T25" fmla="*/ 46 h 64"/>
                  <a:gd name="T26" fmla="*/ 48 w 58"/>
                  <a:gd name="T27" fmla="*/ 40 h 64"/>
                  <a:gd name="T28" fmla="*/ 48 w 58"/>
                  <a:gd name="T29" fmla="*/ 40 h 64"/>
                  <a:gd name="T30" fmla="*/ 50 w 58"/>
                  <a:gd name="T31" fmla="*/ 38 h 64"/>
                  <a:gd name="T32" fmla="*/ 52 w 58"/>
                  <a:gd name="T33" fmla="*/ 36 h 64"/>
                  <a:gd name="T34" fmla="*/ 54 w 58"/>
                  <a:gd name="T35" fmla="*/ 36 h 64"/>
                  <a:gd name="T36" fmla="*/ 58 w 58"/>
                  <a:gd name="T37" fmla="*/ 36 h 64"/>
                  <a:gd name="T38" fmla="*/ 58 w 58"/>
                  <a:gd name="T39" fmla="*/ 34 h 64"/>
                  <a:gd name="T40" fmla="*/ 56 w 58"/>
                  <a:gd name="T41" fmla="*/ 34 h 64"/>
                  <a:gd name="T42" fmla="*/ 52 w 58"/>
                  <a:gd name="T43" fmla="*/ 30 h 64"/>
                  <a:gd name="T44" fmla="*/ 40 w 58"/>
                  <a:gd name="T45" fmla="*/ 22 h 64"/>
                  <a:gd name="T46" fmla="*/ 36 w 58"/>
                  <a:gd name="T47" fmla="*/ 16 h 64"/>
                  <a:gd name="T48" fmla="*/ 30 w 58"/>
                  <a:gd name="T49" fmla="*/ 14 h 64"/>
                  <a:gd name="T50" fmla="*/ 28 w 58"/>
                  <a:gd name="T51" fmla="*/ 14 h 64"/>
                  <a:gd name="T52" fmla="*/ 24 w 58"/>
                  <a:gd name="T53" fmla="*/ 18 h 64"/>
                  <a:gd name="T54" fmla="*/ 18 w 58"/>
                  <a:gd name="T55" fmla="*/ 16 h 64"/>
                  <a:gd name="T56" fmla="*/ 4 w 58"/>
                  <a:gd name="T57" fmla="*/ 2 h 64"/>
                  <a:gd name="T58" fmla="*/ 0 w 58"/>
                  <a:gd name="T59" fmla="*/ 0 h 64"/>
                  <a:gd name="T60" fmla="*/ 16 w 58"/>
                  <a:gd name="T61" fmla="*/ 18 h 64"/>
                  <a:gd name="T62" fmla="*/ 18 w 58"/>
                  <a:gd name="T63" fmla="*/ 20 h 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
                  <a:gd name="T97" fmla="*/ 0 h 64"/>
                  <a:gd name="T98" fmla="*/ 58 w 58"/>
                  <a:gd name="T99" fmla="*/ 64 h 6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 h="64">
                    <a:moveTo>
                      <a:pt x="18" y="20"/>
                    </a:moveTo>
                    <a:lnTo>
                      <a:pt x="20" y="20"/>
                    </a:lnTo>
                    <a:lnTo>
                      <a:pt x="14" y="42"/>
                    </a:lnTo>
                    <a:lnTo>
                      <a:pt x="20" y="56"/>
                    </a:lnTo>
                    <a:lnTo>
                      <a:pt x="24" y="60"/>
                    </a:lnTo>
                    <a:lnTo>
                      <a:pt x="34" y="60"/>
                    </a:lnTo>
                    <a:lnTo>
                      <a:pt x="36" y="64"/>
                    </a:lnTo>
                    <a:lnTo>
                      <a:pt x="42" y="58"/>
                    </a:lnTo>
                    <a:lnTo>
                      <a:pt x="44" y="58"/>
                    </a:lnTo>
                    <a:lnTo>
                      <a:pt x="46" y="56"/>
                    </a:lnTo>
                    <a:lnTo>
                      <a:pt x="48" y="50"/>
                    </a:lnTo>
                    <a:lnTo>
                      <a:pt x="50" y="50"/>
                    </a:lnTo>
                    <a:lnTo>
                      <a:pt x="48" y="46"/>
                    </a:lnTo>
                    <a:lnTo>
                      <a:pt x="48" y="40"/>
                    </a:lnTo>
                    <a:lnTo>
                      <a:pt x="50" y="38"/>
                    </a:lnTo>
                    <a:lnTo>
                      <a:pt x="52" y="36"/>
                    </a:lnTo>
                    <a:lnTo>
                      <a:pt x="54" y="36"/>
                    </a:lnTo>
                    <a:lnTo>
                      <a:pt x="58" y="36"/>
                    </a:lnTo>
                    <a:lnTo>
                      <a:pt x="58" y="34"/>
                    </a:lnTo>
                    <a:lnTo>
                      <a:pt x="56" y="34"/>
                    </a:lnTo>
                    <a:lnTo>
                      <a:pt x="52" y="30"/>
                    </a:lnTo>
                    <a:lnTo>
                      <a:pt x="40" y="22"/>
                    </a:lnTo>
                    <a:lnTo>
                      <a:pt x="36" y="16"/>
                    </a:lnTo>
                    <a:lnTo>
                      <a:pt x="30" y="14"/>
                    </a:lnTo>
                    <a:lnTo>
                      <a:pt x="28" y="14"/>
                    </a:lnTo>
                    <a:lnTo>
                      <a:pt x="24" y="18"/>
                    </a:lnTo>
                    <a:lnTo>
                      <a:pt x="18" y="16"/>
                    </a:lnTo>
                    <a:lnTo>
                      <a:pt x="4" y="2"/>
                    </a:lnTo>
                    <a:lnTo>
                      <a:pt x="0" y="0"/>
                    </a:lnTo>
                    <a:lnTo>
                      <a:pt x="16" y="18"/>
                    </a:lnTo>
                    <a:lnTo>
                      <a:pt x="18" y="20"/>
                    </a:lnTo>
                    <a:close/>
                  </a:path>
                </a:pathLst>
              </a:custGeom>
              <a:solidFill>
                <a:srgbClr val="0071B4">
                  <a:alpha val="25098"/>
                </a:srgbClr>
              </a:solidFill>
              <a:ln w="9525">
                <a:noFill/>
                <a:round/>
                <a:headEnd/>
                <a:tailEnd/>
              </a:ln>
            </p:spPr>
            <p:txBody>
              <a:bodyPr/>
              <a:lstStyle/>
              <a:p>
                <a:endParaRPr lang="en-US"/>
              </a:p>
            </p:txBody>
          </p:sp>
          <p:sp>
            <p:nvSpPr>
              <p:cNvPr id="11796" name="Freeform 45"/>
              <p:cNvSpPr>
                <a:spLocks/>
              </p:cNvSpPr>
              <p:nvPr/>
            </p:nvSpPr>
            <p:spPr bwMode="auto">
              <a:xfrm>
                <a:off x="1170" y="1442"/>
                <a:ext cx="26" cy="36"/>
              </a:xfrm>
              <a:custGeom>
                <a:avLst/>
                <a:gdLst>
                  <a:gd name="T0" fmla="*/ 16 w 26"/>
                  <a:gd name="T1" fmla="*/ 6 h 36"/>
                  <a:gd name="T2" fmla="*/ 16 w 26"/>
                  <a:gd name="T3" fmla="*/ 8 h 36"/>
                  <a:gd name="T4" fmla="*/ 12 w 26"/>
                  <a:gd name="T5" fmla="*/ 10 h 36"/>
                  <a:gd name="T6" fmla="*/ 0 w 26"/>
                  <a:gd name="T7" fmla="*/ 24 h 36"/>
                  <a:gd name="T8" fmla="*/ 0 w 26"/>
                  <a:gd name="T9" fmla="*/ 26 h 36"/>
                  <a:gd name="T10" fmla="*/ 0 w 26"/>
                  <a:gd name="T11" fmla="*/ 30 h 36"/>
                  <a:gd name="T12" fmla="*/ 6 w 26"/>
                  <a:gd name="T13" fmla="*/ 32 h 36"/>
                  <a:gd name="T14" fmla="*/ 8 w 26"/>
                  <a:gd name="T15" fmla="*/ 36 h 36"/>
                  <a:gd name="T16" fmla="*/ 12 w 26"/>
                  <a:gd name="T17" fmla="*/ 34 h 36"/>
                  <a:gd name="T18" fmla="*/ 16 w 26"/>
                  <a:gd name="T19" fmla="*/ 30 h 36"/>
                  <a:gd name="T20" fmla="*/ 20 w 26"/>
                  <a:gd name="T21" fmla="*/ 18 h 36"/>
                  <a:gd name="T22" fmla="*/ 22 w 26"/>
                  <a:gd name="T23" fmla="*/ 16 h 36"/>
                  <a:gd name="T24" fmla="*/ 26 w 26"/>
                  <a:gd name="T25" fmla="*/ 6 h 36"/>
                  <a:gd name="T26" fmla="*/ 26 w 26"/>
                  <a:gd name="T27" fmla="*/ 2 h 36"/>
                  <a:gd name="T28" fmla="*/ 22 w 26"/>
                  <a:gd name="T29" fmla="*/ 0 h 36"/>
                  <a:gd name="T30" fmla="*/ 20 w 26"/>
                  <a:gd name="T31" fmla="*/ 2 h 36"/>
                  <a:gd name="T32" fmla="*/ 18 w 26"/>
                  <a:gd name="T33" fmla="*/ 4 h 36"/>
                  <a:gd name="T34" fmla="*/ 18 w 26"/>
                  <a:gd name="T35" fmla="*/ 6 h 36"/>
                  <a:gd name="T36" fmla="*/ 18 w 26"/>
                  <a:gd name="T37" fmla="*/ 4 h 36"/>
                  <a:gd name="T38" fmla="*/ 16 w 26"/>
                  <a:gd name="T39" fmla="*/ 6 h 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36"/>
                  <a:gd name="T62" fmla="*/ 26 w 26"/>
                  <a:gd name="T63" fmla="*/ 36 h 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36">
                    <a:moveTo>
                      <a:pt x="16" y="6"/>
                    </a:moveTo>
                    <a:lnTo>
                      <a:pt x="16" y="8"/>
                    </a:lnTo>
                    <a:lnTo>
                      <a:pt x="12" y="10"/>
                    </a:lnTo>
                    <a:lnTo>
                      <a:pt x="0" y="24"/>
                    </a:lnTo>
                    <a:lnTo>
                      <a:pt x="0" y="26"/>
                    </a:lnTo>
                    <a:lnTo>
                      <a:pt x="0" y="30"/>
                    </a:lnTo>
                    <a:lnTo>
                      <a:pt x="6" y="32"/>
                    </a:lnTo>
                    <a:lnTo>
                      <a:pt x="8" y="36"/>
                    </a:lnTo>
                    <a:lnTo>
                      <a:pt x="12" y="34"/>
                    </a:lnTo>
                    <a:lnTo>
                      <a:pt x="16" y="30"/>
                    </a:lnTo>
                    <a:lnTo>
                      <a:pt x="20" y="18"/>
                    </a:lnTo>
                    <a:lnTo>
                      <a:pt x="22" y="16"/>
                    </a:lnTo>
                    <a:lnTo>
                      <a:pt x="26" y="6"/>
                    </a:lnTo>
                    <a:lnTo>
                      <a:pt x="26" y="2"/>
                    </a:lnTo>
                    <a:lnTo>
                      <a:pt x="22" y="0"/>
                    </a:lnTo>
                    <a:lnTo>
                      <a:pt x="20" y="2"/>
                    </a:lnTo>
                    <a:lnTo>
                      <a:pt x="18" y="4"/>
                    </a:lnTo>
                    <a:lnTo>
                      <a:pt x="18" y="6"/>
                    </a:lnTo>
                    <a:lnTo>
                      <a:pt x="18" y="4"/>
                    </a:lnTo>
                    <a:lnTo>
                      <a:pt x="16" y="6"/>
                    </a:lnTo>
                    <a:close/>
                  </a:path>
                </a:pathLst>
              </a:custGeom>
              <a:solidFill>
                <a:srgbClr val="0071B4">
                  <a:alpha val="25098"/>
                </a:srgbClr>
              </a:solidFill>
              <a:ln w="9525">
                <a:noFill/>
                <a:round/>
                <a:headEnd/>
                <a:tailEnd/>
              </a:ln>
            </p:spPr>
            <p:txBody>
              <a:bodyPr/>
              <a:lstStyle/>
              <a:p>
                <a:endParaRPr lang="en-US"/>
              </a:p>
            </p:txBody>
          </p:sp>
          <p:sp>
            <p:nvSpPr>
              <p:cNvPr id="11797" name="Freeform 46"/>
              <p:cNvSpPr>
                <a:spLocks/>
              </p:cNvSpPr>
              <p:nvPr/>
            </p:nvSpPr>
            <p:spPr bwMode="auto">
              <a:xfrm>
                <a:off x="1194" y="1399"/>
                <a:ext cx="171" cy="137"/>
              </a:xfrm>
              <a:custGeom>
                <a:avLst/>
                <a:gdLst>
                  <a:gd name="T0" fmla="*/ 36 w 171"/>
                  <a:gd name="T1" fmla="*/ 38 h 137"/>
                  <a:gd name="T2" fmla="*/ 20 w 171"/>
                  <a:gd name="T3" fmla="*/ 40 h 137"/>
                  <a:gd name="T4" fmla="*/ 14 w 171"/>
                  <a:gd name="T5" fmla="*/ 51 h 137"/>
                  <a:gd name="T6" fmla="*/ 14 w 171"/>
                  <a:gd name="T7" fmla="*/ 59 h 137"/>
                  <a:gd name="T8" fmla="*/ 20 w 171"/>
                  <a:gd name="T9" fmla="*/ 61 h 137"/>
                  <a:gd name="T10" fmla="*/ 14 w 171"/>
                  <a:gd name="T11" fmla="*/ 75 h 137"/>
                  <a:gd name="T12" fmla="*/ 36 w 171"/>
                  <a:gd name="T13" fmla="*/ 67 h 137"/>
                  <a:gd name="T14" fmla="*/ 22 w 171"/>
                  <a:gd name="T15" fmla="*/ 79 h 137"/>
                  <a:gd name="T16" fmla="*/ 2 w 171"/>
                  <a:gd name="T17" fmla="*/ 95 h 137"/>
                  <a:gd name="T18" fmla="*/ 20 w 171"/>
                  <a:gd name="T19" fmla="*/ 97 h 137"/>
                  <a:gd name="T20" fmla="*/ 28 w 171"/>
                  <a:gd name="T21" fmla="*/ 107 h 137"/>
                  <a:gd name="T22" fmla="*/ 34 w 171"/>
                  <a:gd name="T23" fmla="*/ 101 h 137"/>
                  <a:gd name="T24" fmla="*/ 43 w 171"/>
                  <a:gd name="T25" fmla="*/ 101 h 137"/>
                  <a:gd name="T26" fmla="*/ 45 w 171"/>
                  <a:gd name="T27" fmla="*/ 89 h 137"/>
                  <a:gd name="T28" fmla="*/ 55 w 171"/>
                  <a:gd name="T29" fmla="*/ 83 h 137"/>
                  <a:gd name="T30" fmla="*/ 53 w 171"/>
                  <a:gd name="T31" fmla="*/ 87 h 137"/>
                  <a:gd name="T32" fmla="*/ 49 w 171"/>
                  <a:gd name="T33" fmla="*/ 101 h 137"/>
                  <a:gd name="T34" fmla="*/ 61 w 171"/>
                  <a:gd name="T35" fmla="*/ 97 h 137"/>
                  <a:gd name="T36" fmla="*/ 69 w 171"/>
                  <a:gd name="T37" fmla="*/ 91 h 137"/>
                  <a:gd name="T38" fmla="*/ 73 w 171"/>
                  <a:gd name="T39" fmla="*/ 95 h 137"/>
                  <a:gd name="T40" fmla="*/ 89 w 171"/>
                  <a:gd name="T41" fmla="*/ 91 h 137"/>
                  <a:gd name="T42" fmla="*/ 89 w 171"/>
                  <a:gd name="T43" fmla="*/ 97 h 137"/>
                  <a:gd name="T44" fmla="*/ 79 w 171"/>
                  <a:gd name="T45" fmla="*/ 107 h 137"/>
                  <a:gd name="T46" fmla="*/ 61 w 171"/>
                  <a:gd name="T47" fmla="*/ 113 h 137"/>
                  <a:gd name="T48" fmla="*/ 53 w 171"/>
                  <a:gd name="T49" fmla="*/ 113 h 137"/>
                  <a:gd name="T50" fmla="*/ 43 w 171"/>
                  <a:gd name="T51" fmla="*/ 123 h 137"/>
                  <a:gd name="T52" fmla="*/ 69 w 171"/>
                  <a:gd name="T53" fmla="*/ 137 h 137"/>
                  <a:gd name="T54" fmla="*/ 87 w 171"/>
                  <a:gd name="T55" fmla="*/ 127 h 137"/>
                  <a:gd name="T56" fmla="*/ 97 w 171"/>
                  <a:gd name="T57" fmla="*/ 121 h 137"/>
                  <a:gd name="T58" fmla="*/ 107 w 171"/>
                  <a:gd name="T59" fmla="*/ 113 h 137"/>
                  <a:gd name="T60" fmla="*/ 121 w 171"/>
                  <a:gd name="T61" fmla="*/ 103 h 137"/>
                  <a:gd name="T62" fmla="*/ 127 w 171"/>
                  <a:gd name="T63" fmla="*/ 105 h 137"/>
                  <a:gd name="T64" fmla="*/ 139 w 171"/>
                  <a:gd name="T65" fmla="*/ 101 h 137"/>
                  <a:gd name="T66" fmla="*/ 153 w 171"/>
                  <a:gd name="T67" fmla="*/ 109 h 137"/>
                  <a:gd name="T68" fmla="*/ 167 w 171"/>
                  <a:gd name="T69" fmla="*/ 77 h 137"/>
                  <a:gd name="T70" fmla="*/ 171 w 171"/>
                  <a:gd name="T71" fmla="*/ 63 h 137"/>
                  <a:gd name="T72" fmla="*/ 151 w 171"/>
                  <a:gd name="T73" fmla="*/ 53 h 137"/>
                  <a:gd name="T74" fmla="*/ 151 w 171"/>
                  <a:gd name="T75" fmla="*/ 67 h 137"/>
                  <a:gd name="T76" fmla="*/ 135 w 171"/>
                  <a:gd name="T77" fmla="*/ 61 h 137"/>
                  <a:gd name="T78" fmla="*/ 141 w 171"/>
                  <a:gd name="T79" fmla="*/ 49 h 137"/>
                  <a:gd name="T80" fmla="*/ 129 w 171"/>
                  <a:gd name="T81" fmla="*/ 43 h 137"/>
                  <a:gd name="T82" fmla="*/ 133 w 171"/>
                  <a:gd name="T83" fmla="*/ 34 h 137"/>
                  <a:gd name="T84" fmla="*/ 127 w 171"/>
                  <a:gd name="T85" fmla="*/ 24 h 137"/>
                  <a:gd name="T86" fmla="*/ 125 w 171"/>
                  <a:gd name="T87" fmla="*/ 14 h 137"/>
                  <a:gd name="T88" fmla="*/ 121 w 171"/>
                  <a:gd name="T89" fmla="*/ 2 h 137"/>
                  <a:gd name="T90" fmla="*/ 111 w 171"/>
                  <a:gd name="T91" fmla="*/ 18 h 137"/>
                  <a:gd name="T92" fmla="*/ 107 w 171"/>
                  <a:gd name="T93" fmla="*/ 22 h 137"/>
                  <a:gd name="T94" fmla="*/ 101 w 171"/>
                  <a:gd name="T95" fmla="*/ 32 h 137"/>
                  <a:gd name="T96" fmla="*/ 113 w 171"/>
                  <a:gd name="T97" fmla="*/ 40 h 137"/>
                  <a:gd name="T98" fmla="*/ 113 w 171"/>
                  <a:gd name="T99" fmla="*/ 51 h 137"/>
                  <a:gd name="T100" fmla="*/ 113 w 171"/>
                  <a:gd name="T101" fmla="*/ 59 h 137"/>
                  <a:gd name="T102" fmla="*/ 121 w 171"/>
                  <a:gd name="T103" fmla="*/ 67 h 137"/>
                  <a:gd name="T104" fmla="*/ 101 w 171"/>
                  <a:gd name="T105" fmla="*/ 75 h 137"/>
                  <a:gd name="T106" fmla="*/ 93 w 171"/>
                  <a:gd name="T107" fmla="*/ 75 h 137"/>
                  <a:gd name="T108" fmla="*/ 87 w 171"/>
                  <a:gd name="T109" fmla="*/ 69 h 137"/>
                  <a:gd name="T110" fmla="*/ 85 w 171"/>
                  <a:gd name="T111" fmla="*/ 61 h 137"/>
                  <a:gd name="T112" fmla="*/ 75 w 171"/>
                  <a:gd name="T113" fmla="*/ 59 h 137"/>
                  <a:gd name="T114" fmla="*/ 75 w 171"/>
                  <a:gd name="T115" fmla="*/ 51 h 137"/>
                  <a:gd name="T116" fmla="*/ 65 w 171"/>
                  <a:gd name="T117" fmla="*/ 36 h 137"/>
                  <a:gd name="T118" fmla="*/ 47 w 171"/>
                  <a:gd name="T119" fmla="*/ 32 h 137"/>
                  <a:gd name="T120" fmla="*/ 41 w 171"/>
                  <a:gd name="T121" fmla="*/ 20 h 137"/>
                  <a:gd name="T122" fmla="*/ 26 w 171"/>
                  <a:gd name="T123" fmla="*/ 26 h 1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1"/>
                  <a:gd name="T187" fmla="*/ 0 h 137"/>
                  <a:gd name="T188" fmla="*/ 171 w 171"/>
                  <a:gd name="T189" fmla="*/ 137 h 1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1" h="137">
                    <a:moveTo>
                      <a:pt x="26" y="26"/>
                    </a:moveTo>
                    <a:lnTo>
                      <a:pt x="24" y="34"/>
                    </a:lnTo>
                    <a:lnTo>
                      <a:pt x="26" y="36"/>
                    </a:lnTo>
                    <a:lnTo>
                      <a:pt x="36" y="38"/>
                    </a:lnTo>
                    <a:lnTo>
                      <a:pt x="37" y="40"/>
                    </a:lnTo>
                    <a:lnTo>
                      <a:pt x="39" y="40"/>
                    </a:lnTo>
                    <a:lnTo>
                      <a:pt x="39" y="42"/>
                    </a:lnTo>
                    <a:lnTo>
                      <a:pt x="20" y="40"/>
                    </a:lnTo>
                    <a:lnTo>
                      <a:pt x="16" y="42"/>
                    </a:lnTo>
                    <a:lnTo>
                      <a:pt x="12" y="45"/>
                    </a:lnTo>
                    <a:lnTo>
                      <a:pt x="14" y="47"/>
                    </a:lnTo>
                    <a:lnTo>
                      <a:pt x="14" y="51"/>
                    </a:lnTo>
                    <a:lnTo>
                      <a:pt x="12" y="53"/>
                    </a:lnTo>
                    <a:lnTo>
                      <a:pt x="12" y="57"/>
                    </a:lnTo>
                    <a:lnTo>
                      <a:pt x="14" y="59"/>
                    </a:lnTo>
                    <a:lnTo>
                      <a:pt x="39" y="55"/>
                    </a:lnTo>
                    <a:lnTo>
                      <a:pt x="36" y="57"/>
                    </a:lnTo>
                    <a:lnTo>
                      <a:pt x="26" y="59"/>
                    </a:lnTo>
                    <a:lnTo>
                      <a:pt x="20" y="61"/>
                    </a:lnTo>
                    <a:lnTo>
                      <a:pt x="8" y="63"/>
                    </a:lnTo>
                    <a:lnTo>
                      <a:pt x="6" y="69"/>
                    </a:lnTo>
                    <a:lnTo>
                      <a:pt x="6" y="75"/>
                    </a:lnTo>
                    <a:lnTo>
                      <a:pt x="14" y="75"/>
                    </a:lnTo>
                    <a:lnTo>
                      <a:pt x="22" y="73"/>
                    </a:lnTo>
                    <a:lnTo>
                      <a:pt x="26" y="71"/>
                    </a:lnTo>
                    <a:lnTo>
                      <a:pt x="30" y="69"/>
                    </a:lnTo>
                    <a:lnTo>
                      <a:pt x="36" y="67"/>
                    </a:lnTo>
                    <a:lnTo>
                      <a:pt x="32" y="71"/>
                    </a:lnTo>
                    <a:lnTo>
                      <a:pt x="26" y="75"/>
                    </a:lnTo>
                    <a:lnTo>
                      <a:pt x="24" y="79"/>
                    </a:lnTo>
                    <a:lnTo>
                      <a:pt x="22" y="79"/>
                    </a:lnTo>
                    <a:lnTo>
                      <a:pt x="6" y="79"/>
                    </a:lnTo>
                    <a:lnTo>
                      <a:pt x="2" y="83"/>
                    </a:lnTo>
                    <a:lnTo>
                      <a:pt x="0" y="91"/>
                    </a:lnTo>
                    <a:lnTo>
                      <a:pt x="2" y="95"/>
                    </a:lnTo>
                    <a:lnTo>
                      <a:pt x="14" y="99"/>
                    </a:lnTo>
                    <a:lnTo>
                      <a:pt x="16" y="95"/>
                    </a:lnTo>
                    <a:lnTo>
                      <a:pt x="20" y="95"/>
                    </a:lnTo>
                    <a:lnTo>
                      <a:pt x="20" y="97"/>
                    </a:lnTo>
                    <a:lnTo>
                      <a:pt x="22" y="99"/>
                    </a:lnTo>
                    <a:lnTo>
                      <a:pt x="20" y="103"/>
                    </a:lnTo>
                    <a:lnTo>
                      <a:pt x="26" y="107"/>
                    </a:lnTo>
                    <a:lnTo>
                      <a:pt x="28" y="107"/>
                    </a:lnTo>
                    <a:lnTo>
                      <a:pt x="28" y="99"/>
                    </a:lnTo>
                    <a:lnTo>
                      <a:pt x="32" y="99"/>
                    </a:lnTo>
                    <a:lnTo>
                      <a:pt x="34" y="97"/>
                    </a:lnTo>
                    <a:lnTo>
                      <a:pt x="34" y="101"/>
                    </a:lnTo>
                    <a:lnTo>
                      <a:pt x="36" y="105"/>
                    </a:lnTo>
                    <a:lnTo>
                      <a:pt x="39" y="107"/>
                    </a:lnTo>
                    <a:lnTo>
                      <a:pt x="43" y="101"/>
                    </a:lnTo>
                    <a:lnTo>
                      <a:pt x="45" y="95"/>
                    </a:lnTo>
                    <a:lnTo>
                      <a:pt x="43" y="93"/>
                    </a:lnTo>
                    <a:lnTo>
                      <a:pt x="43" y="89"/>
                    </a:lnTo>
                    <a:lnTo>
                      <a:pt x="45" y="89"/>
                    </a:lnTo>
                    <a:lnTo>
                      <a:pt x="47" y="93"/>
                    </a:lnTo>
                    <a:lnTo>
                      <a:pt x="49" y="83"/>
                    </a:lnTo>
                    <a:lnTo>
                      <a:pt x="55" y="83"/>
                    </a:lnTo>
                    <a:lnTo>
                      <a:pt x="57" y="81"/>
                    </a:lnTo>
                    <a:lnTo>
                      <a:pt x="59" y="81"/>
                    </a:lnTo>
                    <a:lnTo>
                      <a:pt x="57" y="85"/>
                    </a:lnTo>
                    <a:lnTo>
                      <a:pt x="53" y="87"/>
                    </a:lnTo>
                    <a:lnTo>
                      <a:pt x="53" y="95"/>
                    </a:lnTo>
                    <a:lnTo>
                      <a:pt x="51" y="99"/>
                    </a:lnTo>
                    <a:lnTo>
                      <a:pt x="49" y="101"/>
                    </a:lnTo>
                    <a:lnTo>
                      <a:pt x="51" y="105"/>
                    </a:lnTo>
                    <a:lnTo>
                      <a:pt x="55" y="101"/>
                    </a:lnTo>
                    <a:lnTo>
                      <a:pt x="59" y="101"/>
                    </a:lnTo>
                    <a:lnTo>
                      <a:pt x="61" y="97"/>
                    </a:lnTo>
                    <a:lnTo>
                      <a:pt x="63" y="99"/>
                    </a:lnTo>
                    <a:lnTo>
                      <a:pt x="65" y="99"/>
                    </a:lnTo>
                    <a:lnTo>
                      <a:pt x="67" y="95"/>
                    </a:lnTo>
                    <a:lnTo>
                      <a:pt x="69" y="91"/>
                    </a:lnTo>
                    <a:lnTo>
                      <a:pt x="69" y="95"/>
                    </a:lnTo>
                    <a:lnTo>
                      <a:pt x="73" y="93"/>
                    </a:lnTo>
                    <a:lnTo>
                      <a:pt x="73" y="95"/>
                    </a:lnTo>
                    <a:lnTo>
                      <a:pt x="73" y="97"/>
                    </a:lnTo>
                    <a:lnTo>
                      <a:pt x="83" y="95"/>
                    </a:lnTo>
                    <a:lnTo>
                      <a:pt x="87" y="95"/>
                    </a:lnTo>
                    <a:lnTo>
                      <a:pt x="89" y="91"/>
                    </a:lnTo>
                    <a:lnTo>
                      <a:pt x="93" y="91"/>
                    </a:lnTo>
                    <a:lnTo>
                      <a:pt x="93" y="93"/>
                    </a:lnTo>
                    <a:lnTo>
                      <a:pt x="91" y="95"/>
                    </a:lnTo>
                    <a:lnTo>
                      <a:pt x="89" y="97"/>
                    </a:lnTo>
                    <a:lnTo>
                      <a:pt x="87" y="101"/>
                    </a:lnTo>
                    <a:lnTo>
                      <a:pt x="85" y="103"/>
                    </a:lnTo>
                    <a:lnTo>
                      <a:pt x="83" y="107"/>
                    </a:lnTo>
                    <a:lnTo>
                      <a:pt x="79" y="107"/>
                    </a:lnTo>
                    <a:lnTo>
                      <a:pt x="79" y="105"/>
                    </a:lnTo>
                    <a:lnTo>
                      <a:pt x="63" y="105"/>
                    </a:lnTo>
                    <a:lnTo>
                      <a:pt x="61" y="111"/>
                    </a:lnTo>
                    <a:lnTo>
                      <a:pt x="61" y="113"/>
                    </a:lnTo>
                    <a:lnTo>
                      <a:pt x="59" y="115"/>
                    </a:lnTo>
                    <a:lnTo>
                      <a:pt x="57" y="115"/>
                    </a:lnTo>
                    <a:lnTo>
                      <a:pt x="55" y="113"/>
                    </a:lnTo>
                    <a:lnTo>
                      <a:pt x="53" y="113"/>
                    </a:lnTo>
                    <a:lnTo>
                      <a:pt x="49" y="117"/>
                    </a:lnTo>
                    <a:lnTo>
                      <a:pt x="47" y="117"/>
                    </a:lnTo>
                    <a:lnTo>
                      <a:pt x="45" y="119"/>
                    </a:lnTo>
                    <a:lnTo>
                      <a:pt x="43" y="123"/>
                    </a:lnTo>
                    <a:lnTo>
                      <a:pt x="45" y="127"/>
                    </a:lnTo>
                    <a:lnTo>
                      <a:pt x="57" y="135"/>
                    </a:lnTo>
                    <a:lnTo>
                      <a:pt x="69" y="137"/>
                    </a:lnTo>
                    <a:lnTo>
                      <a:pt x="81" y="131"/>
                    </a:lnTo>
                    <a:lnTo>
                      <a:pt x="83" y="129"/>
                    </a:lnTo>
                    <a:lnTo>
                      <a:pt x="87" y="129"/>
                    </a:lnTo>
                    <a:lnTo>
                      <a:pt x="87" y="127"/>
                    </a:lnTo>
                    <a:lnTo>
                      <a:pt x="91" y="127"/>
                    </a:lnTo>
                    <a:lnTo>
                      <a:pt x="95" y="123"/>
                    </a:lnTo>
                    <a:lnTo>
                      <a:pt x="97" y="121"/>
                    </a:lnTo>
                    <a:lnTo>
                      <a:pt x="97" y="119"/>
                    </a:lnTo>
                    <a:lnTo>
                      <a:pt x="97" y="117"/>
                    </a:lnTo>
                    <a:lnTo>
                      <a:pt x="105" y="113"/>
                    </a:lnTo>
                    <a:lnTo>
                      <a:pt x="107" y="113"/>
                    </a:lnTo>
                    <a:lnTo>
                      <a:pt x="113" y="111"/>
                    </a:lnTo>
                    <a:lnTo>
                      <a:pt x="117" y="107"/>
                    </a:lnTo>
                    <a:lnTo>
                      <a:pt x="119" y="107"/>
                    </a:lnTo>
                    <a:lnTo>
                      <a:pt x="121" y="103"/>
                    </a:lnTo>
                    <a:lnTo>
                      <a:pt x="123" y="101"/>
                    </a:lnTo>
                    <a:lnTo>
                      <a:pt x="125" y="99"/>
                    </a:lnTo>
                    <a:lnTo>
                      <a:pt x="125" y="101"/>
                    </a:lnTo>
                    <a:lnTo>
                      <a:pt x="127" y="105"/>
                    </a:lnTo>
                    <a:lnTo>
                      <a:pt x="125" y="107"/>
                    </a:lnTo>
                    <a:lnTo>
                      <a:pt x="129" y="109"/>
                    </a:lnTo>
                    <a:lnTo>
                      <a:pt x="133" y="109"/>
                    </a:lnTo>
                    <a:lnTo>
                      <a:pt x="139" y="101"/>
                    </a:lnTo>
                    <a:lnTo>
                      <a:pt x="139" y="105"/>
                    </a:lnTo>
                    <a:lnTo>
                      <a:pt x="143" y="109"/>
                    </a:lnTo>
                    <a:lnTo>
                      <a:pt x="145" y="109"/>
                    </a:lnTo>
                    <a:lnTo>
                      <a:pt x="153" y="109"/>
                    </a:lnTo>
                    <a:lnTo>
                      <a:pt x="155" y="105"/>
                    </a:lnTo>
                    <a:lnTo>
                      <a:pt x="157" y="103"/>
                    </a:lnTo>
                    <a:lnTo>
                      <a:pt x="161" y="103"/>
                    </a:lnTo>
                    <a:lnTo>
                      <a:pt x="167" y="77"/>
                    </a:lnTo>
                    <a:lnTo>
                      <a:pt x="169" y="75"/>
                    </a:lnTo>
                    <a:lnTo>
                      <a:pt x="171" y="67"/>
                    </a:lnTo>
                    <a:lnTo>
                      <a:pt x="171" y="65"/>
                    </a:lnTo>
                    <a:lnTo>
                      <a:pt x="171" y="63"/>
                    </a:lnTo>
                    <a:lnTo>
                      <a:pt x="167" y="55"/>
                    </a:lnTo>
                    <a:lnTo>
                      <a:pt x="161" y="49"/>
                    </a:lnTo>
                    <a:lnTo>
                      <a:pt x="153" y="47"/>
                    </a:lnTo>
                    <a:lnTo>
                      <a:pt x="151" y="53"/>
                    </a:lnTo>
                    <a:lnTo>
                      <a:pt x="153" y="59"/>
                    </a:lnTo>
                    <a:lnTo>
                      <a:pt x="153" y="61"/>
                    </a:lnTo>
                    <a:lnTo>
                      <a:pt x="151" y="61"/>
                    </a:lnTo>
                    <a:lnTo>
                      <a:pt x="151" y="67"/>
                    </a:lnTo>
                    <a:lnTo>
                      <a:pt x="147" y="55"/>
                    </a:lnTo>
                    <a:lnTo>
                      <a:pt x="143" y="55"/>
                    </a:lnTo>
                    <a:lnTo>
                      <a:pt x="137" y="57"/>
                    </a:lnTo>
                    <a:lnTo>
                      <a:pt x="135" y="61"/>
                    </a:lnTo>
                    <a:lnTo>
                      <a:pt x="135" y="59"/>
                    </a:lnTo>
                    <a:lnTo>
                      <a:pt x="137" y="55"/>
                    </a:lnTo>
                    <a:lnTo>
                      <a:pt x="139" y="55"/>
                    </a:lnTo>
                    <a:lnTo>
                      <a:pt x="141" y="49"/>
                    </a:lnTo>
                    <a:lnTo>
                      <a:pt x="135" y="45"/>
                    </a:lnTo>
                    <a:lnTo>
                      <a:pt x="129" y="47"/>
                    </a:lnTo>
                    <a:lnTo>
                      <a:pt x="127" y="45"/>
                    </a:lnTo>
                    <a:lnTo>
                      <a:pt x="129" y="43"/>
                    </a:lnTo>
                    <a:lnTo>
                      <a:pt x="131" y="40"/>
                    </a:lnTo>
                    <a:lnTo>
                      <a:pt x="133" y="38"/>
                    </a:lnTo>
                    <a:lnTo>
                      <a:pt x="133" y="36"/>
                    </a:lnTo>
                    <a:lnTo>
                      <a:pt x="133" y="34"/>
                    </a:lnTo>
                    <a:lnTo>
                      <a:pt x="133" y="32"/>
                    </a:lnTo>
                    <a:lnTo>
                      <a:pt x="129" y="26"/>
                    </a:lnTo>
                    <a:lnTo>
                      <a:pt x="127" y="26"/>
                    </a:lnTo>
                    <a:lnTo>
                      <a:pt x="127" y="24"/>
                    </a:lnTo>
                    <a:lnTo>
                      <a:pt x="127" y="20"/>
                    </a:lnTo>
                    <a:lnTo>
                      <a:pt x="127" y="18"/>
                    </a:lnTo>
                    <a:lnTo>
                      <a:pt x="125" y="16"/>
                    </a:lnTo>
                    <a:lnTo>
                      <a:pt x="125" y="14"/>
                    </a:lnTo>
                    <a:lnTo>
                      <a:pt x="127" y="10"/>
                    </a:lnTo>
                    <a:lnTo>
                      <a:pt x="127" y="8"/>
                    </a:lnTo>
                    <a:lnTo>
                      <a:pt x="123" y="0"/>
                    </a:lnTo>
                    <a:lnTo>
                      <a:pt x="121" y="2"/>
                    </a:lnTo>
                    <a:lnTo>
                      <a:pt x="117" y="2"/>
                    </a:lnTo>
                    <a:lnTo>
                      <a:pt x="115" y="2"/>
                    </a:lnTo>
                    <a:lnTo>
                      <a:pt x="111" y="16"/>
                    </a:lnTo>
                    <a:lnTo>
                      <a:pt x="111" y="18"/>
                    </a:lnTo>
                    <a:lnTo>
                      <a:pt x="109" y="22"/>
                    </a:lnTo>
                    <a:lnTo>
                      <a:pt x="107" y="22"/>
                    </a:lnTo>
                    <a:lnTo>
                      <a:pt x="105" y="24"/>
                    </a:lnTo>
                    <a:lnTo>
                      <a:pt x="99" y="24"/>
                    </a:lnTo>
                    <a:lnTo>
                      <a:pt x="101" y="26"/>
                    </a:lnTo>
                    <a:lnTo>
                      <a:pt x="101" y="32"/>
                    </a:lnTo>
                    <a:lnTo>
                      <a:pt x="107" y="36"/>
                    </a:lnTo>
                    <a:lnTo>
                      <a:pt x="111" y="38"/>
                    </a:lnTo>
                    <a:lnTo>
                      <a:pt x="113" y="40"/>
                    </a:lnTo>
                    <a:lnTo>
                      <a:pt x="115" y="42"/>
                    </a:lnTo>
                    <a:lnTo>
                      <a:pt x="117" y="49"/>
                    </a:lnTo>
                    <a:lnTo>
                      <a:pt x="113" y="49"/>
                    </a:lnTo>
                    <a:lnTo>
                      <a:pt x="113" y="51"/>
                    </a:lnTo>
                    <a:lnTo>
                      <a:pt x="107" y="55"/>
                    </a:lnTo>
                    <a:lnTo>
                      <a:pt x="109" y="59"/>
                    </a:lnTo>
                    <a:lnTo>
                      <a:pt x="111" y="57"/>
                    </a:lnTo>
                    <a:lnTo>
                      <a:pt x="113" y="59"/>
                    </a:lnTo>
                    <a:lnTo>
                      <a:pt x="117" y="59"/>
                    </a:lnTo>
                    <a:lnTo>
                      <a:pt x="119" y="63"/>
                    </a:lnTo>
                    <a:lnTo>
                      <a:pt x="121" y="67"/>
                    </a:lnTo>
                    <a:lnTo>
                      <a:pt x="121" y="77"/>
                    </a:lnTo>
                    <a:lnTo>
                      <a:pt x="119" y="77"/>
                    </a:lnTo>
                    <a:lnTo>
                      <a:pt x="105" y="75"/>
                    </a:lnTo>
                    <a:lnTo>
                      <a:pt x="101" y="75"/>
                    </a:lnTo>
                    <a:lnTo>
                      <a:pt x="99" y="73"/>
                    </a:lnTo>
                    <a:lnTo>
                      <a:pt x="95" y="75"/>
                    </a:lnTo>
                    <a:lnTo>
                      <a:pt x="93" y="75"/>
                    </a:lnTo>
                    <a:lnTo>
                      <a:pt x="91" y="77"/>
                    </a:lnTo>
                    <a:lnTo>
                      <a:pt x="89" y="75"/>
                    </a:lnTo>
                    <a:lnTo>
                      <a:pt x="87" y="73"/>
                    </a:lnTo>
                    <a:lnTo>
                      <a:pt x="87" y="69"/>
                    </a:lnTo>
                    <a:lnTo>
                      <a:pt x="85" y="65"/>
                    </a:lnTo>
                    <a:lnTo>
                      <a:pt x="87" y="63"/>
                    </a:lnTo>
                    <a:lnTo>
                      <a:pt x="85" y="61"/>
                    </a:lnTo>
                    <a:lnTo>
                      <a:pt x="85" y="59"/>
                    </a:lnTo>
                    <a:lnTo>
                      <a:pt x="77" y="61"/>
                    </a:lnTo>
                    <a:lnTo>
                      <a:pt x="75" y="59"/>
                    </a:lnTo>
                    <a:lnTo>
                      <a:pt x="75" y="57"/>
                    </a:lnTo>
                    <a:lnTo>
                      <a:pt x="81" y="53"/>
                    </a:lnTo>
                    <a:lnTo>
                      <a:pt x="79" y="51"/>
                    </a:lnTo>
                    <a:lnTo>
                      <a:pt x="75" y="51"/>
                    </a:lnTo>
                    <a:lnTo>
                      <a:pt x="73" y="45"/>
                    </a:lnTo>
                    <a:lnTo>
                      <a:pt x="71" y="40"/>
                    </a:lnTo>
                    <a:lnTo>
                      <a:pt x="65" y="38"/>
                    </a:lnTo>
                    <a:lnTo>
                      <a:pt x="65" y="36"/>
                    </a:lnTo>
                    <a:lnTo>
                      <a:pt x="59" y="36"/>
                    </a:lnTo>
                    <a:lnTo>
                      <a:pt x="55" y="38"/>
                    </a:lnTo>
                    <a:lnTo>
                      <a:pt x="47" y="38"/>
                    </a:lnTo>
                    <a:lnTo>
                      <a:pt x="47" y="32"/>
                    </a:lnTo>
                    <a:lnTo>
                      <a:pt x="47" y="30"/>
                    </a:lnTo>
                    <a:lnTo>
                      <a:pt x="47" y="26"/>
                    </a:lnTo>
                    <a:lnTo>
                      <a:pt x="45" y="22"/>
                    </a:lnTo>
                    <a:lnTo>
                      <a:pt x="41" y="20"/>
                    </a:lnTo>
                    <a:lnTo>
                      <a:pt x="37" y="20"/>
                    </a:lnTo>
                    <a:lnTo>
                      <a:pt x="34" y="24"/>
                    </a:lnTo>
                    <a:lnTo>
                      <a:pt x="28" y="24"/>
                    </a:lnTo>
                    <a:lnTo>
                      <a:pt x="26" y="26"/>
                    </a:lnTo>
                    <a:close/>
                  </a:path>
                </a:pathLst>
              </a:custGeom>
              <a:solidFill>
                <a:srgbClr val="0071B4">
                  <a:alpha val="25098"/>
                </a:srgbClr>
              </a:solidFill>
              <a:ln w="9525">
                <a:noFill/>
                <a:round/>
                <a:headEnd/>
                <a:tailEnd/>
              </a:ln>
            </p:spPr>
            <p:txBody>
              <a:bodyPr/>
              <a:lstStyle/>
              <a:p>
                <a:endParaRPr lang="en-US"/>
              </a:p>
            </p:txBody>
          </p:sp>
          <p:sp>
            <p:nvSpPr>
              <p:cNvPr id="11798" name="Freeform 47"/>
              <p:cNvSpPr>
                <a:spLocks/>
              </p:cNvSpPr>
              <p:nvPr/>
            </p:nvSpPr>
            <p:spPr bwMode="auto">
              <a:xfrm>
                <a:off x="1120" y="1355"/>
                <a:ext cx="102" cy="105"/>
              </a:xfrm>
              <a:custGeom>
                <a:avLst/>
                <a:gdLst>
                  <a:gd name="T0" fmla="*/ 4 w 102"/>
                  <a:gd name="T1" fmla="*/ 95 h 105"/>
                  <a:gd name="T2" fmla="*/ 12 w 102"/>
                  <a:gd name="T3" fmla="*/ 93 h 105"/>
                  <a:gd name="T4" fmla="*/ 16 w 102"/>
                  <a:gd name="T5" fmla="*/ 89 h 105"/>
                  <a:gd name="T6" fmla="*/ 22 w 102"/>
                  <a:gd name="T7" fmla="*/ 95 h 105"/>
                  <a:gd name="T8" fmla="*/ 26 w 102"/>
                  <a:gd name="T9" fmla="*/ 84 h 105"/>
                  <a:gd name="T10" fmla="*/ 30 w 102"/>
                  <a:gd name="T11" fmla="*/ 89 h 105"/>
                  <a:gd name="T12" fmla="*/ 34 w 102"/>
                  <a:gd name="T13" fmla="*/ 101 h 105"/>
                  <a:gd name="T14" fmla="*/ 40 w 102"/>
                  <a:gd name="T15" fmla="*/ 101 h 105"/>
                  <a:gd name="T16" fmla="*/ 44 w 102"/>
                  <a:gd name="T17" fmla="*/ 95 h 105"/>
                  <a:gd name="T18" fmla="*/ 42 w 102"/>
                  <a:gd name="T19" fmla="*/ 89 h 105"/>
                  <a:gd name="T20" fmla="*/ 46 w 102"/>
                  <a:gd name="T21" fmla="*/ 84 h 105"/>
                  <a:gd name="T22" fmla="*/ 46 w 102"/>
                  <a:gd name="T23" fmla="*/ 76 h 105"/>
                  <a:gd name="T24" fmla="*/ 54 w 102"/>
                  <a:gd name="T25" fmla="*/ 87 h 105"/>
                  <a:gd name="T26" fmla="*/ 60 w 102"/>
                  <a:gd name="T27" fmla="*/ 78 h 105"/>
                  <a:gd name="T28" fmla="*/ 56 w 102"/>
                  <a:gd name="T29" fmla="*/ 68 h 105"/>
                  <a:gd name="T30" fmla="*/ 56 w 102"/>
                  <a:gd name="T31" fmla="*/ 62 h 105"/>
                  <a:gd name="T32" fmla="*/ 64 w 102"/>
                  <a:gd name="T33" fmla="*/ 64 h 105"/>
                  <a:gd name="T34" fmla="*/ 64 w 102"/>
                  <a:gd name="T35" fmla="*/ 54 h 105"/>
                  <a:gd name="T36" fmla="*/ 70 w 102"/>
                  <a:gd name="T37" fmla="*/ 48 h 105"/>
                  <a:gd name="T38" fmla="*/ 74 w 102"/>
                  <a:gd name="T39" fmla="*/ 80 h 105"/>
                  <a:gd name="T40" fmla="*/ 82 w 102"/>
                  <a:gd name="T41" fmla="*/ 74 h 105"/>
                  <a:gd name="T42" fmla="*/ 84 w 102"/>
                  <a:gd name="T43" fmla="*/ 62 h 105"/>
                  <a:gd name="T44" fmla="*/ 94 w 102"/>
                  <a:gd name="T45" fmla="*/ 50 h 105"/>
                  <a:gd name="T46" fmla="*/ 92 w 102"/>
                  <a:gd name="T47" fmla="*/ 44 h 105"/>
                  <a:gd name="T48" fmla="*/ 94 w 102"/>
                  <a:gd name="T49" fmla="*/ 42 h 105"/>
                  <a:gd name="T50" fmla="*/ 90 w 102"/>
                  <a:gd name="T51" fmla="*/ 32 h 105"/>
                  <a:gd name="T52" fmla="*/ 92 w 102"/>
                  <a:gd name="T53" fmla="*/ 24 h 105"/>
                  <a:gd name="T54" fmla="*/ 102 w 102"/>
                  <a:gd name="T55" fmla="*/ 20 h 105"/>
                  <a:gd name="T56" fmla="*/ 94 w 102"/>
                  <a:gd name="T57" fmla="*/ 6 h 105"/>
                  <a:gd name="T58" fmla="*/ 82 w 102"/>
                  <a:gd name="T59" fmla="*/ 2 h 105"/>
                  <a:gd name="T60" fmla="*/ 80 w 102"/>
                  <a:gd name="T61" fmla="*/ 10 h 105"/>
                  <a:gd name="T62" fmla="*/ 84 w 102"/>
                  <a:gd name="T63" fmla="*/ 14 h 105"/>
                  <a:gd name="T64" fmla="*/ 78 w 102"/>
                  <a:gd name="T65" fmla="*/ 18 h 105"/>
                  <a:gd name="T66" fmla="*/ 70 w 102"/>
                  <a:gd name="T67" fmla="*/ 12 h 105"/>
                  <a:gd name="T68" fmla="*/ 70 w 102"/>
                  <a:gd name="T69" fmla="*/ 20 h 105"/>
                  <a:gd name="T70" fmla="*/ 66 w 102"/>
                  <a:gd name="T71" fmla="*/ 12 h 105"/>
                  <a:gd name="T72" fmla="*/ 62 w 102"/>
                  <a:gd name="T73" fmla="*/ 16 h 105"/>
                  <a:gd name="T74" fmla="*/ 56 w 102"/>
                  <a:gd name="T75" fmla="*/ 16 h 105"/>
                  <a:gd name="T76" fmla="*/ 48 w 102"/>
                  <a:gd name="T77" fmla="*/ 24 h 105"/>
                  <a:gd name="T78" fmla="*/ 44 w 102"/>
                  <a:gd name="T79" fmla="*/ 28 h 105"/>
                  <a:gd name="T80" fmla="*/ 40 w 102"/>
                  <a:gd name="T81" fmla="*/ 36 h 105"/>
                  <a:gd name="T82" fmla="*/ 36 w 102"/>
                  <a:gd name="T83" fmla="*/ 44 h 105"/>
                  <a:gd name="T84" fmla="*/ 32 w 102"/>
                  <a:gd name="T85" fmla="*/ 52 h 105"/>
                  <a:gd name="T86" fmla="*/ 26 w 102"/>
                  <a:gd name="T87" fmla="*/ 56 h 105"/>
                  <a:gd name="T88" fmla="*/ 24 w 102"/>
                  <a:gd name="T89" fmla="*/ 60 h 105"/>
                  <a:gd name="T90" fmla="*/ 16 w 102"/>
                  <a:gd name="T91" fmla="*/ 70 h 105"/>
                  <a:gd name="T92" fmla="*/ 10 w 102"/>
                  <a:gd name="T93" fmla="*/ 68 h 105"/>
                  <a:gd name="T94" fmla="*/ 4 w 102"/>
                  <a:gd name="T95" fmla="*/ 74 h 105"/>
                  <a:gd name="T96" fmla="*/ 0 w 102"/>
                  <a:gd name="T97" fmla="*/ 84 h 1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2"/>
                  <a:gd name="T148" fmla="*/ 0 h 105"/>
                  <a:gd name="T149" fmla="*/ 102 w 102"/>
                  <a:gd name="T150" fmla="*/ 105 h 1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2" h="105">
                    <a:moveTo>
                      <a:pt x="4" y="84"/>
                    </a:moveTo>
                    <a:lnTo>
                      <a:pt x="6" y="86"/>
                    </a:lnTo>
                    <a:lnTo>
                      <a:pt x="4" y="95"/>
                    </a:lnTo>
                    <a:lnTo>
                      <a:pt x="6" y="97"/>
                    </a:lnTo>
                    <a:lnTo>
                      <a:pt x="10" y="97"/>
                    </a:lnTo>
                    <a:lnTo>
                      <a:pt x="12" y="93"/>
                    </a:lnTo>
                    <a:lnTo>
                      <a:pt x="14" y="91"/>
                    </a:lnTo>
                    <a:lnTo>
                      <a:pt x="14" y="86"/>
                    </a:lnTo>
                    <a:lnTo>
                      <a:pt x="16" y="89"/>
                    </a:lnTo>
                    <a:lnTo>
                      <a:pt x="14" y="91"/>
                    </a:lnTo>
                    <a:lnTo>
                      <a:pt x="22" y="95"/>
                    </a:lnTo>
                    <a:lnTo>
                      <a:pt x="24" y="97"/>
                    </a:lnTo>
                    <a:lnTo>
                      <a:pt x="26" y="91"/>
                    </a:lnTo>
                    <a:lnTo>
                      <a:pt x="26" y="84"/>
                    </a:lnTo>
                    <a:lnTo>
                      <a:pt x="30" y="82"/>
                    </a:lnTo>
                    <a:lnTo>
                      <a:pt x="30" y="87"/>
                    </a:lnTo>
                    <a:lnTo>
                      <a:pt x="30" y="89"/>
                    </a:lnTo>
                    <a:lnTo>
                      <a:pt x="32" y="93"/>
                    </a:lnTo>
                    <a:lnTo>
                      <a:pt x="34" y="93"/>
                    </a:lnTo>
                    <a:lnTo>
                      <a:pt x="34" y="101"/>
                    </a:lnTo>
                    <a:lnTo>
                      <a:pt x="36" y="105"/>
                    </a:lnTo>
                    <a:lnTo>
                      <a:pt x="38" y="99"/>
                    </a:lnTo>
                    <a:lnTo>
                      <a:pt x="40" y="101"/>
                    </a:lnTo>
                    <a:lnTo>
                      <a:pt x="42" y="101"/>
                    </a:lnTo>
                    <a:lnTo>
                      <a:pt x="44" y="101"/>
                    </a:lnTo>
                    <a:lnTo>
                      <a:pt x="44" y="95"/>
                    </a:lnTo>
                    <a:lnTo>
                      <a:pt x="46" y="95"/>
                    </a:lnTo>
                    <a:lnTo>
                      <a:pt x="44" y="91"/>
                    </a:lnTo>
                    <a:lnTo>
                      <a:pt x="42" y="89"/>
                    </a:lnTo>
                    <a:lnTo>
                      <a:pt x="46" y="86"/>
                    </a:lnTo>
                    <a:lnTo>
                      <a:pt x="44" y="86"/>
                    </a:lnTo>
                    <a:lnTo>
                      <a:pt x="46" y="84"/>
                    </a:lnTo>
                    <a:lnTo>
                      <a:pt x="44" y="82"/>
                    </a:lnTo>
                    <a:lnTo>
                      <a:pt x="44" y="74"/>
                    </a:lnTo>
                    <a:lnTo>
                      <a:pt x="46" y="76"/>
                    </a:lnTo>
                    <a:lnTo>
                      <a:pt x="48" y="74"/>
                    </a:lnTo>
                    <a:lnTo>
                      <a:pt x="52" y="87"/>
                    </a:lnTo>
                    <a:lnTo>
                      <a:pt x="54" y="87"/>
                    </a:lnTo>
                    <a:lnTo>
                      <a:pt x="56" y="80"/>
                    </a:lnTo>
                    <a:lnTo>
                      <a:pt x="60" y="78"/>
                    </a:lnTo>
                    <a:lnTo>
                      <a:pt x="60" y="76"/>
                    </a:lnTo>
                    <a:lnTo>
                      <a:pt x="58" y="70"/>
                    </a:lnTo>
                    <a:lnTo>
                      <a:pt x="56" y="68"/>
                    </a:lnTo>
                    <a:lnTo>
                      <a:pt x="54" y="66"/>
                    </a:lnTo>
                    <a:lnTo>
                      <a:pt x="56" y="64"/>
                    </a:lnTo>
                    <a:lnTo>
                      <a:pt x="56" y="62"/>
                    </a:lnTo>
                    <a:lnTo>
                      <a:pt x="58" y="62"/>
                    </a:lnTo>
                    <a:lnTo>
                      <a:pt x="60" y="66"/>
                    </a:lnTo>
                    <a:lnTo>
                      <a:pt x="64" y="64"/>
                    </a:lnTo>
                    <a:lnTo>
                      <a:pt x="62" y="56"/>
                    </a:lnTo>
                    <a:lnTo>
                      <a:pt x="64" y="54"/>
                    </a:lnTo>
                    <a:lnTo>
                      <a:pt x="64" y="50"/>
                    </a:lnTo>
                    <a:lnTo>
                      <a:pt x="68" y="50"/>
                    </a:lnTo>
                    <a:lnTo>
                      <a:pt x="70" y="48"/>
                    </a:lnTo>
                    <a:lnTo>
                      <a:pt x="72" y="48"/>
                    </a:lnTo>
                    <a:lnTo>
                      <a:pt x="68" y="70"/>
                    </a:lnTo>
                    <a:lnTo>
                      <a:pt x="74" y="80"/>
                    </a:lnTo>
                    <a:lnTo>
                      <a:pt x="78" y="80"/>
                    </a:lnTo>
                    <a:lnTo>
                      <a:pt x="80" y="78"/>
                    </a:lnTo>
                    <a:lnTo>
                      <a:pt x="82" y="74"/>
                    </a:lnTo>
                    <a:lnTo>
                      <a:pt x="80" y="66"/>
                    </a:lnTo>
                    <a:lnTo>
                      <a:pt x="82" y="64"/>
                    </a:lnTo>
                    <a:lnTo>
                      <a:pt x="84" y="62"/>
                    </a:lnTo>
                    <a:lnTo>
                      <a:pt x="90" y="62"/>
                    </a:lnTo>
                    <a:lnTo>
                      <a:pt x="96" y="54"/>
                    </a:lnTo>
                    <a:lnTo>
                      <a:pt x="94" y="50"/>
                    </a:lnTo>
                    <a:lnTo>
                      <a:pt x="94" y="48"/>
                    </a:lnTo>
                    <a:lnTo>
                      <a:pt x="94" y="46"/>
                    </a:lnTo>
                    <a:lnTo>
                      <a:pt x="92" y="44"/>
                    </a:lnTo>
                    <a:lnTo>
                      <a:pt x="90" y="42"/>
                    </a:lnTo>
                    <a:lnTo>
                      <a:pt x="92" y="40"/>
                    </a:lnTo>
                    <a:lnTo>
                      <a:pt x="94" y="42"/>
                    </a:lnTo>
                    <a:lnTo>
                      <a:pt x="96" y="42"/>
                    </a:lnTo>
                    <a:lnTo>
                      <a:pt x="96" y="38"/>
                    </a:lnTo>
                    <a:lnTo>
                      <a:pt x="90" y="32"/>
                    </a:lnTo>
                    <a:lnTo>
                      <a:pt x="90" y="28"/>
                    </a:lnTo>
                    <a:lnTo>
                      <a:pt x="90" y="26"/>
                    </a:lnTo>
                    <a:lnTo>
                      <a:pt x="92" y="24"/>
                    </a:lnTo>
                    <a:lnTo>
                      <a:pt x="98" y="22"/>
                    </a:lnTo>
                    <a:lnTo>
                      <a:pt x="98" y="20"/>
                    </a:lnTo>
                    <a:lnTo>
                      <a:pt x="102" y="20"/>
                    </a:lnTo>
                    <a:lnTo>
                      <a:pt x="102" y="18"/>
                    </a:lnTo>
                    <a:lnTo>
                      <a:pt x="102" y="16"/>
                    </a:lnTo>
                    <a:lnTo>
                      <a:pt x="94" y="6"/>
                    </a:lnTo>
                    <a:lnTo>
                      <a:pt x="88" y="0"/>
                    </a:lnTo>
                    <a:lnTo>
                      <a:pt x="82" y="2"/>
                    </a:lnTo>
                    <a:lnTo>
                      <a:pt x="82" y="6"/>
                    </a:lnTo>
                    <a:lnTo>
                      <a:pt x="78" y="6"/>
                    </a:lnTo>
                    <a:lnTo>
                      <a:pt x="80" y="10"/>
                    </a:lnTo>
                    <a:lnTo>
                      <a:pt x="82" y="12"/>
                    </a:lnTo>
                    <a:lnTo>
                      <a:pt x="84" y="12"/>
                    </a:lnTo>
                    <a:lnTo>
                      <a:pt x="84" y="14"/>
                    </a:lnTo>
                    <a:lnTo>
                      <a:pt x="82" y="16"/>
                    </a:lnTo>
                    <a:lnTo>
                      <a:pt x="78" y="16"/>
                    </a:lnTo>
                    <a:lnTo>
                      <a:pt x="78" y="18"/>
                    </a:lnTo>
                    <a:lnTo>
                      <a:pt x="76" y="18"/>
                    </a:lnTo>
                    <a:lnTo>
                      <a:pt x="74" y="16"/>
                    </a:lnTo>
                    <a:lnTo>
                      <a:pt x="70" y="12"/>
                    </a:lnTo>
                    <a:lnTo>
                      <a:pt x="70" y="16"/>
                    </a:lnTo>
                    <a:lnTo>
                      <a:pt x="70" y="20"/>
                    </a:lnTo>
                    <a:lnTo>
                      <a:pt x="68" y="16"/>
                    </a:lnTo>
                    <a:lnTo>
                      <a:pt x="70" y="12"/>
                    </a:lnTo>
                    <a:lnTo>
                      <a:pt x="66" y="12"/>
                    </a:lnTo>
                    <a:lnTo>
                      <a:pt x="66" y="14"/>
                    </a:lnTo>
                    <a:lnTo>
                      <a:pt x="62" y="14"/>
                    </a:lnTo>
                    <a:lnTo>
                      <a:pt x="62" y="16"/>
                    </a:lnTo>
                    <a:lnTo>
                      <a:pt x="60" y="14"/>
                    </a:lnTo>
                    <a:lnTo>
                      <a:pt x="58" y="12"/>
                    </a:lnTo>
                    <a:lnTo>
                      <a:pt x="56" y="16"/>
                    </a:lnTo>
                    <a:lnTo>
                      <a:pt x="50" y="16"/>
                    </a:lnTo>
                    <a:lnTo>
                      <a:pt x="50" y="20"/>
                    </a:lnTo>
                    <a:lnTo>
                      <a:pt x="48" y="24"/>
                    </a:lnTo>
                    <a:lnTo>
                      <a:pt x="48" y="26"/>
                    </a:lnTo>
                    <a:lnTo>
                      <a:pt x="46" y="26"/>
                    </a:lnTo>
                    <a:lnTo>
                      <a:pt x="44" y="28"/>
                    </a:lnTo>
                    <a:lnTo>
                      <a:pt x="42" y="32"/>
                    </a:lnTo>
                    <a:lnTo>
                      <a:pt x="40" y="32"/>
                    </a:lnTo>
                    <a:lnTo>
                      <a:pt x="40" y="36"/>
                    </a:lnTo>
                    <a:lnTo>
                      <a:pt x="40" y="34"/>
                    </a:lnTo>
                    <a:lnTo>
                      <a:pt x="38" y="36"/>
                    </a:lnTo>
                    <a:lnTo>
                      <a:pt x="36" y="44"/>
                    </a:lnTo>
                    <a:lnTo>
                      <a:pt x="38" y="46"/>
                    </a:lnTo>
                    <a:lnTo>
                      <a:pt x="34" y="46"/>
                    </a:lnTo>
                    <a:lnTo>
                      <a:pt x="32" y="52"/>
                    </a:lnTo>
                    <a:lnTo>
                      <a:pt x="30" y="52"/>
                    </a:lnTo>
                    <a:lnTo>
                      <a:pt x="28" y="54"/>
                    </a:lnTo>
                    <a:lnTo>
                      <a:pt x="26" y="56"/>
                    </a:lnTo>
                    <a:lnTo>
                      <a:pt x="24" y="56"/>
                    </a:lnTo>
                    <a:lnTo>
                      <a:pt x="24" y="54"/>
                    </a:lnTo>
                    <a:lnTo>
                      <a:pt x="24" y="60"/>
                    </a:lnTo>
                    <a:lnTo>
                      <a:pt x="22" y="62"/>
                    </a:lnTo>
                    <a:lnTo>
                      <a:pt x="18" y="70"/>
                    </a:lnTo>
                    <a:lnTo>
                      <a:pt x="16" y="70"/>
                    </a:lnTo>
                    <a:lnTo>
                      <a:pt x="12" y="68"/>
                    </a:lnTo>
                    <a:lnTo>
                      <a:pt x="10" y="68"/>
                    </a:lnTo>
                    <a:lnTo>
                      <a:pt x="8" y="70"/>
                    </a:lnTo>
                    <a:lnTo>
                      <a:pt x="8" y="72"/>
                    </a:lnTo>
                    <a:lnTo>
                      <a:pt x="4" y="74"/>
                    </a:lnTo>
                    <a:lnTo>
                      <a:pt x="4" y="80"/>
                    </a:lnTo>
                    <a:lnTo>
                      <a:pt x="2" y="82"/>
                    </a:lnTo>
                    <a:lnTo>
                      <a:pt x="0" y="84"/>
                    </a:lnTo>
                    <a:lnTo>
                      <a:pt x="0" y="89"/>
                    </a:lnTo>
                    <a:lnTo>
                      <a:pt x="4" y="84"/>
                    </a:lnTo>
                    <a:close/>
                  </a:path>
                </a:pathLst>
              </a:custGeom>
              <a:solidFill>
                <a:srgbClr val="0071B4">
                  <a:alpha val="25098"/>
                </a:srgbClr>
              </a:solidFill>
              <a:ln w="9525">
                <a:noFill/>
                <a:round/>
                <a:headEnd/>
                <a:tailEnd/>
              </a:ln>
            </p:spPr>
            <p:txBody>
              <a:bodyPr/>
              <a:lstStyle/>
              <a:p>
                <a:endParaRPr lang="en-US"/>
              </a:p>
            </p:txBody>
          </p:sp>
          <p:sp>
            <p:nvSpPr>
              <p:cNvPr id="11799" name="Freeform 48"/>
              <p:cNvSpPr>
                <a:spLocks/>
              </p:cNvSpPr>
              <p:nvPr/>
            </p:nvSpPr>
            <p:spPr bwMode="auto">
              <a:xfrm>
                <a:off x="3977" y="1478"/>
                <a:ext cx="12" cy="18"/>
              </a:xfrm>
              <a:custGeom>
                <a:avLst/>
                <a:gdLst>
                  <a:gd name="T0" fmla="*/ 2 w 12"/>
                  <a:gd name="T1" fmla="*/ 6 h 18"/>
                  <a:gd name="T2" fmla="*/ 4 w 12"/>
                  <a:gd name="T3" fmla="*/ 8 h 18"/>
                  <a:gd name="T4" fmla="*/ 6 w 12"/>
                  <a:gd name="T5" fmla="*/ 10 h 18"/>
                  <a:gd name="T6" fmla="*/ 6 w 12"/>
                  <a:gd name="T7" fmla="*/ 8 h 18"/>
                  <a:gd name="T8" fmla="*/ 6 w 12"/>
                  <a:gd name="T9" fmla="*/ 14 h 18"/>
                  <a:gd name="T10" fmla="*/ 8 w 12"/>
                  <a:gd name="T11" fmla="*/ 18 h 18"/>
                  <a:gd name="T12" fmla="*/ 8 w 12"/>
                  <a:gd name="T13" fmla="*/ 12 h 18"/>
                  <a:gd name="T14" fmla="*/ 10 w 12"/>
                  <a:gd name="T15" fmla="*/ 8 h 18"/>
                  <a:gd name="T16" fmla="*/ 12 w 12"/>
                  <a:gd name="T17" fmla="*/ 10 h 18"/>
                  <a:gd name="T18" fmla="*/ 12 w 12"/>
                  <a:gd name="T19" fmla="*/ 6 h 18"/>
                  <a:gd name="T20" fmla="*/ 10 w 12"/>
                  <a:gd name="T21" fmla="*/ 6 h 18"/>
                  <a:gd name="T22" fmla="*/ 10 w 12"/>
                  <a:gd name="T23" fmla="*/ 2 h 18"/>
                  <a:gd name="T24" fmla="*/ 12 w 12"/>
                  <a:gd name="T25" fmla="*/ 0 h 18"/>
                  <a:gd name="T26" fmla="*/ 8 w 12"/>
                  <a:gd name="T27" fmla="*/ 0 h 18"/>
                  <a:gd name="T28" fmla="*/ 6 w 12"/>
                  <a:gd name="T29" fmla="*/ 0 h 18"/>
                  <a:gd name="T30" fmla="*/ 6 w 12"/>
                  <a:gd name="T31" fmla="*/ 2 h 18"/>
                  <a:gd name="T32" fmla="*/ 8 w 12"/>
                  <a:gd name="T33" fmla="*/ 0 h 18"/>
                  <a:gd name="T34" fmla="*/ 4 w 12"/>
                  <a:gd name="T35" fmla="*/ 6 h 18"/>
                  <a:gd name="T36" fmla="*/ 4 w 12"/>
                  <a:gd name="T37" fmla="*/ 4 h 18"/>
                  <a:gd name="T38" fmla="*/ 2 w 12"/>
                  <a:gd name="T39" fmla="*/ 2 h 18"/>
                  <a:gd name="T40" fmla="*/ 0 w 12"/>
                  <a:gd name="T41" fmla="*/ 4 h 18"/>
                  <a:gd name="T42" fmla="*/ 0 w 12"/>
                  <a:gd name="T43" fmla="*/ 8 h 18"/>
                  <a:gd name="T44" fmla="*/ 4 w 12"/>
                  <a:gd name="T45" fmla="*/ 16 h 18"/>
                  <a:gd name="T46" fmla="*/ 2 w 12"/>
                  <a:gd name="T47" fmla="*/ 6 h 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
                  <a:gd name="T73" fmla="*/ 0 h 18"/>
                  <a:gd name="T74" fmla="*/ 12 w 12"/>
                  <a:gd name="T75" fmla="*/ 18 h 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 h="18">
                    <a:moveTo>
                      <a:pt x="2" y="6"/>
                    </a:moveTo>
                    <a:lnTo>
                      <a:pt x="4" y="8"/>
                    </a:lnTo>
                    <a:lnTo>
                      <a:pt x="6" y="10"/>
                    </a:lnTo>
                    <a:lnTo>
                      <a:pt x="6" y="8"/>
                    </a:lnTo>
                    <a:lnTo>
                      <a:pt x="6" y="14"/>
                    </a:lnTo>
                    <a:lnTo>
                      <a:pt x="8" y="18"/>
                    </a:lnTo>
                    <a:lnTo>
                      <a:pt x="8" y="12"/>
                    </a:lnTo>
                    <a:lnTo>
                      <a:pt x="10" y="8"/>
                    </a:lnTo>
                    <a:lnTo>
                      <a:pt x="12" y="10"/>
                    </a:lnTo>
                    <a:lnTo>
                      <a:pt x="12" y="6"/>
                    </a:lnTo>
                    <a:lnTo>
                      <a:pt x="10" y="6"/>
                    </a:lnTo>
                    <a:lnTo>
                      <a:pt x="10" y="2"/>
                    </a:lnTo>
                    <a:lnTo>
                      <a:pt x="12" y="0"/>
                    </a:lnTo>
                    <a:lnTo>
                      <a:pt x="8" y="0"/>
                    </a:lnTo>
                    <a:lnTo>
                      <a:pt x="6" y="0"/>
                    </a:lnTo>
                    <a:lnTo>
                      <a:pt x="6" y="2"/>
                    </a:lnTo>
                    <a:lnTo>
                      <a:pt x="8" y="0"/>
                    </a:lnTo>
                    <a:lnTo>
                      <a:pt x="4" y="6"/>
                    </a:lnTo>
                    <a:lnTo>
                      <a:pt x="4" y="4"/>
                    </a:lnTo>
                    <a:lnTo>
                      <a:pt x="2" y="2"/>
                    </a:lnTo>
                    <a:lnTo>
                      <a:pt x="0" y="4"/>
                    </a:lnTo>
                    <a:lnTo>
                      <a:pt x="0" y="8"/>
                    </a:lnTo>
                    <a:lnTo>
                      <a:pt x="4" y="16"/>
                    </a:lnTo>
                    <a:lnTo>
                      <a:pt x="2" y="6"/>
                    </a:lnTo>
                    <a:close/>
                  </a:path>
                </a:pathLst>
              </a:custGeom>
              <a:solidFill>
                <a:srgbClr val="0071B4">
                  <a:alpha val="25098"/>
                </a:srgbClr>
              </a:solidFill>
              <a:ln w="9525">
                <a:noFill/>
                <a:round/>
                <a:headEnd/>
                <a:tailEnd/>
              </a:ln>
            </p:spPr>
            <p:txBody>
              <a:bodyPr/>
              <a:lstStyle/>
              <a:p>
                <a:endParaRPr lang="en-US"/>
              </a:p>
            </p:txBody>
          </p:sp>
          <p:sp>
            <p:nvSpPr>
              <p:cNvPr id="11800" name="Freeform 49"/>
              <p:cNvSpPr>
                <a:spLocks/>
              </p:cNvSpPr>
              <p:nvPr/>
            </p:nvSpPr>
            <p:spPr bwMode="auto">
              <a:xfrm>
                <a:off x="4774" y="1632"/>
                <a:ext cx="21" cy="14"/>
              </a:xfrm>
              <a:custGeom>
                <a:avLst/>
                <a:gdLst>
                  <a:gd name="T0" fmla="*/ 0 w 21"/>
                  <a:gd name="T1" fmla="*/ 10 h 14"/>
                  <a:gd name="T2" fmla="*/ 4 w 21"/>
                  <a:gd name="T3" fmla="*/ 14 h 14"/>
                  <a:gd name="T4" fmla="*/ 4 w 21"/>
                  <a:gd name="T5" fmla="*/ 14 h 14"/>
                  <a:gd name="T6" fmla="*/ 6 w 21"/>
                  <a:gd name="T7" fmla="*/ 12 h 14"/>
                  <a:gd name="T8" fmla="*/ 9 w 21"/>
                  <a:gd name="T9" fmla="*/ 12 h 14"/>
                  <a:gd name="T10" fmla="*/ 11 w 21"/>
                  <a:gd name="T11" fmla="*/ 10 h 14"/>
                  <a:gd name="T12" fmla="*/ 13 w 21"/>
                  <a:gd name="T13" fmla="*/ 12 h 14"/>
                  <a:gd name="T14" fmla="*/ 15 w 21"/>
                  <a:gd name="T15" fmla="*/ 12 h 14"/>
                  <a:gd name="T16" fmla="*/ 17 w 21"/>
                  <a:gd name="T17" fmla="*/ 6 h 14"/>
                  <a:gd name="T18" fmla="*/ 17 w 21"/>
                  <a:gd name="T19" fmla="*/ 10 h 14"/>
                  <a:gd name="T20" fmla="*/ 19 w 21"/>
                  <a:gd name="T21" fmla="*/ 8 h 14"/>
                  <a:gd name="T22" fmla="*/ 21 w 21"/>
                  <a:gd name="T23" fmla="*/ 0 h 14"/>
                  <a:gd name="T24" fmla="*/ 21 w 21"/>
                  <a:gd name="T25" fmla="*/ 0 h 14"/>
                  <a:gd name="T26" fmla="*/ 13 w 21"/>
                  <a:gd name="T27" fmla="*/ 2 h 14"/>
                  <a:gd name="T28" fmla="*/ 11 w 21"/>
                  <a:gd name="T29" fmla="*/ 0 h 14"/>
                  <a:gd name="T30" fmla="*/ 11 w 21"/>
                  <a:gd name="T31" fmla="*/ 0 h 14"/>
                  <a:gd name="T32" fmla="*/ 9 w 21"/>
                  <a:gd name="T33" fmla="*/ 0 h 14"/>
                  <a:gd name="T34" fmla="*/ 6 w 21"/>
                  <a:gd name="T35" fmla="*/ 0 h 14"/>
                  <a:gd name="T36" fmla="*/ 4 w 21"/>
                  <a:gd name="T37" fmla="*/ 0 h 14"/>
                  <a:gd name="T38" fmla="*/ 6 w 21"/>
                  <a:gd name="T39" fmla="*/ 4 h 14"/>
                  <a:gd name="T40" fmla="*/ 4 w 21"/>
                  <a:gd name="T41" fmla="*/ 4 h 14"/>
                  <a:gd name="T42" fmla="*/ 2 w 21"/>
                  <a:gd name="T43" fmla="*/ 6 h 14"/>
                  <a:gd name="T44" fmla="*/ 4 w 21"/>
                  <a:gd name="T45" fmla="*/ 8 h 14"/>
                  <a:gd name="T46" fmla="*/ 2 w 21"/>
                  <a:gd name="T47" fmla="*/ 10 h 14"/>
                  <a:gd name="T48" fmla="*/ 0 w 21"/>
                  <a:gd name="T49" fmla="*/ 10 h 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14"/>
                  <a:gd name="T77" fmla="*/ 21 w 21"/>
                  <a:gd name="T78" fmla="*/ 14 h 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14">
                    <a:moveTo>
                      <a:pt x="0" y="10"/>
                    </a:moveTo>
                    <a:lnTo>
                      <a:pt x="4" y="14"/>
                    </a:lnTo>
                    <a:lnTo>
                      <a:pt x="6" y="12"/>
                    </a:lnTo>
                    <a:lnTo>
                      <a:pt x="9" y="12"/>
                    </a:lnTo>
                    <a:lnTo>
                      <a:pt x="11" y="10"/>
                    </a:lnTo>
                    <a:lnTo>
                      <a:pt x="13" y="12"/>
                    </a:lnTo>
                    <a:lnTo>
                      <a:pt x="15" y="12"/>
                    </a:lnTo>
                    <a:lnTo>
                      <a:pt x="17" y="6"/>
                    </a:lnTo>
                    <a:lnTo>
                      <a:pt x="17" y="10"/>
                    </a:lnTo>
                    <a:lnTo>
                      <a:pt x="19" y="8"/>
                    </a:lnTo>
                    <a:lnTo>
                      <a:pt x="21" y="0"/>
                    </a:lnTo>
                    <a:lnTo>
                      <a:pt x="13" y="2"/>
                    </a:lnTo>
                    <a:lnTo>
                      <a:pt x="11" y="0"/>
                    </a:lnTo>
                    <a:lnTo>
                      <a:pt x="9" y="0"/>
                    </a:lnTo>
                    <a:lnTo>
                      <a:pt x="6" y="0"/>
                    </a:lnTo>
                    <a:lnTo>
                      <a:pt x="4" y="0"/>
                    </a:lnTo>
                    <a:lnTo>
                      <a:pt x="6" y="4"/>
                    </a:lnTo>
                    <a:lnTo>
                      <a:pt x="4" y="4"/>
                    </a:lnTo>
                    <a:lnTo>
                      <a:pt x="2" y="6"/>
                    </a:lnTo>
                    <a:lnTo>
                      <a:pt x="4" y="8"/>
                    </a:lnTo>
                    <a:lnTo>
                      <a:pt x="2" y="10"/>
                    </a:lnTo>
                    <a:lnTo>
                      <a:pt x="0" y="10"/>
                    </a:lnTo>
                    <a:close/>
                  </a:path>
                </a:pathLst>
              </a:custGeom>
              <a:solidFill>
                <a:srgbClr val="0071B4">
                  <a:alpha val="25098"/>
                </a:srgbClr>
              </a:solidFill>
              <a:ln w="9525">
                <a:noFill/>
                <a:round/>
                <a:headEnd/>
                <a:tailEnd/>
              </a:ln>
            </p:spPr>
            <p:txBody>
              <a:bodyPr/>
              <a:lstStyle/>
              <a:p>
                <a:endParaRPr lang="en-US"/>
              </a:p>
            </p:txBody>
          </p:sp>
          <p:sp>
            <p:nvSpPr>
              <p:cNvPr id="11801" name="Freeform 50"/>
              <p:cNvSpPr>
                <a:spLocks/>
              </p:cNvSpPr>
              <p:nvPr/>
            </p:nvSpPr>
            <p:spPr bwMode="auto">
              <a:xfrm>
                <a:off x="4387" y="1530"/>
                <a:ext cx="26" cy="24"/>
              </a:xfrm>
              <a:custGeom>
                <a:avLst/>
                <a:gdLst>
                  <a:gd name="T0" fmla="*/ 4 w 26"/>
                  <a:gd name="T1" fmla="*/ 12 h 24"/>
                  <a:gd name="T2" fmla="*/ 2 w 26"/>
                  <a:gd name="T3" fmla="*/ 10 h 24"/>
                  <a:gd name="T4" fmla="*/ 0 w 26"/>
                  <a:gd name="T5" fmla="*/ 10 h 24"/>
                  <a:gd name="T6" fmla="*/ 0 w 26"/>
                  <a:gd name="T7" fmla="*/ 12 h 24"/>
                  <a:gd name="T8" fmla="*/ 0 w 26"/>
                  <a:gd name="T9" fmla="*/ 12 h 24"/>
                  <a:gd name="T10" fmla="*/ 2 w 26"/>
                  <a:gd name="T11" fmla="*/ 16 h 24"/>
                  <a:gd name="T12" fmla="*/ 6 w 26"/>
                  <a:gd name="T13" fmla="*/ 18 h 24"/>
                  <a:gd name="T14" fmla="*/ 10 w 26"/>
                  <a:gd name="T15" fmla="*/ 22 h 24"/>
                  <a:gd name="T16" fmla="*/ 12 w 26"/>
                  <a:gd name="T17" fmla="*/ 22 h 24"/>
                  <a:gd name="T18" fmla="*/ 18 w 26"/>
                  <a:gd name="T19" fmla="*/ 24 h 24"/>
                  <a:gd name="T20" fmla="*/ 24 w 26"/>
                  <a:gd name="T21" fmla="*/ 18 h 24"/>
                  <a:gd name="T22" fmla="*/ 26 w 26"/>
                  <a:gd name="T23" fmla="*/ 6 h 24"/>
                  <a:gd name="T24" fmla="*/ 26 w 26"/>
                  <a:gd name="T25" fmla="*/ 4 h 24"/>
                  <a:gd name="T26" fmla="*/ 24 w 26"/>
                  <a:gd name="T27" fmla="*/ 4 h 24"/>
                  <a:gd name="T28" fmla="*/ 22 w 26"/>
                  <a:gd name="T29" fmla="*/ 2 h 24"/>
                  <a:gd name="T30" fmla="*/ 18 w 26"/>
                  <a:gd name="T31" fmla="*/ 2 h 24"/>
                  <a:gd name="T32" fmla="*/ 8 w 26"/>
                  <a:gd name="T33" fmla="*/ 0 h 24"/>
                  <a:gd name="T34" fmla="*/ 6 w 26"/>
                  <a:gd name="T35" fmla="*/ 2 h 24"/>
                  <a:gd name="T36" fmla="*/ 8 w 26"/>
                  <a:gd name="T37" fmla="*/ 8 h 24"/>
                  <a:gd name="T38" fmla="*/ 6 w 26"/>
                  <a:gd name="T39" fmla="*/ 10 h 24"/>
                  <a:gd name="T40" fmla="*/ 4 w 26"/>
                  <a:gd name="T41" fmla="*/ 12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4"/>
                  <a:gd name="T65" fmla="*/ 26 w 26"/>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4">
                    <a:moveTo>
                      <a:pt x="4" y="12"/>
                    </a:moveTo>
                    <a:lnTo>
                      <a:pt x="2" y="10"/>
                    </a:lnTo>
                    <a:lnTo>
                      <a:pt x="0" y="10"/>
                    </a:lnTo>
                    <a:lnTo>
                      <a:pt x="0" y="12"/>
                    </a:lnTo>
                    <a:lnTo>
                      <a:pt x="2" y="16"/>
                    </a:lnTo>
                    <a:lnTo>
                      <a:pt x="6" y="18"/>
                    </a:lnTo>
                    <a:lnTo>
                      <a:pt x="10" y="22"/>
                    </a:lnTo>
                    <a:lnTo>
                      <a:pt x="12" y="22"/>
                    </a:lnTo>
                    <a:lnTo>
                      <a:pt x="18" y="24"/>
                    </a:lnTo>
                    <a:lnTo>
                      <a:pt x="24" y="18"/>
                    </a:lnTo>
                    <a:lnTo>
                      <a:pt x="26" y="6"/>
                    </a:lnTo>
                    <a:lnTo>
                      <a:pt x="26" y="4"/>
                    </a:lnTo>
                    <a:lnTo>
                      <a:pt x="24" y="4"/>
                    </a:lnTo>
                    <a:lnTo>
                      <a:pt x="22" y="2"/>
                    </a:lnTo>
                    <a:lnTo>
                      <a:pt x="18" y="2"/>
                    </a:lnTo>
                    <a:lnTo>
                      <a:pt x="8" y="0"/>
                    </a:lnTo>
                    <a:lnTo>
                      <a:pt x="6" y="2"/>
                    </a:lnTo>
                    <a:lnTo>
                      <a:pt x="8" y="8"/>
                    </a:lnTo>
                    <a:lnTo>
                      <a:pt x="6" y="10"/>
                    </a:lnTo>
                    <a:lnTo>
                      <a:pt x="4" y="12"/>
                    </a:lnTo>
                    <a:close/>
                  </a:path>
                </a:pathLst>
              </a:custGeom>
              <a:solidFill>
                <a:srgbClr val="0071B4">
                  <a:alpha val="25098"/>
                </a:srgbClr>
              </a:solidFill>
              <a:ln w="9525">
                <a:noFill/>
                <a:round/>
                <a:headEnd/>
                <a:tailEnd/>
              </a:ln>
            </p:spPr>
            <p:txBody>
              <a:bodyPr/>
              <a:lstStyle/>
              <a:p>
                <a:endParaRPr lang="en-US"/>
              </a:p>
            </p:txBody>
          </p:sp>
          <p:sp>
            <p:nvSpPr>
              <p:cNvPr id="11802" name="Freeform 51"/>
              <p:cNvSpPr>
                <a:spLocks/>
              </p:cNvSpPr>
              <p:nvPr/>
            </p:nvSpPr>
            <p:spPr bwMode="auto">
              <a:xfrm>
                <a:off x="1174" y="1590"/>
                <a:ext cx="255" cy="209"/>
              </a:xfrm>
              <a:custGeom>
                <a:avLst/>
                <a:gdLst>
                  <a:gd name="T0" fmla="*/ 245 w 255"/>
                  <a:gd name="T1" fmla="*/ 141 h 209"/>
                  <a:gd name="T2" fmla="*/ 225 w 255"/>
                  <a:gd name="T3" fmla="*/ 121 h 209"/>
                  <a:gd name="T4" fmla="*/ 215 w 255"/>
                  <a:gd name="T5" fmla="*/ 117 h 209"/>
                  <a:gd name="T6" fmla="*/ 205 w 255"/>
                  <a:gd name="T7" fmla="*/ 91 h 209"/>
                  <a:gd name="T8" fmla="*/ 197 w 255"/>
                  <a:gd name="T9" fmla="*/ 64 h 209"/>
                  <a:gd name="T10" fmla="*/ 189 w 255"/>
                  <a:gd name="T11" fmla="*/ 24 h 209"/>
                  <a:gd name="T12" fmla="*/ 173 w 255"/>
                  <a:gd name="T13" fmla="*/ 8 h 209"/>
                  <a:gd name="T14" fmla="*/ 169 w 255"/>
                  <a:gd name="T15" fmla="*/ 10 h 209"/>
                  <a:gd name="T16" fmla="*/ 153 w 255"/>
                  <a:gd name="T17" fmla="*/ 2 h 209"/>
                  <a:gd name="T18" fmla="*/ 153 w 255"/>
                  <a:gd name="T19" fmla="*/ 14 h 209"/>
                  <a:gd name="T20" fmla="*/ 157 w 255"/>
                  <a:gd name="T21" fmla="*/ 48 h 209"/>
                  <a:gd name="T22" fmla="*/ 163 w 255"/>
                  <a:gd name="T23" fmla="*/ 70 h 209"/>
                  <a:gd name="T24" fmla="*/ 151 w 255"/>
                  <a:gd name="T25" fmla="*/ 76 h 209"/>
                  <a:gd name="T26" fmla="*/ 145 w 255"/>
                  <a:gd name="T27" fmla="*/ 40 h 209"/>
                  <a:gd name="T28" fmla="*/ 137 w 255"/>
                  <a:gd name="T29" fmla="*/ 30 h 209"/>
                  <a:gd name="T30" fmla="*/ 121 w 255"/>
                  <a:gd name="T31" fmla="*/ 18 h 209"/>
                  <a:gd name="T32" fmla="*/ 123 w 255"/>
                  <a:gd name="T33" fmla="*/ 32 h 209"/>
                  <a:gd name="T34" fmla="*/ 123 w 255"/>
                  <a:gd name="T35" fmla="*/ 38 h 209"/>
                  <a:gd name="T36" fmla="*/ 113 w 255"/>
                  <a:gd name="T37" fmla="*/ 42 h 209"/>
                  <a:gd name="T38" fmla="*/ 105 w 255"/>
                  <a:gd name="T39" fmla="*/ 46 h 209"/>
                  <a:gd name="T40" fmla="*/ 103 w 255"/>
                  <a:gd name="T41" fmla="*/ 28 h 209"/>
                  <a:gd name="T42" fmla="*/ 79 w 255"/>
                  <a:gd name="T43" fmla="*/ 20 h 209"/>
                  <a:gd name="T44" fmla="*/ 69 w 255"/>
                  <a:gd name="T45" fmla="*/ 32 h 209"/>
                  <a:gd name="T46" fmla="*/ 65 w 255"/>
                  <a:gd name="T47" fmla="*/ 30 h 209"/>
                  <a:gd name="T48" fmla="*/ 65 w 255"/>
                  <a:gd name="T49" fmla="*/ 4 h 209"/>
                  <a:gd name="T50" fmla="*/ 10 w 255"/>
                  <a:gd name="T51" fmla="*/ 40 h 209"/>
                  <a:gd name="T52" fmla="*/ 14 w 255"/>
                  <a:gd name="T53" fmla="*/ 54 h 209"/>
                  <a:gd name="T54" fmla="*/ 10 w 255"/>
                  <a:gd name="T55" fmla="*/ 81 h 209"/>
                  <a:gd name="T56" fmla="*/ 12 w 255"/>
                  <a:gd name="T57" fmla="*/ 89 h 209"/>
                  <a:gd name="T58" fmla="*/ 20 w 255"/>
                  <a:gd name="T59" fmla="*/ 89 h 209"/>
                  <a:gd name="T60" fmla="*/ 32 w 255"/>
                  <a:gd name="T61" fmla="*/ 89 h 209"/>
                  <a:gd name="T62" fmla="*/ 46 w 255"/>
                  <a:gd name="T63" fmla="*/ 91 h 209"/>
                  <a:gd name="T64" fmla="*/ 12 w 255"/>
                  <a:gd name="T65" fmla="*/ 107 h 209"/>
                  <a:gd name="T66" fmla="*/ 30 w 255"/>
                  <a:gd name="T67" fmla="*/ 125 h 209"/>
                  <a:gd name="T68" fmla="*/ 73 w 255"/>
                  <a:gd name="T69" fmla="*/ 123 h 209"/>
                  <a:gd name="T70" fmla="*/ 93 w 255"/>
                  <a:gd name="T71" fmla="*/ 129 h 209"/>
                  <a:gd name="T72" fmla="*/ 93 w 255"/>
                  <a:gd name="T73" fmla="*/ 137 h 209"/>
                  <a:gd name="T74" fmla="*/ 32 w 255"/>
                  <a:gd name="T75" fmla="*/ 169 h 209"/>
                  <a:gd name="T76" fmla="*/ 59 w 255"/>
                  <a:gd name="T77" fmla="*/ 179 h 209"/>
                  <a:gd name="T78" fmla="*/ 77 w 255"/>
                  <a:gd name="T79" fmla="*/ 187 h 209"/>
                  <a:gd name="T80" fmla="*/ 81 w 255"/>
                  <a:gd name="T81" fmla="*/ 209 h 209"/>
                  <a:gd name="T82" fmla="*/ 111 w 255"/>
                  <a:gd name="T83" fmla="*/ 205 h 209"/>
                  <a:gd name="T84" fmla="*/ 133 w 255"/>
                  <a:gd name="T85" fmla="*/ 203 h 209"/>
                  <a:gd name="T86" fmla="*/ 169 w 255"/>
                  <a:gd name="T87" fmla="*/ 179 h 209"/>
                  <a:gd name="T88" fmla="*/ 177 w 255"/>
                  <a:gd name="T89" fmla="*/ 181 h 209"/>
                  <a:gd name="T90" fmla="*/ 197 w 255"/>
                  <a:gd name="T91" fmla="*/ 185 h 209"/>
                  <a:gd name="T92" fmla="*/ 213 w 255"/>
                  <a:gd name="T93" fmla="*/ 195 h 209"/>
                  <a:gd name="T94" fmla="*/ 229 w 255"/>
                  <a:gd name="T95" fmla="*/ 193 h 209"/>
                  <a:gd name="T96" fmla="*/ 243 w 255"/>
                  <a:gd name="T97" fmla="*/ 187 h 209"/>
                  <a:gd name="T98" fmla="*/ 239 w 255"/>
                  <a:gd name="T99" fmla="*/ 179 h 209"/>
                  <a:gd name="T100" fmla="*/ 239 w 255"/>
                  <a:gd name="T101" fmla="*/ 175 h 209"/>
                  <a:gd name="T102" fmla="*/ 227 w 255"/>
                  <a:gd name="T103" fmla="*/ 175 h 209"/>
                  <a:gd name="T104" fmla="*/ 229 w 255"/>
                  <a:gd name="T105" fmla="*/ 169 h 209"/>
                  <a:gd name="T106" fmla="*/ 235 w 255"/>
                  <a:gd name="T107" fmla="*/ 155 h 209"/>
                  <a:gd name="T108" fmla="*/ 241 w 255"/>
                  <a:gd name="T109" fmla="*/ 161 h 209"/>
                  <a:gd name="T110" fmla="*/ 251 w 255"/>
                  <a:gd name="T111" fmla="*/ 163 h 2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209"/>
                  <a:gd name="T170" fmla="*/ 255 w 255"/>
                  <a:gd name="T171" fmla="*/ 209 h 2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209">
                    <a:moveTo>
                      <a:pt x="253" y="143"/>
                    </a:moveTo>
                    <a:lnTo>
                      <a:pt x="253" y="143"/>
                    </a:lnTo>
                    <a:lnTo>
                      <a:pt x="251" y="143"/>
                    </a:lnTo>
                    <a:lnTo>
                      <a:pt x="249" y="143"/>
                    </a:lnTo>
                    <a:lnTo>
                      <a:pt x="245" y="143"/>
                    </a:lnTo>
                    <a:lnTo>
                      <a:pt x="245" y="141"/>
                    </a:lnTo>
                    <a:lnTo>
                      <a:pt x="247" y="139"/>
                    </a:lnTo>
                    <a:lnTo>
                      <a:pt x="245" y="137"/>
                    </a:lnTo>
                    <a:lnTo>
                      <a:pt x="241" y="137"/>
                    </a:lnTo>
                    <a:lnTo>
                      <a:pt x="229" y="127"/>
                    </a:lnTo>
                    <a:lnTo>
                      <a:pt x="231" y="125"/>
                    </a:lnTo>
                    <a:lnTo>
                      <a:pt x="229" y="123"/>
                    </a:lnTo>
                    <a:lnTo>
                      <a:pt x="225" y="121"/>
                    </a:lnTo>
                    <a:lnTo>
                      <a:pt x="225" y="123"/>
                    </a:lnTo>
                    <a:lnTo>
                      <a:pt x="225" y="125"/>
                    </a:lnTo>
                    <a:lnTo>
                      <a:pt x="223" y="125"/>
                    </a:lnTo>
                    <a:lnTo>
                      <a:pt x="223" y="123"/>
                    </a:lnTo>
                    <a:lnTo>
                      <a:pt x="219" y="123"/>
                    </a:lnTo>
                    <a:lnTo>
                      <a:pt x="217" y="123"/>
                    </a:lnTo>
                    <a:lnTo>
                      <a:pt x="215" y="117"/>
                    </a:lnTo>
                    <a:lnTo>
                      <a:pt x="211" y="117"/>
                    </a:lnTo>
                    <a:lnTo>
                      <a:pt x="207" y="107"/>
                    </a:lnTo>
                    <a:lnTo>
                      <a:pt x="203" y="105"/>
                    </a:lnTo>
                    <a:lnTo>
                      <a:pt x="203" y="101"/>
                    </a:lnTo>
                    <a:lnTo>
                      <a:pt x="203" y="99"/>
                    </a:lnTo>
                    <a:lnTo>
                      <a:pt x="203" y="91"/>
                    </a:lnTo>
                    <a:lnTo>
                      <a:pt x="205" y="91"/>
                    </a:lnTo>
                    <a:lnTo>
                      <a:pt x="205" y="85"/>
                    </a:lnTo>
                    <a:lnTo>
                      <a:pt x="205" y="83"/>
                    </a:lnTo>
                    <a:lnTo>
                      <a:pt x="203" y="79"/>
                    </a:lnTo>
                    <a:lnTo>
                      <a:pt x="197" y="70"/>
                    </a:lnTo>
                    <a:lnTo>
                      <a:pt x="197" y="64"/>
                    </a:lnTo>
                    <a:lnTo>
                      <a:pt x="195" y="64"/>
                    </a:lnTo>
                    <a:lnTo>
                      <a:pt x="191" y="32"/>
                    </a:lnTo>
                    <a:lnTo>
                      <a:pt x="189" y="32"/>
                    </a:lnTo>
                    <a:lnTo>
                      <a:pt x="191" y="28"/>
                    </a:lnTo>
                    <a:lnTo>
                      <a:pt x="189" y="26"/>
                    </a:lnTo>
                    <a:lnTo>
                      <a:pt x="189" y="24"/>
                    </a:lnTo>
                    <a:lnTo>
                      <a:pt x="187" y="22"/>
                    </a:lnTo>
                    <a:lnTo>
                      <a:pt x="183" y="20"/>
                    </a:lnTo>
                    <a:lnTo>
                      <a:pt x="183" y="18"/>
                    </a:lnTo>
                    <a:lnTo>
                      <a:pt x="177" y="14"/>
                    </a:lnTo>
                    <a:lnTo>
                      <a:pt x="177" y="12"/>
                    </a:lnTo>
                    <a:lnTo>
                      <a:pt x="175" y="8"/>
                    </a:lnTo>
                    <a:lnTo>
                      <a:pt x="173" y="8"/>
                    </a:lnTo>
                    <a:lnTo>
                      <a:pt x="173" y="6"/>
                    </a:lnTo>
                    <a:lnTo>
                      <a:pt x="169" y="4"/>
                    </a:lnTo>
                    <a:lnTo>
                      <a:pt x="169" y="8"/>
                    </a:lnTo>
                    <a:lnTo>
                      <a:pt x="171" y="8"/>
                    </a:lnTo>
                    <a:lnTo>
                      <a:pt x="171" y="10"/>
                    </a:lnTo>
                    <a:lnTo>
                      <a:pt x="169" y="10"/>
                    </a:lnTo>
                    <a:lnTo>
                      <a:pt x="165" y="10"/>
                    </a:lnTo>
                    <a:lnTo>
                      <a:pt x="161" y="4"/>
                    </a:lnTo>
                    <a:lnTo>
                      <a:pt x="155" y="2"/>
                    </a:lnTo>
                    <a:lnTo>
                      <a:pt x="153" y="2"/>
                    </a:lnTo>
                    <a:lnTo>
                      <a:pt x="153" y="6"/>
                    </a:lnTo>
                    <a:lnTo>
                      <a:pt x="155" y="8"/>
                    </a:lnTo>
                    <a:lnTo>
                      <a:pt x="155" y="10"/>
                    </a:lnTo>
                    <a:lnTo>
                      <a:pt x="153" y="10"/>
                    </a:lnTo>
                    <a:lnTo>
                      <a:pt x="151" y="10"/>
                    </a:lnTo>
                    <a:lnTo>
                      <a:pt x="151" y="14"/>
                    </a:lnTo>
                    <a:lnTo>
                      <a:pt x="153" y="14"/>
                    </a:lnTo>
                    <a:lnTo>
                      <a:pt x="153" y="16"/>
                    </a:lnTo>
                    <a:lnTo>
                      <a:pt x="151" y="16"/>
                    </a:lnTo>
                    <a:lnTo>
                      <a:pt x="153" y="18"/>
                    </a:lnTo>
                    <a:lnTo>
                      <a:pt x="157" y="42"/>
                    </a:lnTo>
                    <a:lnTo>
                      <a:pt x="157" y="44"/>
                    </a:lnTo>
                    <a:lnTo>
                      <a:pt x="157" y="46"/>
                    </a:lnTo>
                    <a:lnTo>
                      <a:pt x="157" y="48"/>
                    </a:lnTo>
                    <a:lnTo>
                      <a:pt x="157" y="58"/>
                    </a:lnTo>
                    <a:lnTo>
                      <a:pt x="159" y="58"/>
                    </a:lnTo>
                    <a:lnTo>
                      <a:pt x="159" y="62"/>
                    </a:lnTo>
                    <a:lnTo>
                      <a:pt x="159" y="64"/>
                    </a:lnTo>
                    <a:lnTo>
                      <a:pt x="163" y="68"/>
                    </a:lnTo>
                    <a:lnTo>
                      <a:pt x="163" y="70"/>
                    </a:lnTo>
                    <a:lnTo>
                      <a:pt x="161" y="72"/>
                    </a:lnTo>
                    <a:lnTo>
                      <a:pt x="161" y="74"/>
                    </a:lnTo>
                    <a:lnTo>
                      <a:pt x="159" y="76"/>
                    </a:lnTo>
                    <a:lnTo>
                      <a:pt x="155" y="77"/>
                    </a:lnTo>
                    <a:lnTo>
                      <a:pt x="155" y="79"/>
                    </a:lnTo>
                    <a:lnTo>
                      <a:pt x="153" y="79"/>
                    </a:lnTo>
                    <a:lnTo>
                      <a:pt x="151" y="76"/>
                    </a:lnTo>
                    <a:lnTo>
                      <a:pt x="149" y="76"/>
                    </a:lnTo>
                    <a:lnTo>
                      <a:pt x="149" y="70"/>
                    </a:lnTo>
                    <a:lnTo>
                      <a:pt x="151" y="66"/>
                    </a:lnTo>
                    <a:lnTo>
                      <a:pt x="147" y="64"/>
                    </a:lnTo>
                    <a:lnTo>
                      <a:pt x="147" y="56"/>
                    </a:lnTo>
                    <a:lnTo>
                      <a:pt x="145" y="52"/>
                    </a:lnTo>
                    <a:lnTo>
                      <a:pt x="145" y="40"/>
                    </a:lnTo>
                    <a:lnTo>
                      <a:pt x="143" y="36"/>
                    </a:lnTo>
                    <a:lnTo>
                      <a:pt x="141" y="36"/>
                    </a:lnTo>
                    <a:lnTo>
                      <a:pt x="141" y="34"/>
                    </a:lnTo>
                    <a:lnTo>
                      <a:pt x="139" y="32"/>
                    </a:lnTo>
                    <a:lnTo>
                      <a:pt x="139" y="30"/>
                    </a:lnTo>
                    <a:lnTo>
                      <a:pt x="137" y="30"/>
                    </a:lnTo>
                    <a:lnTo>
                      <a:pt x="135" y="30"/>
                    </a:lnTo>
                    <a:lnTo>
                      <a:pt x="133" y="28"/>
                    </a:lnTo>
                    <a:lnTo>
                      <a:pt x="133" y="24"/>
                    </a:lnTo>
                    <a:lnTo>
                      <a:pt x="133" y="22"/>
                    </a:lnTo>
                    <a:lnTo>
                      <a:pt x="129" y="24"/>
                    </a:lnTo>
                    <a:lnTo>
                      <a:pt x="129" y="20"/>
                    </a:lnTo>
                    <a:lnTo>
                      <a:pt x="121" y="18"/>
                    </a:lnTo>
                    <a:lnTo>
                      <a:pt x="119" y="18"/>
                    </a:lnTo>
                    <a:lnTo>
                      <a:pt x="119" y="20"/>
                    </a:lnTo>
                    <a:lnTo>
                      <a:pt x="123" y="26"/>
                    </a:lnTo>
                    <a:lnTo>
                      <a:pt x="125" y="28"/>
                    </a:lnTo>
                    <a:lnTo>
                      <a:pt x="127" y="32"/>
                    </a:lnTo>
                    <a:lnTo>
                      <a:pt x="127" y="34"/>
                    </a:lnTo>
                    <a:lnTo>
                      <a:pt x="123" y="32"/>
                    </a:lnTo>
                    <a:lnTo>
                      <a:pt x="123" y="34"/>
                    </a:lnTo>
                    <a:lnTo>
                      <a:pt x="127" y="36"/>
                    </a:lnTo>
                    <a:lnTo>
                      <a:pt x="127" y="38"/>
                    </a:lnTo>
                    <a:lnTo>
                      <a:pt x="125" y="40"/>
                    </a:lnTo>
                    <a:lnTo>
                      <a:pt x="123" y="38"/>
                    </a:lnTo>
                    <a:lnTo>
                      <a:pt x="125" y="42"/>
                    </a:lnTo>
                    <a:lnTo>
                      <a:pt x="123" y="42"/>
                    </a:lnTo>
                    <a:lnTo>
                      <a:pt x="121" y="38"/>
                    </a:lnTo>
                    <a:lnTo>
                      <a:pt x="119" y="40"/>
                    </a:lnTo>
                    <a:lnTo>
                      <a:pt x="115" y="38"/>
                    </a:lnTo>
                    <a:lnTo>
                      <a:pt x="113" y="42"/>
                    </a:lnTo>
                    <a:lnTo>
                      <a:pt x="111" y="42"/>
                    </a:lnTo>
                    <a:lnTo>
                      <a:pt x="111" y="48"/>
                    </a:lnTo>
                    <a:lnTo>
                      <a:pt x="109" y="50"/>
                    </a:lnTo>
                    <a:lnTo>
                      <a:pt x="107" y="48"/>
                    </a:lnTo>
                    <a:lnTo>
                      <a:pt x="109" y="46"/>
                    </a:lnTo>
                    <a:lnTo>
                      <a:pt x="109" y="44"/>
                    </a:lnTo>
                    <a:lnTo>
                      <a:pt x="105" y="46"/>
                    </a:lnTo>
                    <a:lnTo>
                      <a:pt x="103" y="48"/>
                    </a:lnTo>
                    <a:lnTo>
                      <a:pt x="99" y="50"/>
                    </a:lnTo>
                    <a:lnTo>
                      <a:pt x="109" y="38"/>
                    </a:lnTo>
                    <a:lnTo>
                      <a:pt x="107" y="34"/>
                    </a:lnTo>
                    <a:lnTo>
                      <a:pt x="105" y="30"/>
                    </a:lnTo>
                    <a:lnTo>
                      <a:pt x="103" y="28"/>
                    </a:lnTo>
                    <a:lnTo>
                      <a:pt x="101" y="26"/>
                    </a:lnTo>
                    <a:lnTo>
                      <a:pt x="99" y="24"/>
                    </a:lnTo>
                    <a:lnTo>
                      <a:pt x="91" y="22"/>
                    </a:lnTo>
                    <a:lnTo>
                      <a:pt x="83" y="16"/>
                    </a:lnTo>
                    <a:lnTo>
                      <a:pt x="79" y="18"/>
                    </a:lnTo>
                    <a:lnTo>
                      <a:pt x="79" y="20"/>
                    </a:lnTo>
                    <a:lnTo>
                      <a:pt x="77" y="22"/>
                    </a:lnTo>
                    <a:lnTo>
                      <a:pt x="75" y="26"/>
                    </a:lnTo>
                    <a:lnTo>
                      <a:pt x="75" y="28"/>
                    </a:lnTo>
                    <a:lnTo>
                      <a:pt x="77" y="30"/>
                    </a:lnTo>
                    <a:lnTo>
                      <a:pt x="75" y="34"/>
                    </a:lnTo>
                    <a:lnTo>
                      <a:pt x="71" y="36"/>
                    </a:lnTo>
                    <a:lnTo>
                      <a:pt x="69" y="32"/>
                    </a:lnTo>
                    <a:lnTo>
                      <a:pt x="61" y="38"/>
                    </a:lnTo>
                    <a:lnTo>
                      <a:pt x="61" y="36"/>
                    </a:lnTo>
                    <a:lnTo>
                      <a:pt x="61" y="34"/>
                    </a:lnTo>
                    <a:lnTo>
                      <a:pt x="63" y="34"/>
                    </a:lnTo>
                    <a:lnTo>
                      <a:pt x="65" y="32"/>
                    </a:lnTo>
                    <a:lnTo>
                      <a:pt x="65" y="30"/>
                    </a:lnTo>
                    <a:lnTo>
                      <a:pt x="65" y="26"/>
                    </a:lnTo>
                    <a:lnTo>
                      <a:pt x="69" y="24"/>
                    </a:lnTo>
                    <a:lnTo>
                      <a:pt x="69" y="8"/>
                    </a:lnTo>
                    <a:lnTo>
                      <a:pt x="67" y="6"/>
                    </a:lnTo>
                    <a:lnTo>
                      <a:pt x="67" y="4"/>
                    </a:lnTo>
                    <a:lnTo>
                      <a:pt x="65" y="4"/>
                    </a:lnTo>
                    <a:lnTo>
                      <a:pt x="63" y="2"/>
                    </a:lnTo>
                    <a:lnTo>
                      <a:pt x="61" y="0"/>
                    </a:lnTo>
                    <a:lnTo>
                      <a:pt x="42" y="12"/>
                    </a:lnTo>
                    <a:lnTo>
                      <a:pt x="38" y="12"/>
                    </a:lnTo>
                    <a:lnTo>
                      <a:pt x="36" y="16"/>
                    </a:lnTo>
                    <a:lnTo>
                      <a:pt x="34" y="16"/>
                    </a:lnTo>
                    <a:lnTo>
                      <a:pt x="10" y="40"/>
                    </a:lnTo>
                    <a:lnTo>
                      <a:pt x="8" y="44"/>
                    </a:lnTo>
                    <a:lnTo>
                      <a:pt x="8" y="48"/>
                    </a:lnTo>
                    <a:lnTo>
                      <a:pt x="10" y="50"/>
                    </a:lnTo>
                    <a:lnTo>
                      <a:pt x="12" y="50"/>
                    </a:lnTo>
                    <a:lnTo>
                      <a:pt x="14" y="50"/>
                    </a:lnTo>
                    <a:lnTo>
                      <a:pt x="14" y="52"/>
                    </a:lnTo>
                    <a:lnTo>
                      <a:pt x="14" y="54"/>
                    </a:lnTo>
                    <a:lnTo>
                      <a:pt x="8" y="56"/>
                    </a:lnTo>
                    <a:lnTo>
                      <a:pt x="2" y="66"/>
                    </a:lnTo>
                    <a:lnTo>
                      <a:pt x="0" y="70"/>
                    </a:lnTo>
                    <a:lnTo>
                      <a:pt x="2" y="81"/>
                    </a:lnTo>
                    <a:lnTo>
                      <a:pt x="8" y="79"/>
                    </a:lnTo>
                    <a:lnTo>
                      <a:pt x="10" y="81"/>
                    </a:lnTo>
                    <a:lnTo>
                      <a:pt x="10" y="83"/>
                    </a:lnTo>
                    <a:lnTo>
                      <a:pt x="14" y="81"/>
                    </a:lnTo>
                    <a:lnTo>
                      <a:pt x="18" y="79"/>
                    </a:lnTo>
                    <a:lnTo>
                      <a:pt x="18" y="85"/>
                    </a:lnTo>
                    <a:lnTo>
                      <a:pt x="14" y="85"/>
                    </a:lnTo>
                    <a:lnTo>
                      <a:pt x="12" y="87"/>
                    </a:lnTo>
                    <a:lnTo>
                      <a:pt x="12" y="89"/>
                    </a:lnTo>
                    <a:lnTo>
                      <a:pt x="12" y="91"/>
                    </a:lnTo>
                    <a:lnTo>
                      <a:pt x="14" y="91"/>
                    </a:lnTo>
                    <a:lnTo>
                      <a:pt x="16" y="91"/>
                    </a:lnTo>
                    <a:lnTo>
                      <a:pt x="18" y="91"/>
                    </a:lnTo>
                    <a:lnTo>
                      <a:pt x="22" y="91"/>
                    </a:lnTo>
                    <a:lnTo>
                      <a:pt x="22" y="89"/>
                    </a:lnTo>
                    <a:lnTo>
                      <a:pt x="20" y="89"/>
                    </a:lnTo>
                    <a:lnTo>
                      <a:pt x="22" y="87"/>
                    </a:lnTo>
                    <a:lnTo>
                      <a:pt x="24" y="87"/>
                    </a:lnTo>
                    <a:lnTo>
                      <a:pt x="24" y="89"/>
                    </a:lnTo>
                    <a:lnTo>
                      <a:pt x="26" y="89"/>
                    </a:lnTo>
                    <a:lnTo>
                      <a:pt x="28" y="89"/>
                    </a:lnTo>
                    <a:lnTo>
                      <a:pt x="32" y="89"/>
                    </a:lnTo>
                    <a:lnTo>
                      <a:pt x="34" y="87"/>
                    </a:lnTo>
                    <a:lnTo>
                      <a:pt x="50" y="85"/>
                    </a:lnTo>
                    <a:lnTo>
                      <a:pt x="48" y="87"/>
                    </a:lnTo>
                    <a:lnTo>
                      <a:pt x="44" y="87"/>
                    </a:lnTo>
                    <a:lnTo>
                      <a:pt x="42" y="89"/>
                    </a:lnTo>
                    <a:lnTo>
                      <a:pt x="46" y="91"/>
                    </a:lnTo>
                    <a:lnTo>
                      <a:pt x="48" y="91"/>
                    </a:lnTo>
                    <a:lnTo>
                      <a:pt x="46" y="93"/>
                    </a:lnTo>
                    <a:lnTo>
                      <a:pt x="42" y="93"/>
                    </a:lnTo>
                    <a:lnTo>
                      <a:pt x="42" y="91"/>
                    </a:lnTo>
                    <a:lnTo>
                      <a:pt x="16" y="101"/>
                    </a:lnTo>
                    <a:lnTo>
                      <a:pt x="12" y="107"/>
                    </a:lnTo>
                    <a:lnTo>
                      <a:pt x="12" y="111"/>
                    </a:lnTo>
                    <a:lnTo>
                      <a:pt x="18" y="119"/>
                    </a:lnTo>
                    <a:lnTo>
                      <a:pt x="22" y="121"/>
                    </a:lnTo>
                    <a:lnTo>
                      <a:pt x="22" y="123"/>
                    </a:lnTo>
                    <a:lnTo>
                      <a:pt x="26" y="123"/>
                    </a:lnTo>
                    <a:lnTo>
                      <a:pt x="30" y="125"/>
                    </a:lnTo>
                    <a:lnTo>
                      <a:pt x="40" y="123"/>
                    </a:lnTo>
                    <a:lnTo>
                      <a:pt x="42" y="125"/>
                    </a:lnTo>
                    <a:lnTo>
                      <a:pt x="44" y="127"/>
                    </a:lnTo>
                    <a:lnTo>
                      <a:pt x="48" y="127"/>
                    </a:lnTo>
                    <a:lnTo>
                      <a:pt x="50" y="127"/>
                    </a:lnTo>
                    <a:lnTo>
                      <a:pt x="71" y="121"/>
                    </a:lnTo>
                    <a:lnTo>
                      <a:pt x="73" y="123"/>
                    </a:lnTo>
                    <a:lnTo>
                      <a:pt x="75" y="123"/>
                    </a:lnTo>
                    <a:lnTo>
                      <a:pt x="79" y="123"/>
                    </a:lnTo>
                    <a:lnTo>
                      <a:pt x="81" y="125"/>
                    </a:lnTo>
                    <a:lnTo>
                      <a:pt x="85" y="127"/>
                    </a:lnTo>
                    <a:lnTo>
                      <a:pt x="87" y="127"/>
                    </a:lnTo>
                    <a:lnTo>
                      <a:pt x="89" y="129"/>
                    </a:lnTo>
                    <a:lnTo>
                      <a:pt x="93" y="129"/>
                    </a:lnTo>
                    <a:lnTo>
                      <a:pt x="95" y="131"/>
                    </a:lnTo>
                    <a:lnTo>
                      <a:pt x="97" y="133"/>
                    </a:lnTo>
                    <a:lnTo>
                      <a:pt x="97" y="135"/>
                    </a:lnTo>
                    <a:lnTo>
                      <a:pt x="95" y="135"/>
                    </a:lnTo>
                    <a:lnTo>
                      <a:pt x="93" y="133"/>
                    </a:lnTo>
                    <a:lnTo>
                      <a:pt x="93" y="135"/>
                    </a:lnTo>
                    <a:lnTo>
                      <a:pt x="93" y="137"/>
                    </a:lnTo>
                    <a:lnTo>
                      <a:pt x="91" y="139"/>
                    </a:lnTo>
                    <a:lnTo>
                      <a:pt x="67" y="135"/>
                    </a:lnTo>
                    <a:lnTo>
                      <a:pt x="24" y="149"/>
                    </a:lnTo>
                    <a:lnTo>
                      <a:pt x="28" y="159"/>
                    </a:lnTo>
                    <a:lnTo>
                      <a:pt x="30" y="161"/>
                    </a:lnTo>
                    <a:lnTo>
                      <a:pt x="30" y="167"/>
                    </a:lnTo>
                    <a:lnTo>
                      <a:pt x="32" y="169"/>
                    </a:lnTo>
                    <a:lnTo>
                      <a:pt x="36" y="169"/>
                    </a:lnTo>
                    <a:lnTo>
                      <a:pt x="36" y="171"/>
                    </a:lnTo>
                    <a:lnTo>
                      <a:pt x="44" y="179"/>
                    </a:lnTo>
                    <a:lnTo>
                      <a:pt x="50" y="179"/>
                    </a:lnTo>
                    <a:lnTo>
                      <a:pt x="52" y="181"/>
                    </a:lnTo>
                    <a:lnTo>
                      <a:pt x="57" y="181"/>
                    </a:lnTo>
                    <a:lnTo>
                      <a:pt x="59" y="179"/>
                    </a:lnTo>
                    <a:lnTo>
                      <a:pt x="65" y="179"/>
                    </a:lnTo>
                    <a:lnTo>
                      <a:pt x="71" y="179"/>
                    </a:lnTo>
                    <a:lnTo>
                      <a:pt x="71" y="181"/>
                    </a:lnTo>
                    <a:lnTo>
                      <a:pt x="73" y="183"/>
                    </a:lnTo>
                    <a:lnTo>
                      <a:pt x="73" y="185"/>
                    </a:lnTo>
                    <a:lnTo>
                      <a:pt x="77" y="187"/>
                    </a:lnTo>
                    <a:lnTo>
                      <a:pt x="75" y="191"/>
                    </a:lnTo>
                    <a:lnTo>
                      <a:pt x="75" y="193"/>
                    </a:lnTo>
                    <a:lnTo>
                      <a:pt x="79" y="203"/>
                    </a:lnTo>
                    <a:lnTo>
                      <a:pt x="85" y="207"/>
                    </a:lnTo>
                    <a:lnTo>
                      <a:pt x="81" y="209"/>
                    </a:lnTo>
                    <a:lnTo>
                      <a:pt x="99" y="209"/>
                    </a:lnTo>
                    <a:lnTo>
                      <a:pt x="109" y="207"/>
                    </a:lnTo>
                    <a:lnTo>
                      <a:pt x="107" y="207"/>
                    </a:lnTo>
                    <a:lnTo>
                      <a:pt x="109" y="205"/>
                    </a:lnTo>
                    <a:lnTo>
                      <a:pt x="111" y="205"/>
                    </a:lnTo>
                    <a:lnTo>
                      <a:pt x="115" y="203"/>
                    </a:lnTo>
                    <a:lnTo>
                      <a:pt x="117" y="205"/>
                    </a:lnTo>
                    <a:lnTo>
                      <a:pt x="119" y="203"/>
                    </a:lnTo>
                    <a:lnTo>
                      <a:pt x="123" y="205"/>
                    </a:lnTo>
                    <a:lnTo>
                      <a:pt x="127" y="203"/>
                    </a:lnTo>
                    <a:lnTo>
                      <a:pt x="127" y="205"/>
                    </a:lnTo>
                    <a:lnTo>
                      <a:pt x="133" y="203"/>
                    </a:lnTo>
                    <a:lnTo>
                      <a:pt x="145" y="197"/>
                    </a:lnTo>
                    <a:lnTo>
                      <a:pt x="147" y="193"/>
                    </a:lnTo>
                    <a:lnTo>
                      <a:pt x="145" y="191"/>
                    </a:lnTo>
                    <a:lnTo>
                      <a:pt x="163" y="189"/>
                    </a:lnTo>
                    <a:lnTo>
                      <a:pt x="167" y="183"/>
                    </a:lnTo>
                    <a:lnTo>
                      <a:pt x="169" y="181"/>
                    </a:lnTo>
                    <a:lnTo>
                      <a:pt x="169" y="179"/>
                    </a:lnTo>
                    <a:lnTo>
                      <a:pt x="169" y="175"/>
                    </a:lnTo>
                    <a:lnTo>
                      <a:pt x="171" y="173"/>
                    </a:lnTo>
                    <a:lnTo>
                      <a:pt x="173" y="169"/>
                    </a:lnTo>
                    <a:lnTo>
                      <a:pt x="177" y="171"/>
                    </a:lnTo>
                    <a:lnTo>
                      <a:pt x="179" y="177"/>
                    </a:lnTo>
                    <a:lnTo>
                      <a:pt x="177" y="179"/>
                    </a:lnTo>
                    <a:lnTo>
                      <a:pt x="177" y="181"/>
                    </a:lnTo>
                    <a:lnTo>
                      <a:pt x="183" y="183"/>
                    </a:lnTo>
                    <a:lnTo>
                      <a:pt x="185" y="183"/>
                    </a:lnTo>
                    <a:lnTo>
                      <a:pt x="189" y="183"/>
                    </a:lnTo>
                    <a:lnTo>
                      <a:pt x="189" y="185"/>
                    </a:lnTo>
                    <a:lnTo>
                      <a:pt x="193" y="185"/>
                    </a:lnTo>
                    <a:lnTo>
                      <a:pt x="195" y="185"/>
                    </a:lnTo>
                    <a:lnTo>
                      <a:pt x="197" y="185"/>
                    </a:lnTo>
                    <a:lnTo>
                      <a:pt x="193" y="191"/>
                    </a:lnTo>
                    <a:lnTo>
                      <a:pt x="203" y="193"/>
                    </a:lnTo>
                    <a:lnTo>
                      <a:pt x="205" y="191"/>
                    </a:lnTo>
                    <a:lnTo>
                      <a:pt x="207" y="191"/>
                    </a:lnTo>
                    <a:lnTo>
                      <a:pt x="207" y="193"/>
                    </a:lnTo>
                    <a:lnTo>
                      <a:pt x="213" y="195"/>
                    </a:lnTo>
                    <a:lnTo>
                      <a:pt x="213" y="197"/>
                    </a:lnTo>
                    <a:lnTo>
                      <a:pt x="221" y="199"/>
                    </a:lnTo>
                    <a:lnTo>
                      <a:pt x="223" y="197"/>
                    </a:lnTo>
                    <a:lnTo>
                      <a:pt x="225" y="199"/>
                    </a:lnTo>
                    <a:lnTo>
                      <a:pt x="227" y="197"/>
                    </a:lnTo>
                    <a:lnTo>
                      <a:pt x="229" y="193"/>
                    </a:lnTo>
                    <a:lnTo>
                      <a:pt x="229" y="195"/>
                    </a:lnTo>
                    <a:lnTo>
                      <a:pt x="233" y="195"/>
                    </a:lnTo>
                    <a:lnTo>
                      <a:pt x="233" y="193"/>
                    </a:lnTo>
                    <a:lnTo>
                      <a:pt x="239" y="191"/>
                    </a:lnTo>
                    <a:lnTo>
                      <a:pt x="241" y="191"/>
                    </a:lnTo>
                    <a:lnTo>
                      <a:pt x="241" y="189"/>
                    </a:lnTo>
                    <a:lnTo>
                      <a:pt x="243" y="187"/>
                    </a:lnTo>
                    <a:lnTo>
                      <a:pt x="243" y="185"/>
                    </a:lnTo>
                    <a:lnTo>
                      <a:pt x="243" y="187"/>
                    </a:lnTo>
                    <a:lnTo>
                      <a:pt x="245" y="187"/>
                    </a:lnTo>
                    <a:lnTo>
                      <a:pt x="245" y="183"/>
                    </a:lnTo>
                    <a:lnTo>
                      <a:pt x="245" y="181"/>
                    </a:lnTo>
                    <a:lnTo>
                      <a:pt x="241" y="181"/>
                    </a:lnTo>
                    <a:lnTo>
                      <a:pt x="239" y="179"/>
                    </a:lnTo>
                    <a:lnTo>
                      <a:pt x="239" y="183"/>
                    </a:lnTo>
                    <a:lnTo>
                      <a:pt x="237" y="181"/>
                    </a:lnTo>
                    <a:lnTo>
                      <a:pt x="235" y="179"/>
                    </a:lnTo>
                    <a:lnTo>
                      <a:pt x="237" y="177"/>
                    </a:lnTo>
                    <a:lnTo>
                      <a:pt x="239" y="175"/>
                    </a:lnTo>
                    <a:lnTo>
                      <a:pt x="239" y="173"/>
                    </a:lnTo>
                    <a:lnTo>
                      <a:pt x="241" y="171"/>
                    </a:lnTo>
                    <a:lnTo>
                      <a:pt x="237" y="171"/>
                    </a:lnTo>
                    <a:lnTo>
                      <a:pt x="237" y="169"/>
                    </a:lnTo>
                    <a:lnTo>
                      <a:pt x="231" y="169"/>
                    </a:lnTo>
                    <a:lnTo>
                      <a:pt x="231" y="171"/>
                    </a:lnTo>
                    <a:lnTo>
                      <a:pt x="227" y="175"/>
                    </a:lnTo>
                    <a:lnTo>
                      <a:pt x="225" y="179"/>
                    </a:lnTo>
                    <a:lnTo>
                      <a:pt x="225" y="173"/>
                    </a:lnTo>
                    <a:lnTo>
                      <a:pt x="223" y="169"/>
                    </a:lnTo>
                    <a:lnTo>
                      <a:pt x="223" y="167"/>
                    </a:lnTo>
                    <a:lnTo>
                      <a:pt x="225" y="167"/>
                    </a:lnTo>
                    <a:lnTo>
                      <a:pt x="229" y="167"/>
                    </a:lnTo>
                    <a:lnTo>
                      <a:pt x="229" y="169"/>
                    </a:lnTo>
                    <a:lnTo>
                      <a:pt x="231" y="167"/>
                    </a:lnTo>
                    <a:lnTo>
                      <a:pt x="231" y="161"/>
                    </a:lnTo>
                    <a:lnTo>
                      <a:pt x="231" y="159"/>
                    </a:lnTo>
                    <a:lnTo>
                      <a:pt x="233" y="157"/>
                    </a:lnTo>
                    <a:lnTo>
                      <a:pt x="235" y="157"/>
                    </a:lnTo>
                    <a:lnTo>
                      <a:pt x="235" y="155"/>
                    </a:lnTo>
                    <a:lnTo>
                      <a:pt x="237" y="155"/>
                    </a:lnTo>
                    <a:lnTo>
                      <a:pt x="239" y="153"/>
                    </a:lnTo>
                    <a:lnTo>
                      <a:pt x="239" y="157"/>
                    </a:lnTo>
                    <a:lnTo>
                      <a:pt x="239" y="159"/>
                    </a:lnTo>
                    <a:lnTo>
                      <a:pt x="241" y="161"/>
                    </a:lnTo>
                    <a:lnTo>
                      <a:pt x="243" y="161"/>
                    </a:lnTo>
                    <a:lnTo>
                      <a:pt x="245" y="163"/>
                    </a:lnTo>
                    <a:lnTo>
                      <a:pt x="247" y="153"/>
                    </a:lnTo>
                    <a:lnTo>
                      <a:pt x="247" y="157"/>
                    </a:lnTo>
                    <a:lnTo>
                      <a:pt x="249" y="163"/>
                    </a:lnTo>
                    <a:lnTo>
                      <a:pt x="251" y="163"/>
                    </a:lnTo>
                    <a:lnTo>
                      <a:pt x="253" y="163"/>
                    </a:lnTo>
                    <a:lnTo>
                      <a:pt x="255" y="159"/>
                    </a:lnTo>
                    <a:lnTo>
                      <a:pt x="253" y="153"/>
                    </a:lnTo>
                    <a:lnTo>
                      <a:pt x="255" y="149"/>
                    </a:lnTo>
                    <a:lnTo>
                      <a:pt x="253" y="143"/>
                    </a:lnTo>
                    <a:close/>
                  </a:path>
                </a:pathLst>
              </a:custGeom>
              <a:solidFill>
                <a:srgbClr val="0071B4">
                  <a:alpha val="25098"/>
                </a:srgbClr>
              </a:solidFill>
              <a:ln w="9525">
                <a:noFill/>
                <a:round/>
                <a:headEnd/>
                <a:tailEnd/>
              </a:ln>
            </p:spPr>
            <p:txBody>
              <a:bodyPr/>
              <a:lstStyle/>
              <a:p>
                <a:endParaRPr lang="en-US"/>
              </a:p>
            </p:txBody>
          </p:sp>
          <p:sp>
            <p:nvSpPr>
              <p:cNvPr id="11803" name="Freeform 52"/>
              <p:cNvSpPr>
                <a:spLocks/>
              </p:cNvSpPr>
              <p:nvPr/>
            </p:nvSpPr>
            <p:spPr bwMode="auto">
              <a:xfrm>
                <a:off x="4782" y="1562"/>
                <a:ext cx="53" cy="34"/>
              </a:xfrm>
              <a:custGeom>
                <a:avLst/>
                <a:gdLst>
                  <a:gd name="T0" fmla="*/ 21 w 53"/>
                  <a:gd name="T1" fmla="*/ 28 h 34"/>
                  <a:gd name="T2" fmla="*/ 25 w 53"/>
                  <a:gd name="T3" fmla="*/ 30 h 34"/>
                  <a:gd name="T4" fmla="*/ 27 w 53"/>
                  <a:gd name="T5" fmla="*/ 28 h 34"/>
                  <a:gd name="T6" fmla="*/ 29 w 53"/>
                  <a:gd name="T7" fmla="*/ 30 h 34"/>
                  <a:gd name="T8" fmla="*/ 35 w 53"/>
                  <a:gd name="T9" fmla="*/ 32 h 34"/>
                  <a:gd name="T10" fmla="*/ 41 w 53"/>
                  <a:gd name="T11" fmla="*/ 32 h 34"/>
                  <a:gd name="T12" fmla="*/ 45 w 53"/>
                  <a:gd name="T13" fmla="*/ 34 h 34"/>
                  <a:gd name="T14" fmla="*/ 47 w 53"/>
                  <a:gd name="T15" fmla="*/ 34 h 34"/>
                  <a:gd name="T16" fmla="*/ 49 w 53"/>
                  <a:gd name="T17" fmla="*/ 34 h 34"/>
                  <a:gd name="T18" fmla="*/ 53 w 53"/>
                  <a:gd name="T19" fmla="*/ 34 h 34"/>
                  <a:gd name="T20" fmla="*/ 51 w 53"/>
                  <a:gd name="T21" fmla="*/ 24 h 34"/>
                  <a:gd name="T22" fmla="*/ 47 w 53"/>
                  <a:gd name="T23" fmla="*/ 14 h 34"/>
                  <a:gd name="T24" fmla="*/ 41 w 53"/>
                  <a:gd name="T25" fmla="*/ 10 h 34"/>
                  <a:gd name="T26" fmla="*/ 39 w 53"/>
                  <a:gd name="T27" fmla="*/ 4 h 34"/>
                  <a:gd name="T28" fmla="*/ 35 w 53"/>
                  <a:gd name="T29" fmla="*/ 4 h 34"/>
                  <a:gd name="T30" fmla="*/ 33 w 53"/>
                  <a:gd name="T31" fmla="*/ 2 h 34"/>
                  <a:gd name="T32" fmla="*/ 31 w 53"/>
                  <a:gd name="T33" fmla="*/ 0 h 34"/>
                  <a:gd name="T34" fmla="*/ 27 w 53"/>
                  <a:gd name="T35" fmla="*/ 0 h 34"/>
                  <a:gd name="T36" fmla="*/ 21 w 53"/>
                  <a:gd name="T37" fmla="*/ 2 h 34"/>
                  <a:gd name="T38" fmla="*/ 15 w 53"/>
                  <a:gd name="T39" fmla="*/ 2 h 34"/>
                  <a:gd name="T40" fmla="*/ 13 w 53"/>
                  <a:gd name="T41" fmla="*/ 6 h 34"/>
                  <a:gd name="T42" fmla="*/ 13 w 53"/>
                  <a:gd name="T43" fmla="*/ 8 h 34"/>
                  <a:gd name="T44" fmla="*/ 7 w 53"/>
                  <a:gd name="T45" fmla="*/ 22 h 34"/>
                  <a:gd name="T46" fmla="*/ 1 w 53"/>
                  <a:gd name="T47" fmla="*/ 22 h 34"/>
                  <a:gd name="T48" fmla="*/ 0 w 53"/>
                  <a:gd name="T49" fmla="*/ 24 h 34"/>
                  <a:gd name="T50" fmla="*/ 1 w 53"/>
                  <a:gd name="T51" fmla="*/ 28 h 34"/>
                  <a:gd name="T52" fmla="*/ 3 w 53"/>
                  <a:gd name="T53" fmla="*/ 28 h 34"/>
                  <a:gd name="T54" fmla="*/ 11 w 53"/>
                  <a:gd name="T55" fmla="*/ 24 h 34"/>
                  <a:gd name="T56" fmla="*/ 15 w 53"/>
                  <a:gd name="T57" fmla="*/ 26 h 34"/>
                  <a:gd name="T58" fmla="*/ 21 w 53"/>
                  <a:gd name="T59" fmla="*/ 28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
                  <a:gd name="T91" fmla="*/ 0 h 34"/>
                  <a:gd name="T92" fmla="*/ 53 w 53"/>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 h="34">
                    <a:moveTo>
                      <a:pt x="21" y="28"/>
                    </a:moveTo>
                    <a:lnTo>
                      <a:pt x="25" y="30"/>
                    </a:lnTo>
                    <a:lnTo>
                      <a:pt x="27" y="28"/>
                    </a:lnTo>
                    <a:lnTo>
                      <a:pt x="29" y="30"/>
                    </a:lnTo>
                    <a:lnTo>
                      <a:pt x="35" y="32"/>
                    </a:lnTo>
                    <a:lnTo>
                      <a:pt x="41" y="32"/>
                    </a:lnTo>
                    <a:lnTo>
                      <a:pt x="45" y="34"/>
                    </a:lnTo>
                    <a:lnTo>
                      <a:pt x="47" y="34"/>
                    </a:lnTo>
                    <a:lnTo>
                      <a:pt x="49" y="34"/>
                    </a:lnTo>
                    <a:lnTo>
                      <a:pt x="53" y="34"/>
                    </a:lnTo>
                    <a:lnTo>
                      <a:pt x="51" y="24"/>
                    </a:lnTo>
                    <a:lnTo>
                      <a:pt x="47" y="14"/>
                    </a:lnTo>
                    <a:lnTo>
                      <a:pt x="41" y="10"/>
                    </a:lnTo>
                    <a:lnTo>
                      <a:pt x="39" y="4"/>
                    </a:lnTo>
                    <a:lnTo>
                      <a:pt x="35" y="4"/>
                    </a:lnTo>
                    <a:lnTo>
                      <a:pt x="33" y="2"/>
                    </a:lnTo>
                    <a:lnTo>
                      <a:pt x="31" y="0"/>
                    </a:lnTo>
                    <a:lnTo>
                      <a:pt x="27" y="0"/>
                    </a:lnTo>
                    <a:lnTo>
                      <a:pt x="21" y="2"/>
                    </a:lnTo>
                    <a:lnTo>
                      <a:pt x="15" y="2"/>
                    </a:lnTo>
                    <a:lnTo>
                      <a:pt x="13" y="6"/>
                    </a:lnTo>
                    <a:lnTo>
                      <a:pt x="13" y="8"/>
                    </a:lnTo>
                    <a:lnTo>
                      <a:pt x="7" y="22"/>
                    </a:lnTo>
                    <a:lnTo>
                      <a:pt x="1" y="22"/>
                    </a:lnTo>
                    <a:lnTo>
                      <a:pt x="0" y="24"/>
                    </a:lnTo>
                    <a:lnTo>
                      <a:pt x="1" y="28"/>
                    </a:lnTo>
                    <a:lnTo>
                      <a:pt x="3" y="28"/>
                    </a:lnTo>
                    <a:lnTo>
                      <a:pt x="11" y="24"/>
                    </a:lnTo>
                    <a:lnTo>
                      <a:pt x="15" y="26"/>
                    </a:lnTo>
                    <a:lnTo>
                      <a:pt x="21" y="28"/>
                    </a:lnTo>
                    <a:close/>
                  </a:path>
                </a:pathLst>
              </a:custGeom>
              <a:solidFill>
                <a:srgbClr val="0071B4">
                  <a:alpha val="25098"/>
                </a:srgbClr>
              </a:solidFill>
              <a:ln w="9525">
                <a:noFill/>
                <a:round/>
                <a:headEnd/>
                <a:tailEnd/>
              </a:ln>
            </p:spPr>
            <p:txBody>
              <a:bodyPr/>
              <a:lstStyle/>
              <a:p>
                <a:endParaRPr lang="en-US"/>
              </a:p>
            </p:txBody>
          </p:sp>
          <p:sp>
            <p:nvSpPr>
              <p:cNvPr id="11804" name="Freeform 53"/>
              <p:cNvSpPr>
                <a:spLocks/>
              </p:cNvSpPr>
              <p:nvPr/>
            </p:nvSpPr>
            <p:spPr bwMode="auto">
              <a:xfrm>
                <a:off x="3915" y="1628"/>
                <a:ext cx="18" cy="16"/>
              </a:xfrm>
              <a:custGeom>
                <a:avLst/>
                <a:gdLst>
                  <a:gd name="T0" fmla="*/ 12 w 18"/>
                  <a:gd name="T1" fmla="*/ 14 h 16"/>
                  <a:gd name="T2" fmla="*/ 14 w 18"/>
                  <a:gd name="T3" fmla="*/ 10 h 16"/>
                  <a:gd name="T4" fmla="*/ 18 w 18"/>
                  <a:gd name="T5" fmla="*/ 8 h 16"/>
                  <a:gd name="T6" fmla="*/ 18 w 18"/>
                  <a:gd name="T7" fmla="*/ 4 h 16"/>
                  <a:gd name="T8" fmla="*/ 16 w 18"/>
                  <a:gd name="T9" fmla="*/ 2 h 16"/>
                  <a:gd name="T10" fmla="*/ 8 w 18"/>
                  <a:gd name="T11" fmla="*/ 0 h 16"/>
                  <a:gd name="T12" fmla="*/ 6 w 18"/>
                  <a:gd name="T13" fmla="*/ 2 h 16"/>
                  <a:gd name="T14" fmla="*/ 4 w 18"/>
                  <a:gd name="T15" fmla="*/ 4 h 16"/>
                  <a:gd name="T16" fmla="*/ 0 w 18"/>
                  <a:gd name="T17" fmla="*/ 10 h 16"/>
                  <a:gd name="T18" fmla="*/ 0 w 18"/>
                  <a:gd name="T19" fmla="*/ 14 h 16"/>
                  <a:gd name="T20" fmla="*/ 0 w 18"/>
                  <a:gd name="T21" fmla="*/ 16 h 16"/>
                  <a:gd name="T22" fmla="*/ 12 w 18"/>
                  <a:gd name="T23" fmla="*/ 14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2" y="14"/>
                    </a:moveTo>
                    <a:lnTo>
                      <a:pt x="14" y="10"/>
                    </a:lnTo>
                    <a:lnTo>
                      <a:pt x="18" y="8"/>
                    </a:lnTo>
                    <a:lnTo>
                      <a:pt x="18" y="4"/>
                    </a:lnTo>
                    <a:lnTo>
                      <a:pt x="16" y="2"/>
                    </a:lnTo>
                    <a:lnTo>
                      <a:pt x="8" y="0"/>
                    </a:lnTo>
                    <a:lnTo>
                      <a:pt x="6" y="2"/>
                    </a:lnTo>
                    <a:lnTo>
                      <a:pt x="4" y="4"/>
                    </a:lnTo>
                    <a:lnTo>
                      <a:pt x="0" y="10"/>
                    </a:lnTo>
                    <a:lnTo>
                      <a:pt x="0" y="14"/>
                    </a:lnTo>
                    <a:lnTo>
                      <a:pt x="0" y="16"/>
                    </a:lnTo>
                    <a:lnTo>
                      <a:pt x="12" y="14"/>
                    </a:lnTo>
                    <a:close/>
                  </a:path>
                </a:pathLst>
              </a:custGeom>
              <a:solidFill>
                <a:srgbClr val="0071B4">
                  <a:alpha val="25098"/>
                </a:srgbClr>
              </a:solidFill>
              <a:ln w="9525">
                <a:noFill/>
                <a:round/>
                <a:headEnd/>
                <a:tailEnd/>
              </a:ln>
            </p:spPr>
            <p:txBody>
              <a:bodyPr/>
              <a:lstStyle/>
              <a:p>
                <a:endParaRPr lang="en-US"/>
              </a:p>
            </p:txBody>
          </p:sp>
          <p:sp>
            <p:nvSpPr>
              <p:cNvPr id="11805" name="Freeform 54"/>
              <p:cNvSpPr>
                <a:spLocks/>
              </p:cNvSpPr>
              <p:nvPr/>
            </p:nvSpPr>
            <p:spPr bwMode="auto">
              <a:xfrm>
                <a:off x="3876" y="1604"/>
                <a:ext cx="10" cy="12"/>
              </a:xfrm>
              <a:custGeom>
                <a:avLst/>
                <a:gdLst>
                  <a:gd name="T0" fmla="*/ 6 w 10"/>
                  <a:gd name="T1" fmla="*/ 12 h 12"/>
                  <a:gd name="T2" fmla="*/ 8 w 10"/>
                  <a:gd name="T3" fmla="*/ 4 h 12"/>
                  <a:gd name="T4" fmla="*/ 10 w 10"/>
                  <a:gd name="T5" fmla="*/ 2 h 12"/>
                  <a:gd name="T6" fmla="*/ 10 w 10"/>
                  <a:gd name="T7" fmla="*/ 2 h 12"/>
                  <a:gd name="T8" fmla="*/ 4 w 10"/>
                  <a:gd name="T9" fmla="*/ 0 h 12"/>
                  <a:gd name="T10" fmla="*/ 2 w 10"/>
                  <a:gd name="T11" fmla="*/ 0 h 12"/>
                  <a:gd name="T12" fmla="*/ 0 w 10"/>
                  <a:gd name="T13" fmla="*/ 2 h 12"/>
                  <a:gd name="T14" fmla="*/ 0 w 10"/>
                  <a:gd name="T15" fmla="*/ 6 h 12"/>
                  <a:gd name="T16" fmla="*/ 6 w 10"/>
                  <a:gd name="T17" fmla="*/ 12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2"/>
                  <a:gd name="T29" fmla="*/ 10 w 10"/>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2">
                    <a:moveTo>
                      <a:pt x="6" y="12"/>
                    </a:moveTo>
                    <a:lnTo>
                      <a:pt x="8" y="4"/>
                    </a:lnTo>
                    <a:lnTo>
                      <a:pt x="10" y="2"/>
                    </a:lnTo>
                    <a:lnTo>
                      <a:pt x="4" y="0"/>
                    </a:lnTo>
                    <a:lnTo>
                      <a:pt x="2" y="0"/>
                    </a:lnTo>
                    <a:lnTo>
                      <a:pt x="0" y="2"/>
                    </a:lnTo>
                    <a:lnTo>
                      <a:pt x="0" y="6"/>
                    </a:lnTo>
                    <a:lnTo>
                      <a:pt x="6" y="12"/>
                    </a:lnTo>
                    <a:close/>
                  </a:path>
                </a:pathLst>
              </a:custGeom>
              <a:solidFill>
                <a:srgbClr val="0071B4">
                  <a:alpha val="25098"/>
                </a:srgbClr>
              </a:solidFill>
              <a:ln w="9525">
                <a:noFill/>
                <a:round/>
                <a:headEnd/>
                <a:tailEnd/>
              </a:ln>
            </p:spPr>
            <p:txBody>
              <a:bodyPr/>
              <a:lstStyle/>
              <a:p>
                <a:endParaRPr lang="en-US"/>
              </a:p>
            </p:txBody>
          </p:sp>
          <p:sp>
            <p:nvSpPr>
              <p:cNvPr id="11806" name="Freeform 55"/>
              <p:cNvSpPr>
                <a:spLocks/>
              </p:cNvSpPr>
              <p:nvPr/>
            </p:nvSpPr>
            <p:spPr bwMode="auto">
              <a:xfrm>
                <a:off x="3939" y="1606"/>
                <a:ext cx="10" cy="18"/>
              </a:xfrm>
              <a:custGeom>
                <a:avLst/>
                <a:gdLst>
                  <a:gd name="T0" fmla="*/ 4 w 10"/>
                  <a:gd name="T1" fmla="*/ 16 h 18"/>
                  <a:gd name="T2" fmla="*/ 8 w 10"/>
                  <a:gd name="T3" fmla="*/ 16 h 18"/>
                  <a:gd name="T4" fmla="*/ 10 w 10"/>
                  <a:gd name="T5" fmla="*/ 18 h 18"/>
                  <a:gd name="T6" fmla="*/ 10 w 10"/>
                  <a:gd name="T7" fmla="*/ 16 h 18"/>
                  <a:gd name="T8" fmla="*/ 10 w 10"/>
                  <a:gd name="T9" fmla="*/ 6 h 18"/>
                  <a:gd name="T10" fmla="*/ 8 w 10"/>
                  <a:gd name="T11" fmla="*/ 4 h 18"/>
                  <a:gd name="T12" fmla="*/ 8 w 10"/>
                  <a:gd name="T13" fmla="*/ 2 h 18"/>
                  <a:gd name="T14" fmla="*/ 8 w 10"/>
                  <a:gd name="T15" fmla="*/ 0 h 18"/>
                  <a:gd name="T16" fmla="*/ 6 w 10"/>
                  <a:gd name="T17" fmla="*/ 0 h 18"/>
                  <a:gd name="T18" fmla="*/ 0 w 10"/>
                  <a:gd name="T19" fmla="*/ 10 h 18"/>
                  <a:gd name="T20" fmla="*/ 2 w 10"/>
                  <a:gd name="T21" fmla="*/ 14 h 18"/>
                  <a:gd name="T22" fmla="*/ 4 w 10"/>
                  <a:gd name="T23" fmla="*/ 16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8"/>
                  <a:gd name="T38" fmla="*/ 10 w 10"/>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8">
                    <a:moveTo>
                      <a:pt x="4" y="16"/>
                    </a:moveTo>
                    <a:lnTo>
                      <a:pt x="8" y="16"/>
                    </a:lnTo>
                    <a:lnTo>
                      <a:pt x="10" y="18"/>
                    </a:lnTo>
                    <a:lnTo>
                      <a:pt x="10" y="16"/>
                    </a:lnTo>
                    <a:lnTo>
                      <a:pt x="10" y="6"/>
                    </a:lnTo>
                    <a:lnTo>
                      <a:pt x="8" y="4"/>
                    </a:lnTo>
                    <a:lnTo>
                      <a:pt x="8" y="2"/>
                    </a:lnTo>
                    <a:lnTo>
                      <a:pt x="8" y="0"/>
                    </a:lnTo>
                    <a:lnTo>
                      <a:pt x="6" y="0"/>
                    </a:lnTo>
                    <a:lnTo>
                      <a:pt x="0" y="10"/>
                    </a:lnTo>
                    <a:lnTo>
                      <a:pt x="2" y="14"/>
                    </a:lnTo>
                    <a:lnTo>
                      <a:pt x="4" y="16"/>
                    </a:lnTo>
                    <a:close/>
                  </a:path>
                </a:pathLst>
              </a:custGeom>
              <a:solidFill>
                <a:srgbClr val="0071B4">
                  <a:alpha val="25098"/>
                </a:srgbClr>
              </a:solidFill>
              <a:ln w="9525">
                <a:noFill/>
                <a:round/>
                <a:headEnd/>
                <a:tailEnd/>
              </a:ln>
            </p:spPr>
            <p:txBody>
              <a:bodyPr/>
              <a:lstStyle/>
              <a:p>
                <a:endParaRPr lang="en-US"/>
              </a:p>
            </p:txBody>
          </p:sp>
          <p:sp>
            <p:nvSpPr>
              <p:cNvPr id="11807" name="Freeform 56"/>
              <p:cNvSpPr>
                <a:spLocks/>
              </p:cNvSpPr>
              <p:nvPr/>
            </p:nvSpPr>
            <p:spPr bwMode="auto">
              <a:xfrm>
                <a:off x="3820" y="1586"/>
                <a:ext cx="20" cy="22"/>
              </a:xfrm>
              <a:custGeom>
                <a:avLst/>
                <a:gdLst>
                  <a:gd name="T0" fmla="*/ 0 w 20"/>
                  <a:gd name="T1" fmla="*/ 22 h 22"/>
                  <a:gd name="T2" fmla="*/ 2 w 20"/>
                  <a:gd name="T3" fmla="*/ 22 h 22"/>
                  <a:gd name="T4" fmla="*/ 4 w 20"/>
                  <a:gd name="T5" fmla="*/ 16 h 22"/>
                  <a:gd name="T6" fmla="*/ 4 w 20"/>
                  <a:gd name="T7" fmla="*/ 20 h 22"/>
                  <a:gd name="T8" fmla="*/ 10 w 20"/>
                  <a:gd name="T9" fmla="*/ 18 h 22"/>
                  <a:gd name="T10" fmla="*/ 14 w 20"/>
                  <a:gd name="T11" fmla="*/ 18 h 22"/>
                  <a:gd name="T12" fmla="*/ 16 w 20"/>
                  <a:gd name="T13" fmla="*/ 14 h 22"/>
                  <a:gd name="T14" fmla="*/ 20 w 20"/>
                  <a:gd name="T15" fmla="*/ 14 h 22"/>
                  <a:gd name="T16" fmla="*/ 18 w 20"/>
                  <a:gd name="T17" fmla="*/ 10 h 22"/>
                  <a:gd name="T18" fmla="*/ 12 w 20"/>
                  <a:gd name="T19" fmla="*/ 10 h 22"/>
                  <a:gd name="T20" fmla="*/ 14 w 20"/>
                  <a:gd name="T21" fmla="*/ 4 h 22"/>
                  <a:gd name="T22" fmla="*/ 12 w 20"/>
                  <a:gd name="T23" fmla="*/ 0 h 22"/>
                  <a:gd name="T24" fmla="*/ 8 w 20"/>
                  <a:gd name="T25" fmla="*/ 0 h 22"/>
                  <a:gd name="T26" fmla="*/ 4 w 20"/>
                  <a:gd name="T27" fmla="*/ 0 h 22"/>
                  <a:gd name="T28" fmla="*/ 0 w 20"/>
                  <a:gd name="T29" fmla="*/ 8 h 22"/>
                  <a:gd name="T30" fmla="*/ 2 w 20"/>
                  <a:gd name="T31" fmla="*/ 16 h 22"/>
                  <a:gd name="T32" fmla="*/ 0 w 20"/>
                  <a:gd name="T33" fmla="*/ 20 h 22"/>
                  <a:gd name="T34" fmla="*/ 0 w 20"/>
                  <a:gd name="T35" fmla="*/ 22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2"/>
                  <a:gd name="T56" fmla="*/ 20 w 20"/>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2">
                    <a:moveTo>
                      <a:pt x="0" y="22"/>
                    </a:moveTo>
                    <a:lnTo>
                      <a:pt x="2" y="22"/>
                    </a:lnTo>
                    <a:lnTo>
                      <a:pt x="4" y="16"/>
                    </a:lnTo>
                    <a:lnTo>
                      <a:pt x="4" y="20"/>
                    </a:lnTo>
                    <a:lnTo>
                      <a:pt x="10" y="18"/>
                    </a:lnTo>
                    <a:lnTo>
                      <a:pt x="14" y="18"/>
                    </a:lnTo>
                    <a:lnTo>
                      <a:pt x="16" y="14"/>
                    </a:lnTo>
                    <a:lnTo>
                      <a:pt x="20" y="14"/>
                    </a:lnTo>
                    <a:lnTo>
                      <a:pt x="18" y="10"/>
                    </a:lnTo>
                    <a:lnTo>
                      <a:pt x="12" y="10"/>
                    </a:lnTo>
                    <a:lnTo>
                      <a:pt x="14" y="4"/>
                    </a:lnTo>
                    <a:lnTo>
                      <a:pt x="12" y="0"/>
                    </a:lnTo>
                    <a:lnTo>
                      <a:pt x="8" y="0"/>
                    </a:lnTo>
                    <a:lnTo>
                      <a:pt x="4" y="0"/>
                    </a:lnTo>
                    <a:lnTo>
                      <a:pt x="0" y="8"/>
                    </a:lnTo>
                    <a:lnTo>
                      <a:pt x="2" y="16"/>
                    </a:lnTo>
                    <a:lnTo>
                      <a:pt x="0" y="20"/>
                    </a:lnTo>
                    <a:lnTo>
                      <a:pt x="0" y="22"/>
                    </a:lnTo>
                    <a:close/>
                  </a:path>
                </a:pathLst>
              </a:custGeom>
              <a:solidFill>
                <a:srgbClr val="0071B4">
                  <a:alpha val="25098"/>
                </a:srgbClr>
              </a:solidFill>
              <a:ln w="9525">
                <a:noFill/>
                <a:round/>
                <a:headEnd/>
                <a:tailEnd/>
              </a:ln>
            </p:spPr>
            <p:txBody>
              <a:bodyPr/>
              <a:lstStyle/>
              <a:p>
                <a:endParaRPr lang="en-US"/>
              </a:p>
            </p:txBody>
          </p:sp>
          <p:sp>
            <p:nvSpPr>
              <p:cNvPr id="11808" name="Freeform 57"/>
              <p:cNvSpPr>
                <a:spLocks/>
              </p:cNvSpPr>
              <p:nvPr/>
            </p:nvSpPr>
            <p:spPr bwMode="auto">
              <a:xfrm>
                <a:off x="3822" y="1861"/>
                <a:ext cx="18" cy="12"/>
              </a:xfrm>
              <a:custGeom>
                <a:avLst/>
                <a:gdLst>
                  <a:gd name="T0" fmla="*/ 16 w 18"/>
                  <a:gd name="T1" fmla="*/ 0 h 12"/>
                  <a:gd name="T2" fmla="*/ 10 w 18"/>
                  <a:gd name="T3" fmla="*/ 0 h 12"/>
                  <a:gd name="T4" fmla="*/ 4 w 18"/>
                  <a:gd name="T5" fmla="*/ 6 h 12"/>
                  <a:gd name="T6" fmla="*/ 0 w 18"/>
                  <a:gd name="T7" fmla="*/ 6 h 12"/>
                  <a:gd name="T8" fmla="*/ 2 w 18"/>
                  <a:gd name="T9" fmla="*/ 10 h 12"/>
                  <a:gd name="T10" fmla="*/ 4 w 18"/>
                  <a:gd name="T11" fmla="*/ 12 h 12"/>
                  <a:gd name="T12" fmla="*/ 6 w 18"/>
                  <a:gd name="T13" fmla="*/ 12 h 12"/>
                  <a:gd name="T14" fmla="*/ 14 w 18"/>
                  <a:gd name="T15" fmla="*/ 6 h 12"/>
                  <a:gd name="T16" fmla="*/ 18 w 18"/>
                  <a:gd name="T17" fmla="*/ 6 h 12"/>
                  <a:gd name="T18" fmla="*/ 16 w 18"/>
                  <a:gd name="T19" fmla="*/ 0 h 12"/>
                  <a:gd name="T20" fmla="*/ 16 w 18"/>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2"/>
                  <a:gd name="T35" fmla="*/ 18 w 18"/>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2">
                    <a:moveTo>
                      <a:pt x="16" y="0"/>
                    </a:moveTo>
                    <a:lnTo>
                      <a:pt x="10" y="0"/>
                    </a:lnTo>
                    <a:lnTo>
                      <a:pt x="4" y="6"/>
                    </a:lnTo>
                    <a:lnTo>
                      <a:pt x="0" y="6"/>
                    </a:lnTo>
                    <a:lnTo>
                      <a:pt x="2" y="10"/>
                    </a:lnTo>
                    <a:lnTo>
                      <a:pt x="4" y="12"/>
                    </a:lnTo>
                    <a:lnTo>
                      <a:pt x="6" y="12"/>
                    </a:lnTo>
                    <a:lnTo>
                      <a:pt x="14" y="6"/>
                    </a:lnTo>
                    <a:lnTo>
                      <a:pt x="18" y="6"/>
                    </a:lnTo>
                    <a:lnTo>
                      <a:pt x="16" y="0"/>
                    </a:lnTo>
                    <a:close/>
                  </a:path>
                </a:pathLst>
              </a:custGeom>
              <a:solidFill>
                <a:srgbClr val="0071B4">
                  <a:alpha val="25098"/>
                </a:srgbClr>
              </a:solidFill>
              <a:ln w="9525">
                <a:noFill/>
                <a:round/>
                <a:headEnd/>
                <a:tailEnd/>
              </a:ln>
            </p:spPr>
            <p:txBody>
              <a:bodyPr/>
              <a:lstStyle/>
              <a:p>
                <a:endParaRPr lang="en-US"/>
              </a:p>
            </p:txBody>
          </p:sp>
          <p:sp>
            <p:nvSpPr>
              <p:cNvPr id="11809" name="Freeform 58"/>
              <p:cNvSpPr>
                <a:spLocks/>
              </p:cNvSpPr>
              <p:nvPr/>
            </p:nvSpPr>
            <p:spPr bwMode="auto">
              <a:xfrm>
                <a:off x="1478" y="1600"/>
                <a:ext cx="10" cy="14"/>
              </a:xfrm>
              <a:custGeom>
                <a:avLst/>
                <a:gdLst>
                  <a:gd name="T0" fmla="*/ 8 w 10"/>
                  <a:gd name="T1" fmla="*/ 0 h 14"/>
                  <a:gd name="T2" fmla="*/ 6 w 10"/>
                  <a:gd name="T3" fmla="*/ 0 h 14"/>
                  <a:gd name="T4" fmla="*/ 0 w 10"/>
                  <a:gd name="T5" fmla="*/ 4 h 14"/>
                  <a:gd name="T6" fmla="*/ 4 w 10"/>
                  <a:gd name="T7" fmla="*/ 14 h 14"/>
                  <a:gd name="T8" fmla="*/ 6 w 10"/>
                  <a:gd name="T9" fmla="*/ 12 h 14"/>
                  <a:gd name="T10" fmla="*/ 8 w 10"/>
                  <a:gd name="T11" fmla="*/ 12 h 14"/>
                  <a:gd name="T12" fmla="*/ 8 w 10"/>
                  <a:gd name="T13" fmla="*/ 10 h 14"/>
                  <a:gd name="T14" fmla="*/ 8 w 10"/>
                  <a:gd name="T15" fmla="*/ 8 h 14"/>
                  <a:gd name="T16" fmla="*/ 10 w 10"/>
                  <a:gd name="T17" fmla="*/ 6 h 14"/>
                  <a:gd name="T18" fmla="*/ 10 w 10"/>
                  <a:gd name="T19" fmla="*/ 4 h 14"/>
                  <a:gd name="T20" fmla="*/ 8 w 10"/>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4"/>
                  <a:gd name="T35" fmla="*/ 10 w 10"/>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4">
                    <a:moveTo>
                      <a:pt x="8" y="0"/>
                    </a:moveTo>
                    <a:lnTo>
                      <a:pt x="6" y="0"/>
                    </a:lnTo>
                    <a:lnTo>
                      <a:pt x="0" y="4"/>
                    </a:lnTo>
                    <a:lnTo>
                      <a:pt x="4" y="14"/>
                    </a:lnTo>
                    <a:lnTo>
                      <a:pt x="6" y="12"/>
                    </a:lnTo>
                    <a:lnTo>
                      <a:pt x="8" y="12"/>
                    </a:lnTo>
                    <a:lnTo>
                      <a:pt x="8" y="10"/>
                    </a:lnTo>
                    <a:lnTo>
                      <a:pt x="8" y="8"/>
                    </a:lnTo>
                    <a:lnTo>
                      <a:pt x="10" y="6"/>
                    </a:lnTo>
                    <a:lnTo>
                      <a:pt x="10" y="4"/>
                    </a:lnTo>
                    <a:lnTo>
                      <a:pt x="8" y="0"/>
                    </a:lnTo>
                    <a:close/>
                  </a:path>
                </a:pathLst>
              </a:custGeom>
              <a:solidFill>
                <a:srgbClr val="0071B4">
                  <a:alpha val="25098"/>
                </a:srgbClr>
              </a:solidFill>
              <a:ln w="9525">
                <a:noFill/>
                <a:round/>
                <a:headEnd/>
                <a:tailEnd/>
              </a:ln>
            </p:spPr>
            <p:txBody>
              <a:bodyPr/>
              <a:lstStyle/>
              <a:p>
                <a:endParaRPr lang="en-US"/>
              </a:p>
            </p:txBody>
          </p:sp>
          <p:sp>
            <p:nvSpPr>
              <p:cNvPr id="11810" name="Freeform 59"/>
              <p:cNvSpPr>
                <a:spLocks/>
              </p:cNvSpPr>
              <p:nvPr/>
            </p:nvSpPr>
            <p:spPr bwMode="auto">
              <a:xfrm>
                <a:off x="3989" y="1719"/>
                <a:ext cx="8" cy="14"/>
              </a:xfrm>
              <a:custGeom>
                <a:avLst/>
                <a:gdLst>
                  <a:gd name="T0" fmla="*/ 0 w 8"/>
                  <a:gd name="T1" fmla="*/ 2 h 14"/>
                  <a:gd name="T2" fmla="*/ 0 w 8"/>
                  <a:gd name="T3" fmla="*/ 4 h 14"/>
                  <a:gd name="T4" fmla="*/ 0 w 8"/>
                  <a:gd name="T5" fmla="*/ 6 h 14"/>
                  <a:gd name="T6" fmla="*/ 2 w 8"/>
                  <a:gd name="T7" fmla="*/ 12 h 14"/>
                  <a:gd name="T8" fmla="*/ 2 w 8"/>
                  <a:gd name="T9" fmla="*/ 12 h 14"/>
                  <a:gd name="T10" fmla="*/ 4 w 8"/>
                  <a:gd name="T11" fmla="*/ 14 h 14"/>
                  <a:gd name="T12" fmla="*/ 8 w 8"/>
                  <a:gd name="T13" fmla="*/ 10 h 14"/>
                  <a:gd name="T14" fmla="*/ 4 w 8"/>
                  <a:gd name="T15" fmla="*/ 0 h 14"/>
                  <a:gd name="T16" fmla="*/ 2 w 8"/>
                  <a:gd name="T17" fmla="*/ 0 h 14"/>
                  <a:gd name="T18" fmla="*/ 0 w 8"/>
                  <a:gd name="T19" fmla="*/ 2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4"/>
                  <a:gd name="T32" fmla="*/ 8 w 8"/>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4">
                    <a:moveTo>
                      <a:pt x="0" y="2"/>
                    </a:moveTo>
                    <a:lnTo>
                      <a:pt x="0" y="4"/>
                    </a:lnTo>
                    <a:lnTo>
                      <a:pt x="0" y="6"/>
                    </a:lnTo>
                    <a:lnTo>
                      <a:pt x="2" y="12"/>
                    </a:lnTo>
                    <a:lnTo>
                      <a:pt x="4" y="14"/>
                    </a:lnTo>
                    <a:lnTo>
                      <a:pt x="8" y="10"/>
                    </a:lnTo>
                    <a:lnTo>
                      <a:pt x="4" y="0"/>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811" name="Freeform 60"/>
              <p:cNvSpPr>
                <a:spLocks/>
              </p:cNvSpPr>
              <p:nvPr/>
            </p:nvSpPr>
            <p:spPr bwMode="auto">
              <a:xfrm>
                <a:off x="1578" y="1568"/>
                <a:ext cx="402" cy="454"/>
              </a:xfrm>
              <a:custGeom>
                <a:avLst/>
                <a:gdLst>
                  <a:gd name="T0" fmla="*/ 237 w 402"/>
                  <a:gd name="T1" fmla="*/ 115 h 454"/>
                  <a:gd name="T2" fmla="*/ 221 w 402"/>
                  <a:gd name="T3" fmla="*/ 98 h 454"/>
                  <a:gd name="T4" fmla="*/ 209 w 402"/>
                  <a:gd name="T5" fmla="*/ 68 h 454"/>
                  <a:gd name="T6" fmla="*/ 157 w 402"/>
                  <a:gd name="T7" fmla="*/ 72 h 454"/>
                  <a:gd name="T8" fmla="*/ 129 w 402"/>
                  <a:gd name="T9" fmla="*/ 88 h 454"/>
                  <a:gd name="T10" fmla="*/ 133 w 402"/>
                  <a:gd name="T11" fmla="*/ 38 h 454"/>
                  <a:gd name="T12" fmla="*/ 90 w 402"/>
                  <a:gd name="T13" fmla="*/ 26 h 454"/>
                  <a:gd name="T14" fmla="*/ 88 w 402"/>
                  <a:gd name="T15" fmla="*/ 40 h 454"/>
                  <a:gd name="T16" fmla="*/ 66 w 402"/>
                  <a:gd name="T17" fmla="*/ 44 h 454"/>
                  <a:gd name="T18" fmla="*/ 70 w 402"/>
                  <a:gd name="T19" fmla="*/ 76 h 454"/>
                  <a:gd name="T20" fmla="*/ 74 w 402"/>
                  <a:gd name="T21" fmla="*/ 115 h 454"/>
                  <a:gd name="T22" fmla="*/ 64 w 402"/>
                  <a:gd name="T23" fmla="*/ 121 h 454"/>
                  <a:gd name="T24" fmla="*/ 52 w 402"/>
                  <a:gd name="T25" fmla="*/ 40 h 454"/>
                  <a:gd name="T26" fmla="*/ 14 w 402"/>
                  <a:gd name="T27" fmla="*/ 42 h 454"/>
                  <a:gd name="T28" fmla="*/ 0 w 402"/>
                  <a:gd name="T29" fmla="*/ 88 h 454"/>
                  <a:gd name="T30" fmla="*/ 12 w 402"/>
                  <a:gd name="T31" fmla="*/ 131 h 454"/>
                  <a:gd name="T32" fmla="*/ 54 w 402"/>
                  <a:gd name="T33" fmla="*/ 167 h 454"/>
                  <a:gd name="T34" fmla="*/ 113 w 402"/>
                  <a:gd name="T35" fmla="*/ 177 h 454"/>
                  <a:gd name="T36" fmla="*/ 135 w 402"/>
                  <a:gd name="T37" fmla="*/ 173 h 454"/>
                  <a:gd name="T38" fmla="*/ 167 w 402"/>
                  <a:gd name="T39" fmla="*/ 165 h 454"/>
                  <a:gd name="T40" fmla="*/ 185 w 402"/>
                  <a:gd name="T41" fmla="*/ 187 h 454"/>
                  <a:gd name="T42" fmla="*/ 217 w 402"/>
                  <a:gd name="T43" fmla="*/ 211 h 454"/>
                  <a:gd name="T44" fmla="*/ 233 w 402"/>
                  <a:gd name="T45" fmla="*/ 241 h 454"/>
                  <a:gd name="T46" fmla="*/ 241 w 402"/>
                  <a:gd name="T47" fmla="*/ 287 h 454"/>
                  <a:gd name="T48" fmla="*/ 227 w 402"/>
                  <a:gd name="T49" fmla="*/ 340 h 454"/>
                  <a:gd name="T50" fmla="*/ 183 w 402"/>
                  <a:gd name="T51" fmla="*/ 342 h 454"/>
                  <a:gd name="T52" fmla="*/ 173 w 402"/>
                  <a:gd name="T53" fmla="*/ 374 h 454"/>
                  <a:gd name="T54" fmla="*/ 199 w 402"/>
                  <a:gd name="T55" fmla="*/ 370 h 454"/>
                  <a:gd name="T56" fmla="*/ 217 w 402"/>
                  <a:gd name="T57" fmla="*/ 360 h 454"/>
                  <a:gd name="T58" fmla="*/ 233 w 402"/>
                  <a:gd name="T59" fmla="*/ 372 h 454"/>
                  <a:gd name="T60" fmla="*/ 249 w 402"/>
                  <a:gd name="T61" fmla="*/ 392 h 454"/>
                  <a:gd name="T62" fmla="*/ 257 w 402"/>
                  <a:gd name="T63" fmla="*/ 406 h 454"/>
                  <a:gd name="T64" fmla="*/ 283 w 402"/>
                  <a:gd name="T65" fmla="*/ 422 h 454"/>
                  <a:gd name="T66" fmla="*/ 299 w 402"/>
                  <a:gd name="T67" fmla="*/ 438 h 454"/>
                  <a:gd name="T68" fmla="*/ 322 w 402"/>
                  <a:gd name="T69" fmla="*/ 448 h 454"/>
                  <a:gd name="T70" fmla="*/ 318 w 402"/>
                  <a:gd name="T71" fmla="*/ 424 h 454"/>
                  <a:gd name="T72" fmla="*/ 313 w 402"/>
                  <a:gd name="T73" fmla="*/ 402 h 454"/>
                  <a:gd name="T74" fmla="*/ 346 w 402"/>
                  <a:gd name="T75" fmla="*/ 420 h 454"/>
                  <a:gd name="T76" fmla="*/ 354 w 402"/>
                  <a:gd name="T77" fmla="*/ 422 h 454"/>
                  <a:gd name="T78" fmla="*/ 358 w 402"/>
                  <a:gd name="T79" fmla="*/ 408 h 454"/>
                  <a:gd name="T80" fmla="*/ 348 w 402"/>
                  <a:gd name="T81" fmla="*/ 370 h 454"/>
                  <a:gd name="T82" fmla="*/ 328 w 402"/>
                  <a:gd name="T83" fmla="*/ 358 h 454"/>
                  <a:gd name="T84" fmla="*/ 318 w 402"/>
                  <a:gd name="T85" fmla="*/ 336 h 454"/>
                  <a:gd name="T86" fmla="*/ 317 w 402"/>
                  <a:gd name="T87" fmla="*/ 317 h 454"/>
                  <a:gd name="T88" fmla="*/ 318 w 402"/>
                  <a:gd name="T89" fmla="*/ 301 h 454"/>
                  <a:gd name="T90" fmla="*/ 352 w 402"/>
                  <a:gd name="T91" fmla="*/ 340 h 454"/>
                  <a:gd name="T92" fmla="*/ 374 w 402"/>
                  <a:gd name="T93" fmla="*/ 346 h 454"/>
                  <a:gd name="T94" fmla="*/ 386 w 402"/>
                  <a:gd name="T95" fmla="*/ 317 h 454"/>
                  <a:gd name="T96" fmla="*/ 400 w 402"/>
                  <a:gd name="T97" fmla="*/ 297 h 454"/>
                  <a:gd name="T98" fmla="*/ 374 w 402"/>
                  <a:gd name="T99" fmla="*/ 279 h 454"/>
                  <a:gd name="T100" fmla="*/ 350 w 402"/>
                  <a:gd name="T101" fmla="*/ 255 h 454"/>
                  <a:gd name="T102" fmla="*/ 328 w 402"/>
                  <a:gd name="T103" fmla="*/ 237 h 454"/>
                  <a:gd name="T104" fmla="*/ 313 w 402"/>
                  <a:gd name="T105" fmla="*/ 213 h 454"/>
                  <a:gd name="T106" fmla="*/ 330 w 402"/>
                  <a:gd name="T107" fmla="*/ 205 h 454"/>
                  <a:gd name="T108" fmla="*/ 313 w 402"/>
                  <a:gd name="T109" fmla="*/ 183 h 454"/>
                  <a:gd name="T110" fmla="*/ 301 w 402"/>
                  <a:gd name="T111" fmla="*/ 165 h 454"/>
                  <a:gd name="T112" fmla="*/ 283 w 402"/>
                  <a:gd name="T113" fmla="*/ 143 h 454"/>
                  <a:gd name="T114" fmla="*/ 271 w 402"/>
                  <a:gd name="T115" fmla="*/ 143 h 4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2"/>
                  <a:gd name="T175" fmla="*/ 0 h 454"/>
                  <a:gd name="T176" fmla="*/ 402 w 402"/>
                  <a:gd name="T177" fmla="*/ 454 h 4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2" h="454">
                    <a:moveTo>
                      <a:pt x="263" y="127"/>
                    </a:moveTo>
                    <a:lnTo>
                      <a:pt x="267" y="121"/>
                    </a:lnTo>
                    <a:lnTo>
                      <a:pt x="265" y="115"/>
                    </a:lnTo>
                    <a:lnTo>
                      <a:pt x="263" y="109"/>
                    </a:lnTo>
                    <a:lnTo>
                      <a:pt x="251" y="105"/>
                    </a:lnTo>
                    <a:lnTo>
                      <a:pt x="247" y="99"/>
                    </a:lnTo>
                    <a:lnTo>
                      <a:pt x="245" y="103"/>
                    </a:lnTo>
                    <a:lnTo>
                      <a:pt x="241" y="107"/>
                    </a:lnTo>
                    <a:lnTo>
                      <a:pt x="239" y="105"/>
                    </a:lnTo>
                    <a:lnTo>
                      <a:pt x="235" y="107"/>
                    </a:lnTo>
                    <a:lnTo>
                      <a:pt x="237" y="115"/>
                    </a:lnTo>
                    <a:lnTo>
                      <a:pt x="237" y="117"/>
                    </a:lnTo>
                    <a:lnTo>
                      <a:pt x="237" y="115"/>
                    </a:lnTo>
                    <a:lnTo>
                      <a:pt x="233" y="115"/>
                    </a:lnTo>
                    <a:lnTo>
                      <a:pt x="231" y="111"/>
                    </a:lnTo>
                    <a:lnTo>
                      <a:pt x="231" y="105"/>
                    </a:lnTo>
                    <a:lnTo>
                      <a:pt x="229" y="105"/>
                    </a:lnTo>
                    <a:lnTo>
                      <a:pt x="225" y="111"/>
                    </a:lnTo>
                    <a:lnTo>
                      <a:pt x="233" y="98"/>
                    </a:lnTo>
                    <a:lnTo>
                      <a:pt x="233" y="96"/>
                    </a:lnTo>
                    <a:lnTo>
                      <a:pt x="225" y="98"/>
                    </a:lnTo>
                    <a:lnTo>
                      <a:pt x="221" y="98"/>
                    </a:lnTo>
                    <a:lnTo>
                      <a:pt x="217" y="103"/>
                    </a:lnTo>
                    <a:lnTo>
                      <a:pt x="215" y="103"/>
                    </a:lnTo>
                    <a:lnTo>
                      <a:pt x="215" y="99"/>
                    </a:lnTo>
                    <a:lnTo>
                      <a:pt x="211" y="101"/>
                    </a:lnTo>
                    <a:lnTo>
                      <a:pt x="221" y="94"/>
                    </a:lnTo>
                    <a:lnTo>
                      <a:pt x="221" y="90"/>
                    </a:lnTo>
                    <a:lnTo>
                      <a:pt x="221" y="86"/>
                    </a:lnTo>
                    <a:lnTo>
                      <a:pt x="215" y="84"/>
                    </a:lnTo>
                    <a:lnTo>
                      <a:pt x="211" y="84"/>
                    </a:lnTo>
                    <a:lnTo>
                      <a:pt x="209" y="82"/>
                    </a:lnTo>
                    <a:lnTo>
                      <a:pt x="211" y="78"/>
                    </a:lnTo>
                    <a:lnTo>
                      <a:pt x="209" y="68"/>
                    </a:lnTo>
                    <a:lnTo>
                      <a:pt x="207" y="66"/>
                    </a:lnTo>
                    <a:lnTo>
                      <a:pt x="207" y="64"/>
                    </a:lnTo>
                    <a:lnTo>
                      <a:pt x="201" y="60"/>
                    </a:lnTo>
                    <a:lnTo>
                      <a:pt x="197" y="60"/>
                    </a:lnTo>
                    <a:lnTo>
                      <a:pt x="181" y="54"/>
                    </a:lnTo>
                    <a:lnTo>
                      <a:pt x="175" y="52"/>
                    </a:lnTo>
                    <a:lnTo>
                      <a:pt x="167" y="56"/>
                    </a:lnTo>
                    <a:lnTo>
                      <a:pt x="161" y="62"/>
                    </a:lnTo>
                    <a:lnTo>
                      <a:pt x="161" y="68"/>
                    </a:lnTo>
                    <a:lnTo>
                      <a:pt x="165" y="72"/>
                    </a:lnTo>
                    <a:lnTo>
                      <a:pt x="161" y="72"/>
                    </a:lnTo>
                    <a:lnTo>
                      <a:pt x="157" y="72"/>
                    </a:lnTo>
                    <a:lnTo>
                      <a:pt x="155" y="76"/>
                    </a:lnTo>
                    <a:lnTo>
                      <a:pt x="149" y="70"/>
                    </a:lnTo>
                    <a:lnTo>
                      <a:pt x="147" y="74"/>
                    </a:lnTo>
                    <a:lnTo>
                      <a:pt x="143" y="72"/>
                    </a:lnTo>
                    <a:lnTo>
                      <a:pt x="143" y="64"/>
                    </a:lnTo>
                    <a:lnTo>
                      <a:pt x="139" y="70"/>
                    </a:lnTo>
                    <a:lnTo>
                      <a:pt x="139" y="78"/>
                    </a:lnTo>
                    <a:lnTo>
                      <a:pt x="137" y="78"/>
                    </a:lnTo>
                    <a:lnTo>
                      <a:pt x="135" y="82"/>
                    </a:lnTo>
                    <a:lnTo>
                      <a:pt x="133" y="88"/>
                    </a:lnTo>
                    <a:lnTo>
                      <a:pt x="127" y="90"/>
                    </a:lnTo>
                    <a:lnTo>
                      <a:pt x="129" y="88"/>
                    </a:lnTo>
                    <a:lnTo>
                      <a:pt x="127" y="86"/>
                    </a:lnTo>
                    <a:lnTo>
                      <a:pt x="127" y="82"/>
                    </a:lnTo>
                    <a:lnTo>
                      <a:pt x="131" y="84"/>
                    </a:lnTo>
                    <a:lnTo>
                      <a:pt x="133" y="82"/>
                    </a:lnTo>
                    <a:lnTo>
                      <a:pt x="129" y="80"/>
                    </a:lnTo>
                    <a:lnTo>
                      <a:pt x="135" y="54"/>
                    </a:lnTo>
                    <a:lnTo>
                      <a:pt x="131" y="50"/>
                    </a:lnTo>
                    <a:lnTo>
                      <a:pt x="129" y="44"/>
                    </a:lnTo>
                    <a:lnTo>
                      <a:pt x="129" y="42"/>
                    </a:lnTo>
                    <a:lnTo>
                      <a:pt x="131" y="40"/>
                    </a:lnTo>
                    <a:lnTo>
                      <a:pt x="133" y="38"/>
                    </a:lnTo>
                    <a:lnTo>
                      <a:pt x="131" y="34"/>
                    </a:lnTo>
                    <a:lnTo>
                      <a:pt x="127" y="30"/>
                    </a:lnTo>
                    <a:lnTo>
                      <a:pt x="121" y="28"/>
                    </a:lnTo>
                    <a:lnTo>
                      <a:pt x="125" y="24"/>
                    </a:lnTo>
                    <a:lnTo>
                      <a:pt x="123" y="12"/>
                    </a:lnTo>
                    <a:lnTo>
                      <a:pt x="119" y="6"/>
                    </a:lnTo>
                    <a:lnTo>
                      <a:pt x="101" y="6"/>
                    </a:lnTo>
                    <a:lnTo>
                      <a:pt x="99" y="8"/>
                    </a:lnTo>
                    <a:lnTo>
                      <a:pt x="96" y="8"/>
                    </a:lnTo>
                    <a:lnTo>
                      <a:pt x="86" y="16"/>
                    </a:lnTo>
                    <a:lnTo>
                      <a:pt x="90" y="20"/>
                    </a:lnTo>
                    <a:lnTo>
                      <a:pt x="90" y="26"/>
                    </a:lnTo>
                    <a:lnTo>
                      <a:pt x="88" y="20"/>
                    </a:lnTo>
                    <a:lnTo>
                      <a:pt x="84" y="18"/>
                    </a:lnTo>
                    <a:lnTo>
                      <a:pt x="78" y="20"/>
                    </a:lnTo>
                    <a:lnTo>
                      <a:pt x="78" y="24"/>
                    </a:lnTo>
                    <a:lnTo>
                      <a:pt x="80" y="30"/>
                    </a:lnTo>
                    <a:lnTo>
                      <a:pt x="78" y="28"/>
                    </a:lnTo>
                    <a:lnTo>
                      <a:pt x="74" y="24"/>
                    </a:lnTo>
                    <a:lnTo>
                      <a:pt x="72" y="24"/>
                    </a:lnTo>
                    <a:lnTo>
                      <a:pt x="70" y="28"/>
                    </a:lnTo>
                    <a:lnTo>
                      <a:pt x="72" y="32"/>
                    </a:lnTo>
                    <a:lnTo>
                      <a:pt x="88" y="38"/>
                    </a:lnTo>
                    <a:lnTo>
                      <a:pt x="88" y="40"/>
                    </a:lnTo>
                    <a:lnTo>
                      <a:pt x="68" y="34"/>
                    </a:lnTo>
                    <a:lnTo>
                      <a:pt x="68" y="38"/>
                    </a:lnTo>
                    <a:lnTo>
                      <a:pt x="66" y="36"/>
                    </a:lnTo>
                    <a:lnTo>
                      <a:pt x="64" y="38"/>
                    </a:lnTo>
                    <a:lnTo>
                      <a:pt x="66" y="40"/>
                    </a:lnTo>
                    <a:lnTo>
                      <a:pt x="70" y="40"/>
                    </a:lnTo>
                    <a:lnTo>
                      <a:pt x="76" y="44"/>
                    </a:lnTo>
                    <a:lnTo>
                      <a:pt x="80" y="48"/>
                    </a:lnTo>
                    <a:lnTo>
                      <a:pt x="84" y="52"/>
                    </a:lnTo>
                    <a:lnTo>
                      <a:pt x="82" y="52"/>
                    </a:lnTo>
                    <a:lnTo>
                      <a:pt x="72" y="44"/>
                    </a:lnTo>
                    <a:lnTo>
                      <a:pt x="66" y="44"/>
                    </a:lnTo>
                    <a:lnTo>
                      <a:pt x="62" y="44"/>
                    </a:lnTo>
                    <a:lnTo>
                      <a:pt x="60" y="46"/>
                    </a:lnTo>
                    <a:lnTo>
                      <a:pt x="62" y="54"/>
                    </a:lnTo>
                    <a:lnTo>
                      <a:pt x="64" y="60"/>
                    </a:lnTo>
                    <a:lnTo>
                      <a:pt x="62" y="62"/>
                    </a:lnTo>
                    <a:lnTo>
                      <a:pt x="64" y="66"/>
                    </a:lnTo>
                    <a:lnTo>
                      <a:pt x="68" y="70"/>
                    </a:lnTo>
                    <a:lnTo>
                      <a:pt x="72" y="70"/>
                    </a:lnTo>
                    <a:lnTo>
                      <a:pt x="72" y="68"/>
                    </a:lnTo>
                    <a:lnTo>
                      <a:pt x="74" y="70"/>
                    </a:lnTo>
                    <a:lnTo>
                      <a:pt x="72" y="74"/>
                    </a:lnTo>
                    <a:lnTo>
                      <a:pt x="70" y="76"/>
                    </a:lnTo>
                    <a:lnTo>
                      <a:pt x="64" y="76"/>
                    </a:lnTo>
                    <a:lnTo>
                      <a:pt x="64" y="82"/>
                    </a:lnTo>
                    <a:lnTo>
                      <a:pt x="58" y="88"/>
                    </a:lnTo>
                    <a:lnTo>
                      <a:pt x="58" y="90"/>
                    </a:lnTo>
                    <a:lnTo>
                      <a:pt x="62" y="92"/>
                    </a:lnTo>
                    <a:lnTo>
                      <a:pt x="62" y="98"/>
                    </a:lnTo>
                    <a:lnTo>
                      <a:pt x="66" y="101"/>
                    </a:lnTo>
                    <a:lnTo>
                      <a:pt x="72" y="103"/>
                    </a:lnTo>
                    <a:lnTo>
                      <a:pt x="76" y="103"/>
                    </a:lnTo>
                    <a:lnTo>
                      <a:pt x="76" y="105"/>
                    </a:lnTo>
                    <a:lnTo>
                      <a:pt x="76" y="113"/>
                    </a:lnTo>
                    <a:lnTo>
                      <a:pt x="74" y="115"/>
                    </a:lnTo>
                    <a:lnTo>
                      <a:pt x="74" y="127"/>
                    </a:lnTo>
                    <a:lnTo>
                      <a:pt x="72" y="133"/>
                    </a:lnTo>
                    <a:lnTo>
                      <a:pt x="70" y="131"/>
                    </a:lnTo>
                    <a:lnTo>
                      <a:pt x="72" y="125"/>
                    </a:lnTo>
                    <a:lnTo>
                      <a:pt x="70" y="123"/>
                    </a:lnTo>
                    <a:lnTo>
                      <a:pt x="64" y="123"/>
                    </a:lnTo>
                    <a:lnTo>
                      <a:pt x="58" y="125"/>
                    </a:lnTo>
                    <a:lnTo>
                      <a:pt x="52" y="131"/>
                    </a:lnTo>
                    <a:lnTo>
                      <a:pt x="48" y="129"/>
                    </a:lnTo>
                    <a:lnTo>
                      <a:pt x="58" y="121"/>
                    </a:lnTo>
                    <a:lnTo>
                      <a:pt x="64" y="121"/>
                    </a:lnTo>
                    <a:lnTo>
                      <a:pt x="66" y="119"/>
                    </a:lnTo>
                    <a:lnTo>
                      <a:pt x="68" y="117"/>
                    </a:lnTo>
                    <a:lnTo>
                      <a:pt x="72" y="119"/>
                    </a:lnTo>
                    <a:lnTo>
                      <a:pt x="72" y="113"/>
                    </a:lnTo>
                    <a:lnTo>
                      <a:pt x="70" y="111"/>
                    </a:lnTo>
                    <a:lnTo>
                      <a:pt x="66" y="109"/>
                    </a:lnTo>
                    <a:lnTo>
                      <a:pt x="52" y="92"/>
                    </a:lnTo>
                    <a:lnTo>
                      <a:pt x="50" y="86"/>
                    </a:lnTo>
                    <a:lnTo>
                      <a:pt x="52" y="70"/>
                    </a:lnTo>
                    <a:lnTo>
                      <a:pt x="48" y="58"/>
                    </a:lnTo>
                    <a:lnTo>
                      <a:pt x="48" y="50"/>
                    </a:lnTo>
                    <a:lnTo>
                      <a:pt x="52" y="40"/>
                    </a:lnTo>
                    <a:lnTo>
                      <a:pt x="54" y="32"/>
                    </a:lnTo>
                    <a:lnTo>
                      <a:pt x="72" y="6"/>
                    </a:lnTo>
                    <a:lnTo>
                      <a:pt x="72" y="4"/>
                    </a:lnTo>
                    <a:lnTo>
                      <a:pt x="68" y="2"/>
                    </a:lnTo>
                    <a:lnTo>
                      <a:pt x="48" y="0"/>
                    </a:lnTo>
                    <a:lnTo>
                      <a:pt x="30" y="10"/>
                    </a:lnTo>
                    <a:lnTo>
                      <a:pt x="20" y="20"/>
                    </a:lnTo>
                    <a:lnTo>
                      <a:pt x="18" y="26"/>
                    </a:lnTo>
                    <a:lnTo>
                      <a:pt x="16" y="30"/>
                    </a:lnTo>
                    <a:lnTo>
                      <a:pt x="14" y="32"/>
                    </a:lnTo>
                    <a:lnTo>
                      <a:pt x="12" y="38"/>
                    </a:lnTo>
                    <a:lnTo>
                      <a:pt x="14" y="42"/>
                    </a:lnTo>
                    <a:lnTo>
                      <a:pt x="10" y="44"/>
                    </a:lnTo>
                    <a:lnTo>
                      <a:pt x="10" y="50"/>
                    </a:lnTo>
                    <a:lnTo>
                      <a:pt x="12" y="52"/>
                    </a:lnTo>
                    <a:lnTo>
                      <a:pt x="8" y="52"/>
                    </a:lnTo>
                    <a:lnTo>
                      <a:pt x="6" y="58"/>
                    </a:lnTo>
                    <a:lnTo>
                      <a:pt x="4" y="60"/>
                    </a:lnTo>
                    <a:lnTo>
                      <a:pt x="4" y="66"/>
                    </a:lnTo>
                    <a:lnTo>
                      <a:pt x="2" y="70"/>
                    </a:lnTo>
                    <a:lnTo>
                      <a:pt x="4" y="78"/>
                    </a:lnTo>
                    <a:lnTo>
                      <a:pt x="6" y="78"/>
                    </a:lnTo>
                    <a:lnTo>
                      <a:pt x="4" y="80"/>
                    </a:lnTo>
                    <a:lnTo>
                      <a:pt x="0" y="88"/>
                    </a:lnTo>
                    <a:lnTo>
                      <a:pt x="4" y="98"/>
                    </a:lnTo>
                    <a:lnTo>
                      <a:pt x="0" y="101"/>
                    </a:lnTo>
                    <a:lnTo>
                      <a:pt x="0" y="111"/>
                    </a:lnTo>
                    <a:lnTo>
                      <a:pt x="4" y="117"/>
                    </a:lnTo>
                    <a:lnTo>
                      <a:pt x="30" y="121"/>
                    </a:lnTo>
                    <a:lnTo>
                      <a:pt x="36" y="129"/>
                    </a:lnTo>
                    <a:lnTo>
                      <a:pt x="42" y="131"/>
                    </a:lnTo>
                    <a:lnTo>
                      <a:pt x="34" y="133"/>
                    </a:lnTo>
                    <a:lnTo>
                      <a:pt x="28" y="135"/>
                    </a:lnTo>
                    <a:lnTo>
                      <a:pt x="18" y="129"/>
                    </a:lnTo>
                    <a:lnTo>
                      <a:pt x="10" y="127"/>
                    </a:lnTo>
                    <a:lnTo>
                      <a:pt x="12" y="131"/>
                    </a:lnTo>
                    <a:lnTo>
                      <a:pt x="10" y="135"/>
                    </a:lnTo>
                    <a:lnTo>
                      <a:pt x="22" y="153"/>
                    </a:lnTo>
                    <a:lnTo>
                      <a:pt x="30" y="159"/>
                    </a:lnTo>
                    <a:lnTo>
                      <a:pt x="26" y="159"/>
                    </a:lnTo>
                    <a:lnTo>
                      <a:pt x="32" y="161"/>
                    </a:lnTo>
                    <a:lnTo>
                      <a:pt x="32" y="159"/>
                    </a:lnTo>
                    <a:lnTo>
                      <a:pt x="36" y="159"/>
                    </a:lnTo>
                    <a:lnTo>
                      <a:pt x="42" y="161"/>
                    </a:lnTo>
                    <a:lnTo>
                      <a:pt x="48" y="159"/>
                    </a:lnTo>
                    <a:lnTo>
                      <a:pt x="50" y="153"/>
                    </a:lnTo>
                    <a:lnTo>
                      <a:pt x="50" y="161"/>
                    </a:lnTo>
                    <a:lnTo>
                      <a:pt x="54" y="167"/>
                    </a:lnTo>
                    <a:lnTo>
                      <a:pt x="58" y="171"/>
                    </a:lnTo>
                    <a:lnTo>
                      <a:pt x="64" y="173"/>
                    </a:lnTo>
                    <a:lnTo>
                      <a:pt x="68" y="173"/>
                    </a:lnTo>
                    <a:lnTo>
                      <a:pt x="64" y="171"/>
                    </a:lnTo>
                    <a:lnTo>
                      <a:pt x="68" y="169"/>
                    </a:lnTo>
                    <a:lnTo>
                      <a:pt x="92" y="177"/>
                    </a:lnTo>
                    <a:lnTo>
                      <a:pt x="92" y="175"/>
                    </a:lnTo>
                    <a:lnTo>
                      <a:pt x="97" y="173"/>
                    </a:lnTo>
                    <a:lnTo>
                      <a:pt x="107" y="179"/>
                    </a:lnTo>
                    <a:lnTo>
                      <a:pt x="111" y="179"/>
                    </a:lnTo>
                    <a:lnTo>
                      <a:pt x="113" y="177"/>
                    </a:lnTo>
                    <a:lnTo>
                      <a:pt x="111" y="179"/>
                    </a:lnTo>
                    <a:lnTo>
                      <a:pt x="113" y="181"/>
                    </a:lnTo>
                    <a:lnTo>
                      <a:pt x="115" y="177"/>
                    </a:lnTo>
                    <a:lnTo>
                      <a:pt x="119" y="175"/>
                    </a:lnTo>
                    <a:lnTo>
                      <a:pt x="123" y="177"/>
                    </a:lnTo>
                    <a:lnTo>
                      <a:pt x="125" y="183"/>
                    </a:lnTo>
                    <a:lnTo>
                      <a:pt x="129" y="183"/>
                    </a:lnTo>
                    <a:lnTo>
                      <a:pt x="127" y="179"/>
                    </a:lnTo>
                    <a:lnTo>
                      <a:pt x="123" y="173"/>
                    </a:lnTo>
                    <a:lnTo>
                      <a:pt x="117" y="171"/>
                    </a:lnTo>
                    <a:lnTo>
                      <a:pt x="117" y="167"/>
                    </a:lnTo>
                    <a:lnTo>
                      <a:pt x="135" y="173"/>
                    </a:lnTo>
                    <a:lnTo>
                      <a:pt x="139" y="171"/>
                    </a:lnTo>
                    <a:lnTo>
                      <a:pt x="139" y="173"/>
                    </a:lnTo>
                    <a:lnTo>
                      <a:pt x="141" y="173"/>
                    </a:lnTo>
                    <a:lnTo>
                      <a:pt x="145" y="179"/>
                    </a:lnTo>
                    <a:lnTo>
                      <a:pt x="157" y="177"/>
                    </a:lnTo>
                    <a:lnTo>
                      <a:pt x="159" y="173"/>
                    </a:lnTo>
                    <a:lnTo>
                      <a:pt x="153" y="159"/>
                    </a:lnTo>
                    <a:lnTo>
                      <a:pt x="151" y="159"/>
                    </a:lnTo>
                    <a:lnTo>
                      <a:pt x="147" y="157"/>
                    </a:lnTo>
                    <a:lnTo>
                      <a:pt x="151" y="153"/>
                    </a:lnTo>
                    <a:lnTo>
                      <a:pt x="157" y="155"/>
                    </a:lnTo>
                    <a:lnTo>
                      <a:pt x="167" y="165"/>
                    </a:lnTo>
                    <a:lnTo>
                      <a:pt x="167" y="161"/>
                    </a:lnTo>
                    <a:lnTo>
                      <a:pt x="171" y="165"/>
                    </a:lnTo>
                    <a:lnTo>
                      <a:pt x="175" y="163"/>
                    </a:lnTo>
                    <a:lnTo>
                      <a:pt x="175" y="179"/>
                    </a:lnTo>
                    <a:lnTo>
                      <a:pt x="177" y="181"/>
                    </a:lnTo>
                    <a:lnTo>
                      <a:pt x="179" y="177"/>
                    </a:lnTo>
                    <a:lnTo>
                      <a:pt x="181" y="179"/>
                    </a:lnTo>
                    <a:lnTo>
                      <a:pt x="185" y="179"/>
                    </a:lnTo>
                    <a:lnTo>
                      <a:pt x="185" y="181"/>
                    </a:lnTo>
                    <a:lnTo>
                      <a:pt x="185" y="185"/>
                    </a:lnTo>
                    <a:lnTo>
                      <a:pt x="181" y="187"/>
                    </a:lnTo>
                    <a:lnTo>
                      <a:pt x="185" y="187"/>
                    </a:lnTo>
                    <a:lnTo>
                      <a:pt x="201" y="201"/>
                    </a:lnTo>
                    <a:lnTo>
                      <a:pt x="201" y="207"/>
                    </a:lnTo>
                    <a:lnTo>
                      <a:pt x="197" y="213"/>
                    </a:lnTo>
                    <a:lnTo>
                      <a:pt x="191" y="211"/>
                    </a:lnTo>
                    <a:lnTo>
                      <a:pt x="187" y="211"/>
                    </a:lnTo>
                    <a:lnTo>
                      <a:pt x="189" y="217"/>
                    </a:lnTo>
                    <a:lnTo>
                      <a:pt x="189" y="225"/>
                    </a:lnTo>
                    <a:lnTo>
                      <a:pt x="201" y="219"/>
                    </a:lnTo>
                    <a:lnTo>
                      <a:pt x="203" y="215"/>
                    </a:lnTo>
                    <a:lnTo>
                      <a:pt x="207" y="215"/>
                    </a:lnTo>
                    <a:lnTo>
                      <a:pt x="211" y="213"/>
                    </a:lnTo>
                    <a:lnTo>
                      <a:pt x="217" y="211"/>
                    </a:lnTo>
                    <a:lnTo>
                      <a:pt x="221" y="213"/>
                    </a:lnTo>
                    <a:lnTo>
                      <a:pt x="213" y="215"/>
                    </a:lnTo>
                    <a:lnTo>
                      <a:pt x="215" y="215"/>
                    </a:lnTo>
                    <a:lnTo>
                      <a:pt x="213" y="219"/>
                    </a:lnTo>
                    <a:lnTo>
                      <a:pt x="223" y="231"/>
                    </a:lnTo>
                    <a:lnTo>
                      <a:pt x="223" y="229"/>
                    </a:lnTo>
                    <a:lnTo>
                      <a:pt x="223" y="225"/>
                    </a:lnTo>
                    <a:lnTo>
                      <a:pt x="223" y="223"/>
                    </a:lnTo>
                    <a:lnTo>
                      <a:pt x="227" y="225"/>
                    </a:lnTo>
                    <a:lnTo>
                      <a:pt x="227" y="235"/>
                    </a:lnTo>
                    <a:lnTo>
                      <a:pt x="229" y="239"/>
                    </a:lnTo>
                    <a:lnTo>
                      <a:pt x="233" y="241"/>
                    </a:lnTo>
                    <a:lnTo>
                      <a:pt x="235" y="239"/>
                    </a:lnTo>
                    <a:lnTo>
                      <a:pt x="239" y="245"/>
                    </a:lnTo>
                    <a:lnTo>
                      <a:pt x="241" y="255"/>
                    </a:lnTo>
                    <a:lnTo>
                      <a:pt x="243" y="259"/>
                    </a:lnTo>
                    <a:lnTo>
                      <a:pt x="245" y="265"/>
                    </a:lnTo>
                    <a:lnTo>
                      <a:pt x="247" y="267"/>
                    </a:lnTo>
                    <a:lnTo>
                      <a:pt x="247" y="277"/>
                    </a:lnTo>
                    <a:lnTo>
                      <a:pt x="249" y="277"/>
                    </a:lnTo>
                    <a:lnTo>
                      <a:pt x="247" y="281"/>
                    </a:lnTo>
                    <a:lnTo>
                      <a:pt x="245" y="283"/>
                    </a:lnTo>
                    <a:lnTo>
                      <a:pt x="243" y="285"/>
                    </a:lnTo>
                    <a:lnTo>
                      <a:pt x="241" y="287"/>
                    </a:lnTo>
                    <a:lnTo>
                      <a:pt x="241" y="297"/>
                    </a:lnTo>
                    <a:lnTo>
                      <a:pt x="239" y="299"/>
                    </a:lnTo>
                    <a:lnTo>
                      <a:pt x="235" y="299"/>
                    </a:lnTo>
                    <a:lnTo>
                      <a:pt x="219" y="317"/>
                    </a:lnTo>
                    <a:lnTo>
                      <a:pt x="221" y="319"/>
                    </a:lnTo>
                    <a:lnTo>
                      <a:pt x="223" y="325"/>
                    </a:lnTo>
                    <a:lnTo>
                      <a:pt x="227" y="328"/>
                    </a:lnTo>
                    <a:lnTo>
                      <a:pt x="229" y="332"/>
                    </a:lnTo>
                    <a:lnTo>
                      <a:pt x="231" y="334"/>
                    </a:lnTo>
                    <a:lnTo>
                      <a:pt x="231" y="340"/>
                    </a:lnTo>
                    <a:lnTo>
                      <a:pt x="227" y="338"/>
                    </a:lnTo>
                    <a:lnTo>
                      <a:pt x="227" y="340"/>
                    </a:lnTo>
                    <a:lnTo>
                      <a:pt x="223" y="338"/>
                    </a:lnTo>
                    <a:lnTo>
                      <a:pt x="223" y="340"/>
                    </a:lnTo>
                    <a:lnTo>
                      <a:pt x="219" y="340"/>
                    </a:lnTo>
                    <a:lnTo>
                      <a:pt x="215" y="342"/>
                    </a:lnTo>
                    <a:lnTo>
                      <a:pt x="209" y="342"/>
                    </a:lnTo>
                    <a:lnTo>
                      <a:pt x="209" y="346"/>
                    </a:lnTo>
                    <a:lnTo>
                      <a:pt x="207" y="346"/>
                    </a:lnTo>
                    <a:lnTo>
                      <a:pt x="203" y="344"/>
                    </a:lnTo>
                    <a:lnTo>
                      <a:pt x="195" y="346"/>
                    </a:lnTo>
                    <a:lnTo>
                      <a:pt x="189" y="342"/>
                    </a:lnTo>
                    <a:lnTo>
                      <a:pt x="185" y="342"/>
                    </a:lnTo>
                    <a:lnTo>
                      <a:pt x="183" y="342"/>
                    </a:lnTo>
                    <a:lnTo>
                      <a:pt x="181" y="340"/>
                    </a:lnTo>
                    <a:lnTo>
                      <a:pt x="179" y="340"/>
                    </a:lnTo>
                    <a:lnTo>
                      <a:pt x="179" y="344"/>
                    </a:lnTo>
                    <a:lnTo>
                      <a:pt x="177" y="344"/>
                    </a:lnTo>
                    <a:lnTo>
                      <a:pt x="179" y="350"/>
                    </a:lnTo>
                    <a:lnTo>
                      <a:pt x="175" y="350"/>
                    </a:lnTo>
                    <a:lnTo>
                      <a:pt x="171" y="354"/>
                    </a:lnTo>
                    <a:lnTo>
                      <a:pt x="169" y="356"/>
                    </a:lnTo>
                    <a:lnTo>
                      <a:pt x="167" y="358"/>
                    </a:lnTo>
                    <a:lnTo>
                      <a:pt x="167" y="366"/>
                    </a:lnTo>
                    <a:lnTo>
                      <a:pt x="171" y="372"/>
                    </a:lnTo>
                    <a:lnTo>
                      <a:pt x="173" y="374"/>
                    </a:lnTo>
                    <a:lnTo>
                      <a:pt x="175" y="374"/>
                    </a:lnTo>
                    <a:lnTo>
                      <a:pt x="179" y="378"/>
                    </a:lnTo>
                    <a:lnTo>
                      <a:pt x="181" y="378"/>
                    </a:lnTo>
                    <a:lnTo>
                      <a:pt x="187" y="380"/>
                    </a:lnTo>
                    <a:lnTo>
                      <a:pt x="189" y="380"/>
                    </a:lnTo>
                    <a:lnTo>
                      <a:pt x="193" y="378"/>
                    </a:lnTo>
                    <a:lnTo>
                      <a:pt x="193" y="376"/>
                    </a:lnTo>
                    <a:lnTo>
                      <a:pt x="197" y="376"/>
                    </a:lnTo>
                    <a:lnTo>
                      <a:pt x="199" y="374"/>
                    </a:lnTo>
                    <a:lnTo>
                      <a:pt x="199" y="372"/>
                    </a:lnTo>
                    <a:lnTo>
                      <a:pt x="199" y="370"/>
                    </a:lnTo>
                    <a:lnTo>
                      <a:pt x="201" y="368"/>
                    </a:lnTo>
                    <a:lnTo>
                      <a:pt x="205" y="368"/>
                    </a:lnTo>
                    <a:lnTo>
                      <a:pt x="207" y="374"/>
                    </a:lnTo>
                    <a:lnTo>
                      <a:pt x="213" y="374"/>
                    </a:lnTo>
                    <a:lnTo>
                      <a:pt x="217" y="374"/>
                    </a:lnTo>
                    <a:lnTo>
                      <a:pt x="217" y="372"/>
                    </a:lnTo>
                    <a:lnTo>
                      <a:pt x="217" y="370"/>
                    </a:lnTo>
                    <a:lnTo>
                      <a:pt x="217" y="366"/>
                    </a:lnTo>
                    <a:lnTo>
                      <a:pt x="213" y="366"/>
                    </a:lnTo>
                    <a:lnTo>
                      <a:pt x="213" y="362"/>
                    </a:lnTo>
                    <a:lnTo>
                      <a:pt x="215" y="360"/>
                    </a:lnTo>
                    <a:lnTo>
                      <a:pt x="217" y="360"/>
                    </a:lnTo>
                    <a:lnTo>
                      <a:pt x="217" y="364"/>
                    </a:lnTo>
                    <a:lnTo>
                      <a:pt x="219" y="362"/>
                    </a:lnTo>
                    <a:lnTo>
                      <a:pt x="219" y="366"/>
                    </a:lnTo>
                    <a:lnTo>
                      <a:pt x="221" y="368"/>
                    </a:lnTo>
                    <a:lnTo>
                      <a:pt x="223" y="366"/>
                    </a:lnTo>
                    <a:lnTo>
                      <a:pt x="225" y="366"/>
                    </a:lnTo>
                    <a:lnTo>
                      <a:pt x="227" y="366"/>
                    </a:lnTo>
                    <a:lnTo>
                      <a:pt x="229" y="368"/>
                    </a:lnTo>
                    <a:lnTo>
                      <a:pt x="231" y="368"/>
                    </a:lnTo>
                    <a:lnTo>
                      <a:pt x="233" y="368"/>
                    </a:lnTo>
                    <a:lnTo>
                      <a:pt x="235" y="370"/>
                    </a:lnTo>
                    <a:lnTo>
                      <a:pt x="233" y="372"/>
                    </a:lnTo>
                    <a:lnTo>
                      <a:pt x="235" y="378"/>
                    </a:lnTo>
                    <a:lnTo>
                      <a:pt x="237" y="378"/>
                    </a:lnTo>
                    <a:lnTo>
                      <a:pt x="239" y="382"/>
                    </a:lnTo>
                    <a:lnTo>
                      <a:pt x="239" y="384"/>
                    </a:lnTo>
                    <a:lnTo>
                      <a:pt x="239" y="386"/>
                    </a:lnTo>
                    <a:lnTo>
                      <a:pt x="241" y="386"/>
                    </a:lnTo>
                    <a:lnTo>
                      <a:pt x="241" y="388"/>
                    </a:lnTo>
                    <a:lnTo>
                      <a:pt x="243" y="388"/>
                    </a:lnTo>
                    <a:lnTo>
                      <a:pt x="245" y="394"/>
                    </a:lnTo>
                    <a:lnTo>
                      <a:pt x="247" y="394"/>
                    </a:lnTo>
                    <a:lnTo>
                      <a:pt x="249" y="392"/>
                    </a:lnTo>
                    <a:lnTo>
                      <a:pt x="251" y="392"/>
                    </a:lnTo>
                    <a:lnTo>
                      <a:pt x="251" y="394"/>
                    </a:lnTo>
                    <a:lnTo>
                      <a:pt x="251" y="398"/>
                    </a:lnTo>
                    <a:lnTo>
                      <a:pt x="253" y="398"/>
                    </a:lnTo>
                    <a:lnTo>
                      <a:pt x="253" y="396"/>
                    </a:lnTo>
                    <a:lnTo>
                      <a:pt x="255" y="392"/>
                    </a:lnTo>
                    <a:lnTo>
                      <a:pt x="259" y="396"/>
                    </a:lnTo>
                    <a:lnTo>
                      <a:pt x="259" y="398"/>
                    </a:lnTo>
                    <a:lnTo>
                      <a:pt x="261" y="400"/>
                    </a:lnTo>
                    <a:lnTo>
                      <a:pt x="263" y="400"/>
                    </a:lnTo>
                    <a:lnTo>
                      <a:pt x="259" y="404"/>
                    </a:lnTo>
                    <a:lnTo>
                      <a:pt x="257" y="406"/>
                    </a:lnTo>
                    <a:lnTo>
                      <a:pt x="253" y="402"/>
                    </a:lnTo>
                    <a:lnTo>
                      <a:pt x="259" y="414"/>
                    </a:lnTo>
                    <a:lnTo>
                      <a:pt x="261" y="416"/>
                    </a:lnTo>
                    <a:lnTo>
                      <a:pt x="265" y="418"/>
                    </a:lnTo>
                    <a:lnTo>
                      <a:pt x="273" y="422"/>
                    </a:lnTo>
                    <a:lnTo>
                      <a:pt x="273" y="424"/>
                    </a:lnTo>
                    <a:lnTo>
                      <a:pt x="275" y="424"/>
                    </a:lnTo>
                    <a:lnTo>
                      <a:pt x="279" y="426"/>
                    </a:lnTo>
                    <a:lnTo>
                      <a:pt x="281" y="424"/>
                    </a:lnTo>
                    <a:lnTo>
                      <a:pt x="283" y="422"/>
                    </a:lnTo>
                    <a:lnTo>
                      <a:pt x="283" y="426"/>
                    </a:lnTo>
                    <a:lnTo>
                      <a:pt x="285" y="426"/>
                    </a:lnTo>
                    <a:lnTo>
                      <a:pt x="287" y="424"/>
                    </a:lnTo>
                    <a:lnTo>
                      <a:pt x="289" y="426"/>
                    </a:lnTo>
                    <a:lnTo>
                      <a:pt x="291" y="424"/>
                    </a:lnTo>
                    <a:lnTo>
                      <a:pt x="289" y="428"/>
                    </a:lnTo>
                    <a:lnTo>
                      <a:pt x="291" y="430"/>
                    </a:lnTo>
                    <a:lnTo>
                      <a:pt x="293" y="430"/>
                    </a:lnTo>
                    <a:lnTo>
                      <a:pt x="293" y="434"/>
                    </a:lnTo>
                    <a:lnTo>
                      <a:pt x="295" y="436"/>
                    </a:lnTo>
                    <a:lnTo>
                      <a:pt x="299" y="438"/>
                    </a:lnTo>
                    <a:lnTo>
                      <a:pt x="299" y="434"/>
                    </a:lnTo>
                    <a:lnTo>
                      <a:pt x="299" y="438"/>
                    </a:lnTo>
                    <a:lnTo>
                      <a:pt x="301" y="438"/>
                    </a:lnTo>
                    <a:lnTo>
                      <a:pt x="303" y="440"/>
                    </a:lnTo>
                    <a:lnTo>
                      <a:pt x="305" y="442"/>
                    </a:lnTo>
                    <a:lnTo>
                      <a:pt x="307" y="442"/>
                    </a:lnTo>
                    <a:lnTo>
                      <a:pt x="309" y="444"/>
                    </a:lnTo>
                    <a:lnTo>
                      <a:pt x="315" y="444"/>
                    </a:lnTo>
                    <a:lnTo>
                      <a:pt x="317" y="446"/>
                    </a:lnTo>
                    <a:lnTo>
                      <a:pt x="318" y="448"/>
                    </a:lnTo>
                    <a:lnTo>
                      <a:pt x="320" y="448"/>
                    </a:lnTo>
                    <a:lnTo>
                      <a:pt x="322" y="448"/>
                    </a:lnTo>
                    <a:lnTo>
                      <a:pt x="326" y="446"/>
                    </a:lnTo>
                    <a:lnTo>
                      <a:pt x="332" y="454"/>
                    </a:lnTo>
                    <a:lnTo>
                      <a:pt x="338" y="452"/>
                    </a:lnTo>
                    <a:lnTo>
                      <a:pt x="336" y="450"/>
                    </a:lnTo>
                    <a:lnTo>
                      <a:pt x="336" y="448"/>
                    </a:lnTo>
                    <a:lnTo>
                      <a:pt x="336" y="446"/>
                    </a:lnTo>
                    <a:lnTo>
                      <a:pt x="336" y="444"/>
                    </a:lnTo>
                    <a:lnTo>
                      <a:pt x="336" y="442"/>
                    </a:lnTo>
                    <a:lnTo>
                      <a:pt x="336" y="440"/>
                    </a:lnTo>
                    <a:lnTo>
                      <a:pt x="326" y="428"/>
                    </a:lnTo>
                    <a:lnTo>
                      <a:pt x="324" y="428"/>
                    </a:lnTo>
                    <a:lnTo>
                      <a:pt x="318" y="424"/>
                    </a:lnTo>
                    <a:lnTo>
                      <a:pt x="318" y="420"/>
                    </a:lnTo>
                    <a:lnTo>
                      <a:pt x="315" y="418"/>
                    </a:lnTo>
                    <a:lnTo>
                      <a:pt x="315" y="416"/>
                    </a:lnTo>
                    <a:lnTo>
                      <a:pt x="313" y="416"/>
                    </a:lnTo>
                    <a:lnTo>
                      <a:pt x="311" y="412"/>
                    </a:lnTo>
                    <a:lnTo>
                      <a:pt x="309" y="412"/>
                    </a:lnTo>
                    <a:lnTo>
                      <a:pt x="297" y="396"/>
                    </a:lnTo>
                    <a:lnTo>
                      <a:pt x="301" y="396"/>
                    </a:lnTo>
                    <a:lnTo>
                      <a:pt x="311" y="404"/>
                    </a:lnTo>
                    <a:lnTo>
                      <a:pt x="313" y="404"/>
                    </a:lnTo>
                    <a:lnTo>
                      <a:pt x="313" y="402"/>
                    </a:lnTo>
                    <a:lnTo>
                      <a:pt x="315" y="402"/>
                    </a:lnTo>
                    <a:lnTo>
                      <a:pt x="320" y="410"/>
                    </a:lnTo>
                    <a:lnTo>
                      <a:pt x="322" y="412"/>
                    </a:lnTo>
                    <a:lnTo>
                      <a:pt x="326" y="412"/>
                    </a:lnTo>
                    <a:lnTo>
                      <a:pt x="328" y="418"/>
                    </a:lnTo>
                    <a:lnTo>
                      <a:pt x="336" y="418"/>
                    </a:lnTo>
                    <a:lnTo>
                      <a:pt x="338" y="422"/>
                    </a:lnTo>
                    <a:lnTo>
                      <a:pt x="340" y="420"/>
                    </a:lnTo>
                    <a:lnTo>
                      <a:pt x="342" y="422"/>
                    </a:lnTo>
                    <a:lnTo>
                      <a:pt x="344" y="422"/>
                    </a:lnTo>
                    <a:lnTo>
                      <a:pt x="346" y="420"/>
                    </a:lnTo>
                    <a:lnTo>
                      <a:pt x="346" y="422"/>
                    </a:lnTo>
                    <a:lnTo>
                      <a:pt x="348" y="424"/>
                    </a:lnTo>
                    <a:lnTo>
                      <a:pt x="350" y="424"/>
                    </a:lnTo>
                    <a:lnTo>
                      <a:pt x="350" y="426"/>
                    </a:lnTo>
                    <a:lnTo>
                      <a:pt x="350" y="428"/>
                    </a:lnTo>
                    <a:lnTo>
                      <a:pt x="348" y="428"/>
                    </a:lnTo>
                    <a:lnTo>
                      <a:pt x="352" y="430"/>
                    </a:lnTo>
                    <a:lnTo>
                      <a:pt x="354" y="432"/>
                    </a:lnTo>
                    <a:lnTo>
                      <a:pt x="356" y="432"/>
                    </a:lnTo>
                    <a:lnTo>
                      <a:pt x="352" y="422"/>
                    </a:lnTo>
                    <a:lnTo>
                      <a:pt x="352" y="420"/>
                    </a:lnTo>
                    <a:lnTo>
                      <a:pt x="354" y="422"/>
                    </a:lnTo>
                    <a:lnTo>
                      <a:pt x="356" y="424"/>
                    </a:lnTo>
                    <a:lnTo>
                      <a:pt x="360" y="424"/>
                    </a:lnTo>
                    <a:lnTo>
                      <a:pt x="360" y="422"/>
                    </a:lnTo>
                    <a:lnTo>
                      <a:pt x="360" y="420"/>
                    </a:lnTo>
                    <a:lnTo>
                      <a:pt x="358" y="420"/>
                    </a:lnTo>
                    <a:lnTo>
                      <a:pt x="358" y="418"/>
                    </a:lnTo>
                    <a:lnTo>
                      <a:pt x="354" y="418"/>
                    </a:lnTo>
                    <a:lnTo>
                      <a:pt x="352" y="410"/>
                    </a:lnTo>
                    <a:lnTo>
                      <a:pt x="352" y="404"/>
                    </a:lnTo>
                    <a:lnTo>
                      <a:pt x="358" y="410"/>
                    </a:lnTo>
                    <a:lnTo>
                      <a:pt x="358" y="408"/>
                    </a:lnTo>
                    <a:lnTo>
                      <a:pt x="358" y="406"/>
                    </a:lnTo>
                    <a:lnTo>
                      <a:pt x="358" y="404"/>
                    </a:lnTo>
                    <a:lnTo>
                      <a:pt x="360" y="396"/>
                    </a:lnTo>
                    <a:lnTo>
                      <a:pt x="358" y="394"/>
                    </a:lnTo>
                    <a:lnTo>
                      <a:pt x="356" y="386"/>
                    </a:lnTo>
                    <a:lnTo>
                      <a:pt x="354" y="386"/>
                    </a:lnTo>
                    <a:lnTo>
                      <a:pt x="348" y="382"/>
                    </a:lnTo>
                    <a:lnTo>
                      <a:pt x="348" y="378"/>
                    </a:lnTo>
                    <a:lnTo>
                      <a:pt x="352" y="378"/>
                    </a:lnTo>
                    <a:lnTo>
                      <a:pt x="352" y="372"/>
                    </a:lnTo>
                    <a:lnTo>
                      <a:pt x="352" y="368"/>
                    </a:lnTo>
                    <a:lnTo>
                      <a:pt x="348" y="370"/>
                    </a:lnTo>
                    <a:lnTo>
                      <a:pt x="348" y="368"/>
                    </a:lnTo>
                    <a:lnTo>
                      <a:pt x="348" y="366"/>
                    </a:lnTo>
                    <a:lnTo>
                      <a:pt x="346" y="364"/>
                    </a:lnTo>
                    <a:lnTo>
                      <a:pt x="342" y="368"/>
                    </a:lnTo>
                    <a:lnTo>
                      <a:pt x="342" y="360"/>
                    </a:lnTo>
                    <a:lnTo>
                      <a:pt x="338" y="360"/>
                    </a:lnTo>
                    <a:lnTo>
                      <a:pt x="334" y="362"/>
                    </a:lnTo>
                    <a:lnTo>
                      <a:pt x="332" y="362"/>
                    </a:lnTo>
                    <a:lnTo>
                      <a:pt x="336" y="358"/>
                    </a:lnTo>
                    <a:lnTo>
                      <a:pt x="334" y="358"/>
                    </a:lnTo>
                    <a:lnTo>
                      <a:pt x="330" y="356"/>
                    </a:lnTo>
                    <a:lnTo>
                      <a:pt x="328" y="358"/>
                    </a:lnTo>
                    <a:lnTo>
                      <a:pt x="328" y="362"/>
                    </a:lnTo>
                    <a:lnTo>
                      <a:pt x="326" y="356"/>
                    </a:lnTo>
                    <a:lnTo>
                      <a:pt x="324" y="354"/>
                    </a:lnTo>
                    <a:lnTo>
                      <a:pt x="324" y="348"/>
                    </a:lnTo>
                    <a:lnTo>
                      <a:pt x="320" y="348"/>
                    </a:lnTo>
                    <a:lnTo>
                      <a:pt x="320" y="346"/>
                    </a:lnTo>
                    <a:lnTo>
                      <a:pt x="322" y="344"/>
                    </a:lnTo>
                    <a:lnTo>
                      <a:pt x="320" y="342"/>
                    </a:lnTo>
                    <a:lnTo>
                      <a:pt x="322" y="342"/>
                    </a:lnTo>
                    <a:lnTo>
                      <a:pt x="318" y="340"/>
                    </a:lnTo>
                    <a:lnTo>
                      <a:pt x="318" y="336"/>
                    </a:lnTo>
                    <a:lnTo>
                      <a:pt x="320" y="334"/>
                    </a:lnTo>
                    <a:lnTo>
                      <a:pt x="317" y="334"/>
                    </a:lnTo>
                    <a:lnTo>
                      <a:pt x="311" y="336"/>
                    </a:lnTo>
                    <a:lnTo>
                      <a:pt x="311" y="334"/>
                    </a:lnTo>
                    <a:lnTo>
                      <a:pt x="313" y="330"/>
                    </a:lnTo>
                    <a:lnTo>
                      <a:pt x="311" y="326"/>
                    </a:lnTo>
                    <a:lnTo>
                      <a:pt x="313" y="325"/>
                    </a:lnTo>
                    <a:lnTo>
                      <a:pt x="315" y="326"/>
                    </a:lnTo>
                    <a:lnTo>
                      <a:pt x="318" y="325"/>
                    </a:lnTo>
                    <a:lnTo>
                      <a:pt x="322" y="325"/>
                    </a:lnTo>
                    <a:lnTo>
                      <a:pt x="320" y="319"/>
                    </a:lnTo>
                    <a:lnTo>
                      <a:pt x="317" y="317"/>
                    </a:lnTo>
                    <a:lnTo>
                      <a:pt x="311" y="315"/>
                    </a:lnTo>
                    <a:lnTo>
                      <a:pt x="311" y="313"/>
                    </a:lnTo>
                    <a:lnTo>
                      <a:pt x="309" y="309"/>
                    </a:lnTo>
                    <a:lnTo>
                      <a:pt x="313" y="309"/>
                    </a:lnTo>
                    <a:lnTo>
                      <a:pt x="311" y="307"/>
                    </a:lnTo>
                    <a:lnTo>
                      <a:pt x="313" y="307"/>
                    </a:lnTo>
                    <a:lnTo>
                      <a:pt x="318" y="311"/>
                    </a:lnTo>
                    <a:lnTo>
                      <a:pt x="320" y="311"/>
                    </a:lnTo>
                    <a:lnTo>
                      <a:pt x="318" y="307"/>
                    </a:lnTo>
                    <a:lnTo>
                      <a:pt x="320" y="307"/>
                    </a:lnTo>
                    <a:lnTo>
                      <a:pt x="318" y="303"/>
                    </a:lnTo>
                    <a:lnTo>
                      <a:pt x="318" y="301"/>
                    </a:lnTo>
                    <a:lnTo>
                      <a:pt x="322" y="303"/>
                    </a:lnTo>
                    <a:lnTo>
                      <a:pt x="324" y="305"/>
                    </a:lnTo>
                    <a:lnTo>
                      <a:pt x="326" y="309"/>
                    </a:lnTo>
                    <a:lnTo>
                      <a:pt x="324" y="311"/>
                    </a:lnTo>
                    <a:lnTo>
                      <a:pt x="328" y="311"/>
                    </a:lnTo>
                    <a:lnTo>
                      <a:pt x="338" y="319"/>
                    </a:lnTo>
                    <a:lnTo>
                      <a:pt x="340" y="325"/>
                    </a:lnTo>
                    <a:lnTo>
                      <a:pt x="344" y="325"/>
                    </a:lnTo>
                    <a:lnTo>
                      <a:pt x="346" y="323"/>
                    </a:lnTo>
                    <a:lnTo>
                      <a:pt x="346" y="326"/>
                    </a:lnTo>
                    <a:lnTo>
                      <a:pt x="348" y="334"/>
                    </a:lnTo>
                    <a:lnTo>
                      <a:pt x="352" y="340"/>
                    </a:lnTo>
                    <a:lnTo>
                      <a:pt x="356" y="338"/>
                    </a:lnTo>
                    <a:lnTo>
                      <a:pt x="358" y="342"/>
                    </a:lnTo>
                    <a:lnTo>
                      <a:pt x="356" y="346"/>
                    </a:lnTo>
                    <a:lnTo>
                      <a:pt x="358" y="350"/>
                    </a:lnTo>
                    <a:lnTo>
                      <a:pt x="362" y="348"/>
                    </a:lnTo>
                    <a:lnTo>
                      <a:pt x="364" y="354"/>
                    </a:lnTo>
                    <a:lnTo>
                      <a:pt x="368" y="350"/>
                    </a:lnTo>
                    <a:lnTo>
                      <a:pt x="370" y="356"/>
                    </a:lnTo>
                    <a:lnTo>
                      <a:pt x="372" y="358"/>
                    </a:lnTo>
                    <a:lnTo>
                      <a:pt x="372" y="356"/>
                    </a:lnTo>
                    <a:lnTo>
                      <a:pt x="374" y="346"/>
                    </a:lnTo>
                    <a:lnTo>
                      <a:pt x="376" y="346"/>
                    </a:lnTo>
                    <a:lnTo>
                      <a:pt x="374" y="334"/>
                    </a:lnTo>
                    <a:lnTo>
                      <a:pt x="374" y="330"/>
                    </a:lnTo>
                    <a:lnTo>
                      <a:pt x="380" y="336"/>
                    </a:lnTo>
                    <a:lnTo>
                      <a:pt x="384" y="336"/>
                    </a:lnTo>
                    <a:lnTo>
                      <a:pt x="386" y="330"/>
                    </a:lnTo>
                    <a:lnTo>
                      <a:pt x="388" y="328"/>
                    </a:lnTo>
                    <a:lnTo>
                      <a:pt x="388" y="323"/>
                    </a:lnTo>
                    <a:lnTo>
                      <a:pt x="392" y="321"/>
                    </a:lnTo>
                    <a:lnTo>
                      <a:pt x="390" y="319"/>
                    </a:lnTo>
                    <a:lnTo>
                      <a:pt x="386" y="319"/>
                    </a:lnTo>
                    <a:lnTo>
                      <a:pt x="386" y="317"/>
                    </a:lnTo>
                    <a:lnTo>
                      <a:pt x="388" y="317"/>
                    </a:lnTo>
                    <a:lnTo>
                      <a:pt x="390" y="313"/>
                    </a:lnTo>
                    <a:lnTo>
                      <a:pt x="386" y="311"/>
                    </a:lnTo>
                    <a:lnTo>
                      <a:pt x="388" y="311"/>
                    </a:lnTo>
                    <a:lnTo>
                      <a:pt x="394" y="313"/>
                    </a:lnTo>
                    <a:lnTo>
                      <a:pt x="398" y="315"/>
                    </a:lnTo>
                    <a:lnTo>
                      <a:pt x="400" y="311"/>
                    </a:lnTo>
                    <a:lnTo>
                      <a:pt x="396" y="309"/>
                    </a:lnTo>
                    <a:lnTo>
                      <a:pt x="398" y="305"/>
                    </a:lnTo>
                    <a:lnTo>
                      <a:pt x="400" y="305"/>
                    </a:lnTo>
                    <a:lnTo>
                      <a:pt x="402" y="301"/>
                    </a:lnTo>
                    <a:lnTo>
                      <a:pt x="400" y="297"/>
                    </a:lnTo>
                    <a:lnTo>
                      <a:pt x="396" y="291"/>
                    </a:lnTo>
                    <a:lnTo>
                      <a:pt x="394" y="291"/>
                    </a:lnTo>
                    <a:lnTo>
                      <a:pt x="392" y="289"/>
                    </a:lnTo>
                    <a:lnTo>
                      <a:pt x="388" y="289"/>
                    </a:lnTo>
                    <a:lnTo>
                      <a:pt x="386" y="287"/>
                    </a:lnTo>
                    <a:lnTo>
                      <a:pt x="382" y="289"/>
                    </a:lnTo>
                    <a:lnTo>
                      <a:pt x="376" y="291"/>
                    </a:lnTo>
                    <a:lnTo>
                      <a:pt x="376" y="283"/>
                    </a:lnTo>
                    <a:lnTo>
                      <a:pt x="380" y="281"/>
                    </a:lnTo>
                    <a:lnTo>
                      <a:pt x="380" y="277"/>
                    </a:lnTo>
                    <a:lnTo>
                      <a:pt x="376" y="277"/>
                    </a:lnTo>
                    <a:lnTo>
                      <a:pt x="374" y="279"/>
                    </a:lnTo>
                    <a:lnTo>
                      <a:pt x="366" y="281"/>
                    </a:lnTo>
                    <a:lnTo>
                      <a:pt x="364" y="279"/>
                    </a:lnTo>
                    <a:lnTo>
                      <a:pt x="366" y="277"/>
                    </a:lnTo>
                    <a:lnTo>
                      <a:pt x="362" y="277"/>
                    </a:lnTo>
                    <a:lnTo>
                      <a:pt x="364" y="275"/>
                    </a:lnTo>
                    <a:lnTo>
                      <a:pt x="366" y="275"/>
                    </a:lnTo>
                    <a:lnTo>
                      <a:pt x="366" y="273"/>
                    </a:lnTo>
                    <a:lnTo>
                      <a:pt x="360" y="261"/>
                    </a:lnTo>
                    <a:lnTo>
                      <a:pt x="356" y="257"/>
                    </a:lnTo>
                    <a:lnTo>
                      <a:pt x="352" y="259"/>
                    </a:lnTo>
                    <a:lnTo>
                      <a:pt x="350" y="257"/>
                    </a:lnTo>
                    <a:lnTo>
                      <a:pt x="350" y="255"/>
                    </a:lnTo>
                    <a:lnTo>
                      <a:pt x="352" y="253"/>
                    </a:lnTo>
                    <a:lnTo>
                      <a:pt x="352" y="249"/>
                    </a:lnTo>
                    <a:lnTo>
                      <a:pt x="342" y="251"/>
                    </a:lnTo>
                    <a:lnTo>
                      <a:pt x="338" y="255"/>
                    </a:lnTo>
                    <a:lnTo>
                      <a:pt x="336" y="251"/>
                    </a:lnTo>
                    <a:lnTo>
                      <a:pt x="334" y="251"/>
                    </a:lnTo>
                    <a:lnTo>
                      <a:pt x="334" y="249"/>
                    </a:lnTo>
                    <a:lnTo>
                      <a:pt x="336" y="247"/>
                    </a:lnTo>
                    <a:lnTo>
                      <a:pt x="334" y="243"/>
                    </a:lnTo>
                    <a:lnTo>
                      <a:pt x="326" y="243"/>
                    </a:lnTo>
                    <a:lnTo>
                      <a:pt x="328" y="237"/>
                    </a:lnTo>
                    <a:lnTo>
                      <a:pt x="326" y="235"/>
                    </a:lnTo>
                    <a:lnTo>
                      <a:pt x="307" y="229"/>
                    </a:lnTo>
                    <a:lnTo>
                      <a:pt x="305" y="227"/>
                    </a:lnTo>
                    <a:lnTo>
                      <a:pt x="311" y="227"/>
                    </a:lnTo>
                    <a:lnTo>
                      <a:pt x="311" y="225"/>
                    </a:lnTo>
                    <a:lnTo>
                      <a:pt x="315" y="225"/>
                    </a:lnTo>
                    <a:lnTo>
                      <a:pt x="313" y="223"/>
                    </a:lnTo>
                    <a:lnTo>
                      <a:pt x="313" y="221"/>
                    </a:lnTo>
                    <a:lnTo>
                      <a:pt x="309" y="217"/>
                    </a:lnTo>
                    <a:lnTo>
                      <a:pt x="309" y="215"/>
                    </a:lnTo>
                    <a:lnTo>
                      <a:pt x="313" y="215"/>
                    </a:lnTo>
                    <a:lnTo>
                      <a:pt x="313" y="213"/>
                    </a:lnTo>
                    <a:lnTo>
                      <a:pt x="307" y="207"/>
                    </a:lnTo>
                    <a:lnTo>
                      <a:pt x="303" y="207"/>
                    </a:lnTo>
                    <a:lnTo>
                      <a:pt x="303" y="205"/>
                    </a:lnTo>
                    <a:lnTo>
                      <a:pt x="307" y="205"/>
                    </a:lnTo>
                    <a:lnTo>
                      <a:pt x="309" y="205"/>
                    </a:lnTo>
                    <a:lnTo>
                      <a:pt x="311" y="205"/>
                    </a:lnTo>
                    <a:lnTo>
                      <a:pt x="309" y="201"/>
                    </a:lnTo>
                    <a:lnTo>
                      <a:pt x="318" y="207"/>
                    </a:lnTo>
                    <a:lnTo>
                      <a:pt x="322" y="207"/>
                    </a:lnTo>
                    <a:lnTo>
                      <a:pt x="326" y="205"/>
                    </a:lnTo>
                    <a:lnTo>
                      <a:pt x="330" y="207"/>
                    </a:lnTo>
                    <a:lnTo>
                      <a:pt x="330" y="205"/>
                    </a:lnTo>
                    <a:lnTo>
                      <a:pt x="330" y="201"/>
                    </a:lnTo>
                    <a:lnTo>
                      <a:pt x="322" y="195"/>
                    </a:lnTo>
                    <a:lnTo>
                      <a:pt x="313" y="195"/>
                    </a:lnTo>
                    <a:lnTo>
                      <a:pt x="309" y="193"/>
                    </a:lnTo>
                    <a:lnTo>
                      <a:pt x="307" y="195"/>
                    </a:lnTo>
                    <a:lnTo>
                      <a:pt x="303" y="191"/>
                    </a:lnTo>
                    <a:lnTo>
                      <a:pt x="301" y="189"/>
                    </a:lnTo>
                    <a:lnTo>
                      <a:pt x="299" y="191"/>
                    </a:lnTo>
                    <a:lnTo>
                      <a:pt x="301" y="187"/>
                    </a:lnTo>
                    <a:lnTo>
                      <a:pt x="307" y="187"/>
                    </a:lnTo>
                    <a:lnTo>
                      <a:pt x="311" y="185"/>
                    </a:lnTo>
                    <a:lnTo>
                      <a:pt x="313" y="183"/>
                    </a:lnTo>
                    <a:lnTo>
                      <a:pt x="317" y="181"/>
                    </a:lnTo>
                    <a:lnTo>
                      <a:pt x="320" y="183"/>
                    </a:lnTo>
                    <a:lnTo>
                      <a:pt x="322" y="179"/>
                    </a:lnTo>
                    <a:lnTo>
                      <a:pt x="313" y="163"/>
                    </a:lnTo>
                    <a:lnTo>
                      <a:pt x="309" y="161"/>
                    </a:lnTo>
                    <a:lnTo>
                      <a:pt x="307" y="165"/>
                    </a:lnTo>
                    <a:lnTo>
                      <a:pt x="307" y="167"/>
                    </a:lnTo>
                    <a:lnTo>
                      <a:pt x="303" y="171"/>
                    </a:lnTo>
                    <a:lnTo>
                      <a:pt x="301" y="175"/>
                    </a:lnTo>
                    <a:lnTo>
                      <a:pt x="297" y="175"/>
                    </a:lnTo>
                    <a:lnTo>
                      <a:pt x="301" y="167"/>
                    </a:lnTo>
                    <a:lnTo>
                      <a:pt x="301" y="165"/>
                    </a:lnTo>
                    <a:lnTo>
                      <a:pt x="291" y="165"/>
                    </a:lnTo>
                    <a:lnTo>
                      <a:pt x="289" y="167"/>
                    </a:lnTo>
                    <a:lnTo>
                      <a:pt x="287" y="165"/>
                    </a:lnTo>
                    <a:lnTo>
                      <a:pt x="291" y="163"/>
                    </a:lnTo>
                    <a:lnTo>
                      <a:pt x="299" y="159"/>
                    </a:lnTo>
                    <a:lnTo>
                      <a:pt x="301" y="153"/>
                    </a:lnTo>
                    <a:lnTo>
                      <a:pt x="303" y="157"/>
                    </a:lnTo>
                    <a:lnTo>
                      <a:pt x="303" y="149"/>
                    </a:lnTo>
                    <a:lnTo>
                      <a:pt x="295" y="145"/>
                    </a:lnTo>
                    <a:lnTo>
                      <a:pt x="291" y="143"/>
                    </a:lnTo>
                    <a:lnTo>
                      <a:pt x="289" y="141"/>
                    </a:lnTo>
                    <a:lnTo>
                      <a:pt x="283" y="143"/>
                    </a:lnTo>
                    <a:lnTo>
                      <a:pt x="281" y="147"/>
                    </a:lnTo>
                    <a:lnTo>
                      <a:pt x="279" y="149"/>
                    </a:lnTo>
                    <a:lnTo>
                      <a:pt x="277" y="151"/>
                    </a:lnTo>
                    <a:lnTo>
                      <a:pt x="277" y="145"/>
                    </a:lnTo>
                    <a:lnTo>
                      <a:pt x="281" y="143"/>
                    </a:lnTo>
                    <a:lnTo>
                      <a:pt x="283" y="137"/>
                    </a:lnTo>
                    <a:lnTo>
                      <a:pt x="281" y="139"/>
                    </a:lnTo>
                    <a:lnTo>
                      <a:pt x="279" y="141"/>
                    </a:lnTo>
                    <a:lnTo>
                      <a:pt x="275" y="143"/>
                    </a:lnTo>
                    <a:lnTo>
                      <a:pt x="269" y="145"/>
                    </a:lnTo>
                    <a:lnTo>
                      <a:pt x="271" y="143"/>
                    </a:lnTo>
                    <a:lnTo>
                      <a:pt x="275" y="133"/>
                    </a:lnTo>
                    <a:lnTo>
                      <a:pt x="273" y="129"/>
                    </a:lnTo>
                    <a:lnTo>
                      <a:pt x="271" y="129"/>
                    </a:lnTo>
                    <a:lnTo>
                      <a:pt x="267" y="131"/>
                    </a:lnTo>
                    <a:lnTo>
                      <a:pt x="263" y="133"/>
                    </a:lnTo>
                    <a:lnTo>
                      <a:pt x="261" y="129"/>
                    </a:lnTo>
                    <a:lnTo>
                      <a:pt x="253" y="129"/>
                    </a:lnTo>
                    <a:lnTo>
                      <a:pt x="259" y="127"/>
                    </a:lnTo>
                    <a:lnTo>
                      <a:pt x="263" y="127"/>
                    </a:lnTo>
                    <a:close/>
                  </a:path>
                </a:pathLst>
              </a:custGeom>
              <a:solidFill>
                <a:srgbClr val="0071B4">
                  <a:alpha val="25098"/>
                </a:srgbClr>
              </a:solidFill>
              <a:ln w="9525">
                <a:noFill/>
                <a:round/>
                <a:headEnd/>
                <a:tailEnd/>
              </a:ln>
            </p:spPr>
            <p:txBody>
              <a:bodyPr/>
              <a:lstStyle/>
              <a:p>
                <a:endParaRPr lang="en-US"/>
              </a:p>
            </p:txBody>
          </p:sp>
          <p:sp>
            <p:nvSpPr>
              <p:cNvPr id="11812" name="Freeform 61"/>
              <p:cNvSpPr>
                <a:spLocks/>
              </p:cNvSpPr>
              <p:nvPr/>
            </p:nvSpPr>
            <p:spPr bwMode="auto">
              <a:xfrm>
                <a:off x="1658" y="1887"/>
                <a:ext cx="16" cy="15"/>
              </a:xfrm>
              <a:custGeom>
                <a:avLst/>
                <a:gdLst>
                  <a:gd name="T0" fmla="*/ 6 w 16"/>
                  <a:gd name="T1" fmla="*/ 9 h 15"/>
                  <a:gd name="T2" fmla="*/ 8 w 16"/>
                  <a:gd name="T3" fmla="*/ 11 h 15"/>
                  <a:gd name="T4" fmla="*/ 10 w 16"/>
                  <a:gd name="T5" fmla="*/ 15 h 15"/>
                  <a:gd name="T6" fmla="*/ 16 w 16"/>
                  <a:gd name="T7" fmla="*/ 15 h 15"/>
                  <a:gd name="T8" fmla="*/ 16 w 16"/>
                  <a:gd name="T9" fmla="*/ 13 h 15"/>
                  <a:gd name="T10" fmla="*/ 14 w 16"/>
                  <a:gd name="T11" fmla="*/ 11 h 15"/>
                  <a:gd name="T12" fmla="*/ 12 w 16"/>
                  <a:gd name="T13" fmla="*/ 11 h 15"/>
                  <a:gd name="T14" fmla="*/ 10 w 16"/>
                  <a:gd name="T15" fmla="*/ 6 h 15"/>
                  <a:gd name="T16" fmla="*/ 10 w 16"/>
                  <a:gd name="T17" fmla="*/ 6 h 15"/>
                  <a:gd name="T18" fmla="*/ 8 w 16"/>
                  <a:gd name="T19" fmla="*/ 4 h 15"/>
                  <a:gd name="T20" fmla="*/ 4 w 16"/>
                  <a:gd name="T21" fmla="*/ 0 h 15"/>
                  <a:gd name="T22" fmla="*/ 2 w 16"/>
                  <a:gd name="T23" fmla="*/ 0 h 15"/>
                  <a:gd name="T24" fmla="*/ 0 w 16"/>
                  <a:gd name="T25" fmla="*/ 0 h 15"/>
                  <a:gd name="T26" fmla="*/ 0 w 16"/>
                  <a:gd name="T27" fmla="*/ 0 h 15"/>
                  <a:gd name="T28" fmla="*/ 2 w 16"/>
                  <a:gd name="T29" fmla="*/ 4 h 15"/>
                  <a:gd name="T30" fmla="*/ 6 w 16"/>
                  <a:gd name="T31" fmla="*/ 9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5"/>
                  <a:gd name="T50" fmla="*/ 16 w 16"/>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5">
                    <a:moveTo>
                      <a:pt x="6" y="9"/>
                    </a:moveTo>
                    <a:lnTo>
                      <a:pt x="8" y="11"/>
                    </a:lnTo>
                    <a:lnTo>
                      <a:pt x="10" y="15"/>
                    </a:lnTo>
                    <a:lnTo>
                      <a:pt x="16" y="15"/>
                    </a:lnTo>
                    <a:lnTo>
                      <a:pt x="16" y="13"/>
                    </a:lnTo>
                    <a:lnTo>
                      <a:pt x="14" y="11"/>
                    </a:lnTo>
                    <a:lnTo>
                      <a:pt x="12" y="11"/>
                    </a:lnTo>
                    <a:lnTo>
                      <a:pt x="10" y="6"/>
                    </a:lnTo>
                    <a:lnTo>
                      <a:pt x="8" y="4"/>
                    </a:lnTo>
                    <a:lnTo>
                      <a:pt x="4" y="0"/>
                    </a:lnTo>
                    <a:lnTo>
                      <a:pt x="2" y="0"/>
                    </a:lnTo>
                    <a:lnTo>
                      <a:pt x="0" y="0"/>
                    </a:lnTo>
                    <a:lnTo>
                      <a:pt x="2" y="4"/>
                    </a:lnTo>
                    <a:lnTo>
                      <a:pt x="6" y="9"/>
                    </a:lnTo>
                    <a:close/>
                  </a:path>
                </a:pathLst>
              </a:custGeom>
              <a:solidFill>
                <a:srgbClr val="0071B4">
                  <a:alpha val="25098"/>
                </a:srgbClr>
              </a:solidFill>
              <a:ln w="9525">
                <a:noFill/>
                <a:round/>
                <a:headEnd/>
                <a:tailEnd/>
              </a:ln>
            </p:spPr>
            <p:txBody>
              <a:bodyPr/>
              <a:lstStyle/>
              <a:p>
                <a:endParaRPr lang="en-US"/>
              </a:p>
            </p:txBody>
          </p:sp>
          <p:sp>
            <p:nvSpPr>
              <p:cNvPr id="11813" name="Freeform 62"/>
              <p:cNvSpPr>
                <a:spLocks/>
              </p:cNvSpPr>
              <p:nvPr/>
            </p:nvSpPr>
            <p:spPr bwMode="auto">
              <a:xfrm>
                <a:off x="1713" y="1749"/>
                <a:ext cx="14" cy="12"/>
              </a:xfrm>
              <a:custGeom>
                <a:avLst/>
                <a:gdLst>
                  <a:gd name="T0" fmla="*/ 6 w 14"/>
                  <a:gd name="T1" fmla="*/ 6 h 12"/>
                  <a:gd name="T2" fmla="*/ 8 w 14"/>
                  <a:gd name="T3" fmla="*/ 8 h 12"/>
                  <a:gd name="T4" fmla="*/ 14 w 14"/>
                  <a:gd name="T5" fmla="*/ 6 h 12"/>
                  <a:gd name="T6" fmla="*/ 14 w 14"/>
                  <a:gd name="T7" fmla="*/ 2 h 12"/>
                  <a:gd name="T8" fmla="*/ 14 w 14"/>
                  <a:gd name="T9" fmla="*/ 0 h 12"/>
                  <a:gd name="T10" fmla="*/ 10 w 14"/>
                  <a:gd name="T11" fmla="*/ 0 h 12"/>
                  <a:gd name="T12" fmla="*/ 10 w 14"/>
                  <a:gd name="T13" fmla="*/ 0 h 12"/>
                  <a:gd name="T14" fmla="*/ 8 w 14"/>
                  <a:gd name="T15" fmla="*/ 2 h 12"/>
                  <a:gd name="T16" fmla="*/ 6 w 14"/>
                  <a:gd name="T17" fmla="*/ 2 h 12"/>
                  <a:gd name="T18" fmla="*/ 4 w 14"/>
                  <a:gd name="T19" fmla="*/ 2 h 12"/>
                  <a:gd name="T20" fmla="*/ 4 w 14"/>
                  <a:gd name="T21" fmla="*/ 0 h 12"/>
                  <a:gd name="T22" fmla="*/ 0 w 14"/>
                  <a:gd name="T23" fmla="*/ 0 h 12"/>
                  <a:gd name="T24" fmla="*/ 2 w 14"/>
                  <a:gd name="T25" fmla="*/ 6 h 12"/>
                  <a:gd name="T26" fmla="*/ 6 w 14"/>
                  <a:gd name="T27" fmla="*/ 12 h 12"/>
                  <a:gd name="T28" fmla="*/ 6 w 14"/>
                  <a:gd name="T29" fmla="*/ 6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12"/>
                  <a:gd name="T47" fmla="*/ 14 w 14"/>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12">
                    <a:moveTo>
                      <a:pt x="6" y="6"/>
                    </a:moveTo>
                    <a:lnTo>
                      <a:pt x="8" y="8"/>
                    </a:lnTo>
                    <a:lnTo>
                      <a:pt x="14" y="6"/>
                    </a:lnTo>
                    <a:lnTo>
                      <a:pt x="14" y="2"/>
                    </a:lnTo>
                    <a:lnTo>
                      <a:pt x="14" y="0"/>
                    </a:lnTo>
                    <a:lnTo>
                      <a:pt x="10" y="0"/>
                    </a:lnTo>
                    <a:lnTo>
                      <a:pt x="8" y="2"/>
                    </a:lnTo>
                    <a:lnTo>
                      <a:pt x="6" y="2"/>
                    </a:lnTo>
                    <a:lnTo>
                      <a:pt x="4" y="2"/>
                    </a:lnTo>
                    <a:lnTo>
                      <a:pt x="4" y="0"/>
                    </a:lnTo>
                    <a:lnTo>
                      <a:pt x="0" y="0"/>
                    </a:lnTo>
                    <a:lnTo>
                      <a:pt x="2" y="6"/>
                    </a:lnTo>
                    <a:lnTo>
                      <a:pt x="6" y="12"/>
                    </a:lnTo>
                    <a:lnTo>
                      <a:pt x="6" y="6"/>
                    </a:lnTo>
                    <a:close/>
                  </a:path>
                </a:pathLst>
              </a:custGeom>
              <a:solidFill>
                <a:srgbClr val="0071B4">
                  <a:alpha val="25098"/>
                </a:srgbClr>
              </a:solidFill>
              <a:ln w="9525">
                <a:noFill/>
                <a:round/>
                <a:headEnd/>
                <a:tailEnd/>
              </a:ln>
            </p:spPr>
            <p:txBody>
              <a:bodyPr/>
              <a:lstStyle/>
              <a:p>
                <a:endParaRPr lang="en-US"/>
              </a:p>
            </p:txBody>
          </p:sp>
          <p:sp>
            <p:nvSpPr>
              <p:cNvPr id="11814" name="Freeform 63"/>
              <p:cNvSpPr>
                <a:spLocks/>
              </p:cNvSpPr>
              <p:nvPr/>
            </p:nvSpPr>
            <p:spPr bwMode="auto">
              <a:xfrm>
                <a:off x="1447" y="1745"/>
                <a:ext cx="61" cy="56"/>
              </a:xfrm>
              <a:custGeom>
                <a:avLst/>
                <a:gdLst>
                  <a:gd name="T0" fmla="*/ 45 w 61"/>
                  <a:gd name="T1" fmla="*/ 26 h 56"/>
                  <a:gd name="T2" fmla="*/ 37 w 61"/>
                  <a:gd name="T3" fmla="*/ 16 h 56"/>
                  <a:gd name="T4" fmla="*/ 33 w 61"/>
                  <a:gd name="T5" fmla="*/ 10 h 56"/>
                  <a:gd name="T6" fmla="*/ 31 w 61"/>
                  <a:gd name="T7" fmla="*/ 8 h 56"/>
                  <a:gd name="T8" fmla="*/ 31 w 61"/>
                  <a:gd name="T9" fmla="*/ 4 h 56"/>
                  <a:gd name="T10" fmla="*/ 27 w 61"/>
                  <a:gd name="T11" fmla="*/ 0 h 56"/>
                  <a:gd name="T12" fmla="*/ 23 w 61"/>
                  <a:gd name="T13" fmla="*/ 0 h 56"/>
                  <a:gd name="T14" fmla="*/ 19 w 61"/>
                  <a:gd name="T15" fmla="*/ 6 h 56"/>
                  <a:gd name="T16" fmla="*/ 19 w 61"/>
                  <a:gd name="T17" fmla="*/ 14 h 56"/>
                  <a:gd name="T18" fmla="*/ 17 w 61"/>
                  <a:gd name="T19" fmla="*/ 12 h 56"/>
                  <a:gd name="T20" fmla="*/ 13 w 61"/>
                  <a:gd name="T21" fmla="*/ 14 h 56"/>
                  <a:gd name="T22" fmla="*/ 13 w 61"/>
                  <a:gd name="T23" fmla="*/ 18 h 56"/>
                  <a:gd name="T24" fmla="*/ 13 w 61"/>
                  <a:gd name="T25" fmla="*/ 24 h 56"/>
                  <a:gd name="T26" fmla="*/ 11 w 61"/>
                  <a:gd name="T27" fmla="*/ 28 h 56"/>
                  <a:gd name="T28" fmla="*/ 4 w 61"/>
                  <a:gd name="T29" fmla="*/ 30 h 56"/>
                  <a:gd name="T30" fmla="*/ 0 w 61"/>
                  <a:gd name="T31" fmla="*/ 34 h 56"/>
                  <a:gd name="T32" fmla="*/ 4 w 61"/>
                  <a:gd name="T33" fmla="*/ 42 h 56"/>
                  <a:gd name="T34" fmla="*/ 5 w 61"/>
                  <a:gd name="T35" fmla="*/ 40 h 56"/>
                  <a:gd name="T36" fmla="*/ 9 w 61"/>
                  <a:gd name="T37" fmla="*/ 38 h 56"/>
                  <a:gd name="T38" fmla="*/ 11 w 61"/>
                  <a:gd name="T39" fmla="*/ 42 h 56"/>
                  <a:gd name="T40" fmla="*/ 15 w 61"/>
                  <a:gd name="T41" fmla="*/ 44 h 56"/>
                  <a:gd name="T42" fmla="*/ 17 w 61"/>
                  <a:gd name="T43" fmla="*/ 42 h 56"/>
                  <a:gd name="T44" fmla="*/ 19 w 61"/>
                  <a:gd name="T45" fmla="*/ 46 h 56"/>
                  <a:gd name="T46" fmla="*/ 23 w 61"/>
                  <a:gd name="T47" fmla="*/ 46 h 56"/>
                  <a:gd name="T48" fmla="*/ 29 w 61"/>
                  <a:gd name="T49" fmla="*/ 52 h 56"/>
                  <a:gd name="T50" fmla="*/ 33 w 61"/>
                  <a:gd name="T51" fmla="*/ 54 h 56"/>
                  <a:gd name="T52" fmla="*/ 35 w 61"/>
                  <a:gd name="T53" fmla="*/ 52 h 56"/>
                  <a:gd name="T54" fmla="*/ 45 w 61"/>
                  <a:gd name="T55" fmla="*/ 56 h 56"/>
                  <a:gd name="T56" fmla="*/ 49 w 61"/>
                  <a:gd name="T57" fmla="*/ 50 h 56"/>
                  <a:gd name="T58" fmla="*/ 55 w 61"/>
                  <a:gd name="T59" fmla="*/ 46 h 56"/>
                  <a:gd name="T60" fmla="*/ 57 w 61"/>
                  <a:gd name="T61" fmla="*/ 46 h 56"/>
                  <a:gd name="T62" fmla="*/ 61 w 61"/>
                  <a:gd name="T63" fmla="*/ 42 h 56"/>
                  <a:gd name="T64" fmla="*/ 57 w 61"/>
                  <a:gd name="T65" fmla="*/ 44 h 56"/>
                  <a:gd name="T66" fmla="*/ 51 w 61"/>
                  <a:gd name="T67" fmla="*/ 36 h 56"/>
                  <a:gd name="T68" fmla="*/ 49 w 61"/>
                  <a:gd name="T69" fmla="*/ 28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56"/>
                  <a:gd name="T107" fmla="*/ 61 w 61"/>
                  <a:gd name="T108" fmla="*/ 56 h 5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56">
                    <a:moveTo>
                      <a:pt x="49" y="28"/>
                    </a:moveTo>
                    <a:lnTo>
                      <a:pt x="45" y="26"/>
                    </a:lnTo>
                    <a:lnTo>
                      <a:pt x="45" y="22"/>
                    </a:lnTo>
                    <a:lnTo>
                      <a:pt x="37" y="16"/>
                    </a:lnTo>
                    <a:lnTo>
                      <a:pt x="37" y="14"/>
                    </a:lnTo>
                    <a:lnTo>
                      <a:pt x="33" y="10"/>
                    </a:lnTo>
                    <a:lnTo>
                      <a:pt x="33" y="8"/>
                    </a:lnTo>
                    <a:lnTo>
                      <a:pt x="31" y="8"/>
                    </a:lnTo>
                    <a:lnTo>
                      <a:pt x="31" y="6"/>
                    </a:lnTo>
                    <a:lnTo>
                      <a:pt x="31" y="4"/>
                    </a:lnTo>
                    <a:lnTo>
                      <a:pt x="27" y="4"/>
                    </a:lnTo>
                    <a:lnTo>
                      <a:pt x="27" y="0"/>
                    </a:lnTo>
                    <a:lnTo>
                      <a:pt x="25" y="0"/>
                    </a:lnTo>
                    <a:lnTo>
                      <a:pt x="23" y="0"/>
                    </a:lnTo>
                    <a:lnTo>
                      <a:pt x="21" y="2"/>
                    </a:lnTo>
                    <a:lnTo>
                      <a:pt x="19" y="6"/>
                    </a:lnTo>
                    <a:lnTo>
                      <a:pt x="17" y="12"/>
                    </a:lnTo>
                    <a:lnTo>
                      <a:pt x="19" y="14"/>
                    </a:lnTo>
                    <a:lnTo>
                      <a:pt x="17" y="12"/>
                    </a:lnTo>
                    <a:lnTo>
                      <a:pt x="15" y="12"/>
                    </a:lnTo>
                    <a:lnTo>
                      <a:pt x="13" y="14"/>
                    </a:lnTo>
                    <a:lnTo>
                      <a:pt x="13" y="16"/>
                    </a:lnTo>
                    <a:lnTo>
                      <a:pt x="13" y="18"/>
                    </a:lnTo>
                    <a:lnTo>
                      <a:pt x="15" y="22"/>
                    </a:lnTo>
                    <a:lnTo>
                      <a:pt x="13" y="24"/>
                    </a:lnTo>
                    <a:lnTo>
                      <a:pt x="13" y="28"/>
                    </a:lnTo>
                    <a:lnTo>
                      <a:pt x="11" y="28"/>
                    </a:lnTo>
                    <a:lnTo>
                      <a:pt x="7" y="30"/>
                    </a:lnTo>
                    <a:lnTo>
                      <a:pt x="4" y="30"/>
                    </a:lnTo>
                    <a:lnTo>
                      <a:pt x="2" y="32"/>
                    </a:lnTo>
                    <a:lnTo>
                      <a:pt x="0" y="34"/>
                    </a:lnTo>
                    <a:lnTo>
                      <a:pt x="2" y="38"/>
                    </a:lnTo>
                    <a:lnTo>
                      <a:pt x="4" y="42"/>
                    </a:lnTo>
                    <a:lnTo>
                      <a:pt x="5" y="42"/>
                    </a:lnTo>
                    <a:lnTo>
                      <a:pt x="5" y="40"/>
                    </a:lnTo>
                    <a:lnTo>
                      <a:pt x="7" y="38"/>
                    </a:lnTo>
                    <a:lnTo>
                      <a:pt x="9" y="38"/>
                    </a:lnTo>
                    <a:lnTo>
                      <a:pt x="11" y="40"/>
                    </a:lnTo>
                    <a:lnTo>
                      <a:pt x="11" y="42"/>
                    </a:lnTo>
                    <a:lnTo>
                      <a:pt x="13" y="44"/>
                    </a:lnTo>
                    <a:lnTo>
                      <a:pt x="15" y="44"/>
                    </a:lnTo>
                    <a:lnTo>
                      <a:pt x="17" y="42"/>
                    </a:lnTo>
                    <a:lnTo>
                      <a:pt x="19" y="44"/>
                    </a:lnTo>
                    <a:lnTo>
                      <a:pt x="19" y="46"/>
                    </a:lnTo>
                    <a:lnTo>
                      <a:pt x="23" y="46"/>
                    </a:lnTo>
                    <a:lnTo>
                      <a:pt x="25" y="50"/>
                    </a:lnTo>
                    <a:lnTo>
                      <a:pt x="29" y="52"/>
                    </a:lnTo>
                    <a:lnTo>
                      <a:pt x="33" y="52"/>
                    </a:lnTo>
                    <a:lnTo>
                      <a:pt x="33" y="54"/>
                    </a:lnTo>
                    <a:lnTo>
                      <a:pt x="35" y="52"/>
                    </a:lnTo>
                    <a:lnTo>
                      <a:pt x="43" y="56"/>
                    </a:lnTo>
                    <a:lnTo>
                      <a:pt x="45" y="56"/>
                    </a:lnTo>
                    <a:lnTo>
                      <a:pt x="47" y="50"/>
                    </a:lnTo>
                    <a:lnTo>
                      <a:pt x="49" y="50"/>
                    </a:lnTo>
                    <a:lnTo>
                      <a:pt x="53" y="46"/>
                    </a:lnTo>
                    <a:lnTo>
                      <a:pt x="55" y="46"/>
                    </a:lnTo>
                    <a:lnTo>
                      <a:pt x="55" y="48"/>
                    </a:lnTo>
                    <a:lnTo>
                      <a:pt x="57" y="46"/>
                    </a:lnTo>
                    <a:lnTo>
                      <a:pt x="59" y="44"/>
                    </a:lnTo>
                    <a:lnTo>
                      <a:pt x="61" y="42"/>
                    </a:lnTo>
                    <a:lnTo>
                      <a:pt x="59" y="42"/>
                    </a:lnTo>
                    <a:lnTo>
                      <a:pt x="57" y="44"/>
                    </a:lnTo>
                    <a:lnTo>
                      <a:pt x="53" y="38"/>
                    </a:lnTo>
                    <a:lnTo>
                      <a:pt x="51" y="36"/>
                    </a:lnTo>
                    <a:lnTo>
                      <a:pt x="51" y="34"/>
                    </a:lnTo>
                    <a:lnTo>
                      <a:pt x="49" y="28"/>
                    </a:lnTo>
                    <a:close/>
                  </a:path>
                </a:pathLst>
              </a:custGeom>
              <a:solidFill>
                <a:srgbClr val="0071B4">
                  <a:alpha val="25098"/>
                </a:srgbClr>
              </a:solidFill>
              <a:ln w="9525">
                <a:noFill/>
                <a:round/>
                <a:headEnd/>
                <a:tailEnd/>
              </a:ln>
            </p:spPr>
            <p:txBody>
              <a:bodyPr/>
              <a:lstStyle/>
              <a:p>
                <a:endParaRPr lang="en-US"/>
              </a:p>
            </p:txBody>
          </p:sp>
          <p:sp>
            <p:nvSpPr>
              <p:cNvPr id="11815" name="Freeform 64"/>
              <p:cNvSpPr>
                <a:spLocks/>
              </p:cNvSpPr>
              <p:nvPr/>
            </p:nvSpPr>
            <p:spPr bwMode="auto">
              <a:xfrm>
                <a:off x="1727" y="1765"/>
                <a:ext cx="16" cy="20"/>
              </a:xfrm>
              <a:custGeom>
                <a:avLst/>
                <a:gdLst>
                  <a:gd name="T0" fmla="*/ 14 w 16"/>
                  <a:gd name="T1" fmla="*/ 6 h 20"/>
                  <a:gd name="T2" fmla="*/ 16 w 16"/>
                  <a:gd name="T3" fmla="*/ 6 h 20"/>
                  <a:gd name="T4" fmla="*/ 16 w 16"/>
                  <a:gd name="T5" fmla="*/ 6 h 20"/>
                  <a:gd name="T6" fmla="*/ 16 w 16"/>
                  <a:gd name="T7" fmla="*/ 2 h 20"/>
                  <a:gd name="T8" fmla="*/ 14 w 16"/>
                  <a:gd name="T9" fmla="*/ 0 h 20"/>
                  <a:gd name="T10" fmla="*/ 12 w 16"/>
                  <a:gd name="T11" fmla="*/ 0 h 20"/>
                  <a:gd name="T12" fmla="*/ 6 w 16"/>
                  <a:gd name="T13" fmla="*/ 10 h 20"/>
                  <a:gd name="T14" fmla="*/ 4 w 16"/>
                  <a:gd name="T15" fmla="*/ 12 h 20"/>
                  <a:gd name="T16" fmla="*/ 0 w 16"/>
                  <a:gd name="T17" fmla="*/ 16 h 20"/>
                  <a:gd name="T18" fmla="*/ 0 w 16"/>
                  <a:gd name="T19" fmla="*/ 20 h 20"/>
                  <a:gd name="T20" fmla="*/ 6 w 16"/>
                  <a:gd name="T21" fmla="*/ 18 h 20"/>
                  <a:gd name="T22" fmla="*/ 10 w 16"/>
                  <a:gd name="T23" fmla="*/ 16 h 20"/>
                  <a:gd name="T24" fmla="*/ 12 w 16"/>
                  <a:gd name="T25" fmla="*/ 8 h 20"/>
                  <a:gd name="T26" fmla="*/ 14 w 16"/>
                  <a:gd name="T27" fmla="*/ 6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0"/>
                  <a:gd name="T44" fmla="*/ 16 w 16"/>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0">
                    <a:moveTo>
                      <a:pt x="14" y="6"/>
                    </a:moveTo>
                    <a:lnTo>
                      <a:pt x="16" y="6"/>
                    </a:lnTo>
                    <a:lnTo>
                      <a:pt x="16" y="2"/>
                    </a:lnTo>
                    <a:lnTo>
                      <a:pt x="14" y="0"/>
                    </a:lnTo>
                    <a:lnTo>
                      <a:pt x="12" y="0"/>
                    </a:lnTo>
                    <a:lnTo>
                      <a:pt x="6" y="10"/>
                    </a:lnTo>
                    <a:lnTo>
                      <a:pt x="4" y="12"/>
                    </a:lnTo>
                    <a:lnTo>
                      <a:pt x="0" y="16"/>
                    </a:lnTo>
                    <a:lnTo>
                      <a:pt x="0" y="20"/>
                    </a:lnTo>
                    <a:lnTo>
                      <a:pt x="6" y="18"/>
                    </a:lnTo>
                    <a:lnTo>
                      <a:pt x="10" y="16"/>
                    </a:lnTo>
                    <a:lnTo>
                      <a:pt x="12" y="8"/>
                    </a:lnTo>
                    <a:lnTo>
                      <a:pt x="14" y="6"/>
                    </a:lnTo>
                    <a:close/>
                  </a:path>
                </a:pathLst>
              </a:custGeom>
              <a:solidFill>
                <a:srgbClr val="0071B4">
                  <a:alpha val="25098"/>
                </a:srgbClr>
              </a:solidFill>
              <a:ln w="9525">
                <a:noFill/>
                <a:round/>
                <a:headEnd/>
                <a:tailEnd/>
              </a:ln>
            </p:spPr>
            <p:txBody>
              <a:bodyPr/>
              <a:lstStyle/>
              <a:p>
                <a:endParaRPr lang="en-US"/>
              </a:p>
            </p:txBody>
          </p:sp>
          <p:sp>
            <p:nvSpPr>
              <p:cNvPr id="11816" name="Freeform 65"/>
              <p:cNvSpPr>
                <a:spLocks/>
              </p:cNvSpPr>
              <p:nvPr/>
            </p:nvSpPr>
            <p:spPr bwMode="auto">
              <a:xfrm>
                <a:off x="5176" y="1739"/>
                <a:ext cx="20" cy="20"/>
              </a:xfrm>
              <a:custGeom>
                <a:avLst/>
                <a:gdLst>
                  <a:gd name="T0" fmla="*/ 4 w 20"/>
                  <a:gd name="T1" fmla="*/ 10 h 20"/>
                  <a:gd name="T2" fmla="*/ 4 w 20"/>
                  <a:gd name="T3" fmla="*/ 12 h 20"/>
                  <a:gd name="T4" fmla="*/ 6 w 20"/>
                  <a:gd name="T5" fmla="*/ 14 h 20"/>
                  <a:gd name="T6" fmla="*/ 8 w 20"/>
                  <a:gd name="T7" fmla="*/ 18 h 20"/>
                  <a:gd name="T8" fmla="*/ 16 w 20"/>
                  <a:gd name="T9" fmla="*/ 20 h 20"/>
                  <a:gd name="T10" fmla="*/ 18 w 20"/>
                  <a:gd name="T11" fmla="*/ 20 h 20"/>
                  <a:gd name="T12" fmla="*/ 18 w 20"/>
                  <a:gd name="T13" fmla="*/ 12 h 20"/>
                  <a:gd name="T14" fmla="*/ 20 w 20"/>
                  <a:gd name="T15" fmla="*/ 12 h 20"/>
                  <a:gd name="T16" fmla="*/ 20 w 20"/>
                  <a:gd name="T17" fmla="*/ 10 h 20"/>
                  <a:gd name="T18" fmla="*/ 20 w 20"/>
                  <a:gd name="T19" fmla="*/ 8 h 20"/>
                  <a:gd name="T20" fmla="*/ 8 w 20"/>
                  <a:gd name="T21" fmla="*/ 0 h 20"/>
                  <a:gd name="T22" fmla="*/ 6 w 20"/>
                  <a:gd name="T23" fmla="*/ 0 h 20"/>
                  <a:gd name="T24" fmla="*/ 2 w 20"/>
                  <a:gd name="T25" fmla="*/ 2 h 20"/>
                  <a:gd name="T26" fmla="*/ 0 w 20"/>
                  <a:gd name="T27" fmla="*/ 2 h 20"/>
                  <a:gd name="T28" fmla="*/ 0 w 20"/>
                  <a:gd name="T29" fmla="*/ 6 h 20"/>
                  <a:gd name="T30" fmla="*/ 0 w 20"/>
                  <a:gd name="T31" fmla="*/ 8 h 20"/>
                  <a:gd name="T32" fmla="*/ 4 w 20"/>
                  <a:gd name="T33" fmla="*/ 1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20"/>
                  <a:gd name="T53" fmla="*/ 20 w 20"/>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20">
                    <a:moveTo>
                      <a:pt x="4" y="10"/>
                    </a:moveTo>
                    <a:lnTo>
                      <a:pt x="4" y="12"/>
                    </a:lnTo>
                    <a:lnTo>
                      <a:pt x="6" y="14"/>
                    </a:lnTo>
                    <a:lnTo>
                      <a:pt x="8" y="18"/>
                    </a:lnTo>
                    <a:lnTo>
                      <a:pt x="16" y="20"/>
                    </a:lnTo>
                    <a:lnTo>
                      <a:pt x="18" y="20"/>
                    </a:lnTo>
                    <a:lnTo>
                      <a:pt x="18" y="12"/>
                    </a:lnTo>
                    <a:lnTo>
                      <a:pt x="20" y="12"/>
                    </a:lnTo>
                    <a:lnTo>
                      <a:pt x="20" y="10"/>
                    </a:lnTo>
                    <a:lnTo>
                      <a:pt x="20" y="8"/>
                    </a:lnTo>
                    <a:lnTo>
                      <a:pt x="8" y="0"/>
                    </a:lnTo>
                    <a:lnTo>
                      <a:pt x="6" y="0"/>
                    </a:lnTo>
                    <a:lnTo>
                      <a:pt x="2" y="2"/>
                    </a:lnTo>
                    <a:lnTo>
                      <a:pt x="0" y="2"/>
                    </a:lnTo>
                    <a:lnTo>
                      <a:pt x="0" y="6"/>
                    </a:lnTo>
                    <a:lnTo>
                      <a:pt x="0" y="8"/>
                    </a:lnTo>
                    <a:lnTo>
                      <a:pt x="4" y="10"/>
                    </a:lnTo>
                    <a:close/>
                  </a:path>
                </a:pathLst>
              </a:custGeom>
              <a:solidFill>
                <a:srgbClr val="0071B4">
                  <a:alpha val="25098"/>
                </a:srgbClr>
              </a:solidFill>
              <a:ln w="9525">
                <a:noFill/>
                <a:round/>
                <a:headEnd/>
                <a:tailEnd/>
              </a:ln>
            </p:spPr>
            <p:txBody>
              <a:bodyPr/>
              <a:lstStyle/>
              <a:p>
                <a:endParaRPr lang="en-US"/>
              </a:p>
            </p:txBody>
          </p:sp>
          <p:sp>
            <p:nvSpPr>
              <p:cNvPr id="11817" name="Freeform 66"/>
              <p:cNvSpPr>
                <a:spLocks/>
              </p:cNvSpPr>
              <p:nvPr/>
            </p:nvSpPr>
            <p:spPr bwMode="auto">
              <a:xfrm>
                <a:off x="5323" y="1673"/>
                <a:ext cx="56" cy="32"/>
              </a:xfrm>
              <a:custGeom>
                <a:avLst/>
                <a:gdLst>
                  <a:gd name="T0" fmla="*/ 4 w 56"/>
                  <a:gd name="T1" fmla="*/ 32 h 32"/>
                  <a:gd name="T2" fmla="*/ 10 w 56"/>
                  <a:gd name="T3" fmla="*/ 30 h 32"/>
                  <a:gd name="T4" fmla="*/ 10 w 56"/>
                  <a:gd name="T5" fmla="*/ 32 h 32"/>
                  <a:gd name="T6" fmla="*/ 16 w 56"/>
                  <a:gd name="T7" fmla="*/ 30 h 32"/>
                  <a:gd name="T8" fmla="*/ 16 w 56"/>
                  <a:gd name="T9" fmla="*/ 28 h 32"/>
                  <a:gd name="T10" fmla="*/ 18 w 56"/>
                  <a:gd name="T11" fmla="*/ 26 h 32"/>
                  <a:gd name="T12" fmla="*/ 20 w 56"/>
                  <a:gd name="T13" fmla="*/ 26 h 32"/>
                  <a:gd name="T14" fmla="*/ 28 w 56"/>
                  <a:gd name="T15" fmla="*/ 26 h 32"/>
                  <a:gd name="T16" fmla="*/ 30 w 56"/>
                  <a:gd name="T17" fmla="*/ 28 h 32"/>
                  <a:gd name="T18" fmla="*/ 34 w 56"/>
                  <a:gd name="T19" fmla="*/ 30 h 32"/>
                  <a:gd name="T20" fmla="*/ 56 w 56"/>
                  <a:gd name="T21" fmla="*/ 20 h 32"/>
                  <a:gd name="T22" fmla="*/ 56 w 56"/>
                  <a:gd name="T23" fmla="*/ 18 h 32"/>
                  <a:gd name="T24" fmla="*/ 56 w 56"/>
                  <a:gd name="T25" fmla="*/ 14 h 32"/>
                  <a:gd name="T26" fmla="*/ 48 w 56"/>
                  <a:gd name="T27" fmla="*/ 8 h 32"/>
                  <a:gd name="T28" fmla="*/ 48 w 56"/>
                  <a:gd name="T29" fmla="*/ 8 h 32"/>
                  <a:gd name="T30" fmla="*/ 48 w 56"/>
                  <a:gd name="T31" fmla="*/ 6 h 32"/>
                  <a:gd name="T32" fmla="*/ 48 w 56"/>
                  <a:gd name="T33" fmla="*/ 6 h 32"/>
                  <a:gd name="T34" fmla="*/ 36 w 56"/>
                  <a:gd name="T35" fmla="*/ 0 h 32"/>
                  <a:gd name="T36" fmla="*/ 34 w 56"/>
                  <a:gd name="T37" fmla="*/ 2 h 32"/>
                  <a:gd name="T38" fmla="*/ 34 w 56"/>
                  <a:gd name="T39" fmla="*/ 0 h 32"/>
                  <a:gd name="T40" fmla="*/ 30 w 56"/>
                  <a:gd name="T41" fmla="*/ 2 h 32"/>
                  <a:gd name="T42" fmla="*/ 26 w 56"/>
                  <a:gd name="T43" fmla="*/ 0 h 32"/>
                  <a:gd name="T44" fmla="*/ 24 w 56"/>
                  <a:gd name="T45" fmla="*/ 2 h 32"/>
                  <a:gd name="T46" fmla="*/ 22 w 56"/>
                  <a:gd name="T47" fmla="*/ 2 h 32"/>
                  <a:gd name="T48" fmla="*/ 22 w 56"/>
                  <a:gd name="T49" fmla="*/ 2 h 32"/>
                  <a:gd name="T50" fmla="*/ 18 w 56"/>
                  <a:gd name="T51" fmla="*/ 2 h 32"/>
                  <a:gd name="T52" fmla="*/ 16 w 56"/>
                  <a:gd name="T53" fmla="*/ 6 h 32"/>
                  <a:gd name="T54" fmla="*/ 14 w 56"/>
                  <a:gd name="T55" fmla="*/ 6 h 32"/>
                  <a:gd name="T56" fmla="*/ 12 w 56"/>
                  <a:gd name="T57" fmla="*/ 8 h 32"/>
                  <a:gd name="T58" fmla="*/ 10 w 56"/>
                  <a:gd name="T59" fmla="*/ 12 h 32"/>
                  <a:gd name="T60" fmla="*/ 4 w 56"/>
                  <a:gd name="T61" fmla="*/ 16 h 32"/>
                  <a:gd name="T62" fmla="*/ 4 w 56"/>
                  <a:gd name="T63" fmla="*/ 18 h 32"/>
                  <a:gd name="T64" fmla="*/ 2 w 56"/>
                  <a:gd name="T65" fmla="*/ 20 h 32"/>
                  <a:gd name="T66" fmla="*/ 0 w 56"/>
                  <a:gd name="T67" fmla="*/ 24 h 32"/>
                  <a:gd name="T68" fmla="*/ 4 w 56"/>
                  <a:gd name="T69" fmla="*/ 30 h 32"/>
                  <a:gd name="T70" fmla="*/ 4 w 56"/>
                  <a:gd name="T71" fmla="*/ 32 h 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
                  <a:gd name="T109" fmla="*/ 0 h 32"/>
                  <a:gd name="T110" fmla="*/ 56 w 56"/>
                  <a:gd name="T111" fmla="*/ 32 h 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 h="32">
                    <a:moveTo>
                      <a:pt x="4" y="32"/>
                    </a:moveTo>
                    <a:lnTo>
                      <a:pt x="10" y="30"/>
                    </a:lnTo>
                    <a:lnTo>
                      <a:pt x="10" y="32"/>
                    </a:lnTo>
                    <a:lnTo>
                      <a:pt x="16" y="30"/>
                    </a:lnTo>
                    <a:lnTo>
                      <a:pt x="16" y="28"/>
                    </a:lnTo>
                    <a:lnTo>
                      <a:pt x="18" y="26"/>
                    </a:lnTo>
                    <a:lnTo>
                      <a:pt x="20" y="26"/>
                    </a:lnTo>
                    <a:lnTo>
                      <a:pt x="28" y="26"/>
                    </a:lnTo>
                    <a:lnTo>
                      <a:pt x="30" y="28"/>
                    </a:lnTo>
                    <a:lnTo>
                      <a:pt x="34" y="30"/>
                    </a:lnTo>
                    <a:lnTo>
                      <a:pt x="56" y="20"/>
                    </a:lnTo>
                    <a:lnTo>
                      <a:pt x="56" y="18"/>
                    </a:lnTo>
                    <a:lnTo>
                      <a:pt x="56" y="14"/>
                    </a:lnTo>
                    <a:lnTo>
                      <a:pt x="48" y="8"/>
                    </a:lnTo>
                    <a:lnTo>
                      <a:pt x="48" y="6"/>
                    </a:lnTo>
                    <a:lnTo>
                      <a:pt x="36" y="0"/>
                    </a:lnTo>
                    <a:lnTo>
                      <a:pt x="34" y="2"/>
                    </a:lnTo>
                    <a:lnTo>
                      <a:pt x="34" y="0"/>
                    </a:lnTo>
                    <a:lnTo>
                      <a:pt x="30" y="2"/>
                    </a:lnTo>
                    <a:lnTo>
                      <a:pt x="26" y="0"/>
                    </a:lnTo>
                    <a:lnTo>
                      <a:pt x="24" y="2"/>
                    </a:lnTo>
                    <a:lnTo>
                      <a:pt x="22" y="2"/>
                    </a:lnTo>
                    <a:lnTo>
                      <a:pt x="18" y="2"/>
                    </a:lnTo>
                    <a:lnTo>
                      <a:pt x="16" y="6"/>
                    </a:lnTo>
                    <a:lnTo>
                      <a:pt x="14" y="6"/>
                    </a:lnTo>
                    <a:lnTo>
                      <a:pt x="12" y="8"/>
                    </a:lnTo>
                    <a:lnTo>
                      <a:pt x="10" y="12"/>
                    </a:lnTo>
                    <a:lnTo>
                      <a:pt x="4" y="16"/>
                    </a:lnTo>
                    <a:lnTo>
                      <a:pt x="4" y="18"/>
                    </a:lnTo>
                    <a:lnTo>
                      <a:pt x="2" y="20"/>
                    </a:lnTo>
                    <a:lnTo>
                      <a:pt x="0" y="24"/>
                    </a:lnTo>
                    <a:lnTo>
                      <a:pt x="4" y="30"/>
                    </a:lnTo>
                    <a:lnTo>
                      <a:pt x="4" y="32"/>
                    </a:lnTo>
                    <a:close/>
                  </a:path>
                </a:pathLst>
              </a:custGeom>
              <a:solidFill>
                <a:srgbClr val="0071B4">
                  <a:alpha val="25098"/>
                </a:srgbClr>
              </a:solidFill>
              <a:ln w="9525">
                <a:noFill/>
                <a:round/>
                <a:headEnd/>
                <a:tailEnd/>
              </a:ln>
            </p:spPr>
            <p:txBody>
              <a:bodyPr/>
              <a:lstStyle/>
              <a:p>
                <a:endParaRPr lang="en-US"/>
              </a:p>
            </p:txBody>
          </p:sp>
          <p:sp>
            <p:nvSpPr>
              <p:cNvPr id="11818" name="Freeform 67"/>
              <p:cNvSpPr>
                <a:spLocks/>
              </p:cNvSpPr>
              <p:nvPr/>
            </p:nvSpPr>
            <p:spPr bwMode="auto">
              <a:xfrm>
                <a:off x="1500" y="1550"/>
                <a:ext cx="78" cy="106"/>
              </a:xfrm>
              <a:custGeom>
                <a:avLst/>
                <a:gdLst>
                  <a:gd name="T0" fmla="*/ 78 w 78"/>
                  <a:gd name="T1" fmla="*/ 14 h 106"/>
                  <a:gd name="T2" fmla="*/ 76 w 78"/>
                  <a:gd name="T3" fmla="*/ 14 h 106"/>
                  <a:gd name="T4" fmla="*/ 56 w 78"/>
                  <a:gd name="T5" fmla="*/ 8 h 106"/>
                  <a:gd name="T6" fmla="*/ 50 w 78"/>
                  <a:gd name="T7" fmla="*/ 10 h 106"/>
                  <a:gd name="T8" fmla="*/ 48 w 78"/>
                  <a:gd name="T9" fmla="*/ 10 h 106"/>
                  <a:gd name="T10" fmla="*/ 44 w 78"/>
                  <a:gd name="T11" fmla="*/ 4 h 106"/>
                  <a:gd name="T12" fmla="*/ 42 w 78"/>
                  <a:gd name="T13" fmla="*/ 4 h 106"/>
                  <a:gd name="T14" fmla="*/ 34 w 78"/>
                  <a:gd name="T15" fmla="*/ 0 h 106"/>
                  <a:gd name="T16" fmla="*/ 28 w 78"/>
                  <a:gd name="T17" fmla="*/ 0 h 106"/>
                  <a:gd name="T18" fmla="*/ 26 w 78"/>
                  <a:gd name="T19" fmla="*/ 4 h 106"/>
                  <a:gd name="T20" fmla="*/ 22 w 78"/>
                  <a:gd name="T21" fmla="*/ 2 h 106"/>
                  <a:gd name="T22" fmla="*/ 16 w 78"/>
                  <a:gd name="T23" fmla="*/ 4 h 106"/>
                  <a:gd name="T24" fmla="*/ 8 w 78"/>
                  <a:gd name="T25" fmla="*/ 8 h 106"/>
                  <a:gd name="T26" fmla="*/ 6 w 78"/>
                  <a:gd name="T27" fmla="*/ 14 h 106"/>
                  <a:gd name="T28" fmla="*/ 8 w 78"/>
                  <a:gd name="T29" fmla="*/ 16 h 106"/>
                  <a:gd name="T30" fmla="*/ 10 w 78"/>
                  <a:gd name="T31" fmla="*/ 18 h 106"/>
                  <a:gd name="T32" fmla="*/ 8 w 78"/>
                  <a:gd name="T33" fmla="*/ 18 h 106"/>
                  <a:gd name="T34" fmla="*/ 14 w 78"/>
                  <a:gd name="T35" fmla="*/ 24 h 106"/>
                  <a:gd name="T36" fmla="*/ 14 w 78"/>
                  <a:gd name="T37" fmla="*/ 26 h 106"/>
                  <a:gd name="T38" fmla="*/ 8 w 78"/>
                  <a:gd name="T39" fmla="*/ 24 h 106"/>
                  <a:gd name="T40" fmla="*/ 4 w 78"/>
                  <a:gd name="T41" fmla="*/ 20 h 106"/>
                  <a:gd name="T42" fmla="*/ 2 w 78"/>
                  <a:gd name="T43" fmla="*/ 22 h 106"/>
                  <a:gd name="T44" fmla="*/ 0 w 78"/>
                  <a:gd name="T45" fmla="*/ 26 h 106"/>
                  <a:gd name="T46" fmla="*/ 2 w 78"/>
                  <a:gd name="T47" fmla="*/ 28 h 106"/>
                  <a:gd name="T48" fmla="*/ 0 w 78"/>
                  <a:gd name="T49" fmla="*/ 30 h 106"/>
                  <a:gd name="T50" fmla="*/ 0 w 78"/>
                  <a:gd name="T51" fmla="*/ 36 h 106"/>
                  <a:gd name="T52" fmla="*/ 2 w 78"/>
                  <a:gd name="T53" fmla="*/ 44 h 106"/>
                  <a:gd name="T54" fmla="*/ 2 w 78"/>
                  <a:gd name="T55" fmla="*/ 52 h 106"/>
                  <a:gd name="T56" fmla="*/ 0 w 78"/>
                  <a:gd name="T57" fmla="*/ 56 h 106"/>
                  <a:gd name="T58" fmla="*/ 0 w 78"/>
                  <a:gd name="T59" fmla="*/ 66 h 106"/>
                  <a:gd name="T60" fmla="*/ 2 w 78"/>
                  <a:gd name="T61" fmla="*/ 68 h 106"/>
                  <a:gd name="T62" fmla="*/ 2 w 78"/>
                  <a:gd name="T63" fmla="*/ 72 h 106"/>
                  <a:gd name="T64" fmla="*/ 6 w 78"/>
                  <a:gd name="T65" fmla="*/ 76 h 106"/>
                  <a:gd name="T66" fmla="*/ 8 w 78"/>
                  <a:gd name="T67" fmla="*/ 84 h 106"/>
                  <a:gd name="T68" fmla="*/ 6 w 78"/>
                  <a:gd name="T69" fmla="*/ 96 h 106"/>
                  <a:gd name="T70" fmla="*/ 10 w 78"/>
                  <a:gd name="T71" fmla="*/ 98 h 106"/>
                  <a:gd name="T72" fmla="*/ 8 w 78"/>
                  <a:gd name="T73" fmla="*/ 100 h 106"/>
                  <a:gd name="T74" fmla="*/ 8 w 78"/>
                  <a:gd name="T75" fmla="*/ 106 h 106"/>
                  <a:gd name="T76" fmla="*/ 16 w 78"/>
                  <a:gd name="T77" fmla="*/ 104 h 106"/>
                  <a:gd name="T78" fmla="*/ 22 w 78"/>
                  <a:gd name="T79" fmla="*/ 106 h 106"/>
                  <a:gd name="T80" fmla="*/ 24 w 78"/>
                  <a:gd name="T81" fmla="*/ 102 h 106"/>
                  <a:gd name="T82" fmla="*/ 20 w 78"/>
                  <a:gd name="T83" fmla="*/ 104 h 106"/>
                  <a:gd name="T84" fmla="*/ 22 w 78"/>
                  <a:gd name="T85" fmla="*/ 100 h 106"/>
                  <a:gd name="T86" fmla="*/ 26 w 78"/>
                  <a:gd name="T87" fmla="*/ 90 h 106"/>
                  <a:gd name="T88" fmla="*/ 30 w 78"/>
                  <a:gd name="T89" fmla="*/ 88 h 106"/>
                  <a:gd name="T90" fmla="*/ 28 w 78"/>
                  <a:gd name="T91" fmla="*/ 76 h 106"/>
                  <a:gd name="T92" fmla="*/ 26 w 78"/>
                  <a:gd name="T93" fmla="*/ 72 h 106"/>
                  <a:gd name="T94" fmla="*/ 22 w 78"/>
                  <a:gd name="T95" fmla="*/ 70 h 106"/>
                  <a:gd name="T96" fmla="*/ 20 w 78"/>
                  <a:gd name="T97" fmla="*/ 72 h 106"/>
                  <a:gd name="T98" fmla="*/ 20 w 78"/>
                  <a:gd name="T99" fmla="*/ 68 h 106"/>
                  <a:gd name="T100" fmla="*/ 32 w 78"/>
                  <a:gd name="T101" fmla="*/ 68 h 106"/>
                  <a:gd name="T102" fmla="*/ 34 w 78"/>
                  <a:gd name="T103" fmla="*/ 66 h 106"/>
                  <a:gd name="T104" fmla="*/ 38 w 78"/>
                  <a:gd name="T105" fmla="*/ 70 h 106"/>
                  <a:gd name="T106" fmla="*/ 42 w 78"/>
                  <a:gd name="T107" fmla="*/ 70 h 106"/>
                  <a:gd name="T108" fmla="*/ 48 w 78"/>
                  <a:gd name="T109" fmla="*/ 72 h 106"/>
                  <a:gd name="T110" fmla="*/ 54 w 78"/>
                  <a:gd name="T111" fmla="*/ 66 h 106"/>
                  <a:gd name="T112" fmla="*/ 58 w 78"/>
                  <a:gd name="T113" fmla="*/ 58 h 106"/>
                  <a:gd name="T114" fmla="*/ 60 w 78"/>
                  <a:gd name="T115" fmla="*/ 48 h 106"/>
                  <a:gd name="T116" fmla="*/ 62 w 78"/>
                  <a:gd name="T117" fmla="*/ 46 h 106"/>
                  <a:gd name="T118" fmla="*/ 66 w 78"/>
                  <a:gd name="T119" fmla="*/ 30 h 106"/>
                  <a:gd name="T120" fmla="*/ 76 w 78"/>
                  <a:gd name="T121" fmla="*/ 18 h 106"/>
                  <a:gd name="T122" fmla="*/ 76 w 78"/>
                  <a:gd name="T123" fmla="*/ 16 h 10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106"/>
                  <a:gd name="T188" fmla="*/ 78 w 78"/>
                  <a:gd name="T189" fmla="*/ 106 h 10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106">
                    <a:moveTo>
                      <a:pt x="76" y="16"/>
                    </a:moveTo>
                    <a:lnTo>
                      <a:pt x="76" y="16"/>
                    </a:lnTo>
                    <a:lnTo>
                      <a:pt x="78" y="14"/>
                    </a:lnTo>
                    <a:lnTo>
                      <a:pt x="76" y="12"/>
                    </a:lnTo>
                    <a:lnTo>
                      <a:pt x="76" y="14"/>
                    </a:lnTo>
                    <a:lnTo>
                      <a:pt x="66" y="8"/>
                    </a:lnTo>
                    <a:lnTo>
                      <a:pt x="56" y="8"/>
                    </a:lnTo>
                    <a:lnTo>
                      <a:pt x="54" y="8"/>
                    </a:lnTo>
                    <a:lnTo>
                      <a:pt x="50" y="10"/>
                    </a:lnTo>
                    <a:lnTo>
                      <a:pt x="50" y="12"/>
                    </a:lnTo>
                    <a:lnTo>
                      <a:pt x="48" y="10"/>
                    </a:lnTo>
                    <a:lnTo>
                      <a:pt x="48" y="8"/>
                    </a:lnTo>
                    <a:lnTo>
                      <a:pt x="48" y="6"/>
                    </a:lnTo>
                    <a:lnTo>
                      <a:pt x="44" y="4"/>
                    </a:lnTo>
                    <a:lnTo>
                      <a:pt x="42" y="4"/>
                    </a:lnTo>
                    <a:lnTo>
                      <a:pt x="42" y="2"/>
                    </a:lnTo>
                    <a:lnTo>
                      <a:pt x="34" y="0"/>
                    </a:lnTo>
                    <a:lnTo>
                      <a:pt x="32" y="0"/>
                    </a:lnTo>
                    <a:lnTo>
                      <a:pt x="30" y="0"/>
                    </a:lnTo>
                    <a:lnTo>
                      <a:pt x="28" y="0"/>
                    </a:lnTo>
                    <a:lnTo>
                      <a:pt x="28" y="4"/>
                    </a:lnTo>
                    <a:lnTo>
                      <a:pt x="26" y="4"/>
                    </a:lnTo>
                    <a:lnTo>
                      <a:pt x="26" y="2"/>
                    </a:lnTo>
                    <a:lnTo>
                      <a:pt x="22" y="2"/>
                    </a:lnTo>
                    <a:lnTo>
                      <a:pt x="18" y="4"/>
                    </a:lnTo>
                    <a:lnTo>
                      <a:pt x="16" y="4"/>
                    </a:lnTo>
                    <a:lnTo>
                      <a:pt x="14" y="4"/>
                    </a:lnTo>
                    <a:lnTo>
                      <a:pt x="12" y="6"/>
                    </a:lnTo>
                    <a:lnTo>
                      <a:pt x="8" y="8"/>
                    </a:lnTo>
                    <a:lnTo>
                      <a:pt x="6" y="8"/>
                    </a:lnTo>
                    <a:lnTo>
                      <a:pt x="6" y="12"/>
                    </a:lnTo>
                    <a:lnTo>
                      <a:pt x="6" y="14"/>
                    </a:lnTo>
                    <a:lnTo>
                      <a:pt x="8" y="18"/>
                    </a:lnTo>
                    <a:lnTo>
                      <a:pt x="8" y="16"/>
                    </a:lnTo>
                    <a:lnTo>
                      <a:pt x="10" y="16"/>
                    </a:lnTo>
                    <a:lnTo>
                      <a:pt x="10" y="18"/>
                    </a:lnTo>
                    <a:lnTo>
                      <a:pt x="8" y="18"/>
                    </a:lnTo>
                    <a:lnTo>
                      <a:pt x="10" y="22"/>
                    </a:lnTo>
                    <a:lnTo>
                      <a:pt x="12" y="24"/>
                    </a:lnTo>
                    <a:lnTo>
                      <a:pt x="14" y="24"/>
                    </a:lnTo>
                    <a:lnTo>
                      <a:pt x="14" y="26"/>
                    </a:lnTo>
                    <a:lnTo>
                      <a:pt x="16" y="26"/>
                    </a:lnTo>
                    <a:lnTo>
                      <a:pt x="14" y="26"/>
                    </a:lnTo>
                    <a:lnTo>
                      <a:pt x="12" y="26"/>
                    </a:lnTo>
                    <a:lnTo>
                      <a:pt x="8" y="24"/>
                    </a:lnTo>
                    <a:lnTo>
                      <a:pt x="6" y="20"/>
                    </a:lnTo>
                    <a:lnTo>
                      <a:pt x="4" y="20"/>
                    </a:lnTo>
                    <a:lnTo>
                      <a:pt x="2" y="20"/>
                    </a:lnTo>
                    <a:lnTo>
                      <a:pt x="2" y="22"/>
                    </a:lnTo>
                    <a:lnTo>
                      <a:pt x="0" y="24"/>
                    </a:lnTo>
                    <a:lnTo>
                      <a:pt x="0" y="26"/>
                    </a:lnTo>
                    <a:lnTo>
                      <a:pt x="0" y="28"/>
                    </a:lnTo>
                    <a:lnTo>
                      <a:pt x="2" y="28"/>
                    </a:lnTo>
                    <a:lnTo>
                      <a:pt x="2" y="30"/>
                    </a:lnTo>
                    <a:lnTo>
                      <a:pt x="0" y="30"/>
                    </a:lnTo>
                    <a:lnTo>
                      <a:pt x="0" y="32"/>
                    </a:lnTo>
                    <a:lnTo>
                      <a:pt x="2" y="32"/>
                    </a:lnTo>
                    <a:lnTo>
                      <a:pt x="0" y="36"/>
                    </a:lnTo>
                    <a:lnTo>
                      <a:pt x="2" y="42"/>
                    </a:lnTo>
                    <a:lnTo>
                      <a:pt x="0" y="42"/>
                    </a:lnTo>
                    <a:lnTo>
                      <a:pt x="2" y="44"/>
                    </a:lnTo>
                    <a:lnTo>
                      <a:pt x="2" y="50"/>
                    </a:lnTo>
                    <a:lnTo>
                      <a:pt x="2" y="52"/>
                    </a:lnTo>
                    <a:lnTo>
                      <a:pt x="0" y="52"/>
                    </a:lnTo>
                    <a:lnTo>
                      <a:pt x="0" y="54"/>
                    </a:lnTo>
                    <a:lnTo>
                      <a:pt x="0" y="56"/>
                    </a:lnTo>
                    <a:lnTo>
                      <a:pt x="0" y="58"/>
                    </a:lnTo>
                    <a:lnTo>
                      <a:pt x="2" y="62"/>
                    </a:lnTo>
                    <a:lnTo>
                      <a:pt x="0" y="66"/>
                    </a:lnTo>
                    <a:lnTo>
                      <a:pt x="0" y="68"/>
                    </a:lnTo>
                    <a:lnTo>
                      <a:pt x="2" y="68"/>
                    </a:lnTo>
                    <a:lnTo>
                      <a:pt x="2" y="70"/>
                    </a:lnTo>
                    <a:lnTo>
                      <a:pt x="2" y="72"/>
                    </a:lnTo>
                    <a:lnTo>
                      <a:pt x="6" y="76"/>
                    </a:lnTo>
                    <a:lnTo>
                      <a:pt x="6" y="80"/>
                    </a:lnTo>
                    <a:lnTo>
                      <a:pt x="8" y="82"/>
                    </a:lnTo>
                    <a:lnTo>
                      <a:pt x="8" y="84"/>
                    </a:lnTo>
                    <a:lnTo>
                      <a:pt x="6" y="86"/>
                    </a:lnTo>
                    <a:lnTo>
                      <a:pt x="8" y="88"/>
                    </a:lnTo>
                    <a:lnTo>
                      <a:pt x="6" y="96"/>
                    </a:lnTo>
                    <a:lnTo>
                      <a:pt x="8" y="98"/>
                    </a:lnTo>
                    <a:lnTo>
                      <a:pt x="10" y="98"/>
                    </a:lnTo>
                    <a:lnTo>
                      <a:pt x="12" y="98"/>
                    </a:lnTo>
                    <a:lnTo>
                      <a:pt x="10" y="98"/>
                    </a:lnTo>
                    <a:lnTo>
                      <a:pt x="8" y="100"/>
                    </a:lnTo>
                    <a:lnTo>
                      <a:pt x="8" y="102"/>
                    </a:lnTo>
                    <a:lnTo>
                      <a:pt x="8" y="106"/>
                    </a:lnTo>
                    <a:lnTo>
                      <a:pt x="14" y="104"/>
                    </a:lnTo>
                    <a:lnTo>
                      <a:pt x="16" y="104"/>
                    </a:lnTo>
                    <a:lnTo>
                      <a:pt x="18" y="104"/>
                    </a:lnTo>
                    <a:lnTo>
                      <a:pt x="22" y="106"/>
                    </a:lnTo>
                    <a:lnTo>
                      <a:pt x="24" y="106"/>
                    </a:lnTo>
                    <a:lnTo>
                      <a:pt x="24" y="104"/>
                    </a:lnTo>
                    <a:lnTo>
                      <a:pt x="24" y="102"/>
                    </a:lnTo>
                    <a:lnTo>
                      <a:pt x="22" y="102"/>
                    </a:lnTo>
                    <a:lnTo>
                      <a:pt x="22" y="104"/>
                    </a:lnTo>
                    <a:lnTo>
                      <a:pt x="20" y="104"/>
                    </a:lnTo>
                    <a:lnTo>
                      <a:pt x="22" y="102"/>
                    </a:lnTo>
                    <a:lnTo>
                      <a:pt x="22" y="100"/>
                    </a:lnTo>
                    <a:lnTo>
                      <a:pt x="24" y="100"/>
                    </a:lnTo>
                    <a:lnTo>
                      <a:pt x="24" y="98"/>
                    </a:lnTo>
                    <a:lnTo>
                      <a:pt x="26" y="90"/>
                    </a:lnTo>
                    <a:lnTo>
                      <a:pt x="28" y="90"/>
                    </a:lnTo>
                    <a:lnTo>
                      <a:pt x="30" y="88"/>
                    </a:lnTo>
                    <a:lnTo>
                      <a:pt x="32" y="84"/>
                    </a:lnTo>
                    <a:lnTo>
                      <a:pt x="30" y="80"/>
                    </a:lnTo>
                    <a:lnTo>
                      <a:pt x="28" y="76"/>
                    </a:lnTo>
                    <a:lnTo>
                      <a:pt x="26" y="76"/>
                    </a:lnTo>
                    <a:lnTo>
                      <a:pt x="26" y="72"/>
                    </a:lnTo>
                    <a:lnTo>
                      <a:pt x="24" y="72"/>
                    </a:lnTo>
                    <a:lnTo>
                      <a:pt x="22" y="70"/>
                    </a:lnTo>
                    <a:lnTo>
                      <a:pt x="20" y="70"/>
                    </a:lnTo>
                    <a:lnTo>
                      <a:pt x="20" y="72"/>
                    </a:lnTo>
                    <a:lnTo>
                      <a:pt x="20" y="70"/>
                    </a:lnTo>
                    <a:lnTo>
                      <a:pt x="20" y="68"/>
                    </a:lnTo>
                    <a:lnTo>
                      <a:pt x="22" y="70"/>
                    </a:lnTo>
                    <a:lnTo>
                      <a:pt x="30" y="68"/>
                    </a:lnTo>
                    <a:lnTo>
                      <a:pt x="32" y="68"/>
                    </a:lnTo>
                    <a:lnTo>
                      <a:pt x="34" y="66"/>
                    </a:lnTo>
                    <a:lnTo>
                      <a:pt x="34" y="68"/>
                    </a:lnTo>
                    <a:lnTo>
                      <a:pt x="36" y="68"/>
                    </a:lnTo>
                    <a:lnTo>
                      <a:pt x="38" y="70"/>
                    </a:lnTo>
                    <a:lnTo>
                      <a:pt x="40" y="70"/>
                    </a:lnTo>
                    <a:lnTo>
                      <a:pt x="42" y="70"/>
                    </a:lnTo>
                    <a:lnTo>
                      <a:pt x="46" y="72"/>
                    </a:lnTo>
                    <a:lnTo>
                      <a:pt x="48" y="72"/>
                    </a:lnTo>
                    <a:lnTo>
                      <a:pt x="50" y="70"/>
                    </a:lnTo>
                    <a:lnTo>
                      <a:pt x="52" y="68"/>
                    </a:lnTo>
                    <a:lnTo>
                      <a:pt x="54" y="66"/>
                    </a:lnTo>
                    <a:lnTo>
                      <a:pt x="54" y="62"/>
                    </a:lnTo>
                    <a:lnTo>
                      <a:pt x="56" y="60"/>
                    </a:lnTo>
                    <a:lnTo>
                      <a:pt x="58" y="58"/>
                    </a:lnTo>
                    <a:lnTo>
                      <a:pt x="58" y="56"/>
                    </a:lnTo>
                    <a:lnTo>
                      <a:pt x="60" y="50"/>
                    </a:lnTo>
                    <a:lnTo>
                      <a:pt x="60" y="48"/>
                    </a:lnTo>
                    <a:lnTo>
                      <a:pt x="58" y="46"/>
                    </a:lnTo>
                    <a:lnTo>
                      <a:pt x="62" y="46"/>
                    </a:lnTo>
                    <a:lnTo>
                      <a:pt x="68" y="34"/>
                    </a:lnTo>
                    <a:lnTo>
                      <a:pt x="66" y="32"/>
                    </a:lnTo>
                    <a:lnTo>
                      <a:pt x="66" y="30"/>
                    </a:lnTo>
                    <a:lnTo>
                      <a:pt x="68" y="32"/>
                    </a:lnTo>
                    <a:lnTo>
                      <a:pt x="76" y="18"/>
                    </a:lnTo>
                    <a:lnTo>
                      <a:pt x="74" y="16"/>
                    </a:lnTo>
                    <a:lnTo>
                      <a:pt x="76" y="16"/>
                    </a:lnTo>
                    <a:close/>
                  </a:path>
                </a:pathLst>
              </a:custGeom>
              <a:solidFill>
                <a:srgbClr val="0071B4">
                  <a:alpha val="25098"/>
                </a:srgbClr>
              </a:solidFill>
              <a:ln w="9525">
                <a:noFill/>
                <a:round/>
                <a:headEnd/>
                <a:tailEnd/>
              </a:ln>
            </p:spPr>
            <p:txBody>
              <a:bodyPr/>
              <a:lstStyle/>
              <a:p>
                <a:endParaRPr lang="en-US"/>
              </a:p>
            </p:txBody>
          </p:sp>
          <p:sp>
            <p:nvSpPr>
              <p:cNvPr id="11819" name="Freeform 68"/>
              <p:cNvSpPr>
                <a:spLocks/>
              </p:cNvSpPr>
              <p:nvPr/>
            </p:nvSpPr>
            <p:spPr bwMode="auto">
              <a:xfrm>
                <a:off x="1757" y="1807"/>
                <a:ext cx="30" cy="40"/>
              </a:xfrm>
              <a:custGeom>
                <a:avLst/>
                <a:gdLst>
                  <a:gd name="T0" fmla="*/ 8 w 30"/>
                  <a:gd name="T1" fmla="*/ 40 h 40"/>
                  <a:gd name="T2" fmla="*/ 10 w 30"/>
                  <a:gd name="T3" fmla="*/ 40 h 40"/>
                  <a:gd name="T4" fmla="*/ 22 w 30"/>
                  <a:gd name="T5" fmla="*/ 38 h 40"/>
                  <a:gd name="T6" fmla="*/ 30 w 30"/>
                  <a:gd name="T7" fmla="*/ 30 h 40"/>
                  <a:gd name="T8" fmla="*/ 30 w 30"/>
                  <a:gd name="T9" fmla="*/ 8 h 40"/>
                  <a:gd name="T10" fmla="*/ 28 w 30"/>
                  <a:gd name="T11" fmla="*/ 4 h 40"/>
                  <a:gd name="T12" fmla="*/ 26 w 30"/>
                  <a:gd name="T13" fmla="*/ 4 h 40"/>
                  <a:gd name="T14" fmla="*/ 24 w 30"/>
                  <a:gd name="T15" fmla="*/ 4 h 40"/>
                  <a:gd name="T16" fmla="*/ 22 w 30"/>
                  <a:gd name="T17" fmla="*/ 0 h 40"/>
                  <a:gd name="T18" fmla="*/ 20 w 30"/>
                  <a:gd name="T19" fmla="*/ 0 h 40"/>
                  <a:gd name="T20" fmla="*/ 16 w 30"/>
                  <a:gd name="T21" fmla="*/ 2 h 40"/>
                  <a:gd name="T22" fmla="*/ 16 w 30"/>
                  <a:gd name="T23" fmla="*/ 0 h 40"/>
                  <a:gd name="T24" fmla="*/ 14 w 30"/>
                  <a:gd name="T25" fmla="*/ 0 h 40"/>
                  <a:gd name="T26" fmla="*/ 14 w 30"/>
                  <a:gd name="T27" fmla="*/ 0 h 40"/>
                  <a:gd name="T28" fmla="*/ 12 w 30"/>
                  <a:gd name="T29" fmla="*/ 2 h 40"/>
                  <a:gd name="T30" fmla="*/ 8 w 30"/>
                  <a:gd name="T31" fmla="*/ 2 h 40"/>
                  <a:gd name="T32" fmla="*/ 0 w 30"/>
                  <a:gd name="T33" fmla="*/ 18 h 40"/>
                  <a:gd name="T34" fmla="*/ 0 w 30"/>
                  <a:gd name="T35" fmla="*/ 28 h 40"/>
                  <a:gd name="T36" fmla="*/ 4 w 30"/>
                  <a:gd name="T37" fmla="*/ 38 h 40"/>
                  <a:gd name="T38" fmla="*/ 8 w 30"/>
                  <a:gd name="T39" fmla="*/ 4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
                  <a:gd name="T61" fmla="*/ 0 h 40"/>
                  <a:gd name="T62" fmla="*/ 30 w 30"/>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 h="40">
                    <a:moveTo>
                      <a:pt x="8" y="40"/>
                    </a:moveTo>
                    <a:lnTo>
                      <a:pt x="10" y="40"/>
                    </a:lnTo>
                    <a:lnTo>
                      <a:pt x="22" y="38"/>
                    </a:lnTo>
                    <a:lnTo>
                      <a:pt x="30" y="30"/>
                    </a:lnTo>
                    <a:lnTo>
                      <a:pt x="30" y="8"/>
                    </a:lnTo>
                    <a:lnTo>
                      <a:pt x="28" y="4"/>
                    </a:lnTo>
                    <a:lnTo>
                      <a:pt x="26" y="4"/>
                    </a:lnTo>
                    <a:lnTo>
                      <a:pt x="24" y="4"/>
                    </a:lnTo>
                    <a:lnTo>
                      <a:pt x="22" y="0"/>
                    </a:lnTo>
                    <a:lnTo>
                      <a:pt x="20" y="0"/>
                    </a:lnTo>
                    <a:lnTo>
                      <a:pt x="16" y="2"/>
                    </a:lnTo>
                    <a:lnTo>
                      <a:pt x="16" y="0"/>
                    </a:lnTo>
                    <a:lnTo>
                      <a:pt x="14" y="0"/>
                    </a:lnTo>
                    <a:lnTo>
                      <a:pt x="12" y="2"/>
                    </a:lnTo>
                    <a:lnTo>
                      <a:pt x="8" y="2"/>
                    </a:lnTo>
                    <a:lnTo>
                      <a:pt x="0" y="18"/>
                    </a:lnTo>
                    <a:lnTo>
                      <a:pt x="0" y="28"/>
                    </a:lnTo>
                    <a:lnTo>
                      <a:pt x="4" y="38"/>
                    </a:lnTo>
                    <a:lnTo>
                      <a:pt x="8" y="40"/>
                    </a:lnTo>
                    <a:close/>
                  </a:path>
                </a:pathLst>
              </a:custGeom>
              <a:solidFill>
                <a:srgbClr val="0071B4">
                  <a:alpha val="25098"/>
                </a:srgbClr>
              </a:solidFill>
              <a:ln w="9525">
                <a:noFill/>
                <a:round/>
                <a:headEnd/>
                <a:tailEnd/>
              </a:ln>
            </p:spPr>
            <p:txBody>
              <a:bodyPr/>
              <a:lstStyle/>
              <a:p>
                <a:endParaRPr lang="en-US"/>
              </a:p>
            </p:txBody>
          </p:sp>
          <p:sp>
            <p:nvSpPr>
              <p:cNvPr id="11820" name="Freeform 69"/>
              <p:cNvSpPr>
                <a:spLocks/>
              </p:cNvSpPr>
              <p:nvPr/>
            </p:nvSpPr>
            <p:spPr bwMode="auto">
              <a:xfrm>
                <a:off x="1407" y="1564"/>
                <a:ext cx="83" cy="123"/>
              </a:xfrm>
              <a:custGeom>
                <a:avLst/>
                <a:gdLst>
                  <a:gd name="T0" fmla="*/ 83 w 83"/>
                  <a:gd name="T1" fmla="*/ 70 h 123"/>
                  <a:gd name="T2" fmla="*/ 81 w 83"/>
                  <a:gd name="T3" fmla="*/ 60 h 123"/>
                  <a:gd name="T4" fmla="*/ 77 w 83"/>
                  <a:gd name="T5" fmla="*/ 60 h 123"/>
                  <a:gd name="T6" fmla="*/ 75 w 83"/>
                  <a:gd name="T7" fmla="*/ 58 h 123"/>
                  <a:gd name="T8" fmla="*/ 71 w 83"/>
                  <a:gd name="T9" fmla="*/ 56 h 123"/>
                  <a:gd name="T10" fmla="*/ 71 w 83"/>
                  <a:gd name="T11" fmla="*/ 48 h 123"/>
                  <a:gd name="T12" fmla="*/ 61 w 83"/>
                  <a:gd name="T13" fmla="*/ 44 h 123"/>
                  <a:gd name="T14" fmla="*/ 57 w 83"/>
                  <a:gd name="T15" fmla="*/ 42 h 123"/>
                  <a:gd name="T16" fmla="*/ 63 w 83"/>
                  <a:gd name="T17" fmla="*/ 34 h 123"/>
                  <a:gd name="T18" fmla="*/ 71 w 83"/>
                  <a:gd name="T19" fmla="*/ 28 h 123"/>
                  <a:gd name="T20" fmla="*/ 67 w 83"/>
                  <a:gd name="T21" fmla="*/ 20 h 123"/>
                  <a:gd name="T22" fmla="*/ 73 w 83"/>
                  <a:gd name="T23" fmla="*/ 14 h 123"/>
                  <a:gd name="T24" fmla="*/ 69 w 83"/>
                  <a:gd name="T25" fmla="*/ 2 h 123"/>
                  <a:gd name="T26" fmla="*/ 55 w 83"/>
                  <a:gd name="T27" fmla="*/ 8 h 123"/>
                  <a:gd name="T28" fmla="*/ 44 w 83"/>
                  <a:gd name="T29" fmla="*/ 10 h 123"/>
                  <a:gd name="T30" fmla="*/ 34 w 83"/>
                  <a:gd name="T31" fmla="*/ 2 h 123"/>
                  <a:gd name="T32" fmla="*/ 28 w 83"/>
                  <a:gd name="T33" fmla="*/ 4 h 123"/>
                  <a:gd name="T34" fmla="*/ 32 w 83"/>
                  <a:gd name="T35" fmla="*/ 8 h 123"/>
                  <a:gd name="T36" fmla="*/ 26 w 83"/>
                  <a:gd name="T37" fmla="*/ 8 h 123"/>
                  <a:gd name="T38" fmla="*/ 16 w 83"/>
                  <a:gd name="T39" fmla="*/ 12 h 123"/>
                  <a:gd name="T40" fmla="*/ 22 w 83"/>
                  <a:gd name="T41" fmla="*/ 18 h 123"/>
                  <a:gd name="T42" fmla="*/ 26 w 83"/>
                  <a:gd name="T43" fmla="*/ 24 h 123"/>
                  <a:gd name="T44" fmla="*/ 22 w 83"/>
                  <a:gd name="T45" fmla="*/ 22 h 123"/>
                  <a:gd name="T46" fmla="*/ 14 w 83"/>
                  <a:gd name="T47" fmla="*/ 22 h 123"/>
                  <a:gd name="T48" fmla="*/ 20 w 83"/>
                  <a:gd name="T49" fmla="*/ 32 h 123"/>
                  <a:gd name="T50" fmla="*/ 30 w 83"/>
                  <a:gd name="T51" fmla="*/ 30 h 123"/>
                  <a:gd name="T52" fmla="*/ 36 w 83"/>
                  <a:gd name="T53" fmla="*/ 38 h 123"/>
                  <a:gd name="T54" fmla="*/ 28 w 83"/>
                  <a:gd name="T55" fmla="*/ 36 h 123"/>
                  <a:gd name="T56" fmla="*/ 30 w 83"/>
                  <a:gd name="T57" fmla="*/ 46 h 123"/>
                  <a:gd name="T58" fmla="*/ 34 w 83"/>
                  <a:gd name="T59" fmla="*/ 52 h 123"/>
                  <a:gd name="T60" fmla="*/ 30 w 83"/>
                  <a:gd name="T61" fmla="*/ 50 h 123"/>
                  <a:gd name="T62" fmla="*/ 28 w 83"/>
                  <a:gd name="T63" fmla="*/ 60 h 123"/>
                  <a:gd name="T64" fmla="*/ 24 w 83"/>
                  <a:gd name="T65" fmla="*/ 62 h 123"/>
                  <a:gd name="T66" fmla="*/ 16 w 83"/>
                  <a:gd name="T67" fmla="*/ 58 h 123"/>
                  <a:gd name="T68" fmla="*/ 12 w 83"/>
                  <a:gd name="T69" fmla="*/ 54 h 123"/>
                  <a:gd name="T70" fmla="*/ 10 w 83"/>
                  <a:gd name="T71" fmla="*/ 50 h 123"/>
                  <a:gd name="T72" fmla="*/ 4 w 83"/>
                  <a:gd name="T73" fmla="*/ 46 h 123"/>
                  <a:gd name="T74" fmla="*/ 6 w 83"/>
                  <a:gd name="T75" fmla="*/ 70 h 123"/>
                  <a:gd name="T76" fmla="*/ 12 w 83"/>
                  <a:gd name="T77" fmla="*/ 78 h 123"/>
                  <a:gd name="T78" fmla="*/ 20 w 83"/>
                  <a:gd name="T79" fmla="*/ 82 h 123"/>
                  <a:gd name="T80" fmla="*/ 28 w 83"/>
                  <a:gd name="T81" fmla="*/ 86 h 123"/>
                  <a:gd name="T82" fmla="*/ 32 w 83"/>
                  <a:gd name="T83" fmla="*/ 90 h 123"/>
                  <a:gd name="T84" fmla="*/ 36 w 83"/>
                  <a:gd name="T85" fmla="*/ 98 h 123"/>
                  <a:gd name="T86" fmla="*/ 44 w 83"/>
                  <a:gd name="T87" fmla="*/ 107 h 123"/>
                  <a:gd name="T88" fmla="*/ 49 w 83"/>
                  <a:gd name="T89" fmla="*/ 121 h 123"/>
                  <a:gd name="T90" fmla="*/ 53 w 83"/>
                  <a:gd name="T91" fmla="*/ 123 h 123"/>
                  <a:gd name="T92" fmla="*/ 59 w 83"/>
                  <a:gd name="T93" fmla="*/ 119 h 123"/>
                  <a:gd name="T94" fmla="*/ 59 w 83"/>
                  <a:gd name="T95" fmla="*/ 109 h 123"/>
                  <a:gd name="T96" fmla="*/ 67 w 83"/>
                  <a:gd name="T97" fmla="*/ 107 h 123"/>
                  <a:gd name="T98" fmla="*/ 77 w 83"/>
                  <a:gd name="T99" fmla="*/ 100 h 123"/>
                  <a:gd name="T100" fmla="*/ 83 w 83"/>
                  <a:gd name="T101" fmla="*/ 98 h 123"/>
                  <a:gd name="T102" fmla="*/ 81 w 83"/>
                  <a:gd name="T103" fmla="*/ 88 h 123"/>
                  <a:gd name="T104" fmla="*/ 79 w 83"/>
                  <a:gd name="T105" fmla="*/ 78 h 1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3"/>
                  <a:gd name="T160" fmla="*/ 0 h 123"/>
                  <a:gd name="T161" fmla="*/ 83 w 83"/>
                  <a:gd name="T162" fmla="*/ 123 h 1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3" h="123">
                    <a:moveTo>
                      <a:pt x="83" y="74"/>
                    </a:moveTo>
                    <a:lnTo>
                      <a:pt x="83" y="72"/>
                    </a:lnTo>
                    <a:lnTo>
                      <a:pt x="83" y="70"/>
                    </a:lnTo>
                    <a:lnTo>
                      <a:pt x="81" y="64"/>
                    </a:lnTo>
                    <a:lnTo>
                      <a:pt x="81" y="62"/>
                    </a:lnTo>
                    <a:lnTo>
                      <a:pt x="81" y="60"/>
                    </a:lnTo>
                    <a:lnTo>
                      <a:pt x="79" y="58"/>
                    </a:lnTo>
                    <a:lnTo>
                      <a:pt x="79" y="60"/>
                    </a:lnTo>
                    <a:lnTo>
                      <a:pt x="77" y="60"/>
                    </a:lnTo>
                    <a:lnTo>
                      <a:pt x="73" y="64"/>
                    </a:lnTo>
                    <a:lnTo>
                      <a:pt x="73" y="62"/>
                    </a:lnTo>
                    <a:lnTo>
                      <a:pt x="75" y="58"/>
                    </a:lnTo>
                    <a:lnTo>
                      <a:pt x="73" y="56"/>
                    </a:lnTo>
                    <a:lnTo>
                      <a:pt x="71" y="56"/>
                    </a:lnTo>
                    <a:lnTo>
                      <a:pt x="71" y="52"/>
                    </a:lnTo>
                    <a:lnTo>
                      <a:pt x="71" y="48"/>
                    </a:lnTo>
                    <a:lnTo>
                      <a:pt x="67" y="44"/>
                    </a:lnTo>
                    <a:lnTo>
                      <a:pt x="65" y="44"/>
                    </a:lnTo>
                    <a:lnTo>
                      <a:pt x="61" y="44"/>
                    </a:lnTo>
                    <a:lnTo>
                      <a:pt x="55" y="50"/>
                    </a:lnTo>
                    <a:lnTo>
                      <a:pt x="55" y="44"/>
                    </a:lnTo>
                    <a:lnTo>
                      <a:pt x="57" y="42"/>
                    </a:lnTo>
                    <a:lnTo>
                      <a:pt x="59" y="40"/>
                    </a:lnTo>
                    <a:lnTo>
                      <a:pt x="61" y="38"/>
                    </a:lnTo>
                    <a:lnTo>
                      <a:pt x="63" y="34"/>
                    </a:lnTo>
                    <a:lnTo>
                      <a:pt x="67" y="28"/>
                    </a:lnTo>
                    <a:lnTo>
                      <a:pt x="71" y="28"/>
                    </a:lnTo>
                    <a:lnTo>
                      <a:pt x="71" y="22"/>
                    </a:lnTo>
                    <a:lnTo>
                      <a:pt x="67" y="20"/>
                    </a:lnTo>
                    <a:lnTo>
                      <a:pt x="67" y="18"/>
                    </a:lnTo>
                    <a:lnTo>
                      <a:pt x="71" y="18"/>
                    </a:lnTo>
                    <a:lnTo>
                      <a:pt x="73" y="14"/>
                    </a:lnTo>
                    <a:lnTo>
                      <a:pt x="75" y="8"/>
                    </a:lnTo>
                    <a:lnTo>
                      <a:pt x="73" y="6"/>
                    </a:lnTo>
                    <a:lnTo>
                      <a:pt x="69" y="2"/>
                    </a:lnTo>
                    <a:lnTo>
                      <a:pt x="69" y="0"/>
                    </a:lnTo>
                    <a:lnTo>
                      <a:pt x="63" y="2"/>
                    </a:lnTo>
                    <a:lnTo>
                      <a:pt x="55" y="8"/>
                    </a:lnTo>
                    <a:lnTo>
                      <a:pt x="49" y="10"/>
                    </a:lnTo>
                    <a:lnTo>
                      <a:pt x="47" y="10"/>
                    </a:lnTo>
                    <a:lnTo>
                      <a:pt x="44" y="10"/>
                    </a:lnTo>
                    <a:lnTo>
                      <a:pt x="38" y="6"/>
                    </a:lnTo>
                    <a:lnTo>
                      <a:pt x="36" y="6"/>
                    </a:lnTo>
                    <a:lnTo>
                      <a:pt x="34" y="2"/>
                    </a:lnTo>
                    <a:lnTo>
                      <a:pt x="32" y="0"/>
                    </a:lnTo>
                    <a:lnTo>
                      <a:pt x="30" y="2"/>
                    </a:lnTo>
                    <a:lnTo>
                      <a:pt x="28" y="4"/>
                    </a:lnTo>
                    <a:lnTo>
                      <a:pt x="28" y="6"/>
                    </a:lnTo>
                    <a:lnTo>
                      <a:pt x="32" y="6"/>
                    </a:lnTo>
                    <a:lnTo>
                      <a:pt x="32" y="8"/>
                    </a:lnTo>
                    <a:lnTo>
                      <a:pt x="32" y="10"/>
                    </a:lnTo>
                    <a:lnTo>
                      <a:pt x="30" y="8"/>
                    </a:lnTo>
                    <a:lnTo>
                      <a:pt x="26" y="8"/>
                    </a:lnTo>
                    <a:lnTo>
                      <a:pt x="24" y="6"/>
                    </a:lnTo>
                    <a:lnTo>
                      <a:pt x="20" y="8"/>
                    </a:lnTo>
                    <a:lnTo>
                      <a:pt x="16" y="12"/>
                    </a:lnTo>
                    <a:lnTo>
                      <a:pt x="18" y="16"/>
                    </a:lnTo>
                    <a:lnTo>
                      <a:pt x="20" y="16"/>
                    </a:lnTo>
                    <a:lnTo>
                      <a:pt x="22" y="18"/>
                    </a:lnTo>
                    <a:lnTo>
                      <a:pt x="24" y="18"/>
                    </a:lnTo>
                    <a:lnTo>
                      <a:pt x="24" y="20"/>
                    </a:lnTo>
                    <a:lnTo>
                      <a:pt x="26" y="24"/>
                    </a:lnTo>
                    <a:lnTo>
                      <a:pt x="26" y="26"/>
                    </a:lnTo>
                    <a:lnTo>
                      <a:pt x="22" y="24"/>
                    </a:lnTo>
                    <a:lnTo>
                      <a:pt x="22" y="22"/>
                    </a:lnTo>
                    <a:lnTo>
                      <a:pt x="20" y="20"/>
                    </a:lnTo>
                    <a:lnTo>
                      <a:pt x="16" y="20"/>
                    </a:lnTo>
                    <a:lnTo>
                      <a:pt x="14" y="22"/>
                    </a:lnTo>
                    <a:lnTo>
                      <a:pt x="16" y="28"/>
                    </a:lnTo>
                    <a:lnTo>
                      <a:pt x="18" y="28"/>
                    </a:lnTo>
                    <a:lnTo>
                      <a:pt x="20" y="32"/>
                    </a:lnTo>
                    <a:lnTo>
                      <a:pt x="24" y="34"/>
                    </a:lnTo>
                    <a:lnTo>
                      <a:pt x="28" y="32"/>
                    </a:lnTo>
                    <a:lnTo>
                      <a:pt x="30" y="30"/>
                    </a:lnTo>
                    <a:lnTo>
                      <a:pt x="36" y="38"/>
                    </a:lnTo>
                    <a:lnTo>
                      <a:pt x="30" y="36"/>
                    </a:lnTo>
                    <a:lnTo>
                      <a:pt x="28" y="36"/>
                    </a:lnTo>
                    <a:lnTo>
                      <a:pt x="28" y="44"/>
                    </a:lnTo>
                    <a:lnTo>
                      <a:pt x="30" y="44"/>
                    </a:lnTo>
                    <a:lnTo>
                      <a:pt x="30" y="46"/>
                    </a:lnTo>
                    <a:lnTo>
                      <a:pt x="32" y="48"/>
                    </a:lnTo>
                    <a:lnTo>
                      <a:pt x="34" y="48"/>
                    </a:lnTo>
                    <a:lnTo>
                      <a:pt x="34" y="52"/>
                    </a:lnTo>
                    <a:lnTo>
                      <a:pt x="32" y="54"/>
                    </a:lnTo>
                    <a:lnTo>
                      <a:pt x="30" y="50"/>
                    </a:lnTo>
                    <a:lnTo>
                      <a:pt x="30" y="54"/>
                    </a:lnTo>
                    <a:lnTo>
                      <a:pt x="32" y="58"/>
                    </a:lnTo>
                    <a:lnTo>
                      <a:pt x="28" y="60"/>
                    </a:lnTo>
                    <a:lnTo>
                      <a:pt x="26" y="62"/>
                    </a:lnTo>
                    <a:lnTo>
                      <a:pt x="26" y="60"/>
                    </a:lnTo>
                    <a:lnTo>
                      <a:pt x="24" y="62"/>
                    </a:lnTo>
                    <a:lnTo>
                      <a:pt x="22" y="62"/>
                    </a:lnTo>
                    <a:lnTo>
                      <a:pt x="18" y="62"/>
                    </a:lnTo>
                    <a:lnTo>
                      <a:pt x="16" y="58"/>
                    </a:lnTo>
                    <a:lnTo>
                      <a:pt x="16" y="56"/>
                    </a:lnTo>
                    <a:lnTo>
                      <a:pt x="14" y="54"/>
                    </a:lnTo>
                    <a:lnTo>
                      <a:pt x="12" y="54"/>
                    </a:lnTo>
                    <a:lnTo>
                      <a:pt x="10" y="52"/>
                    </a:lnTo>
                    <a:lnTo>
                      <a:pt x="12" y="50"/>
                    </a:lnTo>
                    <a:lnTo>
                      <a:pt x="10" y="50"/>
                    </a:lnTo>
                    <a:lnTo>
                      <a:pt x="10" y="48"/>
                    </a:lnTo>
                    <a:lnTo>
                      <a:pt x="6" y="46"/>
                    </a:lnTo>
                    <a:lnTo>
                      <a:pt x="4" y="46"/>
                    </a:lnTo>
                    <a:lnTo>
                      <a:pt x="2" y="48"/>
                    </a:lnTo>
                    <a:lnTo>
                      <a:pt x="0" y="64"/>
                    </a:lnTo>
                    <a:lnTo>
                      <a:pt x="6" y="70"/>
                    </a:lnTo>
                    <a:lnTo>
                      <a:pt x="10" y="74"/>
                    </a:lnTo>
                    <a:lnTo>
                      <a:pt x="10" y="76"/>
                    </a:lnTo>
                    <a:lnTo>
                      <a:pt x="12" y="78"/>
                    </a:lnTo>
                    <a:lnTo>
                      <a:pt x="14" y="82"/>
                    </a:lnTo>
                    <a:lnTo>
                      <a:pt x="20" y="84"/>
                    </a:lnTo>
                    <a:lnTo>
                      <a:pt x="20" y="82"/>
                    </a:lnTo>
                    <a:lnTo>
                      <a:pt x="22" y="82"/>
                    </a:lnTo>
                    <a:lnTo>
                      <a:pt x="26" y="88"/>
                    </a:lnTo>
                    <a:lnTo>
                      <a:pt x="28" y="86"/>
                    </a:lnTo>
                    <a:lnTo>
                      <a:pt x="30" y="86"/>
                    </a:lnTo>
                    <a:lnTo>
                      <a:pt x="32" y="88"/>
                    </a:lnTo>
                    <a:lnTo>
                      <a:pt x="32" y="90"/>
                    </a:lnTo>
                    <a:lnTo>
                      <a:pt x="34" y="96"/>
                    </a:lnTo>
                    <a:lnTo>
                      <a:pt x="36" y="98"/>
                    </a:lnTo>
                    <a:lnTo>
                      <a:pt x="40" y="102"/>
                    </a:lnTo>
                    <a:lnTo>
                      <a:pt x="42" y="103"/>
                    </a:lnTo>
                    <a:lnTo>
                      <a:pt x="44" y="107"/>
                    </a:lnTo>
                    <a:lnTo>
                      <a:pt x="45" y="109"/>
                    </a:lnTo>
                    <a:lnTo>
                      <a:pt x="47" y="121"/>
                    </a:lnTo>
                    <a:lnTo>
                      <a:pt x="49" y="121"/>
                    </a:lnTo>
                    <a:lnTo>
                      <a:pt x="49" y="119"/>
                    </a:lnTo>
                    <a:lnTo>
                      <a:pt x="51" y="117"/>
                    </a:lnTo>
                    <a:lnTo>
                      <a:pt x="53" y="123"/>
                    </a:lnTo>
                    <a:lnTo>
                      <a:pt x="55" y="123"/>
                    </a:lnTo>
                    <a:lnTo>
                      <a:pt x="57" y="121"/>
                    </a:lnTo>
                    <a:lnTo>
                      <a:pt x="59" y="119"/>
                    </a:lnTo>
                    <a:lnTo>
                      <a:pt x="63" y="115"/>
                    </a:lnTo>
                    <a:lnTo>
                      <a:pt x="63" y="113"/>
                    </a:lnTo>
                    <a:lnTo>
                      <a:pt x="59" y="109"/>
                    </a:lnTo>
                    <a:lnTo>
                      <a:pt x="59" y="107"/>
                    </a:lnTo>
                    <a:lnTo>
                      <a:pt x="63" y="109"/>
                    </a:lnTo>
                    <a:lnTo>
                      <a:pt x="67" y="107"/>
                    </a:lnTo>
                    <a:lnTo>
                      <a:pt x="71" y="109"/>
                    </a:lnTo>
                    <a:lnTo>
                      <a:pt x="77" y="105"/>
                    </a:lnTo>
                    <a:lnTo>
                      <a:pt x="77" y="100"/>
                    </a:lnTo>
                    <a:lnTo>
                      <a:pt x="81" y="98"/>
                    </a:lnTo>
                    <a:lnTo>
                      <a:pt x="81" y="100"/>
                    </a:lnTo>
                    <a:lnTo>
                      <a:pt x="83" y="98"/>
                    </a:lnTo>
                    <a:lnTo>
                      <a:pt x="81" y="90"/>
                    </a:lnTo>
                    <a:lnTo>
                      <a:pt x="79" y="90"/>
                    </a:lnTo>
                    <a:lnTo>
                      <a:pt x="81" y="88"/>
                    </a:lnTo>
                    <a:lnTo>
                      <a:pt x="81" y="86"/>
                    </a:lnTo>
                    <a:lnTo>
                      <a:pt x="81" y="82"/>
                    </a:lnTo>
                    <a:lnTo>
                      <a:pt x="79" y="78"/>
                    </a:lnTo>
                    <a:lnTo>
                      <a:pt x="81" y="76"/>
                    </a:lnTo>
                    <a:lnTo>
                      <a:pt x="83" y="74"/>
                    </a:lnTo>
                    <a:close/>
                  </a:path>
                </a:pathLst>
              </a:custGeom>
              <a:solidFill>
                <a:srgbClr val="0071B4">
                  <a:alpha val="25098"/>
                </a:srgbClr>
              </a:solidFill>
              <a:ln w="9525">
                <a:noFill/>
                <a:round/>
                <a:headEnd/>
                <a:tailEnd/>
              </a:ln>
            </p:spPr>
            <p:txBody>
              <a:bodyPr/>
              <a:lstStyle/>
              <a:p>
                <a:endParaRPr lang="en-US"/>
              </a:p>
            </p:txBody>
          </p:sp>
          <p:sp>
            <p:nvSpPr>
              <p:cNvPr id="11821" name="Freeform 70"/>
              <p:cNvSpPr>
                <a:spLocks/>
              </p:cNvSpPr>
              <p:nvPr/>
            </p:nvSpPr>
            <p:spPr bwMode="auto">
              <a:xfrm>
                <a:off x="4873" y="1476"/>
                <a:ext cx="68" cy="44"/>
              </a:xfrm>
              <a:custGeom>
                <a:avLst/>
                <a:gdLst>
                  <a:gd name="T0" fmla="*/ 6 w 68"/>
                  <a:gd name="T1" fmla="*/ 12 h 44"/>
                  <a:gd name="T2" fmla="*/ 8 w 68"/>
                  <a:gd name="T3" fmla="*/ 16 h 44"/>
                  <a:gd name="T4" fmla="*/ 12 w 68"/>
                  <a:gd name="T5" fmla="*/ 20 h 44"/>
                  <a:gd name="T6" fmla="*/ 12 w 68"/>
                  <a:gd name="T7" fmla="*/ 28 h 44"/>
                  <a:gd name="T8" fmla="*/ 14 w 68"/>
                  <a:gd name="T9" fmla="*/ 30 h 44"/>
                  <a:gd name="T10" fmla="*/ 20 w 68"/>
                  <a:gd name="T11" fmla="*/ 30 h 44"/>
                  <a:gd name="T12" fmla="*/ 22 w 68"/>
                  <a:gd name="T13" fmla="*/ 34 h 44"/>
                  <a:gd name="T14" fmla="*/ 24 w 68"/>
                  <a:gd name="T15" fmla="*/ 34 h 44"/>
                  <a:gd name="T16" fmla="*/ 26 w 68"/>
                  <a:gd name="T17" fmla="*/ 38 h 44"/>
                  <a:gd name="T18" fmla="*/ 30 w 68"/>
                  <a:gd name="T19" fmla="*/ 40 h 44"/>
                  <a:gd name="T20" fmla="*/ 34 w 68"/>
                  <a:gd name="T21" fmla="*/ 38 h 44"/>
                  <a:gd name="T22" fmla="*/ 36 w 68"/>
                  <a:gd name="T23" fmla="*/ 42 h 44"/>
                  <a:gd name="T24" fmla="*/ 40 w 68"/>
                  <a:gd name="T25" fmla="*/ 44 h 44"/>
                  <a:gd name="T26" fmla="*/ 44 w 68"/>
                  <a:gd name="T27" fmla="*/ 44 h 44"/>
                  <a:gd name="T28" fmla="*/ 44 w 68"/>
                  <a:gd name="T29" fmla="*/ 42 h 44"/>
                  <a:gd name="T30" fmla="*/ 46 w 68"/>
                  <a:gd name="T31" fmla="*/ 44 h 44"/>
                  <a:gd name="T32" fmla="*/ 48 w 68"/>
                  <a:gd name="T33" fmla="*/ 44 h 44"/>
                  <a:gd name="T34" fmla="*/ 48 w 68"/>
                  <a:gd name="T35" fmla="*/ 42 h 44"/>
                  <a:gd name="T36" fmla="*/ 50 w 68"/>
                  <a:gd name="T37" fmla="*/ 44 h 44"/>
                  <a:gd name="T38" fmla="*/ 54 w 68"/>
                  <a:gd name="T39" fmla="*/ 44 h 44"/>
                  <a:gd name="T40" fmla="*/ 62 w 68"/>
                  <a:gd name="T41" fmla="*/ 38 h 44"/>
                  <a:gd name="T42" fmla="*/ 66 w 68"/>
                  <a:gd name="T43" fmla="*/ 34 h 44"/>
                  <a:gd name="T44" fmla="*/ 66 w 68"/>
                  <a:gd name="T45" fmla="*/ 26 h 44"/>
                  <a:gd name="T46" fmla="*/ 68 w 68"/>
                  <a:gd name="T47" fmla="*/ 24 h 44"/>
                  <a:gd name="T48" fmla="*/ 58 w 68"/>
                  <a:gd name="T49" fmla="*/ 22 h 44"/>
                  <a:gd name="T50" fmla="*/ 56 w 68"/>
                  <a:gd name="T51" fmla="*/ 20 h 44"/>
                  <a:gd name="T52" fmla="*/ 52 w 68"/>
                  <a:gd name="T53" fmla="*/ 18 h 44"/>
                  <a:gd name="T54" fmla="*/ 48 w 68"/>
                  <a:gd name="T55" fmla="*/ 20 h 44"/>
                  <a:gd name="T56" fmla="*/ 46 w 68"/>
                  <a:gd name="T57" fmla="*/ 16 h 44"/>
                  <a:gd name="T58" fmla="*/ 44 w 68"/>
                  <a:gd name="T59" fmla="*/ 14 h 44"/>
                  <a:gd name="T60" fmla="*/ 42 w 68"/>
                  <a:gd name="T61" fmla="*/ 14 h 44"/>
                  <a:gd name="T62" fmla="*/ 40 w 68"/>
                  <a:gd name="T63" fmla="*/ 16 h 44"/>
                  <a:gd name="T64" fmla="*/ 34 w 68"/>
                  <a:gd name="T65" fmla="*/ 16 h 44"/>
                  <a:gd name="T66" fmla="*/ 28 w 68"/>
                  <a:gd name="T67" fmla="*/ 16 h 44"/>
                  <a:gd name="T68" fmla="*/ 30 w 68"/>
                  <a:gd name="T69" fmla="*/ 14 h 44"/>
                  <a:gd name="T70" fmla="*/ 30 w 68"/>
                  <a:gd name="T71" fmla="*/ 12 h 44"/>
                  <a:gd name="T72" fmla="*/ 32 w 68"/>
                  <a:gd name="T73" fmla="*/ 12 h 44"/>
                  <a:gd name="T74" fmla="*/ 32 w 68"/>
                  <a:gd name="T75" fmla="*/ 10 h 44"/>
                  <a:gd name="T76" fmla="*/ 18 w 68"/>
                  <a:gd name="T77" fmla="*/ 8 h 44"/>
                  <a:gd name="T78" fmla="*/ 16 w 68"/>
                  <a:gd name="T79" fmla="*/ 8 h 44"/>
                  <a:gd name="T80" fmla="*/ 12 w 68"/>
                  <a:gd name="T81" fmla="*/ 8 h 44"/>
                  <a:gd name="T82" fmla="*/ 6 w 68"/>
                  <a:gd name="T83" fmla="*/ 6 h 44"/>
                  <a:gd name="T84" fmla="*/ 6 w 68"/>
                  <a:gd name="T85" fmla="*/ 2 h 44"/>
                  <a:gd name="T86" fmla="*/ 4 w 68"/>
                  <a:gd name="T87" fmla="*/ 2 h 44"/>
                  <a:gd name="T88" fmla="*/ 2 w 68"/>
                  <a:gd name="T89" fmla="*/ 0 h 44"/>
                  <a:gd name="T90" fmla="*/ 0 w 68"/>
                  <a:gd name="T91" fmla="*/ 0 h 44"/>
                  <a:gd name="T92" fmla="*/ 0 w 68"/>
                  <a:gd name="T93" fmla="*/ 0 h 44"/>
                  <a:gd name="T94" fmla="*/ 2 w 68"/>
                  <a:gd name="T95" fmla="*/ 4 h 44"/>
                  <a:gd name="T96" fmla="*/ 6 w 68"/>
                  <a:gd name="T97" fmla="*/ 12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8"/>
                  <a:gd name="T148" fmla="*/ 0 h 44"/>
                  <a:gd name="T149" fmla="*/ 68 w 68"/>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8" h="44">
                    <a:moveTo>
                      <a:pt x="6" y="12"/>
                    </a:moveTo>
                    <a:lnTo>
                      <a:pt x="8" y="16"/>
                    </a:lnTo>
                    <a:lnTo>
                      <a:pt x="12" y="20"/>
                    </a:lnTo>
                    <a:lnTo>
                      <a:pt x="12" y="28"/>
                    </a:lnTo>
                    <a:lnTo>
                      <a:pt x="14" y="30"/>
                    </a:lnTo>
                    <a:lnTo>
                      <a:pt x="20" y="30"/>
                    </a:lnTo>
                    <a:lnTo>
                      <a:pt x="22" y="34"/>
                    </a:lnTo>
                    <a:lnTo>
                      <a:pt x="24" y="34"/>
                    </a:lnTo>
                    <a:lnTo>
                      <a:pt x="26" y="38"/>
                    </a:lnTo>
                    <a:lnTo>
                      <a:pt x="30" y="40"/>
                    </a:lnTo>
                    <a:lnTo>
                      <a:pt x="34" y="38"/>
                    </a:lnTo>
                    <a:lnTo>
                      <a:pt x="36" y="42"/>
                    </a:lnTo>
                    <a:lnTo>
                      <a:pt x="40" y="44"/>
                    </a:lnTo>
                    <a:lnTo>
                      <a:pt x="44" y="44"/>
                    </a:lnTo>
                    <a:lnTo>
                      <a:pt x="44" y="42"/>
                    </a:lnTo>
                    <a:lnTo>
                      <a:pt x="46" y="44"/>
                    </a:lnTo>
                    <a:lnTo>
                      <a:pt x="48" y="44"/>
                    </a:lnTo>
                    <a:lnTo>
                      <a:pt x="48" y="42"/>
                    </a:lnTo>
                    <a:lnTo>
                      <a:pt x="50" y="44"/>
                    </a:lnTo>
                    <a:lnTo>
                      <a:pt x="54" y="44"/>
                    </a:lnTo>
                    <a:lnTo>
                      <a:pt x="62" y="38"/>
                    </a:lnTo>
                    <a:lnTo>
                      <a:pt x="66" y="34"/>
                    </a:lnTo>
                    <a:lnTo>
                      <a:pt x="66" y="26"/>
                    </a:lnTo>
                    <a:lnTo>
                      <a:pt x="68" y="24"/>
                    </a:lnTo>
                    <a:lnTo>
                      <a:pt x="58" y="22"/>
                    </a:lnTo>
                    <a:lnTo>
                      <a:pt x="56" y="20"/>
                    </a:lnTo>
                    <a:lnTo>
                      <a:pt x="52" y="18"/>
                    </a:lnTo>
                    <a:lnTo>
                      <a:pt x="48" y="20"/>
                    </a:lnTo>
                    <a:lnTo>
                      <a:pt x="46" y="16"/>
                    </a:lnTo>
                    <a:lnTo>
                      <a:pt x="44" y="14"/>
                    </a:lnTo>
                    <a:lnTo>
                      <a:pt x="42" y="14"/>
                    </a:lnTo>
                    <a:lnTo>
                      <a:pt x="40" y="16"/>
                    </a:lnTo>
                    <a:lnTo>
                      <a:pt x="34" y="16"/>
                    </a:lnTo>
                    <a:lnTo>
                      <a:pt x="28" y="16"/>
                    </a:lnTo>
                    <a:lnTo>
                      <a:pt x="30" y="14"/>
                    </a:lnTo>
                    <a:lnTo>
                      <a:pt x="30" y="12"/>
                    </a:lnTo>
                    <a:lnTo>
                      <a:pt x="32" y="12"/>
                    </a:lnTo>
                    <a:lnTo>
                      <a:pt x="32" y="10"/>
                    </a:lnTo>
                    <a:lnTo>
                      <a:pt x="18" y="8"/>
                    </a:lnTo>
                    <a:lnTo>
                      <a:pt x="16" y="8"/>
                    </a:lnTo>
                    <a:lnTo>
                      <a:pt x="12" y="8"/>
                    </a:lnTo>
                    <a:lnTo>
                      <a:pt x="6" y="6"/>
                    </a:lnTo>
                    <a:lnTo>
                      <a:pt x="6" y="2"/>
                    </a:lnTo>
                    <a:lnTo>
                      <a:pt x="4" y="2"/>
                    </a:lnTo>
                    <a:lnTo>
                      <a:pt x="2" y="0"/>
                    </a:lnTo>
                    <a:lnTo>
                      <a:pt x="0" y="0"/>
                    </a:lnTo>
                    <a:lnTo>
                      <a:pt x="2" y="4"/>
                    </a:lnTo>
                    <a:lnTo>
                      <a:pt x="6" y="12"/>
                    </a:lnTo>
                    <a:close/>
                  </a:path>
                </a:pathLst>
              </a:custGeom>
              <a:solidFill>
                <a:srgbClr val="0071B4">
                  <a:alpha val="25098"/>
                </a:srgbClr>
              </a:solidFill>
              <a:ln w="9525">
                <a:noFill/>
                <a:round/>
                <a:headEnd/>
                <a:tailEnd/>
              </a:ln>
            </p:spPr>
            <p:txBody>
              <a:bodyPr/>
              <a:lstStyle/>
              <a:p>
                <a:endParaRPr lang="en-US"/>
              </a:p>
            </p:txBody>
          </p:sp>
          <p:sp>
            <p:nvSpPr>
              <p:cNvPr id="11822" name="Freeform 71"/>
              <p:cNvSpPr>
                <a:spLocks/>
              </p:cNvSpPr>
              <p:nvPr/>
            </p:nvSpPr>
            <p:spPr bwMode="auto">
              <a:xfrm>
                <a:off x="1793" y="1813"/>
                <a:ext cx="18" cy="16"/>
              </a:xfrm>
              <a:custGeom>
                <a:avLst/>
                <a:gdLst>
                  <a:gd name="T0" fmla="*/ 10 w 18"/>
                  <a:gd name="T1" fmla="*/ 14 h 16"/>
                  <a:gd name="T2" fmla="*/ 14 w 18"/>
                  <a:gd name="T3" fmla="*/ 16 h 16"/>
                  <a:gd name="T4" fmla="*/ 18 w 18"/>
                  <a:gd name="T5" fmla="*/ 14 h 16"/>
                  <a:gd name="T6" fmla="*/ 16 w 18"/>
                  <a:gd name="T7" fmla="*/ 6 h 16"/>
                  <a:gd name="T8" fmla="*/ 6 w 18"/>
                  <a:gd name="T9" fmla="*/ 4 h 16"/>
                  <a:gd name="T10" fmla="*/ 6 w 18"/>
                  <a:gd name="T11" fmla="*/ 0 h 16"/>
                  <a:gd name="T12" fmla="*/ 4 w 18"/>
                  <a:gd name="T13" fmla="*/ 2 h 16"/>
                  <a:gd name="T14" fmla="*/ 2 w 18"/>
                  <a:gd name="T15" fmla="*/ 4 h 16"/>
                  <a:gd name="T16" fmla="*/ 0 w 18"/>
                  <a:gd name="T17" fmla="*/ 6 h 16"/>
                  <a:gd name="T18" fmla="*/ 0 w 18"/>
                  <a:gd name="T19" fmla="*/ 10 h 16"/>
                  <a:gd name="T20" fmla="*/ 4 w 18"/>
                  <a:gd name="T21" fmla="*/ 14 h 16"/>
                  <a:gd name="T22" fmla="*/ 10 w 18"/>
                  <a:gd name="T23" fmla="*/ 14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0" y="14"/>
                    </a:moveTo>
                    <a:lnTo>
                      <a:pt x="14" y="16"/>
                    </a:lnTo>
                    <a:lnTo>
                      <a:pt x="18" y="14"/>
                    </a:lnTo>
                    <a:lnTo>
                      <a:pt x="16" y="6"/>
                    </a:lnTo>
                    <a:lnTo>
                      <a:pt x="6" y="4"/>
                    </a:lnTo>
                    <a:lnTo>
                      <a:pt x="6" y="0"/>
                    </a:lnTo>
                    <a:lnTo>
                      <a:pt x="4" y="2"/>
                    </a:lnTo>
                    <a:lnTo>
                      <a:pt x="2" y="4"/>
                    </a:lnTo>
                    <a:lnTo>
                      <a:pt x="0" y="6"/>
                    </a:lnTo>
                    <a:lnTo>
                      <a:pt x="0" y="10"/>
                    </a:lnTo>
                    <a:lnTo>
                      <a:pt x="4" y="14"/>
                    </a:lnTo>
                    <a:lnTo>
                      <a:pt x="10" y="14"/>
                    </a:lnTo>
                    <a:close/>
                  </a:path>
                </a:pathLst>
              </a:custGeom>
              <a:solidFill>
                <a:srgbClr val="0071B4">
                  <a:alpha val="25098"/>
                </a:srgbClr>
              </a:solidFill>
              <a:ln w="9525">
                <a:noFill/>
                <a:round/>
                <a:headEnd/>
                <a:tailEnd/>
              </a:ln>
            </p:spPr>
            <p:txBody>
              <a:bodyPr/>
              <a:lstStyle/>
              <a:p>
                <a:endParaRPr lang="en-US"/>
              </a:p>
            </p:txBody>
          </p:sp>
          <p:sp>
            <p:nvSpPr>
              <p:cNvPr id="11823" name="Freeform 72"/>
              <p:cNvSpPr>
                <a:spLocks/>
              </p:cNvSpPr>
              <p:nvPr/>
            </p:nvSpPr>
            <p:spPr bwMode="auto">
              <a:xfrm>
                <a:off x="1622" y="1807"/>
                <a:ext cx="8" cy="20"/>
              </a:xfrm>
              <a:custGeom>
                <a:avLst/>
                <a:gdLst>
                  <a:gd name="T0" fmla="*/ 6 w 8"/>
                  <a:gd name="T1" fmla="*/ 2 h 20"/>
                  <a:gd name="T2" fmla="*/ 4 w 8"/>
                  <a:gd name="T3" fmla="*/ 0 h 20"/>
                  <a:gd name="T4" fmla="*/ 2 w 8"/>
                  <a:gd name="T5" fmla="*/ 2 h 20"/>
                  <a:gd name="T6" fmla="*/ 0 w 8"/>
                  <a:gd name="T7" fmla="*/ 16 h 20"/>
                  <a:gd name="T8" fmla="*/ 4 w 8"/>
                  <a:gd name="T9" fmla="*/ 20 h 20"/>
                  <a:gd name="T10" fmla="*/ 6 w 8"/>
                  <a:gd name="T11" fmla="*/ 20 h 20"/>
                  <a:gd name="T12" fmla="*/ 8 w 8"/>
                  <a:gd name="T13" fmla="*/ 16 h 20"/>
                  <a:gd name="T14" fmla="*/ 6 w 8"/>
                  <a:gd name="T15" fmla="*/ 2 h 20"/>
                  <a:gd name="T16" fmla="*/ 6 w 8"/>
                  <a:gd name="T17" fmla="*/ 2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6" y="2"/>
                    </a:moveTo>
                    <a:lnTo>
                      <a:pt x="4" y="0"/>
                    </a:lnTo>
                    <a:lnTo>
                      <a:pt x="2" y="2"/>
                    </a:lnTo>
                    <a:lnTo>
                      <a:pt x="0" y="16"/>
                    </a:lnTo>
                    <a:lnTo>
                      <a:pt x="4" y="20"/>
                    </a:lnTo>
                    <a:lnTo>
                      <a:pt x="6" y="20"/>
                    </a:lnTo>
                    <a:lnTo>
                      <a:pt x="8" y="16"/>
                    </a:lnTo>
                    <a:lnTo>
                      <a:pt x="6" y="2"/>
                    </a:lnTo>
                    <a:close/>
                  </a:path>
                </a:pathLst>
              </a:custGeom>
              <a:solidFill>
                <a:srgbClr val="0071B4">
                  <a:alpha val="25098"/>
                </a:srgbClr>
              </a:solidFill>
              <a:ln w="9525">
                <a:noFill/>
                <a:round/>
                <a:headEnd/>
                <a:tailEnd/>
              </a:ln>
            </p:spPr>
            <p:txBody>
              <a:bodyPr/>
              <a:lstStyle/>
              <a:p>
                <a:endParaRPr lang="en-US"/>
              </a:p>
            </p:txBody>
          </p:sp>
          <p:sp>
            <p:nvSpPr>
              <p:cNvPr id="11824" name="Freeform 73"/>
              <p:cNvSpPr>
                <a:spLocks/>
              </p:cNvSpPr>
              <p:nvPr/>
            </p:nvSpPr>
            <p:spPr bwMode="auto">
              <a:xfrm>
                <a:off x="4722" y="1546"/>
                <a:ext cx="12" cy="18"/>
              </a:xfrm>
              <a:custGeom>
                <a:avLst/>
                <a:gdLst>
                  <a:gd name="T0" fmla="*/ 2 w 12"/>
                  <a:gd name="T1" fmla="*/ 0 h 18"/>
                  <a:gd name="T2" fmla="*/ 0 w 12"/>
                  <a:gd name="T3" fmla="*/ 0 h 18"/>
                  <a:gd name="T4" fmla="*/ 0 w 12"/>
                  <a:gd name="T5" fmla="*/ 4 h 18"/>
                  <a:gd name="T6" fmla="*/ 4 w 12"/>
                  <a:gd name="T7" fmla="*/ 8 h 18"/>
                  <a:gd name="T8" fmla="*/ 4 w 12"/>
                  <a:gd name="T9" fmla="*/ 10 h 18"/>
                  <a:gd name="T10" fmla="*/ 8 w 12"/>
                  <a:gd name="T11" fmla="*/ 14 h 18"/>
                  <a:gd name="T12" fmla="*/ 10 w 12"/>
                  <a:gd name="T13" fmla="*/ 18 h 18"/>
                  <a:gd name="T14" fmla="*/ 12 w 12"/>
                  <a:gd name="T15" fmla="*/ 18 h 18"/>
                  <a:gd name="T16" fmla="*/ 12 w 12"/>
                  <a:gd name="T17" fmla="*/ 14 h 18"/>
                  <a:gd name="T18" fmla="*/ 10 w 12"/>
                  <a:gd name="T19" fmla="*/ 12 h 18"/>
                  <a:gd name="T20" fmla="*/ 8 w 12"/>
                  <a:gd name="T21" fmla="*/ 12 h 18"/>
                  <a:gd name="T22" fmla="*/ 8 w 12"/>
                  <a:gd name="T23" fmla="*/ 10 h 18"/>
                  <a:gd name="T24" fmla="*/ 8 w 12"/>
                  <a:gd name="T25" fmla="*/ 10 h 18"/>
                  <a:gd name="T26" fmla="*/ 2 w 12"/>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8"/>
                  <a:gd name="T44" fmla="*/ 12 w 12"/>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8">
                    <a:moveTo>
                      <a:pt x="2" y="0"/>
                    </a:moveTo>
                    <a:lnTo>
                      <a:pt x="0" y="0"/>
                    </a:lnTo>
                    <a:lnTo>
                      <a:pt x="0" y="4"/>
                    </a:lnTo>
                    <a:lnTo>
                      <a:pt x="4" y="8"/>
                    </a:lnTo>
                    <a:lnTo>
                      <a:pt x="4" y="10"/>
                    </a:lnTo>
                    <a:lnTo>
                      <a:pt x="8" y="14"/>
                    </a:lnTo>
                    <a:lnTo>
                      <a:pt x="10" y="18"/>
                    </a:lnTo>
                    <a:lnTo>
                      <a:pt x="12" y="18"/>
                    </a:lnTo>
                    <a:lnTo>
                      <a:pt x="12" y="14"/>
                    </a:lnTo>
                    <a:lnTo>
                      <a:pt x="10" y="12"/>
                    </a:lnTo>
                    <a:lnTo>
                      <a:pt x="8" y="12"/>
                    </a:lnTo>
                    <a:lnTo>
                      <a:pt x="8" y="10"/>
                    </a:lnTo>
                    <a:lnTo>
                      <a:pt x="2" y="0"/>
                    </a:lnTo>
                    <a:close/>
                  </a:path>
                </a:pathLst>
              </a:custGeom>
              <a:solidFill>
                <a:srgbClr val="0071B4">
                  <a:alpha val="25098"/>
                </a:srgbClr>
              </a:solidFill>
              <a:ln w="9525">
                <a:noFill/>
                <a:round/>
                <a:headEnd/>
                <a:tailEnd/>
              </a:ln>
            </p:spPr>
            <p:txBody>
              <a:bodyPr/>
              <a:lstStyle/>
              <a:p>
                <a:endParaRPr lang="en-US"/>
              </a:p>
            </p:txBody>
          </p:sp>
          <p:sp>
            <p:nvSpPr>
              <p:cNvPr id="11825" name="Freeform 74"/>
              <p:cNvSpPr>
                <a:spLocks/>
              </p:cNvSpPr>
              <p:nvPr/>
            </p:nvSpPr>
            <p:spPr bwMode="auto">
              <a:xfrm>
                <a:off x="1449" y="1554"/>
                <a:ext cx="21" cy="16"/>
              </a:xfrm>
              <a:custGeom>
                <a:avLst/>
                <a:gdLst>
                  <a:gd name="T0" fmla="*/ 11 w 21"/>
                  <a:gd name="T1" fmla="*/ 4 h 16"/>
                  <a:gd name="T2" fmla="*/ 7 w 21"/>
                  <a:gd name="T3" fmla="*/ 4 h 16"/>
                  <a:gd name="T4" fmla="*/ 5 w 21"/>
                  <a:gd name="T5" fmla="*/ 8 h 16"/>
                  <a:gd name="T6" fmla="*/ 5 w 21"/>
                  <a:gd name="T7" fmla="*/ 10 h 16"/>
                  <a:gd name="T8" fmla="*/ 0 w 21"/>
                  <a:gd name="T9" fmla="*/ 12 h 16"/>
                  <a:gd name="T10" fmla="*/ 0 w 21"/>
                  <a:gd name="T11" fmla="*/ 14 h 16"/>
                  <a:gd name="T12" fmla="*/ 3 w 21"/>
                  <a:gd name="T13" fmla="*/ 14 h 16"/>
                  <a:gd name="T14" fmla="*/ 5 w 21"/>
                  <a:gd name="T15" fmla="*/ 12 h 16"/>
                  <a:gd name="T16" fmla="*/ 5 w 21"/>
                  <a:gd name="T17" fmla="*/ 12 h 16"/>
                  <a:gd name="T18" fmla="*/ 7 w 21"/>
                  <a:gd name="T19" fmla="*/ 16 h 16"/>
                  <a:gd name="T20" fmla="*/ 7 w 21"/>
                  <a:gd name="T21" fmla="*/ 14 h 16"/>
                  <a:gd name="T22" fmla="*/ 9 w 21"/>
                  <a:gd name="T23" fmla="*/ 14 h 16"/>
                  <a:gd name="T24" fmla="*/ 9 w 21"/>
                  <a:gd name="T25" fmla="*/ 14 h 16"/>
                  <a:gd name="T26" fmla="*/ 15 w 21"/>
                  <a:gd name="T27" fmla="*/ 12 h 16"/>
                  <a:gd name="T28" fmla="*/ 21 w 21"/>
                  <a:gd name="T29" fmla="*/ 6 h 16"/>
                  <a:gd name="T30" fmla="*/ 21 w 21"/>
                  <a:gd name="T31" fmla="*/ 2 h 16"/>
                  <a:gd name="T32" fmla="*/ 21 w 21"/>
                  <a:gd name="T33" fmla="*/ 0 h 16"/>
                  <a:gd name="T34" fmla="*/ 17 w 21"/>
                  <a:gd name="T35" fmla="*/ 0 h 16"/>
                  <a:gd name="T36" fmla="*/ 11 w 21"/>
                  <a:gd name="T37" fmla="*/ 4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16"/>
                  <a:gd name="T59" fmla="*/ 21 w 21"/>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16">
                    <a:moveTo>
                      <a:pt x="11" y="4"/>
                    </a:moveTo>
                    <a:lnTo>
                      <a:pt x="7" y="4"/>
                    </a:lnTo>
                    <a:lnTo>
                      <a:pt x="5" y="8"/>
                    </a:lnTo>
                    <a:lnTo>
                      <a:pt x="5" y="10"/>
                    </a:lnTo>
                    <a:lnTo>
                      <a:pt x="0" y="12"/>
                    </a:lnTo>
                    <a:lnTo>
                      <a:pt x="0" y="14"/>
                    </a:lnTo>
                    <a:lnTo>
                      <a:pt x="3" y="14"/>
                    </a:lnTo>
                    <a:lnTo>
                      <a:pt x="5" y="12"/>
                    </a:lnTo>
                    <a:lnTo>
                      <a:pt x="7" y="16"/>
                    </a:lnTo>
                    <a:lnTo>
                      <a:pt x="7" y="14"/>
                    </a:lnTo>
                    <a:lnTo>
                      <a:pt x="9" y="14"/>
                    </a:lnTo>
                    <a:lnTo>
                      <a:pt x="15" y="12"/>
                    </a:lnTo>
                    <a:lnTo>
                      <a:pt x="21" y="6"/>
                    </a:lnTo>
                    <a:lnTo>
                      <a:pt x="21" y="2"/>
                    </a:lnTo>
                    <a:lnTo>
                      <a:pt x="21" y="0"/>
                    </a:lnTo>
                    <a:lnTo>
                      <a:pt x="17" y="0"/>
                    </a:lnTo>
                    <a:lnTo>
                      <a:pt x="11" y="4"/>
                    </a:lnTo>
                    <a:close/>
                  </a:path>
                </a:pathLst>
              </a:custGeom>
              <a:solidFill>
                <a:srgbClr val="0071B4">
                  <a:alpha val="25098"/>
                </a:srgbClr>
              </a:solidFill>
              <a:ln w="9525">
                <a:noFill/>
                <a:round/>
                <a:headEnd/>
                <a:tailEnd/>
              </a:ln>
            </p:spPr>
            <p:txBody>
              <a:bodyPr/>
              <a:lstStyle/>
              <a:p>
                <a:endParaRPr lang="en-US"/>
              </a:p>
            </p:txBody>
          </p:sp>
          <p:sp>
            <p:nvSpPr>
              <p:cNvPr id="11826" name="Freeform 75"/>
              <p:cNvSpPr>
                <a:spLocks/>
              </p:cNvSpPr>
              <p:nvPr/>
            </p:nvSpPr>
            <p:spPr bwMode="auto">
              <a:xfrm>
                <a:off x="1343" y="1570"/>
                <a:ext cx="34" cy="44"/>
              </a:xfrm>
              <a:custGeom>
                <a:avLst/>
                <a:gdLst>
                  <a:gd name="T0" fmla="*/ 22 w 34"/>
                  <a:gd name="T1" fmla="*/ 0 h 44"/>
                  <a:gd name="T2" fmla="*/ 16 w 34"/>
                  <a:gd name="T3" fmla="*/ 2 h 44"/>
                  <a:gd name="T4" fmla="*/ 8 w 34"/>
                  <a:gd name="T5" fmla="*/ 2 h 44"/>
                  <a:gd name="T6" fmla="*/ 6 w 34"/>
                  <a:gd name="T7" fmla="*/ 4 h 44"/>
                  <a:gd name="T8" fmla="*/ 0 w 34"/>
                  <a:gd name="T9" fmla="*/ 14 h 44"/>
                  <a:gd name="T10" fmla="*/ 0 w 34"/>
                  <a:gd name="T11" fmla="*/ 16 h 44"/>
                  <a:gd name="T12" fmla="*/ 6 w 34"/>
                  <a:gd name="T13" fmla="*/ 18 h 44"/>
                  <a:gd name="T14" fmla="*/ 18 w 34"/>
                  <a:gd name="T15" fmla="*/ 34 h 44"/>
                  <a:gd name="T16" fmla="*/ 18 w 34"/>
                  <a:gd name="T17" fmla="*/ 38 h 44"/>
                  <a:gd name="T18" fmla="*/ 22 w 34"/>
                  <a:gd name="T19" fmla="*/ 44 h 44"/>
                  <a:gd name="T20" fmla="*/ 24 w 34"/>
                  <a:gd name="T21" fmla="*/ 42 h 44"/>
                  <a:gd name="T22" fmla="*/ 24 w 34"/>
                  <a:gd name="T23" fmla="*/ 42 h 44"/>
                  <a:gd name="T24" fmla="*/ 24 w 34"/>
                  <a:gd name="T25" fmla="*/ 42 h 44"/>
                  <a:gd name="T26" fmla="*/ 28 w 34"/>
                  <a:gd name="T27" fmla="*/ 36 h 44"/>
                  <a:gd name="T28" fmla="*/ 28 w 34"/>
                  <a:gd name="T29" fmla="*/ 34 h 44"/>
                  <a:gd name="T30" fmla="*/ 28 w 34"/>
                  <a:gd name="T31" fmla="*/ 32 h 44"/>
                  <a:gd name="T32" fmla="*/ 32 w 34"/>
                  <a:gd name="T33" fmla="*/ 26 h 44"/>
                  <a:gd name="T34" fmla="*/ 34 w 34"/>
                  <a:gd name="T35" fmla="*/ 10 h 44"/>
                  <a:gd name="T36" fmla="*/ 34 w 34"/>
                  <a:gd name="T37" fmla="*/ 8 h 44"/>
                  <a:gd name="T38" fmla="*/ 32 w 34"/>
                  <a:gd name="T39" fmla="*/ 8 h 44"/>
                  <a:gd name="T40" fmla="*/ 30 w 34"/>
                  <a:gd name="T41" fmla="*/ 4 h 44"/>
                  <a:gd name="T42" fmla="*/ 24 w 34"/>
                  <a:gd name="T43" fmla="*/ 2 h 44"/>
                  <a:gd name="T44" fmla="*/ 22 w 34"/>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4"/>
                  <a:gd name="T70" fmla="*/ 0 h 44"/>
                  <a:gd name="T71" fmla="*/ 34 w 3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4" h="44">
                    <a:moveTo>
                      <a:pt x="22" y="0"/>
                    </a:moveTo>
                    <a:lnTo>
                      <a:pt x="16" y="2"/>
                    </a:lnTo>
                    <a:lnTo>
                      <a:pt x="8" y="2"/>
                    </a:lnTo>
                    <a:lnTo>
                      <a:pt x="6" y="4"/>
                    </a:lnTo>
                    <a:lnTo>
                      <a:pt x="0" y="14"/>
                    </a:lnTo>
                    <a:lnTo>
                      <a:pt x="0" y="16"/>
                    </a:lnTo>
                    <a:lnTo>
                      <a:pt x="6" y="18"/>
                    </a:lnTo>
                    <a:lnTo>
                      <a:pt x="18" y="34"/>
                    </a:lnTo>
                    <a:lnTo>
                      <a:pt x="18" y="38"/>
                    </a:lnTo>
                    <a:lnTo>
                      <a:pt x="22" y="44"/>
                    </a:lnTo>
                    <a:lnTo>
                      <a:pt x="24" y="42"/>
                    </a:lnTo>
                    <a:lnTo>
                      <a:pt x="28" y="36"/>
                    </a:lnTo>
                    <a:lnTo>
                      <a:pt x="28" y="34"/>
                    </a:lnTo>
                    <a:lnTo>
                      <a:pt x="28" y="32"/>
                    </a:lnTo>
                    <a:lnTo>
                      <a:pt x="32" y="26"/>
                    </a:lnTo>
                    <a:lnTo>
                      <a:pt x="34" y="10"/>
                    </a:lnTo>
                    <a:lnTo>
                      <a:pt x="34" y="8"/>
                    </a:lnTo>
                    <a:lnTo>
                      <a:pt x="32" y="8"/>
                    </a:lnTo>
                    <a:lnTo>
                      <a:pt x="30" y="4"/>
                    </a:lnTo>
                    <a:lnTo>
                      <a:pt x="24" y="2"/>
                    </a:lnTo>
                    <a:lnTo>
                      <a:pt x="22" y="0"/>
                    </a:lnTo>
                    <a:close/>
                  </a:path>
                </a:pathLst>
              </a:custGeom>
              <a:solidFill>
                <a:srgbClr val="0071B4">
                  <a:alpha val="25098"/>
                </a:srgbClr>
              </a:solidFill>
              <a:ln w="9525">
                <a:noFill/>
                <a:round/>
                <a:headEnd/>
                <a:tailEnd/>
              </a:ln>
            </p:spPr>
            <p:txBody>
              <a:bodyPr/>
              <a:lstStyle/>
              <a:p>
                <a:endParaRPr lang="en-US"/>
              </a:p>
            </p:txBody>
          </p:sp>
          <p:sp>
            <p:nvSpPr>
              <p:cNvPr id="11827" name="Freeform 76"/>
              <p:cNvSpPr>
                <a:spLocks/>
              </p:cNvSpPr>
              <p:nvPr/>
            </p:nvSpPr>
            <p:spPr bwMode="auto">
              <a:xfrm>
                <a:off x="566" y="1857"/>
                <a:ext cx="8" cy="8"/>
              </a:xfrm>
              <a:custGeom>
                <a:avLst/>
                <a:gdLst>
                  <a:gd name="T0" fmla="*/ 2 w 8"/>
                  <a:gd name="T1" fmla="*/ 8 h 8"/>
                  <a:gd name="T2" fmla="*/ 6 w 8"/>
                  <a:gd name="T3" fmla="*/ 8 h 8"/>
                  <a:gd name="T4" fmla="*/ 8 w 8"/>
                  <a:gd name="T5" fmla="*/ 6 h 8"/>
                  <a:gd name="T6" fmla="*/ 4 w 8"/>
                  <a:gd name="T7" fmla="*/ 0 h 8"/>
                  <a:gd name="T8" fmla="*/ 4 w 8"/>
                  <a:gd name="T9" fmla="*/ 0 h 8"/>
                  <a:gd name="T10" fmla="*/ 2 w 8"/>
                  <a:gd name="T11" fmla="*/ 2 h 8"/>
                  <a:gd name="T12" fmla="*/ 0 w 8"/>
                  <a:gd name="T13" fmla="*/ 0 h 8"/>
                  <a:gd name="T14" fmla="*/ 0 w 8"/>
                  <a:gd name="T15" fmla="*/ 0 h 8"/>
                  <a:gd name="T16" fmla="*/ 0 w 8"/>
                  <a:gd name="T17" fmla="*/ 2 h 8"/>
                  <a:gd name="T18" fmla="*/ 0 w 8"/>
                  <a:gd name="T19" fmla="*/ 4 h 8"/>
                  <a:gd name="T20" fmla="*/ 2 w 8"/>
                  <a:gd name="T21" fmla="*/ 6 h 8"/>
                  <a:gd name="T22" fmla="*/ 2 w 8"/>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2" y="8"/>
                    </a:moveTo>
                    <a:lnTo>
                      <a:pt x="6" y="8"/>
                    </a:lnTo>
                    <a:lnTo>
                      <a:pt x="8" y="6"/>
                    </a:lnTo>
                    <a:lnTo>
                      <a:pt x="4" y="0"/>
                    </a:lnTo>
                    <a:lnTo>
                      <a:pt x="2" y="2"/>
                    </a:lnTo>
                    <a:lnTo>
                      <a:pt x="0" y="0"/>
                    </a:lnTo>
                    <a:lnTo>
                      <a:pt x="0" y="2"/>
                    </a:lnTo>
                    <a:lnTo>
                      <a:pt x="0" y="4"/>
                    </a:lnTo>
                    <a:lnTo>
                      <a:pt x="2" y="6"/>
                    </a:lnTo>
                    <a:lnTo>
                      <a:pt x="2" y="8"/>
                    </a:lnTo>
                    <a:close/>
                  </a:path>
                </a:pathLst>
              </a:custGeom>
              <a:solidFill>
                <a:srgbClr val="0071B4">
                  <a:alpha val="25098"/>
                </a:srgbClr>
              </a:solidFill>
              <a:ln w="9525">
                <a:noFill/>
                <a:round/>
                <a:headEnd/>
                <a:tailEnd/>
              </a:ln>
            </p:spPr>
            <p:txBody>
              <a:bodyPr/>
              <a:lstStyle/>
              <a:p>
                <a:endParaRPr lang="en-US"/>
              </a:p>
            </p:txBody>
          </p:sp>
          <p:sp>
            <p:nvSpPr>
              <p:cNvPr id="11828" name="Freeform 77"/>
              <p:cNvSpPr>
                <a:spLocks/>
              </p:cNvSpPr>
              <p:nvPr/>
            </p:nvSpPr>
            <p:spPr bwMode="auto">
              <a:xfrm>
                <a:off x="4740" y="1671"/>
                <a:ext cx="18" cy="8"/>
              </a:xfrm>
              <a:custGeom>
                <a:avLst/>
                <a:gdLst>
                  <a:gd name="T0" fmla="*/ 10 w 18"/>
                  <a:gd name="T1" fmla="*/ 2 h 8"/>
                  <a:gd name="T2" fmla="*/ 8 w 18"/>
                  <a:gd name="T3" fmla="*/ 2 h 8"/>
                  <a:gd name="T4" fmla="*/ 6 w 18"/>
                  <a:gd name="T5" fmla="*/ 2 h 8"/>
                  <a:gd name="T6" fmla="*/ 4 w 18"/>
                  <a:gd name="T7" fmla="*/ 0 h 8"/>
                  <a:gd name="T8" fmla="*/ 2 w 18"/>
                  <a:gd name="T9" fmla="*/ 2 h 8"/>
                  <a:gd name="T10" fmla="*/ 0 w 18"/>
                  <a:gd name="T11" fmla="*/ 2 h 8"/>
                  <a:gd name="T12" fmla="*/ 0 w 18"/>
                  <a:gd name="T13" fmla="*/ 4 h 8"/>
                  <a:gd name="T14" fmla="*/ 10 w 18"/>
                  <a:gd name="T15" fmla="*/ 8 h 8"/>
                  <a:gd name="T16" fmla="*/ 12 w 18"/>
                  <a:gd name="T17" fmla="*/ 6 h 8"/>
                  <a:gd name="T18" fmla="*/ 14 w 18"/>
                  <a:gd name="T19" fmla="*/ 8 h 8"/>
                  <a:gd name="T20" fmla="*/ 18 w 18"/>
                  <a:gd name="T21" fmla="*/ 4 h 8"/>
                  <a:gd name="T22" fmla="*/ 16 w 18"/>
                  <a:gd name="T23" fmla="*/ 2 h 8"/>
                  <a:gd name="T24" fmla="*/ 10 w 18"/>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8"/>
                  <a:gd name="T41" fmla="*/ 18 w 18"/>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8">
                    <a:moveTo>
                      <a:pt x="10" y="2"/>
                    </a:moveTo>
                    <a:lnTo>
                      <a:pt x="8" y="2"/>
                    </a:lnTo>
                    <a:lnTo>
                      <a:pt x="6" y="2"/>
                    </a:lnTo>
                    <a:lnTo>
                      <a:pt x="4" y="0"/>
                    </a:lnTo>
                    <a:lnTo>
                      <a:pt x="2" y="2"/>
                    </a:lnTo>
                    <a:lnTo>
                      <a:pt x="0" y="2"/>
                    </a:lnTo>
                    <a:lnTo>
                      <a:pt x="0" y="4"/>
                    </a:lnTo>
                    <a:lnTo>
                      <a:pt x="10" y="8"/>
                    </a:lnTo>
                    <a:lnTo>
                      <a:pt x="12" y="6"/>
                    </a:lnTo>
                    <a:lnTo>
                      <a:pt x="14" y="8"/>
                    </a:lnTo>
                    <a:lnTo>
                      <a:pt x="18" y="4"/>
                    </a:lnTo>
                    <a:lnTo>
                      <a:pt x="16" y="2"/>
                    </a:lnTo>
                    <a:lnTo>
                      <a:pt x="10" y="2"/>
                    </a:lnTo>
                    <a:close/>
                  </a:path>
                </a:pathLst>
              </a:custGeom>
              <a:solidFill>
                <a:srgbClr val="0071B4">
                  <a:alpha val="25098"/>
                </a:srgbClr>
              </a:solidFill>
              <a:ln w="9525">
                <a:noFill/>
                <a:round/>
                <a:headEnd/>
                <a:tailEnd/>
              </a:ln>
            </p:spPr>
            <p:txBody>
              <a:bodyPr/>
              <a:lstStyle/>
              <a:p>
                <a:endParaRPr lang="en-US"/>
              </a:p>
            </p:txBody>
          </p:sp>
          <p:sp>
            <p:nvSpPr>
              <p:cNvPr id="11829" name="Freeform 78"/>
              <p:cNvSpPr>
                <a:spLocks/>
              </p:cNvSpPr>
              <p:nvPr/>
            </p:nvSpPr>
            <p:spPr bwMode="auto">
              <a:xfrm>
                <a:off x="4756" y="1669"/>
                <a:ext cx="16" cy="14"/>
              </a:xfrm>
              <a:custGeom>
                <a:avLst/>
                <a:gdLst>
                  <a:gd name="T0" fmla="*/ 2 w 16"/>
                  <a:gd name="T1" fmla="*/ 14 h 14"/>
                  <a:gd name="T2" fmla="*/ 4 w 16"/>
                  <a:gd name="T3" fmla="*/ 14 h 14"/>
                  <a:gd name="T4" fmla="*/ 6 w 16"/>
                  <a:gd name="T5" fmla="*/ 14 h 14"/>
                  <a:gd name="T6" fmla="*/ 10 w 16"/>
                  <a:gd name="T7" fmla="*/ 14 h 14"/>
                  <a:gd name="T8" fmla="*/ 16 w 16"/>
                  <a:gd name="T9" fmla="*/ 8 h 14"/>
                  <a:gd name="T10" fmla="*/ 16 w 16"/>
                  <a:gd name="T11" fmla="*/ 4 h 14"/>
                  <a:gd name="T12" fmla="*/ 14 w 16"/>
                  <a:gd name="T13" fmla="*/ 2 h 14"/>
                  <a:gd name="T14" fmla="*/ 12 w 16"/>
                  <a:gd name="T15" fmla="*/ 0 h 14"/>
                  <a:gd name="T16" fmla="*/ 10 w 16"/>
                  <a:gd name="T17" fmla="*/ 0 h 14"/>
                  <a:gd name="T18" fmla="*/ 10 w 16"/>
                  <a:gd name="T19" fmla="*/ 4 h 14"/>
                  <a:gd name="T20" fmla="*/ 8 w 16"/>
                  <a:gd name="T21" fmla="*/ 4 h 14"/>
                  <a:gd name="T22" fmla="*/ 8 w 16"/>
                  <a:gd name="T23" fmla="*/ 4 h 14"/>
                  <a:gd name="T24" fmla="*/ 6 w 16"/>
                  <a:gd name="T25" fmla="*/ 4 h 14"/>
                  <a:gd name="T26" fmla="*/ 2 w 16"/>
                  <a:gd name="T27" fmla="*/ 6 h 14"/>
                  <a:gd name="T28" fmla="*/ 2 w 16"/>
                  <a:gd name="T29" fmla="*/ 6 h 14"/>
                  <a:gd name="T30" fmla="*/ 2 w 16"/>
                  <a:gd name="T31" fmla="*/ 8 h 14"/>
                  <a:gd name="T32" fmla="*/ 0 w 16"/>
                  <a:gd name="T33" fmla="*/ 12 h 14"/>
                  <a:gd name="T34" fmla="*/ 0 w 16"/>
                  <a:gd name="T35" fmla="*/ 14 h 14"/>
                  <a:gd name="T36" fmla="*/ 2 w 16"/>
                  <a:gd name="T37" fmla="*/ 1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4"/>
                  <a:gd name="T59" fmla="*/ 16 w 16"/>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4">
                    <a:moveTo>
                      <a:pt x="2" y="14"/>
                    </a:moveTo>
                    <a:lnTo>
                      <a:pt x="4" y="14"/>
                    </a:lnTo>
                    <a:lnTo>
                      <a:pt x="6" y="14"/>
                    </a:lnTo>
                    <a:lnTo>
                      <a:pt x="10" y="14"/>
                    </a:lnTo>
                    <a:lnTo>
                      <a:pt x="16" y="8"/>
                    </a:lnTo>
                    <a:lnTo>
                      <a:pt x="16" y="4"/>
                    </a:lnTo>
                    <a:lnTo>
                      <a:pt x="14" y="2"/>
                    </a:lnTo>
                    <a:lnTo>
                      <a:pt x="12" y="0"/>
                    </a:lnTo>
                    <a:lnTo>
                      <a:pt x="10" y="0"/>
                    </a:lnTo>
                    <a:lnTo>
                      <a:pt x="10" y="4"/>
                    </a:lnTo>
                    <a:lnTo>
                      <a:pt x="8" y="4"/>
                    </a:lnTo>
                    <a:lnTo>
                      <a:pt x="6" y="4"/>
                    </a:lnTo>
                    <a:lnTo>
                      <a:pt x="2" y="6"/>
                    </a:lnTo>
                    <a:lnTo>
                      <a:pt x="2" y="8"/>
                    </a:lnTo>
                    <a:lnTo>
                      <a:pt x="0" y="12"/>
                    </a:lnTo>
                    <a:lnTo>
                      <a:pt x="0" y="14"/>
                    </a:lnTo>
                    <a:lnTo>
                      <a:pt x="2" y="14"/>
                    </a:lnTo>
                    <a:close/>
                  </a:path>
                </a:pathLst>
              </a:custGeom>
              <a:solidFill>
                <a:srgbClr val="0071B4">
                  <a:alpha val="25098"/>
                </a:srgbClr>
              </a:solidFill>
              <a:ln w="9525">
                <a:noFill/>
                <a:round/>
                <a:headEnd/>
                <a:tailEnd/>
              </a:ln>
            </p:spPr>
            <p:txBody>
              <a:bodyPr/>
              <a:lstStyle/>
              <a:p>
                <a:endParaRPr lang="en-US"/>
              </a:p>
            </p:txBody>
          </p:sp>
          <p:sp>
            <p:nvSpPr>
              <p:cNvPr id="11830" name="Freeform 79"/>
              <p:cNvSpPr>
                <a:spLocks/>
              </p:cNvSpPr>
              <p:nvPr/>
            </p:nvSpPr>
            <p:spPr bwMode="auto">
              <a:xfrm>
                <a:off x="1373" y="1482"/>
                <a:ext cx="18" cy="22"/>
              </a:xfrm>
              <a:custGeom>
                <a:avLst/>
                <a:gdLst>
                  <a:gd name="T0" fmla="*/ 0 w 18"/>
                  <a:gd name="T1" fmla="*/ 16 h 22"/>
                  <a:gd name="T2" fmla="*/ 2 w 18"/>
                  <a:gd name="T3" fmla="*/ 20 h 22"/>
                  <a:gd name="T4" fmla="*/ 10 w 18"/>
                  <a:gd name="T5" fmla="*/ 22 h 22"/>
                  <a:gd name="T6" fmla="*/ 14 w 18"/>
                  <a:gd name="T7" fmla="*/ 18 h 22"/>
                  <a:gd name="T8" fmla="*/ 18 w 18"/>
                  <a:gd name="T9" fmla="*/ 14 h 22"/>
                  <a:gd name="T10" fmla="*/ 14 w 18"/>
                  <a:gd name="T11" fmla="*/ 4 h 22"/>
                  <a:gd name="T12" fmla="*/ 12 w 18"/>
                  <a:gd name="T13" fmla="*/ 2 h 22"/>
                  <a:gd name="T14" fmla="*/ 12 w 18"/>
                  <a:gd name="T15" fmla="*/ 0 h 22"/>
                  <a:gd name="T16" fmla="*/ 10 w 18"/>
                  <a:gd name="T17" fmla="*/ 0 h 22"/>
                  <a:gd name="T18" fmla="*/ 4 w 18"/>
                  <a:gd name="T19" fmla="*/ 0 h 22"/>
                  <a:gd name="T20" fmla="*/ 0 w 18"/>
                  <a:gd name="T21" fmla="*/ 14 h 22"/>
                  <a:gd name="T22" fmla="*/ 0 w 18"/>
                  <a:gd name="T23" fmla="*/ 1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2"/>
                  <a:gd name="T38" fmla="*/ 18 w 18"/>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2">
                    <a:moveTo>
                      <a:pt x="0" y="16"/>
                    </a:moveTo>
                    <a:lnTo>
                      <a:pt x="2" y="20"/>
                    </a:lnTo>
                    <a:lnTo>
                      <a:pt x="10" y="22"/>
                    </a:lnTo>
                    <a:lnTo>
                      <a:pt x="14" y="18"/>
                    </a:lnTo>
                    <a:lnTo>
                      <a:pt x="18" y="14"/>
                    </a:lnTo>
                    <a:lnTo>
                      <a:pt x="14" y="4"/>
                    </a:lnTo>
                    <a:lnTo>
                      <a:pt x="12" y="2"/>
                    </a:lnTo>
                    <a:lnTo>
                      <a:pt x="12" y="0"/>
                    </a:lnTo>
                    <a:lnTo>
                      <a:pt x="10" y="0"/>
                    </a:lnTo>
                    <a:lnTo>
                      <a:pt x="4" y="0"/>
                    </a:lnTo>
                    <a:lnTo>
                      <a:pt x="0" y="14"/>
                    </a:lnTo>
                    <a:lnTo>
                      <a:pt x="0" y="16"/>
                    </a:lnTo>
                    <a:close/>
                  </a:path>
                </a:pathLst>
              </a:custGeom>
              <a:solidFill>
                <a:srgbClr val="0071B4">
                  <a:alpha val="25098"/>
                </a:srgbClr>
              </a:solidFill>
              <a:ln w="9525">
                <a:noFill/>
                <a:round/>
                <a:headEnd/>
                <a:tailEnd/>
              </a:ln>
            </p:spPr>
            <p:txBody>
              <a:bodyPr/>
              <a:lstStyle/>
              <a:p>
                <a:endParaRPr lang="en-US"/>
              </a:p>
            </p:txBody>
          </p:sp>
          <p:sp>
            <p:nvSpPr>
              <p:cNvPr id="11831" name="Freeform 80"/>
              <p:cNvSpPr>
                <a:spLocks/>
              </p:cNvSpPr>
              <p:nvPr/>
            </p:nvSpPr>
            <p:spPr bwMode="auto">
              <a:xfrm>
                <a:off x="1078" y="1528"/>
                <a:ext cx="148" cy="165"/>
              </a:xfrm>
              <a:custGeom>
                <a:avLst/>
                <a:gdLst>
                  <a:gd name="T0" fmla="*/ 12 w 148"/>
                  <a:gd name="T1" fmla="*/ 130 h 165"/>
                  <a:gd name="T2" fmla="*/ 14 w 148"/>
                  <a:gd name="T3" fmla="*/ 134 h 165"/>
                  <a:gd name="T4" fmla="*/ 18 w 148"/>
                  <a:gd name="T5" fmla="*/ 132 h 165"/>
                  <a:gd name="T6" fmla="*/ 38 w 148"/>
                  <a:gd name="T7" fmla="*/ 165 h 165"/>
                  <a:gd name="T8" fmla="*/ 48 w 148"/>
                  <a:gd name="T9" fmla="*/ 159 h 165"/>
                  <a:gd name="T10" fmla="*/ 60 w 148"/>
                  <a:gd name="T11" fmla="*/ 149 h 165"/>
                  <a:gd name="T12" fmla="*/ 64 w 148"/>
                  <a:gd name="T13" fmla="*/ 153 h 165"/>
                  <a:gd name="T14" fmla="*/ 66 w 148"/>
                  <a:gd name="T15" fmla="*/ 147 h 165"/>
                  <a:gd name="T16" fmla="*/ 70 w 148"/>
                  <a:gd name="T17" fmla="*/ 149 h 165"/>
                  <a:gd name="T18" fmla="*/ 76 w 148"/>
                  <a:gd name="T19" fmla="*/ 139 h 165"/>
                  <a:gd name="T20" fmla="*/ 76 w 148"/>
                  <a:gd name="T21" fmla="*/ 130 h 165"/>
                  <a:gd name="T22" fmla="*/ 80 w 148"/>
                  <a:gd name="T23" fmla="*/ 114 h 165"/>
                  <a:gd name="T24" fmla="*/ 86 w 148"/>
                  <a:gd name="T25" fmla="*/ 114 h 165"/>
                  <a:gd name="T26" fmla="*/ 94 w 148"/>
                  <a:gd name="T27" fmla="*/ 98 h 165"/>
                  <a:gd name="T28" fmla="*/ 146 w 148"/>
                  <a:gd name="T29" fmla="*/ 50 h 165"/>
                  <a:gd name="T30" fmla="*/ 124 w 148"/>
                  <a:gd name="T31" fmla="*/ 24 h 165"/>
                  <a:gd name="T32" fmla="*/ 106 w 148"/>
                  <a:gd name="T33" fmla="*/ 14 h 165"/>
                  <a:gd name="T34" fmla="*/ 98 w 148"/>
                  <a:gd name="T35" fmla="*/ 24 h 165"/>
                  <a:gd name="T36" fmla="*/ 94 w 148"/>
                  <a:gd name="T37" fmla="*/ 30 h 165"/>
                  <a:gd name="T38" fmla="*/ 94 w 148"/>
                  <a:gd name="T39" fmla="*/ 20 h 165"/>
                  <a:gd name="T40" fmla="*/ 90 w 148"/>
                  <a:gd name="T41" fmla="*/ 22 h 165"/>
                  <a:gd name="T42" fmla="*/ 86 w 148"/>
                  <a:gd name="T43" fmla="*/ 22 h 165"/>
                  <a:gd name="T44" fmla="*/ 70 w 148"/>
                  <a:gd name="T45" fmla="*/ 2 h 165"/>
                  <a:gd name="T46" fmla="*/ 56 w 148"/>
                  <a:gd name="T47" fmla="*/ 4 h 165"/>
                  <a:gd name="T48" fmla="*/ 40 w 148"/>
                  <a:gd name="T49" fmla="*/ 4 h 165"/>
                  <a:gd name="T50" fmla="*/ 38 w 148"/>
                  <a:gd name="T51" fmla="*/ 8 h 165"/>
                  <a:gd name="T52" fmla="*/ 36 w 148"/>
                  <a:gd name="T53" fmla="*/ 4 h 165"/>
                  <a:gd name="T54" fmla="*/ 34 w 148"/>
                  <a:gd name="T55" fmla="*/ 4 h 165"/>
                  <a:gd name="T56" fmla="*/ 26 w 148"/>
                  <a:gd name="T57" fmla="*/ 6 h 165"/>
                  <a:gd name="T58" fmla="*/ 20 w 148"/>
                  <a:gd name="T59" fmla="*/ 8 h 165"/>
                  <a:gd name="T60" fmla="*/ 20 w 148"/>
                  <a:gd name="T61" fmla="*/ 16 h 165"/>
                  <a:gd name="T62" fmla="*/ 20 w 148"/>
                  <a:gd name="T63" fmla="*/ 22 h 165"/>
                  <a:gd name="T64" fmla="*/ 28 w 148"/>
                  <a:gd name="T65" fmla="*/ 34 h 165"/>
                  <a:gd name="T66" fmla="*/ 20 w 148"/>
                  <a:gd name="T67" fmla="*/ 52 h 165"/>
                  <a:gd name="T68" fmla="*/ 18 w 148"/>
                  <a:gd name="T69" fmla="*/ 58 h 165"/>
                  <a:gd name="T70" fmla="*/ 16 w 148"/>
                  <a:gd name="T71" fmla="*/ 70 h 165"/>
                  <a:gd name="T72" fmla="*/ 14 w 148"/>
                  <a:gd name="T73" fmla="*/ 74 h 165"/>
                  <a:gd name="T74" fmla="*/ 16 w 148"/>
                  <a:gd name="T75" fmla="*/ 78 h 165"/>
                  <a:gd name="T76" fmla="*/ 18 w 148"/>
                  <a:gd name="T77" fmla="*/ 82 h 165"/>
                  <a:gd name="T78" fmla="*/ 10 w 148"/>
                  <a:gd name="T79" fmla="*/ 84 h 165"/>
                  <a:gd name="T80" fmla="*/ 12 w 148"/>
                  <a:gd name="T81" fmla="*/ 92 h 165"/>
                  <a:gd name="T82" fmla="*/ 12 w 148"/>
                  <a:gd name="T83" fmla="*/ 96 h 165"/>
                  <a:gd name="T84" fmla="*/ 8 w 148"/>
                  <a:gd name="T85" fmla="*/ 102 h 165"/>
                  <a:gd name="T86" fmla="*/ 8 w 148"/>
                  <a:gd name="T87" fmla="*/ 104 h 165"/>
                  <a:gd name="T88" fmla="*/ 4 w 148"/>
                  <a:gd name="T89" fmla="*/ 112 h 165"/>
                  <a:gd name="T90" fmla="*/ 2 w 148"/>
                  <a:gd name="T91" fmla="*/ 116 h 165"/>
                  <a:gd name="T92" fmla="*/ 2 w 148"/>
                  <a:gd name="T93" fmla="*/ 118 h 165"/>
                  <a:gd name="T94" fmla="*/ 4 w 148"/>
                  <a:gd name="T95" fmla="*/ 122 h 165"/>
                  <a:gd name="T96" fmla="*/ 0 w 148"/>
                  <a:gd name="T97" fmla="*/ 13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8"/>
                  <a:gd name="T148" fmla="*/ 0 h 165"/>
                  <a:gd name="T149" fmla="*/ 148 w 148"/>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8" h="165">
                    <a:moveTo>
                      <a:pt x="6" y="128"/>
                    </a:moveTo>
                    <a:lnTo>
                      <a:pt x="12" y="128"/>
                    </a:lnTo>
                    <a:lnTo>
                      <a:pt x="12" y="130"/>
                    </a:lnTo>
                    <a:lnTo>
                      <a:pt x="10" y="130"/>
                    </a:lnTo>
                    <a:lnTo>
                      <a:pt x="14" y="134"/>
                    </a:lnTo>
                    <a:lnTo>
                      <a:pt x="16" y="136"/>
                    </a:lnTo>
                    <a:lnTo>
                      <a:pt x="16" y="132"/>
                    </a:lnTo>
                    <a:lnTo>
                      <a:pt x="18" y="132"/>
                    </a:lnTo>
                    <a:lnTo>
                      <a:pt x="18" y="136"/>
                    </a:lnTo>
                    <a:lnTo>
                      <a:pt x="24" y="138"/>
                    </a:lnTo>
                    <a:lnTo>
                      <a:pt x="38" y="165"/>
                    </a:lnTo>
                    <a:lnTo>
                      <a:pt x="40" y="165"/>
                    </a:lnTo>
                    <a:lnTo>
                      <a:pt x="46" y="159"/>
                    </a:lnTo>
                    <a:lnTo>
                      <a:pt x="48" y="159"/>
                    </a:lnTo>
                    <a:lnTo>
                      <a:pt x="56" y="151"/>
                    </a:lnTo>
                    <a:lnTo>
                      <a:pt x="58" y="147"/>
                    </a:lnTo>
                    <a:lnTo>
                      <a:pt x="60" y="149"/>
                    </a:lnTo>
                    <a:lnTo>
                      <a:pt x="60" y="151"/>
                    </a:lnTo>
                    <a:lnTo>
                      <a:pt x="60" y="153"/>
                    </a:lnTo>
                    <a:lnTo>
                      <a:pt x="64" y="153"/>
                    </a:lnTo>
                    <a:lnTo>
                      <a:pt x="66" y="153"/>
                    </a:lnTo>
                    <a:lnTo>
                      <a:pt x="66" y="149"/>
                    </a:lnTo>
                    <a:lnTo>
                      <a:pt x="66" y="147"/>
                    </a:lnTo>
                    <a:lnTo>
                      <a:pt x="68" y="149"/>
                    </a:lnTo>
                    <a:lnTo>
                      <a:pt x="70" y="149"/>
                    </a:lnTo>
                    <a:lnTo>
                      <a:pt x="74" y="145"/>
                    </a:lnTo>
                    <a:lnTo>
                      <a:pt x="76" y="143"/>
                    </a:lnTo>
                    <a:lnTo>
                      <a:pt x="76" y="139"/>
                    </a:lnTo>
                    <a:lnTo>
                      <a:pt x="76" y="138"/>
                    </a:lnTo>
                    <a:lnTo>
                      <a:pt x="76" y="130"/>
                    </a:lnTo>
                    <a:lnTo>
                      <a:pt x="76" y="128"/>
                    </a:lnTo>
                    <a:lnTo>
                      <a:pt x="78" y="120"/>
                    </a:lnTo>
                    <a:lnTo>
                      <a:pt x="80" y="114"/>
                    </a:lnTo>
                    <a:lnTo>
                      <a:pt x="84" y="116"/>
                    </a:lnTo>
                    <a:lnTo>
                      <a:pt x="86" y="114"/>
                    </a:lnTo>
                    <a:lnTo>
                      <a:pt x="88" y="114"/>
                    </a:lnTo>
                    <a:lnTo>
                      <a:pt x="92" y="110"/>
                    </a:lnTo>
                    <a:lnTo>
                      <a:pt x="94" y="98"/>
                    </a:lnTo>
                    <a:lnTo>
                      <a:pt x="148" y="56"/>
                    </a:lnTo>
                    <a:lnTo>
                      <a:pt x="148" y="52"/>
                    </a:lnTo>
                    <a:lnTo>
                      <a:pt x="146" y="50"/>
                    </a:lnTo>
                    <a:lnTo>
                      <a:pt x="142" y="46"/>
                    </a:lnTo>
                    <a:lnTo>
                      <a:pt x="140" y="44"/>
                    </a:lnTo>
                    <a:lnTo>
                      <a:pt x="124" y="24"/>
                    </a:lnTo>
                    <a:lnTo>
                      <a:pt x="122" y="22"/>
                    </a:lnTo>
                    <a:lnTo>
                      <a:pt x="118" y="18"/>
                    </a:lnTo>
                    <a:lnTo>
                      <a:pt x="106" y="14"/>
                    </a:lnTo>
                    <a:lnTo>
                      <a:pt x="98" y="20"/>
                    </a:lnTo>
                    <a:lnTo>
                      <a:pt x="96" y="22"/>
                    </a:lnTo>
                    <a:lnTo>
                      <a:pt x="98" y="24"/>
                    </a:lnTo>
                    <a:lnTo>
                      <a:pt x="98" y="26"/>
                    </a:lnTo>
                    <a:lnTo>
                      <a:pt x="96" y="28"/>
                    </a:lnTo>
                    <a:lnTo>
                      <a:pt x="94" y="30"/>
                    </a:lnTo>
                    <a:lnTo>
                      <a:pt x="94" y="28"/>
                    </a:lnTo>
                    <a:lnTo>
                      <a:pt x="96" y="26"/>
                    </a:lnTo>
                    <a:lnTo>
                      <a:pt x="94" y="20"/>
                    </a:lnTo>
                    <a:lnTo>
                      <a:pt x="90" y="18"/>
                    </a:lnTo>
                    <a:lnTo>
                      <a:pt x="90" y="20"/>
                    </a:lnTo>
                    <a:lnTo>
                      <a:pt x="90" y="22"/>
                    </a:lnTo>
                    <a:lnTo>
                      <a:pt x="88" y="24"/>
                    </a:lnTo>
                    <a:lnTo>
                      <a:pt x="86" y="28"/>
                    </a:lnTo>
                    <a:lnTo>
                      <a:pt x="86" y="22"/>
                    </a:lnTo>
                    <a:lnTo>
                      <a:pt x="88" y="20"/>
                    </a:lnTo>
                    <a:lnTo>
                      <a:pt x="70" y="6"/>
                    </a:lnTo>
                    <a:lnTo>
                      <a:pt x="70" y="2"/>
                    </a:lnTo>
                    <a:lnTo>
                      <a:pt x="62" y="0"/>
                    </a:lnTo>
                    <a:lnTo>
                      <a:pt x="58" y="0"/>
                    </a:lnTo>
                    <a:lnTo>
                      <a:pt x="56" y="4"/>
                    </a:lnTo>
                    <a:lnTo>
                      <a:pt x="54" y="2"/>
                    </a:lnTo>
                    <a:lnTo>
                      <a:pt x="50" y="4"/>
                    </a:lnTo>
                    <a:lnTo>
                      <a:pt x="40" y="4"/>
                    </a:lnTo>
                    <a:lnTo>
                      <a:pt x="40" y="6"/>
                    </a:lnTo>
                    <a:lnTo>
                      <a:pt x="40" y="12"/>
                    </a:lnTo>
                    <a:lnTo>
                      <a:pt x="38" y="8"/>
                    </a:lnTo>
                    <a:lnTo>
                      <a:pt x="38" y="4"/>
                    </a:lnTo>
                    <a:lnTo>
                      <a:pt x="36" y="4"/>
                    </a:lnTo>
                    <a:lnTo>
                      <a:pt x="36" y="6"/>
                    </a:lnTo>
                    <a:lnTo>
                      <a:pt x="34" y="6"/>
                    </a:lnTo>
                    <a:lnTo>
                      <a:pt x="34" y="4"/>
                    </a:lnTo>
                    <a:lnTo>
                      <a:pt x="30" y="6"/>
                    </a:lnTo>
                    <a:lnTo>
                      <a:pt x="26" y="6"/>
                    </a:lnTo>
                    <a:lnTo>
                      <a:pt x="24" y="6"/>
                    </a:lnTo>
                    <a:lnTo>
                      <a:pt x="24" y="8"/>
                    </a:lnTo>
                    <a:lnTo>
                      <a:pt x="20" y="8"/>
                    </a:lnTo>
                    <a:lnTo>
                      <a:pt x="18" y="10"/>
                    </a:lnTo>
                    <a:lnTo>
                      <a:pt x="20" y="16"/>
                    </a:lnTo>
                    <a:lnTo>
                      <a:pt x="24" y="18"/>
                    </a:lnTo>
                    <a:lnTo>
                      <a:pt x="20" y="20"/>
                    </a:lnTo>
                    <a:lnTo>
                      <a:pt x="20" y="22"/>
                    </a:lnTo>
                    <a:lnTo>
                      <a:pt x="24" y="30"/>
                    </a:lnTo>
                    <a:lnTo>
                      <a:pt x="24" y="32"/>
                    </a:lnTo>
                    <a:lnTo>
                      <a:pt x="28" y="34"/>
                    </a:lnTo>
                    <a:lnTo>
                      <a:pt x="28" y="38"/>
                    </a:lnTo>
                    <a:lnTo>
                      <a:pt x="24" y="50"/>
                    </a:lnTo>
                    <a:lnTo>
                      <a:pt x="20" y="52"/>
                    </a:lnTo>
                    <a:lnTo>
                      <a:pt x="20" y="54"/>
                    </a:lnTo>
                    <a:lnTo>
                      <a:pt x="20" y="58"/>
                    </a:lnTo>
                    <a:lnTo>
                      <a:pt x="18" y="58"/>
                    </a:lnTo>
                    <a:lnTo>
                      <a:pt x="18" y="64"/>
                    </a:lnTo>
                    <a:lnTo>
                      <a:pt x="16" y="68"/>
                    </a:lnTo>
                    <a:lnTo>
                      <a:pt x="16" y="70"/>
                    </a:lnTo>
                    <a:lnTo>
                      <a:pt x="14" y="72"/>
                    </a:lnTo>
                    <a:lnTo>
                      <a:pt x="14" y="74"/>
                    </a:lnTo>
                    <a:lnTo>
                      <a:pt x="14" y="76"/>
                    </a:lnTo>
                    <a:lnTo>
                      <a:pt x="16" y="76"/>
                    </a:lnTo>
                    <a:lnTo>
                      <a:pt x="16" y="78"/>
                    </a:lnTo>
                    <a:lnTo>
                      <a:pt x="18" y="78"/>
                    </a:lnTo>
                    <a:lnTo>
                      <a:pt x="18" y="80"/>
                    </a:lnTo>
                    <a:lnTo>
                      <a:pt x="18" y="82"/>
                    </a:lnTo>
                    <a:lnTo>
                      <a:pt x="12" y="84"/>
                    </a:lnTo>
                    <a:lnTo>
                      <a:pt x="10" y="84"/>
                    </a:lnTo>
                    <a:lnTo>
                      <a:pt x="10" y="88"/>
                    </a:lnTo>
                    <a:lnTo>
                      <a:pt x="12" y="88"/>
                    </a:lnTo>
                    <a:lnTo>
                      <a:pt x="12" y="92"/>
                    </a:lnTo>
                    <a:lnTo>
                      <a:pt x="10" y="96"/>
                    </a:lnTo>
                    <a:lnTo>
                      <a:pt x="12" y="96"/>
                    </a:lnTo>
                    <a:lnTo>
                      <a:pt x="12" y="98"/>
                    </a:lnTo>
                    <a:lnTo>
                      <a:pt x="10" y="100"/>
                    </a:lnTo>
                    <a:lnTo>
                      <a:pt x="8" y="102"/>
                    </a:lnTo>
                    <a:lnTo>
                      <a:pt x="10" y="104"/>
                    </a:lnTo>
                    <a:lnTo>
                      <a:pt x="8" y="104"/>
                    </a:lnTo>
                    <a:lnTo>
                      <a:pt x="6" y="106"/>
                    </a:lnTo>
                    <a:lnTo>
                      <a:pt x="6" y="110"/>
                    </a:lnTo>
                    <a:lnTo>
                      <a:pt x="4" y="112"/>
                    </a:lnTo>
                    <a:lnTo>
                      <a:pt x="6" y="114"/>
                    </a:lnTo>
                    <a:lnTo>
                      <a:pt x="2" y="116"/>
                    </a:lnTo>
                    <a:lnTo>
                      <a:pt x="4" y="116"/>
                    </a:lnTo>
                    <a:lnTo>
                      <a:pt x="4" y="118"/>
                    </a:lnTo>
                    <a:lnTo>
                      <a:pt x="2" y="118"/>
                    </a:lnTo>
                    <a:lnTo>
                      <a:pt x="2" y="120"/>
                    </a:lnTo>
                    <a:lnTo>
                      <a:pt x="2" y="122"/>
                    </a:lnTo>
                    <a:lnTo>
                      <a:pt x="4" y="122"/>
                    </a:lnTo>
                    <a:lnTo>
                      <a:pt x="2" y="128"/>
                    </a:lnTo>
                    <a:lnTo>
                      <a:pt x="0" y="128"/>
                    </a:lnTo>
                    <a:lnTo>
                      <a:pt x="0" y="130"/>
                    </a:lnTo>
                    <a:lnTo>
                      <a:pt x="6" y="128"/>
                    </a:lnTo>
                    <a:close/>
                  </a:path>
                </a:pathLst>
              </a:custGeom>
              <a:solidFill>
                <a:srgbClr val="0071B4">
                  <a:alpha val="25098"/>
                </a:srgbClr>
              </a:solidFill>
              <a:ln w="9525">
                <a:noFill/>
                <a:round/>
                <a:headEnd/>
                <a:tailEnd/>
              </a:ln>
            </p:spPr>
            <p:txBody>
              <a:bodyPr/>
              <a:lstStyle/>
              <a:p>
                <a:endParaRPr lang="en-US"/>
              </a:p>
            </p:txBody>
          </p:sp>
          <p:sp>
            <p:nvSpPr>
              <p:cNvPr id="11832" name="Freeform 81"/>
              <p:cNvSpPr>
                <a:spLocks/>
              </p:cNvSpPr>
              <p:nvPr/>
            </p:nvSpPr>
            <p:spPr bwMode="auto">
              <a:xfrm>
                <a:off x="947" y="1749"/>
                <a:ext cx="20" cy="30"/>
              </a:xfrm>
              <a:custGeom>
                <a:avLst/>
                <a:gdLst>
                  <a:gd name="T0" fmla="*/ 2 w 20"/>
                  <a:gd name="T1" fmla="*/ 16 h 30"/>
                  <a:gd name="T2" fmla="*/ 2 w 20"/>
                  <a:gd name="T3" fmla="*/ 24 h 30"/>
                  <a:gd name="T4" fmla="*/ 6 w 20"/>
                  <a:gd name="T5" fmla="*/ 26 h 30"/>
                  <a:gd name="T6" fmla="*/ 10 w 20"/>
                  <a:gd name="T7" fmla="*/ 22 h 30"/>
                  <a:gd name="T8" fmla="*/ 8 w 20"/>
                  <a:gd name="T9" fmla="*/ 26 h 30"/>
                  <a:gd name="T10" fmla="*/ 6 w 20"/>
                  <a:gd name="T11" fmla="*/ 28 h 30"/>
                  <a:gd name="T12" fmla="*/ 4 w 20"/>
                  <a:gd name="T13" fmla="*/ 26 h 30"/>
                  <a:gd name="T14" fmla="*/ 4 w 20"/>
                  <a:gd name="T15" fmla="*/ 28 h 30"/>
                  <a:gd name="T16" fmla="*/ 6 w 20"/>
                  <a:gd name="T17" fmla="*/ 30 h 30"/>
                  <a:gd name="T18" fmla="*/ 6 w 20"/>
                  <a:gd name="T19" fmla="*/ 28 h 30"/>
                  <a:gd name="T20" fmla="*/ 6 w 20"/>
                  <a:gd name="T21" fmla="*/ 28 h 30"/>
                  <a:gd name="T22" fmla="*/ 8 w 20"/>
                  <a:gd name="T23" fmla="*/ 30 h 30"/>
                  <a:gd name="T24" fmla="*/ 20 w 20"/>
                  <a:gd name="T25" fmla="*/ 14 h 30"/>
                  <a:gd name="T26" fmla="*/ 20 w 20"/>
                  <a:gd name="T27" fmla="*/ 8 h 30"/>
                  <a:gd name="T28" fmla="*/ 20 w 20"/>
                  <a:gd name="T29" fmla="*/ 6 h 30"/>
                  <a:gd name="T30" fmla="*/ 16 w 20"/>
                  <a:gd name="T31" fmla="*/ 10 h 30"/>
                  <a:gd name="T32" fmla="*/ 16 w 20"/>
                  <a:gd name="T33" fmla="*/ 10 h 30"/>
                  <a:gd name="T34" fmla="*/ 14 w 20"/>
                  <a:gd name="T35" fmla="*/ 8 h 30"/>
                  <a:gd name="T36" fmla="*/ 14 w 20"/>
                  <a:gd name="T37" fmla="*/ 6 h 30"/>
                  <a:gd name="T38" fmla="*/ 12 w 20"/>
                  <a:gd name="T39" fmla="*/ 4 h 30"/>
                  <a:gd name="T40" fmla="*/ 12 w 20"/>
                  <a:gd name="T41" fmla="*/ 0 h 30"/>
                  <a:gd name="T42" fmla="*/ 10 w 20"/>
                  <a:gd name="T43" fmla="*/ 2 h 30"/>
                  <a:gd name="T44" fmla="*/ 10 w 20"/>
                  <a:gd name="T45" fmla="*/ 4 h 30"/>
                  <a:gd name="T46" fmla="*/ 12 w 20"/>
                  <a:gd name="T47" fmla="*/ 6 h 30"/>
                  <a:gd name="T48" fmla="*/ 10 w 20"/>
                  <a:gd name="T49" fmla="*/ 10 h 30"/>
                  <a:gd name="T50" fmla="*/ 10 w 20"/>
                  <a:gd name="T51" fmla="*/ 10 h 30"/>
                  <a:gd name="T52" fmla="*/ 10 w 20"/>
                  <a:gd name="T53" fmla="*/ 12 h 30"/>
                  <a:gd name="T54" fmla="*/ 12 w 20"/>
                  <a:gd name="T55" fmla="*/ 10 h 30"/>
                  <a:gd name="T56" fmla="*/ 12 w 20"/>
                  <a:gd name="T57" fmla="*/ 12 h 30"/>
                  <a:gd name="T58" fmla="*/ 10 w 20"/>
                  <a:gd name="T59" fmla="*/ 14 h 30"/>
                  <a:gd name="T60" fmla="*/ 8 w 20"/>
                  <a:gd name="T61" fmla="*/ 12 h 30"/>
                  <a:gd name="T62" fmla="*/ 8 w 20"/>
                  <a:gd name="T63" fmla="*/ 14 h 30"/>
                  <a:gd name="T64" fmla="*/ 6 w 20"/>
                  <a:gd name="T65" fmla="*/ 12 h 30"/>
                  <a:gd name="T66" fmla="*/ 4 w 20"/>
                  <a:gd name="T67" fmla="*/ 12 h 30"/>
                  <a:gd name="T68" fmla="*/ 6 w 20"/>
                  <a:gd name="T69" fmla="*/ 16 h 30"/>
                  <a:gd name="T70" fmla="*/ 6 w 20"/>
                  <a:gd name="T71" fmla="*/ 16 h 30"/>
                  <a:gd name="T72" fmla="*/ 4 w 20"/>
                  <a:gd name="T73" fmla="*/ 16 h 30"/>
                  <a:gd name="T74" fmla="*/ 2 w 20"/>
                  <a:gd name="T75" fmla="*/ 12 h 30"/>
                  <a:gd name="T76" fmla="*/ 0 w 20"/>
                  <a:gd name="T77" fmla="*/ 12 h 30"/>
                  <a:gd name="T78" fmla="*/ 0 w 20"/>
                  <a:gd name="T79" fmla="*/ 14 h 30"/>
                  <a:gd name="T80" fmla="*/ 0 w 20"/>
                  <a:gd name="T81" fmla="*/ 16 h 30"/>
                  <a:gd name="T82" fmla="*/ 2 w 20"/>
                  <a:gd name="T83" fmla="*/ 16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
                  <a:gd name="T127" fmla="*/ 0 h 30"/>
                  <a:gd name="T128" fmla="*/ 20 w 20"/>
                  <a:gd name="T129" fmla="*/ 30 h 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 h="30">
                    <a:moveTo>
                      <a:pt x="2" y="16"/>
                    </a:moveTo>
                    <a:lnTo>
                      <a:pt x="2" y="24"/>
                    </a:lnTo>
                    <a:lnTo>
                      <a:pt x="6" y="26"/>
                    </a:lnTo>
                    <a:lnTo>
                      <a:pt x="10" y="22"/>
                    </a:lnTo>
                    <a:lnTo>
                      <a:pt x="8" y="26"/>
                    </a:lnTo>
                    <a:lnTo>
                      <a:pt x="6" y="28"/>
                    </a:lnTo>
                    <a:lnTo>
                      <a:pt x="4" y="26"/>
                    </a:lnTo>
                    <a:lnTo>
                      <a:pt x="4" y="28"/>
                    </a:lnTo>
                    <a:lnTo>
                      <a:pt x="6" y="30"/>
                    </a:lnTo>
                    <a:lnTo>
                      <a:pt x="6" y="28"/>
                    </a:lnTo>
                    <a:lnTo>
                      <a:pt x="8" y="30"/>
                    </a:lnTo>
                    <a:lnTo>
                      <a:pt x="20" y="14"/>
                    </a:lnTo>
                    <a:lnTo>
                      <a:pt x="20" y="8"/>
                    </a:lnTo>
                    <a:lnTo>
                      <a:pt x="20" y="6"/>
                    </a:lnTo>
                    <a:lnTo>
                      <a:pt x="16" y="10"/>
                    </a:lnTo>
                    <a:lnTo>
                      <a:pt x="14" y="8"/>
                    </a:lnTo>
                    <a:lnTo>
                      <a:pt x="14" y="6"/>
                    </a:lnTo>
                    <a:lnTo>
                      <a:pt x="12" y="4"/>
                    </a:lnTo>
                    <a:lnTo>
                      <a:pt x="12" y="0"/>
                    </a:lnTo>
                    <a:lnTo>
                      <a:pt x="10" y="2"/>
                    </a:lnTo>
                    <a:lnTo>
                      <a:pt x="10" y="4"/>
                    </a:lnTo>
                    <a:lnTo>
                      <a:pt x="12" y="6"/>
                    </a:lnTo>
                    <a:lnTo>
                      <a:pt x="10" y="10"/>
                    </a:lnTo>
                    <a:lnTo>
                      <a:pt x="10" y="12"/>
                    </a:lnTo>
                    <a:lnTo>
                      <a:pt x="12" y="10"/>
                    </a:lnTo>
                    <a:lnTo>
                      <a:pt x="12" y="12"/>
                    </a:lnTo>
                    <a:lnTo>
                      <a:pt x="10" y="14"/>
                    </a:lnTo>
                    <a:lnTo>
                      <a:pt x="8" y="12"/>
                    </a:lnTo>
                    <a:lnTo>
                      <a:pt x="8" y="14"/>
                    </a:lnTo>
                    <a:lnTo>
                      <a:pt x="6" y="12"/>
                    </a:lnTo>
                    <a:lnTo>
                      <a:pt x="4" y="12"/>
                    </a:lnTo>
                    <a:lnTo>
                      <a:pt x="6" y="16"/>
                    </a:lnTo>
                    <a:lnTo>
                      <a:pt x="4" y="16"/>
                    </a:lnTo>
                    <a:lnTo>
                      <a:pt x="2" y="12"/>
                    </a:lnTo>
                    <a:lnTo>
                      <a:pt x="0" y="12"/>
                    </a:lnTo>
                    <a:lnTo>
                      <a:pt x="0" y="14"/>
                    </a:lnTo>
                    <a:lnTo>
                      <a:pt x="0" y="16"/>
                    </a:lnTo>
                    <a:lnTo>
                      <a:pt x="2" y="16"/>
                    </a:lnTo>
                    <a:close/>
                  </a:path>
                </a:pathLst>
              </a:custGeom>
              <a:solidFill>
                <a:srgbClr val="0071B4">
                  <a:alpha val="25098"/>
                </a:srgbClr>
              </a:solidFill>
              <a:ln w="9525">
                <a:noFill/>
                <a:round/>
                <a:headEnd/>
                <a:tailEnd/>
              </a:ln>
            </p:spPr>
            <p:txBody>
              <a:bodyPr/>
              <a:lstStyle/>
              <a:p>
                <a:endParaRPr lang="en-US"/>
              </a:p>
            </p:txBody>
          </p:sp>
          <p:sp>
            <p:nvSpPr>
              <p:cNvPr id="11833" name="Freeform 82"/>
              <p:cNvSpPr>
                <a:spLocks/>
              </p:cNvSpPr>
              <p:nvPr/>
            </p:nvSpPr>
            <p:spPr bwMode="auto">
              <a:xfrm>
                <a:off x="937" y="1769"/>
                <a:ext cx="14" cy="14"/>
              </a:xfrm>
              <a:custGeom>
                <a:avLst/>
                <a:gdLst>
                  <a:gd name="T0" fmla="*/ 4 w 14"/>
                  <a:gd name="T1" fmla="*/ 10 h 14"/>
                  <a:gd name="T2" fmla="*/ 6 w 14"/>
                  <a:gd name="T3" fmla="*/ 10 h 14"/>
                  <a:gd name="T4" fmla="*/ 8 w 14"/>
                  <a:gd name="T5" fmla="*/ 12 h 14"/>
                  <a:gd name="T6" fmla="*/ 12 w 14"/>
                  <a:gd name="T7" fmla="*/ 12 h 14"/>
                  <a:gd name="T8" fmla="*/ 12 w 14"/>
                  <a:gd name="T9" fmla="*/ 14 h 14"/>
                  <a:gd name="T10" fmla="*/ 12 w 14"/>
                  <a:gd name="T11" fmla="*/ 14 h 14"/>
                  <a:gd name="T12" fmla="*/ 14 w 14"/>
                  <a:gd name="T13" fmla="*/ 14 h 14"/>
                  <a:gd name="T14" fmla="*/ 14 w 14"/>
                  <a:gd name="T15" fmla="*/ 12 h 14"/>
                  <a:gd name="T16" fmla="*/ 12 w 14"/>
                  <a:gd name="T17" fmla="*/ 10 h 14"/>
                  <a:gd name="T18" fmla="*/ 8 w 14"/>
                  <a:gd name="T19" fmla="*/ 6 h 14"/>
                  <a:gd name="T20" fmla="*/ 10 w 14"/>
                  <a:gd name="T21" fmla="*/ 6 h 14"/>
                  <a:gd name="T22" fmla="*/ 6 w 14"/>
                  <a:gd name="T23" fmla="*/ 4 h 14"/>
                  <a:gd name="T24" fmla="*/ 4 w 14"/>
                  <a:gd name="T25" fmla="*/ 0 h 14"/>
                  <a:gd name="T26" fmla="*/ 4 w 14"/>
                  <a:gd name="T27" fmla="*/ 0 h 14"/>
                  <a:gd name="T28" fmla="*/ 2 w 14"/>
                  <a:gd name="T29" fmla="*/ 0 h 14"/>
                  <a:gd name="T30" fmla="*/ 2 w 14"/>
                  <a:gd name="T31" fmla="*/ 0 h 14"/>
                  <a:gd name="T32" fmla="*/ 0 w 14"/>
                  <a:gd name="T33" fmla="*/ 0 h 14"/>
                  <a:gd name="T34" fmla="*/ 0 w 14"/>
                  <a:gd name="T35" fmla="*/ 6 h 14"/>
                  <a:gd name="T36" fmla="*/ 4 w 14"/>
                  <a:gd name="T37" fmla="*/ 6 h 14"/>
                  <a:gd name="T38" fmla="*/ 4 w 14"/>
                  <a:gd name="T39" fmla="*/ 10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
                  <a:gd name="T61" fmla="*/ 0 h 14"/>
                  <a:gd name="T62" fmla="*/ 14 w 14"/>
                  <a:gd name="T63" fmla="*/ 14 h 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 h="14">
                    <a:moveTo>
                      <a:pt x="4" y="10"/>
                    </a:moveTo>
                    <a:lnTo>
                      <a:pt x="6" y="10"/>
                    </a:lnTo>
                    <a:lnTo>
                      <a:pt x="8" y="12"/>
                    </a:lnTo>
                    <a:lnTo>
                      <a:pt x="12" y="12"/>
                    </a:lnTo>
                    <a:lnTo>
                      <a:pt x="12" y="14"/>
                    </a:lnTo>
                    <a:lnTo>
                      <a:pt x="14" y="14"/>
                    </a:lnTo>
                    <a:lnTo>
                      <a:pt x="14" y="12"/>
                    </a:lnTo>
                    <a:lnTo>
                      <a:pt x="12" y="10"/>
                    </a:lnTo>
                    <a:lnTo>
                      <a:pt x="8" y="6"/>
                    </a:lnTo>
                    <a:lnTo>
                      <a:pt x="10" y="6"/>
                    </a:lnTo>
                    <a:lnTo>
                      <a:pt x="6" y="4"/>
                    </a:lnTo>
                    <a:lnTo>
                      <a:pt x="4" y="0"/>
                    </a:lnTo>
                    <a:lnTo>
                      <a:pt x="2" y="0"/>
                    </a:lnTo>
                    <a:lnTo>
                      <a:pt x="0" y="0"/>
                    </a:lnTo>
                    <a:lnTo>
                      <a:pt x="0" y="6"/>
                    </a:lnTo>
                    <a:lnTo>
                      <a:pt x="4" y="6"/>
                    </a:lnTo>
                    <a:lnTo>
                      <a:pt x="4" y="10"/>
                    </a:lnTo>
                    <a:close/>
                  </a:path>
                </a:pathLst>
              </a:custGeom>
              <a:solidFill>
                <a:srgbClr val="0071B4">
                  <a:alpha val="25098"/>
                </a:srgbClr>
              </a:solidFill>
              <a:ln w="9525">
                <a:noFill/>
                <a:round/>
                <a:headEnd/>
                <a:tailEnd/>
              </a:ln>
            </p:spPr>
            <p:txBody>
              <a:bodyPr/>
              <a:lstStyle/>
              <a:p>
                <a:endParaRPr lang="en-US"/>
              </a:p>
            </p:txBody>
          </p:sp>
          <p:sp>
            <p:nvSpPr>
              <p:cNvPr id="11834" name="Freeform 83"/>
              <p:cNvSpPr>
                <a:spLocks/>
              </p:cNvSpPr>
              <p:nvPr/>
            </p:nvSpPr>
            <p:spPr bwMode="auto">
              <a:xfrm>
                <a:off x="4787" y="1542"/>
                <a:ext cx="12" cy="22"/>
              </a:xfrm>
              <a:custGeom>
                <a:avLst/>
                <a:gdLst>
                  <a:gd name="T0" fmla="*/ 12 w 12"/>
                  <a:gd name="T1" fmla="*/ 4 h 22"/>
                  <a:gd name="T2" fmla="*/ 10 w 12"/>
                  <a:gd name="T3" fmla="*/ 2 h 22"/>
                  <a:gd name="T4" fmla="*/ 6 w 12"/>
                  <a:gd name="T5" fmla="*/ 0 h 22"/>
                  <a:gd name="T6" fmla="*/ 2 w 12"/>
                  <a:gd name="T7" fmla="*/ 2 h 22"/>
                  <a:gd name="T8" fmla="*/ 0 w 12"/>
                  <a:gd name="T9" fmla="*/ 6 h 22"/>
                  <a:gd name="T10" fmla="*/ 0 w 12"/>
                  <a:gd name="T11" fmla="*/ 20 h 22"/>
                  <a:gd name="T12" fmla="*/ 4 w 12"/>
                  <a:gd name="T13" fmla="*/ 22 h 22"/>
                  <a:gd name="T14" fmla="*/ 6 w 12"/>
                  <a:gd name="T15" fmla="*/ 22 h 22"/>
                  <a:gd name="T16" fmla="*/ 4 w 12"/>
                  <a:gd name="T17" fmla="*/ 20 h 22"/>
                  <a:gd name="T18" fmla="*/ 4 w 12"/>
                  <a:gd name="T19" fmla="*/ 20 h 22"/>
                  <a:gd name="T20" fmla="*/ 8 w 12"/>
                  <a:gd name="T21" fmla="*/ 18 h 22"/>
                  <a:gd name="T22" fmla="*/ 8 w 12"/>
                  <a:gd name="T23" fmla="*/ 16 h 22"/>
                  <a:gd name="T24" fmla="*/ 10 w 12"/>
                  <a:gd name="T25" fmla="*/ 16 h 22"/>
                  <a:gd name="T26" fmla="*/ 12 w 12"/>
                  <a:gd name="T27" fmla="*/ 14 h 22"/>
                  <a:gd name="T28" fmla="*/ 12 w 12"/>
                  <a:gd name="T29" fmla="*/ 12 h 22"/>
                  <a:gd name="T30" fmla="*/ 12 w 12"/>
                  <a:gd name="T31" fmla="*/ 12 h 22"/>
                  <a:gd name="T32" fmla="*/ 12 w 12"/>
                  <a:gd name="T33" fmla="*/ 10 h 22"/>
                  <a:gd name="T34" fmla="*/ 12 w 12"/>
                  <a:gd name="T35" fmla="*/ 4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22"/>
                  <a:gd name="T56" fmla="*/ 12 w 1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22">
                    <a:moveTo>
                      <a:pt x="12" y="4"/>
                    </a:moveTo>
                    <a:lnTo>
                      <a:pt x="10" y="2"/>
                    </a:lnTo>
                    <a:lnTo>
                      <a:pt x="6" y="0"/>
                    </a:lnTo>
                    <a:lnTo>
                      <a:pt x="2" y="2"/>
                    </a:lnTo>
                    <a:lnTo>
                      <a:pt x="0" y="6"/>
                    </a:lnTo>
                    <a:lnTo>
                      <a:pt x="0" y="20"/>
                    </a:lnTo>
                    <a:lnTo>
                      <a:pt x="4" y="22"/>
                    </a:lnTo>
                    <a:lnTo>
                      <a:pt x="6" y="22"/>
                    </a:lnTo>
                    <a:lnTo>
                      <a:pt x="4" y="20"/>
                    </a:lnTo>
                    <a:lnTo>
                      <a:pt x="8" y="18"/>
                    </a:lnTo>
                    <a:lnTo>
                      <a:pt x="8" y="16"/>
                    </a:lnTo>
                    <a:lnTo>
                      <a:pt x="10" y="16"/>
                    </a:lnTo>
                    <a:lnTo>
                      <a:pt x="12" y="14"/>
                    </a:lnTo>
                    <a:lnTo>
                      <a:pt x="12" y="12"/>
                    </a:lnTo>
                    <a:lnTo>
                      <a:pt x="12" y="10"/>
                    </a:lnTo>
                    <a:lnTo>
                      <a:pt x="12" y="4"/>
                    </a:lnTo>
                    <a:close/>
                  </a:path>
                </a:pathLst>
              </a:custGeom>
              <a:solidFill>
                <a:srgbClr val="0071B4">
                  <a:alpha val="25098"/>
                </a:srgbClr>
              </a:solidFill>
              <a:ln w="9525">
                <a:noFill/>
                <a:round/>
                <a:headEnd/>
                <a:tailEnd/>
              </a:ln>
            </p:spPr>
            <p:txBody>
              <a:bodyPr/>
              <a:lstStyle/>
              <a:p>
                <a:endParaRPr lang="en-US"/>
              </a:p>
            </p:txBody>
          </p:sp>
          <p:sp>
            <p:nvSpPr>
              <p:cNvPr id="11835" name="Freeform 84"/>
              <p:cNvSpPr>
                <a:spLocks/>
              </p:cNvSpPr>
              <p:nvPr/>
            </p:nvSpPr>
            <p:spPr bwMode="auto">
              <a:xfrm>
                <a:off x="1713" y="1504"/>
                <a:ext cx="14" cy="12"/>
              </a:xfrm>
              <a:custGeom>
                <a:avLst/>
                <a:gdLst>
                  <a:gd name="T0" fmla="*/ 12 w 14"/>
                  <a:gd name="T1" fmla="*/ 10 h 12"/>
                  <a:gd name="T2" fmla="*/ 14 w 14"/>
                  <a:gd name="T3" fmla="*/ 10 h 12"/>
                  <a:gd name="T4" fmla="*/ 14 w 14"/>
                  <a:gd name="T5" fmla="*/ 6 h 12"/>
                  <a:gd name="T6" fmla="*/ 12 w 14"/>
                  <a:gd name="T7" fmla="*/ 6 h 12"/>
                  <a:gd name="T8" fmla="*/ 12 w 14"/>
                  <a:gd name="T9" fmla="*/ 0 h 12"/>
                  <a:gd name="T10" fmla="*/ 6 w 14"/>
                  <a:gd name="T11" fmla="*/ 2 h 12"/>
                  <a:gd name="T12" fmla="*/ 4 w 14"/>
                  <a:gd name="T13" fmla="*/ 2 h 12"/>
                  <a:gd name="T14" fmla="*/ 4 w 14"/>
                  <a:gd name="T15" fmla="*/ 4 h 12"/>
                  <a:gd name="T16" fmla="*/ 2 w 14"/>
                  <a:gd name="T17" fmla="*/ 4 h 12"/>
                  <a:gd name="T18" fmla="*/ 0 w 14"/>
                  <a:gd name="T19" fmla="*/ 6 h 12"/>
                  <a:gd name="T20" fmla="*/ 2 w 14"/>
                  <a:gd name="T21" fmla="*/ 10 h 12"/>
                  <a:gd name="T22" fmla="*/ 4 w 14"/>
                  <a:gd name="T23" fmla="*/ 12 h 12"/>
                  <a:gd name="T24" fmla="*/ 8 w 14"/>
                  <a:gd name="T25" fmla="*/ 12 h 12"/>
                  <a:gd name="T26" fmla="*/ 12 w 14"/>
                  <a:gd name="T27" fmla="*/ 1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2"/>
                  <a:gd name="T44" fmla="*/ 14 w 14"/>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2">
                    <a:moveTo>
                      <a:pt x="12" y="10"/>
                    </a:moveTo>
                    <a:lnTo>
                      <a:pt x="14" y="10"/>
                    </a:lnTo>
                    <a:lnTo>
                      <a:pt x="14" y="6"/>
                    </a:lnTo>
                    <a:lnTo>
                      <a:pt x="12" y="6"/>
                    </a:lnTo>
                    <a:lnTo>
                      <a:pt x="12" y="0"/>
                    </a:lnTo>
                    <a:lnTo>
                      <a:pt x="6" y="2"/>
                    </a:lnTo>
                    <a:lnTo>
                      <a:pt x="4" y="2"/>
                    </a:lnTo>
                    <a:lnTo>
                      <a:pt x="4" y="4"/>
                    </a:lnTo>
                    <a:lnTo>
                      <a:pt x="2" y="4"/>
                    </a:lnTo>
                    <a:lnTo>
                      <a:pt x="0" y="6"/>
                    </a:lnTo>
                    <a:lnTo>
                      <a:pt x="2" y="10"/>
                    </a:lnTo>
                    <a:lnTo>
                      <a:pt x="4" y="12"/>
                    </a:lnTo>
                    <a:lnTo>
                      <a:pt x="8" y="12"/>
                    </a:lnTo>
                    <a:lnTo>
                      <a:pt x="12" y="10"/>
                    </a:lnTo>
                    <a:close/>
                  </a:path>
                </a:pathLst>
              </a:custGeom>
              <a:solidFill>
                <a:srgbClr val="0071B4">
                  <a:alpha val="25098"/>
                </a:srgbClr>
              </a:solidFill>
              <a:ln w="9525">
                <a:noFill/>
                <a:round/>
                <a:headEnd/>
                <a:tailEnd/>
              </a:ln>
            </p:spPr>
            <p:txBody>
              <a:bodyPr/>
              <a:lstStyle/>
              <a:p>
                <a:endParaRPr lang="en-US"/>
              </a:p>
            </p:txBody>
          </p:sp>
          <p:sp>
            <p:nvSpPr>
              <p:cNvPr id="11836" name="Freeform 85"/>
              <p:cNvSpPr>
                <a:spLocks/>
              </p:cNvSpPr>
              <p:nvPr/>
            </p:nvSpPr>
            <p:spPr bwMode="auto">
              <a:xfrm>
                <a:off x="1707" y="1574"/>
                <a:ext cx="68" cy="48"/>
              </a:xfrm>
              <a:custGeom>
                <a:avLst/>
                <a:gdLst>
                  <a:gd name="T0" fmla="*/ 58 w 68"/>
                  <a:gd name="T1" fmla="*/ 22 h 48"/>
                  <a:gd name="T2" fmla="*/ 54 w 68"/>
                  <a:gd name="T3" fmla="*/ 20 h 48"/>
                  <a:gd name="T4" fmla="*/ 52 w 68"/>
                  <a:gd name="T5" fmla="*/ 18 h 48"/>
                  <a:gd name="T6" fmla="*/ 52 w 68"/>
                  <a:gd name="T7" fmla="*/ 14 h 48"/>
                  <a:gd name="T8" fmla="*/ 50 w 68"/>
                  <a:gd name="T9" fmla="*/ 12 h 48"/>
                  <a:gd name="T10" fmla="*/ 38 w 68"/>
                  <a:gd name="T11" fmla="*/ 4 h 48"/>
                  <a:gd name="T12" fmla="*/ 28 w 68"/>
                  <a:gd name="T13" fmla="*/ 4 h 48"/>
                  <a:gd name="T14" fmla="*/ 26 w 68"/>
                  <a:gd name="T15" fmla="*/ 6 h 48"/>
                  <a:gd name="T16" fmla="*/ 12 w 68"/>
                  <a:gd name="T17" fmla="*/ 2 h 48"/>
                  <a:gd name="T18" fmla="*/ 10 w 68"/>
                  <a:gd name="T19" fmla="*/ 2 h 48"/>
                  <a:gd name="T20" fmla="*/ 6 w 68"/>
                  <a:gd name="T21" fmla="*/ 0 h 48"/>
                  <a:gd name="T22" fmla="*/ 2 w 68"/>
                  <a:gd name="T23" fmla="*/ 0 h 48"/>
                  <a:gd name="T24" fmla="*/ 0 w 68"/>
                  <a:gd name="T25" fmla="*/ 4 h 48"/>
                  <a:gd name="T26" fmla="*/ 0 w 68"/>
                  <a:gd name="T27" fmla="*/ 10 h 48"/>
                  <a:gd name="T28" fmla="*/ 0 w 68"/>
                  <a:gd name="T29" fmla="*/ 12 h 48"/>
                  <a:gd name="T30" fmla="*/ 0 w 68"/>
                  <a:gd name="T31" fmla="*/ 18 h 48"/>
                  <a:gd name="T32" fmla="*/ 2 w 68"/>
                  <a:gd name="T33" fmla="*/ 24 h 48"/>
                  <a:gd name="T34" fmla="*/ 10 w 68"/>
                  <a:gd name="T35" fmla="*/ 26 h 48"/>
                  <a:gd name="T36" fmla="*/ 12 w 68"/>
                  <a:gd name="T37" fmla="*/ 42 h 48"/>
                  <a:gd name="T38" fmla="*/ 22 w 68"/>
                  <a:gd name="T39" fmla="*/ 48 h 48"/>
                  <a:gd name="T40" fmla="*/ 38 w 68"/>
                  <a:gd name="T41" fmla="*/ 40 h 48"/>
                  <a:gd name="T42" fmla="*/ 48 w 68"/>
                  <a:gd name="T43" fmla="*/ 40 h 48"/>
                  <a:gd name="T44" fmla="*/ 54 w 68"/>
                  <a:gd name="T45" fmla="*/ 44 h 48"/>
                  <a:gd name="T46" fmla="*/ 64 w 68"/>
                  <a:gd name="T47" fmla="*/ 44 h 48"/>
                  <a:gd name="T48" fmla="*/ 68 w 68"/>
                  <a:gd name="T49" fmla="*/ 40 h 48"/>
                  <a:gd name="T50" fmla="*/ 64 w 68"/>
                  <a:gd name="T51" fmla="*/ 38 h 48"/>
                  <a:gd name="T52" fmla="*/ 64 w 68"/>
                  <a:gd name="T53" fmla="*/ 34 h 48"/>
                  <a:gd name="T54" fmla="*/ 64 w 68"/>
                  <a:gd name="T55" fmla="*/ 32 h 48"/>
                  <a:gd name="T56" fmla="*/ 58 w 68"/>
                  <a:gd name="T57" fmla="*/ 22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8"/>
                  <a:gd name="T88" fmla="*/ 0 h 48"/>
                  <a:gd name="T89" fmla="*/ 68 w 68"/>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8" h="48">
                    <a:moveTo>
                      <a:pt x="58" y="22"/>
                    </a:moveTo>
                    <a:lnTo>
                      <a:pt x="54" y="20"/>
                    </a:lnTo>
                    <a:lnTo>
                      <a:pt x="52" y="18"/>
                    </a:lnTo>
                    <a:lnTo>
                      <a:pt x="52" y="14"/>
                    </a:lnTo>
                    <a:lnTo>
                      <a:pt x="50" y="12"/>
                    </a:lnTo>
                    <a:lnTo>
                      <a:pt x="38" y="4"/>
                    </a:lnTo>
                    <a:lnTo>
                      <a:pt x="28" y="4"/>
                    </a:lnTo>
                    <a:lnTo>
                      <a:pt x="26" y="6"/>
                    </a:lnTo>
                    <a:lnTo>
                      <a:pt x="12" y="2"/>
                    </a:lnTo>
                    <a:lnTo>
                      <a:pt x="10" y="2"/>
                    </a:lnTo>
                    <a:lnTo>
                      <a:pt x="6" y="0"/>
                    </a:lnTo>
                    <a:lnTo>
                      <a:pt x="2" y="0"/>
                    </a:lnTo>
                    <a:lnTo>
                      <a:pt x="0" y="4"/>
                    </a:lnTo>
                    <a:lnTo>
                      <a:pt x="0" y="10"/>
                    </a:lnTo>
                    <a:lnTo>
                      <a:pt x="0" y="12"/>
                    </a:lnTo>
                    <a:lnTo>
                      <a:pt x="0" y="18"/>
                    </a:lnTo>
                    <a:lnTo>
                      <a:pt x="2" y="24"/>
                    </a:lnTo>
                    <a:lnTo>
                      <a:pt x="10" y="26"/>
                    </a:lnTo>
                    <a:lnTo>
                      <a:pt x="12" y="42"/>
                    </a:lnTo>
                    <a:lnTo>
                      <a:pt x="22" y="48"/>
                    </a:lnTo>
                    <a:lnTo>
                      <a:pt x="38" y="40"/>
                    </a:lnTo>
                    <a:lnTo>
                      <a:pt x="48" y="40"/>
                    </a:lnTo>
                    <a:lnTo>
                      <a:pt x="54" y="44"/>
                    </a:lnTo>
                    <a:lnTo>
                      <a:pt x="64" y="44"/>
                    </a:lnTo>
                    <a:lnTo>
                      <a:pt x="68" y="40"/>
                    </a:lnTo>
                    <a:lnTo>
                      <a:pt x="64" y="38"/>
                    </a:lnTo>
                    <a:lnTo>
                      <a:pt x="64" y="34"/>
                    </a:lnTo>
                    <a:lnTo>
                      <a:pt x="64" y="32"/>
                    </a:lnTo>
                    <a:lnTo>
                      <a:pt x="58" y="22"/>
                    </a:lnTo>
                    <a:close/>
                  </a:path>
                </a:pathLst>
              </a:custGeom>
              <a:solidFill>
                <a:srgbClr val="0071B4">
                  <a:alpha val="25098"/>
                </a:srgbClr>
              </a:solidFill>
              <a:ln w="9525">
                <a:noFill/>
                <a:round/>
                <a:headEnd/>
                <a:tailEnd/>
              </a:ln>
            </p:spPr>
            <p:txBody>
              <a:bodyPr/>
              <a:lstStyle/>
              <a:p>
                <a:endParaRPr lang="en-US"/>
              </a:p>
            </p:txBody>
          </p:sp>
          <p:sp>
            <p:nvSpPr>
              <p:cNvPr id="11837" name="Freeform 86"/>
              <p:cNvSpPr>
                <a:spLocks/>
              </p:cNvSpPr>
              <p:nvPr/>
            </p:nvSpPr>
            <p:spPr bwMode="auto">
              <a:xfrm>
                <a:off x="3657" y="2830"/>
                <a:ext cx="6" cy="8"/>
              </a:xfrm>
              <a:custGeom>
                <a:avLst/>
                <a:gdLst>
                  <a:gd name="T0" fmla="*/ 4 w 6"/>
                  <a:gd name="T1" fmla="*/ 2 h 8"/>
                  <a:gd name="T2" fmla="*/ 4 w 6"/>
                  <a:gd name="T3" fmla="*/ 0 h 8"/>
                  <a:gd name="T4" fmla="*/ 4 w 6"/>
                  <a:gd name="T5" fmla="*/ 2 h 8"/>
                  <a:gd name="T6" fmla="*/ 2 w 6"/>
                  <a:gd name="T7" fmla="*/ 4 h 8"/>
                  <a:gd name="T8" fmla="*/ 2 w 6"/>
                  <a:gd name="T9" fmla="*/ 4 h 8"/>
                  <a:gd name="T10" fmla="*/ 2 w 6"/>
                  <a:gd name="T11" fmla="*/ 6 h 8"/>
                  <a:gd name="T12" fmla="*/ 2 w 6"/>
                  <a:gd name="T13" fmla="*/ 6 h 8"/>
                  <a:gd name="T14" fmla="*/ 0 w 6"/>
                  <a:gd name="T15" fmla="*/ 8 h 8"/>
                  <a:gd name="T16" fmla="*/ 2 w 6"/>
                  <a:gd name="T17" fmla="*/ 8 h 8"/>
                  <a:gd name="T18" fmla="*/ 2 w 6"/>
                  <a:gd name="T19" fmla="*/ 8 h 8"/>
                  <a:gd name="T20" fmla="*/ 2 w 6"/>
                  <a:gd name="T21" fmla="*/ 8 h 8"/>
                  <a:gd name="T22" fmla="*/ 2 w 6"/>
                  <a:gd name="T23" fmla="*/ 6 h 8"/>
                  <a:gd name="T24" fmla="*/ 2 w 6"/>
                  <a:gd name="T25" fmla="*/ 6 h 8"/>
                  <a:gd name="T26" fmla="*/ 4 w 6"/>
                  <a:gd name="T27" fmla="*/ 4 h 8"/>
                  <a:gd name="T28" fmla="*/ 4 w 6"/>
                  <a:gd name="T29" fmla="*/ 4 h 8"/>
                  <a:gd name="T30" fmla="*/ 6 w 6"/>
                  <a:gd name="T31" fmla="*/ 2 h 8"/>
                  <a:gd name="T32" fmla="*/ 4 w 6"/>
                  <a:gd name="T33" fmla="*/ 2 h 8"/>
                  <a:gd name="T34" fmla="*/ 4 w 6"/>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
                  <a:gd name="T55" fmla="*/ 0 h 8"/>
                  <a:gd name="T56" fmla="*/ 6 w 6"/>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 h="8">
                    <a:moveTo>
                      <a:pt x="4" y="2"/>
                    </a:moveTo>
                    <a:lnTo>
                      <a:pt x="4" y="0"/>
                    </a:lnTo>
                    <a:lnTo>
                      <a:pt x="4" y="2"/>
                    </a:lnTo>
                    <a:lnTo>
                      <a:pt x="2" y="4"/>
                    </a:lnTo>
                    <a:lnTo>
                      <a:pt x="2" y="6"/>
                    </a:lnTo>
                    <a:lnTo>
                      <a:pt x="0" y="8"/>
                    </a:lnTo>
                    <a:lnTo>
                      <a:pt x="2" y="8"/>
                    </a:lnTo>
                    <a:lnTo>
                      <a:pt x="2" y="6"/>
                    </a:lnTo>
                    <a:lnTo>
                      <a:pt x="4" y="4"/>
                    </a:lnTo>
                    <a:lnTo>
                      <a:pt x="6" y="2"/>
                    </a:lnTo>
                    <a:lnTo>
                      <a:pt x="4" y="2"/>
                    </a:lnTo>
                    <a:close/>
                  </a:path>
                </a:pathLst>
              </a:custGeom>
              <a:solidFill>
                <a:srgbClr val="0071B4">
                  <a:alpha val="25098"/>
                </a:srgbClr>
              </a:solidFill>
              <a:ln w="9525">
                <a:noFill/>
                <a:round/>
                <a:headEnd/>
                <a:tailEnd/>
              </a:ln>
            </p:spPr>
            <p:txBody>
              <a:bodyPr/>
              <a:lstStyle/>
              <a:p>
                <a:endParaRPr lang="en-US"/>
              </a:p>
            </p:txBody>
          </p:sp>
          <p:sp>
            <p:nvSpPr>
              <p:cNvPr id="11838" name="Rectangle 87"/>
              <p:cNvSpPr>
                <a:spLocks noChangeArrowheads="1"/>
              </p:cNvSpPr>
              <p:nvPr/>
            </p:nvSpPr>
            <p:spPr bwMode="auto">
              <a:xfrm>
                <a:off x="2058" y="2239"/>
                <a:ext cx="1" cy="1"/>
              </a:xfrm>
              <a:prstGeom prst="rect">
                <a:avLst/>
              </a:prstGeom>
              <a:solidFill>
                <a:srgbClr val="0071B4">
                  <a:alpha val="25098"/>
                </a:srgbClr>
              </a:solidFill>
              <a:ln w="9525">
                <a:noFill/>
                <a:miter lim="800000"/>
                <a:headEnd/>
                <a:tailEnd/>
              </a:ln>
            </p:spPr>
            <p:txBody>
              <a:bodyPr/>
              <a:lstStyle/>
              <a:p>
                <a:endParaRPr lang="en-US"/>
              </a:p>
            </p:txBody>
          </p:sp>
          <p:sp>
            <p:nvSpPr>
              <p:cNvPr id="11839" name="Freeform 88"/>
              <p:cNvSpPr>
                <a:spLocks/>
              </p:cNvSpPr>
              <p:nvPr/>
            </p:nvSpPr>
            <p:spPr bwMode="auto">
              <a:xfrm>
                <a:off x="3567" y="2954"/>
                <a:ext cx="6" cy="2"/>
              </a:xfrm>
              <a:custGeom>
                <a:avLst/>
                <a:gdLst>
                  <a:gd name="T0" fmla="*/ 4 w 6"/>
                  <a:gd name="T1" fmla="*/ 0 h 2"/>
                  <a:gd name="T2" fmla="*/ 0 w 6"/>
                  <a:gd name="T3" fmla="*/ 0 h 2"/>
                  <a:gd name="T4" fmla="*/ 0 w 6"/>
                  <a:gd name="T5" fmla="*/ 0 h 2"/>
                  <a:gd name="T6" fmla="*/ 0 w 6"/>
                  <a:gd name="T7" fmla="*/ 0 h 2"/>
                  <a:gd name="T8" fmla="*/ 2 w 6"/>
                  <a:gd name="T9" fmla="*/ 2 h 2"/>
                  <a:gd name="T10" fmla="*/ 2 w 6"/>
                  <a:gd name="T11" fmla="*/ 2 h 2"/>
                  <a:gd name="T12" fmla="*/ 2 w 6"/>
                  <a:gd name="T13" fmla="*/ 2 h 2"/>
                  <a:gd name="T14" fmla="*/ 4 w 6"/>
                  <a:gd name="T15" fmla="*/ 2 h 2"/>
                  <a:gd name="T16" fmla="*/ 4 w 6"/>
                  <a:gd name="T17" fmla="*/ 2 h 2"/>
                  <a:gd name="T18" fmla="*/ 6 w 6"/>
                  <a:gd name="T19" fmla="*/ 2 h 2"/>
                  <a:gd name="T20" fmla="*/ 4 w 6"/>
                  <a:gd name="T21" fmla="*/ 0 h 2"/>
                  <a:gd name="T22" fmla="*/ 4 w 6"/>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2"/>
                  <a:gd name="T38" fmla="*/ 6 w 6"/>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2">
                    <a:moveTo>
                      <a:pt x="4" y="0"/>
                    </a:moveTo>
                    <a:lnTo>
                      <a:pt x="0" y="0"/>
                    </a:lnTo>
                    <a:lnTo>
                      <a:pt x="2" y="2"/>
                    </a:lnTo>
                    <a:lnTo>
                      <a:pt x="4" y="2"/>
                    </a:lnTo>
                    <a:lnTo>
                      <a:pt x="6" y="2"/>
                    </a:lnTo>
                    <a:lnTo>
                      <a:pt x="4" y="0"/>
                    </a:lnTo>
                    <a:close/>
                  </a:path>
                </a:pathLst>
              </a:custGeom>
              <a:solidFill>
                <a:srgbClr val="0071B4">
                  <a:alpha val="25098"/>
                </a:srgbClr>
              </a:solidFill>
              <a:ln w="9525">
                <a:noFill/>
                <a:round/>
                <a:headEnd/>
                <a:tailEnd/>
              </a:ln>
            </p:spPr>
            <p:txBody>
              <a:bodyPr/>
              <a:lstStyle/>
              <a:p>
                <a:endParaRPr lang="en-US"/>
              </a:p>
            </p:txBody>
          </p:sp>
          <p:sp>
            <p:nvSpPr>
              <p:cNvPr id="11840" name="Freeform 89"/>
              <p:cNvSpPr>
                <a:spLocks/>
              </p:cNvSpPr>
              <p:nvPr/>
            </p:nvSpPr>
            <p:spPr bwMode="auto">
              <a:xfrm>
                <a:off x="2613" y="2970"/>
                <a:ext cx="4" cy="2"/>
              </a:xfrm>
              <a:custGeom>
                <a:avLst/>
                <a:gdLst>
                  <a:gd name="T0" fmla="*/ 0 w 4"/>
                  <a:gd name="T1" fmla="*/ 2 h 2"/>
                  <a:gd name="T2" fmla="*/ 0 w 4"/>
                  <a:gd name="T3" fmla="*/ 2 h 2"/>
                  <a:gd name="T4" fmla="*/ 2 w 4"/>
                  <a:gd name="T5" fmla="*/ 2 h 2"/>
                  <a:gd name="T6" fmla="*/ 4 w 4"/>
                  <a:gd name="T7" fmla="*/ 0 h 2"/>
                  <a:gd name="T8" fmla="*/ 2 w 4"/>
                  <a:gd name="T9" fmla="*/ 0 h 2"/>
                  <a:gd name="T10" fmla="*/ 0 w 4"/>
                  <a:gd name="T11" fmla="*/ 2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0" y="2"/>
                    </a:moveTo>
                    <a:lnTo>
                      <a:pt x="0" y="2"/>
                    </a:lnTo>
                    <a:lnTo>
                      <a:pt x="2" y="2"/>
                    </a:lnTo>
                    <a:lnTo>
                      <a:pt x="4" y="0"/>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841" name="Freeform 90"/>
              <p:cNvSpPr>
                <a:spLocks/>
              </p:cNvSpPr>
              <p:nvPr/>
            </p:nvSpPr>
            <p:spPr bwMode="auto">
              <a:xfrm>
                <a:off x="2611" y="2637"/>
                <a:ext cx="2" cy="2"/>
              </a:xfrm>
              <a:custGeom>
                <a:avLst/>
                <a:gdLst>
                  <a:gd name="T0" fmla="*/ 2 w 2"/>
                  <a:gd name="T1" fmla="*/ 0 h 2"/>
                  <a:gd name="T2" fmla="*/ 0 w 2"/>
                  <a:gd name="T3" fmla="*/ 0 h 2"/>
                  <a:gd name="T4" fmla="*/ 0 w 2"/>
                  <a:gd name="T5" fmla="*/ 2 h 2"/>
                  <a:gd name="T6" fmla="*/ 0 w 2"/>
                  <a:gd name="T7" fmla="*/ 2 h 2"/>
                  <a:gd name="T8" fmla="*/ 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lnTo>
                      <a:pt x="0" y="0"/>
                    </a:lnTo>
                    <a:lnTo>
                      <a:pt x="0" y="2"/>
                    </a:lnTo>
                    <a:lnTo>
                      <a:pt x="2" y="0"/>
                    </a:lnTo>
                    <a:close/>
                  </a:path>
                </a:pathLst>
              </a:custGeom>
              <a:solidFill>
                <a:srgbClr val="0071B4">
                  <a:alpha val="25098"/>
                </a:srgbClr>
              </a:solidFill>
              <a:ln w="9525">
                <a:noFill/>
                <a:round/>
                <a:headEnd/>
                <a:tailEnd/>
              </a:ln>
            </p:spPr>
            <p:txBody>
              <a:bodyPr/>
              <a:lstStyle/>
              <a:p>
                <a:endParaRPr lang="en-US"/>
              </a:p>
            </p:txBody>
          </p:sp>
          <p:sp>
            <p:nvSpPr>
              <p:cNvPr id="11842" name="Freeform 91"/>
              <p:cNvSpPr>
                <a:spLocks/>
              </p:cNvSpPr>
              <p:nvPr/>
            </p:nvSpPr>
            <p:spPr bwMode="auto">
              <a:xfrm>
                <a:off x="3585" y="2948"/>
                <a:ext cx="16" cy="6"/>
              </a:xfrm>
              <a:custGeom>
                <a:avLst/>
                <a:gdLst>
                  <a:gd name="T0" fmla="*/ 10 w 16"/>
                  <a:gd name="T1" fmla="*/ 0 h 6"/>
                  <a:gd name="T2" fmla="*/ 6 w 16"/>
                  <a:gd name="T3" fmla="*/ 2 h 6"/>
                  <a:gd name="T4" fmla="*/ 4 w 16"/>
                  <a:gd name="T5" fmla="*/ 2 h 6"/>
                  <a:gd name="T6" fmla="*/ 2 w 16"/>
                  <a:gd name="T7" fmla="*/ 0 h 6"/>
                  <a:gd name="T8" fmla="*/ 2 w 16"/>
                  <a:gd name="T9" fmla="*/ 0 h 6"/>
                  <a:gd name="T10" fmla="*/ 0 w 16"/>
                  <a:gd name="T11" fmla="*/ 2 h 6"/>
                  <a:gd name="T12" fmla="*/ 2 w 16"/>
                  <a:gd name="T13" fmla="*/ 4 h 6"/>
                  <a:gd name="T14" fmla="*/ 8 w 16"/>
                  <a:gd name="T15" fmla="*/ 6 h 6"/>
                  <a:gd name="T16" fmla="*/ 14 w 16"/>
                  <a:gd name="T17" fmla="*/ 4 h 6"/>
                  <a:gd name="T18" fmla="*/ 16 w 16"/>
                  <a:gd name="T19" fmla="*/ 2 h 6"/>
                  <a:gd name="T20" fmla="*/ 16 w 16"/>
                  <a:gd name="T21" fmla="*/ 2 h 6"/>
                  <a:gd name="T22" fmla="*/ 14 w 16"/>
                  <a:gd name="T23" fmla="*/ 2 h 6"/>
                  <a:gd name="T24" fmla="*/ 10 w 16"/>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6"/>
                  <a:gd name="T41" fmla="*/ 16 w 16"/>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6">
                    <a:moveTo>
                      <a:pt x="10" y="0"/>
                    </a:moveTo>
                    <a:lnTo>
                      <a:pt x="6" y="2"/>
                    </a:lnTo>
                    <a:lnTo>
                      <a:pt x="4" y="2"/>
                    </a:lnTo>
                    <a:lnTo>
                      <a:pt x="2" y="0"/>
                    </a:lnTo>
                    <a:lnTo>
                      <a:pt x="0" y="2"/>
                    </a:lnTo>
                    <a:lnTo>
                      <a:pt x="2" y="4"/>
                    </a:lnTo>
                    <a:lnTo>
                      <a:pt x="8" y="6"/>
                    </a:lnTo>
                    <a:lnTo>
                      <a:pt x="14" y="4"/>
                    </a:lnTo>
                    <a:lnTo>
                      <a:pt x="16" y="2"/>
                    </a:lnTo>
                    <a:lnTo>
                      <a:pt x="14" y="2"/>
                    </a:lnTo>
                    <a:lnTo>
                      <a:pt x="10" y="0"/>
                    </a:lnTo>
                    <a:close/>
                  </a:path>
                </a:pathLst>
              </a:custGeom>
              <a:solidFill>
                <a:srgbClr val="0071B4">
                  <a:alpha val="25098"/>
                </a:srgbClr>
              </a:solidFill>
              <a:ln w="9525">
                <a:noFill/>
                <a:round/>
                <a:headEnd/>
                <a:tailEnd/>
              </a:ln>
            </p:spPr>
            <p:txBody>
              <a:bodyPr/>
              <a:lstStyle/>
              <a:p>
                <a:endParaRPr lang="en-US"/>
              </a:p>
            </p:txBody>
          </p:sp>
          <p:sp>
            <p:nvSpPr>
              <p:cNvPr id="11843" name="Freeform 92"/>
              <p:cNvSpPr>
                <a:spLocks/>
              </p:cNvSpPr>
              <p:nvPr/>
            </p:nvSpPr>
            <p:spPr bwMode="auto">
              <a:xfrm>
                <a:off x="2735" y="2014"/>
                <a:ext cx="4" cy="2"/>
              </a:xfrm>
              <a:custGeom>
                <a:avLst/>
                <a:gdLst>
                  <a:gd name="T0" fmla="*/ 4 w 4"/>
                  <a:gd name="T1" fmla="*/ 2 h 2"/>
                  <a:gd name="T2" fmla="*/ 4 w 4"/>
                  <a:gd name="T3" fmla="*/ 2 h 2"/>
                  <a:gd name="T4" fmla="*/ 4 w 4"/>
                  <a:gd name="T5" fmla="*/ 0 h 2"/>
                  <a:gd name="T6" fmla="*/ 0 w 4"/>
                  <a:gd name="T7" fmla="*/ 0 h 2"/>
                  <a:gd name="T8" fmla="*/ 0 w 4"/>
                  <a:gd name="T9" fmla="*/ 0 h 2"/>
                  <a:gd name="T10" fmla="*/ 0 w 4"/>
                  <a:gd name="T11" fmla="*/ 2 h 2"/>
                  <a:gd name="T12" fmla="*/ 4 w 4"/>
                  <a:gd name="T13" fmla="*/ 2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4" y="2"/>
                    </a:moveTo>
                    <a:lnTo>
                      <a:pt x="4" y="2"/>
                    </a:lnTo>
                    <a:lnTo>
                      <a:pt x="4" y="0"/>
                    </a:lnTo>
                    <a:lnTo>
                      <a:pt x="0" y="0"/>
                    </a:lnTo>
                    <a:lnTo>
                      <a:pt x="0" y="2"/>
                    </a:lnTo>
                    <a:lnTo>
                      <a:pt x="4" y="2"/>
                    </a:lnTo>
                    <a:close/>
                  </a:path>
                </a:pathLst>
              </a:custGeom>
              <a:solidFill>
                <a:srgbClr val="0071B4">
                  <a:alpha val="25098"/>
                </a:srgbClr>
              </a:solidFill>
              <a:ln w="9525">
                <a:noFill/>
                <a:round/>
                <a:headEnd/>
                <a:tailEnd/>
              </a:ln>
            </p:spPr>
            <p:txBody>
              <a:bodyPr/>
              <a:lstStyle/>
              <a:p>
                <a:endParaRPr lang="en-US"/>
              </a:p>
            </p:txBody>
          </p:sp>
          <p:sp>
            <p:nvSpPr>
              <p:cNvPr id="11844" name="Freeform 93"/>
              <p:cNvSpPr>
                <a:spLocks/>
              </p:cNvSpPr>
              <p:nvPr/>
            </p:nvSpPr>
            <p:spPr bwMode="auto">
              <a:xfrm>
                <a:off x="2735" y="2137"/>
                <a:ext cx="6" cy="4"/>
              </a:xfrm>
              <a:custGeom>
                <a:avLst/>
                <a:gdLst>
                  <a:gd name="T0" fmla="*/ 0 w 6"/>
                  <a:gd name="T1" fmla="*/ 2 h 4"/>
                  <a:gd name="T2" fmla="*/ 0 w 6"/>
                  <a:gd name="T3" fmla="*/ 2 h 4"/>
                  <a:gd name="T4" fmla="*/ 2 w 6"/>
                  <a:gd name="T5" fmla="*/ 4 h 4"/>
                  <a:gd name="T6" fmla="*/ 6 w 6"/>
                  <a:gd name="T7" fmla="*/ 4 h 4"/>
                  <a:gd name="T8" fmla="*/ 6 w 6"/>
                  <a:gd name="T9" fmla="*/ 2 h 4"/>
                  <a:gd name="T10" fmla="*/ 6 w 6"/>
                  <a:gd name="T11" fmla="*/ 2 h 4"/>
                  <a:gd name="T12" fmla="*/ 4 w 6"/>
                  <a:gd name="T13" fmla="*/ 0 h 4"/>
                  <a:gd name="T14" fmla="*/ 0 w 6"/>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0" y="2"/>
                    </a:moveTo>
                    <a:lnTo>
                      <a:pt x="0" y="2"/>
                    </a:lnTo>
                    <a:lnTo>
                      <a:pt x="2" y="4"/>
                    </a:lnTo>
                    <a:lnTo>
                      <a:pt x="6" y="4"/>
                    </a:lnTo>
                    <a:lnTo>
                      <a:pt x="6" y="2"/>
                    </a:lnTo>
                    <a:lnTo>
                      <a:pt x="4" y="0"/>
                    </a:lnTo>
                    <a:lnTo>
                      <a:pt x="0" y="2"/>
                    </a:lnTo>
                    <a:close/>
                  </a:path>
                </a:pathLst>
              </a:custGeom>
              <a:solidFill>
                <a:srgbClr val="0071B4">
                  <a:alpha val="25098"/>
                </a:srgbClr>
              </a:solidFill>
              <a:ln w="9525">
                <a:noFill/>
                <a:round/>
                <a:headEnd/>
                <a:tailEnd/>
              </a:ln>
            </p:spPr>
            <p:txBody>
              <a:bodyPr/>
              <a:lstStyle/>
              <a:p>
                <a:endParaRPr lang="en-US"/>
              </a:p>
            </p:txBody>
          </p:sp>
          <p:sp>
            <p:nvSpPr>
              <p:cNvPr id="11845" name="Freeform 94"/>
              <p:cNvSpPr>
                <a:spLocks/>
              </p:cNvSpPr>
              <p:nvPr/>
            </p:nvSpPr>
            <p:spPr bwMode="auto">
              <a:xfrm>
                <a:off x="2695" y="2197"/>
                <a:ext cx="68" cy="90"/>
              </a:xfrm>
              <a:custGeom>
                <a:avLst/>
                <a:gdLst>
                  <a:gd name="T0" fmla="*/ 2 w 68"/>
                  <a:gd name="T1" fmla="*/ 82 h 90"/>
                  <a:gd name="T2" fmla="*/ 4 w 68"/>
                  <a:gd name="T3" fmla="*/ 84 h 90"/>
                  <a:gd name="T4" fmla="*/ 10 w 68"/>
                  <a:gd name="T5" fmla="*/ 84 h 90"/>
                  <a:gd name="T6" fmla="*/ 6 w 68"/>
                  <a:gd name="T7" fmla="*/ 88 h 90"/>
                  <a:gd name="T8" fmla="*/ 12 w 68"/>
                  <a:gd name="T9" fmla="*/ 88 h 90"/>
                  <a:gd name="T10" fmla="*/ 10 w 68"/>
                  <a:gd name="T11" fmla="*/ 90 h 90"/>
                  <a:gd name="T12" fmla="*/ 14 w 68"/>
                  <a:gd name="T13" fmla="*/ 90 h 90"/>
                  <a:gd name="T14" fmla="*/ 18 w 68"/>
                  <a:gd name="T15" fmla="*/ 88 h 90"/>
                  <a:gd name="T16" fmla="*/ 28 w 68"/>
                  <a:gd name="T17" fmla="*/ 86 h 90"/>
                  <a:gd name="T18" fmla="*/ 30 w 68"/>
                  <a:gd name="T19" fmla="*/ 84 h 90"/>
                  <a:gd name="T20" fmla="*/ 36 w 68"/>
                  <a:gd name="T21" fmla="*/ 80 h 90"/>
                  <a:gd name="T22" fmla="*/ 38 w 68"/>
                  <a:gd name="T23" fmla="*/ 78 h 90"/>
                  <a:gd name="T24" fmla="*/ 54 w 68"/>
                  <a:gd name="T25" fmla="*/ 76 h 90"/>
                  <a:gd name="T26" fmla="*/ 56 w 68"/>
                  <a:gd name="T27" fmla="*/ 72 h 90"/>
                  <a:gd name="T28" fmla="*/ 60 w 68"/>
                  <a:gd name="T29" fmla="*/ 48 h 90"/>
                  <a:gd name="T30" fmla="*/ 56 w 68"/>
                  <a:gd name="T31" fmla="*/ 34 h 90"/>
                  <a:gd name="T32" fmla="*/ 58 w 68"/>
                  <a:gd name="T33" fmla="*/ 32 h 90"/>
                  <a:gd name="T34" fmla="*/ 66 w 68"/>
                  <a:gd name="T35" fmla="*/ 26 h 90"/>
                  <a:gd name="T36" fmla="*/ 68 w 68"/>
                  <a:gd name="T37" fmla="*/ 24 h 90"/>
                  <a:gd name="T38" fmla="*/ 66 w 68"/>
                  <a:gd name="T39" fmla="*/ 16 h 90"/>
                  <a:gd name="T40" fmla="*/ 64 w 68"/>
                  <a:gd name="T41" fmla="*/ 10 h 90"/>
                  <a:gd name="T42" fmla="*/ 48 w 68"/>
                  <a:gd name="T43" fmla="*/ 4 h 90"/>
                  <a:gd name="T44" fmla="*/ 44 w 68"/>
                  <a:gd name="T45" fmla="*/ 6 h 90"/>
                  <a:gd name="T46" fmla="*/ 44 w 68"/>
                  <a:gd name="T47" fmla="*/ 0 h 90"/>
                  <a:gd name="T48" fmla="*/ 42 w 68"/>
                  <a:gd name="T49" fmla="*/ 2 h 90"/>
                  <a:gd name="T50" fmla="*/ 40 w 68"/>
                  <a:gd name="T51" fmla="*/ 8 h 90"/>
                  <a:gd name="T52" fmla="*/ 40 w 68"/>
                  <a:gd name="T53" fmla="*/ 2 h 90"/>
                  <a:gd name="T54" fmla="*/ 36 w 68"/>
                  <a:gd name="T55" fmla="*/ 4 h 90"/>
                  <a:gd name="T56" fmla="*/ 28 w 68"/>
                  <a:gd name="T57" fmla="*/ 8 h 90"/>
                  <a:gd name="T58" fmla="*/ 28 w 68"/>
                  <a:gd name="T59" fmla="*/ 12 h 90"/>
                  <a:gd name="T60" fmla="*/ 24 w 68"/>
                  <a:gd name="T61" fmla="*/ 18 h 90"/>
                  <a:gd name="T62" fmla="*/ 28 w 68"/>
                  <a:gd name="T63" fmla="*/ 18 h 90"/>
                  <a:gd name="T64" fmla="*/ 30 w 68"/>
                  <a:gd name="T65" fmla="*/ 20 h 90"/>
                  <a:gd name="T66" fmla="*/ 26 w 68"/>
                  <a:gd name="T67" fmla="*/ 26 h 90"/>
                  <a:gd name="T68" fmla="*/ 10 w 68"/>
                  <a:gd name="T69" fmla="*/ 24 h 90"/>
                  <a:gd name="T70" fmla="*/ 6 w 68"/>
                  <a:gd name="T71" fmla="*/ 32 h 90"/>
                  <a:gd name="T72" fmla="*/ 12 w 68"/>
                  <a:gd name="T73" fmla="*/ 36 h 90"/>
                  <a:gd name="T74" fmla="*/ 6 w 68"/>
                  <a:gd name="T75" fmla="*/ 42 h 90"/>
                  <a:gd name="T76" fmla="*/ 6 w 68"/>
                  <a:gd name="T77" fmla="*/ 46 h 90"/>
                  <a:gd name="T78" fmla="*/ 10 w 68"/>
                  <a:gd name="T79" fmla="*/ 48 h 90"/>
                  <a:gd name="T80" fmla="*/ 20 w 68"/>
                  <a:gd name="T81" fmla="*/ 52 h 90"/>
                  <a:gd name="T82" fmla="*/ 14 w 68"/>
                  <a:gd name="T83" fmla="*/ 56 h 90"/>
                  <a:gd name="T84" fmla="*/ 8 w 68"/>
                  <a:gd name="T85" fmla="*/ 66 h 90"/>
                  <a:gd name="T86" fmla="*/ 22 w 68"/>
                  <a:gd name="T87" fmla="*/ 64 h 90"/>
                  <a:gd name="T88" fmla="*/ 10 w 68"/>
                  <a:gd name="T89" fmla="*/ 66 h 90"/>
                  <a:gd name="T90" fmla="*/ 8 w 68"/>
                  <a:gd name="T91" fmla="*/ 74 h 90"/>
                  <a:gd name="T92" fmla="*/ 2 w 68"/>
                  <a:gd name="T93" fmla="*/ 74 h 90"/>
                  <a:gd name="T94" fmla="*/ 6 w 68"/>
                  <a:gd name="T95" fmla="*/ 76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
                  <a:gd name="T145" fmla="*/ 0 h 90"/>
                  <a:gd name="T146" fmla="*/ 68 w 68"/>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 h="90">
                    <a:moveTo>
                      <a:pt x="8" y="78"/>
                    </a:moveTo>
                    <a:lnTo>
                      <a:pt x="4" y="80"/>
                    </a:lnTo>
                    <a:lnTo>
                      <a:pt x="2" y="82"/>
                    </a:lnTo>
                    <a:lnTo>
                      <a:pt x="2" y="84"/>
                    </a:lnTo>
                    <a:lnTo>
                      <a:pt x="4" y="82"/>
                    </a:lnTo>
                    <a:lnTo>
                      <a:pt x="4" y="84"/>
                    </a:lnTo>
                    <a:lnTo>
                      <a:pt x="10" y="82"/>
                    </a:lnTo>
                    <a:lnTo>
                      <a:pt x="10" y="84"/>
                    </a:lnTo>
                    <a:lnTo>
                      <a:pt x="8" y="86"/>
                    </a:lnTo>
                    <a:lnTo>
                      <a:pt x="4" y="88"/>
                    </a:lnTo>
                    <a:lnTo>
                      <a:pt x="6" y="88"/>
                    </a:lnTo>
                    <a:lnTo>
                      <a:pt x="12" y="86"/>
                    </a:lnTo>
                    <a:lnTo>
                      <a:pt x="12" y="88"/>
                    </a:lnTo>
                    <a:lnTo>
                      <a:pt x="10" y="88"/>
                    </a:lnTo>
                    <a:lnTo>
                      <a:pt x="8" y="90"/>
                    </a:lnTo>
                    <a:lnTo>
                      <a:pt x="10" y="90"/>
                    </a:lnTo>
                    <a:lnTo>
                      <a:pt x="12" y="90"/>
                    </a:lnTo>
                    <a:lnTo>
                      <a:pt x="14" y="90"/>
                    </a:lnTo>
                    <a:lnTo>
                      <a:pt x="16" y="90"/>
                    </a:lnTo>
                    <a:lnTo>
                      <a:pt x="18" y="88"/>
                    </a:lnTo>
                    <a:lnTo>
                      <a:pt x="20" y="90"/>
                    </a:lnTo>
                    <a:lnTo>
                      <a:pt x="26" y="86"/>
                    </a:lnTo>
                    <a:lnTo>
                      <a:pt x="28" y="86"/>
                    </a:lnTo>
                    <a:lnTo>
                      <a:pt x="28" y="82"/>
                    </a:lnTo>
                    <a:lnTo>
                      <a:pt x="30" y="82"/>
                    </a:lnTo>
                    <a:lnTo>
                      <a:pt x="30" y="84"/>
                    </a:lnTo>
                    <a:lnTo>
                      <a:pt x="34" y="82"/>
                    </a:lnTo>
                    <a:lnTo>
                      <a:pt x="36" y="80"/>
                    </a:lnTo>
                    <a:lnTo>
                      <a:pt x="38" y="80"/>
                    </a:lnTo>
                    <a:lnTo>
                      <a:pt x="38" y="78"/>
                    </a:lnTo>
                    <a:lnTo>
                      <a:pt x="40" y="76"/>
                    </a:lnTo>
                    <a:lnTo>
                      <a:pt x="52" y="74"/>
                    </a:lnTo>
                    <a:lnTo>
                      <a:pt x="54" y="76"/>
                    </a:lnTo>
                    <a:lnTo>
                      <a:pt x="56" y="76"/>
                    </a:lnTo>
                    <a:lnTo>
                      <a:pt x="56" y="74"/>
                    </a:lnTo>
                    <a:lnTo>
                      <a:pt x="56" y="72"/>
                    </a:lnTo>
                    <a:lnTo>
                      <a:pt x="60" y="58"/>
                    </a:lnTo>
                    <a:lnTo>
                      <a:pt x="58" y="48"/>
                    </a:lnTo>
                    <a:lnTo>
                      <a:pt x="60" y="48"/>
                    </a:lnTo>
                    <a:lnTo>
                      <a:pt x="60" y="44"/>
                    </a:lnTo>
                    <a:lnTo>
                      <a:pt x="56" y="36"/>
                    </a:lnTo>
                    <a:lnTo>
                      <a:pt x="56" y="34"/>
                    </a:lnTo>
                    <a:lnTo>
                      <a:pt x="58" y="32"/>
                    </a:lnTo>
                    <a:lnTo>
                      <a:pt x="62" y="30"/>
                    </a:lnTo>
                    <a:lnTo>
                      <a:pt x="62" y="28"/>
                    </a:lnTo>
                    <a:lnTo>
                      <a:pt x="66" y="26"/>
                    </a:lnTo>
                    <a:lnTo>
                      <a:pt x="68" y="26"/>
                    </a:lnTo>
                    <a:lnTo>
                      <a:pt x="66" y="20"/>
                    </a:lnTo>
                    <a:lnTo>
                      <a:pt x="68" y="24"/>
                    </a:lnTo>
                    <a:lnTo>
                      <a:pt x="68" y="20"/>
                    </a:lnTo>
                    <a:lnTo>
                      <a:pt x="66" y="18"/>
                    </a:lnTo>
                    <a:lnTo>
                      <a:pt x="66" y="16"/>
                    </a:lnTo>
                    <a:lnTo>
                      <a:pt x="62" y="18"/>
                    </a:lnTo>
                    <a:lnTo>
                      <a:pt x="64" y="14"/>
                    </a:lnTo>
                    <a:lnTo>
                      <a:pt x="64" y="10"/>
                    </a:lnTo>
                    <a:lnTo>
                      <a:pt x="60" y="4"/>
                    </a:lnTo>
                    <a:lnTo>
                      <a:pt x="56" y="2"/>
                    </a:lnTo>
                    <a:lnTo>
                      <a:pt x="48" y="4"/>
                    </a:lnTo>
                    <a:lnTo>
                      <a:pt x="48" y="6"/>
                    </a:lnTo>
                    <a:lnTo>
                      <a:pt x="46" y="6"/>
                    </a:lnTo>
                    <a:lnTo>
                      <a:pt x="44" y="6"/>
                    </a:lnTo>
                    <a:lnTo>
                      <a:pt x="48" y="2"/>
                    </a:lnTo>
                    <a:lnTo>
                      <a:pt x="46" y="2"/>
                    </a:lnTo>
                    <a:lnTo>
                      <a:pt x="44" y="0"/>
                    </a:lnTo>
                    <a:lnTo>
                      <a:pt x="42" y="0"/>
                    </a:lnTo>
                    <a:lnTo>
                      <a:pt x="42" y="2"/>
                    </a:lnTo>
                    <a:lnTo>
                      <a:pt x="40" y="4"/>
                    </a:lnTo>
                    <a:lnTo>
                      <a:pt x="42" y="8"/>
                    </a:lnTo>
                    <a:lnTo>
                      <a:pt x="40" y="8"/>
                    </a:lnTo>
                    <a:lnTo>
                      <a:pt x="40" y="10"/>
                    </a:lnTo>
                    <a:lnTo>
                      <a:pt x="40" y="12"/>
                    </a:lnTo>
                    <a:lnTo>
                      <a:pt x="40" y="2"/>
                    </a:lnTo>
                    <a:lnTo>
                      <a:pt x="38" y="2"/>
                    </a:lnTo>
                    <a:lnTo>
                      <a:pt x="36" y="4"/>
                    </a:lnTo>
                    <a:lnTo>
                      <a:pt x="34" y="4"/>
                    </a:lnTo>
                    <a:lnTo>
                      <a:pt x="30" y="8"/>
                    </a:lnTo>
                    <a:lnTo>
                      <a:pt x="28" y="8"/>
                    </a:lnTo>
                    <a:lnTo>
                      <a:pt x="28" y="10"/>
                    </a:lnTo>
                    <a:lnTo>
                      <a:pt x="28" y="12"/>
                    </a:lnTo>
                    <a:lnTo>
                      <a:pt x="26" y="14"/>
                    </a:lnTo>
                    <a:lnTo>
                      <a:pt x="22" y="16"/>
                    </a:lnTo>
                    <a:lnTo>
                      <a:pt x="24" y="18"/>
                    </a:lnTo>
                    <a:lnTo>
                      <a:pt x="26" y="18"/>
                    </a:lnTo>
                    <a:lnTo>
                      <a:pt x="28" y="18"/>
                    </a:lnTo>
                    <a:lnTo>
                      <a:pt x="30" y="18"/>
                    </a:lnTo>
                    <a:lnTo>
                      <a:pt x="32" y="18"/>
                    </a:lnTo>
                    <a:lnTo>
                      <a:pt x="30" y="20"/>
                    </a:lnTo>
                    <a:lnTo>
                      <a:pt x="26" y="24"/>
                    </a:lnTo>
                    <a:lnTo>
                      <a:pt x="26" y="26"/>
                    </a:lnTo>
                    <a:lnTo>
                      <a:pt x="16" y="28"/>
                    </a:lnTo>
                    <a:lnTo>
                      <a:pt x="16" y="26"/>
                    </a:lnTo>
                    <a:lnTo>
                      <a:pt x="10" y="24"/>
                    </a:lnTo>
                    <a:lnTo>
                      <a:pt x="6" y="30"/>
                    </a:lnTo>
                    <a:lnTo>
                      <a:pt x="8" y="34"/>
                    </a:lnTo>
                    <a:lnTo>
                      <a:pt x="6" y="32"/>
                    </a:lnTo>
                    <a:lnTo>
                      <a:pt x="4" y="34"/>
                    </a:lnTo>
                    <a:lnTo>
                      <a:pt x="6" y="36"/>
                    </a:lnTo>
                    <a:lnTo>
                      <a:pt x="12" y="36"/>
                    </a:lnTo>
                    <a:lnTo>
                      <a:pt x="12" y="38"/>
                    </a:lnTo>
                    <a:lnTo>
                      <a:pt x="8" y="40"/>
                    </a:lnTo>
                    <a:lnTo>
                      <a:pt x="6" y="42"/>
                    </a:lnTo>
                    <a:lnTo>
                      <a:pt x="4" y="44"/>
                    </a:lnTo>
                    <a:lnTo>
                      <a:pt x="6" y="46"/>
                    </a:lnTo>
                    <a:lnTo>
                      <a:pt x="8" y="48"/>
                    </a:lnTo>
                    <a:lnTo>
                      <a:pt x="10" y="48"/>
                    </a:lnTo>
                    <a:lnTo>
                      <a:pt x="12" y="50"/>
                    </a:lnTo>
                    <a:lnTo>
                      <a:pt x="20" y="50"/>
                    </a:lnTo>
                    <a:lnTo>
                      <a:pt x="20" y="52"/>
                    </a:lnTo>
                    <a:lnTo>
                      <a:pt x="16" y="54"/>
                    </a:lnTo>
                    <a:lnTo>
                      <a:pt x="14" y="56"/>
                    </a:lnTo>
                    <a:lnTo>
                      <a:pt x="14" y="60"/>
                    </a:lnTo>
                    <a:lnTo>
                      <a:pt x="12" y="62"/>
                    </a:lnTo>
                    <a:lnTo>
                      <a:pt x="8" y="66"/>
                    </a:lnTo>
                    <a:lnTo>
                      <a:pt x="16" y="64"/>
                    </a:lnTo>
                    <a:lnTo>
                      <a:pt x="20" y="60"/>
                    </a:lnTo>
                    <a:lnTo>
                      <a:pt x="22" y="64"/>
                    </a:lnTo>
                    <a:lnTo>
                      <a:pt x="24" y="64"/>
                    </a:lnTo>
                    <a:lnTo>
                      <a:pt x="10" y="66"/>
                    </a:lnTo>
                    <a:lnTo>
                      <a:pt x="8" y="70"/>
                    </a:lnTo>
                    <a:lnTo>
                      <a:pt x="8" y="72"/>
                    </a:lnTo>
                    <a:lnTo>
                      <a:pt x="8" y="74"/>
                    </a:lnTo>
                    <a:lnTo>
                      <a:pt x="6" y="74"/>
                    </a:lnTo>
                    <a:lnTo>
                      <a:pt x="4" y="74"/>
                    </a:lnTo>
                    <a:lnTo>
                      <a:pt x="2" y="74"/>
                    </a:lnTo>
                    <a:lnTo>
                      <a:pt x="0" y="74"/>
                    </a:lnTo>
                    <a:lnTo>
                      <a:pt x="0" y="78"/>
                    </a:lnTo>
                    <a:lnTo>
                      <a:pt x="6" y="76"/>
                    </a:lnTo>
                    <a:lnTo>
                      <a:pt x="8" y="78"/>
                    </a:lnTo>
                    <a:close/>
                  </a:path>
                </a:pathLst>
              </a:custGeom>
              <a:solidFill>
                <a:srgbClr val="0071B4">
                  <a:alpha val="25098"/>
                </a:srgbClr>
              </a:solidFill>
              <a:ln w="9525">
                <a:noFill/>
                <a:round/>
                <a:headEnd/>
                <a:tailEnd/>
              </a:ln>
            </p:spPr>
            <p:txBody>
              <a:bodyPr/>
              <a:lstStyle/>
              <a:p>
                <a:endParaRPr lang="en-US"/>
              </a:p>
            </p:txBody>
          </p:sp>
          <p:sp>
            <p:nvSpPr>
              <p:cNvPr id="11846" name="Freeform 95"/>
              <p:cNvSpPr>
                <a:spLocks/>
              </p:cNvSpPr>
              <p:nvPr/>
            </p:nvSpPr>
            <p:spPr bwMode="auto">
              <a:xfrm>
                <a:off x="2645" y="2701"/>
                <a:ext cx="6" cy="6"/>
              </a:xfrm>
              <a:custGeom>
                <a:avLst/>
                <a:gdLst>
                  <a:gd name="T0" fmla="*/ 2 w 6"/>
                  <a:gd name="T1" fmla="*/ 4 h 6"/>
                  <a:gd name="T2" fmla="*/ 0 w 6"/>
                  <a:gd name="T3" fmla="*/ 6 h 6"/>
                  <a:gd name="T4" fmla="*/ 4 w 6"/>
                  <a:gd name="T5" fmla="*/ 4 h 6"/>
                  <a:gd name="T6" fmla="*/ 4 w 6"/>
                  <a:gd name="T7" fmla="*/ 4 h 6"/>
                  <a:gd name="T8" fmla="*/ 6 w 6"/>
                  <a:gd name="T9" fmla="*/ 0 h 6"/>
                  <a:gd name="T10" fmla="*/ 6 w 6"/>
                  <a:gd name="T11" fmla="*/ 0 h 6"/>
                  <a:gd name="T12" fmla="*/ 4 w 6"/>
                  <a:gd name="T13" fmla="*/ 2 h 6"/>
                  <a:gd name="T14" fmla="*/ 2 w 6"/>
                  <a:gd name="T15" fmla="*/ 2 h 6"/>
                  <a:gd name="T16" fmla="*/ 2 w 6"/>
                  <a:gd name="T17" fmla="*/ 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2" y="4"/>
                    </a:moveTo>
                    <a:lnTo>
                      <a:pt x="0" y="6"/>
                    </a:lnTo>
                    <a:lnTo>
                      <a:pt x="4" y="4"/>
                    </a:lnTo>
                    <a:lnTo>
                      <a:pt x="6" y="0"/>
                    </a:lnTo>
                    <a:lnTo>
                      <a:pt x="4" y="2"/>
                    </a:lnTo>
                    <a:lnTo>
                      <a:pt x="2" y="2"/>
                    </a:lnTo>
                    <a:lnTo>
                      <a:pt x="2" y="4"/>
                    </a:lnTo>
                    <a:close/>
                  </a:path>
                </a:pathLst>
              </a:custGeom>
              <a:solidFill>
                <a:srgbClr val="0071B4">
                  <a:alpha val="25098"/>
                </a:srgbClr>
              </a:solidFill>
              <a:ln w="9525">
                <a:noFill/>
                <a:round/>
                <a:headEnd/>
                <a:tailEnd/>
              </a:ln>
            </p:spPr>
            <p:txBody>
              <a:bodyPr/>
              <a:lstStyle/>
              <a:p>
                <a:endParaRPr lang="en-US"/>
              </a:p>
            </p:txBody>
          </p:sp>
          <p:sp>
            <p:nvSpPr>
              <p:cNvPr id="11847" name="Freeform 96"/>
              <p:cNvSpPr>
                <a:spLocks/>
              </p:cNvSpPr>
              <p:nvPr/>
            </p:nvSpPr>
            <p:spPr bwMode="auto">
              <a:xfrm>
                <a:off x="2737" y="2008"/>
                <a:ext cx="8" cy="10"/>
              </a:xfrm>
              <a:custGeom>
                <a:avLst/>
                <a:gdLst>
                  <a:gd name="T0" fmla="*/ 4 w 8"/>
                  <a:gd name="T1" fmla="*/ 6 h 10"/>
                  <a:gd name="T2" fmla="*/ 6 w 8"/>
                  <a:gd name="T3" fmla="*/ 8 h 10"/>
                  <a:gd name="T4" fmla="*/ 6 w 8"/>
                  <a:gd name="T5" fmla="*/ 10 h 10"/>
                  <a:gd name="T6" fmla="*/ 6 w 8"/>
                  <a:gd name="T7" fmla="*/ 10 h 10"/>
                  <a:gd name="T8" fmla="*/ 8 w 8"/>
                  <a:gd name="T9" fmla="*/ 10 h 10"/>
                  <a:gd name="T10" fmla="*/ 8 w 8"/>
                  <a:gd name="T11" fmla="*/ 10 h 10"/>
                  <a:gd name="T12" fmla="*/ 8 w 8"/>
                  <a:gd name="T13" fmla="*/ 8 h 10"/>
                  <a:gd name="T14" fmla="*/ 4 w 8"/>
                  <a:gd name="T15" fmla="*/ 2 h 10"/>
                  <a:gd name="T16" fmla="*/ 2 w 8"/>
                  <a:gd name="T17" fmla="*/ 0 h 10"/>
                  <a:gd name="T18" fmla="*/ 0 w 8"/>
                  <a:gd name="T19" fmla="*/ 4 h 10"/>
                  <a:gd name="T20" fmla="*/ 0 w 8"/>
                  <a:gd name="T21" fmla="*/ 4 h 10"/>
                  <a:gd name="T22" fmla="*/ 4 w 8"/>
                  <a:gd name="T23" fmla="*/ 6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0"/>
                  <a:gd name="T38" fmla="*/ 8 w 8"/>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0">
                    <a:moveTo>
                      <a:pt x="4" y="6"/>
                    </a:moveTo>
                    <a:lnTo>
                      <a:pt x="6" y="8"/>
                    </a:lnTo>
                    <a:lnTo>
                      <a:pt x="6" y="10"/>
                    </a:lnTo>
                    <a:lnTo>
                      <a:pt x="8" y="10"/>
                    </a:lnTo>
                    <a:lnTo>
                      <a:pt x="8" y="8"/>
                    </a:lnTo>
                    <a:lnTo>
                      <a:pt x="4" y="2"/>
                    </a:lnTo>
                    <a:lnTo>
                      <a:pt x="2" y="0"/>
                    </a:lnTo>
                    <a:lnTo>
                      <a:pt x="0" y="4"/>
                    </a:lnTo>
                    <a:lnTo>
                      <a:pt x="4" y="6"/>
                    </a:lnTo>
                    <a:close/>
                  </a:path>
                </a:pathLst>
              </a:custGeom>
              <a:solidFill>
                <a:srgbClr val="0071B4">
                  <a:alpha val="25098"/>
                </a:srgbClr>
              </a:solidFill>
              <a:ln w="9525">
                <a:noFill/>
                <a:round/>
                <a:headEnd/>
                <a:tailEnd/>
              </a:ln>
            </p:spPr>
            <p:txBody>
              <a:bodyPr/>
              <a:lstStyle/>
              <a:p>
                <a:endParaRPr lang="en-US"/>
              </a:p>
            </p:txBody>
          </p:sp>
          <p:sp>
            <p:nvSpPr>
              <p:cNvPr id="11848" name="Freeform 97"/>
              <p:cNvSpPr>
                <a:spLocks/>
              </p:cNvSpPr>
              <p:nvPr/>
            </p:nvSpPr>
            <p:spPr bwMode="auto">
              <a:xfrm>
                <a:off x="2225" y="2076"/>
                <a:ext cx="4" cy="4"/>
              </a:xfrm>
              <a:custGeom>
                <a:avLst/>
                <a:gdLst>
                  <a:gd name="T0" fmla="*/ 0 w 4"/>
                  <a:gd name="T1" fmla="*/ 4 h 4"/>
                  <a:gd name="T2" fmla="*/ 2 w 4"/>
                  <a:gd name="T3" fmla="*/ 4 h 4"/>
                  <a:gd name="T4" fmla="*/ 4 w 4"/>
                  <a:gd name="T5" fmla="*/ 4 h 4"/>
                  <a:gd name="T6" fmla="*/ 4 w 4"/>
                  <a:gd name="T7" fmla="*/ 2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4"/>
                    </a:moveTo>
                    <a:lnTo>
                      <a:pt x="2" y="4"/>
                    </a:lnTo>
                    <a:lnTo>
                      <a:pt x="4" y="4"/>
                    </a:lnTo>
                    <a:lnTo>
                      <a:pt x="4" y="2"/>
                    </a:lnTo>
                    <a:lnTo>
                      <a:pt x="0" y="0"/>
                    </a:lnTo>
                    <a:lnTo>
                      <a:pt x="0" y="4"/>
                    </a:lnTo>
                    <a:close/>
                  </a:path>
                </a:pathLst>
              </a:custGeom>
              <a:solidFill>
                <a:srgbClr val="0071B4">
                  <a:alpha val="25098"/>
                </a:srgbClr>
              </a:solidFill>
              <a:ln w="9525">
                <a:noFill/>
                <a:round/>
                <a:headEnd/>
                <a:tailEnd/>
              </a:ln>
            </p:spPr>
            <p:txBody>
              <a:bodyPr/>
              <a:lstStyle/>
              <a:p>
                <a:endParaRPr lang="en-US"/>
              </a:p>
            </p:txBody>
          </p:sp>
          <p:sp>
            <p:nvSpPr>
              <p:cNvPr id="11849" name="Freeform 98"/>
              <p:cNvSpPr>
                <a:spLocks/>
              </p:cNvSpPr>
              <p:nvPr/>
            </p:nvSpPr>
            <p:spPr bwMode="auto">
              <a:xfrm>
                <a:off x="2223" y="2076"/>
                <a:ext cx="0" cy="4"/>
              </a:xfrm>
              <a:custGeom>
                <a:avLst/>
                <a:gdLst>
                  <a:gd name="T0" fmla="*/ 4 h 4"/>
                  <a:gd name="T1" fmla="*/ 4 h 4"/>
                  <a:gd name="T2" fmla="*/ 4 h 4"/>
                  <a:gd name="T3" fmla="*/ 0 h 4"/>
                  <a:gd name="T4" fmla="*/ 4 h 4"/>
                  <a:gd name="T5" fmla="*/ 0 60000 65536"/>
                  <a:gd name="T6" fmla="*/ 0 60000 65536"/>
                  <a:gd name="T7" fmla="*/ 0 60000 65536"/>
                  <a:gd name="T8" fmla="*/ 0 60000 65536"/>
                  <a:gd name="T9" fmla="*/ 0 60000 65536"/>
                  <a:gd name="T10" fmla="*/ 0 h 4"/>
                  <a:gd name="T11" fmla="*/ 4 h 4"/>
                </a:gdLst>
                <a:ahLst/>
                <a:cxnLst>
                  <a:cxn ang="T5">
                    <a:pos x="0" y="T0"/>
                  </a:cxn>
                  <a:cxn ang="T6">
                    <a:pos x="0" y="T1"/>
                  </a:cxn>
                  <a:cxn ang="T7">
                    <a:pos x="0" y="T2"/>
                  </a:cxn>
                  <a:cxn ang="T8">
                    <a:pos x="0" y="T3"/>
                  </a:cxn>
                  <a:cxn ang="T9">
                    <a:pos x="0" y="T4"/>
                  </a:cxn>
                </a:cxnLst>
                <a:rect l="0" t="T10" r="0" b="T11"/>
                <a:pathLst>
                  <a:path h="4">
                    <a:moveTo>
                      <a:pt x="0" y="4"/>
                    </a:moveTo>
                    <a:lnTo>
                      <a:pt x="0" y="4"/>
                    </a:lnTo>
                    <a:lnTo>
                      <a:pt x="0" y="0"/>
                    </a:lnTo>
                    <a:lnTo>
                      <a:pt x="0" y="4"/>
                    </a:lnTo>
                    <a:close/>
                  </a:path>
                </a:pathLst>
              </a:custGeom>
              <a:solidFill>
                <a:srgbClr val="0071B4">
                  <a:alpha val="25098"/>
                </a:srgbClr>
              </a:solidFill>
              <a:ln w="9525">
                <a:noFill/>
                <a:round/>
                <a:headEnd/>
                <a:tailEnd/>
              </a:ln>
            </p:spPr>
            <p:txBody>
              <a:bodyPr/>
              <a:lstStyle/>
              <a:p>
                <a:endParaRPr lang="en-US"/>
              </a:p>
            </p:txBody>
          </p:sp>
          <p:sp>
            <p:nvSpPr>
              <p:cNvPr id="11850" name="Freeform 99"/>
              <p:cNvSpPr>
                <a:spLocks/>
              </p:cNvSpPr>
              <p:nvPr/>
            </p:nvSpPr>
            <p:spPr bwMode="auto">
              <a:xfrm>
                <a:off x="2639" y="2709"/>
                <a:ext cx="6" cy="10"/>
              </a:xfrm>
              <a:custGeom>
                <a:avLst/>
                <a:gdLst>
                  <a:gd name="T0" fmla="*/ 4 w 6"/>
                  <a:gd name="T1" fmla="*/ 8 h 10"/>
                  <a:gd name="T2" fmla="*/ 6 w 6"/>
                  <a:gd name="T3" fmla="*/ 6 h 10"/>
                  <a:gd name="T4" fmla="*/ 6 w 6"/>
                  <a:gd name="T5" fmla="*/ 4 h 10"/>
                  <a:gd name="T6" fmla="*/ 6 w 6"/>
                  <a:gd name="T7" fmla="*/ 0 h 10"/>
                  <a:gd name="T8" fmla="*/ 6 w 6"/>
                  <a:gd name="T9" fmla="*/ 0 h 10"/>
                  <a:gd name="T10" fmla="*/ 4 w 6"/>
                  <a:gd name="T11" fmla="*/ 0 h 10"/>
                  <a:gd name="T12" fmla="*/ 0 w 6"/>
                  <a:gd name="T13" fmla="*/ 8 h 10"/>
                  <a:gd name="T14" fmla="*/ 2 w 6"/>
                  <a:gd name="T15" fmla="*/ 8 h 10"/>
                  <a:gd name="T16" fmla="*/ 0 w 6"/>
                  <a:gd name="T17" fmla="*/ 10 h 10"/>
                  <a:gd name="T18" fmla="*/ 4 w 6"/>
                  <a:gd name="T19" fmla="*/ 8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0"/>
                  <a:gd name="T32" fmla="*/ 6 w 6"/>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0">
                    <a:moveTo>
                      <a:pt x="4" y="8"/>
                    </a:moveTo>
                    <a:lnTo>
                      <a:pt x="6" y="6"/>
                    </a:lnTo>
                    <a:lnTo>
                      <a:pt x="6" y="4"/>
                    </a:lnTo>
                    <a:lnTo>
                      <a:pt x="6" y="0"/>
                    </a:lnTo>
                    <a:lnTo>
                      <a:pt x="4" y="0"/>
                    </a:lnTo>
                    <a:lnTo>
                      <a:pt x="0" y="8"/>
                    </a:lnTo>
                    <a:lnTo>
                      <a:pt x="2" y="8"/>
                    </a:lnTo>
                    <a:lnTo>
                      <a:pt x="0" y="10"/>
                    </a:lnTo>
                    <a:lnTo>
                      <a:pt x="4" y="8"/>
                    </a:lnTo>
                    <a:close/>
                  </a:path>
                </a:pathLst>
              </a:custGeom>
              <a:solidFill>
                <a:srgbClr val="0071B4">
                  <a:alpha val="25098"/>
                </a:srgbClr>
              </a:solidFill>
              <a:ln w="9525">
                <a:noFill/>
                <a:round/>
                <a:headEnd/>
                <a:tailEnd/>
              </a:ln>
            </p:spPr>
            <p:txBody>
              <a:bodyPr/>
              <a:lstStyle/>
              <a:p>
                <a:endParaRPr lang="en-US"/>
              </a:p>
            </p:txBody>
          </p:sp>
          <p:sp>
            <p:nvSpPr>
              <p:cNvPr id="11851" name="Freeform 100"/>
              <p:cNvSpPr>
                <a:spLocks/>
              </p:cNvSpPr>
              <p:nvPr/>
            </p:nvSpPr>
            <p:spPr bwMode="auto">
              <a:xfrm>
                <a:off x="2599" y="2641"/>
                <a:ext cx="8" cy="4"/>
              </a:xfrm>
              <a:custGeom>
                <a:avLst/>
                <a:gdLst>
                  <a:gd name="T0" fmla="*/ 6 w 8"/>
                  <a:gd name="T1" fmla="*/ 2 h 4"/>
                  <a:gd name="T2" fmla="*/ 4 w 8"/>
                  <a:gd name="T3" fmla="*/ 2 h 4"/>
                  <a:gd name="T4" fmla="*/ 4 w 8"/>
                  <a:gd name="T5" fmla="*/ 0 h 4"/>
                  <a:gd name="T6" fmla="*/ 4 w 8"/>
                  <a:gd name="T7" fmla="*/ 2 h 4"/>
                  <a:gd name="T8" fmla="*/ 2 w 8"/>
                  <a:gd name="T9" fmla="*/ 0 h 4"/>
                  <a:gd name="T10" fmla="*/ 0 w 8"/>
                  <a:gd name="T11" fmla="*/ 2 h 4"/>
                  <a:gd name="T12" fmla="*/ 2 w 8"/>
                  <a:gd name="T13" fmla="*/ 4 h 4"/>
                  <a:gd name="T14" fmla="*/ 6 w 8"/>
                  <a:gd name="T15" fmla="*/ 4 h 4"/>
                  <a:gd name="T16" fmla="*/ 8 w 8"/>
                  <a:gd name="T17" fmla="*/ 4 h 4"/>
                  <a:gd name="T18" fmla="*/ 6 w 8"/>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4"/>
                  <a:gd name="T32" fmla="*/ 8 w 8"/>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4">
                    <a:moveTo>
                      <a:pt x="6" y="2"/>
                    </a:moveTo>
                    <a:lnTo>
                      <a:pt x="4" y="2"/>
                    </a:lnTo>
                    <a:lnTo>
                      <a:pt x="4" y="0"/>
                    </a:lnTo>
                    <a:lnTo>
                      <a:pt x="4" y="2"/>
                    </a:lnTo>
                    <a:lnTo>
                      <a:pt x="2" y="0"/>
                    </a:lnTo>
                    <a:lnTo>
                      <a:pt x="0" y="2"/>
                    </a:lnTo>
                    <a:lnTo>
                      <a:pt x="2" y="4"/>
                    </a:lnTo>
                    <a:lnTo>
                      <a:pt x="6" y="4"/>
                    </a:lnTo>
                    <a:lnTo>
                      <a:pt x="8" y="4"/>
                    </a:lnTo>
                    <a:lnTo>
                      <a:pt x="6" y="2"/>
                    </a:lnTo>
                    <a:close/>
                  </a:path>
                </a:pathLst>
              </a:custGeom>
              <a:solidFill>
                <a:srgbClr val="0071B4">
                  <a:alpha val="25098"/>
                </a:srgbClr>
              </a:solidFill>
              <a:ln w="9525">
                <a:noFill/>
                <a:round/>
                <a:headEnd/>
                <a:tailEnd/>
              </a:ln>
            </p:spPr>
            <p:txBody>
              <a:bodyPr/>
              <a:lstStyle/>
              <a:p>
                <a:endParaRPr lang="en-US"/>
              </a:p>
            </p:txBody>
          </p:sp>
          <p:sp>
            <p:nvSpPr>
              <p:cNvPr id="11852" name="Freeform 101"/>
              <p:cNvSpPr>
                <a:spLocks/>
              </p:cNvSpPr>
              <p:nvPr/>
            </p:nvSpPr>
            <p:spPr bwMode="auto">
              <a:xfrm>
                <a:off x="2225" y="2072"/>
                <a:ext cx="10" cy="4"/>
              </a:xfrm>
              <a:custGeom>
                <a:avLst/>
                <a:gdLst>
                  <a:gd name="T0" fmla="*/ 6 w 10"/>
                  <a:gd name="T1" fmla="*/ 4 h 4"/>
                  <a:gd name="T2" fmla="*/ 6 w 10"/>
                  <a:gd name="T3" fmla="*/ 4 h 4"/>
                  <a:gd name="T4" fmla="*/ 6 w 10"/>
                  <a:gd name="T5" fmla="*/ 2 h 4"/>
                  <a:gd name="T6" fmla="*/ 10 w 10"/>
                  <a:gd name="T7" fmla="*/ 2 h 4"/>
                  <a:gd name="T8" fmla="*/ 10 w 10"/>
                  <a:gd name="T9" fmla="*/ 2 h 4"/>
                  <a:gd name="T10" fmla="*/ 10 w 10"/>
                  <a:gd name="T11" fmla="*/ 2 h 4"/>
                  <a:gd name="T12" fmla="*/ 0 w 10"/>
                  <a:gd name="T13" fmla="*/ 0 h 4"/>
                  <a:gd name="T14" fmla="*/ 0 w 10"/>
                  <a:gd name="T15" fmla="*/ 0 h 4"/>
                  <a:gd name="T16" fmla="*/ 0 w 10"/>
                  <a:gd name="T17" fmla="*/ 2 h 4"/>
                  <a:gd name="T18" fmla="*/ 0 w 10"/>
                  <a:gd name="T19" fmla="*/ 4 h 4"/>
                  <a:gd name="T20" fmla="*/ 6 w 10"/>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4"/>
                  <a:gd name="T35" fmla="*/ 10 w 10"/>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4">
                    <a:moveTo>
                      <a:pt x="6" y="4"/>
                    </a:moveTo>
                    <a:lnTo>
                      <a:pt x="6" y="4"/>
                    </a:lnTo>
                    <a:lnTo>
                      <a:pt x="6" y="2"/>
                    </a:lnTo>
                    <a:lnTo>
                      <a:pt x="10" y="2"/>
                    </a:lnTo>
                    <a:lnTo>
                      <a:pt x="0" y="0"/>
                    </a:lnTo>
                    <a:lnTo>
                      <a:pt x="0" y="2"/>
                    </a:lnTo>
                    <a:lnTo>
                      <a:pt x="0" y="4"/>
                    </a:lnTo>
                    <a:lnTo>
                      <a:pt x="6" y="4"/>
                    </a:lnTo>
                    <a:close/>
                  </a:path>
                </a:pathLst>
              </a:custGeom>
              <a:solidFill>
                <a:srgbClr val="0071B4">
                  <a:alpha val="25098"/>
                </a:srgbClr>
              </a:solidFill>
              <a:ln w="9525">
                <a:noFill/>
                <a:round/>
                <a:headEnd/>
                <a:tailEnd/>
              </a:ln>
            </p:spPr>
            <p:txBody>
              <a:bodyPr/>
              <a:lstStyle/>
              <a:p>
                <a:endParaRPr lang="en-US"/>
              </a:p>
            </p:txBody>
          </p:sp>
          <p:sp>
            <p:nvSpPr>
              <p:cNvPr id="11853" name="Freeform 102"/>
              <p:cNvSpPr>
                <a:spLocks/>
              </p:cNvSpPr>
              <p:nvPr/>
            </p:nvSpPr>
            <p:spPr bwMode="auto">
              <a:xfrm>
                <a:off x="2496" y="1871"/>
                <a:ext cx="153" cy="105"/>
              </a:xfrm>
              <a:custGeom>
                <a:avLst/>
                <a:gdLst>
                  <a:gd name="T0" fmla="*/ 105 w 153"/>
                  <a:gd name="T1" fmla="*/ 89 h 105"/>
                  <a:gd name="T2" fmla="*/ 129 w 153"/>
                  <a:gd name="T3" fmla="*/ 71 h 105"/>
                  <a:gd name="T4" fmla="*/ 139 w 153"/>
                  <a:gd name="T5" fmla="*/ 71 h 105"/>
                  <a:gd name="T6" fmla="*/ 139 w 153"/>
                  <a:gd name="T7" fmla="*/ 61 h 105"/>
                  <a:gd name="T8" fmla="*/ 149 w 153"/>
                  <a:gd name="T9" fmla="*/ 55 h 105"/>
                  <a:gd name="T10" fmla="*/ 153 w 153"/>
                  <a:gd name="T11" fmla="*/ 45 h 105"/>
                  <a:gd name="T12" fmla="*/ 147 w 153"/>
                  <a:gd name="T13" fmla="*/ 31 h 105"/>
                  <a:gd name="T14" fmla="*/ 143 w 153"/>
                  <a:gd name="T15" fmla="*/ 27 h 105"/>
                  <a:gd name="T16" fmla="*/ 133 w 153"/>
                  <a:gd name="T17" fmla="*/ 18 h 105"/>
                  <a:gd name="T18" fmla="*/ 137 w 153"/>
                  <a:gd name="T19" fmla="*/ 6 h 105"/>
                  <a:gd name="T20" fmla="*/ 127 w 153"/>
                  <a:gd name="T21" fmla="*/ 12 h 105"/>
                  <a:gd name="T22" fmla="*/ 121 w 153"/>
                  <a:gd name="T23" fmla="*/ 6 h 105"/>
                  <a:gd name="T24" fmla="*/ 111 w 153"/>
                  <a:gd name="T25" fmla="*/ 2 h 105"/>
                  <a:gd name="T26" fmla="*/ 105 w 153"/>
                  <a:gd name="T27" fmla="*/ 14 h 105"/>
                  <a:gd name="T28" fmla="*/ 97 w 153"/>
                  <a:gd name="T29" fmla="*/ 18 h 105"/>
                  <a:gd name="T30" fmla="*/ 87 w 153"/>
                  <a:gd name="T31" fmla="*/ 14 h 105"/>
                  <a:gd name="T32" fmla="*/ 83 w 153"/>
                  <a:gd name="T33" fmla="*/ 20 h 105"/>
                  <a:gd name="T34" fmla="*/ 81 w 153"/>
                  <a:gd name="T35" fmla="*/ 12 h 105"/>
                  <a:gd name="T36" fmla="*/ 71 w 153"/>
                  <a:gd name="T37" fmla="*/ 20 h 105"/>
                  <a:gd name="T38" fmla="*/ 62 w 153"/>
                  <a:gd name="T39" fmla="*/ 16 h 105"/>
                  <a:gd name="T40" fmla="*/ 56 w 153"/>
                  <a:gd name="T41" fmla="*/ 35 h 105"/>
                  <a:gd name="T42" fmla="*/ 48 w 153"/>
                  <a:gd name="T43" fmla="*/ 39 h 105"/>
                  <a:gd name="T44" fmla="*/ 44 w 153"/>
                  <a:gd name="T45" fmla="*/ 35 h 105"/>
                  <a:gd name="T46" fmla="*/ 38 w 153"/>
                  <a:gd name="T47" fmla="*/ 27 h 105"/>
                  <a:gd name="T48" fmla="*/ 44 w 153"/>
                  <a:gd name="T49" fmla="*/ 22 h 105"/>
                  <a:gd name="T50" fmla="*/ 36 w 153"/>
                  <a:gd name="T51" fmla="*/ 10 h 105"/>
                  <a:gd name="T52" fmla="*/ 24 w 153"/>
                  <a:gd name="T53" fmla="*/ 4 h 105"/>
                  <a:gd name="T54" fmla="*/ 20 w 153"/>
                  <a:gd name="T55" fmla="*/ 6 h 105"/>
                  <a:gd name="T56" fmla="*/ 26 w 153"/>
                  <a:gd name="T57" fmla="*/ 8 h 105"/>
                  <a:gd name="T58" fmla="*/ 22 w 153"/>
                  <a:gd name="T59" fmla="*/ 12 h 105"/>
                  <a:gd name="T60" fmla="*/ 28 w 153"/>
                  <a:gd name="T61" fmla="*/ 22 h 105"/>
                  <a:gd name="T62" fmla="*/ 20 w 153"/>
                  <a:gd name="T63" fmla="*/ 20 h 105"/>
                  <a:gd name="T64" fmla="*/ 14 w 153"/>
                  <a:gd name="T65" fmla="*/ 16 h 105"/>
                  <a:gd name="T66" fmla="*/ 14 w 153"/>
                  <a:gd name="T67" fmla="*/ 22 h 105"/>
                  <a:gd name="T68" fmla="*/ 18 w 153"/>
                  <a:gd name="T69" fmla="*/ 27 h 105"/>
                  <a:gd name="T70" fmla="*/ 4 w 153"/>
                  <a:gd name="T71" fmla="*/ 25 h 105"/>
                  <a:gd name="T72" fmla="*/ 10 w 153"/>
                  <a:gd name="T73" fmla="*/ 33 h 105"/>
                  <a:gd name="T74" fmla="*/ 6 w 153"/>
                  <a:gd name="T75" fmla="*/ 35 h 105"/>
                  <a:gd name="T76" fmla="*/ 20 w 153"/>
                  <a:gd name="T77" fmla="*/ 33 h 105"/>
                  <a:gd name="T78" fmla="*/ 32 w 153"/>
                  <a:gd name="T79" fmla="*/ 35 h 105"/>
                  <a:gd name="T80" fmla="*/ 38 w 153"/>
                  <a:gd name="T81" fmla="*/ 37 h 105"/>
                  <a:gd name="T82" fmla="*/ 34 w 153"/>
                  <a:gd name="T83" fmla="*/ 47 h 105"/>
                  <a:gd name="T84" fmla="*/ 30 w 153"/>
                  <a:gd name="T85" fmla="*/ 51 h 105"/>
                  <a:gd name="T86" fmla="*/ 18 w 153"/>
                  <a:gd name="T87" fmla="*/ 53 h 105"/>
                  <a:gd name="T88" fmla="*/ 10 w 153"/>
                  <a:gd name="T89" fmla="*/ 61 h 105"/>
                  <a:gd name="T90" fmla="*/ 24 w 153"/>
                  <a:gd name="T91" fmla="*/ 59 h 105"/>
                  <a:gd name="T92" fmla="*/ 32 w 153"/>
                  <a:gd name="T93" fmla="*/ 67 h 105"/>
                  <a:gd name="T94" fmla="*/ 36 w 153"/>
                  <a:gd name="T95" fmla="*/ 71 h 105"/>
                  <a:gd name="T96" fmla="*/ 30 w 153"/>
                  <a:gd name="T97" fmla="*/ 83 h 105"/>
                  <a:gd name="T98" fmla="*/ 28 w 153"/>
                  <a:gd name="T99" fmla="*/ 91 h 105"/>
                  <a:gd name="T100" fmla="*/ 46 w 153"/>
                  <a:gd name="T101" fmla="*/ 89 h 105"/>
                  <a:gd name="T102" fmla="*/ 64 w 153"/>
                  <a:gd name="T103" fmla="*/ 99 h 105"/>
                  <a:gd name="T104" fmla="*/ 77 w 153"/>
                  <a:gd name="T105" fmla="*/ 103 h 105"/>
                  <a:gd name="T106" fmla="*/ 101 w 153"/>
                  <a:gd name="T107" fmla="*/ 91 h 10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3"/>
                  <a:gd name="T163" fmla="*/ 0 h 105"/>
                  <a:gd name="T164" fmla="*/ 153 w 153"/>
                  <a:gd name="T165" fmla="*/ 105 h 10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3" h="105">
                    <a:moveTo>
                      <a:pt x="101" y="91"/>
                    </a:moveTo>
                    <a:lnTo>
                      <a:pt x="101" y="89"/>
                    </a:lnTo>
                    <a:lnTo>
                      <a:pt x="103" y="89"/>
                    </a:lnTo>
                    <a:lnTo>
                      <a:pt x="103" y="87"/>
                    </a:lnTo>
                    <a:lnTo>
                      <a:pt x="105" y="89"/>
                    </a:lnTo>
                    <a:lnTo>
                      <a:pt x="107" y="87"/>
                    </a:lnTo>
                    <a:lnTo>
                      <a:pt x="111" y="87"/>
                    </a:lnTo>
                    <a:lnTo>
                      <a:pt x="127" y="75"/>
                    </a:lnTo>
                    <a:lnTo>
                      <a:pt x="127" y="71"/>
                    </a:lnTo>
                    <a:lnTo>
                      <a:pt x="129" y="71"/>
                    </a:lnTo>
                    <a:lnTo>
                      <a:pt x="131" y="73"/>
                    </a:lnTo>
                    <a:lnTo>
                      <a:pt x="131" y="75"/>
                    </a:lnTo>
                    <a:lnTo>
                      <a:pt x="133" y="77"/>
                    </a:lnTo>
                    <a:lnTo>
                      <a:pt x="135" y="73"/>
                    </a:lnTo>
                    <a:lnTo>
                      <a:pt x="139" y="71"/>
                    </a:lnTo>
                    <a:lnTo>
                      <a:pt x="143" y="63"/>
                    </a:lnTo>
                    <a:lnTo>
                      <a:pt x="141" y="65"/>
                    </a:lnTo>
                    <a:lnTo>
                      <a:pt x="139" y="65"/>
                    </a:lnTo>
                    <a:lnTo>
                      <a:pt x="141" y="63"/>
                    </a:lnTo>
                    <a:lnTo>
                      <a:pt x="139" y="61"/>
                    </a:lnTo>
                    <a:lnTo>
                      <a:pt x="143" y="61"/>
                    </a:lnTo>
                    <a:lnTo>
                      <a:pt x="143" y="59"/>
                    </a:lnTo>
                    <a:lnTo>
                      <a:pt x="147" y="59"/>
                    </a:lnTo>
                    <a:lnTo>
                      <a:pt x="149" y="55"/>
                    </a:lnTo>
                    <a:lnTo>
                      <a:pt x="149" y="53"/>
                    </a:lnTo>
                    <a:lnTo>
                      <a:pt x="153" y="51"/>
                    </a:lnTo>
                    <a:lnTo>
                      <a:pt x="153" y="47"/>
                    </a:lnTo>
                    <a:lnTo>
                      <a:pt x="153" y="43"/>
                    </a:lnTo>
                    <a:lnTo>
                      <a:pt x="153" y="45"/>
                    </a:lnTo>
                    <a:lnTo>
                      <a:pt x="151" y="45"/>
                    </a:lnTo>
                    <a:lnTo>
                      <a:pt x="149" y="41"/>
                    </a:lnTo>
                    <a:lnTo>
                      <a:pt x="151" y="41"/>
                    </a:lnTo>
                    <a:lnTo>
                      <a:pt x="151" y="37"/>
                    </a:lnTo>
                    <a:lnTo>
                      <a:pt x="147" y="31"/>
                    </a:lnTo>
                    <a:lnTo>
                      <a:pt x="147" y="29"/>
                    </a:lnTo>
                    <a:lnTo>
                      <a:pt x="147" y="33"/>
                    </a:lnTo>
                    <a:lnTo>
                      <a:pt x="143" y="31"/>
                    </a:lnTo>
                    <a:lnTo>
                      <a:pt x="141" y="29"/>
                    </a:lnTo>
                    <a:lnTo>
                      <a:pt x="143" y="27"/>
                    </a:lnTo>
                    <a:lnTo>
                      <a:pt x="135" y="27"/>
                    </a:lnTo>
                    <a:lnTo>
                      <a:pt x="135" y="25"/>
                    </a:lnTo>
                    <a:lnTo>
                      <a:pt x="137" y="22"/>
                    </a:lnTo>
                    <a:lnTo>
                      <a:pt x="137" y="16"/>
                    </a:lnTo>
                    <a:lnTo>
                      <a:pt x="133" y="18"/>
                    </a:lnTo>
                    <a:lnTo>
                      <a:pt x="131" y="18"/>
                    </a:lnTo>
                    <a:lnTo>
                      <a:pt x="131" y="16"/>
                    </a:lnTo>
                    <a:lnTo>
                      <a:pt x="135" y="8"/>
                    </a:lnTo>
                    <a:lnTo>
                      <a:pt x="139" y="6"/>
                    </a:lnTo>
                    <a:lnTo>
                      <a:pt x="137" y="6"/>
                    </a:lnTo>
                    <a:lnTo>
                      <a:pt x="135" y="6"/>
                    </a:lnTo>
                    <a:lnTo>
                      <a:pt x="133" y="6"/>
                    </a:lnTo>
                    <a:lnTo>
                      <a:pt x="131" y="10"/>
                    </a:lnTo>
                    <a:lnTo>
                      <a:pt x="127" y="10"/>
                    </a:lnTo>
                    <a:lnTo>
                      <a:pt x="127" y="12"/>
                    </a:lnTo>
                    <a:lnTo>
                      <a:pt x="127" y="14"/>
                    </a:lnTo>
                    <a:lnTo>
                      <a:pt x="125" y="12"/>
                    </a:lnTo>
                    <a:lnTo>
                      <a:pt x="121" y="10"/>
                    </a:lnTo>
                    <a:lnTo>
                      <a:pt x="121" y="8"/>
                    </a:lnTo>
                    <a:lnTo>
                      <a:pt x="121" y="6"/>
                    </a:lnTo>
                    <a:lnTo>
                      <a:pt x="119" y="4"/>
                    </a:lnTo>
                    <a:lnTo>
                      <a:pt x="117" y="0"/>
                    </a:lnTo>
                    <a:lnTo>
                      <a:pt x="115" y="0"/>
                    </a:lnTo>
                    <a:lnTo>
                      <a:pt x="113" y="2"/>
                    </a:lnTo>
                    <a:lnTo>
                      <a:pt x="111" y="2"/>
                    </a:lnTo>
                    <a:lnTo>
                      <a:pt x="111" y="4"/>
                    </a:lnTo>
                    <a:lnTo>
                      <a:pt x="113" y="14"/>
                    </a:lnTo>
                    <a:lnTo>
                      <a:pt x="109" y="14"/>
                    </a:lnTo>
                    <a:lnTo>
                      <a:pt x="107" y="16"/>
                    </a:lnTo>
                    <a:lnTo>
                      <a:pt x="105" y="14"/>
                    </a:lnTo>
                    <a:lnTo>
                      <a:pt x="103" y="12"/>
                    </a:lnTo>
                    <a:lnTo>
                      <a:pt x="101" y="12"/>
                    </a:lnTo>
                    <a:lnTo>
                      <a:pt x="101" y="14"/>
                    </a:lnTo>
                    <a:lnTo>
                      <a:pt x="99" y="18"/>
                    </a:lnTo>
                    <a:lnTo>
                      <a:pt x="97" y="18"/>
                    </a:lnTo>
                    <a:lnTo>
                      <a:pt x="95" y="18"/>
                    </a:lnTo>
                    <a:lnTo>
                      <a:pt x="93" y="16"/>
                    </a:lnTo>
                    <a:lnTo>
                      <a:pt x="91" y="14"/>
                    </a:lnTo>
                    <a:lnTo>
                      <a:pt x="87" y="12"/>
                    </a:lnTo>
                    <a:lnTo>
                      <a:pt x="87" y="14"/>
                    </a:lnTo>
                    <a:lnTo>
                      <a:pt x="87" y="16"/>
                    </a:lnTo>
                    <a:lnTo>
                      <a:pt x="89" y="23"/>
                    </a:lnTo>
                    <a:lnTo>
                      <a:pt x="89" y="29"/>
                    </a:lnTo>
                    <a:lnTo>
                      <a:pt x="85" y="22"/>
                    </a:lnTo>
                    <a:lnTo>
                      <a:pt x="83" y="20"/>
                    </a:lnTo>
                    <a:lnTo>
                      <a:pt x="83" y="16"/>
                    </a:lnTo>
                    <a:lnTo>
                      <a:pt x="81" y="16"/>
                    </a:lnTo>
                    <a:lnTo>
                      <a:pt x="81" y="14"/>
                    </a:lnTo>
                    <a:lnTo>
                      <a:pt x="81" y="12"/>
                    </a:lnTo>
                    <a:lnTo>
                      <a:pt x="77" y="14"/>
                    </a:lnTo>
                    <a:lnTo>
                      <a:pt x="75" y="18"/>
                    </a:lnTo>
                    <a:lnTo>
                      <a:pt x="73" y="16"/>
                    </a:lnTo>
                    <a:lnTo>
                      <a:pt x="71" y="18"/>
                    </a:lnTo>
                    <a:lnTo>
                      <a:pt x="71" y="20"/>
                    </a:lnTo>
                    <a:lnTo>
                      <a:pt x="71" y="27"/>
                    </a:lnTo>
                    <a:lnTo>
                      <a:pt x="69" y="27"/>
                    </a:lnTo>
                    <a:lnTo>
                      <a:pt x="67" y="27"/>
                    </a:lnTo>
                    <a:lnTo>
                      <a:pt x="67" y="23"/>
                    </a:lnTo>
                    <a:lnTo>
                      <a:pt x="62" y="16"/>
                    </a:lnTo>
                    <a:lnTo>
                      <a:pt x="60" y="14"/>
                    </a:lnTo>
                    <a:lnTo>
                      <a:pt x="58" y="16"/>
                    </a:lnTo>
                    <a:lnTo>
                      <a:pt x="60" y="25"/>
                    </a:lnTo>
                    <a:lnTo>
                      <a:pt x="58" y="33"/>
                    </a:lnTo>
                    <a:lnTo>
                      <a:pt x="56" y="35"/>
                    </a:lnTo>
                    <a:lnTo>
                      <a:pt x="54" y="29"/>
                    </a:lnTo>
                    <a:lnTo>
                      <a:pt x="52" y="29"/>
                    </a:lnTo>
                    <a:lnTo>
                      <a:pt x="52" y="33"/>
                    </a:lnTo>
                    <a:lnTo>
                      <a:pt x="52" y="39"/>
                    </a:lnTo>
                    <a:lnTo>
                      <a:pt x="48" y="39"/>
                    </a:lnTo>
                    <a:lnTo>
                      <a:pt x="48" y="41"/>
                    </a:lnTo>
                    <a:lnTo>
                      <a:pt x="46" y="45"/>
                    </a:lnTo>
                    <a:lnTo>
                      <a:pt x="46" y="37"/>
                    </a:lnTo>
                    <a:lnTo>
                      <a:pt x="44" y="37"/>
                    </a:lnTo>
                    <a:lnTo>
                      <a:pt x="44" y="35"/>
                    </a:lnTo>
                    <a:lnTo>
                      <a:pt x="44" y="31"/>
                    </a:lnTo>
                    <a:lnTo>
                      <a:pt x="42" y="33"/>
                    </a:lnTo>
                    <a:lnTo>
                      <a:pt x="42" y="31"/>
                    </a:lnTo>
                    <a:lnTo>
                      <a:pt x="40" y="29"/>
                    </a:lnTo>
                    <a:lnTo>
                      <a:pt x="38" y="27"/>
                    </a:lnTo>
                    <a:lnTo>
                      <a:pt x="42" y="29"/>
                    </a:lnTo>
                    <a:lnTo>
                      <a:pt x="44" y="27"/>
                    </a:lnTo>
                    <a:lnTo>
                      <a:pt x="44" y="25"/>
                    </a:lnTo>
                    <a:lnTo>
                      <a:pt x="44" y="22"/>
                    </a:lnTo>
                    <a:lnTo>
                      <a:pt x="42" y="20"/>
                    </a:lnTo>
                    <a:lnTo>
                      <a:pt x="44" y="18"/>
                    </a:lnTo>
                    <a:lnTo>
                      <a:pt x="42" y="16"/>
                    </a:lnTo>
                    <a:lnTo>
                      <a:pt x="40" y="16"/>
                    </a:lnTo>
                    <a:lnTo>
                      <a:pt x="36" y="10"/>
                    </a:lnTo>
                    <a:lnTo>
                      <a:pt x="32" y="8"/>
                    </a:lnTo>
                    <a:lnTo>
                      <a:pt x="28" y="4"/>
                    </a:lnTo>
                    <a:lnTo>
                      <a:pt x="26" y="4"/>
                    </a:lnTo>
                    <a:lnTo>
                      <a:pt x="24" y="4"/>
                    </a:lnTo>
                    <a:lnTo>
                      <a:pt x="22" y="2"/>
                    </a:lnTo>
                    <a:lnTo>
                      <a:pt x="22" y="4"/>
                    </a:lnTo>
                    <a:lnTo>
                      <a:pt x="20" y="2"/>
                    </a:lnTo>
                    <a:lnTo>
                      <a:pt x="20" y="6"/>
                    </a:lnTo>
                    <a:lnTo>
                      <a:pt x="20" y="8"/>
                    </a:lnTo>
                    <a:lnTo>
                      <a:pt x="22" y="8"/>
                    </a:lnTo>
                    <a:lnTo>
                      <a:pt x="24" y="6"/>
                    </a:lnTo>
                    <a:lnTo>
                      <a:pt x="26" y="6"/>
                    </a:lnTo>
                    <a:lnTo>
                      <a:pt x="26" y="8"/>
                    </a:lnTo>
                    <a:lnTo>
                      <a:pt x="28" y="10"/>
                    </a:lnTo>
                    <a:lnTo>
                      <a:pt x="26" y="10"/>
                    </a:lnTo>
                    <a:lnTo>
                      <a:pt x="24" y="8"/>
                    </a:lnTo>
                    <a:lnTo>
                      <a:pt x="22" y="12"/>
                    </a:lnTo>
                    <a:lnTo>
                      <a:pt x="28" y="16"/>
                    </a:lnTo>
                    <a:lnTo>
                      <a:pt x="28" y="18"/>
                    </a:lnTo>
                    <a:lnTo>
                      <a:pt x="30" y="20"/>
                    </a:lnTo>
                    <a:lnTo>
                      <a:pt x="28" y="23"/>
                    </a:lnTo>
                    <a:lnTo>
                      <a:pt x="28" y="22"/>
                    </a:lnTo>
                    <a:lnTo>
                      <a:pt x="26" y="23"/>
                    </a:lnTo>
                    <a:lnTo>
                      <a:pt x="26" y="20"/>
                    </a:lnTo>
                    <a:lnTo>
                      <a:pt x="24" y="18"/>
                    </a:lnTo>
                    <a:lnTo>
                      <a:pt x="22" y="20"/>
                    </a:lnTo>
                    <a:lnTo>
                      <a:pt x="20" y="20"/>
                    </a:lnTo>
                    <a:lnTo>
                      <a:pt x="20" y="16"/>
                    </a:lnTo>
                    <a:lnTo>
                      <a:pt x="14" y="12"/>
                    </a:lnTo>
                    <a:lnTo>
                      <a:pt x="12" y="14"/>
                    </a:lnTo>
                    <a:lnTo>
                      <a:pt x="14" y="16"/>
                    </a:lnTo>
                    <a:lnTo>
                      <a:pt x="12" y="16"/>
                    </a:lnTo>
                    <a:lnTo>
                      <a:pt x="14" y="18"/>
                    </a:lnTo>
                    <a:lnTo>
                      <a:pt x="12" y="20"/>
                    </a:lnTo>
                    <a:lnTo>
                      <a:pt x="10" y="18"/>
                    </a:lnTo>
                    <a:lnTo>
                      <a:pt x="14" y="22"/>
                    </a:lnTo>
                    <a:lnTo>
                      <a:pt x="10" y="23"/>
                    </a:lnTo>
                    <a:lnTo>
                      <a:pt x="12" y="25"/>
                    </a:lnTo>
                    <a:lnTo>
                      <a:pt x="18" y="25"/>
                    </a:lnTo>
                    <a:lnTo>
                      <a:pt x="18" y="27"/>
                    </a:lnTo>
                    <a:lnTo>
                      <a:pt x="16" y="27"/>
                    </a:lnTo>
                    <a:lnTo>
                      <a:pt x="18" y="29"/>
                    </a:lnTo>
                    <a:lnTo>
                      <a:pt x="14" y="31"/>
                    </a:lnTo>
                    <a:lnTo>
                      <a:pt x="10" y="27"/>
                    </a:lnTo>
                    <a:lnTo>
                      <a:pt x="4" y="25"/>
                    </a:lnTo>
                    <a:lnTo>
                      <a:pt x="6" y="27"/>
                    </a:lnTo>
                    <a:lnTo>
                      <a:pt x="8" y="29"/>
                    </a:lnTo>
                    <a:lnTo>
                      <a:pt x="8" y="31"/>
                    </a:lnTo>
                    <a:lnTo>
                      <a:pt x="10" y="33"/>
                    </a:lnTo>
                    <a:lnTo>
                      <a:pt x="8" y="35"/>
                    </a:lnTo>
                    <a:lnTo>
                      <a:pt x="4" y="33"/>
                    </a:lnTo>
                    <a:lnTo>
                      <a:pt x="2" y="31"/>
                    </a:lnTo>
                    <a:lnTo>
                      <a:pt x="0" y="37"/>
                    </a:lnTo>
                    <a:lnTo>
                      <a:pt x="6" y="35"/>
                    </a:lnTo>
                    <a:lnTo>
                      <a:pt x="10" y="37"/>
                    </a:lnTo>
                    <a:lnTo>
                      <a:pt x="12" y="37"/>
                    </a:lnTo>
                    <a:lnTo>
                      <a:pt x="16" y="35"/>
                    </a:lnTo>
                    <a:lnTo>
                      <a:pt x="18" y="35"/>
                    </a:lnTo>
                    <a:lnTo>
                      <a:pt x="20" y="33"/>
                    </a:lnTo>
                    <a:lnTo>
                      <a:pt x="22" y="31"/>
                    </a:lnTo>
                    <a:lnTo>
                      <a:pt x="30" y="33"/>
                    </a:lnTo>
                    <a:lnTo>
                      <a:pt x="30" y="35"/>
                    </a:lnTo>
                    <a:lnTo>
                      <a:pt x="30" y="33"/>
                    </a:lnTo>
                    <a:lnTo>
                      <a:pt x="32" y="35"/>
                    </a:lnTo>
                    <a:lnTo>
                      <a:pt x="32" y="37"/>
                    </a:lnTo>
                    <a:lnTo>
                      <a:pt x="34" y="37"/>
                    </a:lnTo>
                    <a:lnTo>
                      <a:pt x="34" y="35"/>
                    </a:lnTo>
                    <a:lnTo>
                      <a:pt x="38" y="37"/>
                    </a:lnTo>
                    <a:lnTo>
                      <a:pt x="32" y="41"/>
                    </a:lnTo>
                    <a:lnTo>
                      <a:pt x="30" y="43"/>
                    </a:lnTo>
                    <a:lnTo>
                      <a:pt x="28" y="45"/>
                    </a:lnTo>
                    <a:lnTo>
                      <a:pt x="28" y="47"/>
                    </a:lnTo>
                    <a:lnTo>
                      <a:pt x="34" y="47"/>
                    </a:lnTo>
                    <a:lnTo>
                      <a:pt x="36" y="49"/>
                    </a:lnTo>
                    <a:lnTo>
                      <a:pt x="36" y="45"/>
                    </a:lnTo>
                    <a:lnTo>
                      <a:pt x="38" y="45"/>
                    </a:lnTo>
                    <a:lnTo>
                      <a:pt x="36" y="51"/>
                    </a:lnTo>
                    <a:lnTo>
                      <a:pt x="30" y="51"/>
                    </a:lnTo>
                    <a:lnTo>
                      <a:pt x="28" y="49"/>
                    </a:lnTo>
                    <a:lnTo>
                      <a:pt x="26" y="51"/>
                    </a:lnTo>
                    <a:lnTo>
                      <a:pt x="24" y="51"/>
                    </a:lnTo>
                    <a:lnTo>
                      <a:pt x="22" y="53"/>
                    </a:lnTo>
                    <a:lnTo>
                      <a:pt x="18" y="53"/>
                    </a:lnTo>
                    <a:lnTo>
                      <a:pt x="16" y="55"/>
                    </a:lnTo>
                    <a:lnTo>
                      <a:pt x="8" y="55"/>
                    </a:lnTo>
                    <a:lnTo>
                      <a:pt x="8" y="59"/>
                    </a:lnTo>
                    <a:lnTo>
                      <a:pt x="10" y="61"/>
                    </a:lnTo>
                    <a:lnTo>
                      <a:pt x="12" y="59"/>
                    </a:lnTo>
                    <a:lnTo>
                      <a:pt x="14" y="59"/>
                    </a:lnTo>
                    <a:lnTo>
                      <a:pt x="20" y="57"/>
                    </a:lnTo>
                    <a:lnTo>
                      <a:pt x="22" y="57"/>
                    </a:lnTo>
                    <a:lnTo>
                      <a:pt x="24" y="59"/>
                    </a:lnTo>
                    <a:lnTo>
                      <a:pt x="28" y="57"/>
                    </a:lnTo>
                    <a:lnTo>
                      <a:pt x="30" y="57"/>
                    </a:lnTo>
                    <a:lnTo>
                      <a:pt x="30" y="65"/>
                    </a:lnTo>
                    <a:lnTo>
                      <a:pt x="32" y="65"/>
                    </a:lnTo>
                    <a:lnTo>
                      <a:pt x="32" y="67"/>
                    </a:lnTo>
                    <a:lnTo>
                      <a:pt x="34" y="69"/>
                    </a:lnTo>
                    <a:lnTo>
                      <a:pt x="36" y="67"/>
                    </a:lnTo>
                    <a:lnTo>
                      <a:pt x="38" y="65"/>
                    </a:lnTo>
                    <a:lnTo>
                      <a:pt x="36" y="69"/>
                    </a:lnTo>
                    <a:lnTo>
                      <a:pt x="36" y="71"/>
                    </a:lnTo>
                    <a:lnTo>
                      <a:pt x="36" y="73"/>
                    </a:lnTo>
                    <a:lnTo>
                      <a:pt x="34" y="75"/>
                    </a:lnTo>
                    <a:lnTo>
                      <a:pt x="38" y="73"/>
                    </a:lnTo>
                    <a:lnTo>
                      <a:pt x="38" y="79"/>
                    </a:lnTo>
                    <a:lnTo>
                      <a:pt x="30" y="83"/>
                    </a:lnTo>
                    <a:lnTo>
                      <a:pt x="28" y="85"/>
                    </a:lnTo>
                    <a:lnTo>
                      <a:pt x="24" y="83"/>
                    </a:lnTo>
                    <a:lnTo>
                      <a:pt x="26" y="85"/>
                    </a:lnTo>
                    <a:lnTo>
                      <a:pt x="26" y="91"/>
                    </a:lnTo>
                    <a:lnTo>
                      <a:pt x="28" y="91"/>
                    </a:lnTo>
                    <a:lnTo>
                      <a:pt x="30" y="89"/>
                    </a:lnTo>
                    <a:lnTo>
                      <a:pt x="36" y="89"/>
                    </a:lnTo>
                    <a:lnTo>
                      <a:pt x="38" y="89"/>
                    </a:lnTo>
                    <a:lnTo>
                      <a:pt x="44" y="91"/>
                    </a:lnTo>
                    <a:lnTo>
                      <a:pt x="46" y="89"/>
                    </a:lnTo>
                    <a:lnTo>
                      <a:pt x="56" y="95"/>
                    </a:lnTo>
                    <a:lnTo>
                      <a:pt x="58" y="97"/>
                    </a:lnTo>
                    <a:lnTo>
                      <a:pt x="62" y="97"/>
                    </a:lnTo>
                    <a:lnTo>
                      <a:pt x="64" y="99"/>
                    </a:lnTo>
                    <a:lnTo>
                      <a:pt x="66" y="99"/>
                    </a:lnTo>
                    <a:lnTo>
                      <a:pt x="71" y="101"/>
                    </a:lnTo>
                    <a:lnTo>
                      <a:pt x="73" y="101"/>
                    </a:lnTo>
                    <a:lnTo>
                      <a:pt x="77" y="105"/>
                    </a:lnTo>
                    <a:lnTo>
                      <a:pt x="77" y="103"/>
                    </a:lnTo>
                    <a:lnTo>
                      <a:pt x="81" y="105"/>
                    </a:lnTo>
                    <a:lnTo>
                      <a:pt x="83" y="103"/>
                    </a:lnTo>
                    <a:lnTo>
                      <a:pt x="89" y="101"/>
                    </a:lnTo>
                    <a:lnTo>
                      <a:pt x="97" y="93"/>
                    </a:lnTo>
                    <a:lnTo>
                      <a:pt x="101" y="91"/>
                    </a:lnTo>
                    <a:close/>
                  </a:path>
                </a:pathLst>
              </a:custGeom>
              <a:solidFill>
                <a:srgbClr val="0071B4">
                  <a:alpha val="25098"/>
                </a:srgbClr>
              </a:solidFill>
              <a:ln w="9525">
                <a:noFill/>
                <a:round/>
                <a:headEnd/>
                <a:tailEnd/>
              </a:ln>
            </p:spPr>
            <p:txBody>
              <a:bodyPr/>
              <a:lstStyle/>
              <a:p>
                <a:endParaRPr lang="en-US"/>
              </a:p>
            </p:txBody>
          </p:sp>
          <p:sp>
            <p:nvSpPr>
              <p:cNvPr id="11854" name="Freeform 103"/>
              <p:cNvSpPr>
                <a:spLocks/>
              </p:cNvSpPr>
              <p:nvPr/>
            </p:nvSpPr>
            <p:spPr bwMode="auto">
              <a:xfrm>
                <a:off x="2223" y="2080"/>
                <a:ext cx="2" cy="2"/>
              </a:xfrm>
              <a:custGeom>
                <a:avLst/>
                <a:gdLst>
                  <a:gd name="T0" fmla="*/ 2 w 2"/>
                  <a:gd name="T1" fmla="*/ 2 h 2"/>
                  <a:gd name="T2" fmla="*/ 2 w 2"/>
                  <a:gd name="T3" fmla="*/ 0 h 2"/>
                  <a:gd name="T4" fmla="*/ 0 w 2"/>
                  <a:gd name="T5" fmla="*/ 0 h 2"/>
                  <a:gd name="T6" fmla="*/ 2 w 2"/>
                  <a:gd name="T7" fmla="*/ 2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2"/>
                    </a:moveTo>
                    <a:lnTo>
                      <a:pt x="2" y="0"/>
                    </a:lnTo>
                    <a:lnTo>
                      <a:pt x="0" y="0"/>
                    </a:lnTo>
                    <a:lnTo>
                      <a:pt x="2" y="2"/>
                    </a:lnTo>
                    <a:close/>
                  </a:path>
                </a:pathLst>
              </a:custGeom>
              <a:solidFill>
                <a:srgbClr val="0071B4">
                  <a:alpha val="25098"/>
                </a:srgbClr>
              </a:solidFill>
              <a:ln w="9525">
                <a:noFill/>
                <a:round/>
                <a:headEnd/>
                <a:tailEnd/>
              </a:ln>
            </p:spPr>
            <p:txBody>
              <a:bodyPr/>
              <a:lstStyle/>
              <a:p>
                <a:endParaRPr lang="en-US"/>
              </a:p>
            </p:txBody>
          </p:sp>
          <p:sp>
            <p:nvSpPr>
              <p:cNvPr id="11855" name="Freeform 104"/>
              <p:cNvSpPr>
                <a:spLocks/>
              </p:cNvSpPr>
              <p:nvPr/>
            </p:nvSpPr>
            <p:spPr bwMode="auto">
              <a:xfrm>
                <a:off x="2603" y="2711"/>
                <a:ext cx="10" cy="8"/>
              </a:xfrm>
              <a:custGeom>
                <a:avLst/>
                <a:gdLst>
                  <a:gd name="T0" fmla="*/ 4 w 10"/>
                  <a:gd name="T1" fmla="*/ 8 h 8"/>
                  <a:gd name="T2" fmla="*/ 6 w 10"/>
                  <a:gd name="T3" fmla="*/ 8 h 8"/>
                  <a:gd name="T4" fmla="*/ 6 w 10"/>
                  <a:gd name="T5" fmla="*/ 4 h 8"/>
                  <a:gd name="T6" fmla="*/ 10 w 10"/>
                  <a:gd name="T7" fmla="*/ 2 h 8"/>
                  <a:gd name="T8" fmla="*/ 10 w 10"/>
                  <a:gd name="T9" fmla="*/ 2 h 8"/>
                  <a:gd name="T10" fmla="*/ 10 w 10"/>
                  <a:gd name="T11" fmla="*/ 0 h 8"/>
                  <a:gd name="T12" fmla="*/ 10 w 10"/>
                  <a:gd name="T13" fmla="*/ 0 h 8"/>
                  <a:gd name="T14" fmla="*/ 8 w 10"/>
                  <a:gd name="T15" fmla="*/ 0 h 8"/>
                  <a:gd name="T16" fmla="*/ 4 w 10"/>
                  <a:gd name="T17" fmla="*/ 4 h 8"/>
                  <a:gd name="T18" fmla="*/ 0 w 10"/>
                  <a:gd name="T19" fmla="*/ 4 h 8"/>
                  <a:gd name="T20" fmla="*/ 2 w 10"/>
                  <a:gd name="T21" fmla="*/ 6 h 8"/>
                  <a:gd name="T22" fmla="*/ 4 w 10"/>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8"/>
                  <a:gd name="T38" fmla="*/ 10 w 10"/>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8">
                    <a:moveTo>
                      <a:pt x="4" y="8"/>
                    </a:moveTo>
                    <a:lnTo>
                      <a:pt x="6" y="8"/>
                    </a:lnTo>
                    <a:lnTo>
                      <a:pt x="6" y="4"/>
                    </a:lnTo>
                    <a:lnTo>
                      <a:pt x="10" y="2"/>
                    </a:lnTo>
                    <a:lnTo>
                      <a:pt x="10" y="0"/>
                    </a:lnTo>
                    <a:lnTo>
                      <a:pt x="8" y="0"/>
                    </a:lnTo>
                    <a:lnTo>
                      <a:pt x="4" y="4"/>
                    </a:lnTo>
                    <a:lnTo>
                      <a:pt x="0" y="4"/>
                    </a:lnTo>
                    <a:lnTo>
                      <a:pt x="2" y="6"/>
                    </a:lnTo>
                    <a:lnTo>
                      <a:pt x="4" y="8"/>
                    </a:lnTo>
                    <a:close/>
                  </a:path>
                </a:pathLst>
              </a:custGeom>
              <a:solidFill>
                <a:srgbClr val="0071B4">
                  <a:alpha val="25098"/>
                </a:srgbClr>
              </a:solidFill>
              <a:ln w="9525">
                <a:noFill/>
                <a:round/>
                <a:headEnd/>
                <a:tailEnd/>
              </a:ln>
            </p:spPr>
            <p:txBody>
              <a:bodyPr/>
              <a:lstStyle/>
              <a:p>
                <a:endParaRPr lang="en-US"/>
              </a:p>
            </p:txBody>
          </p:sp>
          <p:sp>
            <p:nvSpPr>
              <p:cNvPr id="11856" name="Freeform 105"/>
              <p:cNvSpPr>
                <a:spLocks/>
              </p:cNvSpPr>
              <p:nvPr/>
            </p:nvSpPr>
            <p:spPr bwMode="auto">
              <a:xfrm>
                <a:off x="2619" y="2717"/>
                <a:ext cx="6" cy="8"/>
              </a:xfrm>
              <a:custGeom>
                <a:avLst/>
                <a:gdLst>
                  <a:gd name="T0" fmla="*/ 2 w 6"/>
                  <a:gd name="T1" fmla="*/ 0 h 8"/>
                  <a:gd name="T2" fmla="*/ 0 w 6"/>
                  <a:gd name="T3" fmla="*/ 4 h 8"/>
                  <a:gd name="T4" fmla="*/ 0 w 6"/>
                  <a:gd name="T5" fmla="*/ 6 h 8"/>
                  <a:gd name="T6" fmla="*/ 0 w 6"/>
                  <a:gd name="T7" fmla="*/ 8 h 8"/>
                  <a:gd name="T8" fmla="*/ 2 w 6"/>
                  <a:gd name="T9" fmla="*/ 8 h 8"/>
                  <a:gd name="T10" fmla="*/ 4 w 6"/>
                  <a:gd name="T11" fmla="*/ 6 h 8"/>
                  <a:gd name="T12" fmla="*/ 4 w 6"/>
                  <a:gd name="T13" fmla="*/ 6 h 8"/>
                  <a:gd name="T14" fmla="*/ 6 w 6"/>
                  <a:gd name="T15" fmla="*/ 4 h 8"/>
                  <a:gd name="T16" fmla="*/ 6 w 6"/>
                  <a:gd name="T17" fmla="*/ 2 h 8"/>
                  <a:gd name="T18" fmla="*/ 4 w 6"/>
                  <a:gd name="T19" fmla="*/ 2 h 8"/>
                  <a:gd name="T20" fmla="*/ 2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0"/>
                    </a:moveTo>
                    <a:lnTo>
                      <a:pt x="0" y="4"/>
                    </a:lnTo>
                    <a:lnTo>
                      <a:pt x="0" y="6"/>
                    </a:lnTo>
                    <a:lnTo>
                      <a:pt x="0" y="8"/>
                    </a:lnTo>
                    <a:lnTo>
                      <a:pt x="2" y="8"/>
                    </a:lnTo>
                    <a:lnTo>
                      <a:pt x="4" y="6"/>
                    </a:lnTo>
                    <a:lnTo>
                      <a:pt x="6" y="4"/>
                    </a:lnTo>
                    <a:lnTo>
                      <a:pt x="6" y="2"/>
                    </a:lnTo>
                    <a:lnTo>
                      <a:pt x="4" y="2"/>
                    </a:lnTo>
                    <a:lnTo>
                      <a:pt x="2" y="0"/>
                    </a:lnTo>
                    <a:close/>
                  </a:path>
                </a:pathLst>
              </a:custGeom>
              <a:solidFill>
                <a:srgbClr val="0071B4">
                  <a:alpha val="25098"/>
                </a:srgbClr>
              </a:solidFill>
              <a:ln w="9525">
                <a:noFill/>
                <a:round/>
                <a:headEnd/>
                <a:tailEnd/>
              </a:ln>
            </p:spPr>
            <p:txBody>
              <a:bodyPr/>
              <a:lstStyle/>
              <a:p>
                <a:endParaRPr lang="en-US"/>
              </a:p>
            </p:txBody>
          </p:sp>
          <p:sp>
            <p:nvSpPr>
              <p:cNvPr id="11857" name="Freeform 106"/>
              <p:cNvSpPr>
                <a:spLocks/>
              </p:cNvSpPr>
              <p:nvPr/>
            </p:nvSpPr>
            <p:spPr bwMode="auto">
              <a:xfrm>
                <a:off x="1980" y="2382"/>
                <a:ext cx="24" cy="28"/>
              </a:xfrm>
              <a:custGeom>
                <a:avLst/>
                <a:gdLst>
                  <a:gd name="T0" fmla="*/ 18 w 24"/>
                  <a:gd name="T1" fmla="*/ 26 h 28"/>
                  <a:gd name="T2" fmla="*/ 20 w 24"/>
                  <a:gd name="T3" fmla="*/ 22 h 28"/>
                  <a:gd name="T4" fmla="*/ 24 w 24"/>
                  <a:gd name="T5" fmla="*/ 20 h 28"/>
                  <a:gd name="T6" fmla="*/ 24 w 24"/>
                  <a:gd name="T7" fmla="*/ 20 h 28"/>
                  <a:gd name="T8" fmla="*/ 22 w 24"/>
                  <a:gd name="T9" fmla="*/ 20 h 28"/>
                  <a:gd name="T10" fmla="*/ 22 w 24"/>
                  <a:gd name="T11" fmla="*/ 16 h 28"/>
                  <a:gd name="T12" fmla="*/ 20 w 24"/>
                  <a:gd name="T13" fmla="*/ 14 h 28"/>
                  <a:gd name="T14" fmla="*/ 18 w 24"/>
                  <a:gd name="T15" fmla="*/ 18 h 28"/>
                  <a:gd name="T16" fmla="*/ 18 w 24"/>
                  <a:gd name="T17" fmla="*/ 16 h 28"/>
                  <a:gd name="T18" fmla="*/ 12 w 24"/>
                  <a:gd name="T19" fmla="*/ 18 h 28"/>
                  <a:gd name="T20" fmla="*/ 12 w 24"/>
                  <a:gd name="T21" fmla="*/ 18 h 28"/>
                  <a:gd name="T22" fmla="*/ 14 w 24"/>
                  <a:gd name="T23" fmla="*/ 14 h 28"/>
                  <a:gd name="T24" fmla="*/ 12 w 24"/>
                  <a:gd name="T25" fmla="*/ 14 h 28"/>
                  <a:gd name="T26" fmla="*/ 16 w 24"/>
                  <a:gd name="T27" fmla="*/ 4 h 28"/>
                  <a:gd name="T28" fmla="*/ 14 w 24"/>
                  <a:gd name="T29" fmla="*/ 0 h 28"/>
                  <a:gd name="T30" fmla="*/ 14 w 24"/>
                  <a:gd name="T31" fmla="*/ 0 h 28"/>
                  <a:gd name="T32" fmla="*/ 12 w 24"/>
                  <a:gd name="T33" fmla="*/ 0 h 28"/>
                  <a:gd name="T34" fmla="*/ 12 w 24"/>
                  <a:gd name="T35" fmla="*/ 0 h 28"/>
                  <a:gd name="T36" fmla="*/ 12 w 24"/>
                  <a:gd name="T37" fmla="*/ 0 h 28"/>
                  <a:gd name="T38" fmla="*/ 12 w 24"/>
                  <a:gd name="T39" fmla="*/ 2 h 28"/>
                  <a:gd name="T40" fmla="*/ 10 w 24"/>
                  <a:gd name="T41" fmla="*/ 6 h 28"/>
                  <a:gd name="T42" fmla="*/ 2 w 24"/>
                  <a:gd name="T43" fmla="*/ 18 h 28"/>
                  <a:gd name="T44" fmla="*/ 0 w 24"/>
                  <a:gd name="T45" fmla="*/ 24 h 28"/>
                  <a:gd name="T46" fmla="*/ 2 w 24"/>
                  <a:gd name="T47" fmla="*/ 28 h 28"/>
                  <a:gd name="T48" fmla="*/ 4 w 24"/>
                  <a:gd name="T49" fmla="*/ 28 h 28"/>
                  <a:gd name="T50" fmla="*/ 8 w 24"/>
                  <a:gd name="T51" fmla="*/ 28 h 28"/>
                  <a:gd name="T52" fmla="*/ 10 w 24"/>
                  <a:gd name="T53" fmla="*/ 28 h 28"/>
                  <a:gd name="T54" fmla="*/ 14 w 24"/>
                  <a:gd name="T55" fmla="*/ 28 h 28"/>
                  <a:gd name="T56" fmla="*/ 18 w 24"/>
                  <a:gd name="T57" fmla="*/ 26 h 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28"/>
                  <a:gd name="T89" fmla="*/ 24 w 24"/>
                  <a:gd name="T90" fmla="*/ 28 h 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28">
                    <a:moveTo>
                      <a:pt x="18" y="26"/>
                    </a:moveTo>
                    <a:lnTo>
                      <a:pt x="20" y="22"/>
                    </a:lnTo>
                    <a:lnTo>
                      <a:pt x="24" y="20"/>
                    </a:lnTo>
                    <a:lnTo>
                      <a:pt x="22" y="20"/>
                    </a:lnTo>
                    <a:lnTo>
                      <a:pt x="22" y="16"/>
                    </a:lnTo>
                    <a:lnTo>
                      <a:pt x="20" y="14"/>
                    </a:lnTo>
                    <a:lnTo>
                      <a:pt x="18" y="18"/>
                    </a:lnTo>
                    <a:lnTo>
                      <a:pt x="18" y="16"/>
                    </a:lnTo>
                    <a:lnTo>
                      <a:pt x="12" y="18"/>
                    </a:lnTo>
                    <a:lnTo>
                      <a:pt x="14" y="14"/>
                    </a:lnTo>
                    <a:lnTo>
                      <a:pt x="12" y="14"/>
                    </a:lnTo>
                    <a:lnTo>
                      <a:pt x="16" y="4"/>
                    </a:lnTo>
                    <a:lnTo>
                      <a:pt x="14" y="0"/>
                    </a:lnTo>
                    <a:lnTo>
                      <a:pt x="12" y="0"/>
                    </a:lnTo>
                    <a:lnTo>
                      <a:pt x="12" y="2"/>
                    </a:lnTo>
                    <a:lnTo>
                      <a:pt x="10" y="6"/>
                    </a:lnTo>
                    <a:lnTo>
                      <a:pt x="2" y="18"/>
                    </a:lnTo>
                    <a:lnTo>
                      <a:pt x="0" y="24"/>
                    </a:lnTo>
                    <a:lnTo>
                      <a:pt x="2" y="28"/>
                    </a:lnTo>
                    <a:lnTo>
                      <a:pt x="4" y="28"/>
                    </a:lnTo>
                    <a:lnTo>
                      <a:pt x="8" y="28"/>
                    </a:lnTo>
                    <a:lnTo>
                      <a:pt x="10" y="28"/>
                    </a:lnTo>
                    <a:lnTo>
                      <a:pt x="14" y="28"/>
                    </a:lnTo>
                    <a:lnTo>
                      <a:pt x="18" y="26"/>
                    </a:lnTo>
                    <a:close/>
                  </a:path>
                </a:pathLst>
              </a:custGeom>
              <a:solidFill>
                <a:srgbClr val="0071B4">
                  <a:alpha val="25098"/>
                </a:srgbClr>
              </a:solidFill>
              <a:ln w="9525">
                <a:noFill/>
                <a:round/>
                <a:headEnd/>
                <a:tailEnd/>
              </a:ln>
            </p:spPr>
            <p:txBody>
              <a:bodyPr/>
              <a:lstStyle/>
              <a:p>
                <a:endParaRPr lang="en-US"/>
              </a:p>
            </p:txBody>
          </p:sp>
          <p:sp>
            <p:nvSpPr>
              <p:cNvPr id="11858" name="Freeform 107"/>
              <p:cNvSpPr>
                <a:spLocks/>
              </p:cNvSpPr>
              <p:nvPr/>
            </p:nvSpPr>
            <p:spPr bwMode="auto">
              <a:xfrm>
                <a:off x="2010" y="2283"/>
                <a:ext cx="92" cy="107"/>
              </a:xfrm>
              <a:custGeom>
                <a:avLst/>
                <a:gdLst>
                  <a:gd name="T0" fmla="*/ 52 w 92"/>
                  <a:gd name="T1" fmla="*/ 0 h 107"/>
                  <a:gd name="T2" fmla="*/ 46 w 92"/>
                  <a:gd name="T3" fmla="*/ 2 h 107"/>
                  <a:gd name="T4" fmla="*/ 36 w 92"/>
                  <a:gd name="T5" fmla="*/ 10 h 107"/>
                  <a:gd name="T6" fmla="*/ 34 w 92"/>
                  <a:gd name="T7" fmla="*/ 12 h 107"/>
                  <a:gd name="T8" fmla="*/ 32 w 92"/>
                  <a:gd name="T9" fmla="*/ 18 h 107"/>
                  <a:gd name="T10" fmla="*/ 26 w 92"/>
                  <a:gd name="T11" fmla="*/ 22 h 107"/>
                  <a:gd name="T12" fmla="*/ 26 w 92"/>
                  <a:gd name="T13" fmla="*/ 32 h 107"/>
                  <a:gd name="T14" fmla="*/ 24 w 92"/>
                  <a:gd name="T15" fmla="*/ 34 h 107"/>
                  <a:gd name="T16" fmla="*/ 20 w 92"/>
                  <a:gd name="T17" fmla="*/ 46 h 107"/>
                  <a:gd name="T18" fmla="*/ 16 w 92"/>
                  <a:gd name="T19" fmla="*/ 50 h 107"/>
                  <a:gd name="T20" fmla="*/ 18 w 92"/>
                  <a:gd name="T21" fmla="*/ 54 h 107"/>
                  <a:gd name="T22" fmla="*/ 18 w 92"/>
                  <a:gd name="T23" fmla="*/ 58 h 107"/>
                  <a:gd name="T24" fmla="*/ 8 w 92"/>
                  <a:gd name="T25" fmla="*/ 67 h 107"/>
                  <a:gd name="T26" fmla="*/ 2 w 92"/>
                  <a:gd name="T27" fmla="*/ 69 h 107"/>
                  <a:gd name="T28" fmla="*/ 12 w 92"/>
                  <a:gd name="T29" fmla="*/ 69 h 107"/>
                  <a:gd name="T30" fmla="*/ 0 w 92"/>
                  <a:gd name="T31" fmla="*/ 87 h 107"/>
                  <a:gd name="T32" fmla="*/ 26 w 92"/>
                  <a:gd name="T33" fmla="*/ 87 h 107"/>
                  <a:gd name="T34" fmla="*/ 46 w 92"/>
                  <a:gd name="T35" fmla="*/ 85 h 107"/>
                  <a:gd name="T36" fmla="*/ 46 w 92"/>
                  <a:gd name="T37" fmla="*/ 89 h 107"/>
                  <a:gd name="T38" fmla="*/ 48 w 92"/>
                  <a:gd name="T39" fmla="*/ 91 h 107"/>
                  <a:gd name="T40" fmla="*/ 58 w 92"/>
                  <a:gd name="T41" fmla="*/ 87 h 107"/>
                  <a:gd name="T42" fmla="*/ 58 w 92"/>
                  <a:gd name="T43" fmla="*/ 93 h 107"/>
                  <a:gd name="T44" fmla="*/ 48 w 92"/>
                  <a:gd name="T45" fmla="*/ 101 h 107"/>
                  <a:gd name="T46" fmla="*/ 64 w 92"/>
                  <a:gd name="T47" fmla="*/ 91 h 107"/>
                  <a:gd name="T48" fmla="*/ 72 w 92"/>
                  <a:gd name="T49" fmla="*/ 81 h 107"/>
                  <a:gd name="T50" fmla="*/ 72 w 92"/>
                  <a:gd name="T51" fmla="*/ 103 h 107"/>
                  <a:gd name="T52" fmla="*/ 82 w 92"/>
                  <a:gd name="T53" fmla="*/ 97 h 107"/>
                  <a:gd name="T54" fmla="*/ 82 w 92"/>
                  <a:gd name="T55" fmla="*/ 107 h 107"/>
                  <a:gd name="T56" fmla="*/ 92 w 92"/>
                  <a:gd name="T57" fmla="*/ 91 h 107"/>
                  <a:gd name="T58" fmla="*/ 88 w 92"/>
                  <a:gd name="T59" fmla="*/ 91 h 107"/>
                  <a:gd name="T60" fmla="*/ 88 w 92"/>
                  <a:gd name="T61" fmla="*/ 79 h 107"/>
                  <a:gd name="T62" fmla="*/ 84 w 92"/>
                  <a:gd name="T63" fmla="*/ 79 h 107"/>
                  <a:gd name="T64" fmla="*/ 78 w 92"/>
                  <a:gd name="T65" fmla="*/ 85 h 107"/>
                  <a:gd name="T66" fmla="*/ 78 w 92"/>
                  <a:gd name="T67" fmla="*/ 77 h 107"/>
                  <a:gd name="T68" fmla="*/ 82 w 92"/>
                  <a:gd name="T69" fmla="*/ 73 h 107"/>
                  <a:gd name="T70" fmla="*/ 88 w 92"/>
                  <a:gd name="T71" fmla="*/ 67 h 107"/>
                  <a:gd name="T72" fmla="*/ 78 w 92"/>
                  <a:gd name="T73" fmla="*/ 67 h 107"/>
                  <a:gd name="T74" fmla="*/ 78 w 92"/>
                  <a:gd name="T75" fmla="*/ 64 h 107"/>
                  <a:gd name="T76" fmla="*/ 76 w 92"/>
                  <a:gd name="T77" fmla="*/ 58 h 107"/>
                  <a:gd name="T78" fmla="*/ 80 w 92"/>
                  <a:gd name="T79" fmla="*/ 52 h 107"/>
                  <a:gd name="T80" fmla="*/ 68 w 92"/>
                  <a:gd name="T81" fmla="*/ 48 h 107"/>
                  <a:gd name="T82" fmla="*/ 58 w 92"/>
                  <a:gd name="T83" fmla="*/ 48 h 107"/>
                  <a:gd name="T84" fmla="*/ 54 w 92"/>
                  <a:gd name="T85" fmla="*/ 50 h 107"/>
                  <a:gd name="T86" fmla="*/ 48 w 92"/>
                  <a:gd name="T87" fmla="*/ 44 h 107"/>
                  <a:gd name="T88" fmla="*/ 52 w 92"/>
                  <a:gd name="T89" fmla="*/ 38 h 107"/>
                  <a:gd name="T90" fmla="*/ 44 w 92"/>
                  <a:gd name="T91" fmla="*/ 34 h 107"/>
                  <a:gd name="T92" fmla="*/ 36 w 92"/>
                  <a:gd name="T93" fmla="*/ 38 h 107"/>
                  <a:gd name="T94" fmla="*/ 44 w 92"/>
                  <a:gd name="T95" fmla="*/ 22 h 107"/>
                  <a:gd name="T96" fmla="*/ 44 w 92"/>
                  <a:gd name="T97" fmla="*/ 18 h 107"/>
                  <a:gd name="T98" fmla="*/ 48 w 92"/>
                  <a:gd name="T99" fmla="*/ 10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2"/>
                  <a:gd name="T151" fmla="*/ 0 h 107"/>
                  <a:gd name="T152" fmla="*/ 92 w 92"/>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2" h="107">
                    <a:moveTo>
                      <a:pt x="50" y="8"/>
                    </a:moveTo>
                    <a:lnTo>
                      <a:pt x="52" y="2"/>
                    </a:lnTo>
                    <a:lnTo>
                      <a:pt x="52" y="0"/>
                    </a:lnTo>
                    <a:lnTo>
                      <a:pt x="50" y="2"/>
                    </a:lnTo>
                    <a:lnTo>
                      <a:pt x="46" y="2"/>
                    </a:lnTo>
                    <a:lnTo>
                      <a:pt x="44" y="4"/>
                    </a:lnTo>
                    <a:lnTo>
                      <a:pt x="38" y="8"/>
                    </a:lnTo>
                    <a:lnTo>
                      <a:pt x="36" y="10"/>
                    </a:lnTo>
                    <a:lnTo>
                      <a:pt x="36" y="12"/>
                    </a:lnTo>
                    <a:lnTo>
                      <a:pt x="34" y="12"/>
                    </a:lnTo>
                    <a:lnTo>
                      <a:pt x="34" y="14"/>
                    </a:lnTo>
                    <a:lnTo>
                      <a:pt x="32" y="14"/>
                    </a:lnTo>
                    <a:lnTo>
                      <a:pt x="32" y="18"/>
                    </a:lnTo>
                    <a:lnTo>
                      <a:pt x="30" y="20"/>
                    </a:lnTo>
                    <a:lnTo>
                      <a:pt x="28" y="20"/>
                    </a:lnTo>
                    <a:lnTo>
                      <a:pt x="26" y="22"/>
                    </a:lnTo>
                    <a:lnTo>
                      <a:pt x="30" y="24"/>
                    </a:lnTo>
                    <a:lnTo>
                      <a:pt x="28" y="26"/>
                    </a:lnTo>
                    <a:lnTo>
                      <a:pt x="26" y="32"/>
                    </a:lnTo>
                    <a:lnTo>
                      <a:pt x="28" y="34"/>
                    </a:lnTo>
                    <a:lnTo>
                      <a:pt x="24" y="34"/>
                    </a:lnTo>
                    <a:lnTo>
                      <a:pt x="20" y="42"/>
                    </a:lnTo>
                    <a:lnTo>
                      <a:pt x="20" y="46"/>
                    </a:lnTo>
                    <a:lnTo>
                      <a:pt x="20" y="48"/>
                    </a:lnTo>
                    <a:lnTo>
                      <a:pt x="18" y="48"/>
                    </a:lnTo>
                    <a:lnTo>
                      <a:pt x="16" y="50"/>
                    </a:lnTo>
                    <a:lnTo>
                      <a:pt x="16" y="52"/>
                    </a:lnTo>
                    <a:lnTo>
                      <a:pt x="16" y="54"/>
                    </a:lnTo>
                    <a:lnTo>
                      <a:pt x="18" y="54"/>
                    </a:lnTo>
                    <a:lnTo>
                      <a:pt x="16" y="56"/>
                    </a:lnTo>
                    <a:lnTo>
                      <a:pt x="18" y="58"/>
                    </a:lnTo>
                    <a:lnTo>
                      <a:pt x="12" y="56"/>
                    </a:lnTo>
                    <a:lnTo>
                      <a:pt x="10" y="65"/>
                    </a:lnTo>
                    <a:lnTo>
                      <a:pt x="8" y="67"/>
                    </a:lnTo>
                    <a:lnTo>
                      <a:pt x="6" y="65"/>
                    </a:lnTo>
                    <a:lnTo>
                      <a:pt x="2" y="67"/>
                    </a:lnTo>
                    <a:lnTo>
                      <a:pt x="2" y="69"/>
                    </a:lnTo>
                    <a:lnTo>
                      <a:pt x="8" y="67"/>
                    </a:lnTo>
                    <a:lnTo>
                      <a:pt x="10" y="67"/>
                    </a:lnTo>
                    <a:lnTo>
                      <a:pt x="12" y="69"/>
                    </a:lnTo>
                    <a:lnTo>
                      <a:pt x="0" y="81"/>
                    </a:lnTo>
                    <a:lnTo>
                      <a:pt x="0" y="85"/>
                    </a:lnTo>
                    <a:lnTo>
                      <a:pt x="0" y="87"/>
                    </a:lnTo>
                    <a:lnTo>
                      <a:pt x="4" y="87"/>
                    </a:lnTo>
                    <a:lnTo>
                      <a:pt x="18" y="85"/>
                    </a:lnTo>
                    <a:lnTo>
                      <a:pt x="26" y="87"/>
                    </a:lnTo>
                    <a:lnTo>
                      <a:pt x="28" y="87"/>
                    </a:lnTo>
                    <a:lnTo>
                      <a:pt x="44" y="87"/>
                    </a:lnTo>
                    <a:lnTo>
                      <a:pt x="46" y="85"/>
                    </a:lnTo>
                    <a:lnTo>
                      <a:pt x="50" y="83"/>
                    </a:lnTo>
                    <a:lnTo>
                      <a:pt x="50" y="87"/>
                    </a:lnTo>
                    <a:lnTo>
                      <a:pt x="46" y="89"/>
                    </a:lnTo>
                    <a:lnTo>
                      <a:pt x="44" y="89"/>
                    </a:lnTo>
                    <a:lnTo>
                      <a:pt x="48" y="89"/>
                    </a:lnTo>
                    <a:lnTo>
                      <a:pt x="48" y="91"/>
                    </a:lnTo>
                    <a:lnTo>
                      <a:pt x="54" y="89"/>
                    </a:lnTo>
                    <a:lnTo>
                      <a:pt x="56" y="85"/>
                    </a:lnTo>
                    <a:lnTo>
                      <a:pt x="58" y="87"/>
                    </a:lnTo>
                    <a:lnTo>
                      <a:pt x="62" y="87"/>
                    </a:lnTo>
                    <a:lnTo>
                      <a:pt x="64" y="87"/>
                    </a:lnTo>
                    <a:lnTo>
                      <a:pt x="58" y="93"/>
                    </a:lnTo>
                    <a:lnTo>
                      <a:pt x="54" y="97"/>
                    </a:lnTo>
                    <a:lnTo>
                      <a:pt x="48" y="99"/>
                    </a:lnTo>
                    <a:lnTo>
                      <a:pt x="48" y="101"/>
                    </a:lnTo>
                    <a:lnTo>
                      <a:pt x="50" y="101"/>
                    </a:lnTo>
                    <a:lnTo>
                      <a:pt x="56" y="101"/>
                    </a:lnTo>
                    <a:lnTo>
                      <a:pt x="64" y="91"/>
                    </a:lnTo>
                    <a:lnTo>
                      <a:pt x="68" y="91"/>
                    </a:lnTo>
                    <a:lnTo>
                      <a:pt x="72" y="81"/>
                    </a:lnTo>
                    <a:lnTo>
                      <a:pt x="74" y="81"/>
                    </a:lnTo>
                    <a:lnTo>
                      <a:pt x="76" y="93"/>
                    </a:lnTo>
                    <a:lnTo>
                      <a:pt x="72" y="103"/>
                    </a:lnTo>
                    <a:lnTo>
                      <a:pt x="74" y="103"/>
                    </a:lnTo>
                    <a:lnTo>
                      <a:pt x="80" y="95"/>
                    </a:lnTo>
                    <a:lnTo>
                      <a:pt x="82" y="97"/>
                    </a:lnTo>
                    <a:lnTo>
                      <a:pt x="80" y="101"/>
                    </a:lnTo>
                    <a:lnTo>
                      <a:pt x="80" y="105"/>
                    </a:lnTo>
                    <a:lnTo>
                      <a:pt x="82" y="107"/>
                    </a:lnTo>
                    <a:lnTo>
                      <a:pt x="84" y="105"/>
                    </a:lnTo>
                    <a:lnTo>
                      <a:pt x="88" y="105"/>
                    </a:lnTo>
                    <a:lnTo>
                      <a:pt x="92" y="91"/>
                    </a:lnTo>
                    <a:lnTo>
                      <a:pt x="92" y="85"/>
                    </a:lnTo>
                    <a:lnTo>
                      <a:pt x="92" y="83"/>
                    </a:lnTo>
                    <a:lnTo>
                      <a:pt x="88" y="91"/>
                    </a:lnTo>
                    <a:lnTo>
                      <a:pt x="86" y="89"/>
                    </a:lnTo>
                    <a:lnTo>
                      <a:pt x="86" y="85"/>
                    </a:lnTo>
                    <a:lnTo>
                      <a:pt x="88" y="79"/>
                    </a:lnTo>
                    <a:lnTo>
                      <a:pt x="90" y="77"/>
                    </a:lnTo>
                    <a:lnTo>
                      <a:pt x="90" y="75"/>
                    </a:lnTo>
                    <a:lnTo>
                      <a:pt x="84" y="79"/>
                    </a:lnTo>
                    <a:lnTo>
                      <a:pt x="82" y="85"/>
                    </a:lnTo>
                    <a:lnTo>
                      <a:pt x="80" y="87"/>
                    </a:lnTo>
                    <a:lnTo>
                      <a:pt x="78" y="85"/>
                    </a:lnTo>
                    <a:lnTo>
                      <a:pt x="78" y="83"/>
                    </a:lnTo>
                    <a:lnTo>
                      <a:pt x="78" y="79"/>
                    </a:lnTo>
                    <a:lnTo>
                      <a:pt x="78" y="77"/>
                    </a:lnTo>
                    <a:lnTo>
                      <a:pt x="76" y="75"/>
                    </a:lnTo>
                    <a:lnTo>
                      <a:pt x="82" y="73"/>
                    </a:lnTo>
                    <a:lnTo>
                      <a:pt x="84" y="69"/>
                    </a:lnTo>
                    <a:lnTo>
                      <a:pt x="86" y="69"/>
                    </a:lnTo>
                    <a:lnTo>
                      <a:pt x="88" y="67"/>
                    </a:lnTo>
                    <a:lnTo>
                      <a:pt x="86" y="65"/>
                    </a:lnTo>
                    <a:lnTo>
                      <a:pt x="80" y="67"/>
                    </a:lnTo>
                    <a:lnTo>
                      <a:pt x="78" y="67"/>
                    </a:lnTo>
                    <a:lnTo>
                      <a:pt x="74" y="69"/>
                    </a:lnTo>
                    <a:lnTo>
                      <a:pt x="78" y="64"/>
                    </a:lnTo>
                    <a:lnTo>
                      <a:pt x="76" y="62"/>
                    </a:lnTo>
                    <a:lnTo>
                      <a:pt x="74" y="62"/>
                    </a:lnTo>
                    <a:lnTo>
                      <a:pt x="76" y="58"/>
                    </a:lnTo>
                    <a:lnTo>
                      <a:pt x="80" y="56"/>
                    </a:lnTo>
                    <a:lnTo>
                      <a:pt x="82" y="52"/>
                    </a:lnTo>
                    <a:lnTo>
                      <a:pt x="80" y="52"/>
                    </a:lnTo>
                    <a:lnTo>
                      <a:pt x="74" y="50"/>
                    </a:lnTo>
                    <a:lnTo>
                      <a:pt x="70" y="50"/>
                    </a:lnTo>
                    <a:lnTo>
                      <a:pt x="68" y="48"/>
                    </a:lnTo>
                    <a:lnTo>
                      <a:pt x="58" y="52"/>
                    </a:lnTo>
                    <a:lnTo>
                      <a:pt x="56" y="52"/>
                    </a:lnTo>
                    <a:lnTo>
                      <a:pt x="58" y="48"/>
                    </a:lnTo>
                    <a:lnTo>
                      <a:pt x="58" y="46"/>
                    </a:lnTo>
                    <a:lnTo>
                      <a:pt x="56" y="48"/>
                    </a:lnTo>
                    <a:lnTo>
                      <a:pt x="54" y="50"/>
                    </a:lnTo>
                    <a:lnTo>
                      <a:pt x="54" y="48"/>
                    </a:lnTo>
                    <a:lnTo>
                      <a:pt x="48" y="48"/>
                    </a:lnTo>
                    <a:lnTo>
                      <a:pt x="48" y="44"/>
                    </a:lnTo>
                    <a:lnTo>
                      <a:pt x="46" y="44"/>
                    </a:lnTo>
                    <a:lnTo>
                      <a:pt x="54" y="38"/>
                    </a:lnTo>
                    <a:lnTo>
                      <a:pt x="52" y="38"/>
                    </a:lnTo>
                    <a:lnTo>
                      <a:pt x="44" y="38"/>
                    </a:lnTo>
                    <a:lnTo>
                      <a:pt x="46" y="34"/>
                    </a:lnTo>
                    <a:lnTo>
                      <a:pt x="44" y="34"/>
                    </a:lnTo>
                    <a:lnTo>
                      <a:pt x="36" y="44"/>
                    </a:lnTo>
                    <a:lnTo>
                      <a:pt x="34" y="42"/>
                    </a:lnTo>
                    <a:lnTo>
                      <a:pt x="36" y="38"/>
                    </a:lnTo>
                    <a:lnTo>
                      <a:pt x="36" y="36"/>
                    </a:lnTo>
                    <a:lnTo>
                      <a:pt x="44" y="24"/>
                    </a:lnTo>
                    <a:lnTo>
                      <a:pt x="44" y="22"/>
                    </a:lnTo>
                    <a:lnTo>
                      <a:pt x="44" y="20"/>
                    </a:lnTo>
                    <a:lnTo>
                      <a:pt x="44" y="18"/>
                    </a:lnTo>
                    <a:lnTo>
                      <a:pt x="48" y="18"/>
                    </a:lnTo>
                    <a:lnTo>
                      <a:pt x="50" y="12"/>
                    </a:lnTo>
                    <a:lnTo>
                      <a:pt x="48" y="10"/>
                    </a:lnTo>
                    <a:lnTo>
                      <a:pt x="48" y="8"/>
                    </a:lnTo>
                    <a:lnTo>
                      <a:pt x="50" y="8"/>
                    </a:lnTo>
                    <a:close/>
                  </a:path>
                </a:pathLst>
              </a:custGeom>
              <a:solidFill>
                <a:srgbClr val="0071B4">
                  <a:alpha val="25098"/>
                </a:srgbClr>
              </a:solidFill>
              <a:ln w="9525">
                <a:noFill/>
                <a:round/>
                <a:headEnd/>
                <a:tailEnd/>
              </a:ln>
            </p:spPr>
            <p:txBody>
              <a:bodyPr/>
              <a:lstStyle/>
              <a:p>
                <a:endParaRPr lang="en-US"/>
              </a:p>
            </p:txBody>
          </p:sp>
          <p:sp>
            <p:nvSpPr>
              <p:cNvPr id="11859" name="Freeform 108"/>
              <p:cNvSpPr>
                <a:spLocks/>
              </p:cNvSpPr>
              <p:nvPr/>
            </p:nvSpPr>
            <p:spPr bwMode="auto">
              <a:xfrm>
                <a:off x="2052" y="2380"/>
                <a:ext cx="0" cy="6"/>
              </a:xfrm>
              <a:custGeom>
                <a:avLst/>
                <a:gdLst>
                  <a:gd name="T0" fmla="*/ 6 h 6"/>
                  <a:gd name="T1" fmla="*/ 6 h 6"/>
                  <a:gd name="T2" fmla="*/ 0 h 6"/>
                  <a:gd name="T3" fmla="*/ 0 h 6"/>
                  <a:gd name="T4" fmla="*/ 0 h 6"/>
                  <a:gd name="T5" fmla="*/ 6 h 6"/>
                  <a:gd name="T6" fmla="*/ 0 60000 65536"/>
                  <a:gd name="T7" fmla="*/ 0 60000 65536"/>
                  <a:gd name="T8" fmla="*/ 0 60000 65536"/>
                  <a:gd name="T9" fmla="*/ 0 60000 65536"/>
                  <a:gd name="T10" fmla="*/ 0 60000 65536"/>
                  <a:gd name="T11" fmla="*/ 0 60000 65536"/>
                  <a:gd name="T12" fmla="*/ 0 h 6"/>
                  <a:gd name="T13" fmla="*/ 6 h 6"/>
                </a:gdLst>
                <a:ahLst/>
                <a:cxnLst>
                  <a:cxn ang="T6">
                    <a:pos x="0" y="T0"/>
                  </a:cxn>
                  <a:cxn ang="T7">
                    <a:pos x="0" y="T1"/>
                  </a:cxn>
                  <a:cxn ang="T8">
                    <a:pos x="0" y="T2"/>
                  </a:cxn>
                  <a:cxn ang="T9">
                    <a:pos x="0" y="T3"/>
                  </a:cxn>
                  <a:cxn ang="T10">
                    <a:pos x="0" y="T4"/>
                  </a:cxn>
                  <a:cxn ang="T11">
                    <a:pos x="0" y="T5"/>
                  </a:cxn>
                </a:cxnLst>
                <a:rect l="0" t="T12" r="0" b="T13"/>
                <a:pathLst>
                  <a:path h="6">
                    <a:moveTo>
                      <a:pt x="0" y="6"/>
                    </a:moveTo>
                    <a:lnTo>
                      <a:pt x="0" y="6"/>
                    </a:lnTo>
                    <a:lnTo>
                      <a:pt x="0" y="0"/>
                    </a:lnTo>
                    <a:lnTo>
                      <a:pt x="0" y="6"/>
                    </a:lnTo>
                    <a:close/>
                  </a:path>
                </a:pathLst>
              </a:custGeom>
              <a:solidFill>
                <a:srgbClr val="0071B4">
                  <a:alpha val="25098"/>
                </a:srgbClr>
              </a:solidFill>
              <a:ln w="9525">
                <a:noFill/>
                <a:round/>
                <a:headEnd/>
                <a:tailEnd/>
              </a:ln>
            </p:spPr>
            <p:txBody>
              <a:bodyPr/>
              <a:lstStyle/>
              <a:p>
                <a:endParaRPr lang="en-US"/>
              </a:p>
            </p:txBody>
          </p:sp>
          <p:sp>
            <p:nvSpPr>
              <p:cNvPr id="11860" name="Freeform 109"/>
              <p:cNvSpPr>
                <a:spLocks/>
              </p:cNvSpPr>
              <p:nvPr/>
            </p:nvSpPr>
            <p:spPr bwMode="auto">
              <a:xfrm>
                <a:off x="2890" y="2287"/>
                <a:ext cx="2" cy="2"/>
              </a:xfrm>
              <a:custGeom>
                <a:avLst/>
                <a:gdLst>
                  <a:gd name="T0" fmla="*/ 2 w 2"/>
                  <a:gd name="T1" fmla="*/ 0 h 2"/>
                  <a:gd name="T2" fmla="*/ 2 w 2"/>
                  <a:gd name="T3" fmla="*/ 0 h 2"/>
                  <a:gd name="T4" fmla="*/ 0 w 2"/>
                  <a:gd name="T5" fmla="*/ 0 h 2"/>
                  <a:gd name="T6" fmla="*/ 0 w 2"/>
                  <a:gd name="T7" fmla="*/ 2 h 2"/>
                  <a:gd name="T8" fmla="*/ 0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0"/>
                    </a:lnTo>
                    <a:lnTo>
                      <a:pt x="0" y="0"/>
                    </a:lnTo>
                    <a:lnTo>
                      <a:pt x="0" y="2"/>
                    </a:lnTo>
                    <a:lnTo>
                      <a:pt x="2" y="0"/>
                    </a:lnTo>
                    <a:close/>
                  </a:path>
                </a:pathLst>
              </a:custGeom>
              <a:solidFill>
                <a:srgbClr val="0071B4">
                  <a:alpha val="25098"/>
                </a:srgbClr>
              </a:solidFill>
              <a:ln w="9525">
                <a:noFill/>
                <a:round/>
                <a:headEnd/>
                <a:tailEnd/>
              </a:ln>
            </p:spPr>
            <p:txBody>
              <a:bodyPr/>
              <a:lstStyle/>
              <a:p>
                <a:endParaRPr lang="en-US"/>
              </a:p>
            </p:txBody>
          </p:sp>
          <p:sp>
            <p:nvSpPr>
              <p:cNvPr id="11861" name="Freeform 110"/>
              <p:cNvSpPr>
                <a:spLocks/>
              </p:cNvSpPr>
              <p:nvPr/>
            </p:nvSpPr>
            <p:spPr bwMode="auto">
              <a:xfrm>
                <a:off x="3167" y="2595"/>
                <a:ext cx="40" cy="12"/>
              </a:xfrm>
              <a:custGeom>
                <a:avLst/>
                <a:gdLst>
                  <a:gd name="T0" fmla="*/ 4 w 40"/>
                  <a:gd name="T1" fmla="*/ 0 h 12"/>
                  <a:gd name="T2" fmla="*/ 4 w 40"/>
                  <a:gd name="T3" fmla="*/ 0 h 12"/>
                  <a:gd name="T4" fmla="*/ 4 w 40"/>
                  <a:gd name="T5" fmla="*/ 2 h 12"/>
                  <a:gd name="T6" fmla="*/ 2 w 40"/>
                  <a:gd name="T7" fmla="*/ 2 h 12"/>
                  <a:gd name="T8" fmla="*/ 0 w 40"/>
                  <a:gd name="T9" fmla="*/ 6 h 12"/>
                  <a:gd name="T10" fmla="*/ 14 w 40"/>
                  <a:gd name="T11" fmla="*/ 8 h 12"/>
                  <a:gd name="T12" fmla="*/ 16 w 40"/>
                  <a:gd name="T13" fmla="*/ 8 h 12"/>
                  <a:gd name="T14" fmla="*/ 18 w 40"/>
                  <a:gd name="T15" fmla="*/ 10 h 12"/>
                  <a:gd name="T16" fmla="*/ 18 w 40"/>
                  <a:gd name="T17" fmla="*/ 12 h 12"/>
                  <a:gd name="T18" fmla="*/ 34 w 40"/>
                  <a:gd name="T19" fmla="*/ 10 h 12"/>
                  <a:gd name="T20" fmla="*/ 38 w 40"/>
                  <a:gd name="T21" fmla="*/ 10 h 12"/>
                  <a:gd name="T22" fmla="*/ 40 w 40"/>
                  <a:gd name="T23" fmla="*/ 6 h 12"/>
                  <a:gd name="T24" fmla="*/ 40 w 40"/>
                  <a:gd name="T25" fmla="*/ 6 h 12"/>
                  <a:gd name="T26" fmla="*/ 34 w 40"/>
                  <a:gd name="T27" fmla="*/ 8 h 12"/>
                  <a:gd name="T28" fmla="*/ 32 w 40"/>
                  <a:gd name="T29" fmla="*/ 6 h 12"/>
                  <a:gd name="T30" fmla="*/ 32 w 40"/>
                  <a:gd name="T31" fmla="*/ 4 h 12"/>
                  <a:gd name="T32" fmla="*/ 24 w 40"/>
                  <a:gd name="T33" fmla="*/ 4 h 12"/>
                  <a:gd name="T34" fmla="*/ 22 w 40"/>
                  <a:gd name="T35" fmla="*/ 4 h 12"/>
                  <a:gd name="T36" fmla="*/ 22 w 40"/>
                  <a:gd name="T37" fmla="*/ 4 h 12"/>
                  <a:gd name="T38" fmla="*/ 20 w 40"/>
                  <a:gd name="T39" fmla="*/ 2 h 12"/>
                  <a:gd name="T40" fmla="*/ 12 w 40"/>
                  <a:gd name="T41" fmla="*/ 4 h 12"/>
                  <a:gd name="T42" fmla="*/ 10 w 40"/>
                  <a:gd name="T43" fmla="*/ 2 h 12"/>
                  <a:gd name="T44" fmla="*/ 10 w 40"/>
                  <a:gd name="T45" fmla="*/ 2 h 12"/>
                  <a:gd name="T46" fmla="*/ 10 w 40"/>
                  <a:gd name="T47" fmla="*/ 2 h 12"/>
                  <a:gd name="T48" fmla="*/ 10 w 40"/>
                  <a:gd name="T49" fmla="*/ 0 h 12"/>
                  <a:gd name="T50" fmla="*/ 8 w 40"/>
                  <a:gd name="T51" fmla="*/ 2 h 12"/>
                  <a:gd name="T52" fmla="*/ 4 w 40"/>
                  <a:gd name="T53" fmla="*/ 0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12"/>
                  <a:gd name="T83" fmla="*/ 40 w 40"/>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12">
                    <a:moveTo>
                      <a:pt x="4" y="0"/>
                    </a:moveTo>
                    <a:lnTo>
                      <a:pt x="4" y="0"/>
                    </a:lnTo>
                    <a:lnTo>
                      <a:pt x="4" y="2"/>
                    </a:lnTo>
                    <a:lnTo>
                      <a:pt x="2" y="2"/>
                    </a:lnTo>
                    <a:lnTo>
                      <a:pt x="0" y="6"/>
                    </a:lnTo>
                    <a:lnTo>
                      <a:pt x="14" y="8"/>
                    </a:lnTo>
                    <a:lnTo>
                      <a:pt x="16" y="8"/>
                    </a:lnTo>
                    <a:lnTo>
                      <a:pt x="18" y="10"/>
                    </a:lnTo>
                    <a:lnTo>
                      <a:pt x="18" y="12"/>
                    </a:lnTo>
                    <a:lnTo>
                      <a:pt x="34" y="10"/>
                    </a:lnTo>
                    <a:lnTo>
                      <a:pt x="38" y="10"/>
                    </a:lnTo>
                    <a:lnTo>
                      <a:pt x="40" y="6"/>
                    </a:lnTo>
                    <a:lnTo>
                      <a:pt x="34" y="8"/>
                    </a:lnTo>
                    <a:lnTo>
                      <a:pt x="32" y="6"/>
                    </a:lnTo>
                    <a:lnTo>
                      <a:pt x="32" y="4"/>
                    </a:lnTo>
                    <a:lnTo>
                      <a:pt x="24" y="4"/>
                    </a:lnTo>
                    <a:lnTo>
                      <a:pt x="22" y="4"/>
                    </a:lnTo>
                    <a:lnTo>
                      <a:pt x="20" y="2"/>
                    </a:lnTo>
                    <a:lnTo>
                      <a:pt x="12" y="4"/>
                    </a:lnTo>
                    <a:lnTo>
                      <a:pt x="10" y="2"/>
                    </a:lnTo>
                    <a:lnTo>
                      <a:pt x="10" y="0"/>
                    </a:lnTo>
                    <a:lnTo>
                      <a:pt x="8" y="2"/>
                    </a:lnTo>
                    <a:lnTo>
                      <a:pt x="4" y="0"/>
                    </a:lnTo>
                    <a:close/>
                  </a:path>
                </a:pathLst>
              </a:custGeom>
              <a:solidFill>
                <a:srgbClr val="0071B4">
                  <a:alpha val="25098"/>
                </a:srgbClr>
              </a:solidFill>
              <a:ln w="9525">
                <a:noFill/>
                <a:round/>
                <a:headEnd/>
                <a:tailEnd/>
              </a:ln>
            </p:spPr>
            <p:txBody>
              <a:bodyPr/>
              <a:lstStyle/>
              <a:p>
                <a:endParaRPr lang="en-US"/>
              </a:p>
            </p:txBody>
          </p:sp>
          <p:sp>
            <p:nvSpPr>
              <p:cNvPr id="11862" name="Freeform 111"/>
              <p:cNvSpPr>
                <a:spLocks/>
              </p:cNvSpPr>
              <p:nvPr/>
            </p:nvSpPr>
            <p:spPr bwMode="auto">
              <a:xfrm>
                <a:off x="3189" y="2518"/>
                <a:ext cx="4" cy="4"/>
              </a:xfrm>
              <a:custGeom>
                <a:avLst/>
                <a:gdLst>
                  <a:gd name="T0" fmla="*/ 2 w 4"/>
                  <a:gd name="T1" fmla="*/ 2 h 4"/>
                  <a:gd name="T2" fmla="*/ 4 w 4"/>
                  <a:gd name="T3" fmla="*/ 4 h 4"/>
                  <a:gd name="T4" fmla="*/ 4 w 4"/>
                  <a:gd name="T5" fmla="*/ 2 h 4"/>
                  <a:gd name="T6" fmla="*/ 4 w 4"/>
                  <a:gd name="T7" fmla="*/ 2 h 4"/>
                  <a:gd name="T8" fmla="*/ 4 w 4"/>
                  <a:gd name="T9" fmla="*/ 0 h 4"/>
                  <a:gd name="T10" fmla="*/ 2 w 4"/>
                  <a:gd name="T11" fmla="*/ 0 h 4"/>
                  <a:gd name="T12" fmla="*/ 0 w 4"/>
                  <a:gd name="T13" fmla="*/ 0 h 4"/>
                  <a:gd name="T14" fmla="*/ 0 w 4"/>
                  <a:gd name="T15" fmla="*/ 2 h 4"/>
                  <a:gd name="T16" fmla="*/ 0 w 4"/>
                  <a:gd name="T17" fmla="*/ 4 h 4"/>
                  <a:gd name="T18" fmla="*/ 2 w 4"/>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2" y="2"/>
                    </a:moveTo>
                    <a:lnTo>
                      <a:pt x="4" y="4"/>
                    </a:lnTo>
                    <a:lnTo>
                      <a:pt x="4" y="2"/>
                    </a:lnTo>
                    <a:lnTo>
                      <a:pt x="4" y="0"/>
                    </a:lnTo>
                    <a:lnTo>
                      <a:pt x="2" y="0"/>
                    </a:lnTo>
                    <a:lnTo>
                      <a:pt x="0" y="0"/>
                    </a:lnTo>
                    <a:lnTo>
                      <a:pt x="0" y="2"/>
                    </a:lnTo>
                    <a:lnTo>
                      <a:pt x="0" y="4"/>
                    </a:lnTo>
                    <a:lnTo>
                      <a:pt x="2" y="2"/>
                    </a:lnTo>
                    <a:close/>
                  </a:path>
                </a:pathLst>
              </a:custGeom>
              <a:solidFill>
                <a:srgbClr val="0071B4">
                  <a:alpha val="25098"/>
                </a:srgbClr>
              </a:solidFill>
              <a:ln w="9525">
                <a:noFill/>
                <a:round/>
                <a:headEnd/>
                <a:tailEnd/>
              </a:ln>
            </p:spPr>
            <p:txBody>
              <a:bodyPr/>
              <a:lstStyle/>
              <a:p>
                <a:endParaRPr lang="en-US"/>
              </a:p>
            </p:txBody>
          </p:sp>
          <p:sp>
            <p:nvSpPr>
              <p:cNvPr id="11863" name="Freeform 112"/>
              <p:cNvSpPr>
                <a:spLocks/>
              </p:cNvSpPr>
              <p:nvPr/>
            </p:nvSpPr>
            <p:spPr bwMode="auto">
              <a:xfrm>
                <a:off x="3185" y="2554"/>
                <a:ext cx="4" cy="6"/>
              </a:xfrm>
              <a:custGeom>
                <a:avLst/>
                <a:gdLst>
                  <a:gd name="T0" fmla="*/ 0 w 4"/>
                  <a:gd name="T1" fmla="*/ 2 h 6"/>
                  <a:gd name="T2" fmla="*/ 2 w 4"/>
                  <a:gd name="T3" fmla="*/ 6 h 6"/>
                  <a:gd name="T4" fmla="*/ 2 w 4"/>
                  <a:gd name="T5" fmla="*/ 6 h 6"/>
                  <a:gd name="T6" fmla="*/ 4 w 4"/>
                  <a:gd name="T7" fmla="*/ 6 h 6"/>
                  <a:gd name="T8" fmla="*/ 4 w 4"/>
                  <a:gd name="T9" fmla="*/ 4 h 6"/>
                  <a:gd name="T10" fmla="*/ 2 w 4"/>
                  <a:gd name="T11" fmla="*/ 2 h 6"/>
                  <a:gd name="T12" fmla="*/ 2 w 4"/>
                  <a:gd name="T13" fmla="*/ 0 h 6"/>
                  <a:gd name="T14" fmla="*/ 0 w 4"/>
                  <a:gd name="T15" fmla="*/ 0 h 6"/>
                  <a:gd name="T16" fmla="*/ 0 w 4"/>
                  <a:gd name="T17" fmla="*/ 2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0" y="2"/>
                    </a:moveTo>
                    <a:lnTo>
                      <a:pt x="2" y="6"/>
                    </a:lnTo>
                    <a:lnTo>
                      <a:pt x="4" y="6"/>
                    </a:lnTo>
                    <a:lnTo>
                      <a:pt x="4" y="4"/>
                    </a:lnTo>
                    <a:lnTo>
                      <a:pt x="2" y="2"/>
                    </a:ln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864" name="Freeform 113"/>
              <p:cNvSpPr>
                <a:spLocks/>
              </p:cNvSpPr>
              <p:nvPr/>
            </p:nvSpPr>
            <p:spPr bwMode="auto">
              <a:xfrm>
                <a:off x="3181" y="2504"/>
                <a:ext cx="4" cy="4"/>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2 h 4"/>
                  <a:gd name="T12" fmla="*/ 4 w 4"/>
                  <a:gd name="T13" fmla="*/ 2 h 4"/>
                  <a:gd name="T14" fmla="*/ 4 w 4"/>
                  <a:gd name="T15" fmla="*/ 2 h 4"/>
                  <a:gd name="T16" fmla="*/ 4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0"/>
                    </a:moveTo>
                    <a:lnTo>
                      <a:pt x="2" y="0"/>
                    </a:lnTo>
                    <a:lnTo>
                      <a:pt x="0" y="2"/>
                    </a:lnTo>
                    <a:lnTo>
                      <a:pt x="2" y="4"/>
                    </a:lnTo>
                    <a:lnTo>
                      <a:pt x="4" y="2"/>
                    </a:lnTo>
                    <a:lnTo>
                      <a:pt x="4" y="0"/>
                    </a:lnTo>
                    <a:close/>
                  </a:path>
                </a:pathLst>
              </a:custGeom>
              <a:solidFill>
                <a:srgbClr val="0071B4">
                  <a:alpha val="25098"/>
                </a:srgbClr>
              </a:solidFill>
              <a:ln w="9525">
                <a:noFill/>
                <a:round/>
                <a:headEnd/>
                <a:tailEnd/>
              </a:ln>
            </p:spPr>
            <p:txBody>
              <a:bodyPr/>
              <a:lstStyle/>
              <a:p>
                <a:endParaRPr lang="en-US"/>
              </a:p>
            </p:txBody>
          </p:sp>
          <p:sp>
            <p:nvSpPr>
              <p:cNvPr id="11865" name="Freeform 114"/>
              <p:cNvSpPr>
                <a:spLocks/>
              </p:cNvSpPr>
              <p:nvPr/>
            </p:nvSpPr>
            <p:spPr bwMode="auto">
              <a:xfrm>
                <a:off x="3159" y="2536"/>
                <a:ext cx="24" cy="18"/>
              </a:xfrm>
              <a:custGeom>
                <a:avLst/>
                <a:gdLst>
                  <a:gd name="T0" fmla="*/ 16 w 24"/>
                  <a:gd name="T1" fmla="*/ 6 h 18"/>
                  <a:gd name="T2" fmla="*/ 10 w 24"/>
                  <a:gd name="T3" fmla="*/ 4 h 18"/>
                  <a:gd name="T4" fmla="*/ 6 w 24"/>
                  <a:gd name="T5" fmla="*/ 0 h 18"/>
                  <a:gd name="T6" fmla="*/ 6 w 24"/>
                  <a:gd name="T7" fmla="*/ 0 h 18"/>
                  <a:gd name="T8" fmla="*/ 4 w 24"/>
                  <a:gd name="T9" fmla="*/ 0 h 18"/>
                  <a:gd name="T10" fmla="*/ 0 w 24"/>
                  <a:gd name="T11" fmla="*/ 2 h 18"/>
                  <a:gd name="T12" fmla="*/ 4 w 24"/>
                  <a:gd name="T13" fmla="*/ 2 h 18"/>
                  <a:gd name="T14" fmla="*/ 8 w 24"/>
                  <a:gd name="T15" fmla="*/ 8 h 18"/>
                  <a:gd name="T16" fmla="*/ 10 w 24"/>
                  <a:gd name="T17" fmla="*/ 10 h 18"/>
                  <a:gd name="T18" fmla="*/ 12 w 24"/>
                  <a:gd name="T19" fmla="*/ 10 h 18"/>
                  <a:gd name="T20" fmla="*/ 14 w 24"/>
                  <a:gd name="T21" fmla="*/ 12 h 18"/>
                  <a:gd name="T22" fmla="*/ 18 w 24"/>
                  <a:gd name="T23" fmla="*/ 14 h 18"/>
                  <a:gd name="T24" fmla="*/ 18 w 24"/>
                  <a:gd name="T25" fmla="*/ 14 h 18"/>
                  <a:gd name="T26" fmla="*/ 18 w 24"/>
                  <a:gd name="T27" fmla="*/ 18 h 18"/>
                  <a:gd name="T28" fmla="*/ 20 w 24"/>
                  <a:gd name="T29" fmla="*/ 18 h 18"/>
                  <a:gd name="T30" fmla="*/ 24 w 24"/>
                  <a:gd name="T31" fmla="*/ 18 h 18"/>
                  <a:gd name="T32" fmla="*/ 24 w 24"/>
                  <a:gd name="T33" fmla="*/ 16 h 18"/>
                  <a:gd name="T34" fmla="*/ 24 w 24"/>
                  <a:gd name="T35" fmla="*/ 18 h 18"/>
                  <a:gd name="T36" fmla="*/ 24 w 24"/>
                  <a:gd name="T37" fmla="*/ 16 h 18"/>
                  <a:gd name="T38" fmla="*/ 20 w 24"/>
                  <a:gd name="T39" fmla="*/ 14 h 18"/>
                  <a:gd name="T40" fmla="*/ 18 w 24"/>
                  <a:gd name="T41" fmla="*/ 10 h 18"/>
                  <a:gd name="T42" fmla="*/ 18 w 24"/>
                  <a:gd name="T43" fmla="*/ 8 h 18"/>
                  <a:gd name="T44" fmla="*/ 16 w 24"/>
                  <a:gd name="T45" fmla="*/ 6 h 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
                  <a:gd name="T70" fmla="*/ 0 h 18"/>
                  <a:gd name="T71" fmla="*/ 24 w 24"/>
                  <a:gd name="T72" fmla="*/ 18 h 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 h="18">
                    <a:moveTo>
                      <a:pt x="16" y="6"/>
                    </a:moveTo>
                    <a:lnTo>
                      <a:pt x="10" y="4"/>
                    </a:lnTo>
                    <a:lnTo>
                      <a:pt x="6" y="0"/>
                    </a:lnTo>
                    <a:lnTo>
                      <a:pt x="4" y="0"/>
                    </a:lnTo>
                    <a:lnTo>
                      <a:pt x="0" y="2"/>
                    </a:lnTo>
                    <a:lnTo>
                      <a:pt x="4" y="2"/>
                    </a:lnTo>
                    <a:lnTo>
                      <a:pt x="8" y="8"/>
                    </a:lnTo>
                    <a:lnTo>
                      <a:pt x="10" y="10"/>
                    </a:lnTo>
                    <a:lnTo>
                      <a:pt x="12" y="10"/>
                    </a:lnTo>
                    <a:lnTo>
                      <a:pt x="14" y="12"/>
                    </a:lnTo>
                    <a:lnTo>
                      <a:pt x="18" y="14"/>
                    </a:lnTo>
                    <a:lnTo>
                      <a:pt x="18" y="18"/>
                    </a:lnTo>
                    <a:lnTo>
                      <a:pt x="20" y="18"/>
                    </a:lnTo>
                    <a:lnTo>
                      <a:pt x="24" y="18"/>
                    </a:lnTo>
                    <a:lnTo>
                      <a:pt x="24" y="16"/>
                    </a:lnTo>
                    <a:lnTo>
                      <a:pt x="24" y="18"/>
                    </a:lnTo>
                    <a:lnTo>
                      <a:pt x="24" y="16"/>
                    </a:lnTo>
                    <a:lnTo>
                      <a:pt x="20" y="14"/>
                    </a:lnTo>
                    <a:lnTo>
                      <a:pt x="18" y="10"/>
                    </a:lnTo>
                    <a:lnTo>
                      <a:pt x="18" y="8"/>
                    </a:lnTo>
                    <a:lnTo>
                      <a:pt x="16" y="6"/>
                    </a:lnTo>
                    <a:close/>
                  </a:path>
                </a:pathLst>
              </a:custGeom>
              <a:solidFill>
                <a:srgbClr val="0071B4">
                  <a:alpha val="25098"/>
                </a:srgbClr>
              </a:solidFill>
              <a:ln w="9525">
                <a:noFill/>
                <a:round/>
                <a:headEnd/>
                <a:tailEnd/>
              </a:ln>
            </p:spPr>
            <p:txBody>
              <a:bodyPr/>
              <a:lstStyle/>
              <a:p>
                <a:endParaRPr lang="en-US"/>
              </a:p>
            </p:txBody>
          </p:sp>
          <p:sp>
            <p:nvSpPr>
              <p:cNvPr id="11866" name="Freeform 115"/>
              <p:cNvSpPr>
                <a:spLocks/>
              </p:cNvSpPr>
              <p:nvPr/>
            </p:nvSpPr>
            <p:spPr bwMode="auto">
              <a:xfrm>
                <a:off x="3290" y="2593"/>
                <a:ext cx="32" cy="18"/>
              </a:xfrm>
              <a:custGeom>
                <a:avLst/>
                <a:gdLst>
                  <a:gd name="T0" fmla="*/ 30 w 32"/>
                  <a:gd name="T1" fmla="*/ 4 h 18"/>
                  <a:gd name="T2" fmla="*/ 32 w 32"/>
                  <a:gd name="T3" fmla="*/ 2 h 18"/>
                  <a:gd name="T4" fmla="*/ 32 w 32"/>
                  <a:gd name="T5" fmla="*/ 0 h 18"/>
                  <a:gd name="T6" fmla="*/ 32 w 32"/>
                  <a:gd name="T7" fmla="*/ 0 h 18"/>
                  <a:gd name="T8" fmla="*/ 24 w 32"/>
                  <a:gd name="T9" fmla="*/ 4 h 18"/>
                  <a:gd name="T10" fmla="*/ 12 w 32"/>
                  <a:gd name="T11" fmla="*/ 6 h 18"/>
                  <a:gd name="T12" fmla="*/ 10 w 32"/>
                  <a:gd name="T13" fmla="*/ 6 h 18"/>
                  <a:gd name="T14" fmla="*/ 10 w 32"/>
                  <a:gd name="T15" fmla="*/ 8 h 18"/>
                  <a:gd name="T16" fmla="*/ 0 w 32"/>
                  <a:gd name="T17" fmla="*/ 12 h 18"/>
                  <a:gd name="T18" fmla="*/ 4 w 32"/>
                  <a:gd name="T19" fmla="*/ 16 h 18"/>
                  <a:gd name="T20" fmla="*/ 8 w 32"/>
                  <a:gd name="T21" fmla="*/ 18 h 18"/>
                  <a:gd name="T22" fmla="*/ 12 w 32"/>
                  <a:gd name="T23" fmla="*/ 18 h 18"/>
                  <a:gd name="T24" fmla="*/ 14 w 32"/>
                  <a:gd name="T25" fmla="*/ 18 h 18"/>
                  <a:gd name="T26" fmla="*/ 18 w 32"/>
                  <a:gd name="T27" fmla="*/ 16 h 18"/>
                  <a:gd name="T28" fmla="*/ 22 w 32"/>
                  <a:gd name="T29" fmla="*/ 14 h 18"/>
                  <a:gd name="T30" fmla="*/ 24 w 32"/>
                  <a:gd name="T31" fmla="*/ 12 h 18"/>
                  <a:gd name="T32" fmla="*/ 26 w 32"/>
                  <a:gd name="T33" fmla="*/ 10 h 18"/>
                  <a:gd name="T34" fmla="*/ 26 w 32"/>
                  <a:gd name="T35" fmla="*/ 10 h 18"/>
                  <a:gd name="T36" fmla="*/ 28 w 32"/>
                  <a:gd name="T37" fmla="*/ 6 h 18"/>
                  <a:gd name="T38" fmla="*/ 30 w 32"/>
                  <a:gd name="T39" fmla="*/ 4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18"/>
                  <a:gd name="T62" fmla="*/ 32 w 32"/>
                  <a:gd name="T63" fmla="*/ 18 h 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18">
                    <a:moveTo>
                      <a:pt x="30" y="4"/>
                    </a:moveTo>
                    <a:lnTo>
                      <a:pt x="32" y="2"/>
                    </a:lnTo>
                    <a:lnTo>
                      <a:pt x="32" y="0"/>
                    </a:lnTo>
                    <a:lnTo>
                      <a:pt x="24" y="4"/>
                    </a:lnTo>
                    <a:lnTo>
                      <a:pt x="12" y="6"/>
                    </a:lnTo>
                    <a:lnTo>
                      <a:pt x="10" y="6"/>
                    </a:lnTo>
                    <a:lnTo>
                      <a:pt x="10" y="8"/>
                    </a:lnTo>
                    <a:lnTo>
                      <a:pt x="0" y="12"/>
                    </a:lnTo>
                    <a:lnTo>
                      <a:pt x="4" y="16"/>
                    </a:lnTo>
                    <a:lnTo>
                      <a:pt x="8" y="18"/>
                    </a:lnTo>
                    <a:lnTo>
                      <a:pt x="12" y="18"/>
                    </a:lnTo>
                    <a:lnTo>
                      <a:pt x="14" y="18"/>
                    </a:lnTo>
                    <a:lnTo>
                      <a:pt x="18" y="16"/>
                    </a:lnTo>
                    <a:lnTo>
                      <a:pt x="22" y="14"/>
                    </a:lnTo>
                    <a:lnTo>
                      <a:pt x="24" y="12"/>
                    </a:lnTo>
                    <a:lnTo>
                      <a:pt x="26" y="10"/>
                    </a:lnTo>
                    <a:lnTo>
                      <a:pt x="28" y="6"/>
                    </a:lnTo>
                    <a:lnTo>
                      <a:pt x="30" y="4"/>
                    </a:lnTo>
                    <a:close/>
                  </a:path>
                </a:pathLst>
              </a:custGeom>
              <a:solidFill>
                <a:srgbClr val="0071B4">
                  <a:alpha val="25098"/>
                </a:srgbClr>
              </a:solidFill>
              <a:ln w="9525">
                <a:noFill/>
                <a:round/>
                <a:headEnd/>
                <a:tailEnd/>
              </a:ln>
            </p:spPr>
            <p:txBody>
              <a:bodyPr/>
              <a:lstStyle/>
              <a:p>
                <a:endParaRPr lang="en-US"/>
              </a:p>
            </p:txBody>
          </p:sp>
          <p:sp>
            <p:nvSpPr>
              <p:cNvPr id="11867" name="Freeform 116"/>
              <p:cNvSpPr>
                <a:spLocks/>
              </p:cNvSpPr>
              <p:nvPr/>
            </p:nvSpPr>
            <p:spPr bwMode="auto">
              <a:xfrm>
                <a:off x="3193" y="2568"/>
                <a:ext cx="4" cy="4"/>
              </a:xfrm>
              <a:custGeom>
                <a:avLst/>
                <a:gdLst>
                  <a:gd name="T0" fmla="*/ 4 w 4"/>
                  <a:gd name="T1" fmla="*/ 0 h 4"/>
                  <a:gd name="T2" fmla="*/ 2 w 4"/>
                  <a:gd name="T3" fmla="*/ 2 h 4"/>
                  <a:gd name="T4" fmla="*/ 0 w 4"/>
                  <a:gd name="T5" fmla="*/ 2 h 4"/>
                  <a:gd name="T6" fmla="*/ 0 w 4"/>
                  <a:gd name="T7" fmla="*/ 4 h 4"/>
                  <a:gd name="T8" fmla="*/ 2 w 4"/>
                  <a:gd name="T9" fmla="*/ 4 h 4"/>
                  <a:gd name="T10" fmla="*/ 4 w 4"/>
                  <a:gd name="T11" fmla="*/ 4 h 4"/>
                  <a:gd name="T12" fmla="*/ 4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0"/>
                    </a:moveTo>
                    <a:lnTo>
                      <a:pt x="2" y="2"/>
                    </a:lnTo>
                    <a:lnTo>
                      <a:pt x="0" y="2"/>
                    </a:lnTo>
                    <a:lnTo>
                      <a:pt x="0" y="4"/>
                    </a:lnTo>
                    <a:lnTo>
                      <a:pt x="2" y="4"/>
                    </a:lnTo>
                    <a:lnTo>
                      <a:pt x="4" y="4"/>
                    </a:lnTo>
                    <a:lnTo>
                      <a:pt x="4" y="0"/>
                    </a:lnTo>
                    <a:close/>
                  </a:path>
                </a:pathLst>
              </a:custGeom>
              <a:solidFill>
                <a:srgbClr val="0071B4">
                  <a:alpha val="25098"/>
                </a:srgbClr>
              </a:solidFill>
              <a:ln w="9525">
                <a:noFill/>
                <a:round/>
                <a:headEnd/>
                <a:tailEnd/>
              </a:ln>
            </p:spPr>
            <p:txBody>
              <a:bodyPr/>
              <a:lstStyle/>
              <a:p>
                <a:endParaRPr lang="en-US"/>
              </a:p>
            </p:txBody>
          </p:sp>
          <p:sp>
            <p:nvSpPr>
              <p:cNvPr id="11868" name="Freeform 117"/>
              <p:cNvSpPr>
                <a:spLocks/>
              </p:cNvSpPr>
              <p:nvPr/>
            </p:nvSpPr>
            <p:spPr bwMode="auto">
              <a:xfrm>
                <a:off x="2894" y="2516"/>
                <a:ext cx="6" cy="4"/>
              </a:xfrm>
              <a:custGeom>
                <a:avLst/>
                <a:gdLst>
                  <a:gd name="T0" fmla="*/ 4 w 6"/>
                  <a:gd name="T1" fmla="*/ 4 h 4"/>
                  <a:gd name="T2" fmla="*/ 6 w 6"/>
                  <a:gd name="T3" fmla="*/ 4 h 4"/>
                  <a:gd name="T4" fmla="*/ 6 w 6"/>
                  <a:gd name="T5" fmla="*/ 2 h 4"/>
                  <a:gd name="T6" fmla="*/ 4 w 6"/>
                  <a:gd name="T7" fmla="*/ 2 h 4"/>
                  <a:gd name="T8" fmla="*/ 4 w 6"/>
                  <a:gd name="T9" fmla="*/ 0 h 4"/>
                  <a:gd name="T10" fmla="*/ 4 w 6"/>
                  <a:gd name="T11" fmla="*/ 0 h 4"/>
                  <a:gd name="T12" fmla="*/ 0 w 6"/>
                  <a:gd name="T13" fmla="*/ 0 h 4"/>
                  <a:gd name="T14" fmla="*/ 0 w 6"/>
                  <a:gd name="T15" fmla="*/ 2 h 4"/>
                  <a:gd name="T16" fmla="*/ 2 w 6"/>
                  <a:gd name="T17" fmla="*/ 4 h 4"/>
                  <a:gd name="T18" fmla="*/ 4 w 6"/>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4" y="4"/>
                    </a:moveTo>
                    <a:lnTo>
                      <a:pt x="6" y="4"/>
                    </a:lnTo>
                    <a:lnTo>
                      <a:pt x="6" y="2"/>
                    </a:lnTo>
                    <a:lnTo>
                      <a:pt x="4" y="2"/>
                    </a:lnTo>
                    <a:lnTo>
                      <a:pt x="4" y="0"/>
                    </a:lnTo>
                    <a:lnTo>
                      <a:pt x="0" y="0"/>
                    </a:lnTo>
                    <a:lnTo>
                      <a:pt x="0" y="2"/>
                    </a:lnTo>
                    <a:lnTo>
                      <a:pt x="2" y="4"/>
                    </a:lnTo>
                    <a:lnTo>
                      <a:pt x="4" y="4"/>
                    </a:lnTo>
                    <a:close/>
                  </a:path>
                </a:pathLst>
              </a:custGeom>
              <a:solidFill>
                <a:srgbClr val="0071B4">
                  <a:alpha val="25098"/>
                </a:srgbClr>
              </a:solidFill>
              <a:ln w="9525">
                <a:noFill/>
                <a:round/>
                <a:headEnd/>
                <a:tailEnd/>
              </a:ln>
            </p:spPr>
            <p:txBody>
              <a:bodyPr/>
              <a:lstStyle/>
              <a:p>
                <a:endParaRPr lang="en-US"/>
              </a:p>
            </p:txBody>
          </p:sp>
          <p:sp>
            <p:nvSpPr>
              <p:cNvPr id="11869" name="Freeform 118"/>
              <p:cNvSpPr>
                <a:spLocks/>
              </p:cNvSpPr>
              <p:nvPr/>
            </p:nvSpPr>
            <p:spPr bwMode="auto">
              <a:xfrm>
                <a:off x="3201" y="2542"/>
                <a:ext cx="4" cy="8"/>
              </a:xfrm>
              <a:custGeom>
                <a:avLst/>
                <a:gdLst>
                  <a:gd name="T0" fmla="*/ 0 w 4"/>
                  <a:gd name="T1" fmla="*/ 8 h 8"/>
                  <a:gd name="T2" fmla="*/ 0 w 4"/>
                  <a:gd name="T3" fmla="*/ 8 h 8"/>
                  <a:gd name="T4" fmla="*/ 2 w 4"/>
                  <a:gd name="T5" fmla="*/ 6 h 8"/>
                  <a:gd name="T6" fmla="*/ 4 w 4"/>
                  <a:gd name="T7" fmla="*/ 2 h 8"/>
                  <a:gd name="T8" fmla="*/ 2 w 4"/>
                  <a:gd name="T9" fmla="*/ 0 h 8"/>
                  <a:gd name="T10" fmla="*/ 0 w 4"/>
                  <a:gd name="T11" fmla="*/ 0 h 8"/>
                  <a:gd name="T12" fmla="*/ 0 w 4"/>
                  <a:gd name="T13" fmla="*/ 2 h 8"/>
                  <a:gd name="T14" fmla="*/ 2 w 4"/>
                  <a:gd name="T15" fmla="*/ 4 h 8"/>
                  <a:gd name="T16" fmla="*/ 0 w 4"/>
                  <a:gd name="T17" fmla="*/ 6 h 8"/>
                  <a:gd name="T18" fmla="*/ 0 w 4"/>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8"/>
                  <a:gd name="T32" fmla="*/ 4 w 4"/>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8">
                    <a:moveTo>
                      <a:pt x="0" y="8"/>
                    </a:moveTo>
                    <a:lnTo>
                      <a:pt x="0" y="8"/>
                    </a:lnTo>
                    <a:lnTo>
                      <a:pt x="2" y="6"/>
                    </a:lnTo>
                    <a:lnTo>
                      <a:pt x="4" y="2"/>
                    </a:lnTo>
                    <a:lnTo>
                      <a:pt x="2" y="0"/>
                    </a:lnTo>
                    <a:lnTo>
                      <a:pt x="0" y="0"/>
                    </a:lnTo>
                    <a:lnTo>
                      <a:pt x="0" y="2"/>
                    </a:lnTo>
                    <a:lnTo>
                      <a:pt x="2" y="4"/>
                    </a:lnTo>
                    <a:lnTo>
                      <a:pt x="0" y="6"/>
                    </a:lnTo>
                    <a:lnTo>
                      <a:pt x="0" y="8"/>
                    </a:lnTo>
                    <a:close/>
                  </a:path>
                </a:pathLst>
              </a:custGeom>
              <a:solidFill>
                <a:srgbClr val="0071B4">
                  <a:alpha val="25098"/>
                </a:srgbClr>
              </a:solidFill>
              <a:ln w="9525">
                <a:noFill/>
                <a:round/>
                <a:headEnd/>
                <a:tailEnd/>
              </a:ln>
            </p:spPr>
            <p:txBody>
              <a:bodyPr/>
              <a:lstStyle/>
              <a:p>
                <a:endParaRPr lang="en-US"/>
              </a:p>
            </p:txBody>
          </p:sp>
          <p:sp>
            <p:nvSpPr>
              <p:cNvPr id="11870" name="Freeform 119"/>
              <p:cNvSpPr>
                <a:spLocks/>
              </p:cNvSpPr>
              <p:nvPr/>
            </p:nvSpPr>
            <p:spPr bwMode="auto">
              <a:xfrm>
                <a:off x="3201" y="2528"/>
                <a:ext cx="10" cy="8"/>
              </a:xfrm>
              <a:custGeom>
                <a:avLst/>
                <a:gdLst>
                  <a:gd name="T0" fmla="*/ 6 w 10"/>
                  <a:gd name="T1" fmla="*/ 8 h 8"/>
                  <a:gd name="T2" fmla="*/ 8 w 10"/>
                  <a:gd name="T3" fmla="*/ 6 h 8"/>
                  <a:gd name="T4" fmla="*/ 8 w 10"/>
                  <a:gd name="T5" fmla="*/ 6 h 8"/>
                  <a:gd name="T6" fmla="*/ 8 w 10"/>
                  <a:gd name="T7" fmla="*/ 6 h 8"/>
                  <a:gd name="T8" fmla="*/ 10 w 10"/>
                  <a:gd name="T9" fmla="*/ 6 h 8"/>
                  <a:gd name="T10" fmla="*/ 6 w 10"/>
                  <a:gd name="T11" fmla="*/ 0 h 8"/>
                  <a:gd name="T12" fmla="*/ 0 w 10"/>
                  <a:gd name="T13" fmla="*/ 2 h 8"/>
                  <a:gd name="T14" fmla="*/ 0 w 10"/>
                  <a:gd name="T15" fmla="*/ 6 h 8"/>
                  <a:gd name="T16" fmla="*/ 2 w 10"/>
                  <a:gd name="T17" fmla="*/ 6 h 8"/>
                  <a:gd name="T18" fmla="*/ 4 w 10"/>
                  <a:gd name="T19" fmla="*/ 4 h 8"/>
                  <a:gd name="T20" fmla="*/ 4 w 10"/>
                  <a:gd name="T21" fmla="*/ 4 h 8"/>
                  <a:gd name="T22" fmla="*/ 4 w 10"/>
                  <a:gd name="T23" fmla="*/ 6 h 8"/>
                  <a:gd name="T24" fmla="*/ 6 w 10"/>
                  <a:gd name="T25" fmla="*/ 8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8"/>
                  <a:gd name="T41" fmla="*/ 10 w 10"/>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8">
                    <a:moveTo>
                      <a:pt x="6" y="8"/>
                    </a:moveTo>
                    <a:lnTo>
                      <a:pt x="8" y="6"/>
                    </a:lnTo>
                    <a:lnTo>
                      <a:pt x="10" y="6"/>
                    </a:lnTo>
                    <a:lnTo>
                      <a:pt x="6" y="0"/>
                    </a:lnTo>
                    <a:lnTo>
                      <a:pt x="0" y="2"/>
                    </a:lnTo>
                    <a:lnTo>
                      <a:pt x="0" y="6"/>
                    </a:lnTo>
                    <a:lnTo>
                      <a:pt x="2" y="6"/>
                    </a:lnTo>
                    <a:lnTo>
                      <a:pt x="4" y="4"/>
                    </a:lnTo>
                    <a:lnTo>
                      <a:pt x="4" y="6"/>
                    </a:lnTo>
                    <a:lnTo>
                      <a:pt x="6" y="8"/>
                    </a:lnTo>
                    <a:close/>
                  </a:path>
                </a:pathLst>
              </a:custGeom>
              <a:solidFill>
                <a:srgbClr val="0071B4">
                  <a:alpha val="25098"/>
                </a:srgbClr>
              </a:solidFill>
              <a:ln w="9525">
                <a:noFill/>
                <a:round/>
                <a:headEnd/>
                <a:tailEnd/>
              </a:ln>
            </p:spPr>
            <p:txBody>
              <a:bodyPr/>
              <a:lstStyle/>
              <a:p>
                <a:endParaRPr lang="en-US"/>
              </a:p>
            </p:txBody>
          </p:sp>
          <p:sp>
            <p:nvSpPr>
              <p:cNvPr id="11871" name="Freeform 120"/>
              <p:cNvSpPr>
                <a:spLocks/>
              </p:cNvSpPr>
              <p:nvPr/>
            </p:nvSpPr>
            <p:spPr bwMode="auto">
              <a:xfrm>
                <a:off x="3227" y="2581"/>
                <a:ext cx="7" cy="8"/>
              </a:xfrm>
              <a:custGeom>
                <a:avLst/>
                <a:gdLst>
                  <a:gd name="T0" fmla="*/ 5 w 7"/>
                  <a:gd name="T1" fmla="*/ 6 h 8"/>
                  <a:gd name="T2" fmla="*/ 5 w 7"/>
                  <a:gd name="T3" fmla="*/ 4 h 8"/>
                  <a:gd name="T4" fmla="*/ 7 w 7"/>
                  <a:gd name="T5" fmla="*/ 2 h 8"/>
                  <a:gd name="T6" fmla="*/ 7 w 7"/>
                  <a:gd name="T7" fmla="*/ 0 h 8"/>
                  <a:gd name="T8" fmla="*/ 3 w 7"/>
                  <a:gd name="T9" fmla="*/ 0 h 8"/>
                  <a:gd name="T10" fmla="*/ 0 w 7"/>
                  <a:gd name="T11" fmla="*/ 4 h 8"/>
                  <a:gd name="T12" fmla="*/ 0 w 7"/>
                  <a:gd name="T13" fmla="*/ 6 h 8"/>
                  <a:gd name="T14" fmla="*/ 0 w 7"/>
                  <a:gd name="T15" fmla="*/ 8 h 8"/>
                  <a:gd name="T16" fmla="*/ 3 w 7"/>
                  <a:gd name="T17" fmla="*/ 6 h 8"/>
                  <a:gd name="T18" fmla="*/ 5 w 7"/>
                  <a:gd name="T19" fmla="*/ 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8"/>
                  <a:gd name="T32" fmla="*/ 7 w 7"/>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8">
                    <a:moveTo>
                      <a:pt x="5" y="6"/>
                    </a:moveTo>
                    <a:lnTo>
                      <a:pt x="5" y="4"/>
                    </a:lnTo>
                    <a:lnTo>
                      <a:pt x="7" y="2"/>
                    </a:lnTo>
                    <a:lnTo>
                      <a:pt x="7" y="0"/>
                    </a:lnTo>
                    <a:lnTo>
                      <a:pt x="3" y="0"/>
                    </a:lnTo>
                    <a:lnTo>
                      <a:pt x="0" y="4"/>
                    </a:lnTo>
                    <a:lnTo>
                      <a:pt x="0" y="6"/>
                    </a:lnTo>
                    <a:lnTo>
                      <a:pt x="0" y="8"/>
                    </a:lnTo>
                    <a:lnTo>
                      <a:pt x="3" y="6"/>
                    </a:lnTo>
                    <a:lnTo>
                      <a:pt x="5" y="6"/>
                    </a:lnTo>
                    <a:close/>
                  </a:path>
                </a:pathLst>
              </a:custGeom>
              <a:solidFill>
                <a:srgbClr val="0071B4">
                  <a:alpha val="25098"/>
                </a:srgbClr>
              </a:solidFill>
              <a:ln w="9525">
                <a:noFill/>
                <a:round/>
                <a:headEnd/>
                <a:tailEnd/>
              </a:ln>
            </p:spPr>
            <p:txBody>
              <a:bodyPr/>
              <a:lstStyle/>
              <a:p>
                <a:endParaRPr lang="en-US"/>
              </a:p>
            </p:txBody>
          </p:sp>
          <p:sp>
            <p:nvSpPr>
              <p:cNvPr id="11872" name="Freeform 121"/>
              <p:cNvSpPr>
                <a:spLocks/>
              </p:cNvSpPr>
              <p:nvPr/>
            </p:nvSpPr>
            <p:spPr bwMode="auto">
              <a:xfrm>
                <a:off x="2986" y="2623"/>
                <a:ext cx="4" cy="4"/>
              </a:xfrm>
              <a:custGeom>
                <a:avLst/>
                <a:gdLst>
                  <a:gd name="T0" fmla="*/ 0 w 4"/>
                  <a:gd name="T1" fmla="*/ 2 h 4"/>
                  <a:gd name="T2" fmla="*/ 2 w 4"/>
                  <a:gd name="T3" fmla="*/ 4 h 4"/>
                  <a:gd name="T4" fmla="*/ 4 w 4"/>
                  <a:gd name="T5" fmla="*/ 4 h 4"/>
                  <a:gd name="T6" fmla="*/ 4 w 4"/>
                  <a:gd name="T7" fmla="*/ 2 h 4"/>
                  <a:gd name="T8" fmla="*/ 4 w 4"/>
                  <a:gd name="T9" fmla="*/ 0 h 4"/>
                  <a:gd name="T10" fmla="*/ 2 w 4"/>
                  <a:gd name="T11" fmla="*/ 0 h 4"/>
                  <a:gd name="T12" fmla="*/ 0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2"/>
                    </a:moveTo>
                    <a:lnTo>
                      <a:pt x="2" y="4"/>
                    </a:lnTo>
                    <a:lnTo>
                      <a:pt x="4" y="4"/>
                    </a:lnTo>
                    <a:lnTo>
                      <a:pt x="4" y="2"/>
                    </a:lnTo>
                    <a:lnTo>
                      <a:pt x="4" y="0"/>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873" name="Freeform 122"/>
              <p:cNvSpPr>
                <a:spLocks/>
              </p:cNvSpPr>
              <p:nvPr/>
            </p:nvSpPr>
            <p:spPr bwMode="auto">
              <a:xfrm>
                <a:off x="2954" y="2494"/>
                <a:ext cx="20" cy="44"/>
              </a:xfrm>
              <a:custGeom>
                <a:avLst/>
                <a:gdLst>
                  <a:gd name="T0" fmla="*/ 2 w 20"/>
                  <a:gd name="T1" fmla="*/ 8 h 44"/>
                  <a:gd name="T2" fmla="*/ 0 w 20"/>
                  <a:gd name="T3" fmla="*/ 6 h 44"/>
                  <a:gd name="T4" fmla="*/ 0 w 20"/>
                  <a:gd name="T5" fmla="*/ 6 h 44"/>
                  <a:gd name="T6" fmla="*/ 0 w 20"/>
                  <a:gd name="T7" fmla="*/ 12 h 44"/>
                  <a:gd name="T8" fmla="*/ 0 w 20"/>
                  <a:gd name="T9" fmla="*/ 14 h 44"/>
                  <a:gd name="T10" fmla="*/ 2 w 20"/>
                  <a:gd name="T11" fmla="*/ 14 h 44"/>
                  <a:gd name="T12" fmla="*/ 2 w 20"/>
                  <a:gd name="T13" fmla="*/ 14 h 44"/>
                  <a:gd name="T14" fmla="*/ 4 w 20"/>
                  <a:gd name="T15" fmla="*/ 24 h 44"/>
                  <a:gd name="T16" fmla="*/ 4 w 20"/>
                  <a:gd name="T17" fmla="*/ 26 h 44"/>
                  <a:gd name="T18" fmla="*/ 4 w 20"/>
                  <a:gd name="T19" fmla="*/ 26 h 44"/>
                  <a:gd name="T20" fmla="*/ 4 w 20"/>
                  <a:gd name="T21" fmla="*/ 28 h 44"/>
                  <a:gd name="T22" fmla="*/ 2 w 20"/>
                  <a:gd name="T23" fmla="*/ 32 h 44"/>
                  <a:gd name="T24" fmla="*/ 4 w 20"/>
                  <a:gd name="T25" fmla="*/ 34 h 44"/>
                  <a:gd name="T26" fmla="*/ 2 w 20"/>
                  <a:gd name="T27" fmla="*/ 36 h 44"/>
                  <a:gd name="T28" fmla="*/ 4 w 20"/>
                  <a:gd name="T29" fmla="*/ 38 h 44"/>
                  <a:gd name="T30" fmla="*/ 8 w 20"/>
                  <a:gd name="T31" fmla="*/ 44 h 44"/>
                  <a:gd name="T32" fmla="*/ 10 w 20"/>
                  <a:gd name="T33" fmla="*/ 44 h 44"/>
                  <a:gd name="T34" fmla="*/ 12 w 20"/>
                  <a:gd name="T35" fmla="*/ 42 h 44"/>
                  <a:gd name="T36" fmla="*/ 12 w 20"/>
                  <a:gd name="T37" fmla="*/ 40 h 44"/>
                  <a:gd name="T38" fmla="*/ 14 w 20"/>
                  <a:gd name="T39" fmla="*/ 38 h 44"/>
                  <a:gd name="T40" fmla="*/ 18 w 20"/>
                  <a:gd name="T41" fmla="*/ 38 h 44"/>
                  <a:gd name="T42" fmla="*/ 18 w 20"/>
                  <a:gd name="T43" fmla="*/ 38 h 44"/>
                  <a:gd name="T44" fmla="*/ 20 w 20"/>
                  <a:gd name="T45" fmla="*/ 36 h 44"/>
                  <a:gd name="T46" fmla="*/ 20 w 20"/>
                  <a:gd name="T47" fmla="*/ 34 h 44"/>
                  <a:gd name="T48" fmla="*/ 20 w 20"/>
                  <a:gd name="T49" fmla="*/ 10 h 44"/>
                  <a:gd name="T50" fmla="*/ 18 w 20"/>
                  <a:gd name="T51" fmla="*/ 2 h 44"/>
                  <a:gd name="T52" fmla="*/ 16 w 20"/>
                  <a:gd name="T53" fmla="*/ 2 h 44"/>
                  <a:gd name="T54" fmla="*/ 16 w 20"/>
                  <a:gd name="T55" fmla="*/ 0 h 44"/>
                  <a:gd name="T56" fmla="*/ 12 w 20"/>
                  <a:gd name="T57" fmla="*/ 0 h 44"/>
                  <a:gd name="T58" fmla="*/ 12 w 20"/>
                  <a:gd name="T59" fmla="*/ 2 h 44"/>
                  <a:gd name="T60" fmla="*/ 10 w 20"/>
                  <a:gd name="T61" fmla="*/ 2 h 44"/>
                  <a:gd name="T62" fmla="*/ 4 w 20"/>
                  <a:gd name="T63" fmla="*/ 8 h 44"/>
                  <a:gd name="T64" fmla="*/ 2 w 20"/>
                  <a:gd name="T65" fmla="*/ 8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4"/>
                  <a:gd name="T101" fmla="*/ 20 w 20"/>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4">
                    <a:moveTo>
                      <a:pt x="2" y="8"/>
                    </a:moveTo>
                    <a:lnTo>
                      <a:pt x="0" y="6"/>
                    </a:lnTo>
                    <a:lnTo>
                      <a:pt x="0" y="12"/>
                    </a:lnTo>
                    <a:lnTo>
                      <a:pt x="0" y="14"/>
                    </a:lnTo>
                    <a:lnTo>
                      <a:pt x="2" y="14"/>
                    </a:lnTo>
                    <a:lnTo>
                      <a:pt x="4" y="24"/>
                    </a:lnTo>
                    <a:lnTo>
                      <a:pt x="4" y="26"/>
                    </a:lnTo>
                    <a:lnTo>
                      <a:pt x="4" y="28"/>
                    </a:lnTo>
                    <a:lnTo>
                      <a:pt x="2" y="32"/>
                    </a:lnTo>
                    <a:lnTo>
                      <a:pt x="4" y="34"/>
                    </a:lnTo>
                    <a:lnTo>
                      <a:pt x="2" y="36"/>
                    </a:lnTo>
                    <a:lnTo>
                      <a:pt x="4" y="38"/>
                    </a:lnTo>
                    <a:lnTo>
                      <a:pt x="8" y="44"/>
                    </a:lnTo>
                    <a:lnTo>
                      <a:pt x="10" y="44"/>
                    </a:lnTo>
                    <a:lnTo>
                      <a:pt x="12" y="42"/>
                    </a:lnTo>
                    <a:lnTo>
                      <a:pt x="12" y="40"/>
                    </a:lnTo>
                    <a:lnTo>
                      <a:pt x="14" y="38"/>
                    </a:lnTo>
                    <a:lnTo>
                      <a:pt x="18" y="38"/>
                    </a:lnTo>
                    <a:lnTo>
                      <a:pt x="20" y="36"/>
                    </a:lnTo>
                    <a:lnTo>
                      <a:pt x="20" y="34"/>
                    </a:lnTo>
                    <a:lnTo>
                      <a:pt x="20" y="10"/>
                    </a:lnTo>
                    <a:lnTo>
                      <a:pt x="18" y="2"/>
                    </a:lnTo>
                    <a:lnTo>
                      <a:pt x="16" y="2"/>
                    </a:lnTo>
                    <a:lnTo>
                      <a:pt x="16" y="0"/>
                    </a:lnTo>
                    <a:lnTo>
                      <a:pt x="12" y="0"/>
                    </a:lnTo>
                    <a:lnTo>
                      <a:pt x="12" y="2"/>
                    </a:lnTo>
                    <a:lnTo>
                      <a:pt x="10" y="2"/>
                    </a:lnTo>
                    <a:lnTo>
                      <a:pt x="4" y="8"/>
                    </a:lnTo>
                    <a:lnTo>
                      <a:pt x="2" y="8"/>
                    </a:lnTo>
                    <a:close/>
                  </a:path>
                </a:pathLst>
              </a:custGeom>
              <a:solidFill>
                <a:srgbClr val="0071B4">
                  <a:alpha val="25098"/>
                </a:srgbClr>
              </a:solidFill>
              <a:ln w="9525">
                <a:noFill/>
                <a:round/>
                <a:headEnd/>
                <a:tailEnd/>
              </a:ln>
            </p:spPr>
            <p:txBody>
              <a:bodyPr/>
              <a:lstStyle/>
              <a:p>
                <a:endParaRPr lang="en-US"/>
              </a:p>
            </p:txBody>
          </p:sp>
          <p:sp>
            <p:nvSpPr>
              <p:cNvPr id="11874" name="Freeform 123"/>
              <p:cNvSpPr>
                <a:spLocks/>
              </p:cNvSpPr>
              <p:nvPr/>
            </p:nvSpPr>
            <p:spPr bwMode="auto">
              <a:xfrm>
                <a:off x="2990" y="2623"/>
                <a:ext cx="0" cy="2"/>
              </a:xfrm>
              <a:custGeom>
                <a:avLst/>
                <a:gdLst>
                  <a:gd name="T0" fmla="*/ 0 h 2"/>
                  <a:gd name="T1" fmla="*/ 0 h 2"/>
                  <a:gd name="T2" fmla="*/ 2 h 2"/>
                  <a:gd name="T3" fmla="*/ 0 h 2"/>
                  <a:gd name="T4" fmla="*/ 0 60000 65536"/>
                  <a:gd name="T5" fmla="*/ 0 60000 65536"/>
                  <a:gd name="T6" fmla="*/ 0 60000 65536"/>
                  <a:gd name="T7" fmla="*/ 0 60000 65536"/>
                  <a:gd name="T8" fmla="*/ 0 h 2"/>
                  <a:gd name="T9" fmla="*/ 2 h 2"/>
                </a:gdLst>
                <a:ahLst/>
                <a:cxnLst>
                  <a:cxn ang="T4">
                    <a:pos x="0" y="T0"/>
                  </a:cxn>
                  <a:cxn ang="T5">
                    <a:pos x="0" y="T1"/>
                  </a:cxn>
                  <a:cxn ang="T6">
                    <a:pos x="0" y="T2"/>
                  </a:cxn>
                  <a:cxn ang="T7">
                    <a:pos x="0" y="T3"/>
                  </a:cxn>
                </a:cxnLst>
                <a:rect l="0" t="T8" r="0" b="T9"/>
                <a:pathLst>
                  <a:path h="2">
                    <a:moveTo>
                      <a:pt x="0" y="0"/>
                    </a:moveTo>
                    <a:lnTo>
                      <a:pt x="0" y="0"/>
                    </a:lnTo>
                    <a:lnTo>
                      <a:pt x="0" y="2"/>
                    </a:lnTo>
                    <a:lnTo>
                      <a:pt x="0" y="0"/>
                    </a:lnTo>
                    <a:close/>
                  </a:path>
                </a:pathLst>
              </a:custGeom>
              <a:solidFill>
                <a:srgbClr val="0071B4">
                  <a:alpha val="25098"/>
                </a:srgbClr>
              </a:solidFill>
              <a:ln w="9525">
                <a:noFill/>
                <a:round/>
                <a:headEnd/>
                <a:tailEnd/>
              </a:ln>
            </p:spPr>
            <p:txBody>
              <a:bodyPr/>
              <a:lstStyle/>
              <a:p>
                <a:endParaRPr lang="en-US"/>
              </a:p>
            </p:txBody>
          </p:sp>
          <p:sp>
            <p:nvSpPr>
              <p:cNvPr id="11875" name="Freeform 124"/>
              <p:cNvSpPr>
                <a:spLocks/>
              </p:cNvSpPr>
              <p:nvPr/>
            </p:nvSpPr>
            <p:spPr bwMode="auto">
              <a:xfrm>
                <a:off x="2960" y="2462"/>
                <a:ext cx="12" cy="30"/>
              </a:xfrm>
              <a:custGeom>
                <a:avLst/>
                <a:gdLst>
                  <a:gd name="T0" fmla="*/ 4 w 12"/>
                  <a:gd name="T1" fmla="*/ 28 h 30"/>
                  <a:gd name="T2" fmla="*/ 6 w 12"/>
                  <a:gd name="T3" fmla="*/ 28 h 30"/>
                  <a:gd name="T4" fmla="*/ 6 w 12"/>
                  <a:gd name="T5" fmla="*/ 28 h 30"/>
                  <a:gd name="T6" fmla="*/ 8 w 12"/>
                  <a:gd name="T7" fmla="*/ 30 h 30"/>
                  <a:gd name="T8" fmla="*/ 12 w 12"/>
                  <a:gd name="T9" fmla="*/ 14 h 30"/>
                  <a:gd name="T10" fmla="*/ 10 w 12"/>
                  <a:gd name="T11" fmla="*/ 0 h 30"/>
                  <a:gd name="T12" fmla="*/ 10 w 12"/>
                  <a:gd name="T13" fmla="*/ 0 h 30"/>
                  <a:gd name="T14" fmla="*/ 10 w 12"/>
                  <a:gd name="T15" fmla="*/ 2 h 30"/>
                  <a:gd name="T16" fmla="*/ 8 w 12"/>
                  <a:gd name="T17" fmla="*/ 4 h 30"/>
                  <a:gd name="T18" fmla="*/ 6 w 12"/>
                  <a:gd name="T19" fmla="*/ 4 h 30"/>
                  <a:gd name="T20" fmla="*/ 2 w 12"/>
                  <a:gd name="T21" fmla="*/ 8 h 30"/>
                  <a:gd name="T22" fmla="*/ 0 w 12"/>
                  <a:gd name="T23" fmla="*/ 8 h 30"/>
                  <a:gd name="T24" fmla="*/ 0 w 12"/>
                  <a:gd name="T25" fmla="*/ 10 h 30"/>
                  <a:gd name="T26" fmla="*/ 0 w 12"/>
                  <a:gd name="T27" fmla="*/ 14 h 30"/>
                  <a:gd name="T28" fmla="*/ 0 w 12"/>
                  <a:gd name="T29" fmla="*/ 16 h 30"/>
                  <a:gd name="T30" fmla="*/ 2 w 12"/>
                  <a:gd name="T31" fmla="*/ 22 h 30"/>
                  <a:gd name="T32" fmla="*/ 2 w 12"/>
                  <a:gd name="T33" fmla="*/ 24 h 30"/>
                  <a:gd name="T34" fmla="*/ 2 w 12"/>
                  <a:gd name="T35" fmla="*/ 26 h 30"/>
                  <a:gd name="T36" fmla="*/ 4 w 12"/>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30"/>
                  <a:gd name="T59" fmla="*/ 12 w 12"/>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30">
                    <a:moveTo>
                      <a:pt x="4" y="28"/>
                    </a:moveTo>
                    <a:lnTo>
                      <a:pt x="6" y="28"/>
                    </a:lnTo>
                    <a:lnTo>
                      <a:pt x="8" y="30"/>
                    </a:lnTo>
                    <a:lnTo>
                      <a:pt x="12" y="14"/>
                    </a:lnTo>
                    <a:lnTo>
                      <a:pt x="10" y="0"/>
                    </a:lnTo>
                    <a:lnTo>
                      <a:pt x="10" y="2"/>
                    </a:lnTo>
                    <a:lnTo>
                      <a:pt x="8" y="4"/>
                    </a:lnTo>
                    <a:lnTo>
                      <a:pt x="6" y="4"/>
                    </a:lnTo>
                    <a:lnTo>
                      <a:pt x="2" y="8"/>
                    </a:lnTo>
                    <a:lnTo>
                      <a:pt x="0" y="8"/>
                    </a:lnTo>
                    <a:lnTo>
                      <a:pt x="0" y="10"/>
                    </a:lnTo>
                    <a:lnTo>
                      <a:pt x="0" y="14"/>
                    </a:lnTo>
                    <a:lnTo>
                      <a:pt x="0" y="16"/>
                    </a:lnTo>
                    <a:lnTo>
                      <a:pt x="2" y="22"/>
                    </a:lnTo>
                    <a:lnTo>
                      <a:pt x="2" y="24"/>
                    </a:lnTo>
                    <a:lnTo>
                      <a:pt x="2" y="26"/>
                    </a:lnTo>
                    <a:lnTo>
                      <a:pt x="4" y="28"/>
                    </a:lnTo>
                    <a:close/>
                  </a:path>
                </a:pathLst>
              </a:custGeom>
              <a:solidFill>
                <a:srgbClr val="0071B4">
                  <a:alpha val="25098"/>
                </a:srgbClr>
              </a:solidFill>
              <a:ln w="9525">
                <a:noFill/>
                <a:round/>
                <a:headEnd/>
                <a:tailEnd/>
              </a:ln>
            </p:spPr>
            <p:txBody>
              <a:bodyPr/>
              <a:lstStyle/>
              <a:p>
                <a:endParaRPr lang="en-US"/>
              </a:p>
            </p:txBody>
          </p:sp>
          <p:sp>
            <p:nvSpPr>
              <p:cNvPr id="11876" name="Freeform 125"/>
              <p:cNvSpPr>
                <a:spLocks/>
              </p:cNvSpPr>
              <p:nvPr/>
            </p:nvSpPr>
            <p:spPr bwMode="auto">
              <a:xfrm>
                <a:off x="3113" y="2522"/>
                <a:ext cx="6" cy="8"/>
              </a:xfrm>
              <a:custGeom>
                <a:avLst/>
                <a:gdLst>
                  <a:gd name="T0" fmla="*/ 4 w 6"/>
                  <a:gd name="T1" fmla="*/ 8 h 8"/>
                  <a:gd name="T2" fmla="*/ 6 w 6"/>
                  <a:gd name="T3" fmla="*/ 6 h 8"/>
                  <a:gd name="T4" fmla="*/ 6 w 6"/>
                  <a:gd name="T5" fmla="*/ 6 h 8"/>
                  <a:gd name="T6" fmla="*/ 4 w 6"/>
                  <a:gd name="T7" fmla="*/ 2 h 8"/>
                  <a:gd name="T8" fmla="*/ 2 w 6"/>
                  <a:gd name="T9" fmla="*/ 0 h 8"/>
                  <a:gd name="T10" fmla="*/ 0 w 6"/>
                  <a:gd name="T11" fmla="*/ 0 h 8"/>
                  <a:gd name="T12" fmla="*/ 2 w 6"/>
                  <a:gd name="T13" fmla="*/ 6 h 8"/>
                  <a:gd name="T14" fmla="*/ 4 w 6"/>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8"/>
                  <a:gd name="T26" fmla="*/ 6 w 6"/>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8">
                    <a:moveTo>
                      <a:pt x="4" y="8"/>
                    </a:moveTo>
                    <a:lnTo>
                      <a:pt x="6" y="6"/>
                    </a:lnTo>
                    <a:lnTo>
                      <a:pt x="4" y="2"/>
                    </a:lnTo>
                    <a:lnTo>
                      <a:pt x="2" y="0"/>
                    </a:lnTo>
                    <a:lnTo>
                      <a:pt x="0" y="0"/>
                    </a:lnTo>
                    <a:lnTo>
                      <a:pt x="2" y="6"/>
                    </a:lnTo>
                    <a:lnTo>
                      <a:pt x="4" y="8"/>
                    </a:lnTo>
                    <a:close/>
                  </a:path>
                </a:pathLst>
              </a:custGeom>
              <a:solidFill>
                <a:srgbClr val="0071B4">
                  <a:alpha val="25098"/>
                </a:srgbClr>
              </a:solidFill>
              <a:ln w="9525">
                <a:noFill/>
                <a:round/>
                <a:headEnd/>
                <a:tailEnd/>
              </a:ln>
            </p:spPr>
            <p:txBody>
              <a:bodyPr/>
              <a:lstStyle/>
              <a:p>
                <a:endParaRPr lang="en-US"/>
              </a:p>
            </p:txBody>
          </p:sp>
          <p:sp>
            <p:nvSpPr>
              <p:cNvPr id="11877" name="Freeform 126"/>
              <p:cNvSpPr>
                <a:spLocks/>
              </p:cNvSpPr>
              <p:nvPr/>
            </p:nvSpPr>
            <p:spPr bwMode="auto">
              <a:xfrm>
                <a:off x="3039" y="2589"/>
                <a:ext cx="4" cy="2"/>
              </a:xfrm>
              <a:custGeom>
                <a:avLst/>
                <a:gdLst>
                  <a:gd name="T0" fmla="*/ 0 w 4"/>
                  <a:gd name="T1" fmla="*/ 0 h 2"/>
                  <a:gd name="T2" fmla="*/ 0 w 4"/>
                  <a:gd name="T3" fmla="*/ 0 h 2"/>
                  <a:gd name="T4" fmla="*/ 2 w 4"/>
                  <a:gd name="T5" fmla="*/ 2 h 2"/>
                  <a:gd name="T6" fmla="*/ 2 w 4"/>
                  <a:gd name="T7" fmla="*/ 2 h 2"/>
                  <a:gd name="T8" fmla="*/ 4 w 4"/>
                  <a:gd name="T9" fmla="*/ 2 h 2"/>
                  <a:gd name="T10" fmla="*/ 2 w 4"/>
                  <a:gd name="T11" fmla="*/ 0 h 2"/>
                  <a:gd name="T12" fmla="*/ 2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0"/>
                    </a:lnTo>
                    <a:lnTo>
                      <a:pt x="2" y="2"/>
                    </a:lnTo>
                    <a:lnTo>
                      <a:pt x="4"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878" name="Freeform 127"/>
              <p:cNvSpPr>
                <a:spLocks/>
              </p:cNvSpPr>
              <p:nvPr/>
            </p:nvSpPr>
            <p:spPr bwMode="auto">
              <a:xfrm>
                <a:off x="3123" y="2546"/>
                <a:ext cx="6" cy="6"/>
              </a:xfrm>
              <a:custGeom>
                <a:avLst/>
                <a:gdLst>
                  <a:gd name="T0" fmla="*/ 6 w 6"/>
                  <a:gd name="T1" fmla="*/ 6 h 6"/>
                  <a:gd name="T2" fmla="*/ 6 w 6"/>
                  <a:gd name="T3" fmla="*/ 4 h 6"/>
                  <a:gd name="T4" fmla="*/ 4 w 6"/>
                  <a:gd name="T5" fmla="*/ 4 h 6"/>
                  <a:gd name="T6" fmla="*/ 4 w 6"/>
                  <a:gd name="T7" fmla="*/ 0 h 6"/>
                  <a:gd name="T8" fmla="*/ 2 w 6"/>
                  <a:gd name="T9" fmla="*/ 2 h 6"/>
                  <a:gd name="T10" fmla="*/ 0 w 6"/>
                  <a:gd name="T11" fmla="*/ 4 h 6"/>
                  <a:gd name="T12" fmla="*/ 2 w 6"/>
                  <a:gd name="T13" fmla="*/ 6 h 6"/>
                  <a:gd name="T14" fmla="*/ 4 w 6"/>
                  <a:gd name="T15" fmla="*/ 6 h 6"/>
                  <a:gd name="T16" fmla="*/ 6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6" y="6"/>
                    </a:moveTo>
                    <a:lnTo>
                      <a:pt x="6" y="4"/>
                    </a:lnTo>
                    <a:lnTo>
                      <a:pt x="4" y="4"/>
                    </a:lnTo>
                    <a:lnTo>
                      <a:pt x="4" y="0"/>
                    </a:lnTo>
                    <a:lnTo>
                      <a:pt x="2" y="2"/>
                    </a:lnTo>
                    <a:lnTo>
                      <a:pt x="0" y="4"/>
                    </a:lnTo>
                    <a:lnTo>
                      <a:pt x="2" y="6"/>
                    </a:lnTo>
                    <a:lnTo>
                      <a:pt x="4" y="6"/>
                    </a:lnTo>
                    <a:lnTo>
                      <a:pt x="6" y="6"/>
                    </a:lnTo>
                    <a:close/>
                  </a:path>
                </a:pathLst>
              </a:custGeom>
              <a:solidFill>
                <a:srgbClr val="0071B4">
                  <a:alpha val="25098"/>
                </a:srgbClr>
              </a:solidFill>
              <a:ln w="9525">
                <a:noFill/>
                <a:round/>
                <a:headEnd/>
                <a:tailEnd/>
              </a:ln>
            </p:spPr>
            <p:txBody>
              <a:bodyPr/>
              <a:lstStyle/>
              <a:p>
                <a:endParaRPr lang="en-US"/>
              </a:p>
            </p:txBody>
          </p:sp>
          <p:sp>
            <p:nvSpPr>
              <p:cNvPr id="11879" name="Freeform 128"/>
              <p:cNvSpPr>
                <a:spLocks/>
              </p:cNvSpPr>
              <p:nvPr/>
            </p:nvSpPr>
            <p:spPr bwMode="auto">
              <a:xfrm>
                <a:off x="3055" y="2548"/>
                <a:ext cx="2" cy="0"/>
              </a:xfrm>
              <a:custGeom>
                <a:avLst/>
                <a:gdLst>
                  <a:gd name="T0" fmla="*/ 0 w 2"/>
                  <a:gd name="T1" fmla="*/ 0 w 2"/>
                  <a:gd name="T2" fmla="*/ 2 w 2"/>
                  <a:gd name="T3" fmla="*/ 0 w 2"/>
                  <a:gd name="T4" fmla="*/ 0 60000 65536"/>
                  <a:gd name="T5" fmla="*/ 0 60000 65536"/>
                  <a:gd name="T6" fmla="*/ 0 60000 65536"/>
                  <a:gd name="T7" fmla="*/ 0 60000 65536"/>
                  <a:gd name="T8" fmla="*/ 0 w 2"/>
                  <a:gd name="T9" fmla="*/ 2 w 2"/>
                </a:gdLst>
                <a:ahLst/>
                <a:cxnLst>
                  <a:cxn ang="T4">
                    <a:pos x="T0" y="0"/>
                  </a:cxn>
                  <a:cxn ang="T5">
                    <a:pos x="T1" y="0"/>
                  </a:cxn>
                  <a:cxn ang="T6">
                    <a:pos x="T2" y="0"/>
                  </a:cxn>
                  <a:cxn ang="T7">
                    <a:pos x="T3" y="0"/>
                  </a:cxn>
                </a:cxnLst>
                <a:rect l="T8" t="0" r="T9" b="0"/>
                <a:pathLst>
                  <a:path w="2">
                    <a:moveTo>
                      <a:pt x="0" y="0"/>
                    </a:moveTo>
                    <a:lnTo>
                      <a:pt x="0" y="0"/>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880" name="Freeform 129"/>
              <p:cNvSpPr>
                <a:spLocks/>
              </p:cNvSpPr>
              <p:nvPr/>
            </p:nvSpPr>
            <p:spPr bwMode="auto">
              <a:xfrm>
                <a:off x="3013" y="2548"/>
                <a:ext cx="42" cy="27"/>
              </a:xfrm>
              <a:custGeom>
                <a:avLst/>
                <a:gdLst>
                  <a:gd name="T0" fmla="*/ 38 w 42"/>
                  <a:gd name="T1" fmla="*/ 2 h 27"/>
                  <a:gd name="T2" fmla="*/ 38 w 42"/>
                  <a:gd name="T3" fmla="*/ 2 h 27"/>
                  <a:gd name="T4" fmla="*/ 32 w 42"/>
                  <a:gd name="T5" fmla="*/ 2 h 27"/>
                  <a:gd name="T6" fmla="*/ 28 w 42"/>
                  <a:gd name="T7" fmla="*/ 4 h 27"/>
                  <a:gd name="T8" fmla="*/ 16 w 42"/>
                  <a:gd name="T9" fmla="*/ 6 h 27"/>
                  <a:gd name="T10" fmla="*/ 16 w 42"/>
                  <a:gd name="T11" fmla="*/ 4 h 27"/>
                  <a:gd name="T12" fmla="*/ 10 w 42"/>
                  <a:gd name="T13" fmla="*/ 2 h 27"/>
                  <a:gd name="T14" fmla="*/ 6 w 42"/>
                  <a:gd name="T15" fmla="*/ 4 h 27"/>
                  <a:gd name="T16" fmla="*/ 4 w 42"/>
                  <a:gd name="T17" fmla="*/ 4 h 27"/>
                  <a:gd name="T18" fmla="*/ 2 w 42"/>
                  <a:gd name="T19" fmla="*/ 2 h 27"/>
                  <a:gd name="T20" fmla="*/ 2 w 42"/>
                  <a:gd name="T21" fmla="*/ 2 h 27"/>
                  <a:gd name="T22" fmla="*/ 0 w 42"/>
                  <a:gd name="T23" fmla="*/ 4 h 27"/>
                  <a:gd name="T24" fmla="*/ 0 w 42"/>
                  <a:gd name="T25" fmla="*/ 6 h 27"/>
                  <a:gd name="T26" fmla="*/ 0 w 42"/>
                  <a:gd name="T27" fmla="*/ 10 h 27"/>
                  <a:gd name="T28" fmla="*/ 2 w 42"/>
                  <a:gd name="T29" fmla="*/ 12 h 27"/>
                  <a:gd name="T30" fmla="*/ 10 w 42"/>
                  <a:gd name="T31" fmla="*/ 14 h 27"/>
                  <a:gd name="T32" fmla="*/ 18 w 42"/>
                  <a:gd name="T33" fmla="*/ 20 h 27"/>
                  <a:gd name="T34" fmla="*/ 24 w 42"/>
                  <a:gd name="T35" fmla="*/ 22 h 27"/>
                  <a:gd name="T36" fmla="*/ 30 w 42"/>
                  <a:gd name="T37" fmla="*/ 27 h 27"/>
                  <a:gd name="T38" fmla="*/ 36 w 42"/>
                  <a:gd name="T39" fmla="*/ 27 h 27"/>
                  <a:gd name="T40" fmla="*/ 38 w 42"/>
                  <a:gd name="T41" fmla="*/ 22 h 27"/>
                  <a:gd name="T42" fmla="*/ 38 w 42"/>
                  <a:gd name="T43" fmla="*/ 18 h 27"/>
                  <a:gd name="T44" fmla="*/ 36 w 42"/>
                  <a:gd name="T45" fmla="*/ 18 h 27"/>
                  <a:gd name="T46" fmla="*/ 36 w 42"/>
                  <a:gd name="T47" fmla="*/ 16 h 27"/>
                  <a:gd name="T48" fmla="*/ 42 w 42"/>
                  <a:gd name="T49" fmla="*/ 4 h 27"/>
                  <a:gd name="T50" fmla="*/ 42 w 42"/>
                  <a:gd name="T51" fmla="*/ 0 h 27"/>
                  <a:gd name="T52" fmla="*/ 42 w 42"/>
                  <a:gd name="T53" fmla="*/ 0 h 27"/>
                  <a:gd name="T54" fmla="*/ 42 w 42"/>
                  <a:gd name="T55" fmla="*/ 0 h 27"/>
                  <a:gd name="T56" fmla="*/ 38 w 42"/>
                  <a:gd name="T57" fmla="*/ 2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
                  <a:gd name="T88" fmla="*/ 0 h 27"/>
                  <a:gd name="T89" fmla="*/ 42 w 42"/>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 h="27">
                    <a:moveTo>
                      <a:pt x="38" y="2"/>
                    </a:moveTo>
                    <a:lnTo>
                      <a:pt x="38" y="2"/>
                    </a:lnTo>
                    <a:lnTo>
                      <a:pt x="32" y="2"/>
                    </a:lnTo>
                    <a:lnTo>
                      <a:pt x="28" y="4"/>
                    </a:lnTo>
                    <a:lnTo>
                      <a:pt x="16" y="6"/>
                    </a:lnTo>
                    <a:lnTo>
                      <a:pt x="16" y="4"/>
                    </a:lnTo>
                    <a:lnTo>
                      <a:pt x="10" y="2"/>
                    </a:lnTo>
                    <a:lnTo>
                      <a:pt x="6" y="4"/>
                    </a:lnTo>
                    <a:lnTo>
                      <a:pt x="4" y="4"/>
                    </a:lnTo>
                    <a:lnTo>
                      <a:pt x="2" y="2"/>
                    </a:lnTo>
                    <a:lnTo>
                      <a:pt x="0" y="4"/>
                    </a:lnTo>
                    <a:lnTo>
                      <a:pt x="0" y="6"/>
                    </a:lnTo>
                    <a:lnTo>
                      <a:pt x="0" y="10"/>
                    </a:lnTo>
                    <a:lnTo>
                      <a:pt x="2" y="12"/>
                    </a:lnTo>
                    <a:lnTo>
                      <a:pt x="10" y="14"/>
                    </a:lnTo>
                    <a:lnTo>
                      <a:pt x="18" y="20"/>
                    </a:lnTo>
                    <a:lnTo>
                      <a:pt x="24" y="22"/>
                    </a:lnTo>
                    <a:lnTo>
                      <a:pt x="30" y="27"/>
                    </a:lnTo>
                    <a:lnTo>
                      <a:pt x="36" y="27"/>
                    </a:lnTo>
                    <a:lnTo>
                      <a:pt x="38" y="22"/>
                    </a:lnTo>
                    <a:lnTo>
                      <a:pt x="38" y="18"/>
                    </a:lnTo>
                    <a:lnTo>
                      <a:pt x="36" y="18"/>
                    </a:lnTo>
                    <a:lnTo>
                      <a:pt x="36" y="16"/>
                    </a:lnTo>
                    <a:lnTo>
                      <a:pt x="42" y="4"/>
                    </a:lnTo>
                    <a:lnTo>
                      <a:pt x="42" y="0"/>
                    </a:lnTo>
                    <a:lnTo>
                      <a:pt x="38" y="2"/>
                    </a:lnTo>
                    <a:close/>
                  </a:path>
                </a:pathLst>
              </a:custGeom>
              <a:solidFill>
                <a:srgbClr val="0071B4">
                  <a:alpha val="25098"/>
                </a:srgbClr>
              </a:solidFill>
              <a:ln w="9525">
                <a:noFill/>
                <a:round/>
                <a:headEnd/>
                <a:tailEnd/>
              </a:ln>
            </p:spPr>
            <p:txBody>
              <a:bodyPr/>
              <a:lstStyle/>
              <a:p>
                <a:endParaRPr lang="en-US"/>
              </a:p>
            </p:txBody>
          </p:sp>
          <p:sp>
            <p:nvSpPr>
              <p:cNvPr id="11881" name="Freeform 130"/>
              <p:cNvSpPr>
                <a:spLocks/>
              </p:cNvSpPr>
              <p:nvPr/>
            </p:nvSpPr>
            <p:spPr bwMode="auto">
              <a:xfrm>
                <a:off x="3135" y="2548"/>
                <a:ext cx="32" cy="33"/>
              </a:xfrm>
              <a:custGeom>
                <a:avLst/>
                <a:gdLst>
                  <a:gd name="T0" fmla="*/ 14 w 32"/>
                  <a:gd name="T1" fmla="*/ 2 h 33"/>
                  <a:gd name="T2" fmla="*/ 14 w 32"/>
                  <a:gd name="T3" fmla="*/ 2 h 33"/>
                  <a:gd name="T4" fmla="*/ 12 w 32"/>
                  <a:gd name="T5" fmla="*/ 0 h 33"/>
                  <a:gd name="T6" fmla="*/ 8 w 32"/>
                  <a:gd name="T7" fmla="*/ 0 h 33"/>
                  <a:gd name="T8" fmla="*/ 4 w 32"/>
                  <a:gd name="T9" fmla="*/ 4 h 33"/>
                  <a:gd name="T10" fmla="*/ 2 w 32"/>
                  <a:gd name="T11" fmla="*/ 2 h 33"/>
                  <a:gd name="T12" fmla="*/ 0 w 32"/>
                  <a:gd name="T13" fmla="*/ 8 h 33"/>
                  <a:gd name="T14" fmla="*/ 0 w 32"/>
                  <a:gd name="T15" fmla="*/ 10 h 33"/>
                  <a:gd name="T16" fmla="*/ 0 w 32"/>
                  <a:gd name="T17" fmla="*/ 14 h 33"/>
                  <a:gd name="T18" fmla="*/ 4 w 32"/>
                  <a:gd name="T19" fmla="*/ 14 h 33"/>
                  <a:gd name="T20" fmla="*/ 6 w 32"/>
                  <a:gd name="T21" fmla="*/ 18 h 33"/>
                  <a:gd name="T22" fmla="*/ 6 w 32"/>
                  <a:gd name="T23" fmla="*/ 22 h 33"/>
                  <a:gd name="T24" fmla="*/ 6 w 32"/>
                  <a:gd name="T25" fmla="*/ 26 h 33"/>
                  <a:gd name="T26" fmla="*/ 8 w 32"/>
                  <a:gd name="T27" fmla="*/ 27 h 33"/>
                  <a:gd name="T28" fmla="*/ 10 w 32"/>
                  <a:gd name="T29" fmla="*/ 27 h 33"/>
                  <a:gd name="T30" fmla="*/ 10 w 32"/>
                  <a:gd name="T31" fmla="*/ 26 h 33"/>
                  <a:gd name="T32" fmla="*/ 12 w 32"/>
                  <a:gd name="T33" fmla="*/ 24 h 33"/>
                  <a:gd name="T34" fmla="*/ 12 w 32"/>
                  <a:gd name="T35" fmla="*/ 24 h 33"/>
                  <a:gd name="T36" fmla="*/ 14 w 32"/>
                  <a:gd name="T37" fmla="*/ 26 h 33"/>
                  <a:gd name="T38" fmla="*/ 16 w 32"/>
                  <a:gd name="T39" fmla="*/ 33 h 33"/>
                  <a:gd name="T40" fmla="*/ 18 w 32"/>
                  <a:gd name="T41" fmla="*/ 33 h 33"/>
                  <a:gd name="T42" fmla="*/ 18 w 32"/>
                  <a:gd name="T43" fmla="*/ 27 h 33"/>
                  <a:gd name="T44" fmla="*/ 20 w 32"/>
                  <a:gd name="T45" fmla="*/ 27 h 33"/>
                  <a:gd name="T46" fmla="*/ 22 w 32"/>
                  <a:gd name="T47" fmla="*/ 29 h 33"/>
                  <a:gd name="T48" fmla="*/ 26 w 32"/>
                  <a:gd name="T49" fmla="*/ 33 h 33"/>
                  <a:gd name="T50" fmla="*/ 24 w 32"/>
                  <a:gd name="T51" fmla="*/ 20 h 33"/>
                  <a:gd name="T52" fmla="*/ 22 w 32"/>
                  <a:gd name="T53" fmla="*/ 18 h 33"/>
                  <a:gd name="T54" fmla="*/ 22 w 32"/>
                  <a:gd name="T55" fmla="*/ 14 h 33"/>
                  <a:gd name="T56" fmla="*/ 26 w 32"/>
                  <a:gd name="T57" fmla="*/ 18 h 33"/>
                  <a:gd name="T58" fmla="*/ 26 w 32"/>
                  <a:gd name="T59" fmla="*/ 18 h 33"/>
                  <a:gd name="T60" fmla="*/ 28 w 32"/>
                  <a:gd name="T61" fmla="*/ 18 h 33"/>
                  <a:gd name="T62" fmla="*/ 30 w 32"/>
                  <a:gd name="T63" fmla="*/ 16 h 33"/>
                  <a:gd name="T64" fmla="*/ 32 w 32"/>
                  <a:gd name="T65" fmla="*/ 16 h 33"/>
                  <a:gd name="T66" fmla="*/ 32 w 32"/>
                  <a:gd name="T67" fmla="*/ 14 h 33"/>
                  <a:gd name="T68" fmla="*/ 28 w 32"/>
                  <a:gd name="T69" fmla="*/ 12 h 33"/>
                  <a:gd name="T70" fmla="*/ 26 w 32"/>
                  <a:gd name="T71" fmla="*/ 8 h 33"/>
                  <a:gd name="T72" fmla="*/ 26 w 32"/>
                  <a:gd name="T73" fmla="*/ 6 h 33"/>
                  <a:gd name="T74" fmla="*/ 14 w 32"/>
                  <a:gd name="T75" fmla="*/ 2 h 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33"/>
                  <a:gd name="T116" fmla="*/ 32 w 32"/>
                  <a:gd name="T117" fmla="*/ 33 h 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33">
                    <a:moveTo>
                      <a:pt x="14" y="2"/>
                    </a:moveTo>
                    <a:lnTo>
                      <a:pt x="14" y="2"/>
                    </a:lnTo>
                    <a:lnTo>
                      <a:pt x="12" y="0"/>
                    </a:lnTo>
                    <a:lnTo>
                      <a:pt x="8" y="0"/>
                    </a:lnTo>
                    <a:lnTo>
                      <a:pt x="4" y="4"/>
                    </a:lnTo>
                    <a:lnTo>
                      <a:pt x="2" y="2"/>
                    </a:lnTo>
                    <a:lnTo>
                      <a:pt x="0" y="8"/>
                    </a:lnTo>
                    <a:lnTo>
                      <a:pt x="0" y="10"/>
                    </a:lnTo>
                    <a:lnTo>
                      <a:pt x="0" y="14"/>
                    </a:lnTo>
                    <a:lnTo>
                      <a:pt x="4" y="14"/>
                    </a:lnTo>
                    <a:lnTo>
                      <a:pt x="6" y="18"/>
                    </a:lnTo>
                    <a:lnTo>
                      <a:pt x="6" y="22"/>
                    </a:lnTo>
                    <a:lnTo>
                      <a:pt x="6" y="26"/>
                    </a:lnTo>
                    <a:lnTo>
                      <a:pt x="8" y="27"/>
                    </a:lnTo>
                    <a:lnTo>
                      <a:pt x="10" y="27"/>
                    </a:lnTo>
                    <a:lnTo>
                      <a:pt x="10" y="26"/>
                    </a:lnTo>
                    <a:lnTo>
                      <a:pt x="12" y="24"/>
                    </a:lnTo>
                    <a:lnTo>
                      <a:pt x="14" y="26"/>
                    </a:lnTo>
                    <a:lnTo>
                      <a:pt x="16" y="33"/>
                    </a:lnTo>
                    <a:lnTo>
                      <a:pt x="18" y="33"/>
                    </a:lnTo>
                    <a:lnTo>
                      <a:pt x="18" y="27"/>
                    </a:lnTo>
                    <a:lnTo>
                      <a:pt x="20" y="27"/>
                    </a:lnTo>
                    <a:lnTo>
                      <a:pt x="22" y="29"/>
                    </a:lnTo>
                    <a:lnTo>
                      <a:pt x="26" y="33"/>
                    </a:lnTo>
                    <a:lnTo>
                      <a:pt x="24" y="20"/>
                    </a:lnTo>
                    <a:lnTo>
                      <a:pt x="22" y="18"/>
                    </a:lnTo>
                    <a:lnTo>
                      <a:pt x="22" y="14"/>
                    </a:lnTo>
                    <a:lnTo>
                      <a:pt x="26" y="18"/>
                    </a:lnTo>
                    <a:lnTo>
                      <a:pt x="28" y="18"/>
                    </a:lnTo>
                    <a:lnTo>
                      <a:pt x="30" y="16"/>
                    </a:lnTo>
                    <a:lnTo>
                      <a:pt x="32" y="16"/>
                    </a:lnTo>
                    <a:lnTo>
                      <a:pt x="32" y="14"/>
                    </a:lnTo>
                    <a:lnTo>
                      <a:pt x="28" y="12"/>
                    </a:lnTo>
                    <a:lnTo>
                      <a:pt x="26" y="8"/>
                    </a:lnTo>
                    <a:lnTo>
                      <a:pt x="26" y="6"/>
                    </a:lnTo>
                    <a:lnTo>
                      <a:pt x="14" y="2"/>
                    </a:lnTo>
                    <a:close/>
                  </a:path>
                </a:pathLst>
              </a:custGeom>
              <a:solidFill>
                <a:srgbClr val="0071B4">
                  <a:alpha val="25098"/>
                </a:srgbClr>
              </a:solidFill>
              <a:ln w="9525">
                <a:noFill/>
                <a:round/>
                <a:headEnd/>
                <a:tailEnd/>
              </a:ln>
            </p:spPr>
            <p:txBody>
              <a:bodyPr/>
              <a:lstStyle/>
              <a:p>
                <a:endParaRPr lang="en-US"/>
              </a:p>
            </p:txBody>
          </p:sp>
          <p:sp>
            <p:nvSpPr>
              <p:cNvPr id="11882" name="Freeform 131"/>
              <p:cNvSpPr>
                <a:spLocks/>
              </p:cNvSpPr>
              <p:nvPr/>
            </p:nvSpPr>
            <p:spPr bwMode="auto">
              <a:xfrm>
                <a:off x="3091" y="2131"/>
                <a:ext cx="12" cy="24"/>
              </a:xfrm>
              <a:custGeom>
                <a:avLst/>
                <a:gdLst>
                  <a:gd name="T0" fmla="*/ 12 w 12"/>
                  <a:gd name="T1" fmla="*/ 2 h 24"/>
                  <a:gd name="T2" fmla="*/ 12 w 12"/>
                  <a:gd name="T3" fmla="*/ 0 h 24"/>
                  <a:gd name="T4" fmla="*/ 10 w 12"/>
                  <a:gd name="T5" fmla="*/ 0 h 24"/>
                  <a:gd name="T6" fmla="*/ 8 w 12"/>
                  <a:gd name="T7" fmla="*/ 0 h 24"/>
                  <a:gd name="T8" fmla="*/ 6 w 12"/>
                  <a:gd name="T9" fmla="*/ 0 h 24"/>
                  <a:gd name="T10" fmla="*/ 0 w 12"/>
                  <a:gd name="T11" fmla="*/ 8 h 24"/>
                  <a:gd name="T12" fmla="*/ 0 w 12"/>
                  <a:gd name="T13" fmla="*/ 18 h 24"/>
                  <a:gd name="T14" fmla="*/ 0 w 12"/>
                  <a:gd name="T15" fmla="*/ 18 h 24"/>
                  <a:gd name="T16" fmla="*/ 0 w 12"/>
                  <a:gd name="T17" fmla="*/ 20 h 24"/>
                  <a:gd name="T18" fmla="*/ 2 w 12"/>
                  <a:gd name="T19" fmla="*/ 20 h 24"/>
                  <a:gd name="T20" fmla="*/ 0 w 12"/>
                  <a:gd name="T21" fmla="*/ 22 h 24"/>
                  <a:gd name="T22" fmla="*/ 0 w 12"/>
                  <a:gd name="T23" fmla="*/ 24 h 24"/>
                  <a:gd name="T24" fmla="*/ 2 w 12"/>
                  <a:gd name="T25" fmla="*/ 24 h 24"/>
                  <a:gd name="T26" fmla="*/ 4 w 12"/>
                  <a:gd name="T27" fmla="*/ 20 h 24"/>
                  <a:gd name="T28" fmla="*/ 8 w 12"/>
                  <a:gd name="T29" fmla="*/ 16 h 24"/>
                  <a:gd name="T30" fmla="*/ 8 w 12"/>
                  <a:gd name="T31" fmla="*/ 14 h 24"/>
                  <a:gd name="T32" fmla="*/ 10 w 12"/>
                  <a:gd name="T33" fmla="*/ 12 h 24"/>
                  <a:gd name="T34" fmla="*/ 10 w 12"/>
                  <a:gd name="T35" fmla="*/ 4 h 24"/>
                  <a:gd name="T36" fmla="*/ 10 w 12"/>
                  <a:gd name="T37" fmla="*/ 4 h 24"/>
                  <a:gd name="T38" fmla="*/ 12 w 12"/>
                  <a:gd name="T39" fmla="*/ 2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24"/>
                  <a:gd name="T62" fmla="*/ 12 w 12"/>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24">
                    <a:moveTo>
                      <a:pt x="12" y="2"/>
                    </a:moveTo>
                    <a:lnTo>
                      <a:pt x="12" y="0"/>
                    </a:lnTo>
                    <a:lnTo>
                      <a:pt x="10" y="0"/>
                    </a:lnTo>
                    <a:lnTo>
                      <a:pt x="8" y="0"/>
                    </a:lnTo>
                    <a:lnTo>
                      <a:pt x="6" y="0"/>
                    </a:lnTo>
                    <a:lnTo>
                      <a:pt x="0" y="8"/>
                    </a:lnTo>
                    <a:lnTo>
                      <a:pt x="0" y="18"/>
                    </a:lnTo>
                    <a:lnTo>
                      <a:pt x="0" y="20"/>
                    </a:lnTo>
                    <a:lnTo>
                      <a:pt x="2" y="20"/>
                    </a:lnTo>
                    <a:lnTo>
                      <a:pt x="0" y="22"/>
                    </a:lnTo>
                    <a:lnTo>
                      <a:pt x="0" y="24"/>
                    </a:lnTo>
                    <a:lnTo>
                      <a:pt x="2" y="24"/>
                    </a:lnTo>
                    <a:lnTo>
                      <a:pt x="4" y="20"/>
                    </a:lnTo>
                    <a:lnTo>
                      <a:pt x="8" y="16"/>
                    </a:lnTo>
                    <a:lnTo>
                      <a:pt x="8" y="14"/>
                    </a:lnTo>
                    <a:lnTo>
                      <a:pt x="10" y="12"/>
                    </a:lnTo>
                    <a:lnTo>
                      <a:pt x="10" y="4"/>
                    </a:lnTo>
                    <a:lnTo>
                      <a:pt x="12" y="2"/>
                    </a:lnTo>
                    <a:close/>
                  </a:path>
                </a:pathLst>
              </a:custGeom>
              <a:solidFill>
                <a:srgbClr val="0071B4">
                  <a:alpha val="25098"/>
                </a:srgbClr>
              </a:solidFill>
              <a:ln w="9525">
                <a:noFill/>
                <a:round/>
                <a:headEnd/>
                <a:tailEnd/>
              </a:ln>
            </p:spPr>
            <p:txBody>
              <a:bodyPr/>
              <a:lstStyle/>
              <a:p>
                <a:endParaRPr lang="en-US"/>
              </a:p>
            </p:txBody>
          </p:sp>
          <p:sp>
            <p:nvSpPr>
              <p:cNvPr id="11883" name="Freeform 132"/>
              <p:cNvSpPr>
                <a:spLocks/>
              </p:cNvSpPr>
              <p:nvPr/>
            </p:nvSpPr>
            <p:spPr bwMode="auto">
              <a:xfrm>
                <a:off x="3113" y="2064"/>
                <a:ext cx="6" cy="10"/>
              </a:xfrm>
              <a:custGeom>
                <a:avLst/>
                <a:gdLst>
                  <a:gd name="T0" fmla="*/ 0 w 6"/>
                  <a:gd name="T1" fmla="*/ 2 h 10"/>
                  <a:gd name="T2" fmla="*/ 0 w 6"/>
                  <a:gd name="T3" fmla="*/ 6 h 10"/>
                  <a:gd name="T4" fmla="*/ 0 w 6"/>
                  <a:gd name="T5" fmla="*/ 8 h 10"/>
                  <a:gd name="T6" fmla="*/ 4 w 6"/>
                  <a:gd name="T7" fmla="*/ 8 h 10"/>
                  <a:gd name="T8" fmla="*/ 4 w 6"/>
                  <a:gd name="T9" fmla="*/ 10 h 10"/>
                  <a:gd name="T10" fmla="*/ 6 w 6"/>
                  <a:gd name="T11" fmla="*/ 8 h 10"/>
                  <a:gd name="T12" fmla="*/ 4 w 6"/>
                  <a:gd name="T13" fmla="*/ 8 h 10"/>
                  <a:gd name="T14" fmla="*/ 4 w 6"/>
                  <a:gd name="T15" fmla="*/ 6 h 10"/>
                  <a:gd name="T16" fmla="*/ 4 w 6"/>
                  <a:gd name="T17" fmla="*/ 6 h 10"/>
                  <a:gd name="T18" fmla="*/ 6 w 6"/>
                  <a:gd name="T19" fmla="*/ 4 h 10"/>
                  <a:gd name="T20" fmla="*/ 6 w 6"/>
                  <a:gd name="T21" fmla="*/ 2 h 10"/>
                  <a:gd name="T22" fmla="*/ 4 w 6"/>
                  <a:gd name="T23" fmla="*/ 0 h 10"/>
                  <a:gd name="T24" fmla="*/ 2 w 6"/>
                  <a:gd name="T25" fmla="*/ 0 h 10"/>
                  <a:gd name="T26" fmla="*/ 2 w 6"/>
                  <a:gd name="T27" fmla="*/ 0 h 10"/>
                  <a:gd name="T28" fmla="*/ 0 w 6"/>
                  <a:gd name="T29" fmla="*/ 0 h 10"/>
                  <a:gd name="T30" fmla="*/ 2 w 6"/>
                  <a:gd name="T31" fmla="*/ 2 h 10"/>
                  <a:gd name="T32" fmla="*/ 2 w 6"/>
                  <a:gd name="T33" fmla="*/ 4 h 10"/>
                  <a:gd name="T34" fmla="*/ 0 w 6"/>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
                  <a:gd name="T55" fmla="*/ 0 h 10"/>
                  <a:gd name="T56" fmla="*/ 6 w 6"/>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 h="10">
                    <a:moveTo>
                      <a:pt x="0" y="2"/>
                    </a:moveTo>
                    <a:lnTo>
                      <a:pt x="0" y="6"/>
                    </a:lnTo>
                    <a:lnTo>
                      <a:pt x="0" y="8"/>
                    </a:lnTo>
                    <a:lnTo>
                      <a:pt x="4" y="8"/>
                    </a:lnTo>
                    <a:lnTo>
                      <a:pt x="4" y="10"/>
                    </a:lnTo>
                    <a:lnTo>
                      <a:pt x="6" y="8"/>
                    </a:lnTo>
                    <a:lnTo>
                      <a:pt x="4" y="8"/>
                    </a:lnTo>
                    <a:lnTo>
                      <a:pt x="4" y="6"/>
                    </a:lnTo>
                    <a:lnTo>
                      <a:pt x="6" y="4"/>
                    </a:lnTo>
                    <a:lnTo>
                      <a:pt x="6" y="2"/>
                    </a:lnTo>
                    <a:lnTo>
                      <a:pt x="4" y="0"/>
                    </a:lnTo>
                    <a:lnTo>
                      <a:pt x="2" y="0"/>
                    </a:lnTo>
                    <a:lnTo>
                      <a:pt x="0" y="0"/>
                    </a:lnTo>
                    <a:lnTo>
                      <a:pt x="2" y="2"/>
                    </a:lnTo>
                    <a:lnTo>
                      <a:pt x="2" y="4"/>
                    </a:lnTo>
                    <a:lnTo>
                      <a:pt x="0" y="2"/>
                    </a:lnTo>
                    <a:close/>
                  </a:path>
                </a:pathLst>
              </a:custGeom>
              <a:solidFill>
                <a:srgbClr val="0071B4">
                  <a:alpha val="25098"/>
                </a:srgbClr>
              </a:solidFill>
              <a:ln w="9525">
                <a:noFill/>
                <a:round/>
                <a:headEnd/>
                <a:tailEnd/>
              </a:ln>
            </p:spPr>
            <p:txBody>
              <a:bodyPr/>
              <a:lstStyle/>
              <a:p>
                <a:endParaRPr lang="en-US"/>
              </a:p>
            </p:txBody>
          </p:sp>
          <p:sp>
            <p:nvSpPr>
              <p:cNvPr id="11884" name="Freeform 133"/>
              <p:cNvSpPr>
                <a:spLocks/>
              </p:cNvSpPr>
              <p:nvPr/>
            </p:nvSpPr>
            <p:spPr bwMode="auto">
              <a:xfrm>
                <a:off x="3021" y="2213"/>
                <a:ext cx="6" cy="10"/>
              </a:xfrm>
              <a:custGeom>
                <a:avLst/>
                <a:gdLst>
                  <a:gd name="T0" fmla="*/ 0 w 6"/>
                  <a:gd name="T1" fmla="*/ 8 h 10"/>
                  <a:gd name="T2" fmla="*/ 2 w 6"/>
                  <a:gd name="T3" fmla="*/ 8 h 10"/>
                  <a:gd name="T4" fmla="*/ 4 w 6"/>
                  <a:gd name="T5" fmla="*/ 10 h 10"/>
                  <a:gd name="T6" fmla="*/ 4 w 6"/>
                  <a:gd name="T7" fmla="*/ 8 h 10"/>
                  <a:gd name="T8" fmla="*/ 6 w 6"/>
                  <a:gd name="T9" fmla="*/ 8 h 10"/>
                  <a:gd name="T10" fmla="*/ 6 w 6"/>
                  <a:gd name="T11" fmla="*/ 8 h 10"/>
                  <a:gd name="T12" fmla="*/ 6 w 6"/>
                  <a:gd name="T13" fmla="*/ 8 h 10"/>
                  <a:gd name="T14" fmla="*/ 6 w 6"/>
                  <a:gd name="T15" fmla="*/ 6 h 10"/>
                  <a:gd name="T16" fmla="*/ 6 w 6"/>
                  <a:gd name="T17" fmla="*/ 4 h 10"/>
                  <a:gd name="T18" fmla="*/ 6 w 6"/>
                  <a:gd name="T19" fmla="*/ 2 h 10"/>
                  <a:gd name="T20" fmla="*/ 6 w 6"/>
                  <a:gd name="T21" fmla="*/ 2 h 10"/>
                  <a:gd name="T22" fmla="*/ 4 w 6"/>
                  <a:gd name="T23" fmla="*/ 2 h 10"/>
                  <a:gd name="T24" fmla="*/ 4 w 6"/>
                  <a:gd name="T25" fmla="*/ 0 h 10"/>
                  <a:gd name="T26" fmla="*/ 2 w 6"/>
                  <a:gd name="T27" fmla="*/ 0 h 10"/>
                  <a:gd name="T28" fmla="*/ 2 w 6"/>
                  <a:gd name="T29" fmla="*/ 0 h 10"/>
                  <a:gd name="T30" fmla="*/ 2 w 6"/>
                  <a:gd name="T31" fmla="*/ 2 h 10"/>
                  <a:gd name="T32" fmla="*/ 4 w 6"/>
                  <a:gd name="T33" fmla="*/ 2 h 10"/>
                  <a:gd name="T34" fmla="*/ 4 w 6"/>
                  <a:gd name="T35" fmla="*/ 4 h 10"/>
                  <a:gd name="T36" fmla="*/ 0 w 6"/>
                  <a:gd name="T37" fmla="*/ 2 h 10"/>
                  <a:gd name="T38" fmla="*/ 0 w 6"/>
                  <a:gd name="T39" fmla="*/ 2 h 10"/>
                  <a:gd name="T40" fmla="*/ 0 w 6"/>
                  <a:gd name="T41" fmla="*/ 4 h 10"/>
                  <a:gd name="T42" fmla="*/ 0 w 6"/>
                  <a:gd name="T43" fmla="*/ 6 h 10"/>
                  <a:gd name="T44" fmla="*/ 0 w 6"/>
                  <a:gd name="T45" fmla="*/ 8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
                  <a:gd name="T70" fmla="*/ 0 h 10"/>
                  <a:gd name="T71" fmla="*/ 6 w 6"/>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 h="10">
                    <a:moveTo>
                      <a:pt x="0" y="8"/>
                    </a:moveTo>
                    <a:lnTo>
                      <a:pt x="2" y="8"/>
                    </a:lnTo>
                    <a:lnTo>
                      <a:pt x="4" y="10"/>
                    </a:lnTo>
                    <a:lnTo>
                      <a:pt x="4" y="8"/>
                    </a:lnTo>
                    <a:lnTo>
                      <a:pt x="6" y="8"/>
                    </a:lnTo>
                    <a:lnTo>
                      <a:pt x="6" y="6"/>
                    </a:lnTo>
                    <a:lnTo>
                      <a:pt x="6" y="4"/>
                    </a:lnTo>
                    <a:lnTo>
                      <a:pt x="6" y="2"/>
                    </a:lnTo>
                    <a:lnTo>
                      <a:pt x="4" y="2"/>
                    </a:lnTo>
                    <a:lnTo>
                      <a:pt x="4" y="0"/>
                    </a:lnTo>
                    <a:lnTo>
                      <a:pt x="2" y="0"/>
                    </a:lnTo>
                    <a:lnTo>
                      <a:pt x="2" y="2"/>
                    </a:lnTo>
                    <a:lnTo>
                      <a:pt x="4" y="2"/>
                    </a:lnTo>
                    <a:lnTo>
                      <a:pt x="4" y="4"/>
                    </a:lnTo>
                    <a:lnTo>
                      <a:pt x="0" y="2"/>
                    </a:lnTo>
                    <a:lnTo>
                      <a:pt x="0" y="4"/>
                    </a:lnTo>
                    <a:lnTo>
                      <a:pt x="0" y="6"/>
                    </a:lnTo>
                    <a:lnTo>
                      <a:pt x="0" y="8"/>
                    </a:lnTo>
                    <a:close/>
                  </a:path>
                </a:pathLst>
              </a:custGeom>
              <a:solidFill>
                <a:srgbClr val="0071B4">
                  <a:alpha val="25098"/>
                </a:srgbClr>
              </a:solidFill>
              <a:ln w="9525">
                <a:noFill/>
                <a:round/>
                <a:headEnd/>
                <a:tailEnd/>
              </a:ln>
            </p:spPr>
            <p:txBody>
              <a:bodyPr/>
              <a:lstStyle/>
              <a:p>
                <a:endParaRPr lang="en-US"/>
              </a:p>
            </p:txBody>
          </p:sp>
          <p:sp>
            <p:nvSpPr>
              <p:cNvPr id="11885" name="Freeform 134"/>
              <p:cNvSpPr>
                <a:spLocks/>
              </p:cNvSpPr>
              <p:nvPr/>
            </p:nvSpPr>
            <p:spPr bwMode="auto">
              <a:xfrm>
                <a:off x="2741" y="2008"/>
                <a:ext cx="6" cy="8"/>
              </a:xfrm>
              <a:custGeom>
                <a:avLst/>
                <a:gdLst>
                  <a:gd name="T0" fmla="*/ 2 w 6"/>
                  <a:gd name="T1" fmla="*/ 4 h 8"/>
                  <a:gd name="T2" fmla="*/ 4 w 6"/>
                  <a:gd name="T3" fmla="*/ 8 h 8"/>
                  <a:gd name="T4" fmla="*/ 4 w 6"/>
                  <a:gd name="T5" fmla="*/ 8 h 8"/>
                  <a:gd name="T6" fmla="*/ 6 w 6"/>
                  <a:gd name="T7" fmla="*/ 8 h 8"/>
                  <a:gd name="T8" fmla="*/ 6 w 6"/>
                  <a:gd name="T9" fmla="*/ 6 h 8"/>
                  <a:gd name="T10" fmla="*/ 4 w 6"/>
                  <a:gd name="T11" fmla="*/ 2 h 8"/>
                  <a:gd name="T12" fmla="*/ 2 w 6"/>
                  <a:gd name="T13" fmla="*/ 2 h 8"/>
                  <a:gd name="T14" fmla="*/ 0 w 6"/>
                  <a:gd name="T15" fmla="*/ 0 h 8"/>
                  <a:gd name="T16" fmla="*/ 0 w 6"/>
                  <a:gd name="T17" fmla="*/ 0 h 8"/>
                  <a:gd name="T18" fmla="*/ 0 w 6"/>
                  <a:gd name="T19" fmla="*/ 2 h 8"/>
                  <a:gd name="T20" fmla="*/ 2 w 6"/>
                  <a:gd name="T21" fmla="*/ 4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4"/>
                    </a:moveTo>
                    <a:lnTo>
                      <a:pt x="4" y="8"/>
                    </a:lnTo>
                    <a:lnTo>
                      <a:pt x="6" y="8"/>
                    </a:lnTo>
                    <a:lnTo>
                      <a:pt x="6" y="6"/>
                    </a:lnTo>
                    <a:lnTo>
                      <a:pt x="4" y="2"/>
                    </a:lnTo>
                    <a:lnTo>
                      <a:pt x="2" y="2"/>
                    </a:lnTo>
                    <a:lnTo>
                      <a:pt x="0" y="0"/>
                    </a:lnTo>
                    <a:lnTo>
                      <a:pt x="0" y="2"/>
                    </a:lnTo>
                    <a:lnTo>
                      <a:pt x="2" y="4"/>
                    </a:lnTo>
                    <a:close/>
                  </a:path>
                </a:pathLst>
              </a:custGeom>
              <a:solidFill>
                <a:srgbClr val="0071B4">
                  <a:alpha val="25098"/>
                </a:srgbClr>
              </a:solidFill>
              <a:ln w="9525">
                <a:noFill/>
                <a:round/>
                <a:headEnd/>
                <a:tailEnd/>
              </a:ln>
            </p:spPr>
            <p:txBody>
              <a:bodyPr/>
              <a:lstStyle/>
              <a:p>
                <a:endParaRPr lang="en-US"/>
              </a:p>
            </p:txBody>
          </p:sp>
          <p:sp>
            <p:nvSpPr>
              <p:cNvPr id="11886" name="Freeform 135"/>
              <p:cNvSpPr>
                <a:spLocks/>
              </p:cNvSpPr>
              <p:nvPr/>
            </p:nvSpPr>
            <p:spPr bwMode="auto">
              <a:xfrm>
                <a:off x="3065" y="2145"/>
                <a:ext cx="10" cy="28"/>
              </a:xfrm>
              <a:custGeom>
                <a:avLst/>
                <a:gdLst>
                  <a:gd name="T0" fmla="*/ 10 w 10"/>
                  <a:gd name="T1" fmla="*/ 2 h 28"/>
                  <a:gd name="T2" fmla="*/ 10 w 10"/>
                  <a:gd name="T3" fmla="*/ 0 h 28"/>
                  <a:gd name="T4" fmla="*/ 8 w 10"/>
                  <a:gd name="T5" fmla="*/ 2 h 28"/>
                  <a:gd name="T6" fmla="*/ 0 w 10"/>
                  <a:gd name="T7" fmla="*/ 28 h 28"/>
                  <a:gd name="T8" fmla="*/ 2 w 10"/>
                  <a:gd name="T9" fmla="*/ 26 h 28"/>
                  <a:gd name="T10" fmla="*/ 10 w 10"/>
                  <a:gd name="T11" fmla="*/ 2 h 28"/>
                  <a:gd name="T12" fmla="*/ 10 w 10"/>
                  <a:gd name="T13" fmla="*/ 2 h 28"/>
                  <a:gd name="T14" fmla="*/ 0 60000 65536"/>
                  <a:gd name="T15" fmla="*/ 0 60000 65536"/>
                  <a:gd name="T16" fmla="*/ 0 60000 65536"/>
                  <a:gd name="T17" fmla="*/ 0 60000 65536"/>
                  <a:gd name="T18" fmla="*/ 0 60000 65536"/>
                  <a:gd name="T19" fmla="*/ 0 60000 65536"/>
                  <a:gd name="T20" fmla="*/ 0 60000 65536"/>
                  <a:gd name="T21" fmla="*/ 0 w 10"/>
                  <a:gd name="T22" fmla="*/ 0 h 28"/>
                  <a:gd name="T23" fmla="*/ 10 w 10"/>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28">
                    <a:moveTo>
                      <a:pt x="10" y="2"/>
                    </a:moveTo>
                    <a:lnTo>
                      <a:pt x="10" y="0"/>
                    </a:lnTo>
                    <a:lnTo>
                      <a:pt x="8" y="2"/>
                    </a:lnTo>
                    <a:lnTo>
                      <a:pt x="0" y="28"/>
                    </a:lnTo>
                    <a:lnTo>
                      <a:pt x="2" y="26"/>
                    </a:lnTo>
                    <a:lnTo>
                      <a:pt x="10" y="2"/>
                    </a:lnTo>
                    <a:close/>
                  </a:path>
                </a:pathLst>
              </a:custGeom>
              <a:solidFill>
                <a:srgbClr val="0071B4">
                  <a:alpha val="25098"/>
                </a:srgbClr>
              </a:solidFill>
              <a:ln w="9525">
                <a:noFill/>
                <a:round/>
                <a:headEnd/>
                <a:tailEnd/>
              </a:ln>
            </p:spPr>
            <p:txBody>
              <a:bodyPr/>
              <a:lstStyle/>
              <a:p>
                <a:endParaRPr lang="en-US"/>
              </a:p>
            </p:txBody>
          </p:sp>
          <p:sp>
            <p:nvSpPr>
              <p:cNvPr id="11887" name="Freeform 136"/>
              <p:cNvSpPr>
                <a:spLocks/>
              </p:cNvSpPr>
              <p:nvPr/>
            </p:nvSpPr>
            <p:spPr bwMode="auto">
              <a:xfrm>
                <a:off x="3141" y="2068"/>
                <a:ext cx="2" cy="4"/>
              </a:xfrm>
              <a:custGeom>
                <a:avLst/>
                <a:gdLst>
                  <a:gd name="T0" fmla="*/ 2 w 2"/>
                  <a:gd name="T1" fmla="*/ 2 h 4"/>
                  <a:gd name="T2" fmla="*/ 2 w 2"/>
                  <a:gd name="T3" fmla="*/ 0 h 4"/>
                  <a:gd name="T4" fmla="*/ 0 w 2"/>
                  <a:gd name="T5" fmla="*/ 0 h 4"/>
                  <a:gd name="T6" fmla="*/ 0 w 2"/>
                  <a:gd name="T7" fmla="*/ 2 h 4"/>
                  <a:gd name="T8" fmla="*/ 0 w 2"/>
                  <a:gd name="T9" fmla="*/ 4 h 4"/>
                  <a:gd name="T10" fmla="*/ 2 w 2"/>
                  <a:gd name="T11" fmla="*/ 4 h 4"/>
                  <a:gd name="T12" fmla="*/ 2 w 2"/>
                  <a:gd name="T13" fmla="*/ 2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2"/>
                    </a:moveTo>
                    <a:lnTo>
                      <a:pt x="2" y="0"/>
                    </a:lnTo>
                    <a:lnTo>
                      <a:pt x="0" y="0"/>
                    </a:lnTo>
                    <a:lnTo>
                      <a:pt x="0" y="2"/>
                    </a:lnTo>
                    <a:lnTo>
                      <a:pt x="0" y="4"/>
                    </a:lnTo>
                    <a:lnTo>
                      <a:pt x="2" y="4"/>
                    </a:lnTo>
                    <a:lnTo>
                      <a:pt x="2" y="2"/>
                    </a:lnTo>
                    <a:close/>
                  </a:path>
                </a:pathLst>
              </a:custGeom>
              <a:solidFill>
                <a:srgbClr val="0071B4">
                  <a:alpha val="25098"/>
                </a:srgbClr>
              </a:solidFill>
              <a:ln w="9525">
                <a:noFill/>
                <a:round/>
                <a:headEnd/>
                <a:tailEnd/>
              </a:ln>
            </p:spPr>
            <p:txBody>
              <a:bodyPr/>
              <a:lstStyle/>
              <a:p>
                <a:endParaRPr lang="en-US"/>
              </a:p>
            </p:txBody>
          </p:sp>
          <p:sp>
            <p:nvSpPr>
              <p:cNvPr id="11888" name="Freeform 137"/>
              <p:cNvSpPr>
                <a:spLocks/>
              </p:cNvSpPr>
              <p:nvPr/>
            </p:nvSpPr>
            <p:spPr bwMode="auto">
              <a:xfrm>
                <a:off x="2912" y="2076"/>
                <a:ext cx="2" cy="6"/>
              </a:xfrm>
              <a:custGeom>
                <a:avLst/>
                <a:gdLst>
                  <a:gd name="T0" fmla="*/ 2 w 2"/>
                  <a:gd name="T1" fmla="*/ 0 h 6"/>
                  <a:gd name="T2" fmla="*/ 0 w 2"/>
                  <a:gd name="T3" fmla="*/ 0 h 6"/>
                  <a:gd name="T4" fmla="*/ 0 w 2"/>
                  <a:gd name="T5" fmla="*/ 4 h 6"/>
                  <a:gd name="T6" fmla="*/ 2 w 2"/>
                  <a:gd name="T7" fmla="*/ 6 h 6"/>
                  <a:gd name="T8" fmla="*/ 2 w 2"/>
                  <a:gd name="T9" fmla="*/ 2 h 6"/>
                  <a:gd name="T10" fmla="*/ 2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0" y="0"/>
                    </a:lnTo>
                    <a:lnTo>
                      <a:pt x="0" y="4"/>
                    </a:lnTo>
                    <a:lnTo>
                      <a:pt x="2" y="6"/>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889" name="Freeform 138"/>
              <p:cNvSpPr>
                <a:spLocks/>
              </p:cNvSpPr>
              <p:nvPr/>
            </p:nvSpPr>
            <p:spPr bwMode="auto">
              <a:xfrm>
                <a:off x="3143" y="2112"/>
                <a:ext cx="20" cy="17"/>
              </a:xfrm>
              <a:custGeom>
                <a:avLst/>
                <a:gdLst>
                  <a:gd name="T0" fmla="*/ 0 w 20"/>
                  <a:gd name="T1" fmla="*/ 4 h 17"/>
                  <a:gd name="T2" fmla="*/ 0 w 20"/>
                  <a:gd name="T3" fmla="*/ 9 h 17"/>
                  <a:gd name="T4" fmla="*/ 2 w 20"/>
                  <a:gd name="T5" fmla="*/ 11 h 17"/>
                  <a:gd name="T6" fmla="*/ 4 w 20"/>
                  <a:gd name="T7" fmla="*/ 11 h 17"/>
                  <a:gd name="T8" fmla="*/ 4 w 20"/>
                  <a:gd name="T9" fmla="*/ 13 h 17"/>
                  <a:gd name="T10" fmla="*/ 2 w 20"/>
                  <a:gd name="T11" fmla="*/ 15 h 17"/>
                  <a:gd name="T12" fmla="*/ 2 w 20"/>
                  <a:gd name="T13" fmla="*/ 17 h 17"/>
                  <a:gd name="T14" fmla="*/ 6 w 20"/>
                  <a:gd name="T15" fmla="*/ 11 h 17"/>
                  <a:gd name="T16" fmla="*/ 8 w 20"/>
                  <a:gd name="T17" fmla="*/ 9 h 17"/>
                  <a:gd name="T18" fmla="*/ 10 w 20"/>
                  <a:gd name="T19" fmla="*/ 9 h 17"/>
                  <a:gd name="T20" fmla="*/ 12 w 20"/>
                  <a:gd name="T21" fmla="*/ 9 h 17"/>
                  <a:gd name="T22" fmla="*/ 12 w 20"/>
                  <a:gd name="T23" fmla="*/ 9 h 17"/>
                  <a:gd name="T24" fmla="*/ 14 w 20"/>
                  <a:gd name="T25" fmla="*/ 8 h 17"/>
                  <a:gd name="T26" fmla="*/ 16 w 20"/>
                  <a:gd name="T27" fmla="*/ 6 h 17"/>
                  <a:gd name="T28" fmla="*/ 18 w 20"/>
                  <a:gd name="T29" fmla="*/ 6 h 17"/>
                  <a:gd name="T30" fmla="*/ 20 w 20"/>
                  <a:gd name="T31" fmla="*/ 4 h 17"/>
                  <a:gd name="T32" fmla="*/ 20 w 20"/>
                  <a:gd name="T33" fmla="*/ 4 h 17"/>
                  <a:gd name="T34" fmla="*/ 18 w 20"/>
                  <a:gd name="T35" fmla="*/ 2 h 17"/>
                  <a:gd name="T36" fmla="*/ 16 w 20"/>
                  <a:gd name="T37" fmla="*/ 2 h 17"/>
                  <a:gd name="T38" fmla="*/ 16 w 20"/>
                  <a:gd name="T39" fmla="*/ 0 h 17"/>
                  <a:gd name="T40" fmla="*/ 8 w 20"/>
                  <a:gd name="T41" fmla="*/ 0 h 17"/>
                  <a:gd name="T42" fmla="*/ 6 w 20"/>
                  <a:gd name="T43" fmla="*/ 4 h 17"/>
                  <a:gd name="T44" fmla="*/ 4 w 20"/>
                  <a:gd name="T45" fmla="*/ 4 h 17"/>
                  <a:gd name="T46" fmla="*/ 4 w 20"/>
                  <a:gd name="T47" fmla="*/ 4 h 17"/>
                  <a:gd name="T48" fmla="*/ 0 w 20"/>
                  <a:gd name="T49" fmla="*/ 4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17"/>
                  <a:gd name="T77" fmla="*/ 20 w 20"/>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17">
                    <a:moveTo>
                      <a:pt x="0" y="4"/>
                    </a:moveTo>
                    <a:lnTo>
                      <a:pt x="0" y="9"/>
                    </a:lnTo>
                    <a:lnTo>
                      <a:pt x="2" y="11"/>
                    </a:lnTo>
                    <a:lnTo>
                      <a:pt x="4" y="11"/>
                    </a:lnTo>
                    <a:lnTo>
                      <a:pt x="4" y="13"/>
                    </a:lnTo>
                    <a:lnTo>
                      <a:pt x="2" y="15"/>
                    </a:lnTo>
                    <a:lnTo>
                      <a:pt x="2" y="17"/>
                    </a:lnTo>
                    <a:lnTo>
                      <a:pt x="6" y="11"/>
                    </a:lnTo>
                    <a:lnTo>
                      <a:pt x="8" y="9"/>
                    </a:lnTo>
                    <a:lnTo>
                      <a:pt x="10" y="9"/>
                    </a:lnTo>
                    <a:lnTo>
                      <a:pt x="12" y="9"/>
                    </a:lnTo>
                    <a:lnTo>
                      <a:pt x="14" y="8"/>
                    </a:lnTo>
                    <a:lnTo>
                      <a:pt x="16" y="6"/>
                    </a:lnTo>
                    <a:lnTo>
                      <a:pt x="18" y="6"/>
                    </a:lnTo>
                    <a:lnTo>
                      <a:pt x="20" y="4"/>
                    </a:lnTo>
                    <a:lnTo>
                      <a:pt x="18" y="2"/>
                    </a:lnTo>
                    <a:lnTo>
                      <a:pt x="16" y="2"/>
                    </a:lnTo>
                    <a:lnTo>
                      <a:pt x="16" y="0"/>
                    </a:lnTo>
                    <a:lnTo>
                      <a:pt x="8" y="0"/>
                    </a:lnTo>
                    <a:lnTo>
                      <a:pt x="6" y="4"/>
                    </a:lnTo>
                    <a:lnTo>
                      <a:pt x="4" y="4"/>
                    </a:lnTo>
                    <a:lnTo>
                      <a:pt x="0" y="4"/>
                    </a:lnTo>
                    <a:close/>
                  </a:path>
                </a:pathLst>
              </a:custGeom>
              <a:solidFill>
                <a:srgbClr val="0071B4">
                  <a:alpha val="25098"/>
                </a:srgbClr>
              </a:solidFill>
              <a:ln w="9525">
                <a:noFill/>
                <a:round/>
                <a:headEnd/>
                <a:tailEnd/>
              </a:ln>
            </p:spPr>
            <p:txBody>
              <a:bodyPr/>
              <a:lstStyle/>
              <a:p>
                <a:endParaRPr lang="en-US"/>
              </a:p>
            </p:txBody>
          </p:sp>
          <p:sp>
            <p:nvSpPr>
              <p:cNvPr id="11890" name="Freeform 139"/>
              <p:cNvSpPr>
                <a:spLocks/>
              </p:cNvSpPr>
              <p:nvPr/>
            </p:nvSpPr>
            <p:spPr bwMode="auto">
              <a:xfrm>
                <a:off x="3149" y="2066"/>
                <a:ext cx="8" cy="8"/>
              </a:xfrm>
              <a:custGeom>
                <a:avLst/>
                <a:gdLst>
                  <a:gd name="T0" fmla="*/ 4 w 8"/>
                  <a:gd name="T1" fmla="*/ 8 h 8"/>
                  <a:gd name="T2" fmla="*/ 6 w 8"/>
                  <a:gd name="T3" fmla="*/ 6 h 8"/>
                  <a:gd name="T4" fmla="*/ 8 w 8"/>
                  <a:gd name="T5" fmla="*/ 0 h 8"/>
                  <a:gd name="T6" fmla="*/ 6 w 8"/>
                  <a:gd name="T7" fmla="*/ 2 h 8"/>
                  <a:gd name="T8" fmla="*/ 2 w 8"/>
                  <a:gd name="T9" fmla="*/ 4 h 8"/>
                  <a:gd name="T10" fmla="*/ 2 w 8"/>
                  <a:gd name="T11" fmla="*/ 6 h 8"/>
                  <a:gd name="T12" fmla="*/ 2 w 8"/>
                  <a:gd name="T13" fmla="*/ 6 h 8"/>
                  <a:gd name="T14" fmla="*/ 0 w 8"/>
                  <a:gd name="T15" fmla="*/ 8 h 8"/>
                  <a:gd name="T16" fmla="*/ 4 w 8"/>
                  <a:gd name="T17" fmla="*/ 6 h 8"/>
                  <a:gd name="T18" fmla="*/ 4 w 8"/>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4" y="8"/>
                    </a:moveTo>
                    <a:lnTo>
                      <a:pt x="6" y="6"/>
                    </a:lnTo>
                    <a:lnTo>
                      <a:pt x="8" y="0"/>
                    </a:lnTo>
                    <a:lnTo>
                      <a:pt x="6" y="2"/>
                    </a:lnTo>
                    <a:lnTo>
                      <a:pt x="2" y="4"/>
                    </a:lnTo>
                    <a:lnTo>
                      <a:pt x="2" y="6"/>
                    </a:lnTo>
                    <a:lnTo>
                      <a:pt x="0" y="8"/>
                    </a:lnTo>
                    <a:lnTo>
                      <a:pt x="4" y="6"/>
                    </a:lnTo>
                    <a:lnTo>
                      <a:pt x="4" y="8"/>
                    </a:lnTo>
                    <a:close/>
                  </a:path>
                </a:pathLst>
              </a:custGeom>
              <a:solidFill>
                <a:srgbClr val="0071B4">
                  <a:alpha val="25098"/>
                </a:srgbClr>
              </a:solidFill>
              <a:ln w="9525">
                <a:noFill/>
                <a:round/>
                <a:headEnd/>
                <a:tailEnd/>
              </a:ln>
            </p:spPr>
            <p:txBody>
              <a:bodyPr/>
              <a:lstStyle/>
              <a:p>
                <a:endParaRPr lang="en-US"/>
              </a:p>
            </p:txBody>
          </p:sp>
          <p:sp>
            <p:nvSpPr>
              <p:cNvPr id="11891" name="Freeform 140"/>
              <p:cNvSpPr>
                <a:spLocks/>
              </p:cNvSpPr>
              <p:nvPr/>
            </p:nvSpPr>
            <p:spPr bwMode="auto">
              <a:xfrm>
                <a:off x="3147" y="2100"/>
                <a:ext cx="12" cy="10"/>
              </a:xfrm>
              <a:custGeom>
                <a:avLst/>
                <a:gdLst>
                  <a:gd name="T0" fmla="*/ 0 w 12"/>
                  <a:gd name="T1" fmla="*/ 4 h 10"/>
                  <a:gd name="T2" fmla="*/ 0 w 12"/>
                  <a:gd name="T3" fmla="*/ 6 h 10"/>
                  <a:gd name="T4" fmla="*/ 2 w 12"/>
                  <a:gd name="T5" fmla="*/ 6 h 10"/>
                  <a:gd name="T6" fmla="*/ 4 w 12"/>
                  <a:gd name="T7" fmla="*/ 10 h 10"/>
                  <a:gd name="T8" fmla="*/ 6 w 12"/>
                  <a:gd name="T9" fmla="*/ 10 h 10"/>
                  <a:gd name="T10" fmla="*/ 8 w 12"/>
                  <a:gd name="T11" fmla="*/ 8 h 10"/>
                  <a:gd name="T12" fmla="*/ 12 w 12"/>
                  <a:gd name="T13" fmla="*/ 6 h 10"/>
                  <a:gd name="T14" fmla="*/ 12 w 12"/>
                  <a:gd name="T15" fmla="*/ 4 h 10"/>
                  <a:gd name="T16" fmla="*/ 10 w 12"/>
                  <a:gd name="T17" fmla="*/ 2 h 10"/>
                  <a:gd name="T18" fmla="*/ 8 w 12"/>
                  <a:gd name="T19" fmla="*/ 2 h 10"/>
                  <a:gd name="T20" fmla="*/ 8 w 12"/>
                  <a:gd name="T21" fmla="*/ 0 h 10"/>
                  <a:gd name="T22" fmla="*/ 6 w 12"/>
                  <a:gd name="T23" fmla="*/ 0 h 10"/>
                  <a:gd name="T24" fmla="*/ 4 w 12"/>
                  <a:gd name="T25" fmla="*/ 2 h 10"/>
                  <a:gd name="T26" fmla="*/ 4 w 12"/>
                  <a:gd name="T27" fmla="*/ 4 h 10"/>
                  <a:gd name="T28" fmla="*/ 0 w 12"/>
                  <a:gd name="T29" fmla="*/ 4 h 10"/>
                  <a:gd name="T30" fmla="*/ 0 w 12"/>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0"/>
                  <a:gd name="T50" fmla="*/ 12 w 12"/>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0">
                    <a:moveTo>
                      <a:pt x="0" y="4"/>
                    </a:moveTo>
                    <a:lnTo>
                      <a:pt x="0" y="6"/>
                    </a:lnTo>
                    <a:lnTo>
                      <a:pt x="2" y="6"/>
                    </a:lnTo>
                    <a:lnTo>
                      <a:pt x="4" y="10"/>
                    </a:lnTo>
                    <a:lnTo>
                      <a:pt x="6" y="10"/>
                    </a:lnTo>
                    <a:lnTo>
                      <a:pt x="8" y="8"/>
                    </a:lnTo>
                    <a:lnTo>
                      <a:pt x="12" y="6"/>
                    </a:lnTo>
                    <a:lnTo>
                      <a:pt x="12" y="4"/>
                    </a:lnTo>
                    <a:lnTo>
                      <a:pt x="10" y="2"/>
                    </a:lnTo>
                    <a:lnTo>
                      <a:pt x="8" y="2"/>
                    </a:lnTo>
                    <a:lnTo>
                      <a:pt x="8" y="0"/>
                    </a:lnTo>
                    <a:lnTo>
                      <a:pt x="6" y="0"/>
                    </a:lnTo>
                    <a:lnTo>
                      <a:pt x="4" y="2"/>
                    </a:lnTo>
                    <a:lnTo>
                      <a:pt x="4" y="4"/>
                    </a:lnTo>
                    <a:lnTo>
                      <a:pt x="0" y="4"/>
                    </a:lnTo>
                    <a:close/>
                  </a:path>
                </a:pathLst>
              </a:custGeom>
              <a:solidFill>
                <a:srgbClr val="0071B4">
                  <a:alpha val="25098"/>
                </a:srgbClr>
              </a:solidFill>
              <a:ln w="9525">
                <a:noFill/>
                <a:round/>
                <a:headEnd/>
                <a:tailEnd/>
              </a:ln>
            </p:spPr>
            <p:txBody>
              <a:bodyPr/>
              <a:lstStyle/>
              <a:p>
                <a:endParaRPr lang="en-US"/>
              </a:p>
            </p:txBody>
          </p:sp>
          <p:sp>
            <p:nvSpPr>
              <p:cNvPr id="11892" name="Freeform 141"/>
              <p:cNvSpPr>
                <a:spLocks/>
              </p:cNvSpPr>
              <p:nvPr/>
            </p:nvSpPr>
            <p:spPr bwMode="auto">
              <a:xfrm>
                <a:off x="2976" y="2189"/>
                <a:ext cx="16" cy="14"/>
              </a:xfrm>
              <a:custGeom>
                <a:avLst/>
                <a:gdLst>
                  <a:gd name="T0" fmla="*/ 14 w 16"/>
                  <a:gd name="T1" fmla="*/ 8 h 14"/>
                  <a:gd name="T2" fmla="*/ 14 w 16"/>
                  <a:gd name="T3" fmla="*/ 6 h 14"/>
                  <a:gd name="T4" fmla="*/ 14 w 16"/>
                  <a:gd name="T5" fmla="*/ 4 h 14"/>
                  <a:gd name="T6" fmla="*/ 12 w 16"/>
                  <a:gd name="T7" fmla="*/ 0 h 14"/>
                  <a:gd name="T8" fmla="*/ 10 w 16"/>
                  <a:gd name="T9" fmla="*/ 0 h 14"/>
                  <a:gd name="T10" fmla="*/ 10 w 16"/>
                  <a:gd name="T11" fmla="*/ 2 h 14"/>
                  <a:gd name="T12" fmla="*/ 10 w 16"/>
                  <a:gd name="T13" fmla="*/ 2 h 14"/>
                  <a:gd name="T14" fmla="*/ 8 w 16"/>
                  <a:gd name="T15" fmla="*/ 2 h 14"/>
                  <a:gd name="T16" fmla="*/ 4 w 16"/>
                  <a:gd name="T17" fmla="*/ 2 h 14"/>
                  <a:gd name="T18" fmla="*/ 4 w 16"/>
                  <a:gd name="T19" fmla="*/ 2 h 14"/>
                  <a:gd name="T20" fmla="*/ 2 w 16"/>
                  <a:gd name="T21" fmla="*/ 4 h 14"/>
                  <a:gd name="T22" fmla="*/ 0 w 16"/>
                  <a:gd name="T23" fmla="*/ 2 h 14"/>
                  <a:gd name="T24" fmla="*/ 0 w 16"/>
                  <a:gd name="T25" fmla="*/ 2 h 14"/>
                  <a:gd name="T26" fmla="*/ 0 w 16"/>
                  <a:gd name="T27" fmla="*/ 4 h 14"/>
                  <a:gd name="T28" fmla="*/ 0 w 16"/>
                  <a:gd name="T29" fmla="*/ 4 h 14"/>
                  <a:gd name="T30" fmla="*/ 0 w 16"/>
                  <a:gd name="T31" fmla="*/ 6 h 14"/>
                  <a:gd name="T32" fmla="*/ 0 w 16"/>
                  <a:gd name="T33" fmla="*/ 6 h 14"/>
                  <a:gd name="T34" fmla="*/ 0 w 16"/>
                  <a:gd name="T35" fmla="*/ 6 h 14"/>
                  <a:gd name="T36" fmla="*/ 0 w 16"/>
                  <a:gd name="T37" fmla="*/ 8 h 14"/>
                  <a:gd name="T38" fmla="*/ 2 w 16"/>
                  <a:gd name="T39" fmla="*/ 8 h 14"/>
                  <a:gd name="T40" fmla="*/ 2 w 16"/>
                  <a:gd name="T41" fmla="*/ 10 h 14"/>
                  <a:gd name="T42" fmla="*/ 4 w 16"/>
                  <a:gd name="T43" fmla="*/ 12 h 14"/>
                  <a:gd name="T44" fmla="*/ 6 w 16"/>
                  <a:gd name="T45" fmla="*/ 12 h 14"/>
                  <a:gd name="T46" fmla="*/ 4 w 16"/>
                  <a:gd name="T47" fmla="*/ 12 h 14"/>
                  <a:gd name="T48" fmla="*/ 4 w 16"/>
                  <a:gd name="T49" fmla="*/ 14 h 14"/>
                  <a:gd name="T50" fmla="*/ 6 w 16"/>
                  <a:gd name="T51" fmla="*/ 14 h 14"/>
                  <a:gd name="T52" fmla="*/ 10 w 16"/>
                  <a:gd name="T53" fmla="*/ 14 h 14"/>
                  <a:gd name="T54" fmla="*/ 10 w 16"/>
                  <a:gd name="T55" fmla="*/ 14 h 14"/>
                  <a:gd name="T56" fmla="*/ 12 w 16"/>
                  <a:gd name="T57" fmla="*/ 14 h 14"/>
                  <a:gd name="T58" fmla="*/ 14 w 16"/>
                  <a:gd name="T59" fmla="*/ 14 h 14"/>
                  <a:gd name="T60" fmla="*/ 14 w 16"/>
                  <a:gd name="T61" fmla="*/ 8 h 14"/>
                  <a:gd name="T62" fmla="*/ 16 w 16"/>
                  <a:gd name="T63" fmla="*/ 8 h 14"/>
                  <a:gd name="T64" fmla="*/ 16 w 16"/>
                  <a:gd name="T65" fmla="*/ 8 h 14"/>
                  <a:gd name="T66" fmla="*/ 14 w 16"/>
                  <a:gd name="T67" fmla="*/ 8 h 14"/>
                  <a:gd name="T68" fmla="*/ 14 w 16"/>
                  <a:gd name="T69" fmla="*/ 8 h 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
                  <a:gd name="T106" fmla="*/ 0 h 14"/>
                  <a:gd name="T107" fmla="*/ 16 w 16"/>
                  <a:gd name="T108" fmla="*/ 14 h 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 h="14">
                    <a:moveTo>
                      <a:pt x="14" y="8"/>
                    </a:moveTo>
                    <a:lnTo>
                      <a:pt x="14" y="6"/>
                    </a:lnTo>
                    <a:lnTo>
                      <a:pt x="14" y="4"/>
                    </a:lnTo>
                    <a:lnTo>
                      <a:pt x="12" y="0"/>
                    </a:lnTo>
                    <a:lnTo>
                      <a:pt x="10" y="0"/>
                    </a:lnTo>
                    <a:lnTo>
                      <a:pt x="10" y="2"/>
                    </a:lnTo>
                    <a:lnTo>
                      <a:pt x="8" y="2"/>
                    </a:lnTo>
                    <a:lnTo>
                      <a:pt x="4" y="2"/>
                    </a:lnTo>
                    <a:lnTo>
                      <a:pt x="2" y="4"/>
                    </a:lnTo>
                    <a:lnTo>
                      <a:pt x="0" y="2"/>
                    </a:lnTo>
                    <a:lnTo>
                      <a:pt x="0" y="4"/>
                    </a:lnTo>
                    <a:lnTo>
                      <a:pt x="0" y="6"/>
                    </a:lnTo>
                    <a:lnTo>
                      <a:pt x="0" y="8"/>
                    </a:lnTo>
                    <a:lnTo>
                      <a:pt x="2" y="8"/>
                    </a:lnTo>
                    <a:lnTo>
                      <a:pt x="2" y="10"/>
                    </a:lnTo>
                    <a:lnTo>
                      <a:pt x="4" y="12"/>
                    </a:lnTo>
                    <a:lnTo>
                      <a:pt x="6" y="12"/>
                    </a:lnTo>
                    <a:lnTo>
                      <a:pt x="4" y="12"/>
                    </a:lnTo>
                    <a:lnTo>
                      <a:pt x="4" y="14"/>
                    </a:lnTo>
                    <a:lnTo>
                      <a:pt x="6" y="14"/>
                    </a:lnTo>
                    <a:lnTo>
                      <a:pt x="10" y="14"/>
                    </a:lnTo>
                    <a:lnTo>
                      <a:pt x="12" y="14"/>
                    </a:lnTo>
                    <a:lnTo>
                      <a:pt x="14" y="14"/>
                    </a:lnTo>
                    <a:lnTo>
                      <a:pt x="14" y="8"/>
                    </a:lnTo>
                    <a:lnTo>
                      <a:pt x="16" y="8"/>
                    </a:lnTo>
                    <a:lnTo>
                      <a:pt x="14" y="8"/>
                    </a:lnTo>
                    <a:close/>
                  </a:path>
                </a:pathLst>
              </a:custGeom>
              <a:solidFill>
                <a:srgbClr val="0071B4">
                  <a:alpha val="25098"/>
                </a:srgbClr>
              </a:solidFill>
              <a:ln w="9525">
                <a:noFill/>
                <a:round/>
                <a:headEnd/>
                <a:tailEnd/>
              </a:ln>
            </p:spPr>
            <p:txBody>
              <a:bodyPr/>
              <a:lstStyle/>
              <a:p>
                <a:endParaRPr lang="en-US"/>
              </a:p>
            </p:txBody>
          </p:sp>
          <p:sp>
            <p:nvSpPr>
              <p:cNvPr id="11893" name="Freeform 142"/>
              <p:cNvSpPr>
                <a:spLocks/>
              </p:cNvSpPr>
              <p:nvPr/>
            </p:nvSpPr>
            <p:spPr bwMode="auto">
              <a:xfrm>
                <a:off x="3039" y="2418"/>
                <a:ext cx="4" cy="6"/>
              </a:xfrm>
              <a:custGeom>
                <a:avLst/>
                <a:gdLst>
                  <a:gd name="T0" fmla="*/ 4 w 4"/>
                  <a:gd name="T1" fmla="*/ 4 h 6"/>
                  <a:gd name="T2" fmla="*/ 4 w 4"/>
                  <a:gd name="T3" fmla="*/ 6 h 6"/>
                  <a:gd name="T4" fmla="*/ 4 w 4"/>
                  <a:gd name="T5" fmla="*/ 4 h 6"/>
                  <a:gd name="T6" fmla="*/ 2 w 4"/>
                  <a:gd name="T7" fmla="*/ 2 h 6"/>
                  <a:gd name="T8" fmla="*/ 2 w 4"/>
                  <a:gd name="T9" fmla="*/ 0 h 6"/>
                  <a:gd name="T10" fmla="*/ 2 w 4"/>
                  <a:gd name="T11" fmla="*/ 0 h 6"/>
                  <a:gd name="T12" fmla="*/ 0 w 4"/>
                  <a:gd name="T13" fmla="*/ 4 h 6"/>
                  <a:gd name="T14" fmla="*/ 2 w 4"/>
                  <a:gd name="T15" fmla="*/ 4 h 6"/>
                  <a:gd name="T16" fmla="*/ 4 w 4"/>
                  <a:gd name="T17" fmla="*/ 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4" y="4"/>
                    </a:moveTo>
                    <a:lnTo>
                      <a:pt x="4" y="6"/>
                    </a:lnTo>
                    <a:lnTo>
                      <a:pt x="4" y="4"/>
                    </a:lnTo>
                    <a:lnTo>
                      <a:pt x="2" y="2"/>
                    </a:lnTo>
                    <a:lnTo>
                      <a:pt x="2" y="0"/>
                    </a:lnTo>
                    <a:lnTo>
                      <a:pt x="0" y="4"/>
                    </a:lnTo>
                    <a:lnTo>
                      <a:pt x="2" y="4"/>
                    </a:lnTo>
                    <a:lnTo>
                      <a:pt x="4" y="4"/>
                    </a:lnTo>
                    <a:close/>
                  </a:path>
                </a:pathLst>
              </a:custGeom>
              <a:solidFill>
                <a:srgbClr val="0071B4">
                  <a:alpha val="25098"/>
                </a:srgbClr>
              </a:solidFill>
              <a:ln w="9525">
                <a:noFill/>
                <a:round/>
                <a:headEnd/>
                <a:tailEnd/>
              </a:ln>
            </p:spPr>
            <p:txBody>
              <a:bodyPr/>
              <a:lstStyle/>
              <a:p>
                <a:endParaRPr lang="en-US"/>
              </a:p>
            </p:txBody>
          </p:sp>
          <p:sp>
            <p:nvSpPr>
              <p:cNvPr id="11894" name="Freeform 143"/>
              <p:cNvSpPr>
                <a:spLocks/>
              </p:cNvSpPr>
              <p:nvPr/>
            </p:nvSpPr>
            <p:spPr bwMode="auto">
              <a:xfrm>
                <a:off x="2910" y="2094"/>
                <a:ext cx="2" cy="4"/>
              </a:xfrm>
              <a:custGeom>
                <a:avLst/>
                <a:gdLst>
                  <a:gd name="T0" fmla="*/ 2 w 2"/>
                  <a:gd name="T1" fmla="*/ 0 h 4"/>
                  <a:gd name="T2" fmla="*/ 2 w 2"/>
                  <a:gd name="T3" fmla="*/ 0 h 4"/>
                  <a:gd name="T4" fmla="*/ 2 w 2"/>
                  <a:gd name="T5" fmla="*/ 0 h 4"/>
                  <a:gd name="T6" fmla="*/ 0 w 2"/>
                  <a:gd name="T7" fmla="*/ 4 h 4"/>
                  <a:gd name="T8" fmla="*/ 2 w 2"/>
                  <a:gd name="T9" fmla="*/ 4 h 4"/>
                  <a:gd name="T10" fmla="*/ 2 w 2"/>
                  <a:gd name="T11" fmla="*/ 0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0"/>
                    </a:moveTo>
                    <a:lnTo>
                      <a:pt x="2" y="0"/>
                    </a:lnTo>
                    <a:lnTo>
                      <a:pt x="0" y="4"/>
                    </a:lnTo>
                    <a:lnTo>
                      <a:pt x="2" y="4"/>
                    </a:lnTo>
                    <a:lnTo>
                      <a:pt x="2" y="0"/>
                    </a:lnTo>
                    <a:close/>
                  </a:path>
                </a:pathLst>
              </a:custGeom>
              <a:solidFill>
                <a:srgbClr val="0071B4">
                  <a:alpha val="25098"/>
                </a:srgbClr>
              </a:solidFill>
              <a:ln w="9525">
                <a:noFill/>
                <a:round/>
                <a:headEnd/>
                <a:tailEnd/>
              </a:ln>
            </p:spPr>
            <p:txBody>
              <a:bodyPr/>
              <a:lstStyle/>
              <a:p>
                <a:endParaRPr lang="en-US"/>
              </a:p>
            </p:txBody>
          </p:sp>
          <p:sp>
            <p:nvSpPr>
              <p:cNvPr id="11895" name="Freeform 144"/>
              <p:cNvSpPr>
                <a:spLocks/>
              </p:cNvSpPr>
              <p:nvPr/>
            </p:nvSpPr>
            <p:spPr bwMode="auto">
              <a:xfrm>
                <a:off x="3037" y="2420"/>
                <a:ext cx="4" cy="10"/>
              </a:xfrm>
              <a:custGeom>
                <a:avLst/>
                <a:gdLst>
                  <a:gd name="T0" fmla="*/ 0 w 4"/>
                  <a:gd name="T1" fmla="*/ 4 h 10"/>
                  <a:gd name="T2" fmla="*/ 0 w 4"/>
                  <a:gd name="T3" fmla="*/ 6 h 10"/>
                  <a:gd name="T4" fmla="*/ 4 w 4"/>
                  <a:gd name="T5" fmla="*/ 10 h 10"/>
                  <a:gd name="T6" fmla="*/ 2 w 4"/>
                  <a:gd name="T7" fmla="*/ 0 h 10"/>
                  <a:gd name="T8" fmla="*/ 2 w 4"/>
                  <a:gd name="T9" fmla="*/ 0 h 10"/>
                  <a:gd name="T10" fmla="*/ 0 w 4"/>
                  <a:gd name="T11" fmla="*/ 0 h 10"/>
                  <a:gd name="T12" fmla="*/ 0 w 4"/>
                  <a:gd name="T13" fmla="*/ 0 h 10"/>
                  <a:gd name="T14" fmla="*/ 2 w 4"/>
                  <a:gd name="T15" fmla="*/ 2 h 10"/>
                  <a:gd name="T16" fmla="*/ 2 w 4"/>
                  <a:gd name="T17" fmla="*/ 4 h 10"/>
                  <a:gd name="T18" fmla="*/ 0 w 4"/>
                  <a:gd name="T19" fmla="*/ 4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4"/>
                    </a:moveTo>
                    <a:lnTo>
                      <a:pt x="0" y="6"/>
                    </a:lnTo>
                    <a:lnTo>
                      <a:pt x="4" y="10"/>
                    </a:lnTo>
                    <a:lnTo>
                      <a:pt x="2" y="0"/>
                    </a:lnTo>
                    <a:lnTo>
                      <a:pt x="0" y="0"/>
                    </a:lnTo>
                    <a:lnTo>
                      <a:pt x="2" y="2"/>
                    </a:lnTo>
                    <a:lnTo>
                      <a:pt x="2" y="4"/>
                    </a:lnTo>
                    <a:lnTo>
                      <a:pt x="0" y="4"/>
                    </a:lnTo>
                    <a:close/>
                  </a:path>
                </a:pathLst>
              </a:custGeom>
              <a:solidFill>
                <a:srgbClr val="0071B4">
                  <a:alpha val="25098"/>
                </a:srgbClr>
              </a:solidFill>
              <a:ln w="9525">
                <a:noFill/>
                <a:round/>
                <a:headEnd/>
                <a:tailEnd/>
              </a:ln>
            </p:spPr>
            <p:txBody>
              <a:bodyPr/>
              <a:lstStyle/>
              <a:p>
                <a:endParaRPr lang="en-US"/>
              </a:p>
            </p:txBody>
          </p:sp>
          <p:sp>
            <p:nvSpPr>
              <p:cNvPr id="11896" name="Freeform 145"/>
              <p:cNvSpPr>
                <a:spLocks/>
              </p:cNvSpPr>
              <p:nvPr/>
            </p:nvSpPr>
            <p:spPr bwMode="auto">
              <a:xfrm>
                <a:off x="3067" y="2454"/>
                <a:ext cx="6" cy="2"/>
              </a:xfrm>
              <a:custGeom>
                <a:avLst/>
                <a:gdLst>
                  <a:gd name="T0" fmla="*/ 6 w 6"/>
                  <a:gd name="T1" fmla="*/ 2 h 2"/>
                  <a:gd name="T2" fmla="*/ 6 w 6"/>
                  <a:gd name="T3" fmla="*/ 0 h 2"/>
                  <a:gd name="T4" fmla="*/ 2 w 6"/>
                  <a:gd name="T5" fmla="*/ 0 h 2"/>
                  <a:gd name="T6" fmla="*/ 0 w 6"/>
                  <a:gd name="T7" fmla="*/ 0 h 2"/>
                  <a:gd name="T8" fmla="*/ 2 w 6"/>
                  <a:gd name="T9" fmla="*/ 2 h 2"/>
                  <a:gd name="T10" fmla="*/ 6 w 6"/>
                  <a:gd name="T11" fmla="*/ 2 h 2"/>
                  <a:gd name="T12" fmla="*/ 6 w 6"/>
                  <a:gd name="T13" fmla="*/ 2 h 2"/>
                  <a:gd name="T14" fmla="*/ 0 60000 65536"/>
                  <a:gd name="T15" fmla="*/ 0 60000 65536"/>
                  <a:gd name="T16" fmla="*/ 0 60000 65536"/>
                  <a:gd name="T17" fmla="*/ 0 60000 65536"/>
                  <a:gd name="T18" fmla="*/ 0 60000 65536"/>
                  <a:gd name="T19" fmla="*/ 0 60000 65536"/>
                  <a:gd name="T20" fmla="*/ 0 60000 65536"/>
                  <a:gd name="T21" fmla="*/ 0 w 6"/>
                  <a:gd name="T22" fmla="*/ 0 h 2"/>
                  <a:gd name="T23" fmla="*/ 6 w 6"/>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2">
                    <a:moveTo>
                      <a:pt x="6" y="2"/>
                    </a:moveTo>
                    <a:lnTo>
                      <a:pt x="6" y="0"/>
                    </a:lnTo>
                    <a:lnTo>
                      <a:pt x="2" y="0"/>
                    </a:lnTo>
                    <a:lnTo>
                      <a:pt x="0" y="0"/>
                    </a:lnTo>
                    <a:lnTo>
                      <a:pt x="2" y="2"/>
                    </a:lnTo>
                    <a:lnTo>
                      <a:pt x="6" y="2"/>
                    </a:lnTo>
                    <a:close/>
                  </a:path>
                </a:pathLst>
              </a:custGeom>
              <a:solidFill>
                <a:srgbClr val="0071B4">
                  <a:alpha val="25098"/>
                </a:srgbClr>
              </a:solidFill>
              <a:ln w="9525">
                <a:noFill/>
                <a:round/>
                <a:headEnd/>
                <a:tailEnd/>
              </a:ln>
            </p:spPr>
            <p:txBody>
              <a:bodyPr/>
              <a:lstStyle/>
              <a:p>
                <a:endParaRPr lang="en-US"/>
              </a:p>
            </p:txBody>
          </p:sp>
          <p:sp>
            <p:nvSpPr>
              <p:cNvPr id="11897" name="Freeform 146"/>
              <p:cNvSpPr>
                <a:spLocks/>
              </p:cNvSpPr>
              <p:nvPr/>
            </p:nvSpPr>
            <p:spPr bwMode="auto">
              <a:xfrm>
                <a:off x="2988" y="2201"/>
                <a:ext cx="4" cy="10"/>
              </a:xfrm>
              <a:custGeom>
                <a:avLst/>
                <a:gdLst>
                  <a:gd name="T0" fmla="*/ 4 w 4"/>
                  <a:gd name="T1" fmla="*/ 0 h 10"/>
                  <a:gd name="T2" fmla="*/ 4 w 4"/>
                  <a:gd name="T3" fmla="*/ 2 h 10"/>
                  <a:gd name="T4" fmla="*/ 2 w 4"/>
                  <a:gd name="T5" fmla="*/ 2 h 10"/>
                  <a:gd name="T6" fmla="*/ 0 w 4"/>
                  <a:gd name="T7" fmla="*/ 6 h 10"/>
                  <a:gd name="T8" fmla="*/ 0 w 4"/>
                  <a:gd name="T9" fmla="*/ 6 h 10"/>
                  <a:gd name="T10" fmla="*/ 2 w 4"/>
                  <a:gd name="T11" fmla="*/ 8 h 10"/>
                  <a:gd name="T12" fmla="*/ 2 w 4"/>
                  <a:gd name="T13" fmla="*/ 10 h 10"/>
                  <a:gd name="T14" fmla="*/ 2 w 4"/>
                  <a:gd name="T15" fmla="*/ 10 h 10"/>
                  <a:gd name="T16" fmla="*/ 2 w 4"/>
                  <a:gd name="T17" fmla="*/ 8 h 10"/>
                  <a:gd name="T18" fmla="*/ 4 w 4"/>
                  <a:gd name="T19" fmla="*/ 8 h 10"/>
                  <a:gd name="T20" fmla="*/ 4 w 4"/>
                  <a:gd name="T21" fmla="*/ 6 h 10"/>
                  <a:gd name="T22" fmla="*/ 4 w 4"/>
                  <a:gd name="T23" fmla="*/ 4 h 10"/>
                  <a:gd name="T24" fmla="*/ 4 w 4"/>
                  <a:gd name="T25" fmla="*/ 0 h 10"/>
                  <a:gd name="T26" fmla="*/ 4 w 4"/>
                  <a:gd name="T27" fmla="*/ 0 h 10"/>
                  <a:gd name="T28" fmla="*/ 4 w 4"/>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10"/>
                  <a:gd name="T47" fmla="*/ 4 w 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10">
                    <a:moveTo>
                      <a:pt x="4" y="0"/>
                    </a:moveTo>
                    <a:lnTo>
                      <a:pt x="4" y="2"/>
                    </a:lnTo>
                    <a:lnTo>
                      <a:pt x="2" y="2"/>
                    </a:lnTo>
                    <a:lnTo>
                      <a:pt x="0" y="6"/>
                    </a:lnTo>
                    <a:lnTo>
                      <a:pt x="2" y="8"/>
                    </a:lnTo>
                    <a:lnTo>
                      <a:pt x="2" y="10"/>
                    </a:lnTo>
                    <a:lnTo>
                      <a:pt x="2" y="8"/>
                    </a:lnTo>
                    <a:lnTo>
                      <a:pt x="4" y="8"/>
                    </a:lnTo>
                    <a:lnTo>
                      <a:pt x="4" y="6"/>
                    </a:lnTo>
                    <a:lnTo>
                      <a:pt x="4" y="4"/>
                    </a:lnTo>
                    <a:lnTo>
                      <a:pt x="4" y="0"/>
                    </a:lnTo>
                    <a:close/>
                  </a:path>
                </a:pathLst>
              </a:custGeom>
              <a:solidFill>
                <a:srgbClr val="0071B4">
                  <a:alpha val="25098"/>
                </a:srgbClr>
              </a:solidFill>
              <a:ln w="9525">
                <a:noFill/>
                <a:round/>
                <a:headEnd/>
                <a:tailEnd/>
              </a:ln>
            </p:spPr>
            <p:txBody>
              <a:bodyPr/>
              <a:lstStyle/>
              <a:p>
                <a:endParaRPr lang="en-US"/>
              </a:p>
            </p:txBody>
          </p:sp>
          <p:sp>
            <p:nvSpPr>
              <p:cNvPr id="11898" name="Freeform 147"/>
              <p:cNvSpPr>
                <a:spLocks/>
              </p:cNvSpPr>
              <p:nvPr/>
            </p:nvSpPr>
            <p:spPr bwMode="auto">
              <a:xfrm>
                <a:off x="2994" y="2205"/>
                <a:ext cx="10" cy="8"/>
              </a:xfrm>
              <a:custGeom>
                <a:avLst/>
                <a:gdLst>
                  <a:gd name="T0" fmla="*/ 0 w 10"/>
                  <a:gd name="T1" fmla="*/ 4 h 8"/>
                  <a:gd name="T2" fmla="*/ 0 w 10"/>
                  <a:gd name="T3" fmla="*/ 6 h 8"/>
                  <a:gd name="T4" fmla="*/ 2 w 10"/>
                  <a:gd name="T5" fmla="*/ 6 h 8"/>
                  <a:gd name="T6" fmla="*/ 6 w 10"/>
                  <a:gd name="T7" fmla="*/ 8 h 8"/>
                  <a:gd name="T8" fmla="*/ 6 w 10"/>
                  <a:gd name="T9" fmla="*/ 8 h 8"/>
                  <a:gd name="T10" fmla="*/ 6 w 10"/>
                  <a:gd name="T11" fmla="*/ 8 h 8"/>
                  <a:gd name="T12" fmla="*/ 10 w 10"/>
                  <a:gd name="T13" fmla="*/ 8 h 8"/>
                  <a:gd name="T14" fmla="*/ 10 w 10"/>
                  <a:gd name="T15" fmla="*/ 8 h 8"/>
                  <a:gd name="T16" fmla="*/ 10 w 10"/>
                  <a:gd name="T17" fmla="*/ 4 h 8"/>
                  <a:gd name="T18" fmla="*/ 8 w 10"/>
                  <a:gd name="T19" fmla="*/ 4 h 8"/>
                  <a:gd name="T20" fmla="*/ 8 w 10"/>
                  <a:gd name="T21" fmla="*/ 2 h 8"/>
                  <a:gd name="T22" fmla="*/ 8 w 10"/>
                  <a:gd name="T23" fmla="*/ 2 h 8"/>
                  <a:gd name="T24" fmla="*/ 8 w 10"/>
                  <a:gd name="T25" fmla="*/ 2 h 8"/>
                  <a:gd name="T26" fmla="*/ 6 w 10"/>
                  <a:gd name="T27" fmla="*/ 2 h 8"/>
                  <a:gd name="T28" fmla="*/ 6 w 10"/>
                  <a:gd name="T29" fmla="*/ 4 h 8"/>
                  <a:gd name="T30" fmla="*/ 6 w 10"/>
                  <a:gd name="T31" fmla="*/ 4 h 8"/>
                  <a:gd name="T32" fmla="*/ 4 w 10"/>
                  <a:gd name="T33" fmla="*/ 2 h 8"/>
                  <a:gd name="T34" fmla="*/ 4 w 10"/>
                  <a:gd name="T35" fmla="*/ 2 h 8"/>
                  <a:gd name="T36" fmla="*/ 4 w 10"/>
                  <a:gd name="T37" fmla="*/ 0 h 8"/>
                  <a:gd name="T38" fmla="*/ 2 w 10"/>
                  <a:gd name="T39" fmla="*/ 0 h 8"/>
                  <a:gd name="T40" fmla="*/ 2 w 10"/>
                  <a:gd name="T41" fmla="*/ 0 h 8"/>
                  <a:gd name="T42" fmla="*/ 0 w 10"/>
                  <a:gd name="T43" fmla="*/ 0 h 8"/>
                  <a:gd name="T44" fmla="*/ 0 w 10"/>
                  <a:gd name="T45" fmla="*/ 2 h 8"/>
                  <a:gd name="T46" fmla="*/ 0 w 10"/>
                  <a:gd name="T47" fmla="*/ 2 h 8"/>
                  <a:gd name="T48" fmla="*/ 0 w 10"/>
                  <a:gd name="T49" fmla="*/ 2 h 8"/>
                  <a:gd name="T50" fmla="*/ 0 w 10"/>
                  <a:gd name="T51" fmla="*/ 4 h 8"/>
                  <a:gd name="T52" fmla="*/ 0 w 10"/>
                  <a:gd name="T53" fmla="*/ 4 h 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
                  <a:gd name="T82" fmla="*/ 0 h 8"/>
                  <a:gd name="T83" fmla="*/ 10 w 10"/>
                  <a:gd name="T84" fmla="*/ 8 h 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 h="8">
                    <a:moveTo>
                      <a:pt x="0" y="4"/>
                    </a:moveTo>
                    <a:lnTo>
                      <a:pt x="0" y="6"/>
                    </a:lnTo>
                    <a:lnTo>
                      <a:pt x="2" y="6"/>
                    </a:lnTo>
                    <a:lnTo>
                      <a:pt x="6" y="8"/>
                    </a:lnTo>
                    <a:lnTo>
                      <a:pt x="10" y="8"/>
                    </a:lnTo>
                    <a:lnTo>
                      <a:pt x="10" y="4"/>
                    </a:lnTo>
                    <a:lnTo>
                      <a:pt x="8" y="4"/>
                    </a:lnTo>
                    <a:lnTo>
                      <a:pt x="8" y="2"/>
                    </a:lnTo>
                    <a:lnTo>
                      <a:pt x="6" y="2"/>
                    </a:lnTo>
                    <a:lnTo>
                      <a:pt x="6" y="4"/>
                    </a:lnTo>
                    <a:lnTo>
                      <a:pt x="4" y="2"/>
                    </a:lnTo>
                    <a:lnTo>
                      <a:pt x="4" y="0"/>
                    </a:lnTo>
                    <a:lnTo>
                      <a:pt x="2" y="0"/>
                    </a:lnTo>
                    <a:lnTo>
                      <a:pt x="0" y="0"/>
                    </a:lnTo>
                    <a:lnTo>
                      <a:pt x="0" y="2"/>
                    </a:lnTo>
                    <a:lnTo>
                      <a:pt x="0" y="4"/>
                    </a:lnTo>
                    <a:close/>
                  </a:path>
                </a:pathLst>
              </a:custGeom>
              <a:solidFill>
                <a:srgbClr val="0071B4">
                  <a:alpha val="25098"/>
                </a:srgbClr>
              </a:solidFill>
              <a:ln w="9525">
                <a:noFill/>
                <a:round/>
                <a:headEnd/>
                <a:tailEnd/>
              </a:ln>
            </p:spPr>
            <p:txBody>
              <a:bodyPr/>
              <a:lstStyle/>
              <a:p>
                <a:endParaRPr lang="en-US"/>
              </a:p>
            </p:txBody>
          </p:sp>
          <p:sp>
            <p:nvSpPr>
              <p:cNvPr id="11899" name="Freeform 148"/>
              <p:cNvSpPr>
                <a:spLocks/>
              </p:cNvSpPr>
              <p:nvPr/>
            </p:nvSpPr>
            <p:spPr bwMode="auto">
              <a:xfrm>
                <a:off x="2992" y="2177"/>
                <a:ext cx="23" cy="28"/>
              </a:xfrm>
              <a:custGeom>
                <a:avLst/>
                <a:gdLst>
                  <a:gd name="T0" fmla="*/ 6 w 23"/>
                  <a:gd name="T1" fmla="*/ 6 h 28"/>
                  <a:gd name="T2" fmla="*/ 4 w 23"/>
                  <a:gd name="T3" fmla="*/ 10 h 28"/>
                  <a:gd name="T4" fmla="*/ 0 w 23"/>
                  <a:gd name="T5" fmla="*/ 10 h 28"/>
                  <a:gd name="T6" fmla="*/ 2 w 23"/>
                  <a:gd name="T7" fmla="*/ 10 h 28"/>
                  <a:gd name="T8" fmla="*/ 2 w 23"/>
                  <a:gd name="T9" fmla="*/ 12 h 28"/>
                  <a:gd name="T10" fmla="*/ 4 w 23"/>
                  <a:gd name="T11" fmla="*/ 12 h 28"/>
                  <a:gd name="T12" fmla="*/ 2 w 23"/>
                  <a:gd name="T13" fmla="*/ 18 h 28"/>
                  <a:gd name="T14" fmla="*/ 4 w 23"/>
                  <a:gd name="T15" fmla="*/ 20 h 28"/>
                  <a:gd name="T16" fmla="*/ 6 w 23"/>
                  <a:gd name="T17" fmla="*/ 22 h 28"/>
                  <a:gd name="T18" fmla="*/ 12 w 23"/>
                  <a:gd name="T19" fmla="*/ 24 h 28"/>
                  <a:gd name="T20" fmla="*/ 12 w 23"/>
                  <a:gd name="T21" fmla="*/ 24 h 28"/>
                  <a:gd name="T22" fmla="*/ 10 w 23"/>
                  <a:gd name="T23" fmla="*/ 26 h 28"/>
                  <a:gd name="T24" fmla="*/ 12 w 23"/>
                  <a:gd name="T25" fmla="*/ 26 h 28"/>
                  <a:gd name="T26" fmla="*/ 15 w 23"/>
                  <a:gd name="T27" fmla="*/ 28 h 28"/>
                  <a:gd name="T28" fmla="*/ 17 w 23"/>
                  <a:gd name="T29" fmla="*/ 26 h 28"/>
                  <a:gd name="T30" fmla="*/ 17 w 23"/>
                  <a:gd name="T31" fmla="*/ 26 h 28"/>
                  <a:gd name="T32" fmla="*/ 17 w 23"/>
                  <a:gd name="T33" fmla="*/ 24 h 28"/>
                  <a:gd name="T34" fmla="*/ 17 w 23"/>
                  <a:gd name="T35" fmla="*/ 22 h 28"/>
                  <a:gd name="T36" fmla="*/ 21 w 23"/>
                  <a:gd name="T37" fmla="*/ 18 h 28"/>
                  <a:gd name="T38" fmla="*/ 17 w 23"/>
                  <a:gd name="T39" fmla="*/ 16 h 28"/>
                  <a:gd name="T40" fmla="*/ 19 w 23"/>
                  <a:gd name="T41" fmla="*/ 12 h 28"/>
                  <a:gd name="T42" fmla="*/ 23 w 23"/>
                  <a:gd name="T43" fmla="*/ 12 h 28"/>
                  <a:gd name="T44" fmla="*/ 23 w 23"/>
                  <a:gd name="T45" fmla="*/ 8 h 28"/>
                  <a:gd name="T46" fmla="*/ 23 w 23"/>
                  <a:gd name="T47" fmla="*/ 6 h 28"/>
                  <a:gd name="T48" fmla="*/ 23 w 23"/>
                  <a:gd name="T49" fmla="*/ 4 h 28"/>
                  <a:gd name="T50" fmla="*/ 21 w 23"/>
                  <a:gd name="T51" fmla="*/ 2 h 28"/>
                  <a:gd name="T52" fmla="*/ 17 w 23"/>
                  <a:gd name="T53" fmla="*/ 0 h 28"/>
                  <a:gd name="T54" fmla="*/ 15 w 23"/>
                  <a:gd name="T55" fmla="*/ 0 h 28"/>
                  <a:gd name="T56" fmla="*/ 14 w 23"/>
                  <a:gd name="T57" fmla="*/ 4 h 28"/>
                  <a:gd name="T58" fmla="*/ 15 w 23"/>
                  <a:gd name="T59" fmla="*/ 4 h 28"/>
                  <a:gd name="T60" fmla="*/ 15 w 23"/>
                  <a:gd name="T61" fmla="*/ 10 h 28"/>
                  <a:gd name="T62" fmla="*/ 14 w 23"/>
                  <a:gd name="T63" fmla="*/ 10 h 28"/>
                  <a:gd name="T64" fmla="*/ 15 w 23"/>
                  <a:gd name="T65" fmla="*/ 10 h 28"/>
                  <a:gd name="T66" fmla="*/ 14 w 23"/>
                  <a:gd name="T67" fmla="*/ 6 h 28"/>
                  <a:gd name="T68" fmla="*/ 14 w 23"/>
                  <a:gd name="T69" fmla="*/ 6 h 28"/>
                  <a:gd name="T70" fmla="*/ 14 w 23"/>
                  <a:gd name="T71" fmla="*/ 8 h 28"/>
                  <a:gd name="T72" fmla="*/ 14 w 23"/>
                  <a:gd name="T73" fmla="*/ 10 h 28"/>
                  <a:gd name="T74" fmla="*/ 12 w 23"/>
                  <a:gd name="T75" fmla="*/ 8 h 28"/>
                  <a:gd name="T76" fmla="*/ 10 w 23"/>
                  <a:gd name="T77" fmla="*/ 8 h 28"/>
                  <a:gd name="T78" fmla="*/ 12 w 23"/>
                  <a:gd name="T79" fmla="*/ 6 h 28"/>
                  <a:gd name="T80" fmla="*/ 12 w 23"/>
                  <a:gd name="T81" fmla="*/ 4 h 28"/>
                  <a:gd name="T82" fmla="*/ 8 w 23"/>
                  <a:gd name="T83" fmla="*/ 4 h 28"/>
                  <a:gd name="T84" fmla="*/ 8 w 23"/>
                  <a:gd name="T85" fmla="*/ 6 h 2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
                  <a:gd name="T130" fmla="*/ 0 h 28"/>
                  <a:gd name="T131" fmla="*/ 23 w 23"/>
                  <a:gd name="T132" fmla="*/ 28 h 2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 h="28">
                    <a:moveTo>
                      <a:pt x="8" y="6"/>
                    </a:moveTo>
                    <a:lnTo>
                      <a:pt x="6" y="6"/>
                    </a:lnTo>
                    <a:lnTo>
                      <a:pt x="6" y="8"/>
                    </a:lnTo>
                    <a:lnTo>
                      <a:pt x="4" y="10"/>
                    </a:lnTo>
                    <a:lnTo>
                      <a:pt x="2" y="10"/>
                    </a:lnTo>
                    <a:lnTo>
                      <a:pt x="0" y="10"/>
                    </a:lnTo>
                    <a:lnTo>
                      <a:pt x="2" y="10"/>
                    </a:lnTo>
                    <a:lnTo>
                      <a:pt x="0" y="12"/>
                    </a:lnTo>
                    <a:lnTo>
                      <a:pt x="2" y="12"/>
                    </a:lnTo>
                    <a:lnTo>
                      <a:pt x="4" y="12"/>
                    </a:lnTo>
                    <a:lnTo>
                      <a:pt x="4" y="18"/>
                    </a:lnTo>
                    <a:lnTo>
                      <a:pt x="2" y="18"/>
                    </a:lnTo>
                    <a:lnTo>
                      <a:pt x="2" y="20"/>
                    </a:lnTo>
                    <a:lnTo>
                      <a:pt x="4" y="20"/>
                    </a:lnTo>
                    <a:lnTo>
                      <a:pt x="6" y="22"/>
                    </a:lnTo>
                    <a:lnTo>
                      <a:pt x="8" y="22"/>
                    </a:lnTo>
                    <a:lnTo>
                      <a:pt x="12" y="24"/>
                    </a:lnTo>
                    <a:lnTo>
                      <a:pt x="12" y="26"/>
                    </a:lnTo>
                    <a:lnTo>
                      <a:pt x="10" y="26"/>
                    </a:lnTo>
                    <a:lnTo>
                      <a:pt x="12" y="26"/>
                    </a:lnTo>
                    <a:lnTo>
                      <a:pt x="15" y="28"/>
                    </a:lnTo>
                    <a:lnTo>
                      <a:pt x="17" y="28"/>
                    </a:lnTo>
                    <a:lnTo>
                      <a:pt x="17" y="26"/>
                    </a:lnTo>
                    <a:lnTo>
                      <a:pt x="17" y="24"/>
                    </a:lnTo>
                    <a:lnTo>
                      <a:pt x="17" y="22"/>
                    </a:lnTo>
                    <a:lnTo>
                      <a:pt x="21" y="22"/>
                    </a:lnTo>
                    <a:lnTo>
                      <a:pt x="21" y="18"/>
                    </a:lnTo>
                    <a:lnTo>
                      <a:pt x="19" y="18"/>
                    </a:lnTo>
                    <a:lnTo>
                      <a:pt x="17" y="16"/>
                    </a:lnTo>
                    <a:lnTo>
                      <a:pt x="19" y="12"/>
                    </a:lnTo>
                    <a:lnTo>
                      <a:pt x="21" y="12"/>
                    </a:lnTo>
                    <a:lnTo>
                      <a:pt x="23" y="12"/>
                    </a:lnTo>
                    <a:lnTo>
                      <a:pt x="23" y="8"/>
                    </a:lnTo>
                    <a:lnTo>
                      <a:pt x="23" y="6"/>
                    </a:lnTo>
                    <a:lnTo>
                      <a:pt x="23" y="4"/>
                    </a:lnTo>
                    <a:lnTo>
                      <a:pt x="21" y="4"/>
                    </a:lnTo>
                    <a:lnTo>
                      <a:pt x="21" y="2"/>
                    </a:lnTo>
                    <a:lnTo>
                      <a:pt x="19" y="0"/>
                    </a:lnTo>
                    <a:lnTo>
                      <a:pt x="17" y="0"/>
                    </a:lnTo>
                    <a:lnTo>
                      <a:pt x="15" y="0"/>
                    </a:lnTo>
                    <a:lnTo>
                      <a:pt x="14" y="2"/>
                    </a:lnTo>
                    <a:lnTo>
                      <a:pt x="14" y="4"/>
                    </a:lnTo>
                    <a:lnTo>
                      <a:pt x="15" y="4"/>
                    </a:lnTo>
                    <a:lnTo>
                      <a:pt x="15" y="10"/>
                    </a:lnTo>
                    <a:lnTo>
                      <a:pt x="14" y="10"/>
                    </a:lnTo>
                    <a:lnTo>
                      <a:pt x="15" y="10"/>
                    </a:lnTo>
                    <a:lnTo>
                      <a:pt x="15" y="8"/>
                    </a:lnTo>
                    <a:lnTo>
                      <a:pt x="14" y="6"/>
                    </a:lnTo>
                    <a:lnTo>
                      <a:pt x="14" y="8"/>
                    </a:lnTo>
                    <a:lnTo>
                      <a:pt x="14" y="10"/>
                    </a:lnTo>
                    <a:lnTo>
                      <a:pt x="12" y="10"/>
                    </a:lnTo>
                    <a:lnTo>
                      <a:pt x="12" y="8"/>
                    </a:lnTo>
                    <a:lnTo>
                      <a:pt x="10" y="8"/>
                    </a:lnTo>
                    <a:lnTo>
                      <a:pt x="12" y="8"/>
                    </a:lnTo>
                    <a:lnTo>
                      <a:pt x="12" y="6"/>
                    </a:lnTo>
                    <a:lnTo>
                      <a:pt x="12" y="4"/>
                    </a:lnTo>
                    <a:lnTo>
                      <a:pt x="6" y="4"/>
                    </a:lnTo>
                    <a:lnTo>
                      <a:pt x="8" y="4"/>
                    </a:lnTo>
                    <a:lnTo>
                      <a:pt x="8" y="6"/>
                    </a:lnTo>
                    <a:close/>
                  </a:path>
                </a:pathLst>
              </a:custGeom>
              <a:solidFill>
                <a:srgbClr val="0071B4">
                  <a:alpha val="25098"/>
                </a:srgbClr>
              </a:solidFill>
              <a:ln w="9525">
                <a:noFill/>
                <a:round/>
                <a:headEnd/>
                <a:tailEnd/>
              </a:ln>
            </p:spPr>
            <p:txBody>
              <a:bodyPr/>
              <a:lstStyle/>
              <a:p>
                <a:endParaRPr lang="en-US"/>
              </a:p>
            </p:txBody>
          </p:sp>
          <p:sp>
            <p:nvSpPr>
              <p:cNvPr id="11900" name="Freeform 149"/>
              <p:cNvSpPr>
                <a:spLocks/>
              </p:cNvSpPr>
              <p:nvPr/>
            </p:nvSpPr>
            <p:spPr bwMode="auto">
              <a:xfrm>
                <a:off x="3071" y="2462"/>
                <a:ext cx="6" cy="0"/>
              </a:xfrm>
              <a:custGeom>
                <a:avLst/>
                <a:gdLst>
                  <a:gd name="T0" fmla="*/ 6 w 6"/>
                  <a:gd name="T1" fmla="*/ 6 w 6"/>
                  <a:gd name="T2" fmla="*/ 6 w 6"/>
                  <a:gd name="T3" fmla="*/ 0 w 6"/>
                  <a:gd name="T4" fmla="*/ 0 w 6"/>
                  <a:gd name="T5" fmla="*/ 0 w 6"/>
                  <a:gd name="T6" fmla="*/ 6 w 6"/>
                  <a:gd name="T7" fmla="*/ 0 60000 65536"/>
                  <a:gd name="T8" fmla="*/ 0 60000 65536"/>
                  <a:gd name="T9" fmla="*/ 0 60000 65536"/>
                  <a:gd name="T10" fmla="*/ 0 60000 65536"/>
                  <a:gd name="T11" fmla="*/ 0 60000 65536"/>
                  <a:gd name="T12" fmla="*/ 0 60000 65536"/>
                  <a:gd name="T13" fmla="*/ 0 60000 65536"/>
                  <a:gd name="T14" fmla="*/ 0 w 6"/>
                  <a:gd name="T15" fmla="*/ 6 w 6"/>
                </a:gdLst>
                <a:ahLst/>
                <a:cxnLst>
                  <a:cxn ang="T7">
                    <a:pos x="T0" y="0"/>
                  </a:cxn>
                  <a:cxn ang="T8">
                    <a:pos x="T1" y="0"/>
                  </a:cxn>
                  <a:cxn ang="T9">
                    <a:pos x="T2" y="0"/>
                  </a:cxn>
                  <a:cxn ang="T10">
                    <a:pos x="T3" y="0"/>
                  </a:cxn>
                  <a:cxn ang="T11">
                    <a:pos x="T4" y="0"/>
                  </a:cxn>
                  <a:cxn ang="T12">
                    <a:pos x="T5" y="0"/>
                  </a:cxn>
                  <a:cxn ang="T13">
                    <a:pos x="T6" y="0"/>
                  </a:cxn>
                </a:cxnLst>
                <a:rect l="T14" t="0" r="T15" b="0"/>
                <a:pathLst>
                  <a:path w="6">
                    <a:moveTo>
                      <a:pt x="6" y="0"/>
                    </a:moveTo>
                    <a:lnTo>
                      <a:pt x="6" y="0"/>
                    </a:lnTo>
                    <a:lnTo>
                      <a:pt x="0" y="0"/>
                    </a:lnTo>
                    <a:lnTo>
                      <a:pt x="6" y="0"/>
                    </a:lnTo>
                    <a:close/>
                  </a:path>
                </a:pathLst>
              </a:custGeom>
              <a:solidFill>
                <a:srgbClr val="0071B4">
                  <a:alpha val="25098"/>
                </a:srgbClr>
              </a:solidFill>
              <a:ln w="9525">
                <a:noFill/>
                <a:round/>
                <a:headEnd/>
                <a:tailEnd/>
              </a:ln>
            </p:spPr>
            <p:txBody>
              <a:bodyPr/>
              <a:lstStyle/>
              <a:p>
                <a:endParaRPr lang="en-US"/>
              </a:p>
            </p:txBody>
          </p:sp>
          <p:sp>
            <p:nvSpPr>
              <p:cNvPr id="11901" name="Freeform 150"/>
              <p:cNvSpPr>
                <a:spLocks/>
              </p:cNvSpPr>
              <p:nvPr/>
            </p:nvSpPr>
            <p:spPr bwMode="auto">
              <a:xfrm>
                <a:off x="3004" y="2205"/>
                <a:ext cx="3" cy="10"/>
              </a:xfrm>
              <a:custGeom>
                <a:avLst/>
                <a:gdLst>
                  <a:gd name="T0" fmla="*/ 3 w 3"/>
                  <a:gd name="T1" fmla="*/ 10 h 10"/>
                  <a:gd name="T2" fmla="*/ 3 w 3"/>
                  <a:gd name="T3" fmla="*/ 6 h 10"/>
                  <a:gd name="T4" fmla="*/ 3 w 3"/>
                  <a:gd name="T5" fmla="*/ 4 h 10"/>
                  <a:gd name="T6" fmla="*/ 3 w 3"/>
                  <a:gd name="T7" fmla="*/ 4 h 10"/>
                  <a:gd name="T8" fmla="*/ 2 w 3"/>
                  <a:gd name="T9" fmla="*/ 2 h 10"/>
                  <a:gd name="T10" fmla="*/ 2 w 3"/>
                  <a:gd name="T11" fmla="*/ 0 h 10"/>
                  <a:gd name="T12" fmla="*/ 2 w 3"/>
                  <a:gd name="T13" fmla="*/ 0 h 10"/>
                  <a:gd name="T14" fmla="*/ 0 w 3"/>
                  <a:gd name="T15" fmla="*/ 0 h 10"/>
                  <a:gd name="T16" fmla="*/ 0 w 3"/>
                  <a:gd name="T17" fmla="*/ 0 h 10"/>
                  <a:gd name="T18" fmla="*/ 0 w 3"/>
                  <a:gd name="T19" fmla="*/ 2 h 10"/>
                  <a:gd name="T20" fmla="*/ 0 w 3"/>
                  <a:gd name="T21" fmla="*/ 2 h 10"/>
                  <a:gd name="T22" fmla="*/ 0 w 3"/>
                  <a:gd name="T23" fmla="*/ 4 h 10"/>
                  <a:gd name="T24" fmla="*/ 2 w 3"/>
                  <a:gd name="T25" fmla="*/ 4 h 10"/>
                  <a:gd name="T26" fmla="*/ 2 w 3"/>
                  <a:gd name="T27" fmla="*/ 6 h 10"/>
                  <a:gd name="T28" fmla="*/ 2 w 3"/>
                  <a:gd name="T29" fmla="*/ 10 h 10"/>
                  <a:gd name="T30" fmla="*/ 3 w 3"/>
                  <a:gd name="T31" fmla="*/ 1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
                  <a:gd name="T49" fmla="*/ 0 h 10"/>
                  <a:gd name="T50" fmla="*/ 3 w 3"/>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 h="10">
                    <a:moveTo>
                      <a:pt x="3" y="10"/>
                    </a:moveTo>
                    <a:lnTo>
                      <a:pt x="3" y="6"/>
                    </a:lnTo>
                    <a:lnTo>
                      <a:pt x="3" y="4"/>
                    </a:lnTo>
                    <a:lnTo>
                      <a:pt x="2" y="2"/>
                    </a:lnTo>
                    <a:lnTo>
                      <a:pt x="2" y="0"/>
                    </a:lnTo>
                    <a:lnTo>
                      <a:pt x="0" y="0"/>
                    </a:lnTo>
                    <a:lnTo>
                      <a:pt x="0" y="2"/>
                    </a:lnTo>
                    <a:lnTo>
                      <a:pt x="0" y="4"/>
                    </a:lnTo>
                    <a:lnTo>
                      <a:pt x="2" y="4"/>
                    </a:lnTo>
                    <a:lnTo>
                      <a:pt x="2" y="6"/>
                    </a:lnTo>
                    <a:lnTo>
                      <a:pt x="2" y="10"/>
                    </a:lnTo>
                    <a:lnTo>
                      <a:pt x="3" y="10"/>
                    </a:lnTo>
                    <a:close/>
                  </a:path>
                </a:pathLst>
              </a:custGeom>
              <a:solidFill>
                <a:srgbClr val="0071B4">
                  <a:alpha val="25098"/>
                </a:srgbClr>
              </a:solidFill>
              <a:ln w="9525">
                <a:noFill/>
                <a:round/>
                <a:headEnd/>
                <a:tailEnd/>
              </a:ln>
            </p:spPr>
            <p:txBody>
              <a:bodyPr/>
              <a:lstStyle/>
              <a:p>
                <a:endParaRPr lang="en-US"/>
              </a:p>
            </p:txBody>
          </p:sp>
          <p:sp>
            <p:nvSpPr>
              <p:cNvPr id="11902" name="Freeform 151"/>
              <p:cNvSpPr>
                <a:spLocks/>
              </p:cNvSpPr>
              <p:nvPr/>
            </p:nvSpPr>
            <p:spPr bwMode="auto">
              <a:xfrm>
                <a:off x="3043" y="2197"/>
                <a:ext cx="4" cy="8"/>
              </a:xfrm>
              <a:custGeom>
                <a:avLst/>
                <a:gdLst>
                  <a:gd name="T0" fmla="*/ 4 w 4"/>
                  <a:gd name="T1" fmla="*/ 8 h 8"/>
                  <a:gd name="T2" fmla="*/ 4 w 4"/>
                  <a:gd name="T3" fmla="*/ 4 h 8"/>
                  <a:gd name="T4" fmla="*/ 2 w 4"/>
                  <a:gd name="T5" fmla="*/ 2 h 8"/>
                  <a:gd name="T6" fmla="*/ 0 w 4"/>
                  <a:gd name="T7" fmla="*/ 0 h 8"/>
                  <a:gd name="T8" fmla="*/ 0 w 4"/>
                  <a:gd name="T9" fmla="*/ 6 h 8"/>
                  <a:gd name="T10" fmla="*/ 0 w 4"/>
                  <a:gd name="T11" fmla="*/ 6 h 8"/>
                  <a:gd name="T12" fmla="*/ 2 w 4"/>
                  <a:gd name="T13" fmla="*/ 8 h 8"/>
                  <a:gd name="T14" fmla="*/ 4 w 4"/>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4" y="8"/>
                    </a:moveTo>
                    <a:lnTo>
                      <a:pt x="4" y="4"/>
                    </a:lnTo>
                    <a:lnTo>
                      <a:pt x="2" y="2"/>
                    </a:lnTo>
                    <a:lnTo>
                      <a:pt x="0" y="0"/>
                    </a:lnTo>
                    <a:lnTo>
                      <a:pt x="0" y="6"/>
                    </a:lnTo>
                    <a:lnTo>
                      <a:pt x="2" y="8"/>
                    </a:lnTo>
                    <a:lnTo>
                      <a:pt x="4" y="8"/>
                    </a:lnTo>
                    <a:close/>
                  </a:path>
                </a:pathLst>
              </a:custGeom>
              <a:solidFill>
                <a:srgbClr val="0071B4">
                  <a:alpha val="25098"/>
                </a:srgbClr>
              </a:solidFill>
              <a:ln w="9525">
                <a:noFill/>
                <a:round/>
                <a:headEnd/>
                <a:tailEnd/>
              </a:ln>
            </p:spPr>
            <p:txBody>
              <a:bodyPr/>
              <a:lstStyle/>
              <a:p>
                <a:endParaRPr lang="en-US"/>
              </a:p>
            </p:txBody>
          </p:sp>
          <p:sp>
            <p:nvSpPr>
              <p:cNvPr id="11903" name="Freeform 152"/>
              <p:cNvSpPr>
                <a:spLocks/>
              </p:cNvSpPr>
              <p:nvPr/>
            </p:nvSpPr>
            <p:spPr bwMode="auto">
              <a:xfrm>
                <a:off x="2755" y="2114"/>
                <a:ext cx="109" cy="207"/>
              </a:xfrm>
              <a:custGeom>
                <a:avLst/>
                <a:gdLst>
                  <a:gd name="T0" fmla="*/ 8 w 109"/>
                  <a:gd name="T1" fmla="*/ 33 h 207"/>
                  <a:gd name="T2" fmla="*/ 6 w 109"/>
                  <a:gd name="T3" fmla="*/ 39 h 207"/>
                  <a:gd name="T4" fmla="*/ 2 w 109"/>
                  <a:gd name="T5" fmla="*/ 47 h 207"/>
                  <a:gd name="T6" fmla="*/ 6 w 109"/>
                  <a:gd name="T7" fmla="*/ 55 h 207"/>
                  <a:gd name="T8" fmla="*/ 8 w 109"/>
                  <a:gd name="T9" fmla="*/ 65 h 207"/>
                  <a:gd name="T10" fmla="*/ 4 w 109"/>
                  <a:gd name="T11" fmla="*/ 83 h 207"/>
                  <a:gd name="T12" fmla="*/ 10 w 109"/>
                  <a:gd name="T13" fmla="*/ 67 h 207"/>
                  <a:gd name="T14" fmla="*/ 12 w 109"/>
                  <a:gd name="T15" fmla="*/ 69 h 207"/>
                  <a:gd name="T16" fmla="*/ 16 w 109"/>
                  <a:gd name="T17" fmla="*/ 69 h 207"/>
                  <a:gd name="T18" fmla="*/ 18 w 109"/>
                  <a:gd name="T19" fmla="*/ 75 h 207"/>
                  <a:gd name="T20" fmla="*/ 16 w 109"/>
                  <a:gd name="T21" fmla="*/ 93 h 207"/>
                  <a:gd name="T22" fmla="*/ 16 w 109"/>
                  <a:gd name="T23" fmla="*/ 99 h 207"/>
                  <a:gd name="T24" fmla="*/ 24 w 109"/>
                  <a:gd name="T25" fmla="*/ 97 h 207"/>
                  <a:gd name="T26" fmla="*/ 35 w 109"/>
                  <a:gd name="T27" fmla="*/ 93 h 207"/>
                  <a:gd name="T28" fmla="*/ 33 w 109"/>
                  <a:gd name="T29" fmla="*/ 105 h 207"/>
                  <a:gd name="T30" fmla="*/ 37 w 109"/>
                  <a:gd name="T31" fmla="*/ 109 h 207"/>
                  <a:gd name="T32" fmla="*/ 45 w 109"/>
                  <a:gd name="T33" fmla="*/ 111 h 207"/>
                  <a:gd name="T34" fmla="*/ 43 w 109"/>
                  <a:gd name="T35" fmla="*/ 123 h 207"/>
                  <a:gd name="T36" fmla="*/ 41 w 109"/>
                  <a:gd name="T37" fmla="*/ 131 h 207"/>
                  <a:gd name="T38" fmla="*/ 28 w 109"/>
                  <a:gd name="T39" fmla="*/ 141 h 207"/>
                  <a:gd name="T40" fmla="*/ 12 w 109"/>
                  <a:gd name="T41" fmla="*/ 165 h 207"/>
                  <a:gd name="T42" fmla="*/ 20 w 109"/>
                  <a:gd name="T43" fmla="*/ 167 h 207"/>
                  <a:gd name="T44" fmla="*/ 28 w 109"/>
                  <a:gd name="T45" fmla="*/ 171 h 207"/>
                  <a:gd name="T46" fmla="*/ 37 w 109"/>
                  <a:gd name="T47" fmla="*/ 175 h 207"/>
                  <a:gd name="T48" fmla="*/ 49 w 109"/>
                  <a:gd name="T49" fmla="*/ 169 h 207"/>
                  <a:gd name="T50" fmla="*/ 26 w 109"/>
                  <a:gd name="T51" fmla="*/ 183 h 207"/>
                  <a:gd name="T52" fmla="*/ 6 w 109"/>
                  <a:gd name="T53" fmla="*/ 207 h 207"/>
                  <a:gd name="T54" fmla="*/ 14 w 109"/>
                  <a:gd name="T55" fmla="*/ 207 h 207"/>
                  <a:gd name="T56" fmla="*/ 28 w 109"/>
                  <a:gd name="T57" fmla="*/ 199 h 207"/>
                  <a:gd name="T58" fmla="*/ 37 w 109"/>
                  <a:gd name="T59" fmla="*/ 193 h 207"/>
                  <a:gd name="T60" fmla="*/ 51 w 109"/>
                  <a:gd name="T61" fmla="*/ 193 h 207"/>
                  <a:gd name="T62" fmla="*/ 63 w 109"/>
                  <a:gd name="T63" fmla="*/ 191 h 207"/>
                  <a:gd name="T64" fmla="*/ 69 w 109"/>
                  <a:gd name="T65" fmla="*/ 189 h 207"/>
                  <a:gd name="T66" fmla="*/ 85 w 109"/>
                  <a:gd name="T67" fmla="*/ 189 h 207"/>
                  <a:gd name="T68" fmla="*/ 103 w 109"/>
                  <a:gd name="T69" fmla="*/ 177 h 207"/>
                  <a:gd name="T70" fmla="*/ 97 w 109"/>
                  <a:gd name="T71" fmla="*/ 171 h 207"/>
                  <a:gd name="T72" fmla="*/ 99 w 109"/>
                  <a:gd name="T73" fmla="*/ 167 h 207"/>
                  <a:gd name="T74" fmla="*/ 103 w 109"/>
                  <a:gd name="T75" fmla="*/ 163 h 207"/>
                  <a:gd name="T76" fmla="*/ 105 w 109"/>
                  <a:gd name="T77" fmla="*/ 143 h 207"/>
                  <a:gd name="T78" fmla="*/ 85 w 109"/>
                  <a:gd name="T79" fmla="*/ 143 h 207"/>
                  <a:gd name="T80" fmla="*/ 85 w 109"/>
                  <a:gd name="T81" fmla="*/ 127 h 207"/>
                  <a:gd name="T82" fmla="*/ 87 w 109"/>
                  <a:gd name="T83" fmla="*/ 125 h 207"/>
                  <a:gd name="T84" fmla="*/ 75 w 109"/>
                  <a:gd name="T85" fmla="*/ 103 h 207"/>
                  <a:gd name="T86" fmla="*/ 57 w 109"/>
                  <a:gd name="T87" fmla="*/ 73 h 207"/>
                  <a:gd name="T88" fmla="*/ 39 w 109"/>
                  <a:gd name="T89" fmla="*/ 67 h 207"/>
                  <a:gd name="T90" fmla="*/ 47 w 109"/>
                  <a:gd name="T91" fmla="*/ 61 h 207"/>
                  <a:gd name="T92" fmla="*/ 47 w 109"/>
                  <a:gd name="T93" fmla="*/ 53 h 207"/>
                  <a:gd name="T94" fmla="*/ 59 w 109"/>
                  <a:gd name="T95" fmla="*/ 31 h 207"/>
                  <a:gd name="T96" fmla="*/ 29 w 109"/>
                  <a:gd name="T97" fmla="*/ 27 h 207"/>
                  <a:gd name="T98" fmla="*/ 26 w 109"/>
                  <a:gd name="T99" fmla="*/ 25 h 207"/>
                  <a:gd name="T100" fmla="*/ 28 w 109"/>
                  <a:gd name="T101" fmla="*/ 17 h 207"/>
                  <a:gd name="T102" fmla="*/ 39 w 109"/>
                  <a:gd name="T103" fmla="*/ 6 h 207"/>
                  <a:gd name="T104" fmla="*/ 20 w 109"/>
                  <a:gd name="T105" fmla="*/ 0 h 207"/>
                  <a:gd name="T106" fmla="*/ 10 w 109"/>
                  <a:gd name="T107" fmla="*/ 13 h 207"/>
                  <a:gd name="T108" fmla="*/ 4 w 109"/>
                  <a:gd name="T109" fmla="*/ 25 h 207"/>
                  <a:gd name="T110" fmla="*/ 4 w 109"/>
                  <a:gd name="T111" fmla="*/ 31 h 20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9"/>
                  <a:gd name="T169" fmla="*/ 0 h 207"/>
                  <a:gd name="T170" fmla="*/ 109 w 109"/>
                  <a:gd name="T171" fmla="*/ 207 h 20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9" h="207">
                    <a:moveTo>
                      <a:pt x="6" y="31"/>
                    </a:moveTo>
                    <a:lnTo>
                      <a:pt x="8" y="31"/>
                    </a:lnTo>
                    <a:lnTo>
                      <a:pt x="8" y="33"/>
                    </a:lnTo>
                    <a:lnTo>
                      <a:pt x="6" y="33"/>
                    </a:lnTo>
                    <a:lnTo>
                      <a:pt x="8" y="33"/>
                    </a:lnTo>
                    <a:lnTo>
                      <a:pt x="6" y="35"/>
                    </a:lnTo>
                    <a:lnTo>
                      <a:pt x="6" y="37"/>
                    </a:lnTo>
                    <a:lnTo>
                      <a:pt x="6" y="39"/>
                    </a:lnTo>
                    <a:lnTo>
                      <a:pt x="6" y="41"/>
                    </a:lnTo>
                    <a:lnTo>
                      <a:pt x="4" y="41"/>
                    </a:lnTo>
                    <a:lnTo>
                      <a:pt x="4" y="43"/>
                    </a:lnTo>
                    <a:lnTo>
                      <a:pt x="4" y="47"/>
                    </a:lnTo>
                    <a:lnTo>
                      <a:pt x="2" y="47"/>
                    </a:lnTo>
                    <a:lnTo>
                      <a:pt x="0" y="49"/>
                    </a:lnTo>
                    <a:lnTo>
                      <a:pt x="2" y="49"/>
                    </a:lnTo>
                    <a:lnTo>
                      <a:pt x="2" y="53"/>
                    </a:lnTo>
                    <a:lnTo>
                      <a:pt x="6" y="55"/>
                    </a:lnTo>
                    <a:lnTo>
                      <a:pt x="12" y="51"/>
                    </a:lnTo>
                    <a:lnTo>
                      <a:pt x="12" y="53"/>
                    </a:lnTo>
                    <a:lnTo>
                      <a:pt x="8" y="63"/>
                    </a:lnTo>
                    <a:lnTo>
                      <a:pt x="8" y="65"/>
                    </a:lnTo>
                    <a:lnTo>
                      <a:pt x="6" y="65"/>
                    </a:lnTo>
                    <a:lnTo>
                      <a:pt x="6" y="71"/>
                    </a:lnTo>
                    <a:lnTo>
                      <a:pt x="8" y="71"/>
                    </a:lnTo>
                    <a:lnTo>
                      <a:pt x="4" y="83"/>
                    </a:lnTo>
                    <a:lnTo>
                      <a:pt x="6" y="83"/>
                    </a:lnTo>
                    <a:lnTo>
                      <a:pt x="8" y="83"/>
                    </a:lnTo>
                    <a:lnTo>
                      <a:pt x="10" y="73"/>
                    </a:lnTo>
                    <a:lnTo>
                      <a:pt x="10" y="67"/>
                    </a:lnTo>
                    <a:lnTo>
                      <a:pt x="14" y="61"/>
                    </a:lnTo>
                    <a:lnTo>
                      <a:pt x="14" y="63"/>
                    </a:lnTo>
                    <a:lnTo>
                      <a:pt x="12" y="67"/>
                    </a:lnTo>
                    <a:lnTo>
                      <a:pt x="12" y="71"/>
                    </a:lnTo>
                    <a:lnTo>
                      <a:pt x="12" y="69"/>
                    </a:lnTo>
                    <a:lnTo>
                      <a:pt x="14" y="69"/>
                    </a:lnTo>
                    <a:lnTo>
                      <a:pt x="14" y="67"/>
                    </a:lnTo>
                    <a:lnTo>
                      <a:pt x="16" y="69"/>
                    </a:lnTo>
                    <a:lnTo>
                      <a:pt x="16" y="65"/>
                    </a:lnTo>
                    <a:lnTo>
                      <a:pt x="20" y="67"/>
                    </a:lnTo>
                    <a:lnTo>
                      <a:pt x="18" y="69"/>
                    </a:lnTo>
                    <a:lnTo>
                      <a:pt x="18" y="71"/>
                    </a:lnTo>
                    <a:lnTo>
                      <a:pt x="18" y="75"/>
                    </a:lnTo>
                    <a:lnTo>
                      <a:pt x="20" y="77"/>
                    </a:lnTo>
                    <a:lnTo>
                      <a:pt x="20" y="79"/>
                    </a:lnTo>
                    <a:lnTo>
                      <a:pt x="16" y="91"/>
                    </a:lnTo>
                    <a:lnTo>
                      <a:pt x="16" y="93"/>
                    </a:lnTo>
                    <a:lnTo>
                      <a:pt x="14" y="91"/>
                    </a:lnTo>
                    <a:lnTo>
                      <a:pt x="14" y="93"/>
                    </a:lnTo>
                    <a:lnTo>
                      <a:pt x="16" y="99"/>
                    </a:lnTo>
                    <a:lnTo>
                      <a:pt x="16" y="101"/>
                    </a:lnTo>
                    <a:lnTo>
                      <a:pt x="16" y="99"/>
                    </a:lnTo>
                    <a:lnTo>
                      <a:pt x="16" y="97"/>
                    </a:lnTo>
                    <a:lnTo>
                      <a:pt x="16" y="95"/>
                    </a:lnTo>
                    <a:lnTo>
                      <a:pt x="18" y="95"/>
                    </a:lnTo>
                    <a:lnTo>
                      <a:pt x="24" y="99"/>
                    </a:lnTo>
                    <a:lnTo>
                      <a:pt x="24" y="97"/>
                    </a:lnTo>
                    <a:lnTo>
                      <a:pt x="24" y="95"/>
                    </a:lnTo>
                    <a:lnTo>
                      <a:pt x="29" y="97"/>
                    </a:lnTo>
                    <a:lnTo>
                      <a:pt x="33" y="95"/>
                    </a:lnTo>
                    <a:lnTo>
                      <a:pt x="33" y="93"/>
                    </a:lnTo>
                    <a:lnTo>
                      <a:pt x="35" y="93"/>
                    </a:lnTo>
                    <a:lnTo>
                      <a:pt x="41" y="93"/>
                    </a:lnTo>
                    <a:lnTo>
                      <a:pt x="39" y="93"/>
                    </a:lnTo>
                    <a:lnTo>
                      <a:pt x="37" y="95"/>
                    </a:lnTo>
                    <a:lnTo>
                      <a:pt x="33" y="105"/>
                    </a:lnTo>
                    <a:lnTo>
                      <a:pt x="35" y="105"/>
                    </a:lnTo>
                    <a:lnTo>
                      <a:pt x="37" y="109"/>
                    </a:lnTo>
                    <a:lnTo>
                      <a:pt x="37" y="111"/>
                    </a:lnTo>
                    <a:lnTo>
                      <a:pt x="37" y="109"/>
                    </a:lnTo>
                    <a:lnTo>
                      <a:pt x="39" y="113"/>
                    </a:lnTo>
                    <a:lnTo>
                      <a:pt x="43" y="111"/>
                    </a:lnTo>
                    <a:lnTo>
                      <a:pt x="45" y="109"/>
                    </a:lnTo>
                    <a:lnTo>
                      <a:pt x="47" y="111"/>
                    </a:lnTo>
                    <a:lnTo>
                      <a:pt x="45" y="111"/>
                    </a:lnTo>
                    <a:lnTo>
                      <a:pt x="45" y="117"/>
                    </a:lnTo>
                    <a:lnTo>
                      <a:pt x="43" y="117"/>
                    </a:lnTo>
                    <a:lnTo>
                      <a:pt x="43" y="121"/>
                    </a:lnTo>
                    <a:lnTo>
                      <a:pt x="45" y="121"/>
                    </a:lnTo>
                    <a:lnTo>
                      <a:pt x="43" y="123"/>
                    </a:lnTo>
                    <a:lnTo>
                      <a:pt x="43" y="127"/>
                    </a:lnTo>
                    <a:lnTo>
                      <a:pt x="43" y="129"/>
                    </a:lnTo>
                    <a:lnTo>
                      <a:pt x="45" y="129"/>
                    </a:lnTo>
                    <a:lnTo>
                      <a:pt x="43" y="129"/>
                    </a:lnTo>
                    <a:lnTo>
                      <a:pt x="41" y="131"/>
                    </a:lnTo>
                    <a:lnTo>
                      <a:pt x="31" y="131"/>
                    </a:lnTo>
                    <a:lnTo>
                      <a:pt x="20" y="143"/>
                    </a:lnTo>
                    <a:lnTo>
                      <a:pt x="22" y="143"/>
                    </a:lnTo>
                    <a:lnTo>
                      <a:pt x="24" y="141"/>
                    </a:lnTo>
                    <a:lnTo>
                      <a:pt x="28" y="141"/>
                    </a:lnTo>
                    <a:lnTo>
                      <a:pt x="28" y="149"/>
                    </a:lnTo>
                    <a:lnTo>
                      <a:pt x="29" y="151"/>
                    </a:lnTo>
                    <a:lnTo>
                      <a:pt x="28" y="155"/>
                    </a:lnTo>
                    <a:lnTo>
                      <a:pt x="12" y="165"/>
                    </a:lnTo>
                    <a:lnTo>
                      <a:pt x="14" y="169"/>
                    </a:lnTo>
                    <a:lnTo>
                      <a:pt x="16" y="171"/>
                    </a:lnTo>
                    <a:lnTo>
                      <a:pt x="18" y="171"/>
                    </a:lnTo>
                    <a:lnTo>
                      <a:pt x="20" y="167"/>
                    </a:lnTo>
                    <a:lnTo>
                      <a:pt x="24" y="167"/>
                    </a:lnTo>
                    <a:lnTo>
                      <a:pt x="24" y="171"/>
                    </a:lnTo>
                    <a:lnTo>
                      <a:pt x="26" y="171"/>
                    </a:lnTo>
                    <a:lnTo>
                      <a:pt x="28" y="171"/>
                    </a:lnTo>
                    <a:lnTo>
                      <a:pt x="29" y="169"/>
                    </a:lnTo>
                    <a:lnTo>
                      <a:pt x="31" y="169"/>
                    </a:lnTo>
                    <a:lnTo>
                      <a:pt x="31" y="171"/>
                    </a:lnTo>
                    <a:lnTo>
                      <a:pt x="35" y="175"/>
                    </a:lnTo>
                    <a:lnTo>
                      <a:pt x="37" y="175"/>
                    </a:lnTo>
                    <a:lnTo>
                      <a:pt x="39" y="175"/>
                    </a:lnTo>
                    <a:lnTo>
                      <a:pt x="41" y="175"/>
                    </a:lnTo>
                    <a:lnTo>
                      <a:pt x="41" y="173"/>
                    </a:lnTo>
                    <a:lnTo>
                      <a:pt x="49" y="167"/>
                    </a:lnTo>
                    <a:lnTo>
                      <a:pt x="49" y="169"/>
                    </a:lnTo>
                    <a:lnTo>
                      <a:pt x="43" y="177"/>
                    </a:lnTo>
                    <a:lnTo>
                      <a:pt x="43" y="179"/>
                    </a:lnTo>
                    <a:lnTo>
                      <a:pt x="28" y="181"/>
                    </a:lnTo>
                    <a:lnTo>
                      <a:pt x="26" y="183"/>
                    </a:lnTo>
                    <a:lnTo>
                      <a:pt x="24" y="185"/>
                    </a:lnTo>
                    <a:lnTo>
                      <a:pt x="22" y="189"/>
                    </a:lnTo>
                    <a:lnTo>
                      <a:pt x="8" y="203"/>
                    </a:lnTo>
                    <a:lnTo>
                      <a:pt x="6" y="205"/>
                    </a:lnTo>
                    <a:lnTo>
                      <a:pt x="6" y="207"/>
                    </a:lnTo>
                    <a:lnTo>
                      <a:pt x="8" y="205"/>
                    </a:lnTo>
                    <a:lnTo>
                      <a:pt x="8" y="203"/>
                    </a:lnTo>
                    <a:lnTo>
                      <a:pt x="12" y="205"/>
                    </a:lnTo>
                    <a:lnTo>
                      <a:pt x="14" y="207"/>
                    </a:lnTo>
                    <a:lnTo>
                      <a:pt x="14" y="205"/>
                    </a:lnTo>
                    <a:lnTo>
                      <a:pt x="16" y="203"/>
                    </a:lnTo>
                    <a:lnTo>
                      <a:pt x="18" y="201"/>
                    </a:lnTo>
                    <a:lnTo>
                      <a:pt x="20" y="199"/>
                    </a:lnTo>
                    <a:lnTo>
                      <a:pt x="28" y="199"/>
                    </a:lnTo>
                    <a:lnTo>
                      <a:pt x="31" y="201"/>
                    </a:lnTo>
                    <a:lnTo>
                      <a:pt x="33" y="201"/>
                    </a:lnTo>
                    <a:lnTo>
                      <a:pt x="35" y="199"/>
                    </a:lnTo>
                    <a:lnTo>
                      <a:pt x="37" y="193"/>
                    </a:lnTo>
                    <a:lnTo>
                      <a:pt x="39" y="193"/>
                    </a:lnTo>
                    <a:lnTo>
                      <a:pt x="45" y="191"/>
                    </a:lnTo>
                    <a:lnTo>
                      <a:pt x="49" y="195"/>
                    </a:lnTo>
                    <a:lnTo>
                      <a:pt x="51" y="193"/>
                    </a:lnTo>
                    <a:lnTo>
                      <a:pt x="53" y="193"/>
                    </a:lnTo>
                    <a:lnTo>
                      <a:pt x="55" y="193"/>
                    </a:lnTo>
                    <a:lnTo>
                      <a:pt x="57" y="193"/>
                    </a:lnTo>
                    <a:lnTo>
                      <a:pt x="57" y="191"/>
                    </a:lnTo>
                    <a:lnTo>
                      <a:pt x="63" y="191"/>
                    </a:lnTo>
                    <a:lnTo>
                      <a:pt x="65" y="189"/>
                    </a:lnTo>
                    <a:lnTo>
                      <a:pt x="65" y="187"/>
                    </a:lnTo>
                    <a:lnTo>
                      <a:pt x="67" y="187"/>
                    </a:lnTo>
                    <a:lnTo>
                      <a:pt x="69" y="189"/>
                    </a:lnTo>
                    <a:lnTo>
                      <a:pt x="71" y="187"/>
                    </a:lnTo>
                    <a:lnTo>
                      <a:pt x="71" y="189"/>
                    </a:lnTo>
                    <a:lnTo>
                      <a:pt x="73" y="191"/>
                    </a:lnTo>
                    <a:lnTo>
                      <a:pt x="83" y="189"/>
                    </a:lnTo>
                    <a:lnTo>
                      <a:pt x="85" y="189"/>
                    </a:lnTo>
                    <a:lnTo>
                      <a:pt x="99" y="185"/>
                    </a:lnTo>
                    <a:lnTo>
                      <a:pt x="103" y="181"/>
                    </a:lnTo>
                    <a:lnTo>
                      <a:pt x="105" y="177"/>
                    </a:lnTo>
                    <a:lnTo>
                      <a:pt x="103" y="177"/>
                    </a:lnTo>
                    <a:lnTo>
                      <a:pt x="95" y="177"/>
                    </a:lnTo>
                    <a:lnTo>
                      <a:pt x="95" y="175"/>
                    </a:lnTo>
                    <a:lnTo>
                      <a:pt x="93" y="173"/>
                    </a:lnTo>
                    <a:lnTo>
                      <a:pt x="95" y="171"/>
                    </a:lnTo>
                    <a:lnTo>
                      <a:pt x="97" y="171"/>
                    </a:lnTo>
                    <a:lnTo>
                      <a:pt x="97" y="169"/>
                    </a:lnTo>
                    <a:lnTo>
                      <a:pt x="95" y="167"/>
                    </a:lnTo>
                    <a:lnTo>
                      <a:pt x="97" y="167"/>
                    </a:lnTo>
                    <a:lnTo>
                      <a:pt x="99" y="167"/>
                    </a:lnTo>
                    <a:lnTo>
                      <a:pt x="101" y="167"/>
                    </a:lnTo>
                    <a:lnTo>
                      <a:pt x="103" y="165"/>
                    </a:lnTo>
                    <a:lnTo>
                      <a:pt x="101" y="163"/>
                    </a:lnTo>
                    <a:lnTo>
                      <a:pt x="103" y="163"/>
                    </a:lnTo>
                    <a:lnTo>
                      <a:pt x="105" y="161"/>
                    </a:lnTo>
                    <a:lnTo>
                      <a:pt x="107" y="159"/>
                    </a:lnTo>
                    <a:lnTo>
                      <a:pt x="109" y="149"/>
                    </a:lnTo>
                    <a:lnTo>
                      <a:pt x="109" y="145"/>
                    </a:lnTo>
                    <a:lnTo>
                      <a:pt x="105" y="143"/>
                    </a:lnTo>
                    <a:lnTo>
                      <a:pt x="101" y="139"/>
                    </a:lnTo>
                    <a:lnTo>
                      <a:pt x="93" y="141"/>
                    </a:lnTo>
                    <a:lnTo>
                      <a:pt x="89" y="145"/>
                    </a:lnTo>
                    <a:lnTo>
                      <a:pt x="89" y="143"/>
                    </a:lnTo>
                    <a:lnTo>
                      <a:pt x="85" y="143"/>
                    </a:lnTo>
                    <a:lnTo>
                      <a:pt x="85" y="141"/>
                    </a:lnTo>
                    <a:lnTo>
                      <a:pt x="89" y="137"/>
                    </a:lnTo>
                    <a:lnTo>
                      <a:pt x="89" y="135"/>
                    </a:lnTo>
                    <a:lnTo>
                      <a:pt x="89" y="133"/>
                    </a:lnTo>
                    <a:lnTo>
                      <a:pt x="85" y="127"/>
                    </a:lnTo>
                    <a:lnTo>
                      <a:pt x="83" y="125"/>
                    </a:lnTo>
                    <a:lnTo>
                      <a:pt x="79" y="123"/>
                    </a:lnTo>
                    <a:lnTo>
                      <a:pt x="81" y="121"/>
                    </a:lnTo>
                    <a:lnTo>
                      <a:pt x="83" y="125"/>
                    </a:lnTo>
                    <a:lnTo>
                      <a:pt x="87" y="125"/>
                    </a:lnTo>
                    <a:lnTo>
                      <a:pt x="87" y="121"/>
                    </a:lnTo>
                    <a:lnTo>
                      <a:pt x="83" y="115"/>
                    </a:lnTo>
                    <a:lnTo>
                      <a:pt x="81" y="111"/>
                    </a:lnTo>
                    <a:lnTo>
                      <a:pt x="75" y="103"/>
                    </a:lnTo>
                    <a:lnTo>
                      <a:pt x="69" y="101"/>
                    </a:lnTo>
                    <a:lnTo>
                      <a:pt x="63" y="87"/>
                    </a:lnTo>
                    <a:lnTo>
                      <a:pt x="63" y="79"/>
                    </a:lnTo>
                    <a:lnTo>
                      <a:pt x="57" y="73"/>
                    </a:lnTo>
                    <a:lnTo>
                      <a:pt x="55" y="71"/>
                    </a:lnTo>
                    <a:lnTo>
                      <a:pt x="49" y="67"/>
                    </a:lnTo>
                    <a:lnTo>
                      <a:pt x="47" y="65"/>
                    </a:lnTo>
                    <a:lnTo>
                      <a:pt x="43" y="67"/>
                    </a:lnTo>
                    <a:lnTo>
                      <a:pt x="39" y="67"/>
                    </a:lnTo>
                    <a:lnTo>
                      <a:pt x="39" y="65"/>
                    </a:lnTo>
                    <a:lnTo>
                      <a:pt x="41" y="63"/>
                    </a:lnTo>
                    <a:lnTo>
                      <a:pt x="45" y="61"/>
                    </a:lnTo>
                    <a:lnTo>
                      <a:pt x="47" y="61"/>
                    </a:lnTo>
                    <a:lnTo>
                      <a:pt x="45" y="57"/>
                    </a:lnTo>
                    <a:lnTo>
                      <a:pt x="43" y="57"/>
                    </a:lnTo>
                    <a:lnTo>
                      <a:pt x="43" y="55"/>
                    </a:lnTo>
                    <a:lnTo>
                      <a:pt x="45" y="55"/>
                    </a:lnTo>
                    <a:lnTo>
                      <a:pt x="47" y="53"/>
                    </a:lnTo>
                    <a:lnTo>
                      <a:pt x="49" y="51"/>
                    </a:lnTo>
                    <a:lnTo>
                      <a:pt x="49" y="49"/>
                    </a:lnTo>
                    <a:lnTo>
                      <a:pt x="53" y="45"/>
                    </a:lnTo>
                    <a:lnTo>
                      <a:pt x="55" y="35"/>
                    </a:lnTo>
                    <a:lnTo>
                      <a:pt x="59" y="31"/>
                    </a:lnTo>
                    <a:lnTo>
                      <a:pt x="59" y="27"/>
                    </a:lnTo>
                    <a:lnTo>
                      <a:pt x="57" y="23"/>
                    </a:lnTo>
                    <a:lnTo>
                      <a:pt x="41" y="23"/>
                    </a:lnTo>
                    <a:lnTo>
                      <a:pt x="39" y="23"/>
                    </a:lnTo>
                    <a:lnTo>
                      <a:pt x="29" y="27"/>
                    </a:lnTo>
                    <a:lnTo>
                      <a:pt x="28" y="27"/>
                    </a:lnTo>
                    <a:lnTo>
                      <a:pt x="26" y="27"/>
                    </a:lnTo>
                    <a:lnTo>
                      <a:pt x="28" y="25"/>
                    </a:lnTo>
                    <a:lnTo>
                      <a:pt x="26" y="25"/>
                    </a:lnTo>
                    <a:lnTo>
                      <a:pt x="26" y="23"/>
                    </a:lnTo>
                    <a:lnTo>
                      <a:pt x="29" y="23"/>
                    </a:lnTo>
                    <a:lnTo>
                      <a:pt x="31" y="21"/>
                    </a:lnTo>
                    <a:lnTo>
                      <a:pt x="28" y="19"/>
                    </a:lnTo>
                    <a:lnTo>
                      <a:pt x="28" y="17"/>
                    </a:lnTo>
                    <a:lnTo>
                      <a:pt x="29" y="15"/>
                    </a:lnTo>
                    <a:lnTo>
                      <a:pt x="35" y="11"/>
                    </a:lnTo>
                    <a:lnTo>
                      <a:pt x="37" y="7"/>
                    </a:lnTo>
                    <a:lnTo>
                      <a:pt x="39" y="6"/>
                    </a:lnTo>
                    <a:lnTo>
                      <a:pt x="41" y="0"/>
                    </a:lnTo>
                    <a:lnTo>
                      <a:pt x="37" y="0"/>
                    </a:lnTo>
                    <a:lnTo>
                      <a:pt x="24" y="2"/>
                    </a:lnTo>
                    <a:lnTo>
                      <a:pt x="20" y="0"/>
                    </a:lnTo>
                    <a:lnTo>
                      <a:pt x="16" y="2"/>
                    </a:lnTo>
                    <a:lnTo>
                      <a:pt x="14" y="6"/>
                    </a:lnTo>
                    <a:lnTo>
                      <a:pt x="14" y="9"/>
                    </a:lnTo>
                    <a:lnTo>
                      <a:pt x="10" y="9"/>
                    </a:lnTo>
                    <a:lnTo>
                      <a:pt x="10" y="13"/>
                    </a:lnTo>
                    <a:lnTo>
                      <a:pt x="10" y="15"/>
                    </a:lnTo>
                    <a:lnTo>
                      <a:pt x="12" y="17"/>
                    </a:lnTo>
                    <a:lnTo>
                      <a:pt x="4" y="21"/>
                    </a:lnTo>
                    <a:lnTo>
                      <a:pt x="4" y="25"/>
                    </a:lnTo>
                    <a:lnTo>
                      <a:pt x="6" y="27"/>
                    </a:lnTo>
                    <a:lnTo>
                      <a:pt x="4" y="27"/>
                    </a:lnTo>
                    <a:lnTo>
                      <a:pt x="4" y="31"/>
                    </a:lnTo>
                    <a:lnTo>
                      <a:pt x="6" y="31"/>
                    </a:lnTo>
                    <a:close/>
                  </a:path>
                </a:pathLst>
              </a:custGeom>
              <a:solidFill>
                <a:srgbClr val="0071B4">
                  <a:alpha val="25098"/>
                </a:srgbClr>
              </a:solidFill>
              <a:ln w="9525">
                <a:noFill/>
                <a:round/>
                <a:headEnd/>
                <a:tailEnd/>
              </a:ln>
            </p:spPr>
            <p:txBody>
              <a:bodyPr/>
              <a:lstStyle/>
              <a:p>
                <a:endParaRPr lang="en-US"/>
              </a:p>
            </p:txBody>
          </p:sp>
          <p:sp>
            <p:nvSpPr>
              <p:cNvPr id="11904" name="Freeform 153"/>
              <p:cNvSpPr>
                <a:spLocks/>
              </p:cNvSpPr>
              <p:nvPr/>
            </p:nvSpPr>
            <p:spPr bwMode="auto">
              <a:xfrm>
                <a:off x="2741" y="2028"/>
                <a:ext cx="4" cy="8"/>
              </a:xfrm>
              <a:custGeom>
                <a:avLst/>
                <a:gdLst>
                  <a:gd name="T0" fmla="*/ 2 w 4"/>
                  <a:gd name="T1" fmla="*/ 0 h 8"/>
                  <a:gd name="T2" fmla="*/ 0 w 4"/>
                  <a:gd name="T3" fmla="*/ 2 h 8"/>
                  <a:gd name="T4" fmla="*/ 2 w 4"/>
                  <a:gd name="T5" fmla="*/ 6 h 8"/>
                  <a:gd name="T6" fmla="*/ 2 w 4"/>
                  <a:gd name="T7" fmla="*/ 6 h 8"/>
                  <a:gd name="T8" fmla="*/ 2 w 4"/>
                  <a:gd name="T9" fmla="*/ 8 h 8"/>
                  <a:gd name="T10" fmla="*/ 4 w 4"/>
                  <a:gd name="T11" fmla="*/ 6 h 8"/>
                  <a:gd name="T12" fmla="*/ 4 w 4"/>
                  <a:gd name="T13" fmla="*/ 6 h 8"/>
                  <a:gd name="T14" fmla="*/ 4 w 4"/>
                  <a:gd name="T15" fmla="*/ 4 h 8"/>
                  <a:gd name="T16" fmla="*/ 2 w 4"/>
                  <a:gd name="T17" fmla="*/ 0 h 8"/>
                  <a:gd name="T18" fmla="*/ 2 w 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8"/>
                  <a:gd name="T32" fmla="*/ 4 w 4"/>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8">
                    <a:moveTo>
                      <a:pt x="2" y="0"/>
                    </a:moveTo>
                    <a:lnTo>
                      <a:pt x="0" y="2"/>
                    </a:lnTo>
                    <a:lnTo>
                      <a:pt x="2" y="6"/>
                    </a:lnTo>
                    <a:lnTo>
                      <a:pt x="2" y="8"/>
                    </a:lnTo>
                    <a:lnTo>
                      <a:pt x="4" y="6"/>
                    </a:lnTo>
                    <a:lnTo>
                      <a:pt x="4" y="4"/>
                    </a:lnTo>
                    <a:lnTo>
                      <a:pt x="2" y="0"/>
                    </a:lnTo>
                    <a:close/>
                  </a:path>
                </a:pathLst>
              </a:custGeom>
              <a:solidFill>
                <a:srgbClr val="0071B4">
                  <a:alpha val="25098"/>
                </a:srgbClr>
              </a:solidFill>
              <a:ln w="9525">
                <a:noFill/>
                <a:round/>
                <a:headEnd/>
                <a:tailEnd/>
              </a:ln>
            </p:spPr>
            <p:txBody>
              <a:bodyPr/>
              <a:lstStyle/>
              <a:p>
                <a:endParaRPr lang="en-US"/>
              </a:p>
            </p:txBody>
          </p:sp>
          <p:sp>
            <p:nvSpPr>
              <p:cNvPr id="11905" name="Freeform 154"/>
              <p:cNvSpPr>
                <a:spLocks/>
              </p:cNvSpPr>
              <p:nvPr/>
            </p:nvSpPr>
            <p:spPr bwMode="auto">
              <a:xfrm>
                <a:off x="2765" y="2189"/>
                <a:ext cx="4" cy="6"/>
              </a:xfrm>
              <a:custGeom>
                <a:avLst/>
                <a:gdLst>
                  <a:gd name="T0" fmla="*/ 4 w 4"/>
                  <a:gd name="T1" fmla="*/ 2 h 6"/>
                  <a:gd name="T2" fmla="*/ 4 w 4"/>
                  <a:gd name="T3" fmla="*/ 0 h 6"/>
                  <a:gd name="T4" fmla="*/ 0 w 4"/>
                  <a:gd name="T5" fmla="*/ 0 h 6"/>
                  <a:gd name="T6" fmla="*/ 0 w 4"/>
                  <a:gd name="T7" fmla="*/ 0 h 6"/>
                  <a:gd name="T8" fmla="*/ 0 w 4"/>
                  <a:gd name="T9" fmla="*/ 4 h 6"/>
                  <a:gd name="T10" fmla="*/ 2 w 4"/>
                  <a:gd name="T11" fmla="*/ 6 h 6"/>
                  <a:gd name="T12" fmla="*/ 4 w 4"/>
                  <a:gd name="T13" fmla="*/ 6 h 6"/>
                  <a:gd name="T14" fmla="*/ 4 w 4"/>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2"/>
                    </a:moveTo>
                    <a:lnTo>
                      <a:pt x="4" y="0"/>
                    </a:lnTo>
                    <a:lnTo>
                      <a:pt x="0" y="0"/>
                    </a:lnTo>
                    <a:lnTo>
                      <a:pt x="0" y="4"/>
                    </a:lnTo>
                    <a:lnTo>
                      <a:pt x="2" y="6"/>
                    </a:lnTo>
                    <a:lnTo>
                      <a:pt x="4" y="6"/>
                    </a:lnTo>
                    <a:lnTo>
                      <a:pt x="4" y="2"/>
                    </a:lnTo>
                    <a:close/>
                  </a:path>
                </a:pathLst>
              </a:custGeom>
              <a:solidFill>
                <a:srgbClr val="0071B4">
                  <a:alpha val="25098"/>
                </a:srgbClr>
              </a:solidFill>
              <a:ln w="9525">
                <a:noFill/>
                <a:round/>
                <a:headEnd/>
                <a:tailEnd/>
              </a:ln>
            </p:spPr>
            <p:txBody>
              <a:bodyPr/>
              <a:lstStyle/>
              <a:p>
                <a:endParaRPr lang="en-US"/>
              </a:p>
            </p:txBody>
          </p:sp>
          <p:sp>
            <p:nvSpPr>
              <p:cNvPr id="11906" name="Freeform 155"/>
              <p:cNvSpPr>
                <a:spLocks/>
              </p:cNvSpPr>
              <p:nvPr/>
            </p:nvSpPr>
            <p:spPr bwMode="auto">
              <a:xfrm>
                <a:off x="2792" y="2104"/>
                <a:ext cx="2" cy="4"/>
              </a:xfrm>
              <a:custGeom>
                <a:avLst/>
                <a:gdLst>
                  <a:gd name="T0" fmla="*/ 2 w 2"/>
                  <a:gd name="T1" fmla="*/ 4 h 4"/>
                  <a:gd name="T2" fmla="*/ 2 w 2"/>
                  <a:gd name="T3" fmla="*/ 2 h 4"/>
                  <a:gd name="T4" fmla="*/ 2 w 2"/>
                  <a:gd name="T5" fmla="*/ 2 h 4"/>
                  <a:gd name="T6" fmla="*/ 2 w 2"/>
                  <a:gd name="T7" fmla="*/ 0 h 4"/>
                  <a:gd name="T8" fmla="*/ 0 w 2"/>
                  <a:gd name="T9" fmla="*/ 2 h 4"/>
                  <a:gd name="T10" fmla="*/ 0 w 2"/>
                  <a:gd name="T11" fmla="*/ 2 h 4"/>
                  <a:gd name="T12" fmla="*/ 0 w 2"/>
                  <a:gd name="T13" fmla="*/ 4 h 4"/>
                  <a:gd name="T14" fmla="*/ 2 w 2"/>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4"/>
                    </a:moveTo>
                    <a:lnTo>
                      <a:pt x="2" y="2"/>
                    </a:lnTo>
                    <a:lnTo>
                      <a:pt x="2" y="0"/>
                    </a:lnTo>
                    <a:lnTo>
                      <a:pt x="0" y="2"/>
                    </a:lnTo>
                    <a:lnTo>
                      <a:pt x="0" y="4"/>
                    </a:lnTo>
                    <a:lnTo>
                      <a:pt x="2" y="4"/>
                    </a:lnTo>
                    <a:close/>
                  </a:path>
                </a:pathLst>
              </a:custGeom>
              <a:solidFill>
                <a:srgbClr val="0071B4">
                  <a:alpha val="25098"/>
                </a:srgbClr>
              </a:solidFill>
              <a:ln w="9525">
                <a:noFill/>
                <a:round/>
                <a:headEnd/>
                <a:tailEnd/>
              </a:ln>
            </p:spPr>
            <p:txBody>
              <a:bodyPr/>
              <a:lstStyle/>
              <a:p>
                <a:endParaRPr lang="en-US"/>
              </a:p>
            </p:txBody>
          </p:sp>
          <p:sp>
            <p:nvSpPr>
              <p:cNvPr id="11907" name="Freeform 156"/>
              <p:cNvSpPr>
                <a:spLocks/>
              </p:cNvSpPr>
              <p:nvPr/>
            </p:nvSpPr>
            <p:spPr bwMode="auto">
              <a:xfrm>
                <a:off x="2794" y="2098"/>
                <a:ext cx="8" cy="6"/>
              </a:xfrm>
              <a:custGeom>
                <a:avLst/>
                <a:gdLst>
                  <a:gd name="T0" fmla="*/ 4 w 8"/>
                  <a:gd name="T1" fmla="*/ 6 h 6"/>
                  <a:gd name="T2" fmla="*/ 6 w 8"/>
                  <a:gd name="T3" fmla="*/ 6 h 6"/>
                  <a:gd name="T4" fmla="*/ 8 w 8"/>
                  <a:gd name="T5" fmla="*/ 6 h 6"/>
                  <a:gd name="T6" fmla="*/ 8 w 8"/>
                  <a:gd name="T7" fmla="*/ 6 h 6"/>
                  <a:gd name="T8" fmla="*/ 6 w 8"/>
                  <a:gd name="T9" fmla="*/ 6 h 6"/>
                  <a:gd name="T10" fmla="*/ 2 w 8"/>
                  <a:gd name="T11" fmla="*/ 4 h 6"/>
                  <a:gd name="T12" fmla="*/ 2 w 8"/>
                  <a:gd name="T13" fmla="*/ 2 h 6"/>
                  <a:gd name="T14" fmla="*/ 0 w 8"/>
                  <a:gd name="T15" fmla="*/ 0 h 6"/>
                  <a:gd name="T16" fmla="*/ 0 w 8"/>
                  <a:gd name="T17" fmla="*/ 0 h 6"/>
                  <a:gd name="T18" fmla="*/ 0 w 8"/>
                  <a:gd name="T19" fmla="*/ 6 h 6"/>
                  <a:gd name="T20" fmla="*/ 0 w 8"/>
                  <a:gd name="T21" fmla="*/ 6 h 6"/>
                  <a:gd name="T22" fmla="*/ 4 w 8"/>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6"/>
                  <a:gd name="T38" fmla="*/ 8 w 8"/>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6">
                    <a:moveTo>
                      <a:pt x="4" y="6"/>
                    </a:moveTo>
                    <a:lnTo>
                      <a:pt x="6" y="6"/>
                    </a:lnTo>
                    <a:lnTo>
                      <a:pt x="8" y="6"/>
                    </a:lnTo>
                    <a:lnTo>
                      <a:pt x="6" y="6"/>
                    </a:lnTo>
                    <a:lnTo>
                      <a:pt x="2" y="4"/>
                    </a:lnTo>
                    <a:lnTo>
                      <a:pt x="2" y="2"/>
                    </a:lnTo>
                    <a:lnTo>
                      <a:pt x="0" y="0"/>
                    </a:lnTo>
                    <a:lnTo>
                      <a:pt x="0" y="6"/>
                    </a:lnTo>
                    <a:lnTo>
                      <a:pt x="4" y="6"/>
                    </a:lnTo>
                    <a:close/>
                  </a:path>
                </a:pathLst>
              </a:custGeom>
              <a:solidFill>
                <a:srgbClr val="0071B4">
                  <a:alpha val="25098"/>
                </a:srgbClr>
              </a:solidFill>
              <a:ln w="9525">
                <a:noFill/>
                <a:round/>
                <a:headEnd/>
                <a:tailEnd/>
              </a:ln>
            </p:spPr>
            <p:txBody>
              <a:bodyPr/>
              <a:lstStyle/>
              <a:p>
                <a:endParaRPr lang="en-US"/>
              </a:p>
            </p:txBody>
          </p:sp>
          <p:sp>
            <p:nvSpPr>
              <p:cNvPr id="11908" name="Freeform 157"/>
              <p:cNvSpPr>
                <a:spLocks/>
              </p:cNvSpPr>
              <p:nvPr/>
            </p:nvSpPr>
            <p:spPr bwMode="auto">
              <a:xfrm>
                <a:off x="2773" y="2221"/>
                <a:ext cx="6" cy="8"/>
              </a:xfrm>
              <a:custGeom>
                <a:avLst/>
                <a:gdLst>
                  <a:gd name="T0" fmla="*/ 0 w 6"/>
                  <a:gd name="T1" fmla="*/ 8 h 8"/>
                  <a:gd name="T2" fmla="*/ 2 w 6"/>
                  <a:gd name="T3" fmla="*/ 6 h 8"/>
                  <a:gd name="T4" fmla="*/ 6 w 6"/>
                  <a:gd name="T5" fmla="*/ 4 h 8"/>
                  <a:gd name="T6" fmla="*/ 6 w 6"/>
                  <a:gd name="T7" fmla="*/ 2 h 8"/>
                  <a:gd name="T8" fmla="*/ 6 w 6"/>
                  <a:gd name="T9" fmla="*/ 0 h 8"/>
                  <a:gd name="T10" fmla="*/ 6 w 6"/>
                  <a:gd name="T11" fmla="*/ 0 h 8"/>
                  <a:gd name="T12" fmla="*/ 0 w 6"/>
                  <a:gd name="T13" fmla="*/ 8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0" y="8"/>
                    </a:moveTo>
                    <a:lnTo>
                      <a:pt x="2" y="6"/>
                    </a:lnTo>
                    <a:lnTo>
                      <a:pt x="6" y="4"/>
                    </a:lnTo>
                    <a:lnTo>
                      <a:pt x="6" y="2"/>
                    </a:lnTo>
                    <a:lnTo>
                      <a:pt x="6" y="0"/>
                    </a:lnTo>
                    <a:lnTo>
                      <a:pt x="0" y="8"/>
                    </a:lnTo>
                    <a:close/>
                  </a:path>
                </a:pathLst>
              </a:custGeom>
              <a:solidFill>
                <a:srgbClr val="0071B4">
                  <a:alpha val="25098"/>
                </a:srgbClr>
              </a:solidFill>
              <a:ln w="9525">
                <a:noFill/>
                <a:round/>
                <a:headEnd/>
                <a:tailEnd/>
              </a:ln>
            </p:spPr>
            <p:txBody>
              <a:bodyPr/>
              <a:lstStyle/>
              <a:p>
                <a:endParaRPr lang="en-US"/>
              </a:p>
            </p:txBody>
          </p:sp>
          <p:sp>
            <p:nvSpPr>
              <p:cNvPr id="11909" name="Freeform 158"/>
              <p:cNvSpPr>
                <a:spLocks/>
              </p:cNvSpPr>
              <p:nvPr/>
            </p:nvSpPr>
            <p:spPr bwMode="auto">
              <a:xfrm>
                <a:off x="2779" y="2243"/>
                <a:ext cx="4" cy="4"/>
              </a:xfrm>
              <a:custGeom>
                <a:avLst/>
                <a:gdLst>
                  <a:gd name="T0" fmla="*/ 2 w 4"/>
                  <a:gd name="T1" fmla="*/ 4 h 4"/>
                  <a:gd name="T2" fmla="*/ 4 w 4"/>
                  <a:gd name="T3" fmla="*/ 4 h 4"/>
                  <a:gd name="T4" fmla="*/ 2 w 4"/>
                  <a:gd name="T5" fmla="*/ 0 h 4"/>
                  <a:gd name="T6" fmla="*/ 0 w 4"/>
                  <a:gd name="T7" fmla="*/ 0 h 4"/>
                  <a:gd name="T8" fmla="*/ 2 w 4"/>
                  <a:gd name="T9" fmla="*/ 4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4"/>
                    </a:moveTo>
                    <a:lnTo>
                      <a:pt x="4" y="4"/>
                    </a:lnTo>
                    <a:lnTo>
                      <a:pt x="2" y="0"/>
                    </a:lnTo>
                    <a:lnTo>
                      <a:pt x="0" y="0"/>
                    </a:lnTo>
                    <a:lnTo>
                      <a:pt x="2" y="4"/>
                    </a:lnTo>
                    <a:close/>
                  </a:path>
                </a:pathLst>
              </a:custGeom>
              <a:solidFill>
                <a:srgbClr val="0071B4">
                  <a:alpha val="25098"/>
                </a:srgbClr>
              </a:solidFill>
              <a:ln w="9525">
                <a:noFill/>
                <a:round/>
                <a:headEnd/>
                <a:tailEnd/>
              </a:ln>
            </p:spPr>
            <p:txBody>
              <a:bodyPr/>
              <a:lstStyle/>
              <a:p>
                <a:endParaRPr lang="en-US"/>
              </a:p>
            </p:txBody>
          </p:sp>
          <p:sp>
            <p:nvSpPr>
              <p:cNvPr id="11910" name="Freeform 159"/>
              <p:cNvSpPr>
                <a:spLocks/>
              </p:cNvSpPr>
              <p:nvPr/>
            </p:nvSpPr>
            <p:spPr bwMode="auto">
              <a:xfrm>
                <a:off x="2747" y="2137"/>
                <a:ext cx="12" cy="16"/>
              </a:xfrm>
              <a:custGeom>
                <a:avLst/>
                <a:gdLst>
                  <a:gd name="T0" fmla="*/ 6 w 12"/>
                  <a:gd name="T1" fmla="*/ 6 h 16"/>
                  <a:gd name="T2" fmla="*/ 6 w 12"/>
                  <a:gd name="T3" fmla="*/ 2 h 16"/>
                  <a:gd name="T4" fmla="*/ 4 w 12"/>
                  <a:gd name="T5" fmla="*/ 0 h 16"/>
                  <a:gd name="T6" fmla="*/ 4 w 12"/>
                  <a:gd name="T7" fmla="*/ 0 h 16"/>
                  <a:gd name="T8" fmla="*/ 4 w 12"/>
                  <a:gd name="T9" fmla="*/ 6 h 16"/>
                  <a:gd name="T10" fmla="*/ 2 w 12"/>
                  <a:gd name="T11" fmla="*/ 4 h 16"/>
                  <a:gd name="T12" fmla="*/ 0 w 12"/>
                  <a:gd name="T13" fmla="*/ 6 h 16"/>
                  <a:gd name="T14" fmla="*/ 0 w 12"/>
                  <a:gd name="T15" fmla="*/ 8 h 16"/>
                  <a:gd name="T16" fmla="*/ 0 w 12"/>
                  <a:gd name="T17" fmla="*/ 8 h 16"/>
                  <a:gd name="T18" fmla="*/ 2 w 12"/>
                  <a:gd name="T19" fmla="*/ 8 h 16"/>
                  <a:gd name="T20" fmla="*/ 4 w 12"/>
                  <a:gd name="T21" fmla="*/ 12 h 16"/>
                  <a:gd name="T22" fmla="*/ 4 w 12"/>
                  <a:gd name="T23" fmla="*/ 14 h 16"/>
                  <a:gd name="T24" fmla="*/ 4 w 12"/>
                  <a:gd name="T25" fmla="*/ 14 h 16"/>
                  <a:gd name="T26" fmla="*/ 10 w 12"/>
                  <a:gd name="T27" fmla="*/ 14 h 16"/>
                  <a:gd name="T28" fmla="*/ 10 w 12"/>
                  <a:gd name="T29" fmla="*/ 16 h 16"/>
                  <a:gd name="T30" fmla="*/ 12 w 12"/>
                  <a:gd name="T31" fmla="*/ 16 h 16"/>
                  <a:gd name="T32" fmla="*/ 12 w 12"/>
                  <a:gd name="T33" fmla="*/ 12 h 16"/>
                  <a:gd name="T34" fmla="*/ 10 w 12"/>
                  <a:gd name="T35" fmla="*/ 12 h 16"/>
                  <a:gd name="T36" fmla="*/ 8 w 12"/>
                  <a:gd name="T37" fmla="*/ 10 h 16"/>
                  <a:gd name="T38" fmla="*/ 8 w 12"/>
                  <a:gd name="T39" fmla="*/ 8 h 16"/>
                  <a:gd name="T40" fmla="*/ 6 w 12"/>
                  <a:gd name="T41" fmla="*/ 6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6"/>
                  <a:gd name="T65" fmla="*/ 12 w 12"/>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6">
                    <a:moveTo>
                      <a:pt x="6" y="6"/>
                    </a:moveTo>
                    <a:lnTo>
                      <a:pt x="6" y="2"/>
                    </a:lnTo>
                    <a:lnTo>
                      <a:pt x="4" y="0"/>
                    </a:lnTo>
                    <a:lnTo>
                      <a:pt x="4" y="6"/>
                    </a:lnTo>
                    <a:lnTo>
                      <a:pt x="2" y="4"/>
                    </a:lnTo>
                    <a:lnTo>
                      <a:pt x="0" y="6"/>
                    </a:lnTo>
                    <a:lnTo>
                      <a:pt x="0" y="8"/>
                    </a:lnTo>
                    <a:lnTo>
                      <a:pt x="2" y="8"/>
                    </a:lnTo>
                    <a:lnTo>
                      <a:pt x="4" y="12"/>
                    </a:lnTo>
                    <a:lnTo>
                      <a:pt x="4" y="14"/>
                    </a:lnTo>
                    <a:lnTo>
                      <a:pt x="10" y="14"/>
                    </a:lnTo>
                    <a:lnTo>
                      <a:pt x="10" y="16"/>
                    </a:lnTo>
                    <a:lnTo>
                      <a:pt x="12" y="16"/>
                    </a:lnTo>
                    <a:lnTo>
                      <a:pt x="12" y="12"/>
                    </a:lnTo>
                    <a:lnTo>
                      <a:pt x="10" y="12"/>
                    </a:lnTo>
                    <a:lnTo>
                      <a:pt x="8" y="10"/>
                    </a:lnTo>
                    <a:lnTo>
                      <a:pt x="8" y="8"/>
                    </a:lnTo>
                    <a:lnTo>
                      <a:pt x="6" y="6"/>
                    </a:lnTo>
                    <a:close/>
                  </a:path>
                </a:pathLst>
              </a:custGeom>
              <a:solidFill>
                <a:srgbClr val="0071B4">
                  <a:alpha val="25098"/>
                </a:srgbClr>
              </a:solidFill>
              <a:ln w="9525">
                <a:noFill/>
                <a:round/>
                <a:headEnd/>
                <a:tailEnd/>
              </a:ln>
            </p:spPr>
            <p:txBody>
              <a:bodyPr/>
              <a:lstStyle/>
              <a:p>
                <a:endParaRPr lang="en-US"/>
              </a:p>
            </p:txBody>
          </p:sp>
          <p:sp>
            <p:nvSpPr>
              <p:cNvPr id="11911" name="Freeform 160"/>
              <p:cNvSpPr>
                <a:spLocks/>
              </p:cNvSpPr>
              <p:nvPr/>
            </p:nvSpPr>
            <p:spPr bwMode="auto">
              <a:xfrm>
                <a:off x="2741" y="2118"/>
                <a:ext cx="12" cy="17"/>
              </a:xfrm>
              <a:custGeom>
                <a:avLst/>
                <a:gdLst>
                  <a:gd name="T0" fmla="*/ 4 w 12"/>
                  <a:gd name="T1" fmla="*/ 5 h 17"/>
                  <a:gd name="T2" fmla="*/ 4 w 12"/>
                  <a:gd name="T3" fmla="*/ 7 h 17"/>
                  <a:gd name="T4" fmla="*/ 2 w 12"/>
                  <a:gd name="T5" fmla="*/ 7 h 17"/>
                  <a:gd name="T6" fmla="*/ 2 w 12"/>
                  <a:gd name="T7" fmla="*/ 5 h 17"/>
                  <a:gd name="T8" fmla="*/ 0 w 12"/>
                  <a:gd name="T9" fmla="*/ 7 h 17"/>
                  <a:gd name="T10" fmla="*/ 0 w 12"/>
                  <a:gd name="T11" fmla="*/ 11 h 17"/>
                  <a:gd name="T12" fmla="*/ 2 w 12"/>
                  <a:gd name="T13" fmla="*/ 13 h 17"/>
                  <a:gd name="T14" fmla="*/ 0 w 12"/>
                  <a:gd name="T15" fmla="*/ 15 h 17"/>
                  <a:gd name="T16" fmla="*/ 0 w 12"/>
                  <a:gd name="T17" fmla="*/ 15 h 17"/>
                  <a:gd name="T18" fmla="*/ 2 w 12"/>
                  <a:gd name="T19" fmla="*/ 17 h 17"/>
                  <a:gd name="T20" fmla="*/ 4 w 12"/>
                  <a:gd name="T21" fmla="*/ 15 h 17"/>
                  <a:gd name="T22" fmla="*/ 4 w 12"/>
                  <a:gd name="T23" fmla="*/ 15 h 17"/>
                  <a:gd name="T24" fmla="*/ 6 w 12"/>
                  <a:gd name="T25" fmla="*/ 13 h 17"/>
                  <a:gd name="T26" fmla="*/ 6 w 12"/>
                  <a:gd name="T27" fmla="*/ 13 h 17"/>
                  <a:gd name="T28" fmla="*/ 8 w 12"/>
                  <a:gd name="T29" fmla="*/ 13 h 17"/>
                  <a:gd name="T30" fmla="*/ 10 w 12"/>
                  <a:gd name="T31" fmla="*/ 11 h 17"/>
                  <a:gd name="T32" fmla="*/ 10 w 12"/>
                  <a:gd name="T33" fmla="*/ 9 h 17"/>
                  <a:gd name="T34" fmla="*/ 10 w 12"/>
                  <a:gd name="T35" fmla="*/ 9 h 17"/>
                  <a:gd name="T36" fmla="*/ 10 w 12"/>
                  <a:gd name="T37" fmla="*/ 7 h 17"/>
                  <a:gd name="T38" fmla="*/ 10 w 12"/>
                  <a:gd name="T39" fmla="*/ 7 h 17"/>
                  <a:gd name="T40" fmla="*/ 12 w 12"/>
                  <a:gd name="T41" fmla="*/ 5 h 17"/>
                  <a:gd name="T42" fmla="*/ 12 w 12"/>
                  <a:gd name="T43" fmla="*/ 5 h 17"/>
                  <a:gd name="T44" fmla="*/ 12 w 12"/>
                  <a:gd name="T45" fmla="*/ 5 h 17"/>
                  <a:gd name="T46" fmla="*/ 12 w 12"/>
                  <a:gd name="T47" fmla="*/ 3 h 17"/>
                  <a:gd name="T48" fmla="*/ 12 w 12"/>
                  <a:gd name="T49" fmla="*/ 0 h 17"/>
                  <a:gd name="T50" fmla="*/ 10 w 12"/>
                  <a:gd name="T51" fmla="*/ 0 h 17"/>
                  <a:gd name="T52" fmla="*/ 4 w 12"/>
                  <a:gd name="T53" fmla="*/ 3 h 17"/>
                  <a:gd name="T54" fmla="*/ 4 w 12"/>
                  <a:gd name="T55" fmla="*/ 5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7"/>
                  <a:gd name="T86" fmla="*/ 12 w 12"/>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7">
                    <a:moveTo>
                      <a:pt x="4" y="5"/>
                    </a:moveTo>
                    <a:lnTo>
                      <a:pt x="4" y="7"/>
                    </a:lnTo>
                    <a:lnTo>
                      <a:pt x="2" y="7"/>
                    </a:lnTo>
                    <a:lnTo>
                      <a:pt x="2" y="5"/>
                    </a:lnTo>
                    <a:lnTo>
                      <a:pt x="0" y="7"/>
                    </a:lnTo>
                    <a:lnTo>
                      <a:pt x="0" y="11"/>
                    </a:lnTo>
                    <a:lnTo>
                      <a:pt x="2" y="13"/>
                    </a:lnTo>
                    <a:lnTo>
                      <a:pt x="0" y="15"/>
                    </a:lnTo>
                    <a:lnTo>
                      <a:pt x="2" y="17"/>
                    </a:lnTo>
                    <a:lnTo>
                      <a:pt x="4" y="15"/>
                    </a:lnTo>
                    <a:lnTo>
                      <a:pt x="6" y="13"/>
                    </a:lnTo>
                    <a:lnTo>
                      <a:pt x="8" y="13"/>
                    </a:lnTo>
                    <a:lnTo>
                      <a:pt x="10" y="11"/>
                    </a:lnTo>
                    <a:lnTo>
                      <a:pt x="10" y="9"/>
                    </a:lnTo>
                    <a:lnTo>
                      <a:pt x="10" y="7"/>
                    </a:lnTo>
                    <a:lnTo>
                      <a:pt x="12" y="5"/>
                    </a:lnTo>
                    <a:lnTo>
                      <a:pt x="12" y="3"/>
                    </a:lnTo>
                    <a:lnTo>
                      <a:pt x="12" y="0"/>
                    </a:lnTo>
                    <a:lnTo>
                      <a:pt x="10" y="0"/>
                    </a:lnTo>
                    <a:lnTo>
                      <a:pt x="4" y="3"/>
                    </a:lnTo>
                    <a:lnTo>
                      <a:pt x="4" y="5"/>
                    </a:lnTo>
                    <a:close/>
                  </a:path>
                </a:pathLst>
              </a:custGeom>
              <a:solidFill>
                <a:srgbClr val="0071B4">
                  <a:alpha val="25098"/>
                </a:srgbClr>
              </a:solidFill>
              <a:ln w="9525">
                <a:noFill/>
                <a:round/>
                <a:headEnd/>
                <a:tailEnd/>
              </a:ln>
            </p:spPr>
            <p:txBody>
              <a:bodyPr/>
              <a:lstStyle/>
              <a:p>
                <a:endParaRPr lang="en-US"/>
              </a:p>
            </p:txBody>
          </p:sp>
          <p:sp>
            <p:nvSpPr>
              <p:cNvPr id="11912" name="Freeform 161"/>
              <p:cNvSpPr>
                <a:spLocks/>
              </p:cNvSpPr>
              <p:nvPr/>
            </p:nvSpPr>
            <p:spPr bwMode="auto">
              <a:xfrm>
                <a:off x="2755" y="2179"/>
                <a:ext cx="4" cy="6"/>
              </a:xfrm>
              <a:custGeom>
                <a:avLst/>
                <a:gdLst>
                  <a:gd name="T0" fmla="*/ 4 w 4"/>
                  <a:gd name="T1" fmla="*/ 0 h 6"/>
                  <a:gd name="T2" fmla="*/ 4 w 4"/>
                  <a:gd name="T3" fmla="*/ 0 h 6"/>
                  <a:gd name="T4" fmla="*/ 2 w 4"/>
                  <a:gd name="T5" fmla="*/ 2 h 6"/>
                  <a:gd name="T6" fmla="*/ 2 w 4"/>
                  <a:gd name="T7" fmla="*/ 4 h 6"/>
                  <a:gd name="T8" fmla="*/ 0 w 4"/>
                  <a:gd name="T9" fmla="*/ 6 h 6"/>
                  <a:gd name="T10" fmla="*/ 0 w 4"/>
                  <a:gd name="T11" fmla="*/ 6 h 6"/>
                  <a:gd name="T12" fmla="*/ 2 w 4"/>
                  <a:gd name="T13" fmla="*/ 6 h 6"/>
                  <a:gd name="T14" fmla="*/ 4 w 4"/>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0"/>
                    </a:moveTo>
                    <a:lnTo>
                      <a:pt x="4" y="0"/>
                    </a:lnTo>
                    <a:lnTo>
                      <a:pt x="2" y="2"/>
                    </a:lnTo>
                    <a:lnTo>
                      <a:pt x="2" y="4"/>
                    </a:lnTo>
                    <a:lnTo>
                      <a:pt x="0" y="6"/>
                    </a:lnTo>
                    <a:lnTo>
                      <a:pt x="2" y="6"/>
                    </a:lnTo>
                    <a:lnTo>
                      <a:pt x="4" y="0"/>
                    </a:lnTo>
                    <a:close/>
                  </a:path>
                </a:pathLst>
              </a:custGeom>
              <a:solidFill>
                <a:srgbClr val="0071B4">
                  <a:alpha val="25098"/>
                </a:srgbClr>
              </a:solidFill>
              <a:ln w="9525">
                <a:noFill/>
                <a:round/>
                <a:headEnd/>
                <a:tailEnd/>
              </a:ln>
            </p:spPr>
            <p:txBody>
              <a:bodyPr/>
              <a:lstStyle/>
              <a:p>
                <a:endParaRPr lang="en-US"/>
              </a:p>
            </p:txBody>
          </p:sp>
          <p:sp>
            <p:nvSpPr>
              <p:cNvPr id="11913" name="Freeform 162"/>
              <p:cNvSpPr>
                <a:spLocks/>
              </p:cNvSpPr>
              <p:nvPr/>
            </p:nvSpPr>
            <p:spPr bwMode="auto">
              <a:xfrm>
                <a:off x="2751" y="2165"/>
                <a:ext cx="8" cy="10"/>
              </a:xfrm>
              <a:custGeom>
                <a:avLst/>
                <a:gdLst>
                  <a:gd name="T0" fmla="*/ 6 w 8"/>
                  <a:gd name="T1" fmla="*/ 8 h 10"/>
                  <a:gd name="T2" fmla="*/ 8 w 8"/>
                  <a:gd name="T3" fmla="*/ 6 h 10"/>
                  <a:gd name="T4" fmla="*/ 8 w 8"/>
                  <a:gd name="T5" fmla="*/ 6 h 10"/>
                  <a:gd name="T6" fmla="*/ 4 w 8"/>
                  <a:gd name="T7" fmla="*/ 2 h 10"/>
                  <a:gd name="T8" fmla="*/ 4 w 8"/>
                  <a:gd name="T9" fmla="*/ 0 h 10"/>
                  <a:gd name="T10" fmla="*/ 2 w 8"/>
                  <a:gd name="T11" fmla="*/ 0 h 10"/>
                  <a:gd name="T12" fmla="*/ 2 w 8"/>
                  <a:gd name="T13" fmla="*/ 2 h 10"/>
                  <a:gd name="T14" fmla="*/ 2 w 8"/>
                  <a:gd name="T15" fmla="*/ 2 h 10"/>
                  <a:gd name="T16" fmla="*/ 4 w 8"/>
                  <a:gd name="T17" fmla="*/ 4 h 10"/>
                  <a:gd name="T18" fmla="*/ 4 w 8"/>
                  <a:gd name="T19" fmla="*/ 6 h 10"/>
                  <a:gd name="T20" fmla="*/ 4 w 8"/>
                  <a:gd name="T21" fmla="*/ 6 h 10"/>
                  <a:gd name="T22" fmla="*/ 4 w 8"/>
                  <a:gd name="T23" fmla="*/ 8 h 10"/>
                  <a:gd name="T24" fmla="*/ 2 w 8"/>
                  <a:gd name="T25" fmla="*/ 8 h 10"/>
                  <a:gd name="T26" fmla="*/ 0 w 8"/>
                  <a:gd name="T27" fmla="*/ 8 h 10"/>
                  <a:gd name="T28" fmla="*/ 0 w 8"/>
                  <a:gd name="T29" fmla="*/ 8 h 10"/>
                  <a:gd name="T30" fmla="*/ 0 w 8"/>
                  <a:gd name="T31" fmla="*/ 8 h 10"/>
                  <a:gd name="T32" fmla="*/ 2 w 8"/>
                  <a:gd name="T33" fmla="*/ 10 h 10"/>
                  <a:gd name="T34" fmla="*/ 4 w 8"/>
                  <a:gd name="T35" fmla="*/ 10 h 10"/>
                  <a:gd name="T36" fmla="*/ 6 w 8"/>
                  <a:gd name="T37" fmla="*/ 8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0"/>
                  <a:gd name="T59" fmla="*/ 8 w 8"/>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0">
                    <a:moveTo>
                      <a:pt x="6" y="8"/>
                    </a:moveTo>
                    <a:lnTo>
                      <a:pt x="8" y="6"/>
                    </a:lnTo>
                    <a:lnTo>
                      <a:pt x="4" y="2"/>
                    </a:lnTo>
                    <a:lnTo>
                      <a:pt x="4" y="0"/>
                    </a:lnTo>
                    <a:lnTo>
                      <a:pt x="2" y="0"/>
                    </a:lnTo>
                    <a:lnTo>
                      <a:pt x="2" y="2"/>
                    </a:lnTo>
                    <a:lnTo>
                      <a:pt x="4" y="4"/>
                    </a:lnTo>
                    <a:lnTo>
                      <a:pt x="4" y="6"/>
                    </a:lnTo>
                    <a:lnTo>
                      <a:pt x="4" y="8"/>
                    </a:lnTo>
                    <a:lnTo>
                      <a:pt x="2" y="8"/>
                    </a:lnTo>
                    <a:lnTo>
                      <a:pt x="0" y="8"/>
                    </a:lnTo>
                    <a:lnTo>
                      <a:pt x="2" y="10"/>
                    </a:lnTo>
                    <a:lnTo>
                      <a:pt x="4" y="10"/>
                    </a:lnTo>
                    <a:lnTo>
                      <a:pt x="6" y="8"/>
                    </a:lnTo>
                    <a:close/>
                  </a:path>
                </a:pathLst>
              </a:custGeom>
              <a:solidFill>
                <a:srgbClr val="0071B4">
                  <a:alpha val="25098"/>
                </a:srgbClr>
              </a:solidFill>
              <a:ln w="9525">
                <a:noFill/>
                <a:round/>
                <a:headEnd/>
                <a:tailEnd/>
              </a:ln>
            </p:spPr>
            <p:txBody>
              <a:bodyPr/>
              <a:lstStyle/>
              <a:p>
                <a:endParaRPr lang="en-US"/>
              </a:p>
            </p:txBody>
          </p:sp>
          <p:sp>
            <p:nvSpPr>
              <p:cNvPr id="11914" name="Freeform 163"/>
              <p:cNvSpPr>
                <a:spLocks/>
              </p:cNvSpPr>
              <p:nvPr/>
            </p:nvSpPr>
            <p:spPr bwMode="auto">
              <a:xfrm>
                <a:off x="2816" y="2058"/>
                <a:ext cx="8" cy="20"/>
              </a:xfrm>
              <a:custGeom>
                <a:avLst/>
                <a:gdLst>
                  <a:gd name="T0" fmla="*/ 2 w 8"/>
                  <a:gd name="T1" fmla="*/ 12 h 20"/>
                  <a:gd name="T2" fmla="*/ 2 w 8"/>
                  <a:gd name="T3" fmla="*/ 12 h 20"/>
                  <a:gd name="T4" fmla="*/ 4 w 8"/>
                  <a:gd name="T5" fmla="*/ 10 h 20"/>
                  <a:gd name="T6" fmla="*/ 4 w 8"/>
                  <a:gd name="T7" fmla="*/ 12 h 20"/>
                  <a:gd name="T8" fmla="*/ 4 w 8"/>
                  <a:gd name="T9" fmla="*/ 20 h 20"/>
                  <a:gd name="T10" fmla="*/ 8 w 8"/>
                  <a:gd name="T11" fmla="*/ 16 h 20"/>
                  <a:gd name="T12" fmla="*/ 8 w 8"/>
                  <a:gd name="T13" fmla="*/ 10 h 20"/>
                  <a:gd name="T14" fmla="*/ 8 w 8"/>
                  <a:gd name="T15" fmla="*/ 8 h 20"/>
                  <a:gd name="T16" fmla="*/ 8 w 8"/>
                  <a:gd name="T17" fmla="*/ 6 h 20"/>
                  <a:gd name="T18" fmla="*/ 6 w 8"/>
                  <a:gd name="T19" fmla="*/ 4 h 20"/>
                  <a:gd name="T20" fmla="*/ 4 w 8"/>
                  <a:gd name="T21" fmla="*/ 0 h 20"/>
                  <a:gd name="T22" fmla="*/ 4 w 8"/>
                  <a:gd name="T23" fmla="*/ 0 h 20"/>
                  <a:gd name="T24" fmla="*/ 4 w 8"/>
                  <a:gd name="T25" fmla="*/ 0 h 20"/>
                  <a:gd name="T26" fmla="*/ 2 w 8"/>
                  <a:gd name="T27" fmla="*/ 2 h 20"/>
                  <a:gd name="T28" fmla="*/ 2 w 8"/>
                  <a:gd name="T29" fmla="*/ 2 h 20"/>
                  <a:gd name="T30" fmla="*/ 2 w 8"/>
                  <a:gd name="T31" fmla="*/ 4 h 20"/>
                  <a:gd name="T32" fmla="*/ 2 w 8"/>
                  <a:gd name="T33" fmla="*/ 6 h 20"/>
                  <a:gd name="T34" fmla="*/ 4 w 8"/>
                  <a:gd name="T35" fmla="*/ 8 h 20"/>
                  <a:gd name="T36" fmla="*/ 0 w 8"/>
                  <a:gd name="T37" fmla="*/ 10 h 20"/>
                  <a:gd name="T38" fmla="*/ 2 w 8"/>
                  <a:gd name="T39" fmla="*/ 12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20"/>
                  <a:gd name="T62" fmla="*/ 8 w 8"/>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20">
                    <a:moveTo>
                      <a:pt x="2" y="12"/>
                    </a:moveTo>
                    <a:lnTo>
                      <a:pt x="2" y="12"/>
                    </a:lnTo>
                    <a:lnTo>
                      <a:pt x="4" y="10"/>
                    </a:lnTo>
                    <a:lnTo>
                      <a:pt x="4" y="12"/>
                    </a:lnTo>
                    <a:lnTo>
                      <a:pt x="4" y="20"/>
                    </a:lnTo>
                    <a:lnTo>
                      <a:pt x="8" y="16"/>
                    </a:lnTo>
                    <a:lnTo>
                      <a:pt x="8" y="10"/>
                    </a:lnTo>
                    <a:lnTo>
                      <a:pt x="8" y="8"/>
                    </a:lnTo>
                    <a:lnTo>
                      <a:pt x="8" y="6"/>
                    </a:lnTo>
                    <a:lnTo>
                      <a:pt x="6" y="4"/>
                    </a:lnTo>
                    <a:lnTo>
                      <a:pt x="4" y="0"/>
                    </a:lnTo>
                    <a:lnTo>
                      <a:pt x="2" y="2"/>
                    </a:lnTo>
                    <a:lnTo>
                      <a:pt x="2" y="4"/>
                    </a:lnTo>
                    <a:lnTo>
                      <a:pt x="2" y="6"/>
                    </a:lnTo>
                    <a:lnTo>
                      <a:pt x="4" y="8"/>
                    </a:lnTo>
                    <a:lnTo>
                      <a:pt x="0" y="10"/>
                    </a:lnTo>
                    <a:lnTo>
                      <a:pt x="2" y="12"/>
                    </a:lnTo>
                    <a:close/>
                  </a:path>
                </a:pathLst>
              </a:custGeom>
              <a:solidFill>
                <a:srgbClr val="0071B4">
                  <a:alpha val="25098"/>
                </a:srgbClr>
              </a:solidFill>
              <a:ln w="9525">
                <a:noFill/>
                <a:round/>
                <a:headEnd/>
                <a:tailEnd/>
              </a:ln>
            </p:spPr>
            <p:txBody>
              <a:bodyPr/>
              <a:lstStyle/>
              <a:p>
                <a:endParaRPr lang="en-US"/>
              </a:p>
            </p:txBody>
          </p:sp>
          <p:sp>
            <p:nvSpPr>
              <p:cNvPr id="11915" name="Freeform 164"/>
              <p:cNvSpPr>
                <a:spLocks/>
              </p:cNvSpPr>
              <p:nvPr/>
            </p:nvSpPr>
            <p:spPr bwMode="auto">
              <a:xfrm>
                <a:off x="2749" y="2183"/>
                <a:ext cx="6" cy="8"/>
              </a:xfrm>
              <a:custGeom>
                <a:avLst/>
                <a:gdLst>
                  <a:gd name="T0" fmla="*/ 4 w 6"/>
                  <a:gd name="T1" fmla="*/ 2 h 8"/>
                  <a:gd name="T2" fmla="*/ 2 w 6"/>
                  <a:gd name="T3" fmla="*/ 2 h 8"/>
                  <a:gd name="T4" fmla="*/ 0 w 6"/>
                  <a:gd name="T5" fmla="*/ 4 h 8"/>
                  <a:gd name="T6" fmla="*/ 0 w 6"/>
                  <a:gd name="T7" fmla="*/ 6 h 8"/>
                  <a:gd name="T8" fmla="*/ 2 w 6"/>
                  <a:gd name="T9" fmla="*/ 4 h 8"/>
                  <a:gd name="T10" fmla="*/ 4 w 6"/>
                  <a:gd name="T11" fmla="*/ 8 h 8"/>
                  <a:gd name="T12" fmla="*/ 6 w 6"/>
                  <a:gd name="T13" fmla="*/ 6 h 8"/>
                  <a:gd name="T14" fmla="*/ 6 w 6"/>
                  <a:gd name="T15" fmla="*/ 4 h 8"/>
                  <a:gd name="T16" fmla="*/ 4 w 6"/>
                  <a:gd name="T17" fmla="*/ 0 h 8"/>
                  <a:gd name="T18" fmla="*/ 4 w 6"/>
                  <a:gd name="T19" fmla="*/ 0 h 8"/>
                  <a:gd name="T20" fmla="*/ 4 w 6"/>
                  <a:gd name="T21" fmla="*/ 2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4" y="2"/>
                    </a:moveTo>
                    <a:lnTo>
                      <a:pt x="2" y="2"/>
                    </a:lnTo>
                    <a:lnTo>
                      <a:pt x="0" y="4"/>
                    </a:lnTo>
                    <a:lnTo>
                      <a:pt x="0" y="6"/>
                    </a:lnTo>
                    <a:lnTo>
                      <a:pt x="2" y="4"/>
                    </a:lnTo>
                    <a:lnTo>
                      <a:pt x="4" y="8"/>
                    </a:lnTo>
                    <a:lnTo>
                      <a:pt x="6" y="6"/>
                    </a:lnTo>
                    <a:lnTo>
                      <a:pt x="6" y="4"/>
                    </a:lnTo>
                    <a:lnTo>
                      <a:pt x="4" y="0"/>
                    </a:lnTo>
                    <a:lnTo>
                      <a:pt x="4" y="2"/>
                    </a:lnTo>
                    <a:close/>
                  </a:path>
                </a:pathLst>
              </a:custGeom>
              <a:solidFill>
                <a:srgbClr val="0071B4">
                  <a:alpha val="25098"/>
                </a:srgbClr>
              </a:solidFill>
              <a:ln w="9525">
                <a:noFill/>
                <a:round/>
                <a:headEnd/>
                <a:tailEnd/>
              </a:ln>
            </p:spPr>
            <p:txBody>
              <a:bodyPr/>
              <a:lstStyle/>
              <a:p>
                <a:endParaRPr lang="en-US"/>
              </a:p>
            </p:txBody>
          </p:sp>
          <p:sp>
            <p:nvSpPr>
              <p:cNvPr id="11916" name="Freeform 165"/>
              <p:cNvSpPr>
                <a:spLocks/>
              </p:cNvSpPr>
              <p:nvPr/>
            </p:nvSpPr>
            <p:spPr bwMode="auto">
              <a:xfrm>
                <a:off x="2820" y="2305"/>
                <a:ext cx="4" cy="2"/>
              </a:xfrm>
              <a:custGeom>
                <a:avLst/>
                <a:gdLst>
                  <a:gd name="T0" fmla="*/ 2 w 4"/>
                  <a:gd name="T1" fmla="*/ 0 h 2"/>
                  <a:gd name="T2" fmla="*/ 0 w 4"/>
                  <a:gd name="T3" fmla="*/ 0 h 2"/>
                  <a:gd name="T4" fmla="*/ 0 w 4"/>
                  <a:gd name="T5" fmla="*/ 2 h 2"/>
                  <a:gd name="T6" fmla="*/ 0 w 4"/>
                  <a:gd name="T7" fmla="*/ 2 h 2"/>
                  <a:gd name="T8" fmla="*/ 2 w 4"/>
                  <a:gd name="T9" fmla="*/ 2 h 2"/>
                  <a:gd name="T10" fmla="*/ 4 w 4"/>
                  <a:gd name="T11" fmla="*/ 2 h 2"/>
                  <a:gd name="T12" fmla="*/ 4 w 4"/>
                  <a:gd name="T13" fmla="*/ 0 h 2"/>
                  <a:gd name="T14" fmla="*/ 4 w 4"/>
                  <a:gd name="T15" fmla="*/ 0 h 2"/>
                  <a:gd name="T16" fmla="*/ 2 w 4"/>
                  <a:gd name="T17" fmla="*/ 0 h 2"/>
                  <a:gd name="T18" fmla="*/ 2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2" y="0"/>
                    </a:moveTo>
                    <a:lnTo>
                      <a:pt x="0" y="0"/>
                    </a:lnTo>
                    <a:lnTo>
                      <a:pt x="0" y="2"/>
                    </a:lnTo>
                    <a:lnTo>
                      <a:pt x="2" y="2"/>
                    </a:lnTo>
                    <a:lnTo>
                      <a:pt x="4" y="2"/>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917" name="Freeform 166"/>
              <p:cNvSpPr>
                <a:spLocks/>
              </p:cNvSpPr>
              <p:nvPr/>
            </p:nvSpPr>
            <p:spPr bwMode="auto">
              <a:xfrm>
                <a:off x="3131" y="2187"/>
                <a:ext cx="2" cy="8"/>
              </a:xfrm>
              <a:custGeom>
                <a:avLst/>
                <a:gdLst>
                  <a:gd name="T0" fmla="*/ 2 w 2"/>
                  <a:gd name="T1" fmla="*/ 0 h 8"/>
                  <a:gd name="T2" fmla="*/ 0 w 2"/>
                  <a:gd name="T3" fmla="*/ 8 h 8"/>
                  <a:gd name="T4" fmla="*/ 2 w 2"/>
                  <a:gd name="T5" fmla="*/ 8 h 8"/>
                  <a:gd name="T6" fmla="*/ 2 w 2"/>
                  <a:gd name="T7" fmla="*/ 0 h 8"/>
                  <a:gd name="T8" fmla="*/ 0 60000 65536"/>
                  <a:gd name="T9" fmla="*/ 0 60000 65536"/>
                  <a:gd name="T10" fmla="*/ 0 60000 65536"/>
                  <a:gd name="T11" fmla="*/ 0 60000 65536"/>
                  <a:gd name="T12" fmla="*/ 0 w 2"/>
                  <a:gd name="T13" fmla="*/ 0 h 8"/>
                  <a:gd name="T14" fmla="*/ 2 w 2"/>
                  <a:gd name="T15" fmla="*/ 8 h 8"/>
                </a:gdLst>
                <a:ahLst/>
                <a:cxnLst>
                  <a:cxn ang="T8">
                    <a:pos x="T0" y="T1"/>
                  </a:cxn>
                  <a:cxn ang="T9">
                    <a:pos x="T2" y="T3"/>
                  </a:cxn>
                  <a:cxn ang="T10">
                    <a:pos x="T4" y="T5"/>
                  </a:cxn>
                  <a:cxn ang="T11">
                    <a:pos x="T6" y="T7"/>
                  </a:cxn>
                </a:cxnLst>
                <a:rect l="T12" t="T13" r="T14" b="T15"/>
                <a:pathLst>
                  <a:path w="2" h="8">
                    <a:moveTo>
                      <a:pt x="2" y="0"/>
                    </a:moveTo>
                    <a:lnTo>
                      <a:pt x="0" y="8"/>
                    </a:lnTo>
                    <a:lnTo>
                      <a:pt x="2" y="8"/>
                    </a:lnTo>
                    <a:lnTo>
                      <a:pt x="2" y="0"/>
                    </a:lnTo>
                    <a:close/>
                  </a:path>
                </a:pathLst>
              </a:custGeom>
              <a:solidFill>
                <a:srgbClr val="0071B4">
                  <a:alpha val="25098"/>
                </a:srgbClr>
              </a:solidFill>
              <a:ln w="9525">
                <a:noFill/>
                <a:round/>
                <a:headEnd/>
                <a:tailEnd/>
              </a:ln>
            </p:spPr>
            <p:txBody>
              <a:bodyPr/>
              <a:lstStyle/>
              <a:p>
                <a:endParaRPr lang="en-US"/>
              </a:p>
            </p:txBody>
          </p:sp>
          <p:sp>
            <p:nvSpPr>
              <p:cNvPr id="11918" name="Freeform 167"/>
              <p:cNvSpPr>
                <a:spLocks/>
              </p:cNvSpPr>
              <p:nvPr/>
            </p:nvSpPr>
            <p:spPr bwMode="auto">
              <a:xfrm>
                <a:off x="2892" y="2281"/>
                <a:ext cx="4" cy="2"/>
              </a:xfrm>
              <a:custGeom>
                <a:avLst/>
                <a:gdLst>
                  <a:gd name="T0" fmla="*/ 4 w 4"/>
                  <a:gd name="T1" fmla="*/ 2 h 2"/>
                  <a:gd name="T2" fmla="*/ 2 w 4"/>
                  <a:gd name="T3" fmla="*/ 0 h 2"/>
                  <a:gd name="T4" fmla="*/ 0 w 4"/>
                  <a:gd name="T5" fmla="*/ 2 h 2"/>
                  <a:gd name="T6" fmla="*/ 4 w 4"/>
                  <a:gd name="T7" fmla="*/ 2 h 2"/>
                  <a:gd name="T8" fmla="*/ 4 w 4"/>
                  <a:gd name="T9" fmla="*/ 2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2"/>
                    </a:moveTo>
                    <a:lnTo>
                      <a:pt x="2" y="0"/>
                    </a:lnTo>
                    <a:lnTo>
                      <a:pt x="0" y="2"/>
                    </a:lnTo>
                    <a:lnTo>
                      <a:pt x="4" y="2"/>
                    </a:lnTo>
                    <a:close/>
                  </a:path>
                </a:pathLst>
              </a:custGeom>
              <a:solidFill>
                <a:srgbClr val="0071B4">
                  <a:alpha val="25098"/>
                </a:srgbClr>
              </a:solidFill>
              <a:ln w="9525">
                <a:noFill/>
                <a:round/>
                <a:headEnd/>
                <a:tailEnd/>
              </a:ln>
            </p:spPr>
            <p:txBody>
              <a:bodyPr/>
              <a:lstStyle/>
              <a:p>
                <a:endParaRPr lang="en-US"/>
              </a:p>
            </p:txBody>
          </p:sp>
          <p:sp>
            <p:nvSpPr>
              <p:cNvPr id="11919" name="Freeform 168"/>
              <p:cNvSpPr>
                <a:spLocks/>
              </p:cNvSpPr>
              <p:nvPr/>
            </p:nvSpPr>
            <p:spPr bwMode="auto">
              <a:xfrm>
                <a:off x="3131" y="2195"/>
                <a:ext cx="0" cy="2"/>
              </a:xfrm>
              <a:custGeom>
                <a:avLst/>
                <a:gdLst>
                  <a:gd name="T0" fmla="*/ 0 h 2"/>
                  <a:gd name="T1" fmla="*/ 2 h 2"/>
                  <a:gd name="T2" fmla="*/ 0 h 2"/>
                  <a:gd name="T3" fmla="*/ 0 h 2"/>
                  <a:gd name="T4" fmla="*/ 0 60000 65536"/>
                  <a:gd name="T5" fmla="*/ 0 60000 65536"/>
                  <a:gd name="T6" fmla="*/ 0 60000 65536"/>
                  <a:gd name="T7" fmla="*/ 0 60000 65536"/>
                  <a:gd name="T8" fmla="*/ 0 h 2"/>
                  <a:gd name="T9" fmla="*/ 2 h 2"/>
                </a:gdLst>
                <a:ahLst/>
                <a:cxnLst>
                  <a:cxn ang="T4">
                    <a:pos x="0" y="T0"/>
                  </a:cxn>
                  <a:cxn ang="T5">
                    <a:pos x="0" y="T1"/>
                  </a:cxn>
                  <a:cxn ang="T6">
                    <a:pos x="0" y="T2"/>
                  </a:cxn>
                  <a:cxn ang="T7">
                    <a:pos x="0" y="T3"/>
                  </a:cxn>
                </a:cxnLst>
                <a:rect l="0" t="T8" r="0" b="T9"/>
                <a:pathLst>
                  <a:path h="2">
                    <a:moveTo>
                      <a:pt x="0" y="0"/>
                    </a:moveTo>
                    <a:lnTo>
                      <a:pt x="0" y="2"/>
                    </a:lnTo>
                    <a:lnTo>
                      <a:pt x="0" y="0"/>
                    </a:lnTo>
                    <a:close/>
                  </a:path>
                </a:pathLst>
              </a:custGeom>
              <a:solidFill>
                <a:srgbClr val="0071B4">
                  <a:alpha val="25098"/>
                </a:srgbClr>
              </a:solidFill>
              <a:ln w="9525">
                <a:noFill/>
                <a:round/>
                <a:headEnd/>
                <a:tailEnd/>
              </a:ln>
            </p:spPr>
            <p:txBody>
              <a:bodyPr/>
              <a:lstStyle/>
              <a:p>
                <a:endParaRPr lang="en-US"/>
              </a:p>
            </p:txBody>
          </p:sp>
          <p:sp>
            <p:nvSpPr>
              <p:cNvPr id="11920" name="Freeform 169"/>
              <p:cNvSpPr>
                <a:spLocks/>
              </p:cNvSpPr>
              <p:nvPr/>
            </p:nvSpPr>
            <p:spPr bwMode="auto">
              <a:xfrm>
                <a:off x="3611" y="2737"/>
                <a:ext cx="14" cy="6"/>
              </a:xfrm>
              <a:custGeom>
                <a:avLst/>
                <a:gdLst>
                  <a:gd name="T0" fmla="*/ 6 w 14"/>
                  <a:gd name="T1" fmla="*/ 2 h 6"/>
                  <a:gd name="T2" fmla="*/ 0 w 14"/>
                  <a:gd name="T3" fmla="*/ 6 h 6"/>
                  <a:gd name="T4" fmla="*/ 0 w 14"/>
                  <a:gd name="T5" fmla="*/ 6 h 6"/>
                  <a:gd name="T6" fmla="*/ 8 w 14"/>
                  <a:gd name="T7" fmla="*/ 4 h 6"/>
                  <a:gd name="T8" fmla="*/ 14 w 14"/>
                  <a:gd name="T9" fmla="*/ 0 h 6"/>
                  <a:gd name="T10" fmla="*/ 12 w 14"/>
                  <a:gd name="T11" fmla="*/ 0 h 6"/>
                  <a:gd name="T12" fmla="*/ 8 w 14"/>
                  <a:gd name="T13" fmla="*/ 0 h 6"/>
                  <a:gd name="T14" fmla="*/ 6 w 14"/>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6"/>
                  <a:gd name="T26" fmla="*/ 14 w 1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6">
                    <a:moveTo>
                      <a:pt x="6" y="2"/>
                    </a:moveTo>
                    <a:lnTo>
                      <a:pt x="0" y="6"/>
                    </a:lnTo>
                    <a:lnTo>
                      <a:pt x="8" y="4"/>
                    </a:lnTo>
                    <a:lnTo>
                      <a:pt x="14" y="0"/>
                    </a:lnTo>
                    <a:lnTo>
                      <a:pt x="12" y="0"/>
                    </a:lnTo>
                    <a:lnTo>
                      <a:pt x="8" y="0"/>
                    </a:lnTo>
                    <a:lnTo>
                      <a:pt x="6" y="2"/>
                    </a:lnTo>
                    <a:close/>
                  </a:path>
                </a:pathLst>
              </a:custGeom>
              <a:solidFill>
                <a:srgbClr val="0071B4">
                  <a:alpha val="25098"/>
                </a:srgbClr>
              </a:solidFill>
              <a:ln w="9525">
                <a:noFill/>
                <a:round/>
                <a:headEnd/>
                <a:tailEnd/>
              </a:ln>
            </p:spPr>
            <p:txBody>
              <a:bodyPr/>
              <a:lstStyle/>
              <a:p>
                <a:endParaRPr lang="en-US"/>
              </a:p>
            </p:txBody>
          </p:sp>
          <p:sp>
            <p:nvSpPr>
              <p:cNvPr id="11921" name="Freeform 170"/>
              <p:cNvSpPr>
                <a:spLocks/>
              </p:cNvSpPr>
              <p:nvPr/>
            </p:nvSpPr>
            <p:spPr bwMode="auto">
              <a:xfrm>
                <a:off x="2906" y="2042"/>
                <a:ext cx="2" cy="6"/>
              </a:xfrm>
              <a:custGeom>
                <a:avLst/>
                <a:gdLst>
                  <a:gd name="T0" fmla="*/ 0 w 2"/>
                  <a:gd name="T1" fmla="*/ 4 h 6"/>
                  <a:gd name="T2" fmla="*/ 2 w 2"/>
                  <a:gd name="T3" fmla="*/ 0 h 6"/>
                  <a:gd name="T4" fmla="*/ 2 w 2"/>
                  <a:gd name="T5" fmla="*/ 0 h 6"/>
                  <a:gd name="T6" fmla="*/ 0 w 2"/>
                  <a:gd name="T7" fmla="*/ 2 h 6"/>
                  <a:gd name="T8" fmla="*/ 0 w 2"/>
                  <a:gd name="T9" fmla="*/ 4 h 6"/>
                  <a:gd name="T10" fmla="*/ 0 w 2"/>
                  <a:gd name="T11" fmla="*/ 6 h 6"/>
                  <a:gd name="T12" fmla="*/ 0 w 2"/>
                  <a:gd name="T13" fmla="*/ 4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0" y="4"/>
                    </a:moveTo>
                    <a:lnTo>
                      <a:pt x="2" y="0"/>
                    </a:lnTo>
                    <a:lnTo>
                      <a:pt x="0" y="2"/>
                    </a:lnTo>
                    <a:lnTo>
                      <a:pt x="0" y="4"/>
                    </a:lnTo>
                    <a:lnTo>
                      <a:pt x="0" y="6"/>
                    </a:lnTo>
                    <a:lnTo>
                      <a:pt x="0" y="4"/>
                    </a:lnTo>
                    <a:close/>
                  </a:path>
                </a:pathLst>
              </a:custGeom>
              <a:solidFill>
                <a:srgbClr val="0071B4">
                  <a:alpha val="25098"/>
                </a:srgbClr>
              </a:solidFill>
              <a:ln w="9525">
                <a:noFill/>
                <a:round/>
                <a:headEnd/>
                <a:tailEnd/>
              </a:ln>
            </p:spPr>
            <p:txBody>
              <a:bodyPr/>
              <a:lstStyle/>
              <a:p>
                <a:endParaRPr lang="en-US"/>
              </a:p>
            </p:txBody>
          </p:sp>
          <p:sp>
            <p:nvSpPr>
              <p:cNvPr id="11922" name="Freeform 171"/>
              <p:cNvSpPr>
                <a:spLocks/>
              </p:cNvSpPr>
              <p:nvPr/>
            </p:nvSpPr>
            <p:spPr bwMode="auto">
              <a:xfrm>
                <a:off x="2908" y="2022"/>
                <a:ext cx="2" cy="2"/>
              </a:xfrm>
              <a:custGeom>
                <a:avLst/>
                <a:gdLst>
                  <a:gd name="T0" fmla="*/ 2 w 2"/>
                  <a:gd name="T1" fmla="*/ 0 h 2"/>
                  <a:gd name="T2" fmla="*/ 2 w 2"/>
                  <a:gd name="T3" fmla="*/ 0 h 2"/>
                  <a:gd name="T4" fmla="*/ 0 w 2"/>
                  <a:gd name="T5" fmla="*/ 0 h 2"/>
                  <a:gd name="T6" fmla="*/ 0 w 2"/>
                  <a:gd name="T7" fmla="*/ 2 h 2"/>
                  <a:gd name="T8" fmla="*/ 0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0"/>
                    </a:lnTo>
                    <a:lnTo>
                      <a:pt x="0" y="0"/>
                    </a:lnTo>
                    <a:lnTo>
                      <a:pt x="0" y="2"/>
                    </a:lnTo>
                    <a:lnTo>
                      <a:pt x="2" y="0"/>
                    </a:lnTo>
                    <a:close/>
                  </a:path>
                </a:pathLst>
              </a:custGeom>
              <a:solidFill>
                <a:srgbClr val="0071B4">
                  <a:alpha val="25098"/>
                </a:srgbClr>
              </a:solidFill>
              <a:ln w="9525">
                <a:noFill/>
                <a:round/>
                <a:headEnd/>
                <a:tailEnd/>
              </a:ln>
            </p:spPr>
            <p:txBody>
              <a:bodyPr/>
              <a:lstStyle/>
              <a:p>
                <a:endParaRPr lang="en-US"/>
              </a:p>
            </p:txBody>
          </p:sp>
          <p:sp>
            <p:nvSpPr>
              <p:cNvPr id="11923" name="Freeform 172"/>
              <p:cNvSpPr>
                <a:spLocks/>
              </p:cNvSpPr>
              <p:nvPr/>
            </p:nvSpPr>
            <p:spPr bwMode="auto">
              <a:xfrm>
                <a:off x="2920" y="2006"/>
                <a:ext cx="2" cy="4"/>
              </a:xfrm>
              <a:custGeom>
                <a:avLst/>
                <a:gdLst>
                  <a:gd name="T0" fmla="*/ 2 w 2"/>
                  <a:gd name="T1" fmla="*/ 4 h 4"/>
                  <a:gd name="T2" fmla="*/ 2 w 2"/>
                  <a:gd name="T3" fmla="*/ 0 h 4"/>
                  <a:gd name="T4" fmla="*/ 2 w 2"/>
                  <a:gd name="T5" fmla="*/ 0 h 4"/>
                  <a:gd name="T6" fmla="*/ 0 w 2"/>
                  <a:gd name="T7" fmla="*/ 0 h 4"/>
                  <a:gd name="T8" fmla="*/ 0 w 2"/>
                  <a:gd name="T9" fmla="*/ 0 h 4"/>
                  <a:gd name="T10" fmla="*/ 0 w 2"/>
                  <a:gd name="T11" fmla="*/ 4 h 4"/>
                  <a:gd name="T12" fmla="*/ 2 w 2"/>
                  <a:gd name="T13" fmla="*/ 4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4"/>
                    </a:moveTo>
                    <a:lnTo>
                      <a:pt x="2" y="0"/>
                    </a:lnTo>
                    <a:lnTo>
                      <a:pt x="0" y="0"/>
                    </a:lnTo>
                    <a:lnTo>
                      <a:pt x="0" y="4"/>
                    </a:lnTo>
                    <a:lnTo>
                      <a:pt x="2" y="4"/>
                    </a:lnTo>
                    <a:close/>
                  </a:path>
                </a:pathLst>
              </a:custGeom>
              <a:solidFill>
                <a:srgbClr val="0071B4">
                  <a:alpha val="25098"/>
                </a:srgbClr>
              </a:solidFill>
              <a:ln w="9525">
                <a:noFill/>
                <a:round/>
                <a:headEnd/>
                <a:tailEnd/>
              </a:ln>
            </p:spPr>
            <p:txBody>
              <a:bodyPr/>
              <a:lstStyle/>
              <a:p>
                <a:endParaRPr lang="en-US"/>
              </a:p>
            </p:txBody>
          </p:sp>
          <p:sp>
            <p:nvSpPr>
              <p:cNvPr id="11924" name="Freeform 173"/>
              <p:cNvSpPr>
                <a:spLocks/>
              </p:cNvSpPr>
              <p:nvPr/>
            </p:nvSpPr>
            <p:spPr bwMode="auto">
              <a:xfrm>
                <a:off x="2906" y="2247"/>
                <a:ext cx="4" cy="8"/>
              </a:xfrm>
              <a:custGeom>
                <a:avLst/>
                <a:gdLst>
                  <a:gd name="T0" fmla="*/ 2 w 4"/>
                  <a:gd name="T1" fmla="*/ 6 h 8"/>
                  <a:gd name="T2" fmla="*/ 2 w 4"/>
                  <a:gd name="T3" fmla="*/ 4 h 8"/>
                  <a:gd name="T4" fmla="*/ 4 w 4"/>
                  <a:gd name="T5" fmla="*/ 2 h 8"/>
                  <a:gd name="T6" fmla="*/ 4 w 4"/>
                  <a:gd name="T7" fmla="*/ 0 h 8"/>
                  <a:gd name="T8" fmla="*/ 0 w 4"/>
                  <a:gd name="T9" fmla="*/ 8 h 8"/>
                  <a:gd name="T10" fmla="*/ 2 w 4"/>
                  <a:gd name="T11" fmla="*/ 6 h 8"/>
                  <a:gd name="T12" fmla="*/ 0 60000 65536"/>
                  <a:gd name="T13" fmla="*/ 0 60000 65536"/>
                  <a:gd name="T14" fmla="*/ 0 60000 65536"/>
                  <a:gd name="T15" fmla="*/ 0 60000 65536"/>
                  <a:gd name="T16" fmla="*/ 0 60000 65536"/>
                  <a:gd name="T17" fmla="*/ 0 60000 65536"/>
                  <a:gd name="T18" fmla="*/ 0 w 4"/>
                  <a:gd name="T19" fmla="*/ 0 h 8"/>
                  <a:gd name="T20" fmla="*/ 4 w 4"/>
                  <a:gd name="T21" fmla="*/ 8 h 8"/>
                </a:gdLst>
                <a:ahLst/>
                <a:cxnLst>
                  <a:cxn ang="T12">
                    <a:pos x="T0" y="T1"/>
                  </a:cxn>
                  <a:cxn ang="T13">
                    <a:pos x="T2" y="T3"/>
                  </a:cxn>
                  <a:cxn ang="T14">
                    <a:pos x="T4" y="T5"/>
                  </a:cxn>
                  <a:cxn ang="T15">
                    <a:pos x="T6" y="T7"/>
                  </a:cxn>
                  <a:cxn ang="T16">
                    <a:pos x="T8" y="T9"/>
                  </a:cxn>
                  <a:cxn ang="T17">
                    <a:pos x="T10" y="T11"/>
                  </a:cxn>
                </a:cxnLst>
                <a:rect l="T18" t="T19" r="T20" b="T21"/>
                <a:pathLst>
                  <a:path w="4" h="8">
                    <a:moveTo>
                      <a:pt x="2" y="6"/>
                    </a:moveTo>
                    <a:lnTo>
                      <a:pt x="2" y="4"/>
                    </a:lnTo>
                    <a:lnTo>
                      <a:pt x="4" y="2"/>
                    </a:lnTo>
                    <a:lnTo>
                      <a:pt x="4" y="0"/>
                    </a:lnTo>
                    <a:lnTo>
                      <a:pt x="0" y="8"/>
                    </a:lnTo>
                    <a:lnTo>
                      <a:pt x="2" y="6"/>
                    </a:lnTo>
                    <a:close/>
                  </a:path>
                </a:pathLst>
              </a:custGeom>
              <a:solidFill>
                <a:srgbClr val="0071B4">
                  <a:alpha val="25098"/>
                </a:srgbClr>
              </a:solidFill>
              <a:ln w="9525">
                <a:noFill/>
                <a:round/>
                <a:headEnd/>
                <a:tailEnd/>
              </a:ln>
            </p:spPr>
            <p:txBody>
              <a:bodyPr/>
              <a:lstStyle/>
              <a:p>
                <a:endParaRPr lang="en-US"/>
              </a:p>
            </p:txBody>
          </p:sp>
          <p:sp>
            <p:nvSpPr>
              <p:cNvPr id="11925" name="Freeform 174"/>
              <p:cNvSpPr>
                <a:spLocks/>
              </p:cNvSpPr>
              <p:nvPr/>
            </p:nvSpPr>
            <p:spPr bwMode="auto">
              <a:xfrm>
                <a:off x="2894" y="2281"/>
                <a:ext cx="6" cy="2"/>
              </a:xfrm>
              <a:custGeom>
                <a:avLst/>
                <a:gdLst>
                  <a:gd name="T0" fmla="*/ 6 w 6"/>
                  <a:gd name="T1" fmla="*/ 2 h 2"/>
                  <a:gd name="T2" fmla="*/ 4 w 6"/>
                  <a:gd name="T3" fmla="*/ 2 h 2"/>
                  <a:gd name="T4" fmla="*/ 2 w 6"/>
                  <a:gd name="T5" fmla="*/ 0 h 2"/>
                  <a:gd name="T6" fmla="*/ 0 w 6"/>
                  <a:gd name="T7" fmla="*/ 0 h 2"/>
                  <a:gd name="T8" fmla="*/ 2 w 6"/>
                  <a:gd name="T9" fmla="*/ 0 h 2"/>
                  <a:gd name="T10" fmla="*/ 6 w 6"/>
                  <a:gd name="T11" fmla="*/ 2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6" y="2"/>
                    </a:moveTo>
                    <a:lnTo>
                      <a:pt x="4" y="2"/>
                    </a:lnTo>
                    <a:lnTo>
                      <a:pt x="2" y="0"/>
                    </a:lnTo>
                    <a:lnTo>
                      <a:pt x="0" y="0"/>
                    </a:lnTo>
                    <a:lnTo>
                      <a:pt x="2" y="0"/>
                    </a:lnTo>
                    <a:lnTo>
                      <a:pt x="6" y="2"/>
                    </a:lnTo>
                    <a:close/>
                  </a:path>
                </a:pathLst>
              </a:custGeom>
              <a:solidFill>
                <a:srgbClr val="0071B4">
                  <a:alpha val="25098"/>
                </a:srgbClr>
              </a:solidFill>
              <a:ln w="9525">
                <a:noFill/>
                <a:round/>
                <a:headEnd/>
                <a:tailEnd/>
              </a:ln>
            </p:spPr>
            <p:txBody>
              <a:bodyPr/>
              <a:lstStyle/>
              <a:p>
                <a:endParaRPr lang="en-US"/>
              </a:p>
            </p:txBody>
          </p:sp>
          <p:sp>
            <p:nvSpPr>
              <p:cNvPr id="11926" name="Rectangle 175"/>
              <p:cNvSpPr>
                <a:spLocks noChangeArrowheads="1"/>
              </p:cNvSpPr>
              <p:nvPr/>
            </p:nvSpPr>
            <p:spPr bwMode="auto">
              <a:xfrm>
                <a:off x="3543" y="2747"/>
                <a:ext cx="2" cy="4"/>
              </a:xfrm>
              <a:prstGeom prst="rect">
                <a:avLst/>
              </a:prstGeom>
              <a:solidFill>
                <a:srgbClr val="0071B4">
                  <a:alpha val="25098"/>
                </a:srgbClr>
              </a:solidFill>
              <a:ln w="9525">
                <a:noFill/>
                <a:miter lim="800000"/>
                <a:headEnd/>
                <a:tailEnd/>
              </a:ln>
            </p:spPr>
            <p:txBody>
              <a:bodyPr/>
              <a:lstStyle/>
              <a:p>
                <a:endParaRPr lang="en-US"/>
              </a:p>
            </p:txBody>
          </p:sp>
          <p:sp>
            <p:nvSpPr>
              <p:cNvPr id="11927" name="Freeform 176"/>
              <p:cNvSpPr>
                <a:spLocks/>
              </p:cNvSpPr>
              <p:nvPr/>
            </p:nvSpPr>
            <p:spPr bwMode="auto">
              <a:xfrm>
                <a:off x="3589" y="2777"/>
                <a:ext cx="4" cy="2"/>
              </a:xfrm>
              <a:custGeom>
                <a:avLst/>
                <a:gdLst>
                  <a:gd name="T0" fmla="*/ 2 w 4"/>
                  <a:gd name="T1" fmla="*/ 2 h 2"/>
                  <a:gd name="T2" fmla="*/ 2 w 4"/>
                  <a:gd name="T3" fmla="*/ 0 h 2"/>
                  <a:gd name="T4" fmla="*/ 0 w 4"/>
                  <a:gd name="T5" fmla="*/ 2 h 2"/>
                  <a:gd name="T6" fmla="*/ 0 w 4"/>
                  <a:gd name="T7" fmla="*/ 2 h 2"/>
                  <a:gd name="T8" fmla="*/ 2 w 4"/>
                  <a:gd name="T9" fmla="*/ 2 h 2"/>
                  <a:gd name="T10" fmla="*/ 2 w 4"/>
                  <a:gd name="T11" fmla="*/ 2 h 2"/>
                  <a:gd name="T12" fmla="*/ 2 w 4"/>
                  <a:gd name="T13" fmla="*/ 2 h 2"/>
                  <a:gd name="T14" fmla="*/ 4 w 4"/>
                  <a:gd name="T15" fmla="*/ 2 h 2"/>
                  <a:gd name="T16" fmla="*/ 2 w 4"/>
                  <a:gd name="T17" fmla="*/ 2 h 2"/>
                  <a:gd name="T18" fmla="*/ 2 w 4"/>
                  <a:gd name="T19" fmla="*/ 2 h 2"/>
                  <a:gd name="T20" fmla="*/ 2 w 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2" y="2"/>
                    </a:moveTo>
                    <a:lnTo>
                      <a:pt x="2" y="0"/>
                    </a:lnTo>
                    <a:lnTo>
                      <a:pt x="0" y="2"/>
                    </a:lnTo>
                    <a:lnTo>
                      <a:pt x="2" y="2"/>
                    </a:lnTo>
                    <a:lnTo>
                      <a:pt x="4" y="2"/>
                    </a:lnTo>
                    <a:lnTo>
                      <a:pt x="2" y="2"/>
                    </a:lnTo>
                    <a:close/>
                  </a:path>
                </a:pathLst>
              </a:custGeom>
              <a:solidFill>
                <a:srgbClr val="0071B4">
                  <a:alpha val="25098"/>
                </a:srgbClr>
              </a:solidFill>
              <a:ln w="9525">
                <a:noFill/>
                <a:round/>
                <a:headEnd/>
                <a:tailEnd/>
              </a:ln>
            </p:spPr>
            <p:txBody>
              <a:bodyPr/>
              <a:lstStyle/>
              <a:p>
                <a:endParaRPr lang="en-US"/>
              </a:p>
            </p:txBody>
          </p:sp>
          <p:sp>
            <p:nvSpPr>
              <p:cNvPr id="11928" name="Rectangle 177"/>
              <p:cNvSpPr>
                <a:spLocks noChangeArrowheads="1"/>
              </p:cNvSpPr>
              <p:nvPr/>
            </p:nvSpPr>
            <p:spPr bwMode="auto">
              <a:xfrm>
                <a:off x="2910" y="2247"/>
                <a:ext cx="1" cy="1"/>
              </a:xfrm>
              <a:prstGeom prst="rect">
                <a:avLst/>
              </a:prstGeom>
              <a:solidFill>
                <a:srgbClr val="0071B4">
                  <a:alpha val="25098"/>
                </a:srgbClr>
              </a:solidFill>
              <a:ln w="9525">
                <a:noFill/>
                <a:miter lim="800000"/>
                <a:headEnd/>
                <a:tailEnd/>
              </a:ln>
            </p:spPr>
            <p:txBody>
              <a:bodyPr/>
              <a:lstStyle/>
              <a:p>
                <a:endParaRPr lang="en-US"/>
              </a:p>
            </p:txBody>
          </p:sp>
          <p:sp>
            <p:nvSpPr>
              <p:cNvPr id="11929" name="Freeform 178"/>
              <p:cNvSpPr>
                <a:spLocks/>
              </p:cNvSpPr>
              <p:nvPr/>
            </p:nvSpPr>
            <p:spPr bwMode="auto">
              <a:xfrm>
                <a:off x="2956" y="1966"/>
                <a:ext cx="12" cy="6"/>
              </a:xfrm>
              <a:custGeom>
                <a:avLst/>
                <a:gdLst>
                  <a:gd name="T0" fmla="*/ 2 w 12"/>
                  <a:gd name="T1" fmla="*/ 6 h 6"/>
                  <a:gd name="T2" fmla="*/ 6 w 12"/>
                  <a:gd name="T3" fmla="*/ 4 h 6"/>
                  <a:gd name="T4" fmla="*/ 12 w 12"/>
                  <a:gd name="T5" fmla="*/ 2 h 6"/>
                  <a:gd name="T6" fmla="*/ 12 w 12"/>
                  <a:gd name="T7" fmla="*/ 2 h 6"/>
                  <a:gd name="T8" fmla="*/ 10 w 12"/>
                  <a:gd name="T9" fmla="*/ 0 h 6"/>
                  <a:gd name="T10" fmla="*/ 10 w 12"/>
                  <a:gd name="T11" fmla="*/ 0 h 6"/>
                  <a:gd name="T12" fmla="*/ 8 w 12"/>
                  <a:gd name="T13" fmla="*/ 0 h 6"/>
                  <a:gd name="T14" fmla="*/ 6 w 12"/>
                  <a:gd name="T15" fmla="*/ 0 h 6"/>
                  <a:gd name="T16" fmla="*/ 4 w 12"/>
                  <a:gd name="T17" fmla="*/ 2 h 6"/>
                  <a:gd name="T18" fmla="*/ 4 w 12"/>
                  <a:gd name="T19" fmla="*/ 2 h 6"/>
                  <a:gd name="T20" fmla="*/ 2 w 12"/>
                  <a:gd name="T21" fmla="*/ 2 h 6"/>
                  <a:gd name="T22" fmla="*/ 2 w 12"/>
                  <a:gd name="T23" fmla="*/ 4 h 6"/>
                  <a:gd name="T24" fmla="*/ 0 w 12"/>
                  <a:gd name="T25" fmla="*/ 4 h 6"/>
                  <a:gd name="T26" fmla="*/ 2 w 12"/>
                  <a:gd name="T27" fmla="*/ 4 h 6"/>
                  <a:gd name="T28" fmla="*/ 2 w 12"/>
                  <a:gd name="T29" fmla="*/ 6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6"/>
                  <a:gd name="T47" fmla="*/ 12 w 12"/>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6">
                    <a:moveTo>
                      <a:pt x="2" y="6"/>
                    </a:moveTo>
                    <a:lnTo>
                      <a:pt x="6" y="4"/>
                    </a:lnTo>
                    <a:lnTo>
                      <a:pt x="12" y="2"/>
                    </a:lnTo>
                    <a:lnTo>
                      <a:pt x="10" y="0"/>
                    </a:lnTo>
                    <a:lnTo>
                      <a:pt x="8" y="0"/>
                    </a:lnTo>
                    <a:lnTo>
                      <a:pt x="6" y="0"/>
                    </a:lnTo>
                    <a:lnTo>
                      <a:pt x="4" y="2"/>
                    </a:lnTo>
                    <a:lnTo>
                      <a:pt x="2" y="2"/>
                    </a:lnTo>
                    <a:lnTo>
                      <a:pt x="2" y="4"/>
                    </a:lnTo>
                    <a:lnTo>
                      <a:pt x="0" y="4"/>
                    </a:lnTo>
                    <a:lnTo>
                      <a:pt x="2" y="4"/>
                    </a:lnTo>
                    <a:lnTo>
                      <a:pt x="2" y="6"/>
                    </a:lnTo>
                    <a:close/>
                  </a:path>
                </a:pathLst>
              </a:custGeom>
              <a:solidFill>
                <a:srgbClr val="0071B4">
                  <a:alpha val="25098"/>
                </a:srgbClr>
              </a:solidFill>
              <a:ln w="9525">
                <a:noFill/>
                <a:round/>
                <a:headEnd/>
                <a:tailEnd/>
              </a:ln>
            </p:spPr>
            <p:txBody>
              <a:bodyPr/>
              <a:lstStyle/>
              <a:p>
                <a:endParaRPr lang="en-US"/>
              </a:p>
            </p:txBody>
          </p:sp>
          <p:sp>
            <p:nvSpPr>
              <p:cNvPr id="11930" name="Freeform 179"/>
              <p:cNvSpPr>
                <a:spLocks/>
              </p:cNvSpPr>
              <p:nvPr/>
            </p:nvSpPr>
            <p:spPr bwMode="auto">
              <a:xfrm>
                <a:off x="3432" y="2908"/>
                <a:ext cx="2" cy="2"/>
              </a:xfrm>
              <a:custGeom>
                <a:avLst/>
                <a:gdLst>
                  <a:gd name="T0" fmla="*/ 0 w 2"/>
                  <a:gd name="T1" fmla="*/ 2 h 2"/>
                  <a:gd name="T2" fmla="*/ 0 w 2"/>
                  <a:gd name="T3" fmla="*/ 2 h 2"/>
                  <a:gd name="T4" fmla="*/ 0 w 2"/>
                  <a:gd name="T5" fmla="*/ 2 h 2"/>
                  <a:gd name="T6" fmla="*/ 2 w 2"/>
                  <a:gd name="T7" fmla="*/ 2 h 2"/>
                  <a:gd name="T8" fmla="*/ 2 w 2"/>
                  <a:gd name="T9" fmla="*/ 2 h 2"/>
                  <a:gd name="T10" fmla="*/ 2 w 2"/>
                  <a:gd name="T11" fmla="*/ 0 h 2"/>
                  <a:gd name="T12" fmla="*/ 0 w 2"/>
                  <a:gd name="T13" fmla="*/ 0 h 2"/>
                  <a:gd name="T14" fmla="*/ 0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2"/>
                    </a:moveTo>
                    <a:lnTo>
                      <a:pt x="0" y="2"/>
                    </a:lnTo>
                    <a:lnTo>
                      <a:pt x="2" y="2"/>
                    </a:ln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931" name="Freeform 180"/>
              <p:cNvSpPr>
                <a:spLocks/>
              </p:cNvSpPr>
              <p:nvPr/>
            </p:nvSpPr>
            <p:spPr bwMode="auto">
              <a:xfrm>
                <a:off x="3426" y="2888"/>
                <a:ext cx="2" cy="4"/>
              </a:xfrm>
              <a:custGeom>
                <a:avLst/>
                <a:gdLst>
                  <a:gd name="T0" fmla="*/ 0 w 2"/>
                  <a:gd name="T1" fmla="*/ 0 h 4"/>
                  <a:gd name="T2" fmla="*/ 0 w 2"/>
                  <a:gd name="T3" fmla="*/ 2 h 4"/>
                  <a:gd name="T4" fmla="*/ 0 w 2"/>
                  <a:gd name="T5" fmla="*/ 2 h 4"/>
                  <a:gd name="T6" fmla="*/ 0 w 2"/>
                  <a:gd name="T7" fmla="*/ 2 h 4"/>
                  <a:gd name="T8" fmla="*/ 0 w 2"/>
                  <a:gd name="T9" fmla="*/ 4 h 4"/>
                  <a:gd name="T10" fmla="*/ 2 w 2"/>
                  <a:gd name="T11" fmla="*/ 2 h 4"/>
                  <a:gd name="T12" fmla="*/ 0 w 2"/>
                  <a:gd name="T13" fmla="*/ 2 h 4"/>
                  <a:gd name="T14" fmla="*/ 0 w 2"/>
                  <a:gd name="T15" fmla="*/ 0 h 4"/>
                  <a:gd name="T16" fmla="*/ 0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0"/>
                    </a:moveTo>
                    <a:lnTo>
                      <a:pt x="0" y="2"/>
                    </a:lnTo>
                    <a:lnTo>
                      <a:pt x="0" y="4"/>
                    </a:lnTo>
                    <a:lnTo>
                      <a:pt x="2" y="2"/>
                    </a:lnTo>
                    <a:lnTo>
                      <a:pt x="0" y="2"/>
                    </a:lnTo>
                    <a:lnTo>
                      <a:pt x="0" y="0"/>
                    </a:lnTo>
                    <a:close/>
                  </a:path>
                </a:pathLst>
              </a:custGeom>
              <a:solidFill>
                <a:srgbClr val="0071B4">
                  <a:alpha val="25098"/>
                </a:srgbClr>
              </a:solidFill>
              <a:ln w="9525">
                <a:noFill/>
                <a:round/>
                <a:headEnd/>
                <a:tailEnd/>
              </a:ln>
            </p:spPr>
            <p:txBody>
              <a:bodyPr/>
              <a:lstStyle/>
              <a:p>
                <a:endParaRPr lang="en-US"/>
              </a:p>
            </p:txBody>
          </p:sp>
          <p:sp>
            <p:nvSpPr>
              <p:cNvPr id="11932" name="Freeform 181"/>
              <p:cNvSpPr>
                <a:spLocks/>
              </p:cNvSpPr>
              <p:nvPr/>
            </p:nvSpPr>
            <p:spPr bwMode="auto">
              <a:xfrm>
                <a:off x="3436" y="2934"/>
                <a:ext cx="0" cy="0"/>
              </a:xfrm>
              <a:custGeom>
                <a:avLst/>
                <a:gdLst>
                  <a:gd name="T0" fmla="*/ 0 60000 65536"/>
                  <a:gd name="T1" fmla="*/ 0 60000 65536"/>
                  <a:gd name="T2" fmla="*/ 0 60000 65536"/>
                  <a:gd name="T3" fmla="*/ 0 60000 65536"/>
                  <a:gd name="T4" fmla="*/ 0 60000 65536"/>
                  <a:gd name="T5" fmla="*/ 0 60000 65536"/>
                  <a:gd name="T6" fmla="*/ 0 60000 65536"/>
                </a:gdLst>
                <a:ahLst/>
                <a:cxnLst>
                  <a:cxn ang="T0">
                    <a:pos x="0" y="0"/>
                  </a:cxn>
                  <a:cxn ang="T1">
                    <a:pos x="0" y="0"/>
                  </a:cxn>
                  <a:cxn ang="T2">
                    <a:pos x="0" y="0"/>
                  </a:cxn>
                  <a:cxn ang="T3">
                    <a:pos x="0" y="0"/>
                  </a:cxn>
                  <a:cxn ang="T4">
                    <a:pos x="0" y="0"/>
                  </a:cxn>
                  <a:cxn ang="T5">
                    <a:pos x="0" y="0"/>
                  </a:cxn>
                  <a:cxn ang="T6">
                    <a:pos x="0" y="0"/>
                  </a:cxn>
                </a:cxnLst>
                <a:rect l="0" t="0" r="0" b="0"/>
                <a:pathLst>
                  <a:path>
                    <a:moveTo>
                      <a:pt x="0" y="0"/>
                    </a:moveTo>
                    <a:lnTo>
                      <a:pt x="0" y="0"/>
                    </a:lnTo>
                    <a:close/>
                  </a:path>
                </a:pathLst>
              </a:custGeom>
              <a:solidFill>
                <a:srgbClr val="0071B4">
                  <a:alpha val="25098"/>
                </a:srgbClr>
              </a:solidFill>
              <a:ln w="9525">
                <a:noFill/>
                <a:round/>
                <a:headEnd/>
                <a:tailEnd/>
              </a:ln>
            </p:spPr>
            <p:txBody>
              <a:bodyPr/>
              <a:lstStyle/>
              <a:p>
                <a:endParaRPr lang="en-US"/>
              </a:p>
            </p:txBody>
          </p:sp>
          <p:sp>
            <p:nvSpPr>
              <p:cNvPr id="11933" name="Freeform 182"/>
              <p:cNvSpPr>
                <a:spLocks/>
              </p:cNvSpPr>
              <p:nvPr/>
            </p:nvSpPr>
            <p:spPr bwMode="auto">
              <a:xfrm>
                <a:off x="3424" y="2886"/>
                <a:ext cx="0" cy="2"/>
              </a:xfrm>
              <a:custGeom>
                <a:avLst/>
                <a:gdLst>
                  <a:gd name="T0" fmla="*/ 2 h 2"/>
                  <a:gd name="T1" fmla="*/ 0 h 2"/>
                  <a:gd name="T2" fmla="*/ 0 h 2"/>
                  <a:gd name="T3" fmla="*/ 0 h 2"/>
                  <a:gd name="T4" fmla="*/ 2 h 2"/>
                  <a:gd name="T5" fmla="*/ 2 h 2"/>
                  <a:gd name="T6" fmla="*/ 2 h 2"/>
                  <a:gd name="T7" fmla="*/ 2 h 2"/>
                  <a:gd name="T8" fmla="*/ 2 h 2"/>
                  <a:gd name="T9" fmla="*/ 2 h 2"/>
                  <a:gd name="T10" fmla="*/ 2 h 2"/>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h 2"/>
                  <a:gd name="T23" fmla="*/ 2 h 2"/>
                </a:gdLst>
                <a:ahLst/>
                <a:cxnLst>
                  <a:cxn ang="T11">
                    <a:pos x="0" y="T0"/>
                  </a:cxn>
                  <a:cxn ang="T12">
                    <a:pos x="0" y="T1"/>
                  </a:cxn>
                  <a:cxn ang="T13">
                    <a:pos x="0" y="T2"/>
                  </a:cxn>
                  <a:cxn ang="T14">
                    <a:pos x="0" y="T3"/>
                  </a:cxn>
                  <a:cxn ang="T15">
                    <a:pos x="0" y="T4"/>
                  </a:cxn>
                  <a:cxn ang="T16">
                    <a:pos x="0" y="T5"/>
                  </a:cxn>
                  <a:cxn ang="T17">
                    <a:pos x="0" y="T6"/>
                  </a:cxn>
                  <a:cxn ang="T18">
                    <a:pos x="0" y="T7"/>
                  </a:cxn>
                  <a:cxn ang="T19">
                    <a:pos x="0" y="T8"/>
                  </a:cxn>
                  <a:cxn ang="T20">
                    <a:pos x="0" y="T9"/>
                  </a:cxn>
                  <a:cxn ang="T21">
                    <a:pos x="0" y="T10"/>
                  </a:cxn>
                </a:cxnLst>
                <a:rect l="0" t="T22" r="0" b="T23"/>
                <a:pathLst>
                  <a:path h="2">
                    <a:moveTo>
                      <a:pt x="0" y="2"/>
                    </a:move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934" name="Freeform 183"/>
              <p:cNvSpPr>
                <a:spLocks/>
              </p:cNvSpPr>
              <p:nvPr/>
            </p:nvSpPr>
            <p:spPr bwMode="auto">
              <a:xfrm>
                <a:off x="3396" y="2902"/>
                <a:ext cx="8" cy="4"/>
              </a:xfrm>
              <a:custGeom>
                <a:avLst/>
                <a:gdLst>
                  <a:gd name="T0" fmla="*/ 0 w 8"/>
                  <a:gd name="T1" fmla="*/ 2 h 4"/>
                  <a:gd name="T2" fmla="*/ 0 w 8"/>
                  <a:gd name="T3" fmla="*/ 4 h 4"/>
                  <a:gd name="T4" fmla="*/ 2 w 8"/>
                  <a:gd name="T5" fmla="*/ 4 h 4"/>
                  <a:gd name="T6" fmla="*/ 4 w 8"/>
                  <a:gd name="T7" fmla="*/ 4 h 4"/>
                  <a:gd name="T8" fmla="*/ 4 w 8"/>
                  <a:gd name="T9" fmla="*/ 4 h 4"/>
                  <a:gd name="T10" fmla="*/ 6 w 8"/>
                  <a:gd name="T11" fmla="*/ 4 h 4"/>
                  <a:gd name="T12" fmla="*/ 6 w 8"/>
                  <a:gd name="T13" fmla="*/ 4 h 4"/>
                  <a:gd name="T14" fmla="*/ 8 w 8"/>
                  <a:gd name="T15" fmla="*/ 4 h 4"/>
                  <a:gd name="T16" fmla="*/ 6 w 8"/>
                  <a:gd name="T17" fmla="*/ 4 h 4"/>
                  <a:gd name="T18" fmla="*/ 6 w 8"/>
                  <a:gd name="T19" fmla="*/ 4 h 4"/>
                  <a:gd name="T20" fmla="*/ 6 w 8"/>
                  <a:gd name="T21" fmla="*/ 2 h 4"/>
                  <a:gd name="T22" fmla="*/ 4 w 8"/>
                  <a:gd name="T23" fmla="*/ 2 h 4"/>
                  <a:gd name="T24" fmla="*/ 4 w 8"/>
                  <a:gd name="T25" fmla="*/ 2 h 4"/>
                  <a:gd name="T26" fmla="*/ 4 w 8"/>
                  <a:gd name="T27" fmla="*/ 4 h 4"/>
                  <a:gd name="T28" fmla="*/ 4 w 8"/>
                  <a:gd name="T29" fmla="*/ 4 h 4"/>
                  <a:gd name="T30" fmla="*/ 4 w 8"/>
                  <a:gd name="T31" fmla="*/ 4 h 4"/>
                  <a:gd name="T32" fmla="*/ 4 w 8"/>
                  <a:gd name="T33" fmla="*/ 2 h 4"/>
                  <a:gd name="T34" fmla="*/ 2 w 8"/>
                  <a:gd name="T35" fmla="*/ 0 h 4"/>
                  <a:gd name="T36" fmla="*/ 2 w 8"/>
                  <a:gd name="T37" fmla="*/ 0 h 4"/>
                  <a:gd name="T38" fmla="*/ 0 w 8"/>
                  <a:gd name="T39" fmla="*/ 0 h 4"/>
                  <a:gd name="T40" fmla="*/ 0 w 8"/>
                  <a:gd name="T41" fmla="*/ 2 h 4"/>
                  <a:gd name="T42" fmla="*/ 0 w 8"/>
                  <a:gd name="T43" fmla="*/ 2 h 4"/>
                  <a:gd name="T44" fmla="*/ 2 w 8"/>
                  <a:gd name="T45" fmla="*/ 2 h 4"/>
                  <a:gd name="T46" fmla="*/ 2 w 8"/>
                  <a:gd name="T47" fmla="*/ 2 h 4"/>
                  <a:gd name="T48" fmla="*/ 2 w 8"/>
                  <a:gd name="T49" fmla="*/ 4 h 4"/>
                  <a:gd name="T50" fmla="*/ 2 w 8"/>
                  <a:gd name="T51" fmla="*/ 4 h 4"/>
                  <a:gd name="T52" fmla="*/ 0 w 8"/>
                  <a:gd name="T53" fmla="*/ 2 h 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
                  <a:gd name="T82" fmla="*/ 0 h 4"/>
                  <a:gd name="T83" fmla="*/ 8 w 8"/>
                  <a:gd name="T84" fmla="*/ 4 h 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 h="4">
                    <a:moveTo>
                      <a:pt x="0" y="2"/>
                    </a:moveTo>
                    <a:lnTo>
                      <a:pt x="0" y="4"/>
                    </a:lnTo>
                    <a:lnTo>
                      <a:pt x="2" y="4"/>
                    </a:lnTo>
                    <a:lnTo>
                      <a:pt x="4" y="4"/>
                    </a:lnTo>
                    <a:lnTo>
                      <a:pt x="6" y="4"/>
                    </a:lnTo>
                    <a:lnTo>
                      <a:pt x="8" y="4"/>
                    </a:lnTo>
                    <a:lnTo>
                      <a:pt x="6" y="4"/>
                    </a:lnTo>
                    <a:lnTo>
                      <a:pt x="6" y="2"/>
                    </a:lnTo>
                    <a:lnTo>
                      <a:pt x="4" y="2"/>
                    </a:lnTo>
                    <a:lnTo>
                      <a:pt x="4" y="4"/>
                    </a:lnTo>
                    <a:lnTo>
                      <a:pt x="4" y="2"/>
                    </a:lnTo>
                    <a:lnTo>
                      <a:pt x="2" y="0"/>
                    </a:lnTo>
                    <a:lnTo>
                      <a:pt x="0" y="0"/>
                    </a:lnTo>
                    <a:lnTo>
                      <a:pt x="0" y="2"/>
                    </a:lnTo>
                    <a:lnTo>
                      <a:pt x="2" y="2"/>
                    </a:lnTo>
                    <a:lnTo>
                      <a:pt x="2" y="4"/>
                    </a:lnTo>
                    <a:lnTo>
                      <a:pt x="0" y="2"/>
                    </a:lnTo>
                    <a:close/>
                  </a:path>
                </a:pathLst>
              </a:custGeom>
              <a:solidFill>
                <a:srgbClr val="0071B4">
                  <a:alpha val="25098"/>
                </a:srgbClr>
              </a:solidFill>
              <a:ln w="9525">
                <a:noFill/>
                <a:round/>
                <a:headEnd/>
                <a:tailEnd/>
              </a:ln>
            </p:spPr>
            <p:txBody>
              <a:bodyPr/>
              <a:lstStyle/>
              <a:p>
                <a:endParaRPr lang="en-US"/>
              </a:p>
            </p:txBody>
          </p:sp>
          <p:sp>
            <p:nvSpPr>
              <p:cNvPr id="11935" name="Freeform 184"/>
              <p:cNvSpPr>
                <a:spLocks/>
              </p:cNvSpPr>
              <p:nvPr/>
            </p:nvSpPr>
            <p:spPr bwMode="auto">
              <a:xfrm>
                <a:off x="2858" y="2534"/>
                <a:ext cx="4" cy="4"/>
              </a:xfrm>
              <a:custGeom>
                <a:avLst/>
                <a:gdLst>
                  <a:gd name="T0" fmla="*/ 4 w 4"/>
                  <a:gd name="T1" fmla="*/ 0 h 4"/>
                  <a:gd name="T2" fmla="*/ 4 w 4"/>
                  <a:gd name="T3" fmla="*/ 0 h 4"/>
                  <a:gd name="T4" fmla="*/ 2 w 4"/>
                  <a:gd name="T5" fmla="*/ 0 h 4"/>
                  <a:gd name="T6" fmla="*/ 0 w 4"/>
                  <a:gd name="T7" fmla="*/ 2 h 4"/>
                  <a:gd name="T8" fmla="*/ 0 w 4"/>
                  <a:gd name="T9" fmla="*/ 4 h 4"/>
                  <a:gd name="T10" fmla="*/ 2 w 4"/>
                  <a:gd name="T11" fmla="*/ 4 h 4"/>
                  <a:gd name="T12" fmla="*/ 4 w 4"/>
                  <a:gd name="T13" fmla="*/ 2 h 4"/>
                  <a:gd name="T14" fmla="*/ 4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0"/>
                    </a:moveTo>
                    <a:lnTo>
                      <a:pt x="4" y="0"/>
                    </a:lnTo>
                    <a:lnTo>
                      <a:pt x="2" y="0"/>
                    </a:lnTo>
                    <a:lnTo>
                      <a:pt x="0" y="2"/>
                    </a:lnTo>
                    <a:lnTo>
                      <a:pt x="0" y="4"/>
                    </a:lnTo>
                    <a:lnTo>
                      <a:pt x="2" y="4"/>
                    </a:lnTo>
                    <a:lnTo>
                      <a:pt x="4" y="2"/>
                    </a:lnTo>
                    <a:lnTo>
                      <a:pt x="4" y="0"/>
                    </a:lnTo>
                    <a:close/>
                  </a:path>
                </a:pathLst>
              </a:custGeom>
              <a:solidFill>
                <a:srgbClr val="0071B4">
                  <a:alpha val="25098"/>
                </a:srgbClr>
              </a:solidFill>
              <a:ln w="9525">
                <a:noFill/>
                <a:round/>
                <a:headEnd/>
                <a:tailEnd/>
              </a:ln>
            </p:spPr>
            <p:txBody>
              <a:bodyPr/>
              <a:lstStyle/>
              <a:p>
                <a:endParaRPr lang="en-US"/>
              </a:p>
            </p:txBody>
          </p:sp>
          <p:sp>
            <p:nvSpPr>
              <p:cNvPr id="11936" name="Freeform 185"/>
              <p:cNvSpPr>
                <a:spLocks/>
              </p:cNvSpPr>
              <p:nvPr/>
            </p:nvSpPr>
            <p:spPr bwMode="auto">
              <a:xfrm>
                <a:off x="3422" y="2888"/>
                <a:ext cx="2" cy="2"/>
              </a:xfrm>
              <a:custGeom>
                <a:avLst/>
                <a:gdLst>
                  <a:gd name="T0" fmla="*/ 0 w 2"/>
                  <a:gd name="T1" fmla="*/ 0 h 2"/>
                  <a:gd name="T2" fmla="*/ 0 w 2"/>
                  <a:gd name="T3" fmla="*/ 0 h 2"/>
                  <a:gd name="T4" fmla="*/ 0 w 2"/>
                  <a:gd name="T5" fmla="*/ 0 h 2"/>
                  <a:gd name="T6" fmla="*/ 2 w 2"/>
                  <a:gd name="T7" fmla="*/ 2 h 2"/>
                  <a:gd name="T8" fmla="*/ 2 w 2"/>
                  <a:gd name="T9" fmla="*/ 2 h 2"/>
                  <a:gd name="T10" fmla="*/ 2 w 2"/>
                  <a:gd name="T11" fmla="*/ 2 h 2"/>
                  <a:gd name="T12" fmla="*/ 2 w 2"/>
                  <a:gd name="T13" fmla="*/ 2 h 2"/>
                  <a:gd name="T14" fmla="*/ 2 w 2"/>
                  <a:gd name="T15" fmla="*/ 2 h 2"/>
                  <a:gd name="T16" fmla="*/ 0 w 2"/>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0"/>
                    </a:moveTo>
                    <a:lnTo>
                      <a:pt x="0" y="0"/>
                    </a:lnTo>
                    <a:lnTo>
                      <a:pt x="2" y="2"/>
                    </a:lnTo>
                    <a:lnTo>
                      <a:pt x="0" y="0"/>
                    </a:lnTo>
                    <a:close/>
                  </a:path>
                </a:pathLst>
              </a:custGeom>
              <a:solidFill>
                <a:srgbClr val="0071B4">
                  <a:alpha val="25098"/>
                </a:srgbClr>
              </a:solidFill>
              <a:ln w="9525">
                <a:noFill/>
                <a:round/>
                <a:headEnd/>
                <a:tailEnd/>
              </a:ln>
            </p:spPr>
            <p:txBody>
              <a:bodyPr/>
              <a:lstStyle/>
              <a:p>
                <a:endParaRPr lang="en-US"/>
              </a:p>
            </p:txBody>
          </p:sp>
          <p:sp>
            <p:nvSpPr>
              <p:cNvPr id="11937" name="Freeform 186"/>
              <p:cNvSpPr>
                <a:spLocks/>
              </p:cNvSpPr>
              <p:nvPr/>
            </p:nvSpPr>
            <p:spPr bwMode="auto">
              <a:xfrm>
                <a:off x="3396" y="2898"/>
                <a:ext cx="4" cy="2"/>
              </a:xfrm>
              <a:custGeom>
                <a:avLst/>
                <a:gdLst>
                  <a:gd name="T0" fmla="*/ 0 w 4"/>
                  <a:gd name="T1" fmla="*/ 2 h 2"/>
                  <a:gd name="T2" fmla="*/ 0 w 4"/>
                  <a:gd name="T3" fmla="*/ 2 h 2"/>
                  <a:gd name="T4" fmla="*/ 2 w 4"/>
                  <a:gd name="T5" fmla="*/ 2 h 2"/>
                  <a:gd name="T6" fmla="*/ 2 w 4"/>
                  <a:gd name="T7" fmla="*/ 2 h 2"/>
                  <a:gd name="T8" fmla="*/ 2 w 4"/>
                  <a:gd name="T9" fmla="*/ 2 h 2"/>
                  <a:gd name="T10" fmla="*/ 4 w 4"/>
                  <a:gd name="T11" fmla="*/ 2 h 2"/>
                  <a:gd name="T12" fmla="*/ 2 w 4"/>
                  <a:gd name="T13" fmla="*/ 0 h 2"/>
                  <a:gd name="T14" fmla="*/ 2 w 4"/>
                  <a:gd name="T15" fmla="*/ 0 h 2"/>
                  <a:gd name="T16" fmla="*/ 2 w 4"/>
                  <a:gd name="T17" fmla="*/ 0 h 2"/>
                  <a:gd name="T18" fmla="*/ 2 w 4"/>
                  <a:gd name="T19" fmla="*/ 2 h 2"/>
                  <a:gd name="T20" fmla="*/ 2 w 4"/>
                  <a:gd name="T21" fmla="*/ 2 h 2"/>
                  <a:gd name="T22" fmla="*/ 2 w 4"/>
                  <a:gd name="T23" fmla="*/ 2 h 2"/>
                  <a:gd name="T24" fmla="*/ 0 w 4"/>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2"/>
                  <a:gd name="T41" fmla="*/ 4 w 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2">
                    <a:moveTo>
                      <a:pt x="0" y="2"/>
                    </a:moveTo>
                    <a:lnTo>
                      <a:pt x="0" y="2"/>
                    </a:lnTo>
                    <a:lnTo>
                      <a:pt x="2" y="2"/>
                    </a:lnTo>
                    <a:lnTo>
                      <a:pt x="4" y="2"/>
                    </a:lnTo>
                    <a:lnTo>
                      <a:pt x="2" y="0"/>
                    </a:lnTo>
                    <a:lnTo>
                      <a:pt x="2" y="2"/>
                    </a:lnTo>
                    <a:lnTo>
                      <a:pt x="0" y="2"/>
                    </a:lnTo>
                    <a:close/>
                  </a:path>
                </a:pathLst>
              </a:custGeom>
              <a:solidFill>
                <a:srgbClr val="0071B4">
                  <a:alpha val="25098"/>
                </a:srgbClr>
              </a:solidFill>
              <a:ln w="9525">
                <a:noFill/>
                <a:round/>
                <a:headEnd/>
                <a:tailEnd/>
              </a:ln>
            </p:spPr>
            <p:txBody>
              <a:bodyPr/>
              <a:lstStyle/>
              <a:p>
                <a:endParaRPr lang="en-US"/>
              </a:p>
            </p:txBody>
          </p:sp>
          <p:sp>
            <p:nvSpPr>
              <p:cNvPr id="11938" name="Freeform 187"/>
              <p:cNvSpPr>
                <a:spLocks/>
              </p:cNvSpPr>
              <p:nvPr/>
            </p:nvSpPr>
            <p:spPr bwMode="auto">
              <a:xfrm>
                <a:off x="3436" y="2930"/>
                <a:ext cx="0" cy="2"/>
              </a:xfrm>
              <a:custGeom>
                <a:avLst/>
                <a:gdLst>
                  <a:gd name="T0" fmla="*/ 0 h 2"/>
                  <a:gd name="T1" fmla="*/ 0 h 2"/>
                  <a:gd name="T2" fmla="*/ 0 h 2"/>
                  <a:gd name="T3" fmla="*/ 0 h 2"/>
                  <a:gd name="T4" fmla="*/ 0 h 2"/>
                  <a:gd name="T5" fmla="*/ 2 h 2"/>
                  <a:gd name="T6" fmla="*/ 0 h 2"/>
                  <a:gd name="T7" fmla="*/ 0 h 2"/>
                  <a:gd name="T8" fmla="*/ 0 60000 65536"/>
                  <a:gd name="T9" fmla="*/ 0 60000 65536"/>
                  <a:gd name="T10" fmla="*/ 0 60000 65536"/>
                  <a:gd name="T11" fmla="*/ 0 60000 65536"/>
                  <a:gd name="T12" fmla="*/ 0 60000 65536"/>
                  <a:gd name="T13" fmla="*/ 0 60000 65536"/>
                  <a:gd name="T14" fmla="*/ 0 60000 65536"/>
                  <a:gd name="T15" fmla="*/ 0 60000 65536"/>
                  <a:gd name="T16" fmla="*/ 0 h 2"/>
                  <a:gd name="T17" fmla="*/ 2 h 2"/>
                </a:gdLst>
                <a:ahLst/>
                <a:cxnLst>
                  <a:cxn ang="T8">
                    <a:pos x="0" y="T0"/>
                  </a:cxn>
                  <a:cxn ang="T9">
                    <a:pos x="0" y="T1"/>
                  </a:cxn>
                  <a:cxn ang="T10">
                    <a:pos x="0" y="T2"/>
                  </a:cxn>
                  <a:cxn ang="T11">
                    <a:pos x="0" y="T3"/>
                  </a:cxn>
                  <a:cxn ang="T12">
                    <a:pos x="0" y="T4"/>
                  </a:cxn>
                  <a:cxn ang="T13">
                    <a:pos x="0" y="T5"/>
                  </a:cxn>
                  <a:cxn ang="T14">
                    <a:pos x="0" y="T6"/>
                  </a:cxn>
                  <a:cxn ang="T15">
                    <a:pos x="0" y="T7"/>
                  </a:cxn>
                </a:cxnLst>
                <a:rect l="0" t="T16" r="0" b="T17"/>
                <a:pathLst>
                  <a:path h="2">
                    <a:moveTo>
                      <a:pt x="0" y="0"/>
                    </a:moveTo>
                    <a:lnTo>
                      <a:pt x="0" y="0"/>
                    </a:lnTo>
                    <a:lnTo>
                      <a:pt x="0" y="2"/>
                    </a:lnTo>
                    <a:lnTo>
                      <a:pt x="0" y="0"/>
                    </a:lnTo>
                    <a:close/>
                  </a:path>
                </a:pathLst>
              </a:custGeom>
              <a:solidFill>
                <a:srgbClr val="0071B4">
                  <a:alpha val="25098"/>
                </a:srgbClr>
              </a:solidFill>
              <a:ln w="9525">
                <a:noFill/>
                <a:round/>
                <a:headEnd/>
                <a:tailEnd/>
              </a:ln>
            </p:spPr>
            <p:txBody>
              <a:bodyPr/>
              <a:lstStyle/>
              <a:p>
                <a:endParaRPr lang="en-US"/>
              </a:p>
            </p:txBody>
          </p:sp>
          <p:sp>
            <p:nvSpPr>
              <p:cNvPr id="11939" name="Freeform 188"/>
              <p:cNvSpPr>
                <a:spLocks/>
              </p:cNvSpPr>
              <p:nvPr/>
            </p:nvSpPr>
            <p:spPr bwMode="auto">
              <a:xfrm>
                <a:off x="2745" y="2008"/>
                <a:ext cx="4" cy="4"/>
              </a:xfrm>
              <a:custGeom>
                <a:avLst/>
                <a:gdLst>
                  <a:gd name="T0" fmla="*/ 2 w 4"/>
                  <a:gd name="T1" fmla="*/ 4 h 4"/>
                  <a:gd name="T2" fmla="*/ 4 w 4"/>
                  <a:gd name="T3" fmla="*/ 4 h 4"/>
                  <a:gd name="T4" fmla="*/ 4 w 4"/>
                  <a:gd name="T5" fmla="*/ 2 h 4"/>
                  <a:gd name="T6" fmla="*/ 4 w 4"/>
                  <a:gd name="T7" fmla="*/ 2 h 4"/>
                  <a:gd name="T8" fmla="*/ 0 w 4"/>
                  <a:gd name="T9" fmla="*/ 0 h 4"/>
                  <a:gd name="T10" fmla="*/ 0 w 4"/>
                  <a:gd name="T11" fmla="*/ 2 h 4"/>
                  <a:gd name="T12" fmla="*/ 2 w 4"/>
                  <a:gd name="T13" fmla="*/ 4 h 4"/>
                  <a:gd name="T14" fmla="*/ 2 w 4"/>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4"/>
                    </a:moveTo>
                    <a:lnTo>
                      <a:pt x="4" y="4"/>
                    </a:lnTo>
                    <a:lnTo>
                      <a:pt x="4" y="2"/>
                    </a:lnTo>
                    <a:lnTo>
                      <a:pt x="0" y="0"/>
                    </a:lnTo>
                    <a:lnTo>
                      <a:pt x="0" y="2"/>
                    </a:lnTo>
                    <a:lnTo>
                      <a:pt x="2" y="4"/>
                    </a:lnTo>
                    <a:close/>
                  </a:path>
                </a:pathLst>
              </a:custGeom>
              <a:solidFill>
                <a:srgbClr val="0071B4">
                  <a:alpha val="25098"/>
                </a:srgbClr>
              </a:solidFill>
              <a:ln w="9525">
                <a:noFill/>
                <a:round/>
                <a:headEnd/>
                <a:tailEnd/>
              </a:ln>
            </p:spPr>
            <p:txBody>
              <a:bodyPr/>
              <a:lstStyle/>
              <a:p>
                <a:endParaRPr lang="en-US"/>
              </a:p>
            </p:txBody>
          </p:sp>
          <p:sp>
            <p:nvSpPr>
              <p:cNvPr id="11940" name="Freeform 189"/>
              <p:cNvSpPr>
                <a:spLocks/>
              </p:cNvSpPr>
              <p:nvPr/>
            </p:nvSpPr>
            <p:spPr bwMode="auto">
              <a:xfrm>
                <a:off x="2874" y="2518"/>
                <a:ext cx="14" cy="12"/>
              </a:xfrm>
              <a:custGeom>
                <a:avLst/>
                <a:gdLst>
                  <a:gd name="T0" fmla="*/ 10 w 14"/>
                  <a:gd name="T1" fmla="*/ 0 h 12"/>
                  <a:gd name="T2" fmla="*/ 10 w 14"/>
                  <a:gd name="T3" fmla="*/ 0 h 12"/>
                  <a:gd name="T4" fmla="*/ 2 w 14"/>
                  <a:gd name="T5" fmla="*/ 4 h 12"/>
                  <a:gd name="T6" fmla="*/ 0 w 14"/>
                  <a:gd name="T7" fmla="*/ 8 h 12"/>
                  <a:gd name="T8" fmla="*/ 2 w 14"/>
                  <a:gd name="T9" fmla="*/ 10 h 12"/>
                  <a:gd name="T10" fmla="*/ 2 w 14"/>
                  <a:gd name="T11" fmla="*/ 8 h 12"/>
                  <a:gd name="T12" fmla="*/ 4 w 14"/>
                  <a:gd name="T13" fmla="*/ 8 h 12"/>
                  <a:gd name="T14" fmla="*/ 6 w 14"/>
                  <a:gd name="T15" fmla="*/ 10 h 12"/>
                  <a:gd name="T16" fmla="*/ 10 w 14"/>
                  <a:gd name="T17" fmla="*/ 12 h 12"/>
                  <a:gd name="T18" fmla="*/ 12 w 14"/>
                  <a:gd name="T19" fmla="*/ 10 h 12"/>
                  <a:gd name="T20" fmla="*/ 14 w 14"/>
                  <a:gd name="T21" fmla="*/ 6 h 12"/>
                  <a:gd name="T22" fmla="*/ 12 w 14"/>
                  <a:gd name="T23" fmla="*/ 4 h 12"/>
                  <a:gd name="T24" fmla="*/ 10 w 14"/>
                  <a:gd name="T25" fmla="*/ 4 h 12"/>
                  <a:gd name="T26" fmla="*/ 10 w 14"/>
                  <a:gd name="T27" fmla="*/ 2 h 12"/>
                  <a:gd name="T28" fmla="*/ 10 w 14"/>
                  <a:gd name="T29" fmla="*/ 0 h 12"/>
                  <a:gd name="T30" fmla="*/ 10 w 14"/>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12"/>
                  <a:gd name="T50" fmla="*/ 14 w 14"/>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12">
                    <a:moveTo>
                      <a:pt x="10" y="0"/>
                    </a:moveTo>
                    <a:lnTo>
                      <a:pt x="10" y="0"/>
                    </a:lnTo>
                    <a:lnTo>
                      <a:pt x="2" y="4"/>
                    </a:lnTo>
                    <a:lnTo>
                      <a:pt x="0" y="8"/>
                    </a:lnTo>
                    <a:lnTo>
                      <a:pt x="2" y="10"/>
                    </a:lnTo>
                    <a:lnTo>
                      <a:pt x="2" y="8"/>
                    </a:lnTo>
                    <a:lnTo>
                      <a:pt x="4" y="8"/>
                    </a:lnTo>
                    <a:lnTo>
                      <a:pt x="6" y="10"/>
                    </a:lnTo>
                    <a:lnTo>
                      <a:pt x="10" y="12"/>
                    </a:lnTo>
                    <a:lnTo>
                      <a:pt x="12" y="10"/>
                    </a:lnTo>
                    <a:lnTo>
                      <a:pt x="14" y="6"/>
                    </a:lnTo>
                    <a:lnTo>
                      <a:pt x="12" y="4"/>
                    </a:lnTo>
                    <a:lnTo>
                      <a:pt x="10" y="4"/>
                    </a:lnTo>
                    <a:lnTo>
                      <a:pt x="10" y="2"/>
                    </a:lnTo>
                    <a:lnTo>
                      <a:pt x="10" y="0"/>
                    </a:lnTo>
                    <a:close/>
                  </a:path>
                </a:pathLst>
              </a:custGeom>
              <a:solidFill>
                <a:srgbClr val="0071B4">
                  <a:alpha val="25098"/>
                </a:srgbClr>
              </a:solidFill>
              <a:ln w="9525">
                <a:noFill/>
                <a:round/>
                <a:headEnd/>
                <a:tailEnd/>
              </a:ln>
            </p:spPr>
            <p:txBody>
              <a:bodyPr/>
              <a:lstStyle/>
              <a:p>
                <a:endParaRPr lang="en-US"/>
              </a:p>
            </p:txBody>
          </p:sp>
          <p:sp>
            <p:nvSpPr>
              <p:cNvPr id="11941" name="Freeform 190"/>
              <p:cNvSpPr>
                <a:spLocks/>
              </p:cNvSpPr>
              <p:nvPr/>
            </p:nvSpPr>
            <p:spPr bwMode="auto">
              <a:xfrm>
                <a:off x="2743" y="2020"/>
                <a:ext cx="4" cy="6"/>
              </a:xfrm>
              <a:custGeom>
                <a:avLst/>
                <a:gdLst>
                  <a:gd name="T0" fmla="*/ 2 w 4"/>
                  <a:gd name="T1" fmla="*/ 4 h 6"/>
                  <a:gd name="T2" fmla="*/ 4 w 4"/>
                  <a:gd name="T3" fmla="*/ 6 h 6"/>
                  <a:gd name="T4" fmla="*/ 4 w 4"/>
                  <a:gd name="T5" fmla="*/ 4 h 6"/>
                  <a:gd name="T6" fmla="*/ 4 w 4"/>
                  <a:gd name="T7" fmla="*/ 2 h 6"/>
                  <a:gd name="T8" fmla="*/ 4 w 4"/>
                  <a:gd name="T9" fmla="*/ 2 h 6"/>
                  <a:gd name="T10" fmla="*/ 2 w 4"/>
                  <a:gd name="T11" fmla="*/ 0 h 6"/>
                  <a:gd name="T12" fmla="*/ 0 w 4"/>
                  <a:gd name="T13" fmla="*/ 2 h 6"/>
                  <a:gd name="T14" fmla="*/ 0 w 4"/>
                  <a:gd name="T15" fmla="*/ 2 h 6"/>
                  <a:gd name="T16" fmla="*/ 2 w 4"/>
                  <a:gd name="T17" fmla="*/ 2 h 6"/>
                  <a:gd name="T18" fmla="*/ 2 w 4"/>
                  <a:gd name="T19" fmla="*/ 4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
                  <a:gd name="T32" fmla="*/ 4 w 4"/>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
                    <a:moveTo>
                      <a:pt x="2" y="4"/>
                    </a:moveTo>
                    <a:lnTo>
                      <a:pt x="4" y="6"/>
                    </a:lnTo>
                    <a:lnTo>
                      <a:pt x="4" y="4"/>
                    </a:lnTo>
                    <a:lnTo>
                      <a:pt x="4" y="2"/>
                    </a:lnTo>
                    <a:lnTo>
                      <a:pt x="2" y="0"/>
                    </a:lnTo>
                    <a:lnTo>
                      <a:pt x="0" y="2"/>
                    </a:lnTo>
                    <a:lnTo>
                      <a:pt x="2" y="2"/>
                    </a:lnTo>
                    <a:lnTo>
                      <a:pt x="2" y="4"/>
                    </a:lnTo>
                    <a:close/>
                  </a:path>
                </a:pathLst>
              </a:custGeom>
              <a:solidFill>
                <a:srgbClr val="0071B4">
                  <a:alpha val="25098"/>
                </a:srgbClr>
              </a:solidFill>
              <a:ln w="9525">
                <a:noFill/>
                <a:round/>
                <a:headEnd/>
                <a:tailEnd/>
              </a:ln>
            </p:spPr>
            <p:txBody>
              <a:bodyPr/>
              <a:lstStyle/>
              <a:p>
                <a:endParaRPr lang="en-US"/>
              </a:p>
            </p:txBody>
          </p:sp>
          <p:sp>
            <p:nvSpPr>
              <p:cNvPr id="11942" name="Freeform 191"/>
              <p:cNvSpPr>
                <a:spLocks/>
              </p:cNvSpPr>
              <p:nvPr/>
            </p:nvSpPr>
            <p:spPr bwMode="auto">
              <a:xfrm>
                <a:off x="4210" y="3137"/>
                <a:ext cx="8" cy="12"/>
              </a:xfrm>
              <a:custGeom>
                <a:avLst/>
                <a:gdLst>
                  <a:gd name="T0" fmla="*/ 4 w 8"/>
                  <a:gd name="T1" fmla="*/ 2 h 12"/>
                  <a:gd name="T2" fmla="*/ 2 w 8"/>
                  <a:gd name="T3" fmla="*/ 0 h 12"/>
                  <a:gd name="T4" fmla="*/ 0 w 8"/>
                  <a:gd name="T5" fmla="*/ 2 h 12"/>
                  <a:gd name="T6" fmla="*/ 0 w 8"/>
                  <a:gd name="T7" fmla="*/ 4 h 12"/>
                  <a:gd name="T8" fmla="*/ 0 w 8"/>
                  <a:gd name="T9" fmla="*/ 6 h 12"/>
                  <a:gd name="T10" fmla="*/ 2 w 8"/>
                  <a:gd name="T11" fmla="*/ 10 h 12"/>
                  <a:gd name="T12" fmla="*/ 4 w 8"/>
                  <a:gd name="T13" fmla="*/ 12 h 12"/>
                  <a:gd name="T14" fmla="*/ 6 w 8"/>
                  <a:gd name="T15" fmla="*/ 12 h 12"/>
                  <a:gd name="T16" fmla="*/ 8 w 8"/>
                  <a:gd name="T17" fmla="*/ 12 h 12"/>
                  <a:gd name="T18" fmla="*/ 8 w 8"/>
                  <a:gd name="T19" fmla="*/ 10 h 12"/>
                  <a:gd name="T20" fmla="*/ 4 w 8"/>
                  <a:gd name="T21" fmla="*/ 4 h 12"/>
                  <a:gd name="T22" fmla="*/ 4 w 8"/>
                  <a:gd name="T23" fmla="*/ 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4" y="2"/>
                    </a:moveTo>
                    <a:lnTo>
                      <a:pt x="2" y="0"/>
                    </a:lnTo>
                    <a:lnTo>
                      <a:pt x="0" y="2"/>
                    </a:lnTo>
                    <a:lnTo>
                      <a:pt x="0" y="4"/>
                    </a:lnTo>
                    <a:lnTo>
                      <a:pt x="0" y="6"/>
                    </a:lnTo>
                    <a:lnTo>
                      <a:pt x="2" y="10"/>
                    </a:lnTo>
                    <a:lnTo>
                      <a:pt x="4" y="12"/>
                    </a:lnTo>
                    <a:lnTo>
                      <a:pt x="6" y="12"/>
                    </a:lnTo>
                    <a:lnTo>
                      <a:pt x="8" y="12"/>
                    </a:lnTo>
                    <a:lnTo>
                      <a:pt x="8" y="10"/>
                    </a:lnTo>
                    <a:lnTo>
                      <a:pt x="4" y="4"/>
                    </a:lnTo>
                    <a:lnTo>
                      <a:pt x="4" y="2"/>
                    </a:lnTo>
                    <a:close/>
                  </a:path>
                </a:pathLst>
              </a:custGeom>
              <a:solidFill>
                <a:srgbClr val="0071B4">
                  <a:alpha val="25098"/>
                </a:srgbClr>
              </a:solidFill>
              <a:ln w="9525">
                <a:noFill/>
                <a:round/>
                <a:headEnd/>
                <a:tailEnd/>
              </a:ln>
            </p:spPr>
            <p:txBody>
              <a:bodyPr/>
              <a:lstStyle/>
              <a:p>
                <a:endParaRPr lang="en-US"/>
              </a:p>
            </p:txBody>
          </p:sp>
          <p:sp>
            <p:nvSpPr>
              <p:cNvPr id="11943" name="Freeform 192"/>
              <p:cNvSpPr>
                <a:spLocks/>
              </p:cNvSpPr>
              <p:nvPr/>
            </p:nvSpPr>
            <p:spPr bwMode="auto">
              <a:xfrm>
                <a:off x="4188" y="3103"/>
                <a:ext cx="12" cy="14"/>
              </a:xfrm>
              <a:custGeom>
                <a:avLst/>
                <a:gdLst>
                  <a:gd name="T0" fmla="*/ 4 w 12"/>
                  <a:gd name="T1" fmla="*/ 0 h 14"/>
                  <a:gd name="T2" fmla="*/ 0 w 12"/>
                  <a:gd name="T3" fmla="*/ 2 h 14"/>
                  <a:gd name="T4" fmla="*/ 0 w 12"/>
                  <a:gd name="T5" fmla="*/ 2 h 14"/>
                  <a:gd name="T6" fmla="*/ 10 w 12"/>
                  <a:gd name="T7" fmla="*/ 14 h 14"/>
                  <a:gd name="T8" fmla="*/ 10 w 12"/>
                  <a:gd name="T9" fmla="*/ 14 h 14"/>
                  <a:gd name="T10" fmla="*/ 12 w 12"/>
                  <a:gd name="T11" fmla="*/ 12 h 14"/>
                  <a:gd name="T12" fmla="*/ 10 w 12"/>
                  <a:gd name="T13" fmla="*/ 8 h 14"/>
                  <a:gd name="T14" fmla="*/ 4 w 12"/>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4"/>
                  <a:gd name="T26" fmla="*/ 12 w 1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4">
                    <a:moveTo>
                      <a:pt x="4" y="0"/>
                    </a:moveTo>
                    <a:lnTo>
                      <a:pt x="0" y="2"/>
                    </a:lnTo>
                    <a:lnTo>
                      <a:pt x="10" y="14"/>
                    </a:lnTo>
                    <a:lnTo>
                      <a:pt x="12" y="12"/>
                    </a:lnTo>
                    <a:lnTo>
                      <a:pt x="10" y="8"/>
                    </a:lnTo>
                    <a:lnTo>
                      <a:pt x="4" y="0"/>
                    </a:lnTo>
                    <a:close/>
                  </a:path>
                </a:pathLst>
              </a:custGeom>
              <a:solidFill>
                <a:srgbClr val="0071B4">
                  <a:alpha val="25098"/>
                </a:srgbClr>
              </a:solidFill>
              <a:ln w="9525">
                <a:noFill/>
                <a:round/>
                <a:headEnd/>
                <a:tailEnd/>
              </a:ln>
            </p:spPr>
            <p:txBody>
              <a:bodyPr/>
              <a:lstStyle/>
              <a:p>
                <a:endParaRPr lang="en-US"/>
              </a:p>
            </p:txBody>
          </p:sp>
          <p:sp>
            <p:nvSpPr>
              <p:cNvPr id="11944" name="Freeform 193"/>
              <p:cNvSpPr>
                <a:spLocks/>
              </p:cNvSpPr>
              <p:nvPr/>
            </p:nvSpPr>
            <p:spPr bwMode="auto">
              <a:xfrm>
                <a:off x="1803" y="3832"/>
                <a:ext cx="4" cy="4"/>
              </a:xfrm>
              <a:custGeom>
                <a:avLst/>
                <a:gdLst>
                  <a:gd name="T0" fmla="*/ 2 w 4"/>
                  <a:gd name="T1" fmla="*/ 2 h 4"/>
                  <a:gd name="T2" fmla="*/ 0 w 4"/>
                  <a:gd name="T3" fmla="*/ 0 h 4"/>
                  <a:gd name="T4" fmla="*/ 0 w 4"/>
                  <a:gd name="T5" fmla="*/ 2 h 4"/>
                  <a:gd name="T6" fmla="*/ 4 w 4"/>
                  <a:gd name="T7" fmla="*/ 4 h 4"/>
                  <a:gd name="T8" fmla="*/ 2 w 4"/>
                  <a:gd name="T9" fmla="*/ 2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2"/>
                    </a:moveTo>
                    <a:lnTo>
                      <a:pt x="0" y="0"/>
                    </a:lnTo>
                    <a:lnTo>
                      <a:pt x="0" y="2"/>
                    </a:lnTo>
                    <a:lnTo>
                      <a:pt x="4" y="4"/>
                    </a:lnTo>
                    <a:lnTo>
                      <a:pt x="2" y="2"/>
                    </a:lnTo>
                    <a:close/>
                  </a:path>
                </a:pathLst>
              </a:custGeom>
              <a:solidFill>
                <a:srgbClr val="0071B4">
                  <a:alpha val="25098"/>
                </a:srgbClr>
              </a:solidFill>
              <a:ln w="9525">
                <a:noFill/>
                <a:round/>
                <a:headEnd/>
                <a:tailEnd/>
              </a:ln>
            </p:spPr>
            <p:txBody>
              <a:bodyPr/>
              <a:lstStyle/>
              <a:p>
                <a:endParaRPr lang="en-US"/>
              </a:p>
            </p:txBody>
          </p:sp>
          <p:sp>
            <p:nvSpPr>
              <p:cNvPr id="11945" name="Freeform 194"/>
              <p:cNvSpPr>
                <a:spLocks/>
              </p:cNvSpPr>
              <p:nvPr/>
            </p:nvSpPr>
            <p:spPr bwMode="auto">
              <a:xfrm>
                <a:off x="1799" y="3826"/>
                <a:ext cx="6" cy="2"/>
              </a:xfrm>
              <a:custGeom>
                <a:avLst/>
                <a:gdLst>
                  <a:gd name="T0" fmla="*/ 0 w 6"/>
                  <a:gd name="T1" fmla="*/ 2 h 2"/>
                  <a:gd name="T2" fmla="*/ 2 w 6"/>
                  <a:gd name="T3" fmla="*/ 2 h 2"/>
                  <a:gd name="T4" fmla="*/ 6 w 6"/>
                  <a:gd name="T5" fmla="*/ 2 h 2"/>
                  <a:gd name="T6" fmla="*/ 6 w 6"/>
                  <a:gd name="T7" fmla="*/ 2 h 2"/>
                  <a:gd name="T8" fmla="*/ 6 w 6"/>
                  <a:gd name="T9" fmla="*/ 0 h 2"/>
                  <a:gd name="T10" fmla="*/ 4 w 6"/>
                  <a:gd name="T11" fmla="*/ 0 h 2"/>
                  <a:gd name="T12" fmla="*/ 0 w 6"/>
                  <a:gd name="T13" fmla="*/ 2 h 2"/>
                  <a:gd name="T14" fmla="*/ 0 w 6"/>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2"/>
                  <a:gd name="T26" fmla="*/ 6 w 6"/>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2">
                    <a:moveTo>
                      <a:pt x="0" y="2"/>
                    </a:moveTo>
                    <a:lnTo>
                      <a:pt x="2" y="2"/>
                    </a:lnTo>
                    <a:lnTo>
                      <a:pt x="6" y="2"/>
                    </a:lnTo>
                    <a:lnTo>
                      <a:pt x="6" y="0"/>
                    </a:lnTo>
                    <a:lnTo>
                      <a:pt x="4" y="0"/>
                    </a:lnTo>
                    <a:lnTo>
                      <a:pt x="0" y="2"/>
                    </a:lnTo>
                    <a:close/>
                  </a:path>
                </a:pathLst>
              </a:custGeom>
              <a:solidFill>
                <a:srgbClr val="0071B4">
                  <a:alpha val="25098"/>
                </a:srgbClr>
              </a:solidFill>
              <a:ln w="9525">
                <a:noFill/>
                <a:round/>
                <a:headEnd/>
                <a:tailEnd/>
              </a:ln>
            </p:spPr>
            <p:txBody>
              <a:bodyPr/>
              <a:lstStyle/>
              <a:p>
                <a:endParaRPr lang="en-US"/>
              </a:p>
            </p:txBody>
          </p:sp>
          <p:sp>
            <p:nvSpPr>
              <p:cNvPr id="11946" name="Freeform 195"/>
              <p:cNvSpPr>
                <a:spLocks/>
              </p:cNvSpPr>
              <p:nvPr/>
            </p:nvSpPr>
            <p:spPr bwMode="auto">
              <a:xfrm>
                <a:off x="4160" y="3047"/>
                <a:ext cx="152" cy="160"/>
              </a:xfrm>
              <a:custGeom>
                <a:avLst/>
                <a:gdLst>
                  <a:gd name="T0" fmla="*/ 142 w 152"/>
                  <a:gd name="T1" fmla="*/ 156 h 160"/>
                  <a:gd name="T2" fmla="*/ 150 w 152"/>
                  <a:gd name="T3" fmla="*/ 160 h 160"/>
                  <a:gd name="T4" fmla="*/ 150 w 152"/>
                  <a:gd name="T5" fmla="*/ 130 h 160"/>
                  <a:gd name="T6" fmla="*/ 152 w 152"/>
                  <a:gd name="T7" fmla="*/ 120 h 160"/>
                  <a:gd name="T8" fmla="*/ 146 w 152"/>
                  <a:gd name="T9" fmla="*/ 112 h 160"/>
                  <a:gd name="T10" fmla="*/ 136 w 152"/>
                  <a:gd name="T11" fmla="*/ 110 h 160"/>
                  <a:gd name="T12" fmla="*/ 136 w 152"/>
                  <a:gd name="T13" fmla="*/ 106 h 160"/>
                  <a:gd name="T14" fmla="*/ 132 w 152"/>
                  <a:gd name="T15" fmla="*/ 104 h 160"/>
                  <a:gd name="T16" fmla="*/ 130 w 152"/>
                  <a:gd name="T17" fmla="*/ 94 h 160"/>
                  <a:gd name="T18" fmla="*/ 124 w 152"/>
                  <a:gd name="T19" fmla="*/ 92 h 160"/>
                  <a:gd name="T20" fmla="*/ 118 w 152"/>
                  <a:gd name="T21" fmla="*/ 90 h 160"/>
                  <a:gd name="T22" fmla="*/ 116 w 152"/>
                  <a:gd name="T23" fmla="*/ 86 h 160"/>
                  <a:gd name="T24" fmla="*/ 120 w 152"/>
                  <a:gd name="T25" fmla="*/ 82 h 160"/>
                  <a:gd name="T26" fmla="*/ 116 w 152"/>
                  <a:gd name="T27" fmla="*/ 80 h 160"/>
                  <a:gd name="T28" fmla="*/ 120 w 152"/>
                  <a:gd name="T29" fmla="*/ 74 h 160"/>
                  <a:gd name="T30" fmla="*/ 108 w 152"/>
                  <a:gd name="T31" fmla="*/ 74 h 160"/>
                  <a:gd name="T32" fmla="*/ 108 w 152"/>
                  <a:gd name="T33" fmla="*/ 74 h 160"/>
                  <a:gd name="T34" fmla="*/ 110 w 152"/>
                  <a:gd name="T35" fmla="*/ 70 h 160"/>
                  <a:gd name="T36" fmla="*/ 110 w 152"/>
                  <a:gd name="T37" fmla="*/ 68 h 160"/>
                  <a:gd name="T38" fmla="*/ 112 w 152"/>
                  <a:gd name="T39" fmla="*/ 66 h 160"/>
                  <a:gd name="T40" fmla="*/ 110 w 152"/>
                  <a:gd name="T41" fmla="*/ 64 h 160"/>
                  <a:gd name="T42" fmla="*/ 104 w 152"/>
                  <a:gd name="T43" fmla="*/ 64 h 160"/>
                  <a:gd name="T44" fmla="*/ 100 w 152"/>
                  <a:gd name="T45" fmla="*/ 60 h 160"/>
                  <a:gd name="T46" fmla="*/ 100 w 152"/>
                  <a:gd name="T47" fmla="*/ 62 h 160"/>
                  <a:gd name="T48" fmla="*/ 96 w 152"/>
                  <a:gd name="T49" fmla="*/ 58 h 160"/>
                  <a:gd name="T50" fmla="*/ 90 w 152"/>
                  <a:gd name="T51" fmla="*/ 56 h 160"/>
                  <a:gd name="T52" fmla="*/ 84 w 152"/>
                  <a:gd name="T53" fmla="*/ 48 h 160"/>
                  <a:gd name="T54" fmla="*/ 80 w 152"/>
                  <a:gd name="T55" fmla="*/ 46 h 160"/>
                  <a:gd name="T56" fmla="*/ 80 w 152"/>
                  <a:gd name="T57" fmla="*/ 50 h 160"/>
                  <a:gd name="T58" fmla="*/ 72 w 152"/>
                  <a:gd name="T59" fmla="*/ 44 h 160"/>
                  <a:gd name="T60" fmla="*/ 68 w 152"/>
                  <a:gd name="T61" fmla="*/ 40 h 160"/>
                  <a:gd name="T62" fmla="*/ 60 w 152"/>
                  <a:gd name="T63" fmla="*/ 30 h 160"/>
                  <a:gd name="T64" fmla="*/ 44 w 152"/>
                  <a:gd name="T65" fmla="*/ 20 h 160"/>
                  <a:gd name="T66" fmla="*/ 40 w 152"/>
                  <a:gd name="T67" fmla="*/ 14 h 160"/>
                  <a:gd name="T68" fmla="*/ 40 w 152"/>
                  <a:gd name="T69" fmla="*/ 12 h 160"/>
                  <a:gd name="T70" fmla="*/ 34 w 152"/>
                  <a:gd name="T71" fmla="*/ 6 h 160"/>
                  <a:gd name="T72" fmla="*/ 28 w 152"/>
                  <a:gd name="T73" fmla="*/ 6 h 160"/>
                  <a:gd name="T74" fmla="*/ 16 w 152"/>
                  <a:gd name="T75" fmla="*/ 4 h 160"/>
                  <a:gd name="T76" fmla="*/ 12 w 152"/>
                  <a:gd name="T77" fmla="*/ 4 h 160"/>
                  <a:gd name="T78" fmla="*/ 8 w 152"/>
                  <a:gd name="T79" fmla="*/ 0 h 160"/>
                  <a:gd name="T80" fmla="*/ 2 w 152"/>
                  <a:gd name="T81" fmla="*/ 0 h 160"/>
                  <a:gd name="T82" fmla="*/ 2 w 152"/>
                  <a:gd name="T83" fmla="*/ 0 h 160"/>
                  <a:gd name="T84" fmla="*/ 20 w 152"/>
                  <a:gd name="T85" fmla="*/ 26 h 160"/>
                  <a:gd name="T86" fmla="*/ 28 w 152"/>
                  <a:gd name="T87" fmla="*/ 30 h 160"/>
                  <a:gd name="T88" fmla="*/ 34 w 152"/>
                  <a:gd name="T89" fmla="*/ 38 h 160"/>
                  <a:gd name="T90" fmla="*/ 40 w 152"/>
                  <a:gd name="T91" fmla="*/ 46 h 160"/>
                  <a:gd name="T92" fmla="*/ 52 w 152"/>
                  <a:gd name="T93" fmla="*/ 54 h 160"/>
                  <a:gd name="T94" fmla="*/ 58 w 152"/>
                  <a:gd name="T95" fmla="*/ 74 h 160"/>
                  <a:gd name="T96" fmla="*/ 64 w 152"/>
                  <a:gd name="T97" fmla="*/ 78 h 160"/>
                  <a:gd name="T98" fmla="*/ 68 w 152"/>
                  <a:gd name="T99" fmla="*/ 84 h 160"/>
                  <a:gd name="T100" fmla="*/ 74 w 152"/>
                  <a:gd name="T101" fmla="*/ 94 h 160"/>
                  <a:gd name="T102" fmla="*/ 80 w 152"/>
                  <a:gd name="T103" fmla="*/ 108 h 160"/>
                  <a:gd name="T104" fmla="*/ 98 w 152"/>
                  <a:gd name="T105" fmla="*/ 128 h 160"/>
                  <a:gd name="T106" fmla="*/ 102 w 152"/>
                  <a:gd name="T107" fmla="*/ 134 h 160"/>
                  <a:gd name="T108" fmla="*/ 106 w 152"/>
                  <a:gd name="T109" fmla="*/ 136 h 160"/>
                  <a:gd name="T110" fmla="*/ 118 w 152"/>
                  <a:gd name="T111" fmla="*/ 146 h 160"/>
                  <a:gd name="T112" fmla="*/ 134 w 152"/>
                  <a:gd name="T113" fmla="*/ 160 h 160"/>
                  <a:gd name="T114" fmla="*/ 132 w 152"/>
                  <a:gd name="T115" fmla="*/ 156 h 160"/>
                  <a:gd name="T116" fmla="*/ 140 w 152"/>
                  <a:gd name="T117" fmla="*/ 158 h 160"/>
                  <a:gd name="T118" fmla="*/ 142 w 152"/>
                  <a:gd name="T119" fmla="*/ 156 h 1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2"/>
                  <a:gd name="T181" fmla="*/ 0 h 160"/>
                  <a:gd name="T182" fmla="*/ 152 w 152"/>
                  <a:gd name="T183" fmla="*/ 160 h 1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2" h="160">
                    <a:moveTo>
                      <a:pt x="142" y="156"/>
                    </a:moveTo>
                    <a:lnTo>
                      <a:pt x="142" y="156"/>
                    </a:lnTo>
                    <a:lnTo>
                      <a:pt x="148" y="160"/>
                    </a:lnTo>
                    <a:lnTo>
                      <a:pt x="150" y="160"/>
                    </a:lnTo>
                    <a:lnTo>
                      <a:pt x="152" y="130"/>
                    </a:lnTo>
                    <a:lnTo>
                      <a:pt x="150" y="130"/>
                    </a:lnTo>
                    <a:lnTo>
                      <a:pt x="152" y="122"/>
                    </a:lnTo>
                    <a:lnTo>
                      <a:pt x="152" y="120"/>
                    </a:lnTo>
                    <a:lnTo>
                      <a:pt x="150" y="118"/>
                    </a:lnTo>
                    <a:lnTo>
                      <a:pt x="146" y="112"/>
                    </a:lnTo>
                    <a:lnTo>
                      <a:pt x="144" y="112"/>
                    </a:lnTo>
                    <a:lnTo>
                      <a:pt x="136" y="110"/>
                    </a:lnTo>
                    <a:lnTo>
                      <a:pt x="136" y="108"/>
                    </a:lnTo>
                    <a:lnTo>
                      <a:pt x="136" y="106"/>
                    </a:lnTo>
                    <a:lnTo>
                      <a:pt x="132" y="104"/>
                    </a:lnTo>
                    <a:lnTo>
                      <a:pt x="132" y="102"/>
                    </a:lnTo>
                    <a:lnTo>
                      <a:pt x="130" y="94"/>
                    </a:lnTo>
                    <a:lnTo>
                      <a:pt x="126" y="94"/>
                    </a:lnTo>
                    <a:lnTo>
                      <a:pt x="124" y="92"/>
                    </a:lnTo>
                    <a:lnTo>
                      <a:pt x="122" y="92"/>
                    </a:lnTo>
                    <a:lnTo>
                      <a:pt x="118" y="90"/>
                    </a:lnTo>
                    <a:lnTo>
                      <a:pt x="116" y="88"/>
                    </a:lnTo>
                    <a:lnTo>
                      <a:pt x="116" y="86"/>
                    </a:lnTo>
                    <a:lnTo>
                      <a:pt x="118" y="84"/>
                    </a:lnTo>
                    <a:lnTo>
                      <a:pt x="120" y="82"/>
                    </a:lnTo>
                    <a:lnTo>
                      <a:pt x="118" y="82"/>
                    </a:lnTo>
                    <a:lnTo>
                      <a:pt x="116" y="80"/>
                    </a:lnTo>
                    <a:lnTo>
                      <a:pt x="120" y="78"/>
                    </a:lnTo>
                    <a:lnTo>
                      <a:pt x="120" y="74"/>
                    </a:lnTo>
                    <a:lnTo>
                      <a:pt x="116" y="70"/>
                    </a:lnTo>
                    <a:lnTo>
                      <a:pt x="108" y="74"/>
                    </a:lnTo>
                    <a:lnTo>
                      <a:pt x="110" y="72"/>
                    </a:lnTo>
                    <a:lnTo>
                      <a:pt x="110" y="70"/>
                    </a:lnTo>
                    <a:lnTo>
                      <a:pt x="110" y="68"/>
                    </a:lnTo>
                    <a:lnTo>
                      <a:pt x="112" y="66"/>
                    </a:lnTo>
                    <a:lnTo>
                      <a:pt x="112" y="64"/>
                    </a:lnTo>
                    <a:lnTo>
                      <a:pt x="110" y="64"/>
                    </a:lnTo>
                    <a:lnTo>
                      <a:pt x="108" y="62"/>
                    </a:lnTo>
                    <a:lnTo>
                      <a:pt x="104" y="64"/>
                    </a:lnTo>
                    <a:lnTo>
                      <a:pt x="102" y="62"/>
                    </a:lnTo>
                    <a:lnTo>
                      <a:pt x="100" y="60"/>
                    </a:lnTo>
                    <a:lnTo>
                      <a:pt x="100" y="62"/>
                    </a:lnTo>
                    <a:lnTo>
                      <a:pt x="98" y="62"/>
                    </a:lnTo>
                    <a:lnTo>
                      <a:pt x="96" y="58"/>
                    </a:lnTo>
                    <a:lnTo>
                      <a:pt x="92" y="56"/>
                    </a:lnTo>
                    <a:lnTo>
                      <a:pt x="90" y="56"/>
                    </a:lnTo>
                    <a:lnTo>
                      <a:pt x="88" y="54"/>
                    </a:lnTo>
                    <a:lnTo>
                      <a:pt x="84" y="48"/>
                    </a:lnTo>
                    <a:lnTo>
                      <a:pt x="82" y="46"/>
                    </a:lnTo>
                    <a:lnTo>
                      <a:pt x="80" y="46"/>
                    </a:lnTo>
                    <a:lnTo>
                      <a:pt x="80" y="48"/>
                    </a:lnTo>
                    <a:lnTo>
                      <a:pt x="80" y="50"/>
                    </a:lnTo>
                    <a:lnTo>
                      <a:pt x="78" y="48"/>
                    </a:lnTo>
                    <a:lnTo>
                      <a:pt x="72" y="44"/>
                    </a:lnTo>
                    <a:lnTo>
                      <a:pt x="72" y="40"/>
                    </a:lnTo>
                    <a:lnTo>
                      <a:pt x="68" y="40"/>
                    </a:lnTo>
                    <a:lnTo>
                      <a:pt x="68" y="38"/>
                    </a:lnTo>
                    <a:lnTo>
                      <a:pt x="60" y="30"/>
                    </a:lnTo>
                    <a:lnTo>
                      <a:pt x="50" y="26"/>
                    </a:lnTo>
                    <a:lnTo>
                      <a:pt x="44" y="20"/>
                    </a:lnTo>
                    <a:lnTo>
                      <a:pt x="42" y="16"/>
                    </a:lnTo>
                    <a:lnTo>
                      <a:pt x="40" y="14"/>
                    </a:lnTo>
                    <a:lnTo>
                      <a:pt x="40" y="12"/>
                    </a:lnTo>
                    <a:lnTo>
                      <a:pt x="38" y="10"/>
                    </a:lnTo>
                    <a:lnTo>
                      <a:pt x="34" y="6"/>
                    </a:lnTo>
                    <a:lnTo>
                      <a:pt x="32" y="6"/>
                    </a:lnTo>
                    <a:lnTo>
                      <a:pt x="28" y="6"/>
                    </a:lnTo>
                    <a:lnTo>
                      <a:pt x="26" y="4"/>
                    </a:lnTo>
                    <a:lnTo>
                      <a:pt x="16" y="4"/>
                    </a:lnTo>
                    <a:lnTo>
                      <a:pt x="14" y="4"/>
                    </a:lnTo>
                    <a:lnTo>
                      <a:pt x="12" y="4"/>
                    </a:lnTo>
                    <a:lnTo>
                      <a:pt x="10" y="0"/>
                    </a:lnTo>
                    <a:lnTo>
                      <a:pt x="8" y="0"/>
                    </a:lnTo>
                    <a:lnTo>
                      <a:pt x="4" y="0"/>
                    </a:lnTo>
                    <a:lnTo>
                      <a:pt x="2" y="0"/>
                    </a:lnTo>
                    <a:lnTo>
                      <a:pt x="0" y="0"/>
                    </a:lnTo>
                    <a:lnTo>
                      <a:pt x="2" y="0"/>
                    </a:lnTo>
                    <a:lnTo>
                      <a:pt x="2" y="6"/>
                    </a:lnTo>
                    <a:lnTo>
                      <a:pt x="20" y="26"/>
                    </a:lnTo>
                    <a:lnTo>
                      <a:pt x="22" y="26"/>
                    </a:lnTo>
                    <a:lnTo>
                      <a:pt x="28" y="30"/>
                    </a:lnTo>
                    <a:lnTo>
                      <a:pt x="32" y="38"/>
                    </a:lnTo>
                    <a:lnTo>
                      <a:pt x="34" y="38"/>
                    </a:lnTo>
                    <a:lnTo>
                      <a:pt x="36" y="46"/>
                    </a:lnTo>
                    <a:lnTo>
                      <a:pt x="40" y="46"/>
                    </a:lnTo>
                    <a:lnTo>
                      <a:pt x="46" y="50"/>
                    </a:lnTo>
                    <a:lnTo>
                      <a:pt x="52" y="54"/>
                    </a:lnTo>
                    <a:lnTo>
                      <a:pt x="52" y="58"/>
                    </a:lnTo>
                    <a:lnTo>
                      <a:pt x="58" y="74"/>
                    </a:lnTo>
                    <a:lnTo>
                      <a:pt x="60" y="74"/>
                    </a:lnTo>
                    <a:lnTo>
                      <a:pt x="64" y="78"/>
                    </a:lnTo>
                    <a:lnTo>
                      <a:pt x="66" y="82"/>
                    </a:lnTo>
                    <a:lnTo>
                      <a:pt x="68" y="84"/>
                    </a:lnTo>
                    <a:lnTo>
                      <a:pt x="74" y="90"/>
                    </a:lnTo>
                    <a:lnTo>
                      <a:pt x="74" y="94"/>
                    </a:lnTo>
                    <a:lnTo>
                      <a:pt x="80" y="104"/>
                    </a:lnTo>
                    <a:lnTo>
                      <a:pt x="80" y="108"/>
                    </a:lnTo>
                    <a:lnTo>
                      <a:pt x="96" y="126"/>
                    </a:lnTo>
                    <a:lnTo>
                      <a:pt x="98" y="128"/>
                    </a:lnTo>
                    <a:lnTo>
                      <a:pt x="100" y="130"/>
                    </a:lnTo>
                    <a:lnTo>
                      <a:pt x="102" y="134"/>
                    </a:lnTo>
                    <a:lnTo>
                      <a:pt x="104" y="136"/>
                    </a:lnTo>
                    <a:lnTo>
                      <a:pt x="106" y="136"/>
                    </a:lnTo>
                    <a:lnTo>
                      <a:pt x="118" y="146"/>
                    </a:lnTo>
                    <a:lnTo>
                      <a:pt x="122" y="148"/>
                    </a:lnTo>
                    <a:lnTo>
                      <a:pt x="134" y="160"/>
                    </a:lnTo>
                    <a:lnTo>
                      <a:pt x="132" y="156"/>
                    </a:lnTo>
                    <a:lnTo>
                      <a:pt x="134" y="156"/>
                    </a:lnTo>
                    <a:lnTo>
                      <a:pt x="140" y="158"/>
                    </a:lnTo>
                    <a:lnTo>
                      <a:pt x="142" y="158"/>
                    </a:lnTo>
                    <a:lnTo>
                      <a:pt x="142" y="156"/>
                    </a:lnTo>
                    <a:close/>
                  </a:path>
                </a:pathLst>
              </a:custGeom>
              <a:solidFill>
                <a:srgbClr val="0071B4">
                  <a:alpha val="25098"/>
                </a:srgbClr>
              </a:solidFill>
              <a:ln w="9525">
                <a:noFill/>
                <a:round/>
                <a:headEnd/>
                <a:tailEnd/>
              </a:ln>
            </p:spPr>
            <p:txBody>
              <a:bodyPr/>
              <a:lstStyle/>
              <a:p>
                <a:endParaRPr lang="en-US"/>
              </a:p>
            </p:txBody>
          </p:sp>
          <p:sp>
            <p:nvSpPr>
              <p:cNvPr id="11947" name="Freeform 196"/>
              <p:cNvSpPr>
                <a:spLocks/>
              </p:cNvSpPr>
              <p:nvPr/>
            </p:nvSpPr>
            <p:spPr bwMode="auto">
              <a:xfrm>
                <a:off x="1801" y="3830"/>
                <a:ext cx="6" cy="4"/>
              </a:xfrm>
              <a:custGeom>
                <a:avLst/>
                <a:gdLst>
                  <a:gd name="T0" fmla="*/ 6 w 6"/>
                  <a:gd name="T1" fmla="*/ 2 h 4"/>
                  <a:gd name="T2" fmla="*/ 6 w 6"/>
                  <a:gd name="T3" fmla="*/ 0 h 4"/>
                  <a:gd name="T4" fmla="*/ 0 w 6"/>
                  <a:gd name="T5" fmla="*/ 0 h 4"/>
                  <a:gd name="T6" fmla="*/ 0 w 6"/>
                  <a:gd name="T7" fmla="*/ 0 h 4"/>
                  <a:gd name="T8" fmla="*/ 0 w 6"/>
                  <a:gd name="T9" fmla="*/ 0 h 4"/>
                  <a:gd name="T10" fmla="*/ 4 w 6"/>
                  <a:gd name="T11" fmla="*/ 2 h 4"/>
                  <a:gd name="T12" fmla="*/ 6 w 6"/>
                  <a:gd name="T13" fmla="*/ 4 h 4"/>
                  <a:gd name="T14" fmla="*/ 6 w 6"/>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6" y="2"/>
                    </a:moveTo>
                    <a:lnTo>
                      <a:pt x="6" y="0"/>
                    </a:lnTo>
                    <a:lnTo>
                      <a:pt x="0" y="0"/>
                    </a:lnTo>
                    <a:lnTo>
                      <a:pt x="4" y="2"/>
                    </a:lnTo>
                    <a:lnTo>
                      <a:pt x="6" y="4"/>
                    </a:lnTo>
                    <a:lnTo>
                      <a:pt x="6" y="2"/>
                    </a:lnTo>
                    <a:close/>
                  </a:path>
                </a:pathLst>
              </a:custGeom>
              <a:solidFill>
                <a:srgbClr val="0071B4">
                  <a:alpha val="25098"/>
                </a:srgbClr>
              </a:solidFill>
              <a:ln w="9525">
                <a:noFill/>
                <a:round/>
                <a:headEnd/>
                <a:tailEnd/>
              </a:ln>
            </p:spPr>
            <p:txBody>
              <a:bodyPr/>
              <a:lstStyle/>
              <a:p>
                <a:endParaRPr lang="en-US"/>
              </a:p>
            </p:txBody>
          </p:sp>
          <p:sp>
            <p:nvSpPr>
              <p:cNvPr id="11948" name="Freeform 197"/>
              <p:cNvSpPr>
                <a:spLocks/>
              </p:cNvSpPr>
              <p:nvPr/>
            </p:nvSpPr>
            <p:spPr bwMode="auto">
              <a:xfrm>
                <a:off x="4138" y="3024"/>
                <a:ext cx="2" cy="5"/>
              </a:xfrm>
              <a:custGeom>
                <a:avLst/>
                <a:gdLst>
                  <a:gd name="T0" fmla="*/ 2 w 2"/>
                  <a:gd name="T1" fmla="*/ 0 h 5"/>
                  <a:gd name="T2" fmla="*/ 0 w 2"/>
                  <a:gd name="T3" fmla="*/ 0 h 5"/>
                  <a:gd name="T4" fmla="*/ 0 w 2"/>
                  <a:gd name="T5" fmla="*/ 2 h 5"/>
                  <a:gd name="T6" fmla="*/ 0 w 2"/>
                  <a:gd name="T7" fmla="*/ 4 h 5"/>
                  <a:gd name="T8" fmla="*/ 0 w 2"/>
                  <a:gd name="T9" fmla="*/ 5 h 5"/>
                  <a:gd name="T10" fmla="*/ 2 w 2"/>
                  <a:gd name="T11" fmla="*/ 5 h 5"/>
                  <a:gd name="T12" fmla="*/ 2 w 2"/>
                  <a:gd name="T13" fmla="*/ 2 h 5"/>
                  <a:gd name="T14" fmla="*/ 2 w 2"/>
                  <a:gd name="T15" fmla="*/ 0 h 5"/>
                  <a:gd name="T16" fmla="*/ 2 w 2"/>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5"/>
                  <a:gd name="T29" fmla="*/ 2 w 2"/>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5">
                    <a:moveTo>
                      <a:pt x="2" y="0"/>
                    </a:moveTo>
                    <a:lnTo>
                      <a:pt x="0" y="0"/>
                    </a:lnTo>
                    <a:lnTo>
                      <a:pt x="0" y="2"/>
                    </a:lnTo>
                    <a:lnTo>
                      <a:pt x="0" y="4"/>
                    </a:lnTo>
                    <a:lnTo>
                      <a:pt x="0" y="5"/>
                    </a:lnTo>
                    <a:lnTo>
                      <a:pt x="2" y="5"/>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949" name="Freeform 198"/>
              <p:cNvSpPr>
                <a:spLocks/>
              </p:cNvSpPr>
              <p:nvPr/>
            </p:nvSpPr>
            <p:spPr bwMode="auto">
              <a:xfrm>
                <a:off x="3951" y="2988"/>
                <a:ext cx="32" cy="53"/>
              </a:xfrm>
              <a:custGeom>
                <a:avLst/>
                <a:gdLst>
                  <a:gd name="T0" fmla="*/ 28 w 32"/>
                  <a:gd name="T1" fmla="*/ 30 h 53"/>
                  <a:gd name="T2" fmla="*/ 24 w 32"/>
                  <a:gd name="T3" fmla="*/ 20 h 53"/>
                  <a:gd name="T4" fmla="*/ 24 w 32"/>
                  <a:gd name="T5" fmla="*/ 18 h 53"/>
                  <a:gd name="T6" fmla="*/ 22 w 32"/>
                  <a:gd name="T7" fmla="*/ 14 h 53"/>
                  <a:gd name="T8" fmla="*/ 18 w 32"/>
                  <a:gd name="T9" fmla="*/ 12 h 53"/>
                  <a:gd name="T10" fmla="*/ 18 w 32"/>
                  <a:gd name="T11" fmla="*/ 10 h 53"/>
                  <a:gd name="T12" fmla="*/ 16 w 32"/>
                  <a:gd name="T13" fmla="*/ 8 h 53"/>
                  <a:gd name="T14" fmla="*/ 10 w 32"/>
                  <a:gd name="T15" fmla="*/ 2 h 53"/>
                  <a:gd name="T16" fmla="*/ 8 w 32"/>
                  <a:gd name="T17" fmla="*/ 0 h 53"/>
                  <a:gd name="T18" fmla="*/ 6 w 32"/>
                  <a:gd name="T19" fmla="*/ 0 h 53"/>
                  <a:gd name="T20" fmla="*/ 4 w 32"/>
                  <a:gd name="T21" fmla="*/ 2 h 53"/>
                  <a:gd name="T22" fmla="*/ 6 w 32"/>
                  <a:gd name="T23" fmla="*/ 4 h 53"/>
                  <a:gd name="T24" fmla="*/ 8 w 32"/>
                  <a:gd name="T25" fmla="*/ 4 h 53"/>
                  <a:gd name="T26" fmla="*/ 10 w 32"/>
                  <a:gd name="T27" fmla="*/ 6 h 53"/>
                  <a:gd name="T28" fmla="*/ 8 w 32"/>
                  <a:gd name="T29" fmla="*/ 6 h 53"/>
                  <a:gd name="T30" fmla="*/ 6 w 32"/>
                  <a:gd name="T31" fmla="*/ 8 h 53"/>
                  <a:gd name="T32" fmla="*/ 6 w 32"/>
                  <a:gd name="T33" fmla="*/ 8 h 53"/>
                  <a:gd name="T34" fmla="*/ 6 w 32"/>
                  <a:gd name="T35" fmla="*/ 10 h 53"/>
                  <a:gd name="T36" fmla="*/ 4 w 32"/>
                  <a:gd name="T37" fmla="*/ 12 h 53"/>
                  <a:gd name="T38" fmla="*/ 2 w 32"/>
                  <a:gd name="T39" fmla="*/ 24 h 53"/>
                  <a:gd name="T40" fmla="*/ 2 w 32"/>
                  <a:gd name="T41" fmla="*/ 24 h 53"/>
                  <a:gd name="T42" fmla="*/ 0 w 32"/>
                  <a:gd name="T43" fmla="*/ 24 h 53"/>
                  <a:gd name="T44" fmla="*/ 2 w 32"/>
                  <a:gd name="T45" fmla="*/ 43 h 53"/>
                  <a:gd name="T46" fmla="*/ 6 w 32"/>
                  <a:gd name="T47" fmla="*/ 51 h 53"/>
                  <a:gd name="T48" fmla="*/ 8 w 32"/>
                  <a:gd name="T49" fmla="*/ 53 h 53"/>
                  <a:gd name="T50" fmla="*/ 16 w 32"/>
                  <a:gd name="T51" fmla="*/ 53 h 53"/>
                  <a:gd name="T52" fmla="*/ 28 w 32"/>
                  <a:gd name="T53" fmla="*/ 47 h 53"/>
                  <a:gd name="T54" fmla="*/ 30 w 32"/>
                  <a:gd name="T55" fmla="*/ 43 h 53"/>
                  <a:gd name="T56" fmla="*/ 32 w 32"/>
                  <a:gd name="T57" fmla="*/ 32 h 53"/>
                  <a:gd name="T58" fmla="*/ 30 w 32"/>
                  <a:gd name="T59" fmla="*/ 30 h 53"/>
                  <a:gd name="T60" fmla="*/ 28 w 32"/>
                  <a:gd name="T61" fmla="*/ 30 h 5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
                  <a:gd name="T94" fmla="*/ 0 h 53"/>
                  <a:gd name="T95" fmla="*/ 32 w 32"/>
                  <a:gd name="T96" fmla="*/ 53 h 5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 h="53">
                    <a:moveTo>
                      <a:pt x="28" y="30"/>
                    </a:moveTo>
                    <a:lnTo>
                      <a:pt x="24" y="20"/>
                    </a:lnTo>
                    <a:lnTo>
                      <a:pt x="24" y="18"/>
                    </a:lnTo>
                    <a:lnTo>
                      <a:pt x="22" y="14"/>
                    </a:lnTo>
                    <a:lnTo>
                      <a:pt x="18" y="12"/>
                    </a:lnTo>
                    <a:lnTo>
                      <a:pt x="18" y="10"/>
                    </a:lnTo>
                    <a:lnTo>
                      <a:pt x="16" y="8"/>
                    </a:lnTo>
                    <a:lnTo>
                      <a:pt x="10" y="2"/>
                    </a:lnTo>
                    <a:lnTo>
                      <a:pt x="8" y="0"/>
                    </a:lnTo>
                    <a:lnTo>
                      <a:pt x="6" y="0"/>
                    </a:lnTo>
                    <a:lnTo>
                      <a:pt x="4" y="2"/>
                    </a:lnTo>
                    <a:lnTo>
                      <a:pt x="6" y="4"/>
                    </a:lnTo>
                    <a:lnTo>
                      <a:pt x="8" y="4"/>
                    </a:lnTo>
                    <a:lnTo>
                      <a:pt x="10" y="6"/>
                    </a:lnTo>
                    <a:lnTo>
                      <a:pt x="8" y="6"/>
                    </a:lnTo>
                    <a:lnTo>
                      <a:pt x="6" y="8"/>
                    </a:lnTo>
                    <a:lnTo>
                      <a:pt x="6" y="10"/>
                    </a:lnTo>
                    <a:lnTo>
                      <a:pt x="4" y="12"/>
                    </a:lnTo>
                    <a:lnTo>
                      <a:pt x="2" y="24"/>
                    </a:lnTo>
                    <a:lnTo>
                      <a:pt x="0" y="24"/>
                    </a:lnTo>
                    <a:lnTo>
                      <a:pt x="2" y="43"/>
                    </a:lnTo>
                    <a:lnTo>
                      <a:pt x="6" y="51"/>
                    </a:lnTo>
                    <a:lnTo>
                      <a:pt x="8" y="53"/>
                    </a:lnTo>
                    <a:lnTo>
                      <a:pt x="16" y="53"/>
                    </a:lnTo>
                    <a:lnTo>
                      <a:pt x="28" y="47"/>
                    </a:lnTo>
                    <a:lnTo>
                      <a:pt x="30" y="43"/>
                    </a:lnTo>
                    <a:lnTo>
                      <a:pt x="32" y="32"/>
                    </a:lnTo>
                    <a:lnTo>
                      <a:pt x="30" y="30"/>
                    </a:lnTo>
                    <a:lnTo>
                      <a:pt x="28" y="30"/>
                    </a:lnTo>
                    <a:close/>
                  </a:path>
                </a:pathLst>
              </a:custGeom>
              <a:solidFill>
                <a:srgbClr val="0071B4">
                  <a:alpha val="25098"/>
                </a:srgbClr>
              </a:solidFill>
              <a:ln w="9525">
                <a:noFill/>
                <a:round/>
                <a:headEnd/>
                <a:tailEnd/>
              </a:ln>
            </p:spPr>
            <p:txBody>
              <a:bodyPr/>
              <a:lstStyle/>
              <a:p>
                <a:endParaRPr lang="en-US"/>
              </a:p>
            </p:txBody>
          </p:sp>
          <p:sp>
            <p:nvSpPr>
              <p:cNvPr id="11950" name="Freeform 199"/>
              <p:cNvSpPr>
                <a:spLocks/>
              </p:cNvSpPr>
              <p:nvPr/>
            </p:nvSpPr>
            <p:spPr bwMode="auto">
              <a:xfrm>
                <a:off x="4300" y="3147"/>
                <a:ext cx="22" cy="22"/>
              </a:xfrm>
              <a:custGeom>
                <a:avLst/>
                <a:gdLst>
                  <a:gd name="T0" fmla="*/ 20 w 22"/>
                  <a:gd name="T1" fmla="*/ 14 h 22"/>
                  <a:gd name="T2" fmla="*/ 16 w 22"/>
                  <a:gd name="T3" fmla="*/ 12 h 22"/>
                  <a:gd name="T4" fmla="*/ 16 w 22"/>
                  <a:gd name="T5" fmla="*/ 10 h 22"/>
                  <a:gd name="T6" fmla="*/ 12 w 22"/>
                  <a:gd name="T7" fmla="*/ 0 h 22"/>
                  <a:gd name="T8" fmla="*/ 10 w 22"/>
                  <a:gd name="T9" fmla="*/ 0 h 22"/>
                  <a:gd name="T10" fmla="*/ 8 w 22"/>
                  <a:gd name="T11" fmla="*/ 0 h 22"/>
                  <a:gd name="T12" fmla="*/ 8 w 22"/>
                  <a:gd name="T13" fmla="*/ 2 h 22"/>
                  <a:gd name="T14" fmla="*/ 8 w 22"/>
                  <a:gd name="T15" fmla="*/ 2 h 22"/>
                  <a:gd name="T16" fmla="*/ 8 w 22"/>
                  <a:gd name="T17" fmla="*/ 2 h 22"/>
                  <a:gd name="T18" fmla="*/ 6 w 22"/>
                  <a:gd name="T19" fmla="*/ 0 h 22"/>
                  <a:gd name="T20" fmla="*/ 6 w 22"/>
                  <a:gd name="T21" fmla="*/ 0 h 22"/>
                  <a:gd name="T22" fmla="*/ 4 w 22"/>
                  <a:gd name="T23" fmla="*/ 0 h 22"/>
                  <a:gd name="T24" fmla="*/ 0 w 22"/>
                  <a:gd name="T25" fmla="*/ 4 h 22"/>
                  <a:gd name="T26" fmla="*/ 2 w 22"/>
                  <a:gd name="T27" fmla="*/ 6 h 22"/>
                  <a:gd name="T28" fmla="*/ 6 w 22"/>
                  <a:gd name="T29" fmla="*/ 6 h 22"/>
                  <a:gd name="T30" fmla="*/ 10 w 22"/>
                  <a:gd name="T31" fmla="*/ 8 h 22"/>
                  <a:gd name="T32" fmla="*/ 12 w 22"/>
                  <a:gd name="T33" fmla="*/ 12 h 22"/>
                  <a:gd name="T34" fmla="*/ 12 w 22"/>
                  <a:gd name="T35" fmla="*/ 14 h 22"/>
                  <a:gd name="T36" fmla="*/ 12 w 22"/>
                  <a:gd name="T37" fmla="*/ 16 h 22"/>
                  <a:gd name="T38" fmla="*/ 14 w 22"/>
                  <a:gd name="T39" fmla="*/ 18 h 22"/>
                  <a:gd name="T40" fmla="*/ 18 w 22"/>
                  <a:gd name="T41" fmla="*/ 20 h 22"/>
                  <a:gd name="T42" fmla="*/ 20 w 22"/>
                  <a:gd name="T43" fmla="*/ 22 h 22"/>
                  <a:gd name="T44" fmla="*/ 22 w 22"/>
                  <a:gd name="T45" fmla="*/ 20 h 22"/>
                  <a:gd name="T46" fmla="*/ 22 w 22"/>
                  <a:gd name="T47" fmla="*/ 18 h 22"/>
                  <a:gd name="T48" fmla="*/ 22 w 22"/>
                  <a:gd name="T49" fmla="*/ 14 h 22"/>
                  <a:gd name="T50" fmla="*/ 20 w 22"/>
                  <a:gd name="T51" fmla="*/ 14 h 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2"/>
                  <a:gd name="T80" fmla="*/ 22 w 22"/>
                  <a:gd name="T81" fmla="*/ 22 h 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2">
                    <a:moveTo>
                      <a:pt x="20" y="14"/>
                    </a:moveTo>
                    <a:lnTo>
                      <a:pt x="16" y="12"/>
                    </a:lnTo>
                    <a:lnTo>
                      <a:pt x="16" y="10"/>
                    </a:lnTo>
                    <a:lnTo>
                      <a:pt x="12" y="0"/>
                    </a:lnTo>
                    <a:lnTo>
                      <a:pt x="10" y="0"/>
                    </a:lnTo>
                    <a:lnTo>
                      <a:pt x="8" y="0"/>
                    </a:lnTo>
                    <a:lnTo>
                      <a:pt x="8" y="2"/>
                    </a:lnTo>
                    <a:lnTo>
                      <a:pt x="6" y="0"/>
                    </a:lnTo>
                    <a:lnTo>
                      <a:pt x="4" y="0"/>
                    </a:lnTo>
                    <a:lnTo>
                      <a:pt x="0" y="4"/>
                    </a:lnTo>
                    <a:lnTo>
                      <a:pt x="2" y="6"/>
                    </a:lnTo>
                    <a:lnTo>
                      <a:pt x="6" y="6"/>
                    </a:lnTo>
                    <a:lnTo>
                      <a:pt x="10" y="8"/>
                    </a:lnTo>
                    <a:lnTo>
                      <a:pt x="12" y="12"/>
                    </a:lnTo>
                    <a:lnTo>
                      <a:pt x="12" y="14"/>
                    </a:lnTo>
                    <a:lnTo>
                      <a:pt x="12" y="16"/>
                    </a:lnTo>
                    <a:lnTo>
                      <a:pt x="14" y="18"/>
                    </a:lnTo>
                    <a:lnTo>
                      <a:pt x="18" y="20"/>
                    </a:lnTo>
                    <a:lnTo>
                      <a:pt x="20" y="22"/>
                    </a:lnTo>
                    <a:lnTo>
                      <a:pt x="22" y="20"/>
                    </a:lnTo>
                    <a:lnTo>
                      <a:pt x="22" y="18"/>
                    </a:lnTo>
                    <a:lnTo>
                      <a:pt x="22" y="14"/>
                    </a:lnTo>
                    <a:lnTo>
                      <a:pt x="20" y="14"/>
                    </a:lnTo>
                    <a:close/>
                  </a:path>
                </a:pathLst>
              </a:custGeom>
              <a:solidFill>
                <a:srgbClr val="0071B4">
                  <a:alpha val="25098"/>
                </a:srgbClr>
              </a:solidFill>
              <a:ln w="9525">
                <a:noFill/>
                <a:round/>
                <a:headEnd/>
                <a:tailEnd/>
              </a:ln>
            </p:spPr>
            <p:txBody>
              <a:bodyPr/>
              <a:lstStyle/>
              <a:p>
                <a:endParaRPr lang="en-US"/>
              </a:p>
            </p:txBody>
          </p:sp>
          <p:sp>
            <p:nvSpPr>
              <p:cNvPr id="11951" name="Freeform 200"/>
              <p:cNvSpPr>
                <a:spLocks/>
              </p:cNvSpPr>
              <p:nvPr/>
            </p:nvSpPr>
            <p:spPr bwMode="auto">
              <a:xfrm>
                <a:off x="4204" y="3012"/>
                <a:ext cx="2" cy="4"/>
              </a:xfrm>
              <a:custGeom>
                <a:avLst/>
                <a:gdLst>
                  <a:gd name="T0" fmla="*/ 2 w 2"/>
                  <a:gd name="T1" fmla="*/ 2 h 4"/>
                  <a:gd name="T2" fmla="*/ 0 w 2"/>
                  <a:gd name="T3" fmla="*/ 0 h 4"/>
                  <a:gd name="T4" fmla="*/ 0 w 2"/>
                  <a:gd name="T5" fmla="*/ 0 h 4"/>
                  <a:gd name="T6" fmla="*/ 0 w 2"/>
                  <a:gd name="T7" fmla="*/ 0 h 4"/>
                  <a:gd name="T8" fmla="*/ 0 w 2"/>
                  <a:gd name="T9" fmla="*/ 4 h 4"/>
                  <a:gd name="T10" fmla="*/ 0 w 2"/>
                  <a:gd name="T11" fmla="*/ 4 h 4"/>
                  <a:gd name="T12" fmla="*/ 2 w 2"/>
                  <a:gd name="T13" fmla="*/ 4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0" y="0"/>
                    </a:lnTo>
                    <a:lnTo>
                      <a:pt x="0" y="4"/>
                    </a:lnTo>
                    <a:lnTo>
                      <a:pt x="2" y="4"/>
                    </a:lnTo>
                    <a:lnTo>
                      <a:pt x="2" y="2"/>
                    </a:lnTo>
                    <a:close/>
                  </a:path>
                </a:pathLst>
              </a:custGeom>
              <a:solidFill>
                <a:srgbClr val="0071B4">
                  <a:alpha val="25098"/>
                </a:srgbClr>
              </a:solidFill>
              <a:ln w="9525">
                <a:noFill/>
                <a:round/>
                <a:headEnd/>
                <a:tailEnd/>
              </a:ln>
            </p:spPr>
            <p:txBody>
              <a:bodyPr/>
              <a:lstStyle/>
              <a:p>
                <a:endParaRPr lang="en-US"/>
              </a:p>
            </p:txBody>
          </p:sp>
          <p:sp>
            <p:nvSpPr>
              <p:cNvPr id="11952" name="Freeform 201"/>
              <p:cNvSpPr>
                <a:spLocks/>
              </p:cNvSpPr>
              <p:nvPr/>
            </p:nvSpPr>
            <p:spPr bwMode="auto">
              <a:xfrm>
                <a:off x="4334" y="3161"/>
                <a:ext cx="9" cy="8"/>
              </a:xfrm>
              <a:custGeom>
                <a:avLst/>
                <a:gdLst>
                  <a:gd name="T0" fmla="*/ 2 w 9"/>
                  <a:gd name="T1" fmla="*/ 8 h 8"/>
                  <a:gd name="T2" fmla="*/ 4 w 9"/>
                  <a:gd name="T3" fmla="*/ 8 h 8"/>
                  <a:gd name="T4" fmla="*/ 5 w 9"/>
                  <a:gd name="T5" fmla="*/ 8 h 8"/>
                  <a:gd name="T6" fmla="*/ 5 w 9"/>
                  <a:gd name="T7" fmla="*/ 8 h 8"/>
                  <a:gd name="T8" fmla="*/ 7 w 9"/>
                  <a:gd name="T9" fmla="*/ 8 h 8"/>
                  <a:gd name="T10" fmla="*/ 9 w 9"/>
                  <a:gd name="T11" fmla="*/ 6 h 8"/>
                  <a:gd name="T12" fmla="*/ 9 w 9"/>
                  <a:gd name="T13" fmla="*/ 2 h 8"/>
                  <a:gd name="T14" fmla="*/ 7 w 9"/>
                  <a:gd name="T15" fmla="*/ 2 h 8"/>
                  <a:gd name="T16" fmla="*/ 5 w 9"/>
                  <a:gd name="T17" fmla="*/ 0 h 8"/>
                  <a:gd name="T18" fmla="*/ 2 w 9"/>
                  <a:gd name="T19" fmla="*/ 0 h 8"/>
                  <a:gd name="T20" fmla="*/ 2 w 9"/>
                  <a:gd name="T21" fmla="*/ 0 h 8"/>
                  <a:gd name="T22" fmla="*/ 2 w 9"/>
                  <a:gd name="T23" fmla="*/ 0 h 8"/>
                  <a:gd name="T24" fmla="*/ 0 w 9"/>
                  <a:gd name="T25" fmla="*/ 2 h 8"/>
                  <a:gd name="T26" fmla="*/ 0 w 9"/>
                  <a:gd name="T27" fmla="*/ 4 h 8"/>
                  <a:gd name="T28" fmla="*/ 2 w 9"/>
                  <a:gd name="T29" fmla="*/ 8 h 8"/>
                  <a:gd name="T30" fmla="*/ 2 w 9"/>
                  <a:gd name="T31" fmla="*/ 8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8"/>
                  <a:gd name="T50" fmla="*/ 9 w 9"/>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8">
                    <a:moveTo>
                      <a:pt x="2" y="8"/>
                    </a:moveTo>
                    <a:lnTo>
                      <a:pt x="4" y="8"/>
                    </a:lnTo>
                    <a:lnTo>
                      <a:pt x="5" y="8"/>
                    </a:lnTo>
                    <a:lnTo>
                      <a:pt x="7" y="8"/>
                    </a:lnTo>
                    <a:lnTo>
                      <a:pt x="9" y="6"/>
                    </a:lnTo>
                    <a:lnTo>
                      <a:pt x="9" y="2"/>
                    </a:lnTo>
                    <a:lnTo>
                      <a:pt x="7" y="2"/>
                    </a:lnTo>
                    <a:lnTo>
                      <a:pt x="5" y="0"/>
                    </a:lnTo>
                    <a:lnTo>
                      <a:pt x="2" y="0"/>
                    </a:lnTo>
                    <a:lnTo>
                      <a:pt x="0" y="2"/>
                    </a:lnTo>
                    <a:lnTo>
                      <a:pt x="0" y="4"/>
                    </a:lnTo>
                    <a:lnTo>
                      <a:pt x="2" y="8"/>
                    </a:lnTo>
                    <a:close/>
                  </a:path>
                </a:pathLst>
              </a:custGeom>
              <a:solidFill>
                <a:srgbClr val="0071B4">
                  <a:alpha val="25098"/>
                </a:srgbClr>
              </a:solidFill>
              <a:ln w="9525">
                <a:noFill/>
                <a:round/>
                <a:headEnd/>
                <a:tailEnd/>
              </a:ln>
            </p:spPr>
            <p:txBody>
              <a:bodyPr/>
              <a:lstStyle/>
              <a:p>
                <a:endParaRPr lang="en-US"/>
              </a:p>
            </p:txBody>
          </p:sp>
          <p:sp>
            <p:nvSpPr>
              <p:cNvPr id="11953" name="Freeform 202"/>
              <p:cNvSpPr>
                <a:spLocks/>
              </p:cNvSpPr>
              <p:nvPr/>
            </p:nvSpPr>
            <p:spPr bwMode="auto">
              <a:xfrm>
                <a:off x="4288" y="3131"/>
                <a:ext cx="4" cy="2"/>
              </a:xfrm>
              <a:custGeom>
                <a:avLst/>
                <a:gdLst>
                  <a:gd name="T0" fmla="*/ 0 w 4"/>
                  <a:gd name="T1" fmla="*/ 2 h 2"/>
                  <a:gd name="T2" fmla="*/ 2 w 4"/>
                  <a:gd name="T3" fmla="*/ 2 h 2"/>
                  <a:gd name="T4" fmla="*/ 2 w 4"/>
                  <a:gd name="T5" fmla="*/ 2 h 2"/>
                  <a:gd name="T6" fmla="*/ 4 w 4"/>
                  <a:gd name="T7" fmla="*/ 2 h 2"/>
                  <a:gd name="T8" fmla="*/ 4 w 4"/>
                  <a:gd name="T9" fmla="*/ 2 h 2"/>
                  <a:gd name="T10" fmla="*/ 2 w 4"/>
                  <a:gd name="T11" fmla="*/ 0 h 2"/>
                  <a:gd name="T12" fmla="*/ 2 w 4"/>
                  <a:gd name="T13" fmla="*/ 0 h 2"/>
                  <a:gd name="T14" fmla="*/ 0 w 4"/>
                  <a:gd name="T15" fmla="*/ 0 h 2"/>
                  <a:gd name="T16" fmla="*/ 0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0" y="2"/>
                    </a:moveTo>
                    <a:lnTo>
                      <a:pt x="2" y="2"/>
                    </a:lnTo>
                    <a:lnTo>
                      <a:pt x="4" y="2"/>
                    </a:ln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954" name="Freeform 203"/>
              <p:cNvSpPr>
                <a:spLocks/>
              </p:cNvSpPr>
              <p:nvPr/>
            </p:nvSpPr>
            <p:spPr bwMode="auto">
              <a:xfrm>
                <a:off x="4280" y="3103"/>
                <a:ext cx="4" cy="4"/>
              </a:xfrm>
              <a:custGeom>
                <a:avLst/>
                <a:gdLst>
                  <a:gd name="T0" fmla="*/ 2 w 4"/>
                  <a:gd name="T1" fmla="*/ 4 h 4"/>
                  <a:gd name="T2" fmla="*/ 4 w 4"/>
                  <a:gd name="T3" fmla="*/ 2 h 4"/>
                  <a:gd name="T4" fmla="*/ 4 w 4"/>
                  <a:gd name="T5" fmla="*/ 0 h 4"/>
                  <a:gd name="T6" fmla="*/ 2 w 4"/>
                  <a:gd name="T7" fmla="*/ 0 h 4"/>
                  <a:gd name="T8" fmla="*/ 0 w 4"/>
                  <a:gd name="T9" fmla="*/ 2 h 4"/>
                  <a:gd name="T10" fmla="*/ 0 w 4"/>
                  <a:gd name="T11" fmla="*/ 4 h 4"/>
                  <a:gd name="T12" fmla="*/ 0 w 4"/>
                  <a:gd name="T13" fmla="*/ 4 h 4"/>
                  <a:gd name="T14" fmla="*/ 0 w 4"/>
                  <a:gd name="T15" fmla="*/ 4 h 4"/>
                  <a:gd name="T16" fmla="*/ 2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4"/>
                    </a:moveTo>
                    <a:lnTo>
                      <a:pt x="4" y="2"/>
                    </a:lnTo>
                    <a:lnTo>
                      <a:pt x="4" y="0"/>
                    </a:lnTo>
                    <a:lnTo>
                      <a:pt x="2" y="0"/>
                    </a:lnTo>
                    <a:lnTo>
                      <a:pt x="0" y="2"/>
                    </a:lnTo>
                    <a:lnTo>
                      <a:pt x="0" y="4"/>
                    </a:lnTo>
                    <a:lnTo>
                      <a:pt x="2" y="4"/>
                    </a:lnTo>
                    <a:close/>
                  </a:path>
                </a:pathLst>
              </a:custGeom>
              <a:solidFill>
                <a:srgbClr val="0071B4">
                  <a:alpha val="25098"/>
                </a:srgbClr>
              </a:solidFill>
              <a:ln w="9525">
                <a:noFill/>
                <a:round/>
                <a:headEnd/>
                <a:tailEnd/>
              </a:ln>
            </p:spPr>
            <p:txBody>
              <a:bodyPr/>
              <a:lstStyle/>
              <a:p>
                <a:endParaRPr lang="en-US"/>
              </a:p>
            </p:txBody>
          </p:sp>
        </p:grpSp>
        <p:grpSp>
          <p:nvGrpSpPr>
            <p:cNvPr id="4" name="Group 204"/>
            <p:cNvGrpSpPr>
              <a:grpSpLocks/>
            </p:cNvGrpSpPr>
            <p:nvPr/>
          </p:nvGrpSpPr>
          <p:grpSpPr bwMode="auto">
            <a:xfrm>
              <a:off x="1307" y="903"/>
              <a:ext cx="4183" cy="3160"/>
              <a:chOff x="1307" y="903"/>
              <a:chExt cx="4183" cy="3160"/>
            </a:xfrm>
          </p:grpSpPr>
          <p:sp>
            <p:nvSpPr>
              <p:cNvPr id="11555" name="Freeform 205"/>
              <p:cNvSpPr>
                <a:spLocks/>
              </p:cNvSpPr>
              <p:nvPr/>
            </p:nvSpPr>
            <p:spPr bwMode="auto">
              <a:xfrm>
                <a:off x="4288" y="3109"/>
                <a:ext cx="6" cy="4"/>
              </a:xfrm>
              <a:custGeom>
                <a:avLst/>
                <a:gdLst>
                  <a:gd name="T0" fmla="*/ 4 w 6"/>
                  <a:gd name="T1" fmla="*/ 4 h 4"/>
                  <a:gd name="T2" fmla="*/ 4 w 6"/>
                  <a:gd name="T3" fmla="*/ 4 h 4"/>
                  <a:gd name="T4" fmla="*/ 6 w 6"/>
                  <a:gd name="T5" fmla="*/ 2 h 4"/>
                  <a:gd name="T6" fmla="*/ 6 w 6"/>
                  <a:gd name="T7" fmla="*/ 0 h 4"/>
                  <a:gd name="T8" fmla="*/ 4 w 6"/>
                  <a:gd name="T9" fmla="*/ 0 h 4"/>
                  <a:gd name="T10" fmla="*/ 4 w 6"/>
                  <a:gd name="T11" fmla="*/ 0 h 4"/>
                  <a:gd name="T12" fmla="*/ 2 w 6"/>
                  <a:gd name="T13" fmla="*/ 0 h 4"/>
                  <a:gd name="T14" fmla="*/ 0 w 6"/>
                  <a:gd name="T15" fmla="*/ 0 h 4"/>
                  <a:gd name="T16" fmla="*/ 0 w 6"/>
                  <a:gd name="T17" fmla="*/ 0 h 4"/>
                  <a:gd name="T18" fmla="*/ 2 w 6"/>
                  <a:gd name="T19" fmla="*/ 2 h 4"/>
                  <a:gd name="T20" fmla="*/ 2 w 6"/>
                  <a:gd name="T21" fmla="*/ 2 h 4"/>
                  <a:gd name="T22" fmla="*/ 4 w 6"/>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4"/>
                  <a:gd name="T38" fmla="*/ 6 w 6"/>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4">
                    <a:moveTo>
                      <a:pt x="4" y="4"/>
                    </a:moveTo>
                    <a:lnTo>
                      <a:pt x="4" y="4"/>
                    </a:lnTo>
                    <a:lnTo>
                      <a:pt x="6" y="2"/>
                    </a:lnTo>
                    <a:lnTo>
                      <a:pt x="6" y="0"/>
                    </a:lnTo>
                    <a:lnTo>
                      <a:pt x="4" y="0"/>
                    </a:lnTo>
                    <a:lnTo>
                      <a:pt x="2" y="0"/>
                    </a:lnTo>
                    <a:lnTo>
                      <a:pt x="0" y="0"/>
                    </a:lnTo>
                    <a:lnTo>
                      <a:pt x="2" y="2"/>
                    </a:lnTo>
                    <a:lnTo>
                      <a:pt x="4" y="4"/>
                    </a:lnTo>
                    <a:close/>
                  </a:path>
                </a:pathLst>
              </a:custGeom>
              <a:solidFill>
                <a:srgbClr val="0071B4">
                  <a:alpha val="25098"/>
                </a:srgbClr>
              </a:solidFill>
              <a:ln w="9525">
                <a:noFill/>
                <a:round/>
                <a:headEnd/>
                <a:tailEnd/>
              </a:ln>
            </p:spPr>
            <p:txBody>
              <a:bodyPr/>
              <a:lstStyle/>
              <a:p>
                <a:endParaRPr lang="en-US"/>
              </a:p>
            </p:txBody>
          </p:sp>
          <p:sp>
            <p:nvSpPr>
              <p:cNvPr id="11556" name="Freeform 206"/>
              <p:cNvSpPr>
                <a:spLocks/>
              </p:cNvSpPr>
              <p:nvPr/>
            </p:nvSpPr>
            <p:spPr bwMode="auto">
              <a:xfrm>
                <a:off x="4248" y="3095"/>
                <a:ext cx="6" cy="6"/>
              </a:xfrm>
              <a:custGeom>
                <a:avLst/>
                <a:gdLst>
                  <a:gd name="T0" fmla="*/ 4 w 6"/>
                  <a:gd name="T1" fmla="*/ 6 h 6"/>
                  <a:gd name="T2" fmla="*/ 4 w 6"/>
                  <a:gd name="T3" fmla="*/ 4 h 6"/>
                  <a:gd name="T4" fmla="*/ 6 w 6"/>
                  <a:gd name="T5" fmla="*/ 4 h 6"/>
                  <a:gd name="T6" fmla="*/ 6 w 6"/>
                  <a:gd name="T7" fmla="*/ 2 h 6"/>
                  <a:gd name="T8" fmla="*/ 4 w 6"/>
                  <a:gd name="T9" fmla="*/ 0 h 6"/>
                  <a:gd name="T10" fmla="*/ 2 w 6"/>
                  <a:gd name="T11" fmla="*/ 0 h 6"/>
                  <a:gd name="T12" fmla="*/ 2 w 6"/>
                  <a:gd name="T13" fmla="*/ 2 h 6"/>
                  <a:gd name="T14" fmla="*/ 0 w 6"/>
                  <a:gd name="T15" fmla="*/ 2 h 6"/>
                  <a:gd name="T16" fmla="*/ 0 w 6"/>
                  <a:gd name="T17" fmla="*/ 2 h 6"/>
                  <a:gd name="T18" fmla="*/ 2 w 6"/>
                  <a:gd name="T19" fmla="*/ 4 h 6"/>
                  <a:gd name="T20" fmla="*/ 2 w 6"/>
                  <a:gd name="T21" fmla="*/ 6 h 6"/>
                  <a:gd name="T22" fmla="*/ 4 w 6"/>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6"/>
                  <a:gd name="T38" fmla="*/ 6 w 6"/>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6">
                    <a:moveTo>
                      <a:pt x="4" y="6"/>
                    </a:moveTo>
                    <a:lnTo>
                      <a:pt x="4" y="4"/>
                    </a:lnTo>
                    <a:lnTo>
                      <a:pt x="6" y="4"/>
                    </a:lnTo>
                    <a:lnTo>
                      <a:pt x="6" y="2"/>
                    </a:lnTo>
                    <a:lnTo>
                      <a:pt x="4" y="0"/>
                    </a:lnTo>
                    <a:lnTo>
                      <a:pt x="2" y="0"/>
                    </a:lnTo>
                    <a:lnTo>
                      <a:pt x="2" y="2"/>
                    </a:lnTo>
                    <a:lnTo>
                      <a:pt x="0" y="2"/>
                    </a:lnTo>
                    <a:lnTo>
                      <a:pt x="2" y="4"/>
                    </a:lnTo>
                    <a:lnTo>
                      <a:pt x="2" y="6"/>
                    </a:lnTo>
                    <a:lnTo>
                      <a:pt x="4" y="6"/>
                    </a:lnTo>
                    <a:close/>
                  </a:path>
                </a:pathLst>
              </a:custGeom>
              <a:solidFill>
                <a:srgbClr val="0071B4">
                  <a:alpha val="25098"/>
                </a:srgbClr>
              </a:solidFill>
              <a:ln w="9525">
                <a:noFill/>
                <a:round/>
                <a:headEnd/>
                <a:tailEnd/>
              </a:ln>
            </p:spPr>
            <p:txBody>
              <a:bodyPr/>
              <a:lstStyle/>
              <a:p>
                <a:endParaRPr lang="en-US"/>
              </a:p>
            </p:txBody>
          </p:sp>
          <p:sp>
            <p:nvSpPr>
              <p:cNvPr id="11557" name="Freeform 207"/>
              <p:cNvSpPr>
                <a:spLocks/>
              </p:cNvSpPr>
              <p:nvPr/>
            </p:nvSpPr>
            <p:spPr bwMode="auto">
              <a:xfrm>
                <a:off x="1801" y="3820"/>
                <a:ext cx="4" cy="4"/>
              </a:xfrm>
              <a:custGeom>
                <a:avLst/>
                <a:gdLst>
                  <a:gd name="T0" fmla="*/ 4 w 4"/>
                  <a:gd name="T1" fmla="*/ 2 h 4"/>
                  <a:gd name="T2" fmla="*/ 4 w 4"/>
                  <a:gd name="T3" fmla="*/ 2 h 4"/>
                  <a:gd name="T4" fmla="*/ 2 w 4"/>
                  <a:gd name="T5" fmla="*/ 0 h 4"/>
                  <a:gd name="T6" fmla="*/ 0 w 4"/>
                  <a:gd name="T7" fmla="*/ 0 h 4"/>
                  <a:gd name="T8" fmla="*/ 0 w 4"/>
                  <a:gd name="T9" fmla="*/ 2 h 4"/>
                  <a:gd name="T10" fmla="*/ 0 w 4"/>
                  <a:gd name="T11" fmla="*/ 4 h 4"/>
                  <a:gd name="T12" fmla="*/ 4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2"/>
                    </a:moveTo>
                    <a:lnTo>
                      <a:pt x="4" y="2"/>
                    </a:lnTo>
                    <a:lnTo>
                      <a:pt x="2" y="0"/>
                    </a:lnTo>
                    <a:lnTo>
                      <a:pt x="0" y="0"/>
                    </a:lnTo>
                    <a:lnTo>
                      <a:pt x="0" y="2"/>
                    </a:lnTo>
                    <a:lnTo>
                      <a:pt x="0" y="4"/>
                    </a:lnTo>
                    <a:lnTo>
                      <a:pt x="4" y="2"/>
                    </a:lnTo>
                    <a:close/>
                  </a:path>
                </a:pathLst>
              </a:custGeom>
              <a:solidFill>
                <a:srgbClr val="0071B4">
                  <a:alpha val="25098"/>
                </a:srgbClr>
              </a:solidFill>
              <a:ln w="9525">
                <a:noFill/>
                <a:round/>
                <a:headEnd/>
                <a:tailEnd/>
              </a:ln>
            </p:spPr>
            <p:txBody>
              <a:bodyPr/>
              <a:lstStyle/>
              <a:p>
                <a:endParaRPr lang="en-US"/>
              </a:p>
            </p:txBody>
          </p:sp>
          <p:sp>
            <p:nvSpPr>
              <p:cNvPr id="11558" name="Freeform 208"/>
              <p:cNvSpPr>
                <a:spLocks/>
              </p:cNvSpPr>
              <p:nvPr/>
            </p:nvSpPr>
            <p:spPr bwMode="auto">
              <a:xfrm>
                <a:off x="4302" y="3207"/>
                <a:ext cx="127" cy="42"/>
              </a:xfrm>
              <a:custGeom>
                <a:avLst/>
                <a:gdLst>
                  <a:gd name="T0" fmla="*/ 127 w 127"/>
                  <a:gd name="T1" fmla="*/ 40 h 42"/>
                  <a:gd name="T2" fmla="*/ 125 w 127"/>
                  <a:gd name="T3" fmla="*/ 36 h 42"/>
                  <a:gd name="T4" fmla="*/ 125 w 127"/>
                  <a:gd name="T5" fmla="*/ 26 h 42"/>
                  <a:gd name="T6" fmla="*/ 105 w 127"/>
                  <a:gd name="T7" fmla="*/ 24 h 42"/>
                  <a:gd name="T8" fmla="*/ 103 w 127"/>
                  <a:gd name="T9" fmla="*/ 18 h 42"/>
                  <a:gd name="T10" fmla="*/ 99 w 127"/>
                  <a:gd name="T11" fmla="*/ 14 h 42"/>
                  <a:gd name="T12" fmla="*/ 85 w 127"/>
                  <a:gd name="T13" fmla="*/ 10 h 42"/>
                  <a:gd name="T14" fmla="*/ 81 w 127"/>
                  <a:gd name="T15" fmla="*/ 12 h 42"/>
                  <a:gd name="T16" fmla="*/ 79 w 127"/>
                  <a:gd name="T17" fmla="*/ 8 h 42"/>
                  <a:gd name="T18" fmla="*/ 75 w 127"/>
                  <a:gd name="T19" fmla="*/ 8 h 42"/>
                  <a:gd name="T20" fmla="*/ 71 w 127"/>
                  <a:gd name="T21" fmla="*/ 14 h 42"/>
                  <a:gd name="T22" fmla="*/ 45 w 127"/>
                  <a:gd name="T23" fmla="*/ 12 h 42"/>
                  <a:gd name="T24" fmla="*/ 41 w 127"/>
                  <a:gd name="T25" fmla="*/ 6 h 42"/>
                  <a:gd name="T26" fmla="*/ 34 w 127"/>
                  <a:gd name="T27" fmla="*/ 4 h 42"/>
                  <a:gd name="T28" fmla="*/ 30 w 127"/>
                  <a:gd name="T29" fmla="*/ 2 h 42"/>
                  <a:gd name="T30" fmla="*/ 26 w 127"/>
                  <a:gd name="T31" fmla="*/ 0 h 42"/>
                  <a:gd name="T32" fmla="*/ 12 w 127"/>
                  <a:gd name="T33" fmla="*/ 0 h 42"/>
                  <a:gd name="T34" fmla="*/ 6 w 127"/>
                  <a:gd name="T35" fmla="*/ 8 h 42"/>
                  <a:gd name="T36" fmla="*/ 4 w 127"/>
                  <a:gd name="T37" fmla="*/ 10 h 42"/>
                  <a:gd name="T38" fmla="*/ 2 w 127"/>
                  <a:gd name="T39" fmla="*/ 12 h 42"/>
                  <a:gd name="T40" fmla="*/ 0 w 127"/>
                  <a:gd name="T41" fmla="*/ 10 h 42"/>
                  <a:gd name="T42" fmla="*/ 0 w 127"/>
                  <a:gd name="T43" fmla="*/ 12 h 42"/>
                  <a:gd name="T44" fmla="*/ 16 w 127"/>
                  <a:gd name="T45" fmla="*/ 16 h 42"/>
                  <a:gd name="T46" fmla="*/ 18 w 127"/>
                  <a:gd name="T47" fmla="*/ 16 h 42"/>
                  <a:gd name="T48" fmla="*/ 16 w 127"/>
                  <a:gd name="T49" fmla="*/ 20 h 42"/>
                  <a:gd name="T50" fmla="*/ 32 w 127"/>
                  <a:gd name="T51" fmla="*/ 24 h 42"/>
                  <a:gd name="T52" fmla="*/ 45 w 127"/>
                  <a:gd name="T53" fmla="*/ 28 h 42"/>
                  <a:gd name="T54" fmla="*/ 47 w 127"/>
                  <a:gd name="T55" fmla="*/ 26 h 42"/>
                  <a:gd name="T56" fmla="*/ 51 w 127"/>
                  <a:gd name="T57" fmla="*/ 26 h 42"/>
                  <a:gd name="T58" fmla="*/ 53 w 127"/>
                  <a:gd name="T59" fmla="*/ 26 h 42"/>
                  <a:gd name="T60" fmla="*/ 67 w 127"/>
                  <a:gd name="T61" fmla="*/ 28 h 42"/>
                  <a:gd name="T62" fmla="*/ 81 w 127"/>
                  <a:gd name="T63" fmla="*/ 34 h 42"/>
                  <a:gd name="T64" fmla="*/ 83 w 127"/>
                  <a:gd name="T65" fmla="*/ 34 h 42"/>
                  <a:gd name="T66" fmla="*/ 91 w 127"/>
                  <a:gd name="T67" fmla="*/ 34 h 42"/>
                  <a:gd name="T68" fmla="*/ 103 w 127"/>
                  <a:gd name="T69" fmla="*/ 36 h 42"/>
                  <a:gd name="T70" fmla="*/ 125 w 127"/>
                  <a:gd name="T71" fmla="*/ 40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
                  <a:gd name="T109" fmla="*/ 0 h 42"/>
                  <a:gd name="T110" fmla="*/ 127 w 127"/>
                  <a:gd name="T111" fmla="*/ 42 h 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 h="42">
                    <a:moveTo>
                      <a:pt x="125" y="40"/>
                    </a:moveTo>
                    <a:lnTo>
                      <a:pt x="127" y="40"/>
                    </a:lnTo>
                    <a:lnTo>
                      <a:pt x="127" y="42"/>
                    </a:lnTo>
                    <a:lnTo>
                      <a:pt x="125" y="36"/>
                    </a:lnTo>
                    <a:lnTo>
                      <a:pt x="127" y="28"/>
                    </a:lnTo>
                    <a:lnTo>
                      <a:pt x="125" y="26"/>
                    </a:lnTo>
                    <a:lnTo>
                      <a:pt x="109" y="26"/>
                    </a:lnTo>
                    <a:lnTo>
                      <a:pt x="105" y="24"/>
                    </a:lnTo>
                    <a:lnTo>
                      <a:pt x="103" y="20"/>
                    </a:lnTo>
                    <a:lnTo>
                      <a:pt x="103" y="18"/>
                    </a:lnTo>
                    <a:lnTo>
                      <a:pt x="101" y="14"/>
                    </a:lnTo>
                    <a:lnTo>
                      <a:pt x="99" y="14"/>
                    </a:lnTo>
                    <a:lnTo>
                      <a:pt x="93" y="14"/>
                    </a:lnTo>
                    <a:lnTo>
                      <a:pt x="85" y="10"/>
                    </a:lnTo>
                    <a:lnTo>
                      <a:pt x="83" y="12"/>
                    </a:lnTo>
                    <a:lnTo>
                      <a:pt x="81" y="12"/>
                    </a:lnTo>
                    <a:lnTo>
                      <a:pt x="79" y="10"/>
                    </a:lnTo>
                    <a:lnTo>
                      <a:pt x="79" y="8"/>
                    </a:lnTo>
                    <a:lnTo>
                      <a:pt x="75" y="8"/>
                    </a:lnTo>
                    <a:lnTo>
                      <a:pt x="73" y="10"/>
                    </a:lnTo>
                    <a:lnTo>
                      <a:pt x="71" y="14"/>
                    </a:lnTo>
                    <a:lnTo>
                      <a:pt x="69" y="16"/>
                    </a:lnTo>
                    <a:lnTo>
                      <a:pt x="45" y="12"/>
                    </a:lnTo>
                    <a:lnTo>
                      <a:pt x="43" y="10"/>
                    </a:lnTo>
                    <a:lnTo>
                      <a:pt x="41" y="6"/>
                    </a:lnTo>
                    <a:lnTo>
                      <a:pt x="36" y="4"/>
                    </a:lnTo>
                    <a:lnTo>
                      <a:pt x="34" y="4"/>
                    </a:lnTo>
                    <a:lnTo>
                      <a:pt x="30" y="4"/>
                    </a:lnTo>
                    <a:lnTo>
                      <a:pt x="30" y="2"/>
                    </a:lnTo>
                    <a:lnTo>
                      <a:pt x="28" y="0"/>
                    </a:lnTo>
                    <a:lnTo>
                      <a:pt x="26" y="0"/>
                    </a:lnTo>
                    <a:lnTo>
                      <a:pt x="22" y="2"/>
                    </a:lnTo>
                    <a:lnTo>
                      <a:pt x="12" y="0"/>
                    </a:lnTo>
                    <a:lnTo>
                      <a:pt x="10" y="2"/>
                    </a:lnTo>
                    <a:lnTo>
                      <a:pt x="6" y="8"/>
                    </a:lnTo>
                    <a:lnTo>
                      <a:pt x="4" y="10"/>
                    </a:lnTo>
                    <a:lnTo>
                      <a:pt x="4" y="12"/>
                    </a:lnTo>
                    <a:lnTo>
                      <a:pt x="2" y="12"/>
                    </a:lnTo>
                    <a:lnTo>
                      <a:pt x="0" y="10"/>
                    </a:lnTo>
                    <a:lnTo>
                      <a:pt x="0" y="12"/>
                    </a:lnTo>
                    <a:lnTo>
                      <a:pt x="10" y="14"/>
                    </a:lnTo>
                    <a:lnTo>
                      <a:pt x="16" y="16"/>
                    </a:lnTo>
                    <a:lnTo>
                      <a:pt x="18" y="16"/>
                    </a:lnTo>
                    <a:lnTo>
                      <a:pt x="16" y="20"/>
                    </a:lnTo>
                    <a:lnTo>
                      <a:pt x="24" y="22"/>
                    </a:lnTo>
                    <a:lnTo>
                      <a:pt x="32" y="24"/>
                    </a:lnTo>
                    <a:lnTo>
                      <a:pt x="36" y="26"/>
                    </a:lnTo>
                    <a:lnTo>
                      <a:pt x="45" y="28"/>
                    </a:lnTo>
                    <a:lnTo>
                      <a:pt x="45" y="26"/>
                    </a:lnTo>
                    <a:lnTo>
                      <a:pt x="47" y="26"/>
                    </a:lnTo>
                    <a:lnTo>
                      <a:pt x="49" y="26"/>
                    </a:lnTo>
                    <a:lnTo>
                      <a:pt x="51" y="26"/>
                    </a:lnTo>
                    <a:lnTo>
                      <a:pt x="53" y="26"/>
                    </a:lnTo>
                    <a:lnTo>
                      <a:pt x="67" y="28"/>
                    </a:lnTo>
                    <a:lnTo>
                      <a:pt x="75" y="32"/>
                    </a:lnTo>
                    <a:lnTo>
                      <a:pt x="81" y="34"/>
                    </a:lnTo>
                    <a:lnTo>
                      <a:pt x="81" y="32"/>
                    </a:lnTo>
                    <a:lnTo>
                      <a:pt x="83" y="34"/>
                    </a:lnTo>
                    <a:lnTo>
                      <a:pt x="89" y="36"/>
                    </a:lnTo>
                    <a:lnTo>
                      <a:pt x="91" y="34"/>
                    </a:lnTo>
                    <a:lnTo>
                      <a:pt x="95" y="34"/>
                    </a:lnTo>
                    <a:lnTo>
                      <a:pt x="103" y="36"/>
                    </a:lnTo>
                    <a:lnTo>
                      <a:pt x="109" y="34"/>
                    </a:lnTo>
                    <a:lnTo>
                      <a:pt x="125" y="40"/>
                    </a:lnTo>
                    <a:close/>
                  </a:path>
                </a:pathLst>
              </a:custGeom>
              <a:solidFill>
                <a:srgbClr val="0071B4">
                  <a:alpha val="25098"/>
                </a:srgbClr>
              </a:solidFill>
              <a:ln w="9525">
                <a:noFill/>
                <a:round/>
                <a:headEnd/>
                <a:tailEnd/>
              </a:ln>
            </p:spPr>
            <p:txBody>
              <a:bodyPr/>
              <a:lstStyle/>
              <a:p>
                <a:endParaRPr lang="en-US"/>
              </a:p>
            </p:txBody>
          </p:sp>
          <p:sp>
            <p:nvSpPr>
              <p:cNvPr id="11559" name="Freeform 209"/>
              <p:cNvSpPr>
                <a:spLocks/>
              </p:cNvSpPr>
              <p:nvPr/>
            </p:nvSpPr>
            <p:spPr bwMode="auto">
              <a:xfrm>
                <a:off x="4256" y="3101"/>
                <a:ext cx="8" cy="6"/>
              </a:xfrm>
              <a:custGeom>
                <a:avLst/>
                <a:gdLst>
                  <a:gd name="T0" fmla="*/ 6 w 8"/>
                  <a:gd name="T1" fmla="*/ 6 h 6"/>
                  <a:gd name="T2" fmla="*/ 8 w 8"/>
                  <a:gd name="T3" fmla="*/ 6 h 6"/>
                  <a:gd name="T4" fmla="*/ 6 w 8"/>
                  <a:gd name="T5" fmla="*/ 2 h 6"/>
                  <a:gd name="T6" fmla="*/ 4 w 8"/>
                  <a:gd name="T7" fmla="*/ 2 h 6"/>
                  <a:gd name="T8" fmla="*/ 2 w 8"/>
                  <a:gd name="T9" fmla="*/ 2 h 6"/>
                  <a:gd name="T10" fmla="*/ 2 w 8"/>
                  <a:gd name="T11" fmla="*/ 0 h 6"/>
                  <a:gd name="T12" fmla="*/ 0 w 8"/>
                  <a:gd name="T13" fmla="*/ 0 h 6"/>
                  <a:gd name="T14" fmla="*/ 2 w 8"/>
                  <a:gd name="T15" fmla="*/ 2 h 6"/>
                  <a:gd name="T16" fmla="*/ 6 w 8"/>
                  <a:gd name="T17" fmla="*/ 4 h 6"/>
                  <a:gd name="T18" fmla="*/ 6 w 8"/>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
                  <a:gd name="T32" fmla="*/ 8 w 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
                    <a:moveTo>
                      <a:pt x="6" y="6"/>
                    </a:moveTo>
                    <a:lnTo>
                      <a:pt x="8" y="6"/>
                    </a:lnTo>
                    <a:lnTo>
                      <a:pt x="6" y="2"/>
                    </a:lnTo>
                    <a:lnTo>
                      <a:pt x="4" y="2"/>
                    </a:lnTo>
                    <a:lnTo>
                      <a:pt x="2" y="2"/>
                    </a:lnTo>
                    <a:lnTo>
                      <a:pt x="2" y="0"/>
                    </a:lnTo>
                    <a:lnTo>
                      <a:pt x="0" y="0"/>
                    </a:lnTo>
                    <a:lnTo>
                      <a:pt x="2" y="2"/>
                    </a:lnTo>
                    <a:lnTo>
                      <a:pt x="6" y="4"/>
                    </a:lnTo>
                    <a:lnTo>
                      <a:pt x="6" y="6"/>
                    </a:lnTo>
                    <a:close/>
                  </a:path>
                </a:pathLst>
              </a:custGeom>
              <a:solidFill>
                <a:srgbClr val="0071B4">
                  <a:alpha val="25098"/>
                </a:srgbClr>
              </a:solidFill>
              <a:ln w="9525">
                <a:noFill/>
                <a:round/>
                <a:headEnd/>
                <a:tailEnd/>
              </a:ln>
            </p:spPr>
            <p:txBody>
              <a:bodyPr/>
              <a:lstStyle/>
              <a:p>
                <a:endParaRPr lang="en-US"/>
              </a:p>
            </p:txBody>
          </p:sp>
          <p:sp>
            <p:nvSpPr>
              <p:cNvPr id="11560" name="Freeform 210"/>
              <p:cNvSpPr>
                <a:spLocks/>
              </p:cNvSpPr>
              <p:nvPr/>
            </p:nvSpPr>
            <p:spPr bwMode="auto">
              <a:xfrm>
                <a:off x="1783" y="3890"/>
                <a:ext cx="6" cy="12"/>
              </a:xfrm>
              <a:custGeom>
                <a:avLst/>
                <a:gdLst>
                  <a:gd name="T0" fmla="*/ 0 w 6"/>
                  <a:gd name="T1" fmla="*/ 0 h 12"/>
                  <a:gd name="T2" fmla="*/ 0 w 6"/>
                  <a:gd name="T3" fmla="*/ 2 h 12"/>
                  <a:gd name="T4" fmla="*/ 2 w 6"/>
                  <a:gd name="T5" fmla="*/ 6 h 12"/>
                  <a:gd name="T6" fmla="*/ 4 w 6"/>
                  <a:gd name="T7" fmla="*/ 8 h 12"/>
                  <a:gd name="T8" fmla="*/ 4 w 6"/>
                  <a:gd name="T9" fmla="*/ 10 h 12"/>
                  <a:gd name="T10" fmla="*/ 6 w 6"/>
                  <a:gd name="T11" fmla="*/ 12 h 12"/>
                  <a:gd name="T12" fmla="*/ 6 w 6"/>
                  <a:gd name="T13" fmla="*/ 10 h 12"/>
                  <a:gd name="T14" fmla="*/ 6 w 6"/>
                  <a:gd name="T15" fmla="*/ 10 h 12"/>
                  <a:gd name="T16" fmla="*/ 2 w 6"/>
                  <a:gd name="T17" fmla="*/ 0 h 12"/>
                  <a:gd name="T18" fmla="*/ 0 w 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2"/>
                  <a:gd name="T32" fmla="*/ 6 w 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2">
                    <a:moveTo>
                      <a:pt x="0" y="0"/>
                    </a:moveTo>
                    <a:lnTo>
                      <a:pt x="0" y="2"/>
                    </a:lnTo>
                    <a:lnTo>
                      <a:pt x="2" y="6"/>
                    </a:lnTo>
                    <a:lnTo>
                      <a:pt x="4" y="8"/>
                    </a:lnTo>
                    <a:lnTo>
                      <a:pt x="4" y="10"/>
                    </a:lnTo>
                    <a:lnTo>
                      <a:pt x="6" y="12"/>
                    </a:lnTo>
                    <a:lnTo>
                      <a:pt x="6" y="10"/>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561" name="Freeform 211"/>
              <p:cNvSpPr>
                <a:spLocks/>
              </p:cNvSpPr>
              <p:nvPr/>
            </p:nvSpPr>
            <p:spPr bwMode="auto">
              <a:xfrm>
                <a:off x="1789" y="3890"/>
                <a:ext cx="4" cy="6"/>
              </a:xfrm>
              <a:custGeom>
                <a:avLst/>
                <a:gdLst>
                  <a:gd name="T0" fmla="*/ 0 w 4"/>
                  <a:gd name="T1" fmla="*/ 0 h 6"/>
                  <a:gd name="T2" fmla="*/ 0 w 4"/>
                  <a:gd name="T3" fmla="*/ 0 h 6"/>
                  <a:gd name="T4" fmla="*/ 2 w 4"/>
                  <a:gd name="T5" fmla="*/ 6 h 6"/>
                  <a:gd name="T6" fmla="*/ 4 w 4"/>
                  <a:gd name="T7" fmla="*/ 6 h 6"/>
                  <a:gd name="T8" fmla="*/ 4 w 4"/>
                  <a:gd name="T9" fmla="*/ 6 h 6"/>
                  <a:gd name="T10" fmla="*/ 4 w 4"/>
                  <a:gd name="T11" fmla="*/ 4 h 6"/>
                  <a:gd name="T12" fmla="*/ 4 w 4"/>
                  <a:gd name="T13" fmla="*/ 2 h 6"/>
                  <a:gd name="T14" fmla="*/ 0 w 4"/>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0" y="0"/>
                    </a:moveTo>
                    <a:lnTo>
                      <a:pt x="0" y="0"/>
                    </a:lnTo>
                    <a:lnTo>
                      <a:pt x="2" y="6"/>
                    </a:lnTo>
                    <a:lnTo>
                      <a:pt x="4" y="6"/>
                    </a:lnTo>
                    <a:lnTo>
                      <a:pt x="4" y="4"/>
                    </a:lnTo>
                    <a:lnTo>
                      <a:pt x="4" y="2"/>
                    </a:lnTo>
                    <a:lnTo>
                      <a:pt x="0" y="0"/>
                    </a:lnTo>
                    <a:close/>
                  </a:path>
                </a:pathLst>
              </a:custGeom>
              <a:solidFill>
                <a:srgbClr val="0071B4">
                  <a:alpha val="25098"/>
                </a:srgbClr>
              </a:solidFill>
              <a:ln w="9525">
                <a:noFill/>
                <a:round/>
                <a:headEnd/>
                <a:tailEnd/>
              </a:ln>
            </p:spPr>
            <p:txBody>
              <a:bodyPr/>
              <a:lstStyle/>
              <a:p>
                <a:endParaRPr lang="en-US"/>
              </a:p>
            </p:txBody>
          </p:sp>
          <p:sp>
            <p:nvSpPr>
              <p:cNvPr id="11562" name="Freeform 212"/>
              <p:cNvSpPr>
                <a:spLocks/>
              </p:cNvSpPr>
              <p:nvPr/>
            </p:nvSpPr>
            <p:spPr bwMode="auto">
              <a:xfrm>
                <a:off x="1793" y="3945"/>
                <a:ext cx="6" cy="12"/>
              </a:xfrm>
              <a:custGeom>
                <a:avLst/>
                <a:gdLst>
                  <a:gd name="T0" fmla="*/ 4 w 6"/>
                  <a:gd name="T1" fmla="*/ 2 h 12"/>
                  <a:gd name="T2" fmla="*/ 0 w 6"/>
                  <a:gd name="T3" fmla="*/ 0 h 12"/>
                  <a:gd name="T4" fmla="*/ 0 w 6"/>
                  <a:gd name="T5" fmla="*/ 0 h 12"/>
                  <a:gd name="T6" fmla="*/ 0 w 6"/>
                  <a:gd name="T7" fmla="*/ 6 h 12"/>
                  <a:gd name="T8" fmla="*/ 2 w 6"/>
                  <a:gd name="T9" fmla="*/ 12 h 12"/>
                  <a:gd name="T10" fmla="*/ 4 w 6"/>
                  <a:gd name="T11" fmla="*/ 12 h 12"/>
                  <a:gd name="T12" fmla="*/ 4 w 6"/>
                  <a:gd name="T13" fmla="*/ 10 h 12"/>
                  <a:gd name="T14" fmla="*/ 6 w 6"/>
                  <a:gd name="T15" fmla="*/ 6 h 12"/>
                  <a:gd name="T16" fmla="*/ 4 w 6"/>
                  <a:gd name="T17" fmla="*/ 2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2"/>
                  <a:gd name="T29" fmla="*/ 6 w 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2">
                    <a:moveTo>
                      <a:pt x="4" y="2"/>
                    </a:moveTo>
                    <a:lnTo>
                      <a:pt x="0" y="0"/>
                    </a:lnTo>
                    <a:lnTo>
                      <a:pt x="0" y="6"/>
                    </a:lnTo>
                    <a:lnTo>
                      <a:pt x="2" y="12"/>
                    </a:lnTo>
                    <a:lnTo>
                      <a:pt x="4" y="12"/>
                    </a:lnTo>
                    <a:lnTo>
                      <a:pt x="4" y="10"/>
                    </a:lnTo>
                    <a:lnTo>
                      <a:pt x="6" y="6"/>
                    </a:lnTo>
                    <a:lnTo>
                      <a:pt x="4" y="2"/>
                    </a:lnTo>
                    <a:close/>
                  </a:path>
                </a:pathLst>
              </a:custGeom>
              <a:solidFill>
                <a:srgbClr val="0071B4">
                  <a:alpha val="25098"/>
                </a:srgbClr>
              </a:solidFill>
              <a:ln w="9525">
                <a:noFill/>
                <a:round/>
                <a:headEnd/>
                <a:tailEnd/>
              </a:ln>
            </p:spPr>
            <p:txBody>
              <a:bodyPr/>
              <a:lstStyle/>
              <a:p>
                <a:endParaRPr lang="en-US"/>
              </a:p>
            </p:txBody>
          </p:sp>
          <p:sp>
            <p:nvSpPr>
              <p:cNvPr id="11563" name="Freeform 213"/>
              <p:cNvSpPr>
                <a:spLocks/>
              </p:cNvSpPr>
              <p:nvPr/>
            </p:nvSpPr>
            <p:spPr bwMode="auto">
              <a:xfrm>
                <a:off x="1785" y="3882"/>
                <a:ext cx="6" cy="4"/>
              </a:xfrm>
              <a:custGeom>
                <a:avLst/>
                <a:gdLst>
                  <a:gd name="T0" fmla="*/ 2 w 6"/>
                  <a:gd name="T1" fmla="*/ 2 h 4"/>
                  <a:gd name="T2" fmla="*/ 0 w 6"/>
                  <a:gd name="T3" fmla="*/ 4 h 4"/>
                  <a:gd name="T4" fmla="*/ 2 w 6"/>
                  <a:gd name="T5" fmla="*/ 4 h 4"/>
                  <a:gd name="T6" fmla="*/ 4 w 6"/>
                  <a:gd name="T7" fmla="*/ 4 h 4"/>
                  <a:gd name="T8" fmla="*/ 6 w 6"/>
                  <a:gd name="T9" fmla="*/ 2 h 4"/>
                  <a:gd name="T10" fmla="*/ 6 w 6"/>
                  <a:gd name="T11" fmla="*/ 0 h 4"/>
                  <a:gd name="T12" fmla="*/ 4 w 6"/>
                  <a:gd name="T13" fmla="*/ 0 h 4"/>
                  <a:gd name="T14" fmla="*/ 2 w 6"/>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2" y="2"/>
                    </a:moveTo>
                    <a:lnTo>
                      <a:pt x="0" y="4"/>
                    </a:lnTo>
                    <a:lnTo>
                      <a:pt x="2" y="4"/>
                    </a:lnTo>
                    <a:lnTo>
                      <a:pt x="4" y="4"/>
                    </a:lnTo>
                    <a:lnTo>
                      <a:pt x="6" y="2"/>
                    </a:lnTo>
                    <a:lnTo>
                      <a:pt x="6" y="0"/>
                    </a:lnTo>
                    <a:lnTo>
                      <a:pt x="4" y="0"/>
                    </a:lnTo>
                    <a:lnTo>
                      <a:pt x="2" y="2"/>
                    </a:lnTo>
                    <a:close/>
                  </a:path>
                </a:pathLst>
              </a:custGeom>
              <a:solidFill>
                <a:srgbClr val="0071B4">
                  <a:alpha val="25098"/>
                </a:srgbClr>
              </a:solidFill>
              <a:ln w="9525">
                <a:noFill/>
                <a:round/>
                <a:headEnd/>
                <a:tailEnd/>
              </a:ln>
            </p:spPr>
            <p:txBody>
              <a:bodyPr/>
              <a:lstStyle/>
              <a:p>
                <a:endParaRPr lang="en-US"/>
              </a:p>
            </p:txBody>
          </p:sp>
          <p:sp>
            <p:nvSpPr>
              <p:cNvPr id="11564" name="Freeform 214"/>
              <p:cNvSpPr>
                <a:spLocks/>
              </p:cNvSpPr>
              <p:nvPr/>
            </p:nvSpPr>
            <p:spPr bwMode="auto">
              <a:xfrm>
                <a:off x="1787" y="3904"/>
                <a:ext cx="12" cy="28"/>
              </a:xfrm>
              <a:custGeom>
                <a:avLst/>
                <a:gdLst>
                  <a:gd name="T0" fmla="*/ 12 w 12"/>
                  <a:gd name="T1" fmla="*/ 26 h 28"/>
                  <a:gd name="T2" fmla="*/ 10 w 12"/>
                  <a:gd name="T3" fmla="*/ 2 h 28"/>
                  <a:gd name="T4" fmla="*/ 8 w 12"/>
                  <a:gd name="T5" fmla="*/ 0 h 28"/>
                  <a:gd name="T6" fmla="*/ 6 w 12"/>
                  <a:gd name="T7" fmla="*/ 0 h 28"/>
                  <a:gd name="T8" fmla="*/ 4 w 12"/>
                  <a:gd name="T9" fmla="*/ 0 h 28"/>
                  <a:gd name="T10" fmla="*/ 4 w 12"/>
                  <a:gd name="T11" fmla="*/ 2 h 28"/>
                  <a:gd name="T12" fmla="*/ 4 w 12"/>
                  <a:gd name="T13" fmla="*/ 4 h 28"/>
                  <a:gd name="T14" fmla="*/ 4 w 12"/>
                  <a:gd name="T15" fmla="*/ 6 h 28"/>
                  <a:gd name="T16" fmla="*/ 4 w 12"/>
                  <a:gd name="T17" fmla="*/ 6 h 28"/>
                  <a:gd name="T18" fmla="*/ 2 w 12"/>
                  <a:gd name="T19" fmla="*/ 8 h 28"/>
                  <a:gd name="T20" fmla="*/ 0 w 12"/>
                  <a:gd name="T21" fmla="*/ 8 h 28"/>
                  <a:gd name="T22" fmla="*/ 2 w 12"/>
                  <a:gd name="T23" fmla="*/ 10 h 28"/>
                  <a:gd name="T24" fmla="*/ 4 w 12"/>
                  <a:gd name="T25" fmla="*/ 10 h 28"/>
                  <a:gd name="T26" fmla="*/ 4 w 12"/>
                  <a:gd name="T27" fmla="*/ 14 h 28"/>
                  <a:gd name="T28" fmla="*/ 2 w 12"/>
                  <a:gd name="T29" fmla="*/ 12 h 28"/>
                  <a:gd name="T30" fmla="*/ 0 w 12"/>
                  <a:gd name="T31" fmla="*/ 12 h 28"/>
                  <a:gd name="T32" fmla="*/ 0 w 12"/>
                  <a:gd name="T33" fmla="*/ 12 h 28"/>
                  <a:gd name="T34" fmla="*/ 2 w 12"/>
                  <a:gd name="T35" fmla="*/ 16 h 28"/>
                  <a:gd name="T36" fmla="*/ 6 w 12"/>
                  <a:gd name="T37" fmla="*/ 18 h 28"/>
                  <a:gd name="T38" fmla="*/ 6 w 12"/>
                  <a:gd name="T39" fmla="*/ 18 h 28"/>
                  <a:gd name="T40" fmla="*/ 6 w 12"/>
                  <a:gd name="T41" fmla="*/ 20 h 28"/>
                  <a:gd name="T42" fmla="*/ 6 w 12"/>
                  <a:gd name="T43" fmla="*/ 26 h 28"/>
                  <a:gd name="T44" fmla="*/ 8 w 12"/>
                  <a:gd name="T45" fmla="*/ 28 h 28"/>
                  <a:gd name="T46" fmla="*/ 10 w 12"/>
                  <a:gd name="T47" fmla="*/ 28 h 28"/>
                  <a:gd name="T48" fmla="*/ 12 w 12"/>
                  <a:gd name="T49" fmla="*/ 26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
                  <a:gd name="T76" fmla="*/ 0 h 28"/>
                  <a:gd name="T77" fmla="*/ 12 w 1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 h="28">
                    <a:moveTo>
                      <a:pt x="12" y="26"/>
                    </a:moveTo>
                    <a:lnTo>
                      <a:pt x="10" y="2"/>
                    </a:lnTo>
                    <a:lnTo>
                      <a:pt x="8" y="0"/>
                    </a:lnTo>
                    <a:lnTo>
                      <a:pt x="6" y="0"/>
                    </a:lnTo>
                    <a:lnTo>
                      <a:pt x="4" y="0"/>
                    </a:lnTo>
                    <a:lnTo>
                      <a:pt x="4" y="2"/>
                    </a:lnTo>
                    <a:lnTo>
                      <a:pt x="4" y="4"/>
                    </a:lnTo>
                    <a:lnTo>
                      <a:pt x="4" y="6"/>
                    </a:lnTo>
                    <a:lnTo>
                      <a:pt x="2" y="8"/>
                    </a:lnTo>
                    <a:lnTo>
                      <a:pt x="0" y="8"/>
                    </a:lnTo>
                    <a:lnTo>
                      <a:pt x="2" y="10"/>
                    </a:lnTo>
                    <a:lnTo>
                      <a:pt x="4" y="10"/>
                    </a:lnTo>
                    <a:lnTo>
                      <a:pt x="4" y="14"/>
                    </a:lnTo>
                    <a:lnTo>
                      <a:pt x="2" y="12"/>
                    </a:lnTo>
                    <a:lnTo>
                      <a:pt x="0" y="12"/>
                    </a:lnTo>
                    <a:lnTo>
                      <a:pt x="2" y="16"/>
                    </a:lnTo>
                    <a:lnTo>
                      <a:pt x="6" y="18"/>
                    </a:lnTo>
                    <a:lnTo>
                      <a:pt x="6" y="20"/>
                    </a:lnTo>
                    <a:lnTo>
                      <a:pt x="6" y="26"/>
                    </a:lnTo>
                    <a:lnTo>
                      <a:pt x="8" y="28"/>
                    </a:lnTo>
                    <a:lnTo>
                      <a:pt x="10" y="28"/>
                    </a:lnTo>
                    <a:lnTo>
                      <a:pt x="12" y="26"/>
                    </a:lnTo>
                    <a:close/>
                  </a:path>
                </a:pathLst>
              </a:custGeom>
              <a:solidFill>
                <a:srgbClr val="0071B4">
                  <a:alpha val="25098"/>
                </a:srgbClr>
              </a:solidFill>
              <a:ln w="9525">
                <a:noFill/>
                <a:round/>
                <a:headEnd/>
                <a:tailEnd/>
              </a:ln>
            </p:spPr>
            <p:txBody>
              <a:bodyPr/>
              <a:lstStyle/>
              <a:p>
                <a:endParaRPr lang="en-US"/>
              </a:p>
            </p:txBody>
          </p:sp>
          <p:sp>
            <p:nvSpPr>
              <p:cNvPr id="11565" name="Freeform 215"/>
              <p:cNvSpPr>
                <a:spLocks/>
              </p:cNvSpPr>
              <p:nvPr/>
            </p:nvSpPr>
            <p:spPr bwMode="auto">
              <a:xfrm>
                <a:off x="1783" y="3898"/>
                <a:ext cx="4" cy="6"/>
              </a:xfrm>
              <a:custGeom>
                <a:avLst/>
                <a:gdLst>
                  <a:gd name="T0" fmla="*/ 0 w 4"/>
                  <a:gd name="T1" fmla="*/ 4 h 6"/>
                  <a:gd name="T2" fmla="*/ 0 w 4"/>
                  <a:gd name="T3" fmla="*/ 6 h 6"/>
                  <a:gd name="T4" fmla="*/ 2 w 4"/>
                  <a:gd name="T5" fmla="*/ 6 h 6"/>
                  <a:gd name="T6" fmla="*/ 2 w 4"/>
                  <a:gd name="T7" fmla="*/ 6 h 6"/>
                  <a:gd name="T8" fmla="*/ 4 w 4"/>
                  <a:gd name="T9" fmla="*/ 4 h 6"/>
                  <a:gd name="T10" fmla="*/ 2 w 4"/>
                  <a:gd name="T11" fmla="*/ 2 h 6"/>
                  <a:gd name="T12" fmla="*/ 2 w 4"/>
                  <a:gd name="T13" fmla="*/ 0 h 6"/>
                  <a:gd name="T14" fmla="*/ 0 w 4"/>
                  <a:gd name="T15" fmla="*/ 2 h 6"/>
                  <a:gd name="T16" fmla="*/ 0 w 4"/>
                  <a:gd name="T17" fmla="*/ 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0" y="4"/>
                    </a:moveTo>
                    <a:lnTo>
                      <a:pt x="0" y="6"/>
                    </a:lnTo>
                    <a:lnTo>
                      <a:pt x="2" y="6"/>
                    </a:lnTo>
                    <a:lnTo>
                      <a:pt x="4" y="4"/>
                    </a:lnTo>
                    <a:lnTo>
                      <a:pt x="2" y="2"/>
                    </a:lnTo>
                    <a:lnTo>
                      <a:pt x="2" y="0"/>
                    </a:lnTo>
                    <a:lnTo>
                      <a:pt x="0" y="2"/>
                    </a:lnTo>
                    <a:lnTo>
                      <a:pt x="0" y="4"/>
                    </a:lnTo>
                    <a:close/>
                  </a:path>
                </a:pathLst>
              </a:custGeom>
              <a:solidFill>
                <a:srgbClr val="0071B4">
                  <a:alpha val="25098"/>
                </a:srgbClr>
              </a:solidFill>
              <a:ln w="9525">
                <a:noFill/>
                <a:round/>
                <a:headEnd/>
                <a:tailEnd/>
              </a:ln>
            </p:spPr>
            <p:txBody>
              <a:bodyPr/>
              <a:lstStyle/>
              <a:p>
                <a:endParaRPr lang="en-US"/>
              </a:p>
            </p:txBody>
          </p:sp>
          <p:sp>
            <p:nvSpPr>
              <p:cNvPr id="11566" name="Freeform 216"/>
              <p:cNvSpPr>
                <a:spLocks/>
              </p:cNvSpPr>
              <p:nvPr/>
            </p:nvSpPr>
            <p:spPr bwMode="auto">
              <a:xfrm>
                <a:off x="1791" y="3957"/>
                <a:ext cx="6" cy="6"/>
              </a:xfrm>
              <a:custGeom>
                <a:avLst/>
                <a:gdLst>
                  <a:gd name="T0" fmla="*/ 4 w 6"/>
                  <a:gd name="T1" fmla="*/ 0 h 6"/>
                  <a:gd name="T2" fmla="*/ 4 w 6"/>
                  <a:gd name="T3" fmla="*/ 0 h 6"/>
                  <a:gd name="T4" fmla="*/ 2 w 6"/>
                  <a:gd name="T5" fmla="*/ 4 h 6"/>
                  <a:gd name="T6" fmla="*/ 0 w 6"/>
                  <a:gd name="T7" fmla="*/ 6 h 6"/>
                  <a:gd name="T8" fmla="*/ 2 w 6"/>
                  <a:gd name="T9" fmla="*/ 4 h 6"/>
                  <a:gd name="T10" fmla="*/ 2 w 6"/>
                  <a:gd name="T11" fmla="*/ 6 h 6"/>
                  <a:gd name="T12" fmla="*/ 6 w 6"/>
                  <a:gd name="T13" fmla="*/ 4 h 6"/>
                  <a:gd name="T14" fmla="*/ 4 w 6"/>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4" y="0"/>
                    </a:moveTo>
                    <a:lnTo>
                      <a:pt x="4" y="0"/>
                    </a:lnTo>
                    <a:lnTo>
                      <a:pt x="2" y="4"/>
                    </a:lnTo>
                    <a:lnTo>
                      <a:pt x="0" y="6"/>
                    </a:lnTo>
                    <a:lnTo>
                      <a:pt x="2" y="4"/>
                    </a:lnTo>
                    <a:lnTo>
                      <a:pt x="2" y="6"/>
                    </a:lnTo>
                    <a:lnTo>
                      <a:pt x="6" y="4"/>
                    </a:lnTo>
                    <a:lnTo>
                      <a:pt x="4" y="0"/>
                    </a:lnTo>
                    <a:close/>
                  </a:path>
                </a:pathLst>
              </a:custGeom>
              <a:solidFill>
                <a:srgbClr val="0071B4">
                  <a:alpha val="25098"/>
                </a:srgbClr>
              </a:solidFill>
              <a:ln w="9525">
                <a:noFill/>
                <a:round/>
                <a:headEnd/>
                <a:tailEnd/>
              </a:ln>
            </p:spPr>
            <p:txBody>
              <a:bodyPr/>
              <a:lstStyle/>
              <a:p>
                <a:endParaRPr lang="en-US"/>
              </a:p>
            </p:txBody>
          </p:sp>
          <p:sp>
            <p:nvSpPr>
              <p:cNvPr id="11567" name="Freeform 217"/>
              <p:cNvSpPr>
                <a:spLocks/>
              </p:cNvSpPr>
              <p:nvPr/>
            </p:nvSpPr>
            <p:spPr bwMode="auto">
              <a:xfrm>
                <a:off x="1793" y="3969"/>
                <a:ext cx="4" cy="8"/>
              </a:xfrm>
              <a:custGeom>
                <a:avLst/>
                <a:gdLst>
                  <a:gd name="T0" fmla="*/ 4 w 4"/>
                  <a:gd name="T1" fmla="*/ 6 h 8"/>
                  <a:gd name="T2" fmla="*/ 4 w 4"/>
                  <a:gd name="T3" fmla="*/ 2 h 8"/>
                  <a:gd name="T4" fmla="*/ 2 w 4"/>
                  <a:gd name="T5" fmla="*/ 0 h 8"/>
                  <a:gd name="T6" fmla="*/ 2 w 4"/>
                  <a:gd name="T7" fmla="*/ 0 h 8"/>
                  <a:gd name="T8" fmla="*/ 2 w 4"/>
                  <a:gd name="T9" fmla="*/ 0 h 8"/>
                  <a:gd name="T10" fmla="*/ 2 w 4"/>
                  <a:gd name="T11" fmla="*/ 2 h 8"/>
                  <a:gd name="T12" fmla="*/ 0 w 4"/>
                  <a:gd name="T13" fmla="*/ 4 h 8"/>
                  <a:gd name="T14" fmla="*/ 0 w 4"/>
                  <a:gd name="T15" fmla="*/ 8 h 8"/>
                  <a:gd name="T16" fmla="*/ 2 w 4"/>
                  <a:gd name="T17" fmla="*/ 8 h 8"/>
                  <a:gd name="T18" fmla="*/ 2 w 4"/>
                  <a:gd name="T19" fmla="*/ 8 h 8"/>
                  <a:gd name="T20" fmla="*/ 4 w 4"/>
                  <a:gd name="T21" fmla="*/ 6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8"/>
                  <a:gd name="T35" fmla="*/ 4 w 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8">
                    <a:moveTo>
                      <a:pt x="4" y="6"/>
                    </a:moveTo>
                    <a:lnTo>
                      <a:pt x="4" y="2"/>
                    </a:lnTo>
                    <a:lnTo>
                      <a:pt x="2" y="0"/>
                    </a:lnTo>
                    <a:lnTo>
                      <a:pt x="2" y="2"/>
                    </a:lnTo>
                    <a:lnTo>
                      <a:pt x="0" y="4"/>
                    </a:lnTo>
                    <a:lnTo>
                      <a:pt x="0" y="8"/>
                    </a:lnTo>
                    <a:lnTo>
                      <a:pt x="2" y="8"/>
                    </a:lnTo>
                    <a:lnTo>
                      <a:pt x="4" y="6"/>
                    </a:lnTo>
                    <a:close/>
                  </a:path>
                </a:pathLst>
              </a:custGeom>
              <a:solidFill>
                <a:srgbClr val="0071B4">
                  <a:alpha val="25098"/>
                </a:srgbClr>
              </a:solidFill>
              <a:ln w="9525">
                <a:noFill/>
                <a:round/>
                <a:headEnd/>
                <a:tailEnd/>
              </a:ln>
            </p:spPr>
            <p:txBody>
              <a:bodyPr/>
              <a:lstStyle/>
              <a:p>
                <a:endParaRPr lang="en-US"/>
              </a:p>
            </p:txBody>
          </p:sp>
          <p:sp>
            <p:nvSpPr>
              <p:cNvPr id="11568" name="Freeform 218"/>
              <p:cNvSpPr>
                <a:spLocks/>
              </p:cNvSpPr>
              <p:nvPr/>
            </p:nvSpPr>
            <p:spPr bwMode="auto">
              <a:xfrm>
                <a:off x="1785" y="3934"/>
                <a:ext cx="8" cy="7"/>
              </a:xfrm>
              <a:custGeom>
                <a:avLst/>
                <a:gdLst>
                  <a:gd name="T0" fmla="*/ 6 w 8"/>
                  <a:gd name="T1" fmla="*/ 5 h 7"/>
                  <a:gd name="T2" fmla="*/ 8 w 8"/>
                  <a:gd name="T3" fmla="*/ 2 h 7"/>
                  <a:gd name="T4" fmla="*/ 6 w 8"/>
                  <a:gd name="T5" fmla="*/ 0 h 7"/>
                  <a:gd name="T6" fmla="*/ 4 w 8"/>
                  <a:gd name="T7" fmla="*/ 2 h 7"/>
                  <a:gd name="T8" fmla="*/ 2 w 8"/>
                  <a:gd name="T9" fmla="*/ 2 h 7"/>
                  <a:gd name="T10" fmla="*/ 0 w 8"/>
                  <a:gd name="T11" fmla="*/ 2 h 7"/>
                  <a:gd name="T12" fmla="*/ 0 w 8"/>
                  <a:gd name="T13" fmla="*/ 3 h 7"/>
                  <a:gd name="T14" fmla="*/ 0 w 8"/>
                  <a:gd name="T15" fmla="*/ 3 h 7"/>
                  <a:gd name="T16" fmla="*/ 0 w 8"/>
                  <a:gd name="T17" fmla="*/ 5 h 7"/>
                  <a:gd name="T18" fmla="*/ 2 w 8"/>
                  <a:gd name="T19" fmla="*/ 5 h 7"/>
                  <a:gd name="T20" fmla="*/ 4 w 8"/>
                  <a:gd name="T21" fmla="*/ 5 h 7"/>
                  <a:gd name="T22" fmla="*/ 6 w 8"/>
                  <a:gd name="T23" fmla="*/ 7 h 7"/>
                  <a:gd name="T24" fmla="*/ 6 w 8"/>
                  <a:gd name="T25" fmla="*/ 5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6" y="5"/>
                    </a:moveTo>
                    <a:lnTo>
                      <a:pt x="8" y="2"/>
                    </a:lnTo>
                    <a:lnTo>
                      <a:pt x="6" y="0"/>
                    </a:lnTo>
                    <a:lnTo>
                      <a:pt x="4" y="2"/>
                    </a:lnTo>
                    <a:lnTo>
                      <a:pt x="2" y="2"/>
                    </a:lnTo>
                    <a:lnTo>
                      <a:pt x="0" y="2"/>
                    </a:lnTo>
                    <a:lnTo>
                      <a:pt x="0" y="3"/>
                    </a:lnTo>
                    <a:lnTo>
                      <a:pt x="0" y="5"/>
                    </a:lnTo>
                    <a:lnTo>
                      <a:pt x="2" y="5"/>
                    </a:lnTo>
                    <a:lnTo>
                      <a:pt x="4" y="5"/>
                    </a:lnTo>
                    <a:lnTo>
                      <a:pt x="6" y="7"/>
                    </a:lnTo>
                    <a:lnTo>
                      <a:pt x="6" y="5"/>
                    </a:lnTo>
                    <a:close/>
                  </a:path>
                </a:pathLst>
              </a:custGeom>
              <a:solidFill>
                <a:srgbClr val="0071B4">
                  <a:alpha val="25098"/>
                </a:srgbClr>
              </a:solidFill>
              <a:ln w="9525">
                <a:noFill/>
                <a:round/>
                <a:headEnd/>
                <a:tailEnd/>
              </a:ln>
            </p:spPr>
            <p:txBody>
              <a:bodyPr/>
              <a:lstStyle/>
              <a:p>
                <a:endParaRPr lang="en-US"/>
              </a:p>
            </p:txBody>
          </p:sp>
          <p:sp>
            <p:nvSpPr>
              <p:cNvPr id="11569" name="Freeform 219"/>
              <p:cNvSpPr>
                <a:spLocks/>
              </p:cNvSpPr>
              <p:nvPr/>
            </p:nvSpPr>
            <p:spPr bwMode="auto">
              <a:xfrm>
                <a:off x="1791" y="3969"/>
                <a:ext cx="2" cy="10"/>
              </a:xfrm>
              <a:custGeom>
                <a:avLst/>
                <a:gdLst>
                  <a:gd name="T0" fmla="*/ 0 w 2"/>
                  <a:gd name="T1" fmla="*/ 2 h 10"/>
                  <a:gd name="T2" fmla="*/ 0 w 2"/>
                  <a:gd name="T3" fmla="*/ 2 h 10"/>
                  <a:gd name="T4" fmla="*/ 0 w 2"/>
                  <a:gd name="T5" fmla="*/ 10 h 10"/>
                  <a:gd name="T6" fmla="*/ 2 w 2"/>
                  <a:gd name="T7" fmla="*/ 10 h 10"/>
                  <a:gd name="T8" fmla="*/ 2 w 2"/>
                  <a:gd name="T9" fmla="*/ 10 h 10"/>
                  <a:gd name="T10" fmla="*/ 2 w 2"/>
                  <a:gd name="T11" fmla="*/ 0 h 10"/>
                  <a:gd name="T12" fmla="*/ 2 w 2"/>
                  <a:gd name="T13" fmla="*/ 0 h 10"/>
                  <a:gd name="T14" fmla="*/ 0 w 2"/>
                  <a:gd name="T15" fmla="*/ 2 h 10"/>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10"/>
                  <a:gd name="T26" fmla="*/ 2 w 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10">
                    <a:moveTo>
                      <a:pt x="0" y="2"/>
                    </a:moveTo>
                    <a:lnTo>
                      <a:pt x="0" y="2"/>
                    </a:lnTo>
                    <a:lnTo>
                      <a:pt x="0" y="10"/>
                    </a:lnTo>
                    <a:lnTo>
                      <a:pt x="2" y="10"/>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570" name="Freeform 220"/>
              <p:cNvSpPr>
                <a:spLocks/>
              </p:cNvSpPr>
              <p:nvPr/>
            </p:nvSpPr>
            <p:spPr bwMode="auto">
              <a:xfrm>
                <a:off x="1795" y="3993"/>
                <a:ext cx="22" cy="14"/>
              </a:xfrm>
              <a:custGeom>
                <a:avLst/>
                <a:gdLst>
                  <a:gd name="T0" fmla="*/ 16 w 22"/>
                  <a:gd name="T1" fmla="*/ 14 h 14"/>
                  <a:gd name="T2" fmla="*/ 20 w 22"/>
                  <a:gd name="T3" fmla="*/ 14 h 14"/>
                  <a:gd name="T4" fmla="*/ 22 w 22"/>
                  <a:gd name="T5" fmla="*/ 14 h 14"/>
                  <a:gd name="T6" fmla="*/ 22 w 22"/>
                  <a:gd name="T7" fmla="*/ 14 h 14"/>
                  <a:gd name="T8" fmla="*/ 20 w 22"/>
                  <a:gd name="T9" fmla="*/ 12 h 14"/>
                  <a:gd name="T10" fmla="*/ 18 w 22"/>
                  <a:gd name="T11" fmla="*/ 10 h 14"/>
                  <a:gd name="T12" fmla="*/ 18 w 22"/>
                  <a:gd name="T13" fmla="*/ 10 h 14"/>
                  <a:gd name="T14" fmla="*/ 16 w 22"/>
                  <a:gd name="T15" fmla="*/ 10 h 14"/>
                  <a:gd name="T16" fmla="*/ 16 w 22"/>
                  <a:gd name="T17" fmla="*/ 10 h 14"/>
                  <a:gd name="T18" fmla="*/ 16 w 22"/>
                  <a:gd name="T19" fmla="*/ 10 h 14"/>
                  <a:gd name="T20" fmla="*/ 4 w 22"/>
                  <a:gd name="T21" fmla="*/ 4 h 14"/>
                  <a:gd name="T22" fmla="*/ 0 w 22"/>
                  <a:gd name="T23" fmla="*/ 0 h 14"/>
                  <a:gd name="T24" fmla="*/ 0 w 22"/>
                  <a:gd name="T25" fmla="*/ 0 h 14"/>
                  <a:gd name="T26" fmla="*/ 2 w 22"/>
                  <a:gd name="T27" fmla="*/ 6 h 14"/>
                  <a:gd name="T28" fmla="*/ 12 w 22"/>
                  <a:gd name="T29" fmla="*/ 10 h 14"/>
                  <a:gd name="T30" fmla="*/ 12 w 22"/>
                  <a:gd name="T31" fmla="*/ 10 h 14"/>
                  <a:gd name="T32" fmla="*/ 12 w 22"/>
                  <a:gd name="T33" fmla="*/ 10 h 14"/>
                  <a:gd name="T34" fmla="*/ 12 w 22"/>
                  <a:gd name="T35" fmla="*/ 8 h 14"/>
                  <a:gd name="T36" fmla="*/ 16 w 22"/>
                  <a:gd name="T37" fmla="*/ 1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14"/>
                  <a:gd name="T59" fmla="*/ 22 w 22"/>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14">
                    <a:moveTo>
                      <a:pt x="16" y="14"/>
                    </a:moveTo>
                    <a:lnTo>
                      <a:pt x="20" y="14"/>
                    </a:lnTo>
                    <a:lnTo>
                      <a:pt x="22" y="14"/>
                    </a:lnTo>
                    <a:lnTo>
                      <a:pt x="20" y="12"/>
                    </a:lnTo>
                    <a:lnTo>
                      <a:pt x="18" y="10"/>
                    </a:lnTo>
                    <a:lnTo>
                      <a:pt x="16" y="10"/>
                    </a:lnTo>
                    <a:lnTo>
                      <a:pt x="4" y="4"/>
                    </a:lnTo>
                    <a:lnTo>
                      <a:pt x="0" y="0"/>
                    </a:lnTo>
                    <a:lnTo>
                      <a:pt x="2" y="6"/>
                    </a:lnTo>
                    <a:lnTo>
                      <a:pt x="12" y="10"/>
                    </a:lnTo>
                    <a:lnTo>
                      <a:pt x="12" y="8"/>
                    </a:lnTo>
                    <a:lnTo>
                      <a:pt x="16" y="14"/>
                    </a:lnTo>
                    <a:close/>
                  </a:path>
                </a:pathLst>
              </a:custGeom>
              <a:solidFill>
                <a:srgbClr val="0071B4">
                  <a:alpha val="25098"/>
                </a:srgbClr>
              </a:solidFill>
              <a:ln w="9525">
                <a:noFill/>
                <a:round/>
                <a:headEnd/>
                <a:tailEnd/>
              </a:ln>
            </p:spPr>
            <p:txBody>
              <a:bodyPr/>
              <a:lstStyle/>
              <a:p>
                <a:endParaRPr lang="en-US"/>
              </a:p>
            </p:txBody>
          </p:sp>
          <p:sp>
            <p:nvSpPr>
              <p:cNvPr id="11571" name="Freeform 221"/>
              <p:cNvSpPr>
                <a:spLocks/>
              </p:cNvSpPr>
              <p:nvPr/>
            </p:nvSpPr>
            <p:spPr bwMode="auto">
              <a:xfrm>
                <a:off x="1791" y="3898"/>
                <a:ext cx="6" cy="4"/>
              </a:xfrm>
              <a:custGeom>
                <a:avLst/>
                <a:gdLst>
                  <a:gd name="T0" fmla="*/ 4 w 6"/>
                  <a:gd name="T1" fmla="*/ 0 h 4"/>
                  <a:gd name="T2" fmla="*/ 0 w 6"/>
                  <a:gd name="T3" fmla="*/ 0 h 4"/>
                  <a:gd name="T4" fmla="*/ 0 w 6"/>
                  <a:gd name="T5" fmla="*/ 0 h 4"/>
                  <a:gd name="T6" fmla="*/ 0 w 6"/>
                  <a:gd name="T7" fmla="*/ 0 h 4"/>
                  <a:gd name="T8" fmla="*/ 2 w 6"/>
                  <a:gd name="T9" fmla="*/ 2 h 4"/>
                  <a:gd name="T10" fmla="*/ 6 w 6"/>
                  <a:gd name="T11" fmla="*/ 4 h 4"/>
                  <a:gd name="T12" fmla="*/ 6 w 6"/>
                  <a:gd name="T13" fmla="*/ 4 h 4"/>
                  <a:gd name="T14" fmla="*/ 4 w 6"/>
                  <a:gd name="T15" fmla="*/ 2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0" y="0"/>
                    </a:lnTo>
                    <a:lnTo>
                      <a:pt x="2" y="2"/>
                    </a:lnTo>
                    <a:lnTo>
                      <a:pt x="6" y="4"/>
                    </a:lnTo>
                    <a:lnTo>
                      <a:pt x="4" y="2"/>
                    </a:lnTo>
                    <a:lnTo>
                      <a:pt x="4" y="0"/>
                    </a:lnTo>
                    <a:close/>
                  </a:path>
                </a:pathLst>
              </a:custGeom>
              <a:solidFill>
                <a:srgbClr val="0071B4">
                  <a:alpha val="25098"/>
                </a:srgbClr>
              </a:solidFill>
              <a:ln w="9525">
                <a:noFill/>
                <a:round/>
                <a:headEnd/>
                <a:tailEnd/>
              </a:ln>
            </p:spPr>
            <p:txBody>
              <a:bodyPr/>
              <a:lstStyle/>
              <a:p>
                <a:endParaRPr lang="en-US"/>
              </a:p>
            </p:txBody>
          </p:sp>
          <p:sp>
            <p:nvSpPr>
              <p:cNvPr id="11572" name="Freeform 222"/>
              <p:cNvSpPr>
                <a:spLocks/>
              </p:cNvSpPr>
              <p:nvPr/>
            </p:nvSpPr>
            <p:spPr bwMode="auto">
              <a:xfrm>
                <a:off x="1783" y="3924"/>
                <a:ext cx="4" cy="4"/>
              </a:xfrm>
              <a:custGeom>
                <a:avLst/>
                <a:gdLst>
                  <a:gd name="T0" fmla="*/ 4 w 4"/>
                  <a:gd name="T1" fmla="*/ 4 h 4"/>
                  <a:gd name="T2" fmla="*/ 2 w 4"/>
                  <a:gd name="T3" fmla="*/ 0 h 4"/>
                  <a:gd name="T4" fmla="*/ 0 w 4"/>
                  <a:gd name="T5" fmla="*/ 0 h 4"/>
                  <a:gd name="T6" fmla="*/ 0 w 4"/>
                  <a:gd name="T7" fmla="*/ 0 h 4"/>
                  <a:gd name="T8" fmla="*/ 0 w 4"/>
                  <a:gd name="T9" fmla="*/ 2 h 4"/>
                  <a:gd name="T10" fmla="*/ 0 w 4"/>
                  <a:gd name="T11" fmla="*/ 2 h 4"/>
                  <a:gd name="T12" fmla="*/ 2 w 4"/>
                  <a:gd name="T13" fmla="*/ 4 h 4"/>
                  <a:gd name="T14" fmla="*/ 4 w 4"/>
                  <a:gd name="T15" fmla="*/ 4 h 4"/>
                  <a:gd name="T16" fmla="*/ 4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4"/>
                    </a:moveTo>
                    <a:lnTo>
                      <a:pt x="2" y="0"/>
                    </a:lnTo>
                    <a:lnTo>
                      <a:pt x="0" y="0"/>
                    </a:lnTo>
                    <a:lnTo>
                      <a:pt x="0" y="2"/>
                    </a:lnTo>
                    <a:lnTo>
                      <a:pt x="2" y="4"/>
                    </a:lnTo>
                    <a:lnTo>
                      <a:pt x="4" y="4"/>
                    </a:lnTo>
                    <a:close/>
                  </a:path>
                </a:pathLst>
              </a:custGeom>
              <a:solidFill>
                <a:srgbClr val="0071B4">
                  <a:alpha val="25098"/>
                </a:srgbClr>
              </a:solidFill>
              <a:ln w="9525">
                <a:noFill/>
                <a:round/>
                <a:headEnd/>
                <a:tailEnd/>
              </a:ln>
            </p:spPr>
            <p:txBody>
              <a:bodyPr/>
              <a:lstStyle/>
              <a:p>
                <a:endParaRPr lang="en-US"/>
              </a:p>
            </p:txBody>
          </p:sp>
          <p:sp>
            <p:nvSpPr>
              <p:cNvPr id="11573" name="Freeform 223"/>
              <p:cNvSpPr>
                <a:spLocks/>
              </p:cNvSpPr>
              <p:nvPr/>
            </p:nvSpPr>
            <p:spPr bwMode="auto">
              <a:xfrm>
                <a:off x="1693" y="3018"/>
                <a:ext cx="2" cy="6"/>
              </a:xfrm>
              <a:custGeom>
                <a:avLst/>
                <a:gdLst>
                  <a:gd name="T0" fmla="*/ 2 w 2"/>
                  <a:gd name="T1" fmla="*/ 0 h 6"/>
                  <a:gd name="T2" fmla="*/ 2 w 2"/>
                  <a:gd name="T3" fmla="*/ 0 h 6"/>
                  <a:gd name="T4" fmla="*/ 0 w 2"/>
                  <a:gd name="T5" fmla="*/ 2 h 6"/>
                  <a:gd name="T6" fmla="*/ 0 w 2"/>
                  <a:gd name="T7" fmla="*/ 4 h 6"/>
                  <a:gd name="T8" fmla="*/ 2 w 2"/>
                  <a:gd name="T9" fmla="*/ 6 h 6"/>
                  <a:gd name="T10" fmla="*/ 2 w 2"/>
                  <a:gd name="T11" fmla="*/ 0 h 6"/>
                  <a:gd name="T12" fmla="*/ 2 w 2"/>
                  <a:gd name="T13" fmla="*/ 0 h 6"/>
                  <a:gd name="T14" fmla="*/ 2 w 2"/>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6"/>
                  <a:gd name="T26" fmla="*/ 2 w 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6">
                    <a:moveTo>
                      <a:pt x="2" y="0"/>
                    </a:moveTo>
                    <a:lnTo>
                      <a:pt x="2" y="0"/>
                    </a:lnTo>
                    <a:lnTo>
                      <a:pt x="0" y="2"/>
                    </a:lnTo>
                    <a:lnTo>
                      <a:pt x="0" y="4"/>
                    </a:lnTo>
                    <a:lnTo>
                      <a:pt x="2" y="6"/>
                    </a:lnTo>
                    <a:lnTo>
                      <a:pt x="2" y="0"/>
                    </a:lnTo>
                    <a:close/>
                  </a:path>
                </a:pathLst>
              </a:custGeom>
              <a:solidFill>
                <a:srgbClr val="0071B4">
                  <a:alpha val="25098"/>
                </a:srgbClr>
              </a:solidFill>
              <a:ln w="9525">
                <a:noFill/>
                <a:round/>
                <a:headEnd/>
                <a:tailEnd/>
              </a:ln>
            </p:spPr>
            <p:txBody>
              <a:bodyPr/>
              <a:lstStyle/>
              <a:p>
                <a:endParaRPr lang="en-US"/>
              </a:p>
            </p:txBody>
          </p:sp>
          <p:sp>
            <p:nvSpPr>
              <p:cNvPr id="11574" name="Freeform 224"/>
              <p:cNvSpPr>
                <a:spLocks/>
              </p:cNvSpPr>
              <p:nvPr/>
            </p:nvSpPr>
            <p:spPr bwMode="auto">
              <a:xfrm>
                <a:off x="1307" y="3515"/>
                <a:ext cx="2" cy="2"/>
              </a:xfrm>
              <a:custGeom>
                <a:avLst/>
                <a:gdLst>
                  <a:gd name="T0" fmla="*/ 0 w 2"/>
                  <a:gd name="T1" fmla="*/ 0 h 2"/>
                  <a:gd name="T2" fmla="*/ 0 w 2"/>
                  <a:gd name="T3" fmla="*/ 2 h 2"/>
                  <a:gd name="T4" fmla="*/ 0 w 2"/>
                  <a:gd name="T5" fmla="*/ 2 h 2"/>
                  <a:gd name="T6" fmla="*/ 2 w 2"/>
                  <a:gd name="T7" fmla="*/ 2 h 2"/>
                  <a:gd name="T8" fmla="*/ 2 w 2"/>
                  <a:gd name="T9" fmla="*/ 2 h 2"/>
                  <a:gd name="T10" fmla="*/ 2 w 2"/>
                  <a:gd name="T11" fmla="*/ 2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0" y="0"/>
                    </a:lnTo>
                    <a:close/>
                  </a:path>
                </a:pathLst>
              </a:custGeom>
              <a:solidFill>
                <a:srgbClr val="0071B4">
                  <a:alpha val="25098"/>
                </a:srgbClr>
              </a:solidFill>
              <a:ln w="9525">
                <a:noFill/>
                <a:round/>
                <a:headEnd/>
                <a:tailEnd/>
              </a:ln>
            </p:spPr>
            <p:txBody>
              <a:bodyPr/>
              <a:lstStyle/>
              <a:p>
                <a:endParaRPr lang="en-US"/>
              </a:p>
            </p:txBody>
          </p:sp>
          <p:sp>
            <p:nvSpPr>
              <p:cNvPr id="11575" name="Freeform 225"/>
              <p:cNvSpPr>
                <a:spLocks/>
              </p:cNvSpPr>
              <p:nvPr/>
            </p:nvSpPr>
            <p:spPr bwMode="auto">
              <a:xfrm>
                <a:off x="1805" y="3985"/>
                <a:ext cx="4" cy="6"/>
              </a:xfrm>
              <a:custGeom>
                <a:avLst/>
                <a:gdLst>
                  <a:gd name="T0" fmla="*/ 0 w 4"/>
                  <a:gd name="T1" fmla="*/ 6 h 6"/>
                  <a:gd name="T2" fmla="*/ 2 w 4"/>
                  <a:gd name="T3" fmla="*/ 6 h 6"/>
                  <a:gd name="T4" fmla="*/ 2 w 4"/>
                  <a:gd name="T5" fmla="*/ 6 h 6"/>
                  <a:gd name="T6" fmla="*/ 4 w 4"/>
                  <a:gd name="T7" fmla="*/ 4 h 6"/>
                  <a:gd name="T8" fmla="*/ 4 w 4"/>
                  <a:gd name="T9" fmla="*/ 2 h 6"/>
                  <a:gd name="T10" fmla="*/ 4 w 4"/>
                  <a:gd name="T11" fmla="*/ 0 h 6"/>
                  <a:gd name="T12" fmla="*/ 0 w 4"/>
                  <a:gd name="T13" fmla="*/ 2 h 6"/>
                  <a:gd name="T14" fmla="*/ 0 w 4"/>
                  <a:gd name="T15" fmla="*/ 2 h 6"/>
                  <a:gd name="T16" fmla="*/ 0 w 4"/>
                  <a:gd name="T17" fmla="*/ 4 h 6"/>
                  <a:gd name="T18" fmla="*/ 2 w 4"/>
                  <a:gd name="T19" fmla="*/ 4 h 6"/>
                  <a:gd name="T20" fmla="*/ 2 w 4"/>
                  <a:gd name="T21" fmla="*/ 4 h 6"/>
                  <a:gd name="T22" fmla="*/ 2 w 4"/>
                  <a:gd name="T23" fmla="*/ 4 h 6"/>
                  <a:gd name="T24" fmla="*/ 0 w 4"/>
                  <a:gd name="T25" fmla="*/ 6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6"/>
                  <a:gd name="T41" fmla="*/ 4 w 4"/>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6">
                    <a:moveTo>
                      <a:pt x="0" y="6"/>
                    </a:moveTo>
                    <a:lnTo>
                      <a:pt x="2" y="6"/>
                    </a:lnTo>
                    <a:lnTo>
                      <a:pt x="4" y="4"/>
                    </a:lnTo>
                    <a:lnTo>
                      <a:pt x="4" y="2"/>
                    </a:lnTo>
                    <a:lnTo>
                      <a:pt x="4" y="0"/>
                    </a:lnTo>
                    <a:lnTo>
                      <a:pt x="0" y="2"/>
                    </a:lnTo>
                    <a:lnTo>
                      <a:pt x="0" y="4"/>
                    </a:lnTo>
                    <a:lnTo>
                      <a:pt x="2" y="4"/>
                    </a:lnTo>
                    <a:lnTo>
                      <a:pt x="0" y="6"/>
                    </a:lnTo>
                    <a:close/>
                  </a:path>
                </a:pathLst>
              </a:custGeom>
              <a:solidFill>
                <a:srgbClr val="0071B4">
                  <a:alpha val="25098"/>
                </a:srgbClr>
              </a:solidFill>
              <a:ln w="9525">
                <a:noFill/>
                <a:round/>
                <a:headEnd/>
                <a:tailEnd/>
              </a:ln>
            </p:spPr>
            <p:txBody>
              <a:bodyPr/>
              <a:lstStyle/>
              <a:p>
                <a:endParaRPr lang="en-US"/>
              </a:p>
            </p:txBody>
          </p:sp>
          <p:sp>
            <p:nvSpPr>
              <p:cNvPr id="11576" name="Freeform 226"/>
              <p:cNvSpPr>
                <a:spLocks/>
              </p:cNvSpPr>
              <p:nvPr/>
            </p:nvSpPr>
            <p:spPr bwMode="auto">
              <a:xfrm>
                <a:off x="1801" y="3965"/>
                <a:ext cx="6" cy="8"/>
              </a:xfrm>
              <a:custGeom>
                <a:avLst/>
                <a:gdLst>
                  <a:gd name="T0" fmla="*/ 2 w 6"/>
                  <a:gd name="T1" fmla="*/ 0 h 8"/>
                  <a:gd name="T2" fmla="*/ 0 w 6"/>
                  <a:gd name="T3" fmla="*/ 2 h 8"/>
                  <a:gd name="T4" fmla="*/ 0 w 6"/>
                  <a:gd name="T5" fmla="*/ 4 h 8"/>
                  <a:gd name="T6" fmla="*/ 2 w 6"/>
                  <a:gd name="T7" fmla="*/ 6 h 8"/>
                  <a:gd name="T8" fmla="*/ 4 w 6"/>
                  <a:gd name="T9" fmla="*/ 8 h 8"/>
                  <a:gd name="T10" fmla="*/ 6 w 6"/>
                  <a:gd name="T11" fmla="*/ 8 h 8"/>
                  <a:gd name="T12" fmla="*/ 2 w 6"/>
                  <a:gd name="T13" fmla="*/ 2 h 8"/>
                  <a:gd name="T14" fmla="*/ 2 w 6"/>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8"/>
                  <a:gd name="T26" fmla="*/ 6 w 6"/>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8">
                    <a:moveTo>
                      <a:pt x="2" y="0"/>
                    </a:moveTo>
                    <a:lnTo>
                      <a:pt x="0" y="2"/>
                    </a:lnTo>
                    <a:lnTo>
                      <a:pt x="0" y="4"/>
                    </a:lnTo>
                    <a:lnTo>
                      <a:pt x="2" y="6"/>
                    </a:lnTo>
                    <a:lnTo>
                      <a:pt x="4" y="8"/>
                    </a:lnTo>
                    <a:lnTo>
                      <a:pt x="6" y="8"/>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577" name="Freeform 227"/>
              <p:cNvSpPr>
                <a:spLocks/>
              </p:cNvSpPr>
              <p:nvPr/>
            </p:nvSpPr>
            <p:spPr bwMode="auto">
              <a:xfrm>
                <a:off x="1805" y="3844"/>
                <a:ext cx="2" cy="2"/>
              </a:xfrm>
              <a:custGeom>
                <a:avLst/>
                <a:gdLst>
                  <a:gd name="T0" fmla="*/ 2 w 2"/>
                  <a:gd name="T1" fmla="*/ 2 h 2"/>
                  <a:gd name="T2" fmla="*/ 2 w 2"/>
                  <a:gd name="T3" fmla="*/ 0 h 2"/>
                  <a:gd name="T4" fmla="*/ 2 w 2"/>
                  <a:gd name="T5" fmla="*/ 0 h 2"/>
                  <a:gd name="T6" fmla="*/ 2 w 2"/>
                  <a:gd name="T7" fmla="*/ 0 h 2"/>
                  <a:gd name="T8" fmla="*/ 0 w 2"/>
                  <a:gd name="T9" fmla="*/ 0 h 2"/>
                  <a:gd name="T10" fmla="*/ 2 w 2"/>
                  <a:gd name="T11" fmla="*/ 2 h 2"/>
                  <a:gd name="T12" fmla="*/ 2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2"/>
                    </a:moveTo>
                    <a:lnTo>
                      <a:pt x="2" y="0"/>
                    </a:lnTo>
                    <a:lnTo>
                      <a:pt x="0" y="0"/>
                    </a:lnTo>
                    <a:lnTo>
                      <a:pt x="2" y="2"/>
                    </a:lnTo>
                    <a:close/>
                  </a:path>
                </a:pathLst>
              </a:custGeom>
              <a:solidFill>
                <a:srgbClr val="0071B4">
                  <a:alpha val="25098"/>
                </a:srgbClr>
              </a:solidFill>
              <a:ln w="9525">
                <a:noFill/>
                <a:round/>
                <a:headEnd/>
                <a:tailEnd/>
              </a:ln>
            </p:spPr>
            <p:txBody>
              <a:bodyPr/>
              <a:lstStyle/>
              <a:p>
                <a:endParaRPr lang="en-US"/>
              </a:p>
            </p:txBody>
          </p:sp>
          <p:sp>
            <p:nvSpPr>
              <p:cNvPr id="11578" name="Freeform 228"/>
              <p:cNvSpPr>
                <a:spLocks/>
              </p:cNvSpPr>
              <p:nvPr/>
            </p:nvSpPr>
            <p:spPr bwMode="auto">
              <a:xfrm>
                <a:off x="1795" y="3939"/>
                <a:ext cx="8" cy="10"/>
              </a:xfrm>
              <a:custGeom>
                <a:avLst/>
                <a:gdLst>
                  <a:gd name="T0" fmla="*/ 0 w 8"/>
                  <a:gd name="T1" fmla="*/ 0 h 10"/>
                  <a:gd name="T2" fmla="*/ 0 w 8"/>
                  <a:gd name="T3" fmla="*/ 0 h 10"/>
                  <a:gd name="T4" fmla="*/ 0 w 8"/>
                  <a:gd name="T5" fmla="*/ 0 h 10"/>
                  <a:gd name="T6" fmla="*/ 2 w 8"/>
                  <a:gd name="T7" fmla="*/ 4 h 10"/>
                  <a:gd name="T8" fmla="*/ 2 w 8"/>
                  <a:gd name="T9" fmla="*/ 6 h 10"/>
                  <a:gd name="T10" fmla="*/ 4 w 8"/>
                  <a:gd name="T11" fmla="*/ 6 h 10"/>
                  <a:gd name="T12" fmla="*/ 6 w 8"/>
                  <a:gd name="T13" fmla="*/ 10 h 10"/>
                  <a:gd name="T14" fmla="*/ 8 w 8"/>
                  <a:gd name="T15" fmla="*/ 10 h 10"/>
                  <a:gd name="T16" fmla="*/ 6 w 8"/>
                  <a:gd name="T17" fmla="*/ 6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0"/>
                  <a:gd name="T32" fmla="*/ 8 w 8"/>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0">
                    <a:moveTo>
                      <a:pt x="0" y="0"/>
                    </a:moveTo>
                    <a:lnTo>
                      <a:pt x="0" y="0"/>
                    </a:lnTo>
                    <a:lnTo>
                      <a:pt x="2" y="4"/>
                    </a:lnTo>
                    <a:lnTo>
                      <a:pt x="2" y="6"/>
                    </a:lnTo>
                    <a:lnTo>
                      <a:pt x="4" y="6"/>
                    </a:lnTo>
                    <a:lnTo>
                      <a:pt x="6" y="10"/>
                    </a:lnTo>
                    <a:lnTo>
                      <a:pt x="8" y="10"/>
                    </a:lnTo>
                    <a:lnTo>
                      <a:pt x="6" y="6"/>
                    </a:lnTo>
                    <a:lnTo>
                      <a:pt x="0" y="0"/>
                    </a:lnTo>
                    <a:close/>
                  </a:path>
                </a:pathLst>
              </a:custGeom>
              <a:solidFill>
                <a:srgbClr val="0071B4">
                  <a:alpha val="25098"/>
                </a:srgbClr>
              </a:solidFill>
              <a:ln w="9525">
                <a:noFill/>
                <a:round/>
                <a:headEnd/>
                <a:tailEnd/>
              </a:ln>
            </p:spPr>
            <p:txBody>
              <a:bodyPr/>
              <a:lstStyle/>
              <a:p>
                <a:endParaRPr lang="en-US"/>
              </a:p>
            </p:txBody>
          </p:sp>
          <p:sp>
            <p:nvSpPr>
              <p:cNvPr id="11579" name="Freeform 229"/>
              <p:cNvSpPr>
                <a:spLocks/>
              </p:cNvSpPr>
              <p:nvPr/>
            </p:nvSpPr>
            <p:spPr bwMode="auto">
              <a:xfrm>
                <a:off x="1795" y="3880"/>
                <a:ext cx="6" cy="4"/>
              </a:xfrm>
              <a:custGeom>
                <a:avLst/>
                <a:gdLst>
                  <a:gd name="T0" fmla="*/ 6 w 6"/>
                  <a:gd name="T1" fmla="*/ 4 h 4"/>
                  <a:gd name="T2" fmla="*/ 6 w 6"/>
                  <a:gd name="T3" fmla="*/ 4 h 4"/>
                  <a:gd name="T4" fmla="*/ 4 w 6"/>
                  <a:gd name="T5" fmla="*/ 2 h 4"/>
                  <a:gd name="T6" fmla="*/ 2 w 6"/>
                  <a:gd name="T7" fmla="*/ 0 h 4"/>
                  <a:gd name="T8" fmla="*/ 2 w 6"/>
                  <a:gd name="T9" fmla="*/ 0 h 4"/>
                  <a:gd name="T10" fmla="*/ 0 w 6"/>
                  <a:gd name="T11" fmla="*/ 2 h 4"/>
                  <a:gd name="T12" fmla="*/ 0 w 6"/>
                  <a:gd name="T13" fmla="*/ 4 h 4"/>
                  <a:gd name="T14" fmla="*/ 2 w 6"/>
                  <a:gd name="T15" fmla="*/ 4 h 4"/>
                  <a:gd name="T16" fmla="*/ 6 w 6"/>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6" y="4"/>
                    </a:moveTo>
                    <a:lnTo>
                      <a:pt x="6" y="4"/>
                    </a:lnTo>
                    <a:lnTo>
                      <a:pt x="4" y="2"/>
                    </a:lnTo>
                    <a:lnTo>
                      <a:pt x="2" y="0"/>
                    </a:lnTo>
                    <a:lnTo>
                      <a:pt x="0" y="2"/>
                    </a:lnTo>
                    <a:lnTo>
                      <a:pt x="0" y="4"/>
                    </a:lnTo>
                    <a:lnTo>
                      <a:pt x="2" y="4"/>
                    </a:lnTo>
                    <a:lnTo>
                      <a:pt x="6" y="4"/>
                    </a:lnTo>
                    <a:close/>
                  </a:path>
                </a:pathLst>
              </a:custGeom>
              <a:solidFill>
                <a:srgbClr val="0071B4">
                  <a:alpha val="25098"/>
                </a:srgbClr>
              </a:solidFill>
              <a:ln w="9525">
                <a:noFill/>
                <a:round/>
                <a:headEnd/>
                <a:tailEnd/>
              </a:ln>
            </p:spPr>
            <p:txBody>
              <a:bodyPr/>
              <a:lstStyle/>
              <a:p>
                <a:endParaRPr lang="en-US"/>
              </a:p>
            </p:txBody>
          </p:sp>
          <p:sp>
            <p:nvSpPr>
              <p:cNvPr id="11580" name="Freeform 230"/>
              <p:cNvSpPr>
                <a:spLocks/>
              </p:cNvSpPr>
              <p:nvPr/>
            </p:nvSpPr>
            <p:spPr bwMode="auto">
              <a:xfrm>
                <a:off x="1805" y="3963"/>
                <a:ext cx="4" cy="6"/>
              </a:xfrm>
              <a:custGeom>
                <a:avLst/>
                <a:gdLst>
                  <a:gd name="T0" fmla="*/ 4 w 4"/>
                  <a:gd name="T1" fmla="*/ 4 h 6"/>
                  <a:gd name="T2" fmla="*/ 4 w 4"/>
                  <a:gd name="T3" fmla="*/ 2 h 6"/>
                  <a:gd name="T4" fmla="*/ 2 w 4"/>
                  <a:gd name="T5" fmla="*/ 2 h 6"/>
                  <a:gd name="T6" fmla="*/ 0 w 4"/>
                  <a:gd name="T7" fmla="*/ 0 h 6"/>
                  <a:gd name="T8" fmla="*/ 0 w 4"/>
                  <a:gd name="T9" fmla="*/ 0 h 6"/>
                  <a:gd name="T10" fmla="*/ 2 w 4"/>
                  <a:gd name="T11" fmla="*/ 2 h 6"/>
                  <a:gd name="T12" fmla="*/ 4 w 4"/>
                  <a:gd name="T13" fmla="*/ 6 h 6"/>
                  <a:gd name="T14" fmla="*/ 4 w 4"/>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4"/>
                    </a:moveTo>
                    <a:lnTo>
                      <a:pt x="4" y="2"/>
                    </a:lnTo>
                    <a:lnTo>
                      <a:pt x="2" y="2"/>
                    </a:lnTo>
                    <a:lnTo>
                      <a:pt x="0" y="0"/>
                    </a:lnTo>
                    <a:lnTo>
                      <a:pt x="2" y="2"/>
                    </a:lnTo>
                    <a:lnTo>
                      <a:pt x="4" y="6"/>
                    </a:lnTo>
                    <a:lnTo>
                      <a:pt x="4" y="4"/>
                    </a:lnTo>
                    <a:close/>
                  </a:path>
                </a:pathLst>
              </a:custGeom>
              <a:solidFill>
                <a:srgbClr val="0071B4">
                  <a:alpha val="25098"/>
                </a:srgbClr>
              </a:solidFill>
              <a:ln w="9525">
                <a:noFill/>
                <a:round/>
                <a:headEnd/>
                <a:tailEnd/>
              </a:ln>
            </p:spPr>
            <p:txBody>
              <a:bodyPr/>
              <a:lstStyle/>
              <a:p>
                <a:endParaRPr lang="en-US"/>
              </a:p>
            </p:txBody>
          </p:sp>
          <p:sp>
            <p:nvSpPr>
              <p:cNvPr id="11581" name="Freeform 231"/>
              <p:cNvSpPr>
                <a:spLocks/>
              </p:cNvSpPr>
              <p:nvPr/>
            </p:nvSpPr>
            <p:spPr bwMode="auto">
              <a:xfrm>
                <a:off x="1885" y="4043"/>
                <a:ext cx="15" cy="12"/>
              </a:xfrm>
              <a:custGeom>
                <a:avLst/>
                <a:gdLst>
                  <a:gd name="T0" fmla="*/ 15 w 15"/>
                  <a:gd name="T1" fmla="*/ 2 h 12"/>
                  <a:gd name="T2" fmla="*/ 6 w 15"/>
                  <a:gd name="T3" fmla="*/ 0 h 12"/>
                  <a:gd name="T4" fmla="*/ 0 w 15"/>
                  <a:gd name="T5" fmla="*/ 2 h 12"/>
                  <a:gd name="T6" fmla="*/ 0 w 15"/>
                  <a:gd name="T7" fmla="*/ 4 h 12"/>
                  <a:gd name="T8" fmla="*/ 2 w 15"/>
                  <a:gd name="T9" fmla="*/ 4 h 12"/>
                  <a:gd name="T10" fmla="*/ 2 w 15"/>
                  <a:gd name="T11" fmla="*/ 4 h 12"/>
                  <a:gd name="T12" fmla="*/ 4 w 15"/>
                  <a:gd name="T13" fmla="*/ 8 h 12"/>
                  <a:gd name="T14" fmla="*/ 8 w 15"/>
                  <a:gd name="T15" fmla="*/ 8 h 12"/>
                  <a:gd name="T16" fmla="*/ 8 w 15"/>
                  <a:gd name="T17" fmla="*/ 10 h 12"/>
                  <a:gd name="T18" fmla="*/ 8 w 15"/>
                  <a:gd name="T19" fmla="*/ 10 h 12"/>
                  <a:gd name="T20" fmla="*/ 10 w 15"/>
                  <a:gd name="T21" fmla="*/ 10 h 12"/>
                  <a:gd name="T22" fmla="*/ 10 w 15"/>
                  <a:gd name="T23" fmla="*/ 8 h 12"/>
                  <a:gd name="T24" fmla="*/ 10 w 15"/>
                  <a:gd name="T25" fmla="*/ 8 h 12"/>
                  <a:gd name="T26" fmla="*/ 11 w 15"/>
                  <a:gd name="T27" fmla="*/ 8 h 12"/>
                  <a:gd name="T28" fmla="*/ 11 w 15"/>
                  <a:gd name="T29" fmla="*/ 10 h 12"/>
                  <a:gd name="T30" fmla="*/ 11 w 15"/>
                  <a:gd name="T31" fmla="*/ 12 h 12"/>
                  <a:gd name="T32" fmla="*/ 13 w 15"/>
                  <a:gd name="T33" fmla="*/ 12 h 12"/>
                  <a:gd name="T34" fmla="*/ 15 w 15"/>
                  <a:gd name="T35" fmla="*/ 10 h 12"/>
                  <a:gd name="T36" fmla="*/ 15 w 15"/>
                  <a:gd name="T37" fmla="*/ 10 h 12"/>
                  <a:gd name="T38" fmla="*/ 15 w 15"/>
                  <a:gd name="T39" fmla="*/ 8 h 12"/>
                  <a:gd name="T40" fmla="*/ 15 w 15"/>
                  <a:gd name="T41" fmla="*/ 4 h 12"/>
                  <a:gd name="T42" fmla="*/ 15 w 15"/>
                  <a:gd name="T43" fmla="*/ 2 h 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
                  <a:gd name="T67" fmla="*/ 0 h 12"/>
                  <a:gd name="T68" fmla="*/ 15 w 15"/>
                  <a:gd name="T69" fmla="*/ 12 h 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 h="12">
                    <a:moveTo>
                      <a:pt x="15" y="2"/>
                    </a:moveTo>
                    <a:lnTo>
                      <a:pt x="6" y="0"/>
                    </a:lnTo>
                    <a:lnTo>
                      <a:pt x="0" y="2"/>
                    </a:lnTo>
                    <a:lnTo>
                      <a:pt x="0" y="4"/>
                    </a:lnTo>
                    <a:lnTo>
                      <a:pt x="2" y="4"/>
                    </a:lnTo>
                    <a:lnTo>
                      <a:pt x="4" y="8"/>
                    </a:lnTo>
                    <a:lnTo>
                      <a:pt x="8" y="8"/>
                    </a:lnTo>
                    <a:lnTo>
                      <a:pt x="8" y="10"/>
                    </a:lnTo>
                    <a:lnTo>
                      <a:pt x="10" y="10"/>
                    </a:lnTo>
                    <a:lnTo>
                      <a:pt x="10" y="8"/>
                    </a:lnTo>
                    <a:lnTo>
                      <a:pt x="11" y="8"/>
                    </a:lnTo>
                    <a:lnTo>
                      <a:pt x="11" y="10"/>
                    </a:lnTo>
                    <a:lnTo>
                      <a:pt x="11" y="12"/>
                    </a:lnTo>
                    <a:lnTo>
                      <a:pt x="13" y="12"/>
                    </a:lnTo>
                    <a:lnTo>
                      <a:pt x="15" y="10"/>
                    </a:lnTo>
                    <a:lnTo>
                      <a:pt x="15" y="8"/>
                    </a:lnTo>
                    <a:lnTo>
                      <a:pt x="15" y="4"/>
                    </a:lnTo>
                    <a:lnTo>
                      <a:pt x="15" y="2"/>
                    </a:lnTo>
                    <a:close/>
                  </a:path>
                </a:pathLst>
              </a:custGeom>
              <a:solidFill>
                <a:srgbClr val="0071B4">
                  <a:alpha val="25098"/>
                </a:srgbClr>
              </a:solidFill>
              <a:ln w="9525">
                <a:noFill/>
                <a:round/>
                <a:headEnd/>
                <a:tailEnd/>
              </a:ln>
            </p:spPr>
            <p:txBody>
              <a:bodyPr/>
              <a:lstStyle/>
              <a:p>
                <a:endParaRPr lang="en-US"/>
              </a:p>
            </p:txBody>
          </p:sp>
          <p:sp>
            <p:nvSpPr>
              <p:cNvPr id="11582" name="Freeform 232"/>
              <p:cNvSpPr>
                <a:spLocks/>
              </p:cNvSpPr>
              <p:nvPr/>
            </p:nvSpPr>
            <p:spPr bwMode="auto">
              <a:xfrm>
                <a:off x="1879" y="3991"/>
                <a:ext cx="49" cy="56"/>
              </a:xfrm>
              <a:custGeom>
                <a:avLst/>
                <a:gdLst>
                  <a:gd name="T0" fmla="*/ 45 w 49"/>
                  <a:gd name="T1" fmla="*/ 48 h 56"/>
                  <a:gd name="T2" fmla="*/ 39 w 49"/>
                  <a:gd name="T3" fmla="*/ 48 h 56"/>
                  <a:gd name="T4" fmla="*/ 27 w 49"/>
                  <a:gd name="T5" fmla="*/ 38 h 56"/>
                  <a:gd name="T6" fmla="*/ 25 w 49"/>
                  <a:gd name="T7" fmla="*/ 36 h 56"/>
                  <a:gd name="T8" fmla="*/ 23 w 49"/>
                  <a:gd name="T9" fmla="*/ 34 h 56"/>
                  <a:gd name="T10" fmla="*/ 21 w 49"/>
                  <a:gd name="T11" fmla="*/ 34 h 56"/>
                  <a:gd name="T12" fmla="*/ 21 w 49"/>
                  <a:gd name="T13" fmla="*/ 32 h 56"/>
                  <a:gd name="T14" fmla="*/ 19 w 49"/>
                  <a:gd name="T15" fmla="*/ 32 h 56"/>
                  <a:gd name="T16" fmla="*/ 10 w 49"/>
                  <a:gd name="T17" fmla="*/ 22 h 56"/>
                  <a:gd name="T18" fmla="*/ 6 w 49"/>
                  <a:gd name="T19" fmla="*/ 16 h 56"/>
                  <a:gd name="T20" fmla="*/ 6 w 49"/>
                  <a:gd name="T21" fmla="*/ 14 h 56"/>
                  <a:gd name="T22" fmla="*/ 4 w 49"/>
                  <a:gd name="T23" fmla="*/ 14 h 56"/>
                  <a:gd name="T24" fmla="*/ 2 w 49"/>
                  <a:gd name="T25" fmla="*/ 12 h 56"/>
                  <a:gd name="T26" fmla="*/ 4 w 49"/>
                  <a:gd name="T27" fmla="*/ 10 h 56"/>
                  <a:gd name="T28" fmla="*/ 4 w 49"/>
                  <a:gd name="T29" fmla="*/ 10 h 56"/>
                  <a:gd name="T30" fmla="*/ 6 w 49"/>
                  <a:gd name="T31" fmla="*/ 10 h 56"/>
                  <a:gd name="T32" fmla="*/ 8 w 49"/>
                  <a:gd name="T33" fmla="*/ 12 h 56"/>
                  <a:gd name="T34" fmla="*/ 8 w 49"/>
                  <a:gd name="T35" fmla="*/ 10 h 56"/>
                  <a:gd name="T36" fmla="*/ 2 w 49"/>
                  <a:gd name="T37" fmla="*/ 0 h 56"/>
                  <a:gd name="T38" fmla="*/ 0 w 49"/>
                  <a:gd name="T39" fmla="*/ 0 h 56"/>
                  <a:gd name="T40" fmla="*/ 2 w 49"/>
                  <a:gd name="T41" fmla="*/ 52 h 56"/>
                  <a:gd name="T42" fmla="*/ 2 w 49"/>
                  <a:gd name="T43" fmla="*/ 52 h 56"/>
                  <a:gd name="T44" fmla="*/ 6 w 49"/>
                  <a:gd name="T45" fmla="*/ 50 h 56"/>
                  <a:gd name="T46" fmla="*/ 10 w 49"/>
                  <a:gd name="T47" fmla="*/ 50 h 56"/>
                  <a:gd name="T48" fmla="*/ 12 w 49"/>
                  <a:gd name="T49" fmla="*/ 52 h 56"/>
                  <a:gd name="T50" fmla="*/ 25 w 49"/>
                  <a:gd name="T51" fmla="*/ 54 h 56"/>
                  <a:gd name="T52" fmla="*/ 29 w 49"/>
                  <a:gd name="T53" fmla="*/ 56 h 56"/>
                  <a:gd name="T54" fmla="*/ 31 w 49"/>
                  <a:gd name="T55" fmla="*/ 56 h 56"/>
                  <a:gd name="T56" fmla="*/ 33 w 49"/>
                  <a:gd name="T57" fmla="*/ 56 h 56"/>
                  <a:gd name="T58" fmla="*/ 39 w 49"/>
                  <a:gd name="T59" fmla="*/ 54 h 56"/>
                  <a:gd name="T60" fmla="*/ 43 w 49"/>
                  <a:gd name="T61" fmla="*/ 54 h 56"/>
                  <a:gd name="T62" fmla="*/ 47 w 49"/>
                  <a:gd name="T63" fmla="*/ 52 h 56"/>
                  <a:gd name="T64" fmla="*/ 49 w 49"/>
                  <a:gd name="T65" fmla="*/ 52 h 56"/>
                  <a:gd name="T66" fmla="*/ 49 w 49"/>
                  <a:gd name="T67" fmla="*/ 48 h 56"/>
                  <a:gd name="T68" fmla="*/ 49 w 49"/>
                  <a:gd name="T69" fmla="*/ 46 h 56"/>
                  <a:gd name="T70" fmla="*/ 45 w 49"/>
                  <a:gd name="T71" fmla="*/ 48 h 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
                  <a:gd name="T109" fmla="*/ 0 h 56"/>
                  <a:gd name="T110" fmla="*/ 49 w 49"/>
                  <a:gd name="T111" fmla="*/ 56 h 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 h="56">
                    <a:moveTo>
                      <a:pt x="45" y="48"/>
                    </a:moveTo>
                    <a:lnTo>
                      <a:pt x="39" y="48"/>
                    </a:lnTo>
                    <a:lnTo>
                      <a:pt x="27" y="38"/>
                    </a:lnTo>
                    <a:lnTo>
                      <a:pt x="25" y="36"/>
                    </a:lnTo>
                    <a:lnTo>
                      <a:pt x="23" y="34"/>
                    </a:lnTo>
                    <a:lnTo>
                      <a:pt x="21" y="34"/>
                    </a:lnTo>
                    <a:lnTo>
                      <a:pt x="21" y="32"/>
                    </a:lnTo>
                    <a:lnTo>
                      <a:pt x="19" y="32"/>
                    </a:lnTo>
                    <a:lnTo>
                      <a:pt x="10" y="22"/>
                    </a:lnTo>
                    <a:lnTo>
                      <a:pt x="6" y="16"/>
                    </a:lnTo>
                    <a:lnTo>
                      <a:pt x="6" y="14"/>
                    </a:lnTo>
                    <a:lnTo>
                      <a:pt x="4" y="14"/>
                    </a:lnTo>
                    <a:lnTo>
                      <a:pt x="2" y="12"/>
                    </a:lnTo>
                    <a:lnTo>
                      <a:pt x="4" y="10"/>
                    </a:lnTo>
                    <a:lnTo>
                      <a:pt x="6" y="10"/>
                    </a:lnTo>
                    <a:lnTo>
                      <a:pt x="8" y="12"/>
                    </a:lnTo>
                    <a:lnTo>
                      <a:pt x="8" y="10"/>
                    </a:lnTo>
                    <a:lnTo>
                      <a:pt x="2" y="0"/>
                    </a:lnTo>
                    <a:lnTo>
                      <a:pt x="0" y="0"/>
                    </a:lnTo>
                    <a:lnTo>
                      <a:pt x="2" y="52"/>
                    </a:lnTo>
                    <a:lnTo>
                      <a:pt x="6" y="50"/>
                    </a:lnTo>
                    <a:lnTo>
                      <a:pt x="10" y="50"/>
                    </a:lnTo>
                    <a:lnTo>
                      <a:pt x="12" y="52"/>
                    </a:lnTo>
                    <a:lnTo>
                      <a:pt x="25" y="54"/>
                    </a:lnTo>
                    <a:lnTo>
                      <a:pt x="29" y="56"/>
                    </a:lnTo>
                    <a:lnTo>
                      <a:pt x="31" y="56"/>
                    </a:lnTo>
                    <a:lnTo>
                      <a:pt x="33" y="56"/>
                    </a:lnTo>
                    <a:lnTo>
                      <a:pt x="39" y="54"/>
                    </a:lnTo>
                    <a:lnTo>
                      <a:pt x="43" y="54"/>
                    </a:lnTo>
                    <a:lnTo>
                      <a:pt x="47" y="52"/>
                    </a:lnTo>
                    <a:lnTo>
                      <a:pt x="49" y="52"/>
                    </a:lnTo>
                    <a:lnTo>
                      <a:pt x="49" y="48"/>
                    </a:lnTo>
                    <a:lnTo>
                      <a:pt x="49" y="46"/>
                    </a:lnTo>
                    <a:lnTo>
                      <a:pt x="45" y="48"/>
                    </a:lnTo>
                    <a:close/>
                  </a:path>
                </a:pathLst>
              </a:custGeom>
              <a:solidFill>
                <a:srgbClr val="0071B4">
                  <a:alpha val="25098"/>
                </a:srgbClr>
              </a:solidFill>
              <a:ln w="9525">
                <a:noFill/>
                <a:round/>
                <a:headEnd/>
                <a:tailEnd/>
              </a:ln>
            </p:spPr>
            <p:txBody>
              <a:bodyPr/>
              <a:lstStyle/>
              <a:p>
                <a:endParaRPr lang="en-US"/>
              </a:p>
            </p:txBody>
          </p:sp>
          <p:sp>
            <p:nvSpPr>
              <p:cNvPr id="11583" name="Freeform 233"/>
              <p:cNvSpPr>
                <a:spLocks/>
              </p:cNvSpPr>
              <p:nvPr/>
            </p:nvSpPr>
            <p:spPr bwMode="auto">
              <a:xfrm>
                <a:off x="1902" y="4047"/>
                <a:ext cx="4" cy="2"/>
              </a:xfrm>
              <a:custGeom>
                <a:avLst/>
                <a:gdLst>
                  <a:gd name="T0" fmla="*/ 2 w 4"/>
                  <a:gd name="T1" fmla="*/ 0 h 2"/>
                  <a:gd name="T2" fmla="*/ 0 w 4"/>
                  <a:gd name="T3" fmla="*/ 0 h 2"/>
                  <a:gd name="T4" fmla="*/ 0 w 4"/>
                  <a:gd name="T5" fmla="*/ 0 h 2"/>
                  <a:gd name="T6" fmla="*/ 2 w 4"/>
                  <a:gd name="T7" fmla="*/ 2 h 2"/>
                  <a:gd name="T8" fmla="*/ 4 w 4"/>
                  <a:gd name="T9" fmla="*/ 2 h 2"/>
                  <a:gd name="T10" fmla="*/ 2 w 4"/>
                  <a:gd name="T11" fmla="*/ 2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0"/>
                    </a:lnTo>
                    <a:lnTo>
                      <a:pt x="2" y="2"/>
                    </a:lnTo>
                    <a:lnTo>
                      <a:pt x="4" y="2"/>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584" name="Freeform 234"/>
              <p:cNvSpPr>
                <a:spLocks/>
              </p:cNvSpPr>
              <p:nvPr/>
            </p:nvSpPr>
            <p:spPr bwMode="auto">
              <a:xfrm>
                <a:off x="1902" y="4053"/>
                <a:ext cx="2" cy="2"/>
              </a:xfrm>
              <a:custGeom>
                <a:avLst/>
                <a:gdLst>
                  <a:gd name="T0" fmla="*/ 0 w 2"/>
                  <a:gd name="T1" fmla="*/ 0 h 2"/>
                  <a:gd name="T2" fmla="*/ 0 w 2"/>
                  <a:gd name="T3" fmla="*/ 0 h 2"/>
                  <a:gd name="T4" fmla="*/ 0 w 2"/>
                  <a:gd name="T5" fmla="*/ 2 h 2"/>
                  <a:gd name="T6" fmla="*/ 0 w 2"/>
                  <a:gd name="T7" fmla="*/ 2 h 2"/>
                  <a:gd name="T8" fmla="*/ 2 w 2"/>
                  <a:gd name="T9" fmla="*/ 2 h 2"/>
                  <a:gd name="T10" fmla="*/ 2 w 2"/>
                  <a:gd name="T11" fmla="*/ 0 h 2"/>
                  <a:gd name="T12" fmla="*/ 2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0" y="2"/>
                    </a:lnTo>
                    <a:lnTo>
                      <a:pt x="2"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585" name="Freeform 235"/>
              <p:cNvSpPr>
                <a:spLocks/>
              </p:cNvSpPr>
              <p:nvPr/>
            </p:nvSpPr>
            <p:spPr bwMode="auto">
              <a:xfrm>
                <a:off x="1906" y="4051"/>
                <a:ext cx="4" cy="2"/>
              </a:xfrm>
              <a:custGeom>
                <a:avLst/>
                <a:gdLst>
                  <a:gd name="T0" fmla="*/ 2 w 4"/>
                  <a:gd name="T1" fmla="*/ 0 h 2"/>
                  <a:gd name="T2" fmla="*/ 0 w 4"/>
                  <a:gd name="T3" fmla="*/ 2 h 2"/>
                  <a:gd name="T4" fmla="*/ 2 w 4"/>
                  <a:gd name="T5" fmla="*/ 2 h 2"/>
                  <a:gd name="T6" fmla="*/ 2 w 4"/>
                  <a:gd name="T7" fmla="*/ 2 h 2"/>
                  <a:gd name="T8" fmla="*/ 4 w 4"/>
                  <a:gd name="T9" fmla="*/ 2 h 2"/>
                  <a:gd name="T10" fmla="*/ 4 w 4"/>
                  <a:gd name="T11" fmla="*/ 2 h 2"/>
                  <a:gd name="T12" fmla="*/ 2 w 4"/>
                  <a:gd name="T13" fmla="*/ 0 h 2"/>
                  <a:gd name="T14" fmla="*/ 2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0"/>
                    </a:moveTo>
                    <a:lnTo>
                      <a:pt x="0" y="2"/>
                    </a:lnTo>
                    <a:lnTo>
                      <a:pt x="2" y="2"/>
                    </a:lnTo>
                    <a:lnTo>
                      <a:pt x="4" y="2"/>
                    </a:lnTo>
                    <a:lnTo>
                      <a:pt x="2" y="0"/>
                    </a:lnTo>
                    <a:close/>
                  </a:path>
                </a:pathLst>
              </a:custGeom>
              <a:solidFill>
                <a:srgbClr val="0071B4">
                  <a:alpha val="25098"/>
                </a:srgbClr>
              </a:solidFill>
              <a:ln w="9525">
                <a:noFill/>
                <a:round/>
                <a:headEnd/>
                <a:tailEnd/>
              </a:ln>
            </p:spPr>
            <p:txBody>
              <a:bodyPr/>
              <a:lstStyle/>
              <a:p>
                <a:endParaRPr lang="en-US"/>
              </a:p>
            </p:txBody>
          </p:sp>
          <p:sp>
            <p:nvSpPr>
              <p:cNvPr id="11586" name="Freeform 236"/>
              <p:cNvSpPr>
                <a:spLocks/>
              </p:cNvSpPr>
              <p:nvPr/>
            </p:nvSpPr>
            <p:spPr bwMode="auto">
              <a:xfrm>
                <a:off x="1811" y="3816"/>
                <a:ext cx="10" cy="10"/>
              </a:xfrm>
              <a:custGeom>
                <a:avLst/>
                <a:gdLst>
                  <a:gd name="T0" fmla="*/ 4 w 10"/>
                  <a:gd name="T1" fmla="*/ 10 h 10"/>
                  <a:gd name="T2" fmla="*/ 6 w 10"/>
                  <a:gd name="T3" fmla="*/ 10 h 10"/>
                  <a:gd name="T4" fmla="*/ 8 w 10"/>
                  <a:gd name="T5" fmla="*/ 10 h 10"/>
                  <a:gd name="T6" fmla="*/ 10 w 10"/>
                  <a:gd name="T7" fmla="*/ 8 h 10"/>
                  <a:gd name="T8" fmla="*/ 10 w 10"/>
                  <a:gd name="T9" fmla="*/ 6 h 10"/>
                  <a:gd name="T10" fmla="*/ 10 w 10"/>
                  <a:gd name="T11" fmla="*/ 4 h 10"/>
                  <a:gd name="T12" fmla="*/ 10 w 10"/>
                  <a:gd name="T13" fmla="*/ 4 h 10"/>
                  <a:gd name="T14" fmla="*/ 10 w 10"/>
                  <a:gd name="T15" fmla="*/ 2 h 10"/>
                  <a:gd name="T16" fmla="*/ 8 w 10"/>
                  <a:gd name="T17" fmla="*/ 0 h 10"/>
                  <a:gd name="T18" fmla="*/ 8 w 10"/>
                  <a:gd name="T19" fmla="*/ 0 h 10"/>
                  <a:gd name="T20" fmla="*/ 0 w 10"/>
                  <a:gd name="T21" fmla="*/ 4 h 10"/>
                  <a:gd name="T22" fmla="*/ 2 w 10"/>
                  <a:gd name="T23" fmla="*/ 6 h 10"/>
                  <a:gd name="T24" fmla="*/ 4 w 10"/>
                  <a:gd name="T25" fmla="*/ 1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0"/>
                  <a:gd name="T41" fmla="*/ 10 w 10"/>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0">
                    <a:moveTo>
                      <a:pt x="4" y="10"/>
                    </a:moveTo>
                    <a:lnTo>
                      <a:pt x="6" y="10"/>
                    </a:lnTo>
                    <a:lnTo>
                      <a:pt x="8" y="10"/>
                    </a:lnTo>
                    <a:lnTo>
                      <a:pt x="10" y="8"/>
                    </a:lnTo>
                    <a:lnTo>
                      <a:pt x="10" y="6"/>
                    </a:lnTo>
                    <a:lnTo>
                      <a:pt x="10" y="4"/>
                    </a:lnTo>
                    <a:lnTo>
                      <a:pt x="10" y="2"/>
                    </a:lnTo>
                    <a:lnTo>
                      <a:pt x="8" y="0"/>
                    </a:lnTo>
                    <a:lnTo>
                      <a:pt x="0" y="4"/>
                    </a:lnTo>
                    <a:lnTo>
                      <a:pt x="2" y="6"/>
                    </a:lnTo>
                    <a:lnTo>
                      <a:pt x="4" y="10"/>
                    </a:lnTo>
                    <a:close/>
                  </a:path>
                </a:pathLst>
              </a:custGeom>
              <a:solidFill>
                <a:srgbClr val="0071B4">
                  <a:alpha val="25098"/>
                </a:srgbClr>
              </a:solidFill>
              <a:ln w="9525">
                <a:noFill/>
                <a:round/>
                <a:headEnd/>
                <a:tailEnd/>
              </a:ln>
            </p:spPr>
            <p:txBody>
              <a:bodyPr/>
              <a:lstStyle/>
              <a:p>
                <a:endParaRPr lang="en-US"/>
              </a:p>
            </p:txBody>
          </p:sp>
          <p:sp>
            <p:nvSpPr>
              <p:cNvPr id="11587" name="Freeform 237"/>
              <p:cNvSpPr>
                <a:spLocks/>
              </p:cNvSpPr>
              <p:nvPr/>
            </p:nvSpPr>
            <p:spPr bwMode="auto">
              <a:xfrm>
                <a:off x="1799" y="3764"/>
                <a:ext cx="14" cy="34"/>
              </a:xfrm>
              <a:custGeom>
                <a:avLst/>
                <a:gdLst>
                  <a:gd name="T0" fmla="*/ 10 w 14"/>
                  <a:gd name="T1" fmla="*/ 4 h 34"/>
                  <a:gd name="T2" fmla="*/ 8 w 14"/>
                  <a:gd name="T3" fmla="*/ 4 h 34"/>
                  <a:gd name="T4" fmla="*/ 8 w 14"/>
                  <a:gd name="T5" fmla="*/ 0 h 34"/>
                  <a:gd name="T6" fmla="*/ 6 w 14"/>
                  <a:gd name="T7" fmla="*/ 2 h 34"/>
                  <a:gd name="T8" fmla="*/ 6 w 14"/>
                  <a:gd name="T9" fmla="*/ 4 h 34"/>
                  <a:gd name="T10" fmla="*/ 4 w 14"/>
                  <a:gd name="T11" fmla="*/ 4 h 34"/>
                  <a:gd name="T12" fmla="*/ 0 w 14"/>
                  <a:gd name="T13" fmla="*/ 28 h 34"/>
                  <a:gd name="T14" fmla="*/ 2 w 14"/>
                  <a:gd name="T15" fmla="*/ 32 h 34"/>
                  <a:gd name="T16" fmla="*/ 8 w 14"/>
                  <a:gd name="T17" fmla="*/ 34 h 34"/>
                  <a:gd name="T18" fmla="*/ 10 w 14"/>
                  <a:gd name="T19" fmla="*/ 32 h 34"/>
                  <a:gd name="T20" fmla="*/ 8 w 14"/>
                  <a:gd name="T21" fmla="*/ 28 h 34"/>
                  <a:gd name="T22" fmla="*/ 12 w 14"/>
                  <a:gd name="T23" fmla="*/ 28 h 34"/>
                  <a:gd name="T24" fmla="*/ 10 w 14"/>
                  <a:gd name="T25" fmla="*/ 26 h 34"/>
                  <a:gd name="T26" fmla="*/ 10 w 14"/>
                  <a:gd name="T27" fmla="*/ 22 h 34"/>
                  <a:gd name="T28" fmla="*/ 12 w 14"/>
                  <a:gd name="T29" fmla="*/ 22 h 34"/>
                  <a:gd name="T30" fmla="*/ 12 w 14"/>
                  <a:gd name="T31" fmla="*/ 20 h 34"/>
                  <a:gd name="T32" fmla="*/ 10 w 14"/>
                  <a:gd name="T33" fmla="*/ 20 h 34"/>
                  <a:gd name="T34" fmla="*/ 8 w 14"/>
                  <a:gd name="T35" fmla="*/ 18 h 34"/>
                  <a:gd name="T36" fmla="*/ 10 w 14"/>
                  <a:gd name="T37" fmla="*/ 16 h 34"/>
                  <a:gd name="T38" fmla="*/ 10 w 14"/>
                  <a:gd name="T39" fmla="*/ 16 h 34"/>
                  <a:gd name="T40" fmla="*/ 12 w 14"/>
                  <a:gd name="T41" fmla="*/ 14 h 34"/>
                  <a:gd name="T42" fmla="*/ 14 w 14"/>
                  <a:gd name="T43" fmla="*/ 14 h 34"/>
                  <a:gd name="T44" fmla="*/ 10 w 14"/>
                  <a:gd name="T45" fmla="*/ 4 h 34"/>
                  <a:gd name="T46" fmla="*/ 10 w 14"/>
                  <a:gd name="T47" fmla="*/ 4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
                  <a:gd name="T73" fmla="*/ 0 h 34"/>
                  <a:gd name="T74" fmla="*/ 14 w 14"/>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 h="34">
                    <a:moveTo>
                      <a:pt x="10" y="4"/>
                    </a:moveTo>
                    <a:lnTo>
                      <a:pt x="8" y="4"/>
                    </a:lnTo>
                    <a:lnTo>
                      <a:pt x="8" y="0"/>
                    </a:lnTo>
                    <a:lnTo>
                      <a:pt x="6" y="2"/>
                    </a:lnTo>
                    <a:lnTo>
                      <a:pt x="6" y="4"/>
                    </a:lnTo>
                    <a:lnTo>
                      <a:pt x="4" y="4"/>
                    </a:lnTo>
                    <a:lnTo>
                      <a:pt x="0" y="28"/>
                    </a:lnTo>
                    <a:lnTo>
                      <a:pt x="2" y="32"/>
                    </a:lnTo>
                    <a:lnTo>
                      <a:pt x="8" y="34"/>
                    </a:lnTo>
                    <a:lnTo>
                      <a:pt x="10" y="32"/>
                    </a:lnTo>
                    <a:lnTo>
                      <a:pt x="8" y="28"/>
                    </a:lnTo>
                    <a:lnTo>
                      <a:pt x="12" y="28"/>
                    </a:lnTo>
                    <a:lnTo>
                      <a:pt x="10" y="26"/>
                    </a:lnTo>
                    <a:lnTo>
                      <a:pt x="10" y="22"/>
                    </a:lnTo>
                    <a:lnTo>
                      <a:pt x="12" y="22"/>
                    </a:lnTo>
                    <a:lnTo>
                      <a:pt x="12" y="20"/>
                    </a:lnTo>
                    <a:lnTo>
                      <a:pt x="10" y="20"/>
                    </a:lnTo>
                    <a:lnTo>
                      <a:pt x="8" y="18"/>
                    </a:lnTo>
                    <a:lnTo>
                      <a:pt x="10" y="16"/>
                    </a:lnTo>
                    <a:lnTo>
                      <a:pt x="12" y="14"/>
                    </a:lnTo>
                    <a:lnTo>
                      <a:pt x="14" y="14"/>
                    </a:lnTo>
                    <a:lnTo>
                      <a:pt x="10" y="4"/>
                    </a:lnTo>
                    <a:close/>
                  </a:path>
                </a:pathLst>
              </a:custGeom>
              <a:solidFill>
                <a:srgbClr val="0071B4">
                  <a:alpha val="25098"/>
                </a:srgbClr>
              </a:solidFill>
              <a:ln w="9525">
                <a:noFill/>
                <a:round/>
                <a:headEnd/>
                <a:tailEnd/>
              </a:ln>
            </p:spPr>
            <p:txBody>
              <a:bodyPr/>
              <a:lstStyle/>
              <a:p>
                <a:endParaRPr lang="en-US"/>
              </a:p>
            </p:txBody>
          </p:sp>
          <p:sp>
            <p:nvSpPr>
              <p:cNvPr id="11588" name="Freeform 238"/>
              <p:cNvSpPr>
                <a:spLocks/>
              </p:cNvSpPr>
              <p:nvPr/>
            </p:nvSpPr>
            <p:spPr bwMode="auto">
              <a:xfrm>
                <a:off x="1809" y="3975"/>
                <a:ext cx="30" cy="36"/>
              </a:xfrm>
              <a:custGeom>
                <a:avLst/>
                <a:gdLst>
                  <a:gd name="T0" fmla="*/ 10 w 30"/>
                  <a:gd name="T1" fmla="*/ 8 h 36"/>
                  <a:gd name="T2" fmla="*/ 10 w 30"/>
                  <a:gd name="T3" fmla="*/ 4 h 36"/>
                  <a:gd name="T4" fmla="*/ 8 w 30"/>
                  <a:gd name="T5" fmla="*/ 4 h 36"/>
                  <a:gd name="T6" fmla="*/ 6 w 30"/>
                  <a:gd name="T7" fmla="*/ 4 h 36"/>
                  <a:gd name="T8" fmla="*/ 6 w 30"/>
                  <a:gd name="T9" fmla="*/ 6 h 36"/>
                  <a:gd name="T10" fmla="*/ 4 w 30"/>
                  <a:gd name="T11" fmla="*/ 4 h 36"/>
                  <a:gd name="T12" fmla="*/ 2 w 30"/>
                  <a:gd name="T13" fmla="*/ 4 h 36"/>
                  <a:gd name="T14" fmla="*/ 2 w 30"/>
                  <a:gd name="T15" fmla="*/ 4 h 36"/>
                  <a:gd name="T16" fmla="*/ 2 w 30"/>
                  <a:gd name="T17" fmla="*/ 4 h 36"/>
                  <a:gd name="T18" fmla="*/ 2 w 30"/>
                  <a:gd name="T19" fmla="*/ 6 h 36"/>
                  <a:gd name="T20" fmla="*/ 0 w 30"/>
                  <a:gd name="T21" fmla="*/ 18 h 36"/>
                  <a:gd name="T22" fmla="*/ 2 w 30"/>
                  <a:gd name="T23" fmla="*/ 18 h 36"/>
                  <a:gd name="T24" fmla="*/ 2 w 30"/>
                  <a:gd name="T25" fmla="*/ 18 h 36"/>
                  <a:gd name="T26" fmla="*/ 2 w 30"/>
                  <a:gd name="T27" fmla="*/ 20 h 36"/>
                  <a:gd name="T28" fmla="*/ 4 w 30"/>
                  <a:gd name="T29" fmla="*/ 20 h 36"/>
                  <a:gd name="T30" fmla="*/ 6 w 30"/>
                  <a:gd name="T31" fmla="*/ 22 h 36"/>
                  <a:gd name="T32" fmla="*/ 6 w 30"/>
                  <a:gd name="T33" fmla="*/ 22 h 36"/>
                  <a:gd name="T34" fmla="*/ 6 w 30"/>
                  <a:gd name="T35" fmla="*/ 24 h 36"/>
                  <a:gd name="T36" fmla="*/ 10 w 30"/>
                  <a:gd name="T37" fmla="*/ 24 h 36"/>
                  <a:gd name="T38" fmla="*/ 10 w 30"/>
                  <a:gd name="T39" fmla="*/ 24 h 36"/>
                  <a:gd name="T40" fmla="*/ 10 w 30"/>
                  <a:gd name="T41" fmla="*/ 22 h 36"/>
                  <a:gd name="T42" fmla="*/ 12 w 30"/>
                  <a:gd name="T43" fmla="*/ 26 h 36"/>
                  <a:gd name="T44" fmla="*/ 14 w 30"/>
                  <a:gd name="T45" fmla="*/ 26 h 36"/>
                  <a:gd name="T46" fmla="*/ 14 w 30"/>
                  <a:gd name="T47" fmla="*/ 28 h 36"/>
                  <a:gd name="T48" fmla="*/ 12 w 30"/>
                  <a:gd name="T49" fmla="*/ 28 h 36"/>
                  <a:gd name="T50" fmla="*/ 10 w 30"/>
                  <a:gd name="T51" fmla="*/ 28 h 36"/>
                  <a:gd name="T52" fmla="*/ 8 w 30"/>
                  <a:gd name="T53" fmla="*/ 28 h 36"/>
                  <a:gd name="T54" fmla="*/ 8 w 30"/>
                  <a:gd name="T55" fmla="*/ 28 h 36"/>
                  <a:gd name="T56" fmla="*/ 14 w 30"/>
                  <a:gd name="T57" fmla="*/ 34 h 36"/>
                  <a:gd name="T58" fmla="*/ 16 w 30"/>
                  <a:gd name="T59" fmla="*/ 36 h 36"/>
                  <a:gd name="T60" fmla="*/ 16 w 30"/>
                  <a:gd name="T61" fmla="*/ 34 h 36"/>
                  <a:gd name="T62" fmla="*/ 16 w 30"/>
                  <a:gd name="T63" fmla="*/ 32 h 36"/>
                  <a:gd name="T64" fmla="*/ 16 w 30"/>
                  <a:gd name="T65" fmla="*/ 30 h 36"/>
                  <a:gd name="T66" fmla="*/ 16 w 30"/>
                  <a:gd name="T67" fmla="*/ 30 h 36"/>
                  <a:gd name="T68" fmla="*/ 18 w 30"/>
                  <a:gd name="T69" fmla="*/ 28 h 36"/>
                  <a:gd name="T70" fmla="*/ 20 w 30"/>
                  <a:gd name="T71" fmla="*/ 28 h 36"/>
                  <a:gd name="T72" fmla="*/ 20 w 30"/>
                  <a:gd name="T73" fmla="*/ 28 h 36"/>
                  <a:gd name="T74" fmla="*/ 20 w 30"/>
                  <a:gd name="T75" fmla="*/ 26 h 36"/>
                  <a:gd name="T76" fmla="*/ 20 w 30"/>
                  <a:gd name="T77" fmla="*/ 26 h 36"/>
                  <a:gd name="T78" fmla="*/ 22 w 30"/>
                  <a:gd name="T79" fmla="*/ 26 h 36"/>
                  <a:gd name="T80" fmla="*/ 30 w 30"/>
                  <a:gd name="T81" fmla="*/ 20 h 36"/>
                  <a:gd name="T82" fmla="*/ 30 w 30"/>
                  <a:gd name="T83" fmla="*/ 18 h 36"/>
                  <a:gd name="T84" fmla="*/ 30 w 30"/>
                  <a:gd name="T85" fmla="*/ 16 h 36"/>
                  <a:gd name="T86" fmla="*/ 22 w 30"/>
                  <a:gd name="T87" fmla="*/ 16 h 36"/>
                  <a:gd name="T88" fmla="*/ 18 w 30"/>
                  <a:gd name="T89" fmla="*/ 22 h 36"/>
                  <a:gd name="T90" fmla="*/ 14 w 30"/>
                  <a:gd name="T91" fmla="*/ 20 h 36"/>
                  <a:gd name="T92" fmla="*/ 14 w 30"/>
                  <a:gd name="T93" fmla="*/ 18 h 36"/>
                  <a:gd name="T94" fmla="*/ 12 w 30"/>
                  <a:gd name="T95" fmla="*/ 16 h 36"/>
                  <a:gd name="T96" fmla="*/ 10 w 30"/>
                  <a:gd name="T97" fmla="*/ 14 h 36"/>
                  <a:gd name="T98" fmla="*/ 12 w 30"/>
                  <a:gd name="T99" fmla="*/ 10 h 36"/>
                  <a:gd name="T100" fmla="*/ 14 w 30"/>
                  <a:gd name="T101" fmla="*/ 8 h 36"/>
                  <a:gd name="T102" fmla="*/ 14 w 30"/>
                  <a:gd name="T103" fmla="*/ 2 h 36"/>
                  <a:gd name="T104" fmla="*/ 12 w 30"/>
                  <a:gd name="T105" fmla="*/ 2 h 36"/>
                  <a:gd name="T106" fmla="*/ 12 w 30"/>
                  <a:gd name="T107" fmla="*/ 0 h 36"/>
                  <a:gd name="T108" fmla="*/ 12 w 30"/>
                  <a:gd name="T109" fmla="*/ 2 h 36"/>
                  <a:gd name="T110" fmla="*/ 12 w 30"/>
                  <a:gd name="T111" fmla="*/ 4 h 36"/>
                  <a:gd name="T112" fmla="*/ 12 w 30"/>
                  <a:gd name="T113" fmla="*/ 6 h 36"/>
                  <a:gd name="T114" fmla="*/ 10 w 30"/>
                  <a:gd name="T115" fmla="*/ 8 h 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
                  <a:gd name="T175" fmla="*/ 0 h 36"/>
                  <a:gd name="T176" fmla="*/ 30 w 30"/>
                  <a:gd name="T177" fmla="*/ 36 h 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 h="36">
                    <a:moveTo>
                      <a:pt x="10" y="8"/>
                    </a:moveTo>
                    <a:lnTo>
                      <a:pt x="10" y="4"/>
                    </a:lnTo>
                    <a:lnTo>
                      <a:pt x="8" y="4"/>
                    </a:lnTo>
                    <a:lnTo>
                      <a:pt x="6" y="4"/>
                    </a:lnTo>
                    <a:lnTo>
                      <a:pt x="6" y="6"/>
                    </a:lnTo>
                    <a:lnTo>
                      <a:pt x="4" y="4"/>
                    </a:lnTo>
                    <a:lnTo>
                      <a:pt x="2" y="4"/>
                    </a:lnTo>
                    <a:lnTo>
                      <a:pt x="2" y="6"/>
                    </a:lnTo>
                    <a:lnTo>
                      <a:pt x="0" y="18"/>
                    </a:lnTo>
                    <a:lnTo>
                      <a:pt x="2" y="18"/>
                    </a:lnTo>
                    <a:lnTo>
                      <a:pt x="2" y="20"/>
                    </a:lnTo>
                    <a:lnTo>
                      <a:pt x="4" y="20"/>
                    </a:lnTo>
                    <a:lnTo>
                      <a:pt x="6" y="22"/>
                    </a:lnTo>
                    <a:lnTo>
                      <a:pt x="6" y="24"/>
                    </a:lnTo>
                    <a:lnTo>
                      <a:pt x="10" y="24"/>
                    </a:lnTo>
                    <a:lnTo>
                      <a:pt x="10" y="22"/>
                    </a:lnTo>
                    <a:lnTo>
                      <a:pt x="12" y="26"/>
                    </a:lnTo>
                    <a:lnTo>
                      <a:pt x="14" y="26"/>
                    </a:lnTo>
                    <a:lnTo>
                      <a:pt x="14" y="28"/>
                    </a:lnTo>
                    <a:lnTo>
                      <a:pt x="12" y="28"/>
                    </a:lnTo>
                    <a:lnTo>
                      <a:pt x="10" y="28"/>
                    </a:lnTo>
                    <a:lnTo>
                      <a:pt x="8" y="28"/>
                    </a:lnTo>
                    <a:lnTo>
                      <a:pt x="14" y="34"/>
                    </a:lnTo>
                    <a:lnTo>
                      <a:pt x="16" y="36"/>
                    </a:lnTo>
                    <a:lnTo>
                      <a:pt x="16" y="34"/>
                    </a:lnTo>
                    <a:lnTo>
                      <a:pt x="16" y="32"/>
                    </a:lnTo>
                    <a:lnTo>
                      <a:pt x="16" y="30"/>
                    </a:lnTo>
                    <a:lnTo>
                      <a:pt x="18" y="28"/>
                    </a:lnTo>
                    <a:lnTo>
                      <a:pt x="20" y="28"/>
                    </a:lnTo>
                    <a:lnTo>
                      <a:pt x="20" y="26"/>
                    </a:lnTo>
                    <a:lnTo>
                      <a:pt x="22" y="26"/>
                    </a:lnTo>
                    <a:lnTo>
                      <a:pt x="30" y="20"/>
                    </a:lnTo>
                    <a:lnTo>
                      <a:pt x="30" y="18"/>
                    </a:lnTo>
                    <a:lnTo>
                      <a:pt x="30" y="16"/>
                    </a:lnTo>
                    <a:lnTo>
                      <a:pt x="22" y="16"/>
                    </a:lnTo>
                    <a:lnTo>
                      <a:pt x="18" y="22"/>
                    </a:lnTo>
                    <a:lnTo>
                      <a:pt x="14" y="20"/>
                    </a:lnTo>
                    <a:lnTo>
                      <a:pt x="14" y="18"/>
                    </a:lnTo>
                    <a:lnTo>
                      <a:pt x="12" y="16"/>
                    </a:lnTo>
                    <a:lnTo>
                      <a:pt x="10" y="14"/>
                    </a:lnTo>
                    <a:lnTo>
                      <a:pt x="12" y="10"/>
                    </a:lnTo>
                    <a:lnTo>
                      <a:pt x="14" y="8"/>
                    </a:lnTo>
                    <a:lnTo>
                      <a:pt x="14" y="2"/>
                    </a:lnTo>
                    <a:lnTo>
                      <a:pt x="12" y="2"/>
                    </a:lnTo>
                    <a:lnTo>
                      <a:pt x="12" y="0"/>
                    </a:lnTo>
                    <a:lnTo>
                      <a:pt x="12" y="2"/>
                    </a:lnTo>
                    <a:lnTo>
                      <a:pt x="12" y="4"/>
                    </a:lnTo>
                    <a:lnTo>
                      <a:pt x="12" y="6"/>
                    </a:lnTo>
                    <a:lnTo>
                      <a:pt x="10" y="8"/>
                    </a:lnTo>
                    <a:close/>
                  </a:path>
                </a:pathLst>
              </a:custGeom>
              <a:solidFill>
                <a:srgbClr val="0071B4">
                  <a:alpha val="25098"/>
                </a:srgbClr>
              </a:solidFill>
              <a:ln w="9525">
                <a:noFill/>
                <a:round/>
                <a:headEnd/>
                <a:tailEnd/>
              </a:ln>
            </p:spPr>
            <p:txBody>
              <a:bodyPr/>
              <a:lstStyle/>
              <a:p>
                <a:endParaRPr lang="en-US"/>
              </a:p>
            </p:txBody>
          </p:sp>
          <p:sp>
            <p:nvSpPr>
              <p:cNvPr id="11589" name="Freeform 239"/>
              <p:cNvSpPr>
                <a:spLocks/>
              </p:cNvSpPr>
              <p:nvPr/>
            </p:nvSpPr>
            <p:spPr bwMode="auto">
              <a:xfrm>
                <a:off x="1982" y="3969"/>
                <a:ext cx="8" cy="6"/>
              </a:xfrm>
              <a:custGeom>
                <a:avLst/>
                <a:gdLst>
                  <a:gd name="T0" fmla="*/ 6 w 8"/>
                  <a:gd name="T1" fmla="*/ 6 h 6"/>
                  <a:gd name="T2" fmla="*/ 8 w 8"/>
                  <a:gd name="T3" fmla="*/ 2 h 6"/>
                  <a:gd name="T4" fmla="*/ 6 w 8"/>
                  <a:gd name="T5" fmla="*/ 2 h 6"/>
                  <a:gd name="T6" fmla="*/ 6 w 8"/>
                  <a:gd name="T7" fmla="*/ 2 h 6"/>
                  <a:gd name="T8" fmla="*/ 6 w 8"/>
                  <a:gd name="T9" fmla="*/ 2 h 6"/>
                  <a:gd name="T10" fmla="*/ 4 w 8"/>
                  <a:gd name="T11" fmla="*/ 2 h 6"/>
                  <a:gd name="T12" fmla="*/ 4 w 8"/>
                  <a:gd name="T13" fmla="*/ 2 h 6"/>
                  <a:gd name="T14" fmla="*/ 2 w 8"/>
                  <a:gd name="T15" fmla="*/ 2 h 6"/>
                  <a:gd name="T16" fmla="*/ 2 w 8"/>
                  <a:gd name="T17" fmla="*/ 4 h 6"/>
                  <a:gd name="T18" fmla="*/ 2 w 8"/>
                  <a:gd name="T19" fmla="*/ 2 h 6"/>
                  <a:gd name="T20" fmla="*/ 2 w 8"/>
                  <a:gd name="T21" fmla="*/ 2 h 6"/>
                  <a:gd name="T22" fmla="*/ 2 w 8"/>
                  <a:gd name="T23" fmla="*/ 0 h 6"/>
                  <a:gd name="T24" fmla="*/ 2 w 8"/>
                  <a:gd name="T25" fmla="*/ 0 h 6"/>
                  <a:gd name="T26" fmla="*/ 0 w 8"/>
                  <a:gd name="T27" fmla="*/ 0 h 6"/>
                  <a:gd name="T28" fmla="*/ 2 w 8"/>
                  <a:gd name="T29" fmla="*/ 2 h 6"/>
                  <a:gd name="T30" fmla="*/ 4 w 8"/>
                  <a:gd name="T31" fmla="*/ 6 h 6"/>
                  <a:gd name="T32" fmla="*/ 6 w 8"/>
                  <a:gd name="T33" fmla="*/ 6 h 6"/>
                  <a:gd name="T34" fmla="*/ 6 w 8"/>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6"/>
                  <a:gd name="T56" fmla="*/ 8 w 8"/>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6">
                    <a:moveTo>
                      <a:pt x="6" y="6"/>
                    </a:moveTo>
                    <a:lnTo>
                      <a:pt x="8" y="2"/>
                    </a:lnTo>
                    <a:lnTo>
                      <a:pt x="6" y="2"/>
                    </a:lnTo>
                    <a:lnTo>
                      <a:pt x="4" y="2"/>
                    </a:lnTo>
                    <a:lnTo>
                      <a:pt x="2" y="2"/>
                    </a:lnTo>
                    <a:lnTo>
                      <a:pt x="2" y="4"/>
                    </a:lnTo>
                    <a:lnTo>
                      <a:pt x="2" y="2"/>
                    </a:lnTo>
                    <a:lnTo>
                      <a:pt x="2" y="0"/>
                    </a:lnTo>
                    <a:lnTo>
                      <a:pt x="0" y="0"/>
                    </a:lnTo>
                    <a:lnTo>
                      <a:pt x="2" y="2"/>
                    </a:lnTo>
                    <a:lnTo>
                      <a:pt x="4" y="6"/>
                    </a:lnTo>
                    <a:lnTo>
                      <a:pt x="6" y="6"/>
                    </a:lnTo>
                    <a:close/>
                  </a:path>
                </a:pathLst>
              </a:custGeom>
              <a:solidFill>
                <a:srgbClr val="0071B4">
                  <a:alpha val="25098"/>
                </a:srgbClr>
              </a:solidFill>
              <a:ln w="9525">
                <a:noFill/>
                <a:round/>
                <a:headEnd/>
                <a:tailEnd/>
              </a:ln>
            </p:spPr>
            <p:txBody>
              <a:bodyPr/>
              <a:lstStyle/>
              <a:p>
                <a:endParaRPr lang="en-US"/>
              </a:p>
            </p:txBody>
          </p:sp>
          <p:sp>
            <p:nvSpPr>
              <p:cNvPr id="11590" name="Freeform 240"/>
              <p:cNvSpPr>
                <a:spLocks/>
              </p:cNvSpPr>
              <p:nvPr/>
            </p:nvSpPr>
            <p:spPr bwMode="auto">
              <a:xfrm>
                <a:off x="1936" y="4039"/>
                <a:ext cx="12" cy="4"/>
              </a:xfrm>
              <a:custGeom>
                <a:avLst/>
                <a:gdLst>
                  <a:gd name="T0" fmla="*/ 8 w 12"/>
                  <a:gd name="T1" fmla="*/ 2 h 4"/>
                  <a:gd name="T2" fmla="*/ 6 w 12"/>
                  <a:gd name="T3" fmla="*/ 2 h 4"/>
                  <a:gd name="T4" fmla="*/ 2 w 12"/>
                  <a:gd name="T5" fmla="*/ 2 h 4"/>
                  <a:gd name="T6" fmla="*/ 0 w 12"/>
                  <a:gd name="T7" fmla="*/ 2 h 4"/>
                  <a:gd name="T8" fmla="*/ 0 w 12"/>
                  <a:gd name="T9" fmla="*/ 2 h 4"/>
                  <a:gd name="T10" fmla="*/ 0 w 12"/>
                  <a:gd name="T11" fmla="*/ 4 h 4"/>
                  <a:gd name="T12" fmla="*/ 2 w 12"/>
                  <a:gd name="T13" fmla="*/ 4 h 4"/>
                  <a:gd name="T14" fmla="*/ 4 w 12"/>
                  <a:gd name="T15" fmla="*/ 4 h 4"/>
                  <a:gd name="T16" fmla="*/ 6 w 12"/>
                  <a:gd name="T17" fmla="*/ 4 h 4"/>
                  <a:gd name="T18" fmla="*/ 6 w 12"/>
                  <a:gd name="T19" fmla="*/ 2 h 4"/>
                  <a:gd name="T20" fmla="*/ 8 w 12"/>
                  <a:gd name="T21" fmla="*/ 2 h 4"/>
                  <a:gd name="T22" fmla="*/ 12 w 12"/>
                  <a:gd name="T23" fmla="*/ 2 h 4"/>
                  <a:gd name="T24" fmla="*/ 12 w 12"/>
                  <a:gd name="T25" fmla="*/ 2 h 4"/>
                  <a:gd name="T26" fmla="*/ 12 w 12"/>
                  <a:gd name="T27" fmla="*/ 0 h 4"/>
                  <a:gd name="T28" fmla="*/ 12 w 12"/>
                  <a:gd name="T29" fmla="*/ 0 h 4"/>
                  <a:gd name="T30" fmla="*/ 8 w 12"/>
                  <a:gd name="T31" fmla="*/ 2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4"/>
                  <a:gd name="T50" fmla="*/ 12 w 12"/>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4">
                    <a:moveTo>
                      <a:pt x="8" y="2"/>
                    </a:moveTo>
                    <a:lnTo>
                      <a:pt x="6" y="2"/>
                    </a:lnTo>
                    <a:lnTo>
                      <a:pt x="2" y="2"/>
                    </a:lnTo>
                    <a:lnTo>
                      <a:pt x="0" y="2"/>
                    </a:lnTo>
                    <a:lnTo>
                      <a:pt x="0" y="4"/>
                    </a:lnTo>
                    <a:lnTo>
                      <a:pt x="2" y="4"/>
                    </a:lnTo>
                    <a:lnTo>
                      <a:pt x="4" y="4"/>
                    </a:lnTo>
                    <a:lnTo>
                      <a:pt x="6" y="4"/>
                    </a:lnTo>
                    <a:lnTo>
                      <a:pt x="6" y="2"/>
                    </a:lnTo>
                    <a:lnTo>
                      <a:pt x="8" y="2"/>
                    </a:lnTo>
                    <a:lnTo>
                      <a:pt x="12" y="2"/>
                    </a:lnTo>
                    <a:lnTo>
                      <a:pt x="12" y="0"/>
                    </a:lnTo>
                    <a:lnTo>
                      <a:pt x="8" y="2"/>
                    </a:lnTo>
                    <a:close/>
                  </a:path>
                </a:pathLst>
              </a:custGeom>
              <a:solidFill>
                <a:srgbClr val="0071B4">
                  <a:alpha val="25098"/>
                </a:srgbClr>
              </a:solidFill>
              <a:ln w="9525">
                <a:noFill/>
                <a:round/>
                <a:headEnd/>
                <a:tailEnd/>
              </a:ln>
            </p:spPr>
            <p:txBody>
              <a:bodyPr/>
              <a:lstStyle/>
              <a:p>
                <a:endParaRPr lang="en-US"/>
              </a:p>
            </p:txBody>
          </p:sp>
          <p:sp>
            <p:nvSpPr>
              <p:cNvPr id="11591" name="Freeform 241"/>
              <p:cNvSpPr>
                <a:spLocks/>
              </p:cNvSpPr>
              <p:nvPr/>
            </p:nvSpPr>
            <p:spPr bwMode="auto">
              <a:xfrm>
                <a:off x="1847" y="4045"/>
                <a:ext cx="2" cy="4"/>
              </a:xfrm>
              <a:custGeom>
                <a:avLst/>
                <a:gdLst>
                  <a:gd name="T0" fmla="*/ 0 w 2"/>
                  <a:gd name="T1" fmla="*/ 2 h 4"/>
                  <a:gd name="T2" fmla="*/ 0 w 2"/>
                  <a:gd name="T3" fmla="*/ 2 h 4"/>
                  <a:gd name="T4" fmla="*/ 0 w 2"/>
                  <a:gd name="T5" fmla="*/ 2 h 4"/>
                  <a:gd name="T6" fmla="*/ 0 w 2"/>
                  <a:gd name="T7" fmla="*/ 4 h 4"/>
                  <a:gd name="T8" fmla="*/ 2 w 2"/>
                  <a:gd name="T9" fmla="*/ 4 h 4"/>
                  <a:gd name="T10" fmla="*/ 2 w 2"/>
                  <a:gd name="T11" fmla="*/ 4 h 4"/>
                  <a:gd name="T12" fmla="*/ 2 w 2"/>
                  <a:gd name="T13" fmla="*/ 4 h 4"/>
                  <a:gd name="T14" fmla="*/ 2 w 2"/>
                  <a:gd name="T15" fmla="*/ 4 h 4"/>
                  <a:gd name="T16" fmla="*/ 2 w 2"/>
                  <a:gd name="T17" fmla="*/ 0 h 4"/>
                  <a:gd name="T18" fmla="*/ 0 w 2"/>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2"/>
                    </a:moveTo>
                    <a:lnTo>
                      <a:pt x="0" y="2"/>
                    </a:lnTo>
                    <a:lnTo>
                      <a:pt x="0" y="4"/>
                    </a:lnTo>
                    <a:lnTo>
                      <a:pt x="2" y="4"/>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592" name="Freeform 242"/>
              <p:cNvSpPr>
                <a:spLocks/>
              </p:cNvSpPr>
              <p:nvPr/>
            </p:nvSpPr>
            <p:spPr bwMode="auto">
              <a:xfrm>
                <a:off x="1851" y="4049"/>
                <a:ext cx="4" cy="4"/>
              </a:xfrm>
              <a:custGeom>
                <a:avLst/>
                <a:gdLst>
                  <a:gd name="T0" fmla="*/ 4 w 4"/>
                  <a:gd name="T1" fmla="*/ 0 h 4"/>
                  <a:gd name="T2" fmla="*/ 2 w 4"/>
                  <a:gd name="T3" fmla="*/ 0 h 4"/>
                  <a:gd name="T4" fmla="*/ 0 w 4"/>
                  <a:gd name="T5" fmla="*/ 0 h 4"/>
                  <a:gd name="T6" fmla="*/ 0 w 4"/>
                  <a:gd name="T7" fmla="*/ 2 h 4"/>
                  <a:gd name="T8" fmla="*/ 2 w 4"/>
                  <a:gd name="T9" fmla="*/ 2 h 4"/>
                  <a:gd name="T10" fmla="*/ 4 w 4"/>
                  <a:gd name="T11" fmla="*/ 4 h 4"/>
                  <a:gd name="T12" fmla="*/ 4 w 4"/>
                  <a:gd name="T13" fmla="*/ 4 h 4"/>
                  <a:gd name="T14" fmla="*/ 4 w 4"/>
                  <a:gd name="T15" fmla="*/ 2 h 4"/>
                  <a:gd name="T16" fmla="*/ 4 w 4"/>
                  <a:gd name="T17" fmla="*/ 0 h 4"/>
                  <a:gd name="T18" fmla="*/ 4 w 4"/>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4" y="0"/>
                    </a:moveTo>
                    <a:lnTo>
                      <a:pt x="2" y="0"/>
                    </a:lnTo>
                    <a:lnTo>
                      <a:pt x="0" y="0"/>
                    </a:lnTo>
                    <a:lnTo>
                      <a:pt x="0" y="2"/>
                    </a:lnTo>
                    <a:lnTo>
                      <a:pt x="2" y="2"/>
                    </a:lnTo>
                    <a:lnTo>
                      <a:pt x="4" y="4"/>
                    </a:lnTo>
                    <a:lnTo>
                      <a:pt x="4" y="2"/>
                    </a:lnTo>
                    <a:lnTo>
                      <a:pt x="4" y="0"/>
                    </a:lnTo>
                    <a:close/>
                  </a:path>
                </a:pathLst>
              </a:custGeom>
              <a:solidFill>
                <a:srgbClr val="0071B4">
                  <a:alpha val="25098"/>
                </a:srgbClr>
              </a:solidFill>
              <a:ln w="9525">
                <a:noFill/>
                <a:round/>
                <a:headEnd/>
                <a:tailEnd/>
              </a:ln>
            </p:spPr>
            <p:txBody>
              <a:bodyPr/>
              <a:lstStyle/>
              <a:p>
                <a:endParaRPr lang="en-US"/>
              </a:p>
            </p:txBody>
          </p:sp>
          <p:sp>
            <p:nvSpPr>
              <p:cNvPr id="11593" name="Freeform 243"/>
              <p:cNvSpPr>
                <a:spLocks/>
              </p:cNvSpPr>
              <p:nvPr/>
            </p:nvSpPr>
            <p:spPr bwMode="auto">
              <a:xfrm>
                <a:off x="1829" y="4019"/>
                <a:ext cx="18" cy="12"/>
              </a:xfrm>
              <a:custGeom>
                <a:avLst/>
                <a:gdLst>
                  <a:gd name="T0" fmla="*/ 12 w 18"/>
                  <a:gd name="T1" fmla="*/ 10 h 12"/>
                  <a:gd name="T2" fmla="*/ 14 w 18"/>
                  <a:gd name="T3" fmla="*/ 12 h 12"/>
                  <a:gd name="T4" fmla="*/ 16 w 18"/>
                  <a:gd name="T5" fmla="*/ 12 h 12"/>
                  <a:gd name="T6" fmla="*/ 18 w 18"/>
                  <a:gd name="T7" fmla="*/ 10 h 12"/>
                  <a:gd name="T8" fmla="*/ 18 w 18"/>
                  <a:gd name="T9" fmla="*/ 8 h 12"/>
                  <a:gd name="T10" fmla="*/ 16 w 18"/>
                  <a:gd name="T11" fmla="*/ 6 h 12"/>
                  <a:gd name="T12" fmla="*/ 16 w 18"/>
                  <a:gd name="T13" fmla="*/ 6 h 12"/>
                  <a:gd name="T14" fmla="*/ 14 w 18"/>
                  <a:gd name="T15" fmla="*/ 8 h 12"/>
                  <a:gd name="T16" fmla="*/ 14 w 18"/>
                  <a:gd name="T17" fmla="*/ 4 h 12"/>
                  <a:gd name="T18" fmla="*/ 12 w 18"/>
                  <a:gd name="T19" fmla="*/ 4 h 12"/>
                  <a:gd name="T20" fmla="*/ 12 w 18"/>
                  <a:gd name="T21" fmla="*/ 2 h 12"/>
                  <a:gd name="T22" fmla="*/ 10 w 18"/>
                  <a:gd name="T23" fmla="*/ 2 h 12"/>
                  <a:gd name="T24" fmla="*/ 8 w 18"/>
                  <a:gd name="T25" fmla="*/ 4 h 12"/>
                  <a:gd name="T26" fmla="*/ 8 w 18"/>
                  <a:gd name="T27" fmla="*/ 4 h 12"/>
                  <a:gd name="T28" fmla="*/ 8 w 18"/>
                  <a:gd name="T29" fmla="*/ 4 h 12"/>
                  <a:gd name="T30" fmla="*/ 8 w 18"/>
                  <a:gd name="T31" fmla="*/ 2 h 12"/>
                  <a:gd name="T32" fmla="*/ 8 w 18"/>
                  <a:gd name="T33" fmla="*/ 2 h 12"/>
                  <a:gd name="T34" fmla="*/ 8 w 18"/>
                  <a:gd name="T35" fmla="*/ 2 h 12"/>
                  <a:gd name="T36" fmla="*/ 6 w 18"/>
                  <a:gd name="T37" fmla="*/ 2 h 12"/>
                  <a:gd name="T38" fmla="*/ 6 w 18"/>
                  <a:gd name="T39" fmla="*/ 0 h 12"/>
                  <a:gd name="T40" fmla="*/ 4 w 18"/>
                  <a:gd name="T41" fmla="*/ 0 h 12"/>
                  <a:gd name="T42" fmla="*/ 4 w 18"/>
                  <a:gd name="T43" fmla="*/ 0 h 12"/>
                  <a:gd name="T44" fmla="*/ 4 w 18"/>
                  <a:gd name="T45" fmla="*/ 2 h 12"/>
                  <a:gd name="T46" fmla="*/ 2 w 18"/>
                  <a:gd name="T47" fmla="*/ 2 h 12"/>
                  <a:gd name="T48" fmla="*/ 0 w 18"/>
                  <a:gd name="T49" fmla="*/ 2 h 12"/>
                  <a:gd name="T50" fmla="*/ 2 w 18"/>
                  <a:gd name="T51" fmla="*/ 6 h 12"/>
                  <a:gd name="T52" fmla="*/ 4 w 18"/>
                  <a:gd name="T53" fmla="*/ 8 h 12"/>
                  <a:gd name="T54" fmla="*/ 4 w 18"/>
                  <a:gd name="T55" fmla="*/ 8 h 12"/>
                  <a:gd name="T56" fmla="*/ 6 w 18"/>
                  <a:gd name="T57" fmla="*/ 10 h 12"/>
                  <a:gd name="T58" fmla="*/ 8 w 18"/>
                  <a:gd name="T59" fmla="*/ 10 h 12"/>
                  <a:gd name="T60" fmla="*/ 8 w 18"/>
                  <a:gd name="T61" fmla="*/ 10 h 12"/>
                  <a:gd name="T62" fmla="*/ 8 w 18"/>
                  <a:gd name="T63" fmla="*/ 10 h 12"/>
                  <a:gd name="T64" fmla="*/ 8 w 18"/>
                  <a:gd name="T65" fmla="*/ 8 h 12"/>
                  <a:gd name="T66" fmla="*/ 12 w 18"/>
                  <a:gd name="T67" fmla="*/ 10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12"/>
                  <a:gd name="T104" fmla="*/ 18 w 18"/>
                  <a:gd name="T105" fmla="*/ 12 h 1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12">
                    <a:moveTo>
                      <a:pt x="12" y="10"/>
                    </a:moveTo>
                    <a:lnTo>
                      <a:pt x="14" y="12"/>
                    </a:lnTo>
                    <a:lnTo>
                      <a:pt x="16" y="12"/>
                    </a:lnTo>
                    <a:lnTo>
                      <a:pt x="18" y="10"/>
                    </a:lnTo>
                    <a:lnTo>
                      <a:pt x="18" y="8"/>
                    </a:lnTo>
                    <a:lnTo>
                      <a:pt x="16" y="6"/>
                    </a:lnTo>
                    <a:lnTo>
                      <a:pt x="14" y="8"/>
                    </a:lnTo>
                    <a:lnTo>
                      <a:pt x="14" y="4"/>
                    </a:lnTo>
                    <a:lnTo>
                      <a:pt x="12" y="4"/>
                    </a:lnTo>
                    <a:lnTo>
                      <a:pt x="12" y="2"/>
                    </a:lnTo>
                    <a:lnTo>
                      <a:pt x="10" y="2"/>
                    </a:lnTo>
                    <a:lnTo>
                      <a:pt x="8" y="4"/>
                    </a:lnTo>
                    <a:lnTo>
                      <a:pt x="8" y="2"/>
                    </a:lnTo>
                    <a:lnTo>
                      <a:pt x="6" y="2"/>
                    </a:lnTo>
                    <a:lnTo>
                      <a:pt x="6" y="0"/>
                    </a:lnTo>
                    <a:lnTo>
                      <a:pt x="4" y="0"/>
                    </a:lnTo>
                    <a:lnTo>
                      <a:pt x="4" y="2"/>
                    </a:lnTo>
                    <a:lnTo>
                      <a:pt x="2" y="2"/>
                    </a:lnTo>
                    <a:lnTo>
                      <a:pt x="0" y="2"/>
                    </a:lnTo>
                    <a:lnTo>
                      <a:pt x="2" y="6"/>
                    </a:lnTo>
                    <a:lnTo>
                      <a:pt x="4" y="8"/>
                    </a:lnTo>
                    <a:lnTo>
                      <a:pt x="6" y="10"/>
                    </a:lnTo>
                    <a:lnTo>
                      <a:pt x="8" y="10"/>
                    </a:lnTo>
                    <a:lnTo>
                      <a:pt x="8" y="8"/>
                    </a:lnTo>
                    <a:lnTo>
                      <a:pt x="12" y="10"/>
                    </a:lnTo>
                    <a:close/>
                  </a:path>
                </a:pathLst>
              </a:custGeom>
              <a:solidFill>
                <a:srgbClr val="0071B4">
                  <a:alpha val="25098"/>
                </a:srgbClr>
              </a:solidFill>
              <a:ln w="9525">
                <a:noFill/>
                <a:round/>
                <a:headEnd/>
                <a:tailEnd/>
              </a:ln>
            </p:spPr>
            <p:txBody>
              <a:bodyPr/>
              <a:lstStyle/>
              <a:p>
                <a:endParaRPr lang="en-US"/>
              </a:p>
            </p:txBody>
          </p:sp>
          <p:sp>
            <p:nvSpPr>
              <p:cNvPr id="11594" name="Freeform 244"/>
              <p:cNvSpPr>
                <a:spLocks/>
              </p:cNvSpPr>
              <p:nvPr/>
            </p:nvSpPr>
            <p:spPr bwMode="auto">
              <a:xfrm>
                <a:off x="1809" y="4007"/>
                <a:ext cx="20" cy="18"/>
              </a:xfrm>
              <a:custGeom>
                <a:avLst/>
                <a:gdLst>
                  <a:gd name="T0" fmla="*/ 18 w 20"/>
                  <a:gd name="T1" fmla="*/ 8 h 18"/>
                  <a:gd name="T2" fmla="*/ 18 w 20"/>
                  <a:gd name="T3" fmla="*/ 6 h 18"/>
                  <a:gd name="T4" fmla="*/ 16 w 20"/>
                  <a:gd name="T5" fmla="*/ 6 h 18"/>
                  <a:gd name="T6" fmla="*/ 14 w 20"/>
                  <a:gd name="T7" fmla="*/ 6 h 18"/>
                  <a:gd name="T8" fmla="*/ 14 w 20"/>
                  <a:gd name="T9" fmla="*/ 6 h 18"/>
                  <a:gd name="T10" fmla="*/ 12 w 20"/>
                  <a:gd name="T11" fmla="*/ 2 h 18"/>
                  <a:gd name="T12" fmla="*/ 12 w 20"/>
                  <a:gd name="T13" fmla="*/ 4 h 18"/>
                  <a:gd name="T14" fmla="*/ 10 w 20"/>
                  <a:gd name="T15" fmla="*/ 2 h 18"/>
                  <a:gd name="T16" fmla="*/ 8 w 20"/>
                  <a:gd name="T17" fmla="*/ 2 h 18"/>
                  <a:gd name="T18" fmla="*/ 8 w 20"/>
                  <a:gd name="T19" fmla="*/ 2 h 18"/>
                  <a:gd name="T20" fmla="*/ 8 w 20"/>
                  <a:gd name="T21" fmla="*/ 4 h 18"/>
                  <a:gd name="T22" fmla="*/ 8 w 20"/>
                  <a:gd name="T23" fmla="*/ 4 h 18"/>
                  <a:gd name="T24" fmla="*/ 6 w 20"/>
                  <a:gd name="T25" fmla="*/ 2 h 18"/>
                  <a:gd name="T26" fmla="*/ 4 w 20"/>
                  <a:gd name="T27" fmla="*/ 2 h 18"/>
                  <a:gd name="T28" fmla="*/ 4 w 20"/>
                  <a:gd name="T29" fmla="*/ 0 h 18"/>
                  <a:gd name="T30" fmla="*/ 2 w 20"/>
                  <a:gd name="T31" fmla="*/ 0 h 18"/>
                  <a:gd name="T32" fmla="*/ 0 w 20"/>
                  <a:gd name="T33" fmla="*/ 0 h 18"/>
                  <a:gd name="T34" fmla="*/ 0 w 20"/>
                  <a:gd name="T35" fmla="*/ 2 h 18"/>
                  <a:gd name="T36" fmla="*/ 0 w 20"/>
                  <a:gd name="T37" fmla="*/ 2 h 18"/>
                  <a:gd name="T38" fmla="*/ 2 w 20"/>
                  <a:gd name="T39" fmla="*/ 6 h 18"/>
                  <a:gd name="T40" fmla="*/ 2 w 20"/>
                  <a:gd name="T41" fmla="*/ 10 h 18"/>
                  <a:gd name="T42" fmla="*/ 6 w 20"/>
                  <a:gd name="T43" fmla="*/ 10 h 18"/>
                  <a:gd name="T44" fmla="*/ 6 w 20"/>
                  <a:gd name="T45" fmla="*/ 14 h 18"/>
                  <a:gd name="T46" fmla="*/ 6 w 20"/>
                  <a:gd name="T47" fmla="*/ 16 h 18"/>
                  <a:gd name="T48" fmla="*/ 12 w 20"/>
                  <a:gd name="T49" fmla="*/ 16 h 18"/>
                  <a:gd name="T50" fmla="*/ 10 w 20"/>
                  <a:gd name="T51" fmla="*/ 18 h 18"/>
                  <a:gd name="T52" fmla="*/ 10 w 20"/>
                  <a:gd name="T53" fmla="*/ 18 h 18"/>
                  <a:gd name="T54" fmla="*/ 12 w 20"/>
                  <a:gd name="T55" fmla="*/ 18 h 18"/>
                  <a:gd name="T56" fmla="*/ 14 w 20"/>
                  <a:gd name="T57" fmla="*/ 18 h 18"/>
                  <a:gd name="T58" fmla="*/ 14 w 20"/>
                  <a:gd name="T59" fmla="*/ 18 h 18"/>
                  <a:gd name="T60" fmla="*/ 14 w 20"/>
                  <a:gd name="T61" fmla="*/ 16 h 18"/>
                  <a:gd name="T62" fmla="*/ 14 w 20"/>
                  <a:gd name="T63" fmla="*/ 16 h 18"/>
                  <a:gd name="T64" fmla="*/ 16 w 20"/>
                  <a:gd name="T65" fmla="*/ 16 h 18"/>
                  <a:gd name="T66" fmla="*/ 18 w 20"/>
                  <a:gd name="T67" fmla="*/ 16 h 18"/>
                  <a:gd name="T68" fmla="*/ 18 w 20"/>
                  <a:gd name="T69" fmla="*/ 16 h 18"/>
                  <a:gd name="T70" fmla="*/ 18 w 20"/>
                  <a:gd name="T71" fmla="*/ 12 h 18"/>
                  <a:gd name="T72" fmla="*/ 20 w 20"/>
                  <a:gd name="T73" fmla="*/ 12 h 18"/>
                  <a:gd name="T74" fmla="*/ 20 w 20"/>
                  <a:gd name="T75" fmla="*/ 10 h 18"/>
                  <a:gd name="T76" fmla="*/ 20 w 20"/>
                  <a:gd name="T77" fmla="*/ 8 h 18"/>
                  <a:gd name="T78" fmla="*/ 18 w 20"/>
                  <a:gd name="T79" fmla="*/ 8 h 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
                  <a:gd name="T121" fmla="*/ 0 h 18"/>
                  <a:gd name="T122" fmla="*/ 20 w 20"/>
                  <a:gd name="T123" fmla="*/ 18 h 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 h="18">
                    <a:moveTo>
                      <a:pt x="18" y="8"/>
                    </a:moveTo>
                    <a:lnTo>
                      <a:pt x="18" y="6"/>
                    </a:lnTo>
                    <a:lnTo>
                      <a:pt x="16" y="6"/>
                    </a:lnTo>
                    <a:lnTo>
                      <a:pt x="14" y="6"/>
                    </a:lnTo>
                    <a:lnTo>
                      <a:pt x="12" y="2"/>
                    </a:lnTo>
                    <a:lnTo>
                      <a:pt x="12" y="4"/>
                    </a:lnTo>
                    <a:lnTo>
                      <a:pt x="10" y="2"/>
                    </a:lnTo>
                    <a:lnTo>
                      <a:pt x="8" y="2"/>
                    </a:lnTo>
                    <a:lnTo>
                      <a:pt x="8" y="4"/>
                    </a:lnTo>
                    <a:lnTo>
                      <a:pt x="6" y="2"/>
                    </a:lnTo>
                    <a:lnTo>
                      <a:pt x="4" y="2"/>
                    </a:lnTo>
                    <a:lnTo>
                      <a:pt x="4" y="0"/>
                    </a:lnTo>
                    <a:lnTo>
                      <a:pt x="2" y="0"/>
                    </a:lnTo>
                    <a:lnTo>
                      <a:pt x="0" y="0"/>
                    </a:lnTo>
                    <a:lnTo>
                      <a:pt x="0" y="2"/>
                    </a:lnTo>
                    <a:lnTo>
                      <a:pt x="2" y="6"/>
                    </a:lnTo>
                    <a:lnTo>
                      <a:pt x="2" y="10"/>
                    </a:lnTo>
                    <a:lnTo>
                      <a:pt x="6" y="10"/>
                    </a:lnTo>
                    <a:lnTo>
                      <a:pt x="6" y="14"/>
                    </a:lnTo>
                    <a:lnTo>
                      <a:pt x="6" y="16"/>
                    </a:lnTo>
                    <a:lnTo>
                      <a:pt x="12" y="16"/>
                    </a:lnTo>
                    <a:lnTo>
                      <a:pt x="10" y="18"/>
                    </a:lnTo>
                    <a:lnTo>
                      <a:pt x="12" y="18"/>
                    </a:lnTo>
                    <a:lnTo>
                      <a:pt x="14" y="18"/>
                    </a:lnTo>
                    <a:lnTo>
                      <a:pt x="14" y="16"/>
                    </a:lnTo>
                    <a:lnTo>
                      <a:pt x="16" y="16"/>
                    </a:lnTo>
                    <a:lnTo>
                      <a:pt x="18" y="16"/>
                    </a:lnTo>
                    <a:lnTo>
                      <a:pt x="18" y="12"/>
                    </a:lnTo>
                    <a:lnTo>
                      <a:pt x="20" y="12"/>
                    </a:lnTo>
                    <a:lnTo>
                      <a:pt x="20" y="10"/>
                    </a:lnTo>
                    <a:lnTo>
                      <a:pt x="20" y="8"/>
                    </a:lnTo>
                    <a:lnTo>
                      <a:pt x="18" y="8"/>
                    </a:lnTo>
                    <a:close/>
                  </a:path>
                </a:pathLst>
              </a:custGeom>
              <a:solidFill>
                <a:srgbClr val="0071B4">
                  <a:alpha val="25098"/>
                </a:srgbClr>
              </a:solidFill>
              <a:ln w="9525">
                <a:noFill/>
                <a:round/>
                <a:headEnd/>
                <a:tailEnd/>
              </a:ln>
            </p:spPr>
            <p:txBody>
              <a:bodyPr/>
              <a:lstStyle/>
              <a:p>
                <a:endParaRPr lang="en-US"/>
              </a:p>
            </p:txBody>
          </p:sp>
          <p:sp>
            <p:nvSpPr>
              <p:cNvPr id="11595" name="Freeform 245"/>
              <p:cNvSpPr>
                <a:spLocks/>
              </p:cNvSpPr>
              <p:nvPr/>
            </p:nvSpPr>
            <p:spPr bwMode="auto">
              <a:xfrm>
                <a:off x="1841" y="3985"/>
                <a:ext cx="40" cy="60"/>
              </a:xfrm>
              <a:custGeom>
                <a:avLst/>
                <a:gdLst>
                  <a:gd name="T0" fmla="*/ 34 w 40"/>
                  <a:gd name="T1" fmla="*/ 60 h 60"/>
                  <a:gd name="T2" fmla="*/ 36 w 40"/>
                  <a:gd name="T3" fmla="*/ 58 h 60"/>
                  <a:gd name="T4" fmla="*/ 38 w 40"/>
                  <a:gd name="T5" fmla="*/ 6 h 60"/>
                  <a:gd name="T6" fmla="*/ 34 w 40"/>
                  <a:gd name="T7" fmla="*/ 4 h 60"/>
                  <a:gd name="T8" fmla="*/ 30 w 40"/>
                  <a:gd name="T9" fmla="*/ 4 h 60"/>
                  <a:gd name="T10" fmla="*/ 24 w 40"/>
                  <a:gd name="T11" fmla="*/ 2 h 60"/>
                  <a:gd name="T12" fmla="*/ 20 w 40"/>
                  <a:gd name="T13" fmla="*/ 8 h 60"/>
                  <a:gd name="T14" fmla="*/ 18 w 40"/>
                  <a:gd name="T15" fmla="*/ 8 h 60"/>
                  <a:gd name="T16" fmla="*/ 16 w 40"/>
                  <a:gd name="T17" fmla="*/ 8 h 60"/>
                  <a:gd name="T18" fmla="*/ 18 w 40"/>
                  <a:gd name="T19" fmla="*/ 12 h 60"/>
                  <a:gd name="T20" fmla="*/ 16 w 40"/>
                  <a:gd name="T21" fmla="*/ 14 h 60"/>
                  <a:gd name="T22" fmla="*/ 14 w 40"/>
                  <a:gd name="T23" fmla="*/ 14 h 60"/>
                  <a:gd name="T24" fmla="*/ 14 w 40"/>
                  <a:gd name="T25" fmla="*/ 22 h 60"/>
                  <a:gd name="T26" fmla="*/ 22 w 40"/>
                  <a:gd name="T27" fmla="*/ 22 h 60"/>
                  <a:gd name="T28" fmla="*/ 28 w 40"/>
                  <a:gd name="T29" fmla="*/ 22 h 60"/>
                  <a:gd name="T30" fmla="*/ 28 w 40"/>
                  <a:gd name="T31" fmla="*/ 26 h 60"/>
                  <a:gd name="T32" fmla="*/ 20 w 40"/>
                  <a:gd name="T33" fmla="*/ 30 h 60"/>
                  <a:gd name="T34" fmla="*/ 18 w 40"/>
                  <a:gd name="T35" fmla="*/ 32 h 60"/>
                  <a:gd name="T36" fmla="*/ 20 w 40"/>
                  <a:gd name="T37" fmla="*/ 40 h 60"/>
                  <a:gd name="T38" fmla="*/ 28 w 40"/>
                  <a:gd name="T39" fmla="*/ 46 h 60"/>
                  <a:gd name="T40" fmla="*/ 26 w 40"/>
                  <a:gd name="T41" fmla="*/ 46 h 60"/>
                  <a:gd name="T42" fmla="*/ 22 w 40"/>
                  <a:gd name="T43" fmla="*/ 44 h 60"/>
                  <a:gd name="T44" fmla="*/ 18 w 40"/>
                  <a:gd name="T45" fmla="*/ 42 h 60"/>
                  <a:gd name="T46" fmla="*/ 16 w 40"/>
                  <a:gd name="T47" fmla="*/ 46 h 60"/>
                  <a:gd name="T48" fmla="*/ 18 w 40"/>
                  <a:gd name="T49" fmla="*/ 46 h 60"/>
                  <a:gd name="T50" fmla="*/ 16 w 40"/>
                  <a:gd name="T51" fmla="*/ 46 h 60"/>
                  <a:gd name="T52" fmla="*/ 6 w 40"/>
                  <a:gd name="T53" fmla="*/ 42 h 60"/>
                  <a:gd name="T54" fmla="*/ 10 w 40"/>
                  <a:gd name="T55" fmla="*/ 46 h 60"/>
                  <a:gd name="T56" fmla="*/ 8 w 40"/>
                  <a:gd name="T57" fmla="*/ 46 h 60"/>
                  <a:gd name="T58" fmla="*/ 4 w 40"/>
                  <a:gd name="T59" fmla="*/ 46 h 60"/>
                  <a:gd name="T60" fmla="*/ 0 w 40"/>
                  <a:gd name="T61" fmla="*/ 50 h 60"/>
                  <a:gd name="T62" fmla="*/ 2 w 40"/>
                  <a:gd name="T63" fmla="*/ 52 h 60"/>
                  <a:gd name="T64" fmla="*/ 4 w 40"/>
                  <a:gd name="T65" fmla="*/ 54 h 60"/>
                  <a:gd name="T66" fmla="*/ 8 w 40"/>
                  <a:gd name="T67" fmla="*/ 54 h 60"/>
                  <a:gd name="T68" fmla="*/ 6 w 40"/>
                  <a:gd name="T69" fmla="*/ 56 h 60"/>
                  <a:gd name="T70" fmla="*/ 8 w 40"/>
                  <a:gd name="T71" fmla="*/ 56 h 60"/>
                  <a:gd name="T72" fmla="*/ 10 w 40"/>
                  <a:gd name="T73" fmla="*/ 56 h 60"/>
                  <a:gd name="T74" fmla="*/ 16 w 40"/>
                  <a:gd name="T75" fmla="*/ 58 h 60"/>
                  <a:gd name="T76" fmla="*/ 20 w 40"/>
                  <a:gd name="T77" fmla="*/ 58 h 60"/>
                  <a:gd name="T78" fmla="*/ 34 w 40"/>
                  <a:gd name="T79" fmla="*/ 60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60"/>
                  <a:gd name="T122" fmla="*/ 40 w 40"/>
                  <a:gd name="T123" fmla="*/ 60 h 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60">
                    <a:moveTo>
                      <a:pt x="34" y="60"/>
                    </a:moveTo>
                    <a:lnTo>
                      <a:pt x="34" y="60"/>
                    </a:lnTo>
                    <a:lnTo>
                      <a:pt x="38" y="60"/>
                    </a:lnTo>
                    <a:lnTo>
                      <a:pt x="36" y="58"/>
                    </a:lnTo>
                    <a:lnTo>
                      <a:pt x="40" y="58"/>
                    </a:lnTo>
                    <a:lnTo>
                      <a:pt x="38" y="6"/>
                    </a:lnTo>
                    <a:lnTo>
                      <a:pt x="38" y="2"/>
                    </a:lnTo>
                    <a:lnTo>
                      <a:pt x="34" y="4"/>
                    </a:lnTo>
                    <a:lnTo>
                      <a:pt x="32" y="6"/>
                    </a:lnTo>
                    <a:lnTo>
                      <a:pt x="30" y="4"/>
                    </a:lnTo>
                    <a:lnTo>
                      <a:pt x="28" y="0"/>
                    </a:lnTo>
                    <a:lnTo>
                      <a:pt x="24" y="2"/>
                    </a:lnTo>
                    <a:lnTo>
                      <a:pt x="22" y="8"/>
                    </a:lnTo>
                    <a:lnTo>
                      <a:pt x="20" y="8"/>
                    </a:lnTo>
                    <a:lnTo>
                      <a:pt x="18" y="8"/>
                    </a:lnTo>
                    <a:lnTo>
                      <a:pt x="14" y="8"/>
                    </a:lnTo>
                    <a:lnTo>
                      <a:pt x="16" y="8"/>
                    </a:lnTo>
                    <a:lnTo>
                      <a:pt x="16" y="10"/>
                    </a:lnTo>
                    <a:lnTo>
                      <a:pt x="18" y="12"/>
                    </a:lnTo>
                    <a:lnTo>
                      <a:pt x="18" y="14"/>
                    </a:lnTo>
                    <a:lnTo>
                      <a:pt x="16" y="14"/>
                    </a:lnTo>
                    <a:lnTo>
                      <a:pt x="14" y="12"/>
                    </a:lnTo>
                    <a:lnTo>
                      <a:pt x="14" y="14"/>
                    </a:lnTo>
                    <a:lnTo>
                      <a:pt x="12" y="20"/>
                    </a:lnTo>
                    <a:lnTo>
                      <a:pt x="14" y="22"/>
                    </a:lnTo>
                    <a:lnTo>
                      <a:pt x="18" y="24"/>
                    </a:lnTo>
                    <a:lnTo>
                      <a:pt x="22" y="22"/>
                    </a:lnTo>
                    <a:lnTo>
                      <a:pt x="26" y="20"/>
                    </a:lnTo>
                    <a:lnTo>
                      <a:pt x="28" y="22"/>
                    </a:lnTo>
                    <a:lnTo>
                      <a:pt x="28" y="24"/>
                    </a:lnTo>
                    <a:lnTo>
                      <a:pt x="28" y="26"/>
                    </a:lnTo>
                    <a:lnTo>
                      <a:pt x="22" y="28"/>
                    </a:lnTo>
                    <a:lnTo>
                      <a:pt x="20" y="30"/>
                    </a:lnTo>
                    <a:lnTo>
                      <a:pt x="18" y="30"/>
                    </a:lnTo>
                    <a:lnTo>
                      <a:pt x="18" y="32"/>
                    </a:lnTo>
                    <a:lnTo>
                      <a:pt x="18" y="40"/>
                    </a:lnTo>
                    <a:lnTo>
                      <a:pt x="20" y="40"/>
                    </a:lnTo>
                    <a:lnTo>
                      <a:pt x="28" y="44"/>
                    </a:lnTo>
                    <a:lnTo>
                      <a:pt x="28" y="46"/>
                    </a:lnTo>
                    <a:lnTo>
                      <a:pt x="26" y="46"/>
                    </a:lnTo>
                    <a:lnTo>
                      <a:pt x="24" y="44"/>
                    </a:lnTo>
                    <a:lnTo>
                      <a:pt x="22" y="44"/>
                    </a:lnTo>
                    <a:lnTo>
                      <a:pt x="20" y="46"/>
                    </a:lnTo>
                    <a:lnTo>
                      <a:pt x="18" y="42"/>
                    </a:lnTo>
                    <a:lnTo>
                      <a:pt x="16" y="44"/>
                    </a:lnTo>
                    <a:lnTo>
                      <a:pt x="16" y="46"/>
                    </a:lnTo>
                    <a:lnTo>
                      <a:pt x="20" y="46"/>
                    </a:lnTo>
                    <a:lnTo>
                      <a:pt x="18" y="46"/>
                    </a:lnTo>
                    <a:lnTo>
                      <a:pt x="16" y="48"/>
                    </a:lnTo>
                    <a:lnTo>
                      <a:pt x="16" y="46"/>
                    </a:lnTo>
                    <a:lnTo>
                      <a:pt x="6" y="40"/>
                    </a:lnTo>
                    <a:lnTo>
                      <a:pt x="6" y="42"/>
                    </a:lnTo>
                    <a:lnTo>
                      <a:pt x="8" y="44"/>
                    </a:lnTo>
                    <a:lnTo>
                      <a:pt x="10" y="46"/>
                    </a:lnTo>
                    <a:lnTo>
                      <a:pt x="8" y="46"/>
                    </a:lnTo>
                    <a:lnTo>
                      <a:pt x="6" y="46"/>
                    </a:lnTo>
                    <a:lnTo>
                      <a:pt x="4" y="46"/>
                    </a:lnTo>
                    <a:lnTo>
                      <a:pt x="4" y="48"/>
                    </a:lnTo>
                    <a:lnTo>
                      <a:pt x="0" y="50"/>
                    </a:lnTo>
                    <a:lnTo>
                      <a:pt x="2" y="50"/>
                    </a:lnTo>
                    <a:lnTo>
                      <a:pt x="2" y="52"/>
                    </a:lnTo>
                    <a:lnTo>
                      <a:pt x="0" y="54"/>
                    </a:lnTo>
                    <a:lnTo>
                      <a:pt x="4" y="54"/>
                    </a:lnTo>
                    <a:lnTo>
                      <a:pt x="4" y="52"/>
                    </a:lnTo>
                    <a:lnTo>
                      <a:pt x="8" y="54"/>
                    </a:lnTo>
                    <a:lnTo>
                      <a:pt x="6" y="54"/>
                    </a:lnTo>
                    <a:lnTo>
                      <a:pt x="6" y="56"/>
                    </a:lnTo>
                    <a:lnTo>
                      <a:pt x="8" y="56"/>
                    </a:lnTo>
                    <a:lnTo>
                      <a:pt x="6" y="56"/>
                    </a:lnTo>
                    <a:lnTo>
                      <a:pt x="10" y="56"/>
                    </a:lnTo>
                    <a:lnTo>
                      <a:pt x="16" y="58"/>
                    </a:lnTo>
                    <a:lnTo>
                      <a:pt x="20" y="58"/>
                    </a:lnTo>
                    <a:lnTo>
                      <a:pt x="30" y="58"/>
                    </a:lnTo>
                    <a:lnTo>
                      <a:pt x="34" y="60"/>
                    </a:lnTo>
                    <a:close/>
                  </a:path>
                </a:pathLst>
              </a:custGeom>
              <a:solidFill>
                <a:srgbClr val="0071B4">
                  <a:alpha val="25098"/>
                </a:srgbClr>
              </a:solidFill>
              <a:ln w="9525">
                <a:noFill/>
                <a:round/>
                <a:headEnd/>
                <a:tailEnd/>
              </a:ln>
            </p:spPr>
            <p:txBody>
              <a:bodyPr/>
              <a:lstStyle/>
              <a:p>
                <a:endParaRPr lang="en-US"/>
              </a:p>
            </p:txBody>
          </p:sp>
          <p:sp>
            <p:nvSpPr>
              <p:cNvPr id="11596" name="Freeform 246"/>
              <p:cNvSpPr>
                <a:spLocks/>
              </p:cNvSpPr>
              <p:nvPr/>
            </p:nvSpPr>
            <p:spPr bwMode="auto">
              <a:xfrm>
                <a:off x="1861" y="4045"/>
                <a:ext cx="28" cy="18"/>
              </a:xfrm>
              <a:custGeom>
                <a:avLst/>
                <a:gdLst>
                  <a:gd name="T0" fmla="*/ 28 w 28"/>
                  <a:gd name="T1" fmla="*/ 14 h 18"/>
                  <a:gd name="T2" fmla="*/ 26 w 28"/>
                  <a:gd name="T3" fmla="*/ 14 h 18"/>
                  <a:gd name="T4" fmla="*/ 26 w 28"/>
                  <a:gd name="T5" fmla="*/ 12 h 18"/>
                  <a:gd name="T6" fmla="*/ 24 w 28"/>
                  <a:gd name="T7" fmla="*/ 10 h 18"/>
                  <a:gd name="T8" fmla="*/ 20 w 28"/>
                  <a:gd name="T9" fmla="*/ 10 h 18"/>
                  <a:gd name="T10" fmla="*/ 20 w 28"/>
                  <a:gd name="T11" fmla="*/ 10 h 18"/>
                  <a:gd name="T12" fmla="*/ 22 w 28"/>
                  <a:gd name="T13" fmla="*/ 8 h 18"/>
                  <a:gd name="T14" fmla="*/ 26 w 28"/>
                  <a:gd name="T15" fmla="*/ 8 h 18"/>
                  <a:gd name="T16" fmla="*/ 26 w 28"/>
                  <a:gd name="T17" fmla="*/ 8 h 18"/>
                  <a:gd name="T18" fmla="*/ 24 w 28"/>
                  <a:gd name="T19" fmla="*/ 6 h 18"/>
                  <a:gd name="T20" fmla="*/ 24 w 28"/>
                  <a:gd name="T21" fmla="*/ 6 h 18"/>
                  <a:gd name="T22" fmla="*/ 18 w 28"/>
                  <a:gd name="T23" fmla="*/ 6 h 18"/>
                  <a:gd name="T24" fmla="*/ 14 w 28"/>
                  <a:gd name="T25" fmla="*/ 4 h 18"/>
                  <a:gd name="T26" fmla="*/ 16 w 28"/>
                  <a:gd name="T27" fmla="*/ 4 h 18"/>
                  <a:gd name="T28" fmla="*/ 20 w 28"/>
                  <a:gd name="T29" fmla="*/ 4 h 18"/>
                  <a:gd name="T30" fmla="*/ 20 w 28"/>
                  <a:gd name="T31" fmla="*/ 4 h 18"/>
                  <a:gd name="T32" fmla="*/ 24 w 28"/>
                  <a:gd name="T33" fmla="*/ 4 h 18"/>
                  <a:gd name="T34" fmla="*/ 24 w 28"/>
                  <a:gd name="T35" fmla="*/ 2 h 18"/>
                  <a:gd name="T36" fmla="*/ 22 w 28"/>
                  <a:gd name="T37" fmla="*/ 0 h 18"/>
                  <a:gd name="T38" fmla="*/ 20 w 28"/>
                  <a:gd name="T39" fmla="*/ 0 h 18"/>
                  <a:gd name="T40" fmla="*/ 0 w 28"/>
                  <a:gd name="T41" fmla="*/ 4 h 18"/>
                  <a:gd name="T42" fmla="*/ 0 w 28"/>
                  <a:gd name="T43" fmla="*/ 6 h 18"/>
                  <a:gd name="T44" fmla="*/ 0 w 28"/>
                  <a:gd name="T45" fmla="*/ 6 h 18"/>
                  <a:gd name="T46" fmla="*/ 0 w 28"/>
                  <a:gd name="T47" fmla="*/ 8 h 18"/>
                  <a:gd name="T48" fmla="*/ 2 w 28"/>
                  <a:gd name="T49" fmla="*/ 8 h 18"/>
                  <a:gd name="T50" fmla="*/ 6 w 28"/>
                  <a:gd name="T51" fmla="*/ 8 h 18"/>
                  <a:gd name="T52" fmla="*/ 8 w 28"/>
                  <a:gd name="T53" fmla="*/ 6 h 18"/>
                  <a:gd name="T54" fmla="*/ 8 w 28"/>
                  <a:gd name="T55" fmla="*/ 6 h 18"/>
                  <a:gd name="T56" fmla="*/ 8 w 28"/>
                  <a:gd name="T57" fmla="*/ 6 h 18"/>
                  <a:gd name="T58" fmla="*/ 8 w 28"/>
                  <a:gd name="T59" fmla="*/ 8 h 18"/>
                  <a:gd name="T60" fmla="*/ 6 w 28"/>
                  <a:gd name="T61" fmla="*/ 10 h 18"/>
                  <a:gd name="T62" fmla="*/ 4 w 28"/>
                  <a:gd name="T63" fmla="*/ 10 h 18"/>
                  <a:gd name="T64" fmla="*/ 8 w 28"/>
                  <a:gd name="T65" fmla="*/ 12 h 18"/>
                  <a:gd name="T66" fmla="*/ 8 w 28"/>
                  <a:gd name="T67" fmla="*/ 12 h 18"/>
                  <a:gd name="T68" fmla="*/ 8 w 28"/>
                  <a:gd name="T69" fmla="*/ 14 h 18"/>
                  <a:gd name="T70" fmla="*/ 14 w 28"/>
                  <a:gd name="T71" fmla="*/ 14 h 18"/>
                  <a:gd name="T72" fmla="*/ 10 w 28"/>
                  <a:gd name="T73" fmla="*/ 10 h 18"/>
                  <a:gd name="T74" fmla="*/ 10 w 28"/>
                  <a:gd name="T75" fmla="*/ 8 h 18"/>
                  <a:gd name="T76" fmla="*/ 10 w 28"/>
                  <a:gd name="T77" fmla="*/ 8 h 18"/>
                  <a:gd name="T78" fmla="*/ 14 w 28"/>
                  <a:gd name="T79" fmla="*/ 8 h 18"/>
                  <a:gd name="T80" fmla="*/ 14 w 28"/>
                  <a:gd name="T81" fmla="*/ 8 h 18"/>
                  <a:gd name="T82" fmla="*/ 16 w 28"/>
                  <a:gd name="T83" fmla="*/ 10 h 18"/>
                  <a:gd name="T84" fmla="*/ 16 w 28"/>
                  <a:gd name="T85" fmla="*/ 10 h 18"/>
                  <a:gd name="T86" fmla="*/ 16 w 28"/>
                  <a:gd name="T87" fmla="*/ 12 h 18"/>
                  <a:gd name="T88" fmla="*/ 18 w 28"/>
                  <a:gd name="T89" fmla="*/ 14 h 18"/>
                  <a:gd name="T90" fmla="*/ 22 w 28"/>
                  <a:gd name="T91" fmla="*/ 12 h 18"/>
                  <a:gd name="T92" fmla="*/ 24 w 28"/>
                  <a:gd name="T93" fmla="*/ 14 h 18"/>
                  <a:gd name="T94" fmla="*/ 26 w 28"/>
                  <a:gd name="T95" fmla="*/ 14 h 18"/>
                  <a:gd name="T96" fmla="*/ 26 w 28"/>
                  <a:gd name="T97" fmla="*/ 16 h 18"/>
                  <a:gd name="T98" fmla="*/ 28 w 28"/>
                  <a:gd name="T99" fmla="*/ 18 h 18"/>
                  <a:gd name="T100" fmla="*/ 28 w 28"/>
                  <a:gd name="T101" fmla="*/ 18 h 18"/>
                  <a:gd name="T102" fmla="*/ 28 w 28"/>
                  <a:gd name="T103" fmla="*/ 18 h 18"/>
                  <a:gd name="T104" fmla="*/ 28 w 28"/>
                  <a:gd name="T105" fmla="*/ 16 h 18"/>
                  <a:gd name="T106" fmla="*/ 28 w 28"/>
                  <a:gd name="T107" fmla="*/ 14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
                  <a:gd name="T163" fmla="*/ 0 h 18"/>
                  <a:gd name="T164" fmla="*/ 28 w 28"/>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 h="18">
                    <a:moveTo>
                      <a:pt x="28" y="14"/>
                    </a:moveTo>
                    <a:lnTo>
                      <a:pt x="26" y="14"/>
                    </a:lnTo>
                    <a:lnTo>
                      <a:pt x="26" y="12"/>
                    </a:lnTo>
                    <a:lnTo>
                      <a:pt x="24" y="10"/>
                    </a:lnTo>
                    <a:lnTo>
                      <a:pt x="20" y="10"/>
                    </a:lnTo>
                    <a:lnTo>
                      <a:pt x="22" y="8"/>
                    </a:lnTo>
                    <a:lnTo>
                      <a:pt x="26" y="8"/>
                    </a:lnTo>
                    <a:lnTo>
                      <a:pt x="24" y="6"/>
                    </a:lnTo>
                    <a:lnTo>
                      <a:pt x="18" y="6"/>
                    </a:lnTo>
                    <a:lnTo>
                      <a:pt x="14" y="4"/>
                    </a:lnTo>
                    <a:lnTo>
                      <a:pt x="16" y="4"/>
                    </a:lnTo>
                    <a:lnTo>
                      <a:pt x="20" y="4"/>
                    </a:lnTo>
                    <a:lnTo>
                      <a:pt x="24" y="4"/>
                    </a:lnTo>
                    <a:lnTo>
                      <a:pt x="24" y="2"/>
                    </a:lnTo>
                    <a:lnTo>
                      <a:pt x="22" y="0"/>
                    </a:lnTo>
                    <a:lnTo>
                      <a:pt x="20" y="0"/>
                    </a:lnTo>
                    <a:lnTo>
                      <a:pt x="0" y="4"/>
                    </a:lnTo>
                    <a:lnTo>
                      <a:pt x="0" y="6"/>
                    </a:lnTo>
                    <a:lnTo>
                      <a:pt x="0" y="8"/>
                    </a:lnTo>
                    <a:lnTo>
                      <a:pt x="2" y="8"/>
                    </a:lnTo>
                    <a:lnTo>
                      <a:pt x="6" y="8"/>
                    </a:lnTo>
                    <a:lnTo>
                      <a:pt x="8" y="6"/>
                    </a:lnTo>
                    <a:lnTo>
                      <a:pt x="8" y="8"/>
                    </a:lnTo>
                    <a:lnTo>
                      <a:pt x="6" y="10"/>
                    </a:lnTo>
                    <a:lnTo>
                      <a:pt x="4" y="10"/>
                    </a:lnTo>
                    <a:lnTo>
                      <a:pt x="8" y="12"/>
                    </a:lnTo>
                    <a:lnTo>
                      <a:pt x="8" y="14"/>
                    </a:lnTo>
                    <a:lnTo>
                      <a:pt x="14" y="14"/>
                    </a:lnTo>
                    <a:lnTo>
                      <a:pt x="10" y="10"/>
                    </a:lnTo>
                    <a:lnTo>
                      <a:pt x="10" y="8"/>
                    </a:lnTo>
                    <a:lnTo>
                      <a:pt x="14" y="8"/>
                    </a:lnTo>
                    <a:lnTo>
                      <a:pt x="16" y="10"/>
                    </a:lnTo>
                    <a:lnTo>
                      <a:pt x="16" y="12"/>
                    </a:lnTo>
                    <a:lnTo>
                      <a:pt x="18" y="14"/>
                    </a:lnTo>
                    <a:lnTo>
                      <a:pt x="22" y="12"/>
                    </a:lnTo>
                    <a:lnTo>
                      <a:pt x="24" y="14"/>
                    </a:lnTo>
                    <a:lnTo>
                      <a:pt x="26" y="14"/>
                    </a:lnTo>
                    <a:lnTo>
                      <a:pt x="26" y="16"/>
                    </a:lnTo>
                    <a:lnTo>
                      <a:pt x="28" y="18"/>
                    </a:lnTo>
                    <a:lnTo>
                      <a:pt x="28" y="16"/>
                    </a:lnTo>
                    <a:lnTo>
                      <a:pt x="28" y="14"/>
                    </a:lnTo>
                    <a:close/>
                  </a:path>
                </a:pathLst>
              </a:custGeom>
              <a:solidFill>
                <a:srgbClr val="0071B4">
                  <a:alpha val="25098"/>
                </a:srgbClr>
              </a:solidFill>
              <a:ln w="9525">
                <a:noFill/>
                <a:round/>
                <a:headEnd/>
                <a:tailEnd/>
              </a:ln>
            </p:spPr>
            <p:txBody>
              <a:bodyPr/>
              <a:lstStyle/>
              <a:p>
                <a:endParaRPr lang="en-US"/>
              </a:p>
            </p:txBody>
          </p:sp>
          <p:sp>
            <p:nvSpPr>
              <p:cNvPr id="11597" name="Freeform 247"/>
              <p:cNvSpPr>
                <a:spLocks/>
              </p:cNvSpPr>
              <p:nvPr/>
            </p:nvSpPr>
            <p:spPr bwMode="auto">
              <a:xfrm>
                <a:off x="1863" y="4043"/>
                <a:ext cx="10" cy="4"/>
              </a:xfrm>
              <a:custGeom>
                <a:avLst/>
                <a:gdLst>
                  <a:gd name="T0" fmla="*/ 4 w 10"/>
                  <a:gd name="T1" fmla="*/ 0 h 4"/>
                  <a:gd name="T2" fmla="*/ 2 w 10"/>
                  <a:gd name="T3" fmla="*/ 2 h 4"/>
                  <a:gd name="T4" fmla="*/ 0 w 10"/>
                  <a:gd name="T5" fmla="*/ 0 h 4"/>
                  <a:gd name="T6" fmla="*/ 0 w 10"/>
                  <a:gd name="T7" fmla="*/ 2 h 4"/>
                  <a:gd name="T8" fmla="*/ 0 w 10"/>
                  <a:gd name="T9" fmla="*/ 4 h 4"/>
                  <a:gd name="T10" fmla="*/ 0 w 10"/>
                  <a:gd name="T11" fmla="*/ 4 h 4"/>
                  <a:gd name="T12" fmla="*/ 0 w 10"/>
                  <a:gd name="T13" fmla="*/ 4 h 4"/>
                  <a:gd name="T14" fmla="*/ 10 w 10"/>
                  <a:gd name="T15" fmla="*/ 4 h 4"/>
                  <a:gd name="T16" fmla="*/ 10 w 10"/>
                  <a:gd name="T17" fmla="*/ 2 h 4"/>
                  <a:gd name="T18" fmla="*/ 8 w 10"/>
                  <a:gd name="T19" fmla="*/ 2 h 4"/>
                  <a:gd name="T20" fmla="*/ 4 w 10"/>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4"/>
                  <a:gd name="T35" fmla="*/ 10 w 10"/>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4">
                    <a:moveTo>
                      <a:pt x="4" y="0"/>
                    </a:moveTo>
                    <a:lnTo>
                      <a:pt x="2" y="2"/>
                    </a:lnTo>
                    <a:lnTo>
                      <a:pt x="0" y="0"/>
                    </a:lnTo>
                    <a:lnTo>
                      <a:pt x="0" y="2"/>
                    </a:lnTo>
                    <a:lnTo>
                      <a:pt x="0" y="4"/>
                    </a:lnTo>
                    <a:lnTo>
                      <a:pt x="10" y="4"/>
                    </a:lnTo>
                    <a:lnTo>
                      <a:pt x="10" y="2"/>
                    </a:lnTo>
                    <a:lnTo>
                      <a:pt x="8" y="2"/>
                    </a:lnTo>
                    <a:lnTo>
                      <a:pt x="4" y="0"/>
                    </a:lnTo>
                    <a:close/>
                  </a:path>
                </a:pathLst>
              </a:custGeom>
              <a:solidFill>
                <a:srgbClr val="0071B4">
                  <a:alpha val="25098"/>
                </a:srgbClr>
              </a:solidFill>
              <a:ln w="9525">
                <a:noFill/>
                <a:round/>
                <a:headEnd/>
                <a:tailEnd/>
              </a:ln>
            </p:spPr>
            <p:txBody>
              <a:bodyPr/>
              <a:lstStyle/>
              <a:p>
                <a:endParaRPr lang="en-US"/>
              </a:p>
            </p:txBody>
          </p:sp>
          <p:sp>
            <p:nvSpPr>
              <p:cNvPr id="11598" name="Freeform 248"/>
              <p:cNvSpPr>
                <a:spLocks/>
              </p:cNvSpPr>
              <p:nvPr/>
            </p:nvSpPr>
            <p:spPr bwMode="auto">
              <a:xfrm>
                <a:off x="1849" y="4013"/>
                <a:ext cx="6" cy="16"/>
              </a:xfrm>
              <a:custGeom>
                <a:avLst/>
                <a:gdLst>
                  <a:gd name="T0" fmla="*/ 0 w 6"/>
                  <a:gd name="T1" fmla="*/ 6 h 16"/>
                  <a:gd name="T2" fmla="*/ 0 w 6"/>
                  <a:gd name="T3" fmla="*/ 6 h 16"/>
                  <a:gd name="T4" fmla="*/ 0 w 6"/>
                  <a:gd name="T5" fmla="*/ 10 h 16"/>
                  <a:gd name="T6" fmla="*/ 0 w 6"/>
                  <a:gd name="T7" fmla="*/ 12 h 16"/>
                  <a:gd name="T8" fmla="*/ 4 w 6"/>
                  <a:gd name="T9" fmla="*/ 14 h 16"/>
                  <a:gd name="T10" fmla="*/ 4 w 6"/>
                  <a:gd name="T11" fmla="*/ 16 h 16"/>
                  <a:gd name="T12" fmla="*/ 6 w 6"/>
                  <a:gd name="T13" fmla="*/ 16 h 16"/>
                  <a:gd name="T14" fmla="*/ 6 w 6"/>
                  <a:gd name="T15" fmla="*/ 14 h 16"/>
                  <a:gd name="T16" fmla="*/ 4 w 6"/>
                  <a:gd name="T17" fmla="*/ 14 h 16"/>
                  <a:gd name="T18" fmla="*/ 4 w 6"/>
                  <a:gd name="T19" fmla="*/ 14 h 16"/>
                  <a:gd name="T20" fmla="*/ 2 w 6"/>
                  <a:gd name="T21" fmla="*/ 10 h 16"/>
                  <a:gd name="T22" fmla="*/ 2 w 6"/>
                  <a:gd name="T23" fmla="*/ 8 h 16"/>
                  <a:gd name="T24" fmla="*/ 4 w 6"/>
                  <a:gd name="T25" fmla="*/ 8 h 16"/>
                  <a:gd name="T26" fmla="*/ 6 w 6"/>
                  <a:gd name="T27" fmla="*/ 10 h 16"/>
                  <a:gd name="T28" fmla="*/ 6 w 6"/>
                  <a:gd name="T29" fmla="*/ 10 h 16"/>
                  <a:gd name="T30" fmla="*/ 6 w 6"/>
                  <a:gd name="T31" fmla="*/ 10 h 16"/>
                  <a:gd name="T32" fmla="*/ 4 w 6"/>
                  <a:gd name="T33" fmla="*/ 0 h 16"/>
                  <a:gd name="T34" fmla="*/ 4 w 6"/>
                  <a:gd name="T35" fmla="*/ 0 h 16"/>
                  <a:gd name="T36" fmla="*/ 2 w 6"/>
                  <a:gd name="T37" fmla="*/ 2 h 16"/>
                  <a:gd name="T38" fmla="*/ 2 w 6"/>
                  <a:gd name="T39" fmla="*/ 4 h 16"/>
                  <a:gd name="T40" fmla="*/ 2 w 6"/>
                  <a:gd name="T41" fmla="*/ 6 h 16"/>
                  <a:gd name="T42" fmla="*/ 2 w 6"/>
                  <a:gd name="T43" fmla="*/ 6 h 16"/>
                  <a:gd name="T44" fmla="*/ 0 w 6"/>
                  <a:gd name="T45" fmla="*/ 6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
                  <a:gd name="T70" fmla="*/ 0 h 16"/>
                  <a:gd name="T71" fmla="*/ 6 w 6"/>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 h="16">
                    <a:moveTo>
                      <a:pt x="0" y="6"/>
                    </a:moveTo>
                    <a:lnTo>
                      <a:pt x="0" y="6"/>
                    </a:lnTo>
                    <a:lnTo>
                      <a:pt x="0" y="10"/>
                    </a:lnTo>
                    <a:lnTo>
                      <a:pt x="0" y="12"/>
                    </a:lnTo>
                    <a:lnTo>
                      <a:pt x="4" y="14"/>
                    </a:lnTo>
                    <a:lnTo>
                      <a:pt x="4" y="16"/>
                    </a:lnTo>
                    <a:lnTo>
                      <a:pt x="6" y="16"/>
                    </a:lnTo>
                    <a:lnTo>
                      <a:pt x="6" y="14"/>
                    </a:lnTo>
                    <a:lnTo>
                      <a:pt x="4" y="14"/>
                    </a:lnTo>
                    <a:lnTo>
                      <a:pt x="2" y="10"/>
                    </a:lnTo>
                    <a:lnTo>
                      <a:pt x="2" y="8"/>
                    </a:lnTo>
                    <a:lnTo>
                      <a:pt x="4" y="8"/>
                    </a:lnTo>
                    <a:lnTo>
                      <a:pt x="6" y="10"/>
                    </a:lnTo>
                    <a:lnTo>
                      <a:pt x="4" y="0"/>
                    </a:lnTo>
                    <a:lnTo>
                      <a:pt x="2" y="2"/>
                    </a:lnTo>
                    <a:lnTo>
                      <a:pt x="2" y="4"/>
                    </a:lnTo>
                    <a:lnTo>
                      <a:pt x="2" y="6"/>
                    </a:lnTo>
                    <a:lnTo>
                      <a:pt x="0" y="6"/>
                    </a:lnTo>
                    <a:close/>
                  </a:path>
                </a:pathLst>
              </a:custGeom>
              <a:solidFill>
                <a:srgbClr val="0071B4">
                  <a:alpha val="25098"/>
                </a:srgbClr>
              </a:solidFill>
              <a:ln w="9525">
                <a:noFill/>
                <a:round/>
                <a:headEnd/>
                <a:tailEnd/>
              </a:ln>
            </p:spPr>
            <p:txBody>
              <a:bodyPr/>
              <a:lstStyle/>
              <a:p>
                <a:endParaRPr lang="en-US"/>
              </a:p>
            </p:txBody>
          </p:sp>
          <p:sp>
            <p:nvSpPr>
              <p:cNvPr id="11599" name="Freeform 249"/>
              <p:cNvSpPr>
                <a:spLocks/>
              </p:cNvSpPr>
              <p:nvPr/>
            </p:nvSpPr>
            <p:spPr bwMode="auto">
              <a:xfrm>
                <a:off x="4168" y="3085"/>
                <a:ext cx="10" cy="8"/>
              </a:xfrm>
              <a:custGeom>
                <a:avLst/>
                <a:gdLst>
                  <a:gd name="T0" fmla="*/ 2 w 10"/>
                  <a:gd name="T1" fmla="*/ 0 h 8"/>
                  <a:gd name="T2" fmla="*/ 0 w 10"/>
                  <a:gd name="T3" fmla="*/ 0 h 8"/>
                  <a:gd name="T4" fmla="*/ 0 w 10"/>
                  <a:gd name="T5" fmla="*/ 2 h 8"/>
                  <a:gd name="T6" fmla="*/ 2 w 10"/>
                  <a:gd name="T7" fmla="*/ 2 h 8"/>
                  <a:gd name="T8" fmla="*/ 8 w 10"/>
                  <a:gd name="T9" fmla="*/ 6 h 8"/>
                  <a:gd name="T10" fmla="*/ 10 w 10"/>
                  <a:gd name="T11" fmla="*/ 8 h 8"/>
                  <a:gd name="T12" fmla="*/ 10 w 10"/>
                  <a:gd name="T13" fmla="*/ 8 h 8"/>
                  <a:gd name="T14" fmla="*/ 8 w 10"/>
                  <a:gd name="T15" fmla="*/ 4 h 8"/>
                  <a:gd name="T16" fmla="*/ 2 w 10"/>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2" y="0"/>
                    </a:moveTo>
                    <a:lnTo>
                      <a:pt x="0" y="0"/>
                    </a:lnTo>
                    <a:lnTo>
                      <a:pt x="0" y="2"/>
                    </a:lnTo>
                    <a:lnTo>
                      <a:pt x="2" y="2"/>
                    </a:lnTo>
                    <a:lnTo>
                      <a:pt x="8" y="6"/>
                    </a:lnTo>
                    <a:lnTo>
                      <a:pt x="10" y="8"/>
                    </a:lnTo>
                    <a:lnTo>
                      <a:pt x="8" y="4"/>
                    </a:lnTo>
                    <a:lnTo>
                      <a:pt x="2" y="0"/>
                    </a:lnTo>
                    <a:close/>
                  </a:path>
                </a:pathLst>
              </a:custGeom>
              <a:solidFill>
                <a:srgbClr val="0071B4">
                  <a:alpha val="25098"/>
                </a:srgbClr>
              </a:solidFill>
              <a:ln w="9525">
                <a:noFill/>
                <a:round/>
                <a:headEnd/>
                <a:tailEnd/>
              </a:ln>
            </p:spPr>
            <p:txBody>
              <a:bodyPr/>
              <a:lstStyle/>
              <a:p>
                <a:endParaRPr lang="en-US"/>
              </a:p>
            </p:txBody>
          </p:sp>
          <p:sp>
            <p:nvSpPr>
              <p:cNvPr id="11600" name="Freeform 250"/>
              <p:cNvSpPr>
                <a:spLocks/>
              </p:cNvSpPr>
              <p:nvPr/>
            </p:nvSpPr>
            <p:spPr bwMode="auto">
              <a:xfrm>
                <a:off x="4582" y="3151"/>
                <a:ext cx="12" cy="2"/>
              </a:xfrm>
              <a:custGeom>
                <a:avLst/>
                <a:gdLst>
                  <a:gd name="T0" fmla="*/ 0 w 12"/>
                  <a:gd name="T1" fmla="*/ 0 h 2"/>
                  <a:gd name="T2" fmla="*/ 2 w 12"/>
                  <a:gd name="T3" fmla="*/ 2 h 2"/>
                  <a:gd name="T4" fmla="*/ 10 w 12"/>
                  <a:gd name="T5" fmla="*/ 0 h 2"/>
                  <a:gd name="T6" fmla="*/ 12 w 12"/>
                  <a:gd name="T7" fmla="*/ 0 h 2"/>
                  <a:gd name="T8" fmla="*/ 12 w 12"/>
                  <a:gd name="T9" fmla="*/ 0 h 2"/>
                  <a:gd name="T10" fmla="*/ 2 w 12"/>
                  <a:gd name="T11" fmla="*/ 0 h 2"/>
                  <a:gd name="T12" fmla="*/ 0 w 12"/>
                  <a:gd name="T13" fmla="*/ 0 h 2"/>
                  <a:gd name="T14" fmla="*/ 0 w 1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2"/>
                  <a:gd name="T26" fmla="*/ 12 w 1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2">
                    <a:moveTo>
                      <a:pt x="0" y="0"/>
                    </a:moveTo>
                    <a:lnTo>
                      <a:pt x="2" y="2"/>
                    </a:lnTo>
                    <a:lnTo>
                      <a:pt x="10" y="0"/>
                    </a:lnTo>
                    <a:lnTo>
                      <a:pt x="12" y="0"/>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601" name="Freeform 251"/>
              <p:cNvSpPr>
                <a:spLocks/>
              </p:cNvSpPr>
              <p:nvPr/>
            </p:nvSpPr>
            <p:spPr bwMode="auto">
              <a:xfrm>
                <a:off x="4724" y="3147"/>
                <a:ext cx="18" cy="4"/>
              </a:xfrm>
              <a:custGeom>
                <a:avLst/>
                <a:gdLst>
                  <a:gd name="T0" fmla="*/ 0 w 18"/>
                  <a:gd name="T1" fmla="*/ 2 h 4"/>
                  <a:gd name="T2" fmla="*/ 0 w 18"/>
                  <a:gd name="T3" fmla="*/ 2 h 4"/>
                  <a:gd name="T4" fmla="*/ 10 w 18"/>
                  <a:gd name="T5" fmla="*/ 4 h 4"/>
                  <a:gd name="T6" fmla="*/ 18 w 18"/>
                  <a:gd name="T7" fmla="*/ 4 h 4"/>
                  <a:gd name="T8" fmla="*/ 18 w 18"/>
                  <a:gd name="T9" fmla="*/ 2 h 4"/>
                  <a:gd name="T10" fmla="*/ 16 w 18"/>
                  <a:gd name="T11" fmla="*/ 2 h 4"/>
                  <a:gd name="T12" fmla="*/ 0 w 18"/>
                  <a:gd name="T13" fmla="*/ 0 h 4"/>
                  <a:gd name="T14" fmla="*/ 0 w 18"/>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4"/>
                  <a:gd name="T26" fmla="*/ 18 w 18"/>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4">
                    <a:moveTo>
                      <a:pt x="0" y="2"/>
                    </a:moveTo>
                    <a:lnTo>
                      <a:pt x="0" y="2"/>
                    </a:lnTo>
                    <a:lnTo>
                      <a:pt x="10" y="4"/>
                    </a:lnTo>
                    <a:lnTo>
                      <a:pt x="18" y="4"/>
                    </a:lnTo>
                    <a:lnTo>
                      <a:pt x="18" y="2"/>
                    </a:lnTo>
                    <a:lnTo>
                      <a:pt x="16" y="2"/>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602" name="Freeform 252"/>
              <p:cNvSpPr>
                <a:spLocks/>
              </p:cNvSpPr>
              <p:nvPr/>
            </p:nvSpPr>
            <p:spPr bwMode="auto">
              <a:xfrm>
                <a:off x="4568" y="3149"/>
                <a:ext cx="12" cy="4"/>
              </a:xfrm>
              <a:custGeom>
                <a:avLst/>
                <a:gdLst>
                  <a:gd name="T0" fmla="*/ 12 w 12"/>
                  <a:gd name="T1" fmla="*/ 2 h 4"/>
                  <a:gd name="T2" fmla="*/ 12 w 12"/>
                  <a:gd name="T3" fmla="*/ 0 h 4"/>
                  <a:gd name="T4" fmla="*/ 10 w 12"/>
                  <a:gd name="T5" fmla="*/ 0 h 4"/>
                  <a:gd name="T6" fmla="*/ 6 w 12"/>
                  <a:gd name="T7" fmla="*/ 0 h 4"/>
                  <a:gd name="T8" fmla="*/ 4 w 12"/>
                  <a:gd name="T9" fmla="*/ 0 h 4"/>
                  <a:gd name="T10" fmla="*/ 0 w 12"/>
                  <a:gd name="T11" fmla="*/ 0 h 4"/>
                  <a:gd name="T12" fmla="*/ 0 w 12"/>
                  <a:gd name="T13" fmla="*/ 0 h 4"/>
                  <a:gd name="T14" fmla="*/ 0 w 12"/>
                  <a:gd name="T15" fmla="*/ 4 h 4"/>
                  <a:gd name="T16" fmla="*/ 2 w 12"/>
                  <a:gd name="T17" fmla="*/ 4 h 4"/>
                  <a:gd name="T18" fmla="*/ 4 w 12"/>
                  <a:gd name="T19" fmla="*/ 2 h 4"/>
                  <a:gd name="T20" fmla="*/ 8 w 12"/>
                  <a:gd name="T21" fmla="*/ 2 h 4"/>
                  <a:gd name="T22" fmla="*/ 10 w 12"/>
                  <a:gd name="T23" fmla="*/ 2 h 4"/>
                  <a:gd name="T24" fmla="*/ 12 w 12"/>
                  <a:gd name="T25" fmla="*/ 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4"/>
                  <a:gd name="T41" fmla="*/ 12 w 1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4">
                    <a:moveTo>
                      <a:pt x="12" y="2"/>
                    </a:moveTo>
                    <a:lnTo>
                      <a:pt x="12" y="0"/>
                    </a:lnTo>
                    <a:lnTo>
                      <a:pt x="10" y="0"/>
                    </a:lnTo>
                    <a:lnTo>
                      <a:pt x="6" y="0"/>
                    </a:lnTo>
                    <a:lnTo>
                      <a:pt x="4" y="0"/>
                    </a:lnTo>
                    <a:lnTo>
                      <a:pt x="0" y="0"/>
                    </a:lnTo>
                    <a:lnTo>
                      <a:pt x="0" y="4"/>
                    </a:lnTo>
                    <a:lnTo>
                      <a:pt x="2" y="4"/>
                    </a:lnTo>
                    <a:lnTo>
                      <a:pt x="4" y="2"/>
                    </a:lnTo>
                    <a:lnTo>
                      <a:pt x="8" y="2"/>
                    </a:lnTo>
                    <a:lnTo>
                      <a:pt x="10" y="2"/>
                    </a:lnTo>
                    <a:lnTo>
                      <a:pt x="12" y="2"/>
                    </a:lnTo>
                    <a:close/>
                  </a:path>
                </a:pathLst>
              </a:custGeom>
              <a:solidFill>
                <a:srgbClr val="0071B4">
                  <a:alpha val="25098"/>
                </a:srgbClr>
              </a:solidFill>
              <a:ln w="9525">
                <a:noFill/>
                <a:round/>
                <a:headEnd/>
                <a:tailEnd/>
              </a:ln>
            </p:spPr>
            <p:txBody>
              <a:bodyPr/>
              <a:lstStyle/>
              <a:p>
                <a:endParaRPr lang="en-US"/>
              </a:p>
            </p:txBody>
          </p:sp>
          <p:sp>
            <p:nvSpPr>
              <p:cNvPr id="11603" name="Freeform 253"/>
              <p:cNvSpPr>
                <a:spLocks/>
              </p:cNvSpPr>
              <p:nvPr/>
            </p:nvSpPr>
            <p:spPr bwMode="auto">
              <a:xfrm>
                <a:off x="4588" y="3153"/>
                <a:ext cx="2" cy="6"/>
              </a:xfrm>
              <a:custGeom>
                <a:avLst/>
                <a:gdLst>
                  <a:gd name="T0" fmla="*/ 2 w 2"/>
                  <a:gd name="T1" fmla="*/ 0 h 6"/>
                  <a:gd name="T2" fmla="*/ 0 w 2"/>
                  <a:gd name="T3" fmla="*/ 0 h 6"/>
                  <a:gd name="T4" fmla="*/ 0 w 2"/>
                  <a:gd name="T5" fmla="*/ 0 h 6"/>
                  <a:gd name="T6" fmla="*/ 0 w 2"/>
                  <a:gd name="T7" fmla="*/ 2 h 6"/>
                  <a:gd name="T8" fmla="*/ 2 w 2"/>
                  <a:gd name="T9" fmla="*/ 6 h 6"/>
                  <a:gd name="T10" fmla="*/ 2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0" y="0"/>
                    </a:lnTo>
                    <a:lnTo>
                      <a:pt x="0" y="2"/>
                    </a:lnTo>
                    <a:lnTo>
                      <a:pt x="2" y="6"/>
                    </a:lnTo>
                    <a:lnTo>
                      <a:pt x="2" y="0"/>
                    </a:lnTo>
                    <a:close/>
                  </a:path>
                </a:pathLst>
              </a:custGeom>
              <a:solidFill>
                <a:srgbClr val="0071B4">
                  <a:alpha val="25098"/>
                </a:srgbClr>
              </a:solidFill>
              <a:ln w="9525">
                <a:noFill/>
                <a:round/>
                <a:headEnd/>
                <a:tailEnd/>
              </a:ln>
            </p:spPr>
            <p:txBody>
              <a:bodyPr/>
              <a:lstStyle/>
              <a:p>
                <a:endParaRPr lang="en-US"/>
              </a:p>
            </p:txBody>
          </p:sp>
          <p:sp>
            <p:nvSpPr>
              <p:cNvPr id="11604" name="Freeform 254"/>
              <p:cNvSpPr>
                <a:spLocks/>
              </p:cNvSpPr>
              <p:nvPr/>
            </p:nvSpPr>
            <p:spPr bwMode="auto">
              <a:xfrm>
                <a:off x="4608" y="3131"/>
                <a:ext cx="8" cy="6"/>
              </a:xfrm>
              <a:custGeom>
                <a:avLst/>
                <a:gdLst>
                  <a:gd name="T0" fmla="*/ 2 w 8"/>
                  <a:gd name="T1" fmla="*/ 6 h 6"/>
                  <a:gd name="T2" fmla="*/ 6 w 8"/>
                  <a:gd name="T3" fmla="*/ 6 h 6"/>
                  <a:gd name="T4" fmla="*/ 6 w 8"/>
                  <a:gd name="T5" fmla="*/ 6 h 6"/>
                  <a:gd name="T6" fmla="*/ 8 w 8"/>
                  <a:gd name="T7" fmla="*/ 6 h 6"/>
                  <a:gd name="T8" fmla="*/ 6 w 8"/>
                  <a:gd name="T9" fmla="*/ 4 h 6"/>
                  <a:gd name="T10" fmla="*/ 4 w 8"/>
                  <a:gd name="T11" fmla="*/ 2 h 6"/>
                  <a:gd name="T12" fmla="*/ 4 w 8"/>
                  <a:gd name="T13" fmla="*/ 0 h 6"/>
                  <a:gd name="T14" fmla="*/ 2 w 8"/>
                  <a:gd name="T15" fmla="*/ 0 h 6"/>
                  <a:gd name="T16" fmla="*/ 0 w 8"/>
                  <a:gd name="T17" fmla="*/ 0 h 6"/>
                  <a:gd name="T18" fmla="*/ 2 w 8"/>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
                  <a:gd name="T32" fmla="*/ 8 w 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
                    <a:moveTo>
                      <a:pt x="2" y="6"/>
                    </a:moveTo>
                    <a:lnTo>
                      <a:pt x="6" y="6"/>
                    </a:lnTo>
                    <a:lnTo>
                      <a:pt x="8" y="6"/>
                    </a:lnTo>
                    <a:lnTo>
                      <a:pt x="6" y="4"/>
                    </a:lnTo>
                    <a:lnTo>
                      <a:pt x="4" y="2"/>
                    </a:lnTo>
                    <a:lnTo>
                      <a:pt x="4" y="0"/>
                    </a:lnTo>
                    <a:lnTo>
                      <a:pt x="2" y="0"/>
                    </a:lnTo>
                    <a:lnTo>
                      <a:pt x="0" y="0"/>
                    </a:lnTo>
                    <a:lnTo>
                      <a:pt x="2" y="6"/>
                    </a:lnTo>
                    <a:close/>
                  </a:path>
                </a:pathLst>
              </a:custGeom>
              <a:solidFill>
                <a:srgbClr val="0071B4">
                  <a:alpha val="25098"/>
                </a:srgbClr>
              </a:solidFill>
              <a:ln w="9525">
                <a:noFill/>
                <a:round/>
                <a:headEnd/>
                <a:tailEnd/>
              </a:ln>
            </p:spPr>
            <p:txBody>
              <a:bodyPr/>
              <a:lstStyle/>
              <a:p>
                <a:endParaRPr lang="en-US"/>
              </a:p>
            </p:txBody>
          </p:sp>
          <p:sp>
            <p:nvSpPr>
              <p:cNvPr id="11605" name="Freeform 255"/>
              <p:cNvSpPr>
                <a:spLocks/>
              </p:cNvSpPr>
              <p:nvPr/>
            </p:nvSpPr>
            <p:spPr bwMode="auto">
              <a:xfrm>
                <a:off x="4977" y="3047"/>
                <a:ext cx="0" cy="0"/>
              </a:xfrm>
              <a:custGeom>
                <a:avLst/>
                <a:gdLst>
                  <a:gd name="T0" fmla="*/ 0 60000 65536"/>
                  <a:gd name="T1" fmla="*/ 0 60000 65536"/>
                  <a:gd name="T2" fmla="*/ 0 60000 65536"/>
                  <a:gd name="T3" fmla="*/ 0 60000 65536"/>
                  <a:gd name="T4" fmla="*/ 0 60000 65536"/>
                  <a:gd name="T5" fmla="*/ 0 60000 65536"/>
                  <a:gd name="T6" fmla="*/ 0 60000 65536"/>
                </a:gdLst>
                <a:ahLst/>
                <a:cxnLst>
                  <a:cxn ang="T0">
                    <a:pos x="0" y="0"/>
                  </a:cxn>
                  <a:cxn ang="T1">
                    <a:pos x="0" y="0"/>
                  </a:cxn>
                  <a:cxn ang="T2">
                    <a:pos x="0" y="0"/>
                  </a:cxn>
                  <a:cxn ang="T3">
                    <a:pos x="0" y="0"/>
                  </a:cxn>
                  <a:cxn ang="T4">
                    <a:pos x="0" y="0"/>
                  </a:cxn>
                  <a:cxn ang="T5">
                    <a:pos x="0" y="0"/>
                  </a:cxn>
                  <a:cxn ang="T6">
                    <a:pos x="0" y="0"/>
                  </a:cxn>
                </a:cxnLst>
                <a:rect l="0" t="0" r="0" b="0"/>
                <a:pathLst>
                  <a:path>
                    <a:moveTo>
                      <a:pt x="0" y="0"/>
                    </a:moveTo>
                    <a:lnTo>
                      <a:pt x="0" y="0"/>
                    </a:lnTo>
                    <a:close/>
                  </a:path>
                </a:pathLst>
              </a:custGeom>
              <a:solidFill>
                <a:srgbClr val="0071B4">
                  <a:alpha val="25098"/>
                </a:srgbClr>
              </a:solidFill>
              <a:ln w="9525">
                <a:noFill/>
                <a:round/>
                <a:headEnd/>
                <a:tailEnd/>
              </a:ln>
            </p:spPr>
            <p:txBody>
              <a:bodyPr/>
              <a:lstStyle/>
              <a:p>
                <a:endParaRPr lang="en-US"/>
              </a:p>
            </p:txBody>
          </p:sp>
          <p:sp>
            <p:nvSpPr>
              <p:cNvPr id="11606" name="Freeform 256"/>
              <p:cNvSpPr>
                <a:spLocks/>
              </p:cNvSpPr>
              <p:nvPr/>
            </p:nvSpPr>
            <p:spPr bwMode="auto">
              <a:xfrm>
                <a:off x="4973" y="3521"/>
                <a:ext cx="2" cy="4"/>
              </a:xfrm>
              <a:custGeom>
                <a:avLst/>
                <a:gdLst>
                  <a:gd name="T0" fmla="*/ 2 w 2"/>
                  <a:gd name="T1" fmla="*/ 0 h 4"/>
                  <a:gd name="T2" fmla="*/ 2 w 2"/>
                  <a:gd name="T3" fmla="*/ 0 h 4"/>
                  <a:gd name="T4" fmla="*/ 0 w 2"/>
                  <a:gd name="T5" fmla="*/ 0 h 4"/>
                  <a:gd name="T6" fmla="*/ 0 w 2"/>
                  <a:gd name="T7" fmla="*/ 0 h 4"/>
                  <a:gd name="T8" fmla="*/ 0 w 2"/>
                  <a:gd name="T9" fmla="*/ 4 h 4"/>
                  <a:gd name="T10" fmla="*/ 2 w 2"/>
                  <a:gd name="T11" fmla="*/ 4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2" y="0"/>
                    </a:lnTo>
                    <a:lnTo>
                      <a:pt x="0" y="0"/>
                    </a:lnTo>
                    <a:lnTo>
                      <a:pt x="0" y="4"/>
                    </a:lnTo>
                    <a:lnTo>
                      <a:pt x="2" y="4"/>
                    </a:lnTo>
                    <a:lnTo>
                      <a:pt x="2" y="0"/>
                    </a:lnTo>
                    <a:close/>
                  </a:path>
                </a:pathLst>
              </a:custGeom>
              <a:solidFill>
                <a:srgbClr val="0071B4">
                  <a:alpha val="25098"/>
                </a:srgbClr>
              </a:solidFill>
              <a:ln w="9525">
                <a:noFill/>
                <a:round/>
                <a:headEnd/>
                <a:tailEnd/>
              </a:ln>
            </p:spPr>
            <p:txBody>
              <a:bodyPr/>
              <a:lstStyle/>
              <a:p>
                <a:endParaRPr lang="en-US"/>
              </a:p>
            </p:txBody>
          </p:sp>
          <p:sp>
            <p:nvSpPr>
              <p:cNvPr id="11607" name="Freeform 257"/>
              <p:cNvSpPr>
                <a:spLocks/>
              </p:cNvSpPr>
              <p:nvPr/>
            </p:nvSpPr>
            <p:spPr bwMode="auto">
              <a:xfrm>
                <a:off x="4736" y="3318"/>
                <a:ext cx="6" cy="8"/>
              </a:xfrm>
              <a:custGeom>
                <a:avLst/>
                <a:gdLst>
                  <a:gd name="T0" fmla="*/ 4 w 6"/>
                  <a:gd name="T1" fmla="*/ 0 h 8"/>
                  <a:gd name="T2" fmla="*/ 2 w 6"/>
                  <a:gd name="T3" fmla="*/ 2 h 8"/>
                  <a:gd name="T4" fmla="*/ 2 w 6"/>
                  <a:gd name="T5" fmla="*/ 0 h 8"/>
                  <a:gd name="T6" fmla="*/ 0 w 6"/>
                  <a:gd name="T7" fmla="*/ 2 h 8"/>
                  <a:gd name="T8" fmla="*/ 0 w 6"/>
                  <a:gd name="T9" fmla="*/ 0 h 8"/>
                  <a:gd name="T10" fmla="*/ 0 w 6"/>
                  <a:gd name="T11" fmla="*/ 0 h 8"/>
                  <a:gd name="T12" fmla="*/ 0 w 6"/>
                  <a:gd name="T13" fmla="*/ 6 h 8"/>
                  <a:gd name="T14" fmla="*/ 0 w 6"/>
                  <a:gd name="T15" fmla="*/ 8 h 8"/>
                  <a:gd name="T16" fmla="*/ 4 w 6"/>
                  <a:gd name="T17" fmla="*/ 8 h 8"/>
                  <a:gd name="T18" fmla="*/ 6 w 6"/>
                  <a:gd name="T19" fmla="*/ 8 h 8"/>
                  <a:gd name="T20" fmla="*/ 6 w 6"/>
                  <a:gd name="T21" fmla="*/ 6 h 8"/>
                  <a:gd name="T22" fmla="*/ 4 w 6"/>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8"/>
                  <a:gd name="T38" fmla="*/ 6 w 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8">
                    <a:moveTo>
                      <a:pt x="4" y="0"/>
                    </a:moveTo>
                    <a:lnTo>
                      <a:pt x="2" y="2"/>
                    </a:lnTo>
                    <a:lnTo>
                      <a:pt x="2" y="0"/>
                    </a:lnTo>
                    <a:lnTo>
                      <a:pt x="0" y="2"/>
                    </a:lnTo>
                    <a:lnTo>
                      <a:pt x="0" y="0"/>
                    </a:lnTo>
                    <a:lnTo>
                      <a:pt x="0" y="6"/>
                    </a:lnTo>
                    <a:lnTo>
                      <a:pt x="0" y="8"/>
                    </a:lnTo>
                    <a:lnTo>
                      <a:pt x="4" y="8"/>
                    </a:lnTo>
                    <a:lnTo>
                      <a:pt x="6" y="8"/>
                    </a:lnTo>
                    <a:lnTo>
                      <a:pt x="6" y="6"/>
                    </a:lnTo>
                    <a:lnTo>
                      <a:pt x="4" y="0"/>
                    </a:lnTo>
                    <a:close/>
                  </a:path>
                </a:pathLst>
              </a:custGeom>
              <a:solidFill>
                <a:srgbClr val="0071B4">
                  <a:alpha val="25098"/>
                </a:srgbClr>
              </a:solidFill>
              <a:ln w="9525">
                <a:noFill/>
                <a:round/>
                <a:headEnd/>
                <a:tailEnd/>
              </a:ln>
            </p:spPr>
            <p:txBody>
              <a:bodyPr/>
              <a:lstStyle/>
              <a:p>
                <a:endParaRPr lang="en-US"/>
              </a:p>
            </p:txBody>
          </p:sp>
          <p:sp>
            <p:nvSpPr>
              <p:cNvPr id="11608" name="Freeform 258"/>
              <p:cNvSpPr>
                <a:spLocks/>
              </p:cNvSpPr>
              <p:nvPr/>
            </p:nvSpPr>
            <p:spPr bwMode="auto">
              <a:xfrm>
                <a:off x="4588" y="3231"/>
                <a:ext cx="14" cy="6"/>
              </a:xfrm>
              <a:custGeom>
                <a:avLst/>
                <a:gdLst>
                  <a:gd name="T0" fmla="*/ 0 w 14"/>
                  <a:gd name="T1" fmla="*/ 6 h 6"/>
                  <a:gd name="T2" fmla="*/ 0 w 14"/>
                  <a:gd name="T3" fmla="*/ 6 h 6"/>
                  <a:gd name="T4" fmla="*/ 2 w 14"/>
                  <a:gd name="T5" fmla="*/ 6 h 6"/>
                  <a:gd name="T6" fmla="*/ 4 w 14"/>
                  <a:gd name="T7" fmla="*/ 6 h 6"/>
                  <a:gd name="T8" fmla="*/ 8 w 14"/>
                  <a:gd name="T9" fmla="*/ 6 h 6"/>
                  <a:gd name="T10" fmla="*/ 14 w 14"/>
                  <a:gd name="T11" fmla="*/ 2 h 6"/>
                  <a:gd name="T12" fmla="*/ 12 w 14"/>
                  <a:gd name="T13" fmla="*/ 0 h 6"/>
                  <a:gd name="T14" fmla="*/ 10 w 14"/>
                  <a:gd name="T15" fmla="*/ 0 h 6"/>
                  <a:gd name="T16" fmla="*/ 6 w 14"/>
                  <a:gd name="T17" fmla="*/ 2 h 6"/>
                  <a:gd name="T18" fmla="*/ 2 w 14"/>
                  <a:gd name="T19" fmla="*/ 2 h 6"/>
                  <a:gd name="T20" fmla="*/ 0 w 14"/>
                  <a:gd name="T21" fmla="*/ 4 h 6"/>
                  <a:gd name="T22" fmla="*/ 0 w 14"/>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6"/>
                  <a:gd name="T38" fmla="*/ 14 w 1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6">
                    <a:moveTo>
                      <a:pt x="0" y="6"/>
                    </a:moveTo>
                    <a:lnTo>
                      <a:pt x="0" y="6"/>
                    </a:lnTo>
                    <a:lnTo>
                      <a:pt x="2" y="6"/>
                    </a:lnTo>
                    <a:lnTo>
                      <a:pt x="4" y="6"/>
                    </a:lnTo>
                    <a:lnTo>
                      <a:pt x="8" y="6"/>
                    </a:lnTo>
                    <a:lnTo>
                      <a:pt x="14" y="2"/>
                    </a:lnTo>
                    <a:lnTo>
                      <a:pt x="12" y="0"/>
                    </a:lnTo>
                    <a:lnTo>
                      <a:pt x="10" y="0"/>
                    </a:lnTo>
                    <a:lnTo>
                      <a:pt x="6" y="2"/>
                    </a:lnTo>
                    <a:lnTo>
                      <a:pt x="2" y="2"/>
                    </a:lnTo>
                    <a:lnTo>
                      <a:pt x="0" y="4"/>
                    </a:lnTo>
                    <a:lnTo>
                      <a:pt x="0" y="6"/>
                    </a:lnTo>
                    <a:close/>
                  </a:path>
                </a:pathLst>
              </a:custGeom>
              <a:solidFill>
                <a:srgbClr val="0071B4">
                  <a:alpha val="25098"/>
                </a:srgbClr>
              </a:solidFill>
              <a:ln w="9525">
                <a:noFill/>
                <a:round/>
                <a:headEnd/>
                <a:tailEnd/>
              </a:ln>
            </p:spPr>
            <p:txBody>
              <a:bodyPr/>
              <a:lstStyle/>
              <a:p>
                <a:endParaRPr lang="en-US"/>
              </a:p>
            </p:txBody>
          </p:sp>
          <p:sp>
            <p:nvSpPr>
              <p:cNvPr id="11609" name="Freeform 259"/>
              <p:cNvSpPr>
                <a:spLocks/>
              </p:cNvSpPr>
              <p:nvPr/>
            </p:nvSpPr>
            <p:spPr bwMode="auto">
              <a:xfrm>
                <a:off x="4640" y="3235"/>
                <a:ext cx="4" cy="2"/>
              </a:xfrm>
              <a:custGeom>
                <a:avLst/>
                <a:gdLst>
                  <a:gd name="T0" fmla="*/ 0 w 4"/>
                  <a:gd name="T1" fmla="*/ 0 h 2"/>
                  <a:gd name="T2" fmla="*/ 2 w 4"/>
                  <a:gd name="T3" fmla="*/ 2 h 2"/>
                  <a:gd name="T4" fmla="*/ 2 w 4"/>
                  <a:gd name="T5" fmla="*/ 2 h 2"/>
                  <a:gd name="T6" fmla="*/ 4 w 4"/>
                  <a:gd name="T7" fmla="*/ 2 h 2"/>
                  <a:gd name="T8" fmla="*/ 4 w 4"/>
                  <a:gd name="T9" fmla="*/ 0 h 2"/>
                  <a:gd name="T10" fmla="*/ 0 w 4"/>
                  <a:gd name="T11" fmla="*/ 0 h 2"/>
                  <a:gd name="T12" fmla="*/ 0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0" y="0"/>
                    </a:moveTo>
                    <a:lnTo>
                      <a:pt x="2" y="2"/>
                    </a:lnTo>
                    <a:lnTo>
                      <a:pt x="4" y="2"/>
                    </a:lnTo>
                    <a:lnTo>
                      <a:pt x="4" y="0"/>
                    </a:lnTo>
                    <a:lnTo>
                      <a:pt x="0" y="0"/>
                    </a:lnTo>
                    <a:close/>
                  </a:path>
                </a:pathLst>
              </a:custGeom>
              <a:solidFill>
                <a:srgbClr val="0071B4">
                  <a:alpha val="25098"/>
                </a:srgbClr>
              </a:solidFill>
              <a:ln w="9525">
                <a:noFill/>
                <a:round/>
                <a:headEnd/>
                <a:tailEnd/>
              </a:ln>
            </p:spPr>
            <p:txBody>
              <a:bodyPr/>
              <a:lstStyle/>
              <a:p>
                <a:endParaRPr lang="en-US"/>
              </a:p>
            </p:txBody>
          </p:sp>
          <p:sp>
            <p:nvSpPr>
              <p:cNvPr id="11610" name="Freeform 260"/>
              <p:cNvSpPr>
                <a:spLocks/>
              </p:cNvSpPr>
              <p:nvPr/>
            </p:nvSpPr>
            <p:spPr bwMode="auto">
              <a:xfrm>
                <a:off x="4626" y="3225"/>
                <a:ext cx="2" cy="2"/>
              </a:xfrm>
              <a:custGeom>
                <a:avLst/>
                <a:gdLst>
                  <a:gd name="T0" fmla="*/ 0 w 2"/>
                  <a:gd name="T1" fmla="*/ 0 h 2"/>
                  <a:gd name="T2" fmla="*/ 0 w 2"/>
                  <a:gd name="T3" fmla="*/ 2 h 2"/>
                  <a:gd name="T4" fmla="*/ 2 w 2"/>
                  <a:gd name="T5" fmla="*/ 2 h 2"/>
                  <a:gd name="T6" fmla="*/ 2 w 2"/>
                  <a:gd name="T7" fmla="*/ 0 h 2"/>
                  <a:gd name="T8" fmla="*/ 0 w 2"/>
                  <a:gd name="T9" fmla="*/ 0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611" name="Freeform 261"/>
              <p:cNvSpPr>
                <a:spLocks/>
              </p:cNvSpPr>
              <p:nvPr/>
            </p:nvSpPr>
            <p:spPr bwMode="auto">
              <a:xfrm>
                <a:off x="4600" y="3061"/>
                <a:ext cx="2" cy="8"/>
              </a:xfrm>
              <a:custGeom>
                <a:avLst/>
                <a:gdLst>
                  <a:gd name="T0" fmla="*/ 2 w 2"/>
                  <a:gd name="T1" fmla="*/ 0 h 8"/>
                  <a:gd name="T2" fmla="*/ 0 w 2"/>
                  <a:gd name="T3" fmla="*/ 0 h 8"/>
                  <a:gd name="T4" fmla="*/ 2 w 2"/>
                  <a:gd name="T5" fmla="*/ 8 h 8"/>
                  <a:gd name="T6" fmla="*/ 2 w 2"/>
                  <a:gd name="T7" fmla="*/ 8 h 8"/>
                  <a:gd name="T8" fmla="*/ 2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0"/>
                    </a:lnTo>
                    <a:lnTo>
                      <a:pt x="2" y="8"/>
                    </a:lnTo>
                    <a:lnTo>
                      <a:pt x="2" y="0"/>
                    </a:lnTo>
                    <a:close/>
                  </a:path>
                </a:pathLst>
              </a:custGeom>
              <a:solidFill>
                <a:srgbClr val="0071B4">
                  <a:alpha val="25098"/>
                </a:srgbClr>
              </a:solidFill>
              <a:ln w="9525">
                <a:noFill/>
                <a:round/>
                <a:headEnd/>
                <a:tailEnd/>
              </a:ln>
            </p:spPr>
            <p:txBody>
              <a:bodyPr/>
              <a:lstStyle/>
              <a:p>
                <a:endParaRPr lang="en-US"/>
              </a:p>
            </p:txBody>
          </p:sp>
          <p:sp>
            <p:nvSpPr>
              <p:cNvPr id="11612" name="Freeform 262"/>
              <p:cNvSpPr>
                <a:spLocks/>
              </p:cNvSpPr>
              <p:nvPr/>
            </p:nvSpPr>
            <p:spPr bwMode="auto">
              <a:xfrm>
                <a:off x="4519" y="3041"/>
                <a:ext cx="8" cy="4"/>
              </a:xfrm>
              <a:custGeom>
                <a:avLst/>
                <a:gdLst>
                  <a:gd name="T0" fmla="*/ 2 w 8"/>
                  <a:gd name="T1" fmla="*/ 0 h 4"/>
                  <a:gd name="T2" fmla="*/ 0 w 8"/>
                  <a:gd name="T3" fmla="*/ 2 h 4"/>
                  <a:gd name="T4" fmla="*/ 0 w 8"/>
                  <a:gd name="T5" fmla="*/ 2 h 4"/>
                  <a:gd name="T6" fmla="*/ 2 w 8"/>
                  <a:gd name="T7" fmla="*/ 2 h 4"/>
                  <a:gd name="T8" fmla="*/ 4 w 8"/>
                  <a:gd name="T9" fmla="*/ 2 h 4"/>
                  <a:gd name="T10" fmla="*/ 6 w 8"/>
                  <a:gd name="T11" fmla="*/ 4 h 4"/>
                  <a:gd name="T12" fmla="*/ 8 w 8"/>
                  <a:gd name="T13" fmla="*/ 2 h 4"/>
                  <a:gd name="T14" fmla="*/ 2 w 8"/>
                  <a:gd name="T15" fmla="*/ 0 h 4"/>
                  <a:gd name="T16" fmla="*/ 2 w 8"/>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
                  <a:gd name="T29" fmla="*/ 8 w 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
                    <a:moveTo>
                      <a:pt x="2" y="0"/>
                    </a:moveTo>
                    <a:lnTo>
                      <a:pt x="0" y="2"/>
                    </a:lnTo>
                    <a:lnTo>
                      <a:pt x="2" y="2"/>
                    </a:lnTo>
                    <a:lnTo>
                      <a:pt x="4" y="2"/>
                    </a:lnTo>
                    <a:lnTo>
                      <a:pt x="6" y="4"/>
                    </a:lnTo>
                    <a:lnTo>
                      <a:pt x="8" y="2"/>
                    </a:lnTo>
                    <a:lnTo>
                      <a:pt x="2" y="0"/>
                    </a:lnTo>
                    <a:close/>
                  </a:path>
                </a:pathLst>
              </a:custGeom>
              <a:solidFill>
                <a:srgbClr val="0071B4">
                  <a:alpha val="25098"/>
                </a:srgbClr>
              </a:solidFill>
              <a:ln w="9525">
                <a:noFill/>
                <a:round/>
                <a:headEnd/>
                <a:tailEnd/>
              </a:ln>
            </p:spPr>
            <p:txBody>
              <a:bodyPr/>
              <a:lstStyle/>
              <a:p>
                <a:endParaRPr lang="en-US"/>
              </a:p>
            </p:txBody>
          </p:sp>
          <p:sp>
            <p:nvSpPr>
              <p:cNvPr id="11613" name="Freeform 263"/>
              <p:cNvSpPr>
                <a:spLocks/>
              </p:cNvSpPr>
              <p:nvPr/>
            </p:nvSpPr>
            <p:spPr bwMode="auto">
              <a:xfrm>
                <a:off x="4505" y="3051"/>
                <a:ext cx="4" cy="4"/>
              </a:xfrm>
              <a:custGeom>
                <a:avLst/>
                <a:gdLst>
                  <a:gd name="T0" fmla="*/ 0 w 4"/>
                  <a:gd name="T1" fmla="*/ 4 h 4"/>
                  <a:gd name="T2" fmla="*/ 4 w 4"/>
                  <a:gd name="T3" fmla="*/ 2 h 4"/>
                  <a:gd name="T4" fmla="*/ 4 w 4"/>
                  <a:gd name="T5" fmla="*/ 2 h 4"/>
                  <a:gd name="T6" fmla="*/ 2 w 4"/>
                  <a:gd name="T7" fmla="*/ 0 h 4"/>
                  <a:gd name="T8" fmla="*/ 0 w 4"/>
                  <a:gd name="T9" fmla="*/ 2 h 4"/>
                  <a:gd name="T10" fmla="*/ 0 w 4"/>
                  <a:gd name="T11" fmla="*/ 4 h 4"/>
                  <a:gd name="T12" fmla="*/ 0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4"/>
                    </a:moveTo>
                    <a:lnTo>
                      <a:pt x="4" y="2"/>
                    </a:lnTo>
                    <a:lnTo>
                      <a:pt x="2" y="0"/>
                    </a:lnTo>
                    <a:lnTo>
                      <a:pt x="0" y="2"/>
                    </a:lnTo>
                    <a:lnTo>
                      <a:pt x="0" y="4"/>
                    </a:lnTo>
                    <a:close/>
                  </a:path>
                </a:pathLst>
              </a:custGeom>
              <a:solidFill>
                <a:srgbClr val="0071B4">
                  <a:alpha val="25098"/>
                </a:srgbClr>
              </a:solidFill>
              <a:ln w="9525">
                <a:noFill/>
                <a:round/>
                <a:headEnd/>
                <a:tailEnd/>
              </a:ln>
            </p:spPr>
            <p:txBody>
              <a:bodyPr/>
              <a:lstStyle/>
              <a:p>
                <a:endParaRPr lang="en-US"/>
              </a:p>
            </p:txBody>
          </p:sp>
          <p:sp>
            <p:nvSpPr>
              <p:cNvPr id="11614" name="Freeform 264"/>
              <p:cNvSpPr>
                <a:spLocks/>
              </p:cNvSpPr>
              <p:nvPr/>
            </p:nvSpPr>
            <p:spPr bwMode="auto">
              <a:xfrm>
                <a:off x="4991" y="3195"/>
                <a:ext cx="2" cy="4"/>
              </a:xfrm>
              <a:custGeom>
                <a:avLst/>
                <a:gdLst>
                  <a:gd name="T0" fmla="*/ 0 w 2"/>
                  <a:gd name="T1" fmla="*/ 0 h 4"/>
                  <a:gd name="T2" fmla="*/ 0 w 2"/>
                  <a:gd name="T3" fmla="*/ 2 h 4"/>
                  <a:gd name="T4" fmla="*/ 2 w 2"/>
                  <a:gd name="T5" fmla="*/ 4 h 4"/>
                  <a:gd name="T6" fmla="*/ 0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0"/>
                    </a:moveTo>
                    <a:lnTo>
                      <a:pt x="0" y="2"/>
                    </a:lnTo>
                    <a:lnTo>
                      <a:pt x="2" y="4"/>
                    </a:lnTo>
                    <a:lnTo>
                      <a:pt x="0" y="0"/>
                    </a:lnTo>
                    <a:close/>
                  </a:path>
                </a:pathLst>
              </a:custGeom>
              <a:solidFill>
                <a:srgbClr val="0071B4">
                  <a:alpha val="25098"/>
                </a:srgbClr>
              </a:solidFill>
              <a:ln w="9525">
                <a:noFill/>
                <a:round/>
                <a:headEnd/>
                <a:tailEnd/>
              </a:ln>
            </p:spPr>
            <p:txBody>
              <a:bodyPr/>
              <a:lstStyle/>
              <a:p>
                <a:endParaRPr lang="en-US"/>
              </a:p>
            </p:txBody>
          </p:sp>
          <p:sp>
            <p:nvSpPr>
              <p:cNvPr id="11615" name="Freeform 265"/>
              <p:cNvSpPr>
                <a:spLocks/>
              </p:cNvSpPr>
              <p:nvPr/>
            </p:nvSpPr>
            <p:spPr bwMode="auto">
              <a:xfrm>
                <a:off x="4533" y="3031"/>
                <a:ext cx="6" cy="4"/>
              </a:xfrm>
              <a:custGeom>
                <a:avLst/>
                <a:gdLst>
                  <a:gd name="T0" fmla="*/ 4 w 6"/>
                  <a:gd name="T1" fmla="*/ 4 h 4"/>
                  <a:gd name="T2" fmla="*/ 6 w 6"/>
                  <a:gd name="T3" fmla="*/ 2 h 4"/>
                  <a:gd name="T4" fmla="*/ 4 w 6"/>
                  <a:gd name="T5" fmla="*/ 2 h 4"/>
                  <a:gd name="T6" fmla="*/ 2 w 6"/>
                  <a:gd name="T7" fmla="*/ 0 h 4"/>
                  <a:gd name="T8" fmla="*/ 0 w 6"/>
                  <a:gd name="T9" fmla="*/ 0 h 4"/>
                  <a:gd name="T10" fmla="*/ 0 w 6"/>
                  <a:gd name="T11" fmla="*/ 2 h 4"/>
                  <a:gd name="T12" fmla="*/ 2 w 6"/>
                  <a:gd name="T13" fmla="*/ 4 h 4"/>
                  <a:gd name="T14" fmla="*/ 4 w 6"/>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4" y="4"/>
                    </a:moveTo>
                    <a:lnTo>
                      <a:pt x="6" y="2"/>
                    </a:lnTo>
                    <a:lnTo>
                      <a:pt x="4" y="2"/>
                    </a:lnTo>
                    <a:lnTo>
                      <a:pt x="2" y="0"/>
                    </a:lnTo>
                    <a:lnTo>
                      <a:pt x="0" y="0"/>
                    </a:lnTo>
                    <a:lnTo>
                      <a:pt x="0" y="2"/>
                    </a:lnTo>
                    <a:lnTo>
                      <a:pt x="2" y="4"/>
                    </a:lnTo>
                    <a:lnTo>
                      <a:pt x="4" y="4"/>
                    </a:lnTo>
                    <a:close/>
                  </a:path>
                </a:pathLst>
              </a:custGeom>
              <a:solidFill>
                <a:srgbClr val="0071B4">
                  <a:alpha val="25098"/>
                </a:srgbClr>
              </a:solidFill>
              <a:ln w="9525">
                <a:noFill/>
                <a:round/>
                <a:headEnd/>
                <a:tailEnd/>
              </a:ln>
            </p:spPr>
            <p:txBody>
              <a:bodyPr/>
              <a:lstStyle/>
              <a:p>
                <a:endParaRPr lang="en-US"/>
              </a:p>
            </p:txBody>
          </p:sp>
          <p:sp>
            <p:nvSpPr>
              <p:cNvPr id="11616" name="Freeform 266"/>
              <p:cNvSpPr>
                <a:spLocks/>
              </p:cNvSpPr>
              <p:nvPr/>
            </p:nvSpPr>
            <p:spPr bwMode="auto">
              <a:xfrm>
                <a:off x="4610" y="3145"/>
                <a:ext cx="10" cy="4"/>
              </a:xfrm>
              <a:custGeom>
                <a:avLst/>
                <a:gdLst>
                  <a:gd name="T0" fmla="*/ 10 w 10"/>
                  <a:gd name="T1" fmla="*/ 2 h 4"/>
                  <a:gd name="T2" fmla="*/ 10 w 10"/>
                  <a:gd name="T3" fmla="*/ 2 h 4"/>
                  <a:gd name="T4" fmla="*/ 2 w 10"/>
                  <a:gd name="T5" fmla="*/ 0 h 4"/>
                  <a:gd name="T6" fmla="*/ 0 w 10"/>
                  <a:gd name="T7" fmla="*/ 0 h 4"/>
                  <a:gd name="T8" fmla="*/ 0 w 10"/>
                  <a:gd name="T9" fmla="*/ 0 h 4"/>
                  <a:gd name="T10" fmla="*/ 0 w 10"/>
                  <a:gd name="T11" fmla="*/ 2 h 4"/>
                  <a:gd name="T12" fmla="*/ 0 w 10"/>
                  <a:gd name="T13" fmla="*/ 4 h 4"/>
                  <a:gd name="T14" fmla="*/ 2 w 10"/>
                  <a:gd name="T15" fmla="*/ 4 h 4"/>
                  <a:gd name="T16" fmla="*/ 10 w 10"/>
                  <a:gd name="T17" fmla="*/ 4 h 4"/>
                  <a:gd name="T18" fmla="*/ 10 w 10"/>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4"/>
                  <a:gd name="T32" fmla="*/ 10 w 1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4">
                    <a:moveTo>
                      <a:pt x="10" y="2"/>
                    </a:moveTo>
                    <a:lnTo>
                      <a:pt x="10" y="2"/>
                    </a:lnTo>
                    <a:lnTo>
                      <a:pt x="2" y="0"/>
                    </a:lnTo>
                    <a:lnTo>
                      <a:pt x="0" y="0"/>
                    </a:lnTo>
                    <a:lnTo>
                      <a:pt x="0" y="2"/>
                    </a:lnTo>
                    <a:lnTo>
                      <a:pt x="0" y="4"/>
                    </a:lnTo>
                    <a:lnTo>
                      <a:pt x="2" y="4"/>
                    </a:lnTo>
                    <a:lnTo>
                      <a:pt x="10" y="4"/>
                    </a:lnTo>
                    <a:lnTo>
                      <a:pt x="10" y="2"/>
                    </a:lnTo>
                    <a:close/>
                  </a:path>
                </a:pathLst>
              </a:custGeom>
              <a:solidFill>
                <a:srgbClr val="0071B4">
                  <a:alpha val="25098"/>
                </a:srgbClr>
              </a:solidFill>
              <a:ln w="9525">
                <a:noFill/>
                <a:round/>
                <a:headEnd/>
                <a:tailEnd/>
              </a:ln>
            </p:spPr>
            <p:txBody>
              <a:bodyPr/>
              <a:lstStyle/>
              <a:p>
                <a:endParaRPr lang="en-US"/>
              </a:p>
            </p:txBody>
          </p:sp>
          <p:sp>
            <p:nvSpPr>
              <p:cNvPr id="11617" name="Freeform 267"/>
              <p:cNvSpPr>
                <a:spLocks/>
              </p:cNvSpPr>
              <p:nvPr/>
            </p:nvSpPr>
            <p:spPr bwMode="auto">
              <a:xfrm>
                <a:off x="4618" y="3175"/>
                <a:ext cx="4" cy="4"/>
              </a:xfrm>
              <a:custGeom>
                <a:avLst/>
                <a:gdLst>
                  <a:gd name="T0" fmla="*/ 0 w 4"/>
                  <a:gd name="T1" fmla="*/ 0 h 4"/>
                  <a:gd name="T2" fmla="*/ 0 w 4"/>
                  <a:gd name="T3" fmla="*/ 2 h 4"/>
                  <a:gd name="T4" fmla="*/ 0 w 4"/>
                  <a:gd name="T5" fmla="*/ 4 h 4"/>
                  <a:gd name="T6" fmla="*/ 0 w 4"/>
                  <a:gd name="T7" fmla="*/ 4 h 4"/>
                  <a:gd name="T8" fmla="*/ 2 w 4"/>
                  <a:gd name="T9" fmla="*/ 2 h 4"/>
                  <a:gd name="T10" fmla="*/ 4 w 4"/>
                  <a:gd name="T11" fmla="*/ 2 h 4"/>
                  <a:gd name="T12" fmla="*/ 4 w 4"/>
                  <a:gd name="T13" fmla="*/ 2 h 4"/>
                  <a:gd name="T14" fmla="*/ 4 w 4"/>
                  <a:gd name="T15" fmla="*/ 0 h 4"/>
                  <a:gd name="T16" fmla="*/ 4 w 4"/>
                  <a:gd name="T17" fmla="*/ 0 h 4"/>
                  <a:gd name="T18" fmla="*/ 2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2"/>
                    </a:lnTo>
                    <a:lnTo>
                      <a:pt x="0" y="4"/>
                    </a:lnTo>
                    <a:lnTo>
                      <a:pt x="2" y="2"/>
                    </a:lnTo>
                    <a:lnTo>
                      <a:pt x="4" y="2"/>
                    </a:lnTo>
                    <a:lnTo>
                      <a:pt x="4" y="0"/>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618" name="Freeform 268"/>
              <p:cNvSpPr>
                <a:spLocks/>
              </p:cNvSpPr>
              <p:nvPr/>
            </p:nvSpPr>
            <p:spPr bwMode="auto">
              <a:xfrm>
                <a:off x="4582" y="3073"/>
                <a:ext cx="2" cy="6"/>
              </a:xfrm>
              <a:custGeom>
                <a:avLst/>
                <a:gdLst>
                  <a:gd name="T0" fmla="*/ 0 w 2"/>
                  <a:gd name="T1" fmla="*/ 2 h 6"/>
                  <a:gd name="T2" fmla="*/ 0 w 2"/>
                  <a:gd name="T3" fmla="*/ 0 h 6"/>
                  <a:gd name="T4" fmla="*/ 0 w 2"/>
                  <a:gd name="T5" fmla="*/ 0 h 6"/>
                  <a:gd name="T6" fmla="*/ 2 w 2"/>
                  <a:gd name="T7" fmla="*/ 6 h 6"/>
                  <a:gd name="T8" fmla="*/ 0 w 2"/>
                  <a:gd name="T9" fmla="*/ 2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2"/>
                    </a:moveTo>
                    <a:lnTo>
                      <a:pt x="0" y="0"/>
                    </a:lnTo>
                    <a:lnTo>
                      <a:pt x="2" y="6"/>
                    </a:lnTo>
                    <a:lnTo>
                      <a:pt x="0" y="2"/>
                    </a:lnTo>
                    <a:close/>
                  </a:path>
                </a:pathLst>
              </a:custGeom>
              <a:solidFill>
                <a:srgbClr val="0071B4">
                  <a:alpha val="25098"/>
                </a:srgbClr>
              </a:solidFill>
              <a:ln w="9525">
                <a:noFill/>
                <a:round/>
                <a:headEnd/>
                <a:tailEnd/>
              </a:ln>
            </p:spPr>
            <p:txBody>
              <a:bodyPr/>
              <a:lstStyle/>
              <a:p>
                <a:endParaRPr lang="en-US"/>
              </a:p>
            </p:txBody>
          </p:sp>
          <p:sp>
            <p:nvSpPr>
              <p:cNvPr id="11619" name="Freeform 269"/>
              <p:cNvSpPr>
                <a:spLocks/>
              </p:cNvSpPr>
              <p:nvPr/>
            </p:nvSpPr>
            <p:spPr bwMode="auto">
              <a:xfrm>
                <a:off x="5086" y="3268"/>
                <a:ext cx="14" cy="8"/>
              </a:xfrm>
              <a:custGeom>
                <a:avLst/>
                <a:gdLst>
                  <a:gd name="T0" fmla="*/ 12 w 14"/>
                  <a:gd name="T1" fmla="*/ 6 h 8"/>
                  <a:gd name="T2" fmla="*/ 10 w 14"/>
                  <a:gd name="T3" fmla="*/ 4 h 8"/>
                  <a:gd name="T4" fmla="*/ 10 w 14"/>
                  <a:gd name="T5" fmla="*/ 2 h 8"/>
                  <a:gd name="T6" fmla="*/ 2 w 14"/>
                  <a:gd name="T7" fmla="*/ 0 h 8"/>
                  <a:gd name="T8" fmla="*/ 0 w 14"/>
                  <a:gd name="T9" fmla="*/ 0 h 8"/>
                  <a:gd name="T10" fmla="*/ 2 w 14"/>
                  <a:gd name="T11" fmla="*/ 2 h 8"/>
                  <a:gd name="T12" fmla="*/ 4 w 14"/>
                  <a:gd name="T13" fmla="*/ 4 h 8"/>
                  <a:gd name="T14" fmla="*/ 6 w 14"/>
                  <a:gd name="T15" fmla="*/ 6 h 8"/>
                  <a:gd name="T16" fmla="*/ 12 w 14"/>
                  <a:gd name="T17" fmla="*/ 8 h 8"/>
                  <a:gd name="T18" fmla="*/ 14 w 14"/>
                  <a:gd name="T19" fmla="*/ 8 h 8"/>
                  <a:gd name="T20" fmla="*/ 12 w 14"/>
                  <a:gd name="T21" fmla="*/ 6 h 8"/>
                  <a:gd name="T22" fmla="*/ 12 w 14"/>
                  <a:gd name="T23" fmla="*/ 6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8"/>
                  <a:gd name="T38" fmla="*/ 14 w 14"/>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8">
                    <a:moveTo>
                      <a:pt x="12" y="6"/>
                    </a:moveTo>
                    <a:lnTo>
                      <a:pt x="10" y="4"/>
                    </a:lnTo>
                    <a:lnTo>
                      <a:pt x="10" y="2"/>
                    </a:lnTo>
                    <a:lnTo>
                      <a:pt x="2" y="0"/>
                    </a:lnTo>
                    <a:lnTo>
                      <a:pt x="0" y="0"/>
                    </a:lnTo>
                    <a:lnTo>
                      <a:pt x="2" y="2"/>
                    </a:lnTo>
                    <a:lnTo>
                      <a:pt x="4" y="4"/>
                    </a:lnTo>
                    <a:lnTo>
                      <a:pt x="6" y="6"/>
                    </a:lnTo>
                    <a:lnTo>
                      <a:pt x="12" y="8"/>
                    </a:lnTo>
                    <a:lnTo>
                      <a:pt x="14" y="8"/>
                    </a:lnTo>
                    <a:lnTo>
                      <a:pt x="12" y="6"/>
                    </a:lnTo>
                    <a:close/>
                  </a:path>
                </a:pathLst>
              </a:custGeom>
              <a:solidFill>
                <a:srgbClr val="0071B4">
                  <a:alpha val="25098"/>
                </a:srgbClr>
              </a:solidFill>
              <a:ln w="9525">
                <a:noFill/>
                <a:round/>
                <a:headEnd/>
                <a:tailEnd/>
              </a:ln>
            </p:spPr>
            <p:txBody>
              <a:bodyPr/>
              <a:lstStyle/>
              <a:p>
                <a:endParaRPr lang="en-US"/>
              </a:p>
            </p:txBody>
          </p:sp>
          <p:sp>
            <p:nvSpPr>
              <p:cNvPr id="11620" name="Freeform 270"/>
              <p:cNvSpPr>
                <a:spLocks/>
              </p:cNvSpPr>
              <p:nvPr/>
            </p:nvSpPr>
            <p:spPr bwMode="auto">
              <a:xfrm>
                <a:off x="5148" y="3943"/>
                <a:ext cx="4" cy="8"/>
              </a:xfrm>
              <a:custGeom>
                <a:avLst/>
                <a:gdLst>
                  <a:gd name="T0" fmla="*/ 4 w 4"/>
                  <a:gd name="T1" fmla="*/ 2 h 8"/>
                  <a:gd name="T2" fmla="*/ 4 w 4"/>
                  <a:gd name="T3" fmla="*/ 0 h 8"/>
                  <a:gd name="T4" fmla="*/ 2 w 4"/>
                  <a:gd name="T5" fmla="*/ 0 h 8"/>
                  <a:gd name="T6" fmla="*/ 0 w 4"/>
                  <a:gd name="T7" fmla="*/ 6 h 8"/>
                  <a:gd name="T8" fmla="*/ 0 w 4"/>
                  <a:gd name="T9" fmla="*/ 6 h 8"/>
                  <a:gd name="T10" fmla="*/ 0 w 4"/>
                  <a:gd name="T11" fmla="*/ 8 h 8"/>
                  <a:gd name="T12" fmla="*/ 2 w 4"/>
                  <a:gd name="T13" fmla="*/ 8 h 8"/>
                  <a:gd name="T14" fmla="*/ 2 w 4"/>
                  <a:gd name="T15" fmla="*/ 8 h 8"/>
                  <a:gd name="T16" fmla="*/ 2 w 4"/>
                  <a:gd name="T17" fmla="*/ 8 h 8"/>
                  <a:gd name="T18" fmla="*/ 2 w 4"/>
                  <a:gd name="T19" fmla="*/ 8 h 8"/>
                  <a:gd name="T20" fmla="*/ 2 w 4"/>
                  <a:gd name="T21" fmla="*/ 6 h 8"/>
                  <a:gd name="T22" fmla="*/ 4 w 4"/>
                  <a:gd name="T23" fmla="*/ 6 h 8"/>
                  <a:gd name="T24" fmla="*/ 4 w 4"/>
                  <a:gd name="T25" fmla="*/ 6 h 8"/>
                  <a:gd name="T26" fmla="*/ 4 w 4"/>
                  <a:gd name="T27" fmla="*/ 6 h 8"/>
                  <a:gd name="T28" fmla="*/ 4 w 4"/>
                  <a:gd name="T29" fmla="*/ 2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8"/>
                  <a:gd name="T47" fmla="*/ 4 w 4"/>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8">
                    <a:moveTo>
                      <a:pt x="4" y="2"/>
                    </a:moveTo>
                    <a:lnTo>
                      <a:pt x="4" y="0"/>
                    </a:lnTo>
                    <a:lnTo>
                      <a:pt x="2" y="0"/>
                    </a:lnTo>
                    <a:lnTo>
                      <a:pt x="0" y="6"/>
                    </a:lnTo>
                    <a:lnTo>
                      <a:pt x="0" y="8"/>
                    </a:lnTo>
                    <a:lnTo>
                      <a:pt x="2" y="8"/>
                    </a:lnTo>
                    <a:lnTo>
                      <a:pt x="2" y="6"/>
                    </a:lnTo>
                    <a:lnTo>
                      <a:pt x="4" y="6"/>
                    </a:lnTo>
                    <a:lnTo>
                      <a:pt x="4" y="2"/>
                    </a:lnTo>
                    <a:close/>
                  </a:path>
                </a:pathLst>
              </a:custGeom>
              <a:solidFill>
                <a:srgbClr val="0071B4">
                  <a:alpha val="25098"/>
                </a:srgbClr>
              </a:solidFill>
              <a:ln w="9525">
                <a:noFill/>
                <a:round/>
                <a:headEnd/>
                <a:tailEnd/>
              </a:ln>
            </p:spPr>
            <p:txBody>
              <a:bodyPr/>
              <a:lstStyle/>
              <a:p>
                <a:endParaRPr lang="en-US"/>
              </a:p>
            </p:txBody>
          </p:sp>
          <p:sp>
            <p:nvSpPr>
              <p:cNvPr id="11621" name="Freeform 271"/>
              <p:cNvSpPr>
                <a:spLocks/>
              </p:cNvSpPr>
              <p:nvPr/>
            </p:nvSpPr>
            <p:spPr bwMode="auto">
              <a:xfrm>
                <a:off x="5076" y="3241"/>
                <a:ext cx="12" cy="19"/>
              </a:xfrm>
              <a:custGeom>
                <a:avLst/>
                <a:gdLst>
                  <a:gd name="T0" fmla="*/ 12 w 12"/>
                  <a:gd name="T1" fmla="*/ 19 h 19"/>
                  <a:gd name="T2" fmla="*/ 12 w 12"/>
                  <a:gd name="T3" fmla="*/ 17 h 19"/>
                  <a:gd name="T4" fmla="*/ 12 w 12"/>
                  <a:gd name="T5" fmla="*/ 15 h 19"/>
                  <a:gd name="T6" fmla="*/ 12 w 12"/>
                  <a:gd name="T7" fmla="*/ 14 h 19"/>
                  <a:gd name="T8" fmla="*/ 8 w 12"/>
                  <a:gd name="T9" fmla="*/ 14 h 19"/>
                  <a:gd name="T10" fmla="*/ 8 w 12"/>
                  <a:gd name="T11" fmla="*/ 14 h 19"/>
                  <a:gd name="T12" fmla="*/ 8 w 12"/>
                  <a:gd name="T13" fmla="*/ 12 h 19"/>
                  <a:gd name="T14" fmla="*/ 6 w 12"/>
                  <a:gd name="T15" fmla="*/ 8 h 19"/>
                  <a:gd name="T16" fmla="*/ 4 w 12"/>
                  <a:gd name="T17" fmla="*/ 8 h 19"/>
                  <a:gd name="T18" fmla="*/ 4 w 12"/>
                  <a:gd name="T19" fmla="*/ 6 h 19"/>
                  <a:gd name="T20" fmla="*/ 2 w 12"/>
                  <a:gd name="T21" fmla="*/ 2 h 19"/>
                  <a:gd name="T22" fmla="*/ 0 w 12"/>
                  <a:gd name="T23" fmla="*/ 0 h 19"/>
                  <a:gd name="T24" fmla="*/ 0 w 12"/>
                  <a:gd name="T25" fmla="*/ 0 h 19"/>
                  <a:gd name="T26" fmla="*/ 0 w 12"/>
                  <a:gd name="T27" fmla="*/ 2 h 19"/>
                  <a:gd name="T28" fmla="*/ 0 w 12"/>
                  <a:gd name="T29" fmla="*/ 2 h 19"/>
                  <a:gd name="T30" fmla="*/ 0 w 12"/>
                  <a:gd name="T31" fmla="*/ 4 h 19"/>
                  <a:gd name="T32" fmla="*/ 6 w 12"/>
                  <a:gd name="T33" fmla="*/ 14 h 19"/>
                  <a:gd name="T34" fmla="*/ 10 w 12"/>
                  <a:gd name="T35" fmla="*/ 17 h 19"/>
                  <a:gd name="T36" fmla="*/ 12 w 12"/>
                  <a:gd name="T37" fmla="*/ 17 h 19"/>
                  <a:gd name="T38" fmla="*/ 12 w 12"/>
                  <a:gd name="T39" fmla="*/ 19 h 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9"/>
                  <a:gd name="T62" fmla="*/ 12 w 12"/>
                  <a:gd name="T63" fmla="*/ 19 h 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9">
                    <a:moveTo>
                      <a:pt x="12" y="19"/>
                    </a:moveTo>
                    <a:lnTo>
                      <a:pt x="12" y="17"/>
                    </a:lnTo>
                    <a:lnTo>
                      <a:pt x="12" y="15"/>
                    </a:lnTo>
                    <a:lnTo>
                      <a:pt x="12" y="14"/>
                    </a:lnTo>
                    <a:lnTo>
                      <a:pt x="8" y="14"/>
                    </a:lnTo>
                    <a:lnTo>
                      <a:pt x="8" y="12"/>
                    </a:lnTo>
                    <a:lnTo>
                      <a:pt x="6" y="8"/>
                    </a:lnTo>
                    <a:lnTo>
                      <a:pt x="4" y="8"/>
                    </a:lnTo>
                    <a:lnTo>
                      <a:pt x="4" y="6"/>
                    </a:lnTo>
                    <a:lnTo>
                      <a:pt x="2" y="2"/>
                    </a:lnTo>
                    <a:lnTo>
                      <a:pt x="0" y="0"/>
                    </a:lnTo>
                    <a:lnTo>
                      <a:pt x="0" y="2"/>
                    </a:lnTo>
                    <a:lnTo>
                      <a:pt x="0" y="4"/>
                    </a:lnTo>
                    <a:lnTo>
                      <a:pt x="6" y="14"/>
                    </a:lnTo>
                    <a:lnTo>
                      <a:pt x="10" y="17"/>
                    </a:lnTo>
                    <a:lnTo>
                      <a:pt x="12" y="17"/>
                    </a:lnTo>
                    <a:lnTo>
                      <a:pt x="12" y="19"/>
                    </a:lnTo>
                    <a:close/>
                  </a:path>
                </a:pathLst>
              </a:custGeom>
              <a:solidFill>
                <a:srgbClr val="0071B4">
                  <a:alpha val="25098"/>
                </a:srgbClr>
              </a:solidFill>
              <a:ln w="9525">
                <a:noFill/>
                <a:round/>
                <a:headEnd/>
                <a:tailEnd/>
              </a:ln>
            </p:spPr>
            <p:txBody>
              <a:bodyPr/>
              <a:lstStyle/>
              <a:p>
                <a:endParaRPr lang="en-US"/>
              </a:p>
            </p:txBody>
          </p:sp>
          <p:sp>
            <p:nvSpPr>
              <p:cNvPr id="11622" name="Freeform 272"/>
              <p:cNvSpPr>
                <a:spLocks/>
              </p:cNvSpPr>
              <p:nvPr/>
            </p:nvSpPr>
            <p:spPr bwMode="auto">
              <a:xfrm>
                <a:off x="5068" y="3251"/>
                <a:ext cx="4" cy="2"/>
              </a:xfrm>
              <a:custGeom>
                <a:avLst/>
                <a:gdLst>
                  <a:gd name="T0" fmla="*/ 4 w 4"/>
                  <a:gd name="T1" fmla="*/ 2 h 2"/>
                  <a:gd name="T2" fmla="*/ 4 w 4"/>
                  <a:gd name="T3" fmla="*/ 2 h 2"/>
                  <a:gd name="T4" fmla="*/ 4 w 4"/>
                  <a:gd name="T5" fmla="*/ 0 h 2"/>
                  <a:gd name="T6" fmla="*/ 2 w 4"/>
                  <a:gd name="T7" fmla="*/ 0 h 2"/>
                  <a:gd name="T8" fmla="*/ 0 w 4"/>
                  <a:gd name="T9" fmla="*/ 0 h 2"/>
                  <a:gd name="T10" fmla="*/ 0 w 4"/>
                  <a:gd name="T11" fmla="*/ 0 h 2"/>
                  <a:gd name="T12" fmla="*/ 2 w 4"/>
                  <a:gd name="T13" fmla="*/ 2 h 2"/>
                  <a:gd name="T14" fmla="*/ 4 w 4"/>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4" y="2"/>
                    </a:moveTo>
                    <a:lnTo>
                      <a:pt x="4" y="2"/>
                    </a:lnTo>
                    <a:lnTo>
                      <a:pt x="4" y="0"/>
                    </a:lnTo>
                    <a:lnTo>
                      <a:pt x="2" y="0"/>
                    </a:lnTo>
                    <a:lnTo>
                      <a:pt x="0" y="0"/>
                    </a:lnTo>
                    <a:lnTo>
                      <a:pt x="2" y="2"/>
                    </a:lnTo>
                    <a:lnTo>
                      <a:pt x="4" y="2"/>
                    </a:lnTo>
                    <a:close/>
                  </a:path>
                </a:pathLst>
              </a:custGeom>
              <a:solidFill>
                <a:srgbClr val="0071B4">
                  <a:alpha val="25098"/>
                </a:srgbClr>
              </a:solidFill>
              <a:ln w="9525">
                <a:noFill/>
                <a:round/>
                <a:headEnd/>
                <a:tailEnd/>
              </a:ln>
            </p:spPr>
            <p:txBody>
              <a:bodyPr/>
              <a:lstStyle/>
              <a:p>
                <a:endParaRPr lang="en-US"/>
              </a:p>
            </p:txBody>
          </p:sp>
          <p:sp>
            <p:nvSpPr>
              <p:cNvPr id="11623" name="Freeform 273"/>
              <p:cNvSpPr>
                <a:spLocks/>
              </p:cNvSpPr>
              <p:nvPr/>
            </p:nvSpPr>
            <p:spPr bwMode="auto">
              <a:xfrm>
                <a:off x="4963" y="3251"/>
                <a:ext cx="6" cy="4"/>
              </a:xfrm>
              <a:custGeom>
                <a:avLst/>
                <a:gdLst>
                  <a:gd name="T0" fmla="*/ 0 w 6"/>
                  <a:gd name="T1" fmla="*/ 0 h 4"/>
                  <a:gd name="T2" fmla="*/ 2 w 6"/>
                  <a:gd name="T3" fmla="*/ 2 h 4"/>
                  <a:gd name="T4" fmla="*/ 4 w 6"/>
                  <a:gd name="T5" fmla="*/ 4 h 4"/>
                  <a:gd name="T6" fmla="*/ 6 w 6"/>
                  <a:gd name="T7" fmla="*/ 4 h 4"/>
                  <a:gd name="T8" fmla="*/ 6 w 6"/>
                  <a:gd name="T9" fmla="*/ 2 h 4"/>
                  <a:gd name="T10" fmla="*/ 0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0"/>
                    </a:moveTo>
                    <a:lnTo>
                      <a:pt x="2" y="2"/>
                    </a:lnTo>
                    <a:lnTo>
                      <a:pt x="4" y="4"/>
                    </a:lnTo>
                    <a:lnTo>
                      <a:pt x="6" y="4"/>
                    </a:lnTo>
                    <a:lnTo>
                      <a:pt x="6" y="2"/>
                    </a:lnTo>
                    <a:lnTo>
                      <a:pt x="0" y="0"/>
                    </a:lnTo>
                    <a:close/>
                  </a:path>
                </a:pathLst>
              </a:custGeom>
              <a:solidFill>
                <a:srgbClr val="0071B4">
                  <a:alpha val="25098"/>
                </a:srgbClr>
              </a:solidFill>
              <a:ln w="9525">
                <a:noFill/>
                <a:round/>
                <a:headEnd/>
                <a:tailEnd/>
              </a:ln>
            </p:spPr>
            <p:txBody>
              <a:bodyPr/>
              <a:lstStyle/>
              <a:p>
                <a:endParaRPr lang="en-US"/>
              </a:p>
            </p:txBody>
          </p:sp>
          <p:sp>
            <p:nvSpPr>
              <p:cNvPr id="11624" name="Freeform 274"/>
              <p:cNvSpPr>
                <a:spLocks/>
              </p:cNvSpPr>
              <p:nvPr/>
            </p:nvSpPr>
            <p:spPr bwMode="auto">
              <a:xfrm>
                <a:off x="5178" y="3342"/>
                <a:ext cx="2" cy="8"/>
              </a:xfrm>
              <a:custGeom>
                <a:avLst/>
                <a:gdLst>
                  <a:gd name="T0" fmla="*/ 0 w 2"/>
                  <a:gd name="T1" fmla="*/ 8 h 8"/>
                  <a:gd name="T2" fmla="*/ 2 w 2"/>
                  <a:gd name="T3" fmla="*/ 6 h 8"/>
                  <a:gd name="T4" fmla="*/ 2 w 2"/>
                  <a:gd name="T5" fmla="*/ 4 h 8"/>
                  <a:gd name="T6" fmla="*/ 0 w 2"/>
                  <a:gd name="T7" fmla="*/ 4 h 8"/>
                  <a:gd name="T8" fmla="*/ 0 w 2"/>
                  <a:gd name="T9" fmla="*/ 0 h 8"/>
                  <a:gd name="T10" fmla="*/ 0 w 2"/>
                  <a:gd name="T11" fmla="*/ 0 h 8"/>
                  <a:gd name="T12" fmla="*/ 0 w 2"/>
                  <a:gd name="T13" fmla="*/ 6 h 8"/>
                  <a:gd name="T14" fmla="*/ 0 w 2"/>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8"/>
                  <a:gd name="T26" fmla="*/ 2 w 2"/>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8">
                    <a:moveTo>
                      <a:pt x="0" y="8"/>
                    </a:moveTo>
                    <a:lnTo>
                      <a:pt x="2" y="6"/>
                    </a:lnTo>
                    <a:lnTo>
                      <a:pt x="2" y="4"/>
                    </a:lnTo>
                    <a:lnTo>
                      <a:pt x="0" y="4"/>
                    </a:lnTo>
                    <a:lnTo>
                      <a:pt x="0" y="0"/>
                    </a:lnTo>
                    <a:lnTo>
                      <a:pt x="0" y="6"/>
                    </a:lnTo>
                    <a:lnTo>
                      <a:pt x="0" y="8"/>
                    </a:lnTo>
                    <a:close/>
                  </a:path>
                </a:pathLst>
              </a:custGeom>
              <a:solidFill>
                <a:srgbClr val="0071B4">
                  <a:alpha val="25098"/>
                </a:srgbClr>
              </a:solidFill>
              <a:ln w="9525">
                <a:noFill/>
                <a:round/>
                <a:headEnd/>
                <a:tailEnd/>
              </a:ln>
            </p:spPr>
            <p:txBody>
              <a:bodyPr/>
              <a:lstStyle/>
              <a:p>
                <a:endParaRPr lang="en-US"/>
              </a:p>
            </p:txBody>
          </p:sp>
          <p:sp>
            <p:nvSpPr>
              <p:cNvPr id="11625" name="Freeform 275"/>
              <p:cNvSpPr>
                <a:spLocks/>
              </p:cNvSpPr>
              <p:nvPr/>
            </p:nvSpPr>
            <p:spPr bwMode="auto">
              <a:xfrm>
                <a:off x="5060" y="3255"/>
                <a:ext cx="18" cy="9"/>
              </a:xfrm>
              <a:custGeom>
                <a:avLst/>
                <a:gdLst>
                  <a:gd name="T0" fmla="*/ 12 w 18"/>
                  <a:gd name="T1" fmla="*/ 1 h 9"/>
                  <a:gd name="T2" fmla="*/ 4 w 18"/>
                  <a:gd name="T3" fmla="*/ 1 h 9"/>
                  <a:gd name="T4" fmla="*/ 2 w 18"/>
                  <a:gd name="T5" fmla="*/ 0 h 9"/>
                  <a:gd name="T6" fmla="*/ 0 w 18"/>
                  <a:gd name="T7" fmla="*/ 0 h 9"/>
                  <a:gd name="T8" fmla="*/ 0 w 18"/>
                  <a:gd name="T9" fmla="*/ 1 h 9"/>
                  <a:gd name="T10" fmla="*/ 0 w 18"/>
                  <a:gd name="T11" fmla="*/ 3 h 9"/>
                  <a:gd name="T12" fmla="*/ 4 w 18"/>
                  <a:gd name="T13" fmla="*/ 7 h 9"/>
                  <a:gd name="T14" fmla="*/ 6 w 18"/>
                  <a:gd name="T15" fmla="*/ 7 h 9"/>
                  <a:gd name="T16" fmla="*/ 18 w 18"/>
                  <a:gd name="T17" fmla="*/ 9 h 9"/>
                  <a:gd name="T18" fmla="*/ 18 w 18"/>
                  <a:gd name="T19" fmla="*/ 7 h 9"/>
                  <a:gd name="T20" fmla="*/ 18 w 18"/>
                  <a:gd name="T21" fmla="*/ 5 h 9"/>
                  <a:gd name="T22" fmla="*/ 18 w 18"/>
                  <a:gd name="T23" fmla="*/ 5 h 9"/>
                  <a:gd name="T24" fmla="*/ 12 w 18"/>
                  <a:gd name="T25" fmla="*/ 1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9"/>
                  <a:gd name="T41" fmla="*/ 18 w 1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9">
                    <a:moveTo>
                      <a:pt x="12" y="1"/>
                    </a:moveTo>
                    <a:lnTo>
                      <a:pt x="4" y="1"/>
                    </a:lnTo>
                    <a:lnTo>
                      <a:pt x="2" y="0"/>
                    </a:lnTo>
                    <a:lnTo>
                      <a:pt x="0" y="0"/>
                    </a:lnTo>
                    <a:lnTo>
                      <a:pt x="0" y="1"/>
                    </a:lnTo>
                    <a:lnTo>
                      <a:pt x="0" y="3"/>
                    </a:lnTo>
                    <a:lnTo>
                      <a:pt x="4" y="7"/>
                    </a:lnTo>
                    <a:lnTo>
                      <a:pt x="6" y="7"/>
                    </a:lnTo>
                    <a:lnTo>
                      <a:pt x="18" y="9"/>
                    </a:lnTo>
                    <a:lnTo>
                      <a:pt x="18" y="7"/>
                    </a:lnTo>
                    <a:lnTo>
                      <a:pt x="18" y="5"/>
                    </a:lnTo>
                    <a:lnTo>
                      <a:pt x="12" y="1"/>
                    </a:lnTo>
                    <a:close/>
                  </a:path>
                </a:pathLst>
              </a:custGeom>
              <a:solidFill>
                <a:srgbClr val="0071B4">
                  <a:alpha val="25098"/>
                </a:srgbClr>
              </a:solidFill>
              <a:ln w="9525">
                <a:noFill/>
                <a:round/>
                <a:headEnd/>
                <a:tailEnd/>
              </a:ln>
            </p:spPr>
            <p:txBody>
              <a:bodyPr/>
              <a:lstStyle/>
              <a:p>
                <a:endParaRPr lang="en-US"/>
              </a:p>
            </p:txBody>
          </p:sp>
          <p:sp>
            <p:nvSpPr>
              <p:cNvPr id="11626" name="Freeform 276"/>
              <p:cNvSpPr>
                <a:spLocks/>
              </p:cNvSpPr>
              <p:nvPr/>
            </p:nvSpPr>
            <p:spPr bwMode="auto">
              <a:xfrm>
                <a:off x="5176" y="3352"/>
                <a:ext cx="4" cy="4"/>
              </a:xfrm>
              <a:custGeom>
                <a:avLst/>
                <a:gdLst>
                  <a:gd name="T0" fmla="*/ 0 w 4"/>
                  <a:gd name="T1" fmla="*/ 0 h 4"/>
                  <a:gd name="T2" fmla="*/ 0 w 4"/>
                  <a:gd name="T3" fmla="*/ 0 h 4"/>
                  <a:gd name="T4" fmla="*/ 0 w 4"/>
                  <a:gd name="T5" fmla="*/ 2 h 4"/>
                  <a:gd name="T6" fmla="*/ 0 w 4"/>
                  <a:gd name="T7" fmla="*/ 2 h 4"/>
                  <a:gd name="T8" fmla="*/ 0 w 4"/>
                  <a:gd name="T9" fmla="*/ 2 h 4"/>
                  <a:gd name="T10" fmla="*/ 0 w 4"/>
                  <a:gd name="T11" fmla="*/ 4 h 4"/>
                  <a:gd name="T12" fmla="*/ 4 w 4"/>
                  <a:gd name="T13" fmla="*/ 4 h 4"/>
                  <a:gd name="T14" fmla="*/ 2 w 4"/>
                  <a:gd name="T15" fmla="*/ 2 h 4"/>
                  <a:gd name="T16" fmla="*/ 2 w 4"/>
                  <a:gd name="T17" fmla="*/ 0 h 4"/>
                  <a:gd name="T18" fmla="*/ 2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0"/>
                    </a:lnTo>
                    <a:lnTo>
                      <a:pt x="0" y="2"/>
                    </a:lnTo>
                    <a:lnTo>
                      <a:pt x="0" y="4"/>
                    </a:lnTo>
                    <a:lnTo>
                      <a:pt x="4" y="4"/>
                    </a:lnTo>
                    <a:lnTo>
                      <a:pt x="2"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627" name="Freeform 277"/>
              <p:cNvSpPr>
                <a:spLocks/>
              </p:cNvSpPr>
              <p:nvPr/>
            </p:nvSpPr>
            <p:spPr bwMode="auto">
              <a:xfrm>
                <a:off x="5120" y="3412"/>
                <a:ext cx="42" cy="34"/>
              </a:xfrm>
              <a:custGeom>
                <a:avLst/>
                <a:gdLst>
                  <a:gd name="T0" fmla="*/ 38 w 42"/>
                  <a:gd name="T1" fmla="*/ 32 h 34"/>
                  <a:gd name="T2" fmla="*/ 38 w 42"/>
                  <a:gd name="T3" fmla="*/ 34 h 34"/>
                  <a:gd name="T4" fmla="*/ 40 w 42"/>
                  <a:gd name="T5" fmla="*/ 34 h 34"/>
                  <a:gd name="T6" fmla="*/ 40 w 42"/>
                  <a:gd name="T7" fmla="*/ 32 h 34"/>
                  <a:gd name="T8" fmla="*/ 40 w 42"/>
                  <a:gd name="T9" fmla="*/ 32 h 34"/>
                  <a:gd name="T10" fmla="*/ 42 w 42"/>
                  <a:gd name="T11" fmla="*/ 32 h 34"/>
                  <a:gd name="T12" fmla="*/ 40 w 42"/>
                  <a:gd name="T13" fmla="*/ 30 h 34"/>
                  <a:gd name="T14" fmla="*/ 38 w 42"/>
                  <a:gd name="T15" fmla="*/ 28 h 34"/>
                  <a:gd name="T16" fmla="*/ 36 w 42"/>
                  <a:gd name="T17" fmla="*/ 28 h 34"/>
                  <a:gd name="T18" fmla="*/ 36 w 42"/>
                  <a:gd name="T19" fmla="*/ 26 h 34"/>
                  <a:gd name="T20" fmla="*/ 32 w 42"/>
                  <a:gd name="T21" fmla="*/ 22 h 34"/>
                  <a:gd name="T22" fmla="*/ 26 w 42"/>
                  <a:gd name="T23" fmla="*/ 22 h 34"/>
                  <a:gd name="T24" fmla="*/ 26 w 42"/>
                  <a:gd name="T25" fmla="*/ 20 h 34"/>
                  <a:gd name="T26" fmla="*/ 24 w 42"/>
                  <a:gd name="T27" fmla="*/ 20 h 34"/>
                  <a:gd name="T28" fmla="*/ 22 w 42"/>
                  <a:gd name="T29" fmla="*/ 18 h 34"/>
                  <a:gd name="T30" fmla="*/ 22 w 42"/>
                  <a:gd name="T31" fmla="*/ 16 h 34"/>
                  <a:gd name="T32" fmla="*/ 20 w 42"/>
                  <a:gd name="T33" fmla="*/ 16 h 34"/>
                  <a:gd name="T34" fmla="*/ 20 w 42"/>
                  <a:gd name="T35" fmla="*/ 16 h 34"/>
                  <a:gd name="T36" fmla="*/ 18 w 42"/>
                  <a:gd name="T37" fmla="*/ 12 h 34"/>
                  <a:gd name="T38" fmla="*/ 18 w 42"/>
                  <a:gd name="T39" fmla="*/ 12 h 34"/>
                  <a:gd name="T40" fmla="*/ 16 w 42"/>
                  <a:gd name="T41" fmla="*/ 8 h 34"/>
                  <a:gd name="T42" fmla="*/ 12 w 42"/>
                  <a:gd name="T43" fmla="*/ 8 h 34"/>
                  <a:gd name="T44" fmla="*/ 10 w 42"/>
                  <a:gd name="T45" fmla="*/ 6 h 34"/>
                  <a:gd name="T46" fmla="*/ 10 w 42"/>
                  <a:gd name="T47" fmla="*/ 4 h 34"/>
                  <a:gd name="T48" fmla="*/ 8 w 42"/>
                  <a:gd name="T49" fmla="*/ 4 h 34"/>
                  <a:gd name="T50" fmla="*/ 6 w 42"/>
                  <a:gd name="T51" fmla="*/ 2 h 34"/>
                  <a:gd name="T52" fmla="*/ 4 w 42"/>
                  <a:gd name="T53" fmla="*/ 2 h 34"/>
                  <a:gd name="T54" fmla="*/ 2 w 42"/>
                  <a:gd name="T55" fmla="*/ 0 h 34"/>
                  <a:gd name="T56" fmla="*/ 0 w 42"/>
                  <a:gd name="T57" fmla="*/ 0 h 34"/>
                  <a:gd name="T58" fmla="*/ 2 w 42"/>
                  <a:gd name="T59" fmla="*/ 2 h 34"/>
                  <a:gd name="T60" fmla="*/ 2 w 42"/>
                  <a:gd name="T61" fmla="*/ 4 h 34"/>
                  <a:gd name="T62" fmla="*/ 4 w 42"/>
                  <a:gd name="T63" fmla="*/ 8 h 34"/>
                  <a:gd name="T64" fmla="*/ 6 w 42"/>
                  <a:gd name="T65" fmla="*/ 10 h 34"/>
                  <a:gd name="T66" fmla="*/ 6 w 42"/>
                  <a:gd name="T67" fmla="*/ 12 h 34"/>
                  <a:gd name="T68" fmla="*/ 10 w 42"/>
                  <a:gd name="T69" fmla="*/ 16 h 34"/>
                  <a:gd name="T70" fmla="*/ 16 w 42"/>
                  <a:gd name="T71" fmla="*/ 18 h 34"/>
                  <a:gd name="T72" fmla="*/ 16 w 42"/>
                  <a:gd name="T73" fmla="*/ 20 h 34"/>
                  <a:gd name="T74" fmla="*/ 16 w 42"/>
                  <a:gd name="T75" fmla="*/ 22 h 34"/>
                  <a:gd name="T76" fmla="*/ 18 w 42"/>
                  <a:gd name="T77" fmla="*/ 22 h 34"/>
                  <a:gd name="T78" fmla="*/ 20 w 42"/>
                  <a:gd name="T79" fmla="*/ 22 h 34"/>
                  <a:gd name="T80" fmla="*/ 22 w 42"/>
                  <a:gd name="T81" fmla="*/ 24 h 34"/>
                  <a:gd name="T82" fmla="*/ 24 w 42"/>
                  <a:gd name="T83" fmla="*/ 24 h 34"/>
                  <a:gd name="T84" fmla="*/ 24 w 42"/>
                  <a:gd name="T85" fmla="*/ 26 h 34"/>
                  <a:gd name="T86" fmla="*/ 26 w 42"/>
                  <a:gd name="T87" fmla="*/ 26 h 34"/>
                  <a:gd name="T88" fmla="*/ 26 w 42"/>
                  <a:gd name="T89" fmla="*/ 26 h 34"/>
                  <a:gd name="T90" fmla="*/ 26 w 42"/>
                  <a:gd name="T91" fmla="*/ 26 h 34"/>
                  <a:gd name="T92" fmla="*/ 28 w 42"/>
                  <a:gd name="T93" fmla="*/ 28 h 34"/>
                  <a:gd name="T94" fmla="*/ 28 w 42"/>
                  <a:gd name="T95" fmla="*/ 28 h 34"/>
                  <a:gd name="T96" fmla="*/ 30 w 42"/>
                  <a:gd name="T97" fmla="*/ 28 h 34"/>
                  <a:gd name="T98" fmla="*/ 30 w 42"/>
                  <a:gd name="T99" fmla="*/ 30 h 34"/>
                  <a:gd name="T100" fmla="*/ 32 w 42"/>
                  <a:gd name="T101" fmla="*/ 30 h 34"/>
                  <a:gd name="T102" fmla="*/ 34 w 42"/>
                  <a:gd name="T103" fmla="*/ 30 h 34"/>
                  <a:gd name="T104" fmla="*/ 36 w 42"/>
                  <a:gd name="T105" fmla="*/ 30 h 34"/>
                  <a:gd name="T106" fmla="*/ 36 w 42"/>
                  <a:gd name="T107" fmla="*/ 32 h 34"/>
                  <a:gd name="T108" fmla="*/ 38 w 42"/>
                  <a:gd name="T109" fmla="*/ 32 h 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
                  <a:gd name="T166" fmla="*/ 0 h 34"/>
                  <a:gd name="T167" fmla="*/ 42 w 42"/>
                  <a:gd name="T168" fmla="*/ 34 h 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 h="34">
                    <a:moveTo>
                      <a:pt x="38" y="32"/>
                    </a:moveTo>
                    <a:lnTo>
                      <a:pt x="38" y="34"/>
                    </a:lnTo>
                    <a:lnTo>
                      <a:pt x="40" y="34"/>
                    </a:lnTo>
                    <a:lnTo>
                      <a:pt x="40" y="32"/>
                    </a:lnTo>
                    <a:lnTo>
                      <a:pt x="42" y="32"/>
                    </a:lnTo>
                    <a:lnTo>
                      <a:pt x="40" y="30"/>
                    </a:lnTo>
                    <a:lnTo>
                      <a:pt x="38" y="28"/>
                    </a:lnTo>
                    <a:lnTo>
                      <a:pt x="36" y="28"/>
                    </a:lnTo>
                    <a:lnTo>
                      <a:pt x="36" y="26"/>
                    </a:lnTo>
                    <a:lnTo>
                      <a:pt x="32" y="22"/>
                    </a:lnTo>
                    <a:lnTo>
                      <a:pt x="26" y="22"/>
                    </a:lnTo>
                    <a:lnTo>
                      <a:pt x="26" y="20"/>
                    </a:lnTo>
                    <a:lnTo>
                      <a:pt x="24" y="20"/>
                    </a:lnTo>
                    <a:lnTo>
                      <a:pt x="22" y="18"/>
                    </a:lnTo>
                    <a:lnTo>
                      <a:pt x="22" y="16"/>
                    </a:lnTo>
                    <a:lnTo>
                      <a:pt x="20" y="16"/>
                    </a:lnTo>
                    <a:lnTo>
                      <a:pt x="18" y="12"/>
                    </a:lnTo>
                    <a:lnTo>
                      <a:pt x="16" y="8"/>
                    </a:lnTo>
                    <a:lnTo>
                      <a:pt x="12" y="8"/>
                    </a:lnTo>
                    <a:lnTo>
                      <a:pt x="10" y="6"/>
                    </a:lnTo>
                    <a:lnTo>
                      <a:pt x="10" y="4"/>
                    </a:lnTo>
                    <a:lnTo>
                      <a:pt x="8" y="4"/>
                    </a:lnTo>
                    <a:lnTo>
                      <a:pt x="6" y="2"/>
                    </a:lnTo>
                    <a:lnTo>
                      <a:pt x="4" y="2"/>
                    </a:lnTo>
                    <a:lnTo>
                      <a:pt x="2" y="0"/>
                    </a:lnTo>
                    <a:lnTo>
                      <a:pt x="0" y="0"/>
                    </a:lnTo>
                    <a:lnTo>
                      <a:pt x="2" y="2"/>
                    </a:lnTo>
                    <a:lnTo>
                      <a:pt x="2" y="4"/>
                    </a:lnTo>
                    <a:lnTo>
                      <a:pt x="4" y="8"/>
                    </a:lnTo>
                    <a:lnTo>
                      <a:pt x="6" y="10"/>
                    </a:lnTo>
                    <a:lnTo>
                      <a:pt x="6" y="12"/>
                    </a:lnTo>
                    <a:lnTo>
                      <a:pt x="10" y="16"/>
                    </a:lnTo>
                    <a:lnTo>
                      <a:pt x="16" y="18"/>
                    </a:lnTo>
                    <a:lnTo>
                      <a:pt x="16" y="20"/>
                    </a:lnTo>
                    <a:lnTo>
                      <a:pt x="16" y="22"/>
                    </a:lnTo>
                    <a:lnTo>
                      <a:pt x="18" y="22"/>
                    </a:lnTo>
                    <a:lnTo>
                      <a:pt x="20" y="22"/>
                    </a:lnTo>
                    <a:lnTo>
                      <a:pt x="22" y="24"/>
                    </a:lnTo>
                    <a:lnTo>
                      <a:pt x="24" y="24"/>
                    </a:lnTo>
                    <a:lnTo>
                      <a:pt x="24" y="26"/>
                    </a:lnTo>
                    <a:lnTo>
                      <a:pt x="26" y="26"/>
                    </a:lnTo>
                    <a:lnTo>
                      <a:pt x="28" y="28"/>
                    </a:lnTo>
                    <a:lnTo>
                      <a:pt x="30" y="28"/>
                    </a:lnTo>
                    <a:lnTo>
                      <a:pt x="30" y="30"/>
                    </a:lnTo>
                    <a:lnTo>
                      <a:pt x="32" y="30"/>
                    </a:lnTo>
                    <a:lnTo>
                      <a:pt x="34" y="30"/>
                    </a:lnTo>
                    <a:lnTo>
                      <a:pt x="36" y="30"/>
                    </a:lnTo>
                    <a:lnTo>
                      <a:pt x="36" y="32"/>
                    </a:lnTo>
                    <a:lnTo>
                      <a:pt x="38" y="32"/>
                    </a:lnTo>
                    <a:close/>
                  </a:path>
                </a:pathLst>
              </a:custGeom>
              <a:solidFill>
                <a:srgbClr val="0071B4">
                  <a:alpha val="25098"/>
                </a:srgbClr>
              </a:solidFill>
              <a:ln w="9525">
                <a:noFill/>
                <a:round/>
                <a:headEnd/>
                <a:tailEnd/>
              </a:ln>
            </p:spPr>
            <p:txBody>
              <a:bodyPr/>
              <a:lstStyle/>
              <a:p>
                <a:endParaRPr lang="en-US"/>
              </a:p>
            </p:txBody>
          </p:sp>
          <p:sp>
            <p:nvSpPr>
              <p:cNvPr id="11628" name="Freeform 278"/>
              <p:cNvSpPr>
                <a:spLocks/>
              </p:cNvSpPr>
              <p:nvPr/>
            </p:nvSpPr>
            <p:spPr bwMode="auto">
              <a:xfrm>
                <a:off x="5178" y="3372"/>
                <a:ext cx="6" cy="4"/>
              </a:xfrm>
              <a:custGeom>
                <a:avLst/>
                <a:gdLst>
                  <a:gd name="T0" fmla="*/ 2 w 6"/>
                  <a:gd name="T1" fmla="*/ 4 h 4"/>
                  <a:gd name="T2" fmla="*/ 4 w 6"/>
                  <a:gd name="T3" fmla="*/ 4 h 4"/>
                  <a:gd name="T4" fmla="*/ 6 w 6"/>
                  <a:gd name="T5" fmla="*/ 4 h 4"/>
                  <a:gd name="T6" fmla="*/ 4 w 6"/>
                  <a:gd name="T7" fmla="*/ 2 h 4"/>
                  <a:gd name="T8" fmla="*/ 4 w 6"/>
                  <a:gd name="T9" fmla="*/ 2 h 4"/>
                  <a:gd name="T10" fmla="*/ 2 w 6"/>
                  <a:gd name="T11" fmla="*/ 0 h 4"/>
                  <a:gd name="T12" fmla="*/ 2 w 6"/>
                  <a:gd name="T13" fmla="*/ 2 h 4"/>
                  <a:gd name="T14" fmla="*/ 0 w 6"/>
                  <a:gd name="T15" fmla="*/ 2 h 4"/>
                  <a:gd name="T16" fmla="*/ 0 w 6"/>
                  <a:gd name="T17" fmla="*/ 4 h 4"/>
                  <a:gd name="T18" fmla="*/ 2 w 6"/>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2" y="4"/>
                    </a:moveTo>
                    <a:lnTo>
                      <a:pt x="4" y="4"/>
                    </a:lnTo>
                    <a:lnTo>
                      <a:pt x="6" y="4"/>
                    </a:lnTo>
                    <a:lnTo>
                      <a:pt x="4" y="2"/>
                    </a:lnTo>
                    <a:lnTo>
                      <a:pt x="2" y="0"/>
                    </a:lnTo>
                    <a:lnTo>
                      <a:pt x="2" y="2"/>
                    </a:lnTo>
                    <a:lnTo>
                      <a:pt x="0" y="2"/>
                    </a:lnTo>
                    <a:lnTo>
                      <a:pt x="0" y="4"/>
                    </a:lnTo>
                    <a:lnTo>
                      <a:pt x="2" y="4"/>
                    </a:lnTo>
                    <a:close/>
                  </a:path>
                </a:pathLst>
              </a:custGeom>
              <a:solidFill>
                <a:srgbClr val="0071B4">
                  <a:alpha val="25098"/>
                </a:srgbClr>
              </a:solidFill>
              <a:ln w="9525">
                <a:noFill/>
                <a:round/>
                <a:headEnd/>
                <a:tailEnd/>
              </a:ln>
            </p:spPr>
            <p:txBody>
              <a:bodyPr/>
              <a:lstStyle/>
              <a:p>
                <a:endParaRPr lang="en-US"/>
              </a:p>
            </p:txBody>
          </p:sp>
          <p:sp>
            <p:nvSpPr>
              <p:cNvPr id="11629" name="Freeform 279"/>
              <p:cNvSpPr>
                <a:spLocks/>
              </p:cNvSpPr>
              <p:nvPr/>
            </p:nvSpPr>
            <p:spPr bwMode="auto">
              <a:xfrm>
                <a:off x="5018" y="3217"/>
                <a:ext cx="14" cy="10"/>
              </a:xfrm>
              <a:custGeom>
                <a:avLst/>
                <a:gdLst>
                  <a:gd name="T0" fmla="*/ 14 w 14"/>
                  <a:gd name="T1" fmla="*/ 10 h 10"/>
                  <a:gd name="T2" fmla="*/ 12 w 14"/>
                  <a:gd name="T3" fmla="*/ 8 h 10"/>
                  <a:gd name="T4" fmla="*/ 12 w 14"/>
                  <a:gd name="T5" fmla="*/ 8 h 10"/>
                  <a:gd name="T6" fmla="*/ 10 w 14"/>
                  <a:gd name="T7" fmla="*/ 6 h 10"/>
                  <a:gd name="T8" fmla="*/ 8 w 14"/>
                  <a:gd name="T9" fmla="*/ 6 h 10"/>
                  <a:gd name="T10" fmla="*/ 6 w 14"/>
                  <a:gd name="T11" fmla="*/ 4 h 10"/>
                  <a:gd name="T12" fmla="*/ 4 w 14"/>
                  <a:gd name="T13" fmla="*/ 2 h 10"/>
                  <a:gd name="T14" fmla="*/ 0 w 14"/>
                  <a:gd name="T15" fmla="*/ 0 h 10"/>
                  <a:gd name="T16" fmla="*/ 0 w 14"/>
                  <a:gd name="T17" fmla="*/ 0 h 10"/>
                  <a:gd name="T18" fmla="*/ 6 w 14"/>
                  <a:gd name="T19" fmla="*/ 8 h 10"/>
                  <a:gd name="T20" fmla="*/ 12 w 14"/>
                  <a:gd name="T21" fmla="*/ 10 h 10"/>
                  <a:gd name="T22" fmla="*/ 14 w 14"/>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10"/>
                  <a:gd name="T38" fmla="*/ 14 w 14"/>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10">
                    <a:moveTo>
                      <a:pt x="14" y="10"/>
                    </a:moveTo>
                    <a:lnTo>
                      <a:pt x="12" y="8"/>
                    </a:lnTo>
                    <a:lnTo>
                      <a:pt x="10" y="6"/>
                    </a:lnTo>
                    <a:lnTo>
                      <a:pt x="8" y="6"/>
                    </a:lnTo>
                    <a:lnTo>
                      <a:pt x="6" y="4"/>
                    </a:lnTo>
                    <a:lnTo>
                      <a:pt x="4" y="2"/>
                    </a:lnTo>
                    <a:lnTo>
                      <a:pt x="0" y="0"/>
                    </a:lnTo>
                    <a:lnTo>
                      <a:pt x="6" y="8"/>
                    </a:lnTo>
                    <a:lnTo>
                      <a:pt x="12" y="10"/>
                    </a:lnTo>
                    <a:lnTo>
                      <a:pt x="14" y="10"/>
                    </a:lnTo>
                    <a:close/>
                  </a:path>
                </a:pathLst>
              </a:custGeom>
              <a:solidFill>
                <a:srgbClr val="0071B4">
                  <a:alpha val="25098"/>
                </a:srgbClr>
              </a:solidFill>
              <a:ln w="9525">
                <a:noFill/>
                <a:round/>
                <a:headEnd/>
                <a:tailEnd/>
              </a:ln>
            </p:spPr>
            <p:txBody>
              <a:bodyPr/>
              <a:lstStyle/>
              <a:p>
                <a:endParaRPr lang="en-US"/>
              </a:p>
            </p:txBody>
          </p:sp>
          <p:sp>
            <p:nvSpPr>
              <p:cNvPr id="11630" name="Freeform 280"/>
              <p:cNvSpPr>
                <a:spLocks/>
              </p:cNvSpPr>
              <p:nvPr/>
            </p:nvSpPr>
            <p:spPr bwMode="auto">
              <a:xfrm>
                <a:off x="5024" y="3235"/>
                <a:ext cx="2" cy="4"/>
              </a:xfrm>
              <a:custGeom>
                <a:avLst/>
                <a:gdLst>
                  <a:gd name="T0" fmla="*/ 0 w 2"/>
                  <a:gd name="T1" fmla="*/ 0 h 4"/>
                  <a:gd name="T2" fmla="*/ 0 w 2"/>
                  <a:gd name="T3" fmla="*/ 0 h 4"/>
                  <a:gd name="T4" fmla="*/ 0 w 2"/>
                  <a:gd name="T5" fmla="*/ 2 h 4"/>
                  <a:gd name="T6" fmla="*/ 2 w 2"/>
                  <a:gd name="T7" fmla="*/ 4 h 4"/>
                  <a:gd name="T8" fmla="*/ 2 w 2"/>
                  <a:gd name="T9" fmla="*/ 2 h 4"/>
                  <a:gd name="T10" fmla="*/ 2 w 2"/>
                  <a:gd name="T11" fmla="*/ 2 h 4"/>
                  <a:gd name="T12" fmla="*/ 2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0"/>
                    </a:lnTo>
                    <a:lnTo>
                      <a:pt x="0" y="2"/>
                    </a:lnTo>
                    <a:lnTo>
                      <a:pt x="2" y="4"/>
                    </a:lnTo>
                    <a:lnTo>
                      <a:pt x="2"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631" name="Freeform 281"/>
              <p:cNvSpPr>
                <a:spLocks/>
              </p:cNvSpPr>
              <p:nvPr/>
            </p:nvSpPr>
            <p:spPr bwMode="auto">
              <a:xfrm>
                <a:off x="5064" y="3290"/>
                <a:ext cx="6" cy="2"/>
              </a:xfrm>
              <a:custGeom>
                <a:avLst/>
                <a:gdLst>
                  <a:gd name="T0" fmla="*/ 4 w 6"/>
                  <a:gd name="T1" fmla="*/ 0 h 2"/>
                  <a:gd name="T2" fmla="*/ 0 w 6"/>
                  <a:gd name="T3" fmla="*/ 0 h 2"/>
                  <a:gd name="T4" fmla="*/ 0 w 6"/>
                  <a:gd name="T5" fmla="*/ 0 h 2"/>
                  <a:gd name="T6" fmla="*/ 0 w 6"/>
                  <a:gd name="T7" fmla="*/ 0 h 2"/>
                  <a:gd name="T8" fmla="*/ 2 w 6"/>
                  <a:gd name="T9" fmla="*/ 0 h 2"/>
                  <a:gd name="T10" fmla="*/ 4 w 6"/>
                  <a:gd name="T11" fmla="*/ 2 h 2"/>
                  <a:gd name="T12" fmla="*/ 6 w 6"/>
                  <a:gd name="T13" fmla="*/ 2 h 2"/>
                  <a:gd name="T14" fmla="*/ 6 w 6"/>
                  <a:gd name="T15" fmla="*/ 0 h 2"/>
                  <a:gd name="T16" fmla="*/ 4 w 6"/>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2"/>
                  <a:gd name="T29" fmla="*/ 6 w 6"/>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2">
                    <a:moveTo>
                      <a:pt x="4" y="0"/>
                    </a:moveTo>
                    <a:lnTo>
                      <a:pt x="0" y="0"/>
                    </a:lnTo>
                    <a:lnTo>
                      <a:pt x="2" y="0"/>
                    </a:lnTo>
                    <a:lnTo>
                      <a:pt x="4" y="2"/>
                    </a:lnTo>
                    <a:lnTo>
                      <a:pt x="6" y="2"/>
                    </a:lnTo>
                    <a:lnTo>
                      <a:pt x="6" y="0"/>
                    </a:lnTo>
                    <a:lnTo>
                      <a:pt x="4" y="0"/>
                    </a:lnTo>
                    <a:close/>
                  </a:path>
                </a:pathLst>
              </a:custGeom>
              <a:solidFill>
                <a:srgbClr val="0071B4">
                  <a:alpha val="25098"/>
                </a:srgbClr>
              </a:solidFill>
              <a:ln w="9525">
                <a:noFill/>
                <a:round/>
                <a:headEnd/>
                <a:tailEnd/>
              </a:ln>
            </p:spPr>
            <p:txBody>
              <a:bodyPr/>
              <a:lstStyle/>
              <a:p>
                <a:endParaRPr lang="en-US"/>
              </a:p>
            </p:txBody>
          </p:sp>
          <p:sp>
            <p:nvSpPr>
              <p:cNvPr id="11632" name="Freeform 282"/>
              <p:cNvSpPr>
                <a:spLocks/>
              </p:cNvSpPr>
              <p:nvPr/>
            </p:nvSpPr>
            <p:spPr bwMode="auto">
              <a:xfrm>
                <a:off x="5018" y="3231"/>
                <a:ext cx="4" cy="4"/>
              </a:xfrm>
              <a:custGeom>
                <a:avLst/>
                <a:gdLst>
                  <a:gd name="T0" fmla="*/ 0 w 4"/>
                  <a:gd name="T1" fmla="*/ 0 h 4"/>
                  <a:gd name="T2" fmla="*/ 0 w 4"/>
                  <a:gd name="T3" fmla="*/ 0 h 4"/>
                  <a:gd name="T4" fmla="*/ 0 w 4"/>
                  <a:gd name="T5" fmla="*/ 2 h 4"/>
                  <a:gd name="T6" fmla="*/ 2 w 4"/>
                  <a:gd name="T7" fmla="*/ 4 h 4"/>
                  <a:gd name="T8" fmla="*/ 4 w 4"/>
                  <a:gd name="T9" fmla="*/ 2 h 4"/>
                  <a:gd name="T10" fmla="*/ 2 w 4"/>
                  <a:gd name="T11" fmla="*/ 0 h 4"/>
                  <a:gd name="T12" fmla="*/ 0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0"/>
                    </a:moveTo>
                    <a:lnTo>
                      <a:pt x="0" y="0"/>
                    </a:lnTo>
                    <a:lnTo>
                      <a:pt x="0" y="2"/>
                    </a:lnTo>
                    <a:lnTo>
                      <a:pt x="2" y="4"/>
                    </a:lnTo>
                    <a:lnTo>
                      <a:pt x="4"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633" name="Freeform 283"/>
              <p:cNvSpPr>
                <a:spLocks/>
              </p:cNvSpPr>
              <p:nvPr/>
            </p:nvSpPr>
            <p:spPr bwMode="auto">
              <a:xfrm>
                <a:off x="5028" y="3243"/>
                <a:ext cx="2" cy="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0" y="2"/>
                    </a:lnTo>
                    <a:lnTo>
                      <a:pt x="2"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634" name="Freeform 284"/>
              <p:cNvSpPr>
                <a:spLocks/>
              </p:cNvSpPr>
              <p:nvPr/>
            </p:nvSpPr>
            <p:spPr bwMode="auto">
              <a:xfrm>
                <a:off x="5046" y="3231"/>
                <a:ext cx="18" cy="12"/>
              </a:xfrm>
              <a:custGeom>
                <a:avLst/>
                <a:gdLst>
                  <a:gd name="T0" fmla="*/ 18 w 18"/>
                  <a:gd name="T1" fmla="*/ 12 h 12"/>
                  <a:gd name="T2" fmla="*/ 18 w 18"/>
                  <a:gd name="T3" fmla="*/ 10 h 12"/>
                  <a:gd name="T4" fmla="*/ 0 w 18"/>
                  <a:gd name="T5" fmla="*/ 0 h 12"/>
                  <a:gd name="T6" fmla="*/ 0 w 18"/>
                  <a:gd name="T7" fmla="*/ 0 h 12"/>
                  <a:gd name="T8" fmla="*/ 2 w 18"/>
                  <a:gd name="T9" fmla="*/ 2 h 12"/>
                  <a:gd name="T10" fmla="*/ 18 w 18"/>
                  <a:gd name="T11" fmla="*/ 12 h 12"/>
                  <a:gd name="T12" fmla="*/ 18 w 18"/>
                  <a:gd name="T13" fmla="*/ 12 h 12"/>
                  <a:gd name="T14" fmla="*/ 0 60000 65536"/>
                  <a:gd name="T15" fmla="*/ 0 60000 65536"/>
                  <a:gd name="T16" fmla="*/ 0 60000 65536"/>
                  <a:gd name="T17" fmla="*/ 0 60000 65536"/>
                  <a:gd name="T18" fmla="*/ 0 60000 65536"/>
                  <a:gd name="T19" fmla="*/ 0 60000 65536"/>
                  <a:gd name="T20" fmla="*/ 0 60000 65536"/>
                  <a:gd name="T21" fmla="*/ 0 w 18"/>
                  <a:gd name="T22" fmla="*/ 0 h 12"/>
                  <a:gd name="T23" fmla="*/ 18 w 18"/>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2">
                    <a:moveTo>
                      <a:pt x="18" y="12"/>
                    </a:moveTo>
                    <a:lnTo>
                      <a:pt x="18" y="10"/>
                    </a:lnTo>
                    <a:lnTo>
                      <a:pt x="0" y="0"/>
                    </a:lnTo>
                    <a:lnTo>
                      <a:pt x="2" y="2"/>
                    </a:lnTo>
                    <a:lnTo>
                      <a:pt x="18" y="12"/>
                    </a:lnTo>
                    <a:close/>
                  </a:path>
                </a:pathLst>
              </a:custGeom>
              <a:solidFill>
                <a:srgbClr val="0071B4">
                  <a:alpha val="25098"/>
                </a:srgbClr>
              </a:solidFill>
              <a:ln w="9525">
                <a:noFill/>
                <a:round/>
                <a:headEnd/>
                <a:tailEnd/>
              </a:ln>
            </p:spPr>
            <p:txBody>
              <a:bodyPr/>
              <a:lstStyle/>
              <a:p>
                <a:endParaRPr lang="en-US"/>
              </a:p>
            </p:txBody>
          </p:sp>
          <p:sp>
            <p:nvSpPr>
              <p:cNvPr id="11635" name="Freeform 285"/>
              <p:cNvSpPr>
                <a:spLocks/>
              </p:cNvSpPr>
              <p:nvPr/>
            </p:nvSpPr>
            <p:spPr bwMode="auto">
              <a:xfrm>
                <a:off x="5036" y="3245"/>
                <a:ext cx="4" cy="2"/>
              </a:xfrm>
              <a:custGeom>
                <a:avLst/>
                <a:gdLst>
                  <a:gd name="T0" fmla="*/ 2 w 4"/>
                  <a:gd name="T1" fmla="*/ 0 h 2"/>
                  <a:gd name="T2" fmla="*/ 2 w 4"/>
                  <a:gd name="T3" fmla="*/ 0 h 2"/>
                  <a:gd name="T4" fmla="*/ 0 w 4"/>
                  <a:gd name="T5" fmla="*/ 0 h 2"/>
                  <a:gd name="T6" fmla="*/ 2 w 4"/>
                  <a:gd name="T7" fmla="*/ 0 h 2"/>
                  <a:gd name="T8" fmla="*/ 2 w 4"/>
                  <a:gd name="T9" fmla="*/ 2 h 2"/>
                  <a:gd name="T10" fmla="*/ 4 w 4"/>
                  <a:gd name="T11" fmla="*/ 2 h 2"/>
                  <a:gd name="T12" fmla="*/ 4 w 4"/>
                  <a:gd name="T13" fmla="*/ 0 h 2"/>
                  <a:gd name="T14" fmla="*/ 4 w 4"/>
                  <a:gd name="T15" fmla="*/ 0 h 2"/>
                  <a:gd name="T16" fmla="*/ 2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2" y="0"/>
                    </a:moveTo>
                    <a:lnTo>
                      <a:pt x="2" y="0"/>
                    </a:lnTo>
                    <a:lnTo>
                      <a:pt x="0" y="0"/>
                    </a:lnTo>
                    <a:lnTo>
                      <a:pt x="2" y="0"/>
                    </a:lnTo>
                    <a:lnTo>
                      <a:pt x="2" y="2"/>
                    </a:lnTo>
                    <a:lnTo>
                      <a:pt x="4" y="2"/>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636" name="Freeform 286"/>
              <p:cNvSpPr>
                <a:spLocks/>
              </p:cNvSpPr>
              <p:nvPr/>
            </p:nvSpPr>
            <p:spPr bwMode="auto">
              <a:xfrm>
                <a:off x="5028" y="3237"/>
                <a:ext cx="8" cy="8"/>
              </a:xfrm>
              <a:custGeom>
                <a:avLst/>
                <a:gdLst>
                  <a:gd name="T0" fmla="*/ 4 w 8"/>
                  <a:gd name="T1" fmla="*/ 2 h 8"/>
                  <a:gd name="T2" fmla="*/ 4 w 8"/>
                  <a:gd name="T3" fmla="*/ 0 h 8"/>
                  <a:gd name="T4" fmla="*/ 2 w 8"/>
                  <a:gd name="T5" fmla="*/ 0 h 8"/>
                  <a:gd name="T6" fmla="*/ 0 w 8"/>
                  <a:gd name="T7" fmla="*/ 0 h 8"/>
                  <a:gd name="T8" fmla="*/ 0 w 8"/>
                  <a:gd name="T9" fmla="*/ 2 h 8"/>
                  <a:gd name="T10" fmla="*/ 0 w 8"/>
                  <a:gd name="T11" fmla="*/ 2 h 8"/>
                  <a:gd name="T12" fmla="*/ 2 w 8"/>
                  <a:gd name="T13" fmla="*/ 4 h 8"/>
                  <a:gd name="T14" fmla="*/ 4 w 8"/>
                  <a:gd name="T15" fmla="*/ 4 h 8"/>
                  <a:gd name="T16" fmla="*/ 6 w 8"/>
                  <a:gd name="T17" fmla="*/ 8 h 8"/>
                  <a:gd name="T18" fmla="*/ 8 w 8"/>
                  <a:gd name="T19" fmla="*/ 8 h 8"/>
                  <a:gd name="T20" fmla="*/ 8 w 8"/>
                  <a:gd name="T21" fmla="*/ 4 h 8"/>
                  <a:gd name="T22" fmla="*/ 4 w 8"/>
                  <a:gd name="T23" fmla="*/ 2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4" y="2"/>
                    </a:moveTo>
                    <a:lnTo>
                      <a:pt x="4" y="0"/>
                    </a:lnTo>
                    <a:lnTo>
                      <a:pt x="2" y="0"/>
                    </a:lnTo>
                    <a:lnTo>
                      <a:pt x="0" y="0"/>
                    </a:lnTo>
                    <a:lnTo>
                      <a:pt x="0" y="2"/>
                    </a:lnTo>
                    <a:lnTo>
                      <a:pt x="2" y="4"/>
                    </a:lnTo>
                    <a:lnTo>
                      <a:pt x="4" y="4"/>
                    </a:lnTo>
                    <a:lnTo>
                      <a:pt x="6" y="8"/>
                    </a:lnTo>
                    <a:lnTo>
                      <a:pt x="8" y="8"/>
                    </a:lnTo>
                    <a:lnTo>
                      <a:pt x="8" y="4"/>
                    </a:lnTo>
                    <a:lnTo>
                      <a:pt x="4" y="2"/>
                    </a:lnTo>
                    <a:close/>
                  </a:path>
                </a:pathLst>
              </a:custGeom>
              <a:solidFill>
                <a:srgbClr val="0071B4">
                  <a:alpha val="25098"/>
                </a:srgbClr>
              </a:solidFill>
              <a:ln w="9525">
                <a:noFill/>
                <a:round/>
                <a:headEnd/>
                <a:tailEnd/>
              </a:ln>
            </p:spPr>
            <p:txBody>
              <a:bodyPr/>
              <a:lstStyle/>
              <a:p>
                <a:endParaRPr lang="en-US"/>
              </a:p>
            </p:txBody>
          </p:sp>
          <p:sp>
            <p:nvSpPr>
              <p:cNvPr id="11637" name="Freeform 287"/>
              <p:cNvSpPr>
                <a:spLocks/>
              </p:cNvSpPr>
              <p:nvPr/>
            </p:nvSpPr>
            <p:spPr bwMode="auto">
              <a:xfrm>
                <a:off x="4405" y="3221"/>
                <a:ext cx="18" cy="6"/>
              </a:xfrm>
              <a:custGeom>
                <a:avLst/>
                <a:gdLst>
                  <a:gd name="T0" fmla="*/ 2 w 18"/>
                  <a:gd name="T1" fmla="*/ 2 h 6"/>
                  <a:gd name="T2" fmla="*/ 0 w 18"/>
                  <a:gd name="T3" fmla="*/ 2 h 6"/>
                  <a:gd name="T4" fmla="*/ 0 w 18"/>
                  <a:gd name="T5" fmla="*/ 2 h 6"/>
                  <a:gd name="T6" fmla="*/ 0 w 18"/>
                  <a:gd name="T7" fmla="*/ 4 h 6"/>
                  <a:gd name="T8" fmla="*/ 2 w 18"/>
                  <a:gd name="T9" fmla="*/ 4 h 6"/>
                  <a:gd name="T10" fmla="*/ 10 w 18"/>
                  <a:gd name="T11" fmla="*/ 6 h 6"/>
                  <a:gd name="T12" fmla="*/ 18 w 18"/>
                  <a:gd name="T13" fmla="*/ 2 h 6"/>
                  <a:gd name="T14" fmla="*/ 16 w 18"/>
                  <a:gd name="T15" fmla="*/ 0 h 6"/>
                  <a:gd name="T16" fmla="*/ 4 w 18"/>
                  <a:gd name="T17" fmla="*/ 0 h 6"/>
                  <a:gd name="T18" fmla="*/ 2 w 18"/>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6"/>
                  <a:gd name="T32" fmla="*/ 18 w 1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6">
                    <a:moveTo>
                      <a:pt x="2" y="2"/>
                    </a:moveTo>
                    <a:lnTo>
                      <a:pt x="0" y="2"/>
                    </a:lnTo>
                    <a:lnTo>
                      <a:pt x="0" y="4"/>
                    </a:lnTo>
                    <a:lnTo>
                      <a:pt x="2" y="4"/>
                    </a:lnTo>
                    <a:lnTo>
                      <a:pt x="10" y="6"/>
                    </a:lnTo>
                    <a:lnTo>
                      <a:pt x="18" y="2"/>
                    </a:lnTo>
                    <a:lnTo>
                      <a:pt x="16" y="0"/>
                    </a:lnTo>
                    <a:lnTo>
                      <a:pt x="4" y="0"/>
                    </a:lnTo>
                    <a:lnTo>
                      <a:pt x="2" y="2"/>
                    </a:lnTo>
                    <a:close/>
                  </a:path>
                </a:pathLst>
              </a:custGeom>
              <a:solidFill>
                <a:srgbClr val="0071B4">
                  <a:alpha val="25098"/>
                </a:srgbClr>
              </a:solidFill>
              <a:ln w="9525">
                <a:noFill/>
                <a:round/>
                <a:headEnd/>
                <a:tailEnd/>
              </a:ln>
            </p:spPr>
            <p:txBody>
              <a:bodyPr/>
              <a:lstStyle/>
              <a:p>
                <a:endParaRPr lang="en-US"/>
              </a:p>
            </p:txBody>
          </p:sp>
          <p:sp>
            <p:nvSpPr>
              <p:cNvPr id="11638" name="Freeform 288"/>
              <p:cNvSpPr>
                <a:spLocks/>
              </p:cNvSpPr>
              <p:nvPr/>
            </p:nvSpPr>
            <p:spPr bwMode="auto">
              <a:xfrm>
                <a:off x="4650" y="3282"/>
                <a:ext cx="16" cy="10"/>
              </a:xfrm>
              <a:custGeom>
                <a:avLst/>
                <a:gdLst>
                  <a:gd name="T0" fmla="*/ 10 w 16"/>
                  <a:gd name="T1" fmla="*/ 10 h 10"/>
                  <a:gd name="T2" fmla="*/ 14 w 16"/>
                  <a:gd name="T3" fmla="*/ 8 h 10"/>
                  <a:gd name="T4" fmla="*/ 16 w 16"/>
                  <a:gd name="T5" fmla="*/ 4 h 10"/>
                  <a:gd name="T6" fmla="*/ 14 w 16"/>
                  <a:gd name="T7" fmla="*/ 2 h 10"/>
                  <a:gd name="T8" fmla="*/ 14 w 16"/>
                  <a:gd name="T9" fmla="*/ 0 h 10"/>
                  <a:gd name="T10" fmla="*/ 12 w 16"/>
                  <a:gd name="T11" fmla="*/ 0 h 10"/>
                  <a:gd name="T12" fmla="*/ 10 w 16"/>
                  <a:gd name="T13" fmla="*/ 2 h 10"/>
                  <a:gd name="T14" fmla="*/ 8 w 16"/>
                  <a:gd name="T15" fmla="*/ 2 h 10"/>
                  <a:gd name="T16" fmla="*/ 4 w 16"/>
                  <a:gd name="T17" fmla="*/ 4 h 10"/>
                  <a:gd name="T18" fmla="*/ 2 w 16"/>
                  <a:gd name="T19" fmla="*/ 2 h 10"/>
                  <a:gd name="T20" fmla="*/ 2 w 16"/>
                  <a:gd name="T21" fmla="*/ 2 h 10"/>
                  <a:gd name="T22" fmla="*/ 0 w 16"/>
                  <a:gd name="T23" fmla="*/ 2 h 10"/>
                  <a:gd name="T24" fmla="*/ 0 w 16"/>
                  <a:gd name="T25" fmla="*/ 0 h 10"/>
                  <a:gd name="T26" fmla="*/ 2 w 16"/>
                  <a:gd name="T27" fmla="*/ 6 h 10"/>
                  <a:gd name="T28" fmla="*/ 8 w 16"/>
                  <a:gd name="T29" fmla="*/ 10 h 10"/>
                  <a:gd name="T30" fmla="*/ 10 w 16"/>
                  <a:gd name="T31" fmla="*/ 1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0"/>
                  <a:gd name="T50" fmla="*/ 16 w 16"/>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0">
                    <a:moveTo>
                      <a:pt x="10" y="10"/>
                    </a:moveTo>
                    <a:lnTo>
                      <a:pt x="14" y="8"/>
                    </a:lnTo>
                    <a:lnTo>
                      <a:pt x="16" y="4"/>
                    </a:lnTo>
                    <a:lnTo>
                      <a:pt x="14" y="2"/>
                    </a:lnTo>
                    <a:lnTo>
                      <a:pt x="14" y="0"/>
                    </a:lnTo>
                    <a:lnTo>
                      <a:pt x="12" y="0"/>
                    </a:lnTo>
                    <a:lnTo>
                      <a:pt x="10" y="2"/>
                    </a:lnTo>
                    <a:lnTo>
                      <a:pt x="8" y="2"/>
                    </a:lnTo>
                    <a:lnTo>
                      <a:pt x="4" y="4"/>
                    </a:lnTo>
                    <a:lnTo>
                      <a:pt x="2" y="2"/>
                    </a:lnTo>
                    <a:lnTo>
                      <a:pt x="0" y="2"/>
                    </a:lnTo>
                    <a:lnTo>
                      <a:pt x="0" y="0"/>
                    </a:lnTo>
                    <a:lnTo>
                      <a:pt x="2" y="6"/>
                    </a:lnTo>
                    <a:lnTo>
                      <a:pt x="8" y="10"/>
                    </a:lnTo>
                    <a:lnTo>
                      <a:pt x="10" y="10"/>
                    </a:lnTo>
                    <a:close/>
                  </a:path>
                </a:pathLst>
              </a:custGeom>
              <a:solidFill>
                <a:srgbClr val="0071B4">
                  <a:alpha val="25098"/>
                </a:srgbClr>
              </a:solidFill>
              <a:ln w="9525">
                <a:noFill/>
                <a:round/>
                <a:headEnd/>
                <a:tailEnd/>
              </a:ln>
            </p:spPr>
            <p:txBody>
              <a:bodyPr/>
              <a:lstStyle/>
              <a:p>
                <a:endParaRPr lang="en-US"/>
              </a:p>
            </p:txBody>
          </p:sp>
          <p:sp>
            <p:nvSpPr>
              <p:cNvPr id="11639" name="Freeform 289"/>
              <p:cNvSpPr>
                <a:spLocks/>
              </p:cNvSpPr>
              <p:nvPr/>
            </p:nvSpPr>
            <p:spPr bwMode="auto">
              <a:xfrm>
                <a:off x="4688" y="3199"/>
                <a:ext cx="2" cy="6"/>
              </a:xfrm>
              <a:custGeom>
                <a:avLst/>
                <a:gdLst>
                  <a:gd name="T0" fmla="*/ 0 w 2"/>
                  <a:gd name="T1" fmla="*/ 6 h 6"/>
                  <a:gd name="T2" fmla="*/ 0 w 2"/>
                  <a:gd name="T3" fmla="*/ 6 h 6"/>
                  <a:gd name="T4" fmla="*/ 2 w 2"/>
                  <a:gd name="T5" fmla="*/ 2 h 6"/>
                  <a:gd name="T6" fmla="*/ 2 w 2"/>
                  <a:gd name="T7" fmla="*/ 0 h 6"/>
                  <a:gd name="T8" fmla="*/ 0 w 2"/>
                  <a:gd name="T9" fmla="*/ 2 h 6"/>
                  <a:gd name="T10" fmla="*/ 0 w 2"/>
                  <a:gd name="T11" fmla="*/ 6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0" y="6"/>
                    </a:moveTo>
                    <a:lnTo>
                      <a:pt x="0" y="6"/>
                    </a:lnTo>
                    <a:lnTo>
                      <a:pt x="2" y="2"/>
                    </a:lnTo>
                    <a:lnTo>
                      <a:pt x="2" y="0"/>
                    </a:lnTo>
                    <a:lnTo>
                      <a:pt x="0" y="2"/>
                    </a:lnTo>
                    <a:lnTo>
                      <a:pt x="0" y="6"/>
                    </a:lnTo>
                    <a:close/>
                  </a:path>
                </a:pathLst>
              </a:custGeom>
              <a:solidFill>
                <a:srgbClr val="0071B4">
                  <a:alpha val="25098"/>
                </a:srgbClr>
              </a:solidFill>
              <a:ln w="9525">
                <a:noFill/>
                <a:round/>
                <a:headEnd/>
                <a:tailEnd/>
              </a:ln>
            </p:spPr>
            <p:txBody>
              <a:bodyPr/>
              <a:lstStyle/>
              <a:p>
                <a:endParaRPr lang="en-US"/>
              </a:p>
            </p:txBody>
          </p:sp>
          <p:sp>
            <p:nvSpPr>
              <p:cNvPr id="11640" name="Freeform 290"/>
              <p:cNvSpPr>
                <a:spLocks/>
              </p:cNvSpPr>
              <p:nvPr/>
            </p:nvSpPr>
            <p:spPr bwMode="auto">
              <a:xfrm>
                <a:off x="4704" y="3213"/>
                <a:ext cx="4" cy="10"/>
              </a:xfrm>
              <a:custGeom>
                <a:avLst/>
                <a:gdLst>
                  <a:gd name="T0" fmla="*/ 0 w 4"/>
                  <a:gd name="T1" fmla="*/ 6 h 10"/>
                  <a:gd name="T2" fmla="*/ 0 w 4"/>
                  <a:gd name="T3" fmla="*/ 4 h 10"/>
                  <a:gd name="T4" fmla="*/ 0 w 4"/>
                  <a:gd name="T5" fmla="*/ 6 h 10"/>
                  <a:gd name="T6" fmla="*/ 0 w 4"/>
                  <a:gd name="T7" fmla="*/ 8 h 10"/>
                  <a:gd name="T8" fmla="*/ 0 w 4"/>
                  <a:gd name="T9" fmla="*/ 8 h 10"/>
                  <a:gd name="T10" fmla="*/ 2 w 4"/>
                  <a:gd name="T11" fmla="*/ 10 h 10"/>
                  <a:gd name="T12" fmla="*/ 4 w 4"/>
                  <a:gd name="T13" fmla="*/ 8 h 10"/>
                  <a:gd name="T14" fmla="*/ 4 w 4"/>
                  <a:gd name="T15" fmla="*/ 8 h 10"/>
                  <a:gd name="T16" fmla="*/ 4 w 4"/>
                  <a:gd name="T17" fmla="*/ 4 h 10"/>
                  <a:gd name="T18" fmla="*/ 2 w 4"/>
                  <a:gd name="T19" fmla="*/ 0 h 10"/>
                  <a:gd name="T20" fmla="*/ 0 w 4"/>
                  <a:gd name="T21" fmla="*/ 0 h 10"/>
                  <a:gd name="T22" fmla="*/ 0 w 4"/>
                  <a:gd name="T23" fmla="*/ 2 h 10"/>
                  <a:gd name="T24" fmla="*/ 2 w 4"/>
                  <a:gd name="T25" fmla="*/ 2 h 10"/>
                  <a:gd name="T26" fmla="*/ 2 w 4"/>
                  <a:gd name="T27" fmla="*/ 2 h 10"/>
                  <a:gd name="T28" fmla="*/ 2 w 4"/>
                  <a:gd name="T29" fmla="*/ 6 h 10"/>
                  <a:gd name="T30" fmla="*/ 0 w 4"/>
                  <a:gd name="T31" fmla="*/ 6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10"/>
                  <a:gd name="T50" fmla="*/ 4 w 4"/>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10">
                    <a:moveTo>
                      <a:pt x="0" y="6"/>
                    </a:moveTo>
                    <a:lnTo>
                      <a:pt x="0" y="4"/>
                    </a:lnTo>
                    <a:lnTo>
                      <a:pt x="0" y="6"/>
                    </a:lnTo>
                    <a:lnTo>
                      <a:pt x="0" y="8"/>
                    </a:lnTo>
                    <a:lnTo>
                      <a:pt x="2" y="10"/>
                    </a:lnTo>
                    <a:lnTo>
                      <a:pt x="4" y="8"/>
                    </a:lnTo>
                    <a:lnTo>
                      <a:pt x="4" y="4"/>
                    </a:lnTo>
                    <a:lnTo>
                      <a:pt x="2" y="0"/>
                    </a:lnTo>
                    <a:lnTo>
                      <a:pt x="0" y="0"/>
                    </a:lnTo>
                    <a:lnTo>
                      <a:pt x="0" y="2"/>
                    </a:lnTo>
                    <a:lnTo>
                      <a:pt x="2" y="2"/>
                    </a:lnTo>
                    <a:lnTo>
                      <a:pt x="2" y="6"/>
                    </a:lnTo>
                    <a:lnTo>
                      <a:pt x="0" y="6"/>
                    </a:lnTo>
                    <a:close/>
                  </a:path>
                </a:pathLst>
              </a:custGeom>
              <a:solidFill>
                <a:srgbClr val="0071B4">
                  <a:alpha val="25098"/>
                </a:srgbClr>
              </a:solidFill>
              <a:ln w="9525">
                <a:noFill/>
                <a:round/>
                <a:headEnd/>
                <a:tailEnd/>
              </a:ln>
            </p:spPr>
            <p:txBody>
              <a:bodyPr/>
              <a:lstStyle/>
              <a:p>
                <a:endParaRPr lang="en-US"/>
              </a:p>
            </p:txBody>
          </p:sp>
          <p:sp>
            <p:nvSpPr>
              <p:cNvPr id="11641" name="Freeform 291"/>
              <p:cNvSpPr>
                <a:spLocks/>
              </p:cNvSpPr>
              <p:nvPr/>
            </p:nvSpPr>
            <p:spPr bwMode="auto">
              <a:xfrm>
                <a:off x="4704" y="3201"/>
                <a:ext cx="8" cy="16"/>
              </a:xfrm>
              <a:custGeom>
                <a:avLst/>
                <a:gdLst>
                  <a:gd name="T0" fmla="*/ 8 w 8"/>
                  <a:gd name="T1" fmla="*/ 14 h 16"/>
                  <a:gd name="T2" fmla="*/ 8 w 8"/>
                  <a:gd name="T3" fmla="*/ 12 h 16"/>
                  <a:gd name="T4" fmla="*/ 8 w 8"/>
                  <a:gd name="T5" fmla="*/ 4 h 16"/>
                  <a:gd name="T6" fmla="*/ 8 w 8"/>
                  <a:gd name="T7" fmla="*/ 2 h 16"/>
                  <a:gd name="T8" fmla="*/ 6 w 8"/>
                  <a:gd name="T9" fmla="*/ 0 h 16"/>
                  <a:gd name="T10" fmla="*/ 2 w 8"/>
                  <a:gd name="T11" fmla="*/ 6 h 16"/>
                  <a:gd name="T12" fmla="*/ 4 w 8"/>
                  <a:gd name="T13" fmla="*/ 6 h 16"/>
                  <a:gd name="T14" fmla="*/ 4 w 8"/>
                  <a:gd name="T15" fmla="*/ 6 h 16"/>
                  <a:gd name="T16" fmla="*/ 2 w 8"/>
                  <a:gd name="T17" fmla="*/ 10 h 16"/>
                  <a:gd name="T18" fmla="*/ 4 w 8"/>
                  <a:gd name="T19" fmla="*/ 12 h 16"/>
                  <a:gd name="T20" fmla="*/ 4 w 8"/>
                  <a:gd name="T21" fmla="*/ 12 h 16"/>
                  <a:gd name="T22" fmla="*/ 4 w 8"/>
                  <a:gd name="T23" fmla="*/ 12 h 16"/>
                  <a:gd name="T24" fmla="*/ 2 w 8"/>
                  <a:gd name="T25" fmla="*/ 10 h 16"/>
                  <a:gd name="T26" fmla="*/ 0 w 8"/>
                  <a:gd name="T27" fmla="*/ 10 h 16"/>
                  <a:gd name="T28" fmla="*/ 2 w 8"/>
                  <a:gd name="T29" fmla="*/ 12 h 16"/>
                  <a:gd name="T30" fmla="*/ 2 w 8"/>
                  <a:gd name="T31" fmla="*/ 12 h 16"/>
                  <a:gd name="T32" fmla="*/ 4 w 8"/>
                  <a:gd name="T33" fmla="*/ 14 h 16"/>
                  <a:gd name="T34" fmla="*/ 6 w 8"/>
                  <a:gd name="T35" fmla="*/ 16 h 16"/>
                  <a:gd name="T36" fmla="*/ 6 w 8"/>
                  <a:gd name="T37" fmla="*/ 16 h 16"/>
                  <a:gd name="T38" fmla="*/ 6 w 8"/>
                  <a:gd name="T39" fmla="*/ 16 h 16"/>
                  <a:gd name="T40" fmla="*/ 6 w 8"/>
                  <a:gd name="T41" fmla="*/ 14 h 16"/>
                  <a:gd name="T42" fmla="*/ 6 w 8"/>
                  <a:gd name="T43" fmla="*/ 12 h 16"/>
                  <a:gd name="T44" fmla="*/ 6 w 8"/>
                  <a:gd name="T45" fmla="*/ 14 h 16"/>
                  <a:gd name="T46" fmla="*/ 8 w 8"/>
                  <a:gd name="T47" fmla="*/ 14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6"/>
                  <a:gd name="T74" fmla="*/ 8 w 8"/>
                  <a:gd name="T75" fmla="*/ 16 h 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6">
                    <a:moveTo>
                      <a:pt x="8" y="14"/>
                    </a:moveTo>
                    <a:lnTo>
                      <a:pt x="8" y="12"/>
                    </a:lnTo>
                    <a:lnTo>
                      <a:pt x="8" y="4"/>
                    </a:lnTo>
                    <a:lnTo>
                      <a:pt x="8" y="2"/>
                    </a:lnTo>
                    <a:lnTo>
                      <a:pt x="6" y="0"/>
                    </a:lnTo>
                    <a:lnTo>
                      <a:pt x="2" y="6"/>
                    </a:lnTo>
                    <a:lnTo>
                      <a:pt x="4" y="6"/>
                    </a:lnTo>
                    <a:lnTo>
                      <a:pt x="2" y="10"/>
                    </a:lnTo>
                    <a:lnTo>
                      <a:pt x="4" y="12"/>
                    </a:lnTo>
                    <a:lnTo>
                      <a:pt x="2" y="10"/>
                    </a:lnTo>
                    <a:lnTo>
                      <a:pt x="0" y="10"/>
                    </a:lnTo>
                    <a:lnTo>
                      <a:pt x="2" y="12"/>
                    </a:lnTo>
                    <a:lnTo>
                      <a:pt x="4" y="14"/>
                    </a:lnTo>
                    <a:lnTo>
                      <a:pt x="6" y="16"/>
                    </a:lnTo>
                    <a:lnTo>
                      <a:pt x="6" y="14"/>
                    </a:lnTo>
                    <a:lnTo>
                      <a:pt x="6" y="12"/>
                    </a:lnTo>
                    <a:lnTo>
                      <a:pt x="6" y="14"/>
                    </a:lnTo>
                    <a:lnTo>
                      <a:pt x="8" y="14"/>
                    </a:lnTo>
                    <a:close/>
                  </a:path>
                </a:pathLst>
              </a:custGeom>
              <a:solidFill>
                <a:srgbClr val="0071B4">
                  <a:alpha val="25098"/>
                </a:srgbClr>
              </a:solidFill>
              <a:ln w="9525">
                <a:noFill/>
                <a:round/>
                <a:headEnd/>
                <a:tailEnd/>
              </a:ln>
            </p:spPr>
            <p:txBody>
              <a:bodyPr/>
              <a:lstStyle/>
              <a:p>
                <a:endParaRPr lang="en-US"/>
              </a:p>
            </p:txBody>
          </p:sp>
          <p:sp>
            <p:nvSpPr>
              <p:cNvPr id="11642" name="Freeform 292"/>
              <p:cNvSpPr>
                <a:spLocks/>
              </p:cNvSpPr>
              <p:nvPr/>
            </p:nvSpPr>
            <p:spPr bwMode="auto">
              <a:xfrm>
                <a:off x="4939" y="3161"/>
                <a:ext cx="32" cy="30"/>
              </a:xfrm>
              <a:custGeom>
                <a:avLst/>
                <a:gdLst>
                  <a:gd name="T0" fmla="*/ 0 w 32"/>
                  <a:gd name="T1" fmla="*/ 2 h 30"/>
                  <a:gd name="T2" fmla="*/ 0 w 32"/>
                  <a:gd name="T3" fmla="*/ 2 h 30"/>
                  <a:gd name="T4" fmla="*/ 2 w 32"/>
                  <a:gd name="T5" fmla="*/ 2 h 30"/>
                  <a:gd name="T6" fmla="*/ 10 w 32"/>
                  <a:gd name="T7" fmla="*/ 8 h 30"/>
                  <a:gd name="T8" fmla="*/ 12 w 32"/>
                  <a:gd name="T9" fmla="*/ 8 h 30"/>
                  <a:gd name="T10" fmla="*/ 16 w 32"/>
                  <a:gd name="T11" fmla="*/ 12 h 30"/>
                  <a:gd name="T12" fmla="*/ 20 w 32"/>
                  <a:gd name="T13" fmla="*/ 12 h 30"/>
                  <a:gd name="T14" fmla="*/ 22 w 32"/>
                  <a:gd name="T15" fmla="*/ 14 h 30"/>
                  <a:gd name="T16" fmla="*/ 28 w 32"/>
                  <a:gd name="T17" fmla="*/ 30 h 30"/>
                  <a:gd name="T18" fmla="*/ 30 w 32"/>
                  <a:gd name="T19" fmla="*/ 30 h 30"/>
                  <a:gd name="T20" fmla="*/ 32 w 32"/>
                  <a:gd name="T21" fmla="*/ 26 h 30"/>
                  <a:gd name="T22" fmla="*/ 32 w 32"/>
                  <a:gd name="T23" fmla="*/ 24 h 30"/>
                  <a:gd name="T24" fmla="*/ 30 w 32"/>
                  <a:gd name="T25" fmla="*/ 20 h 30"/>
                  <a:gd name="T26" fmla="*/ 30 w 32"/>
                  <a:gd name="T27" fmla="*/ 20 h 30"/>
                  <a:gd name="T28" fmla="*/ 28 w 32"/>
                  <a:gd name="T29" fmla="*/ 18 h 30"/>
                  <a:gd name="T30" fmla="*/ 26 w 32"/>
                  <a:gd name="T31" fmla="*/ 18 h 30"/>
                  <a:gd name="T32" fmla="*/ 24 w 32"/>
                  <a:gd name="T33" fmla="*/ 16 h 30"/>
                  <a:gd name="T34" fmla="*/ 16 w 32"/>
                  <a:gd name="T35" fmla="*/ 10 h 30"/>
                  <a:gd name="T36" fmla="*/ 14 w 32"/>
                  <a:gd name="T37" fmla="*/ 10 h 30"/>
                  <a:gd name="T38" fmla="*/ 0 w 32"/>
                  <a:gd name="T39" fmla="*/ 0 h 30"/>
                  <a:gd name="T40" fmla="*/ 0 w 32"/>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0"/>
                  <a:gd name="T65" fmla="*/ 32 w 32"/>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0">
                    <a:moveTo>
                      <a:pt x="0" y="2"/>
                    </a:moveTo>
                    <a:lnTo>
                      <a:pt x="0" y="2"/>
                    </a:lnTo>
                    <a:lnTo>
                      <a:pt x="2" y="2"/>
                    </a:lnTo>
                    <a:lnTo>
                      <a:pt x="10" y="8"/>
                    </a:lnTo>
                    <a:lnTo>
                      <a:pt x="12" y="8"/>
                    </a:lnTo>
                    <a:lnTo>
                      <a:pt x="16" y="12"/>
                    </a:lnTo>
                    <a:lnTo>
                      <a:pt x="20" y="12"/>
                    </a:lnTo>
                    <a:lnTo>
                      <a:pt x="22" y="14"/>
                    </a:lnTo>
                    <a:lnTo>
                      <a:pt x="28" y="30"/>
                    </a:lnTo>
                    <a:lnTo>
                      <a:pt x="30" y="30"/>
                    </a:lnTo>
                    <a:lnTo>
                      <a:pt x="32" y="26"/>
                    </a:lnTo>
                    <a:lnTo>
                      <a:pt x="32" y="24"/>
                    </a:lnTo>
                    <a:lnTo>
                      <a:pt x="30" y="20"/>
                    </a:lnTo>
                    <a:lnTo>
                      <a:pt x="28" y="18"/>
                    </a:lnTo>
                    <a:lnTo>
                      <a:pt x="26" y="18"/>
                    </a:lnTo>
                    <a:lnTo>
                      <a:pt x="24" y="16"/>
                    </a:lnTo>
                    <a:lnTo>
                      <a:pt x="16" y="10"/>
                    </a:lnTo>
                    <a:lnTo>
                      <a:pt x="14" y="1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643" name="Freeform 293"/>
              <p:cNvSpPr>
                <a:spLocks/>
              </p:cNvSpPr>
              <p:nvPr/>
            </p:nvSpPr>
            <p:spPr bwMode="auto">
              <a:xfrm>
                <a:off x="4646" y="3284"/>
                <a:ext cx="6" cy="6"/>
              </a:xfrm>
              <a:custGeom>
                <a:avLst/>
                <a:gdLst>
                  <a:gd name="T0" fmla="*/ 2 w 6"/>
                  <a:gd name="T1" fmla="*/ 0 h 6"/>
                  <a:gd name="T2" fmla="*/ 2 w 6"/>
                  <a:gd name="T3" fmla="*/ 0 h 6"/>
                  <a:gd name="T4" fmla="*/ 0 w 6"/>
                  <a:gd name="T5" fmla="*/ 2 h 6"/>
                  <a:gd name="T6" fmla="*/ 0 w 6"/>
                  <a:gd name="T7" fmla="*/ 4 h 6"/>
                  <a:gd name="T8" fmla="*/ 0 w 6"/>
                  <a:gd name="T9" fmla="*/ 4 h 6"/>
                  <a:gd name="T10" fmla="*/ 0 w 6"/>
                  <a:gd name="T11" fmla="*/ 6 h 6"/>
                  <a:gd name="T12" fmla="*/ 0 w 6"/>
                  <a:gd name="T13" fmla="*/ 6 h 6"/>
                  <a:gd name="T14" fmla="*/ 6 w 6"/>
                  <a:gd name="T15" fmla="*/ 6 h 6"/>
                  <a:gd name="T16" fmla="*/ 4 w 6"/>
                  <a:gd name="T17" fmla="*/ 4 h 6"/>
                  <a:gd name="T18" fmla="*/ 2 w 6"/>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2" y="0"/>
                    </a:moveTo>
                    <a:lnTo>
                      <a:pt x="2" y="0"/>
                    </a:lnTo>
                    <a:lnTo>
                      <a:pt x="0" y="2"/>
                    </a:lnTo>
                    <a:lnTo>
                      <a:pt x="0" y="4"/>
                    </a:lnTo>
                    <a:lnTo>
                      <a:pt x="0" y="6"/>
                    </a:lnTo>
                    <a:lnTo>
                      <a:pt x="6" y="6"/>
                    </a:lnTo>
                    <a:lnTo>
                      <a:pt x="4" y="4"/>
                    </a:lnTo>
                    <a:lnTo>
                      <a:pt x="2" y="0"/>
                    </a:lnTo>
                    <a:close/>
                  </a:path>
                </a:pathLst>
              </a:custGeom>
              <a:solidFill>
                <a:srgbClr val="0071B4">
                  <a:alpha val="25098"/>
                </a:srgbClr>
              </a:solidFill>
              <a:ln w="9525">
                <a:noFill/>
                <a:round/>
                <a:headEnd/>
                <a:tailEnd/>
              </a:ln>
            </p:spPr>
            <p:txBody>
              <a:bodyPr/>
              <a:lstStyle/>
              <a:p>
                <a:endParaRPr lang="en-US"/>
              </a:p>
            </p:txBody>
          </p:sp>
          <p:sp>
            <p:nvSpPr>
              <p:cNvPr id="11644" name="Freeform 294"/>
              <p:cNvSpPr>
                <a:spLocks/>
              </p:cNvSpPr>
              <p:nvPr/>
            </p:nvSpPr>
            <p:spPr bwMode="auto">
              <a:xfrm>
                <a:off x="4650" y="3125"/>
                <a:ext cx="14" cy="6"/>
              </a:xfrm>
              <a:custGeom>
                <a:avLst/>
                <a:gdLst>
                  <a:gd name="T0" fmla="*/ 4 w 14"/>
                  <a:gd name="T1" fmla="*/ 4 h 6"/>
                  <a:gd name="T2" fmla="*/ 8 w 14"/>
                  <a:gd name="T3" fmla="*/ 6 h 6"/>
                  <a:gd name="T4" fmla="*/ 10 w 14"/>
                  <a:gd name="T5" fmla="*/ 6 h 6"/>
                  <a:gd name="T6" fmla="*/ 14 w 14"/>
                  <a:gd name="T7" fmla="*/ 4 h 6"/>
                  <a:gd name="T8" fmla="*/ 6 w 14"/>
                  <a:gd name="T9" fmla="*/ 0 h 6"/>
                  <a:gd name="T10" fmla="*/ 2 w 14"/>
                  <a:gd name="T11" fmla="*/ 2 h 6"/>
                  <a:gd name="T12" fmla="*/ 2 w 14"/>
                  <a:gd name="T13" fmla="*/ 2 h 6"/>
                  <a:gd name="T14" fmla="*/ 2 w 14"/>
                  <a:gd name="T15" fmla="*/ 2 h 6"/>
                  <a:gd name="T16" fmla="*/ 0 w 14"/>
                  <a:gd name="T17" fmla="*/ 2 h 6"/>
                  <a:gd name="T18" fmla="*/ 0 w 14"/>
                  <a:gd name="T19" fmla="*/ 4 h 6"/>
                  <a:gd name="T20" fmla="*/ 2 w 14"/>
                  <a:gd name="T21" fmla="*/ 4 h 6"/>
                  <a:gd name="T22" fmla="*/ 4 w 14"/>
                  <a:gd name="T23" fmla="*/ 4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6"/>
                  <a:gd name="T38" fmla="*/ 14 w 1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6">
                    <a:moveTo>
                      <a:pt x="4" y="4"/>
                    </a:moveTo>
                    <a:lnTo>
                      <a:pt x="8" y="6"/>
                    </a:lnTo>
                    <a:lnTo>
                      <a:pt x="10" y="6"/>
                    </a:lnTo>
                    <a:lnTo>
                      <a:pt x="14" y="4"/>
                    </a:lnTo>
                    <a:lnTo>
                      <a:pt x="6" y="0"/>
                    </a:lnTo>
                    <a:lnTo>
                      <a:pt x="2" y="2"/>
                    </a:lnTo>
                    <a:lnTo>
                      <a:pt x="0" y="2"/>
                    </a:lnTo>
                    <a:lnTo>
                      <a:pt x="0" y="4"/>
                    </a:lnTo>
                    <a:lnTo>
                      <a:pt x="2" y="4"/>
                    </a:lnTo>
                    <a:lnTo>
                      <a:pt x="4" y="4"/>
                    </a:lnTo>
                    <a:close/>
                  </a:path>
                </a:pathLst>
              </a:custGeom>
              <a:solidFill>
                <a:srgbClr val="0071B4">
                  <a:alpha val="25098"/>
                </a:srgbClr>
              </a:solidFill>
              <a:ln w="9525">
                <a:noFill/>
                <a:round/>
                <a:headEnd/>
                <a:tailEnd/>
              </a:ln>
            </p:spPr>
            <p:txBody>
              <a:bodyPr/>
              <a:lstStyle/>
              <a:p>
                <a:endParaRPr lang="en-US"/>
              </a:p>
            </p:txBody>
          </p:sp>
          <p:sp>
            <p:nvSpPr>
              <p:cNvPr id="11645" name="Freeform 295"/>
              <p:cNvSpPr>
                <a:spLocks/>
              </p:cNvSpPr>
              <p:nvPr/>
            </p:nvSpPr>
            <p:spPr bwMode="auto">
              <a:xfrm>
                <a:off x="4736" y="3280"/>
                <a:ext cx="2" cy="6"/>
              </a:xfrm>
              <a:custGeom>
                <a:avLst/>
                <a:gdLst>
                  <a:gd name="T0" fmla="*/ 0 w 2"/>
                  <a:gd name="T1" fmla="*/ 6 h 6"/>
                  <a:gd name="T2" fmla="*/ 0 w 2"/>
                  <a:gd name="T3" fmla="*/ 6 h 6"/>
                  <a:gd name="T4" fmla="*/ 2 w 2"/>
                  <a:gd name="T5" fmla="*/ 2 h 6"/>
                  <a:gd name="T6" fmla="*/ 2 w 2"/>
                  <a:gd name="T7" fmla="*/ 0 h 6"/>
                  <a:gd name="T8" fmla="*/ 2 w 2"/>
                  <a:gd name="T9" fmla="*/ 0 h 6"/>
                  <a:gd name="T10" fmla="*/ 0 w 2"/>
                  <a:gd name="T11" fmla="*/ 2 h 6"/>
                  <a:gd name="T12" fmla="*/ 0 w 2"/>
                  <a:gd name="T13" fmla="*/ 6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0" y="6"/>
                    </a:moveTo>
                    <a:lnTo>
                      <a:pt x="0" y="6"/>
                    </a:lnTo>
                    <a:lnTo>
                      <a:pt x="2" y="2"/>
                    </a:lnTo>
                    <a:lnTo>
                      <a:pt x="2" y="0"/>
                    </a:lnTo>
                    <a:lnTo>
                      <a:pt x="0" y="2"/>
                    </a:lnTo>
                    <a:lnTo>
                      <a:pt x="0" y="6"/>
                    </a:lnTo>
                    <a:close/>
                  </a:path>
                </a:pathLst>
              </a:custGeom>
              <a:solidFill>
                <a:srgbClr val="0071B4">
                  <a:alpha val="25098"/>
                </a:srgbClr>
              </a:solidFill>
              <a:ln w="9525">
                <a:noFill/>
                <a:round/>
                <a:headEnd/>
                <a:tailEnd/>
              </a:ln>
            </p:spPr>
            <p:txBody>
              <a:bodyPr/>
              <a:lstStyle/>
              <a:p>
                <a:endParaRPr lang="en-US"/>
              </a:p>
            </p:txBody>
          </p:sp>
          <p:sp>
            <p:nvSpPr>
              <p:cNvPr id="11646" name="Freeform 296"/>
              <p:cNvSpPr>
                <a:spLocks/>
              </p:cNvSpPr>
              <p:nvPr/>
            </p:nvSpPr>
            <p:spPr bwMode="auto">
              <a:xfrm>
                <a:off x="4642" y="3149"/>
                <a:ext cx="10" cy="6"/>
              </a:xfrm>
              <a:custGeom>
                <a:avLst/>
                <a:gdLst>
                  <a:gd name="T0" fmla="*/ 8 w 10"/>
                  <a:gd name="T1" fmla="*/ 0 h 6"/>
                  <a:gd name="T2" fmla="*/ 6 w 10"/>
                  <a:gd name="T3" fmla="*/ 0 h 6"/>
                  <a:gd name="T4" fmla="*/ 2 w 10"/>
                  <a:gd name="T5" fmla="*/ 2 h 6"/>
                  <a:gd name="T6" fmla="*/ 0 w 10"/>
                  <a:gd name="T7" fmla="*/ 2 h 6"/>
                  <a:gd name="T8" fmla="*/ 2 w 10"/>
                  <a:gd name="T9" fmla="*/ 4 h 6"/>
                  <a:gd name="T10" fmla="*/ 4 w 10"/>
                  <a:gd name="T11" fmla="*/ 6 h 6"/>
                  <a:gd name="T12" fmla="*/ 8 w 10"/>
                  <a:gd name="T13" fmla="*/ 6 h 6"/>
                  <a:gd name="T14" fmla="*/ 10 w 10"/>
                  <a:gd name="T15" fmla="*/ 4 h 6"/>
                  <a:gd name="T16" fmla="*/ 8 w 10"/>
                  <a:gd name="T17" fmla="*/ 2 h 6"/>
                  <a:gd name="T18" fmla="*/ 10 w 10"/>
                  <a:gd name="T19" fmla="*/ 2 h 6"/>
                  <a:gd name="T20" fmla="*/ 8 w 10"/>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6"/>
                  <a:gd name="T35" fmla="*/ 10 w 10"/>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6">
                    <a:moveTo>
                      <a:pt x="8" y="0"/>
                    </a:moveTo>
                    <a:lnTo>
                      <a:pt x="6" y="0"/>
                    </a:lnTo>
                    <a:lnTo>
                      <a:pt x="2" y="2"/>
                    </a:lnTo>
                    <a:lnTo>
                      <a:pt x="0" y="2"/>
                    </a:lnTo>
                    <a:lnTo>
                      <a:pt x="2" y="4"/>
                    </a:lnTo>
                    <a:lnTo>
                      <a:pt x="4" y="6"/>
                    </a:lnTo>
                    <a:lnTo>
                      <a:pt x="8" y="6"/>
                    </a:lnTo>
                    <a:lnTo>
                      <a:pt x="10" y="4"/>
                    </a:lnTo>
                    <a:lnTo>
                      <a:pt x="8" y="2"/>
                    </a:lnTo>
                    <a:lnTo>
                      <a:pt x="10" y="2"/>
                    </a:lnTo>
                    <a:lnTo>
                      <a:pt x="8" y="0"/>
                    </a:lnTo>
                    <a:close/>
                  </a:path>
                </a:pathLst>
              </a:custGeom>
              <a:solidFill>
                <a:srgbClr val="0071B4">
                  <a:alpha val="25098"/>
                </a:srgbClr>
              </a:solidFill>
              <a:ln w="9525">
                <a:noFill/>
                <a:round/>
                <a:headEnd/>
                <a:tailEnd/>
              </a:ln>
            </p:spPr>
            <p:txBody>
              <a:bodyPr/>
              <a:lstStyle/>
              <a:p>
                <a:endParaRPr lang="en-US"/>
              </a:p>
            </p:txBody>
          </p:sp>
          <p:sp>
            <p:nvSpPr>
              <p:cNvPr id="11647" name="Freeform 297"/>
              <p:cNvSpPr>
                <a:spLocks/>
              </p:cNvSpPr>
              <p:nvPr/>
            </p:nvSpPr>
            <p:spPr bwMode="auto">
              <a:xfrm>
                <a:off x="4967" y="3480"/>
                <a:ext cx="4" cy="15"/>
              </a:xfrm>
              <a:custGeom>
                <a:avLst/>
                <a:gdLst>
                  <a:gd name="T0" fmla="*/ 2 w 4"/>
                  <a:gd name="T1" fmla="*/ 15 h 15"/>
                  <a:gd name="T2" fmla="*/ 4 w 4"/>
                  <a:gd name="T3" fmla="*/ 7 h 15"/>
                  <a:gd name="T4" fmla="*/ 4 w 4"/>
                  <a:gd name="T5" fmla="*/ 3 h 15"/>
                  <a:gd name="T6" fmla="*/ 2 w 4"/>
                  <a:gd name="T7" fmla="*/ 0 h 15"/>
                  <a:gd name="T8" fmla="*/ 2 w 4"/>
                  <a:gd name="T9" fmla="*/ 2 h 15"/>
                  <a:gd name="T10" fmla="*/ 2 w 4"/>
                  <a:gd name="T11" fmla="*/ 3 h 15"/>
                  <a:gd name="T12" fmla="*/ 0 w 4"/>
                  <a:gd name="T13" fmla="*/ 7 h 15"/>
                  <a:gd name="T14" fmla="*/ 0 w 4"/>
                  <a:gd name="T15" fmla="*/ 15 h 15"/>
                  <a:gd name="T16" fmla="*/ 2 w 4"/>
                  <a:gd name="T17" fmla="*/ 1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5"/>
                  <a:gd name="T29" fmla="*/ 4 w 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5">
                    <a:moveTo>
                      <a:pt x="2" y="15"/>
                    </a:moveTo>
                    <a:lnTo>
                      <a:pt x="4" y="7"/>
                    </a:lnTo>
                    <a:lnTo>
                      <a:pt x="4" y="3"/>
                    </a:lnTo>
                    <a:lnTo>
                      <a:pt x="2" y="0"/>
                    </a:lnTo>
                    <a:lnTo>
                      <a:pt x="2" y="2"/>
                    </a:lnTo>
                    <a:lnTo>
                      <a:pt x="2" y="3"/>
                    </a:lnTo>
                    <a:lnTo>
                      <a:pt x="0" y="7"/>
                    </a:lnTo>
                    <a:lnTo>
                      <a:pt x="0" y="15"/>
                    </a:lnTo>
                    <a:lnTo>
                      <a:pt x="2" y="15"/>
                    </a:lnTo>
                    <a:close/>
                  </a:path>
                </a:pathLst>
              </a:custGeom>
              <a:solidFill>
                <a:srgbClr val="0071B4">
                  <a:alpha val="25098"/>
                </a:srgbClr>
              </a:solidFill>
              <a:ln w="9525">
                <a:noFill/>
                <a:round/>
                <a:headEnd/>
                <a:tailEnd/>
              </a:ln>
            </p:spPr>
            <p:txBody>
              <a:bodyPr/>
              <a:lstStyle/>
              <a:p>
                <a:endParaRPr lang="en-US"/>
              </a:p>
            </p:txBody>
          </p:sp>
          <p:sp>
            <p:nvSpPr>
              <p:cNvPr id="11648" name="Freeform 298"/>
              <p:cNvSpPr>
                <a:spLocks/>
              </p:cNvSpPr>
              <p:nvPr/>
            </p:nvSpPr>
            <p:spPr bwMode="auto">
              <a:xfrm>
                <a:off x="4935" y="3256"/>
                <a:ext cx="6" cy="4"/>
              </a:xfrm>
              <a:custGeom>
                <a:avLst/>
                <a:gdLst>
                  <a:gd name="T0" fmla="*/ 4 w 6"/>
                  <a:gd name="T1" fmla="*/ 0 h 4"/>
                  <a:gd name="T2" fmla="*/ 0 w 6"/>
                  <a:gd name="T3" fmla="*/ 0 h 4"/>
                  <a:gd name="T4" fmla="*/ 0 w 6"/>
                  <a:gd name="T5" fmla="*/ 0 h 4"/>
                  <a:gd name="T6" fmla="*/ 0 w 6"/>
                  <a:gd name="T7" fmla="*/ 4 h 4"/>
                  <a:gd name="T8" fmla="*/ 6 w 6"/>
                  <a:gd name="T9" fmla="*/ 4 h 4"/>
                  <a:gd name="T10" fmla="*/ 6 w 6"/>
                  <a:gd name="T11" fmla="*/ 2 h 4"/>
                  <a:gd name="T12" fmla="*/ 4 w 6"/>
                  <a:gd name="T13" fmla="*/ 0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0"/>
                    </a:moveTo>
                    <a:lnTo>
                      <a:pt x="0" y="0"/>
                    </a:lnTo>
                    <a:lnTo>
                      <a:pt x="0" y="4"/>
                    </a:lnTo>
                    <a:lnTo>
                      <a:pt x="6" y="4"/>
                    </a:lnTo>
                    <a:lnTo>
                      <a:pt x="6" y="2"/>
                    </a:lnTo>
                    <a:lnTo>
                      <a:pt x="4" y="0"/>
                    </a:lnTo>
                    <a:close/>
                  </a:path>
                </a:pathLst>
              </a:custGeom>
              <a:solidFill>
                <a:srgbClr val="0071B4">
                  <a:alpha val="25098"/>
                </a:srgbClr>
              </a:solidFill>
              <a:ln w="9525">
                <a:noFill/>
                <a:round/>
                <a:headEnd/>
                <a:tailEnd/>
              </a:ln>
            </p:spPr>
            <p:txBody>
              <a:bodyPr/>
              <a:lstStyle/>
              <a:p>
                <a:endParaRPr lang="en-US"/>
              </a:p>
            </p:txBody>
          </p:sp>
          <p:sp>
            <p:nvSpPr>
              <p:cNvPr id="11649" name="Freeform 299"/>
              <p:cNvSpPr>
                <a:spLocks/>
              </p:cNvSpPr>
              <p:nvPr/>
            </p:nvSpPr>
            <p:spPr bwMode="auto">
              <a:xfrm>
                <a:off x="4897" y="3203"/>
                <a:ext cx="4" cy="4"/>
              </a:xfrm>
              <a:custGeom>
                <a:avLst/>
                <a:gdLst>
                  <a:gd name="T0" fmla="*/ 0 w 4"/>
                  <a:gd name="T1" fmla="*/ 0 h 4"/>
                  <a:gd name="T2" fmla="*/ 0 w 4"/>
                  <a:gd name="T3" fmla="*/ 0 h 4"/>
                  <a:gd name="T4" fmla="*/ 0 w 4"/>
                  <a:gd name="T5" fmla="*/ 2 h 4"/>
                  <a:gd name="T6" fmla="*/ 2 w 4"/>
                  <a:gd name="T7" fmla="*/ 4 h 4"/>
                  <a:gd name="T8" fmla="*/ 4 w 4"/>
                  <a:gd name="T9" fmla="*/ 4 h 4"/>
                  <a:gd name="T10" fmla="*/ 4 w 4"/>
                  <a:gd name="T11" fmla="*/ 0 h 4"/>
                  <a:gd name="T12" fmla="*/ 0 w 4"/>
                  <a:gd name="T13" fmla="*/ 0 h 4"/>
                  <a:gd name="T14" fmla="*/ 0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0"/>
                    </a:moveTo>
                    <a:lnTo>
                      <a:pt x="0" y="0"/>
                    </a:lnTo>
                    <a:lnTo>
                      <a:pt x="0" y="2"/>
                    </a:lnTo>
                    <a:lnTo>
                      <a:pt x="2" y="4"/>
                    </a:lnTo>
                    <a:lnTo>
                      <a:pt x="4" y="4"/>
                    </a:lnTo>
                    <a:lnTo>
                      <a:pt x="4" y="0"/>
                    </a:lnTo>
                    <a:lnTo>
                      <a:pt x="0" y="0"/>
                    </a:lnTo>
                    <a:close/>
                  </a:path>
                </a:pathLst>
              </a:custGeom>
              <a:solidFill>
                <a:srgbClr val="0071B4">
                  <a:alpha val="25098"/>
                </a:srgbClr>
              </a:solidFill>
              <a:ln w="9525">
                <a:noFill/>
                <a:round/>
                <a:headEnd/>
                <a:tailEnd/>
              </a:ln>
            </p:spPr>
            <p:txBody>
              <a:bodyPr/>
              <a:lstStyle/>
              <a:p>
                <a:endParaRPr lang="en-US"/>
              </a:p>
            </p:txBody>
          </p:sp>
          <p:sp>
            <p:nvSpPr>
              <p:cNvPr id="11650" name="Freeform 300"/>
              <p:cNvSpPr>
                <a:spLocks/>
              </p:cNvSpPr>
              <p:nvPr/>
            </p:nvSpPr>
            <p:spPr bwMode="auto">
              <a:xfrm>
                <a:off x="4903" y="3183"/>
                <a:ext cx="58" cy="30"/>
              </a:xfrm>
              <a:custGeom>
                <a:avLst/>
                <a:gdLst>
                  <a:gd name="T0" fmla="*/ 2 w 58"/>
                  <a:gd name="T1" fmla="*/ 18 h 30"/>
                  <a:gd name="T2" fmla="*/ 0 w 58"/>
                  <a:gd name="T3" fmla="*/ 20 h 30"/>
                  <a:gd name="T4" fmla="*/ 2 w 58"/>
                  <a:gd name="T5" fmla="*/ 22 h 30"/>
                  <a:gd name="T6" fmla="*/ 4 w 58"/>
                  <a:gd name="T7" fmla="*/ 24 h 30"/>
                  <a:gd name="T8" fmla="*/ 8 w 58"/>
                  <a:gd name="T9" fmla="*/ 26 h 30"/>
                  <a:gd name="T10" fmla="*/ 12 w 58"/>
                  <a:gd name="T11" fmla="*/ 28 h 30"/>
                  <a:gd name="T12" fmla="*/ 16 w 58"/>
                  <a:gd name="T13" fmla="*/ 28 h 30"/>
                  <a:gd name="T14" fmla="*/ 18 w 58"/>
                  <a:gd name="T15" fmla="*/ 28 h 30"/>
                  <a:gd name="T16" fmla="*/ 20 w 58"/>
                  <a:gd name="T17" fmla="*/ 30 h 30"/>
                  <a:gd name="T18" fmla="*/ 34 w 58"/>
                  <a:gd name="T19" fmla="*/ 30 h 30"/>
                  <a:gd name="T20" fmla="*/ 44 w 58"/>
                  <a:gd name="T21" fmla="*/ 26 h 30"/>
                  <a:gd name="T22" fmla="*/ 46 w 58"/>
                  <a:gd name="T23" fmla="*/ 22 h 30"/>
                  <a:gd name="T24" fmla="*/ 46 w 58"/>
                  <a:gd name="T25" fmla="*/ 22 h 30"/>
                  <a:gd name="T26" fmla="*/ 48 w 58"/>
                  <a:gd name="T27" fmla="*/ 20 h 30"/>
                  <a:gd name="T28" fmla="*/ 50 w 58"/>
                  <a:gd name="T29" fmla="*/ 20 h 30"/>
                  <a:gd name="T30" fmla="*/ 52 w 58"/>
                  <a:gd name="T31" fmla="*/ 20 h 30"/>
                  <a:gd name="T32" fmla="*/ 54 w 58"/>
                  <a:gd name="T33" fmla="*/ 16 h 30"/>
                  <a:gd name="T34" fmla="*/ 54 w 58"/>
                  <a:gd name="T35" fmla="*/ 14 h 30"/>
                  <a:gd name="T36" fmla="*/ 54 w 58"/>
                  <a:gd name="T37" fmla="*/ 12 h 30"/>
                  <a:gd name="T38" fmla="*/ 56 w 58"/>
                  <a:gd name="T39" fmla="*/ 12 h 30"/>
                  <a:gd name="T40" fmla="*/ 58 w 58"/>
                  <a:gd name="T41" fmla="*/ 10 h 30"/>
                  <a:gd name="T42" fmla="*/ 58 w 58"/>
                  <a:gd name="T43" fmla="*/ 4 h 30"/>
                  <a:gd name="T44" fmla="*/ 56 w 58"/>
                  <a:gd name="T45" fmla="*/ 2 h 30"/>
                  <a:gd name="T46" fmla="*/ 54 w 58"/>
                  <a:gd name="T47" fmla="*/ 0 h 30"/>
                  <a:gd name="T48" fmla="*/ 52 w 58"/>
                  <a:gd name="T49" fmla="*/ 2 h 30"/>
                  <a:gd name="T50" fmla="*/ 52 w 58"/>
                  <a:gd name="T51" fmla="*/ 2 h 30"/>
                  <a:gd name="T52" fmla="*/ 50 w 58"/>
                  <a:gd name="T53" fmla="*/ 2 h 30"/>
                  <a:gd name="T54" fmla="*/ 48 w 58"/>
                  <a:gd name="T55" fmla="*/ 2 h 30"/>
                  <a:gd name="T56" fmla="*/ 46 w 58"/>
                  <a:gd name="T57" fmla="*/ 2 h 30"/>
                  <a:gd name="T58" fmla="*/ 46 w 58"/>
                  <a:gd name="T59" fmla="*/ 2 h 30"/>
                  <a:gd name="T60" fmla="*/ 48 w 58"/>
                  <a:gd name="T61" fmla="*/ 8 h 30"/>
                  <a:gd name="T62" fmla="*/ 48 w 58"/>
                  <a:gd name="T63" fmla="*/ 10 h 30"/>
                  <a:gd name="T64" fmla="*/ 46 w 58"/>
                  <a:gd name="T65" fmla="*/ 12 h 30"/>
                  <a:gd name="T66" fmla="*/ 44 w 58"/>
                  <a:gd name="T67" fmla="*/ 12 h 30"/>
                  <a:gd name="T68" fmla="*/ 42 w 58"/>
                  <a:gd name="T69" fmla="*/ 12 h 30"/>
                  <a:gd name="T70" fmla="*/ 38 w 58"/>
                  <a:gd name="T71" fmla="*/ 18 h 30"/>
                  <a:gd name="T72" fmla="*/ 36 w 58"/>
                  <a:gd name="T73" fmla="*/ 20 h 30"/>
                  <a:gd name="T74" fmla="*/ 34 w 58"/>
                  <a:gd name="T75" fmla="*/ 20 h 30"/>
                  <a:gd name="T76" fmla="*/ 32 w 58"/>
                  <a:gd name="T77" fmla="*/ 18 h 30"/>
                  <a:gd name="T78" fmla="*/ 26 w 58"/>
                  <a:gd name="T79" fmla="*/ 18 h 30"/>
                  <a:gd name="T80" fmla="*/ 26 w 58"/>
                  <a:gd name="T81" fmla="*/ 18 h 30"/>
                  <a:gd name="T82" fmla="*/ 26 w 58"/>
                  <a:gd name="T83" fmla="*/ 16 h 30"/>
                  <a:gd name="T84" fmla="*/ 26 w 58"/>
                  <a:gd name="T85" fmla="*/ 14 h 30"/>
                  <a:gd name="T86" fmla="*/ 26 w 58"/>
                  <a:gd name="T87" fmla="*/ 12 h 30"/>
                  <a:gd name="T88" fmla="*/ 24 w 58"/>
                  <a:gd name="T89" fmla="*/ 14 h 30"/>
                  <a:gd name="T90" fmla="*/ 24 w 58"/>
                  <a:gd name="T91" fmla="*/ 16 h 30"/>
                  <a:gd name="T92" fmla="*/ 24 w 58"/>
                  <a:gd name="T93" fmla="*/ 18 h 30"/>
                  <a:gd name="T94" fmla="*/ 22 w 58"/>
                  <a:gd name="T95" fmla="*/ 20 h 30"/>
                  <a:gd name="T96" fmla="*/ 4 w 58"/>
                  <a:gd name="T97" fmla="*/ 18 h 30"/>
                  <a:gd name="T98" fmla="*/ 2 w 58"/>
                  <a:gd name="T99" fmla="*/ 18 h 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8"/>
                  <a:gd name="T151" fmla="*/ 0 h 30"/>
                  <a:gd name="T152" fmla="*/ 58 w 58"/>
                  <a:gd name="T153" fmla="*/ 30 h 3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8" h="30">
                    <a:moveTo>
                      <a:pt x="2" y="18"/>
                    </a:moveTo>
                    <a:lnTo>
                      <a:pt x="0" y="20"/>
                    </a:lnTo>
                    <a:lnTo>
                      <a:pt x="2" y="22"/>
                    </a:lnTo>
                    <a:lnTo>
                      <a:pt x="4" y="24"/>
                    </a:lnTo>
                    <a:lnTo>
                      <a:pt x="8" y="26"/>
                    </a:lnTo>
                    <a:lnTo>
                      <a:pt x="12" y="28"/>
                    </a:lnTo>
                    <a:lnTo>
                      <a:pt x="16" y="28"/>
                    </a:lnTo>
                    <a:lnTo>
                      <a:pt x="18" y="28"/>
                    </a:lnTo>
                    <a:lnTo>
                      <a:pt x="20" y="30"/>
                    </a:lnTo>
                    <a:lnTo>
                      <a:pt x="34" y="30"/>
                    </a:lnTo>
                    <a:lnTo>
                      <a:pt x="44" y="26"/>
                    </a:lnTo>
                    <a:lnTo>
                      <a:pt x="46" y="22"/>
                    </a:lnTo>
                    <a:lnTo>
                      <a:pt x="48" y="20"/>
                    </a:lnTo>
                    <a:lnTo>
                      <a:pt x="50" y="20"/>
                    </a:lnTo>
                    <a:lnTo>
                      <a:pt x="52" y="20"/>
                    </a:lnTo>
                    <a:lnTo>
                      <a:pt x="54" y="16"/>
                    </a:lnTo>
                    <a:lnTo>
                      <a:pt x="54" y="14"/>
                    </a:lnTo>
                    <a:lnTo>
                      <a:pt x="54" y="12"/>
                    </a:lnTo>
                    <a:lnTo>
                      <a:pt x="56" y="12"/>
                    </a:lnTo>
                    <a:lnTo>
                      <a:pt x="58" y="10"/>
                    </a:lnTo>
                    <a:lnTo>
                      <a:pt x="58" y="4"/>
                    </a:lnTo>
                    <a:lnTo>
                      <a:pt x="56" y="2"/>
                    </a:lnTo>
                    <a:lnTo>
                      <a:pt x="54" y="0"/>
                    </a:lnTo>
                    <a:lnTo>
                      <a:pt x="52" y="2"/>
                    </a:lnTo>
                    <a:lnTo>
                      <a:pt x="50" y="2"/>
                    </a:lnTo>
                    <a:lnTo>
                      <a:pt x="48" y="2"/>
                    </a:lnTo>
                    <a:lnTo>
                      <a:pt x="46" y="2"/>
                    </a:lnTo>
                    <a:lnTo>
                      <a:pt x="48" y="8"/>
                    </a:lnTo>
                    <a:lnTo>
                      <a:pt x="48" y="10"/>
                    </a:lnTo>
                    <a:lnTo>
                      <a:pt x="46" y="12"/>
                    </a:lnTo>
                    <a:lnTo>
                      <a:pt x="44" y="12"/>
                    </a:lnTo>
                    <a:lnTo>
                      <a:pt x="42" y="12"/>
                    </a:lnTo>
                    <a:lnTo>
                      <a:pt x="38" y="18"/>
                    </a:lnTo>
                    <a:lnTo>
                      <a:pt x="36" y="20"/>
                    </a:lnTo>
                    <a:lnTo>
                      <a:pt x="34" y="20"/>
                    </a:lnTo>
                    <a:lnTo>
                      <a:pt x="32" y="18"/>
                    </a:lnTo>
                    <a:lnTo>
                      <a:pt x="26" y="18"/>
                    </a:lnTo>
                    <a:lnTo>
                      <a:pt x="26" y="16"/>
                    </a:lnTo>
                    <a:lnTo>
                      <a:pt x="26" y="14"/>
                    </a:lnTo>
                    <a:lnTo>
                      <a:pt x="26" y="12"/>
                    </a:lnTo>
                    <a:lnTo>
                      <a:pt x="24" y="14"/>
                    </a:lnTo>
                    <a:lnTo>
                      <a:pt x="24" y="16"/>
                    </a:lnTo>
                    <a:lnTo>
                      <a:pt x="24" y="18"/>
                    </a:lnTo>
                    <a:lnTo>
                      <a:pt x="22" y="20"/>
                    </a:lnTo>
                    <a:lnTo>
                      <a:pt x="4" y="18"/>
                    </a:lnTo>
                    <a:lnTo>
                      <a:pt x="2" y="18"/>
                    </a:lnTo>
                    <a:close/>
                  </a:path>
                </a:pathLst>
              </a:custGeom>
              <a:solidFill>
                <a:srgbClr val="0071B4">
                  <a:alpha val="25098"/>
                </a:srgbClr>
              </a:solidFill>
              <a:ln w="9525">
                <a:noFill/>
                <a:round/>
                <a:headEnd/>
                <a:tailEnd/>
              </a:ln>
            </p:spPr>
            <p:txBody>
              <a:bodyPr/>
              <a:lstStyle/>
              <a:p>
                <a:endParaRPr lang="en-US"/>
              </a:p>
            </p:txBody>
          </p:sp>
          <p:sp>
            <p:nvSpPr>
              <p:cNvPr id="11651" name="Freeform 301"/>
              <p:cNvSpPr>
                <a:spLocks/>
              </p:cNvSpPr>
              <p:nvPr/>
            </p:nvSpPr>
            <p:spPr bwMode="auto">
              <a:xfrm>
                <a:off x="4939" y="3262"/>
                <a:ext cx="6" cy="4"/>
              </a:xfrm>
              <a:custGeom>
                <a:avLst/>
                <a:gdLst>
                  <a:gd name="T0" fmla="*/ 4 w 6"/>
                  <a:gd name="T1" fmla="*/ 4 h 4"/>
                  <a:gd name="T2" fmla="*/ 6 w 6"/>
                  <a:gd name="T3" fmla="*/ 4 h 4"/>
                  <a:gd name="T4" fmla="*/ 6 w 6"/>
                  <a:gd name="T5" fmla="*/ 2 h 4"/>
                  <a:gd name="T6" fmla="*/ 4 w 6"/>
                  <a:gd name="T7" fmla="*/ 2 h 4"/>
                  <a:gd name="T8" fmla="*/ 4 w 6"/>
                  <a:gd name="T9" fmla="*/ 2 h 4"/>
                  <a:gd name="T10" fmla="*/ 2 w 6"/>
                  <a:gd name="T11" fmla="*/ 2 h 4"/>
                  <a:gd name="T12" fmla="*/ 0 w 6"/>
                  <a:gd name="T13" fmla="*/ 0 h 4"/>
                  <a:gd name="T14" fmla="*/ 2 w 6"/>
                  <a:gd name="T15" fmla="*/ 2 h 4"/>
                  <a:gd name="T16" fmla="*/ 4 w 6"/>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4"/>
                    </a:moveTo>
                    <a:lnTo>
                      <a:pt x="6" y="4"/>
                    </a:lnTo>
                    <a:lnTo>
                      <a:pt x="6" y="2"/>
                    </a:lnTo>
                    <a:lnTo>
                      <a:pt x="4" y="2"/>
                    </a:lnTo>
                    <a:lnTo>
                      <a:pt x="2" y="2"/>
                    </a:lnTo>
                    <a:lnTo>
                      <a:pt x="0" y="0"/>
                    </a:lnTo>
                    <a:lnTo>
                      <a:pt x="2" y="2"/>
                    </a:lnTo>
                    <a:lnTo>
                      <a:pt x="4" y="4"/>
                    </a:lnTo>
                    <a:close/>
                  </a:path>
                </a:pathLst>
              </a:custGeom>
              <a:solidFill>
                <a:srgbClr val="0071B4">
                  <a:alpha val="25098"/>
                </a:srgbClr>
              </a:solidFill>
              <a:ln w="9525">
                <a:noFill/>
                <a:round/>
                <a:headEnd/>
                <a:tailEnd/>
              </a:ln>
            </p:spPr>
            <p:txBody>
              <a:bodyPr/>
              <a:lstStyle/>
              <a:p>
                <a:endParaRPr lang="en-US"/>
              </a:p>
            </p:txBody>
          </p:sp>
          <p:sp>
            <p:nvSpPr>
              <p:cNvPr id="11652" name="Freeform 302"/>
              <p:cNvSpPr>
                <a:spLocks/>
              </p:cNvSpPr>
              <p:nvPr/>
            </p:nvSpPr>
            <p:spPr bwMode="auto">
              <a:xfrm>
                <a:off x="4885" y="3199"/>
                <a:ext cx="4" cy="2"/>
              </a:xfrm>
              <a:custGeom>
                <a:avLst/>
                <a:gdLst>
                  <a:gd name="T0" fmla="*/ 0 w 4"/>
                  <a:gd name="T1" fmla="*/ 0 h 2"/>
                  <a:gd name="T2" fmla="*/ 0 w 4"/>
                  <a:gd name="T3" fmla="*/ 0 h 2"/>
                  <a:gd name="T4" fmla="*/ 2 w 4"/>
                  <a:gd name="T5" fmla="*/ 2 h 2"/>
                  <a:gd name="T6" fmla="*/ 2 w 4"/>
                  <a:gd name="T7" fmla="*/ 2 h 2"/>
                  <a:gd name="T8" fmla="*/ 4 w 4"/>
                  <a:gd name="T9" fmla="*/ 2 h 2"/>
                  <a:gd name="T10" fmla="*/ 2 w 4"/>
                  <a:gd name="T11" fmla="*/ 0 h 2"/>
                  <a:gd name="T12" fmla="*/ 2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0"/>
                    </a:lnTo>
                    <a:lnTo>
                      <a:pt x="2" y="2"/>
                    </a:lnTo>
                    <a:lnTo>
                      <a:pt x="4"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653" name="Freeform 303"/>
              <p:cNvSpPr>
                <a:spLocks/>
              </p:cNvSpPr>
              <p:nvPr/>
            </p:nvSpPr>
            <p:spPr bwMode="auto">
              <a:xfrm>
                <a:off x="4660" y="3131"/>
                <a:ext cx="279" cy="143"/>
              </a:xfrm>
              <a:custGeom>
                <a:avLst/>
                <a:gdLst>
                  <a:gd name="T0" fmla="*/ 207 w 279"/>
                  <a:gd name="T1" fmla="*/ 62 h 143"/>
                  <a:gd name="T2" fmla="*/ 185 w 279"/>
                  <a:gd name="T3" fmla="*/ 46 h 143"/>
                  <a:gd name="T4" fmla="*/ 137 w 279"/>
                  <a:gd name="T5" fmla="*/ 30 h 143"/>
                  <a:gd name="T6" fmla="*/ 135 w 279"/>
                  <a:gd name="T7" fmla="*/ 28 h 143"/>
                  <a:gd name="T8" fmla="*/ 127 w 279"/>
                  <a:gd name="T9" fmla="*/ 26 h 143"/>
                  <a:gd name="T10" fmla="*/ 108 w 279"/>
                  <a:gd name="T11" fmla="*/ 20 h 143"/>
                  <a:gd name="T12" fmla="*/ 88 w 279"/>
                  <a:gd name="T13" fmla="*/ 20 h 143"/>
                  <a:gd name="T14" fmla="*/ 76 w 279"/>
                  <a:gd name="T15" fmla="*/ 30 h 143"/>
                  <a:gd name="T16" fmla="*/ 64 w 279"/>
                  <a:gd name="T17" fmla="*/ 42 h 143"/>
                  <a:gd name="T18" fmla="*/ 50 w 279"/>
                  <a:gd name="T19" fmla="*/ 30 h 143"/>
                  <a:gd name="T20" fmla="*/ 46 w 279"/>
                  <a:gd name="T21" fmla="*/ 16 h 143"/>
                  <a:gd name="T22" fmla="*/ 34 w 279"/>
                  <a:gd name="T23" fmla="*/ 6 h 143"/>
                  <a:gd name="T24" fmla="*/ 12 w 279"/>
                  <a:gd name="T25" fmla="*/ 4 h 143"/>
                  <a:gd name="T26" fmla="*/ 4 w 279"/>
                  <a:gd name="T27" fmla="*/ 16 h 143"/>
                  <a:gd name="T28" fmla="*/ 12 w 279"/>
                  <a:gd name="T29" fmla="*/ 16 h 143"/>
                  <a:gd name="T30" fmla="*/ 18 w 279"/>
                  <a:gd name="T31" fmla="*/ 26 h 143"/>
                  <a:gd name="T32" fmla="*/ 40 w 279"/>
                  <a:gd name="T33" fmla="*/ 24 h 143"/>
                  <a:gd name="T34" fmla="*/ 34 w 279"/>
                  <a:gd name="T35" fmla="*/ 30 h 143"/>
                  <a:gd name="T36" fmla="*/ 16 w 279"/>
                  <a:gd name="T37" fmla="*/ 32 h 143"/>
                  <a:gd name="T38" fmla="*/ 20 w 279"/>
                  <a:gd name="T39" fmla="*/ 36 h 143"/>
                  <a:gd name="T40" fmla="*/ 26 w 279"/>
                  <a:gd name="T41" fmla="*/ 44 h 143"/>
                  <a:gd name="T42" fmla="*/ 28 w 279"/>
                  <a:gd name="T43" fmla="*/ 52 h 143"/>
                  <a:gd name="T44" fmla="*/ 40 w 279"/>
                  <a:gd name="T45" fmla="*/ 38 h 143"/>
                  <a:gd name="T46" fmla="*/ 42 w 279"/>
                  <a:gd name="T47" fmla="*/ 46 h 143"/>
                  <a:gd name="T48" fmla="*/ 48 w 279"/>
                  <a:gd name="T49" fmla="*/ 50 h 143"/>
                  <a:gd name="T50" fmla="*/ 58 w 279"/>
                  <a:gd name="T51" fmla="*/ 56 h 143"/>
                  <a:gd name="T52" fmla="*/ 94 w 279"/>
                  <a:gd name="T53" fmla="*/ 66 h 143"/>
                  <a:gd name="T54" fmla="*/ 100 w 279"/>
                  <a:gd name="T55" fmla="*/ 70 h 143"/>
                  <a:gd name="T56" fmla="*/ 104 w 279"/>
                  <a:gd name="T57" fmla="*/ 76 h 143"/>
                  <a:gd name="T58" fmla="*/ 108 w 279"/>
                  <a:gd name="T59" fmla="*/ 92 h 143"/>
                  <a:gd name="T60" fmla="*/ 110 w 279"/>
                  <a:gd name="T61" fmla="*/ 96 h 143"/>
                  <a:gd name="T62" fmla="*/ 112 w 279"/>
                  <a:gd name="T63" fmla="*/ 100 h 143"/>
                  <a:gd name="T64" fmla="*/ 100 w 279"/>
                  <a:gd name="T65" fmla="*/ 104 h 143"/>
                  <a:gd name="T66" fmla="*/ 110 w 279"/>
                  <a:gd name="T67" fmla="*/ 112 h 143"/>
                  <a:gd name="T68" fmla="*/ 112 w 279"/>
                  <a:gd name="T69" fmla="*/ 108 h 143"/>
                  <a:gd name="T70" fmla="*/ 125 w 279"/>
                  <a:gd name="T71" fmla="*/ 108 h 143"/>
                  <a:gd name="T72" fmla="*/ 143 w 279"/>
                  <a:gd name="T73" fmla="*/ 122 h 143"/>
                  <a:gd name="T74" fmla="*/ 149 w 279"/>
                  <a:gd name="T75" fmla="*/ 122 h 143"/>
                  <a:gd name="T76" fmla="*/ 173 w 279"/>
                  <a:gd name="T77" fmla="*/ 120 h 143"/>
                  <a:gd name="T78" fmla="*/ 175 w 279"/>
                  <a:gd name="T79" fmla="*/ 110 h 143"/>
                  <a:gd name="T80" fmla="*/ 179 w 279"/>
                  <a:gd name="T81" fmla="*/ 106 h 143"/>
                  <a:gd name="T82" fmla="*/ 185 w 279"/>
                  <a:gd name="T83" fmla="*/ 102 h 143"/>
                  <a:gd name="T84" fmla="*/ 193 w 279"/>
                  <a:gd name="T85" fmla="*/ 100 h 143"/>
                  <a:gd name="T86" fmla="*/ 201 w 279"/>
                  <a:gd name="T87" fmla="*/ 104 h 143"/>
                  <a:gd name="T88" fmla="*/ 215 w 279"/>
                  <a:gd name="T89" fmla="*/ 110 h 143"/>
                  <a:gd name="T90" fmla="*/ 225 w 279"/>
                  <a:gd name="T91" fmla="*/ 124 h 143"/>
                  <a:gd name="T92" fmla="*/ 237 w 279"/>
                  <a:gd name="T93" fmla="*/ 135 h 143"/>
                  <a:gd name="T94" fmla="*/ 267 w 279"/>
                  <a:gd name="T95" fmla="*/ 143 h 143"/>
                  <a:gd name="T96" fmla="*/ 275 w 279"/>
                  <a:gd name="T97" fmla="*/ 139 h 143"/>
                  <a:gd name="T98" fmla="*/ 279 w 279"/>
                  <a:gd name="T99" fmla="*/ 137 h 143"/>
                  <a:gd name="T100" fmla="*/ 267 w 279"/>
                  <a:gd name="T101" fmla="*/ 129 h 143"/>
                  <a:gd name="T102" fmla="*/ 257 w 279"/>
                  <a:gd name="T103" fmla="*/ 122 h 143"/>
                  <a:gd name="T104" fmla="*/ 245 w 279"/>
                  <a:gd name="T105" fmla="*/ 116 h 143"/>
                  <a:gd name="T106" fmla="*/ 239 w 279"/>
                  <a:gd name="T107" fmla="*/ 106 h 143"/>
                  <a:gd name="T108" fmla="*/ 227 w 279"/>
                  <a:gd name="T109" fmla="*/ 90 h 143"/>
                  <a:gd name="T110" fmla="*/ 237 w 279"/>
                  <a:gd name="T111" fmla="*/ 84 h 143"/>
                  <a:gd name="T112" fmla="*/ 229 w 279"/>
                  <a:gd name="T113" fmla="*/ 78 h 1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9"/>
                  <a:gd name="T172" fmla="*/ 0 h 143"/>
                  <a:gd name="T173" fmla="*/ 279 w 279"/>
                  <a:gd name="T174" fmla="*/ 143 h 1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9" h="143">
                    <a:moveTo>
                      <a:pt x="209" y="72"/>
                    </a:moveTo>
                    <a:lnTo>
                      <a:pt x="209" y="70"/>
                    </a:lnTo>
                    <a:lnTo>
                      <a:pt x="209" y="66"/>
                    </a:lnTo>
                    <a:lnTo>
                      <a:pt x="207" y="62"/>
                    </a:lnTo>
                    <a:lnTo>
                      <a:pt x="205" y="58"/>
                    </a:lnTo>
                    <a:lnTo>
                      <a:pt x="193" y="52"/>
                    </a:lnTo>
                    <a:lnTo>
                      <a:pt x="189" y="46"/>
                    </a:lnTo>
                    <a:lnTo>
                      <a:pt x="185" y="46"/>
                    </a:lnTo>
                    <a:lnTo>
                      <a:pt x="141" y="30"/>
                    </a:lnTo>
                    <a:lnTo>
                      <a:pt x="139" y="30"/>
                    </a:lnTo>
                    <a:lnTo>
                      <a:pt x="137" y="30"/>
                    </a:lnTo>
                    <a:lnTo>
                      <a:pt x="137" y="28"/>
                    </a:lnTo>
                    <a:lnTo>
                      <a:pt x="135" y="28"/>
                    </a:lnTo>
                    <a:lnTo>
                      <a:pt x="133" y="28"/>
                    </a:lnTo>
                    <a:lnTo>
                      <a:pt x="131" y="26"/>
                    </a:lnTo>
                    <a:lnTo>
                      <a:pt x="129" y="28"/>
                    </a:lnTo>
                    <a:lnTo>
                      <a:pt x="127" y="26"/>
                    </a:lnTo>
                    <a:lnTo>
                      <a:pt x="125" y="28"/>
                    </a:lnTo>
                    <a:lnTo>
                      <a:pt x="110" y="20"/>
                    </a:lnTo>
                    <a:lnTo>
                      <a:pt x="108" y="20"/>
                    </a:lnTo>
                    <a:lnTo>
                      <a:pt x="100" y="16"/>
                    </a:lnTo>
                    <a:lnTo>
                      <a:pt x="98" y="14"/>
                    </a:lnTo>
                    <a:lnTo>
                      <a:pt x="96" y="14"/>
                    </a:lnTo>
                    <a:lnTo>
                      <a:pt x="88" y="20"/>
                    </a:lnTo>
                    <a:lnTo>
                      <a:pt x="88" y="22"/>
                    </a:lnTo>
                    <a:lnTo>
                      <a:pt x="86" y="24"/>
                    </a:lnTo>
                    <a:lnTo>
                      <a:pt x="76" y="26"/>
                    </a:lnTo>
                    <a:lnTo>
                      <a:pt x="76" y="30"/>
                    </a:lnTo>
                    <a:lnTo>
                      <a:pt x="70" y="34"/>
                    </a:lnTo>
                    <a:lnTo>
                      <a:pt x="70" y="36"/>
                    </a:lnTo>
                    <a:lnTo>
                      <a:pt x="66" y="38"/>
                    </a:lnTo>
                    <a:lnTo>
                      <a:pt x="64" y="42"/>
                    </a:lnTo>
                    <a:lnTo>
                      <a:pt x="60" y="42"/>
                    </a:lnTo>
                    <a:lnTo>
                      <a:pt x="56" y="38"/>
                    </a:lnTo>
                    <a:lnTo>
                      <a:pt x="52" y="30"/>
                    </a:lnTo>
                    <a:lnTo>
                      <a:pt x="50" y="30"/>
                    </a:lnTo>
                    <a:lnTo>
                      <a:pt x="48" y="34"/>
                    </a:lnTo>
                    <a:lnTo>
                      <a:pt x="46" y="28"/>
                    </a:lnTo>
                    <a:lnTo>
                      <a:pt x="44" y="22"/>
                    </a:lnTo>
                    <a:lnTo>
                      <a:pt x="46" y="16"/>
                    </a:lnTo>
                    <a:lnTo>
                      <a:pt x="44" y="12"/>
                    </a:lnTo>
                    <a:lnTo>
                      <a:pt x="44" y="10"/>
                    </a:lnTo>
                    <a:lnTo>
                      <a:pt x="42" y="6"/>
                    </a:lnTo>
                    <a:lnTo>
                      <a:pt x="34" y="6"/>
                    </a:lnTo>
                    <a:lnTo>
                      <a:pt x="26" y="0"/>
                    </a:lnTo>
                    <a:lnTo>
                      <a:pt x="20" y="0"/>
                    </a:lnTo>
                    <a:lnTo>
                      <a:pt x="16" y="0"/>
                    </a:lnTo>
                    <a:lnTo>
                      <a:pt x="12" y="4"/>
                    </a:lnTo>
                    <a:lnTo>
                      <a:pt x="4" y="6"/>
                    </a:lnTo>
                    <a:lnTo>
                      <a:pt x="0" y="14"/>
                    </a:lnTo>
                    <a:lnTo>
                      <a:pt x="4" y="16"/>
                    </a:lnTo>
                    <a:lnTo>
                      <a:pt x="4" y="14"/>
                    </a:lnTo>
                    <a:lnTo>
                      <a:pt x="6" y="16"/>
                    </a:lnTo>
                    <a:lnTo>
                      <a:pt x="8" y="16"/>
                    </a:lnTo>
                    <a:lnTo>
                      <a:pt x="12" y="16"/>
                    </a:lnTo>
                    <a:lnTo>
                      <a:pt x="12" y="18"/>
                    </a:lnTo>
                    <a:lnTo>
                      <a:pt x="14" y="20"/>
                    </a:lnTo>
                    <a:lnTo>
                      <a:pt x="16" y="24"/>
                    </a:lnTo>
                    <a:lnTo>
                      <a:pt x="18" y="26"/>
                    </a:lnTo>
                    <a:lnTo>
                      <a:pt x="22" y="26"/>
                    </a:lnTo>
                    <a:lnTo>
                      <a:pt x="24" y="26"/>
                    </a:lnTo>
                    <a:lnTo>
                      <a:pt x="40" y="24"/>
                    </a:lnTo>
                    <a:lnTo>
                      <a:pt x="40" y="26"/>
                    </a:lnTo>
                    <a:lnTo>
                      <a:pt x="40" y="30"/>
                    </a:lnTo>
                    <a:lnTo>
                      <a:pt x="38" y="30"/>
                    </a:lnTo>
                    <a:lnTo>
                      <a:pt x="34" y="30"/>
                    </a:lnTo>
                    <a:lnTo>
                      <a:pt x="32" y="28"/>
                    </a:lnTo>
                    <a:lnTo>
                      <a:pt x="24" y="32"/>
                    </a:lnTo>
                    <a:lnTo>
                      <a:pt x="20" y="32"/>
                    </a:lnTo>
                    <a:lnTo>
                      <a:pt x="16" y="32"/>
                    </a:lnTo>
                    <a:lnTo>
                      <a:pt x="14" y="34"/>
                    </a:lnTo>
                    <a:lnTo>
                      <a:pt x="14" y="36"/>
                    </a:lnTo>
                    <a:lnTo>
                      <a:pt x="16" y="36"/>
                    </a:lnTo>
                    <a:lnTo>
                      <a:pt x="20" y="36"/>
                    </a:lnTo>
                    <a:lnTo>
                      <a:pt x="22" y="38"/>
                    </a:lnTo>
                    <a:lnTo>
                      <a:pt x="24" y="42"/>
                    </a:lnTo>
                    <a:lnTo>
                      <a:pt x="26" y="42"/>
                    </a:lnTo>
                    <a:lnTo>
                      <a:pt x="26" y="44"/>
                    </a:lnTo>
                    <a:lnTo>
                      <a:pt x="26" y="46"/>
                    </a:lnTo>
                    <a:lnTo>
                      <a:pt x="26" y="50"/>
                    </a:lnTo>
                    <a:lnTo>
                      <a:pt x="28" y="52"/>
                    </a:lnTo>
                    <a:lnTo>
                      <a:pt x="34" y="52"/>
                    </a:lnTo>
                    <a:lnTo>
                      <a:pt x="36" y="48"/>
                    </a:lnTo>
                    <a:lnTo>
                      <a:pt x="40" y="36"/>
                    </a:lnTo>
                    <a:lnTo>
                      <a:pt x="40" y="38"/>
                    </a:lnTo>
                    <a:lnTo>
                      <a:pt x="40" y="40"/>
                    </a:lnTo>
                    <a:lnTo>
                      <a:pt x="40" y="44"/>
                    </a:lnTo>
                    <a:lnTo>
                      <a:pt x="40" y="46"/>
                    </a:lnTo>
                    <a:lnTo>
                      <a:pt x="42" y="46"/>
                    </a:lnTo>
                    <a:lnTo>
                      <a:pt x="42" y="48"/>
                    </a:lnTo>
                    <a:lnTo>
                      <a:pt x="46" y="50"/>
                    </a:lnTo>
                    <a:lnTo>
                      <a:pt x="48" y="52"/>
                    </a:lnTo>
                    <a:lnTo>
                      <a:pt x="48" y="50"/>
                    </a:lnTo>
                    <a:lnTo>
                      <a:pt x="52" y="50"/>
                    </a:lnTo>
                    <a:lnTo>
                      <a:pt x="52" y="52"/>
                    </a:lnTo>
                    <a:lnTo>
                      <a:pt x="54" y="54"/>
                    </a:lnTo>
                    <a:lnTo>
                      <a:pt x="58" y="56"/>
                    </a:lnTo>
                    <a:lnTo>
                      <a:pt x="84" y="64"/>
                    </a:lnTo>
                    <a:lnTo>
                      <a:pt x="88" y="64"/>
                    </a:lnTo>
                    <a:lnTo>
                      <a:pt x="94" y="66"/>
                    </a:lnTo>
                    <a:lnTo>
                      <a:pt x="96" y="68"/>
                    </a:lnTo>
                    <a:lnTo>
                      <a:pt x="98" y="70"/>
                    </a:lnTo>
                    <a:lnTo>
                      <a:pt x="100" y="70"/>
                    </a:lnTo>
                    <a:lnTo>
                      <a:pt x="104" y="74"/>
                    </a:lnTo>
                    <a:lnTo>
                      <a:pt x="104" y="76"/>
                    </a:lnTo>
                    <a:lnTo>
                      <a:pt x="106" y="82"/>
                    </a:lnTo>
                    <a:lnTo>
                      <a:pt x="108" y="86"/>
                    </a:lnTo>
                    <a:lnTo>
                      <a:pt x="110" y="86"/>
                    </a:lnTo>
                    <a:lnTo>
                      <a:pt x="108" y="92"/>
                    </a:lnTo>
                    <a:lnTo>
                      <a:pt x="106" y="92"/>
                    </a:lnTo>
                    <a:lnTo>
                      <a:pt x="110" y="94"/>
                    </a:lnTo>
                    <a:lnTo>
                      <a:pt x="112" y="94"/>
                    </a:lnTo>
                    <a:lnTo>
                      <a:pt x="110" y="96"/>
                    </a:lnTo>
                    <a:lnTo>
                      <a:pt x="114" y="98"/>
                    </a:lnTo>
                    <a:lnTo>
                      <a:pt x="114" y="100"/>
                    </a:lnTo>
                    <a:lnTo>
                      <a:pt x="112" y="100"/>
                    </a:lnTo>
                    <a:lnTo>
                      <a:pt x="108" y="98"/>
                    </a:lnTo>
                    <a:lnTo>
                      <a:pt x="106" y="98"/>
                    </a:lnTo>
                    <a:lnTo>
                      <a:pt x="104" y="98"/>
                    </a:lnTo>
                    <a:lnTo>
                      <a:pt x="100" y="104"/>
                    </a:lnTo>
                    <a:lnTo>
                      <a:pt x="96" y="110"/>
                    </a:lnTo>
                    <a:lnTo>
                      <a:pt x="96" y="112"/>
                    </a:lnTo>
                    <a:lnTo>
                      <a:pt x="108" y="110"/>
                    </a:lnTo>
                    <a:lnTo>
                      <a:pt x="110" y="112"/>
                    </a:lnTo>
                    <a:lnTo>
                      <a:pt x="112" y="112"/>
                    </a:lnTo>
                    <a:lnTo>
                      <a:pt x="112" y="110"/>
                    </a:lnTo>
                    <a:lnTo>
                      <a:pt x="112" y="108"/>
                    </a:lnTo>
                    <a:lnTo>
                      <a:pt x="114" y="110"/>
                    </a:lnTo>
                    <a:lnTo>
                      <a:pt x="116" y="108"/>
                    </a:lnTo>
                    <a:lnTo>
                      <a:pt x="120" y="108"/>
                    </a:lnTo>
                    <a:lnTo>
                      <a:pt x="125" y="108"/>
                    </a:lnTo>
                    <a:lnTo>
                      <a:pt x="127" y="108"/>
                    </a:lnTo>
                    <a:lnTo>
                      <a:pt x="127" y="110"/>
                    </a:lnTo>
                    <a:lnTo>
                      <a:pt x="141" y="122"/>
                    </a:lnTo>
                    <a:lnTo>
                      <a:pt x="143" y="122"/>
                    </a:lnTo>
                    <a:lnTo>
                      <a:pt x="147" y="122"/>
                    </a:lnTo>
                    <a:lnTo>
                      <a:pt x="149" y="122"/>
                    </a:lnTo>
                    <a:lnTo>
                      <a:pt x="153" y="124"/>
                    </a:lnTo>
                    <a:lnTo>
                      <a:pt x="159" y="122"/>
                    </a:lnTo>
                    <a:lnTo>
                      <a:pt x="165" y="124"/>
                    </a:lnTo>
                    <a:lnTo>
                      <a:pt x="173" y="120"/>
                    </a:lnTo>
                    <a:lnTo>
                      <a:pt x="173" y="114"/>
                    </a:lnTo>
                    <a:lnTo>
                      <a:pt x="169" y="112"/>
                    </a:lnTo>
                    <a:lnTo>
                      <a:pt x="175" y="110"/>
                    </a:lnTo>
                    <a:lnTo>
                      <a:pt x="175" y="108"/>
                    </a:lnTo>
                    <a:lnTo>
                      <a:pt x="177" y="106"/>
                    </a:lnTo>
                    <a:lnTo>
                      <a:pt x="179" y="106"/>
                    </a:lnTo>
                    <a:lnTo>
                      <a:pt x="181" y="106"/>
                    </a:lnTo>
                    <a:lnTo>
                      <a:pt x="179" y="100"/>
                    </a:lnTo>
                    <a:lnTo>
                      <a:pt x="181" y="102"/>
                    </a:lnTo>
                    <a:lnTo>
                      <a:pt x="185" y="102"/>
                    </a:lnTo>
                    <a:lnTo>
                      <a:pt x="187" y="102"/>
                    </a:lnTo>
                    <a:lnTo>
                      <a:pt x="189" y="100"/>
                    </a:lnTo>
                    <a:lnTo>
                      <a:pt x="191" y="100"/>
                    </a:lnTo>
                    <a:lnTo>
                      <a:pt x="193" y="100"/>
                    </a:lnTo>
                    <a:lnTo>
                      <a:pt x="195" y="100"/>
                    </a:lnTo>
                    <a:lnTo>
                      <a:pt x="195" y="102"/>
                    </a:lnTo>
                    <a:lnTo>
                      <a:pt x="201" y="104"/>
                    </a:lnTo>
                    <a:lnTo>
                      <a:pt x="203" y="106"/>
                    </a:lnTo>
                    <a:lnTo>
                      <a:pt x="207" y="106"/>
                    </a:lnTo>
                    <a:lnTo>
                      <a:pt x="215" y="110"/>
                    </a:lnTo>
                    <a:lnTo>
                      <a:pt x="215" y="112"/>
                    </a:lnTo>
                    <a:lnTo>
                      <a:pt x="221" y="120"/>
                    </a:lnTo>
                    <a:lnTo>
                      <a:pt x="225" y="122"/>
                    </a:lnTo>
                    <a:lnTo>
                      <a:pt x="225" y="124"/>
                    </a:lnTo>
                    <a:lnTo>
                      <a:pt x="227" y="125"/>
                    </a:lnTo>
                    <a:lnTo>
                      <a:pt x="231" y="127"/>
                    </a:lnTo>
                    <a:lnTo>
                      <a:pt x="237" y="135"/>
                    </a:lnTo>
                    <a:lnTo>
                      <a:pt x="239" y="135"/>
                    </a:lnTo>
                    <a:lnTo>
                      <a:pt x="267" y="139"/>
                    </a:lnTo>
                    <a:lnTo>
                      <a:pt x="267" y="143"/>
                    </a:lnTo>
                    <a:lnTo>
                      <a:pt x="271" y="143"/>
                    </a:lnTo>
                    <a:lnTo>
                      <a:pt x="275" y="143"/>
                    </a:lnTo>
                    <a:lnTo>
                      <a:pt x="277" y="141"/>
                    </a:lnTo>
                    <a:lnTo>
                      <a:pt x="275" y="139"/>
                    </a:lnTo>
                    <a:lnTo>
                      <a:pt x="273" y="139"/>
                    </a:lnTo>
                    <a:lnTo>
                      <a:pt x="277" y="139"/>
                    </a:lnTo>
                    <a:lnTo>
                      <a:pt x="279" y="137"/>
                    </a:lnTo>
                    <a:lnTo>
                      <a:pt x="271" y="135"/>
                    </a:lnTo>
                    <a:lnTo>
                      <a:pt x="265" y="133"/>
                    </a:lnTo>
                    <a:lnTo>
                      <a:pt x="265" y="131"/>
                    </a:lnTo>
                    <a:lnTo>
                      <a:pt x="267" y="129"/>
                    </a:lnTo>
                    <a:lnTo>
                      <a:pt x="265" y="127"/>
                    </a:lnTo>
                    <a:lnTo>
                      <a:pt x="259" y="127"/>
                    </a:lnTo>
                    <a:lnTo>
                      <a:pt x="257" y="125"/>
                    </a:lnTo>
                    <a:lnTo>
                      <a:pt x="257" y="122"/>
                    </a:lnTo>
                    <a:lnTo>
                      <a:pt x="255" y="120"/>
                    </a:lnTo>
                    <a:lnTo>
                      <a:pt x="249" y="122"/>
                    </a:lnTo>
                    <a:lnTo>
                      <a:pt x="247" y="120"/>
                    </a:lnTo>
                    <a:lnTo>
                      <a:pt x="245" y="116"/>
                    </a:lnTo>
                    <a:lnTo>
                      <a:pt x="243" y="112"/>
                    </a:lnTo>
                    <a:lnTo>
                      <a:pt x="241" y="108"/>
                    </a:lnTo>
                    <a:lnTo>
                      <a:pt x="239" y="106"/>
                    </a:lnTo>
                    <a:lnTo>
                      <a:pt x="231" y="100"/>
                    </a:lnTo>
                    <a:lnTo>
                      <a:pt x="229" y="98"/>
                    </a:lnTo>
                    <a:lnTo>
                      <a:pt x="225" y="90"/>
                    </a:lnTo>
                    <a:lnTo>
                      <a:pt x="227" y="90"/>
                    </a:lnTo>
                    <a:lnTo>
                      <a:pt x="233" y="90"/>
                    </a:lnTo>
                    <a:lnTo>
                      <a:pt x="235" y="88"/>
                    </a:lnTo>
                    <a:lnTo>
                      <a:pt x="237" y="88"/>
                    </a:lnTo>
                    <a:lnTo>
                      <a:pt x="237" y="84"/>
                    </a:lnTo>
                    <a:lnTo>
                      <a:pt x="237" y="82"/>
                    </a:lnTo>
                    <a:lnTo>
                      <a:pt x="235" y="80"/>
                    </a:lnTo>
                    <a:lnTo>
                      <a:pt x="231" y="78"/>
                    </a:lnTo>
                    <a:lnTo>
                      <a:pt x="229" y="78"/>
                    </a:lnTo>
                    <a:lnTo>
                      <a:pt x="221" y="76"/>
                    </a:lnTo>
                    <a:lnTo>
                      <a:pt x="217" y="72"/>
                    </a:lnTo>
                    <a:lnTo>
                      <a:pt x="209" y="72"/>
                    </a:lnTo>
                    <a:close/>
                  </a:path>
                </a:pathLst>
              </a:custGeom>
              <a:solidFill>
                <a:srgbClr val="0071B4">
                  <a:alpha val="25098"/>
                </a:srgbClr>
              </a:solidFill>
              <a:ln w="9525">
                <a:noFill/>
                <a:round/>
                <a:headEnd/>
                <a:tailEnd/>
              </a:ln>
            </p:spPr>
            <p:txBody>
              <a:bodyPr/>
              <a:lstStyle/>
              <a:p>
                <a:endParaRPr lang="en-US"/>
              </a:p>
            </p:txBody>
          </p:sp>
          <p:sp>
            <p:nvSpPr>
              <p:cNvPr id="11654" name="Freeform 304"/>
              <p:cNvSpPr>
                <a:spLocks/>
              </p:cNvSpPr>
              <p:nvPr/>
            </p:nvSpPr>
            <p:spPr bwMode="auto">
              <a:xfrm>
                <a:off x="4879" y="3153"/>
                <a:ext cx="8" cy="4"/>
              </a:xfrm>
              <a:custGeom>
                <a:avLst/>
                <a:gdLst>
                  <a:gd name="T0" fmla="*/ 2 w 8"/>
                  <a:gd name="T1" fmla="*/ 0 h 4"/>
                  <a:gd name="T2" fmla="*/ 0 w 8"/>
                  <a:gd name="T3" fmla="*/ 0 h 4"/>
                  <a:gd name="T4" fmla="*/ 0 w 8"/>
                  <a:gd name="T5" fmla="*/ 0 h 4"/>
                  <a:gd name="T6" fmla="*/ 0 w 8"/>
                  <a:gd name="T7" fmla="*/ 0 h 4"/>
                  <a:gd name="T8" fmla="*/ 0 w 8"/>
                  <a:gd name="T9" fmla="*/ 2 h 4"/>
                  <a:gd name="T10" fmla="*/ 0 w 8"/>
                  <a:gd name="T11" fmla="*/ 2 h 4"/>
                  <a:gd name="T12" fmla="*/ 2 w 8"/>
                  <a:gd name="T13" fmla="*/ 4 h 4"/>
                  <a:gd name="T14" fmla="*/ 2 w 8"/>
                  <a:gd name="T15" fmla="*/ 2 h 4"/>
                  <a:gd name="T16" fmla="*/ 4 w 8"/>
                  <a:gd name="T17" fmla="*/ 2 h 4"/>
                  <a:gd name="T18" fmla="*/ 6 w 8"/>
                  <a:gd name="T19" fmla="*/ 4 h 4"/>
                  <a:gd name="T20" fmla="*/ 8 w 8"/>
                  <a:gd name="T21" fmla="*/ 0 h 4"/>
                  <a:gd name="T22" fmla="*/ 2 w 8"/>
                  <a:gd name="T23" fmla="*/ 0 h 4"/>
                  <a:gd name="T24" fmla="*/ 2 w 8"/>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
                  <a:gd name="T41" fmla="*/ 8 w 8"/>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
                    <a:moveTo>
                      <a:pt x="2" y="0"/>
                    </a:moveTo>
                    <a:lnTo>
                      <a:pt x="0" y="0"/>
                    </a:lnTo>
                    <a:lnTo>
                      <a:pt x="0" y="2"/>
                    </a:lnTo>
                    <a:lnTo>
                      <a:pt x="2" y="4"/>
                    </a:lnTo>
                    <a:lnTo>
                      <a:pt x="2" y="2"/>
                    </a:lnTo>
                    <a:lnTo>
                      <a:pt x="4" y="2"/>
                    </a:lnTo>
                    <a:lnTo>
                      <a:pt x="6" y="4"/>
                    </a:lnTo>
                    <a:lnTo>
                      <a:pt x="8" y="0"/>
                    </a:lnTo>
                    <a:lnTo>
                      <a:pt x="2" y="0"/>
                    </a:lnTo>
                    <a:close/>
                  </a:path>
                </a:pathLst>
              </a:custGeom>
              <a:solidFill>
                <a:srgbClr val="0071B4">
                  <a:alpha val="25098"/>
                </a:srgbClr>
              </a:solidFill>
              <a:ln w="9525">
                <a:noFill/>
                <a:round/>
                <a:headEnd/>
                <a:tailEnd/>
              </a:ln>
            </p:spPr>
            <p:txBody>
              <a:bodyPr/>
              <a:lstStyle/>
              <a:p>
                <a:endParaRPr lang="en-US"/>
              </a:p>
            </p:txBody>
          </p:sp>
          <p:sp>
            <p:nvSpPr>
              <p:cNvPr id="11655" name="Freeform 305"/>
              <p:cNvSpPr>
                <a:spLocks/>
              </p:cNvSpPr>
              <p:nvPr/>
            </p:nvSpPr>
            <p:spPr bwMode="auto">
              <a:xfrm>
                <a:off x="4774" y="3356"/>
                <a:ext cx="9" cy="6"/>
              </a:xfrm>
              <a:custGeom>
                <a:avLst/>
                <a:gdLst>
                  <a:gd name="T0" fmla="*/ 4 w 9"/>
                  <a:gd name="T1" fmla="*/ 0 h 6"/>
                  <a:gd name="T2" fmla="*/ 4 w 9"/>
                  <a:gd name="T3" fmla="*/ 2 h 6"/>
                  <a:gd name="T4" fmla="*/ 2 w 9"/>
                  <a:gd name="T5" fmla="*/ 2 h 6"/>
                  <a:gd name="T6" fmla="*/ 0 w 9"/>
                  <a:gd name="T7" fmla="*/ 4 h 6"/>
                  <a:gd name="T8" fmla="*/ 2 w 9"/>
                  <a:gd name="T9" fmla="*/ 6 h 6"/>
                  <a:gd name="T10" fmla="*/ 4 w 9"/>
                  <a:gd name="T11" fmla="*/ 6 h 6"/>
                  <a:gd name="T12" fmla="*/ 6 w 9"/>
                  <a:gd name="T13" fmla="*/ 4 h 6"/>
                  <a:gd name="T14" fmla="*/ 6 w 9"/>
                  <a:gd name="T15" fmla="*/ 4 h 6"/>
                  <a:gd name="T16" fmla="*/ 8 w 9"/>
                  <a:gd name="T17" fmla="*/ 2 h 6"/>
                  <a:gd name="T18" fmla="*/ 9 w 9"/>
                  <a:gd name="T19" fmla="*/ 2 h 6"/>
                  <a:gd name="T20" fmla="*/ 8 w 9"/>
                  <a:gd name="T21" fmla="*/ 2 h 6"/>
                  <a:gd name="T22" fmla="*/ 6 w 9"/>
                  <a:gd name="T23" fmla="*/ 0 h 6"/>
                  <a:gd name="T24" fmla="*/ 4 w 9"/>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6"/>
                  <a:gd name="T41" fmla="*/ 9 w 9"/>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6">
                    <a:moveTo>
                      <a:pt x="4" y="0"/>
                    </a:moveTo>
                    <a:lnTo>
                      <a:pt x="4" y="2"/>
                    </a:lnTo>
                    <a:lnTo>
                      <a:pt x="2" y="2"/>
                    </a:lnTo>
                    <a:lnTo>
                      <a:pt x="0" y="4"/>
                    </a:lnTo>
                    <a:lnTo>
                      <a:pt x="2" y="6"/>
                    </a:lnTo>
                    <a:lnTo>
                      <a:pt x="4" y="6"/>
                    </a:lnTo>
                    <a:lnTo>
                      <a:pt x="6" y="4"/>
                    </a:lnTo>
                    <a:lnTo>
                      <a:pt x="8" y="2"/>
                    </a:lnTo>
                    <a:lnTo>
                      <a:pt x="9" y="2"/>
                    </a:lnTo>
                    <a:lnTo>
                      <a:pt x="8" y="2"/>
                    </a:lnTo>
                    <a:lnTo>
                      <a:pt x="6" y="0"/>
                    </a:lnTo>
                    <a:lnTo>
                      <a:pt x="4" y="0"/>
                    </a:lnTo>
                    <a:close/>
                  </a:path>
                </a:pathLst>
              </a:custGeom>
              <a:solidFill>
                <a:srgbClr val="0071B4">
                  <a:alpha val="25098"/>
                </a:srgbClr>
              </a:solidFill>
              <a:ln w="9525">
                <a:noFill/>
                <a:round/>
                <a:headEnd/>
                <a:tailEnd/>
              </a:ln>
            </p:spPr>
            <p:txBody>
              <a:bodyPr/>
              <a:lstStyle/>
              <a:p>
                <a:endParaRPr lang="en-US"/>
              </a:p>
            </p:txBody>
          </p:sp>
          <p:sp>
            <p:nvSpPr>
              <p:cNvPr id="11656" name="Freeform 306"/>
              <p:cNvSpPr>
                <a:spLocks/>
              </p:cNvSpPr>
              <p:nvPr/>
            </p:nvSpPr>
            <p:spPr bwMode="auto">
              <a:xfrm>
                <a:off x="4853" y="3746"/>
                <a:ext cx="50" cy="54"/>
              </a:xfrm>
              <a:custGeom>
                <a:avLst/>
                <a:gdLst>
                  <a:gd name="T0" fmla="*/ 48 w 50"/>
                  <a:gd name="T1" fmla="*/ 4 h 54"/>
                  <a:gd name="T2" fmla="*/ 46 w 50"/>
                  <a:gd name="T3" fmla="*/ 2 h 54"/>
                  <a:gd name="T4" fmla="*/ 44 w 50"/>
                  <a:gd name="T5" fmla="*/ 0 h 54"/>
                  <a:gd name="T6" fmla="*/ 44 w 50"/>
                  <a:gd name="T7" fmla="*/ 4 h 54"/>
                  <a:gd name="T8" fmla="*/ 40 w 50"/>
                  <a:gd name="T9" fmla="*/ 2 h 54"/>
                  <a:gd name="T10" fmla="*/ 36 w 50"/>
                  <a:gd name="T11" fmla="*/ 4 h 54"/>
                  <a:gd name="T12" fmla="*/ 32 w 50"/>
                  <a:gd name="T13" fmla="*/ 6 h 54"/>
                  <a:gd name="T14" fmla="*/ 26 w 50"/>
                  <a:gd name="T15" fmla="*/ 8 h 54"/>
                  <a:gd name="T16" fmla="*/ 16 w 50"/>
                  <a:gd name="T17" fmla="*/ 8 h 54"/>
                  <a:gd name="T18" fmla="*/ 6 w 50"/>
                  <a:gd name="T19" fmla="*/ 2 h 54"/>
                  <a:gd name="T20" fmla="*/ 6 w 50"/>
                  <a:gd name="T21" fmla="*/ 2 h 54"/>
                  <a:gd name="T22" fmla="*/ 4 w 50"/>
                  <a:gd name="T23" fmla="*/ 2 h 54"/>
                  <a:gd name="T24" fmla="*/ 0 w 50"/>
                  <a:gd name="T25" fmla="*/ 0 h 54"/>
                  <a:gd name="T26" fmla="*/ 0 w 50"/>
                  <a:gd name="T27" fmla="*/ 0 h 54"/>
                  <a:gd name="T28" fmla="*/ 0 w 50"/>
                  <a:gd name="T29" fmla="*/ 10 h 54"/>
                  <a:gd name="T30" fmla="*/ 8 w 50"/>
                  <a:gd name="T31" fmla="*/ 28 h 54"/>
                  <a:gd name="T32" fmla="*/ 10 w 50"/>
                  <a:gd name="T33" fmla="*/ 30 h 54"/>
                  <a:gd name="T34" fmla="*/ 8 w 50"/>
                  <a:gd name="T35" fmla="*/ 32 h 54"/>
                  <a:gd name="T36" fmla="*/ 6 w 50"/>
                  <a:gd name="T37" fmla="*/ 26 h 54"/>
                  <a:gd name="T38" fmla="*/ 8 w 50"/>
                  <a:gd name="T39" fmla="*/ 38 h 54"/>
                  <a:gd name="T40" fmla="*/ 14 w 50"/>
                  <a:gd name="T41" fmla="*/ 48 h 54"/>
                  <a:gd name="T42" fmla="*/ 18 w 50"/>
                  <a:gd name="T43" fmla="*/ 48 h 54"/>
                  <a:gd name="T44" fmla="*/ 20 w 50"/>
                  <a:gd name="T45" fmla="*/ 48 h 54"/>
                  <a:gd name="T46" fmla="*/ 18 w 50"/>
                  <a:gd name="T47" fmla="*/ 50 h 54"/>
                  <a:gd name="T48" fmla="*/ 16 w 50"/>
                  <a:gd name="T49" fmla="*/ 50 h 54"/>
                  <a:gd name="T50" fmla="*/ 18 w 50"/>
                  <a:gd name="T51" fmla="*/ 52 h 54"/>
                  <a:gd name="T52" fmla="*/ 20 w 50"/>
                  <a:gd name="T53" fmla="*/ 52 h 54"/>
                  <a:gd name="T54" fmla="*/ 22 w 50"/>
                  <a:gd name="T55" fmla="*/ 54 h 54"/>
                  <a:gd name="T56" fmla="*/ 24 w 50"/>
                  <a:gd name="T57" fmla="*/ 52 h 54"/>
                  <a:gd name="T58" fmla="*/ 26 w 50"/>
                  <a:gd name="T59" fmla="*/ 54 h 54"/>
                  <a:gd name="T60" fmla="*/ 28 w 50"/>
                  <a:gd name="T61" fmla="*/ 54 h 54"/>
                  <a:gd name="T62" fmla="*/ 30 w 50"/>
                  <a:gd name="T63" fmla="*/ 54 h 54"/>
                  <a:gd name="T64" fmla="*/ 30 w 50"/>
                  <a:gd name="T65" fmla="*/ 52 h 54"/>
                  <a:gd name="T66" fmla="*/ 32 w 50"/>
                  <a:gd name="T67" fmla="*/ 48 h 54"/>
                  <a:gd name="T68" fmla="*/ 32 w 50"/>
                  <a:gd name="T69" fmla="*/ 46 h 54"/>
                  <a:gd name="T70" fmla="*/ 34 w 50"/>
                  <a:gd name="T71" fmla="*/ 46 h 54"/>
                  <a:gd name="T72" fmla="*/ 36 w 50"/>
                  <a:gd name="T73" fmla="*/ 48 h 54"/>
                  <a:gd name="T74" fmla="*/ 36 w 50"/>
                  <a:gd name="T75" fmla="*/ 46 h 54"/>
                  <a:gd name="T76" fmla="*/ 38 w 50"/>
                  <a:gd name="T77" fmla="*/ 44 h 54"/>
                  <a:gd name="T78" fmla="*/ 38 w 50"/>
                  <a:gd name="T79" fmla="*/ 42 h 54"/>
                  <a:gd name="T80" fmla="*/ 38 w 50"/>
                  <a:gd name="T81" fmla="*/ 40 h 54"/>
                  <a:gd name="T82" fmla="*/ 38 w 50"/>
                  <a:gd name="T83" fmla="*/ 38 h 54"/>
                  <a:gd name="T84" fmla="*/ 42 w 50"/>
                  <a:gd name="T85" fmla="*/ 40 h 54"/>
                  <a:gd name="T86" fmla="*/ 44 w 50"/>
                  <a:gd name="T87" fmla="*/ 40 h 54"/>
                  <a:gd name="T88" fmla="*/ 44 w 50"/>
                  <a:gd name="T89" fmla="*/ 38 h 54"/>
                  <a:gd name="T90" fmla="*/ 44 w 50"/>
                  <a:gd name="T91" fmla="*/ 34 h 54"/>
                  <a:gd name="T92" fmla="*/ 46 w 50"/>
                  <a:gd name="T93" fmla="*/ 34 h 54"/>
                  <a:gd name="T94" fmla="*/ 46 w 50"/>
                  <a:gd name="T95" fmla="*/ 30 h 54"/>
                  <a:gd name="T96" fmla="*/ 48 w 50"/>
                  <a:gd name="T97" fmla="*/ 24 h 54"/>
                  <a:gd name="T98" fmla="*/ 50 w 50"/>
                  <a:gd name="T99" fmla="*/ 26 h 54"/>
                  <a:gd name="T100" fmla="*/ 50 w 50"/>
                  <a:gd name="T101" fmla="*/ 30 h 54"/>
                  <a:gd name="T102" fmla="*/ 50 w 50"/>
                  <a:gd name="T103" fmla="*/ 28 h 54"/>
                  <a:gd name="T104" fmla="*/ 50 w 50"/>
                  <a:gd name="T105" fmla="*/ 26 h 54"/>
                  <a:gd name="T106" fmla="*/ 48 w 50"/>
                  <a:gd name="T107" fmla="*/ 4 h 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
                  <a:gd name="T163" fmla="*/ 0 h 54"/>
                  <a:gd name="T164" fmla="*/ 50 w 50"/>
                  <a:gd name="T165" fmla="*/ 54 h 5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 h="54">
                    <a:moveTo>
                      <a:pt x="48" y="4"/>
                    </a:moveTo>
                    <a:lnTo>
                      <a:pt x="46" y="2"/>
                    </a:lnTo>
                    <a:lnTo>
                      <a:pt x="44" y="0"/>
                    </a:lnTo>
                    <a:lnTo>
                      <a:pt x="44" y="4"/>
                    </a:lnTo>
                    <a:lnTo>
                      <a:pt x="40" y="2"/>
                    </a:lnTo>
                    <a:lnTo>
                      <a:pt x="36" y="4"/>
                    </a:lnTo>
                    <a:lnTo>
                      <a:pt x="32" y="6"/>
                    </a:lnTo>
                    <a:lnTo>
                      <a:pt x="26" y="8"/>
                    </a:lnTo>
                    <a:lnTo>
                      <a:pt x="16" y="8"/>
                    </a:lnTo>
                    <a:lnTo>
                      <a:pt x="6" y="2"/>
                    </a:lnTo>
                    <a:lnTo>
                      <a:pt x="4" y="2"/>
                    </a:lnTo>
                    <a:lnTo>
                      <a:pt x="0" y="0"/>
                    </a:lnTo>
                    <a:lnTo>
                      <a:pt x="0" y="10"/>
                    </a:lnTo>
                    <a:lnTo>
                      <a:pt x="8" y="28"/>
                    </a:lnTo>
                    <a:lnTo>
                      <a:pt x="10" y="30"/>
                    </a:lnTo>
                    <a:lnTo>
                      <a:pt x="8" y="32"/>
                    </a:lnTo>
                    <a:lnTo>
                      <a:pt x="6" y="26"/>
                    </a:lnTo>
                    <a:lnTo>
                      <a:pt x="8" y="38"/>
                    </a:lnTo>
                    <a:lnTo>
                      <a:pt x="14" y="48"/>
                    </a:lnTo>
                    <a:lnTo>
                      <a:pt x="18" y="48"/>
                    </a:lnTo>
                    <a:lnTo>
                      <a:pt x="20" y="48"/>
                    </a:lnTo>
                    <a:lnTo>
                      <a:pt x="18" y="50"/>
                    </a:lnTo>
                    <a:lnTo>
                      <a:pt x="16" y="50"/>
                    </a:lnTo>
                    <a:lnTo>
                      <a:pt x="18" y="52"/>
                    </a:lnTo>
                    <a:lnTo>
                      <a:pt x="20" y="52"/>
                    </a:lnTo>
                    <a:lnTo>
                      <a:pt x="22" y="54"/>
                    </a:lnTo>
                    <a:lnTo>
                      <a:pt x="24" y="52"/>
                    </a:lnTo>
                    <a:lnTo>
                      <a:pt x="26" y="54"/>
                    </a:lnTo>
                    <a:lnTo>
                      <a:pt x="28" y="54"/>
                    </a:lnTo>
                    <a:lnTo>
                      <a:pt x="30" y="54"/>
                    </a:lnTo>
                    <a:lnTo>
                      <a:pt x="30" y="52"/>
                    </a:lnTo>
                    <a:lnTo>
                      <a:pt x="32" y="48"/>
                    </a:lnTo>
                    <a:lnTo>
                      <a:pt x="32" y="46"/>
                    </a:lnTo>
                    <a:lnTo>
                      <a:pt x="34" y="46"/>
                    </a:lnTo>
                    <a:lnTo>
                      <a:pt x="36" y="48"/>
                    </a:lnTo>
                    <a:lnTo>
                      <a:pt x="36" y="46"/>
                    </a:lnTo>
                    <a:lnTo>
                      <a:pt x="38" y="44"/>
                    </a:lnTo>
                    <a:lnTo>
                      <a:pt x="38" y="42"/>
                    </a:lnTo>
                    <a:lnTo>
                      <a:pt x="38" y="40"/>
                    </a:lnTo>
                    <a:lnTo>
                      <a:pt x="38" y="38"/>
                    </a:lnTo>
                    <a:lnTo>
                      <a:pt x="42" y="40"/>
                    </a:lnTo>
                    <a:lnTo>
                      <a:pt x="44" y="40"/>
                    </a:lnTo>
                    <a:lnTo>
                      <a:pt x="44" y="38"/>
                    </a:lnTo>
                    <a:lnTo>
                      <a:pt x="44" y="34"/>
                    </a:lnTo>
                    <a:lnTo>
                      <a:pt x="46" y="34"/>
                    </a:lnTo>
                    <a:lnTo>
                      <a:pt x="46" y="30"/>
                    </a:lnTo>
                    <a:lnTo>
                      <a:pt x="48" y="24"/>
                    </a:lnTo>
                    <a:lnTo>
                      <a:pt x="50" y="26"/>
                    </a:lnTo>
                    <a:lnTo>
                      <a:pt x="50" y="30"/>
                    </a:lnTo>
                    <a:lnTo>
                      <a:pt x="50" y="28"/>
                    </a:lnTo>
                    <a:lnTo>
                      <a:pt x="50" y="26"/>
                    </a:lnTo>
                    <a:lnTo>
                      <a:pt x="48" y="4"/>
                    </a:lnTo>
                    <a:close/>
                  </a:path>
                </a:pathLst>
              </a:custGeom>
              <a:solidFill>
                <a:srgbClr val="0071B4">
                  <a:alpha val="25098"/>
                </a:srgbClr>
              </a:solidFill>
              <a:ln w="9525">
                <a:noFill/>
                <a:round/>
                <a:headEnd/>
                <a:tailEnd/>
              </a:ln>
            </p:spPr>
            <p:txBody>
              <a:bodyPr/>
              <a:lstStyle/>
              <a:p>
                <a:endParaRPr lang="en-US"/>
              </a:p>
            </p:txBody>
          </p:sp>
          <p:sp>
            <p:nvSpPr>
              <p:cNvPr id="11657" name="Freeform 307"/>
              <p:cNvSpPr>
                <a:spLocks/>
              </p:cNvSpPr>
              <p:nvPr/>
            </p:nvSpPr>
            <p:spPr bwMode="auto">
              <a:xfrm>
                <a:off x="4895" y="3728"/>
                <a:ext cx="8" cy="10"/>
              </a:xfrm>
              <a:custGeom>
                <a:avLst/>
                <a:gdLst>
                  <a:gd name="T0" fmla="*/ 4 w 8"/>
                  <a:gd name="T1" fmla="*/ 6 h 10"/>
                  <a:gd name="T2" fmla="*/ 4 w 8"/>
                  <a:gd name="T3" fmla="*/ 10 h 10"/>
                  <a:gd name="T4" fmla="*/ 8 w 8"/>
                  <a:gd name="T5" fmla="*/ 8 h 10"/>
                  <a:gd name="T6" fmla="*/ 8 w 8"/>
                  <a:gd name="T7" fmla="*/ 8 h 10"/>
                  <a:gd name="T8" fmla="*/ 6 w 8"/>
                  <a:gd name="T9" fmla="*/ 4 h 10"/>
                  <a:gd name="T10" fmla="*/ 2 w 8"/>
                  <a:gd name="T11" fmla="*/ 0 h 10"/>
                  <a:gd name="T12" fmla="*/ 2 w 8"/>
                  <a:gd name="T13" fmla="*/ 2 h 10"/>
                  <a:gd name="T14" fmla="*/ 0 w 8"/>
                  <a:gd name="T15" fmla="*/ 2 h 10"/>
                  <a:gd name="T16" fmla="*/ 2 w 8"/>
                  <a:gd name="T17" fmla="*/ 4 h 10"/>
                  <a:gd name="T18" fmla="*/ 4 w 8"/>
                  <a:gd name="T19" fmla="*/ 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0"/>
                  <a:gd name="T32" fmla="*/ 8 w 8"/>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0">
                    <a:moveTo>
                      <a:pt x="4" y="6"/>
                    </a:moveTo>
                    <a:lnTo>
                      <a:pt x="4" y="10"/>
                    </a:lnTo>
                    <a:lnTo>
                      <a:pt x="8" y="8"/>
                    </a:lnTo>
                    <a:lnTo>
                      <a:pt x="6" y="4"/>
                    </a:lnTo>
                    <a:lnTo>
                      <a:pt x="2" y="0"/>
                    </a:lnTo>
                    <a:lnTo>
                      <a:pt x="2" y="2"/>
                    </a:lnTo>
                    <a:lnTo>
                      <a:pt x="0" y="2"/>
                    </a:lnTo>
                    <a:lnTo>
                      <a:pt x="2" y="4"/>
                    </a:lnTo>
                    <a:lnTo>
                      <a:pt x="4" y="6"/>
                    </a:lnTo>
                    <a:close/>
                  </a:path>
                </a:pathLst>
              </a:custGeom>
              <a:solidFill>
                <a:srgbClr val="0071B4">
                  <a:alpha val="25098"/>
                </a:srgbClr>
              </a:solidFill>
              <a:ln w="9525">
                <a:noFill/>
                <a:round/>
                <a:headEnd/>
                <a:tailEnd/>
              </a:ln>
            </p:spPr>
            <p:txBody>
              <a:bodyPr/>
              <a:lstStyle/>
              <a:p>
                <a:endParaRPr lang="en-US"/>
              </a:p>
            </p:txBody>
          </p:sp>
          <p:sp>
            <p:nvSpPr>
              <p:cNvPr id="11658" name="Freeform 308"/>
              <p:cNvSpPr>
                <a:spLocks/>
              </p:cNvSpPr>
              <p:nvPr/>
            </p:nvSpPr>
            <p:spPr bwMode="auto">
              <a:xfrm>
                <a:off x="4411" y="3274"/>
                <a:ext cx="564" cy="444"/>
              </a:xfrm>
              <a:custGeom>
                <a:avLst/>
                <a:gdLst>
                  <a:gd name="T0" fmla="*/ 554 w 564"/>
                  <a:gd name="T1" fmla="*/ 213 h 444"/>
                  <a:gd name="T2" fmla="*/ 524 w 564"/>
                  <a:gd name="T3" fmla="*/ 174 h 444"/>
                  <a:gd name="T4" fmla="*/ 510 w 564"/>
                  <a:gd name="T5" fmla="*/ 172 h 444"/>
                  <a:gd name="T6" fmla="*/ 498 w 564"/>
                  <a:gd name="T7" fmla="*/ 142 h 444"/>
                  <a:gd name="T8" fmla="*/ 478 w 564"/>
                  <a:gd name="T9" fmla="*/ 126 h 444"/>
                  <a:gd name="T10" fmla="*/ 462 w 564"/>
                  <a:gd name="T11" fmla="*/ 114 h 444"/>
                  <a:gd name="T12" fmla="*/ 448 w 564"/>
                  <a:gd name="T13" fmla="*/ 72 h 444"/>
                  <a:gd name="T14" fmla="*/ 430 w 564"/>
                  <a:gd name="T15" fmla="*/ 54 h 444"/>
                  <a:gd name="T16" fmla="*/ 418 w 564"/>
                  <a:gd name="T17" fmla="*/ 20 h 444"/>
                  <a:gd name="T18" fmla="*/ 406 w 564"/>
                  <a:gd name="T19" fmla="*/ 4 h 444"/>
                  <a:gd name="T20" fmla="*/ 396 w 564"/>
                  <a:gd name="T21" fmla="*/ 64 h 444"/>
                  <a:gd name="T22" fmla="*/ 337 w 564"/>
                  <a:gd name="T23" fmla="*/ 78 h 444"/>
                  <a:gd name="T24" fmla="*/ 313 w 564"/>
                  <a:gd name="T25" fmla="*/ 62 h 444"/>
                  <a:gd name="T26" fmla="*/ 321 w 564"/>
                  <a:gd name="T27" fmla="*/ 36 h 444"/>
                  <a:gd name="T28" fmla="*/ 327 w 564"/>
                  <a:gd name="T29" fmla="*/ 24 h 444"/>
                  <a:gd name="T30" fmla="*/ 317 w 564"/>
                  <a:gd name="T31" fmla="*/ 22 h 444"/>
                  <a:gd name="T32" fmla="*/ 303 w 564"/>
                  <a:gd name="T33" fmla="*/ 22 h 444"/>
                  <a:gd name="T34" fmla="*/ 285 w 564"/>
                  <a:gd name="T35" fmla="*/ 16 h 444"/>
                  <a:gd name="T36" fmla="*/ 269 w 564"/>
                  <a:gd name="T37" fmla="*/ 12 h 444"/>
                  <a:gd name="T38" fmla="*/ 259 w 564"/>
                  <a:gd name="T39" fmla="*/ 8 h 444"/>
                  <a:gd name="T40" fmla="*/ 251 w 564"/>
                  <a:gd name="T41" fmla="*/ 24 h 444"/>
                  <a:gd name="T42" fmla="*/ 235 w 564"/>
                  <a:gd name="T43" fmla="*/ 36 h 444"/>
                  <a:gd name="T44" fmla="*/ 231 w 564"/>
                  <a:gd name="T45" fmla="*/ 60 h 444"/>
                  <a:gd name="T46" fmla="*/ 211 w 564"/>
                  <a:gd name="T47" fmla="*/ 62 h 444"/>
                  <a:gd name="T48" fmla="*/ 195 w 564"/>
                  <a:gd name="T49" fmla="*/ 46 h 444"/>
                  <a:gd name="T50" fmla="*/ 179 w 564"/>
                  <a:gd name="T51" fmla="*/ 52 h 444"/>
                  <a:gd name="T52" fmla="*/ 167 w 564"/>
                  <a:gd name="T53" fmla="*/ 64 h 444"/>
                  <a:gd name="T54" fmla="*/ 157 w 564"/>
                  <a:gd name="T55" fmla="*/ 76 h 444"/>
                  <a:gd name="T56" fmla="*/ 144 w 564"/>
                  <a:gd name="T57" fmla="*/ 86 h 444"/>
                  <a:gd name="T58" fmla="*/ 132 w 564"/>
                  <a:gd name="T59" fmla="*/ 86 h 444"/>
                  <a:gd name="T60" fmla="*/ 120 w 564"/>
                  <a:gd name="T61" fmla="*/ 114 h 444"/>
                  <a:gd name="T62" fmla="*/ 68 w 564"/>
                  <a:gd name="T63" fmla="*/ 140 h 444"/>
                  <a:gd name="T64" fmla="*/ 24 w 564"/>
                  <a:gd name="T65" fmla="*/ 160 h 444"/>
                  <a:gd name="T66" fmla="*/ 10 w 564"/>
                  <a:gd name="T67" fmla="*/ 164 h 444"/>
                  <a:gd name="T68" fmla="*/ 10 w 564"/>
                  <a:gd name="T69" fmla="*/ 219 h 444"/>
                  <a:gd name="T70" fmla="*/ 6 w 564"/>
                  <a:gd name="T71" fmla="*/ 229 h 444"/>
                  <a:gd name="T72" fmla="*/ 0 w 564"/>
                  <a:gd name="T73" fmla="*/ 227 h 444"/>
                  <a:gd name="T74" fmla="*/ 24 w 564"/>
                  <a:gd name="T75" fmla="*/ 279 h 444"/>
                  <a:gd name="T76" fmla="*/ 28 w 564"/>
                  <a:gd name="T77" fmla="*/ 347 h 444"/>
                  <a:gd name="T78" fmla="*/ 62 w 564"/>
                  <a:gd name="T79" fmla="*/ 373 h 444"/>
                  <a:gd name="T80" fmla="*/ 90 w 564"/>
                  <a:gd name="T81" fmla="*/ 359 h 444"/>
                  <a:gd name="T82" fmla="*/ 138 w 564"/>
                  <a:gd name="T83" fmla="*/ 351 h 444"/>
                  <a:gd name="T84" fmla="*/ 179 w 564"/>
                  <a:gd name="T85" fmla="*/ 325 h 444"/>
                  <a:gd name="T86" fmla="*/ 283 w 564"/>
                  <a:gd name="T87" fmla="*/ 325 h 444"/>
                  <a:gd name="T88" fmla="*/ 303 w 564"/>
                  <a:gd name="T89" fmla="*/ 345 h 444"/>
                  <a:gd name="T90" fmla="*/ 311 w 564"/>
                  <a:gd name="T91" fmla="*/ 367 h 444"/>
                  <a:gd name="T92" fmla="*/ 327 w 564"/>
                  <a:gd name="T93" fmla="*/ 353 h 444"/>
                  <a:gd name="T94" fmla="*/ 345 w 564"/>
                  <a:gd name="T95" fmla="*/ 331 h 444"/>
                  <a:gd name="T96" fmla="*/ 339 w 564"/>
                  <a:gd name="T97" fmla="*/ 363 h 444"/>
                  <a:gd name="T98" fmla="*/ 345 w 564"/>
                  <a:gd name="T99" fmla="*/ 365 h 444"/>
                  <a:gd name="T100" fmla="*/ 365 w 564"/>
                  <a:gd name="T101" fmla="*/ 379 h 444"/>
                  <a:gd name="T102" fmla="*/ 380 w 564"/>
                  <a:gd name="T103" fmla="*/ 423 h 444"/>
                  <a:gd name="T104" fmla="*/ 438 w 564"/>
                  <a:gd name="T105" fmla="*/ 429 h 444"/>
                  <a:gd name="T106" fmla="*/ 446 w 564"/>
                  <a:gd name="T107" fmla="*/ 431 h 444"/>
                  <a:gd name="T108" fmla="*/ 464 w 564"/>
                  <a:gd name="T109" fmla="*/ 444 h 444"/>
                  <a:gd name="T110" fmla="*/ 470 w 564"/>
                  <a:gd name="T111" fmla="*/ 436 h 444"/>
                  <a:gd name="T112" fmla="*/ 514 w 564"/>
                  <a:gd name="T113" fmla="*/ 407 h 444"/>
                  <a:gd name="T114" fmla="*/ 532 w 564"/>
                  <a:gd name="T115" fmla="*/ 357 h 444"/>
                  <a:gd name="T116" fmla="*/ 544 w 564"/>
                  <a:gd name="T117" fmla="*/ 333 h 444"/>
                  <a:gd name="T118" fmla="*/ 560 w 564"/>
                  <a:gd name="T119" fmla="*/ 293 h 4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64"/>
                  <a:gd name="T181" fmla="*/ 0 h 444"/>
                  <a:gd name="T182" fmla="*/ 564 w 564"/>
                  <a:gd name="T183" fmla="*/ 444 h 4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64" h="444">
                    <a:moveTo>
                      <a:pt x="558" y="247"/>
                    </a:moveTo>
                    <a:lnTo>
                      <a:pt x="558" y="245"/>
                    </a:lnTo>
                    <a:lnTo>
                      <a:pt x="558" y="243"/>
                    </a:lnTo>
                    <a:lnTo>
                      <a:pt x="558" y="241"/>
                    </a:lnTo>
                    <a:lnTo>
                      <a:pt x="560" y="243"/>
                    </a:lnTo>
                    <a:lnTo>
                      <a:pt x="558" y="231"/>
                    </a:lnTo>
                    <a:lnTo>
                      <a:pt x="558" y="227"/>
                    </a:lnTo>
                    <a:lnTo>
                      <a:pt x="558" y="223"/>
                    </a:lnTo>
                    <a:lnTo>
                      <a:pt x="556" y="225"/>
                    </a:lnTo>
                    <a:lnTo>
                      <a:pt x="554" y="221"/>
                    </a:lnTo>
                    <a:lnTo>
                      <a:pt x="554" y="213"/>
                    </a:lnTo>
                    <a:lnTo>
                      <a:pt x="550" y="213"/>
                    </a:lnTo>
                    <a:lnTo>
                      <a:pt x="550" y="211"/>
                    </a:lnTo>
                    <a:lnTo>
                      <a:pt x="548" y="208"/>
                    </a:lnTo>
                    <a:lnTo>
                      <a:pt x="548" y="206"/>
                    </a:lnTo>
                    <a:lnTo>
                      <a:pt x="546" y="206"/>
                    </a:lnTo>
                    <a:lnTo>
                      <a:pt x="542" y="204"/>
                    </a:lnTo>
                    <a:lnTo>
                      <a:pt x="540" y="200"/>
                    </a:lnTo>
                    <a:lnTo>
                      <a:pt x="538" y="196"/>
                    </a:lnTo>
                    <a:lnTo>
                      <a:pt x="534" y="196"/>
                    </a:lnTo>
                    <a:lnTo>
                      <a:pt x="526" y="188"/>
                    </a:lnTo>
                    <a:lnTo>
                      <a:pt x="524" y="174"/>
                    </a:lnTo>
                    <a:lnTo>
                      <a:pt x="524" y="172"/>
                    </a:lnTo>
                    <a:lnTo>
                      <a:pt x="524" y="170"/>
                    </a:lnTo>
                    <a:lnTo>
                      <a:pt x="522" y="170"/>
                    </a:lnTo>
                    <a:lnTo>
                      <a:pt x="522" y="174"/>
                    </a:lnTo>
                    <a:lnTo>
                      <a:pt x="516" y="170"/>
                    </a:lnTo>
                    <a:lnTo>
                      <a:pt x="516" y="166"/>
                    </a:lnTo>
                    <a:lnTo>
                      <a:pt x="514" y="168"/>
                    </a:lnTo>
                    <a:lnTo>
                      <a:pt x="514" y="172"/>
                    </a:lnTo>
                    <a:lnTo>
                      <a:pt x="512" y="172"/>
                    </a:lnTo>
                    <a:lnTo>
                      <a:pt x="510" y="172"/>
                    </a:lnTo>
                    <a:lnTo>
                      <a:pt x="510" y="170"/>
                    </a:lnTo>
                    <a:lnTo>
                      <a:pt x="508" y="170"/>
                    </a:lnTo>
                    <a:lnTo>
                      <a:pt x="508" y="168"/>
                    </a:lnTo>
                    <a:lnTo>
                      <a:pt x="508" y="166"/>
                    </a:lnTo>
                    <a:lnTo>
                      <a:pt x="506" y="158"/>
                    </a:lnTo>
                    <a:lnTo>
                      <a:pt x="506" y="156"/>
                    </a:lnTo>
                    <a:lnTo>
                      <a:pt x="504" y="152"/>
                    </a:lnTo>
                    <a:lnTo>
                      <a:pt x="500" y="148"/>
                    </a:lnTo>
                    <a:lnTo>
                      <a:pt x="498" y="148"/>
                    </a:lnTo>
                    <a:lnTo>
                      <a:pt x="496" y="146"/>
                    </a:lnTo>
                    <a:lnTo>
                      <a:pt x="498" y="142"/>
                    </a:lnTo>
                    <a:lnTo>
                      <a:pt x="500" y="144"/>
                    </a:lnTo>
                    <a:lnTo>
                      <a:pt x="498" y="140"/>
                    </a:lnTo>
                    <a:lnTo>
                      <a:pt x="494" y="136"/>
                    </a:lnTo>
                    <a:lnTo>
                      <a:pt x="492" y="138"/>
                    </a:lnTo>
                    <a:lnTo>
                      <a:pt x="488" y="134"/>
                    </a:lnTo>
                    <a:lnTo>
                      <a:pt x="486" y="134"/>
                    </a:lnTo>
                    <a:lnTo>
                      <a:pt x="484" y="132"/>
                    </a:lnTo>
                    <a:lnTo>
                      <a:pt x="482" y="132"/>
                    </a:lnTo>
                    <a:lnTo>
                      <a:pt x="480" y="132"/>
                    </a:lnTo>
                    <a:lnTo>
                      <a:pt x="478" y="124"/>
                    </a:lnTo>
                    <a:lnTo>
                      <a:pt x="478" y="126"/>
                    </a:lnTo>
                    <a:lnTo>
                      <a:pt x="476" y="126"/>
                    </a:lnTo>
                    <a:lnTo>
                      <a:pt x="468" y="124"/>
                    </a:lnTo>
                    <a:lnTo>
                      <a:pt x="468" y="122"/>
                    </a:lnTo>
                    <a:lnTo>
                      <a:pt x="464" y="122"/>
                    </a:lnTo>
                    <a:lnTo>
                      <a:pt x="464" y="118"/>
                    </a:lnTo>
                    <a:lnTo>
                      <a:pt x="462" y="116"/>
                    </a:lnTo>
                    <a:lnTo>
                      <a:pt x="464" y="116"/>
                    </a:lnTo>
                    <a:lnTo>
                      <a:pt x="464" y="114"/>
                    </a:lnTo>
                    <a:lnTo>
                      <a:pt x="462" y="116"/>
                    </a:lnTo>
                    <a:lnTo>
                      <a:pt x="462" y="114"/>
                    </a:lnTo>
                    <a:lnTo>
                      <a:pt x="460" y="112"/>
                    </a:lnTo>
                    <a:lnTo>
                      <a:pt x="460" y="110"/>
                    </a:lnTo>
                    <a:lnTo>
                      <a:pt x="460" y="106"/>
                    </a:lnTo>
                    <a:lnTo>
                      <a:pt x="456" y="90"/>
                    </a:lnTo>
                    <a:lnTo>
                      <a:pt x="454" y="90"/>
                    </a:lnTo>
                    <a:lnTo>
                      <a:pt x="452" y="86"/>
                    </a:lnTo>
                    <a:lnTo>
                      <a:pt x="450" y="78"/>
                    </a:lnTo>
                    <a:lnTo>
                      <a:pt x="450" y="76"/>
                    </a:lnTo>
                    <a:lnTo>
                      <a:pt x="450" y="74"/>
                    </a:lnTo>
                    <a:lnTo>
                      <a:pt x="448" y="72"/>
                    </a:lnTo>
                    <a:lnTo>
                      <a:pt x="448" y="66"/>
                    </a:lnTo>
                    <a:lnTo>
                      <a:pt x="448" y="62"/>
                    </a:lnTo>
                    <a:lnTo>
                      <a:pt x="446" y="60"/>
                    </a:lnTo>
                    <a:lnTo>
                      <a:pt x="444" y="60"/>
                    </a:lnTo>
                    <a:lnTo>
                      <a:pt x="442" y="56"/>
                    </a:lnTo>
                    <a:lnTo>
                      <a:pt x="440" y="56"/>
                    </a:lnTo>
                    <a:lnTo>
                      <a:pt x="438" y="52"/>
                    </a:lnTo>
                    <a:lnTo>
                      <a:pt x="436" y="52"/>
                    </a:lnTo>
                    <a:lnTo>
                      <a:pt x="434" y="52"/>
                    </a:lnTo>
                    <a:lnTo>
                      <a:pt x="430" y="54"/>
                    </a:lnTo>
                    <a:lnTo>
                      <a:pt x="428" y="54"/>
                    </a:lnTo>
                    <a:lnTo>
                      <a:pt x="426" y="52"/>
                    </a:lnTo>
                    <a:lnTo>
                      <a:pt x="424" y="44"/>
                    </a:lnTo>
                    <a:lnTo>
                      <a:pt x="424" y="40"/>
                    </a:lnTo>
                    <a:lnTo>
                      <a:pt x="422" y="32"/>
                    </a:lnTo>
                    <a:lnTo>
                      <a:pt x="420" y="32"/>
                    </a:lnTo>
                    <a:lnTo>
                      <a:pt x="420" y="28"/>
                    </a:lnTo>
                    <a:lnTo>
                      <a:pt x="418" y="24"/>
                    </a:lnTo>
                    <a:lnTo>
                      <a:pt x="416" y="24"/>
                    </a:lnTo>
                    <a:lnTo>
                      <a:pt x="418" y="20"/>
                    </a:lnTo>
                    <a:lnTo>
                      <a:pt x="416" y="18"/>
                    </a:lnTo>
                    <a:lnTo>
                      <a:pt x="414" y="18"/>
                    </a:lnTo>
                    <a:lnTo>
                      <a:pt x="412" y="4"/>
                    </a:lnTo>
                    <a:lnTo>
                      <a:pt x="412" y="2"/>
                    </a:lnTo>
                    <a:lnTo>
                      <a:pt x="410" y="0"/>
                    </a:lnTo>
                    <a:lnTo>
                      <a:pt x="410" y="2"/>
                    </a:lnTo>
                    <a:lnTo>
                      <a:pt x="408" y="4"/>
                    </a:lnTo>
                    <a:lnTo>
                      <a:pt x="406" y="4"/>
                    </a:lnTo>
                    <a:lnTo>
                      <a:pt x="406" y="8"/>
                    </a:lnTo>
                    <a:lnTo>
                      <a:pt x="402" y="12"/>
                    </a:lnTo>
                    <a:lnTo>
                      <a:pt x="400" y="20"/>
                    </a:lnTo>
                    <a:lnTo>
                      <a:pt x="398" y="20"/>
                    </a:lnTo>
                    <a:lnTo>
                      <a:pt x="396" y="28"/>
                    </a:lnTo>
                    <a:lnTo>
                      <a:pt x="398" y="28"/>
                    </a:lnTo>
                    <a:lnTo>
                      <a:pt x="398" y="30"/>
                    </a:lnTo>
                    <a:lnTo>
                      <a:pt x="396" y="34"/>
                    </a:lnTo>
                    <a:lnTo>
                      <a:pt x="396" y="38"/>
                    </a:lnTo>
                    <a:lnTo>
                      <a:pt x="394" y="42"/>
                    </a:lnTo>
                    <a:lnTo>
                      <a:pt x="396" y="64"/>
                    </a:lnTo>
                    <a:lnTo>
                      <a:pt x="386" y="98"/>
                    </a:lnTo>
                    <a:lnTo>
                      <a:pt x="386" y="100"/>
                    </a:lnTo>
                    <a:lnTo>
                      <a:pt x="374" y="102"/>
                    </a:lnTo>
                    <a:lnTo>
                      <a:pt x="363" y="96"/>
                    </a:lnTo>
                    <a:lnTo>
                      <a:pt x="361" y="92"/>
                    </a:lnTo>
                    <a:lnTo>
                      <a:pt x="359" y="90"/>
                    </a:lnTo>
                    <a:lnTo>
                      <a:pt x="353" y="88"/>
                    </a:lnTo>
                    <a:lnTo>
                      <a:pt x="351" y="86"/>
                    </a:lnTo>
                    <a:lnTo>
                      <a:pt x="349" y="86"/>
                    </a:lnTo>
                    <a:lnTo>
                      <a:pt x="345" y="82"/>
                    </a:lnTo>
                    <a:lnTo>
                      <a:pt x="337" y="78"/>
                    </a:lnTo>
                    <a:lnTo>
                      <a:pt x="337" y="76"/>
                    </a:lnTo>
                    <a:lnTo>
                      <a:pt x="333" y="76"/>
                    </a:lnTo>
                    <a:lnTo>
                      <a:pt x="327" y="74"/>
                    </a:lnTo>
                    <a:lnTo>
                      <a:pt x="325" y="76"/>
                    </a:lnTo>
                    <a:lnTo>
                      <a:pt x="325" y="74"/>
                    </a:lnTo>
                    <a:lnTo>
                      <a:pt x="323" y="68"/>
                    </a:lnTo>
                    <a:lnTo>
                      <a:pt x="319" y="66"/>
                    </a:lnTo>
                    <a:lnTo>
                      <a:pt x="317" y="64"/>
                    </a:lnTo>
                    <a:lnTo>
                      <a:pt x="315" y="66"/>
                    </a:lnTo>
                    <a:lnTo>
                      <a:pt x="313" y="64"/>
                    </a:lnTo>
                    <a:lnTo>
                      <a:pt x="313" y="62"/>
                    </a:lnTo>
                    <a:lnTo>
                      <a:pt x="313" y="60"/>
                    </a:lnTo>
                    <a:lnTo>
                      <a:pt x="317" y="50"/>
                    </a:lnTo>
                    <a:lnTo>
                      <a:pt x="317" y="48"/>
                    </a:lnTo>
                    <a:lnTo>
                      <a:pt x="319" y="44"/>
                    </a:lnTo>
                    <a:lnTo>
                      <a:pt x="317" y="44"/>
                    </a:lnTo>
                    <a:lnTo>
                      <a:pt x="317" y="38"/>
                    </a:lnTo>
                    <a:lnTo>
                      <a:pt x="319" y="38"/>
                    </a:lnTo>
                    <a:lnTo>
                      <a:pt x="321" y="40"/>
                    </a:lnTo>
                    <a:lnTo>
                      <a:pt x="321" y="38"/>
                    </a:lnTo>
                    <a:lnTo>
                      <a:pt x="321" y="36"/>
                    </a:lnTo>
                    <a:lnTo>
                      <a:pt x="323" y="38"/>
                    </a:lnTo>
                    <a:lnTo>
                      <a:pt x="325" y="36"/>
                    </a:lnTo>
                    <a:lnTo>
                      <a:pt x="327" y="34"/>
                    </a:lnTo>
                    <a:lnTo>
                      <a:pt x="325" y="32"/>
                    </a:lnTo>
                    <a:lnTo>
                      <a:pt x="325" y="30"/>
                    </a:lnTo>
                    <a:lnTo>
                      <a:pt x="327" y="32"/>
                    </a:lnTo>
                    <a:lnTo>
                      <a:pt x="327" y="30"/>
                    </a:lnTo>
                    <a:lnTo>
                      <a:pt x="331" y="24"/>
                    </a:lnTo>
                    <a:lnTo>
                      <a:pt x="329" y="22"/>
                    </a:lnTo>
                    <a:lnTo>
                      <a:pt x="327" y="24"/>
                    </a:lnTo>
                    <a:lnTo>
                      <a:pt x="325" y="24"/>
                    </a:lnTo>
                    <a:lnTo>
                      <a:pt x="325" y="20"/>
                    </a:lnTo>
                    <a:lnTo>
                      <a:pt x="325" y="18"/>
                    </a:lnTo>
                    <a:lnTo>
                      <a:pt x="321" y="20"/>
                    </a:lnTo>
                    <a:lnTo>
                      <a:pt x="321" y="24"/>
                    </a:lnTo>
                    <a:lnTo>
                      <a:pt x="321" y="26"/>
                    </a:lnTo>
                    <a:lnTo>
                      <a:pt x="317" y="28"/>
                    </a:lnTo>
                    <a:lnTo>
                      <a:pt x="317" y="26"/>
                    </a:lnTo>
                    <a:lnTo>
                      <a:pt x="317" y="22"/>
                    </a:lnTo>
                    <a:lnTo>
                      <a:pt x="315" y="22"/>
                    </a:lnTo>
                    <a:lnTo>
                      <a:pt x="317" y="18"/>
                    </a:lnTo>
                    <a:lnTo>
                      <a:pt x="313" y="20"/>
                    </a:lnTo>
                    <a:lnTo>
                      <a:pt x="311" y="20"/>
                    </a:lnTo>
                    <a:lnTo>
                      <a:pt x="309" y="20"/>
                    </a:lnTo>
                    <a:lnTo>
                      <a:pt x="307" y="24"/>
                    </a:lnTo>
                    <a:lnTo>
                      <a:pt x="305" y="22"/>
                    </a:lnTo>
                    <a:lnTo>
                      <a:pt x="303" y="22"/>
                    </a:lnTo>
                    <a:lnTo>
                      <a:pt x="301" y="22"/>
                    </a:lnTo>
                    <a:lnTo>
                      <a:pt x="299" y="20"/>
                    </a:lnTo>
                    <a:lnTo>
                      <a:pt x="297" y="20"/>
                    </a:lnTo>
                    <a:lnTo>
                      <a:pt x="295" y="20"/>
                    </a:lnTo>
                    <a:lnTo>
                      <a:pt x="293" y="20"/>
                    </a:lnTo>
                    <a:lnTo>
                      <a:pt x="291" y="18"/>
                    </a:lnTo>
                    <a:lnTo>
                      <a:pt x="287" y="18"/>
                    </a:lnTo>
                    <a:lnTo>
                      <a:pt x="287" y="16"/>
                    </a:lnTo>
                    <a:lnTo>
                      <a:pt x="285" y="16"/>
                    </a:lnTo>
                    <a:lnTo>
                      <a:pt x="283" y="18"/>
                    </a:lnTo>
                    <a:lnTo>
                      <a:pt x="283" y="16"/>
                    </a:lnTo>
                    <a:lnTo>
                      <a:pt x="281" y="16"/>
                    </a:lnTo>
                    <a:lnTo>
                      <a:pt x="277" y="16"/>
                    </a:lnTo>
                    <a:lnTo>
                      <a:pt x="275" y="14"/>
                    </a:lnTo>
                    <a:lnTo>
                      <a:pt x="275" y="12"/>
                    </a:lnTo>
                    <a:lnTo>
                      <a:pt x="273" y="12"/>
                    </a:lnTo>
                    <a:lnTo>
                      <a:pt x="271" y="12"/>
                    </a:lnTo>
                    <a:lnTo>
                      <a:pt x="271" y="14"/>
                    </a:lnTo>
                    <a:lnTo>
                      <a:pt x="269" y="12"/>
                    </a:lnTo>
                    <a:lnTo>
                      <a:pt x="267" y="8"/>
                    </a:lnTo>
                    <a:lnTo>
                      <a:pt x="267" y="10"/>
                    </a:lnTo>
                    <a:lnTo>
                      <a:pt x="265" y="8"/>
                    </a:lnTo>
                    <a:lnTo>
                      <a:pt x="265" y="10"/>
                    </a:lnTo>
                    <a:lnTo>
                      <a:pt x="263" y="12"/>
                    </a:lnTo>
                    <a:lnTo>
                      <a:pt x="263" y="8"/>
                    </a:lnTo>
                    <a:lnTo>
                      <a:pt x="261" y="8"/>
                    </a:lnTo>
                    <a:lnTo>
                      <a:pt x="261" y="10"/>
                    </a:lnTo>
                    <a:lnTo>
                      <a:pt x="259" y="8"/>
                    </a:lnTo>
                    <a:lnTo>
                      <a:pt x="259" y="10"/>
                    </a:lnTo>
                    <a:lnTo>
                      <a:pt x="261" y="10"/>
                    </a:lnTo>
                    <a:lnTo>
                      <a:pt x="263" y="14"/>
                    </a:lnTo>
                    <a:lnTo>
                      <a:pt x="265" y="12"/>
                    </a:lnTo>
                    <a:lnTo>
                      <a:pt x="269" y="14"/>
                    </a:lnTo>
                    <a:lnTo>
                      <a:pt x="271" y="20"/>
                    </a:lnTo>
                    <a:lnTo>
                      <a:pt x="263" y="24"/>
                    </a:lnTo>
                    <a:lnTo>
                      <a:pt x="251" y="24"/>
                    </a:lnTo>
                    <a:lnTo>
                      <a:pt x="249" y="24"/>
                    </a:lnTo>
                    <a:lnTo>
                      <a:pt x="247" y="26"/>
                    </a:lnTo>
                    <a:lnTo>
                      <a:pt x="245" y="26"/>
                    </a:lnTo>
                    <a:lnTo>
                      <a:pt x="247" y="28"/>
                    </a:lnTo>
                    <a:lnTo>
                      <a:pt x="247" y="30"/>
                    </a:lnTo>
                    <a:lnTo>
                      <a:pt x="247" y="28"/>
                    </a:lnTo>
                    <a:lnTo>
                      <a:pt x="245" y="28"/>
                    </a:lnTo>
                    <a:lnTo>
                      <a:pt x="243" y="26"/>
                    </a:lnTo>
                    <a:lnTo>
                      <a:pt x="241" y="28"/>
                    </a:lnTo>
                    <a:lnTo>
                      <a:pt x="237" y="30"/>
                    </a:lnTo>
                    <a:lnTo>
                      <a:pt x="235" y="36"/>
                    </a:lnTo>
                    <a:lnTo>
                      <a:pt x="237" y="36"/>
                    </a:lnTo>
                    <a:lnTo>
                      <a:pt x="237" y="40"/>
                    </a:lnTo>
                    <a:lnTo>
                      <a:pt x="237" y="42"/>
                    </a:lnTo>
                    <a:lnTo>
                      <a:pt x="231" y="42"/>
                    </a:lnTo>
                    <a:lnTo>
                      <a:pt x="231" y="44"/>
                    </a:lnTo>
                    <a:lnTo>
                      <a:pt x="227" y="48"/>
                    </a:lnTo>
                    <a:lnTo>
                      <a:pt x="227" y="50"/>
                    </a:lnTo>
                    <a:lnTo>
                      <a:pt x="225" y="50"/>
                    </a:lnTo>
                    <a:lnTo>
                      <a:pt x="225" y="54"/>
                    </a:lnTo>
                    <a:lnTo>
                      <a:pt x="231" y="60"/>
                    </a:lnTo>
                    <a:lnTo>
                      <a:pt x="229" y="62"/>
                    </a:lnTo>
                    <a:lnTo>
                      <a:pt x="229" y="66"/>
                    </a:lnTo>
                    <a:lnTo>
                      <a:pt x="227" y="66"/>
                    </a:lnTo>
                    <a:lnTo>
                      <a:pt x="221" y="60"/>
                    </a:lnTo>
                    <a:lnTo>
                      <a:pt x="215" y="60"/>
                    </a:lnTo>
                    <a:lnTo>
                      <a:pt x="213" y="60"/>
                    </a:lnTo>
                    <a:lnTo>
                      <a:pt x="213" y="62"/>
                    </a:lnTo>
                    <a:lnTo>
                      <a:pt x="211" y="62"/>
                    </a:lnTo>
                    <a:lnTo>
                      <a:pt x="209" y="62"/>
                    </a:lnTo>
                    <a:lnTo>
                      <a:pt x="209" y="64"/>
                    </a:lnTo>
                    <a:lnTo>
                      <a:pt x="207" y="66"/>
                    </a:lnTo>
                    <a:lnTo>
                      <a:pt x="207" y="58"/>
                    </a:lnTo>
                    <a:lnTo>
                      <a:pt x="203" y="56"/>
                    </a:lnTo>
                    <a:lnTo>
                      <a:pt x="199" y="50"/>
                    </a:lnTo>
                    <a:lnTo>
                      <a:pt x="195" y="46"/>
                    </a:lnTo>
                    <a:lnTo>
                      <a:pt x="193" y="46"/>
                    </a:lnTo>
                    <a:lnTo>
                      <a:pt x="191" y="46"/>
                    </a:lnTo>
                    <a:lnTo>
                      <a:pt x="189" y="46"/>
                    </a:lnTo>
                    <a:lnTo>
                      <a:pt x="187" y="46"/>
                    </a:lnTo>
                    <a:lnTo>
                      <a:pt x="189" y="48"/>
                    </a:lnTo>
                    <a:lnTo>
                      <a:pt x="185" y="50"/>
                    </a:lnTo>
                    <a:lnTo>
                      <a:pt x="183" y="50"/>
                    </a:lnTo>
                    <a:lnTo>
                      <a:pt x="183" y="48"/>
                    </a:lnTo>
                    <a:lnTo>
                      <a:pt x="181" y="48"/>
                    </a:lnTo>
                    <a:lnTo>
                      <a:pt x="181" y="50"/>
                    </a:lnTo>
                    <a:lnTo>
                      <a:pt x="179" y="52"/>
                    </a:lnTo>
                    <a:lnTo>
                      <a:pt x="179" y="50"/>
                    </a:lnTo>
                    <a:lnTo>
                      <a:pt x="177" y="48"/>
                    </a:lnTo>
                    <a:lnTo>
                      <a:pt x="177" y="50"/>
                    </a:lnTo>
                    <a:lnTo>
                      <a:pt x="179" y="50"/>
                    </a:lnTo>
                    <a:lnTo>
                      <a:pt x="179" y="52"/>
                    </a:lnTo>
                    <a:lnTo>
                      <a:pt x="177" y="56"/>
                    </a:lnTo>
                    <a:lnTo>
                      <a:pt x="173" y="58"/>
                    </a:lnTo>
                    <a:lnTo>
                      <a:pt x="173" y="56"/>
                    </a:lnTo>
                    <a:lnTo>
                      <a:pt x="167" y="58"/>
                    </a:lnTo>
                    <a:lnTo>
                      <a:pt x="167" y="60"/>
                    </a:lnTo>
                    <a:lnTo>
                      <a:pt x="167" y="64"/>
                    </a:lnTo>
                    <a:lnTo>
                      <a:pt x="163" y="62"/>
                    </a:lnTo>
                    <a:lnTo>
                      <a:pt x="163" y="64"/>
                    </a:lnTo>
                    <a:lnTo>
                      <a:pt x="163" y="66"/>
                    </a:lnTo>
                    <a:lnTo>
                      <a:pt x="163" y="68"/>
                    </a:lnTo>
                    <a:lnTo>
                      <a:pt x="163" y="70"/>
                    </a:lnTo>
                    <a:lnTo>
                      <a:pt x="161" y="68"/>
                    </a:lnTo>
                    <a:lnTo>
                      <a:pt x="159" y="68"/>
                    </a:lnTo>
                    <a:lnTo>
                      <a:pt x="157" y="70"/>
                    </a:lnTo>
                    <a:lnTo>
                      <a:pt x="159" y="74"/>
                    </a:lnTo>
                    <a:lnTo>
                      <a:pt x="157" y="76"/>
                    </a:lnTo>
                    <a:lnTo>
                      <a:pt x="155" y="78"/>
                    </a:lnTo>
                    <a:lnTo>
                      <a:pt x="155" y="82"/>
                    </a:lnTo>
                    <a:lnTo>
                      <a:pt x="157" y="82"/>
                    </a:lnTo>
                    <a:lnTo>
                      <a:pt x="155" y="84"/>
                    </a:lnTo>
                    <a:lnTo>
                      <a:pt x="151" y="84"/>
                    </a:lnTo>
                    <a:lnTo>
                      <a:pt x="149" y="80"/>
                    </a:lnTo>
                    <a:lnTo>
                      <a:pt x="148" y="80"/>
                    </a:lnTo>
                    <a:lnTo>
                      <a:pt x="144" y="78"/>
                    </a:lnTo>
                    <a:lnTo>
                      <a:pt x="144" y="80"/>
                    </a:lnTo>
                    <a:lnTo>
                      <a:pt x="144" y="84"/>
                    </a:lnTo>
                    <a:lnTo>
                      <a:pt x="144" y="86"/>
                    </a:lnTo>
                    <a:lnTo>
                      <a:pt x="146" y="90"/>
                    </a:lnTo>
                    <a:lnTo>
                      <a:pt x="148" y="92"/>
                    </a:lnTo>
                    <a:lnTo>
                      <a:pt x="146" y="92"/>
                    </a:lnTo>
                    <a:lnTo>
                      <a:pt x="144" y="92"/>
                    </a:lnTo>
                    <a:lnTo>
                      <a:pt x="144" y="96"/>
                    </a:lnTo>
                    <a:lnTo>
                      <a:pt x="144" y="100"/>
                    </a:lnTo>
                    <a:lnTo>
                      <a:pt x="142" y="98"/>
                    </a:lnTo>
                    <a:lnTo>
                      <a:pt x="134" y="82"/>
                    </a:lnTo>
                    <a:lnTo>
                      <a:pt x="134" y="84"/>
                    </a:lnTo>
                    <a:lnTo>
                      <a:pt x="132" y="86"/>
                    </a:lnTo>
                    <a:lnTo>
                      <a:pt x="134" y="88"/>
                    </a:lnTo>
                    <a:lnTo>
                      <a:pt x="132" y="88"/>
                    </a:lnTo>
                    <a:lnTo>
                      <a:pt x="130" y="90"/>
                    </a:lnTo>
                    <a:lnTo>
                      <a:pt x="130" y="92"/>
                    </a:lnTo>
                    <a:lnTo>
                      <a:pt x="128" y="90"/>
                    </a:lnTo>
                    <a:lnTo>
                      <a:pt x="126" y="92"/>
                    </a:lnTo>
                    <a:lnTo>
                      <a:pt x="124" y="94"/>
                    </a:lnTo>
                    <a:lnTo>
                      <a:pt x="124" y="98"/>
                    </a:lnTo>
                    <a:lnTo>
                      <a:pt x="126" y="106"/>
                    </a:lnTo>
                    <a:lnTo>
                      <a:pt x="128" y="106"/>
                    </a:lnTo>
                    <a:lnTo>
                      <a:pt x="120" y="114"/>
                    </a:lnTo>
                    <a:lnTo>
                      <a:pt x="116" y="118"/>
                    </a:lnTo>
                    <a:lnTo>
                      <a:pt x="116" y="122"/>
                    </a:lnTo>
                    <a:lnTo>
                      <a:pt x="108" y="130"/>
                    </a:lnTo>
                    <a:lnTo>
                      <a:pt x="88" y="136"/>
                    </a:lnTo>
                    <a:lnTo>
                      <a:pt x="84" y="134"/>
                    </a:lnTo>
                    <a:lnTo>
                      <a:pt x="82" y="134"/>
                    </a:lnTo>
                    <a:lnTo>
                      <a:pt x="76" y="140"/>
                    </a:lnTo>
                    <a:lnTo>
                      <a:pt x="68" y="140"/>
                    </a:lnTo>
                    <a:lnTo>
                      <a:pt x="62" y="144"/>
                    </a:lnTo>
                    <a:lnTo>
                      <a:pt x="58" y="146"/>
                    </a:lnTo>
                    <a:lnTo>
                      <a:pt x="50" y="144"/>
                    </a:lnTo>
                    <a:lnTo>
                      <a:pt x="48" y="144"/>
                    </a:lnTo>
                    <a:lnTo>
                      <a:pt x="36" y="150"/>
                    </a:lnTo>
                    <a:lnTo>
                      <a:pt x="34" y="154"/>
                    </a:lnTo>
                    <a:lnTo>
                      <a:pt x="32" y="154"/>
                    </a:lnTo>
                    <a:lnTo>
                      <a:pt x="32" y="156"/>
                    </a:lnTo>
                    <a:lnTo>
                      <a:pt x="30" y="158"/>
                    </a:lnTo>
                    <a:lnTo>
                      <a:pt x="24" y="160"/>
                    </a:lnTo>
                    <a:lnTo>
                      <a:pt x="24" y="162"/>
                    </a:lnTo>
                    <a:lnTo>
                      <a:pt x="18" y="164"/>
                    </a:lnTo>
                    <a:lnTo>
                      <a:pt x="14" y="172"/>
                    </a:lnTo>
                    <a:lnTo>
                      <a:pt x="12" y="174"/>
                    </a:lnTo>
                    <a:lnTo>
                      <a:pt x="10" y="172"/>
                    </a:lnTo>
                    <a:lnTo>
                      <a:pt x="12" y="170"/>
                    </a:lnTo>
                    <a:lnTo>
                      <a:pt x="10" y="168"/>
                    </a:lnTo>
                    <a:lnTo>
                      <a:pt x="12" y="166"/>
                    </a:lnTo>
                    <a:lnTo>
                      <a:pt x="12" y="162"/>
                    </a:lnTo>
                    <a:lnTo>
                      <a:pt x="10" y="164"/>
                    </a:lnTo>
                    <a:lnTo>
                      <a:pt x="8" y="164"/>
                    </a:lnTo>
                    <a:lnTo>
                      <a:pt x="4" y="176"/>
                    </a:lnTo>
                    <a:lnTo>
                      <a:pt x="6" y="178"/>
                    </a:lnTo>
                    <a:lnTo>
                      <a:pt x="6" y="188"/>
                    </a:lnTo>
                    <a:lnTo>
                      <a:pt x="2" y="192"/>
                    </a:lnTo>
                    <a:lnTo>
                      <a:pt x="2" y="194"/>
                    </a:lnTo>
                    <a:lnTo>
                      <a:pt x="2" y="202"/>
                    </a:lnTo>
                    <a:lnTo>
                      <a:pt x="8" y="215"/>
                    </a:lnTo>
                    <a:lnTo>
                      <a:pt x="8" y="217"/>
                    </a:lnTo>
                    <a:lnTo>
                      <a:pt x="10" y="219"/>
                    </a:lnTo>
                    <a:lnTo>
                      <a:pt x="12" y="221"/>
                    </a:lnTo>
                    <a:lnTo>
                      <a:pt x="12" y="227"/>
                    </a:lnTo>
                    <a:lnTo>
                      <a:pt x="12" y="229"/>
                    </a:lnTo>
                    <a:lnTo>
                      <a:pt x="10" y="231"/>
                    </a:lnTo>
                    <a:lnTo>
                      <a:pt x="8" y="231"/>
                    </a:lnTo>
                    <a:lnTo>
                      <a:pt x="8" y="227"/>
                    </a:lnTo>
                    <a:lnTo>
                      <a:pt x="6" y="229"/>
                    </a:lnTo>
                    <a:lnTo>
                      <a:pt x="4" y="219"/>
                    </a:lnTo>
                    <a:lnTo>
                      <a:pt x="2" y="219"/>
                    </a:lnTo>
                    <a:lnTo>
                      <a:pt x="2" y="221"/>
                    </a:lnTo>
                    <a:lnTo>
                      <a:pt x="6" y="229"/>
                    </a:lnTo>
                    <a:lnTo>
                      <a:pt x="8" y="231"/>
                    </a:lnTo>
                    <a:lnTo>
                      <a:pt x="8" y="233"/>
                    </a:lnTo>
                    <a:lnTo>
                      <a:pt x="6" y="235"/>
                    </a:lnTo>
                    <a:lnTo>
                      <a:pt x="4" y="235"/>
                    </a:lnTo>
                    <a:lnTo>
                      <a:pt x="4" y="233"/>
                    </a:lnTo>
                    <a:lnTo>
                      <a:pt x="2" y="231"/>
                    </a:lnTo>
                    <a:lnTo>
                      <a:pt x="2" y="229"/>
                    </a:lnTo>
                    <a:lnTo>
                      <a:pt x="0" y="229"/>
                    </a:lnTo>
                    <a:lnTo>
                      <a:pt x="0" y="227"/>
                    </a:lnTo>
                    <a:lnTo>
                      <a:pt x="0" y="229"/>
                    </a:lnTo>
                    <a:lnTo>
                      <a:pt x="0" y="231"/>
                    </a:lnTo>
                    <a:lnTo>
                      <a:pt x="2" y="233"/>
                    </a:lnTo>
                    <a:lnTo>
                      <a:pt x="2" y="235"/>
                    </a:lnTo>
                    <a:lnTo>
                      <a:pt x="6" y="239"/>
                    </a:lnTo>
                    <a:lnTo>
                      <a:pt x="10" y="241"/>
                    </a:lnTo>
                    <a:lnTo>
                      <a:pt x="12" y="251"/>
                    </a:lnTo>
                    <a:lnTo>
                      <a:pt x="12" y="257"/>
                    </a:lnTo>
                    <a:lnTo>
                      <a:pt x="18" y="265"/>
                    </a:lnTo>
                    <a:lnTo>
                      <a:pt x="20" y="269"/>
                    </a:lnTo>
                    <a:lnTo>
                      <a:pt x="24" y="279"/>
                    </a:lnTo>
                    <a:lnTo>
                      <a:pt x="26" y="299"/>
                    </a:lnTo>
                    <a:lnTo>
                      <a:pt x="30" y="303"/>
                    </a:lnTo>
                    <a:lnTo>
                      <a:pt x="36" y="319"/>
                    </a:lnTo>
                    <a:lnTo>
                      <a:pt x="36" y="329"/>
                    </a:lnTo>
                    <a:lnTo>
                      <a:pt x="34" y="331"/>
                    </a:lnTo>
                    <a:lnTo>
                      <a:pt x="34" y="335"/>
                    </a:lnTo>
                    <a:lnTo>
                      <a:pt x="36" y="337"/>
                    </a:lnTo>
                    <a:lnTo>
                      <a:pt x="36" y="339"/>
                    </a:lnTo>
                    <a:lnTo>
                      <a:pt x="32" y="347"/>
                    </a:lnTo>
                    <a:lnTo>
                      <a:pt x="28" y="347"/>
                    </a:lnTo>
                    <a:lnTo>
                      <a:pt x="26" y="347"/>
                    </a:lnTo>
                    <a:lnTo>
                      <a:pt x="26" y="359"/>
                    </a:lnTo>
                    <a:lnTo>
                      <a:pt x="32" y="359"/>
                    </a:lnTo>
                    <a:lnTo>
                      <a:pt x="40" y="369"/>
                    </a:lnTo>
                    <a:lnTo>
                      <a:pt x="44" y="369"/>
                    </a:lnTo>
                    <a:lnTo>
                      <a:pt x="46" y="369"/>
                    </a:lnTo>
                    <a:lnTo>
                      <a:pt x="48" y="371"/>
                    </a:lnTo>
                    <a:lnTo>
                      <a:pt x="60" y="371"/>
                    </a:lnTo>
                    <a:lnTo>
                      <a:pt x="62" y="373"/>
                    </a:lnTo>
                    <a:lnTo>
                      <a:pt x="64" y="373"/>
                    </a:lnTo>
                    <a:lnTo>
                      <a:pt x="66" y="373"/>
                    </a:lnTo>
                    <a:lnTo>
                      <a:pt x="66" y="371"/>
                    </a:lnTo>
                    <a:lnTo>
                      <a:pt x="68" y="371"/>
                    </a:lnTo>
                    <a:lnTo>
                      <a:pt x="70" y="371"/>
                    </a:lnTo>
                    <a:lnTo>
                      <a:pt x="72" y="369"/>
                    </a:lnTo>
                    <a:lnTo>
                      <a:pt x="74" y="367"/>
                    </a:lnTo>
                    <a:lnTo>
                      <a:pt x="80" y="363"/>
                    </a:lnTo>
                    <a:lnTo>
                      <a:pt x="86" y="361"/>
                    </a:lnTo>
                    <a:lnTo>
                      <a:pt x="88" y="359"/>
                    </a:lnTo>
                    <a:lnTo>
                      <a:pt x="90" y="359"/>
                    </a:lnTo>
                    <a:lnTo>
                      <a:pt x="88" y="357"/>
                    </a:lnTo>
                    <a:lnTo>
                      <a:pt x="90" y="357"/>
                    </a:lnTo>
                    <a:lnTo>
                      <a:pt x="92" y="353"/>
                    </a:lnTo>
                    <a:lnTo>
                      <a:pt x="96" y="353"/>
                    </a:lnTo>
                    <a:lnTo>
                      <a:pt x="106" y="353"/>
                    </a:lnTo>
                    <a:lnTo>
                      <a:pt x="110" y="351"/>
                    </a:lnTo>
                    <a:lnTo>
                      <a:pt x="118" y="353"/>
                    </a:lnTo>
                    <a:lnTo>
                      <a:pt x="124" y="351"/>
                    </a:lnTo>
                    <a:lnTo>
                      <a:pt x="126" y="353"/>
                    </a:lnTo>
                    <a:lnTo>
                      <a:pt x="138" y="351"/>
                    </a:lnTo>
                    <a:lnTo>
                      <a:pt x="140" y="353"/>
                    </a:lnTo>
                    <a:lnTo>
                      <a:pt x="142" y="353"/>
                    </a:lnTo>
                    <a:lnTo>
                      <a:pt x="146" y="351"/>
                    </a:lnTo>
                    <a:lnTo>
                      <a:pt x="151" y="337"/>
                    </a:lnTo>
                    <a:lnTo>
                      <a:pt x="155" y="337"/>
                    </a:lnTo>
                    <a:lnTo>
                      <a:pt x="159" y="335"/>
                    </a:lnTo>
                    <a:lnTo>
                      <a:pt x="161" y="335"/>
                    </a:lnTo>
                    <a:lnTo>
                      <a:pt x="163" y="333"/>
                    </a:lnTo>
                    <a:lnTo>
                      <a:pt x="167" y="331"/>
                    </a:lnTo>
                    <a:lnTo>
                      <a:pt x="177" y="325"/>
                    </a:lnTo>
                    <a:lnTo>
                      <a:pt x="179" y="325"/>
                    </a:lnTo>
                    <a:lnTo>
                      <a:pt x="193" y="325"/>
                    </a:lnTo>
                    <a:lnTo>
                      <a:pt x="209" y="323"/>
                    </a:lnTo>
                    <a:lnTo>
                      <a:pt x="223" y="315"/>
                    </a:lnTo>
                    <a:lnTo>
                      <a:pt x="253" y="313"/>
                    </a:lnTo>
                    <a:lnTo>
                      <a:pt x="259" y="315"/>
                    </a:lnTo>
                    <a:lnTo>
                      <a:pt x="265" y="321"/>
                    </a:lnTo>
                    <a:lnTo>
                      <a:pt x="267" y="321"/>
                    </a:lnTo>
                    <a:lnTo>
                      <a:pt x="271" y="321"/>
                    </a:lnTo>
                    <a:lnTo>
                      <a:pt x="279" y="325"/>
                    </a:lnTo>
                    <a:lnTo>
                      <a:pt x="283" y="325"/>
                    </a:lnTo>
                    <a:lnTo>
                      <a:pt x="281" y="323"/>
                    </a:lnTo>
                    <a:lnTo>
                      <a:pt x="283" y="323"/>
                    </a:lnTo>
                    <a:lnTo>
                      <a:pt x="289" y="329"/>
                    </a:lnTo>
                    <a:lnTo>
                      <a:pt x="295" y="331"/>
                    </a:lnTo>
                    <a:lnTo>
                      <a:pt x="293" y="335"/>
                    </a:lnTo>
                    <a:lnTo>
                      <a:pt x="293" y="333"/>
                    </a:lnTo>
                    <a:lnTo>
                      <a:pt x="293" y="337"/>
                    </a:lnTo>
                    <a:lnTo>
                      <a:pt x="295" y="339"/>
                    </a:lnTo>
                    <a:lnTo>
                      <a:pt x="299" y="341"/>
                    </a:lnTo>
                    <a:lnTo>
                      <a:pt x="301" y="341"/>
                    </a:lnTo>
                    <a:lnTo>
                      <a:pt x="303" y="345"/>
                    </a:lnTo>
                    <a:lnTo>
                      <a:pt x="303" y="349"/>
                    </a:lnTo>
                    <a:lnTo>
                      <a:pt x="307" y="351"/>
                    </a:lnTo>
                    <a:lnTo>
                      <a:pt x="309" y="355"/>
                    </a:lnTo>
                    <a:lnTo>
                      <a:pt x="309" y="357"/>
                    </a:lnTo>
                    <a:lnTo>
                      <a:pt x="311" y="359"/>
                    </a:lnTo>
                    <a:lnTo>
                      <a:pt x="311" y="363"/>
                    </a:lnTo>
                    <a:lnTo>
                      <a:pt x="311" y="365"/>
                    </a:lnTo>
                    <a:lnTo>
                      <a:pt x="307" y="363"/>
                    </a:lnTo>
                    <a:lnTo>
                      <a:pt x="307" y="365"/>
                    </a:lnTo>
                    <a:lnTo>
                      <a:pt x="309" y="365"/>
                    </a:lnTo>
                    <a:lnTo>
                      <a:pt x="311" y="367"/>
                    </a:lnTo>
                    <a:lnTo>
                      <a:pt x="313" y="369"/>
                    </a:lnTo>
                    <a:lnTo>
                      <a:pt x="315" y="371"/>
                    </a:lnTo>
                    <a:lnTo>
                      <a:pt x="317" y="371"/>
                    </a:lnTo>
                    <a:lnTo>
                      <a:pt x="319" y="373"/>
                    </a:lnTo>
                    <a:lnTo>
                      <a:pt x="319" y="367"/>
                    </a:lnTo>
                    <a:lnTo>
                      <a:pt x="317" y="367"/>
                    </a:lnTo>
                    <a:lnTo>
                      <a:pt x="317" y="365"/>
                    </a:lnTo>
                    <a:lnTo>
                      <a:pt x="323" y="359"/>
                    </a:lnTo>
                    <a:lnTo>
                      <a:pt x="325" y="355"/>
                    </a:lnTo>
                    <a:lnTo>
                      <a:pt x="327" y="355"/>
                    </a:lnTo>
                    <a:lnTo>
                      <a:pt x="327" y="353"/>
                    </a:lnTo>
                    <a:lnTo>
                      <a:pt x="331" y="351"/>
                    </a:lnTo>
                    <a:lnTo>
                      <a:pt x="333" y="349"/>
                    </a:lnTo>
                    <a:lnTo>
                      <a:pt x="335" y="351"/>
                    </a:lnTo>
                    <a:lnTo>
                      <a:pt x="337" y="347"/>
                    </a:lnTo>
                    <a:lnTo>
                      <a:pt x="341" y="337"/>
                    </a:lnTo>
                    <a:lnTo>
                      <a:pt x="343" y="337"/>
                    </a:lnTo>
                    <a:lnTo>
                      <a:pt x="343" y="331"/>
                    </a:lnTo>
                    <a:lnTo>
                      <a:pt x="343" y="329"/>
                    </a:lnTo>
                    <a:lnTo>
                      <a:pt x="345" y="331"/>
                    </a:lnTo>
                    <a:lnTo>
                      <a:pt x="345" y="333"/>
                    </a:lnTo>
                    <a:lnTo>
                      <a:pt x="345" y="335"/>
                    </a:lnTo>
                    <a:lnTo>
                      <a:pt x="345" y="337"/>
                    </a:lnTo>
                    <a:lnTo>
                      <a:pt x="347" y="341"/>
                    </a:lnTo>
                    <a:lnTo>
                      <a:pt x="345" y="341"/>
                    </a:lnTo>
                    <a:lnTo>
                      <a:pt x="345" y="347"/>
                    </a:lnTo>
                    <a:lnTo>
                      <a:pt x="345" y="349"/>
                    </a:lnTo>
                    <a:lnTo>
                      <a:pt x="343" y="351"/>
                    </a:lnTo>
                    <a:lnTo>
                      <a:pt x="339" y="357"/>
                    </a:lnTo>
                    <a:lnTo>
                      <a:pt x="339" y="363"/>
                    </a:lnTo>
                    <a:lnTo>
                      <a:pt x="339" y="369"/>
                    </a:lnTo>
                    <a:lnTo>
                      <a:pt x="335" y="371"/>
                    </a:lnTo>
                    <a:lnTo>
                      <a:pt x="333" y="371"/>
                    </a:lnTo>
                    <a:lnTo>
                      <a:pt x="331" y="375"/>
                    </a:lnTo>
                    <a:lnTo>
                      <a:pt x="333" y="377"/>
                    </a:lnTo>
                    <a:lnTo>
                      <a:pt x="335" y="375"/>
                    </a:lnTo>
                    <a:lnTo>
                      <a:pt x="339" y="375"/>
                    </a:lnTo>
                    <a:lnTo>
                      <a:pt x="341" y="373"/>
                    </a:lnTo>
                    <a:lnTo>
                      <a:pt x="343" y="375"/>
                    </a:lnTo>
                    <a:lnTo>
                      <a:pt x="343" y="373"/>
                    </a:lnTo>
                    <a:lnTo>
                      <a:pt x="345" y="365"/>
                    </a:lnTo>
                    <a:lnTo>
                      <a:pt x="349" y="359"/>
                    </a:lnTo>
                    <a:lnTo>
                      <a:pt x="351" y="359"/>
                    </a:lnTo>
                    <a:lnTo>
                      <a:pt x="353" y="363"/>
                    </a:lnTo>
                    <a:lnTo>
                      <a:pt x="353" y="367"/>
                    </a:lnTo>
                    <a:lnTo>
                      <a:pt x="355" y="371"/>
                    </a:lnTo>
                    <a:lnTo>
                      <a:pt x="353" y="375"/>
                    </a:lnTo>
                    <a:lnTo>
                      <a:pt x="349" y="383"/>
                    </a:lnTo>
                    <a:lnTo>
                      <a:pt x="351" y="383"/>
                    </a:lnTo>
                    <a:lnTo>
                      <a:pt x="353" y="383"/>
                    </a:lnTo>
                    <a:lnTo>
                      <a:pt x="361" y="379"/>
                    </a:lnTo>
                    <a:lnTo>
                      <a:pt x="365" y="379"/>
                    </a:lnTo>
                    <a:lnTo>
                      <a:pt x="365" y="383"/>
                    </a:lnTo>
                    <a:lnTo>
                      <a:pt x="371" y="391"/>
                    </a:lnTo>
                    <a:lnTo>
                      <a:pt x="372" y="399"/>
                    </a:lnTo>
                    <a:lnTo>
                      <a:pt x="372" y="403"/>
                    </a:lnTo>
                    <a:lnTo>
                      <a:pt x="371" y="405"/>
                    </a:lnTo>
                    <a:lnTo>
                      <a:pt x="371" y="407"/>
                    </a:lnTo>
                    <a:lnTo>
                      <a:pt x="374" y="415"/>
                    </a:lnTo>
                    <a:lnTo>
                      <a:pt x="376" y="415"/>
                    </a:lnTo>
                    <a:lnTo>
                      <a:pt x="378" y="419"/>
                    </a:lnTo>
                    <a:lnTo>
                      <a:pt x="380" y="423"/>
                    </a:lnTo>
                    <a:lnTo>
                      <a:pt x="384" y="425"/>
                    </a:lnTo>
                    <a:lnTo>
                      <a:pt x="388" y="425"/>
                    </a:lnTo>
                    <a:lnTo>
                      <a:pt x="394" y="427"/>
                    </a:lnTo>
                    <a:lnTo>
                      <a:pt x="396" y="431"/>
                    </a:lnTo>
                    <a:lnTo>
                      <a:pt x="398" y="429"/>
                    </a:lnTo>
                    <a:lnTo>
                      <a:pt x="400" y="429"/>
                    </a:lnTo>
                    <a:lnTo>
                      <a:pt x="420" y="436"/>
                    </a:lnTo>
                    <a:lnTo>
                      <a:pt x="422" y="438"/>
                    </a:lnTo>
                    <a:lnTo>
                      <a:pt x="430" y="435"/>
                    </a:lnTo>
                    <a:lnTo>
                      <a:pt x="432" y="431"/>
                    </a:lnTo>
                    <a:lnTo>
                      <a:pt x="438" y="429"/>
                    </a:lnTo>
                    <a:lnTo>
                      <a:pt x="440" y="427"/>
                    </a:lnTo>
                    <a:lnTo>
                      <a:pt x="436" y="425"/>
                    </a:lnTo>
                    <a:lnTo>
                      <a:pt x="438" y="425"/>
                    </a:lnTo>
                    <a:lnTo>
                      <a:pt x="442" y="421"/>
                    </a:lnTo>
                    <a:lnTo>
                      <a:pt x="446" y="423"/>
                    </a:lnTo>
                    <a:lnTo>
                      <a:pt x="446" y="427"/>
                    </a:lnTo>
                    <a:lnTo>
                      <a:pt x="444" y="429"/>
                    </a:lnTo>
                    <a:lnTo>
                      <a:pt x="442" y="429"/>
                    </a:lnTo>
                    <a:lnTo>
                      <a:pt x="442" y="431"/>
                    </a:lnTo>
                    <a:lnTo>
                      <a:pt x="446" y="431"/>
                    </a:lnTo>
                    <a:lnTo>
                      <a:pt x="448" y="431"/>
                    </a:lnTo>
                    <a:lnTo>
                      <a:pt x="450" y="427"/>
                    </a:lnTo>
                    <a:lnTo>
                      <a:pt x="452" y="429"/>
                    </a:lnTo>
                    <a:lnTo>
                      <a:pt x="452" y="433"/>
                    </a:lnTo>
                    <a:lnTo>
                      <a:pt x="454" y="436"/>
                    </a:lnTo>
                    <a:lnTo>
                      <a:pt x="456" y="436"/>
                    </a:lnTo>
                    <a:lnTo>
                      <a:pt x="458" y="438"/>
                    </a:lnTo>
                    <a:lnTo>
                      <a:pt x="460" y="438"/>
                    </a:lnTo>
                    <a:lnTo>
                      <a:pt x="462" y="438"/>
                    </a:lnTo>
                    <a:lnTo>
                      <a:pt x="464" y="444"/>
                    </a:lnTo>
                    <a:lnTo>
                      <a:pt x="466" y="442"/>
                    </a:lnTo>
                    <a:lnTo>
                      <a:pt x="468" y="436"/>
                    </a:lnTo>
                    <a:lnTo>
                      <a:pt x="466" y="436"/>
                    </a:lnTo>
                    <a:lnTo>
                      <a:pt x="464" y="438"/>
                    </a:lnTo>
                    <a:lnTo>
                      <a:pt x="464" y="440"/>
                    </a:lnTo>
                    <a:lnTo>
                      <a:pt x="462" y="438"/>
                    </a:lnTo>
                    <a:lnTo>
                      <a:pt x="462" y="436"/>
                    </a:lnTo>
                    <a:lnTo>
                      <a:pt x="464" y="436"/>
                    </a:lnTo>
                    <a:lnTo>
                      <a:pt x="466" y="436"/>
                    </a:lnTo>
                    <a:lnTo>
                      <a:pt x="470" y="435"/>
                    </a:lnTo>
                    <a:lnTo>
                      <a:pt x="470" y="436"/>
                    </a:lnTo>
                    <a:lnTo>
                      <a:pt x="472" y="435"/>
                    </a:lnTo>
                    <a:lnTo>
                      <a:pt x="474" y="433"/>
                    </a:lnTo>
                    <a:lnTo>
                      <a:pt x="476" y="431"/>
                    </a:lnTo>
                    <a:lnTo>
                      <a:pt x="478" y="429"/>
                    </a:lnTo>
                    <a:lnTo>
                      <a:pt x="492" y="421"/>
                    </a:lnTo>
                    <a:lnTo>
                      <a:pt x="510" y="419"/>
                    </a:lnTo>
                    <a:lnTo>
                      <a:pt x="512" y="415"/>
                    </a:lnTo>
                    <a:lnTo>
                      <a:pt x="514" y="417"/>
                    </a:lnTo>
                    <a:lnTo>
                      <a:pt x="516" y="413"/>
                    </a:lnTo>
                    <a:lnTo>
                      <a:pt x="514" y="407"/>
                    </a:lnTo>
                    <a:lnTo>
                      <a:pt x="518" y="395"/>
                    </a:lnTo>
                    <a:lnTo>
                      <a:pt x="516" y="393"/>
                    </a:lnTo>
                    <a:lnTo>
                      <a:pt x="518" y="383"/>
                    </a:lnTo>
                    <a:lnTo>
                      <a:pt x="520" y="383"/>
                    </a:lnTo>
                    <a:lnTo>
                      <a:pt x="520" y="381"/>
                    </a:lnTo>
                    <a:lnTo>
                      <a:pt x="522" y="379"/>
                    </a:lnTo>
                    <a:lnTo>
                      <a:pt x="524" y="373"/>
                    </a:lnTo>
                    <a:lnTo>
                      <a:pt x="526" y="375"/>
                    </a:lnTo>
                    <a:lnTo>
                      <a:pt x="530" y="361"/>
                    </a:lnTo>
                    <a:lnTo>
                      <a:pt x="532" y="359"/>
                    </a:lnTo>
                    <a:lnTo>
                      <a:pt x="532" y="357"/>
                    </a:lnTo>
                    <a:lnTo>
                      <a:pt x="532" y="355"/>
                    </a:lnTo>
                    <a:lnTo>
                      <a:pt x="534" y="353"/>
                    </a:lnTo>
                    <a:lnTo>
                      <a:pt x="534" y="349"/>
                    </a:lnTo>
                    <a:lnTo>
                      <a:pt x="532" y="349"/>
                    </a:lnTo>
                    <a:lnTo>
                      <a:pt x="532" y="347"/>
                    </a:lnTo>
                    <a:lnTo>
                      <a:pt x="534" y="347"/>
                    </a:lnTo>
                    <a:lnTo>
                      <a:pt x="540" y="337"/>
                    </a:lnTo>
                    <a:lnTo>
                      <a:pt x="546" y="335"/>
                    </a:lnTo>
                    <a:lnTo>
                      <a:pt x="544" y="333"/>
                    </a:lnTo>
                    <a:lnTo>
                      <a:pt x="546" y="333"/>
                    </a:lnTo>
                    <a:lnTo>
                      <a:pt x="550" y="329"/>
                    </a:lnTo>
                    <a:lnTo>
                      <a:pt x="550" y="327"/>
                    </a:lnTo>
                    <a:lnTo>
                      <a:pt x="550" y="325"/>
                    </a:lnTo>
                    <a:lnTo>
                      <a:pt x="550" y="323"/>
                    </a:lnTo>
                    <a:lnTo>
                      <a:pt x="556" y="311"/>
                    </a:lnTo>
                    <a:lnTo>
                      <a:pt x="556" y="309"/>
                    </a:lnTo>
                    <a:lnTo>
                      <a:pt x="558" y="307"/>
                    </a:lnTo>
                    <a:lnTo>
                      <a:pt x="558" y="297"/>
                    </a:lnTo>
                    <a:lnTo>
                      <a:pt x="560" y="293"/>
                    </a:lnTo>
                    <a:lnTo>
                      <a:pt x="564" y="261"/>
                    </a:lnTo>
                    <a:lnTo>
                      <a:pt x="560" y="247"/>
                    </a:lnTo>
                    <a:lnTo>
                      <a:pt x="558" y="247"/>
                    </a:lnTo>
                    <a:close/>
                  </a:path>
                </a:pathLst>
              </a:custGeom>
              <a:solidFill>
                <a:srgbClr val="0071B4">
                  <a:alpha val="25098"/>
                </a:srgbClr>
              </a:solidFill>
              <a:ln w="9525">
                <a:noFill/>
                <a:round/>
                <a:headEnd/>
                <a:tailEnd/>
              </a:ln>
            </p:spPr>
            <p:txBody>
              <a:bodyPr/>
              <a:lstStyle/>
              <a:p>
                <a:endParaRPr lang="en-US"/>
              </a:p>
            </p:txBody>
          </p:sp>
          <p:sp>
            <p:nvSpPr>
              <p:cNvPr id="11659" name="Freeform 309"/>
              <p:cNvSpPr>
                <a:spLocks/>
              </p:cNvSpPr>
              <p:nvPr/>
            </p:nvSpPr>
            <p:spPr bwMode="auto">
              <a:xfrm>
                <a:off x="4738" y="3655"/>
                <a:ext cx="22" cy="10"/>
              </a:xfrm>
              <a:custGeom>
                <a:avLst/>
                <a:gdLst>
                  <a:gd name="T0" fmla="*/ 14 w 22"/>
                  <a:gd name="T1" fmla="*/ 4 h 10"/>
                  <a:gd name="T2" fmla="*/ 14 w 22"/>
                  <a:gd name="T3" fmla="*/ 2 h 10"/>
                  <a:gd name="T4" fmla="*/ 10 w 22"/>
                  <a:gd name="T5" fmla="*/ 0 h 10"/>
                  <a:gd name="T6" fmla="*/ 0 w 22"/>
                  <a:gd name="T7" fmla="*/ 4 h 10"/>
                  <a:gd name="T8" fmla="*/ 0 w 22"/>
                  <a:gd name="T9" fmla="*/ 4 h 10"/>
                  <a:gd name="T10" fmla="*/ 0 w 22"/>
                  <a:gd name="T11" fmla="*/ 6 h 10"/>
                  <a:gd name="T12" fmla="*/ 2 w 22"/>
                  <a:gd name="T13" fmla="*/ 8 h 10"/>
                  <a:gd name="T14" fmla="*/ 10 w 22"/>
                  <a:gd name="T15" fmla="*/ 8 h 10"/>
                  <a:gd name="T16" fmla="*/ 12 w 22"/>
                  <a:gd name="T17" fmla="*/ 10 h 10"/>
                  <a:gd name="T18" fmla="*/ 14 w 22"/>
                  <a:gd name="T19" fmla="*/ 8 h 10"/>
                  <a:gd name="T20" fmla="*/ 16 w 22"/>
                  <a:gd name="T21" fmla="*/ 6 h 10"/>
                  <a:gd name="T22" fmla="*/ 22 w 22"/>
                  <a:gd name="T23" fmla="*/ 6 h 10"/>
                  <a:gd name="T24" fmla="*/ 20 w 22"/>
                  <a:gd name="T25" fmla="*/ 4 h 10"/>
                  <a:gd name="T26" fmla="*/ 14 w 22"/>
                  <a:gd name="T27" fmla="*/ 4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0"/>
                  <a:gd name="T44" fmla="*/ 22 w 22"/>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0">
                    <a:moveTo>
                      <a:pt x="14" y="4"/>
                    </a:moveTo>
                    <a:lnTo>
                      <a:pt x="14" y="2"/>
                    </a:lnTo>
                    <a:lnTo>
                      <a:pt x="10" y="0"/>
                    </a:lnTo>
                    <a:lnTo>
                      <a:pt x="0" y="4"/>
                    </a:lnTo>
                    <a:lnTo>
                      <a:pt x="0" y="6"/>
                    </a:lnTo>
                    <a:lnTo>
                      <a:pt x="2" y="8"/>
                    </a:lnTo>
                    <a:lnTo>
                      <a:pt x="10" y="8"/>
                    </a:lnTo>
                    <a:lnTo>
                      <a:pt x="12" y="10"/>
                    </a:lnTo>
                    <a:lnTo>
                      <a:pt x="14" y="8"/>
                    </a:lnTo>
                    <a:lnTo>
                      <a:pt x="16" y="6"/>
                    </a:lnTo>
                    <a:lnTo>
                      <a:pt x="22" y="6"/>
                    </a:lnTo>
                    <a:lnTo>
                      <a:pt x="20" y="4"/>
                    </a:lnTo>
                    <a:lnTo>
                      <a:pt x="14" y="4"/>
                    </a:lnTo>
                    <a:close/>
                  </a:path>
                </a:pathLst>
              </a:custGeom>
              <a:solidFill>
                <a:srgbClr val="0071B4">
                  <a:alpha val="25098"/>
                </a:srgbClr>
              </a:solidFill>
              <a:ln w="9525">
                <a:noFill/>
                <a:round/>
                <a:headEnd/>
                <a:tailEnd/>
              </a:ln>
            </p:spPr>
            <p:txBody>
              <a:bodyPr/>
              <a:lstStyle/>
              <a:p>
                <a:endParaRPr lang="en-US"/>
              </a:p>
            </p:txBody>
          </p:sp>
          <p:sp>
            <p:nvSpPr>
              <p:cNvPr id="11660" name="Freeform 310"/>
              <p:cNvSpPr>
                <a:spLocks/>
              </p:cNvSpPr>
              <p:nvPr/>
            </p:nvSpPr>
            <p:spPr bwMode="auto">
              <a:xfrm>
                <a:off x="4899" y="3738"/>
                <a:ext cx="6" cy="4"/>
              </a:xfrm>
              <a:custGeom>
                <a:avLst/>
                <a:gdLst>
                  <a:gd name="T0" fmla="*/ 4 w 6"/>
                  <a:gd name="T1" fmla="*/ 0 h 4"/>
                  <a:gd name="T2" fmla="*/ 0 w 6"/>
                  <a:gd name="T3" fmla="*/ 2 h 4"/>
                  <a:gd name="T4" fmla="*/ 0 w 6"/>
                  <a:gd name="T5" fmla="*/ 2 h 4"/>
                  <a:gd name="T6" fmla="*/ 4 w 6"/>
                  <a:gd name="T7" fmla="*/ 4 h 4"/>
                  <a:gd name="T8" fmla="*/ 6 w 6"/>
                  <a:gd name="T9" fmla="*/ 4 h 4"/>
                  <a:gd name="T10" fmla="*/ 6 w 6"/>
                  <a:gd name="T11" fmla="*/ 2 h 4"/>
                  <a:gd name="T12" fmla="*/ 4 w 6"/>
                  <a:gd name="T13" fmla="*/ 0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0"/>
                    </a:moveTo>
                    <a:lnTo>
                      <a:pt x="0" y="2"/>
                    </a:lnTo>
                    <a:lnTo>
                      <a:pt x="4" y="4"/>
                    </a:lnTo>
                    <a:lnTo>
                      <a:pt x="6" y="4"/>
                    </a:lnTo>
                    <a:lnTo>
                      <a:pt x="6" y="2"/>
                    </a:lnTo>
                    <a:lnTo>
                      <a:pt x="4" y="0"/>
                    </a:lnTo>
                    <a:close/>
                  </a:path>
                </a:pathLst>
              </a:custGeom>
              <a:solidFill>
                <a:srgbClr val="0071B4">
                  <a:alpha val="25098"/>
                </a:srgbClr>
              </a:solidFill>
              <a:ln w="9525">
                <a:noFill/>
                <a:round/>
                <a:headEnd/>
                <a:tailEnd/>
              </a:ln>
            </p:spPr>
            <p:txBody>
              <a:bodyPr/>
              <a:lstStyle/>
              <a:p>
                <a:endParaRPr lang="en-US"/>
              </a:p>
            </p:txBody>
          </p:sp>
          <p:sp>
            <p:nvSpPr>
              <p:cNvPr id="11661" name="Freeform 311"/>
              <p:cNvSpPr>
                <a:spLocks/>
              </p:cNvSpPr>
              <p:nvPr/>
            </p:nvSpPr>
            <p:spPr bwMode="auto">
              <a:xfrm>
                <a:off x="4449" y="3241"/>
                <a:ext cx="12" cy="10"/>
              </a:xfrm>
              <a:custGeom>
                <a:avLst/>
                <a:gdLst>
                  <a:gd name="T0" fmla="*/ 2 w 12"/>
                  <a:gd name="T1" fmla="*/ 6 h 10"/>
                  <a:gd name="T2" fmla="*/ 0 w 12"/>
                  <a:gd name="T3" fmla="*/ 6 h 10"/>
                  <a:gd name="T4" fmla="*/ 0 w 12"/>
                  <a:gd name="T5" fmla="*/ 8 h 10"/>
                  <a:gd name="T6" fmla="*/ 2 w 12"/>
                  <a:gd name="T7" fmla="*/ 10 h 10"/>
                  <a:gd name="T8" fmla="*/ 8 w 12"/>
                  <a:gd name="T9" fmla="*/ 10 h 10"/>
                  <a:gd name="T10" fmla="*/ 10 w 12"/>
                  <a:gd name="T11" fmla="*/ 10 h 10"/>
                  <a:gd name="T12" fmla="*/ 10 w 12"/>
                  <a:gd name="T13" fmla="*/ 6 h 10"/>
                  <a:gd name="T14" fmla="*/ 12 w 12"/>
                  <a:gd name="T15" fmla="*/ 4 h 10"/>
                  <a:gd name="T16" fmla="*/ 12 w 12"/>
                  <a:gd name="T17" fmla="*/ 0 h 10"/>
                  <a:gd name="T18" fmla="*/ 10 w 12"/>
                  <a:gd name="T19" fmla="*/ 0 h 10"/>
                  <a:gd name="T20" fmla="*/ 6 w 12"/>
                  <a:gd name="T21" fmla="*/ 0 h 10"/>
                  <a:gd name="T22" fmla="*/ 2 w 12"/>
                  <a:gd name="T23" fmla="*/ 2 h 10"/>
                  <a:gd name="T24" fmla="*/ 2 w 12"/>
                  <a:gd name="T25" fmla="*/ 6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0"/>
                  <a:gd name="T41" fmla="*/ 12 w 12"/>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0">
                    <a:moveTo>
                      <a:pt x="2" y="6"/>
                    </a:moveTo>
                    <a:lnTo>
                      <a:pt x="0" y="6"/>
                    </a:lnTo>
                    <a:lnTo>
                      <a:pt x="0" y="8"/>
                    </a:lnTo>
                    <a:lnTo>
                      <a:pt x="2" y="10"/>
                    </a:lnTo>
                    <a:lnTo>
                      <a:pt x="8" y="10"/>
                    </a:lnTo>
                    <a:lnTo>
                      <a:pt x="10" y="10"/>
                    </a:lnTo>
                    <a:lnTo>
                      <a:pt x="10" y="6"/>
                    </a:lnTo>
                    <a:lnTo>
                      <a:pt x="12" y="4"/>
                    </a:lnTo>
                    <a:lnTo>
                      <a:pt x="12" y="0"/>
                    </a:lnTo>
                    <a:lnTo>
                      <a:pt x="10" y="0"/>
                    </a:lnTo>
                    <a:lnTo>
                      <a:pt x="6" y="0"/>
                    </a:lnTo>
                    <a:lnTo>
                      <a:pt x="2" y="2"/>
                    </a:lnTo>
                    <a:lnTo>
                      <a:pt x="2" y="6"/>
                    </a:lnTo>
                    <a:close/>
                  </a:path>
                </a:pathLst>
              </a:custGeom>
              <a:solidFill>
                <a:srgbClr val="0071B4">
                  <a:alpha val="25098"/>
                </a:srgbClr>
              </a:solidFill>
              <a:ln w="9525">
                <a:noFill/>
                <a:round/>
                <a:headEnd/>
                <a:tailEnd/>
              </a:ln>
            </p:spPr>
            <p:txBody>
              <a:bodyPr/>
              <a:lstStyle/>
              <a:p>
                <a:endParaRPr lang="en-US"/>
              </a:p>
            </p:txBody>
          </p:sp>
          <p:sp>
            <p:nvSpPr>
              <p:cNvPr id="11662" name="Freeform 312"/>
              <p:cNvSpPr>
                <a:spLocks/>
              </p:cNvSpPr>
              <p:nvPr/>
            </p:nvSpPr>
            <p:spPr bwMode="auto">
              <a:xfrm>
                <a:off x="4451" y="3171"/>
                <a:ext cx="4" cy="10"/>
              </a:xfrm>
              <a:custGeom>
                <a:avLst/>
                <a:gdLst>
                  <a:gd name="T0" fmla="*/ 4 w 4"/>
                  <a:gd name="T1" fmla="*/ 8 h 10"/>
                  <a:gd name="T2" fmla="*/ 4 w 4"/>
                  <a:gd name="T3" fmla="*/ 0 h 10"/>
                  <a:gd name="T4" fmla="*/ 2 w 4"/>
                  <a:gd name="T5" fmla="*/ 0 h 10"/>
                  <a:gd name="T6" fmla="*/ 2 w 4"/>
                  <a:gd name="T7" fmla="*/ 0 h 10"/>
                  <a:gd name="T8" fmla="*/ 2 w 4"/>
                  <a:gd name="T9" fmla="*/ 0 h 10"/>
                  <a:gd name="T10" fmla="*/ 0 w 4"/>
                  <a:gd name="T11" fmla="*/ 4 h 10"/>
                  <a:gd name="T12" fmla="*/ 2 w 4"/>
                  <a:gd name="T13" fmla="*/ 10 h 10"/>
                  <a:gd name="T14" fmla="*/ 4 w 4"/>
                  <a:gd name="T15" fmla="*/ 10 h 10"/>
                  <a:gd name="T16" fmla="*/ 4 w 4"/>
                  <a:gd name="T17" fmla="*/ 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4" y="8"/>
                    </a:moveTo>
                    <a:lnTo>
                      <a:pt x="4" y="0"/>
                    </a:lnTo>
                    <a:lnTo>
                      <a:pt x="2" y="0"/>
                    </a:lnTo>
                    <a:lnTo>
                      <a:pt x="0" y="4"/>
                    </a:lnTo>
                    <a:lnTo>
                      <a:pt x="2" y="10"/>
                    </a:lnTo>
                    <a:lnTo>
                      <a:pt x="4" y="10"/>
                    </a:lnTo>
                    <a:lnTo>
                      <a:pt x="4" y="8"/>
                    </a:lnTo>
                    <a:close/>
                  </a:path>
                </a:pathLst>
              </a:custGeom>
              <a:solidFill>
                <a:srgbClr val="0071B4">
                  <a:alpha val="25098"/>
                </a:srgbClr>
              </a:solidFill>
              <a:ln w="9525">
                <a:noFill/>
                <a:round/>
                <a:headEnd/>
                <a:tailEnd/>
              </a:ln>
            </p:spPr>
            <p:txBody>
              <a:bodyPr/>
              <a:lstStyle/>
              <a:p>
                <a:endParaRPr lang="en-US"/>
              </a:p>
            </p:txBody>
          </p:sp>
          <p:sp>
            <p:nvSpPr>
              <p:cNvPr id="11663" name="Freeform 313"/>
              <p:cNvSpPr>
                <a:spLocks/>
              </p:cNvSpPr>
              <p:nvPr/>
            </p:nvSpPr>
            <p:spPr bwMode="auto">
              <a:xfrm>
                <a:off x="4429" y="3237"/>
                <a:ext cx="16" cy="12"/>
              </a:xfrm>
              <a:custGeom>
                <a:avLst/>
                <a:gdLst>
                  <a:gd name="T0" fmla="*/ 8 w 16"/>
                  <a:gd name="T1" fmla="*/ 2 h 12"/>
                  <a:gd name="T2" fmla="*/ 8 w 16"/>
                  <a:gd name="T3" fmla="*/ 2 h 12"/>
                  <a:gd name="T4" fmla="*/ 2 w 16"/>
                  <a:gd name="T5" fmla="*/ 0 h 12"/>
                  <a:gd name="T6" fmla="*/ 0 w 16"/>
                  <a:gd name="T7" fmla="*/ 2 h 12"/>
                  <a:gd name="T8" fmla="*/ 2 w 16"/>
                  <a:gd name="T9" fmla="*/ 4 h 12"/>
                  <a:gd name="T10" fmla="*/ 2 w 16"/>
                  <a:gd name="T11" fmla="*/ 6 h 12"/>
                  <a:gd name="T12" fmla="*/ 6 w 16"/>
                  <a:gd name="T13" fmla="*/ 6 h 12"/>
                  <a:gd name="T14" fmla="*/ 8 w 16"/>
                  <a:gd name="T15" fmla="*/ 8 h 12"/>
                  <a:gd name="T16" fmla="*/ 10 w 16"/>
                  <a:gd name="T17" fmla="*/ 10 h 12"/>
                  <a:gd name="T18" fmla="*/ 10 w 16"/>
                  <a:gd name="T19" fmla="*/ 12 h 12"/>
                  <a:gd name="T20" fmla="*/ 12 w 16"/>
                  <a:gd name="T21" fmla="*/ 10 h 12"/>
                  <a:gd name="T22" fmla="*/ 16 w 16"/>
                  <a:gd name="T23" fmla="*/ 6 h 12"/>
                  <a:gd name="T24" fmla="*/ 16 w 16"/>
                  <a:gd name="T25" fmla="*/ 4 h 12"/>
                  <a:gd name="T26" fmla="*/ 16 w 16"/>
                  <a:gd name="T27" fmla="*/ 2 h 12"/>
                  <a:gd name="T28" fmla="*/ 10 w 16"/>
                  <a:gd name="T29" fmla="*/ 0 h 12"/>
                  <a:gd name="T30" fmla="*/ 8 w 16"/>
                  <a:gd name="T31" fmla="*/ 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2"/>
                  <a:gd name="T50" fmla="*/ 16 w 16"/>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2">
                    <a:moveTo>
                      <a:pt x="8" y="2"/>
                    </a:moveTo>
                    <a:lnTo>
                      <a:pt x="8" y="2"/>
                    </a:lnTo>
                    <a:lnTo>
                      <a:pt x="2" y="0"/>
                    </a:lnTo>
                    <a:lnTo>
                      <a:pt x="0" y="2"/>
                    </a:lnTo>
                    <a:lnTo>
                      <a:pt x="2" y="4"/>
                    </a:lnTo>
                    <a:lnTo>
                      <a:pt x="2" y="6"/>
                    </a:lnTo>
                    <a:lnTo>
                      <a:pt x="6" y="6"/>
                    </a:lnTo>
                    <a:lnTo>
                      <a:pt x="8" y="8"/>
                    </a:lnTo>
                    <a:lnTo>
                      <a:pt x="10" y="10"/>
                    </a:lnTo>
                    <a:lnTo>
                      <a:pt x="10" y="12"/>
                    </a:lnTo>
                    <a:lnTo>
                      <a:pt x="12" y="10"/>
                    </a:lnTo>
                    <a:lnTo>
                      <a:pt x="16" y="6"/>
                    </a:lnTo>
                    <a:lnTo>
                      <a:pt x="16" y="4"/>
                    </a:lnTo>
                    <a:lnTo>
                      <a:pt x="16" y="2"/>
                    </a:lnTo>
                    <a:lnTo>
                      <a:pt x="10" y="0"/>
                    </a:lnTo>
                    <a:lnTo>
                      <a:pt x="8" y="2"/>
                    </a:lnTo>
                    <a:close/>
                  </a:path>
                </a:pathLst>
              </a:custGeom>
              <a:solidFill>
                <a:srgbClr val="0071B4">
                  <a:alpha val="25098"/>
                </a:srgbClr>
              </a:solidFill>
              <a:ln w="9525">
                <a:noFill/>
                <a:round/>
                <a:headEnd/>
                <a:tailEnd/>
              </a:ln>
            </p:spPr>
            <p:txBody>
              <a:bodyPr/>
              <a:lstStyle/>
              <a:p>
                <a:endParaRPr lang="en-US"/>
              </a:p>
            </p:txBody>
          </p:sp>
          <p:sp>
            <p:nvSpPr>
              <p:cNvPr id="11664" name="Freeform 314"/>
              <p:cNvSpPr>
                <a:spLocks/>
              </p:cNvSpPr>
              <p:nvPr/>
            </p:nvSpPr>
            <p:spPr bwMode="auto">
              <a:xfrm>
                <a:off x="4441" y="3219"/>
                <a:ext cx="4" cy="4"/>
              </a:xfrm>
              <a:custGeom>
                <a:avLst/>
                <a:gdLst>
                  <a:gd name="T0" fmla="*/ 4 w 4"/>
                  <a:gd name="T1" fmla="*/ 2 h 4"/>
                  <a:gd name="T2" fmla="*/ 2 w 4"/>
                  <a:gd name="T3" fmla="*/ 0 h 4"/>
                  <a:gd name="T4" fmla="*/ 0 w 4"/>
                  <a:gd name="T5" fmla="*/ 2 h 4"/>
                  <a:gd name="T6" fmla="*/ 0 w 4"/>
                  <a:gd name="T7" fmla="*/ 2 h 4"/>
                  <a:gd name="T8" fmla="*/ 0 w 4"/>
                  <a:gd name="T9" fmla="*/ 4 h 4"/>
                  <a:gd name="T10" fmla="*/ 4 w 4"/>
                  <a:gd name="T11" fmla="*/ 2 h 4"/>
                  <a:gd name="T12" fmla="*/ 4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2"/>
                    </a:moveTo>
                    <a:lnTo>
                      <a:pt x="2" y="0"/>
                    </a:lnTo>
                    <a:lnTo>
                      <a:pt x="0" y="2"/>
                    </a:lnTo>
                    <a:lnTo>
                      <a:pt x="0" y="4"/>
                    </a:lnTo>
                    <a:lnTo>
                      <a:pt x="4" y="2"/>
                    </a:lnTo>
                    <a:close/>
                  </a:path>
                </a:pathLst>
              </a:custGeom>
              <a:solidFill>
                <a:srgbClr val="0071B4">
                  <a:alpha val="25098"/>
                </a:srgbClr>
              </a:solidFill>
              <a:ln w="9525">
                <a:noFill/>
                <a:round/>
                <a:headEnd/>
                <a:tailEnd/>
              </a:ln>
            </p:spPr>
            <p:txBody>
              <a:bodyPr/>
              <a:lstStyle/>
              <a:p>
                <a:endParaRPr lang="en-US"/>
              </a:p>
            </p:txBody>
          </p:sp>
          <p:sp>
            <p:nvSpPr>
              <p:cNvPr id="11665" name="Freeform 315"/>
              <p:cNvSpPr>
                <a:spLocks/>
              </p:cNvSpPr>
              <p:nvPr/>
            </p:nvSpPr>
            <p:spPr bwMode="auto">
              <a:xfrm>
                <a:off x="5172" y="3430"/>
                <a:ext cx="4" cy="4"/>
              </a:xfrm>
              <a:custGeom>
                <a:avLst/>
                <a:gdLst>
                  <a:gd name="T0" fmla="*/ 4 w 4"/>
                  <a:gd name="T1" fmla="*/ 0 h 4"/>
                  <a:gd name="T2" fmla="*/ 2 w 4"/>
                  <a:gd name="T3" fmla="*/ 0 h 4"/>
                  <a:gd name="T4" fmla="*/ 0 w 4"/>
                  <a:gd name="T5" fmla="*/ 0 h 4"/>
                  <a:gd name="T6" fmla="*/ 2 w 4"/>
                  <a:gd name="T7" fmla="*/ 0 h 4"/>
                  <a:gd name="T8" fmla="*/ 2 w 4"/>
                  <a:gd name="T9" fmla="*/ 2 h 4"/>
                  <a:gd name="T10" fmla="*/ 2 w 4"/>
                  <a:gd name="T11" fmla="*/ 4 h 4"/>
                  <a:gd name="T12" fmla="*/ 4 w 4"/>
                  <a:gd name="T13" fmla="*/ 4 h 4"/>
                  <a:gd name="T14" fmla="*/ 4 w 4"/>
                  <a:gd name="T15" fmla="*/ 2 h 4"/>
                  <a:gd name="T16" fmla="*/ 4 w 4"/>
                  <a:gd name="T17" fmla="*/ 0 h 4"/>
                  <a:gd name="T18" fmla="*/ 4 w 4"/>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4" y="0"/>
                    </a:moveTo>
                    <a:lnTo>
                      <a:pt x="2" y="0"/>
                    </a:lnTo>
                    <a:lnTo>
                      <a:pt x="0" y="0"/>
                    </a:lnTo>
                    <a:lnTo>
                      <a:pt x="2" y="0"/>
                    </a:lnTo>
                    <a:lnTo>
                      <a:pt x="2" y="2"/>
                    </a:lnTo>
                    <a:lnTo>
                      <a:pt x="2" y="4"/>
                    </a:lnTo>
                    <a:lnTo>
                      <a:pt x="4" y="4"/>
                    </a:lnTo>
                    <a:lnTo>
                      <a:pt x="4" y="2"/>
                    </a:lnTo>
                    <a:lnTo>
                      <a:pt x="4" y="0"/>
                    </a:lnTo>
                    <a:close/>
                  </a:path>
                </a:pathLst>
              </a:custGeom>
              <a:solidFill>
                <a:srgbClr val="0071B4">
                  <a:alpha val="25098"/>
                </a:srgbClr>
              </a:solidFill>
              <a:ln w="9525">
                <a:noFill/>
                <a:round/>
                <a:headEnd/>
                <a:tailEnd/>
              </a:ln>
            </p:spPr>
            <p:txBody>
              <a:bodyPr/>
              <a:lstStyle/>
              <a:p>
                <a:endParaRPr lang="en-US"/>
              </a:p>
            </p:txBody>
          </p:sp>
          <p:sp>
            <p:nvSpPr>
              <p:cNvPr id="11666" name="Freeform 316"/>
              <p:cNvSpPr>
                <a:spLocks/>
              </p:cNvSpPr>
              <p:nvPr/>
            </p:nvSpPr>
            <p:spPr bwMode="auto">
              <a:xfrm>
                <a:off x="4710" y="3018"/>
                <a:ext cx="2" cy="6"/>
              </a:xfrm>
              <a:custGeom>
                <a:avLst/>
                <a:gdLst>
                  <a:gd name="T0" fmla="*/ 0 w 2"/>
                  <a:gd name="T1" fmla="*/ 2 h 6"/>
                  <a:gd name="T2" fmla="*/ 0 w 2"/>
                  <a:gd name="T3" fmla="*/ 4 h 6"/>
                  <a:gd name="T4" fmla="*/ 0 w 2"/>
                  <a:gd name="T5" fmla="*/ 6 h 6"/>
                  <a:gd name="T6" fmla="*/ 2 w 2"/>
                  <a:gd name="T7" fmla="*/ 4 h 6"/>
                  <a:gd name="T8" fmla="*/ 2 w 2"/>
                  <a:gd name="T9" fmla="*/ 0 h 6"/>
                  <a:gd name="T10" fmla="*/ 2 w 2"/>
                  <a:gd name="T11" fmla="*/ 2 h 6"/>
                  <a:gd name="T12" fmla="*/ 0 w 2"/>
                  <a:gd name="T13" fmla="*/ 2 h 6"/>
                  <a:gd name="T14" fmla="*/ 0 w 2"/>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6"/>
                  <a:gd name="T26" fmla="*/ 2 w 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6">
                    <a:moveTo>
                      <a:pt x="0" y="2"/>
                    </a:moveTo>
                    <a:lnTo>
                      <a:pt x="0" y="4"/>
                    </a:lnTo>
                    <a:lnTo>
                      <a:pt x="0" y="6"/>
                    </a:lnTo>
                    <a:lnTo>
                      <a:pt x="2" y="4"/>
                    </a:lnTo>
                    <a:lnTo>
                      <a:pt x="2" y="0"/>
                    </a:lnTo>
                    <a:lnTo>
                      <a:pt x="2" y="2"/>
                    </a:lnTo>
                    <a:lnTo>
                      <a:pt x="0" y="2"/>
                    </a:lnTo>
                    <a:close/>
                  </a:path>
                </a:pathLst>
              </a:custGeom>
              <a:solidFill>
                <a:srgbClr val="0071B4">
                  <a:alpha val="25098"/>
                </a:srgbClr>
              </a:solidFill>
              <a:ln w="9525">
                <a:noFill/>
                <a:round/>
                <a:headEnd/>
                <a:tailEnd/>
              </a:ln>
            </p:spPr>
            <p:txBody>
              <a:bodyPr/>
              <a:lstStyle/>
              <a:p>
                <a:endParaRPr lang="en-US"/>
              </a:p>
            </p:txBody>
          </p:sp>
          <p:sp>
            <p:nvSpPr>
              <p:cNvPr id="11667" name="Freeform 317"/>
              <p:cNvSpPr>
                <a:spLocks/>
              </p:cNvSpPr>
              <p:nvPr/>
            </p:nvSpPr>
            <p:spPr bwMode="auto">
              <a:xfrm>
                <a:off x="4927" y="3159"/>
                <a:ext cx="6" cy="4"/>
              </a:xfrm>
              <a:custGeom>
                <a:avLst/>
                <a:gdLst>
                  <a:gd name="T0" fmla="*/ 0 w 6"/>
                  <a:gd name="T1" fmla="*/ 0 h 4"/>
                  <a:gd name="T2" fmla="*/ 0 w 6"/>
                  <a:gd name="T3" fmla="*/ 2 h 4"/>
                  <a:gd name="T4" fmla="*/ 4 w 6"/>
                  <a:gd name="T5" fmla="*/ 4 h 4"/>
                  <a:gd name="T6" fmla="*/ 6 w 6"/>
                  <a:gd name="T7" fmla="*/ 4 h 4"/>
                  <a:gd name="T8" fmla="*/ 6 w 6"/>
                  <a:gd name="T9" fmla="*/ 2 h 4"/>
                  <a:gd name="T10" fmla="*/ 6 w 6"/>
                  <a:gd name="T11" fmla="*/ 0 h 4"/>
                  <a:gd name="T12" fmla="*/ 0 w 6"/>
                  <a:gd name="T13" fmla="*/ 0 h 4"/>
                  <a:gd name="T14" fmla="*/ 0 w 6"/>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0" y="0"/>
                    </a:moveTo>
                    <a:lnTo>
                      <a:pt x="0" y="2"/>
                    </a:lnTo>
                    <a:lnTo>
                      <a:pt x="4" y="4"/>
                    </a:lnTo>
                    <a:lnTo>
                      <a:pt x="6" y="4"/>
                    </a:lnTo>
                    <a:lnTo>
                      <a:pt x="6" y="2"/>
                    </a:lnTo>
                    <a:lnTo>
                      <a:pt x="6" y="0"/>
                    </a:lnTo>
                    <a:lnTo>
                      <a:pt x="0" y="0"/>
                    </a:lnTo>
                    <a:close/>
                  </a:path>
                </a:pathLst>
              </a:custGeom>
              <a:solidFill>
                <a:srgbClr val="0071B4">
                  <a:alpha val="25098"/>
                </a:srgbClr>
              </a:solidFill>
              <a:ln w="9525">
                <a:noFill/>
                <a:round/>
                <a:headEnd/>
                <a:tailEnd/>
              </a:ln>
            </p:spPr>
            <p:txBody>
              <a:bodyPr/>
              <a:lstStyle/>
              <a:p>
                <a:endParaRPr lang="en-US"/>
              </a:p>
            </p:txBody>
          </p:sp>
          <p:sp>
            <p:nvSpPr>
              <p:cNvPr id="11668" name="Freeform 318"/>
              <p:cNvSpPr>
                <a:spLocks/>
              </p:cNvSpPr>
              <p:nvPr/>
            </p:nvSpPr>
            <p:spPr bwMode="auto">
              <a:xfrm>
                <a:off x="4662" y="3225"/>
                <a:ext cx="8" cy="12"/>
              </a:xfrm>
              <a:custGeom>
                <a:avLst/>
                <a:gdLst>
                  <a:gd name="T0" fmla="*/ 8 w 8"/>
                  <a:gd name="T1" fmla="*/ 6 h 12"/>
                  <a:gd name="T2" fmla="*/ 8 w 8"/>
                  <a:gd name="T3" fmla="*/ 2 h 12"/>
                  <a:gd name="T4" fmla="*/ 6 w 8"/>
                  <a:gd name="T5" fmla="*/ 0 h 12"/>
                  <a:gd name="T6" fmla="*/ 6 w 8"/>
                  <a:gd name="T7" fmla="*/ 0 h 12"/>
                  <a:gd name="T8" fmla="*/ 4 w 8"/>
                  <a:gd name="T9" fmla="*/ 2 h 12"/>
                  <a:gd name="T10" fmla="*/ 2 w 8"/>
                  <a:gd name="T11" fmla="*/ 6 h 12"/>
                  <a:gd name="T12" fmla="*/ 2 w 8"/>
                  <a:gd name="T13" fmla="*/ 8 h 12"/>
                  <a:gd name="T14" fmla="*/ 0 w 8"/>
                  <a:gd name="T15" fmla="*/ 8 h 12"/>
                  <a:gd name="T16" fmla="*/ 0 w 8"/>
                  <a:gd name="T17" fmla="*/ 10 h 12"/>
                  <a:gd name="T18" fmla="*/ 0 w 8"/>
                  <a:gd name="T19" fmla="*/ 10 h 12"/>
                  <a:gd name="T20" fmla="*/ 4 w 8"/>
                  <a:gd name="T21" fmla="*/ 12 h 12"/>
                  <a:gd name="T22" fmla="*/ 8 w 8"/>
                  <a:gd name="T23" fmla="*/ 6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8" y="6"/>
                    </a:moveTo>
                    <a:lnTo>
                      <a:pt x="8" y="2"/>
                    </a:lnTo>
                    <a:lnTo>
                      <a:pt x="6" y="0"/>
                    </a:lnTo>
                    <a:lnTo>
                      <a:pt x="4" y="2"/>
                    </a:lnTo>
                    <a:lnTo>
                      <a:pt x="2" y="6"/>
                    </a:lnTo>
                    <a:lnTo>
                      <a:pt x="2" y="8"/>
                    </a:lnTo>
                    <a:lnTo>
                      <a:pt x="0" y="8"/>
                    </a:lnTo>
                    <a:lnTo>
                      <a:pt x="0" y="10"/>
                    </a:lnTo>
                    <a:lnTo>
                      <a:pt x="4" y="12"/>
                    </a:lnTo>
                    <a:lnTo>
                      <a:pt x="8" y="6"/>
                    </a:lnTo>
                    <a:close/>
                  </a:path>
                </a:pathLst>
              </a:custGeom>
              <a:solidFill>
                <a:srgbClr val="0071B4">
                  <a:alpha val="25098"/>
                </a:srgbClr>
              </a:solidFill>
              <a:ln w="9525">
                <a:noFill/>
                <a:round/>
                <a:headEnd/>
                <a:tailEnd/>
              </a:ln>
            </p:spPr>
            <p:txBody>
              <a:bodyPr/>
              <a:lstStyle/>
              <a:p>
                <a:endParaRPr lang="en-US"/>
              </a:p>
            </p:txBody>
          </p:sp>
          <p:sp>
            <p:nvSpPr>
              <p:cNvPr id="11669" name="Freeform 319"/>
              <p:cNvSpPr>
                <a:spLocks/>
              </p:cNvSpPr>
              <p:nvPr/>
            </p:nvSpPr>
            <p:spPr bwMode="auto">
              <a:xfrm>
                <a:off x="4616" y="3165"/>
                <a:ext cx="42" cy="14"/>
              </a:xfrm>
              <a:custGeom>
                <a:avLst/>
                <a:gdLst>
                  <a:gd name="T0" fmla="*/ 6 w 42"/>
                  <a:gd name="T1" fmla="*/ 0 h 14"/>
                  <a:gd name="T2" fmla="*/ 2 w 42"/>
                  <a:gd name="T3" fmla="*/ 4 h 14"/>
                  <a:gd name="T4" fmla="*/ 2 w 42"/>
                  <a:gd name="T5" fmla="*/ 4 h 14"/>
                  <a:gd name="T6" fmla="*/ 0 w 42"/>
                  <a:gd name="T7" fmla="*/ 6 h 14"/>
                  <a:gd name="T8" fmla="*/ 0 w 42"/>
                  <a:gd name="T9" fmla="*/ 8 h 14"/>
                  <a:gd name="T10" fmla="*/ 2 w 42"/>
                  <a:gd name="T11" fmla="*/ 10 h 14"/>
                  <a:gd name="T12" fmla="*/ 4 w 42"/>
                  <a:gd name="T13" fmla="*/ 4 h 14"/>
                  <a:gd name="T14" fmla="*/ 6 w 42"/>
                  <a:gd name="T15" fmla="*/ 8 h 14"/>
                  <a:gd name="T16" fmla="*/ 10 w 42"/>
                  <a:gd name="T17" fmla="*/ 8 h 14"/>
                  <a:gd name="T18" fmla="*/ 12 w 42"/>
                  <a:gd name="T19" fmla="*/ 8 h 14"/>
                  <a:gd name="T20" fmla="*/ 12 w 42"/>
                  <a:gd name="T21" fmla="*/ 8 h 14"/>
                  <a:gd name="T22" fmla="*/ 14 w 42"/>
                  <a:gd name="T23" fmla="*/ 6 h 14"/>
                  <a:gd name="T24" fmla="*/ 16 w 42"/>
                  <a:gd name="T25" fmla="*/ 8 h 14"/>
                  <a:gd name="T26" fmla="*/ 22 w 42"/>
                  <a:gd name="T27" fmla="*/ 8 h 14"/>
                  <a:gd name="T28" fmla="*/ 24 w 42"/>
                  <a:gd name="T29" fmla="*/ 8 h 14"/>
                  <a:gd name="T30" fmla="*/ 24 w 42"/>
                  <a:gd name="T31" fmla="*/ 8 h 14"/>
                  <a:gd name="T32" fmla="*/ 28 w 42"/>
                  <a:gd name="T33" fmla="*/ 8 h 14"/>
                  <a:gd name="T34" fmla="*/ 40 w 42"/>
                  <a:gd name="T35" fmla="*/ 14 h 14"/>
                  <a:gd name="T36" fmla="*/ 42 w 42"/>
                  <a:gd name="T37" fmla="*/ 12 h 14"/>
                  <a:gd name="T38" fmla="*/ 42 w 42"/>
                  <a:gd name="T39" fmla="*/ 10 h 14"/>
                  <a:gd name="T40" fmla="*/ 40 w 42"/>
                  <a:gd name="T41" fmla="*/ 8 h 14"/>
                  <a:gd name="T42" fmla="*/ 38 w 42"/>
                  <a:gd name="T43" fmla="*/ 8 h 14"/>
                  <a:gd name="T44" fmla="*/ 36 w 42"/>
                  <a:gd name="T45" fmla="*/ 4 h 14"/>
                  <a:gd name="T46" fmla="*/ 34 w 42"/>
                  <a:gd name="T47" fmla="*/ 2 h 14"/>
                  <a:gd name="T48" fmla="*/ 32 w 42"/>
                  <a:gd name="T49" fmla="*/ 2 h 14"/>
                  <a:gd name="T50" fmla="*/ 28 w 42"/>
                  <a:gd name="T51" fmla="*/ 2 h 14"/>
                  <a:gd name="T52" fmla="*/ 24 w 42"/>
                  <a:gd name="T53" fmla="*/ 0 h 14"/>
                  <a:gd name="T54" fmla="*/ 18 w 42"/>
                  <a:gd name="T55" fmla="*/ 0 h 14"/>
                  <a:gd name="T56" fmla="*/ 16 w 42"/>
                  <a:gd name="T57" fmla="*/ 0 h 14"/>
                  <a:gd name="T58" fmla="*/ 14 w 42"/>
                  <a:gd name="T59" fmla="*/ 0 h 14"/>
                  <a:gd name="T60" fmla="*/ 6 w 42"/>
                  <a:gd name="T61" fmla="*/ 0 h 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2"/>
                  <a:gd name="T94" fmla="*/ 0 h 14"/>
                  <a:gd name="T95" fmla="*/ 42 w 42"/>
                  <a:gd name="T96" fmla="*/ 14 h 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2" h="14">
                    <a:moveTo>
                      <a:pt x="6" y="0"/>
                    </a:moveTo>
                    <a:lnTo>
                      <a:pt x="2" y="4"/>
                    </a:lnTo>
                    <a:lnTo>
                      <a:pt x="0" y="6"/>
                    </a:lnTo>
                    <a:lnTo>
                      <a:pt x="0" y="8"/>
                    </a:lnTo>
                    <a:lnTo>
                      <a:pt x="2" y="10"/>
                    </a:lnTo>
                    <a:lnTo>
                      <a:pt x="4" y="4"/>
                    </a:lnTo>
                    <a:lnTo>
                      <a:pt x="6" y="8"/>
                    </a:lnTo>
                    <a:lnTo>
                      <a:pt x="10" y="8"/>
                    </a:lnTo>
                    <a:lnTo>
                      <a:pt x="12" y="8"/>
                    </a:lnTo>
                    <a:lnTo>
                      <a:pt x="14" y="6"/>
                    </a:lnTo>
                    <a:lnTo>
                      <a:pt x="16" y="8"/>
                    </a:lnTo>
                    <a:lnTo>
                      <a:pt x="22" y="8"/>
                    </a:lnTo>
                    <a:lnTo>
                      <a:pt x="24" y="8"/>
                    </a:lnTo>
                    <a:lnTo>
                      <a:pt x="28" y="8"/>
                    </a:lnTo>
                    <a:lnTo>
                      <a:pt x="40" y="14"/>
                    </a:lnTo>
                    <a:lnTo>
                      <a:pt x="42" y="12"/>
                    </a:lnTo>
                    <a:lnTo>
                      <a:pt x="42" y="10"/>
                    </a:lnTo>
                    <a:lnTo>
                      <a:pt x="40" y="8"/>
                    </a:lnTo>
                    <a:lnTo>
                      <a:pt x="38" y="8"/>
                    </a:lnTo>
                    <a:lnTo>
                      <a:pt x="36" y="4"/>
                    </a:lnTo>
                    <a:lnTo>
                      <a:pt x="34" y="2"/>
                    </a:lnTo>
                    <a:lnTo>
                      <a:pt x="32" y="2"/>
                    </a:lnTo>
                    <a:lnTo>
                      <a:pt x="28" y="2"/>
                    </a:lnTo>
                    <a:lnTo>
                      <a:pt x="24" y="0"/>
                    </a:lnTo>
                    <a:lnTo>
                      <a:pt x="18" y="0"/>
                    </a:lnTo>
                    <a:lnTo>
                      <a:pt x="16" y="0"/>
                    </a:lnTo>
                    <a:lnTo>
                      <a:pt x="14" y="0"/>
                    </a:lnTo>
                    <a:lnTo>
                      <a:pt x="6" y="0"/>
                    </a:lnTo>
                    <a:close/>
                  </a:path>
                </a:pathLst>
              </a:custGeom>
              <a:solidFill>
                <a:srgbClr val="0071B4">
                  <a:alpha val="25098"/>
                </a:srgbClr>
              </a:solidFill>
              <a:ln w="9525">
                <a:noFill/>
                <a:round/>
                <a:headEnd/>
                <a:tailEnd/>
              </a:ln>
            </p:spPr>
            <p:txBody>
              <a:bodyPr/>
              <a:lstStyle/>
              <a:p>
                <a:endParaRPr lang="en-US"/>
              </a:p>
            </p:txBody>
          </p:sp>
          <p:sp>
            <p:nvSpPr>
              <p:cNvPr id="11670" name="Freeform 320"/>
              <p:cNvSpPr>
                <a:spLocks/>
              </p:cNvSpPr>
              <p:nvPr/>
            </p:nvSpPr>
            <p:spPr bwMode="auto">
              <a:xfrm>
                <a:off x="4656" y="3139"/>
                <a:ext cx="4" cy="4"/>
              </a:xfrm>
              <a:custGeom>
                <a:avLst/>
                <a:gdLst>
                  <a:gd name="T0" fmla="*/ 2 w 4"/>
                  <a:gd name="T1" fmla="*/ 4 h 4"/>
                  <a:gd name="T2" fmla="*/ 4 w 4"/>
                  <a:gd name="T3" fmla="*/ 4 h 4"/>
                  <a:gd name="T4" fmla="*/ 4 w 4"/>
                  <a:gd name="T5" fmla="*/ 0 h 4"/>
                  <a:gd name="T6" fmla="*/ 2 w 4"/>
                  <a:gd name="T7" fmla="*/ 0 h 4"/>
                  <a:gd name="T8" fmla="*/ 0 w 4"/>
                  <a:gd name="T9" fmla="*/ 0 h 4"/>
                  <a:gd name="T10" fmla="*/ 2 w 4"/>
                  <a:gd name="T11" fmla="*/ 4 h 4"/>
                  <a:gd name="T12" fmla="*/ 2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4"/>
                    </a:moveTo>
                    <a:lnTo>
                      <a:pt x="4" y="4"/>
                    </a:lnTo>
                    <a:lnTo>
                      <a:pt x="4" y="0"/>
                    </a:lnTo>
                    <a:lnTo>
                      <a:pt x="2" y="0"/>
                    </a:lnTo>
                    <a:lnTo>
                      <a:pt x="0" y="0"/>
                    </a:lnTo>
                    <a:lnTo>
                      <a:pt x="2" y="4"/>
                    </a:lnTo>
                    <a:close/>
                  </a:path>
                </a:pathLst>
              </a:custGeom>
              <a:solidFill>
                <a:srgbClr val="0071B4">
                  <a:alpha val="25098"/>
                </a:srgbClr>
              </a:solidFill>
              <a:ln w="9525">
                <a:noFill/>
                <a:round/>
                <a:headEnd/>
                <a:tailEnd/>
              </a:ln>
            </p:spPr>
            <p:txBody>
              <a:bodyPr/>
              <a:lstStyle/>
              <a:p>
                <a:endParaRPr lang="en-US"/>
              </a:p>
            </p:txBody>
          </p:sp>
          <p:sp>
            <p:nvSpPr>
              <p:cNvPr id="11671" name="Freeform 321"/>
              <p:cNvSpPr>
                <a:spLocks/>
              </p:cNvSpPr>
              <p:nvPr/>
            </p:nvSpPr>
            <p:spPr bwMode="auto">
              <a:xfrm>
                <a:off x="4722" y="3135"/>
                <a:ext cx="12" cy="8"/>
              </a:xfrm>
              <a:custGeom>
                <a:avLst/>
                <a:gdLst>
                  <a:gd name="T0" fmla="*/ 6 w 12"/>
                  <a:gd name="T1" fmla="*/ 0 h 8"/>
                  <a:gd name="T2" fmla="*/ 4 w 12"/>
                  <a:gd name="T3" fmla="*/ 0 h 8"/>
                  <a:gd name="T4" fmla="*/ 4 w 12"/>
                  <a:gd name="T5" fmla="*/ 0 h 8"/>
                  <a:gd name="T6" fmla="*/ 0 w 12"/>
                  <a:gd name="T7" fmla="*/ 0 h 8"/>
                  <a:gd name="T8" fmla="*/ 0 w 12"/>
                  <a:gd name="T9" fmla="*/ 0 h 8"/>
                  <a:gd name="T10" fmla="*/ 6 w 12"/>
                  <a:gd name="T11" fmla="*/ 4 h 8"/>
                  <a:gd name="T12" fmla="*/ 8 w 12"/>
                  <a:gd name="T13" fmla="*/ 6 h 8"/>
                  <a:gd name="T14" fmla="*/ 8 w 12"/>
                  <a:gd name="T15" fmla="*/ 8 h 8"/>
                  <a:gd name="T16" fmla="*/ 12 w 12"/>
                  <a:gd name="T17" fmla="*/ 6 h 8"/>
                  <a:gd name="T18" fmla="*/ 12 w 12"/>
                  <a:gd name="T19" fmla="*/ 6 h 8"/>
                  <a:gd name="T20" fmla="*/ 10 w 12"/>
                  <a:gd name="T21" fmla="*/ 4 h 8"/>
                  <a:gd name="T22" fmla="*/ 6 w 12"/>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8"/>
                  <a:gd name="T38" fmla="*/ 12 w 1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8">
                    <a:moveTo>
                      <a:pt x="6" y="0"/>
                    </a:moveTo>
                    <a:lnTo>
                      <a:pt x="4" y="0"/>
                    </a:lnTo>
                    <a:lnTo>
                      <a:pt x="0" y="0"/>
                    </a:lnTo>
                    <a:lnTo>
                      <a:pt x="6" y="4"/>
                    </a:lnTo>
                    <a:lnTo>
                      <a:pt x="8" y="6"/>
                    </a:lnTo>
                    <a:lnTo>
                      <a:pt x="8" y="8"/>
                    </a:lnTo>
                    <a:lnTo>
                      <a:pt x="12" y="6"/>
                    </a:lnTo>
                    <a:lnTo>
                      <a:pt x="10" y="4"/>
                    </a:lnTo>
                    <a:lnTo>
                      <a:pt x="6" y="0"/>
                    </a:lnTo>
                    <a:close/>
                  </a:path>
                </a:pathLst>
              </a:custGeom>
              <a:solidFill>
                <a:srgbClr val="0071B4">
                  <a:alpha val="25098"/>
                </a:srgbClr>
              </a:solidFill>
              <a:ln w="9525">
                <a:noFill/>
                <a:round/>
                <a:headEnd/>
                <a:tailEnd/>
              </a:ln>
            </p:spPr>
            <p:txBody>
              <a:bodyPr/>
              <a:lstStyle/>
              <a:p>
                <a:endParaRPr lang="en-US"/>
              </a:p>
            </p:txBody>
          </p:sp>
          <p:sp>
            <p:nvSpPr>
              <p:cNvPr id="11672" name="Freeform 322"/>
              <p:cNvSpPr>
                <a:spLocks/>
              </p:cNvSpPr>
              <p:nvPr/>
            </p:nvSpPr>
            <p:spPr bwMode="auto">
              <a:xfrm>
                <a:off x="4921" y="3143"/>
                <a:ext cx="2" cy="4"/>
              </a:xfrm>
              <a:custGeom>
                <a:avLst/>
                <a:gdLst>
                  <a:gd name="T0" fmla="*/ 0 w 2"/>
                  <a:gd name="T1" fmla="*/ 4 h 4"/>
                  <a:gd name="T2" fmla="*/ 2 w 2"/>
                  <a:gd name="T3" fmla="*/ 4 h 4"/>
                  <a:gd name="T4" fmla="*/ 2 w 2"/>
                  <a:gd name="T5" fmla="*/ 4 h 4"/>
                  <a:gd name="T6" fmla="*/ 0 w 2"/>
                  <a:gd name="T7" fmla="*/ 0 h 4"/>
                  <a:gd name="T8" fmla="*/ 0 w 2"/>
                  <a:gd name="T9" fmla="*/ 0 h 4"/>
                  <a:gd name="T10" fmla="*/ 0 w 2"/>
                  <a:gd name="T11" fmla="*/ 2 h 4"/>
                  <a:gd name="T12" fmla="*/ 0 w 2"/>
                  <a:gd name="T13" fmla="*/ 4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4"/>
                    </a:moveTo>
                    <a:lnTo>
                      <a:pt x="2" y="4"/>
                    </a:lnTo>
                    <a:lnTo>
                      <a:pt x="0" y="0"/>
                    </a:lnTo>
                    <a:lnTo>
                      <a:pt x="0" y="2"/>
                    </a:lnTo>
                    <a:lnTo>
                      <a:pt x="0" y="4"/>
                    </a:lnTo>
                    <a:close/>
                  </a:path>
                </a:pathLst>
              </a:custGeom>
              <a:solidFill>
                <a:srgbClr val="0071B4">
                  <a:alpha val="25098"/>
                </a:srgbClr>
              </a:solidFill>
              <a:ln w="9525">
                <a:noFill/>
                <a:round/>
                <a:headEnd/>
                <a:tailEnd/>
              </a:ln>
            </p:spPr>
            <p:txBody>
              <a:bodyPr/>
              <a:lstStyle/>
              <a:p>
                <a:endParaRPr lang="en-US"/>
              </a:p>
            </p:txBody>
          </p:sp>
          <p:sp>
            <p:nvSpPr>
              <p:cNvPr id="11673" name="Freeform 323"/>
              <p:cNvSpPr>
                <a:spLocks/>
              </p:cNvSpPr>
              <p:nvPr/>
            </p:nvSpPr>
            <p:spPr bwMode="auto">
              <a:xfrm>
                <a:off x="4608" y="3095"/>
                <a:ext cx="22" cy="42"/>
              </a:xfrm>
              <a:custGeom>
                <a:avLst/>
                <a:gdLst>
                  <a:gd name="T0" fmla="*/ 2 w 22"/>
                  <a:gd name="T1" fmla="*/ 12 h 42"/>
                  <a:gd name="T2" fmla="*/ 2 w 22"/>
                  <a:gd name="T3" fmla="*/ 12 h 42"/>
                  <a:gd name="T4" fmla="*/ 0 w 22"/>
                  <a:gd name="T5" fmla="*/ 14 h 42"/>
                  <a:gd name="T6" fmla="*/ 2 w 22"/>
                  <a:gd name="T7" fmla="*/ 16 h 42"/>
                  <a:gd name="T8" fmla="*/ 4 w 22"/>
                  <a:gd name="T9" fmla="*/ 18 h 42"/>
                  <a:gd name="T10" fmla="*/ 4 w 22"/>
                  <a:gd name="T11" fmla="*/ 20 h 42"/>
                  <a:gd name="T12" fmla="*/ 4 w 22"/>
                  <a:gd name="T13" fmla="*/ 22 h 42"/>
                  <a:gd name="T14" fmla="*/ 6 w 22"/>
                  <a:gd name="T15" fmla="*/ 26 h 42"/>
                  <a:gd name="T16" fmla="*/ 6 w 22"/>
                  <a:gd name="T17" fmla="*/ 34 h 42"/>
                  <a:gd name="T18" fmla="*/ 14 w 22"/>
                  <a:gd name="T19" fmla="*/ 42 h 42"/>
                  <a:gd name="T20" fmla="*/ 14 w 22"/>
                  <a:gd name="T21" fmla="*/ 42 h 42"/>
                  <a:gd name="T22" fmla="*/ 10 w 22"/>
                  <a:gd name="T23" fmla="*/ 34 h 42"/>
                  <a:gd name="T24" fmla="*/ 8 w 22"/>
                  <a:gd name="T25" fmla="*/ 26 h 42"/>
                  <a:gd name="T26" fmla="*/ 10 w 22"/>
                  <a:gd name="T27" fmla="*/ 24 h 42"/>
                  <a:gd name="T28" fmla="*/ 16 w 22"/>
                  <a:gd name="T29" fmla="*/ 26 h 42"/>
                  <a:gd name="T30" fmla="*/ 20 w 22"/>
                  <a:gd name="T31" fmla="*/ 26 h 42"/>
                  <a:gd name="T32" fmla="*/ 22 w 22"/>
                  <a:gd name="T33" fmla="*/ 26 h 42"/>
                  <a:gd name="T34" fmla="*/ 20 w 22"/>
                  <a:gd name="T35" fmla="*/ 26 h 42"/>
                  <a:gd name="T36" fmla="*/ 20 w 22"/>
                  <a:gd name="T37" fmla="*/ 24 h 42"/>
                  <a:gd name="T38" fmla="*/ 18 w 22"/>
                  <a:gd name="T39" fmla="*/ 22 h 42"/>
                  <a:gd name="T40" fmla="*/ 14 w 22"/>
                  <a:gd name="T41" fmla="*/ 20 h 42"/>
                  <a:gd name="T42" fmla="*/ 14 w 22"/>
                  <a:gd name="T43" fmla="*/ 20 h 42"/>
                  <a:gd name="T44" fmla="*/ 20 w 22"/>
                  <a:gd name="T45" fmla="*/ 16 h 42"/>
                  <a:gd name="T46" fmla="*/ 20 w 22"/>
                  <a:gd name="T47" fmla="*/ 12 h 42"/>
                  <a:gd name="T48" fmla="*/ 18 w 22"/>
                  <a:gd name="T49" fmla="*/ 10 h 42"/>
                  <a:gd name="T50" fmla="*/ 18 w 22"/>
                  <a:gd name="T51" fmla="*/ 10 h 42"/>
                  <a:gd name="T52" fmla="*/ 16 w 22"/>
                  <a:gd name="T53" fmla="*/ 10 h 42"/>
                  <a:gd name="T54" fmla="*/ 14 w 22"/>
                  <a:gd name="T55" fmla="*/ 10 h 42"/>
                  <a:gd name="T56" fmla="*/ 10 w 22"/>
                  <a:gd name="T57" fmla="*/ 16 h 42"/>
                  <a:gd name="T58" fmla="*/ 6 w 22"/>
                  <a:gd name="T59" fmla="*/ 18 h 42"/>
                  <a:gd name="T60" fmla="*/ 4 w 22"/>
                  <a:gd name="T61" fmla="*/ 18 h 42"/>
                  <a:gd name="T62" fmla="*/ 4 w 22"/>
                  <a:gd name="T63" fmla="*/ 18 h 42"/>
                  <a:gd name="T64" fmla="*/ 10 w 22"/>
                  <a:gd name="T65" fmla="*/ 12 h 42"/>
                  <a:gd name="T66" fmla="*/ 10 w 22"/>
                  <a:gd name="T67" fmla="*/ 10 h 42"/>
                  <a:gd name="T68" fmla="*/ 8 w 22"/>
                  <a:gd name="T69" fmla="*/ 6 h 42"/>
                  <a:gd name="T70" fmla="*/ 8 w 22"/>
                  <a:gd name="T71" fmla="*/ 4 h 42"/>
                  <a:gd name="T72" fmla="*/ 8 w 22"/>
                  <a:gd name="T73" fmla="*/ 4 h 42"/>
                  <a:gd name="T74" fmla="*/ 8 w 22"/>
                  <a:gd name="T75" fmla="*/ 2 h 42"/>
                  <a:gd name="T76" fmla="*/ 10 w 22"/>
                  <a:gd name="T77" fmla="*/ 0 h 42"/>
                  <a:gd name="T78" fmla="*/ 10 w 22"/>
                  <a:gd name="T79" fmla="*/ 0 h 42"/>
                  <a:gd name="T80" fmla="*/ 10 w 22"/>
                  <a:gd name="T81" fmla="*/ 0 h 42"/>
                  <a:gd name="T82" fmla="*/ 8 w 22"/>
                  <a:gd name="T83" fmla="*/ 0 h 42"/>
                  <a:gd name="T84" fmla="*/ 4 w 22"/>
                  <a:gd name="T85" fmla="*/ 2 h 42"/>
                  <a:gd name="T86" fmla="*/ 2 w 22"/>
                  <a:gd name="T87" fmla="*/ 12 h 4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
                  <a:gd name="T133" fmla="*/ 0 h 42"/>
                  <a:gd name="T134" fmla="*/ 22 w 22"/>
                  <a:gd name="T135" fmla="*/ 42 h 4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 h="42">
                    <a:moveTo>
                      <a:pt x="2" y="12"/>
                    </a:moveTo>
                    <a:lnTo>
                      <a:pt x="2" y="12"/>
                    </a:lnTo>
                    <a:lnTo>
                      <a:pt x="0" y="14"/>
                    </a:lnTo>
                    <a:lnTo>
                      <a:pt x="2" y="16"/>
                    </a:lnTo>
                    <a:lnTo>
                      <a:pt x="4" y="18"/>
                    </a:lnTo>
                    <a:lnTo>
                      <a:pt x="4" y="20"/>
                    </a:lnTo>
                    <a:lnTo>
                      <a:pt x="4" y="22"/>
                    </a:lnTo>
                    <a:lnTo>
                      <a:pt x="6" y="26"/>
                    </a:lnTo>
                    <a:lnTo>
                      <a:pt x="6" y="34"/>
                    </a:lnTo>
                    <a:lnTo>
                      <a:pt x="14" y="42"/>
                    </a:lnTo>
                    <a:lnTo>
                      <a:pt x="10" y="34"/>
                    </a:lnTo>
                    <a:lnTo>
                      <a:pt x="8" y="26"/>
                    </a:lnTo>
                    <a:lnTo>
                      <a:pt x="10" y="24"/>
                    </a:lnTo>
                    <a:lnTo>
                      <a:pt x="16" y="26"/>
                    </a:lnTo>
                    <a:lnTo>
                      <a:pt x="20" y="26"/>
                    </a:lnTo>
                    <a:lnTo>
                      <a:pt x="22" y="26"/>
                    </a:lnTo>
                    <a:lnTo>
                      <a:pt x="20" y="26"/>
                    </a:lnTo>
                    <a:lnTo>
                      <a:pt x="20" y="24"/>
                    </a:lnTo>
                    <a:lnTo>
                      <a:pt x="18" y="22"/>
                    </a:lnTo>
                    <a:lnTo>
                      <a:pt x="14" y="20"/>
                    </a:lnTo>
                    <a:lnTo>
                      <a:pt x="20" y="16"/>
                    </a:lnTo>
                    <a:lnTo>
                      <a:pt x="20" y="12"/>
                    </a:lnTo>
                    <a:lnTo>
                      <a:pt x="18" y="10"/>
                    </a:lnTo>
                    <a:lnTo>
                      <a:pt x="16" y="10"/>
                    </a:lnTo>
                    <a:lnTo>
                      <a:pt x="14" y="10"/>
                    </a:lnTo>
                    <a:lnTo>
                      <a:pt x="10" y="16"/>
                    </a:lnTo>
                    <a:lnTo>
                      <a:pt x="6" y="18"/>
                    </a:lnTo>
                    <a:lnTo>
                      <a:pt x="4" y="18"/>
                    </a:lnTo>
                    <a:lnTo>
                      <a:pt x="10" y="12"/>
                    </a:lnTo>
                    <a:lnTo>
                      <a:pt x="10" y="10"/>
                    </a:lnTo>
                    <a:lnTo>
                      <a:pt x="8" y="6"/>
                    </a:lnTo>
                    <a:lnTo>
                      <a:pt x="8" y="4"/>
                    </a:lnTo>
                    <a:lnTo>
                      <a:pt x="8" y="2"/>
                    </a:lnTo>
                    <a:lnTo>
                      <a:pt x="10" y="0"/>
                    </a:lnTo>
                    <a:lnTo>
                      <a:pt x="8" y="0"/>
                    </a:lnTo>
                    <a:lnTo>
                      <a:pt x="4" y="2"/>
                    </a:lnTo>
                    <a:lnTo>
                      <a:pt x="2" y="12"/>
                    </a:lnTo>
                    <a:close/>
                  </a:path>
                </a:pathLst>
              </a:custGeom>
              <a:solidFill>
                <a:srgbClr val="0071B4">
                  <a:alpha val="25098"/>
                </a:srgbClr>
              </a:solidFill>
              <a:ln w="9525">
                <a:noFill/>
                <a:round/>
                <a:headEnd/>
                <a:tailEnd/>
              </a:ln>
            </p:spPr>
            <p:txBody>
              <a:bodyPr/>
              <a:lstStyle/>
              <a:p>
                <a:endParaRPr lang="en-US"/>
              </a:p>
            </p:txBody>
          </p:sp>
          <p:sp>
            <p:nvSpPr>
              <p:cNvPr id="11674" name="Freeform 324"/>
              <p:cNvSpPr>
                <a:spLocks/>
              </p:cNvSpPr>
              <p:nvPr/>
            </p:nvSpPr>
            <p:spPr bwMode="auto">
              <a:xfrm>
                <a:off x="4622" y="3089"/>
                <a:ext cx="6" cy="8"/>
              </a:xfrm>
              <a:custGeom>
                <a:avLst/>
                <a:gdLst>
                  <a:gd name="T0" fmla="*/ 4 w 6"/>
                  <a:gd name="T1" fmla="*/ 4 h 8"/>
                  <a:gd name="T2" fmla="*/ 6 w 6"/>
                  <a:gd name="T3" fmla="*/ 2 h 8"/>
                  <a:gd name="T4" fmla="*/ 4 w 6"/>
                  <a:gd name="T5" fmla="*/ 2 h 8"/>
                  <a:gd name="T6" fmla="*/ 4 w 6"/>
                  <a:gd name="T7" fmla="*/ 0 h 8"/>
                  <a:gd name="T8" fmla="*/ 2 w 6"/>
                  <a:gd name="T9" fmla="*/ 0 h 8"/>
                  <a:gd name="T10" fmla="*/ 0 w 6"/>
                  <a:gd name="T11" fmla="*/ 2 h 8"/>
                  <a:gd name="T12" fmla="*/ 0 w 6"/>
                  <a:gd name="T13" fmla="*/ 4 h 8"/>
                  <a:gd name="T14" fmla="*/ 0 w 6"/>
                  <a:gd name="T15" fmla="*/ 8 h 8"/>
                  <a:gd name="T16" fmla="*/ 4 w 6"/>
                  <a:gd name="T17" fmla="*/ 8 h 8"/>
                  <a:gd name="T18" fmla="*/ 4 w 6"/>
                  <a:gd name="T19" fmla="*/ 4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4" y="4"/>
                    </a:moveTo>
                    <a:lnTo>
                      <a:pt x="6" y="2"/>
                    </a:lnTo>
                    <a:lnTo>
                      <a:pt x="4" y="2"/>
                    </a:lnTo>
                    <a:lnTo>
                      <a:pt x="4" y="0"/>
                    </a:lnTo>
                    <a:lnTo>
                      <a:pt x="2" y="0"/>
                    </a:lnTo>
                    <a:lnTo>
                      <a:pt x="0" y="2"/>
                    </a:lnTo>
                    <a:lnTo>
                      <a:pt x="0" y="4"/>
                    </a:lnTo>
                    <a:lnTo>
                      <a:pt x="0" y="8"/>
                    </a:lnTo>
                    <a:lnTo>
                      <a:pt x="4" y="8"/>
                    </a:lnTo>
                    <a:lnTo>
                      <a:pt x="4" y="4"/>
                    </a:lnTo>
                    <a:close/>
                  </a:path>
                </a:pathLst>
              </a:custGeom>
              <a:solidFill>
                <a:srgbClr val="0071B4">
                  <a:alpha val="25098"/>
                </a:srgbClr>
              </a:solidFill>
              <a:ln w="9525">
                <a:noFill/>
                <a:round/>
                <a:headEnd/>
                <a:tailEnd/>
              </a:ln>
            </p:spPr>
            <p:txBody>
              <a:bodyPr/>
              <a:lstStyle/>
              <a:p>
                <a:endParaRPr lang="en-US"/>
              </a:p>
            </p:txBody>
          </p:sp>
          <p:sp>
            <p:nvSpPr>
              <p:cNvPr id="11675" name="Freeform 325"/>
              <p:cNvSpPr>
                <a:spLocks/>
              </p:cNvSpPr>
              <p:nvPr/>
            </p:nvSpPr>
            <p:spPr bwMode="auto">
              <a:xfrm>
                <a:off x="4993" y="3201"/>
                <a:ext cx="17" cy="20"/>
              </a:xfrm>
              <a:custGeom>
                <a:avLst/>
                <a:gdLst>
                  <a:gd name="T0" fmla="*/ 4 w 17"/>
                  <a:gd name="T1" fmla="*/ 0 h 20"/>
                  <a:gd name="T2" fmla="*/ 0 w 17"/>
                  <a:gd name="T3" fmla="*/ 0 h 20"/>
                  <a:gd name="T4" fmla="*/ 0 w 17"/>
                  <a:gd name="T5" fmla="*/ 4 h 20"/>
                  <a:gd name="T6" fmla="*/ 2 w 17"/>
                  <a:gd name="T7" fmla="*/ 8 h 20"/>
                  <a:gd name="T8" fmla="*/ 8 w 17"/>
                  <a:gd name="T9" fmla="*/ 12 h 20"/>
                  <a:gd name="T10" fmla="*/ 8 w 17"/>
                  <a:gd name="T11" fmla="*/ 16 h 20"/>
                  <a:gd name="T12" fmla="*/ 8 w 17"/>
                  <a:gd name="T13" fmla="*/ 18 h 20"/>
                  <a:gd name="T14" fmla="*/ 11 w 17"/>
                  <a:gd name="T15" fmla="*/ 20 h 20"/>
                  <a:gd name="T16" fmla="*/ 13 w 17"/>
                  <a:gd name="T17" fmla="*/ 20 h 20"/>
                  <a:gd name="T18" fmla="*/ 15 w 17"/>
                  <a:gd name="T19" fmla="*/ 20 h 20"/>
                  <a:gd name="T20" fmla="*/ 17 w 17"/>
                  <a:gd name="T21" fmla="*/ 18 h 20"/>
                  <a:gd name="T22" fmla="*/ 17 w 17"/>
                  <a:gd name="T23" fmla="*/ 18 h 20"/>
                  <a:gd name="T24" fmla="*/ 17 w 17"/>
                  <a:gd name="T25" fmla="*/ 14 h 20"/>
                  <a:gd name="T26" fmla="*/ 4 w 17"/>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0"/>
                  <a:gd name="T44" fmla="*/ 17 w 17"/>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0">
                    <a:moveTo>
                      <a:pt x="4" y="0"/>
                    </a:moveTo>
                    <a:lnTo>
                      <a:pt x="0" y="0"/>
                    </a:lnTo>
                    <a:lnTo>
                      <a:pt x="0" y="4"/>
                    </a:lnTo>
                    <a:lnTo>
                      <a:pt x="2" y="8"/>
                    </a:lnTo>
                    <a:lnTo>
                      <a:pt x="8" y="12"/>
                    </a:lnTo>
                    <a:lnTo>
                      <a:pt x="8" y="16"/>
                    </a:lnTo>
                    <a:lnTo>
                      <a:pt x="8" y="18"/>
                    </a:lnTo>
                    <a:lnTo>
                      <a:pt x="11" y="20"/>
                    </a:lnTo>
                    <a:lnTo>
                      <a:pt x="13" y="20"/>
                    </a:lnTo>
                    <a:lnTo>
                      <a:pt x="15" y="20"/>
                    </a:lnTo>
                    <a:lnTo>
                      <a:pt x="17" y="18"/>
                    </a:lnTo>
                    <a:lnTo>
                      <a:pt x="17" y="14"/>
                    </a:lnTo>
                    <a:lnTo>
                      <a:pt x="4" y="0"/>
                    </a:lnTo>
                    <a:close/>
                  </a:path>
                </a:pathLst>
              </a:custGeom>
              <a:solidFill>
                <a:srgbClr val="0071B4">
                  <a:alpha val="25098"/>
                </a:srgbClr>
              </a:solidFill>
              <a:ln w="9525">
                <a:noFill/>
                <a:round/>
                <a:headEnd/>
                <a:tailEnd/>
              </a:ln>
            </p:spPr>
            <p:txBody>
              <a:bodyPr/>
              <a:lstStyle/>
              <a:p>
                <a:endParaRPr lang="en-US"/>
              </a:p>
            </p:txBody>
          </p:sp>
          <p:sp>
            <p:nvSpPr>
              <p:cNvPr id="11676" name="Freeform 326"/>
              <p:cNvSpPr>
                <a:spLocks/>
              </p:cNvSpPr>
              <p:nvPr/>
            </p:nvSpPr>
            <p:spPr bwMode="auto">
              <a:xfrm>
                <a:off x="5333" y="3245"/>
                <a:ext cx="0" cy="2"/>
              </a:xfrm>
              <a:custGeom>
                <a:avLst/>
                <a:gdLst>
                  <a:gd name="T0" fmla="*/ 0 h 2"/>
                  <a:gd name="T1" fmla="*/ 0 h 2"/>
                  <a:gd name="T2" fmla="*/ 2 h 2"/>
                  <a:gd name="T3" fmla="*/ 2 h 2"/>
                  <a:gd name="T4" fmla="*/ 0 h 2"/>
                  <a:gd name="T5" fmla="*/ 0 h 2"/>
                  <a:gd name="T6" fmla="*/ 0 60000 65536"/>
                  <a:gd name="T7" fmla="*/ 0 60000 65536"/>
                  <a:gd name="T8" fmla="*/ 0 60000 65536"/>
                  <a:gd name="T9" fmla="*/ 0 60000 65536"/>
                  <a:gd name="T10" fmla="*/ 0 60000 65536"/>
                  <a:gd name="T11" fmla="*/ 0 60000 65536"/>
                  <a:gd name="T12" fmla="*/ 0 h 2"/>
                  <a:gd name="T13" fmla="*/ 2 h 2"/>
                </a:gdLst>
                <a:ahLst/>
                <a:cxnLst>
                  <a:cxn ang="T6">
                    <a:pos x="0" y="T0"/>
                  </a:cxn>
                  <a:cxn ang="T7">
                    <a:pos x="0" y="T1"/>
                  </a:cxn>
                  <a:cxn ang="T8">
                    <a:pos x="0" y="T2"/>
                  </a:cxn>
                  <a:cxn ang="T9">
                    <a:pos x="0" y="T3"/>
                  </a:cxn>
                  <a:cxn ang="T10">
                    <a:pos x="0" y="T4"/>
                  </a:cxn>
                  <a:cxn ang="T11">
                    <a:pos x="0" y="T5"/>
                  </a:cxn>
                </a:cxnLst>
                <a:rect l="0" t="T12" r="0" b="T13"/>
                <a:pathLst>
                  <a:path h="2">
                    <a:moveTo>
                      <a:pt x="0" y="0"/>
                    </a:moveTo>
                    <a:lnTo>
                      <a:pt x="0" y="0"/>
                    </a:lnTo>
                    <a:lnTo>
                      <a:pt x="0" y="2"/>
                    </a:lnTo>
                    <a:lnTo>
                      <a:pt x="0" y="0"/>
                    </a:lnTo>
                    <a:close/>
                  </a:path>
                </a:pathLst>
              </a:custGeom>
              <a:solidFill>
                <a:srgbClr val="0071B4">
                  <a:alpha val="25098"/>
                </a:srgbClr>
              </a:solidFill>
              <a:ln w="9525">
                <a:noFill/>
                <a:round/>
                <a:headEnd/>
                <a:tailEnd/>
              </a:ln>
            </p:spPr>
            <p:txBody>
              <a:bodyPr/>
              <a:lstStyle/>
              <a:p>
                <a:endParaRPr lang="en-US"/>
              </a:p>
            </p:txBody>
          </p:sp>
          <p:sp>
            <p:nvSpPr>
              <p:cNvPr id="11677" name="Freeform 327"/>
              <p:cNvSpPr>
                <a:spLocks/>
              </p:cNvSpPr>
              <p:nvPr/>
            </p:nvSpPr>
            <p:spPr bwMode="auto">
              <a:xfrm>
                <a:off x="4562" y="3241"/>
                <a:ext cx="4" cy="4"/>
              </a:xfrm>
              <a:custGeom>
                <a:avLst/>
                <a:gdLst>
                  <a:gd name="T0" fmla="*/ 2 w 4"/>
                  <a:gd name="T1" fmla="*/ 4 h 4"/>
                  <a:gd name="T2" fmla="*/ 4 w 4"/>
                  <a:gd name="T3" fmla="*/ 2 h 4"/>
                  <a:gd name="T4" fmla="*/ 4 w 4"/>
                  <a:gd name="T5" fmla="*/ 0 h 4"/>
                  <a:gd name="T6" fmla="*/ 0 w 4"/>
                  <a:gd name="T7" fmla="*/ 2 h 4"/>
                  <a:gd name="T8" fmla="*/ 0 w 4"/>
                  <a:gd name="T9" fmla="*/ 2 h 4"/>
                  <a:gd name="T10" fmla="*/ 0 w 4"/>
                  <a:gd name="T11" fmla="*/ 4 h 4"/>
                  <a:gd name="T12" fmla="*/ 2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4"/>
                    </a:moveTo>
                    <a:lnTo>
                      <a:pt x="4" y="2"/>
                    </a:lnTo>
                    <a:lnTo>
                      <a:pt x="4" y="0"/>
                    </a:lnTo>
                    <a:lnTo>
                      <a:pt x="0" y="2"/>
                    </a:lnTo>
                    <a:lnTo>
                      <a:pt x="0" y="4"/>
                    </a:lnTo>
                    <a:lnTo>
                      <a:pt x="2" y="4"/>
                    </a:lnTo>
                    <a:close/>
                  </a:path>
                </a:pathLst>
              </a:custGeom>
              <a:solidFill>
                <a:srgbClr val="0071B4">
                  <a:alpha val="25098"/>
                </a:srgbClr>
              </a:solidFill>
              <a:ln w="9525">
                <a:noFill/>
                <a:round/>
                <a:headEnd/>
                <a:tailEnd/>
              </a:ln>
            </p:spPr>
            <p:txBody>
              <a:bodyPr/>
              <a:lstStyle/>
              <a:p>
                <a:endParaRPr lang="en-US"/>
              </a:p>
            </p:txBody>
          </p:sp>
          <p:sp>
            <p:nvSpPr>
              <p:cNvPr id="11678" name="Freeform 328"/>
              <p:cNvSpPr>
                <a:spLocks/>
              </p:cNvSpPr>
              <p:nvPr/>
            </p:nvSpPr>
            <p:spPr bwMode="auto">
              <a:xfrm>
                <a:off x="5484" y="3392"/>
                <a:ext cx="0" cy="4"/>
              </a:xfrm>
              <a:custGeom>
                <a:avLst/>
                <a:gdLst>
                  <a:gd name="T0" fmla="*/ 0 h 4"/>
                  <a:gd name="T1" fmla="*/ 2 h 4"/>
                  <a:gd name="T2" fmla="*/ 4 h 4"/>
                  <a:gd name="T3" fmla="*/ 4 h 4"/>
                  <a:gd name="T4" fmla="*/ 2 h 4"/>
                  <a:gd name="T5" fmla="*/ 0 h 4"/>
                  <a:gd name="T6" fmla="*/ 0 h 4"/>
                  <a:gd name="T7" fmla="*/ 0 60000 65536"/>
                  <a:gd name="T8" fmla="*/ 0 60000 65536"/>
                  <a:gd name="T9" fmla="*/ 0 60000 65536"/>
                  <a:gd name="T10" fmla="*/ 0 60000 65536"/>
                  <a:gd name="T11" fmla="*/ 0 60000 65536"/>
                  <a:gd name="T12" fmla="*/ 0 60000 65536"/>
                  <a:gd name="T13" fmla="*/ 0 60000 65536"/>
                  <a:gd name="T14" fmla="*/ 0 h 4"/>
                  <a:gd name="T15" fmla="*/ 4 h 4"/>
                </a:gdLst>
                <a:ahLst/>
                <a:cxnLst>
                  <a:cxn ang="T7">
                    <a:pos x="0" y="T0"/>
                  </a:cxn>
                  <a:cxn ang="T8">
                    <a:pos x="0" y="T1"/>
                  </a:cxn>
                  <a:cxn ang="T9">
                    <a:pos x="0" y="T2"/>
                  </a:cxn>
                  <a:cxn ang="T10">
                    <a:pos x="0" y="T3"/>
                  </a:cxn>
                  <a:cxn ang="T11">
                    <a:pos x="0" y="T4"/>
                  </a:cxn>
                  <a:cxn ang="T12">
                    <a:pos x="0" y="T5"/>
                  </a:cxn>
                  <a:cxn ang="T13">
                    <a:pos x="0" y="T6"/>
                  </a:cxn>
                </a:cxnLst>
                <a:rect l="0" t="T14" r="0" b="T15"/>
                <a:pathLst>
                  <a:path h="4">
                    <a:moveTo>
                      <a:pt x="0" y="0"/>
                    </a:moveTo>
                    <a:lnTo>
                      <a:pt x="0" y="2"/>
                    </a:lnTo>
                    <a:lnTo>
                      <a:pt x="0" y="4"/>
                    </a:lnTo>
                    <a:lnTo>
                      <a:pt x="0" y="2"/>
                    </a:lnTo>
                    <a:lnTo>
                      <a:pt x="0" y="0"/>
                    </a:lnTo>
                    <a:close/>
                  </a:path>
                </a:pathLst>
              </a:custGeom>
              <a:solidFill>
                <a:srgbClr val="0071B4">
                  <a:alpha val="25098"/>
                </a:srgbClr>
              </a:solidFill>
              <a:ln w="9525">
                <a:noFill/>
                <a:round/>
                <a:headEnd/>
                <a:tailEnd/>
              </a:ln>
            </p:spPr>
            <p:txBody>
              <a:bodyPr/>
              <a:lstStyle/>
              <a:p>
                <a:endParaRPr lang="en-US"/>
              </a:p>
            </p:txBody>
          </p:sp>
          <p:sp>
            <p:nvSpPr>
              <p:cNvPr id="11679" name="Freeform 329"/>
              <p:cNvSpPr>
                <a:spLocks/>
              </p:cNvSpPr>
              <p:nvPr/>
            </p:nvSpPr>
            <p:spPr bwMode="auto">
              <a:xfrm>
                <a:off x="4491" y="3101"/>
                <a:ext cx="87" cy="104"/>
              </a:xfrm>
              <a:custGeom>
                <a:avLst/>
                <a:gdLst>
                  <a:gd name="T0" fmla="*/ 12 w 87"/>
                  <a:gd name="T1" fmla="*/ 36 h 104"/>
                  <a:gd name="T2" fmla="*/ 6 w 87"/>
                  <a:gd name="T3" fmla="*/ 42 h 104"/>
                  <a:gd name="T4" fmla="*/ 0 w 87"/>
                  <a:gd name="T5" fmla="*/ 62 h 104"/>
                  <a:gd name="T6" fmla="*/ 2 w 87"/>
                  <a:gd name="T7" fmla="*/ 74 h 104"/>
                  <a:gd name="T8" fmla="*/ 10 w 87"/>
                  <a:gd name="T9" fmla="*/ 80 h 104"/>
                  <a:gd name="T10" fmla="*/ 8 w 87"/>
                  <a:gd name="T11" fmla="*/ 98 h 104"/>
                  <a:gd name="T12" fmla="*/ 10 w 87"/>
                  <a:gd name="T13" fmla="*/ 104 h 104"/>
                  <a:gd name="T14" fmla="*/ 22 w 87"/>
                  <a:gd name="T15" fmla="*/ 102 h 104"/>
                  <a:gd name="T16" fmla="*/ 22 w 87"/>
                  <a:gd name="T17" fmla="*/ 90 h 104"/>
                  <a:gd name="T18" fmla="*/ 22 w 87"/>
                  <a:gd name="T19" fmla="*/ 72 h 104"/>
                  <a:gd name="T20" fmla="*/ 20 w 87"/>
                  <a:gd name="T21" fmla="*/ 64 h 104"/>
                  <a:gd name="T22" fmla="*/ 30 w 87"/>
                  <a:gd name="T23" fmla="*/ 62 h 104"/>
                  <a:gd name="T24" fmla="*/ 32 w 87"/>
                  <a:gd name="T25" fmla="*/ 68 h 104"/>
                  <a:gd name="T26" fmla="*/ 30 w 87"/>
                  <a:gd name="T27" fmla="*/ 76 h 104"/>
                  <a:gd name="T28" fmla="*/ 38 w 87"/>
                  <a:gd name="T29" fmla="*/ 82 h 104"/>
                  <a:gd name="T30" fmla="*/ 38 w 87"/>
                  <a:gd name="T31" fmla="*/ 90 h 104"/>
                  <a:gd name="T32" fmla="*/ 42 w 87"/>
                  <a:gd name="T33" fmla="*/ 92 h 104"/>
                  <a:gd name="T34" fmla="*/ 46 w 87"/>
                  <a:gd name="T35" fmla="*/ 88 h 104"/>
                  <a:gd name="T36" fmla="*/ 54 w 87"/>
                  <a:gd name="T37" fmla="*/ 86 h 104"/>
                  <a:gd name="T38" fmla="*/ 56 w 87"/>
                  <a:gd name="T39" fmla="*/ 82 h 104"/>
                  <a:gd name="T40" fmla="*/ 52 w 87"/>
                  <a:gd name="T41" fmla="*/ 82 h 104"/>
                  <a:gd name="T42" fmla="*/ 50 w 87"/>
                  <a:gd name="T43" fmla="*/ 78 h 104"/>
                  <a:gd name="T44" fmla="*/ 48 w 87"/>
                  <a:gd name="T45" fmla="*/ 74 h 104"/>
                  <a:gd name="T46" fmla="*/ 50 w 87"/>
                  <a:gd name="T47" fmla="*/ 70 h 104"/>
                  <a:gd name="T48" fmla="*/ 48 w 87"/>
                  <a:gd name="T49" fmla="*/ 68 h 104"/>
                  <a:gd name="T50" fmla="*/ 46 w 87"/>
                  <a:gd name="T51" fmla="*/ 64 h 104"/>
                  <a:gd name="T52" fmla="*/ 36 w 87"/>
                  <a:gd name="T53" fmla="*/ 52 h 104"/>
                  <a:gd name="T54" fmla="*/ 38 w 87"/>
                  <a:gd name="T55" fmla="*/ 50 h 104"/>
                  <a:gd name="T56" fmla="*/ 56 w 87"/>
                  <a:gd name="T57" fmla="*/ 38 h 104"/>
                  <a:gd name="T58" fmla="*/ 62 w 87"/>
                  <a:gd name="T59" fmla="*/ 38 h 104"/>
                  <a:gd name="T60" fmla="*/ 64 w 87"/>
                  <a:gd name="T61" fmla="*/ 34 h 104"/>
                  <a:gd name="T62" fmla="*/ 60 w 87"/>
                  <a:gd name="T63" fmla="*/ 32 h 104"/>
                  <a:gd name="T64" fmla="*/ 56 w 87"/>
                  <a:gd name="T65" fmla="*/ 36 h 104"/>
                  <a:gd name="T66" fmla="*/ 44 w 87"/>
                  <a:gd name="T67" fmla="*/ 38 h 104"/>
                  <a:gd name="T68" fmla="*/ 42 w 87"/>
                  <a:gd name="T69" fmla="*/ 38 h 104"/>
                  <a:gd name="T70" fmla="*/ 36 w 87"/>
                  <a:gd name="T71" fmla="*/ 38 h 104"/>
                  <a:gd name="T72" fmla="*/ 32 w 87"/>
                  <a:gd name="T73" fmla="*/ 44 h 104"/>
                  <a:gd name="T74" fmla="*/ 22 w 87"/>
                  <a:gd name="T75" fmla="*/ 38 h 104"/>
                  <a:gd name="T76" fmla="*/ 18 w 87"/>
                  <a:gd name="T77" fmla="*/ 34 h 104"/>
                  <a:gd name="T78" fmla="*/ 22 w 87"/>
                  <a:gd name="T79" fmla="*/ 18 h 104"/>
                  <a:gd name="T80" fmla="*/ 34 w 87"/>
                  <a:gd name="T81" fmla="*/ 18 h 104"/>
                  <a:gd name="T82" fmla="*/ 38 w 87"/>
                  <a:gd name="T83" fmla="*/ 18 h 104"/>
                  <a:gd name="T84" fmla="*/ 40 w 87"/>
                  <a:gd name="T85" fmla="*/ 18 h 104"/>
                  <a:gd name="T86" fmla="*/ 60 w 87"/>
                  <a:gd name="T87" fmla="*/ 18 h 104"/>
                  <a:gd name="T88" fmla="*/ 75 w 87"/>
                  <a:gd name="T89" fmla="*/ 20 h 104"/>
                  <a:gd name="T90" fmla="*/ 87 w 87"/>
                  <a:gd name="T91" fmla="*/ 6 h 104"/>
                  <a:gd name="T92" fmla="*/ 87 w 87"/>
                  <a:gd name="T93" fmla="*/ 2 h 104"/>
                  <a:gd name="T94" fmla="*/ 85 w 87"/>
                  <a:gd name="T95" fmla="*/ 0 h 104"/>
                  <a:gd name="T96" fmla="*/ 73 w 87"/>
                  <a:gd name="T97" fmla="*/ 10 h 104"/>
                  <a:gd name="T98" fmla="*/ 60 w 87"/>
                  <a:gd name="T99" fmla="*/ 10 h 104"/>
                  <a:gd name="T100" fmla="*/ 56 w 87"/>
                  <a:gd name="T101" fmla="*/ 12 h 104"/>
                  <a:gd name="T102" fmla="*/ 52 w 87"/>
                  <a:gd name="T103" fmla="*/ 12 h 104"/>
                  <a:gd name="T104" fmla="*/ 38 w 87"/>
                  <a:gd name="T105" fmla="*/ 8 h 104"/>
                  <a:gd name="T106" fmla="*/ 36 w 87"/>
                  <a:gd name="T107" fmla="*/ 6 h 104"/>
                  <a:gd name="T108" fmla="*/ 28 w 87"/>
                  <a:gd name="T109" fmla="*/ 6 h 104"/>
                  <a:gd name="T110" fmla="*/ 26 w 87"/>
                  <a:gd name="T111" fmla="*/ 10 h 104"/>
                  <a:gd name="T112" fmla="*/ 22 w 87"/>
                  <a:gd name="T113" fmla="*/ 14 h 104"/>
                  <a:gd name="T114" fmla="*/ 18 w 87"/>
                  <a:gd name="T115" fmla="*/ 12 h 104"/>
                  <a:gd name="T116" fmla="*/ 14 w 87"/>
                  <a:gd name="T117" fmla="*/ 18 h 104"/>
                  <a:gd name="T118" fmla="*/ 12 w 87"/>
                  <a:gd name="T119" fmla="*/ 24 h 104"/>
                  <a:gd name="T120" fmla="*/ 14 w 87"/>
                  <a:gd name="T121" fmla="*/ 26 h 104"/>
                  <a:gd name="T122" fmla="*/ 12 w 87"/>
                  <a:gd name="T123" fmla="*/ 32 h 10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7"/>
                  <a:gd name="T187" fmla="*/ 0 h 104"/>
                  <a:gd name="T188" fmla="*/ 87 w 87"/>
                  <a:gd name="T189" fmla="*/ 104 h 10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7" h="104">
                    <a:moveTo>
                      <a:pt x="12" y="32"/>
                    </a:moveTo>
                    <a:lnTo>
                      <a:pt x="12" y="36"/>
                    </a:lnTo>
                    <a:lnTo>
                      <a:pt x="10" y="36"/>
                    </a:lnTo>
                    <a:lnTo>
                      <a:pt x="6" y="42"/>
                    </a:lnTo>
                    <a:lnTo>
                      <a:pt x="6" y="50"/>
                    </a:lnTo>
                    <a:lnTo>
                      <a:pt x="0" y="62"/>
                    </a:lnTo>
                    <a:lnTo>
                      <a:pt x="0" y="70"/>
                    </a:lnTo>
                    <a:lnTo>
                      <a:pt x="2" y="74"/>
                    </a:lnTo>
                    <a:lnTo>
                      <a:pt x="8" y="72"/>
                    </a:lnTo>
                    <a:lnTo>
                      <a:pt x="10" y="80"/>
                    </a:lnTo>
                    <a:lnTo>
                      <a:pt x="8" y="98"/>
                    </a:lnTo>
                    <a:lnTo>
                      <a:pt x="8" y="102"/>
                    </a:lnTo>
                    <a:lnTo>
                      <a:pt x="10" y="104"/>
                    </a:lnTo>
                    <a:lnTo>
                      <a:pt x="22" y="102"/>
                    </a:lnTo>
                    <a:lnTo>
                      <a:pt x="20" y="94"/>
                    </a:lnTo>
                    <a:lnTo>
                      <a:pt x="22" y="90"/>
                    </a:lnTo>
                    <a:lnTo>
                      <a:pt x="22" y="88"/>
                    </a:lnTo>
                    <a:lnTo>
                      <a:pt x="22" y="72"/>
                    </a:lnTo>
                    <a:lnTo>
                      <a:pt x="20" y="68"/>
                    </a:lnTo>
                    <a:lnTo>
                      <a:pt x="20" y="64"/>
                    </a:lnTo>
                    <a:lnTo>
                      <a:pt x="26" y="60"/>
                    </a:lnTo>
                    <a:lnTo>
                      <a:pt x="30" y="62"/>
                    </a:lnTo>
                    <a:lnTo>
                      <a:pt x="32" y="68"/>
                    </a:lnTo>
                    <a:lnTo>
                      <a:pt x="30" y="72"/>
                    </a:lnTo>
                    <a:lnTo>
                      <a:pt x="30" y="76"/>
                    </a:lnTo>
                    <a:lnTo>
                      <a:pt x="36" y="80"/>
                    </a:lnTo>
                    <a:lnTo>
                      <a:pt x="38" y="82"/>
                    </a:lnTo>
                    <a:lnTo>
                      <a:pt x="38" y="86"/>
                    </a:lnTo>
                    <a:lnTo>
                      <a:pt x="38" y="90"/>
                    </a:lnTo>
                    <a:lnTo>
                      <a:pt x="38" y="92"/>
                    </a:lnTo>
                    <a:lnTo>
                      <a:pt x="42" y="92"/>
                    </a:lnTo>
                    <a:lnTo>
                      <a:pt x="46" y="90"/>
                    </a:lnTo>
                    <a:lnTo>
                      <a:pt x="46" y="88"/>
                    </a:lnTo>
                    <a:lnTo>
                      <a:pt x="50" y="86"/>
                    </a:lnTo>
                    <a:lnTo>
                      <a:pt x="54" y="86"/>
                    </a:lnTo>
                    <a:lnTo>
                      <a:pt x="56" y="84"/>
                    </a:lnTo>
                    <a:lnTo>
                      <a:pt x="56" y="82"/>
                    </a:lnTo>
                    <a:lnTo>
                      <a:pt x="54" y="82"/>
                    </a:lnTo>
                    <a:lnTo>
                      <a:pt x="52" y="82"/>
                    </a:lnTo>
                    <a:lnTo>
                      <a:pt x="52" y="78"/>
                    </a:lnTo>
                    <a:lnTo>
                      <a:pt x="50" y="78"/>
                    </a:lnTo>
                    <a:lnTo>
                      <a:pt x="48" y="76"/>
                    </a:lnTo>
                    <a:lnTo>
                      <a:pt x="48" y="74"/>
                    </a:lnTo>
                    <a:lnTo>
                      <a:pt x="48" y="72"/>
                    </a:lnTo>
                    <a:lnTo>
                      <a:pt x="50" y="70"/>
                    </a:lnTo>
                    <a:lnTo>
                      <a:pt x="48" y="68"/>
                    </a:lnTo>
                    <a:lnTo>
                      <a:pt x="48" y="64"/>
                    </a:lnTo>
                    <a:lnTo>
                      <a:pt x="46" y="64"/>
                    </a:lnTo>
                    <a:lnTo>
                      <a:pt x="40" y="54"/>
                    </a:lnTo>
                    <a:lnTo>
                      <a:pt x="36" y="52"/>
                    </a:lnTo>
                    <a:lnTo>
                      <a:pt x="36" y="50"/>
                    </a:lnTo>
                    <a:lnTo>
                      <a:pt x="38" y="50"/>
                    </a:lnTo>
                    <a:lnTo>
                      <a:pt x="48" y="46"/>
                    </a:lnTo>
                    <a:lnTo>
                      <a:pt x="56" y="38"/>
                    </a:lnTo>
                    <a:lnTo>
                      <a:pt x="60" y="36"/>
                    </a:lnTo>
                    <a:lnTo>
                      <a:pt x="62" y="38"/>
                    </a:lnTo>
                    <a:lnTo>
                      <a:pt x="64" y="36"/>
                    </a:lnTo>
                    <a:lnTo>
                      <a:pt x="64" y="34"/>
                    </a:lnTo>
                    <a:lnTo>
                      <a:pt x="62" y="32"/>
                    </a:lnTo>
                    <a:lnTo>
                      <a:pt x="60" y="32"/>
                    </a:lnTo>
                    <a:lnTo>
                      <a:pt x="56" y="34"/>
                    </a:lnTo>
                    <a:lnTo>
                      <a:pt x="56" y="36"/>
                    </a:lnTo>
                    <a:lnTo>
                      <a:pt x="46" y="36"/>
                    </a:lnTo>
                    <a:lnTo>
                      <a:pt x="44" y="38"/>
                    </a:lnTo>
                    <a:lnTo>
                      <a:pt x="42" y="38"/>
                    </a:lnTo>
                    <a:lnTo>
                      <a:pt x="38" y="36"/>
                    </a:lnTo>
                    <a:lnTo>
                      <a:pt x="36" y="38"/>
                    </a:lnTo>
                    <a:lnTo>
                      <a:pt x="32" y="42"/>
                    </a:lnTo>
                    <a:lnTo>
                      <a:pt x="32" y="44"/>
                    </a:lnTo>
                    <a:lnTo>
                      <a:pt x="26" y="44"/>
                    </a:lnTo>
                    <a:lnTo>
                      <a:pt x="22" y="38"/>
                    </a:lnTo>
                    <a:lnTo>
                      <a:pt x="20" y="38"/>
                    </a:lnTo>
                    <a:lnTo>
                      <a:pt x="18" y="34"/>
                    </a:lnTo>
                    <a:lnTo>
                      <a:pt x="18" y="24"/>
                    </a:lnTo>
                    <a:lnTo>
                      <a:pt x="22" y="18"/>
                    </a:lnTo>
                    <a:lnTo>
                      <a:pt x="32" y="18"/>
                    </a:lnTo>
                    <a:lnTo>
                      <a:pt x="34" y="18"/>
                    </a:lnTo>
                    <a:lnTo>
                      <a:pt x="38" y="18"/>
                    </a:lnTo>
                    <a:lnTo>
                      <a:pt x="40" y="18"/>
                    </a:lnTo>
                    <a:lnTo>
                      <a:pt x="42" y="18"/>
                    </a:lnTo>
                    <a:lnTo>
                      <a:pt x="60" y="18"/>
                    </a:lnTo>
                    <a:lnTo>
                      <a:pt x="62" y="20"/>
                    </a:lnTo>
                    <a:lnTo>
                      <a:pt x="75" y="20"/>
                    </a:lnTo>
                    <a:lnTo>
                      <a:pt x="77" y="18"/>
                    </a:lnTo>
                    <a:lnTo>
                      <a:pt x="87" y="6"/>
                    </a:lnTo>
                    <a:lnTo>
                      <a:pt x="87" y="4"/>
                    </a:lnTo>
                    <a:lnTo>
                      <a:pt x="87" y="2"/>
                    </a:lnTo>
                    <a:lnTo>
                      <a:pt x="87" y="0"/>
                    </a:lnTo>
                    <a:lnTo>
                      <a:pt x="85" y="0"/>
                    </a:lnTo>
                    <a:lnTo>
                      <a:pt x="83" y="2"/>
                    </a:lnTo>
                    <a:lnTo>
                      <a:pt x="73" y="10"/>
                    </a:lnTo>
                    <a:lnTo>
                      <a:pt x="69" y="12"/>
                    </a:lnTo>
                    <a:lnTo>
                      <a:pt x="60" y="10"/>
                    </a:lnTo>
                    <a:lnTo>
                      <a:pt x="58" y="10"/>
                    </a:lnTo>
                    <a:lnTo>
                      <a:pt x="56" y="12"/>
                    </a:lnTo>
                    <a:lnTo>
                      <a:pt x="52" y="12"/>
                    </a:lnTo>
                    <a:lnTo>
                      <a:pt x="52" y="10"/>
                    </a:lnTo>
                    <a:lnTo>
                      <a:pt x="38" y="8"/>
                    </a:lnTo>
                    <a:lnTo>
                      <a:pt x="36" y="8"/>
                    </a:lnTo>
                    <a:lnTo>
                      <a:pt x="36" y="6"/>
                    </a:lnTo>
                    <a:lnTo>
                      <a:pt x="30" y="6"/>
                    </a:lnTo>
                    <a:lnTo>
                      <a:pt x="28" y="6"/>
                    </a:lnTo>
                    <a:lnTo>
                      <a:pt x="26" y="8"/>
                    </a:lnTo>
                    <a:lnTo>
                      <a:pt x="26" y="10"/>
                    </a:lnTo>
                    <a:lnTo>
                      <a:pt x="24" y="12"/>
                    </a:lnTo>
                    <a:lnTo>
                      <a:pt x="22" y="14"/>
                    </a:lnTo>
                    <a:lnTo>
                      <a:pt x="20" y="12"/>
                    </a:lnTo>
                    <a:lnTo>
                      <a:pt x="18" y="12"/>
                    </a:lnTo>
                    <a:lnTo>
                      <a:pt x="16" y="14"/>
                    </a:lnTo>
                    <a:lnTo>
                      <a:pt x="14" y="18"/>
                    </a:lnTo>
                    <a:lnTo>
                      <a:pt x="14" y="22"/>
                    </a:lnTo>
                    <a:lnTo>
                      <a:pt x="12" y="24"/>
                    </a:lnTo>
                    <a:lnTo>
                      <a:pt x="14" y="26"/>
                    </a:lnTo>
                    <a:lnTo>
                      <a:pt x="14" y="36"/>
                    </a:lnTo>
                    <a:lnTo>
                      <a:pt x="12" y="32"/>
                    </a:lnTo>
                    <a:close/>
                  </a:path>
                </a:pathLst>
              </a:custGeom>
              <a:solidFill>
                <a:srgbClr val="0071B4">
                  <a:alpha val="25098"/>
                </a:srgbClr>
              </a:solidFill>
              <a:ln w="9525">
                <a:noFill/>
                <a:round/>
                <a:headEnd/>
                <a:tailEnd/>
              </a:ln>
            </p:spPr>
            <p:txBody>
              <a:bodyPr/>
              <a:lstStyle/>
              <a:p>
                <a:endParaRPr lang="en-US"/>
              </a:p>
            </p:txBody>
          </p:sp>
          <p:sp>
            <p:nvSpPr>
              <p:cNvPr id="11680" name="Freeform 330"/>
              <p:cNvSpPr>
                <a:spLocks/>
              </p:cNvSpPr>
              <p:nvPr/>
            </p:nvSpPr>
            <p:spPr bwMode="auto">
              <a:xfrm>
                <a:off x="5305" y="3370"/>
                <a:ext cx="18" cy="12"/>
              </a:xfrm>
              <a:custGeom>
                <a:avLst/>
                <a:gdLst>
                  <a:gd name="T0" fmla="*/ 16 w 18"/>
                  <a:gd name="T1" fmla="*/ 2 h 12"/>
                  <a:gd name="T2" fmla="*/ 14 w 18"/>
                  <a:gd name="T3" fmla="*/ 2 h 12"/>
                  <a:gd name="T4" fmla="*/ 12 w 18"/>
                  <a:gd name="T5" fmla="*/ 2 h 12"/>
                  <a:gd name="T6" fmla="*/ 12 w 18"/>
                  <a:gd name="T7" fmla="*/ 0 h 12"/>
                  <a:gd name="T8" fmla="*/ 10 w 18"/>
                  <a:gd name="T9" fmla="*/ 2 h 12"/>
                  <a:gd name="T10" fmla="*/ 8 w 18"/>
                  <a:gd name="T11" fmla="*/ 2 h 12"/>
                  <a:gd name="T12" fmla="*/ 8 w 18"/>
                  <a:gd name="T13" fmla="*/ 2 h 12"/>
                  <a:gd name="T14" fmla="*/ 6 w 18"/>
                  <a:gd name="T15" fmla="*/ 2 h 12"/>
                  <a:gd name="T16" fmla="*/ 4 w 18"/>
                  <a:gd name="T17" fmla="*/ 2 h 12"/>
                  <a:gd name="T18" fmla="*/ 0 w 18"/>
                  <a:gd name="T19" fmla="*/ 4 h 12"/>
                  <a:gd name="T20" fmla="*/ 0 w 18"/>
                  <a:gd name="T21" fmla="*/ 8 h 12"/>
                  <a:gd name="T22" fmla="*/ 0 w 18"/>
                  <a:gd name="T23" fmla="*/ 10 h 12"/>
                  <a:gd name="T24" fmla="*/ 2 w 18"/>
                  <a:gd name="T25" fmla="*/ 12 h 12"/>
                  <a:gd name="T26" fmla="*/ 6 w 18"/>
                  <a:gd name="T27" fmla="*/ 12 h 12"/>
                  <a:gd name="T28" fmla="*/ 6 w 18"/>
                  <a:gd name="T29" fmla="*/ 12 h 12"/>
                  <a:gd name="T30" fmla="*/ 12 w 18"/>
                  <a:gd name="T31" fmla="*/ 12 h 12"/>
                  <a:gd name="T32" fmla="*/ 14 w 18"/>
                  <a:gd name="T33" fmla="*/ 12 h 12"/>
                  <a:gd name="T34" fmla="*/ 18 w 18"/>
                  <a:gd name="T35" fmla="*/ 12 h 12"/>
                  <a:gd name="T36" fmla="*/ 18 w 18"/>
                  <a:gd name="T37" fmla="*/ 10 h 12"/>
                  <a:gd name="T38" fmla="*/ 16 w 18"/>
                  <a:gd name="T39" fmla="*/ 4 h 12"/>
                  <a:gd name="T40" fmla="*/ 16 w 18"/>
                  <a:gd name="T41" fmla="*/ 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12"/>
                  <a:gd name="T65" fmla="*/ 18 w 18"/>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12">
                    <a:moveTo>
                      <a:pt x="16" y="2"/>
                    </a:moveTo>
                    <a:lnTo>
                      <a:pt x="14" y="2"/>
                    </a:lnTo>
                    <a:lnTo>
                      <a:pt x="12" y="2"/>
                    </a:lnTo>
                    <a:lnTo>
                      <a:pt x="12" y="0"/>
                    </a:lnTo>
                    <a:lnTo>
                      <a:pt x="10" y="2"/>
                    </a:lnTo>
                    <a:lnTo>
                      <a:pt x="8" y="2"/>
                    </a:lnTo>
                    <a:lnTo>
                      <a:pt x="6" y="2"/>
                    </a:lnTo>
                    <a:lnTo>
                      <a:pt x="4" y="2"/>
                    </a:lnTo>
                    <a:lnTo>
                      <a:pt x="0" y="4"/>
                    </a:lnTo>
                    <a:lnTo>
                      <a:pt x="0" y="8"/>
                    </a:lnTo>
                    <a:lnTo>
                      <a:pt x="0" y="10"/>
                    </a:lnTo>
                    <a:lnTo>
                      <a:pt x="2" y="12"/>
                    </a:lnTo>
                    <a:lnTo>
                      <a:pt x="6" y="12"/>
                    </a:lnTo>
                    <a:lnTo>
                      <a:pt x="12" y="12"/>
                    </a:lnTo>
                    <a:lnTo>
                      <a:pt x="14" y="12"/>
                    </a:lnTo>
                    <a:lnTo>
                      <a:pt x="18" y="12"/>
                    </a:lnTo>
                    <a:lnTo>
                      <a:pt x="18" y="10"/>
                    </a:lnTo>
                    <a:lnTo>
                      <a:pt x="16" y="4"/>
                    </a:lnTo>
                    <a:lnTo>
                      <a:pt x="16" y="2"/>
                    </a:lnTo>
                    <a:close/>
                  </a:path>
                </a:pathLst>
              </a:custGeom>
              <a:solidFill>
                <a:srgbClr val="0071B4">
                  <a:alpha val="25098"/>
                </a:srgbClr>
              </a:solidFill>
              <a:ln w="9525">
                <a:noFill/>
                <a:round/>
                <a:headEnd/>
                <a:tailEnd/>
              </a:ln>
            </p:spPr>
            <p:txBody>
              <a:bodyPr/>
              <a:lstStyle/>
              <a:p>
                <a:endParaRPr lang="en-US"/>
              </a:p>
            </p:txBody>
          </p:sp>
          <p:sp>
            <p:nvSpPr>
              <p:cNvPr id="11681" name="Freeform 331"/>
              <p:cNvSpPr>
                <a:spLocks/>
              </p:cNvSpPr>
              <p:nvPr/>
            </p:nvSpPr>
            <p:spPr bwMode="auto">
              <a:xfrm>
                <a:off x="5321" y="3354"/>
                <a:ext cx="22" cy="10"/>
              </a:xfrm>
              <a:custGeom>
                <a:avLst/>
                <a:gdLst>
                  <a:gd name="T0" fmla="*/ 8 w 22"/>
                  <a:gd name="T1" fmla="*/ 4 h 10"/>
                  <a:gd name="T2" fmla="*/ 6 w 22"/>
                  <a:gd name="T3" fmla="*/ 4 h 10"/>
                  <a:gd name="T4" fmla="*/ 2 w 22"/>
                  <a:gd name="T5" fmla="*/ 6 h 10"/>
                  <a:gd name="T6" fmla="*/ 0 w 22"/>
                  <a:gd name="T7" fmla="*/ 6 h 10"/>
                  <a:gd name="T8" fmla="*/ 0 w 22"/>
                  <a:gd name="T9" fmla="*/ 8 h 10"/>
                  <a:gd name="T10" fmla="*/ 2 w 22"/>
                  <a:gd name="T11" fmla="*/ 8 h 10"/>
                  <a:gd name="T12" fmla="*/ 2 w 22"/>
                  <a:gd name="T13" fmla="*/ 10 h 10"/>
                  <a:gd name="T14" fmla="*/ 4 w 22"/>
                  <a:gd name="T15" fmla="*/ 10 h 10"/>
                  <a:gd name="T16" fmla="*/ 6 w 22"/>
                  <a:gd name="T17" fmla="*/ 10 h 10"/>
                  <a:gd name="T18" fmla="*/ 8 w 22"/>
                  <a:gd name="T19" fmla="*/ 10 h 10"/>
                  <a:gd name="T20" fmla="*/ 8 w 22"/>
                  <a:gd name="T21" fmla="*/ 10 h 10"/>
                  <a:gd name="T22" fmla="*/ 10 w 22"/>
                  <a:gd name="T23" fmla="*/ 8 h 10"/>
                  <a:gd name="T24" fmla="*/ 10 w 22"/>
                  <a:gd name="T25" fmla="*/ 6 h 10"/>
                  <a:gd name="T26" fmla="*/ 12 w 22"/>
                  <a:gd name="T27" fmla="*/ 6 h 10"/>
                  <a:gd name="T28" fmla="*/ 12 w 22"/>
                  <a:gd name="T29" fmla="*/ 8 h 10"/>
                  <a:gd name="T30" fmla="*/ 20 w 22"/>
                  <a:gd name="T31" fmla="*/ 8 h 10"/>
                  <a:gd name="T32" fmla="*/ 20 w 22"/>
                  <a:gd name="T33" fmla="*/ 6 h 10"/>
                  <a:gd name="T34" fmla="*/ 20 w 22"/>
                  <a:gd name="T35" fmla="*/ 4 h 10"/>
                  <a:gd name="T36" fmla="*/ 16 w 22"/>
                  <a:gd name="T37" fmla="*/ 6 h 10"/>
                  <a:gd name="T38" fmla="*/ 16 w 22"/>
                  <a:gd name="T39" fmla="*/ 4 h 10"/>
                  <a:gd name="T40" fmla="*/ 20 w 22"/>
                  <a:gd name="T41" fmla="*/ 0 h 10"/>
                  <a:gd name="T42" fmla="*/ 22 w 22"/>
                  <a:gd name="T43" fmla="*/ 0 h 10"/>
                  <a:gd name="T44" fmla="*/ 8 w 22"/>
                  <a:gd name="T45" fmla="*/ 4 h 10"/>
                  <a:gd name="T46" fmla="*/ 8 w 22"/>
                  <a:gd name="T47" fmla="*/ 4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
                  <a:gd name="T73" fmla="*/ 0 h 10"/>
                  <a:gd name="T74" fmla="*/ 22 w 22"/>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 h="10">
                    <a:moveTo>
                      <a:pt x="8" y="4"/>
                    </a:moveTo>
                    <a:lnTo>
                      <a:pt x="6" y="4"/>
                    </a:lnTo>
                    <a:lnTo>
                      <a:pt x="2" y="6"/>
                    </a:lnTo>
                    <a:lnTo>
                      <a:pt x="0" y="6"/>
                    </a:lnTo>
                    <a:lnTo>
                      <a:pt x="0" y="8"/>
                    </a:lnTo>
                    <a:lnTo>
                      <a:pt x="2" y="8"/>
                    </a:lnTo>
                    <a:lnTo>
                      <a:pt x="2" y="10"/>
                    </a:lnTo>
                    <a:lnTo>
                      <a:pt x="4" y="10"/>
                    </a:lnTo>
                    <a:lnTo>
                      <a:pt x="6" y="10"/>
                    </a:lnTo>
                    <a:lnTo>
                      <a:pt x="8" y="10"/>
                    </a:lnTo>
                    <a:lnTo>
                      <a:pt x="10" y="8"/>
                    </a:lnTo>
                    <a:lnTo>
                      <a:pt x="10" y="6"/>
                    </a:lnTo>
                    <a:lnTo>
                      <a:pt x="12" y="6"/>
                    </a:lnTo>
                    <a:lnTo>
                      <a:pt x="12" y="8"/>
                    </a:lnTo>
                    <a:lnTo>
                      <a:pt x="20" y="8"/>
                    </a:lnTo>
                    <a:lnTo>
                      <a:pt x="20" y="6"/>
                    </a:lnTo>
                    <a:lnTo>
                      <a:pt x="20" y="4"/>
                    </a:lnTo>
                    <a:lnTo>
                      <a:pt x="16" y="6"/>
                    </a:lnTo>
                    <a:lnTo>
                      <a:pt x="16" y="4"/>
                    </a:lnTo>
                    <a:lnTo>
                      <a:pt x="20" y="0"/>
                    </a:lnTo>
                    <a:lnTo>
                      <a:pt x="22" y="0"/>
                    </a:lnTo>
                    <a:lnTo>
                      <a:pt x="8" y="4"/>
                    </a:lnTo>
                    <a:close/>
                  </a:path>
                </a:pathLst>
              </a:custGeom>
              <a:solidFill>
                <a:srgbClr val="0071B4">
                  <a:alpha val="25098"/>
                </a:srgbClr>
              </a:solidFill>
              <a:ln w="9525">
                <a:noFill/>
                <a:round/>
                <a:headEnd/>
                <a:tailEnd/>
              </a:ln>
            </p:spPr>
            <p:txBody>
              <a:bodyPr/>
              <a:lstStyle/>
              <a:p>
                <a:endParaRPr lang="en-US"/>
              </a:p>
            </p:txBody>
          </p:sp>
          <p:sp>
            <p:nvSpPr>
              <p:cNvPr id="11682" name="Freeform 332"/>
              <p:cNvSpPr>
                <a:spLocks/>
              </p:cNvSpPr>
              <p:nvPr/>
            </p:nvSpPr>
            <p:spPr bwMode="auto">
              <a:xfrm>
                <a:off x="4461" y="3239"/>
                <a:ext cx="34" cy="14"/>
              </a:xfrm>
              <a:custGeom>
                <a:avLst/>
                <a:gdLst>
                  <a:gd name="T0" fmla="*/ 32 w 34"/>
                  <a:gd name="T1" fmla="*/ 8 h 14"/>
                  <a:gd name="T2" fmla="*/ 34 w 34"/>
                  <a:gd name="T3" fmla="*/ 8 h 14"/>
                  <a:gd name="T4" fmla="*/ 34 w 34"/>
                  <a:gd name="T5" fmla="*/ 8 h 14"/>
                  <a:gd name="T6" fmla="*/ 32 w 34"/>
                  <a:gd name="T7" fmla="*/ 6 h 14"/>
                  <a:gd name="T8" fmla="*/ 30 w 34"/>
                  <a:gd name="T9" fmla="*/ 2 h 14"/>
                  <a:gd name="T10" fmla="*/ 28 w 34"/>
                  <a:gd name="T11" fmla="*/ 6 h 14"/>
                  <a:gd name="T12" fmla="*/ 28 w 34"/>
                  <a:gd name="T13" fmla="*/ 4 h 14"/>
                  <a:gd name="T14" fmla="*/ 26 w 34"/>
                  <a:gd name="T15" fmla="*/ 2 h 14"/>
                  <a:gd name="T16" fmla="*/ 22 w 34"/>
                  <a:gd name="T17" fmla="*/ 2 h 14"/>
                  <a:gd name="T18" fmla="*/ 20 w 34"/>
                  <a:gd name="T19" fmla="*/ 0 h 14"/>
                  <a:gd name="T20" fmla="*/ 16 w 34"/>
                  <a:gd name="T21" fmla="*/ 0 h 14"/>
                  <a:gd name="T22" fmla="*/ 16 w 34"/>
                  <a:gd name="T23" fmla="*/ 0 h 14"/>
                  <a:gd name="T24" fmla="*/ 16 w 34"/>
                  <a:gd name="T25" fmla="*/ 2 h 14"/>
                  <a:gd name="T26" fmla="*/ 20 w 34"/>
                  <a:gd name="T27" fmla="*/ 6 h 14"/>
                  <a:gd name="T28" fmla="*/ 20 w 34"/>
                  <a:gd name="T29" fmla="*/ 6 h 14"/>
                  <a:gd name="T30" fmla="*/ 18 w 34"/>
                  <a:gd name="T31" fmla="*/ 8 h 14"/>
                  <a:gd name="T32" fmla="*/ 16 w 34"/>
                  <a:gd name="T33" fmla="*/ 8 h 14"/>
                  <a:gd name="T34" fmla="*/ 16 w 34"/>
                  <a:gd name="T35" fmla="*/ 8 h 14"/>
                  <a:gd name="T36" fmla="*/ 14 w 34"/>
                  <a:gd name="T37" fmla="*/ 6 h 14"/>
                  <a:gd name="T38" fmla="*/ 12 w 34"/>
                  <a:gd name="T39" fmla="*/ 4 h 14"/>
                  <a:gd name="T40" fmla="*/ 8 w 34"/>
                  <a:gd name="T41" fmla="*/ 4 h 14"/>
                  <a:gd name="T42" fmla="*/ 4 w 34"/>
                  <a:gd name="T43" fmla="*/ 4 h 14"/>
                  <a:gd name="T44" fmla="*/ 4 w 34"/>
                  <a:gd name="T45" fmla="*/ 6 h 14"/>
                  <a:gd name="T46" fmla="*/ 0 w 34"/>
                  <a:gd name="T47" fmla="*/ 8 h 14"/>
                  <a:gd name="T48" fmla="*/ 2 w 34"/>
                  <a:gd name="T49" fmla="*/ 10 h 14"/>
                  <a:gd name="T50" fmla="*/ 2 w 34"/>
                  <a:gd name="T51" fmla="*/ 12 h 14"/>
                  <a:gd name="T52" fmla="*/ 4 w 34"/>
                  <a:gd name="T53" fmla="*/ 14 h 14"/>
                  <a:gd name="T54" fmla="*/ 8 w 34"/>
                  <a:gd name="T55" fmla="*/ 14 h 14"/>
                  <a:gd name="T56" fmla="*/ 24 w 34"/>
                  <a:gd name="T57" fmla="*/ 8 h 14"/>
                  <a:gd name="T58" fmla="*/ 24 w 34"/>
                  <a:gd name="T59" fmla="*/ 10 h 14"/>
                  <a:gd name="T60" fmla="*/ 26 w 34"/>
                  <a:gd name="T61" fmla="*/ 10 h 14"/>
                  <a:gd name="T62" fmla="*/ 30 w 34"/>
                  <a:gd name="T63" fmla="*/ 10 h 14"/>
                  <a:gd name="T64" fmla="*/ 30 w 34"/>
                  <a:gd name="T65" fmla="*/ 8 h 14"/>
                  <a:gd name="T66" fmla="*/ 30 w 34"/>
                  <a:gd name="T67" fmla="*/ 8 h 14"/>
                  <a:gd name="T68" fmla="*/ 32 w 34"/>
                  <a:gd name="T69" fmla="*/ 8 h 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14"/>
                  <a:gd name="T107" fmla="*/ 34 w 34"/>
                  <a:gd name="T108" fmla="*/ 14 h 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14">
                    <a:moveTo>
                      <a:pt x="32" y="8"/>
                    </a:moveTo>
                    <a:lnTo>
                      <a:pt x="34" y="8"/>
                    </a:lnTo>
                    <a:lnTo>
                      <a:pt x="32" y="6"/>
                    </a:lnTo>
                    <a:lnTo>
                      <a:pt x="30" y="2"/>
                    </a:lnTo>
                    <a:lnTo>
                      <a:pt x="28" y="6"/>
                    </a:lnTo>
                    <a:lnTo>
                      <a:pt x="28" y="4"/>
                    </a:lnTo>
                    <a:lnTo>
                      <a:pt x="26" y="2"/>
                    </a:lnTo>
                    <a:lnTo>
                      <a:pt x="22" y="2"/>
                    </a:lnTo>
                    <a:lnTo>
                      <a:pt x="20" y="0"/>
                    </a:lnTo>
                    <a:lnTo>
                      <a:pt x="16" y="0"/>
                    </a:lnTo>
                    <a:lnTo>
                      <a:pt x="16" y="2"/>
                    </a:lnTo>
                    <a:lnTo>
                      <a:pt x="20" y="6"/>
                    </a:lnTo>
                    <a:lnTo>
                      <a:pt x="18" y="8"/>
                    </a:lnTo>
                    <a:lnTo>
                      <a:pt x="16" y="8"/>
                    </a:lnTo>
                    <a:lnTo>
                      <a:pt x="14" y="6"/>
                    </a:lnTo>
                    <a:lnTo>
                      <a:pt x="12" y="4"/>
                    </a:lnTo>
                    <a:lnTo>
                      <a:pt x="8" y="4"/>
                    </a:lnTo>
                    <a:lnTo>
                      <a:pt x="4" y="4"/>
                    </a:lnTo>
                    <a:lnTo>
                      <a:pt x="4" y="6"/>
                    </a:lnTo>
                    <a:lnTo>
                      <a:pt x="0" y="8"/>
                    </a:lnTo>
                    <a:lnTo>
                      <a:pt x="2" y="10"/>
                    </a:lnTo>
                    <a:lnTo>
                      <a:pt x="2" y="12"/>
                    </a:lnTo>
                    <a:lnTo>
                      <a:pt x="4" y="14"/>
                    </a:lnTo>
                    <a:lnTo>
                      <a:pt x="8" y="14"/>
                    </a:lnTo>
                    <a:lnTo>
                      <a:pt x="24" y="8"/>
                    </a:lnTo>
                    <a:lnTo>
                      <a:pt x="24" y="10"/>
                    </a:lnTo>
                    <a:lnTo>
                      <a:pt x="26" y="10"/>
                    </a:lnTo>
                    <a:lnTo>
                      <a:pt x="30" y="10"/>
                    </a:lnTo>
                    <a:lnTo>
                      <a:pt x="30" y="8"/>
                    </a:lnTo>
                    <a:lnTo>
                      <a:pt x="32" y="8"/>
                    </a:lnTo>
                    <a:close/>
                  </a:path>
                </a:pathLst>
              </a:custGeom>
              <a:solidFill>
                <a:srgbClr val="0071B4">
                  <a:alpha val="25098"/>
                </a:srgbClr>
              </a:solidFill>
              <a:ln w="9525">
                <a:noFill/>
                <a:round/>
                <a:headEnd/>
                <a:tailEnd/>
              </a:ln>
            </p:spPr>
            <p:txBody>
              <a:bodyPr/>
              <a:lstStyle/>
              <a:p>
                <a:endParaRPr lang="en-US"/>
              </a:p>
            </p:txBody>
          </p:sp>
          <p:sp>
            <p:nvSpPr>
              <p:cNvPr id="11683" name="Freeform 333"/>
              <p:cNvSpPr>
                <a:spLocks/>
              </p:cNvSpPr>
              <p:nvPr/>
            </p:nvSpPr>
            <p:spPr bwMode="auto">
              <a:xfrm>
                <a:off x="5241" y="3637"/>
                <a:ext cx="82" cy="125"/>
              </a:xfrm>
              <a:custGeom>
                <a:avLst/>
                <a:gdLst>
                  <a:gd name="T0" fmla="*/ 70 w 82"/>
                  <a:gd name="T1" fmla="*/ 56 h 125"/>
                  <a:gd name="T2" fmla="*/ 64 w 82"/>
                  <a:gd name="T3" fmla="*/ 62 h 125"/>
                  <a:gd name="T4" fmla="*/ 54 w 82"/>
                  <a:gd name="T5" fmla="*/ 58 h 125"/>
                  <a:gd name="T6" fmla="*/ 46 w 82"/>
                  <a:gd name="T7" fmla="*/ 54 h 125"/>
                  <a:gd name="T8" fmla="*/ 44 w 82"/>
                  <a:gd name="T9" fmla="*/ 44 h 125"/>
                  <a:gd name="T10" fmla="*/ 42 w 82"/>
                  <a:gd name="T11" fmla="*/ 40 h 125"/>
                  <a:gd name="T12" fmla="*/ 38 w 82"/>
                  <a:gd name="T13" fmla="*/ 36 h 125"/>
                  <a:gd name="T14" fmla="*/ 40 w 82"/>
                  <a:gd name="T15" fmla="*/ 46 h 125"/>
                  <a:gd name="T16" fmla="*/ 36 w 82"/>
                  <a:gd name="T17" fmla="*/ 42 h 125"/>
                  <a:gd name="T18" fmla="*/ 32 w 82"/>
                  <a:gd name="T19" fmla="*/ 42 h 125"/>
                  <a:gd name="T20" fmla="*/ 28 w 82"/>
                  <a:gd name="T21" fmla="*/ 42 h 125"/>
                  <a:gd name="T22" fmla="*/ 30 w 82"/>
                  <a:gd name="T23" fmla="*/ 40 h 125"/>
                  <a:gd name="T24" fmla="*/ 30 w 82"/>
                  <a:gd name="T25" fmla="*/ 36 h 125"/>
                  <a:gd name="T26" fmla="*/ 24 w 82"/>
                  <a:gd name="T27" fmla="*/ 24 h 125"/>
                  <a:gd name="T28" fmla="*/ 22 w 82"/>
                  <a:gd name="T29" fmla="*/ 24 h 125"/>
                  <a:gd name="T30" fmla="*/ 26 w 82"/>
                  <a:gd name="T31" fmla="*/ 24 h 125"/>
                  <a:gd name="T32" fmla="*/ 26 w 82"/>
                  <a:gd name="T33" fmla="*/ 20 h 125"/>
                  <a:gd name="T34" fmla="*/ 22 w 82"/>
                  <a:gd name="T35" fmla="*/ 16 h 125"/>
                  <a:gd name="T36" fmla="*/ 20 w 82"/>
                  <a:gd name="T37" fmla="*/ 14 h 125"/>
                  <a:gd name="T38" fmla="*/ 18 w 82"/>
                  <a:gd name="T39" fmla="*/ 10 h 125"/>
                  <a:gd name="T40" fmla="*/ 12 w 82"/>
                  <a:gd name="T41" fmla="*/ 8 h 125"/>
                  <a:gd name="T42" fmla="*/ 10 w 82"/>
                  <a:gd name="T43" fmla="*/ 6 h 125"/>
                  <a:gd name="T44" fmla="*/ 6 w 82"/>
                  <a:gd name="T45" fmla="*/ 6 h 125"/>
                  <a:gd name="T46" fmla="*/ 4 w 82"/>
                  <a:gd name="T47" fmla="*/ 0 h 125"/>
                  <a:gd name="T48" fmla="*/ 0 w 82"/>
                  <a:gd name="T49" fmla="*/ 0 h 125"/>
                  <a:gd name="T50" fmla="*/ 6 w 82"/>
                  <a:gd name="T51" fmla="*/ 12 h 125"/>
                  <a:gd name="T52" fmla="*/ 10 w 82"/>
                  <a:gd name="T53" fmla="*/ 16 h 125"/>
                  <a:gd name="T54" fmla="*/ 10 w 82"/>
                  <a:gd name="T55" fmla="*/ 18 h 125"/>
                  <a:gd name="T56" fmla="*/ 20 w 82"/>
                  <a:gd name="T57" fmla="*/ 30 h 125"/>
                  <a:gd name="T58" fmla="*/ 22 w 82"/>
                  <a:gd name="T59" fmla="*/ 28 h 125"/>
                  <a:gd name="T60" fmla="*/ 22 w 82"/>
                  <a:gd name="T61" fmla="*/ 32 h 125"/>
                  <a:gd name="T62" fmla="*/ 24 w 82"/>
                  <a:gd name="T63" fmla="*/ 36 h 125"/>
                  <a:gd name="T64" fmla="*/ 26 w 82"/>
                  <a:gd name="T65" fmla="*/ 44 h 125"/>
                  <a:gd name="T66" fmla="*/ 30 w 82"/>
                  <a:gd name="T67" fmla="*/ 44 h 125"/>
                  <a:gd name="T68" fmla="*/ 26 w 82"/>
                  <a:gd name="T69" fmla="*/ 46 h 125"/>
                  <a:gd name="T70" fmla="*/ 30 w 82"/>
                  <a:gd name="T71" fmla="*/ 50 h 125"/>
                  <a:gd name="T72" fmla="*/ 32 w 82"/>
                  <a:gd name="T73" fmla="*/ 56 h 125"/>
                  <a:gd name="T74" fmla="*/ 30 w 82"/>
                  <a:gd name="T75" fmla="*/ 64 h 125"/>
                  <a:gd name="T76" fmla="*/ 24 w 82"/>
                  <a:gd name="T77" fmla="*/ 77 h 125"/>
                  <a:gd name="T78" fmla="*/ 16 w 82"/>
                  <a:gd name="T79" fmla="*/ 85 h 125"/>
                  <a:gd name="T80" fmla="*/ 28 w 82"/>
                  <a:gd name="T81" fmla="*/ 93 h 125"/>
                  <a:gd name="T82" fmla="*/ 36 w 82"/>
                  <a:gd name="T83" fmla="*/ 103 h 125"/>
                  <a:gd name="T84" fmla="*/ 30 w 82"/>
                  <a:gd name="T85" fmla="*/ 115 h 125"/>
                  <a:gd name="T86" fmla="*/ 30 w 82"/>
                  <a:gd name="T87" fmla="*/ 121 h 125"/>
                  <a:gd name="T88" fmla="*/ 44 w 82"/>
                  <a:gd name="T89" fmla="*/ 121 h 125"/>
                  <a:gd name="T90" fmla="*/ 60 w 82"/>
                  <a:gd name="T91" fmla="*/ 87 h 125"/>
                  <a:gd name="T92" fmla="*/ 64 w 82"/>
                  <a:gd name="T93" fmla="*/ 79 h 125"/>
                  <a:gd name="T94" fmla="*/ 72 w 82"/>
                  <a:gd name="T95" fmla="*/ 79 h 125"/>
                  <a:gd name="T96" fmla="*/ 74 w 82"/>
                  <a:gd name="T97" fmla="*/ 79 h 125"/>
                  <a:gd name="T98" fmla="*/ 74 w 82"/>
                  <a:gd name="T99" fmla="*/ 77 h 125"/>
                  <a:gd name="T100" fmla="*/ 82 w 82"/>
                  <a:gd name="T101" fmla="*/ 56 h 12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
                  <a:gd name="T154" fmla="*/ 0 h 125"/>
                  <a:gd name="T155" fmla="*/ 82 w 82"/>
                  <a:gd name="T156" fmla="*/ 125 h 12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 h="125">
                    <a:moveTo>
                      <a:pt x="76" y="52"/>
                    </a:moveTo>
                    <a:lnTo>
                      <a:pt x="74" y="54"/>
                    </a:lnTo>
                    <a:lnTo>
                      <a:pt x="70" y="56"/>
                    </a:lnTo>
                    <a:lnTo>
                      <a:pt x="68" y="60"/>
                    </a:lnTo>
                    <a:lnTo>
                      <a:pt x="66" y="60"/>
                    </a:lnTo>
                    <a:lnTo>
                      <a:pt x="64" y="62"/>
                    </a:lnTo>
                    <a:lnTo>
                      <a:pt x="62" y="60"/>
                    </a:lnTo>
                    <a:lnTo>
                      <a:pt x="60" y="60"/>
                    </a:lnTo>
                    <a:lnTo>
                      <a:pt x="54" y="58"/>
                    </a:lnTo>
                    <a:lnTo>
                      <a:pt x="50" y="56"/>
                    </a:lnTo>
                    <a:lnTo>
                      <a:pt x="48" y="56"/>
                    </a:lnTo>
                    <a:lnTo>
                      <a:pt x="46" y="54"/>
                    </a:lnTo>
                    <a:lnTo>
                      <a:pt x="46" y="50"/>
                    </a:lnTo>
                    <a:lnTo>
                      <a:pt x="44" y="48"/>
                    </a:lnTo>
                    <a:lnTo>
                      <a:pt x="44" y="44"/>
                    </a:lnTo>
                    <a:lnTo>
                      <a:pt x="44" y="40"/>
                    </a:lnTo>
                    <a:lnTo>
                      <a:pt x="42" y="40"/>
                    </a:lnTo>
                    <a:lnTo>
                      <a:pt x="42" y="38"/>
                    </a:lnTo>
                    <a:lnTo>
                      <a:pt x="40" y="36"/>
                    </a:lnTo>
                    <a:lnTo>
                      <a:pt x="38" y="36"/>
                    </a:lnTo>
                    <a:lnTo>
                      <a:pt x="38" y="38"/>
                    </a:lnTo>
                    <a:lnTo>
                      <a:pt x="40" y="46"/>
                    </a:lnTo>
                    <a:lnTo>
                      <a:pt x="38" y="48"/>
                    </a:lnTo>
                    <a:lnTo>
                      <a:pt x="36" y="46"/>
                    </a:lnTo>
                    <a:lnTo>
                      <a:pt x="36" y="42"/>
                    </a:lnTo>
                    <a:lnTo>
                      <a:pt x="34" y="42"/>
                    </a:lnTo>
                    <a:lnTo>
                      <a:pt x="32" y="42"/>
                    </a:lnTo>
                    <a:lnTo>
                      <a:pt x="30" y="42"/>
                    </a:lnTo>
                    <a:lnTo>
                      <a:pt x="28" y="42"/>
                    </a:lnTo>
                    <a:lnTo>
                      <a:pt x="28" y="40"/>
                    </a:lnTo>
                    <a:lnTo>
                      <a:pt x="30" y="40"/>
                    </a:lnTo>
                    <a:lnTo>
                      <a:pt x="30" y="38"/>
                    </a:lnTo>
                    <a:lnTo>
                      <a:pt x="28" y="38"/>
                    </a:lnTo>
                    <a:lnTo>
                      <a:pt x="30" y="36"/>
                    </a:lnTo>
                    <a:lnTo>
                      <a:pt x="30" y="34"/>
                    </a:lnTo>
                    <a:lnTo>
                      <a:pt x="26" y="26"/>
                    </a:lnTo>
                    <a:lnTo>
                      <a:pt x="24" y="24"/>
                    </a:lnTo>
                    <a:lnTo>
                      <a:pt x="22" y="24"/>
                    </a:lnTo>
                    <a:lnTo>
                      <a:pt x="22" y="22"/>
                    </a:lnTo>
                    <a:lnTo>
                      <a:pt x="24" y="22"/>
                    </a:lnTo>
                    <a:lnTo>
                      <a:pt x="26" y="24"/>
                    </a:lnTo>
                    <a:lnTo>
                      <a:pt x="26" y="22"/>
                    </a:lnTo>
                    <a:lnTo>
                      <a:pt x="26" y="20"/>
                    </a:lnTo>
                    <a:lnTo>
                      <a:pt x="24" y="18"/>
                    </a:lnTo>
                    <a:lnTo>
                      <a:pt x="22" y="16"/>
                    </a:lnTo>
                    <a:lnTo>
                      <a:pt x="22" y="14"/>
                    </a:lnTo>
                    <a:lnTo>
                      <a:pt x="20" y="14"/>
                    </a:lnTo>
                    <a:lnTo>
                      <a:pt x="18" y="12"/>
                    </a:lnTo>
                    <a:lnTo>
                      <a:pt x="20" y="12"/>
                    </a:lnTo>
                    <a:lnTo>
                      <a:pt x="18" y="10"/>
                    </a:lnTo>
                    <a:lnTo>
                      <a:pt x="16" y="10"/>
                    </a:lnTo>
                    <a:lnTo>
                      <a:pt x="14" y="10"/>
                    </a:lnTo>
                    <a:lnTo>
                      <a:pt x="12" y="8"/>
                    </a:lnTo>
                    <a:lnTo>
                      <a:pt x="10" y="8"/>
                    </a:lnTo>
                    <a:lnTo>
                      <a:pt x="10" y="6"/>
                    </a:lnTo>
                    <a:lnTo>
                      <a:pt x="8" y="8"/>
                    </a:lnTo>
                    <a:lnTo>
                      <a:pt x="6" y="6"/>
                    </a:lnTo>
                    <a:lnTo>
                      <a:pt x="4" y="2"/>
                    </a:lnTo>
                    <a:lnTo>
                      <a:pt x="4" y="0"/>
                    </a:lnTo>
                    <a:lnTo>
                      <a:pt x="2" y="0"/>
                    </a:lnTo>
                    <a:lnTo>
                      <a:pt x="0" y="0"/>
                    </a:lnTo>
                    <a:lnTo>
                      <a:pt x="6" y="8"/>
                    </a:lnTo>
                    <a:lnTo>
                      <a:pt x="6" y="10"/>
                    </a:lnTo>
                    <a:lnTo>
                      <a:pt x="6" y="12"/>
                    </a:lnTo>
                    <a:lnTo>
                      <a:pt x="8" y="14"/>
                    </a:lnTo>
                    <a:lnTo>
                      <a:pt x="10" y="16"/>
                    </a:lnTo>
                    <a:lnTo>
                      <a:pt x="12" y="14"/>
                    </a:lnTo>
                    <a:lnTo>
                      <a:pt x="10" y="18"/>
                    </a:lnTo>
                    <a:lnTo>
                      <a:pt x="20" y="32"/>
                    </a:lnTo>
                    <a:lnTo>
                      <a:pt x="20" y="30"/>
                    </a:lnTo>
                    <a:lnTo>
                      <a:pt x="22" y="30"/>
                    </a:lnTo>
                    <a:lnTo>
                      <a:pt x="22" y="28"/>
                    </a:lnTo>
                    <a:lnTo>
                      <a:pt x="22" y="30"/>
                    </a:lnTo>
                    <a:lnTo>
                      <a:pt x="22" y="32"/>
                    </a:lnTo>
                    <a:lnTo>
                      <a:pt x="24" y="34"/>
                    </a:lnTo>
                    <a:lnTo>
                      <a:pt x="24" y="36"/>
                    </a:lnTo>
                    <a:lnTo>
                      <a:pt x="24" y="38"/>
                    </a:lnTo>
                    <a:lnTo>
                      <a:pt x="22" y="34"/>
                    </a:lnTo>
                    <a:lnTo>
                      <a:pt x="26" y="44"/>
                    </a:lnTo>
                    <a:lnTo>
                      <a:pt x="28" y="42"/>
                    </a:lnTo>
                    <a:lnTo>
                      <a:pt x="30" y="44"/>
                    </a:lnTo>
                    <a:lnTo>
                      <a:pt x="28" y="46"/>
                    </a:lnTo>
                    <a:lnTo>
                      <a:pt x="26" y="46"/>
                    </a:lnTo>
                    <a:lnTo>
                      <a:pt x="28" y="48"/>
                    </a:lnTo>
                    <a:lnTo>
                      <a:pt x="30" y="50"/>
                    </a:lnTo>
                    <a:lnTo>
                      <a:pt x="30" y="52"/>
                    </a:lnTo>
                    <a:lnTo>
                      <a:pt x="30" y="56"/>
                    </a:lnTo>
                    <a:lnTo>
                      <a:pt x="32" y="56"/>
                    </a:lnTo>
                    <a:lnTo>
                      <a:pt x="30" y="58"/>
                    </a:lnTo>
                    <a:lnTo>
                      <a:pt x="30" y="62"/>
                    </a:lnTo>
                    <a:lnTo>
                      <a:pt x="30" y="64"/>
                    </a:lnTo>
                    <a:lnTo>
                      <a:pt x="28" y="64"/>
                    </a:lnTo>
                    <a:lnTo>
                      <a:pt x="26" y="75"/>
                    </a:lnTo>
                    <a:lnTo>
                      <a:pt x="24" y="77"/>
                    </a:lnTo>
                    <a:lnTo>
                      <a:pt x="18" y="79"/>
                    </a:lnTo>
                    <a:lnTo>
                      <a:pt x="16" y="81"/>
                    </a:lnTo>
                    <a:lnTo>
                      <a:pt x="16" y="85"/>
                    </a:lnTo>
                    <a:lnTo>
                      <a:pt x="18" y="87"/>
                    </a:lnTo>
                    <a:lnTo>
                      <a:pt x="22" y="89"/>
                    </a:lnTo>
                    <a:lnTo>
                      <a:pt x="28" y="93"/>
                    </a:lnTo>
                    <a:lnTo>
                      <a:pt x="32" y="95"/>
                    </a:lnTo>
                    <a:lnTo>
                      <a:pt x="36" y="101"/>
                    </a:lnTo>
                    <a:lnTo>
                      <a:pt x="36" y="103"/>
                    </a:lnTo>
                    <a:lnTo>
                      <a:pt x="34" y="111"/>
                    </a:lnTo>
                    <a:lnTo>
                      <a:pt x="32" y="113"/>
                    </a:lnTo>
                    <a:lnTo>
                      <a:pt x="30" y="115"/>
                    </a:lnTo>
                    <a:lnTo>
                      <a:pt x="28" y="119"/>
                    </a:lnTo>
                    <a:lnTo>
                      <a:pt x="30" y="121"/>
                    </a:lnTo>
                    <a:lnTo>
                      <a:pt x="34" y="121"/>
                    </a:lnTo>
                    <a:lnTo>
                      <a:pt x="38" y="125"/>
                    </a:lnTo>
                    <a:lnTo>
                      <a:pt x="44" y="121"/>
                    </a:lnTo>
                    <a:lnTo>
                      <a:pt x="62" y="91"/>
                    </a:lnTo>
                    <a:lnTo>
                      <a:pt x="60" y="89"/>
                    </a:lnTo>
                    <a:lnTo>
                      <a:pt x="60" y="87"/>
                    </a:lnTo>
                    <a:lnTo>
                      <a:pt x="58" y="87"/>
                    </a:lnTo>
                    <a:lnTo>
                      <a:pt x="64" y="79"/>
                    </a:lnTo>
                    <a:lnTo>
                      <a:pt x="66" y="79"/>
                    </a:lnTo>
                    <a:lnTo>
                      <a:pt x="72" y="79"/>
                    </a:lnTo>
                    <a:lnTo>
                      <a:pt x="74" y="83"/>
                    </a:lnTo>
                    <a:lnTo>
                      <a:pt x="74" y="81"/>
                    </a:lnTo>
                    <a:lnTo>
                      <a:pt x="74" y="79"/>
                    </a:lnTo>
                    <a:lnTo>
                      <a:pt x="74" y="77"/>
                    </a:lnTo>
                    <a:lnTo>
                      <a:pt x="74" y="73"/>
                    </a:lnTo>
                    <a:lnTo>
                      <a:pt x="78" y="72"/>
                    </a:lnTo>
                    <a:lnTo>
                      <a:pt x="82" y="56"/>
                    </a:lnTo>
                    <a:lnTo>
                      <a:pt x="78" y="54"/>
                    </a:lnTo>
                    <a:lnTo>
                      <a:pt x="76" y="52"/>
                    </a:lnTo>
                    <a:close/>
                  </a:path>
                </a:pathLst>
              </a:custGeom>
              <a:solidFill>
                <a:srgbClr val="0071B4">
                  <a:alpha val="25098"/>
                </a:srgbClr>
              </a:solidFill>
              <a:ln w="9525">
                <a:noFill/>
                <a:round/>
                <a:headEnd/>
                <a:tailEnd/>
              </a:ln>
            </p:spPr>
            <p:txBody>
              <a:bodyPr/>
              <a:lstStyle/>
              <a:p>
                <a:endParaRPr lang="en-US"/>
              </a:p>
            </p:txBody>
          </p:sp>
          <p:sp>
            <p:nvSpPr>
              <p:cNvPr id="11684" name="Freeform 334"/>
              <p:cNvSpPr>
                <a:spLocks/>
              </p:cNvSpPr>
              <p:nvPr/>
            </p:nvSpPr>
            <p:spPr bwMode="auto">
              <a:xfrm>
                <a:off x="4590" y="3167"/>
                <a:ext cx="16" cy="12"/>
              </a:xfrm>
              <a:custGeom>
                <a:avLst/>
                <a:gdLst>
                  <a:gd name="T0" fmla="*/ 10 w 16"/>
                  <a:gd name="T1" fmla="*/ 0 h 12"/>
                  <a:gd name="T2" fmla="*/ 2 w 16"/>
                  <a:gd name="T3" fmla="*/ 2 h 12"/>
                  <a:gd name="T4" fmla="*/ 0 w 16"/>
                  <a:gd name="T5" fmla="*/ 2 h 12"/>
                  <a:gd name="T6" fmla="*/ 0 w 16"/>
                  <a:gd name="T7" fmla="*/ 2 h 12"/>
                  <a:gd name="T8" fmla="*/ 0 w 16"/>
                  <a:gd name="T9" fmla="*/ 2 h 12"/>
                  <a:gd name="T10" fmla="*/ 0 w 16"/>
                  <a:gd name="T11" fmla="*/ 4 h 12"/>
                  <a:gd name="T12" fmla="*/ 0 w 16"/>
                  <a:gd name="T13" fmla="*/ 6 h 12"/>
                  <a:gd name="T14" fmla="*/ 4 w 16"/>
                  <a:gd name="T15" fmla="*/ 10 h 12"/>
                  <a:gd name="T16" fmla="*/ 10 w 16"/>
                  <a:gd name="T17" fmla="*/ 12 h 12"/>
                  <a:gd name="T18" fmla="*/ 16 w 16"/>
                  <a:gd name="T19" fmla="*/ 10 h 12"/>
                  <a:gd name="T20" fmla="*/ 16 w 16"/>
                  <a:gd name="T21" fmla="*/ 8 h 12"/>
                  <a:gd name="T22" fmla="*/ 16 w 16"/>
                  <a:gd name="T23" fmla="*/ 4 h 12"/>
                  <a:gd name="T24" fmla="*/ 14 w 16"/>
                  <a:gd name="T25" fmla="*/ 4 h 12"/>
                  <a:gd name="T26" fmla="*/ 14 w 16"/>
                  <a:gd name="T27" fmla="*/ 4 h 12"/>
                  <a:gd name="T28" fmla="*/ 10 w 16"/>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12"/>
                  <a:gd name="T47" fmla="*/ 16 w 16"/>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12">
                    <a:moveTo>
                      <a:pt x="10" y="0"/>
                    </a:moveTo>
                    <a:lnTo>
                      <a:pt x="2" y="2"/>
                    </a:lnTo>
                    <a:lnTo>
                      <a:pt x="0" y="2"/>
                    </a:lnTo>
                    <a:lnTo>
                      <a:pt x="0" y="4"/>
                    </a:lnTo>
                    <a:lnTo>
                      <a:pt x="0" y="6"/>
                    </a:lnTo>
                    <a:lnTo>
                      <a:pt x="4" y="10"/>
                    </a:lnTo>
                    <a:lnTo>
                      <a:pt x="10" y="12"/>
                    </a:lnTo>
                    <a:lnTo>
                      <a:pt x="16" y="10"/>
                    </a:lnTo>
                    <a:lnTo>
                      <a:pt x="16" y="8"/>
                    </a:lnTo>
                    <a:lnTo>
                      <a:pt x="16" y="4"/>
                    </a:lnTo>
                    <a:lnTo>
                      <a:pt x="14" y="4"/>
                    </a:lnTo>
                    <a:lnTo>
                      <a:pt x="10" y="0"/>
                    </a:lnTo>
                    <a:close/>
                  </a:path>
                </a:pathLst>
              </a:custGeom>
              <a:solidFill>
                <a:srgbClr val="0071B4">
                  <a:alpha val="25098"/>
                </a:srgbClr>
              </a:solidFill>
              <a:ln w="9525">
                <a:noFill/>
                <a:round/>
                <a:headEnd/>
                <a:tailEnd/>
              </a:ln>
            </p:spPr>
            <p:txBody>
              <a:bodyPr/>
              <a:lstStyle/>
              <a:p>
                <a:endParaRPr lang="en-US"/>
              </a:p>
            </p:txBody>
          </p:sp>
          <p:sp>
            <p:nvSpPr>
              <p:cNvPr id="11685" name="Freeform 335"/>
              <p:cNvSpPr>
                <a:spLocks/>
              </p:cNvSpPr>
              <p:nvPr/>
            </p:nvSpPr>
            <p:spPr bwMode="auto">
              <a:xfrm>
                <a:off x="4533" y="3197"/>
                <a:ext cx="2" cy="4"/>
              </a:xfrm>
              <a:custGeom>
                <a:avLst/>
                <a:gdLst>
                  <a:gd name="T0" fmla="*/ 2 w 2"/>
                  <a:gd name="T1" fmla="*/ 4 h 4"/>
                  <a:gd name="T2" fmla="*/ 2 w 2"/>
                  <a:gd name="T3" fmla="*/ 2 h 4"/>
                  <a:gd name="T4" fmla="*/ 2 w 2"/>
                  <a:gd name="T5" fmla="*/ 0 h 4"/>
                  <a:gd name="T6" fmla="*/ 0 w 2"/>
                  <a:gd name="T7" fmla="*/ 0 h 4"/>
                  <a:gd name="T8" fmla="*/ 0 w 2"/>
                  <a:gd name="T9" fmla="*/ 0 h 4"/>
                  <a:gd name="T10" fmla="*/ 0 w 2"/>
                  <a:gd name="T11" fmla="*/ 0 h 4"/>
                  <a:gd name="T12" fmla="*/ 0 w 2"/>
                  <a:gd name="T13" fmla="*/ 2 h 4"/>
                  <a:gd name="T14" fmla="*/ 2 w 2"/>
                  <a:gd name="T15" fmla="*/ 4 h 4"/>
                  <a:gd name="T16" fmla="*/ 2 w 2"/>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4"/>
                    </a:moveTo>
                    <a:lnTo>
                      <a:pt x="2" y="2"/>
                    </a:lnTo>
                    <a:lnTo>
                      <a:pt x="2" y="0"/>
                    </a:lnTo>
                    <a:lnTo>
                      <a:pt x="0" y="0"/>
                    </a:lnTo>
                    <a:lnTo>
                      <a:pt x="0" y="2"/>
                    </a:lnTo>
                    <a:lnTo>
                      <a:pt x="2" y="4"/>
                    </a:lnTo>
                    <a:close/>
                  </a:path>
                </a:pathLst>
              </a:custGeom>
              <a:solidFill>
                <a:srgbClr val="0071B4">
                  <a:alpha val="25098"/>
                </a:srgbClr>
              </a:solidFill>
              <a:ln w="9525">
                <a:noFill/>
                <a:round/>
                <a:headEnd/>
                <a:tailEnd/>
              </a:ln>
            </p:spPr>
            <p:txBody>
              <a:bodyPr/>
              <a:lstStyle/>
              <a:p>
                <a:endParaRPr lang="en-US"/>
              </a:p>
            </p:txBody>
          </p:sp>
          <p:sp>
            <p:nvSpPr>
              <p:cNvPr id="11686" name="Freeform 336"/>
              <p:cNvSpPr>
                <a:spLocks/>
              </p:cNvSpPr>
              <p:nvPr/>
            </p:nvSpPr>
            <p:spPr bwMode="auto">
              <a:xfrm>
                <a:off x="5192" y="3400"/>
                <a:ext cx="2" cy="4"/>
              </a:xfrm>
              <a:custGeom>
                <a:avLst/>
                <a:gdLst>
                  <a:gd name="T0" fmla="*/ 2 w 2"/>
                  <a:gd name="T1" fmla="*/ 2 h 4"/>
                  <a:gd name="T2" fmla="*/ 2 w 2"/>
                  <a:gd name="T3" fmla="*/ 0 h 4"/>
                  <a:gd name="T4" fmla="*/ 0 w 2"/>
                  <a:gd name="T5" fmla="*/ 0 h 4"/>
                  <a:gd name="T6" fmla="*/ 0 w 2"/>
                  <a:gd name="T7" fmla="*/ 0 h 4"/>
                  <a:gd name="T8" fmla="*/ 0 w 2"/>
                  <a:gd name="T9" fmla="*/ 2 h 4"/>
                  <a:gd name="T10" fmla="*/ 2 w 2"/>
                  <a:gd name="T11" fmla="*/ 2 h 4"/>
                  <a:gd name="T12" fmla="*/ 2 w 2"/>
                  <a:gd name="T13" fmla="*/ 4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2" y="0"/>
                    </a:lnTo>
                    <a:lnTo>
                      <a:pt x="0" y="0"/>
                    </a:lnTo>
                    <a:lnTo>
                      <a:pt x="0" y="2"/>
                    </a:lnTo>
                    <a:lnTo>
                      <a:pt x="2" y="2"/>
                    </a:lnTo>
                    <a:lnTo>
                      <a:pt x="2" y="4"/>
                    </a:lnTo>
                    <a:lnTo>
                      <a:pt x="2" y="2"/>
                    </a:lnTo>
                    <a:close/>
                  </a:path>
                </a:pathLst>
              </a:custGeom>
              <a:solidFill>
                <a:srgbClr val="0071B4">
                  <a:alpha val="25098"/>
                </a:srgbClr>
              </a:solidFill>
              <a:ln w="9525">
                <a:noFill/>
                <a:round/>
                <a:headEnd/>
                <a:tailEnd/>
              </a:ln>
            </p:spPr>
            <p:txBody>
              <a:bodyPr/>
              <a:lstStyle/>
              <a:p>
                <a:endParaRPr lang="en-US"/>
              </a:p>
            </p:txBody>
          </p:sp>
          <p:sp>
            <p:nvSpPr>
              <p:cNvPr id="11687" name="Freeform 337"/>
              <p:cNvSpPr>
                <a:spLocks/>
              </p:cNvSpPr>
              <p:nvPr/>
            </p:nvSpPr>
            <p:spPr bwMode="auto">
              <a:xfrm>
                <a:off x="4547" y="3272"/>
                <a:ext cx="8" cy="6"/>
              </a:xfrm>
              <a:custGeom>
                <a:avLst/>
                <a:gdLst>
                  <a:gd name="T0" fmla="*/ 2 w 8"/>
                  <a:gd name="T1" fmla="*/ 6 h 6"/>
                  <a:gd name="T2" fmla="*/ 6 w 8"/>
                  <a:gd name="T3" fmla="*/ 2 h 6"/>
                  <a:gd name="T4" fmla="*/ 8 w 8"/>
                  <a:gd name="T5" fmla="*/ 2 h 6"/>
                  <a:gd name="T6" fmla="*/ 8 w 8"/>
                  <a:gd name="T7" fmla="*/ 0 h 6"/>
                  <a:gd name="T8" fmla="*/ 2 w 8"/>
                  <a:gd name="T9" fmla="*/ 4 h 6"/>
                  <a:gd name="T10" fmla="*/ 0 w 8"/>
                  <a:gd name="T11" fmla="*/ 4 h 6"/>
                  <a:gd name="T12" fmla="*/ 0 w 8"/>
                  <a:gd name="T13" fmla="*/ 6 h 6"/>
                  <a:gd name="T14" fmla="*/ 2 w 8"/>
                  <a:gd name="T15" fmla="*/ 6 h 6"/>
                  <a:gd name="T16" fmla="*/ 2 w 8"/>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6"/>
                  <a:gd name="T29" fmla="*/ 8 w 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6">
                    <a:moveTo>
                      <a:pt x="2" y="6"/>
                    </a:moveTo>
                    <a:lnTo>
                      <a:pt x="6" y="2"/>
                    </a:lnTo>
                    <a:lnTo>
                      <a:pt x="8" y="2"/>
                    </a:lnTo>
                    <a:lnTo>
                      <a:pt x="8" y="0"/>
                    </a:lnTo>
                    <a:lnTo>
                      <a:pt x="2" y="4"/>
                    </a:lnTo>
                    <a:lnTo>
                      <a:pt x="0" y="4"/>
                    </a:lnTo>
                    <a:lnTo>
                      <a:pt x="0" y="6"/>
                    </a:lnTo>
                    <a:lnTo>
                      <a:pt x="2" y="6"/>
                    </a:lnTo>
                    <a:close/>
                  </a:path>
                </a:pathLst>
              </a:custGeom>
              <a:solidFill>
                <a:srgbClr val="0071B4">
                  <a:alpha val="25098"/>
                </a:srgbClr>
              </a:solidFill>
              <a:ln w="9525">
                <a:noFill/>
                <a:round/>
                <a:headEnd/>
                <a:tailEnd/>
              </a:ln>
            </p:spPr>
            <p:txBody>
              <a:bodyPr/>
              <a:lstStyle/>
              <a:p>
                <a:endParaRPr lang="en-US"/>
              </a:p>
            </p:txBody>
          </p:sp>
          <p:sp>
            <p:nvSpPr>
              <p:cNvPr id="11688" name="Freeform 338"/>
              <p:cNvSpPr>
                <a:spLocks/>
              </p:cNvSpPr>
              <p:nvPr/>
            </p:nvSpPr>
            <p:spPr bwMode="auto">
              <a:xfrm>
                <a:off x="5443" y="3314"/>
                <a:ext cx="9" cy="6"/>
              </a:xfrm>
              <a:custGeom>
                <a:avLst/>
                <a:gdLst>
                  <a:gd name="T0" fmla="*/ 4 w 9"/>
                  <a:gd name="T1" fmla="*/ 0 h 6"/>
                  <a:gd name="T2" fmla="*/ 0 w 9"/>
                  <a:gd name="T3" fmla="*/ 0 h 6"/>
                  <a:gd name="T4" fmla="*/ 0 w 9"/>
                  <a:gd name="T5" fmla="*/ 0 h 6"/>
                  <a:gd name="T6" fmla="*/ 0 w 9"/>
                  <a:gd name="T7" fmla="*/ 0 h 6"/>
                  <a:gd name="T8" fmla="*/ 0 w 9"/>
                  <a:gd name="T9" fmla="*/ 2 h 6"/>
                  <a:gd name="T10" fmla="*/ 2 w 9"/>
                  <a:gd name="T11" fmla="*/ 2 h 6"/>
                  <a:gd name="T12" fmla="*/ 2 w 9"/>
                  <a:gd name="T13" fmla="*/ 4 h 6"/>
                  <a:gd name="T14" fmla="*/ 4 w 9"/>
                  <a:gd name="T15" fmla="*/ 4 h 6"/>
                  <a:gd name="T16" fmla="*/ 5 w 9"/>
                  <a:gd name="T17" fmla="*/ 6 h 6"/>
                  <a:gd name="T18" fmla="*/ 7 w 9"/>
                  <a:gd name="T19" fmla="*/ 4 h 6"/>
                  <a:gd name="T20" fmla="*/ 9 w 9"/>
                  <a:gd name="T21" fmla="*/ 6 h 6"/>
                  <a:gd name="T22" fmla="*/ 9 w 9"/>
                  <a:gd name="T23" fmla="*/ 4 h 6"/>
                  <a:gd name="T24" fmla="*/ 7 w 9"/>
                  <a:gd name="T25" fmla="*/ 0 h 6"/>
                  <a:gd name="T26" fmla="*/ 4 w 9"/>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6"/>
                  <a:gd name="T44" fmla="*/ 9 w 9"/>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6">
                    <a:moveTo>
                      <a:pt x="4" y="0"/>
                    </a:moveTo>
                    <a:lnTo>
                      <a:pt x="0" y="0"/>
                    </a:lnTo>
                    <a:lnTo>
                      <a:pt x="0" y="2"/>
                    </a:lnTo>
                    <a:lnTo>
                      <a:pt x="2" y="2"/>
                    </a:lnTo>
                    <a:lnTo>
                      <a:pt x="2" y="4"/>
                    </a:lnTo>
                    <a:lnTo>
                      <a:pt x="4" y="4"/>
                    </a:lnTo>
                    <a:lnTo>
                      <a:pt x="5" y="6"/>
                    </a:lnTo>
                    <a:lnTo>
                      <a:pt x="7" y="4"/>
                    </a:lnTo>
                    <a:lnTo>
                      <a:pt x="9" y="6"/>
                    </a:lnTo>
                    <a:lnTo>
                      <a:pt x="9" y="4"/>
                    </a:lnTo>
                    <a:lnTo>
                      <a:pt x="7" y="0"/>
                    </a:lnTo>
                    <a:lnTo>
                      <a:pt x="4" y="0"/>
                    </a:lnTo>
                    <a:close/>
                  </a:path>
                </a:pathLst>
              </a:custGeom>
              <a:solidFill>
                <a:srgbClr val="0071B4">
                  <a:alpha val="25098"/>
                </a:srgbClr>
              </a:solidFill>
              <a:ln w="9525">
                <a:noFill/>
                <a:round/>
                <a:headEnd/>
                <a:tailEnd/>
              </a:ln>
            </p:spPr>
            <p:txBody>
              <a:bodyPr/>
              <a:lstStyle/>
              <a:p>
                <a:endParaRPr lang="en-US"/>
              </a:p>
            </p:txBody>
          </p:sp>
          <p:sp>
            <p:nvSpPr>
              <p:cNvPr id="11689" name="Freeform 339"/>
              <p:cNvSpPr>
                <a:spLocks/>
              </p:cNvSpPr>
              <p:nvPr/>
            </p:nvSpPr>
            <p:spPr bwMode="auto">
              <a:xfrm>
                <a:off x="5409" y="3426"/>
                <a:ext cx="4" cy="2"/>
              </a:xfrm>
              <a:custGeom>
                <a:avLst/>
                <a:gdLst>
                  <a:gd name="T0" fmla="*/ 0 w 4"/>
                  <a:gd name="T1" fmla="*/ 0 h 2"/>
                  <a:gd name="T2" fmla="*/ 0 w 4"/>
                  <a:gd name="T3" fmla="*/ 2 h 2"/>
                  <a:gd name="T4" fmla="*/ 2 w 4"/>
                  <a:gd name="T5" fmla="*/ 2 h 2"/>
                  <a:gd name="T6" fmla="*/ 4 w 4"/>
                  <a:gd name="T7" fmla="*/ 2 h 2"/>
                  <a:gd name="T8" fmla="*/ 4 w 4"/>
                  <a:gd name="T9" fmla="*/ 2 h 2"/>
                  <a:gd name="T10" fmla="*/ 4 w 4"/>
                  <a:gd name="T11" fmla="*/ 0 h 2"/>
                  <a:gd name="T12" fmla="*/ 4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2"/>
                    </a:lnTo>
                    <a:lnTo>
                      <a:pt x="2" y="2"/>
                    </a:lnTo>
                    <a:lnTo>
                      <a:pt x="4" y="2"/>
                    </a:lnTo>
                    <a:lnTo>
                      <a:pt x="4" y="0"/>
                    </a:lnTo>
                    <a:lnTo>
                      <a:pt x="0" y="0"/>
                    </a:lnTo>
                    <a:close/>
                  </a:path>
                </a:pathLst>
              </a:custGeom>
              <a:solidFill>
                <a:srgbClr val="0071B4">
                  <a:alpha val="25098"/>
                </a:srgbClr>
              </a:solidFill>
              <a:ln w="9525">
                <a:noFill/>
                <a:round/>
                <a:headEnd/>
                <a:tailEnd/>
              </a:ln>
            </p:spPr>
            <p:txBody>
              <a:bodyPr/>
              <a:lstStyle/>
              <a:p>
                <a:endParaRPr lang="en-US"/>
              </a:p>
            </p:txBody>
          </p:sp>
          <p:sp>
            <p:nvSpPr>
              <p:cNvPr id="11690" name="Freeform 340"/>
              <p:cNvSpPr>
                <a:spLocks/>
              </p:cNvSpPr>
              <p:nvPr/>
            </p:nvSpPr>
            <p:spPr bwMode="auto">
              <a:xfrm>
                <a:off x="5443" y="3163"/>
                <a:ext cx="0" cy="2"/>
              </a:xfrm>
              <a:custGeom>
                <a:avLst/>
                <a:gdLst>
                  <a:gd name="T0" fmla="*/ 2 h 2"/>
                  <a:gd name="T1" fmla="*/ 0 h 2"/>
                  <a:gd name="T2" fmla="*/ 2 h 2"/>
                  <a:gd name="T3" fmla="*/ 2 h 2"/>
                  <a:gd name="T4" fmla="*/ 0 60000 65536"/>
                  <a:gd name="T5" fmla="*/ 0 60000 65536"/>
                  <a:gd name="T6" fmla="*/ 0 60000 65536"/>
                  <a:gd name="T7" fmla="*/ 0 60000 65536"/>
                  <a:gd name="T8" fmla="*/ 0 h 2"/>
                  <a:gd name="T9" fmla="*/ 2 h 2"/>
                </a:gdLst>
                <a:ahLst/>
                <a:cxnLst>
                  <a:cxn ang="T4">
                    <a:pos x="0" y="T0"/>
                  </a:cxn>
                  <a:cxn ang="T5">
                    <a:pos x="0" y="T1"/>
                  </a:cxn>
                  <a:cxn ang="T6">
                    <a:pos x="0" y="T2"/>
                  </a:cxn>
                  <a:cxn ang="T7">
                    <a:pos x="0" y="T3"/>
                  </a:cxn>
                </a:cxnLst>
                <a:rect l="0" t="T8" r="0" b="T9"/>
                <a:pathLst>
                  <a:path h="2">
                    <a:moveTo>
                      <a:pt x="0" y="2"/>
                    </a:move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691" name="Freeform 341"/>
              <p:cNvSpPr>
                <a:spLocks/>
              </p:cNvSpPr>
              <p:nvPr/>
            </p:nvSpPr>
            <p:spPr bwMode="auto">
              <a:xfrm>
                <a:off x="5476" y="3177"/>
                <a:ext cx="0" cy="0"/>
              </a:xfrm>
              <a:custGeom>
                <a:avLst/>
                <a:gdLst>
                  <a:gd name="T0" fmla="*/ 0 60000 65536"/>
                  <a:gd name="T1" fmla="*/ 0 60000 65536"/>
                  <a:gd name="T2" fmla="*/ 0 60000 65536"/>
                  <a:gd name="T3" fmla="*/ 0 60000 65536"/>
                  <a:gd name="T4" fmla="*/ 0 60000 65536"/>
                  <a:gd name="T5" fmla="*/ 0 60000 65536"/>
                </a:gdLst>
                <a:ahLst/>
                <a:cxnLst>
                  <a:cxn ang="T0">
                    <a:pos x="0" y="0"/>
                  </a:cxn>
                  <a:cxn ang="T1">
                    <a:pos x="0" y="0"/>
                  </a:cxn>
                  <a:cxn ang="T2">
                    <a:pos x="0" y="0"/>
                  </a:cxn>
                  <a:cxn ang="T3">
                    <a:pos x="0" y="0"/>
                  </a:cxn>
                  <a:cxn ang="T4">
                    <a:pos x="0" y="0"/>
                  </a:cxn>
                  <a:cxn ang="T5">
                    <a:pos x="0" y="0"/>
                  </a:cxn>
                </a:cxnLst>
                <a:rect l="0" t="0" r="0" b="0"/>
                <a:pathLst>
                  <a:path>
                    <a:moveTo>
                      <a:pt x="0" y="0"/>
                    </a:moveTo>
                    <a:lnTo>
                      <a:pt x="0" y="0"/>
                    </a:lnTo>
                    <a:close/>
                  </a:path>
                </a:pathLst>
              </a:custGeom>
              <a:solidFill>
                <a:srgbClr val="0071B4">
                  <a:alpha val="25098"/>
                </a:srgbClr>
              </a:solidFill>
              <a:ln w="9525">
                <a:noFill/>
                <a:round/>
                <a:headEnd/>
                <a:tailEnd/>
              </a:ln>
            </p:spPr>
            <p:txBody>
              <a:bodyPr/>
              <a:lstStyle/>
              <a:p>
                <a:endParaRPr lang="en-US"/>
              </a:p>
            </p:txBody>
          </p:sp>
          <p:sp>
            <p:nvSpPr>
              <p:cNvPr id="11692" name="Freeform 342"/>
              <p:cNvSpPr>
                <a:spLocks/>
              </p:cNvSpPr>
              <p:nvPr/>
            </p:nvSpPr>
            <p:spPr bwMode="auto">
              <a:xfrm>
                <a:off x="4539" y="3191"/>
                <a:ext cx="6" cy="10"/>
              </a:xfrm>
              <a:custGeom>
                <a:avLst/>
                <a:gdLst>
                  <a:gd name="T0" fmla="*/ 4 w 6"/>
                  <a:gd name="T1" fmla="*/ 0 h 10"/>
                  <a:gd name="T2" fmla="*/ 2 w 6"/>
                  <a:gd name="T3" fmla="*/ 0 h 10"/>
                  <a:gd name="T4" fmla="*/ 0 w 6"/>
                  <a:gd name="T5" fmla="*/ 0 h 10"/>
                  <a:gd name="T6" fmla="*/ 0 w 6"/>
                  <a:gd name="T7" fmla="*/ 8 h 10"/>
                  <a:gd name="T8" fmla="*/ 2 w 6"/>
                  <a:gd name="T9" fmla="*/ 10 h 10"/>
                  <a:gd name="T10" fmla="*/ 4 w 6"/>
                  <a:gd name="T11" fmla="*/ 8 h 10"/>
                  <a:gd name="T12" fmla="*/ 4 w 6"/>
                  <a:gd name="T13" fmla="*/ 10 h 10"/>
                  <a:gd name="T14" fmla="*/ 6 w 6"/>
                  <a:gd name="T15" fmla="*/ 4 h 10"/>
                  <a:gd name="T16" fmla="*/ 6 w 6"/>
                  <a:gd name="T17" fmla="*/ 0 h 10"/>
                  <a:gd name="T18" fmla="*/ 4 w 6"/>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0"/>
                  <a:gd name="T32" fmla="*/ 6 w 6"/>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0">
                    <a:moveTo>
                      <a:pt x="4" y="0"/>
                    </a:moveTo>
                    <a:lnTo>
                      <a:pt x="2" y="0"/>
                    </a:lnTo>
                    <a:lnTo>
                      <a:pt x="0" y="0"/>
                    </a:lnTo>
                    <a:lnTo>
                      <a:pt x="0" y="8"/>
                    </a:lnTo>
                    <a:lnTo>
                      <a:pt x="2" y="10"/>
                    </a:lnTo>
                    <a:lnTo>
                      <a:pt x="4" y="8"/>
                    </a:lnTo>
                    <a:lnTo>
                      <a:pt x="4" y="10"/>
                    </a:lnTo>
                    <a:lnTo>
                      <a:pt x="6" y="4"/>
                    </a:lnTo>
                    <a:lnTo>
                      <a:pt x="6" y="0"/>
                    </a:lnTo>
                    <a:lnTo>
                      <a:pt x="4" y="0"/>
                    </a:lnTo>
                    <a:close/>
                  </a:path>
                </a:pathLst>
              </a:custGeom>
              <a:solidFill>
                <a:srgbClr val="0071B4">
                  <a:alpha val="25098"/>
                </a:srgbClr>
              </a:solidFill>
              <a:ln w="9525">
                <a:noFill/>
                <a:round/>
                <a:headEnd/>
                <a:tailEnd/>
              </a:ln>
            </p:spPr>
            <p:txBody>
              <a:bodyPr/>
              <a:lstStyle/>
              <a:p>
                <a:endParaRPr lang="en-US"/>
              </a:p>
            </p:txBody>
          </p:sp>
          <p:sp>
            <p:nvSpPr>
              <p:cNvPr id="11693" name="Freeform 343"/>
              <p:cNvSpPr>
                <a:spLocks/>
              </p:cNvSpPr>
              <p:nvPr/>
            </p:nvSpPr>
            <p:spPr bwMode="auto">
              <a:xfrm>
                <a:off x="4557" y="3243"/>
                <a:ext cx="49" cy="27"/>
              </a:xfrm>
              <a:custGeom>
                <a:avLst/>
                <a:gdLst>
                  <a:gd name="T0" fmla="*/ 3 w 49"/>
                  <a:gd name="T1" fmla="*/ 27 h 27"/>
                  <a:gd name="T2" fmla="*/ 15 w 49"/>
                  <a:gd name="T3" fmla="*/ 23 h 27"/>
                  <a:gd name="T4" fmla="*/ 19 w 49"/>
                  <a:gd name="T5" fmla="*/ 17 h 27"/>
                  <a:gd name="T6" fmla="*/ 21 w 49"/>
                  <a:gd name="T7" fmla="*/ 15 h 27"/>
                  <a:gd name="T8" fmla="*/ 21 w 49"/>
                  <a:gd name="T9" fmla="*/ 15 h 27"/>
                  <a:gd name="T10" fmla="*/ 49 w 49"/>
                  <a:gd name="T11" fmla="*/ 4 h 27"/>
                  <a:gd name="T12" fmla="*/ 49 w 49"/>
                  <a:gd name="T13" fmla="*/ 0 h 27"/>
                  <a:gd name="T14" fmla="*/ 49 w 49"/>
                  <a:gd name="T15" fmla="*/ 0 h 27"/>
                  <a:gd name="T16" fmla="*/ 47 w 49"/>
                  <a:gd name="T17" fmla="*/ 0 h 27"/>
                  <a:gd name="T18" fmla="*/ 45 w 49"/>
                  <a:gd name="T19" fmla="*/ 0 h 27"/>
                  <a:gd name="T20" fmla="*/ 31 w 49"/>
                  <a:gd name="T21" fmla="*/ 2 h 27"/>
                  <a:gd name="T22" fmla="*/ 29 w 49"/>
                  <a:gd name="T23" fmla="*/ 2 h 27"/>
                  <a:gd name="T24" fmla="*/ 21 w 49"/>
                  <a:gd name="T25" fmla="*/ 4 h 27"/>
                  <a:gd name="T26" fmla="*/ 17 w 49"/>
                  <a:gd name="T27" fmla="*/ 8 h 27"/>
                  <a:gd name="T28" fmla="*/ 15 w 49"/>
                  <a:gd name="T29" fmla="*/ 10 h 27"/>
                  <a:gd name="T30" fmla="*/ 15 w 49"/>
                  <a:gd name="T31" fmla="*/ 10 h 27"/>
                  <a:gd name="T32" fmla="*/ 15 w 49"/>
                  <a:gd name="T33" fmla="*/ 10 h 27"/>
                  <a:gd name="T34" fmla="*/ 13 w 49"/>
                  <a:gd name="T35" fmla="*/ 10 h 27"/>
                  <a:gd name="T36" fmla="*/ 11 w 49"/>
                  <a:gd name="T37" fmla="*/ 10 h 27"/>
                  <a:gd name="T38" fmla="*/ 11 w 49"/>
                  <a:gd name="T39" fmla="*/ 10 h 27"/>
                  <a:gd name="T40" fmla="*/ 5 w 49"/>
                  <a:gd name="T41" fmla="*/ 13 h 27"/>
                  <a:gd name="T42" fmla="*/ 5 w 49"/>
                  <a:gd name="T43" fmla="*/ 13 h 27"/>
                  <a:gd name="T44" fmla="*/ 2 w 49"/>
                  <a:gd name="T45" fmla="*/ 17 h 27"/>
                  <a:gd name="T46" fmla="*/ 0 w 49"/>
                  <a:gd name="T47" fmla="*/ 19 h 27"/>
                  <a:gd name="T48" fmla="*/ 2 w 49"/>
                  <a:gd name="T49" fmla="*/ 21 h 27"/>
                  <a:gd name="T50" fmla="*/ 2 w 49"/>
                  <a:gd name="T51" fmla="*/ 23 h 27"/>
                  <a:gd name="T52" fmla="*/ 0 w 49"/>
                  <a:gd name="T53" fmla="*/ 25 h 27"/>
                  <a:gd name="T54" fmla="*/ 0 w 49"/>
                  <a:gd name="T55" fmla="*/ 27 h 27"/>
                  <a:gd name="T56" fmla="*/ 3 w 49"/>
                  <a:gd name="T57" fmla="*/ 2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
                  <a:gd name="T88" fmla="*/ 0 h 27"/>
                  <a:gd name="T89" fmla="*/ 49 w 49"/>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 h="27">
                    <a:moveTo>
                      <a:pt x="3" y="27"/>
                    </a:moveTo>
                    <a:lnTo>
                      <a:pt x="15" y="23"/>
                    </a:lnTo>
                    <a:lnTo>
                      <a:pt x="19" y="17"/>
                    </a:lnTo>
                    <a:lnTo>
                      <a:pt x="21" y="15"/>
                    </a:lnTo>
                    <a:lnTo>
                      <a:pt x="49" y="4"/>
                    </a:lnTo>
                    <a:lnTo>
                      <a:pt x="49" y="0"/>
                    </a:lnTo>
                    <a:lnTo>
                      <a:pt x="47" y="0"/>
                    </a:lnTo>
                    <a:lnTo>
                      <a:pt x="45" y="0"/>
                    </a:lnTo>
                    <a:lnTo>
                      <a:pt x="31" y="2"/>
                    </a:lnTo>
                    <a:lnTo>
                      <a:pt x="29" y="2"/>
                    </a:lnTo>
                    <a:lnTo>
                      <a:pt x="21" y="4"/>
                    </a:lnTo>
                    <a:lnTo>
                      <a:pt x="17" y="8"/>
                    </a:lnTo>
                    <a:lnTo>
                      <a:pt x="15" y="10"/>
                    </a:lnTo>
                    <a:lnTo>
                      <a:pt x="13" y="10"/>
                    </a:lnTo>
                    <a:lnTo>
                      <a:pt x="11" y="10"/>
                    </a:lnTo>
                    <a:lnTo>
                      <a:pt x="5" y="13"/>
                    </a:lnTo>
                    <a:lnTo>
                      <a:pt x="2" y="17"/>
                    </a:lnTo>
                    <a:lnTo>
                      <a:pt x="0" y="19"/>
                    </a:lnTo>
                    <a:lnTo>
                      <a:pt x="2" y="21"/>
                    </a:lnTo>
                    <a:lnTo>
                      <a:pt x="2" y="23"/>
                    </a:lnTo>
                    <a:lnTo>
                      <a:pt x="0" y="25"/>
                    </a:lnTo>
                    <a:lnTo>
                      <a:pt x="0" y="27"/>
                    </a:lnTo>
                    <a:lnTo>
                      <a:pt x="3" y="27"/>
                    </a:lnTo>
                    <a:close/>
                  </a:path>
                </a:pathLst>
              </a:custGeom>
              <a:solidFill>
                <a:srgbClr val="0071B4">
                  <a:alpha val="25098"/>
                </a:srgbClr>
              </a:solidFill>
              <a:ln w="9525">
                <a:noFill/>
                <a:round/>
                <a:headEnd/>
                <a:tailEnd/>
              </a:ln>
            </p:spPr>
            <p:txBody>
              <a:bodyPr/>
              <a:lstStyle/>
              <a:p>
                <a:endParaRPr lang="en-US"/>
              </a:p>
            </p:txBody>
          </p:sp>
          <p:sp>
            <p:nvSpPr>
              <p:cNvPr id="11694" name="Freeform 344"/>
              <p:cNvSpPr>
                <a:spLocks/>
              </p:cNvSpPr>
              <p:nvPr/>
            </p:nvSpPr>
            <p:spPr bwMode="auto">
              <a:xfrm>
                <a:off x="5460" y="3253"/>
                <a:ext cx="0" cy="2"/>
              </a:xfrm>
              <a:custGeom>
                <a:avLst/>
                <a:gdLst>
                  <a:gd name="T0" fmla="*/ 2 h 2"/>
                  <a:gd name="T1" fmla="*/ 0 h 2"/>
                  <a:gd name="T2" fmla="*/ 0 h 2"/>
                  <a:gd name="T3" fmla="*/ 2 h 2"/>
                  <a:gd name="T4" fmla="*/ 2 h 2"/>
                  <a:gd name="T5" fmla="*/ 2 h 2"/>
                  <a:gd name="T6" fmla="*/ 0 60000 65536"/>
                  <a:gd name="T7" fmla="*/ 0 60000 65536"/>
                  <a:gd name="T8" fmla="*/ 0 60000 65536"/>
                  <a:gd name="T9" fmla="*/ 0 60000 65536"/>
                  <a:gd name="T10" fmla="*/ 0 60000 65536"/>
                  <a:gd name="T11" fmla="*/ 0 60000 65536"/>
                  <a:gd name="T12" fmla="*/ 0 h 2"/>
                  <a:gd name="T13" fmla="*/ 2 h 2"/>
                </a:gdLst>
                <a:ahLst/>
                <a:cxnLst>
                  <a:cxn ang="T6">
                    <a:pos x="0" y="T0"/>
                  </a:cxn>
                  <a:cxn ang="T7">
                    <a:pos x="0" y="T1"/>
                  </a:cxn>
                  <a:cxn ang="T8">
                    <a:pos x="0" y="T2"/>
                  </a:cxn>
                  <a:cxn ang="T9">
                    <a:pos x="0" y="T3"/>
                  </a:cxn>
                  <a:cxn ang="T10">
                    <a:pos x="0" y="T4"/>
                  </a:cxn>
                  <a:cxn ang="T11">
                    <a:pos x="0" y="T5"/>
                  </a:cxn>
                </a:cxnLst>
                <a:rect l="0" t="T12" r="0" b="T13"/>
                <a:pathLst>
                  <a:path h="2">
                    <a:moveTo>
                      <a:pt x="0" y="2"/>
                    </a:move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695" name="Freeform 345"/>
              <p:cNvSpPr>
                <a:spLocks/>
              </p:cNvSpPr>
              <p:nvPr/>
            </p:nvSpPr>
            <p:spPr bwMode="auto">
              <a:xfrm>
                <a:off x="5452" y="3320"/>
                <a:ext cx="10" cy="2"/>
              </a:xfrm>
              <a:custGeom>
                <a:avLst/>
                <a:gdLst>
                  <a:gd name="T0" fmla="*/ 8 w 10"/>
                  <a:gd name="T1" fmla="*/ 0 h 2"/>
                  <a:gd name="T2" fmla="*/ 8 w 10"/>
                  <a:gd name="T3" fmla="*/ 0 h 2"/>
                  <a:gd name="T4" fmla="*/ 6 w 10"/>
                  <a:gd name="T5" fmla="*/ 0 h 2"/>
                  <a:gd name="T6" fmla="*/ 2 w 10"/>
                  <a:gd name="T7" fmla="*/ 0 h 2"/>
                  <a:gd name="T8" fmla="*/ 0 w 10"/>
                  <a:gd name="T9" fmla="*/ 0 h 2"/>
                  <a:gd name="T10" fmla="*/ 2 w 10"/>
                  <a:gd name="T11" fmla="*/ 2 h 2"/>
                  <a:gd name="T12" fmla="*/ 2 w 10"/>
                  <a:gd name="T13" fmla="*/ 2 h 2"/>
                  <a:gd name="T14" fmla="*/ 4 w 10"/>
                  <a:gd name="T15" fmla="*/ 2 h 2"/>
                  <a:gd name="T16" fmla="*/ 6 w 10"/>
                  <a:gd name="T17" fmla="*/ 2 h 2"/>
                  <a:gd name="T18" fmla="*/ 10 w 10"/>
                  <a:gd name="T19" fmla="*/ 2 h 2"/>
                  <a:gd name="T20" fmla="*/ 10 w 10"/>
                  <a:gd name="T21" fmla="*/ 0 h 2"/>
                  <a:gd name="T22" fmla="*/ 8 w 10"/>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2"/>
                  <a:gd name="T38" fmla="*/ 10 w 10"/>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2">
                    <a:moveTo>
                      <a:pt x="8" y="0"/>
                    </a:moveTo>
                    <a:lnTo>
                      <a:pt x="8" y="0"/>
                    </a:lnTo>
                    <a:lnTo>
                      <a:pt x="6" y="0"/>
                    </a:lnTo>
                    <a:lnTo>
                      <a:pt x="2" y="0"/>
                    </a:lnTo>
                    <a:lnTo>
                      <a:pt x="0" y="0"/>
                    </a:lnTo>
                    <a:lnTo>
                      <a:pt x="2" y="2"/>
                    </a:lnTo>
                    <a:lnTo>
                      <a:pt x="4" y="2"/>
                    </a:lnTo>
                    <a:lnTo>
                      <a:pt x="6" y="2"/>
                    </a:lnTo>
                    <a:lnTo>
                      <a:pt x="10" y="2"/>
                    </a:lnTo>
                    <a:lnTo>
                      <a:pt x="10" y="0"/>
                    </a:lnTo>
                    <a:lnTo>
                      <a:pt x="8" y="0"/>
                    </a:lnTo>
                    <a:close/>
                  </a:path>
                </a:pathLst>
              </a:custGeom>
              <a:solidFill>
                <a:srgbClr val="0071B4">
                  <a:alpha val="25098"/>
                </a:srgbClr>
              </a:solidFill>
              <a:ln w="9525">
                <a:noFill/>
                <a:round/>
                <a:headEnd/>
                <a:tailEnd/>
              </a:ln>
            </p:spPr>
            <p:txBody>
              <a:bodyPr/>
              <a:lstStyle/>
              <a:p>
                <a:endParaRPr lang="en-US"/>
              </a:p>
            </p:txBody>
          </p:sp>
          <p:sp>
            <p:nvSpPr>
              <p:cNvPr id="11696" name="Freeform 346"/>
              <p:cNvSpPr>
                <a:spLocks/>
              </p:cNvSpPr>
              <p:nvPr/>
            </p:nvSpPr>
            <p:spPr bwMode="auto">
              <a:xfrm>
                <a:off x="4553" y="3239"/>
                <a:ext cx="6" cy="6"/>
              </a:xfrm>
              <a:custGeom>
                <a:avLst/>
                <a:gdLst>
                  <a:gd name="T0" fmla="*/ 4 w 6"/>
                  <a:gd name="T1" fmla="*/ 6 h 6"/>
                  <a:gd name="T2" fmla="*/ 6 w 6"/>
                  <a:gd name="T3" fmla="*/ 2 h 6"/>
                  <a:gd name="T4" fmla="*/ 6 w 6"/>
                  <a:gd name="T5" fmla="*/ 0 h 6"/>
                  <a:gd name="T6" fmla="*/ 4 w 6"/>
                  <a:gd name="T7" fmla="*/ 2 h 6"/>
                  <a:gd name="T8" fmla="*/ 4 w 6"/>
                  <a:gd name="T9" fmla="*/ 2 h 6"/>
                  <a:gd name="T10" fmla="*/ 2 w 6"/>
                  <a:gd name="T11" fmla="*/ 2 h 6"/>
                  <a:gd name="T12" fmla="*/ 2 w 6"/>
                  <a:gd name="T13" fmla="*/ 2 h 6"/>
                  <a:gd name="T14" fmla="*/ 2 w 6"/>
                  <a:gd name="T15" fmla="*/ 2 h 6"/>
                  <a:gd name="T16" fmla="*/ 0 w 6"/>
                  <a:gd name="T17" fmla="*/ 6 h 6"/>
                  <a:gd name="T18" fmla="*/ 2 w 6"/>
                  <a:gd name="T19" fmla="*/ 6 h 6"/>
                  <a:gd name="T20" fmla="*/ 2 w 6"/>
                  <a:gd name="T21" fmla="*/ 6 h 6"/>
                  <a:gd name="T22" fmla="*/ 4 w 6"/>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6"/>
                  <a:gd name="T38" fmla="*/ 6 w 6"/>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6">
                    <a:moveTo>
                      <a:pt x="4" y="6"/>
                    </a:moveTo>
                    <a:lnTo>
                      <a:pt x="6" y="2"/>
                    </a:lnTo>
                    <a:lnTo>
                      <a:pt x="6" y="0"/>
                    </a:lnTo>
                    <a:lnTo>
                      <a:pt x="4" y="2"/>
                    </a:lnTo>
                    <a:lnTo>
                      <a:pt x="2" y="2"/>
                    </a:lnTo>
                    <a:lnTo>
                      <a:pt x="0" y="6"/>
                    </a:lnTo>
                    <a:lnTo>
                      <a:pt x="2" y="6"/>
                    </a:lnTo>
                    <a:lnTo>
                      <a:pt x="4" y="6"/>
                    </a:lnTo>
                    <a:close/>
                  </a:path>
                </a:pathLst>
              </a:custGeom>
              <a:solidFill>
                <a:srgbClr val="0071B4">
                  <a:alpha val="25098"/>
                </a:srgbClr>
              </a:solidFill>
              <a:ln w="9525">
                <a:noFill/>
                <a:round/>
                <a:headEnd/>
                <a:tailEnd/>
              </a:ln>
            </p:spPr>
            <p:txBody>
              <a:bodyPr/>
              <a:lstStyle/>
              <a:p>
                <a:endParaRPr lang="en-US"/>
              </a:p>
            </p:txBody>
          </p:sp>
          <p:sp>
            <p:nvSpPr>
              <p:cNvPr id="11697" name="Freeform 347"/>
              <p:cNvSpPr>
                <a:spLocks/>
              </p:cNvSpPr>
              <p:nvPr/>
            </p:nvSpPr>
            <p:spPr bwMode="auto">
              <a:xfrm>
                <a:off x="4568" y="3239"/>
                <a:ext cx="10" cy="4"/>
              </a:xfrm>
              <a:custGeom>
                <a:avLst/>
                <a:gdLst>
                  <a:gd name="T0" fmla="*/ 2 w 10"/>
                  <a:gd name="T1" fmla="*/ 4 h 4"/>
                  <a:gd name="T2" fmla="*/ 6 w 10"/>
                  <a:gd name="T3" fmla="*/ 4 h 4"/>
                  <a:gd name="T4" fmla="*/ 8 w 10"/>
                  <a:gd name="T5" fmla="*/ 4 h 4"/>
                  <a:gd name="T6" fmla="*/ 10 w 10"/>
                  <a:gd name="T7" fmla="*/ 2 h 4"/>
                  <a:gd name="T8" fmla="*/ 8 w 10"/>
                  <a:gd name="T9" fmla="*/ 0 h 4"/>
                  <a:gd name="T10" fmla="*/ 2 w 10"/>
                  <a:gd name="T11" fmla="*/ 0 h 4"/>
                  <a:gd name="T12" fmla="*/ 0 w 10"/>
                  <a:gd name="T13" fmla="*/ 0 h 4"/>
                  <a:gd name="T14" fmla="*/ 0 w 10"/>
                  <a:gd name="T15" fmla="*/ 2 h 4"/>
                  <a:gd name="T16" fmla="*/ 0 w 10"/>
                  <a:gd name="T17" fmla="*/ 4 h 4"/>
                  <a:gd name="T18" fmla="*/ 2 w 10"/>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4"/>
                  <a:gd name="T32" fmla="*/ 10 w 1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4">
                    <a:moveTo>
                      <a:pt x="2" y="4"/>
                    </a:moveTo>
                    <a:lnTo>
                      <a:pt x="6" y="4"/>
                    </a:lnTo>
                    <a:lnTo>
                      <a:pt x="8" y="4"/>
                    </a:lnTo>
                    <a:lnTo>
                      <a:pt x="10" y="2"/>
                    </a:lnTo>
                    <a:lnTo>
                      <a:pt x="8" y="0"/>
                    </a:lnTo>
                    <a:lnTo>
                      <a:pt x="2" y="0"/>
                    </a:lnTo>
                    <a:lnTo>
                      <a:pt x="0" y="0"/>
                    </a:lnTo>
                    <a:lnTo>
                      <a:pt x="0" y="2"/>
                    </a:lnTo>
                    <a:lnTo>
                      <a:pt x="0" y="4"/>
                    </a:lnTo>
                    <a:lnTo>
                      <a:pt x="2" y="4"/>
                    </a:lnTo>
                    <a:close/>
                  </a:path>
                </a:pathLst>
              </a:custGeom>
              <a:solidFill>
                <a:srgbClr val="0071B4">
                  <a:alpha val="25098"/>
                </a:srgbClr>
              </a:solidFill>
              <a:ln w="9525">
                <a:noFill/>
                <a:round/>
                <a:headEnd/>
                <a:tailEnd/>
              </a:ln>
            </p:spPr>
            <p:txBody>
              <a:bodyPr/>
              <a:lstStyle/>
              <a:p>
                <a:endParaRPr lang="en-US"/>
              </a:p>
            </p:txBody>
          </p:sp>
          <p:sp>
            <p:nvSpPr>
              <p:cNvPr id="11698" name="Freeform 348"/>
              <p:cNvSpPr>
                <a:spLocks/>
              </p:cNvSpPr>
              <p:nvPr/>
            </p:nvSpPr>
            <p:spPr bwMode="auto">
              <a:xfrm>
                <a:off x="5164" y="3422"/>
                <a:ext cx="4" cy="6"/>
              </a:xfrm>
              <a:custGeom>
                <a:avLst/>
                <a:gdLst>
                  <a:gd name="T0" fmla="*/ 0 w 4"/>
                  <a:gd name="T1" fmla="*/ 2 h 6"/>
                  <a:gd name="T2" fmla="*/ 2 w 4"/>
                  <a:gd name="T3" fmla="*/ 6 h 6"/>
                  <a:gd name="T4" fmla="*/ 4 w 4"/>
                  <a:gd name="T5" fmla="*/ 4 h 6"/>
                  <a:gd name="T6" fmla="*/ 4 w 4"/>
                  <a:gd name="T7" fmla="*/ 4 h 6"/>
                  <a:gd name="T8" fmla="*/ 4 w 4"/>
                  <a:gd name="T9" fmla="*/ 2 h 6"/>
                  <a:gd name="T10" fmla="*/ 2 w 4"/>
                  <a:gd name="T11" fmla="*/ 2 h 6"/>
                  <a:gd name="T12" fmla="*/ 2 w 4"/>
                  <a:gd name="T13" fmla="*/ 2 h 6"/>
                  <a:gd name="T14" fmla="*/ 2 w 4"/>
                  <a:gd name="T15" fmla="*/ 0 h 6"/>
                  <a:gd name="T16" fmla="*/ 0 w 4"/>
                  <a:gd name="T17" fmla="*/ 0 h 6"/>
                  <a:gd name="T18" fmla="*/ 0 w 4"/>
                  <a:gd name="T19" fmla="*/ 0 h 6"/>
                  <a:gd name="T20" fmla="*/ 0 w 4"/>
                  <a:gd name="T21" fmla="*/ 0 h 6"/>
                  <a:gd name="T22" fmla="*/ 0 w 4"/>
                  <a:gd name="T23" fmla="*/ 0 h 6"/>
                  <a:gd name="T24" fmla="*/ 0 w 4"/>
                  <a:gd name="T25" fmla="*/ 2 h 6"/>
                  <a:gd name="T26" fmla="*/ 0 w 4"/>
                  <a:gd name="T27" fmla="*/ 2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6"/>
                  <a:gd name="T44" fmla="*/ 4 w 4"/>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6">
                    <a:moveTo>
                      <a:pt x="0" y="2"/>
                    </a:moveTo>
                    <a:lnTo>
                      <a:pt x="2" y="6"/>
                    </a:lnTo>
                    <a:lnTo>
                      <a:pt x="4" y="4"/>
                    </a:lnTo>
                    <a:lnTo>
                      <a:pt x="4" y="2"/>
                    </a:lnTo>
                    <a:lnTo>
                      <a:pt x="2" y="2"/>
                    </a:ln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699" name="Freeform 349"/>
              <p:cNvSpPr>
                <a:spLocks/>
              </p:cNvSpPr>
              <p:nvPr/>
            </p:nvSpPr>
            <p:spPr bwMode="auto">
              <a:xfrm>
                <a:off x="5156" y="3332"/>
                <a:ext cx="8" cy="12"/>
              </a:xfrm>
              <a:custGeom>
                <a:avLst/>
                <a:gdLst>
                  <a:gd name="T0" fmla="*/ 6 w 8"/>
                  <a:gd name="T1" fmla="*/ 6 h 12"/>
                  <a:gd name="T2" fmla="*/ 6 w 8"/>
                  <a:gd name="T3" fmla="*/ 4 h 12"/>
                  <a:gd name="T4" fmla="*/ 6 w 8"/>
                  <a:gd name="T5" fmla="*/ 4 h 12"/>
                  <a:gd name="T6" fmla="*/ 6 w 8"/>
                  <a:gd name="T7" fmla="*/ 4 h 12"/>
                  <a:gd name="T8" fmla="*/ 4 w 8"/>
                  <a:gd name="T9" fmla="*/ 6 h 12"/>
                  <a:gd name="T10" fmla="*/ 4 w 8"/>
                  <a:gd name="T11" fmla="*/ 8 h 12"/>
                  <a:gd name="T12" fmla="*/ 2 w 8"/>
                  <a:gd name="T13" fmla="*/ 6 h 12"/>
                  <a:gd name="T14" fmla="*/ 2 w 8"/>
                  <a:gd name="T15" fmla="*/ 4 h 12"/>
                  <a:gd name="T16" fmla="*/ 0 w 8"/>
                  <a:gd name="T17" fmla="*/ 2 h 12"/>
                  <a:gd name="T18" fmla="*/ 0 w 8"/>
                  <a:gd name="T19" fmla="*/ 0 h 12"/>
                  <a:gd name="T20" fmla="*/ 0 w 8"/>
                  <a:gd name="T21" fmla="*/ 0 h 12"/>
                  <a:gd name="T22" fmla="*/ 0 w 8"/>
                  <a:gd name="T23" fmla="*/ 0 h 12"/>
                  <a:gd name="T24" fmla="*/ 2 w 8"/>
                  <a:gd name="T25" fmla="*/ 12 h 12"/>
                  <a:gd name="T26" fmla="*/ 4 w 8"/>
                  <a:gd name="T27" fmla="*/ 12 h 12"/>
                  <a:gd name="T28" fmla="*/ 6 w 8"/>
                  <a:gd name="T29" fmla="*/ 12 h 12"/>
                  <a:gd name="T30" fmla="*/ 8 w 8"/>
                  <a:gd name="T31" fmla="*/ 12 h 12"/>
                  <a:gd name="T32" fmla="*/ 8 w 8"/>
                  <a:gd name="T33" fmla="*/ 10 h 12"/>
                  <a:gd name="T34" fmla="*/ 8 w 8"/>
                  <a:gd name="T35" fmla="*/ 6 h 12"/>
                  <a:gd name="T36" fmla="*/ 6 w 8"/>
                  <a:gd name="T37" fmla="*/ 6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2"/>
                  <a:gd name="T59" fmla="*/ 8 w 8"/>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2">
                    <a:moveTo>
                      <a:pt x="6" y="6"/>
                    </a:moveTo>
                    <a:lnTo>
                      <a:pt x="6" y="4"/>
                    </a:lnTo>
                    <a:lnTo>
                      <a:pt x="4" y="6"/>
                    </a:lnTo>
                    <a:lnTo>
                      <a:pt x="4" y="8"/>
                    </a:lnTo>
                    <a:lnTo>
                      <a:pt x="2" y="6"/>
                    </a:lnTo>
                    <a:lnTo>
                      <a:pt x="2" y="4"/>
                    </a:lnTo>
                    <a:lnTo>
                      <a:pt x="0" y="2"/>
                    </a:lnTo>
                    <a:lnTo>
                      <a:pt x="0" y="0"/>
                    </a:lnTo>
                    <a:lnTo>
                      <a:pt x="2" y="12"/>
                    </a:lnTo>
                    <a:lnTo>
                      <a:pt x="4" y="12"/>
                    </a:lnTo>
                    <a:lnTo>
                      <a:pt x="6" y="12"/>
                    </a:lnTo>
                    <a:lnTo>
                      <a:pt x="8" y="12"/>
                    </a:lnTo>
                    <a:lnTo>
                      <a:pt x="8" y="10"/>
                    </a:lnTo>
                    <a:lnTo>
                      <a:pt x="8" y="6"/>
                    </a:lnTo>
                    <a:lnTo>
                      <a:pt x="6" y="6"/>
                    </a:lnTo>
                    <a:close/>
                  </a:path>
                </a:pathLst>
              </a:custGeom>
              <a:solidFill>
                <a:srgbClr val="0071B4">
                  <a:alpha val="25098"/>
                </a:srgbClr>
              </a:solidFill>
              <a:ln w="9525">
                <a:noFill/>
                <a:round/>
                <a:headEnd/>
                <a:tailEnd/>
              </a:ln>
            </p:spPr>
            <p:txBody>
              <a:bodyPr/>
              <a:lstStyle/>
              <a:p>
                <a:endParaRPr lang="en-US"/>
              </a:p>
            </p:txBody>
          </p:sp>
          <p:sp>
            <p:nvSpPr>
              <p:cNvPr id="11700" name="Freeform 350"/>
              <p:cNvSpPr>
                <a:spLocks/>
              </p:cNvSpPr>
              <p:nvPr/>
            </p:nvSpPr>
            <p:spPr bwMode="auto">
              <a:xfrm>
                <a:off x="4543" y="3187"/>
                <a:ext cx="8" cy="18"/>
              </a:xfrm>
              <a:custGeom>
                <a:avLst/>
                <a:gdLst>
                  <a:gd name="T0" fmla="*/ 4 w 8"/>
                  <a:gd name="T1" fmla="*/ 8 h 18"/>
                  <a:gd name="T2" fmla="*/ 2 w 8"/>
                  <a:gd name="T3" fmla="*/ 8 h 18"/>
                  <a:gd name="T4" fmla="*/ 0 w 8"/>
                  <a:gd name="T5" fmla="*/ 16 h 18"/>
                  <a:gd name="T6" fmla="*/ 2 w 8"/>
                  <a:gd name="T7" fmla="*/ 18 h 18"/>
                  <a:gd name="T8" fmla="*/ 8 w 8"/>
                  <a:gd name="T9" fmla="*/ 14 h 18"/>
                  <a:gd name="T10" fmla="*/ 8 w 8"/>
                  <a:gd name="T11" fmla="*/ 12 h 18"/>
                  <a:gd name="T12" fmla="*/ 8 w 8"/>
                  <a:gd name="T13" fmla="*/ 10 h 18"/>
                  <a:gd name="T14" fmla="*/ 6 w 8"/>
                  <a:gd name="T15" fmla="*/ 8 h 18"/>
                  <a:gd name="T16" fmla="*/ 6 w 8"/>
                  <a:gd name="T17" fmla="*/ 8 h 18"/>
                  <a:gd name="T18" fmla="*/ 6 w 8"/>
                  <a:gd name="T19" fmla="*/ 6 h 18"/>
                  <a:gd name="T20" fmla="*/ 8 w 8"/>
                  <a:gd name="T21" fmla="*/ 4 h 18"/>
                  <a:gd name="T22" fmla="*/ 8 w 8"/>
                  <a:gd name="T23" fmla="*/ 4 h 18"/>
                  <a:gd name="T24" fmla="*/ 8 w 8"/>
                  <a:gd name="T25" fmla="*/ 2 h 18"/>
                  <a:gd name="T26" fmla="*/ 6 w 8"/>
                  <a:gd name="T27" fmla="*/ 0 h 18"/>
                  <a:gd name="T28" fmla="*/ 4 w 8"/>
                  <a:gd name="T29" fmla="*/ 0 h 18"/>
                  <a:gd name="T30" fmla="*/ 4 w 8"/>
                  <a:gd name="T31" fmla="*/ 2 h 18"/>
                  <a:gd name="T32" fmla="*/ 4 w 8"/>
                  <a:gd name="T33" fmla="*/ 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8"/>
                  <a:gd name="T53" fmla="*/ 8 w 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8">
                    <a:moveTo>
                      <a:pt x="4" y="8"/>
                    </a:moveTo>
                    <a:lnTo>
                      <a:pt x="2" y="8"/>
                    </a:lnTo>
                    <a:lnTo>
                      <a:pt x="0" y="16"/>
                    </a:lnTo>
                    <a:lnTo>
                      <a:pt x="2" y="18"/>
                    </a:lnTo>
                    <a:lnTo>
                      <a:pt x="8" y="14"/>
                    </a:lnTo>
                    <a:lnTo>
                      <a:pt x="8" y="12"/>
                    </a:lnTo>
                    <a:lnTo>
                      <a:pt x="8" y="10"/>
                    </a:lnTo>
                    <a:lnTo>
                      <a:pt x="6" y="8"/>
                    </a:lnTo>
                    <a:lnTo>
                      <a:pt x="6" y="6"/>
                    </a:lnTo>
                    <a:lnTo>
                      <a:pt x="8" y="4"/>
                    </a:lnTo>
                    <a:lnTo>
                      <a:pt x="8" y="2"/>
                    </a:lnTo>
                    <a:lnTo>
                      <a:pt x="6" y="0"/>
                    </a:lnTo>
                    <a:lnTo>
                      <a:pt x="4" y="0"/>
                    </a:lnTo>
                    <a:lnTo>
                      <a:pt x="4" y="2"/>
                    </a:lnTo>
                    <a:lnTo>
                      <a:pt x="4" y="8"/>
                    </a:lnTo>
                    <a:close/>
                  </a:path>
                </a:pathLst>
              </a:custGeom>
              <a:solidFill>
                <a:srgbClr val="0071B4">
                  <a:alpha val="25098"/>
                </a:srgbClr>
              </a:solidFill>
              <a:ln w="9525">
                <a:noFill/>
                <a:round/>
                <a:headEnd/>
                <a:tailEnd/>
              </a:ln>
            </p:spPr>
            <p:txBody>
              <a:bodyPr/>
              <a:lstStyle/>
              <a:p>
                <a:endParaRPr lang="en-US"/>
              </a:p>
            </p:txBody>
          </p:sp>
          <p:sp>
            <p:nvSpPr>
              <p:cNvPr id="11701" name="Freeform 351"/>
              <p:cNvSpPr>
                <a:spLocks/>
              </p:cNvSpPr>
              <p:nvPr/>
            </p:nvSpPr>
            <p:spPr bwMode="auto">
              <a:xfrm>
                <a:off x="4351" y="3029"/>
                <a:ext cx="146" cy="154"/>
              </a:xfrm>
              <a:custGeom>
                <a:avLst/>
                <a:gdLst>
                  <a:gd name="T0" fmla="*/ 4 w 146"/>
                  <a:gd name="T1" fmla="*/ 94 h 154"/>
                  <a:gd name="T2" fmla="*/ 8 w 146"/>
                  <a:gd name="T3" fmla="*/ 104 h 154"/>
                  <a:gd name="T4" fmla="*/ 16 w 146"/>
                  <a:gd name="T5" fmla="*/ 120 h 154"/>
                  <a:gd name="T6" fmla="*/ 18 w 146"/>
                  <a:gd name="T7" fmla="*/ 134 h 154"/>
                  <a:gd name="T8" fmla="*/ 26 w 146"/>
                  <a:gd name="T9" fmla="*/ 138 h 154"/>
                  <a:gd name="T10" fmla="*/ 32 w 146"/>
                  <a:gd name="T11" fmla="*/ 138 h 154"/>
                  <a:gd name="T12" fmla="*/ 38 w 146"/>
                  <a:gd name="T13" fmla="*/ 136 h 154"/>
                  <a:gd name="T14" fmla="*/ 44 w 146"/>
                  <a:gd name="T15" fmla="*/ 144 h 154"/>
                  <a:gd name="T16" fmla="*/ 58 w 146"/>
                  <a:gd name="T17" fmla="*/ 140 h 154"/>
                  <a:gd name="T18" fmla="*/ 62 w 146"/>
                  <a:gd name="T19" fmla="*/ 140 h 154"/>
                  <a:gd name="T20" fmla="*/ 76 w 146"/>
                  <a:gd name="T21" fmla="*/ 144 h 154"/>
                  <a:gd name="T22" fmla="*/ 82 w 146"/>
                  <a:gd name="T23" fmla="*/ 154 h 154"/>
                  <a:gd name="T24" fmla="*/ 102 w 146"/>
                  <a:gd name="T25" fmla="*/ 142 h 154"/>
                  <a:gd name="T26" fmla="*/ 104 w 146"/>
                  <a:gd name="T27" fmla="*/ 138 h 154"/>
                  <a:gd name="T28" fmla="*/ 108 w 146"/>
                  <a:gd name="T29" fmla="*/ 132 h 154"/>
                  <a:gd name="T30" fmla="*/ 104 w 146"/>
                  <a:gd name="T31" fmla="*/ 122 h 154"/>
                  <a:gd name="T32" fmla="*/ 116 w 146"/>
                  <a:gd name="T33" fmla="*/ 112 h 154"/>
                  <a:gd name="T34" fmla="*/ 122 w 146"/>
                  <a:gd name="T35" fmla="*/ 94 h 154"/>
                  <a:gd name="T36" fmla="*/ 128 w 146"/>
                  <a:gd name="T37" fmla="*/ 84 h 154"/>
                  <a:gd name="T38" fmla="*/ 134 w 146"/>
                  <a:gd name="T39" fmla="*/ 84 h 154"/>
                  <a:gd name="T40" fmla="*/ 126 w 146"/>
                  <a:gd name="T41" fmla="*/ 68 h 154"/>
                  <a:gd name="T42" fmla="*/ 128 w 146"/>
                  <a:gd name="T43" fmla="*/ 64 h 154"/>
                  <a:gd name="T44" fmla="*/ 120 w 146"/>
                  <a:gd name="T45" fmla="*/ 52 h 154"/>
                  <a:gd name="T46" fmla="*/ 118 w 146"/>
                  <a:gd name="T47" fmla="*/ 46 h 154"/>
                  <a:gd name="T48" fmla="*/ 124 w 146"/>
                  <a:gd name="T49" fmla="*/ 44 h 154"/>
                  <a:gd name="T50" fmla="*/ 120 w 146"/>
                  <a:gd name="T51" fmla="*/ 40 h 154"/>
                  <a:gd name="T52" fmla="*/ 122 w 146"/>
                  <a:gd name="T53" fmla="*/ 38 h 154"/>
                  <a:gd name="T54" fmla="*/ 126 w 146"/>
                  <a:gd name="T55" fmla="*/ 36 h 154"/>
                  <a:gd name="T56" fmla="*/ 134 w 146"/>
                  <a:gd name="T57" fmla="*/ 34 h 154"/>
                  <a:gd name="T58" fmla="*/ 132 w 146"/>
                  <a:gd name="T59" fmla="*/ 28 h 154"/>
                  <a:gd name="T60" fmla="*/ 146 w 146"/>
                  <a:gd name="T61" fmla="*/ 24 h 154"/>
                  <a:gd name="T62" fmla="*/ 132 w 146"/>
                  <a:gd name="T63" fmla="*/ 16 h 154"/>
                  <a:gd name="T64" fmla="*/ 128 w 146"/>
                  <a:gd name="T65" fmla="*/ 16 h 154"/>
                  <a:gd name="T66" fmla="*/ 126 w 146"/>
                  <a:gd name="T67" fmla="*/ 12 h 154"/>
                  <a:gd name="T68" fmla="*/ 122 w 146"/>
                  <a:gd name="T69" fmla="*/ 14 h 154"/>
                  <a:gd name="T70" fmla="*/ 120 w 146"/>
                  <a:gd name="T71" fmla="*/ 4 h 154"/>
                  <a:gd name="T72" fmla="*/ 116 w 146"/>
                  <a:gd name="T73" fmla="*/ 0 h 154"/>
                  <a:gd name="T74" fmla="*/ 110 w 146"/>
                  <a:gd name="T75" fmla="*/ 4 h 154"/>
                  <a:gd name="T76" fmla="*/ 110 w 146"/>
                  <a:gd name="T77" fmla="*/ 0 h 154"/>
                  <a:gd name="T78" fmla="*/ 100 w 146"/>
                  <a:gd name="T79" fmla="*/ 12 h 154"/>
                  <a:gd name="T80" fmla="*/ 92 w 146"/>
                  <a:gd name="T81" fmla="*/ 22 h 154"/>
                  <a:gd name="T82" fmla="*/ 90 w 146"/>
                  <a:gd name="T83" fmla="*/ 28 h 154"/>
                  <a:gd name="T84" fmla="*/ 78 w 146"/>
                  <a:gd name="T85" fmla="*/ 30 h 154"/>
                  <a:gd name="T86" fmla="*/ 70 w 146"/>
                  <a:gd name="T87" fmla="*/ 36 h 154"/>
                  <a:gd name="T88" fmla="*/ 44 w 146"/>
                  <a:gd name="T89" fmla="*/ 56 h 154"/>
                  <a:gd name="T90" fmla="*/ 36 w 146"/>
                  <a:gd name="T91" fmla="*/ 60 h 154"/>
                  <a:gd name="T92" fmla="*/ 32 w 146"/>
                  <a:gd name="T93" fmla="*/ 64 h 154"/>
                  <a:gd name="T94" fmla="*/ 22 w 146"/>
                  <a:gd name="T95" fmla="*/ 72 h 154"/>
                  <a:gd name="T96" fmla="*/ 12 w 146"/>
                  <a:gd name="T97" fmla="*/ 66 h 154"/>
                  <a:gd name="T98" fmla="*/ 0 w 146"/>
                  <a:gd name="T99" fmla="*/ 84 h 1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6"/>
                  <a:gd name="T151" fmla="*/ 0 h 154"/>
                  <a:gd name="T152" fmla="*/ 146 w 146"/>
                  <a:gd name="T153" fmla="*/ 154 h 15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6" h="154">
                    <a:moveTo>
                      <a:pt x="0" y="84"/>
                    </a:moveTo>
                    <a:lnTo>
                      <a:pt x="2" y="90"/>
                    </a:lnTo>
                    <a:lnTo>
                      <a:pt x="2" y="92"/>
                    </a:lnTo>
                    <a:lnTo>
                      <a:pt x="4" y="94"/>
                    </a:lnTo>
                    <a:lnTo>
                      <a:pt x="4" y="102"/>
                    </a:lnTo>
                    <a:lnTo>
                      <a:pt x="6" y="104"/>
                    </a:lnTo>
                    <a:lnTo>
                      <a:pt x="8" y="104"/>
                    </a:lnTo>
                    <a:lnTo>
                      <a:pt x="10" y="106"/>
                    </a:lnTo>
                    <a:lnTo>
                      <a:pt x="12" y="108"/>
                    </a:lnTo>
                    <a:lnTo>
                      <a:pt x="16" y="118"/>
                    </a:lnTo>
                    <a:lnTo>
                      <a:pt x="16" y="120"/>
                    </a:lnTo>
                    <a:lnTo>
                      <a:pt x="18" y="130"/>
                    </a:lnTo>
                    <a:lnTo>
                      <a:pt x="18" y="132"/>
                    </a:lnTo>
                    <a:lnTo>
                      <a:pt x="18" y="134"/>
                    </a:lnTo>
                    <a:lnTo>
                      <a:pt x="20" y="138"/>
                    </a:lnTo>
                    <a:lnTo>
                      <a:pt x="22" y="138"/>
                    </a:lnTo>
                    <a:lnTo>
                      <a:pt x="22" y="136"/>
                    </a:lnTo>
                    <a:lnTo>
                      <a:pt x="26" y="138"/>
                    </a:lnTo>
                    <a:lnTo>
                      <a:pt x="28" y="138"/>
                    </a:lnTo>
                    <a:lnTo>
                      <a:pt x="32" y="138"/>
                    </a:lnTo>
                    <a:lnTo>
                      <a:pt x="34" y="136"/>
                    </a:lnTo>
                    <a:lnTo>
                      <a:pt x="38" y="138"/>
                    </a:lnTo>
                    <a:lnTo>
                      <a:pt x="38" y="136"/>
                    </a:lnTo>
                    <a:lnTo>
                      <a:pt x="40" y="136"/>
                    </a:lnTo>
                    <a:lnTo>
                      <a:pt x="42" y="144"/>
                    </a:lnTo>
                    <a:lnTo>
                      <a:pt x="44" y="144"/>
                    </a:lnTo>
                    <a:lnTo>
                      <a:pt x="46" y="144"/>
                    </a:lnTo>
                    <a:lnTo>
                      <a:pt x="48" y="144"/>
                    </a:lnTo>
                    <a:lnTo>
                      <a:pt x="52" y="144"/>
                    </a:lnTo>
                    <a:lnTo>
                      <a:pt x="58" y="140"/>
                    </a:lnTo>
                    <a:lnTo>
                      <a:pt x="58" y="138"/>
                    </a:lnTo>
                    <a:lnTo>
                      <a:pt x="60" y="140"/>
                    </a:lnTo>
                    <a:lnTo>
                      <a:pt x="62" y="140"/>
                    </a:lnTo>
                    <a:lnTo>
                      <a:pt x="66" y="140"/>
                    </a:lnTo>
                    <a:lnTo>
                      <a:pt x="68" y="144"/>
                    </a:lnTo>
                    <a:lnTo>
                      <a:pt x="76" y="144"/>
                    </a:lnTo>
                    <a:lnTo>
                      <a:pt x="78" y="144"/>
                    </a:lnTo>
                    <a:lnTo>
                      <a:pt x="78" y="146"/>
                    </a:lnTo>
                    <a:lnTo>
                      <a:pt x="80" y="146"/>
                    </a:lnTo>
                    <a:lnTo>
                      <a:pt x="82" y="154"/>
                    </a:lnTo>
                    <a:lnTo>
                      <a:pt x="100" y="146"/>
                    </a:lnTo>
                    <a:lnTo>
                      <a:pt x="100" y="142"/>
                    </a:lnTo>
                    <a:lnTo>
                      <a:pt x="102" y="142"/>
                    </a:lnTo>
                    <a:lnTo>
                      <a:pt x="102" y="140"/>
                    </a:lnTo>
                    <a:lnTo>
                      <a:pt x="102" y="138"/>
                    </a:lnTo>
                    <a:lnTo>
                      <a:pt x="104" y="138"/>
                    </a:lnTo>
                    <a:lnTo>
                      <a:pt x="104" y="136"/>
                    </a:lnTo>
                    <a:lnTo>
                      <a:pt x="106" y="132"/>
                    </a:lnTo>
                    <a:lnTo>
                      <a:pt x="108" y="132"/>
                    </a:lnTo>
                    <a:lnTo>
                      <a:pt x="108" y="128"/>
                    </a:lnTo>
                    <a:lnTo>
                      <a:pt x="106" y="126"/>
                    </a:lnTo>
                    <a:lnTo>
                      <a:pt x="106" y="122"/>
                    </a:lnTo>
                    <a:lnTo>
                      <a:pt x="104" y="122"/>
                    </a:lnTo>
                    <a:lnTo>
                      <a:pt x="104" y="120"/>
                    </a:lnTo>
                    <a:lnTo>
                      <a:pt x="112" y="114"/>
                    </a:lnTo>
                    <a:lnTo>
                      <a:pt x="116" y="112"/>
                    </a:lnTo>
                    <a:lnTo>
                      <a:pt x="120" y="104"/>
                    </a:lnTo>
                    <a:lnTo>
                      <a:pt x="120" y="98"/>
                    </a:lnTo>
                    <a:lnTo>
                      <a:pt x="122" y="96"/>
                    </a:lnTo>
                    <a:lnTo>
                      <a:pt x="122" y="94"/>
                    </a:lnTo>
                    <a:lnTo>
                      <a:pt x="122" y="92"/>
                    </a:lnTo>
                    <a:lnTo>
                      <a:pt x="126" y="86"/>
                    </a:lnTo>
                    <a:lnTo>
                      <a:pt x="128" y="86"/>
                    </a:lnTo>
                    <a:lnTo>
                      <a:pt x="128" y="84"/>
                    </a:lnTo>
                    <a:lnTo>
                      <a:pt x="128" y="82"/>
                    </a:lnTo>
                    <a:lnTo>
                      <a:pt x="130" y="84"/>
                    </a:lnTo>
                    <a:lnTo>
                      <a:pt x="134" y="84"/>
                    </a:lnTo>
                    <a:lnTo>
                      <a:pt x="140" y="84"/>
                    </a:lnTo>
                    <a:lnTo>
                      <a:pt x="140" y="82"/>
                    </a:lnTo>
                    <a:lnTo>
                      <a:pt x="126" y="70"/>
                    </a:lnTo>
                    <a:lnTo>
                      <a:pt x="126" y="68"/>
                    </a:lnTo>
                    <a:lnTo>
                      <a:pt x="126" y="66"/>
                    </a:lnTo>
                    <a:lnTo>
                      <a:pt x="128" y="66"/>
                    </a:lnTo>
                    <a:lnTo>
                      <a:pt x="128" y="64"/>
                    </a:lnTo>
                    <a:lnTo>
                      <a:pt x="122" y="54"/>
                    </a:lnTo>
                    <a:lnTo>
                      <a:pt x="120" y="52"/>
                    </a:lnTo>
                    <a:lnTo>
                      <a:pt x="118" y="52"/>
                    </a:lnTo>
                    <a:lnTo>
                      <a:pt x="120" y="52"/>
                    </a:lnTo>
                    <a:lnTo>
                      <a:pt x="120" y="50"/>
                    </a:lnTo>
                    <a:lnTo>
                      <a:pt x="118" y="50"/>
                    </a:lnTo>
                    <a:lnTo>
                      <a:pt x="116" y="46"/>
                    </a:lnTo>
                    <a:lnTo>
                      <a:pt x="118" y="46"/>
                    </a:lnTo>
                    <a:lnTo>
                      <a:pt x="122" y="46"/>
                    </a:lnTo>
                    <a:lnTo>
                      <a:pt x="122" y="44"/>
                    </a:lnTo>
                    <a:lnTo>
                      <a:pt x="124" y="46"/>
                    </a:lnTo>
                    <a:lnTo>
                      <a:pt x="124" y="44"/>
                    </a:lnTo>
                    <a:lnTo>
                      <a:pt x="124" y="42"/>
                    </a:lnTo>
                    <a:lnTo>
                      <a:pt x="122" y="42"/>
                    </a:lnTo>
                    <a:lnTo>
                      <a:pt x="122" y="40"/>
                    </a:lnTo>
                    <a:lnTo>
                      <a:pt x="120" y="40"/>
                    </a:lnTo>
                    <a:lnTo>
                      <a:pt x="122" y="38"/>
                    </a:lnTo>
                    <a:lnTo>
                      <a:pt x="122" y="36"/>
                    </a:lnTo>
                    <a:lnTo>
                      <a:pt x="124" y="36"/>
                    </a:lnTo>
                    <a:lnTo>
                      <a:pt x="126" y="36"/>
                    </a:lnTo>
                    <a:lnTo>
                      <a:pt x="128" y="38"/>
                    </a:lnTo>
                    <a:lnTo>
                      <a:pt x="136" y="34"/>
                    </a:lnTo>
                    <a:lnTo>
                      <a:pt x="134" y="34"/>
                    </a:lnTo>
                    <a:lnTo>
                      <a:pt x="132" y="32"/>
                    </a:lnTo>
                    <a:lnTo>
                      <a:pt x="130" y="30"/>
                    </a:lnTo>
                    <a:lnTo>
                      <a:pt x="132" y="28"/>
                    </a:lnTo>
                    <a:lnTo>
                      <a:pt x="134" y="28"/>
                    </a:lnTo>
                    <a:lnTo>
                      <a:pt x="144" y="24"/>
                    </a:lnTo>
                    <a:lnTo>
                      <a:pt x="146" y="24"/>
                    </a:lnTo>
                    <a:lnTo>
                      <a:pt x="144" y="22"/>
                    </a:lnTo>
                    <a:lnTo>
                      <a:pt x="138" y="20"/>
                    </a:lnTo>
                    <a:lnTo>
                      <a:pt x="132" y="16"/>
                    </a:lnTo>
                    <a:lnTo>
                      <a:pt x="130" y="16"/>
                    </a:lnTo>
                    <a:lnTo>
                      <a:pt x="128" y="16"/>
                    </a:lnTo>
                    <a:lnTo>
                      <a:pt x="128" y="14"/>
                    </a:lnTo>
                    <a:lnTo>
                      <a:pt x="128" y="12"/>
                    </a:lnTo>
                    <a:lnTo>
                      <a:pt x="126" y="12"/>
                    </a:lnTo>
                    <a:lnTo>
                      <a:pt x="126" y="14"/>
                    </a:lnTo>
                    <a:lnTo>
                      <a:pt x="124" y="14"/>
                    </a:lnTo>
                    <a:lnTo>
                      <a:pt x="122" y="14"/>
                    </a:lnTo>
                    <a:lnTo>
                      <a:pt x="122" y="10"/>
                    </a:lnTo>
                    <a:lnTo>
                      <a:pt x="124" y="10"/>
                    </a:lnTo>
                    <a:lnTo>
                      <a:pt x="122" y="6"/>
                    </a:lnTo>
                    <a:lnTo>
                      <a:pt x="120" y="4"/>
                    </a:lnTo>
                    <a:lnTo>
                      <a:pt x="118" y="4"/>
                    </a:lnTo>
                    <a:lnTo>
                      <a:pt x="116" y="0"/>
                    </a:lnTo>
                    <a:lnTo>
                      <a:pt x="114" y="0"/>
                    </a:lnTo>
                    <a:lnTo>
                      <a:pt x="112" y="2"/>
                    </a:lnTo>
                    <a:lnTo>
                      <a:pt x="110" y="4"/>
                    </a:lnTo>
                    <a:lnTo>
                      <a:pt x="110" y="2"/>
                    </a:lnTo>
                    <a:lnTo>
                      <a:pt x="110" y="0"/>
                    </a:lnTo>
                    <a:lnTo>
                      <a:pt x="108" y="0"/>
                    </a:lnTo>
                    <a:lnTo>
                      <a:pt x="108" y="2"/>
                    </a:lnTo>
                    <a:lnTo>
                      <a:pt x="100" y="12"/>
                    </a:lnTo>
                    <a:lnTo>
                      <a:pt x="96" y="20"/>
                    </a:lnTo>
                    <a:lnTo>
                      <a:pt x="94" y="20"/>
                    </a:lnTo>
                    <a:lnTo>
                      <a:pt x="92" y="20"/>
                    </a:lnTo>
                    <a:lnTo>
                      <a:pt x="92" y="22"/>
                    </a:lnTo>
                    <a:lnTo>
                      <a:pt x="94" y="24"/>
                    </a:lnTo>
                    <a:lnTo>
                      <a:pt x="92" y="26"/>
                    </a:lnTo>
                    <a:lnTo>
                      <a:pt x="90" y="28"/>
                    </a:lnTo>
                    <a:lnTo>
                      <a:pt x="88" y="28"/>
                    </a:lnTo>
                    <a:lnTo>
                      <a:pt x="86" y="28"/>
                    </a:lnTo>
                    <a:lnTo>
                      <a:pt x="84" y="26"/>
                    </a:lnTo>
                    <a:lnTo>
                      <a:pt x="78" y="30"/>
                    </a:lnTo>
                    <a:lnTo>
                      <a:pt x="72" y="32"/>
                    </a:lnTo>
                    <a:lnTo>
                      <a:pt x="70" y="32"/>
                    </a:lnTo>
                    <a:lnTo>
                      <a:pt x="70" y="36"/>
                    </a:lnTo>
                    <a:lnTo>
                      <a:pt x="56" y="54"/>
                    </a:lnTo>
                    <a:lnTo>
                      <a:pt x="54" y="54"/>
                    </a:lnTo>
                    <a:lnTo>
                      <a:pt x="44" y="54"/>
                    </a:lnTo>
                    <a:lnTo>
                      <a:pt x="44" y="56"/>
                    </a:lnTo>
                    <a:lnTo>
                      <a:pt x="40" y="56"/>
                    </a:lnTo>
                    <a:lnTo>
                      <a:pt x="38" y="56"/>
                    </a:lnTo>
                    <a:lnTo>
                      <a:pt x="36" y="60"/>
                    </a:lnTo>
                    <a:lnTo>
                      <a:pt x="36" y="64"/>
                    </a:lnTo>
                    <a:lnTo>
                      <a:pt x="34" y="62"/>
                    </a:lnTo>
                    <a:lnTo>
                      <a:pt x="32" y="64"/>
                    </a:lnTo>
                    <a:lnTo>
                      <a:pt x="34" y="66"/>
                    </a:lnTo>
                    <a:lnTo>
                      <a:pt x="30" y="74"/>
                    </a:lnTo>
                    <a:lnTo>
                      <a:pt x="24" y="72"/>
                    </a:lnTo>
                    <a:lnTo>
                      <a:pt x="22" y="72"/>
                    </a:lnTo>
                    <a:lnTo>
                      <a:pt x="18" y="72"/>
                    </a:lnTo>
                    <a:lnTo>
                      <a:pt x="12" y="70"/>
                    </a:lnTo>
                    <a:lnTo>
                      <a:pt x="12" y="68"/>
                    </a:lnTo>
                    <a:lnTo>
                      <a:pt x="12" y="66"/>
                    </a:lnTo>
                    <a:lnTo>
                      <a:pt x="10" y="68"/>
                    </a:lnTo>
                    <a:lnTo>
                      <a:pt x="8" y="70"/>
                    </a:lnTo>
                    <a:lnTo>
                      <a:pt x="4" y="74"/>
                    </a:lnTo>
                    <a:lnTo>
                      <a:pt x="0" y="84"/>
                    </a:lnTo>
                    <a:close/>
                  </a:path>
                </a:pathLst>
              </a:custGeom>
              <a:solidFill>
                <a:srgbClr val="0071B4">
                  <a:alpha val="25098"/>
                </a:srgbClr>
              </a:solidFill>
              <a:ln w="9525">
                <a:noFill/>
                <a:round/>
                <a:headEnd/>
                <a:tailEnd/>
              </a:ln>
            </p:spPr>
            <p:txBody>
              <a:bodyPr/>
              <a:lstStyle/>
              <a:p>
                <a:endParaRPr lang="en-US"/>
              </a:p>
            </p:txBody>
          </p:sp>
          <p:sp>
            <p:nvSpPr>
              <p:cNvPr id="11702" name="Freeform 352"/>
              <p:cNvSpPr>
                <a:spLocks/>
              </p:cNvSpPr>
              <p:nvPr/>
            </p:nvSpPr>
            <p:spPr bwMode="auto">
              <a:xfrm>
                <a:off x="5188" y="3388"/>
                <a:ext cx="4" cy="6"/>
              </a:xfrm>
              <a:custGeom>
                <a:avLst/>
                <a:gdLst>
                  <a:gd name="T0" fmla="*/ 2 w 4"/>
                  <a:gd name="T1" fmla="*/ 2 h 6"/>
                  <a:gd name="T2" fmla="*/ 2 w 4"/>
                  <a:gd name="T3" fmla="*/ 0 h 6"/>
                  <a:gd name="T4" fmla="*/ 2 w 4"/>
                  <a:gd name="T5" fmla="*/ 0 h 6"/>
                  <a:gd name="T6" fmla="*/ 2 w 4"/>
                  <a:gd name="T7" fmla="*/ 2 h 6"/>
                  <a:gd name="T8" fmla="*/ 0 w 4"/>
                  <a:gd name="T9" fmla="*/ 2 h 6"/>
                  <a:gd name="T10" fmla="*/ 2 w 4"/>
                  <a:gd name="T11" fmla="*/ 4 h 6"/>
                  <a:gd name="T12" fmla="*/ 2 w 4"/>
                  <a:gd name="T13" fmla="*/ 6 h 6"/>
                  <a:gd name="T14" fmla="*/ 4 w 4"/>
                  <a:gd name="T15" fmla="*/ 6 h 6"/>
                  <a:gd name="T16" fmla="*/ 2 w 4"/>
                  <a:gd name="T17" fmla="*/ 2 h 6"/>
                  <a:gd name="T18" fmla="*/ 4 w 4"/>
                  <a:gd name="T19" fmla="*/ 2 h 6"/>
                  <a:gd name="T20" fmla="*/ 2 w 4"/>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2" y="2"/>
                    </a:moveTo>
                    <a:lnTo>
                      <a:pt x="2" y="0"/>
                    </a:lnTo>
                    <a:lnTo>
                      <a:pt x="2" y="2"/>
                    </a:lnTo>
                    <a:lnTo>
                      <a:pt x="0" y="2"/>
                    </a:lnTo>
                    <a:lnTo>
                      <a:pt x="2" y="4"/>
                    </a:lnTo>
                    <a:lnTo>
                      <a:pt x="2" y="6"/>
                    </a:lnTo>
                    <a:lnTo>
                      <a:pt x="4" y="6"/>
                    </a:lnTo>
                    <a:lnTo>
                      <a:pt x="2" y="2"/>
                    </a:lnTo>
                    <a:lnTo>
                      <a:pt x="4" y="2"/>
                    </a:lnTo>
                    <a:lnTo>
                      <a:pt x="2" y="2"/>
                    </a:lnTo>
                    <a:close/>
                  </a:path>
                </a:pathLst>
              </a:custGeom>
              <a:solidFill>
                <a:srgbClr val="0071B4">
                  <a:alpha val="25098"/>
                </a:srgbClr>
              </a:solidFill>
              <a:ln w="9525">
                <a:noFill/>
                <a:round/>
                <a:headEnd/>
                <a:tailEnd/>
              </a:ln>
            </p:spPr>
            <p:txBody>
              <a:bodyPr/>
              <a:lstStyle/>
              <a:p>
                <a:endParaRPr lang="en-US"/>
              </a:p>
            </p:txBody>
          </p:sp>
          <p:sp>
            <p:nvSpPr>
              <p:cNvPr id="11703" name="Freeform 353"/>
              <p:cNvSpPr>
                <a:spLocks/>
              </p:cNvSpPr>
              <p:nvPr/>
            </p:nvSpPr>
            <p:spPr bwMode="auto">
              <a:xfrm>
                <a:off x="4551" y="3143"/>
                <a:ext cx="4" cy="4"/>
              </a:xfrm>
              <a:custGeom>
                <a:avLst/>
                <a:gdLst>
                  <a:gd name="T0" fmla="*/ 2 w 4"/>
                  <a:gd name="T1" fmla="*/ 4 h 4"/>
                  <a:gd name="T2" fmla="*/ 4 w 4"/>
                  <a:gd name="T3" fmla="*/ 4 h 4"/>
                  <a:gd name="T4" fmla="*/ 4 w 4"/>
                  <a:gd name="T5" fmla="*/ 2 h 4"/>
                  <a:gd name="T6" fmla="*/ 4 w 4"/>
                  <a:gd name="T7" fmla="*/ 0 h 4"/>
                  <a:gd name="T8" fmla="*/ 4 w 4"/>
                  <a:gd name="T9" fmla="*/ 0 h 4"/>
                  <a:gd name="T10" fmla="*/ 2 w 4"/>
                  <a:gd name="T11" fmla="*/ 0 h 4"/>
                  <a:gd name="T12" fmla="*/ 2 w 4"/>
                  <a:gd name="T13" fmla="*/ 0 h 4"/>
                  <a:gd name="T14" fmla="*/ 0 w 4"/>
                  <a:gd name="T15" fmla="*/ 2 h 4"/>
                  <a:gd name="T16" fmla="*/ 0 w 4"/>
                  <a:gd name="T17" fmla="*/ 2 h 4"/>
                  <a:gd name="T18" fmla="*/ 0 w 4"/>
                  <a:gd name="T19" fmla="*/ 4 h 4"/>
                  <a:gd name="T20" fmla="*/ 2 w 4"/>
                  <a:gd name="T21" fmla="*/ 4 h 4"/>
                  <a:gd name="T22" fmla="*/ 2 w 4"/>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4"/>
                  <a:gd name="T38" fmla="*/ 4 w 4"/>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4">
                    <a:moveTo>
                      <a:pt x="2" y="4"/>
                    </a:moveTo>
                    <a:lnTo>
                      <a:pt x="4" y="4"/>
                    </a:lnTo>
                    <a:lnTo>
                      <a:pt x="4" y="2"/>
                    </a:lnTo>
                    <a:lnTo>
                      <a:pt x="4" y="0"/>
                    </a:lnTo>
                    <a:lnTo>
                      <a:pt x="2" y="0"/>
                    </a:lnTo>
                    <a:lnTo>
                      <a:pt x="0" y="2"/>
                    </a:lnTo>
                    <a:lnTo>
                      <a:pt x="0" y="4"/>
                    </a:lnTo>
                    <a:lnTo>
                      <a:pt x="2" y="4"/>
                    </a:lnTo>
                    <a:close/>
                  </a:path>
                </a:pathLst>
              </a:custGeom>
              <a:solidFill>
                <a:srgbClr val="0071B4">
                  <a:alpha val="25098"/>
                </a:srgbClr>
              </a:solidFill>
              <a:ln w="9525">
                <a:noFill/>
                <a:round/>
                <a:headEnd/>
                <a:tailEnd/>
              </a:ln>
            </p:spPr>
            <p:txBody>
              <a:bodyPr/>
              <a:lstStyle/>
              <a:p>
                <a:endParaRPr lang="en-US"/>
              </a:p>
            </p:txBody>
          </p:sp>
          <p:sp>
            <p:nvSpPr>
              <p:cNvPr id="11704" name="Freeform 354"/>
              <p:cNvSpPr>
                <a:spLocks/>
              </p:cNvSpPr>
              <p:nvPr/>
            </p:nvSpPr>
            <p:spPr bwMode="auto">
              <a:xfrm>
                <a:off x="4505" y="3237"/>
                <a:ext cx="44" cy="14"/>
              </a:xfrm>
              <a:custGeom>
                <a:avLst/>
                <a:gdLst>
                  <a:gd name="T0" fmla="*/ 22 w 44"/>
                  <a:gd name="T1" fmla="*/ 12 h 14"/>
                  <a:gd name="T2" fmla="*/ 30 w 44"/>
                  <a:gd name="T3" fmla="*/ 12 h 14"/>
                  <a:gd name="T4" fmla="*/ 32 w 44"/>
                  <a:gd name="T5" fmla="*/ 10 h 14"/>
                  <a:gd name="T6" fmla="*/ 36 w 44"/>
                  <a:gd name="T7" fmla="*/ 10 h 14"/>
                  <a:gd name="T8" fmla="*/ 40 w 44"/>
                  <a:gd name="T9" fmla="*/ 8 h 14"/>
                  <a:gd name="T10" fmla="*/ 44 w 44"/>
                  <a:gd name="T11" fmla="*/ 4 h 14"/>
                  <a:gd name="T12" fmla="*/ 44 w 44"/>
                  <a:gd name="T13" fmla="*/ 2 h 14"/>
                  <a:gd name="T14" fmla="*/ 42 w 44"/>
                  <a:gd name="T15" fmla="*/ 0 h 14"/>
                  <a:gd name="T16" fmla="*/ 42 w 44"/>
                  <a:gd name="T17" fmla="*/ 4 h 14"/>
                  <a:gd name="T18" fmla="*/ 42 w 44"/>
                  <a:gd name="T19" fmla="*/ 4 h 14"/>
                  <a:gd name="T20" fmla="*/ 40 w 44"/>
                  <a:gd name="T21" fmla="*/ 4 h 14"/>
                  <a:gd name="T22" fmla="*/ 40 w 44"/>
                  <a:gd name="T23" fmla="*/ 6 h 14"/>
                  <a:gd name="T24" fmla="*/ 38 w 44"/>
                  <a:gd name="T25" fmla="*/ 6 h 14"/>
                  <a:gd name="T26" fmla="*/ 36 w 44"/>
                  <a:gd name="T27" fmla="*/ 8 h 14"/>
                  <a:gd name="T28" fmla="*/ 36 w 44"/>
                  <a:gd name="T29" fmla="*/ 8 h 14"/>
                  <a:gd name="T30" fmla="*/ 30 w 44"/>
                  <a:gd name="T31" fmla="*/ 8 h 14"/>
                  <a:gd name="T32" fmla="*/ 30 w 44"/>
                  <a:gd name="T33" fmla="*/ 6 h 14"/>
                  <a:gd name="T34" fmla="*/ 24 w 44"/>
                  <a:gd name="T35" fmla="*/ 8 h 14"/>
                  <a:gd name="T36" fmla="*/ 22 w 44"/>
                  <a:gd name="T37" fmla="*/ 8 h 14"/>
                  <a:gd name="T38" fmla="*/ 18 w 44"/>
                  <a:gd name="T39" fmla="*/ 6 h 14"/>
                  <a:gd name="T40" fmla="*/ 18 w 44"/>
                  <a:gd name="T41" fmla="*/ 6 h 14"/>
                  <a:gd name="T42" fmla="*/ 12 w 44"/>
                  <a:gd name="T43" fmla="*/ 4 h 14"/>
                  <a:gd name="T44" fmla="*/ 10 w 44"/>
                  <a:gd name="T45" fmla="*/ 4 h 14"/>
                  <a:gd name="T46" fmla="*/ 4 w 44"/>
                  <a:gd name="T47" fmla="*/ 6 h 14"/>
                  <a:gd name="T48" fmla="*/ 2 w 44"/>
                  <a:gd name="T49" fmla="*/ 6 h 14"/>
                  <a:gd name="T50" fmla="*/ 2 w 44"/>
                  <a:gd name="T51" fmla="*/ 6 h 14"/>
                  <a:gd name="T52" fmla="*/ 0 w 44"/>
                  <a:gd name="T53" fmla="*/ 8 h 14"/>
                  <a:gd name="T54" fmla="*/ 0 w 44"/>
                  <a:gd name="T55" fmla="*/ 8 h 14"/>
                  <a:gd name="T56" fmla="*/ 0 w 44"/>
                  <a:gd name="T57" fmla="*/ 10 h 14"/>
                  <a:gd name="T58" fmla="*/ 0 w 44"/>
                  <a:gd name="T59" fmla="*/ 12 h 14"/>
                  <a:gd name="T60" fmla="*/ 10 w 44"/>
                  <a:gd name="T61" fmla="*/ 12 h 14"/>
                  <a:gd name="T62" fmla="*/ 18 w 44"/>
                  <a:gd name="T63" fmla="*/ 14 h 14"/>
                  <a:gd name="T64" fmla="*/ 22 w 44"/>
                  <a:gd name="T65" fmla="*/ 12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14"/>
                  <a:gd name="T101" fmla="*/ 44 w 4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14">
                    <a:moveTo>
                      <a:pt x="22" y="12"/>
                    </a:moveTo>
                    <a:lnTo>
                      <a:pt x="30" y="12"/>
                    </a:lnTo>
                    <a:lnTo>
                      <a:pt x="32" y="10"/>
                    </a:lnTo>
                    <a:lnTo>
                      <a:pt x="36" y="10"/>
                    </a:lnTo>
                    <a:lnTo>
                      <a:pt x="40" y="8"/>
                    </a:lnTo>
                    <a:lnTo>
                      <a:pt x="44" y="4"/>
                    </a:lnTo>
                    <a:lnTo>
                      <a:pt x="44" y="2"/>
                    </a:lnTo>
                    <a:lnTo>
                      <a:pt x="42" y="0"/>
                    </a:lnTo>
                    <a:lnTo>
                      <a:pt x="42" y="4"/>
                    </a:lnTo>
                    <a:lnTo>
                      <a:pt x="40" y="4"/>
                    </a:lnTo>
                    <a:lnTo>
                      <a:pt x="40" y="6"/>
                    </a:lnTo>
                    <a:lnTo>
                      <a:pt x="38" y="6"/>
                    </a:lnTo>
                    <a:lnTo>
                      <a:pt x="36" y="8"/>
                    </a:lnTo>
                    <a:lnTo>
                      <a:pt x="30" y="8"/>
                    </a:lnTo>
                    <a:lnTo>
                      <a:pt x="30" y="6"/>
                    </a:lnTo>
                    <a:lnTo>
                      <a:pt x="24" y="8"/>
                    </a:lnTo>
                    <a:lnTo>
                      <a:pt x="22" y="8"/>
                    </a:lnTo>
                    <a:lnTo>
                      <a:pt x="18" y="6"/>
                    </a:lnTo>
                    <a:lnTo>
                      <a:pt x="12" y="4"/>
                    </a:lnTo>
                    <a:lnTo>
                      <a:pt x="10" y="4"/>
                    </a:lnTo>
                    <a:lnTo>
                      <a:pt x="4" y="6"/>
                    </a:lnTo>
                    <a:lnTo>
                      <a:pt x="2" y="6"/>
                    </a:lnTo>
                    <a:lnTo>
                      <a:pt x="0" y="8"/>
                    </a:lnTo>
                    <a:lnTo>
                      <a:pt x="0" y="10"/>
                    </a:lnTo>
                    <a:lnTo>
                      <a:pt x="0" y="12"/>
                    </a:lnTo>
                    <a:lnTo>
                      <a:pt x="10" y="12"/>
                    </a:lnTo>
                    <a:lnTo>
                      <a:pt x="18" y="14"/>
                    </a:lnTo>
                    <a:lnTo>
                      <a:pt x="22" y="12"/>
                    </a:lnTo>
                    <a:close/>
                  </a:path>
                </a:pathLst>
              </a:custGeom>
              <a:solidFill>
                <a:srgbClr val="0071B4">
                  <a:alpha val="25098"/>
                </a:srgbClr>
              </a:solidFill>
              <a:ln w="9525">
                <a:noFill/>
                <a:round/>
                <a:headEnd/>
                <a:tailEnd/>
              </a:ln>
            </p:spPr>
            <p:txBody>
              <a:bodyPr/>
              <a:lstStyle/>
              <a:p>
                <a:endParaRPr lang="en-US"/>
              </a:p>
            </p:txBody>
          </p:sp>
          <p:sp>
            <p:nvSpPr>
              <p:cNvPr id="11705" name="Rectangle 355"/>
              <p:cNvSpPr>
                <a:spLocks noChangeArrowheads="1"/>
              </p:cNvSpPr>
              <p:nvPr/>
            </p:nvSpPr>
            <p:spPr bwMode="auto">
              <a:xfrm>
                <a:off x="5146" y="3276"/>
                <a:ext cx="1" cy="1"/>
              </a:xfrm>
              <a:prstGeom prst="rect">
                <a:avLst/>
              </a:prstGeom>
              <a:solidFill>
                <a:srgbClr val="0071B4">
                  <a:alpha val="25098"/>
                </a:srgbClr>
              </a:solidFill>
              <a:ln w="9525">
                <a:noFill/>
                <a:miter lim="800000"/>
                <a:headEnd/>
                <a:tailEnd/>
              </a:ln>
            </p:spPr>
            <p:txBody>
              <a:bodyPr/>
              <a:lstStyle/>
              <a:p>
                <a:endParaRPr lang="en-US"/>
              </a:p>
            </p:txBody>
          </p:sp>
          <p:sp>
            <p:nvSpPr>
              <p:cNvPr id="11706" name="Freeform 356"/>
              <p:cNvSpPr>
                <a:spLocks/>
              </p:cNvSpPr>
              <p:nvPr/>
            </p:nvSpPr>
            <p:spPr bwMode="auto">
              <a:xfrm>
                <a:off x="4545" y="3141"/>
                <a:ext cx="6" cy="6"/>
              </a:xfrm>
              <a:custGeom>
                <a:avLst/>
                <a:gdLst>
                  <a:gd name="T0" fmla="*/ 4 w 6"/>
                  <a:gd name="T1" fmla="*/ 0 h 6"/>
                  <a:gd name="T2" fmla="*/ 2 w 6"/>
                  <a:gd name="T3" fmla="*/ 2 h 6"/>
                  <a:gd name="T4" fmla="*/ 2 w 6"/>
                  <a:gd name="T5" fmla="*/ 2 h 6"/>
                  <a:gd name="T6" fmla="*/ 0 w 6"/>
                  <a:gd name="T7" fmla="*/ 4 h 6"/>
                  <a:gd name="T8" fmla="*/ 2 w 6"/>
                  <a:gd name="T9" fmla="*/ 6 h 6"/>
                  <a:gd name="T10" fmla="*/ 4 w 6"/>
                  <a:gd name="T11" fmla="*/ 6 h 6"/>
                  <a:gd name="T12" fmla="*/ 6 w 6"/>
                  <a:gd name="T13" fmla="*/ 2 h 6"/>
                  <a:gd name="T14" fmla="*/ 6 w 6"/>
                  <a:gd name="T15" fmla="*/ 0 h 6"/>
                  <a:gd name="T16" fmla="*/ 4 w 6"/>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4" y="0"/>
                    </a:moveTo>
                    <a:lnTo>
                      <a:pt x="2" y="2"/>
                    </a:lnTo>
                    <a:lnTo>
                      <a:pt x="0" y="4"/>
                    </a:lnTo>
                    <a:lnTo>
                      <a:pt x="2" y="6"/>
                    </a:lnTo>
                    <a:lnTo>
                      <a:pt x="4" y="6"/>
                    </a:lnTo>
                    <a:lnTo>
                      <a:pt x="6" y="2"/>
                    </a:lnTo>
                    <a:lnTo>
                      <a:pt x="6" y="0"/>
                    </a:lnTo>
                    <a:lnTo>
                      <a:pt x="4" y="0"/>
                    </a:lnTo>
                    <a:close/>
                  </a:path>
                </a:pathLst>
              </a:custGeom>
              <a:solidFill>
                <a:srgbClr val="0071B4">
                  <a:alpha val="25098"/>
                </a:srgbClr>
              </a:solidFill>
              <a:ln w="9525">
                <a:noFill/>
                <a:round/>
                <a:headEnd/>
                <a:tailEnd/>
              </a:ln>
            </p:spPr>
            <p:txBody>
              <a:bodyPr/>
              <a:lstStyle/>
              <a:p>
                <a:endParaRPr lang="en-US"/>
              </a:p>
            </p:txBody>
          </p:sp>
          <p:sp>
            <p:nvSpPr>
              <p:cNvPr id="11707" name="Freeform 357"/>
              <p:cNvSpPr>
                <a:spLocks/>
              </p:cNvSpPr>
              <p:nvPr/>
            </p:nvSpPr>
            <p:spPr bwMode="auto">
              <a:xfrm>
                <a:off x="4549" y="3181"/>
                <a:ext cx="2" cy="4"/>
              </a:xfrm>
              <a:custGeom>
                <a:avLst/>
                <a:gdLst>
                  <a:gd name="T0" fmla="*/ 2 w 2"/>
                  <a:gd name="T1" fmla="*/ 0 h 4"/>
                  <a:gd name="T2" fmla="*/ 0 w 2"/>
                  <a:gd name="T3" fmla="*/ 0 h 4"/>
                  <a:gd name="T4" fmla="*/ 0 w 2"/>
                  <a:gd name="T5" fmla="*/ 0 h 4"/>
                  <a:gd name="T6" fmla="*/ 0 w 2"/>
                  <a:gd name="T7" fmla="*/ 0 h 4"/>
                  <a:gd name="T8" fmla="*/ 0 w 2"/>
                  <a:gd name="T9" fmla="*/ 2 h 4"/>
                  <a:gd name="T10" fmla="*/ 2 w 2"/>
                  <a:gd name="T11" fmla="*/ 4 h 4"/>
                  <a:gd name="T12" fmla="*/ 2 w 2"/>
                  <a:gd name="T13" fmla="*/ 4 h 4"/>
                  <a:gd name="T14" fmla="*/ 2 w 2"/>
                  <a:gd name="T15" fmla="*/ 2 h 4"/>
                  <a:gd name="T16" fmla="*/ 2 w 2"/>
                  <a:gd name="T17" fmla="*/ 0 h 4"/>
                  <a:gd name="T18" fmla="*/ 2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0"/>
                    </a:moveTo>
                    <a:lnTo>
                      <a:pt x="0" y="0"/>
                    </a:lnTo>
                    <a:lnTo>
                      <a:pt x="0" y="2"/>
                    </a:lnTo>
                    <a:lnTo>
                      <a:pt x="2" y="4"/>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708" name="Freeform 358"/>
              <p:cNvSpPr>
                <a:spLocks/>
              </p:cNvSpPr>
              <p:nvPr/>
            </p:nvSpPr>
            <p:spPr bwMode="auto">
              <a:xfrm>
                <a:off x="4493" y="3255"/>
                <a:ext cx="26" cy="13"/>
              </a:xfrm>
              <a:custGeom>
                <a:avLst/>
                <a:gdLst>
                  <a:gd name="T0" fmla="*/ 8 w 26"/>
                  <a:gd name="T1" fmla="*/ 7 h 13"/>
                  <a:gd name="T2" fmla="*/ 16 w 26"/>
                  <a:gd name="T3" fmla="*/ 11 h 13"/>
                  <a:gd name="T4" fmla="*/ 18 w 26"/>
                  <a:gd name="T5" fmla="*/ 13 h 13"/>
                  <a:gd name="T6" fmla="*/ 22 w 26"/>
                  <a:gd name="T7" fmla="*/ 13 h 13"/>
                  <a:gd name="T8" fmla="*/ 24 w 26"/>
                  <a:gd name="T9" fmla="*/ 13 h 13"/>
                  <a:gd name="T10" fmla="*/ 26 w 26"/>
                  <a:gd name="T11" fmla="*/ 11 h 13"/>
                  <a:gd name="T12" fmla="*/ 24 w 26"/>
                  <a:gd name="T13" fmla="*/ 9 h 13"/>
                  <a:gd name="T14" fmla="*/ 16 w 26"/>
                  <a:gd name="T15" fmla="*/ 1 h 13"/>
                  <a:gd name="T16" fmla="*/ 16 w 26"/>
                  <a:gd name="T17" fmla="*/ 1 h 13"/>
                  <a:gd name="T18" fmla="*/ 14 w 26"/>
                  <a:gd name="T19" fmla="*/ 0 h 13"/>
                  <a:gd name="T20" fmla="*/ 12 w 26"/>
                  <a:gd name="T21" fmla="*/ 1 h 13"/>
                  <a:gd name="T22" fmla="*/ 4 w 26"/>
                  <a:gd name="T23" fmla="*/ 1 h 13"/>
                  <a:gd name="T24" fmla="*/ 0 w 26"/>
                  <a:gd name="T25" fmla="*/ 1 h 13"/>
                  <a:gd name="T26" fmla="*/ 0 w 26"/>
                  <a:gd name="T27" fmla="*/ 3 h 13"/>
                  <a:gd name="T28" fmla="*/ 2 w 26"/>
                  <a:gd name="T29" fmla="*/ 7 h 13"/>
                  <a:gd name="T30" fmla="*/ 8 w 26"/>
                  <a:gd name="T31" fmla="*/ 7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3"/>
                  <a:gd name="T50" fmla="*/ 26 w 26"/>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3">
                    <a:moveTo>
                      <a:pt x="8" y="7"/>
                    </a:moveTo>
                    <a:lnTo>
                      <a:pt x="16" y="11"/>
                    </a:lnTo>
                    <a:lnTo>
                      <a:pt x="18" y="13"/>
                    </a:lnTo>
                    <a:lnTo>
                      <a:pt x="22" y="13"/>
                    </a:lnTo>
                    <a:lnTo>
                      <a:pt x="24" y="13"/>
                    </a:lnTo>
                    <a:lnTo>
                      <a:pt x="26" y="11"/>
                    </a:lnTo>
                    <a:lnTo>
                      <a:pt x="24" y="9"/>
                    </a:lnTo>
                    <a:lnTo>
                      <a:pt x="16" y="1"/>
                    </a:lnTo>
                    <a:lnTo>
                      <a:pt x="14" y="0"/>
                    </a:lnTo>
                    <a:lnTo>
                      <a:pt x="12" y="1"/>
                    </a:lnTo>
                    <a:lnTo>
                      <a:pt x="4" y="1"/>
                    </a:lnTo>
                    <a:lnTo>
                      <a:pt x="0" y="1"/>
                    </a:lnTo>
                    <a:lnTo>
                      <a:pt x="0" y="3"/>
                    </a:lnTo>
                    <a:lnTo>
                      <a:pt x="2" y="7"/>
                    </a:lnTo>
                    <a:lnTo>
                      <a:pt x="8" y="7"/>
                    </a:lnTo>
                    <a:close/>
                  </a:path>
                </a:pathLst>
              </a:custGeom>
              <a:solidFill>
                <a:srgbClr val="0071B4">
                  <a:alpha val="25098"/>
                </a:srgbClr>
              </a:solidFill>
              <a:ln w="9525">
                <a:noFill/>
                <a:round/>
                <a:headEnd/>
                <a:tailEnd/>
              </a:ln>
            </p:spPr>
            <p:txBody>
              <a:bodyPr/>
              <a:lstStyle/>
              <a:p>
                <a:endParaRPr lang="en-US"/>
              </a:p>
            </p:txBody>
          </p:sp>
          <p:sp>
            <p:nvSpPr>
              <p:cNvPr id="11709" name="Freeform 359"/>
              <p:cNvSpPr>
                <a:spLocks/>
              </p:cNvSpPr>
              <p:nvPr/>
            </p:nvSpPr>
            <p:spPr bwMode="auto">
              <a:xfrm>
                <a:off x="5164" y="3348"/>
                <a:ext cx="8" cy="10"/>
              </a:xfrm>
              <a:custGeom>
                <a:avLst/>
                <a:gdLst>
                  <a:gd name="T0" fmla="*/ 2 w 8"/>
                  <a:gd name="T1" fmla="*/ 2 h 10"/>
                  <a:gd name="T2" fmla="*/ 2 w 8"/>
                  <a:gd name="T3" fmla="*/ 0 h 10"/>
                  <a:gd name="T4" fmla="*/ 0 w 8"/>
                  <a:gd name="T5" fmla="*/ 0 h 10"/>
                  <a:gd name="T6" fmla="*/ 0 w 8"/>
                  <a:gd name="T7" fmla="*/ 2 h 10"/>
                  <a:gd name="T8" fmla="*/ 2 w 8"/>
                  <a:gd name="T9" fmla="*/ 4 h 10"/>
                  <a:gd name="T10" fmla="*/ 2 w 8"/>
                  <a:gd name="T11" fmla="*/ 4 h 10"/>
                  <a:gd name="T12" fmla="*/ 4 w 8"/>
                  <a:gd name="T13" fmla="*/ 10 h 10"/>
                  <a:gd name="T14" fmla="*/ 8 w 8"/>
                  <a:gd name="T15" fmla="*/ 10 h 10"/>
                  <a:gd name="T16" fmla="*/ 8 w 8"/>
                  <a:gd name="T17" fmla="*/ 8 h 10"/>
                  <a:gd name="T18" fmla="*/ 8 w 8"/>
                  <a:gd name="T19" fmla="*/ 6 h 10"/>
                  <a:gd name="T20" fmla="*/ 6 w 8"/>
                  <a:gd name="T21" fmla="*/ 6 h 10"/>
                  <a:gd name="T22" fmla="*/ 4 w 8"/>
                  <a:gd name="T23" fmla="*/ 4 h 10"/>
                  <a:gd name="T24" fmla="*/ 4 w 8"/>
                  <a:gd name="T25" fmla="*/ 2 h 10"/>
                  <a:gd name="T26" fmla="*/ 2 w 8"/>
                  <a:gd name="T27" fmla="*/ 2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0"/>
                  <a:gd name="T44" fmla="*/ 8 w 8"/>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0">
                    <a:moveTo>
                      <a:pt x="2" y="2"/>
                    </a:moveTo>
                    <a:lnTo>
                      <a:pt x="2" y="0"/>
                    </a:lnTo>
                    <a:lnTo>
                      <a:pt x="0" y="0"/>
                    </a:lnTo>
                    <a:lnTo>
                      <a:pt x="0" y="2"/>
                    </a:lnTo>
                    <a:lnTo>
                      <a:pt x="2" y="4"/>
                    </a:lnTo>
                    <a:lnTo>
                      <a:pt x="4" y="10"/>
                    </a:lnTo>
                    <a:lnTo>
                      <a:pt x="8" y="10"/>
                    </a:lnTo>
                    <a:lnTo>
                      <a:pt x="8" y="8"/>
                    </a:lnTo>
                    <a:lnTo>
                      <a:pt x="8" y="6"/>
                    </a:lnTo>
                    <a:lnTo>
                      <a:pt x="6" y="6"/>
                    </a:lnTo>
                    <a:lnTo>
                      <a:pt x="4" y="4"/>
                    </a:lnTo>
                    <a:lnTo>
                      <a:pt x="4" y="2"/>
                    </a:lnTo>
                    <a:lnTo>
                      <a:pt x="2" y="2"/>
                    </a:lnTo>
                    <a:close/>
                  </a:path>
                </a:pathLst>
              </a:custGeom>
              <a:solidFill>
                <a:srgbClr val="0071B4">
                  <a:alpha val="25098"/>
                </a:srgbClr>
              </a:solidFill>
              <a:ln w="9525">
                <a:noFill/>
                <a:round/>
                <a:headEnd/>
                <a:tailEnd/>
              </a:ln>
            </p:spPr>
            <p:txBody>
              <a:bodyPr/>
              <a:lstStyle/>
              <a:p>
                <a:endParaRPr lang="en-US"/>
              </a:p>
            </p:txBody>
          </p:sp>
          <p:sp>
            <p:nvSpPr>
              <p:cNvPr id="11710" name="Freeform 360"/>
              <p:cNvSpPr>
                <a:spLocks/>
              </p:cNvSpPr>
              <p:nvPr/>
            </p:nvSpPr>
            <p:spPr bwMode="auto">
              <a:xfrm>
                <a:off x="5156" y="3744"/>
                <a:ext cx="107" cy="118"/>
              </a:xfrm>
              <a:custGeom>
                <a:avLst/>
                <a:gdLst>
                  <a:gd name="T0" fmla="*/ 105 w 107"/>
                  <a:gd name="T1" fmla="*/ 12 h 118"/>
                  <a:gd name="T2" fmla="*/ 105 w 107"/>
                  <a:gd name="T3" fmla="*/ 8 h 118"/>
                  <a:gd name="T4" fmla="*/ 101 w 107"/>
                  <a:gd name="T5" fmla="*/ 14 h 118"/>
                  <a:gd name="T6" fmla="*/ 101 w 107"/>
                  <a:gd name="T7" fmla="*/ 8 h 118"/>
                  <a:gd name="T8" fmla="*/ 101 w 107"/>
                  <a:gd name="T9" fmla="*/ 6 h 118"/>
                  <a:gd name="T10" fmla="*/ 97 w 107"/>
                  <a:gd name="T11" fmla="*/ 10 h 118"/>
                  <a:gd name="T12" fmla="*/ 91 w 107"/>
                  <a:gd name="T13" fmla="*/ 10 h 118"/>
                  <a:gd name="T14" fmla="*/ 87 w 107"/>
                  <a:gd name="T15" fmla="*/ 6 h 118"/>
                  <a:gd name="T16" fmla="*/ 85 w 107"/>
                  <a:gd name="T17" fmla="*/ 0 h 118"/>
                  <a:gd name="T18" fmla="*/ 83 w 107"/>
                  <a:gd name="T19" fmla="*/ 0 h 118"/>
                  <a:gd name="T20" fmla="*/ 79 w 107"/>
                  <a:gd name="T21" fmla="*/ 4 h 118"/>
                  <a:gd name="T22" fmla="*/ 77 w 107"/>
                  <a:gd name="T23" fmla="*/ 14 h 118"/>
                  <a:gd name="T24" fmla="*/ 68 w 107"/>
                  <a:gd name="T25" fmla="*/ 24 h 118"/>
                  <a:gd name="T26" fmla="*/ 56 w 107"/>
                  <a:gd name="T27" fmla="*/ 44 h 118"/>
                  <a:gd name="T28" fmla="*/ 34 w 107"/>
                  <a:gd name="T29" fmla="*/ 64 h 118"/>
                  <a:gd name="T30" fmla="*/ 28 w 107"/>
                  <a:gd name="T31" fmla="*/ 64 h 118"/>
                  <a:gd name="T32" fmla="*/ 24 w 107"/>
                  <a:gd name="T33" fmla="*/ 66 h 118"/>
                  <a:gd name="T34" fmla="*/ 20 w 107"/>
                  <a:gd name="T35" fmla="*/ 72 h 118"/>
                  <a:gd name="T36" fmla="*/ 16 w 107"/>
                  <a:gd name="T37" fmla="*/ 78 h 118"/>
                  <a:gd name="T38" fmla="*/ 14 w 107"/>
                  <a:gd name="T39" fmla="*/ 82 h 118"/>
                  <a:gd name="T40" fmla="*/ 12 w 107"/>
                  <a:gd name="T41" fmla="*/ 84 h 118"/>
                  <a:gd name="T42" fmla="*/ 12 w 107"/>
                  <a:gd name="T43" fmla="*/ 82 h 118"/>
                  <a:gd name="T44" fmla="*/ 8 w 107"/>
                  <a:gd name="T45" fmla="*/ 88 h 118"/>
                  <a:gd name="T46" fmla="*/ 10 w 107"/>
                  <a:gd name="T47" fmla="*/ 90 h 118"/>
                  <a:gd name="T48" fmla="*/ 6 w 107"/>
                  <a:gd name="T49" fmla="*/ 90 h 118"/>
                  <a:gd name="T50" fmla="*/ 6 w 107"/>
                  <a:gd name="T51" fmla="*/ 92 h 118"/>
                  <a:gd name="T52" fmla="*/ 4 w 107"/>
                  <a:gd name="T53" fmla="*/ 92 h 118"/>
                  <a:gd name="T54" fmla="*/ 6 w 107"/>
                  <a:gd name="T55" fmla="*/ 94 h 118"/>
                  <a:gd name="T56" fmla="*/ 4 w 107"/>
                  <a:gd name="T57" fmla="*/ 98 h 118"/>
                  <a:gd name="T58" fmla="*/ 0 w 107"/>
                  <a:gd name="T59" fmla="*/ 100 h 118"/>
                  <a:gd name="T60" fmla="*/ 2 w 107"/>
                  <a:gd name="T61" fmla="*/ 104 h 118"/>
                  <a:gd name="T62" fmla="*/ 2 w 107"/>
                  <a:gd name="T63" fmla="*/ 106 h 118"/>
                  <a:gd name="T64" fmla="*/ 2 w 107"/>
                  <a:gd name="T65" fmla="*/ 108 h 118"/>
                  <a:gd name="T66" fmla="*/ 12 w 107"/>
                  <a:gd name="T67" fmla="*/ 110 h 118"/>
                  <a:gd name="T68" fmla="*/ 18 w 107"/>
                  <a:gd name="T69" fmla="*/ 108 h 118"/>
                  <a:gd name="T70" fmla="*/ 24 w 107"/>
                  <a:gd name="T71" fmla="*/ 114 h 118"/>
                  <a:gd name="T72" fmla="*/ 26 w 107"/>
                  <a:gd name="T73" fmla="*/ 116 h 118"/>
                  <a:gd name="T74" fmla="*/ 28 w 107"/>
                  <a:gd name="T75" fmla="*/ 116 h 118"/>
                  <a:gd name="T76" fmla="*/ 32 w 107"/>
                  <a:gd name="T77" fmla="*/ 114 h 118"/>
                  <a:gd name="T78" fmla="*/ 38 w 107"/>
                  <a:gd name="T79" fmla="*/ 116 h 118"/>
                  <a:gd name="T80" fmla="*/ 46 w 107"/>
                  <a:gd name="T81" fmla="*/ 112 h 118"/>
                  <a:gd name="T82" fmla="*/ 52 w 107"/>
                  <a:gd name="T83" fmla="*/ 110 h 118"/>
                  <a:gd name="T84" fmla="*/ 58 w 107"/>
                  <a:gd name="T85" fmla="*/ 104 h 118"/>
                  <a:gd name="T86" fmla="*/ 58 w 107"/>
                  <a:gd name="T87" fmla="*/ 102 h 118"/>
                  <a:gd name="T88" fmla="*/ 62 w 107"/>
                  <a:gd name="T89" fmla="*/ 94 h 118"/>
                  <a:gd name="T90" fmla="*/ 66 w 107"/>
                  <a:gd name="T91" fmla="*/ 82 h 118"/>
                  <a:gd name="T92" fmla="*/ 70 w 107"/>
                  <a:gd name="T93" fmla="*/ 70 h 118"/>
                  <a:gd name="T94" fmla="*/ 71 w 107"/>
                  <a:gd name="T95" fmla="*/ 66 h 118"/>
                  <a:gd name="T96" fmla="*/ 79 w 107"/>
                  <a:gd name="T97" fmla="*/ 62 h 118"/>
                  <a:gd name="T98" fmla="*/ 81 w 107"/>
                  <a:gd name="T99" fmla="*/ 62 h 118"/>
                  <a:gd name="T100" fmla="*/ 89 w 107"/>
                  <a:gd name="T101" fmla="*/ 62 h 118"/>
                  <a:gd name="T102" fmla="*/ 91 w 107"/>
                  <a:gd name="T103" fmla="*/ 62 h 118"/>
                  <a:gd name="T104" fmla="*/ 87 w 107"/>
                  <a:gd name="T105" fmla="*/ 48 h 118"/>
                  <a:gd name="T106" fmla="*/ 91 w 107"/>
                  <a:gd name="T107" fmla="*/ 44 h 118"/>
                  <a:gd name="T108" fmla="*/ 97 w 107"/>
                  <a:gd name="T109" fmla="*/ 36 h 118"/>
                  <a:gd name="T110" fmla="*/ 103 w 107"/>
                  <a:gd name="T111" fmla="*/ 30 h 118"/>
                  <a:gd name="T112" fmla="*/ 107 w 107"/>
                  <a:gd name="T113" fmla="*/ 24 h 118"/>
                  <a:gd name="T114" fmla="*/ 107 w 107"/>
                  <a:gd name="T115" fmla="*/ 14 h 1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
                  <a:gd name="T175" fmla="*/ 0 h 118"/>
                  <a:gd name="T176" fmla="*/ 107 w 107"/>
                  <a:gd name="T177" fmla="*/ 118 h 1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 h="118">
                    <a:moveTo>
                      <a:pt x="107" y="14"/>
                    </a:moveTo>
                    <a:lnTo>
                      <a:pt x="105" y="12"/>
                    </a:lnTo>
                    <a:lnTo>
                      <a:pt x="107" y="10"/>
                    </a:lnTo>
                    <a:lnTo>
                      <a:pt x="105" y="8"/>
                    </a:lnTo>
                    <a:lnTo>
                      <a:pt x="103" y="10"/>
                    </a:lnTo>
                    <a:lnTo>
                      <a:pt x="103" y="12"/>
                    </a:lnTo>
                    <a:lnTo>
                      <a:pt x="101" y="14"/>
                    </a:lnTo>
                    <a:lnTo>
                      <a:pt x="103" y="10"/>
                    </a:lnTo>
                    <a:lnTo>
                      <a:pt x="101" y="8"/>
                    </a:lnTo>
                    <a:lnTo>
                      <a:pt x="103" y="6"/>
                    </a:lnTo>
                    <a:lnTo>
                      <a:pt x="101" y="6"/>
                    </a:lnTo>
                    <a:lnTo>
                      <a:pt x="99" y="8"/>
                    </a:lnTo>
                    <a:lnTo>
                      <a:pt x="97" y="10"/>
                    </a:lnTo>
                    <a:lnTo>
                      <a:pt x="93" y="14"/>
                    </a:lnTo>
                    <a:lnTo>
                      <a:pt x="91" y="12"/>
                    </a:lnTo>
                    <a:lnTo>
                      <a:pt x="91" y="10"/>
                    </a:lnTo>
                    <a:lnTo>
                      <a:pt x="91" y="6"/>
                    </a:lnTo>
                    <a:lnTo>
                      <a:pt x="89" y="4"/>
                    </a:lnTo>
                    <a:lnTo>
                      <a:pt x="87" y="6"/>
                    </a:lnTo>
                    <a:lnTo>
                      <a:pt x="87" y="4"/>
                    </a:lnTo>
                    <a:lnTo>
                      <a:pt x="85" y="4"/>
                    </a:lnTo>
                    <a:lnTo>
                      <a:pt x="85" y="0"/>
                    </a:lnTo>
                    <a:lnTo>
                      <a:pt x="83" y="0"/>
                    </a:lnTo>
                    <a:lnTo>
                      <a:pt x="81" y="4"/>
                    </a:lnTo>
                    <a:lnTo>
                      <a:pt x="79" y="4"/>
                    </a:lnTo>
                    <a:lnTo>
                      <a:pt x="79" y="8"/>
                    </a:lnTo>
                    <a:lnTo>
                      <a:pt x="77" y="8"/>
                    </a:lnTo>
                    <a:lnTo>
                      <a:pt x="77" y="14"/>
                    </a:lnTo>
                    <a:lnTo>
                      <a:pt x="73" y="20"/>
                    </a:lnTo>
                    <a:lnTo>
                      <a:pt x="68" y="24"/>
                    </a:lnTo>
                    <a:lnTo>
                      <a:pt x="64" y="36"/>
                    </a:lnTo>
                    <a:lnTo>
                      <a:pt x="58" y="44"/>
                    </a:lnTo>
                    <a:lnTo>
                      <a:pt x="56" y="44"/>
                    </a:lnTo>
                    <a:lnTo>
                      <a:pt x="52" y="48"/>
                    </a:lnTo>
                    <a:lnTo>
                      <a:pt x="50" y="50"/>
                    </a:lnTo>
                    <a:lnTo>
                      <a:pt x="34" y="64"/>
                    </a:lnTo>
                    <a:lnTo>
                      <a:pt x="32" y="64"/>
                    </a:lnTo>
                    <a:lnTo>
                      <a:pt x="30" y="64"/>
                    </a:lnTo>
                    <a:lnTo>
                      <a:pt x="28" y="64"/>
                    </a:lnTo>
                    <a:lnTo>
                      <a:pt x="26" y="64"/>
                    </a:lnTo>
                    <a:lnTo>
                      <a:pt x="24" y="66"/>
                    </a:lnTo>
                    <a:lnTo>
                      <a:pt x="22" y="70"/>
                    </a:lnTo>
                    <a:lnTo>
                      <a:pt x="20" y="70"/>
                    </a:lnTo>
                    <a:lnTo>
                      <a:pt x="20" y="72"/>
                    </a:lnTo>
                    <a:lnTo>
                      <a:pt x="18" y="76"/>
                    </a:lnTo>
                    <a:lnTo>
                      <a:pt x="16" y="78"/>
                    </a:lnTo>
                    <a:lnTo>
                      <a:pt x="14" y="80"/>
                    </a:lnTo>
                    <a:lnTo>
                      <a:pt x="14" y="82"/>
                    </a:lnTo>
                    <a:lnTo>
                      <a:pt x="14" y="84"/>
                    </a:lnTo>
                    <a:lnTo>
                      <a:pt x="12" y="84"/>
                    </a:lnTo>
                    <a:lnTo>
                      <a:pt x="12" y="82"/>
                    </a:lnTo>
                    <a:lnTo>
                      <a:pt x="10" y="82"/>
                    </a:lnTo>
                    <a:lnTo>
                      <a:pt x="8" y="84"/>
                    </a:lnTo>
                    <a:lnTo>
                      <a:pt x="8" y="88"/>
                    </a:lnTo>
                    <a:lnTo>
                      <a:pt x="8" y="90"/>
                    </a:lnTo>
                    <a:lnTo>
                      <a:pt x="10" y="90"/>
                    </a:lnTo>
                    <a:lnTo>
                      <a:pt x="8" y="90"/>
                    </a:lnTo>
                    <a:lnTo>
                      <a:pt x="6" y="90"/>
                    </a:lnTo>
                    <a:lnTo>
                      <a:pt x="6" y="92"/>
                    </a:lnTo>
                    <a:lnTo>
                      <a:pt x="4" y="92"/>
                    </a:lnTo>
                    <a:lnTo>
                      <a:pt x="4" y="94"/>
                    </a:lnTo>
                    <a:lnTo>
                      <a:pt x="6" y="94"/>
                    </a:lnTo>
                    <a:lnTo>
                      <a:pt x="6" y="96"/>
                    </a:lnTo>
                    <a:lnTo>
                      <a:pt x="4" y="98"/>
                    </a:lnTo>
                    <a:lnTo>
                      <a:pt x="6" y="98"/>
                    </a:lnTo>
                    <a:lnTo>
                      <a:pt x="4" y="100"/>
                    </a:lnTo>
                    <a:lnTo>
                      <a:pt x="0" y="100"/>
                    </a:lnTo>
                    <a:lnTo>
                      <a:pt x="0" y="102"/>
                    </a:lnTo>
                    <a:lnTo>
                      <a:pt x="0" y="104"/>
                    </a:lnTo>
                    <a:lnTo>
                      <a:pt x="2" y="104"/>
                    </a:lnTo>
                    <a:lnTo>
                      <a:pt x="2" y="102"/>
                    </a:lnTo>
                    <a:lnTo>
                      <a:pt x="4" y="102"/>
                    </a:lnTo>
                    <a:lnTo>
                      <a:pt x="2" y="106"/>
                    </a:lnTo>
                    <a:lnTo>
                      <a:pt x="6" y="102"/>
                    </a:lnTo>
                    <a:lnTo>
                      <a:pt x="2" y="108"/>
                    </a:lnTo>
                    <a:lnTo>
                      <a:pt x="4" y="108"/>
                    </a:lnTo>
                    <a:lnTo>
                      <a:pt x="10" y="110"/>
                    </a:lnTo>
                    <a:lnTo>
                      <a:pt x="12" y="110"/>
                    </a:lnTo>
                    <a:lnTo>
                      <a:pt x="14" y="108"/>
                    </a:lnTo>
                    <a:lnTo>
                      <a:pt x="16" y="108"/>
                    </a:lnTo>
                    <a:lnTo>
                      <a:pt x="18" y="108"/>
                    </a:lnTo>
                    <a:lnTo>
                      <a:pt x="18" y="112"/>
                    </a:lnTo>
                    <a:lnTo>
                      <a:pt x="22" y="112"/>
                    </a:lnTo>
                    <a:lnTo>
                      <a:pt x="24" y="114"/>
                    </a:lnTo>
                    <a:lnTo>
                      <a:pt x="26" y="112"/>
                    </a:lnTo>
                    <a:lnTo>
                      <a:pt x="26" y="114"/>
                    </a:lnTo>
                    <a:lnTo>
                      <a:pt x="26" y="116"/>
                    </a:lnTo>
                    <a:lnTo>
                      <a:pt x="28" y="116"/>
                    </a:lnTo>
                    <a:lnTo>
                      <a:pt x="30" y="116"/>
                    </a:lnTo>
                    <a:lnTo>
                      <a:pt x="32" y="114"/>
                    </a:lnTo>
                    <a:lnTo>
                      <a:pt x="34" y="118"/>
                    </a:lnTo>
                    <a:lnTo>
                      <a:pt x="38" y="116"/>
                    </a:lnTo>
                    <a:lnTo>
                      <a:pt x="38" y="118"/>
                    </a:lnTo>
                    <a:lnTo>
                      <a:pt x="44" y="114"/>
                    </a:lnTo>
                    <a:lnTo>
                      <a:pt x="46" y="112"/>
                    </a:lnTo>
                    <a:lnTo>
                      <a:pt x="52" y="110"/>
                    </a:lnTo>
                    <a:lnTo>
                      <a:pt x="54" y="106"/>
                    </a:lnTo>
                    <a:lnTo>
                      <a:pt x="56" y="104"/>
                    </a:lnTo>
                    <a:lnTo>
                      <a:pt x="58" y="104"/>
                    </a:lnTo>
                    <a:lnTo>
                      <a:pt x="60" y="102"/>
                    </a:lnTo>
                    <a:lnTo>
                      <a:pt x="58" y="102"/>
                    </a:lnTo>
                    <a:lnTo>
                      <a:pt x="58" y="100"/>
                    </a:lnTo>
                    <a:lnTo>
                      <a:pt x="60" y="98"/>
                    </a:lnTo>
                    <a:lnTo>
                      <a:pt x="62" y="94"/>
                    </a:lnTo>
                    <a:lnTo>
                      <a:pt x="62" y="88"/>
                    </a:lnTo>
                    <a:lnTo>
                      <a:pt x="66" y="86"/>
                    </a:lnTo>
                    <a:lnTo>
                      <a:pt x="66" y="82"/>
                    </a:lnTo>
                    <a:lnTo>
                      <a:pt x="68" y="74"/>
                    </a:lnTo>
                    <a:lnTo>
                      <a:pt x="70" y="70"/>
                    </a:lnTo>
                    <a:lnTo>
                      <a:pt x="70" y="64"/>
                    </a:lnTo>
                    <a:lnTo>
                      <a:pt x="71" y="66"/>
                    </a:lnTo>
                    <a:lnTo>
                      <a:pt x="79" y="64"/>
                    </a:lnTo>
                    <a:lnTo>
                      <a:pt x="79" y="62"/>
                    </a:lnTo>
                    <a:lnTo>
                      <a:pt x="81" y="62"/>
                    </a:lnTo>
                    <a:lnTo>
                      <a:pt x="81" y="60"/>
                    </a:lnTo>
                    <a:lnTo>
                      <a:pt x="83" y="60"/>
                    </a:lnTo>
                    <a:lnTo>
                      <a:pt x="89" y="62"/>
                    </a:lnTo>
                    <a:lnTo>
                      <a:pt x="89" y="60"/>
                    </a:lnTo>
                    <a:lnTo>
                      <a:pt x="91" y="62"/>
                    </a:lnTo>
                    <a:lnTo>
                      <a:pt x="91" y="60"/>
                    </a:lnTo>
                    <a:lnTo>
                      <a:pt x="87" y="58"/>
                    </a:lnTo>
                    <a:lnTo>
                      <a:pt x="87" y="48"/>
                    </a:lnTo>
                    <a:lnTo>
                      <a:pt x="91" y="46"/>
                    </a:lnTo>
                    <a:lnTo>
                      <a:pt x="91" y="44"/>
                    </a:lnTo>
                    <a:lnTo>
                      <a:pt x="93" y="44"/>
                    </a:lnTo>
                    <a:lnTo>
                      <a:pt x="95" y="42"/>
                    </a:lnTo>
                    <a:lnTo>
                      <a:pt x="97" y="36"/>
                    </a:lnTo>
                    <a:lnTo>
                      <a:pt x="101" y="32"/>
                    </a:lnTo>
                    <a:lnTo>
                      <a:pt x="103" y="30"/>
                    </a:lnTo>
                    <a:lnTo>
                      <a:pt x="103" y="28"/>
                    </a:lnTo>
                    <a:lnTo>
                      <a:pt x="105" y="26"/>
                    </a:lnTo>
                    <a:lnTo>
                      <a:pt x="107" y="24"/>
                    </a:lnTo>
                    <a:lnTo>
                      <a:pt x="107" y="22"/>
                    </a:lnTo>
                    <a:lnTo>
                      <a:pt x="105" y="18"/>
                    </a:lnTo>
                    <a:lnTo>
                      <a:pt x="107" y="14"/>
                    </a:lnTo>
                    <a:close/>
                  </a:path>
                </a:pathLst>
              </a:custGeom>
              <a:solidFill>
                <a:srgbClr val="0071B4">
                  <a:alpha val="25098"/>
                </a:srgbClr>
              </a:solidFill>
              <a:ln w="9525">
                <a:noFill/>
                <a:round/>
                <a:headEnd/>
                <a:tailEnd/>
              </a:ln>
            </p:spPr>
            <p:txBody>
              <a:bodyPr/>
              <a:lstStyle/>
              <a:p>
                <a:endParaRPr lang="en-US"/>
              </a:p>
            </p:txBody>
          </p:sp>
          <p:sp>
            <p:nvSpPr>
              <p:cNvPr id="11711" name="Freeform 361"/>
              <p:cNvSpPr>
                <a:spLocks/>
              </p:cNvSpPr>
              <p:nvPr/>
            </p:nvSpPr>
            <p:spPr bwMode="auto">
              <a:xfrm>
                <a:off x="5170" y="3862"/>
                <a:ext cx="8" cy="12"/>
              </a:xfrm>
              <a:custGeom>
                <a:avLst/>
                <a:gdLst>
                  <a:gd name="T0" fmla="*/ 6 w 8"/>
                  <a:gd name="T1" fmla="*/ 6 h 12"/>
                  <a:gd name="T2" fmla="*/ 8 w 8"/>
                  <a:gd name="T3" fmla="*/ 4 h 12"/>
                  <a:gd name="T4" fmla="*/ 8 w 8"/>
                  <a:gd name="T5" fmla="*/ 4 h 12"/>
                  <a:gd name="T6" fmla="*/ 6 w 8"/>
                  <a:gd name="T7" fmla="*/ 2 h 12"/>
                  <a:gd name="T8" fmla="*/ 6 w 8"/>
                  <a:gd name="T9" fmla="*/ 0 h 12"/>
                  <a:gd name="T10" fmla="*/ 6 w 8"/>
                  <a:gd name="T11" fmla="*/ 0 h 12"/>
                  <a:gd name="T12" fmla="*/ 4 w 8"/>
                  <a:gd name="T13" fmla="*/ 0 h 12"/>
                  <a:gd name="T14" fmla="*/ 4 w 8"/>
                  <a:gd name="T15" fmla="*/ 0 h 12"/>
                  <a:gd name="T16" fmla="*/ 4 w 8"/>
                  <a:gd name="T17" fmla="*/ 4 h 12"/>
                  <a:gd name="T18" fmla="*/ 0 w 8"/>
                  <a:gd name="T19" fmla="*/ 8 h 12"/>
                  <a:gd name="T20" fmla="*/ 0 w 8"/>
                  <a:gd name="T21" fmla="*/ 10 h 12"/>
                  <a:gd name="T22" fmla="*/ 0 w 8"/>
                  <a:gd name="T23" fmla="*/ 12 h 12"/>
                  <a:gd name="T24" fmla="*/ 2 w 8"/>
                  <a:gd name="T25" fmla="*/ 12 h 12"/>
                  <a:gd name="T26" fmla="*/ 2 w 8"/>
                  <a:gd name="T27" fmla="*/ 10 h 12"/>
                  <a:gd name="T28" fmla="*/ 4 w 8"/>
                  <a:gd name="T29" fmla="*/ 10 h 12"/>
                  <a:gd name="T30" fmla="*/ 4 w 8"/>
                  <a:gd name="T31" fmla="*/ 10 h 12"/>
                  <a:gd name="T32" fmla="*/ 6 w 8"/>
                  <a:gd name="T33" fmla="*/ 10 h 12"/>
                  <a:gd name="T34" fmla="*/ 8 w 8"/>
                  <a:gd name="T35" fmla="*/ 8 h 12"/>
                  <a:gd name="T36" fmla="*/ 8 w 8"/>
                  <a:gd name="T37" fmla="*/ 8 h 12"/>
                  <a:gd name="T38" fmla="*/ 8 w 8"/>
                  <a:gd name="T39" fmla="*/ 6 h 12"/>
                  <a:gd name="T40" fmla="*/ 6 w 8"/>
                  <a:gd name="T41" fmla="*/ 6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2"/>
                  <a:gd name="T65" fmla="*/ 8 w 8"/>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2">
                    <a:moveTo>
                      <a:pt x="6" y="6"/>
                    </a:moveTo>
                    <a:lnTo>
                      <a:pt x="8" y="4"/>
                    </a:lnTo>
                    <a:lnTo>
                      <a:pt x="6" y="2"/>
                    </a:lnTo>
                    <a:lnTo>
                      <a:pt x="6" y="0"/>
                    </a:lnTo>
                    <a:lnTo>
                      <a:pt x="4" y="0"/>
                    </a:lnTo>
                    <a:lnTo>
                      <a:pt x="4" y="4"/>
                    </a:lnTo>
                    <a:lnTo>
                      <a:pt x="0" y="8"/>
                    </a:lnTo>
                    <a:lnTo>
                      <a:pt x="0" y="10"/>
                    </a:lnTo>
                    <a:lnTo>
                      <a:pt x="0" y="12"/>
                    </a:lnTo>
                    <a:lnTo>
                      <a:pt x="2" y="12"/>
                    </a:lnTo>
                    <a:lnTo>
                      <a:pt x="2" y="10"/>
                    </a:lnTo>
                    <a:lnTo>
                      <a:pt x="4" y="10"/>
                    </a:lnTo>
                    <a:lnTo>
                      <a:pt x="6" y="10"/>
                    </a:lnTo>
                    <a:lnTo>
                      <a:pt x="8" y="8"/>
                    </a:lnTo>
                    <a:lnTo>
                      <a:pt x="8" y="6"/>
                    </a:lnTo>
                    <a:lnTo>
                      <a:pt x="6" y="6"/>
                    </a:lnTo>
                    <a:close/>
                  </a:path>
                </a:pathLst>
              </a:custGeom>
              <a:solidFill>
                <a:srgbClr val="0071B4">
                  <a:alpha val="25098"/>
                </a:srgbClr>
              </a:solidFill>
              <a:ln w="9525">
                <a:noFill/>
                <a:round/>
                <a:headEnd/>
                <a:tailEnd/>
              </a:ln>
            </p:spPr>
            <p:txBody>
              <a:bodyPr/>
              <a:lstStyle/>
              <a:p>
                <a:endParaRPr lang="en-US"/>
              </a:p>
            </p:txBody>
          </p:sp>
          <p:sp>
            <p:nvSpPr>
              <p:cNvPr id="11712" name="Freeform 362"/>
              <p:cNvSpPr>
                <a:spLocks/>
              </p:cNvSpPr>
              <p:nvPr/>
            </p:nvSpPr>
            <p:spPr bwMode="auto">
              <a:xfrm>
                <a:off x="5146" y="3274"/>
                <a:ext cx="4" cy="2"/>
              </a:xfrm>
              <a:custGeom>
                <a:avLst/>
                <a:gdLst>
                  <a:gd name="T0" fmla="*/ 0 w 4"/>
                  <a:gd name="T1" fmla="*/ 2 h 2"/>
                  <a:gd name="T2" fmla="*/ 0 w 4"/>
                  <a:gd name="T3" fmla="*/ 2 h 2"/>
                  <a:gd name="T4" fmla="*/ 2 w 4"/>
                  <a:gd name="T5" fmla="*/ 2 h 2"/>
                  <a:gd name="T6" fmla="*/ 2 w 4"/>
                  <a:gd name="T7" fmla="*/ 2 h 2"/>
                  <a:gd name="T8" fmla="*/ 4 w 4"/>
                  <a:gd name="T9" fmla="*/ 2 h 2"/>
                  <a:gd name="T10" fmla="*/ 4 w 4"/>
                  <a:gd name="T11" fmla="*/ 2 h 2"/>
                  <a:gd name="T12" fmla="*/ 4 w 4"/>
                  <a:gd name="T13" fmla="*/ 0 h 2"/>
                  <a:gd name="T14" fmla="*/ 2 w 4"/>
                  <a:gd name="T15" fmla="*/ 0 h 2"/>
                  <a:gd name="T16" fmla="*/ 2 w 4"/>
                  <a:gd name="T17" fmla="*/ 0 h 2"/>
                  <a:gd name="T18" fmla="*/ 0 w 4"/>
                  <a:gd name="T19" fmla="*/ 2 h 2"/>
                  <a:gd name="T20" fmla="*/ 0 w 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0" y="2"/>
                    </a:moveTo>
                    <a:lnTo>
                      <a:pt x="0" y="2"/>
                    </a:lnTo>
                    <a:lnTo>
                      <a:pt x="2" y="2"/>
                    </a:lnTo>
                    <a:lnTo>
                      <a:pt x="4" y="2"/>
                    </a:lnTo>
                    <a:lnTo>
                      <a:pt x="4" y="0"/>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713" name="Freeform 363"/>
              <p:cNvSpPr>
                <a:spLocks/>
              </p:cNvSpPr>
              <p:nvPr/>
            </p:nvSpPr>
            <p:spPr bwMode="auto">
              <a:xfrm>
                <a:off x="2072" y="1727"/>
                <a:ext cx="42" cy="42"/>
              </a:xfrm>
              <a:custGeom>
                <a:avLst/>
                <a:gdLst>
                  <a:gd name="T0" fmla="*/ 0 w 42"/>
                  <a:gd name="T1" fmla="*/ 20 h 42"/>
                  <a:gd name="T2" fmla="*/ 6 w 42"/>
                  <a:gd name="T3" fmla="*/ 26 h 42"/>
                  <a:gd name="T4" fmla="*/ 2 w 42"/>
                  <a:gd name="T5" fmla="*/ 24 h 42"/>
                  <a:gd name="T6" fmla="*/ 0 w 42"/>
                  <a:gd name="T7" fmla="*/ 26 h 42"/>
                  <a:gd name="T8" fmla="*/ 0 w 42"/>
                  <a:gd name="T9" fmla="*/ 30 h 42"/>
                  <a:gd name="T10" fmla="*/ 6 w 42"/>
                  <a:gd name="T11" fmla="*/ 32 h 42"/>
                  <a:gd name="T12" fmla="*/ 12 w 42"/>
                  <a:gd name="T13" fmla="*/ 32 h 42"/>
                  <a:gd name="T14" fmla="*/ 14 w 42"/>
                  <a:gd name="T15" fmla="*/ 30 h 42"/>
                  <a:gd name="T16" fmla="*/ 14 w 42"/>
                  <a:gd name="T17" fmla="*/ 32 h 42"/>
                  <a:gd name="T18" fmla="*/ 16 w 42"/>
                  <a:gd name="T19" fmla="*/ 32 h 42"/>
                  <a:gd name="T20" fmla="*/ 18 w 42"/>
                  <a:gd name="T21" fmla="*/ 34 h 42"/>
                  <a:gd name="T22" fmla="*/ 20 w 42"/>
                  <a:gd name="T23" fmla="*/ 32 h 42"/>
                  <a:gd name="T24" fmla="*/ 20 w 42"/>
                  <a:gd name="T25" fmla="*/ 34 h 42"/>
                  <a:gd name="T26" fmla="*/ 16 w 42"/>
                  <a:gd name="T27" fmla="*/ 36 h 42"/>
                  <a:gd name="T28" fmla="*/ 14 w 42"/>
                  <a:gd name="T29" fmla="*/ 36 h 42"/>
                  <a:gd name="T30" fmla="*/ 10 w 42"/>
                  <a:gd name="T31" fmla="*/ 36 h 42"/>
                  <a:gd name="T32" fmla="*/ 10 w 42"/>
                  <a:gd name="T33" fmla="*/ 38 h 42"/>
                  <a:gd name="T34" fmla="*/ 16 w 42"/>
                  <a:gd name="T35" fmla="*/ 42 h 42"/>
                  <a:gd name="T36" fmla="*/ 18 w 42"/>
                  <a:gd name="T37" fmla="*/ 42 h 42"/>
                  <a:gd name="T38" fmla="*/ 38 w 42"/>
                  <a:gd name="T39" fmla="*/ 36 h 42"/>
                  <a:gd name="T40" fmla="*/ 40 w 42"/>
                  <a:gd name="T41" fmla="*/ 32 h 42"/>
                  <a:gd name="T42" fmla="*/ 42 w 42"/>
                  <a:gd name="T43" fmla="*/ 24 h 42"/>
                  <a:gd name="T44" fmla="*/ 38 w 42"/>
                  <a:gd name="T45" fmla="*/ 22 h 42"/>
                  <a:gd name="T46" fmla="*/ 32 w 42"/>
                  <a:gd name="T47" fmla="*/ 20 h 42"/>
                  <a:gd name="T48" fmla="*/ 24 w 42"/>
                  <a:gd name="T49" fmla="*/ 6 h 42"/>
                  <a:gd name="T50" fmla="*/ 18 w 42"/>
                  <a:gd name="T51" fmla="*/ 2 h 42"/>
                  <a:gd name="T52" fmla="*/ 12 w 42"/>
                  <a:gd name="T53" fmla="*/ 2 h 42"/>
                  <a:gd name="T54" fmla="*/ 8 w 42"/>
                  <a:gd name="T55" fmla="*/ 0 h 42"/>
                  <a:gd name="T56" fmla="*/ 2 w 42"/>
                  <a:gd name="T57" fmla="*/ 4 h 42"/>
                  <a:gd name="T58" fmla="*/ 2 w 42"/>
                  <a:gd name="T59" fmla="*/ 8 h 42"/>
                  <a:gd name="T60" fmla="*/ 4 w 42"/>
                  <a:gd name="T61" fmla="*/ 14 h 42"/>
                  <a:gd name="T62" fmla="*/ 8 w 42"/>
                  <a:gd name="T63" fmla="*/ 18 h 42"/>
                  <a:gd name="T64" fmla="*/ 0 w 42"/>
                  <a:gd name="T65" fmla="*/ 18 h 42"/>
                  <a:gd name="T66" fmla="*/ 0 w 42"/>
                  <a:gd name="T67" fmla="*/ 20 h 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
                  <a:gd name="T103" fmla="*/ 0 h 42"/>
                  <a:gd name="T104" fmla="*/ 42 w 42"/>
                  <a:gd name="T105" fmla="*/ 42 h 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 h="42">
                    <a:moveTo>
                      <a:pt x="0" y="20"/>
                    </a:moveTo>
                    <a:lnTo>
                      <a:pt x="6" y="26"/>
                    </a:lnTo>
                    <a:lnTo>
                      <a:pt x="2" y="24"/>
                    </a:lnTo>
                    <a:lnTo>
                      <a:pt x="0" y="26"/>
                    </a:lnTo>
                    <a:lnTo>
                      <a:pt x="0" y="30"/>
                    </a:lnTo>
                    <a:lnTo>
                      <a:pt x="6" y="32"/>
                    </a:lnTo>
                    <a:lnTo>
                      <a:pt x="12" y="32"/>
                    </a:lnTo>
                    <a:lnTo>
                      <a:pt x="14" y="30"/>
                    </a:lnTo>
                    <a:lnTo>
                      <a:pt x="14" y="32"/>
                    </a:lnTo>
                    <a:lnTo>
                      <a:pt x="16" y="32"/>
                    </a:lnTo>
                    <a:lnTo>
                      <a:pt x="18" y="34"/>
                    </a:lnTo>
                    <a:lnTo>
                      <a:pt x="20" y="32"/>
                    </a:lnTo>
                    <a:lnTo>
                      <a:pt x="20" y="34"/>
                    </a:lnTo>
                    <a:lnTo>
                      <a:pt x="16" y="36"/>
                    </a:lnTo>
                    <a:lnTo>
                      <a:pt x="14" y="36"/>
                    </a:lnTo>
                    <a:lnTo>
                      <a:pt x="10" y="36"/>
                    </a:lnTo>
                    <a:lnTo>
                      <a:pt x="10" y="38"/>
                    </a:lnTo>
                    <a:lnTo>
                      <a:pt x="16" y="42"/>
                    </a:lnTo>
                    <a:lnTo>
                      <a:pt x="18" y="42"/>
                    </a:lnTo>
                    <a:lnTo>
                      <a:pt x="38" y="36"/>
                    </a:lnTo>
                    <a:lnTo>
                      <a:pt x="40" y="32"/>
                    </a:lnTo>
                    <a:lnTo>
                      <a:pt x="42" y="24"/>
                    </a:lnTo>
                    <a:lnTo>
                      <a:pt x="38" y="22"/>
                    </a:lnTo>
                    <a:lnTo>
                      <a:pt x="32" y="20"/>
                    </a:lnTo>
                    <a:lnTo>
                      <a:pt x="24" y="6"/>
                    </a:lnTo>
                    <a:lnTo>
                      <a:pt x="18" y="2"/>
                    </a:lnTo>
                    <a:lnTo>
                      <a:pt x="12" y="2"/>
                    </a:lnTo>
                    <a:lnTo>
                      <a:pt x="8" y="0"/>
                    </a:lnTo>
                    <a:lnTo>
                      <a:pt x="2" y="4"/>
                    </a:lnTo>
                    <a:lnTo>
                      <a:pt x="2" y="8"/>
                    </a:lnTo>
                    <a:lnTo>
                      <a:pt x="4" y="14"/>
                    </a:lnTo>
                    <a:lnTo>
                      <a:pt x="8" y="18"/>
                    </a:lnTo>
                    <a:lnTo>
                      <a:pt x="0" y="18"/>
                    </a:lnTo>
                    <a:lnTo>
                      <a:pt x="0" y="20"/>
                    </a:lnTo>
                    <a:close/>
                  </a:path>
                </a:pathLst>
              </a:custGeom>
              <a:solidFill>
                <a:srgbClr val="0071B4">
                  <a:alpha val="25098"/>
                </a:srgbClr>
              </a:solidFill>
              <a:ln w="9525">
                <a:noFill/>
                <a:round/>
                <a:headEnd/>
                <a:tailEnd/>
              </a:ln>
            </p:spPr>
            <p:txBody>
              <a:bodyPr/>
              <a:lstStyle/>
              <a:p>
                <a:endParaRPr lang="en-US"/>
              </a:p>
            </p:txBody>
          </p:sp>
          <p:sp>
            <p:nvSpPr>
              <p:cNvPr id="11714" name="Freeform 364"/>
              <p:cNvSpPr>
                <a:spLocks/>
              </p:cNvSpPr>
              <p:nvPr/>
            </p:nvSpPr>
            <p:spPr bwMode="auto">
              <a:xfrm>
                <a:off x="2480" y="1588"/>
                <a:ext cx="38" cy="20"/>
              </a:xfrm>
              <a:custGeom>
                <a:avLst/>
                <a:gdLst>
                  <a:gd name="T0" fmla="*/ 24 w 38"/>
                  <a:gd name="T1" fmla="*/ 10 h 20"/>
                  <a:gd name="T2" fmla="*/ 32 w 38"/>
                  <a:gd name="T3" fmla="*/ 10 h 20"/>
                  <a:gd name="T4" fmla="*/ 32 w 38"/>
                  <a:gd name="T5" fmla="*/ 8 h 20"/>
                  <a:gd name="T6" fmla="*/ 20 w 38"/>
                  <a:gd name="T7" fmla="*/ 2 h 20"/>
                  <a:gd name="T8" fmla="*/ 8 w 38"/>
                  <a:gd name="T9" fmla="*/ 0 h 20"/>
                  <a:gd name="T10" fmla="*/ 0 w 38"/>
                  <a:gd name="T11" fmla="*/ 10 h 20"/>
                  <a:gd name="T12" fmla="*/ 0 w 38"/>
                  <a:gd name="T13" fmla="*/ 14 h 20"/>
                  <a:gd name="T14" fmla="*/ 18 w 38"/>
                  <a:gd name="T15" fmla="*/ 20 h 20"/>
                  <a:gd name="T16" fmla="*/ 22 w 38"/>
                  <a:gd name="T17" fmla="*/ 20 h 20"/>
                  <a:gd name="T18" fmla="*/ 24 w 38"/>
                  <a:gd name="T19" fmla="*/ 18 h 20"/>
                  <a:gd name="T20" fmla="*/ 34 w 38"/>
                  <a:gd name="T21" fmla="*/ 16 h 20"/>
                  <a:gd name="T22" fmla="*/ 36 w 38"/>
                  <a:gd name="T23" fmla="*/ 16 h 20"/>
                  <a:gd name="T24" fmla="*/ 38 w 38"/>
                  <a:gd name="T25" fmla="*/ 12 h 20"/>
                  <a:gd name="T26" fmla="*/ 10 w 38"/>
                  <a:gd name="T27" fmla="*/ 6 h 20"/>
                  <a:gd name="T28" fmla="*/ 18 w 38"/>
                  <a:gd name="T29" fmla="*/ 6 h 20"/>
                  <a:gd name="T30" fmla="*/ 24 w 38"/>
                  <a:gd name="T31" fmla="*/ 10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
                  <a:gd name="T49" fmla="*/ 0 h 20"/>
                  <a:gd name="T50" fmla="*/ 38 w 38"/>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 h="20">
                    <a:moveTo>
                      <a:pt x="24" y="10"/>
                    </a:moveTo>
                    <a:lnTo>
                      <a:pt x="32" y="10"/>
                    </a:lnTo>
                    <a:lnTo>
                      <a:pt x="32" y="8"/>
                    </a:lnTo>
                    <a:lnTo>
                      <a:pt x="20" y="2"/>
                    </a:lnTo>
                    <a:lnTo>
                      <a:pt x="8" y="0"/>
                    </a:lnTo>
                    <a:lnTo>
                      <a:pt x="0" y="10"/>
                    </a:lnTo>
                    <a:lnTo>
                      <a:pt x="0" y="14"/>
                    </a:lnTo>
                    <a:lnTo>
                      <a:pt x="18" y="20"/>
                    </a:lnTo>
                    <a:lnTo>
                      <a:pt x="22" y="20"/>
                    </a:lnTo>
                    <a:lnTo>
                      <a:pt x="24" y="18"/>
                    </a:lnTo>
                    <a:lnTo>
                      <a:pt x="34" y="16"/>
                    </a:lnTo>
                    <a:lnTo>
                      <a:pt x="36" y="16"/>
                    </a:lnTo>
                    <a:lnTo>
                      <a:pt x="38" y="12"/>
                    </a:lnTo>
                    <a:lnTo>
                      <a:pt x="10" y="6"/>
                    </a:lnTo>
                    <a:lnTo>
                      <a:pt x="18" y="6"/>
                    </a:lnTo>
                    <a:lnTo>
                      <a:pt x="24" y="10"/>
                    </a:lnTo>
                    <a:close/>
                  </a:path>
                </a:pathLst>
              </a:custGeom>
              <a:solidFill>
                <a:srgbClr val="0071B4">
                  <a:alpha val="25098"/>
                </a:srgbClr>
              </a:solidFill>
              <a:ln w="9525">
                <a:noFill/>
                <a:round/>
                <a:headEnd/>
                <a:tailEnd/>
              </a:ln>
            </p:spPr>
            <p:txBody>
              <a:bodyPr/>
              <a:lstStyle/>
              <a:p>
                <a:endParaRPr lang="en-US"/>
              </a:p>
            </p:txBody>
          </p:sp>
          <p:sp>
            <p:nvSpPr>
              <p:cNvPr id="11715" name="Freeform 365"/>
              <p:cNvSpPr>
                <a:spLocks/>
              </p:cNvSpPr>
              <p:nvPr/>
            </p:nvSpPr>
            <p:spPr bwMode="auto">
              <a:xfrm>
                <a:off x="2585" y="1333"/>
                <a:ext cx="8" cy="16"/>
              </a:xfrm>
              <a:custGeom>
                <a:avLst/>
                <a:gdLst>
                  <a:gd name="T0" fmla="*/ 0 w 8"/>
                  <a:gd name="T1" fmla="*/ 16 h 16"/>
                  <a:gd name="T2" fmla="*/ 4 w 8"/>
                  <a:gd name="T3" fmla="*/ 16 h 16"/>
                  <a:gd name="T4" fmla="*/ 6 w 8"/>
                  <a:gd name="T5" fmla="*/ 12 h 16"/>
                  <a:gd name="T6" fmla="*/ 8 w 8"/>
                  <a:gd name="T7" fmla="*/ 4 h 16"/>
                  <a:gd name="T8" fmla="*/ 6 w 8"/>
                  <a:gd name="T9" fmla="*/ 0 h 16"/>
                  <a:gd name="T10" fmla="*/ 6 w 8"/>
                  <a:gd name="T11" fmla="*/ 0 h 16"/>
                  <a:gd name="T12" fmla="*/ 4 w 8"/>
                  <a:gd name="T13" fmla="*/ 2 h 16"/>
                  <a:gd name="T14" fmla="*/ 0 w 8"/>
                  <a:gd name="T15" fmla="*/ 12 h 16"/>
                  <a:gd name="T16" fmla="*/ 0 w 8"/>
                  <a:gd name="T17" fmla="*/ 16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6"/>
                  <a:gd name="T29" fmla="*/ 8 w 8"/>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6">
                    <a:moveTo>
                      <a:pt x="0" y="16"/>
                    </a:moveTo>
                    <a:lnTo>
                      <a:pt x="4" y="16"/>
                    </a:lnTo>
                    <a:lnTo>
                      <a:pt x="6" y="12"/>
                    </a:lnTo>
                    <a:lnTo>
                      <a:pt x="8" y="4"/>
                    </a:lnTo>
                    <a:lnTo>
                      <a:pt x="6" y="0"/>
                    </a:lnTo>
                    <a:lnTo>
                      <a:pt x="4" y="2"/>
                    </a:lnTo>
                    <a:lnTo>
                      <a:pt x="0" y="12"/>
                    </a:lnTo>
                    <a:lnTo>
                      <a:pt x="0" y="16"/>
                    </a:lnTo>
                    <a:close/>
                  </a:path>
                </a:pathLst>
              </a:custGeom>
              <a:solidFill>
                <a:srgbClr val="0071B4">
                  <a:alpha val="25098"/>
                </a:srgbClr>
              </a:solidFill>
              <a:ln w="9525">
                <a:noFill/>
                <a:round/>
                <a:headEnd/>
                <a:tailEnd/>
              </a:ln>
            </p:spPr>
            <p:txBody>
              <a:bodyPr/>
              <a:lstStyle/>
              <a:p>
                <a:endParaRPr lang="en-US"/>
              </a:p>
            </p:txBody>
          </p:sp>
          <p:sp>
            <p:nvSpPr>
              <p:cNvPr id="11716" name="Freeform 366"/>
              <p:cNvSpPr>
                <a:spLocks/>
              </p:cNvSpPr>
              <p:nvPr/>
            </p:nvSpPr>
            <p:spPr bwMode="auto">
              <a:xfrm>
                <a:off x="2494" y="1606"/>
                <a:ext cx="38" cy="16"/>
              </a:xfrm>
              <a:custGeom>
                <a:avLst/>
                <a:gdLst>
                  <a:gd name="T0" fmla="*/ 22 w 38"/>
                  <a:gd name="T1" fmla="*/ 10 h 16"/>
                  <a:gd name="T2" fmla="*/ 28 w 38"/>
                  <a:gd name="T3" fmla="*/ 14 h 16"/>
                  <a:gd name="T4" fmla="*/ 28 w 38"/>
                  <a:gd name="T5" fmla="*/ 16 h 16"/>
                  <a:gd name="T6" fmla="*/ 34 w 38"/>
                  <a:gd name="T7" fmla="*/ 16 h 16"/>
                  <a:gd name="T8" fmla="*/ 38 w 38"/>
                  <a:gd name="T9" fmla="*/ 16 h 16"/>
                  <a:gd name="T10" fmla="*/ 34 w 38"/>
                  <a:gd name="T11" fmla="*/ 12 h 16"/>
                  <a:gd name="T12" fmla="*/ 34 w 38"/>
                  <a:gd name="T13" fmla="*/ 10 h 16"/>
                  <a:gd name="T14" fmla="*/ 36 w 38"/>
                  <a:gd name="T15" fmla="*/ 8 h 16"/>
                  <a:gd name="T16" fmla="*/ 36 w 38"/>
                  <a:gd name="T17" fmla="*/ 6 h 16"/>
                  <a:gd name="T18" fmla="*/ 30 w 38"/>
                  <a:gd name="T19" fmla="*/ 2 h 16"/>
                  <a:gd name="T20" fmla="*/ 28 w 38"/>
                  <a:gd name="T21" fmla="*/ 4 h 16"/>
                  <a:gd name="T22" fmla="*/ 24 w 38"/>
                  <a:gd name="T23" fmla="*/ 2 h 16"/>
                  <a:gd name="T24" fmla="*/ 22 w 38"/>
                  <a:gd name="T25" fmla="*/ 2 h 16"/>
                  <a:gd name="T26" fmla="*/ 18 w 38"/>
                  <a:gd name="T27" fmla="*/ 0 h 16"/>
                  <a:gd name="T28" fmla="*/ 0 w 38"/>
                  <a:gd name="T29" fmla="*/ 4 h 16"/>
                  <a:gd name="T30" fmla="*/ 2 w 38"/>
                  <a:gd name="T31" fmla="*/ 6 h 16"/>
                  <a:gd name="T32" fmla="*/ 22 w 38"/>
                  <a:gd name="T33" fmla="*/ 1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16"/>
                  <a:gd name="T53" fmla="*/ 38 w 38"/>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16">
                    <a:moveTo>
                      <a:pt x="22" y="10"/>
                    </a:moveTo>
                    <a:lnTo>
                      <a:pt x="28" y="14"/>
                    </a:lnTo>
                    <a:lnTo>
                      <a:pt x="28" y="16"/>
                    </a:lnTo>
                    <a:lnTo>
                      <a:pt x="34" y="16"/>
                    </a:lnTo>
                    <a:lnTo>
                      <a:pt x="38" y="16"/>
                    </a:lnTo>
                    <a:lnTo>
                      <a:pt x="34" y="12"/>
                    </a:lnTo>
                    <a:lnTo>
                      <a:pt x="34" y="10"/>
                    </a:lnTo>
                    <a:lnTo>
                      <a:pt x="36" y="8"/>
                    </a:lnTo>
                    <a:lnTo>
                      <a:pt x="36" y="6"/>
                    </a:lnTo>
                    <a:lnTo>
                      <a:pt x="30" y="2"/>
                    </a:lnTo>
                    <a:lnTo>
                      <a:pt x="28" y="4"/>
                    </a:lnTo>
                    <a:lnTo>
                      <a:pt x="24" y="2"/>
                    </a:lnTo>
                    <a:lnTo>
                      <a:pt x="22" y="2"/>
                    </a:lnTo>
                    <a:lnTo>
                      <a:pt x="18" y="0"/>
                    </a:lnTo>
                    <a:lnTo>
                      <a:pt x="0" y="4"/>
                    </a:lnTo>
                    <a:lnTo>
                      <a:pt x="2" y="6"/>
                    </a:lnTo>
                    <a:lnTo>
                      <a:pt x="22" y="10"/>
                    </a:lnTo>
                    <a:close/>
                  </a:path>
                </a:pathLst>
              </a:custGeom>
              <a:solidFill>
                <a:srgbClr val="0071B4">
                  <a:alpha val="25098"/>
                </a:srgbClr>
              </a:solidFill>
              <a:ln w="9525">
                <a:noFill/>
                <a:round/>
                <a:headEnd/>
                <a:tailEnd/>
              </a:ln>
            </p:spPr>
            <p:txBody>
              <a:bodyPr/>
              <a:lstStyle/>
              <a:p>
                <a:endParaRPr lang="en-US"/>
              </a:p>
            </p:txBody>
          </p:sp>
          <p:sp>
            <p:nvSpPr>
              <p:cNvPr id="11717" name="Rectangle 367"/>
              <p:cNvSpPr>
                <a:spLocks noChangeArrowheads="1"/>
              </p:cNvSpPr>
              <p:nvPr/>
            </p:nvSpPr>
            <p:spPr bwMode="auto">
              <a:xfrm>
                <a:off x="2506" y="1889"/>
                <a:ext cx="1" cy="1"/>
              </a:xfrm>
              <a:prstGeom prst="rect">
                <a:avLst/>
              </a:prstGeom>
              <a:solidFill>
                <a:srgbClr val="0071B4">
                  <a:alpha val="25098"/>
                </a:srgbClr>
              </a:solidFill>
              <a:ln w="9525">
                <a:noFill/>
                <a:miter lim="800000"/>
                <a:headEnd/>
                <a:tailEnd/>
              </a:ln>
            </p:spPr>
            <p:txBody>
              <a:bodyPr/>
              <a:lstStyle/>
              <a:p>
                <a:endParaRPr lang="en-US"/>
              </a:p>
            </p:txBody>
          </p:sp>
          <p:sp>
            <p:nvSpPr>
              <p:cNvPr id="11718" name="Freeform 368"/>
              <p:cNvSpPr>
                <a:spLocks/>
              </p:cNvSpPr>
              <p:nvPr/>
            </p:nvSpPr>
            <p:spPr bwMode="auto">
              <a:xfrm>
                <a:off x="2587" y="1239"/>
                <a:ext cx="6" cy="16"/>
              </a:xfrm>
              <a:custGeom>
                <a:avLst/>
                <a:gdLst>
                  <a:gd name="T0" fmla="*/ 6 w 6"/>
                  <a:gd name="T1" fmla="*/ 6 h 16"/>
                  <a:gd name="T2" fmla="*/ 4 w 6"/>
                  <a:gd name="T3" fmla="*/ 0 h 16"/>
                  <a:gd name="T4" fmla="*/ 4 w 6"/>
                  <a:gd name="T5" fmla="*/ 2 h 16"/>
                  <a:gd name="T6" fmla="*/ 0 w 6"/>
                  <a:gd name="T7" fmla="*/ 8 h 16"/>
                  <a:gd name="T8" fmla="*/ 0 w 6"/>
                  <a:gd name="T9" fmla="*/ 16 h 16"/>
                  <a:gd name="T10" fmla="*/ 2 w 6"/>
                  <a:gd name="T11" fmla="*/ 16 h 16"/>
                  <a:gd name="T12" fmla="*/ 2 w 6"/>
                  <a:gd name="T13" fmla="*/ 14 h 16"/>
                  <a:gd name="T14" fmla="*/ 4 w 6"/>
                  <a:gd name="T15" fmla="*/ 14 h 16"/>
                  <a:gd name="T16" fmla="*/ 4 w 6"/>
                  <a:gd name="T17" fmla="*/ 12 h 16"/>
                  <a:gd name="T18" fmla="*/ 4 w 6"/>
                  <a:gd name="T19" fmla="*/ 10 h 16"/>
                  <a:gd name="T20" fmla="*/ 6 w 6"/>
                  <a:gd name="T21" fmla="*/ 8 h 16"/>
                  <a:gd name="T22" fmla="*/ 6 w 6"/>
                  <a:gd name="T23" fmla="*/ 6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16"/>
                  <a:gd name="T38" fmla="*/ 6 w 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16">
                    <a:moveTo>
                      <a:pt x="6" y="6"/>
                    </a:moveTo>
                    <a:lnTo>
                      <a:pt x="4" y="0"/>
                    </a:lnTo>
                    <a:lnTo>
                      <a:pt x="4" y="2"/>
                    </a:lnTo>
                    <a:lnTo>
                      <a:pt x="0" y="8"/>
                    </a:lnTo>
                    <a:lnTo>
                      <a:pt x="0" y="16"/>
                    </a:lnTo>
                    <a:lnTo>
                      <a:pt x="2" y="16"/>
                    </a:lnTo>
                    <a:lnTo>
                      <a:pt x="2" y="14"/>
                    </a:lnTo>
                    <a:lnTo>
                      <a:pt x="4" y="14"/>
                    </a:lnTo>
                    <a:lnTo>
                      <a:pt x="4" y="12"/>
                    </a:lnTo>
                    <a:lnTo>
                      <a:pt x="4" y="10"/>
                    </a:lnTo>
                    <a:lnTo>
                      <a:pt x="6" y="8"/>
                    </a:lnTo>
                    <a:lnTo>
                      <a:pt x="6" y="6"/>
                    </a:lnTo>
                    <a:close/>
                  </a:path>
                </a:pathLst>
              </a:custGeom>
              <a:solidFill>
                <a:srgbClr val="0071B4">
                  <a:alpha val="25098"/>
                </a:srgbClr>
              </a:solidFill>
              <a:ln w="9525">
                <a:noFill/>
                <a:round/>
                <a:headEnd/>
                <a:tailEnd/>
              </a:ln>
            </p:spPr>
            <p:txBody>
              <a:bodyPr/>
              <a:lstStyle/>
              <a:p>
                <a:endParaRPr lang="en-US"/>
              </a:p>
            </p:txBody>
          </p:sp>
          <p:sp>
            <p:nvSpPr>
              <p:cNvPr id="11719" name="Freeform 369"/>
              <p:cNvSpPr>
                <a:spLocks/>
              </p:cNvSpPr>
              <p:nvPr/>
            </p:nvSpPr>
            <p:spPr bwMode="auto">
              <a:xfrm>
                <a:off x="2573" y="1484"/>
                <a:ext cx="20" cy="26"/>
              </a:xfrm>
              <a:custGeom>
                <a:avLst/>
                <a:gdLst>
                  <a:gd name="T0" fmla="*/ 2 w 20"/>
                  <a:gd name="T1" fmla="*/ 24 h 26"/>
                  <a:gd name="T2" fmla="*/ 4 w 20"/>
                  <a:gd name="T3" fmla="*/ 22 h 26"/>
                  <a:gd name="T4" fmla="*/ 6 w 20"/>
                  <a:gd name="T5" fmla="*/ 24 h 26"/>
                  <a:gd name="T6" fmla="*/ 14 w 20"/>
                  <a:gd name="T7" fmla="*/ 22 h 26"/>
                  <a:gd name="T8" fmla="*/ 18 w 20"/>
                  <a:gd name="T9" fmla="*/ 26 h 26"/>
                  <a:gd name="T10" fmla="*/ 20 w 20"/>
                  <a:gd name="T11" fmla="*/ 22 h 26"/>
                  <a:gd name="T12" fmla="*/ 20 w 20"/>
                  <a:gd name="T13" fmla="*/ 20 h 26"/>
                  <a:gd name="T14" fmla="*/ 20 w 20"/>
                  <a:gd name="T15" fmla="*/ 14 h 26"/>
                  <a:gd name="T16" fmla="*/ 18 w 20"/>
                  <a:gd name="T17" fmla="*/ 16 h 26"/>
                  <a:gd name="T18" fmla="*/ 16 w 20"/>
                  <a:gd name="T19" fmla="*/ 18 h 26"/>
                  <a:gd name="T20" fmla="*/ 14 w 20"/>
                  <a:gd name="T21" fmla="*/ 18 h 26"/>
                  <a:gd name="T22" fmla="*/ 12 w 20"/>
                  <a:gd name="T23" fmla="*/ 14 h 26"/>
                  <a:gd name="T24" fmla="*/ 10 w 20"/>
                  <a:gd name="T25" fmla="*/ 12 h 26"/>
                  <a:gd name="T26" fmla="*/ 12 w 20"/>
                  <a:gd name="T27" fmla="*/ 10 h 26"/>
                  <a:gd name="T28" fmla="*/ 14 w 20"/>
                  <a:gd name="T29" fmla="*/ 8 h 26"/>
                  <a:gd name="T30" fmla="*/ 14 w 20"/>
                  <a:gd name="T31" fmla="*/ 6 h 26"/>
                  <a:gd name="T32" fmla="*/ 12 w 20"/>
                  <a:gd name="T33" fmla="*/ 0 h 26"/>
                  <a:gd name="T34" fmla="*/ 10 w 20"/>
                  <a:gd name="T35" fmla="*/ 2 h 26"/>
                  <a:gd name="T36" fmla="*/ 10 w 20"/>
                  <a:gd name="T37" fmla="*/ 4 h 26"/>
                  <a:gd name="T38" fmla="*/ 8 w 20"/>
                  <a:gd name="T39" fmla="*/ 6 h 26"/>
                  <a:gd name="T40" fmla="*/ 6 w 20"/>
                  <a:gd name="T41" fmla="*/ 4 h 26"/>
                  <a:gd name="T42" fmla="*/ 0 w 20"/>
                  <a:gd name="T43" fmla="*/ 4 h 26"/>
                  <a:gd name="T44" fmla="*/ 0 w 20"/>
                  <a:gd name="T45" fmla="*/ 6 h 26"/>
                  <a:gd name="T46" fmla="*/ 2 w 20"/>
                  <a:gd name="T47" fmla="*/ 8 h 26"/>
                  <a:gd name="T48" fmla="*/ 2 w 20"/>
                  <a:gd name="T49" fmla="*/ 24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26"/>
                  <a:gd name="T77" fmla="*/ 20 w 20"/>
                  <a:gd name="T78" fmla="*/ 26 h 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26">
                    <a:moveTo>
                      <a:pt x="2" y="24"/>
                    </a:moveTo>
                    <a:lnTo>
                      <a:pt x="4" y="22"/>
                    </a:lnTo>
                    <a:lnTo>
                      <a:pt x="6" y="24"/>
                    </a:lnTo>
                    <a:lnTo>
                      <a:pt x="14" y="22"/>
                    </a:lnTo>
                    <a:lnTo>
                      <a:pt x="18" y="26"/>
                    </a:lnTo>
                    <a:lnTo>
                      <a:pt x="20" y="22"/>
                    </a:lnTo>
                    <a:lnTo>
                      <a:pt x="20" y="20"/>
                    </a:lnTo>
                    <a:lnTo>
                      <a:pt x="20" y="14"/>
                    </a:lnTo>
                    <a:lnTo>
                      <a:pt x="18" y="16"/>
                    </a:lnTo>
                    <a:lnTo>
                      <a:pt x="16" y="18"/>
                    </a:lnTo>
                    <a:lnTo>
                      <a:pt x="14" y="18"/>
                    </a:lnTo>
                    <a:lnTo>
                      <a:pt x="12" y="14"/>
                    </a:lnTo>
                    <a:lnTo>
                      <a:pt x="10" y="12"/>
                    </a:lnTo>
                    <a:lnTo>
                      <a:pt x="12" y="10"/>
                    </a:lnTo>
                    <a:lnTo>
                      <a:pt x="14" y="8"/>
                    </a:lnTo>
                    <a:lnTo>
                      <a:pt x="14" y="6"/>
                    </a:lnTo>
                    <a:lnTo>
                      <a:pt x="12" y="0"/>
                    </a:lnTo>
                    <a:lnTo>
                      <a:pt x="10" y="2"/>
                    </a:lnTo>
                    <a:lnTo>
                      <a:pt x="10" y="4"/>
                    </a:lnTo>
                    <a:lnTo>
                      <a:pt x="8" y="6"/>
                    </a:lnTo>
                    <a:lnTo>
                      <a:pt x="6" y="4"/>
                    </a:lnTo>
                    <a:lnTo>
                      <a:pt x="0" y="4"/>
                    </a:lnTo>
                    <a:lnTo>
                      <a:pt x="0" y="6"/>
                    </a:lnTo>
                    <a:lnTo>
                      <a:pt x="2" y="8"/>
                    </a:lnTo>
                    <a:lnTo>
                      <a:pt x="2" y="24"/>
                    </a:lnTo>
                    <a:close/>
                  </a:path>
                </a:pathLst>
              </a:custGeom>
              <a:solidFill>
                <a:srgbClr val="0071B4">
                  <a:alpha val="25098"/>
                </a:srgbClr>
              </a:solidFill>
              <a:ln w="9525">
                <a:noFill/>
                <a:round/>
                <a:headEnd/>
                <a:tailEnd/>
              </a:ln>
            </p:spPr>
            <p:txBody>
              <a:bodyPr/>
              <a:lstStyle/>
              <a:p>
                <a:endParaRPr lang="en-US"/>
              </a:p>
            </p:txBody>
          </p:sp>
          <p:sp>
            <p:nvSpPr>
              <p:cNvPr id="11720" name="Freeform 370"/>
              <p:cNvSpPr>
                <a:spLocks/>
              </p:cNvSpPr>
              <p:nvPr/>
            </p:nvSpPr>
            <p:spPr bwMode="auto">
              <a:xfrm>
                <a:off x="2532" y="1536"/>
                <a:ext cx="24" cy="18"/>
              </a:xfrm>
              <a:custGeom>
                <a:avLst/>
                <a:gdLst>
                  <a:gd name="T0" fmla="*/ 20 w 24"/>
                  <a:gd name="T1" fmla="*/ 6 h 18"/>
                  <a:gd name="T2" fmla="*/ 20 w 24"/>
                  <a:gd name="T3" fmla="*/ 2 h 18"/>
                  <a:gd name="T4" fmla="*/ 10 w 24"/>
                  <a:gd name="T5" fmla="*/ 0 h 18"/>
                  <a:gd name="T6" fmla="*/ 6 w 24"/>
                  <a:gd name="T7" fmla="*/ 2 h 18"/>
                  <a:gd name="T8" fmla="*/ 2 w 24"/>
                  <a:gd name="T9" fmla="*/ 4 h 18"/>
                  <a:gd name="T10" fmla="*/ 0 w 24"/>
                  <a:gd name="T11" fmla="*/ 8 h 18"/>
                  <a:gd name="T12" fmla="*/ 0 w 24"/>
                  <a:gd name="T13" fmla="*/ 12 h 18"/>
                  <a:gd name="T14" fmla="*/ 2 w 24"/>
                  <a:gd name="T15" fmla="*/ 14 h 18"/>
                  <a:gd name="T16" fmla="*/ 8 w 24"/>
                  <a:gd name="T17" fmla="*/ 16 h 18"/>
                  <a:gd name="T18" fmla="*/ 10 w 24"/>
                  <a:gd name="T19" fmla="*/ 18 h 18"/>
                  <a:gd name="T20" fmla="*/ 24 w 24"/>
                  <a:gd name="T21" fmla="*/ 16 h 18"/>
                  <a:gd name="T22" fmla="*/ 24 w 24"/>
                  <a:gd name="T23" fmla="*/ 12 h 18"/>
                  <a:gd name="T24" fmla="*/ 20 w 24"/>
                  <a:gd name="T25" fmla="*/ 10 h 18"/>
                  <a:gd name="T26" fmla="*/ 20 w 24"/>
                  <a:gd name="T27" fmla="*/ 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8"/>
                  <a:gd name="T44" fmla="*/ 24 w 24"/>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8">
                    <a:moveTo>
                      <a:pt x="20" y="6"/>
                    </a:moveTo>
                    <a:lnTo>
                      <a:pt x="20" y="2"/>
                    </a:lnTo>
                    <a:lnTo>
                      <a:pt x="10" y="0"/>
                    </a:lnTo>
                    <a:lnTo>
                      <a:pt x="6" y="2"/>
                    </a:lnTo>
                    <a:lnTo>
                      <a:pt x="2" y="4"/>
                    </a:lnTo>
                    <a:lnTo>
                      <a:pt x="0" y="8"/>
                    </a:lnTo>
                    <a:lnTo>
                      <a:pt x="0" y="12"/>
                    </a:lnTo>
                    <a:lnTo>
                      <a:pt x="2" y="14"/>
                    </a:lnTo>
                    <a:lnTo>
                      <a:pt x="8" y="16"/>
                    </a:lnTo>
                    <a:lnTo>
                      <a:pt x="10" y="18"/>
                    </a:lnTo>
                    <a:lnTo>
                      <a:pt x="24" y="16"/>
                    </a:lnTo>
                    <a:lnTo>
                      <a:pt x="24" y="12"/>
                    </a:lnTo>
                    <a:lnTo>
                      <a:pt x="20" y="10"/>
                    </a:lnTo>
                    <a:lnTo>
                      <a:pt x="20" y="6"/>
                    </a:lnTo>
                    <a:close/>
                  </a:path>
                </a:pathLst>
              </a:custGeom>
              <a:solidFill>
                <a:srgbClr val="0071B4">
                  <a:alpha val="25098"/>
                </a:srgbClr>
              </a:solidFill>
              <a:ln w="9525">
                <a:noFill/>
                <a:round/>
                <a:headEnd/>
                <a:tailEnd/>
              </a:ln>
            </p:spPr>
            <p:txBody>
              <a:bodyPr/>
              <a:lstStyle/>
              <a:p>
                <a:endParaRPr lang="en-US"/>
              </a:p>
            </p:txBody>
          </p:sp>
          <p:sp>
            <p:nvSpPr>
              <p:cNvPr id="11721" name="Freeform 371"/>
              <p:cNvSpPr>
                <a:spLocks/>
              </p:cNvSpPr>
              <p:nvPr/>
            </p:nvSpPr>
            <p:spPr bwMode="auto">
              <a:xfrm>
                <a:off x="3657" y="1180"/>
                <a:ext cx="17" cy="12"/>
              </a:xfrm>
              <a:custGeom>
                <a:avLst/>
                <a:gdLst>
                  <a:gd name="T0" fmla="*/ 4 w 17"/>
                  <a:gd name="T1" fmla="*/ 8 h 12"/>
                  <a:gd name="T2" fmla="*/ 4 w 17"/>
                  <a:gd name="T3" fmla="*/ 8 h 12"/>
                  <a:gd name="T4" fmla="*/ 6 w 17"/>
                  <a:gd name="T5" fmla="*/ 6 h 12"/>
                  <a:gd name="T6" fmla="*/ 8 w 17"/>
                  <a:gd name="T7" fmla="*/ 8 h 12"/>
                  <a:gd name="T8" fmla="*/ 8 w 17"/>
                  <a:gd name="T9" fmla="*/ 10 h 12"/>
                  <a:gd name="T10" fmla="*/ 8 w 17"/>
                  <a:gd name="T11" fmla="*/ 10 h 12"/>
                  <a:gd name="T12" fmla="*/ 8 w 17"/>
                  <a:gd name="T13" fmla="*/ 12 h 12"/>
                  <a:gd name="T14" fmla="*/ 14 w 17"/>
                  <a:gd name="T15" fmla="*/ 10 h 12"/>
                  <a:gd name="T16" fmla="*/ 14 w 17"/>
                  <a:gd name="T17" fmla="*/ 8 h 12"/>
                  <a:gd name="T18" fmla="*/ 15 w 17"/>
                  <a:gd name="T19" fmla="*/ 8 h 12"/>
                  <a:gd name="T20" fmla="*/ 17 w 17"/>
                  <a:gd name="T21" fmla="*/ 6 h 12"/>
                  <a:gd name="T22" fmla="*/ 15 w 17"/>
                  <a:gd name="T23" fmla="*/ 4 h 12"/>
                  <a:gd name="T24" fmla="*/ 15 w 17"/>
                  <a:gd name="T25" fmla="*/ 0 h 12"/>
                  <a:gd name="T26" fmla="*/ 15 w 17"/>
                  <a:gd name="T27" fmla="*/ 0 h 12"/>
                  <a:gd name="T28" fmla="*/ 4 w 17"/>
                  <a:gd name="T29" fmla="*/ 0 h 12"/>
                  <a:gd name="T30" fmla="*/ 2 w 17"/>
                  <a:gd name="T31" fmla="*/ 0 h 12"/>
                  <a:gd name="T32" fmla="*/ 0 w 17"/>
                  <a:gd name="T33" fmla="*/ 4 h 12"/>
                  <a:gd name="T34" fmla="*/ 4 w 17"/>
                  <a:gd name="T35" fmla="*/ 6 h 12"/>
                  <a:gd name="T36" fmla="*/ 4 w 17"/>
                  <a:gd name="T37" fmla="*/ 8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2"/>
                  <a:gd name="T59" fmla="*/ 17 w 17"/>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2">
                    <a:moveTo>
                      <a:pt x="4" y="8"/>
                    </a:moveTo>
                    <a:lnTo>
                      <a:pt x="4" y="8"/>
                    </a:lnTo>
                    <a:lnTo>
                      <a:pt x="6" y="6"/>
                    </a:lnTo>
                    <a:lnTo>
                      <a:pt x="8" y="8"/>
                    </a:lnTo>
                    <a:lnTo>
                      <a:pt x="8" y="10"/>
                    </a:lnTo>
                    <a:lnTo>
                      <a:pt x="8" y="12"/>
                    </a:lnTo>
                    <a:lnTo>
                      <a:pt x="14" y="10"/>
                    </a:lnTo>
                    <a:lnTo>
                      <a:pt x="14" y="8"/>
                    </a:lnTo>
                    <a:lnTo>
                      <a:pt x="15" y="8"/>
                    </a:lnTo>
                    <a:lnTo>
                      <a:pt x="17" y="6"/>
                    </a:lnTo>
                    <a:lnTo>
                      <a:pt x="15" y="4"/>
                    </a:lnTo>
                    <a:lnTo>
                      <a:pt x="15" y="0"/>
                    </a:lnTo>
                    <a:lnTo>
                      <a:pt x="4" y="0"/>
                    </a:lnTo>
                    <a:lnTo>
                      <a:pt x="2" y="0"/>
                    </a:lnTo>
                    <a:lnTo>
                      <a:pt x="0" y="4"/>
                    </a:lnTo>
                    <a:lnTo>
                      <a:pt x="4" y="6"/>
                    </a:lnTo>
                    <a:lnTo>
                      <a:pt x="4" y="8"/>
                    </a:lnTo>
                    <a:close/>
                  </a:path>
                </a:pathLst>
              </a:custGeom>
              <a:solidFill>
                <a:srgbClr val="0071B4">
                  <a:alpha val="25098"/>
                </a:srgbClr>
              </a:solidFill>
              <a:ln w="9525">
                <a:noFill/>
                <a:round/>
                <a:headEnd/>
                <a:tailEnd/>
              </a:ln>
            </p:spPr>
            <p:txBody>
              <a:bodyPr/>
              <a:lstStyle/>
              <a:p>
                <a:endParaRPr lang="en-US"/>
              </a:p>
            </p:txBody>
          </p:sp>
          <p:sp>
            <p:nvSpPr>
              <p:cNvPr id="11722" name="Freeform 372"/>
              <p:cNvSpPr>
                <a:spLocks/>
              </p:cNvSpPr>
              <p:nvPr/>
            </p:nvSpPr>
            <p:spPr bwMode="auto">
              <a:xfrm>
                <a:off x="2496" y="1614"/>
                <a:ext cx="36" cy="36"/>
              </a:xfrm>
              <a:custGeom>
                <a:avLst/>
                <a:gdLst>
                  <a:gd name="T0" fmla="*/ 30 w 36"/>
                  <a:gd name="T1" fmla="*/ 22 h 36"/>
                  <a:gd name="T2" fmla="*/ 32 w 36"/>
                  <a:gd name="T3" fmla="*/ 22 h 36"/>
                  <a:gd name="T4" fmla="*/ 36 w 36"/>
                  <a:gd name="T5" fmla="*/ 22 h 36"/>
                  <a:gd name="T6" fmla="*/ 34 w 36"/>
                  <a:gd name="T7" fmla="*/ 18 h 36"/>
                  <a:gd name="T8" fmla="*/ 32 w 36"/>
                  <a:gd name="T9" fmla="*/ 18 h 36"/>
                  <a:gd name="T10" fmla="*/ 30 w 36"/>
                  <a:gd name="T11" fmla="*/ 14 h 36"/>
                  <a:gd name="T12" fmla="*/ 24 w 36"/>
                  <a:gd name="T13" fmla="*/ 12 h 36"/>
                  <a:gd name="T14" fmla="*/ 20 w 36"/>
                  <a:gd name="T15" fmla="*/ 8 h 36"/>
                  <a:gd name="T16" fmla="*/ 18 w 36"/>
                  <a:gd name="T17" fmla="*/ 4 h 36"/>
                  <a:gd name="T18" fmla="*/ 14 w 36"/>
                  <a:gd name="T19" fmla="*/ 2 h 36"/>
                  <a:gd name="T20" fmla="*/ 12 w 36"/>
                  <a:gd name="T21" fmla="*/ 2 h 36"/>
                  <a:gd name="T22" fmla="*/ 4 w 36"/>
                  <a:gd name="T23" fmla="*/ 0 h 36"/>
                  <a:gd name="T24" fmla="*/ 0 w 36"/>
                  <a:gd name="T25" fmla="*/ 2 h 36"/>
                  <a:gd name="T26" fmla="*/ 0 w 36"/>
                  <a:gd name="T27" fmla="*/ 4 h 36"/>
                  <a:gd name="T28" fmla="*/ 0 w 36"/>
                  <a:gd name="T29" fmla="*/ 8 h 36"/>
                  <a:gd name="T30" fmla="*/ 2 w 36"/>
                  <a:gd name="T31" fmla="*/ 10 h 36"/>
                  <a:gd name="T32" fmla="*/ 2 w 36"/>
                  <a:gd name="T33" fmla="*/ 14 h 36"/>
                  <a:gd name="T34" fmla="*/ 6 w 36"/>
                  <a:gd name="T35" fmla="*/ 16 h 36"/>
                  <a:gd name="T36" fmla="*/ 8 w 36"/>
                  <a:gd name="T37" fmla="*/ 20 h 36"/>
                  <a:gd name="T38" fmla="*/ 18 w 36"/>
                  <a:gd name="T39" fmla="*/ 26 h 36"/>
                  <a:gd name="T40" fmla="*/ 24 w 36"/>
                  <a:gd name="T41" fmla="*/ 34 h 36"/>
                  <a:gd name="T42" fmla="*/ 28 w 36"/>
                  <a:gd name="T43" fmla="*/ 32 h 36"/>
                  <a:gd name="T44" fmla="*/ 28 w 36"/>
                  <a:gd name="T45" fmla="*/ 34 h 36"/>
                  <a:gd name="T46" fmla="*/ 30 w 36"/>
                  <a:gd name="T47" fmla="*/ 36 h 36"/>
                  <a:gd name="T48" fmla="*/ 32 w 36"/>
                  <a:gd name="T49" fmla="*/ 36 h 36"/>
                  <a:gd name="T50" fmla="*/ 32 w 36"/>
                  <a:gd name="T51" fmla="*/ 30 h 36"/>
                  <a:gd name="T52" fmla="*/ 30 w 36"/>
                  <a:gd name="T53" fmla="*/ 28 h 36"/>
                  <a:gd name="T54" fmla="*/ 28 w 36"/>
                  <a:gd name="T55" fmla="*/ 26 h 36"/>
                  <a:gd name="T56" fmla="*/ 24 w 36"/>
                  <a:gd name="T57" fmla="*/ 24 h 36"/>
                  <a:gd name="T58" fmla="*/ 26 w 36"/>
                  <a:gd name="T59" fmla="*/ 22 h 36"/>
                  <a:gd name="T60" fmla="*/ 30 w 36"/>
                  <a:gd name="T61" fmla="*/ 22 h 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
                  <a:gd name="T94" fmla="*/ 0 h 36"/>
                  <a:gd name="T95" fmla="*/ 36 w 36"/>
                  <a:gd name="T96" fmla="*/ 36 h 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 h="36">
                    <a:moveTo>
                      <a:pt x="30" y="22"/>
                    </a:moveTo>
                    <a:lnTo>
                      <a:pt x="32" y="22"/>
                    </a:lnTo>
                    <a:lnTo>
                      <a:pt x="36" y="22"/>
                    </a:lnTo>
                    <a:lnTo>
                      <a:pt x="34" y="18"/>
                    </a:lnTo>
                    <a:lnTo>
                      <a:pt x="32" y="18"/>
                    </a:lnTo>
                    <a:lnTo>
                      <a:pt x="30" y="14"/>
                    </a:lnTo>
                    <a:lnTo>
                      <a:pt x="24" y="12"/>
                    </a:lnTo>
                    <a:lnTo>
                      <a:pt x="20" y="8"/>
                    </a:lnTo>
                    <a:lnTo>
                      <a:pt x="18" y="4"/>
                    </a:lnTo>
                    <a:lnTo>
                      <a:pt x="14" y="2"/>
                    </a:lnTo>
                    <a:lnTo>
                      <a:pt x="12" y="2"/>
                    </a:lnTo>
                    <a:lnTo>
                      <a:pt x="4" y="0"/>
                    </a:lnTo>
                    <a:lnTo>
                      <a:pt x="0" y="2"/>
                    </a:lnTo>
                    <a:lnTo>
                      <a:pt x="0" y="4"/>
                    </a:lnTo>
                    <a:lnTo>
                      <a:pt x="0" y="8"/>
                    </a:lnTo>
                    <a:lnTo>
                      <a:pt x="2" y="10"/>
                    </a:lnTo>
                    <a:lnTo>
                      <a:pt x="2" y="14"/>
                    </a:lnTo>
                    <a:lnTo>
                      <a:pt x="6" y="16"/>
                    </a:lnTo>
                    <a:lnTo>
                      <a:pt x="8" y="20"/>
                    </a:lnTo>
                    <a:lnTo>
                      <a:pt x="18" y="26"/>
                    </a:lnTo>
                    <a:lnTo>
                      <a:pt x="24" y="34"/>
                    </a:lnTo>
                    <a:lnTo>
                      <a:pt x="28" y="32"/>
                    </a:lnTo>
                    <a:lnTo>
                      <a:pt x="28" y="34"/>
                    </a:lnTo>
                    <a:lnTo>
                      <a:pt x="30" y="36"/>
                    </a:lnTo>
                    <a:lnTo>
                      <a:pt x="32" y="36"/>
                    </a:lnTo>
                    <a:lnTo>
                      <a:pt x="32" y="30"/>
                    </a:lnTo>
                    <a:lnTo>
                      <a:pt x="30" y="28"/>
                    </a:lnTo>
                    <a:lnTo>
                      <a:pt x="28" y="26"/>
                    </a:lnTo>
                    <a:lnTo>
                      <a:pt x="24" y="24"/>
                    </a:lnTo>
                    <a:lnTo>
                      <a:pt x="26" y="22"/>
                    </a:lnTo>
                    <a:lnTo>
                      <a:pt x="30" y="22"/>
                    </a:lnTo>
                    <a:close/>
                  </a:path>
                </a:pathLst>
              </a:custGeom>
              <a:solidFill>
                <a:srgbClr val="0071B4">
                  <a:alpha val="25098"/>
                </a:srgbClr>
              </a:solidFill>
              <a:ln w="9525">
                <a:noFill/>
                <a:round/>
                <a:headEnd/>
                <a:tailEnd/>
              </a:ln>
            </p:spPr>
            <p:txBody>
              <a:bodyPr/>
              <a:lstStyle/>
              <a:p>
                <a:endParaRPr lang="en-US"/>
              </a:p>
            </p:txBody>
          </p:sp>
          <p:sp>
            <p:nvSpPr>
              <p:cNvPr id="11723" name="Freeform 373"/>
              <p:cNvSpPr>
                <a:spLocks/>
              </p:cNvSpPr>
              <p:nvPr/>
            </p:nvSpPr>
            <p:spPr bwMode="auto">
              <a:xfrm>
                <a:off x="2446" y="1695"/>
                <a:ext cx="38" cy="26"/>
              </a:xfrm>
              <a:custGeom>
                <a:avLst/>
                <a:gdLst>
                  <a:gd name="T0" fmla="*/ 32 w 38"/>
                  <a:gd name="T1" fmla="*/ 2 h 26"/>
                  <a:gd name="T2" fmla="*/ 30 w 38"/>
                  <a:gd name="T3" fmla="*/ 0 h 26"/>
                  <a:gd name="T4" fmla="*/ 24 w 38"/>
                  <a:gd name="T5" fmla="*/ 6 h 26"/>
                  <a:gd name="T6" fmla="*/ 14 w 38"/>
                  <a:gd name="T7" fmla="*/ 10 h 26"/>
                  <a:gd name="T8" fmla="*/ 12 w 38"/>
                  <a:gd name="T9" fmla="*/ 12 h 26"/>
                  <a:gd name="T10" fmla="*/ 2 w 38"/>
                  <a:gd name="T11" fmla="*/ 18 h 26"/>
                  <a:gd name="T12" fmla="*/ 0 w 38"/>
                  <a:gd name="T13" fmla="*/ 26 h 26"/>
                  <a:gd name="T14" fmla="*/ 2 w 38"/>
                  <a:gd name="T15" fmla="*/ 26 h 26"/>
                  <a:gd name="T16" fmla="*/ 24 w 38"/>
                  <a:gd name="T17" fmla="*/ 22 h 26"/>
                  <a:gd name="T18" fmla="*/ 28 w 38"/>
                  <a:gd name="T19" fmla="*/ 22 h 26"/>
                  <a:gd name="T20" fmla="*/ 30 w 38"/>
                  <a:gd name="T21" fmla="*/ 20 h 26"/>
                  <a:gd name="T22" fmla="*/ 32 w 38"/>
                  <a:gd name="T23" fmla="*/ 22 h 26"/>
                  <a:gd name="T24" fmla="*/ 34 w 38"/>
                  <a:gd name="T25" fmla="*/ 20 h 26"/>
                  <a:gd name="T26" fmla="*/ 38 w 38"/>
                  <a:gd name="T27" fmla="*/ 18 h 26"/>
                  <a:gd name="T28" fmla="*/ 36 w 38"/>
                  <a:gd name="T29" fmla="*/ 8 h 26"/>
                  <a:gd name="T30" fmla="*/ 36 w 38"/>
                  <a:gd name="T31" fmla="*/ 6 h 26"/>
                  <a:gd name="T32" fmla="*/ 32 w 38"/>
                  <a:gd name="T33" fmla="*/ 2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26"/>
                  <a:gd name="T53" fmla="*/ 38 w 38"/>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26">
                    <a:moveTo>
                      <a:pt x="32" y="2"/>
                    </a:moveTo>
                    <a:lnTo>
                      <a:pt x="30" y="0"/>
                    </a:lnTo>
                    <a:lnTo>
                      <a:pt x="24" y="6"/>
                    </a:lnTo>
                    <a:lnTo>
                      <a:pt x="14" y="10"/>
                    </a:lnTo>
                    <a:lnTo>
                      <a:pt x="12" y="12"/>
                    </a:lnTo>
                    <a:lnTo>
                      <a:pt x="2" y="18"/>
                    </a:lnTo>
                    <a:lnTo>
                      <a:pt x="0" y="26"/>
                    </a:lnTo>
                    <a:lnTo>
                      <a:pt x="2" y="26"/>
                    </a:lnTo>
                    <a:lnTo>
                      <a:pt x="24" y="22"/>
                    </a:lnTo>
                    <a:lnTo>
                      <a:pt x="28" y="22"/>
                    </a:lnTo>
                    <a:lnTo>
                      <a:pt x="30" y="20"/>
                    </a:lnTo>
                    <a:lnTo>
                      <a:pt x="32" y="22"/>
                    </a:lnTo>
                    <a:lnTo>
                      <a:pt x="34" y="20"/>
                    </a:lnTo>
                    <a:lnTo>
                      <a:pt x="38" y="18"/>
                    </a:lnTo>
                    <a:lnTo>
                      <a:pt x="36" y="8"/>
                    </a:lnTo>
                    <a:lnTo>
                      <a:pt x="36" y="6"/>
                    </a:lnTo>
                    <a:lnTo>
                      <a:pt x="32" y="2"/>
                    </a:lnTo>
                    <a:close/>
                  </a:path>
                </a:pathLst>
              </a:custGeom>
              <a:solidFill>
                <a:srgbClr val="0071B4">
                  <a:alpha val="25098"/>
                </a:srgbClr>
              </a:solidFill>
              <a:ln w="9525">
                <a:noFill/>
                <a:round/>
                <a:headEnd/>
                <a:tailEnd/>
              </a:ln>
            </p:spPr>
            <p:txBody>
              <a:bodyPr/>
              <a:lstStyle/>
              <a:p>
                <a:endParaRPr lang="en-US"/>
              </a:p>
            </p:txBody>
          </p:sp>
          <p:sp>
            <p:nvSpPr>
              <p:cNvPr id="11724" name="Freeform 374"/>
              <p:cNvSpPr>
                <a:spLocks/>
              </p:cNvSpPr>
              <p:nvPr/>
            </p:nvSpPr>
            <p:spPr bwMode="auto">
              <a:xfrm>
                <a:off x="3227" y="1259"/>
                <a:ext cx="25" cy="10"/>
              </a:xfrm>
              <a:custGeom>
                <a:avLst/>
                <a:gdLst>
                  <a:gd name="T0" fmla="*/ 3 w 25"/>
                  <a:gd name="T1" fmla="*/ 10 h 10"/>
                  <a:gd name="T2" fmla="*/ 3 w 25"/>
                  <a:gd name="T3" fmla="*/ 10 h 10"/>
                  <a:gd name="T4" fmla="*/ 7 w 25"/>
                  <a:gd name="T5" fmla="*/ 6 h 10"/>
                  <a:gd name="T6" fmla="*/ 11 w 25"/>
                  <a:gd name="T7" fmla="*/ 6 h 10"/>
                  <a:gd name="T8" fmla="*/ 9 w 25"/>
                  <a:gd name="T9" fmla="*/ 4 h 10"/>
                  <a:gd name="T10" fmla="*/ 11 w 25"/>
                  <a:gd name="T11" fmla="*/ 4 h 10"/>
                  <a:gd name="T12" fmla="*/ 13 w 25"/>
                  <a:gd name="T13" fmla="*/ 4 h 10"/>
                  <a:gd name="T14" fmla="*/ 17 w 25"/>
                  <a:gd name="T15" fmla="*/ 8 h 10"/>
                  <a:gd name="T16" fmla="*/ 21 w 25"/>
                  <a:gd name="T17" fmla="*/ 10 h 10"/>
                  <a:gd name="T18" fmla="*/ 21 w 25"/>
                  <a:gd name="T19" fmla="*/ 8 h 10"/>
                  <a:gd name="T20" fmla="*/ 25 w 25"/>
                  <a:gd name="T21" fmla="*/ 6 h 10"/>
                  <a:gd name="T22" fmla="*/ 25 w 25"/>
                  <a:gd name="T23" fmla="*/ 4 h 10"/>
                  <a:gd name="T24" fmla="*/ 23 w 25"/>
                  <a:gd name="T25" fmla="*/ 4 h 10"/>
                  <a:gd name="T26" fmla="*/ 21 w 25"/>
                  <a:gd name="T27" fmla="*/ 6 h 10"/>
                  <a:gd name="T28" fmla="*/ 19 w 25"/>
                  <a:gd name="T29" fmla="*/ 6 h 10"/>
                  <a:gd name="T30" fmla="*/ 17 w 25"/>
                  <a:gd name="T31" fmla="*/ 4 h 10"/>
                  <a:gd name="T32" fmla="*/ 17 w 25"/>
                  <a:gd name="T33" fmla="*/ 2 h 10"/>
                  <a:gd name="T34" fmla="*/ 13 w 25"/>
                  <a:gd name="T35" fmla="*/ 2 h 10"/>
                  <a:gd name="T36" fmla="*/ 11 w 25"/>
                  <a:gd name="T37" fmla="*/ 0 h 10"/>
                  <a:gd name="T38" fmla="*/ 9 w 25"/>
                  <a:gd name="T39" fmla="*/ 0 h 10"/>
                  <a:gd name="T40" fmla="*/ 9 w 25"/>
                  <a:gd name="T41" fmla="*/ 2 h 10"/>
                  <a:gd name="T42" fmla="*/ 7 w 25"/>
                  <a:gd name="T43" fmla="*/ 4 h 10"/>
                  <a:gd name="T44" fmla="*/ 5 w 25"/>
                  <a:gd name="T45" fmla="*/ 4 h 10"/>
                  <a:gd name="T46" fmla="*/ 3 w 25"/>
                  <a:gd name="T47" fmla="*/ 6 h 10"/>
                  <a:gd name="T48" fmla="*/ 3 w 25"/>
                  <a:gd name="T49" fmla="*/ 8 h 10"/>
                  <a:gd name="T50" fmla="*/ 0 w 25"/>
                  <a:gd name="T51" fmla="*/ 6 h 10"/>
                  <a:gd name="T52" fmla="*/ 0 w 25"/>
                  <a:gd name="T53" fmla="*/ 10 h 10"/>
                  <a:gd name="T54" fmla="*/ 3 w 25"/>
                  <a:gd name="T55" fmla="*/ 10 h 10"/>
                  <a:gd name="T56" fmla="*/ 3 w 25"/>
                  <a:gd name="T57" fmla="*/ 10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
                  <a:gd name="T88" fmla="*/ 0 h 10"/>
                  <a:gd name="T89" fmla="*/ 25 w 25"/>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 h="10">
                    <a:moveTo>
                      <a:pt x="3" y="10"/>
                    </a:moveTo>
                    <a:lnTo>
                      <a:pt x="3" y="10"/>
                    </a:lnTo>
                    <a:lnTo>
                      <a:pt x="7" y="6"/>
                    </a:lnTo>
                    <a:lnTo>
                      <a:pt x="11" y="6"/>
                    </a:lnTo>
                    <a:lnTo>
                      <a:pt x="9" y="4"/>
                    </a:lnTo>
                    <a:lnTo>
                      <a:pt x="11" y="4"/>
                    </a:lnTo>
                    <a:lnTo>
                      <a:pt x="13" y="4"/>
                    </a:lnTo>
                    <a:lnTo>
                      <a:pt x="17" y="8"/>
                    </a:lnTo>
                    <a:lnTo>
                      <a:pt x="21" y="10"/>
                    </a:lnTo>
                    <a:lnTo>
                      <a:pt x="21" y="8"/>
                    </a:lnTo>
                    <a:lnTo>
                      <a:pt x="25" y="6"/>
                    </a:lnTo>
                    <a:lnTo>
                      <a:pt x="25" y="4"/>
                    </a:lnTo>
                    <a:lnTo>
                      <a:pt x="23" y="4"/>
                    </a:lnTo>
                    <a:lnTo>
                      <a:pt x="21" y="6"/>
                    </a:lnTo>
                    <a:lnTo>
                      <a:pt x="19" y="6"/>
                    </a:lnTo>
                    <a:lnTo>
                      <a:pt x="17" y="4"/>
                    </a:lnTo>
                    <a:lnTo>
                      <a:pt x="17" y="2"/>
                    </a:lnTo>
                    <a:lnTo>
                      <a:pt x="13" y="2"/>
                    </a:lnTo>
                    <a:lnTo>
                      <a:pt x="11" y="0"/>
                    </a:lnTo>
                    <a:lnTo>
                      <a:pt x="9" y="0"/>
                    </a:lnTo>
                    <a:lnTo>
                      <a:pt x="9" y="2"/>
                    </a:lnTo>
                    <a:lnTo>
                      <a:pt x="7" y="4"/>
                    </a:lnTo>
                    <a:lnTo>
                      <a:pt x="5" y="4"/>
                    </a:lnTo>
                    <a:lnTo>
                      <a:pt x="3" y="6"/>
                    </a:lnTo>
                    <a:lnTo>
                      <a:pt x="3" y="8"/>
                    </a:lnTo>
                    <a:lnTo>
                      <a:pt x="0" y="6"/>
                    </a:lnTo>
                    <a:lnTo>
                      <a:pt x="0" y="10"/>
                    </a:lnTo>
                    <a:lnTo>
                      <a:pt x="3" y="10"/>
                    </a:lnTo>
                    <a:close/>
                  </a:path>
                </a:pathLst>
              </a:custGeom>
              <a:solidFill>
                <a:srgbClr val="0071B4">
                  <a:alpha val="25098"/>
                </a:srgbClr>
              </a:solidFill>
              <a:ln w="9525">
                <a:noFill/>
                <a:round/>
                <a:headEnd/>
                <a:tailEnd/>
              </a:ln>
            </p:spPr>
            <p:txBody>
              <a:bodyPr/>
              <a:lstStyle/>
              <a:p>
                <a:endParaRPr lang="en-US"/>
              </a:p>
            </p:txBody>
          </p:sp>
          <p:sp>
            <p:nvSpPr>
              <p:cNvPr id="11725" name="Freeform 375"/>
              <p:cNvSpPr>
                <a:spLocks/>
              </p:cNvSpPr>
              <p:nvPr/>
            </p:nvSpPr>
            <p:spPr bwMode="auto">
              <a:xfrm>
                <a:off x="2986" y="1265"/>
                <a:ext cx="21" cy="48"/>
              </a:xfrm>
              <a:custGeom>
                <a:avLst/>
                <a:gdLst>
                  <a:gd name="T0" fmla="*/ 2 w 21"/>
                  <a:gd name="T1" fmla="*/ 10 h 48"/>
                  <a:gd name="T2" fmla="*/ 8 w 21"/>
                  <a:gd name="T3" fmla="*/ 28 h 48"/>
                  <a:gd name="T4" fmla="*/ 10 w 21"/>
                  <a:gd name="T5" fmla="*/ 32 h 48"/>
                  <a:gd name="T6" fmla="*/ 12 w 21"/>
                  <a:gd name="T7" fmla="*/ 30 h 48"/>
                  <a:gd name="T8" fmla="*/ 16 w 21"/>
                  <a:gd name="T9" fmla="*/ 36 h 48"/>
                  <a:gd name="T10" fmla="*/ 16 w 21"/>
                  <a:gd name="T11" fmla="*/ 38 h 48"/>
                  <a:gd name="T12" fmla="*/ 18 w 21"/>
                  <a:gd name="T13" fmla="*/ 40 h 48"/>
                  <a:gd name="T14" fmla="*/ 18 w 21"/>
                  <a:gd name="T15" fmla="*/ 46 h 48"/>
                  <a:gd name="T16" fmla="*/ 21 w 21"/>
                  <a:gd name="T17" fmla="*/ 48 h 48"/>
                  <a:gd name="T18" fmla="*/ 21 w 21"/>
                  <a:gd name="T19" fmla="*/ 44 h 48"/>
                  <a:gd name="T20" fmla="*/ 21 w 21"/>
                  <a:gd name="T21" fmla="*/ 42 h 48"/>
                  <a:gd name="T22" fmla="*/ 20 w 21"/>
                  <a:gd name="T23" fmla="*/ 40 h 48"/>
                  <a:gd name="T24" fmla="*/ 18 w 21"/>
                  <a:gd name="T25" fmla="*/ 34 h 48"/>
                  <a:gd name="T26" fmla="*/ 18 w 21"/>
                  <a:gd name="T27" fmla="*/ 34 h 48"/>
                  <a:gd name="T28" fmla="*/ 18 w 21"/>
                  <a:gd name="T29" fmla="*/ 32 h 48"/>
                  <a:gd name="T30" fmla="*/ 18 w 21"/>
                  <a:gd name="T31" fmla="*/ 32 h 48"/>
                  <a:gd name="T32" fmla="*/ 12 w 21"/>
                  <a:gd name="T33" fmla="*/ 28 h 48"/>
                  <a:gd name="T34" fmla="*/ 12 w 21"/>
                  <a:gd name="T35" fmla="*/ 26 h 48"/>
                  <a:gd name="T36" fmla="*/ 10 w 21"/>
                  <a:gd name="T37" fmla="*/ 24 h 48"/>
                  <a:gd name="T38" fmla="*/ 12 w 21"/>
                  <a:gd name="T39" fmla="*/ 22 h 48"/>
                  <a:gd name="T40" fmla="*/ 10 w 21"/>
                  <a:gd name="T41" fmla="*/ 20 h 48"/>
                  <a:gd name="T42" fmla="*/ 8 w 21"/>
                  <a:gd name="T43" fmla="*/ 10 h 48"/>
                  <a:gd name="T44" fmla="*/ 4 w 21"/>
                  <a:gd name="T45" fmla="*/ 6 h 48"/>
                  <a:gd name="T46" fmla="*/ 4 w 21"/>
                  <a:gd name="T47" fmla="*/ 4 h 48"/>
                  <a:gd name="T48" fmla="*/ 4 w 21"/>
                  <a:gd name="T49" fmla="*/ 2 h 48"/>
                  <a:gd name="T50" fmla="*/ 0 w 21"/>
                  <a:gd name="T51" fmla="*/ 0 h 48"/>
                  <a:gd name="T52" fmla="*/ 0 w 21"/>
                  <a:gd name="T53" fmla="*/ 8 h 48"/>
                  <a:gd name="T54" fmla="*/ 0 w 21"/>
                  <a:gd name="T55" fmla="*/ 10 h 48"/>
                  <a:gd name="T56" fmla="*/ 2 w 21"/>
                  <a:gd name="T57" fmla="*/ 10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
                  <a:gd name="T88" fmla="*/ 0 h 48"/>
                  <a:gd name="T89" fmla="*/ 21 w 21"/>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 h="48">
                    <a:moveTo>
                      <a:pt x="2" y="10"/>
                    </a:moveTo>
                    <a:lnTo>
                      <a:pt x="8" y="28"/>
                    </a:lnTo>
                    <a:lnTo>
                      <a:pt x="10" y="32"/>
                    </a:lnTo>
                    <a:lnTo>
                      <a:pt x="12" y="30"/>
                    </a:lnTo>
                    <a:lnTo>
                      <a:pt x="16" y="36"/>
                    </a:lnTo>
                    <a:lnTo>
                      <a:pt x="16" y="38"/>
                    </a:lnTo>
                    <a:lnTo>
                      <a:pt x="18" y="40"/>
                    </a:lnTo>
                    <a:lnTo>
                      <a:pt x="18" y="46"/>
                    </a:lnTo>
                    <a:lnTo>
                      <a:pt x="21" y="48"/>
                    </a:lnTo>
                    <a:lnTo>
                      <a:pt x="21" y="44"/>
                    </a:lnTo>
                    <a:lnTo>
                      <a:pt x="21" y="42"/>
                    </a:lnTo>
                    <a:lnTo>
                      <a:pt x="20" y="40"/>
                    </a:lnTo>
                    <a:lnTo>
                      <a:pt x="18" y="34"/>
                    </a:lnTo>
                    <a:lnTo>
                      <a:pt x="18" y="32"/>
                    </a:lnTo>
                    <a:lnTo>
                      <a:pt x="12" y="28"/>
                    </a:lnTo>
                    <a:lnTo>
                      <a:pt x="12" y="26"/>
                    </a:lnTo>
                    <a:lnTo>
                      <a:pt x="10" y="24"/>
                    </a:lnTo>
                    <a:lnTo>
                      <a:pt x="12" y="22"/>
                    </a:lnTo>
                    <a:lnTo>
                      <a:pt x="10" y="20"/>
                    </a:lnTo>
                    <a:lnTo>
                      <a:pt x="8" y="10"/>
                    </a:lnTo>
                    <a:lnTo>
                      <a:pt x="4" y="6"/>
                    </a:lnTo>
                    <a:lnTo>
                      <a:pt x="4" y="4"/>
                    </a:lnTo>
                    <a:lnTo>
                      <a:pt x="4" y="2"/>
                    </a:lnTo>
                    <a:lnTo>
                      <a:pt x="0" y="0"/>
                    </a:lnTo>
                    <a:lnTo>
                      <a:pt x="0" y="8"/>
                    </a:lnTo>
                    <a:lnTo>
                      <a:pt x="0" y="10"/>
                    </a:lnTo>
                    <a:lnTo>
                      <a:pt x="2" y="10"/>
                    </a:lnTo>
                    <a:close/>
                  </a:path>
                </a:pathLst>
              </a:custGeom>
              <a:solidFill>
                <a:srgbClr val="0071B4">
                  <a:alpha val="25098"/>
                </a:srgbClr>
              </a:solidFill>
              <a:ln w="9525">
                <a:noFill/>
                <a:round/>
                <a:headEnd/>
                <a:tailEnd/>
              </a:ln>
            </p:spPr>
            <p:txBody>
              <a:bodyPr/>
              <a:lstStyle/>
              <a:p>
                <a:endParaRPr lang="en-US"/>
              </a:p>
            </p:txBody>
          </p:sp>
          <p:sp>
            <p:nvSpPr>
              <p:cNvPr id="11726" name="Freeform 376"/>
              <p:cNvSpPr>
                <a:spLocks/>
              </p:cNvSpPr>
              <p:nvPr/>
            </p:nvSpPr>
            <p:spPr bwMode="auto">
              <a:xfrm>
                <a:off x="3125" y="1731"/>
                <a:ext cx="4" cy="8"/>
              </a:xfrm>
              <a:custGeom>
                <a:avLst/>
                <a:gdLst>
                  <a:gd name="T0" fmla="*/ 4 w 4"/>
                  <a:gd name="T1" fmla="*/ 8 h 8"/>
                  <a:gd name="T2" fmla="*/ 4 w 4"/>
                  <a:gd name="T3" fmla="*/ 8 h 8"/>
                  <a:gd name="T4" fmla="*/ 4 w 4"/>
                  <a:gd name="T5" fmla="*/ 2 h 8"/>
                  <a:gd name="T6" fmla="*/ 4 w 4"/>
                  <a:gd name="T7" fmla="*/ 0 h 8"/>
                  <a:gd name="T8" fmla="*/ 2 w 4"/>
                  <a:gd name="T9" fmla="*/ 0 h 8"/>
                  <a:gd name="T10" fmla="*/ 0 w 4"/>
                  <a:gd name="T11" fmla="*/ 0 h 8"/>
                  <a:gd name="T12" fmla="*/ 0 w 4"/>
                  <a:gd name="T13" fmla="*/ 2 h 8"/>
                  <a:gd name="T14" fmla="*/ 0 w 4"/>
                  <a:gd name="T15" fmla="*/ 6 h 8"/>
                  <a:gd name="T16" fmla="*/ 2 w 4"/>
                  <a:gd name="T17" fmla="*/ 6 h 8"/>
                  <a:gd name="T18" fmla="*/ 2 w 4"/>
                  <a:gd name="T19" fmla="*/ 4 h 8"/>
                  <a:gd name="T20" fmla="*/ 2 w 4"/>
                  <a:gd name="T21" fmla="*/ 8 h 8"/>
                  <a:gd name="T22" fmla="*/ 4 w 4"/>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8"/>
                  <a:gd name="T38" fmla="*/ 4 w 4"/>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8">
                    <a:moveTo>
                      <a:pt x="4" y="8"/>
                    </a:moveTo>
                    <a:lnTo>
                      <a:pt x="4" y="8"/>
                    </a:lnTo>
                    <a:lnTo>
                      <a:pt x="4" y="2"/>
                    </a:lnTo>
                    <a:lnTo>
                      <a:pt x="4" y="0"/>
                    </a:lnTo>
                    <a:lnTo>
                      <a:pt x="2" y="0"/>
                    </a:lnTo>
                    <a:lnTo>
                      <a:pt x="0" y="0"/>
                    </a:lnTo>
                    <a:lnTo>
                      <a:pt x="0" y="2"/>
                    </a:lnTo>
                    <a:lnTo>
                      <a:pt x="0" y="6"/>
                    </a:lnTo>
                    <a:lnTo>
                      <a:pt x="2" y="6"/>
                    </a:lnTo>
                    <a:lnTo>
                      <a:pt x="2" y="4"/>
                    </a:lnTo>
                    <a:lnTo>
                      <a:pt x="2" y="8"/>
                    </a:lnTo>
                    <a:lnTo>
                      <a:pt x="4" y="8"/>
                    </a:lnTo>
                    <a:close/>
                  </a:path>
                </a:pathLst>
              </a:custGeom>
              <a:solidFill>
                <a:srgbClr val="0071B4">
                  <a:alpha val="25098"/>
                </a:srgbClr>
              </a:solidFill>
              <a:ln w="9525">
                <a:noFill/>
                <a:round/>
                <a:headEnd/>
                <a:tailEnd/>
              </a:ln>
            </p:spPr>
            <p:txBody>
              <a:bodyPr/>
              <a:lstStyle/>
              <a:p>
                <a:endParaRPr lang="en-US"/>
              </a:p>
            </p:txBody>
          </p:sp>
          <p:sp>
            <p:nvSpPr>
              <p:cNvPr id="11727" name="Freeform 377"/>
              <p:cNvSpPr>
                <a:spLocks/>
              </p:cNvSpPr>
              <p:nvPr/>
            </p:nvSpPr>
            <p:spPr bwMode="auto">
              <a:xfrm>
                <a:off x="3153" y="1725"/>
                <a:ext cx="6" cy="6"/>
              </a:xfrm>
              <a:custGeom>
                <a:avLst/>
                <a:gdLst>
                  <a:gd name="T0" fmla="*/ 0 w 6"/>
                  <a:gd name="T1" fmla="*/ 0 h 6"/>
                  <a:gd name="T2" fmla="*/ 0 w 6"/>
                  <a:gd name="T3" fmla="*/ 2 h 6"/>
                  <a:gd name="T4" fmla="*/ 0 w 6"/>
                  <a:gd name="T5" fmla="*/ 4 h 6"/>
                  <a:gd name="T6" fmla="*/ 4 w 6"/>
                  <a:gd name="T7" fmla="*/ 6 h 6"/>
                  <a:gd name="T8" fmla="*/ 6 w 6"/>
                  <a:gd name="T9" fmla="*/ 6 h 6"/>
                  <a:gd name="T10" fmla="*/ 6 w 6"/>
                  <a:gd name="T11" fmla="*/ 4 h 6"/>
                  <a:gd name="T12" fmla="*/ 4 w 6"/>
                  <a:gd name="T13" fmla="*/ 2 h 6"/>
                  <a:gd name="T14" fmla="*/ 0 w 6"/>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0" y="0"/>
                    </a:moveTo>
                    <a:lnTo>
                      <a:pt x="0" y="2"/>
                    </a:lnTo>
                    <a:lnTo>
                      <a:pt x="0" y="4"/>
                    </a:lnTo>
                    <a:lnTo>
                      <a:pt x="4" y="6"/>
                    </a:lnTo>
                    <a:lnTo>
                      <a:pt x="6" y="6"/>
                    </a:lnTo>
                    <a:lnTo>
                      <a:pt x="6" y="4"/>
                    </a:lnTo>
                    <a:lnTo>
                      <a:pt x="4" y="2"/>
                    </a:lnTo>
                    <a:lnTo>
                      <a:pt x="0" y="0"/>
                    </a:lnTo>
                    <a:close/>
                  </a:path>
                </a:pathLst>
              </a:custGeom>
              <a:solidFill>
                <a:srgbClr val="0071B4">
                  <a:alpha val="25098"/>
                </a:srgbClr>
              </a:solidFill>
              <a:ln w="9525">
                <a:noFill/>
                <a:round/>
                <a:headEnd/>
                <a:tailEnd/>
              </a:ln>
            </p:spPr>
            <p:txBody>
              <a:bodyPr/>
              <a:lstStyle/>
              <a:p>
                <a:endParaRPr lang="en-US"/>
              </a:p>
            </p:txBody>
          </p:sp>
          <p:sp>
            <p:nvSpPr>
              <p:cNvPr id="11728" name="Freeform 378"/>
              <p:cNvSpPr>
                <a:spLocks/>
              </p:cNvSpPr>
              <p:nvPr/>
            </p:nvSpPr>
            <p:spPr bwMode="auto">
              <a:xfrm>
                <a:off x="3055" y="1767"/>
                <a:ext cx="10" cy="14"/>
              </a:xfrm>
              <a:custGeom>
                <a:avLst/>
                <a:gdLst>
                  <a:gd name="T0" fmla="*/ 2 w 10"/>
                  <a:gd name="T1" fmla="*/ 14 h 14"/>
                  <a:gd name="T2" fmla="*/ 6 w 10"/>
                  <a:gd name="T3" fmla="*/ 12 h 14"/>
                  <a:gd name="T4" fmla="*/ 10 w 10"/>
                  <a:gd name="T5" fmla="*/ 2 h 14"/>
                  <a:gd name="T6" fmla="*/ 8 w 10"/>
                  <a:gd name="T7" fmla="*/ 0 h 14"/>
                  <a:gd name="T8" fmla="*/ 6 w 10"/>
                  <a:gd name="T9" fmla="*/ 2 h 14"/>
                  <a:gd name="T10" fmla="*/ 4 w 10"/>
                  <a:gd name="T11" fmla="*/ 6 h 14"/>
                  <a:gd name="T12" fmla="*/ 4 w 10"/>
                  <a:gd name="T13" fmla="*/ 6 h 14"/>
                  <a:gd name="T14" fmla="*/ 4 w 10"/>
                  <a:gd name="T15" fmla="*/ 6 h 14"/>
                  <a:gd name="T16" fmla="*/ 0 w 10"/>
                  <a:gd name="T17" fmla="*/ 8 h 14"/>
                  <a:gd name="T18" fmla="*/ 0 w 10"/>
                  <a:gd name="T19" fmla="*/ 12 h 14"/>
                  <a:gd name="T20" fmla="*/ 0 w 10"/>
                  <a:gd name="T21" fmla="*/ 14 h 14"/>
                  <a:gd name="T22" fmla="*/ 2 w 10"/>
                  <a:gd name="T23" fmla="*/ 14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4"/>
                  <a:gd name="T38" fmla="*/ 10 w 1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4">
                    <a:moveTo>
                      <a:pt x="2" y="14"/>
                    </a:moveTo>
                    <a:lnTo>
                      <a:pt x="6" y="12"/>
                    </a:lnTo>
                    <a:lnTo>
                      <a:pt x="10" y="2"/>
                    </a:lnTo>
                    <a:lnTo>
                      <a:pt x="8" y="0"/>
                    </a:lnTo>
                    <a:lnTo>
                      <a:pt x="6" y="2"/>
                    </a:lnTo>
                    <a:lnTo>
                      <a:pt x="4" y="6"/>
                    </a:lnTo>
                    <a:lnTo>
                      <a:pt x="0" y="8"/>
                    </a:lnTo>
                    <a:lnTo>
                      <a:pt x="0" y="12"/>
                    </a:lnTo>
                    <a:lnTo>
                      <a:pt x="0" y="14"/>
                    </a:lnTo>
                    <a:lnTo>
                      <a:pt x="2" y="14"/>
                    </a:lnTo>
                    <a:close/>
                  </a:path>
                </a:pathLst>
              </a:custGeom>
              <a:solidFill>
                <a:srgbClr val="0071B4">
                  <a:alpha val="25098"/>
                </a:srgbClr>
              </a:solidFill>
              <a:ln w="9525">
                <a:noFill/>
                <a:round/>
                <a:headEnd/>
                <a:tailEnd/>
              </a:ln>
            </p:spPr>
            <p:txBody>
              <a:bodyPr/>
              <a:lstStyle/>
              <a:p>
                <a:endParaRPr lang="en-US"/>
              </a:p>
            </p:txBody>
          </p:sp>
          <p:sp>
            <p:nvSpPr>
              <p:cNvPr id="11729" name="Freeform 379"/>
              <p:cNvSpPr>
                <a:spLocks/>
              </p:cNvSpPr>
              <p:nvPr/>
            </p:nvSpPr>
            <p:spPr bwMode="auto">
              <a:xfrm>
                <a:off x="3147" y="1711"/>
                <a:ext cx="14" cy="10"/>
              </a:xfrm>
              <a:custGeom>
                <a:avLst/>
                <a:gdLst>
                  <a:gd name="T0" fmla="*/ 14 w 14"/>
                  <a:gd name="T1" fmla="*/ 4 h 10"/>
                  <a:gd name="T2" fmla="*/ 14 w 14"/>
                  <a:gd name="T3" fmla="*/ 4 h 10"/>
                  <a:gd name="T4" fmla="*/ 14 w 14"/>
                  <a:gd name="T5" fmla="*/ 2 h 10"/>
                  <a:gd name="T6" fmla="*/ 14 w 14"/>
                  <a:gd name="T7" fmla="*/ 2 h 10"/>
                  <a:gd name="T8" fmla="*/ 12 w 14"/>
                  <a:gd name="T9" fmla="*/ 0 h 10"/>
                  <a:gd name="T10" fmla="*/ 12 w 14"/>
                  <a:gd name="T11" fmla="*/ 0 h 10"/>
                  <a:gd name="T12" fmla="*/ 10 w 14"/>
                  <a:gd name="T13" fmla="*/ 0 h 10"/>
                  <a:gd name="T14" fmla="*/ 10 w 14"/>
                  <a:gd name="T15" fmla="*/ 2 h 10"/>
                  <a:gd name="T16" fmla="*/ 8 w 14"/>
                  <a:gd name="T17" fmla="*/ 2 h 10"/>
                  <a:gd name="T18" fmla="*/ 8 w 14"/>
                  <a:gd name="T19" fmla="*/ 0 h 10"/>
                  <a:gd name="T20" fmla="*/ 6 w 14"/>
                  <a:gd name="T21" fmla="*/ 0 h 10"/>
                  <a:gd name="T22" fmla="*/ 6 w 14"/>
                  <a:gd name="T23" fmla="*/ 0 h 10"/>
                  <a:gd name="T24" fmla="*/ 6 w 14"/>
                  <a:gd name="T25" fmla="*/ 0 h 10"/>
                  <a:gd name="T26" fmla="*/ 6 w 14"/>
                  <a:gd name="T27" fmla="*/ 2 h 10"/>
                  <a:gd name="T28" fmla="*/ 4 w 14"/>
                  <a:gd name="T29" fmla="*/ 2 h 10"/>
                  <a:gd name="T30" fmla="*/ 4 w 14"/>
                  <a:gd name="T31" fmla="*/ 2 h 10"/>
                  <a:gd name="T32" fmla="*/ 2 w 14"/>
                  <a:gd name="T33" fmla="*/ 2 h 10"/>
                  <a:gd name="T34" fmla="*/ 0 w 14"/>
                  <a:gd name="T35" fmla="*/ 4 h 10"/>
                  <a:gd name="T36" fmla="*/ 2 w 14"/>
                  <a:gd name="T37" fmla="*/ 6 h 10"/>
                  <a:gd name="T38" fmla="*/ 2 w 14"/>
                  <a:gd name="T39" fmla="*/ 10 h 10"/>
                  <a:gd name="T40" fmla="*/ 4 w 14"/>
                  <a:gd name="T41" fmla="*/ 8 h 10"/>
                  <a:gd name="T42" fmla="*/ 4 w 14"/>
                  <a:gd name="T43" fmla="*/ 8 h 10"/>
                  <a:gd name="T44" fmla="*/ 6 w 14"/>
                  <a:gd name="T45" fmla="*/ 8 h 10"/>
                  <a:gd name="T46" fmla="*/ 8 w 14"/>
                  <a:gd name="T47" fmla="*/ 8 h 10"/>
                  <a:gd name="T48" fmla="*/ 8 w 14"/>
                  <a:gd name="T49" fmla="*/ 8 h 10"/>
                  <a:gd name="T50" fmla="*/ 10 w 14"/>
                  <a:gd name="T51" fmla="*/ 6 h 10"/>
                  <a:gd name="T52" fmla="*/ 12 w 14"/>
                  <a:gd name="T53" fmla="*/ 8 h 10"/>
                  <a:gd name="T54" fmla="*/ 12 w 14"/>
                  <a:gd name="T55" fmla="*/ 6 h 10"/>
                  <a:gd name="T56" fmla="*/ 14 w 14"/>
                  <a:gd name="T57" fmla="*/ 4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10"/>
                  <a:gd name="T89" fmla="*/ 14 w 14"/>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10">
                    <a:moveTo>
                      <a:pt x="14" y="4"/>
                    </a:moveTo>
                    <a:lnTo>
                      <a:pt x="14" y="4"/>
                    </a:lnTo>
                    <a:lnTo>
                      <a:pt x="14" y="2"/>
                    </a:lnTo>
                    <a:lnTo>
                      <a:pt x="12" y="0"/>
                    </a:lnTo>
                    <a:lnTo>
                      <a:pt x="10" y="0"/>
                    </a:lnTo>
                    <a:lnTo>
                      <a:pt x="10" y="2"/>
                    </a:lnTo>
                    <a:lnTo>
                      <a:pt x="8" y="2"/>
                    </a:lnTo>
                    <a:lnTo>
                      <a:pt x="8" y="0"/>
                    </a:lnTo>
                    <a:lnTo>
                      <a:pt x="6" y="0"/>
                    </a:lnTo>
                    <a:lnTo>
                      <a:pt x="6" y="2"/>
                    </a:lnTo>
                    <a:lnTo>
                      <a:pt x="4" y="2"/>
                    </a:lnTo>
                    <a:lnTo>
                      <a:pt x="2" y="2"/>
                    </a:lnTo>
                    <a:lnTo>
                      <a:pt x="0" y="4"/>
                    </a:lnTo>
                    <a:lnTo>
                      <a:pt x="2" y="6"/>
                    </a:lnTo>
                    <a:lnTo>
                      <a:pt x="2" y="10"/>
                    </a:lnTo>
                    <a:lnTo>
                      <a:pt x="4" y="8"/>
                    </a:lnTo>
                    <a:lnTo>
                      <a:pt x="6" y="8"/>
                    </a:lnTo>
                    <a:lnTo>
                      <a:pt x="8" y="8"/>
                    </a:lnTo>
                    <a:lnTo>
                      <a:pt x="10" y="6"/>
                    </a:lnTo>
                    <a:lnTo>
                      <a:pt x="12" y="8"/>
                    </a:lnTo>
                    <a:lnTo>
                      <a:pt x="12" y="6"/>
                    </a:lnTo>
                    <a:lnTo>
                      <a:pt x="14" y="4"/>
                    </a:lnTo>
                    <a:close/>
                  </a:path>
                </a:pathLst>
              </a:custGeom>
              <a:solidFill>
                <a:srgbClr val="0071B4">
                  <a:alpha val="25098"/>
                </a:srgbClr>
              </a:solidFill>
              <a:ln w="9525">
                <a:noFill/>
                <a:round/>
                <a:headEnd/>
                <a:tailEnd/>
              </a:ln>
            </p:spPr>
            <p:txBody>
              <a:bodyPr/>
              <a:lstStyle/>
              <a:p>
                <a:endParaRPr lang="en-US"/>
              </a:p>
            </p:txBody>
          </p:sp>
          <p:sp>
            <p:nvSpPr>
              <p:cNvPr id="11730" name="Freeform 380"/>
              <p:cNvSpPr>
                <a:spLocks/>
              </p:cNvSpPr>
              <p:nvPr/>
            </p:nvSpPr>
            <p:spPr bwMode="auto">
              <a:xfrm>
                <a:off x="3039" y="1781"/>
                <a:ext cx="14" cy="16"/>
              </a:xfrm>
              <a:custGeom>
                <a:avLst/>
                <a:gdLst>
                  <a:gd name="T0" fmla="*/ 0 w 14"/>
                  <a:gd name="T1" fmla="*/ 14 h 16"/>
                  <a:gd name="T2" fmla="*/ 2 w 14"/>
                  <a:gd name="T3" fmla="*/ 14 h 16"/>
                  <a:gd name="T4" fmla="*/ 6 w 14"/>
                  <a:gd name="T5" fmla="*/ 12 h 16"/>
                  <a:gd name="T6" fmla="*/ 8 w 14"/>
                  <a:gd name="T7" fmla="*/ 12 h 16"/>
                  <a:gd name="T8" fmla="*/ 10 w 14"/>
                  <a:gd name="T9" fmla="*/ 10 h 16"/>
                  <a:gd name="T10" fmla="*/ 8 w 14"/>
                  <a:gd name="T11" fmla="*/ 12 h 16"/>
                  <a:gd name="T12" fmla="*/ 6 w 14"/>
                  <a:gd name="T13" fmla="*/ 14 h 16"/>
                  <a:gd name="T14" fmla="*/ 8 w 14"/>
                  <a:gd name="T15" fmla="*/ 16 h 16"/>
                  <a:gd name="T16" fmla="*/ 10 w 14"/>
                  <a:gd name="T17" fmla="*/ 14 h 16"/>
                  <a:gd name="T18" fmla="*/ 12 w 14"/>
                  <a:gd name="T19" fmla="*/ 14 h 16"/>
                  <a:gd name="T20" fmla="*/ 14 w 14"/>
                  <a:gd name="T21" fmla="*/ 14 h 16"/>
                  <a:gd name="T22" fmla="*/ 12 w 14"/>
                  <a:gd name="T23" fmla="*/ 6 h 16"/>
                  <a:gd name="T24" fmla="*/ 10 w 14"/>
                  <a:gd name="T25" fmla="*/ 0 h 16"/>
                  <a:gd name="T26" fmla="*/ 10 w 14"/>
                  <a:gd name="T27" fmla="*/ 6 h 16"/>
                  <a:gd name="T28" fmla="*/ 8 w 14"/>
                  <a:gd name="T29" fmla="*/ 6 h 16"/>
                  <a:gd name="T30" fmla="*/ 6 w 14"/>
                  <a:gd name="T31" fmla="*/ 4 h 16"/>
                  <a:gd name="T32" fmla="*/ 6 w 14"/>
                  <a:gd name="T33" fmla="*/ 6 h 16"/>
                  <a:gd name="T34" fmla="*/ 6 w 14"/>
                  <a:gd name="T35" fmla="*/ 8 h 16"/>
                  <a:gd name="T36" fmla="*/ 4 w 14"/>
                  <a:gd name="T37" fmla="*/ 8 h 16"/>
                  <a:gd name="T38" fmla="*/ 2 w 14"/>
                  <a:gd name="T39" fmla="*/ 10 h 16"/>
                  <a:gd name="T40" fmla="*/ 2 w 14"/>
                  <a:gd name="T41" fmla="*/ 8 h 16"/>
                  <a:gd name="T42" fmla="*/ 2 w 14"/>
                  <a:gd name="T43" fmla="*/ 10 h 16"/>
                  <a:gd name="T44" fmla="*/ 2 w 14"/>
                  <a:gd name="T45" fmla="*/ 10 h 16"/>
                  <a:gd name="T46" fmla="*/ 2 w 14"/>
                  <a:gd name="T47" fmla="*/ 12 h 16"/>
                  <a:gd name="T48" fmla="*/ 0 w 14"/>
                  <a:gd name="T49" fmla="*/ 14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16"/>
                  <a:gd name="T77" fmla="*/ 14 w 14"/>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16">
                    <a:moveTo>
                      <a:pt x="0" y="14"/>
                    </a:moveTo>
                    <a:lnTo>
                      <a:pt x="2" y="14"/>
                    </a:lnTo>
                    <a:lnTo>
                      <a:pt x="6" y="12"/>
                    </a:lnTo>
                    <a:lnTo>
                      <a:pt x="8" y="12"/>
                    </a:lnTo>
                    <a:lnTo>
                      <a:pt x="10" y="10"/>
                    </a:lnTo>
                    <a:lnTo>
                      <a:pt x="8" y="12"/>
                    </a:lnTo>
                    <a:lnTo>
                      <a:pt x="6" y="14"/>
                    </a:lnTo>
                    <a:lnTo>
                      <a:pt x="8" y="16"/>
                    </a:lnTo>
                    <a:lnTo>
                      <a:pt x="10" y="14"/>
                    </a:lnTo>
                    <a:lnTo>
                      <a:pt x="12" y="14"/>
                    </a:lnTo>
                    <a:lnTo>
                      <a:pt x="14" y="14"/>
                    </a:lnTo>
                    <a:lnTo>
                      <a:pt x="12" y="6"/>
                    </a:lnTo>
                    <a:lnTo>
                      <a:pt x="10" y="0"/>
                    </a:lnTo>
                    <a:lnTo>
                      <a:pt x="10" y="6"/>
                    </a:lnTo>
                    <a:lnTo>
                      <a:pt x="8" y="6"/>
                    </a:lnTo>
                    <a:lnTo>
                      <a:pt x="6" y="4"/>
                    </a:lnTo>
                    <a:lnTo>
                      <a:pt x="6" y="6"/>
                    </a:lnTo>
                    <a:lnTo>
                      <a:pt x="6" y="8"/>
                    </a:lnTo>
                    <a:lnTo>
                      <a:pt x="4" y="8"/>
                    </a:lnTo>
                    <a:lnTo>
                      <a:pt x="2" y="10"/>
                    </a:lnTo>
                    <a:lnTo>
                      <a:pt x="2" y="8"/>
                    </a:lnTo>
                    <a:lnTo>
                      <a:pt x="2" y="10"/>
                    </a:lnTo>
                    <a:lnTo>
                      <a:pt x="2" y="12"/>
                    </a:lnTo>
                    <a:lnTo>
                      <a:pt x="0" y="14"/>
                    </a:lnTo>
                    <a:close/>
                  </a:path>
                </a:pathLst>
              </a:custGeom>
              <a:solidFill>
                <a:srgbClr val="0071B4">
                  <a:alpha val="25098"/>
                </a:srgbClr>
              </a:solidFill>
              <a:ln w="9525">
                <a:noFill/>
                <a:round/>
                <a:headEnd/>
                <a:tailEnd/>
              </a:ln>
            </p:spPr>
            <p:txBody>
              <a:bodyPr/>
              <a:lstStyle/>
              <a:p>
                <a:endParaRPr lang="en-US"/>
              </a:p>
            </p:txBody>
          </p:sp>
          <p:sp>
            <p:nvSpPr>
              <p:cNvPr id="11731" name="Freeform 381"/>
              <p:cNvSpPr>
                <a:spLocks/>
              </p:cNvSpPr>
              <p:nvPr/>
            </p:nvSpPr>
            <p:spPr bwMode="auto">
              <a:xfrm>
                <a:off x="3171" y="1709"/>
                <a:ext cx="4" cy="10"/>
              </a:xfrm>
              <a:custGeom>
                <a:avLst/>
                <a:gdLst>
                  <a:gd name="T0" fmla="*/ 0 w 4"/>
                  <a:gd name="T1" fmla="*/ 2 h 10"/>
                  <a:gd name="T2" fmla="*/ 0 w 4"/>
                  <a:gd name="T3" fmla="*/ 0 h 10"/>
                  <a:gd name="T4" fmla="*/ 0 w 4"/>
                  <a:gd name="T5" fmla="*/ 2 h 10"/>
                  <a:gd name="T6" fmla="*/ 2 w 4"/>
                  <a:gd name="T7" fmla="*/ 10 h 10"/>
                  <a:gd name="T8" fmla="*/ 2 w 4"/>
                  <a:gd name="T9" fmla="*/ 10 h 10"/>
                  <a:gd name="T10" fmla="*/ 4 w 4"/>
                  <a:gd name="T11" fmla="*/ 10 h 10"/>
                  <a:gd name="T12" fmla="*/ 4 w 4"/>
                  <a:gd name="T13" fmla="*/ 8 h 10"/>
                  <a:gd name="T14" fmla="*/ 4 w 4"/>
                  <a:gd name="T15" fmla="*/ 4 h 10"/>
                  <a:gd name="T16" fmla="*/ 2 w 4"/>
                  <a:gd name="T17" fmla="*/ 2 h 10"/>
                  <a:gd name="T18" fmla="*/ 0 w 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2"/>
                    </a:moveTo>
                    <a:lnTo>
                      <a:pt x="0" y="0"/>
                    </a:lnTo>
                    <a:lnTo>
                      <a:pt x="0" y="2"/>
                    </a:lnTo>
                    <a:lnTo>
                      <a:pt x="2" y="10"/>
                    </a:lnTo>
                    <a:lnTo>
                      <a:pt x="4" y="10"/>
                    </a:lnTo>
                    <a:lnTo>
                      <a:pt x="4" y="8"/>
                    </a:lnTo>
                    <a:lnTo>
                      <a:pt x="4" y="4"/>
                    </a:lnTo>
                    <a:lnTo>
                      <a:pt x="2" y="2"/>
                    </a:lnTo>
                    <a:lnTo>
                      <a:pt x="0" y="2"/>
                    </a:lnTo>
                    <a:close/>
                  </a:path>
                </a:pathLst>
              </a:custGeom>
              <a:solidFill>
                <a:srgbClr val="0071B4">
                  <a:alpha val="25098"/>
                </a:srgbClr>
              </a:solidFill>
              <a:ln w="9525">
                <a:noFill/>
                <a:round/>
                <a:headEnd/>
                <a:tailEnd/>
              </a:ln>
            </p:spPr>
            <p:txBody>
              <a:bodyPr/>
              <a:lstStyle/>
              <a:p>
                <a:endParaRPr lang="en-US"/>
              </a:p>
            </p:txBody>
          </p:sp>
          <p:sp>
            <p:nvSpPr>
              <p:cNvPr id="11732" name="Freeform 382"/>
              <p:cNvSpPr>
                <a:spLocks/>
              </p:cNvSpPr>
              <p:nvPr/>
            </p:nvSpPr>
            <p:spPr bwMode="auto">
              <a:xfrm>
                <a:off x="3159" y="1717"/>
                <a:ext cx="10" cy="12"/>
              </a:xfrm>
              <a:custGeom>
                <a:avLst/>
                <a:gdLst>
                  <a:gd name="T0" fmla="*/ 2 w 10"/>
                  <a:gd name="T1" fmla="*/ 10 h 12"/>
                  <a:gd name="T2" fmla="*/ 2 w 10"/>
                  <a:gd name="T3" fmla="*/ 10 h 12"/>
                  <a:gd name="T4" fmla="*/ 4 w 10"/>
                  <a:gd name="T5" fmla="*/ 12 h 12"/>
                  <a:gd name="T6" fmla="*/ 6 w 10"/>
                  <a:gd name="T7" fmla="*/ 10 h 12"/>
                  <a:gd name="T8" fmla="*/ 6 w 10"/>
                  <a:gd name="T9" fmla="*/ 8 h 12"/>
                  <a:gd name="T10" fmla="*/ 6 w 10"/>
                  <a:gd name="T11" fmla="*/ 10 h 12"/>
                  <a:gd name="T12" fmla="*/ 10 w 10"/>
                  <a:gd name="T13" fmla="*/ 4 h 12"/>
                  <a:gd name="T14" fmla="*/ 10 w 10"/>
                  <a:gd name="T15" fmla="*/ 2 h 12"/>
                  <a:gd name="T16" fmla="*/ 8 w 10"/>
                  <a:gd name="T17" fmla="*/ 0 h 12"/>
                  <a:gd name="T18" fmla="*/ 6 w 10"/>
                  <a:gd name="T19" fmla="*/ 2 h 12"/>
                  <a:gd name="T20" fmla="*/ 4 w 10"/>
                  <a:gd name="T21" fmla="*/ 0 h 12"/>
                  <a:gd name="T22" fmla="*/ 2 w 10"/>
                  <a:gd name="T23" fmla="*/ 4 h 12"/>
                  <a:gd name="T24" fmla="*/ 2 w 10"/>
                  <a:gd name="T25" fmla="*/ 2 h 12"/>
                  <a:gd name="T26" fmla="*/ 0 w 10"/>
                  <a:gd name="T27" fmla="*/ 4 h 12"/>
                  <a:gd name="T28" fmla="*/ 2 w 10"/>
                  <a:gd name="T29" fmla="*/ 6 h 12"/>
                  <a:gd name="T30" fmla="*/ 0 w 10"/>
                  <a:gd name="T31" fmla="*/ 8 h 12"/>
                  <a:gd name="T32" fmla="*/ 2 w 10"/>
                  <a:gd name="T33" fmla="*/ 1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2"/>
                  <a:gd name="T53" fmla="*/ 10 w 10"/>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2">
                    <a:moveTo>
                      <a:pt x="2" y="10"/>
                    </a:moveTo>
                    <a:lnTo>
                      <a:pt x="2" y="10"/>
                    </a:lnTo>
                    <a:lnTo>
                      <a:pt x="4" y="12"/>
                    </a:lnTo>
                    <a:lnTo>
                      <a:pt x="6" y="10"/>
                    </a:lnTo>
                    <a:lnTo>
                      <a:pt x="6" y="8"/>
                    </a:lnTo>
                    <a:lnTo>
                      <a:pt x="6" y="10"/>
                    </a:lnTo>
                    <a:lnTo>
                      <a:pt x="10" y="4"/>
                    </a:lnTo>
                    <a:lnTo>
                      <a:pt x="10" y="2"/>
                    </a:lnTo>
                    <a:lnTo>
                      <a:pt x="8" y="0"/>
                    </a:lnTo>
                    <a:lnTo>
                      <a:pt x="6" y="2"/>
                    </a:lnTo>
                    <a:lnTo>
                      <a:pt x="4" y="0"/>
                    </a:lnTo>
                    <a:lnTo>
                      <a:pt x="2" y="4"/>
                    </a:lnTo>
                    <a:lnTo>
                      <a:pt x="2" y="2"/>
                    </a:lnTo>
                    <a:lnTo>
                      <a:pt x="0" y="4"/>
                    </a:lnTo>
                    <a:lnTo>
                      <a:pt x="2" y="6"/>
                    </a:lnTo>
                    <a:lnTo>
                      <a:pt x="0" y="8"/>
                    </a:lnTo>
                    <a:lnTo>
                      <a:pt x="2" y="10"/>
                    </a:lnTo>
                    <a:close/>
                  </a:path>
                </a:pathLst>
              </a:custGeom>
              <a:solidFill>
                <a:srgbClr val="0071B4">
                  <a:alpha val="25098"/>
                </a:srgbClr>
              </a:solidFill>
              <a:ln w="9525">
                <a:noFill/>
                <a:round/>
                <a:headEnd/>
                <a:tailEnd/>
              </a:ln>
            </p:spPr>
            <p:txBody>
              <a:bodyPr/>
              <a:lstStyle/>
              <a:p>
                <a:endParaRPr lang="en-US"/>
              </a:p>
            </p:txBody>
          </p:sp>
          <p:sp>
            <p:nvSpPr>
              <p:cNvPr id="11733" name="Freeform 383"/>
              <p:cNvSpPr>
                <a:spLocks/>
              </p:cNvSpPr>
              <p:nvPr/>
            </p:nvSpPr>
            <p:spPr bwMode="auto">
              <a:xfrm>
                <a:off x="2988" y="1166"/>
                <a:ext cx="151" cy="253"/>
              </a:xfrm>
              <a:custGeom>
                <a:avLst/>
                <a:gdLst>
                  <a:gd name="T0" fmla="*/ 4 w 151"/>
                  <a:gd name="T1" fmla="*/ 73 h 253"/>
                  <a:gd name="T2" fmla="*/ 12 w 151"/>
                  <a:gd name="T3" fmla="*/ 81 h 253"/>
                  <a:gd name="T4" fmla="*/ 19 w 151"/>
                  <a:gd name="T5" fmla="*/ 69 h 253"/>
                  <a:gd name="T6" fmla="*/ 14 w 151"/>
                  <a:gd name="T7" fmla="*/ 87 h 253"/>
                  <a:gd name="T8" fmla="*/ 14 w 151"/>
                  <a:gd name="T9" fmla="*/ 95 h 253"/>
                  <a:gd name="T10" fmla="*/ 14 w 151"/>
                  <a:gd name="T11" fmla="*/ 109 h 253"/>
                  <a:gd name="T12" fmla="*/ 35 w 151"/>
                  <a:gd name="T13" fmla="*/ 121 h 253"/>
                  <a:gd name="T14" fmla="*/ 31 w 151"/>
                  <a:gd name="T15" fmla="*/ 137 h 253"/>
                  <a:gd name="T16" fmla="*/ 39 w 151"/>
                  <a:gd name="T17" fmla="*/ 145 h 253"/>
                  <a:gd name="T18" fmla="*/ 49 w 151"/>
                  <a:gd name="T19" fmla="*/ 139 h 253"/>
                  <a:gd name="T20" fmla="*/ 51 w 151"/>
                  <a:gd name="T21" fmla="*/ 129 h 253"/>
                  <a:gd name="T22" fmla="*/ 63 w 151"/>
                  <a:gd name="T23" fmla="*/ 115 h 253"/>
                  <a:gd name="T24" fmla="*/ 67 w 151"/>
                  <a:gd name="T25" fmla="*/ 127 h 253"/>
                  <a:gd name="T26" fmla="*/ 81 w 151"/>
                  <a:gd name="T27" fmla="*/ 111 h 253"/>
                  <a:gd name="T28" fmla="*/ 81 w 151"/>
                  <a:gd name="T29" fmla="*/ 125 h 253"/>
                  <a:gd name="T30" fmla="*/ 87 w 151"/>
                  <a:gd name="T31" fmla="*/ 133 h 253"/>
                  <a:gd name="T32" fmla="*/ 85 w 151"/>
                  <a:gd name="T33" fmla="*/ 137 h 253"/>
                  <a:gd name="T34" fmla="*/ 67 w 151"/>
                  <a:gd name="T35" fmla="*/ 145 h 253"/>
                  <a:gd name="T36" fmla="*/ 59 w 151"/>
                  <a:gd name="T37" fmla="*/ 155 h 253"/>
                  <a:gd name="T38" fmla="*/ 45 w 151"/>
                  <a:gd name="T39" fmla="*/ 157 h 253"/>
                  <a:gd name="T40" fmla="*/ 47 w 151"/>
                  <a:gd name="T41" fmla="*/ 179 h 253"/>
                  <a:gd name="T42" fmla="*/ 57 w 151"/>
                  <a:gd name="T43" fmla="*/ 177 h 253"/>
                  <a:gd name="T44" fmla="*/ 71 w 151"/>
                  <a:gd name="T45" fmla="*/ 173 h 253"/>
                  <a:gd name="T46" fmla="*/ 85 w 151"/>
                  <a:gd name="T47" fmla="*/ 169 h 253"/>
                  <a:gd name="T48" fmla="*/ 79 w 151"/>
                  <a:gd name="T49" fmla="*/ 177 h 253"/>
                  <a:gd name="T50" fmla="*/ 59 w 151"/>
                  <a:gd name="T51" fmla="*/ 185 h 253"/>
                  <a:gd name="T52" fmla="*/ 63 w 151"/>
                  <a:gd name="T53" fmla="*/ 193 h 253"/>
                  <a:gd name="T54" fmla="*/ 47 w 151"/>
                  <a:gd name="T55" fmla="*/ 193 h 253"/>
                  <a:gd name="T56" fmla="*/ 61 w 151"/>
                  <a:gd name="T57" fmla="*/ 219 h 253"/>
                  <a:gd name="T58" fmla="*/ 73 w 151"/>
                  <a:gd name="T59" fmla="*/ 225 h 253"/>
                  <a:gd name="T60" fmla="*/ 73 w 151"/>
                  <a:gd name="T61" fmla="*/ 229 h 253"/>
                  <a:gd name="T62" fmla="*/ 81 w 151"/>
                  <a:gd name="T63" fmla="*/ 251 h 253"/>
                  <a:gd name="T64" fmla="*/ 89 w 151"/>
                  <a:gd name="T65" fmla="*/ 237 h 253"/>
                  <a:gd name="T66" fmla="*/ 93 w 151"/>
                  <a:gd name="T67" fmla="*/ 223 h 253"/>
                  <a:gd name="T68" fmla="*/ 97 w 151"/>
                  <a:gd name="T69" fmla="*/ 199 h 253"/>
                  <a:gd name="T70" fmla="*/ 109 w 151"/>
                  <a:gd name="T71" fmla="*/ 181 h 253"/>
                  <a:gd name="T72" fmla="*/ 115 w 151"/>
                  <a:gd name="T73" fmla="*/ 159 h 253"/>
                  <a:gd name="T74" fmla="*/ 121 w 151"/>
                  <a:gd name="T75" fmla="*/ 129 h 253"/>
                  <a:gd name="T76" fmla="*/ 137 w 151"/>
                  <a:gd name="T77" fmla="*/ 115 h 253"/>
                  <a:gd name="T78" fmla="*/ 149 w 151"/>
                  <a:gd name="T79" fmla="*/ 99 h 253"/>
                  <a:gd name="T80" fmla="*/ 121 w 151"/>
                  <a:gd name="T81" fmla="*/ 77 h 253"/>
                  <a:gd name="T82" fmla="*/ 109 w 151"/>
                  <a:gd name="T83" fmla="*/ 48 h 253"/>
                  <a:gd name="T84" fmla="*/ 99 w 151"/>
                  <a:gd name="T85" fmla="*/ 59 h 253"/>
                  <a:gd name="T86" fmla="*/ 95 w 151"/>
                  <a:gd name="T87" fmla="*/ 51 h 253"/>
                  <a:gd name="T88" fmla="*/ 85 w 151"/>
                  <a:gd name="T89" fmla="*/ 20 h 253"/>
                  <a:gd name="T90" fmla="*/ 79 w 151"/>
                  <a:gd name="T91" fmla="*/ 6 h 253"/>
                  <a:gd name="T92" fmla="*/ 75 w 151"/>
                  <a:gd name="T93" fmla="*/ 24 h 253"/>
                  <a:gd name="T94" fmla="*/ 81 w 151"/>
                  <a:gd name="T95" fmla="*/ 95 h 253"/>
                  <a:gd name="T96" fmla="*/ 65 w 151"/>
                  <a:gd name="T97" fmla="*/ 79 h 253"/>
                  <a:gd name="T98" fmla="*/ 53 w 151"/>
                  <a:gd name="T99" fmla="*/ 30 h 253"/>
                  <a:gd name="T100" fmla="*/ 47 w 151"/>
                  <a:gd name="T101" fmla="*/ 71 h 253"/>
                  <a:gd name="T102" fmla="*/ 37 w 151"/>
                  <a:gd name="T103" fmla="*/ 61 h 253"/>
                  <a:gd name="T104" fmla="*/ 27 w 151"/>
                  <a:gd name="T105" fmla="*/ 51 h 253"/>
                  <a:gd name="T106" fmla="*/ 37 w 151"/>
                  <a:gd name="T107" fmla="*/ 38 h 253"/>
                  <a:gd name="T108" fmla="*/ 35 w 151"/>
                  <a:gd name="T109" fmla="*/ 28 h 253"/>
                  <a:gd name="T110" fmla="*/ 21 w 151"/>
                  <a:gd name="T111" fmla="*/ 40 h 253"/>
                  <a:gd name="T112" fmla="*/ 10 w 151"/>
                  <a:gd name="T113" fmla="*/ 36 h 253"/>
                  <a:gd name="T114" fmla="*/ 4 w 151"/>
                  <a:gd name="T115" fmla="*/ 38 h 2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1"/>
                  <a:gd name="T175" fmla="*/ 0 h 253"/>
                  <a:gd name="T176" fmla="*/ 151 w 151"/>
                  <a:gd name="T177" fmla="*/ 253 h 25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1" h="253">
                    <a:moveTo>
                      <a:pt x="2" y="49"/>
                    </a:moveTo>
                    <a:lnTo>
                      <a:pt x="0" y="51"/>
                    </a:lnTo>
                    <a:lnTo>
                      <a:pt x="0" y="53"/>
                    </a:lnTo>
                    <a:lnTo>
                      <a:pt x="2" y="55"/>
                    </a:lnTo>
                    <a:lnTo>
                      <a:pt x="2" y="67"/>
                    </a:lnTo>
                    <a:lnTo>
                      <a:pt x="4" y="65"/>
                    </a:lnTo>
                    <a:lnTo>
                      <a:pt x="4" y="73"/>
                    </a:lnTo>
                    <a:lnTo>
                      <a:pt x="4" y="69"/>
                    </a:lnTo>
                    <a:lnTo>
                      <a:pt x="6" y="73"/>
                    </a:lnTo>
                    <a:lnTo>
                      <a:pt x="6" y="75"/>
                    </a:lnTo>
                    <a:lnTo>
                      <a:pt x="8" y="77"/>
                    </a:lnTo>
                    <a:lnTo>
                      <a:pt x="8" y="81"/>
                    </a:lnTo>
                    <a:lnTo>
                      <a:pt x="8" y="83"/>
                    </a:lnTo>
                    <a:lnTo>
                      <a:pt x="12" y="81"/>
                    </a:lnTo>
                    <a:lnTo>
                      <a:pt x="14" y="75"/>
                    </a:lnTo>
                    <a:lnTo>
                      <a:pt x="10" y="69"/>
                    </a:lnTo>
                    <a:lnTo>
                      <a:pt x="14" y="71"/>
                    </a:lnTo>
                    <a:lnTo>
                      <a:pt x="16" y="73"/>
                    </a:lnTo>
                    <a:lnTo>
                      <a:pt x="16" y="71"/>
                    </a:lnTo>
                    <a:lnTo>
                      <a:pt x="18" y="71"/>
                    </a:lnTo>
                    <a:lnTo>
                      <a:pt x="19" y="69"/>
                    </a:lnTo>
                    <a:lnTo>
                      <a:pt x="18" y="73"/>
                    </a:lnTo>
                    <a:lnTo>
                      <a:pt x="18" y="75"/>
                    </a:lnTo>
                    <a:lnTo>
                      <a:pt x="16" y="77"/>
                    </a:lnTo>
                    <a:lnTo>
                      <a:pt x="16" y="79"/>
                    </a:lnTo>
                    <a:lnTo>
                      <a:pt x="16" y="83"/>
                    </a:lnTo>
                    <a:lnTo>
                      <a:pt x="14" y="83"/>
                    </a:lnTo>
                    <a:lnTo>
                      <a:pt x="14" y="87"/>
                    </a:lnTo>
                    <a:lnTo>
                      <a:pt x="18" y="89"/>
                    </a:lnTo>
                    <a:lnTo>
                      <a:pt x="18" y="93"/>
                    </a:lnTo>
                    <a:lnTo>
                      <a:pt x="19" y="93"/>
                    </a:lnTo>
                    <a:lnTo>
                      <a:pt x="23" y="91"/>
                    </a:lnTo>
                    <a:lnTo>
                      <a:pt x="23" y="95"/>
                    </a:lnTo>
                    <a:lnTo>
                      <a:pt x="23" y="99"/>
                    </a:lnTo>
                    <a:lnTo>
                      <a:pt x="14" y="95"/>
                    </a:lnTo>
                    <a:lnTo>
                      <a:pt x="12" y="93"/>
                    </a:lnTo>
                    <a:lnTo>
                      <a:pt x="10" y="93"/>
                    </a:lnTo>
                    <a:lnTo>
                      <a:pt x="16" y="101"/>
                    </a:lnTo>
                    <a:lnTo>
                      <a:pt x="18" y="103"/>
                    </a:lnTo>
                    <a:lnTo>
                      <a:pt x="16" y="105"/>
                    </a:lnTo>
                    <a:lnTo>
                      <a:pt x="14" y="109"/>
                    </a:lnTo>
                    <a:lnTo>
                      <a:pt x="18" y="113"/>
                    </a:lnTo>
                    <a:lnTo>
                      <a:pt x="18" y="115"/>
                    </a:lnTo>
                    <a:lnTo>
                      <a:pt x="18" y="117"/>
                    </a:lnTo>
                    <a:lnTo>
                      <a:pt x="19" y="119"/>
                    </a:lnTo>
                    <a:lnTo>
                      <a:pt x="27" y="123"/>
                    </a:lnTo>
                    <a:lnTo>
                      <a:pt x="31" y="123"/>
                    </a:lnTo>
                    <a:lnTo>
                      <a:pt x="35" y="121"/>
                    </a:lnTo>
                    <a:lnTo>
                      <a:pt x="35" y="125"/>
                    </a:lnTo>
                    <a:lnTo>
                      <a:pt x="31" y="127"/>
                    </a:lnTo>
                    <a:lnTo>
                      <a:pt x="25" y="127"/>
                    </a:lnTo>
                    <a:lnTo>
                      <a:pt x="23" y="129"/>
                    </a:lnTo>
                    <a:lnTo>
                      <a:pt x="27" y="133"/>
                    </a:lnTo>
                    <a:lnTo>
                      <a:pt x="27" y="135"/>
                    </a:lnTo>
                    <a:lnTo>
                      <a:pt x="31" y="137"/>
                    </a:lnTo>
                    <a:lnTo>
                      <a:pt x="31" y="135"/>
                    </a:lnTo>
                    <a:lnTo>
                      <a:pt x="33" y="141"/>
                    </a:lnTo>
                    <a:lnTo>
                      <a:pt x="31" y="143"/>
                    </a:lnTo>
                    <a:lnTo>
                      <a:pt x="33" y="145"/>
                    </a:lnTo>
                    <a:lnTo>
                      <a:pt x="37" y="147"/>
                    </a:lnTo>
                    <a:lnTo>
                      <a:pt x="39" y="145"/>
                    </a:lnTo>
                    <a:lnTo>
                      <a:pt x="39" y="147"/>
                    </a:lnTo>
                    <a:lnTo>
                      <a:pt x="39" y="145"/>
                    </a:lnTo>
                    <a:lnTo>
                      <a:pt x="43" y="147"/>
                    </a:lnTo>
                    <a:lnTo>
                      <a:pt x="45" y="145"/>
                    </a:lnTo>
                    <a:lnTo>
                      <a:pt x="47" y="145"/>
                    </a:lnTo>
                    <a:lnTo>
                      <a:pt x="49" y="141"/>
                    </a:lnTo>
                    <a:lnTo>
                      <a:pt x="49" y="139"/>
                    </a:lnTo>
                    <a:lnTo>
                      <a:pt x="49" y="135"/>
                    </a:lnTo>
                    <a:lnTo>
                      <a:pt x="53" y="135"/>
                    </a:lnTo>
                    <a:lnTo>
                      <a:pt x="55" y="135"/>
                    </a:lnTo>
                    <a:lnTo>
                      <a:pt x="55" y="131"/>
                    </a:lnTo>
                    <a:lnTo>
                      <a:pt x="53" y="129"/>
                    </a:lnTo>
                    <a:lnTo>
                      <a:pt x="51" y="129"/>
                    </a:lnTo>
                    <a:lnTo>
                      <a:pt x="55" y="111"/>
                    </a:lnTo>
                    <a:lnTo>
                      <a:pt x="57" y="109"/>
                    </a:lnTo>
                    <a:lnTo>
                      <a:pt x="57" y="111"/>
                    </a:lnTo>
                    <a:lnTo>
                      <a:pt x="57" y="115"/>
                    </a:lnTo>
                    <a:lnTo>
                      <a:pt x="59" y="119"/>
                    </a:lnTo>
                    <a:lnTo>
                      <a:pt x="61" y="119"/>
                    </a:lnTo>
                    <a:lnTo>
                      <a:pt x="63" y="115"/>
                    </a:lnTo>
                    <a:lnTo>
                      <a:pt x="63" y="107"/>
                    </a:lnTo>
                    <a:lnTo>
                      <a:pt x="65" y="103"/>
                    </a:lnTo>
                    <a:lnTo>
                      <a:pt x="67" y="105"/>
                    </a:lnTo>
                    <a:lnTo>
                      <a:pt x="67" y="111"/>
                    </a:lnTo>
                    <a:lnTo>
                      <a:pt x="63" y="121"/>
                    </a:lnTo>
                    <a:lnTo>
                      <a:pt x="65" y="127"/>
                    </a:lnTo>
                    <a:lnTo>
                      <a:pt x="67" y="127"/>
                    </a:lnTo>
                    <a:lnTo>
                      <a:pt x="69" y="131"/>
                    </a:lnTo>
                    <a:lnTo>
                      <a:pt x="75" y="127"/>
                    </a:lnTo>
                    <a:lnTo>
                      <a:pt x="75" y="125"/>
                    </a:lnTo>
                    <a:lnTo>
                      <a:pt x="77" y="123"/>
                    </a:lnTo>
                    <a:lnTo>
                      <a:pt x="79" y="121"/>
                    </a:lnTo>
                    <a:lnTo>
                      <a:pt x="79" y="113"/>
                    </a:lnTo>
                    <a:lnTo>
                      <a:pt x="81" y="111"/>
                    </a:lnTo>
                    <a:lnTo>
                      <a:pt x="83" y="109"/>
                    </a:lnTo>
                    <a:lnTo>
                      <a:pt x="83" y="111"/>
                    </a:lnTo>
                    <a:lnTo>
                      <a:pt x="83" y="113"/>
                    </a:lnTo>
                    <a:lnTo>
                      <a:pt x="85" y="115"/>
                    </a:lnTo>
                    <a:lnTo>
                      <a:pt x="83" y="119"/>
                    </a:lnTo>
                    <a:lnTo>
                      <a:pt x="81" y="121"/>
                    </a:lnTo>
                    <a:lnTo>
                      <a:pt x="81" y="125"/>
                    </a:lnTo>
                    <a:lnTo>
                      <a:pt x="79" y="125"/>
                    </a:lnTo>
                    <a:lnTo>
                      <a:pt x="79" y="129"/>
                    </a:lnTo>
                    <a:lnTo>
                      <a:pt x="79" y="131"/>
                    </a:lnTo>
                    <a:lnTo>
                      <a:pt x="81" y="131"/>
                    </a:lnTo>
                    <a:lnTo>
                      <a:pt x="83" y="129"/>
                    </a:lnTo>
                    <a:lnTo>
                      <a:pt x="85" y="133"/>
                    </a:lnTo>
                    <a:lnTo>
                      <a:pt x="87" y="133"/>
                    </a:lnTo>
                    <a:lnTo>
                      <a:pt x="93" y="131"/>
                    </a:lnTo>
                    <a:lnTo>
                      <a:pt x="93" y="133"/>
                    </a:lnTo>
                    <a:lnTo>
                      <a:pt x="89" y="133"/>
                    </a:lnTo>
                    <a:lnTo>
                      <a:pt x="87" y="135"/>
                    </a:lnTo>
                    <a:lnTo>
                      <a:pt x="85" y="137"/>
                    </a:lnTo>
                    <a:lnTo>
                      <a:pt x="79" y="137"/>
                    </a:lnTo>
                    <a:lnTo>
                      <a:pt x="77" y="135"/>
                    </a:lnTo>
                    <a:lnTo>
                      <a:pt x="71" y="137"/>
                    </a:lnTo>
                    <a:lnTo>
                      <a:pt x="67" y="141"/>
                    </a:lnTo>
                    <a:lnTo>
                      <a:pt x="69" y="145"/>
                    </a:lnTo>
                    <a:lnTo>
                      <a:pt x="69" y="147"/>
                    </a:lnTo>
                    <a:lnTo>
                      <a:pt x="67" y="145"/>
                    </a:lnTo>
                    <a:lnTo>
                      <a:pt x="65" y="145"/>
                    </a:lnTo>
                    <a:lnTo>
                      <a:pt x="63" y="147"/>
                    </a:lnTo>
                    <a:lnTo>
                      <a:pt x="61" y="151"/>
                    </a:lnTo>
                    <a:lnTo>
                      <a:pt x="61" y="155"/>
                    </a:lnTo>
                    <a:lnTo>
                      <a:pt x="59" y="155"/>
                    </a:lnTo>
                    <a:lnTo>
                      <a:pt x="57" y="155"/>
                    </a:lnTo>
                    <a:lnTo>
                      <a:pt x="49" y="157"/>
                    </a:lnTo>
                    <a:lnTo>
                      <a:pt x="49" y="159"/>
                    </a:lnTo>
                    <a:lnTo>
                      <a:pt x="49" y="161"/>
                    </a:lnTo>
                    <a:lnTo>
                      <a:pt x="49" y="163"/>
                    </a:lnTo>
                    <a:lnTo>
                      <a:pt x="47" y="163"/>
                    </a:lnTo>
                    <a:lnTo>
                      <a:pt x="45" y="157"/>
                    </a:lnTo>
                    <a:lnTo>
                      <a:pt x="41" y="157"/>
                    </a:lnTo>
                    <a:lnTo>
                      <a:pt x="41" y="159"/>
                    </a:lnTo>
                    <a:lnTo>
                      <a:pt x="43" y="175"/>
                    </a:lnTo>
                    <a:lnTo>
                      <a:pt x="43" y="177"/>
                    </a:lnTo>
                    <a:lnTo>
                      <a:pt x="43" y="179"/>
                    </a:lnTo>
                    <a:lnTo>
                      <a:pt x="45" y="179"/>
                    </a:lnTo>
                    <a:lnTo>
                      <a:pt x="47" y="179"/>
                    </a:lnTo>
                    <a:lnTo>
                      <a:pt x="49" y="177"/>
                    </a:lnTo>
                    <a:lnTo>
                      <a:pt x="51" y="177"/>
                    </a:lnTo>
                    <a:lnTo>
                      <a:pt x="55" y="177"/>
                    </a:lnTo>
                    <a:lnTo>
                      <a:pt x="55" y="175"/>
                    </a:lnTo>
                    <a:lnTo>
                      <a:pt x="57" y="177"/>
                    </a:lnTo>
                    <a:lnTo>
                      <a:pt x="59" y="175"/>
                    </a:lnTo>
                    <a:lnTo>
                      <a:pt x="59" y="177"/>
                    </a:lnTo>
                    <a:lnTo>
                      <a:pt x="63" y="175"/>
                    </a:lnTo>
                    <a:lnTo>
                      <a:pt x="65" y="171"/>
                    </a:lnTo>
                    <a:lnTo>
                      <a:pt x="67" y="171"/>
                    </a:lnTo>
                    <a:lnTo>
                      <a:pt x="69" y="171"/>
                    </a:lnTo>
                    <a:lnTo>
                      <a:pt x="71" y="173"/>
                    </a:lnTo>
                    <a:lnTo>
                      <a:pt x="77" y="171"/>
                    </a:lnTo>
                    <a:lnTo>
                      <a:pt x="79" y="173"/>
                    </a:lnTo>
                    <a:lnTo>
                      <a:pt x="83" y="171"/>
                    </a:lnTo>
                    <a:lnTo>
                      <a:pt x="83" y="167"/>
                    </a:lnTo>
                    <a:lnTo>
                      <a:pt x="85" y="167"/>
                    </a:lnTo>
                    <a:lnTo>
                      <a:pt x="87" y="169"/>
                    </a:lnTo>
                    <a:lnTo>
                      <a:pt x="85" y="169"/>
                    </a:lnTo>
                    <a:lnTo>
                      <a:pt x="87" y="171"/>
                    </a:lnTo>
                    <a:lnTo>
                      <a:pt x="87" y="175"/>
                    </a:lnTo>
                    <a:lnTo>
                      <a:pt x="85" y="175"/>
                    </a:lnTo>
                    <a:lnTo>
                      <a:pt x="81" y="175"/>
                    </a:lnTo>
                    <a:lnTo>
                      <a:pt x="79" y="173"/>
                    </a:lnTo>
                    <a:lnTo>
                      <a:pt x="79" y="177"/>
                    </a:lnTo>
                    <a:lnTo>
                      <a:pt x="75" y="177"/>
                    </a:lnTo>
                    <a:lnTo>
                      <a:pt x="75" y="179"/>
                    </a:lnTo>
                    <a:lnTo>
                      <a:pt x="73" y="179"/>
                    </a:lnTo>
                    <a:lnTo>
                      <a:pt x="71" y="179"/>
                    </a:lnTo>
                    <a:lnTo>
                      <a:pt x="59" y="183"/>
                    </a:lnTo>
                    <a:lnTo>
                      <a:pt x="57" y="183"/>
                    </a:lnTo>
                    <a:lnTo>
                      <a:pt x="59" y="185"/>
                    </a:lnTo>
                    <a:lnTo>
                      <a:pt x="61" y="187"/>
                    </a:lnTo>
                    <a:lnTo>
                      <a:pt x="73" y="189"/>
                    </a:lnTo>
                    <a:lnTo>
                      <a:pt x="73" y="193"/>
                    </a:lnTo>
                    <a:lnTo>
                      <a:pt x="73" y="195"/>
                    </a:lnTo>
                    <a:lnTo>
                      <a:pt x="65" y="193"/>
                    </a:lnTo>
                    <a:lnTo>
                      <a:pt x="65" y="191"/>
                    </a:lnTo>
                    <a:lnTo>
                      <a:pt x="63" y="193"/>
                    </a:lnTo>
                    <a:lnTo>
                      <a:pt x="59" y="191"/>
                    </a:lnTo>
                    <a:lnTo>
                      <a:pt x="57" y="191"/>
                    </a:lnTo>
                    <a:lnTo>
                      <a:pt x="57" y="195"/>
                    </a:lnTo>
                    <a:lnTo>
                      <a:pt x="55" y="195"/>
                    </a:lnTo>
                    <a:lnTo>
                      <a:pt x="53" y="189"/>
                    </a:lnTo>
                    <a:lnTo>
                      <a:pt x="49" y="189"/>
                    </a:lnTo>
                    <a:lnTo>
                      <a:pt x="47" y="193"/>
                    </a:lnTo>
                    <a:lnTo>
                      <a:pt x="47" y="197"/>
                    </a:lnTo>
                    <a:lnTo>
                      <a:pt x="47" y="201"/>
                    </a:lnTo>
                    <a:lnTo>
                      <a:pt x="49" y="209"/>
                    </a:lnTo>
                    <a:lnTo>
                      <a:pt x="51" y="211"/>
                    </a:lnTo>
                    <a:lnTo>
                      <a:pt x="51" y="215"/>
                    </a:lnTo>
                    <a:lnTo>
                      <a:pt x="59" y="219"/>
                    </a:lnTo>
                    <a:lnTo>
                      <a:pt x="61" y="219"/>
                    </a:lnTo>
                    <a:lnTo>
                      <a:pt x="63" y="221"/>
                    </a:lnTo>
                    <a:lnTo>
                      <a:pt x="63" y="225"/>
                    </a:lnTo>
                    <a:lnTo>
                      <a:pt x="65" y="225"/>
                    </a:lnTo>
                    <a:lnTo>
                      <a:pt x="69" y="225"/>
                    </a:lnTo>
                    <a:lnTo>
                      <a:pt x="71" y="225"/>
                    </a:lnTo>
                    <a:lnTo>
                      <a:pt x="73" y="225"/>
                    </a:lnTo>
                    <a:lnTo>
                      <a:pt x="75" y="225"/>
                    </a:lnTo>
                    <a:lnTo>
                      <a:pt x="77" y="227"/>
                    </a:lnTo>
                    <a:lnTo>
                      <a:pt x="79" y="225"/>
                    </a:lnTo>
                    <a:lnTo>
                      <a:pt x="79" y="227"/>
                    </a:lnTo>
                    <a:lnTo>
                      <a:pt x="77" y="231"/>
                    </a:lnTo>
                    <a:lnTo>
                      <a:pt x="77" y="229"/>
                    </a:lnTo>
                    <a:lnTo>
                      <a:pt x="73" y="229"/>
                    </a:lnTo>
                    <a:lnTo>
                      <a:pt x="69" y="233"/>
                    </a:lnTo>
                    <a:lnTo>
                      <a:pt x="69" y="235"/>
                    </a:lnTo>
                    <a:lnTo>
                      <a:pt x="79" y="243"/>
                    </a:lnTo>
                    <a:lnTo>
                      <a:pt x="79" y="251"/>
                    </a:lnTo>
                    <a:lnTo>
                      <a:pt x="81" y="249"/>
                    </a:lnTo>
                    <a:lnTo>
                      <a:pt x="81" y="251"/>
                    </a:lnTo>
                    <a:lnTo>
                      <a:pt x="83" y="253"/>
                    </a:lnTo>
                    <a:lnTo>
                      <a:pt x="85" y="251"/>
                    </a:lnTo>
                    <a:lnTo>
                      <a:pt x="89" y="249"/>
                    </a:lnTo>
                    <a:lnTo>
                      <a:pt x="89" y="245"/>
                    </a:lnTo>
                    <a:lnTo>
                      <a:pt x="89" y="239"/>
                    </a:lnTo>
                    <a:lnTo>
                      <a:pt x="89" y="237"/>
                    </a:lnTo>
                    <a:lnTo>
                      <a:pt x="89" y="235"/>
                    </a:lnTo>
                    <a:lnTo>
                      <a:pt x="89" y="233"/>
                    </a:lnTo>
                    <a:lnTo>
                      <a:pt x="93" y="231"/>
                    </a:lnTo>
                    <a:lnTo>
                      <a:pt x="93" y="227"/>
                    </a:lnTo>
                    <a:lnTo>
                      <a:pt x="93" y="225"/>
                    </a:lnTo>
                    <a:lnTo>
                      <a:pt x="93" y="223"/>
                    </a:lnTo>
                    <a:lnTo>
                      <a:pt x="93" y="217"/>
                    </a:lnTo>
                    <a:lnTo>
                      <a:pt x="93" y="209"/>
                    </a:lnTo>
                    <a:lnTo>
                      <a:pt x="93" y="207"/>
                    </a:lnTo>
                    <a:lnTo>
                      <a:pt x="97" y="203"/>
                    </a:lnTo>
                    <a:lnTo>
                      <a:pt x="99" y="201"/>
                    </a:lnTo>
                    <a:lnTo>
                      <a:pt x="99" y="199"/>
                    </a:lnTo>
                    <a:lnTo>
                      <a:pt x="97" y="199"/>
                    </a:lnTo>
                    <a:lnTo>
                      <a:pt x="97" y="197"/>
                    </a:lnTo>
                    <a:lnTo>
                      <a:pt x="103" y="195"/>
                    </a:lnTo>
                    <a:lnTo>
                      <a:pt x="105" y="195"/>
                    </a:lnTo>
                    <a:lnTo>
                      <a:pt x="105" y="193"/>
                    </a:lnTo>
                    <a:lnTo>
                      <a:pt x="107" y="191"/>
                    </a:lnTo>
                    <a:lnTo>
                      <a:pt x="109" y="181"/>
                    </a:lnTo>
                    <a:lnTo>
                      <a:pt x="107" y="181"/>
                    </a:lnTo>
                    <a:lnTo>
                      <a:pt x="109" y="163"/>
                    </a:lnTo>
                    <a:lnTo>
                      <a:pt x="109" y="161"/>
                    </a:lnTo>
                    <a:lnTo>
                      <a:pt x="109" y="159"/>
                    </a:lnTo>
                    <a:lnTo>
                      <a:pt x="111" y="159"/>
                    </a:lnTo>
                    <a:lnTo>
                      <a:pt x="115" y="159"/>
                    </a:lnTo>
                    <a:lnTo>
                      <a:pt x="115" y="147"/>
                    </a:lnTo>
                    <a:lnTo>
                      <a:pt x="117" y="145"/>
                    </a:lnTo>
                    <a:lnTo>
                      <a:pt x="117" y="143"/>
                    </a:lnTo>
                    <a:lnTo>
                      <a:pt x="117" y="131"/>
                    </a:lnTo>
                    <a:lnTo>
                      <a:pt x="121" y="131"/>
                    </a:lnTo>
                    <a:lnTo>
                      <a:pt x="121" y="129"/>
                    </a:lnTo>
                    <a:lnTo>
                      <a:pt x="123" y="129"/>
                    </a:lnTo>
                    <a:lnTo>
                      <a:pt x="125" y="123"/>
                    </a:lnTo>
                    <a:lnTo>
                      <a:pt x="123" y="121"/>
                    </a:lnTo>
                    <a:lnTo>
                      <a:pt x="127" y="119"/>
                    </a:lnTo>
                    <a:lnTo>
                      <a:pt x="129" y="121"/>
                    </a:lnTo>
                    <a:lnTo>
                      <a:pt x="133" y="115"/>
                    </a:lnTo>
                    <a:lnTo>
                      <a:pt x="137" y="115"/>
                    </a:lnTo>
                    <a:lnTo>
                      <a:pt x="141" y="113"/>
                    </a:lnTo>
                    <a:lnTo>
                      <a:pt x="145" y="115"/>
                    </a:lnTo>
                    <a:lnTo>
                      <a:pt x="149" y="113"/>
                    </a:lnTo>
                    <a:lnTo>
                      <a:pt x="151" y="107"/>
                    </a:lnTo>
                    <a:lnTo>
                      <a:pt x="151" y="101"/>
                    </a:lnTo>
                    <a:lnTo>
                      <a:pt x="149" y="99"/>
                    </a:lnTo>
                    <a:lnTo>
                      <a:pt x="145" y="99"/>
                    </a:lnTo>
                    <a:lnTo>
                      <a:pt x="135" y="95"/>
                    </a:lnTo>
                    <a:lnTo>
                      <a:pt x="133" y="93"/>
                    </a:lnTo>
                    <a:lnTo>
                      <a:pt x="127" y="91"/>
                    </a:lnTo>
                    <a:lnTo>
                      <a:pt x="125" y="81"/>
                    </a:lnTo>
                    <a:lnTo>
                      <a:pt x="123" y="79"/>
                    </a:lnTo>
                    <a:lnTo>
                      <a:pt x="121" y="77"/>
                    </a:lnTo>
                    <a:lnTo>
                      <a:pt x="113" y="77"/>
                    </a:lnTo>
                    <a:lnTo>
                      <a:pt x="113" y="71"/>
                    </a:lnTo>
                    <a:lnTo>
                      <a:pt x="113" y="67"/>
                    </a:lnTo>
                    <a:lnTo>
                      <a:pt x="113" y="65"/>
                    </a:lnTo>
                    <a:lnTo>
                      <a:pt x="113" y="61"/>
                    </a:lnTo>
                    <a:lnTo>
                      <a:pt x="109" y="48"/>
                    </a:lnTo>
                    <a:lnTo>
                      <a:pt x="105" y="48"/>
                    </a:lnTo>
                    <a:lnTo>
                      <a:pt x="105" y="44"/>
                    </a:lnTo>
                    <a:lnTo>
                      <a:pt x="103" y="46"/>
                    </a:lnTo>
                    <a:lnTo>
                      <a:pt x="101" y="49"/>
                    </a:lnTo>
                    <a:lnTo>
                      <a:pt x="101" y="53"/>
                    </a:lnTo>
                    <a:lnTo>
                      <a:pt x="103" y="55"/>
                    </a:lnTo>
                    <a:lnTo>
                      <a:pt x="99" y="59"/>
                    </a:lnTo>
                    <a:lnTo>
                      <a:pt x="95" y="65"/>
                    </a:lnTo>
                    <a:lnTo>
                      <a:pt x="95" y="63"/>
                    </a:lnTo>
                    <a:lnTo>
                      <a:pt x="97" y="61"/>
                    </a:lnTo>
                    <a:lnTo>
                      <a:pt x="99" y="57"/>
                    </a:lnTo>
                    <a:lnTo>
                      <a:pt x="97" y="51"/>
                    </a:lnTo>
                    <a:lnTo>
                      <a:pt x="95" y="51"/>
                    </a:lnTo>
                    <a:lnTo>
                      <a:pt x="95" y="49"/>
                    </a:lnTo>
                    <a:lnTo>
                      <a:pt x="97" y="48"/>
                    </a:lnTo>
                    <a:lnTo>
                      <a:pt x="99" y="40"/>
                    </a:lnTo>
                    <a:lnTo>
                      <a:pt x="101" y="40"/>
                    </a:lnTo>
                    <a:lnTo>
                      <a:pt x="101" y="34"/>
                    </a:lnTo>
                    <a:lnTo>
                      <a:pt x="89" y="18"/>
                    </a:lnTo>
                    <a:lnTo>
                      <a:pt x="85" y="20"/>
                    </a:lnTo>
                    <a:lnTo>
                      <a:pt x="87" y="24"/>
                    </a:lnTo>
                    <a:lnTo>
                      <a:pt x="85" y="26"/>
                    </a:lnTo>
                    <a:lnTo>
                      <a:pt x="83" y="24"/>
                    </a:lnTo>
                    <a:lnTo>
                      <a:pt x="81" y="18"/>
                    </a:lnTo>
                    <a:lnTo>
                      <a:pt x="81" y="10"/>
                    </a:lnTo>
                    <a:lnTo>
                      <a:pt x="79" y="6"/>
                    </a:lnTo>
                    <a:lnTo>
                      <a:pt x="75" y="0"/>
                    </a:lnTo>
                    <a:lnTo>
                      <a:pt x="73" y="2"/>
                    </a:lnTo>
                    <a:lnTo>
                      <a:pt x="71" y="6"/>
                    </a:lnTo>
                    <a:lnTo>
                      <a:pt x="73" y="14"/>
                    </a:lnTo>
                    <a:lnTo>
                      <a:pt x="73" y="18"/>
                    </a:lnTo>
                    <a:lnTo>
                      <a:pt x="73" y="20"/>
                    </a:lnTo>
                    <a:lnTo>
                      <a:pt x="75" y="24"/>
                    </a:lnTo>
                    <a:lnTo>
                      <a:pt x="71" y="24"/>
                    </a:lnTo>
                    <a:lnTo>
                      <a:pt x="69" y="38"/>
                    </a:lnTo>
                    <a:lnTo>
                      <a:pt x="71" y="38"/>
                    </a:lnTo>
                    <a:lnTo>
                      <a:pt x="73" y="71"/>
                    </a:lnTo>
                    <a:lnTo>
                      <a:pt x="75" y="79"/>
                    </a:lnTo>
                    <a:lnTo>
                      <a:pt x="81" y="95"/>
                    </a:lnTo>
                    <a:lnTo>
                      <a:pt x="81" y="97"/>
                    </a:lnTo>
                    <a:lnTo>
                      <a:pt x="79" y="95"/>
                    </a:lnTo>
                    <a:lnTo>
                      <a:pt x="75" y="93"/>
                    </a:lnTo>
                    <a:lnTo>
                      <a:pt x="69" y="77"/>
                    </a:lnTo>
                    <a:lnTo>
                      <a:pt x="67" y="77"/>
                    </a:lnTo>
                    <a:lnTo>
                      <a:pt x="67" y="79"/>
                    </a:lnTo>
                    <a:lnTo>
                      <a:pt x="65" y="79"/>
                    </a:lnTo>
                    <a:lnTo>
                      <a:pt x="67" y="75"/>
                    </a:lnTo>
                    <a:lnTo>
                      <a:pt x="63" y="40"/>
                    </a:lnTo>
                    <a:lnTo>
                      <a:pt x="61" y="38"/>
                    </a:lnTo>
                    <a:lnTo>
                      <a:pt x="61" y="36"/>
                    </a:lnTo>
                    <a:lnTo>
                      <a:pt x="57" y="34"/>
                    </a:lnTo>
                    <a:lnTo>
                      <a:pt x="53" y="30"/>
                    </a:lnTo>
                    <a:lnTo>
                      <a:pt x="51" y="36"/>
                    </a:lnTo>
                    <a:lnTo>
                      <a:pt x="49" y="40"/>
                    </a:lnTo>
                    <a:lnTo>
                      <a:pt x="47" y="42"/>
                    </a:lnTo>
                    <a:lnTo>
                      <a:pt x="47" y="44"/>
                    </a:lnTo>
                    <a:lnTo>
                      <a:pt x="45" y="48"/>
                    </a:lnTo>
                    <a:lnTo>
                      <a:pt x="43" y="49"/>
                    </a:lnTo>
                    <a:lnTo>
                      <a:pt x="47" y="71"/>
                    </a:lnTo>
                    <a:lnTo>
                      <a:pt x="49" y="75"/>
                    </a:lnTo>
                    <a:lnTo>
                      <a:pt x="47" y="73"/>
                    </a:lnTo>
                    <a:lnTo>
                      <a:pt x="43" y="65"/>
                    </a:lnTo>
                    <a:lnTo>
                      <a:pt x="41" y="59"/>
                    </a:lnTo>
                    <a:lnTo>
                      <a:pt x="39" y="55"/>
                    </a:lnTo>
                    <a:lnTo>
                      <a:pt x="37" y="59"/>
                    </a:lnTo>
                    <a:lnTo>
                      <a:pt x="37" y="61"/>
                    </a:lnTo>
                    <a:lnTo>
                      <a:pt x="35" y="59"/>
                    </a:lnTo>
                    <a:lnTo>
                      <a:pt x="35" y="55"/>
                    </a:lnTo>
                    <a:lnTo>
                      <a:pt x="35" y="53"/>
                    </a:lnTo>
                    <a:lnTo>
                      <a:pt x="37" y="51"/>
                    </a:lnTo>
                    <a:lnTo>
                      <a:pt x="39" y="48"/>
                    </a:lnTo>
                    <a:lnTo>
                      <a:pt x="33" y="48"/>
                    </a:lnTo>
                    <a:lnTo>
                      <a:pt x="27" y="51"/>
                    </a:lnTo>
                    <a:lnTo>
                      <a:pt x="23" y="49"/>
                    </a:lnTo>
                    <a:lnTo>
                      <a:pt x="23" y="48"/>
                    </a:lnTo>
                    <a:lnTo>
                      <a:pt x="29" y="46"/>
                    </a:lnTo>
                    <a:lnTo>
                      <a:pt x="31" y="42"/>
                    </a:lnTo>
                    <a:lnTo>
                      <a:pt x="33" y="40"/>
                    </a:lnTo>
                    <a:lnTo>
                      <a:pt x="35" y="40"/>
                    </a:lnTo>
                    <a:lnTo>
                      <a:pt x="37" y="38"/>
                    </a:lnTo>
                    <a:lnTo>
                      <a:pt x="39" y="40"/>
                    </a:lnTo>
                    <a:lnTo>
                      <a:pt x="43" y="38"/>
                    </a:lnTo>
                    <a:lnTo>
                      <a:pt x="43" y="36"/>
                    </a:lnTo>
                    <a:lnTo>
                      <a:pt x="45" y="32"/>
                    </a:lnTo>
                    <a:lnTo>
                      <a:pt x="43" y="28"/>
                    </a:lnTo>
                    <a:lnTo>
                      <a:pt x="41" y="26"/>
                    </a:lnTo>
                    <a:lnTo>
                      <a:pt x="35" y="28"/>
                    </a:lnTo>
                    <a:lnTo>
                      <a:pt x="31" y="32"/>
                    </a:lnTo>
                    <a:lnTo>
                      <a:pt x="25" y="34"/>
                    </a:lnTo>
                    <a:lnTo>
                      <a:pt x="23" y="32"/>
                    </a:lnTo>
                    <a:lnTo>
                      <a:pt x="21" y="28"/>
                    </a:lnTo>
                    <a:lnTo>
                      <a:pt x="19" y="28"/>
                    </a:lnTo>
                    <a:lnTo>
                      <a:pt x="21" y="40"/>
                    </a:lnTo>
                    <a:lnTo>
                      <a:pt x="19" y="38"/>
                    </a:lnTo>
                    <a:lnTo>
                      <a:pt x="19" y="40"/>
                    </a:lnTo>
                    <a:lnTo>
                      <a:pt x="14" y="28"/>
                    </a:lnTo>
                    <a:lnTo>
                      <a:pt x="12" y="30"/>
                    </a:lnTo>
                    <a:lnTo>
                      <a:pt x="12" y="32"/>
                    </a:lnTo>
                    <a:lnTo>
                      <a:pt x="10" y="36"/>
                    </a:lnTo>
                    <a:lnTo>
                      <a:pt x="8" y="32"/>
                    </a:lnTo>
                    <a:lnTo>
                      <a:pt x="6" y="34"/>
                    </a:lnTo>
                    <a:lnTo>
                      <a:pt x="6" y="36"/>
                    </a:lnTo>
                    <a:lnTo>
                      <a:pt x="10" y="42"/>
                    </a:lnTo>
                    <a:lnTo>
                      <a:pt x="8" y="44"/>
                    </a:lnTo>
                    <a:lnTo>
                      <a:pt x="6" y="44"/>
                    </a:lnTo>
                    <a:lnTo>
                      <a:pt x="4" y="38"/>
                    </a:lnTo>
                    <a:lnTo>
                      <a:pt x="2" y="38"/>
                    </a:lnTo>
                    <a:lnTo>
                      <a:pt x="2" y="44"/>
                    </a:lnTo>
                    <a:lnTo>
                      <a:pt x="4" y="49"/>
                    </a:lnTo>
                    <a:lnTo>
                      <a:pt x="4" y="51"/>
                    </a:lnTo>
                    <a:lnTo>
                      <a:pt x="2" y="49"/>
                    </a:lnTo>
                    <a:close/>
                  </a:path>
                </a:pathLst>
              </a:custGeom>
              <a:solidFill>
                <a:srgbClr val="0071B4">
                  <a:alpha val="25098"/>
                </a:srgbClr>
              </a:solidFill>
              <a:ln w="9525">
                <a:noFill/>
                <a:round/>
                <a:headEnd/>
                <a:tailEnd/>
              </a:ln>
            </p:spPr>
            <p:txBody>
              <a:bodyPr/>
              <a:lstStyle/>
              <a:p>
                <a:endParaRPr lang="en-US"/>
              </a:p>
            </p:txBody>
          </p:sp>
          <p:sp>
            <p:nvSpPr>
              <p:cNvPr id="11734" name="Freeform 384"/>
              <p:cNvSpPr>
                <a:spLocks/>
              </p:cNvSpPr>
              <p:nvPr/>
            </p:nvSpPr>
            <p:spPr bwMode="auto">
              <a:xfrm>
                <a:off x="3091" y="1745"/>
                <a:ext cx="12" cy="14"/>
              </a:xfrm>
              <a:custGeom>
                <a:avLst/>
                <a:gdLst>
                  <a:gd name="T0" fmla="*/ 0 w 12"/>
                  <a:gd name="T1" fmla="*/ 12 h 14"/>
                  <a:gd name="T2" fmla="*/ 0 w 12"/>
                  <a:gd name="T3" fmla="*/ 12 h 14"/>
                  <a:gd name="T4" fmla="*/ 4 w 12"/>
                  <a:gd name="T5" fmla="*/ 14 h 14"/>
                  <a:gd name="T6" fmla="*/ 10 w 12"/>
                  <a:gd name="T7" fmla="*/ 12 h 14"/>
                  <a:gd name="T8" fmla="*/ 10 w 12"/>
                  <a:gd name="T9" fmla="*/ 8 h 14"/>
                  <a:gd name="T10" fmla="*/ 12 w 12"/>
                  <a:gd name="T11" fmla="*/ 4 h 14"/>
                  <a:gd name="T12" fmla="*/ 12 w 12"/>
                  <a:gd name="T13" fmla="*/ 2 h 14"/>
                  <a:gd name="T14" fmla="*/ 10 w 12"/>
                  <a:gd name="T15" fmla="*/ 0 h 14"/>
                  <a:gd name="T16" fmla="*/ 10 w 12"/>
                  <a:gd name="T17" fmla="*/ 4 h 14"/>
                  <a:gd name="T18" fmla="*/ 8 w 12"/>
                  <a:gd name="T19" fmla="*/ 6 h 14"/>
                  <a:gd name="T20" fmla="*/ 8 w 12"/>
                  <a:gd name="T21" fmla="*/ 6 h 14"/>
                  <a:gd name="T22" fmla="*/ 6 w 12"/>
                  <a:gd name="T23" fmla="*/ 4 h 14"/>
                  <a:gd name="T24" fmla="*/ 6 w 12"/>
                  <a:gd name="T25" fmla="*/ 6 h 14"/>
                  <a:gd name="T26" fmla="*/ 6 w 12"/>
                  <a:gd name="T27" fmla="*/ 8 h 14"/>
                  <a:gd name="T28" fmla="*/ 2 w 12"/>
                  <a:gd name="T29" fmla="*/ 8 h 14"/>
                  <a:gd name="T30" fmla="*/ 2 w 12"/>
                  <a:gd name="T31" fmla="*/ 10 h 14"/>
                  <a:gd name="T32" fmla="*/ 2 w 12"/>
                  <a:gd name="T33" fmla="*/ 12 h 14"/>
                  <a:gd name="T34" fmla="*/ 0 w 12"/>
                  <a:gd name="T35" fmla="*/ 12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4"/>
                  <a:gd name="T56" fmla="*/ 12 w 12"/>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4">
                    <a:moveTo>
                      <a:pt x="0" y="12"/>
                    </a:moveTo>
                    <a:lnTo>
                      <a:pt x="0" y="12"/>
                    </a:lnTo>
                    <a:lnTo>
                      <a:pt x="4" y="14"/>
                    </a:lnTo>
                    <a:lnTo>
                      <a:pt x="10" y="12"/>
                    </a:lnTo>
                    <a:lnTo>
                      <a:pt x="10" y="8"/>
                    </a:lnTo>
                    <a:lnTo>
                      <a:pt x="12" y="4"/>
                    </a:lnTo>
                    <a:lnTo>
                      <a:pt x="12" y="2"/>
                    </a:lnTo>
                    <a:lnTo>
                      <a:pt x="10" y="0"/>
                    </a:lnTo>
                    <a:lnTo>
                      <a:pt x="10" y="4"/>
                    </a:lnTo>
                    <a:lnTo>
                      <a:pt x="8" y="6"/>
                    </a:lnTo>
                    <a:lnTo>
                      <a:pt x="6" y="4"/>
                    </a:lnTo>
                    <a:lnTo>
                      <a:pt x="6" y="6"/>
                    </a:lnTo>
                    <a:lnTo>
                      <a:pt x="6" y="8"/>
                    </a:lnTo>
                    <a:lnTo>
                      <a:pt x="2" y="8"/>
                    </a:lnTo>
                    <a:lnTo>
                      <a:pt x="2" y="10"/>
                    </a:lnTo>
                    <a:lnTo>
                      <a:pt x="2" y="12"/>
                    </a:lnTo>
                    <a:lnTo>
                      <a:pt x="0" y="12"/>
                    </a:lnTo>
                    <a:close/>
                  </a:path>
                </a:pathLst>
              </a:custGeom>
              <a:solidFill>
                <a:srgbClr val="0071B4">
                  <a:alpha val="25098"/>
                </a:srgbClr>
              </a:solidFill>
              <a:ln w="9525">
                <a:noFill/>
                <a:round/>
                <a:headEnd/>
                <a:tailEnd/>
              </a:ln>
            </p:spPr>
            <p:txBody>
              <a:bodyPr/>
              <a:lstStyle/>
              <a:p>
                <a:endParaRPr lang="en-US"/>
              </a:p>
            </p:txBody>
          </p:sp>
          <p:sp>
            <p:nvSpPr>
              <p:cNvPr id="11735" name="Freeform 385"/>
              <p:cNvSpPr>
                <a:spLocks/>
              </p:cNvSpPr>
              <p:nvPr/>
            </p:nvSpPr>
            <p:spPr bwMode="auto">
              <a:xfrm>
                <a:off x="3043" y="1821"/>
                <a:ext cx="10" cy="10"/>
              </a:xfrm>
              <a:custGeom>
                <a:avLst/>
                <a:gdLst>
                  <a:gd name="T0" fmla="*/ 0 w 10"/>
                  <a:gd name="T1" fmla="*/ 8 h 10"/>
                  <a:gd name="T2" fmla="*/ 2 w 10"/>
                  <a:gd name="T3" fmla="*/ 10 h 10"/>
                  <a:gd name="T4" fmla="*/ 4 w 10"/>
                  <a:gd name="T5" fmla="*/ 10 h 10"/>
                  <a:gd name="T6" fmla="*/ 6 w 10"/>
                  <a:gd name="T7" fmla="*/ 8 h 10"/>
                  <a:gd name="T8" fmla="*/ 8 w 10"/>
                  <a:gd name="T9" fmla="*/ 6 h 10"/>
                  <a:gd name="T10" fmla="*/ 8 w 10"/>
                  <a:gd name="T11" fmla="*/ 4 h 10"/>
                  <a:gd name="T12" fmla="*/ 10 w 10"/>
                  <a:gd name="T13" fmla="*/ 2 h 10"/>
                  <a:gd name="T14" fmla="*/ 8 w 10"/>
                  <a:gd name="T15" fmla="*/ 0 h 10"/>
                  <a:gd name="T16" fmla="*/ 6 w 10"/>
                  <a:gd name="T17" fmla="*/ 4 h 10"/>
                  <a:gd name="T18" fmla="*/ 4 w 10"/>
                  <a:gd name="T19" fmla="*/ 4 h 10"/>
                  <a:gd name="T20" fmla="*/ 2 w 10"/>
                  <a:gd name="T21" fmla="*/ 2 h 10"/>
                  <a:gd name="T22" fmla="*/ 4 w 10"/>
                  <a:gd name="T23" fmla="*/ 4 h 10"/>
                  <a:gd name="T24" fmla="*/ 4 w 10"/>
                  <a:gd name="T25" fmla="*/ 6 h 10"/>
                  <a:gd name="T26" fmla="*/ 4 w 10"/>
                  <a:gd name="T27" fmla="*/ 6 h 10"/>
                  <a:gd name="T28" fmla="*/ 2 w 10"/>
                  <a:gd name="T29" fmla="*/ 6 h 10"/>
                  <a:gd name="T30" fmla="*/ 0 w 10"/>
                  <a:gd name="T31" fmla="*/ 8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0"/>
                  <a:gd name="T50" fmla="*/ 10 w 10"/>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0">
                    <a:moveTo>
                      <a:pt x="0" y="8"/>
                    </a:moveTo>
                    <a:lnTo>
                      <a:pt x="2" y="10"/>
                    </a:lnTo>
                    <a:lnTo>
                      <a:pt x="4" y="10"/>
                    </a:lnTo>
                    <a:lnTo>
                      <a:pt x="6" y="8"/>
                    </a:lnTo>
                    <a:lnTo>
                      <a:pt x="8" y="6"/>
                    </a:lnTo>
                    <a:lnTo>
                      <a:pt x="8" y="4"/>
                    </a:lnTo>
                    <a:lnTo>
                      <a:pt x="10" y="2"/>
                    </a:lnTo>
                    <a:lnTo>
                      <a:pt x="8" y="0"/>
                    </a:lnTo>
                    <a:lnTo>
                      <a:pt x="6" y="4"/>
                    </a:lnTo>
                    <a:lnTo>
                      <a:pt x="4" y="4"/>
                    </a:lnTo>
                    <a:lnTo>
                      <a:pt x="2" y="2"/>
                    </a:lnTo>
                    <a:lnTo>
                      <a:pt x="4" y="4"/>
                    </a:lnTo>
                    <a:lnTo>
                      <a:pt x="4" y="6"/>
                    </a:lnTo>
                    <a:lnTo>
                      <a:pt x="2" y="6"/>
                    </a:lnTo>
                    <a:lnTo>
                      <a:pt x="0" y="8"/>
                    </a:lnTo>
                    <a:close/>
                  </a:path>
                </a:pathLst>
              </a:custGeom>
              <a:solidFill>
                <a:srgbClr val="0071B4">
                  <a:alpha val="25098"/>
                </a:srgbClr>
              </a:solidFill>
              <a:ln w="9525">
                <a:noFill/>
                <a:round/>
                <a:headEnd/>
                <a:tailEnd/>
              </a:ln>
            </p:spPr>
            <p:txBody>
              <a:bodyPr/>
              <a:lstStyle/>
              <a:p>
                <a:endParaRPr lang="en-US"/>
              </a:p>
            </p:txBody>
          </p:sp>
          <p:sp>
            <p:nvSpPr>
              <p:cNvPr id="11736" name="Freeform 386"/>
              <p:cNvSpPr>
                <a:spLocks/>
              </p:cNvSpPr>
              <p:nvPr/>
            </p:nvSpPr>
            <p:spPr bwMode="auto">
              <a:xfrm>
                <a:off x="3129" y="1307"/>
                <a:ext cx="58" cy="68"/>
              </a:xfrm>
              <a:custGeom>
                <a:avLst/>
                <a:gdLst>
                  <a:gd name="T0" fmla="*/ 54 w 58"/>
                  <a:gd name="T1" fmla="*/ 38 h 68"/>
                  <a:gd name="T2" fmla="*/ 58 w 58"/>
                  <a:gd name="T3" fmla="*/ 38 h 68"/>
                  <a:gd name="T4" fmla="*/ 54 w 58"/>
                  <a:gd name="T5" fmla="*/ 36 h 68"/>
                  <a:gd name="T6" fmla="*/ 52 w 58"/>
                  <a:gd name="T7" fmla="*/ 34 h 68"/>
                  <a:gd name="T8" fmla="*/ 52 w 58"/>
                  <a:gd name="T9" fmla="*/ 30 h 68"/>
                  <a:gd name="T10" fmla="*/ 48 w 58"/>
                  <a:gd name="T11" fmla="*/ 26 h 68"/>
                  <a:gd name="T12" fmla="*/ 46 w 58"/>
                  <a:gd name="T13" fmla="*/ 28 h 68"/>
                  <a:gd name="T14" fmla="*/ 40 w 58"/>
                  <a:gd name="T15" fmla="*/ 30 h 68"/>
                  <a:gd name="T16" fmla="*/ 36 w 58"/>
                  <a:gd name="T17" fmla="*/ 26 h 68"/>
                  <a:gd name="T18" fmla="*/ 32 w 58"/>
                  <a:gd name="T19" fmla="*/ 22 h 68"/>
                  <a:gd name="T20" fmla="*/ 32 w 58"/>
                  <a:gd name="T21" fmla="*/ 16 h 68"/>
                  <a:gd name="T22" fmla="*/ 36 w 58"/>
                  <a:gd name="T23" fmla="*/ 14 h 68"/>
                  <a:gd name="T24" fmla="*/ 36 w 58"/>
                  <a:gd name="T25" fmla="*/ 10 h 68"/>
                  <a:gd name="T26" fmla="*/ 32 w 58"/>
                  <a:gd name="T27" fmla="*/ 6 h 68"/>
                  <a:gd name="T28" fmla="*/ 30 w 58"/>
                  <a:gd name="T29" fmla="*/ 2 h 68"/>
                  <a:gd name="T30" fmla="*/ 30 w 58"/>
                  <a:gd name="T31" fmla="*/ 0 h 68"/>
                  <a:gd name="T32" fmla="*/ 24 w 58"/>
                  <a:gd name="T33" fmla="*/ 4 h 68"/>
                  <a:gd name="T34" fmla="*/ 18 w 58"/>
                  <a:gd name="T35" fmla="*/ 6 h 68"/>
                  <a:gd name="T36" fmla="*/ 2 w 58"/>
                  <a:gd name="T37" fmla="*/ 12 h 68"/>
                  <a:gd name="T38" fmla="*/ 0 w 58"/>
                  <a:gd name="T39" fmla="*/ 16 h 68"/>
                  <a:gd name="T40" fmla="*/ 4 w 58"/>
                  <a:gd name="T41" fmla="*/ 18 h 68"/>
                  <a:gd name="T42" fmla="*/ 6 w 58"/>
                  <a:gd name="T43" fmla="*/ 22 h 68"/>
                  <a:gd name="T44" fmla="*/ 10 w 58"/>
                  <a:gd name="T45" fmla="*/ 28 h 68"/>
                  <a:gd name="T46" fmla="*/ 8 w 58"/>
                  <a:gd name="T47" fmla="*/ 34 h 68"/>
                  <a:gd name="T48" fmla="*/ 6 w 58"/>
                  <a:gd name="T49" fmla="*/ 38 h 68"/>
                  <a:gd name="T50" fmla="*/ 6 w 58"/>
                  <a:gd name="T51" fmla="*/ 42 h 68"/>
                  <a:gd name="T52" fmla="*/ 6 w 58"/>
                  <a:gd name="T53" fmla="*/ 44 h 68"/>
                  <a:gd name="T54" fmla="*/ 2 w 58"/>
                  <a:gd name="T55" fmla="*/ 48 h 68"/>
                  <a:gd name="T56" fmla="*/ 0 w 58"/>
                  <a:gd name="T57" fmla="*/ 50 h 68"/>
                  <a:gd name="T58" fmla="*/ 2 w 58"/>
                  <a:gd name="T59" fmla="*/ 54 h 68"/>
                  <a:gd name="T60" fmla="*/ 6 w 58"/>
                  <a:gd name="T61" fmla="*/ 56 h 68"/>
                  <a:gd name="T62" fmla="*/ 10 w 58"/>
                  <a:gd name="T63" fmla="*/ 54 h 68"/>
                  <a:gd name="T64" fmla="*/ 18 w 58"/>
                  <a:gd name="T65" fmla="*/ 54 h 68"/>
                  <a:gd name="T66" fmla="*/ 22 w 58"/>
                  <a:gd name="T67" fmla="*/ 50 h 68"/>
                  <a:gd name="T68" fmla="*/ 26 w 58"/>
                  <a:gd name="T69" fmla="*/ 48 h 68"/>
                  <a:gd name="T70" fmla="*/ 26 w 58"/>
                  <a:gd name="T71" fmla="*/ 50 h 68"/>
                  <a:gd name="T72" fmla="*/ 26 w 58"/>
                  <a:gd name="T73" fmla="*/ 54 h 68"/>
                  <a:gd name="T74" fmla="*/ 30 w 58"/>
                  <a:gd name="T75" fmla="*/ 50 h 68"/>
                  <a:gd name="T76" fmla="*/ 28 w 58"/>
                  <a:gd name="T77" fmla="*/ 54 h 68"/>
                  <a:gd name="T78" fmla="*/ 26 w 58"/>
                  <a:gd name="T79" fmla="*/ 56 h 68"/>
                  <a:gd name="T80" fmla="*/ 26 w 58"/>
                  <a:gd name="T81" fmla="*/ 60 h 68"/>
                  <a:gd name="T82" fmla="*/ 24 w 58"/>
                  <a:gd name="T83" fmla="*/ 68 h 68"/>
                  <a:gd name="T84" fmla="*/ 26 w 58"/>
                  <a:gd name="T85" fmla="*/ 68 h 68"/>
                  <a:gd name="T86" fmla="*/ 30 w 58"/>
                  <a:gd name="T87" fmla="*/ 64 h 68"/>
                  <a:gd name="T88" fmla="*/ 34 w 58"/>
                  <a:gd name="T89" fmla="*/ 60 h 68"/>
                  <a:gd name="T90" fmla="*/ 34 w 58"/>
                  <a:gd name="T91" fmla="*/ 58 h 68"/>
                  <a:gd name="T92" fmla="*/ 36 w 58"/>
                  <a:gd name="T93" fmla="*/ 60 h 68"/>
                  <a:gd name="T94" fmla="*/ 38 w 58"/>
                  <a:gd name="T95" fmla="*/ 58 h 68"/>
                  <a:gd name="T96" fmla="*/ 40 w 58"/>
                  <a:gd name="T97" fmla="*/ 58 h 68"/>
                  <a:gd name="T98" fmla="*/ 42 w 58"/>
                  <a:gd name="T99" fmla="*/ 54 h 68"/>
                  <a:gd name="T100" fmla="*/ 44 w 58"/>
                  <a:gd name="T101" fmla="*/ 48 h 68"/>
                  <a:gd name="T102" fmla="*/ 48 w 58"/>
                  <a:gd name="T103" fmla="*/ 44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8"/>
                  <a:gd name="T157" fmla="*/ 0 h 68"/>
                  <a:gd name="T158" fmla="*/ 58 w 58"/>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8" h="68">
                    <a:moveTo>
                      <a:pt x="48" y="42"/>
                    </a:moveTo>
                    <a:lnTo>
                      <a:pt x="54" y="38"/>
                    </a:lnTo>
                    <a:lnTo>
                      <a:pt x="58" y="38"/>
                    </a:lnTo>
                    <a:lnTo>
                      <a:pt x="58" y="36"/>
                    </a:lnTo>
                    <a:lnTo>
                      <a:pt x="54" y="36"/>
                    </a:lnTo>
                    <a:lnTo>
                      <a:pt x="54" y="34"/>
                    </a:lnTo>
                    <a:lnTo>
                      <a:pt x="52" y="34"/>
                    </a:lnTo>
                    <a:lnTo>
                      <a:pt x="52" y="32"/>
                    </a:lnTo>
                    <a:lnTo>
                      <a:pt x="52" y="30"/>
                    </a:lnTo>
                    <a:lnTo>
                      <a:pt x="50" y="30"/>
                    </a:lnTo>
                    <a:lnTo>
                      <a:pt x="48" y="26"/>
                    </a:lnTo>
                    <a:lnTo>
                      <a:pt x="46" y="28"/>
                    </a:lnTo>
                    <a:lnTo>
                      <a:pt x="42" y="32"/>
                    </a:lnTo>
                    <a:lnTo>
                      <a:pt x="40" y="30"/>
                    </a:lnTo>
                    <a:lnTo>
                      <a:pt x="38" y="28"/>
                    </a:lnTo>
                    <a:lnTo>
                      <a:pt x="36" y="26"/>
                    </a:lnTo>
                    <a:lnTo>
                      <a:pt x="34" y="22"/>
                    </a:lnTo>
                    <a:lnTo>
                      <a:pt x="32" y="22"/>
                    </a:lnTo>
                    <a:lnTo>
                      <a:pt x="32" y="18"/>
                    </a:lnTo>
                    <a:lnTo>
                      <a:pt x="32" y="16"/>
                    </a:lnTo>
                    <a:lnTo>
                      <a:pt x="34" y="12"/>
                    </a:lnTo>
                    <a:lnTo>
                      <a:pt x="36" y="14"/>
                    </a:lnTo>
                    <a:lnTo>
                      <a:pt x="36" y="10"/>
                    </a:lnTo>
                    <a:lnTo>
                      <a:pt x="34" y="4"/>
                    </a:lnTo>
                    <a:lnTo>
                      <a:pt x="32" y="6"/>
                    </a:lnTo>
                    <a:lnTo>
                      <a:pt x="30" y="4"/>
                    </a:lnTo>
                    <a:lnTo>
                      <a:pt x="30" y="2"/>
                    </a:lnTo>
                    <a:lnTo>
                      <a:pt x="30" y="0"/>
                    </a:lnTo>
                    <a:lnTo>
                      <a:pt x="28" y="4"/>
                    </a:lnTo>
                    <a:lnTo>
                      <a:pt x="24" y="4"/>
                    </a:lnTo>
                    <a:lnTo>
                      <a:pt x="24" y="6"/>
                    </a:lnTo>
                    <a:lnTo>
                      <a:pt x="18" y="6"/>
                    </a:lnTo>
                    <a:lnTo>
                      <a:pt x="14" y="6"/>
                    </a:lnTo>
                    <a:lnTo>
                      <a:pt x="2" y="12"/>
                    </a:lnTo>
                    <a:lnTo>
                      <a:pt x="2" y="14"/>
                    </a:lnTo>
                    <a:lnTo>
                      <a:pt x="0" y="16"/>
                    </a:lnTo>
                    <a:lnTo>
                      <a:pt x="2" y="16"/>
                    </a:lnTo>
                    <a:lnTo>
                      <a:pt x="4" y="18"/>
                    </a:lnTo>
                    <a:lnTo>
                      <a:pt x="6" y="18"/>
                    </a:lnTo>
                    <a:lnTo>
                      <a:pt x="6" y="22"/>
                    </a:lnTo>
                    <a:lnTo>
                      <a:pt x="12" y="26"/>
                    </a:lnTo>
                    <a:lnTo>
                      <a:pt x="10" y="28"/>
                    </a:lnTo>
                    <a:lnTo>
                      <a:pt x="10" y="30"/>
                    </a:lnTo>
                    <a:lnTo>
                      <a:pt x="8" y="34"/>
                    </a:lnTo>
                    <a:lnTo>
                      <a:pt x="8" y="36"/>
                    </a:lnTo>
                    <a:lnTo>
                      <a:pt x="6" y="38"/>
                    </a:lnTo>
                    <a:lnTo>
                      <a:pt x="6" y="42"/>
                    </a:lnTo>
                    <a:lnTo>
                      <a:pt x="6" y="44"/>
                    </a:lnTo>
                    <a:lnTo>
                      <a:pt x="2" y="48"/>
                    </a:lnTo>
                    <a:lnTo>
                      <a:pt x="2" y="50"/>
                    </a:lnTo>
                    <a:lnTo>
                      <a:pt x="0" y="50"/>
                    </a:lnTo>
                    <a:lnTo>
                      <a:pt x="2" y="52"/>
                    </a:lnTo>
                    <a:lnTo>
                      <a:pt x="2" y="54"/>
                    </a:lnTo>
                    <a:lnTo>
                      <a:pt x="4" y="56"/>
                    </a:lnTo>
                    <a:lnTo>
                      <a:pt x="6" y="56"/>
                    </a:lnTo>
                    <a:lnTo>
                      <a:pt x="8" y="56"/>
                    </a:lnTo>
                    <a:lnTo>
                      <a:pt x="10" y="54"/>
                    </a:lnTo>
                    <a:lnTo>
                      <a:pt x="18" y="54"/>
                    </a:lnTo>
                    <a:lnTo>
                      <a:pt x="20" y="52"/>
                    </a:lnTo>
                    <a:lnTo>
                      <a:pt x="22" y="50"/>
                    </a:lnTo>
                    <a:lnTo>
                      <a:pt x="24" y="48"/>
                    </a:lnTo>
                    <a:lnTo>
                      <a:pt x="26" y="48"/>
                    </a:lnTo>
                    <a:lnTo>
                      <a:pt x="26" y="50"/>
                    </a:lnTo>
                    <a:lnTo>
                      <a:pt x="26" y="52"/>
                    </a:lnTo>
                    <a:lnTo>
                      <a:pt x="26" y="54"/>
                    </a:lnTo>
                    <a:lnTo>
                      <a:pt x="28" y="50"/>
                    </a:lnTo>
                    <a:lnTo>
                      <a:pt x="30" y="50"/>
                    </a:lnTo>
                    <a:lnTo>
                      <a:pt x="28" y="52"/>
                    </a:lnTo>
                    <a:lnTo>
                      <a:pt x="28" y="54"/>
                    </a:lnTo>
                    <a:lnTo>
                      <a:pt x="26" y="54"/>
                    </a:lnTo>
                    <a:lnTo>
                      <a:pt x="26" y="56"/>
                    </a:lnTo>
                    <a:lnTo>
                      <a:pt x="26" y="60"/>
                    </a:lnTo>
                    <a:lnTo>
                      <a:pt x="22" y="64"/>
                    </a:lnTo>
                    <a:lnTo>
                      <a:pt x="24" y="68"/>
                    </a:lnTo>
                    <a:lnTo>
                      <a:pt x="26" y="66"/>
                    </a:lnTo>
                    <a:lnTo>
                      <a:pt x="26" y="68"/>
                    </a:lnTo>
                    <a:lnTo>
                      <a:pt x="30" y="66"/>
                    </a:lnTo>
                    <a:lnTo>
                      <a:pt x="30" y="64"/>
                    </a:lnTo>
                    <a:lnTo>
                      <a:pt x="34" y="60"/>
                    </a:lnTo>
                    <a:lnTo>
                      <a:pt x="34" y="58"/>
                    </a:lnTo>
                    <a:lnTo>
                      <a:pt x="34" y="60"/>
                    </a:lnTo>
                    <a:lnTo>
                      <a:pt x="36" y="60"/>
                    </a:lnTo>
                    <a:lnTo>
                      <a:pt x="38" y="60"/>
                    </a:lnTo>
                    <a:lnTo>
                      <a:pt x="38" y="58"/>
                    </a:lnTo>
                    <a:lnTo>
                      <a:pt x="40" y="58"/>
                    </a:lnTo>
                    <a:lnTo>
                      <a:pt x="40" y="56"/>
                    </a:lnTo>
                    <a:lnTo>
                      <a:pt x="42" y="54"/>
                    </a:lnTo>
                    <a:lnTo>
                      <a:pt x="44" y="52"/>
                    </a:lnTo>
                    <a:lnTo>
                      <a:pt x="44" y="48"/>
                    </a:lnTo>
                    <a:lnTo>
                      <a:pt x="44" y="46"/>
                    </a:lnTo>
                    <a:lnTo>
                      <a:pt x="48" y="44"/>
                    </a:lnTo>
                    <a:lnTo>
                      <a:pt x="48" y="42"/>
                    </a:lnTo>
                    <a:close/>
                  </a:path>
                </a:pathLst>
              </a:custGeom>
              <a:solidFill>
                <a:srgbClr val="0071B4">
                  <a:alpha val="25098"/>
                </a:srgbClr>
              </a:solidFill>
              <a:ln w="9525">
                <a:noFill/>
                <a:round/>
                <a:headEnd/>
                <a:tailEnd/>
              </a:ln>
            </p:spPr>
            <p:txBody>
              <a:bodyPr/>
              <a:lstStyle/>
              <a:p>
                <a:endParaRPr lang="en-US"/>
              </a:p>
            </p:txBody>
          </p:sp>
          <p:sp>
            <p:nvSpPr>
              <p:cNvPr id="11737" name="Freeform 387"/>
              <p:cNvSpPr>
                <a:spLocks/>
              </p:cNvSpPr>
              <p:nvPr/>
            </p:nvSpPr>
            <p:spPr bwMode="auto">
              <a:xfrm>
                <a:off x="3099" y="1737"/>
                <a:ext cx="14" cy="12"/>
              </a:xfrm>
              <a:custGeom>
                <a:avLst/>
                <a:gdLst>
                  <a:gd name="T0" fmla="*/ 10 w 14"/>
                  <a:gd name="T1" fmla="*/ 10 h 12"/>
                  <a:gd name="T2" fmla="*/ 14 w 14"/>
                  <a:gd name="T3" fmla="*/ 4 h 12"/>
                  <a:gd name="T4" fmla="*/ 10 w 14"/>
                  <a:gd name="T5" fmla="*/ 2 h 12"/>
                  <a:gd name="T6" fmla="*/ 8 w 14"/>
                  <a:gd name="T7" fmla="*/ 4 h 12"/>
                  <a:gd name="T8" fmla="*/ 8 w 14"/>
                  <a:gd name="T9" fmla="*/ 4 h 12"/>
                  <a:gd name="T10" fmla="*/ 6 w 14"/>
                  <a:gd name="T11" fmla="*/ 4 h 12"/>
                  <a:gd name="T12" fmla="*/ 8 w 14"/>
                  <a:gd name="T13" fmla="*/ 2 h 12"/>
                  <a:gd name="T14" fmla="*/ 6 w 14"/>
                  <a:gd name="T15" fmla="*/ 0 h 12"/>
                  <a:gd name="T16" fmla="*/ 6 w 14"/>
                  <a:gd name="T17" fmla="*/ 0 h 12"/>
                  <a:gd name="T18" fmla="*/ 2 w 14"/>
                  <a:gd name="T19" fmla="*/ 0 h 12"/>
                  <a:gd name="T20" fmla="*/ 2 w 14"/>
                  <a:gd name="T21" fmla="*/ 0 h 12"/>
                  <a:gd name="T22" fmla="*/ 0 w 14"/>
                  <a:gd name="T23" fmla="*/ 0 h 12"/>
                  <a:gd name="T24" fmla="*/ 2 w 14"/>
                  <a:gd name="T25" fmla="*/ 2 h 12"/>
                  <a:gd name="T26" fmla="*/ 2 w 14"/>
                  <a:gd name="T27" fmla="*/ 4 h 12"/>
                  <a:gd name="T28" fmla="*/ 4 w 14"/>
                  <a:gd name="T29" fmla="*/ 2 h 12"/>
                  <a:gd name="T30" fmla="*/ 4 w 14"/>
                  <a:gd name="T31" fmla="*/ 2 h 12"/>
                  <a:gd name="T32" fmla="*/ 4 w 14"/>
                  <a:gd name="T33" fmla="*/ 6 h 12"/>
                  <a:gd name="T34" fmla="*/ 2 w 14"/>
                  <a:gd name="T35" fmla="*/ 4 h 12"/>
                  <a:gd name="T36" fmla="*/ 2 w 14"/>
                  <a:gd name="T37" fmla="*/ 6 h 12"/>
                  <a:gd name="T38" fmla="*/ 8 w 14"/>
                  <a:gd name="T39" fmla="*/ 12 h 12"/>
                  <a:gd name="T40" fmla="*/ 10 w 14"/>
                  <a:gd name="T41" fmla="*/ 1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2"/>
                  <a:gd name="T65" fmla="*/ 14 w 14"/>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2">
                    <a:moveTo>
                      <a:pt x="10" y="10"/>
                    </a:moveTo>
                    <a:lnTo>
                      <a:pt x="14" y="4"/>
                    </a:lnTo>
                    <a:lnTo>
                      <a:pt x="10" y="2"/>
                    </a:lnTo>
                    <a:lnTo>
                      <a:pt x="8" y="4"/>
                    </a:lnTo>
                    <a:lnTo>
                      <a:pt x="6" y="4"/>
                    </a:lnTo>
                    <a:lnTo>
                      <a:pt x="8" y="2"/>
                    </a:lnTo>
                    <a:lnTo>
                      <a:pt x="6" y="0"/>
                    </a:lnTo>
                    <a:lnTo>
                      <a:pt x="2" y="0"/>
                    </a:lnTo>
                    <a:lnTo>
                      <a:pt x="0" y="0"/>
                    </a:lnTo>
                    <a:lnTo>
                      <a:pt x="2" y="2"/>
                    </a:lnTo>
                    <a:lnTo>
                      <a:pt x="2" y="4"/>
                    </a:lnTo>
                    <a:lnTo>
                      <a:pt x="4" y="2"/>
                    </a:lnTo>
                    <a:lnTo>
                      <a:pt x="4" y="6"/>
                    </a:lnTo>
                    <a:lnTo>
                      <a:pt x="2" y="4"/>
                    </a:lnTo>
                    <a:lnTo>
                      <a:pt x="2" y="6"/>
                    </a:lnTo>
                    <a:lnTo>
                      <a:pt x="8" y="12"/>
                    </a:lnTo>
                    <a:lnTo>
                      <a:pt x="10" y="10"/>
                    </a:lnTo>
                    <a:close/>
                  </a:path>
                </a:pathLst>
              </a:custGeom>
              <a:solidFill>
                <a:srgbClr val="0071B4">
                  <a:alpha val="25098"/>
                </a:srgbClr>
              </a:solidFill>
              <a:ln w="9525">
                <a:noFill/>
                <a:round/>
                <a:headEnd/>
                <a:tailEnd/>
              </a:ln>
            </p:spPr>
            <p:txBody>
              <a:bodyPr/>
              <a:lstStyle/>
              <a:p>
                <a:endParaRPr lang="en-US"/>
              </a:p>
            </p:txBody>
          </p:sp>
          <p:sp>
            <p:nvSpPr>
              <p:cNvPr id="11738" name="Freeform 388"/>
              <p:cNvSpPr>
                <a:spLocks/>
              </p:cNvSpPr>
              <p:nvPr/>
            </p:nvSpPr>
            <p:spPr bwMode="auto">
              <a:xfrm>
                <a:off x="2571" y="1407"/>
                <a:ext cx="6" cy="47"/>
              </a:xfrm>
              <a:custGeom>
                <a:avLst/>
                <a:gdLst>
                  <a:gd name="T0" fmla="*/ 6 w 6"/>
                  <a:gd name="T1" fmla="*/ 47 h 47"/>
                  <a:gd name="T2" fmla="*/ 6 w 6"/>
                  <a:gd name="T3" fmla="*/ 14 h 47"/>
                  <a:gd name="T4" fmla="*/ 6 w 6"/>
                  <a:gd name="T5" fmla="*/ 10 h 47"/>
                  <a:gd name="T6" fmla="*/ 2 w 6"/>
                  <a:gd name="T7" fmla="*/ 0 h 47"/>
                  <a:gd name="T8" fmla="*/ 2 w 6"/>
                  <a:gd name="T9" fmla="*/ 8 h 47"/>
                  <a:gd name="T10" fmla="*/ 4 w 6"/>
                  <a:gd name="T11" fmla="*/ 10 h 47"/>
                  <a:gd name="T12" fmla="*/ 0 w 6"/>
                  <a:gd name="T13" fmla="*/ 12 h 47"/>
                  <a:gd name="T14" fmla="*/ 6 w 6"/>
                  <a:gd name="T15" fmla="*/ 47 h 47"/>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7"/>
                  <a:gd name="T26" fmla="*/ 6 w 6"/>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7">
                    <a:moveTo>
                      <a:pt x="6" y="47"/>
                    </a:moveTo>
                    <a:lnTo>
                      <a:pt x="6" y="14"/>
                    </a:lnTo>
                    <a:lnTo>
                      <a:pt x="6" y="10"/>
                    </a:lnTo>
                    <a:lnTo>
                      <a:pt x="2" y="0"/>
                    </a:lnTo>
                    <a:lnTo>
                      <a:pt x="2" y="8"/>
                    </a:lnTo>
                    <a:lnTo>
                      <a:pt x="4" y="10"/>
                    </a:lnTo>
                    <a:lnTo>
                      <a:pt x="0" y="12"/>
                    </a:lnTo>
                    <a:lnTo>
                      <a:pt x="6" y="47"/>
                    </a:lnTo>
                    <a:close/>
                  </a:path>
                </a:pathLst>
              </a:custGeom>
              <a:solidFill>
                <a:srgbClr val="0071B4">
                  <a:alpha val="25098"/>
                </a:srgbClr>
              </a:solidFill>
              <a:ln w="9525">
                <a:noFill/>
                <a:round/>
                <a:headEnd/>
                <a:tailEnd/>
              </a:ln>
            </p:spPr>
            <p:txBody>
              <a:bodyPr/>
              <a:lstStyle/>
              <a:p>
                <a:endParaRPr lang="en-US"/>
              </a:p>
            </p:txBody>
          </p:sp>
          <p:sp>
            <p:nvSpPr>
              <p:cNvPr id="11739" name="Freeform 389"/>
              <p:cNvSpPr>
                <a:spLocks/>
              </p:cNvSpPr>
              <p:nvPr/>
            </p:nvSpPr>
            <p:spPr bwMode="auto">
              <a:xfrm>
                <a:off x="3037" y="1783"/>
                <a:ext cx="32" cy="28"/>
              </a:xfrm>
              <a:custGeom>
                <a:avLst/>
                <a:gdLst>
                  <a:gd name="T0" fmla="*/ 18 w 32"/>
                  <a:gd name="T1" fmla="*/ 22 h 28"/>
                  <a:gd name="T2" fmla="*/ 20 w 32"/>
                  <a:gd name="T3" fmla="*/ 24 h 28"/>
                  <a:gd name="T4" fmla="*/ 20 w 32"/>
                  <a:gd name="T5" fmla="*/ 22 h 28"/>
                  <a:gd name="T6" fmla="*/ 20 w 32"/>
                  <a:gd name="T7" fmla="*/ 20 h 28"/>
                  <a:gd name="T8" fmla="*/ 24 w 32"/>
                  <a:gd name="T9" fmla="*/ 16 h 28"/>
                  <a:gd name="T10" fmla="*/ 24 w 32"/>
                  <a:gd name="T11" fmla="*/ 20 h 28"/>
                  <a:gd name="T12" fmla="*/ 26 w 32"/>
                  <a:gd name="T13" fmla="*/ 16 h 28"/>
                  <a:gd name="T14" fmla="*/ 28 w 32"/>
                  <a:gd name="T15" fmla="*/ 14 h 28"/>
                  <a:gd name="T16" fmla="*/ 30 w 32"/>
                  <a:gd name="T17" fmla="*/ 14 h 28"/>
                  <a:gd name="T18" fmla="*/ 32 w 32"/>
                  <a:gd name="T19" fmla="*/ 12 h 28"/>
                  <a:gd name="T20" fmla="*/ 32 w 32"/>
                  <a:gd name="T21" fmla="*/ 10 h 28"/>
                  <a:gd name="T22" fmla="*/ 32 w 32"/>
                  <a:gd name="T23" fmla="*/ 6 h 28"/>
                  <a:gd name="T24" fmla="*/ 30 w 32"/>
                  <a:gd name="T25" fmla="*/ 4 h 28"/>
                  <a:gd name="T26" fmla="*/ 28 w 32"/>
                  <a:gd name="T27" fmla="*/ 2 h 28"/>
                  <a:gd name="T28" fmla="*/ 26 w 32"/>
                  <a:gd name="T29" fmla="*/ 4 h 28"/>
                  <a:gd name="T30" fmla="*/ 28 w 32"/>
                  <a:gd name="T31" fmla="*/ 6 h 28"/>
                  <a:gd name="T32" fmla="*/ 26 w 32"/>
                  <a:gd name="T33" fmla="*/ 8 h 28"/>
                  <a:gd name="T34" fmla="*/ 24 w 32"/>
                  <a:gd name="T35" fmla="*/ 12 h 28"/>
                  <a:gd name="T36" fmla="*/ 22 w 32"/>
                  <a:gd name="T37" fmla="*/ 12 h 28"/>
                  <a:gd name="T38" fmla="*/ 22 w 32"/>
                  <a:gd name="T39" fmla="*/ 14 h 28"/>
                  <a:gd name="T40" fmla="*/ 24 w 32"/>
                  <a:gd name="T41" fmla="*/ 8 h 28"/>
                  <a:gd name="T42" fmla="*/ 22 w 32"/>
                  <a:gd name="T43" fmla="*/ 6 h 28"/>
                  <a:gd name="T44" fmla="*/ 22 w 32"/>
                  <a:gd name="T45" fmla="*/ 6 h 28"/>
                  <a:gd name="T46" fmla="*/ 22 w 32"/>
                  <a:gd name="T47" fmla="*/ 4 h 28"/>
                  <a:gd name="T48" fmla="*/ 22 w 32"/>
                  <a:gd name="T49" fmla="*/ 0 h 28"/>
                  <a:gd name="T50" fmla="*/ 20 w 32"/>
                  <a:gd name="T51" fmla="*/ 0 h 28"/>
                  <a:gd name="T52" fmla="*/ 18 w 32"/>
                  <a:gd name="T53" fmla="*/ 2 h 28"/>
                  <a:gd name="T54" fmla="*/ 18 w 32"/>
                  <a:gd name="T55" fmla="*/ 8 h 28"/>
                  <a:gd name="T56" fmla="*/ 18 w 32"/>
                  <a:gd name="T57" fmla="*/ 8 h 28"/>
                  <a:gd name="T58" fmla="*/ 18 w 32"/>
                  <a:gd name="T59" fmla="*/ 12 h 28"/>
                  <a:gd name="T60" fmla="*/ 14 w 32"/>
                  <a:gd name="T61" fmla="*/ 16 h 28"/>
                  <a:gd name="T62" fmla="*/ 14 w 32"/>
                  <a:gd name="T63" fmla="*/ 16 h 28"/>
                  <a:gd name="T64" fmla="*/ 10 w 32"/>
                  <a:gd name="T65" fmla="*/ 18 h 28"/>
                  <a:gd name="T66" fmla="*/ 8 w 32"/>
                  <a:gd name="T67" fmla="*/ 20 h 28"/>
                  <a:gd name="T68" fmla="*/ 6 w 32"/>
                  <a:gd name="T69" fmla="*/ 20 h 28"/>
                  <a:gd name="T70" fmla="*/ 4 w 32"/>
                  <a:gd name="T71" fmla="*/ 22 h 28"/>
                  <a:gd name="T72" fmla="*/ 4 w 32"/>
                  <a:gd name="T73" fmla="*/ 22 h 28"/>
                  <a:gd name="T74" fmla="*/ 2 w 32"/>
                  <a:gd name="T75" fmla="*/ 24 h 28"/>
                  <a:gd name="T76" fmla="*/ 0 w 32"/>
                  <a:gd name="T77" fmla="*/ 24 h 28"/>
                  <a:gd name="T78" fmla="*/ 0 w 32"/>
                  <a:gd name="T79" fmla="*/ 28 h 28"/>
                  <a:gd name="T80" fmla="*/ 0 w 32"/>
                  <a:gd name="T81" fmla="*/ 28 h 28"/>
                  <a:gd name="T82" fmla="*/ 6 w 32"/>
                  <a:gd name="T83" fmla="*/ 28 h 28"/>
                  <a:gd name="T84" fmla="*/ 6 w 32"/>
                  <a:gd name="T85" fmla="*/ 24 h 28"/>
                  <a:gd name="T86" fmla="*/ 8 w 32"/>
                  <a:gd name="T87" fmla="*/ 24 h 28"/>
                  <a:gd name="T88" fmla="*/ 8 w 32"/>
                  <a:gd name="T89" fmla="*/ 28 h 28"/>
                  <a:gd name="T90" fmla="*/ 14 w 32"/>
                  <a:gd name="T91" fmla="*/ 24 h 28"/>
                  <a:gd name="T92" fmla="*/ 18 w 32"/>
                  <a:gd name="T93" fmla="*/ 18 h 28"/>
                  <a:gd name="T94" fmla="*/ 18 w 32"/>
                  <a:gd name="T95" fmla="*/ 20 h 28"/>
                  <a:gd name="T96" fmla="*/ 18 w 32"/>
                  <a:gd name="T97" fmla="*/ 22 h 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
                  <a:gd name="T148" fmla="*/ 0 h 28"/>
                  <a:gd name="T149" fmla="*/ 32 w 32"/>
                  <a:gd name="T150" fmla="*/ 28 h 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 h="28">
                    <a:moveTo>
                      <a:pt x="18" y="22"/>
                    </a:moveTo>
                    <a:lnTo>
                      <a:pt x="20" y="24"/>
                    </a:lnTo>
                    <a:lnTo>
                      <a:pt x="20" y="22"/>
                    </a:lnTo>
                    <a:lnTo>
                      <a:pt x="20" y="20"/>
                    </a:lnTo>
                    <a:lnTo>
                      <a:pt x="24" y="16"/>
                    </a:lnTo>
                    <a:lnTo>
                      <a:pt x="24" y="20"/>
                    </a:lnTo>
                    <a:lnTo>
                      <a:pt x="26" y="16"/>
                    </a:lnTo>
                    <a:lnTo>
                      <a:pt x="28" y="14"/>
                    </a:lnTo>
                    <a:lnTo>
                      <a:pt x="30" y="14"/>
                    </a:lnTo>
                    <a:lnTo>
                      <a:pt x="32" y="12"/>
                    </a:lnTo>
                    <a:lnTo>
                      <a:pt x="32" y="10"/>
                    </a:lnTo>
                    <a:lnTo>
                      <a:pt x="32" y="6"/>
                    </a:lnTo>
                    <a:lnTo>
                      <a:pt x="30" y="4"/>
                    </a:lnTo>
                    <a:lnTo>
                      <a:pt x="28" y="2"/>
                    </a:lnTo>
                    <a:lnTo>
                      <a:pt x="26" y="4"/>
                    </a:lnTo>
                    <a:lnTo>
                      <a:pt x="28" y="6"/>
                    </a:lnTo>
                    <a:lnTo>
                      <a:pt x="26" y="8"/>
                    </a:lnTo>
                    <a:lnTo>
                      <a:pt x="24" y="12"/>
                    </a:lnTo>
                    <a:lnTo>
                      <a:pt x="22" y="12"/>
                    </a:lnTo>
                    <a:lnTo>
                      <a:pt x="22" y="14"/>
                    </a:lnTo>
                    <a:lnTo>
                      <a:pt x="24" y="8"/>
                    </a:lnTo>
                    <a:lnTo>
                      <a:pt x="22" y="6"/>
                    </a:lnTo>
                    <a:lnTo>
                      <a:pt x="22" y="4"/>
                    </a:lnTo>
                    <a:lnTo>
                      <a:pt x="22" y="0"/>
                    </a:lnTo>
                    <a:lnTo>
                      <a:pt x="20" y="0"/>
                    </a:lnTo>
                    <a:lnTo>
                      <a:pt x="18" y="2"/>
                    </a:lnTo>
                    <a:lnTo>
                      <a:pt x="18" y="8"/>
                    </a:lnTo>
                    <a:lnTo>
                      <a:pt x="18" y="12"/>
                    </a:lnTo>
                    <a:lnTo>
                      <a:pt x="14" y="16"/>
                    </a:lnTo>
                    <a:lnTo>
                      <a:pt x="10" y="18"/>
                    </a:lnTo>
                    <a:lnTo>
                      <a:pt x="8" y="20"/>
                    </a:lnTo>
                    <a:lnTo>
                      <a:pt x="6" y="20"/>
                    </a:lnTo>
                    <a:lnTo>
                      <a:pt x="4" y="22"/>
                    </a:lnTo>
                    <a:lnTo>
                      <a:pt x="2" y="24"/>
                    </a:lnTo>
                    <a:lnTo>
                      <a:pt x="0" y="24"/>
                    </a:lnTo>
                    <a:lnTo>
                      <a:pt x="0" y="28"/>
                    </a:lnTo>
                    <a:lnTo>
                      <a:pt x="6" y="28"/>
                    </a:lnTo>
                    <a:lnTo>
                      <a:pt x="6" y="24"/>
                    </a:lnTo>
                    <a:lnTo>
                      <a:pt x="8" y="24"/>
                    </a:lnTo>
                    <a:lnTo>
                      <a:pt x="8" y="28"/>
                    </a:lnTo>
                    <a:lnTo>
                      <a:pt x="14" y="24"/>
                    </a:lnTo>
                    <a:lnTo>
                      <a:pt x="18" y="18"/>
                    </a:lnTo>
                    <a:lnTo>
                      <a:pt x="18" y="20"/>
                    </a:lnTo>
                    <a:lnTo>
                      <a:pt x="18" y="22"/>
                    </a:lnTo>
                    <a:close/>
                  </a:path>
                </a:pathLst>
              </a:custGeom>
              <a:solidFill>
                <a:srgbClr val="0071B4">
                  <a:alpha val="25098"/>
                </a:srgbClr>
              </a:solidFill>
              <a:ln w="9525">
                <a:noFill/>
                <a:round/>
                <a:headEnd/>
                <a:tailEnd/>
              </a:ln>
            </p:spPr>
            <p:txBody>
              <a:bodyPr/>
              <a:lstStyle/>
              <a:p>
                <a:endParaRPr lang="en-US"/>
              </a:p>
            </p:txBody>
          </p:sp>
          <p:sp>
            <p:nvSpPr>
              <p:cNvPr id="11740" name="Freeform 390"/>
              <p:cNvSpPr>
                <a:spLocks/>
              </p:cNvSpPr>
              <p:nvPr/>
            </p:nvSpPr>
            <p:spPr bwMode="auto">
              <a:xfrm>
                <a:off x="3073" y="1757"/>
                <a:ext cx="16" cy="22"/>
              </a:xfrm>
              <a:custGeom>
                <a:avLst/>
                <a:gdLst>
                  <a:gd name="T0" fmla="*/ 0 w 16"/>
                  <a:gd name="T1" fmla="*/ 20 h 22"/>
                  <a:gd name="T2" fmla="*/ 2 w 16"/>
                  <a:gd name="T3" fmla="*/ 22 h 22"/>
                  <a:gd name="T4" fmla="*/ 2 w 16"/>
                  <a:gd name="T5" fmla="*/ 20 h 22"/>
                  <a:gd name="T6" fmla="*/ 8 w 16"/>
                  <a:gd name="T7" fmla="*/ 20 h 22"/>
                  <a:gd name="T8" fmla="*/ 8 w 16"/>
                  <a:gd name="T9" fmla="*/ 16 h 22"/>
                  <a:gd name="T10" fmla="*/ 10 w 16"/>
                  <a:gd name="T11" fmla="*/ 16 h 22"/>
                  <a:gd name="T12" fmla="*/ 10 w 16"/>
                  <a:gd name="T13" fmla="*/ 18 h 22"/>
                  <a:gd name="T14" fmla="*/ 16 w 16"/>
                  <a:gd name="T15" fmla="*/ 16 h 22"/>
                  <a:gd name="T16" fmla="*/ 16 w 16"/>
                  <a:gd name="T17" fmla="*/ 12 h 22"/>
                  <a:gd name="T18" fmla="*/ 16 w 16"/>
                  <a:gd name="T19" fmla="*/ 8 h 22"/>
                  <a:gd name="T20" fmla="*/ 16 w 16"/>
                  <a:gd name="T21" fmla="*/ 6 h 22"/>
                  <a:gd name="T22" fmla="*/ 14 w 16"/>
                  <a:gd name="T23" fmla="*/ 0 h 22"/>
                  <a:gd name="T24" fmla="*/ 12 w 16"/>
                  <a:gd name="T25" fmla="*/ 0 h 22"/>
                  <a:gd name="T26" fmla="*/ 10 w 16"/>
                  <a:gd name="T27" fmla="*/ 4 h 22"/>
                  <a:gd name="T28" fmla="*/ 10 w 16"/>
                  <a:gd name="T29" fmla="*/ 0 h 22"/>
                  <a:gd name="T30" fmla="*/ 10 w 16"/>
                  <a:gd name="T31" fmla="*/ 4 h 22"/>
                  <a:gd name="T32" fmla="*/ 10 w 16"/>
                  <a:gd name="T33" fmla="*/ 6 h 22"/>
                  <a:gd name="T34" fmla="*/ 8 w 16"/>
                  <a:gd name="T35" fmla="*/ 4 h 22"/>
                  <a:gd name="T36" fmla="*/ 6 w 16"/>
                  <a:gd name="T37" fmla="*/ 4 h 22"/>
                  <a:gd name="T38" fmla="*/ 8 w 16"/>
                  <a:gd name="T39" fmla="*/ 6 h 22"/>
                  <a:gd name="T40" fmla="*/ 6 w 16"/>
                  <a:gd name="T41" fmla="*/ 8 h 22"/>
                  <a:gd name="T42" fmla="*/ 4 w 16"/>
                  <a:gd name="T43" fmla="*/ 8 h 22"/>
                  <a:gd name="T44" fmla="*/ 2 w 16"/>
                  <a:gd name="T45" fmla="*/ 10 h 22"/>
                  <a:gd name="T46" fmla="*/ 2 w 16"/>
                  <a:gd name="T47" fmla="*/ 10 h 22"/>
                  <a:gd name="T48" fmla="*/ 2 w 16"/>
                  <a:gd name="T49" fmla="*/ 12 h 22"/>
                  <a:gd name="T50" fmla="*/ 4 w 16"/>
                  <a:gd name="T51" fmla="*/ 12 h 22"/>
                  <a:gd name="T52" fmla="*/ 2 w 16"/>
                  <a:gd name="T53" fmla="*/ 14 h 22"/>
                  <a:gd name="T54" fmla="*/ 2 w 16"/>
                  <a:gd name="T55" fmla="*/ 14 h 22"/>
                  <a:gd name="T56" fmla="*/ 0 w 16"/>
                  <a:gd name="T57" fmla="*/ 14 h 22"/>
                  <a:gd name="T58" fmla="*/ 2 w 16"/>
                  <a:gd name="T59" fmla="*/ 16 h 22"/>
                  <a:gd name="T60" fmla="*/ 4 w 16"/>
                  <a:gd name="T61" fmla="*/ 16 h 22"/>
                  <a:gd name="T62" fmla="*/ 2 w 16"/>
                  <a:gd name="T63" fmla="*/ 18 h 22"/>
                  <a:gd name="T64" fmla="*/ 0 w 16"/>
                  <a:gd name="T65" fmla="*/ 2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
                  <a:gd name="T100" fmla="*/ 0 h 22"/>
                  <a:gd name="T101" fmla="*/ 16 w 16"/>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 h="22">
                    <a:moveTo>
                      <a:pt x="0" y="20"/>
                    </a:moveTo>
                    <a:lnTo>
                      <a:pt x="2" y="22"/>
                    </a:lnTo>
                    <a:lnTo>
                      <a:pt x="2" y="20"/>
                    </a:lnTo>
                    <a:lnTo>
                      <a:pt x="8" y="20"/>
                    </a:lnTo>
                    <a:lnTo>
                      <a:pt x="8" y="16"/>
                    </a:lnTo>
                    <a:lnTo>
                      <a:pt x="10" y="16"/>
                    </a:lnTo>
                    <a:lnTo>
                      <a:pt x="10" y="18"/>
                    </a:lnTo>
                    <a:lnTo>
                      <a:pt x="16" y="16"/>
                    </a:lnTo>
                    <a:lnTo>
                      <a:pt x="16" y="12"/>
                    </a:lnTo>
                    <a:lnTo>
                      <a:pt x="16" y="8"/>
                    </a:lnTo>
                    <a:lnTo>
                      <a:pt x="16" y="6"/>
                    </a:lnTo>
                    <a:lnTo>
                      <a:pt x="14" y="0"/>
                    </a:lnTo>
                    <a:lnTo>
                      <a:pt x="12" y="0"/>
                    </a:lnTo>
                    <a:lnTo>
                      <a:pt x="10" y="4"/>
                    </a:lnTo>
                    <a:lnTo>
                      <a:pt x="10" y="0"/>
                    </a:lnTo>
                    <a:lnTo>
                      <a:pt x="10" y="4"/>
                    </a:lnTo>
                    <a:lnTo>
                      <a:pt x="10" y="6"/>
                    </a:lnTo>
                    <a:lnTo>
                      <a:pt x="8" y="4"/>
                    </a:lnTo>
                    <a:lnTo>
                      <a:pt x="6" y="4"/>
                    </a:lnTo>
                    <a:lnTo>
                      <a:pt x="8" y="6"/>
                    </a:lnTo>
                    <a:lnTo>
                      <a:pt x="6" y="8"/>
                    </a:lnTo>
                    <a:lnTo>
                      <a:pt x="4" y="8"/>
                    </a:lnTo>
                    <a:lnTo>
                      <a:pt x="2" y="10"/>
                    </a:lnTo>
                    <a:lnTo>
                      <a:pt x="2" y="12"/>
                    </a:lnTo>
                    <a:lnTo>
                      <a:pt x="4" y="12"/>
                    </a:lnTo>
                    <a:lnTo>
                      <a:pt x="2" y="14"/>
                    </a:lnTo>
                    <a:lnTo>
                      <a:pt x="0" y="14"/>
                    </a:lnTo>
                    <a:lnTo>
                      <a:pt x="2" y="16"/>
                    </a:lnTo>
                    <a:lnTo>
                      <a:pt x="4" y="16"/>
                    </a:lnTo>
                    <a:lnTo>
                      <a:pt x="2" y="18"/>
                    </a:lnTo>
                    <a:lnTo>
                      <a:pt x="0" y="20"/>
                    </a:lnTo>
                    <a:close/>
                  </a:path>
                </a:pathLst>
              </a:custGeom>
              <a:solidFill>
                <a:srgbClr val="0071B4">
                  <a:alpha val="25098"/>
                </a:srgbClr>
              </a:solidFill>
              <a:ln w="9525">
                <a:noFill/>
                <a:round/>
                <a:headEnd/>
                <a:tailEnd/>
              </a:ln>
            </p:spPr>
            <p:txBody>
              <a:bodyPr/>
              <a:lstStyle/>
              <a:p>
                <a:endParaRPr lang="en-US"/>
              </a:p>
            </p:txBody>
          </p:sp>
          <p:sp>
            <p:nvSpPr>
              <p:cNvPr id="11741" name="Freeform 391"/>
              <p:cNvSpPr>
                <a:spLocks/>
              </p:cNvSpPr>
              <p:nvPr/>
            </p:nvSpPr>
            <p:spPr bwMode="auto">
              <a:xfrm>
                <a:off x="3111" y="1731"/>
                <a:ext cx="8" cy="8"/>
              </a:xfrm>
              <a:custGeom>
                <a:avLst/>
                <a:gdLst>
                  <a:gd name="T0" fmla="*/ 6 w 8"/>
                  <a:gd name="T1" fmla="*/ 8 h 8"/>
                  <a:gd name="T2" fmla="*/ 8 w 8"/>
                  <a:gd name="T3" fmla="*/ 6 h 8"/>
                  <a:gd name="T4" fmla="*/ 6 w 8"/>
                  <a:gd name="T5" fmla="*/ 4 h 8"/>
                  <a:gd name="T6" fmla="*/ 6 w 8"/>
                  <a:gd name="T7" fmla="*/ 4 h 8"/>
                  <a:gd name="T8" fmla="*/ 6 w 8"/>
                  <a:gd name="T9" fmla="*/ 2 h 8"/>
                  <a:gd name="T10" fmla="*/ 4 w 8"/>
                  <a:gd name="T11" fmla="*/ 2 h 8"/>
                  <a:gd name="T12" fmla="*/ 4 w 8"/>
                  <a:gd name="T13" fmla="*/ 4 h 8"/>
                  <a:gd name="T14" fmla="*/ 2 w 8"/>
                  <a:gd name="T15" fmla="*/ 0 h 8"/>
                  <a:gd name="T16" fmla="*/ 2 w 8"/>
                  <a:gd name="T17" fmla="*/ 0 h 8"/>
                  <a:gd name="T18" fmla="*/ 0 w 8"/>
                  <a:gd name="T19" fmla="*/ 0 h 8"/>
                  <a:gd name="T20" fmla="*/ 4 w 8"/>
                  <a:gd name="T21" fmla="*/ 6 h 8"/>
                  <a:gd name="T22" fmla="*/ 6 w 8"/>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6" y="8"/>
                    </a:moveTo>
                    <a:lnTo>
                      <a:pt x="8" y="6"/>
                    </a:lnTo>
                    <a:lnTo>
                      <a:pt x="6" y="4"/>
                    </a:lnTo>
                    <a:lnTo>
                      <a:pt x="6" y="2"/>
                    </a:lnTo>
                    <a:lnTo>
                      <a:pt x="4" y="2"/>
                    </a:lnTo>
                    <a:lnTo>
                      <a:pt x="4" y="4"/>
                    </a:lnTo>
                    <a:lnTo>
                      <a:pt x="2" y="0"/>
                    </a:lnTo>
                    <a:lnTo>
                      <a:pt x="0" y="0"/>
                    </a:lnTo>
                    <a:lnTo>
                      <a:pt x="4" y="6"/>
                    </a:lnTo>
                    <a:lnTo>
                      <a:pt x="6" y="8"/>
                    </a:lnTo>
                    <a:close/>
                  </a:path>
                </a:pathLst>
              </a:custGeom>
              <a:solidFill>
                <a:srgbClr val="0071B4">
                  <a:alpha val="25098"/>
                </a:srgbClr>
              </a:solidFill>
              <a:ln w="9525">
                <a:noFill/>
                <a:round/>
                <a:headEnd/>
                <a:tailEnd/>
              </a:ln>
            </p:spPr>
            <p:txBody>
              <a:bodyPr/>
              <a:lstStyle/>
              <a:p>
                <a:endParaRPr lang="en-US"/>
              </a:p>
            </p:txBody>
          </p:sp>
          <p:sp>
            <p:nvSpPr>
              <p:cNvPr id="11742" name="Freeform 392"/>
              <p:cNvSpPr>
                <a:spLocks/>
              </p:cNvSpPr>
              <p:nvPr/>
            </p:nvSpPr>
            <p:spPr bwMode="auto">
              <a:xfrm>
                <a:off x="3589" y="1395"/>
                <a:ext cx="215" cy="201"/>
              </a:xfrm>
              <a:custGeom>
                <a:avLst/>
                <a:gdLst>
                  <a:gd name="T0" fmla="*/ 16 w 215"/>
                  <a:gd name="T1" fmla="*/ 181 h 201"/>
                  <a:gd name="T2" fmla="*/ 14 w 215"/>
                  <a:gd name="T3" fmla="*/ 183 h 201"/>
                  <a:gd name="T4" fmla="*/ 10 w 215"/>
                  <a:gd name="T5" fmla="*/ 195 h 201"/>
                  <a:gd name="T6" fmla="*/ 24 w 215"/>
                  <a:gd name="T7" fmla="*/ 197 h 201"/>
                  <a:gd name="T8" fmla="*/ 42 w 215"/>
                  <a:gd name="T9" fmla="*/ 201 h 201"/>
                  <a:gd name="T10" fmla="*/ 48 w 215"/>
                  <a:gd name="T11" fmla="*/ 191 h 201"/>
                  <a:gd name="T12" fmla="*/ 52 w 215"/>
                  <a:gd name="T13" fmla="*/ 187 h 201"/>
                  <a:gd name="T14" fmla="*/ 50 w 215"/>
                  <a:gd name="T15" fmla="*/ 175 h 201"/>
                  <a:gd name="T16" fmla="*/ 56 w 215"/>
                  <a:gd name="T17" fmla="*/ 177 h 201"/>
                  <a:gd name="T18" fmla="*/ 56 w 215"/>
                  <a:gd name="T19" fmla="*/ 167 h 201"/>
                  <a:gd name="T20" fmla="*/ 54 w 215"/>
                  <a:gd name="T21" fmla="*/ 157 h 201"/>
                  <a:gd name="T22" fmla="*/ 64 w 215"/>
                  <a:gd name="T23" fmla="*/ 165 h 201"/>
                  <a:gd name="T24" fmla="*/ 68 w 215"/>
                  <a:gd name="T25" fmla="*/ 159 h 201"/>
                  <a:gd name="T26" fmla="*/ 72 w 215"/>
                  <a:gd name="T27" fmla="*/ 153 h 201"/>
                  <a:gd name="T28" fmla="*/ 72 w 215"/>
                  <a:gd name="T29" fmla="*/ 141 h 201"/>
                  <a:gd name="T30" fmla="*/ 74 w 215"/>
                  <a:gd name="T31" fmla="*/ 137 h 201"/>
                  <a:gd name="T32" fmla="*/ 76 w 215"/>
                  <a:gd name="T33" fmla="*/ 131 h 201"/>
                  <a:gd name="T34" fmla="*/ 82 w 215"/>
                  <a:gd name="T35" fmla="*/ 125 h 201"/>
                  <a:gd name="T36" fmla="*/ 91 w 215"/>
                  <a:gd name="T37" fmla="*/ 123 h 201"/>
                  <a:gd name="T38" fmla="*/ 95 w 215"/>
                  <a:gd name="T39" fmla="*/ 109 h 201"/>
                  <a:gd name="T40" fmla="*/ 107 w 215"/>
                  <a:gd name="T41" fmla="*/ 109 h 201"/>
                  <a:gd name="T42" fmla="*/ 135 w 215"/>
                  <a:gd name="T43" fmla="*/ 79 h 201"/>
                  <a:gd name="T44" fmla="*/ 141 w 215"/>
                  <a:gd name="T45" fmla="*/ 77 h 201"/>
                  <a:gd name="T46" fmla="*/ 163 w 215"/>
                  <a:gd name="T47" fmla="*/ 65 h 201"/>
                  <a:gd name="T48" fmla="*/ 179 w 215"/>
                  <a:gd name="T49" fmla="*/ 57 h 201"/>
                  <a:gd name="T50" fmla="*/ 201 w 215"/>
                  <a:gd name="T51" fmla="*/ 46 h 201"/>
                  <a:gd name="T52" fmla="*/ 215 w 215"/>
                  <a:gd name="T53" fmla="*/ 28 h 201"/>
                  <a:gd name="T54" fmla="*/ 211 w 215"/>
                  <a:gd name="T55" fmla="*/ 12 h 201"/>
                  <a:gd name="T56" fmla="*/ 199 w 215"/>
                  <a:gd name="T57" fmla="*/ 0 h 201"/>
                  <a:gd name="T58" fmla="*/ 181 w 215"/>
                  <a:gd name="T59" fmla="*/ 6 h 201"/>
                  <a:gd name="T60" fmla="*/ 169 w 215"/>
                  <a:gd name="T61" fmla="*/ 16 h 201"/>
                  <a:gd name="T62" fmla="*/ 161 w 215"/>
                  <a:gd name="T63" fmla="*/ 30 h 201"/>
                  <a:gd name="T64" fmla="*/ 147 w 215"/>
                  <a:gd name="T65" fmla="*/ 38 h 201"/>
                  <a:gd name="T66" fmla="*/ 139 w 215"/>
                  <a:gd name="T67" fmla="*/ 38 h 201"/>
                  <a:gd name="T68" fmla="*/ 119 w 215"/>
                  <a:gd name="T69" fmla="*/ 42 h 201"/>
                  <a:gd name="T70" fmla="*/ 103 w 215"/>
                  <a:gd name="T71" fmla="*/ 42 h 201"/>
                  <a:gd name="T72" fmla="*/ 103 w 215"/>
                  <a:gd name="T73" fmla="*/ 53 h 201"/>
                  <a:gd name="T74" fmla="*/ 95 w 215"/>
                  <a:gd name="T75" fmla="*/ 49 h 201"/>
                  <a:gd name="T76" fmla="*/ 70 w 215"/>
                  <a:gd name="T77" fmla="*/ 69 h 201"/>
                  <a:gd name="T78" fmla="*/ 60 w 215"/>
                  <a:gd name="T79" fmla="*/ 81 h 201"/>
                  <a:gd name="T80" fmla="*/ 54 w 215"/>
                  <a:gd name="T81" fmla="*/ 97 h 201"/>
                  <a:gd name="T82" fmla="*/ 34 w 215"/>
                  <a:gd name="T83" fmla="*/ 109 h 201"/>
                  <a:gd name="T84" fmla="*/ 26 w 215"/>
                  <a:gd name="T85" fmla="*/ 107 h 201"/>
                  <a:gd name="T86" fmla="*/ 30 w 215"/>
                  <a:gd name="T87" fmla="*/ 113 h 201"/>
                  <a:gd name="T88" fmla="*/ 28 w 215"/>
                  <a:gd name="T89" fmla="*/ 125 h 201"/>
                  <a:gd name="T90" fmla="*/ 42 w 215"/>
                  <a:gd name="T91" fmla="*/ 129 h 201"/>
                  <a:gd name="T92" fmla="*/ 24 w 215"/>
                  <a:gd name="T93" fmla="*/ 131 h 201"/>
                  <a:gd name="T94" fmla="*/ 30 w 215"/>
                  <a:gd name="T95" fmla="*/ 143 h 201"/>
                  <a:gd name="T96" fmla="*/ 22 w 215"/>
                  <a:gd name="T97" fmla="*/ 153 h 201"/>
                  <a:gd name="T98" fmla="*/ 30 w 215"/>
                  <a:gd name="T99" fmla="*/ 163 h 201"/>
                  <a:gd name="T100" fmla="*/ 14 w 215"/>
                  <a:gd name="T101" fmla="*/ 165 h 201"/>
                  <a:gd name="T102" fmla="*/ 0 w 215"/>
                  <a:gd name="T103" fmla="*/ 175 h 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5"/>
                  <a:gd name="T157" fmla="*/ 0 h 201"/>
                  <a:gd name="T158" fmla="*/ 215 w 215"/>
                  <a:gd name="T159" fmla="*/ 201 h 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5" h="201">
                    <a:moveTo>
                      <a:pt x="4" y="181"/>
                    </a:moveTo>
                    <a:lnTo>
                      <a:pt x="4" y="183"/>
                    </a:lnTo>
                    <a:lnTo>
                      <a:pt x="10" y="185"/>
                    </a:lnTo>
                    <a:lnTo>
                      <a:pt x="14" y="181"/>
                    </a:lnTo>
                    <a:lnTo>
                      <a:pt x="16" y="181"/>
                    </a:lnTo>
                    <a:lnTo>
                      <a:pt x="18" y="179"/>
                    </a:lnTo>
                    <a:lnTo>
                      <a:pt x="20" y="181"/>
                    </a:lnTo>
                    <a:lnTo>
                      <a:pt x="16" y="183"/>
                    </a:lnTo>
                    <a:lnTo>
                      <a:pt x="14" y="183"/>
                    </a:lnTo>
                    <a:lnTo>
                      <a:pt x="10" y="187"/>
                    </a:lnTo>
                    <a:lnTo>
                      <a:pt x="8" y="189"/>
                    </a:lnTo>
                    <a:lnTo>
                      <a:pt x="8" y="191"/>
                    </a:lnTo>
                    <a:lnTo>
                      <a:pt x="10" y="193"/>
                    </a:lnTo>
                    <a:lnTo>
                      <a:pt x="10" y="195"/>
                    </a:lnTo>
                    <a:lnTo>
                      <a:pt x="6" y="197"/>
                    </a:lnTo>
                    <a:lnTo>
                      <a:pt x="10" y="197"/>
                    </a:lnTo>
                    <a:lnTo>
                      <a:pt x="16" y="193"/>
                    </a:lnTo>
                    <a:lnTo>
                      <a:pt x="20" y="193"/>
                    </a:lnTo>
                    <a:lnTo>
                      <a:pt x="24" y="197"/>
                    </a:lnTo>
                    <a:lnTo>
                      <a:pt x="30" y="197"/>
                    </a:lnTo>
                    <a:lnTo>
                      <a:pt x="34" y="201"/>
                    </a:lnTo>
                    <a:lnTo>
                      <a:pt x="38" y="199"/>
                    </a:lnTo>
                    <a:lnTo>
                      <a:pt x="40" y="201"/>
                    </a:lnTo>
                    <a:lnTo>
                      <a:pt x="42" y="201"/>
                    </a:lnTo>
                    <a:lnTo>
                      <a:pt x="44" y="199"/>
                    </a:lnTo>
                    <a:lnTo>
                      <a:pt x="46" y="199"/>
                    </a:lnTo>
                    <a:lnTo>
                      <a:pt x="48" y="195"/>
                    </a:lnTo>
                    <a:lnTo>
                      <a:pt x="50" y="193"/>
                    </a:lnTo>
                    <a:lnTo>
                      <a:pt x="48" y="191"/>
                    </a:lnTo>
                    <a:lnTo>
                      <a:pt x="46" y="189"/>
                    </a:lnTo>
                    <a:lnTo>
                      <a:pt x="44" y="181"/>
                    </a:lnTo>
                    <a:lnTo>
                      <a:pt x="48" y="183"/>
                    </a:lnTo>
                    <a:lnTo>
                      <a:pt x="48" y="185"/>
                    </a:lnTo>
                    <a:lnTo>
                      <a:pt x="52" y="187"/>
                    </a:lnTo>
                    <a:lnTo>
                      <a:pt x="52" y="185"/>
                    </a:lnTo>
                    <a:lnTo>
                      <a:pt x="54" y="185"/>
                    </a:lnTo>
                    <a:lnTo>
                      <a:pt x="54" y="183"/>
                    </a:lnTo>
                    <a:lnTo>
                      <a:pt x="54" y="181"/>
                    </a:lnTo>
                    <a:lnTo>
                      <a:pt x="50" y="175"/>
                    </a:lnTo>
                    <a:lnTo>
                      <a:pt x="46" y="175"/>
                    </a:lnTo>
                    <a:lnTo>
                      <a:pt x="44" y="173"/>
                    </a:lnTo>
                    <a:lnTo>
                      <a:pt x="46" y="171"/>
                    </a:lnTo>
                    <a:lnTo>
                      <a:pt x="54" y="173"/>
                    </a:lnTo>
                    <a:lnTo>
                      <a:pt x="56" y="177"/>
                    </a:lnTo>
                    <a:lnTo>
                      <a:pt x="58" y="177"/>
                    </a:lnTo>
                    <a:lnTo>
                      <a:pt x="58" y="171"/>
                    </a:lnTo>
                    <a:lnTo>
                      <a:pt x="60" y="169"/>
                    </a:lnTo>
                    <a:lnTo>
                      <a:pt x="56" y="167"/>
                    </a:lnTo>
                    <a:lnTo>
                      <a:pt x="56" y="165"/>
                    </a:lnTo>
                    <a:lnTo>
                      <a:pt x="54" y="163"/>
                    </a:lnTo>
                    <a:lnTo>
                      <a:pt x="50" y="161"/>
                    </a:lnTo>
                    <a:lnTo>
                      <a:pt x="54" y="161"/>
                    </a:lnTo>
                    <a:lnTo>
                      <a:pt x="54" y="157"/>
                    </a:lnTo>
                    <a:lnTo>
                      <a:pt x="54" y="153"/>
                    </a:lnTo>
                    <a:lnTo>
                      <a:pt x="60" y="163"/>
                    </a:lnTo>
                    <a:lnTo>
                      <a:pt x="62" y="163"/>
                    </a:lnTo>
                    <a:lnTo>
                      <a:pt x="62" y="165"/>
                    </a:lnTo>
                    <a:lnTo>
                      <a:pt x="64" y="165"/>
                    </a:lnTo>
                    <a:lnTo>
                      <a:pt x="64" y="161"/>
                    </a:lnTo>
                    <a:lnTo>
                      <a:pt x="64" y="159"/>
                    </a:lnTo>
                    <a:lnTo>
                      <a:pt x="66" y="161"/>
                    </a:lnTo>
                    <a:lnTo>
                      <a:pt x="68" y="159"/>
                    </a:lnTo>
                    <a:lnTo>
                      <a:pt x="66" y="155"/>
                    </a:lnTo>
                    <a:lnTo>
                      <a:pt x="68" y="155"/>
                    </a:lnTo>
                    <a:lnTo>
                      <a:pt x="70" y="157"/>
                    </a:lnTo>
                    <a:lnTo>
                      <a:pt x="70" y="153"/>
                    </a:lnTo>
                    <a:lnTo>
                      <a:pt x="72" y="153"/>
                    </a:lnTo>
                    <a:lnTo>
                      <a:pt x="72" y="151"/>
                    </a:lnTo>
                    <a:lnTo>
                      <a:pt x="68" y="141"/>
                    </a:lnTo>
                    <a:lnTo>
                      <a:pt x="64" y="139"/>
                    </a:lnTo>
                    <a:lnTo>
                      <a:pt x="64" y="135"/>
                    </a:lnTo>
                    <a:lnTo>
                      <a:pt x="72" y="141"/>
                    </a:lnTo>
                    <a:lnTo>
                      <a:pt x="72" y="145"/>
                    </a:lnTo>
                    <a:lnTo>
                      <a:pt x="74" y="143"/>
                    </a:lnTo>
                    <a:lnTo>
                      <a:pt x="76" y="143"/>
                    </a:lnTo>
                    <a:lnTo>
                      <a:pt x="74" y="139"/>
                    </a:lnTo>
                    <a:lnTo>
                      <a:pt x="74" y="137"/>
                    </a:lnTo>
                    <a:lnTo>
                      <a:pt x="78" y="139"/>
                    </a:lnTo>
                    <a:lnTo>
                      <a:pt x="76" y="137"/>
                    </a:lnTo>
                    <a:lnTo>
                      <a:pt x="76" y="135"/>
                    </a:lnTo>
                    <a:lnTo>
                      <a:pt x="76" y="133"/>
                    </a:lnTo>
                    <a:lnTo>
                      <a:pt x="76" y="131"/>
                    </a:lnTo>
                    <a:lnTo>
                      <a:pt x="78" y="131"/>
                    </a:lnTo>
                    <a:lnTo>
                      <a:pt x="87" y="137"/>
                    </a:lnTo>
                    <a:lnTo>
                      <a:pt x="83" y="131"/>
                    </a:lnTo>
                    <a:lnTo>
                      <a:pt x="82" y="127"/>
                    </a:lnTo>
                    <a:lnTo>
                      <a:pt x="82" y="125"/>
                    </a:lnTo>
                    <a:lnTo>
                      <a:pt x="83" y="127"/>
                    </a:lnTo>
                    <a:lnTo>
                      <a:pt x="87" y="129"/>
                    </a:lnTo>
                    <a:lnTo>
                      <a:pt x="91" y="129"/>
                    </a:lnTo>
                    <a:lnTo>
                      <a:pt x="91" y="127"/>
                    </a:lnTo>
                    <a:lnTo>
                      <a:pt x="91" y="123"/>
                    </a:lnTo>
                    <a:lnTo>
                      <a:pt x="97" y="117"/>
                    </a:lnTo>
                    <a:lnTo>
                      <a:pt x="97" y="115"/>
                    </a:lnTo>
                    <a:lnTo>
                      <a:pt x="95" y="115"/>
                    </a:lnTo>
                    <a:lnTo>
                      <a:pt x="93" y="113"/>
                    </a:lnTo>
                    <a:lnTo>
                      <a:pt x="95" y="109"/>
                    </a:lnTo>
                    <a:lnTo>
                      <a:pt x="99" y="109"/>
                    </a:lnTo>
                    <a:lnTo>
                      <a:pt x="99" y="111"/>
                    </a:lnTo>
                    <a:lnTo>
                      <a:pt x="101" y="109"/>
                    </a:lnTo>
                    <a:lnTo>
                      <a:pt x="107" y="109"/>
                    </a:lnTo>
                    <a:lnTo>
                      <a:pt x="119" y="91"/>
                    </a:lnTo>
                    <a:lnTo>
                      <a:pt x="121" y="93"/>
                    </a:lnTo>
                    <a:lnTo>
                      <a:pt x="123" y="89"/>
                    </a:lnTo>
                    <a:lnTo>
                      <a:pt x="129" y="87"/>
                    </a:lnTo>
                    <a:lnTo>
                      <a:pt x="135" y="79"/>
                    </a:lnTo>
                    <a:lnTo>
                      <a:pt x="137" y="77"/>
                    </a:lnTo>
                    <a:lnTo>
                      <a:pt x="137" y="73"/>
                    </a:lnTo>
                    <a:lnTo>
                      <a:pt x="139" y="73"/>
                    </a:lnTo>
                    <a:lnTo>
                      <a:pt x="141" y="77"/>
                    </a:lnTo>
                    <a:lnTo>
                      <a:pt x="143" y="77"/>
                    </a:lnTo>
                    <a:lnTo>
                      <a:pt x="157" y="69"/>
                    </a:lnTo>
                    <a:lnTo>
                      <a:pt x="159" y="65"/>
                    </a:lnTo>
                    <a:lnTo>
                      <a:pt x="159" y="67"/>
                    </a:lnTo>
                    <a:lnTo>
                      <a:pt x="163" y="65"/>
                    </a:lnTo>
                    <a:lnTo>
                      <a:pt x="163" y="63"/>
                    </a:lnTo>
                    <a:lnTo>
                      <a:pt x="165" y="61"/>
                    </a:lnTo>
                    <a:lnTo>
                      <a:pt x="171" y="59"/>
                    </a:lnTo>
                    <a:lnTo>
                      <a:pt x="173" y="59"/>
                    </a:lnTo>
                    <a:lnTo>
                      <a:pt x="179" y="57"/>
                    </a:lnTo>
                    <a:lnTo>
                      <a:pt x="181" y="57"/>
                    </a:lnTo>
                    <a:lnTo>
                      <a:pt x="187" y="55"/>
                    </a:lnTo>
                    <a:lnTo>
                      <a:pt x="197" y="46"/>
                    </a:lnTo>
                    <a:lnTo>
                      <a:pt x="199" y="46"/>
                    </a:lnTo>
                    <a:lnTo>
                      <a:pt x="201" y="46"/>
                    </a:lnTo>
                    <a:lnTo>
                      <a:pt x="205" y="47"/>
                    </a:lnTo>
                    <a:lnTo>
                      <a:pt x="203" y="44"/>
                    </a:lnTo>
                    <a:lnTo>
                      <a:pt x="211" y="32"/>
                    </a:lnTo>
                    <a:lnTo>
                      <a:pt x="215" y="30"/>
                    </a:lnTo>
                    <a:lnTo>
                      <a:pt x="215" y="28"/>
                    </a:lnTo>
                    <a:lnTo>
                      <a:pt x="211" y="28"/>
                    </a:lnTo>
                    <a:lnTo>
                      <a:pt x="213" y="22"/>
                    </a:lnTo>
                    <a:lnTo>
                      <a:pt x="215" y="22"/>
                    </a:lnTo>
                    <a:lnTo>
                      <a:pt x="215" y="18"/>
                    </a:lnTo>
                    <a:lnTo>
                      <a:pt x="211" y="12"/>
                    </a:lnTo>
                    <a:lnTo>
                      <a:pt x="213" y="8"/>
                    </a:lnTo>
                    <a:lnTo>
                      <a:pt x="211" y="6"/>
                    </a:lnTo>
                    <a:lnTo>
                      <a:pt x="209" y="4"/>
                    </a:lnTo>
                    <a:lnTo>
                      <a:pt x="207" y="2"/>
                    </a:lnTo>
                    <a:lnTo>
                      <a:pt x="199" y="0"/>
                    </a:lnTo>
                    <a:lnTo>
                      <a:pt x="191" y="0"/>
                    </a:lnTo>
                    <a:lnTo>
                      <a:pt x="185" y="4"/>
                    </a:lnTo>
                    <a:lnTo>
                      <a:pt x="181" y="2"/>
                    </a:lnTo>
                    <a:lnTo>
                      <a:pt x="181" y="4"/>
                    </a:lnTo>
                    <a:lnTo>
                      <a:pt x="181" y="6"/>
                    </a:lnTo>
                    <a:lnTo>
                      <a:pt x="177" y="10"/>
                    </a:lnTo>
                    <a:lnTo>
                      <a:pt x="175" y="10"/>
                    </a:lnTo>
                    <a:lnTo>
                      <a:pt x="173" y="12"/>
                    </a:lnTo>
                    <a:lnTo>
                      <a:pt x="171" y="14"/>
                    </a:lnTo>
                    <a:lnTo>
                      <a:pt x="169" y="16"/>
                    </a:lnTo>
                    <a:lnTo>
                      <a:pt x="169" y="24"/>
                    </a:lnTo>
                    <a:lnTo>
                      <a:pt x="169" y="26"/>
                    </a:lnTo>
                    <a:lnTo>
                      <a:pt x="167" y="28"/>
                    </a:lnTo>
                    <a:lnTo>
                      <a:pt x="163" y="26"/>
                    </a:lnTo>
                    <a:lnTo>
                      <a:pt x="161" y="30"/>
                    </a:lnTo>
                    <a:lnTo>
                      <a:pt x="157" y="30"/>
                    </a:lnTo>
                    <a:lnTo>
                      <a:pt x="151" y="36"/>
                    </a:lnTo>
                    <a:lnTo>
                      <a:pt x="149" y="36"/>
                    </a:lnTo>
                    <a:lnTo>
                      <a:pt x="149" y="38"/>
                    </a:lnTo>
                    <a:lnTo>
                      <a:pt x="147" y="38"/>
                    </a:lnTo>
                    <a:lnTo>
                      <a:pt x="145" y="40"/>
                    </a:lnTo>
                    <a:lnTo>
                      <a:pt x="143" y="40"/>
                    </a:lnTo>
                    <a:lnTo>
                      <a:pt x="141" y="38"/>
                    </a:lnTo>
                    <a:lnTo>
                      <a:pt x="139" y="38"/>
                    </a:lnTo>
                    <a:lnTo>
                      <a:pt x="127" y="46"/>
                    </a:lnTo>
                    <a:lnTo>
                      <a:pt x="125" y="44"/>
                    </a:lnTo>
                    <a:lnTo>
                      <a:pt x="123" y="47"/>
                    </a:lnTo>
                    <a:lnTo>
                      <a:pt x="119" y="46"/>
                    </a:lnTo>
                    <a:lnTo>
                      <a:pt x="119" y="42"/>
                    </a:lnTo>
                    <a:lnTo>
                      <a:pt x="107" y="40"/>
                    </a:lnTo>
                    <a:lnTo>
                      <a:pt x="107" y="38"/>
                    </a:lnTo>
                    <a:lnTo>
                      <a:pt x="103" y="40"/>
                    </a:lnTo>
                    <a:lnTo>
                      <a:pt x="103" y="42"/>
                    </a:lnTo>
                    <a:lnTo>
                      <a:pt x="101" y="42"/>
                    </a:lnTo>
                    <a:lnTo>
                      <a:pt x="101" y="46"/>
                    </a:lnTo>
                    <a:lnTo>
                      <a:pt x="101" y="49"/>
                    </a:lnTo>
                    <a:lnTo>
                      <a:pt x="103" y="49"/>
                    </a:lnTo>
                    <a:lnTo>
                      <a:pt x="103" y="53"/>
                    </a:lnTo>
                    <a:lnTo>
                      <a:pt x="97" y="55"/>
                    </a:lnTo>
                    <a:lnTo>
                      <a:pt x="97" y="57"/>
                    </a:lnTo>
                    <a:lnTo>
                      <a:pt x="93" y="57"/>
                    </a:lnTo>
                    <a:lnTo>
                      <a:pt x="97" y="49"/>
                    </a:lnTo>
                    <a:lnTo>
                      <a:pt x="95" y="49"/>
                    </a:lnTo>
                    <a:lnTo>
                      <a:pt x="89" y="53"/>
                    </a:lnTo>
                    <a:lnTo>
                      <a:pt x="87" y="57"/>
                    </a:lnTo>
                    <a:lnTo>
                      <a:pt x="85" y="59"/>
                    </a:lnTo>
                    <a:lnTo>
                      <a:pt x="72" y="67"/>
                    </a:lnTo>
                    <a:lnTo>
                      <a:pt x="70" y="69"/>
                    </a:lnTo>
                    <a:lnTo>
                      <a:pt x="68" y="75"/>
                    </a:lnTo>
                    <a:lnTo>
                      <a:pt x="66" y="77"/>
                    </a:lnTo>
                    <a:lnTo>
                      <a:pt x="64" y="77"/>
                    </a:lnTo>
                    <a:lnTo>
                      <a:pt x="60" y="81"/>
                    </a:lnTo>
                    <a:lnTo>
                      <a:pt x="60" y="83"/>
                    </a:lnTo>
                    <a:lnTo>
                      <a:pt x="58" y="85"/>
                    </a:lnTo>
                    <a:lnTo>
                      <a:pt x="58" y="87"/>
                    </a:lnTo>
                    <a:lnTo>
                      <a:pt x="58" y="91"/>
                    </a:lnTo>
                    <a:lnTo>
                      <a:pt x="54" y="97"/>
                    </a:lnTo>
                    <a:lnTo>
                      <a:pt x="46" y="95"/>
                    </a:lnTo>
                    <a:lnTo>
                      <a:pt x="42" y="97"/>
                    </a:lnTo>
                    <a:lnTo>
                      <a:pt x="42" y="101"/>
                    </a:lnTo>
                    <a:lnTo>
                      <a:pt x="40" y="105"/>
                    </a:lnTo>
                    <a:lnTo>
                      <a:pt x="34" y="109"/>
                    </a:lnTo>
                    <a:lnTo>
                      <a:pt x="32" y="107"/>
                    </a:lnTo>
                    <a:lnTo>
                      <a:pt x="32" y="103"/>
                    </a:lnTo>
                    <a:lnTo>
                      <a:pt x="28" y="103"/>
                    </a:lnTo>
                    <a:lnTo>
                      <a:pt x="26" y="105"/>
                    </a:lnTo>
                    <a:lnTo>
                      <a:pt x="26" y="107"/>
                    </a:lnTo>
                    <a:lnTo>
                      <a:pt x="24" y="109"/>
                    </a:lnTo>
                    <a:lnTo>
                      <a:pt x="26" y="111"/>
                    </a:lnTo>
                    <a:lnTo>
                      <a:pt x="26" y="115"/>
                    </a:lnTo>
                    <a:lnTo>
                      <a:pt x="28" y="111"/>
                    </a:lnTo>
                    <a:lnTo>
                      <a:pt x="30" y="113"/>
                    </a:lnTo>
                    <a:lnTo>
                      <a:pt x="30" y="115"/>
                    </a:lnTo>
                    <a:lnTo>
                      <a:pt x="32" y="115"/>
                    </a:lnTo>
                    <a:lnTo>
                      <a:pt x="28" y="121"/>
                    </a:lnTo>
                    <a:lnTo>
                      <a:pt x="26" y="123"/>
                    </a:lnTo>
                    <a:lnTo>
                      <a:pt x="28" y="125"/>
                    </a:lnTo>
                    <a:lnTo>
                      <a:pt x="32" y="125"/>
                    </a:lnTo>
                    <a:lnTo>
                      <a:pt x="36" y="125"/>
                    </a:lnTo>
                    <a:lnTo>
                      <a:pt x="38" y="129"/>
                    </a:lnTo>
                    <a:lnTo>
                      <a:pt x="42" y="129"/>
                    </a:lnTo>
                    <a:lnTo>
                      <a:pt x="38" y="131"/>
                    </a:lnTo>
                    <a:lnTo>
                      <a:pt x="32" y="129"/>
                    </a:lnTo>
                    <a:lnTo>
                      <a:pt x="28" y="133"/>
                    </a:lnTo>
                    <a:lnTo>
                      <a:pt x="26" y="131"/>
                    </a:lnTo>
                    <a:lnTo>
                      <a:pt x="24" y="131"/>
                    </a:lnTo>
                    <a:lnTo>
                      <a:pt x="26" y="135"/>
                    </a:lnTo>
                    <a:lnTo>
                      <a:pt x="28" y="139"/>
                    </a:lnTo>
                    <a:lnTo>
                      <a:pt x="30" y="141"/>
                    </a:lnTo>
                    <a:lnTo>
                      <a:pt x="32" y="143"/>
                    </a:lnTo>
                    <a:lnTo>
                      <a:pt x="30" y="143"/>
                    </a:lnTo>
                    <a:lnTo>
                      <a:pt x="22" y="145"/>
                    </a:lnTo>
                    <a:lnTo>
                      <a:pt x="22" y="147"/>
                    </a:lnTo>
                    <a:lnTo>
                      <a:pt x="28" y="151"/>
                    </a:lnTo>
                    <a:lnTo>
                      <a:pt x="26" y="153"/>
                    </a:lnTo>
                    <a:lnTo>
                      <a:pt x="22" y="153"/>
                    </a:lnTo>
                    <a:lnTo>
                      <a:pt x="20" y="153"/>
                    </a:lnTo>
                    <a:lnTo>
                      <a:pt x="22" y="155"/>
                    </a:lnTo>
                    <a:lnTo>
                      <a:pt x="32" y="159"/>
                    </a:lnTo>
                    <a:lnTo>
                      <a:pt x="34" y="163"/>
                    </a:lnTo>
                    <a:lnTo>
                      <a:pt x="30" y="163"/>
                    </a:lnTo>
                    <a:lnTo>
                      <a:pt x="26" y="159"/>
                    </a:lnTo>
                    <a:lnTo>
                      <a:pt x="22" y="159"/>
                    </a:lnTo>
                    <a:lnTo>
                      <a:pt x="20" y="157"/>
                    </a:lnTo>
                    <a:lnTo>
                      <a:pt x="16" y="161"/>
                    </a:lnTo>
                    <a:lnTo>
                      <a:pt x="14" y="165"/>
                    </a:lnTo>
                    <a:lnTo>
                      <a:pt x="16" y="167"/>
                    </a:lnTo>
                    <a:lnTo>
                      <a:pt x="8" y="169"/>
                    </a:lnTo>
                    <a:lnTo>
                      <a:pt x="4" y="175"/>
                    </a:lnTo>
                    <a:lnTo>
                      <a:pt x="2" y="175"/>
                    </a:lnTo>
                    <a:lnTo>
                      <a:pt x="0" y="175"/>
                    </a:lnTo>
                    <a:lnTo>
                      <a:pt x="2" y="179"/>
                    </a:lnTo>
                    <a:lnTo>
                      <a:pt x="4" y="181"/>
                    </a:lnTo>
                    <a:close/>
                  </a:path>
                </a:pathLst>
              </a:custGeom>
              <a:solidFill>
                <a:srgbClr val="0071B4">
                  <a:alpha val="25098"/>
                </a:srgbClr>
              </a:solidFill>
              <a:ln w="9525">
                <a:noFill/>
                <a:round/>
                <a:headEnd/>
                <a:tailEnd/>
              </a:ln>
            </p:spPr>
            <p:txBody>
              <a:bodyPr/>
              <a:lstStyle/>
              <a:p>
                <a:endParaRPr lang="en-US"/>
              </a:p>
            </p:txBody>
          </p:sp>
          <p:sp>
            <p:nvSpPr>
              <p:cNvPr id="11743" name="Freeform 393"/>
              <p:cNvSpPr>
                <a:spLocks/>
              </p:cNvSpPr>
              <p:nvPr/>
            </p:nvSpPr>
            <p:spPr bwMode="auto">
              <a:xfrm>
                <a:off x="3569" y="1683"/>
                <a:ext cx="14" cy="20"/>
              </a:xfrm>
              <a:custGeom>
                <a:avLst/>
                <a:gdLst>
                  <a:gd name="T0" fmla="*/ 14 w 14"/>
                  <a:gd name="T1" fmla="*/ 6 h 20"/>
                  <a:gd name="T2" fmla="*/ 10 w 14"/>
                  <a:gd name="T3" fmla="*/ 2 h 20"/>
                  <a:gd name="T4" fmla="*/ 10 w 14"/>
                  <a:gd name="T5" fmla="*/ 4 h 20"/>
                  <a:gd name="T6" fmla="*/ 8 w 14"/>
                  <a:gd name="T7" fmla="*/ 0 h 20"/>
                  <a:gd name="T8" fmla="*/ 4 w 14"/>
                  <a:gd name="T9" fmla="*/ 0 h 20"/>
                  <a:gd name="T10" fmla="*/ 0 w 14"/>
                  <a:gd name="T11" fmla="*/ 2 h 20"/>
                  <a:gd name="T12" fmla="*/ 0 w 14"/>
                  <a:gd name="T13" fmla="*/ 2 h 20"/>
                  <a:gd name="T14" fmla="*/ 2 w 14"/>
                  <a:gd name="T15" fmla="*/ 4 h 20"/>
                  <a:gd name="T16" fmla="*/ 8 w 14"/>
                  <a:gd name="T17" fmla="*/ 6 h 20"/>
                  <a:gd name="T18" fmla="*/ 12 w 14"/>
                  <a:gd name="T19" fmla="*/ 20 h 20"/>
                  <a:gd name="T20" fmla="*/ 14 w 14"/>
                  <a:gd name="T21" fmla="*/ 20 h 20"/>
                  <a:gd name="T22" fmla="*/ 12 w 14"/>
                  <a:gd name="T23" fmla="*/ 14 h 20"/>
                  <a:gd name="T24" fmla="*/ 12 w 14"/>
                  <a:gd name="T25" fmla="*/ 12 h 20"/>
                  <a:gd name="T26" fmla="*/ 14 w 14"/>
                  <a:gd name="T27" fmla="*/ 6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0"/>
                  <a:gd name="T44" fmla="*/ 14 w 14"/>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0">
                    <a:moveTo>
                      <a:pt x="14" y="6"/>
                    </a:moveTo>
                    <a:lnTo>
                      <a:pt x="10" y="2"/>
                    </a:lnTo>
                    <a:lnTo>
                      <a:pt x="10" y="4"/>
                    </a:lnTo>
                    <a:lnTo>
                      <a:pt x="8" y="0"/>
                    </a:lnTo>
                    <a:lnTo>
                      <a:pt x="4" y="0"/>
                    </a:lnTo>
                    <a:lnTo>
                      <a:pt x="0" y="2"/>
                    </a:lnTo>
                    <a:lnTo>
                      <a:pt x="2" y="4"/>
                    </a:lnTo>
                    <a:lnTo>
                      <a:pt x="8" y="6"/>
                    </a:lnTo>
                    <a:lnTo>
                      <a:pt x="12" y="20"/>
                    </a:lnTo>
                    <a:lnTo>
                      <a:pt x="14" y="20"/>
                    </a:lnTo>
                    <a:lnTo>
                      <a:pt x="12" y="14"/>
                    </a:lnTo>
                    <a:lnTo>
                      <a:pt x="12" y="12"/>
                    </a:lnTo>
                    <a:lnTo>
                      <a:pt x="14" y="6"/>
                    </a:lnTo>
                    <a:close/>
                  </a:path>
                </a:pathLst>
              </a:custGeom>
              <a:solidFill>
                <a:srgbClr val="0071B4">
                  <a:alpha val="25098"/>
                </a:srgbClr>
              </a:solidFill>
              <a:ln w="9525">
                <a:noFill/>
                <a:round/>
                <a:headEnd/>
                <a:tailEnd/>
              </a:ln>
            </p:spPr>
            <p:txBody>
              <a:bodyPr/>
              <a:lstStyle/>
              <a:p>
                <a:endParaRPr lang="en-US"/>
              </a:p>
            </p:txBody>
          </p:sp>
          <p:sp>
            <p:nvSpPr>
              <p:cNvPr id="11744" name="Freeform 394"/>
              <p:cNvSpPr>
                <a:spLocks/>
              </p:cNvSpPr>
              <p:nvPr/>
            </p:nvSpPr>
            <p:spPr bwMode="auto">
              <a:xfrm>
                <a:off x="3657" y="1721"/>
                <a:ext cx="27" cy="32"/>
              </a:xfrm>
              <a:custGeom>
                <a:avLst/>
                <a:gdLst>
                  <a:gd name="T0" fmla="*/ 17 w 27"/>
                  <a:gd name="T1" fmla="*/ 32 h 32"/>
                  <a:gd name="T2" fmla="*/ 21 w 27"/>
                  <a:gd name="T3" fmla="*/ 32 h 32"/>
                  <a:gd name="T4" fmla="*/ 21 w 27"/>
                  <a:gd name="T5" fmla="*/ 30 h 32"/>
                  <a:gd name="T6" fmla="*/ 23 w 27"/>
                  <a:gd name="T7" fmla="*/ 32 h 32"/>
                  <a:gd name="T8" fmla="*/ 25 w 27"/>
                  <a:gd name="T9" fmla="*/ 32 h 32"/>
                  <a:gd name="T10" fmla="*/ 27 w 27"/>
                  <a:gd name="T11" fmla="*/ 28 h 32"/>
                  <a:gd name="T12" fmla="*/ 27 w 27"/>
                  <a:gd name="T13" fmla="*/ 26 h 32"/>
                  <a:gd name="T14" fmla="*/ 17 w 27"/>
                  <a:gd name="T15" fmla="*/ 12 h 32"/>
                  <a:gd name="T16" fmla="*/ 14 w 27"/>
                  <a:gd name="T17" fmla="*/ 10 h 32"/>
                  <a:gd name="T18" fmla="*/ 12 w 27"/>
                  <a:gd name="T19" fmla="*/ 6 h 32"/>
                  <a:gd name="T20" fmla="*/ 10 w 27"/>
                  <a:gd name="T21" fmla="*/ 6 h 32"/>
                  <a:gd name="T22" fmla="*/ 8 w 27"/>
                  <a:gd name="T23" fmla="*/ 0 h 32"/>
                  <a:gd name="T24" fmla="*/ 4 w 27"/>
                  <a:gd name="T25" fmla="*/ 2 h 32"/>
                  <a:gd name="T26" fmla="*/ 2 w 27"/>
                  <a:gd name="T27" fmla="*/ 8 h 32"/>
                  <a:gd name="T28" fmla="*/ 2 w 27"/>
                  <a:gd name="T29" fmla="*/ 8 h 32"/>
                  <a:gd name="T30" fmla="*/ 6 w 27"/>
                  <a:gd name="T31" fmla="*/ 10 h 32"/>
                  <a:gd name="T32" fmla="*/ 2 w 27"/>
                  <a:gd name="T33" fmla="*/ 12 h 32"/>
                  <a:gd name="T34" fmla="*/ 0 w 27"/>
                  <a:gd name="T35" fmla="*/ 10 h 32"/>
                  <a:gd name="T36" fmla="*/ 0 w 27"/>
                  <a:gd name="T37" fmla="*/ 12 h 32"/>
                  <a:gd name="T38" fmla="*/ 2 w 27"/>
                  <a:gd name="T39" fmla="*/ 14 h 32"/>
                  <a:gd name="T40" fmla="*/ 2 w 27"/>
                  <a:gd name="T41" fmla="*/ 16 h 32"/>
                  <a:gd name="T42" fmla="*/ 4 w 27"/>
                  <a:gd name="T43" fmla="*/ 20 h 32"/>
                  <a:gd name="T44" fmla="*/ 4 w 27"/>
                  <a:gd name="T45" fmla="*/ 20 h 32"/>
                  <a:gd name="T46" fmla="*/ 10 w 27"/>
                  <a:gd name="T47" fmla="*/ 30 h 32"/>
                  <a:gd name="T48" fmla="*/ 10 w 27"/>
                  <a:gd name="T49" fmla="*/ 28 h 32"/>
                  <a:gd name="T50" fmla="*/ 6 w 27"/>
                  <a:gd name="T51" fmla="*/ 22 h 32"/>
                  <a:gd name="T52" fmla="*/ 12 w 27"/>
                  <a:gd name="T53" fmla="*/ 26 h 32"/>
                  <a:gd name="T54" fmla="*/ 14 w 27"/>
                  <a:gd name="T55" fmla="*/ 26 h 32"/>
                  <a:gd name="T56" fmla="*/ 15 w 27"/>
                  <a:gd name="T57" fmla="*/ 28 h 32"/>
                  <a:gd name="T58" fmla="*/ 15 w 27"/>
                  <a:gd name="T59" fmla="*/ 30 h 32"/>
                  <a:gd name="T60" fmla="*/ 17 w 27"/>
                  <a:gd name="T61" fmla="*/ 32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
                  <a:gd name="T94" fmla="*/ 0 h 32"/>
                  <a:gd name="T95" fmla="*/ 27 w 27"/>
                  <a:gd name="T96" fmla="*/ 32 h 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 h="32">
                    <a:moveTo>
                      <a:pt x="17" y="32"/>
                    </a:moveTo>
                    <a:lnTo>
                      <a:pt x="21" y="32"/>
                    </a:lnTo>
                    <a:lnTo>
                      <a:pt x="21" y="30"/>
                    </a:lnTo>
                    <a:lnTo>
                      <a:pt x="23" y="32"/>
                    </a:lnTo>
                    <a:lnTo>
                      <a:pt x="25" y="32"/>
                    </a:lnTo>
                    <a:lnTo>
                      <a:pt x="27" y="28"/>
                    </a:lnTo>
                    <a:lnTo>
                      <a:pt x="27" y="26"/>
                    </a:lnTo>
                    <a:lnTo>
                      <a:pt x="17" y="12"/>
                    </a:lnTo>
                    <a:lnTo>
                      <a:pt x="14" y="10"/>
                    </a:lnTo>
                    <a:lnTo>
                      <a:pt x="12" y="6"/>
                    </a:lnTo>
                    <a:lnTo>
                      <a:pt x="10" y="6"/>
                    </a:lnTo>
                    <a:lnTo>
                      <a:pt x="8" y="0"/>
                    </a:lnTo>
                    <a:lnTo>
                      <a:pt x="4" y="2"/>
                    </a:lnTo>
                    <a:lnTo>
                      <a:pt x="2" y="8"/>
                    </a:lnTo>
                    <a:lnTo>
                      <a:pt x="6" y="10"/>
                    </a:lnTo>
                    <a:lnTo>
                      <a:pt x="2" y="12"/>
                    </a:lnTo>
                    <a:lnTo>
                      <a:pt x="0" y="10"/>
                    </a:lnTo>
                    <a:lnTo>
                      <a:pt x="0" y="12"/>
                    </a:lnTo>
                    <a:lnTo>
                      <a:pt x="2" y="14"/>
                    </a:lnTo>
                    <a:lnTo>
                      <a:pt x="2" y="16"/>
                    </a:lnTo>
                    <a:lnTo>
                      <a:pt x="4" y="20"/>
                    </a:lnTo>
                    <a:lnTo>
                      <a:pt x="10" y="30"/>
                    </a:lnTo>
                    <a:lnTo>
                      <a:pt x="10" y="28"/>
                    </a:lnTo>
                    <a:lnTo>
                      <a:pt x="6" y="22"/>
                    </a:lnTo>
                    <a:lnTo>
                      <a:pt x="12" y="26"/>
                    </a:lnTo>
                    <a:lnTo>
                      <a:pt x="14" y="26"/>
                    </a:lnTo>
                    <a:lnTo>
                      <a:pt x="15" y="28"/>
                    </a:lnTo>
                    <a:lnTo>
                      <a:pt x="15" y="30"/>
                    </a:lnTo>
                    <a:lnTo>
                      <a:pt x="17" y="32"/>
                    </a:lnTo>
                    <a:close/>
                  </a:path>
                </a:pathLst>
              </a:custGeom>
              <a:solidFill>
                <a:srgbClr val="0071B4">
                  <a:alpha val="25098"/>
                </a:srgbClr>
              </a:solidFill>
              <a:ln w="9525">
                <a:noFill/>
                <a:round/>
                <a:headEnd/>
                <a:tailEnd/>
              </a:ln>
            </p:spPr>
            <p:txBody>
              <a:bodyPr/>
              <a:lstStyle/>
              <a:p>
                <a:endParaRPr lang="en-US"/>
              </a:p>
            </p:txBody>
          </p:sp>
          <p:sp>
            <p:nvSpPr>
              <p:cNvPr id="11745" name="Freeform 395"/>
              <p:cNvSpPr>
                <a:spLocks/>
              </p:cNvSpPr>
              <p:nvPr/>
            </p:nvSpPr>
            <p:spPr bwMode="auto">
              <a:xfrm>
                <a:off x="3559" y="1590"/>
                <a:ext cx="86" cy="129"/>
              </a:xfrm>
              <a:custGeom>
                <a:avLst/>
                <a:gdLst>
                  <a:gd name="T0" fmla="*/ 10 w 86"/>
                  <a:gd name="T1" fmla="*/ 87 h 129"/>
                  <a:gd name="T2" fmla="*/ 14 w 86"/>
                  <a:gd name="T3" fmla="*/ 87 h 129"/>
                  <a:gd name="T4" fmla="*/ 18 w 86"/>
                  <a:gd name="T5" fmla="*/ 83 h 129"/>
                  <a:gd name="T6" fmla="*/ 22 w 86"/>
                  <a:gd name="T7" fmla="*/ 89 h 129"/>
                  <a:gd name="T8" fmla="*/ 26 w 86"/>
                  <a:gd name="T9" fmla="*/ 85 h 129"/>
                  <a:gd name="T10" fmla="*/ 34 w 86"/>
                  <a:gd name="T11" fmla="*/ 89 h 129"/>
                  <a:gd name="T12" fmla="*/ 28 w 86"/>
                  <a:gd name="T13" fmla="*/ 97 h 129"/>
                  <a:gd name="T14" fmla="*/ 36 w 86"/>
                  <a:gd name="T15" fmla="*/ 101 h 129"/>
                  <a:gd name="T16" fmla="*/ 40 w 86"/>
                  <a:gd name="T17" fmla="*/ 105 h 129"/>
                  <a:gd name="T18" fmla="*/ 34 w 86"/>
                  <a:gd name="T19" fmla="*/ 105 h 129"/>
                  <a:gd name="T20" fmla="*/ 30 w 86"/>
                  <a:gd name="T21" fmla="*/ 107 h 129"/>
                  <a:gd name="T22" fmla="*/ 32 w 86"/>
                  <a:gd name="T23" fmla="*/ 117 h 129"/>
                  <a:gd name="T24" fmla="*/ 34 w 86"/>
                  <a:gd name="T25" fmla="*/ 117 h 129"/>
                  <a:gd name="T26" fmla="*/ 44 w 86"/>
                  <a:gd name="T27" fmla="*/ 119 h 129"/>
                  <a:gd name="T28" fmla="*/ 44 w 86"/>
                  <a:gd name="T29" fmla="*/ 119 h 129"/>
                  <a:gd name="T30" fmla="*/ 52 w 86"/>
                  <a:gd name="T31" fmla="*/ 127 h 129"/>
                  <a:gd name="T32" fmla="*/ 54 w 86"/>
                  <a:gd name="T33" fmla="*/ 123 h 129"/>
                  <a:gd name="T34" fmla="*/ 60 w 86"/>
                  <a:gd name="T35" fmla="*/ 123 h 129"/>
                  <a:gd name="T36" fmla="*/ 62 w 86"/>
                  <a:gd name="T37" fmla="*/ 125 h 129"/>
                  <a:gd name="T38" fmla="*/ 70 w 86"/>
                  <a:gd name="T39" fmla="*/ 127 h 129"/>
                  <a:gd name="T40" fmla="*/ 66 w 86"/>
                  <a:gd name="T41" fmla="*/ 123 h 129"/>
                  <a:gd name="T42" fmla="*/ 70 w 86"/>
                  <a:gd name="T43" fmla="*/ 121 h 129"/>
                  <a:gd name="T44" fmla="*/ 72 w 86"/>
                  <a:gd name="T45" fmla="*/ 123 h 129"/>
                  <a:gd name="T46" fmla="*/ 78 w 86"/>
                  <a:gd name="T47" fmla="*/ 127 h 129"/>
                  <a:gd name="T48" fmla="*/ 76 w 86"/>
                  <a:gd name="T49" fmla="*/ 123 h 129"/>
                  <a:gd name="T50" fmla="*/ 84 w 86"/>
                  <a:gd name="T51" fmla="*/ 121 h 129"/>
                  <a:gd name="T52" fmla="*/ 82 w 86"/>
                  <a:gd name="T53" fmla="*/ 117 h 129"/>
                  <a:gd name="T54" fmla="*/ 64 w 86"/>
                  <a:gd name="T55" fmla="*/ 99 h 129"/>
                  <a:gd name="T56" fmla="*/ 56 w 86"/>
                  <a:gd name="T57" fmla="*/ 70 h 129"/>
                  <a:gd name="T58" fmla="*/ 56 w 86"/>
                  <a:gd name="T59" fmla="*/ 58 h 129"/>
                  <a:gd name="T60" fmla="*/ 56 w 86"/>
                  <a:gd name="T61" fmla="*/ 46 h 129"/>
                  <a:gd name="T62" fmla="*/ 56 w 86"/>
                  <a:gd name="T63" fmla="*/ 40 h 129"/>
                  <a:gd name="T64" fmla="*/ 62 w 86"/>
                  <a:gd name="T65" fmla="*/ 34 h 129"/>
                  <a:gd name="T66" fmla="*/ 56 w 86"/>
                  <a:gd name="T67" fmla="*/ 28 h 129"/>
                  <a:gd name="T68" fmla="*/ 66 w 86"/>
                  <a:gd name="T69" fmla="*/ 26 h 129"/>
                  <a:gd name="T70" fmla="*/ 62 w 86"/>
                  <a:gd name="T71" fmla="*/ 22 h 129"/>
                  <a:gd name="T72" fmla="*/ 68 w 86"/>
                  <a:gd name="T73" fmla="*/ 20 h 129"/>
                  <a:gd name="T74" fmla="*/ 70 w 86"/>
                  <a:gd name="T75" fmla="*/ 14 h 129"/>
                  <a:gd name="T76" fmla="*/ 64 w 86"/>
                  <a:gd name="T77" fmla="*/ 8 h 129"/>
                  <a:gd name="T78" fmla="*/ 52 w 86"/>
                  <a:gd name="T79" fmla="*/ 2 h 129"/>
                  <a:gd name="T80" fmla="*/ 40 w 86"/>
                  <a:gd name="T81" fmla="*/ 4 h 129"/>
                  <a:gd name="T82" fmla="*/ 30 w 86"/>
                  <a:gd name="T83" fmla="*/ 6 h 129"/>
                  <a:gd name="T84" fmla="*/ 22 w 86"/>
                  <a:gd name="T85" fmla="*/ 16 h 129"/>
                  <a:gd name="T86" fmla="*/ 22 w 86"/>
                  <a:gd name="T87" fmla="*/ 20 h 129"/>
                  <a:gd name="T88" fmla="*/ 26 w 86"/>
                  <a:gd name="T89" fmla="*/ 22 h 129"/>
                  <a:gd name="T90" fmla="*/ 18 w 86"/>
                  <a:gd name="T91" fmla="*/ 24 h 129"/>
                  <a:gd name="T92" fmla="*/ 16 w 86"/>
                  <a:gd name="T93" fmla="*/ 36 h 129"/>
                  <a:gd name="T94" fmla="*/ 18 w 86"/>
                  <a:gd name="T95" fmla="*/ 40 h 129"/>
                  <a:gd name="T96" fmla="*/ 20 w 86"/>
                  <a:gd name="T97" fmla="*/ 42 h 129"/>
                  <a:gd name="T98" fmla="*/ 16 w 86"/>
                  <a:gd name="T99" fmla="*/ 48 h 129"/>
                  <a:gd name="T100" fmla="*/ 16 w 86"/>
                  <a:gd name="T101" fmla="*/ 52 h 129"/>
                  <a:gd name="T102" fmla="*/ 12 w 86"/>
                  <a:gd name="T103" fmla="*/ 60 h 129"/>
                  <a:gd name="T104" fmla="*/ 10 w 86"/>
                  <a:gd name="T105" fmla="*/ 60 h 129"/>
                  <a:gd name="T106" fmla="*/ 4 w 86"/>
                  <a:gd name="T107" fmla="*/ 60 h 129"/>
                  <a:gd name="T108" fmla="*/ 0 w 86"/>
                  <a:gd name="T109" fmla="*/ 79 h 1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6"/>
                  <a:gd name="T166" fmla="*/ 0 h 129"/>
                  <a:gd name="T167" fmla="*/ 86 w 86"/>
                  <a:gd name="T168" fmla="*/ 129 h 12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6" h="129">
                    <a:moveTo>
                      <a:pt x="4" y="87"/>
                    </a:moveTo>
                    <a:lnTo>
                      <a:pt x="6" y="87"/>
                    </a:lnTo>
                    <a:lnTo>
                      <a:pt x="10" y="87"/>
                    </a:lnTo>
                    <a:lnTo>
                      <a:pt x="10" y="85"/>
                    </a:lnTo>
                    <a:lnTo>
                      <a:pt x="12" y="83"/>
                    </a:lnTo>
                    <a:lnTo>
                      <a:pt x="14" y="87"/>
                    </a:lnTo>
                    <a:lnTo>
                      <a:pt x="14" y="85"/>
                    </a:lnTo>
                    <a:lnTo>
                      <a:pt x="16" y="81"/>
                    </a:lnTo>
                    <a:lnTo>
                      <a:pt x="18" y="83"/>
                    </a:lnTo>
                    <a:lnTo>
                      <a:pt x="18" y="89"/>
                    </a:lnTo>
                    <a:lnTo>
                      <a:pt x="20" y="89"/>
                    </a:lnTo>
                    <a:lnTo>
                      <a:pt x="22" y="89"/>
                    </a:lnTo>
                    <a:lnTo>
                      <a:pt x="22" y="87"/>
                    </a:lnTo>
                    <a:lnTo>
                      <a:pt x="24" y="89"/>
                    </a:lnTo>
                    <a:lnTo>
                      <a:pt x="26" y="85"/>
                    </a:lnTo>
                    <a:lnTo>
                      <a:pt x="26" y="97"/>
                    </a:lnTo>
                    <a:lnTo>
                      <a:pt x="30" y="91"/>
                    </a:lnTo>
                    <a:lnTo>
                      <a:pt x="34" y="89"/>
                    </a:lnTo>
                    <a:lnTo>
                      <a:pt x="30" y="95"/>
                    </a:lnTo>
                    <a:lnTo>
                      <a:pt x="30" y="97"/>
                    </a:lnTo>
                    <a:lnTo>
                      <a:pt x="28" y="97"/>
                    </a:lnTo>
                    <a:lnTo>
                      <a:pt x="28" y="99"/>
                    </a:lnTo>
                    <a:lnTo>
                      <a:pt x="30" y="101"/>
                    </a:lnTo>
                    <a:lnTo>
                      <a:pt x="36" y="101"/>
                    </a:lnTo>
                    <a:lnTo>
                      <a:pt x="38" y="103"/>
                    </a:lnTo>
                    <a:lnTo>
                      <a:pt x="36" y="103"/>
                    </a:lnTo>
                    <a:lnTo>
                      <a:pt x="40" y="105"/>
                    </a:lnTo>
                    <a:lnTo>
                      <a:pt x="38" y="105"/>
                    </a:lnTo>
                    <a:lnTo>
                      <a:pt x="36" y="107"/>
                    </a:lnTo>
                    <a:lnTo>
                      <a:pt x="34" y="105"/>
                    </a:lnTo>
                    <a:lnTo>
                      <a:pt x="34" y="107"/>
                    </a:lnTo>
                    <a:lnTo>
                      <a:pt x="34" y="109"/>
                    </a:lnTo>
                    <a:lnTo>
                      <a:pt x="30" y="107"/>
                    </a:lnTo>
                    <a:lnTo>
                      <a:pt x="32" y="109"/>
                    </a:lnTo>
                    <a:lnTo>
                      <a:pt x="32" y="117"/>
                    </a:lnTo>
                    <a:lnTo>
                      <a:pt x="34" y="119"/>
                    </a:lnTo>
                    <a:lnTo>
                      <a:pt x="34" y="117"/>
                    </a:lnTo>
                    <a:lnTo>
                      <a:pt x="36" y="119"/>
                    </a:lnTo>
                    <a:lnTo>
                      <a:pt x="38" y="121"/>
                    </a:lnTo>
                    <a:lnTo>
                      <a:pt x="44" y="119"/>
                    </a:lnTo>
                    <a:lnTo>
                      <a:pt x="48" y="119"/>
                    </a:lnTo>
                    <a:lnTo>
                      <a:pt x="44" y="119"/>
                    </a:lnTo>
                    <a:lnTo>
                      <a:pt x="46" y="121"/>
                    </a:lnTo>
                    <a:lnTo>
                      <a:pt x="52" y="127"/>
                    </a:lnTo>
                    <a:lnTo>
                      <a:pt x="52" y="125"/>
                    </a:lnTo>
                    <a:lnTo>
                      <a:pt x="54" y="123"/>
                    </a:lnTo>
                    <a:lnTo>
                      <a:pt x="56" y="121"/>
                    </a:lnTo>
                    <a:lnTo>
                      <a:pt x="58" y="123"/>
                    </a:lnTo>
                    <a:lnTo>
                      <a:pt x="60" y="123"/>
                    </a:lnTo>
                    <a:lnTo>
                      <a:pt x="62" y="125"/>
                    </a:lnTo>
                    <a:lnTo>
                      <a:pt x="62" y="127"/>
                    </a:lnTo>
                    <a:lnTo>
                      <a:pt x="62" y="125"/>
                    </a:lnTo>
                    <a:lnTo>
                      <a:pt x="64" y="125"/>
                    </a:lnTo>
                    <a:lnTo>
                      <a:pt x="66" y="127"/>
                    </a:lnTo>
                    <a:lnTo>
                      <a:pt x="70" y="127"/>
                    </a:lnTo>
                    <a:lnTo>
                      <a:pt x="68" y="123"/>
                    </a:lnTo>
                    <a:lnTo>
                      <a:pt x="68" y="125"/>
                    </a:lnTo>
                    <a:lnTo>
                      <a:pt x="66" y="123"/>
                    </a:lnTo>
                    <a:lnTo>
                      <a:pt x="66" y="121"/>
                    </a:lnTo>
                    <a:lnTo>
                      <a:pt x="70" y="121"/>
                    </a:lnTo>
                    <a:lnTo>
                      <a:pt x="72" y="119"/>
                    </a:lnTo>
                    <a:lnTo>
                      <a:pt x="72" y="123"/>
                    </a:lnTo>
                    <a:lnTo>
                      <a:pt x="76" y="127"/>
                    </a:lnTo>
                    <a:lnTo>
                      <a:pt x="78" y="129"/>
                    </a:lnTo>
                    <a:lnTo>
                      <a:pt x="78" y="127"/>
                    </a:lnTo>
                    <a:lnTo>
                      <a:pt x="80" y="127"/>
                    </a:lnTo>
                    <a:lnTo>
                      <a:pt x="74" y="125"/>
                    </a:lnTo>
                    <a:lnTo>
                      <a:pt x="76" y="123"/>
                    </a:lnTo>
                    <a:lnTo>
                      <a:pt x="82" y="125"/>
                    </a:lnTo>
                    <a:lnTo>
                      <a:pt x="84" y="123"/>
                    </a:lnTo>
                    <a:lnTo>
                      <a:pt x="84" y="121"/>
                    </a:lnTo>
                    <a:lnTo>
                      <a:pt x="86" y="121"/>
                    </a:lnTo>
                    <a:lnTo>
                      <a:pt x="82" y="117"/>
                    </a:lnTo>
                    <a:lnTo>
                      <a:pt x="74" y="111"/>
                    </a:lnTo>
                    <a:lnTo>
                      <a:pt x="72" y="111"/>
                    </a:lnTo>
                    <a:lnTo>
                      <a:pt x="64" y="99"/>
                    </a:lnTo>
                    <a:lnTo>
                      <a:pt x="62" y="95"/>
                    </a:lnTo>
                    <a:lnTo>
                      <a:pt x="58" y="87"/>
                    </a:lnTo>
                    <a:lnTo>
                      <a:pt x="56" y="70"/>
                    </a:lnTo>
                    <a:lnTo>
                      <a:pt x="54" y="68"/>
                    </a:lnTo>
                    <a:lnTo>
                      <a:pt x="54" y="66"/>
                    </a:lnTo>
                    <a:lnTo>
                      <a:pt x="56" y="58"/>
                    </a:lnTo>
                    <a:lnTo>
                      <a:pt x="56" y="54"/>
                    </a:lnTo>
                    <a:lnTo>
                      <a:pt x="54" y="46"/>
                    </a:lnTo>
                    <a:lnTo>
                      <a:pt x="56" y="46"/>
                    </a:lnTo>
                    <a:lnTo>
                      <a:pt x="56" y="42"/>
                    </a:lnTo>
                    <a:lnTo>
                      <a:pt x="56" y="40"/>
                    </a:lnTo>
                    <a:lnTo>
                      <a:pt x="58" y="40"/>
                    </a:lnTo>
                    <a:lnTo>
                      <a:pt x="60" y="36"/>
                    </a:lnTo>
                    <a:lnTo>
                      <a:pt x="62" y="34"/>
                    </a:lnTo>
                    <a:lnTo>
                      <a:pt x="60" y="30"/>
                    </a:lnTo>
                    <a:lnTo>
                      <a:pt x="56" y="30"/>
                    </a:lnTo>
                    <a:lnTo>
                      <a:pt x="56" y="28"/>
                    </a:lnTo>
                    <a:lnTo>
                      <a:pt x="62" y="30"/>
                    </a:lnTo>
                    <a:lnTo>
                      <a:pt x="64" y="28"/>
                    </a:lnTo>
                    <a:lnTo>
                      <a:pt x="66" y="26"/>
                    </a:lnTo>
                    <a:lnTo>
                      <a:pt x="68" y="24"/>
                    </a:lnTo>
                    <a:lnTo>
                      <a:pt x="66" y="22"/>
                    </a:lnTo>
                    <a:lnTo>
                      <a:pt x="62" y="22"/>
                    </a:lnTo>
                    <a:lnTo>
                      <a:pt x="58" y="22"/>
                    </a:lnTo>
                    <a:lnTo>
                      <a:pt x="64" y="18"/>
                    </a:lnTo>
                    <a:lnTo>
                      <a:pt x="68" y="20"/>
                    </a:lnTo>
                    <a:lnTo>
                      <a:pt x="68" y="18"/>
                    </a:lnTo>
                    <a:lnTo>
                      <a:pt x="62" y="16"/>
                    </a:lnTo>
                    <a:lnTo>
                      <a:pt x="70" y="14"/>
                    </a:lnTo>
                    <a:lnTo>
                      <a:pt x="70" y="12"/>
                    </a:lnTo>
                    <a:lnTo>
                      <a:pt x="68" y="8"/>
                    </a:lnTo>
                    <a:lnTo>
                      <a:pt x="64" y="8"/>
                    </a:lnTo>
                    <a:lnTo>
                      <a:pt x="58" y="4"/>
                    </a:lnTo>
                    <a:lnTo>
                      <a:pt x="56" y="4"/>
                    </a:lnTo>
                    <a:lnTo>
                      <a:pt x="52" y="2"/>
                    </a:lnTo>
                    <a:lnTo>
                      <a:pt x="50" y="0"/>
                    </a:lnTo>
                    <a:lnTo>
                      <a:pt x="46" y="0"/>
                    </a:lnTo>
                    <a:lnTo>
                      <a:pt x="40" y="4"/>
                    </a:lnTo>
                    <a:lnTo>
                      <a:pt x="38" y="6"/>
                    </a:lnTo>
                    <a:lnTo>
                      <a:pt x="32" y="4"/>
                    </a:lnTo>
                    <a:lnTo>
                      <a:pt x="30" y="6"/>
                    </a:lnTo>
                    <a:lnTo>
                      <a:pt x="26" y="8"/>
                    </a:lnTo>
                    <a:lnTo>
                      <a:pt x="22" y="14"/>
                    </a:lnTo>
                    <a:lnTo>
                      <a:pt x="22" y="16"/>
                    </a:lnTo>
                    <a:lnTo>
                      <a:pt x="24" y="16"/>
                    </a:lnTo>
                    <a:lnTo>
                      <a:pt x="24" y="18"/>
                    </a:lnTo>
                    <a:lnTo>
                      <a:pt x="22" y="20"/>
                    </a:lnTo>
                    <a:lnTo>
                      <a:pt x="24" y="22"/>
                    </a:lnTo>
                    <a:lnTo>
                      <a:pt x="26" y="22"/>
                    </a:lnTo>
                    <a:lnTo>
                      <a:pt x="22" y="24"/>
                    </a:lnTo>
                    <a:lnTo>
                      <a:pt x="20" y="24"/>
                    </a:lnTo>
                    <a:lnTo>
                      <a:pt x="18" y="24"/>
                    </a:lnTo>
                    <a:lnTo>
                      <a:pt x="14" y="28"/>
                    </a:lnTo>
                    <a:lnTo>
                      <a:pt x="12" y="32"/>
                    </a:lnTo>
                    <a:lnTo>
                      <a:pt x="16" y="36"/>
                    </a:lnTo>
                    <a:lnTo>
                      <a:pt x="18" y="36"/>
                    </a:lnTo>
                    <a:lnTo>
                      <a:pt x="18" y="40"/>
                    </a:lnTo>
                    <a:lnTo>
                      <a:pt x="22" y="38"/>
                    </a:lnTo>
                    <a:lnTo>
                      <a:pt x="20" y="40"/>
                    </a:lnTo>
                    <a:lnTo>
                      <a:pt x="20" y="42"/>
                    </a:lnTo>
                    <a:lnTo>
                      <a:pt x="18" y="44"/>
                    </a:lnTo>
                    <a:lnTo>
                      <a:pt x="16" y="44"/>
                    </a:lnTo>
                    <a:lnTo>
                      <a:pt x="16" y="48"/>
                    </a:lnTo>
                    <a:lnTo>
                      <a:pt x="14" y="48"/>
                    </a:lnTo>
                    <a:lnTo>
                      <a:pt x="16" y="50"/>
                    </a:lnTo>
                    <a:lnTo>
                      <a:pt x="16" y="52"/>
                    </a:lnTo>
                    <a:lnTo>
                      <a:pt x="14" y="52"/>
                    </a:lnTo>
                    <a:lnTo>
                      <a:pt x="14" y="58"/>
                    </a:lnTo>
                    <a:lnTo>
                      <a:pt x="12" y="60"/>
                    </a:lnTo>
                    <a:lnTo>
                      <a:pt x="12" y="64"/>
                    </a:lnTo>
                    <a:lnTo>
                      <a:pt x="10" y="62"/>
                    </a:lnTo>
                    <a:lnTo>
                      <a:pt x="10" y="60"/>
                    </a:lnTo>
                    <a:lnTo>
                      <a:pt x="8" y="60"/>
                    </a:lnTo>
                    <a:lnTo>
                      <a:pt x="6" y="62"/>
                    </a:lnTo>
                    <a:lnTo>
                      <a:pt x="4" y="60"/>
                    </a:lnTo>
                    <a:lnTo>
                      <a:pt x="0" y="64"/>
                    </a:lnTo>
                    <a:lnTo>
                      <a:pt x="0" y="66"/>
                    </a:lnTo>
                    <a:lnTo>
                      <a:pt x="0" y="79"/>
                    </a:lnTo>
                    <a:lnTo>
                      <a:pt x="4" y="85"/>
                    </a:lnTo>
                    <a:lnTo>
                      <a:pt x="4" y="87"/>
                    </a:lnTo>
                    <a:close/>
                  </a:path>
                </a:pathLst>
              </a:custGeom>
              <a:solidFill>
                <a:srgbClr val="0071B4">
                  <a:alpha val="25098"/>
                </a:srgbClr>
              </a:solidFill>
              <a:ln w="9525">
                <a:noFill/>
                <a:round/>
                <a:headEnd/>
                <a:tailEnd/>
              </a:ln>
            </p:spPr>
            <p:txBody>
              <a:bodyPr/>
              <a:lstStyle/>
              <a:p>
                <a:endParaRPr lang="en-US"/>
              </a:p>
            </p:txBody>
          </p:sp>
          <p:sp>
            <p:nvSpPr>
              <p:cNvPr id="11746" name="Freeform 396"/>
              <p:cNvSpPr>
                <a:spLocks/>
              </p:cNvSpPr>
              <p:nvPr/>
            </p:nvSpPr>
            <p:spPr bwMode="auto">
              <a:xfrm>
                <a:off x="2711" y="1691"/>
                <a:ext cx="16" cy="14"/>
              </a:xfrm>
              <a:custGeom>
                <a:avLst/>
                <a:gdLst>
                  <a:gd name="T0" fmla="*/ 4 w 16"/>
                  <a:gd name="T1" fmla="*/ 12 h 14"/>
                  <a:gd name="T2" fmla="*/ 14 w 16"/>
                  <a:gd name="T3" fmla="*/ 8 h 14"/>
                  <a:gd name="T4" fmla="*/ 16 w 16"/>
                  <a:gd name="T5" fmla="*/ 4 h 14"/>
                  <a:gd name="T6" fmla="*/ 16 w 16"/>
                  <a:gd name="T7" fmla="*/ 0 h 14"/>
                  <a:gd name="T8" fmla="*/ 14 w 16"/>
                  <a:gd name="T9" fmla="*/ 0 h 14"/>
                  <a:gd name="T10" fmla="*/ 10 w 16"/>
                  <a:gd name="T11" fmla="*/ 4 h 14"/>
                  <a:gd name="T12" fmla="*/ 8 w 16"/>
                  <a:gd name="T13" fmla="*/ 6 h 14"/>
                  <a:gd name="T14" fmla="*/ 2 w 16"/>
                  <a:gd name="T15" fmla="*/ 10 h 14"/>
                  <a:gd name="T16" fmla="*/ 0 w 16"/>
                  <a:gd name="T17" fmla="*/ 14 h 14"/>
                  <a:gd name="T18" fmla="*/ 0 w 16"/>
                  <a:gd name="T19" fmla="*/ 14 h 14"/>
                  <a:gd name="T20" fmla="*/ 2 w 16"/>
                  <a:gd name="T21" fmla="*/ 14 h 14"/>
                  <a:gd name="T22" fmla="*/ 4 w 16"/>
                  <a:gd name="T23" fmla="*/ 12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4" y="12"/>
                    </a:moveTo>
                    <a:lnTo>
                      <a:pt x="14" y="8"/>
                    </a:lnTo>
                    <a:lnTo>
                      <a:pt x="16" y="4"/>
                    </a:lnTo>
                    <a:lnTo>
                      <a:pt x="16" y="0"/>
                    </a:lnTo>
                    <a:lnTo>
                      <a:pt x="14" y="0"/>
                    </a:lnTo>
                    <a:lnTo>
                      <a:pt x="10" y="4"/>
                    </a:lnTo>
                    <a:lnTo>
                      <a:pt x="8" y="6"/>
                    </a:lnTo>
                    <a:lnTo>
                      <a:pt x="2" y="10"/>
                    </a:lnTo>
                    <a:lnTo>
                      <a:pt x="0" y="14"/>
                    </a:lnTo>
                    <a:lnTo>
                      <a:pt x="2" y="14"/>
                    </a:lnTo>
                    <a:lnTo>
                      <a:pt x="4" y="12"/>
                    </a:lnTo>
                    <a:close/>
                  </a:path>
                </a:pathLst>
              </a:custGeom>
              <a:solidFill>
                <a:srgbClr val="0071B4">
                  <a:alpha val="25098"/>
                </a:srgbClr>
              </a:solidFill>
              <a:ln w="9525">
                <a:noFill/>
                <a:round/>
                <a:headEnd/>
                <a:tailEnd/>
              </a:ln>
            </p:spPr>
            <p:txBody>
              <a:bodyPr/>
              <a:lstStyle/>
              <a:p>
                <a:endParaRPr lang="en-US"/>
              </a:p>
            </p:txBody>
          </p:sp>
          <p:sp>
            <p:nvSpPr>
              <p:cNvPr id="11747" name="Freeform 397"/>
              <p:cNvSpPr>
                <a:spLocks/>
              </p:cNvSpPr>
              <p:nvPr/>
            </p:nvSpPr>
            <p:spPr bwMode="auto">
              <a:xfrm>
                <a:off x="1819" y="903"/>
                <a:ext cx="790" cy="1171"/>
              </a:xfrm>
              <a:custGeom>
                <a:avLst/>
                <a:gdLst>
                  <a:gd name="T0" fmla="*/ 350 w 397"/>
                  <a:gd name="T1" fmla="*/ 422 h 588"/>
                  <a:gd name="T2" fmla="*/ 316 w 397"/>
                  <a:gd name="T3" fmla="*/ 419 h 588"/>
                  <a:gd name="T4" fmla="*/ 327 w 397"/>
                  <a:gd name="T5" fmla="*/ 389 h 588"/>
                  <a:gd name="T6" fmla="*/ 354 w 397"/>
                  <a:gd name="T7" fmla="*/ 404 h 588"/>
                  <a:gd name="T8" fmla="*/ 353 w 397"/>
                  <a:gd name="T9" fmla="*/ 394 h 588"/>
                  <a:gd name="T10" fmla="*/ 334 w 397"/>
                  <a:gd name="T11" fmla="*/ 373 h 588"/>
                  <a:gd name="T12" fmla="*/ 328 w 397"/>
                  <a:gd name="T13" fmla="*/ 350 h 588"/>
                  <a:gd name="T14" fmla="*/ 359 w 397"/>
                  <a:gd name="T15" fmla="*/ 345 h 588"/>
                  <a:gd name="T16" fmla="*/ 365 w 397"/>
                  <a:gd name="T17" fmla="*/ 318 h 588"/>
                  <a:gd name="T18" fmla="*/ 361 w 397"/>
                  <a:gd name="T19" fmla="*/ 292 h 588"/>
                  <a:gd name="T20" fmla="*/ 364 w 397"/>
                  <a:gd name="T21" fmla="*/ 267 h 588"/>
                  <a:gd name="T22" fmla="*/ 355 w 397"/>
                  <a:gd name="T23" fmla="*/ 253 h 588"/>
                  <a:gd name="T24" fmla="*/ 376 w 397"/>
                  <a:gd name="T25" fmla="*/ 235 h 588"/>
                  <a:gd name="T26" fmla="*/ 358 w 397"/>
                  <a:gd name="T27" fmla="*/ 221 h 588"/>
                  <a:gd name="T28" fmla="*/ 377 w 397"/>
                  <a:gd name="T29" fmla="*/ 170 h 588"/>
                  <a:gd name="T30" fmla="*/ 369 w 397"/>
                  <a:gd name="T31" fmla="*/ 140 h 588"/>
                  <a:gd name="T32" fmla="*/ 380 w 397"/>
                  <a:gd name="T33" fmla="*/ 86 h 588"/>
                  <a:gd name="T34" fmla="*/ 334 w 397"/>
                  <a:gd name="T35" fmla="*/ 63 h 588"/>
                  <a:gd name="T36" fmla="*/ 282 w 397"/>
                  <a:gd name="T37" fmla="*/ 76 h 588"/>
                  <a:gd name="T38" fmla="*/ 242 w 397"/>
                  <a:gd name="T39" fmla="*/ 40 h 588"/>
                  <a:gd name="T40" fmla="*/ 226 w 397"/>
                  <a:gd name="T41" fmla="*/ 14 h 588"/>
                  <a:gd name="T42" fmla="*/ 183 w 397"/>
                  <a:gd name="T43" fmla="*/ 16 h 588"/>
                  <a:gd name="T44" fmla="*/ 172 w 397"/>
                  <a:gd name="T45" fmla="*/ 27 h 588"/>
                  <a:gd name="T46" fmla="*/ 157 w 397"/>
                  <a:gd name="T47" fmla="*/ 43 h 588"/>
                  <a:gd name="T48" fmla="*/ 122 w 397"/>
                  <a:gd name="T49" fmla="*/ 50 h 588"/>
                  <a:gd name="T50" fmla="*/ 80 w 397"/>
                  <a:gd name="T51" fmla="*/ 87 h 588"/>
                  <a:gd name="T52" fmla="*/ 57 w 397"/>
                  <a:gd name="T53" fmla="*/ 147 h 588"/>
                  <a:gd name="T54" fmla="*/ 26 w 397"/>
                  <a:gd name="T55" fmla="*/ 182 h 588"/>
                  <a:gd name="T56" fmla="*/ 5 w 397"/>
                  <a:gd name="T57" fmla="*/ 212 h 588"/>
                  <a:gd name="T58" fmla="*/ 41 w 397"/>
                  <a:gd name="T59" fmla="*/ 227 h 588"/>
                  <a:gd name="T60" fmla="*/ 48 w 397"/>
                  <a:gd name="T61" fmla="*/ 241 h 588"/>
                  <a:gd name="T62" fmla="*/ 24 w 397"/>
                  <a:gd name="T63" fmla="*/ 264 h 588"/>
                  <a:gd name="T64" fmla="*/ 67 w 397"/>
                  <a:gd name="T65" fmla="*/ 270 h 588"/>
                  <a:gd name="T66" fmla="*/ 103 w 397"/>
                  <a:gd name="T67" fmla="*/ 288 h 588"/>
                  <a:gd name="T68" fmla="*/ 118 w 397"/>
                  <a:gd name="T69" fmla="*/ 323 h 588"/>
                  <a:gd name="T70" fmla="*/ 128 w 397"/>
                  <a:gd name="T71" fmla="*/ 361 h 588"/>
                  <a:gd name="T72" fmla="*/ 136 w 397"/>
                  <a:gd name="T73" fmla="*/ 381 h 588"/>
                  <a:gd name="T74" fmla="*/ 148 w 397"/>
                  <a:gd name="T75" fmla="*/ 398 h 588"/>
                  <a:gd name="T76" fmla="*/ 151 w 397"/>
                  <a:gd name="T77" fmla="*/ 420 h 588"/>
                  <a:gd name="T78" fmla="*/ 154 w 397"/>
                  <a:gd name="T79" fmla="*/ 443 h 588"/>
                  <a:gd name="T80" fmla="*/ 152 w 397"/>
                  <a:gd name="T81" fmla="*/ 456 h 588"/>
                  <a:gd name="T82" fmla="*/ 135 w 397"/>
                  <a:gd name="T83" fmla="*/ 470 h 588"/>
                  <a:gd name="T84" fmla="*/ 139 w 397"/>
                  <a:gd name="T85" fmla="*/ 498 h 588"/>
                  <a:gd name="T86" fmla="*/ 147 w 397"/>
                  <a:gd name="T87" fmla="*/ 517 h 588"/>
                  <a:gd name="T88" fmla="*/ 151 w 397"/>
                  <a:gd name="T89" fmla="*/ 535 h 588"/>
                  <a:gd name="T90" fmla="*/ 164 w 397"/>
                  <a:gd name="T91" fmla="*/ 558 h 588"/>
                  <a:gd name="T92" fmla="*/ 169 w 397"/>
                  <a:gd name="T93" fmla="*/ 569 h 588"/>
                  <a:gd name="T94" fmla="*/ 179 w 397"/>
                  <a:gd name="T95" fmla="*/ 575 h 588"/>
                  <a:gd name="T96" fmla="*/ 192 w 397"/>
                  <a:gd name="T97" fmla="*/ 579 h 588"/>
                  <a:gd name="T98" fmla="*/ 209 w 397"/>
                  <a:gd name="T99" fmla="*/ 585 h 588"/>
                  <a:gd name="T100" fmla="*/ 215 w 397"/>
                  <a:gd name="T101" fmla="*/ 553 h 588"/>
                  <a:gd name="T102" fmla="*/ 220 w 397"/>
                  <a:gd name="T103" fmla="*/ 541 h 588"/>
                  <a:gd name="T104" fmla="*/ 226 w 397"/>
                  <a:gd name="T105" fmla="*/ 526 h 588"/>
                  <a:gd name="T106" fmla="*/ 229 w 397"/>
                  <a:gd name="T107" fmla="*/ 511 h 588"/>
                  <a:gd name="T108" fmla="*/ 244 w 397"/>
                  <a:gd name="T109" fmla="*/ 501 h 588"/>
                  <a:gd name="T110" fmla="*/ 251 w 397"/>
                  <a:gd name="T111" fmla="*/ 490 h 588"/>
                  <a:gd name="T112" fmla="*/ 260 w 397"/>
                  <a:gd name="T113" fmla="*/ 494 h 588"/>
                  <a:gd name="T114" fmla="*/ 273 w 397"/>
                  <a:gd name="T115" fmla="*/ 482 h 588"/>
                  <a:gd name="T116" fmla="*/ 285 w 397"/>
                  <a:gd name="T117" fmla="*/ 462 h 588"/>
                  <a:gd name="T118" fmla="*/ 290 w 397"/>
                  <a:gd name="T119" fmla="*/ 458 h 588"/>
                  <a:gd name="T120" fmla="*/ 301 w 397"/>
                  <a:gd name="T121" fmla="*/ 453 h 588"/>
                  <a:gd name="T122" fmla="*/ 320 w 397"/>
                  <a:gd name="T123" fmla="*/ 449 h 588"/>
                  <a:gd name="T124" fmla="*/ 336 w 397"/>
                  <a:gd name="T125" fmla="*/ 439 h 5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7"/>
                  <a:gd name="T190" fmla="*/ 0 h 588"/>
                  <a:gd name="T191" fmla="*/ 397 w 397"/>
                  <a:gd name="T192" fmla="*/ 588 h 58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7" h="588">
                    <a:moveTo>
                      <a:pt x="341" y="432"/>
                    </a:moveTo>
                    <a:cubicBezTo>
                      <a:pt x="342" y="432"/>
                      <a:pt x="342" y="432"/>
                      <a:pt x="342" y="432"/>
                    </a:cubicBezTo>
                    <a:cubicBezTo>
                      <a:pt x="342" y="431"/>
                      <a:pt x="342" y="431"/>
                      <a:pt x="342" y="431"/>
                    </a:cubicBezTo>
                    <a:cubicBezTo>
                      <a:pt x="343" y="431"/>
                      <a:pt x="343" y="431"/>
                      <a:pt x="343" y="431"/>
                    </a:cubicBezTo>
                    <a:cubicBezTo>
                      <a:pt x="342" y="430"/>
                      <a:pt x="342" y="430"/>
                      <a:pt x="342" y="430"/>
                    </a:cubicBezTo>
                    <a:cubicBezTo>
                      <a:pt x="341" y="430"/>
                      <a:pt x="341" y="430"/>
                      <a:pt x="341" y="430"/>
                    </a:cubicBezTo>
                    <a:cubicBezTo>
                      <a:pt x="342" y="429"/>
                      <a:pt x="342" y="429"/>
                      <a:pt x="342" y="429"/>
                    </a:cubicBezTo>
                    <a:cubicBezTo>
                      <a:pt x="343" y="429"/>
                      <a:pt x="343" y="429"/>
                      <a:pt x="343" y="429"/>
                    </a:cubicBezTo>
                    <a:cubicBezTo>
                      <a:pt x="343" y="428"/>
                      <a:pt x="343" y="428"/>
                      <a:pt x="343" y="428"/>
                    </a:cubicBezTo>
                    <a:cubicBezTo>
                      <a:pt x="344" y="429"/>
                      <a:pt x="344" y="429"/>
                      <a:pt x="344" y="429"/>
                    </a:cubicBezTo>
                    <a:cubicBezTo>
                      <a:pt x="345" y="430"/>
                      <a:pt x="345" y="430"/>
                      <a:pt x="345" y="430"/>
                    </a:cubicBezTo>
                    <a:cubicBezTo>
                      <a:pt x="346" y="429"/>
                      <a:pt x="346" y="429"/>
                      <a:pt x="346" y="429"/>
                    </a:cubicBezTo>
                    <a:cubicBezTo>
                      <a:pt x="345" y="428"/>
                      <a:pt x="345" y="428"/>
                      <a:pt x="345" y="428"/>
                    </a:cubicBezTo>
                    <a:cubicBezTo>
                      <a:pt x="346" y="428"/>
                      <a:pt x="346" y="428"/>
                      <a:pt x="346" y="428"/>
                    </a:cubicBezTo>
                    <a:cubicBezTo>
                      <a:pt x="344" y="426"/>
                      <a:pt x="344" y="426"/>
                      <a:pt x="344" y="426"/>
                    </a:cubicBezTo>
                    <a:cubicBezTo>
                      <a:pt x="346" y="425"/>
                      <a:pt x="346" y="425"/>
                      <a:pt x="346" y="425"/>
                    </a:cubicBezTo>
                    <a:cubicBezTo>
                      <a:pt x="348" y="425"/>
                      <a:pt x="348" y="425"/>
                      <a:pt x="348" y="425"/>
                    </a:cubicBezTo>
                    <a:cubicBezTo>
                      <a:pt x="348" y="424"/>
                      <a:pt x="348" y="424"/>
                      <a:pt x="348" y="424"/>
                    </a:cubicBezTo>
                    <a:cubicBezTo>
                      <a:pt x="351" y="425"/>
                      <a:pt x="351" y="425"/>
                      <a:pt x="351" y="425"/>
                    </a:cubicBezTo>
                    <a:cubicBezTo>
                      <a:pt x="350" y="424"/>
                      <a:pt x="350" y="424"/>
                      <a:pt x="350" y="424"/>
                    </a:cubicBezTo>
                    <a:cubicBezTo>
                      <a:pt x="349" y="424"/>
                      <a:pt x="349" y="424"/>
                      <a:pt x="349" y="424"/>
                    </a:cubicBezTo>
                    <a:cubicBezTo>
                      <a:pt x="349" y="423"/>
                      <a:pt x="349" y="423"/>
                      <a:pt x="349" y="423"/>
                    </a:cubicBezTo>
                    <a:cubicBezTo>
                      <a:pt x="350" y="423"/>
                      <a:pt x="350" y="423"/>
                      <a:pt x="350" y="423"/>
                    </a:cubicBezTo>
                    <a:cubicBezTo>
                      <a:pt x="350" y="422"/>
                      <a:pt x="350" y="422"/>
                      <a:pt x="350" y="422"/>
                    </a:cubicBezTo>
                    <a:cubicBezTo>
                      <a:pt x="351" y="422"/>
                      <a:pt x="351" y="422"/>
                      <a:pt x="351" y="422"/>
                    </a:cubicBezTo>
                    <a:cubicBezTo>
                      <a:pt x="352" y="421"/>
                      <a:pt x="352" y="421"/>
                      <a:pt x="352" y="421"/>
                    </a:cubicBezTo>
                    <a:cubicBezTo>
                      <a:pt x="352" y="422"/>
                      <a:pt x="352" y="422"/>
                      <a:pt x="352" y="422"/>
                    </a:cubicBezTo>
                    <a:cubicBezTo>
                      <a:pt x="353" y="422"/>
                      <a:pt x="353" y="422"/>
                      <a:pt x="353" y="422"/>
                    </a:cubicBezTo>
                    <a:cubicBezTo>
                      <a:pt x="354" y="421"/>
                      <a:pt x="354" y="421"/>
                      <a:pt x="354" y="421"/>
                    </a:cubicBezTo>
                    <a:cubicBezTo>
                      <a:pt x="355" y="422"/>
                      <a:pt x="355" y="422"/>
                      <a:pt x="355" y="422"/>
                    </a:cubicBezTo>
                    <a:cubicBezTo>
                      <a:pt x="356" y="419"/>
                      <a:pt x="356" y="419"/>
                      <a:pt x="356" y="419"/>
                    </a:cubicBezTo>
                    <a:cubicBezTo>
                      <a:pt x="357" y="418"/>
                      <a:pt x="357" y="418"/>
                      <a:pt x="357" y="418"/>
                    </a:cubicBezTo>
                    <a:cubicBezTo>
                      <a:pt x="357" y="418"/>
                      <a:pt x="357" y="418"/>
                      <a:pt x="357" y="418"/>
                    </a:cubicBezTo>
                    <a:cubicBezTo>
                      <a:pt x="354" y="419"/>
                      <a:pt x="354" y="419"/>
                      <a:pt x="354" y="419"/>
                    </a:cubicBezTo>
                    <a:cubicBezTo>
                      <a:pt x="345" y="418"/>
                      <a:pt x="345" y="418"/>
                      <a:pt x="345" y="418"/>
                    </a:cubicBezTo>
                    <a:cubicBezTo>
                      <a:pt x="337" y="415"/>
                      <a:pt x="337" y="415"/>
                      <a:pt x="337" y="415"/>
                    </a:cubicBezTo>
                    <a:cubicBezTo>
                      <a:pt x="337" y="415"/>
                      <a:pt x="337" y="415"/>
                      <a:pt x="337" y="415"/>
                    </a:cubicBezTo>
                    <a:cubicBezTo>
                      <a:pt x="337" y="413"/>
                      <a:pt x="337" y="413"/>
                      <a:pt x="337" y="413"/>
                    </a:cubicBezTo>
                    <a:cubicBezTo>
                      <a:pt x="335" y="414"/>
                      <a:pt x="335" y="414"/>
                      <a:pt x="335" y="414"/>
                    </a:cubicBezTo>
                    <a:cubicBezTo>
                      <a:pt x="334" y="415"/>
                      <a:pt x="334" y="415"/>
                      <a:pt x="334" y="415"/>
                    </a:cubicBezTo>
                    <a:cubicBezTo>
                      <a:pt x="333" y="413"/>
                      <a:pt x="333" y="413"/>
                      <a:pt x="333" y="413"/>
                    </a:cubicBezTo>
                    <a:cubicBezTo>
                      <a:pt x="327" y="417"/>
                      <a:pt x="327" y="417"/>
                      <a:pt x="327" y="417"/>
                    </a:cubicBezTo>
                    <a:cubicBezTo>
                      <a:pt x="324" y="416"/>
                      <a:pt x="324" y="416"/>
                      <a:pt x="324" y="416"/>
                    </a:cubicBezTo>
                    <a:cubicBezTo>
                      <a:pt x="321" y="417"/>
                      <a:pt x="321" y="417"/>
                      <a:pt x="321" y="417"/>
                    </a:cubicBezTo>
                    <a:cubicBezTo>
                      <a:pt x="320" y="420"/>
                      <a:pt x="320" y="420"/>
                      <a:pt x="320" y="420"/>
                    </a:cubicBezTo>
                    <a:cubicBezTo>
                      <a:pt x="311" y="420"/>
                      <a:pt x="311" y="420"/>
                      <a:pt x="311" y="420"/>
                    </a:cubicBezTo>
                    <a:cubicBezTo>
                      <a:pt x="313" y="418"/>
                      <a:pt x="313" y="418"/>
                      <a:pt x="313" y="418"/>
                    </a:cubicBezTo>
                    <a:cubicBezTo>
                      <a:pt x="316" y="419"/>
                      <a:pt x="316" y="419"/>
                      <a:pt x="316" y="419"/>
                    </a:cubicBezTo>
                    <a:cubicBezTo>
                      <a:pt x="321" y="415"/>
                      <a:pt x="321" y="415"/>
                      <a:pt x="321" y="415"/>
                    </a:cubicBezTo>
                    <a:cubicBezTo>
                      <a:pt x="324" y="415"/>
                      <a:pt x="324" y="415"/>
                      <a:pt x="324" y="415"/>
                    </a:cubicBezTo>
                    <a:cubicBezTo>
                      <a:pt x="326" y="414"/>
                      <a:pt x="326" y="414"/>
                      <a:pt x="326" y="414"/>
                    </a:cubicBezTo>
                    <a:cubicBezTo>
                      <a:pt x="325" y="412"/>
                      <a:pt x="325" y="412"/>
                      <a:pt x="325" y="412"/>
                    </a:cubicBezTo>
                    <a:cubicBezTo>
                      <a:pt x="312" y="412"/>
                      <a:pt x="312" y="412"/>
                      <a:pt x="312" y="412"/>
                    </a:cubicBezTo>
                    <a:cubicBezTo>
                      <a:pt x="311" y="411"/>
                      <a:pt x="311" y="411"/>
                      <a:pt x="311" y="411"/>
                    </a:cubicBezTo>
                    <a:cubicBezTo>
                      <a:pt x="309" y="411"/>
                      <a:pt x="309" y="411"/>
                      <a:pt x="309" y="411"/>
                    </a:cubicBezTo>
                    <a:cubicBezTo>
                      <a:pt x="313" y="409"/>
                      <a:pt x="313" y="409"/>
                      <a:pt x="313" y="409"/>
                    </a:cubicBezTo>
                    <a:cubicBezTo>
                      <a:pt x="314" y="407"/>
                      <a:pt x="314" y="407"/>
                      <a:pt x="314" y="407"/>
                    </a:cubicBezTo>
                    <a:cubicBezTo>
                      <a:pt x="315" y="404"/>
                      <a:pt x="315" y="404"/>
                      <a:pt x="315" y="404"/>
                    </a:cubicBezTo>
                    <a:cubicBezTo>
                      <a:pt x="313" y="402"/>
                      <a:pt x="313" y="402"/>
                      <a:pt x="313" y="402"/>
                    </a:cubicBezTo>
                    <a:cubicBezTo>
                      <a:pt x="314" y="401"/>
                      <a:pt x="314" y="401"/>
                      <a:pt x="314" y="401"/>
                    </a:cubicBezTo>
                    <a:cubicBezTo>
                      <a:pt x="316" y="400"/>
                      <a:pt x="316" y="400"/>
                      <a:pt x="316" y="400"/>
                    </a:cubicBezTo>
                    <a:cubicBezTo>
                      <a:pt x="317" y="401"/>
                      <a:pt x="317" y="401"/>
                      <a:pt x="317" y="401"/>
                    </a:cubicBezTo>
                    <a:cubicBezTo>
                      <a:pt x="318" y="398"/>
                      <a:pt x="318" y="398"/>
                      <a:pt x="318" y="398"/>
                    </a:cubicBezTo>
                    <a:cubicBezTo>
                      <a:pt x="320" y="401"/>
                      <a:pt x="320" y="401"/>
                      <a:pt x="320" y="401"/>
                    </a:cubicBezTo>
                    <a:cubicBezTo>
                      <a:pt x="325" y="400"/>
                      <a:pt x="325" y="400"/>
                      <a:pt x="325" y="400"/>
                    </a:cubicBezTo>
                    <a:cubicBezTo>
                      <a:pt x="329" y="398"/>
                      <a:pt x="329" y="398"/>
                      <a:pt x="329" y="398"/>
                    </a:cubicBezTo>
                    <a:cubicBezTo>
                      <a:pt x="331" y="396"/>
                      <a:pt x="331" y="396"/>
                      <a:pt x="331" y="396"/>
                    </a:cubicBezTo>
                    <a:cubicBezTo>
                      <a:pt x="330" y="394"/>
                      <a:pt x="330" y="394"/>
                      <a:pt x="330" y="394"/>
                    </a:cubicBezTo>
                    <a:cubicBezTo>
                      <a:pt x="332" y="395"/>
                      <a:pt x="332" y="395"/>
                      <a:pt x="332" y="395"/>
                    </a:cubicBezTo>
                    <a:cubicBezTo>
                      <a:pt x="332" y="392"/>
                      <a:pt x="332" y="392"/>
                      <a:pt x="332" y="392"/>
                    </a:cubicBezTo>
                    <a:cubicBezTo>
                      <a:pt x="330" y="389"/>
                      <a:pt x="330" y="389"/>
                      <a:pt x="330" y="389"/>
                    </a:cubicBezTo>
                    <a:cubicBezTo>
                      <a:pt x="327" y="389"/>
                      <a:pt x="327" y="389"/>
                      <a:pt x="327" y="389"/>
                    </a:cubicBezTo>
                    <a:cubicBezTo>
                      <a:pt x="325" y="390"/>
                      <a:pt x="325" y="390"/>
                      <a:pt x="325" y="390"/>
                    </a:cubicBezTo>
                    <a:cubicBezTo>
                      <a:pt x="322" y="388"/>
                      <a:pt x="322" y="388"/>
                      <a:pt x="322" y="388"/>
                    </a:cubicBezTo>
                    <a:cubicBezTo>
                      <a:pt x="320" y="389"/>
                      <a:pt x="320" y="389"/>
                      <a:pt x="320" y="389"/>
                    </a:cubicBezTo>
                    <a:cubicBezTo>
                      <a:pt x="320" y="388"/>
                      <a:pt x="320" y="388"/>
                      <a:pt x="320" y="388"/>
                    </a:cubicBezTo>
                    <a:cubicBezTo>
                      <a:pt x="317" y="386"/>
                      <a:pt x="317" y="386"/>
                      <a:pt x="317" y="386"/>
                    </a:cubicBezTo>
                    <a:cubicBezTo>
                      <a:pt x="319" y="385"/>
                      <a:pt x="319" y="385"/>
                      <a:pt x="319" y="385"/>
                    </a:cubicBezTo>
                    <a:cubicBezTo>
                      <a:pt x="318" y="382"/>
                      <a:pt x="318" y="382"/>
                      <a:pt x="318" y="382"/>
                    </a:cubicBezTo>
                    <a:cubicBezTo>
                      <a:pt x="321" y="384"/>
                      <a:pt x="321" y="384"/>
                      <a:pt x="321" y="384"/>
                    </a:cubicBezTo>
                    <a:cubicBezTo>
                      <a:pt x="323" y="387"/>
                      <a:pt x="323" y="387"/>
                      <a:pt x="323" y="387"/>
                    </a:cubicBezTo>
                    <a:cubicBezTo>
                      <a:pt x="325" y="387"/>
                      <a:pt x="325" y="387"/>
                      <a:pt x="325" y="387"/>
                    </a:cubicBezTo>
                    <a:cubicBezTo>
                      <a:pt x="327" y="386"/>
                      <a:pt x="327" y="386"/>
                      <a:pt x="327" y="386"/>
                    </a:cubicBezTo>
                    <a:cubicBezTo>
                      <a:pt x="329" y="387"/>
                      <a:pt x="329" y="387"/>
                      <a:pt x="329" y="387"/>
                    </a:cubicBezTo>
                    <a:cubicBezTo>
                      <a:pt x="331" y="388"/>
                      <a:pt x="331" y="388"/>
                      <a:pt x="331" y="388"/>
                    </a:cubicBezTo>
                    <a:cubicBezTo>
                      <a:pt x="336" y="393"/>
                      <a:pt x="336" y="393"/>
                      <a:pt x="336" y="393"/>
                    </a:cubicBezTo>
                    <a:cubicBezTo>
                      <a:pt x="338" y="392"/>
                      <a:pt x="338" y="392"/>
                      <a:pt x="338" y="392"/>
                    </a:cubicBezTo>
                    <a:cubicBezTo>
                      <a:pt x="339" y="393"/>
                      <a:pt x="339" y="393"/>
                      <a:pt x="339" y="393"/>
                    </a:cubicBezTo>
                    <a:cubicBezTo>
                      <a:pt x="340" y="396"/>
                      <a:pt x="340" y="396"/>
                      <a:pt x="340" y="396"/>
                    </a:cubicBezTo>
                    <a:cubicBezTo>
                      <a:pt x="342" y="398"/>
                      <a:pt x="342" y="398"/>
                      <a:pt x="342" y="398"/>
                    </a:cubicBezTo>
                    <a:cubicBezTo>
                      <a:pt x="343" y="405"/>
                      <a:pt x="343" y="405"/>
                      <a:pt x="343" y="405"/>
                    </a:cubicBezTo>
                    <a:cubicBezTo>
                      <a:pt x="345" y="408"/>
                      <a:pt x="345" y="408"/>
                      <a:pt x="345" y="408"/>
                    </a:cubicBezTo>
                    <a:cubicBezTo>
                      <a:pt x="347" y="411"/>
                      <a:pt x="347" y="411"/>
                      <a:pt x="347" y="411"/>
                    </a:cubicBezTo>
                    <a:cubicBezTo>
                      <a:pt x="350" y="412"/>
                      <a:pt x="350" y="412"/>
                      <a:pt x="350" y="412"/>
                    </a:cubicBezTo>
                    <a:cubicBezTo>
                      <a:pt x="353" y="411"/>
                      <a:pt x="353" y="411"/>
                      <a:pt x="353" y="411"/>
                    </a:cubicBezTo>
                    <a:cubicBezTo>
                      <a:pt x="354" y="404"/>
                      <a:pt x="354" y="404"/>
                      <a:pt x="354" y="404"/>
                    </a:cubicBezTo>
                    <a:cubicBezTo>
                      <a:pt x="354" y="404"/>
                      <a:pt x="354" y="404"/>
                      <a:pt x="354" y="404"/>
                    </a:cubicBezTo>
                    <a:cubicBezTo>
                      <a:pt x="355" y="410"/>
                      <a:pt x="355" y="410"/>
                      <a:pt x="355" y="410"/>
                    </a:cubicBezTo>
                    <a:cubicBezTo>
                      <a:pt x="357" y="410"/>
                      <a:pt x="357" y="410"/>
                      <a:pt x="357" y="410"/>
                    </a:cubicBezTo>
                    <a:cubicBezTo>
                      <a:pt x="358" y="412"/>
                      <a:pt x="358" y="412"/>
                      <a:pt x="358" y="412"/>
                    </a:cubicBezTo>
                    <a:cubicBezTo>
                      <a:pt x="360" y="411"/>
                      <a:pt x="360" y="411"/>
                      <a:pt x="360" y="411"/>
                    </a:cubicBezTo>
                    <a:cubicBezTo>
                      <a:pt x="360" y="409"/>
                      <a:pt x="360" y="409"/>
                      <a:pt x="360" y="409"/>
                    </a:cubicBezTo>
                    <a:cubicBezTo>
                      <a:pt x="359" y="408"/>
                      <a:pt x="359" y="408"/>
                      <a:pt x="359" y="408"/>
                    </a:cubicBezTo>
                    <a:cubicBezTo>
                      <a:pt x="359" y="406"/>
                      <a:pt x="359" y="406"/>
                      <a:pt x="359" y="406"/>
                    </a:cubicBezTo>
                    <a:cubicBezTo>
                      <a:pt x="358" y="404"/>
                      <a:pt x="358" y="404"/>
                      <a:pt x="358" y="404"/>
                    </a:cubicBezTo>
                    <a:cubicBezTo>
                      <a:pt x="359" y="403"/>
                      <a:pt x="359" y="403"/>
                      <a:pt x="359" y="403"/>
                    </a:cubicBezTo>
                    <a:cubicBezTo>
                      <a:pt x="359" y="400"/>
                      <a:pt x="359" y="400"/>
                      <a:pt x="359" y="400"/>
                    </a:cubicBezTo>
                    <a:cubicBezTo>
                      <a:pt x="359" y="400"/>
                      <a:pt x="359" y="400"/>
                      <a:pt x="359" y="400"/>
                    </a:cubicBezTo>
                    <a:cubicBezTo>
                      <a:pt x="358" y="398"/>
                      <a:pt x="358" y="398"/>
                      <a:pt x="358" y="398"/>
                    </a:cubicBezTo>
                    <a:cubicBezTo>
                      <a:pt x="357" y="398"/>
                      <a:pt x="357" y="398"/>
                      <a:pt x="357" y="398"/>
                    </a:cubicBezTo>
                    <a:cubicBezTo>
                      <a:pt x="358" y="397"/>
                      <a:pt x="358" y="397"/>
                      <a:pt x="358" y="397"/>
                    </a:cubicBezTo>
                    <a:cubicBezTo>
                      <a:pt x="359" y="395"/>
                      <a:pt x="359" y="395"/>
                      <a:pt x="359" y="395"/>
                    </a:cubicBezTo>
                    <a:cubicBezTo>
                      <a:pt x="358" y="394"/>
                      <a:pt x="358" y="394"/>
                      <a:pt x="358" y="394"/>
                    </a:cubicBezTo>
                    <a:cubicBezTo>
                      <a:pt x="359" y="393"/>
                      <a:pt x="359" y="393"/>
                      <a:pt x="359" y="393"/>
                    </a:cubicBezTo>
                    <a:cubicBezTo>
                      <a:pt x="359" y="389"/>
                      <a:pt x="359" y="389"/>
                      <a:pt x="359" y="389"/>
                    </a:cubicBezTo>
                    <a:cubicBezTo>
                      <a:pt x="358" y="388"/>
                      <a:pt x="358" y="388"/>
                      <a:pt x="358" y="388"/>
                    </a:cubicBezTo>
                    <a:cubicBezTo>
                      <a:pt x="356" y="390"/>
                      <a:pt x="356" y="390"/>
                      <a:pt x="356" y="390"/>
                    </a:cubicBezTo>
                    <a:cubicBezTo>
                      <a:pt x="355" y="390"/>
                      <a:pt x="355" y="390"/>
                      <a:pt x="355" y="390"/>
                    </a:cubicBezTo>
                    <a:cubicBezTo>
                      <a:pt x="354" y="393"/>
                      <a:pt x="354" y="393"/>
                      <a:pt x="354" y="393"/>
                    </a:cubicBezTo>
                    <a:cubicBezTo>
                      <a:pt x="353" y="394"/>
                      <a:pt x="353" y="394"/>
                      <a:pt x="353" y="394"/>
                    </a:cubicBezTo>
                    <a:cubicBezTo>
                      <a:pt x="354" y="390"/>
                      <a:pt x="354" y="390"/>
                      <a:pt x="354" y="390"/>
                    </a:cubicBezTo>
                    <a:cubicBezTo>
                      <a:pt x="356" y="386"/>
                      <a:pt x="356" y="386"/>
                      <a:pt x="356" y="386"/>
                    </a:cubicBezTo>
                    <a:cubicBezTo>
                      <a:pt x="357" y="384"/>
                      <a:pt x="357" y="384"/>
                      <a:pt x="357" y="384"/>
                    </a:cubicBezTo>
                    <a:cubicBezTo>
                      <a:pt x="356" y="384"/>
                      <a:pt x="356" y="384"/>
                      <a:pt x="356" y="384"/>
                    </a:cubicBezTo>
                    <a:cubicBezTo>
                      <a:pt x="354" y="386"/>
                      <a:pt x="354" y="386"/>
                      <a:pt x="354" y="386"/>
                    </a:cubicBezTo>
                    <a:cubicBezTo>
                      <a:pt x="353" y="387"/>
                      <a:pt x="353" y="387"/>
                      <a:pt x="353" y="387"/>
                    </a:cubicBezTo>
                    <a:cubicBezTo>
                      <a:pt x="354" y="384"/>
                      <a:pt x="354" y="384"/>
                      <a:pt x="354" y="384"/>
                    </a:cubicBezTo>
                    <a:cubicBezTo>
                      <a:pt x="354" y="383"/>
                      <a:pt x="354" y="383"/>
                      <a:pt x="354" y="383"/>
                    </a:cubicBezTo>
                    <a:cubicBezTo>
                      <a:pt x="351" y="384"/>
                      <a:pt x="351" y="384"/>
                      <a:pt x="351" y="384"/>
                    </a:cubicBezTo>
                    <a:cubicBezTo>
                      <a:pt x="350" y="387"/>
                      <a:pt x="350" y="387"/>
                      <a:pt x="350" y="387"/>
                    </a:cubicBezTo>
                    <a:cubicBezTo>
                      <a:pt x="349" y="387"/>
                      <a:pt x="349" y="387"/>
                      <a:pt x="349" y="387"/>
                    </a:cubicBezTo>
                    <a:cubicBezTo>
                      <a:pt x="350" y="384"/>
                      <a:pt x="350" y="384"/>
                      <a:pt x="350" y="384"/>
                    </a:cubicBezTo>
                    <a:cubicBezTo>
                      <a:pt x="352" y="382"/>
                      <a:pt x="352" y="382"/>
                      <a:pt x="352" y="382"/>
                    </a:cubicBezTo>
                    <a:cubicBezTo>
                      <a:pt x="352" y="381"/>
                      <a:pt x="352" y="381"/>
                      <a:pt x="352" y="381"/>
                    </a:cubicBezTo>
                    <a:cubicBezTo>
                      <a:pt x="353" y="380"/>
                      <a:pt x="353" y="380"/>
                      <a:pt x="353" y="380"/>
                    </a:cubicBezTo>
                    <a:cubicBezTo>
                      <a:pt x="349" y="378"/>
                      <a:pt x="349" y="378"/>
                      <a:pt x="349" y="378"/>
                    </a:cubicBezTo>
                    <a:cubicBezTo>
                      <a:pt x="349" y="376"/>
                      <a:pt x="349" y="376"/>
                      <a:pt x="349" y="376"/>
                    </a:cubicBezTo>
                    <a:cubicBezTo>
                      <a:pt x="345" y="375"/>
                      <a:pt x="345" y="375"/>
                      <a:pt x="345" y="375"/>
                    </a:cubicBezTo>
                    <a:cubicBezTo>
                      <a:pt x="345" y="373"/>
                      <a:pt x="345" y="373"/>
                      <a:pt x="345" y="373"/>
                    </a:cubicBezTo>
                    <a:cubicBezTo>
                      <a:pt x="339" y="368"/>
                      <a:pt x="339" y="368"/>
                      <a:pt x="339" y="368"/>
                    </a:cubicBezTo>
                    <a:cubicBezTo>
                      <a:pt x="337" y="368"/>
                      <a:pt x="337" y="368"/>
                      <a:pt x="337" y="368"/>
                    </a:cubicBezTo>
                    <a:cubicBezTo>
                      <a:pt x="335" y="369"/>
                      <a:pt x="335" y="369"/>
                      <a:pt x="335" y="369"/>
                    </a:cubicBezTo>
                    <a:cubicBezTo>
                      <a:pt x="334" y="371"/>
                      <a:pt x="334" y="371"/>
                      <a:pt x="334" y="371"/>
                    </a:cubicBezTo>
                    <a:cubicBezTo>
                      <a:pt x="334" y="373"/>
                      <a:pt x="334" y="373"/>
                      <a:pt x="334" y="373"/>
                    </a:cubicBezTo>
                    <a:cubicBezTo>
                      <a:pt x="333" y="375"/>
                      <a:pt x="333" y="375"/>
                      <a:pt x="333" y="375"/>
                    </a:cubicBezTo>
                    <a:cubicBezTo>
                      <a:pt x="334" y="369"/>
                      <a:pt x="334" y="369"/>
                      <a:pt x="334" y="369"/>
                    </a:cubicBezTo>
                    <a:cubicBezTo>
                      <a:pt x="332" y="369"/>
                      <a:pt x="332" y="369"/>
                      <a:pt x="332" y="369"/>
                    </a:cubicBezTo>
                    <a:cubicBezTo>
                      <a:pt x="332" y="368"/>
                      <a:pt x="332" y="368"/>
                      <a:pt x="332" y="368"/>
                    </a:cubicBezTo>
                    <a:cubicBezTo>
                      <a:pt x="338" y="366"/>
                      <a:pt x="338" y="366"/>
                      <a:pt x="338" y="366"/>
                    </a:cubicBezTo>
                    <a:cubicBezTo>
                      <a:pt x="337" y="362"/>
                      <a:pt x="337" y="362"/>
                      <a:pt x="337" y="362"/>
                    </a:cubicBezTo>
                    <a:cubicBezTo>
                      <a:pt x="333" y="359"/>
                      <a:pt x="333" y="359"/>
                      <a:pt x="333" y="359"/>
                    </a:cubicBezTo>
                    <a:cubicBezTo>
                      <a:pt x="331" y="359"/>
                      <a:pt x="331" y="359"/>
                      <a:pt x="331" y="359"/>
                    </a:cubicBezTo>
                    <a:cubicBezTo>
                      <a:pt x="327" y="363"/>
                      <a:pt x="327" y="363"/>
                      <a:pt x="327" y="363"/>
                    </a:cubicBezTo>
                    <a:cubicBezTo>
                      <a:pt x="326" y="363"/>
                      <a:pt x="326" y="363"/>
                      <a:pt x="326" y="363"/>
                    </a:cubicBezTo>
                    <a:cubicBezTo>
                      <a:pt x="326" y="361"/>
                      <a:pt x="326" y="361"/>
                      <a:pt x="326" y="361"/>
                    </a:cubicBezTo>
                    <a:cubicBezTo>
                      <a:pt x="324" y="361"/>
                      <a:pt x="324" y="361"/>
                      <a:pt x="324" y="361"/>
                    </a:cubicBezTo>
                    <a:cubicBezTo>
                      <a:pt x="325" y="360"/>
                      <a:pt x="325" y="360"/>
                      <a:pt x="325" y="360"/>
                    </a:cubicBezTo>
                    <a:cubicBezTo>
                      <a:pt x="325" y="360"/>
                      <a:pt x="325" y="360"/>
                      <a:pt x="325" y="360"/>
                    </a:cubicBezTo>
                    <a:cubicBezTo>
                      <a:pt x="324" y="359"/>
                      <a:pt x="324" y="359"/>
                      <a:pt x="324" y="359"/>
                    </a:cubicBezTo>
                    <a:cubicBezTo>
                      <a:pt x="328" y="359"/>
                      <a:pt x="328" y="359"/>
                      <a:pt x="328" y="359"/>
                    </a:cubicBezTo>
                    <a:cubicBezTo>
                      <a:pt x="331" y="358"/>
                      <a:pt x="331" y="358"/>
                      <a:pt x="331" y="358"/>
                    </a:cubicBezTo>
                    <a:cubicBezTo>
                      <a:pt x="332" y="357"/>
                      <a:pt x="332" y="357"/>
                      <a:pt x="332" y="357"/>
                    </a:cubicBezTo>
                    <a:cubicBezTo>
                      <a:pt x="335" y="356"/>
                      <a:pt x="335" y="356"/>
                      <a:pt x="335" y="356"/>
                    </a:cubicBezTo>
                    <a:cubicBezTo>
                      <a:pt x="336" y="353"/>
                      <a:pt x="336" y="353"/>
                      <a:pt x="336" y="353"/>
                    </a:cubicBezTo>
                    <a:cubicBezTo>
                      <a:pt x="335" y="353"/>
                      <a:pt x="335" y="353"/>
                      <a:pt x="335" y="353"/>
                    </a:cubicBezTo>
                    <a:cubicBezTo>
                      <a:pt x="332" y="352"/>
                      <a:pt x="332" y="352"/>
                      <a:pt x="332" y="352"/>
                    </a:cubicBezTo>
                    <a:cubicBezTo>
                      <a:pt x="331" y="351"/>
                      <a:pt x="331" y="351"/>
                      <a:pt x="331" y="351"/>
                    </a:cubicBezTo>
                    <a:cubicBezTo>
                      <a:pt x="328" y="350"/>
                      <a:pt x="328" y="350"/>
                      <a:pt x="328" y="350"/>
                    </a:cubicBezTo>
                    <a:cubicBezTo>
                      <a:pt x="325" y="350"/>
                      <a:pt x="325" y="350"/>
                      <a:pt x="325" y="350"/>
                    </a:cubicBezTo>
                    <a:cubicBezTo>
                      <a:pt x="324" y="352"/>
                      <a:pt x="324" y="352"/>
                      <a:pt x="324" y="352"/>
                    </a:cubicBezTo>
                    <a:cubicBezTo>
                      <a:pt x="322" y="351"/>
                      <a:pt x="322" y="351"/>
                      <a:pt x="322" y="351"/>
                    </a:cubicBezTo>
                    <a:cubicBezTo>
                      <a:pt x="325" y="350"/>
                      <a:pt x="325" y="350"/>
                      <a:pt x="325" y="350"/>
                    </a:cubicBezTo>
                    <a:cubicBezTo>
                      <a:pt x="326" y="348"/>
                      <a:pt x="326" y="348"/>
                      <a:pt x="326" y="348"/>
                    </a:cubicBezTo>
                    <a:cubicBezTo>
                      <a:pt x="323" y="347"/>
                      <a:pt x="323" y="347"/>
                      <a:pt x="323" y="347"/>
                    </a:cubicBezTo>
                    <a:cubicBezTo>
                      <a:pt x="326" y="346"/>
                      <a:pt x="326" y="346"/>
                      <a:pt x="326" y="346"/>
                    </a:cubicBezTo>
                    <a:cubicBezTo>
                      <a:pt x="328" y="348"/>
                      <a:pt x="328" y="348"/>
                      <a:pt x="328" y="348"/>
                    </a:cubicBezTo>
                    <a:cubicBezTo>
                      <a:pt x="330" y="349"/>
                      <a:pt x="330" y="349"/>
                      <a:pt x="330" y="349"/>
                    </a:cubicBezTo>
                    <a:cubicBezTo>
                      <a:pt x="333" y="346"/>
                      <a:pt x="333" y="346"/>
                      <a:pt x="333" y="346"/>
                    </a:cubicBezTo>
                    <a:cubicBezTo>
                      <a:pt x="334" y="344"/>
                      <a:pt x="334" y="344"/>
                      <a:pt x="334" y="344"/>
                    </a:cubicBezTo>
                    <a:cubicBezTo>
                      <a:pt x="337" y="342"/>
                      <a:pt x="337" y="342"/>
                      <a:pt x="337" y="342"/>
                    </a:cubicBezTo>
                    <a:cubicBezTo>
                      <a:pt x="336" y="338"/>
                      <a:pt x="336" y="338"/>
                      <a:pt x="336" y="338"/>
                    </a:cubicBezTo>
                    <a:cubicBezTo>
                      <a:pt x="339" y="340"/>
                      <a:pt x="339" y="340"/>
                      <a:pt x="339" y="340"/>
                    </a:cubicBezTo>
                    <a:cubicBezTo>
                      <a:pt x="340" y="341"/>
                      <a:pt x="340" y="341"/>
                      <a:pt x="340" y="341"/>
                    </a:cubicBezTo>
                    <a:cubicBezTo>
                      <a:pt x="341" y="336"/>
                      <a:pt x="341" y="336"/>
                      <a:pt x="341" y="336"/>
                    </a:cubicBezTo>
                    <a:cubicBezTo>
                      <a:pt x="342" y="335"/>
                      <a:pt x="342" y="335"/>
                      <a:pt x="342" y="335"/>
                    </a:cubicBezTo>
                    <a:cubicBezTo>
                      <a:pt x="343" y="335"/>
                      <a:pt x="343" y="335"/>
                      <a:pt x="343" y="335"/>
                    </a:cubicBezTo>
                    <a:cubicBezTo>
                      <a:pt x="343" y="339"/>
                      <a:pt x="343" y="339"/>
                      <a:pt x="343" y="339"/>
                    </a:cubicBezTo>
                    <a:cubicBezTo>
                      <a:pt x="350" y="346"/>
                      <a:pt x="350" y="346"/>
                      <a:pt x="350" y="346"/>
                    </a:cubicBezTo>
                    <a:cubicBezTo>
                      <a:pt x="354" y="348"/>
                      <a:pt x="354" y="348"/>
                      <a:pt x="354" y="348"/>
                    </a:cubicBezTo>
                    <a:cubicBezTo>
                      <a:pt x="356" y="348"/>
                      <a:pt x="356" y="348"/>
                      <a:pt x="356" y="348"/>
                    </a:cubicBezTo>
                    <a:cubicBezTo>
                      <a:pt x="357" y="346"/>
                      <a:pt x="357" y="346"/>
                      <a:pt x="357" y="346"/>
                    </a:cubicBezTo>
                    <a:cubicBezTo>
                      <a:pt x="359" y="345"/>
                      <a:pt x="359" y="345"/>
                      <a:pt x="359" y="345"/>
                    </a:cubicBezTo>
                    <a:cubicBezTo>
                      <a:pt x="361" y="342"/>
                      <a:pt x="361" y="342"/>
                      <a:pt x="361" y="342"/>
                    </a:cubicBezTo>
                    <a:cubicBezTo>
                      <a:pt x="364" y="343"/>
                      <a:pt x="364" y="343"/>
                      <a:pt x="364" y="343"/>
                    </a:cubicBezTo>
                    <a:cubicBezTo>
                      <a:pt x="367" y="343"/>
                      <a:pt x="367" y="343"/>
                      <a:pt x="367" y="343"/>
                    </a:cubicBezTo>
                    <a:cubicBezTo>
                      <a:pt x="368" y="342"/>
                      <a:pt x="368" y="342"/>
                      <a:pt x="368" y="342"/>
                    </a:cubicBezTo>
                    <a:cubicBezTo>
                      <a:pt x="368" y="341"/>
                      <a:pt x="368" y="341"/>
                      <a:pt x="368" y="341"/>
                    </a:cubicBezTo>
                    <a:cubicBezTo>
                      <a:pt x="368" y="337"/>
                      <a:pt x="368" y="337"/>
                      <a:pt x="368" y="337"/>
                    </a:cubicBezTo>
                    <a:cubicBezTo>
                      <a:pt x="369" y="335"/>
                      <a:pt x="369" y="335"/>
                      <a:pt x="369" y="335"/>
                    </a:cubicBezTo>
                    <a:cubicBezTo>
                      <a:pt x="369" y="334"/>
                      <a:pt x="369" y="334"/>
                      <a:pt x="369" y="334"/>
                    </a:cubicBezTo>
                    <a:cubicBezTo>
                      <a:pt x="361" y="330"/>
                      <a:pt x="361" y="330"/>
                      <a:pt x="361" y="330"/>
                    </a:cubicBezTo>
                    <a:cubicBezTo>
                      <a:pt x="360" y="329"/>
                      <a:pt x="360" y="329"/>
                      <a:pt x="360" y="329"/>
                    </a:cubicBezTo>
                    <a:cubicBezTo>
                      <a:pt x="357" y="329"/>
                      <a:pt x="357" y="329"/>
                      <a:pt x="357" y="329"/>
                    </a:cubicBezTo>
                    <a:cubicBezTo>
                      <a:pt x="354" y="329"/>
                      <a:pt x="354" y="329"/>
                      <a:pt x="354" y="329"/>
                    </a:cubicBezTo>
                    <a:cubicBezTo>
                      <a:pt x="355" y="328"/>
                      <a:pt x="355" y="328"/>
                      <a:pt x="355" y="328"/>
                    </a:cubicBezTo>
                    <a:cubicBezTo>
                      <a:pt x="355" y="327"/>
                      <a:pt x="355" y="327"/>
                      <a:pt x="355" y="327"/>
                    </a:cubicBezTo>
                    <a:cubicBezTo>
                      <a:pt x="355" y="326"/>
                      <a:pt x="355" y="326"/>
                      <a:pt x="355" y="326"/>
                    </a:cubicBezTo>
                    <a:cubicBezTo>
                      <a:pt x="357" y="324"/>
                      <a:pt x="357" y="324"/>
                      <a:pt x="357" y="324"/>
                    </a:cubicBezTo>
                    <a:cubicBezTo>
                      <a:pt x="356" y="323"/>
                      <a:pt x="356" y="323"/>
                      <a:pt x="356" y="323"/>
                    </a:cubicBezTo>
                    <a:cubicBezTo>
                      <a:pt x="354" y="322"/>
                      <a:pt x="354" y="322"/>
                      <a:pt x="354" y="322"/>
                    </a:cubicBezTo>
                    <a:cubicBezTo>
                      <a:pt x="358" y="320"/>
                      <a:pt x="358" y="320"/>
                      <a:pt x="358" y="320"/>
                    </a:cubicBezTo>
                    <a:cubicBezTo>
                      <a:pt x="357" y="316"/>
                      <a:pt x="357" y="316"/>
                      <a:pt x="357" y="316"/>
                    </a:cubicBezTo>
                    <a:cubicBezTo>
                      <a:pt x="358" y="316"/>
                      <a:pt x="358" y="316"/>
                      <a:pt x="358" y="316"/>
                    </a:cubicBezTo>
                    <a:cubicBezTo>
                      <a:pt x="360" y="318"/>
                      <a:pt x="360" y="318"/>
                      <a:pt x="360" y="318"/>
                    </a:cubicBezTo>
                    <a:cubicBezTo>
                      <a:pt x="363" y="317"/>
                      <a:pt x="363" y="317"/>
                      <a:pt x="363" y="317"/>
                    </a:cubicBezTo>
                    <a:cubicBezTo>
                      <a:pt x="365" y="318"/>
                      <a:pt x="365" y="318"/>
                      <a:pt x="365" y="318"/>
                    </a:cubicBezTo>
                    <a:cubicBezTo>
                      <a:pt x="367" y="318"/>
                      <a:pt x="367" y="318"/>
                      <a:pt x="367" y="318"/>
                    </a:cubicBezTo>
                    <a:cubicBezTo>
                      <a:pt x="369" y="318"/>
                      <a:pt x="369" y="318"/>
                      <a:pt x="369" y="318"/>
                    </a:cubicBezTo>
                    <a:cubicBezTo>
                      <a:pt x="371" y="323"/>
                      <a:pt x="371" y="323"/>
                      <a:pt x="371" y="323"/>
                    </a:cubicBezTo>
                    <a:cubicBezTo>
                      <a:pt x="374" y="324"/>
                      <a:pt x="374" y="324"/>
                      <a:pt x="374" y="324"/>
                    </a:cubicBezTo>
                    <a:cubicBezTo>
                      <a:pt x="378" y="319"/>
                      <a:pt x="378" y="319"/>
                      <a:pt x="378" y="319"/>
                    </a:cubicBezTo>
                    <a:cubicBezTo>
                      <a:pt x="377" y="317"/>
                      <a:pt x="377" y="317"/>
                      <a:pt x="377" y="317"/>
                    </a:cubicBezTo>
                    <a:cubicBezTo>
                      <a:pt x="376" y="315"/>
                      <a:pt x="376" y="315"/>
                      <a:pt x="376" y="315"/>
                    </a:cubicBezTo>
                    <a:cubicBezTo>
                      <a:pt x="375" y="313"/>
                      <a:pt x="375" y="313"/>
                      <a:pt x="375" y="313"/>
                    </a:cubicBezTo>
                    <a:cubicBezTo>
                      <a:pt x="372" y="314"/>
                      <a:pt x="372" y="314"/>
                      <a:pt x="372" y="314"/>
                    </a:cubicBezTo>
                    <a:cubicBezTo>
                      <a:pt x="370" y="313"/>
                      <a:pt x="370" y="313"/>
                      <a:pt x="370" y="313"/>
                    </a:cubicBezTo>
                    <a:cubicBezTo>
                      <a:pt x="367" y="312"/>
                      <a:pt x="367" y="312"/>
                      <a:pt x="367" y="312"/>
                    </a:cubicBezTo>
                    <a:cubicBezTo>
                      <a:pt x="364" y="313"/>
                      <a:pt x="364" y="313"/>
                      <a:pt x="364" y="313"/>
                    </a:cubicBezTo>
                    <a:cubicBezTo>
                      <a:pt x="364" y="312"/>
                      <a:pt x="364" y="312"/>
                      <a:pt x="364" y="312"/>
                    </a:cubicBezTo>
                    <a:cubicBezTo>
                      <a:pt x="366" y="311"/>
                      <a:pt x="366" y="311"/>
                      <a:pt x="366" y="311"/>
                    </a:cubicBezTo>
                    <a:cubicBezTo>
                      <a:pt x="366" y="303"/>
                      <a:pt x="366" y="303"/>
                      <a:pt x="366" y="303"/>
                    </a:cubicBezTo>
                    <a:cubicBezTo>
                      <a:pt x="365" y="302"/>
                      <a:pt x="365" y="302"/>
                      <a:pt x="365" y="302"/>
                    </a:cubicBezTo>
                    <a:cubicBezTo>
                      <a:pt x="364" y="302"/>
                      <a:pt x="364" y="302"/>
                      <a:pt x="364" y="302"/>
                    </a:cubicBezTo>
                    <a:cubicBezTo>
                      <a:pt x="362" y="303"/>
                      <a:pt x="362" y="303"/>
                      <a:pt x="362" y="303"/>
                    </a:cubicBezTo>
                    <a:cubicBezTo>
                      <a:pt x="360" y="304"/>
                      <a:pt x="360" y="304"/>
                      <a:pt x="360" y="304"/>
                    </a:cubicBezTo>
                    <a:cubicBezTo>
                      <a:pt x="362" y="301"/>
                      <a:pt x="362" y="301"/>
                      <a:pt x="362" y="301"/>
                    </a:cubicBezTo>
                    <a:cubicBezTo>
                      <a:pt x="365" y="300"/>
                      <a:pt x="365" y="300"/>
                      <a:pt x="365" y="300"/>
                    </a:cubicBezTo>
                    <a:cubicBezTo>
                      <a:pt x="367" y="300"/>
                      <a:pt x="367" y="300"/>
                      <a:pt x="367" y="300"/>
                    </a:cubicBezTo>
                    <a:cubicBezTo>
                      <a:pt x="367" y="298"/>
                      <a:pt x="367" y="298"/>
                      <a:pt x="367" y="298"/>
                    </a:cubicBezTo>
                    <a:cubicBezTo>
                      <a:pt x="361" y="292"/>
                      <a:pt x="361" y="292"/>
                      <a:pt x="361" y="292"/>
                    </a:cubicBezTo>
                    <a:cubicBezTo>
                      <a:pt x="358" y="292"/>
                      <a:pt x="358" y="292"/>
                      <a:pt x="358" y="292"/>
                    </a:cubicBezTo>
                    <a:cubicBezTo>
                      <a:pt x="357" y="290"/>
                      <a:pt x="357" y="290"/>
                      <a:pt x="357" y="290"/>
                    </a:cubicBezTo>
                    <a:cubicBezTo>
                      <a:pt x="361" y="290"/>
                      <a:pt x="361" y="290"/>
                      <a:pt x="361" y="290"/>
                    </a:cubicBezTo>
                    <a:cubicBezTo>
                      <a:pt x="358" y="288"/>
                      <a:pt x="358" y="288"/>
                      <a:pt x="358" y="288"/>
                    </a:cubicBezTo>
                    <a:cubicBezTo>
                      <a:pt x="370" y="294"/>
                      <a:pt x="370" y="294"/>
                      <a:pt x="370" y="294"/>
                    </a:cubicBezTo>
                    <a:cubicBezTo>
                      <a:pt x="371" y="296"/>
                      <a:pt x="371" y="296"/>
                      <a:pt x="371" y="296"/>
                    </a:cubicBezTo>
                    <a:cubicBezTo>
                      <a:pt x="372" y="299"/>
                      <a:pt x="372" y="299"/>
                      <a:pt x="372" y="299"/>
                    </a:cubicBezTo>
                    <a:cubicBezTo>
                      <a:pt x="373" y="300"/>
                      <a:pt x="373" y="300"/>
                      <a:pt x="373" y="300"/>
                    </a:cubicBezTo>
                    <a:cubicBezTo>
                      <a:pt x="374" y="299"/>
                      <a:pt x="374" y="299"/>
                      <a:pt x="374" y="299"/>
                    </a:cubicBezTo>
                    <a:cubicBezTo>
                      <a:pt x="375" y="283"/>
                      <a:pt x="375" y="283"/>
                      <a:pt x="375" y="283"/>
                    </a:cubicBezTo>
                    <a:cubicBezTo>
                      <a:pt x="371" y="278"/>
                      <a:pt x="371" y="278"/>
                      <a:pt x="371" y="278"/>
                    </a:cubicBezTo>
                    <a:cubicBezTo>
                      <a:pt x="369" y="279"/>
                      <a:pt x="369" y="279"/>
                      <a:pt x="369" y="279"/>
                    </a:cubicBezTo>
                    <a:cubicBezTo>
                      <a:pt x="368" y="278"/>
                      <a:pt x="368" y="278"/>
                      <a:pt x="368" y="278"/>
                    </a:cubicBezTo>
                    <a:cubicBezTo>
                      <a:pt x="367" y="277"/>
                      <a:pt x="367" y="277"/>
                      <a:pt x="367" y="277"/>
                    </a:cubicBezTo>
                    <a:cubicBezTo>
                      <a:pt x="364" y="277"/>
                      <a:pt x="364" y="277"/>
                      <a:pt x="364" y="277"/>
                    </a:cubicBezTo>
                    <a:cubicBezTo>
                      <a:pt x="364" y="276"/>
                      <a:pt x="364" y="276"/>
                      <a:pt x="364" y="276"/>
                    </a:cubicBezTo>
                    <a:cubicBezTo>
                      <a:pt x="370" y="275"/>
                      <a:pt x="370" y="275"/>
                      <a:pt x="370" y="275"/>
                    </a:cubicBezTo>
                    <a:cubicBezTo>
                      <a:pt x="371" y="274"/>
                      <a:pt x="371" y="274"/>
                      <a:pt x="371" y="274"/>
                    </a:cubicBezTo>
                    <a:cubicBezTo>
                      <a:pt x="373" y="274"/>
                      <a:pt x="373" y="274"/>
                      <a:pt x="373" y="274"/>
                    </a:cubicBezTo>
                    <a:cubicBezTo>
                      <a:pt x="373" y="272"/>
                      <a:pt x="373" y="272"/>
                      <a:pt x="373" y="272"/>
                    </a:cubicBezTo>
                    <a:cubicBezTo>
                      <a:pt x="372" y="269"/>
                      <a:pt x="372" y="269"/>
                      <a:pt x="372" y="269"/>
                    </a:cubicBezTo>
                    <a:cubicBezTo>
                      <a:pt x="370" y="269"/>
                      <a:pt x="370" y="269"/>
                      <a:pt x="370" y="269"/>
                    </a:cubicBezTo>
                    <a:cubicBezTo>
                      <a:pt x="368" y="269"/>
                      <a:pt x="368" y="269"/>
                      <a:pt x="368" y="269"/>
                    </a:cubicBezTo>
                    <a:cubicBezTo>
                      <a:pt x="364" y="267"/>
                      <a:pt x="364" y="267"/>
                      <a:pt x="364" y="267"/>
                    </a:cubicBezTo>
                    <a:cubicBezTo>
                      <a:pt x="367" y="271"/>
                      <a:pt x="367" y="271"/>
                      <a:pt x="367" y="271"/>
                    </a:cubicBezTo>
                    <a:cubicBezTo>
                      <a:pt x="366" y="271"/>
                      <a:pt x="366" y="271"/>
                      <a:pt x="366" y="271"/>
                    </a:cubicBezTo>
                    <a:cubicBezTo>
                      <a:pt x="364" y="269"/>
                      <a:pt x="364" y="269"/>
                      <a:pt x="364" y="269"/>
                    </a:cubicBezTo>
                    <a:cubicBezTo>
                      <a:pt x="363" y="268"/>
                      <a:pt x="363" y="268"/>
                      <a:pt x="363" y="268"/>
                    </a:cubicBezTo>
                    <a:cubicBezTo>
                      <a:pt x="364" y="270"/>
                      <a:pt x="364" y="270"/>
                      <a:pt x="364" y="270"/>
                    </a:cubicBezTo>
                    <a:cubicBezTo>
                      <a:pt x="362" y="270"/>
                      <a:pt x="362" y="270"/>
                      <a:pt x="362" y="270"/>
                    </a:cubicBezTo>
                    <a:cubicBezTo>
                      <a:pt x="361" y="269"/>
                      <a:pt x="361" y="269"/>
                      <a:pt x="361" y="269"/>
                    </a:cubicBezTo>
                    <a:cubicBezTo>
                      <a:pt x="360" y="269"/>
                      <a:pt x="360" y="269"/>
                      <a:pt x="360" y="269"/>
                    </a:cubicBezTo>
                    <a:cubicBezTo>
                      <a:pt x="360" y="265"/>
                      <a:pt x="360" y="265"/>
                      <a:pt x="360" y="265"/>
                    </a:cubicBezTo>
                    <a:cubicBezTo>
                      <a:pt x="360" y="265"/>
                      <a:pt x="360" y="265"/>
                      <a:pt x="360" y="265"/>
                    </a:cubicBezTo>
                    <a:cubicBezTo>
                      <a:pt x="360" y="263"/>
                      <a:pt x="360" y="263"/>
                      <a:pt x="360" y="263"/>
                    </a:cubicBezTo>
                    <a:cubicBezTo>
                      <a:pt x="356" y="264"/>
                      <a:pt x="356" y="264"/>
                      <a:pt x="356" y="264"/>
                    </a:cubicBezTo>
                    <a:cubicBezTo>
                      <a:pt x="353" y="262"/>
                      <a:pt x="353" y="262"/>
                      <a:pt x="353" y="262"/>
                    </a:cubicBezTo>
                    <a:cubicBezTo>
                      <a:pt x="354" y="262"/>
                      <a:pt x="354" y="262"/>
                      <a:pt x="354" y="262"/>
                    </a:cubicBezTo>
                    <a:cubicBezTo>
                      <a:pt x="359" y="263"/>
                      <a:pt x="359" y="263"/>
                      <a:pt x="359" y="263"/>
                    </a:cubicBezTo>
                    <a:cubicBezTo>
                      <a:pt x="358" y="262"/>
                      <a:pt x="358" y="262"/>
                      <a:pt x="358" y="262"/>
                    </a:cubicBezTo>
                    <a:cubicBezTo>
                      <a:pt x="359" y="260"/>
                      <a:pt x="359" y="260"/>
                      <a:pt x="359" y="260"/>
                    </a:cubicBezTo>
                    <a:cubicBezTo>
                      <a:pt x="357" y="260"/>
                      <a:pt x="357" y="260"/>
                      <a:pt x="357" y="260"/>
                    </a:cubicBezTo>
                    <a:cubicBezTo>
                      <a:pt x="356" y="258"/>
                      <a:pt x="356" y="258"/>
                      <a:pt x="356" y="258"/>
                    </a:cubicBezTo>
                    <a:cubicBezTo>
                      <a:pt x="355" y="258"/>
                      <a:pt x="355" y="258"/>
                      <a:pt x="355" y="258"/>
                    </a:cubicBezTo>
                    <a:cubicBezTo>
                      <a:pt x="354" y="260"/>
                      <a:pt x="354" y="260"/>
                      <a:pt x="354" y="260"/>
                    </a:cubicBezTo>
                    <a:cubicBezTo>
                      <a:pt x="354" y="258"/>
                      <a:pt x="354" y="258"/>
                      <a:pt x="354" y="258"/>
                    </a:cubicBezTo>
                    <a:cubicBezTo>
                      <a:pt x="353" y="255"/>
                      <a:pt x="353" y="255"/>
                      <a:pt x="353" y="255"/>
                    </a:cubicBezTo>
                    <a:cubicBezTo>
                      <a:pt x="355" y="253"/>
                      <a:pt x="355" y="253"/>
                      <a:pt x="355" y="253"/>
                    </a:cubicBezTo>
                    <a:cubicBezTo>
                      <a:pt x="355" y="252"/>
                      <a:pt x="355" y="252"/>
                      <a:pt x="355" y="252"/>
                    </a:cubicBezTo>
                    <a:cubicBezTo>
                      <a:pt x="357" y="251"/>
                      <a:pt x="357" y="251"/>
                      <a:pt x="357" y="251"/>
                    </a:cubicBezTo>
                    <a:cubicBezTo>
                      <a:pt x="359" y="256"/>
                      <a:pt x="359" y="256"/>
                      <a:pt x="359" y="256"/>
                    </a:cubicBezTo>
                    <a:cubicBezTo>
                      <a:pt x="362" y="254"/>
                      <a:pt x="362" y="254"/>
                      <a:pt x="362" y="254"/>
                    </a:cubicBezTo>
                    <a:cubicBezTo>
                      <a:pt x="363" y="252"/>
                      <a:pt x="363" y="252"/>
                      <a:pt x="363" y="252"/>
                    </a:cubicBezTo>
                    <a:cubicBezTo>
                      <a:pt x="366" y="251"/>
                      <a:pt x="366" y="251"/>
                      <a:pt x="366" y="251"/>
                    </a:cubicBezTo>
                    <a:cubicBezTo>
                      <a:pt x="360" y="250"/>
                      <a:pt x="360" y="250"/>
                      <a:pt x="360" y="250"/>
                    </a:cubicBezTo>
                    <a:cubicBezTo>
                      <a:pt x="361" y="249"/>
                      <a:pt x="361" y="249"/>
                      <a:pt x="361" y="249"/>
                    </a:cubicBezTo>
                    <a:cubicBezTo>
                      <a:pt x="365" y="250"/>
                      <a:pt x="365" y="250"/>
                      <a:pt x="365" y="250"/>
                    </a:cubicBezTo>
                    <a:cubicBezTo>
                      <a:pt x="367" y="249"/>
                      <a:pt x="367" y="249"/>
                      <a:pt x="367" y="249"/>
                    </a:cubicBezTo>
                    <a:cubicBezTo>
                      <a:pt x="366" y="248"/>
                      <a:pt x="366" y="248"/>
                      <a:pt x="366" y="248"/>
                    </a:cubicBezTo>
                    <a:cubicBezTo>
                      <a:pt x="360" y="246"/>
                      <a:pt x="360" y="246"/>
                      <a:pt x="360" y="246"/>
                    </a:cubicBezTo>
                    <a:cubicBezTo>
                      <a:pt x="373" y="248"/>
                      <a:pt x="373" y="248"/>
                      <a:pt x="373" y="248"/>
                    </a:cubicBezTo>
                    <a:cubicBezTo>
                      <a:pt x="382" y="252"/>
                      <a:pt x="382" y="252"/>
                      <a:pt x="382" y="252"/>
                    </a:cubicBezTo>
                    <a:cubicBezTo>
                      <a:pt x="384" y="249"/>
                      <a:pt x="384" y="249"/>
                      <a:pt x="384" y="249"/>
                    </a:cubicBezTo>
                    <a:cubicBezTo>
                      <a:pt x="384" y="235"/>
                      <a:pt x="384" y="235"/>
                      <a:pt x="384" y="235"/>
                    </a:cubicBezTo>
                    <a:cubicBezTo>
                      <a:pt x="383" y="235"/>
                      <a:pt x="383" y="235"/>
                      <a:pt x="383" y="235"/>
                    </a:cubicBezTo>
                    <a:cubicBezTo>
                      <a:pt x="383" y="236"/>
                      <a:pt x="383" y="236"/>
                      <a:pt x="383" y="236"/>
                    </a:cubicBezTo>
                    <a:cubicBezTo>
                      <a:pt x="380" y="233"/>
                      <a:pt x="380" y="233"/>
                      <a:pt x="380" y="233"/>
                    </a:cubicBezTo>
                    <a:cubicBezTo>
                      <a:pt x="378" y="235"/>
                      <a:pt x="378" y="235"/>
                      <a:pt x="378" y="235"/>
                    </a:cubicBezTo>
                    <a:cubicBezTo>
                      <a:pt x="379" y="238"/>
                      <a:pt x="379" y="238"/>
                      <a:pt x="379" y="238"/>
                    </a:cubicBezTo>
                    <a:cubicBezTo>
                      <a:pt x="378" y="238"/>
                      <a:pt x="378" y="238"/>
                      <a:pt x="378" y="238"/>
                    </a:cubicBezTo>
                    <a:cubicBezTo>
                      <a:pt x="376" y="237"/>
                      <a:pt x="376" y="237"/>
                      <a:pt x="376" y="237"/>
                    </a:cubicBezTo>
                    <a:cubicBezTo>
                      <a:pt x="376" y="235"/>
                      <a:pt x="376" y="235"/>
                      <a:pt x="376" y="235"/>
                    </a:cubicBezTo>
                    <a:cubicBezTo>
                      <a:pt x="373" y="233"/>
                      <a:pt x="373" y="233"/>
                      <a:pt x="373" y="233"/>
                    </a:cubicBezTo>
                    <a:cubicBezTo>
                      <a:pt x="368" y="233"/>
                      <a:pt x="368" y="233"/>
                      <a:pt x="368" y="233"/>
                    </a:cubicBezTo>
                    <a:cubicBezTo>
                      <a:pt x="370" y="232"/>
                      <a:pt x="370" y="232"/>
                      <a:pt x="370" y="232"/>
                    </a:cubicBezTo>
                    <a:cubicBezTo>
                      <a:pt x="370" y="231"/>
                      <a:pt x="370" y="231"/>
                      <a:pt x="370" y="231"/>
                    </a:cubicBezTo>
                    <a:cubicBezTo>
                      <a:pt x="367" y="229"/>
                      <a:pt x="367" y="229"/>
                      <a:pt x="367" y="229"/>
                    </a:cubicBezTo>
                    <a:cubicBezTo>
                      <a:pt x="368" y="229"/>
                      <a:pt x="368" y="229"/>
                      <a:pt x="368" y="229"/>
                    </a:cubicBezTo>
                    <a:cubicBezTo>
                      <a:pt x="368" y="228"/>
                      <a:pt x="368" y="228"/>
                      <a:pt x="368" y="228"/>
                    </a:cubicBezTo>
                    <a:cubicBezTo>
                      <a:pt x="370" y="228"/>
                      <a:pt x="370" y="228"/>
                      <a:pt x="370" y="228"/>
                    </a:cubicBezTo>
                    <a:cubicBezTo>
                      <a:pt x="367" y="225"/>
                      <a:pt x="367" y="225"/>
                      <a:pt x="367" y="225"/>
                    </a:cubicBezTo>
                    <a:cubicBezTo>
                      <a:pt x="366" y="224"/>
                      <a:pt x="366" y="224"/>
                      <a:pt x="366" y="224"/>
                    </a:cubicBezTo>
                    <a:cubicBezTo>
                      <a:pt x="368" y="222"/>
                      <a:pt x="368" y="222"/>
                      <a:pt x="368" y="222"/>
                    </a:cubicBezTo>
                    <a:cubicBezTo>
                      <a:pt x="370" y="223"/>
                      <a:pt x="370" y="223"/>
                      <a:pt x="370" y="223"/>
                    </a:cubicBezTo>
                    <a:cubicBezTo>
                      <a:pt x="373" y="223"/>
                      <a:pt x="373" y="223"/>
                      <a:pt x="373" y="223"/>
                    </a:cubicBezTo>
                    <a:cubicBezTo>
                      <a:pt x="377" y="227"/>
                      <a:pt x="377" y="227"/>
                      <a:pt x="377" y="227"/>
                    </a:cubicBezTo>
                    <a:cubicBezTo>
                      <a:pt x="379" y="226"/>
                      <a:pt x="379" y="226"/>
                      <a:pt x="379" y="226"/>
                    </a:cubicBezTo>
                    <a:cubicBezTo>
                      <a:pt x="378" y="223"/>
                      <a:pt x="378" y="223"/>
                      <a:pt x="378" y="223"/>
                    </a:cubicBezTo>
                    <a:cubicBezTo>
                      <a:pt x="377" y="221"/>
                      <a:pt x="377" y="221"/>
                      <a:pt x="377" y="221"/>
                    </a:cubicBezTo>
                    <a:cubicBezTo>
                      <a:pt x="368" y="216"/>
                      <a:pt x="368" y="216"/>
                      <a:pt x="368" y="216"/>
                    </a:cubicBezTo>
                    <a:cubicBezTo>
                      <a:pt x="367" y="214"/>
                      <a:pt x="367" y="214"/>
                      <a:pt x="367" y="214"/>
                    </a:cubicBezTo>
                    <a:cubicBezTo>
                      <a:pt x="366" y="213"/>
                      <a:pt x="366" y="213"/>
                      <a:pt x="366" y="213"/>
                    </a:cubicBezTo>
                    <a:cubicBezTo>
                      <a:pt x="365" y="215"/>
                      <a:pt x="365" y="215"/>
                      <a:pt x="365" y="215"/>
                    </a:cubicBezTo>
                    <a:cubicBezTo>
                      <a:pt x="361" y="224"/>
                      <a:pt x="361" y="224"/>
                      <a:pt x="361" y="224"/>
                    </a:cubicBezTo>
                    <a:cubicBezTo>
                      <a:pt x="360" y="224"/>
                      <a:pt x="360" y="224"/>
                      <a:pt x="360" y="224"/>
                    </a:cubicBezTo>
                    <a:cubicBezTo>
                      <a:pt x="358" y="221"/>
                      <a:pt x="358" y="221"/>
                      <a:pt x="358" y="221"/>
                    </a:cubicBezTo>
                    <a:cubicBezTo>
                      <a:pt x="360" y="213"/>
                      <a:pt x="360" y="213"/>
                      <a:pt x="360" y="213"/>
                    </a:cubicBezTo>
                    <a:cubicBezTo>
                      <a:pt x="362" y="210"/>
                      <a:pt x="362" y="210"/>
                      <a:pt x="362" y="210"/>
                    </a:cubicBezTo>
                    <a:cubicBezTo>
                      <a:pt x="362" y="209"/>
                      <a:pt x="362" y="209"/>
                      <a:pt x="362" y="209"/>
                    </a:cubicBezTo>
                    <a:cubicBezTo>
                      <a:pt x="362" y="207"/>
                      <a:pt x="362" y="207"/>
                      <a:pt x="362" y="207"/>
                    </a:cubicBezTo>
                    <a:cubicBezTo>
                      <a:pt x="365" y="191"/>
                      <a:pt x="365" y="191"/>
                      <a:pt x="365" y="191"/>
                    </a:cubicBezTo>
                    <a:cubicBezTo>
                      <a:pt x="363" y="191"/>
                      <a:pt x="363" y="191"/>
                      <a:pt x="363" y="191"/>
                    </a:cubicBezTo>
                    <a:cubicBezTo>
                      <a:pt x="362" y="190"/>
                      <a:pt x="362" y="190"/>
                      <a:pt x="362" y="190"/>
                    </a:cubicBezTo>
                    <a:cubicBezTo>
                      <a:pt x="364" y="190"/>
                      <a:pt x="364" y="190"/>
                      <a:pt x="364" y="190"/>
                    </a:cubicBezTo>
                    <a:cubicBezTo>
                      <a:pt x="364" y="187"/>
                      <a:pt x="364" y="187"/>
                      <a:pt x="364" y="187"/>
                    </a:cubicBezTo>
                    <a:cubicBezTo>
                      <a:pt x="364" y="186"/>
                      <a:pt x="364" y="186"/>
                      <a:pt x="364" y="186"/>
                    </a:cubicBezTo>
                    <a:cubicBezTo>
                      <a:pt x="364" y="184"/>
                      <a:pt x="364" y="184"/>
                      <a:pt x="364" y="184"/>
                    </a:cubicBezTo>
                    <a:cubicBezTo>
                      <a:pt x="365" y="185"/>
                      <a:pt x="365" y="185"/>
                      <a:pt x="365" y="185"/>
                    </a:cubicBezTo>
                    <a:cubicBezTo>
                      <a:pt x="368" y="183"/>
                      <a:pt x="368" y="183"/>
                      <a:pt x="368" y="183"/>
                    </a:cubicBezTo>
                    <a:cubicBezTo>
                      <a:pt x="370" y="184"/>
                      <a:pt x="370" y="184"/>
                      <a:pt x="370" y="184"/>
                    </a:cubicBezTo>
                    <a:cubicBezTo>
                      <a:pt x="373" y="181"/>
                      <a:pt x="373" y="181"/>
                      <a:pt x="373" y="181"/>
                    </a:cubicBezTo>
                    <a:cubicBezTo>
                      <a:pt x="372" y="173"/>
                      <a:pt x="372" y="173"/>
                      <a:pt x="372" y="173"/>
                    </a:cubicBezTo>
                    <a:cubicBezTo>
                      <a:pt x="373" y="174"/>
                      <a:pt x="373" y="174"/>
                      <a:pt x="373" y="174"/>
                    </a:cubicBezTo>
                    <a:cubicBezTo>
                      <a:pt x="374" y="173"/>
                      <a:pt x="374" y="173"/>
                      <a:pt x="374" y="173"/>
                    </a:cubicBezTo>
                    <a:cubicBezTo>
                      <a:pt x="374" y="173"/>
                      <a:pt x="374" y="173"/>
                      <a:pt x="374" y="173"/>
                    </a:cubicBezTo>
                    <a:cubicBezTo>
                      <a:pt x="375" y="173"/>
                      <a:pt x="375" y="173"/>
                      <a:pt x="375" y="173"/>
                    </a:cubicBezTo>
                    <a:cubicBezTo>
                      <a:pt x="375" y="170"/>
                      <a:pt x="375" y="170"/>
                      <a:pt x="375" y="170"/>
                    </a:cubicBezTo>
                    <a:cubicBezTo>
                      <a:pt x="376" y="168"/>
                      <a:pt x="376" y="168"/>
                      <a:pt x="376" y="168"/>
                    </a:cubicBezTo>
                    <a:cubicBezTo>
                      <a:pt x="377" y="168"/>
                      <a:pt x="377" y="168"/>
                      <a:pt x="377" y="168"/>
                    </a:cubicBezTo>
                    <a:cubicBezTo>
                      <a:pt x="377" y="170"/>
                      <a:pt x="377" y="170"/>
                      <a:pt x="377" y="170"/>
                    </a:cubicBezTo>
                    <a:cubicBezTo>
                      <a:pt x="378" y="166"/>
                      <a:pt x="378" y="166"/>
                      <a:pt x="378" y="166"/>
                    </a:cubicBezTo>
                    <a:cubicBezTo>
                      <a:pt x="375" y="166"/>
                      <a:pt x="375" y="166"/>
                      <a:pt x="375" y="166"/>
                    </a:cubicBezTo>
                    <a:cubicBezTo>
                      <a:pt x="373" y="172"/>
                      <a:pt x="373" y="172"/>
                      <a:pt x="373" y="172"/>
                    </a:cubicBezTo>
                    <a:cubicBezTo>
                      <a:pt x="374" y="162"/>
                      <a:pt x="374" y="162"/>
                      <a:pt x="374" y="162"/>
                    </a:cubicBezTo>
                    <a:cubicBezTo>
                      <a:pt x="374" y="161"/>
                      <a:pt x="374" y="161"/>
                      <a:pt x="374" y="161"/>
                    </a:cubicBezTo>
                    <a:cubicBezTo>
                      <a:pt x="375" y="152"/>
                      <a:pt x="375" y="152"/>
                      <a:pt x="375" y="152"/>
                    </a:cubicBezTo>
                    <a:cubicBezTo>
                      <a:pt x="376" y="149"/>
                      <a:pt x="376" y="149"/>
                      <a:pt x="376" y="149"/>
                    </a:cubicBezTo>
                    <a:cubicBezTo>
                      <a:pt x="377" y="148"/>
                      <a:pt x="377" y="148"/>
                      <a:pt x="377" y="148"/>
                    </a:cubicBezTo>
                    <a:cubicBezTo>
                      <a:pt x="382" y="150"/>
                      <a:pt x="382" y="150"/>
                      <a:pt x="382" y="150"/>
                    </a:cubicBezTo>
                    <a:cubicBezTo>
                      <a:pt x="385" y="149"/>
                      <a:pt x="385" y="149"/>
                      <a:pt x="385" y="149"/>
                    </a:cubicBezTo>
                    <a:cubicBezTo>
                      <a:pt x="387" y="146"/>
                      <a:pt x="387" y="146"/>
                      <a:pt x="387" y="146"/>
                    </a:cubicBezTo>
                    <a:cubicBezTo>
                      <a:pt x="387" y="144"/>
                      <a:pt x="387" y="144"/>
                      <a:pt x="387" y="144"/>
                    </a:cubicBezTo>
                    <a:cubicBezTo>
                      <a:pt x="388" y="141"/>
                      <a:pt x="388" y="141"/>
                      <a:pt x="388" y="141"/>
                    </a:cubicBezTo>
                    <a:cubicBezTo>
                      <a:pt x="389" y="139"/>
                      <a:pt x="389" y="139"/>
                      <a:pt x="389" y="139"/>
                    </a:cubicBezTo>
                    <a:cubicBezTo>
                      <a:pt x="389" y="139"/>
                      <a:pt x="389" y="139"/>
                      <a:pt x="389" y="139"/>
                    </a:cubicBezTo>
                    <a:cubicBezTo>
                      <a:pt x="374" y="139"/>
                      <a:pt x="374" y="139"/>
                      <a:pt x="374" y="139"/>
                    </a:cubicBezTo>
                    <a:cubicBezTo>
                      <a:pt x="372" y="142"/>
                      <a:pt x="372" y="142"/>
                      <a:pt x="372" y="142"/>
                    </a:cubicBezTo>
                    <a:cubicBezTo>
                      <a:pt x="371" y="145"/>
                      <a:pt x="371" y="145"/>
                      <a:pt x="371" y="145"/>
                    </a:cubicBezTo>
                    <a:cubicBezTo>
                      <a:pt x="371" y="147"/>
                      <a:pt x="371" y="147"/>
                      <a:pt x="371" y="147"/>
                    </a:cubicBezTo>
                    <a:cubicBezTo>
                      <a:pt x="372" y="147"/>
                      <a:pt x="372" y="147"/>
                      <a:pt x="372" y="147"/>
                    </a:cubicBezTo>
                    <a:cubicBezTo>
                      <a:pt x="370" y="149"/>
                      <a:pt x="370" y="149"/>
                      <a:pt x="370" y="149"/>
                    </a:cubicBezTo>
                    <a:cubicBezTo>
                      <a:pt x="369" y="145"/>
                      <a:pt x="369" y="145"/>
                      <a:pt x="369" y="145"/>
                    </a:cubicBezTo>
                    <a:cubicBezTo>
                      <a:pt x="367" y="145"/>
                      <a:pt x="367" y="145"/>
                      <a:pt x="367" y="145"/>
                    </a:cubicBezTo>
                    <a:cubicBezTo>
                      <a:pt x="369" y="140"/>
                      <a:pt x="369" y="140"/>
                      <a:pt x="369" y="140"/>
                    </a:cubicBezTo>
                    <a:cubicBezTo>
                      <a:pt x="368" y="139"/>
                      <a:pt x="368" y="139"/>
                      <a:pt x="368" y="139"/>
                    </a:cubicBezTo>
                    <a:cubicBezTo>
                      <a:pt x="368" y="139"/>
                      <a:pt x="368" y="139"/>
                      <a:pt x="368" y="139"/>
                    </a:cubicBezTo>
                    <a:cubicBezTo>
                      <a:pt x="368" y="137"/>
                      <a:pt x="368" y="136"/>
                      <a:pt x="369" y="136"/>
                    </a:cubicBezTo>
                    <a:cubicBezTo>
                      <a:pt x="370" y="134"/>
                      <a:pt x="371" y="134"/>
                      <a:pt x="371" y="134"/>
                    </a:cubicBezTo>
                    <a:cubicBezTo>
                      <a:pt x="366" y="130"/>
                      <a:pt x="366" y="130"/>
                      <a:pt x="366" y="130"/>
                    </a:cubicBezTo>
                    <a:cubicBezTo>
                      <a:pt x="366" y="130"/>
                      <a:pt x="367" y="128"/>
                      <a:pt x="369" y="127"/>
                    </a:cubicBezTo>
                    <a:cubicBezTo>
                      <a:pt x="370" y="126"/>
                      <a:pt x="370" y="126"/>
                      <a:pt x="371" y="126"/>
                    </a:cubicBezTo>
                    <a:cubicBezTo>
                      <a:pt x="373" y="126"/>
                      <a:pt x="375" y="126"/>
                      <a:pt x="378" y="126"/>
                    </a:cubicBezTo>
                    <a:cubicBezTo>
                      <a:pt x="383" y="126"/>
                      <a:pt x="385" y="127"/>
                      <a:pt x="387" y="127"/>
                    </a:cubicBezTo>
                    <a:cubicBezTo>
                      <a:pt x="388" y="127"/>
                      <a:pt x="390" y="126"/>
                      <a:pt x="392" y="126"/>
                    </a:cubicBezTo>
                    <a:cubicBezTo>
                      <a:pt x="394" y="126"/>
                      <a:pt x="397" y="116"/>
                      <a:pt x="397" y="116"/>
                    </a:cubicBezTo>
                    <a:cubicBezTo>
                      <a:pt x="393" y="107"/>
                      <a:pt x="393" y="107"/>
                      <a:pt x="393" y="107"/>
                    </a:cubicBezTo>
                    <a:cubicBezTo>
                      <a:pt x="393" y="107"/>
                      <a:pt x="391" y="104"/>
                      <a:pt x="388" y="104"/>
                    </a:cubicBezTo>
                    <a:cubicBezTo>
                      <a:pt x="386" y="104"/>
                      <a:pt x="386" y="107"/>
                      <a:pt x="386" y="110"/>
                    </a:cubicBezTo>
                    <a:cubicBezTo>
                      <a:pt x="386" y="112"/>
                      <a:pt x="383" y="112"/>
                      <a:pt x="380" y="112"/>
                    </a:cubicBezTo>
                    <a:cubicBezTo>
                      <a:pt x="377" y="112"/>
                      <a:pt x="372" y="111"/>
                      <a:pt x="369" y="111"/>
                    </a:cubicBezTo>
                    <a:cubicBezTo>
                      <a:pt x="364" y="111"/>
                      <a:pt x="356" y="115"/>
                      <a:pt x="356" y="115"/>
                    </a:cubicBezTo>
                    <a:cubicBezTo>
                      <a:pt x="356" y="115"/>
                      <a:pt x="358" y="111"/>
                      <a:pt x="359" y="109"/>
                    </a:cubicBezTo>
                    <a:cubicBezTo>
                      <a:pt x="361" y="107"/>
                      <a:pt x="364" y="107"/>
                      <a:pt x="368" y="107"/>
                    </a:cubicBezTo>
                    <a:cubicBezTo>
                      <a:pt x="372" y="107"/>
                      <a:pt x="372" y="105"/>
                      <a:pt x="373" y="105"/>
                    </a:cubicBezTo>
                    <a:cubicBezTo>
                      <a:pt x="374" y="105"/>
                      <a:pt x="378" y="99"/>
                      <a:pt x="379" y="97"/>
                    </a:cubicBezTo>
                    <a:cubicBezTo>
                      <a:pt x="379" y="97"/>
                      <a:pt x="374" y="96"/>
                      <a:pt x="374" y="93"/>
                    </a:cubicBezTo>
                    <a:cubicBezTo>
                      <a:pt x="374" y="91"/>
                      <a:pt x="374" y="91"/>
                      <a:pt x="374" y="91"/>
                    </a:cubicBezTo>
                    <a:cubicBezTo>
                      <a:pt x="374" y="91"/>
                      <a:pt x="378" y="88"/>
                      <a:pt x="380" y="86"/>
                    </a:cubicBezTo>
                    <a:cubicBezTo>
                      <a:pt x="383" y="83"/>
                      <a:pt x="378" y="81"/>
                      <a:pt x="377" y="79"/>
                    </a:cubicBezTo>
                    <a:cubicBezTo>
                      <a:pt x="375" y="78"/>
                      <a:pt x="377" y="76"/>
                      <a:pt x="377" y="76"/>
                    </a:cubicBezTo>
                    <a:cubicBezTo>
                      <a:pt x="377" y="76"/>
                      <a:pt x="377" y="72"/>
                      <a:pt x="380" y="72"/>
                    </a:cubicBezTo>
                    <a:cubicBezTo>
                      <a:pt x="384" y="72"/>
                      <a:pt x="382" y="72"/>
                      <a:pt x="382" y="69"/>
                    </a:cubicBezTo>
                    <a:cubicBezTo>
                      <a:pt x="382" y="68"/>
                      <a:pt x="382" y="67"/>
                      <a:pt x="381" y="67"/>
                    </a:cubicBezTo>
                    <a:cubicBezTo>
                      <a:pt x="381" y="67"/>
                      <a:pt x="380" y="69"/>
                      <a:pt x="379" y="69"/>
                    </a:cubicBezTo>
                    <a:cubicBezTo>
                      <a:pt x="377" y="69"/>
                      <a:pt x="378" y="64"/>
                      <a:pt x="380" y="64"/>
                    </a:cubicBezTo>
                    <a:cubicBezTo>
                      <a:pt x="381" y="64"/>
                      <a:pt x="385" y="62"/>
                      <a:pt x="385" y="62"/>
                    </a:cubicBezTo>
                    <a:cubicBezTo>
                      <a:pt x="385" y="62"/>
                      <a:pt x="387" y="57"/>
                      <a:pt x="387" y="55"/>
                    </a:cubicBezTo>
                    <a:cubicBezTo>
                      <a:pt x="387" y="53"/>
                      <a:pt x="390" y="45"/>
                      <a:pt x="390" y="41"/>
                    </a:cubicBezTo>
                    <a:cubicBezTo>
                      <a:pt x="390" y="36"/>
                      <a:pt x="377" y="33"/>
                      <a:pt x="374" y="31"/>
                    </a:cubicBezTo>
                    <a:cubicBezTo>
                      <a:pt x="373" y="30"/>
                      <a:pt x="371" y="30"/>
                      <a:pt x="369" y="30"/>
                    </a:cubicBezTo>
                    <a:cubicBezTo>
                      <a:pt x="365" y="30"/>
                      <a:pt x="361" y="31"/>
                      <a:pt x="361" y="31"/>
                    </a:cubicBezTo>
                    <a:cubicBezTo>
                      <a:pt x="357" y="38"/>
                      <a:pt x="357" y="38"/>
                      <a:pt x="357" y="38"/>
                    </a:cubicBezTo>
                    <a:cubicBezTo>
                      <a:pt x="357" y="38"/>
                      <a:pt x="355" y="45"/>
                      <a:pt x="355" y="46"/>
                    </a:cubicBezTo>
                    <a:cubicBezTo>
                      <a:pt x="355" y="48"/>
                      <a:pt x="351" y="53"/>
                      <a:pt x="353" y="55"/>
                    </a:cubicBezTo>
                    <a:cubicBezTo>
                      <a:pt x="354" y="57"/>
                      <a:pt x="353" y="61"/>
                      <a:pt x="353" y="61"/>
                    </a:cubicBezTo>
                    <a:cubicBezTo>
                      <a:pt x="353" y="61"/>
                      <a:pt x="355" y="67"/>
                      <a:pt x="352" y="70"/>
                    </a:cubicBezTo>
                    <a:cubicBezTo>
                      <a:pt x="351" y="71"/>
                      <a:pt x="351" y="71"/>
                      <a:pt x="350" y="71"/>
                    </a:cubicBezTo>
                    <a:cubicBezTo>
                      <a:pt x="349" y="71"/>
                      <a:pt x="349" y="67"/>
                      <a:pt x="349" y="67"/>
                    </a:cubicBezTo>
                    <a:cubicBezTo>
                      <a:pt x="342" y="66"/>
                      <a:pt x="342" y="66"/>
                      <a:pt x="342" y="66"/>
                    </a:cubicBezTo>
                    <a:cubicBezTo>
                      <a:pt x="339" y="68"/>
                      <a:pt x="339" y="68"/>
                      <a:pt x="339" y="68"/>
                    </a:cubicBezTo>
                    <a:cubicBezTo>
                      <a:pt x="336" y="71"/>
                      <a:pt x="336" y="71"/>
                      <a:pt x="336" y="71"/>
                    </a:cubicBezTo>
                    <a:cubicBezTo>
                      <a:pt x="336" y="71"/>
                      <a:pt x="334" y="65"/>
                      <a:pt x="334" y="63"/>
                    </a:cubicBezTo>
                    <a:cubicBezTo>
                      <a:pt x="334" y="61"/>
                      <a:pt x="332" y="59"/>
                      <a:pt x="331" y="58"/>
                    </a:cubicBezTo>
                    <a:cubicBezTo>
                      <a:pt x="330" y="57"/>
                      <a:pt x="326" y="52"/>
                      <a:pt x="326" y="50"/>
                    </a:cubicBezTo>
                    <a:cubicBezTo>
                      <a:pt x="326" y="49"/>
                      <a:pt x="326" y="49"/>
                      <a:pt x="326" y="49"/>
                    </a:cubicBezTo>
                    <a:cubicBezTo>
                      <a:pt x="326" y="49"/>
                      <a:pt x="324" y="52"/>
                      <a:pt x="324" y="52"/>
                    </a:cubicBezTo>
                    <a:cubicBezTo>
                      <a:pt x="326" y="55"/>
                      <a:pt x="326" y="55"/>
                      <a:pt x="326" y="55"/>
                    </a:cubicBezTo>
                    <a:cubicBezTo>
                      <a:pt x="326" y="55"/>
                      <a:pt x="328" y="58"/>
                      <a:pt x="328" y="60"/>
                    </a:cubicBezTo>
                    <a:cubicBezTo>
                      <a:pt x="328" y="61"/>
                      <a:pt x="326" y="71"/>
                      <a:pt x="326" y="71"/>
                    </a:cubicBezTo>
                    <a:cubicBezTo>
                      <a:pt x="322" y="78"/>
                      <a:pt x="322" y="78"/>
                      <a:pt x="322" y="78"/>
                    </a:cubicBezTo>
                    <a:cubicBezTo>
                      <a:pt x="322" y="78"/>
                      <a:pt x="319" y="81"/>
                      <a:pt x="319" y="84"/>
                    </a:cubicBezTo>
                    <a:cubicBezTo>
                      <a:pt x="319" y="87"/>
                      <a:pt x="319" y="87"/>
                      <a:pt x="319" y="89"/>
                    </a:cubicBezTo>
                    <a:cubicBezTo>
                      <a:pt x="319" y="91"/>
                      <a:pt x="313" y="106"/>
                      <a:pt x="313" y="106"/>
                    </a:cubicBezTo>
                    <a:cubicBezTo>
                      <a:pt x="313" y="106"/>
                      <a:pt x="314" y="99"/>
                      <a:pt x="314" y="97"/>
                    </a:cubicBezTo>
                    <a:cubicBezTo>
                      <a:pt x="314" y="96"/>
                      <a:pt x="313" y="86"/>
                      <a:pt x="313" y="82"/>
                    </a:cubicBezTo>
                    <a:cubicBezTo>
                      <a:pt x="313" y="78"/>
                      <a:pt x="317" y="72"/>
                      <a:pt x="317" y="69"/>
                    </a:cubicBezTo>
                    <a:cubicBezTo>
                      <a:pt x="317" y="66"/>
                      <a:pt x="316" y="62"/>
                      <a:pt x="316" y="62"/>
                    </a:cubicBezTo>
                    <a:cubicBezTo>
                      <a:pt x="312" y="55"/>
                      <a:pt x="312" y="55"/>
                      <a:pt x="312" y="55"/>
                    </a:cubicBezTo>
                    <a:cubicBezTo>
                      <a:pt x="312" y="55"/>
                      <a:pt x="314" y="47"/>
                      <a:pt x="312" y="46"/>
                    </a:cubicBezTo>
                    <a:cubicBezTo>
                      <a:pt x="310" y="44"/>
                      <a:pt x="310" y="41"/>
                      <a:pt x="310" y="41"/>
                    </a:cubicBezTo>
                    <a:cubicBezTo>
                      <a:pt x="303" y="41"/>
                      <a:pt x="303" y="41"/>
                      <a:pt x="303" y="41"/>
                    </a:cubicBezTo>
                    <a:cubicBezTo>
                      <a:pt x="303" y="41"/>
                      <a:pt x="302" y="48"/>
                      <a:pt x="305" y="50"/>
                    </a:cubicBezTo>
                    <a:cubicBezTo>
                      <a:pt x="307" y="52"/>
                      <a:pt x="305" y="55"/>
                      <a:pt x="303" y="59"/>
                    </a:cubicBezTo>
                    <a:cubicBezTo>
                      <a:pt x="302" y="63"/>
                      <a:pt x="302" y="65"/>
                      <a:pt x="299" y="67"/>
                    </a:cubicBezTo>
                    <a:cubicBezTo>
                      <a:pt x="297" y="70"/>
                      <a:pt x="290" y="73"/>
                      <a:pt x="288" y="73"/>
                    </a:cubicBezTo>
                    <a:cubicBezTo>
                      <a:pt x="286" y="73"/>
                      <a:pt x="282" y="76"/>
                      <a:pt x="282" y="76"/>
                    </a:cubicBezTo>
                    <a:cubicBezTo>
                      <a:pt x="282" y="76"/>
                      <a:pt x="283" y="71"/>
                      <a:pt x="283" y="70"/>
                    </a:cubicBezTo>
                    <a:cubicBezTo>
                      <a:pt x="283" y="68"/>
                      <a:pt x="290" y="67"/>
                      <a:pt x="292" y="65"/>
                    </a:cubicBezTo>
                    <a:cubicBezTo>
                      <a:pt x="295" y="63"/>
                      <a:pt x="292" y="63"/>
                      <a:pt x="294" y="62"/>
                    </a:cubicBezTo>
                    <a:cubicBezTo>
                      <a:pt x="295" y="61"/>
                      <a:pt x="294" y="58"/>
                      <a:pt x="294" y="53"/>
                    </a:cubicBezTo>
                    <a:cubicBezTo>
                      <a:pt x="294" y="50"/>
                      <a:pt x="294" y="49"/>
                      <a:pt x="293" y="49"/>
                    </a:cubicBezTo>
                    <a:cubicBezTo>
                      <a:pt x="293" y="49"/>
                      <a:pt x="293" y="49"/>
                      <a:pt x="293" y="49"/>
                    </a:cubicBezTo>
                    <a:cubicBezTo>
                      <a:pt x="293" y="49"/>
                      <a:pt x="286" y="48"/>
                      <a:pt x="283" y="48"/>
                    </a:cubicBezTo>
                    <a:cubicBezTo>
                      <a:pt x="281" y="48"/>
                      <a:pt x="279" y="47"/>
                      <a:pt x="277" y="47"/>
                    </a:cubicBezTo>
                    <a:cubicBezTo>
                      <a:pt x="276" y="47"/>
                      <a:pt x="274" y="48"/>
                      <a:pt x="272" y="49"/>
                    </a:cubicBezTo>
                    <a:cubicBezTo>
                      <a:pt x="269" y="52"/>
                      <a:pt x="268" y="57"/>
                      <a:pt x="267" y="58"/>
                    </a:cubicBezTo>
                    <a:cubicBezTo>
                      <a:pt x="266" y="59"/>
                      <a:pt x="265" y="60"/>
                      <a:pt x="265" y="60"/>
                    </a:cubicBezTo>
                    <a:cubicBezTo>
                      <a:pt x="265" y="60"/>
                      <a:pt x="260" y="62"/>
                      <a:pt x="260" y="64"/>
                    </a:cubicBezTo>
                    <a:cubicBezTo>
                      <a:pt x="260" y="65"/>
                      <a:pt x="258" y="67"/>
                      <a:pt x="258" y="67"/>
                    </a:cubicBezTo>
                    <a:cubicBezTo>
                      <a:pt x="258" y="67"/>
                      <a:pt x="256" y="62"/>
                      <a:pt x="260" y="59"/>
                    </a:cubicBezTo>
                    <a:cubicBezTo>
                      <a:pt x="261" y="57"/>
                      <a:pt x="261" y="57"/>
                      <a:pt x="261" y="57"/>
                    </a:cubicBezTo>
                    <a:cubicBezTo>
                      <a:pt x="261" y="57"/>
                      <a:pt x="261" y="57"/>
                      <a:pt x="261" y="57"/>
                    </a:cubicBezTo>
                    <a:cubicBezTo>
                      <a:pt x="261" y="57"/>
                      <a:pt x="260" y="57"/>
                      <a:pt x="260" y="57"/>
                    </a:cubicBezTo>
                    <a:cubicBezTo>
                      <a:pt x="260" y="57"/>
                      <a:pt x="260" y="57"/>
                      <a:pt x="260" y="56"/>
                    </a:cubicBezTo>
                    <a:cubicBezTo>
                      <a:pt x="260" y="54"/>
                      <a:pt x="264" y="51"/>
                      <a:pt x="265" y="49"/>
                    </a:cubicBezTo>
                    <a:cubicBezTo>
                      <a:pt x="267" y="48"/>
                      <a:pt x="267" y="46"/>
                      <a:pt x="267" y="46"/>
                    </a:cubicBezTo>
                    <a:cubicBezTo>
                      <a:pt x="267" y="46"/>
                      <a:pt x="264" y="44"/>
                      <a:pt x="260" y="44"/>
                    </a:cubicBezTo>
                    <a:cubicBezTo>
                      <a:pt x="255" y="44"/>
                      <a:pt x="244" y="44"/>
                      <a:pt x="241" y="44"/>
                    </a:cubicBezTo>
                    <a:cubicBezTo>
                      <a:pt x="238" y="44"/>
                      <a:pt x="232" y="38"/>
                      <a:pt x="232" y="38"/>
                    </a:cubicBezTo>
                    <a:cubicBezTo>
                      <a:pt x="232" y="38"/>
                      <a:pt x="240" y="40"/>
                      <a:pt x="242" y="40"/>
                    </a:cubicBezTo>
                    <a:cubicBezTo>
                      <a:pt x="243" y="40"/>
                      <a:pt x="255" y="40"/>
                      <a:pt x="260" y="38"/>
                    </a:cubicBezTo>
                    <a:cubicBezTo>
                      <a:pt x="261" y="37"/>
                      <a:pt x="261" y="37"/>
                      <a:pt x="262" y="37"/>
                    </a:cubicBezTo>
                    <a:cubicBezTo>
                      <a:pt x="263" y="37"/>
                      <a:pt x="262" y="40"/>
                      <a:pt x="264" y="40"/>
                    </a:cubicBezTo>
                    <a:cubicBezTo>
                      <a:pt x="267" y="40"/>
                      <a:pt x="264" y="40"/>
                      <a:pt x="269" y="38"/>
                    </a:cubicBezTo>
                    <a:cubicBezTo>
                      <a:pt x="274" y="37"/>
                      <a:pt x="271" y="37"/>
                      <a:pt x="276" y="35"/>
                    </a:cubicBezTo>
                    <a:cubicBezTo>
                      <a:pt x="280" y="33"/>
                      <a:pt x="281" y="33"/>
                      <a:pt x="282" y="33"/>
                    </a:cubicBezTo>
                    <a:cubicBezTo>
                      <a:pt x="282" y="33"/>
                      <a:pt x="282" y="33"/>
                      <a:pt x="282" y="33"/>
                    </a:cubicBezTo>
                    <a:cubicBezTo>
                      <a:pt x="283" y="33"/>
                      <a:pt x="283" y="33"/>
                      <a:pt x="283" y="33"/>
                    </a:cubicBezTo>
                    <a:cubicBezTo>
                      <a:pt x="285" y="33"/>
                      <a:pt x="291" y="30"/>
                      <a:pt x="291" y="30"/>
                    </a:cubicBezTo>
                    <a:cubicBezTo>
                      <a:pt x="291" y="30"/>
                      <a:pt x="294" y="29"/>
                      <a:pt x="296" y="27"/>
                    </a:cubicBezTo>
                    <a:cubicBezTo>
                      <a:pt x="297" y="26"/>
                      <a:pt x="303" y="22"/>
                      <a:pt x="303" y="20"/>
                    </a:cubicBezTo>
                    <a:cubicBezTo>
                      <a:pt x="303" y="18"/>
                      <a:pt x="298" y="15"/>
                      <a:pt x="298" y="15"/>
                    </a:cubicBezTo>
                    <a:cubicBezTo>
                      <a:pt x="298" y="15"/>
                      <a:pt x="292" y="15"/>
                      <a:pt x="289" y="15"/>
                    </a:cubicBezTo>
                    <a:cubicBezTo>
                      <a:pt x="287" y="15"/>
                      <a:pt x="287" y="18"/>
                      <a:pt x="287" y="18"/>
                    </a:cubicBezTo>
                    <a:cubicBezTo>
                      <a:pt x="285" y="18"/>
                      <a:pt x="285" y="18"/>
                      <a:pt x="285" y="18"/>
                    </a:cubicBezTo>
                    <a:cubicBezTo>
                      <a:pt x="284" y="11"/>
                      <a:pt x="284" y="11"/>
                      <a:pt x="284" y="11"/>
                    </a:cubicBezTo>
                    <a:cubicBezTo>
                      <a:pt x="279" y="16"/>
                      <a:pt x="279" y="16"/>
                      <a:pt x="279" y="16"/>
                    </a:cubicBezTo>
                    <a:cubicBezTo>
                      <a:pt x="279" y="16"/>
                      <a:pt x="279" y="16"/>
                      <a:pt x="279" y="16"/>
                    </a:cubicBezTo>
                    <a:cubicBezTo>
                      <a:pt x="277" y="16"/>
                      <a:pt x="272" y="16"/>
                      <a:pt x="271" y="15"/>
                    </a:cubicBezTo>
                    <a:cubicBezTo>
                      <a:pt x="270" y="14"/>
                      <a:pt x="267" y="14"/>
                      <a:pt x="264" y="14"/>
                    </a:cubicBezTo>
                    <a:cubicBezTo>
                      <a:pt x="262" y="14"/>
                      <a:pt x="261" y="14"/>
                      <a:pt x="261" y="14"/>
                    </a:cubicBezTo>
                    <a:cubicBezTo>
                      <a:pt x="261" y="14"/>
                      <a:pt x="249" y="17"/>
                      <a:pt x="242" y="17"/>
                    </a:cubicBezTo>
                    <a:cubicBezTo>
                      <a:pt x="235" y="17"/>
                      <a:pt x="224" y="18"/>
                      <a:pt x="224" y="18"/>
                    </a:cubicBezTo>
                    <a:cubicBezTo>
                      <a:pt x="226" y="14"/>
                      <a:pt x="226" y="14"/>
                      <a:pt x="226" y="14"/>
                    </a:cubicBezTo>
                    <a:cubicBezTo>
                      <a:pt x="233" y="12"/>
                      <a:pt x="233" y="12"/>
                      <a:pt x="233" y="12"/>
                    </a:cubicBezTo>
                    <a:cubicBezTo>
                      <a:pt x="233" y="12"/>
                      <a:pt x="241" y="11"/>
                      <a:pt x="242" y="10"/>
                    </a:cubicBezTo>
                    <a:cubicBezTo>
                      <a:pt x="244" y="8"/>
                      <a:pt x="247" y="8"/>
                      <a:pt x="249" y="8"/>
                    </a:cubicBezTo>
                    <a:cubicBezTo>
                      <a:pt x="250" y="8"/>
                      <a:pt x="252" y="10"/>
                      <a:pt x="256" y="10"/>
                    </a:cubicBezTo>
                    <a:cubicBezTo>
                      <a:pt x="261" y="10"/>
                      <a:pt x="258" y="9"/>
                      <a:pt x="260" y="9"/>
                    </a:cubicBezTo>
                    <a:cubicBezTo>
                      <a:pt x="261" y="9"/>
                      <a:pt x="258" y="8"/>
                      <a:pt x="258" y="7"/>
                    </a:cubicBezTo>
                    <a:cubicBezTo>
                      <a:pt x="258" y="5"/>
                      <a:pt x="255" y="4"/>
                      <a:pt x="255" y="4"/>
                    </a:cubicBezTo>
                    <a:cubicBezTo>
                      <a:pt x="255" y="4"/>
                      <a:pt x="245" y="4"/>
                      <a:pt x="244" y="3"/>
                    </a:cubicBezTo>
                    <a:cubicBezTo>
                      <a:pt x="243" y="2"/>
                      <a:pt x="242" y="1"/>
                      <a:pt x="239" y="1"/>
                    </a:cubicBezTo>
                    <a:cubicBezTo>
                      <a:pt x="237" y="1"/>
                      <a:pt x="226" y="0"/>
                      <a:pt x="223" y="0"/>
                    </a:cubicBezTo>
                    <a:cubicBezTo>
                      <a:pt x="219" y="0"/>
                      <a:pt x="210" y="0"/>
                      <a:pt x="210" y="0"/>
                    </a:cubicBezTo>
                    <a:cubicBezTo>
                      <a:pt x="210" y="0"/>
                      <a:pt x="210" y="2"/>
                      <a:pt x="210" y="8"/>
                    </a:cubicBezTo>
                    <a:cubicBezTo>
                      <a:pt x="210" y="11"/>
                      <a:pt x="211" y="11"/>
                      <a:pt x="211" y="12"/>
                    </a:cubicBezTo>
                    <a:cubicBezTo>
                      <a:pt x="206" y="12"/>
                      <a:pt x="206" y="12"/>
                      <a:pt x="206" y="12"/>
                    </a:cubicBezTo>
                    <a:cubicBezTo>
                      <a:pt x="203" y="12"/>
                      <a:pt x="203" y="12"/>
                      <a:pt x="203" y="12"/>
                    </a:cubicBezTo>
                    <a:cubicBezTo>
                      <a:pt x="201" y="9"/>
                      <a:pt x="201" y="9"/>
                      <a:pt x="201" y="9"/>
                    </a:cubicBezTo>
                    <a:cubicBezTo>
                      <a:pt x="201" y="9"/>
                      <a:pt x="198" y="9"/>
                      <a:pt x="195" y="9"/>
                    </a:cubicBezTo>
                    <a:cubicBezTo>
                      <a:pt x="191" y="9"/>
                      <a:pt x="191" y="9"/>
                      <a:pt x="190" y="8"/>
                    </a:cubicBezTo>
                    <a:cubicBezTo>
                      <a:pt x="189" y="7"/>
                      <a:pt x="187" y="5"/>
                      <a:pt x="187" y="5"/>
                    </a:cubicBezTo>
                    <a:cubicBezTo>
                      <a:pt x="181" y="6"/>
                      <a:pt x="181" y="6"/>
                      <a:pt x="181" y="6"/>
                    </a:cubicBezTo>
                    <a:cubicBezTo>
                      <a:pt x="178" y="9"/>
                      <a:pt x="178" y="9"/>
                      <a:pt x="178" y="9"/>
                    </a:cubicBezTo>
                    <a:cubicBezTo>
                      <a:pt x="179" y="13"/>
                      <a:pt x="179" y="13"/>
                      <a:pt x="179" y="13"/>
                    </a:cubicBezTo>
                    <a:cubicBezTo>
                      <a:pt x="179" y="16"/>
                      <a:pt x="179" y="16"/>
                      <a:pt x="179" y="16"/>
                    </a:cubicBezTo>
                    <a:cubicBezTo>
                      <a:pt x="183" y="16"/>
                      <a:pt x="183" y="16"/>
                      <a:pt x="183" y="16"/>
                    </a:cubicBezTo>
                    <a:cubicBezTo>
                      <a:pt x="189" y="16"/>
                      <a:pt x="189" y="16"/>
                      <a:pt x="189" y="16"/>
                    </a:cubicBezTo>
                    <a:cubicBezTo>
                      <a:pt x="189" y="16"/>
                      <a:pt x="196" y="15"/>
                      <a:pt x="198" y="15"/>
                    </a:cubicBezTo>
                    <a:cubicBezTo>
                      <a:pt x="200" y="15"/>
                      <a:pt x="202" y="19"/>
                      <a:pt x="202" y="19"/>
                    </a:cubicBezTo>
                    <a:cubicBezTo>
                      <a:pt x="202" y="19"/>
                      <a:pt x="199" y="26"/>
                      <a:pt x="199" y="31"/>
                    </a:cubicBezTo>
                    <a:cubicBezTo>
                      <a:pt x="199" y="35"/>
                      <a:pt x="199" y="35"/>
                      <a:pt x="199" y="35"/>
                    </a:cubicBezTo>
                    <a:cubicBezTo>
                      <a:pt x="197" y="31"/>
                      <a:pt x="197" y="31"/>
                      <a:pt x="197" y="31"/>
                    </a:cubicBezTo>
                    <a:cubicBezTo>
                      <a:pt x="197" y="31"/>
                      <a:pt x="195" y="28"/>
                      <a:pt x="195" y="26"/>
                    </a:cubicBezTo>
                    <a:cubicBezTo>
                      <a:pt x="195" y="25"/>
                      <a:pt x="195" y="19"/>
                      <a:pt x="195" y="19"/>
                    </a:cubicBezTo>
                    <a:cubicBezTo>
                      <a:pt x="195" y="19"/>
                      <a:pt x="192" y="28"/>
                      <a:pt x="192" y="29"/>
                    </a:cubicBezTo>
                    <a:cubicBezTo>
                      <a:pt x="192" y="30"/>
                      <a:pt x="192" y="30"/>
                      <a:pt x="192" y="30"/>
                    </a:cubicBezTo>
                    <a:cubicBezTo>
                      <a:pt x="191" y="30"/>
                      <a:pt x="190" y="27"/>
                      <a:pt x="190" y="27"/>
                    </a:cubicBezTo>
                    <a:cubicBezTo>
                      <a:pt x="188" y="22"/>
                      <a:pt x="188" y="22"/>
                      <a:pt x="188" y="22"/>
                    </a:cubicBezTo>
                    <a:cubicBezTo>
                      <a:pt x="181" y="21"/>
                      <a:pt x="181" y="21"/>
                      <a:pt x="181" y="21"/>
                    </a:cubicBezTo>
                    <a:cubicBezTo>
                      <a:pt x="180" y="24"/>
                      <a:pt x="180" y="24"/>
                      <a:pt x="180" y="24"/>
                    </a:cubicBezTo>
                    <a:cubicBezTo>
                      <a:pt x="181" y="29"/>
                      <a:pt x="181" y="29"/>
                      <a:pt x="181" y="29"/>
                    </a:cubicBezTo>
                    <a:cubicBezTo>
                      <a:pt x="181" y="29"/>
                      <a:pt x="182" y="33"/>
                      <a:pt x="184" y="35"/>
                    </a:cubicBezTo>
                    <a:cubicBezTo>
                      <a:pt x="186" y="37"/>
                      <a:pt x="187" y="39"/>
                      <a:pt x="188" y="40"/>
                    </a:cubicBezTo>
                    <a:cubicBezTo>
                      <a:pt x="189" y="41"/>
                      <a:pt x="188" y="44"/>
                      <a:pt x="188" y="44"/>
                    </a:cubicBezTo>
                    <a:cubicBezTo>
                      <a:pt x="185" y="43"/>
                      <a:pt x="185" y="43"/>
                      <a:pt x="185" y="43"/>
                    </a:cubicBezTo>
                    <a:cubicBezTo>
                      <a:pt x="182" y="43"/>
                      <a:pt x="182" y="43"/>
                      <a:pt x="182" y="43"/>
                    </a:cubicBezTo>
                    <a:cubicBezTo>
                      <a:pt x="180" y="39"/>
                      <a:pt x="180" y="39"/>
                      <a:pt x="180" y="39"/>
                    </a:cubicBezTo>
                    <a:cubicBezTo>
                      <a:pt x="177" y="36"/>
                      <a:pt x="177" y="36"/>
                      <a:pt x="177" y="36"/>
                    </a:cubicBezTo>
                    <a:cubicBezTo>
                      <a:pt x="177" y="36"/>
                      <a:pt x="178" y="32"/>
                      <a:pt x="176" y="30"/>
                    </a:cubicBezTo>
                    <a:cubicBezTo>
                      <a:pt x="174" y="28"/>
                      <a:pt x="172" y="27"/>
                      <a:pt x="172" y="27"/>
                    </a:cubicBezTo>
                    <a:cubicBezTo>
                      <a:pt x="169" y="30"/>
                      <a:pt x="169" y="30"/>
                      <a:pt x="169" y="30"/>
                    </a:cubicBezTo>
                    <a:cubicBezTo>
                      <a:pt x="170" y="33"/>
                      <a:pt x="170" y="33"/>
                      <a:pt x="170" y="33"/>
                    </a:cubicBezTo>
                    <a:cubicBezTo>
                      <a:pt x="170" y="35"/>
                      <a:pt x="170" y="35"/>
                      <a:pt x="170" y="35"/>
                    </a:cubicBezTo>
                    <a:cubicBezTo>
                      <a:pt x="174" y="36"/>
                      <a:pt x="174" y="36"/>
                      <a:pt x="174" y="36"/>
                    </a:cubicBezTo>
                    <a:cubicBezTo>
                      <a:pt x="171" y="39"/>
                      <a:pt x="171" y="39"/>
                      <a:pt x="171" y="39"/>
                    </a:cubicBezTo>
                    <a:cubicBezTo>
                      <a:pt x="177" y="43"/>
                      <a:pt x="177" y="43"/>
                      <a:pt x="177" y="43"/>
                    </a:cubicBezTo>
                    <a:cubicBezTo>
                      <a:pt x="180" y="43"/>
                      <a:pt x="180" y="43"/>
                      <a:pt x="180" y="43"/>
                    </a:cubicBezTo>
                    <a:cubicBezTo>
                      <a:pt x="181" y="49"/>
                      <a:pt x="181" y="49"/>
                      <a:pt x="181" y="49"/>
                    </a:cubicBezTo>
                    <a:cubicBezTo>
                      <a:pt x="185" y="49"/>
                      <a:pt x="185" y="49"/>
                      <a:pt x="185" y="49"/>
                    </a:cubicBezTo>
                    <a:cubicBezTo>
                      <a:pt x="185" y="60"/>
                      <a:pt x="185" y="60"/>
                      <a:pt x="185" y="60"/>
                    </a:cubicBezTo>
                    <a:cubicBezTo>
                      <a:pt x="183" y="68"/>
                      <a:pt x="183" y="68"/>
                      <a:pt x="183" y="68"/>
                    </a:cubicBezTo>
                    <a:cubicBezTo>
                      <a:pt x="181" y="65"/>
                      <a:pt x="181" y="65"/>
                      <a:pt x="181" y="65"/>
                    </a:cubicBezTo>
                    <a:cubicBezTo>
                      <a:pt x="181" y="60"/>
                      <a:pt x="181" y="60"/>
                      <a:pt x="181" y="60"/>
                    </a:cubicBezTo>
                    <a:cubicBezTo>
                      <a:pt x="181" y="60"/>
                      <a:pt x="179" y="60"/>
                      <a:pt x="176" y="60"/>
                    </a:cubicBezTo>
                    <a:cubicBezTo>
                      <a:pt x="176" y="60"/>
                      <a:pt x="176" y="56"/>
                      <a:pt x="175" y="55"/>
                    </a:cubicBezTo>
                    <a:cubicBezTo>
                      <a:pt x="174" y="54"/>
                      <a:pt x="172" y="49"/>
                      <a:pt x="172" y="49"/>
                    </a:cubicBezTo>
                    <a:cubicBezTo>
                      <a:pt x="168" y="49"/>
                      <a:pt x="168" y="49"/>
                      <a:pt x="168" y="49"/>
                    </a:cubicBezTo>
                    <a:cubicBezTo>
                      <a:pt x="166" y="47"/>
                      <a:pt x="166" y="47"/>
                      <a:pt x="166" y="47"/>
                    </a:cubicBezTo>
                    <a:cubicBezTo>
                      <a:pt x="166" y="44"/>
                      <a:pt x="166" y="44"/>
                      <a:pt x="166" y="44"/>
                    </a:cubicBezTo>
                    <a:cubicBezTo>
                      <a:pt x="166" y="39"/>
                      <a:pt x="166" y="39"/>
                      <a:pt x="166" y="39"/>
                    </a:cubicBezTo>
                    <a:cubicBezTo>
                      <a:pt x="162" y="36"/>
                      <a:pt x="162" y="36"/>
                      <a:pt x="162" y="36"/>
                    </a:cubicBezTo>
                    <a:cubicBezTo>
                      <a:pt x="160" y="33"/>
                      <a:pt x="160" y="33"/>
                      <a:pt x="160" y="33"/>
                    </a:cubicBezTo>
                    <a:cubicBezTo>
                      <a:pt x="157" y="39"/>
                      <a:pt x="157" y="39"/>
                      <a:pt x="157" y="39"/>
                    </a:cubicBezTo>
                    <a:cubicBezTo>
                      <a:pt x="157" y="43"/>
                      <a:pt x="157" y="43"/>
                      <a:pt x="157" y="43"/>
                    </a:cubicBezTo>
                    <a:cubicBezTo>
                      <a:pt x="161" y="43"/>
                      <a:pt x="161" y="43"/>
                      <a:pt x="161" y="43"/>
                    </a:cubicBezTo>
                    <a:cubicBezTo>
                      <a:pt x="158" y="44"/>
                      <a:pt x="158" y="44"/>
                      <a:pt x="158" y="44"/>
                    </a:cubicBezTo>
                    <a:cubicBezTo>
                      <a:pt x="159" y="47"/>
                      <a:pt x="159" y="47"/>
                      <a:pt x="159" y="47"/>
                    </a:cubicBezTo>
                    <a:cubicBezTo>
                      <a:pt x="163" y="51"/>
                      <a:pt x="163" y="51"/>
                      <a:pt x="163" y="51"/>
                    </a:cubicBezTo>
                    <a:cubicBezTo>
                      <a:pt x="169" y="51"/>
                      <a:pt x="169" y="51"/>
                      <a:pt x="169" y="51"/>
                    </a:cubicBezTo>
                    <a:cubicBezTo>
                      <a:pt x="171" y="61"/>
                      <a:pt x="171" y="61"/>
                      <a:pt x="171" y="61"/>
                    </a:cubicBezTo>
                    <a:cubicBezTo>
                      <a:pt x="171" y="67"/>
                      <a:pt x="171" y="67"/>
                      <a:pt x="171" y="67"/>
                    </a:cubicBezTo>
                    <a:cubicBezTo>
                      <a:pt x="167" y="69"/>
                      <a:pt x="167" y="69"/>
                      <a:pt x="167" y="69"/>
                    </a:cubicBezTo>
                    <a:cubicBezTo>
                      <a:pt x="167" y="65"/>
                      <a:pt x="167" y="65"/>
                      <a:pt x="167" y="65"/>
                    </a:cubicBezTo>
                    <a:cubicBezTo>
                      <a:pt x="162" y="59"/>
                      <a:pt x="162" y="59"/>
                      <a:pt x="162" y="59"/>
                    </a:cubicBezTo>
                    <a:cubicBezTo>
                      <a:pt x="149" y="59"/>
                      <a:pt x="149" y="59"/>
                      <a:pt x="149" y="59"/>
                    </a:cubicBezTo>
                    <a:cubicBezTo>
                      <a:pt x="149" y="47"/>
                      <a:pt x="149" y="47"/>
                      <a:pt x="149" y="47"/>
                    </a:cubicBezTo>
                    <a:cubicBezTo>
                      <a:pt x="140" y="42"/>
                      <a:pt x="140" y="42"/>
                      <a:pt x="140" y="42"/>
                    </a:cubicBezTo>
                    <a:cubicBezTo>
                      <a:pt x="140" y="32"/>
                      <a:pt x="140" y="32"/>
                      <a:pt x="140" y="32"/>
                    </a:cubicBezTo>
                    <a:cubicBezTo>
                      <a:pt x="130" y="37"/>
                      <a:pt x="130" y="37"/>
                      <a:pt x="130" y="37"/>
                    </a:cubicBezTo>
                    <a:cubicBezTo>
                      <a:pt x="138" y="44"/>
                      <a:pt x="138" y="44"/>
                      <a:pt x="138" y="44"/>
                    </a:cubicBezTo>
                    <a:cubicBezTo>
                      <a:pt x="144" y="47"/>
                      <a:pt x="144" y="47"/>
                      <a:pt x="144" y="47"/>
                    </a:cubicBezTo>
                    <a:cubicBezTo>
                      <a:pt x="144" y="47"/>
                      <a:pt x="143" y="55"/>
                      <a:pt x="143" y="58"/>
                    </a:cubicBezTo>
                    <a:cubicBezTo>
                      <a:pt x="143" y="59"/>
                      <a:pt x="142" y="60"/>
                      <a:pt x="141" y="60"/>
                    </a:cubicBezTo>
                    <a:cubicBezTo>
                      <a:pt x="139" y="60"/>
                      <a:pt x="135" y="58"/>
                      <a:pt x="135" y="58"/>
                    </a:cubicBezTo>
                    <a:cubicBezTo>
                      <a:pt x="129" y="58"/>
                      <a:pt x="129" y="58"/>
                      <a:pt x="129" y="58"/>
                    </a:cubicBezTo>
                    <a:cubicBezTo>
                      <a:pt x="124" y="46"/>
                      <a:pt x="124" y="46"/>
                      <a:pt x="124" y="46"/>
                    </a:cubicBezTo>
                    <a:cubicBezTo>
                      <a:pt x="119" y="43"/>
                      <a:pt x="119" y="43"/>
                      <a:pt x="119" y="43"/>
                    </a:cubicBezTo>
                    <a:cubicBezTo>
                      <a:pt x="122" y="50"/>
                      <a:pt x="122" y="50"/>
                      <a:pt x="122" y="50"/>
                    </a:cubicBezTo>
                    <a:cubicBezTo>
                      <a:pt x="121" y="59"/>
                      <a:pt x="121" y="59"/>
                      <a:pt x="121" y="59"/>
                    </a:cubicBezTo>
                    <a:cubicBezTo>
                      <a:pt x="121" y="65"/>
                      <a:pt x="121" y="65"/>
                      <a:pt x="121" y="65"/>
                    </a:cubicBezTo>
                    <a:cubicBezTo>
                      <a:pt x="115" y="59"/>
                      <a:pt x="115" y="59"/>
                      <a:pt x="115" y="59"/>
                    </a:cubicBezTo>
                    <a:cubicBezTo>
                      <a:pt x="115" y="54"/>
                      <a:pt x="115" y="54"/>
                      <a:pt x="115" y="54"/>
                    </a:cubicBezTo>
                    <a:cubicBezTo>
                      <a:pt x="110" y="54"/>
                      <a:pt x="110" y="54"/>
                      <a:pt x="110" y="54"/>
                    </a:cubicBezTo>
                    <a:cubicBezTo>
                      <a:pt x="113" y="60"/>
                      <a:pt x="113" y="60"/>
                      <a:pt x="113" y="60"/>
                    </a:cubicBezTo>
                    <a:cubicBezTo>
                      <a:pt x="110" y="70"/>
                      <a:pt x="110" y="70"/>
                      <a:pt x="110" y="70"/>
                    </a:cubicBezTo>
                    <a:cubicBezTo>
                      <a:pt x="105" y="76"/>
                      <a:pt x="105" y="76"/>
                      <a:pt x="105" y="76"/>
                    </a:cubicBezTo>
                    <a:cubicBezTo>
                      <a:pt x="107" y="60"/>
                      <a:pt x="107" y="60"/>
                      <a:pt x="107" y="60"/>
                    </a:cubicBezTo>
                    <a:cubicBezTo>
                      <a:pt x="107" y="60"/>
                      <a:pt x="98" y="54"/>
                      <a:pt x="94" y="54"/>
                    </a:cubicBezTo>
                    <a:cubicBezTo>
                      <a:pt x="94" y="54"/>
                      <a:pt x="93" y="54"/>
                      <a:pt x="93" y="55"/>
                    </a:cubicBezTo>
                    <a:cubicBezTo>
                      <a:pt x="90" y="57"/>
                      <a:pt x="93" y="55"/>
                      <a:pt x="93" y="58"/>
                    </a:cubicBezTo>
                    <a:cubicBezTo>
                      <a:pt x="93" y="61"/>
                      <a:pt x="95" y="67"/>
                      <a:pt x="95" y="67"/>
                    </a:cubicBezTo>
                    <a:cubicBezTo>
                      <a:pt x="95" y="67"/>
                      <a:pt x="98" y="77"/>
                      <a:pt x="98" y="82"/>
                    </a:cubicBezTo>
                    <a:cubicBezTo>
                      <a:pt x="98" y="83"/>
                      <a:pt x="98" y="83"/>
                      <a:pt x="97" y="83"/>
                    </a:cubicBezTo>
                    <a:cubicBezTo>
                      <a:pt x="96" y="83"/>
                      <a:pt x="90" y="72"/>
                      <a:pt x="90" y="72"/>
                    </a:cubicBezTo>
                    <a:cubicBezTo>
                      <a:pt x="88" y="64"/>
                      <a:pt x="88" y="64"/>
                      <a:pt x="88" y="64"/>
                    </a:cubicBezTo>
                    <a:cubicBezTo>
                      <a:pt x="86" y="62"/>
                      <a:pt x="86" y="62"/>
                      <a:pt x="86" y="62"/>
                    </a:cubicBezTo>
                    <a:cubicBezTo>
                      <a:pt x="85" y="62"/>
                      <a:pt x="85" y="62"/>
                      <a:pt x="85" y="62"/>
                    </a:cubicBezTo>
                    <a:cubicBezTo>
                      <a:pt x="83" y="65"/>
                      <a:pt x="83" y="65"/>
                      <a:pt x="83" y="65"/>
                    </a:cubicBezTo>
                    <a:cubicBezTo>
                      <a:pt x="82" y="72"/>
                      <a:pt x="82" y="72"/>
                      <a:pt x="82" y="72"/>
                    </a:cubicBezTo>
                    <a:cubicBezTo>
                      <a:pt x="83" y="79"/>
                      <a:pt x="83" y="79"/>
                      <a:pt x="83" y="79"/>
                    </a:cubicBezTo>
                    <a:cubicBezTo>
                      <a:pt x="83" y="87"/>
                      <a:pt x="83" y="87"/>
                      <a:pt x="83" y="87"/>
                    </a:cubicBezTo>
                    <a:cubicBezTo>
                      <a:pt x="80" y="87"/>
                      <a:pt x="80" y="87"/>
                      <a:pt x="80" y="87"/>
                    </a:cubicBezTo>
                    <a:cubicBezTo>
                      <a:pt x="76" y="93"/>
                      <a:pt x="76" y="93"/>
                      <a:pt x="76" y="93"/>
                    </a:cubicBezTo>
                    <a:cubicBezTo>
                      <a:pt x="72" y="89"/>
                      <a:pt x="72" y="89"/>
                      <a:pt x="72" y="89"/>
                    </a:cubicBezTo>
                    <a:cubicBezTo>
                      <a:pt x="67" y="95"/>
                      <a:pt x="67" y="95"/>
                      <a:pt x="67" y="95"/>
                    </a:cubicBezTo>
                    <a:cubicBezTo>
                      <a:pt x="71" y="99"/>
                      <a:pt x="71" y="99"/>
                      <a:pt x="71" y="99"/>
                    </a:cubicBezTo>
                    <a:cubicBezTo>
                      <a:pt x="64" y="106"/>
                      <a:pt x="64" y="106"/>
                      <a:pt x="64" y="106"/>
                    </a:cubicBezTo>
                    <a:cubicBezTo>
                      <a:pt x="55" y="109"/>
                      <a:pt x="55" y="109"/>
                      <a:pt x="55" y="109"/>
                    </a:cubicBezTo>
                    <a:cubicBezTo>
                      <a:pt x="51" y="114"/>
                      <a:pt x="51" y="114"/>
                      <a:pt x="51" y="114"/>
                    </a:cubicBezTo>
                    <a:cubicBezTo>
                      <a:pt x="44" y="114"/>
                      <a:pt x="44" y="114"/>
                      <a:pt x="44" y="114"/>
                    </a:cubicBezTo>
                    <a:cubicBezTo>
                      <a:pt x="44" y="124"/>
                      <a:pt x="44" y="124"/>
                      <a:pt x="44" y="124"/>
                    </a:cubicBezTo>
                    <a:cubicBezTo>
                      <a:pt x="46" y="126"/>
                      <a:pt x="46" y="126"/>
                      <a:pt x="46" y="126"/>
                    </a:cubicBezTo>
                    <a:cubicBezTo>
                      <a:pt x="50" y="127"/>
                      <a:pt x="50" y="127"/>
                      <a:pt x="50" y="127"/>
                    </a:cubicBezTo>
                    <a:cubicBezTo>
                      <a:pt x="54" y="131"/>
                      <a:pt x="54" y="131"/>
                      <a:pt x="54" y="131"/>
                    </a:cubicBezTo>
                    <a:cubicBezTo>
                      <a:pt x="54" y="131"/>
                      <a:pt x="58" y="128"/>
                      <a:pt x="61" y="125"/>
                    </a:cubicBezTo>
                    <a:cubicBezTo>
                      <a:pt x="61" y="125"/>
                      <a:pt x="62" y="125"/>
                      <a:pt x="62" y="125"/>
                    </a:cubicBezTo>
                    <a:cubicBezTo>
                      <a:pt x="63" y="125"/>
                      <a:pt x="63" y="128"/>
                      <a:pt x="63" y="128"/>
                    </a:cubicBezTo>
                    <a:cubicBezTo>
                      <a:pt x="63" y="134"/>
                      <a:pt x="63" y="134"/>
                      <a:pt x="63" y="134"/>
                    </a:cubicBezTo>
                    <a:cubicBezTo>
                      <a:pt x="58" y="134"/>
                      <a:pt x="58" y="134"/>
                      <a:pt x="58" y="134"/>
                    </a:cubicBezTo>
                    <a:cubicBezTo>
                      <a:pt x="58" y="139"/>
                      <a:pt x="58" y="139"/>
                      <a:pt x="58" y="139"/>
                    </a:cubicBezTo>
                    <a:cubicBezTo>
                      <a:pt x="55" y="141"/>
                      <a:pt x="55" y="141"/>
                      <a:pt x="55" y="141"/>
                    </a:cubicBezTo>
                    <a:cubicBezTo>
                      <a:pt x="57" y="142"/>
                      <a:pt x="57" y="142"/>
                      <a:pt x="57" y="142"/>
                    </a:cubicBezTo>
                    <a:cubicBezTo>
                      <a:pt x="58" y="142"/>
                      <a:pt x="58" y="142"/>
                      <a:pt x="58" y="142"/>
                    </a:cubicBezTo>
                    <a:cubicBezTo>
                      <a:pt x="60" y="145"/>
                      <a:pt x="60" y="145"/>
                      <a:pt x="60" y="145"/>
                    </a:cubicBezTo>
                    <a:cubicBezTo>
                      <a:pt x="59" y="147"/>
                      <a:pt x="59" y="147"/>
                      <a:pt x="59" y="147"/>
                    </a:cubicBezTo>
                    <a:cubicBezTo>
                      <a:pt x="57" y="147"/>
                      <a:pt x="57" y="147"/>
                      <a:pt x="57" y="147"/>
                    </a:cubicBezTo>
                    <a:cubicBezTo>
                      <a:pt x="55" y="147"/>
                      <a:pt x="55" y="147"/>
                      <a:pt x="55" y="147"/>
                    </a:cubicBezTo>
                    <a:cubicBezTo>
                      <a:pt x="54" y="151"/>
                      <a:pt x="54" y="151"/>
                      <a:pt x="54" y="151"/>
                    </a:cubicBezTo>
                    <a:cubicBezTo>
                      <a:pt x="55" y="152"/>
                      <a:pt x="55" y="152"/>
                      <a:pt x="55" y="152"/>
                    </a:cubicBezTo>
                    <a:cubicBezTo>
                      <a:pt x="57" y="155"/>
                      <a:pt x="57" y="155"/>
                      <a:pt x="57" y="155"/>
                    </a:cubicBezTo>
                    <a:cubicBezTo>
                      <a:pt x="57" y="159"/>
                      <a:pt x="57" y="159"/>
                      <a:pt x="57" y="159"/>
                    </a:cubicBezTo>
                    <a:cubicBezTo>
                      <a:pt x="55" y="162"/>
                      <a:pt x="55" y="162"/>
                      <a:pt x="55" y="162"/>
                    </a:cubicBezTo>
                    <a:cubicBezTo>
                      <a:pt x="54" y="165"/>
                      <a:pt x="54" y="165"/>
                      <a:pt x="54" y="165"/>
                    </a:cubicBezTo>
                    <a:cubicBezTo>
                      <a:pt x="52" y="166"/>
                      <a:pt x="52" y="166"/>
                      <a:pt x="52" y="166"/>
                    </a:cubicBezTo>
                    <a:cubicBezTo>
                      <a:pt x="48" y="174"/>
                      <a:pt x="48" y="174"/>
                      <a:pt x="48" y="174"/>
                    </a:cubicBezTo>
                    <a:cubicBezTo>
                      <a:pt x="47" y="175"/>
                      <a:pt x="47" y="175"/>
                      <a:pt x="47" y="175"/>
                    </a:cubicBezTo>
                    <a:cubicBezTo>
                      <a:pt x="47" y="174"/>
                      <a:pt x="47" y="174"/>
                      <a:pt x="47" y="174"/>
                    </a:cubicBezTo>
                    <a:cubicBezTo>
                      <a:pt x="45" y="174"/>
                      <a:pt x="45" y="174"/>
                      <a:pt x="45" y="174"/>
                    </a:cubicBezTo>
                    <a:cubicBezTo>
                      <a:pt x="43" y="173"/>
                      <a:pt x="43" y="173"/>
                      <a:pt x="43" y="173"/>
                    </a:cubicBezTo>
                    <a:cubicBezTo>
                      <a:pt x="41" y="174"/>
                      <a:pt x="41" y="174"/>
                      <a:pt x="41" y="174"/>
                    </a:cubicBezTo>
                    <a:cubicBezTo>
                      <a:pt x="40" y="172"/>
                      <a:pt x="40" y="172"/>
                      <a:pt x="40" y="172"/>
                    </a:cubicBezTo>
                    <a:cubicBezTo>
                      <a:pt x="35" y="174"/>
                      <a:pt x="35" y="174"/>
                      <a:pt x="35" y="174"/>
                    </a:cubicBezTo>
                    <a:cubicBezTo>
                      <a:pt x="35" y="175"/>
                      <a:pt x="35" y="175"/>
                      <a:pt x="35" y="175"/>
                    </a:cubicBezTo>
                    <a:cubicBezTo>
                      <a:pt x="34" y="174"/>
                      <a:pt x="34" y="174"/>
                      <a:pt x="34" y="174"/>
                    </a:cubicBezTo>
                    <a:cubicBezTo>
                      <a:pt x="30" y="175"/>
                      <a:pt x="30" y="175"/>
                      <a:pt x="30" y="175"/>
                    </a:cubicBezTo>
                    <a:cubicBezTo>
                      <a:pt x="25" y="179"/>
                      <a:pt x="25" y="179"/>
                      <a:pt x="25" y="179"/>
                    </a:cubicBezTo>
                    <a:cubicBezTo>
                      <a:pt x="26" y="180"/>
                      <a:pt x="26" y="180"/>
                      <a:pt x="26" y="180"/>
                    </a:cubicBezTo>
                    <a:cubicBezTo>
                      <a:pt x="28" y="181"/>
                      <a:pt x="28" y="181"/>
                      <a:pt x="28" y="181"/>
                    </a:cubicBezTo>
                    <a:cubicBezTo>
                      <a:pt x="28" y="183"/>
                      <a:pt x="28" y="183"/>
                      <a:pt x="28" y="183"/>
                    </a:cubicBezTo>
                    <a:cubicBezTo>
                      <a:pt x="26" y="182"/>
                      <a:pt x="26" y="182"/>
                      <a:pt x="26" y="182"/>
                    </a:cubicBezTo>
                    <a:cubicBezTo>
                      <a:pt x="25" y="182"/>
                      <a:pt x="25" y="182"/>
                      <a:pt x="25" y="182"/>
                    </a:cubicBezTo>
                    <a:cubicBezTo>
                      <a:pt x="24" y="183"/>
                      <a:pt x="24" y="183"/>
                      <a:pt x="24" y="183"/>
                    </a:cubicBezTo>
                    <a:cubicBezTo>
                      <a:pt x="24" y="184"/>
                      <a:pt x="24" y="184"/>
                      <a:pt x="24" y="184"/>
                    </a:cubicBezTo>
                    <a:cubicBezTo>
                      <a:pt x="20" y="184"/>
                      <a:pt x="20" y="184"/>
                      <a:pt x="20" y="184"/>
                    </a:cubicBezTo>
                    <a:cubicBezTo>
                      <a:pt x="18" y="186"/>
                      <a:pt x="18" y="186"/>
                      <a:pt x="18" y="186"/>
                    </a:cubicBezTo>
                    <a:cubicBezTo>
                      <a:pt x="15" y="187"/>
                      <a:pt x="15" y="187"/>
                      <a:pt x="15" y="187"/>
                    </a:cubicBezTo>
                    <a:cubicBezTo>
                      <a:pt x="14" y="191"/>
                      <a:pt x="14" y="191"/>
                      <a:pt x="14" y="191"/>
                    </a:cubicBezTo>
                    <a:cubicBezTo>
                      <a:pt x="11" y="190"/>
                      <a:pt x="11" y="190"/>
                      <a:pt x="11" y="190"/>
                    </a:cubicBezTo>
                    <a:cubicBezTo>
                      <a:pt x="9" y="191"/>
                      <a:pt x="9" y="191"/>
                      <a:pt x="9" y="191"/>
                    </a:cubicBezTo>
                    <a:cubicBezTo>
                      <a:pt x="7" y="193"/>
                      <a:pt x="7" y="193"/>
                      <a:pt x="7" y="193"/>
                    </a:cubicBezTo>
                    <a:cubicBezTo>
                      <a:pt x="4" y="194"/>
                      <a:pt x="4" y="194"/>
                      <a:pt x="4" y="194"/>
                    </a:cubicBezTo>
                    <a:cubicBezTo>
                      <a:pt x="3" y="195"/>
                      <a:pt x="3" y="195"/>
                      <a:pt x="3" y="195"/>
                    </a:cubicBezTo>
                    <a:cubicBezTo>
                      <a:pt x="2" y="197"/>
                      <a:pt x="2" y="197"/>
                      <a:pt x="2" y="197"/>
                    </a:cubicBezTo>
                    <a:cubicBezTo>
                      <a:pt x="2" y="198"/>
                      <a:pt x="2" y="198"/>
                      <a:pt x="2" y="198"/>
                    </a:cubicBezTo>
                    <a:cubicBezTo>
                      <a:pt x="1" y="201"/>
                      <a:pt x="1" y="201"/>
                      <a:pt x="1" y="201"/>
                    </a:cubicBezTo>
                    <a:cubicBezTo>
                      <a:pt x="1" y="202"/>
                      <a:pt x="1" y="202"/>
                      <a:pt x="1" y="202"/>
                    </a:cubicBezTo>
                    <a:cubicBezTo>
                      <a:pt x="4" y="203"/>
                      <a:pt x="4" y="203"/>
                      <a:pt x="4" y="203"/>
                    </a:cubicBezTo>
                    <a:cubicBezTo>
                      <a:pt x="2" y="203"/>
                      <a:pt x="2" y="203"/>
                      <a:pt x="2" y="203"/>
                    </a:cubicBezTo>
                    <a:cubicBezTo>
                      <a:pt x="1" y="206"/>
                      <a:pt x="1" y="206"/>
                      <a:pt x="1" y="206"/>
                    </a:cubicBezTo>
                    <a:cubicBezTo>
                      <a:pt x="0" y="206"/>
                      <a:pt x="0" y="206"/>
                      <a:pt x="0" y="206"/>
                    </a:cubicBezTo>
                    <a:cubicBezTo>
                      <a:pt x="1" y="208"/>
                      <a:pt x="1" y="208"/>
                      <a:pt x="1" y="208"/>
                    </a:cubicBezTo>
                    <a:cubicBezTo>
                      <a:pt x="3" y="210"/>
                      <a:pt x="3" y="210"/>
                      <a:pt x="3" y="210"/>
                    </a:cubicBezTo>
                    <a:cubicBezTo>
                      <a:pt x="4" y="211"/>
                      <a:pt x="4" y="211"/>
                      <a:pt x="4" y="211"/>
                    </a:cubicBezTo>
                    <a:cubicBezTo>
                      <a:pt x="5" y="212"/>
                      <a:pt x="5" y="212"/>
                      <a:pt x="5" y="212"/>
                    </a:cubicBezTo>
                    <a:cubicBezTo>
                      <a:pt x="5" y="214"/>
                      <a:pt x="5" y="214"/>
                      <a:pt x="5" y="214"/>
                    </a:cubicBezTo>
                    <a:cubicBezTo>
                      <a:pt x="5" y="214"/>
                      <a:pt x="5" y="214"/>
                      <a:pt x="5" y="214"/>
                    </a:cubicBezTo>
                    <a:cubicBezTo>
                      <a:pt x="8" y="216"/>
                      <a:pt x="8" y="216"/>
                      <a:pt x="8" y="216"/>
                    </a:cubicBezTo>
                    <a:cubicBezTo>
                      <a:pt x="8" y="215"/>
                      <a:pt x="8" y="215"/>
                      <a:pt x="8" y="215"/>
                    </a:cubicBezTo>
                    <a:cubicBezTo>
                      <a:pt x="10" y="216"/>
                      <a:pt x="10" y="216"/>
                      <a:pt x="10" y="216"/>
                    </a:cubicBezTo>
                    <a:cubicBezTo>
                      <a:pt x="12" y="216"/>
                      <a:pt x="12" y="216"/>
                      <a:pt x="12" y="216"/>
                    </a:cubicBezTo>
                    <a:cubicBezTo>
                      <a:pt x="11" y="218"/>
                      <a:pt x="11" y="218"/>
                      <a:pt x="11" y="218"/>
                    </a:cubicBezTo>
                    <a:cubicBezTo>
                      <a:pt x="12" y="220"/>
                      <a:pt x="12" y="220"/>
                      <a:pt x="12" y="220"/>
                    </a:cubicBezTo>
                    <a:cubicBezTo>
                      <a:pt x="20" y="217"/>
                      <a:pt x="20" y="217"/>
                      <a:pt x="20" y="217"/>
                    </a:cubicBezTo>
                    <a:cubicBezTo>
                      <a:pt x="17" y="221"/>
                      <a:pt x="17" y="221"/>
                      <a:pt x="17" y="221"/>
                    </a:cubicBezTo>
                    <a:cubicBezTo>
                      <a:pt x="17" y="223"/>
                      <a:pt x="17" y="223"/>
                      <a:pt x="17" y="223"/>
                    </a:cubicBezTo>
                    <a:cubicBezTo>
                      <a:pt x="21" y="223"/>
                      <a:pt x="21" y="223"/>
                      <a:pt x="21" y="223"/>
                    </a:cubicBezTo>
                    <a:cubicBezTo>
                      <a:pt x="23" y="222"/>
                      <a:pt x="23" y="222"/>
                      <a:pt x="23" y="222"/>
                    </a:cubicBezTo>
                    <a:cubicBezTo>
                      <a:pt x="23" y="223"/>
                      <a:pt x="23" y="223"/>
                      <a:pt x="23" y="223"/>
                    </a:cubicBezTo>
                    <a:cubicBezTo>
                      <a:pt x="20" y="225"/>
                      <a:pt x="20" y="225"/>
                      <a:pt x="20" y="225"/>
                    </a:cubicBezTo>
                    <a:cubicBezTo>
                      <a:pt x="20" y="227"/>
                      <a:pt x="20" y="227"/>
                      <a:pt x="20" y="227"/>
                    </a:cubicBezTo>
                    <a:cubicBezTo>
                      <a:pt x="28" y="230"/>
                      <a:pt x="28" y="230"/>
                      <a:pt x="28" y="230"/>
                    </a:cubicBezTo>
                    <a:cubicBezTo>
                      <a:pt x="30" y="228"/>
                      <a:pt x="30" y="228"/>
                      <a:pt x="30" y="228"/>
                    </a:cubicBezTo>
                    <a:cubicBezTo>
                      <a:pt x="31" y="226"/>
                      <a:pt x="31" y="226"/>
                      <a:pt x="31" y="226"/>
                    </a:cubicBezTo>
                    <a:cubicBezTo>
                      <a:pt x="30" y="224"/>
                      <a:pt x="30" y="224"/>
                      <a:pt x="30" y="224"/>
                    </a:cubicBezTo>
                    <a:cubicBezTo>
                      <a:pt x="31" y="223"/>
                      <a:pt x="31" y="223"/>
                      <a:pt x="31" y="223"/>
                    </a:cubicBezTo>
                    <a:cubicBezTo>
                      <a:pt x="33" y="225"/>
                      <a:pt x="33" y="225"/>
                      <a:pt x="33" y="225"/>
                    </a:cubicBezTo>
                    <a:cubicBezTo>
                      <a:pt x="33" y="228"/>
                      <a:pt x="33" y="228"/>
                      <a:pt x="33" y="228"/>
                    </a:cubicBezTo>
                    <a:cubicBezTo>
                      <a:pt x="41" y="227"/>
                      <a:pt x="41" y="227"/>
                      <a:pt x="41" y="227"/>
                    </a:cubicBezTo>
                    <a:cubicBezTo>
                      <a:pt x="42" y="224"/>
                      <a:pt x="42" y="224"/>
                      <a:pt x="42" y="224"/>
                    </a:cubicBezTo>
                    <a:cubicBezTo>
                      <a:pt x="44" y="222"/>
                      <a:pt x="44" y="222"/>
                      <a:pt x="44" y="222"/>
                    </a:cubicBezTo>
                    <a:cubicBezTo>
                      <a:pt x="46" y="221"/>
                      <a:pt x="46" y="221"/>
                      <a:pt x="46" y="221"/>
                    </a:cubicBezTo>
                    <a:cubicBezTo>
                      <a:pt x="46" y="223"/>
                      <a:pt x="46" y="223"/>
                      <a:pt x="46" y="223"/>
                    </a:cubicBezTo>
                    <a:cubicBezTo>
                      <a:pt x="44" y="224"/>
                      <a:pt x="44" y="224"/>
                      <a:pt x="44" y="224"/>
                    </a:cubicBezTo>
                    <a:cubicBezTo>
                      <a:pt x="44" y="225"/>
                      <a:pt x="44" y="225"/>
                      <a:pt x="44" y="225"/>
                    </a:cubicBezTo>
                    <a:cubicBezTo>
                      <a:pt x="45" y="225"/>
                      <a:pt x="45" y="225"/>
                      <a:pt x="45" y="225"/>
                    </a:cubicBezTo>
                    <a:cubicBezTo>
                      <a:pt x="46" y="223"/>
                      <a:pt x="46" y="223"/>
                      <a:pt x="46" y="223"/>
                    </a:cubicBezTo>
                    <a:cubicBezTo>
                      <a:pt x="48" y="222"/>
                      <a:pt x="48" y="222"/>
                      <a:pt x="48" y="222"/>
                    </a:cubicBezTo>
                    <a:cubicBezTo>
                      <a:pt x="49" y="224"/>
                      <a:pt x="49" y="224"/>
                      <a:pt x="49" y="224"/>
                    </a:cubicBezTo>
                    <a:cubicBezTo>
                      <a:pt x="49" y="225"/>
                      <a:pt x="49" y="225"/>
                      <a:pt x="49" y="225"/>
                    </a:cubicBezTo>
                    <a:cubicBezTo>
                      <a:pt x="51" y="227"/>
                      <a:pt x="51" y="227"/>
                      <a:pt x="51" y="227"/>
                    </a:cubicBezTo>
                    <a:cubicBezTo>
                      <a:pt x="50" y="229"/>
                      <a:pt x="50" y="229"/>
                      <a:pt x="50" y="229"/>
                    </a:cubicBezTo>
                    <a:cubicBezTo>
                      <a:pt x="49" y="230"/>
                      <a:pt x="49" y="230"/>
                      <a:pt x="49" y="230"/>
                    </a:cubicBezTo>
                    <a:cubicBezTo>
                      <a:pt x="47" y="230"/>
                      <a:pt x="47" y="230"/>
                      <a:pt x="47" y="230"/>
                    </a:cubicBezTo>
                    <a:cubicBezTo>
                      <a:pt x="46" y="231"/>
                      <a:pt x="46" y="231"/>
                      <a:pt x="46" y="231"/>
                    </a:cubicBezTo>
                    <a:cubicBezTo>
                      <a:pt x="46" y="233"/>
                      <a:pt x="46" y="233"/>
                      <a:pt x="46" y="233"/>
                    </a:cubicBezTo>
                    <a:cubicBezTo>
                      <a:pt x="47" y="234"/>
                      <a:pt x="47" y="234"/>
                      <a:pt x="47" y="234"/>
                    </a:cubicBezTo>
                    <a:cubicBezTo>
                      <a:pt x="51" y="236"/>
                      <a:pt x="51" y="236"/>
                      <a:pt x="51" y="236"/>
                    </a:cubicBezTo>
                    <a:cubicBezTo>
                      <a:pt x="51" y="237"/>
                      <a:pt x="51" y="237"/>
                      <a:pt x="51" y="237"/>
                    </a:cubicBezTo>
                    <a:cubicBezTo>
                      <a:pt x="51" y="238"/>
                      <a:pt x="51" y="238"/>
                      <a:pt x="51" y="238"/>
                    </a:cubicBezTo>
                    <a:cubicBezTo>
                      <a:pt x="50" y="239"/>
                      <a:pt x="50" y="239"/>
                      <a:pt x="50" y="239"/>
                    </a:cubicBezTo>
                    <a:cubicBezTo>
                      <a:pt x="48" y="240"/>
                      <a:pt x="48" y="240"/>
                      <a:pt x="48" y="240"/>
                    </a:cubicBezTo>
                    <a:cubicBezTo>
                      <a:pt x="48" y="241"/>
                      <a:pt x="48" y="241"/>
                      <a:pt x="48" y="241"/>
                    </a:cubicBezTo>
                    <a:cubicBezTo>
                      <a:pt x="46" y="241"/>
                      <a:pt x="46" y="241"/>
                      <a:pt x="46" y="241"/>
                    </a:cubicBezTo>
                    <a:cubicBezTo>
                      <a:pt x="37" y="239"/>
                      <a:pt x="37" y="239"/>
                      <a:pt x="37" y="239"/>
                    </a:cubicBezTo>
                    <a:cubicBezTo>
                      <a:pt x="33" y="240"/>
                      <a:pt x="33" y="240"/>
                      <a:pt x="33" y="240"/>
                    </a:cubicBezTo>
                    <a:cubicBezTo>
                      <a:pt x="19" y="238"/>
                      <a:pt x="19" y="238"/>
                      <a:pt x="19" y="238"/>
                    </a:cubicBezTo>
                    <a:cubicBezTo>
                      <a:pt x="15" y="239"/>
                      <a:pt x="15" y="239"/>
                      <a:pt x="15" y="239"/>
                    </a:cubicBezTo>
                    <a:cubicBezTo>
                      <a:pt x="15" y="241"/>
                      <a:pt x="15" y="241"/>
                      <a:pt x="15" y="241"/>
                    </a:cubicBezTo>
                    <a:cubicBezTo>
                      <a:pt x="14" y="241"/>
                      <a:pt x="14" y="241"/>
                      <a:pt x="14" y="241"/>
                    </a:cubicBezTo>
                    <a:cubicBezTo>
                      <a:pt x="11" y="246"/>
                      <a:pt x="11" y="246"/>
                      <a:pt x="11" y="246"/>
                    </a:cubicBezTo>
                    <a:cubicBezTo>
                      <a:pt x="11" y="246"/>
                      <a:pt x="11" y="246"/>
                      <a:pt x="11" y="246"/>
                    </a:cubicBezTo>
                    <a:cubicBezTo>
                      <a:pt x="14" y="248"/>
                      <a:pt x="14" y="248"/>
                      <a:pt x="14" y="248"/>
                    </a:cubicBezTo>
                    <a:cubicBezTo>
                      <a:pt x="15" y="249"/>
                      <a:pt x="15" y="249"/>
                      <a:pt x="15" y="249"/>
                    </a:cubicBezTo>
                    <a:cubicBezTo>
                      <a:pt x="15" y="250"/>
                      <a:pt x="15" y="250"/>
                      <a:pt x="15" y="250"/>
                    </a:cubicBezTo>
                    <a:cubicBezTo>
                      <a:pt x="17" y="252"/>
                      <a:pt x="17" y="252"/>
                      <a:pt x="17" y="252"/>
                    </a:cubicBezTo>
                    <a:cubicBezTo>
                      <a:pt x="19" y="251"/>
                      <a:pt x="19" y="251"/>
                      <a:pt x="19" y="251"/>
                    </a:cubicBezTo>
                    <a:cubicBezTo>
                      <a:pt x="22" y="245"/>
                      <a:pt x="22" y="245"/>
                      <a:pt x="22" y="245"/>
                    </a:cubicBezTo>
                    <a:cubicBezTo>
                      <a:pt x="23" y="245"/>
                      <a:pt x="23" y="245"/>
                      <a:pt x="23" y="245"/>
                    </a:cubicBezTo>
                    <a:cubicBezTo>
                      <a:pt x="21" y="250"/>
                      <a:pt x="21" y="250"/>
                      <a:pt x="21" y="250"/>
                    </a:cubicBezTo>
                    <a:cubicBezTo>
                      <a:pt x="22" y="253"/>
                      <a:pt x="22" y="253"/>
                      <a:pt x="22" y="253"/>
                    </a:cubicBezTo>
                    <a:cubicBezTo>
                      <a:pt x="30" y="256"/>
                      <a:pt x="30" y="256"/>
                      <a:pt x="30" y="256"/>
                    </a:cubicBezTo>
                    <a:cubicBezTo>
                      <a:pt x="34" y="255"/>
                      <a:pt x="34" y="255"/>
                      <a:pt x="34" y="255"/>
                    </a:cubicBezTo>
                    <a:cubicBezTo>
                      <a:pt x="34" y="257"/>
                      <a:pt x="34" y="257"/>
                      <a:pt x="34" y="257"/>
                    </a:cubicBezTo>
                    <a:cubicBezTo>
                      <a:pt x="31" y="259"/>
                      <a:pt x="31" y="259"/>
                      <a:pt x="31" y="259"/>
                    </a:cubicBezTo>
                    <a:cubicBezTo>
                      <a:pt x="29" y="259"/>
                      <a:pt x="29" y="259"/>
                      <a:pt x="29" y="259"/>
                    </a:cubicBezTo>
                    <a:cubicBezTo>
                      <a:pt x="24" y="264"/>
                      <a:pt x="24" y="264"/>
                      <a:pt x="24" y="264"/>
                    </a:cubicBezTo>
                    <a:cubicBezTo>
                      <a:pt x="34" y="275"/>
                      <a:pt x="34" y="275"/>
                      <a:pt x="34" y="275"/>
                    </a:cubicBezTo>
                    <a:cubicBezTo>
                      <a:pt x="47" y="279"/>
                      <a:pt x="47" y="279"/>
                      <a:pt x="47" y="279"/>
                    </a:cubicBezTo>
                    <a:cubicBezTo>
                      <a:pt x="42" y="273"/>
                      <a:pt x="42" y="273"/>
                      <a:pt x="42" y="273"/>
                    </a:cubicBezTo>
                    <a:cubicBezTo>
                      <a:pt x="40" y="271"/>
                      <a:pt x="40" y="271"/>
                      <a:pt x="40" y="271"/>
                    </a:cubicBezTo>
                    <a:cubicBezTo>
                      <a:pt x="42" y="269"/>
                      <a:pt x="42" y="269"/>
                      <a:pt x="42" y="269"/>
                    </a:cubicBezTo>
                    <a:cubicBezTo>
                      <a:pt x="44" y="269"/>
                      <a:pt x="44" y="269"/>
                      <a:pt x="44" y="269"/>
                    </a:cubicBezTo>
                    <a:cubicBezTo>
                      <a:pt x="46" y="272"/>
                      <a:pt x="46" y="272"/>
                      <a:pt x="46" y="272"/>
                    </a:cubicBezTo>
                    <a:cubicBezTo>
                      <a:pt x="47" y="272"/>
                      <a:pt x="47" y="272"/>
                      <a:pt x="47" y="272"/>
                    </a:cubicBezTo>
                    <a:cubicBezTo>
                      <a:pt x="48" y="270"/>
                      <a:pt x="48" y="270"/>
                      <a:pt x="48" y="270"/>
                    </a:cubicBezTo>
                    <a:cubicBezTo>
                      <a:pt x="49" y="267"/>
                      <a:pt x="49" y="267"/>
                      <a:pt x="49" y="267"/>
                    </a:cubicBezTo>
                    <a:cubicBezTo>
                      <a:pt x="53" y="269"/>
                      <a:pt x="53" y="269"/>
                      <a:pt x="53" y="269"/>
                    </a:cubicBezTo>
                    <a:cubicBezTo>
                      <a:pt x="52" y="270"/>
                      <a:pt x="52" y="270"/>
                      <a:pt x="52" y="270"/>
                    </a:cubicBezTo>
                    <a:cubicBezTo>
                      <a:pt x="52" y="274"/>
                      <a:pt x="52" y="274"/>
                      <a:pt x="52" y="274"/>
                    </a:cubicBezTo>
                    <a:cubicBezTo>
                      <a:pt x="54" y="276"/>
                      <a:pt x="54" y="276"/>
                      <a:pt x="54" y="276"/>
                    </a:cubicBezTo>
                    <a:cubicBezTo>
                      <a:pt x="55" y="275"/>
                      <a:pt x="55" y="275"/>
                      <a:pt x="55" y="275"/>
                    </a:cubicBezTo>
                    <a:cubicBezTo>
                      <a:pt x="57" y="272"/>
                      <a:pt x="57" y="272"/>
                      <a:pt x="57" y="272"/>
                    </a:cubicBezTo>
                    <a:cubicBezTo>
                      <a:pt x="58" y="271"/>
                      <a:pt x="58" y="271"/>
                      <a:pt x="58" y="271"/>
                    </a:cubicBezTo>
                    <a:cubicBezTo>
                      <a:pt x="59" y="272"/>
                      <a:pt x="59" y="272"/>
                      <a:pt x="59" y="272"/>
                    </a:cubicBezTo>
                    <a:cubicBezTo>
                      <a:pt x="60" y="270"/>
                      <a:pt x="60" y="270"/>
                      <a:pt x="60" y="270"/>
                    </a:cubicBezTo>
                    <a:cubicBezTo>
                      <a:pt x="61" y="268"/>
                      <a:pt x="61" y="268"/>
                      <a:pt x="61" y="268"/>
                    </a:cubicBezTo>
                    <a:cubicBezTo>
                      <a:pt x="63" y="267"/>
                      <a:pt x="63" y="267"/>
                      <a:pt x="63" y="267"/>
                    </a:cubicBezTo>
                    <a:cubicBezTo>
                      <a:pt x="63" y="269"/>
                      <a:pt x="63" y="269"/>
                      <a:pt x="63" y="269"/>
                    </a:cubicBezTo>
                    <a:cubicBezTo>
                      <a:pt x="65" y="272"/>
                      <a:pt x="65" y="272"/>
                      <a:pt x="65" y="272"/>
                    </a:cubicBezTo>
                    <a:cubicBezTo>
                      <a:pt x="67" y="270"/>
                      <a:pt x="67" y="270"/>
                      <a:pt x="67" y="270"/>
                    </a:cubicBezTo>
                    <a:cubicBezTo>
                      <a:pt x="69" y="266"/>
                      <a:pt x="69" y="266"/>
                      <a:pt x="69" y="266"/>
                    </a:cubicBezTo>
                    <a:cubicBezTo>
                      <a:pt x="71" y="266"/>
                      <a:pt x="71" y="266"/>
                      <a:pt x="71" y="266"/>
                    </a:cubicBezTo>
                    <a:cubicBezTo>
                      <a:pt x="72" y="269"/>
                      <a:pt x="72" y="269"/>
                      <a:pt x="72" y="269"/>
                    </a:cubicBezTo>
                    <a:cubicBezTo>
                      <a:pt x="74" y="270"/>
                      <a:pt x="74" y="270"/>
                      <a:pt x="74" y="270"/>
                    </a:cubicBezTo>
                    <a:cubicBezTo>
                      <a:pt x="75" y="269"/>
                      <a:pt x="75" y="269"/>
                      <a:pt x="75" y="269"/>
                    </a:cubicBezTo>
                    <a:cubicBezTo>
                      <a:pt x="84" y="272"/>
                      <a:pt x="84" y="272"/>
                      <a:pt x="84" y="272"/>
                    </a:cubicBezTo>
                    <a:cubicBezTo>
                      <a:pt x="85" y="274"/>
                      <a:pt x="85" y="274"/>
                      <a:pt x="85" y="274"/>
                    </a:cubicBezTo>
                    <a:cubicBezTo>
                      <a:pt x="86" y="275"/>
                      <a:pt x="86" y="275"/>
                      <a:pt x="86" y="275"/>
                    </a:cubicBezTo>
                    <a:cubicBezTo>
                      <a:pt x="86" y="275"/>
                      <a:pt x="86" y="275"/>
                      <a:pt x="86" y="275"/>
                    </a:cubicBezTo>
                    <a:cubicBezTo>
                      <a:pt x="86" y="276"/>
                      <a:pt x="86" y="276"/>
                      <a:pt x="86" y="276"/>
                    </a:cubicBezTo>
                    <a:cubicBezTo>
                      <a:pt x="86" y="274"/>
                      <a:pt x="86" y="274"/>
                      <a:pt x="86" y="274"/>
                    </a:cubicBezTo>
                    <a:cubicBezTo>
                      <a:pt x="86" y="274"/>
                      <a:pt x="86" y="274"/>
                      <a:pt x="86" y="274"/>
                    </a:cubicBezTo>
                    <a:cubicBezTo>
                      <a:pt x="92" y="277"/>
                      <a:pt x="92" y="277"/>
                      <a:pt x="92" y="277"/>
                    </a:cubicBezTo>
                    <a:cubicBezTo>
                      <a:pt x="93" y="277"/>
                      <a:pt x="93" y="277"/>
                      <a:pt x="93" y="277"/>
                    </a:cubicBezTo>
                    <a:cubicBezTo>
                      <a:pt x="93" y="278"/>
                      <a:pt x="93" y="278"/>
                      <a:pt x="93" y="278"/>
                    </a:cubicBezTo>
                    <a:cubicBezTo>
                      <a:pt x="93" y="282"/>
                      <a:pt x="93" y="282"/>
                      <a:pt x="93" y="282"/>
                    </a:cubicBezTo>
                    <a:cubicBezTo>
                      <a:pt x="95" y="281"/>
                      <a:pt x="95" y="281"/>
                      <a:pt x="95" y="281"/>
                    </a:cubicBezTo>
                    <a:cubicBezTo>
                      <a:pt x="96" y="279"/>
                      <a:pt x="96" y="279"/>
                      <a:pt x="96" y="279"/>
                    </a:cubicBezTo>
                    <a:cubicBezTo>
                      <a:pt x="97" y="282"/>
                      <a:pt x="97" y="282"/>
                      <a:pt x="97" y="282"/>
                    </a:cubicBezTo>
                    <a:cubicBezTo>
                      <a:pt x="98" y="282"/>
                      <a:pt x="98" y="282"/>
                      <a:pt x="98" y="282"/>
                    </a:cubicBezTo>
                    <a:cubicBezTo>
                      <a:pt x="99" y="284"/>
                      <a:pt x="99" y="284"/>
                      <a:pt x="99" y="284"/>
                    </a:cubicBezTo>
                    <a:cubicBezTo>
                      <a:pt x="101" y="283"/>
                      <a:pt x="101" y="283"/>
                      <a:pt x="101" y="283"/>
                    </a:cubicBezTo>
                    <a:cubicBezTo>
                      <a:pt x="102" y="286"/>
                      <a:pt x="102" y="286"/>
                      <a:pt x="102" y="286"/>
                    </a:cubicBezTo>
                    <a:cubicBezTo>
                      <a:pt x="103" y="288"/>
                      <a:pt x="103" y="288"/>
                      <a:pt x="103" y="288"/>
                    </a:cubicBezTo>
                    <a:cubicBezTo>
                      <a:pt x="103" y="288"/>
                      <a:pt x="103" y="288"/>
                      <a:pt x="103" y="288"/>
                    </a:cubicBezTo>
                    <a:cubicBezTo>
                      <a:pt x="103" y="290"/>
                      <a:pt x="103" y="290"/>
                      <a:pt x="103" y="290"/>
                    </a:cubicBezTo>
                    <a:cubicBezTo>
                      <a:pt x="101" y="294"/>
                      <a:pt x="101" y="294"/>
                      <a:pt x="101" y="294"/>
                    </a:cubicBezTo>
                    <a:cubicBezTo>
                      <a:pt x="103" y="292"/>
                      <a:pt x="103" y="292"/>
                      <a:pt x="103" y="292"/>
                    </a:cubicBezTo>
                    <a:cubicBezTo>
                      <a:pt x="103" y="294"/>
                      <a:pt x="103" y="294"/>
                      <a:pt x="103" y="294"/>
                    </a:cubicBezTo>
                    <a:cubicBezTo>
                      <a:pt x="103" y="295"/>
                      <a:pt x="103" y="295"/>
                      <a:pt x="103" y="295"/>
                    </a:cubicBezTo>
                    <a:cubicBezTo>
                      <a:pt x="104" y="297"/>
                      <a:pt x="104" y="297"/>
                      <a:pt x="104" y="297"/>
                    </a:cubicBezTo>
                    <a:cubicBezTo>
                      <a:pt x="105" y="300"/>
                      <a:pt x="105" y="300"/>
                      <a:pt x="105" y="300"/>
                    </a:cubicBezTo>
                    <a:cubicBezTo>
                      <a:pt x="106" y="302"/>
                      <a:pt x="106" y="302"/>
                      <a:pt x="106" y="302"/>
                    </a:cubicBezTo>
                    <a:cubicBezTo>
                      <a:pt x="113" y="307"/>
                      <a:pt x="113" y="307"/>
                      <a:pt x="113" y="307"/>
                    </a:cubicBezTo>
                    <a:cubicBezTo>
                      <a:pt x="113" y="308"/>
                      <a:pt x="113" y="308"/>
                      <a:pt x="113" y="308"/>
                    </a:cubicBezTo>
                    <a:cubicBezTo>
                      <a:pt x="112" y="309"/>
                      <a:pt x="112" y="309"/>
                      <a:pt x="112" y="309"/>
                    </a:cubicBezTo>
                    <a:cubicBezTo>
                      <a:pt x="111" y="310"/>
                      <a:pt x="111" y="310"/>
                      <a:pt x="111" y="310"/>
                    </a:cubicBezTo>
                    <a:cubicBezTo>
                      <a:pt x="112" y="311"/>
                      <a:pt x="112" y="311"/>
                      <a:pt x="112" y="311"/>
                    </a:cubicBezTo>
                    <a:cubicBezTo>
                      <a:pt x="114" y="312"/>
                      <a:pt x="114" y="312"/>
                      <a:pt x="114" y="312"/>
                    </a:cubicBezTo>
                    <a:cubicBezTo>
                      <a:pt x="117" y="317"/>
                      <a:pt x="117" y="317"/>
                      <a:pt x="117" y="317"/>
                    </a:cubicBezTo>
                    <a:cubicBezTo>
                      <a:pt x="116" y="317"/>
                      <a:pt x="116" y="317"/>
                      <a:pt x="116" y="317"/>
                    </a:cubicBezTo>
                    <a:cubicBezTo>
                      <a:pt x="113" y="318"/>
                      <a:pt x="113" y="318"/>
                      <a:pt x="113" y="318"/>
                    </a:cubicBezTo>
                    <a:cubicBezTo>
                      <a:pt x="116" y="319"/>
                      <a:pt x="116" y="319"/>
                      <a:pt x="116" y="319"/>
                    </a:cubicBezTo>
                    <a:cubicBezTo>
                      <a:pt x="117" y="319"/>
                      <a:pt x="117" y="319"/>
                      <a:pt x="117" y="319"/>
                    </a:cubicBezTo>
                    <a:cubicBezTo>
                      <a:pt x="117" y="321"/>
                      <a:pt x="117" y="321"/>
                      <a:pt x="117" y="321"/>
                    </a:cubicBezTo>
                    <a:cubicBezTo>
                      <a:pt x="114" y="321"/>
                      <a:pt x="114" y="321"/>
                      <a:pt x="114" y="321"/>
                    </a:cubicBezTo>
                    <a:cubicBezTo>
                      <a:pt x="117" y="322"/>
                      <a:pt x="117" y="322"/>
                      <a:pt x="117" y="322"/>
                    </a:cubicBezTo>
                    <a:cubicBezTo>
                      <a:pt x="118" y="323"/>
                      <a:pt x="118" y="323"/>
                      <a:pt x="118" y="323"/>
                    </a:cubicBezTo>
                    <a:cubicBezTo>
                      <a:pt x="117" y="328"/>
                      <a:pt x="117" y="328"/>
                      <a:pt x="117" y="328"/>
                    </a:cubicBezTo>
                    <a:cubicBezTo>
                      <a:pt x="118" y="328"/>
                      <a:pt x="118" y="328"/>
                      <a:pt x="118" y="328"/>
                    </a:cubicBezTo>
                    <a:cubicBezTo>
                      <a:pt x="119" y="329"/>
                      <a:pt x="119" y="329"/>
                      <a:pt x="119" y="329"/>
                    </a:cubicBezTo>
                    <a:cubicBezTo>
                      <a:pt x="118" y="331"/>
                      <a:pt x="118" y="331"/>
                      <a:pt x="118" y="331"/>
                    </a:cubicBezTo>
                    <a:cubicBezTo>
                      <a:pt x="121" y="333"/>
                      <a:pt x="121" y="333"/>
                      <a:pt x="121" y="333"/>
                    </a:cubicBezTo>
                    <a:cubicBezTo>
                      <a:pt x="120" y="336"/>
                      <a:pt x="120" y="336"/>
                      <a:pt x="120" y="336"/>
                    </a:cubicBezTo>
                    <a:cubicBezTo>
                      <a:pt x="120" y="337"/>
                      <a:pt x="120" y="337"/>
                      <a:pt x="120" y="337"/>
                    </a:cubicBezTo>
                    <a:cubicBezTo>
                      <a:pt x="119" y="336"/>
                      <a:pt x="119" y="336"/>
                      <a:pt x="119" y="336"/>
                    </a:cubicBezTo>
                    <a:cubicBezTo>
                      <a:pt x="119" y="339"/>
                      <a:pt x="119" y="339"/>
                      <a:pt x="119" y="339"/>
                    </a:cubicBezTo>
                    <a:cubicBezTo>
                      <a:pt x="122" y="341"/>
                      <a:pt x="122" y="341"/>
                      <a:pt x="122" y="341"/>
                    </a:cubicBezTo>
                    <a:cubicBezTo>
                      <a:pt x="123" y="343"/>
                      <a:pt x="123" y="343"/>
                      <a:pt x="123" y="343"/>
                    </a:cubicBezTo>
                    <a:cubicBezTo>
                      <a:pt x="122" y="346"/>
                      <a:pt x="122" y="346"/>
                      <a:pt x="122" y="346"/>
                    </a:cubicBezTo>
                    <a:cubicBezTo>
                      <a:pt x="123" y="346"/>
                      <a:pt x="123" y="346"/>
                      <a:pt x="123" y="346"/>
                    </a:cubicBezTo>
                    <a:cubicBezTo>
                      <a:pt x="125" y="344"/>
                      <a:pt x="125" y="344"/>
                      <a:pt x="125" y="344"/>
                    </a:cubicBezTo>
                    <a:cubicBezTo>
                      <a:pt x="124" y="345"/>
                      <a:pt x="124" y="345"/>
                      <a:pt x="124" y="345"/>
                    </a:cubicBezTo>
                    <a:cubicBezTo>
                      <a:pt x="123" y="348"/>
                      <a:pt x="123" y="348"/>
                      <a:pt x="123" y="348"/>
                    </a:cubicBezTo>
                    <a:cubicBezTo>
                      <a:pt x="125" y="349"/>
                      <a:pt x="125" y="349"/>
                      <a:pt x="125" y="349"/>
                    </a:cubicBezTo>
                    <a:cubicBezTo>
                      <a:pt x="123" y="350"/>
                      <a:pt x="123" y="350"/>
                      <a:pt x="123" y="350"/>
                    </a:cubicBezTo>
                    <a:cubicBezTo>
                      <a:pt x="123" y="352"/>
                      <a:pt x="123" y="352"/>
                      <a:pt x="123" y="352"/>
                    </a:cubicBezTo>
                    <a:cubicBezTo>
                      <a:pt x="121" y="353"/>
                      <a:pt x="121" y="353"/>
                      <a:pt x="121" y="353"/>
                    </a:cubicBezTo>
                    <a:cubicBezTo>
                      <a:pt x="128" y="355"/>
                      <a:pt x="128" y="355"/>
                      <a:pt x="128" y="355"/>
                    </a:cubicBezTo>
                    <a:cubicBezTo>
                      <a:pt x="129" y="357"/>
                      <a:pt x="129" y="357"/>
                      <a:pt x="129" y="357"/>
                    </a:cubicBezTo>
                    <a:cubicBezTo>
                      <a:pt x="129" y="360"/>
                      <a:pt x="129" y="360"/>
                      <a:pt x="129" y="360"/>
                    </a:cubicBezTo>
                    <a:cubicBezTo>
                      <a:pt x="128" y="361"/>
                      <a:pt x="128" y="361"/>
                      <a:pt x="128" y="361"/>
                    </a:cubicBezTo>
                    <a:cubicBezTo>
                      <a:pt x="129" y="367"/>
                      <a:pt x="129" y="367"/>
                      <a:pt x="129" y="367"/>
                    </a:cubicBezTo>
                    <a:cubicBezTo>
                      <a:pt x="127" y="367"/>
                      <a:pt x="127" y="367"/>
                      <a:pt x="127" y="367"/>
                    </a:cubicBezTo>
                    <a:cubicBezTo>
                      <a:pt x="128" y="369"/>
                      <a:pt x="128" y="369"/>
                      <a:pt x="128" y="369"/>
                    </a:cubicBezTo>
                    <a:cubicBezTo>
                      <a:pt x="127" y="370"/>
                      <a:pt x="127" y="370"/>
                      <a:pt x="127" y="370"/>
                    </a:cubicBezTo>
                    <a:cubicBezTo>
                      <a:pt x="126" y="372"/>
                      <a:pt x="126" y="372"/>
                      <a:pt x="126" y="372"/>
                    </a:cubicBezTo>
                    <a:cubicBezTo>
                      <a:pt x="124" y="376"/>
                      <a:pt x="124" y="376"/>
                      <a:pt x="124" y="376"/>
                    </a:cubicBezTo>
                    <a:cubicBezTo>
                      <a:pt x="122" y="377"/>
                      <a:pt x="122" y="377"/>
                      <a:pt x="122" y="377"/>
                    </a:cubicBezTo>
                    <a:cubicBezTo>
                      <a:pt x="124" y="379"/>
                      <a:pt x="124" y="379"/>
                      <a:pt x="124" y="379"/>
                    </a:cubicBezTo>
                    <a:cubicBezTo>
                      <a:pt x="127" y="378"/>
                      <a:pt x="127" y="378"/>
                      <a:pt x="127" y="378"/>
                    </a:cubicBezTo>
                    <a:cubicBezTo>
                      <a:pt x="124" y="382"/>
                      <a:pt x="124" y="382"/>
                      <a:pt x="124" y="382"/>
                    </a:cubicBezTo>
                    <a:cubicBezTo>
                      <a:pt x="122" y="383"/>
                      <a:pt x="122" y="383"/>
                      <a:pt x="122" y="383"/>
                    </a:cubicBezTo>
                    <a:cubicBezTo>
                      <a:pt x="121" y="385"/>
                      <a:pt x="121" y="385"/>
                      <a:pt x="121" y="385"/>
                    </a:cubicBezTo>
                    <a:cubicBezTo>
                      <a:pt x="123" y="391"/>
                      <a:pt x="123" y="391"/>
                      <a:pt x="123" y="391"/>
                    </a:cubicBezTo>
                    <a:cubicBezTo>
                      <a:pt x="125" y="389"/>
                      <a:pt x="125" y="389"/>
                      <a:pt x="125" y="389"/>
                    </a:cubicBezTo>
                    <a:cubicBezTo>
                      <a:pt x="127" y="391"/>
                      <a:pt x="127" y="391"/>
                      <a:pt x="127" y="391"/>
                    </a:cubicBezTo>
                    <a:cubicBezTo>
                      <a:pt x="129" y="392"/>
                      <a:pt x="129" y="392"/>
                      <a:pt x="129" y="392"/>
                    </a:cubicBezTo>
                    <a:cubicBezTo>
                      <a:pt x="133" y="390"/>
                      <a:pt x="133" y="390"/>
                      <a:pt x="133" y="390"/>
                    </a:cubicBezTo>
                    <a:cubicBezTo>
                      <a:pt x="133" y="387"/>
                      <a:pt x="133" y="387"/>
                      <a:pt x="133" y="387"/>
                    </a:cubicBezTo>
                    <a:cubicBezTo>
                      <a:pt x="132" y="386"/>
                      <a:pt x="132" y="386"/>
                      <a:pt x="132" y="386"/>
                    </a:cubicBezTo>
                    <a:cubicBezTo>
                      <a:pt x="132" y="384"/>
                      <a:pt x="132" y="384"/>
                      <a:pt x="132" y="384"/>
                    </a:cubicBezTo>
                    <a:cubicBezTo>
                      <a:pt x="133" y="385"/>
                      <a:pt x="133" y="385"/>
                      <a:pt x="133" y="385"/>
                    </a:cubicBezTo>
                    <a:cubicBezTo>
                      <a:pt x="134" y="384"/>
                      <a:pt x="134" y="384"/>
                      <a:pt x="134" y="384"/>
                    </a:cubicBezTo>
                    <a:cubicBezTo>
                      <a:pt x="134" y="383"/>
                      <a:pt x="134" y="383"/>
                      <a:pt x="134" y="383"/>
                    </a:cubicBezTo>
                    <a:cubicBezTo>
                      <a:pt x="136" y="381"/>
                      <a:pt x="136" y="381"/>
                      <a:pt x="136" y="381"/>
                    </a:cubicBezTo>
                    <a:cubicBezTo>
                      <a:pt x="136" y="377"/>
                      <a:pt x="136" y="377"/>
                      <a:pt x="136" y="377"/>
                    </a:cubicBezTo>
                    <a:cubicBezTo>
                      <a:pt x="138" y="382"/>
                      <a:pt x="138" y="382"/>
                      <a:pt x="138" y="382"/>
                    </a:cubicBezTo>
                    <a:cubicBezTo>
                      <a:pt x="140" y="380"/>
                      <a:pt x="140" y="380"/>
                      <a:pt x="140" y="380"/>
                    </a:cubicBezTo>
                    <a:cubicBezTo>
                      <a:pt x="139" y="382"/>
                      <a:pt x="139" y="382"/>
                      <a:pt x="139" y="382"/>
                    </a:cubicBezTo>
                    <a:cubicBezTo>
                      <a:pt x="139" y="384"/>
                      <a:pt x="139" y="384"/>
                      <a:pt x="139" y="384"/>
                    </a:cubicBezTo>
                    <a:cubicBezTo>
                      <a:pt x="142" y="385"/>
                      <a:pt x="142" y="385"/>
                      <a:pt x="142" y="385"/>
                    </a:cubicBezTo>
                    <a:cubicBezTo>
                      <a:pt x="142" y="386"/>
                      <a:pt x="142" y="386"/>
                      <a:pt x="142" y="386"/>
                    </a:cubicBezTo>
                    <a:cubicBezTo>
                      <a:pt x="143" y="386"/>
                      <a:pt x="143" y="386"/>
                      <a:pt x="143" y="386"/>
                    </a:cubicBezTo>
                    <a:cubicBezTo>
                      <a:pt x="148" y="385"/>
                      <a:pt x="148" y="385"/>
                      <a:pt x="148" y="385"/>
                    </a:cubicBezTo>
                    <a:cubicBezTo>
                      <a:pt x="146" y="387"/>
                      <a:pt x="146" y="387"/>
                      <a:pt x="146" y="387"/>
                    </a:cubicBezTo>
                    <a:cubicBezTo>
                      <a:pt x="142" y="389"/>
                      <a:pt x="142" y="389"/>
                      <a:pt x="142" y="389"/>
                    </a:cubicBezTo>
                    <a:cubicBezTo>
                      <a:pt x="140" y="391"/>
                      <a:pt x="140" y="391"/>
                      <a:pt x="140" y="391"/>
                    </a:cubicBezTo>
                    <a:cubicBezTo>
                      <a:pt x="144" y="391"/>
                      <a:pt x="144" y="391"/>
                      <a:pt x="144" y="391"/>
                    </a:cubicBezTo>
                    <a:cubicBezTo>
                      <a:pt x="148" y="390"/>
                      <a:pt x="148" y="390"/>
                      <a:pt x="148" y="390"/>
                    </a:cubicBezTo>
                    <a:cubicBezTo>
                      <a:pt x="145" y="391"/>
                      <a:pt x="145" y="391"/>
                      <a:pt x="145" y="391"/>
                    </a:cubicBezTo>
                    <a:cubicBezTo>
                      <a:pt x="145" y="394"/>
                      <a:pt x="145" y="394"/>
                      <a:pt x="145" y="394"/>
                    </a:cubicBezTo>
                    <a:cubicBezTo>
                      <a:pt x="143" y="396"/>
                      <a:pt x="143" y="396"/>
                      <a:pt x="143" y="396"/>
                    </a:cubicBezTo>
                    <a:cubicBezTo>
                      <a:pt x="149" y="392"/>
                      <a:pt x="149" y="392"/>
                      <a:pt x="149" y="392"/>
                    </a:cubicBezTo>
                    <a:cubicBezTo>
                      <a:pt x="146" y="397"/>
                      <a:pt x="146" y="397"/>
                      <a:pt x="146" y="397"/>
                    </a:cubicBezTo>
                    <a:cubicBezTo>
                      <a:pt x="151" y="396"/>
                      <a:pt x="151" y="396"/>
                      <a:pt x="151" y="396"/>
                    </a:cubicBezTo>
                    <a:cubicBezTo>
                      <a:pt x="151" y="398"/>
                      <a:pt x="151" y="398"/>
                      <a:pt x="151" y="398"/>
                    </a:cubicBezTo>
                    <a:cubicBezTo>
                      <a:pt x="152" y="399"/>
                      <a:pt x="152" y="399"/>
                      <a:pt x="152" y="399"/>
                    </a:cubicBezTo>
                    <a:cubicBezTo>
                      <a:pt x="151" y="400"/>
                      <a:pt x="151" y="400"/>
                      <a:pt x="151" y="400"/>
                    </a:cubicBezTo>
                    <a:cubicBezTo>
                      <a:pt x="148" y="398"/>
                      <a:pt x="148" y="398"/>
                      <a:pt x="148" y="398"/>
                    </a:cubicBezTo>
                    <a:cubicBezTo>
                      <a:pt x="150" y="400"/>
                      <a:pt x="150" y="400"/>
                      <a:pt x="150" y="400"/>
                    </a:cubicBezTo>
                    <a:cubicBezTo>
                      <a:pt x="154" y="402"/>
                      <a:pt x="154" y="402"/>
                      <a:pt x="154" y="402"/>
                    </a:cubicBezTo>
                    <a:cubicBezTo>
                      <a:pt x="155" y="404"/>
                      <a:pt x="155" y="404"/>
                      <a:pt x="155" y="404"/>
                    </a:cubicBezTo>
                    <a:cubicBezTo>
                      <a:pt x="156" y="406"/>
                      <a:pt x="156" y="406"/>
                      <a:pt x="156" y="406"/>
                    </a:cubicBezTo>
                    <a:cubicBezTo>
                      <a:pt x="153" y="405"/>
                      <a:pt x="153" y="405"/>
                      <a:pt x="153" y="405"/>
                    </a:cubicBezTo>
                    <a:cubicBezTo>
                      <a:pt x="155" y="407"/>
                      <a:pt x="155" y="407"/>
                      <a:pt x="155" y="407"/>
                    </a:cubicBezTo>
                    <a:cubicBezTo>
                      <a:pt x="155" y="408"/>
                      <a:pt x="155" y="408"/>
                      <a:pt x="155" y="408"/>
                    </a:cubicBezTo>
                    <a:cubicBezTo>
                      <a:pt x="154" y="408"/>
                      <a:pt x="154" y="408"/>
                      <a:pt x="154" y="408"/>
                    </a:cubicBezTo>
                    <a:cubicBezTo>
                      <a:pt x="154" y="409"/>
                      <a:pt x="154" y="409"/>
                      <a:pt x="154" y="409"/>
                    </a:cubicBezTo>
                    <a:cubicBezTo>
                      <a:pt x="152" y="408"/>
                      <a:pt x="152" y="408"/>
                      <a:pt x="152" y="408"/>
                    </a:cubicBezTo>
                    <a:cubicBezTo>
                      <a:pt x="153" y="410"/>
                      <a:pt x="153" y="410"/>
                      <a:pt x="153" y="410"/>
                    </a:cubicBezTo>
                    <a:cubicBezTo>
                      <a:pt x="154" y="412"/>
                      <a:pt x="154" y="412"/>
                      <a:pt x="154" y="412"/>
                    </a:cubicBezTo>
                    <a:cubicBezTo>
                      <a:pt x="156" y="411"/>
                      <a:pt x="156" y="411"/>
                      <a:pt x="156" y="411"/>
                    </a:cubicBezTo>
                    <a:cubicBezTo>
                      <a:pt x="157" y="412"/>
                      <a:pt x="157" y="412"/>
                      <a:pt x="157" y="412"/>
                    </a:cubicBezTo>
                    <a:cubicBezTo>
                      <a:pt x="157" y="414"/>
                      <a:pt x="157" y="414"/>
                      <a:pt x="157" y="414"/>
                    </a:cubicBezTo>
                    <a:cubicBezTo>
                      <a:pt x="149" y="411"/>
                      <a:pt x="149" y="411"/>
                      <a:pt x="149" y="411"/>
                    </a:cubicBezTo>
                    <a:cubicBezTo>
                      <a:pt x="141" y="405"/>
                      <a:pt x="141" y="405"/>
                      <a:pt x="141" y="405"/>
                    </a:cubicBezTo>
                    <a:cubicBezTo>
                      <a:pt x="133" y="404"/>
                      <a:pt x="133" y="404"/>
                      <a:pt x="133" y="404"/>
                    </a:cubicBezTo>
                    <a:cubicBezTo>
                      <a:pt x="131" y="404"/>
                      <a:pt x="131" y="404"/>
                      <a:pt x="131" y="404"/>
                    </a:cubicBezTo>
                    <a:cubicBezTo>
                      <a:pt x="130" y="406"/>
                      <a:pt x="130" y="406"/>
                      <a:pt x="130" y="406"/>
                    </a:cubicBezTo>
                    <a:cubicBezTo>
                      <a:pt x="134" y="412"/>
                      <a:pt x="134" y="412"/>
                      <a:pt x="134" y="412"/>
                    </a:cubicBezTo>
                    <a:cubicBezTo>
                      <a:pt x="141" y="415"/>
                      <a:pt x="141" y="415"/>
                      <a:pt x="141" y="415"/>
                    </a:cubicBezTo>
                    <a:cubicBezTo>
                      <a:pt x="144" y="419"/>
                      <a:pt x="144" y="419"/>
                      <a:pt x="144" y="419"/>
                    </a:cubicBezTo>
                    <a:cubicBezTo>
                      <a:pt x="151" y="420"/>
                      <a:pt x="151" y="420"/>
                      <a:pt x="151" y="420"/>
                    </a:cubicBezTo>
                    <a:cubicBezTo>
                      <a:pt x="152" y="420"/>
                      <a:pt x="152" y="420"/>
                      <a:pt x="152" y="420"/>
                    </a:cubicBezTo>
                    <a:cubicBezTo>
                      <a:pt x="154" y="420"/>
                      <a:pt x="154" y="420"/>
                      <a:pt x="154" y="420"/>
                    </a:cubicBezTo>
                    <a:cubicBezTo>
                      <a:pt x="154" y="421"/>
                      <a:pt x="154" y="421"/>
                      <a:pt x="154" y="421"/>
                    </a:cubicBezTo>
                    <a:cubicBezTo>
                      <a:pt x="158" y="420"/>
                      <a:pt x="158" y="420"/>
                      <a:pt x="158" y="420"/>
                    </a:cubicBezTo>
                    <a:cubicBezTo>
                      <a:pt x="158" y="422"/>
                      <a:pt x="158" y="422"/>
                      <a:pt x="158" y="422"/>
                    </a:cubicBezTo>
                    <a:cubicBezTo>
                      <a:pt x="159" y="424"/>
                      <a:pt x="159" y="424"/>
                      <a:pt x="159" y="424"/>
                    </a:cubicBezTo>
                    <a:cubicBezTo>
                      <a:pt x="157" y="425"/>
                      <a:pt x="157" y="425"/>
                      <a:pt x="157" y="425"/>
                    </a:cubicBezTo>
                    <a:cubicBezTo>
                      <a:pt x="157" y="427"/>
                      <a:pt x="157" y="427"/>
                      <a:pt x="157" y="427"/>
                    </a:cubicBezTo>
                    <a:cubicBezTo>
                      <a:pt x="155" y="428"/>
                      <a:pt x="155" y="428"/>
                      <a:pt x="155" y="428"/>
                    </a:cubicBezTo>
                    <a:cubicBezTo>
                      <a:pt x="156" y="430"/>
                      <a:pt x="156" y="430"/>
                      <a:pt x="156" y="430"/>
                    </a:cubicBezTo>
                    <a:cubicBezTo>
                      <a:pt x="156" y="431"/>
                      <a:pt x="156" y="431"/>
                      <a:pt x="156" y="431"/>
                    </a:cubicBezTo>
                    <a:cubicBezTo>
                      <a:pt x="154" y="432"/>
                      <a:pt x="154" y="432"/>
                      <a:pt x="154" y="432"/>
                    </a:cubicBezTo>
                    <a:cubicBezTo>
                      <a:pt x="154" y="435"/>
                      <a:pt x="154" y="435"/>
                      <a:pt x="154" y="435"/>
                    </a:cubicBezTo>
                    <a:cubicBezTo>
                      <a:pt x="156" y="436"/>
                      <a:pt x="156" y="436"/>
                      <a:pt x="156" y="436"/>
                    </a:cubicBezTo>
                    <a:cubicBezTo>
                      <a:pt x="158" y="435"/>
                      <a:pt x="158" y="435"/>
                      <a:pt x="158" y="435"/>
                    </a:cubicBezTo>
                    <a:cubicBezTo>
                      <a:pt x="159" y="437"/>
                      <a:pt x="159" y="437"/>
                      <a:pt x="159" y="437"/>
                    </a:cubicBezTo>
                    <a:cubicBezTo>
                      <a:pt x="157" y="438"/>
                      <a:pt x="157" y="438"/>
                      <a:pt x="157" y="438"/>
                    </a:cubicBezTo>
                    <a:cubicBezTo>
                      <a:pt x="158" y="439"/>
                      <a:pt x="158" y="439"/>
                      <a:pt x="158" y="439"/>
                    </a:cubicBezTo>
                    <a:cubicBezTo>
                      <a:pt x="157" y="440"/>
                      <a:pt x="157" y="440"/>
                      <a:pt x="157" y="440"/>
                    </a:cubicBezTo>
                    <a:cubicBezTo>
                      <a:pt x="156" y="438"/>
                      <a:pt x="156" y="438"/>
                      <a:pt x="156" y="438"/>
                    </a:cubicBezTo>
                    <a:cubicBezTo>
                      <a:pt x="154" y="437"/>
                      <a:pt x="154" y="437"/>
                      <a:pt x="154" y="437"/>
                    </a:cubicBezTo>
                    <a:cubicBezTo>
                      <a:pt x="153" y="438"/>
                      <a:pt x="153" y="438"/>
                      <a:pt x="153" y="438"/>
                    </a:cubicBezTo>
                    <a:cubicBezTo>
                      <a:pt x="153" y="442"/>
                      <a:pt x="153" y="442"/>
                      <a:pt x="153" y="442"/>
                    </a:cubicBezTo>
                    <a:cubicBezTo>
                      <a:pt x="154" y="443"/>
                      <a:pt x="154" y="443"/>
                      <a:pt x="154" y="443"/>
                    </a:cubicBezTo>
                    <a:cubicBezTo>
                      <a:pt x="152" y="445"/>
                      <a:pt x="152" y="445"/>
                      <a:pt x="152" y="445"/>
                    </a:cubicBezTo>
                    <a:cubicBezTo>
                      <a:pt x="153" y="446"/>
                      <a:pt x="153" y="446"/>
                      <a:pt x="153" y="446"/>
                    </a:cubicBezTo>
                    <a:cubicBezTo>
                      <a:pt x="154" y="445"/>
                      <a:pt x="154" y="445"/>
                      <a:pt x="154" y="445"/>
                    </a:cubicBezTo>
                    <a:cubicBezTo>
                      <a:pt x="154" y="446"/>
                      <a:pt x="154" y="446"/>
                      <a:pt x="154" y="446"/>
                    </a:cubicBezTo>
                    <a:cubicBezTo>
                      <a:pt x="153" y="449"/>
                      <a:pt x="153" y="449"/>
                      <a:pt x="153" y="449"/>
                    </a:cubicBezTo>
                    <a:cubicBezTo>
                      <a:pt x="150" y="450"/>
                      <a:pt x="150" y="450"/>
                      <a:pt x="150" y="450"/>
                    </a:cubicBezTo>
                    <a:cubicBezTo>
                      <a:pt x="148" y="449"/>
                      <a:pt x="148" y="449"/>
                      <a:pt x="148" y="449"/>
                    </a:cubicBezTo>
                    <a:cubicBezTo>
                      <a:pt x="146" y="449"/>
                      <a:pt x="146" y="449"/>
                      <a:pt x="146" y="449"/>
                    </a:cubicBezTo>
                    <a:cubicBezTo>
                      <a:pt x="143" y="449"/>
                      <a:pt x="143" y="449"/>
                      <a:pt x="143" y="449"/>
                    </a:cubicBezTo>
                    <a:cubicBezTo>
                      <a:pt x="143" y="450"/>
                      <a:pt x="143" y="450"/>
                      <a:pt x="143" y="450"/>
                    </a:cubicBezTo>
                    <a:cubicBezTo>
                      <a:pt x="141" y="452"/>
                      <a:pt x="141" y="452"/>
                      <a:pt x="141" y="452"/>
                    </a:cubicBezTo>
                    <a:cubicBezTo>
                      <a:pt x="141" y="454"/>
                      <a:pt x="141" y="454"/>
                      <a:pt x="141" y="454"/>
                    </a:cubicBezTo>
                    <a:cubicBezTo>
                      <a:pt x="141" y="454"/>
                      <a:pt x="141" y="454"/>
                      <a:pt x="141" y="454"/>
                    </a:cubicBezTo>
                    <a:cubicBezTo>
                      <a:pt x="141" y="455"/>
                      <a:pt x="141" y="455"/>
                      <a:pt x="141" y="455"/>
                    </a:cubicBezTo>
                    <a:cubicBezTo>
                      <a:pt x="143" y="455"/>
                      <a:pt x="143" y="455"/>
                      <a:pt x="143" y="455"/>
                    </a:cubicBezTo>
                    <a:cubicBezTo>
                      <a:pt x="145" y="456"/>
                      <a:pt x="145" y="456"/>
                      <a:pt x="145" y="456"/>
                    </a:cubicBezTo>
                    <a:cubicBezTo>
                      <a:pt x="152" y="454"/>
                      <a:pt x="152" y="454"/>
                      <a:pt x="152" y="454"/>
                    </a:cubicBezTo>
                    <a:cubicBezTo>
                      <a:pt x="150" y="451"/>
                      <a:pt x="150" y="451"/>
                      <a:pt x="150" y="451"/>
                    </a:cubicBezTo>
                    <a:cubicBezTo>
                      <a:pt x="153" y="451"/>
                      <a:pt x="153" y="451"/>
                      <a:pt x="153" y="451"/>
                    </a:cubicBezTo>
                    <a:cubicBezTo>
                      <a:pt x="153" y="452"/>
                      <a:pt x="153" y="452"/>
                      <a:pt x="153" y="452"/>
                    </a:cubicBezTo>
                    <a:cubicBezTo>
                      <a:pt x="153" y="453"/>
                      <a:pt x="153" y="453"/>
                      <a:pt x="153" y="453"/>
                    </a:cubicBezTo>
                    <a:cubicBezTo>
                      <a:pt x="151" y="454"/>
                      <a:pt x="151" y="454"/>
                      <a:pt x="151" y="454"/>
                    </a:cubicBezTo>
                    <a:cubicBezTo>
                      <a:pt x="154" y="456"/>
                      <a:pt x="154" y="456"/>
                      <a:pt x="154" y="456"/>
                    </a:cubicBezTo>
                    <a:cubicBezTo>
                      <a:pt x="152" y="456"/>
                      <a:pt x="152" y="456"/>
                      <a:pt x="152" y="456"/>
                    </a:cubicBezTo>
                    <a:cubicBezTo>
                      <a:pt x="152" y="457"/>
                      <a:pt x="152" y="457"/>
                      <a:pt x="152" y="457"/>
                    </a:cubicBezTo>
                    <a:cubicBezTo>
                      <a:pt x="154" y="458"/>
                      <a:pt x="154" y="458"/>
                      <a:pt x="154" y="458"/>
                    </a:cubicBezTo>
                    <a:cubicBezTo>
                      <a:pt x="154" y="459"/>
                      <a:pt x="154" y="459"/>
                      <a:pt x="154" y="459"/>
                    </a:cubicBezTo>
                    <a:cubicBezTo>
                      <a:pt x="152" y="458"/>
                      <a:pt x="152" y="458"/>
                      <a:pt x="152" y="458"/>
                    </a:cubicBezTo>
                    <a:cubicBezTo>
                      <a:pt x="150" y="459"/>
                      <a:pt x="150" y="459"/>
                      <a:pt x="150" y="459"/>
                    </a:cubicBezTo>
                    <a:cubicBezTo>
                      <a:pt x="148" y="459"/>
                      <a:pt x="148" y="459"/>
                      <a:pt x="148" y="459"/>
                    </a:cubicBezTo>
                    <a:cubicBezTo>
                      <a:pt x="143" y="456"/>
                      <a:pt x="143" y="456"/>
                      <a:pt x="143" y="456"/>
                    </a:cubicBezTo>
                    <a:cubicBezTo>
                      <a:pt x="141" y="457"/>
                      <a:pt x="141" y="457"/>
                      <a:pt x="141" y="457"/>
                    </a:cubicBezTo>
                    <a:cubicBezTo>
                      <a:pt x="141" y="458"/>
                      <a:pt x="141" y="458"/>
                      <a:pt x="141" y="458"/>
                    </a:cubicBezTo>
                    <a:cubicBezTo>
                      <a:pt x="138" y="457"/>
                      <a:pt x="138" y="457"/>
                      <a:pt x="138" y="457"/>
                    </a:cubicBezTo>
                    <a:cubicBezTo>
                      <a:pt x="137" y="458"/>
                      <a:pt x="137" y="458"/>
                      <a:pt x="137" y="458"/>
                    </a:cubicBezTo>
                    <a:cubicBezTo>
                      <a:pt x="140" y="458"/>
                      <a:pt x="140" y="458"/>
                      <a:pt x="140" y="458"/>
                    </a:cubicBezTo>
                    <a:cubicBezTo>
                      <a:pt x="142" y="460"/>
                      <a:pt x="142" y="460"/>
                      <a:pt x="142" y="460"/>
                    </a:cubicBezTo>
                    <a:cubicBezTo>
                      <a:pt x="141" y="460"/>
                      <a:pt x="141" y="460"/>
                      <a:pt x="141" y="460"/>
                    </a:cubicBezTo>
                    <a:cubicBezTo>
                      <a:pt x="139" y="459"/>
                      <a:pt x="139" y="459"/>
                      <a:pt x="139" y="459"/>
                    </a:cubicBezTo>
                    <a:cubicBezTo>
                      <a:pt x="140" y="461"/>
                      <a:pt x="140" y="461"/>
                      <a:pt x="140" y="461"/>
                    </a:cubicBezTo>
                    <a:cubicBezTo>
                      <a:pt x="138" y="461"/>
                      <a:pt x="138" y="461"/>
                      <a:pt x="138" y="461"/>
                    </a:cubicBezTo>
                    <a:cubicBezTo>
                      <a:pt x="136" y="462"/>
                      <a:pt x="136" y="462"/>
                      <a:pt x="136" y="462"/>
                    </a:cubicBezTo>
                    <a:cubicBezTo>
                      <a:pt x="137" y="466"/>
                      <a:pt x="137" y="466"/>
                      <a:pt x="137" y="466"/>
                    </a:cubicBezTo>
                    <a:cubicBezTo>
                      <a:pt x="137" y="466"/>
                      <a:pt x="137" y="466"/>
                      <a:pt x="137" y="466"/>
                    </a:cubicBezTo>
                    <a:cubicBezTo>
                      <a:pt x="136" y="468"/>
                      <a:pt x="136" y="468"/>
                      <a:pt x="136" y="468"/>
                    </a:cubicBezTo>
                    <a:cubicBezTo>
                      <a:pt x="137" y="469"/>
                      <a:pt x="137" y="469"/>
                      <a:pt x="137" y="469"/>
                    </a:cubicBezTo>
                    <a:cubicBezTo>
                      <a:pt x="138" y="468"/>
                      <a:pt x="138" y="468"/>
                      <a:pt x="138" y="468"/>
                    </a:cubicBezTo>
                    <a:cubicBezTo>
                      <a:pt x="135" y="470"/>
                      <a:pt x="135" y="470"/>
                      <a:pt x="135" y="470"/>
                    </a:cubicBezTo>
                    <a:cubicBezTo>
                      <a:pt x="135" y="472"/>
                      <a:pt x="135" y="472"/>
                      <a:pt x="135" y="472"/>
                    </a:cubicBezTo>
                    <a:cubicBezTo>
                      <a:pt x="135" y="472"/>
                      <a:pt x="135" y="472"/>
                      <a:pt x="135" y="472"/>
                    </a:cubicBezTo>
                    <a:cubicBezTo>
                      <a:pt x="134" y="473"/>
                      <a:pt x="134" y="473"/>
                      <a:pt x="134" y="473"/>
                    </a:cubicBezTo>
                    <a:cubicBezTo>
                      <a:pt x="134" y="477"/>
                      <a:pt x="134" y="477"/>
                      <a:pt x="134" y="477"/>
                    </a:cubicBezTo>
                    <a:cubicBezTo>
                      <a:pt x="136" y="478"/>
                      <a:pt x="136" y="478"/>
                      <a:pt x="136" y="478"/>
                    </a:cubicBezTo>
                    <a:cubicBezTo>
                      <a:pt x="136" y="480"/>
                      <a:pt x="136" y="480"/>
                      <a:pt x="136" y="480"/>
                    </a:cubicBezTo>
                    <a:cubicBezTo>
                      <a:pt x="138" y="480"/>
                      <a:pt x="138" y="480"/>
                      <a:pt x="138" y="480"/>
                    </a:cubicBezTo>
                    <a:cubicBezTo>
                      <a:pt x="140" y="480"/>
                      <a:pt x="140" y="480"/>
                      <a:pt x="140" y="480"/>
                    </a:cubicBezTo>
                    <a:cubicBezTo>
                      <a:pt x="140" y="482"/>
                      <a:pt x="140" y="482"/>
                      <a:pt x="140" y="482"/>
                    </a:cubicBezTo>
                    <a:cubicBezTo>
                      <a:pt x="139" y="483"/>
                      <a:pt x="139" y="483"/>
                      <a:pt x="139" y="483"/>
                    </a:cubicBezTo>
                    <a:cubicBezTo>
                      <a:pt x="137" y="485"/>
                      <a:pt x="137" y="485"/>
                      <a:pt x="137" y="485"/>
                    </a:cubicBezTo>
                    <a:cubicBezTo>
                      <a:pt x="139" y="487"/>
                      <a:pt x="139" y="487"/>
                      <a:pt x="139" y="487"/>
                    </a:cubicBezTo>
                    <a:cubicBezTo>
                      <a:pt x="137" y="486"/>
                      <a:pt x="137" y="486"/>
                      <a:pt x="137" y="486"/>
                    </a:cubicBezTo>
                    <a:cubicBezTo>
                      <a:pt x="136" y="488"/>
                      <a:pt x="136" y="488"/>
                      <a:pt x="136" y="488"/>
                    </a:cubicBezTo>
                    <a:cubicBezTo>
                      <a:pt x="136" y="491"/>
                      <a:pt x="136" y="491"/>
                      <a:pt x="136" y="491"/>
                    </a:cubicBezTo>
                    <a:cubicBezTo>
                      <a:pt x="138" y="491"/>
                      <a:pt x="138" y="491"/>
                      <a:pt x="138" y="491"/>
                    </a:cubicBezTo>
                    <a:cubicBezTo>
                      <a:pt x="137" y="492"/>
                      <a:pt x="137" y="492"/>
                      <a:pt x="137" y="492"/>
                    </a:cubicBezTo>
                    <a:cubicBezTo>
                      <a:pt x="138" y="493"/>
                      <a:pt x="138" y="493"/>
                      <a:pt x="138" y="493"/>
                    </a:cubicBezTo>
                    <a:cubicBezTo>
                      <a:pt x="139" y="493"/>
                      <a:pt x="139" y="493"/>
                      <a:pt x="139" y="493"/>
                    </a:cubicBezTo>
                    <a:cubicBezTo>
                      <a:pt x="141" y="492"/>
                      <a:pt x="141" y="492"/>
                      <a:pt x="141" y="492"/>
                    </a:cubicBezTo>
                    <a:cubicBezTo>
                      <a:pt x="137" y="495"/>
                      <a:pt x="137" y="495"/>
                      <a:pt x="137" y="495"/>
                    </a:cubicBezTo>
                    <a:cubicBezTo>
                      <a:pt x="137" y="497"/>
                      <a:pt x="137" y="497"/>
                      <a:pt x="137" y="497"/>
                    </a:cubicBezTo>
                    <a:cubicBezTo>
                      <a:pt x="139" y="497"/>
                      <a:pt x="139" y="497"/>
                      <a:pt x="139" y="497"/>
                    </a:cubicBezTo>
                    <a:cubicBezTo>
                      <a:pt x="139" y="498"/>
                      <a:pt x="139" y="498"/>
                      <a:pt x="139" y="498"/>
                    </a:cubicBezTo>
                    <a:cubicBezTo>
                      <a:pt x="141" y="497"/>
                      <a:pt x="141" y="497"/>
                      <a:pt x="141" y="497"/>
                    </a:cubicBezTo>
                    <a:cubicBezTo>
                      <a:pt x="141" y="498"/>
                      <a:pt x="141" y="498"/>
                      <a:pt x="141" y="498"/>
                    </a:cubicBezTo>
                    <a:cubicBezTo>
                      <a:pt x="140" y="499"/>
                      <a:pt x="140" y="499"/>
                      <a:pt x="140" y="499"/>
                    </a:cubicBezTo>
                    <a:cubicBezTo>
                      <a:pt x="140" y="500"/>
                      <a:pt x="140" y="500"/>
                      <a:pt x="140" y="500"/>
                    </a:cubicBezTo>
                    <a:cubicBezTo>
                      <a:pt x="139" y="501"/>
                      <a:pt x="139" y="501"/>
                      <a:pt x="139" y="501"/>
                    </a:cubicBezTo>
                    <a:cubicBezTo>
                      <a:pt x="141" y="501"/>
                      <a:pt x="141" y="501"/>
                      <a:pt x="141" y="501"/>
                    </a:cubicBezTo>
                    <a:cubicBezTo>
                      <a:pt x="142" y="500"/>
                      <a:pt x="142" y="500"/>
                      <a:pt x="142" y="500"/>
                    </a:cubicBezTo>
                    <a:cubicBezTo>
                      <a:pt x="142" y="504"/>
                      <a:pt x="142" y="504"/>
                      <a:pt x="142" y="504"/>
                    </a:cubicBezTo>
                    <a:cubicBezTo>
                      <a:pt x="144" y="504"/>
                      <a:pt x="144" y="504"/>
                      <a:pt x="144" y="504"/>
                    </a:cubicBezTo>
                    <a:cubicBezTo>
                      <a:pt x="144" y="505"/>
                      <a:pt x="144" y="505"/>
                      <a:pt x="144" y="505"/>
                    </a:cubicBezTo>
                    <a:cubicBezTo>
                      <a:pt x="146" y="505"/>
                      <a:pt x="146" y="505"/>
                      <a:pt x="146" y="505"/>
                    </a:cubicBezTo>
                    <a:cubicBezTo>
                      <a:pt x="144" y="508"/>
                      <a:pt x="144" y="508"/>
                      <a:pt x="144" y="508"/>
                    </a:cubicBezTo>
                    <a:cubicBezTo>
                      <a:pt x="144" y="509"/>
                      <a:pt x="144" y="509"/>
                      <a:pt x="144" y="509"/>
                    </a:cubicBezTo>
                    <a:cubicBezTo>
                      <a:pt x="146" y="508"/>
                      <a:pt x="146" y="508"/>
                      <a:pt x="146" y="508"/>
                    </a:cubicBezTo>
                    <a:cubicBezTo>
                      <a:pt x="146" y="509"/>
                      <a:pt x="146" y="509"/>
                      <a:pt x="146" y="509"/>
                    </a:cubicBezTo>
                    <a:cubicBezTo>
                      <a:pt x="145" y="510"/>
                      <a:pt x="145" y="510"/>
                      <a:pt x="145" y="510"/>
                    </a:cubicBezTo>
                    <a:cubicBezTo>
                      <a:pt x="145" y="512"/>
                      <a:pt x="145" y="512"/>
                      <a:pt x="145" y="512"/>
                    </a:cubicBezTo>
                    <a:cubicBezTo>
                      <a:pt x="146" y="513"/>
                      <a:pt x="146" y="513"/>
                      <a:pt x="146" y="513"/>
                    </a:cubicBezTo>
                    <a:cubicBezTo>
                      <a:pt x="146" y="513"/>
                      <a:pt x="146" y="513"/>
                      <a:pt x="146" y="513"/>
                    </a:cubicBezTo>
                    <a:cubicBezTo>
                      <a:pt x="147" y="516"/>
                      <a:pt x="147" y="516"/>
                      <a:pt x="147" y="516"/>
                    </a:cubicBezTo>
                    <a:cubicBezTo>
                      <a:pt x="148" y="515"/>
                      <a:pt x="148" y="515"/>
                      <a:pt x="148" y="515"/>
                    </a:cubicBezTo>
                    <a:cubicBezTo>
                      <a:pt x="148" y="515"/>
                      <a:pt x="148" y="515"/>
                      <a:pt x="148" y="515"/>
                    </a:cubicBezTo>
                    <a:cubicBezTo>
                      <a:pt x="148" y="516"/>
                      <a:pt x="148" y="516"/>
                      <a:pt x="148" y="516"/>
                    </a:cubicBezTo>
                    <a:cubicBezTo>
                      <a:pt x="147" y="517"/>
                      <a:pt x="147" y="517"/>
                      <a:pt x="147" y="517"/>
                    </a:cubicBezTo>
                    <a:cubicBezTo>
                      <a:pt x="147" y="525"/>
                      <a:pt x="147" y="525"/>
                      <a:pt x="147" y="525"/>
                    </a:cubicBezTo>
                    <a:cubicBezTo>
                      <a:pt x="148" y="524"/>
                      <a:pt x="148" y="524"/>
                      <a:pt x="148" y="524"/>
                    </a:cubicBezTo>
                    <a:cubicBezTo>
                      <a:pt x="149" y="524"/>
                      <a:pt x="149" y="524"/>
                      <a:pt x="149" y="524"/>
                    </a:cubicBezTo>
                    <a:cubicBezTo>
                      <a:pt x="153" y="518"/>
                      <a:pt x="153" y="518"/>
                      <a:pt x="153" y="518"/>
                    </a:cubicBezTo>
                    <a:cubicBezTo>
                      <a:pt x="154" y="518"/>
                      <a:pt x="154" y="518"/>
                      <a:pt x="154" y="518"/>
                    </a:cubicBezTo>
                    <a:cubicBezTo>
                      <a:pt x="155" y="518"/>
                      <a:pt x="155" y="518"/>
                      <a:pt x="155" y="518"/>
                    </a:cubicBezTo>
                    <a:cubicBezTo>
                      <a:pt x="156" y="516"/>
                      <a:pt x="156" y="516"/>
                      <a:pt x="156" y="516"/>
                    </a:cubicBezTo>
                    <a:cubicBezTo>
                      <a:pt x="159" y="517"/>
                      <a:pt x="159" y="517"/>
                      <a:pt x="159" y="517"/>
                    </a:cubicBezTo>
                    <a:cubicBezTo>
                      <a:pt x="160" y="517"/>
                      <a:pt x="160" y="517"/>
                      <a:pt x="160" y="517"/>
                    </a:cubicBezTo>
                    <a:cubicBezTo>
                      <a:pt x="161" y="519"/>
                      <a:pt x="161" y="519"/>
                      <a:pt x="161" y="519"/>
                    </a:cubicBezTo>
                    <a:cubicBezTo>
                      <a:pt x="157" y="518"/>
                      <a:pt x="157" y="518"/>
                      <a:pt x="157" y="518"/>
                    </a:cubicBezTo>
                    <a:cubicBezTo>
                      <a:pt x="156" y="519"/>
                      <a:pt x="156" y="519"/>
                      <a:pt x="156" y="519"/>
                    </a:cubicBezTo>
                    <a:cubicBezTo>
                      <a:pt x="156" y="520"/>
                      <a:pt x="156" y="520"/>
                      <a:pt x="156" y="520"/>
                    </a:cubicBezTo>
                    <a:cubicBezTo>
                      <a:pt x="158" y="521"/>
                      <a:pt x="158" y="521"/>
                      <a:pt x="158" y="521"/>
                    </a:cubicBezTo>
                    <a:cubicBezTo>
                      <a:pt x="160" y="521"/>
                      <a:pt x="160" y="521"/>
                      <a:pt x="160" y="521"/>
                    </a:cubicBezTo>
                    <a:cubicBezTo>
                      <a:pt x="155" y="523"/>
                      <a:pt x="155" y="523"/>
                      <a:pt x="155" y="523"/>
                    </a:cubicBezTo>
                    <a:cubicBezTo>
                      <a:pt x="154" y="525"/>
                      <a:pt x="154" y="525"/>
                      <a:pt x="154" y="525"/>
                    </a:cubicBezTo>
                    <a:cubicBezTo>
                      <a:pt x="153" y="526"/>
                      <a:pt x="153" y="526"/>
                      <a:pt x="153" y="526"/>
                    </a:cubicBezTo>
                    <a:cubicBezTo>
                      <a:pt x="151" y="526"/>
                      <a:pt x="151" y="526"/>
                      <a:pt x="151" y="526"/>
                    </a:cubicBezTo>
                    <a:cubicBezTo>
                      <a:pt x="150" y="527"/>
                      <a:pt x="150" y="527"/>
                      <a:pt x="150" y="527"/>
                    </a:cubicBezTo>
                    <a:cubicBezTo>
                      <a:pt x="151" y="530"/>
                      <a:pt x="151" y="530"/>
                      <a:pt x="151" y="530"/>
                    </a:cubicBezTo>
                    <a:cubicBezTo>
                      <a:pt x="151" y="533"/>
                      <a:pt x="151" y="533"/>
                      <a:pt x="151" y="533"/>
                    </a:cubicBezTo>
                    <a:cubicBezTo>
                      <a:pt x="152" y="533"/>
                      <a:pt x="152" y="533"/>
                      <a:pt x="152" y="533"/>
                    </a:cubicBezTo>
                    <a:cubicBezTo>
                      <a:pt x="151" y="535"/>
                      <a:pt x="151" y="535"/>
                      <a:pt x="151" y="535"/>
                    </a:cubicBezTo>
                    <a:cubicBezTo>
                      <a:pt x="153" y="538"/>
                      <a:pt x="153" y="538"/>
                      <a:pt x="153" y="538"/>
                    </a:cubicBezTo>
                    <a:cubicBezTo>
                      <a:pt x="153" y="538"/>
                      <a:pt x="153" y="538"/>
                      <a:pt x="153" y="538"/>
                    </a:cubicBezTo>
                    <a:cubicBezTo>
                      <a:pt x="154" y="540"/>
                      <a:pt x="154" y="540"/>
                      <a:pt x="154" y="540"/>
                    </a:cubicBezTo>
                    <a:cubicBezTo>
                      <a:pt x="155" y="543"/>
                      <a:pt x="155" y="543"/>
                      <a:pt x="155" y="543"/>
                    </a:cubicBezTo>
                    <a:cubicBezTo>
                      <a:pt x="156" y="543"/>
                      <a:pt x="156" y="543"/>
                      <a:pt x="156" y="543"/>
                    </a:cubicBezTo>
                    <a:cubicBezTo>
                      <a:pt x="156" y="544"/>
                      <a:pt x="156" y="544"/>
                      <a:pt x="156" y="544"/>
                    </a:cubicBezTo>
                    <a:cubicBezTo>
                      <a:pt x="156" y="545"/>
                      <a:pt x="156" y="545"/>
                      <a:pt x="156" y="545"/>
                    </a:cubicBezTo>
                    <a:cubicBezTo>
                      <a:pt x="158" y="545"/>
                      <a:pt x="158" y="545"/>
                      <a:pt x="158" y="545"/>
                    </a:cubicBezTo>
                    <a:cubicBezTo>
                      <a:pt x="158" y="547"/>
                      <a:pt x="158" y="547"/>
                      <a:pt x="158" y="547"/>
                    </a:cubicBezTo>
                    <a:cubicBezTo>
                      <a:pt x="159" y="548"/>
                      <a:pt x="159" y="548"/>
                      <a:pt x="159" y="548"/>
                    </a:cubicBezTo>
                    <a:cubicBezTo>
                      <a:pt x="159" y="549"/>
                      <a:pt x="159" y="549"/>
                      <a:pt x="159" y="549"/>
                    </a:cubicBezTo>
                    <a:cubicBezTo>
                      <a:pt x="160" y="548"/>
                      <a:pt x="160" y="548"/>
                      <a:pt x="160" y="548"/>
                    </a:cubicBezTo>
                    <a:cubicBezTo>
                      <a:pt x="161" y="548"/>
                      <a:pt x="161" y="548"/>
                      <a:pt x="161" y="548"/>
                    </a:cubicBezTo>
                    <a:cubicBezTo>
                      <a:pt x="160" y="550"/>
                      <a:pt x="160" y="550"/>
                      <a:pt x="160" y="550"/>
                    </a:cubicBezTo>
                    <a:cubicBezTo>
                      <a:pt x="160" y="552"/>
                      <a:pt x="160" y="552"/>
                      <a:pt x="160" y="552"/>
                    </a:cubicBezTo>
                    <a:cubicBezTo>
                      <a:pt x="160" y="552"/>
                      <a:pt x="160" y="552"/>
                      <a:pt x="160" y="552"/>
                    </a:cubicBezTo>
                    <a:cubicBezTo>
                      <a:pt x="162" y="553"/>
                      <a:pt x="162" y="553"/>
                      <a:pt x="162" y="553"/>
                    </a:cubicBezTo>
                    <a:cubicBezTo>
                      <a:pt x="163" y="553"/>
                      <a:pt x="163" y="553"/>
                      <a:pt x="163" y="553"/>
                    </a:cubicBezTo>
                    <a:cubicBezTo>
                      <a:pt x="162" y="554"/>
                      <a:pt x="162" y="554"/>
                      <a:pt x="162" y="554"/>
                    </a:cubicBezTo>
                    <a:cubicBezTo>
                      <a:pt x="162" y="555"/>
                      <a:pt x="162" y="555"/>
                      <a:pt x="162" y="555"/>
                    </a:cubicBezTo>
                    <a:cubicBezTo>
                      <a:pt x="164" y="556"/>
                      <a:pt x="164" y="556"/>
                      <a:pt x="164" y="556"/>
                    </a:cubicBezTo>
                    <a:cubicBezTo>
                      <a:pt x="165" y="556"/>
                      <a:pt x="165" y="556"/>
                      <a:pt x="165" y="556"/>
                    </a:cubicBezTo>
                    <a:cubicBezTo>
                      <a:pt x="164" y="557"/>
                      <a:pt x="164" y="557"/>
                      <a:pt x="164" y="557"/>
                    </a:cubicBezTo>
                    <a:cubicBezTo>
                      <a:pt x="164" y="558"/>
                      <a:pt x="164" y="558"/>
                      <a:pt x="164" y="558"/>
                    </a:cubicBezTo>
                    <a:cubicBezTo>
                      <a:pt x="165" y="557"/>
                      <a:pt x="165" y="557"/>
                      <a:pt x="165" y="557"/>
                    </a:cubicBezTo>
                    <a:cubicBezTo>
                      <a:pt x="164" y="558"/>
                      <a:pt x="164" y="558"/>
                      <a:pt x="164" y="558"/>
                    </a:cubicBezTo>
                    <a:cubicBezTo>
                      <a:pt x="163" y="558"/>
                      <a:pt x="163" y="558"/>
                      <a:pt x="163" y="558"/>
                    </a:cubicBezTo>
                    <a:cubicBezTo>
                      <a:pt x="164" y="559"/>
                      <a:pt x="164" y="559"/>
                      <a:pt x="164" y="559"/>
                    </a:cubicBezTo>
                    <a:cubicBezTo>
                      <a:pt x="164" y="560"/>
                      <a:pt x="164" y="560"/>
                      <a:pt x="164" y="560"/>
                    </a:cubicBezTo>
                    <a:cubicBezTo>
                      <a:pt x="165" y="559"/>
                      <a:pt x="165" y="559"/>
                      <a:pt x="165" y="559"/>
                    </a:cubicBezTo>
                    <a:cubicBezTo>
                      <a:pt x="168" y="558"/>
                      <a:pt x="168" y="558"/>
                      <a:pt x="168" y="558"/>
                    </a:cubicBezTo>
                    <a:cubicBezTo>
                      <a:pt x="168" y="558"/>
                      <a:pt x="168" y="558"/>
                      <a:pt x="168" y="558"/>
                    </a:cubicBezTo>
                    <a:cubicBezTo>
                      <a:pt x="169" y="559"/>
                      <a:pt x="169" y="559"/>
                      <a:pt x="169" y="559"/>
                    </a:cubicBezTo>
                    <a:cubicBezTo>
                      <a:pt x="166" y="561"/>
                      <a:pt x="166" y="561"/>
                      <a:pt x="166" y="561"/>
                    </a:cubicBezTo>
                    <a:cubicBezTo>
                      <a:pt x="166" y="562"/>
                      <a:pt x="166" y="562"/>
                      <a:pt x="166" y="562"/>
                    </a:cubicBezTo>
                    <a:cubicBezTo>
                      <a:pt x="167" y="563"/>
                      <a:pt x="167" y="563"/>
                      <a:pt x="167" y="563"/>
                    </a:cubicBezTo>
                    <a:cubicBezTo>
                      <a:pt x="168" y="564"/>
                      <a:pt x="168" y="564"/>
                      <a:pt x="168" y="564"/>
                    </a:cubicBezTo>
                    <a:cubicBezTo>
                      <a:pt x="168" y="564"/>
                      <a:pt x="168" y="564"/>
                      <a:pt x="168" y="564"/>
                    </a:cubicBezTo>
                    <a:cubicBezTo>
                      <a:pt x="169" y="564"/>
                      <a:pt x="169" y="564"/>
                      <a:pt x="169" y="564"/>
                    </a:cubicBezTo>
                    <a:cubicBezTo>
                      <a:pt x="168" y="565"/>
                      <a:pt x="168" y="565"/>
                      <a:pt x="168" y="565"/>
                    </a:cubicBezTo>
                    <a:cubicBezTo>
                      <a:pt x="166" y="566"/>
                      <a:pt x="166" y="566"/>
                      <a:pt x="166" y="566"/>
                    </a:cubicBezTo>
                    <a:cubicBezTo>
                      <a:pt x="167" y="567"/>
                      <a:pt x="167" y="567"/>
                      <a:pt x="167" y="567"/>
                    </a:cubicBezTo>
                    <a:cubicBezTo>
                      <a:pt x="168" y="568"/>
                      <a:pt x="168" y="568"/>
                      <a:pt x="168" y="568"/>
                    </a:cubicBezTo>
                    <a:cubicBezTo>
                      <a:pt x="172" y="566"/>
                      <a:pt x="172" y="566"/>
                      <a:pt x="172" y="566"/>
                    </a:cubicBezTo>
                    <a:cubicBezTo>
                      <a:pt x="172" y="566"/>
                      <a:pt x="172" y="566"/>
                      <a:pt x="172" y="566"/>
                    </a:cubicBezTo>
                    <a:cubicBezTo>
                      <a:pt x="174" y="567"/>
                      <a:pt x="174" y="567"/>
                      <a:pt x="174" y="567"/>
                    </a:cubicBezTo>
                    <a:cubicBezTo>
                      <a:pt x="168" y="569"/>
                      <a:pt x="168" y="569"/>
                      <a:pt x="168" y="569"/>
                    </a:cubicBezTo>
                    <a:cubicBezTo>
                      <a:pt x="169" y="569"/>
                      <a:pt x="169" y="569"/>
                      <a:pt x="169" y="569"/>
                    </a:cubicBezTo>
                    <a:cubicBezTo>
                      <a:pt x="169" y="569"/>
                      <a:pt x="169" y="569"/>
                      <a:pt x="169" y="569"/>
                    </a:cubicBezTo>
                    <a:cubicBezTo>
                      <a:pt x="171" y="569"/>
                      <a:pt x="171" y="569"/>
                      <a:pt x="171" y="569"/>
                    </a:cubicBezTo>
                    <a:cubicBezTo>
                      <a:pt x="171" y="569"/>
                      <a:pt x="171" y="569"/>
                      <a:pt x="171" y="569"/>
                    </a:cubicBezTo>
                    <a:cubicBezTo>
                      <a:pt x="171" y="569"/>
                      <a:pt x="171" y="569"/>
                      <a:pt x="171" y="569"/>
                    </a:cubicBezTo>
                    <a:cubicBezTo>
                      <a:pt x="171" y="571"/>
                      <a:pt x="171" y="571"/>
                      <a:pt x="171" y="571"/>
                    </a:cubicBezTo>
                    <a:cubicBezTo>
                      <a:pt x="172" y="571"/>
                      <a:pt x="172" y="571"/>
                      <a:pt x="172" y="571"/>
                    </a:cubicBezTo>
                    <a:cubicBezTo>
                      <a:pt x="172" y="571"/>
                      <a:pt x="172" y="571"/>
                      <a:pt x="172" y="571"/>
                    </a:cubicBezTo>
                    <a:cubicBezTo>
                      <a:pt x="174" y="571"/>
                      <a:pt x="174" y="571"/>
                      <a:pt x="174" y="571"/>
                    </a:cubicBezTo>
                    <a:cubicBezTo>
                      <a:pt x="174" y="571"/>
                      <a:pt x="174" y="571"/>
                      <a:pt x="174" y="571"/>
                    </a:cubicBezTo>
                    <a:cubicBezTo>
                      <a:pt x="175" y="572"/>
                      <a:pt x="175" y="572"/>
                      <a:pt x="175" y="572"/>
                    </a:cubicBezTo>
                    <a:cubicBezTo>
                      <a:pt x="175" y="572"/>
                      <a:pt x="175" y="572"/>
                      <a:pt x="175" y="572"/>
                    </a:cubicBezTo>
                    <a:cubicBezTo>
                      <a:pt x="176" y="573"/>
                      <a:pt x="176" y="573"/>
                      <a:pt x="176" y="573"/>
                    </a:cubicBezTo>
                    <a:cubicBezTo>
                      <a:pt x="177" y="573"/>
                      <a:pt x="177" y="573"/>
                      <a:pt x="177" y="573"/>
                    </a:cubicBezTo>
                    <a:cubicBezTo>
                      <a:pt x="178" y="573"/>
                      <a:pt x="178" y="573"/>
                      <a:pt x="178" y="573"/>
                    </a:cubicBezTo>
                    <a:cubicBezTo>
                      <a:pt x="178" y="574"/>
                      <a:pt x="178" y="574"/>
                      <a:pt x="178" y="574"/>
                    </a:cubicBezTo>
                    <a:cubicBezTo>
                      <a:pt x="178" y="574"/>
                      <a:pt x="178" y="574"/>
                      <a:pt x="178" y="574"/>
                    </a:cubicBezTo>
                    <a:cubicBezTo>
                      <a:pt x="175" y="576"/>
                      <a:pt x="175" y="576"/>
                      <a:pt x="175" y="576"/>
                    </a:cubicBezTo>
                    <a:cubicBezTo>
                      <a:pt x="174" y="577"/>
                      <a:pt x="174" y="577"/>
                      <a:pt x="174" y="577"/>
                    </a:cubicBezTo>
                    <a:cubicBezTo>
                      <a:pt x="176" y="576"/>
                      <a:pt x="176" y="576"/>
                      <a:pt x="176" y="576"/>
                    </a:cubicBezTo>
                    <a:cubicBezTo>
                      <a:pt x="176" y="577"/>
                      <a:pt x="176" y="577"/>
                      <a:pt x="176" y="577"/>
                    </a:cubicBezTo>
                    <a:cubicBezTo>
                      <a:pt x="179" y="576"/>
                      <a:pt x="179" y="576"/>
                      <a:pt x="179" y="576"/>
                    </a:cubicBezTo>
                    <a:cubicBezTo>
                      <a:pt x="179" y="575"/>
                      <a:pt x="179" y="575"/>
                      <a:pt x="179" y="575"/>
                    </a:cubicBezTo>
                    <a:cubicBezTo>
                      <a:pt x="179" y="575"/>
                      <a:pt x="179" y="575"/>
                      <a:pt x="179" y="575"/>
                    </a:cubicBezTo>
                    <a:cubicBezTo>
                      <a:pt x="179" y="575"/>
                      <a:pt x="179" y="575"/>
                      <a:pt x="179" y="575"/>
                    </a:cubicBezTo>
                    <a:cubicBezTo>
                      <a:pt x="181" y="575"/>
                      <a:pt x="181" y="575"/>
                      <a:pt x="181" y="575"/>
                    </a:cubicBezTo>
                    <a:cubicBezTo>
                      <a:pt x="182" y="575"/>
                      <a:pt x="182" y="575"/>
                      <a:pt x="182" y="575"/>
                    </a:cubicBezTo>
                    <a:cubicBezTo>
                      <a:pt x="185" y="575"/>
                      <a:pt x="185" y="575"/>
                      <a:pt x="185" y="575"/>
                    </a:cubicBezTo>
                    <a:cubicBezTo>
                      <a:pt x="187" y="574"/>
                      <a:pt x="187" y="574"/>
                      <a:pt x="187" y="574"/>
                    </a:cubicBezTo>
                    <a:cubicBezTo>
                      <a:pt x="188" y="574"/>
                      <a:pt x="188" y="574"/>
                      <a:pt x="188" y="574"/>
                    </a:cubicBezTo>
                    <a:cubicBezTo>
                      <a:pt x="190" y="573"/>
                      <a:pt x="190" y="573"/>
                      <a:pt x="190" y="573"/>
                    </a:cubicBezTo>
                    <a:cubicBezTo>
                      <a:pt x="189" y="575"/>
                      <a:pt x="189" y="575"/>
                      <a:pt x="189" y="575"/>
                    </a:cubicBezTo>
                    <a:cubicBezTo>
                      <a:pt x="190" y="575"/>
                      <a:pt x="190" y="575"/>
                      <a:pt x="190" y="575"/>
                    </a:cubicBezTo>
                    <a:cubicBezTo>
                      <a:pt x="192" y="575"/>
                      <a:pt x="192" y="575"/>
                      <a:pt x="192" y="575"/>
                    </a:cubicBezTo>
                    <a:cubicBezTo>
                      <a:pt x="192" y="575"/>
                      <a:pt x="192" y="575"/>
                      <a:pt x="192" y="575"/>
                    </a:cubicBezTo>
                    <a:cubicBezTo>
                      <a:pt x="188" y="577"/>
                      <a:pt x="188" y="577"/>
                      <a:pt x="188" y="577"/>
                    </a:cubicBezTo>
                    <a:cubicBezTo>
                      <a:pt x="189" y="577"/>
                      <a:pt x="189" y="577"/>
                      <a:pt x="189" y="577"/>
                    </a:cubicBezTo>
                    <a:cubicBezTo>
                      <a:pt x="188" y="578"/>
                      <a:pt x="188" y="578"/>
                      <a:pt x="188" y="578"/>
                    </a:cubicBezTo>
                    <a:cubicBezTo>
                      <a:pt x="189" y="578"/>
                      <a:pt x="189" y="578"/>
                      <a:pt x="189" y="578"/>
                    </a:cubicBezTo>
                    <a:cubicBezTo>
                      <a:pt x="189" y="578"/>
                      <a:pt x="189" y="578"/>
                      <a:pt x="189" y="578"/>
                    </a:cubicBezTo>
                    <a:cubicBezTo>
                      <a:pt x="190" y="577"/>
                      <a:pt x="190" y="577"/>
                      <a:pt x="190" y="577"/>
                    </a:cubicBezTo>
                    <a:cubicBezTo>
                      <a:pt x="191" y="577"/>
                      <a:pt x="191" y="577"/>
                      <a:pt x="191" y="577"/>
                    </a:cubicBezTo>
                    <a:cubicBezTo>
                      <a:pt x="193" y="576"/>
                      <a:pt x="193" y="576"/>
                      <a:pt x="193" y="576"/>
                    </a:cubicBezTo>
                    <a:cubicBezTo>
                      <a:pt x="193" y="575"/>
                      <a:pt x="193" y="575"/>
                      <a:pt x="193" y="575"/>
                    </a:cubicBezTo>
                    <a:cubicBezTo>
                      <a:pt x="194" y="575"/>
                      <a:pt x="194" y="575"/>
                      <a:pt x="194" y="575"/>
                    </a:cubicBezTo>
                    <a:cubicBezTo>
                      <a:pt x="193" y="577"/>
                      <a:pt x="193" y="577"/>
                      <a:pt x="193" y="577"/>
                    </a:cubicBezTo>
                    <a:cubicBezTo>
                      <a:pt x="192" y="578"/>
                      <a:pt x="192" y="578"/>
                      <a:pt x="192" y="578"/>
                    </a:cubicBezTo>
                    <a:cubicBezTo>
                      <a:pt x="191" y="579"/>
                      <a:pt x="191" y="579"/>
                      <a:pt x="191" y="579"/>
                    </a:cubicBezTo>
                    <a:cubicBezTo>
                      <a:pt x="192" y="579"/>
                      <a:pt x="192" y="579"/>
                      <a:pt x="192" y="579"/>
                    </a:cubicBezTo>
                    <a:cubicBezTo>
                      <a:pt x="192" y="580"/>
                      <a:pt x="192" y="580"/>
                      <a:pt x="192" y="580"/>
                    </a:cubicBezTo>
                    <a:cubicBezTo>
                      <a:pt x="192" y="581"/>
                      <a:pt x="192" y="581"/>
                      <a:pt x="192" y="581"/>
                    </a:cubicBezTo>
                    <a:cubicBezTo>
                      <a:pt x="193" y="582"/>
                      <a:pt x="193" y="582"/>
                      <a:pt x="193" y="582"/>
                    </a:cubicBezTo>
                    <a:cubicBezTo>
                      <a:pt x="194" y="580"/>
                      <a:pt x="194" y="580"/>
                      <a:pt x="194" y="580"/>
                    </a:cubicBezTo>
                    <a:cubicBezTo>
                      <a:pt x="194" y="579"/>
                      <a:pt x="194" y="579"/>
                      <a:pt x="194" y="579"/>
                    </a:cubicBezTo>
                    <a:cubicBezTo>
                      <a:pt x="195" y="579"/>
                      <a:pt x="195" y="579"/>
                      <a:pt x="195" y="579"/>
                    </a:cubicBezTo>
                    <a:cubicBezTo>
                      <a:pt x="194" y="582"/>
                      <a:pt x="194" y="582"/>
                      <a:pt x="194" y="582"/>
                    </a:cubicBezTo>
                    <a:cubicBezTo>
                      <a:pt x="195" y="582"/>
                      <a:pt x="195" y="582"/>
                      <a:pt x="195" y="582"/>
                    </a:cubicBezTo>
                    <a:cubicBezTo>
                      <a:pt x="196" y="582"/>
                      <a:pt x="196" y="582"/>
                      <a:pt x="196" y="582"/>
                    </a:cubicBezTo>
                    <a:cubicBezTo>
                      <a:pt x="197" y="581"/>
                      <a:pt x="197" y="581"/>
                      <a:pt x="197" y="581"/>
                    </a:cubicBezTo>
                    <a:cubicBezTo>
                      <a:pt x="197" y="583"/>
                      <a:pt x="197" y="583"/>
                      <a:pt x="197" y="583"/>
                    </a:cubicBezTo>
                    <a:cubicBezTo>
                      <a:pt x="195" y="585"/>
                      <a:pt x="195" y="585"/>
                      <a:pt x="195" y="585"/>
                    </a:cubicBezTo>
                    <a:cubicBezTo>
                      <a:pt x="195" y="586"/>
                      <a:pt x="195" y="586"/>
                      <a:pt x="195" y="586"/>
                    </a:cubicBezTo>
                    <a:cubicBezTo>
                      <a:pt x="195" y="586"/>
                      <a:pt x="195" y="586"/>
                      <a:pt x="195" y="586"/>
                    </a:cubicBezTo>
                    <a:cubicBezTo>
                      <a:pt x="196" y="587"/>
                      <a:pt x="196" y="587"/>
                      <a:pt x="196" y="587"/>
                    </a:cubicBezTo>
                    <a:cubicBezTo>
                      <a:pt x="196" y="587"/>
                      <a:pt x="196" y="587"/>
                      <a:pt x="196" y="587"/>
                    </a:cubicBezTo>
                    <a:cubicBezTo>
                      <a:pt x="198" y="587"/>
                      <a:pt x="198" y="587"/>
                      <a:pt x="198" y="587"/>
                    </a:cubicBezTo>
                    <a:cubicBezTo>
                      <a:pt x="199" y="588"/>
                      <a:pt x="199" y="588"/>
                      <a:pt x="199" y="588"/>
                    </a:cubicBezTo>
                    <a:cubicBezTo>
                      <a:pt x="200" y="588"/>
                      <a:pt x="200" y="588"/>
                      <a:pt x="200" y="588"/>
                    </a:cubicBezTo>
                    <a:cubicBezTo>
                      <a:pt x="203" y="585"/>
                      <a:pt x="203" y="585"/>
                      <a:pt x="203" y="585"/>
                    </a:cubicBezTo>
                    <a:cubicBezTo>
                      <a:pt x="203" y="586"/>
                      <a:pt x="203" y="586"/>
                      <a:pt x="203" y="586"/>
                    </a:cubicBezTo>
                    <a:cubicBezTo>
                      <a:pt x="210" y="587"/>
                      <a:pt x="210" y="587"/>
                      <a:pt x="210" y="587"/>
                    </a:cubicBezTo>
                    <a:cubicBezTo>
                      <a:pt x="210" y="586"/>
                      <a:pt x="210" y="586"/>
                      <a:pt x="210" y="586"/>
                    </a:cubicBezTo>
                    <a:cubicBezTo>
                      <a:pt x="209" y="585"/>
                      <a:pt x="209" y="585"/>
                      <a:pt x="209" y="585"/>
                    </a:cubicBezTo>
                    <a:cubicBezTo>
                      <a:pt x="210" y="585"/>
                      <a:pt x="210" y="585"/>
                      <a:pt x="210" y="585"/>
                    </a:cubicBezTo>
                    <a:cubicBezTo>
                      <a:pt x="209" y="583"/>
                      <a:pt x="209" y="583"/>
                      <a:pt x="209" y="583"/>
                    </a:cubicBezTo>
                    <a:cubicBezTo>
                      <a:pt x="208" y="582"/>
                      <a:pt x="208" y="582"/>
                      <a:pt x="208" y="582"/>
                    </a:cubicBezTo>
                    <a:cubicBezTo>
                      <a:pt x="206" y="581"/>
                      <a:pt x="206" y="581"/>
                      <a:pt x="206" y="581"/>
                    </a:cubicBezTo>
                    <a:cubicBezTo>
                      <a:pt x="208" y="581"/>
                      <a:pt x="208" y="581"/>
                      <a:pt x="208" y="581"/>
                    </a:cubicBezTo>
                    <a:cubicBezTo>
                      <a:pt x="209" y="581"/>
                      <a:pt x="209" y="581"/>
                      <a:pt x="209" y="581"/>
                    </a:cubicBezTo>
                    <a:cubicBezTo>
                      <a:pt x="210" y="581"/>
                      <a:pt x="210" y="581"/>
                      <a:pt x="210" y="581"/>
                    </a:cubicBezTo>
                    <a:cubicBezTo>
                      <a:pt x="211" y="581"/>
                      <a:pt x="211" y="581"/>
                      <a:pt x="211" y="581"/>
                    </a:cubicBezTo>
                    <a:cubicBezTo>
                      <a:pt x="211" y="580"/>
                      <a:pt x="211" y="580"/>
                      <a:pt x="211" y="580"/>
                    </a:cubicBezTo>
                    <a:cubicBezTo>
                      <a:pt x="212" y="576"/>
                      <a:pt x="212" y="576"/>
                      <a:pt x="212" y="576"/>
                    </a:cubicBezTo>
                    <a:cubicBezTo>
                      <a:pt x="212" y="575"/>
                      <a:pt x="212" y="575"/>
                      <a:pt x="212" y="575"/>
                    </a:cubicBezTo>
                    <a:cubicBezTo>
                      <a:pt x="213" y="571"/>
                      <a:pt x="213" y="571"/>
                      <a:pt x="213" y="571"/>
                    </a:cubicBezTo>
                    <a:cubicBezTo>
                      <a:pt x="213" y="570"/>
                      <a:pt x="213" y="570"/>
                      <a:pt x="213" y="570"/>
                    </a:cubicBezTo>
                    <a:cubicBezTo>
                      <a:pt x="213" y="570"/>
                      <a:pt x="213" y="570"/>
                      <a:pt x="213" y="570"/>
                    </a:cubicBezTo>
                    <a:cubicBezTo>
                      <a:pt x="214" y="569"/>
                      <a:pt x="214" y="569"/>
                      <a:pt x="214" y="569"/>
                    </a:cubicBezTo>
                    <a:cubicBezTo>
                      <a:pt x="215" y="567"/>
                      <a:pt x="215" y="567"/>
                      <a:pt x="215" y="567"/>
                    </a:cubicBezTo>
                    <a:cubicBezTo>
                      <a:pt x="214" y="567"/>
                      <a:pt x="214" y="567"/>
                      <a:pt x="214" y="567"/>
                    </a:cubicBezTo>
                    <a:cubicBezTo>
                      <a:pt x="216" y="563"/>
                      <a:pt x="216" y="563"/>
                      <a:pt x="216" y="563"/>
                    </a:cubicBezTo>
                    <a:cubicBezTo>
                      <a:pt x="217" y="563"/>
                      <a:pt x="217" y="563"/>
                      <a:pt x="217" y="563"/>
                    </a:cubicBezTo>
                    <a:cubicBezTo>
                      <a:pt x="216" y="562"/>
                      <a:pt x="216" y="562"/>
                      <a:pt x="216" y="562"/>
                    </a:cubicBezTo>
                    <a:cubicBezTo>
                      <a:pt x="217" y="561"/>
                      <a:pt x="217" y="561"/>
                      <a:pt x="217" y="561"/>
                    </a:cubicBezTo>
                    <a:cubicBezTo>
                      <a:pt x="216" y="559"/>
                      <a:pt x="216" y="559"/>
                      <a:pt x="216" y="559"/>
                    </a:cubicBezTo>
                    <a:cubicBezTo>
                      <a:pt x="216" y="559"/>
                      <a:pt x="216" y="559"/>
                      <a:pt x="216" y="559"/>
                    </a:cubicBezTo>
                    <a:cubicBezTo>
                      <a:pt x="215" y="553"/>
                      <a:pt x="215" y="553"/>
                      <a:pt x="215" y="553"/>
                    </a:cubicBezTo>
                    <a:cubicBezTo>
                      <a:pt x="214" y="553"/>
                      <a:pt x="214" y="553"/>
                      <a:pt x="214" y="553"/>
                    </a:cubicBezTo>
                    <a:cubicBezTo>
                      <a:pt x="215" y="552"/>
                      <a:pt x="215" y="552"/>
                      <a:pt x="215" y="552"/>
                    </a:cubicBezTo>
                    <a:cubicBezTo>
                      <a:pt x="214" y="550"/>
                      <a:pt x="214" y="550"/>
                      <a:pt x="214" y="550"/>
                    </a:cubicBezTo>
                    <a:cubicBezTo>
                      <a:pt x="212" y="550"/>
                      <a:pt x="212" y="550"/>
                      <a:pt x="212" y="550"/>
                    </a:cubicBezTo>
                    <a:cubicBezTo>
                      <a:pt x="214" y="549"/>
                      <a:pt x="214" y="549"/>
                      <a:pt x="214" y="549"/>
                    </a:cubicBezTo>
                    <a:cubicBezTo>
                      <a:pt x="214" y="548"/>
                      <a:pt x="214" y="548"/>
                      <a:pt x="214" y="548"/>
                    </a:cubicBezTo>
                    <a:cubicBezTo>
                      <a:pt x="214" y="548"/>
                      <a:pt x="214" y="548"/>
                      <a:pt x="214" y="548"/>
                    </a:cubicBezTo>
                    <a:cubicBezTo>
                      <a:pt x="214" y="547"/>
                      <a:pt x="214" y="547"/>
                      <a:pt x="214" y="547"/>
                    </a:cubicBezTo>
                    <a:cubicBezTo>
                      <a:pt x="215" y="547"/>
                      <a:pt x="215" y="547"/>
                      <a:pt x="215" y="547"/>
                    </a:cubicBezTo>
                    <a:cubicBezTo>
                      <a:pt x="216" y="547"/>
                      <a:pt x="216" y="547"/>
                      <a:pt x="216" y="547"/>
                    </a:cubicBezTo>
                    <a:cubicBezTo>
                      <a:pt x="219" y="547"/>
                      <a:pt x="219" y="547"/>
                      <a:pt x="219" y="547"/>
                    </a:cubicBezTo>
                    <a:cubicBezTo>
                      <a:pt x="220" y="546"/>
                      <a:pt x="220" y="546"/>
                      <a:pt x="220" y="546"/>
                    </a:cubicBezTo>
                    <a:cubicBezTo>
                      <a:pt x="221" y="546"/>
                      <a:pt x="221" y="546"/>
                      <a:pt x="221" y="546"/>
                    </a:cubicBezTo>
                    <a:cubicBezTo>
                      <a:pt x="221" y="544"/>
                      <a:pt x="221" y="544"/>
                      <a:pt x="221" y="544"/>
                    </a:cubicBezTo>
                    <a:cubicBezTo>
                      <a:pt x="220" y="545"/>
                      <a:pt x="220" y="545"/>
                      <a:pt x="220" y="545"/>
                    </a:cubicBezTo>
                    <a:cubicBezTo>
                      <a:pt x="217" y="542"/>
                      <a:pt x="217" y="542"/>
                      <a:pt x="217" y="542"/>
                    </a:cubicBezTo>
                    <a:cubicBezTo>
                      <a:pt x="217" y="542"/>
                      <a:pt x="217" y="542"/>
                      <a:pt x="217" y="542"/>
                    </a:cubicBezTo>
                    <a:cubicBezTo>
                      <a:pt x="218" y="543"/>
                      <a:pt x="218" y="543"/>
                      <a:pt x="218" y="543"/>
                    </a:cubicBezTo>
                    <a:cubicBezTo>
                      <a:pt x="219" y="543"/>
                      <a:pt x="219" y="543"/>
                      <a:pt x="219" y="543"/>
                    </a:cubicBezTo>
                    <a:cubicBezTo>
                      <a:pt x="222" y="544"/>
                      <a:pt x="222" y="544"/>
                      <a:pt x="222" y="544"/>
                    </a:cubicBezTo>
                    <a:cubicBezTo>
                      <a:pt x="222" y="543"/>
                      <a:pt x="222" y="543"/>
                      <a:pt x="222" y="543"/>
                    </a:cubicBezTo>
                    <a:cubicBezTo>
                      <a:pt x="220" y="542"/>
                      <a:pt x="220" y="542"/>
                      <a:pt x="220" y="542"/>
                    </a:cubicBezTo>
                    <a:cubicBezTo>
                      <a:pt x="220" y="541"/>
                      <a:pt x="220" y="541"/>
                      <a:pt x="220" y="541"/>
                    </a:cubicBezTo>
                    <a:cubicBezTo>
                      <a:pt x="220" y="541"/>
                      <a:pt x="220" y="541"/>
                      <a:pt x="220" y="541"/>
                    </a:cubicBezTo>
                    <a:cubicBezTo>
                      <a:pt x="221" y="541"/>
                      <a:pt x="221" y="541"/>
                      <a:pt x="221" y="541"/>
                    </a:cubicBezTo>
                    <a:cubicBezTo>
                      <a:pt x="220" y="540"/>
                      <a:pt x="220" y="540"/>
                      <a:pt x="220" y="540"/>
                    </a:cubicBezTo>
                    <a:cubicBezTo>
                      <a:pt x="220" y="539"/>
                      <a:pt x="220" y="539"/>
                      <a:pt x="220" y="539"/>
                    </a:cubicBezTo>
                    <a:cubicBezTo>
                      <a:pt x="222" y="541"/>
                      <a:pt x="222" y="541"/>
                      <a:pt x="222" y="541"/>
                    </a:cubicBezTo>
                    <a:cubicBezTo>
                      <a:pt x="223" y="541"/>
                      <a:pt x="223" y="541"/>
                      <a:pt x="223" y="541"/>
                    </a:cubicBezTo>
                    <a:cubicBezTo>
                      <a:pt x="223" y="540"/>
                      <a:pt x="223" y="540"/>
                      <a:pt x="223" y="540"/>
                    </a:cubicBezTo>
                    <a:cubicBezTo>
                      <a:pt x="224" y="539"/>
                      <a:pt x="224" y="539"/>
                      <a:pt x="224" y="539"/>
                    </a:cubicBezTo>
                    <a:cubicBezTo>
                      <a:pt x="223" y="539"/>
                      <a:pt x="223" y="539"/>
                      <a:pt x="223" y="539"/>
                    </a:cubicBezTo>
                    <a:cubicBezTo>
                      <a:pt x="223" y="538"/>
                      <a:pt x="223" y="538"/>
                      <a:pt x="223" y="538"/>
                    </a:cubicBezTo>
                    <a:cubicBezTo>
                      <a:pt x="224" y="538"/>
                      <a:pt x="224" y="538"/>
                      <a:pt x="224" y="538"/>
                    </a:cubicBezTo>
                    <a:cubicBezTo>
                      <a:pt x="225" y="538"/>
                      <a:pt x="225" y="538"/>
                      <a:pt x="225" y="538"/>
                    </a:cubicBezTo>
                    <a:cubicBezTo>
                      <a:pt x="225" y="537"/>
                      <a:pt x="225" y="537"/>
                      <a:pt x="225" y="537"/>
                    </a:cubicBezTo>
                    <a:cubicBezTo>
                      <a:pt x="225" y="536"/>
                      <a:pt x="225" y="536"/>
                      <a:pt x="225" y="536"/>
                    </a:cubicBezTo>
                    <a:cubicBezTo>
                      <a:pt x="226" y="536"/>
                      <a:pt x="226" y="536"/>
                      <a:pt x="226" y="536"/>
                    </a:cubicBezTo>
                    <a:cubicBezTo>
                      <a:pt x="226" y="534"/>
                      <a:pt x="226" y="534"/>
                      <a:pt x="226" y="534"/>
                    </a:cubicBezTo>
                    <a:cubicBezTo>
                      <a:pt x="226" y="534"/>
                      <a:pt x="226" y="534"/>
                      <a:pt x="226" y="534"/>
                    </a:cubicBezTo>
                    <a:cubicBezTo>
                      <a:pt x="221" y="533"/>
                      <a:pt x="221" y="533"/>
                      <a:pt x="221" y="533"/>
                    </a:cubicBezTo>
                    <a:cubicBezTo>
                      <a:pt x="221" y="532"/>
                      <a:pt x="221" y="532"/>
                      <a:pt x="221" y="532"/>
                    </a:cubicBezTo>
                    <a:cubicBezTo>
                      <a:pt x="225" y="533"/>
                      <a:pt x="225" y="533"/>
                      <a:pt x="225" y="533"/>
                    </a:cubicBezTo>
                    <a:cubicBezTo>
                      <a:pt x="227" y="533"/>
                      <a:pt x="227" y="533"/>
                      <a:pt x="227" y="533"/>
                    </a:cubicBezTo>
                    <a:cubicBezTo>
                      <a:pt x="226" y="529"/>
                      <a:pt x="226" y="529"/>
                      <a:pt x="226" y="529"/>
                    </a:cubicBezTo>
                    <a:cubicBezTo>
                      <a:pt x="227" y="528"/>
                      <a:pt x="227" y="528"/>
                      <a:pt x="227" y="528"/>
                    </a:cubicBezTo>
                    <a:cubicBezTo>
                      <a:pt x="227" y="527"/>
                      <a:pt x="227" y="527"/>
                      <a:pt x="227" y="527"/>
                    </a:cubicBezTo>
                    <a:cubicBezTo>
                      <a:pt x="226" y="526"/>
                      <a:pt x="226" y="526"/>
                      <a:pt x="226" y="526"/>
                    </a:cubicBezTo>
                    <a:cubicBezTo>
                      <a:pt x="221" y="526"/>
                      <a:pt x="221" y="526"/>
                      <a:pt x="221" y="526"/>
                    </a:cubicBezTo>
                    <a:cubicBezTo>
                      <a:pt x="221" y="524"/>
                      <a:pt x="221" y="524"/>
                      <a:pt x="221" y="524"/>
                    </a:cubicBezTo>
                    <a:cubicBezTo>
                      <a:pt x="222" y="524"/>
                      <a:pt x="222" y="524"/>
                      <a:pt x="222" y="524"/>
                    </a:cubicBezTo>
                    <a:cubicBezTo>
                      <a:pt x="225" y="522"/>
                      <a:pt x="225" y="522"/>
                      <a:pt x="225" y="522"/>
                    </a:cubicBezTo>
                    <a:cubicBezTo>
                      <a:pt x="227" y="522"/>
                      <a:pt x="227" y="522"/>
                      <a:pt x="227" y="522"/>
                    </a:cubicBezTo>
                    <a:cubicBezTo>
                      <a:pt x="229" y="523"/>
                      <a:pt x="229" y="523"/>
                      <a:pt x="229" y="523"/>
                    </a:cubicBezTo>
                    <a:cubicBezTo>
                      <a:pt x="229" y="522"/>
                      <a:pt x="229" y="522"/>
                      <a:pt x="229" y="522"/>
                    </a:cubicBezTo>
                    <a:cubicBezTo>
                      <a:pt x="228" y="522"/>
                      <a:pt x="228" y="522"/>
                      <a:pt x="228" y="522"/>
                    </a:cubicBezTo>
                    <a:cubicBezTo>
                      <a:pt x="227" y="521"/>
                      <a:pt x="227" y="521"/>
                      <a:pt x="227" y="521"/>
                    </a:cubicBezTo>
                    <a:cubicBezTo>
                      <a:pt x="226" y="518"/>
                      <a:pt x="226" y="518"/>
                      <a:pt x="226" y="518"/>
                    </a:cubicBezTo>
                    <a:cubicBezTo>
                      <a:pt x="225" y="517"/>
                      <a:pt x="225" y="517"/>
                      <a:pt x="225" y="517"/>
                    </a:cubicBezTo>
                    <a:cubicBezTo>
                      <a:pt x="225" y="516"/>
                      <a:pt x="225" y="516"/>
                      <a:pt x="225" y="516"/>
                    </a:cubicBezTo>
                    <a:cubicBezTo>
                      <a:pt x="224" y="515"/>
                      <a:pt x="224" y="515"/>
                      <a:pt x="224" y="515"/>
                    </a:cubicBezTo>
                    <a:cubicBezTo>
                      <a:pt x="224" y="514"/>
                      <a:pt x="224" y="514"/>
                      <a:pt x="224" y="514"/>
                    </a:cubicBezTo>
                    <a:cubicBezTo>
                      <a:pt x="222" y="514"/>
                      <a:pt x="222" y="514"/>
                      <a:pt x="222" y="514"/>
                    </a:cubicBezTo>
                    <a:cubicBezTo>
                      <a:pt x="222" y="513"/>
                      <a:pt x="222" y="513"/>
                      <a:pt x="222" y="513"/>
                    </a:cubicBezTo>
                    <a:cubicBezTo>
                      <a:pt x="223" y="511"/>
                      <a:pt x="223" y="511"/>
                      <a:pt x="223" y="511"/>
                    </a:cubicBezTo>
                    <a:cubicBezTo>
                      <a:pt x="224" y="512"/>
                      <a:pt x="224" y="512"/>
                      <a:pt x="224" y="512"/>
                    </a:cubicBezTo>
                    <a:cubicBezTo>
                      <a:pt x="226" y="511"/>
                      <a:pt x="226" y="511"/>
                      <a:pt x="226" y="511"/>
                    </a:cubicBezTo>
                    <a:cubicBezTo>
                      <a:pt x="227" y="512"/>
                      <a:pt x="227" y="512"/>
                      <a:pt x="227" y="512"/>
                    </a:cubicBezTo>
                    <a:cubicBezTo>
                      <a:pt x="227" y="511"/>
                      <a:pt x="227" y="511"/>
                      <a:pt x="227" y="511"/>
                    </a:cubicBezTo>
                    <a:cubicBezTo>
                      <a:pt x="228" y="511"/>
                      <a:pt x="228" y="511"/>
                      <a:pt x="228" y="511"/>
                    </a:cubicBezTo>
                    <a:cubicBezTo>
                      <a:pt x="228" y="512"/>
                      <a:pt x="228" y="512"/>
                      <a:pt x="228" y="512"/>
                    </a:cubicBezTo>
                    <a:cubicBezTo>
                      <a:pt x="229" y="511"/>
                      <a:pt x="229" y="511"/>
                      <a:pt x="229" y="511"/>
                    </a:cubicBezTo>
                    <a:cubicBezTo>
                      <a:pt x="230" y="512"/>
                      <a:pt x="230" y="512"/>
                      <a:pt x="230" y="512"/>
                    </a:cubicBezTo>
                    <a:cubicBezTo>
                      <a:pt x="231" y="511"/>
                      <a:pt x="231" y="511"/>
                      <a:pt x="231" y="511"/>
                    </a:cubicBezTo>
                    <a:cubicBezTo>
                      <a:pt x="231" y="510"/>
                      <a:pt x="231" y="510"/>
                      <a:pt x="231" y="510"/>
                    </a:cubicBezTo>
                    <a:cubicBezTo>
                      <a:pt x="232" y="508"/>
                      <a:pt x="232" y="508"/>
                      <a:pt x="232" y="508"/>
                    </a:cubicBezTo>
                    <a:cubicBezTo>
                      <a:pt x="232" y="507"/>
                      <a:pt x="232" y="507"/>
                      <a:pt x="232" y="507"/>
                    </a:cubicBezTo>
                    <a:cubicBezTo>
                      <a:pt x="232" y="506"/>
                      <a:pt x="232" y="506"/>
                      <a:pt x="232" y="506"/>
                    </a:cubicBezTo>
                    <a:cubicBezTo>
                      <a:pt x="232" y="505"/>
                      <a:pt x="232" y="505"/>
                      <a:pt x="232" y="505"/>
                    </a:cubicBezTo>
                    <a:cubicBezTo>
                      <a:pt x="230" y="504"/>
                      <a:pt x="230" y="504"/>
                      <a:pt x="230" y="504"/>
                    </a:cubicBezTo>
                    <a:cubicBezTo>
                      <a:pt x="231" y="504"/>
                      <a:pt x="231" y="504"/>
                      <a:pt x="231" y="504"/>
                    </a:cubicBezTo>
                    <a:cubicBezTo>
                      <a:pt x="231" y="503"/>
                      <a:pt x="231" y="503"/>
                      <a:pt x="231" y="503"/>
                    </a:cubicBezTo>
                    <a:cubicBezTo>
                      <a:pt x="232" y="504"/>
                      <a:pt x="232" y="504"/>
                      <a:pt x="232" y="504"/>
                    </a:cubicBezTo>
                    <a:cubicBezTo>
                      <a:pt x="233" y="501"/>
                      <a:pt x="233" y="501"/>
                      <a:pt x="233" y="501"/>
                    </a:cubicBezTo>
                    <a:cubicBezTo>
                      <a:pt x="234" y="502"/>
                      <a:pt x="234" y="502"/>
                      <a:pt x="234" y="502"/>
                    </a:cubicBezTo>
                    <a:cubicBezTo>
                      <a:pt x="234" y="503"/>
                      <a:pt x="234" y="503"/>
                      <a:pt x="234" y="503"/>
                    </a:cubicBezTo>
                    <a:cubicBezTo>
                      <a:pt x="235" y="503"/>
                      <a:pt x="235" y="503"/>
                      <a:pt x="235" y="503"/>
                    </a:cubicBezTo>
                    <a:cubicBezTo>
                      <a:pt x="236" y="501"/>
                      <a:pt x="236" y="501"/>
                      <a:pt x="236" y="501"/>
                    </a:cubicBezTo>
                    <a:cubicBezTo>
                      <a:pt x="237" y="502"/>
                      <a:pt x="237" y="502"/>
                      <a:pt x="237" y="502"/>
                    </a:cubicBezTo>
                    <a:cubicBezTo>
                      <a:pt x="238" y="503"/>
                      <a:pt x="238" y="503"/>
                      <a:pt x="238" y="503"/>
                    </a:cubicBezTo>
                    <a:cubicBezTo>
                      <a:pt x="241" y="502"/>
                      <a:pt x="241" y="502"/>
                      <a:pt x="241" y="502"/>
                    </a:cubicBezTo>
                    <a:cubicBezTo>
                      <a:pt x="240" y="501"/>
                      <a:pt x="240" y="501"/>
                      <a:pt x="240" y="501"/>
                    </a:cubicBezTo>
                    <a:cubicBezTo>
                      <a:pt x="242" y="501"/>
                      <a:pt x="242" y="501"/>
                      <a:pt x="242" y="501"/>
                    </a:cubicBezTo>
                    <a:cubicBezTo>
                      <a:pt x="243" y="502"/>
                      <a:pt x="243" y="502"/>
                      <a:pt x="243" y="502"/>
                    </a:cubicBezTo>
                    <a:cubicBezTo>
                      <a:pt x="243" y="501"/>
                      <a:pt x="243" y="501"/>
                      <a:pt x="243" y="501"/>
                    </a:cubicBezTo>
                    <a:cubicBezTo>
                      <a:pt x="244" y="501"/>
                      <a:pt x="244" y="501"/>
                      <a:pt x="244" y="501"/>
                    </a:cubicBezTo>
                    <a:cubicBezTo>
                      <a:pt x="244" y="500"/>
                      <a:pt x="244" y="500"/>
                      <a:pt x="244" y="500"/>
                    </a:cubicBezTo>
                    <a:cubicBezTo>
                      <a:pt x="244" y="499"/>
                      <a:pt x="244" y="499"/>
                      <a:pt x="244" y="499"/>
                    </a:cubicBezTo>
                    <a:cubicBezTo>
                      <a:pt x="243" y="499"/>
                      <a:pt x="243" y="499"/>
                      <a:pt x="243" y="499"/>
                    </a:cubicBezTo>
                    <a:cubicBezTo>
                      <a:pt x="243" y="499"/>
                      <a:pt x="243" y="499"/>
                      <a:pt x="243" y="499"/>
                    </a:cubicBezTo>
                    <a:cubicBezTo>
                      <a:pt x="242" y="498"/>
                      <a:pt x="242" y="498"/>
                      <a:pt x="242" y="498"/>
                    </a:cubicBezTo>
                    <a:cubicBezTo>
                      <a:pt x="242" y="496"/>
                      <a:pt x="242" y="496"/>
                      <a:pt x="242" y="496"/>
                    </a:cubicBezTo>
                    <a:cubicBezTo>
                      <a:pt x="244" y="497"/>
                      <a:pt x="244" y="497"/>
                      <a:pt x="244" y="497"/>
                    </a:cubicBezTo>
                    <a:cubicBezTo>
                      <a:pt x="244" y="496"/>
                      <a:pt x="244" y="496"/>
                      <a:pt x="244" y="496"/>
                    </a:cubicBezTo>
                    <a:cubicBezTo>
                      <a:pt x="244" y="497"/>
                      <a:pt x="244" y="497"/>
                      <a:pt x="244" y="497"/>
                    </a:cubicBezTo>
                    <a:cubicBezTo>
                      <a:pt x="245" y="497"/>
                      <a:pt x="245" y="497"/>
                      <a:pt x="245" y="497"/>
                    </a:cubicBezTo>
                    <a:cubicBezTo>
                      <a:pt x="245" y="495"/>
                      <a:pt x="245" y="495"/>
                      <a:pt x="245" y="495"/>
                    </a:cubicBezTo>
                    <a:cubicBezTo>
                      <a:pt x="244" y="494"/>
                      <a:pt x="244" y="494"/>
                      <a:pt x="244" y="494"/>
                    </a:cubicBezTo>
                    <a:cubicBezTo>
                      <a:pt x="246" y="493"/>
                      <a:pt x="246" y="493"/>
                      <a:pt x="246" y="493"/>
                    </a:cubicBezTo>
                    <a:cubicBezTo>
                      <a:pt x="245" y="492"/>
                      <a:pt x="245" y="492"/>
                      <a:pt x="245" y="492"/>
                    </a:cubicBezTo>
                    <a:cubicBezTo>
                      <a:pt x="246" y="491"/>
                      <a:pt x="246" y="491"/>
                      <a:pt x="246" y="491"/>
                    </a:cubicBezTo>
                    <a:cubicBezTo>
                      <a:pt x="247" y="492"/>
                      <a:pt x="247" y="492"/>
                      <a:pt x="247" y="492"/>
                    </a:cubicBezTo>
                    <a:cubicBezTo>
                      <a:pt x="245" y="490"/>
                      <a:pt x="245" y="490"/>
                      <a:pt x="245" y="490"/>
                    </a:cubicBezTo>
                    <a:cubicBezTo>
                      <a:pt x="245" y="489"/>
                      <a:pt x="245" y="489"/>
                      <a:pt x="245" y="489"/>
                    </a:cubicBezTo>
                    <a:cubicBezTo>
                      <a:pt x="246" y="490"/>
                      <a:pt x="246" y="490"/>
                      <a:pt x="246" y="490"/>
                    </a:cubicBezTo>
                    <a:cubicBezTo>
                      <a:pt x="246" y="488"/>
                      <a:pt x="246" y="488"/>
                      <a:pt x="246" y="488"/>
                    </a:cubicBezTo>
                    <a:cubicBezTo>
                      <a:pt x="248" y="490"/>
                      <a:pt x="248" y="490"/>
                      <a:pt x="248" y="490"/>
                    </a:cubicBezTo>
                    <a:cubicBezTo>
                      <a:pt x="249" y="490"/>
                      <a:pt x="249" y="490"/>
                      <a:pt x="249" y="490"/>
                    </a:cubicBezTo>
                    <a:cubicBezTo>
                      <a:pt x="250" y="490"/>
                      <a:pt x="250" y="490"/>
                      <a:pt x="250" y="490"/>
                    </a:cubicBezTo>
                    <a:cubicBezTo>
                      <a:pt x="251" y="490"/>
                      <a:pt x="251" y="490"/>
                      <a:pt x="251" y="490"/>
                    </a:cubicBezTo>
                    <a:cubicBezTo>
                      <a:pt x="248" y="493"/>
                      <a:pt x="248" y="493"/>
                      <a:pt x="248" y="493"/>
                    </a:cubicBezTo>
                    <a:cubicBezTo>
                      <a:pt x="248" y="494"/>
                      <a:pt x="248" y="494"/>
                      <a:pt x="248" y="494"/>
                    </a:cubicBezTo>
                    <a:cubicBezTo>
                      <a:pt x="247" y="495"/>
                      <a:pt x="247" y="495"/>
                      <a:pt x="247" y="495"/>
                    </a:cubicBezTo>
                    <a:cubicBezTo>
                      <a:pt x="247" y="496"/>
                      <a:pt x="247" y="496"/>
                      <a:pt x="247" y="496"/>
                    </a:cubicBezTo>
                    <a:cubicBezTo>
                      <a:pt x="247" y="497"/>
                      <a:pt x="247" y="497"/>
                      <a:pt x="247" y="497"/>
                    </a:cubicBezTo>
                    <a:cubicBezTo>
                      <a:pt x="247" y="497"/>
                      <a:pt x="247" y="497"/>
                      <a:pt x="247" y="497"/>
                    </a:cubicBezTo>
                    <a:cubicBezTo>
                      <a:pt x="248" y="497"/>
                      <a:pt x="248" y="497"/>
                      <a:pt x="248" y="497"/>
                    </a:cubicBezTo>
                    <a:cubicBezTo>
                      <a:pt x="250" y="499"/>
                      <a:pt x="250" y="499"/>
                      <a:pt x="250" y="499"/>
                    </a:cubicBezTo>
                    <a:cubicBezTo>
                      <a:pt x="251" y="498"/>
                      <a:pt x="251" y="498"/>
                      <a:pt x="251" y="498"/>
                    </a:cubicBezTo>
                    <a:cubicBezTo>
                      <a:pt x="250" y="497"/>
                      <a:pt x="250" y="497"/>
                      <a:pt x="250" y="497"/>
                    </a:cubicBezTo>
                    <a:cubicBezTo>
                      <a:pt x="251" y="497"/>
                      <a:pt x="251" y="497"/>
                      <a:pt x="251" y="497"/>
                    </a:cubicBezTo>
                    <a:cubicBezTo>
                      <a:pt x="251" y="494"/>
                      <a:pt x="251" y="494"/>
                      <a:pt x="251" y="494"/>
                    </a:cubicBezTo>
                    <a:cubicBezTo>
                      <a:pt x="252" y="495"/>
                      <a:pt x="252" y="495"/>
                      <a:pt x="252" y="495"/>
                    </a:cubicBezTo>
                    <a:cubicBezTo>
                      <a:pt x="253" y="497"/>
                      <a:pt x="253" y="497"/>
                      <a:pt x="253" y="497"/>
                    </a:cubicBezTo>
                    <a:cubicBezTo>
                      <a:pt x="254" y="497"/>
                      <a:pt x="254" y="497"/>
                      <a:pt x="254" y="497"/>
                    </a:cubicBezTo>
                    <a:cubicBezTo>
                      <a:pt x="255" y="499"/>
                      <a:pt x="255" y="499"/>
                      <a:pt x="255" y="499"/>
                    </a:cubicBezTo>
                    <a:cubicBezTo>
                      <a:pt x="256" y="495"/>
                      <a:pt x="256" y="495"/>
                      <a:pt x="256" y="495"/>
                    </a:cubicBezTo>
                    <a:cubicBezTo>
                      <a:pt x="257" y="495"/>
                      <a:pt x="257" y="495"/>
                      <a:pt x="257" y="495"/>
                    </a:cubicBezTo>
                    <a:cubicBezTo>
                      <a:pt x="257" y="497"/>
                      <a:pt x="257" y="497"/>
                      <a:pt x="257" y="497"/>
                    </a:cubicBezTo>
                    <a:cubicBezTo>
                      <a:pt x="257" y="496"/>
                      <a:pt x="257" y="496"/>
                      <a:pt x="257" y="496"/>
                    </a:cubicBezTo>
                    <a:cubicBezTo>
                      <a:pt x="258" y="497"/>
                      <a:pt x="258" y="497"/>
                      <a:pt x="258" y="497"/>
                    </a:cubicBezTo>
                    <a:cubicBezTo>
                      <a:pt x="258" y="496"/>
                      <a:pt x="258" y="496"/>
                      <a:pt x="258" y="496"/>
                    </a:cubicBezTo>
                    <a:cubicBezTo>
                      <a:pt x="259" y="497"/>
                      <a:pt x="259" y="497"/>
                      <a:pt x="259" y="497"/>
                    </a:cubicBezTo>
                    <a:cubicBezTo>
                      <a:pt x="260" y="494"/>
                      <a:pt x="260" y="494"/>
                      <a:pt x="260" y="494"/>
                    </a:cubicBezTo>
                    <a:cubicBezTo>
                      <a:pt x="261" y="494"/>
                      <a:pt x="261" y="494"/>
                      <a:pt x="261" y="494"/>
                    </a:cubicBezTo>
                    <a:cubicBezTo>
                      <a:pt x="261" y="493"/>
                      <a:pt x="261" y="493"/>
                      <a:pt x="261" y="493"/>
                    </a:cubicBezTo>
                    <a:cubicBezTo>
                      <a:pt x="262" y="492"/>
                      <a:pt x="262" y="492"/>
                      <a:pt x="262" y="492"/>
                    </a:cubicBezTo>
                    <a:cubicBezTo>
                      <a:pt x="260" y="489"/>
                      <a:pt x="260" y="489"/>
                      <a:pt x="260" y="489"/>
                    </a:cubicBezTo>
                    <a:cubicBezTo>
                      <a:pt x="261" y="488"/>
                      <a:pt x="261" y="488"/>
                      <a:pt x="261" y="488"/>
                    </a:cubicBezTo>
                    <a:cubicBezTo>
                      <a:pt x="262" y="490"/>
                      <a:pt x="262" y="490"/>
                      <a:pt x="262" y="490"/>
                    </a:cubicBezTo>
                    <a:cubicBezTo>
                      <a:pt x="265" y="491"/>
                      <a:pt x="265" y="491"/>
                      <a:pt x="265" y="491"/>
                    </a:cubicBezTo>
                    <a:cubicBezTo>
                      <a:pt x="266" y="491"/>
                      <a:pt x="266" y="491"/>
                      <a:pt x="266" y="491"/>
                    </a:cubicBezTo>
                    <a:cubicBezTo>
                      <a:pt x="265" y="490"/>
                      <a:pt x="265" y="490"/>
                      <a:pt x="265" y="490"/>
                    </a:cubicBezTo>
                    <a:cubicBezTo>
                      <a:pt x="266" y="488"/>
                      <a:pt x="266" y="488"/>
                      <a:pt x="266" y="488"/>
                    </a:cubicBezTo>
                    <a:cubicBezTo>
                      <a:pt x="266" y="490"/>
                      <a:pt x="266" y="490"/>
                      <a:pt x="266" y="490"/>
                    </a:cubicBezTo>
                    <a:cubicBezTo>
                      <a:pt x="267" y="490"/>
                      <a:pt x="267" y="490"/>
                      <a:pt x="267" y="490"/>
                    </a:cubicBezTo>
                    <a:cubicBezTo>
                      <a:pt x="267" y="489"/>
                      <a:pt x="267" y="489"/>
                      <a:pt x="267" y="489"/>
                    </a:cubicBezTo>
                    <a:cubicBezTo>
                      <a:pt x="268" y="489"/>
                      <a:pt x="268" y="489"/>
                      <a:pt x="268" y="489"/>
                    </a:cubicBezTo>
                    <a:cubicBezTo>
                      <a:pt x="269" y="489"/>
                      <a:pt x="269" y="489"/>
                      <a:pt x="269" y="489"/>
                    </a:cubicBezTo>
                    <a:cubicBezTo>
                      <a:pt x="269" y="487"/>
                      <a:pt x="269" y="487"/>
                      <a:pt x="269" y="487"/>
                    </a:cubicBezTo>
                    <a:cubicBezTo>
                      <a:pt x="269" y="487"/>
                      <a:pt x="269" y="487"/>
                      <a:pt x="269" y="487"/>
                    </a:cubicBezTo>
                    <a:cubicBezTo>
                      <a:pt x="270" y="482"/>
                      <a:pt x="270" y="482"/>
                      <a:pt x="270" y="482"/>
                    </a:cubicBezTo>
                    <a:cubicBezTo>
                      <a:pt x="271" y="484"/>
                      <a:pt x="271" y="484"/>
                      <a:pt x="271" y="484"/>
                    </a:cubicBezTo>
                    <a:cubicBezTo>
                      <a:pt x="271" y="483"/>
                      <a:pt x="271" y="483"/>
                      <a:pt x="271" y="483"/>
                    </a:cubicBezTo>
                    <a:cubicBezTo>
                      <a:pt x="272" y="485"/>
                      <a:pt x="272" y="485"/>
                      <a:pt x="272" y="485"/>
                    </a:cubicBezTo>
                    <a:cubicBezTo>
                      <a:pt x="273" y="482"/>
                      <a:pt x="273" y="482"/>
                      <a:pt x="273" y="482"/>
                    </a:cubicBezTo>
                    <a:cubicBezTo>
                      <a:pt x="272" y="482"/>
                      <a:pt x="272" y="482"/>
                      <a:pt x="272" y="482"/>
                    </a:cubicBezTo>
                    <a:cubicBezTo>
                      <a:pt x="273" y="482"/>
                      <a:pt x="273" y="482"/>
                      <a:pt x="273" y="482"/>
                    </a:cubicBezTo>
                    <a:cubicBezTo>
                      <a:pt x="273" y="481"/>
                      <a:pt x="273" y="481"/>
                      <a:pt x="273" y="481"/>
                    </a:cubicBezTo>
                    <a:cubicBezTo>
                      <a:pt x="274" y="482"/>
                      <a:pt x="274" y="482"/>
                      <a:pt x="274" y="482"/>
                    </a:cubicBezTo>
                    <a:cubicBezTo>
                      <a:pt x="273" y="480"/>
                      <a:pt x="273" y="480"/>
                      <a:pt x="273" y="480"/>
                    </a:cubicBezTo>
                    <a:cubicBezTo>
                      <a:pt x="273" y="479"/>
                      <a:pt x="273" y="479"/>
                      <a:pt x="273" y="479"/>
                    </a:cubicBezTo>
                    <a:cubicBezTo>
                      <a:pt x="274" y="479"/>
                      <a:pt x="274" y="479"/>
                      <a:pt x="274" y="479"/>
                    </a:cubicBezTo>
                    <a:cubicBezTo>
                      <a:pt x="275" y="478"/>
                      <a:pt x="275" y="478"/>
                      <a:pt x="275" y="478"/>
                    </a:cubicBezTo>
                    <a:cubicBezTo>
                      <a:pt x="276" y="477"/>
                      <a:pt x="276" y="477"/>
                      <a:pt x="276" y="477"/>
                    </a:cubicBezTo>
                    <a:cubicBezTo>
                      <a:pt x="277" y="474"/>
                      <a:pt x="277" y="474"/>
                      <a:pt x="277" y="474"/>
                    </a:cubicBezTo>
                    <a:cubicBezTo>
                      <a:pt x="277" y="474"/>
                      <a:pt x="277" y="474"/>
                      <a:pt x="277" y="474"/>
                    </a:cubicBezTo>
                    <a:cubicBezTo>
                      <a:pt x="277" y="472"/>
                      <a:pt x="277" y="472"/>
                      <a:pt x="277" y="472"/>
                    </a:cubicBezTo>
                    <a:cubicBezTo>
                      <a:pt x="276" y="471"/>
                      <a:pt x="276" y="471"/>
                      <a:pt x="276" y="471"/>
                    </a:cubicBezTo>
                    <a:cubicBezTo>
                      <a:pt x="277" y="471"/>
                      <a:pt x="277" y="471"/>
                      <a:pt x="277" y="471"/>
                    </a:cubicBezTo>
                    <a:cubicBezTo>
                      <a:pt x="277" y="470"/>
                      <a:pt x="277" y="470"/>
                      <a:pt x="277" y="470"/>
                    </a:cubicBezTo>
                    <a:cubicBezTo>
                      <a:pt x="278" y="468"/>
                      <a:pt x="278" y="468"/>
                      <a:pt x="278" y="468"/>
                    </a:cubicBezTo>
                    <a:cubicBezTo>
                      <a:pt x="279" y="468"/>
                      <a:pt x="279" y="468"/>
                      <a:pt x="279" y="468"/>
                    </a:cubicBezTo>
                    <a:cubicBezTo>
                      <a:pt x="279" y="466"/>
                      <a:pt x="279" y="466"/>
                      <a:pt x="279" y="466"/>
                    </a:cubicBezTo>
                    <a:cubicBezTo>
                      <a:pt x="279" y="465"/>
                      <a:pt x="279" y="465"/>
                      <a:pt x="279" y="465"/>
                    </a:cubicBezTo>
                    <a:cubicBezTo>
                      <a:pt x="280" y="466"/>
                      <a:pt x="280" y="466"/>
                      <a:pt x="280" y="466"/>
                    </a:cubicBezTo>
                    <a:cubicBezTo>
                      <a:pt x="281" y="465"/>
                      <a:pt x="281" y="465"/>
                      <a:pt x="281" y="465"/>
                    </a:cubicBezTo>
                    <a:cubicBezTo>
                      <a:pt x="283" y="463"/>
                      <a:pt x="283" y="463"/>
                      <a:pt x="283" y="463"/>
                    </a:cubicBezTo>
                    <a:cubicBezTo>
                      <a:pt x="283" y="462"/>
                      <a:pt x="283" y="462"/>
                      <a:pt x="283" y="462"/>
                    </a:cubicBezTo>
                    <a:cubicBezTo>
                      <a:pt x="284" y="461"/>
                      <a:pt x="284" y="461"/>
                      <a:pt x="284" y="461"/>
                    </a:cubicBezTo>
                    <a:cubicBezTo>
                      <a:pt x="284" y="462"/>
                      <a:pt x="284" y="462"/>
                      <a:pt x="284" y="462"/>
                    </a:cubicBezTo>
                    <a:cubicBezTo>
                      <a:pt x="285" y="462"/>
                      <a:pt x="285" y="462"/>
                      <a:pt x="285" y="462"/>
                    </a:cubicBezTo>
                    <a:cubicBezTo>
                      <a:pt x="286" y="462"/>
                      <a:pt x="286" y="462"/>
                      <a:pt x="286" y="462"/>
                    </a:cubicBezTo>
                    <a:cubicBezTo>
                      <a:pt x="286" y="461"/>
                      <a:pt x="286" y="461"/>
                      <a:pt x="286" y="461"/>
                    </a:cubicBezTo>
                    <a:cubicBezTo>
                      <a:pt x="286" y="461"/>
                      <a:pt x="286" y="461"/>
                      <a:pt x="286" y="461"/>
                    </a:cubicBezTo>
                    <a:cubicBezTo>
                      <a:pt x="286" y="459"/>
                      <a:pt x="286" y="459"/>
                      <a:pt x="286" y="459"/>
                    </a:cubicBezTo>
                    <a:cubicBezTo>
                      <a:pt x="287" y="458"/>
                      <a:pt x="287" y="458"/>
                      <a:pt x="287" y="458"/>
                    </a:cubicBezTo>
                    <a:cubicBezTo>
                      <a:pt x="287" y="457"/>
                      <a:pt x="287" y="457"/>
                      <a:pt x="287" y="457"/>
                    </a:cubicBezTo>
                    <a:cubicBezTo>
                      <a:pt x="284" y="456"/>
                      <a:pt x="284" y="456"/>
                      <a:pt x="284" y="456"/>
                    </a:cubicBezTo>
                    <a:cubicBezTo>
                      <a:pt x="285" y="456"/>
                      <a:pt x="285" y="456"/>
                      <a:pt x="285" y="456"/>
                    </a:cubicBezTo>
                    <a:cubicBezTo>
                      <a:pt x="282" y="450"/>
                      <a:pt x="282" y="450"/>
                      <a:pt x="282" y="450"/>
                    </a:cubicBezTo>
                    <a:cubicBezTo>
                      <a:pt x="282" y="450"/>
                      <a:pt x="282" y="450"/>
                      <a:pt x="282" y="450"/>
                    </a:cubicBezTo>
                    <a:cubicBezTo>
                      <a:pt x="284" y="449"/>
                      <a:pt x="284" y="449"/>
                      <a:pt x="284" y="449"/>
                    </a:cubicBezTo>
                    <a:cubicBezTo>
                      <a:pt x="283" y="448"/>
                      <a:pt x="283" y="448"/>
                      <a:pt x="283" y="448"/>
                    </a:cubicBezTo>
                    <a:cubicBezTo>
                      <a:pt x="285" y="449"/>
                      <a:pt x="285" y="449"/>
                      <a:pt x="285" y="449"/>
                    </a:cubicBezTo>
                    <a:cubicBezTo>
                      <a:pt x="285" y="452"/>
                      <a:pt x="285" y="452"/>
                      <a:pt x="285" y="452"/>
                    </a:cubicBezTo>
                    <a:cubicBezTo>
                      <a:pt x="286" y="450"/>
                      <a:pt x="286" y="450"/>
                      <a:pt x="286" y="450"/>
                    </a:cubicBezTo>
                    <a:cubicBezTo>
                      <a:pt x="286" y="451"/>
                      <a:pt x="286" y="451"/>
                      <a:pt x="286" y="451"/>
                    </a:cubicBezTo>
                    <a:cubicBezTo>
                      <a:pt x="286" y="452"/>
                      <a:pt x="286" y="452"/>
                      <a:pt x="286" y="452"/>
                    </a:cubicBezTo>
                    <a:cubicBezTo>
                      <a:pt x="287" y="453"/>
                      <a:pt x="287" y="453"/>
                      <a:pt x="287" y="453"/>
                    </a:cubicBezTo>
                    <a:cubicBezTo>
                      <a:pt x="287" y="454"/>
                      <a:pt x="287" y="454"/>
                      <a:pt x="287" y="454"/>
                    </a:cubicBezTo>
                    <a:cubicBezTo>
                      <a:pt x="290" y="455"/>
                      <a:pt x="290" y="455"/>
                      <a:pt x="290" y="455"/>
                    </a:cubicBezTo>
                    <a:cubicBezTo>
                      <a:pt x="289" y="456"/>
                      <a:pt x="289" y="456"/>
                      <a:pt x="289" y="456"/>
                    </a:cubicBezTo>
                    <a:cubicBezTo>
                      <a:pt x="288" y="456"/>
                      <a:pt x="288" y="456"/>
                      <a:pt x="288" y="456"/>
                    </a:cubicBezTo>
                    <a:cubicBezTo>
                      <a:pt x="288" y="457"/>
                      <a:pt x="288" y="457"/>
                      <a:pt x="288" y="457"/>
                    </a:cubicBezTo>
                    <a:cubicBezTo>
                      <a:pt x="290" y="458"/>
                      <a:pt x="290" y="458"/>
                      <a:pt x="290" y="458"/>
                    </a:cubicBezTo>
                    <a:cubicBezTo>
                      <a:pt x="290" y="459"/>
                      <a:pt x="290" y="459"/>
                      <a:pt x="290" y="459"/>
                    </a:cubicBezTo>
                    <a:cubicBezTo>
                      <a:pt x="291" y="458"/>
                      <a:pt x="291" y="458"/>
                      <a:pt x="291" y="458"/>
                    </a:cubicBezTo>
                    <a:cubicBezTo>
                      <a:pt x="292" y="458"/>
                      <a:pt x="292" y="458"/>
                      <a:pt x="292" y="458"/>
                    </a:cubicBezTo>
                    <a:cubicBezTo>
                      <a:pt x="294" y="459"/>
                      <a:pt x="294" y="459"/>
                      <a:pt x="294" y="459"/>
                    </a:cubicBezTo>
                    <a:cubicBezTo>
                      <a:pt x="293" y="457"/>
                      <a:pt x="293" y="457"/>
                      <a:pt x="293" y="457"/>
                    </a:cubicBezTo>
                    <a:cubicBezTo>
                      <a:pt x="293" y="457"/>
                      <a:pt x="293" y="457"/>
                      <a:pt x="293" y="457"/>
                    </a:cubicBezTo>
                    <a:cubicBezTo>
                      <a:pt x="293" y="456"/>
                      <a:pt x="293" y="456"/>
                      <a:pt x="293" y="456"/>
                    </a:cubicBezTo>
                    <a:cubicBezTo>
                      <a:pt x="294" y="456"/>
                      <a:pt x="294" y="456"/>
                      <a:pt x="294" y="456"/>
                    </a:cubicBezTo>
                    <a:cubicBezTo>
                      <a:pt x="294" y="457"/>
                      <a:pt x="294" y="457"/>
                      <a:pt x="294" y="457"/>
                    </a:cubicBezTo>
                    <a:cubicBezTo>
                      <a:pt x="297" y="458"/>
                      <a:pt x="297" y="458"/>
                      <a:pt x="297" y="458"/>
                    </a:cubicBezTo>
                    <a:cubicBezTo>
                      <a:pt x="298" y="458"/>
                      <a:pt x="298" y="458"/>
                      <a:pt x="298" y="458"/>
                    </a:cubicBezTo>
                    <a:cubicBezTo>
                      <a:pt x="298" y="457"/>
                      <a:pt x="298" y="457"/>
                      <a:pt x="298" y="457"/>
                    </a:cubicBezTo>
                    <a:cubicBezTo>
                      <a:pt x="296" y="456"/>
                      <a:pt x="296" y="456"/>
                      <a:pt x="296" y="456"/>
                    </a:cubicBezTo>
                    <a:cubicBezTo>
                      <a:pt x="296" y="455"/>
                      <a:pt x="296" y="455"/>
                      <a:pt x="296" y="455"/>
                    </a:cubicBezTo>
                    <a:cubicBezTo>
                      <a:pt x="297" y="455"/>
                      <a:pt x="297" y="455"/>
                      <a:pt x="297" y="455"/>
                    </a:cubicBezTo>
                    <a:cubicBezTo>
                      <a:pt x="299" y="455"/>
                      <a:pt x="299" y="455"/>
                      <a:pt x="299" y="455"/>
                    </a:cubicBezTo>
                    <a:cubicBezTo>
                      <a:pt x="299" y="457"/>
                      <a:pt x="299" y="457"/>
                      <a:pt x="299" y="457"/>
                    </a:cubicBezTo>
                    <a:cubicBezTo>
                      <a:pt x="300" y="458"/>
                      <a:pt x="300" y="458"/>
                      <a:pt x="300" y="458"/>
                    </a:cubicBezTo>
                    <a:cubicBezTo>
                      <a:pt x="301" y="457"/>
                      <a:pt x="301" y="457"/>
                      <a:pt x="301" y="457"/>
                    </a:cubicBezTo>
                    <a:cubicBezTo>
                      <a:pt x="300" y="456"/>
                      <a:pt x="300" y="456"/>
                      <a:pt x="300" y="456"/>
                    </a:cubicBezTo>
                    <a:cubicBezTo>
                      <a:pt x="300" y="455"/>
                      <a:pt x="300" y="455"/>
                      <a:pt x="300" y="455"/>
                    </a:cubicBezTo>
                    <a:cubicBezTo>
                      <a:pt x="301" y="455"/>
                      <a:pt x="301" y="455"/>
                      <a:pt x="301" y="455"/>
                    </a:cubicBezTo>
                    <a:cubicBezTo>
                      <a:pt x="301" y="454"/>
                      <a:pt x="301" y="454"/>
                      <a:pt x="301" y="454"/>
                    </a:cubicBezTo>
                    <a:cubicBezTo>
                      <a:pt x="301" y="453"/>
                      <a:pt x="301" y="453"/>
                      <a:pt x="301" y="453"/>
                    </a:cubicBezTo>
                    <a:cubicBezTo>
                      <a:pt x="302" y="452"/>
                      <a:pt x="302" y="452"/>
                      <a:pt x="302" y="452"/>
                    </a:cubicBezTo>
                    <a:cubicBezTo>
                      <a:pt x="302" y="452"/>
                      <a:pt x="302" y="452"/>
                      <a:pt x="302" y="452"/>
                    </a:cubicBezTo>
                    <a:cubicBezTo>
                      <a:pt x="303" y="454"/>
                      <a:pt x="303" y="454"/>
                      <a:pt x="303" y="454"/>
                    </a:cubicBezTo>
                    <a:cubicBezTo>
                      <a:pt x="305" y="455"/>
                      <a:pt x="305" y="455"/>
                      <a:pt x="305" y="455"/>
                    </a:cubicBezTo>
                    <a:cubicBezTo>
                      <a:pt x="305" y="455"/>
                      <a:pt x="305" y="455"/>
                      <a:pt x="305" y="455"/>
                    </a:cubicBezTo>
                    <a:cubicBezTo>
                      <a:pt x="306" y="454"/>
                      <a:pt x="306" y="454"/>
                      <a:pt x="306" y="454"/>
                    </a:cubicBezTo>
                    <a:cubicBezTo>
                      <a:pt x="306" y="454"/>
                      <a:pt x="306" y="454"/>
                      <a:pt x="306" y="454"/>
                    </a:cubicBezTo>
                    <a:cubicBezTo>
                      <a:pt x="307" y="454"/>
                      <a:pt x="307" y="454"/>
                      <a:pt x="307" y="454"/>
                    </a:cubicBezTo>
                    <a:cubicBezTo>
                      <a:pt x="307" y="453"/>
                      <a:pt x="307" y="453"/>
                      <a:pt x="307" y="453"/>
                    </a:cubicBezTo>
                    <a:cubicBezTo>
                      <a:pt x="311" y="452"/>
                      <a:pt x="311" y="452"/>
                      <a:pt x="311" y="452"/>
                    </a:cubicBezTo>
                    <a:cubicBezTo>
                      <a:pt x="312" y="451"/>
                      <a:pt x="312" y="451"/>
                      <a:pt x="312" y="451"/>
                    </a:cubicBezTo>
                    <a:cubicBezTo>
                      <a:pt x="313" y="452"/>
                      <a:pt x="313" y="452"/>
                      <a:pt x="313" y="452"/>
                    </a:cubicBezTo>
                    <a:cubicBezTo>
                      <a:pt x="313" y="450"/>
                      <a:pt x="313" y="450"/>
                      <a:pt x="313" y="450"/>
                    </a:cubicBezTo>
                    <a:cubicBezTo>
                      <a:pt x="314" y="451"/>
                      <a:pt x="314" y="451"/>
                      <a:pt x="314" y="451"/>
                    </a:cubicBezTo>
                    <a:cubicBezTo>
                      <a:pt x="315" y="451"/>
                      <a:pt x="315" y="451"/>
                      <a:pt x="315" y="451"/>
                    </a:cubicBezTo>
                    <a:cubicBezTo>
                      <a:pt x="315" y="449"/>
                      <a:pt x="315" y="449"/>
                      <a:pt x="315" y="449"/>
                    </a:cubicBezTo>
                    <a:cubicBezTo>
                      <a:pt x="316" y="450"/>
                      <a:pt x="316" y="450"/>
                      <a:pt x="316" y="450"/>
                    </a:cubicBezTo>
                    <a:cubicBezTo>
                      <a:pt x="317" y="451"/>
                      <a:pt x="317" y="451"/>
                      <a:pt x="317" y="451"/>
                    </a:cubicBezTo>
                    <a:cubicBezTo>
                      <a:pt x="317" y="451"/>
                      <a:pt x="317" y="451"/>
                      <a:pt x="317" y="451"/>
                    </a:cubicBezTo>
                    <a:cubicBezTo>
                      <a:pt x="317" y="450"/>
                      <a:pt x="317" y="450"/>
                      <a:pt x="317" y="450"/>
                    </a:cubicBezTo>
                    <a:cubicBezTo>
                      <a:pt x="319" y="449"/>
                      <a:pt x="319" y="449"/>
                      <a:pt x="319" y="449"/>
                    </a:cubicBezTo>
                    <a:cubicBezTo>
                      <a:pt x="320" y="450"/>
                      <a:pt x="320" y="450"/>
                      <a:pt x="320" y="450"/>
                    </a:cubicBezTo>
                    <a:cubicBezTo>
                      <a:pt x="320" y="450"/>
                      <a:pt x="320" y="450"/>
                      <a:pt x="320" y="450"/>
                    </a:cubicBezTo>
                    <a:cubicBezTo>
                      <a:pt x="320" y="449"/>
                      <a:pt x="320" y="449"/>
                      <a:pt x="320" y="449"/>
                    </a:cubicBezTo>
                    <a:cubicBezTo>
                      <a:pt x="321" y="448"/>
                      <a:pt x="321" y="448"/>
                      <a:pt x="321" y="448"/>
                    </a:cubicBezTo>
                    <a:cubicBezTo>
                      <a:pt x="322" y="448"/>
                      <a:pt x="322" y="448"/>
                      <a:pt x="322" y="448"/>
                    </a:cubicBezTo>
                    <a:cubicBezTo>
                      <a:pt x="322" y="449"/>
                      <a:pt x="322" y="449"/>
                      <a:pt x="322" y="449"/>
                    </a:cubicBezTo>
                    <a:cubicBezTo>
                      <a:pt x="323" y="447"/>
                      <a:pt x="323" y="447"/>
                      <a:pt x="323" y="447"/>
                    </a:cubicBezTo>
                    <a:cubicBezTo>
                      <a:pt x="323" y="447"/>
                      <a:pt x="323" y="447"/>
                      <a:pt x="323" y="447"/>
                    </a:cubicBezTo>
                    <a:cubicBezTo>
                      <a:pt x="325" y="446"/>
                      <a:pt x="325" y="446"/>
                      <a:pt x="325" y="446"/>
                    </a:cubicBezTo>
                    <a:cubicBezTo>
                      <a:pt x="325" y="447"/>
                      <a:pt x="325" y="447"/>
                      <a:pt x="325" y="447"/>
                    </a:cubicBezTo>
                    <a:cubicBezTo>
                      <a:pt x="325" y="447"/>
                      <a:pt x="325" y="447"/>
                      <a:pt x="325" y="447"/>
                    </a:cubicBezTo>
                    <a:cubicBezTo>
                      <a:pt x="327" y="447"/>
                      <a:pt x="327" y="447"/>
                      <a:pt x="327" y="447"/>
                    </a:cubicBezTo>
                    <a:cubicBezTo>
                      <a:pt x="327" y="446"/>
                      <a:pt x="327" y="446"/>
                      <a:pt x="327" y="446"/>
                    </a:cubicBezTo>
                    <a:cubicBezTo>
                      <a:pt x="327" y="445"/>
                      <a:pt x="327" y="445"/>
                      <a:pt x="327" y="445"/>
                    </a:cubicBezTo>
                    <a:cubicBezTo>
                      <a:pt x="330" y="445"/>
                      <a:pt x="330" y="445"/>
                      <a:pt x="330" y="445"/>
                    </a:cubicBezTo>
                    <a:cubicBezTo>
                      <a:pt x="330" y="444"/>
                      <a:pt x="330" y="444"/>
                      <a:pt x="330" y="444"/>
                    </a:cubicBezTo>
                    <a:cubicBezTo>
                      <a:pt x="330" y="443"/>
                      <a:pt x="330" y="443"/>
                      <a:pt x="330" y="443"/>
                    </a:cubicBezTo>
                    <a:cubicBezTo>
                      <a:pt x="331" y="443"/>
                      <a:pt x="331" y="443"/>
                      <a:pt x="331" y="443"/>
                    </a:cubicBezTo>
                    <a:cubicBezTo>
                      <a:pt x="332" y="441"/>
                      <a:pt x="332" y="441"/>
                      <a:pt x="332" y="441"/>
                    </a:cubicBezTo>
                    <a:cubicBezTo>
                      <a:pt x="333" y="441"/>
                      <a:pt x="333" y="441"/>
                      <a:pt x="333" y="441"/>
                    </a:cubicBezTo>
                    <a:cubicBezTo>
                      <a:pt x="332" y="441"/>
                      <a:pt x="332" y="441"/>
                      <a:pt x="332" y="441"/>
                    </a:cubicBezTo>
                    <a:cubicBezTo>
                      <a:pt x="332" y="440"/>
                      <a:pt x="332" y="440"/>
                      <a:pt x="332" y="440"/>
                    </a:cubicBezTo>
                    <a:cubicBezTo>
                      <a:pt x="332" y="439"/>
                      <a:pt x="332" y="439"/>
                      <a:pt x="332" y="439"/>
                    </a:cubicBezTo>
                    <a:cubicBezTo>
                      <a:pt x="334" y="440"/>
                      <a:pt x="334" y="440"/>
                      <a:pt x="334" y="440"/>
                    </a:cubicBezTo>
                    <a:cubicBezTo>
                      <a:pt x="334" y="439"/>
                      <a:pt x="334" y="439"/>
                      <a:pt x="334" y="439"/>
                    </a:cubicBezTo>
                    <a:cubicBezTo>
                      <a:pt x="335" y="438"/>
                      <a:pt x="335" y="438"/>
                      <a:pt x="335" y="438"/>
                    </a:cubicBezTo>
                    <a:cubicBezTo>
                      <a:pt x="336" y="439"/>
                      <a:pt x="336" y="439"/>
                      <a:pt x="336" y="439"/>
                    </a:cubicBezTo>
                    <a:cubicBezTo>
                      <a:pt x="336" y="438"/>
                      <a:pt x="336" y="438"/>
                      <a:pt x="336" y="438"/>
                    </a:cubicBezTo>
                    <a:cubicBezTo>
                      <a:pt x="336" y="437"/>
                      <a:pt x="336" y="437"/>
                      <a:pt x="336" y="437"/>
                    </a:cubicBezTo>
                    <a:cubicBezTo>
                      <a:pt x="336" y="437"/>
                      <a:pt x="336" y="437"/>
                      <a:pt x="336" y="437"/>
                    </a:cubicBezTo>
                    <a:cubicBezTo>
                      <a:pt x="334" y="436"/>
                      <a:pt x="334" y="436"/>
                      <a:pt x="334" y="436"/>
                    </a:cubicBezTo>
                    <a:cubicBezTo>
                      <a:pt x="336" y="435"/>
                      <a:pt x="336" y="435"/>
                      <a:pt x="336" y="435"/>
                    </a:cubicBezTo>
                    <a:cubicBezTo>
                      <a:pt x="337" y="435"/>
                      <a:pt x="337" y="435"/>
                      <a:pt x="337" y="435"/>
                    </a:cubicBezTo>
                    <a:cubicBezTo>
                      <a:pt x="338" y="436"/>
                      <a:pt x="338" y="436"/>
                      <a:pt x="338" y="436"/>
                    </a:cubicBezTo>
                    <a:cubicBezTo>
                      <a:pt x="338" y="436"/>
                      <a:pt x="338" y="436"/>
                      <a:pt x="338" y="436"/>
                    </a:cubicBezTo>
                    <a:cubicBezTo>
                      <a:pt x="337" y="436"/>
                      <a:pt x="337" y="436"/>
                      <a:pt x="337" y="436"/>
                    </a:cubicBezTo>
                    <a:cubicBezTo>
                      <a:pt x="338" y="435"/>
                      <a:pt x="338" y="435"/>
                      <a:pt x="338" y="435"/>
                    </a:cubicBezTo>
                    <a:cubicBezTo>
                      <a:pt x="339" y="434"/>
                      <a:pt x="339" y="434"/>
                      <a:pt x="339" y="434"/>
                    </a:cubicBezTo>
                    <a:cubicBezTo>
                      <a:pt x="339" y="433"/>
                      <a:pt x="339" y="433"/>
                      <a:pt x="339" y="433"/>
                    </a:cubicBezTo>
                    <a:cubicBezTo>
                      <a:pt x="341" y="433"/>
                      <a:pt x="341" y="433"/>
                      <a:pt x="341" y="433"/>
                    </a:cubicBezTo>
                    <a:lnTo>
                      <a:pt x="341" y="432"/>
                    </a:lnTo>
                    <a:close/>
                  </a:path>
                </a:pathLst>
              </a:custGeom>
              <a:solidFill>
                <a:srgbClr val="0071B4">
                  <a:alpha val="25098"/>
                </a:srgbClr>
              </a:solidFill>
              <a:ln w="9525">
                <a:noFill/>
                <a:round/>
                <a:headEnd/>
                <a:tailEnd/>
              </a:ln>
            </p:spPr>
            <p:txBody>
              <a:bodyPr/>
              <a:lstStyle/>
              <a:p>
                <a:endParaRPr lang="en-US"/>
              </a:p>
            </p:txBody>
          </p:sp>
          <p:sp>
            <p:nvSpPr>
              <p:cNvPr id="11748" name="Freeform 398"/>
              <p:cNvSpPr>
                <a:spLocks/>
              </p:cNvSpPr>
              <p:nvPr/>
            </p:nvSpPr>
            <p:spPr bwMode="auto">
              <a:xfrm>
                <a:off x="2593" y="1345"/>
                <a:ext cx="2897" cy="2296"/>
              </a:xfrm>
              <a:custGeom>
                <a:avLst/>
                <a:gdLst>
                  <a:gd name="T0" fmla="*/ 2818 w 2897"/>
                  <a:gd name="T1" fmla="*/ 484 h 2296"/>
                  <a:gd name="T2" fmla="*/ 2523 w 2897"/>
                  <a:gd name="T3" fmla="*/ 408 h 2296"/>
                  <a:gd name="T4" fmla="*/ 2202 w 2897"/>
                  <a:gd name="T5" fmla="*/ 289 h 2296"/>
                  <a:gd name="T6" fmla="*/ 2045 w 2897"/>
                  <a:gd name="T7" fmla="*/ 299 h 2296"/>
                  <a:gd name="T8" fmla="*/ 1852 w 2897"/>
                  <a:gd name="T9" fmla="*/ 229 h 2296"/>
                  <a:gd name="T10" fmla="*/ 1729 w 2897"/>
                  <a:gd name="T11" fmla="*/ 247 h 2296"/>
                  <a:gd name="T12" fmla="*/ 1748 w 2897"/>
                  <a:gd name="T13" fmla="*/ 66 h 2296"/>
                  <a:gd name="T14" fmla="*/ 1619 w 2897"/>
                  <a:gd name="T15" fmla="*/ 84 h 2296"/>
                  <a:gd name="T16" fmla="*/ 1476 w 2897"/>
                  <a:gd name="T17" fmla="*/ 155 h 2296"/>
                  <a:gd name="T18" fmla="*/ 1390 w 2897"/>
                  <a:gd name="T19" fmla="*/ 297 h 2296"/>
                  <a:gd name="T20" fmla="*/ 1291 w 2897"/>
                  <a:gd name="T21" fmla="*/ 273 h 2296"/>
                  <a:gd name="T22" fmla="*/ 1231 w 2897"/>
                  <a:gd name="T23" fmla="*/ 520 h 2296"/>
                  <a:gd name="T24" fmla="*/ 1197 w 2897"/>
                  <a:gd name="T25" fmla="*/ 420 h 2296"/>
                  <a:gd name="T26" fmla="*/ 982 w 2897"/>
                  <a:gd name="T27" fmla="*/ 454 h 2296"/>
                  <a:gd name="T28" fmla="*/ 761 w 2897"/>
                  <a:gd name="T29" fmla="*/ 577 h 2296"/>
                  <a:gd name="T30" fmla="*/ 737 w 2897"/>
                  <a:gd name="T31" fmla="*/ 426 h 2296"/>
                  <a:gd name="T32" fmla="*/ 635 w 2897"/>
                  <a:gd name="T33" fmla="*/ 376 h 2296"/>
                  <a:gd name="T34" fmla="*/ 536 w 2897"/>
                  <a:gd name="T35" fmla="*/ 402 h 2296"/>
                  <a:gd name="T36" fmla="*/ 452 w 2897"/>
                  <a:gd name="T37" fmla="*/ 490 h 2296"/>
                  <a:gd name="T38" fmla="*/ 399 w 2897"/>
                  <a:gd name="T39" fmla="*/ 619 h 2296"/>
                  <a:gd name="T40" fmla="*/ 321 w 2897"/>
                  <a:gd name="T41" fmla="*/ 699 h 2296"/>
                  <a:gd name="T42" fmla="*/ 335 w 2897"/>
                  <a:gd name="T43" fmla="*/ 743 h 2296"/>
                  <a:gd name="T44" fmla="*/ 424 w 2897"/>
                  <a:gd name="T45" fmla="*/ 850 h 2296"/>
                  <a:gd name="T46" fmla="*/ 478 w 2897"/>
                  <a:gd name="T47" fmla="*/ 725 h 2296"/>
                  <a:gd name="T48" fmla="*/ 564 w 2897"/>
                  <a:gd name="T49" fmla="*/ 548 h 2296"/>
                  <a:gd name="T50" fmla="*/ 602 w 2897"/>
                  <a:gd name="T51" fmla="*/ 721 h 2296"/>
                  <a:gd name="T52" fmla="*/ 538 w 2897"/>
                  <a:gd name="T53" fmla="*/ 832 h 2296"/>
                  <a:gd name="T54" fmla="*/ 379 w 2897"/>
                  <a:gd name="T55" fmla="*/ 848 h 2296"/>
                  <a:gd name="T56" fmla="*/ 321 w 2897"/>
                  <a:gd name="T57" fmla="*/ 910 h 2296"/>
                  <a:gd name="T58" fmla="*/ 191 w 2897"/>
                  <a:gd name="T59" fmla="*/ 1019 h 2296"/>
                  <a:gd name="T60" fmla="*/ 195 w 2897"/>
                  <a:gd name="T61" fmla="*/ 1230 h 2296"/>
                  <a:gd name="T62" fmla="*/ 468 w 2897"/>
                  <a:gd name="T63" fmla="*/ 1199 h 2296"/>
                  <a:gd name="T64" fmla="*/ 496 w 2897"/>
                  <a:gd name="T65" fmla="*/ 1121 h 2296"/>
                  <a:gd name="T66" fmla="*/ 612 w 2897"/>
                  <a:gd name="T67" fmla="*/ 1165 h 2296"/>
                  <a:gd name="T68" fmla="*/ 735 w 2897"/>
                  <a:gd name="T69" fmla="*/ 1081 h 2296"/>
                  <a:gd name="T70" fmla="*/ 759 w 2897"/>
                  <a:gd name="T71" fmla="*/ 1073 h 2296"/>
                  <a:gd name="T72" fmla="*/ 620 w 2897"/>
                  <a:gd name="T73" fmla="*/ 1205 h 2296"/>
                  <a:gd name="T74" fmla="*/ 689 w 2897"/>
                  <a:gd name="T75" fmla="*/ 1318 h 2296"/>
                  <a:gd name="T76" fmla="*/ 369 w 2897"/>
                  <a:gd name="T77" fmla="*/ 1227 h 2296"/>
                  <a:gd name="T78" fmla="*/ 2 w 2897"/>
                  <a:gd name="T79" fmla="*/ 1573 h 2296"/>
                  <a:gd name="T80" fmla="*/ 128 w 2897"/>
                  <a:gd name="T81" fmla="*/ 1716 h 2296"/>
                  <a:gd name="T82" fmla="*/ 413 w 2897"/>
                  <a:gd name="T83" fmla="*/ 1852 h 2296"/>
                  <a:gd name="T84" fmla="*/ 592 w 2897"/>
                  <a:gd name="T85" fmla="*/ 2288 h 2296"/>
                  <a:gd name="T86" fmla="*/ 797 w 2897"/>
                  <a:gd name="T87" fmla="*/ 1890 h 2296"/>
                  <a:gd name="T88" fmla="*/ 886 w 2897"/>
                  <a:gd name="T89" fmla="*/ 1629 h 2296"/>
                  <a:gd name="T90" fmla="*/ 769 w 2897"/>
                  <a:gd name="T91" fmla="*/ 1515 h 2296"/>
                  <a:gd name="T92" fmla="*/ 839 w 2897"/>
                  <a:gd name="T93" fmla="*/ 1539 h 2296"/>
                  <a:gd name="T94" fmla="*/ 1036 w 2897"/>
                  <a:gd name="T95" fmla="*/ 1430 h 2296"/>
                  <a:gd name="T96" fmla="*/ 954 w 2897"/>
                  <a:gd name="T97" fmla="*/ 1424 h 2296"/>
                  <a:gd name="T98" fmla="*/ 1113 w 2897"/>
                  <a:gd name="T99" fmla="*/ 1418 h 2296"/>
                  <a:gd name="T100" fmla="*/ 1336 w 2897"/>
                  <a:gd name="T101" fmla="*/ 1661 h 2296"/>
                  <a:gd name="T102" fmla="*/ 1555 w 2897"/>
                  <a:gd name="T103" fmla="*/ 1521 h 2296"/>
                  <a:gd name="T104" fmla="*/ 1675 w 2897"/>
                  <a:gd name="T105" fmla="*/ 1619 h 2296"/>
                  <a:gd name="T106" fmla="*/ 1774 w 2897"/>
                  <a:gd name="T107" fmla="*/ 1493 h 2296"/>
                  <a:gd name="T108" fmla="*/ 1932 w 2897"/>
                  <a:gd name="T109" fmla="*/ 1372 h 2296"/>
                  <a:gd name="T110" fmla="*/ 1886 w 2897"/>
                  <a:gd name="T111" fmla="*/ 1189 h 2296"/>
                  <a:gd name="T112" fmla="*/ 2003 w 2897"/>
                  <a:gd name="T113" fmla="*/ 1266 h 2296"/>
                  <a:gd name="T114" fmla="*/ 2204 w 2897"/>
                  <a:gd name="T115" fmla="*/ 944 h 2296"/>
                  <a:gd name="T116" fmla="*/ 2298 w 2897"/>
                  <a:gd name="T117" fmla="*/ 751 h 2296"/>
                  <a:gd name="T118" fmla="*/ 2511 w 2897"/>
                  <a:gd name="T119" fmla="*/ 681 h 2296"/>
                  <a:gd name="T120" fmla="*/ 2515 w 2897"/>
                  <a:gd name="T121" fmla="*/ 798 h 2296"/>
                  <a:gd name="T122" fmla="*/ 2660 w 2897"/>
                  <a:gd name="T123" fmla="*/ 683 h 2296"/>
                  <a:gd name="T124" fmla="*/ 2768 w 2897"/>
                  <a:gd name="T125" fmla="*/ 544 h 22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7"/>
                  <a:gd name="T190" fmla="*/ 0 h 2296"/>
                  <a:gd name="T191" fmla="*/ 2897 w 2897"/>
                  <a:gd name="T192" fmla="*/ 2296 h 22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7" h="2296">
                    <a:moveTo>
                      <a:pt x="2857" y="581"/>
                    </a:moveTo>
                    <a:lnTo>
                      <a:pt x="2859" y="579"/>
                    </a:lnTo>
                    <a:lnTo>
                      <a:pt x="2863" y="577"/>
                    </a:lnTo>
                    <a:lnTo>
                      <a:pt x="2859" y="571"/>
                    </a:lnTo>
                    <a:lnTo>
                      <a:pt x="2857" y="571"/>
                    </a:lnTo>
                    <a:lnTo>
                      <a:pt x="2855" y="569"/>
                    </a:lnTo>
                    <a:lnTo>
                      <a:pt x="2861" y="569"/>
                    </a:lnTo>
                    <a:lnTo>
                      <a:pt x="2861" y="567"/>
                    </a:lnTo>
                    <a:lnTo>
                      <a:pt x="2861" y="563"/>
                    </a:lnTo>
                    <a:lnTo>
                      <a:pt x="2865" y="561"/>
                    </a:lnTo>
                    <a:lnTo>
                      <a:pt x="2869" y="561"/>
                    </a:lnTo>
                    <a:lnTo>
                      <a:pt x="2877" y="561"/>
                    </a:lnTo>
                    <a:lnTo>
                      <a:pt x="2877" y="559"/>
                    </a:lnTo>
                    <a:lnTo>
                      <a:pt x="2873" y="555"/>
                    </a:lnTo>
                    <a:lnTo>
                      <a:pt x="2871" y="551"/>
                    </a:lnTo>
                    <a:lnTo>
                      <a:pt x="2873" y="549"/>
                    </a:lnTo>
                    <a:lnTo>
                      <a:pt x="2875" y="553"/>
                    </a:lnTo>
                    <a:lnTo>
                      <a:pt x="2879" y="555"/>
                    </a:lnTo>
                    <a:lnTo>
                      <a:pt x="2879" y="557"/>
                    </a:lnTo>
                    <a:lnTo>
                      <a:pt x="2883" y="557"/>
                    </a:lnTo>
                    <a:lnTo>
                      <a:pt x="2883" y="555"/>
                    </a:lnTo>
                    <a:lnTo>
                      <a:pt x="2883" y="553"/>
                    </a:lnTo>
                    <a:lnTo>
                      <a:pt x="2885" y="548"/>
                    </a:lnTo>
                    <a:lnTo>
                      <a:pt x="2887" y="546"/>
                    </a:lnTo>
                    <a:lnTo>
                      <a:pt x="2889" y="544"/>
                    </a:lnTo>
                    <a:lnTo>
                      <a:pt x="2893" y="544"/>
                    </a:lnTo>
                    <a:lnTo>
                      <a:pt x="2895" y="544"/>
                    </a:lnTo>
                    <a:lnTo>
                      <a:pt x="2897" y="542"/>
                    </a:lnTo>
                    <a:lnTo>
                      <a:pt x="2893" y="540"/>
                    </a:lnTo>
                    <a:lnTo>
                      <a:pt x="2893" y="542"/>
                    </a:lnTo>
                    <a:lnTo>
                      <a:pt x="2891" y="540"/>
                    </a:lnTo>
                    <a:lnTo>
                      <a:pt x="2889" y="540"/>
                    </a:lnTo>
                    <a:lnTo>
                      <a:pt x="2889" y="538"/>
                    </a:lnTo>
                    <a:lnTo>
                      <a:pt x="2887" y="534"/>
                    </a:lnTo>
                    <a:lnTo>
                      <a:pt x="2883" y="538"/>
                    </a:lnTo>
                    <a:lnTo>
                      <a:pt x="2883" y="536"/>
                    </a:lnTo>
                    <a:lnTo>
                      <a:pt x="2885" y="536"/>
                    </a:lnTo>
                    <a:lnTo>
                      <a:pt x="2885" y="534"/>
                    </a:lnTo>
                    <a:lnTo>
                      <a:pt x="2879" y="530"/>
                    </a:lnTo>
                    <a:lnTo>
                      <a:pt x="2877" y="526"/>
                    </a:lnTo>
                    <a:lnTo>
                      <a:pt x="2873" y="524"/>
                    </a:lnTo>
                    <a:lnTo>
                      <a:pt x="2871" y="520"/>
                    </a:lnTo>
                    <a:lnTo>
                      <a:pt x="2871" y="518"/>
                    </a:lnTo>
                    <a:lnTo>
                      <a:pt x="2869" y="516"/>
                    </a:lnTo>
                    <a:lnTo>
                      <a:pt x="2867" y="512"/>
                    </a:lnTo>
                    <a:lnTo>
                      <a:pt x="2855" y="510"/>
                    </a:lnTo>
                    <a:lnTo>
                      <a:pt x="2854" y="510"/>
                    </a:lnTo>
                    <a:lnTo>
                      <a:pt x="2857" y="512"/>
                    </a:lnTo>
                    <a:lnTo>
                      <a:pt x="2857" y="514"/>
                    </a:lnTo>
                    <a:lnTo>
                      <a:pt x="2855" y="514"/>
                    </a:lnTo>
                    <a:lnTo>
                      <a:pt x="2852" y="514"/>
                    </a:lnTo>
                    <a:lnTo>
                      <a:pt x="2848" y="510"/>
                    </a:lnTo>
                    <a:lnTo>
                      <a:pt x="2848" y="514"/>
                    </a:lnTo>
                    <a:lnTo>
                      <a:pt x="2848" y="516"/>
                    </a:lnTo>
                    <a:lnTo>
                      <a:pt x="2846" y="516"/>
                    </a:lnTo>
                    <a:lnTo>
                      <a:pt x="2846" y="514"/>
                    </a:lnTo>
                    <a:lnTo>
                      <a:pt x="2844" y="512"/>
                    </a:lnTo>
                    <a:lnTo>
                      <a:pt x="2844" y="510"/>
                    </a:lnTo>
                    <a:lnTo>
                      <a:pt x="2846" y="508"/>
                    </a:lnTo>
                    <a:lnTo>
                      <a:pt x="2844" y="508"/>
                    </a:lnTo>
                    <a:lnTo>
                      <a:pt x="2842" y="508"/>
                    </a:lnTo>
                    <a:lnTo>
                      <a:pt x="2842" y="506"/>
                    </a:lnTo>
                    <a:lnTo>
                      <a:pt x="2840" y="504"/>
                    </a:lnTo>
                    <a:lnTo>
                      <a:pt x="2840" y="506"/>
                    </a:lnTo>
                    <a:lnTo>
                      <a:pt x="2840" y="510"/>
                    </a:lnTo>
                    <a:lnTo>
                      <a:pt x="2838" y="510"/>
                    </a:lnTo>
                    <a:lnTo>
                      <a:pt x="2838" y="508"/>
                    </a:lnTo>
                    <a:lnTo>
                      <a:pt x="2834" y="506"/>
                    </a:lnTo>
                    <a:lnTo>
                      <a:pt x="2832" y="506"/>
                    </a:lnTo>
                    <a:lnTo>
                      <a:pt x="2828" y="508"/>
                    </a:lnTo>
                    <a:lnTo>
                      <a:pt x="2830" y="510"/>
                    </a:lnTo>
                    <a:lnTo>
                      <a:pt x="2830" y="508"/>
                    </a:lnTo>
                    <a:lnTo>
                      <a:pt x="2834" y="508"/>
                    </a:lnTo>
                    <a:lnTo>
                      <a:pt x="2832" y="510"/>
                    </a:lnTo>
                    <a:lnTo>
                      <a:pt x="2836" y="510"/>
                    </a:lnTo>
                    <a:lnTo>
                      <a:pt x="2834" y="524"/>
                    </a:lnTo>
                    <a:lnTo>
                      <a:pt x="2836" y="524"/>
                    </a:lnTo>
                    <a:lnTo>
                      <a:pt x="2838" y="522"/>
                    </a:lnTo>
                    <a:lnTo>
                      <a:pt x="2838" y="524"/>
                    </a:lnTo>
                    <a:lnTo>
                      <a:pt x="2840" y="526"/>
                    </a:lnTo>
                    <a:lnTo>
                      <a:pt x="2840" y="532"/>
                    </a:lnTo>
                    <a:lnTo>
                      <a:pt x="2838" y="532"/>
                    </a:lnTo>
                    <a:lnTo>
                      <a:pt x="2836" y="534"/>
                    </a:lnTo>
                    <a:lnTo>
                      <a:pt x="2836" y="532"/>
                    </a:lnTo>
                    <a:lnTo>
                      <a:pt x="2836" y="530"/>
                    </a:lnTo>
                    <a:lnTo>
                      <a:pt x="2836" y="526"/>
                    </a:lnTo>
                    <a:lnTo>
                      <a:pt x="2834" y="526"/>
                    </a:lnTo>
                    <a:lnTo>
                      <a:pt x="2832" y="526"/>
                    </a:lnTo>
                    <a:lnTo>
                      <a:pt x="2830" y="524"/>
                    </a:lnTo>
                    <a:lnTo>
                      <a:pt x="2830" y="522"/>
                    </a:lnTo>
                    <a:lnTo>
                      <a:pt x="2828" y="520"/>
                    </a:lnTo>
                    <a:lnTo>
                      <a:pt x="2826" y="518"/>
                    </a:lnTo>
                    <a:lnTo>
                      <a:pt x="2828" y="514"/>
                    </a:lnTo>
                    <a:lnTo>
                      <a:pt x="2824" y="498"/>
                    </a:lnTo>
                    <a:lnTo>
                      <a:pt x="2822" y="496"/>
                    </a:lnTo>
                    <a:lnTo>
                      <a:pt x="2822" y="494"/>
                    </a:lnTo>
                    <a:lnTo>
                      <a:pt x="2824" y="496"/>
                    </a:lnTo>
                    <a:lnTo>
                      <a:pt x="2824" y="498"/>
                    </a:lnTo>
                    <a:lnTo>
                      <a:pt x="2826" y="498"/>
                    </a:lnTo>
                    <a:lnTo>
                      <a:pt x="2824" y="496"/>
                    </a:lnTo>
                    <a:lnTo>
                      <a:pt x="2818" y="490"/>
                    </a:lnTo>
                    <a:lnTo>
                      <a:pt x="2818" y="488"/>
                    </a:lnTo>
                    <a:lnTo>
                      <a:pt x="2818" y="484"/>
                    </a:lnTo>
                    <a:lnTo>
                      <a:pt x="2810" y="482"/>
                    </a:lnTo>
                    <a:lnTo>
                      <a:pt x="2814" y="490"/>
                    </a:lnTo>
                    <a:lnTo>
                      <a:pt x="2816" y="492"/>
                    </a:lnTo>
                    <a:lnTo>
                      <a:pt x="2816" y="494"/>
                    </a:lnTo>
                    <a:lnTo>
                      <a:pt x="2806" y="488"/>
                    </a:lnTo>
                    <a:lnTo>
                      <a:pt x="2804" y="486"/>
                    </a:lnTo>
                    <a:lnTo>
                      <a:pt x="2802" y="484"/>
                    </a:lnTo>
                    <a:lnTo>
                      <a:pt x="2804" y="484"/>
                    </a:lnTo>
                    <a:lnTo>
                      <a:pt x="2806" y="482"/>
                    </a:lnTo>
                    <a:lnTo>
                      <a:pt x="2806" y="480"/>
                    </a:lnTo>
                    <a:lnTo>
                      <a:pt x="2802" y="478"/>
                    </a:lnTo>
                    <a:lnTo>
                      <a:pt x="2798" y="478"/>
                    </a:lnTo>
                    <a:lnTo>
                      <a:pt x="2796" y="476"/>
                    </a:lnTo>
                    <a:lnTo>
                      <a:pt x="2794" y="476"/>
                    </a:lnTo>
                    <a:lnTo>
                      <a:pt x="2794" y="474"/>
                    </a:lnTo>
                    <a:lnTo>
                      <a:pt x="2796" y="474"/>
                    </a:lnTo>
                    <a:lnTo>
                      <a:pt x="2796" y="472"/>
                    </a:lnTo>
                    <a:lnTo>
                      <a:pt x="2794" y="470"/>
                    </a:lnTo>
                    <a:lnTo>
                      <a:pt x="2790" y="470"/>
                    </a:lnTo>
                    <a:lnTo>
                      <a:pt x="2792" y="468"/>
                    </a:lnTo>
                    <a:lnTo>
                      <a:pt x="2790" y="464"/>
                    </a:lnTo>
                    <a:lnTo>
                      <a:pt x="2788" y="466"/>
                    </a:lnTo>
                    <a:lnTo>
                      <a:pt x="2786" y="464"/>
                    </a:lnTo>
                    <a:lnTo>
                      <a:pt x="2784" y="462"/>
                    </a:lnTo>
                    <a:lnTo>
                      <a:pt x="2780" y="464"/>
                    </a:lnTo>
                    <a:lnTo>
                      <a:pt x="2778" y="462"/>
                    </a:lnTo>
                    <a:lnTo>
                      <a:pt x="2780" y="460"/>
                    </a:lnTo>
                    <a:lnTo>
                      <a:pt x="2778" y="456"/>
                    </a:lnTo>
                    <a:lnTo>
                      <a:pt x="2774" y="454"/>
                    </a:lnTo>
                    <a:lnTo>
                      <a:pt x="2778" y="458"/>
                    </a:lnTo>
                    <a:lnTo>
                      <a:pt x="2774" y="456"/>
                    </a:lnTo>
                    <a:lnTo>
                      <a:pt x="2772" y="456"/>
                    </a:lnTo>
                    <a:lnTo>
                      <a:pt x="2770" y="454"/>
                    </a:lnTo>
                    <a:lnTo>
                      <a:pt x="2768" y="444"/>
                    </a:lnTo>
                    <a:lnTo>
                      <a:pt x="2766" y="444"/>
                    </a:lnTo>
                    <a:lnTo>
                      <a:pt x="2760" y="442"/>
                    </a:lnTo>
                    <a:lnTo>
                      <a:pt x="2758" y="440"/>
                    </a:lnTo>
                    <a:lnTo>
                      <a:pt x="2754" y="440"/>
                    </a:lnTo>
                    <a:lnTo>
                      <a:pt x="2752" y="438"/>
                    </a:lnTo>
                    <a:lnTo>
                      <a:pt x="2734" y="422"/>
                    </a:lnTo>
                    <a:lnTo>
                      <a:pt x="2730" y="420"/>
                    </a:lnTo>
                    <a:lnTo>
                      <a:pt x="2730" y="418"/>
                    </a:lnTo>
                    <a:lnTo>
                      <a:pt x="2728" y="420"/>
                    </a:lnTo>
                    <a:lnTo>
                      <a:pt x="2718" y="414"/>
                    </a:lnTo>
                    <a:lnTo>
                      <a:pt x="2714" y="410"/>
                    </a:lnTo>
                    <a:lnTo>
                      <a:pt x="2712" y="410"/>
                    </a:lnTo>
                    <a:lnTo>
                      <a:pt x="2704" y="408"/>
                    </a:lnTo>
                    <a:lnTo>
                      <a:pt x="2696" y="400"/>
                    </a:lnTo>
                    <a:lnTo>
                      <a:pt x="2680" y="400"/>
                    </a:lnTo>
                    <a:lnTo>
                      <a:pt x="2680" y="402"/>
                    </a:lnTo>
                    <a:lnTo>
                      <a:pt x="2676" y="402"/>
                    </a:lnTo>
                    <a:lnTo>
                      <a:pt x="2674" y="400"/>
                    </a:lnTo>
                    <a:lnTo>
                      <a:pt x="2670" y="400"/>
                    </a:lnTo>
                    <a:lnTo>
                      <a:pt x="2666" y="400"/>
                    </a:lnTo>
                    <a:lnTo>
                      <a:pt x="2660" y="400"/>
                    </a:lnTo>
                    <a:lnTo>
                      <a:pt x="2656" y="402"/>
                    </a:lnTo>
                    <a:lnTo>
                      <a:pt x="2652" y="400"/>
                    </a:lnTo>
                    <a:lnTo>
                      <a:pt x="2646" y="396"/>
                    </a:lnTo>
                    <a:lnTo>
                      <a:pt x="2644" y="398"/>
                    </a:lnTo>
                    <a:lnTo>
                      <a:pt x="2621" y="392"/>
                    </a:lnTo>
                    <a:lnTo>
                      <a:pt x="2619" y="394"/>
                    </a:lnTo>
                    <a:lnTo>
                      <a:pt x="2619" y="398"/>
                    </a:lnTo>
                    <a:lnTo>
                      <a:pt x="2619" y="400"/>
                    </a:lnTo>
                    <a:lnTo>
                      <a:pt x="2619" y="406"/>
                    </a:lnTo>
                    <a:lnTo>
                      <a:pt x="2615" y="408"/>
                    </a:lnTo>
                    <a:lnTo>
                      <a:pt x="2613" y="410"/>
                    </a:lnTo>
                    <a:lnTo>
                      <a:pt x="2621" y="412"/>
                    </a:lnTo>
                    <a:lnTo>
                      <a:pt x="2623" y="422"/>
                    </a:lnTo>
                    <a:lnTo>
                      <a:pt x="2625" y="424"/>
                    </a:lnTo>
                    <a:lnTo>
                      <a:pt x="2627" y="432"/>
                    </a:lnTo>
                    <a:lnTo>
                      <a:pt x="2619" y="440"/>
                    </a:lnTo>
                    <a:lnTo>
                      <a:pt x="2613" y="444"/>
                    </a:lnTo>
                    <a:lnTo>
                      <a:pt x="2607" y="444"/>
                    </a:lnTo>
                    <a:lnTo>
                      <a:pt x="2605" y="442"/>
                    </a:lnTo>
                    <a:lnTo>
                      <a:pt x="2603" y="434"/>
                    </a:lnTo>
                    <a:lnTo>
                      <a:pt x="2599" y="432"/>
                    </a:lnTo>
                    <a:lnTo>
                      <a:pt x="2599" y="430"/>
                    </a:lnTo>
                    <a:lnTo>
                      <a:pt x="2595" y="428"/>
                    </a:lnTo>
                    <a:lnTo>
                      <a:pt x="2589" y="428"/>
                    </a:lnTo>
                    <a:lnTo>
                      <a:pt x="2587" y="426"/>
                    </a:lnTo>
                    <a:lnTo>
                      <a:pt x="2587" y="412"/>
                    </a:lnTo>
                    <a:lnTo>
                      <a:pt x="2583" y="410"/>
                    </a:lnTo>
                    <a:lnTo>
                      <a:pt x="2583" y="408"/>
                    </a:lnTo>
                    <a:lnTo>
                      <a:pt x="2585" y="408"/>
                    </a:lnTo>
                    <a:lnTo>
                      <a:pt x="2585" y="406"/>
                    </a:lnTo>
                    <a:lnTo>
                      <a:pt x="2581" y="404"/>
                    </a:lnTo>
                    <a:lnTo>
                      <a:pt x="2579" y="404"/>
                    </a:lnTo>
                    <a:lnTo>
                      <a:pt x="2569" y="416"/>
                    </a:lnTo>
                    <a:lnTo>
                      <a:pt x="2567" y="416"/>
                    </a:lnTo>
                    <a:lnTo>
                      <a:pt x="2561" y="416"/>
                    </a:lnTo>
                    <a:lnTo>
                      <a:pt x="2555" y="412"/>
                    </a:lnTo>
                    <a:lnTo>
                      <a:pt x="2547" y="412"/>
                    </a:lnTo>
                    <a:lnTo>
                      <a:pt x="2543" y="412"/>
                    </a:lnTo>
                    <a:lnTo>
                      <a:pt x="2543" y="414"/>
                    </a:lnTo>
                    <a:lnTo>
                      <a:pt x="2543" y="412"/>
                    </a:lnTo>
                    <a:lnTo>
                      <a:pt x="2537" y="412"/>
                    </a:lnTo>
                    <a:lnTo>
                      <a:pt x="2533" y="410"/>
                    </a:lnTo>
                    <a:lnTo>
                      <a:pt x="2529" y="404"/>
                    </a:lnTo>
                    <a:lnTo>
                      <a:pt x="2523" y="408"/>
                    </a:lnTo>
                    <a:lnTo>
                      <a:pt x="2515" y="406"/>
                    </a:lnTo>
                    <a:lnTo>
                      <a:pt x="2511" y="408"/>
                    </a:lnTo>
                    <a:lnTo>
                      <a:pt x="2507" y="408"/>
                    </a:lnTo>
                    <a:lnTo>
                      <a:pt x="2505" y="408"/>
                    </a:lnTo>
                    <a:lnTo>
                      <a:pt x="2503" y="410"/>
                    </a:lnTo>
                    <a:lnTo>
                      <a:pt x="2501" y="410"/>
                    </a:lnTo>
                    <a:lnTo>
                      <a:pt x="2501" y="414"/>
                    </a:lnTo>
                    <a:lnTo>
                      <a:pt x="2497" y="414"/>
                    </a:lnTo>
                    <a:lnTo>
                      <a:pt x="2495" y="418"/>
                    </a:lnTo>
                    <a:lnTo>
                      <a:pt x="2491" y="420"/>
                    </a:lnTo>
                    <a:lnTo>
                      <a:pt x="2489" y="420"/>
                    </a:lnTo>
                    <a:lnTo>
                      <a:pt x="2491" y="416"/>
                    </a:lnTo>
                    <a:lnTo>
                      <a:pt x="2489" y="412"/>
                    </a:lnTo>
                    <a:lnTo>
                      <a:pt x="2487" y="414"/>
                    </a:lnTo>
                    <a:lnTo>
                      <a:pt x="2485" y="414"/>
                    </a:lnTo>
                    <a:lnTo>
                      <a:pt x="2481" y="408"/>
                    </a:lnTo>
                    <a:lnTo>
                      <a:pt x="2479" y="406"/>
                    </a:lnTo>
                    <a:lnTo>
                      <a:pt x="2473" y="406"/>
                    </a:lnTo>
                    <a:lnTo>
                      <a:pt x="2471" y="404"/>
                    </a:lnTo>
                    <a:lnTo>
                      <a:pt x="2467" y="404"/>
                    </a:lnTo>
                    <a:lnTo>
                      <a:pt x="2467" y="400"/>
                    </a:lnTo>
                    <a:lnTo>
                      <a:pt x="2473" y="386"/>
                    </a:lnTo>
                    <a:lnTo>
                      <a:pt x="2473" y="378"/>
                    </a:lnTo>
                    <a:lnTo>
                      <a:pt x="2469" y="372"/>
                    </a:lnTo>
                    <a:lnTo>
                      <a:pt x="2461" y="360"/>
                    </a:lnTo>
                    <a:lnTo>
                      <a:pt x="2457" y="358"/>
                    </a:lnTo>
                    <a:lnTo>
                      <a:pt x="2455" y="356"/>
                    </a:lnTo>
                    <a:lnTo>
                      <a:pt x="2417" y="354"/>
                    </a:lnTo>
                    <a:lnTo>
                      <a:pt x="2415" y="354"/>
                    </a:lnTo>
                    <a:lnTo>
                      <a:pt x="2410" y="354"/>
                    </a:lnTo>
                    <a:lnTo>
                      <a:pt x="2408" y="356"/>
                    </a:lnTo>
                    <a:lnTo>
                      <a:pt x="2406" y="356"/>
                    </a:lnTo>
                    <a:lnTo>
                      <a:pt x="2400" y="354"/>
                    </a:lnTo>
                    <a:lnTo>
                      <a:pt x="2398" y="354"/>
                    </a:lnTo>
                    <a:lnTo>
                      <a:pt x="2396" y="356"/>
                    </a:lnTo>
                    <a:lnTo>
                      <a:pt x="2392" y="358"/>
                    </a:lnTo>
                    <a:lnTo>
                      <a:pt x="2390" y="356"/>
                    </a:lnTo>
                    <a:lnTo>
                      <a:pt x="2384" y="356"/>
                    </a:lnTo>
                    <a:lnTo>
                      <a:pt x="2382" y="358"/>
                    </a:lnTo>
                    <a:lnTo>
                      <a:pt x="2380" y="356"/>
                    </a:lnTo>
                    <a:lnTo>
                      <a:pt x="2374" y="360"/>
                    </a:lnTo>
                    <a:lnTo>
                      <a:pt x="2370" y="360"/>
                    </a:lnTo>
                    <a:lnTo>
                      <a:pt x="2370" y="362"/>
                    </a:lnTo>
                    <a:lnTo>
                      <a:pt x="2362" y="356"/>
                    </a:lnTo>
                    <a:lnTo>
                      <a:pt x="2360" y="356"/>
                    </a:lnTo>
                    <a:lnTo>
                      <a:pt x="2358" y="354"/>
                    </a:lnTo>
                    <a:lnTo>
                      <a:pt x="2364" y="352"/>
                    </a:lnTo>
                    <a:lnTo>
                      <a:pt x="2366" y="350"/>
                    </a:lnTo>
                    <a:lnTo>
                      <a:pt x="2366" y="346"/>
                    </a:lnTo>
                    <a:lnTo>
                      <a:pt x="2356" y="338"/>
                    </a:lnTo>
                    <a:lnTo>
                      <a:pt x="2356" y="336"/>
                    </a:lnTo>
                    <a:lnTo>
                      <a:pt x="2356" y="334"/>
                    </a:lnTo>
                    <a:lnTo>
                      <a:pt x="2346" y="336"/>
                    </a:lnTo>
                    <a:lnTo>
                      <a:pt x="2342" y="336"/>
                    </a:lnTo>
                    <a:lnTo>
                      <a:pt x="2342" y="334"/>
                    </a:lnTo>
                    <a:lnTo>
                      <a:pt x="2342" y="332"/>
                    </a:lnTo>
                    <a:lnTo>
                      <a:pt x="2338" y="328"/>
                    </a:lnTo>
                    <a:lnTo>
                      <a:pt x="2336" y="326"/>
                    </a:lnTo>
                    <a:lnTo>
                      <a:pt x="2334" y="326"/>
                    </a:lnTo>
                    <a:lnTo>
                      <a:pt x="2330" y="322"/>
                    </a:lnTo>
                    <a:lnTo>
                      <a:pt x="2328" y="324"/>
                    </a:lnTo>
                    <a:lnTo>
                      <a:pt x="2326" y="324"/>
                    </a:lnTo>
                    <a:lnTo>
                      <a:pt x="2324" y="324"/>
                    </a:lnTo>
                    <a:lnTo>
                      <a:pt x="2320" y="322"/>
                    </a:lnTo>
                    <a:lnTo>
                      <a:pt x="2318" y="324"/>
                    </a:lnTo>
                    <a:lnTo>
                      <a:pt x="2318" y="322"/>
                    </a:lnTo>
                    <a:lnTo>
                      <a:pt x="2324" y="315"/>
                    </a:lnTo>
                    <a:lnTo>
                      <a:pt x="2326" y="315"/>
                    </a:lnTo>
                    <a:lnTo>
                      <a:pt x="2328" y="317"/>
                    </a:lnTo>
                    <a:lnTo>
                      <a:pt x="2330" y="319"/>
                    </a:lnTo>
                    <a:lnTo>
                      <a:pt x="2334" y="317"/>
                    </a:lnTo>
                    <a:lnTo>
                      <a:pt x="2334" y="311"/>
                    </a:lnTo>
                    <a:lnTo>
                      <a:pt x="2330" y="303"/>
                    </a:lnTo>
                    <a:lnTo>
                      <a:pt x="2322" y="297"/>
                    </a:lnTo>
                    <a:lnTo>
                      <a:pt x="2318" y="297"/>
                    </a:lnTo>
                    <a:lnTo>
                      <a:pt x="2316" y="295"/>
                    </a:lnTo>
                    <a:lnTo>
                      <a:pt x="2312" y="293"/>
                    </a:lnTo>
                    <a:lnTo>
                      <a:pt x="2306" y="293"/>
                    </a:lnTo>
                    <a:lnTo>
                      <a:pt x="2306" y="295"/>
                    </a:lnTo>
                    <a:lnTo>
                      <a:pt x="2306" y="293"/>
                    </a:lnTo>
                    <a:lnTo>
                      <a:pt x="2296" y="293"/>
                    </a:lnTo>
                    <a:lnTo>
                      <a:pt x="2292" y="293"/>
                    </a:lnTo>
                    <a:lnTo>
                      <a:pt x="2286" y="293"/>
                    </a:lnTo>
                    <a:lnTo>
                      <a:pt x="2284" y="289"/>
                    </a:lnTo>
                    <a:lnTo>
                      <a:pt x="2280" y="289"/>
                    </a:lnTo>
                    <a:lnTo>
                      <a:pt x="2274" y="285"/>
                    </a:lnTo>
                    <a:lnTo>
                      <a:pt x="2272" y="285"/>
                    </a:lnTo>
                    <a:lnTo>
                      <a:pt x="2262" y="283"/>
                    </a:lnTo>
                    <a:lnTo>
                      <a:pt x="2256" y="279"/>
                    </a:lnTo>
                    <a:lnTo>
                      <a:pt x="2246" y="279"/>
                    </a:lnTo>
                    <a:lnTo>
                      <a:pt x="2242" y="277"/>
                    </a:lnTo>
                    <a:lnTo>
                      <a:pt x="2216" y="277"/>
                    </a:lnTo>
                    <a:lnTo>
                      <a:pt x="2214" y="275"/>
                    </a:lnTo>
                    <a:lnTo>
                      <a:pt x="2212" y="273"/>
                    </a:lnTo>
                    <a:lnTo>
                      <a:pt x="2210" y="271"/>
                    </a:lnTo>
                    <a:lnTo>
                      <a:pt x="2206" y="271"/>
                    </a:lnTo>
                    <a:lnTo>
                      <a:pt x="2204" y="273"/>
                    </a:lnTo>
                    <a:lnTo>
                      <a:pt x="2204" y="275"/>
                    </a:lnTo>
                    <a:lnTo>
                      <a:pt x="2206" y="277"/>
                    </a:lnTo>
                    <a:lnTo>
                      <a:pt x="2206" y="279"/>
                    </a:lnTo>
                    <a:lnTo>
                      <a:pt x="2208" y="283"/>
                    </a:lnTo>
                    <a:lnTo>
                      <a:pt x="2206" y="283"/>
                    </a:lnTo>
                    <a:lnTo>
                      <a:pt x="2202" y="289"/>
                    </a:lnTo>
                    <a:lnTo>
                      <a:pt x="2202" y="295"/>
                    </a:lnTo>
                    <a:lnTo>
                      <a:pt x="2198" y="301"/>
                    </a:lnTo>
                    <a:lnTo>
                      <a:pt x="2194" y="301"/>
                    </a:lnTo>
                    <a:lnTo>
                      <a:pt x="2190" y="305"/>
                    </a:lnTo>
                    <a:lnTo>
                      <a:pt x="2190" y="309"/>
                    </a:lnTo>
                    <a:lnTo>
                      <a:pt x="2189" y="311"/>
                    </a:lnTo>
                    <a:lnTo>
                      <a:pt x="2190" y="313"/>
                    </a:lnTo>
                    <a:lnTo>
                      <a:pt x="2190" y="317"/>
                    </a:lnTo>
                    <a:lnTo>
                      <a:pt x="2189" y="317"/>
                    </a:lnTo>
                    <a:lnTo>
                      <a:pt x="2189" y="321"/>
                    </a:lnTo>
                    <a:lnTo>
                      <a:pt x="2190" y="324"/>
                    </a:lnTo>
                    <a:lnTo>
                      <a:pt x="2192" y="326"/>
                    </a:lnTo>
                    <a:lnTo>
                      <a:pt x="2192" y="328"/>
                    </a:lnTo>
                    <a:lnTo>
                      <a:pt x="2192" y="332"/>
                    </a:lnTo>
                    <a:lnTo>
                      <a:pt x="2192" y="334"/>
                    </a:lnTo>
                    <a:lnTo>
                      <a:pt x="2190" y="334"/>
                    </a:lnTo>
                    <a:lnTo>
                      <a:pt x="2185" y="330"/>
                    </a:lnTo>
                    <a:lnTo>
                      <a:pt x="2183" y="336"/>
                    </a:lnTo>
                    <a:lnTo>
                      <a:pt x="2181" y="334"/>
                    </a:lnTo>
                    <a:lnTo>
                      <a:pt x="2179" y="336"/>
                    </a:lnTo>
                    <a:lnTo>
                      <a:pt x="2179" y="334"/>
                    </a:lnTo>
                    <a:lnTo>
                      <a:pt x="2173" y="338"/>
                    </a:lnTo>
                    <a:lnTo>
                      <a:pt x="2173" y="340"/>
                    </a:lnTo>
                    <a:lnTo>
                      <a:pt x="2169" y="342"/>
                    </a:lnTo>
                    <a:lnTo>
                      <a:pt x="2169" y="346"/>
                    </a:lnTo>
                    <a:lnTo>
                      <a:pt x="2165" y="344"/>
                    </a:lnTo>
                    <a:lnTo>
                      <a:pt x="2165" y="346"/>
                    </a:lnTo>
                    <a:lnTo>
                      <a:pt x="2163" y="344"/>
                    </a:lnTo>
                    <a:lnTo>
                      <a:pt x="2161" y="344"/>
                    </a:lnTo>
                    <a:lnTo>
                      <a:pt x="2161" y="342"/>
                    </a:lnTo>
                    <a:lnTo>
                      <a:pt x="2161" y="340"/>
                    </a:lnTo>
                    <a:lnTo>
                      <a:pt x="2157" y="340"/>
                    </a:lnTo>
                    <a:lnTo>
                      <a:pt x="2157" y="336"/>
                    </a:lnTo>
                    <a:lnTo>
                      <a:pt x="2155" y="336"/>
                    </a:lnTo>
                    <a:lnTo>
                      <a:pt x="2153" y="336"/>
                    </a:lnTo>
                    <a:lnTo>
                      <a:pt x="2145" y="330"/>
                    </a:lnTo>
                    <a:lnTo>
                      <a:pt x="2143" y="330"/>
                    </a:lnTo>
                    <a:lnTo>
                      <a:pt x="2137" y="328"/>
                    </a:lnTo>
                    <a:lnTo>
                      <a:pt x="2137" y="326"/>
                    </a:lnTo>
                    <a:lnTo>
                      <a:pt x="2135" y="326"/>
                    </a:lnTo>
                    <a:lnTo>
                      <a:pt x="2131" y="324"/>
                    </a:lnTo>
                    <a:lnTo>
                      <a:pt x="2123" y="326"/>
                    </a:lnTo>
                    <a:lnTo>
                      <a:pt x="2121" y="330"/>
                    </a:lnTo>
                    <a:lnTo>
                      <a:pt x="2119" y="334"/>
                    </a:lnTo>
                    <a:lnTo>
                      <a:pt x="2121" y="336"/>
                    </a:lnTo>
                    <a:lnTo>
                      <a:pt x="2121" y="338"/>
                    </a:lnTo>
                    <a:lnTo>
                      <a:pt x="2117" y="334"/>
                    </a:lnTo>
                    <a:lnTo>
                      <a:pt x="2117" y="336"/>
                    </a:lnTo>
                    <a:lnTo>
                      <a:pt x="2109" y="334"/>
                    </a:lnTo>
                    <a:lnTo>
                      <a:pt x="2107" y="336"/>
                    </a:lnTo>
                    <a:lnTo>
                      <a:pt x="2105" y="334"/>
                    </a:lnTo>
                    <a:lnTo>
                      <a:pt x="2101" y="330"/>
                    </a:lnTo>
                    <a:lnTo>
                      <a:pt x="2099" y="328"/>
                    </a:lnTo>
                    <a:lnTo>
                      <a:pt x="2097" y="322"/>
                    </a:lnTo>
                    <a:lnTo>
                      <a:pt x="2093" y="321"/>
                    </a:lnTo>
                    <a:lnTo>
                      <a:pt x="2091" y="311"/>
                    </a:lnTo>
                    <a:lnTo>
                      <a:pt x="2089" y="311"/>
                    </a:lnTo>
                    <a:lnTo>
                      <a:pt x="2081" y="330"/>
                    </a:lnTo>
                    <a:lnTo>
                      <a:pt x="2081" y="346"/>
                    </a:lnTo>
                    <a:lnTo>
                      <a:pt x="2079" y="346"/>
                    </a:lnTo>
                    <a:lnTo>
                      <a:pt x="2077" y="352"/>
                    </a:lnTo>
                    <a:lnTo>
                      <a:pt x="2075" y="354"/>
                    </a:lnTo>
                    <a:lnTo>
                      <a:pt x="2075" y="358"/>
                    </a:lnTo>
                    <a:lnTo>
                      <a:pt x="2073" y="362"/>
                    </a:lnTo>
                    <a:lnTo>
                      <a:pt x="2071" y="366"/>
                    </a:lnTo>
                    <a:lnTo>
                      <a:pt x="2069" y="364"/>
                    </a:lnTo>
                    <a:lnTo>
                      <a:pt x="2067" y="356"/>
                    </a:lnTo>
                    <a:lnTo>
                      <a:pt x="2065" y="356"/>
                    </a:lnTo>
                    <a:lnTo>
                      <a:pt x="2065" y="358"/>
                    </a:lnTo>
                    <a:lnTo>
                      <a:pt x="2063" y="360"/>
                    </a:lnTo>
                    <a:lnTo>
                      <a:pt x="2061" y="356"/>
                    </a:lnTo>
                    <a:lnTo>
                      <a:pt x="2059" y="358"/>
                    </a:lnTo>
                    <a:lnTo>
                      <a:pt x="2057" y="356"/>
                    </a:lnTo>
                    <a:lnTo>
                      <a:pt x="2057" y="354"/>
                    </a:lnTo>
                    <a:lnTo>
                      <a:pt x="2057" y="352"/>
                    </a:lnTo>
                    <a:lnTo>
                      <a:pt x="2053" y="350"/>
                    </a:lnTo>
                    <a:lnTo>
                      <a:pt x="2053" y="352"/>
                    </a:lnTo>
                    <a:lnTo>
                      <a:pt x="2051" y="350"/>
                    </a:lnTo>
                    <a:lnTo>
                      <a:pt x="2051" y="348"/>
                    </a:lnTo>
                    <a:lnTo>
                      <a:pt x="2049" y="342"/>
                    </a:lnTo>
                    <a:lnTo>
                      <a:pt x="2047" y="342"/>
                    </a:lnTo>
                    <a:lnTo>
                      <a:pt x="2045" y="342"/>
                    </a:lnTo>
                    <a:lnTo>
                      <a:pt x="2043" y="332"/>
                    </a:lnTo>
                    <a:lnTo>
                      <a:pt x="2043" y="328"/>
                    </a:lnTo>
                    <a:lnTo>
                      <a:pt x="2041" y="324"/>
                    </a:lnTo>
                    <a:lnTo>
                      <a:pt x="2041" y="326"/>
                    </a:lnTo>
                    <a:lnTo>
                      <a:pt x="2037" y="326"/>
                    </a:lnTo>
                    <a:lnTo>
                      <a:pt x="2037" y="324"/>
                    </a:lnTo>
                    <a:lnTo>
                      <a:pt x="2037" y="322"/>
                    </a:lnTo>
                    <a:lnTo>
                      <a:pt x="2037" y="321"/>
                    </a:lnTo>
                    <a:lnTo>
                      <a:pt x="2035" y="321"/>
                    </a:lnTo>
                    <a:lnTo>
                      <a:pt x="2035" y="315"/>
                    </a:lnTo>
                    <a:lnTo>
                      <a:pt x="2039" y="307"/>
                    </a:lnTo>
                    <a:lnTo>
                      <a:pt x="2041" y="309"/>
                    </a:lnTo>
                    <a:lnTo>
                      <a:pt x="2043" y="309"/>
                    </a:lnTo>
                    <a:lnTo>
                      <a:pt x="2041" y="307"/>
                    </a:lnTo>
                    <a:lnTo>
                      <a:pt x="2041" y="305"/>
                    </a:lnTo>
                    <a:lnTo>
                      <a:pt x="2045" y="303"/>
                    </a:lnTo>
                    <a:lnTo>
                      <a:pt x="2047" y="303"/>
                    </a:lnTo>
                    <a:lnTo>
                      <a:pt x="2045" y="303"/>
                    </a:lnTo>
                    <a:lnTo>
                      <a:pt x="2045" y="301"/>
                    </a:lnTo>
                    <a:lnTo>
                      <a:pt x="2045" y="299"/>
                    </a:lnTo>
                    <a:lnTo>
                      <a:pt x="2045" y="297"/>
                    </a:lnTo>
                    <a:lnTo>
                      <a:pt x="2047" y="293"/>
                    </a:lnTo>
                    <a:lnTo>
                      <a:pt x="2041" y="289"/>
                    </a:lnTo>
                    <a:lnTo>
                      <a:pt x="2043" y="287"/>
                    </a:lnTo>
                    <a:lnTo>
                      <a:pt x="2045" y="285"/>
                    </a:lnTo>
                    <a:lnTo>
                      <a:pt x="2041" y="283"/>
                    </a:lnTo>
                    <a:lnTo>
                      <a:pt x="2043" y="281"/>
                    </a:lnTo>
                    <a:lnTo>
                      <a:pt x="2045" y="279"/>
                    </a:lnTo>
                    <a:lnTo>
                      <a:pt x="2043" y="275"/>
                    </a:lnTo>
                    <a:lnTo>
                      <a:pt x="2045" y="275"/>
                    </a:lnTo>
                    <a:lnTo>
                      <a:pt x="2043" y="275"/>
                    </a:lnTo>
                    <a:lnTo>
                      <a:pt x="2043" y="273"/>
                    </a:lnTo>
                    <a:lnTo>
                      <a:pt x="2043" y="271"/>
                    </a:lnTo>
                    <a:lnTo>
                      <a:pt x="2043" y="269"/>
                    </a:lnTo>
                    <a:lnTo>
                      <a:pt x="2045" y="269"/>
                    </a:lnTo>
                    <a:lnTo>
                      <a:pt x="2045" y="267"/>
                    </a:lnTo>
                    <a:lnTo>
                      <a:pt x="2045" y="265"/>
                    </a:lnTo>
                    <a:lnTo>
                      <a:pt x="2047" y="265"/>
                    </a:lnTo>
                    <a:lnTo>
                      <a:pt x="2045" y="263"/>
                    </a:lnTo>
                    <a:lnTo>
                      <a:pt x="2045" y="261"/>
                    </a:lnTo>
                    <a:lnTo>
                      <a:pt x="2041" y="259"/>
                    </a:lnTo>
                    <a:lnTo>
                      <a:pt x="2039" y="257"/>
                    </a:lnTo>
                    <a:lnTo>
                      <a:pt x="2037" y="253"/>
                    </a:lnTo>
                    <a:lnTo>
                      <a:pt x="2031" y="249"/>
                    </a:lnTo>
                    <a:lnTo>
                      <a:pt x="2033" y="247"/>
                    </a:lnTo>
                    <a:lnTo>
                      <a:pt x="2031" y="245"/>
                    </a:lnTo>
                    <a:lnTo>
                      <a:pt x="2029" y="245"/>
                    </a:lnTo>
                    <a:lnTo>
                      <a:pt x="2027" y="243"/>
                    </a:lnTo>
                    <a:lnTo>
                      <a:pt x="2029" y="243"/>
                    </a:lnTo>
                    <a:lnTo>
                      <a:pt x="2027" y="241"/>
                    </a:lnTo>
                    <a:lnTo>
                      <a:pt x="2023" y="239"/>
                    </a:lnTo>
                    <a:lnTo>
                      <a:pt x="2019" y="239"/>
                    </a:lnTo>
                    <a:lnTo>
                      <a:pt x="2015" y="239"/>
                    </a:lnTo>
                    <a:lnTo>
                      <a:pt x="2011" y="237"/>
                    </a:lnTo>
                    <a:lnTo>
                      <a:pt x="2009" y="241"/>
                    </a:lnTo>
                    <a:lnTo>
                      <a:pt x="2007" y="241"/>
                    </a:lnTo>
                    <a:lnTo>
                      <a:pt x="2005" y="243"/>
                    </a:lnTo>
                    <a:lnTo>
                      <a:pt x="2005" y="241"/>
                    </a:lnTo>
                    <a:lnTo>
                      <a:pt x="1999" y="235"/>
                    </a:lnTo>
                    <a:lnTo>
                      <a:pt x="1997" y="237"/>
                    </a:lnTo>
                    <a:lnTo>
                      <a:pt x="1995" y="235"/>
                    </a:lnTo>
                    <a:lnTo>
                      <a:pt x="1993" y="237"/>
                    </a:lnTo>
                    <a:lnTo>
                      <a:pt x="1991" y="233"/>
                    </a:lnTo>
                    <a:lnTo>
                      <a:pt x="1991" y="235"/>
                    </a:lnTo>
                    <a:lnTo>
                      <a:pt x="1989" y="233"/>
                    </a:lnTo>
                    <a:lnTo>
                      <a:pt x="1989" y="235"/>
                    </a:lnTo>
                    <a:lnTo>
                      <a:pt x="1985" y="233"/>
                    </a:lnTo>
                    <a:lnTo>
                      <a:pt x="1985" y="229"/>
                    </a:lnTo>
                    <a:lnTo>
                      <a:pt x="1983" y="229"/>
                    </a:lnTo>
                    <a:lnTo>
                      <a:pt x="1981" y="225"/>
                    </a:lnTo>
                    <a:lnTo>
                      <a:pt x="1979" y="227"/>
                    </a:lnTo>
                    <a:lnTo>
                      <a:pt x="1977" y="225"/>
                    </a:lnTo>
                    <a:lnTo>
                      <a:pt x="1971" y="225"/>
                    </a:lnTo>
                    <a:lnTo>
                      <a:pt x="1969" y="221"/>
                    </a:lnTo>
                    <a:lnTo>
                      <a:pt x="1967" y="221"/>
                    </a:lnTo>
                    <a:lnTo>
                      <a:pt x="1967" y="225"/>
                    </a:lnTo>
                    <a:lnTo>
                      <a:pt x="1967" y="229"/>
                    </a:lnTo>
                    <a:lnTo>
                      <a:pt x="1966" y="229"/>
                    </a:lnTo>
                    <a:lnTo>
                      <a:pt x="1962" y="229"/>
                    </a:lnTo>
                    <a:lnTo>
                      <a:pt x="1960" y="225"/>
                    </a:lnTo>
                    <a:lnTo>
                      <a:pt x="1958" y="241"/>
                    </a:lnTo>
                    <a:lnTo>
                      <a:pt x="1958" y="243"/>
                    </a:lnTo>
                    <a:lnTo>
                      <a:pt x="1958" y="245"/>
                    </a:lnTo>
                    <a:lnTo>
                      <a:pt x="1962" y="257"/>
                    </a:lnTo>
                    <a:lnTo>
                      <a:pt x="1960" y="259"/>
                    </a:lnTo>
                    <a:lnTo>
                      <a:pt x="1958" y="261"/>
                    </a:lnTo>
                    <a:lnTo>
                      <a:pt x="1952" y="263"/>
                    </a:lnTo>
                    <a:lnTo>
                      <a:pt x="1948" y="265"/>
                    </a:lnTo>
                    <a:lnTo>
                      <a:pt x="1946" y="265"/>
                    </a:lnTo>
                    <a:lnTo>
                      <a:pt x="1944" y="265"/>
                    </a:lnTo>
                    <a:lnTo>
                      <a:pt x="1940" y="265"/>
                    </a:lnTo>
                    <a:lnTo>
                      <a:pt x="1938" y="265"/>
                    </a:lnTo>
                    <a:lnTo>
                      <a:pt x="1930" y="265"/>
                    </a:lnTo>
                    <a:lnTo>
                      <a:pt x="1928" y="267"/>
                    </a:lnTo>
                    <a:lnTo>
                      <a:pt x="1916" y="261"/>
                    </a:lnTo>
                    <a:lnTo>
                      <a:pt x="1914" y="261"/>
                    </a:lnTo>
                    <a:lnTo>
                      <a:pt x="1914" y="263"/>
                    </a:lnTo>
                    <a:lnTo>
                      <a:pt x="1912" y="265"/>
                    </a:lnTo>
                    <a:lnTo>
                      <a:pt x="1892" y="255"/>
                    </a:lnTo>
                    <a:lnTo>
                      <a:pt x="1892" y="253"/>
                    </a:lnTo>
                    <a:lnTo>
                      <a:pt x="1892" y="249"/>
                    </a:lnTo>
                    <a:lnTo>
                      <a:pt x="1892" y="245"/>
                    </a:lnTo>
                    <a:lnTo>
                      <a:pt x="1892" y="243"/>
                    </a:lnTo>
                    <a:lnTo>
                      <a:pt x="1894" y="241"/>
                    </a:lnTo>
                    <a:lnTo>
                      <a:pt x="1896" y="241"/>
                    </a:lnTo>
                    <a:lnTo>
                      <a:pt x="1898" y="241"/>
                    </a:lnTo>
                    <a:lnTo>
                      <a:pt x="1898" y="239"/>
                    </a:lnTo>
                    <a:lnTo>
                      <a:pt x="1896" y="237"/>
                    </a:lnTo>
                    <a:lnTo>
                      <a:pt x="1888" y="237"/>
                    </a:lnTo>
                    <a:lnTo>
                      <a:pt x="1886" y="235"/>
                    </a:lnTo>
                    <a:lnTo>
                      <a:pt x="1882" y="237"/>
                    </a:lnTo>
                    <a:lnTo>
                      <a:pt x="1874" y="235"/>
                    </a:lnTo>
                    <a:lnTo>
                      <a:pt x="1872" y="233"/>
                    </a:lnTo>
                    <a:lnTo>
                      <a:pt x="1868" y="233"/>
                    </a:lnTo>
                    <a:lnTo>
                      <a:pt x="1866" y="233"/>
                    </a:lnTo>
                    <a:lnTo>
                      <a:pt x="1862" y="233"/>
                    </a:lnTo>
                    <a:lnTo>
                      <a:pt x="1852" y="229"/>
                    </a:lnTo>
                    <a:lnTo>
                      <a:pt x="1848" y="231"/>
                    </a:lnTo>
                    <a:lnTo>
                      <a:pt x="1848" y="233"/>
                    </a:lnTo>
                    <a:lnTo>
                      <a:pt x="1838" y="235"/>
                    </a:lnTo>
                    <a:lnTo>
                      <a:pt x="1832" y="235"/>
                    </a:lnTo>
                    <a:lnTo>
                      <a:pt x="1822" y="239"/>
                    </a:lnTo>
                    <a:lnTo>
                      <a:pt x="1826" y="245"/>
                    </a:lnTo>
                    <a:lnTo>
                      <a:pt x="1828" y="249"/>
                    </a:lnTo>
                    <a:lnTo>
                      <a:pt x="1820" y="253"/>
                    </a:lnTo>
                    <a:lnTo>
                      <a:pt x="1816" y="251"/>
                    </a:lnTo>
                    <a:lnTo>
                      <a:pt x="1818" y="251"/>
                    </a:lnTo>
                    <a:lnTo>
                      <a:pt x="1822" y="251"/>
                    </a:lnTo>
                    <a:lnTo>
                      <a:pt x="1822" y="249"/>
                    </a:lnTo>
                    <a:lnTo>
                      <a:pt x="1818" y="247"/>
                    </a:lnTo>
                    <a:lnTo>
                      <a:pt x="1818" y="245"/>
                    </a:lnTo>
                    <a:lnTo>
                      <a:pt x="1818" y="243"/>
                    </a:lnTo>
                    <a:lnTo>
                      <a:pt x="1820" y="237"/>
                    </a:lnTo>
                    <a:lnTo>
                      <a:pt x="1820" y="233"/>
                    </a:lnTo>
                    <a:lnTo>
                      <a:pt x="1818" y="229"/>
                    </a:lnTo>
                    <a:lnTo>
                      <a:pt x="1818" y="227"/>
                    </a:lnTo>
                    <a:lnTo>
                      <a:pt x="1818" y="223"/>
                    </a:lnTo>
                    <a:lnTo>
                      <a:pt x="1812" y="213"/>
                    </a:lnTo>
                    <a:lnTo>
                      <a:pt x="1814" y="221"/>
                    </a:lnTo>
                    <a:lnTo>
                      <a:pt x="1812" y="225"/>
                    </a:lnTo>
                    <a:lnTo>
                      <a:pt x="1812" y="229"/>
                    </a:lnTo>
                    <a:lnTo>
                      <a:pt x="1806" y="229"/>
                    </a:lnTo>
                    <a:lnTo>
                      <a:pt x="1800" y="229"/>
                    </a:lnTo>
                    <a:lnTo>
                      <a:pt x="1796" y="229"/>
                    </a:lnTo>
                    <a:lnTo>
                      <a:pt x="1790" y="223"/>
                    </a:lnTo>
                    <a:lnTo>
                      <a:pt x="1790" y="217"/>
                    </a:lnTo>
                    <a:lnTo>
                      <a:pt x="1790" y="215"/>
                    </a:lnTo>
                    <a:lnTo>
                      <a:pt x="1792" y="217"/>
                    </a:lnTo>
                    <a:lnTo>
                      <a:pt x="1794" y="213"/>
                    </a:lnTo>
                    <a:lnTo>
                      <a:pt x="1794" y="211"/>
                    </a:lnTo>
                    <a:lnTo>
                      <a:pt x="1788" y="213"/>
                    </a:lnTo>
                    <a:lnTo>
                      <a:pt x="1786" y="215"/>
                    </a:lnTo>
                    <a:lnTo>
                      <a:pt x="1786" y="217"/>
                    </a:lnTo>
                    <a:lnTo>
                      <a:pt x="1784" y="219"/>
                    </a:lnTo>
                    <a:lnTo>
                      <a:pt x="1782" y="217"/>
                    </a:lnTo>
                    <a:lnTo>
                      <a:pt x="1780" y="215"/>
                    </a:lnTo>
                    <a:lnTo>
                      <a:pt x="1778" y="213"/>
                    </a:lnTo>
                    <a:lnTo>
                      <a:pt x="1770" y="215"/>
                    </a:lnTo>
                    <a:lnTo>
                      <a:pt x="1770" y="219"/>
                    </a:lnTo>
                    <a:lnTo>
                      <a:pt x="1766" y="223"/>
                    </a:lnTo>
                    <a:lnTo>
                      <a:pt x="1766" y="227"/>
                    </a:lnTo>
                    <a:lnTo>
                      <a:pt x="1768" y="233"/>
                    </a:lnTo>
                    <a:lnTo>
                      <a:pt x="1770" y="233"/>
                    </a:lnTo>
                    <a:lnTo>
                      <a:pt x="1768" y="231"/>
                    </a:lnTo>
                    <a:lnTo>
                      <a:pt x="1768" y="229"/>
                    </a:lnTo>
                    <a:lnTo>
                      <a:pt x="1770" y="231"/>
                    </a:lnTo>
                    <a:lnTo>
                      <a:pt x="1776" y="231"/>
                    </a:lnTo>
                    <a:lnTo>
                      <a:pt x="1776" y="229"/>
                    </a:lnTo>
                    <a:lnTo>
                      <a:pt x="1780" y="227"/>
                    </a:lnTo>
                    <a:lnTo>
                      <a:pt x="1780" y="225"/>
                    </a:lnTo>
                    <a:lnTo>
                      <a:pt x="1784" y="227"/>
                    </a:lnTo>
                    <a:lnTo>
                      <a:pt x="1784" y="231"/>
                    </a:lnTo>
                    <a:lnTo>
                      <a:pt x="1778" y="235"/>
                    </a:lnTo>
                    <a:lnTo>
                      <a:pt x="1776" y="237"/>
                    </a:lnTo>
                    <a:lnTo>
                      <a:pt x="1774" y="237"/>
                    </a:lnTo>
                    <a:lnTo>
                      <a:pt x="1768" y="243"/>
                    </a:lnTo>
                    <a:lnTo>
                      <a:pt x="1766" y="243"/>
                    </a:lnTo>
                    <a:lnTo>
                      <a:pt x="1760" y="237"/>
                    </a:lnTo>
                    <a:lnTo>
                      <a:pt x="1764" y="243"/>
                    </a:lnTo>
                    <a:lnTo>
                      <a:pt x="1762" y="243"/>
                    </a:lnTo>
                    <a:lnTo>
                      <a:pt x="1762" y="241"/>
                    </a:lnTo>
                    <a:lnTo>
                      <a:pt x="1762" y="243"/>
                    </a:lnTo>
                    <a:lnTo>
                      <a:pt x="1760" y="245"/>
                    </a:lnTo>
                    <a:lnTo>
                      <a:pt x="1752" y="249"/>
                    </a:lnTo>
                    <a:lnTo>
                      <a:pt x="1748" y="249"/>
                    </a:lnTo>
                    <a:lnTo>
                      <a:pt x="1748" y="251"/>
                    </a:lnTo>
                    <a:lnTo>
                      <a:pt x="1750" y="253"/>
                    </a:lnTo>
                    <a:lnTo>
                      <a:pt x="1745" y="251"/>
                    </a:lnTo>
                    <a:lnTo>
                      <a:pt x="1741" y="257"/>
                    </a:lnTo>
                    <a:lnTo>
                      <a:pt x="1739" y="255"/>
                    </a:lnTo>
                    <a:lnTo>
                      <a:pt x="1731" y="255"/>
                    </a:lnTo>
                    <a:lnTo>
                      <a:pt x="1729" y="257"/>
                    </a:lnTo>
                    <a:lnTo>
                      <a:pt x="1723" y="255"/>
                    </a:lnTo>
                    <a:lnTo>
                      <a:pt x="1719" y="257"/>
                    </a:lnTo>
                    <a:lnTo>
                      <a:pt x="1721" y="261"/>
                    </a:lnTo>
                    <a:lnTo>
                      <a:pt x="1721" y="265"/>
                    </a:lnTo>
                    <a:lnTo>
                      <a:pt x="1731" y="269"/>
                    </a:lnTo>
                    <a:lnTo>
                      <a:pt x="1729" y="271"/>
                    </a:lnTo>
                    <a:lnTo>
                      <a:pt x="1721" y="267"/>
                    </a:lnTo>
                    <a:lnTo>
                      <a:pt x="1719" y="265"/>
                    </a:lnTo>
                    <a:lnTo>
                      <a:pt x="1717" y="269"/>
                    </a:lnTo>
                    <a:lnTo>
                      <a:pt x="1715" y="269"/>
                    </a:lnTo>
                    <a:lnTo>
                      <a:pt x="1713" y="273"/>
                    </a:lnTo>
                    <a:lnTo>
                      <a:pt x="1711" y="275"/>
                    </a:lnTo>
                    <a:lnTo>
                      <a:pt x="1707" y="275"/>
                    </a:lnTo>
                    <a:lnTo>
                      <a:pt x="1697" y="285"/>
                    </a:lnTo>
                    <a:lnTo>
                      <a:pt x="1699" y="283"/>
                    </a:lnTo>
                    <a:lnTo>
                      <a:pt x="1697" y="283"/>
                    </a:lnTo>
                    <a:lnTo>
                      <a:pt x="1695" y="283"/>
                    </a:lnTo>
                    <a:lnTo>
                      <a:pt x="1693" y="285"/>
                    </a:lnTo>
                    <a:lnTo>
                      <a:pt x="1691" y="283"/>
                    </a:lnTo>
                    <a:lnTo>
                      <a:pt x="1697" y="277"/>
                    </a:lnTo>
                    <a:lnTo>
                      <a:pt x="1699" y="277"/>
                    </a:lnTo>
                    <a:lnTo>
                      <a:pt x="1701" y="275"/>
                    </a:lnTo>
                    <a:lnTo>
                      <a:pt x="1703" y="273"/>
                    </a:lnTo>
                    <a:lnTo>
                      <a:pt x="1707" y="273"/>
                    </a:lnTo>
                    <a:lnTo>
                      <a:pt x="1711" y="271"/>
                    </a:lnTo>
                    <a:lnTo>
                      <a:pt x="1721" y="249"/>
                    </a:lnTo>
                    <a:lnTo>
                      <a:pt x="1723" y="249"/>
                    </a:lnTo>
                    <a:lnTo>
                      <a:pt x="1729" y="247"/>
                    </a:lnTo>
                    <a:lnTo>
                      <a:pt x="1729" y="243"/>
                    </a:lnTo>
                    <a:lnTo>
                      <a:pt x="1733" y="237"/>
                    </a:lnTo>
                    <a:lnTo>
                      <a:pt x="1733" y="233"/>
                    </a:lnTo>
                    <a:lnTo>
                      <a:pt x="1743" y="233"/>
                    </a:lnTo>
                    <a:lnTo>
                      <a:pt x="1746" y="233"/>
                    </a:lnTo>
                    <a:lnTo>
                      <a:pt x="1746" y="235"/>
                    </a:lnTo>
                    <a:lnTo>
                      <a:pt x="1754" y="221"/>
                    </a:lnTo>
                    <a:lnTo>
                      <a:pt x="1754" y="217"/>
                    </a:lnTo>
                    <a:lnTo>
                      <a:pt x="1762" y="211"/>
                    </a:lnTo>
                    <a:lnTo>
                      <a:pt x="1766" y="209"/>
                    </a:lnTo>
                    <a:lnTo>
                      <a:pt x="1772" y="201"/>
                    </a:lnTo>
                    <a:lnTo>
                      <a:pt x="1772" y="197"/>
                    </a:lnTo>
                    <a:lnTo>
                      <a:pt x="1778" y="191"/>
                    </a:lnTo>
                    <a:lnTo>
                      <a:pt x="1778" y="189"/>
                    </a:lnTo>
                    <a:lnTo>
                      <a:pt x="1782" y="187"/>
                    </a:lnTo>
                    <a:lnTo>
                      <a:pt x="1784" y="187"/>
                    </a:lnTo>
                    <a:lnTo>
                      <a:pt x="1782" y="185"/>
                    </a:lnTo>
                    <a:lnTo>
                      <a:pt x="1784" y="185"/>
                    </a:lnTo>
                    <a:lnTo>
                      <a:pt x="1788" y="185"/>
                    </a:lnTo>
                    <a:lnTo>
                      <a:pt x="1788" y="181"/>
                    </a:lnTo>
                    <a:lnTo>
                      <a:pt x="1790" y="181"/>
                    </a:lnTo>
                    <a:lnTo>
                      <a:pt x="1794" y="177"/>
                    </a:lnTo>
                    <a:lnTo>
                      <a:pt x="1798" y="181"/>
                    </a:lnTo>
                    <a:lnTo>
                      <a:pt x="1798" y="177"/>
                    </a:lnTo>
                    <a:lnTo>
                      <a:pt x="1800" y="175"/>
                    </a:lnTo>
                    <a:lnTo>
                      <a:pt x="1798" y="173"/>
                    </a:lnTo>
                    <a:lnTo>
                      <a:pt x="1806" y="171"/>
                    </a:lnTo>
                    <a:lnTo>
                      <a:pt x="1802" y="169"/>
                    </a:lnTo>
                    <a:lnTo>
                      <a:pt x="1804" y="167"/>
                    </a:lnTo>
                    <a:lnTo>
                      <a:pt x="1808" y="165"/>
                    </a:lnTo>
                    <a:lnTo>
                      <a:pt x="1808" y="167"/>
                    </a:lnTo>
                    <a:lnTo>
                      <a:pt x="1810" y="165"/>
                    </a:lnTo>
                    <a:lnTo>
                      <a:pt x="1812" y="165"/>
                    </a:lnTo>
                    <a:lnTo>
                      <a:pt x="1814" y="163"/>
                    </a:lnTo>
                    <a:lnTo>
                      <a:pt x="1812" y="161"/>
                    </a:lnTo>
                    <a:lnTo>
                      <a:pt x="1814" y="159"/>
                    </a:lnTo>
                    <a:lnTo>
                      <a:pt x="1816" y="159"/>
                    </a:lnTo>
                    <a:lnTo>
                      <a:pt x="1818" y="157"/>
                    </a:lnTo>
                    <a:lnTo>
                      <a:pt x="1820" y="153"/>
                    </a:lnTo>
                    <a:lnTo>
                      <a:pt x="1822" y="149"/>
                    </a:lnTo>
                    <a:lnTo>
                      <a:pt x="1824" y="147"/>
                    </a:lnTo>
                    <a:lnTo>
                      <a:pt x="1824" y="145"/>
                    </a:lnTo>
                    <a:lnTo>
                      <a:pt x="1824" y="141"/>
                    </a:lnTo>
                    <a:lnTo>
                      <a:pt x="1824" y="137"/>
                    </a:lnTo>
                    <a:lnTo>
                      <a:pt x="1826" y="137"/>
                    </a:lnTo>
                    <a:lnTo>
                      <a:pt x="1824" y="133"/>
                    </a:lnTo>
                    <a:lnTo>
                      <a:pt x="1822" y="133"/>
                    </a:lnTo>
                    <a:lnTo>
                      <a:pt x="1818" y="129"/>
                    </a:lnTo>
                    <a:lnTo>
                      <a:pt x="1818" y="125"/>
                    </a:lnTo>
                    <a:lnTo>
                      <a:pt x="1816" y="127"/>
                    </a:lnTo>
                    <a:lnTo>
                      <a:pt x="1814" y="129"/>
                    </a:lnTo>
                    <a:lnTo>
                      <a:pt x="1812" y="127"/>
                    </a:lnTo>
                    <a:lnTo>
                      <a:pt x="1812" y="123"/>
                    </a:lnTo>
                    <a:lnTo>
                      <a:pt x="1812" y="121"/>
                    </a:lnTo>
                    <a:lnTo>
                      <a:pt x="1808" y="119"/>
                    </a:lnTo>
                    <a:lnTo>
                      <a:pt x="1806" y="117"/>
                    </a:lnTo>
                    <a:lnTo>
                      <a:pt x="1808" y="115"/>
                    </a:lnTo>
                    <a:lnTo>
                      <a:pt x="1810" y="115"/>
                    </a:lnTo>
                    <a:lnTo>
                      <a:pt x="1814" y="121"/>
                    </a:lnTo>
                    <a:lnTo>
                      <a:pt x="1822" y="125"/>
                    </a:lnTo>
                    <a:lnTo>
                      <a:pt x="1820" y="129"/>
                    </a:lnTo>
                    <a:lnTo>
                      <a:pt x="1822" y="129"/>
                    </a:lnTo>
                    <a:lnTo>
                      <a:pt x="1826" y="117"/>
                    </a:lnTo>
                    <a:lnTo>
                      <a:pt x="1826" y="109"/>
                    </a:lnTo>
                    <a:lnTo>
                      <a:pt x="1824" y="111"/>
                    </a:lnTo>
                    <a:lnTo>
                      <a:pt x="1822" y="109"/>
                    </a:lnTo>
                    <a:lnTo>
                      <a:pt x="1820" y="103"/>
                    </a:lnTo>
                    <a:lnTo>
                      <a:pt x="1822" y="99"/>
                    </a:lnTo>
                    <a:lnTo>
                      <a:pt x="1818" y="94"/>
                    </a:lnTo>
                    <a:lnTo>
                      <a:pt x="1814" y="94"/>
                    </a:lnTo>
                    <a:lnTo>
                      <a:pt x="1816" y="97"/>
                    </a:lnTo>
                    <a:lnTo>
                      <a:pt x="1814" y="99"/>
                    </a:lnTo>
                    <a:lnTo>
                      <a:pt x="1814" y="101"/>
                    </a:lnTo>
                    <a:lnTo>
                      <a:pt x="1812" y="101"/>
                    </a:lnTo>
                    <a:lnTo>
                      <a:pt x="1810" y="96"/>
                    </a:lnTo>
                    <a:lnTo>
                      <a:pt x="1808" y="94"/>
                    </a:lnTo>
                    <a:lnTo>
                      <a:pt x="1810" y="92"/>
                    </a:lnTo>
                    <a:lnTo>
                      <a:pt x="1810" y="88"/>
                    </a:lnTo>
                    <a:lnTo>
                      <a:pt x="1804" y="82"/>
                    </a:lnTo>
                    <a:lnTo>
                      <a:pt x="1802" y="82"/>
                    </a:lnTo>
                    <a:lnTo>
                      <a:pt x="1802" y="80"/>
                    </a:lnTo>
                    <a:lnTo>
                      <a:pt x="1798" y="74"/>
                    </a:lnTo>
                    <a:lnTo>
                      <a:pt x="1792" y="70"/>
                    </a:lnTo>
                    <a:lnTo>
                      <a:pt x="1794" y="68"/>
                    </a:lnTo>
                    <a:lnTo>
                      <a:pt x="1792" y="68"/>
                    </a:lnTo>
                    <a:lnTo>
                      <a:pt x="1790" y="66"/>
                    </a:lnTo>
                    <a:lnTo>
                      <a:pt x="1788" y="68"/>
                    </a:lnTo>
                    <a:lnTo>
                      <a:pt x="1788" y="66"/>
                    </a:lnTo>
                    <a:lnTo>
                      <a:pt x="1788" y="64"/>
                    </a:lnTo>
                    <a:lnTo>
                      <a:pt x="1784" y="64"/>
                    </a:lnTo>
                    <a:lnTo>
                      <a:pt x="1776" y="62"/>
                    </a:lnTo>
                    <a:lnTo>
                      <a:pt x="1772" y="66"/>
                    </a:lnTo>
                    <a:lnTo>
                      <a:pt x="1770" y="66"/>
                    </a:lnTo>
                    <a:lnTo>
                      <a:pt x="1768" y="66"/>
                    </a:lnTo>
                    <a:lnTo>
                      <a:pt x="1764" y="62"/>
                    </a:lnTo>
                    <a:lnTo>
                      <a:pt x="1760" y="64"/>
                    </a:lnTo>
                    <a:lnTo>
                      <a:pt x="1758" y="64"/>
                    </a:lnTo>
                    <a:lnTo>
                      <a:pt x="1752" y="66"/>
                    </a:lnTo>
                    <a:lnTo>
                      <a:pt x="1750" y="64"/>
                    </a:lnTo>
                    <a:lnTo>
                      <a:pt x="1748" y="66"/>
                    </a:lnTo>
                    <a:lnTo>
                      <a:pt x="1748" y="64"/>
                    </a:lnTo>
                    <a:lnTo>
                      <a:pt x="1748" y="62"/>
                    </a:lnTo>
                    <a:lnTo>
                      <a:pt x="1746" y="62"/>
                    </a:lnTo>
                    <a:lnTo>
                      <a:pt x="1746" y="64"/>
                    </a:lnTo>
                    <a:lnTo>
                      <a:pt x="1745" y="64"/>
                    </a:lnTo>
                    <a:lnTo>
                      <a:pt x="1743" y="68"/>
                    </a:lnTo>
                    <a:lnTo>
                      <a:pt x="1745" y="68"/>
                    </a:lnTo>
                    <a:lnTo>
                      <a:pt x="1745" y="70"/>
                    </a:lnTo>
                    <a:lnTo>
                      <a:pt x="1743" y="70"/>
                    </a:lnTo>
                    <a:lnTo>
                      <a:pt x="1743" y="74"/>
                    </a:lnTo>
                    <a:lnTo>
                      <a:pt x="1741" y="76"/>
                    </a:lnTo>
                    <a:lnTo>
                      <a:pt x="1739" y="78"/>
                    </a:lnTo>
                    <a:lnTo>
                      <a:pt x="1737" y="76"/>
                    </a:lnTo>
                    <a:lnTo>
                      <a:pt x="1737" y="80"/>
                    </a:lnTo>
                    <a:lnTo>
                      <a:pt x="1731" y="80"/>
                    </a:lnTo>
                    <a:lnTo>
                      <a:pt x="1729" y="80"/>
                    </a:lnTo>
                    <a:lnTo>
                      <a:pt x="1725" y="80"/>
                    </a:lnTo>
                    <a:lnTo>
                      <a:pt x="1719" y="80"/>
                    </a:lnTo>
                    <a:lnTo>
                      <a:pt x="1719" y="78"/>
                    </a:lnTo>
                    <a:lnTo>
                      <a:pt x="1723" y="74"/>
                    </a:lnTo>
                    <a:lnTo>
                      <a:pt x="1725" y="76"/>
                    </a:lnTo>
                    <a:lnTo>
                      <a:pt x="1727" y="68"/>
                    </a:lnTo>
                    <a:lnTo>
                      <a:pt x="1729" y="66"/>
                    </a:lnTo>
                    <a:lnTo>
                      <a:pt x="1729" y="62"/>
                    </a:lnTo>
                    <a:lnTo>
                      <a:pt x="1733" y="62"/>
                    </a:lnTo>
                    <a:lnTo>
                      <a:pt x="1735" y="56"/>
                    </a:lnTo>
                    <a:lnTo>
                      <a:pt x="1733" y="54"/>
                    </a:lnTo>
                    <a:lnTo>
                      <a:pt x="1735" y="52"/>
                    </a:lnTo>
                    <a:lnTo>
                      <a:pt x="1737" y="54"/>
                    </a:lnTo>
                    <a:lnTo>
                      <a:pt x="1737" y="52"/>
                    </a:lnTo>
                    <a:lnTo>
                      <a:pt x="1735" y="50"/>
                    </a:lnTo>
                    <a:lnTo>
                      <a:pt x="1735" y="48"/>
                    </a:lnTo>
                    <a:lnTo>
                      <a:pt x="1729" y="46"/>
                    </a:lnTo>
                    <a:lnTo>
                      <a:pt x="1727" y="46"/>
                    </a:lnTo>
                    <a:lnTo>
                      <a:pt x="1725" y="44"/>
                    </a:lnTo>
                    <a:lnTo>
                      <a:pt x="1721" y="44"/>
                    </a:lnTo>
                    <a:lnTo>
                      <a:pt x="1719" y="46"/>
                    </a:lnTo>
                    <a:lnTo>
                      <a:pt x="1717" y="42"/>
                    </a:lnTo>
                    <a:lnTo>
                      <a:pt x="1713" y="46"/>
                    </a:lnTo>
                    <a:lnTo>
                      <a:pt x="1715" y="42"/>
                    </a:lnTo>
                    <a:lnTo>
                      <a:pt x="1715" y="38"/>
                    </a:lnTo>
                    <a:lnTo>
                      <a:pt x="1713" y="42"/>
                    </a:lnTo>
                    <a:lnTo>
                      <a:pt x="1707" y="42"/>
                    </a:lnTo>
                    <a:lnTo>
                      <a:pt x="1693" y="50"/>
                    </a:lnTo>
                    <a:lnTo>
                      <a:pt x="1697" y="44"/>
                    </a:lnTo>
                    <a:lnTo>
                      <a:pt x="1699" y="44"/>
                    </a:lnTo>
                    <a:lnTo>
                      <a:pt x="1705" y="34"/>
                    </a:lnTo>
                    <a:lnTo>
                      <a:pt x="1707" y="30"/>
                    </a:lnTo>
                    <a:lnTo>
                      <a:pt x="1711" y="30"/>
                    </a:lnTo>
                    <a:lnTo>
                      <a:pt x="1713" y="26"/>
                    </a:lnTo>
                    <a:lnTo>
                      <a:pt x="1713" y="24"/>
                    </a:lnTo>
                    <a:lnTo>
                      <a:pt x="1717" y="24"/>
                    </a:lnTo>
                    <a:lnTo>
                      <a:pt x="1719" y="26"/>
                    </a:lnTo>
                    <a:lnTo>
                      <a:pt x="1717" y="22"/>
                    </a:lnTo>
                    <a:lnTo>
                      <a:pt x="1713" y="12"/>
                    </a:lnTo>
                    <a:lnTo>
                      <a:pt x="1711" y="10"/>
                    </a:lnTo>
                    <a:lnTo>
                      <a:pt x="1709" y="14"/>
                    </a:lnTo>
                    <a:lnTo>
                      <a:pt x="1705" y="12"/>
                    </a:lnTo>
                    <a:lnTo>
                      <a:pt x="1701" y="10"/>
                    </a:lnTo>
                    <a:lnTo>
                      <a:pt x="1697" y="2"/>
                    </a:lnTo>
                    <a:lnTo>
                      <a:pt x="1695" y="6"/>
                    </a:lnTo>
                    <a:lnTo>
                      <a:pt x="1693" y="4"/>
                    </a:lnTo>
                    <a:lnTo>
                      <a:pt x="1693" y="2"/>
                    </a:lnTo>
                    <a:lnTo>
                      <a:pt x="1691" y="0"/>
                    </a:lnTo>
                    <a:lnTo>
                      <a:pt x="1689" y="2"/>
                    </a:lnTo>
                    <a:lnTo>
                      <a:pt x="1685" y="4"/>
                    </a:lnTo>
                    <a:lnTo>
                      <a:pt x="1683" y="8"/>
                    </a:lnTo>
                    <a:lnTo>
                      <a:pt x="1681" y="8"/>
                    </a:lnTo>
                    <a:lnTo>
                      <a:pt x="1675" y="6"/>
                    </a:lnTo>
                    <a:lnTo>
                      <a:pt x="1675" y="10"/>
                    </a:lnTo>
                    <a:lnTo>
                      <a:pt x="1665" y="24"/>
                    </a:lnTo>
                    <a:lnTo>
                      <a:pt x="1663" y="26"/>
                    </a:lnTo>
                    <a:lnTo>
                      <a:pt x="1657" y="32"/>
                    </a:lnTo>
                    <a:lnTo>
                      <a:pt x="1657" y="34"/>
                    </a:lnTo>
                    <a:lnTo>
                      <a:pt x="1651" y="44"/>
                    </a:lnTo>
                    <a:lnTo>
                      <a:pt x="1649" y="46"/>
                    </a:lnTo>
                    <a:lnTo>
                      <a:pt x="1651" y="48"/>
                    </a:lnTo>
                    <a:lnTo>
                      <a:pt x="1649" y="50"/>
                    </a:lnTo>
                    <a:lnTo>
                      <a:pt x="1647" y="50"/>
                    </a:lnTo>
                    <a:lnTo>
                      <a:pt x="1647" y="52"/>
                    </a:lnTo>
                    <a:lnTo>
                      <a:pt x="1645" y="58"/>
                    </a:lnTo>
                    <a:lnTo>
                      <a:pt x="1645" y="60"/>
                    </a:lnTo>
                    <a:lnTo>
                      <a:pt x="1647" y="62"/>
                    </a:lnTo>
                    <a:lnTo>
                      <a:pt x="1651" y="64"/>
                    </a:lnTo>
                    <a:lnTo>
                      <a:pt x="1651" y="68"/>
                    </a:lnTo>
                    <a:lnTo>
                      <a:pt x="1653" y="68"/>
                    </a:lnTo>
                    <a:lnTo>
                      <a:pt x="1653" y="70"/>
                    </a:lnTo>
                    <a:lnTo>
                      <a:pt x="1649" y="68"/>
                    </a:lnTo>
                    <a:lnTo>
                      <a:pt x="1649" y="66"/>
                    </a:lnTo>
                    <a:lnTo>
                      <a:pt x="1649" y="74"/>
                    </a:lnTo>
                    <a:lnTo>
                      <a:pt x="1637" y="80"/>
                    </a:lnTo>
                    <a:lnTo>
                      <a:pt x="1633" y="80"/>
                    </a:lnTo>
                    <a:lnTo>
                      <a:pt x="1629" y="80"/>
                    </a:lnTo>
                    <a:lnTo>
                      <a:pt x="1617" y="78"/>
                    </a:lnTo>
                    <a:lnTo>
                      <a:pt x="1617" y="80"/>
                    </a:lnTo>
                    <a:lnTo>
                      <a:pt x="1617" y="82"/>
                    </a:lnTo>
                    <a:lnTo>
                      <a:pt x="1619" y="84"/>
                    </a:lnTo>
                    <a:lnTo>
                      <a:pt x="1619" y="86"/>
                    </a:lnTo>
                    <a:lnTo>
                      <a:pt x="1623" y="86"/>
                    </a:lnTo>
                    <a:lnTo>
                      <a:pt x="1625" y="88"/>
                    </a:lnTo>
                    <a:lnTo>
                      <a:pt x="1625" y="90"/>
                    </a:lnTo>
                    <a:lnTo>
                      <a:pt x="1629" y="90"/>
                    </a:lnTo>
                    <a:lnTo>
                      <a:pt x="1631" y="92"/>
                    </a:lnTo>
                    <a:lnTo>
                      <a:pt x="1631" y="94"/>
                    </a:lnTo>
                    <a:lnTo>
                      <a:pt x="1629" y="97"/>
                    </a:lnTo>
                    <a:lnTo>
                      <a:pt x="1629" y="101"/>
                    </a:lnTo>
                    <a:lnTo>
                      <a:pt x="1629" y="105"/>
                    </a:lnTo>
                    <a:lnTo>
                      <a:pt x="1625" y="103"/>
                    </a:lnTo>
                    <a:lnTo>
                      <a:pt x="1625" y="99"/>
                    </a:lnTo>
                    <a:lnTo>
                      <a:pt x="1619" y="97"/>
                    </a:lnTo>
                    <a:lnTo>
                      <a:pt x="1621" y="94"/>
                    </a:lnTo>
                    <a:lnTo>
                      <a:pt x="1619" y="94"/>
                    </a:lnTo>
                    <a:lnTo>
                      <a:pt x="1615" y="94"/>
                    </a:lnTo>
                    <a:lnTo>
                      <a:pt x="1615" y="92"/>
                    </a:lnTo>
                    <a:lnTo>
                      <a:pt x="1613" y="92"/>
                    </a:lnTo>
                    <a:lnTo>
                      <a:pt x="1605" y="97"/>
                    </a:lnTo>
                    <a:lnTo>
                      <a:pt x="1605" y="99"/>
                    </a:lnTo>
                    <a:lnTo>
                      <a:pt x="1605" y="101"/>
                    </a:lnTo>
                    <a:lnTo>
                      <a:pt x="1603" y="101"/>
                    </a:lnTo>
                    <a:lnTo>
                      <a:pt x="1601" y="101"/>
                    </a:lnTo>
                    <a:lnTo>
                      <a:pt x="1599" y="103"/>
                    </a:lnTo>
                    <a:lnTo>
                      <a:pt x="1601" y="103"/>
                    </a:lnTo>
                    <a:lnTo>
                      <a:pt x="1601" y="105"/>
                    </a:lnTo>
                    <a:lnTo>
                      <a:pt x="1603" y="107"/>
                    </a:lnTo>
                    <a:lnTo>
                      <a:pt x="1601" y="107"/>
                    </a:lnTo>
                    <a:lnTo>
                      <a:pt x="1597" y="107"/>
                    </a:lnTo>
                    <a:lnTo>
                      <a:pt x="1593" y="109"/>
                    </a:lnTo>
                    <a:lnTo>
                      <a:pt x="1593" y="107"/>
                    </a:lnTo>
                    <a:lnTo>
                      <a:pt x="1593" y="105"/>
                    </a:lnTo>
                    <a:lnTo>
                      <a:pt x="1591" y="107"/>
                    </a:lnTo>
                    <a:lnTo>
                      <a:pt x="1589" y="111"/>
                    </a:lnTo>
                    <a:lnTo>
                      <a:pt x="1587" y="111"/>
                    </a:lnTo>
                    <a:lnTo>
                      <a:pt x="1583" y="113"/>
                    </a:lnTo>
                    <a:lnTo>
                      <a:pt x="1585" y="109"/>
                    </a:lnTo>
                    <a:lnTo>
                      <a:pt x="1585" y="107"/>
                    </a:lnTo>
                    <a:lnTo>
                      <a:pt x="1583" y="107"/>
                    </a:lnTo>
                    <a:lnTo>
                      <a:pt x="1583" y="105"/>
                    </a:lnTo>
                    <a:lnTo>
                      <a:pt x="1581" y="107"/>
                    </a:lnTo>
                    <a:lnTo>
                      <a:pt x="1577" y="109"/>
                    </a:lnTo>
                    <a:lnTo>
                      <a:pt x="1575" y="113"/>
                    </a:lnTo>
                    <a:lnTo>
                      <a:pt x="1573" y="113"/>
                    </a:lnTo>
                    <a:lnTo>
                      <a:pt x="1571" y="111"/>
                    </a:lnTo>
                    <a:lnTo>
                      <a:pt x="1577" y="105"/>
                    </a:lnTo>
                    <a:lnTo>
                      <a:pt x="1577" y="101"/>
                    </a:lnTo>
                    <a:lnTo>
                      <a:pt x="1573" y="97"/>
                    </a:lnTo>
                    <a:lnTo>
                      <a:pt x="1567" y="97"/>
                    </a:lnTo>
                    <a:lnTo>
                      <a:pt x="1565" y="99"/>
                    </a:lnTo>
                    <a:lnTo>
                      <a:pt x="1565" y="101"/>
                    </a:lnTo>
                    <a:lnTo>
                      <a:pt x="1557" y="99"/>
                    </a:lnTo>
                    <a:lnTo>
                      <a:pt x="1553" y="103"/>
                    </a:lnTo>
                    <a:lnTo>
                      <a:pt x="1551" y="99"/>
                    </a:lnTo>
                    <a:lnTo>
                      <a:pt x="1545" y="99"/>
                    </a:lnTo>
                    <a:lnTo>
                      <a:pt x="1543" y="101"/>
                    </a:lnTo>
                    <a:lnTo>
                      <a:pt x="1545" y="103"/>
                    </a:lnTo>
                    <a:lnTo>
                      <a:pt x="1539" y="105"/>
                    </a:lnTo>
                    <a:lnTo>
                      <a:pt x="1539" y="103"/>
                    </a:lnTo>
                    <a:lnTo>
                      <a:pt x="1539" y="101"/>
                    </a:lnTo>
                    <a:lnTo>
                      <a:pt x="1537" y="103"/>
                    </a:lnTo>
                    <a:lnTo>
                      <a:pt x="1535" y="105"/>
                    </a:lnTo>
                    <a:lnTo>
                      <a:pt x="1533" y="103"/>
                    </a:lnTo>
                    <a:lnTo>
                      <a:pt x="1533" y="109"/>
                    </a:lnTo>
                    <a:lnTo>
                      <a:pt x="1537" y="107"/>
                    </a:lnTo>
                    <a:lnTo>
                      <a:pt x="1539" y="109"/>
                    </a:lnTo>
                    <a:lnTo>
                      <a:pt x="1539" y="111"/>
                    </a:lnTo>
                    <a:lnTo>
                      <a:pt x="1539" y="109"/>
                    </a:lnTo>
                    <a:lnTo>
                      <a:pt x="1541" y="109"/>
                    </a:lnTo>
                    <a:lnTo>
                      <a:pt x="1541" y="111"/>
                    </a:lnTo>
                    <a:lnTo>
                      <a:pt x="1541" y="113"/>
                    </a:lnTo>
                    <a:lnTo>
                      <a:pt x="1518" y="121"/>
                    </a:lnTo>
                    <a:lnTo>
                      <a:pt x="1516" y="121"/>
                    </a:lnTo>
                    <a:lnTo>
                      <a:pt x="1516" y="123"/>
                    </a:lnTo>
                    <a:lnTo>
                      <a:pt x="1516" y="125"/>
                    </a:lnTo>
                    <a:lnTo>
                      <a:pt x="1512" y="125"/>
                    </a:lnTo>
                    <a:lnTo>
                      <a:pt x="1508" y="127"/>
                    </a:lnTo>
                    <a:lnTo>
                      <a:pt x="1506" y="125"/>
                    </a:lnTo>
                    <a:lnTo>
                      <a:pt x="1500" y="129"/>
                    </a:lnTo>
                    <a:lnTo>
                      <a:pt x="1496" y="129"/>
                    </a:lnTo>
                    <a:lnTo>
                      <a:pt x="1494" y="131"/>
                    </a:lnTo>
                    <a:lnTo>
                      <a:pt x="1494" y="137"/>
                    </a:lnTo>
                    <a:lnTo>
                      <a:pt x="1492" y="135"/>
                    </a:lnTo>
                    <a:lnTo>
                      <a:pt x="1490" y="137"/>
                    </a:lnTo>
                    <a:lnTo>
                      <a:pt x="1488" y="139"/>
                    </a:lnTo>
                    <a:lnTo>
                      <a:pt x="1490" y="141"/>
                    </a:lnTo>
                    <a:lnTo>
                      <a:pt x="1486" y="143"/>
                    </a:lnTo>
                    <a:lnTo>
                      <a:pt x="1484" y="145"/>
                    </a:lnTo>
                    <a:lnTo>
                      <a:pt x="1482" y="145"/>
                    </a:lnTo>
                    <a:lnTo>
                      <a:pt x="1480" y="149"/>
                    </a:lnTo>
                    <a:lnTo>
                      <a:pt x="1476" y="151"/>
                    </a:lnTo>
                    <a:lnTo>
                      <a:pt x="1476" y="153"/>
                    </a:lnTo>
                    <a:lnTo>
                      <a:pt x="1476" y="155"/>
                    </a:lnTo>
                    <a:lnTo>
                      <a:pt x="1472" y="157"/>
                    </a:lnTo>
                    <a:lnTo>
                      <a:pt x="1470" y="155"/>
                    </a:lnTo>
                    <a:lnTo>
                      <a:pt x="1462" y="153"/>
                    </a:lnTo>
                    <a:lnTo>
                      <a:pt x="1460" y="157"/>
                    </a:lnTo>
                    <a:lnTo>
                      <a:pt x="1466" y="161"/>
                    </a:lnTo>
                    <a:lnTo>
                      <a:pt x="1472" y="161"/>
                    </a:lnTo>
                    <a:lnTo>
                      <a:pt x="1470" y="163"/>
                    </a:lnTo>
                    <a:lnTo>
                      <a:pt x="1468" y="165"/>
                    </a:lnTo>
                    <a:lnTo>
                      <a:pt x="1466" y="163"/>
                    </a:lnTo>
                    <a:lnTo>
                      <a:pt x="1464" y="163"/>
                    </a:lnTo>
                    <a:lnTo>
                      <a:pt x="1464" y="165"/>
                    </a:lnTo>
                    <a:lnTo>
                      <a:pt x="1460" y="175"/>
                    </a:lnTo>
                    <a:lnTo>
                      <a:pt x="1458" y="175"/>
                    </a:lnTo>
                    <a:lnTo>
                      <a:pt x="1458" y="177"/>
                    </a:lnTo>
                    <a:lnTo>
                      <a:pt x="1458" y="179"/>
                    </a:lnTo>
                    <a:lnTo>
                      <a:pt x="1456" y="181"/>
                    </a:lnTo>
                    <a:lnTo>
                      <a:pt x="1454" y="177"/>
                    </a:lnTo>
                    <a:lnTo>
                      <a:pt x="1452" y="175"/>
                    </a:lnTo>
                    <a:lnTo>
                      <a:pt x="1450" y="173"/>
                    </a:lnTo>
                    <a:lnTo>
                      <a:pt x="1446" y="171"/>
                    </a:lnTo>
                    <a:lnTo>
                      <a:pt x="1448" y="175"/>
                    </a:lnTo>
                    <a:lnTo>
                      <a:pt x="1444" y="177"/>
                    </a:lnTo>
                    <a:lnTo>
                      <a:pt x="1444" y="179"/>
                    </a:lnTo>
                    <a:lnTo>
                      <a:pt x="1444" y="181"/>
                    </a:lnTo>
                    <a:lnTo>
                      <a:pt x="1452" y="181"/>
                    </a:lnTo>
                    <a:lnTo>
                      <a:pt x="1452" y="183"/>
                    </a:lnTo>
                    <a:lnTo>
                      <a:pt x="1456" y="185"/>
                    </a:lnTo>
                    <a:lnTo>
                      <a:pt x="1456" y="187"/>
                    </a:lnTo>
                    <a:lnTo>
                      <a:pt x="1456" y="189"/>
                    </a:lnTo>
                    <a:lnTo>
                      <a:pt x="1456" y="191"/>
                    </a:lnTo>
                    <a:lnTo>
                      <a:pt x="1452" y="189"/>
                    </a:lnTo>
                    <a:lnTo>
                      <a:pt x="1452" y="191"/>
                    </a:lnTo>
                    <a:lnTo>
                      <a:pt x="1448" y="191"/>
                    </a:lnTo>
                    <a:lnTo>
                      <a:pt x="1448" y="193"/>
                    </a:lnTo>
                    <a:lnTo>
                      <a:pt x="1446" y="193"/>
                    </a:lnTo>
                    <a:lnTo>
                      <a:pt x="1446" y="195"/>
                    </a:lnTo>
                    <a:lnTo>
                      <a:pt x="1446" y="197"/>
                    </a:lnTo>
                    <a:lnTo>
                      <a:pt x="1448" y="199"/>
                    </a:lnTo>
                    <a:lnTo>
                      <a:pt x="1456" y="201"/>
                    </a:lnTo>
                    <a:lnTo>
                      <a:pt x="1458" y="211"/>
                    </a:lnTo>
                    <a:lnTo>
                      <a:pt x="1460" y="211"/>
                    </a:lnTo>
                    <a:lnTo>
                      <a:pt x="1460" y="213"/>
                    </a:lnTo>
                    <a:lnTo>
                      <a:pt x="1456" y="211"/>
                    </a:lnTo>
                    <a:lnTo>
                      <a:pt x="1456" y="213"/>
                    </a:lnTo>
                    <a:lnTo>
                      <a:pt x="1456" y="215"/>
                    </a:lnTo>
                    <a:lnTo>
                      <a:pt x="1456" y="217"/>
                    </a:lnTo>
                    <a:lnTo>
                      <a:pt x="1458" y="217"/>
                    </a:lnTo>
                    <a:lnTo>
                      <a:pt x="1458" y="219"/>
                    </a:lnTo>
                    <a:lnTo>
                      <a:pt x="1454" y="221"/>
                    </a:lnTo>
                    <a:lnTo>
                      <a:pt x="1448" y="221"/>
                    </a:lnTo>
                    <a:lnTo>
                      <a:pt x="1446" y="223"/>
                    </a:lnTo>
                    <a:lnTo>
                      <a:pt x="1442" y="223"/>
                    </a:lnTo>
                    <a:lnTo>
                      <a:pt x="1440" y="223"/>
                    </a:lnTo>
                    <a:lnTo>
                      <a:pt x="1440" y="227"/>
                    </a:lnTo>
                    <a:lnTo>
                      <a:pt x="1436" y="229"/>
                    </a:lnTo>
                    <a:lnTo>
                      <a:pt x="1432" y="227"/>
                    </a:lnTo>
                    <a:lnTo>
                      <a:pt x="1430" y="225"/>
                    </a:lnTo>
                    <a:lnTo>
                      <a:pt x="1402" y="231"/>
                    </a:lnTo>
                    <a:lnTo>
                      <a:pt x="1400" y="231"/>
                    </a:lnTo>
                    <a:lnTo>
                      <a:pt x="1396" y="231"/>
                    </a:lnTo>
                    <a:lnTo>
                      <a:pt x="1392" y="231"/>
                    </a:lnTo>
                    <a:lnTo>
                      <a:pt x="1382" y="233"/>
                    </a:lnTo>
                    <a:lnTo>
                      <a:pt x="1382" y="235"/>
                    </a:lnTo>
                    <a:lnTo>
                      <a:pt x="1378" y="233"/>
                    </a:lnTo>
                    <a:lnTo>
                      <a:pt x="1376" y="235"/>
                    </a:lnTo>
                    <a:lnTo>
                      <a:pt x="1376" y="237"/>
                    </a:lnTo>
                    <a:lnTo>
                      <a:pt x="1372" y="237"/>
                    </a:lnTo>
                    <a:lnTo>
                      <a:pt x="1372" y="239"/>
                    </a:lnTo>
                    <a:lnTo>
                      <a:pt x="1372" y="241"/>
                    </a:lnTo>
                    <a:lnTo>
                      <a:pt x="1374" y="241"/>
                    </a:lnTo>
                    <a:lnTo>
                      <a:pt x="1376" y="241"/>
                    </a:lnTo>
                    <a:lnTo>
                      <a:pt x="1374" y="243"/>
                    </a:lnTo>
                    <a:lnTo>
                      <a:pt x="1372" y="245"/>
                    </a:lnTo>
                    <a:lnTo>
                      <a:pt x="1372" y="247"/>
                    </a:lnTo>
                    <a:lnTo>
                      <a:pt x="1370" y="245"/>
                    </a:lnTo>
                    <a:lnTo>
                      <a:pt x="1368" y="247"/>
                    </a:lnTo>
                    <a:lnTo>
                      <a:pt x="1370" y="249"/>
                    </a:lnTo>
                    <a:lnTo>
                      <a:pt x="1372" y="251"/>
                    </a:lnTo>
                    <a:lnTo>
                      <a:pt x="1372" y="253"/>
                    </a:lnTo>
                    <a:lnTo>
                      <a:pt x="1368" y="255"/>
                    </a:lnTo>
                    <a:lnTo>
                      <a:pt x="1372" y="259"/>
                    </a:lnTo>
                    <a:lnTo>
                      <a:pt x="1374" y="261"/>
                    </a:lnTo>
                    <a:lnTo>
                      <a:pt x="1376" y="261"/>
                    </a:lnTo>
                    <a:lnTo>
                      <a:pt x="1376" y="267"/>
                    </a:lnTo>
                    <a:lnTo>
                      <a:pt x="1378" y="267"/>
                    </a:lnTo>
                    <a:lnTo>
                      <a:pt x="1378" y="269"/>
                    </a:lnTo>
                    <a:lnTo>
                      <a:pt x="1376" y="271"/>
                    </a:lnTo>
                    <a:lnTo>
                      <a:pt x="1376" y="273"/>
                    </a:lnTo>
                    <a:lnTo>
                      <a:pt x="1374" y="277"/>
                    </a:lnTo>
                    <a:lnTo>
                      <a:pt x="1374" y="281"/>
                    </a:lnTo>
                    <a:lnTo>
                      <a:pt x="1376" y="283"/>
                    </a:lnTo>
                    <a:lnTo>
                      <a:pt x="1376" y="287"/>
                    </a:lnTo>
                    <a:lnTo>
                      <a:pt x="1378" y="291"/>
                    </a:lnTo>
                    <a:lnTo>
                      <a:pt x="1380" y="295"/>
                    </a:lnTo>
                    <a:lnTo>
                      <a:pt x="1390" y="297"/>
                    </a:lnTo>
                    <a:lnTo>
                      <a:pt x="1394" y="299"/>
                    </a:lnTo>
                    <a:lnTo>
                      <a:pt x="1396" y="299"/>
                    </a:lnTo>
                    <a:lnTo>
                      <a:pt x="1398" y="303"/>
                    </a:lnTo>
                    <a:lnTo>
                      <a:pt x="1396" y="307"/>
                    </a:lnTo>
                    <a:lnTo>
                      <a:pt x="1398" y="309"/>
                    </a:lnTo>
                    <a:lnTo>
                      <a:pt x="1400" y="309"/>
                    </a:lnTo>
                    <a:lnTo>
                      <a:pt x="1402" y="315"/>
                    </a:lnTo>
                    <a:lnTo>
                      <a:pt x="1404" y="315"/>
                    </a:lnTo>
                    <a:lnTo>
                      <a:pt x="1410" y="317"/>
                    </a:lnTo>
                    <a:lnTo>
                      <a:pt x="1412" y="319"/>
                    </a:lnTo>
                    <a:lnTo>
                      <a:pt x="1412" y="317"/>
                    </a:lnTo>
                    <a:lnTo>
                      <a:pt x="1416" y="324"/>
                    </a:lnTo>
                    <a:lnTo>
                      <a:pt x="1414" y="332"/>
                    </a:lnTo>
                    <a:lnTo>
                      <a:pt x="1412" y="334"/>
                    </a:lnTo>
                    <a:lnTo>
                      <a:pt x="1412" y="340"/>
                    </a:lnTo>
                    <a:lnTo>
                      <a:pt x="1410" y="342"/>
                    </a:lnTo>
                    <a:lnTo>
                      <a:pt x="1410" y="346"/>
                    </a:lnTo>
                    <a:lnTo>
                      <a:pt x="1410" y="350"/>
                    </a:lnTo>
                    <a:lnTo>
                      <a:pt x="1414" y="356"/>
                    </a:lnTo>
                    <a:lnTo>
                      <a:pt x="1418" y="372"/>
                    </a:lnTo>
                    <a:lnTo>
                      <a:pt x="1416" y="380"/>
                    </a:lnTo>
                    <a:lnTo>
                      <a:pt x="1414" y="384"/>
                    </a:lnTo>
                    <a:lnTo>
                      <a:pt x="1410" y="384"/>
                    </a:lnTo>
                    <a:lnTo>
                      <a:pt x="1408" y="384"/>
                    </a:lnTo>
                    <a:lnTo>
                      <a:pt x="1408" y="386"/>
                    </a:lnTo>
                    <a:lnTo>
                      <a:pt x="1410" y="390"/>
                    </a:lnTo>
                    <a:lnTo>
                      <a:pt x="1410" y="392"/>
                    </a:lnTo>
                    <a:lnTo>
                      <a:pt x="1402" y="390"/>
                    </a:lnTo>
                    <a:lnTo>
                      <a:pt x="1398" y="390"/>
                    </a:lnTo>
                    <a:lnTo>
                      <a:pt x="1396" y="388"/>
                    </a:lnTo>
                    <a:lnTo>
                      <a:pt x="1396" y="372"/>
                    </a:lnTo>
                    <a:lnTo>
                      <a:pt x="1398" y="364"/>
                    </a:lnTo>
                    <a:lnTo>
                      <a:pt x="1396" y="364"/>
                    </a:lnTo>
                    <a:lnTo>
                      <a:pt x="1396" y="346"/>
                    </a:lnTo>
                    <a:lnTo>
                      <a:pt x="1398" y="342"/>
                    </a:lnTo>
                    <a:lnTo>
                      <a:pt x="1406" y="336"/>
                    </a:lnTo>
                    <a:lnTo>
                      <a:pt x="1408" y="328"/>
                    </a:lnTo>
                    <a:lnTo>
                      <a:pt x="1410" y="328"/>
                    </a:lnTo>
                    <a:lnTo>
                      <a:pt x="1410" y="324"/>
                    </a:lnTo>
                    <a:lnTo>
                      <a:pt x="1404" y="321"/>
                    </a:lnTo>
                    <a:lnTo>
                      <a:pt x="1390" y="324"/>
                    </a:lnTo>
                    <a:lnTo>
                      <a:pt x="1386" y="322"/>
                    </a:lnTo>
                    <a:lnTo>
                      <a:pt x="1382" y="319"/>
                    </a:lnTo>
                    <a:lnTo>
                      <a:pt x="1382" y="321"/>
                    </a:lnTo>
                    <a:lnTo>
                      <a:pt x="1376" y="311"/>
                    </a:lnTo>
                    <a:lnTo>
                      <a:pt x="1376" y="309"/>
                    </a:lnTo>
                    <a:lnTo>
                      <a:pt x="1364" y="301"/>
                    </a:lnTo>
                    <a:lnTo>
                      <a:pt x="1362" y="297"/>
                    </a:lnTo>
                    <a:lnTo>
                      <a:pt x="1354" y="295"/>
                    </a:lnTo>
                    <a:lnTo>
                      <a:pt x="1336" y="295"/>
                    </a:lnTo>
                    <a:lnTo>
                      <a:pt x="1334" y="301"/>
                    </a:lnTo>
                    <a:lnTo>
                      <a:pt x="1328" y="303"/>
                    </a:lnTo>
                    <a:lnTo>
                      <a:pt x="1326" y="307"/>
                    </a:lnTo>
                    <a:lnTo>
                      <a:pt x="1334" y="307"/>
                    </a:lnTo>
                    <a:lnTo>
                      <a:pt x="1338" y="311"/>
                    </a:lnTo>
                    <a:lnTo>
                      <a:pt x="1336" y="315"/>
                    </a:lnTo>
                    <a:lnTo>
                      <a:pt x="1334" y="317"/>
                    </a:lnTo>
                    <a:lnTo>
                      <a:pt x="1328" y="319"/>
                    </a:lnTo>
                    <a:lnTo>
                      <a:pt x="1324" y="322"/>
                    </a:lnTo>
                    <a:lnTo>
                      <a:pt x="1320" y="322"/>
                    </a:lnTo>
                    <a:lnTo>
                      <a:pt x="1320" y="319"/>
                    </a:lnTo>
                    <a:lnTo>
                      <a:pt x="1312" y="311"/>
                    </a:lnTo>
                    <a:lnTo>
                      <a:pt x="1310" y="311"/>
                    </a:lnTo>
                    <a:lnTo>
                      <a:pt x="1308" y="315"/>
                    </a:lnTo>
                    <a:lnTo>
                      <a:pt x="1310" y="317"/>
                    </a:lnTo>
                    <a:lnTo>
                      <a:pt x="1312" y="328"/>
                    </a:lnTo>
                    <a:lnTo>
                      <a:pt x="1314" y="330"/>
                    </a:lnTo>
                    <a:lnTo>
                      <a:pt x="1320" y="334"/>
                    </a:lnTo>
                    <a:lnTo>
                      <a:pt x="1324" y="336"/>
                    </a:lnTo>
                    <a:lnTo>
                      <a:pt x="1326" y="338"/>
                    </a:lnTo>
                    <a:lnTo>
                      <a:pt x="1328" y="340"/>
                    </a:lnTo>
                    <a:lnTo>
                      <a:pt x="1330" y="340"/>
                    </a:lnTo>
                    <a:lnTo>
                      <a:pt x="1332" y="340"/>
                    </a:lnTo>
                    <a:lnTo>
                      <a:pt x="1334" y="336"/>
                    </a:lnTo>
                    <a:lnTo>
                      <a:pt x="1334" y="340"/>
                    </a:lnTo>
                    <a:lnTo>
                      <a:pt x="1334" y="342"/>
                    </a:lnTo>
                    <a:lnTo>
                      <a:pt x="1338" y="342"/>
                    </a:lnTo>
                    <a:lnTo>
                      <a:pt x="1338" y="348"/>
                    </a:lnTo>
                    <a:lnTo>
                      <a:pt x="1342" y="352"/>
                    </a:lnTo>
                    <a:lnTo>
                      <a:pt x="1342" y="356"/>
                    </a:lnTo>
                    <a:lnTo>
                      <a:pt x="1338" y="354"/>
                    </a:lnTo>
                    <a:lnTo>
                      <a:pt x="1334" y="354"/>
                    </a:lnTo>
                    <a:lnTo>
                      <a:pt x="1332" y="352"/>
                    </a:lnTo>
                    <a:lnTo>
                      <a:pt x="1332" y="348"/>
                    </a:lnTo>
                    <a:lnTo>
                      <a:pt x="1330" y="346"/>
                    </a:lnTo>
                    <a:lnTo>
                      <a:pt x="1301" y="340"/>
                    </a:lnTo>
                    <a:lnTo>
                      <a:pt x="1297" y="334"/>
                    </a:lnTo>
                    <a:lnTo>
                      <a:pt x="1301" y="334"/>
                    </a:lnTo>
                    <a:lnTo>
                      <a:pt x="1301" y="326"/>
                    </a:lnTo>
                    <a:lnTo>
                      <a:pt x="1299" y="321"/>
                    </a:lnTo>
                    <a:lnTo>
                      <a:pt x="1297" y="319"/>
                    </a:lnTo>
                    <a:lnTo>
                      <a:pt x="1299" y="313"/>
                    </a:lnTo>
                    <a:lnTo>
                      <a:pt x="1297" y="309"/>
                    </a:lnTo>
                    <a:lnTo>
                      <a:pt x="1299" y="307"/>
                    </a:lnTo>
                    <a:lnTo>
                      <a:pt x="1302" y="297"/>
                    </a:lnTo>
                    <a:lnTo>
                      <a:pt x="1301" y="287"/>
                    </a:lnTo>
                    <a:lnTo>
                      <a:pt x="1302" y="285"/>
                    </a:lnTo>
                    <a:lnTo>
                      <a:pt x="1301" y="281"/>
                    </a:lnTo>
                    <a:lnTo>
                      <a:pt x="1299" y="279"/>
                    </a:lnTo>
                    <a:lnTo>
                      <a:pt x="1301" y="277"/>
                    </a:lnTo>
                    <a:lnTo>
                      <a:pt x="1295" y="273"/>
                    </a:lnTo>
                    <a:lnTo>
                      <a:pt x="1295" y="271"/>
                    </a:lnTo>
                    <a:lnTo>
                      <a:pt x="1291" y="273"/>
                    </a:lnTo>
                    <a:lnTo>
                      <a:pt x="1291" y="275"/>
                    </a:lnTo>
                    <a:lnTo>
                      <a:pt x="1293" y="281"/>
                    </a:lnTo>
                    <a:lnTo>
                      <a:pt x="1295" y="297"/>
                    </a:lnTo>
                    <a:lnTo>
                      <a:pt x="1293" y="301"/>
                    </a:lnTo>
                    <a:lnTo>
                      <a:pt x="1271" y="317"/>
                    </a:lnTo>
                    <a:lnTo>
                      <a:pt x="1271" y="321"/>
                    </a:lnTo>
                    <a:lnTo>
                      <a:pt x="1271" y="324"/>
                    </a:lnTo>
                    <a:lnTo>
                      <a:pt x="1267" y="330"/>
                    </a:lnTo>
                    <a:lnTo>
                      <a:pt x="1267" y="332"/>
                    </a:lnTo>
                    <a:lnTo>
                      <a:pt x="1277" y="348"/>
                    </a:lnTo>
                    <a:lnTo>
                      <a:pt x="1279" y="356"/>
                    </a:lnTo>
                    <a:lnTo>
                      <a:pt x="1285" y="368"/>
                    </a:lnTo>
                    <a:lnTo>
                      <a:pt x="1281" y="382"/>
                    </a:lnTo>
                    <a:lnTo>
                      <a:pt x="1277" y="386"/>
                    </a:lnTo>
                    <a:lnTo>
                      <a:pt x="1277" y="394"/>
                    </a:lnTo>
                    <a:lnTo>
                      <a:pt x="1275" y="398"/>
                    </a:lnTo>
                    <a:lnTo>
                      <a:pt x="1275" y="406"/>
                    </a:lnTo>
                    <a:lnTo>
                      <a:pt x="1279" y="416"/>
                    </a:lnTo>
                    <a:lnTo>
                      <a:pt x="1277" y="428"/>
                    </a:lnTo>
                    <a:lnTo>
                      <a:pt x="1279" y="432"/>
                    </a:lnTo>
                    <a:lnTo>
                      <a:pt x="1281" y="432"/>
                    </a:lnTo>
                    <a:lnTo>
                      <a:pt x="1287" y="430"/>
                    </a:lnTo>
                    <a:lnTo>
                      <a:pt x="1289" y="430"/>
                    </a:lnTo>
                    <a:lnTo>
                      <a:pt x="1297" y="432"/>
                    </a:lnTo>
                    <a:lnTo>
                      <a:pt x="1297" y="430"/>
                    </a:lnTo>
                    <a:lnTo>
                      <a:pt x="1302" y="426"/>
                    </a:lnTo>
                    <a:lnTo>
                      <a:pt x="1308" y="426"/>
                    </a:lnTo>
                    <a:lnTo>
                      <a:pt x="1330" y="440"/>
                    </a:lnTo>
                    <a:lnTo>
                      <a:pt x="1332" y="444"/>
                    </a:lnTo>
                    <a:lnTo>
                      <a:pt x="1332" y="450"/>
                    </a:lnTo>
                    <a:lnTo>
                      <a:pt x="1336" y="460"/>
                    </a:lnTo>
                    <a:lnTo>
                      <a:pt x="1338" y="460"/>
                    </a:lnTo>
                    <a:lnTo>
                      <a:pt x="1338" y="464"/>
                    </a:lnTo>
                    <a:lnTo>
                      <a:pt x="1336" y="466"/>
                    </a:lnTo>
                    <a:lnTo>
                      <a:pt x="1332" y="466"/>
                    </a:lnTo>
                    <a:lnTo>
                      <a:pt x="1330" y="468"/>
                    </a:lnTo>
                    <a:lnTo>
                      <a:pt x="1328" y="472"/>
                    </a:lnTo>
                    <a:lnTo>
                      <a:pt x="1330" y="482"/>
                    </a:lnTo>
                    <a:lnTo>
                      <a:pt x="1330" y="484"/>
                    </a:lnTo>
                    <a:lnTo>
                      <a:pt x="1334" y="484"/>
                    </a:lnTo>
                    <a:lnTo>
                      <a:pt x="1338" y="486"/>
                    </a:lnTo>
                    <a:lnTo>
                      <a:pt x="1342" y="486"/>
                    </a:lnTo>
                    <a:lnTo>
                      <a:pt x="1348" y="490"/>
                    </a:lnTo>
                    <a:lnTo>
                      <a:pt x="1340" y="492"/>
                    </a:lnTo>
                    <a:lnTo>
                      <a:pt x="1338" y="490"/>
                    </a:lnTo>
                    <a:lnTo>
                      <a:pt x="1332" y="490"/>
                    </a:lnTo>
                    <a:lnTo>
                      <a:pt x="1330" y="486"/>
                    </a:lnTo>
                    <a:lnTo>
                      <a:pt x="1324" y="484"/>
                    </a:lnTo>
                    <a:lnTo>
                      <a:pt x="1324" y="482"/>
                    </a:lnTo>
                    <a:lnTo>
                      <a:pt x="1324" y="480"/>
                    </a:lnTo>
                    <a:lnTo>
                      <a:pt x="1326" y="470"/>
                    </a:lnTo>
                    <a:lnTo>
                      <a:pt x="1328" y="466"/>
                    </a:lnTo>
                    <a:lnTo>
                      <a:pt x="1326" y="466"/>
                    </a:lnTo>
                    <a:lnTo>
                      <a:pt x="1324" y="466"/>
                    </a:lnTo>
                    <a:lnTo>
                      <a:pt x="1324" y="464"/>
                    </a:lnTo>
                    <a:lnTo>
                      <a:pt x="1326" y="460"/>
                    </a:lnTo>
                    <a:lnTo>
                      <a:pt x="1326" y="458"/>
                    </a:lnTo>
                    <a:lnTo>
                      <a:pt x="1326" y="456"/>
                    </a:lnTo>
                    <a:lnTo>
                      <a:pt x="1326" y="454"/>
                    </a:lnTo>
                    <a:lnTo>
                      <a:pt x="1324" y="452"/>
                    </a:lnTo>
                    <a:lnTo>
                      <a:pt x="1322" y="450"/>
                    </a:lnTo>
                    <a:lnTo>
                      <a:pt x="1320" y="448"/>
                    </a:lnTo>
                    <a:lnTo>
                      <a:pt x="1318" y="446"/>
                    </a:lnTo>
                    <a:lnTo>
                      <a:pt x="1316" y="444"/>
                    </a:lnTo>
                    <a:lnTo>
                      <a:pt x="1318" y="442"/>
                    </a:lnTo>
                    <a:lnTo>
                      <a:pt x="1316" y="436"/>
                    </a:lnTo>
                    <a:lnTo>
                      <a:pt x="1297" y="440"/>
                    </a:lnTo>
                    <a:lnTo>
                      <a:pt x="1285" y="448"/>
                    </a:lnTo>
                    <a:lnTo>
                      <a:pt x="1287" y="452"/>
                    </a:lnTo>
                    <a:lnTo>
                      <a:pt x="1285" y="458"/>
                    </a:lnTo>
                    <a:lnTo>
                      <a:pt x="1285" y="462"/>
                    </a:lnTo>
                    <a:lnTo>
                      <a:pt x="1287" y="462"/>
                    </a:lnTo>
                    <a:lnTo>
                      <a:pt x="1287" y="464"/>
                    </a:lnTo>
                    <a:lnTo>
                      <a:pt x="1289" y="466"/>
                    </a:lnTo>
                    <a:lnTo>
                      <a:pt x="1289" y="468"/>
                    </a:lnTo>
                    <a:lnTo>
                      <a:pt x="1289" y="470"/>
                    </a:lnTo>
                    <a:lnTo>
                      <a:pt x="1291" y="474"/>
                    </a:lnTo>
                    <a:lnTo>
                      <a:pt x="1289" y="486"/>
                    </a:lnTo>
                    <a:lnTo>
                      <a:pt x="1279" y="498"/>
                    </a:lnTo>
                    <a:lnTo>
                      <a:pt x="1277" y="508"/>
                    </a:lnTo>
                    <a:lnTo>
                      <a:pt x="1273" y="514"/>
                    </a:lnTo>
                    <a:lnTo>
                      <a:pt x="1267" y="520"/>
                    </a:lnTo>
                    <a:lnTo>
                      <a:pt x="1265" y="522"/>
                    </a:lnTo>
                    <a:lnTo>
                      <a:pt x="1257" y="524"/>
                    </a:lnTo>
                    <a:lnTo>
                      <a:pt x="1257" y="526"/>
                    </a:lnTo>
                    <a:lnTo>
                      <a:pt x="1259" y="532"/>
                    </a:lnTo>
                    <a:lnTo>
                      <a:pt x="1257" y="536"/>
                    </a:lnTo>
                    <a:lnTo>
                      <a:pt x="1253" y="538"/>
                    </a:lnTo>
                    <a:lnTo>
                      <a:pt x="1243" y="532"/>
                    </a:lnTo>
                    <a:lnTo>
                      <a:pt x="1239" y="532"/>
                    </a:lnTo>
                    <a:lnTo>
                      <a:pt x="1235" y="534"/>
                    </a:lnTo>
                    <a:lnTo>
                      <a:pt x="1225" y="532"/>
                    </a:lnTo>
                    <a:lnTo>
                      <a:pt x="1225" y="530"/>
                    </a:lnTo>
                    <a:lnTo>
                      <a:pt x="1225" y="528"/>
                    </a:lnTo>
                    <a:lnTo>
                      <a:pt x="1225" y="522"/>
                    </a:lnTo>
                    <a:lnTo>
                      <a:pt x="1221" y="520"/>
                    </a:lnTo>
                    <a:lnTo>
                      <a:pt x="1221" y="518"/>
                    </a:lnTo>
                    <a:lnTo>
                      <a:pt x="1223" y="516"/>
                    </a:lnTo>
                    <a:lnTo>
                      <a:pt x="1227" y="518"/>
                    </a:lnTo>
                    <a:lnTo>
                      <a:pt x="1227" y="520"/>
                    </a:lnTo>
                    <a:lnTo>
                      <a:pt x="1231" y="520"/>
                    </a:lnTo>
                    <a:lnTo>
                      <a:pt x="1233" y="518"/>
                    </a:lnTo>
                    <a:lnTo>
                      <a:pt x="1235" y="518"/>
                    </a:lnTo>
                    <a:lnTo>
                      <a:pt x="1237" y="514"/>
                    </a:lnTo>
                    <a:lnTo>
                      <a:pt x="1239" y="516"/>
                    </a:lnTo>
                    <a:lnTo>
                      <a:pt x="1243" y="514"/>
                    </a:lnTo>
                    <a:lnTo>
                      <a:pt x="1243" y="512"/>
                    </a:lnTo>
                    <a:lnTo>
                      <a:pt x="1245" y="512"/>
                    </a:lnTo>
                    <a:lnTo>
                      <a:pt x="1247" y="512"/>
                    </a:lnTo>
                    <a:lnTo>
                      <a:pt x="1251" y="512"/>
                    </a:lnTo>
                    <a:lnTo>
                      <a:pt x="1253" y="510"/>
                    </a:lnTo>
                    <a:lnTo>
                      <a:pt x="1251" y="508"/>
                    </a:lnTo>
                    <a:lnTo>
                      <a:pt x="1247" y="508"/>
                    </a:lnTo>
                    <a:lnTo>
                      <a:pt x="1245" y="508"/>
                    </a:lnTo>
                    <a:lnTo>
                      <a:pt x="1243" y="506"/>
                    </a:lnTo>
                    <a:lnTo>
                      <a:pt x="1243" y="504"/>
                    </a:lnTo>
                    <a:lnTo>
                      <a:pt x="1249" y="506"/>
                    </a:lnTo>
                    <a:lnTo>
                      <a:pt x="1253" y="506"/>
                    </a:lnTo>
                    <a:lnTo>
                      <a:pt x="1255" y="504"/>
                    </a:lnTo>
                    <a:lnTo>
                      <a:pt x="1255" y="500"/>
                    </a:lnTo>
                    <a:lnTo>
                      <a:pt x="1257" y="500"/>
                    </a:lnTo>
                    <a:lnTo>
                      <a:pt x="1259" y="498"/>
                    </a:lnTo>
                    <a:lnTo>
                      <a:pt x="1259" y="494"/>
                    </a:lnTo>
                    <a:lnTo>
                      <a:pt x="1261" y="490"/>
                    </a:lnTo>
                    <a:lnTo>
                      <a:pt x="1265" y="488"/>
                    </a:lnTo>
                    <a:lnTo>
                      <a:pt x="1267" y="484"/>
                    </a:lnTo>
                    <a:lnTo>
                      <a:pt x="1267" y="482"/>
                    </a:lnTo>
                    <a:lnTo>
                      <a:pt x="1269" y="480"/>
                    </a:lnTo>
                    <a:lnTo>
                      <a:pt x="1269" y="464"/>
                    </a:lnTo>
                    <a:lnTo>
                      <a:pt x="1273" y="458"/>
                    </a:lnTo>
                    <a:lnTo>
                      <a:pt x="1273" y="450"/>
                    </a:lnTo>
                    <a:lnTo>
                      <a:pt x="1259" y="434"/>
                    </a:lnTo>
                    <a:lnTo>
                      <a:pt x="1261" y="424"/>
                    </a:lnTo>
                    <a:lnTo>
                      <a:pt x="1259" y="420"/>
                    </a:lnTo>
                    <a:lnTo>
                      <a:pt x="1261" y="416"/>
                    </a:lnTo>
                    <a:lnTo>
                      <a:pt x="1261" y="410"/>
                    </a:lnTo>
                    <a:lnTo>
                      <a:pt x="1261" y="406"/>
                    </a:lnTo>
                    <a:lnTo>
                      <a:pt x="1261" y="402"/>
                    </a:lnTo>
                    <a:lnTo>
                      <a:pt x="1261" y="400"/>
                    </a:lnTo>
                    <a:lnTo>
                      <a:pt x="1261" y="398"/>
                    </a:lnTo>
                    <a:lnTo>
                      <a:pt x="1259" y="398"/>
                    </a:lnTo>
                    <a:lnTo>
                      <a:pt x="1259" y="394"/>
                    </a:lnTo>
                    <a:lnTo>
                      <a:pt x="1261" y="390"/>
                    </a:lnTo>
                    <a:lnTo>
                      <a:pt x="1259" y="388"/>
                    </a:lnTo>
                    <a:lnTo>
                      <a:pt x="1259" y="384"/>
                    </a:lnTo>
                    <a:lnTo>
                      <a:pt x="1259" y="382"/>
                    </a:lnTo>
                    <a:lnTo>
                      <a:pt x="1263" y="378"/>
                    </a:lnTo>
                    <a:lnTo>
                      <a:pt x="1261" y="368"/>
                    </a:lnTo>
                    <a:lnTo>
                      <a:pt x="1263" y="364"/>
                    </a:lnTo>
                    <a:lnTo>
                      <a:pt x="1263" y="360"/>
                    </a:lnTo>
                    <a:lnTo>
                      <a:pt x="1259" y="350"/>
                    </a:lnTo>
                    <a:lnTo>
                      <a:pt x="1261" y="344"/>
                    </a:lnTo>
                    <a:lnTo>
                      <a:pt x="1255" y="340"/>
                    </a:lnTo>
                    <a:lnTo>
                      <a:pt x="1249" y="330"/>
                    </a:lnTo>
                    <a:lnTo>
                      <a:pt x="1249" y="328"/>
                    </a:lnTo>
                    <a:lnTo>
                      <a:pt x="1249" y="326"/>
                    </a:lnTo>
                    <a:lnTo>
                      <a:pt x="1253" y="324"/>
                    </a:lnTo>
                    <a:lnTo>
                      <a:pt x="1253" y="322"/>
                    </a:lnTo>
                    <a:lnTo>
                      <a:pt x="1255" y="321"/>
                    </a:lnTo>
                    <a:lnTo>
                      <a:pt x="1255" y="315"/>
                    </a:lnTo>
                    <a:lnTo>
                      <a:pt x="1261" y="293"/>
                    </a:lnTo>
                    <a:lnTo>
                      <a:pt x="1261" y="279"/>
                    </a:lnTo>
                    <a:lnTo>
                      <a:pt x="1259" y="277"/>
                    </a:lnTo>
                    <a:lnTo>
                      <a:pt x="1261" y="277"/>
                    </a:lnTo>
                    <a:lnTo>
                      <a:pt x="1249" y="271"/>
                    </a:lnTo>
                    <a:lnTo>
                      <a:pt x="1247" y="267"/>
                    </a:lnTo>
                    <a:lnTo>
                      <a:pt x="1223" y="269"/>
                    </a:lnTo>
                    <a:lnTo>
                      <a:pt x="1221" y="267"/>
                    </a:lnTo>
                    <a:lnTo>
                      <a:pt x="1223" y="265"/>
                    </a:lnTo>
                    <a:lnTo>
                      <a:pt x="1215" y="267"/>
                    </a:lnTo>
                    <a:lnTo>
                      <a:pt x="1213" y="269"/>
                    </a:lnTo>
                    <a:lnTo>
                      <a:pt x="1201" y="319"/>
                    </a:lnTo>
                    <a:lnTo>
                      <a:pt x="1187" y="338"/>
                    </a:lnTo>
                    <a:lnTo>
                      <a:pt x="1179" y="342"/>
                    </a:lnTo>
                    <a:lnTo>
                      <a:pt x="1177" y="350"/>
                    </a:lnTo>
                    <a:lnTo>
                      <a:pt x="1179" y="352"/>
                    </a:lnTo>
                    <a:lnTo>
                      <a:pt x="1181" y="346"/>
                    </a:lnTo>
                    <a:lnTo>
                      <a:pt x="1183" y="348"/>
                    </a:lnTo>
                    <a:lnTo>
                      <a:pt x="1183" y="352"/>
                    </a:lnTo>
                    <a:lnTo>
                      <a:pt x="1181" y="354"/>
                    </a:lnTo>
                    <a:lnTo>
                      <a:pt x="1177" y="356"/>
                    </a:lnTo>
                    <a:lnTo>
                      <a:pt x="1175" y="362"/>
                    </a:lnTo>
                    <a:lnTo>
                      <a:pt x="1177" y="364"/>
                    </a:lnTo>
                    <a:lnTo>
                      <a:pt x="1181" y="364"/>
                    </a:lnTo>
                    <a:lnTo>
                      <a:pt x="1183" y="362"/>
                    </a:lnTo>
                    <a:lnTo>
                      <a:pt x="1187" y="362"/>
                    </a:lnTo>
                    <a:lnTo>
                      <a:pt x="1189" y="366"/>
                    </a:lnTo>
                    <a:lnTo>
                      <a:pt x="1187" y="370"/>
                    </a:lnTo>
                    <a:lnTo>
                      <a:pt x="1187" y="380"/>
                    </a:lnTo>
                    <a:lnTo>
                      <a:pt x="1185" y="384"/>
                    </a:lnTo>
                    <a:lnTo>
                      <a:pt x="1185" y="388"/>
                    </a:lnTo>
                    <a:lnTo>
                      <a:pt x="1187" y="392"/>
                    </a:lnTo>
                    <a:lnTo>
                      <a:pt x="1185" y="396"/>
                    </a:lnTo>
                    <a:lnTo>
                      <a:pt x="1183" y="396"/>
                    </a:lnTo>
                    <a:lnTo>
                      <a:pt x="1181" y="394"/>
                    </a:lnTo>
                    <a:lnTo>
                      <a:pt x="1181" y="410"/>
                    </a:lnTo>
                    <a:lnTo>
                      <a:pt x="1181" y="414"/>
                    </a:lnTo>
                    <a:lnTo>
                      <a:pt x="1181" y="410"/>
                    </a:lnTo>
                    <a:lnTo>
                      <a:pt x="1185" y="408"/>
                    </a:lnTo>
                    <a:lnTo>
                      <a:pt x="1195" y="416"/>
                    </a:lnTo>
                    <a:lnTo>
                      <a:pt x="1197" y="414"/>
                    </a:lnTo>
                    <a:lnTo>
                      <a:pt x="1197" y="416"/>
                    </a:lnTo>
                    <a:lnTo>
                      <a:pt x="1197" y="420"/>
                    </a:lnTo>
                    <a:lnTo>
                      <a:pt x="1203" y="436"/>
                    </a:lnTo>
                    <a:lnTo>
                      <a:pt x="1207" y="438"/>
                    </a:lnTo>
                    <a:lnTo>
                      <a:pt x="1211" y="438"/>
                    </a:lnTo>
                    <a:lnTo>
                      <a:pt x="1211" y="440"/>
                    </a:lnTo>
                    <a:lnTo>
                      <a:pt x="1211" y="442"/>
                    </a:lnTo>
                    <a:lnTo>
                      <a:pt x="1209" y="446"/>
                    </a:lnTo>
                    <a:lnTo>
                      <a:pt x="1203" y="462"/>
                    </a:lnTo>
                    <a:lnTo>
                      <a:pt x="1201" y="466"/>
                    </a:lnTo>
                    <a:lnTo>
                      <a:pt x="1199" y="464"/>
                    </a:lnTo>
                    <a:lnTo>
                      <a:pt x="1199" y="460"/>
                    </a:lnTo>
                    <a:lnTo>
                      <a:pt x="1197" y="456"/>
                    </a:lnTo>
                    <a:lnTo>
                      <a:pt x="1191" y="454"/>
                    </a:lnTo>
                    <a:lnTo>
                      <a:pt x="1181" y="440"/>
                    </a:lnTo>
                    <a:lnTo>
                      <a:pt x="1177" y="440"/>
                    </a:lnTo>
                    <a:lnTo>
                      <a:pt x="1175" y="440"/>
                    </a:lnTo>
                    <a:lnTo>
                      <a:pt x="1169" y="434"/>
                    </a:lnTo>
                    <a:lnTo>
                      <a:pt x="1163" y="432"/>
                    </a:lnTo>
                    <a:lnTo>
                      <a:pt x="1163" y="430"/>
                    </a:lnTo>
                    <a:lnTo>
                      <a:pt x="1165" y="430"/>
                    </a:lnTo>
                    <a:lnTo>
                      <a:pt x="1163" y="428"/>
                    </a:lnTo>
                    <a:lnTo>
                      <a:pt x="1159" y="428"/>
                    </a:lnTo>
                    <a:lnTo>
                      <a:pt x="1153" y="424"/>
                    </a:lnTo>
                    <a:lnTo>
                      <a:pt x="1149" y="422"/>
                    </a:lnTo>
                    <a:lnTo>
                      <a:pt x="1141" y="414"/>
                    </a:lnTo>
                    <a:lnTo>
                      <a:pt x="1129" y="410"/>
                    </a:lnTo>
                    <a:lnTo>
                      <a:pt x="1127" y="410"/>
                    </a:lnTo>
                    <a:lnTo>
                      <a:pt x="1123" y="406"/>
                    </a:lnTo>
                    <a:lnTo>
                      <a:pt x="1105" y="406"/>
                    </a:lnTo>
                    <a:lnTo>
                      <a:pt x="1105" y="404"/>
                    </a:lnTo>
                    <a:lnTo>
                      <a:pt x="1099" y="402"/>
                    </a:lnTo>
                    <a:lnTo>
                      <a:pt x="1097" y="402"/>
                    </a:lnTo>
                    <a:lnTo>
                      <a:pt x="1095" y="402"/>
                    </a:lnTo>
                    <a:lnTo>
                      <a:pt x="1095" y="406"/>
                    </a:lnTo>
                    <a:lnTo>
                      <a:pt x="1093" y="408"/>
                    </a:lnTo>
                    <a:lnTo>
                      <a:pt x="1089" y="410"/>
                    </a:lnTo>
                    <a:lnTo>
                      <a:pt x="1089" y="414"/>
                    </a:lnTo>
                    <a:lnTo>
                      <a:pt x="1097" y="432"/>
                    </a:lnTo>
                    <a:lnTo>
                      <a:pt x="1095" y="430"/>
                    </a:lnTo>
                    <a:lnTo>
                      <a:pt x="1097" y="430"/>
                    </a:lnTo>
                    <a:lnTo>
                      <a:pt x="1095" y="440"/>
                    </a:lnTo>
                    <a:lnTo>
                      <a:pt x="1091" y="446"/>
                    </a:lnTo>
                    <a:lnTo>
                      <a:pt x="1083" y="446"/>
                    </a:lnTo>
                    <a:lnTo>
                      <a:pt x="1083" y="450"/>
                    </a:lnTo>
                    <a:lnTo>
                      <a:pt x="1083" y="454"/>
                    </a:lnTo>
                    <a:lnTo>
                      <a:pt x="1083" y="456"/>
                    </a:lnTo>
                    <a:lnTo>
                      <a:pt x="1081" y="460"/>
                    </a:lnTo>
                    <a:lnTo>
                      <a:pt x="1078" y="462"/>
                    </a:lnTo>
                    <a:lnTo>
                      <a:pt x="1076" y="460"/>
                    </a:lnTo>
                    <a:lnTo>
                      <a:pt x="1072" y="456"/>
                    </a:lnTo>
                    <a:lnTo>
                      <a:pt x="1072" y="452"/>
                    </a:lnTo>
                    <a:lnTo>
                      <a:pt x="1074" y="450"/>
                    </a:lnTo>
                    <a:lnTo>
                      <a:pt x="1076" y="448"/>
                    </a:lnTo>
                    <a:lnTo>
                      <a:pt x="1078" y="446"/>
                    </a:lnTo>
                    <a:lnTo>
                      <a:pt x="1072" y="438"/>
                    </a:lnTo>
                    <a:lnTo>
                      <a:pt x="1072" y="436"/>
                    </a:lnTo>
                    <a:lnTo>
                      <a:pt x="1070" y="436"/>
                    </a:lnTo>
                    <a:lnTo>
                      <a:pt x="1060" y="440"/>
                    </a:lnTo>
                    <a:lnTo>
                      <a:pt x="1056" y="444"/>
                    </a:lnTo>
                    <a:lnTo>
                      <a:pt x="1052" y="446"/>
                    </a:lnTo>
                    <a:lnTo>
                      <a:pt x="1048" y="454"/>
                    </a:lnTo>
                    <a:lnTo>
                      <a:pt x="1044" y="454"/>
                    </a:lnTo>
                    <a:lnTo>
                      <a:pt x="1042" y="452"/>
                    </a:lnTo>
                    <a:lnTo>
                      <a:pt x="1040" y="450"/>
                    </a:lnTo>
                    <a:lnTo>
                      <a:pt x="1034" y="452"/>
                    </a:lnTo>
                    <a:lnTo>
                      <a:pt x="1030" y="450"/>
                    </a:lnTo>
                    <a:lnTo>
                      <a:pt x="1024" y="452"/>
                    </a:lnTo>
                    <a:lnTo>
                      <a:pt x="1020" y="452"/>
                    </a:lnTo>
                    <a:lnTo>
                      <a:pt x="1014" y="458"/>
                    </a:lnTo>
                    <a:lnTo>
                      <a:pt x="1014" y="460"/>
                    </a:lnTo>
                    <a:lnTo>
                      <a:pt x="1012" y="468"/>
                    </a:lnTo>
                    <a:lnTo>
                      <a:pt x="1010" y="468"/>
                    </a:lnTo>
                    <a:lnTo>
                      <a:pt x="1008" y="466"/>
                    </a:lnTo>
                    <a:lnTo>
                      <a:pt x="1006" y="464"/>
                    </a:lnTo>
                    <a:lnTo>
                      <a:pt x="1004" y="466"/>
                    </a:lnTo>
                    <a:lnTo>
                      <a:pt x="1000" y="462"/>
                    </a:lnTo>
                    <a:lnTo>
                      <a:pt x="1000" y="454"/>
                    </a:lnTo>
                    <a:lnTo>
                      <a:pt x="1000" y="452"/>
                    </a:lnTo>
                    <a:lnTo>
                      <a:pt x="1000" y="448"/>
                    </a:lnTo>
                    <a:lnTo>
                      <a:pt x="1002" y="444"/>
                    </a:lnTo>
                    <a:lnTo>
                      <a:pt x="1000" y="440"/>
                    </a:lnTo>
                    <a:lnTo>
                      <a:pt x="998" y="440"/>
                    </a:lnTo>
                    <a:lnTo>
                      <a:pt x="998" y="442"/>
                    </a:lnTo>
                    <a:lnTo>
                      <a:pt x="998" y="440"/>
                    </a:lnTo>
                    <a:lnTo>
                      <a:pt x="1000" y="438"/>
                    </a:lnTo>
                    <a:lnTo>
                      <a:pt x="1006" y="438"/>
                    </a:lnTo>
                    <a:lnTo>
                      <a:pt x="1008" y="436"/>
                    </a:lnTo>
                    <a:lnTo>
                      <a:pt x="1010" y="436"/>
                    </a:lnTo>
                    <a:lnTo>
                      <a:pt x="1004" y="438"/>
                    </a:lnTo>
                    <a:lnTo>
                      <a:pt x="1002" y="438"/>
                    </a:lnTo>
                    <a:lnTo>
                      <a:pt x="998" y="438"/>
                    </a:lnTo>
                    <a:lnTo>
                      <a:pt x="992" y="440"/>
                    </a:lnTo>
                    <a:lnTo>
                      <a:pt x="992" y="442"/>
                    </a:lnTo>
                    <a:lnTo>
                      <a:pt x="990" y="444"/>
                    </a:lnTo>
                    <a:lnTo>
                      <a:pt x="990" y="450"/>
                    </a:lnTo>
                    <a:lnTo>
                      <a:pt x="988" y="450"/>
                    </a:lnTo>
                    <a:lnTo>
                      <a:pt x="986" y="450"/>
                    </a:lnTo>
                    <a:lnTo>
                      <a:pt x="984" y="448"/>
                    </a:lnTo>
                    <a:lnTo>
                      <a:pt x="986" y="446"/>
                    </a:lnTo>
                    <a:lnTo>
                      <a:pt x="984" y="446"/>
                    </a:lnTo>
                    <a:lnTo>
                      <a:pt x="978" y="452"/>
                    </a:lnTo>
                    <a:lnTo>
                      <a:pt x="980" y="452"/>
                    </a:lnTo>
                    <a:lnTo>
                      <a:pt x="982" y="454"/>
                    </a:lnTo>
                    <a:lnTo>
                      <a:pt x="982" y="458"/>
                    </a:lnTo>
                    <a:lnTo>
                      <a:pt x="978" y="460"/>
                    </a:lnTo>
                    <a:lnTo>
                      <a:pt x="974" y="454"/>
                    </a:lnTo>
                    <a:lnTo>
                      <a:pt x="968" y="456"/>
                    </a:lnTo>
                    <a:lnTo>
                      <a:pt x="968" y="458"/>
                    </a:lnTo>
                    <a:lnTo>
                      <a:pt x="958" y="462"/>
                    </a:lnTo>
                    <a:lnTo>
                      <a:pt x="958" y="460"/>
                    </a:lnTo>
                    <a:lnTo>
                      <a:pt x="930" y="480"/>
                    </a:lnTo>
                    <a:lnTo>
                      <a:pt x="928" y="480"/>
                    </a:lnTo>
                    <a:lnTo>
                      <a:pt x="928" y="484"/>
                    </a:lnTo>
                    <a:lnTo>
                      <a:pt x="926" y="486"/>
                    </a:lnTo>
                    <a:lnTo>
                      <a:pt x="920" y="488"/>
                    </a:lnTo>
                    <a:lnTo>
                      <a:pt x="918" y="490"/>
                    </a:lnTo>
                    <a:lnTo>
                      <a:pt x="916" y="488"/>
                    </a:lnTo>
                    <a:lnTo>
                      <a:pt x="912" y="504"/>
                    </a:lnTo>
                    <a:lnTo>
                      <a:pt x="912" y="510"/>
                    </a:lnTo>
                    <a:lnTo>
                      <a:pt x="910" y="514"/>
                    </a:lnTo>
                    <a:lnTo>
                      <a:pt x="906" y="516"/>
                    </a:lnTo>
                    <a:lnTo>
                      <a:pt x="904" y="514"/>
                    </a:lnTo>
                    <a:lnTo>
                      <a:pt x="898" y="518"/>
                    </a:lnTo>
                    <a:lnTo>
                      <a:pt x="898" y="522"/>
                    </a:lnTo>
                    <a:lnTo>
                      <a:pt x="896" y="516"/>
                    </a:lnTo>
                    <a:lnTo>
                      <a:pt x="892" y="518"/>
                    </a:lnTo>
                    <a:lnTo>
                      <a:pt x="890" y="518"/>
                    </a:lnTo>
                    <a:lnTo>
                      <a:pt x="888" y="516"/>
                    </a:lnTo>
                    <a:lnTo>
                      <a:pt x="884" y="508"/>
                    </a:lnTo>
                    <a:lnTo>
                      <a:pt x="876" y="498"/>
                    </a:lnTo>
                    <a:lnTo>
                      <a:pt x="874" y="494"/>
                    </a:lnTo>
                    <a:lnTo>
                      <a:pt x="874" y="490"/>
                    </a:lnTo>
                    <a:lnTo>
                      <a:pt x="876" y="490"/>
                    </a:lnTo>
                    <a:lnTo>
                      <a:pt x="878" y="488"/>
                    </a:lnTo>
                    <a:lnTo>
                      <a:pt x="880" y="484"/>
                    </a:lnTo>
                    <a:lnTo>
                      <a:pt x="898" y="480"/>
                    </a:lnTo>
                    <a:lnTo>
                      <a:pt x="896" y="476"/>
                    </a:lnTo>
                    <a:lnTo>
                      <a:pt x="894" y="466"/>
                    </a:lnTo>
                    <a:lnTo>
                      <a:pt x="892" y="468"/>
                    </a:lnTo>
                    <a:lnTo>
                      <a:pt x="890" y="464"/>
                    </a:lnTo>
                    <a:lnTo>
                      <a:pt x="888" y="462"/>
                    </a:lnTo>
                    <a:lnTo>
                      <a:pt x="888" y="458"/>
                    </a:lnTo>
                    <a:lnTo>
                      <a:pt x="884" y="456"/>
                    </a:lnTo>
                    <a:lnTo>
                      <a:pt x="878" y="454"/>
                    </a:lnTo>
                    <a:lnTo>
                      <a:pt x="866" y="454"/>
                    </a:lnTo>
                    <a:lnTo>
                      <a:pt x="864" y="454"/>
                    </a:lnTo>
                    <a:lnTo>
                      <a:pt x="851" y="448"/>
                    </a:lnTo>
                    <a:lnTo>
                      <a:pt x="851" y="450"/>
                    </a:lnTo>
                    <a:lnTo>
                      <a:pt x="862" y="462"/>
                    </a:lnTo>
                    <a:lnTo>
                      <a:pt x="864" y="474"/>
                    </a:lnTo>
                    <a:lnTo>
                      <a:pt x="862" y="478"/>
                    </a:lnTo>
                    <a:lnTo>
                      <a:pt x="862" y="482"/>
                    </a:lnTo>
                    <a:lnTo>
                      <a:pt x="858" y="496"/>
                    </a:lnTo>
                    <a:lnTo>
                      <a:pt x="858" y="504"/>
                    </a:lnTo>
                    <a:lnTo>
                      <a:pt x="860" y="504"/>
                    </a:lnTo>
                    <a:lnTo>
                      <a:pt x="864" y="504"/>
                    </a:lnTo>
                    <a:lnTo>
                      <a:pt x="866" y="506"/>
                    </a:lnTo>
                    <a:lnTo>
                      <a:pt x="868" y="512"/>
                    </a:lnTo>
                    <a:lnTo>
                      <a:pt x="866" y="518"/>
                    </a:lnTo>
                    <a:lnTo>
                      <a:pt x="868" y="520"/>
                    </a:lnTo>
                    <a:lnTo>
                      <a:pt x="866" y="526"/>
                    </a:lnTo>
                    <a:lnTo>
                      <a:pt x="864" y="530"/>
                    </a:lnTo>
                    <a:lnTo>
                      <a:pt x="862" y="536"/>
                    </a:lnTo>
                    <a:lnTo>
                      <a:pt x="864" y="540"/>
                    </a:lnTo>
                    <a:lnTo>
                      <a:pt x="862" y="549"/>
                    </a:lnTo>
                    <a:lnTo>
                      <a:pt x="860" y="546"/>
                    </a:lnTo>
                    <a:lnTo>
                      <a:pt x="860" y="542"/>
                    </a:lnTo>
                    <a:lnTo>
                      <a:pt x="858" y="540"/>
                    </a:lnTo>
                    <a:lnTo>
                      <a:pt x="857" y="540"/>
                    </a:lnTo>
                    <a:lnTo>
                      <a:pt x="853" y="544"/>
                    </a:lnTo>
                    <a:lnTo>
                      <a:pt x="855" y="540"/>
                    </a:lnTo>
                    <a:lnTo>
                      <a:pt x="855" y="536"/>
                    </a:lnTo>
                    <a:lnTo>
                      <a:pt x="849" y="532"/>
                    </a:lnTo>
                    <a:lnTo>
                      <a:pt x="843" y="532"/>
                    </a:lnTo>
                    <a:lnTo>
                      <a:pt x="837" y="526"/>
                    </a:lnTo>
                    <a:lnTo>
                      <a:pt x="835" y="530"/>
                    </a:lnTo>
                    <a:lnTo>
                      <a:pt x="835" y="532"/>
                    </a:lnTo>
                    <a:lnTo>
                      <a:pt x="825" y="544"/>
                    </a:lnTo>
                    <a:lnTo>
                      <a:pt x="819" y="546"/>
                    </a:lnTo>
                    <a:lnTo>
                      <a:pt x="817" y="546"/>
                    </a:lnTo>
                    <a:lnTo>
                      <a:pt x="813" y="548"/>
                    </a:lnTo>
                    <a:lnTo>
                      <a:pt x="813" y="551"/>
                    </a:lnTo>
                    <a:lnTo>
                      <a:pt x="807" y="557"/>
                    </a:lnTo>
                    <a:lnTo>
                      <a:pt x="803" y="557"/>
                    </a:lnTo>
                    <a:lnTo>
                      <a:pt x="803" y="567"/>
                    </a:lnTo>
                    <a:lnTo>
                      <a:pt x="811" y="579"/>
                    </a:lnTo>
                    <a:lnTo>
                      <a:pt x="817" y="595"/>
                    </a:lnTo>
                    <a:lnTo>
                      <a:pt x="817" y="597"/>
                    </a:lnTo>
                    <a:lnTo>
                      <a:pt x="813" y="593"/>
                    </a:lnTo>
                    <a:lnTo>
                      <a:pt x="811" y="593"/>
                    </a:lnTo>
                    <a:lnTo>
                      <a:pt x="805" y="591"/>
                    </a:lnTo>
                    <a:lnTo>
                      <a:pt x="805" y="593"/>
                    </a:lnTo>
                    <a:lnTo>
                      <a:pt x="803" y="593"/>
                    </a:lnTo>
                    <a:lnTo>
                      <a:pt x="801" y="593"/>
                    </a:lnTo>
                    <a:lnTo>
                      <a:pt x="791" y="587"/>
                    </a:lnTo>
                    <a:lnTo>
                      <a:pt x="787" y="587"/>
                    </a:lnTo>
                    <a:lnTo>
                      <a:pt x="785" y="585"/>
                    </a:lnTo>
                    <a:lnTo>
                      <a:pt x="781" y="589"/>
                    </a:lnTo>
                    <a:lnTo>
                      <a:pt x="779" y="591"/>
                    </a:lnTo>
                    <a:lnTo>
                      <a:pt x="779" y="587"/>
                    </a:lnTo>
                    <a:lnTo>
                      <a:pt x="783" y="583"/>
                    </a:lnTo>
                    <a:lnTo>
                      <a:pt x="775" y="581"/>
                    </a:lnTo>
                    <a:lnTo>
                      <a:pt x="775" y="579"/>
                    </a:lnTo>
                    <a:lnTo>
                      <a:pt x="773" y="579"/>
                    </a:lnTo>
                    <a:lnTo>
                      <a:pt x="763" y="573"/>
                    </a:lnTo>
                    <a:lnTo>
                      <a:pt x="761" y="577"/>
                    </a:lnTo>
                    <a:lnTo>
                      <a:pt x="759" y="579"/>
                    </a:lnTo>
                    <a:lnTo>
                      <a:pt x="759" y="581"/>
                    </a:lnTo>
                    <a:lnTo>
                      <a:pt x="757" y="581"/>
                    </a:lnTo>
                    <a:lnTo>
                      <a:pt x="759" y="589"/>
                    </a:lnTo>
                    <a:lnTo>
                      <a:pt x="761" y="589"/>
                    </a:lnTo>
                    <a:lnTo>
                      <a:pt x="763" y="595"/>
                    </a:lnTo>
                    <a:lnTo>
                      <a:pt x="767" y="599"/>
                    </a:lnTo>
                    <a:lnTo>
                      <a:pt x="775" y="597"/>
                    </a:lnTo>
                    <a:lnTo>
                      <a:pt x="779" y="613"/>
                    </a:lnTo>
                    <a:lnTo>
                      <a:pt x="781" y="615"/>
                    </a:lnTo>
                    <a:lnTo>
                      <a:pt x="775" y="613"/>
                    </a:lnTo>
                    <a:lnTo>
                      <a:pt x="773" y="615"/>
                    </a:lnTo>
                    <a:lnTo>
                      <a:pt x="771" y="617"/>
                    </a:lnTo>
                    <a:lnTo>
                      <a:pt x="753" y="611"/>
                    </a:lnTo>
                    <a:lnTo>
                      <a:pt x="751" y="605"/>
                    </a:lnTo>
                    <a:lnTo>
                      <a:pt x="749" y="603"/>
                    </a:lnTo>
                    <a:lnTo>
                      <a:pt x="747" y="601"/>
                    </a:lnTo>
                    <a:lnTo>
                      <a:pt x="743" y="599"/>
                    </a:lnTo>
                    <a:lnTo>
                      <a:pt x="743" y="601"/>
                    </a:lnTo>
                    <a:lnTo>
                      <a:pt x="739" y="601"/>
                    </a:lnTo>
                    <a:lnTo>
                      <a:pt x="735" y="597"/>
                    </a:lnTo>
                    <a:lnTo>
                      <a:pt x="733" y="595"/>
                    </a:lnTo>
                    <a:lnTo>
                      <a:pt x="731" y="597"/>
                    </a:lnTo>
                    <a:lnTo>
                      <a:pt x="731" y="595"/>
                    </a:lnTo>
                    <a:lnTo>
                      <a:pt x="733" y="591"/>
                    </a:lnTo>
                    <a:lnTo>
                      <a:pt x="733" y="583"/>
                    </a:lnTo>
                    <a:lnTo>
                      <a:pt x="731" y="579"/>
                    </a:lnTo>
                    <a:lnTo>
                      <a:pt x="731" y="577"/>
                    </a:lnTo>
                    <a:lnTo>
                      <a:pt x="727" y="567"/>
                    </a:lnTo>
                    <a:lnTo>
                      <a:pt x="727" y="565"/>
                    </a:lnTo>
                    <a:lnTo>
                      <a:pt x="731" y="563"/>
                    </a:lnTo>
                    <a:lnTo>
                      <a:pt x="733" y="551"/>
                    </a:lnTo>
                    <a:lnTo>
                      <a:pt x="731" y="549"/>
                    </a:lnTo>
                    <a:lnTo>
                      <a:pt x="729" y="548"/>
                    </a:lnTo>
                    <a:lnTo>
                      <a:pt x="729" y="542"/>
                    </a:lnTo>
                    <a:lnTo>
                      <a:pt x="727" y="542"/>
                    </a:lnTo>
                    <a:lnTo>
                      <a:pt x="723" y="540"/>
                    </a:lnTo>
                    <a:lnTo>
                      <a:pt x="721" y="536"/>
                    </a:lnTo>
                    <a:lnTo>
                      <a:pt x="719" y="536"/>
                    </a:lnTo>
                    <a:lnTo>
                      <a:pt x="715" y="536"/>
                    </a:lnTo>
                    <a:lnTo>
                      <a:pt x="715" y="532"/>
                    </a:lnTo>
                    <a:lnTo>
                      <a:pt x="715" y="530"/>
                    </a:lnTo>
                    <a:lnTo>
                      <a:pt x="711" y="530"/>
                    </a:lnTo>
                    <a:lnTo>
                      <a:pt x="701" y="522"/>
                    </a:lnTo>
                    <a:lnTo>
                      <a:pt x="703" y="520"/>
                    </a:lnTo>
                    <a:lnTo>
                      <a:pt x="699" y="516"/>
                    </a:lnTo>
                    <a:lnTo>
                      <a:pt x="699" y="512"/>
                    </a:lnTo>
                    <a:lnTo>
                      <a:pt x="697" y="510"/>
                    </a:lnTo>
                    <a:lnTo>
                      <a:pt x="693" y="508"/>
                    </a:lnTo>
                    <a:lnTo>
                      <a:pt x="695" y="506"/>
                    </a:lnTo>
                    <a:lnTo>
                      <a:pt x="699" y="504"/>
                    </a:lnTo>
                    <a:lnTo>
                      <a:pt x="705" y="508"/>
                    </a:lnTo>
                    <a:lnTo>
                      <a:pt x="705" y="510"/>
                    </a:lnTo>
                    <a:lnTo>
                      <a:pt x="707" y="514"/>
                    </a:lnTo>
                    <a:lnTo>
                      <a:pt x="715" y="520"/>
                    </a:lnTo>
                    <a:lnTo>
                      <a:pt x="715" y="518"/>
                    </a:lnTo>
                    <a:lnTo>
                      <a:pt x="717" y="516"/>
                    </a:lnTo>
                    <a:lnTo>
                      <a:pt x="719" y="520"/>
                    </a:lnTo>
                    <a:lnTo>
                      <a:pt x="721" y="522"/>
                    </a:lnTo>
                    <a:lnTo>
                      <a:pt x="723" y="520"/>
                    </a:lnTo>
                    <a:lnTo>
                      <a:pt x="723" y="522"/>
                    </a:lnTo>
                    <a:lnTo>
                      <a:pt x="725" y="520"/>
                    </a:lnTo>
                    <a:lnTo>
                      <a:pt x="727" y="520"/>
                    </a:lnTo>
                    <a:lnTo>
                      <a:pt x="727" y="526"/>
                    </a:lnTo>
                    <a:lnTo>
                      <a:pt x="731" y="524"/>
                    </a:lnTo>
                    <a:lnTo>
                      <a:pt x="737" y="526"/>
                    </a:lnTo>
                    <a:lnTo>
                      <a:pt x="737" y="528"/>
                    </a:lnTo>
                    <a:lnTo>
                      <a:pt x="741" y="528"/>
                    </a:lnTo>
                    <a:lnTo>
                      <a:pt x="743" y="532"/>
                    </a:lnTo>
                    <a:lnTo>
                      <a:pt x="755" y="536"/>
                    </a:lnTo>
                    <a:lnTo>
                      <a:pt x="763" y="536"/>
                    </a:lnTo>
                    <a:lnTo>
                      <a:pt x="769" y="538"/>
                    </a:lnTo>
                    <a:lnTo>
                      <a:pt x="771" y="540"/>
                    </a:lnTo>
                    <a:lnTo>
                      <a:pt x="789" y="542"/>
                    </a:lnTo>
                    <a:lnTo>
                      <a:pt x="791" y="542"/>
                    </a:lnTo>
                    <a:lnTo>
                      <a:pt x="795" y="540"/>
                    </a:lnTo>
                    <a:lnTo>
                      <a:pt x="807" y="536"/>
                    </a:lnTo>
                    <a:lnTo>
                      <a:pt x="821" y="518"/>
                    </a:lnTo>
                    <a:lnTo>
                      <a:pt x="825" y="504"/>
                    </a:lnTo>
                    <a:lnTo>
                      <a:pt x="823" y="504"/>
                    </a:lnTo>
                    <a:lnTo>
                      <a:pt x="821" y="502"/>
                    </a:lnTo>
                    <a:lnTo>
                      <a:pt x="819" y="488"/>
                    </a:lnTo>
                    <a:lnTo>
                      <a:pt x="817" y="484"/>
                    </a:lnTo>
                    <a:lnTo>
                      <a:pt x="813" y="482"/>
                    </a:lnTo>
                    <a:lnTo>
                      <a:pt x="813" y="484"/>
                    </a:lnTo>
                    <a:lnTo>
                      <a:pt x="811" y="482"/>
                    </a:lnTo>
                    <a:lnTo>
                      <a:pt x="811" y="478"/>
                    </a:lnTo>
                    <a:lnTo>
                      <a:pt x="807" y="474"/>
                    </a:lnTo>
                    <a:lnTo>
                      <a:pt x="805" y="472"/>
                    </a:lnTo>
                    <a:lnTo>
                      <a:pt x="801" y="468"/>
                    </a:lnTo>
                    <a:lnTo>
                      <a:pt x="803" y="472"/>
                    </a:lnTo>
                    <a:lnTo>
                      <a:pt x="801" y="474"/>
                    </a:lnTo>
                    <a:lnTo>
                      <a:pt x="793" y="466"/>
                    </a:lnTo>
                    <a:lnTo>
                      <a:pt x="793" y="468"/>
                    </a:lnTo>
                    <a:lnTo>
                      <a:pt x="791" y="468"/>
                    </a:lnTo>
                    <a:lnTo>
                      <a:pt x="791" y="464"/>
                    </a:lnTo>
                    <a:lnTo>
                      <a:pt x="787" y="460"/>
                    </a:lnTo>
                    <a:lnTo>
                      <a:pt x="789" y="464"/>
                    </a:lnTo>
                    <a:lnTo>
                      <a:pt x="783" y="462"/>
                    </a:lnTo>
                    <a:lnTo>
                      <a:pt x="781" y="460"/>
                    </a:lnTo>
                    <a:lnTo>
                      <a:pt x="781" y="458"/>
                    </a:lnTo>
                    <a:lnTo>
                      <a:pt x="747" y="428"/>
                    </a:lnTo>
                    <a:lnTo>
                      <a:pt x="737" y="426"/>
                    </a:lnTo>
                    <a:lnTo>
                      <a:pt x="739" y="428"/>
                    </a:lnTo>
                    <a:lnTo>
                      <a:pt x="737" y="430"/>
                    </a:lnTo>
                    <a:lnTo>
                      <a:pt x="719" y="422"/>
                    </a:lnTo>
                    <a:lnTo>
                      <a:pt x="719" y="424"/>
                    </a:lnTo>
                    <a:lnTo>
                      <a:pt x="713" y="426"/>
                    </a:lnTo>
                    <a:lnTo>
                      <a:pt x="711" y="424"/>
                    </a:lnTo>
                    <a:lnTo>
                      <a:pt x="711" y="420"/>
                    </a:lnTo>
                    <a:lnTo>
                      <a:pt x="705" y="424"/>
                    </a:lnTo>
                    <a:lnTo>
                      <a:pt x="707" y="418"/>
                    </a:lnTo>
                    <a:lnTo>
                      <a:pt x="703" y="420"/>
                    </a:lnTo>
                    <a:lnTo>
                      <a:pt x="705" y="418"/>
                    </a:lnTo>
                    <a:lnTo>
                      <a:pt x="703" y="416"/>
                    </a:lnTo>
                    <a:lnTo>
                      <a:pt x="701" y="416"/>
                    </a:lnTo>
                    <a:lnTo>
                      <a:pt x="697" y="418"/>
                    </a:lnTo>
                    <a:lnTo>
                      <a:pt x="699" y="416"/>
                    </a:lnTo>
                    <a:lnTo>
                      <a:pt x="697" y="414"/>
                    </a:lnTo>
                    <a:lnTo>
                      <a:pt x="693" y="414"/>
                    </a:lnTo>
                    <a:lnTo>
                      <a:pt x="695" y="406"/>
                    </a:lnTo>
                    <a:lnTo>
                      <a:pt x="695" y="410"/>
                    </a:lnTo>
                    <a:lnTo>
                      <a:pt x="697" y="410"/>
                    </a:lnTo>
                    <a:lnTo>
                      <a:pt x="699" y="410"/>
                    </a:lnTo>
                    <a:lnTo>
                      <a:pt x="701" y="412"/>
                    </a:lnTo>
                    <a:lnTo>
                      <a:pt x="703" y="412"/>
                    </a:lnTo>
                    <a:lnTo>
                      <a:pt x="705" y="412"/>
                    </a:lnTo>
                    <a:lnTo>
                      <a:pt x="707" y="408"/>
                    </a:lnTo>
                    <a:lnTo>
                      <a:pt x="707" y="406"/>
                    </a:lnTo>
                    <a:lnTo>
                      <a:pt x="703" y="404"/>
                    </a:lnTo>
                    <a:lnTo>
                      <a:pt x="701" y="404"/>
                    </a:lnTo>
                    <a:lnTo>
                      <a:pt x="699" y="404"/>
                    </a:lnTo>
                    <a:lnTo>
                      <a:pt x="699" y="402"/>
                    </a:lnTo>
                    <a:lnTo>
                      <a:pt x="691" y="398"/>
                    </a:lnTo>
                    <a:lnTo>
                      <a:pt x="693" y="400"/>
                    </a:lnTo>
                    <a:lnTo>
                      <a:pt x="693" y="404"/>
                    </a:lnTo>
                    <a:lnTo>
                      <a:pt x="691" y="404"/>
                    </a:lnTo>
                    <a:lnTo>
                      <a:pt x="689" y="404"/>
                    </a:lnTo>
                    <a:lnTo>
                      <a:pt x="689" y="406"/>
                    </a:lnTo>
                    <a:lnTo>
                      <a:pt x="689" y="408"/>
                    </a:lnTo>
                    <a:lnTo>
                      <a:pt x="687" y="410"/>
                    </a:lnTo>
                    <a:lnTo>
                      <a:pt x="685" y="410"/>
                    </a:lnTo>
                    <a:lnTo>
                      <a:pt x="683" y="406"/>
                    </a:lnTo>
                    <a:lnTo>
                      <a:pt x="677" y="404"/>
                    </a:lnTo>
                    <a:lnTo>
                      <a:pt x="677" y="406"/>
                    </a:lnTo>
                    <a:lnTo>
                      <a:pt x="677" y="404"/>
                    </a:lnTo>
                    <a:lnTo>
                      <a:pt x="671" y="404"/>
                    </a:lnTo>
                    <a:lnTo>
                      <a:pt x="671" y="408"/>
                    </a:lnTo>
                    <a:lnTo>
                      <a:pt x="669" y="408"/>
                    </a:lnTo>
                    <a:lnTo>
                      <a:pt x="667" y="408"/>
                    </a:lnTo>
                    <a:lnTo>
                      <a:pt x="665" y="406"/>
                    </a:lnTo>
                    <a:lnTo>
                      <a:pt x="665" y="408"/>
                    </a:lnTo>
                    <a:lnTo>
                      <a:pt x="665" y="410"/>
                    </a:lnTo>
                    <a:lnTo>
                      <a:pt x="665" y="406"/>
                    </a:lnTo>
                    <a:lnTo>
                      <a:pt x="661" y="408"/>
                    </a:lnTo>
                    <a:lnTo>
                      <a:pt x="659" y="410"/>
                    </a:lnTo>
                    <a:lnTo>
                      <a:pt x="659" y="406"/>
                    </a:lnTo>
                    <a:lnTo>
                      <a:pt x="661" y="404"/>
                    </a:lnTo>
                    <a:lnTo>
                      <a:pt x="663" y="404"/>
                    </a:lnTo>
                    <a:lnTo>
                      <a:pt x="663" y="402"/>
                    </a:lnTo>
                    <a:lnTo>
                      <a:pt x="663" y="400"/>
                    </a:lnTo>
                    <a:lnTo>
                      <a:pt x="657" y="400"/>
                    </a:lnTo>
                    <a:lnTo>
                      <a:pt x="657" y="398"/>
                    </a:lnTo>
                    <a:lnTo>
                      <a:pt x="651" y="392"/>
                    </a:lnTo>
                    <a:lnTo>
                      <a:pt x="647" y="392"/>
                    </a:lnTo>
                    <a:lnTo>
                      <a:pt x="645" y="390"/>
                    </a:lnTo>
                    <a:lnTo>
                      <a:pt x="645" y="388"/>
                    </a:lnTo>
                    <a:lnTo>
                      <a:pt x="665" y="392"/>
                    </a:lnTo>
                    <a:lnTo>
                      <a:pt x="673" y="384"/>
                    </a:lnTo>
                    <a:lnTo>
                      <a:pt x="677" y="384"/>
                    </a:lnTo>
                    <a:lnTo>
                      <a:pt x="679" y="382"/>
                    </a:lnTo>
                    <a:lnTo>
                      <a:pt x="679" y="378"/>
                    </a:lnTo>
                    <a:lnTo>
                      <a:pt x="675" y="376"/>
                    </a:lnTo>
                    <a:lnTo>
                      <a:pt x="673" y="374"/>
                    </a:lnTo>
                    <a:lnTo>
                      <a:pt x="669" y="372"/>
                    </a:lnTo>
                    <a:lnTo>
                      <a:pt x="667" y="372"/>
                    </a:lnTo>
                    <a:lnTo>
                      <a:pt x="669" y="370"/>
                    </a:lnTo>
                    <a:lnTo>
                      <a:pt x="665" y="368"/>
                    </a:lnTo>
                    <a:lnTo>
                      <a:pt x="663" y="366"/>
                    </a:lnTo>
                    <a:lnTo>
                      <a:pt x="663" y="368"/>
                    </a:lnTo>
                    <a:lnTo>
                      <a:pt x="661" y="368"/>
                    </a:lnTo>
                    <a:lnTo>
                      <a:pt x="661" y="366"/>
                    </a:lnTo>
                    <a:lnTo>
                      <a:pt x="659" y="366"/>
                    </a:lnTo>
                    <a:lnTo>
                      <a:pt x="655" y="368"/>
                    </a:lnTo>
                    <a:lnTo>
                      <a:pt x="655" y="366"/>
                    </a:lnTo>
                    <a:lnTo>
                      <a:pt x="655" y="364"/>
                    </a:lnTo>
                    <a:lnTo>
                      <a:pt x="655" y="362"/>
                    </a:lnTo>
                    <a:lnTo>
                      <a:pt x="653" y="362"/>
                    </a:lnTo>
                    <a:lnTo>
                      <a:pt x="653" y="360"/>
                    </a:lnTo>
                    <a:lnTo>
                      <a:pt x="651" y="360"/>
                    </a:lnTo>
                    <a:lnTo>
                      <a:pt x="649" y="360"/>
                    </a:lnTo>
                    <a:lnTo>
                      <a:pt x="647" y="360"/>
                    </a:lnTo>
                    <a:lnTo>
                      <a:pt x="645" y="364"/>
                    </a:lnTo>
                    <a:lnTo>
                      <a:pt x="645" y="376"/>
                    </a:lnTo>
                    <a:lnTo>
                      <a:pt x="641" y="378"/>
                    </a:lnTo>
                    <a:lnTo>
                      <a:pt x="639" y="376"/>
                    </a:lnTo>
                    <a:lnTo>
                      <a:pt x="637" y="376"/>
                    </a:lnTo>
                    <a:lnTo>
                      <a:pt x="635" y="376"/>
                    </a:lnTo>
                    <a:lnTo>
                      <a:pt x="639" y="372"/>
                    </a:lnTo>
                    <a:lnTo>
                      <a:pt x="641" y="370"/>
                    </a:lnTo>
                    <a:lnTo>
                      <a:pt x="639" y="366"/>
                    </a:lnTo>
                    <a:lnTo>
                      <a:pt x="635" y="370"/>
                    </a:lnTo>
                    <a:lnTo>
                      <a:pt x="634" y="370"/>
                    </a:lnTo>
                    <a:lnTo>
                      <a:pt x="637" y="366"/>
                    </a:lnTo>
                    <a:lnTo>
                      <a:pt x="635" y="364"/>
                    </a:lnTo>
                    <a:lnTo>
                      <a:pt x="637" y="362"/>
                    </a:lnTo>
                    <a:lnTo>
                      <a:pt x="641" y="362"/>
                    </a:lnTo>
                    <a:lnTo>
                      <a:pt x="643" y="358"/>
                    </a:lnTo>
                    <a:lnTo>
                      <a:pt x="643" y="354"/>
                    </a:lnTo>
                    <a:lnTo>
                      <a:pt x="639" y="354"/>
                    </a:lnTo>
                    <a:lnTo>
                      <a:pt x="641" y="352"/>
                    </a:lnTo>
                    <a:lnTo>
                      <a:pt x="639" y="350"/>
                    </a:lnTo>
                    <a:lnTo>
                      <a:pt x="637" y="350"/>
                    </a:lnTo>
                    <a:lnTo>
                      <a:pt x="634" y="352"/>
                    </a:lnTo>
                    <a:lnTo>
                      <a:pt x="632" y="350"/>
                    </a:lnTo>
                    <a:lnTo>
                      <a:pt x="628" y="362"/>
                    </a:lnTo>
                    <a:lnTo>
                      <a:pt x="626" y="364"/>
                    </a:lnTo>
                    <a:lnTo>
                      <a:pt x="626" y="366"/>
                    </a:lnTo>
                    <a:lnTo>
                      <a:pt x="626" y="370"/>
                    </a:lnTo>
                    <a:lnTo>
                      <a:pt x="624" y="370"/>
                    </a:lnTo>
                    <a:lnTo>
                      <a:pt x="624" y="372"/>
                    </a:lnTo>
                    <a:lnTo>
                      <a:pt x="624" y="376"/>
                    </a:lnTo>
                    <a:lnTo>
                      <a:pt x="620" y="376"/>
                    </a:lnTo>
                    <a:lnTo>
                      <a:pt x="618" y="380"/>
                    </a:lnTo>
                    <a:lnTo>
                      <a:pt x="618" y="372"/>
                    </a:lnTo>
                    <a:lnTo>
                      <a:pt x="616" y="368"/>
                    </a:lnTo>
                    <a:lnTo>
                      <a:pt x="618" y="366"/>
                    </a:lnTo>
                    <a:lnTo>
                      <a:pt x="618" y="356"/>
                    </a:lnTo>
                    <a:lnTo>
                      <a:pt x="616" y="358"/>
                    </a:lnTo>
                    <a:lnTo>
                      <a:pt x="600" y="386"/>
                    </a:lnTo>
                    <a:lnTo>
                      <a:pt x="602" y="384"/>
                    </a:lnTo>
                    <a:lnTo>
                      <a:pt x="596" y="392"/>
                    </a:lnTo>
                    <a:lnTo>
                      <a:pt x="594" y="394"/>
                    </a:lnTo>
                    <a:lnTo>
                      <a:pt x="594" y="388"/>
                    </a:lnTo>
                    <a:lnTo>
                      <a:pt x="596" y="386"/>
                    </a:lnTo>
                    <a:lnTo>
                      <a:pt x="598" y="384"/>
                    </a:lnTo>
                    <a:lnTo>
                      <a:pt x="598" y="378"/>
                    </a:lnTo>
                    <a:lnTo>
                      <a:pt x="598" y="376"/>
                    </a:lnTo>
                    <a:lnTo>
                      <a:pt x="606" y="360"/>
                    </a:lnTo>
                    <a:lnTo>
                      <a:pt x="604" y="358"/>
                    </a:lnTo>
                    <a:lnTo>
                      <a:pt x="600" y="362"/>
                    </a:lnTo>
                    <a:lnTo>
                      <a:pt x="598" y="362"/>
                    </a:lnTo>
                    <a:lnTo>
                      <a:pt x="598" y="360"/>
                    </a:lnTo>
                    <a:lnTo>
                      <a:pt x="596" y="358"/>
                    </a:lnTo>
                    <a:lnTo>
                      <a:pt x="596" y="356"/>
                    </a:lnTo>
                    <a:lnTo>
                      <a:pt x="594" y="354"/>
                    </a:lnTo>
                    <a:lnTo>
                      <a:pt x="592" y="358"/>
                    </a:lnTo>
                    <a:lnTo>
                      <a:pt x="592" y="356"/>
                    </a:lnTo>
                    <a:lnTo>
                      <a:pt x="590" y="356"/>
                    </a:lnTo>
                    <a:lnTo>
                      <a:pt x="590" y="362"/>
                    </a:lnTo>
                    <a:lnTo>
                      <a:pt x="586" y="362"/>
                    </a:lnTo>
                    <a:lnTo>
                      <a:pt x="588" y="364"/>
                    </a:lnTo>
                    <a:lnTo>
                      <a:pt x="590" y="366"/>
                    </a:lnTo>
                    <a:lnTo>
                      <a:pt x="590" y="368"/>
                    </a:lnTo>
                    <a:lnTo>
                      <a:pt x="586" y="370"/>
                    </a:lnTo>
                    <a:lnTo>
                      <a:pt x="584" y="372"/>
                    </a:lnTo>
                    <a:lnTo>
                      <a:pt x="586" y="376"/>
                    </a:lnTo>
                    <a:lnTo>
                      <a:pt x="578" y="376"/>
                    </a:lnTo>
                    <a:lnTo>
                      <a:pt x="576" y="380"/>
                    </a:lnTo>
                    <a:lnTo>
                      <a:pt x="574" y="382"/>
                    </a:lnTo>
                    <a:lnTo>
                      <a:pt x="572" y="386"/>
                    </a:lnTo>
                    <a:lnTo>
                      <a:pt x="570" y="388"/>
                    </a:lnTo>
                    <a:lnTo>
                      <a:pt x="572" y="390"/>
                    </a:lnTo>
                    <a:lnTo>
                      <a:pt x="570" y="396"/>
                    </a:lnTo>
                    <a:lnTo>
                      <a:pt x="568" y="396"/>
                    </a:lnTo>
                    <a:lnTo>
                      <a:pt x="568" y="392"/>
                    </a:lnTo>
                    <a:lnTo>
                      <a:pt x="566" y="392"/>
                    </a:lnTo>
                    <a:lnTo>
                      <a:pt x="566" y="388"/>
                    </a:lnTo>
                    <a:lnTo>
                      <a:pt x="558" y="386"/>
                    </a:lnTo>
                    <a:lnTo>
                      <a:pt x="560" y="390"/>
                    </a:lnTo>
                    <a:lnTo>
                      <a:pt x="558" y="390"/>
                    </a:lnTo>
                    <a:lnTo>
                      <a:pt x="556" y="390"/>
                    </a:lnTo>
                    <a:lnTo>
                      <a:pt x="556" y="388"/>
                    </a:lnTo>
                    <a:lnTo>
                      <a:pt x="556" y="386"/>
                    </a:lnTo>
                    <a:lnTo>
                      <a:pt x="554" y="386"/>
                    </a:lnTo>
                    <a:lnTo>
                      <a:pt x="554" y="384"/>
                    </a:lnTo>
                    <a:lnTo>
                      <a:pt x="552" y="384"/>
                    </a:lnTo>
                    <a:lnTo>
                      <a:pt x="550" y="384"/>
                    </a:lnTo>
                    <a:lnTo>
                      <a:pt x="550" y="390"/>
                    </a:lnTo>
                    <a:lnTo>
                      <a:pt x="548" y="384"/>
                    </a:lnTo>
                    <a:lnTo>
                      <a:pt x="546" y="384"/>
                    </a:lnTo>
                    <a:lnTo>
                      <a:pt x="546" y="390"/>
                    </a:lnTo>
                    <a:lnTo>
                      <a:pt x="552" y="392"/>
                    </a:lnTo>
                    <a:lnTo>
                      <a:pt x="552" y="400"/>
                    </a:lnTo>
                    <a:lnTo>
                      <a:pt x="554" y="404"/>
                    </a:lnTo>
                    <a:lnTo>
                      <a:pt x="554" y="408"/>
                    </a:lnTo>
                    <a:lnTo>
                      <a:pt x="542" y="394"/>
                    </a:lnTo>
                    <a:lnTo>
                      <a:pt x="544" y="400"/>
                    </a:lnTo>
                    <a:lnTo>
                      <a:pt x="542" y="400"/>
                    </a:lnTo>
                    <a:lnTo>
                      <a:pt x="542" y="402"/>
                    </a:lnTo>
                    <a:lnTo>
                      <a:pt x="540" y="402"/>
                    </a:lnTo>
                    <a:lnTo>
                      <a:pt x="540" y="404"/>
                    </a:lnTo>
                    <a:lnTo>
                      <a:pt x="538" y="402"/>
                    </a:lnTo>
                    <a:lnTo>
                      <a:pt x="540" y="398"/>
                    </a:lnTo>
                    <a:lnTo>
                      <a:pt x="538" y="400"/>
                    </a:lnTo>
                    <a:lnTo>
                      <a:pt x="536" y="402"/>
                    </a:lnTo>
                    <a:lnTo>
                      <a:pt x="534" y="406"/>
                    </a:lnTo>
                    <a:lnTo>
                      <a:pt x="534" y="412"/>
                    </a:lnTo>
                    <a:lnTo>
                      <a:pt x="530" y="416"/>
                    </a:lnTo>
                    <a:lnTo>
                      <a:pt x="528" y="420"/>
                    </a:lnTo>
                    <a:lnTo>
                      <a:pt x="526" y="422"/>
                    </a:lnTo>
                    <a:lnTo>
                      <a:pt x="528" y="418"/>
                    </a:lnTo>
                    <a:lnTo>
                      <a:pt x="530" y="398"/>
                    </a:lnTo>
                    <a:lnTo>
                      <a:pt x="526" y="400"/>
                    </a:lnTo>
                    <a:lnTo>
                      <a:pt x="522" y="406"/>
                    </a:lnTo>
                    <a:lnTo>
                      <a:pt x="520" y="418"/>
                    </a:lnTo>
                    <a:lnTo>
                      <a:pt x="520" y="404"/>
                    </a:lnTo>
                    <a:lnTo>
                      <a:pt x="514" y="406"/>
                    </a:lnTo>
                    <a:lnTo>
                      <a:pt x="512" y="410"/>
                    </a:lnTo>
                    <a:lnTo>
                      <a:pt x="512" y="416"/>
                    </a:lnTo>
                    <a:lnTo>
                      <a:pt x="514" y="420"/>
                    </a:lnTo>
                    <a:lnTo>
                      <a:pt x="516" y="420"/>
                    </a:lnTo>
                    <a:lnTo>
                      <a:pt x="518" y="424"/>
                    </a:lnTo>
                    <a:lnTo>
                      <a:pt x="518" y="426"/>
                    </a:lnTo>
                    <a:lnTo>
                      <a:pt x="516" y="426"/>
                    </a:lnTo>
                    <a:lnTo>
                      <a:pt x="514" y="422"/>
                    </a:lnTo>
                    <a:lnTo>
                      <a:pt x="512" y="420"/>
                    </a:lnTo>
                    <a:lnTo>
                      <a:pt x="506" y="414"/>
                    </a:lnTo>
                    <a:lnTo>
                      <a:pt x="504" y="414"/>
                    </a:lnTo>
                    <a:lnTo>
                      <a:pt x="506" y="420"/>
                    </a:lnTo>
                    <a:lnTo>
                      <a:pt x="508" y="422"/>
                    </a:lnTo>
                    <a:lnTo>
                      <a:pt x="506" y="424"/>
                    </a:lnTo>
                    <a:lnTo>
                      <a:pt x="504" y="422"/>
                    </a:lnTo>
                    <a:lnTo>
                      <a:pt x="504" y="424"/>
                    </a:lnTo>
                    <a:lnTo>
                      <a:pt x="502" y="422"/>
                    </a:lnTo>
                    <a:lnTo>
                      <a:pt x="500" y="422"/>
                    </a:lnTo>
                    <a:lnTo>
                      <a:pt x="502" y="418"/>
                    </a:lnTo>
                    <a:lnTo>
                      <a:pt x="500" y="416"/>
                    </a:lnTo>
                    <a:lnTo>
                      <a:pt x="498" y="424"/>
                    </a:lnTo>
                    <a:lnTo>
                      <a:pt x="498" y="426"/>
                    </a:lnTo>
                    <a:lnTo>
                      <a:pt x="498" y="428"/>
                    </a:lnTo>
                    <a:lnTo>
                      <a:pt x="492" y="432"/>
                    </a:lnTo>
                    <a:lnTo>
                      <a:pt x="490" y="438"/>
                    </a:lnTo>
                    <a:lnTo>
                      <a:pt x="490" y="440"/>
                    </a:lnTo>
                    <a:lnTo>
                      <a:pt x="494" y="438"/>
                    </a:lnTo>
                    <a:lnTo>
                      <a:pt x="494" y="440"/>
                    </a:lnTo>
                    <a:lnTo>
                      <a:pt x="492" y="440"/>
                    </a:lnTo>
                    <a:lnTo>
                      <a:pt x="492" y="446"/>
                    </a:lnTo>
                    <a:lnTo>
                      <a:pt x="490" y="444"/>
                    </a:lnTo>
                    <a:lnTo>
                      <a:pt x="488" y="444"/>
                    </a:lnTo>
                    <a:lnTo>
                      <a:pt x="490" y="446"/>
                    </a:lnTo>
                    <a:lnTo>
                      <a:pt x="488" y="448"/>
                    </a:lnTo>
                    <a:lnTo>
                      <a:pt x="486" y="446"/>
                    </a:lnTo>
                    <a:lnTo>
                      <a:pt x="486" y="448"/>
                    </a:lnTo>
                    <a:lnTo>
                      <a:pt x="484" y="448"/>
                    </a:lnTo>
                    <a:lnTo>
                      <a:pt x="480" y="450"/>
                    </a:lnTo>
                    <a:lnTo>
                      <a:pt x="478" y="452"/>
                    </a:lnTo>
                    <a:lnTo>
                      <a:pt x="476" y="452"/>
                    </a:lnTo>
                    <a:lnTo>
                      <a:pt x="476" y="454"/>
                    </a:lnTo>
                    <a:lnTo>
                      <a:pt x="478" y="456"/>
                    </a:lnTo>
                    <a:lnTo>
                      <a:pt x="482" y="454"/>
                    </a:lnTo>
                    <a:lnTo>
                      <a:pt x="486" y="456"/>
                    </a:lnTo>
                    <a:lnTo>
                      <a:pt x="490" y="454"/>
                    </a:lnTo>
                    <a:lnTo>
                      <a:pt x="492" y="456"/>
                    </a:lnTo>
                    <a:lnTo>
                      <a:pt x="488" y="456"/>
                    </a:lnTo>
                    <a:lnTo>
                      <a:pt x="488" y="458"/>
                    </a:lnTo>
                    <a:lnTo>
                      <a:pt x="488" y="462"/>
                    </a:lnTo>
                    <a:lnTo>
                      <a:pt x="484" y="460"/>
                    </a:lnTo>
                    <a:lnTo>
                      <a:pt x="480" y="460"/>
                    </a:lnTo>
                    <a:lnTo>
                      <a:pt x="480" y="458"/>
                    </a:lnTo>
                    <a:lnTo>
                      <a:pt x="476" y="458"/>
                    </a:lnTo>
                    <a:lnTo>
                      <a:pt x="474" y="460"/>
                    </a:lnTo>
                    <a:lnTo>
                      <a:pt x="472" y="462"/>
                    </a:lnTo>
                    <a:lnTo>
                      <a:pt x="474" y="466"/>
                    </a:lnTo>
                    <a:lnTo>
                      <a:pt x="474" y="468"/>
                    </a:lnTo>
                    <a:lnTo>
                      <a:pt x="474" y="472"/>
                    </a:lnTo>
                    <a:lnTo>
                      <a:pt x="474" y="474"/>
                    </a:lnTo>
                    <a:lnTo>
                      <a:pt x="472" y="474"/>
                    </a:lnTo>
                    <a:lnTo>
                      <a:pt x="472" y="476"/>
                    </a:lnTo>
                    <a:lnTo>
                      <a:pt x="470" y="476"/>
                    </a:lnTo>
                    <a:lnTo>
                      <a:pt x="470" y="466"/>
                    </a:lnTo>
                    <a:lnTo>
                      <a:pt x="468" y="468"/>
                    </a:lnTo>
                    <a:lnTo>
                      <a:pt x="466" y="470"/>
                    </a:lnTo>
                    <a:lnTo>
                      <a:pt x="464" y="470"/>
                    </a:lnTo>
                    <a:lnTo>
                      <a:pt x="464" y="472"/>
                    </a:lnTo>
                    <a:lnTo>
                      <a:pt x="466" y="472"/>
                    </a:lnTo>
                    <a:lnTo>
                      <a:pt x="466" y="474"/>
                    </a:lnTo>
                    <a:lnTo>
                      <a:pt x="464" y="474"/>
                    </a:lnTo>
                    <a:lnTo>
                      <a:pt x="462" y="476"/>
                    </a:lnTo>
                    <a:lnTo>
                      <a:pt x="462" y="478"/>
                    </a:lnTo>
                    <a:lnTo>
                      <a:pt x="462" y="480"/>
                    </a:lnTo>
                    <a:lnTo>
                      <a:pt x="464" y="482"/>
                    </a:lnTo>
                    <a:lnTo>
                      <a:pt x="462" y="482"/>
                    </a:lnTo>
                    <a:lnTo>
                      <a:pt x="464" y="484"/>
                    </a:lnTo>
                    <a:lnTo>
                      <a:pt x="462" y="484"/>
                    </a:lnTo>
                    <a:lnTo>
                      <a:pt x="460" y="488"/>
                    </a:lnTo>
                    <a:lnTo>
                      <a:pt x="458" y="488"/>
                    </a:lnTo>
                    <a:lnTo>
                      <a:pt x="458" y="490"/>
                    </a:lnTo>
                    <a:lnTo>
                      <a:pt x="460" y="490"/>
                    </a:lnTo>
                    <a:lnTo>
                      <a:pt x="466" y="488"/>
                    </a:lnTo>
                    <a:lnTo>
                      <a:pt x="460" y="494"/>
                    </a:lnTo>
                    <a:lnTo>
                      <a:pt x="456" y="492"/>
                    </a:lnTo>
                    <a:lnTo>
                      <a:pt x="454" y="492"/>
                    </a:lnTo>
                    <a:lnTo>
                      <a:pt x="454" y="490"/>
                    </a:lnTo>
                    <a:lnTo>
                      <a:pt x="452" y="490"/>
                    </a:lnTo>
                    <a:lnTo>
                      <a:pt x="450" y="492"/>
                    </a:lnTo>
                    <a:lnTo>
                      <a:pt x="448" y="496"/>
                    </a:lnTo>
                    <a:lnTo>
                      <a:pt x="446" y="498"/>
                    </a:lnTo>
                    <a:lnTo>
                      <a:pt x="446" y="500"/>
                    </a:lnTo>
                    <a:lnTo>
                      <a:pt x="448" y="500"/>
                    </a:lnTo>
                    <a:lnTo>
                      <a:pt x="446" y="504"/>
                    </a:lnTo>
                    <a:lnTo>
                      <a:pt x="444" y="506"/>
                    </a:lnTo>
                    <a:lnTo>
                      <a:pt x="444" y="510"/>
                    </a:lnTo>
                    <a:lnTo>
                      <a:pt x="442" y="510"/>
                    </a:lnTo>
                    <a:lnTo>
                      <a:pt x="440" y="510"/>
                    </a:lnTo>
                    <a:lnTo>
                      <a:pt x="438" y="510"/>
                    </a:lnTo>
                    <a:lnTo>
                      <a:pt x="436" y="514"/>
                    </a:lnTo>
                    <a:lnTo>
                      <a:pt x="438" y="516"/>
                    </a:lnTo>
                    <a:lnTo>
                      <a:pt x="436" y="518"/>
                    </a:lnTo>
                    <a:lnTo>
                      <a:pt x="434" y="518"/>
                    </a:lnTo>
                    <a:lnTo>
                      <a:pt x="434" y="520"/>
                    </a:lnTo>
                    <a:lnTo>
                      <a:pt x="432" y="520"/>
                    </a:lnTo>
                    <a:lnTo>
                      <a:pt x="432" y="522"/>
                    </a:lnTo>
                    <a:lnTo>
                      <a:pt x="430" y="522"/>
                    </a:lnTo>
                    <a:lnTo>
                      <a:pt x="430" y="526"/>
                    </a:lnTo>
                    <a:lnTo>
                      <a:pt x="434" y="526"/>
                    </a:lnTo>
                    <a:lnTo>
                      <a:pt x="432" y="528"/>
                    </a:lnTo>
                    <a:lnTo>
                      <a:pt x="430" y="528"/>
                    </a:lnTo>
                    <a:lnTo>
                      <a:pt x="428" y="528"/>
                    </a:lnTo>
                    <a:lnTo>
                      <a:pt x="430" y="532"/>
                    </a:lnTo>
                    <a:lnTo>
                      <a:pt x="430" y="534"/>
                    </a:lnTo>
                    <a:lnTo>
                      <a:pt x="432" y="532"/>
                    </a:lnTo>
                    <a:lnTo>
                      <a:pt x="434" y="534"/>
                    </a:lnTo>
                    <a:lnTo>
                      <a:pt x="432" y="536"/>
                    </a:lnTo>
                    <a:lnTo>
                      <a:pt x="428" y="536"/>
                    </a:lnTo>
                    <a:lnTo>
                      <a:pt x="426" y="538"/>
                    </a:lnTo>
                    <a:lnTo>
                      <a:pt x="426" y="542"/>
                    </a:lnTo>
                    <a:lnTo>
                      <a:pt x="424" y="542"/>
                    </a:lnTo>
                    <a:lnTo>
                      <a:pt x="422" y="544"/>
                    </a:lnTo>
                    <a:lnTo>
                      <a:pt x="420" y="548"/>
                    </a:lnTo>
                    <a:lnTo>
                      <a:pt x="422" y="546"/>
                    </a:lnTo>
                    <a:lnTo>
                      <a:pt x="424" y="544"/>
                    </a:lnTo>
                    <a:lnTo>
                      <a:pt x="428" y="544"/>
                    </a:lnTo>
                    <a:lnTo>
                      <a:pt x="428" y="546"/>
                    </a:lnTo>
                    <a:lnTo>
                      <a:pt x="428" y="549"/>
                    </a:lnTo>
                    <a:lnTo>
                      <a:pt x="424" y="548"/>
                    </a:lnTo>
                    <a:lnTo>
                      <a:pt x="424" y="549"/>
                    </a:lnTo>
                    <a:lnTo>
                      <a:pt x="422" y="551"/>
                    </a:lnTo>
                    <a:lnTo>
                      <a:pt x="422" y="553"/>
                    </a:lnTo>
                    <a:lnTo>
                      <a:pt x="422" y="555"/>
                    </a:lnTo>
                    <a:lnTo>
                      <a:pt x="420" y="555"/>
                    </a:lnTo>
                    <a:lnTo>
                      <a:pt x="420" y="557"/>
                    </a:lnTo>
                    <a:lnTo>
                      <a:pt x="420" y="559"/>
                    </a:lnTo>
                    <a:lnTo>
                      <a:pt x="422" y="559"/>
                    </a:lnTo>
                    <a:lnTo>
                      <a:pt x="422" y="565"/>
                    </a:lnTo>
                    <a:lnTo>
                      <a:pt x="420" y="563"/>
                    </a:lnTo>
                    <a:lnTo>
                      <a:pt x="418" y="563"/>
                    </a:lnTo>
                    <a:lnTo>
                      <a:pt x="416" y="559"/>
                    </a:lnTo>
                    <a:lnTo>
                      <a:pt x="418" y="563"/>
                    </a:lnTo>
                    <a:lnTo>
                      <a:pt x="416" y="565"/>
                    </a:lnTo>
                    <a:lnTo>
                      <a:pt x="414" y="565"/>
                    </a:lnTo>
                    <a:lnTo>
                      <a:pt x="414" y="567"/>
                    </a:lnTo>
                    <a:lnTo>
                      <a:pt x="416" y="569"/>
                    </a:lnTo>
                    <a:lnTo>
                      <a:pt x="416" y="567"/>
                    </a:lnTo>
                    <a:lnTo>
                      <a:pt x="418" y="565"/>
                    </a:lnTo>
                    <a:lnTo>
                      <a:pt x="418" y="567"/>
                    </a:lnTo>
                    <a:lnTo>
                      <a:pt x="418" y="571"/>
                    </a:lnTo>
                    <a:lnTo>
                      <a:pt x="416" y="573"/>
                    </a:lnTo>
                    <a:lnTo>
                      <a:pt x="414" y="571"/>
                    </a:lnTo>
                    <a:lnTo>
                      <a:pt x="413" y="573"/>
                    </a:lnTo>
                    <a:lnTo>
                      <a:pt x="411" y="573"/>
                    </a:lnTo>
                    <a:lnTo>
                      <a:pt x="409" y="575"/>
                    </a:lnTo>
                    <a:lnTo>
                      <a:pt x="409" y="577"/>
                    </a:lnTo>
                    <a:lnTo>
                      <a:pt x="407" y="579"/>
                    </a:lnTo>
                    <a:lnTo>
                      <a:pt x="405" y="581"/>
                    </a:lnTo>
                    <a:lnTo>
                      <a:pt x="405" y="585"/>
                    </a:lnTo>
                    <a:lnTo>
                      <a:pt x="407" y="585"/>
                    </a:lnTo>
                    <a:lnTo>
                      <a:pt x="409" y="583"/>
                    </a:lnTo>
                    <a:lnTo>
                      <a:pt x="411" y="585"/>
                    </a:lnTo>
                    <a:lnTo>
                      <a:pt x="405" y="585"/>
                    </a:lnTo>
                    <a:lnTo>
                      <a:pt x="405" y="589"/>
                    </a:lnTo>
                    <a:lnTo>
                      <a:pt x="407" y="591"/>
                    </a:lnTo>
                    <a:lnTo>
                      <a:pt x="405" y="593"/>
                    </a:lnTo>
                    <a:lnTo>
                      <a:pt x="403" y="595"/>
                    </a:lnTo>
                    <a:lnTo>
                      <a:pt x="399" y="591"/>
                    </a:lnTo>
                    <a:lnTo>
                      <a:pt x="397" y="595"/>
                    </a:lnTo>
                    <a:lnTo>
                      <a:pt x="393" y="597"/>
                    </a:lnTo>
                    <a:lnTo>
                      <a:pt x="393" y="599"/>
                    </a:lnTo>
                    <a:lnTo>
                      <a:pt x="387" y="607"/>
                    </a:lnTo>
                    <a:lnTo>
                      <a:pt x="387" y="611"/>
                    </a:lnTo>
                    <a:lnTo>
                      <a:pt x="381" y="615"/>
                    </a:lnTo>
                    <a:lnTo>
                      <a:pt x="381" y="617"/>
                    </a:lnTo>
                    <a:lnTo>
                      <a:pt x="383" y="619"/>
                    </a:lnTo>
                    <a:lnTo>
                      <a:pt x="385" y="617"/>
                    </a:lnTo>
                    <a:lnTo>
                      <a:pt x="385" y="621"/>
                    </a:lnTo>
                    <a:lnTo>
                      <a:pt x="387" y="625"/>
                    </a:lnTo>
                    <a:lnTo>
                      <a:pt x="403" y="615"/>
                    </a:lnTo>
                    <a:lnTo>
                      <a:pt x="405" y="613"/>
                    </a:lnTo>
                    <a:lnTo>
                      <a:pt x="405" y="615"/>
                    </a:lnTo>
                    <a:lnTo>
                      <a:pt x="401" y="617"/>
                    </a:lnTo>
                    <a:lnTo>
                      <a:pt x="399" y="619"/>
                    </a:lnTo>
                    <a:lnTo>
                      <a:pt x="395" y="623"/>
                    </a:lnTo>
                    <a:lnTo>
                      <a:pt x="395" y="625"/>
                    </a:lnTo>
                    <a:lnTo>
                      <a:pt x="391" y="627"/>
                    </a:lnTo>
                    <a:lnTo>
                      <a:pt x="389" y="627"/>
                    </a:lnTo>
                    <a:lnTo>
                      <a:pt x="387" y="627"/>
                    </a:lnTo>
                    <a:lnTo>
                      <a:pt x="389" y="629"/>
                    </a:lnTo>
                    <a:lnTo>
                      <a:pt x="387" y="629"/>
                    </a:lnTo>
                    <a:lnTo>
                      <a:pt x="385" y="629"/>
                    </a:lnTo>
                    <a:lnTo>
                      <a:pt x="385" y="627"/>
                    </a:lnTo>
                    <a:lnTo>
                      <a:pt x="381" y="621"/>
                    </a:lnTo>
                    <a:lnTo>
                      <a:pt x="379" y="623"/>
                    </a:lnTo>
                    <a:lnTo>
                      <a:pt x="377" y="623"/>
                    </a:lnTo>
                    <a:lnTo>
                      <a:pt x="375" y="625"/>
                    </a:lnTo>
                    <a:lnTo>
                      <a:pt x="375" y="627"/>
                    </a:lnTo>
                    <a:lnTo>
                      <a:pt x="377" y="629"/>
                    </a:lnTo>
                    <a:lnTo>
                      <a:pt x="375" y="631"/>
                    </a:lnTo>
                    <a:lnTo>
                      <a:pt x="373" y="629"/>
                    </a:lnTo>
                    <a:lnTo>
                      <a:pt x="373" y="627"/>
                    </a:lnTo>
                    <a:lnTo>
                      <a:pt x="373" y="625"/>
                    </a:lnTo>
                    <a:lnTo>
                      <a:pt x="367" y="629"/>
                    </a:lnTo>
                    <a:lnTo>
                      <a:pt x="365" y="629"/>
                    </a:lnTo>
                    <a:lnTo>
                      <a:pt x="365" y="633"/>
                    </a:lnTo>
                    <a:lnTo>
                      <a:pt x="363" y="633"/>
                    </a:lnTo>
                    <a:lnTo>
                      <a:pt x="363" y="635"/>
                    </a:lnTo>
                    <a:lnTo>
                      <a:pt x="361" y="635"/>
                    </a:lnTo>
                    <a:lnTo>
                      <a:pt x="359" y="633"/>
                    </a:lnTo>
                    <a:lnTo>
                      <a:pt x="359" y="635"/>
                    </a:lnTo>
                    <a:lnTo>
                      <a:pt x="357" y="637"/>
                    </a:lnTo>
                    <a:lnTo>
                      <a:pt x="355" y="637"/>
                    </a:lnTo>
                    <a:lnTo>
                      <a:pt x="351" y="639"/>
                    </a:lnTo>
                    <a:lnTo>
                      <a:pt x="351" y="645"/>
                    </a:lnTo>
                    <a:lnTo>
                      <a:pt x="349" y="643"/>
                    </a:lnTo>
                    <a:lnTo>
                      <a:pt x="345" y="643"/>
                    </a:lnTo>
                    <a:lnTo>
                      <a:pt x="343" y="645"/>
                    </a:lnTo>
                    <a:lnTo>
                      <a:pt x="343" y="647"/>
                    </a:lnTo>
                    <a:lnTo>
                      <a:pt x="345" y="649"/>
                    </a:lnTo>
                    <a:lnTo>
                      <a:pt x="347" y="651"/>
                    </a:lnTo>
                    <a:lnTo>
                      <a:pt x="349" y="649"/>
                    </a:lnTo>
                    <a:lnTo>
                      <a:pt x="351" y="651"/>
                    </a:lnTo>
                    <a:lnTo>
                      <a:pt x="351" y="653"/>
                    </a:lnTo>
                    <a:lnTo>
                      <a:pt x="351" y="655"/>
                    </a:lnTo>
                    <a:lnTo>
                      <a:pt x="349" y="655"/>
                    </a:lnTo>
                    <a:lnTo>
                      <a:pt x="339" y="653"/>
                    </a:lnTo>
                    <a:lnTo>
                      <a:pt x="337" y="655"/>
                    </a:lnTo>
                    <a:lnTo>
                      <a:pt x="335" y="655"/>
                    </a:lnTo>
                    <a:lnTo>
                      <a:pt x="335" y="657"/>
                    </a:lnTo>
                    <a:lnTo>
                      <a:pt x="337" y="657"/>
                    </a:lnTo>
                    <a:lnTo>
                      <a:pt x="335" y="657"/>
                    </a:lnTo>
                    <a:lnTo>
                      <a:pt x="335" y="659"/>
                    </a:lnTo>
                    <a:lnTo>
                      <a:pt x="337" y="659"/>
                    </a:lnTo>
                    <a:lnTo>
                      <a:pt x="339" y="659"/>
                    </a:lnTo>
                    <a:lnTo>
                      <a:pt x="337" y="661"/>
                    </a:lnTo>
                    <a:lnTo>
                      <a:pt x="337" y="667"/>
                    </a:lnTo>
                    <a:lnTo>
                      <a:pt x="335" y="663"/>
                    </a:lnTo>
                    <a:lnTo>
                      <a:pt x="331" y="663"/>
                    </a:lnTo>
                    <a:lnTo>
                      <a:pt x="329" y="669"/>
                    </a:lnTo>
                    <a:lnTo>
                      <a:pt x="331" y="669"/>
                    </a:lnTo>
                    <a:lnTo>
                      <a:pt x="331" y="671"/>
                    </a:lnTo>
                    <a:lnTo>
                      <a:pt x="329" y="669"/>
                    </a:lnTo>
                    <a:lnTo>
                      <a:pt x="329" y="667"/>
                    </a:lnTo>
                    <a:lnTo>
                      <a:pt x="327" y="669"/>
                    </a:lnTo>
                    <a:lnTo>
                      <a:pt x="323" y="669"/>
                    </a:lnTo>
                    <a:lnTo>
                      <a:pt x="323" y="671"/>
                    </a:lnTo>
                    <a:lnTo>
                      <a:pt x="319" y="667"/>
                    </a:lnTo>
                    <a:lnTo>
                      <a:pt x="317" y="669"/>
                    </a:lnTo>
                    <a:lnTo>
                      <a:pt x="319" y="673"/>
                    </a:lnTo>
                    <a:lnTo>
                      <a:pt x="319" y="675"/>
                    </a:lnTo>
                    <a:lnTo>
                      <a:pt x="333" y="673"/>
                    </a:lnTo>
                    <a:lnTo>
                      <a:pt x="329" y="675"/>
                    </a:lnTo>
                    <a:lnTo>
                      <a:pt x="329" y="677"/>
                    </a:lnTo>
                    <a:lnTo>
                      <a:pt x="335" y="675"/>
                    </a:lnTo>
                    <a:lnTo>
                      <a:pt x="333" y="677"/>
                    </a:lnTo>
                    <a:lnTo>
                      <a:pt x="325" y="677"/>
                    </a:lnTo>
                    <a:lnTo>
                      <a:pt x="323" y="677"/>
                    </a:lnTo>
                    <a:lnTo>
                      <a:pt x="321" y="677"/>
                    </a:lnTo>
                    <a:lnTo>
                      <a:pt x="319" y="679"/>
                    </a:lnTo>
                    <a:lnTo>
                      <a:pt x="319" y="681"/>
                    </a:lnTo>
                    <a:lnTo>
                      <a:pt x="317" y="681"/>
                    </a:lnTo>
                    <a:lnTo>
                      <a:pt x="315" y="681"/>
                    </a:lnTo>
                    <a:lnTo>
                      <a:pt x="315" y="683"/>
                    </a:lnTo>
                    <a:lnTo>
                      <a:pt x="319" y="683"/>
                    </a:lnTo>
                    <a:lnTo>
                      <a:pt x="319" y="685"/>
                    </a:lnTo>
                    <a:lnTo>
                      <a:pt x="319" y="687"/>
                    </a:lnTo>
                    <a:lnTo>
                      <a:pt x="317" y="691"/>
                    </a:lnTo>
                    <a:lnTo>
                      <a:pt x="317" y="693"/>
                    </a:lnTo>
                    <a:lnTo>
                      <a:pt x="317" y="695"/>
                    </a:lnTo>
                    <a:lnTo>
                      <a:pt x="317" y="697"/>
                    </a:lnTo>
                    <a:lnTo>
                      <a:pt x="317" y="699"/>
                    </a:lnTo>
                    <a:lnTo>
                      <a:pt x="321" y="699"/>
                    </a:lnTo>
                    <a:lnTo>
                      <a:pt x="329" y="695"/>
                    </a:lnTo>
                    <a:lnTo>
                      <a:pt x="331" y="697"/>
                    </a:lnTo>
                    <a:lnTo>
                      <a:pt x="333" y="697"/>
                    </a:lnTo>
                    <a:lnTo>
                      <a:pt x="337" y="689"/>
                    </a:lnTo>
                    <a:lnTo>
                      <a:pt x="337" y="693"/>
                    </a:lnTo>
                    <a:lnTo>
                      <a:pt x="337" y="695"/>
                    </a:lnTo>
                    <a:lnTo>
                      <a:pt x="337" y="697"/>
                    </a:lnTo>
                    <a:lnTo>
                      <a:pt x="341" y="697"/>
                    </a:lnTo>
                    <a:lnTo>
                      <a:pt x="343" y="695"/>
                    </a:lnTo>
                    <a:lnTo>
                      <a:pt x="343" y="697"/>
                    </a:lnTo>
                    <a:lnTo>
                      <a:pt x="347" y="693"/>
                    </a:lnTo>
                    <a:lnTo>
                      <a:pt x="347" y="687"/>
                    </a:lnTo>
                    <a:lnTo>
                      <a:pt x="351" y="687"/>
                    </a:lnTo>
                    <a:lnTo>
                      <a:pt x="349" y="691"/>
                    </a:lnTo>
                    <a:lnTo>
                      <a:pt x="349" y="695"/>
                    </a:lnTo>
                    <a:lnTo>
                      <a:pt x="351" y="693"/>
                    </a:lnTo>
                    <a:lnTo>
                      <a:pt x="353" y="695"/>
                    </a:lnTo>
                    <a:lnTo>
                      <a:pt x="349" y="697"/>
                    </a:lnTo>
                    <a:lnTo>
                      <a:pt x="345" y="699"/>
                    </a:lnTo>
                    <a:lnTo>
                      <a:pt x="345" y="701"/>
                    </a:lnTo>
                    <a:lnTo>
                      <a:pt x="345" y="703"/>
                    </a:lnTo>
                    <a:lnTo>
                      <a:pt x="343" y="705"/>
                    </a:lnTo>
                    <a:lnTo>
                      <a:pt x="343" y="703"/>
                    </a:lnTo>
                    <a:lnTo>
                      <a:pt x="341" y="701"/>
                    </a:lnTo>
                    <a:lnTo>
                      <a:pt x="339" y="699"/>
                    </a:lnTo>
                    <a:lnTo>
                      <a:pt x="337" y="699"/>
                    </a:lnTo>
                    <a:lnTo>
                      <a:pt x="333" y="699"/>
                    </a:lnTo>
                    <a:lnTo>
                      <a:pt x="331" y="699"/>
                    </a:lnTo>
                    <a:lnTo>
                      <a:pt x="327" y="699"/>
                    </a:lnTo>
                    <a:lnTo>
                      <a:pt x="325" y="699"/>
                    </a:lnTo>
                    <a:lnTo>
                      <a:pt x="323" y="701"/>
                    </a:lnTo>
                    <a:lnTo>
                      <a:pt x="319" y="701"/>
                    </a:lnTo>
                    <a:lnTo>
                      <a:pt x="317" y="703"/>
                    </a:lnTo>
                    <a:lnTo>
                      <a:pt x="317" y="707"/>
                    </a:lnTo>
                    <a:lnTo>
                      <a:pt x="319" y="707"/>
                    </a:lnTo>
                    <a:lnTo>
                      <a:pt x="319" y="705"/>
                    </a:lnTo>
                    <a:lnTo>
                      <a:pt x="321" y="709"/>
                    </a:lnTo>
                    <a:lnTo>
                      <a:pt x="317" y="709"/>
                    </a:lnTo>
                    <a:lnTo>
                      <a:pt x="317" y="707"/>
                    </a:lnTo>
                    <a:lnTo>
                      <a:pt x="315" y="707"/>
                    </a:lnTo>
                    <a:lnTo>
                      <a:pt x="315" y="709"/>
                    </a:lnTo>
                    <a:lnTo>
                      <a:pt x="319" y="713"/>
                    </a:lnTo>
                    <a:lnTo>
                      <a:pt x="323" y="711"/>
                    </a:lnTo>
                    <a:lnTo>
                      <a:pt x="325" y="711"/>
                    </a:lnTo>
                    <a:lnTo>
                      <a:pt x="321" y="717"/>
                    </a:lnTo>
                    <a:lnTo>
                      <a:pt x="319" y="719"/>
                    </a:lnTo>
                    <a:lnTo>
                      <a:pt x="317" y="721"/>
                    </a:lnTo>
                    <a:lnTo>
                      <a:pt x="319" y="723"/>
                    </a:lnTo>
                    <a:lnTo>
                      <a:pt x="321" y="725"/>
                    </a:lnTo>
                    <a:lnTo>
                      <a:pt x="323" y="723"/>
                    </a:lnTo>
                    <a:lnTo>
                      <a:pt x="323" y="725"/>
                    </a:lnTo>
                    <a:lnTo>
                      <a:pt x="325" y="729"/>
                    </a:lnTo>
                    <a:lnTo>
                      <a:pt x="323" y="729"/>
                    </a:lnTo>
                    <a:lnTo>
                      <a:pt x="321" y="731"/>
                    </a:lnTo>
                    <a:lnTo>
                      <a:pt x="323" y="733"/>
                    </a:lnTo>
                    <a:lnTo>
                      <a:pt x="325" y="731"/>
                    </a:lnTo>
                    <a:lnTo>
                      <a:pt x="327" y="727"/>
                    </a:lnTo>
                    <a:lnTo>
                      <a:pt x="327" y="725"/>
                    </a:lnTo>
                    <a:lnTo>
                      <a:pt x="329" y="723"/>
                    </a:lnTo>
                    <a:lnTo>
                      <a:pt x="335" y="715"/>
                    </a:lnTo>
                    <a:lnTo>
                      <a:pt x="337" y="713"/>
                    </a:lnTo>
                    <a:lnTo>
                      <a:pt x="337" y="715"/>
                    </a:lnTo>
                    <a:lnTo>
                      <a:pt x="341" y="715"/>
                    </a:lnTo>
                    <a:lnTo>
                      <a:pt x="343" y="715"/>
                    </a:lnTo>
                    <a:lnTo>
                      <a:pt x="339" y="717"/>
                    </a:lnTo>
                    <a:lnTo>
                      <a:pt x="339" y="721"/>
                    </a:lnTo>
                    <a:lnTo>
                      <a:pt x="337" y="719"/>
                    </a:lnTo>
                    <a:lnTo>
                      <a:pt x="337" y="717"/>
                    </a:lnTo>
                    <a:lnTo>
                      <a:pt x="331" y="725"/>
                    </a:lnTo>
                    <a:lnTo>
                      <a:pt x="333" y="725"/>
                    </a:lnTo>
                    <a:lnTo>
                      <a:pt x="333" y="727"/>
                    </a:lnTo>
                    <a:lnTo>
                      <a:pt x="331" y="727"/>
                    </a:lnTo>
                    <a:lnTo>
                      <a:pt x="325" y="735"/>
                    </a:lnTo>
                    <a:lnTo>
                      <a:pt x="327" y="735"/>
                    </a:lnTo>
                    <a:lnTo>
                      <a:pt x="333" y="735"/>
                    </a:lnTo>
                    <a:lnTo>
                      <a:pt x="335" y="735"/>
                    </a:lnTo>
                    <a:lnTo>
                      <a:pt x="329" y="737"/>
                    </a:lnTo>
                    <a:lnTo>
                      <a:pt x="327" y="739"/>
                    </a:lnTo>
                    <a:lnTo>
                      <a:pt x="325" y="739"/>
                    </a:lnTo>
                    <a:lnTo>
                      <a:pt x="323" y="741"/>
                    </a:lnTo>
                    <a:lnTo>
                      <a:pt x="323" y="739"/>
                    </a:lnTo>
                    <a:lnTo>
                      <a:pt x="319" y="745"/>
                    </a:lnTo>
                    <a:lnTo>
                      <a:pt x="319" y="747"/>
                    </a:lnTo>
                    <a:lnTo>
                      <a:pt x="319" y="749"/>
                    </a:lnTo>
                    <a:lnTo>
                      <a:pt x="321" y="749"/>
                    </a:lnTo>
                    <a:lnTo>
                      <a:pt x="323" y="749"/>
                    </a:lnTo>
                    <a:lnTo>
                      <a:pt x="323" y="747"/>
                    </a:lnTo>
                    <a:lnTo>
                      <a:pt x="323" y="749"/>
                    </a:lnTo>
                    <a:lnTo>
                      <a:pt x="325" y="749"/>
                    </a:lnTo>
                    <a:lnTo>
                      <a:pt x="327" y="747"/>
                    </a:lnTo>
                    <a:lnTo>
                      <a:pt x="325" y="745"/>
                    </a:lnTo>
                    <a:lnTo>
                      <a:pt x="327" y="747"/>
                    </a:lnTo>
                    <a:lnTo>
                      <a:pt x="331" y="745"/>
                    </a:lnTo>
                    <a:lnTo>
                      <a:pt x="333" y="743"/>
                    </a:lnTo>
                    <a:lnTo>
                      <a:pt x="335" y="743"/>
                    </a:lnTo>
                    <a:lnTo>
                      <a:pt x="331" y="749"/>
                    </a:lnTo>
                    <a:lnTo>
                      <a:pt x="331" y="751"/>
                    </a:lnTo>
                    <a:lnTo>
                      <a:pt x="329" y="755"/>
                    </a:lnTo>
                    <a:lnTo>
                      <a:pt x="329" y="757"/>
                    </a:lnTo>
                    <a:lnTo>
                      <a:pt x="329" y="759"/>
                    </a:lnTo>
                    <a:lnTo>
                      <a:pt x="327" y="759"/>
                    </a:lnTo>
                    <a:lnTo>
                      <a:pt x="325" y="759"/>
                    </a:lnTo>
                    <a:lnTo>
                      <a:pt x="325" y="757"/>
                    </a:lnTo>
                    <a:lnTo>
                      <a:pt x="323" y="757"/>
                    </a:lnTo>
                    <a:lnTo>
                      <a:pt x="321" y="767"/>
                    </a:lnTo>
                    <a:lnTo>
                      <a:pt x="335" y="776"/>
                    </a:lnTo>
                    <a:lnTo>
                      <a:pt x="337" y="776"/>
                    </a:lnTo>
                    <a:lnTo>
                      <a:pt x="339" y="775"/>
                    </a:lnTo>
                    <a:lnTo>
                      <a:pt x="339" y="782"/>
                    </a:lnTo>
                    <a:lnTo>
                      <a:pt x="341" y="780"/>
                    </a:lnTo>
                    <a:lnTo>
                      <a:pt x="343" y="782"/>
                    </a:lnTo>
                    <a:lnTo>
                      <a:pt x="343" y="780"/>
                    </a:lnTo>
                    <a:lnTo>
                      <a:pt x="347" y="780"/>
                    </a:lnTo>
                    <a:lnTo>
                      <a:pt x="345" y="782"/>
                    </a:lnTo>
                    <a:lnTo>
                      <a:pt x="349" y="784"/>
                    </a:lnTo>
                    <a:lnTo>
                      <a:pt x="353" y="782"/>
                    </a:lnTo>
                    <a:lnTo>
                      <a:pt x="355" y="780"/>
                    </a:lnTo>
                    <a:lnTo>
                      <a:pt x="357" y="776"/>
                    </a:lnTo>
                    <a:lnTo>
                      <a:pt x="359" y="778"/>
                    </a:lnTo>
                    <a:lnTo>
                      <a:pt x="365" y="776"/>
                    </a:lnTo>
                    <a:lnTo>
                      <a:pt x="369" y="769"/>
                    </a:lnTo>
                    <a:lnTo>
                      <a:pt x="373" y="767"/>
                    </a:lnTo>
                    <a:lnTo>
                      <a:pt x="373" y="765"/>
                    </a:lnTo>
                    <a:lnTo>
                      <a:pt x="375" y="763"/>
                    </a:lnTo>
                    <a:lnTo>
                      <a:pt x="379" y="757"/>
                    </a:lnTo>
                    <a:lnTo>
                      <a:pt x="379" y="755"/>
                    </a:lnTo>
                    <a:lnTo>
                      <a:pt x="383" y="757"/>
                    </a:lnTo>
                    <a:lnTo>
                      <a:pt x="385" y="757"/>
                    </a:lnTo>
                    <a:lnTo>
                      <a:pt x="387" y="757"/>
                    </a:lnTo>
                    <a:lnTo>
                      <a:pt x="389" y="751"/>
                    </a:lnTo>
                    <a:lnTo>
                      <a:pt x="391" y="749"/>
                    </a:lnTo>
                    <a:lnTo>
                      <a:pt x="391" y="747"/>
                    </a:lnTo>
                    <a:lnTo>
                      <a:pt x="389" y="745"/>
                    </a:lnTo>
                    <a:lnTo>
                      <a:pt x="387" y="743"/>
                    </a:lnTo>
                    <a:lnTo>
                      <a:pt x="389" y="743"/>
                    </a:lnTo>
                    <a:lnTo>
                      <a:pt x="389" y="741"/>
                    </a:lnTo>
                    <a:lnTo>
                      <a:pt x="389" y="739"/>
                    </a:lnTo>
                    <a:lnTo>
                      <a:pt x="391" y="741"/>
                    </a:lnTo>
                    <a:lnTo>
                      <a:pt x="391" y="743"/>
                    </a:lnTo>
                    <a:lnTo>
                      <a:pt x="393" y="743"/>
                    </a:lnTo>
                    <a:lnTo>
                      <a:pt x="393" y="741"/>
                    </a:lnTo>
                    <a:lnTo>
                      <a:pt x="391" y="739"/>
                    </a:lnTo>
                    <a:lnTo>
                      <a:pt x="391" y="735"/>
                    </a:lnTo>
                    <a:lnTo>
                      <a:pt x="393" y="735"/>
                    </a:lnTo>
                    <a:lnTo>
                      <a:pt x="393" y="733"/>
                    </a:lnTo>
                    <a:lnTo>
                      <a:pt x="395" y="735"/>
                    </a:lnTo>
                    <a:lnTo>
                      <a:pt x="393" y="737"/>
                    </a:lnTo>
                    <a:lnTo>
                      <a:pt x="395" y="751"/>
                    </a:lnTo>
                    <a:lnTo>
                      <a:pt x="397" y="751"/>
                    </a:lnTo>
                    <a:lnTo>
                      <a:pt x="399" y="753"/>
                    </a:lnTo>
                    <a:lnTo>
                      <a:pt x="401" y="753"/>
                    </a:lnTo>
                    <a:lnTo>
                      <a:pt x="403" y="755"/>
                    </a:lnTo>
                    <a:lnTo>
                      <a:pt x="401" y="755"/>
                    </a:lnTo>
                    <a:lnTo>
                      <a:pt x="401" y="759"/>
                    </a:lnTo>
                    <a:lnTo>
                      <a:pt x="403" y="773"/>
                    </a:lnTo>
                    <a:lnTo>
                      <a:pt x="403" y="775"/>
                    </a:lnTo>
                    <a:lnTo>
                      <a:pt x="403" y="776"/>
                    </a:lnTo>
                    <a:lnTo>
                      <a:pt x="405" y="775"/>
                    </a:lnTo>
                    <a:lnTo>
                      <a:pt x="405" y="773"/>
                    </a:lnTo>
                    <a:lnTo>
                      <a:pt x="407" y="775"/>
                    </a:lnTo>
                    <a:lnTo>
                      <a:pt x="405" y="776"/>
                    </a:lnTo>
                    <a:lnTo>
                      <a:pt x="407" y="776"/>
                    </a:lnTo>
                    <a:lnTo>
                      <a:pt x="407" y="778"/>
                    </a:lnTo>
                    <a:lnTo>
                      <a:pt x="405" y="780"/>
                    </a:lnTo>
                    <a:lnTo>
                      <a:pt x="409" y="782"/>
                    </a:lnTo>
                    <a:lnTo>
                      <a:pt x="409" y="784"/>
                    </a:lnTo>
                    <a:lnTo>
                      <a:pt x="409" y="788"/>
                    </a:lnTo>
                    <a:lnTo>
                      <a:pt x="411" y="788"/>
                    </a:lnTo>
                    <a:lnTo>
                      <a:pt x="411" y="790"/>
                    </a:lnTo>
                    <a:lnTo>
                      <a:pt x="411" y="792"/>
                    </a:lnTo>
                    <a:lnTo>
                      <a:pt x="411" y="796"/>
                    </a:lnTo>
                    <a:lnTo>
                      <a:pt x="411" y="800"/>
                    </a:lnTo>
                    <a:lnTo>
                      <a:pt x="413" y="800"/>
                    </a:lnTo>
                    <a:lnTo>
                      <a:pt x="416" y="810"/>
                    </a:lnTo>
                    <a:lnTo>
                      <a:pt x="418" y="814"/>
                    </a:lnTo>
                    <a:lnTo>
                      <a:pt x="420" y="816"/>
                    </a:lnTo>
                    <a:lnTo>
                      <a:pt x="422" y="818"/>
                    </a:lnTo>
                    <a:lnTo>
                      <a:pt x="424" y="822"/>
                    </a:lnTo>
                    <a:lnTo>
                      <a:pt x="424" y="824"/>
                    </a:lnTo>
                    <a:lnTo>
                      <a:pt x="422" y="824"/>
                    </a:lnTo>
                    <a:lnTo>
                      <a:pt x="420" y="824"/>
                    </a:lnTo>
                    <a:lnTo>
                      <a:pt x="422" y="828"/>
                    </a:lnTo>
                    <a:lnTo>
                      <a:pt x="420" y="828"/>
                    </a:lnTo>
                    <a:lnTo>
                      <a:pt x="418" y="828"/>
                    </a:lnTo>
                    <a:lnTo>
                      <a:pt x="418" y="830"/>
                    </a:lnTo>
                    <a:lnTo>
                      <a:pt x="426" y="844"/>
                    </a:lnTo>
                    <a:lnTo>
                      <a:pt x="424" y="846"/>
                    </a:lnTo>
                    <a:lnTo>
                      <a:pt x="424" y="848"/>
                    </a:lnTo>
                    <a:lnTo>
                      <a:pt x="424" y="850"/>
                    </a:lnTo>
                    <a:lnTo>
                      <a:pt x="426" y="850"/>
                    </a:lnTo>
                    <a:lnTo>
                      <a:pt x="430" y="850"/>
                    </a:lnTo>
                    <a:lnTo>
                      <a:pt x="434" y="848"/>
                    </a:lnTo>
                    <a:lnTo>
                      <a:pt x="438" y="848"/>
                    </a:lnTo>
                    <a:lnTo>
                      <a:pt x="440" y="850"/>
                    </a:lnTo>
                    <a:lnTo>
                      <a:pt x="442" y="848"/>
                    </a:lnTo>
                    <a:lnTo>
                      <a:pt x="444" y="846"/>
                    </a:lnTo>
                    <a:lnTo>
                      <a:pt x="442" y="840"/>
                    </a:lnTo>
                    <a:lnTo>
                      <a:pt x="446" y="834"/>
                    </a:lnTo>
                    <a:lnTo>
                      <a:pt x="448" y="834"/>
                    </a:lnTo>
                    <a:lnTo>
                      <a:pt x="448" y="832"/>
                    </a:lnTo>
                    <a:lnTo>
                      <a:pt x="452" y="830"/>
                    </a:lnTo>
                    <a:lnTo>
                      <a:pt x="456" y="830"/>
                    </a:lnTo>
                    <a:lnTo>
                      <a:pt x="458" y="830"/>
                    </a:lnTo>
                    <a:lnTo>
                      <a:pt x="460" y="830"/>
                    </a:lnTo>
                    <a:lnTo>
                      <a:pt x="464" y="830"/>
                    </a:lnTo>
                    <a:lnTo>
                      <a:pt x="466" y="830"/>
                    </a:lnTo>
                    <a:lnTo>
                      <a:pt x="472" y="816"/>
                    </a:lnTo>
                    <a:lnTo>
                      <a:pt x="472" y="810"/>
                    </a:lnTo>
                    <a:lnTo>
                      <a:pt x="474" y="808"/>
                    </a:lnTo>
                    <a:lnTo>
                      <a:pt x="474" y="804"/>
                    </a:lnTo>
                    <a:lnTo>
                      <a:pt x="476" y="798"/>
                    </a:lnTo>
                    <a:lnTo>
                      <a:pt x="476" y="796"/>
                    </a:lnTo>
                    <a:lnTo>
                      <a:pt x="474" y="794"/>
                    </a:lnTo>
                    <a:lnTo>
                      <a:pt x="476" y="790"/>
                    </a:lnTo>
                    <a:lnTo>
                      <a:pt x="476" y="788"/>
                    </a:lnTo>
                    <a:lnTo>
                      <a:pt x="474" y="786"/>
                    </a:lnTo>
                    <a:lnTo>
                      <a:pt x="474" y="784"/>
                    </a:lnTo>
                    <a:lnTo>
                      <a:pt x="476" y="786"/>
                    </a:lnTo>
                    <a:lnTo>
                      <a:pt x="478" y="784"/>
                    </a:lnTo>
                    <a:lnTo>
                      <a:pt x="476" y="784"/>
                    </a:lnTo>
                    <a:lnTo>
                      <a:pt x="476" y="782"/>
                    </a:lnTo>
                    <a:lnTo>
                      <a:pt x="478" y="780"/>
                    </a:lnTo>
                    <a:lnTo>
                      <a:pt x="478" y="775"/>
                    </a:lnTo>
                    <a:lnTo>
                      <a:pt x="474" y="771"/>
                    </a:lnTo>
                    <a:lnTo>
                      <a:pt x="476" y="773"/>
                    </a:lnTo>
                    <a:lnTo>
                      <a:pt x="478" y="771"/>
                    </a:lnTo>
                    <a:lnTo>
                      <a:pt x="480" y="771"/>
                    </a:lnTo>
                    <a:lnTo>
                      <a:pt x="476" y="769"/>
                    </a:lnTo>
                    <a:lnTo>
                      <a:pt x="470" y="767"/>
                    </a:lnTo>
                    <a:lnTo>
                      <a:pt x="476" y="767"/>
                    </a:lnTo>
                    <a:lnTo>
                      <a:pt x="478" y="767"/>
                    </a:lnTo>
                    <a:lnTo>
                      <a:pt x="480" y="767"/>
                    </a:lnTo>
                    <a:lnTo>
                      <a:pt x="482" y="763"/>
                    </a:lnTo>
                    <a:lnTo>
                      <a:pt x="484" y="763"/>
                    </a:lnTo>
                    <a:lnTo>
                      <a:pt x="490" y="759"/>
                    </a:lnTo>
                    <a:lnTo>
                      <a:pt x="490" y="755"/>
                    </a:lnTo>
                    <a:lnTo>
                      <a:pt x="490" y="757"/>
                    </a:lnTo>
                    <a:lnTo>
                      <a:pt x="490" y="759"/>
                    </a:lnTo>
                    <a:lnTo>
                      <a:pt x="494" y="759"/>
                    </a:lnTo>
                    <a:lnTo>
                      <a:pt x="496" y="757"/>
                    </a:lnTo>
                    <a:lnTo>
                      <a:pt x="500" y="753"/>
                    </a:lnTo>
                    <a:lnTo>
                      <a:pt x="498" y="749"/>
                    </a:lnTo>
                    <a:lnTo>
                      <a:pt x="500" y="751"/>
                    </a:lnTo>
                    <a:lnTo>
                      <a:pt x="502" y="751"/>
                    </a:lnTo>
                    <a:lnTo>
                      <a:pt x="502" y="749"/>
                    </a:lnTo>
                    <a:lnTo>
                      <a:pt x="504" y="749"/>
                    </a:lnTo>
                    <a:lnTo>
                      <a:pt x="504" y="747"/>
                    </a:lnTo>
                    <a:lnTo>
                      <a:pt x="490" y="749"/>
                    </a:lnTo>
                    <a:lnTo>
                      <a:pt x="486" y="749"/>
                    </a:lnTo>
                    <a:lnTo>
                      <a:pt x="486" y="751"/>
                    </a:lnTo>
                    <a:lnTo>
                      <a:pt x="484" y="749"/>
                    </a:lnTo>
                    <a:lnTo>
                      <a:pt x="484" y="747"/>
                    </a:lnTo>
                    <a:lnTo>
                      <a:pt x="476" y="745"/>
                    </a:lnTo>
                    <a:lnTo>
                      <a:pt x="474" y="745"/>
                    </a:lnTo>
                    <a:lnTo>
                      <a:pt x="472" y="745"/>
                    </a:lnTo>
                    <a:lnTo>
                      <a:pt x="474" y="743"/>
                    </a:lnTo>
                    <a:lnTo>
                      <a:pt x="474" y="741"/>
                    </a:lnTo>
                    <a:lnTo>
                      <a:pt x="476" y="743"/>
                    </a:lnTo>
                    <a:lnTo>
                      <a:pt x="478" y="741"/>
                    </a:lnTo>
                    <a:lnTo>
                      <a:pt x="482" y="741"/>
                    </a:lnTo>
                    <a:lnTo>
                      <a:pt x="484" y="745"/>
                    </a:lnTo>
                    <a:lnTo>
                      <a:pt x="486" y="743"/>
                    </a:lnTo>
                    <a:lnTo>
                      <a:pt x="488" y="743"/>
                    </a:lnTo>
                    <a:lnTo>
                      <a:pt x="490" y="745"/>
                    </a:lnTo>
                    <a:lnTo>
                      <a:pt x="490" y="743"/>
                    </a:lnTo>
                    <a:lnTo>
                      <a:pt x="492" y="743"/>
                    </a:lnTo>
                    <a:lnTo>
                      <a:pt x="492" y="747"/>
                    </a:lnTo>
                    <a:lnTo>
                      <a:pt x="494" y="747"/>
                    </a:lnTo>
                    <a:lnTo>
                      <a:pt x="502" y="743"/>
                    </a:lnTo>
                    <a:lnTo>
                      <a:pt x="506" y="739"/>
                    </a:lnTo>
                    <a:lnTo>
                      <a:pt x="506" y="737"/>
                    </a:lnTo>
                    <a:lnTo>
                      <a:pt x="508" y="733"/>
                    </a:lnTo>
                    <a:lnTo>
                      <a:pt x="506" y="729"/>
                    </a:lnTo>
                    <a:lnTo>
                      <a:pt x="502" y="727"/>
                    </a:lnTo>
                    <a:lnTo>
                      <a:pt x="500" y="723"/>
                    </a:lnTo>
                    <a:lnTo>
                      <a:pt x="502" y="723"/>
                    </a:lnTo>
                    <a:lnTo>
                      <a:pt x="502" y="721"/>
                    </a:lnTo>
                    <a:lnTo>
                      <a:pt x="496" y="719"/>
                    </a:lnTo>
                    <a:lnTo>
                      <a:pt x="496" y="717"/>
                    </a:lnTo>
                    <a:lnTo>
                      <a:pt x="496" y="713"/>
                    </a:lnTo>
                    <a:lnTo>
                      <a:pt x="490" y="715"/>
                    </a:lnTo>
                    <a:lnTo>
                      <a:pt x="490" y="713"/>
                    </a:lnTo>
                    <a:lnTo>
                      <a:pt x="490" y="711"/>
                    </a:lnTo>
                    <a:lnTo>
                      <a:pt x="488" y="711"/>
                    </a:lnTo>
                    <a:lnTo>
                      <a:pt x="488" y="713"/>
                    </a:lnTo>
                    <a:lnTo>
                      <a:pt x="486" y="717"/>
                    </a:lnTo>
                    <a:lnTo>
                      <a:pt x="478" y="725"/>
                    </a:lnTo>
                    <a:lnTo>
                      <a:pt x="476" y="725"/>
                    </a:lnTo>
                    <a:lnTo>
                      <a:pt x="472" y="727"/>
                    </a:lnTo>
                    <a:lnTo>
                      <a:pt x="470" y="725"/>
                    </a:lnTo>
                    <a:lnTo>
                      <a:pt x="474" y="725"/>
                    </a:lnTo>
                    <a:lnTo>
                      <a:pt x="476" y="723"/>
                    </a:lnTo>
                    <a:lnTo>
                      <a:pt x="478" y="721"/>
                    </a:lnTo>
                    <a:lnTo>
                      <a:pt x="480" y="719"/>
                    </a:lnTo>
                    <a:lnTo>
                      <a:pt x="486" y="715"/>
                    </a:lnTo>
                    <a:lnTo>
                      <a:pt x="486" y="713"/>
                    </a:lnTo>
                    <a:lnTo>
                      <a:pt x="486" y="711"/>
                    </a:lnTo>
                    <a:lnTo>
                      <a:pt x="484" y="709"/>
                    </a:lnTo>
                    <a:lnTo>
                      <a:pt x="484" y="707"/>
                    </a:lnTo>
                    <a:lnTo>
                      <a:pt x="484" y="705"/>
                    </a:lnTo>
                    <a:lnTo>
                      <a:pt x="484" y="703"/>
                    </a:lnTo>
                    <a:lnTo>
                      <a:pt x="482" y="685"/>
                    </a:lnTo>
                    <a:lnTo>
                      <a:pt x="484" y="681"/>
                    </a:lnTo>
                    <a:lnTo>
                      <a:pt x="484" y="679"/>
                    </a:lnTo>
                    <a:lnTo>
                      <a:pt x="488" y="683"/>
                    </a:lnTo>
                    <a:lnTo>
                      <a:pt x="488" y="679"/>
                    </a:lnTo>
                    <a:lnTo>
                      <a:pt x="486" y="675"/>
                    </a:lnTo>
                    <a:lnTo>
                      <a:pt x="488" y="665"/>
                    </a:lnTo>
                    <a:lnTo>
                      <a:pt x="486" y="663"/>
                    </a:lnTo>
                    <a:lnTo>
                      <a:pt x="486" y="659"/>
                    </a:lnTo>
                    <a:lnTo>
                      <a:pt x="486" y="657"/>
                    </a:lnTo>
                    <a:lnTo>
                      <a:pt x="490" y="659"/>
                    </a:lnTo>
                    <a:lnTo>
                      <a:pt x="490" y="657"/>
                    </a:lnTo>
                    <a:lnTo>
                      <a:pt x="492" y="657"/>
                    </a:lnTo>
                    <a:lnTo>
                      <a:pt x="494" y="655"/>
                    </a:lnTo>
                    <a:lnTo>
                      <a:pt x="494" y="653"/>
                    </a:lnTo>
                    <a:lnTo>
                      <a:pt x="494" y="649"/>
                    </a:lnTo>
                    <a:lnTo>
                      <a:pt x="492" y="647"/>
                    </a:lnTo>
                    <a:lnTo>
                      <a:pt x="492" y="645"/>
                    </a:lnTo>
                    <a:lnTo>
                      <a:pt x="494" y="647"/>
                    </a:lnTo>
                    <a:lnTo>
                      <a:pt x="496" y="649"/>
                    </a:lnTo>
                    <a:lnTo>
                      <a:pt x="498" y="645"/>
                    </a:lnTo>
                    <a:lnTo>
                      <a:pt x="500" y="647"/>
                    </a:lnTo>
                    <a:lnTo>
                      <a:pt x="500" y="645"/>
                    </a:lnTo>
                    <a:lnTo>
                      <a:pt x="502" y="643"/>
                    </a:lnTo>
                    <a:lnTo>
                      <a:pt x="498" y="641"/>
                    </a:lnTo>
                    <a:lnTo>
                      <a:pt x="500" y="641"/>
                    </a:lnTo>
                    <a:lnTo>
                      <a:pt x="502" y="641"/>
                    </a:lnTo>
                    <a:lnTo>
                      <a:pt x="502" y="639"/>
                    </a:lnTo>
                    <a:lnTo>
                      <a:pt x="504" y="639"/>
                    </a:lnTo>
                    <a:lnTo>
                      <a:pt x="504" y="635"/>
                    </a:lnTo>
                    <a:lnTo>
                      <a:pt x="506" y="635"/>
                    </a:lnTo>
                    <a:lnTo>
                      <a:pt x="506" y="633"/>
                    </a:lnTo>
                    <a:lnTo>
                      <a:pt x="508" y="631"/>
                    </a:lnTo>
                    <a:lnTo>
                      <a:pt x="510" y="633"/>
                    </a:lnTo>
                    <a:lnTo>
                      <a:pt x="514" y="631"/>
                    </a:lnTo>
                    <a:lnTo>
                      <a:pt x="514" y="627"/>
                    </a:lnTo>
                    <a:lnTo>
                      <a:pt x="518" y="625"/>
                    </a:lnTo>
                    <a:lnTo>
                      <a:pt x="520" y="625"/>
                    </a:lnTo>
                    <a:lnTo>
                      <a:pt x="522" y="625"/>
                    </a:lnTo>
                    <a:lnTo>
                      <a:pt x="524" y="621"/>
                    </a:lnTo>
                    <a:lnTo>
                      <a:pt x="526" y="619"/>
                    </a:lnTo>
                    <a:lnTo>
                      <a:pt x="528" y="621"/>
                    </a:lnTo>
                    <a:lnTo>
                      <a:pt x="528" y="619"/>
                    </a:lnTo>
                    <a:lnTo>
                      <a:pt x="532" y="617"/>
                    </a:lnTo>
                    <a:lnTo>
                      <a:pt x="532" y="615"/>
                    </a:lnTo>
                    <a:lnTo>
                      <a:pt x="534" y="615"/>
                    </a:lnTo>
                    <a:lnTo>
                      <a:pt x="544" y="597"/>
                    </a:lnTo>
                    <a:lnTo>
                      <a:pt x="544" y="599"/>
                    </a:lnTo>
                    <a:lnTo>
                      <a:pt x="544" y="601"/>
                    </a:lnTo>
                    <a:lnTo>
                      <a:pt x="548" y="597"/>
                    </a:lnTo>
                    <a:lnTo>
                      <a:pt x="546" y="595"/>
                    </a:lnTo>
                    <a:lnTo>
                      <a:pt x="546" y="593"/>
                    </a:lnTo>
                    <a:lnTo>
                      <a:pt x="542" y="589"/>
                    </a:lnTo>
                    <a:lnTo>
                      <a:pt x="542" y="587"/>
                    </a:lnTo>
                    <a:lnTo>
                      <a:pt x="542" y="585"/>
                    </a:lnTo>
                    <a:lnTo>
                      <a:pt x="540" y="585"/>
                    </a:lnTo>
                    <a:lnTo>
                      <a:pt x="540" y="583"/>
                    </a:lnTo>
                    <a:lnTo>
                      <a:pt x="542" y="583"/>
                    </a:lnTo>
                    <a:lnTo>
                      <a:pt x="542" y="581"/>
                    </a:lnTo>
                    <a:lnTo>
                      <a:pt x="544" y="579"/>
                    </a:lnTo>
                    <a:lnTo>
                      <a:pt x="548" y="571"/>
                    </a:lnTo>
                    <a:lnTo>
                      <a:pt x="544" y="567"/>
                    </a:lnTo>
                    <a:lnTo>
                      <a:pt x="548" y="565"/>
                    </a:lnTo>
                    <a:lnTo>
                      <a:pt x="548" y="563"/>
                    </a:lnTo>
                    <a:lnTo>
                      <a:pt x="550" y="563"/>
                    </a:lnTo>
                    <a:lnTo>
                      <a:pt x="552" y="563"/>
                    </a:lnTo>
                    <a:lnTo>
                      <a:pt x="552" y="561"/>
                    </a:lnTo>
                    <a:lnTo>
                      <a:pt x="552" y="559"/>
                    </a:lnTo>
                    <a:lnTo>
                      <a:pt x="554" y="559"/>
                    </a:lnTo>
                    <a:lnTo>
                      <a:pt x="552" y="555"/>
                    </a:lnTo>
                    <a:lnTo>
                      <a:pt x="552" y="553"/>
                    </a:lnTo>
                    <a:lnTo>
                      <a:pt x="554" y="555"/>
                    </a:lnTo>
                    <a:lnTo>
                      <a:pt x="556" y="557"/>
                    </a:lnTo>
                    <a:lnTo>
                      <a:pt x="556" y="553"/>
                    </a:lnTo>
                    <a:lnTo>
                      <a:pt x="558" y="553"/>
                    </a:lnTo>
                    <a:lnTo>
                      <a:pt x="558" y="548"/>
                    </a:lnTo>
                    <a:lnTo>
                      <a:pt x="560" y="548"/>
                    </a:lnTo>
                    <a:lnTo>
                      <a:pt x="560" y="549"/>
                    </a:lnTo>
                    <a:lnTo>
                      <a:pt x="560" y="551"/>
                    </a:lnTo>
                    <a:lnTo>
                      <a:pt x="562" y="551"/>
                    </a:lnTo>
                    <a:lnTo>
                      <a:pt x="564" y="548"/>
                    </a:lnTo>
                    <a:lnTo>
                      <a:pt x="564" y="549"/>
                    </a:lnTo>
                    <a:lnTo>
                      <a:pt x="566" y="551"/>
                    </a:lnTo>
                    <a:lnTo>
                      <a:pt x="568" y="553"/>
                    </a:lnTo>
                    <a:lnTo>
                      <a:pt x="570" y="549"/>
                    </a:lnTo>
                    <a:lnTo>
                      <a:pt x="576" y="549"/>
                    </a:lnTo>
                    <a:lnTo>
                      <a:pt x="578" y="551"/>
                    </a:lnTo>
                    <a:lnTo>
                      <a:pt x="580" y="553"/>
                    </a:lnTo>
                    <a:lnTo>
                      <a:pt x="582" y="551"/>
                    </a:lnTo>
                    <a:lnTo>
                      <a:pt x="582" y="549"/>
                    </a:lnTo>
                    <a:lnTo>
                      <a:pt x="576" y="534"/>
                    </a:lnTo>
                    <a:lnTo>
                      <a:pt x="582" y="548"/>
                    </a:lnTo>
                    <a:lnTo>
                      <a:pt x="584" y="549"/>
                    </a:lnTo>
                    <a:lnTo>
                      <a:pt x="586" y="551"/>
                    </a:lnTo>
                    <a:lnTo>
                      <a:pt x="588" y="551"/>
                    </a:lnTo>
                    <a:lnTo>
                      <a:pt x="590" y="551"/>
                    </a:lnTo>
                    <a:lnTo>
                      <a:pt x="590" y="555"/>
                    </a:lnTo>
                    <a:lnTo>
                      <a:pt x="594" y="557"/>
                    </a:lnTo>
                    <a:lnTo>
                      <a:pt x="598" y="563"/>
                    </a:lnTo>
                    <a:lnTo>
                      <a:pt x="600" y="567"/>
                    </a:lnTo>
                    <a:lnTo>
                      <a:pt x="600" y="575"/>
                    </a:lnTo>
                    <a:lnTo>
                      <a:pt x="602" y="579"/>
                    </a:lnTo>
                    <a:lnTo>
                      <a:pt x="600" y="579"/>
                    </a:lnTo>
                    <a:lnTo>
                      <a:pt x="600" y="581"/>
                    </a:lnTo>
                    <a:lnTo>
                      <a:pt x="600" y="583"/>
                    </a:lnTo>
                    <a:lnTo>
                      <a:pt x="598" y="581"/>
                    </a:lnTo>
                    <a:lnTo>
                      <a:pt x="594" y="583"/>
                    </a:lnTo>
                    <a:lnTo>
                      <a:pt x="590" y="585"/>
                    </a:lnTo>
                    <a:lnTo>
                      <a:pt x="588" y="593"/>
                    </a:lnTo>
                    <a:lnTo>
                      <a:pt x="564" y="627"/>
                    </a:lnTo>
                    <a:lnTo>
                      <a:pt x="560" y="629"/>
                    </a:lnTo>
                    <a:lnTo>
                      <a:pt x="560" y="631"/>
                    </a:lnTo>
                    <a:lnTo>
                      <a:pt x="558" y="631"/>
                    </a:lnTo>
                    <a:lnTo>
                      <a:pt x="556" y="635"/>
                    </a:lnTo>
                    <a:lnTo>
                      <a:pt x="552" y="635"/>
                    </a:lnTo>
                    <a:lnTo>
                      <a:pt x="548" y="635"/>
                    </a:lnTo>
                    <a:lnTo>
                      <a:pt x="548" y="637"/>
                    </a:lnTo>
                    <a:lnTo>
                      <a:pt x="550" y="641"/>
                    </a:lnTo>
                    <a:lnTo>
                      <a:pt x="548" y="641"/>
                    </a:lnTo>
                    <a:lnTo>
                      <a:pt x="544" y="641"/>
                    </a:lnTo>
                    <a:lnTo>
                      <a:pt x="544" y="643"/>
                    </a:lnTo>
                    <a:lnTo>
                      <a:pt x="544" y="645"/>
                    </a:lnTo>
                    <a:lnTo>
                      <a:pt x="542" y="645"/>
                    </a:lnTo>
                    <a:lnTo>
                      <a:pt x="540" y="645"/>
                    </a:lnTo>
                    <a:lnTo>
                      <a:pt x="538" y="653"/>
                    </a:lnTo>
                    <a:lnTo>
                      <a:pt x="540" y="659"/>
                    </a:lnTo>
                    <a:lnTo>
                      <a:pt x="540" y="661"/>
                    </a:lnTo>
                    <a:lnTo>
                      <a:pt x="542" y="665"/>
                    </a:lnTo>
                    <a:lnTo>
                      <a:pt x="540" y="671"/>
                    </a:lnTo>
                    <a:lnTo>
                      <a:pt x="542" y="673"/>
                    </a:lnTo>
                    <a:lnTo>
                      <a:pt x="544" y="675"/>
                    </a:lnTo>
                    <a:lnTo>
                      <a:pt x="546" y="683"/>
                    </a:lnTo>
                    <a:lnTo>
                      <a:pt x="546" y="685"/>
                    </a:lnTo>
                    <a:lnTo>
                      <a:pt x="548" y="685"/>
                    </a:lnTo>
                    <a:lnTo>
                      <a:pt x="548" y="687"/>
                    </a:lnTo>
                    <a:lnTo>
                      <a:pt x="546" y="685"/>
                    </a:lnTo>
                    <a:lnTo>
                      <a:pt x="544" y="687"/>
                    </a:lnTo>
                    <a:lnTo>
                      <a:pt x="544" y="695"/>
                    </a:lnTo>
                    <a:lnTo>
                      <a:pt x="544" y="699"/>
                    </a:lnTo>
                    <a:lnTo>
                      <a:pt x="542" y="699"/>
                    </a:lnTo>
                    <a:lnTo>
                      <a:pt x="542" y="701"/>
                    </a:lnTo>
                    <a:lnTo>
                      <a:pt x="542" y="703"/>
                    </a:lnTo>
                    <a:lnTo>
                      <a:pt x="542" y="705"/>
                    </a:lnTo>
                    <a:lnTo>
                      <a:pt x="542" y="707"/>
                    </a:lnTo>
                    <a:lnTo>
                      <a:pt x="544" y="709"/>
                    </a:lnTo>
                    <a:lnTo>
                      <a:pt x="542" y="709"/>
                    </a:lnTo>
                    <a:lnTo>
                      <a:pt x="544" y="711"/>
                    </a:lnTo>
                    <a:lnTo>
                      <a:pt x="546" y="711"/>
                    </a:lnTo>
                    <a:lnTo>
                      <a:pt x="550" y="715"/>
                    </a:lnTo>
                    <a:lnTo>
                      <a:pt x="558" y="717"/>
                    </a:lnTo>
                    <a:lnTo>
                      <a:pt x="558" y="719"/>
                    </a:lnTo>
                    <a:lnTo>
                      <a:pt x="558" y="721"/>
                    </a:lnTo>
                    <a:lnTo>
                      <a:pt x="560" y="723"/>
                    </a:lnTo>
                    <a:lnTo>
                      <a:pt x="564" y="719"/>
                    </a:lnTo>
                    <a:lnTo>
                      <a:pt x="564" y="721"/>
                    </a:lnTo>
                    <a:lnTo>
                      <a:pt x="564" y="725"/>
                    </a:lnTo>
                    <a:lnTo>
                      <a:pt x="566" y="727"/>
                    </a:lnTo>
                    <a:lnTo>
                      <a:pt x="566" y="729"/>
                    </a:lnTo>
                    <a:lnTo>
                      <a:pt x="568" y="731"/>
                    </a:lnTo>
                    <a:lnTo>
                      <a:pt x="568" y="733"/>
                    </a:lnTo>
                    <a:lnTo>
                      <a:pt x="566" y="733"/>
                    </a:lnTo>
                    <a:lnTo>
                      <a:pt x="566" y="735"/>
                    </a:lnTo>
                    <a:lnTo>
                      <a:pt x="568" y="733"/>
                    </a:lnTo>
                    <a:lnTo>
                      <a:pt x="572" y="727"/>
                    </a:lnTo>
                    <a:lnTo>
                      <a:pt x="572" y="729"/>
                    </a:lnTo>
                    <a:lnTo>
                      <a:pt x="572" y="731"/>
                    </a:lnTo>
                    <a:lnTo>
                      <a:pt x="574" y="731"/>
                    </a:lnTo>
                    <a:lnTo>
                      <a:pt x="580" y="727"/>
                    </a:lnTo>
                    <a:lnTo>
                      <a:pt x="582" y="727"/>
                    </a:lnTo>
                    <a:lnTo>
                      <a:pt x="584" y="727"/>
                    </a:lnTo>
                    <a:lnTo>
                      <a:pt x="584" y="729"/>
                    </a:lnTo>
                    <a:lnTo>
                      <a:pt x="586" y="729"/>
                    </a:lnTo>
                    <a:lnTo>
                      <a:pt x="590" y="725"/>
                    </a:lnTo>
                    <a:lnTo>
                      <a:pt x="592" y="723"/>
                    </a:lnTo>
                    <a:lnTo>
                      <a:pt x="594" y="725"/>
                    </a:lnTo>
                    <a:lnTo>
                      <a:pt x="598" y="723"/>
                    </a:lnTo>
                    <a:lnTo>
                      <a:pt x="600" y="721"/>
                    </a:lnTo>
                    <a:lnTo>
                      <a:pt x="602" y="719"/>
                    </a:lnTo>
                    <a:lnTo>
                      <a:pt x="602" y="721"/>
                    </a:lnTo>
                    <a:lnTo>
                      <a:pt x="608" y="719"/>
                    </a:lnTo>
                    <a:lnTo>
                      <a:pt x="606" y="717"/>
                    </a:lnTo>
                    <a:lnTo>
                      <a:pt x="608" y="717"/>
                    </a:lnTo>
                    <a:lnTo>
                      <a:pt x="610" y="717"/>
                    </a:lnTo>
                    <a:lnTo>
                      <a:pt x="612" y="717"/>
                    </a:lnTo>
                    <a:lnTo>
                      <a:pt x="618" y="717"/>
                    </a:lnTo>
                    <a:lnTo>
                      <a:pt x="624" y="713"/>
                    </a:lnTo>
                    <a:lnTo>
                      <a:pt x="626" y="715"/>
                    </a:lnTo>
                    <a:lnTo>
                      <a:pt x="630" y="715"/>
                    </a:lnTo>
                    <a:lnTo>
                      <a:pt x="632" y="715"/>
                    </a:lnTo>
                    <a:lnTo>
                      <a:pt x="632" y="713"/>
                    </a:lnTo>
                    <a:lnTo>
                      <a:pt x="637" y="715"/>
                    </a:lnTo>
                    <a:lnTo>
                      <a:pt x="641" y="711"/>
                    </a:lnTo>
                    <a:lnTo>
                      <a:pt x="645" y="709"/>
                    </a:lnTo>
                    <a:lnTo>
                      <a:pt x="645" y="711"/>
                    </a:lnTo>
                    <a:lnTo>
                      <a:pt x="645" y="717"/>
                    </a:lnTo>
                    <a:lnTo>
                      <a:pt x="643" y="715"/>
                    </a:lnTo>
                    <a:lnTo>
                      <a:pt x="643" y="717"/>
                    </a:lnTo>
                    <a:lnTo>
                      <a:pt x="643" y="721"/>
                    </a:lnTo>
                    <a:lnTo>
                      <a:pt x="645" y="721"/>
                    </a:lnTo>
                    <a:lnTo>
                      <a:pt x="651" y="725"/>
                    </a:lnTo>
                    <a:lnTo>
                      <a:pt x="659" y="723"/>
                    </a:lnTo>
                    <a:lnTo>
                      <a:pt x="661" y="725"/>
                    </a:lnTo>
                    <a:lnTo>
                      <a:pt x="663" y="727"/>
                    </a:lnTo>
                    <a:lnTo>
                      <a:pt x="663" y="729"/>
                    </a:lnTo>
                    <a:lnTo>
                      <a:pt x="665" y="729"/>
                    </a:lnTo>
                    <a:lnTo>
                      <a:pt x="667" y="731"/>
                    </a:lnTo>
                    <a:lnTo>
                      <a:pt x="665" y="733"/>
                    </a:lnTo>
                    <a:lnTo>
                      <a:pt x="651" y="731"/>
                    </a:lnTo>
                    <a:lnTo>
                      <a:pt x="649" y="733"/>
                    </a:lnTo>
                    <a:lnTo>
                      <a:pt x="647" y="735"/>
                    </a:lnTo>
                    <a:lnTo>
                      <a:pt x="645" y="735"/>
                    </a:lnTo>
                    <a:lnTo>
                      <a:pt x="643" y="735"/>
                    </a:lnTo>
                    <a:lnTo>
                      <a:pt x="641" y="737"/>
                    </a:lnTo>
                    <a:lnTo>
                      <a:pt x="639" y="739"/>
                    </a:lnTo>
                    <a:lnTo>
                      <a:pt x="639" y="737"/>
                    </a:lnTo>
                    <a:lnTo>
                      <a:pt x="637" y="737"/>
                    </a:lnTo>
                    <a:lnTo>
                      <a:pt x="635" y="739"/>
                    </a:lnTo>
                    <a:lnTo>
                      <a:pt x="637" y="743"/>
                    </a:lnTo>
                    <a:lnTo>
                      <a:pt x="635" y="745"/>
                    </a:lnTo>
                    <a:lnTo>
                      <a:pt x="634" y="745"/>
                    </a:lnTo>
                    <a:lnTo>
                      <a:pt x="622" y="745"/>
                    </a:lnTo>
                    <a:lnTo>
                      <a:pt x="620" y="745"/>
                    </a:lnTo>
                    <a:lnTo>
                      <a:pt x="618" y="743"/>
                    </a:lnTo>
                    <a:lnTo>
                      <a:pt x="608" y="741"/>
                    </a:lnTo>
                    <a:lnTo>
                      <a:pt x="606" y="741"/>
                    </a:lnTo>
                    <a:lnTo>
                      <a:pt x="604" y="739"/>
                    </a:lnTo>
                    <a:lnTo>
                      <a:pt x="604" y="741"/>
                    </a:lnTo>
                    <a:lnTo>
                      <a:pt x="602" y="741"/>
                    </a:lnTo>
                    <a:lnTo>
                      <a:pt x="600" y="743"/>
                    </a:lnTo>
                    <a:lnTo>
                      <a:pt x="594" y="743"/>
                    </a:lnTo>
                    <a:lnTo>
                      <a:pt x="592" y="741"/>
                    </a:lnTo>
                    <a:lnTo>
                      <a:pt x="592" y="745"/>
                    </a:lnTo>
                    <a:lnTo>
                      <a:pt x="586" y="745"/>
                    </a:lnTo>
                    <a:lnTo>
                      <a:pt x="584" y="745"/>
                    </a:lnTo>
                    <a:lnTo>
                      <a:pt x="582" y="747"/>
                    </a:lnTo>
                    <a:lnTo>
                      <a:pt x="582" y="749"/>
                    </a:lnTo>
                    <a:lnTo>
                      <a:pt x="574" y="751"/>
                    </a:lnTo>
                    <a:lnTo>
                      <a:pt x="572" y="757"/>
                    </a:lnTo>
                    <a:lnTo>
                      <a:pt x="574" y="757"/>
                    </a:lnTo>
                    <a:lnTo>
                      <a:pt x="574" y="759"/>
                    </a:lnTo>
                    <a:lnTo>
                      <a:pt x="574" y="763"/>
                    </a:lnTo>
                    <a:lnTo>
                      <a:pt x="576" y="763"/>
                    </a:lnTo>
                    <a:lnTo>
                      <a:pt x="578" y="763"/>
                    </a:lnTo>
                    <a:lnTo>
                      <a:pt x="574" y="765"/>
                    </a:lnTo>
                    <a:lnTo>
                      <a:pt x="574" y="767"/>
                    </a:lnTo>
                    <a:lnTo>
                      <a:pt x="574" y="769"/>
                    </a:lnTo>
                    <a:lnTo>
                      <a:pt x="576" y="771"/>
                    </a:lnTo>
                    <a:lnTo>
                      <a:pt x="576" y="775"/>
                    </a:lnTo>
                    <a:lnTo>
                      <a:pt x="578" y="775"/>
                    </a:lnTo>
                    <a:lnTo>
                      <a:pt x="580" y="775"/>
                    </a:lnTo>
                    <a:lnTo>
                      <a:pt x="582" y="776"/>
                    </a:lnTo>
                    <a:lnTo>
                      <a:pt x="584" y="775"/>
                    </a:lnTo>
                    <a:lnTo>
                      <a:pt x="584" y="773"/>
                    </a:lnTo>
                    <a:lnTo>
                      <a:pt x="588" y="775"/>
                    </a:lnTo>
                    <a:lnTo>
                      <a:pt x="586" y="786"/>
                    </a:lnTo>
                    <a:lnTo>
                      <a:pt x="586" y="804"/>
                    </a:lnTo>
                    <a:lnTo>
                      <a:pt x="584" y="806"/>
                    </a:lnTo>
                    <a:lnTo>
                      <a:pt x="582" y="810"/>
                    </a:lnTo>
                    <a:lnTo>
                      <a:pt x="582" y="808"/>
                    </a:lnTo>
                    <a:lnTo>
                      <a:pt x="578" y="810"/>
                    </a:lnTo>
                    <a:lnTo>
                      <a:pt x="576" y="810"/>
                    </a:lnTo>
                    <a:lnTo>
                      <a:pt x="572" y="806"/>
                    </a:lnTo>
                    <a:lnTo>
                      <a:pt x="570" y="804"/>
                    </a:lnTo>
                    <a:lnTo>
                      <a:pt x="568" y="800"/>
                    </a:lnTo>
                    <a:lnTo>
                      <a:pt x="568" y="804"/>
                    </a:lnTo>
                    <a:lnTo>
                      <a:pt x="568" y="798"/>
                    </a:lnTo>
                    <a:lnTo>
                      <a:pt x="560" y="790"/>
                    </a:lnTo>
                    <a:lnTo>
                      <a:pt x="552" y="792"/>
                    </a:lnTo>
                    <a:lnTo>
                      <a:pt x="546" y="798"/>
                    </a:lnTo>
                    <a:lnTo>
                      <a:pt x="540" y="816"/>
                    </a:lnTo>
                    <a:lnTo>
                      <a:pt x="538" y="828"/>
                    </a:lnTo>
                    <a:lnTo>
                      <a:pt x="538" y="832"/>
                    </a:lnTo>
                    <a:lnTo>
                      <a:pt x="540" y="842"/>
                    </a:lnTo>
                    <a:lnTo>
                      <a:pt x="540" y="836"/>
                    </a:lnTo>
                    <a:lnTo>
                      <a:pt x="542" y="850"/>
                    </a:lnTo>
                    <a:lnTo>
                      <a:pt x="542" y="852"/>
                    </a:lnTo>
                    <a:lnTo>
                      <a:pt x="542" y="854"/>
                    </a:lnTo>
                    <a:lnTo>
                      <a:pt x="542" y="862"/>
                    </a:lnTo>
                    <a:lnTo>
                      <a:pt x="538" y="862"/>
                    </a:lnTo>
                    <a:lnTo>
                      <a:pt x="536" y="860"/>
                    </a:lnTo>
                    <a:lnTo>
                      <a:pt x="534" y="860"/>
                    </a:lnTo>
                    <a:lnTo>
                      <a:pt x="534" y="858"/>
                    </a:lnTo>
                    <a:lnTo>
                      <a:pt x="538" y="852"/>
                    </a:lnTo>
                    <a:lnTo>
                      <a:pt x="530" y="860"/>
                    </a:lnTo>
                    <a:lnTo>
                      <a:pt x="526" y="860"/>
                    </a:lnTo>
                    <a:lnTo>
                      <a:pt x="524" y="862"/>
                    </a:lnTo>
                    <a:lnTo>
                      <a:pt x="524" y="864"/>
                    </a:lnTo>
                    <a:lnTo>
                      <a:pt x="522" y="870"/>
                    </a:lnTo>
                    <a:lnTo>
                      <a:pt x="520" y="872"/>
                    </a:lnTo>
                    <a:lnTo>
                      <a:pt x="518" y="872"/>
                    </a:lnTo>
                    <a:lnTo>
                      <a:pt x="516" y="874"/>
                    </a:lnTo>
                    <a:lnTo>
                      <a:pt x="510" y="876"/>
                    </a:lnTo>
                    <a:lnTo>
                      <a:pt x="510" y="874"/>
                    </a:lnTo>
                    <a:lnTo>
                      <a:pt x="508" y="876"/>
                    </a:lnTo>
                    <a:lnTo>
                      <a:pt x="506" y="876"/>
                    </a:lnTo>
                    <a:lnTo>
                      <a:pt x="502" y="866"/>
                    </a:lnTo>
                    <a:lnTo>
                      <a:pt x="508" y="868"/>
                    </a:lnTo>
                    <a:lnTo>
                      <a:pt x="508" y="866"/>
                    </a:lnTo>
                    <a:lnTo>
                      <a:pt x="506" y="864"/>
                    </a:lnTo>
                    <a:lnTo>
                      <a:pt x="500" y="864"/>
                    </a:lnTo>
                    <a:lnTo>
                      <a:pt x="486" y="866"/>
                    </a:lnTo>
                    <a:lnTo>
                      <a:pt x="476" y="870"/>
                    </a:lnTo>
                    <a:lnTo>
                      <a:pt x="468" y="876"/>
                    </a:lnTo>
                    <a:lnTo>
                      <a:pt x="452" y="882"/>
                    </a:lnTo>
                    <a:lnTo>
                      <a:pt x="448" y="886"/>
                    </a:lnTo>
                    <a:lnTo>
                      <a:pt x="448" y="884"/>
                    </a:lnTo>
                    <a:lnTo>
                      <a:pt x="446" y="886"/>
                    </a:lnTo>
                    <a:lnTo>
                      <a:pt x="444" y="886"/>
                    </a:lnTo>
                    <a:lnTo>
                      <a:pt x="448" y="888"/>
                    </a:lnTo>
                    <a:lnTo>
                      <a:pt x="448" y="890"/>
                    </a:lnTo>
                    <a:lnTo>
                      <a:pt x="446" y="892"/>
                    </a:lnTo>
                    <a:lnTo>
                      <a:pt x="442" y="890"/>
                    </a:lnTo>
                    <a:lnTo>
                      <a:pt x="436" y="888"/>
                    </a:lnTo>
                    <a:lnTo>
                      <a:pt x="436" y="884"/>
                    </a:lnTo>
                    <a:lnTo>
                      <a:pt x="434" y="880"/>
                    </a:lnTo>
                    <a:lnTo>
                      <a:pt x="432" y="880"/>
                    </a:lnTo>
                    <a:lnTo>
                      <a:pt x="430" y="880"/>
                    </a:lnTo>
                    <a:lnTo>
                      <a:pt x="428" y="878"/>
                    </a:lnTo>
                    <a:lnTo>
                      <a:pt x="426" y="876"/>
                    </a:lnTo>
                    <a:lnTo>
                      <a:pt x="426" y="874"/>
                    </a:lnTo>
                    <a:lnTo>
                      <a:pt x="418" y="876"/>
                    </a:lnTo>
                    <a:lnTo>
                      <a:pt x="418" y="878"/>
                    </a:lnTo>
                    <a:lnTo>
                      <a:pt x="418" y="876"/>
                    </a:lnTo>
                    <a:lnTo>
                      <a:pt x="422" y="872"/>
                    </a:lnTo>
                    <a:lnTo>
                      <a:pt x="420" y="872"/>
                    </a:lnTo>
                    <a:lnTo>
                      <a:pt x="418" y="874"/>
                    </a:lnTo>
                    <a:lnTo>
                      <a:pt x="414" y="878"/>
                    </a:lnTo>
                    <a:lnTo>
                      <a:pt x="414" y="880"/>
                    </a:lnTo>
                    <a:lnTo>
                      <a:pt x="413" y="880"/>
                    </a:lnTo>
                    <a:lnTo>
                      <a:pt x="413" y="878"/>
                    </a:lnTo>
                    <a:lnTo>
                      <a:pt x="409" y="880"/>
                    </a:lnTo>
                    <a:lnTo>
                      <a:pt x="405" y="884"/>
                    </a:lnTo>
                    <a:lnTo>
                      <a:pt x="403" y="884"/>
                    </a:lnTo>
                    <a:lnTo>
                      <a:pt x="399" y="884"/>
                    </a:lnTo>
                    <a:lnTo>
                      <a:pt x="397" y="886"/>
                    </a:lnTo>
                    <a:lnTo>
                      <a:pt x="395" y="884"/>
                    </a:lnTo>
                    <a:lnTo>
                      <a:pt x="397" y="882"/>
                    </a:lnTo>
                    <a:lnTo>
                      <a:pt x="399" y="878"/>
                    </a:lnTo>
                    <a:lnTo>
                      <a:pt x="399" y="876"/>
                    </a:lnTo>
                    <a:lnTo>
                      <a:pt x="399" y="874"/>
                    </a:lnTo>
                    <a:lnTo>
                      <a:pt x="393" y="876"/>
                    </a:lnTo>
                    <a:lnTo>
                      <a:pt x="391" y="874"/>
                    </a:lnTo>
                    <a:lnTo>
                      <a:pt x="389" y="874"/>
                    </a:lnTo>
                    <a:lnTo>
                      <a:pt x="387" y="874"/>
                    </a:lnTo>
                    <a:lnTo>
                      <a:pt x="385" y="874"/>
                    </a:lnTo>
                    <a:lnTo>
                      <a:pt x="385" y="872"/>
                    </a:lnTo>
                    <a:lnTo>
                      <a:pt x="383" y="872"/>
                    </a:lnTo>
                    <a:lnTo>
                      <a:pt x="385" y="870"/>
                    </a:lnTo>
                    <a:lnTo>
                      <a:pt x="385" y="868"/>
                    </a:lnTo>
                    <a:lnTo>
                      <a:pt x="383" y="864"/>
                    </a:lnTo>
                    <a:lnTo>
                      <a:pt x="379" y="864"/>
                    </a:lnTo>
                    <a:lnTo>
                      <a:pt x="377" y="864"/>
                    </a:lnTo>
                    <a:lnTo>
                      <a:pt x="377" y="862"/>
                    </a:lnTo>
                    <a:lnTo>
                      <a:pt x="379" y="862"/>
                    </a:lnTo>
                    <a:lnTo>
                      <a:pt x="381" y="862"/>
                    </a:lnTo>
                    <a:lnTo>
                      <a:pt x="381" y="860"/>
                    </a:lnTo>
                    <a:lnTo>
                      <a:pt x="379" y="860"/>
                    </a:lnTo>
                    <a:lnTo>
                      <a:pt x="377" y="860"/>
                    </a:lnTo>
                    <a:lnTo>
                      <a:pt x="377" y="856"/>
                    </a:lnTo>
                    <a:lnTo>
                      <a:pt x="379" y="854"/>
                    </a:lnTo>
                    <a:lnTo>
                      <a:pt x="379" y="852"/>
                    </a:lnTo>
                    <a:lnTo>
                      <a:pt x="379" y="848"/>
                    </a:lnTo>
                    <a:lnTo>
                      <a:pt x="381" y="844"/>
                    </a:lnTo>
                    <a:lnTo>
                      <a:pt x="379" y="842"/>
                    </a:lnTo>
                    <a:lnTo>
                      <a:pt x="381" y="842"/>
                    </a:lnTo>
                    <a:lnTo>
                      <a:pt x="385" y="842"/>
                    </a:lnTo>
                    <a:lnTo>
                      <a:pt x="385" y="840"/>
                    </a:lnTo>
                    <a:lnTo>
                      <a:pt x="383" y="838"/>
                    </a:lnTo>
                    <a:lnTo>
                      <a:pt x="385" y="838"/>
                    </a:lnTo>
                    <a:lnTo>
                      <a:pt x="387" y="838"/>
                    </a:lnTo>
                    <a:lnTo>
                      <a:pt x="389" y="836"/>
                    </a:lnTo>
                    <a:lnTo>
                      <a:pt x="389" y="832"/>
                    </a:lnTo>
                    <a:lnTo>
                      <a:pt x="389" y="830"/>
                    </a:lnTo>
                    <a:lnTo>
                      <a:pt x="391" y="830"/>
                    </a:lnTo>
                    <a:lnTo>
                      <a:pt x="391" y="832"/>
                    </a:lnTo>
                    <a:lnTo>
                      <a:pt x="393" y="830"/>
                    </a:lnTo>
                    <a:lnTo>
                      <a:pt x="397" y="828"/>
                    </a:lnTo>
                    <a:lnTo>
                      <a:pt x="397" y="824"/>
                    </a:lnTo>
                    <a:lnTo>
                      <a:pt x="397" y="822"/>
                    </a:lnTo>
                    <a:lnTo>
                      <a:pt x="395" y="822"/>
                    </a:lnTo>
                    <a:lnTo>
                      <a:pt x="393" y="822"/>
                    </a:lnTo>
                    <a:lnTo>
                      <a:pt x="391" y="824"/>
                    </a:lnTo>
                    <a:lnTo>
                      <a:pt x="391" y="822"/>
                    </a:lnTo>
                    <a:lnTo>
                      <a:pt x="389" y="822"/>
                    </a:lnTo>
                    <a:lnTo>
                      <a:pt x="387" y="824"/>
                    </a:lnTo>
                    <a:lnTo>
                      <a:pt x="387" y="822"/>
                    </a:lnTo>
                    <a:lnTo>
                      <a:pt x="387" y="820"/>
                    </a:lnTo>
                    <a:lnTo>
                      <a:pt x="389" y="818"/>
                    </a:lnTo>
                    <a:lnTo>
                      <a:pt x="385" y="820"/>
                    </a:lnTo>
                    <a:lnTo>
                      <a:pt x="385" y="818"/>
                    </a:lnTo>
                    <a:lnTo>
                      <a:pt x="387" y="816"/>
                    </a:lnTo>
                    <a:lnTo>
                      <a:pt x="387" y="814"/>
                    </a:lnTo>
                    <a:lnTo>
                      <a:pt x="389" y="814"/>
                    </a:lnTo>
                    <a:lnTo>
                      <a:pt x="389" y="812"/>
                    </a:lnTo>
                    <a:lnTo>
                      <a:pt x="391" y="804"/>
                    </a:lnTo>
                    <a:lnTo>
                      <a:pt x="391" y="800"/>
                    </a:lnTo>
                    <a:lnTo>
                      <a:pt x="391" y="796"/>
                    </a:lnTo>
                    <a:lnTo>
                      <a:pt x="391" y="792"/>
                    </a:lnTo>
                    <a:lnTo>
                      <a:pt x="383" y="796"/>
                    </a:lnTo>
                    <a:lnTo>
                      <a:pt x="379" y="800"/>
                    </a:lnTo>
                    <a:lnTo>
                      <a:pt x="379" y="802"/>
                    </a:lnTo>
                    <a:lnTo>
                      <a:pt x="377" y="804"/>
                    </a:lnTo>
                    <a:lnTo>
                      <a:pt x="365" y="806"/>
                    </a:lnTo>
                    <a:lnTo>
                      <a:pt x="363" y="810"/>
                    </a:lnTo>
                    <a:lnTo>
                      <a:pt x="359" y="826"/>
                    </a:lnTo>
                    <a:lnTo>
                      <a:pt x="359" y="836"/>
                    </a:lnTo>
                    <a:lnTo>
                      <a:pt x="359" y="838"/>
                    </a:lnTo>
                    <a:lnTo>
                      <a:pt x="359" y="846"/>
                    </a:lnTo>
                    <a:lnTo>
                      <a:pt x="361" y="846"/>
                    </a:lnTo>
                    <a:lnTo>
                      <a:pt x="363" y="846"/>
                    </a:lnTo>
                    <a:lnTo>
                      <a:pt x="365" y="848"/>
                    </a:lnTo>
                    <a:lnTo>
                      <a:pt x="367" y="852"/>
                    </a:lnTo>
                    <a:lnTo>
                      <a:pt x="367" y="862"/>
                    </a:lnTo>
                    <a:lnTo>
                      <a:pt x="367" y="864"/>
                    </a:lnTo>
                    <a:lnTo>
                      <a:pt x="371" y="872"/>
                    </a:lnTo>
                    <a:lnTo>
                      <a:pt x="367" y="874"/>
                    </a:lnTo>
                    <a:lnTo>
                      <a:pt x="367" y="876"/>
                    </a:lnTo>
                    <a:lnTo>
                      <a:pt x="369" y="876"/>
                    </a:lnTo>
                    <a:lnTo>
                      <a:pt x="369" y="878"/>
                    </a:lnTo>
                    <a:lnTo>
                      <a:pt x="369" y="880"/>
                    </a:lnTo>
                    <a:lnTo>
                      <a:pt x="371" y="882"/>
                    </a:lnTo>
                    <a:lnTo>
                      <a:pt x="369" y="882"/>
                    </a:lnTo>
                    <a:lnTo>
                      <a:pt x="369" y="884"/>
                    </a:lnTo>
                    <a:lnTo>
                      <a:pt x="373" y="886"/>
                    </a:lnTo>
                    <a:lnTo>
                      <a:pt x="373" y="888"/>
                    </a:lnTo>
                    <a:lnTo>
                      <a:pt x="367" y="888"/>
                    </a:lnTo>
                    <a:lnTo>
                      <a:pt x="365" y="890"/>
                    </a:lnTo>
                    <a:lnTo>
                      <a:pt x="365" y="894"/>
                    </a:lnTo>
                    <a:lnTo>
                      <a:pt x="367" y="900"/>
                    </a:lnTo>
                    <a:lnTo>
                      <a:pt x="363" y="896"/>
                    </a:lnTo>
                    <a:lnTo>
                      <a:pt x="361" y="894"/>
                    </a:lnTo>
                    <a:lnTo>
                      <a:pt x="361" y="898"/>
                    </a:lnTo>
                    <a:lnTo>
                      <a:pt x="359" y="898"/>
                    </a:lnTo>
                    <a:lnTo>
                      <a:pt x="359" y="894"/>
                    </a:lnTo>
                    <a:lnTo>
                      <a:pt x="357" y="892"/>
                    </a:lnTo>
                    <a:lnTo>
                      <a:pt x="353" y="890"/>
                    </a:lnTo>
                    <a:lnTo>
                      <a:pt x="347" y="892"/>
                    </a:lnTo>
                    <a:lnTo>
                      <a:pt x="347" y="894"/>
                    </a:lnTo>
                    <a:lnTo>
                      <a:pt x="345" y="896"/>
                    </a:lnTo>
                    <a:lnTo>
                      <a:pt x="345" y="898"/>
                    </a:lnTo>
                    <a:lnTo>
                      <a:pt x="347" y="898"/>
                    </a:lnTo>
                    <a:lnTo>
                      <a:pt x="349" y="900"/>
                    </a:lnTo>
                    <a:lnTo>
                      <a:pt x="351" y="904"/>
                    </a:lnTo>
                    <a:lnTo>
                      <a:pt x="349" y="902"/>
                    </a:lnTo>
                    <a:lnTo>
                      <a:pt x="349" y="900"/>
                    </a:lnTo>
                    <a:lnTo>
                      <a:pt x="345" y="902"/>
                    </a:lnTo>
                    <a:lnTo>
                      <a:pt x="341" y="898"/>
                    </a:lnTo>
                    <a:lnTo>
                      <a:pt x="339" y="898"/>
                    </a:lnTo>
                    <a:lnTo>
                      <a:pt x="337" y="898"/>
                    </a:lnTo>
                    <a:lnTo>
                      <a:pt x="333" y="900"/>
                    </a:lnTo>
                    <a:lnTo>
                      <a:pt x="331" y="898"/>
                    </a:lnTo>
                    <a:lnTo>
                      <a:pt x="327" y="898"/>
                    </a:lnTo>
                    <a:lnTo>
                      <a:pt x="323" y="902"/>
                    </a:lnTo>
                    <a:lnTo>
                      <a:pt x="321" y="904"/>
                    </a:lnTo>
                    <a:lnTo>
                      <a:pt x="321" y="906"/>
                    </a:lnTo>
                    <a:lnTo>
                      <a:pt x="321" y="910"/>
                    </a:lnTo>
                    <a:lnTo>
                      <a:pt x="323" y="910"/>
                    </a:lnTo>
                    <a:lnTo>
                      <a:pt x="325" y="910"/>
                    </a:lnTo>
                    <a:lnTo>
                      <a:pt x="323" y="918"/>
                    </a:lnTo>
                    <a:lnTo>
                      <a:pt x="321" y="918"/>
                    </a:lnTo>
                    <a:lnTo>
                      <a:pt x="321" y="920"/>
                    </a:lnTo>
                    <a:lnTo>
                      <a:pt x="321" y="922"/>
                    </a:lnTo>
                    <a:lnTo>
                      <a:pt x="321" y="924"/>
                    </a:lnTo>
                    <a:lnTo>
                      <a:pt x="317" y="922"/>
                    </a:lnTo>
                    <a:lnTo>
                      <a:pt x="317" y="920"/>
                    </a:lnTo>
                    <a:lnTo>
                      <a:pt x="315" y="918"/>
                    </a:lnTo>
                    <a:lnTo>
                      <a:pt x="317" y="916"/>
                    </a:lnTo>
                    <a:lnTo>
                      <a:pt x="319" y="914"/>
                    </a:lnTo>
                    <a:lnTo>
                      <a:pt x="317" y="912"/>
                    </a:lnTo>
                    <a:lnTo>
                      <a:pt x="317" y="910"/>
                    </a:lnTo>
                    <a:lnTo>
                      <a:pt x="313" y="910"/>
                    </a:lnTo>
                    <a:lnTo>
                      <a:pt x="311" y="924"/>
                    </a:lnTo>
                    <a:lnTo>
                      <a:pt x="305" y="932"/>
                    </a:lnTo>
                    <a:lnTo>
                      <a:pt x="305" y="936"/>
                    </a:lnTo>
                    <a:lnTo>
                      <a:pt x="307" y="936"/>
                    </a:lnTo>
                    <a:lnTo>
                      <a:pt x="309" y="938"/>
                    </a:lnTo>
                    <a:lnTo>
                      <a:pt x="311" y="938"/>
                    </a:lnTo>
                    <a:lnTo>
                      <a:pt x="313" y="936"/>
                    </a:lnTo>
                    <a:lnTo>
                      <a:pt x="315" y="938"/>
                    </a:lnTo>
                    <a:lnTo>
                      <a:pt x="313" y="938"/>
                    </a:lnTo>
                    <a:lnTo>
                      <a:pt x="309" y="940"/>
                    </a:lnTo>
                    <a:lnTo>
                      <a:pt x="305" y="940"/>
                    </a:lnTo>
                    <a:lnTo>
                      <a:pt x="301" y="942"/>
                    </a:lnTo>
                    <a:lnTo>
                      <a:pt x="299" y="944"/>
                    </a:lnTo>
                    <a:lnTo>
                      <a:pt x="301" y="944"/>
                    </a:lnTo>
                    <a:lnTo>
                      <a:pt x="303" y="944"/>
                    </a:lnTo>
                    <a:lnTo>
                      <a:pt x="305" y="944"/>
                    </a:lnTo>
                    <a:lnTo>
                      <a:pt x="305" y="946"/>
                    </a:lnTo>
                    <a:lnTo>
                      <a:pt x="303" y="946"/>
                    </a:lnTo>
                    <a:lnTo>
                      <a:pt x="301" y="946"/>
                    </a:lnTo>
                    <a:lnTo>
                      <a:pt x="297" y="944"/>
                    </a:lnTo>
                    <a:lnTo>
                      <a:pt x="295" y="944"/>
                    </a:lnTo>
                    <a:lnTo>
                      <a:pt x="295" y="946"/>
                    </a:lnTo>
                    <a:lnTo>
                      <a:pt x="293" y="946"/>
                    </a:lnTo>
                    <a:lnTo>
                      <a:pt x="285" y="950"/>
                    </a:lnTo>
                    <a:lnTo>
                      <a:pt x="285" y="958"/>
                    </a:lnTo>
                    <a:lnTo>
                      <a:pt x="285" y="956"/>
                    </a:lnTo>
                    <a:lnTo>
                      <a:pt x="285" y="950"/>
                    </a:lnTo>
                    <a:lnTo>
                      <a:pt x="283" y="952"/>
                    </a:lnTo>
                    <a:lnTo>
                      <a:pt x="271" y="956"/>
                    </a:lnTo>
                    <a:lnTo>
                      <a:pt x="269" y="968"/>
                    </a:lnTo>
                    <a:lnTo>
                      <a:pt x="269" y="970"/>
                    </a:lnTo>
                    <a:lnTo>
                      <a:pt x="263" y="976"/>
                    </a:lnTo>
                    <a:lnTo>
                      <a:pt x="251" y="982"/>
                    </a:lnTo>
                    <a:lnTo>
                      <a:pt x="249" y="984"/>
                    </a:lnTo>
                    <a:lnTo>
                      <a:pt x="249" y="986"/>
                    </a:lnTo>
                    <a:lnTo>
                      <a:pt x="253" y="986"/>
                    </a:lnTo>
                    <a:lnTo>
                      <a:pt x="255" y="986"/>
                    </a:lnTo>
                    <a:lnTo>
                      <a:pt x="253" y="988"/>
                    </a:lnTo>
                    <a:lnTo>
                      <a:pt x="249" y="988"/>
                    </a:lnTo>
                    <a:lnTo>
                      <a:pt x="247" y="990"/>
                    </a:lnTo>
                    <a:lnTo>
                      <a:pt x="241" y="990"/>
                    </a:lnTo>
                    <a:lnTo>
                      <a:pt x="233" y="988"/>
                    </a:lnTo>
                    <a:lnTo>
                      <a:pt x="233" y="990"/>
                    </a:lnTo>
                    <a:lnTo>
                      <a:pt x="229" y="984"/>
                    </a:lnTo>
                    <a:lnTo>
                      <a:pt x="229" y="982"/>
                    </a:lnTo>
                    <a:lnTo>
                      <a:pt x="223" y="982"/>
                    </a:lnTo>
                    <a:lnTo>
                      <a:pt x="221" y="982"/>
                    </a:lnTo>
                    <a:lnTo>
                      <a:pt x="221" y="990"/>
                    </a:lnTo>
                    <a:lnTo>
                      <a:pt x="223" y="990"/>
                    </a:lnTo>
                    <a:lnTo>
                      <a:pt x="225" y="1002"/>
                    </a:lnTo>
                    <a:lnTo>
                      <a:pt x="227" y="1003"/>
                    </a:lnTo>
                    <a:lnTo>
                      <a:pt x="223" y="1005"/>
                    </a:lnTo>
                    <a:lnTo>
                      <a:pt x="223" y="1003"/>
                    </a:lnTo>
                    <a:lnTo>
                      <a:pt x="221" y="1003"/>
                    </a:lnTo>
                    <a:lnTo>
                      <a:pt x="217" y="1003"/>
                    </a:lnTo>
                    <a:lnTo>
                      <a:pt x="215" y="1003"/>
                    </a:lnTo>
                    <a:lnTo>
                      <a:pt x="211" y="1005"/>
                    </a:lnTo>
                    <a:lnTo>
                      <a:pt x="205" y="1000"/>
                    </a:lnTo>
                    <a:lnTo>
                      <a:pt x="199" y="1000"/>
                    </a:lnTo>
                    <a:lnTo>
                      <a:pt x="197" y="1002"/>
                    </a:lnTo>
                    <a:lnTo>
                      <a:pt x="182" y="1007"/>
                    </a:lnTo>
                    <a:lnTo>
                      <a:pt x="182" y="1009"/>
                    </a:lnTo>
                    <a:lnTo>
                      <a:pt x="186" y="1009"/>
                    </a:lnTo>
                    <a:lnTo>
                      <a:pt x="186" y="1011"/>
                    </a:lnTo>
                    <a:lnTo>
                      <a:pt x="184" y="1011"/>
                    </a:lnTo>
                    <a:lnTo>
                      <a:pt x="184" y="1013"/>
                    </a:lnTo>
                    <a:lnTo>
                      <a:pt x="188" y="1013"/>
                    </a:lnTo>
                    <a:lnTo>
                      <a:pt x="188" y="1015"/>
                    </a:lnTo>
                    <a:lnTo>
                      <a:pt x="182" y="1017"/>
                    </a:lnTo>
                    <a:lnTo>
                      <a:pt x="184" y="1017"/>
                    </a:lnTo>
                    <a:lnTo>
                      <a:pt x="188" y="1019"/>
                    </a:lnTo>
                    <a:lnTo>
                      <a:pt x="188" y="1021"/>
                    </a:lnTo>
                    <a:lnTo>
                      <a:pt x="190" y="1021"/>
                    </a:lnTo>
                    <a:lnTo>
                      <a:pt x="191" y="1019"/>
                    </a:lnTo>
                    <a:lnTo>
                      <a:pt x="201" y="1025"/>
                    </a:lnTo>
                    <a:lnTo>
                      <a:pt x="203" y="1025"/>
                    </a:lnTo>
                    <a:lnTo>
                      <a:pt x="203" y="1027"/>
                    </a:lnTo>
                    <a:lnTo>
                      <a:pt x="207" y="1025"/>
                    </a:lnTo>
                    <a:lnTo>
                      <a:pt x="209" y="1025"/>
                    </a:lnTo>
                    <a:lnTo>
                      <a:pt x="207" y="1027"/>
                    </a:lnTo>
                    <a:lnTo>
                      <a:pt x="211" y="1027"/>
                    </a:lnTo>
                    <a:lnTo>
                      <a:pt x="213" y="1027"/>
                    </a:lnTo>
                    <a:lnTo>
                      <a:pt x="213" y="1031"/>
                    </a:lnTo>
                    <a:lnTo>
                      <a:pt x="217" y="1033"/>
                    </a:lnTo>
                    <a:lnTo>
                      <a:pt x="219" y="1031"/>
                    </a:lnTo>
                    <a:lnTo>
                      <a:pt x="223" y="1033"/>
                    </a:lnTo>
                    <a:lnTo>
                      <a:pt x="219" y="1035"/>
                    </a:lnTo>
                    <a:lnTo>
                      <a:pt x="219" y="1037"/>
                    </a:lnTo>
                    <a:lnTo>
                      <a:pt x="219" y="1039"/>
                    </a:lnTo>
                    <a:lnTo>
                      <a:pt x="217" y="1037"/>
                    </a:lnTo>
                    <a:lnTo>
                      <a:pt x="217" y="1039"/>
                    </a:lnTo>
                    <a:lnTo>
                      <a:pt x="221" y="1045"/>
                    </a:lnTo>
                    <a:lnTo>
                      <a:pt x="223" y="1047"/>
                    </a:lnTo>
                    <a:lnTo>
                      <a:pt x="229" y="1051"/>
                    </a:lnTo>
                    <a:lnTo>
                      <a:pt x="233" y="1053"/>
                    </a:lnTo>
                    <a:lnTo>
                      <a:pt x="231" y="1055"/>
                    </a:lnTo>
                    <a:lnTo>
                      <a:pt x="233" y="1057"/>
                    </a:lnTo>
                    <a:lnTo>
                      <a:pt x="233" y="1059"/>
                    </a:lnTo>
                    <a:lnTo>
                      <a:pt x="231" y="1063"/>
                    </a:lnTo>
                    <a:lnTo>
                      <a:pt x="233" y="1065"/>
                    </a:lnTo>
                    <a:lnTo>
                      <a:pt x="235" y="1067"/>
                    </a:lnTo>
                    <a:lnTo>
                      <a:pt x="237" y="1069"/>
                    </a:lnTo>
                    <a:lnTo>
                      <a:pt x="237" y="1073"/>
                    </a:lnTo>
                    <a:lnTo>
                      <a:pt x="233" y="1067"/>
                    </a:lnTo>
                    <a:lnTo>
                      <a:pt x="233" y="1069"/>
                    </a:lnTo>
                    <a:lnTo>
                      <a:pt x="231" y="1085"/>
                    </a:lnTo>
                    <a:lnTo>
                      <a:pt x="233" y="1083"/>
                    </a:lnTo>
                    <a:lnTo>
                      <a:pt x="233" y="1085"/>
                    </a:lnTo>
                    <a:lnTo>
                      <a:pt x="231" y="1087"/>
                    </a:lnTo>
                    <a:lnTo>
                      <a:pt x="227" y="1109"/>
                    </a:lnTo>
                    <a:lnTo>
                      <a:pt x="225" y="1109"/>
                    </a:lnTo>
                    <a:lnTo>
                      <a:pt x="221" y="1109"/>
                    </a:lnTo>
                    <a:lnTo>
                      <a:pt x="221" y="1111"/>
                    </a:lnTo>
                    <a:lnTo>
                      <a:pt x="221" y="1109"/>
                    </a:lnTo>
                    <a:lnTo>
                      <a:pt x="219" y="1111"/>
                    </a:lnTo>
                    <a:lnTo>
                      <a:pt x="164" y="1105"/>
                    </a:lnTo>
                    <a:lnTo>
                      <a:pt x="162" y="1107"/>
                    </a:lnTo>
                    <a:lnTo>
                      <a:pt x="146" y="1105"/>
                    </a:lnTo>
                    <a:lnTo>
                      <a:pt x="140" y="1103"/>
                    </a:lnTo>
                    <a:lnTo>
                      <a:pt x="134" y="1105"/>
                    </a:lnTo>
                    <a:lnTo>
                      <a:pt x="132" y="1107"/>
                    </a:lnTo>
                    <a:lnTo>
                      <a:pt x="132" y="1109"/>
                    </a:lnTo>
                    <a:lnTo>
                      <a:pt x="130" y="1111"/>
                    </a:lnTo>
                    <a:lnTo>
                      <a:pt x="126" y="1111"/>
                    </a:lnTo>
                    <a:lnTo>
                      <a:pt x="122" y="1111"/>
                    </a:lnTo>
                    <a:lnTo>
                      <a:pt x="120" y="1113"/>
                    </a:lnTo>
                    <a:lnTo>
                      <a:pt x="118" y="1117"/>
                    </a:lnTo>
                    <a:lnTo>
                      <a:pt x="122" y="1121"/>
                    </a:lnTo>
                    <a:lnTo>
                      <a:pt x="122" y="1123"/>
                    </a:lnTo>
                    <a:lnTo>
                      <a:pt x="124" y="1125"/>
                    </a:lnTo>
                    <a:lnTo>
                      <a:pt x="124" y="1123"/>
                    </a:lnTo>
                    <a:lnTo>
                      <a:pt x="124" y="1127"/>
                    </a:lnTo>
                    <a:lnTo>
                      <a:pt x="126" y="1129"/>
                    </a:lnTo>
                    <a:lnTo>
                      <a:pt x="124" y="1131"/>
                    </a:lnTo>
                    <a:lnTo>
                      <a:pt x="126" y="1131"/>
                    </a:lnTo>
                    <a:lnTo>
                      <a:pt x="126" y="1133"/>
                    </a:lnTo>
                    <a:lnTo>
                      <a:pt x="124" y="1135"/>
                    </a:lnTo>
                    <a:lnTo>
                      <a:pt x="124" y="1137"/>
                    </a:lnTo>
                    <a:lnTo>
                      <a:pt x="124" y="1139"/>
                    </a:lnTo>
                    <a:lnTo>
                      <a:pt x="128" y="1153"/>
                    </a:lnTo>
                    <a:lnTo>
                      <a:pt x="122" y="1179"/>
                    </a:lnTo>
                    <a:lnTo>
                      <a:pt x="116" y="1187"/>
                    </a:lnTo>
                    <a:lnTo>
                      <a:pt x="116" y="1191"/>
                    </a:lnTo>
                    <a:lnTo>
                      <a:pt x="116" y="1195"/>
                    </a:lnTo>
                    <a:lnTo>
                      <a:pt x="118" y="1197"/>
                    </a:lnTo>
                    <a:lnTo>
                      <a:pt x="120" y="1201"/>
                    </a:lnTo>
                    <a:lnTo>
                      <a:pt x="126" y="1199"/>
                    </a:lnTo>
                    <a:lnTo>
                      <a:pt x="126" y="1201"/>
                    </a:lnTo>
                    <a:lnTo>
                      <a:pt x="126" y="1215"/>
                    </a:lnTo>
                    <a:lnTo>
                      <a:pt x="124" y="1221"/>
                    </a:lnTo>
                    <a:lnTo>
                      <a:pt x="124" y="1225"/>
                    </a:lnTo>
                    <a:lnTo>
                      <a:pt x="126" y="1225"/>
                    </a:lnTo>
                    <a:lnTo>
                      <a:pt x="134" y="1225"/>
                    </a:lnTo>
                    <a:lnTo>
                      <a:pt x="136" y="1225"/>
                    </a:lnTo>
                    <a:lnTo>
                      <a:pt x="138" y="1225"/>
                    </a:lnTo>
                    <a:lnTo>
                      <a:pt x="144" y="1223"/>
                    </a:lnTo>
                    <a:lnTo>
                      <a:pt x="150" y="1223"/>
                    </a:lnTo>
                    <a:lnTo>
                      <a:pt x="156" y="1225"/>
                    </a:lnTo>
                    <a:lnTo>
                      <a:pt x="158" y="1227"/>
                    </a:lnTo>
                    <a:lnTo>
                      <a:pt x="160" y="1230"/>
                    </a:lnTo>
                    <a:lnTo>
                      <a:pt x="162" y="1232"/>
                    </a:lnTo>
                    <a:lnTo>
                      <a:pt x="162" y="1234"/>
                    </a:lnTo>
                    <a:lnTo>
                      <a:pt x="164" y="1238"/>
                    </a:lnTo>
                    <a:lnTo>
                      <a:pt x="168" y="1240"/>
                    </a:lnTo>
                    <a:lnTo>
                      <a:pt x="172" y="1242"/>
                    </a:lnTo>
                    <a:lnTo>
                      <a:pt x="174" y="1240"/>
                    </a:lnTo>
                    <a:lnTo>
                      <a:pt x="176" y="1240"/>
                    </a:lnTo>
                    <a:lnTo>
                      <a:pt x="176" y="1238"/>
                    </a:lnTo>
                    <a:lnTo>
                      <a:pt x="178" y="1236"/>
                    </a:lnTo>
                    <a:lnTo>
                      <a:pt x="180" y="1234"/>
                    </a:lnTo>
                    <a:lnTo>
                      <a:pt x="184" y="1234"/>
                    </a:lnTo>
                    <a:lnTo>
                      <a:pt x="188" y="1230"/>
                    </a:lnTo>
                    <a:lnTo>
                      <a:pt x="195" y="1230"/>
                    </a:lnTo>
                    <a:lnTo>
                      <a:pt x="199" y="1230"/>
                    </a:lnTo>
                    <a:lnTo>
                      <a:pt x="203" y="1230"/>
                    </a:lnTo>
                    <a:lnTo>
                      <a:pt x="211" y="1230"/>
                    </a:lnTo>
                    <a:lnTo>
                      <a:pt x="213" y="1229"/>
                    </a:lnTo>
                    <a:lnTo>
                      <a:pt x="217" y="1230"/>
                    </a:lnTo>
                    <a:lnTo>
                      <a:pt x="219" y="1230"/>
                    </a:lnTo>
                    <a:lnTo>
                      <a:pt x="221" y="1229"/>
                    </a:lnTo>
                    <a:lnTo>
                      <a:pt x="223" y="1221"/>
                    </a:lnTo>
                    <a:lnTo>
                      <a:pt x="229" y="1217"/>
                    </a:lnTo>
                    <a:lnTo>
                      <a:pt x="237" y="1215"/>
                    </a:lnTo>
                    <a:lnTo>
                      <a:pt x="237" y="1211"/>
                    </a:lnTo>
                    <a:lnTo>
                      <a:pt x="237" y="1209"/>
                    </a:lnTo>
                    <a:lnTo>
                      <a:pt x="239" y="1207"/>
                    </a:lnTo>
                    <a:lnTo>
                      <a:pt x="243" y="1201"/>
                    </a:lnTo>
                    <a:lnTo>
                      <a:pt x="249" y="1197"/>
                    </a:lnTo>
                    <a:lnTo>
                      <a:pt x="249" y="1195"/>
                    </a:lnTo>
                    <a:lnTo>
                      <a:pt x="249" y="1193"/>
                    </a:lnTo>
                    <a:lnTo>
                      <a:pt x="247" y="1193"/>
                    </a:lnTo>
                    <a:lnTo>
                      <a:pt x="245" y="1193"/>
                    </a:lnTo>
                    <a:lnTo>
                      <a:pt x="245" y="1191"/>
                    </a:lnTo>
                    <a:lnTo>
                      <a:pt x="243" y="1187"/>
                    </a:lnTo>
                    <a:lnTo>
                      <a:pt x="243" y="1185"/>
                    </a:lnTo>
                    <a:lnTo>
                      <a:pt x="243" y="1179"/>
                    </a:lnTo>
                    <a:lnTo>
                      <a:pt x="259" y="1161"/>
                    </a:lnTo>
                    <a:lnTo>
                      <a:pt x="259" y="1159"/>
                    </a:lnTo>
                    <a:lnTo>
                      <a:pt x="261" y="1155"/>
                    </a:lnTo>
                    <a:lnTo>
                      <a:pt x="289" y="1139"/>
                    </a:lnTo>
                    <a:lnTo>
                      <a:pt x="293" y="1137"/>
                    </a:lnTo>
                    <a:lnTo>
                      <a:pt x="291" y="1135"/>
                    </a:lnTo>
                    <a:lnTo>
                      <a:pt x="291" y="1133"/>
                    </a:lnTo>
                    <a:lnTo>
                      <a:pt x="293" y="1131"/>
                    </a:lnTo>
                    <a:lnTo>
                      <a:pt x="293" y="1129"/>
                    </a:lnTo>
                    <a:lnTo>
                      <a:pt x="291" y="1129"/>
                    </a:lnTo>
                    <a:lnTo>
                      <a:pt x="289" y="1121"/>
                    </a:lnTo>
                    <a:lnTo>
                      <a:pt x="289" y="1119"/>
                    </a:lnTo>
                    <a:lnTo>
                      <a:pt x="289" y="1117"/>
                    </a:lnTo>
                    <a:lnTo>
                      <a:pt x="291" y="1113"/>
                    </a:lnTo>
                    <a:lnTo>
                      <a:pt x="299" y="1109"/>
                    </a:lnTo>
                    <a:lnTo>
                      <a:pt x="301" y="1107"/>
                    </a:lnTo>
                    <a:lnTo>
                      <a:pt x="303" y="1107"/>
                    </a:lnTo>
                    <a:lnTo>
                      <a:pt x="305" y="1107"/>
                    </a:lnTo>
                    <a:lnTo>
                      <a:pt x="309" y="1109"/>
                    </a:lnTo>
                    <a:lnTo>
                      <a:pt x="311" y="1109"/>
                    </a:lnTo>
                    <a:lnTo>
                      <a:pt x="315" y="1111"/>
                    </a:lnTo>
                    <a:lnTo>
                      <a:pt x="315" y="1109"/>
                    </a:lnTo>
                    <a:lnTo>
                      <a:pt x="317" y="1109"/>
                    </a:lnTo>
                    <a:lnTo>
                      <a:pt x="319" y="1109"/>
                    </a:lnTo>
                    <a:lnTo>
                      <a:pt x="321" y="1111"/>
                    </a:lnTo>
                    <a:lnTo>
                      <a:pt x="323" y="1113"/>
                    </a:lnTo>
                    <a:lnTo>
                      <a:pt x="325" y="1113"/>
                    </a:lnTo>
                    <a:lnTo>
                      <a:pt x="329" y="1115"/>
                    </a:lnTo>
                    <a:lnTo>
                      <a:pt x="333" y="1115"/>
                    </a:lnTo>
                    <a:lnTo>
                      <a:pt x="339" y="1113"/>
                    </a:lnTo>
                    <a:lnTo>
                      <a:pt x="339" y="1111"/>
                    </a:lnTo>
                    <a:lnTo>
                      <a:pt x="345" y="1105"/>
                    </a:lnTo>
                    <a:lnTo>
                      <a:pt x="347" y="1103"/>
                    </a:lnTo>
                    <a:lnTo>
                      <a:pt x="351" y="1101"/>
                    </a:lnTo>
                    <a:lnTo>
                      <a:pt x="355" y="1101"/>
                    </a:lnTo>
                    <a:lnTo>
                      <a:pt x="359" y="1099"/>
                    </a:lnTo>
                    <a:lnTo>
                      <a:pt x="361" y="1097"/>
                    </a:lnTo>
                    <a:lnTo>
                      <a:pt x="363" y="1093"/>
                    </a:lnTo>
                    <a:lnTo>
                      <a:pt x="365" y="1091"/>
                    </a:lnTo>
                    <a:lnTo>
                      <a:pt x="369" y="1089"/>
                    </a:lnTo>
                    <a:lnTo>
                      <a:pt x="373" y="1089"/>
                    </a:lnTo>
                    <a:lnTo>
                      <a:pt x="389" y="1097"/>
                    </a:lnTo>
                    <a:lnTo>
                      <a:pt x="393" y="1113"/>
                    </a:lnTo>
                    <a:lnTo>
                      <a:pt x="393" y="1115"/>
                    </a:lnTo>
                    <a:lnTo>
                      <a:pt x="401" y="1125"/>
                    </a:lnTo>
                    <a:lnTo>
                      <a:pt x="403" y="1127"/>
                    </a:lnTo>
                    <a:lnTo>
                      <a:pt x="405" y="1127"/>
                    </a:lnTo>
                    <a:lnTo>
                      <a:pt x="409" y="1129"/>
                    </a:lnTo>
                    <a:lnTo>
                      <a:pt x="411" y="1135"/>
                    </a:lnTo>
                    <a:lnTo>
                      <a:pt x="414" y="1135"/>
                    </a:lnTo>
                    <a:lnTo>
                      <a:pt x="428" y="1149"/>
                    </a:lnTo>
                    <a:lnTo>
                      <a:pt x="438" y="1149"/>
                    </a:lnTo>
                    <a:lnTo>
                      <a:pt x="440" y="1153"/>
                    </a:lnTo>
                    <a:lnTo>
                      <a:pt x="442" y="1157"/>
                    </a:lnTo>
                    <a:lnTo>
                      <a:pt x="446" y="1159"/>
                    </a:lnTo>
                    <a:lnTo>
                      <a:pt x="446" y="1161"/>
                    </a:lnTo>
                    <a:lnTo>
                      <a:pt x="452" y="1161"/>
                    </a:lnTo>
                    <a:lnTo>
                      <a:pt x="454" y="1163"/>
                    </a:lnTo>
                    <a:lnTo>
                      <a:pt x="454" y="1165"/>
                    </a:lnTo>
                    <a:lnTo>
                      <a:pt x="454" y="1167"/>
                    </a:lnTo>
                    <a:lnTo>
                      <a:pt x="456" y="1169"/>
                    </a:lnTo>
                    <a:lnTo>
                      <a:pt x="458" y="1169"/>
                    </a:lnTo>
                    <a:lnTo>
                      <a:pt x="460" y="1173"/>
                    </a:lnTo>
                    <a:lnTo>
                      <a:pt x="462" y="1171"/>
                    </a:lnTo>
                    <a:lnTo>
                      <a:pt x="464" y="1171"/>
                    </a:lnTo>
                    <a:lnTo>
                      <a:pt x="472" y="1193"/>
                    </a:lnTo>
                    <a:lnTo>
                      <a:pt x="466" y="1197"/>
                    </a:lnTo>
                    <a:lnTo>
                      <a:pt x="468" y="1199"/>
                    </a:lnTo>
                    <a:lnTo>
                      <a:pt x="464" y="1205"/>
                    </a:lnTo>
                    <a:lnTo>
                      <a:pt x="464" y="1207"/>
                    </a:lnTo>
                    <a:lnTo>
                      <a:pt x="466" y="1209"/>
                    </a:lnTo>
                    <a:lnTo>
                      <a:pt x="470" y="1209"/>
                    </a:lnTo>
                    <a:lnTo>
                      <a:pt x="474" y="1203"/>
                    </a:lnTo>
                    <a:lnTo>
                      <a:pt x="476" y="1201"/>
                    </a:lnTo>
                    <a:lnTo>
                      <a:pt x="478" y="1201"/>
                    </a:lnTo>
                    <a:lnTo>
                      <a:pt x="478" y="1195"/>
                    </a:lnTo>
                    <a:lnTo>
                      <a:pt x="478" y="1193"/>
                    </a:lnTo>
                    <a:lnTo>
                      <a:pt x="482" y="1191"/>
                    </a:lnTo>
                    <a:lnTo>
                      <a:pt x="484" y="1191"/>
                    </a:lnTo>
                    <a:lnTo>
                      <a:pt x="484" y="1183"/>
                    </a:lnTo>
                    <a:lnTo>
                      <a:pt x="482" y="1181"/>
                    </a:lnTo>
                    <a:lnTo>
                      <a:pt x="480" y="1179"/>
                    </a:lnTo>
                    <a:lnTo>
                      <a:pt x="476" y="1177"/>
                    </a:lnTo>
                    <a:lnTo>
                      <a:pt x="478" y="1169"/>
                    </a:lnTo>
                    <a:lnTo>
                      <a:pt x="482" y="1163"/>
                    </a:lnTo>
                    <a:lnTo>
                      <a:pt x="486" y="1163"/>
                    </a:lnTo>
                    <a:lnTo>
                      <a:pt x="490" y="1165"/>
                    </a:lnTo>
                    <a:lnTo>
                      <a:pt x="496" y="1169"/>
                    </a:lnTo>
                    <a:lnTo>
                      <a:pt x="498" y="1173"/>
                    </a:lnTo>
                    <a:lnTo>
                      <a:pt x="502" y="1175"/>
                    </a:lnTo>
                    <a:lnTo>
                      <a:pt x="504" y="1171"/>
                    </a:lnTo>
                    <a:lnTo>
                      <a:pt x="496" y="1159"/>
                    </a:lnTo>
                    <a:lnTo>
                      <a:pt x="486" y="1155"/>
                    </a:lnTo>
                    <a:lnTo>
                      <a:pt x="484" y="1153"/>
                    </a:lnTo>
                    <a:lnTo>
                      <a:pt x="470" y="1145"/>
                    </a:lnTo>
                    <a:lnTo>
                      <a:pt x="468" y="1145"/>
                    </a:lnTo>
                    <a:lnTo>
                      <a:pt x="468" y="1143"/>
                    </a:lnTo>
                    <a:lnTo>
                      <a:pt x="470" y="1141"/>
                    </a:lnTo>
                    <a:lnTo>
                      <a:pt x="470" y="1137"/>
                    </a:lnTo>
                    <a:lnTo>
                      <a:pt x="470" y="1135"/>
                    </a:lnTo>
                    <a:lnTo>
                      <a:pt x="466" y="1137"/>
                    </a:lnTo>
                    <a:lnTo>
                      <a:pt x="458" y="1137"/>
                    </a:lnTo>
                    <a:lnTo>
                      <a:pt x="458" y="1139"/>
                    </a:lnTo>
                    <a:lnTo>
                      <a:pt x="452" y="1133"/>
                    </a:lnTo>
                    <a:lnTo>
                      <a:pt x="450" y="1133"/>
                    </a:lnTo>
                    <a:lnTo>
                      <a:pt x="450" y="1131"/>
                    </a:lnTo>
                    <a:lnTo>
                      <a:pt x="448" y="1131"/>
                    </a:lnTo>
                    <a:lnTo>
                      <a:pt x="442" y="1125"/>
                    </a:lnTo>
                    <a:lnTo>
                      <a:pt x="438" y="1115"/>
                    </a:lnTo>
                    <a:lnTo>
                      <a:pt x="434" y="1105"/>
                    </a:lnTo>
                    <a:lnTo>
                      <a:pt x="434" y="1103"/>
                    </a:lnTo>
                    <a:lnTo>
                      <a:pt x="432" y="1103"/>
                    </a:lnTo>
                    <a:lnTo>
                      <a:pt x="420" y="1097"/>
                    </a:lnTo>
                    <a:lnTo>
                      <a:pt x="418" y="1091"/>
                    </a:lnTo>
                    <a:lnTo>
                      <a:pt x="416" y="1089"/>
                    </a:lnTo>
                    <a:lnTo>
                      <a:pt x="418" y="1081"/>
                    </a:lnTo>
                    <a:lnTo>
                      <a:pt x="418" y="1079"/>
                    </a:lnTo>
                    <a:lnTo>
                      <a:pt x="420" y="1077"/>
                    </a:lnTo>
                    <a:lnTo>
                      <a:pt x="418" y="1077"/>
                    </a:lnTo>
                    <a:lnTo>
                      <a:pt x="416" y="1075"/>
                    </a:lnTo>
                    <a:lnTo>
                      <a:pt x="416" y="1071"/>
                    </a:lnTo>
                    <a:lnTo>
                      <a:pt x="416" y="1069"/>
                    </a:lnTo>
                    <a:lnTo>
                      <a:pt x="420" y="1067"/>
                    </a:lnTo>
                    <a:lnTo>
                      <a:pt x="420" y="1069"/>
                    </a:lnTo>
                    <a:lnTo>
                      <a:pt x="430" y="1063"/>
                    </a:lnTo>
                    <a:lnTo>
                      <a:pt x="432" y="1063"/>
                    </a:lnTo>
                    <a:lnTo>
                      <a:pt x="434" y="1063"/>
                    </a:lnTo>
                    <a:lnTo>
                      <a:pt x="436" y="1063"/>
                    </a:lnTo>
                    <a:lnTo>
                      <a:pt x="436" y="1065"/>
                    </a:lnTo>
                    <a:lnTo>
                      <a:pt x="436" y="1067"/>
                    </a:lnTo>
                    <a:lnTo>
                      <a:pt x="434" y="1067"/>
                    </a:lnTo>
                    <a:lnTo>
                      <a:pt x="434" y="1073"/>
                    </a:lnTo>
                    <a:lnTo>
                      <a:pt x="438" y="1081"/>
                    </a:lnTo>
                    <a:lnTo>
                      <a:pt x="440" y="1081"/>
                    </a:lnTo>
                    <a:lnTo>
                      <a:pt x="446" y="1071"/>
                    </a:lnTo>
                    <a:lnTo>
                      <a:pt x="448" y="1073"/>
                    </a:lnTo>
                    <a:lnTo>
                      <a:pt x="450" y="1075"/>
                    </a:lnTo>
                    <a:lnTo>
                      <a:pt x="452" y="1075"/>
                    </a:lnTo>
                    <a:lnTo>
                      <a:pt x="452" y="1077"/>
                    </a:lnTo>
                    <a:lnTo>
                      <a:pt x="454" y="1079"/>
                    </a:lnTo>
                    <a:lnTo>
                      <a:pt x="454" y="1083"/>
                    </a:lnTo>
                    <a:lnTo>
                      <a:pt x="456" y="1087"/>
                    </a:lnTo>
                    <a:lnTo>
                      <a:pt x="460" y="1091"/>
                    </a:lnTo>
                    <a:lnTo>
                      <a:pt x="458" y="1091"/>
                    </a:lnTo>
                    <a:lnTo>
                      <a:pt x="458" y="1093"/>
                    </a:lnTo>
                    <a:lnTo>
                      <a:pt x="460" y="1097"/>
                    </a:lnTo>
                    <a:lnTo>
                      <a:pt x="468" y="1103"/>
                    </a:lnTo>
                    <a:lnTo>
                      <a:pt x="468" y="1107"/>
                    </a:lnTo>
                    <a:lnTo>
                      <a:pt x="476" y="1107"/>
                    </a:lnTo>
                    <a:lnTo>
                      <a:pt x="490" y="1117"/>
                    </a:lnTo>
                    <a:lnTo>
                      <a:pt x="488" y="1115"/>
                    </a:lnTo>
                    <a:lnTo>
                      <a:pt x="484" y="1115"/>
                    </a:lnTo>
                    <a:lnTo>
                      <a:pt x="484" y="1117"/>
                    </a:lnTo>
                    <a:lnTo>
                      <a:pt x="488" y="1117"/>
                    </a:lnTo>
                    <a:lnTo>
                      <a:pt x="492" y="1119"/>
                    </a:lnTo>
                    <a:lnTo>
                      <a:pt x="496" y="1121"/>
                    </a:lnTo>
                    <a:lnTo>
                      <a:pt x="504" y="1125"/>
                    </a:lnTo>
                    <a:lnTo>
                      <a:pt x="512" y="1133"/>
                    </a:lnTo>
                    <a:lnTo>
                      <a:pt x="514" y="1137"/>
                    </a:lnTo>
                    <a:lnTo>
                      <a:pt x="516" y="1137"/>
                    </a:lnTo>
                    <a:lnTo>
                      <a:pt x="518" y="1139"/>
                    </a:lnTo>
                    <a:lnTo>
                      <a:pt x="516" y="1147"/>
                    </a:lnTo>
                    <a:lnTo>
                      <a:pt x="518" y="1151"/>
                    </a:lnTo>
                    <a:lnTo>
                      <a:pt x="518" y="1153"/>
                    </a:lnTo>
                    <a:lnTo>
                      <a:pt x="518" y="1155"/>
                    </a:lnTo>
                    <a:lnTo>
                      <a:pt x="516" y="1155"/>
                    </a:lnTo>
                    <a:lnTo>
                      <a:pt x="516" y="1159"/>
                    </a:lnTo>
                    <a:lnTo>
                      <a:pt x="516" y="1165"/>
                    </a:lnTo>
                    <a:lnTo>
                      <a:pt x="514" y="1165"/>
                    </a:lnTo>
                    <a:lnTo>
                      <a:pt x="518" y="1171"/>
                    </a:lnTo>
                    <a:lnTo>
                      <a:pt x="522" y="1171"/>
                    </a:lnTo>
                    <a:lnTo>
                      <a:pt x="524" y="1175"/>
                    </a:lnTo>
                    <a:lnTo>
                      <a:pt x="526" y="1177"/>
                    </a:lnTo>
                    <a:lnTo>
                      <a:pt x="528" y="1179"/>
                    </a:lnTo>
                    <a:lnTo>
                      <a:pt x="530" y="1183"/>
                    </a:lnTo>
                    <a:lnTo>
                      <a:pt x="532" y="1185"/>
                    </a:lnTo>
                    <a:lnTo>
                      <a:pt x="536" y="1191"/>
                    </a:lnTo>
                    <a:lnTo>
                      <a:pt x="536" y="1189"/>
                    </a:lnTo>
                    <a:lnTo>
                      <a:pt x="540" y="1191"/>
                    </a:lnTo>
                    <a:lnTo>
                      <a:pt x="540" y="1193"/>
                    </a:lnTo>
                    <a:lnTo>
                      <a:pt x="538" y="1193"/>
                    </a:lnTo>
                    <a:lnTo>
                      <a:pt x="536" y="1193"/>
                    </a:lnTo>
                    <a:lnTo>
                      <a:pt x="542" y="1203"/>
                    </a:lnTo>
                    <a:lnTo>
                      <a:pt x="544" y="1201"/>
                    </a:lnTo>
                    <a:lnTo>
                      <a:pt x="548" y="1203"/>
                    </a:lnTo>
                    <a:lnTo>
                      <a:pt x="552" y="1203"/>
                    </a:lnTo>
                    <a:lnTo>
                      <a:pt x="556" y="1203"/>
                    </a:lnTo>
                    <a:lnTo>
                      <a:pt x="558" y="1203"/>
                    </a:lnTo>
                    <a:lnTo>
                      <a:pt x="562" y="1203"/>
                    </a:lnTo>
                    <a:lnTo>
                      <a:pt x="562" y="1201"/>
                    </a:lnTo>
                    <a:lnTo>
                      <a:pt x="566" y="1205"/>
                    </a:lnTo>
                    <a:lnTo>
                      <a:pt x="570" y="1205"/>
                    </a:lnTo>
                    <a:lnTo>
                      <a:pt x="568" y="1207"/>
                    </a:lnTo>
                    <a:lnTo>
                      <a:pt x="566" y="1209"/>
                    </a:lnTo>
                    <a:lnTo>
                      <a:pt x="568" y="1209"/>
                    </a:lnTo>
                    <a:lnTo>
                      <a:pt x="576" y="1209"/>
                    </a:lnTo>
                    <a:lnTo>
                      <a:pt x="578" y="1213"/>
                    </a:lnTo>
                    <a:lnTo>
                      <a:pt x="582" y="1215"/>
                    </a:lnTo>
                    <a:lnTo>
                      <a:pt x="582" y="1205"/>
                    </a:lnTo>
                    <a:lnTo>
                      <a:pt x="580" y="1203"/>
                    </a:lnTo>
                    <a:lnTo>
                      <a:pt x="578" y="1203"/>
                    </a:lnTo>
                    <a:lnTo>
                      <a:pt x="574" y="1199"/>
                    </a:lnTo>
                    <a:lnTo>
                      <a:pt x="572" y="1199"/>
                    </a:lnTo>
                    <a:lnTo>
                      <a:pt x="572" y="1197"/>
                    </a:lnTo>
                    <a:lnTo>
                      <a:pt x="570" y="1197"/>
                    </a:lnTo>
                    <a:lnTo>
                      <a:pt x="562" y="1193"/>
                    </a:lnTo>
                    <a:lnTo>
                      <a:pt x="560" y="1193"/>
                    </a:lnTo>
                    <a:lnTo>
                      <a:pt x="566" y="1191"/>
                    </a:lnTo>
                    <a:lnTo>
                      <a:pt x="566" y="1187"/>
                    </a:lnTo>
                    <a:lnTo>
                      <a:pt x="566" y="1185"/>
                    </a:lnTo>
                    <a:lnTo>
                      <a:pt x="568" y="1185"/>
                    </a:lnTo>
                    <a:lnTo>
                      <a:pt x="570" y="1187"/>
                    </a:lnTo>
                    <a:lnTo>
                      <a:pt x="570" y="1189"/>
                    </a:lnTo>
                    <a:lnTo>
                      <a:pt x="572" y="1189"/>
                    </a:lnTo>
                    <a:lnTo>
                      <a:pt x="570" y="1183"/>
                    </a:lnTo>
                    <a:lnTo>
                      <a:pt x="566" y="1179"/>
                    </a:lnTo>
                    <a:lnTo>
                      <a:pt x="564" y="1175"/>
                    </a:lnTo>
                    <a:lnTo>
                      <a:pt x="562" y="1173"/>
                    </a:lnTo>
                    <a:lnTo>
                      <a:pt x="562" y="1163"/>
                    </a:lnTo>
                    <a:lnTo>
                      <a:pt x="566" y="1161"/>
                    </a:lnTo>
                    <a:lnTo>
                      <a:pt x="566" y="1163"/>
                    </a:lnTo>
                    <a:lnTo>
                      <a:pt x="566" y="1165"/>
                    </a:lnTo>
                    <a:lnTo>
                      <a:pt x="572" y="1169"/>
                    </a:lnTo>
                    <a:lnTo>
                      <a:pt x="572" y="1171"/>
                    </a:lnTo>
                    <a:lnTo>
                      <a:pt x="576" y="1173"/>
                    </a:lnTo>
                    <a:lnTo>
                      <a:pt x="574" y="1171"/>
                    </a:lnTo>
                    <a:lnTo>
                      <a:pt x="574" y="1169"/>
                    </a:lnTo>
                    <a:lnTo>
                      <a:pt x="578" y="1169"/>
                    </a:lnTo>
                    <a:lnTo>
                      <a:pt x="580" y="1173"/>
                    </a:lnTo>
                    <a:lnTo>
                      <a:pt x="580" y="1171"/>
                    </a:lnTo>
                    <a:lnTo>
                      <a:pt x="578" y="1169"/>
                    </a:lnTo>
                    <a:lnTo>
                      <a:pt x="578" y="1165"/>
                    </a:lnTo>
                    <a:lnTo>
                      <a:pt x="582" y="1167"/>
                    </a:lnTo>
                    <a:lnTo>
                      <a:pt x="586" y="1169"/>
                    </a:lnTo>
                    <a:lnTo>
                      <a:pt x="584" y="1167"/>
                    </a:lnTo>
                    <a:lnTo>
                      <a:pt x="582" y="1165"/>
                    </a:lnTo>
                    <a:lnTo>
                      <a:pt x="578" y="1163"/>
                    </a:lnTo>
                    <a:lnTo>
                      <a:pt x="576" y="1161"/>
                    </a:lnTo>
                    <a:lnTo>
                      <a:pt x="580" y="1159"/>
                    </a:lnTo>
                    <a:lnTo>
                      <a:pt x="584" y="1159"/>
                    </a:lnTo>
                    <a:lnTo>
                      <a:pt x="588" y="1155"/>
                    </a:lnTo>
                    <a:lnTo>
                      <a:pt x="590" y="1157"/>
                    </a:lnTo>
                    <a:lnTo>
                      <a:pt x="592" y="1157"/>
                    </a:lnTo>
                    <a:lnTo>
                      <a:pt x="596" y="1155"/>
                    </a:lnTo>
                    <a:lnTo>
                      <a:pt x="608" y="1157"/>
                    </a:lnTo>
                    <a:lnTo>
                      <a:pt x="610" y="1159"/>
                    </a:lnTo>
                    <a:lnTo>
                      <a:pt x="610" y="1161"/>
                    </a:lnTo>
                    <a:lnTo>
                      <a:pt x="612" y="1161"/>
                    </a:lnTo>
                    <a:lnTo>
                      <a:pt x="622" y="1161"/>
                    </a:lnTo>
                    <a:lnTo>
                      <a:pt x="620" y="1163"/>
                    </a:lnTo>
                    <a:lnTo>
                      <a:pt x="612" y="1165"/>
                    </a:lnTo>
                    <a:lnTo>
                      <a:pt x="612" y="1171"/>
                    </a:lnTo>
                    <a:lnTo>
                      <a:pt x="614" y="1169"/>
                    </a:lnTo>
                    <a:lnTo>
                      <a:pt x="616" y="1167"/>
                    </a:lnTo>
                    <a:lnTo>
                      <a:pt x="632" y="1155"/>
                    </a:lnTo>
                    <a:lnTo>
                      <a:pt x="645" y="1153"/>
                    </a:lnTo>
                    <a:lnTo>
                      <a:pt x="647" y="1155"/>
                    </a:lnTo>
                    <a:lnTo>
                      <a:pt x="651" y="1153"/>
                    </a:lnTo>
                    <a:lnTo>
                      <a:pt x="651" y="1151"/>
                    </a:lnTo>
                    <a:lnTo>
                      <a:pt x="651" y="1149"/>
                    </a:lnTo>
                    <a:lnTo>
                      <a:pt x="649" y="1149"/>
                    </a:lnTo>
                    <a:lnTo>
                      <a:pt x="641" y="1145"/>
                    </a:lnTo>
                    <a:lnTo>
                      <a:pt x="637" y="1141"/>
                    </a:lnTo>
                    <a:lnTo>
                      <a:pt x="637" y="1139"/>
                    </a:lnTo>
                    <a:lnTo>
                      <a:pt x="637" y="1137"/>
                    </a:lnTo>
                    <a:lnTo>
                      <a:pt x="637" y="1135"/>
                    </a:lnTo>
                    <a:lnTo>
                      <a:pt x="632" y="1127"/>
                    </a:lnTo>
                    <a:lnTo>
                      <a:pt x="630" y="1125"/>
                    </a:lnTo>
                    <a:lnTo>
                      <a:pt x="634" y="1123"/>
                    </a:lnTo>
                    <a:lnTo>
                      <a:pt x="634" y="1121"/>
                    </a:lnTo>
                    <a:lnTo>
                      <a:pt x="635" y="1121"/>
                    </a:lnTo>
                    <a:lnTo>
                      <a:pt x="635" y="1113"/>
                    </a:lnTo>
                    <a:lnTo>
                      <a:pt x="639" y="1109"/>
                    </a:lnTo>
                    <a:lnTo>
                      <a:pt x="643" y="1109"/>
                    </a:lnTo>
                    <a:lnTo>
                      <a:pt x="645" y="1105"/>
                    </a:lnTo>
                    <a:lnTo>
                      <a:pt x="645" y="1101"/>
                    </a:lnTo>
                    <a:lnTo>
                      <a:pt x="647" y="1087"/>
                    </a:lnTo>
                    <a:lnTo>
                      <a:pt x="649" y="1089"/>
                    </a:lnTo>
                    <a:lnTo>
                      <a:pt x="655" y="1081"/>
                    </a:lnTo>
                    <a:lnTo>
                      <a:pt x="657" y="1081"/>
                    </a:lnTo>
                    <a:lnTo>
                      <a:pt x="659" y="1079"/>
                    </a:lnTo>
                    <a:lnTo>
                      <a:pt x="661" y="1071"/>
                    </a:lnTo>
                    <a:lnTo>
                      <a:pt x="659" y="1069"/>
                    </a:lnTo>
                    <a:lnTo>
                      <a:pt x="661" y="1069"/>
                    </a:lnTo>
                    <a:lnTo>
                      <a:pt x="659" y="1061"/>
                    </a:lnTo>
                    <a:lnTo>
                      <a:pt x="661" y="1061"/>
                    </a:lnTo>
                    <a:lnTo>
                      <a:pt x="661" y="1063"/>
                    </a:lnTo>
                    <a:lnTo>
                      <a:pt x="661" y="1065"/>
                    </a:lnTo>
                    <a:lnTo>
                      <a:pt x="661" y="1063"/>
                    </a:lnTo>
                    <a:lnTo>
                      <a:pt x="663" y="1061"/>
                    </a:lnTo>
                    <a:lnTo>
                      <a:pt x="665" y="1061"/>
                    </a:lnTo>
                    <a:lnTo>
                      <a:pt x="667" y="1061"/>
                    </a:lnTo>
                    <a:lnTo>
                      <a:pt x="671" y="1057"/>
                    </a:lnTo>
                    <a:lnTo>
                      <a:pt x="669" y="1053"/>
                    </a:lnTo>
                    <a:lnTo>
                      <a:pt x="667" y="1051"/>
                    </a:lnTo>
                    <a:lnTo>
                      <a:pt x="667" y="1049"/>
                    </a:lnTo>
                    <a:lnTo>
                      <a:pt x="667" y="1051"/>
                    </a:lnTo>
                    <a:lnTo>
                      <a:pt x="671" y="1051"/>
                    </a:lnTo>
                    <a:lnTo>
                      <a:pt x="671" y="1053"/>
                    </a:lnTo>
                    <a:lnTo>
                      <a:pt x="673" y="1053"/>
                    </a:lnTo>
                    <a:lnTo>
                      <a:pt x="675" y="1049"/>
                    </a:lnTo>
                    <a:lnTo>
                      <a:pt x="675" y="1047"/>
                    </a:lnTo>
                    <a:lnTo>
                      <a:pt x="683" y="1045"/>
                    </a:lnTo>
                    <a:lnTo>
                      <a:pt x="687" y="1043"/>
                    </a:lnTo>
                    <a:lnTo>
                      <a:pt x="687" y="1045"/>
                    </a:lnTo>
                    <a:lnTo>
                      <a:pt x="691" y="1043"/>
                    </a:lnTo>
                    <a:lnTo>
                      <a:pt x="691" y="1041"/>
                    </a:lnTo>
                    <a:lnTo>
                      <a:pt x="695" y="1045"/>
                    </a:lnTo>
                    <a:lnTo>
                      <a:pt x="697" y="1047"/>
                    </a:lnTo>
                    <a:lnTo>
                      <a:pt x="691" y="1047"/>
                    </a:lnTo>
                    <a:lnTo>
                      <a:pt x="689" y="1047"/>
                    </a:lnTo>
                    <a:lnTo>
                      <a:pt x="689" y="1049"/>
                    </a:lnTo>
                    <a:lnTo>
                      <a:pt x="693" y="1049"/>
                    </a:lnTo>
                    <a:lnTo>
                      <a:pt x="695" y="1049"/>
                    </a:lnTo>
                    <a:lnTo>
                      <a:pt x="691" y="1051"/>
                    </a:lnTo>
                    <a:lnTo>
                      <a:pt x="691" y="1053"/>
                    </a:lnTo>
                    <a:lnTo>
                      <a:pt x="693" y="1053"/>
                    </a:lnTo>
                    <a:lnTo>
                      <a:pt x="695" y="1053"/>
                    </a:lnTo>
                    <a:lnTo>
                      <a:pt x="697" y="1055"/>
                    </a:lnTo>
                    <a:lnTo>
                      <a:pt x="701" y="1057"/>
                    </a:lnTo>
                    <a:lnTo>
                      <a:pt x="709" y="1055"/>
                    </a:lnTo>
                    <a:lnTo>
                      <a:pt x="711" y="1053"/>
                    </a:lnTo>
                    <a:lnTo>
                      <a:pt x="711" y="1055"/>
                    </a:lnTo>
                    <a:lnTo>
                      <a:pt x="713" y="1057"/>
                    </a:lnTo>
                    <a:lnTo>
                      <a:pt x="715" y="1055"/>
                    </a:lnTo>
                    <a:lnTo>
                      <a:pt x="717" y="1055"/>
                    </a:lnTo>
                    <a:lnTo>
                      <a:pt x="717" y="1057"/>
                    </a:lnTo>
                    <a:lnTo>
                      <a:pt x="719" y="1059"/>
                    </a:lnTo>
                    <a:lnTo>
                      <a:pt x="717" y="1059"/>
                    </a:lnTo>
                    <a:lnTo>
                      <a:pt x="709" y="1061"/>
                    </a:lnTo>
                    <a:lnTo>
                      <a:pt x="701" y="1067"/>
                    </a:lnTo>
                    <a:lnTo>
                      <a:pt x="701" y="1069"/>
                    </a:lnTo>
                    <a:lnTo>
                      <a:pt x="705" y="1069"/>
                    </a:lnTo>
                    <a:lnTo>
                      <a:pt x="711" y="1073"/>
                    </a:lnTo>
                    <a:lnTo>
                      <a:pt x="713" y="1075"/>
                    </a:lnTo>
                    <a:lnTo>
                      <a:pt x="715" y="1077"/>
                    </a:lnTo>
                    <a:lnTo>
                      <a:pt x="715" y="1083"/>
                    </a:lnTo>
                    <a:lnTo>
                      <a:pt x="713" y="1085"/>
                    </a:lnTo>
                    <a:lnTo>
                      <a:pt x="717" y="1089"/>
                    </a:lnTo>
                    <a:lnTo>
                      <a:pt x="721" y="1089"/>
                    </a:lnTo>
                    <a:lnTo>
                      <a:pt x="725" y="1087"/>
                    </a:lnTo>
                    <a:lnTo>
                      <a:pt x="727" y="1087"/>
                    </a:lnTo>
                    <a:lnTo>
                      <a:pt x="727" y="1085"/>
                    </a:lnTo>
                    <a:lnTo>
                      <a:pt x="729" y="1083"/>
                    </a:lnTo>
                    <a:lnTo>
                      <a:pt x="731" y="1083"/>
                    </a:lnTo>
                    <a:lnTo>
                      <a:pt x="729" y="1081"/>
                    </a:lnTo>
                    <a:lnTo>
                      <a:pt x="733" y="1081"/>
                    </a:lnTo>
                    <a:lnTo>
                      <a:pt x="735" y="1081"/>
                    </a:lnTo>
                    <a:lnTo>
                      <a:pt x="743" y="1075"/>
                    </a:lnTo>
                    <a:lnTo>
                      <a:pt x="751" y="1077"/>
                    </a:lnTo>
                    <a:lnTo>
                      <a:pt x="757" y="1075"/>
                    </a:lnTo>
                    <a:lnTo>
                      <a:pt x="757" y="1071"/>
                    </a:lnTo>
                    <a:lnTo>
                      <a:pt x="757" y="1069"/>
                    </a:lnTo>
                    <a:lnTo>
                      <a:pt x="755" y="1067"/>
                    </a:lnTo>
                    <a:lnTo>
                      <a:pt x="749" y="1069"/>
                    </a:lnTo>
                    <a:lnTo>
                      <a:pt x="747" y="1069"/>
                    </a:lnTo>
                    <a:lnTo>
                      <a:pt x="745" y="1071"/>
                    </a:lnTo>
                    <a:lnTo>
                      <a:pt x="743" y="1069"/>
                    </a:lnTo>
                    <a:lnTo>
                      <a:pt x="741" y="1071"/>
                    </a:lnTo>
                    <a:lnTo>
                      <a:pt x="737" y="1069"/>
                    </a:lnTo>
                    <a:lnTo>
                      <a:pt x="737" y="1071"/>
                    </a:lnTo>
                    <a:lnTo>
                      <a:pt x="735" y="1065"/>
                    </a:lnTo>
                    <a:lnTo>
                      <a:pt x="735" y="1063"/>
                    </a:lnTo>
                    <a:lnTo>
                      <a:pt x="731" y="1063"/>
                    </a:lnTo>
                    <a:lnTo>
                      <a:pt x="731" y="1061"/>
                    </a:lnTo>
                    <a:lnTo>
                      <a:pt x="729" y="1063"/>
                    </a:lnTo>
                    <a:lnTo>
                      <a:pt x="729" y="1061"/>
                    </a:lnTo>
                    <a:lnTo>
                      <a:pt x="729" y="1059"/>
                    </a:lnTo>
                    <a:lnTo>
                      <a:pt x="727" y="1057"/>
                    </a:lnTo>
                    <a:lnTo>
                      <a:pt x="725" y="1057"/>
                    </a:lnTo>
                    <a:lnTo>
                      <a:pt x="725" y="1059"/>
                    </a:lnTo>
                    <a:lnTo>
                      <a:pt x="723" y="1059"/>
                    </a:lnTo>
                    <a:lnTo>
                      <a:pt x="723" y="1057"/>
                    </a:lnTo>
                    <a:lnTo>
                      <a:pt x="723" y="1055"/>
                    </a:lnTo>
                    <a:lnTo>
                      <a:pt x="721" y="1055"/>
                    </a:lnTo>
                    <a:lnTo>
                      <a:pt x="719" y="1053"/>
                    </a:lnTo>
                    <a:lnTo>
                      <a:pt x="717" y="1053"/>
                    </a:lnTo>
                    <a:lnTo>
                      <a:pt x="723" y="1055"/>
                    </a:lnTo>
                    <a:lnTo>
                      <a:pt x="723" y="1053"/>
                    </a:lnTo>
                    <a:lnTo>
                      <a:pt x="723" y="1051"/>
                    </a:lnTo>
                    <a:lnTo>
                      <a:pt x="725" y="1051"/>
                    </a:lnTo>
                    <a:lnTo>
                      <a:pt x="725" y="1053"/>
                    </a:lnTo>
                    <a:lnTo>
                      <a:pt x="725" y="1055"/>
                    </a:lnTo>
                    <a:lnTo>
                      <a:pt x="729" y="1055"/>
                    </a:lnTo>
                    <a:lnTo>
                      <a:pt x="729" y="1057"/>
                    </a:lnTo>
                    <a:lnTo>
                      <a:pt x="729" y="1055"/>
                    </a:lnTo>
                    <a:lnTo>
                      <a:pt x="731" y="1055"/>
                    </a:lnTo>
                    <a:lnTo>
                      <a:pt x="733" y="1055"/>
                    </a:lnTo>
                    <a:lnTo>
                      <a:pt x="731" y="1057"/>
                    </a:lnTo>
                    <a:lnTo>
                      <a:pt x="733" y="1059"/>
                    </a:lnTo>
                    <a:lnTo>
                      <a:pt x="733" y="1061"/>
                    </a:lnTo>
                    <a:lnTo>
                      <a:pt x="735" y="1061"/>
                    </a:lnTo>
                    <a:lnTo>
                      <a:pt x="733" y="1055"/>
                    </a:lnTo>
                    <a:lnTo>
                      <a:pt x="737" y="1051"/>
                    </a:lnTo>
                    <a:lnTo>
                      <a:pt x="737" y="1047"/>
                    </a:lnTo>
                    <a:lnTo>
                      <a:pt x="739" y="1047"/>
                    </a:lnTo>
                    <a:lnTo>
                      <a:pt x="739" y="1051"/>
                    </a:lnTo>
                    <a:lnTo>
                      <a:pt x="739" y="1053"/>
                    </a:lnTo>
                    <a:lnTo>
                      <a:pt x="737" y="1053"/>
                    </a:lnTo>
                    <a:lnTo>
                      <a:pt x="737" y="1055"/>
                    </a:lnTo>
                    <a:lnTo>
                      <a:pt x="739" y="1055"/>
                    </a:lnTo>
                    <a:lnTo>
                      <a:pt x="741" y="1049"/>
                    </a:lnTo>
                    <a:lnTo>
                      <a:pt x="743" y="1049"/>
                    </a:lnTo>
                    <a:lnTo>
                      <a:pt x="747" y="1045"/>
                    </a:lnTo>
                    <a:lnTo>
                      <a:pt x="749" y="1045"/>
                    </a:lnTo>
                    <a:lnTo>
                      <a:pt x="751" y="1043"/>
                    </a:lnTo>
                    <a:lnTo>
                      <a:pt x="751" y="1045"/>
                    </a:lnTo>
                    <a:lnTo>
                      <a:pt x="753" y="1043"/>
                    </a:lnTo>
                    <a:lnTo>
                      <a:pt x="759" y="1041"/>
                    </a:lnTo>
                    <a:lnTo>
                      <a:pt x="761" y="1043"/>
                    </a:lnTo>
                    <a:lnTo>
                      <a:pt x="763" y="1039"/>
                    </a:lnTo>
                    <a:lnTo>
                      <a:pt x="767" y="1037"/>
                    </a:lnTo>
                    <a:lnTo>
                      <a:pt x="769" y="1037"/>
                    </a:lnTo>
                    <a:lnTo>
                      <a:pt x="771" y="1035"/>
                    </a:lnTo>
                    <a:lnTo>
                      <a:pt x="781" y="1033"/>
                    </a:lnTo>
                    <a:lnTo>
                      <a:pt x="785" y="1033"/>
                    </a:lnTo>
                    <a:lnTo>
                      <a:pt x="787" y="1033"/>
                    </a:lnTo>
                    <a:lnTo>
                      <a:pt x="789" y="1031"/>
                    </a:lnTo>
                    <a:lnTo>
                      <a:pt x="793" y="1031"/>
                    </a:lnTo>
                    <a:lnTo>
                      <a:pt x="793" y="1033"/>
                    </a:lnTo>
                    <a:lnTo>
                      <a:pt x="795" y="1033"/>
                    </a:lnTo>
                    <a:lnTo>
                      <a:pt x="797" y="1035"/>
                    </a:lnTo>
                    <a:lnTo>
                      <a:pt x="793" y="1035"/>
                    </a:lnTo>
                    <a:lnTo>
                      <a:pt x="783" y="1039"/>
                    </a:lnTo>
                    <a:lnTo>
                      <a:pt x="783" y="1041"/>
                    </a:lnTo>
                    <a:lnTo>
                      <a:pt x="785" y="1043"/>
                    </a:lnTo>
                    <a:lnTo>
                      <a:pt x="783" y="1043"/>
                    </a:lnTo>
                    <a:lnTo>
                      <a:pt x="781" y="1043"/>
                    </a:lnTo>
                    <a:lnTo>
                      <a:pt x="775" y="1043"/>
                    </a:lnTo>
                    <a:lnTo>
                      <a:pt x="773" y="1045"/>
                    </a:lnTo>
                    <a:lnTo>
                      <a:pt x="777" y="1047"/>
                    </a:lnTo>
                    <a:lnTo>
                      <a:pt x="779" y="1049"/>
                    </a:lnTo>
                    <a:lnTo>
                      <a:pt x="785" y="1055"/>
                    </a:lnTo>
                    <a:lnTo>
                      <a:pt x="783" y="1055"/>
                    </a:lnTo>
                    <a:lnTo>
                      <a:pt x="781" y="1055"/>
                    </a:lnTo>
                    <a:lnTo>
                      <a:pt x="779" y="1057"/>
                    </a:lnTo>
                    <a:lnTo>
                      <a:pt x="777" y="1057"/>
                    </a:lnTo>
                    <a:lnTo>
                      <a:pt x="769" y="1069"/>
                    </a:lnTo>
                    <a:lnTo>
                      <a:pt x="761" y="1069"/>
                    </a:lnTo>
                    <a:lnTo>
                      <a:pt x="761" y="1071"/>
                    </a:lnTo>
                    <a:lnTo>
                      <a:pt x="759" y="1073"/>
                    </a:lnTo>
                    <a:lnTo>
                      <a:pt x="765" y="1077"/>
                    </a:lnTo>
                    <a:lnTo>
                      <a:pt x="767" y="1081"/>
                    </a:lnTo>
                    <a:lnTo>
                      <a:pt x="769" y="1083"/>
                    </a:lnTo>
                    <a:lnTo>
                      <a:pt x="771" y="1083"/>
                    </a:lnTo>
                    <a:lnTo>
                      <a:pt x="773" y="1083"/>
                    </a:lnTo>
                    <a:lnTo>
                      <a:pt x="777" y="1087"/>
                    </a:lnTo>
                    <a:lnTo>
                      <a:pt x="789" y="1093"/>
                    </a:lnTo>
                    <a:lnTo>
                      <a:pt x="795" y="1097"/>
                    </a:lnTo>
                    <a:lnTo>
                      <a:pt x="799" y="1103"/>
                    </a:lnTo>
                    <a:lnTo>
                      <a:pt x="801" y="1103"/>
                    </a:lnTo>
                    <a:lnTo>
                      <a:pt x="803" y="1107"/>
                    </a:lnTo>
                    <a:lnTo>
                      <a:pt x="809" y="1111"/>
                    </a:lnTo>
                    <a:lnTo>
                      <a:pt x="817" y="1115"/>
                    </a:lnTo>
                    <a:lnTo>
                      <a:pt x="823" y="1119"/>
                    </a:lnTo>
                    <a:lnTo>
                      <a:pt x="825" y="1121"/>
                    </a:lnTo>
                    <a:lnTo>
                      <a:pt x="827" y="1131"/>
                    </a:lnTo>
                    <a:lnTo>
                      <a:pt x="829" y="1133"/>
                    </a:lnTo>
                    <a:lnTo>
                      <a:pt x="829" y="1141"/>
                    </a:lnTo>
                    <a:lnTo>
                      <a:pt x="827" y="1141"/>
                    </a:lnTo>
                    <a:lnTo>
                      <a:pt x="827" y="1143"/>
                    </a:lnTo>
                    <a:lnTo>
                      <a:pt x="825" y="1143"/>
                    </a:lnTo>
                    <a:lnTo>
                      <a:pt x="811" y="1153"/>
                    </a:lnTo>
                    <a:lnTo>
                      <a:pt x="805" y="1153"/>
                    </a:lnTo>
                    <a:lnTo>
                      <a:pt x="797" y="1153"/>
                    </a:lnTo>
                    <a:lnTo>
                      <a:pt x="779" y="1155"/>
                    </a:lnTo>
                    <a:lnTo>
                      <a:pt x="773" y="1153"/>
                    </a:lnTo>
                    <a:lnTo>
                      <a:pt x="771" y="1155"/>
                    </a:lnTo>
                    <a:lnTo>
                      <a:pt x="761" y="1149"/>
                    </a:lnTo>
                    <a:lnTo>
                      <a:pt x="755" y="1149"/>
                    </a:lnTo>
                    <a:lnTo>
                      <a:pt x="751" y="1141"/>
                    </a:lnTo>
                    <a:lnTo>
                      <a:pt x="747" y="1143"/>
                    </a:lnTo>
                    <a:lnTo>
                      <a:pt x="741" y="1139"/>
                    </a:lnTo>
                    <a:lnTo>
                      <a:pt x="739" y="1137"/>
                    </a:lnTo>
                    <a:lnTo>
                      <a:pt x="739" y="1135"/>
                    </a:lnTo>
                    <a:lnTo>
                      <a:pt x="737" y="1133"/>
                    </a:lnTo>
                    <a:lnTo>
                      <a:pt x="735" y="1133"/>
                    </a:lnTo>
                    <a:lnTo>
                      <a:pt x="733" y="1135"/>
                    </a:lnTo>
                    <a:lnTo>
                      <a:pt x="713" y="1135"/>
                    </a:lnTo>
                    <a:lnTo>
                      <a:pt x="701" y="1139"/>
                    </a:lnTo>
                    <a:lnTo>
                      <a:pt x="695" y="1143"/>
                    </a:lnTo>
                    <a:lnTo>
                      <a:pt x="693" y="1143"/>
                    </a:lnTo>
                    <a:lnTo>
                      <a:pt x="687" y="1149"/>
                    </a:lnTo>
                    <a:lnTo>
                      <a:pt x="685" y="1151"/>
                    </a:lnTo>
                    <a:lnTo>
                      <a:pt x="681" y="1153"/>
                    </a:lnTo>
                    <a:lnTo>
                      <a:pt x="675" y="1153"/>
                    </a:lnTo>
                    <a:lnTo>
                      <a:pt x="669" y="1151"/>
                    </a:lnTo>
                    <a:lnTo>
                      <a:pt x="661" y="1151"/>
                    </a:lnTo>
                    <a:lnTo>
                      <a:pt x="657" y="1151"/>
                    </a:lnTo>
                    <a:lnTo>
                      <a:pt x="655" y="1151"/>
                    </a:lnTo>
                    <a:lnTo>
                      <a:pt x="655" y="1149"/>
                    </a:lnTo>
                    <a:lnTo>
                      <a:pt x="653" y="1153"/>
                    </a:lnTo>
                    <a:lnTo>
                      <a:pt x="653" y="1155"/>
                    </a:lnTo>
                    <a:lnTo>
                      <a:pt x="655" y="1157"/>
                    </a:lnTo>
                    <a:lnTo>
                      <a:pt x="659" y="1159"/>
                    </a:lnTo>
                    <a:lnTo>
                      <a:pt x="661" y="1157"/>
                    </a:lnTo>
                    <a:lnTo>
                      <a:pt x="663" y="1159"/>
                    </a:lnTo>
                    <a:lnTo>
                      <a:pt x="651" y="1161"/>
                    </a:lnTo>
                    <a:lnTo>
                      <a:pt x="649" y="1161"/>
                    </a:lnTo>
                    <a:lnTo>
                      <a:pt x="649" y="1163"/>
                    </a:lnTo>
                    <a:lnTo>
                      <a:pt x="651" y="1163"/>
                    </a:lnTo>
                    <a:lnTo>
                      <a:pt x="653" y="1165"/>
                    </a:lnTo>
                    <a:lnTo>
                      <a:pt x="637" y="1165"/>
                    </a:lnTo>
                    <a:lnTo>
                      <a:pt x="637" y="1163"/>
                    </a:lnTo>
                    <a:lnTo>
                      <a:pt x="635" y="1163"/>
                    </a:lnTo>
                    <a:lnTo>
                      <a:pt x="634" y="1163"/>
                    </a:lnTo>
                    <a:lnTo>
                      <a:pt x="635" y="1165"/>
                    </a:lnTo>
                    <a:lnTo>
                      <a:pt x="632" y="1167"/>
                    </a:lnTo>
                    <a:lnTo>
                      <a:pt x="630" y="1165"/>
                    </a:lnTo>
                    <a:lnTo>
                      <a:pt x="628" y="1163"/>
                    </a:lnTo>
                    <a:lnTo>
                      <a:pt x="624" y="1165"/>
                    </a:lnTo>
                    <a:lnTo>
                      <a:pt x="620" y="1165"/>
                    </a:lnTo>
                    <a:lnTo>
                      <a:pt x="616" y="1171"/>
                    </a:lnTo>
                    <a:lnTo>
                      <a:pt x="614" y="1173"/>
                    </a:lnTo>
                    <a:lnTo>
                      <a:pt x="612" y="1175"/>
                    </a:lnTo>
                    <a:lnTo>
                      <a:pt x="612" y="1179"/>
                    </a:lnTo>
                    <a:lnTo>
                      <a:pt x="612" y="1181"/>
                    </a:lnTo>
                    <a:lnTo>
                      <a:pt x="622" y="1181"/>
                    </a:lnTo>
                    <a:lnTo>
                      <a:pt x="620" y="1183"/>
                    </a:lnTo>
                    <a:lnTo>
                      <a:pt x="620" y="1187"/>
                    </a:lnTo>
                    <a:lnTo>
                      <a:pt x="622" y="1189"/>
                    </a:lnTo>
                    <a:lnTo>
                      <a:pt x="624" y="1191"/>
                    </a:lnTo>
                    <a:lnTo>
                      <a:pt x="624" y="1193"/>
                    </a:lnTo>
                    <a:lnTo>
                      <a:pt x="622" y="1195"/>
                    </a:lnTo>
                    <a:lnTo>
                      <a:pt x="622" y="1197"/>
                    </a:lnTo>
                    <a:lnTo>
                      <a:pt x="622" y="1199"/>
                    </a:lnTo>
                    <a:lnTo>
                      <a:pt x="626" y="1199"/>
                    </a:lnTo>
                    <a:lnTo>
                      <a:pt x="626" y="1201"/>
                    </a:lnTo>
                    <a:lnTo>
                      <a:pt x="620" y="1201"/>
                    </a:lnTo>
                    <a:lnTo>
                      <a:pt x="618" y="1197"/>
                    </a:lnTo>
                    <a:lnTo>
                      <a:pt x="616" y="1197"/>
                    </a:lnTo>
                    <a:lnTo>
                      <a:pt x="616" y="1199"/>
                    </a:lnTo>
                    <a:lnTo>
                      <a:pt x="616" y="1201"/>
                    </a:lnTo>
                    <a:lnTo>
                      <a:pt x="614" y="1203"/>
                    </a:lnTo>
                    <a:lnTo>
                      <a:pt x="616" y="1205"/>
                    </a:lnTo>
                    <a:lnTo>
                      <a:pt x="618" y="1205"/>
                    </a:lnTo>
                    <a:lnTo>
                      <a:pt x="620" y="1205"/>
                    </a:lnTo>
                    <a:lnTo>
                      <a:pt x="622" y="1207"/>
                    </a:lnTo>
                    <a:lnTo>
                      <a:pt x="624" y="1207"/>
                    </a:lnTo>
                    <a:lnTo>
                      <a:pt x="626" y="1209"/>
                    </a:lnTo>
                    <a:lnTo>
                      <a:pt x="628" y="1211"/>
                    </a:lnTo>
                    <a:lnTo>
                      <a:pt x="626" y="1213"/>
                    </a:lnTo>
                    <a:lnTo>
                      <a:pt x="626" y="1215"/>
                    </a:lnTo>
                    <a:lnTo>
                      <a:pt x="628" y="1215"/>
                    </a:lnTo>
                    <a:lnTo>
                      <a:pt x="630" y="1215"/>
                    </a:lnTo>
                    <a:lnTo>
                      <a:pt x="628" y="1217"/>
                    </a:lnTo>
                    <a:lnTo>
                      <a:pt x="628" y="1219"/>
                    </a:lnTo>
                    <a:lnTo>
                      <a:pt x="630" y="1219"/>
                    </a:lnTo>
                    <a:lnTo>
                      <a:pt x="632" y="1221"/>
                    </a:lnTo>
                    <a:lnTo>
                      <a:pt x="628" y="1225"/>
                    </a:lnTo>
                    <a:lnTo>
                      <a:pt x="630" y="1225"/>
                    </a:lnTo>
                    <a:lnTo>
                      <a:pt x="641" y="1225"/>
                    </a:lnTo>
                    <a:lnTo>
                      <a:pt x="641" y="1227"/>
                    </a:lnTo>
                    <a:lnTo>
                      <a:pt x="639" y="1227"/>
                    </a:lnTo>
                    <a:lnTo>
                      <a:pt x="637" y="1229"/>
                    </a:lnTo>
                    <a:lnTo>
                      <a:pt x="634" y="1229"/>
                    </a:lnTo>
                    <a:lnTo>
                      <a:pt x="632" y="1230"/>
                    </a:lnTo>
                    <a:lnTo>
                      <a:pt x="630" y="1232"/>
                    </a:lnTo>
                    <a:lnTo>
                      <a:pt x="639" y="1229"/>
                    </a:lnTo>
                    <a:lnTo>
                      <a:pt x="639" y="1230"/>
                    </a:lnTo>
                    <a:lnTo>
                      <a:pt x="637" y="1232"/>
                    </a:lnTo>
                    <a:lnTo>
                      <a:pt x="639" y="1232"/>
                    </a:lnTo>
                    <a:lnTo>
                      <a:pt x="641" y="1230"/>
                    </a:lnTo>
                    <a:lnTo>
                      <a:pt x="641" y="1229"/>
                    </a:lnTo>
                    <a:lnTo>
                      <a:pt x="645" y="1229"/>
                    </a:lnTo>
                    <a:lnTo>
                      <a:pt x="647" y="1230"/>
                    </a:lnTo>
                    <a:lnTo>
                      <a:pt x="649" y="1232"/>
                    </a:lnTo>
                    <a:lnTo>
                      <a:pt x="651" y="1232"/>
                    </a:lnTo>
                    <a:lnTo>
                      <a:pt x="651" y="1230"/>
                    </a:lnTo>
                    <a:lnTo>
                      <a:pt x="653" y="1230"/>
                    </a:lnTo>
                    <a:lnTo>
                      <a:pt x="653" y="1236"/>
                    </a:lnTo>
                    <a:lnTo>
                      <a:pt x="655" y="1238"/>
                    </a:lnTo>
                    <a:lnTo>
                      <a:pt x="659" y="1238"/>
                    </a:lnTo>
                    <a:lnTo>
                      <a:pt x="663" y="1240"/>
                    </a:lnTo>
                    <a:lnTo>
                      <a:pt x="673" y="1236"/>
                    </a:lnTo>
                    <a:lnTo>
                      <a:pt x="673" y="1234"/>
                    </a:lnTo>
                    <a:lnTo>
                      <a:pt x="673" y="1232"/>
                    </a:lnTo>
                    <a:lnTo>
                      <a:pt x="673" y="1230"/>
                    </a:lnTo>
                    <a:lnTo>
                      <a:pt x="675" y="1229"/>
                    </a:lnTo>
                    <a:lnTo>
                      <a:pt x="683" y="1229"/>
                    </a:lnTo>
                    <a:lnTo>
                      <a:pt x="697" y="1236"/>
                    </a:lnTo>
                    <a:lnTo>
                      <a:pt x="697" y="1238"/>
                    </a:lnTo>
                    <a:lnTo>
                      <a:pt x="701" y="1240"/>
                    </a:lnTo>
                    <a:lnTo>
                      <a:pt x="705" y="1242"/>
                    </a:lnTo>
                    <a:lnTo>
                      <a:pt x="713" y="1240"/>
                    </a:lnTo>
                    <a:lnTo>
                      <a:pt x="715" y="1240"/>
                    </a:lnTo>
                    <a:lnTo>
                      <a:pt x="719" y="1238"/>
                    </a:lnTo>
                    <a:lnTo>
                      <a:pt x="721" y="1236"/>
                    </a:lnTo>
                    <a:lnTo>
                      <a:pt x="723" y="1236"/>
                    </a:lnTo>
                    <a:lnTo>
                      <a:pt x="723" y="1234"/>
                    </a:lnTo>
                    <a:lnTo>
                      <a:pt x="729" y="1230"/>
                    </a:lnTo>
                    <a:lnTo>
                      <a:pt x="731" y="1229"/>
                    </a:lnTo>
                    <a:lnTo>
                      <a:pt x="733" y="1229"/>
                    </a:lnTo>
                    <a:lnTo>
                      <a:pt x="735" y="1229"/>
                    </a:lnTo>
                    <a:lnTo>
                      <a:pt x="739" y="1232"/>
                    </a:lnTo>
                    <a:lnTo>
                      <a:pt x="743" y="1232"/>
                    </a:lnTo>
                    <a:lnTo>
                      <a:pt x="745" y="1232"/>
                    </a:lnTo>
                    <a:lnTo>
                      <a:pt x="745" y="1230"/>
                    </a:lnTo>
                    <a:lnTo>
                      <a:pt x="749" y="1229"/>
                    </a:lnTo>
                    <a:lnTo>
                      <a:pt x="753" y="1230"/>
                    </a:lnTo>
                    <a:lnTo>
                      <a:pt x="751" y="1232"/>
                    </a:lnTo>
                    <a:lnTo>
                      <a:pt x="749" y="1234"/>
                    </a:lnTo>
                    <a:lnTo>
                      <a:pt x="747" y="1238"/>
                    </a:lnTo>
                    <a:lnTo>
                      <a:pt x="749" y="1242"/>
                    </a:lnTo>
                    <a:lnTo>
                      <a:pt x="747" y="1246"/>
                    </a:lnTo>
                    <a:lnTo>
                      <a:pt x="747" y="1250"/>
                    </a:lnTo>
                    <a:lnTo>
                      <a:pt x="749" y="1254"/>
                    </a:lnTo>
                    <a:lnTo>
                      <a:pt x="749" y="1258"/>
                    </a:lnTo>
                    <a:lnTo>
                      <a:pt x="749" y="1262"/>
                    </a:lnTo>
                    <a:lnTo>
                      <a:pt x="749" y="1264"/>
                    </a:lnTo>
                    <a:lnTo>
                      <a:pt x="749" y="1268"/>
                    </a:lnTo>
                    <a:lnTo>
                      <a:pt x="745" y="1270"/>
                    </a:lnTo>
                    <a:lnTo>
                      <a:pt x="743" y="1278"/>
                    </a:lnTo>
                    <a:lnTo>
                      <a:pt x="741" y="1278"/>
                    </a:lnTo>
                    <a:lnTo>
                      <a:pt x="739" y="1282"/>
                    </a:lnTo>
                    <a:lnTo>
                      <a:pt x="739" y="1284"/>
                    </a:lnTo>
                    <a:lnTo>
                      <a:pt x="735" y="1292"/>
                    </a:lnTo>
                    <a:lnTo>
                      <a:pt x="727" y="1316"/>
                    </a:lnTo>
                    <a:lnTo>
                      <a:pt x="725" y="1318"/>
                    </a:lnTo>
                    <a:lnTo>
                      <a:pt x="721" y="1322"/>
                    </a:lnTo>
                    <a:lnTo>
                      <a:pt x="713" y="1326"/>
                    </a:lnTo>
                    <a:lnTo>
                      <a:pt x="709" y="1326"/>
                    </a:lnTo>
                    <a:lnTo>
                      <a:pt x="707" y="1324"/>
                    </a:lnTo>
                    <a:lnTo>
                      <a:pt x="705" y="1326"/>
                    </a:lnTo>
                    <a:lnTo>
                      <a:pt x="699" y="1326"/>
                    </a:lnTo>
                    <a:lnTo>
                      <a:pt x="697" y="1324"/>
                    </a:lnTo>
                    <a:lnTo>
                      <a:pt x="695" y="1322"/>
                    </a:lnTo>
                    <a:lnTo>
                      <a:pt x="693" y="1320"/>
                    </a:lnTo>
                    <a:lnTo>
                      <a:pt x="691" y="1320"/>
                    </a:lnTo>
                    <a:lnTo>
                      <a:pt x="691" y="1318"/>
                    </a:lnTo>
                    <a:lnTo>
                      <a:pt x="689" y="1318"/>
                    </a:lnTo>
                    <a:lnTo>
                      <a:pt x="681" y="1318"/>
                    </a:lnTo>
                    <a:lnTo>
                      <a:pt x="679" y="1318"/>
                    </a:lnTo>
                    <a:lnTo>
                      <a:pt x="677" y="1320"/>
                    </a:lnTo>
                    <a:lnTo>
                      <a:pt x="671" y="1322"/>
                    </a:lnTo>
                    <a:lnTo>
                      <a:pt x="671" y="1320"/>
                    </a:lnTo>
                    <a:lnTo>
                      <a:pt x="675" y="1320"/>
                    </a:lnTo>
                    <a:lnTo>
                      <a:pt x="675" y="1318"/>
                    </a:lnTo>
                    <a:lnTo>
                      <a:pt x="673" y="1318"/>
                    </a:lnTo>
                    <a:lnTo>
                      <a:pt x="667" y="1320"/>
                    </a:lnTo>
                    <a:lnTo>
                      <a:pt x="649" y="1330"/>
                    </a:lnTo>
                    <a:lnTo>
                      <a:pt x="643" y="1326"/>
                    </a:lnTo>
                    <a:lnTo>
                      <a:pt x="635" y="1326"/>
                    </a:lnTo>
                    <a:lnTo>
                      <a:pt x="634" y="1324"/>
                    </a:lnTo>
                    <a:lnTo>
                      <a:pt x="628" y="1324"/>
                    </a:lnTo>
                    <a:lnTo>
                      <a:pt x="620" y="1320"/>
                    </a:lnTo>
                    <a:lnTo>
                      <a:pt x="606" y="1316"/>
                    </a:lnTo>
                    <a:lnTo>
                      <a:pt x="598" y="1318"/>
                    </a:lnTo>
                    <a:lnTo>
                      <a:pt x="596" y="1318"/>
                    </a:lnTo>
                    <a:lnTo>
                      <a:pt x="596" y="1316"/>
                    </a:lnTo>
                    <a:lnTo>
                      <a:pt x="594" y="1312"/>
                    </a:lnTo>
                    <a:lnTo>
                      <a:pt x="592" y="1312"/>
                    </a:lnTo>
                    <a:lnTo>
                      <a:pt x="570" y="1308"/>
                    </a:lnTo>
                    <a:lnTo>
                      <a:pt x="568" y="1308"/>
                    </a:lnTo>
                    <a:lnTo>
                      <a:pt x="566" y="1306"/>
                    </a:lnTo>
                    <a:lnTo>
                      <a:pt x="566" y="1304"/>
                    </a:lnTo>
                    <a:lnTo>
                      <a:pt x="566" y="1302"/>
                    </a:lnTo>
                    <a:lnTo>
                      <a:pt x="566" y="1300"/>
                    </a:lnTo>
                    <a:lnTo>
                      <a:pt x="564" y="1300"/>
                    </a:lnTo>
                    <a:lnTo>
                      <a:pt x="562" y="1298"/>
                    </a:lnTo>
                    <a:lnTo>
                      <a:pt x="552" y="1296"/>
                    </a:lnTo>
                    <a:lnTo>
                      <a:pt x="538" y="1298"/>
                    </a:lnTo>
                    <a:lnTo>
                      <a:pt x="522" y="1310"/>
                    </a:lnTo>
                    <a:lnTo>
                      <a:pt x="522" y="1312"/>
                    </a:lnTo>
                    <a:lnTo>
                      <a:pt x="522" y="1316"/>
                    </a:lnTo>
                    <a:lnTo>
                      <a:pt x="524" y="1318"/>
                    </a:lnTo>
                    <a:lnTo>
                      <a:pt x="524" y="1322"/>
                    </a:lnTo>
                    <a:lnTo>
                      <a:pt x="524" y="1324"/>
                    </a:lnTo>
                    <a:lnTo>
                      <a:pt x="524" y="1326"/>
                    </a:lnTo>
                    <a:lnTo>
                      <a:pt x="518" y="1334"/>
                    </a:lnTo>
                    <a:lnTo>
                      <a:pt x="512" y="1338"/>
                    </a:lnTo>
                    <a:lnTo>
                      <a:pt x="508" y="1338"/>
                    </a:lnTo>
                    <a:lnTo>
                      <a:pt x="504" y="1336"/>
                    </a:lnTo>
                    <a:lnTo>
                      <a:pt x="498" y="1330"/>
                    </a:lnTo>
                    <a:lnTo>
                      <a:pt x="464" y="1320"/>
                    </a:lnTo>
                    <a:lnTo>
                      <a:pt x="458" y="1312"/>
                    </a:lnTo>
                    <a:lnTo>
                      <a:pt x="458" y="1306"/>
                    </a:lnTo>
                    <a:lnTo>
                      <a:pt x="456" y="1304"/>
                    </a:lnTo>
                    <a:lnTo>
                      <a:pt x="436" y="1298"/>
                    </a:lnTo>
                    <a:lnTo>
                      <a:pt x="434" y="1298"/>
                    </a:lnTo>
                    <a:lnTo>
                      <a:pt x="430" y="1296"/>
                    </a:lnTo>
                    <a:lnTo>
                      <a:pt x="426" y="1296"/>
                    </a:lnTo>
                    <a:lnTo>
                      <a:pt x="422" y="1298"/>
                    </a:lnTo>
                    <a:lnTo>
                      <a:pt x="416" y="1296"/>
                    </a:lnTo>
                    <a:lnTo>
                      <a:pt x="405" y="1292"/>
                    </a:lnTo>
                    <a:lnTo>
                      <a:pt x="403" y="1290"/>
                    </a:lnTo>
                    <a:lnTo>
                      <a:pt x="401" y="1290"/>
                    </a:lnTo>
                    <a:lnTo>
                      <a:pt x="399" y="1290"/>
                    </a:lnTo>
                    <a:lnTo>
                      <a:pt x="399" y="1288"/>
                    </a:lnTo>
                    <a:lnTo>
                      <a:pt x="397" y="1284"/>
                    </a:lnTo>
                    <a:lnTo>
                      <a:pt x="393" y="1286"/>
                    </a:lnTo>
                    <a:lnTo>
                      <a:pt x="393" y="1284"/>
                    </a:lnTo>
                    <a:lnTo>
                      <a:pt x="393" y="1282"/>
                    </a:lnTo>
                    <a:lnTo>
                      <a:pt x="391" y="1282"/>
                    </a:lnTo>
                    <a:lnTo>
                      <a:pt x="389" y="1282"/>
                    </a:lnTo>
                    <a:lnTo>
                      <a:pt x="385" y="1280"/>
                    </a:lnTo>
                    <a:lnTo>
                      <a:pt x="383" y="1278"/>
                    </a:lnTo>
                    <a:lnTo>
                      <a:pt x="383" y="1274"/>
                    </a:lnTo>
                    <a:lnTo>
                      <a:pt x="387" y="1276"/>
                    </a:lnTo>
                    <a:lnTo>
                      <a:pt x="387" y="1272"/>
                    </a:lnTo>
                    <a:lnTo>
                      <a:pt x="389" y="1270"/>
                    </a:lnTo>
                    <a:lnTo>
                      <a:pt x="391" y="1270"/>
                    </a:lnTo>
                    <a:lnTo>
                      <a:pt x="393" y="1268"/>
                    </a:lnTo>
                    <a:lnTo>
                      <a:pt x="397" y="1264"/>
                    </a:lnTo>
                    <a:lnTo>
                      <a:pt x="401" y="1256"/>
                    </a:lnTo>
                    <a:lnTo>
                      <a:pt x="401" y="1250"/>
                    </a:lnTo>
                    <a:lnTo>
                      <a:pt x="399" y="1248"/>
                    </a:lnTo>
                    <a:lnTo>
                      <a:pt x="397" y="1246"/>
                    </a:lnTo>
                    <a:lnTo>
                      <a:pt x="395" y="1246"/>
                    </a:lnTo>
                    <a:lnTo>
                      <a:pt x="393" y="1244"/>
                    </a:lnTo>
                    <a:lnTo>
                      <a:pt x="393" y="1240"/>
                    </a:lnTo>
                    <a:lnTo>
                      <a:pt x="393" y="1236"/>
                    </a:lnTo>
                    <a:lnTo>
                      <a:pt x="395" y="1234"/>
                    </a:lnTo>
                    <a:lnTo>
                      <a:pt x="399" y="1234"/>
                    </a:lnTo>
                    <a:lnTo>
                      <a:pt x="401" y="1229"/>
                    </a:lnTo>
                    <a:lnTo>
                      <a:pt x="399" y="1225"/>
                    </a:lnTo>
                    <a:lnTo>
                      <a:pt x="397" y="1227"/>
                    </a:lnTo>
                    <a:lnTo>
                      <a:pt x="395" y="1229"/>
                    </a:lnTo>
                    <a:lnTo>
                      <a:pt x="393" y="1229"/>
                    </a:lnTo>
                    <a:lnTo>
                      <a:pt x="393" y="1230"/>
                    </a:lnTo>
                    <a:lnTo>
                      <a:pt x="389" y="1229"/>
                    </a:lnTo>
                    <a:lnTo>
                      <a:pt x="389" y="1227"/>
                    </a:lnTo>
                    <a:lnTo>
                      <a:pt x="389" y="1223"/>
                    </a:lnTo>
                    <a:lnTo>
                      <a:pt x="383" y="1221"/>
                    </a:lnTo>
                    <a:lnTo>
                      <a:pt x="377" y="1221"/>
                    </a:lnTo>
                    <a:lnTo>
                      <a:pt x="369" y="1225"/>
                    </a:lnTo>
                    <a:lnTo>
                      <a:pt x="369" y="1227"/>
                    </a:lnTo>
                    <a:lnTo>
                      <a:pt x="367" y="1227"/>
                    </a:lnTo>
                    <a:lnTo>
                      <a:pt x="365" y="1227"/>
                    </a:lnTo>
                    <a:lnTo>
                      <a:pt x="361" y="1227"/>
                    </a:lnTo>
                    <a:lnTo>
                      <a:pt x="359" y="1227"/>
                    </a:lnTo>
                    <a:lnTo>
                      <a:pt x="355" y="1229"/>
                    </a:lnTo>
                    <a:lnTo>
                      <a:pt x="353" y="1227"/>
                    </a:lnTo>
                    <a:lnTo>
                      <a:pt x="349" y="1225"/>
                    </a:lnTo>
                    <a:lnTo>
                      <a:pt x="347" y="1227"/>
                    </a:lnTo>
                    <a:lnTo>
                      <a:pt x="343" y="1227"/>
                    </a:lnTo>
                    <a:lnTo>
                      <a:pt x="341" y="1227"/>
                    </a:lnTo>
                    <a:lnTo>
                      <a:pt x="335" y="1225"/>
                    </a:lnTo>
                    <a:lnTo>
                      <a:pt x="333" y="1227"/>
                    </a:lnTo>
                    <a:lnTo>
                      <a:pt x="321" y="1230"/>
                    </a:lnTo>
                    <a:lnTo>
                      <a:pt x="317" y="1230"/>
                    </a:lnTo>
                    <a:lnTo>
                      <a:pt x="315" y="1229"/>
                    </a:lnTo>
                    <a:lnTo>
                      <a:pt x="301" y="1227"/>
                    </a:lnTo>
                    <a:lnTo>
                      <a:pt x="297" y="1229"/>
                    </a:lnTo>
                    <a:lnTo>
                      <a:pt x="295" y="1230"/>
                    </a:lnTo>
                    <a:lnTo>
                      <a:pt x="293" y="1229"/>
                    </a:lnTo>
                    <a:lnTo>
                      <a:pt x="291" y="1229"/>
                    </a:lnTo>
                    <a:lnTo>
                      <a:pt x="289" y="1229"/>
                    </a:lnTo>
                    <a:lnTo>
                      <a:pt x="283" y="1232"/>
                    </a:lnTo>
                    <a:lnTo>
                      <a:pt x="267" y="1232"/>
                    </a:lnTo>
                    <a:lnTo>
                      <a:pt x="257" y="1236"/>
                    </a:lnTo>
                    <a:lnTo>
                      <a:pt x="255" y="1238"/>
                    </a:lnTo>
                    <a:lnTo>
                      <a:pt x="251" y="1240"/>
                    </a:lnTo>
                    <a:lnTo>
                      <a:pt x="247" y="1244"/>
                    </a:lnTo>
                    <a:lnTo>
                      <a:pt x="245" y="1246"/>
                    </a:lnTo>
                    <a:lnTo>
                      <a:pt x="241" y="1244"/>
                    </a:lnTo>
                    <a:lnTo>
                      <a:pt x="239" y="1246"/>
                    </a:lnTo>
                    <a:lnTo>
                      <a:pt x="237" y="1246"/>
                    </a:lnTo>
                    <a:lnTo>
                      <a:pt x="235" y="1246"/>
                    </a:lnTo>
                    <a:lnTo>
                      <a:pt x="231" y="1248"/>
                    </a:lnTo>
                    <a:lnTo>
                      <a:pt x="227" y="1254"/>
                    </a:lnTo>
                    <a:lnTo>
                      <a:pt x="219" y="1258"/>
                    </a:lnTo>
                    <a:lnTo>
                      <a:pt x="213" y="1258"/>
                    </a:lnTo>
                    <a:lnTo>
                      <a:pt x="211" y="1258"/>
                    </a:lnTo>
                    <a:lnTo>
                      <a:pt x="207" y="1258"/>
                    </a:lnTo>
                    <a:lnTo>
                      <a:pt x="203" y="1254"/>
                    </a:lnTo>
                    <a:lnTo>
                      <a:pt x="203" y="1256"/>
                    </a:lnTo>
                    <a:lnTo>
                      <a:pt x="191" y="1256"/>
                    </a:lnTo>
                    <a:lnTo>
                      <a:pt x="186" y="1258"/>
                    </a:lnTo>
                    <a:lnTo>
                      <a:pt x="184" y="1256"/>
                    </a:lnTo>
                    <a:lnTo>
                      <a:pt x="174" y="1248"/>
                    </a:lnTo>
                    <a:lnTo>
                      <a:pt x="172" y="1244"/>
                    </a:lnTo>
                    <a:lnTo>
                      <a:pt x="166" y="1246"/>
                    </a:lnTo>
                    <a:lnTo>
                      <a:pt x="166" y="1248"/>
                    </a:lnTo>
                    <a:lnTo>
                      <a:pt x="150" y="1278"/>
                    </a:lnTo>
                    <a:lnTo>
                      <a:pt x="130" y="1288"/>
                    </a:lnTo>
                    <a:lnTo>
                      <a:pt x="118" y="1302"/>
                    </a:lnTo>
                    <a:lnTo>
                      <a:pt x="120" y="1304"/>
                    </a:lnTo>
                    <a:lnTo>
                      <a:pt x="116" y="1310"/>
                    </a:lnTo>
                    <a:lnTo>
                      <a:pt x="114" y="1312"/>
                    </a:lnTo>
                    <a:lnTo>
                      <a:pt x="110" y="1320"/>
                    </a:lnTo>
                    <a:lnTo>
                      <a:pt x="108" y="1332"/>
                    </a:lnTo>
                    <a:lnTo>
                      <a:pt x="112" y="1336"/>
                    </a:lnTo>
                    <a:lnTo>
                      <a:pt x="112" y="1342"/>
                    </a:lnTo>
                    <a:lnTo>
                      <a:pt x="104" y="1354"/>
                    </a:lnTo>
                    <a:lnTo>
                      <a:pt x="102" y="1356"/>
                    </a:lnTo>
                    <a:lnTo>
                      <a:pt x="100" y="1358"/>
                    </a:lnTo>
                    <a:lnTo>
                      <a:pt x="98" y="1362"/>
                    </a:lnTo>
                    <a:lnTo>
                      <a:pt x="94" y="1362"/>
                    </a:lnTo>
                    <a:lnTo>
                      <a:pt x="84" y="1372"/>
                    </a:lnTo>
                    <a:lnTo>
                      <a:pt x="66" y="1376"/>
                    </a:lnTo>
                    <a:lnTo>
                      <a:pt x="64" y="1380"/>
                    </a:lnTo>
                    <a:lnTo>
                      <a:pt x="58" y="1394"/>
                    </a:lnTo>
                    <a:lnTo>
                      <a:pt x="48" y="1400"/>
                    </a:lnTo>
                    <a:lnTo>
                      <a:pt x="44" y="1404"/>
                    </a:lnTo>
                    <a:lnTo>
                      <a:pt x="40" y="1420"/>
                    </a:lnTo>
                    <a:lnTo>
                      <a:pt x="28" y="1438"/>
                    </a:lnTo>
                    <a:lnTo>
                      <a:pt x="26" y="1440"/>
                    </a:lnTo>
                    <a:lnTo>
                      <a:pt x="20" y="1450"/>
                    </a:lnTo>
                    <a:lnTo>
                      <a:pt x="20" y="1452"/>
                    </a:lnTo>
                    <a:lnTo>
                      <a:pt x="16" y="1461"/>
                    </a:lnTo>
                    <a:lnTo>
                      <a:pt x="12" y="1463"/>
                    </a:lnTo>
                    <a:lnTo>
                      <a:pt x="10" y="1469"/>
                    </a:lnTo>
                    <a:lnTo>
                      <a:pt x="8" y="1481"/>
                    </a:lnTo>
                    <a:lnTo>
                      <a:pt x="12" y="1479"/>
                    </a:lnTo>
                    <a:lnTo>
                      <a:pt x="14" y="1487"/>
                    </a:lnTo>
                    <a:lnTo>
                      <a:pt x="16" y="1487"/>
                    </a:lnTo>
                    <a:lnTo>
                      <a:pt x="20" y="1493"/>
                    </a:lnTo>
                    <a:lnTo>
                      <a:pt x="20" y="1499"/>
                    </a:lnTo>
                    <a:lnTo>
                      <a:pt x="18" y="1503"/>
                    </a:lnTo>
                    <a:lnTo>
                      <a:pt x="16" y="1503"/>
                    </a:lnTo>
                    <a:lnTo>
                      <a:pt x="16" y="1505"/>
                    </a:lnTo>
                    <a:lnTo>
                      <a:pt x="20" y="1511"/>
                    </a:lnTo>
                    <a:lnTo>
                      <a:pt x="22" y="1531"/>
                    </a:lnTo>
                    <a:lnTo>
                      <a:pt x="14" y="1553"/>
                    </a:lnTo>
                    <a:lnTo>
                      <a:pt x="14" y="1559"/>
                    </a:lnTo>
                    <a:lnTo>
                      <a:pt x="10" y="1567"/>
                    </a:lnTo>
                    <a:lnTo>
                      <a:pt x="4" y="1571"/>
                    </a:lnTo>
                    <a:lnTo>
                      <a:pt x="2" y="1571"/>
                    </a:lnTo>
                    <a:lnTo>
                      <a:pt x="0" y="1571"/>
                    </a:lnTo>
                    <a:lnTo>
                      <a:pt x="0" y="1573"/>
                    </a:lnTo>
                    <a:lnTo>
                      <a:pt x="2" y="1575"/>
                    </a:lnTo>
                    <a:lnTo>
                      <a:pt x="2" y="1573"/>
                    </a:lnTo>
                    <a:lnTo>
                      <a:pt x="4" y="1573"/>
                    </a:lnTo>
                    <a:lnTo>
                      <a:pt x="4" y="1575"/>
                    </a:lnTo>
                    <a:lnTo>
                      <a:pt x="8" y="1577"/>
                    </a:lnTo>
                    <a:lnTo>
                      <a:pt x="8" y="1579"/>
                    </a:lnTo>
                    <a:lnTo>
                      <a:pt x="10" y="1581"/>
                    </a:lnTo>
                    <a:lnTo>
                      <a:pt x="10" y="1583"/>
                    </a:lnTo>
                    <a:lnTo>
                      <a:pt x="12" y="1585"/>
                    </a:lnTo>
                    <a:lnTo>
                      <a:pt x="14" y="1589"/>
                    </a:lnTo>
                    <a:lnTo>
                      <a:pt x="14" y="1591"/>
                    </a:lnTo>
                    <a:lnTo>
                      <a:pt x="12" y="1591"/>
                    </a:lnTo>
                    <a:lnTo>
                      <a:pt x="12" y="1593"/>
                    </a:lnTo>
                    <a:lnTo>
                      <a:pt x="10" y="1593"/>
                    </a:lnTo>
                    <a:lnTo>
                      <a:pt x="10" y="1597"/>
                    </a:lnTo>
                    <a:lnTo>
                      <a:pt x="12" y="1597"/>
                    </a:lnTo>
                    <a:lnTo>
                      <a:pt x="10" y="1605"/>
                    </a:lnTo>
                    <a:lnTo>
                      <a:pt x="12" y="1607"/>
                    </a:lnTo>
                    <a:lnTo>
                      <a:pt x="10" y="1607"/>
                    </a:lnTo>
                    <a:lnTo>
                      <a:pt x="12" y="1609"/>
                    </a:lnTo>
                    <a:lnTo>
                      <a:pt x="18" y="1611"/>
                    </a:lnTo>
                    <a:lnTo>
                      <a:pt x="18" y="1613"/>
                    </a:lnTo>
                    <a:lnTo>
                      <a:pt x="20" y="1615"/>
                    </a:lnTo>
                    <a:lnTo>
                      <a:pt x="22" y="1615"/>
                    </a:lnTo>
                    <a:lnTo>
                      <a:pt x="24" y="1615"/>
                    </a:lnTo>
                    <a:lnTo>
                      <a:pt x="24" y="1617"/>
                    </a:lnTo>
                    <a:lnTo>
                      <a:pt x="26" y="1617"/>
                    </a:lnTo>
                    <a:lnTo>
                      <a:pt x="30" y="1615"/>
                    </a:lnTo>
                    <a:lnTo>
                      <a:pt x="38" y="1613"/>
                    </a:lnTo>
                    <a:lnTo>
                      <a:pt x="38" y="1615"/>
                    </a:lnTo>
                    <a:lnTo>
                      <a:pt x="32" y="1615"/>
                    </a:lnTo>
                    <a:lnTo>
                      <a:pt x="30" y="1617"/>
                    </a:lnTo>
                    <a:lnTo>
                      <a:pt x="32" y="1619"/>
                    </a:lnTo>
                    <a:lnTo>
                      <a:pt x="30" y="1623"/>
                    </a:lnTo>
                    <a:lnTo>
                      <a:pt x="32" y="1625"/>
                    </a:lnTo>
                    <a:lnTo>
                      <a:pt x="34" y="1625"/>
                    </a:lnTo>
                    <a:lnTo>
                      <a:pt x="36" y="1625"/>
                    </a:lnTo>
                    <a:lnTo>
                      <a:pt x="34" y="1627"/>
                    </a:lnTo>
                    <a:lnTo>
                      <a:pt x="36" y="1627"/>
                    </a:lnTo>
                    <a:lnTo>
                      <a:pt x="36" y="1629"/>
                    </a:lnTo>
                    <a:lnTo>
                      <a:pt x="38" y="1629"/>
                    </a:lnTo>
                    <a:lnTo>
                      <a:pt x="38" y="1627"/>
                    </a:lnTo>
                    <a:lnTo>
                      <a:pt x="40" y="1627"/>
                    </a:lnTo>
                    <a:lnTo>
                      <a:pt x="40" y="1631"/>
                    </a:lnTo>
                    <a:lnTo>
                      <a:pt x="42" y="1631"/>
                    </a:lnTo>
                    <a:lnTo>
                      <a:pt x="42" y="1635"/>
                    </a:lnTo>
                    <a:lnTo>
                      <a:pt x="44" y="1637"/>
                    </a:lnTo>
                    <a:lnTo>
                      <a:pt x="46" y="1639"/>
                    </a:lnTo>
                    <a:lnTo>
                      <a:pt x="52" y="1643"/>
                    </a:lnTo>
                    <a:lnTo>
                      <a:pt x="54" y="1645"/>
                    </a:lnTo>
                    <a:lnTo>
                      <a:pt x="54" y="1647"/>
                    </a:lnTo>
                    <a:lnTo>
                      <a:pt x="56" y="1649"/>
                    </a:lnTo>
                    <a:lnTo>
                      <a:pt x="58" y="1649"/>
                    </a:lnTo>
                    <a:lnTo>
                      <a:pt x="58" y="1651"/>
                    </a:lnTo>
                    <a:lnTo>
                      <a:pt x="60" y="1653"/>
                    </a:lnTo>
                    <a:lnTo>
                      <a:pt x="60" y="1655"/>
                    </a:lnTo>
                    <a:lnTo>
                      <a:pt x="60" y="1657"/>
                    </a:lnTo>
                    <a:lnTo>
                      <a:pt x="62" y="1659"/>
                    </a:lnTo>
                    <a:lnTo>
                      <a:pt x="60" y="1661"/>
                    </a:lnTo>
                    <a:lnTo>
                      <a:pt x="62" y="1661"/>
                    </a:lnTo>
                    <a:lnTo>
                      <a:pt x="62" y="1663"/>
                    </a:lnTo>
                    <a:lnTo>
                      <a:pt x="60" y="1663"/>
                    </a:lnTo>
                    <a:lnTo>
                      <a:pt x="60" y="1665"/>
                    </a:lnTo>
                    <a:lnTo>
                      <a:pt x="62" y="1667"/>
                    </a:lnTo>
                    <a:lnTo>
                      <a:pt x="64" y="1667"/>
                    </a:lnTo>
                    <a:lnTo>
                      <a:pt x="66" y="1667"/>
                    </a:lnTo>
                    <a:lnTo>
                      <a:pt x="66" y="1669"/>
                    </a:lnTo>
                    <a:lnTo>
                      <a:pt x="66" y="1671"/>
                    </a:lnTo>
                    <a:lnTo>
                      <a:pt x="72" y="1675"/>
                    </a:lnTo>
                    <a:lnTo>
                      <a:pt x="72" y="1677"/>
                    </a:lnTo>
                    <a:lnTo>
                      <a:pt x="86" y="1683"/>
                    </a:lnTo>
                    <a:lnTo>
                      <a:pt x="84" y="1683"/>
                    </a:lnTo>
                    <a:lnTo>
                      <a:pt x="86" y="1683"/>
                    </a:lnTo>
                    <a:lnTo>
                      <a:pt x="86" y="1684"/>
                    </a:lnTo>
                    <a:lnTo>
                      <a:pt x="88" y="1684"/>
                    </a:lnTo>
                    <a:lnTo>
                      <a:pt x="90" y="1686"/>
                    </a:lnTo>
                    <a:lnTo>
                      <a:pt x="88" y="1686"/>
                    </a:lnTo>
                    <a:lnTo>
                      <a:pt x="90" y="1688"/>
                    </a:lnTo>
                    <a:lnTo>
                      <a:pt x="92" y="1688"/>
                    </a:lnTo>
                    <a:lnTo>
                      <a:pt x="94" y="1692"/>
                    </a:lnTo>
                    <a:lnTo>
                      <a:pt x="100" y="1694"/>
                    </a:lnTo>
                    <a:lnTo>
                      <a:pt x="128" y="1716"/>
                    </a:lnTo>
                    <a:lnTo>
                      <a:pt x="132" y="1716"/>
                    </a:lnTo>
                    <a:lnTo>
                      <a:pt x="136" y="1718"/>
                    </a:lnTo>
                    <a:lnTo>
                      <a:pt x="140" y="1718"/>
                    </a:lnTo>
                    <a:lnTo>
                      <a:pt x="140" y="1720"/>
                    </a:lnTo>
                    <a:lnTo>
                      <a:pt x="146" y="1720"/>
                    </a:lnTo>
                    <a:lnTo>
                      <a:pt x="188" y="1708"/>
                    </a:lnTo>
                    <a:lnTo>
                      <a:pt x="201" y="1710"/>
                    </a:lnTo>
                    <a:lnTo>
                      <a:pt x="203" y="1708"/>
                    </a:lnTo>
                    <a:lnTo>
                      <a:pt x="203" y="1710"/>
                    </a:lnTo>
                    <a:lnTo>
                      <a:pt x="219" y="1714"/>
                    </a:lnTo>
                    <a:lnTo>
                      <a:pt x="223" y="1712"/>
                    </a:lnTo>
                    <a:lnTo>
                      <a:pt x="225" y="1710"/>
                    </a:lnTo>
                    <a:lnTo>
                      <a:pt x="249" y="1700"/>
                    </a:lnTo>
                    <a:lnTo>
                      <a:pt x="257" y="1700"/>
                    </a:lnTo>
                    <a:lnTo>
                      <a:pt x="259" y="1700"/>
                    </a:lnTo>
                    <a:lnTo>
                      <a:pt x="263" y="1696"/>
                    </a:lnTo>
                    <a:lnTo>
                      <a:pt x="273" y="1692"/>
                    </a:lnTo>
                    <a:lnTo>
                      <a:pt x="271" y="1692"/>
                    </a:lnTo>
                    <a:lnTo>
                      <a:pt x="285" y="1692"/>
                    </a:lnTo>
                    <a:lnTo>
                      <a:pt x="305" y="1692"/>
                    </a:lnTo>
                    <a:lnTo>
                      <a:pt x="313" y="1694"/>
                    </a:lnTo>
                    <a:lnTo>
                      <a:pt x="315" y="1698"/>
                    </a:lnTo>
                    <a:lnTo>
                      <a:pt x="317" y="1700"/>
                    </a:lnTo>
                    <a:lnTo>
                      <a:pt x="319" y="1702"/>
                    </a:lnTo>
                    <a:lnTo>
                      <a:pt x="319" y="1704"/>
                    </a:lnTo>
                    <a:lnTo>
                      <a:pt x="321" y="1704"/>
                    </a:lnTo>
                    <a:lnTo>
                      <a:pt x="321" y="1706"/>
                    </a:lnTo>
                    <a:lnTo>
                      <a:pt x="321" y="1714"/>
                    </a:lnTo>
                    <a:lnTo>
                      <a:pt x="325" y="1716"/>
                    </a:lnTo>
                    <a:lnTo>
                      <a:pt x="327" y="1718"/>
                    </a:lnTo>
                    <a:lnTo>
                      <a:pt x="329" y="1720"/>
                    </a:lnTo>
                    <a:lnTo>
                      <a:pt x="331" y="1720"/>
                    </a:lnTo>
                    <a:lnTo>
                      <a:pt x="333" y="1722"/>
                    </a:lnTo>
                    <a:lnTo>
                      <a:pt x="337" y="1720"/>
                    </a:lnTo>
                    <a:lnTo>
                      <a:pt x="339" y="1718"/>
                    </a:lnTo>
                    <a:lnTo>
                      <a:pt x="339" y="1720"/>
                    </a:lnTo>
                    <a:lnTo>
                      <a:pt x="341" y="1720"/>
                    </a:lnTo>
                    <a:lnTo>
                      <a:pt x="343" y="1718"/>
                    </a:lnTo>
                    <a:lnTo>
                      <a:pt x="345" y="1716"/>
                    </a:lnTo>
                    <a:lnTo>
                      <a:pt x="351" y="1718"/>
                    </a:lnTo>
                    <a:lnTo>
                      <a:pt x="359" y="1718"/>
                    </a:lnTo>
                    <a:lnTo>
                      <a:pt x="361" y="1714"/>
                    </a:lnTo>
                    <a:lnTo>
                      <a:pt x="361" y="1712"/>
                    </a:lnTo>
                    <a:lnTo>
                      <a:pt x="363" y="1712"/>
                    </a:lnTo>
                    <a:lnTo>
                      <a:pt x="363" y="1714"/>
                    </a:lnTo>
                    <a:lnTo>
                      <a:pt x="363" y="1716"/>
                    </a:lnTo>
                    <a:lnTo>
                      <a:pt x="365" y="1718"/>
                    </a:lnTo>
                    <a:lnTo>
                      <a:pt x="367" y="1716"/>
                    </a:lnTo>
                    <a:lnTo>
                      <a:pt x="369" y="1716"/>
                    </a:lnTo>
                    <a:lnTo>
                      <a:pt x="371" y="1724"/>
                    </a:lnTo>
                    <a:lnTo>
                      <a:pt x="377" y="1726"/>
                    </a:lnTo>
                    <a:lnTo>
                      <a:pt x="377" y="1724"/>
                    </a:lnTo>
                    <a:lnTo>
                      <a:pt x="379" y="1724"/>
                    </a:lnTo>
                    <a:lnTo>
                      <a:pt x="381" y="1724"/>
                    </a:lnTo>
                    <a:lnTo>
                      <a:pt x="381" y="1726"/>
                    </a:lnTo>
                    <a:lnTo>
                      <a:pt x="381" y="1728"/>
                    </a:lnTo>
                    <a:lnTo>
                      <a:pt x="379" y="1728"/>
                    </a:lnTo>
                    <a:lnTo>
                      <a:pt x="381" y="1730"/>
                    </a:lnTo>
                    <a:lnTo>
                      <a:pt x="381" y="1732"/>
                    </a:lnTo>
                    <a:lnTo>
                      <a:pt x="385" y="1736"/>
                    </a:lnTo>
                    <a:lnTo>
                      <a:pt x="383" y="1736"/>
                    </a:lnTo>
                    <a:lnTo>
                      <a:pt x="381" y="1750"/>
                    </a:lnTo>
                    <a:lnTo>
                      <a:pt x="381" y="1752"/>
                    </a:lnTo>
                    <a:lnTo>
                      <a:pt x="379" y="1756"/>
                    </a:lnTo>
                    <a:lnTo>
                      <a:pt x="379" y="1758"/>
                    </a:lnTo>
                    <a:lnTo>
                      <a:pt x="377" y="1764"/>
                    </a:lnTo>
                    <a:lnTo>
                      <a:pt x="379" y="1766"/>
                    </a:lnTo>
                    <a:lnTo>
                      <a:pt x="379" y="1770"/>
                    </a:lnTo>
                    <a:lnTo>
                      <a:pt x="379" y="1772"/>
                    </a:lnTo>
                    <a:lnTo>
                      <a:pt x="377" y="1772"/>
                    </a:lnTo>
                    <a:lnTo>
                      <a:pt x="377" y="1774"/>
                    </a:lnTo>
                    <a:lnTo>
                      <a:pt x="381" y="1778"/>
                    </a:lnTo>
                    <a:lnTo>
                      <a:pt x="383" y="1778"/>
                    </a:lnTo>
                    <a:lnTo>
                      <a:pt x="383" y="1780"/>
                    </a:lnTo>
                    <a:lnTo>
                      <a:pt x="379" y="1780"/>
                    </a:lnTo>
                    <a:lnTo>
                      <a:pt x="377" y="1778"/>
                    </a:lnTo>
                    <a:lnTo>
                      <a:pt x="377" y="1776"/>
                    </a:lnTo>
                    <a:lnTo>
                      <a:pt x="375" y="1776"/>
                    </a:lnTo>
                    <a:lnTo>
                      <a:pt x="375" y="1786"/>
                    </a:lnTo>
                    <a:lnTo>
                      <a:pt x="371" y="1790"/>
                    </a:lnTo>
                    <a:lnTo>
                      <a:pt x="369" y="1790"/>
                    </a:lnTo>
                    <a:lnTo>
                      <a:pt x="375" y="1808"/>
                    </a:lnTo>
                    <a:lnTo>
                      <a:pt x="399" y="1832"/>
                    </a:lnTo>
                    <a:lnTo>
                      <a:pt x="401" y="1836"/>
                    </a:lnTo>
                    <a:lnTo>
                      <a:pt x="403" y="1838"/>
                    </a:lnTo>
                    <a:lnTo>
                      <a:pt x="411" y="1846"/>
                    </a:lnTo>
                    <a:lnTo>
                      <a:pt x="413" y="1852"/>
                    </a:lnTo>
                    <a:lnTo>
                      <a:pt x="414" y="1852"/>
                    </a:lnTo>
                    <a:lnTo>
                      <a:pt x="414" y="1860"/>
                    </a:lnTo>
                    <a:lnTo>
                      <a:pt x="416" y="1862"/>
                    </a:lnTo>
                    <a:lnTo>
                      <a:pt x="418" y="1864"/>
                    </a:lnTo>
                    <a:lnTo>
                      <a:pt x="416" y="1866"/>
                    </a:lnTo>
                    <a:lnTo>
                      <a:pt x="416" y="1868"/>
                    </a:lnTo>
                    <a:lnTo>
                      <a:pt x="424" y="1878"/>
                    </a:lnTo>
                    <a:lnTo>
                      <a:pt x="428" y="1894"/>
                    </a:lnTo>
                    <a:lnTo>
                      <a:pt x="430" y="1896"/>
                    </a:lnTo>
                    <a:lnTo>
                      <a:pt x="430" y="1904"/>
                    </a:lnTo>
                    <a:lnTo>
                      <a:pt x="428" y="1908"/>
                    </a:lnTo>
                    <a:lnTo>
                      <a:pt x="428" y="1910"/>
                    </a:lnTo>
                    <a:lnTo>
                      <a:pt x="430" y="1919"/>
                    </a:lnTo>
                    <a:lnTo>
                      <a:pt x="432" y="1921"/>
                    </a:lnTo>
                    <a:lnTo>
                      <a:pt x="434" y="1925"/>
                    </a:lnTo>
                    <a:lnTo>
                      <a:pt x="436" y="1927"/>
                    </a:lnTo>
                    <a:lnTo>
                      <a:pt x="438" y="1933"/>
                    </a:lnTo>
                    <a:lnTo>
                      <a:pt x="436" y="1935"/>
                    </a:lnTo>
                    <a:lnTo>
                      <a:pt x="436" y="1939"/>
                    </a:lnTo>
                    <a:lnTo>
                      <a:pt x="436" y="1941"/>
                    </a:lnTo>
                    <a:lnTo>
                      <a:pt x="436" y="1945"/>
                    </a:lnTo>
                    <a:lnTo>
                      <a:pt x="434" y="1951"/>
                    </a:lnTo>
                    <a:lnTo>
                      <a:pt x="430" y="1957"/>
                    </a:lnTo>
                    <a:lnTo>
                      <a:pt x="424" y="1959"/>
                    </a:lnTo>
                    <a:lnTo>
                      <a:pt x="424" y="1963"/>
                    </a:lnTo>
                    <a:lnTo>
                      <a:pt x="420" y="1967"/>
                    </a:lnTo>
                    <a:lnTo>
                      <a:pt x="418" y="1971"/>
                    </a:lnTo>
                    <a:lnTo>
                      <a:pt x="418" y="1973"/>
                    </a:lnTo>
                    <a:lnTo>
                      <a:pt x="418" y="1975"/>
                    </a:lnTo>
                    <a:lnTo>
                      <a:pt x="411" y="2003"/>
                    </a:lnTo>
                    <a:lnTo>
                      <a:pt x="409" y="2005"/>
                    </a:lnTo>
                    <a:lnTo>
                      <a:pt x="409" y="2013"/>
                    </a:lnTo>
                    <a:lnTo>
                      <a:pt x="409" y="2015"/>
                    </a:lnTo>
                    <a:lnTo>
                      <a:pt x="407" y="2015"/>
                    </a:lnTo>
                    <a:lnTo>
                      <a:pt x="409" y="2025"/>
                    </a:lnTo>
                    <a:lnTo>
                      <a:pt x="409" y="2033"/>
                    </a:lnTo>
                    <a:lnTo>
                      <a:pt x="409" y="2035"/>
                    </a:lnTo>
                    <a:lnTo>
                      <a:pt x="409" y="2037"/>
                    </a:lnTo>
                    <a:lnTo>
                      <a:pt x="413" y="2045"/>
                    </a:lnTo>
                    <a:lnTo>
                      <a:pt x="414" y="2045"/>
                    </a:lnTo>
                    <a:lnTo>
                      <a:pt x="438" y="2087"/>
                    </a:lnTo>
                    <a:lnTo>
                      <a:pt x="438" y="2089"/>
                    </a:lnTo>
                    <a:lnTo>
                      <a:pt x="446" y="2103"/>
                    </a:lnTo>
                    <a:lnTo>
                      <a:pt x="446" y="2129"/>
                    </a:lnTo>
                    <a:lnTo>
                      <a:pt x="452" y="2140"/>
                    </a:lnTo>
                    <a:lnTo>
                      <a:pt x="452" y="2150"/>
                    </a:lnTo>
                    <a:lnTo>
                      <a:pt x="454" y="2156"/>
                    </a:lnTo>
                    <a:lnTo>
                      <a:pt x="454" y="2160"/>
                    </a:lnTo>
                    <a:lnTo>
                      <a:pt x="458" y="2176"/>
                    </a:lnTo>
                    <a:lnTo>
                      <a:pt x="474" y="2196"/>
                    </a:lnTo>
                    <a:lnTo>
                      <a:pt x="476" y="2196"/>
                    </a:lnTo>
                    <a:lnTo>
                      <a:pt x="476" y="2198"/>
                    </a:lnTo>
                    <a:lnTo>
                      <a:pt x="476" y="2200"/>
                    </a:lnTo>
                    <a:lnTo>
                      <a:pt x="478" y="2202"/>
                    </a:lnTo>
                    <a:lnTo>
                      <a:pt x="500" y="2250"/>
                    </a:lnTo>
                    <a:lnTo>
                      <a:pt x="500" y="2260"/>
                    </a:lnTo>
                    <a:lnTo>
                      <a:pt x="498" y="2264"/>
                    </a:lnTo>
                    <a:lnTo>
                      <a:pt x="496" y="2262"/>
                    </a:lnTo>
                    <a:lnTo>
                      <a:pt x="494" y="2264"/>
                    </a:lnTo>
                    <a:lnTo>
                      <a:pt x="494" y="2268"/>
                    </a:lnTo>
                    <a:lnTo>
                      <a:pt x="496" y="2268"/>
                    </a:lnTo>
                    <a:lnTo>
                      <a:pt x="498" y="2270"/>
                    </a:lnTo>
                    <a:lnTo>
                      <a:pt x="496" y="2270"/>
                    </a:lnTo>
                    <a:lnTo>
                      <a:pt x="498" y="2274"/>
                    </a:lnTo>
                    <a:lnTo>
                      <a:pt x="502" y="2280"/>
                    </a:lnTo>
                    <a:lnTo>
                      <a:pt x="502" y="2282"/>
                    </a:lnTo>
                    <a:lnTo>
                      <a:pt x="502" y="2284"/>
                    </a:lnTo>
                    <a:lnTo>
                      <a:pt x="502" y="2288"/>
                    </a:lnTo>
                    <a:lnTo>
                      <a:pt x="502" y="2290"/>
                    </a:lnTo>
                    <a:lnTo>
                      <a:pt x="504" y="2290"/>
                    </a:lnTo>
                    <a:lnTo>
                      <a:pt x="504" y="2286"/>
                    </a:lnTo>
                    <a:lnTo>
                      <a:pt x="508" y="2286"/>
                    </a:lnTo>
                    <a:lnTo>
                      <a:pt x="508" y="2290"/>
                    </a:lnTo>
                    <a:lnTo>
                      <a:pt x="508" y="2292"/>
                    </a:lnTo>
                    <a:lnTo>
                      <a:pt x="514" y="2290"/>
                    </a:lnTo>
                    <a:lnTo>
                      <a:pt x="514" y="2292"/>
                    </a:lnTo>
                    <a:lnTo>
                      <a:pt x="514" y="2294"/>
                    </a:lnTo>
                    <a:lnTo>
                      <a:pt x="518" y="2296"/>
                    </a:lnTo>
                    <a:lnTo>
                      <a:pt x="520" y="2296"/>
                    </a:lnTo>
                    <a:lnTo>
                      <a:pt x="522" y="2296"/>
                    </a:lnTo>
                    <a:lnTo>
                      <a:pt x="524" y="2296"/>
                    </a:lnTo>
                    <a:lnTo>
                      <a:pt x="528" y="2296"/>
                    </a:lnTo>
                    <a:lnTo>
                      <a:pt x="530" y="2292"/>
                    </a:lnTo>
                    <a:lnTo>
                      <a:pt x="534" y="2292"/>
                    </a:lnTo>
                    <a:lnTo>
                      <a:pt x="536" y="2292"/>
                    </a:lnTo>
                    <a:lnTo>
                      <a:pt x="538" y="2290"/>
                    </a:lnTo>
                    <a:lnTo>
                      <a:pt x="542" y="2292"/>
                    </a:lnTo>
                    <a:lnTo>
                      <a:pt x="544" y="2290"/>
                    </a:lnTo>
                    <a:lnTo>
                      <a:pt x="548" y="2290"/>
                    </a:lnTo>
                    <a:lnTo>
                      <a:pt x="550" y="2290"/>
                    </a:lnTo>
                    <a:lnTo>
                      <a:pt x="550" y="2288"/>
                    </a:lnTo>
                    <a:lnTo>
                      <a:pt x="554" y="2286"/>
                    </a:lnTo>
                    <a:lnTo>
                      <a:pt x="556" y="2286"/>
                    </a:lnTo>
                    <a:lnTo>
                      <a:pt x="562" y="2284"/>
                    </a:lnTo>
                    <a:lnTo>
                      <a:pt x="568" y="2286"/>
                    </a:lnTo>
                    <a:lnTo>
                      <a:pt x="570" y="2286"/>
                    </a:lnTo>
                    <a:lnTo>
                      <a:pt x="572" y="2284"/>
                    </a:lnTo>
                    <a:lnTo>
                      <a:pt x="576" y="2284"/>
                    </a:lnTo>
                    <a:lnTo>
                      <a:pt x="592" y="2288"/>
                    </a:lnTo>
                    <a:lnTo>
                      <a:pt x="594" y="2284"/>
                    </a:lnTo>
                    <a:lnTo>
                      <a:pt x="598" y="2284"/>
                    </a:lnTo>
                    <a:lnTo>
                      <a:pt x="604" y="2286"/>
                    </a:lnTo>
                    <a:lnTo>
                      <a:pt x="606" y="2284"/>
                    </a:lnTo>
                    <a:lnTo>
                      <a:pt x="604" y="2282"/>
                    </a:lnTo>
                    <a:lnTo>
                      <a:pt x="606" y="2280"/>
                    </a:lnTo>
                    <a:lnTo>
                      <a:pt x="620" y="2280"/>
                    </a:lnTo>
                    <a:lnTo>
                      <a:pt x="689" y="2202"/>
                    </a:lnTo>
                    <a:lnTo>
                      <a:pt x="691" y="2200"/>
                    </a:lnTo>
                    <a:lnTo>
                      <a:pt x="695" y="2196"/>
                    </a:lnTo>
                    <a:lnTo>
                      <a:pt x="697" y="2192"/>
                    </a:lnTo>
                    <a:lnTo>
                      <a:pt x="705" y="2166"/>
                    </a:lnTo>
                    <a:lnTo>
                      <a:pt x="693" y="2166"/>
                    </a:lnTo>
                    <a:lnTo>
                      <a:pt x="705" y="2166"/>
                    </a:lnTo>
                    <a:lnTo>
                      <a:pt x="705" y="2156"/>
                    </a:lnTo>
                    <a:lnTo>
                      <a:pt x="705" y="2158"/>
                    </a:lnTo>
                    <a:lnTo>
                      <a:pt x="703" y="2158"/>
                    </a:lnTo>
                    <a:lnTo>
                      <a:pt x="699" y="2154"/>
                    </a:lnTo>
                    <a:lnTo>
                      <a:pt x="705" y="2146"/>
                    </a:lnTo>
                    <a:lnTo>
                      <a:pt x="735" y="2135"/>
                    </a:lnTo>
                    <a:lnTo>
                      <a:pt x="739" y="2127"/>
                    </a:lnTo>
                    <a:lnTo>
                      <a:pt x="741" y="2123"/>
                    </a:lnTo>
                    <a:lnTo>
                      <a:pt x="739" y="2125"/>
                    </a:lnTo>
                    <a:lnTo>
                      <a:pt x="737" y="2127"/>
                    </a:lnTo>
                    <a:lnTo>
                      <a:pt x="737" y="2125"/>
                    </a:lnTo>
                    <a:lnTo>
                      <a:pt x="741" y="2097"/>
                    </a:lnTo>
                    <a:lnTo>
                      <a:pt x="739" y="2097"/>
                    </a:lnTo>
                    <a:lnTo>
                      <a:pt x="735" y="2081"/>
                    </a:lnTo>
                    <a:lnTo>
                      <a:pt x="735" y="2079"/>
                    </a:lnTo>
                    <a:lnTo>
                      <a:pt x="733" y="2077"/>
                    </a:lnTo>
                    <a:lnTo>
                      <a:pt x="729" y="2073"/>
                    </a:lnTo>
                    <a:lnTo>
                      <a:pt x="729" y="2071"/>
                    </a:lnTo>
                    <a:lnTo>
                      <a:pt x="729" y="2063"/>
                    </a:lnTo>
                    <a:lnTo>
                      <a:pt x="733" y="2063"/>
                    </a:lnTo>
                    <a:lnTo>
                      <a:pt x="745" y="2049"/>
                    </a:lnTo>
                    <a:lnTo>
                      <a:pt x="747" y="2049"/>
                    </a:lnTo>
                    <a:lnTo>
                      <a:pt x="749" y="2045"/>
                    </a:lnTo>
                    <a:lnTo>
                      <a:pt x="749" y="2047"/>
                    </a:lnTo>
                    <a:lnTo>
                      <a:pt x="751" y="2047"/>
                    </a:lnTo>
                    <a:lnTo>
                      <a:pt x="757" y="2039"/>
                    </a:lnTo>
                    <a:lnTo>
                      <a:pt x="755" y="2039"/>
                    </a:lnTo>
                    <a:lnTo>
                      <a:pt x="757" y="2039"/>
                    </a:lnTo>
                    <a:lnTo>
                      <a:pt x="759" y="2037"/>
                    </a:lnTo>
                    <a:lnTo>
                      <a:pt x="761" y="2037"/>
                    </a:lnTo>
                    <a:lnTo>
                      <a:pt x="761" y="2035"/>
                    </a:lnTo>
                    <a:lnTo>
                      <a:pt x="783" y="2023"/>
                    </a:lnTo>
                    <a:lnTo>
                      <a:pt x="787" y="2023"/>
                    </a:lnTo>
                    <a:lnTo>
                      <a:pt x="791" y="2021"/>
                    </a:lnTo>
                    <a:lnTo>
                      <a:pt x="791" y="2017"/>
                    </a:lnTo>
                    <a:lnTo>
                      <a:pt x="799" y="2013"/>
                    </a:lnTo>
                    <a:lnTo>
                      <a:pt x="801" y="2011"/>
                    </a:lnTo>
                    <a:lnTo>
                      <a:pt x="799" y="2009"/>
                    </a:lnTo>
                    <a:lnTo>
                      <a:pt x="803" y="2007"/>
                    </a:lnTo>
                    <a:lnTo>
                      <a:pt x="805" y="2005"/>
                    </a:lnTo>
                    <a:lnTo>
                      <a:pt x="809" y="1999"/>
                    </a:lnTo>
                    <a:lnTo>
                      <a:pt x="811" y="1999"/>
                    </a:lnTo>
                    <a:lnTo>
                      <a:pt x="811" y="1995"/>
                    </a:lnTo>
                    <a:lnTo>
                      <a:pt x="809" y="1995"/>
                    </a:lnTo>
                    <a:lnTo>
                      <a:pt x="813" y="1991"/>
                    </a:lnTo>
                    <a:lnTo>
                      <a:pt x="815" y="1987"/>
                    </a:lnTo>
                    <a:lnTo>
                      <a:pt x="815" y="1985"/>
                    </a:lnTo>
                    <a:lnTo>
                      <a:pt x="813" y="1983"/>
                    </a:lnTo>
                    <a:lnTo>
                      <a:pt x="811" y="1983"/>
                    </a:lnTo>
                    <a:lnTo>
                      <a:pt x="813" y="1981"/>
                    </a:lnTo>
                    <a:lnTo>
                      <a:pt x="813" y="1979"/>
                    </a:lnTo>
                    <a:lnTo>
                      <a:pt x="811" y="1981"/>
                    </a:lnTo>
                    <a:lnTo>
                      <a:pt x="811" y="1979"/>
                    </a:lnTo>
                    <a:lnTo>
                      <a:pt x="811" y="1977"/>
                    </a:lnTo>
                    <a:lnTo>
                      <a:pt x="811" y="1963"/>
                    </a:lnTo>
                    <a:lnTo>
                      <a:pt x="809" y="1963"/>
                    </a:lnTo>
                    <a:lnTo>
                      <a:pt x="809" y="1961"/>
                    </a:lnTo>
                    <a:lnTo>
                      <a:pt x="811" y="1959"/>
                    </a:lnTo>
                    <a:lnTo>
                      <a:pt x="809" y="1945"/>
                    </a:lnTo>
                    <a:lnTo>
                      <a:pt x="815" y="1933"/>
                    </a:lnTo>
                    <a:lnTo>
                      <a:pt x="815" y="1929"/>
                    </a:lnTo>
                    <a:lnTo>
                      <a:pt x="815" y="1927"/>
                    </a:lnTo>
                    <a:lnTo>
                      <a:pt x="813" y="1927"/>
                    </a:lnTo>
                    <a:lnTo>
                      <a:pt x="807" y="1931"/>
                    </a:lnTo>
                    <a:lnTo>
                      <a:pt x="813" y="1927"/>
                    </a:lnTo>
                    <a:lnTo>
                      <a:pt x="813" y="1925"/>
                    </a:lnTo>
                    <a:lnTo>
                      <a:pt x="811" y="1925"/>
                    </a:lnTo>
                    <a:lnTo>
                      <a:pt x="809" y="1923"/>
                    </a:lnTo>
                    <a:lnTo>
                      <a:pt x="807" y="1921"/>
                    </a:lnTo>
                    <a:lnTo>
                      <a:pt x="803" y="1919"/>
                    </a:lnTo>
                    <a:lnTo>
                      <a:pt x="803" y="1917"/>
                    </a:lnTo>
                    <a:lnTo>
                      <a:pt x="803" y="1915"/>
                    </a:lnTo>
                    <a:lnTo>
                      <a:pt x="803" y="1913"/>
                    </a:lnTo>
                    <a:lnTo>
                      <a:pt x="801" y="1913"/>
                    </a:lnTo>
                    <a:lnTo>
                      <a:pt x="801" y="1911"/>
                    </a:lnTo>
                    <a:lnTo>
                      <a:pt x="801" y="1910"/>
                    </a:lnTo>
                    <a:lnTo>
                      <a:pt x="797" y="1904"/>
                    </a:lnTo>
                    <a:lnTo>
                      <a:pt x="799" y="1904"/>
                    </a:lnTo>
                    <a:lnTo>
                      <a:pt x="797" y="1902"/>
                    </a:lnTo>
                    <a:lnTo>
                      <a:pt x="795" y="1896"/>
                    </a:lnTo>
                    <a:lnTo>
                      <a:pt x="797" y="1894"/>
                    </a:lnTo>
                    <a:lnTo>
                      <a:pt x="797" y="1892"/>
                    </a:lnTo>
                    <a:lnTo>
                      <a:pt x="797" y="1890"/>
                    </a:lnTo>
                    <a:lnTo>
                      <a:pt x="797" y="1888"/>
                    </a:lnTo>
                    <a:lnTo>
                      <a:pt x="797" y="1882"/>
                    </a:lnTo>
                    <a:lnTo>
                      <a:pt x="799" y="1882"/>
                    </a:lnTo>
                    <a:lnTo>
                      <a:pt x="799" y="1880"/>
                    </a:lnTo>
                    <a:lnTo>
                      <a:pt x="797" y="1876"/>
                    </a:lnTo>
                    <a:lnTo>
                      <a:pt x="791" y="1870"/>
                    </a:lnTo>
                    <a:lnTo>
                      <a:pt x="789" y="1866"/>
                    </a:lnTo>
                    <a:lnTo>
                      <a:pt x="795" y="1844"/>
                    </a:lnTo>
                    <a:lnTo>
                      <a:pt x="799" y="1844"/>
                    </a:lnTo>
                    <a:lnTo>
                      <a:pt x="811" y="1816"/>
                    </a:lnTo>
                    <a:lnTo>
                      <a:pt x="817" y="1814"/>
                    </a:lnTo>
                    <a:lnTo>
                      <a:pt x="819" y="1810"/>
                    </a:lnTo>
                    <a:lnTo>
                      <a:pt x="819" y="1808"/>
                    </a:lnTo>
                    <a:lnTo>
                      <a:pt x="821" y="1808"/>
                    </a:lnTo>
                    <a:lnTo>
                      <a:pt x="823" y="1808"/>
                    </a:lnTo>
                    <a:lnTo>
                      <a:pt x="827" y="1804"/>
                    </a:lnTo>
                    <a:lnTo>
                      <a:pt x="841" y="1788"/>
                    </a:lnTo>
                    <a:lnTo>
                      <a:pt x="841" y="1786"/>
                    </a:lnTo>
                    <a:lnTo>
                      <a:pt x="843" y="1784"/>
                    </a:lnTo>
                    <a:lnTo>
                      <a:pt x="841" y="1784"/>
                    </a:lnTo>
                    <a:lnTo>
                      <a:pt x="841" y="1782"/>
                    </a:lnTo>
                    <a:lnTo>
                      <a:pt x="843" y="1784"/>
                    </a:lnTo>
                    <a:lnTo>
                      <a:pt x="845" y="1782"/>
                    </a:lnTo>
                    <a:lnTo>
                      <a:pt x="876" y="1754"/>
                    </a:lnTo>
                    <a:lnTo>
                      <a:pt x="882" y="1752"/>
                    </a:lnTo>
                    <a:lnTo>
                      <a:pt x="890" y="1746"/>
                    </a:lnTo>
                    <a:lnTo>
                      <a:pt x="894" y="1740"/>
                    </a:lnTo>
                    <a:lnTo>
                      <a:pt x="912" y="1724"/>
                    </a:lnTo>
                    <a:lnTo>
                      <a:pt x="918" y="1714"/>
                    </a:lnTo>
                    <a:lnTo>
                      <a:pt x="918" y="1712"/>
                    </a:lnTo>
                    <a:lnTo>
                      <a:pt x="920" y="1710"/>
                    </a:lnTo>
                    <a:lnTo>
                      <a:pt x="924" y="1706"/>
                    </a:lnTo>
                    <a:lnTo>
                      <a:pt x="926" y="1704"/>
                    </a:lnTo>
                    <a:lnTo>
                      <a:pt x="928" y="1702"/>
                    </a:lnTo>
                    <a:lnTo>
                      <a:pt x="942" y="1675"/>
                    </a:lnTo>
                    <a:lnTo>
                      <a:pt x="942" y="1673"/>
                    </a:lnTo>
                    <a:lnTo>
                      <a:pt x="942" y="1669"/>
                    </a:lnTo>
                    <a:lnTo>
                      <a:pt x="946" y="1667"/>
                    </a:lnTo>
                    <a:lnTo>
                      <a:pt x="952" y="1657"/>
                    </a:lnTo>
                    <a:lnTo>
                      <a:pt x="954" y="1655"/>
                    </a:lnTo>
                    <a:lnTo>
                      <a:pt x="954" y="1651"/>
                    </a:lnTo>
                    <a:lnTo>
                      <a:pt x="956" y="1637"/>
                    </a:lnTo>
                    <a:lnTo>
                      <a:pt x="958" y="1637"/>
                    </a:lnTo>
                    <a:lnTo>
                      <a:pt x="960" y="1637"/>
                    </a:lnTo>
                    <a:lnTo>
                      <a:pt x="962" y="1637"/>
                    </a:lnTo>
                    <a:lnTo>
                      <a:pt x="960" y="1635"/>
                    </a:lnTo>
                    <a:lnTo>
                      <a:pt x="960" y="1637"/>
                    </a:lnTo>
                    <a:lnTo>
                      <a:pt x="958" y="1637"/>
                    </a:lnTo>
                    <a:lnTo>
                      <a:pt x="958" y="1635"/>
                    </a:lnTo>
                    <a:lnTo>
                      <a:pt x="960" y="1635"/>
                    </a:lnTo>
                    <a:lnTo>
                      <a:pt x="960" y="1633"/>
                    </a:lnTo>
                    <a:lnTo>
                      <a:pt x="960" y="1631"/>
                    </a:lnTo>
                    <a:lnTo>
                      <a:pt x="960" y="1629"/>
                    </a:lnTo>
                    <a:lnTo>
                      <a:pt x="960" y="1627"/>
                    </a:lnTo>
                    <a:lnTo>
                      <a:pt x="958" y="1625"/>
                    </a:lnTo>
                    <a:lnTo>
                      <a:pt x="958" y="1623"/>
                    </a:lnTo>
                    <a:lnTo>
                      <a:pt x="960" y="1621"/>
                    </a:lnTo>
                    <a:lnTo>
                      <a:pt x="960" y="1619"/>
                    </a:lnTo>
                    <a:lnTo>
                      <a:pt x="960" y="1617"/>
                    </a:lnTo>
                    <a:lnTo>
                      <a:pt x="962" y="1617"/>
                    </a:lnTo>
                    <a:lnTo>
                      <a:pt x="960" y="1617"/>
                    </a:lnTo>
                    <a:lnTo>
                      <a:pt x="958" y="1617"/>
                    </a:lnTo>
                    <a:lnTo>
                      <a:pt x="956" y="1615"/>
                    </a:lnTo>
                    <a:lnTo>
                      <a:pt x="954" y="1615"/>
                    </a:lnTo>
                    <a:lnTo>
                      <a:pt x="952" y="1615"/>
                    </a:lnTo>
                    <a:lnTo>
                      <a:pt x="950" y="1617"/>
                    </a:lnTo>
                    <a:lnTo>
                      <a:pt x="946" y="1619"/>
                    </a:lnTo>
                    <a:lnTo>
                      <a:pt x="936" y="1621"/>
                    </a:lnTo>
                    <a:lnTo>
                      <a:pt x="934" y="1621"/>
                    </a:lnTo>
                    <a:lnTo>
                      <a:pt x="928" y="1623"/>
                    </a:lnTo>
                    <a:lnTo>
                      <a:pt x="924" y="1623"/>
                    </a:lnTo>
                    <a:lnTo>
                      <a:pt x="920" y="1625"/>
                    </a:lnTo>
                    <a:lnTo>
                      <a:pt x="912" y="1627"/>
                    </a:lnTo>
                    <a:lnTo>
                      <a:pt x="910" y="1625"/>
                    </a:lnTo>
                    <a:lnTo>
                      <a:pt x="906" y="1625"/>
                    </a:lnTo>
                    <a:lnTo>
                      <a:pt x="904" y="1627"/>
                    </a:lnTo>
                    <a:lnTo>
                      <a:pt x="904" y="1629"/>
                    </a:lnTo>
                    <a:lnTo>
                      <a:pt x="900" y="1629"/>
                    </a:lnTo>
                    <a:lnTo>
                      <a:pt x="898" y="1631"/>
                    </a:lnTo>
                    <a:lnTo>
                      <a:pt x="894" y="1631"/>
                    </a:lnTo>
                    <a:lnTo>
                      <a:pt x="892" y="1631"/>
                    </a:lnTo>
                    <a:lnTo>
                      <a:pt x="888" y="1631"/>
                    </a:lnTo>
                    <a:lnTo>
                      <a:pt x="888" y="1629"/>
                    </a:lnTo>
                    <a:lnTo>
                      <a:pt x="886" y="1629"/>
                    </a:lnTo>
                    <a:lnTo>
                      <a:pt x="884" y="1629"/>
                    </a:lnTo>
                    <a:lnTo>
                      <a:pt x="884" y="1631"/>
                    </a:lnTo>
                    <a:lnTo>
                      <a:pt x="874" y="1635"/>
                    </a:lnTo>
                    <a:lnTo>
                      <a:pt x="868" y="1635"/>
                    </a:lnTo>
                    <a:lnTo>
                      <a:pt x="866" y="1635"/>
                    </a:lnTo>
                    <a:lnTo>
                      <a:pt x="864" y="1635"/>
                    </a:lnTo>
                    <a:lnTo>
                      <a:pt x="862" y="1633"/>
                    </a:lnTo>
                    <a:lnTo>
                      <a:pt x="853" y="1621"/>
                    </a:lnTo>
                    <a:lnTo>
                      <a:pt x="851" y="1621"/>
                    </a:lnTo>
                    <a:lnTo>
                      <a:pt x="851" y="1619"/>
                    </a:lnTo>
                    <a:lnTo>
                      <a:pt x="849" y="1619"/>
                    </a:lnTo>
                    <a:lnTo>
                      <a:pt x="847" y="1619"/>
                    </a:lnTo>
                    <a:lnTo>
                      <a:pt x="845" y="1619"/>
                    </a:lnTo>
                    <a:lnTo>
                      <a:pt x="843" y="1619"/>
                    </a:lnTo>
                    <a:lnTo>
                      <a:pt x="843" y="1621"/>
                    </a:lnTo>
                    <a:lnTo>
                      <a:pt x="841" y="1621"/>
                    </a:lnTo>
                    <a:lnTo>
                      <a:pt x="841" y="1619"/>
                    </a:lnTo>
                    <a:lnTo>
                      <a:pt x="843" y="1619"/>
                    </a:lnTo>
                    <a:lnTo>
                      <a:pt x="845" y="1617"/>
                    </a:lnTo>
                    <a:lnTo>
                      <a:pt x="845" y="1615"/>
                    </a:lnTo>
                    <a:lnTo>
                      <a:pt x="847" y="1615"/>
                    </a:lnTo>
                    <a:lnTo>
                      <a:pt x="851" y="1613"/>
                    </a:lnTo>
                    <a:lnTo>
                      <a:pt x="853" y="1613"/>
                    </a:lnTo>
                    <a:lnTo>
                      <a:pt x="853" y="1611"/>
                    </a:lnTo>
                    <a:lnTo>
                      <a:pt x="851" y="1607"/>
                    </a:lnTo>
                    <a:lnTo>
                      <a:pt x="851" y="1605"/>
                    </a:lnTo>
                    <a:lnTo>
                      <a:pt x="849" y="1603"/>
                    </a:lnTo>
                    <a:lnTo>
                      <a:pt x="847" y="1603"/>
                    </a:lnTo>
                    <a:lnTo>
                      <a:pt x="847" y="1601"/>
                    </a:lnTo>
                    <a:lnTo>
                      <a:pt x="847" y="1599"/>
                    </a:lnTo>
                    <a:lnTo>
                      <a:pt x="845" y="1601"/>
                    </a:lnTo>
                    <a:lnTo>
                      <a:pt x="843" y="1599"/>
                    </a:lnTo>
                    <a:lnTo>
                      <a:pt x="843" y="1597"/>
                    </a:lnTo>
                    <a:lnTo>
                      <a:pt x="839" y="1597"/>
                    </a:lnTo>
                    <a:lnTo>
                      <a:pt x="839" y="1595"/>
                    </a:lnTo>
                    <a:lnTo>
                      <a:pt x="837" y="1593"/>
                    </a:lnTo>
                    <a:lnTo>
                      <a:pt x="837" y="1591"/>
                    </a:lnTo>
                    <a:lnTo>
                      <a:pt x="835" y="1591"/>
                    </a:lnTo>
                    <a:lnTo>
                      <a:pt x="833" y="1589"/>
                    </a:lnTo>
                    <a:lnTo>
                      <a:pt x="833" y="1587"/>
                    </a:lnTo>
                    <a:lnTo>
                      <a:pt x="831" y="1587"/>
                    </a:lnTo>
                    <a:lnTo>
                      <a:pt x="829" y="1585"/>
                    </a:lnTo>
                    <a:lnTo>
                      <a:pt x="823" y="1577"/>
                    </a:lnTo>
                    <a:lnTo>
                      <a:pt x="821" y="1575"/>
                    </a:lnTo>
                    <a:lnTo>
                      <a:pt x="819" y="1575"/>
                    </a:lnTo>
                    <a:lnTo>
                      <a:pt x="817" y="1575"/>
                    </a:lnTo>
                    <a:lnTo>
                      <a:pt x="815" y="1573"/>
                    </a:lnTo>
                    <a:lnTo>
                      <a:pt x="813" y="1571"/>
                    </a:lnTo>
                    <a:lnTo>
                      <a:pt x="811" y="1571"/>
                    </a:lnTo>
                    <a:lnTo>
                      <a:pt x="811" y="1569"/>
                    </a:lnTo>
                    <a:lnTo>
                      <a:pt x="809" y="1571"/>
                    </a:lnTo>
                    <a:lnTo>
                      <a:pt x="807" y="1571"/>
                    </a:lnTo>
                    <a:lnTo>
                      <a:pt x="807" y="1569"/>
                    </a:lnTo>
                    <a:lnTo>
                      <a:pt x="805" y="1567"/>
                    </a:lnTo>
                    <a:lnTo>
                      <a:pt x="805" y="1565"/>
                    </a:lnTo>
                    <a:lnTo>
                      <a:pt x="805" y="1563"/>
                    </a:lnTo>
                    <a:lnTo>
                      <a:pt x="803" y="1563"/>
                    </a:lnTo>
                    <a:lnTo>
                      <a:pt x="801" y="1563"/>
                    </a:lnTo>
                    <a:lnTo>
                      <a:pt x="801" y="1565"/>
                    </a:lnTo>
                    <a:lnTo>
                      <a:pt x="803" y="1567"/>
                    </a:lnTo>
                    <a:lnTo>
                      <a:pt x="801" y="1567"/>
                    </a:lnTo>
                    <a:lnTo>
                      <a:pt x="801" y="1565"/>
                    </a:lnTo>
                    <a:lnTo>
                      <a:pt x="799" y="1565"/>
                    </a:lnTo>
                    <a:lnTo>
                      <a:pt x="799" y="1561"/>
                    </a:lnTo>
                    <a:lnTo>
                      <a:pt x="797" y="1561"/>
                    </a:lnTo>
                    <a:lnTo>
                      <a:pt x="797" y="1559"/>
                    </a:lnTo>
                    <a:lnTo>
                      <a:pt x="797" y="1557"/>
                    </a:lnTo>
                    <a:lnTo>
                      <a:pt x="793" y="1555"/>
                    </a:lnTo>
                    <a:lnTo>
                      <a:pt x="789" y="1533"/>
                    </a:lnTo>
                    <a:lnTo>
                      <a:pt x="785" y="1525"/>
                    </a:lnTo>
                    <a:lnTo>
                      <a:pt x="783" y="1525"/>
                    </a:lnTo>
                    <a:lnTo>
                      <a:pt x="783" y="1523"/>
                    </a:lnTo>
                    <a:lnTo>
                      <a:pt x="781" y="1523"/>
                    </a:lnTo>
                    <a:lnTo>
                      <a:pt x="781" y="1521"/>
                    </a:lnTo>
                    <a:lnTo>
                      <a:pt x="779" y="1521"/>
                    </a:lnTo>
                    <a:lnTo>
                      <a:pt x="777" y="1519"/>
                    </a:lnTo>
                    <a:lnTo>
                      <a:pt x="777" y="1517"/>
                    </a:lnTo>
                    <a:lnTo>
                      <a:pt x="769" y="1515"/>
                    </a:lnTo>
                    <a:lnTo>
                      <a:pt x="767" y="1513"/>
                    </a:lnTo>
                    <a:lnTo>
                      <a:pt x="765" y="1479"/>
                    </a:lnTo>
                    <a:lnTo>
                      <a:pt x="761" y="1473"/>
                    </a:lnTo>
                    <a:lnTo>
                      <a:pt x="761" y="1467"/>
                    </a:lnTo>
                    <a:lnTo>
                      <a:pt x="757" y="1463"/>
                    </a:lnTo>
                    <a:lnTo>
                      <a:pt x="755" y="1461"/>
                    </a:lnTo>
                    <a:lnTo>
                      <a:pt x="753" y="1457"/>
                    </a:lnTo>
                    <a:lnTo>
                      <a:pt x="745" y="1456"/>
                    </a:lnTo>
                    <a:lnTo>
                      <a:pt x="743" y="1450"/>
                    </a:lnTo>
                    <a:lnTo>
                      <a:pt x="741" y="1448"/>
                    </a:lnTo>
                    <a:lnTo>
                      <a:pt x="741" y="1442"/>
                    </a:lnTo>
                    <a:lnTo>
                      <a:pt x="741" y="1438"/>
                    </a:lnTo>
                    <a:lnTo>
                      <a:pt x="745" y="1438"/>
                    </a:lnTo>
                    <a:lnTo>
                      <a:pt x="743" y="1436"/>
                    </a:lnTo>
                    <a:lnTo>
                      <a:pt x="737" y="1430"/>
                    </a:lnTo>
                    <a:lnTo>
                      <a:pt x="713" y="1382"/>
                    </a:lnTo>
                    <a:lnTo>
                      <a:pt x="713" y="1376"/>
                    </a:lnTo>
                    <a:lnTo>
                      <a:pt x="711" y="1376"/>
                    </a:lnTo>
                    <a:lnTo>
                      <a:pt x="705" y="1368"/>
                    </a:lnTo>
                    <a:lnTo>
                      <a:pt x="701" y="1358"/>
                    </a:lnTo>
                    <a:lnTo>
                      <a:pt x="701" y="1356"/>
                    </a:lnTo>
                    <a:lnTo>
                      <a:pt x="701" y="1352"/>
                    </a:lnTo>
                    <a:lnTo>
                      <a:pt x="697" y="1350"/>
                    </a:lnTo>
                    <a:lnTo>
                      <a:pt x="699" y="1346"/>
                    </a:lnTo>
                    <a:lnTo>
                      <a:pt x="699" y="1344"/>
                    </a:lnTo>
                    <a:lnTo>
                      <a:pt x="701" y="1342"/>
                    </a:lnTo>
                    <a:lnTo>
                      <a:pt x="701" y="1344"/>
                    </a:lnTo>
                    <a:lnTo>
                      <a:pt x="701" y="1346"/>
                    </a:lnTo>
                    <a:lnTo>
                      <a:pt x="703" y="1350"/>
                    </a:lnTo>
                    <a:lnTo>
                      <a:pt x="709" y="1362"/>
                    </a:lnTo>
                    <a:lnTo>
                      <a:pt x="709" y="1364"/>
                    </a:lnTo>
                    <a:lnTo>
                      <a:pt x="721" y="1378"/>
                    </a:lnTo>
                    <a:lnTo>
                      <a:pt x="723" y="1378"/>
                    </a:lnTo>
                    <a:lnTo>
                      <a:pt x="725" y="1378"/>
                    </a:lnTo>
                    <a:lnTo>
                      <a:pt x="725" y="1376"/>
                    </a:lnTo>
                    <a:lnTo>
                      <a:pt x="727" y="1374"/>
                    </a:lnTo>
                    <a:lnTo>
                      <a:pt x="727" y="1372"/>
                    </a:lnTo>
                    <a:lnTo>
                      <a:pt x="733" y="1354"/>
                    </a:lnTo>
                    <a:lnTo>
                      <a:pt x="733" y="1352"/>
                    </a:lnTo>
                    <a:lnTo>
                      <a:pt x="733" y="1354"/>
                    </a:lnTo>
                    <a:lnTo>
                      <a:pt x="749" y="1356"/>
                    </a:lnTo>
                    <a:lnTo>
                      <a:pt x="733" y="1354"/>
                    </a:lnTo>
                    <a:lnTo>
                      <a:pt x="733" y="1352"/>
                    </a:lnTo>
                    <a:lnTo>
                      <a:pt x="733" y="1356"/>
                    </a:lnTo>
                    <a:lnTo>
                      <a:pt x="733" y="1358"/>
                    </a:lnTo>
                    <a:lnTo>
                      <a:pt x="731" y="1366"/>
                    </a:lnTo>
                    <a:lnTo>
                      <a:pt x="729" y="1374"/>
                    </a:lnTo>
                    <a:lnTo>
                      <a:pt x="729" y="1372"/>
                    </a:lnTo>
                    <a:lnTo>
                      <a:pt x="731" y="1372"/>
                    </a:lnTo>
                    <a:lnTo>
                      <a:pt x="735" y="1372"/>
                    </a:lnTo>
                    <a:lnTo>
                      <a:pt x="737" y="1374"/>
                    </a:lnTo>
                    <a:lnTo>
                      <a:pt x="745" y="1388"/>
                    </a:lnTo>
                    <a:lnTo>
                      <a:pt x="747" y="1392"/>
                    </a:lnTo>
                    <a:lnTo>
                      <a:pt x="749" y="1394"/>
                    </a:lnTo>
                    <a:lnTo>
                      <a:pt x="751" y="1396"/>
                    </a:lnTo>
                    <a:lnTo>
                      <a:pt x="753" y="1402"/>
                    </a:lnTo>
                    <a:lnTo>
                      <a:pt x="757" y="1406"/>
                    </a:lnTo>
                    <a:lnTo>
                      <a:pt x="757" y="1408"/>
                    </a:lnTo>
                    <a:lnTo>
                      <a:pt x="757" y="1410"/>
                    </a:lnTo>
                    <a:lnTo>
                      <a:pt x="759" y="1410"/>
                    </a:lnTo>
                    <a:lnTo>
                      <a:pt x="765" y="1422"/>
                    </a:lnTo>
                    <a:lnTo>
                      <a:pt x="765" y="1424"/>
                    </a:lnTo>
                    <a:lnTo>
                      <a:pt x="765" y="1426"/>
                    </a:lnTo>
                    <a:lnTo>
                      <a:pt x="767" y="1430"/>
                    </a:lnTo>
                    <a:lnTo>
                      <a:pt x="769" y="1432"/>
                    </a:lnTo>
                    <a:lnTo>
                      <a:pt x="771" y="1432"/>
                    </a:lnTo>
                    <a:lnTo>
                      <a:pt x="773" y="1432"/>
                    </a:lnTo>
                    <a:lnTo>
                      <a:pt x="775" y="1432"/>
                    </a:lnTo>
                    <a:lnTo>
                      <a:pt x="775" y="1434"/>
                    </a:lnTo>
                    <a:lnTo>
                      <a:pt x="781" y="1440"/>
                    </a:lnTo>
                    <a:lnTo>
                      <a:pt x="789" y="1454"/>
                    </a:lnTo>
                    <a:lnTo>
                      <a:pt x="789" y="1456"/>
                    </a:lnTo>
                    <a:lnTo>
                      <a:pt x="791" y="1461"/>
                    </a:lnTo>
                    <a:lnTo>
                      <a:pt x="791" y="1465"/>
                    </a:lnTo>
                    <a:lnTo>
                      <a:pt x="791" y="1467"/>
                    </a:lnTo>
                    <a:lnTo>
                      <a:pt x="791" y="1469"/>
                    </a:lnTo>
                    <a:lnTo>
                      <a:pt x="795" y="1485"/>
                    </a:lnTo>
                    <a:lnTo>
                      <a:pt x="799" y="1489"/>
                    </a:lnTo>
                    <a:lnTo>
                      <a:pt x="803" y="1491"/>
                    </a:lnTo>
                    <a:lnTo>
                      <a:pt x="805" y="1491"/>
                    </a:lnTo>
                    <a:lnTo>
                      <a:pt x="811" y="1497"/>
                    </a:lnTo>
                    <a:lnTo>
                      <a:pt x="819" y="1509"/>
                    </a:lnTo>
                    <a:lnTo>
                      <a:pt x="819" y="1511"/>
                    </a:lnTo>
                    <a:lnTo>
                      <a:pt x="821" y="1515"/>
                    </a:lnTo>
                    <a:lnTo>
                      <a:pt x="823" y="1517"/>
                    </a:lnTo>
                    <a:lnTo>
                      <a:pt x="829" y="1527"/>
                    </a:lnTo>
                    <a:lnTo>
                      <a:pt x="831" y="1529"/>
                    </a:lnTo>
                    <a:lnTo>
                      <a:pt x="835" y="1533"/>
                    </a:lnTo>
                    <a:lnTo>
                      <a:pt x="837" y="1537"/>
                    </a:lnTo>
                    <a:lnTo>
                      <a:pt x="839" y="1539"/>
                    </a:lnTo>
                    <a:lnTo>
                      <a:pt x="843" y="1545"/>
                    </a:lnTo>
                    <a:lnTo>
                      <a:pt x="843" y="1547"/>
                    </a:lnTo>
                    <a:lnTo>
                      <a:pt x="843" y="1549"/>
                    </a:lnTo>
                    <a:lnTo>
                      <a:pt x="843" y="1557"/>
                    </a:lnTo>
                    <a:lnTo>
                      <a:pt x="843" y="1559"/>
                    </a:lnTo>
                    <a:lnTo>
                      <a:pt x="843" y="1561"/>
                    </a:lnTo>
                    <a:lnTo>
                      <a:pt x="843" y="1563"/>
                    </a:lnTo>
                    <a:lnTo>
                      <a:pt x="843" y="1565"/>
                    </a:lnTo>
                    <a:lnTo>
                      <a:pt x="841" y="1565"/>
                    </a:lnTo>
                    <a:lnTo>
                      <a:pt x="843" y="1565"/>
                    </a:lnTo>
                    <a:lnTo>
                      <a:pt x="845" y="1569"/>
                    </a:lnTo>
                    <a:lnTo>
                      <a:pt x="849" y="1585"/>
                    </a:lnTo>
                    <a:lnTo>
                      <a:pt x="849" y="1587"/>
                    </a:lnTo>
                    <a:lnTo>
                      <a:pt x="851" y="1595"/>
                    </a:lnTo>
                    <a:lnTo>
                      <a:pt x="853" y="1599"/>
                    </a:lnTo>
                    <a:lnTo>
                      <a:pt x="853" y="1603"/>
                    </a:lnTo>
                    <a:lnTo>
                      <a:pt x="857" y="1603"/>
                    </a:lnTo>
                    <a:lnTo>
                      <a:pt x="858" y="1603"/>
                    </a:lnTo>
                    <a:lnTo>
                      <a:pt x="860" y="1603"/>
                    </a:lnTo>
                    <a:lnTo>
                      <a:pt x="862" y="1603"/>
                    </a:lnTo>
                    <a:lnTo>
                      <a:pt x="866" y="1603"/>
                    </a:lnTo>
                    <a:lnTo>
                      <a:pt x="872" y="1603"/>
                    </a:lnTo>
                    <a:lnTo>
                      <a:pt x="880" y="1599"/>
                    </a:lnTo>
                    <a:lnTo>
                      <a:pt x="882" y="1595"/>
                    </a:lnTo>
                    <a:lnTo>
                      <a:pt x="886" y="1593"/>
                    </a:lnTo>
                    <a:lnTo>
                      <a:pt x="894" y="1593"/>
                    </a:lnTo>
                    <a:lnTo>
                      <a:pt x="896" y="1593"/>
                    </a:lnTo>
                    <a:lnTo>
                      <a:pt x="900" y="1593"/>
                    </a:lnTo>
                    <a:lnTo>
                      <a:pt x="910" y="1589"/>
                    </a:lnTo>
                    <a:lnTo>
                      <a:pt x="910" y="1587"/>
                    </a:lnTo>
                    <a:lnTo>
                      <a:pt x="914" y="1585"/>
                    </a:lnTo>
                    <a:lnTo>
                      <a:pt x="924" y="1585"/>
                    </a:lnTo>
                    <a:lnTo>
                      <a:pt x="930" y="1581"/>
                    </a:lnTo>
                    <a:lnTo>
                      <a:pt x="932" y="1577"/>
                    </a:lnTo>
                    <a:lnTo>
                      <a:pt x="966" y="1565"/>
                    </a:lnTo>
                    <a:lnTo>
                      <a:pt x="968" y="1563"/>
                    </a:lnTo>
                    <a:lnTo>
                      <a:pt x="972" y="1561"/>
                    </a:lnTo>
                    <a:lnTo>
                      <a:pt x="974" y="1561"/>
                    </a:lnTo>
                    <a:lnTo>
                      <a:pt x="976" y="1561"/>
                    </a:lnTo>
                    <a:lnTo>
                      <a:pt x="976" y="1557"/>
                    </a:lnTo>
                    <a:lnTo>
                      <a:pt x="978" y="1553"/>
                    </a:lnTo>
                    <a:lnTo>
                      <a:pt x="980" y="1551"/>
                    </a:lnTo>
                    <a:lnTo>
                      <a:pt x="986" y="1547"/>
                    </a:lnTo>
                    <a:lnTo>
                      <a:pt x="1002" y="1541"/>
                    </a:lnTo>
                    <a:lnTo>
                      <a:pt x="1010" y="1541"/>
                    </a:lnTo>
                    <a:lnTo>
                      <a:pt x="1012" y="1541"/>
                    </a:lnTo>
                    <a:lnTo>
                      <a:pt x="1014" y="1541"/>
                    </a:lnTo>
                    <a:lnTo>
                      <a:pt x="1016" y="1539"/>
                    </a:lnTo>
                    <a:lnTo>
                      <a:pt x="1018" y="1537"/>
                    </a:lnTo>
                    <a:lnTo>
                      <a:pt x="1018" y="1533"/>
                    </a:lnTo>
                    <a:lnTo>
                      <a:pt x="1022" y="1529"/>
                    </a:lnTo>
                    <a:lnTo>
                      <a:pt x="1032" y="1527"/>
                    </a:lnTo>
                    <a:lnTo>
                      <a:pt x="1034" y="1527"/>
                    </a:lnTo>
                    <a:lnTo>
                      <a:pt x="1036" y="1523"/>
                    </a:lnTo>
                    <a:lnTo>
                      <a:pt x="1038" y="1517"/>
                    </a:lnTo>
                    <a:lnTo>
                      <a:pt x="1040" y="1515"/>
                    </a:lnTo>
                    <a:lnTo>
                      <a:pt x="1042" y="1513"/>
                    </a:lnTo>
                    <a:lnTo>
                      <a:pt x="1044" y="1513"/>
                    </a:lnTo>
                    <a:lnTo>
                      <a:pt x="1044" y="1511"/>
                    </a:lnTo>
                    <a:lnTo>
                      <a:pt x="1046" y="1511"/>
                    </a:lnTo>
                    <a:lnTo>
                      <a:pt x="1052" y="1511"/>
                    </a:lnTo>
                    <a:lnTo>
                      <a:pt x="1054" y="1511"/>
                    </a:lnTo>
                    <a:lnTo>
                      <a:pt x="1054" y="1509"/>
                    </a:lnTo>
                    <a:lnTo>
                      <a:pt x="1054" y="1507"/>
                    </a:lnTo>
                    <a:lnTo>
                      <a:pt x="1052" y="1505"/>
                    </a:lnTo>
                    <a:lnTo>
                      <a:pt x="1052" y="1501"/>
                    </a:lnTo>
                    <a:lnTo>
                      <a:pt x="1052" y="1497"/>
                    </a:lnTo>
                    <a:lnTo>
                      <a:pt x="1052" y="1495"/>
                    </a:lnTo>
                    <a:lnTo>
                      <a:pt x="1058" y="1489"/>
                    </a:lnTo>
                    <a:lnTo>
                      <a:pt x="1060" y="1487"/>
                    </a:lnTo>
                    <a:lnTo>
                      <a:pt x="1060" y="1489"/>
                    </a:lnTo>
                    <a:lnTo>
                      <a:pt x="1060" y="1491"/>
                    </a:lnTo>
                    <a:lnTo>
                      <a:pt x="1062" y="1491"/>
                    </a:lnTo>
                    <a:lnTo>
                      <a:pt x="1064" y="1489"/>
                    </a:lnTo>
                    <a:lnTo>
                      <a:pt x="1070" y="1479"/>
                    </a:lnTo>
                    <a:lnTo>
                      <a:pt x="1074" y="1475"/>
                    </a:lnTo>
                    <a:lnTo>
                      <a:pt x="1079" y="1465"/>
                    </a:lnTo>
                    <a:lnTo>
                      <a:pt x="1081" y="1459"/>
                    </a:lnTo>
                    <a:lnTo>
                      <a:pt x="1079" y="1459"/>
                    </a:lnTo>
                    <a:lnTo>
                      <a:pt x="1079" y="1457"/>
                    </a:lnTo>
                    <a:lnTo>
                      <a:pt x="1076" y="1457"/>
                    </a:lnTo>
                    <a:lnTo>
                      <a:pt x="1074" y="1456"/>
                    </a:lnTo>
                    <a:lnTo>
                      <a:pt x="1072" y="1452"/>
                    </a:lnTo>
                    <a:lnTo>
                      <a:pt x="1070" y="1450"/>
                    </a:lnTo>
                    <a:lnTo>
                      <a:pt x="1070" y="1448"/>
                    </a:lnTo>
                    <a:lnTo>
                      <a:pt x="1066" y="1444"/>
                    </a:lnTo>
                    <a:lnTo>
                      <a:pt x="1064" y="1442"/>
                    </a:lnTo>
                    <a:lnTo>
                      <a:pt x="1062" y="1442"/>
                    </a:lnTo>
                    <a:lnTo>
                      <a:pt x="1058" y="1440"/>
                    </a:lnTo>
                    <a:lnTo>
                      <a:pt x="1052" y="1440"/>
                    </a:lnTo>
                    <a:lnTo>
                      <a:pt x="1046" y="1438"/>
                    </a:lnTo>
                    <a:lnTo>
                      <a:pt x="1042" y="1434"/>
                    </a:lnTo>
                    <a:lnTo>
                      <a:pt x="1040" y="1434"/>
                    </a:lnTo>
                    <a:lnTo>
                      <a:pt x="1036" y="1430"/>
                    </a:lnTo>
                    <a:lnTo>
                      <a:pt x="1036" y="1428"/>
                    </a:lnTo>
                    <a:lnTo>
                      <a:pt x="1034" y="1426"/>
                    </a:lnTo>
                    <a:lnTo>
                      <a:pt x="1032" y="1424"/>
                    </a:lnTo>
                    <a:lnTo>
                      <a:pt x="1032" y="1412"/>
                    </a:lnTo>
                    <a:lnTo>
                      <a:pt x="1032" y="1410"/>
                    </a:lnTo>
                    <a:lnTo>
                      <a:pt x="1034" y="1408"/>
                    </a:lnTo>
                    <a:lnTo>
                      <a:pt x="1034" y="1406"/>
                    </a:lnTo>
                    <a:lnTo>
                      <a:pt x="1032" y="1404"/>
                    </a:lnTo>
                    <a:lnTo>
                      <a:pt x="1034" y="1404"/>
                    </a:lnTo>
                    <a:lnTo>
                      <a:pt x="1034" y="1402"/>
                    </a:lnTo>
                    <a:lnTo>
                      <a:pt x="1032" y="1402"/>
                    </a:lnTo>
                    <a:lnTo>
                      <a:pt x="1030" y="1402"/>
                    </a:lnTo>
                    <a:lnTo>
                      <a:pt x="1028" y="1406"/>
                    </a:lnTo>
                    <a:lnTo>
                      <a:pt x="1028" y="1408"/>
                    </a:lnTo>
                    <a:lnTo>
                      <a:pt x="1026" y="1410"/>
                    </a:lnTo>
                    <a:lnTo>
                      <a:pt x="1022" y="1412"/>
                    </a:lnTo>
                    <a:lnTo>
                      <a:pt x="1022" y="1414"/>
                    </a:lnTo>
                    <a:lnTo>
                      <a:pt x="1020" y="1416"/>
                    </a:lnTo>
                    <a:lnTo>
                      <a:pt x="1018" y="1418"/>
                    </a:lnTo>
                    <a:lnTo>
                      <a:pt x="1016" y="1420"/>
                    </a:lnTo>
                    <a:lnTo>
                      <a:pt x="1014" y="1422"/>
                    </a:lnTo>
                    <a:lnTo>
                      <a:pt x="1012" y="1424"/>
                    </a:lnTo>
                    <a:lnTo>
                      <a:pt x="1010" y="1424"/>
                    </a:lnTo>
                    <a:lnTo>
                      <a:pt x="1010" y="1426"/>
                    </a:lnTo>
                    <a:lnTo>
                      <a:pt x="1008" y="1428"/>
                    </a:lnTo>
                    <a:lnTo>
                      <a:pt x="1008" y="1430"/>
                    </a:lnTo>
                    <a:lnTo>
                      <a:pt x="1006" y="1430"/>
                    </a:lnTo>
                    <a:lnTo>
                      <a:pt x="1006" y="1432"/>
                    </a:lnTo>
                    <a:lnTo>
                      <a:pt x="1004" y="1432"/>
                    </a:lnTo>
                    <a:lnTo>
                      <a:pt x="1002" y="1434"/>
                    </a:lnTo>
                    <a:lnTo>
                      <a:pt x="1000" y="1436"/>
                    </a:lnTo>
                    <a:lnTo>
                      <a:pt x="994" y="1436"/>
                    </a:lnTo>
                    <a:lnTo>
                      <a:pt x="990" y="1436"/>
                    </a:lnTo>
                    <a:lnTo>
                      <a:pt x="988" y="1434"/>
                    </a:lnTo>
                    <a:lnTo>
                      <a:pt x="982" y="1434"/>
                    </a:lnTo>
                    <a:lnTo>
                      <a:pt x="980" y="1436"/>
                    </a:lnTo>
                    <a:lnTo>
                      <a:pt x="978" y="1436"/>
                    </a:lnTo>
                    <a:lnTo>
                      <a:pt x="976" y="1436"/>
                    </a:lnTo>
                    <a:lnTo>
                      <a:pt x="970" y="1436"/>
                    </a:lnTo>
                    <a:lnTo>
                      <a:pt x="968" y="1436"/>
                    </a:lnTo>
                    <a:lnTo>
                      <a:pt x="968" y="1432"/>
                    </a:lnTo>
                    <a:lnTo>
                      <a:pt x="966" y="1434"/>
                    </a:lnTo>
                    <a:lnTo>
                      <a:pt x="966" y="1432"/>
                    </a:lnTo>
                    <a:lnTo>
                      <a:pt x="964" y="1432"/>
                    </a:lnTo>
                    <a:lnTo>
                      <a:pt x="964" y="1430"/>
                    </a:lnTo>
                    <a:lnTo>
                      <a:pt x="964" y="1428"/>
                    </a:lnTo>
                    <a:lnTo>
                      <a:pt x="964" y="1426"/>
                    </a:lnTo>
                    <a:lnTo>
                      <a:pt x="958" y="1428"/>
                    </a:lnTo>
                    <a:lnTo>
                      <a:pt x="964" y="1426"/>
                    </a:lnTo>
                    <a:lnTo>
                      <a:pt x="964" y="1424"/>
                    </a:lnTo>
                    <a:lnTo>
                      <a:pt x="966" y="1422"/>
                    </a:lnTo>
                    <a:lnTo>
                      <a:pt x="966" y="1418"/>
                    </a:lnTo>
                    <a:lnTo>
                      <a:pt x="966" y="1416"/>
                    </a:lnTo>
                    <a:lnTo>
                      <a:pt x="966" y="1412"/>
                    </a:lnTo>
                    <a:lnTo>
                      <a:pt x="966" y="1410"/>
                    </a:lnTo>
                    <a:lnTo>
                      <a:pt x="966" y="1408"/>
                    </a:lnTo>
                    <a:lnTo>
                      <a:pt x="964" y="1406"/>
                    </a:lnTo>
                    <a:lnTo>
                      <a:pt x="962" y="1404"/>
                    </a:lnTo>
                    <a:lnTo>
                      <a:pt x="960" y="1404"/>
                    </a:lnTo>
                    <a:lnTo>
                      <a:pt x="958" y="1406"/>
                    </a:lnTo>
                    <a:lnTo>
                      <a:pt x="956" y="1412"/>
                    </a:lnTo>
                    <a:lnTo>
                      <a:pt x="954" y="1414"/>
                    </a:lnTo>
                    <a:lnTo>
                      <a:pt x="954" y="1416"/>
                    </a:lnTo>
                    <a:lnTo>
                      <a:pt x="954" y="1418"/>
                    </a:lnTo>
                    <a:lnTo>
                      <a:pt x="956" y="1418"/>
                    </a:lnTo>
                    <a:lnTo>
                      <a:pt x="954" y="1420"/>
                    </a:lnTo>
                    <a:lnTo>
                      <a:pt x="956" y="1422"/>
                    </a:lnTo>
                    <a:lnTo>
                      <a:pt x="956" y="1424"/>
                    </a:lnTo>
                    <a:lnTo>
                      <a:pt x="956" y="1426"/>
                    </a:lnTo>
                    <a:lnTo>
                      <a:pt x="954" y="1426"/>
                    </a:lnTo>
                    <a:lnTo>
                      <a:pt x="954" y="1424"/>
                    </a:lnTo>
                    <a:lnTo>
                      <a:pt x="954" y="1422"/>
                    </a:lnTo>
                    <a:lnTo>
                      <a:pt x="952" y="1420"/>
                    </a:lnTo>
                    <a:lnTo>
                      <a:pt x="952" y="1416"/>
                    </a:lnTo>
                    <a:lnTo>
                      <a:pt x="946" y="1408"/>
                    </a:lnTo>
                    <a:lnTo>
                      <a:pt x="946" y="1406"/>
                    </a:lnTo>
                    <a:lnTo>
                      <a:pt x="946" y="1404"/>
                    </a:lnTo>
                    <a:lnTo>
                      <a:pt x="946" y="1402"/>
                    </a:lnTo>
                    <a:lnTo>
                      <a:pt x="944" y="1398"/>
                    </a:lnTo>
                    <a:lnTo>
                      <a:pt x="944" y="1396"/>
                    </a:lnTo>
                    <a:lnTo>
                      <a:pt x="944" y="1394"/>
                    </a:lnTo>
                    <a:lnTo>
                      <a:pt x="938" y="1388"/>
                    </a:lnTo>
                    <a:lnTo>
                      <a:pt x="934" y="1388"/>
                    </a:lnTo>
                    <a:lnTo>
                      <a:pt x="934" y="1386"/>
                    </a:lnTo>
                    <a:lnTo>
                      <a:pt x="934" y="1384"/>
                    </a:lnTo>
                    <a:lnTo>
                      <a:pt x="930" y="1380"/>
                    </a:lnTo>
                    <a:lnTo>
                      <a:pt x="928" y="1378"/>
                    </a:lnTo>
                    <a:lnTo>
                      <a:pt x="926" y="1378"/>
                    </a:lnTo>
                    <a:lnTo>
                      <a:pt x="920" y="1366"/>
                    </a:lnTo>
                    <a:lnTo>
                      <a:pt x="920" y="1362"/>
                    </a:lnTo>
                    <a:lnTo>
                      <a:pt x="918" y="1354"/>
                    </a:lnTo>
                    <a:lnTo>
                      <a:pt x="916" y="1354"/>
                    </a:lnTo>
                    <a:lnTo>
                      <a:pt x="912" y="1354"/>
                    </a:lnTo>
                    <a:lnTo>
                      <a:pt x="912" y="1352"/>
                    </a:lnTo>
                    <a:lnTo>
                      <a:pt x="916" y="1350"/>
                    </a:lnTo>
                    <a:lnTo>
                      <a:pt x="918" y="1350"/>
                    </a:lnTo>
                    <a:lnTo>
                      <a:pt x="920" y="1348"/>
                    </a:lnTo>
                    <a:lnTo>
                      <a:pt x="920" y="1346"/>
                    </a:lnTo>
                    <a:lnTo>
                      <a:pt x="916" y="1344"/>
                    </a:lnTo>
                    <a:lnTo>
                      <a:pt x="916" y="1342"/>
                    </a:lnTo>
                    <a:lnTo>
                      <a:pt x="918" y="1342"/>
                    </a:lnTo>
                    <a:lnTo>
                      <a:pt x="922" y="1344"/>
                    </a:lnTo>
                    <a:lnTo>
                      <a:pt x="924" y="1342"/>
                    </a:lnTo>
                    <a:lnTo>
                      <a:pt x="926" y="1340"/>
                    </a:lnTo>
                    <a:lnTo>
                      <a:pt x="928" y="1340"/>
                    </a:lnTo>
                    <a:lnTo>
                      <a:pt x="926" y="1338"/>
                    </a:lnTo>
                    <a:lnTo>
                      <a:pt x="928" y="1336"/>
                    </a:lnTo>
                    <a:lnTo>
                      <a:pt x="926" y="1334"/>
                    </a:lnTo>
                    <a:lnTo>
                      <a:pt x="928" y="1334"/>
                    </a:lnTo>
                    <a:lnTo>
                      <a:pt x="930" y="1334"/>
                    </a:lnTo>
                    <a:lnTo>
                      <a:pt x="932" y="1336"/>
                    </a:lnTo>
                    <a:lnTo>
                      <a:pt x="932" y="1338"/>
                    </a:lnTo>
                    <a:lnTo>
                      <a:pt x="934" y="1340"/>
                    </a:lnTo>
                    <a:lnTo>
                      <a:pt x="936" y="1342"/>
                    </a:lnTo>
                    <a:lnTo>
                      <a:pt x="938" y="1344"/>
                    </a:lnTo>
                    <a:lnTo>
                      <a:pt x="940" y="1342"/>
                    </a:lnTo>
                    <a:lnTo>
                      <a:pt x="942" y="1340"/>
                    </a:lnTo>
                    <a:lnTo>
                      <a:pt x="944" y="1342"/>
                    </a:lnTo>
                    <a:lnTo>
                      <a:pt x="946" y="1344"/>
                    </a:lnTo>
                    <a:lnTo>
                      <a:pt x="946" y="1346"/>
                    </a:lnTo>
                    <a:lnTo>
                      <a:pt x="948" y="1350"/>
                    </a:lnTo>
                    <a:lnTo>
                      <a:pt x="950" y="1350"/>
                    </a:lnTo>
                    <a:lnTo>
                      <a:pt x="952" y="1356"/>
                    </a:lnTo>
                    <a:lnTo>
                      <a:pt x="958" y="1360"/>
                    </a:lnTo>
                    <a:lnTo>
                      <a:pt x="962" y="1374"/>
                    </a:lnTo>
                    <a:lnTo>
                      <a:pt x="964" y="1378"/>
                    </a:lnTo>
                    <a:lnTo>
                      <a:pt x="968" y="1378"/>
                    </a:lnTo>
                    <a:lnTo>
                      <a:pt x="972" y="1378"/>
                    </a:lnTo>
                    <a:lnTo>
                      <a:pt x="978" y="1382"/>
                    </a:lnTo>
                    <a:lnTo>
                      <a:pt x="980" y="1384"/>
                    </a:lnTo>
                    <a:lnTo>
                      <a:pt x="980" y="1386"/>
                    </a:lnTo>
                    <a:lnTo>
                      <a:pt x="982" y="1388"/>
                    </a:lnTo>
                    <a:lnTo>
                      <a:pt x="994" y="1392"/>
                    </a:lnTo>
                    <a:lnTo>
                      <a:pt x="994" y="1394"/>
                    </a:lnTo>
                    <a:lnTo>
                      <a:pt x="992" y="1394"/>
                    </a:lnTo>
                    <a:lnTo>
                      <a:pt x="994" y="1396"/>
                    </a:lnTo>
                    <a:lnTo>
                      <a:pt x="1000" y="1396"/>
                    </a:lnTo>
                    <a:lnTo>
                      <a:pt x="1004" y="1396"/>
                    </a:lnTo>
                    <a:lnTo>
                      <a:pt x="1006" y="1398"/>
                    </a:lnTo>
                    <a:lnTo>
                      <a:pt x="1010" y="1398"/>
                    </a:lnTo>
                    <a:lnTo>
                      <a:pt x="1012" y="1398"/>
                    </a:lnTo>
                    <a:lnTo>
                      <a:pt x="1016" y="1396"/>
                    </a:lnTo>
                    <a:lnTo>
                      <a:pt x="1018" y="1396"/>
                    </a:lnTo>
                    <a:lnTo>
                      <a:pt x="1022" y="1394"/>
                    </a:lnTo>
                    <a:lnTo>
                      <a:pt x="1022" y="1392"/>
                    </a:lnTo>
                    <a:lnTo>
                      <a:pt x="1032" y="1388"/>
                    </a:lnTo>
                    <a:lnTo>
                      <a:pt x="1034" y="1388"/>
                    </a:lnTo>
                    <a:lnTo>
                      <a:pt x="1042" y="1392"/>
                    </a:lnTo>
                    <a:lnTo>
                      <a:pt x="1048" y="1410"/>
                    </a:lnTo>
                    <a:lnTo>
                      <a:pt x="1068" y="1414"/>
                    </a:lnTo>
                    <a:lnTo>
                      <a:pt x="1072" y="1416"/>
                    </a:lnTo>
                    <a:lnTo>
                      <a:pt x="1072" y="1414"/>
                    </a:lnTo>
                    <a:lnTo>
                      <a:pt x="1074" y="1414"/>
                    </a:lnTo>
                    <a:lnTo>
                      <a:pt x="1089" y="1416"/>
                    </a:lnTo>
                    <a:lnTo>
                      <a:pt x="1091" y="1416"/>
                    </a:lnTo>
                    <a:lnTo>
                      <a:pt x="1093" y="1418"/>
                    </a:lnTo>
                    <a:lnTo>
                      <a:pt x="1105" y="1420"/>
                    </a:lnTo>
                    <a:lnTo>
                      <a:pt x="1107" y="1420"/>
                    </a:lnTo>
                    <a:lnTo>
                      <a:pt x="1109" y="1422"/>
                    </a:lnTo>
                    <a:lnTo>
                      <a:pt x="1109" y="1420"/>
                    </a:lnTo>
                    <a:lnTo>
                      <a:pt x="1111" y="1420"/>
                    </a:lnTo>
                    <a:lnTo>
                      <a:pt x="1113" y="1418"/>
                    </a:lnTo>
                    <a:lnTo>
                      <a:pt x="1115" y="1420"/>
                    </a:lnTo>
                    <a:lnTo>
                      <a:pt x="1119" y="1418"/>
                    </a:lnTo>
                    <a:lnTo>
                      <a:pt x="1133" y="1418"/>
                    </a:lnTo>
                    <a:lnTo>
                      <a:pt x="1135" y="1416"/>
                    </a:lnTo>
                    <a:lnTo>
                      <a:pt x="1141" y="1416"/>
                    </a:lnTo>
                    <a:lnTo>
                      <a:pt x="1143" y="1418"/>
                    </a:lnTo>
                    <a:lnTo>
                      <a:pt x="1147" y="1418"/>
                    </a:lnTo>
                    <a:lnTo>
                      <a:pt x="1149" y="1420"/>
                    </a:lnTo>
                    <a:lnTo>
                      <a:pt x="1151" y="1416"/>
                    </a:lnTo>
                    <a:lnTo>
                      <a:pt x="1157" y="1418"/>
                    </a:lnTo>
                    <a:lnTo>
                      <a:pt x="1161" y="1416"/>
                    </a:lnTo>
                    <a:lnTo>
                      <a:pt x="1173" y="1416"/>
                    </a:lnTo>
                    <a:lnTo>
                      <a:pt x="1177" y="1418"/>
                    </a:lnTo>
                    <a:lnTo>
                      <a:pt x="1179" y="1424"/>
                    </a:lnTo>
                    <a:lnTo>
                      <a:pt x="1183" y="1426"/>
                    </a:lnTo>
                    <a:lnTo>
                      <a:pt x="1185" y="1428"/>
                    </a:lnTo>
                    <a:lnTo>
                      <a:pt x="1187" y="1436"/>
                    </a:lnTo>
                    <a:lnTo>
                      <a:pt x="1189" y="1436"/>
                    </a:lnTo>
                    <a:lnTo>
                      <a:pt x="1189" y="1438"/>
                    </a:lnTo>
                    <a:lnTo>
                      <a:pt x="1189" y="1440"/>
                    </a:lnTo>
                    <a:lnTo>
                      <a:pt x="1193" y="1440"/>
                    </a:lnTo>
                    <a:lnTo>
                      <a:pt x="1197" y="1440"/>
                    </a:lnTo>
                    <a:lnTo>
                      <a:pt x="1197" y="1444"/>
                    </a:lnTo>
                    <a:lnTo>
                      <a:pt x="1199" y="1444"/>
                    </a:lnTo>
                    <a:lnTo>
                      <a:pt x="1201" y="1446"/>
                    </a:lnTo>
                    <a:lnTo>
                      <a:pt x="1207" y="1454"/>
                    </a:lnTo>
                    <a:lnTo>
                      <a:pt x="1209" y="1454"/>
                    </a:lnTo>
                    <a:lnTo>
                      <a:pt x="1219" y="1454"/>
                    </a:lnTo>
                    <a:lnTo>
                      <a:pt x="1227" y="1452"/>
                    </a:lnTo>
                    <a:lnTo>
                      <a:pt x="1227" y="1450"/>
                    </a:lnTo>
                    <a:lnTo>
                      <a:pt x="1229" y="1450"/>
                    </a:lnTo>
                    <a:lnTo>
                      <a:pt x="1229" y="1452"/>
                    </a:lnTo>
                    <a:lnTo>
                      <a:pt x="1227" y="1456"/>
                    </a:lnTo>
                    <a:lnTo>
                      <a:pt x="1221" y="1459"/>
                    </a:lnTo>
                    <a:lnTo>
                      <a:pt x="1213" y="1461"/>
                    </a:lnTo>
                    <a:lnTo>
                      <a:pt x="1211" y="1459"/>
                    </a:lnTo>
                    <a:lnTo>
                      <a:pt x="1209" y="1461"/>
                    </a:lnTo>
                    <a:lnTo>
                      <a:pt x="1209" y="1465"/>
                    </a:lnTo>
                    <a:lnTo>
                      <a:pt x="1229" y="1485"/>
                    </a:lnTo>
                    <a:lnTo>
                      <a:pt x="1237" y="1485"/>
                    </a:lnTo>
                    <a:lnTo>
                      <a:pt x="1241" y="1483"/>
                    </a:lnTo>
                    <a:lnTo>
                      <a:pt x="1245" y="1481"/>
                    </a:lnTo>
                    <a:lnTo>
                      <a:pt x="1249" y="1479"/>
                    </a:lnTo>
                    <a:lnTo>
                      <a:pt x="1253" y="1475"/>
                    </a:lnTo>
                    <a:lnTo>
                      <a:pt x="1255" y="1461"/>
                    </a:lnTo>
                    <a:lnTo>
                      <a:pt x="1263" y="1461"/>
                    </a:lnTo>
                    <a:lnTo>
                      <a:pt x="1263" y="1463"/>
                    </a:lnTo>
                    <a:lnTo>
                      <a:pt x="1263" y="1465"/>
                    </a:lnTo>
                    <a:lnTo>
                      <a:pt x="1259" y="1465"/>
                    </a:lnTo>
                    <a:lnTo>
                      <a:pt x="1259" y="1467"/>
                    </a:lnTo>
                    <a:lnTo>
                      <a:pt x="1259" y="1471"/>
                    </a:lnTo>
                    <a:lnTo>
                      <a:pt x="1261" y="1473"/>
                    </a:lnTo>
                    <a:lnTo>
                      <a:pt x="1259" y="1475"/>
                    </a:lnTo>
                    <a:lnTo>
                      <a:pt x="1259" y="1479"/>
                    </a:lnTo>
                    <a:lnTo>
                      <a:pt x="1261" y="1479"/>
                    </a:lnTo>
                    <a:lnTo>
                      <a:pt x="1261" y="1481"/>
                    </a:lnTo>
                    <a:lnTo>
                      <a:pt x="1263" y="1491"/>
                    </a:lnTo>
                    <a:lnTo>
                      <a:pt x="1261" y="1497"/>
                    </a:lnTo>
                    <a:lnTo>
                      <a:pt x="1261" y="1505"/>
                    </a:lnTo>
                    <a:lnTo>
                      <a:pt x="1261" y="1507"/>
                    </a:lnTo>
                    <a:lnTo>
                      <a:pt x="1263" y="1511"/>
                    </a:lnTo>
                    <a:lnTo>
                      <a:pt x="1263" y="1509"/>
                    </a:lnTo>
                    <a:lnTo>
                      <a:pt x="1265" y="1509"/>
                    </a:lnTo>
                    <a:lnTo>
                      <a:pt x="1265" y="1511"/>
                    </a:lnTo>
                    <a:lnTo>
                      <a:pt x="1263" y="1513"/>
                    </a:lnTo>
                    <a:lnTo>
                      <a:pt x="1263" y="1519"/>
                    </a:lnTo>
                    <a:lnTo>
                      <a:pt x="1265" y="1523"/>
                    </a:lnTo>
                    <a:lnTo>
                      <a:pt x="1265" y="1527"/>
                    </a:lnTo>
                    <a:lnTo>
                      <a:pt x="1271" y="1553"/>
                    </a:lnTo>
                    <a:lnTo>
                      <a:pt x="1273" y="1557"/>
                    </a:lnTo>
                    <a:lnTo>
                      <a:pt x="1275" y="1559"/>
                    </a:lnTo>
                    <a:lnTo>
                      <a:pt x="1277" y="1563"/>
                    </a:lnTo>
                    <a:lnTo>
                      <a:pt x="1279" y="1563"/>
                    </a:lnTo>
                    <a:lnTo>
                      <a:pt x="1277" y="1563"/>
                    </a:lnTo>
                    <a:lnTo>
                      <a:pt x="1277" y="1565"/>
                    </a:lnTo>
                    <a:lnTo>
                      <a:pt x="1279" y="1571"/>
                    </a:lnTo>
                    <a:lnTo>
                      <a:pt x="1281" y="1573"/>
                    </a:lnTo>
                    <a:lnTo>
                      <a:pt x="1283" y="1575"/>
                    </a:lnTo>
                    <a:lnTo>
                      <a:pt x="1295" y="1609"/>
                    </a:lnTo>
                    <a:lnTo>
                      <a:pt x="1304" y="1619"/>
                    </a:lnTo>
                    <a:lnTo>
                      <a:pt x="1314" y="1651"/>
                    </a:lnTo>
                    <a:lnTo>
                      <a:pt x="1326" y="1667"/>
                    </a:lnTo>
                    <a:lnTo>
                      <a:pt x="1330" y="1667"/>
                    </a:lnTo>
                    <a:lnTo>
                      <a:pt x="1332" y="1665"/>
                    </a:lnTo>
                    <a:lnTo>
                      <a:pt x="1334" y="1665"/>
                    </a:lnTo>
                    <a:lnTo>
                      <a:pt x="1336" y="1663"/>
                    </a:lnTo>
                    <a:lnTo>
                      <a:pt x="1336" y="1661"/>
                    </a:lnTo>
                    <a:lnTo>
                      <a:pt x="1336" y="1659"/>
                    </a:lnTo>
                    <a:lnTo>
                      <a:pt x="1338" y="1655"/>
                    </a:lnTo>
                    <a:lnTo>
                      <a:pt x="1344" y="1653"/>
                    </a:lnTo>
                    <a:lnTo>
                      <a:pt x="1348" y="1651"/>
                    </a:lnTo>
                    <a:lnTo>
                      <a:pt x="1348" y="1647"/>
                    </a:lnTo>
                    <a:lnTo>
                      <a:pt x="1354" y="1637"/>
                    </a:lnTo>
                    <a:lnTo>
                      <a:pt x="1356" y="1637"/>
                    </a:lnTo>
                    <a:lnTo>
                      <a:pt x="1358" y="1637"/>
                    </a:lnTo>
                    <a:lnTo>
                      <a:pt x="1360" y="1637"/>
                    </a:lnTo>
                    <a:lnTo>
                      <a:pt x="1360" y="1615"/>
                    </a:lnTo>
                    <a:lnTo>
                      <a:pt x="1368" y="1597"/>
                    </a:lnTo>
                    <a:lnTo>
                      <a:pt x="1366" y="1593"/>
                    </a:lnTo>
                    <a:lnTo>
                      <a:pt x="1366" y="1591"/>
                    </a:lnTo>
                    <a:lnTo>
                      <a:pt x="1364" y="1589"/>
                    </a:lnTo>
                    <a:lnTo>
                      <a:pt x="1366" y="1589"/>
                    </a:lnTo>
                    <a:lnTo>
                      <a:pt x="1364" y="1581"/>
                    </a:lnTo>
                    <a:lnTo>
                      <a:pt x="1364" y="1579"/>
                    </a:lnTo>
                    <a:lnTo>
                      <a:pt x="1364" y="1575"/>
                    </a:lnTo>
                    <a:lnTo>
                      <a:pt x="1364" y="1565"/>
                    </a:lnTo>
                    <a:lnTo>
                      <a:pt x="1368" y="1559"/>
                    </a:lnTo>
                    <a:lnTo>
                      <a:pt x="1370" y="1557"/>
                    </a:lnTo>
                    <a:lnTo>
                      <a:pt x="1372" y="1557"/>
                    </a:lnTo>
                    <a:lnTo>
                      <a:pt x="1374" y="1559"/>
                    </a:lnTo>
                    <a:lnTo>
                      <a:pt x="1376" y="1559"/>
                    </a:lnTo>
                    <a:lnTo>
                      <a:pt x="1380" y="1551"/>
                    </a:lnTo>
                    <a:lnTo>
                      <a:pt x="1394" y="1547"/>
                    </a:lnTo>
                    <a:lnTo>
                      <a:pt x="1394" y="1545"/>
                    </a:lnTo>
                    <a:lnTo>
                      <a:pt x="1394" y="1543"/>
                    </a:lnTo>
                    <a:lnTo>
                      <a:pt x="1396" y="1541"/>
                    </a:lnTo>
                    <a:lnTo>
                      <a:pt x="1420" y="1521"/>
                    </a:lnTo>
                    <a:lnTo>
                      <a:pt x="1422" y="1521"/>
                    </a:lnTo>
                    <a:lnTo>
                      <a:pt x="1432" y="1507"/>
                    </a:lnTo>
                    <a:lnTo>
                      <a:pt x="1452" y="1497"/>
                    </a:lnTo>
                    <a:lnTo>
                      <a:pt x="1458" y="1491"/>
                    </a:lnTo>
                    <a:lnTo>
                      <a:pt x="1458" y="1489"/>
                    </a:lnTo>
                    <a:lnTo>
                      <a:pt x="1462" y="1487"/>
                    </a:lnTo>
                    <a:lnTo>
                      <a:pt x="1460" y="1481"/>
                    </a:lnTo>
                    <a:lnTo>
                      <a:pt x="1462" y="1477"/>
                    </a:lnTo>
                    <a:lnTo>
                      <a:pt x="1474" y="1469"/>
                    </a:lnTo>
                    <a:lnTo>
                      <a:pt x="1476" y="1467"/>
                    </a:lnTo>
                    <a:lnTo>
                      <a:pt x="1476" y="1465"/>
                    </a:lnTo>
                    <a:lnTo>
                      <a:pt x="1478" y="1465"/>
                    </a:lnTo>
                    <a:lnTo>
                      <a:pt x="1478" y="1471"/>
                    </a:lnTo>
                    <a:lnTo>
                      <a:pt x="1480" y="1473"/>
                    </a:lnTo>
                    <a:lnTo>
                      <a:pt x="1482" y="1473"/>
                    </a:lnTo>
                    <a:lnTo>
                      <a:pt x="1484" y="1473"/>
                    </a:lnTo>
                    <a:lnTo>
                      <a:pt x="1484" y="1471"/>
                    </a:lnTo>
                    <a:lnTo>
                      <a:pt x="1484" y="1469"/>
                    </a:lnTo>
                    <a:lnTo>
                      <a:pt x="1486" y="1471"/>
                    </a:lnTo>
                    <a:lnTo>
                      <a:pt x="1486" y="1473"/>
                    </a:lnTo>
                    <a:lnTo>
                      <a:pt x="1488" y="1473"/>
                    </a:lnTo>
                    <a:lnTo>
                      <a:pt x="1490" y="1473"/>
                    </a:lnTo>
                    <a:lnTo>
                      <a:pt x="1492" y="1471"/>
                    </a:lnTo>
                    <a:lnTo>
                      <a:pt x="1494" y="1471"/>
                    </a:lnTo>
                    <a:lnTo>
                      <a:pt x="1494" y="1469"/>
                    </a:lnTo>
                    <a:lnTo>
                      <a:pt x="1496" y="1471"/>
                    </a:lnTo>
                    <a:lnTo>
                      <a:pt x="1498" y="1469"/>
                    </a:lnTo>
                    <a:lnTo>
                      <a:pt x="1498" y="1471"/>
                    </a:lnTo>
                    <a:lnTo>
                      <a:pt x="1502" y="1469"/>
                    </a:lnTo>
                    <a:lnTo>
                      <a:pt x="1502" y="1467"/>
                    </a:lnTo>
                    <a:lnTo>
                      <a:pt x="1504" y="1465"/>
                    </a:lnTo>
                    <a:lnTo>
                      <a:pt x="1504" y="1467"/>
                    </a:lnTo>
                    <a:lnTo>
                      <a:pt x="1504" y="1461"/>
                    </a:lnTo>
                    <a:lnTo>
                      <a:pt x="1504" y="1463"/>
                    </a:lnTo>
                    <a:lnTo>
                      <a:pt x="1506" y="1461"/>
                    </a:lnTo>
                    <a:lnTo>
                      <a:pt x="1506" y="1459"/>
                    </a:lnTo>
                    <a:lnTo>
                      <a:pt x="1504" y="1456"/>
                    </a:lnTo>
                    <a:lnTo>
                      <a:pt x="1504" y="1454"/>
                    </a:lnTo>
                    <a:lnTo>
                      <a:pt x="1506" y="1456"/>
                    </a:lnTo>
                    <a:lnTo>
                      <a:pt x="1508" y="1456"/>
                    </a:lnTo>
                    <a:lnTo>
                      <a:pt x="1514" y="1456"/>
                    </a:lnTo>
                    <a:lnTo>
                      <a:pt x="1516" y="1456"/>
                    </a:lnTo>
                    <a:lnTo>
                      <a:pt x="1520" y="1463"/>
                    </a:lnTo>
                    <a:lnTo>
                      <a:pt x="1525" y="1483"/>
                    </a:lnTo>
                    <a:lnTo>
                      <a:pt x="1529" y="1489"/>
                    </a:lnTo>
                    <a:lnTo>
                      <a:pt x="1531" y="1491"/>
                    </a:lnTo>
                    <a:lnTo>
                      <a:pt x="1533" y="1493"/>
                    </a:lnTo>
                    <a:lnTo>
                      <a:pt x="1535" y="1493"/>
                    </a:lnTo>
                    <a:lnTo>
                      <a:pt x="1535" y="1495"/>
                    </a:lnTo>
                    <a:lnTo>
                      <a:pt x="1545" y="1501"/>
                    </a:lnTo>
                    <a:lnTo>
                      <a:pt x="1545" y="1503"/>
                    </a:lnTo>
                    <a:lnTo>
                      <a:pt x="1547" y="1505"/>
                    </a:lnTo>
                    <a:lnTo>
                      <a:pt x="1547" y="1507"/>
                    </a:lnTo>
                    <a:lnTo>
                      <a:pt x="1543" y="1505"/>
                    </a:lnTo>
                    <a:lnTo>
                      <a:pt x="1543" y="1507"/>
                    </a:lnTo>
                    <a:lnTo>
                      <a:pt x="1545" y="1511"/>
                    </a:lnTo>
                    <a:lnTo>
                      <a:pt x="1547" y="1513"/>
                    </a:lnTo>
                    <a:lnTo>
                      <a:pt x="1549" y="1509"/>
                    </a:lnTo>
                    <a:lnTo>
                      <a:pt x="1555" y="1521"/>
                    </a:lnTo>
                    <a:lnTo>
                      <a:pt x="1555" y="1523"/>
                    </a:lnTo>
                    <a:lnTo>
                      <a:pt x="1555" y="1525"/>
                    </a:lnTo>
                    <a:lnTo>
                      <a:pt x="1557" y="1537"/>
                    </a:lnTo>
                    <a:lnTo>
                      <a:pt x="1553" y="1549"/>
                    </a:lnTo>
                    <a:lnTo>
                      <a:pt x="1553" y="1555"/>
                    </a:lnTo>
                    <a:lnTo>
                      <a:pt x="1555" y="1555"/>
                    </a:lnTo>
                    <a:lnTo>
                      <a:pt x="1557" y="1553"/>
                    </a:lnTo>
                    <a:lnTo>
                      <a:pt x="1557" y="1555"/>
                    </a:lnTo>
                    <a:lnTo>
                      <a:pt x="1557" y="1557"/>
                    </a:lnTo>
                    <a:lnTo>
                      <a:pt x="1563" y="1559"/>
                    </a:lnTo>
                    <a:lnTo>
                      <a:pt x="1565" y="1557"/>
                    </a:lnTo>
                    <a:lnTo>
                      <a:pt x="1567" y="1557"/>
                    </a:lnTo>
                    <a:lnTo>
                      <a:pt x="1569" y="1559"/>
                    </a:lnTo>
                    <a:lnTo>
                      <a:pt x="1587" y="1545"/>
                    </a:lnTo>
                    <a:lnTo>
                      <a:pt x="1587" y="1535"/>
                    </a:lnTo>
                    <a:lnTo>
                      <a:pt x="1591" y="1541"/>
                    </a:lnTo>
                    <a:lnTo>
                      <a:pt x="1593" y="1543"/>
                    </a:lnTo>
                    <a:lnTo>
                      <a:pt x="1599" y="1547"/>
                    </a:lnTo>
                    <a:lnTo>
                      <a:pt x="1601" y="1547"/>
                    </a:lnTo>
                    <a:lnTo>
                      <a:pt x="1609" y="1589"/>
                    </a:lnTo>
                    <a:lnTo>
                      <a:pt x="1611" y="1587"/>
                    </a:lnTo>
                    <a:lnTo>
                      <a:pt x="1615" y="1605"/>
                    </a:lnTo>
                    <a:lnTo>
                      <a:pt x="1615" y="1609"/>
                    </a:lnTo>
                    <a:lnTo>
                      <a:pt x="1615" y="1613"/>
                    </a:lnTo>
                    <a:lnTo>
                      <a:pt x="1613" y="1611"/>
                    </a:lnTo>
                    <a:lnTo>
                      <a:pt x="1613" y="1613"/>
                    </a:lnTo>
                    <a:lnTo>
                      <a:pt x="1617" y="1617"/>
                    </a:lnTo>
                    <a:lnTo>
                      <a:pt x="1613" y="1637"/>
                    </a:lnTo>
                    <a:lnTo>
                      <a:pt x="1615" y="1639"/>
                    </a:lnTo>
                    <a:lnTo>
                      <a:pt x="1615" y="1637"/>
                    </a:lnTo>
                    <a:lnTo>
                      <a:pt x="1617" y="1635"/>
                    </a:lnTo>
                    <a:lnTo>
                      <a:pt x="1619" y="1629"/>
                    </a:lnTo>
                    <a:lnTo>
                      <a:pt x="1621" y="1625"/>
                    </a:lnTo>
                    <a:lnTo>
                      <a:pt x="1611" y="1663"/>
                    </a:lnTo>
                    <a:lnTo>
                      <a:pt x="1611" y="1667"/>
                    </a:lnTo>
                    <a:lnTo>
                      <a:pt x="1615" y="1665"/>
                    </a:lnTo>
                    <a:lnTo>
                      <a:pt x="1621" y="1671"/>
                    </a:lnTo>
                    <a:lnTo>
                      <a:pt x="1623" y="1673"/>
                    </a:lnTo>
                    <a:lnTo>
                      <a:pt x="1629" y="1681"/>
                    </a:lnTo>
                    <a:lnTo>
                      <a:pt x="1631" y="1683"/>
                    </a:lnTo>
                    <a:lnTo>
                      <a:pt x="1637" y="1690"/>
                    </a:lnTo>
                    <a:lnTo>
                      <a:pt x="1641" y="1712"/>
                    </a:lnTo>
                    <a:lnTo>
                      <a:pt x="1643" y="1712"/>
                    </a:lnTo>
                    <a:lnTo>
                      <a:pt x="1643" y="1720"/>
                    </a:lnTo>
                    <a:lnTo>
                      <a:pt x="1645" y="1722"/>
                    </a:lnTo>
                    <a:lnTo>
                      <a:pt x="1645" y="1724"/>
                    </a:lnTo>
                    <a:lnTo>
                      <a:pt x="1653" y="1736"/>
                    </a:lnTo>
                    <a:lnTo>
                      <a:pt x="1653" y="1740"/>
                    </a:lnTo>
                    <a:lnTo>
                      <a:pt x="1681" y="1760"/>
                    </a:lnTo>
                    <a:lnTo>
                      <a:pt x="1683" y="1760"/>
                    </a:lnTo>
                    <a:lnTo>
                      <a:pt x="1685" y="1760"/>
                    </a:lnTo>
                    <a:lnTo>
                      <a:pt x="1685" y="1758"/>
                    </a:lnTo>
                    <a:lnTo>
                      <a:pt x="1687" y="1758"/>
                    </a:lnTo>
                    <a:lnTo>
                      <a:pt x="1691" y="1758"/>
                    </a:lnTo>
                    <a:lnTo>
                      <a:pt x="1693" y="1760"/>
                    </a:lnTo>
                    <a:lnTo>
                      <a:pt x="1693" y="1758"/>
                    </a:lnTo>
                    <a:lnTo>
                      <a:pt x="1695" y="1754"/>
                    </a:lnTo>
                    <a:lnTo>
                      <a:pt x="1689" y="1744"/>
                    </a:lnTo>
                    <a:lnTo>
                      <a:pt x="1685" y="1740"/>
                    </a:lnTo>
                    <a:lnTo>
                      <a:pt x="1683" y="1710"/>
                    </a:lnTo>
                    <a:lnTo>
                      <a:pt x="1677" y="1702"/>
                    </a:lnTo>
                    <a:lnTo>
                      <a:pt x="1667" y="1694"/>
                    </a:lnTo>
                    <a:lnTo>
                      <a:pt x="1665" y="1694"/>
                    </a:lnTo>
                    <a:lnTo>
                      <a:pt x="1655" y="1684"/>
                    </a:lnTo>
                    <a:lnTo>
                      <a:pt x="1647" y="1683"/>
                    </a:lnTo>
                    <a:lnTo>
                      <a:pt x="1643" y="1679"/>
                    </a:lnTo>
                    <a:lnTo>
                      <a:pt x="1639" y="1667"/>
                    </a:lnTo>
                    <a:lnTo>
                      <a:pt x="1635" y="1663"/>
                    </a:lnTo>
                    <a:lnTo>
                      <a:pt x="1633" y="1655"/>
                    </a:lnTo>
                    <a:lnTo>
                      <a:pt x="1633" y="1651"/>
                    </a:lnTo>
                    <a:lnTo>
                      <a:pt x="1629" y="1651"/>
                    </a:lnTo>
                    <a:lnTo>
                      <a:pt x="1627" y="1653"/>
                    </a:lnTo>
                    <a:lnTo>
                      <a:pt x="1625" y="1651"/>
                    </a:lnTo>
                    <a:lnTo>
                      <a:pt x="1623" y="1651"/>
                    </a:lnTo>
                    <a:lnTo>
                      <a:pt x="1623" y="1637"/>
                    </a:lnTo>
                    <a:lnTo>
                      <a:pt x="1625" y="1633"/>
                    </a:lnTo>
                    <a:lnTo>
                      <a:pt x="1625" y="1631"/>
                    </a:lnTo>
                    <a:lnTo>
                      <a:pt x="1625" y="1629"/>
                    </a:lnTo>
                    <a:lnTo>
                      <a:pt x="1627" y="1627"/>
                    </a:lnTo>
                    <a:lnTo>
                      <a:pt x="1627" y="1625"/>
                    </a:lnTo>
                    <a:lnTo>
                      <a:pt x="1633" y="1611"/>
                    </a:lnTo>
                    <a:lnTo>
                      <a:pt x="1635" y="1597"/>
                    </a:lnTo>
                    <a:lnTo>
                      <a:pt x="1633" y="1591"/>
                    </a:lnTo>
                    <a:lnTo>
                      <a:pt x="1637" y="1591"/>
                    </a:lnTo>
                    <a:lnTo>
                      <a:pt x="1641" y="1591"/>
                    </a:lnTo>
                    <a:lnTo>
                      <a:pt x="1647" y="1591"/>
                    </a:lnTo>
                    <a:lnTo>
                      <a:pt x="1647" y="1593"/>
                    </a:lnTo>
                    <a:lnTo>
                      <a:pt x="1647" y="1601"/>
                    </a:lnTo>
                    <a:lnTo>
                      <a:pt x="1647" y="1603"/>
                    </a:lnTo>
                    <a:lnTo>
                      <a:pt x="1649" y="1603"/>
                    </a:lnTo>
                    <a:lnTo>
                      <a:pt x="1647" y="1603"/>
                    </a:lnTo>
                    <a:lnTo>
                      <a:pt x="1661" y="1603"/>
                    </a:lnTo>
                    <a:lnTo>
                      <a:pt x="1667" y="1609"/>
                    </a:lnTo>
                    <a:lnTo>
                      <a:pt x="1669" y="1611"/>
                    </a:lnTo>
                    <a:lnTo>
                      <a:pt x="1671" y="1611"/>
                    </a:lnTo>
                    <a:lnTo>
                      <a:pt x="1673" y="1617"/>
                    </a:lnTo>
                    <a:lnTo>
                      <a:pt x="1675" y="1617"/>
                    </a:lnTo>
                    <a:lnTo>
                      <a:pt x="1675" y="1619"/>
                    </a:lnTo>
                    <a:lnTo>
                      <a:pt x="1677" y="1621"/>
                    </a:lnTo>
                    <a:lnTo>
                      <a:pt x="1677" y="1623"/>
                    </a:lnTo>
                    <a:lnTo>
                      <a:pt x="1677" y="1621"/>
                    </a:lnTo>
                    <a:lnTo>
                      <a:pt x="1679" y="1629"/>
                    </a:lnTo>
                    <a:lnTo>
                      <a:pt x="1681" y="1627"/>
                    </a:lnTo>
                    <a:lnTo>
                      <a:pt x="1683" y="1625"/>
                    </a:lnTo>
                    <a:lnTo>
                      <a:pt x="1685" y="1627"/>
                    </a:lnTo>
                    <a:lnTo>
                      <a:pt x="1685" y="1629"/>
                    </a:lnTo>
                    <a:lnTo>
                      <a:pt x="1685" y="1631"/>
                    </a:lnTo>
                    <a:lnTo>
                      <a:pt x="1685" y="1633"/>
                    </a:lnTo>
                    <a:lnTo>
                      <a:pt x="1687" y="1633"/>
                    </a:lnTo>
                    <a:lnTo>
                      <a:pt x="1689" y="1633"/>
                    </a:lnTo>
                    <a:lnTo>
                      <a:pt x="1693" y="1633"/>
                    </a:lnTo>
                    <a:lnTo>
                      <a:pt x="1695" y="1633"/>
                    </a:lnTo>
                    <a:lnTo>
                      <a:pt x="1695" y="1635"/>
                    </a:lnTo>
                    <a:lnTo>
                      <a:pt x="1697" y="1635"/>
                    </a:lnTo>
                    <a:lnTo>
                      <a:pt x="1699" y="1637"/>
                    </a:lnTo>
                    <a:lnTo>
                      <a:pt x="1703" y="1639"/>
                    </a:lnTo>
                    <a:lnTo>
                      <a:pt x="1705" y="1641"/>
                    </a:lnTo>
                    <a:lnTo>
                      <a:pt x="1701" y="1645"/>
                    </a:lnTo>
                    <a:lnTo>
                      <a:pt x="1701" y="1651"/>
                    </a:lnTo>
                    <a:lnTo>
                      <a:pt x="1701" y="1653"/>
                    </a:lnTo>
                    <a:lnTo>
                      <a:pt x="1703" y="1659"/>
                    </a:lnTo>
                    <a:lnTo>
                      <a:pt x="1703" y="1661"/>
                    </a:lnTo>
                    <a:lnTo>
                      <a:pt x="1705" y="1661"/>
                    </a:lnTo>
                    <a:lnTo>
                      <a:pt x="1713" y="1653"/>
                    </a:lnTo>
                    <a:lnTo>
                      <a:pt x="1717" y="1651"/>
                    </a:lnTo>
                    <a:lnTo>
                      <a:pt x="1719" y="1651"/>
                    </a:lnTo>
                    <a:lnTo>
                      <a:pt x="1719" y="1649"/>
                    </a:lnTo>
                    <a:lnTo>
                      <a:pt x="1719" y="1647"/>
                    </a:lnTo>
                    <a:lnTo>
                      <a:pt x="1723" y="1647"/>
                    </a:lnTo>
                    <a:lnTo>
                      <a:pt x="1725" y="1647"/>
                    </a:lnTo>
                    <a:lnTo>
                      <a:pt x="1725" y="1645"/>
                    </a:lnTo>
                    <a:lnTo>
                      <a:pt x="1725" y="1643"/>
                    </a:lnTo>
                    <a:lnTo>
                      <a:pt x="1725" y="1641"/>
                    </a:lnTo>
                    <a:lnTo>
                      <a:pt x="1727" y="1641"/>
                    </a:lnTo>
                    <a:lnTo>
                      <a:pt x="1727" y="1639"/>
                    </a:lnTo>
                    <a:lnTo>
                      <a:pt x="1727" y="1637"/>
                    </a:lnTo>
                    <a:lnTo>
                      <a:pt x="1729" y="1637"/>
                    </a:lnTo>
                    <a:lnTo>
                      <a:pt x="1729" y="1635"/>
                    </a:lnTo>
                    <a:lnTo>
                      <a:pt x="1733" y="1635"/>
                    </a:lnTo>
                    <a:lnTo>
                      <a:pt x="1735" y="1635"/>
                    </a:lnTo>
                    <a:lnTo>
                      <a:pt x="1737" y="1635"/>
                    </a:lnTo>
                    <a:lnTo>
                      <a:pt x="1745" y="1631"/>
                    </a:lnTo>
                    <a:lnTo>
                      <a:pt x="1746" y="1627"/>
                    </a:lnTo>
                    <a:lnTo>
                      <a:pt x="1754" y="1625"/>
                    </a:lnTo>
                    <a:lnTo>
                      <a:pt x="1756" y="1623"/>
                    </a:lnTo>
                    <a:lnTo>
                      <a:pt x="1758" y="1623"/>
                    </a:lnTo>
                    <a:lnTo>
                      <a:pt x="1760" y="1619"/>
                    </a:lnTo>
                    <a:lnTo>
                      <a:pt x="1762" y="1617"/>
                    </a:lnTo>
                    <a:lnTo>
                      <a:pt x="1762" y="1615"/>
                    </a:lnTo>
                    <a:lnTo>
                      <a:pt x="1760" y="1615"/>
                    </a:lnTo>
                    <a:lnTo>
                      <a:pt x="1762" y="1613"/>
                    </a:lnTo>
                    <a:lnTo>
                      <a:pt x="1760" y="1607"/>
                    </a:lnTo>
                    <a:lnTo>
                      <a:pt x="1760" y="1605"/>
                    </a:lnTo>
                    <a:lnTo>
                      <a:pt x="1762" y="1607"/>
                    </a:lnTo>
                    <a:lnTo>
                      <a:pt x="1762" y="1603"/>
                    </a:lnTo>
                    <a:lnTo>
                      <a:pt x="1764" y="1603"/>
                    </a:lnTo>
                    <a:lnTo>
                      <a:pt x="1764" y="1599"/>
                    </a:lnTo>
                    <a:lnTo>
                      <a:pt x="1762" y="1597"/>
                    </a:lnTo>
                    <a:lnTo>
                      <a:pt x="1756" y="1565"/>
                    </a:lnTo>
                    <a:lnTo>
                      <a:pt x="1748" y="1557"/>
                    </a:lnTo>
                    <a:lnTo>
                      <a:pt x="1748" y="1553"/>
                    </a:lnTo>
                    <a:lnTo>
                      <a:pt x="1748" y="1555"/>
                    </a:lnTo>
                    <a:lnTo>
                      <a:pt x="1746" y="1555"/>
                    </a:lnTo>
                    <a:lnTo>
                      <a:pt x="1746" y="1553"/>
                    </a:lnTo>
                    <a:lnTo>
                      <a:pt x="1746" y="1551"/>
                    </a:lnTo>
                    <a:lnTo>
                      <a:pt x="1741" y="1549"/>
                    </a:lnTo>
                    <a:lnTo>
                      <a:pt x="1723" y="1531"/>
                    </a:lnTo>
                    <a:lnTo>
                      <a:pt x="1723" y="1525"/>
                    </a:lnTo>
                    <a:lnTo>
                      <a:pt x="1713" y="1517"/>
                    </a:lnTo>
                    <a:lnTo>
                      <a:pt x="1713" y="1515"/>
                    </a:lnTo>
                    <a:lnTo>
                      <a:pt x="1717" y="1499"/>
                    </a:lnTo>
                    <a:lnTo>
                      <a:pt x="1725" y="1491"/>
                    </a:lnTo>
                    <a:lnTo>
                      <a:pt x="1727" y="1487"/>
                    </a:lnTo>
                    <a:lnTo>
                      <a:pt x="1729" y="1483"/>
                    </a:lnTo>
                    <a:lnTo>
                      <a:pt x="1735" y="1481"/>
                    </a:lnTo>
                    <a:lnTo>
                      <a:pt x="1737" y="1479"/>
                    </a:lnTo>
                    <a:lnTo>
                      <a:pt x="1737" y="1477"/>
                    </a:lnTo>
                    <a:lnTo>
                      <a:pt x="1743" y="1475"/>
                    </a:lnTo>
                    <a:lnTo>
                      <a:pt x="1745" y="1475"/>
                    </a:lnTo>
                    <a:lnTo>
                      <a:pt x="1748" y="1473"/>
                    </a:lnTo>
                    <a:lnTo>
                      <a:pt x="1748" y="1475"/>
                    </a:lnTo>
                    <a:lnTo>
                      <a:pt x="1748" y="1473"/>
                    </a:lnTo>
                    <a:lnTo>
                      <a:pt x="1750" y="1473"/>
                    </a:lnTo>
                    <a:lnTo>
                      <a:pt x="1752" y="1471"/>
                    </a:lnTo>
                    <a:lnTo>
                      <a:pt x="1760" y="1473"/>
                    </a:lnTo>
                    <a:lnTo>
                      <a:pt x="1760" y="1475"/>
                    </a:lnTo>
                    <a:lnTo>
                      <a:pt x="1762" y="1475"/>
                    </a:lnTo>
                    <a:lnTo>
                      <a:pt x="1764" y="1475"/>
                    </a:lnTo>
                    <a:lnTo>
                      <a:pt x="1768" y="1473"/>
                    </a:lnTo>
                    <a:lnTo>
                      <a:pt x="1770" y="1475"/>
                    </a:lnTo>
                    <a:lnTo>
                      <a:pt x="1768" y="1481"/>
                    </a:lnTo>
                    <a:lnTo>
                      <a:pt x="1772" y="1491"/>
                    </a:lnTo>
                    <a:lnTo>
                      <a:pt x="1774" y="1493"/>
                    </a:lnTo>
                    <a:lnTo>
                      <a:pt x="1778" y="1491"/>
                    </a:lnTo>
                    <a:lnTo>
                      <a:pt x="1778" y="1487"/>
                    </a:lnTo>
                    <a:lnTo>
                      <a:pt x="1776" y="1483"/>
                    </a:lnTo>
                    <a:lnTo>
                      <a:pt x="1778" y="1475"/>
                    </a:lnTo>
                    <a:lnTo>
                      <a:pt x="1780" y="1477"/>
                    </a:lnTo>
                    <a:lnTo>
                      <a:pt x="1786" y="1475"/>
                    </a:lnTo>
                    <a:lnTo>
                      <a:pt x="1788" y="1473"/>
                    </a:lnTo>
                    <a:lnTo>
                      <a:pt x="1796" y="1473"/>
                    </a:lnTo>
                    <a:lnTo>
                      <a:pt x="1798" y="1471"/>
                    </a:lnTo>
                    <a:lnTo>
                      <a:pt x="1802" y="1469"/>
                    </a:lnTo>
                    <a:lnTo>
                      <a:pt x="1802" y="1471"/>
                    </a:lnTo>
                    <a:lnTo>
                      <a:pt x="1804" y="1471"/>
                    </a:lnTo>
                    <a:lnTo>
                      <a:pt x="1806" y="1469"/>
                    </a:lnTo>
                    <a:lnTo>
                      <a:pt x="1808" y="1469"/>
                    </a:lnTo>
                    <a:lnTo>
                      <a:pt x="1812" y="1467"/>
                    </a:lnTo>
                    <a:lnTo>
                      <a:pt x="1814" y="1467"/>
                    </a:lnTo>
                    <a:lnTo>
                      <a:pt x="1814" y="1463"/>
                    </a:lnTo>
                    <a:lnTo>
                      <a:pt x="1816" y="1457"/>
                    </a:lnTo>
                    <a:lnTo>
                      <a:pt x="1816" y="1459"/>
                    </a:lnTo>
                    <a:lnTo>
                      <a:pt x="1820" y="1463"/>
                    </a:lnTo>
                    <a:lnTo>
                      <a:pt x="1822" y="1463"/>
                    </a:lnTo>
                    <a:lnTo>
                      <a:pt x="1822" y="1454"/>
                    </a:lnTo>
                    <a:lnTo>
                      <a:pt x="1824" y="1456"/>
                    </a:lnTo>
                    <a:lnTo>
                      <a:pt x="1826" y="1457"/>
                    </a:lnTo>
                    <a:lnTo>
                      <a:pt x="1828" y="1459"/>
                    </a:lnTo>
                    <a:lnTo>
                      <a:pt x="1828" y="1461"/>
                    </a:lnTo>
                    <a:lnTo>
                      <a:pt x="1834" y="1461"/>
                    </a:lnTo>
                    <a:lnTo>
                      <a:pt x="1832" y="1459"/>
                    </a:lnTo>
                    <a:lnTo>
                      <a:pt x="1834" y="1457"/>
                    </a:lnTo>
                    <a:lnTo>
                      <a:pt x="1836" y="1459"/>
                    </a:lnTo>
                    <a:lnTo>
                      <a:pt x="1838" y="1459"/>
                    </a:lnTo>
                    <a:lnTo>
                      <a:pt x="1838" y="1456"/>
                    </a:lnTo>
                    <a:lnTo>
                      <a:pt x="1840" y="1456"/>
                    </a:lnTo>
                    <a:lnTo>
                      <a:pt x="1840" y="1457"/>
                    </a:lnTo>
                    <a:lnTo>
                      <a:pt x="1842" y="1457"/>
                    </a:lnTo>
                    <a:lnTo>
                      <a:pt x="1844" y="1456"/>
                    </a:lnTo>
                    <a:lnTo>
                      <a:pt x="1846" y="1454"/>
                    </a:lnTo>
                    <a:lnTo>
                      <a:pt x="1848" y="1456"/>
                    </a:lnTo>
                    <a:lnTo>
                      <a:pt x="1850" y="1457"/>
                    </a:lnTo>
                    <a:lnTo>
                      <a:pt x="1850" y="1456"/>
                    </a:lnTo>
                    <a:lnTo>
                      <a:pt x="1852" y="1456"/>
                    </a:lnTo>
                    <a:lnTo>
                      <a:pt x="1852" y="1454"/>
                    </a:lnTo>
                    <a:lnTo>
                      <a:pt x="1856" y="1456"/>
                    </a:lnTo>
                    <a:lnTo>
                      <a:pt x="1866" y="1452"/>
                    </a:lnTo>
                    <a:lnTo>
                      <a:pt x="1870" y="1444"/>
                    </a:lnTo>
                    <a:lnTo>
                      <a:pt x="1872" y="1444"/>
                    </a:lnTo>
                    <a:lnTo>
                      <a:pt x="1874" y="1444"/>
                    </a:lnTo>
                    <a:lnTo>
                      <a:pt x="1876" y="1442"/>
                    </a:lnTo>
                    <a:lnTo>
                      <a:pt x="1878" y="1442"/>
                    </a:lnTo>
                    <a:lnTo>
                      <a:pt x="1878" y="1440"/>
                    </a:lnTo>
                    <a:lnTo>
                      <a:pt x="1880" y="1438"/>
                    </a:lnTo>
                    <a:lnTo>
                      <a:pt x="1880" y="1440"/>
                    </a:lnTo>
                    <a:lnTo>
                      <a:pt x="1880" y="1438"/>
                    </a:lnTo>
                    <a:lnTo>
                      <a:pt x="1882" y="1438"/>
                    </a:lnTo>
                    <a:lnTo>
                      <a:pt x="1886" y="1434"/>
                    </a:lnTo>
                    <a:lnTo>
                      <a:pt x="1886" y="1432"/>
                    </a:lnTo>
                    <a:lnTo>
                      <a:pt x="1886" y="1430"/>
                    </a:lnTo>
                    <a:lnTo>
                      <a:pt x="1888" y="1428"/>
                    </a:lnTo>
                    <a:lnTo>
                      <a:pt x="1890" y="1428"/>
                    </a:lnTo>
                    <a:lnTo>
                      <a:pt x="1894" y="1428"/>
                    </a:lnTo>
                    <a:lnTo>
                      <a:pt x="1894" y="1426"/>
                    </a:lnTo>
                    <a:lnTo>
                      <a:pt x="1896" y="1424"/>
                    </a:lnTo>
                    <a:lnTo>
                      <a:pt x="1898" y="1422"/>
                    </a:lnTo>
                    <a:lnTo>
                      <a:pt x="1898" y="1418"/>
                    </a:lnTo>
                    <a:lnTo>
                      <a:pt x="1900" y="1418"/>
                    </a:lnTo>
                    <a:lnTo>
                      <a:pt x="1902" y="1420"/>
                    </a:lnTo>
                    <a:lnTo>
                      <a:pt x="1902" y="1418"/>
                    </a:lnTo>
                    <a:lnTo>
                      <a:pt x="1902" y="1416"/>
                    </a:lnTo>
                    <a:lnTo>
                      <a:pt x="1902" y="1414"/>
                    </a:lnTo>
                    <a:lnTo>
                      <a:pt x="1904" y="1414"/>
                    </a:lnTo>
                    <a:lnTo>
                      <a:pt x="1906" y="1416"/>
                    </a:lnTo>
                    <a:lnTo>
                      <a:pt x="1906" y="1414"/>
                    </a:lnTo>
                    <a:lnTo>
                      <a:pt x="1906" y="1412"/>
                    </a:lnTo>
                    <a:lnTo>
                      <a:pt x="1906" y="1410"/>
                    </a:lnTo>
                    <a:lnTo>
                      <a:pt x="1908" y="1408"/>
                    </a:lnTo>
                    <a:lnTo>
                      <a:pt x="1908" y="1406"/>
                    </a:lnTo>
                    <a:lnTo>
                      <a:pt x="1910" y="1402"/>
                    </a:lnTo>
                    <a:lnTo>
                      <a:pt x="1910" y="1400"/>
                    </a:lnTo>
                    <a:lnTo>
                      <a:pt x="1908" y="1396"/>
                    </a:lnTo>
                    <a:lnTo>
                      <a:pt x="1910" y="1394"/>
                    </a:lnTo>
                    <a:lnTo>
                      <a:pt x="1912" y="1394"/>
                    </a:lnTo>
                    <a:lnTo>
                      <a:pt x="1912" y="1398"/>
                    </a:lnTo>
                    <a:lnTo>
                      <a:pt x="1914" y="1396"/>
                    </a:lnTo>
                    <a:lnTo>
                      <a:pt x="1914" y="1392"/>
                    </a:lnTo>
                    <a:lnTo>
                      <a:pt x="1918" y="1390"/>
                    </a:lnTo>
                    <a:lnTo>
                      <a:pt x="1920" y="1384"/>
                    </a:lnTo>
                    <a:lnTo>
                      <a:pt x="1922" y="1380"/>
                    </a:lnTo>
                    <a:lnTo>
                      <a:pt x="1928" y="1372"/>
                    </a:lnTo>
                    <a:lnTo>
                      <a:pt x="1930" y="1370"/>
                    </a:lnTo>
                    <a:lnTo>
                      <a:pt x="1932" y="1372"/>
                    </a:lnTo>
                    <a:lnTo>
                      <a:pt x="1934" y="1370"/>
                    </a:lnTo>
                    <a:lnTo>
                      <a:pt x="1934" y="1364"/>
                    </a:lnTo>
                    <a:lnTo>
                      <a:pt x="1936" y="1360"/>
                    </a:lnTo>
                    <a:lnTo>
                      <a:pt x="1934" y="1358"/>
                    </a:lnTo>
                    <a:lnTo>
                      <a:pt x="1934" y="1356"/>
                    </a:lnTo>
                    <a:lnTo>
                      <a:pt x="1938" y="1356"/>
                    </a:lnTo>
                    <a:lnTo>
                      <a:pt x="1938" y="1354"/>
                    </a:lnTo>
                    <a:lnTo>
                      <a:pt x="1940" y="1356"/>
                    </a:lnTo>
                    <a:lnTo>
                      <a:pt x="1940" y="1350"/>
                    </a:lnTo>
                    <a:lnTo>
                      <a:pt x="1936" y="1352"/>
                    </a:lnTo>
                    <a:lnTo>
                      <a:pt x="1934" y="1352"/>
                    </a:lnTo>
                    <a:lnTo>
                      <a:pt x="1936" y="1350"/>
                    </a:lnTo>
                    <a:lnTo>
                      <a:pt x="1942" y="1346"/>
                    </a:lnTo>
                    <a:lnTo>
                      <a:pt x="1940" y="1344"/>
                    </a:lnTo>
                    <a:lnTo>
                      <a:pt x="1938" y="1344"/>
                    </a:lnTo>
                    <a:lnTo>
                      <a:pt x="1936" y="1344"/>
                    </a:lnTo>
                    <a:lnTo>
                      <a:pt x="1934" y="1342"/>
                    </a:lnTo>
                    <a:lnTo>
                      <a:pt x="1932" y="1340"/>
                    </a:lnTo>
                    <a:lnTo>
                      <a:pt x="1930" y="1340"/>
                    </a:lnTo>
                    <a:lnTo>
                      <a:pt x="1924" y="1342"/>
                    </a:lnTo>
                    <a:lnTo>
                      <a:pt x="1918" y="1340"/>
                    </a:lnTo>
                    <a:lnTo>
                      <a:pt x="1916" y="1340"/>
                    </a:lnTo>
                    <a:lnTo>
                      <a:pt x="1918" y="1338"/>
                    </a:lnTo>
                    <a:lnTo>
                      <a:pt x="1926" y="1338"/>
                    </a:lnTo>
                    <a:lnTo>
                      <a:pt x="1928" y="1336"/>
                    </a:lnTo>
                    <a:lnTo>
                      <a:pt x="1930" y="1334"/>
                    </a:lnTo>
                    <a:lnTo>
                      <a:pt x="1934" y="1332"/>
                    </a:lnTo>
                    <a:lnTo>
                      <a:pt x="1936" y="1330"/>
                    </a:lnTo>
                    <a:lnTo>
                      <a:pt x="1940" y="1330"/>
                    </a:lnTo>
                    <a:lnTo>
                      <a:pt x="1940" y="1328"/>
                    </a:lnTo>
                    <a:lnTo>
                      <a:pt x="1936" y="1322"/>
                    </a:lnTo>
                    <a:lnTo>
                      <a:pt x="1932" y="1320"/>
                    </a:lnTo>
                    <a:lnTo>
                      <a:pt x="1930" y="1316"/>
                    </a:lnTo>
                    <a:lnTo>
                      <a:pt x="1928" y="1314"/>
                    </a:lnTo>
                    <a:lnTo>
                      <a:pt x="1924" y="1314"/>
                    </a:lnTo>
                    <a:lnTo>
                      <a:pt x="1924" y="1312"/>
                    </a:lnTo>
                    <a:lnTo>
                      <a:pt x="1922" y="1312"/>
                    </a:lnTo>
                    <a:lnTo>
                      <a:pt x="1916" y="1312"/>
                    </a:lnTo>
                    <a:lnTo>
                      <a:pt x="1922" y="1310"/>
                    </a:lnTo>
                    <a:lnTo>
                      <a:pt x="1940" y="1316"/>
                    </a:lnTo>
                    <a:lnTo>
                      <a:pt x="1932" y="1308"/>
                    </a:lnTo>
                    <a:lnTo>
                      <a:pt x="1932" y="1304"/>
                    </a:lnTo>
                    <a:lnTo>
                      <a:pt x="1930" y="1302"/>
                    </a:lnTo>
                    <a:lnTo>
                      <a:pt x="1926" y="1300"/>
                    </a:lnTo>
                    <a:lnTo>
                      <a:pt x="1922" y="1282"/>
                    </a:lnTo>
                    <a:lnTo>
                      <a:pt x="1920" y="1278"/>
                    </a:lnTo>
                    <a:lnTo>
                      <a:pt x="1918" y="1274"/>
                    </a:lnTo>
                    <a:lnTo>
                      <a:pt x="1916" y="1272"/>
                    </a:lnTo>
                    <a:lnTo>
                      <a:pt x="1904" y="1266"/>
                    </a:lnTo>
                    <a:lnTo>
                      <a:pt x="1902" y="1264"/>
                    </a:lnTo>
                    <a:lnTo>
                      <a:pt x="1910" y="1252"/>
                    </a:lnTo>
                    <a:lnTo>
                      <a:pt x="1914" y="1248"/>
                    </a:lnTo>
                    <a:lnTo>
                      <a:pt x="1916" y="1244"/>
                    </a:lnTo>
                    <a:lnTo>
                      <a:pt x="1914" y="1242"/>
                    </a:lnTo>
                    <a:lnTo>
                      <a:pt x="1916" y="1240"/>
                    </a:lnTo>
                    <a:lnTo>
                      <a:pt x="1920" y="1240"/>
                    </a:lnTo>
                    <a:lnTo>
                      <a:pt x="1920" y="1242"/>
                    </a:lnTo>
                    <a:lnTo>
                      <a:pt x="1922" y="1242"/>
                    </a:lnTo>
                    <a:lnTo>
                      <a:pt x="1924" y="1238"/>
                    </a:lnTo>
                    <a:lnTo>
                      <a:pt x="1926" y="1236"/>
                    </a:lnTo>
                    <a:lnTo>
                      <a:pt x="1926" y="1234"/>
                    </a:lnTo>
                    <a:lnTo>
                      <a:pt x="1928" y="1234"/>
                    </a:lnTo>
                    <a:lnTo>
                      <a:pt x="1932" y="1232"/>
                    </a:lnTo>
                    <a:lnTo>
                      <a:pt x="1938" y="1230"/>
                    </a:lnTo>
                    <a:lnTo>
                      <a:pt x="1940" y="1229"/>
                    </a:lnTo>
                    <a:lnTo>
                      <a:pt x="1942" y="1227"/>
                    </a:lnTo>
                    <a:lnTo>
                      <a:pt x="1942" y="1229"/>
                    </a:lnTo>
                    <a:lnTo>
                      <a:pt x="1944" y="1227"/>
                    </a:lnTo>
                    <a:lnTo>
                      <a:pt x="1946" y="1229"/>
                    </a:lnTo>
                    <a:lnTo>
                      <a:pt x="1946" y="1230"/>
                    </a:lnTo>
                    <a:lnTo>
                      <a:pt x="1948" y="1227"/>
                    </a:lnTo>
                    <a:lnTo>
                      <a:pt x="1950" y="1225"/>
                    </a:lnTo>
                    <a:lnTo>
                      <a:pt x="1950" y="1221"/>
                    </a:lnTo>
                    <a:lnTo>
                      <a:pt x="1946" y="1219"/>
                    </a:lnTo>
                    <a:lnTo>
                      <a:pt x="1944" y="1219"/>
                    </a:lnTo>
                    <a:lnTo>
                      <a:pt x="1940" y="1219"/>
                    </a:lnTo>
                    <a:lnTo>
                      <a:pt x="1936" y="1219"/>
                    </a:lnTo>
                    <a:lnTo>
                      <a:pt x="1934" y="1217"/>
                    </a:lnTo>
                    <a:lnTo>
                      <a:pt x="1932" y="1217"/>
                    </a:lnTo>
                    <a:lnTo>
                      <a:pt x="1926" y="1213"/>
                    </a:lnTo>
                    <a:lnTo>
                      <a:pt x="1924" y="1213"/>
                    </a:lnTo>
                    <a:lnTo>
                      <a:pt x="1918" y="1217"/>
                    </a:lnTo>
                    <a:lnTo>
                      <a:pt x="1916" y="1219"/>
                    </a:lnTo>
                    <a:lnTo>
                      <a:pt x="1914" y="1221"/>
                    </a:lnTo>
                    <a:lnTo>
                      <a:pt x="1910" y="1225"/>
                    </a:lnTo>
                    <a:lnTo>
                      <a:pt x="1908" y="1225"/>
                    </a:lnTo>
                    <a:lnTo>
                      <a:pt x="1900" y="1223"/>
                    </a:lnTo>
                    <a:lnTo>
                      <a:pt x="1898" y="1221"/>
                    </a:lnTo>
                    <a:lnTo>
                      <a:pt x="1898" y="1215"/>
                    </a:lnTo>
                    <a:lnTo>
                      <a:pt x="1894" y="1213"/>
                    </a:lnTo>
                    <a:lnTo>
                      <a:pt x="1894" y="1211"/>
                    </a:lnTo>
                    <a:lnTo>
                      <a:pt x="1892" y="1211"/>
                    </a:lnTo>
                    <a:lnTo>
                      <a:pt x="1890" y="1209"/>
                    </a:lnTo>
                    <a:lnTo>
                      <a:pt x="1888" y="1209"/>
                    </a:lnTo>
                    <a:lnTo>
                      <a:pt x="1886" y="1207"/>
                    </a:lnTo>
                    <a:lnTo>
                      <a:pt x="1880" y="1201"/>
                    </a:lnTo>
                    <a:lnTo>
                      <a:pt x="1884" y="1191"/>
                    </a:lnTo>
                    <a:lnTo>
                      <a:pt x="1886" y="1189"/>
                    </a:lnTo>
                    <a:lnTo>
                      <a:pt x="1888" y="1189"/>
                    </a:lnTo>
                    <a:lnTo>
                      <a:pt x="1890" y="1191"/>
                    </a:lnTo>
                    <a:lnTo>
                      <a:pt x="1900" y="1189"/>
                    </a:lnTo>
                    <a:lnTo>
                      <a:pt x="1904" y="1185"/>
                    </a:lnTo>
                    <a:lnTo>
                      <a:pt x="1906" y="1177"/>
                    </a:lnTo>
                    <a:lnTo>
                      <a:pt x="1920" y="1171"/>
                    </a:lnTo>
                    <a:lnTo>
                      <a:pt x="1930" y="1157"/>
                    </a:lnTo>
                    <a:lnTo>
                      <a:pt x="1932" y="1157"/>
                    </a:lnTo>
                    <a:lnTo>
                      <a:pt x="1938" y="1157"/>
                    </a:lnTo>
                    <a:lnTo>
                      <a:pt x="1940" y="1155"/>
                    </a:lnTo>
                    <a:lnTo>
                      <a:pt x="1940" y="1157"/>
                    </a:lnTo>
                    <a:lnTo>
                      <a:pt x="1942" y="1159"/>
                    </a:lnTo>
                    <a:lnTo>
                      <a:pt x="1944" y="1163"/>
                    </a:lnTo>
                    <a:lnTo>
                      <a:pt x="1946" y="1165"/>
                    </a:lnTo>
                    <a:lnTo>
                      <a:pt x="1938" y="1175"/>
                    </a:lnTo>
                    <a:lnTo>
                      <a:pt x="1936" y="1177"/>
                    </a:lnTo>
                    <a:lnTo>
                      <a:pt x="1934" y="1181"/>
                    </a:lnTo>
                    <a:lnTo>
                      <a:pt x="1932" y="1183"/>
                    </a:lnTo>
                    <a:lnTo>
                      <a:pt x="1938" y="1185"/>
                    </a:lnTo>
                    <a:lnTo>
                      <a:pt x="1936" y="1191"/>
                    </a:lnTo>
                    <a:lnTo>
                      <a:pt x="1932" y="1193"/>
                    </a:lnTo>
                    <a:lnTo>
                      <a:pt x="1930" y="1195"/>
                    </a:lnTo>
                    <a:lnTo>
                      <a:pt x="1932" y="1197"/>
                    </a:lnTo>
                    <a:lnTo>
                      <a:pt x="1936" y="1193"/>
                    </a:lnTo>
                    <a:lnTo>
                      <a:pt x="1938" y="1193"/>
                    </a:lnTo>
                    <a:lnTo>
                      <a:pt x="1940" y="1193"/>
                    </a:lnTo>
                    <a:lnTo>
                      <a:pt x="1944" y="1191"/>
                    </a:lnTo>
                    <a:lnTo>
                      <a:pt x="1944" y="1187"/>
                    </a:lnTo>
                    <a:lnTo>
                      <a:pt x="1948" y="1185"/>
                    </a:lnTo>
                    <a:lnTo>
                      <a:pt x="1960" y="1179"/>
                    </a:lnTo>
                    <a:lnTo>
                      <a:pt x="1962" y="1177"/>
                    </a:lnTo>
                    <a:lnTo>
                      <a:pt x="1962" y="1179"/>
                    </a:lnTo>
                    <a:lnTo>
                      <a:pt x="1973" y="1175"/>
                    </a:lnTo>
                    <a:lnTo>
                      <a:pt x="1977" y="1179"/>
                    </a:lnTo>
                    <a:lnTo>
                      <a:pt x="1977" y="1181"/>
                    </a:lnTo>
                    <a:lnTo>
                      <a:pt x="1981" y="1179"/>
                    </a:lnTo>
                    <a:lnTo>
                      <a:pt x="1989" y="1181"/>
                    </a:lnTo>
                    <a:lnTo>
                      <a:pt x="1987" y="1195"/>
                    </a:lnTo>
                    <a:lnTo>
                      <a:pt x="1987" y="1197"/>
                    </a:lnTo>
                    <a:lnTo>
                      <a:pt x="1989" y="1197"/>
                    </a:lnTo>
                    <a:lnTo>
                      <a:pt x="1985" y="1199"/>
                    </a:lnTo>
                    <a:lnTo>
                      <a:pt x="1983" y="1201"/>
                    </a:lnTo>
                    <a:lnTo>
                      <a:pt x="1979" y="1209"/>
                    </a:lnTo>
                    <a:lnTo>
                      <a:pt x="1983" y="1209"/>
                    </a:lnTo>
                    <a:lnTo>
                      <a:pt x="1987" y="1207"/>
                    </a:lnTo>
                    <a:lnTo>
                      <a:pt x="1987" y="1209"/>
                    </a:lnTo>
                    <a:lnTo>
                      <a:pt x="1985" y="1211"/>
                    </a:lnTo>
                    <a:lnTo>
                      <a:pt x="1983" y="1211"/>
                    </a:lnTo>
                    <a:lnTo>
                      <a:pt x="1985" y="1213"/>
                    </a:lnTo>
                    <a:lnTo>
                      <a:pt x="1985" y="1211"/>
                    </a:lnTo>
                    <a:lnTo>
                      <a:pt x="1987" y="1215"/>
                    </a:lnTo>
                    <a:lnTo>
                      <a:pt x="1989" y="1215"/>
                    </a:lnTo>
                    <a:lnTo>
                      <a:pt x="1991" y="1213"/>
                    </a:lnTo>
                    <a:lnTo>
                      <a:pt x="1993" y="1211"/>
                    </a:lnTo>
                    <a:lnTo>
                      <a:pt x="1991" y="1209"/>
                    </a:lnTo>
                    <a:lnTo>
                      <a:pt x="1993" y="1209"/>
                    </a:lnTo>
                    <a:lnTo>
                      <a:pt x="1995" y="1211"/>
                    </a:lnTo>
                    <a:lnTo>
                      <a:pt x="1997" y="1213"/>
                    </a:lnTo>
                    <a:lnTo>
                      <a:pt x="1999" y="1213"/>
                    </a:lnTo>
                    <a:lnTo>
                      <a:pt x="2001" y="1213"/>
                    </a:lnTo>
                    <a:lnTo>
                      <a:pt x="2003" y="1211"/>
                    </a:lnTo>
                    <a:lnTo>
                      <a:pt x="2005" y="1213"/>
                    </a:lnTo>
                    <a:lnTo>
                      <a:pt x="2003" y="1213"/>
                    </a:lnTo>
                    <a:lnTo>
                      <a:pt x="2003" y="1215"/>
                    </a:lnTo>
                    <a:lnTo>
                      <a:pt x="2005" y="1217"/>
                    </a:lnTo>
                    <a:lnTo>
                      <a:pt x="2005" y="1219"/>
                    </a:lnTo>
                    <a:lnTo>
                      <a:pt x="2007" y="1221"/>
                    </a:lnTo>
                    <a:lnTo>
                      <a:pt x="2009" y="1221"/>
                    </a:lnTo>
                    <a:lnTo>
                      <a:pt x="2007" y="1223"/>
                    </a:lnTo>
                    <a:lnTo>
                      <a:pt x="2009" y="1225"/>
                    </a:lnTo>
                    <a:lnTo>
                      <a:pt x="2009" y="1227"/>
                    </a:lnTo>
                    <a:lnTo>
                      <a:pt x="2009" y="1229"/>
                    </a:lnTo>
                    <a:lnTo>
                      <a:pt x="2007" y="1227"/>
                    </a:lnTo>
                    <a:lnTo>
                      <a:pt x="2003" y="1229"/>
                    </a:lnTo>
                    <a:lnTo>
                      <a:pt x="2001" y="1229"/>
                    </a:lnTo>
                    <a:lnTo>
                      <a:pt x="1999" y="1230"/>
                    </a:lnTo>
                    <a:lnTo>
                      <a:pt x="1999" y="1232"/>
                    </a:lnTo>
                    <a:lnTo>
                      <a:pt x="2001" y="1232"/>
                    </a:lnTo>
                    <a:lnTo>
                      <a:pt x="2001" y="1236"/>
                    </a:lnTo>
                    <a:lnTo>
                      <a:pt x="2003" y="1234"/>
                    </a:lnTo>
                    <a:lnTo>
                      <a:pt x="2001" y="1232"/>
                    </a:lnTo>
                    <a:lnTo>
                      <a:pt x="2003" y="1232"/>
                    </a:lnTo>
                    <a:lnTo>
                      <a:pt x="2005" y="1242"/>
                    </a:lnTo>
                    <a:lnTo>
                      <a:pt x="2007" y="1244"/>
                    </a:lnTo>
                    <a:lnTo>
                      <a:pt x="2007" y="1246"/>
                    </a:lnTo>
                    <a:lnTo>
                      <a:pt x="2007" y="1248"/>
                    </a:lnTo>
                    <a:lnTo>
                      <a:pt x="2005" y="1250"/>
                    </a:lnTo>
                    <a:lnTo>
                      <a:pt x="2003" y="1256"/>
                    </a:lnTo>
                    <a:lnTo>
                      <a:pt x="2003" y="1258"/>
                    </a:lnTo>
                    <a:lnTo>
                      <a:pt x="2001" y="1262"/>
                    </a:lnTo>
                    <a:lnTo>
                      <a:pt x="2003" y="1264"/>
                    </a:lnTo>
                    <a:lnTo>
                      <a:pt x="2003" y="1262"/>
                    </a:lnTo>
                    <a:lnTo>
                      <a:pt x="2005" y="1264"/>
                    </a:lnTo>
                    <a:lnTo>
                      <a:pt x="2003" y="1266"/>
                    </a:lnTo>
                    <a:lnTo>
                      <a:pt x="2005" y="1268"/>
                    </a:lnTo>
                    <a:lnTo>
                      <a:pt x="2001" y="1266"/>
                    </a:lnTo>
                    <a:lnTo>
                      <a:pt x="2001" y="1268"/>
                    </a:lnTo>
                    <a:lnTo>
                      <a:pt x="2001" y="1270"/>
                    </a:lnTo>
                    <a:lnTo>
                      <a:pt x="2001" y="1272"/>
                    </a:lnTo>
                    <a:lnTo>
                      <a:pt x="2001" y="1270"/>
                    </a:lnTo>
                    <a:lnTo>
                      <a:pt x="2003" y="1270"/>
                    </a:lnTo>
                    <a:lnTo>
                      <a:pt x="2005" y="1272"/>
                    </a:lnTo>
                    <a:lnTo>
                      <a:pt x="2007" y="1268"/>
                    </a:lnTo>
                    <a:lnTo>
                      <a:pt x="2009" y="1270"/>
                    </a:lnTo>
                    <a:lnTo>
                      <a:pt x="2011" y="1266"/>
                    </a:lnTo>
                    <a:lnTo>
                      <a:pt x="2013" y="1266"/>
                    </a:lnTo>
                    <a:lnTo>
                      <a:pt x="2015" y="1264"/>
                    </a:lnTo>
                    <a:lnTo>
                      <a:pt x="2015" y="1266"/>
                    </a:lnTo>
                    <a:lnTo>
                      <a:pt x="2013" y="1268"/>
                    </a:lnTo>
                    <a:lnTo>
                      <a:pt x="2015" y="1268"/>
                    </a:lnTo>
                    <a:lnTo>
                      <a:pt x="2017" y="1268"/>
                    </a:lnTo>
                    <a:lnTo>
                      <a:pt x="2017" y="1264"/>
                    </a:lnTo>
                    <a:lnTo>
                      <a:pt x="2019" y="1264"/>
                    </a:lnTo>
                    <a:lnTo>
                      <a:pt x="2019" y="1266"/>
                    </a:lnTo>
                    <a:lnTo>
                      <a:pt x="2021" y="1266"/>
                    </a:lnTo>
                    <a:lnTo>
                      <a:pt x="2021" y="1264"/>
                    </a:lnTo>
                    <a:lnTo>
                      <a:pt x="2021" y="1262"/>
                    </a:lnTo>
                    <a:lnTo>
                      <a:pt x="2025" y="1260"/>
                    </a:lnTo>
                    <a:lnTo>
                      <a:pt x="2027" y="1262"/>
                    </a:lnTo>
                    <a:lnTo>
                      <a:pt x="2029" y="1262"/>
                    </a:lnTo>
                    <a:lnTo>
                      <a:pt x="2029" y="1264"/>
                    </a:lnTo>
                    <a:lnTo>
                      <a:pt x="2033" y="1258"/>
                    </a:lnTo>
                    <a:lnTo>
                      <a:pt x="2035" y="1258"/>
                    </a:lnTo>
                    <a:lnTo>
                      <a:pt x="2041" y="1256"/>
                    </a:lnTo>
                    <a:lnTo>
                      <a:pt x="2043" y="1254"/>
                    </a:lnTo>
                    <a:lnTo>
                      <a:pt x="2047" y="1242"/>
                    </a:lnTo>
                    <a:lnTo>
                      <a:pt x="2045" y="1242"/>
                    </a:lnTo>
                    <a:lnTo>
                      <a:pt x="2045" y="1223"/>
                    </a:lnTo>
                    <a:lnTo>
                      <a:pt x="2031" y="1199"/>
                    </a:lnTo>
                    <a:lnTo>
                      <a:pt x="2031" y="1197"/>
                    </a:lnTo>
                    <a:lnTo>
                      <a:pt x="2021" y="1189"/>
                    </a:lnTo>
                    <a:lnTo>
                      <a:pt x="2017" y="1187"/>
                    </a:lnTo>
                    <a:lnTo>
                      <a:pt x="2019" y="1183"/>
                    </a:lnTo>
                    <a:lnTo>
                      <a:pt x="2019" y="1185"/>
                    </a:lnTo>
                    <a:lnTo>
                      <a:pt x="2019" y="1177"/>
                    </a:lnTo>
                    <a:lnTo>
                      <a:pt x="2023" y="1175"/>
                    </a:lnTo>
                    <a:lnTo>
                      <a:pt x="2025" y="1173"/>
                    </a:lnTo>
                    <a:lnTo>
                      <a:pt x="2031" y="1171"/>
                    </a:lnTo>
                    <a:lnTo>
                      <a:pt x="2033" y="1169"/>
                    </a:lnTo>
                    <a:lnTo>
                      <a:pt x="2035" y="1169"/>
                    </a:lnTo>
                    <a:lnTo>
                      <a:pt x="2045" y="1159"/>
                    </a:lnTo>
                    <a:lnTo>
                      <a:pt x="2047" y="1157"/>
                    </a:lnTo>
                    <a:lnTo>
                      <a:pt x="2049" y="1157"/>
                    </a:lnTo>
                    <a:lnTo>
                      <a:pt x="2049" y="1149"/>
                    </a:lnTo>
                    <a:lnTo>
                      <a:pt x="2049" y="1147"/>
                    </a:lnTo>
                    <a:lnTo>
                      <a:pt x="2049" y="1145"/>
                    </a:lnTo>
                    <a:lnTo>
                      <a:pt x="2059" y="1131"/>
                    </a:lnTo>
                    <a:lnTo>
                      <a:pt x="2061" y="1131"/>
                    </a:lnTo>
                    <a:lnTo>
                      <a:pt x="2063" y="1131"/>
                    </a:lnTo>
                    <a:lnTo>
                      <a:pt x="2063" y="1129"/>
                    </a:lnTo>
                    <a:lnTo>
                      <a:pt x="2065" y="1127"/>
                    </a:lnTo>
                    <a:lnTo>
                      <a:pt x="2065" y="1125"/>
                    </a:lnTo>
                    <a:lnTo>
                      <a:pt x="2063" y="1125"/>
                    </a:lnTo>
                    <a:lnTo>
                      <a:pt x="2071" y="1125"/>
                    </a:lnTo>
                    <a:lnTo>
                      <a:pt x="2073" y="1121"/>
                    </a:lnTo>
                    <a:lnTo>
                      <a:pt x="2075" y="1119"/>
                    </a:lnTo>
                    <a:lnTo>
                      <a:pt x="2077" y="1115"/>
                    </a:lnTo>
                    <a:lnTo>
                      <a:pt x="2079" y="1109"/>
                    </a:lnTo>
                    <a:lnTo>
                      <a:pt x="2079" y="1111"/>
                    </a:lnTo>
                    <a:lnTo>
                      <a:pt x="2083" y="1111"/>
                    </a:lnTo>
                    <a:lnTo>
                      <a:pt x="2081" y="1115"/>
                    </a:lnTo>
                    <a:lnTo>
                      <a:pt x="2087" y="1113"/>
                    </a:lnTo>
                    <a:lnTo>
                      <a:pt x="2087" y="1119"/>
                    </a:lnTo>
                    <a:lnTo>
                      <a:pt x="2091" y="1121"/>
                    </a:lnTo>
                    <a:lnTo>
                      <a:pt x="2093" y="1121"/>
                    </a:lnTo>
                    <a:lnTo>
                      <a:pt x="2095" y="1121"/>
                    </a:lnTo>
                    <a:lnTo>
                      <a:pt x="2097" y="1123"/>
                    </a:lnTo>
                    <a:lnTo>
                      <a:pt x="2099" y="1123"/>
                    </a:lnTo>
                    <a:lnTo>
                      <a:pt x="2105" y="1121"/>
                    </a:lnTo>
                    <a:lnTo>
                      <a:pt x="2107" y="1121"/>
                    </a:lnTo>
                    <a:lnTo>
                      <a:pt x="2127" y="1105"/>
                    </a:lnTo>
                    <a:lnTo>
                      <a:pt x="2133" y="1097"/>
                    </a:lnTo>
                    <a:lnTo>
                      <a:pt x="2133" y="1095"/>
                    </a:lnTo>
                    <a:lnTo>
                      <a:pt x="2139" y="1089"/>
                    </a:lnTo>
                    <a:lnTo>
                      <a:pt x="2141" y="1087"/>
                    </a:lnTo>
                    <a:lnTo>
                      <a:pt x="2192" y="1011"/>
                    </a:lnTo>
                    <a:lnTo>
                      <a:pt x="2194" y="1009"/>
                    </a:lnTo>
                    <a:lnTo>
                      <a:pt x="2196" y="1007"/>
                    </a:lnTo>
                    <a:lnTo>
                      <a:pt x="2198" y="998"/>
                    </a:lnTo>
                    <a:lnTo>
                      <a:pt x="2198" y="996"/>
                    </a:lnTo>
                    <a:lnTo>
                      <a:pt x="2200" y="988"/>
                    </a:lnTo>
                    <a:lnTo>
                      <a:pt x="2200" y="978"/>
                    </a:lnTo>
                    <a:lnTo>
                      <a:pt x="2202" y="974"/>
                    </a:lnTo>
                    <a:lnTo>
                      <a:pt x="2202" y="972"/>
                    </a:lnTo>
                    <a:lnTo>
                      <a:pt x="2200" y="972"/>
                    </a:lnTo>
                    <a:lnTo>
                      <a:pt x="2200" y="960"/>
                    </a:lnTo>
                    <a:lnTo>
                      <a:pt x="2200" y="956"/>
                    </a:lnTo>
                    <a:lnTo>
                      <a:pt x="2202" y="948"/>
                    </a:lnTo>
                    <a:lnTo>
                      <a:pt x="2204" y="946"/>
                    </a:lnTo>
                    <a:lnTo>
                      <a:pt x="2204" y="944"/>
                    </a:lnTo>
                    <a:lnTo>
                      <a:pt x="2208" y="938"/>
                    </a:lnTo>
                    <a:lnTo>
                      <a:pt x="2212" y="932"/>
                    </a:lnTo>
                    <a:lnTo>
                      <a:pt x="2212" y="930"/>
                    </a:lnTo>
                    <a:lnTo>
                      <a:pt x="2214" y="926"/>
                    </a:lnTo>
                    <a:lnTo>
                      <a:pt x="2208" y="922"/>
                    </a:lnTo>
                    <a:lnTo>
                      <a:pt x="2210" y="916"/>
                    </a:lnTo>
                    <a:lnTo>
                      <a:pt x="2208" y="910"/>
                    </a:lnTo>
                    <a:lnTo>
                      <a:pt x="2204" y="906"/>
                    </a:lnTo>
                    <a:lnTo>
                      <a:pt x="2200" y="906"/>
                    </a:lnTo>
                    <a:lnTo>
                      <a:pt x="2196" y="904"/>
                    </a:lnTo>
                    <a:lnTo>
                      <a:pt x="2194" y="902"/>
                    </a:lnTo>
                    <a:lnTo>
                      <a:pt x="2192" y="904"/>
                    </a:lnTo>
                    <a:lnTo>
                      <a:pt x="2192" y="902"/>
                    </a:lnTo>
                    <a:lnTo>
                      <a:pt x="2196" y="902"/>
                    </a:lnTo>
                    <a:lnTo>
                      <a:pt x="2200" y="904"/>
                    </a:lnTo>
                    <a:lnTo>
                      <a:pt x="2202" y="904"/>
                    </a:lnTo>
                    <a:lnTo>
                      <a:pt x="2204" y="904"/>
                    </a:lnTo>
                    <a:lnTo>
                      <a:pt x="2208" y="908"/>
                    </a:lnTo>
                    <a:lnTo>
                      <a:pt x="2210" y="906"/>
                    </a:lnTo>
                    <a:lnTo>
                      <a:pt x="2212" y="904"/>
                    </a:lnTo>
                    <a:lnTo>
                      <a:pt x="2212" y="900"/>
                    </a:lnTo>
                    <a:lnTo>
                      <a:pt x="2210" y="900"/>
                    </a:lnTo>
                    <a:lnTo>
                      <a:pt x="2198" y="890"/>
                    </a:lnTo>
                    <a:lnTo>
                      <a:pt x="2196" y="888"/>
                    </a:lnTo>
                    <a:lnTo>
                      <a:pt x="2196" y="886"/>
                    </a:lnTo>
                    <a:lnTo>
                      <a:pt x="2192" y="882"/>
                    </a:lnTo>
                    <a:lnTo>
                      <a:pt x="2190" y="880"/>
                    </a:lnTo>
                    <a:lnTo>
                      <a:pt x="2190" y="878"/>
                    </a:lnTo>
                    <a:lnTo>
                      <a:pt x="2187" y="878"/>
                    </a:lnTo>
                    <a:lnTo>
                      <a:pt x="2183" y="880"/>
                    </a:lnTo>
                    <a:lnTo>
                      <a:pt x="2181" y="880"/>
                    </a:lnTo>
                    <a:lnTo>
                      <a:pt x="2175" y="878"/>
                    </a:lnTo>
                    <a:lnTo>
                      <a:pt x="2175" y="882"/>
                    </a:lnTo>
                    <a:lnTo>
                      <a:pt x="2177" y="882"/>
                    </a:lnTo>
                    <a:lnTo>
                      <a:pt x="2173" y="894"/>
                    </a:lnTo>
                    <a:lnTo>
                      <a:pt x="2171" y="896"/>
                    </a:lnTo>
                    <a:lnTo>
                      <a:pt x="2171" y="892"/>
                    </a:lnTo>
                    <a:lnTo>
                      <a:pt x="2173" y="888"/>
                    </a:lnTo>
                    <a:lnTo>
                      <a:pt x="2173" y="886"/>
                    </a:lnTo>
                    <a:lnTo>
                      <a:pt x="2167" y="892"/>
                    </a:lnTo>
                    <a:lnTo>
                      <a:pt x="2159" y="894"/>
                    </a:lnTo>
                    <a:lnTo>
                      <a:pt x="2155" y="894"/>
                    </a:lnTo>
                    <a:lnTo>
                      <a:pt x="2157" y="892"/>
                    </a:lnTo>
                    <a:lnTo>
                      <a:pt x="2161" y="888"/>
                    </a:lnTo>
                    <a:lnTo>
                      <a:pt x="2161" y="886"/>
                    </a:lnTo>
                    <a:lnTo>
                      <a:pt x="2157" y="884"/>
                    </a:lnTo>
                    <a:lnTo>
                      <a:pt x="2157" y="882"/>
                    </a:lnTo>
                    <a:lnTo>
                      <a:pt x="2159" y="882"/>
                    </a:lnTo>
                    <a:lnTo>
                      <a:pt x="2161" y="878"/>
                    </a:lnTo>
                    <a:lnTo>
                      <a:pt x="2157" y="878"/>
                    </a:lnTo>
                    <a:lnTo>
                      <a:pt x="2155" y="880"/>
                    </a:lnTo>
                    <a:lnTo>
                      <a:pt x="2153" y="882"/>
                    </a:lnTo>
                    <a:lnTo>
                      <a:pt x="2155" y="884"/>
                    </a:lnTo>
                    <a:lnTo>
                      <a:pt x="2155" y="886"/>
                    </a:lnTo>
                    <a:lnTo>
                      <a:pt x="2151" y="888"/>
                    </a:lnTo>
                    <a:lnTo>
                      <a:pt x="2149" y="888"/>
                    </a:lnTo>
                    <a:lnTo>
                      <a:pt x="2149" y="890"/>
                    </a:lnTo>
                    <a:lnTo>
                      <a:pt x="2147" y="890"/>
                    </a:lnTo>
                    <a:lnTo>
                      <a:pt x="2149" y="876"/>
                    </a:lnTo>
                    <a:lnTo>
                      <a:pt x="2149" y="872"/>
                    </a:lnTo>
                    <a:lnTo>
                      <a:pt x="2149" y="870"/>
                    </a:lnTo>
                    <a:lnTo>
                      <a:pt x="2145" y="870"/>
                    </a:lnTo>
                    <a:lnTo>
                      <a:pt x="2133" y="872"/>
                    </a:lnTo>
                    <a:lnTo>
                      <a:pt x="2131" y="868"/>
                    </a:lnTo>
                    <a:lnTo>
                      <a:pt x="2127" y="866"/>
                    </a:lnTo>
                    <a:lnTo>
                      <a:pt x="2127" y="862"/>
                    </a:lnTo>
                    <a:lnTo>
                      <a:pt x="2135" y="856"/>
                    </a:lnTo>
                    <a:lnTo>
                      <a:pt x="2137" y="856"/>
                    </a:lnTo>
                    <a:lnTo>
                      <a:pt x="2141" y="852"/>
                    </a:lnTo>
                    <a:lnTo>
                      <a:pt x="2143" y="848"/>
                    </a:lnTo>
                    <a:lnTo>
                      <a:pt x="2145" y="846"/>
                    </a:lnTo>
                    <a:lnTo>
                      <a:pt x="2147" y="846"/>
                    </a:lnTo>
                    <a:lnTo>
                      <a:pt x="2149" y="844"/>
                    </a:lnTo>
                    <a:lnTo>
                      <a:pt x="2161" y="832"/>
                    </a:lnTo>
                    <a:lnTo>
                      <a:pt x="2163" y="828"/>
                    </a:lnTo>
                    <a:lnTo>
                      <a:pt x="2165" y="826"/>
                    </a:lnTo>
                    <a:lnTo>
                      <a:pt x="2167" y="824"/>
                    </a:lnTo>
                    <a:lnTo>
                      <a:pt x="2167" y="822"/>
                    </a:lnTo>
                    <a:lnTo>
                      <a:pt x="2171" y="818"/>
                    </a:lnTo>
                    <a:lnTo>
                      <a:pt x="2171" y="814"/>
                    </a:lnTo>
                    <a:lnTo>
                      <a:pt x="2173" y="816"/>
                    </a:lnTo>
                    <a:lnTo>
                      <a:pt x="2175" y="812"/>
                    </a:lnTo>
                    <a:lnTo>
                      <a:pt x="2183" y="802"/>
                    </a:lnTo>
                    <a:lnTo>
                      <a:pt x="2185" y="802"/>
                    </a:lnTo>
                    <a:lnTo>
                      <a:pt x="2190" y="798"/>
                    </a:lnTo>
                    <a:lnTo>
                      <a:pt x="2190" y="794"/>
                    </a:lnTo>
                    <a:lnTo>
                      <a:pt x="2192" y="794"/>
                    </a:lnTo>
                    <a:lnTo>
                      <a:pt x="2198" y="790"/>
                    </a:lnTo>
                    <a:lnTo>
                      <a:pt x="2200" y="786"/>
                    </a:lnTo>
                    <a:lnTo>
                      <a:pt x="2200" y="782"/>
                    </a:lnTo>
                    <a:lnTo>
                      <a:pt x="2236" y="749"/>
                    </a:lnTo>
                    <a:lnTo>
                      <a:pt x="2276" y="749"/>
                    </a:lnTo>
                    <a:lnTo>
                      <a:pt x="2276" y="751"/>
                    </a:lnTo>
                    <a:lnTo>
                      <a:pt x="2276" y="753"/>
                    </a:lnTo>
                    <a:lnTo>
                      <a:pt x="2278" y="753"/>
                    </a:lnTo>
                    <a:lnTo>
                      <a:pt x="2280" y="753"/>
                    </a:lnTo>
                    <a:lnTo>
                      <a:pt x="2282" y="751"/>
                    </a:lnTo>
                    <a:lnTo>
                      <a:pt x="2282" y="747"/>
                    </a:lnTo>
                    <a:lnTo>
                      <a:pt x="2284" y="745"/>
                    </a:lnTo>
                    <a:lnTo>
                      <a:pt x="2298" y="751"/>
                    </a:lnTo>
                    <a:lnTo>
                      <a:pt x="2302" y="751"/>
                    </a:lnTo>
                    <a:lnTo>
                      <a:pt x="2302" y="749"/>
                    </a:lnTo>
                    <a:lnTo>
                      <a:pt x="2304" y="747"/>
                    </a:lnTo>
                    <a:lnTo>
                      <a:pt x="2310" y="747"/>
                    </a:lnTo>
                    <a:lnTo>
                      <a:pt x="2312" y="751"/>
                    </a:lnTo>
                    <a:lnTo>
                      <a:pt x="2314" y="753"/>
                    </a:lnTo>
                    <a:lnTo>
                      <a:pt x="2318" y="751"/>
                    </a:lnTo>
                    <a:lnTo>
                      <a:pt x="2318" y="749"/>
                    </a:lnTo>
                    <a:lnTo>
                      <a:pt x="2316" y="749"/>
                    </a:lnTo>
                    <a:lnTo>
                      <a:pt x="2316" y="747"/>
                    </a:lnTo>
                    <a:lnTo>
                      <a:pt x="2318" y="745"/>
                    </a:lnTo>
                    <a:lnTo>
                      <a:pt x="2320" y="745"/>
                    </a:lnTo>
                    <a:lnTo>
                      <a:pt x="2320" y="743"/>
                    </a:lnTo>
                    <a:lnTo>
                      <a:pt x="2320" y="741"/>
                    </a:lnTo>
                    <a:lnTo>
                      <a:pt x="2322" y="739"/>
                    </a:lnTo>
                    <a:lnTo>
                      <a:pt x="2326" y="739"/>
                    </a:lnTo>
                    <a:lnTo>
                      <a:pt x="2338" y="741"/>
                    </a:lnTo>
                    <a:lnTo>
                      <a:pt x="2340" y="741"/>
                    </a:lnTo>
                    <a:lnTo>
                      <a:pt x="2344" y="745"/>
                    </a:lnTo>
                    <a:lnTo>
                      <a:pt x="2346" y="745"/>
                    </a:lnTo>
                    <a:lnTo>
                      <a:pt x="2346" y="743"/>
                    </a:lnTo>
                    <a:lnTo>
                      <a:pt x="2350" y="743"/>
                    </a:lnTo>
                    <a:lnTo>
                      <a:pt x="2352" y="743"/>
                    </a:lnTo>
                    <a:lnTo>
                      <a:pt x="2358" y="747"/>
                    </a:lnTo>
                    <a:lnTo>
                      <a:pt x="2358" y="749"/>
                    </a:lnTo>
                    <a:lnTo>
                      <a:pt x="2364" y="751"/>
                    </a:lnTo>
                    <a:lnTo>
                      <a:pt x="2364" y="753"/>
                    </a:lnTo>
                    <a:lnTo>
                      <a:pt x="2362" y="755"/>
                    </a:lnTo>
                    <a:lnTo>
                      <a:pt x="2352" y="755"/>
                    </a:lnTo>
                    <a:lnTo>
                      <a:pt x="2350" y="755"/>
                    </a:lnTo>
                    <a:lnTo>
                      <a:pt x="2350" y="757"/>
                    </a:lnTo>
                    <a:lnTo>
                      <a:pt x="2354" y="763"/>
                    </a:lnTo>
                    <a:lnTo>
                      <a:pt x="2360" y="763"/>
                    </a:lnTo>
                    <a:lnTo>
                      <a:pt x="2364" y="761"/>
                    </a:lnTo>
                    <a:lnTo>
                      <a:pt x="2366" y="759"/>
                    </a:lnTo>
                    <a:lnTo>
                      <a:pt x="2368" y="757"/>
                    </a:lnTo>
                    <a:lnTo>
                      <a:pt x="2370" y="759"/>
                    </a:lnTo>
                    <a:lnTo>
                      <a:pt x="2374" y="761"/>
                    </a:lnTo>
                    <a:lnTo>
                      <a:pt x="2376" y="759"/>
                    </a:lnTo>
                    <a:lnTo>
                      <a:pt x="2376" y="757"/>
                    </a:lnTo>
                    <a:lnTo>
                      <a:pt x="2380" y="755"/>
                    </a:lnTo>
                    <a:lnTo>
                      <a:pt x="2384" y="753"/>
                    </a:lnTo>
                    <a:lnTo>
                      <a:pt x="2388" y="753"/>
                    </a:lnTo>
                    <a:lnTo>
                      <a:pt x="2390" y="757"/>
                    </a:lnTo>
                    <a:lnTo>
                      <a:pt x="2392" y="757"/>
                    </a:lnTo>
                    <a:lnTo>
                      <a:pt x="2396" y="755"/>
                    </a:lnTo>
                    <a:lnTo>
                      <a:pt x="2396" y="753"/>
                    </a:lnTo>
                    <a:lnTo>
                      <a:pt x="2400" y="753"/>
                    </a:lnTo>
                    <a:lnTo>
                      <a:pt x="2402" y="755"/>
                    </a:lnTo>
                    <a:lnTo>
                      <a:pt x="2402" y="753"/>
                    </a:lnTo>
                    <a:lnTo>
                      <a:pt x="2404" y="753"/>
                    </a:lnTo>
                    <a:lnTo>
                      <a:pt x="2406" y="751"/>
                    </a:lnTo>
                    <a:lnTo>
                      <a:pt x="2404" y="749"/>
                    </a:lnTo>
                    <a:lnTo>
                      <a:pt x="2402" y="747"/>
                    </a:lnTo>
                    <a:lnTo>
                      <a:pt x="2398" y="745"/>
                    </a:lnTo>
                    <a:lnTo>
                      <a:pt x="2392" y="745"/>
                    </a:lnTo>
                    <a:lnTo>
                      <a:pt x="2392" y="743"/>
                    </a:lnTo>
                    <a:lnTo>
                      <a:pt x="2394" y="741"/>
                    </a:lnTo>
                    <a:lnTo>
                      <a:pt x="2392" y="735"/>
                    </a:lnTo>
                    <a:lnTo>
                      <a:pt x="2394" y="735"/>
                    </a:lnTo>
                    <a:lnTo>
                      <a:pt x="2400" y="723"/>
                    </a:lnTo>
                    <a:lnTo>
                      <a:pt x="2404" y="719"/>
                    </a:lnTo>
                    <a:lnTo>
                      <a:pt x="2408" y="717"/>
                    </a:lnTo>
                    <a:lnTo>
                      <a:pt x="2415" y="709"/>
                    </a:lnTo>
                    <a:lnTo>
                      <a:pt x="2415" y="707"/>
                    </a:lnTo>
                    <a:lnTo>
                      <a:pt x="2417" y="705"/>
                    </a:lnTo>
                    <a:lnTo>
                      <a:pt x="2425" y="695"/>
                    </a:lnTo>
                    <a:lnTo>
                      <a:pt x="2427" y="689"/>
                    </a:lnTo>
                    <a:lnTo>
                      <a:pt x="2433" y="681"/>
                    </a:lnTo>
                    <a:lnTo>
                      <a:pt x="2437" y="681"/>
                    </a:lnTo>
                    <a:lnTo>
                      <a:pt x="2439" y="679"/>
                    </a:lnTo>
                    <a:lnTo>
                      <a:pt x="2445" y="679"/>
                    </a:lnTo>
                    <a:lnTo>
                      <a:pt x="2455" y="677"/>
                    </a:lnTo>
                    <a:lnTo>
                      <a:pt x="2457" y="677"/>
                    </a:lnTo>
                    <a:lnTo>
                      <a:pt x="2459" y="675"/>
                    </a:lnTo>
                    <a:lnTo>
                      <a:pt x="2461" y="675"/>
                    </a:lnTo>
                    <a:lnTo>
                      <a:pt x="2463" y="677"/>
                    </a:lnTo>
                    <a:lnTo>
                      <a:pt x="2465" y="679"/>
                    </a:lnTo>
                    <a:lnTo>
                      <a:pt x="2467" y="681"/>
                    </a:lnTo>
                    <a:lnTo>
                      <a:pt x="2469" y="681"/>
                    </a:lnTo>
                    <a:lnTo>
                      <a:pt x="2477" y="673"/>
                    </a:lnTo>
                    <a:lnTo>
                      <a:pt x="2475" y="685"/>
                    </a:lnTo>
                    <a:lnTo>
                      <a:pt x="2473" y="687"/>
                    </a:lnTo>
                    <a:lnTo>
                      <a:pt x="2471" y="693"/>
                    </a:lnTo>
                    <a:lnTo>
                      <a:pt x="2471" y="695"/>
                    </a:lnTo>
                    <a:lnTo>
                      <a:pt x="2473" y="697"/>
                    </a:lnTo>
                    <a:lnTo>
                      <a:pt x="2471" y="699"/>
                    </a:lnTo>
                    <a:lnTo>
                      <a:pt x="2471" y="701"/>
                    </a:lnTo>
                    <a:lnTo>
                      <a:pt x="2471" y="703"/>
                    </a:lnTo>
                    <a:lnTo>
                      <a:pt x="2479" y="701"/>
                    </a:lnTo>
                    <a:lnTo>
                      <a:pt x="2475" y="711"/>
                    </a:lnTo>
                    <a:lnTo>
                      <a:pt x="2475" y="715"/>
                    </a:lnTo>
                    <a:lnTo>
                      <a:pt x="2477" y="713"/>
                    </a:lnTo>
                    <a:lnTo>
                      <a:pt x="2481" y="709"/>
                    </a:lnTo>
                    <a:lnTo>
                      <a:pt x="2483" y="709"/>
                    </a:lnTo>
                    <a:lnTo>
                      <a:pt x="2505" y="685"/>
                    </a:lnTo>
                    <a:lnTo>
                      <a:pt x="2509" y="683"/>
                    </a:lnTo>
                    <a:lnTo>
                      <a:pt x="2511" y="683"/>
                    </a:lnTo>
                    <a:lnTo>
                      <a:pt x="2511" y="681"/>
                    </a:lnTo>
                    <a:lnTo>
                      <a:pt x="2513" y="683"/>
                    </a:lnTo>
                    <a:lnTo>
                      <a:pt x="2513" y="685"/>
                    </a:lnTo>
                    <a:lnTo>
                      <a:pt x="2513" y="687"/>
                    </a:lnTo>
                    <a:lnTo>
                      <a:pt x="2515" y="687"/>
                    </a:lnTo>
                    <a:lnTo>
                      <a:pt x="2517" y="681"/>
                    </a:lnTo>
                    <a:lnTo>
                      <a:pt x="2515" y="681"/>
                    </a:lnTo>
                    <a:lnTo>
                      <a:pt x="2515" y="679"/>
                    </a:lnTo>
                    <a:lnTo>
                      <a:pt x="2515" y="671"/>
                    </a:lnTo>
                    <a:lnTo>
                      <a:pt x="2515" y="669"/>
                    </a:lnTo>
                    <a:lnTo>
                      <a:pt x="2519" y="665"/>
                    </a:lnTo>
                    <a:lnTo>
                      <a:pt x="2519" y="661"/>
                    </a:lnTo>
                    <a:lnTo>
                      <a:pt x="2519" y="659"/>
                    </a:lnTo>
                    <a:lnTo>
                      <a:pt x="2523" y="655"/>
                    </a:lnTo>
                    <a:lnTo>
                      <a:pt x="2535" y="651"/>
                    </a:lnTo>
                    <a:lnTo>
                      <a:pt x="2539" y="653"/>
                    </a:lnTo>
                    <a:lnTo>
                      <a:pt x="2543" y="657"/>
                    </a:lnTo>
                    <a:lnTo>
                      <a:pt x="2541" y="659"/>
                    </a:lnTo>
                    <a:lnTo>
                      <a:pt x="2537" y="659"/>
                    </a:lnTo>
                    <a:lnTo>
                      <a:pt x="2531" y="665"/>
                    </a:lnTo>
                    <a:lnTo>
                      <a:pt x="2529" y="681"/>
                    </a:lnTo>
                    <a:lnTo>
                      <a:pt x="2525" y="685"/>
                    </a:lnTo>
                    <a:lnTo>
                      <a:pt x="2525" y="689"/>
                    </a:lnTo>
                    <a:lnTo>
                      <a:pt x="2527" y="691"/>
                    </a:lnTo>
                    <a:lnTo>
                      <a:pt x="2527" y="695"/>
                    </a:lnTo>
                    <a:lnTo>
                      <a:pt x="2525" y="697"/>
                    </a:lnTo>
                    <a:lnTo>
                      <a:pt x="2523" y="697"/>
                    </a:lnTo>
                    <a:lnTo>
                      <a:pt x="2523" y="701"/>
                    </a:lnTo>
                    <a:lnTo>
                      <a:pt x="2525" y="703"/>
                    </a:lnTo>
                    <a:lnTo>
                      <a:pt x="2525" y="705"/>
                    </a:lnTo>
                    <a:lnTo>
                      <a:pt x="2519" y="709"/>
                    </a:lnTo>
                    <a:lnTo>
                      <a:pt x="2515" y="709"/>
                    </a:lnTo>
                    <a:lnTo>
                      <a:pt x="2513" y="709"/>
                    </a:lnTo>
                    <a:lnTo>
                      <a:pt x="2509" y="715"/>
                    </a:lnTo>
                    <a:lnTo>
                      <a:pt x="2507" y="715"/>
                    </a:lnTo>
                    <a:lnTo>
                      <a:pt x="2499" y="717"/>
                    </a:lnTo>
                    <a:lnTo>
                      <a:pt x="2499" y="719"/>
                    </a:lnTo>
                    <a:lnTo>
                      <a:pt x="2499" y="721"/>
                    </a:lnTo>
                    <a:lnTo>
                      <a:pt x="2497" y="725"/>
                    </a:lnTo>
                    <a:lnTo>
                      <a:pt x="2485" y="739"/>
                    </a:lnTo>
                    <a:lnTo>
                      <a:pt x="2479" y="743"/>
                    </a:lnTo>
                    <a:lnTo>
                      <a:pt x="2477" y="749"/>
                    </a:lnTo>
                    <a:lnTo>
                      <a:pt x="2475" y="749"/>
                    </a:lnTo>
                    <a:lnTo>
                      <a:pt x="2469" y="755"/>
                    </a:lnTo>
                    <a:lnTo>
                      <a:pt x="2469" y="761"/>
                    </a:lnTo>
                    <a:lnTo>
                      <a:pt x="2449" y="782"/>
                    </a:lnTo>
                    <a:lnTo>
                      <a:pt x="2445" y="784"/>
                    </a:lnTo>
                    <a:lnTo>
                      <a:pt x="2441" y="784"/>
                    </a:lnTo>
                    <a:lnTo>
                      <a:pt x="2437" y="790"/>
                    </a:lnTo>
                    <a:lnTo>
                      <a:pt x="2431" y="788"/>
                    </a:lnTo>
                    <a:lnTo>
                      <a:pt x="2429" y="788"/>
                    </a:lnTo>
                    <a:lnTo>
                      <a:pt x="2431" y="796"/>
                    </a:lnTo>
                    <a:lnTo>
                      <a:pt x="2427" y="808"/>
                    </a:lnTo>
                    <a:lnTo>
                      <a:pt x="2417" y="814"/>
                    </a:lnTo>
                    <a:lnTo>
                      <a:pt x="2411" y="836"/>
                    </a:lnTo>
                    <a:lnTo>
                      <a:pt x="2415" y="884"/>
                    </a:lnTo>
                    <a:lnTo>
                      <a:pt x="2427" y="956"/>
                    </a:lnTo>
                    <a:lnTo>
                      <a:pt x="2447" y="934"/>
                    </a:lnTo>
                    <a:lnTo>
                      <a:pt x="2451" y="922"/>
                    </a:lnTo>
                    <a:lnTo>
                      <a:pt x="2451" y="918"/>
                    </a:lnTo>
                    <a:lnTo>
                      <a:pt x="2451" y="916"/>
                    </a:lnTo>
                    <a:lnTo>
                      <a:pt x="2453" y="912"/>
                    </a:lnTo>
                    <a:lnTo>
                      <a:pt x="2451" y="912"/>
                    </a:lnTo>
                    <a:lnTo>
                      <a:pt x="2453" y="910"/>
                    </a:lnTo>
                    <a:lnTo>
                      <a:pt x="2455" y="910"/>
                    </a:lnTo>
                    <a:lnTo>
                      <a:pt x="2461" y="904"/>
                    </a:lnTo>
                    <a:lnTo>
                      <a:pt x="2467" y="902"/>
                    </a:lnTo>
                    <a:lnTo>
                      <a:pt x="2473" y="904"/>
                    </a:lnTo>
                    <a:lnTo>
                      <a:pt x="2471" y="902"/>
                    </a:lnTo>
                    <a:lnTo>
                      <a:pt x="2471" y="900"/>
                    </a:lnTo>
                    <a:lnTo>
                      <a:pt x="2471" y="884"/>
                    </a:lnTo>
                    <a:lnTo>
                      <a:pt x="2481" y="874"/>
                    </a:lnTo>
                    <a:lnTo>
                      <a:pt x="2485" y="870"/>
                    </a:lnTo>
                    <a:lnTo>
                      <a:pt x="2489" y="870"/>
                    </a:lnTo>
                    <a:lnTo>
                      <a:pt x="2491" y="872"/>
                    </a:lnTo>
                    <a:lnTo>
                      <a:pt x="2495" y="872"/>
                    </a:lnTo>
                    <a:lnTo>
                      <a:pt x="2497" y="872"/>
                    </a:lnTo>
                    <a:lnTo>
                      <a:pt x="2501" y="868"/>
                    </a:lnTo>
                    <a:lnTo>
                      <a:pt x="2501" y="866"/>
                    </a:lnTo>
                    <a:lnTo>
                      <a:pt x="2497" y="858"/>
                    </a:lnTo>
                    <a:lnTo>
                      <a:pt x="2495" y="850"/>
                    </a:lnTo>
                    <a:lnTo>
                      <a:pt x="2499" y="836"/>
                    </a:lnTo>
                    <a:lnTo>
                      <a:pt x="2501" y="834"/>
                    </a:lnTo>
                    <a:lnTo>
                      <a:pt x="2505" y="830"/>
                    </a:lnTo>
                    <a:lnTo>
                      <a:pt x="2503" y="828"/>
                    </a:lnTo>
                    <a:lnTo>
                      <a:pt x="2503" y="826"/>
                    </a:lnTo>
                    <a:lnTo>
                      <a:pt x="2511" y="824"/>
                    </a:lnTo>
                    <a:lnTo>
                      <a:pt x="2513" y="822"/>
                    </a:lnTo>
                    <a:lnTo>
                      <a:pt x="2513" y="824"/>
                    </a:lnTo>
                    <a:lnTo>
                      <a:pt x="2513" y="826"/>
                    </a:lnTo>
                    <a:lnTo>
                      <a:pt x="2511" y="828"/>
                    </a:lnTo>
                    <a:lnTo>
                      <a:pt x="2509" y="830"/>
                    </a:lnTo>
                    <a:lnTo>
                      <a:pt x="2511" y="834"/>
                    </a:lnTo>
                    <a:lnTo>
                      <a:pt x="2513" y="836"/>
                    </a:lnTo>
                    <a:lnTo>
                      <a:pt x="2515" y="836"/>
                    </a:lnTo>
                    <a:lnTo>
                      <a:pt x="2517" y="832"/>
                    </a:lnTo>
                    <a:lnTo>
                      <a:pt x="2517" y="828"/>
                    </a:lnTo>
                    <a:lnTo>
                      <a:pt x="2517" y="820"/>
                    </a:lnTo>
                    <a:lnTo>
                      <a:pt x="2515" y="818"/>
                    </a:lnTo>
                    <a:lnTo>
                      <a:pt x="2511" y="818"/>
                    </a:lnTo>
                    <a:lnTo>
                      <a:pt x="2511" y="802"/>
                    </a:lnTo>
                    <a:lnTo>
                      <a:pt x="2511" y="800"/>
                    </a:lnTo>
                    <a:lnTo>
                      <a:pt x="2515" y="798"/>
                    </a:lnTo>
                    <a:lnTo>
                      <a:pt x="2517" y="792"/>
                    </a:lnTo>
                    <a:lnTo>
                      <a:pt x="2517" y="790"/>
                    </a:lnTo>
                    <a:lnTo>
                      <a:pt x="2509" y="786"/>
                    </a:lnTo>
                    <a:lnTo>
                      <a:pt x="2507" y="786"/>
                    </a:lnTo>
                    <a:lnTo>
                      <a:pt x="2505" y="790"/>
                    </a:lnTo>
                    <a:lnTo>
                      <a:pt x="2505" y="792"/>
                    </a:lnTo>
                    <a:lnTo>
                      <a:pt x="2503" y="790"/>
                    </a:lnTo>
                    <a:lnTo>
                      <a:pt x="2501" y="788"/>
                    </a:lnTo>
                    <a:lnTo>
                      <a:pt x="2499" y="786"/>
                    </a:lnTo>
                    <a:lnTo>
                      <a:pt x="2499" y="782"/>
                    </a:lnTo>
                    <a:lnTo>
                      <a:pt x="2513" y="759"/>
                    </a:lnTo>
                    <a:lnTo>
                      <a:pt x="2513" y="755"/>
                    </a:lnTo>
                    <a:lnTo>
                      <a:pt x="2515" y="755"/>
                    </a:lnTo>
                    <a:lnTo>
                      <a:pt x="2515" y="753"/>
                    </a:lnTo>
                    <a:lnTo>
                      <a:pt x="2515" y="751"/>
                    </a:lnTo>
                    <a:lnTo>
                      <a:pt x="2517" y="751"/>
                    </a:lnTo>
                    <a:lnTo>
                      <a:pt x="2519" y="749"/>
                    </a:lnTo>
                    <a:lnTo>
                      <a:pt x="2517" y="745"/>
                    </a:lnTo>
                    <a:lnTo>
                      <a:pt x="2517" y="741"/>
                    </a:lnTo>
                    <a:lnTo>
                      <a:pt x="2519" y="739"/>
                    </a:lnTo>
                    <a:lnTo>
                      <a:pt x="2521" y="735"/>
                    </a:lnTo>
                    <a:lnTo>
                      <a:pt x="2525" y="733"/>
                    </a:lnTo>
                    <a:lnTo>
                      <a:pt x="2527" y="731"/>
                    </a:lnTo>
                    <a:lnTo>
                      <a:pt x="2529" y="733"/>
                    </a:lnTo>
                    <a:lnTo>
                      <a:pt x="2531" y="735"/>
                    </a:lnTo>
                    <a:lnTo>
                      <a:pt x="2533" y="731"/>
                    </a:lnTo>
                    <a:lnTo>
                      <a:pt x="2537" y="729"/>
                    </a:lnTo>
                    <a:lnTo>
                      <a:pt x="2539" y="731"/>
                    </a:lnTo>
                    <a:lnTo>
                      <a:pt x="2539" y="735"/>
                    </a:lnTo>
                    <a:lnTo>
                      <a:pt x="2543" y="735"/>
                    </a:lnTo>
                    <a:lnTo>
                      <a:pt x="2543" y="731"/>
                    </a:lnTo>
                    <a:lnTo>
                      <a:pt x="2543" y="729"/>
                    </a:lnTo>
                    <a:lnTo>
                      <a:pt x="2545" y="725"/>
                    </a:lnTo>
                    <a:lnTo>
                      <a:pt x="2547" y="725"/>
                    </a:lnTo>
                    <a:lnTo>
                      <a:pt x="2553" y="723"/>
                    </a:lnTo>
                    <a:lnTo>
                      <a:pt x="2555" y="721"/>
                    </a:lnTo>
                    <a:lnTo>
                      <a:pt x="2559" y="715"/>
                    </a:lnTo>
                    <a:lnTo>
                      <a:pt x="2559" y="717"/>
                    </a:lnTo>
                    <a:lnTo>
                      <a:pt x="2561" y="719"/>
                    </a:lnTo>
                    <a:lnTo>
                      <a:pt x="2559" y="721"/>
                    </a:lnTo>
                    <a:lnTo>
                      <a:pt x="2559" y="725"/>
                    </a:lnTo>
                    <a:lnTo>
                      <a:pt x="2559" y="733"/>
                    </a:lnTo>
                    <a:lnTo>
                      <a:pt x="2557" y="735"/>
                    </a:lnTo>
                    <a:lnTo>
                      <a:pt x="2559" y="735"/>
                    </a:lnTo>
                    <a:lnTo>
                      <a:pt x="2569" y="723"/>
                    </a:lnTo>
                    <a:lnTo>
                      <a:pt x="2569" y="719"/>
                    </a:lnTo>
                    <a:lnTo>
                      <a:pt x="2573" y="721"/>
                    </a:lnTo>
                    <a:lnTo>
                      <a:pt x="2575" y="719"/>
                    </a:lnTo>
                    <a:lnTo>
                      <a:pt x="2577" y="719"/>
                    </a:lnTo>
                    <a:lnTo>
                      <a:pt x="2581" y="715"/>
                    </a:lnTo>
                    <a:lnTo>
                      <a:pt x="2585" y="715"/>
                    </a:lnTo>
                    <a:lnTo>
                      <a:pt x="2587" y="713"/>
                    </a:lnTo>
                    <a:lnTo>
                      <a:pt x="2597" y="713"/>
                    </a:lnTo>
                    <a:lnTo>
                      <a:pt x="2603" y="717"/>
                    </a:lnTo>
                    <a:lnTo>
                      <a:pt x="2607" y="719"/>
                    </a:lnTo>
                    <a:lnTo>
                      <a:pt x="2609" y="721"/>
                    </a:lnTo>
                    <a:lnTo>
                      <a:pt x="2613" y="729"/>
                    </a:lnTo>
                    <a:lnTo>
                      <a:pt x="2613" y="731"/>
                    </a:lnTo>
                    <a:lnTo>
                      <a:pt x="2617" y="731"/>
                    </a:lnTo>
                    <a:lnTo>
                      <a:pt x="2617" y="727"/>
                    </a:lnTo>
                    <a:lnTo>
                      <a:pt x="2621" y="721"/>
                    </a:lnTo>
                    <a:lnTo>
                      <a:pt x="2621" y="719"/>
                    </a:lnTo>
                    <a:lnTo>
                      <a:pt x="2619" y="719"/>
                    </a:lnTo>
                    <a:lnTo>
                      <a:pt x="2625" y="715"/>
                    </a:lnTo>
                    <a:lnTo>
                      <a:pt x="2627" y="715"/>
                    </a:lnTo>
                    <a:lnTo>
                      <a:pt x="2627" y="713"/>
                    </a:lnTo>
                    <a:lnTo>
                      <a:pt x="2629" y="713"/>
                    </a:lnTo>
                    <a:lnTo>
                      <a:pt x="2631" y="713"/>
                    </a:lnTo>
                    <a:lnTo>
                      <a:pt x="2633" y="709"/>
                    </a:lnTo>
                    <a:lnTo>
                      <a:pt x="2634" y="709"/>
                    </a:lnTo>
                    <a:lnTo>
                      <a:pt x="2634" y="707"/>
                    </a:lnTo>
                    <a:lnTo>
                      <a:pt x="2636" y="707"/>
                    </a:lnTo>
                    <a:lnTo>
                      <a:pt x="2638" y="705"/>
                    </a:lnTo>
                    <a:lnTo>
                      <a:pt x="2640" y="705"/>
                    </a:lnTo>
                    <a:lnTo>
                      <a:pt x="2642" y="703"/>
                    </a:lnTo>
                    <a:lnTo>
                      <a:pt x="2640" y="701"/>
                    </a:lnTo>
                    <a:lnTo>
                      <a:pt x="2640" y="699"/>
                    </a:lnTo>
                    <a:lnTo>
                      <a:pt x="2642" y="701"/>
                    </a:lnTo>
                    <a:lnTo>
                      <a:pt x="2644" y="701"/>
                    </a:lnTo>
                    <a:lnTo>
                      <a:pt x="2646" y="697"/>
                    </a:lnTo>
                    <a:lnTo>
                      <a:pt x="2644" y="697"/>
                    </a:lnTo>
                    <a:lnTo>
                      <a:pt x="2648" y="697"/>
                    </a:lnTo>
                    <a:lnTo>
                      <a:pt x="2650" y="695"/>
                    </a:lnTo>
                    <a:lnTo>
                      <a:pt x="2652" y="693"/>
                    </a:lnTo>
                    <a:lnTo>
                      <a:pt x="2650" y="691"/>
                    </a:lnTo>
                    <a:lnTo>
                      <a:pt x="2652" y="689"/>
                    </a:lnTo>
                    <a:lnTo>
                      <a:pt x="2652" y="691"/>
                    </a:lnTo>
                    <a:lnTo>
                      <a:pt x="2654" y="691"/>
                    </a:lnTo>
                    <a:lnTo>
                      <a:pt x="2656" y="689"/>
                    </a:lnTo>
                    <a:lnTo>
                      <a:pt x="2658" y="687"/>
                    </a:lnTo>
                    <a:lnTo>
                      <a:pt x="2660" y="685"/>
                    </a:lnTo>
                    <a:lnTo>
                      <a:pt x="2660" y="683"/>
                    </a:lnTo>
                    <a:lnTo>
                      <a:pt x="2660" y="681"/>
                    </a:lnTo>
                    <a:lnTo>
                      <a:pt x="2662" y="681"/>
                    </a:lnTo>
                    <a:lnTo>
                      <a:pt x="2662" y="683"/>
                    </a:lnTo>
                    <a:lnTo>
                      <a:pt x="2664" y="683"/>
                    </a:lnTo>
                    <a:lnTo>
                      <a:pt x="2666" y="683"/>
                    </a:lnTo>
                    <a:lnTo>
                      <a:pt x="2668" y="679"/>
                    </a:lnTo>
                    <a:lnTo>
                      <a:pt x="2676" y="677"/>
                    </a:lnTo>
                    <a:lnTo>
                      <a:pt x="2678" y="675"/>
                    </a:lnTo>
                    <a:lnTo>
                      <a:pt x="2682" y="673"/>
                    </a:lnTo>
                    <a:lnTo>
                      <a:pt x="2682" y="671"/>
                    </a:lnTo>
                    <a:lnTo>
                      <a:pt x="2682" y="669"/>
                    </a:lnTo>
                    <a:lnTo>
                      <a:pt x="2682" y="667"/>
                    </a:lnTo>
                    <a:lnTo>
                      <a:pt x="2684" y="667"/>
                    </a:lnTo>
                    <a:lnTo>
                      <a:pt x="2684" y="671"/>
                    </a:lnTo>
                    <a:lnTo>
                      <a:pt x="2692" y="667"/>
                    </a:lnTo>
                    <a:lnTo>
                      <a:pt x="2704" y="659"/>
                    </a:lnTo>
                    <a:lnTo>
                      <a:pt x="2712" y="657"/>
                    </a:lnTo>
                    <a:lnTo>
                      <a:pt x="2712" y="655"/>
                    </a:lnTo>
                    <a:lnTo>
                      <a:pt x="2712" y="653"/>
                    </a:lnTo>
                    <a:lnTo>
                      <a:pt x="2708" y="647"/>
                    </a:lnTo>
                    <a:lnTo>
                      <a:pt x="2710" y="645"/>
                    </a:lnTo>
                    <a:lnTo>
                      <a:pt x="2714" y="653"/>
                    </a:lnTo>
                    <a:lnTo>
                      <a:pt x="2714" y="655"/>
                    </a:lnTo>
                    <a:lnTo>
                      <a:pt x="2716" y="655"/>
                    </a:lnTo>
                    <a:lnTo>
                      <a:pt x="2718" y="655"/>
                    </a:lnTo>
                    <a:lnTo>
                      <a:pt x="2718" y="653"/>
                    </a:lnTo>
                    <a:lnTo>
                      <a:pt x="2716" y="651"/>
                    </a:lnTo>
                    <a:lnTo>
                      <a:pt x="2718" y="651"/>
                    </a:lnTo>
                    <a:lnTo>
                      <a:pt x="2720" y="653"/>
                    </a:lnTo>
                    <a:lnTo>
                      <a:pt x="2720" y="655"/>
                    </a:lnTo>
                    <a:lnTo>
                      <a:pt x="2726" y="657"/>
                    </a:lnTo>
                    <a:lnTo>
                      <a:pt x="2732" y="661"/>
                    </a:lnTo>
                    <a:lnTo>
                      <a:pt x="2736" y="663"/>
                    </a:lnTo>
                    <a:lnTo>
                      <a:pt x="2738" y="663"/>
                    </a:lnTo>
                    <a:lnTo>
                      <a:pt x="2738" y="659"/>
                    </a:lnTo>
                    <a:lnTo>
                      <a:pt x="2740" y="659"/>
                    </a:lnTo>
                    <a:lnTo>
                      <a:pt x="2744" y="653"/>
                    </a:lnTo>
                    <a:lnTo>
                      <a:pt x="2744" y="649"/>
                    </a:lnTo>
                    <a:lnTo>
                      <a:pt x="2744" y="647"/>
                    </a:lnTo>
                    <a:lnTo>
                      <a:pt x="2742" y="645"/>
                    </a:lnTo>
                    <a:lnTo>
                      <a:pt x="2738" y="643"/>
                    </a:lnTo>
                    <a:lnTo>
                      <a:pt x="2738" y="641"/>
                    </a:lnTo>
                    <a:lnTo>
                      <a:pt x="2740" y="641"/>
                    </a:lnTo>
                    <a:lnTo>
                      <a:pt x="2742" y="641"/>
                    </a:lnTo>
                    <a:lnTo>
                      <a:pt x="2744" y="639"/>
                    </a:lnTo>
                    <a:lnTo>
                      <a:pt x="2742" y="635"/>
                    </a:lnTo>
                    <a:lnTo>
                      <a:pt x="2740" y="635"/>
                    </a:lnTo>
                    <a:lnTo>
                      <a:pt x="2736" y="629"/>
                    </a:lnTo>
                    <a:lnTo>
                      <a:pt x="2734" y="611"/>
                    </a:lnTo>
                    <a:lnTo>
                      <a:pt x="2730" y="613"/>
                    </a:lnTo>
                    <a:lnTo>
                      <a:pt x="2728" y="611"/>
                    </a:lnTo>
                    <a:lnTo>
                      <a:pt x="2728" y="609"/>
                    </a:lnTo>
                    <a:lnTo>
                      <a:pt x="2730" y="607"/>
                    </a:lnTo>
                    <a:lnTo>
                      <a:pt x="2732" y="609"/>
                    </a:lnTo>
                    <a:lnTo>
                      <a:pt x="2728" y="599"/>
                    </a:lnTo>
                    <a:lnTo>
                      <a:pt x="2726" y="603"/>
                    </a:lnTo>
                    <a:lnTo>
                      <a:pt x="2722" y="601"/>
                    </a:lnTo>
                    <a:lnTo>
                      <a:pt x="2720" y="599"/>
                    </a:lnTo>
                    <a:lnTo>
                      <a:pt x="2718" y="599"/>
                    </a:lnTo>
                    <a:lnTo>
                      <a:pt x="2716" y="595"/>
                    </a:lnTo>
                    <a:lnTo>
                      <a:pt x="2716" y="587"/>
                    </a:lnTo>
                    <a:lnTo>
                      <a:pt x="2718" y="585"/>
                    </a:lnTo>
                    <a:lnTo>
                      <a:pt x="2720" y="587"/>
                    </a:lnTo>
                    <a:lnTo>
                      <a:pt x="2724" y="589"/>
                    </a:lnTo>
                    <a:lnTo>
                      <a:pt x="2726" y="587"/>
                    </a:lnTo>
                    <a:lnTo>
                      <a:pt x="2728" y="589"/>
                    </a:lnTo>
                    <a:lnTo>
                      <a:pt x="2732" y="589"/>
                    </a:lnTo>
                    <a:lnTo>
                      <a:pt x="2732" y="591"/>
                    </a:lnTo>
                    <a:lnTo>
                      <a:pt x="2734" y="589"/>
                    </a:lnTo>
                    <a:lnTo>
                      <a:pt x="2736" y="587"/>
                    </a:lnTo>
                    <a:lnTo>
                      <a:pt x="2744" y="585"/>
                    </a:lnTo>
                    <a:lnTo>
                      <a:pt x="2748" y="579"/>
                    </a:lnTo>
                    <a:lnTo>
                      <a:pt x="2752" y="575"/>
                    </a:lnTo>
                    <a:lnTo>
                      <a:pt x="2760" y="567"/>
                    </a:lnTo>
                    <a:lnTo>
                      <a:pt x="2760" y="563"/>
                    </a:lnTo>
                    <a:lnTo>
                      <a:pt x="2762" y="561"/>
                    </a:lnTo>
                    <a:lnTo>
                      <a:pt x="2762" y="557"/>
                    </a:lnTo>
                    <a:lnTo>
                      <a:pt x="2754" y="549"/>
                    </a:lnTo>
                    <a:lnTo>
                      <a:pt x="2754" y="540"/>
                    </a:lnTo>
                    <a:lnTo>
                      <a:pt x="2756" y="540"/>
                    </a:lnTo>
                    <a:lnTo>
                      <a:pt x="2758" y="542"/>
                    </a:lnTo>
                    <a:lnTo>
                      <a:pt x="2762" y="540"/>
                    </a:lnTo>
                    <a:lnTo>
                      <a:pt x="2762" y="534"/>
                    </a:lnTo>
                    <a:lnTo>
                      <a:pt x="2764" y="536"/>
                    </a:lnTo>
                    <a:lnTo>
                      <a:pt x="2764" y="534"/>
                    </a:lnTo>
                    <a:lnTo>
                      <a:pt x="2764" y="536"/>
                    </a:lnTo>
                    <a:lnTo>
                      <a:pt x="2768" y="540"/>
                    </a:lnTo>
                    <a:lnTo>
                      <a:pt x="2770" y="538"/>
                    </a:lnTo>
                    <a:lnTo>
                      <a:pt x="2772" y="534"/>
                    </a:lnTo>
                    <a:lnTo>
                      <a:pt x="2772" y="532"/>
                    </a:lnTo>
                    <a:lnTo>
                      <a:pt x="2774" y="534"/>
                    </a:lnTo>
                    <a:lnTo>
                      <a:pt x="2772" y="542"/>
                    </a:lnTo>
                    <a:lnTo>
                      <a:pt x="2770" y="544"/>
                    </a:lnTo>
                    <a:lnTo>
                      <a:pt x="2768" y="544"/>
                    </a:lnTo>
                    <a:lnTo>
                      <a:pt x="2766" y="542"/>
                    </a:lnTo>
                    <a:lnTo>
                      <a:pt x="2770" y="551"/>
                    </a:lnTo>
                    <a:lnTo>
                      <a:pt x="2772" y="551"/>
                    </a:lnTo>
                    <a:lnTo>
                      <a:pt x="2774" y="555"/>
                    </a:lnTo>
                    <a:lnTo>
                      <a:pt x="2774" y="559"/>
                    </a:lnTo>
                    <a:lnTo>
                      <a:pt x="2776" y="561"/>
                    </a:lnTo>
                    <a:lnTo>
                      <a:pt x="2784" y="561"/>
                    </a:lnTo>
                    <a:lnTo>
                      <a:pt x="2790" y="561"/>
                    </a:lnTo>
                    <a:lnTo>
                      <a:pt x="2790" y="557"/>
                    </a:lnTo>
                    <a:lnTo>
                      <a:pt x="2794" y="557"/>
                    </a:lnTo>
                    <a:lnTo>
                      <a:pt x="2798" y="559"/>
                    </a:lnTo>
                    <a:lnTo>
                      <a:pt x="2802" y="557"/>
                    </a:lnTo>
                    <a:lnTo>
                      <a:pt x="2804" y="561"/>
                    </a:lnTo>
                    <a:lnTo>
                      <a:pt x="2806" y="561"/>
                    </a:lnTo>
                    <a:lnTo>
                      <a:pt x="2810" y="563"/>
                    </a:lnTo>
                    <a:lnTo>
                      <a:pt x="2810" y="567"/>
                    </a:lnTo>
                    <a:lnTo>
                      <a:pt x="2810" y="571"/>
                    </a:lnTo>
                    <a:lnTo>
                      <a:pt x="2810" y="577"/>
                    </a:lnTo>
                    <a:lnTo>
                      <a:pt x="2814" y="579"/>
                    </a:lnTo>
                    <a:lnTo>
                      <a:pt x="2816" y="581"/>
                    </a:lnTo>
                    <a:lnTo>
                      <a:pt x="2818" y="583"/>
                    </a:lnTo>
                    <a:lnTo>
                      <a:pt x="2818" y="585"/>
                    </a:lnTo>
                    <a:lnTo>
                      <a:pt x="2820" y="585"/>
                    </a:lnTo>
                    <a:lnTo>
                      <a:pt x="2822" y="587"/>
                    </a:lnTo>
                    <a:lnTo>
                      <a:pt x="2824" y="587"/>
                    </a:lnTo>
                    <a:lnTo>
                      <a:pt x="2822" y="585"/>
                    </a:lnTo>
                    <a:lnTo>
                      <a:pt x="2824" y="583"/>
                    </a:lnTo>
                    <a:lnTo>
                      <a:pt x="2826" y="585"/>
                    </a:lnTo>
                    <a:lnTo>
                      <a:pt x="2826" y="581"/>
                    </a:lnTo>
                    <a:lnTo>
                      <a:pt x="2826" y="579"/>
                    </a:lnTo>
                    <a:lnTo>
                      <a:pt x="2828" y="579"/>
                    </a:lnTo>
                    <a:lnTo>
                      <a:pt x="2828" y="583"/>
                    </a:lnTo>
                    <a:lnTo>
                      <a:pt x="2826" y="587"/>
                    </a:lnTo>
                    <a:lnTo>
                      <a:pt x="2830" y="589"/>
                    </a:lnTo>
                    <a:lnTo>
                      <a:pt x="2832" y="589"/>
                    </a:lnTo>
                    <a:lnTo>
                      <a:pt x="2834" y="591"/>
                    </a:lnTo>
                    <a:lnTo>
                      <a:pt x="2836" y="595"/>
                    </a:lnTo>
                    <a:lnTo>
                      <a:pt x="2836" y="597"/>
                    </a:lnTo>
                    <a:lnTo>
                      <a:pt x="2840" y="597"/>
                    </a:lnTo>
                    <a:lnTo>
                      <a:pt x="2840" y="595"/>
                    </a:lnTo>
                    <a:lnTo>
                      <a:pt x="2840" y="599"/>
                    </a:lnTo>
                    <a:lnTo>
                      <a:pt x="2842" y="599"/>
                    </a:lnTo>
                    <a:lnTo>
                      <a:pt x="2844" y="599"/>
                    </a:lnTo>
                    <a:lnTo>
                      <a:pt x="2846" y="595"/>
                    </a:lnTo>
                    <a:lnTo>
                      <a:pt x="2846" y="591"/>
                    </a:lnTo>
                    <a:lnTo>
                      <a:pt x="2848" y="593"/>
                    </a:lnTo>
                    <a:lnTo>
                      <a:pt x="2846" y="601"/>
                    </a:lnTo>
                    <a:lnTo>
                      <a:pt x="2848" y="603"/>
                    </a:lnTo>
                    <a:lnTo>
                      <a:pt x="2850" y="603"/>
                    </a:lnTo>
                    <a:lnTo>
                      <a:pt x="2852" y="601"/>
                    </a:lnTo>
                    <a:lnTo>
                      <a:pt x="2852" y="597"/>
                    </a:lnTo>
                    <a:lnTo>
                      <a:pt x="2850" y="595"/>
                    </a:lnTo>
                    <a:lnTo>
                      <a:pt x="2852" y="595"/>
                    </a:lnTo>
                    <a:lnTo>
                      <a:pt x="2854" y="595"/>
                    </a:lnTo>
                    <a:lnTo>
                      <a:pt x="2855" y="597"/>
                    </a:lnTo>
                    <a:lnTo>
                      <a:pt x="2859" y="597"/>
                    </a:lnTo>
                    <a:lnTo>
                      <a:pt x="2857" y="591"/>
                    </a:lnTo>
                    <a:lnTo>
                      <a:pt x="2855" y="589"/>
                    </a:lnTo>
                    <a:lnTo>
                      <a:pt x="2852" y="591"/>
                    </a:lnTo>
                    <a:lnTo>
                      <a:pt x="2852" y="589"/>
                    </a:lnTo>
                    <a:lnTo>
                      <a:pt x="2852" y="587"/>
                    </a:lnTo>
                    <a:lnTo>
                      <a:pt x="2854" y="587"/>
                    </a:lnTo>
                    <a:lnTo>
                      <a:pt x="2854" y="585"/>
                    </a:lnTo>
                    <a:lnTo>
                      <a:pt x="2852" y="583"/>
                    </a:lnTo>
                    <a:lnTo>
                      <a:pt x="2850" y="585"/>
                    </a:lnTo>
                    <a:lnTo>
                      <a:pt x="2852" y="583"/>
                    </a:lnTo>
                    <a:lnTo>
                      <a:pt x="2854" y="583"/>
                    </a:lnTo>
                    <a:lnTo>
                      <a:pt x="2855" y="581"/>
                    </a:lnTo>
                    <a:lnTo>
                      <a:pt x="2855" y="579"/>
                    </a:lnTo>
                    <a:lnTo>
                      <a:pt x="2857" y="581"/>
                    </a:lnTo>
                    <a:close/>
                  </a:path>
                </a:pathLst>
              </a:custGeom>
              <a:solidFill>
                <a:srgbClr val="0071B4">
                  <a:alpha val="25098"/>
                </a:srgbClr>
              </a:solidFill>
              <a:ln w="9525">
                <a:noFill/>
                <a:round/>
                <a:headEnd/>
                <a:tailEnd/>
              </a:ln>
            </p:spPr>
            <p:txBody>
              <a:bodyPr/>
              <a:lstStyle/>
              <a:p>
                <a:endParaRPr lang="en-US"/>
              </a:p>
            </p:txBody>
          </p:sp>
          <p:sp>
            <p:nvSpPr>
              <p:cNvPr id="11749" name="Freeform 399"/>
              <p:cNvSpPr>
                <a:spLocks/>
              </p:cNvSpPr>
              <p:nvPr/>
            </p:nvSpPr>
            <p:spPr bwMode="auto">
              <a:xfrm>
                <a:off x="3121" y="1283"/>
                <a:ext cx="32" cy="30"/>
              </a:xfrm>
              <a:custGeom>
                <a:avLst/>
                <a:gdLst>
                  <a:gd name="T0" fmla="*/ 10 w 32"/>
                  <a:gd name="T1" fmla="*/ 30 h 30"/>
                  <a:gd name="T2" fmla="*/ 14 w 32"/>
                  <a:gd name="T3" fmla="*/ 30 h 30"/>
                  <a:gd name="T4" fmla="*/ 14 w 32"/>
                  <a:gd name="T5" fmla="*/ 28 h 30"/>
                  <a:gd name="T6" fmla="*/ 16 w 32"/>
                  <a:gd name="T7" fmla="*/ 28 h 30"/>
                  <a:gd name="T8" fmla="*/ 20 w 32"/>
                  <a:gd name="T9" fmla="*/ 26 h 30"/>
                  <a:gd name="T10" fmla="*/ 26 w 32"/>
                  <a:gd name="T11" fmla="*/ 26 h 30"/>
                  <a:gd name="T12" fmla="*/ 28 w 32"/>
                  <a:gd name="T13" fmla="*/ 14 h 30"/>
                  <a:gd name="T14" fmla="*/ 32 w 32"/>
                  <a:gd name="T15" fmla="*/ 10 h 30"/>
                  <a:gd name="T16" fmla="*/ 28 w 32"/>
                  <a:gd name="T17" fmla="*/ 6 h 30"/>
                  <a:gd name="T18" fmla="*/ 28 w 32"/>
                  <a:gd name="T19" fmla="*/ 4 h 30"/>
                  <a:gd name="T20" fmla="*/ 26 w 32"/>
                  <a:gd name="T21" fmla="*/ 2 h 30"/>
                  <a:gd name="T22" fmla="*/ 16 w 32"/>
                  <a:gd name="T23" fmla="*/ 4 h 30"/>
                  <a:gd name="T24" fmla="*/ 16 w 32"/>
                  <a:gd name="T25" fmla="*/ 4 h 30"/>
                  <a:gd name="T26" fmla="*/ 16 w 32"/>
                  <a:gd name="T27" fmla="*/ 2 h 30"/>
                  <a:gd name="T28" fmla="*/ 18 w 32"/>
                  <a:gd name="T29" fmla="*/ 0 h 30"/>
                  <a:gd name="T30" fmla="*/ 16 w 32"/>
                  <a:gd name="T31" fmla="*/ 0 h 30"/>
                  <a:gd name="T32" fmla="*/ 12 w 32"/>
                  <a:gd name="T33" fmla="*/ 2 h 30"/>
                  <a:gd name="T34" fmla="*/ 12 w 32"/>
                  <a:gd name="T35" fmla="*/ 6 h 30"/>
                  <a:gd name="T36" fmla="*/ 10 w 32"/>
                  <a:gd name="T37" fmla="*/ 6 h 30"/>
                  <a:gd name="T38" fmla="*/ 8 w 32"/>
                  <a:gd name="T39" fmla="*/ 6 h 30"/>
                  <a:gd name="T40" fmla="*/ 6 w 32"/>
                  <a:gd name="T41" fmla="*/ 8 h 30"/>
                  <a:gd name="T42" fmla="*/ 0 w 32"/>
                  <a:gd name="T43" fmla="*/ 10 h 30"/>
                  <a:gd name="T44" fmla="*/ 2 w 32"/>
                  <a:gd name="T45" fmla="*/ 14 h 30"/>
                  <a:gd name="T46" fmla="*/ 6 w 32"/>
                  <a:gd name="T47" fmla="*/ 14 h 30"/>
                  <a:gd name="T48" fmla="*/ 6 w 32"/>
                  <a:gd name="T49" fmla="*/ 22 h 30"/>
                  <a:gd name="T50" fmla="*/ 8 w 32"/>
                  <a:gd name="T51" fmla="*/ 26 h 30"/>
                  <a:gd name="T52" fmla="*/ 8 w 32"/>
                  <a:gd name="T53" fmla="*/ 28 h 30"/>
                  <a:gd name="T54" fmla="*/ 10 w 32"/>
                  <a:gd name="T55" fmla="*/ 30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2"/>
                  <a:gd name="T85" fmla="*/ 0 h 30"/>
                  <a:gd name="T86" fmla="*/ 32 w 32"/>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2" h="30">
                    <a:moveTo>
                      <a:pt x="10" y="30"/>
                    </a:moveTo>
                    <a:lnTo>
                      <a:pt x="14" y="30"/>
                    </a:lnTo>
                    <a:lnTo>
                      <a:pt x="14" y="28"/>
                    </a:lnTo>
                    <a:lnTo>
                      <a:pt x="16" y="28"/>
                    </a:lnTo>
                    <a:lnTo>
                      <a:pt x="20" y="26"/>
                    </a:lnTo>
                    <a:lnTo>
                      <a:pt x="26" y="26"/>
                    </a:lnTo>
                    <a:lnTo>
                      <a:pt x="28" y="14"/>
                    </a:lnTo>
                    <a:lnTo>
                      <a:pt x="32" y="10"/>
                    </a:lnTo>
                    <a:lnTo>
                      <a:pt x="28" y="6"/>
                    </a:lnTo>
                    <a:lnTo>
                      <a:pt x="28" y="4"/>
                    </a:lnTo>
                    <a:lnTo>
                      <a:pt x="26" y="2"/>
                    </a:lnTo>
                    <a:lnTo>
                      <a:pt x="16" y="4"/>
                    </a:lnTo>
                    <a:lnTo>
                      <a:pt x="16" y="2"/>
                    </a:lnTo>
                    <a:lnTo>
                      <a:pt x="18" y="0"/>
                    </a:lnTo>
                    <a:lnTo>
                      <a:pt x="16" y="0"/>
                    </a:lnTo>
                    <a:lnTo>
                      <a:pt x="12" y="2"/>
                    </a:lnTo>
                    <a:lnTo>
                      <a:pt x="12" y="6"/>
                    </a:lnTo>
                    <a:lnTo>
                      <a:pt x="10" y="6"/>
                    </a:lnTo>
                    <a:lnTo>
                      <a:pt x="8" y="6"/>
                    </a:lnTo>
                    <a:lnTo>
                      <a:pt x="6" y="8"/>
                    </a:lnTo>
                    <a:lnTo>
                      <a:pt x="0" y="10"/>
                    </a:lnTo>
                    <a:lnTo>
                      <a:pt x="2" y="14"/>
                    </a:lnTo>
                    <a:lnTo>
                      <a:pt x="6" y="14"/>
                    </a:lnTo>
                    <a:lnTo>
                      <a:pt x="6" y="22"/>
                    </a:lnTo>
                    <a:lnTo>
                      <a:pt x="8" y="26"/>
                    </a:lnTo>
                    <a:lnTo>
                      <a:pt x="8" y="28"/>
                    </a:lnTo>
                    <a:lnTo>
                      <a:pt x="10" y="30"/>
                    </a:lnTo>
                    <a:close/>
                  </a:path>
                </a:pathLst>
              </a:custGeom>
              <a:solidFill>
                <a:srgbClr val="0071B4">
                  <a:alpha val="25098"/>
                </a:srgbClr>
              </a:solidFill>
              <a:ln w="9525">
                <a:noFill/>
                <a:round/>
                <a:headEnd/>
                <a:tailEnd/>
              </a:ln>
            </p:spPr>
            <p:txBody>
              <a:bodyPr/>
              <a:lstStyle/>
              <a:p>
                <a:endParaRPr lang="en-US"/>
              </a:p>
            </p:txBody>
          </p:sp>
          <p:sp>
            <p:nvSpPr>
              <p:cNvPr id="11750" name="Freeform 400"/>
              <p:cNvSpPr>
                <a:spLocks/>
              </p:cNvSpPr>
              <p:nvPr/>
            </p:nvSpPr>
            <p:spPr bwMode="auto">
              <a:xfrm>
                <a:off x="3511" y="1761"/>
                <a:ext cx="30" cy="32"/>
              </a:xfrm>
              <a:custGeom>
                <a:avLst/>
                <a:gdLst>
                  <a:gd name="T0" fmla="*/ 2 w 30"/>
                  <a:gd name="T1" fmla="*/ 32 h 32"/>
                  <a:gd name="T2" fmla="*/ 2 w 30"/>
                  <a:gd name="T3" fmla="*/ 30 h 32"/>
                  <a:gd name="T4" fmla="*/ 2 w 30"/>
                  <a:gd name="T5" fmla="*/ 26 h 32"/>
                  <a:gd name="T6" fmla="*/ 4 w 30"/>
                  <a:gd name="T7" fmla="*/ 26 h 32"/>
                  <a:gd name="T8" fmla="*/ 6 w 30"/>
                  <a:gd name="T9" fmla="*/ 30 h 32"/>
                  <a:gd name="T10" fmla="*/ 8 w 30"/>
                  <a:gd name="T11" fmla="*/ 32 h 32"/>
                  <a:gd name="T12" fmla="*/ 8 w 30"/>
                  <a:gd name="T13" fmla="*/ 30 h 32"/>
                  <a:gd name="T14" fmla="*/ 10 w 30"/>
                  <a:gd name="T15" fmla="*/ 32 h 32"/>
                  <a:gd name="T16" fmla="*/ 12 w 30"/>
                  <a:gd name="T17" fmla="*/ 30 h 32"/>
                  <a:gd name="T18" fmla="*/ 14 w 30"/>
                  <a:gd name="T19" fmla="*/ 28 h 32"/>
                  <a:gd name="T20" fmla="*/ 18 w 30"/>
                  <a:gd name="T21" fmla="*/ 28 h 32"/>
                  <a:gd name="T22" fmla="*/ 20 w 30"/>
                  <a:gd name="T23" fmla="*/ 26 h 32"/>
                  <a:gd name="T24" fmla="*/ 28 w 30"/>
                  <a:gd name="T25" fmla="*/ 16 h 32"/>
                  <a:gd name="T26" fmla="*/ 30 w 30"/>
                  <a:gd name="T27" fmla="*/ 20 h 32"/>
                  <a:gd name="T28" fmla="*/ 30 w 30"/>
                  <a:gd name="T29" fmla="*/ 16 h 32"/>
                  <a:gd name="T30" fmla="*/ 28 w 30"/>
                  <a:gd name="T31" fmla="*/ 8 h 32"/>
                  <a:gd name="T32" fmla="*/ 28 w 30"/>
                  <a:gd name="T33" fmla="*/ 12 h 32"/>
                  <a:gd name="T34" fmla="*/ 26 w 30"/>
                  <a:gd name="T35" fmla="*/ 12 h 32"/>
                  <a:gd name="T36" fmla="*/ 24 w 30"/>
                  <a:gd name="T37" fmla="*/ 8 h 32"/>
                  <a:gd name="T38" fmla="*/ 14 w 30"/>
                  <a:gd name="T39" fmla="*/ 0 h 32"/>
                  <a:gd name="T40" fmla="*/ 14 w 30"/>
                  <a:gd name="T41" fmla="*/ 0 h 32"/>
                  <a:gd name="T42" fmla="*/ 10 w 30"/>
                  <a:gd name="T43" fmla="*/ 2 h 32"/>
                  <a:gd name="T44" fmla="*/ 10 w 30"/>
                  <a:gd name="T45" fmla="*/ 0 h 32"/>
                  <a:gd name="T46" fmla="*/ 8 w 30"/>
                  <a:gd name="T47" fmla="*/ 0 h 32"/>
                  <a:gd name="T48" fmla="*/ 8 w 30"/>
                  <a:gd name="T49" fmla="*/ 2 h 32"/>
                  <a:gd name="T50" fmla="*/ 6 w 30"/>
                  <a:gd name="T51" fmla="*/ 4 h 32"/>
                  <a:gd name="T52" fmla="*/ 2 w 30"/>
                  <a:gd name="T53" fmla="*/ 14 h 32"/>
                  <a:gd name="T54" fmla="*/ 0 w 30"/>
                  <a:gd name="T55" fmla="*/ 26 h 32"/>
                  <a:gd name="T56" fmla="*/ 2 w 30"/>
                  <a:gd name="T57" fmla="*/ 28 h 32"/>
                  <a:gd name="T58" fmla="*/ 2 w 30"/>
                  <a:gd name="T59" fmla="*/ 32 h 3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32"/>
                  <a:gd name="T92" fmla="*/ 30 w 30"/>
                  <a:gd name="T93" fmla="*/ 32 h 3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32">
                    <a:moveTo>
                      <a:pt x="2" y="32"/>
                    </a:moveTo>
                    <a:lnTo>
                      <a:pt x="2" y="30"/>
                    </a:lnTo>
                    <a:lnTo>
                      <a:pt x="2" y="26"/>
                    </a:lnTo>
                    <a:lnTo>
                      <a:pt x="4" y="26"/>
                    </a:lnTo>
                    <a:lnTo>
                      <a:pt x="6" y="30"/>
                    </a:lnTo>
                    <a:lnTo>
                      <a:pt x="8" y="32"/>
                    </a:lnTo>
                    <a:lnTo>
                      <a:pt x="8" y="30"/>
                    </a:lnTo>
                    <a:lnTo>
                      <a:pt x="10" y="32"/>
                    </a:lnTo>
                    <a:lnTo>
                      <a:pt x="12" y="30"/>
                    </a:lnTo>
                    <a:lnTo>
                      <a:pt x="14" y="28"/>
                    </a:lnTo>
                    <a:lnTo>
                      <a:pt x="18" y="28"/>
                    </a:lnTo>
                    <a:lnTo>
                      <a:pt x="20" y="26"/>
                    </a:lnTo>
                    <a:lnTo>
                      <a:pt x="28" y="16"/>
                    </a:lnTo>
                    <a:lnTo>
                      <a:pt x="30" y="20"/>
                    </a:lnTo>
                    <a:lnTo>
                      <a:pt x="30" y="16"/>
                    </a:lnTo>
                    <a:lnTo>
                      <a:pt x="28" y="8"/>
                    </a:lnTo>
                    <a:lnTo>
                      <a:pt x="28" y="12"/>
                    </a:lnTo>
                    <a:lnTo>
                      <a:pt x="26" y="12"/>
                    </a:lnTo>
                    <a:lnTo>
                      <a:pt x="24" y="8"/>
                    </a:lnTo>
                    <a:lnTo>
                      <a:pt x="14" y="0"/>
                    </a:lnTo>
                    <a:lnTo>
                      <a:pt x="10" y="2"/>
                    </a:lnTo>
                    <a:lnTo>
                      <a:pt x="10" y="0"/>
                    </a:lnTo>
                    <a:lnTo>
                      <a:pt x="8" y="0"/>
                    </a:lnTo>
                    <a:lnTo>
                      <a:pt x="8" y="2"/>
                    </a:lnTo>
                    <a:lnTo>
                      <a:pt x="6" y="4"/>
                    </a:lnTo>
                    <a:lnTo>
                      <a:pt x="2" y="14"/>
                    </a:lnTo>
                    <a:lnTo>
                      <a:pt x="0" y="26"/>
                    </a:lnTo>
                    <a:lnTo>
                      <a:pt x="2" y="28"/>
                    </a:lnTo>
                    <a:lnTo>
                      <a:pt x="2" y="32"/>
                    </a:lnTo>
                    <a:close/>
                  </a:path>
                </a:pathLst>
              </a:custGeom>
              <a:solidFill>
                <a:srgbClr val="0071B4">
                  <a:alpha val="25098"/>
                </a:srgbClr>
              </a:solidFill>
              <a:ln w="9525">
                <a:noFill/>
                <a:round/>
                <a:headEnd/>
                <a:tailEnd/>
              </a:ln>
            </p:spPr>
            <p:txBody>
              <a:bodyPr/>
              <a:lstStyle/>
              <a:p>
                <a:endParaRPr lang="en-US"/>
              </a:p>
            </p:txBody>
          </p:sp>
          <p:sp>
            <p:nvSpPr>
              <p:cNvPr id="11751" name="Freeform 401"/>
              <p:cNvSpPr>
                <a:spLocks/>
              </p:cNvSpPr>
              <p:nvPr/>
            </p:nvSpPr>
            <p:spPr bwMode="auto">
              <a:xfrm>
                <a:off x="3207" y="1269"/>
                <a:ext cx="8" cy="14"/>
              </a:xfrm>
              <a:custGeom>
                <a:avLst/>
                <a:gdLst>
                  <a:gd name="T0" fmla="*/ 4 w 8"/>
                  <a:gd name="T1" fmla="*/ 6 h 14"/>
                  <a:gd name="T2" fmla="*/ 4 w 8"/>
                  <a:gd name="T3" fmla="*/ 2 h 14"/>
                  <a:gd name="T4" fmla="*/ 2 w 8"/>
                  <a:gd name="T5" fmla="*/ 0 h 14"/>
                  <a:gd name="T6" fmla="*/ 2 w 8"/>
                  <a:gd name="T7" fmla="*/ 0 h 14"/>
                  <a:gd name="T8" fmla="*/ 2 w 8"/>
                  <a:gd name="T9" fmla="*/ 2 h 14"/>
                  <a:gd name="T10" fmla="*/ 0 w 8"/>
                  <a:gd name="T11" fmla="*/ 4 h 14"/>
                  <a:gd name="T12" fmla="*/ 2 w 8"/>
                  <a:gd name="T13" fmla="*/ 8 h 14"/>
                  <a:gd name="T14" fmla="*/ 2 w 8"/>
                  <a:gd name="T15" fmla="*/ 8 h 14"/>
                  <a:gd name="T16" fmla="*/ 2 w 8"/>
                  <a:gd name="T17" fmla="*/ 12 h 14"/>
                  <a:gd name="T18" fmla="*/ 4 w 8"/>
                  <a:gd name="T19" fmla="*/ 14 h 14"/>
                  <a:gd name="T20" fmla="*/ 8 w 8"/>
                  <a:gd name="T21" fmla="*/ 12 h 14"/>
                  <a:gd name="T22" fmla="*/ 8 w 8"/>
                  <a:gd name="T23" fmla="*/ 10 h 14"/>
                  <a:gd name="T24" fmla="*/ 8 w 8"/>
                  <a:gd name="T25" fmla="*/ 10 h 14"/>
                  <a:gd name="T26" fmla="*/ 6 w 8"/>
                  <a:gd name="T27" fmla="*/ 6 h 14"/>
                  <a:gd name="T28" fmla="*/ 4 w 8"/>
                  <a:gd name="T29" fmla="*/ 6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4"/>
                  <a:gd name="T47" fmla="*/ 8 w 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4">
                    <a:moveTo>
                      <a:pt x="4" y="6"/>
                    </a:moveTo>
                    <a:lnTo>
                      <a:pt x="4" y="2"/>
                    </a:lnTo>
                    <a:lnTo>
                      <a:pt x="2" y="0"/>
                    </a:lnTo>
                    <a:lnTo>
                      <a:pt x="2" y="2"/>
                    </a:lnTo>
                    <a:lnTo>
                      <a:pt x="0" y="4"/>
                    </a:lnTo>
                    <a:lnTo>
                      <a:pt x="2" y="8"/>
                    </a:lnTo>
                    <a:lnTo>
                      <a:pt x="2" y="12"/>
                    </a:lnTo>
                    <a:lnTo>
                      <a:pt x="4" y="14"/>
                    </a:lnTo>
                    <a:lnTo>
                      <a:pt x="8" y="12"/>
                    </a:lnTo>
                    <a:lnTo>
                      <a:pt x="8" y="10"/>
                    </a:lnTo>
                    <a:lnTo>
                      <a:pt x="6" y="6"/>
                    </a:lnTo>
                    <a:lnTo>
                      <a:pt x="4" y="6"/>
                    </a:lnTo>
                    <a:close/>
                  </a:path>
                </a:pathLst>
              </a:custGeom>
              <a:solidFill>
                <a:srgbClr val="0071B4">
                  <a:alpha val="25098"/>
                </a:srgbClr>
              </a:solidFill>
              <a:ln w="9525">
                <a:noFill/>
                <a:round/>
                <a:headEnd/>
                <a:tailEnd/>
              </a:ln>
            </p:spPr>
            <p:txBody>
              <a:bodyPr/>
              <a:lstStyle/>
              <a:p>
                <a:endParaRPr lang="en-US"/>
              </a:p>
            </p:txBody>
          </p:sp>
          <p:sp>
            <p:nvSpPr>
              <p:cNvPr id="11752" name="Freeform 402"/>
              <p:cNvSpPr>
                <a:spLocks/>
              </p:cNvSpPr>
              <p:nvPr/>
            </p:nvSpPr>
            <p:spPr bwMode="auto">
              <a:xfrm>
                <a:off x="3193" y="1693"/>
                <a:ext cx="10" cy="8"/>
              </a:xfrm>
              <a:custGeom>
                <a:avLst/>
                <a:gdLst>
                  <a:gd name="T0" fmla="*/ 0 w 10"/>
                  <a:gd name="T1" fmla="*/ 6 h 8"/>
                  <a:gd name="T2" fmla="*/ 2 w 10"/>
                  <a:gd name="T3" fmla="*/ 8 h 8"/>
                  <a:gd name="T4" fmla="*/ 4 w 10"/>
                  <a:gd name="T5" fmla="*/ 8 h 8"/>
                  <a:gd name="T6" fmla="*/ 6 w 10"/>
                  <a:gd name="T7" fmla="*/ 8 h 8"/>
                  <a:gd name="T8" fmla="*/ 8 w 10"/>
                  <a:gd name="T9" fmla="*/ 6 h 8"/>
                  <a:gd name="T10" fmla="*/ 10 w 10"/>
                  <a:gd name="T11" fmla="*/ 8 h 8"/>
                  <a:gd name="T12" fmla="*/ 10 w 10"/>
                  <a:gd name="T13" fmla="*/ 6 h 8"/>
                  <a:gd name="T14" fmla="*/ 8 w 10"/>
                  <a:gd name="T15" fmla="*/ 2 h 8"/>
                  <a:gd name="T16" fmla="*/ 4 w 10"/>
                  <a:gd name="T17" fmla="*/ 0 h 8"/>
                  <a:gd name="T18" fmla="*/ 4 w 10"/>
                  <a:gd name="T19" fmla="*/ 2 h 8"/>
                  <a:gd name="T20" fmla="*/ 4 w 10"/>
                  <a:gd name="T21" fmla="*/ 4 h 8"/>
                  <a:gd name="T22" fmla="*/ 2 w 10"/>
                  <a:gd name="T23" fmla="*/ 2 h 8"/>
                  <a:gd name="T24" fmla="*/ 0 w 10"/>
                  <a:gd name="T25" fmla="*/ 2 h 8"/>
                  <a:gd name="T26" fmla="*/ 0 w 10"/>
                  <a:gd name="T27" fmla="*/ 4 h 8"/>
                  <a:gd name="T28" fmla="*/ 4 w 10"/>
                  <a:gd name="T29" fmla="*/ 4 h 8"/>
                  <a:gd name="T30" fmla="*/ 2 w 10"/>
                  <a:gd name="T31" fmla="*/ 6 h 8"/>
                  <a:gd name="T32" fmla="*/ 0 w 10"/>
                  <a:gd name="T33" fmla="*/ 6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8"/>
                  <a:gd name="T53" fmla="*/ 10 w 10"/>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8">
                    <a:moveTo>
                      <a:pt x="0" y="6"/>
                    </a:moveTo>
                    <a:lnTo>
                      <a:pt x="2" y="8"/>
                    </a:lnTo>
                    <a:lnTo>
                      <a:pt x="4" y="8"/>
                    </a:lnTo>
                    <a:lnTo>
                      <a:pt x="6" y="8"/>
                    </a:lnTo>
                    <a:lnTo>
                      <a:pt x="8" y="6"/>
                    </a:lnTo>
                    <a:lnTo>
                      <a:pt x="10" y="8"/>
                    </a:lnTo>
                    <a:lnTo>
                      <a:pt x="10" y="6"/>
                    </a:lnTo>
                    <a:lnTo>
                      <a:pt x="8" y="2"/>
                    </a:lnTo>
                    <a:lnTo>
                      <a:pt x="4" y="0"/>
                    </a:lnTo>
                    <a:lnTo>
                      <a:pt x="4" y="2"/>
                    </a:lnTo>
                    <a:lnTo>
                      <a:pt x="4" y="4"/>
                    </a:lnTo>
                    <a:lnTo>
                      <a:pt x="2" y="2"/>
                    </a:lnTo>
                    <a:lnTo>
                      <a:pt x="0" y="2"/>
                    </a:lnTo>
                    <a:lnTo>
                      <a:pt x="0" y="4"/>
                    </a:lnTo>
                    <a:lnTo>
                      <a:pt x="4" y="4"/>
                    </a:lnTo>
                    <a:lnTo>
                      <a:pt x="2" y="6"/>
                    </a:lnTo>
                    <a:lnTo>
                      <a:pt x="0" y="6"/>
                    </a:lnTo>
                    <a:close/>
                  </a:path>
                </a:pathLst>
              </a:custGeom>
              <a:solidFill>
                <a:srgbClr val="0071B4">
                  <a:alpha val="25098"/>
                </a:srgbClr>
              </a:solidFill>
              <a:ln w="9525">
                <a:noFill/>
                <a:round/>
                <a:headEnd/>
                <a:tailEnd/>
              </a:ln>
            </p:spPr>
            <p:txBody>
              <a:bodyPr/>
              <a:lstStyle/>
              <a:p>
                <a:endParaRPr lang="en-US"/>
              </a:p>
            </p:txBody>
          </p:sp>
          <p:sp>
            <p:nvSpPr>
              <p:cNvPr id="11753" name="Rectangle 403"/>
              <p:cNvSpPr>
                <a:spLocks noChangeArrowheads="1"/>
              </p:cNvSpPr>
              <p:nvPr/>
            </p:nvSpPr>
            <p:spPr bwMode="auto">
              <a:xfrm>
                <a:off x="3165" y="1319"/>
                <a:ext cx="1" cy="2"/>
              </a:xfrm>
              <a:prstGeom prst="rect">
                <a:avLst/>
              </a:prstGeom>
              <a:solidFill>
                <a:srgbClr val="0071B4">
                  <a:alpha val="25098"/>
                </a:srgbClr>
              </a:solidFill>
              <a:ln w="9525">
                <a:noFill/>
                <a:miter lim="800000"/>
                <a:headEnd/>
                <a:tailEnd/>
              </a:ln>
            </p:spPr>
            <p:txBody>
              <a:bodyPr/>
              <a:lstStyle/>
              <a:p>
                <a:endParaRPr lang="en-US"/>
              </a:p>
            </p:txBody>
          </p:sp>
          <p:sp>
            <p:nvSpPr>
              <p:cNvPr id="11754" name="Freeform 404"/>
              <p:cNvSpPr>
                <a:spLocks/>
              </p:cNvSpPr>
              <p:nvPr/>
            </p:nvSpPr>
            <p:spPr bwMode="auto">
              <a:xfrm>
                <a:off x="3091" y="1120"/>
                <a:ext cx="130" cy="125"/>
              </a:xfrm>
              <a:custGeom>
                <a:avLst/>
                <a:gdLst>
                  <a:gd name="T0" fmla="*/ 4 w 65"/>
                  <a:gd name="T1" fmla="*/ 25 h 63"/>
                  <a:gd name="T2" fmla="*/ 5 w 65"/>
                  <a:gd name="T3" fmla="*/ 30 h 63"/>
                  <a:gd name="T4" fmla="*/ 3 w 65"/>
                  <a:gd name="T5" fmla="*/ 31 h 63"/>
                  <a:gd name="T6" fmla="*/ 2 w 65"/>
                  <a:gd name="T7" fmla="*/ 32 h 63"/>
                  <a:gd name="T8" fmla="*/ 2 w 65"/>
                  <a:gd name="T9" fmla="*/ 37 h 63"/>
                  <a:gd name="T10" fmla="*/ 3 w 65"/>
                  <a:gd name="T11" fmla="*/ 39 h 63"/>
                  <a:gd name="T12" fmla="*/ 5 w 65"/>
                  <a:gd name="T13" fmla="*/ 39 h 63"/>
                  <a:gd name="T14" fmla="*/ 10 w 65"/>
                  <a:gd name="T15" fmla="*/ 41 h 63"/>
                  <a:gd name="T16" fmla="*/ 12 w 65"/>
                  <a:gd name="T17" fmla="*/ 41 h 63"/>
                  <a:gd name="T18" fmla="*/ 16 w 65"/>
                  <a:gd name="T19" fmla="*/ 39 h 63"/>
                  <a:gd name="T20" fmla="*/ 25 w 65"/>
                  <a:gd name="T21" fmla="*/ 38 h 63"/>
                  <a:gd name="T22" fmla="*/ 26 w 65"/>
                  <a:gd name="T23" fmla="*/ 39 h 63"/>
                  <a:gd name="T24" fmla="*/ 26 w 65"/>
                  <a:gd name="T25" fmla="*/ 41 h 63"/>
                  <a:gd name="T26" fmla="*/ 21 w 65"/>
                  <a:gd name="T27" fmla="*/ 42 h 63"/>
                  <a:gd name="T28" fmla="*/ 18 w 65"/>
                  <a:gd name="T29" fmla="*/ 43 h 63"/>
                  <a:gd name="T30" fmla="*/ 19 w 65"/>
                  <a:gd name="T31" fmla="*/ 46 h 63"/>
                  <a:gd name="T32" fmla="*/ 21 w 65"/>
                  <a:gd name="T33" fmla="*/ 48 h 63"/>
                  <a:gd name="T34" fmla="*/ 16 w 65"/>
                  <a:gd name="T35" fmla="*/ 46 h 63"/>
                  <a:gd name="T36" fmla="*/ 11 w 65"/>
                  <a:gd name="T37" fmla="*/ 46 h 63"/>
                  <a:gd name="T38" fmla="*/ 13 w 65"/>
                  <a:gd name="T39" fmla="*/ 49 h 63"/>
                  <a:gd name="T40" fmla="*/ 19 w 65"/>
                  <a:gd name="T41" fmla="*/ 53 h 63"/>
                  <a:gd name="T42" fmla="*/ 21 w 65"/>
                  <a:gd name="T43" fmla="*/ 55 h 63"/>
                  <a:gd name="T44" fmla="*/ 24 w 65"/>
                  <a:gd name="T45" fmla="*/ 53 h 63"/>
                  <a:gd name="T46" fmla="*/ 28 w 65"/>
                  <a:gd name="T47" fmla="*/ 53 h 63"/>
                  <a:gd name="T48" fmla="*/ 33 w 65"/>
                  <a:gd name="T49" fmla="*/ 54 h 63"/>
                  <a:gd name="T50" fmla="*/ 33 w 65"/>
                  <a:gd name="T51" fmla="*/ 59 h 63"/>
                  <a:gd name="T52" fmla="*/ 34 w 65"/>
                  <a:gd name="T53" fmla="*/ 61 h 63"/>
                  <a:gd name="T54" fmla="*/ 37 w 65"/>
                  <a:gd name="T55" fmla="*/ 63 h 63"/>
                  <a:gd name="T56" fmla="*/ 43 w 65"/>
                  <a:gd name="T57" fmla="*/ 61 h 63"/>
                  <a:gd name="T58" fmla="*/ 46 w 65"/>
                  <a:gd name="T59" fmla="*/ 57 h 63"/>
                  <a:gd name="T60" fmla="*/ 49 w 65"/>
                  <a:gd name="T61" fmla="*/ 57 h 63"/>
                  <a:gd name="T62" fmla="*/ 54 w 65"/>
                  <a:gd name="T63" fmla="*/ 54 h 63"/>
                  <a:gd name="T64" fmla="*/ 55 w 65"/>
                  <a:gd name="T65" fmla="*/ 51 h 63"/>
                  <a:gd name="T66" fmla="*/ 55 w 65"/>
                  <a:gd name="T67" fmla="*/ 48 h 63"/>
                  <a:gd name="T68" fmla="*/ 56 w 65"/>
                  <a:gd name="T69" fmla="*/ 44 h 63"/>
                  <a:gd name="T70" fmla="*/ 59 w 65"/>
                  <a:gd name="T71" fmla="*/ 41 h 63"/>
                  <a:gd name="T72" fmla="*/ 61 w 65"/>
                  <a:gd name="T73" fmla="*/ 38 h 63"/>
                  <a:gd name="T74" fmla="*/ 63 w 65"/>
                  <a:gd name="T75" fmla="*/ 33 h 63"/>
                  <a:gd name="T76" fmla="*/ 63 w 65"/>
                  <a:gd name="T77" fmla="*/ 30 h 63"/>
                  <a:gd name="T78" fmla="*/ 64 w 65"/>
                  <a:gd name="T79" fmla="*/ 25 h 63"/>
                  <a:gd name="T80" fmla="*/ 62 w 65"/>
                  <a:gd name="T81" fmla="*/ 14 h 63"/>
                  <a:gd name="T82" fmla="*/ 54 w 65"/>
                  <a:gd name="T83" fmla="*/ 11 h 63"/>
                  <a:gd name="T84" fmla="*/ 49 w 65"/>
                  <a:gd name="T85" fmla="*/ 10 h 63"/>
                  <a:gd name="T86" fmla="*/ 44 w 65"/>
                  <a:gd name="T87" fmla="*/ 9 h 63"/>
                  <a:gd name="T88" fmla="*/ 41 w 65"/>
                  <a:gd name="T89" fmla="*/ 8 h 63"/>
                  <a:gd name="T90" fmla="*/ 38 w 65"/>
                  <a:gd name="T91" fmla="*/ 0 h 63"/>
                  <a:gd name="T92" fmla="*/ 30 w 65"/>
                  <a:gd name="T93" fmla="*/ 9 h 63"/>
                  <a:gd name="T94" fmla="*/ 20 w 65"/>
                  <a:gd name="T95" fmla="*/ 2 h 63"/>
                  <a:gd name="T96" fmla="*/ 18 w 65"/>
                  <a:gd name="T97" fmla="*/ 5 h 63"/>
                  <a:gd name="T98" fmla="*/ 17 w 65"/>
                  <a:gd name="T99" fmla="*/ 11 h 63"/>
                  <a:gd name="T100" fmla="*/ 4 w 65"/>
                  <a:gd name="T101" fmla="*/ 13 h 63"/>
                  <a:gd name="T102" fmla="*/ 1 w 65"/>
                  <a:gd name="T103" fmla="*/ 22 h 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5"/>
                  <a:gd name="T157" fmla="*/ 0 h 63"/>
                  <a:gd name="T158" fmla="*/ 65 w 65"/>
                  <a:gd name="T159" fmla="*/ 63 h 6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5" h="63">
                    <a:moveTo>
                      <a:pt x="1" y="22"/>
                    </a:moveTo>
                    <a:cubicBezTo>
                      <a:pt x="3" y="22"/>
                      <a:pt x="6" y="23"/>
                      <a:pt x="6" y="23"/>
                    </a:cubicBezTo>
                    <a:cubicBezTo>
                      <a:pt x="5" y="24"/>
                      <a:pt x="6" y="26"/>
                      <a:pt x="5" y="26"/>
                    </a:cubicBezTo>
                    <a:cubicBezTo>
                      <a:pt x="4" y="26"/>
                      <a:pt x="4" y="25"/>
                      <a:pt x="4" y="25"/>
                    </a:cubicBezTo>
                    <a:cubicBezTo>
                      <a:pt x="4" y="25"/>
                      <a:pt x="4" y="25"/>
                      <a:pt x="4" y="26"/>
                    </a:cubicBezTo>
                    <a:cubicBezTo>
                      <a:pt x="4" y="27"/>
                      <a:pt x="5" y="28"/>
                      <a:pt x="5" y="28"/>
                    </a:cubicBezTo>
                    <a:cubicBezTo>
                      <a:pt x="5" y="30"/>
                      <a:pt x="5" y="30"/>
                      <a:pt x="5" y="30"/>
                    </a:cubicBezTo>
                    <a:cubicBezTo>
                      <a:pt x="5" y="30"/>
                      <a:pt x="5" y="30"/>
                      <a:pt x="5" y="30"/>
                    </a:cubicBezTo>
                    <a:cubicBezTo>
                      <a:pt x="4" y="30"/>
                      <a:pt x="4" y="30"/>
                      <a:pt x="4" y="30"/>
                    </a:cubicBezTo>
                    <a:cubicBezTo>
                      <a:pt x="5" y="31"/>
                      <a:pt x="5" y="31"/>
                      <a:pt x="5" y="31"/>
                    </a:cubicBezTo>
                    <a:cubicBezTo>
                      <a:pt x="4" y="32"/>
                      <a:pt x="4" y="32"/>
                      <a:pt x="4" y="32"/>
                    </a:cubicBezTo>
                    <a:cubicBezTo>
                      <a:pt x="3" y="31"/>
                      <a:pt x="3" y="31"/>
                      <a:pt x="3" y="31"/>
                    </a:cubicBezTo>
                    <a:cubicBezTo>
                      <a:pt x="3" y="31"/>
                      <a:pt x="3" y="31"/>
                      <a:pt x="3" y="31"/>
                    </a:cubicBezTo>
                    <a:cubicBezTo>
                      <a:pt x="4" y="32"/>
                      <a:pt x="4" y="32"/>
                      <a:pt x="4" y="32"/>
                    </a:cubicBezTo>
                    <a:cubicBezTo>
                      <a:pt x="3" y="32"/>
                      <a:pt x="3" y="32"/>
                      <a:pt x="3" y="32"/>
                    </a:cubicBezTo>
                    <a:cubicBezTo>
                      <a:pt x="2" y="32"/>
                      <a:pt x="2" y="32"/>
                      <a:pt x="2" y="32"/>
                    </a:cubicBezTo>
                    <a:cubicBezTo>
                      <a:pt x="1" y="34"/>
                      <a:pt x="1" y="34"/>
                      <a:pt x="1" y="34"/>
                    </a:cubicBezTo>
                    <a:cubicBezTo>
                      <a:pt x="1" y="35"/>
                      <a:pt x="1" y="35"/>
                      <a:pt x="1" y="35"/>
                    </a:cubicBezTo>
                    <a:cubicBezTo>
                      <a:pt x="2" y="35"/>
                      <a:pt x="2" y="35"/>
                      <a:pt x="2" y="35"/>
                    </a:cubicBezTo>
                    <a:cubicBezTo>
                      <a:pt x="2" y="37"/>
                      <a:pt x="2" y="37"/>
                      <a:pt x="2" y="37"/>
                    </a:cubicBezTo>
                    <a:cubicBezTo>
                      <a:pt x="3" y="37"/>
                      <a:pt x="3" y="37"/>
                      <a:pt x="3" y="37"/>
                    </a:cubicBezTo>
                    <a:cubicBezTo>
                      <a:pt x="3" y="38"/>
                      <a:pt x="3" y="38"/>
                      <a:pt x="3" y="38"/>
                    </a:cubicBezTo>
                    <a:cubicBezTo>
                      <a:pt x="3" y="40"/>
                      <a:pt x="3" y="40"/>
                      <a:pt x="3" y="40"/>
                    </a:cubicBezTo>
                    <a:cubicBezTo>
                      <a:pt x="3" y="39"/>
                      <a:pt x="3" y="39"/>
                      <a:pt x="3" y="39"/>
                    </a:cubicBezTo>
                    <a:cubicBezTo>
                      <a:pt x="4" y="38"/>
                      <a:pt x="4" y="38"/>
                      <a:pt x="4" y="38"/>
                    </a:cubicBezTo>
                    <a:cubicBezTo>
                      <a:pt x="4" y="39"/>
                      <a:pt x="4" y="39"/>
                      <a:pt x="4" y="39"/>
                    </a:cubicBezTo>
                    <a:cubicBezTo>
                      <a:pt x="4" y="39"/>
                      <a:pt x="4" y="39"/>
                      <a:pt x="4" y="39"/>
                    </a:cubicBezTo>
                    <a:cubicBezTo>
                      <a:pt x="5" y="39"/>
                      <a:pt x="5" y="39"/>
                      <a:pt x="5" y="39"/>
                    </a:cubicBezTo>
                    <a:cubicBezTo>
                      <a:pt x="4" y="40"/>
                      <a:pt x="4" y="40"/>
                      <a:pt x="4" y="40"/>
                    </a:cubicBezTo>
                    <a:cubicBezTo>
                      <a:pt x="5" y="41"/>
                      <a:pt x="5" y="41"/>
                      <a:pt x="5" y="41"/>
                    </a:cubicBezTo>
                    <a:cubicBezTo>
                      <a:pt x="9" y="41"/>
                      <a:pt x="9" y="41"/>
                      <a:pt x="9" y="41"/>
                    </a:cubicBezTo>
                    <a:cubicBezTo>
                      <a:pt x="10" y="41"/>
                      <a:pt x="10" y="41"/>
                      <a:pt x="10" y="41"/>
                    </a:cubicBezTo>
                    <a:cubicBezTo>
                      <a:pt x="10" y="42"/>
                      <a:pt x="10" y="42"/>
                      <a:pt x="10" y="42"/>
                    </a:cubicBezTo>
                    <a:cubicBezTo>
                      <a:pt x="10" y="42"/>
                      <a:pt x="10" y="42"/>
                      <a:pt x="10" y="42"/>
                    </a:cubicBezTo>
                    <a:cubicBezTo>
                      <a:pt x="12" y="41"/>
                      <a:pt x="12" y="41"/>
                      <a:pt x="12" y="41"/>
                    </a:cubicBezTo>
                    <a:cubicBezTo>
                      <a:pt x="12" y="41"/>
                      <a:pt x="12" y="41"/>
                      <a:pt x="12" y="41"/>
                    </a:cubicBezTo>
                    <a:cubicBezTo>
                      <a:pt x="14" y="41"/>
                      <a:pt x="14" y="41"/>
                      <a:pt x="14" y="41"/>
                    </a:cubicBezTo>
                    <a:cubicBezTo>
                      <a:pt x="14" y="40"/>
                      <a:pt x="14" y="40"/>
                      <a:pt x="14" y="40"/>
                    </a:cubicBezTo>
                    <a:cubicBezTo>
                      <a:pt x="16" y="40"/>
                      <a:pt x="16" y="40"/>
                      <a:pt x="16" y="40"/>
                    </a:cubicBezTo>
                    <a:cubicBezTo>
                      <a:pt x="16" y="39"/>
                      <a:pt x="16" y="39"/>
                      <a:pt x="16" y="39"/>
                    </a:cubicBezTo>
                    <a:cubicBezTo>
                      <a:pt x="19" y="39"/>
                      <a:pt x="19" y="39"/>
                      <a:pt x="19" y="39"/>
                    </a:cubicBezTo>
                    <a:cubicBezTo>
                      <a:pt x="19" y="38"/>
                      <a:pt x="19" y="38"/>
                      <a:pt x="19" y="38"/>
                    </a:cubicBezTo>
                    <a:cubicBezTo>
                      <a:pt x="24" y="39"/>
                      <a:pt x="24" y="39"/>
                      <a:pt x="24" y="39"/>
                    </a:cubicBezTo>
                    <a:cubicBezTo>
                      <a:pt x="25" y="38"/>
                      <a:pt x="25" y="38"/>
                      <a:pt x="25" y="38"/>
                    </a:cubicBezTo>
                    <a:cubicBezTo>
                      <a:pt x="26" y="38"/>
                      <a:pt x="26" y="38"/>
                      <a:pt x="26" y="38"/>
                    </a:cubicBezTo>
                    <a:cubicBezTo>
                      <a:pt x="27" y="37"/>
                      <a:pt x="27" y="37"/>
                      <a:pt x="27" y="37"/>
                    </a:cubicBezTo>
                    <a:cubicBezTo>
                      <a:pt x="27" y="39"/>
                      <a:pt x="27" y="39"/>
                      <a:pt x="27" y="39"/>
                    </a:cubicBezTo>
                    <a:cubicBezTo>
                      <a:pt x="26" y="39"/>
                      <a:pt x="26" y="39"/>
                      <a:pt x="26" y="39"/>
                    </a:cubicBezTo>
                    <a:cubicBezTo>
                      <a:pt x="28" y="40"/>
                      <a:pt x="28" y="40"/>
                      <a:pt x="28" y="40"/>
                    </a:cubicBezTo>
                    <a:cubicBezTo>
                      <a:pt x="27" y="40"/>
                      <a:pt x="27" y="40"/>
                      <a:pt x="27" y="40"/>
                    </a:cubicBezTo>
                    <a:cubicBezTo>
                      <a:pt x="27" y="41"/>
                      <a:pt x="27" y="41"/>
                      <a:pt x="27" y="41"/>
                    </a:cubicBezTo>
                    <a:cubicBezTo>
                      <a:pt x="26" y="41"/>
                      <a:pt x="26" y="41"/>
                      <a:pt x="26" y="41"/>
                    </a:cubicBezTo>
                    <a:cubicBezTo>
                      <a:pt x="26" y="42"/>
                      <a:pt x="26" y="42"/>
                      <a:pt x="26" y="42"/>
                    </a:cubicBezTo>
                    <a:cubicBezTo>
                      <a:pt x="26" y="42"/>
                      <a:pt x="26" y="42"/>
                      <a:pt x="26" y="42"/>
                    </a:cubicBezTo>
                    <a:cubicBezTo>
                      <a:pt x="26" y="42"/>
                      <a:pt x="26" y="42"/>
                      <a:pt x="26" y="42"/>
                    </a:cubicBezTo>
                    <a:cubicBezTo>
                      <a:pt x="21" y="42"/>
                      <a:pt x="21" y="42"/>
                      <a:pt x="21" y="42"/>
                    </a:cubicBezTo>
                    <a:cubicBezTo>
                      <a:pt x="20" y="43"/>
                      <a:pt x="20" y="43"/>
                      <a:pt x="20" y="43"/>
                    </a:cubicBezTo>
                    <a:cubicBezTo>
                      <a:pt x="20" y="43"/>
                      <a:pt x="20" y="43"/>
                      <a:pt x="20" y="43"/>
                    </a:cubicBezTo>
                    <a:cubicBezTo>
                      <a:pt x="20" y="42"/>
                      <a:pt x="20" y="42"/>
                      <a:pt x="20" y="42"/>
                    </a:cubicBezTo>
                    <a:cubicBezTo>
                      <a:pt x="18" y="43"/>
                      <a:pt x="18" y="43"/>
                      <a:pt x="18" y="43"/>
                    </a:cubicBezTo>
                    <a:cubicBezTo>
                      <a:pt x="18" y="44"/>
                      <a:pt x="18" y="44"/>
                      <a:pt x="18" y="44"/>
                    </a:cubicBezTo>
                    <a:cubicBezTo>
                      <a:pt x="17" y="45"/>
                      <a:pt x="17" y="45"/>
                      <a:pt x="17" y="45"/>
                    </a:cubicBezTo>
                    <a:cubicBezTo>
                      <a:pt x="19" y="45"/>
                      <a:pt x="19" y="45"/>
                      <a:pt x="19" y="45"/>
                    </a:cubicBezTo>
                    <a:cubicBezTo>
                      <a:pt x="19" y="46"/>
                      <a:pt x="19" y="46"/>
                      <a:pt x="19" y="46"/>
                    </a:cubicBezTo>
                    <a:cubicBezTo>
                      <a:pt x="21" y="46"/>
                      <a:pt x="21" y="46"/>
                      <a:pt x="21" y="46"/>
                    </a:cubicBezTo>
                    <a:cubicBezTo>
                      <a:pt x="21" y="46"/>
                      <a:pt x="21" y="46"/>
                      <a:pt x="21" y="46"/>
                    </a:cubicBezTo>
                    <a:cubicBezTo>
                      <a:pt x="21" y="47"/>
                      <a:pt x="21" y="47"/>
                      <a:pt x="21" y="47"/>
                    </a:cubicBezTo>
                    <a:cubicBezTo>
                      <a:pt x="21" y="48"/>
                      <a:pt x="21" y="48"/>
                      <a:pt x="21" y="48"/>
                    </a:cubicBezTo>
                    <a:cubicBezTo>
                      <a:pt x="20" y="48"/>
                      <a:pt x="20" y="48"/>
                      <a:pt x="20" y="48"/>
                    </a:cubicBezTo>
                    <a:cubicBezTo>
                      <a:pt x="19" y="47"/>
                      <a:pt x="19" y="47"/>
                      <a:pt x="19" y="47"/>
                    </a:cubicBezTo>
                    <a:cubicBezTo>
                      <a:pt x="16" y="47"/>
                      <a:pt x="16" y="47"/>
                      <a:pt x="16" y="47"/>
                    </a:cubicBezTo>
                    <a:cubicBezTo>
                      <a:pt x="16" y="46"/>
                      <a:pt x="16" y="46"/>
                      <a:pt x="16" y="46"/>
                    </a:cubicBezTo>
                    <a:cubicBezTo>
                      <a:pt x="15" y="46"/>
                      <a:pt x="15" y="46"/>
                      <a:pt x="15" y="46"/>
                    </a:cubicBezTo>
                    <a:cubicBezTo>
                      <a:pt x="15" y="46"/>
                      <a:pt x="15" y="46"/>
                      <a:pt x="15" y="46"/>
                    </a:cubicBezTo>
                    <a:cubicBezTo>
                      <a:pt x="13" y="45"/>
                      <a:pt x="13" y="45"/>
                      <a:pt x="13" y="45"/>
                    </a:cubicBezTo>
                    <a:cubicBezTo>
                      <a:pt x="11" y="46"/>
                      <a:pt x="11" y="46"/>
                      <a:pt x="11" y="46"/>
                    </a:cubicBezTo>
                    <a:cubicBezTo>
                      <a:pt x="11" y="46"/>
                      <a:pt x="11" y="46"/>
                      <a:pt x="11" y="46"/>
                    </a:cubicBezTo>
                    <a:cubicBezTo>
                      <a:pt x="12" y="47"/>
                      <a:pt x="12" y="47"/>
                      <a:pt x="12" y="47"/>
                    </a:cubicBezTo>
                    <a:cubicBezTo>
                      <a:pt x="13" y="48"/>
                      <a:pt x="13" y="48"/>
                      <a:pt x="13" y="48"/>
                    </a:cubicBezTo>
                    <a:cubicBezTo>
                      <a:pt x="13" y="49"/>
                      <a:pt x="13" y="49"/>
                      <a:pt x="13" y="49"/>
                    </a:cubicBezTo>
                    <a:cubicBezTo>
                      <a:pt x="14" y="50"/>
                      <a:pt x="14" y="50"/>
                      <a:pt x="14" y="50"/>
                    </a:cubicBezTo>
                    <a:cubicBezTo>
                      <a:pt x="15" y="52"/>
                      <a:pt x="15" y="52"/>
                      <a:pt x="15" y="52"/>
                    </a:cubicBezTo>
                    <a:cubicBezTo>
                      <a:pt x="18" y="52"/>
                      <a:pt x="18" y="52"/>
                      <a:pt x="18" y="52"/>
                    </a:cubicBezTo>
                    <a:cubicBezTo>
                      <a:pt x="19" y="53"/>
                      <a:pt x="19" y="53"/>
                      <a:pt x="19" y="53"/>
                    </a:cubicBezTo>
                    <a:cubicBezTo>
                      <a:pt x="19" y="54"/>
                      <a:pt x="19" y="54"/>
                      <a:pt x="19" y="54"/>
                    </a:cubicBezTo>
                    <a:cubicBezTo>
                      <a:pt x="20" y="55"/>
                      <a:pt x="20" y="55"/>
                      <a:pt x="20" y="55"/>
                    </a:cubicBezTo>
                    <a:cubicBezTo>
                      <a:pt x="21" y="55"/>
                      <a:pt x="21" y="55"/>
                      <a:pt x="21" y="55"/>
                    </a:cubicBezTo>
                    <a:cubicBezTo>
                      <a:pt x="21" y="55"/>
                      <a:pt x="21" y="55"/>
                      <a:pt x="21" y="55"/>
                    </a:cubicBezTo>
                    <a:cubicBezTo>
                      <a:pt x="21" y="54"/>
                      <a:pt x="21" y="54"/>
                      <a:pt x="21" y="54"/>
                    </a:cubicBezTo>
                    <a:cubicBezTo>
                      <a:pt x="23" y="54"/>
                      <a:pt x="23" y="54"/>
                      <a:pt x="23" y="54"/>
                    </a:cubicBezTo>
                    <a:cubicBezTo>
                      <a:pt x="24" y="55"/>
                      <a:pt x="24" y="55"/>
                      <a:pt x="24" y="55"/>
                    </a:cubicBezTo>
                    <a:cubicBezTo>
                      <a:pt x="24" y="53"/>
                      <a:pt x="24" y="53"/>
                      <a:pt x="24" y="53"/>
                    </a:cubicBezTo>
                    <a:cubicBezTo>
                      <a:pt x="24" y="53"/>
                      <a:pt x="24" y="53"/>
                      <a:pt x="24" y="53"/>
                    </a:cubicBezTo>
                    <a:cubicBezTo>
                      <a:pt x="25" y="54"/>
                      <a:pt x="25" y="54"/>
                      <a:pt x="25" y="54"/>
                    </a:cubicBezTo>
                    <a:cubicBezTo>
                      <a:pt x="27" y="55"/>
                      <a:pt x="27" y="55"/>
                      <a:pt x="27" y="55"/>
                    </a:cubicBezTo>
                    <a:cubicBezTo>
                      <a:pt x="28" y="53"/>
                      <a:pt x="28" y="53"/>
                      <a:pt x="28" y="53"/>
                    </a:cubicBezTo>
                    <a:cubicBezTo>
                      <a:pt x="31" y="55"/>
                      <a:pt x="31" y="55"/>
                      <a:pt x="31" y="55"/>
                    </a:cubicBezTo>
                    <a:cubicBezTo>
                      <a:pt x="32" y="54"/>
                      <a:pt x="32" y="54"/>
                      <a:pt x="32" y="54"/>
                    </a:cubicBezTo>
                    <a:cubicBezTo>
                      <a:pt x="32" y="53"/>
                      <a:pt x="32" y="53"/>
                      <a:pt x="32" y="53"/>
                    </a:cubicBezTo>
                    <a:cubicBezTo>
                      <a:pt x="33" y="54"/>
                      <a:pt x="33" y="54"/>
                      <a:pt x="33" y="54"/>
                    </a:cubicBezTo>
                    <a:cubicBezTo>
                      <a:pt x="32" y="55"/>
                      <a:pt x="32" y="55"/>
                      <a:pt x="32" y="55"/>
                    </a:cubicBezTo>
                    <a:cubicBezTo>
                      <a:pt x="32" y="56"/>
                      <a:pt x="32" y="56"/>
                      <a:pt x="32" y="56"/>
                    </a:cubicBezTo>
                    <a:cubicBezTo>
                      <a:pt x="32" y="58"/>
                      <a:pt x="32" y="58"/>
                      <a:pt x="32" y="58"/>
                    </a:cubicBezTo>
                    <a:cubicBezTo>
                      <a:pt x="33" y="59"/>
                      <a:pt x="33" y="59"/>
                      <a:pt x="33" y="59"/>
                    </a:cubicBezTo>
                    <a:cubicBezTo>
                      <a:pt x="33" y="59"/>
                      <a:pt x="33" y="59"/>
                      <a:pt x="33" y="59"/>
                    </a:cubicBezTo>
                    <a:cubicBezTo>
                      <a:pt x="33" y="60"/>
                      <a:pt x="33" y="60"/>
                      <a:pt x="33" y="60"/>
                    </a:cubicBezTo>
                    <a:cubicBezTo>
                      <a:pt x="34" y="61"/>
                      <a:pt x="34" y="61"/>
                      <a:pt x="34" y="61"/>
                    </a:cubicBezTo>
                    <a:cubicBezTo>
                      <a:pt x="34" y="61"/>
                      <a:pt x="34" y="61"/>
                      <a:pt x="34" y="61"/>
                    </a:cubicBezTo>
                    <a:cubicBezTo>
                      <a:pt x="34" y="62"/>
                      <a:pt x="34" y="62"/>
                      <a:pt x="34" y="62"/>
                    </a:cubicBezTo>
                    <a:cubicBezTo>
                      <a:pt x="36" y="62"/>
                      <a:pt x="36" y="62"/>
                      <a:pt x="36" y="62"/>
                    </a:cubicBezTo>
                    <a:cubicBezTo>
                      <a:pt x="36" y="63"/>
                      <a:pt x="36" y="63"/>
                      <a:pt x="36" y="63"/>
                    </a:cubicBezTo>
                    <a:cubicBezTo>
                      <a:pt x="37" y="63"/>
                      <a:pt x="37" y="63"/>
                      <a:pt x="37" y="63"/>
                    </a:cubicBezTo>
                    <a:cubicBezTo>
                      <a:pt x="37" y="62"/>
                      <a:pt x="37" y="62"/>
                      <a:pt x="37" y="62"/>
                    </a:cubicBezTo>
                    <a:cubicBezTo>
                      <a:pt x="37" y="63"/>
                      <a:pt x="37" y="63"/>
                      <a:pt x="37" y="63"/>
                    </a:cubicBezTo>
                    <a:cubicBezTo>
                      <a:pt x="41" y="62"/>
                      <a:pt x="41" y="62"/>
                      <a:pt x="41" y="62"/>
                    </a:cubicBezTo>
                    <a:cubicBezTo>
                      <a:pt x="43" y="61"/>
                      <a:pt x="43" y="61"/>
                      <a:pt x="43" y="61"/>
                    </a:cubicBezTo>
                    <a:cubicBezTo>
                      <a:pt x="43" y="60"/>
                      <a:pt x="43" y="60"/>
                      <a:pt x="43" y="60"/>
                    </a:cubicBezTo>
                    <a:cubicBezTo>
                      <a:pt x="43" y="58"/>
                      <a:pt x="43" y="58"/>
                      <a:pt x="43" y="58"/>
                    </a:cubicBezTo>
                    <a:cubicBezTo>
                      <a:pt x="44" y="57"/>
                      <a:pt x="44" y="57"/>
                      <a:pt x="44" y="57"/>
                    </a:cubicBezTo>
                    <a:cubicBezTo>
                      <a:pt x="46" y="57"/>
                      <a:pt x="46" y="57"/>
                      <a:pt x="46" y="57"/>
                    </a:cubicBezTo>
                    <a:cubicBezTo>
                      <a:pt x="48" y="55"/>
                      <a:pt x="48" y="55"/>
                      <a:pt x="48" y="55"/>
                    </a:cubicBezTo>
                    <a:cubicBezTo>
                      <a:pt x="49" y="56"/>
                      <a:pt x="49" y="56"/>
                      <a:pt x="49" y="56"/>
                    </a:cubicBezTo>
                    <a:cubicBezTo>
                      <a:pt x="49" y="56"/>
                      <a:pt x="49" y="56"/>
                      <a:pt x="49" y="56"/>
                    </a:cubicBezTo>
                    <a:cubicBezTo>
                      <a:pt x="49" y="57"/>
                      <a:pt x="49" y="57"/>
                      <a:pt x="49" y="57"/>
                    </a:cubicBezTo>
                    <a:cubicBezTo>
                      <a:pt x="50" y="56"/>
                      <a:pt x="50" y="56"/>
                      <a:pt x="50" y="56"/>
                    </a:cubicBezTo>
                    <a:cubicBezTo>
                      <a:pt x="51" y="56"/>
                      <a:pt x="51" y="56"/>
                      <a:pt x="51" y="56"/>
                    </a:cubicBezTo>
                    <a:cubicBezTo>
                      <a:pt x="52" y="54"/>
                      <a:pt x="52" y="54"/>
                      <a:pt x="52" y="54"/>
                    </a:cubicBezTo>
                    <a:cubicBezTo>
                      <a:pt x="54" y="54"/>
                      <a:pt x="54" y="54"/>
                      <a:pt x="54" y="54"/>
                    </a:cubicBezTo>
                    <a:cubicBezTo>
                      <a:pt x="53" y="53"/>
                      <a:pt x="53" y="53"/>
                      <a:pt x="53" y="53"/>
                    </a:cubicBezTo>
                    <a:cubicBezTo>
                      <a:pt x="54" y="52"/>
                      <a:pt x="54" y="52"/>
                      <a:pt x="54" y="52"/>
                    </a:cubicBezTo>
                    <a:cubicBezTo>
                      <a:pt x="54" y="51"/>
                      <a:pt x="54" y="51"/>
                      <a:pt x="54" y="51"/>
                    </a:cubicBezTo>
                    <a:cubicBezTo>
                      <a:pt x="55" y="51"/>
                      <a:pt x="55" y="51"/>
                      <a:pt x="55" y="51"/>
                    </a:cubicBezTo>
                    <a:cubicBezTo>
                      <a:pt x="55" y="50"/>
                      <a:pt x="55" y="50"/>
                      <a:pt x="55" y="50"/>
                    </a:cubicBezTo>
                    <a:cubicBezTo>
                      <a:pt x="55" y="49"/>
                      <a:pt x="55" y="49"/>
                      <a:pt x="55" y="49"/>
                    </a:cubicBezTo>
                    <a:cubicBezTo>
                      <a:pt x="55" y="49"/>
                      <a:pt x="55" y="49"/>
                      <a:pt x="55" y="49"/>
                    </a:cubicBezTo>
                    <a:cubicBezTo>
                      <a:pt x="55" y="48"/>
                      <a:pt x="55" y="48"/>
                      <a:pt x="55" y="48"/>
                    </a:cubicBezTo>
                    <a:cubicBezTo>
                      <a:pt x="55" y="48"/>
                      <a:pt x="55" y="48"/>
                      <a:pt x="55" y="48"/>
                    </a:cubicBezTo>
                    <a:cubicBezTo>
                      <a:pt x="54" y="46"/>
                      <a:pt x="54" y="46"/>
                      <a:pt x="54" y="46"/>
                    </a:cubicBezTo>
                    <a:cubicBezTo>
                      <a:pt x="56" y="44"/>
                      <a:pt x="56" y="44"/>
                      <a:pt x="56" y="44"/>
                    </a:cubicBezTo>
                    <a:cubicBezTo>
                      <a:pt x="56" y="44"/>
                      <a:pt x="56" y="44"/>
                      <a:pt x="56" y="44"/>
                    </a:cubicBezTo>
                    <a:cubicBezTo>
                      <a:pt x="57" y="44"/>
                      <a:pt x="57" y="44"/>
                      <a:pt x="57" y="44"/>
                    </a:cubicBezTo>
                    <a:cubicBezTo>
                      <a:pt x="58" y="42"/>
                      <a:pt x="58" y="42"/>
                      <a:pt x="58" y="42"/>
                    </a:cubicBezTo>
                    <a:cubicBezTo>
                      <a:pt x="59" y="42"/>
                      <a:pt x="59" y="42"/>
                      <a:pt x="59" y="42"/>
                    </a:cubicBezTo>
                    <a:cubicBezTo>
                      <a:pt x="59" y="41"/>
                      <a:pt x="59" y="41"/>
                      <a:pt x="59" y="41"/>
                    </a:cubicBezTo>
                    <a:cubicBezTo>
                      <a:pt x="60" y="41"/>
                      <a:pt x="60" y="41"/>
                      <a:pt x="60" y="41"/>
                    </a:cubicBezTo>
                    <a:cubicBezTo>
                      <a:pt x="60" y="40"/>
                      <a:pt x="60" y="40"/>
                      <a:pt x="60" y="40"/>
                    </a:cubicBezTo>
                    <a:cubicBezTo>
                      <a:pt x="60" y="40"/>
                      <a:pt x="60" y="40"/>
                      <a:pt x="60" y="40"/>
                    </a:cubicBezTo>
                    <a:cubicBezTo>
                      <a:pt x="61" y="38"/>
                      <a:pt x="61" y="38"/>
                      <a:pt x="61" y="38"/>
                    </a:cubicBezTo>
                    <a:cubicBezTo>
                      <a:pt x="61" y="37"/>
                      <a:pt x="61" y="37"/>
                      <a:pt x="61" y="37"/>
                    </a:cubicBezTo>
                    <a:cubicBezTo>
                      <a:pt x="63" y="37"/>
                      <a:pt x="63" y="37"/>
                      <a:pt x="63" y="37"/>
                    </a:cubicBezTo>
                    <a:cubicBezTo>
                      <a:pt x="64" y="34"/>
                      <a:pt x="64" y="34"/>
                      <a:pt x="64" y="34"/>
                    </a:cubicBezTo>
                    <a:cubicBezTo>
                      <a:pt x="63" y="33"/>
                      <a:pt x="63" y="33"/>
                      <a:pt x="63" y="33"/>
                    </a:cubicBezTo>
                    <a:cubicBezTo>
                      <a:pt x="63" y="33"/>
                      <a:pt x="63" y="33"/>
                      <a:pt x="63" y="33"/>
                    </a:cubicBezTo>
                    <a:cubicBezTo>
                      <a:pt x="63" y="32"/>
                      <a:pt x="63" y="32"/>
                      <a:pt x="63" y="32"/>
                    </a:cubicBezTo>
                    <a:cubicBezTo>
                      <a:pt x="64" y="31"/>
                      <a:pt x="64" y="31"/>
                      <a:pt x="64" y="31"/>
                    </a:cubicBezTo>
                    <a:cubicBezTo>
                      <a:pt x="63" y="30"/>
                      <a:pt x="63" y="30"/>
                      <a:pt x="63" y="30"/>
                    </a:cubicBezTo>
                    <a:cubicBezTo>
                      <a:pt x="63" y="30"/>
                      <a:pt x="63" y="30"/>
                      <a:pt x="63" y="30"/>
                    </a:cubicBezTo>
                    <a:cubicBezTo>
                      <a:pt x="63" y="30"/>
                      <a:pt x="63" y="30"/>
                      <a:pt x="63" y="30"/>
                    </a:cubicBezTo>
                    <a:cubicBezTo>
                      <a:pt x="64" y="26"/>
                      <a:pt x="64" y="26"/>
                      <a:pt x="64" y="26"/>
                    </a:cubicBezTo>
                    <a:cubicBezTo>
                      <a:pt x="64" y="26"/>
                      <a:pt x="65" y="26"/>
                      <a:pt x="64" y="25"/>
                    </a:cubicBezTo>
                    <a:cubicBezTo>
                      <a:pt x="62" y="24"/>
                      <a:pt x="62" y="23"/>
                      <a:pt x="62" y="23"/>
                    </a:cubicBezTo>
                    <a:cubicBezTo>
                      <a:pt x="64" y="20"/>
                      <a:pt x="64" y="20"/>
                      <a:pt x="64" y="20"/>
                    </a:cubicBezTo>
                    <a:cubicBezTo>
                      <a:pt x="63" y="18"/>
                      <a:pt x="63" y="18"/>
                      <a:pt x="63" y="18"/>
                    </a:cubicBezTo>
                    <a:cubicBezTo>
                      <a:pt x="63" y="18"/>
                      <a:pt x="63" y="14"/>
                      <a:pt x="62" y="14"/>
                    </a:cubicBezTo>
                    <a:cubicBezTo>
                      <a:pt x="61" y="14"/>
                      <a:pt x="60" y="14"/>
                      <a:pt x="60" y="14"/>
                    </a:cubicBezTo>
                    <a:cubicBezTo>
                      <a:pt x="60" y="14"/>
                      <a:pt x="60" y="14"/>
                      <a:pt x="60" y="14"/>
                    </a:cubicBezTo>
                    <a:cubicBezTo>
                      <a:pt x="59" y="14"/>
                      <a:pt x="57" y="14"/>
                      <a:pt x="57" y="14"/>
                    </a:cubicBezTo>
                    <a:cubicBezTo>
                      <a:pt x="56" y="13"/>
                      <a:pt x="54" y="11"/>
                      <a:pt x="54" y="11"/>
                    </a:cubicBezTo>
                    <a:cubicBezTo>
                      <a:pt x="53" y="9"/>
                      <a:pt x="53" y="9"/>
                      <a:pt x="53" y="9"/>
                    </a:cubicBezTo>
                    <a:cubicBezTo>
                      <a:pt x="53" y="9"/>
                      <a:pt x="53" y="10"/>
                      <a:pt x="52" y="10"/>
                    </a:cubicBezTo>
                    <a:cubicBezTo>
                      <a:pt x="51" y="10"/>
                      <a:pt x="51" y="10"/>
                      <a:pt x="50" y="10"/>
                    </a:cubicBezTo>
                    <a:cubicBezTo>
                      <a:pt x="50" y="10"/>
                      <a:pt x="50" y="10"/>
                      <a:pt x="49" y="10"/>
                    </a:cubicBezTo>
                    <a:cubicBezTo>
                      <a:pt x="48" y="9"/>
                      <a:pt x="48" y="7"/>
                      <a:pt x="48" y="7"/>
                    </a:cubicBezTo>
                    <a:cubicBezTo>
                      <a:pt x="48" y="7"/>
                      <a:pt x="47" y="7"/>
                      <a:pt x="47" y="7"/>
                    </a:cubicBezTo>
                    <a:cubicBezTo>
                      <a:pt x="46" y="7"/>
                      <a:pt x="46" y="7"/>
                      <a:pt x="46" y="7"/>
                    </a:cubicBezTo>
                    <a:cubicBezTo>
                      <a:pt x="45" y="8"/>
                      <a:pt x="44" y="9"/>
                      <a:pt x="44" y="9"/>
                    </a:cubicBezTo>
                    <a:cubicBezTo>
                      <a:pt x="44" y="9"/>
                      <a:pt x="45" y="10"/>
                      <a:pt x="45" y="10"/>
                    </a:cubicBezTo>
                    <a:cubicBezTo>
                      <a:pt x="44" y="11"/>
                      <a:pt x="43" y="12"/>
                      <a:pt x="43" y="12"/>
                    </a:cubicBezTo>
                    <a:cubicBezTo>
                      <a:pt x="43" y="12"/>
                      <a:pt x="42" y="12"/>
                      <a:pt x="41" y="11"/>
                    </a:cubicBezTo>
                    <a:cubicBezTo>
                      <a:pt x="40" y="10"/>
                      <a:pt x="41" y="9"/>
                      <a:pt x="41" y="8"/>
                    </a:cubicBezTo>
                    <a:cubicBezTo>
                      <a:pt x="41" y="7"/>
                      <a:pt x="41" y="8"/>
                      <a:pt x="41" y="6"/>
                    </a:cubicBezTo>
                    <a:cubicBezTo>
                      <a:pt x="41" y="4"/>
                      <a:pt x="42" y="2"/>
                      <a:pt x="42" y="2"/>
                    </a:cubicBezTo>
                    <a:cubicBezTo>
                      <a:pt x="42" y="2"/>
                      <a:pt x="41" y="0"/>
                      <a:pt x="39" y="0"/>
                    </a:cubicBezTo>
                    <a:cubicBezTo>
                      <a:pt x="39" y="0"/>
                      <a:pt x="39" y="0"/>
                      <a:pt x="38" y="0"/>
                    </a:cubicBezTo>
                    <a:cubicBezTo>
                      <a:pt x="35" y="1"/>
                      <a:pt x="34" y="0"/>
                      <a:pt x="34" y="2"/>
                    </a:cubicBezTo>
                    <a:cubicBezTo>
                      <a:pt x="34" y="4"/>
                      <a:pt x="33" y="6"/>
                      <a:pt x="33" y="6"/>
                    </a:cubicBezTo>
                    <a:cubicBezTo>
                      <a:pt x="33" y="6"/>
                      <a:pt x="34" y="6"/>
                      <a:pt x="33" y="7"/>
                    </a:cubicBezTo>
                    <a:cubicBezTo>
                      <a:pt x="32" y="9"/>
                      <a:pt x="30" y="9"/>
                      <a:pt x="30" y="9"/>
                    </a:cubicBezTo>
                    <a:cubicBezTo>
                      <a:pt x="28" y="5"/>
                      <a:pt x="28" y="5"/>
                      <a:pt x="28" y="5"/>
                    </a:cubicBezTo>
                    <a:cubicBezTo>
                      <a:pt x="28" y="5"/>
                      <a:pt x="27" y="3"/>
                      <a:pt x="25" y="3"/>
                    </a:cubicBezTo>
                    <a:cubicBezTo>
                      <a:pt x="23" y="3"/>
                      <a:pt x="21" y="2"/>
                      <a:pt x="21" y="2"/>
                    </a:cubicBezTo>
                    <a:cubicBezTo>
                      <a:pt x="21" y="2"/>
                      <a:pt x="21" y="2"/>
                      <a:pt x="20" y="2"/>
                    </a:cubicBezTo>
                    <a:cubicBezTo>
                      <a:pt x="19" y="2"/>
                      <a:pt x="18" y="2"/>
                      <a:pt x="17" y="3"/>
                    </a:cubicBezTo>
                    <a:cubicBezTo>
                      <a:pt x="16" y="4"/>
                      <a:pt x="15" y="5"/>
                      <a:pt x="15" y="5"/>
                    </a:cubicBezTo>
                    <a:cubicBezTo>
                      <a:pt x="16" y="7"/>
                      <a:pt x="16" y="7"/>
                      <a:pt x="16" y="7"/>
                    </a:cubicBezTo>
                    <a:cubicBezTo>
                      <a:pt x="18" y="5"/>
                      <a:pt x="18" y="5"/>
                      <a:pt x="18" y="5"/>
                    </a:cubicBezTo>
                    <a:cubicBezTo>
                      <a:pt x="23" y="7"/>
                      <a:pt x="23" y="7"/>
                      <a:pt x="23" y="7"/>
                    </a:cubicBezTo>
                    <a:cubicBezTo>
                      <a:pt x="23" y="7"/>
                      <a:pt x="25" y="10"/>
                      <a:pt x="23" y="10"/>
                    </a:cubicBezTo>
                    <a:cubicBezTo>
                      <a:pt x="21" y="10"/>
                      <a:pt x="19" y="11"/>
                      <a:pt x="18" y="11"/>
                    </a:cubicBezTo>
                    <a:cubicBezTo>
                      <a:pt x="17" y="11"/>
                      <a:pt x="18" y="11"/>
                      <a:pt x="17" y="11"/>
                    </a:cubicBezTo>
                    <a:cubicBezTo>
                      <a:pt x="17" y="11"/>
                      <a:pt x="16" y="11"/>
                      <a:pt x="15" y="11"/>
                    </a:cubicBezTo>
                    <a:cubicBezTo>
                      <a:pt x="11" y="9"/>
                      <a:pt x="10" y="7"/>
                      <a:pt x="10" y="7"/>
                    </a:cubicBezTo>
                    <a:cubicBezTo>
                      <a:pt x="10" y="7"/>
                      <a:pt x="8" y="11"/>
                      <a:pt x="7" y="11"/>
                    </a:cubicBezTo>
                    <a:cubicBezTo>
                      <a:pt x="6" y="12"/>
                      <a:pt x="4" y="13"/>
                      <a:pt x="4" y="13"/>
                    </a:cubicBezTo>
                    <a:cubicBezTo>
                      <a:pt x="6" y="16"/>
                      <a:pt x="6" y="16"/>
                      <a:pt x="6" y="16"/>
                    </a:cubicBezTo>
                    <a:cubicBezTo>
                      <a:pt x="3" y="17"/>
                      <a:pt x="3" y="17"/>
                      <a:pt x="3" y="17"/>
                    </a:cubicBezTo>
                    <a:cubicBezTo>
                      <a:pt x="3" y="17"/>
                      <a:pt x="2" y="18"/>
                      <a:pt x="1" y="19"/>
                    </a:cubicBezTo>
                    <a:cubicBezTo>
                      <a:pt x="0" y="20"/>
                      <a:pt x="0" y="22"/>
                      <a:pt x="1" y="22"/>
                    </a:cubicBezTo>
                    <a:close/>
                  </a:path>
                </a:pathLst>
              </a:custGeom>
              <a:solidFill>
                <a:srgbClr val="0071B4">
                  <a:alpha val="25098"/>
                </a:srgbClr>
              </a:solidFill>
              <a:ln w="9525">
                <a:noFill/>
                <a:round/>
                <a:headEnd/>
                <a:tailEnd/>
              </a:ln>
            </p:spPr>
            <p:txBody>
              <a:bodyPr/>
              <a:lstStyle/>
              <a:p>
                <a:endParaRPr lang="en-US"/>
              </a:p>
            </p:txBody>
          </p:sp>
        </p:grpSp>
        <p:grpSp>
          <p:nvGrpSpPr>
            <p:cNvPr id="5" name="Group 405"/>
            <p:cNvGrpSpPr>
              <a:grpSpLocks/>
            </p:cNvGrpSpPr>
            <p:nvPr/>
          </p:nvGrpSpPr>
          <p:grpSpPr bwMode="auto">
            <a:xfrm>
              <a:off x="214" y="1180"/>
              <a:ext cx="5332" cy="2688"/>
              <a:chOff x="214" y="1180"/>
              <a:chExt cx="5332" cy="2688"/>
            </a:xfrm>
          </p:grpSpPr>
          <p:sp>
            <p:nvSpPr>
              <p:cNvPr id="11355" name="Freeform 406"/>
              <p:cNvSpPr>
                <a:spLocks/>
              </p:cNvSpPr>
              <p:nvPr/>
            </p:nvSpPr>
            <p:spPr bwMode="auto">
              <a:xfrm>
                <a:off x="3505" y="1180"/>
                <a:ext cx="4" cy="2"/>
              </a:xfrm>
              <a:custGeom>
                <a:avLst/>
                <a:gdLst>
                  <a:gd name="T0" fmla="*/ 4 w 4"/>
                  <a:gd name="T1" fmla="*/ 0 h 2"/>
                  <a:gd name="T2" fmla="*/ 4 w 4"/>
                  <a:gd name="T3" fmla="*/ 0 h 2"/>
                  <a:gd name="T4" fmla="*/ 0 w 4"/>
                  <a:gd name="T5" fmla="*/ 0 h 2"/>
                  <a:gd name="T6" fmla="*/ 0 w 4"/>
                  <a:gd name="T7" fmla="*/ 2 h 2"/>
                  <a:gd name="T8" fmla="*/ 4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lnTo>
                      <a:pt x="4" y="0"/>
                    </a:lnTo>
                    <a:lnTo>
                      <a:pt x="0" y="0"/>
                    </a:lnTo>
                    <a:lnTo>
                      <a:pt x="0" y="2"/>
                    </a:lnTo>
                    <a:lnTo>
                      <a:pt x="4" y="0"/>
                    </a:lnTo>
                    <a:close/>
                  </a:path>
                </a:pathLst>
              </a:custGeom>
              <a:solidFill>
                <a:srgbClr val="0071B4">
                  <a:alpha val="25098"/>
                </a:srgbClr>
              </a:solidFill>
              <a:ln w="9525">
                <a:noFill/>
                <a:round/>
                <a:headEnd/>
                <a:tailEnd/>
              </a:ln>
            </p:spPr>
            <p:txBody>
              <a:bodyPr/>
              <a:lstStyle/>
              <a:p>
                <a:endParaRPr lang="en-US"/>
              </a:p>
            </p:txBody>
          </p:sp>
          <p:sp>
            <p:nvSpPr>
              <p:cNvPr id="11356" name="Freeform 407"/>
              <p:cNvSpPr>
                <a:spLocks/>
              </p:cNvSpPr>
              <p:nvPr/>
            </p:nvSpPr>
            <p:spPr bwMode="auto">
              <a:xfrm>
                <a:off x="5458" y="1962"/>
                <a:ext cx="44" cy="24"/>
              </a:xfrm>
              <a:custGeom>
                <a:avLst/>
                <a:gdLst>
                  <a:gd name="T0" fmla="*/ 42 w 44"/>
                  <a:gd name="T1" fmla="*/ 16 h 24"/>
                  <a:gd name="T2" fmla="*/ 40 w 44"/>
                  <a:gd name="T3" fmla="*/ 14 h 24"/>
                  <a:gd name="T4" fmla="*/ 38 w 44"/>
                  <a:gd name="T5" fmla="*/ 14 h 24"/>
                  <a:gd name="T6" fmla="*/ 36 w 44"/>
                  <a:gd name="T7" fmla="*/ 16 h 24"/>
                  <a:gd name="T8" fmla="*/ 32 w 44"/>
                  <a:gd name="T9" fmla="*/ 14 h 24"/>
                  <a:gd name="T10" fmla="*/ 32 w 44"/>
                  <a:gd name="T11" fmla="*/ 12 h 24"/>
                  <a:gd name="T12" fmla="*/ 26 w 44"/>
                  <a:gd name="T13" fmla="*/ 10 h 24"/>
                  <a:gd name="T14" fmla="*/ 26 w 44"/>
                  <a:gd name="T15" fmla="*/ 8 h 24"/>
                  <a:gd name="T16" fmla="*/ 24 w 44"/>
                  <a:gd name="T17" fmla="*/ 6 h 24"/>
                  <a:gd name="T18" fmla="*/ 24 w 44"/>
                  <a:gd name="T19" fmla="*/ 6 h 24"/>
                  <a:gd name="T20" fmla="*/ 22 w 44"/>
                  <a:gd name="T21" fmla="*/ 4 h 24"/>
                  <a:gd name="T22" fmla="*/ 20 w 44"/>
                  <a:gd name="T23" fmla="*/ 4 h 24"/>
                  <a:gd name="T24" fmla="*/ 18 w 44"/>
                  <a:gd name="T25" fmla="*/ 4 h 24"/>
                  <a:gd name="T26" fmla="*/ 18 w 44"/>
                  <a:gd name="T27" fmla="*/ 4 h 24"/>
                  <a:gd name="T28" fmla="*/ 16 w 44"/>
                  <a:gd name="T29" fmla="*/ 4 h 24"/>
                  <a:gd name="T30" fmla="*/ 14 w 44"/>
                  <a:gd name="T31" fmla="*/ 6 h 24"/>
                  <a:gd name="T32" fmla="*/ 12 w 44"/>
                  <a:gd name="T33" fmla="*/ 6 h 24"/>
                  <a:gd name="T34" fmla="*/ 10 w 44"/>
                  <a:gd name="T35" fmla="*/ 4 h 24"/>
                  <a:gd name="T36" fmla="*/ 4 w 44"/>
                  <a:gd name="T37" fmla="*/ 4 h 24"/>
                  <a:gd name="T38" fmla="*/ 2 w 44"/>
                  <a:gd name="T39" fmla="*/ 0 h 24"/>
                  <a:gd name="T40" fmla="*/ 2 w 44"/>
                  <a:gd name="T41" fmla="*/ 2 h 24"/>
                  <a:gd name="T42" fmla="*/ 0 w 44"/>
                  <a:gd name="T43" fmla="*/ 10 h 24"/>
                  <a:gd name="T44" fmla="*/ 2 w 44"/>
                  <a:gd name="T45" fmla="*/ 14 h 24"/>
                  <a:gd name="T46" fmla="*/ 4 w 44"/>
                  <a:gd name="T47" fmla="*/ 14 h 24"/>
                  <a:gd name="T48" fmla="*/ 6 w 44"/>
                  <a:gd name="T49" fmla="*/ 16 h 24"/>
                  <a:gd name="T50" fmla="*/ 8 w 44"/>
                  <a:gd name="T51" fmla="*/ 14 h 24"/>
                  <a:gd name="T52" fmla="*/ 10 w 44"/>
                  <a:gd name="T53" fmla="*/ 14 h 24"/>
                  <a:gd name="T54" fmla="*/ 14 w 44"/>
                  <a:gd name="T55" fmla="*/ 14 h 24"/>
                  <a:gd name="T56" fmla="*/ 16 w 44"/>
                  <a:gd name="T57" fmla="*/ 14 h 24"/>
                  <a:gd name="T58" fmla="*/ 22 w 44"/>
                  <a:gd name="T59" fmla="*/ 18 h 24"/>
                  <a:gd name="T60" fmla="*/ 28 w 44"/>
                  <a:gd name="T61" fmla="*/ 22 h 24"/>
                  <a:gd name="T62" fmla="*/ 30 w 44"/>
                  <a:gd name="T63" fmla="*/ 22 h 24"/>
                  <a:gd name="T64" fmla="*/ 30 w 44"/>
                  <a:gd name="T65" fmla="*/ 24 h 24"/>
                  <a:gd name="T66" fmla="*/ 32 w 44"/>
                  <a:gd name="T67" fmla="*/ 24 h 24"/>
                  <a:gd name="T68" fmla="*/ 34 w 44"/>
                  <a:gd name="T69" fmla="*/ 22 h 24"/>
                  <a:gd name="T70" fmla="*/ 36 w 44"/>
                  <a:gd name="T71" fmla="*/ 20 h 24"/>
                  <a:gd name="T72" fmla="*/ 38 w 44"/>
                  <a:gd name="T73" fmla="*/ 20 h 24"/>
                  <a:gd name="T74" fmla="*/ 42 w 44"/>
                  <a:gd name="T75" fmla="*/ 20 h 24"/>
                  <a:gd name="T76" fmla="*/ 44 w 44"/>
                  <a:gd name="T77" fmla="*/ 20 h 24"/>
                  <a:gd name="T78" fmla="*/ 44 w 44"/>
                  <a:gd name="T79" fmla="*/ 18 h 24"/>
                  <a:gd name="T80" fmla="*/ 44 w 44"/>
                  <a:gd name="T81" fmla="*/ 16 h 24"/>
                  <a:gd name="T82" fmla="*/ 44 w 44"/>
                  <a:gd name="T83" fmla="*/ 16 h 24"/>
                  <a:gd name="T84" fmla="*/ 42 w 44"/>
                  <a:gd name="T85" fmla="*/ 16 h 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
                  <a:gd name="T130" fmla="*/ 0 h 24"/>
                  <a:gd name="T131" fmla="*/ 44 w 44"/>
                  <a:gd name="T132" fmla="*/ 24 h 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 h="24">
                    <a:moveTo>
                      <a:pt x="42" y="16"/>
                    </a:moveTo>
                    <a:lnTo>
                      <a:pt x="40" y="14"/>
                    </a:lnTo>
                    <a:lnTo>
                      <a:pt x="38" y="14"/>
                    </a:lnTo>
                    <a:lnTo>
                      <a:pt x="36" y="16"/>
                    </a:lnTo>
                    <a:lnTo>
                      <a:pt x="32" y="14"/>
                    </a:lnTo>
                    <a:lnTo>
                      <a:pt x="32" y="12"/>
                    </a:lnTo>
                    <a:lnTo>
                      <a:pt x="26" y="10"/>
                    </a:lnTo>
                    <a:lnTo>
                      <a:pt x="26" y="8"/>
                    </a:lnTo>
                    <a:lnTo>
                      <a:pt x="24" y="6"/>
                    </a:lnTo>
                    <a:lnTo>
                      <a:pt x="22" y="4"/>
                    </a:lnTo>
                    <a:lnTo>
                      <a:pt x="20" y="4"/>
                    </a:lnTo>
                    <a:lnTo>
                      <a:pt x="18" y="4"/>
                    </a:lnTo>
                    <a:lnTo>
                      <a:pt x="16" y="4"/>
                    </a:lnTo>
                    <a:lnTo>
                      <a:pt x="14" y="6"/>
                    </a:lnTo>
                    <a:lnTo>
                      <a:pt x="12" y="6"/>
                    </a:lnTo>
                    <a:lnTo>
                      <a:pt x="10" y="4"/>
                    </a:lnTo>
                    <a:lnTo>
                      <a:pt x="4" y="4"/>
                    </a:lnTo>
                    <a:lnTo>
                      <a:pt x="2" y="0"/>
                    </a:lnTo>
                    <a:lnTo>
                      <a:pt x="2" y="2"/>
                    </a:lnTo>
                    <a:lnTo>
                      <a:pt x="0" y="10"/>
                    </a:lnTo>
                    <a:lnTo>
                      <a:pt x="2" y="14"/>
                    </a:lnTo>
                    <a:lnTo>
                      <a:pt x="4" y="14"/>
                    </a:lnTo>
                    <a:lnTo>
                      <a:pt x="6" y="16"/>
                    </a:lnTo>
                    <a:lnTo>
                      <a:pt x="8" y="14"/>
                    </a:lnTo>
                    <a:lnTo>
                      <a:pt x="10" y="14"/>
                    </a:lnTo>
                    <a:lnTo>
                      <a:pt x="14" y="14"/>
                    </a:lnTo>
                    <a:lnTo>
                      <a:pt x="16" y="14"/>
                    </a:lnTo>
                    <a:lnTo>
                      <a:pt x="22" y="18"/>
                    </a:lnTo>
                    <a:lnTo>
                      <a:pt x="28" y="22"/>
                    </a:lnTo>
                    <a:lnTo>
                      <a:pt x="30" y="22"/>
                    </a:lnTo>
                    <a:lnTo>
                      <a:pt x="30" y="24"/>
                    </a:lnTo>
                    <a:lnTo>
                      <a:pt x="32" y="24"/>
                    </a:lnTo>
                    <a:lnTo>
                      <a:pt x="34" y="22"/>
                    </a:lnTo>
                    <a:lnTo>
                      <a:pt x="36" y="20"/>
                    </a:lnTo>
                    <a:lnTo>
                      <a:pt x="38" y="20"/>
                    </a:lnTo>
                    <a:lnTo>
                      <a:pt x="42" y="20"/>
                    </a:lnTo>
                    <a:lnTo>
                      <a:pt x="44" y="20"/>
                    </a:lnTo>
                    <a:lnTo>
                      <a:pt x="44" y="18"/>
                    </a:lnTo>
                    <a:lnTo>
                      <a:pt x="44" y="16"/>
                    </a:lnTo>
                    <a:lnTo>
                      <a:pt x="42" y="16"/>
                    </a:lnTo>
                    <a:close/>
                  </a:path>
                </a:pathLst>
              </a:custGeom>
              <a:solidFill>
                <a:srgbClr val="0071B4">
                  <a:alpha val="25098"/>
                </a:srgbClr>
              </a:solidFill>
              <a:ln w="9525">
                <a:noFill/>
                <a:round/>
                <a:headEnd/>
                <a:tailEnd/>
              </a:ln>
            </p:spPr>
            <p:txBody>
              <a:bodyPr/>
              <a:lstStyle/>
              <a:p>
                <a:endParaRPr lang="en-US"/>
              </a:p>
            </p:txBody>
          </p:sp>
          <p:sp>
            <p:nvSpPr>
              <p:cNvPr id="11357" name="Freeform 408"/>
              <p:cNvSpPr>
                <a:spLocks/>
              </p:cNvSpPr>
              <p:nvPr/>
            </p:nvSpPr>
            <p:spPr bwMode="auto">
              <a:xfrm>
                <a:off x="5520" y="2064"/>
                <a:ext cx="26" cy="16"/>
              </a:xfrm>
              <a:custGeom>
                <a:avLst/>
                <a:gdLst>
                  <a:gd name="T0" fmla="*/ 26 w 26"/>
                  <a:gd name="T1" fmla="*/ 8 h 16"/>
                  <a:gd name="T2" fmla="*/ 24 w 26"/>
                  <a:gd name="T3" fmla="*/ 8 h 16"/>
                  <a:gd name="T4" fmla="*/ 24 w 26"/>
                  <a:gd name="T5" fmla="*/ 2 h 16"/>
                  <a:gd name="T6" fmla="*/ 24 w 26"/>
                  <a:gd name="T7" fmla="*/ 2 h 16"/>
                  <a:gd name="T8" fmla="*/ 18 w 26"/>
                  <a:gd name="T9" fmla="*/ 2 h 16"/>
                  <a:gd name="T10" fmla="*/ 16 w 26"/>
                  <a:gd name="T11" fmla="*/ 0 h 16"/>
                  <a:gd name="T12" fmla="*/ 14 w 26"/>
                  <a:gd name="T13" fmla="*/ 0 h 16"/>
                  <a:gd name="T14" fmla="*/ 8 w 26"/>
                  <a:gd name="T15" fmla="*/ 4 h 16"/>
                  <a:gd name="T16" fmla="*/ 0 w 26"/>
                  <a:gd name="T17" fmla="*/ 4 h 16"/>
                  <a:gd name="T18" fmla="*/ 0 w 26"/>
                  <a:gd name="T19" fmla="*/ 4 h 16"/>
                  <a:gd name="T20" fmla="*/ 0 w 26"/>
                  <a:gd name="T21" fmla="*/ 6 h 16"/>
                  <a:gd name="T22" fmla="*/ 0 w 26"/>
                  <a:gd name="T23" fmla="*/ 8 h 16"/>
                  <a:gd name="T24" fmla="*/ 4 w 26"/>
                  <a:gd name="T25" fmla="*/ 12 h 16"/>
                  <a:gd name="T26" fmla="*/ 6 w 26"/>
                  <a:gd name="T27" fmla="*/ 12 h 16"/>
                  <a:gd name="T28" fmla="*/ 8 w 26"/>
                  <a:gd name="T29" fmla="*/ 12 h 16"/>
                  <a:gd name="T30" fmla="*/ 18 w 26"/>
                  <a:gd name="T31" fmla="*/ 16 h 16"/>
                  <a:gd name="T32" fmla="*/ 18 w 26"/>
                  <a:gd name="T33" fmla="*/ 14 h 16"/>
                  <a:gd name="T34" fmla="*/ 20 w 26"/>
                  <a:gd name="T35" fmla="*/ 14 h 16"/>
                  <a:gd name="T36" fmla="*/ 22 w 26"/>
                  <a:gd name="T37" fmla="*/ 12 h 16"/>
                  <a:gd name="T38" fmla="*/ 22 w 26"/>
                  <a:gd name="T39" fmla="*/ 12 h 16"/>
                  <a:gd name="T40" fmla="*/ 24 w 26"/>
                  <a:gd name="T41" fmla="*/ 12 h 16"/>
                  <a:gd name="T42" fmla="*/ 26 w 26"/>
                  <a:gd name="T43" fmla="*/ 10 h 16"/>
                  <a:gd name="T44" fmla="*/ 26 w 26"/>
                  <a:gd name="T45" fmla="*/ 8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16"/>
                  <a:gd name="T71" fmla="*/ 26 w 26"/>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16">
                    <a:moveTo>
                      <a:pt x="26" y="8"/>
                    </a:moveTo>
                    <a:lnTo>
                      <a:pt x="24" y="8"/>
                    </a:lnTo>
                    <a:lnTo>
                      <a:pt x="24" y="2"/>
                    </a:lnTo>
                    <a:lnTo>
                      <a:pt x="18" y="2"/>
                    </a:lnTo>
                    <a:lnTo>
                      <a:pt x="16" y="0"/>
                    </a:lnTo>
                    <a:lnTo>
                      <a:pt x="14" y="0"/>
                    </a:lnTo>
                    <a:lnTo>
                      <a:pt x="8" y="4"/>
                    </a:lnTo>
                    <a:lnTo>
                      <a:pt x="0" y="4"/>
                    </a:lnTo>
                    <a:lnTo>
                      <a:pt x="0" y="6"/>
                    </a:lnTo>
                    <a:lnTo>
                      <a:pt x="0" y="8"/>
                    </a:lnTo>
                    <a:lnTo>
                      <a:pt x="4" y="12"/>
                    </a:lnTo>
                    <a:lnTo>
                      <a:pt x="6" y="12"/>
                    </a:lnTo>
                    <a:lnTo>
                      <a:pt x="8" y="12"/>
                    </a:lnTo>
                    <a:lnTo>
                      <a:pt x="18" y="16"/>
                    </a:lnTo>
                    <a:lnTo>
                      <a:pt x="18" y="14"/>
                    </a:lnTo>
                    <a:lnTo>
                      <a:pt x="20" y="14"/>
                    </a:lnTo>
                    <a:lnTo>
                      <a:pt x="22" y="12"/>
                    </a:lnTo>
                    <a:lnTo>
                      <a:pt x="24" y="12"/>
                    </a:lnTo>
                    <a:lnTo>
                      <a:pt x="26" y="10"/>
                    </a:lnTo>
                    <a:lnTo>
                      <a:pt x="26" y="8"/>
                    </a:lnTo>
                    <a:close/>
                  </a:path>
                </a:pathLst>
              </a:custGeom>
              <a:solidFill>
                <a:srgbClr val="0071B4">
                  <a:alpha val="25098"/>
                </a:srgbClr>
              </a:solidFill>
              <a:ln w="9525">
                <a:noFill/>
                <a:round/>
                <a:headEnd/>
                <a:tailEnd/>
              </a:ln>
            </p:spPr>
            <p:txBody>
              <a:bodyPr/>
              <a:lstStyle/>
              <a:p>
                <a:endParaRPr lang="en-US"/>
              </a:p>
            </p:txBody>
          </p:sp>
          <p:sp>
            <p:nvSpPr>
              <p:cNvPr id="11358" name="Freeform 409"/>
              <p:cNvSpPr>
                <a:spLocks/>
              </p:cNvSpPr>
              <p:nvPr/>
            </p:nvSpPr>
            <p:spPr bwMode="auto">
              <a:xfrm>
                <a:off x="435" y="1962"/>
                <a:ext cx="44" cy="24"/>
              </a:xfrm>
              <a:custGeom>
                <a:avLst/>
                <a:gdLst>
                  <a:gd name="T0" fmla="*/ 42 w 44"/>
                  <a:gd name="T1" fmla="*/ 20 h 24"/>
                  <a:gd name="T2" fmla="*/ 44 w 44"/>
                  <a:gd name="T3" fmla="*/ 20 h 24"/>
                  <a:gd name="T4" fmla="*/ 44 w 44"/>
                  <a:gd name="T5" fmla="*/ 18 h 24"/>
                  <a:gd name="T6" fmla="*/ 44 w 44"/>
                  <a:gd name="T7" fmla="*/ 16 h 24"/>
                  <a:gd name="T8" fmla="*/ 44 w 44"/>
                  <a:gd name="T9" fmla="*/ 16 h 24"/>
                  <a:gd name="T10" fmla="*/ 42 w 44"/>
                  <a:gd name="T11" fmla="*/ 16 h 24"/>
                  <a:gd name="T12" fmla="*/ 40 w 44"/>
                  <a:gd name="T13" fmla="*/ 14 h 24"/>
                  <a:gd name="T14" fmla="*/ 38 w 44"/>
                  <a:gd name="T15" fmla="*/ 14 h 24"/>
                  <a:gd name="T16" fmla="*/ 38 w 44"/>
                  <a:gd name="T17" fmla="*/ 16 h 24"/>
                  <a:gd name="T18" fmla="*/ 34 w 44"/>
                  <a:gd name="T19" fmla="*/ 14 h 24"/>
                  <a:gd name="T20" fmla="*/ 32 w 44"/>
                  <a:gd name="T21" fmla="*/ 12 h 24"/>
                  <a:gd name="T22" fmla="*/ 26 w 44"/>
                  <a:gd name="T23" fmla="*/ 10 h 24"/>
                  <a:gd name="T24" fmla="*/ 26 w 44"/>
                  <a:gd name="T25" fmla="*/ 8 h 24"/>
                  <a:gd name="T26" fmla="*/ 26 w 44"/>
                  <a:gd name="T27" fmla="*/ 6 h 24"/>
                  <a:gd name="T28" fmla="*/ 24 w 44"/>
                  <a:gd name="T29" fmla="*/ 6 h 24"/>
                  <a:gd name="T30" fmla="*/ 22 w 44"/>
                  <a:gd name="T31" fmla="*/ 4 h 24"/>
                  <a:gd name="T32" fmla="*/ 20 w 44"/>
                  <a:gd name="T33" fmla="*/ 4 h 24"/>
                  <a:gd name="T34" fmla="*/ 18 w 44"/>
                  <a:gd name="T35" fmla="*/ 4 h 24"/>
                  <a:gd name="T36" fmla="*/ 18 w 44"/>
                  <a:gd name="T37" fmla="*/ 4 h 24"/>
                  <a:gd name="T38" fmla="*/ 16 w 44"/>
                  <a:gd name="T39" fmla="*/ 4 h 24"/>
                  <a:gd name="T40" fmla="*/ 14 w 44"/>
                  <a:gd name="T41" fmla="*/ 6 h 24"/>
                  <a:gd name="T42" fmla="*/ 12 w 44"/>
                  <a:gd name="T43" fmla="*/ 6 h 24"/>
                  <a:gd name="T44" fmla="*/ 10 w 44"/>
                  <a:gd name="T45" fmla="*/ 4 h 24"/>
                  <a:gd name="T46" fmla="*/ 4 w 44"/>
                  <a:gd name="T47" fmla="*/ 4 h 24"/>
                  <a:gd name="T48" fmla="*/ 2 w 44"/>
                  <a:gd name="T49" fmla="*/ 0 h 24"/>
                  <a:gd name="T50" fmla="*/ 2 w 44"/>
                  <a:gd name="T51" fmla="*/ 2 h 24"/>
                  <a:gd name="T52" fmla="*/ 0 w 44"/>
                  <a:gd name="T53" fmla="*/ 10 h 24"/>
                  <a:gd name="T54" fmla="*/ 2 w 44"/>
                  <a:gd name="T55" fmla="*/ 14 h 24"/>
                  <a:gd name="T56" fmla="*/ 4 w 44"/>
                  <a:gd name="T57" fmla="*/ 14 h 24"/>
                  <a:gd name="T58" fmla="*/ 6 w 44"/>
                  <a:gd name="T59" fmla="*/ 16 h 24"/>
                  <a:gd name="T60" fmla="*/ 8 w 44"/>
                  <a:gd name="T61" fmla="*/ 14 h 24"/>
                  <a:gd name="T62" fmla="*/ 10 w 44"/>
                  <a:gd name="T63" fmla="*/ 14 h 24"/>
                  <a:gd name="T64" fmla="*/ 14 w 44"/>
                  <a:gd name="T65" fmla="*/ 14 h 24"/>
                  <a:gd name="T66" fmla="*/ 16 w 44"/>
                  <a:gd name="T67" fmla="*/ 14 h 24"/>
                  <a:gd name="T68" fmla="*/ 22 w 44"/>
                  <a:gd name="T69" fmla="*/ 18 h 24"/>
                  <a:gd name="T70" fmla="*/ 28 w 44"/>
                  <a:gd name="T71" fmla="*/ 22 h 24"/>
                  <a:gd name="T72" fmla="*/ 30 w 44"/>
                  <a:gd name="T73" fmla="*/ 22 h 24"/>
                  <a:gd name="T74" fmla="*/ 30 w 44"/>
                  <a:gd name="T75" fmla="*/ 24 h 24"/>
                  <a:gd name="T76" fmla="*/ 34 w 44"/>
                  <a:gd name="T77" fmla="*/ 24 h 24"/>
                  <a:gd name="T78" fmla="*/ 34 w 44"/>
                  <a:gd name="T79" fmla="*/ 22 h 24"/>
                  <a:gd name="T80" fmla="*/ 36 w 44"/>
                  <a:gd name="T81" fmla="*/ 20 h 24"/>
                  <a:gd name="T82" fmla="*/ 38 w 44"/>
                  <a:gd name="T83" fmla="*/ 20 h 24"/>
                  <a:gd name="T84" fmla="*/ 42 w 44"/>
                  <a:gd name="T85" fmla="*/ 20 h 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
                  <a:gd name="T130" fmla="*/ 0 h 24"/>
                  <a:gd name="T131" fmla="*/ 44 w 44"/>
                  <a:gd name="T132" fmla="*/ 24 h 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 h="24">
                    <a:moveTo>
                      <a:pt x="42" y="20"/>
                    </a:moveTo>
                    <a:lnTo>
                      <a:pt x="44" y="20"/>
                    </a:lnTo>
                    <a:lnTo>
                      <a:pt x="44" y="18"/>
                    </a:lnTo>
                    <a:lnTo>
                      <a:pt x="44" y="16"/>
                    </a:lnTo>
                    <a:lnTo>
                      <a:pt x="42" y="16"/>
                    </a:lnTo>
                    <a:lnTo>
                      <a:pt x="40" y="14"/>
                    </a:lnTo>
                    <a:lnTo>
                      <a:pt x="38" y="14"/>
                    </a:lnTo>
                    <a:lnTo>
                      <a:pt x="38" y="16"/>
                    </a:lnTo>
                    <a:lnTo>
                      <a:pt x="34" y="14"/>
                    </a:lnTo>
                    <a:lnTo>
                      <a:pt x="32" y="12"/>
                    </a:lnTo>
                    <a:lnTo>
                      <a:pt x="26" y="10"/>
                    </a:lnTo>
                    <a:lnTo>
                      <a:pt x="26" y="8"/>
                    </a:lnTo>
                    <a:lnTo>
                      <a:pt x="26" y="6"/>
                    </a:lnTo>
                    <a:lnTo>
                      <a:pt x="24" y="6"/>
                    </a:lnTo>
                    <a:lnTo>
                      <a:pt x="22" y="4"/>
                    </a:lnTo>
                    <a:lnTo>
                      <a:pt x="20" y="4"/>
                    </a:lnTo>
                    <a:lnTo>
                      <a:pt x="18" y="4"/>
                    </a:lnTo>
                    <a:lnTo>
                      <a:pt x="16" y="4"/>
                    </a:lnTo>
                    <a:lnTo>
                      <a:pt x="14" y="6"/>
                    </a:lnTo>
                    <a:lnTo>
                      <a:pt x="12" y="6"/>
                    </a:lnTo>
                    <a:lnTo>
                      <a:pt x="10" y="4"/>
                    </a:lnTo>
                    <a:lnTo>
                      <a:pt x="4" y="4"/>
                    </a:lnTo>
                    <a:lnTo>
                      <a:pt x="2" y="0"/>
                    </a:lnTo>
                    <a:lnTo>
                      <a:pt x="2" y="2"/>
                    </a:lnTo>
                    <a:lnTo>
                      <a:pt x="0" y="10"/>
                    </a:lnTo>
                    <a:lnTo>
                      <a:pt x="2" y="14"/>
                    </a:lnTo>
                    <a:lnTo>
                      <a:pt x="4" y="14"/>
                    </a:lnTo>
                    <a:lnTo>
                      <a:pt x="6" y="16"/>
                    </a:lnTo>
                    <a:lnTo>
                      <a:pt x="8" y="14"/>
                    </a:lnTo>
                    <a:lnTo>
                      <a:pt x="10" y="14"/>
                    </a:lnTo>
                    <a:lnTo>
                      <a:pt x="14" y="14"/>
                    </a:lnTo>
                    <a:lnTo>
                      <a:pt x="16" y="14"/>
                    </a:lnTo>
                    <a:lnTo>
                      <a:pt x="22" y="18"/>
                    </a:lnTo>
                    <a:lnTo>
                      <a:pt x="28" y="22"/>
                    </a:lnTo>
                    <a:lnTo>
                      <a:pt x="30" y="22"/>
                    </a:lnTo>
                    <a:lnTo>
                      <a:pt x="30" y="24"/>
                    </a:lnTo>
                    <a:lnTo>
                      <a:pt x="34" y="24"/>
                    </a:lnTo>
                    <a:lnTo>
                      <a:pt x="34" y="22"/>
                    </a:lnTo>
                    <a:lnTo>
                      <a:pt x="36" y="20"/>
                    </a:lnTo>
                    <a:lnTo>
                      <a:pt x="38" y="20"/>
                    </a:lnTo>
                    <a:lnTo>
                      <a:pt x="42" y="20"/>
                    </a:lnTo>
                    <a:close/>
                  </a:path>
                </a:pathLst>
              </a:custGeom>
              <a:solidFill>
                <a:srgbClr val="0071B4">
                  <a:alpha val="25098"/>
                </a:srgbClr>
              </a:solidFill>
              <a:ln w="9525">
                <a:noFill/>
                <a:round/>
                <a:headEnd/>
                <a:tailEnd/>
              </a:ln>
            </p:spPr>
            <p:txBody>
              <a:bodyPr/>
              <a:lstStyle/>
              <a:p>
                <a:endParaRPr lang="en-US"/>
              </a:p>
            </p:txBody>
          </p:sp>
          <p:sp>
            <p:nvSpPr>
              <p:cNvPr id="11359" name="Freeform 410"/>
              <p:cNvSpPr>
                <a:spLocks/>
              </p:cNvSpPr>
              <p:nvPr/>
            </p:nvSpPr>
            <p:spPr bwMode="auto">
              <a:xfrm>
                <a:off x="497" y="2064"/>
                <a:ext cx="26" cy="16"/>
              </a:xfrm>
              <a:custGeom>
                <a:avLst/>
                <a:gdLst>
                  <a:gd name="T0" fmla="*/ 26 w 26"/>
                  <a:gd name="T1" fmla="*/ 8 h 16"/>
                  <a:gd name="T2" fmla="*/ 26 w 26"/>
                  <a:gd name="T3" fmla="*/ 2 h 16"/>
                  <a:gd name="T4" fmla="*/ 24 w 26"/>
                  <a:gd name="T5" fmla="*/ 2 h 16"/>
                  <a:gd name="T6" fmla="*/ 20 w 26"/>
                  <a:gd name="T7" fmla="*/ 2 h 16"/>
                  <a:gd name="T8" fmla="*/ 18 w 26"/>
                  <a:gd name="T9" fmla="*/ 0 h 16"/>
                  <a:gd name="T10" fmla="*/ 14 w 26"/>
                  <a:gd name="T11" fmla="*/ 0 h 16"/>
                  <a:gd name="T12" fmla="*/ 10 w 26"/>
                  <a:gd name="T13" fmla="*/ 4 h 16"/>
                  <a:gd name="T14" fmla="*/ 0 w 26"/>
                  <a:gd name="T15" fmla="*/ 4 h 16"/>
                  <a:gd name="T16" fmla="*/ 0 w 26"/>
                  <a:gd name="T17" fmla="*/ 4 h 16"/>
                  <a:gd name="T18" fmla="*/ 0 w 26"/>
                  <a:gd name="T19" fmla="*/ 6 h 16"/>
                  <a:gd name="T20" fmla="*/ 0 w 26"/>
                  <a:gd name="T21" fmla="*/ 8 h 16"/>
                  <a:gd name="T22" fmla="*/ 4 w 26"/>
                  <a:gd name="T23" fmla="*/ 12 h 16"/>
                  <a:gd name="T24" fmla="*/ 6 w 26"/>
                  <a:gd name="T25" fmla="*/ 12 h 16"/>
                  <a:gd name="T26" fmla="*/ 8 w 26"/>
                  <a:gd name="T27" fmla="*/ 12 h 16"/>
                  <a:gd name="T28" fmla="*/ 18 w 26"/>
                  <a:gd name="T29" fmla="*/ 16 h 16"/>
                  <a:gd name="T30" fmla="*/ 18 w 26"/>
                  <a:gd name="T31" fmla="*/ 14 h 16"/>
                  <a:gd name="T32" fmla="*/ 20 w 26"/>
                  <a:gd name="T33" fmla="*/ 14 h 16"/>
                  <a:gd name="T34" fmla="*/ 22 w 26"/>
                  <a:gd name="T35" fmla="*/ 12 h 16"/>
                  <a:gd name="T36" fmla="*/ 22 w 26"/>
                  <a:gd name="T37" fmla="*/ 12 h 16"/>
                  <a:gd name="T38" fmla="*/ 26 w 26"/>
                  <a:gd name="T39" fmla="*/ 12 h 16"/>
                  <a:gd name="T40" fmla="*/ 26 w 26"/>
                  <a:gd name="T41" fmla="*/ 10 h 16"/>
                  <a:gd name="T42" fmla="*/ 26 w 26"/>
                  <a:gd name="T43" fmla="*/ 8 h 16"/>
                  <a:gd name="T44" fmla="*/ 26 w 26"/>
                  <a:gd name="T45" fmla="*/ 8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16"/>
                  <a:gd name="T71" fmla="*/ 26 w 26"/>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16">
                    <a:moveTo>
                      <a:pt x="26" y="8"/>
                    </a:moveTo>
                    <a:lnTo>
                      <a:pt x="26" y="2"/>
                    </a:lnTo>
                    <a:lnTo>
                      <a:pt x="24" y="2"/>
                    </a:lnTo>
                    <a:lnTo>
                      <a:pt x="20" y="2"/>
                    </a:lnTo>
                    <a:lnTo>
                      <a:pt x="18" y="0"/>
                    </a:lnTo>
                    <a:lnTo>
                      <a:pt x="14" y="0"/>
                    </a:lnTo>
                    <a:lnTo>
                      <a:pt x="10" y="4"/>
                    </a:lnTo>
                    <a:lnTo>
                      <a:pt x="0" y="4"/>
                    </a:lnTo>
                    <a:lnTo>
                      <a:pt x="0" y="6"/>
                    </a:lnTo>
                    <a:lnTo>
                      <a:pt x="0" y="8"/>
                    </a:lnTo>
                    <a:lnTo>
                      <a:pt x="4" y="12"/>
                    </a:lnTo>
                    <a:lnTo>
                      <a:pt x="6" y="12"/>
                    </a:lnTo>
                    <a:lnTo>
                      <a:pt x="8" y="12"/>
                    </a:lnTo>
                    <a:lnTo>
                      <a:pt x="18" y="16"/>
                    </a:lnTo>
                    <a:lnTo>
                      <a:pt x="18" y="14"/>
                    </a:lnTo>
                    <a:lnTo>
                      <a:pt x="20" y="14"/>
                    </a:lnTo>
                    <a:lnTo>
                      <a:pt x="22" y="12"/>
                    </a:lnTo>
                    <a:lnTo>
                      <a:pt x="26" y="12"/>
                    </a:lnTo>
                    <a:lnTo>
                      <a:pt x="26" y="10"/>
                    </a:lnTo>
                    <a:lnTo>
                      <a:pt x="26" y="8"/>
                    </a:lnTo>
                    <a:close/>
                  </a:path>
                </a:pathLst>
              </a:custGeom>
              <a:solidFill>
                <a:srgbClr val="0071B4">
                  <a:alpha val="25098"/>
                </a:srgbClr>
              </a:solidFill>
              <a:ln w="9525">
                <a:noFill/>
                <a:round/>
                <a:headEnd/>
                <a:tailEnd/>
              </a:ln>
            </p:spPr>
            <p:txBody>
              <a:bodyPr/>
              <a:lstStyle/>
              <a:p>
                <a:endParaRPr lang="en-US"/>
              </a:p>
            </p:txBody>
          </p:sp>
          <p:sp>
            <p:nvSpPr>
              <p:cNvPr id="11360" name="Freeform 411"/>
              <p:cNvSpPr>
                <a:spLocks/>
              </p:cNvSpPr>
              <p:nvPr/>
            </p:nvSpPr>
            <p:spPr bwMode="auto">
              <a:xfrm>
                <a:off x="527" y="2050"/>
                <a:ext cx="16" cy="14"/>
              </a:xfrm>
              <a:custGeom>
                <a:avLst/>
                <a:gdLst>
                  <a:gd name="T0" fmla="*/ 10 w 16"/>
                  <a:gd name="T1" fmla="*/ 14 h 14"/>
                  <a:gd name="T2" fmla="*/ 16 w 16"/>
                  <a:gd name="T3" fmla="*/ 8 h 14"/>
                  <a:gd name="T4" fmla="*/ 16 w 16"/>
                  <a:gd name="T5" fmla="*/ 6 h 14"/>
                  <a:gd name="T6" fmla="*/ 14 w 16"/>
                  <a:gd name="T7" fmla="*/ 4 h 14"/>
                  <a:gd name="T8" fmla="*/ 6 w 16"/>
                  <a:gd name="T9" fmla="*/ 0 h 14"/>
                  <a:gd name="T10" fmla="*/ 4 w 16"/>
                  <a:gd name="T11" fmla="*/ 2 h 14"/>
                  <a:gd name="T12" fmla="*/ 0 w 16"/>
                  <a:gd name="T13" fmla="*/ 6 h 14"/>
                  <a:gd name="T14" fmla="*/ 0 w 16"/>
                  <a:gd name="T15" fmla="*/ 6 h 14"/>
                  <a:gd name="T16" fmla="*/ 2 w 16"/>
                  <a:gd name="T17" fmla="*/ 6 h 14"/>
                  <a:gd name="T18" fmla="*/ 6 w 16"/>
                  <a:gd name="T19" fmla="*/ 8 h 14"/>
                  <a:gd name="T20" fmla="*/ 10 w 16"/>
                  <a:gd name="T21" fmla="*/ 14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4"/>
                  <a:gd name="T35" fmla="*/ 16 w 16"/>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4">
                    <a:moveTo>
                      <a:pt x="10" y="14"/>
                    </a:moveTo>
                    <a:lnTo>
                      <a:pt x="16" y="8"/>
                    </a:lnTo>
                    <a:lnTo>
                      <a:pt x="16" y="6"/>
                    </a:lnTo>
                    <a:lnTo>
                      <a:pt x="14" y="4"/>
                    </a:lnTo>
                    <a:lnTo>
                      <a:pt x="6" y="0"/>
                    </a:lnTo>
                    <a:lnTo>
                      <a:pt x="4" y="2"/>
                    </a:lnTo>
                    <a:lnTo>
                      <a:pt x="0" y="6"/>
                    </a:lnTo>
                    <a:lnTo>
                      <a:pt x="2" y="6"/>
                    </a:lnTo>
                    <a:lnTo>
                      <a:pt x="6" y="8"/>
                    </a:lnTo>
                    <a:lnTo>
                      <a:pt x="10" y="14"/>
                    </a:lnTo>
                    <a:close/>
                  </a:path>
                </a:pathLst>
              </a:custGeom>
              <a:solidFill>
                <a:srgbClr val="0071B4">
                  <a:alpha val="25098"/>
                </a:srgbClr>
              </a:solidFill>
              <a:ln w="9525">
                <a:noFill/>
                <a:round/>
                <a:headEnd/>
                <a:tailEnd/>
              </a:ln>
            </p:spPr>
            <p:txBody>
              <a:bodyPr/>
              <a:lstStyle/>
              <a:p>
                <a:endParaRPr lang="en-US"/>
              </a:p>
            </p:txBody>
          </p:sp>
          <p:sp>
            <p:nvSpPr>
              <p:cNvPr id="11361" name="Freeform 412"/>
              <p:cNvSpPr>
                <a:spLocks/>
              </p:cNvSpPr>
              <p:nvPr/>
            </p:nvSpPr>
            <p:spPr bwMode="auto">
              <a:xfrm>
                <a:off x="1755" y="1966"/>
                <a:ext cx="12" cy="8"/>
              </a:xfrm>
              <a:custGeom>
                <a:avLst/>
                <a:gdLst>
                  <a:gd name="T0" fmla="*/ 0 w 12"/>
                  <a:gd name="T1" fmla="*/ 0 h 8"/>
                  <a:gd name="T2" fmla="*/ 2 w 12"/>
                  <a:gd name="T3" fmla="*/ 4 h 8"/>
                  <a:gd name="T4" fmla="*/ 8 w 12"/>
                  <a:gd name="T5" fmla="*/ 8 h 8"/>
                  <a:gd name="T6" fmla="*/ 12 w 12"/>
                  <a:gd name="T7" fmla="*/ 8 h 8"/>
                  <a:gd name="T8" fmla="*/ 10 w 12"/>
                  <a:gd name="T9" fmla="*/ 4 h 8"/>
                  <a:gd name="T10" fmla="*/ 10 w 12"/>
                  <a:gd name="T11" fmla="*/ 4 h 8"/>
                  <a:gd name="T12" fmla="*/ 0 w 12"/>
                  <a:gd name="T13" fmla="*/ 0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0" y="0"/>
                    </a:moveTo>
                    <a:lnTo>
                      <a:pt x="2" y="4"/>
                    </a:lnTo>
                    <a:lnTo>
                      <a:pt x="8" y="8"/>
                    </a:lnTo>
                    <a:lnTo>
                      <a:pt x="12" y="8"/>
                    </a:lnTo>
                    <a:lnTo>
                      <a:pt x="10" y="4"/>
                    </a:lnTo>
                    <a:lnTo>
                      <a:pt x="0" y="0"/>
                    </a:lnTo>
                    <a:close/>
                  </a:path>
                </a:pathLst>
              </a:custGeom>
              <a:solidFill>
                <a:srgbClr val="0071B4">
                  <a:alpha val="25098"/>
                </a:srgbClr>
              </a:solidFill>
              <a:ln w="9525">
                <a:noFill/>
                <a:round/>
                <a:headEnd/>
                <a:tailEnd/>
              </a:ln>
            </p:spPr>
            <p:txBody>
              <a:bodyPr/>
              <a:lstStyle/>
              <a:p>
                <a:endParaRPr lang="en-US"/>
              </a:p>
            </p:txBody>
          </p:sp>
          <p:sp>
            <p:nvSpPr>
              <p:cNvPr id="11362" name="Freeform 413"/>
              <p:cNvSpPr>
                <a:spLocks/>
              </p:cNvSpPr>
              <p:nvPr/>
            </p:nvSpPr>
            <p:spPr bwMode="auto">
              <a:xfrm>
                <a:off x="1666" y="1988"/>
                <a:ext cx="25" cy="26"/>
              </a:xfrm>
              <a:custGeom>
                <a:avLst/>
                <a:gdLst>
                  <a:gd name="T0" fmla="*/ 17 w 25"/>
                  <a:gd name="T1" fmla="*/ 14 h 26"/>
                  <a:gd name="T2" fmla="*/ 23 w 25"/>
                  <a:gd name="T3" fmla="*/ 8 h 26"/>
                  <a:gd name="T4" fmla="*/ 25 w 25"/>
                  <a:gd name="T5" fmla="*/ 6 h 26"/>
                  <a:gd name="T6" fmla="*/ 25 w 25"/>
                  <a:gd name="T7" fmla="*/ 4 h 26"/>
                  <a:gd name="T8" fmla="*/ 25 w 25"/>
                  <a:gd name="T9" fmla="*/ 2 h 26"/>
                  <a:gd name="T10" fmla="*/ 21 w 25"/>
                  <a:gd name="T11" fmla="*/ 0 h 26"/>
                  <a:gd name="T12" fmla="*/ 19 w 25"/>
                  <a:gd name="T13" fmla="*/ 2 h 26"/>
                  <a:gd name="T14" fmla="*/ 11 w 25"/>
                  <a:gd name="T15" fmla="*/ 4 h 26"/>
                  <a:gd name="T16" fmla="*/ 8 w 25"/>
                  <a:gd name="T17" fmla="*/ 8 h 26"/>
                  <a:gd name="T18" fmla="*/ 2 w 25"/>
                  <a:gd name="T19" fmla="*/ 22 h 26"/>
                  <a:gd name="T20" fmla="*/ 0 w 25"/>
                  <a:gd name="T21" fmla="*/ 26 h 26"/>
                  <a:gd name="T22" fmla="*/ 2 w 25"/>
                  <a:gd name="T23" fmla="*/ 26 h 26"/>
                  <a:gd name="T24" fmla="*/ 6 w 25"/>
                  <a:gd name="T25" fmla="*/ 24 h 26"/>
                  <a:gd name="T26" fmla="*/ 9 w 25"/>
                  <a:gd name="T27" fmla="*/ 24 h 26"/>
                  <a:gd name="T28" fmla="*/ 11 w 25"/>
                  <a:gd name="T29" fmla="*/ 22 h 26"/>
                  <a:gd name="T30" fmla="*/ 15 w 25"/>
                  <a:gd name="T31" fmla="*/ 20 h 26"/>
                  <a:gd name="T32" fmla="*/ 13 w 25"/>
                  <a:gd name="T33" fmla="*/ 16 h 26"/>
                  <a:gd name="T34" fmla="*/ 15 w 25"/>
                  <a:gd name="T35" fmla="*/ 14 h 26"/>
                  <a:gd name="T36" fmla="*/ 17 w 25"/>
                  <a:gd name="T37" fmla="*/ 14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17" y="14"/>
                    </a:moveTo>
                    <a:lnTo>
                      <a:pt x="23" y="8"/>
                    </a:lnTo>
                    <a:lnTo>
                      <a:pt x="25" y="6"/>
                    </a:lnTo>
                    <a:lnTo>
                      <a:pt x="25" y="4"/>
                    </a:lnTo>
                    <a:lnTo>
                      <a:pt x="25" y="2"/>
                    </a:lnTo>
                    <a:lnTo>
                      <a:pt x="21" y="0"/>
                    </a:lnTo>
                    <a:lnTo>
                      <a:pt x="19" y="2"/>
                    </a:lnTo>
                    <a:lnTo>
                      <a:pt x="11" y="4"/>
                    </a:lnTo>
                    <a:lnTo>
                      <a:pt x="8" y="8"/>
                    </a:lnTo>
                    <a:lnTo>
                      <a:pt x="2" y="22"/>
                    </a:lnTo>
                    <a:lnTo>
                      <a:pt x="0" y="26"/>
                    </a:lnTo>
                    <a:lnTo>
                      <a:pt x="2" y="26"/>
                    </a:lnTo>
                    <a:lnTo>
                      <a:pt x="6" y="24"/>
                    </a:lnTo>
                    <a:lnTo>
                      <a:pt x="9" y="24"/>
                    </a:lnTo>
                    <a:lnTo>
                      <a:pt x="11" y="22"/>
                    </a:lnTo>
                    <a:lnTo>
                      <a:pt x="15" y="20"/>
                    </a:lnTo>
                    <a:lnTo>
                      <a:pt x="13" y="16"/>
                    </a:lnTo>
                    <a:lnTo>
                      <a:pt x="15" y="14"/>
                    </a:lnTo>
                    <a:lnTo>
                      <a:pt x="17" y="14"/>
                    </a:lnTo>
                    <a:close/>
                  </a:path>
                </a:pathLst>
              </a:custGeom>
              <a:solidFill>
                <a:srgbClr val="0071B4">
                  <a:alpha val="25098"/>
                </a:srgbClr>
              </a:solidFill>
              <a:ln w="9525">
                <a:noFill/>
                <a:round/>
                <a:headEnd/>
                <a:tailEnd/>
              </a:ln>
            </p:spPr>
            <p:txBody>
              <a:bodyPr/>
              <a:lstStyle/>
              <a:p>
                <a:endParaRPr lang="en-US"/>
              </a:p>
            </p:txBody>
          </p:sp>
          <p:sp>
            <p:nvSpPr>
              <p:cNvPr id="11363" name="Freeform 414"/>
              <p:cNvSpPr>
                <a:spLocks/>
              </p:cNvSpPr>
              <p:nvPr/>
            </p:nvSpPr>
            <p:spPr bwMode="auto">
              <a:xfrm>
                <a:off x="696" y="2116"/>
                <a:ext cx="16" cy="11"/>
              </a:xfrm>
              <a:custGeom>
                <a:avLst/>
                <a:gdLst>
                  <a:gd name="T0" fmla="*/ 14 w 16"/>
                  <a:gd name="T1" fmla="*/ 5 h 11"/>
                  <a:gd name="T2" fmla="*/ 14 w 16"/>
                  <a:gd name="T3" fmla="*/ 2 h 11"/>
                  <a:gd name="T4" fmla="*/ 14 w 16"/>
                  <a:gd name="T5" fmla="*/ 4 h 11"/>
                  <a:gd name="T6" fmla="*/ 12 w 16"/>
                  <a:gd name="T7" fmla="*/ 4 h 11"/>
                  <a:gd name="T8" fmla="*/ 12 w 16"/>
                  <a:gd name="T9" fmla="*/ 4 h 11"/>
                  <a:gd name="T10" fmla="*/ 12 w 16"/>
                  <a:gd name="T11" fmla="*/ 2 h 11"/>
                  <a:gd name="T12" fmla="*/ 12 w 16"/>
                  <a:gd name="T13" fmla="*/ 2 h 11"/>
                  <a:gd name="T14" fmla="*/ 8 w 16"/>
                  <a:gd name="T15" fmla="*/ 0 h 11"/>
                  <a:gd name="T16" fmla="*/ 6 w 16"/>
                  <a:gd name="T17" fmla="*/ 2 h 11"/>
                  <a:gd name="T18" fmla="*/ 6 w 16"/>
                  <a:gd name="T19" fmla="*/ 2 h 11"/>
                  <a:gd name="T20" fmla="*/ 6 w 16"/>
                  <a:gd name="T21" fmla="*/ 4 h 11"/>
                  <a:gd name="T22" fmla="*/ 4 w 16"/>
                  <a:gd name="T23" fmla="*/ 4 h 11"/>
                  <a:gd name="T24" fmla="*/ 6 w 16"/>
                  <a:gd name="T25" fmla="*/ 5 h 11"/>
                  <a:gd name="T26" fmla="*/ 8 w 16"/>
                  <a:gd name="T27" fmla="*/ 5 h 11"/>
                  <a:gd name="T28" fmla="*/ 8 w 16"/>
                  <a:gd name="T29" fmla="*/ 5 h 11"/>
                  <a:gd name="T30" fmla="*/ 6 w 16"/>
                  <a:gd name="T31" fmla="*/ 5 h 11"/>
                  <a:gd name="T32" fmla="*/ 6 w 16"/>
                  <a:gd name="T33" fmla="*/ 5 h 11"/>
                  <a:gd name="T34" fmla="*/ 2 w 16"/>
                  <a:gd name="T35" fmla="*/ 5 h 11"/>
                  <a:gd name="T36" fmla="*/ 2 w 16"/>
                  <a:gd name="T37" fmla="*/ 5 h 11"/>
                  <a:gd name="T38" fmla="*/ 2 w 16"/>
                  <a:gd name="T39" fmla="*/ 7 h 11"/>
                  <a:gd name="T40" fmla="*/ 0 w 16"/>
                  <a:gd name="T41" fmla="*/ 7 h 11"/>
                  <a:gd name="T42" fmla="*/ 2 w 16"/>
                  <a:gd name="T43" fmla="*/ 9 h 11"/>
                  <a:gd name="T44" fmla="*/ 4 w 16"/>
                  <a:gd name="T45" fmla="*/ 11 h 11"/>
                  <a:gd name="T46" fmla="*/ 6 w 16"/>
                  <a:gd name="T47" fmla="*/ 11 h 11"/>
                  <a:gd name="T48" fmla="*/ 6 w 16"/>
                  <a:gd name="T49" fmla="*/ 11 h 11"/>
                  <a:gd name="T50" fmla="*/ 6 w 16"/>
                  <a:gd name="T51" fmla="*/ 11 h 11"/>
                  <a:gd name="T52" fmla="*/ 8 w 16"/>
                  <a:gd name="T53" fmla="*/ 9 h 11"/>
                  <a:gd name="T54" fmla="*/ 8 w 16"/>
                  <a:gd name="T55" fmla="*/ 9 h 11"/>
                  <a:gd name="T56" fmla="*/ 10 w 16"/>
                  <a:gd name="T57" fmla="*/ 9 h 11"/>
                  <a:gd name="T58" fmla="*/ 12 w 16"/>
                  <a:gd name="T59" fmla="*/ 9 h 11"/>
                  <a:gd name="T60" fmla="*/ 14 w 16"/>
                  <a:gd name="T61" fmla="*/ 7 h 11"/>
                  <a:gd name="T62" fmla="*/ 16 w 16"/>
                  <a:gd name="T63" fmla="*/ 7 h 11"/>
                  <a:gd name="T64" fmla="*/ 16 w 16"/>
                  <a:gd name="T65" fmla="*/ 5 h 11"/>
                  <a:gd name="T66" fmla="*/ 14 w 16"/>
                  <a:gd name="T67" fmla="*/ 5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11"/>
                  <a:gd name="T104" fmla="*/ 16 w 16"/>
                  <a:gd name="T105" fmla="*/ 11 h 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11">
                    <a:moveTo>
                      <a:pt x="14" y="5"/>
                    </a:moveTo>
                    <a:lnTo>
                      <a:pt x="14" y="2"/>
                    </a:lnTo>
                    <a:lnTo>
                      <a:pt x="14" y="4"/>
                    </a:lnTo>
                    <a:lnTo>
                      <a:pt x="12" y="4"/>
                    </a:lnTo>
                    <a:lnTo>
                      <a:pt x="12" y="2"/>
                    </a:lnTo>
                    <a:lnTo>
                      <a:pt x="8" y="0"/>
                    </a:lnTo>
                    <a:lnTo>
                      <a:pt x="6" y="2"/>
                    </a:lnTo>
                    <a:lnTo>
                      <a:pt x="6" y="4"/>
                    </a:lnTo>
                    <a:lnTo>
                      <a:pt x="4" y="4"/>
                    </a:lnTo>
                    <a:lnTo>
                      <a:pt x="6" y="5"/>
                    </a:lnTo>
                    <a:lnTo>
                      <a:pt x="8" y="5"/>
                    </a:lnTo>
                    <a:lnTo>
                      <a:pt x="6" y="5"/>
                    </a:lnTo>
                    <a:lnTo>
                      <a:pt x="2" y="5"/>
                    </a:lnTo>
                    <a:lnTo>
                      <a:pt x="2" y="7"/>
                    </a:lnTo>
                    <a:lnTo>
                      <a:pt x="0" y="7"/>
                    </a:lnTo>
                    <a:lnTo>
                      <a:pt x="2" y="9"/>
                    </a:lnTo>
                    <a:lnTo>
                      <a:pt x="4" y="11"/>
                    </a:lnTo>
                    <a:lnTo>
                      <a:pt x="6" y="11"/>
                    </a:lnTo>
                    <a:lnTo>
                      <a:pt x="8" y="9"/>
                    </a:lnTo>
                    <a:lnTo>
                      <a:pt x="10" y="9"/>
                    </a:lnTo>
                    <a:lnTo>
                      <a:pt x="12" y="9"/>
                    </a:lnTo>
                    <a:lnTo>
                      <a:pt x="14" y="7"/>
                    </a:lnTo>
                    <a:lnTo>
                      <a:pt x="16" y="7"/>
                    </a:lnTo>
                    <a:lnTo>
                      <a:pt x="16" y="5"/>
                    </a:lnTo>
                    <a:lnTo>
                      <a:pt x="14" y="5"/>
                    </a:lnTo>
                    <a:close/>
                  </a:path>
                </a:pathLst>
              </a:custGeom>
              <a:solidFill>
                <a:srgbClr val="0071B4">
                  <a:alpha val="25098"/>
                </a:srgbClr>
              </a:solidFill>
              <a:ln w="9525">
                <a:noFill/>
                <a:round/>
                <a:headEnd/>
                <a:tailEnd/>
              </a:ln>
            </p:spPr>
            <p:txBody>
              <a:bodyPr/>
              <a:lstStyle/>
              <a:p>
                <a:endParaRPr lang="en-US"/>
              </a:p>
            </p:txBody>
          </p:sp>
          <p:sp>
            <p:nvSpPr>
              <p:cNvPr id="11364" name="Freeform 415"/>
              <p:cNvSpPr>
                <a:spLocks/>
              </p:cNvSpPr>
              <p:nvPr/>
            </p:nvSpPr>
            <p:spPr bwMode="auto">
              <a:xfrm>
                <a:off x="704" y="2112"/>
                <a:ext cx="4" cy="4"/>
              </a:xfrm>
              <a:custGeom>
                <a:avLst/>
                <a:gdLst>
                  <a:gd name="T0" fmla="*/ 4 w 4"/>
                  <a:gd name="T1" fmla="*/ 4 h 4"/>
                  <a:gd name="T2" fmla="*/ 4 w 4"/>
                  <a:gd name="T3" fmla="*/ 2 h 4"/>
                  <a:gd name="T4" fmla="*/ 4 w 4"/>
                  <a:gd name="T5" fmla="*/ 2 h 4"/>
                  <a:gd name="T6" fmla="*/ 2 w 4"/>
                  <a:gd name="T7" fmla="*/ 0 h 4"/>
                  <a:gd name="T8" fmla="*/ 2 w 4"/>
                  <a:gd name="T9" fmla="*/ 2 h 4"/>
                  <a:gd name="T10" fmla="*/ 0 w 4"/>
                  <a:gd name="T11" fmla="*/ 0 h 4"/>
                  <a:gd name="T12" fmla="*/ 0 w 4"/>
                  <a:gd name="T13" fmla="*/ 2 h 4"/>
                  <a:gd name="T14" fmla="*/ 2 w 4"/>
                  <a:gd name="T15" fmla="*/ 4 h 4"/>
                  <a:gd name="T16" fmla="*/ 4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4"/>
                    </a:moveTo>
                    <a:lnTo>
                      <a:pt x="4" y="2"/>
                    </a:lnTo>
                    <a:lnTo>
                      <a:pt x="2" y="0"/>
                    </a:lnTo>
                    <a:lnTo>
                      <a:pt x="2" y="2"/>
                    </a:lnTo>
                    <a:lnTo>
                      <a:pt x="0" y="0"/>
                    </a:lnTo>
                    <a:lnTo>
                      <a:pt x="0" y="2"/>
                    </a:lnTo>
                    <a:lnTo>
                      <a:pt x="2" y="4"/>
                    </a:lnTo>
                    <a:lnTo>
                      <a:pt x="4" y="4"/>
                    </a:lnTo>
                    <a:close/>
                  </a:path>
                </a:pathLst>
              </a:custGeom>
              <a:solidFill>
                <a:srgbClr val="0071B4">
                  <a:alpha val="25098"/>
                </a:srgbClr>
              </a:solidFill>
              <a:ln w="9525">
                <a:noFill/>
                <a:round/>
                <a:headEnd/>
                <a:tailEnd/>
              </a:ln>
            </p:spPr>
            <p:txBody>
              <a:bodyPr/>
              <a:lstStyle/>
              <a:p>
                <a:endParaRPr lang="en-US"/>
              </a:p>
            </p:txBody>
          </p:sp>
          <p:sp>
            <p:nvSpPr>
              <p:cNvPr id="11365" name="Freeform 416"/>
              <p:cNvSpPr>
                <a:spLocks/>
              </p:cNvSpPr>
              <p:nvPr/>
            </p:nvSpPr>
            <p:spPr bwMode="auto">
              <a:xfrm>
                <a:off x="421" y="2060"/>
                <a:ext cx="6" cy="4"/>
              </a:xfrm>
              <a:custGeom>
                <a:avLst/>
                <a:gdLst>
                  <a:gd name="T0" fmla="*/ 6 w 6"/>
                  <a:gd name="T1" fmla="*/ 4 h 4"/>
                  <a:gd name="T2" fmla="*/ 4 w 6"/>
                  <a:gd name="T3" fmla="*/ 4 h 4"/>
                  <a:gd name="T4" fmla="*/ 4 w 6"/>
                  <a:gd name="T5" fmla="*/ 4 h 4"/>
                  <a:gd name="T6" fmla="*/ 0 w 6"/>
                  <a:gd name="T7" fmla="*/ 2 h 4"/>
                  <a:gd name="T8" fmla="*/ 0 w 6"/>
                  <a:gd name="T9" fmla="*/ 0 h 4"/>
                  <a:gd name="T10" fmla="*/ 0 w 6"/>
                  <a:gd name="T11" fmla="*/ 0 h 4"/>
                  <a:gd name="T12" fmla="*/ 0 w 6"/>
                  <a:gd name="T13" fmla="*/ 0 h 4"/>
                  <a:gd name="T14" fmla="*/ 0 w 6"/>
                  <a:gd name="T15" fmla="*/ 2 h 4"/>
                  <a:gd name="T16" fmla="*/ 4 w 6"/>
                  <a:gd name="T17" fmla="*/ 4 h 4"/>
                  <a:gd name="T18" fmla="*/ 6 w 6"/>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6" y="4"/>
                    </a:moveTo>
                    <a:lnTo>
                      <a:pt x="4" y="4"/>
                    </a:lnTo>
                    <a:lnTo>
                      <a:pt x="0" y="2"/>
                    </a:lnTo>
                    <a:lnTo>
                      <a:pt x="0" y="0"/>
                    </a:lnTo>
                    <a:lnTo>
                      <a:pt x="0" y="2"/>
                    </a:lnTo>
                    <a:lnTo>
                      <a:pt x="4" y="4"/>
                    </a:lnTo>
                    <a:lnTo>
                      <a:pt x="6" y="4"/>
                    </a:lnTo>
                    <a:close/>
                  </a:path>
                </a:pathLst>
              </a:custGeom>
              <a:solidFill>
                <a:srgbClr val="0071B4">
                  <a:alpha val="25098"/>
                </a:srgbClr>
              </a:solidFill>
              <a:ln w="9525">
                <a:noFill/>
                <a:round/>
                <a:headEnd/>
                <a:tailEnd/>
              </a:ln>
            </p:spPr>
            <p:txBody>
              <a:bodyPr/>
              <a:lstStyle/>
              <a:p>
                <a:endParaRPr lang="en-US"/>
              </a:p>
            </p:txBody>
          </p:sp>
          <p:sp>
            <p:nvSpPr>
              <p:cNvPr id="11366" name="Freeform 417"/>
              <p:cNvSpPr>
                <a:spLocks/>
              </p:cNvSpPr>
              <p:nvPr/>
            </p:nvSpPr>
            <p:spPr bwMode="auto">
              <a:xfrm>
                <a:off x="1845" y="1994"/>
                <a:ext cx="10" cy="6"/>
              </a:xfrm>
              <a:custGeom>
                <a:avLst/>
                <a:gdLst>
                  <a:gd name="T0" fmla="*/ 4 w 10"/>
                  <a:gd name="T1" fmla="*/ 0 h 6"/>
                  <a:gd name="T2" fmla="*/ 2 w 10"/>
                  <a:gd name="T3" fmla="*/ 0 h 6"/>
                  <a:gd name="T4" fmla="*/ 0 w 10"/>
                  <a:gd name="T5" fmla="*/ 0 h 6"/>
                  <a:gd name="T6" fmla="*/ 0 w 10"/>
                  <a:gd name="T7" fmla="*/ 0 h 6"/>
                  <a:gd name="T8" fmla="*/ 4 w 10"/>
                  <a:gd name="T9" fmla="*/ 4 h 6"/>
                  <a:gd name="T10" fmla="*/ 6 w 10"/>
                  <a:gd name="T11" fmla="*/ 6 h 6"/>
                  <a:gd name="T12" fmla="*/ 10 w 10"/>
                  <a:gd name="T13" fmla="*/ 6 h 6"/>
                  <a:gd name="T14" fmla="*/ 10 w 10"/>
                  <a:gd name="T15" fmla="*/ 4 h 6"/>
                  <a:gd name="T16" fmla="*/ 8 w 10"/>
                  <a:gd name="T17" fmla="*/ 2 h 6"/>
                  <a:gd name="T18" fmla="*/ 4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6"/>
                  <a:gd name="T32" fmla="*/ 10 w 10"/>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6">
                    <a:moveTo>
                      <a:pt x="4" y="0"/>
                    </a:moveTo>
                    <a:lnTo>
                      <a:pt x="2" y="0"/>
                    </a:lnTo>
                    <a:lnTo>
                      <a:pt x="0" y="0"/>
                    </a:lnTo>
                    <a:lnTo>
                      <a:pt x="4" y="4"/>
                    </a:lnTo>
                    <a:lnTo>
                      <a:pt x="6" y="6"/>
                    </a:lnTo>
                    <a:lnTo>
                      <a:pt x="10" y="6"/>
                    </a:lnTo>
                    <a:lnTo>
                      <a:pt x="10" y="4"/>
                    </a:lnTo>
                    <a:lnTo>
                      <a:pt x="8" y="2"/>
                    </a:lnTo>
                    <a:lnTo>
                      <a:pt x="4" y="0"/>
                    </a:lnTo>
                    <a:close/>
                  </a:path>
                </a:pathLst>
              </a:custGeom>
              <a:solidFill>
                <a:srgbClr val="0071B4">
                  <a:alpha val="25098"/>
                </a:srgbClr>
              </a:solidFill>
              <a:ln w="9525">
                <a:noFill/>
                <a:round/>
                <a:headEnd/>
                <a:tailEnd/>
              </a:ln>
            </p:spPr>
            <p:txBody>
              <a:bodyPr/>
              <a:lstStyle/>
              <a:p>
                <a:endParaRPr lang="en-US"/>
              </a:p>
            </p:txBody>
          </p:sp>
          <p:sp>
            <p:nvSpPr>
              <p:cNvPr id="11367" name="Freeform 418"/>
              <p:cNvSpPr>
                <a:spLocks/>
              </p:cNvSpPr>
              <p:nvPr/>
            </p:nvSpPr>
            <p:spPr bwMode="auto">
              <a:xfrm>
                <a:off x="1793" y="1994"/>
                <a:ext cx="12" cy="4"/>
              </a:xfrm>
              <a:custGeom>
                <a:avLst/>
                <a:gdLst>
                  <a:gd name="T0" fmla="*/ 4 w 12"/>
                  <a:gd name="T1" fmla="*/ 2 h 4"/>
                  <a:gd name="T2" fmla="*/ 2 w 12"/>
                  <a:gd name="T3" fmla="*/ 2 h 4"/>
                  <a:gd name="T4" fmla="*/ 0 w 12"/>
                  <a:gd name="T5" fmla="*/ 2 h 4"/>
                  <a:gd name="T6" fmla="*/ 2 w 12"/>
                  <a:gd name="T7" fmla="*/ 4 h 4"/>
                  <a:gd name="T8" fmla="*/ 8 w 12"/>
                  <a:gd name="T9" fmla="*/ 4 h 4"/>
                  <a:gd name="T10" fmla="*/ 10 w 12"/>
                  <a:gd name="T11" fmla="*/ 4 h 4"/>
                  <a:gd name="T12" fmla="*/ 12 w 12"/>
                  <a:gd name="T13" fmla="*/ 2 h 4"/>
                  <a:gd name="T14" fmla="*/ 10 w 12"/>
                  <a:gd name="T15" fmla="*/ 2 h 4"/>
                  <a:gd name="T16" fmla="*/ 10 w 12"/>
                  <a:gd name="T17" fmla="*/ 0 h 4"/>
                  <a:gd name="T18" fmla="*/ 10 w 12"/>
                  <a:gd name="T19" fmla="*/ 2 h 4"/>
                  <a:gd name="T20" fmla="*/ 10 w 12"/>
                  <a:gd name="T21" fmla="*/ 2 h 4"/>
                  <a:gd name="T22" fmla="*/ 4 w 12"/>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
                  <a:gd name="T38" fmla="*/ 12 w 1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
                    <a:moveTo>
                      <a:pt x="4" y="2"/>
                    </a:moveTo>
                    <a:lnTo>
                      <a:pt x="2" y="2"/>
                    </a:lnTo>
                    <a:lnTo>
                      <a:pt x="0" y="2"/>
                    </a:lnTo>
                    <a:lnTo>
                      <a:pt x="2" y="4"/>
                    </a:lnTo>
                    <a:lnTo>
                      <a:pt x="8" y="4"/>
                    </a:lnTo>
                    <a:lnTo>
                      <a:pt x="10" y="4"/>
                    </a:lnTo>
                    <a:lnTo>
                      <a:pt x="12" y="2"/>
                    </a:lnTo>
                    <a:lnTo>
                      <a:pt x="10" y="2"/>
                    </a:lnTo>
                    <a:lnTo>
                      <a:pt x="10" y="0"/>
                    </a:lnTo>
                    <a:lnTo>
                      <a:pt x="10" y="2"/>
                    </a:lnTo>
                    <a:lnTo>
                      <a:pt x="4" y="2"/>
                    </a:lnTo>
                    <a:close/>
                  </a:path>
                </a:pathLst>
              </a:custGeom>
              <a:solidFill>
                <a:srgbClr val="0071B4">
                  <a:alpha val="25098"/>
                </a:srgbClr>
              </a:solidFill>
              <a:ln w="9525">
                <a:noFill/>
                <a:round/>
                <a:headEnd/>
                <a:tailEnd/>
              </a:ln>
            </p:spPr>
            <p:txBody>
              <a:bodyPr/>
              <a:lstStyle/>
              <a:p>
                <a:endParaRPr lang="en-US"/>
              </a:p>
            </p:txBody>
          </p:sp>
          <p:sp>
            <p:nvSpPr>
              <p:cNvPr id="11368" name="Freeform 419"/>
              <p:cNvSpPr>
                <a:spLocks/>
              </p:cNvSpPr>
              <p:nvPr/>
            </p:nvSpPr>
            <p:spPr bwMode="auto">
              <a:xfrm>
                <a:off x="674" y="2129"/>
                <a:ext cx="36" cy="32"/>
              </a:xfrm>
              <a:custGeom>
                <a:avLst/>
                <a:gdLst>
                  <a:gd name="T0" fmla="*/ 32 w 36"/>
                  <a:gd name="T1" fmla="*/ 8 h 32"/>
                  <a:gd name="T2" fmla="*/ 32 w 36"/>
                  <a:gd name="T3" fmla="*/ 6 h 32"/>
                  <a:gd name="T4" fmla="*/ 32 w 36"/>
                  <a:gd name="T5" fmla="*/ 2 h 32"/>
                  <a:gd name="T6" fmla="*/ 28 w 36"/>
                  <a:gd name="T7" fmla="*/ 6 h 32"/>
                  <a:gd name="T8" fmla="*/ 26 w 36"/>
                  <a:gd name="T9" fmla="*/ 2 h 32"/>
                  <a:gd name="T10" fmla="*/ 24 w 36"/>
                  <a:gd name="T11" fmla="*/ 2 h 32"/>
                  <a:gd name="T12" fmla="*/ 24 w 36"/>
                  <a:gd name="T13" fmla="*/ 2 h 32"/>
                  <a:gd name="T14" fmla="*/ 22 w 36"/>
                  <a:gd name="T15" fmla="*/ 4 h 32"/>
                  <a:gd name="T16" fmla="*/ 18 w 36"/>
                  <a:gd name="T17" fmla="*/ 6 h 32"/>
                  <a:gd name="T18" fmla="*/ 16 w 36"/>
                  <a:gd name="T19" fmla="*/ 8 h 32"/>
                  <a:gd name="T20" fmla="*/ 14 w 36"/>
                  <a:gd name="T21" fmla="*/ 2 h 32"/>
                  <a:gd name="T22" fmla="*/ 12 w 36"/>
                  <a:gd name="T23" fmla="*/ 4 h 32"/>
                  <a:gd name="T24" fmla="*/ 16 w 36"/>
                  <a:gd name="T25" fmla="*/ 10 h 32"/>
                  <a:gd name="T26" fmla="*/ 14 w 36"/>
                  <a:gd name="T27" fmla="*/ 12 h 32"/>
                  <a:gd name="T28" fmla="*/ 14 w 36"/>
                  <a:gd name="T29" fmla="*/ 14 h 32"/>
                  <a:gd name="T30" fmla="*/ 10 w 36"/>
                  <a:gd name="T31" fmla="*/ 12 h 32"/>
                  <a:gd name="T32" fmla="*/ 10 w 36"/>
                  <a:gd name="T33" fmla="*/ 8 h 32"/>
                  <a:gd name="T34" fmla="*/ 6 w 36"/>
                  <a:gd name="T35" fmla="*/ 10 h 32"/>
                  <a:gd name="T36" fmla="*/ 2 w 36"/>
                  <a:gd name="T37" fmla="*/ 12 h 32"/>
                  <a:gd name="T38" fmla="*/ 0 w 36"/>
                  <a:gd name="T39" fmla="*/ 16 h 32"/>
                  <a:gd name="T40" fmla="*/ 0 w 36"/>
                  <a:gd name="T41" fmla="*/ 16 h 32"/>
                  <a:gd name="T42" fmla="*/ 2 w 36"/>
                  <a:gd name="T43" fmla="*/ 18 h 32"/>
                  <a:gd name="T44" fmla="*/ 6 w 36"/>
                  <a:gd name="T45" fmla="*/ 28 h 32"/>
                  <a:gd name="T46" fmla="*/ 8 w 36"/>
                  <a:gd name="T47" fmla="*/ 22 h 32"/>
                  <a:gd name="T48" fmla="*/ 6 w 36"/>
                  <a:gd name="T49" fmla="*/ 22 h 32"/>
                  <a:gd name="T50" fmla="*/ 10 w 36"/>
                  <a:gd name="T51" fmla="*/ 22 h 32"/>
                  <a:gd name="T52" fmla="*/ 10 w 36"/>
                  <a:gd name="T53" fmla="*/ 24 h 32"/>
                  <a:gd name="T54" fmla="*/ 12 w 36"/>
                  <a:gd name="T55" fmla="*/ 26 h 32"/>
                  <a:gd name="T56" fmla="*/ 12 w 36"/>
                  <a:gd name="T57" fmla="*/ 28 h 32"/>
                  <a:gd name="T58" fmla="*/ 16 w 36"/>
                  <a:gd name="T59" fmla="*/ 28 h 32"/>
                  <a:gd name="T60" fmla="*/ 16 w 36"/>
                  <a:gd name="T61" fmla="*/ 26 h 32"/>
                  <a:gd name="T62" fmla="*/ 16 w 36"/>
                  <a:gd name="T63" fmla="*/ 24 h 32"/>
                  <a:gd name="T64" fmla="*/ 20 w 36"/>
                  <a:gd name="T65" fmla="*/ 20 h 32"/>
                  <a:gd name="T66" fmla="*/ 24 w 36"/>
                  <a:gd name="T67" fmla="*/ 18 h 32"/>
                  <a:gd name="T68" fmla="*/ 24 w 36"/>
                  <a:gd name="T69" fmla="*/ 18 h 32"/>
                  <a:gd name="T70" fmla="*/ 26 w 36"/>
                  <a:gd name="T71" fmla="*/ 16 h 32"/>
                  <a:gd name="T72" fmla="*/ 28 w 36"/>
                  <a:gd name="T73" fmla="*/ 18 h 32"/>
                  <a:gd name="T74" fmla="*/ 30 w 36"/>
                  <a:gd name="T75" fmla="*/ 16 h 32"/>
                  <a:gd name="T76" fmla="*/ 26 w 36"/>
                  <a:gd name="T77" fmla="*/ 14 h 32"/>
                  <a:gd name="T78" fmla="*/ 28 w 36"/>
                  <a:gd name="T79" fmla="*/ 12 h 32"/>
                  <a:gd name="T80" fmla="*/ 34 w 36"/>
                  <a:gd name="T81" fmla="*/ 14 h 32"/>
                  <a:gd name="T82" fmla="*/ 32 w 36"/>
                  <a:gd name="T83" fmla="*/ 10 h 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32"/>
                  <a:gd name="T128" fmla="*/ 36 w 36"/>
                  <a:gd name="T129" fmla="*/ 32 h 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32">
                    <a:moveTo>
                      <a:pt x="32" y="8"/>
                    </a:moveTo>
                    <a:lnTo>
                      <a:pt x="32" y="8"/>
                    </a:lnTo>
                    <a:lnTo>
                      <a:pt x="32" y="6"/>
                    </a:lnTo>
                    <a:lnTo>
                      <a:pt x="32" y="2"/>
                    </a:lnTo>
                    <a:lnTo>
                      <a:pt x="30" y="2"/>
                    </a:lnTo>
                    <a:lnTo>
                      <a:pt x="28" y="6"/>
                    </a:lnTo>
                    <a:lnTo>
                      <a:pt x="26" y="4"/>
                    </a:lnTo>
                    <a:lnTo>
                      <a:pt x="26" y="2"/>
                    </a:lnTo>
                    <a:lnTo>
                      <a:pt x="24" y="2"/>
                    </a:lnTo>
                    <a:lnTo>
                      <a:pt x="22" y="0"/>
                    </a:lnTo>
                    <a:lnTo>
                      <a:pt x="24" y="2"/>
                    </a:lnTo>
                    <a:lnTo>
                      <a:pt x="24" y="4"/>
                    </a:lnTo>
                    <a:lnTo>
                      <a:pt x="22" y="4"/>
                    </a:lnTo>
                    <a:lnTo>
                      <a:pt x="20" y="4"/>
                    </a:lnTo>
                    <a:lnTo>
                      <a:pt x="18" y="6"/>
                    </a:lnTo>
                    <a:lnTo>
                      <a:pt x="18" y="8"/>
                    </a:lnTo>
                    <a:lnTo>
                      <a:pt x="16" y="8"/>
                    </a:lnTo>
                    <a:lnTo>
                      <a:pt x="16" y="4"/>
                    </a:lnTo>
                    <a:lnTo>
                      <a:pt x="14" y="2"/>
                    </a:lnTo>
                    <a:lnTo>
                      <a:pt x="12" y="2"/>
                    </a:lnTo>
                    <a:lnTo>
                      <a:pt x="12" y="4"/>
                    </a:lnTo>
                    <a:lnTo>
                      <a:pt x="16" y="10"/>
                    </a:lnTo>
                    <a:lnTo>
                      <a:pt x="14" y="10"/>
                    </a:lnTo>
                    <a:lnTo>
                      <a:pt x="14" y="12"/>
                    </a:lnTo>
                    <a:lnTo>
                      <a:pt x="14" y="14"/>
                    </a:lnTo>
                    <a:lnTo>
                      <a:pt x="12" y="14"/>
                    </a:lnTo>
                    <a:lnTo>
                      <a:pt x="10" y="12"/>
                    </a:lnTo>
                    <a:lnTo>
                      <a:pt x="10" y="10"/>
                    </a:lnTo>
                    <a:lnTo>
                      <a:pt x="10" y="8"/>
                    </a:lnTo>
                    <a:lnTo>
                      <a:pt x="6" y="8"/>
                    </a:lnTo>
                    <a:lnTo>
                      <a:pt x="6" y="10"/>
                    </a:lnTo>
                    <a:lnTo>
                      <a:pt x="4" y="10"/>
                    </a:lnTo>
                    <a:lnTo>
                      <a:pt x="2" y="12"/>
                    </a:lnTo>
                    <a:lnTo>
                      <a:pt x="2" y="16"/>
                    </a:lnTo>
                    <a:lnTo>
                      <a:pt x="0" y="16"/>
                    </a:lnTo>
                    <a:lnTo>
                      <a:pt x="2" y="18"/>
                    </a:lnTo>
                    <a:lnTo>
                      <a:pt x="4" y="26"/>
                    </a:lnTo>
                    <a:lnTo>
                      <a:pt x="6" y="28"/>
                    </a:lnTo>
                    <a:lnTo>
                      <a:pt x="8" y="28"/>
                    </a:lnTo>
                    <a:lnTo>
                      <a:pt x="8" y="22"/>
                    </a:lnTo>
                    <a:lnTo>
                      <a:pt x="6" y="22"/>
                    </a:lnTo>
                    <a:lnTo>
                      <a:pt x="8" y="20"/>
                    </a:lnTo>
                    <a:lnTo>
                      <a:pt x="10" y="22"/>
                    </a:lnTo>
                    <a:lnTo>
                      <a:pt x="10" y="24"/>
                    </a:lnTo>
                    <a:lnTo>
                      <a:pt x="12" y="26"/>
                    </a:lnTo>
                    <a:lnTo>
                      <a:pt x="12" y="28"/>
                    </a:lnTo>
                    <a:lnTo>
                      <a:pt x="10" y="32"/>
                    </a:lnTo>
                    <a:lnTo>
                      <a:pt x="16" y="28"/>
                    </a:lnTo>
                    <a:lnTo>
                      <a:pt x="16" y="26"/>
                    </a:lnTo>
                    <a:lnTo>
                      <a:pt x="16" y="24"/>
                    </a:lnTo>
                    <a:lnTo>
                      <a:pt x="18" y="22"/>
                    </a:lnTo>
                    <a:lnTo>
                      <a:pt x="20" y="20"/>
                    </a:lnTo>
                    <a:lnTo>
                      <a:pt x="24" y="18"/>
                    </a:lnTo>
                    <a:lnTo>
                      <a:pt x="26" y="16"/>
                    </a:lnTo>
                    <a:lnTo>
                      <a:pt x="28" y="16"/>
                    </a:lnTo>
                    <a:lnTo>
                      <a:pt x="28" y="18"/>
                    </a:lnTo>
                    <a:lnTo>
                      <a:pt x="30" y="18"/>
                    </a:lnTo>
                    <a:lnTo>
                      <a:pt x="30" y="16"/>
                    </a:lnTo>
                    <a:lnTo>
                      <a:pt x="30" y="14"/>
                    </a:lnTo>
                    <a:lnTo>
                      <a:pt x="26" y="14"/>
                    </a:lnTo>
                    <a:lnTo>
                      <a:pt x="26" y="12"/>
                    </a:lnTo>
                    <a:lnTo>
                      <a:pt x="28" y="12"/>
                    </a:lnTo>
                    <a:lnTo>
                      <a:pt x="32" y="14"/>
                    </a:lnTo>
                    <a:lnTo>
                      <a:pt x="34" y="14"/>
                    </a:lnTo>
                    <a:lnTo>
                      <a:pt x="36" y="10"/>
                    </a:lnTo>
                    <a:lnTo>
                      <a:pt x="32" y="10"/>
                    </a:lnTo>
                    <a:lnTo>
                      <a:pt x="32" y="8"/>
                    </a:lnTo>
                    <a:close/>
                  </a:path>
                </a:pathLst>
              </a:custGeom>
              <a:solidFill>
                <a:srgbClr val="0071B4">
                  <a:alpha val="25098"/>
                </a:srgbClr>
              </a:solidFill>
              <a:ln w="9525">
                <a:noFill/>
                <a:round/>
                <a:headEnd/>
                <a:tailEnd/>
              </a:ln>
            </p:spPr>
            <p:txBody>
              <a:bodyPr/>
              <a:lstStyle/>
              <a:p>
                <a:endParaRPr lang="en-US"/>
              </a:p>
            </p:txBody>
          </p:sp>
          <p:sp>
            <p:nvSpPr>
              <p:cNvPr id="11369" name="Freeform 420"/>
              <p:cNvSpPr>
                <a:spLocks/>
              </p:cNvSpPr>
              <p:nvPr/>
            </p:nvSpPr>
            <p:spPr bwMode="auto">
              <a:xfrm>
                <a:off x="533" y="1986"/>
                <a:ext cx="10" cy="10"/>
              </a:xfrm>
              <a:custGeom>
                <a:avLst/>
                <a:gdLst>
                  <a:gd name="T0" fmla="*/ 4 w 10"/>
                  <a:gd name="T1" fmla="*/ 8 h 10"/>
                  <a:gd name="T2" fmla="*/ 8 w 10"/>
                  <a:gd name="T3" fmla="*/ 8 h 10"/>
                  <a:gd name="T4" fmla="*/ 10 w 10"/>
                  <a:gd name="T5" fmla="*/ 2 h 10"/>
                  <a:gd name="T6" fmla="*/ 8 w 10"/>
                  <a:gd name="T7" fmla="*/ 0 h 10"/>
                  <a:gd name="T8" fmla="*/ 6 w 10"/>
                  <a:gd name="T9" fmla="*/ 0 h 10"/>
                  <a:gd name="T10" fmla="*/ 0 w 10"/>
                  <a:gd name="T11" fmla="*/ 4 h 10"/>
                  <a:gd name="T12" fmla="*/ 0 w 10"/>
                  <a:gd name="T13" fmla="*/ 10 h 10"/>
                  <a:gd name="T14" fmla="*/ 0 w 10"/>
                  <a:gd name="T15" fmla="*/ 10 h 10"/>
                  <a:gd name="T16" fmla="*/ 4 w 10"/>
                  <a:gd name="T17" fmla="*/ 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0"/>
                  <a:gd name="T29" fmla="*/ 10 w 10"/>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0">
                    <a:moveTo>
                      <a:pt x="4" y="8"/>
                    </a:moveTo>
                    <a:lnTo>
                      <a:pt x="8" y="8"/>
                    </a:lnTo>
                    <a:lnTo>
                      <a:pt x="10" y="2"/>
                    </a:lnTo>
                    <a:lnTo>
                      <a:pt x="8" y="0"/>
                    </a:lnTo>
                    <a:lnTo>
                      <a:pt x="6" y="0"/>
                    </a:lnTo>
                    <a:lnTo>
                      <a:pt x="0" y="4"/>
                    </a:lnTo>
                    <a:lnTo>
                      <a:pt x="0" y="10"/>
                    </a:lnTo>
                    <a:lnTo>
                      <a:pt x="4" y="8"/>
                    </a:lnTo>
                    <a:close/>
                  </a:path>
                </a:pathLst>
              </a:custGeom>
              <a:solidFill>
                <a:srgbClr val="0071B4">
                  <a:alpha val="25098"/>
                </a:srgbClr>
              </a:solidFill>
              <a:ln w="9525">
                <a:noFill/>
                <a:round/>
                <a:headEnd/>
                <a:tailEnd/>
              </a:ln>
            </p:spPr>
            <p:txBody>
              <a:bodyPr/>
              <a:lstStyle/>
              <a:p>
                <a:endParaRPr lang="en-US"/>
              </a:p>
            </p:txBody>
          </p:sp>
          <p:sp>
            <p:nvSpPr>
              <p:cNvPr id="11370" name="Freeform 421"/>
              <p:cNvSpPr>
                <a:spLocks/>
              </p:cNvSpPr>
              <p:nvPr/>
            </p:nvSpPr>
            <p:spPr bwMode="auto">
              <a:xfrm>
                <a:off x="584" y="2106"/>
                <a:ext cx="6" cy="8"/>
              </a:xfrm>
              <a:custGeom>
                <a:avLst/>
                <a:gdLst>
                  <a:gd name="T0" fmla="*/ 4 w 6"/>
                  <a:gd name="T1" fmla="*/ 8 h 8"/>
                  <a:gd name="T2" fmla="*/ 6 w 6"/>
                  <a:gd name="T3" fmla="*/ 2 h 8"/>
                  <a:gd name="T4" fmla="*/ 6 w 6"/>
                  <a:gd name="T5" fmla="*/ 0 h 8"/>
                  <a:gd name="T6" fmla="*/ 6 w 6"/>
                  <a:gd name="T7" fmla="*/ 0 h 8"/>
                  <a:gd name="T8" fmla="*/ 2 w 6"/>
                  <a:gd name="T9" fmla="*/ 4 h 8"/>
                  <a:gd name="T10" fmla="*/ 2 w 6"/>
                  <a:gd name="T11" fmla="*/ 4 h 8"/>
                  <a:gd name="T12" fmla="*/ 0 w 6"/>
                  <a:gd name="T13" fmla="*/ 6 h 8"/>
                  <a:gd name="T14" fmla="*/ 2 w 6"/>
                  <a:gd name="T15" fmla="*/ 8 h 8"/>
                  <a:gd name="T16" fmla="*/ 2 w 6"/>
                  <a:gd name="T17" fmla="*/ 8 h 8"/>
                  <a:gd name="T18" fmla="*/ 4 w 6"/>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4" y="8"/>
                    </a:moveTo>
                    <a:lnTo>
                      <a:pt x="6" y="2"/>
                    </a:lnTo>
                    <a:lnTo>
                      <a:pt x="6" y="0"/>
                    </a:lnTo>
                    <a:lnTo>
                      <a:pt x="2" y="4"/>
                    </a:lnTo>
                    <a:lnTo>
                      <a:pt x="0" y="6"/>
                    </a:lnTo>
                    <a:lnTo>
                      <a:pt x="2" y="8"/>
                    </a:lnTo>
                    <a:lnTo>
                      <a:pt x="4" y="8"/>
                    </a:lnTo>
                    <a:close/>
                  </a:path>
                </a:pathLst>
              </a:custGeom>
              <a:solidFill>
                <a:srgbClr val="0071B4">
                  <a:alpha val="25098"/>
                </a:srgbClr>
              </a:solidFill>
              <a:ln w="9525">
                <a:noFill/>
                <a:round/>
                <a:headEnd/>
                <a:tailEnd/>
              </a:ln>
            </p:spPr>
            <p:txBody>
              <a:bodyPr/>
              <a:lstStyle/>
              <a:p>
                <a:endParaRPr lang="en-US"/>
              </a:p>
            </p:txBody>
          </p:sp>
          <p:sp>
            <p:nvSpPr>
              <p:cNvPr id="11371" name="Freeform 422"/>
              <p:cNvSpPr>
                <a:spLocks/>
              </p:cNvSpPr>
              <p:nvPr/>
            </p:nvSpPr>
            <p:spPr bwMode="auto">
              <a:xfrm>
                <a:off x="1922" y="2026"/>
                <a:ext cx="12" cy="10"/>
              </a:xfrm>
              <a:custGeom>
                <a:avLst/>
                <a:gdLst>
                  <a:gd name="T0" fmla="*/ 10 w 12"/>
                  <a:gd name="T1" fmla="*/ 2 h 10"/>
                  <a:gd name="T2" fmla="*/ 8 w 12"/>
                  <a:gd name="T3" fmla="*/ 0 h 10"/>
                  <a:gd name="T4" fmla="*/ 6 w 12"/>
                  <a:gd name="T5" fmla="*/ 0 h 10"/>
                  <a:gd name="T6" fmla="*/ 6 w 12"/>
                  <a:gd name="T7" fmla="*/ 0 h 10"/>
                  <a:gd name="T8" fmla="*/ 4 w 12"/>
                  <a:gd name="T9" fmla="*/ 0 h 10"/>
                  <a:gd name="T10" fmla="*/ 0 w 12"/>
                  <a:gd name="T11" fmla="*/ 2 h 10"/>
                  <a:gd name="T12" fmla="*/ 0 w 12"/>
                  <a:gd name="T13" fmla="*/ 4 h 10"/>
                  <a:gd name="T14" fmla="*/ 2 w 12"/>
                  <a:gd name="T15" fmla="*/ 4 h 10"/>
                  <a:gd name="T16" fmla="*/ 4 w 12"/>
                  <a:gd name="T17" fmla="*/ 8 h 10"/>
                  <a:gd name="T18" fmla="*/ 6 w 12"/>
                  <a:gd name="T19" fmla="*/ 6 h 10"/>
                  <a:gd name="T20" fmla="*/ 6 w 12"/>
                  <a:gd name="T21" fmla="*/ 10 h 10"/>
                  <a:gd name="T22" fmla="*/ 10 w 12"/>
                  <a:gd name="T23" fmla="*/ 10 h 10"/>
                  <a:gd name="T24" fmla="*/ 10 w 12"/>
                  <a:gd name="T25" fmla="*/ 10 h 10"/>
                  <a:gd name="T26" fmla="*/ 12 w 12"/>
                  <a:gd name="T27" fmla="*/ 4 h 10"/>
                  <a:gd name="T28" fmla="*/ 10 w 12"/>
                  <a:gd name="T29" fmla="*/ 2 h 10"/>
                  <a:gd name="T30" fmla="*/ 10 w 12"/>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0"/>
                  <a:gd name="T50" fmla="*/ 12 w 12"/>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0">
                    <a:moveTo>
                      <a:pt x="10" y="2"/>
                    </a:moveTo>
                    <a:lnTo>
                      <a:pt x="8" y="0"/>
                    </a:lnTo>
                    <a:lnTo>
                      <a:pt x="6" y="0"/>
                    </a:lnTo>
                    <a:lnTo>
                      <a:pt x="4" y="0"/>
                    </a:lnTo>
                    <a:lnTo>
                      <a:pt x="0" y="2"/>
                    </a:lnTo>
                    <a:lnTo>
                      <a:pt x="0" y="4"/>
                    </a:lnTo>
                    <a:lnTo>
                      <a:pt x="2" y="4"/>
                    </a:lnTo>
                    <a:lnTo>
                      <a:pt x="4" y="8"/>
                    </a:lnTo>
                    <a:lnTo>
                      <a:pt x="6" y="6"/>
                    </a:lnTo>
                    <a:lnTo>
                      <a:pt x="6" y="10"/>
                    </a:lnTo>
                    <a:lnTo>
                      <a:pt x="10" y="10"/>
                    </a:lnTo>
                    <a:lnTo>
                      <a:pt x="12" y="4"/>
                    </a:lnTo>
                    <a:lnTo>
                      <a:pt x="10" y="2"/>
                    </a:lnTo>
                    <a:close/>
                  </a:path>
                </a:pathLst>
              </a:custGeom>
              <a:solidFill>
                <a:srgbClr val="0071B4">
                  <a:alpha val="25098"/>
                </a:srgbClr>
              </a:solidFill>
              <a:ln w="9525">
                <a:noFill/>
                <a:round/>
                <a:headEnd/>
                <a:tailEnd/>
              </a:ln>
            </p:spPr>
            <p:txBody>
              <a:bodyPr/>
              <a:lstStyle/>
              <a:p>
                <a:endParaRPr lang="en-US"/>
              </a:p>
            </p:txBody>
          </p:sp>
          <p:sp>
            <p:nvSpPr>
              <p:cNvPr id="11372" name="Freeform 423"/>
              <p:cNvSpPr>
                <a:spLocks/>
              </p:cNvSpPr>
              <p:nvPr/>
            </p:nvSpPr>
            <p:spPr bwMode="auto">
              <a:xfrm>
                <a:off x="1883" y="2058"/>
                <a:ext cx="8" cy="10"/>
              </a:xfrm>
              <a:custGeom>
                <a:avLst/>
                <a:gdLst>
                  <a:gd name="T0" fmla="*/ 4 w 8"/>
                  <a:gd name="T1" fmla="*/ 2 h 10"/>
                  <a:gd name="T2" fmla="*/ 2 w 8"/>
                  <a:gd name="T3" fmla="*/ 4 h 10"/>
                  <a:gd name="T4" fmla="*/ 2 w 8"/>
                  <a:gd name="T5" fmla="*/ 2 h 10"/>
                  <a:gd name="T6" fmla="*/ 0 w 8"/>
                  <a:gd name="T7" fmla="*/ 8 h 10"/>
                  <a:gd name="T8" fmla="*/ 2 w 8"/>
                  <a:gd name="T9" fmla="*/ 10 h 10"/>
                  <a:gd name="T10" fmla="*/ 4 w 8"/>
                  <a:gd name="T11" fmla="*/ 8 h 10"/>
                  <a:gd name="T12" fmla="*/ 6 w 8"/>
                  <a:gd name="T13" fmla="*/ 6 h 10"/>
                  <a:gd name="T14" fmla="*/ 8 w 8"/>
                  <a:gd name="T15" fmla="*/ 4 h 10"/>
                  <a:gd name="T16" fmla="*/ 8 w 8"/>
                  <a:gd name="T17" fmla="*/ 0 h 10"/>
                  <a:gd name="T18" fmla="*/ 4 w 8"/>
                  <a:gd name="T19" fmla="*/ 0 h 10"/>
                  <a:gd name="T20" fmla="*/ 4 w 8"/>
                  <a:gd name="T21" fmla="*/ 2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0"/>
                  <a:gd name="T35" fmla="*/ 8 w 8"/>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0">
                    <a:moveTo>
                      <a:pt x="4" y="2"/>
                    </a:moveTo>
                    <a:lnTo>
                      <a:pt x="2" y="4"/>
                    </a:lnTo>
                    <a:lnTo>
                      <a:pt x="2" y="2"/>
                    </a:lnTo>
                    <a:lnTo>
                      <a:pt x="0" y="8"/>
                    </a:lnTo>
                    <a:lnTo>
                      <a:pt x="2" y="10"/>
                    </a:lnTo>
                    <a:lnTo>
                      <a:pt x="4" y="8"/>
                    </a:lnTo>
                    <a:lnTo>
                      <a:pt x="6" y="6"/>
                    </a:lnTo>
                    <a:lnTo>
                      <a:pt x="8" y="4"/>
                    </a:lnTo>
                    <a:lnTo>
                      <a:pt x="8" y="0"/>
                    </a:lnTo>
                    <a:lnTo>
                      <a:pt x="4" y="0"/>
                    </a:lnTo>
                    <a:lnTo>
                      <a:pt x="4" y="2"/>
                    </a:lnTo>
                    <a:close/>
                  </a:path>
                </a:pathLst>
              </a:custGeom>
              <a:solidFill>
                <a:srgbClr val="0071B4">
                  <a:alpha val="25098"/>
                </a:srgbClr>
              </a:solidFill>
              <a:ln w="9525">
                <a:noFill/>
                <a:round/>
                <a:headEnd/>
                <a:tailEnd/>
              </a:ln>
            </p:spPr>
            <p:txBody>
              <a:bodyPr/>
              <a:lstStyle/>
              <a:p>
                <a:endParaRPr lang="en-US"/>
              </a:p>
            </p:txBody>
          </p:sp>
          <p:sp>
            <p:nvSpPr>
              <p:cNvPr id="11373" name="Freeform 424"/>
              <p:cNvSpPr>
                <a:spLocks/>
              </p:cNvSpPr>
              <p:nvPr/>
            </p:nvSpPr>
            <p:spPr bwMode="auto">
              <a:xfrm>
                <a:off x="692" y="2125"/>
                <a:ext cx="6" cy="2"/>
              </a:xfrm>
              <a:custGeom>
                <a:avLst/>
                <a:gdLst>
                  <a:gd name="T0" fmla="*/ 4 w 6"/>
                  <a:gd name="T1" fmla="*/ 0 h 2"/>
                  <a:gd name="T2" fmla="*/ 6 w 6"/>
                  <a:gd name="T3" fmla="*/ 2 h 2"/>
                  <a:gd name="T4" fmla="*/ 6 w 6"/>
                  <a:gd name="T5" fmla="*/ 0 h 2"/>
                  <a:gd name="T6" fmla="*/ 2 w 6"/>
                  <a:gd name="T7" fmla="*/ 0 h 2"/>
                  <a:gd name="T8" fmla="*/ 2 w 6"/>
                  <a:gd name="T9" fmla="*/ 0 h 2"/>
                  <a:gd name="T10" fmla="*/ 0 w 6"/>
                  <a:gd name="T11" fmla="*/ 0 h 2"/>
                  <a:gd name="T12" fmla="*/ 2 w 6"/>
                  <a:gd name="T13" fmla="*/ 0 h 2"/>
                  <a:gd name="T14" fmla="*/ 2 w 6"/>
                  <a:gd name="T15" fmla="*/ 2 h 2"/>
                  <a:gd name="T16" fmla="*/ 4 w 6"/>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2"/>
                  <a:gd name="T29" fmla="*/ 6 w 6"/>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2">
                    <a:moveTo>
                      <a:pt x="4" y="0"/>
                    </a:moveTo>
                    <a:lnTo>
                      <a:pt x="6" y="2"/>
                    </a:lnTo>
                    <a:lnTo>
                      <a:pt x="6" y="0"/>
                    </a:lnTo>
                    <a:lnTo>
                      <a:pt x="2" y="0"/>
                    </a:lnTo>
                    <a:lnTo>
                      <a:pt x="0" y="0"/>
                    </a:lnTo>
                    <a:lnTo>
                      <a:pt x="2" y="0"/>
                    </a:lnTo>
                    <a:lnTo>
                      <a:pt x="2" y="2"/>
                    </a:lnTo>
                    <a:lnTo>
                      <a:pt x="4" y="0"/>
                    </a:lnTo>
                    <a:close/>
                  </a:path>
                </a:pathLst>
              </a:custGeom>
              <a:solidFill>
                <a:srgbClr val="0071B4">
                  <a:alpha val="25098"/>
                </a:srgbClr>
              </a:solidFill>
              <a:ln w="9525">
                <a:noFill/>
                <a:round/>
                <a:headEnd/>
                <a:tailEnd/>
              </a:ln>
            </p:spPr>
            <p:txBody>
              <a:bodyPr/>
              <a:lstStyle/>
              <a:p>
                <a:endParaRPr lang="en-US"/>
              </a:p>
            </p:txBody>
          </p:sp>
          <p:sp>
            <p:nvSpPr>
              <p:cNvPr id="11374" name="Freeform 425"/>
              <p:cNvSpPr>
                <a:spLocks/>
              </p:cNvSpPr>
              <p:nvPr/>
            </p:nvSpPr>
            <p:spPr bwMode="auto">
              <a:xfrm>
                <a:off x="1741" y="1972"/>
                <a:ext cx="14" cy="12"/>
              </a:xfrm>
              <a:custGeom>
                <a:avLst/>
                <a:gdLst>
                  <a:gd name="T0" fmla="*/ 10 w 14"/>
                  <a:gd name="T1" fmla="*/ 12 h 12"/>
                  <a:gd name="T2" fmla="*/ 14 w 14"/>
                  <a:gd name="T3" fmla="*/ 8 h 12"/>
                  <a:gd name="T4" fmla="*/ 12 w 14"/>
                  <a:gd name="T5" fmla="*/ 4 h 12"/>
                  <a:gd name="T6" fmla="*/ 10 w 14"/>
                  <a:gd name="T7" fmla="*/ 2 h 12"/>
                  <a:gd name="T8" fmla="*/ 8 w 14"/>
                  <a:gd name="T9" fmla="*/ 2 h 12"/>
                  <a:gd name="T10" fmla="*/ 6 w 14"/>
                  <a:gd name="T11" fmla="*/ 0 h 12"/>
                  <a:gd name="T12" fmla="*/ 4 w 14"/>
                  <a:gd name="T13" fmla="*/ 0 h 12"/>
                  <a:gd name="T14" fmla="*/ 0 w 14"/>
                  <a:gd name="T15" fmla="*/ 2 h 12"/>
                  <a:gd name="T16" fmla="*/ 0 w 14"/>
                  <a:gd name="T17" fmla="*/ 2 h 12"/>
                  <a:gd name="T18" fmla="*/ 0 w 14"/>
                  <a:gd name="T19" fmla="*/ 2 h 12"/>
                  <a:gd name="T20" fmla="*/ 10 w 14"/>
                  <a:gd name="T21" fmla="*/ 12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0" y="12"/>
                    </a:moveTo>
                    <a:lnTo>
                      <a:pt x="14" y="8"/>
                    </a:lnTo>
                    <a:lnTo>
                      <a:pt x="12" y="4"/>
                    </a:lnTo>
                    <a:lnTo>
                      <a:pt x="10" y="2"/>
                    </a:lnTo>
                    <a:lnTo>
                      <a:pt x="8" y="2"/>
                    </a:lnTo>
                    <a:lnTo>
                      <a:pt x="6" y="0"/>
                    </a:lnTo>
                    <a:lnTo>
                      <a:pt x="4" y="0"/>
                    </a:lnTo>
                    <a:lnTo>
                      <a:pt x="0" y="2"/>
                    </a:lnTo>
                    <a:lnTo>
                      <a:pt x="10" y="12"/>
                    </a:lnTo>
                    <a:close/>
                  </a:path>
                </a:pathLst>
              </a:custGeom>
              <a:solidFill>
                <a:srgbClr val="0071B4">
                  <a:alpha val="25098"/>
                </a:srgbClr>
              </a:solidFill>
              <a:ln w="9525">
                <a:noFill/>
                <a:round/>
                <a:headEnd/>
                <a:tailEnd/>
              </a:ln>
            </p:spPr>
            <p:txBody>
              <a:bodyPr/>
              <a:lstStyle/>
              <a:p>
                <a:endParaRPr lang="en-US"/>
              </a:p>
            </p:txBody>
          </p:sp>
          <p:sp>
            <p:nvSpPr>
              <p:cNvPr id="11375" name="Freeform 426"/>
              <p:cNvSpPr>
                <a:spLocks/>
              </p:cNvSpPr>
              <p:nvPr/>
            </p:nvSpPr>
            <p:spPr bwMode="auto">
              <a:xfrm>
                <a:off x="931" y="2121"/>
                <a:ext cx="20" cy="22"/>
              </a:xfrm>
              <a:custGeom>
                <a:avLst/>
                <a:gdLst>
                  <a:gd name="T0" fmla="*/ 10 w 20"/>
                  <a:gd name="T1" fmla="*/ 14 h 22"/>
                  <a:gd name="T2" fmla="*/ 12 w 20"/>
                  <a:gd name="T3" fmla="*/ 16 h 22"/>
                  <a:gd name="T4" fmla="*/ 20 w 20"/>
                  <a:gd name="T5" fmla="*/ 22 h 22"/>
                  <a:gd name="T6" fmla="*/ 20 w 20"/>
                  <a:gd name="T7" fmla="*/ 20 h 22"/>
                  <a:gd name="T8" fmla="*/ 20 w 20"/>
                  <a:gd name="T9" fmla="*/ 20 h 22"/>
                  <a:gd name="T10" fmla="*/ 20 w 20"/>
                  <a:gd name="T11" fmla="*/ 14 h 22"/>
                  <a:gd name="T12" fmla="*/ 18 w 20"/>
                  <a:gd name="T13" fmla="*/ 14 h 22"/>
                  <a:gd name="T14" fmla="*/ 16 w 20"/>
                  <a:gd name="T15" fmla="*/ 14 h 22"/>
                  <a:gd name="T16" fmla="*/ 14 w 20"/>
                  <a:gd name="T17" fmla="*/ 14 h 22"/>
                  <a:gd name="T18" fmla="*/ 10 w 20"/>
                  <a:gd name="T19" fmla="*/ 10 h 22"/>
                  <a:gd name="T20" fmla="*/ 12 w 20"/>
                  <a:gd name="T21" fmla="*/ 10 h 22"/>
                  <a:gd name="T22" fmla="*/ 18 w 20"/>
                  <a:gd name="T23" fmla="*/ 12 h 22"/>
                  <a:gd name="T24" fmla="*/ 20 w 20"/>
                  <a:gd name="T25" fmla="*/ 12 h 22"/>
                  <a:gd name="T26" fmla="*/ 20 w 20"/>
                  <a:gd name="T27" fmla="*/ 10 h 22"/>
                  <a:gd name="T28" fmla="*/ 18 w 20"/>
                  <a:gd name="T29" fmla="*/ 8 h 22"/>
                  <a:gd name="T30" fmla="*/ 20 w 20"/>
                  <a:gd name="T31" fmla="*/ 10 h 22"/>
                  <a:gd name="T32" fmla="*/ 20 w 20"/>
                  <a:gd name="T33" fmla="*/ 6 h 22"/>
                  <a:gd name="T34" fmla="*/ 20 w 20"/>
                  <a:gd name="T35" fmla="*/ 6 h 22"/>
                  <a:gd name="T36" fmla="*/ 18 w 20"/>
                  <a:gd name="T37" fmla="*/ 6 h 22"/>
                  <a:gd name="T38" fmla="*/ 18 w 20"/>
                  <a:gd name="T39" fmla="*/ 4 h 22"/>
                  <a:gd name="T40" fmla="*/ 14 w 20"/>
                  <a:gd name="T41" fmla="*/ 4 h 22"/>
                  <a:gd name="T42" fmla="*/ 14 w 20"/>
                  <a:gd name="T43" fmla="*/ 4 h 22"/>
                  <a:gd name="T44" fmla="*/ 12 w 20"/>
                  <a:gd name="T45" fmla="*/ 4 h 22"/>
                  <a:gd name="T46" fmla="*/ 12 w 20"/>
                  <a:gd name="T47" fmla="*/ 2 h 22"/>
                  <a:gd name="T48" fmla="*/ 8 w 20"/>
                  <a:gd name="T49" fmla="*/ 0 h 22"/>
                  <a:gd name="T50" fmla="*/ 6 w 20"/>
                  <a:gd name="T51" fmla="*/ 2 h 22"/>
                  <a:gd name="T52" fmla="*/ 4 w 20"/>
                  <a:gd name="T53" fmla="*/ 2 h 22"/>
                  <a:gd name="T54" fmla="*/ 4 w 20"/>
                  <a:gd name="T55" fmla="*/ 4 h 22"/>
                  <a:gd name="T56" fmla="*/ 2 w 20"/>
                  <a:gd name="T57" fmla="*/ 4 h 22"/>
                  <a:gd name="T58" fmla="*/ 2 w 20"/>
                  <a:gd name="T59" fmla="*/ 2 h 22"/>
                  <a:gd name="T60" fmla="*/ 0 w 20"/>
                  <a:gd name="T61" fmla="*/ 4 h 22"/>
                  <a:gd name="T62" fmla="*/ 0 w 20"/>
                  <a:gd name="T63" fmla="*/ 4 h 22"/>
                  <a:gd name="T64" fmla="*/ 4 w 20"/>
                  <a:gd name="T65" fmla="*/ 8 h 22"/>
                  <a:gd name="T66" fmla="*/ 2 w 20"/>
                  <a:gd name="T67" fmla="*/ 10 h 22"/>
                  <a:gd name="T68" fmla="*/ 2 w 20"/>
                  <a:gd name="T69" fmla="*/ 8 h 22"/>
                  <a:gd name="T70" fmla="*/ 2 w 20"/>
                  <a:gd name="T71" fmla="*/ 10 h 22"/>
                  <a:gd name="T72" fmla="*/ 2 w 20"/>
                  <a:gd name="T73" fmla="*/ 12 h 22"/>
                  <a:gd name="T74" fmla="*/ 2 w 20"/>
                  <a:gd name="T75" fmla="*/ 14 h 22"/>
                  <a:gd name="T76" fmla="*/ 4 w 20"/>
                  <a:gd name="T77" fmla="*/ 14 h 22"/>
                  <a:gd name="T78" fmla="*/ 4 w 20"/>
                  <a:gd name="T79" fmla="*/ 16 h 22"/>
                  <a:gd name="T80" fmla="*/ 4 w 20"/>
                  <a:gd name="T81" fmla="*/ 18 h 22"/>
                  <a:gd name="T82" fmla="*/ 6 w 20"/>
                  <a:gd name="T83" fmla="*/ 18 h 22"/>
                  <a:gd name="T84" fmla="*/ 8 w 20"/>
                  <a:gd name="T85" fmla="*/ 20 h 22"/>
                  <a:gd name="T86" fmla="*/ 6 w 20"/>
                  <a:gd name="T87" fmla="*/ 20 h 22"/>
                  <a:gd name="T88" fmla="*/ 6 w 20"/>
                  <a:gd name="T89" fmla="*/ 22 h 22"/>
                  <a:gd name="T90" fmla="*/ 8 w 20"/>
                  <a:gd name="T91" fmla="*/ 22 h 22"/>
                  <a:gd name="T92" fmla="*/ 10 w 20"/>
                  <a:gd name="T93" fmla="*/ 22 h 22"/>
                  <a:gd name="T94" fmla="*/ 10 w 20"/>
                  <a:gd name="T95" fmla="*/ 22 h 22"/>
                  <a:gd name="T96" fmla="*/ 10 w 20"/>
                  <a:gd name="T97" fmla="*/ 20 h 22"/>
                  <a:gd name="T98" fmla="*/ 10 w 20"/>
                  <a:gd name="T99" fmla="*/ 18 h 22"/>
                  <a:gd name="T100" fmla="*/ 10 w 20"/>
                  <a:gd name="T101" fmla="*/ 16 h 22"/>
                  <a:gd name="T102" fmla="*/ 10 w 20"/>
                  <a:gd name="T103" fmla="*/ 14 h 22"/>
                  <a:gd name="T104" fmla="*/ 10 w 20"/>
                  <a:gd name="T105" fmla="*/ 14 h 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
                  <a:gd name="T160" fmla="*/ 0 h 22"/>
                  <a:gd name="T161" fmla="*/ 20 w 20"/>
                  <a:gd name="T162" fmla="*/ 22 h 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 h="22">
                    <a:moveTo>
                      <a:pt x="10" y="14"/>
                    </a:moveTo>
                    <a:lnTo>
                      <a:pt x="12" y="16"/>
                    </a:lnTo>
                    <a:lnTo>
                      <a:pt x="20" y="22"/>
                    </a:lnTo>
                    <a:lnTo>
                      <a:pt x="20" y="20"/>
                    </a:lnTo>
                    <a:lnTo>
                      <a:pt x="20" y="14"/>
                    </a:lnTo>
                    <a:lnTo>
                      <a:pt x="18" y="14"/>
                    </a:lnTo>
                    <a:lnTo>
                      <a:pt x="16" y="14"/>
                    </a:lnTo>
                    <a:lnTo>
                      <a:pt x="14" y="14"/>
                    </a:lnTo>
                    <a:lnTo>
                      <a:pt x="10" y="10"/>
                    </a:lnTo>
                    <a:lnTo>
                      <a:pt x="12" y="10"/>
                    </a:lnTo>
                    <a:lnTo>
                      <a:pt x="18" y="12"/>
                    </a:lnTo>
                    <a:lnTo>
                      <a:pt x="20" y="12"/>
                    </a:lnTo>
                    <a:lnTo>
                      <a:pt x="20" y="10"/>
                    </a:lnTo>
                    <a:lnTo>
                      <a:pt x="18" y="8"/>
                    </a:lnTo>
                    <a:lnTo>
                      <a:pt x="20" y="10"/>
                    </a:lnTo>
                    <a:lnTo>
                      <a:pt x="20" y="6"/>
                    </a:lnTo>
                    <a:lnTo>
                      <a:pt x="18" y="6"/>
                    </a:lnTo>
                    <a:lnTo>
                      <a:pt x="18" y="4"/>
                    </a:lnTo>
                    <a:lnTo>
                      <a:pt x="14" y="4"/>
                    </a:lnTo>
                    <a:lnTo>
                      <a:pt x="12" y="4"/>
                    </a:lnTo>
                    <a:lnTo>
                      <a:pt x="12" y="2"/>
                    </a:lnTo>
                    <a:lnTo>
                      <a:pt x="8" y="0"/>
                    </a:lnTo>
                    <a:lnTo>
                      <a:pt x="6" y="2"/>
                    </a:lnTo>
                    <a:lnTo>
                      <a:pt x="4" y="2"/>
                    </a:lnTo>
                    <a:lnTo>
                      <a:pt x="4" y="4"/>
                    </a:lnTo>
                    <a:lnTo>
                      <a:pt x="2" y="4"/>
                    </a:lnTo>
                    <a:lnTo>
                      <a:pt x="2" y="2"/>
                    </a:lnTo>
                    <a:lnTo>
                      <a:pt x="0" y="4"/>
                    </a:lnTo>
                    <a:lnTo>
                      <a:pt x="4" y="8"/>
                    </a:lnTo>
                    <a:lnTo>
                      <a:pt x="2" y="10"/>
                    </a:lnTo>
                    <a:lnTo>
                      <a:pt x="2" y="8"/>
                    </a:lnTo>
                    <a:lnTo>
                      <a:pt x="2" y="10"/>
                    </a:lnTo>
                    <a:lnTo>
                      <a:pt x="2" y="12"/>
                    </a:lnTo>
                    <a:lnTo>
                      <a:pt x="2" y="14"/>
                    </a:lnTo>
                    <a:lnTo>
                      <a:pt x="4" y="14"/>
                    </a:lnTo>
                    <a:lnTo>
                      <a:pt x="4" y="16"/>
                    </a:lnTo>
                    <a:lnTo>
                      <a:pt x="4" y="18"/>
                    </a:lnTo>
                    <a:lnTo>
                      <a:pt x="6" y="18"/>
                    </a:lnTo>
                    <a:lnTo>
                      <a:pt x="8" y="20"/>
                    </a:lnTo>
                    <a:lnTo>
                      <a:pt x="6" y="20"/>
                    </a:lnTo>
                    <a:lnTo>
                      <a:pt x="6" y="22"/>
                    </a:lnTo>
                    <a:lnTo>
                      <a:pt x="8" y="22"/>
                    </a:lnTo>
                    <a:lnTo>
                      <a:pt x="10" y="22"/>
                    </a:lnTo>
                    <a:lnTo>
                      <a:pt x="10" y="20"/>
                    </a:lnTo>
                    <a:lnTo>
                      <a:pt x="10" y="18"/>
                    </a:lnTo>
                    <a:lnTo>
                      <a:pt x="10" y="16"/>
                    </a:lnTo>
                    <a:lnTo>
                      <a:pt x="10" y="14"/>
                    </a:lnTo>
                    <a:close/>
                  </a:path>
                </a:pathLst>
              </a:custGeom>
              <a:solidFill>
                <a:srgbClr val="0071B4">
                  <a:alpha val="25098"/>
                </a:srgbClr>
              </a:solidFill>
              <a:ln w="9525">
                <a:noFill/>
                <a:round/>
                <a:headEnd/>
                <a:tailEnd/>
              </a:ln>
            </p:spPr>
            <p:txBody>
              <a:bodyPr/>
              <a:lstStyle/>
              <a:p>
                <a:endParaRPr lang="en-US"/>
              </a:p>
            </p:txBody>
          </p:sp>
          <p:sp>
            <p:nvSpPr>
              <p:cNvPr id="11376" name="Freeform 427"/>
              <p:cNvSpPr>
                <a:spLocks/>
              </p:cNvSpPr>
              <p:nvPr/>
            </p:nvSpPr>
            <p:spPr bwMode="auto">
              <a:xfrm>
                <a:off x="1795" y="1938"/>
                <a:ext cx="2" cy="2"/>
              </a:xfrm>
              <a:custGeom>
                <a:avLst/>
                <a:gdLst>
                  <a:gd name="T0" fmla="*/ 2 w 2"/>
                  <a:gd name="T1" fmla="*/ 0 h 2"/>
                  <a:gd name="T2" fmla="*/ 0 w 2"/>
                  <a:gd name="T3" fmla="*/ 0 h 2"/>
                  <a:gd name="T4" fmla="*/ 2 w 2"/>
                  <a:gd name="T5" fmla="*/ 2 h 2"/>
                  <a:gd name="T6" fmla="*/ 2 w 2"/>
                  <a:gd name="T7" fmla="*/ 0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0"/>
                    </a:moveTo>
                    <a:lnTo>
                      <a:pt x="0" y="0"/>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377" name="Freeform 428"/>
              <p:cNvSpPr>
                <a:spLocks/>
              </p:cNvSpPr>
              <p:nvPr/>
            </p:nvSpPr>
            <p:spPr bwMode="auto">
              <a:xfrm>
                <a:off x="955" y="2125"/>
                <a:ext cx="12" cy="28"/>
              </a:xfrm>
              <a:custGeom>
                <a:avLst/>
                <a:gdLst>
                  <a:gd name="T0" fmla="*/ 6 w 12"/>
                  <a:gd name="T1" fmla="*/ 22 h 28"/>
                  <a:gd name="T2" fmla="*/ 8 w 12"/>
                  <a:gd name="T3" fmla="*/ 24 h 28"/>
                  <a:gd name="T4" fmla="*/ 8 w 12"/>
                  <a:gd name="T5" fmla="*/ 24 h 28"/>
                  <a:gd name="T6" fmla="*/ 8 w 12"/>
                  <a:gd name="T7" fmla="*/ 20 h 28"/>
                  <a:gd name="T8" fmla="*/ 10 w 12"/>
                  <a:gd name="T9" fmla="*/ 20 h 28"/>
                  <a:gd name="T10" fmla="*/ 12 w 12"/>
                  <a:gd name="T11" fmla="*/ 20 h 28"/>
                  <a:gd name="T12" fmla="*/ 12 w 12"/>
                  <a:gd name="T13" fmla="*/ 18 h 28"/>
                  <a:gd name="T14" fmla="*/ 10 w 12"/>
                  <a:gd name="T15" fmla="*/ 18 h 28"/>
                  <a:gd name="T16" fmla="*/ 10 w 12"/>
                  <a:gd name="T17" fmla="*/ 16 h 28"/>
                  <a:gd name="T18" fmla="*/ 10 w 12"/>
                  <a:gd name="T19" fmla="*/ 16 h 28"/>
                  <a:gd name="T20" fmla="*/ 12 w 12"/>
                  <a:gd name="T21" fmla="*/ 16 h 28"/>
                  <a:gd name="T22" fmla="*/ 10 w 12"/>
                  <a:gd name="T23" fmla="*/ 14 h 28"/>
                  <a:gd name="T24" fmla="*/ 8 w 12"/>
                  <a:gd name="T25" fmla="*/ 12 h 28"/>
                  <a:gd name="T26" fmla="*/ 8 w 12"/>
                  <a:gd name="T27" fmla="*/ 10 h 28"/>
                  <a:gd name="T28" fmla="*/ 8 w 12"/>
                  <a:gd name="T29" fmla="*/ 10 h 28"/>
                  <a:gd name="T30" fmla="*/ 6 w 12"/>
                  <a:gd name="T31" fmla="*/ 4 h 28"/>
                  <a:gd name="T32" fmla="*/ 6 w 12"/>
                  <a:gd name="T33" fmla="*/ 4 h 28"/>
                  <a:gd name="T34" fmla="*/ 6 w 12"/>
                  <a:gd name="T35" fmla="*/ 2 h 28"/>
                  <a:gd name="T36" fmla="*/ 8 w 12"/>
                  <a:gd name="T37" fmla="*/ 2 h 28"/>
                  <a:gd name="T38" fmla="*/ 12 w 12"/>
                  <a:gd name="T39" fmla="*/ 14 h 28"/>
                  <a:gd name="T40" fmla="*/ 12 w 12"/>
                  <a:gd name="T41" fmla="*/ 12 h 28"/>
                  <a:gd name="T42" fmla="*/ 12 w 12"/>
                  <a:gd name="T43" fmla="*/ 10 h 28"/>
                  <a:gd name="T44" fmla="*/ 10 w 12"/>
                  <a:gd name="T45" fmla="*/ 6 h 28"/>
                  <a:gd name="T46" fmla="*/ 6 w 12"/>
                  <a:gd name="T47" fmla="*/ 0 h 28"/>
                  <a:gd name="T48" fmla="*/ 0 w 12"/>
                  <a:gd name="T49" fmla="*/ 0 h 28"/>
                  <a:gd name="T50" fmla="*/ 0 w 12"/>
                  <a:gd name="T51" fmla="*/ 0 h 28"/>
                  <a:gd name="T52" fmla="*/ 0 w 12"/>
                  <a:gd name="T53" fmla="*/ 2 h 28"/>
                  <a:gd name="T54" fmla="*/ 2 w 12"/>
                  <a:gd name="T55" fmla="*/ 14 h 28"/>
                  <a:gd name="T56" fmla="*/ 2 w 12"/>
                  <a:gd name="T57" fmla="*/ 14 h 28"/>
                  <a:gd name="T58" fmla="*/ 2 w 12"/>
                  <a:gd name="T59" fmla="*/ 16 h 28"/>
                  <a:gd name="T60" fmla="*/ 4 w 12"/>
                  <a:gd name="T61" fmla="*/ 14 h 28"/>
                  <a:gd name="T62" fmla="*/ 6 w 12"/>
                  <a:gd name="T63" fmla="*/ 14 h 28"/>
                  <a:gd name="T64" fmla="*/ 4 w 12"/>
                  <a:gd name="T65" fmla="*/ 16 h 28"/>
                  <a:gd name="T66" fmla="*/ 2 w 12"/>
                  <a:gd name="T67" fmla="*/ 16 h 28"/>
                  <a:gd name="T68" fmla="*/ 4 w 12"/>
                  <a:gd name="T69" fmla="*/ 18 h 28"/>
                  <a:gd name="T70" fmla="*/ 4 w 12"/>
                  <a:gd name="T71" fmla="*/ 18 h 28"/>
                  <a:gd name="T72" fmla="*/ 4 w 12"/>
                  <a:gd name="T73" fmla="*/ 20 h 28"/>
                  <a:gd name="T74" fmla="*/ 2 w 12"/>
                  <a:gd name="T75" fmla="*/ 20 h 28"/>
                  <a:gd name="T76" fmla="*/ 2 w 12"/>
                  <a:gd name="T77" fmla="*/ 20 h 28"/>
                  <a:gd name="T78" fmla="*/ 2 w 12"/>
                  <a:gd name="T79" fmla="*/ 26 h 28"/>
                  <a:gd name="T80" fmla="*/ 2 w 12"/>
                  <a:gd name="T81" fmla="*/ 28 h 28"/>
                  <a:gd name="T82" fmla="*/ 2 w 12"/>
                  <a:gd name="T83" fmla="*/ 28 h 28"/>
                  <a:gd name="T84" fmla="*/ 4 w 12"/>
                  <a:gd name="T85" fmla="*/ 28 h 28"/>
                  <a:gd name="T86" fmla="*/ 6 w 12"/>
                  <a:gd name="T87" fmla="*/ 22 h 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
                  <a:gd name="T133" fmla="*/ 0 h 28"/>
                  <a:gd name="T134" fmla="*/ 12 w 12"/>
                  <a:gd name="T135" fmla="*/ 28 h 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 h="28">
                    <a:moveTo>
                      <a:pt x="6" y="22"/>
                    </a:moveTo>
                    <a:lnTo>
                      <a:pt x="8" y="24"/>
                    </a:lnTo>
                    <a:lnTo>
                      <a:pt x="8" y="20"/>
                    </a:lnTo>
                    <a:lnTo>
                      <a:pt x="10" y="20"/>
                    </a:lnTo>
                    <a:lnTo>
                      <a:pt x="12" y="20"/>
                    </a:lnTo>
                    <a:lnTo>
                      <a:pt x="12" y="18"/>
                    </a:lnTo>
                    <a:lnTo>
                      <a:pt x="10" y="18"/>
                    </a:lnTo>
                    <a:lnTo>
                      <a:pt x="10" y="16"/>
                    </a:lnTo>
                    <a:lnTo>
                      <a:pt x="12" y="16"/>
                    </a:lnTo>
                    <a:lnTo>
                      <a:pt x="10" y="14"/>
                    </a:lnTo>
                    <a:lnTo>
                      <a:pt x="8" y="12"/>
                    </a:lnTo>
                    <a:lnTo>
                      <a:pt x="8" y="10"/>
                    </a:lnTo>
                    <a:lnTo>
                      <a:pt x="6" y="4"/>
                    </a:lnTo>
                    <a:lnTo>
                      <a:pt x="6" y="2"/>
                    </a:lnTo>
                    <a:lnTo>
                      <a:pt x="8" y="2"/>
                    </a:lnTo>
                    <a:lnTo>
                      <a:pt x="12" y="14"/>
                    </a:lnTo>
                    <a:lnTo>
                      <a:pt x="12" y="12"/>
                    </a:lnTo>
                    <a:lnTo>
                      <a:pt x="12" y="10"/>
                    </a:lnTo>
                    <a:lnTo>
                      <a:pt x="10" y="6"/>
                    </a:lnTo>
                    <a:lnTo>
                      <a:pt x="6" y="0"/>
                    </a:lnTo>
                    <a:lnTo>
                      <a:pt x="0" y="0"/>
                    </a:lnTo>
                    <a:lnTo>
                      <a:pt x="0" y="2"/>
                    </a:lnTo>
                    <a:lnTo>
                      <a:pt x="2" y="14"/>
                    </a:lnTo>
                    <a:lnTo>
                      <a:pt x="2" y="16"/>
                    </a:lnTo>
                    <a:lnTo>
                      <a:pt x="4" y="14"/>
                    </a:lnTo>
                    <a:lnTo>
                      <a:pt x="6" y="14"/>
                    </a:lnTo>
                    <a:lnTo>
                      <a:pt x="4" y="16"/>
                    </a:lnTo>
                    <a:lnTo>
                      <a:pt x="2" y="16"/>
                    </a:lnTo>
                    <a:lnTo>
                      <a:pt x="4" y="18"/>
                    </a:lnTo>
                    <a:lnTo>
                      <a:pt x="4" y="20"/>
                    </a:lnTo>
                    <a:lnTo>
                      <a:pt x="2" y="20"/>
                    </a:lnTo>
                    <a:lnTo>
                      <a:pt x="2" y="26"/>
                    </a:lnTo>
                    <a:lnTo>
                      <a:pt x="2" y="28"/>
                    </a:lnTo>
                    <a:lnTo>
                      <a:pt x="4" y="28"/>
                    </a:lnTo>
                    <a:lnTo>
                      <a:pt x="6" y="22"/>
                    </a:lnTo>
                    <a:close/>
                  </a:path>
                </a:pathLst>
              </a:custGeom>
              <a:solidFill>
                <a:srgbClr val="0071B4">
                  <a:alpha val="25098"/>
                </a:srgbClr>
              </a:solidFill>
              <a:ln w="9525">
                <a:noFill/>
                <a:round/>
                <a:headEnd/>
                <a:tailEnd/>
              </a:ln>
            </p:spPr>
            <p:txBody>
              <a:bodyPr/>
              <a:lstStyle/>
              <a:p>
                <a:endParaRPr lang="en-US"/>
              </a:p>
            </p:txBody>
          </p:sp>
          <p:sp>
            <p:nvSpPr>
              <p:cNvPr id="11378" name="Freeform 429"/>
              <p:cNvSpPr>
                <a:spLocks/>
              </p:cNvSpPr>
              <p:nvPr/>
            </p:nvSpPr>
            <p:spPr bwMode="auto">
              <a:xfrm>
                <a:off x="5112" y="2098"/>
                <a:ext cx="18" cy="20"/>
              </a:xfrm>
              <a:custGeom>
                <a:avLst/>
                <a:gdLst>
                  <a:gd name="T0" fmla="*/ 10 w 18"/>
                  <a:gd name="T1" fmla="*/ 12 h 20"/>
                  <a:gd name="T2" fmla="*/ 16 w 18"/>
                  <a:gd name="T3" fmla="*/ 10 h 20"/>
                  <a:gd name="T4" fmla="*/ 18 w 18"/>
                  <a:gd name="T5" fmla="*/ 6 h 20"/>
                  <a:gd name="T6" fmla="*/ 18 w 18"/>
                  <a:gd name="T7" fmla="*/ 2 h 20"/>
                  <a:gd name="T8" fmla="*/ 16 w 18"/>
                  <a:gd name="T9" fmla="*/ 0 h 20"/>
                  <a:gd name="T10" fmla="*/ 14 w 18"/>
                  <a:gd name="T11" fmla="*/ 0 h 20"/>
                  <a:gd name="T12" fmla="*/ 14 w 18"/>
                  <a:gd name="T13" fmla="*/ 2 h 20"/>
                  <a:gd name="T14" fmla="*/ 6 w 18"/>
                  <a:gd name="T15" fmla="*/ 4 h 20"/>
                  <a:gd name="T16" fmla="*/ 4 w 18"/>
                  <a:gd name="T17" fmla="*/ 6 h 20"/>
                  <a:gd name="T18" fmla="*/ 6 w 18"/>
                  <a:gd name="T19" fmla="*/ 6 h 20"/>
                  <a:gd name="T20" fmla="*/ 0 w 18"/>
                  <a:gd name="T21" fmla="*/ 20 h 20"/>
                  <a:gd name="T22" fmla="*/ 10 w 18"/>
                  <a:gd name="T23" fmla="*/ 12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0"/>
                  <a:gd name="T38" fmla="*/ 18 w 1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0">
                    <a:moveTo>
                      <a:pt x="10" y="12"/>
                    </a:moveTo>
                    <a:lnTo>
                      <a:pt x="16" y="10"/>
                    </a:lnTo>
                    <a:lnTo>
                      <a:pt x="18" y="6"/>
                    </a:lnTo>
                    <a:lnTo>
                      <a:pt x="18" y="2"/>
                    </a:lnTo>
                    <a:lnTo>
                      <a:pt x="16" y="0"/>
                    </a:lnTo>
                    <a:lnTo>
                      <a:pt x="14" y="0"/>
                    </a:lnTo>
                    <a:lnTo>
                      <a:pt x="14" y="2"/>
                    </a:lnTo>
                    <a:lnTo>
                      <a:pt x="6" y="4"/>
                    </a:lnTo>
                    <a:lnTo>
                      <a:pt x="4" y="6"/>
                    </a:lnTo>
                    <a:lnTo>
                      <a:pt x="6" y="6"/>
                    </a:lnTo>
                    <a:lnTo>
                      <a:pt x="0" y="20"/>
                    </a:lnTo>
                    <a:lnTo>
                      <a:pt x="10" y="12"/>
                    </a:lnTo>
                    <a:close/>
                  </a:path>
                </a:pathLst>
              </a:custGeom>
              <a:solidFill>
                <a:srgbClr val="0071B4">
                  <a:alpha val="25098"/>
                </a:srgbClr>
              </a:solidFill>
              <a:ln w="9525">
                <a:noFill/>
                <a:round/>
                <a:headEnd/>
                <a:tailEnd/>
              </a:ln>
            </p:spPr>
            <p:txBody>
              <a:bodyPr/>
              <a:lstStyle/>
              <a:p>
                <a:endParaRPr lang="en-US"/>
              </a:p>
            </p:txBody>
          </p:sp>
          <p:sp>
            <p:nvSpPr>
              <p:cNvPr id="11379" name="Freeform 430"/>
              <p:cNvSpPr>
                <a:spLocks/>
              </p:cNvSpPr>
              <p:nvPr/>
            </p:nvSpPr>
            <p:spPr bwMode="auto">
              <a:xfrm>
                <a:off x="1715" y="2006"/>
                <a:ext cx="14" cy="24"/>
              </a:xfrm>
              <a:custGeom>
                <a:avLst/>
                <a:gdLst>
                  <a:gd name="T0" fmla="*/ 4 w 14"/>
                  <a:gd name="T1" fmla="*/ 22 h 24"/>
                  <a:gd name="T2" fmla="*/ 6 w 14"/>
                  <a:gd name="T3" fmla="*/ 24 h 24"/>
                  <a:gd name="T4" fmla="*/ 6 w 14"/>
                  <a:gd name="T5" fmla="*/ 24 h 24"/>
                  <a:gd name="T6" fmla="*/ 8 w 14"/>
                  <a:gd name="T7" fmla="*/ 22 h 24"/>
                  <a:gd name="T8" fmla="*/ 8 w 14"/>
                  <a:gd name="T9" fmla="*/ 20 h 24"/>
                  <a:gd name="T10" fmla="*/ 14 w 14"/>
                  <a:gd name="T11" fmla="*/ 2 h 24"/>
                  <a:gd name="T12" fmla="*/ 12 w 14"/>
                  <a:gd name="T13" fmla="*/ 2 h 24"/>
                  <a:gd name="T14" fmla="*/ 4 w 14"/>
                  <a:gd name="T15" fmla="*/ 0 h 24"/>
                  <a:gd name="T16" fmla="*/ 4 w 14"/>
                  <a:gd name="T17" fmla="*/ 2 h 24"/>
                  <a:gd name="T18" fmla="*/ 4 w 14"/>
                  <a:gd name="T19" fmla="*/ 2 h 24"/>
                  <a:gd name="T20" fmla="*/ 2 w 14"/>
                  <a:gd name="T21" fmla="*/ 2 h 24"/>
                  <a:gd name="T22" fmla="*/ 2 w 14"/>
                  <a:gd name="T23" fmla="*/ 4 h 24"/>
                  <a:gd name="T24" fmla="*/ 0 w 14"/>
                  <a:gd name="T25" fmla="*/ 18 h 24"/>
                  <a:gd name="T26" fmla="*/ 2 w 14"/>
                  <a:gd name="T27" fmla="*/ 20 h 24"/>
                  <a:gd name="T28" fmla="*/ 4 w 14"/>
                  <a:gd name="T29" fmla="*/ 2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24"/>
                  <a:gd name="T47" fmla="*/ 14 w 14"/>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24">
                    <a:moveTo>
                      <a:pt x="4" y="22"/>
                    </a:moveTo>
                    <a:lnTo>
                      <a:pt x="6" y="24"/>
                    </a:lnTo>
                    <a:lnTo>
                      <a:pt x="8" y="22"/>
                    </a:lnTo>
                    <a:lnTo>
                      <a:pt x="8" y="20"/>
                    </a:lnTo>
                    <a:lnTo>
                      <a:pt x="14" y="2"/>
                    </a:lnTo>
                    <a:lnTo>
                      <a:pt x="12" y="2"/>
                    </a:lnTo>
                    <a:lnTo>
                      <a:pt x="4" y="0"/>
                    </a:lnTo>
                    <a:lnTo>
                      <a:pt x="4" y="2"/>
                    </a:lnTo>
                    <a:lnTo>
                      <a:pt x="2" y="2"/>
                    </a:lnTo>
                    <a:lnTo>
                      <a:pt x="2" y="4"/>
                    </a:lnTo>
                    <a:lnTo>
                      <a:pt x="0" y="18"/>
                    </a:lnTo>
                    <a:lnTo>
                      <a:pt x="2" y="20"/>
                    </a:lnTo>
                    <a:lnTo>
                      <a:pt x="4" y="22"/>
                    </a:lnTo>
                    <a:close/>
                  </a:path>
                </a:pathLst>
              </a:custGeom>
              <a:solidFill>
                <a:srgbClr val="0071B4">
                  <a:alpha val="25098"/>
                </a:srgbClr>
              </a:solidFill>
              <a:ln w="9525">
                <a:noFill/>
                <a:round/>
                <a:headEnd/>
                <a:tailEnd/>
              </a:ln>
            </p:spPr>
            <p:txBody>
              <a:bodyPr/>
              <a:lstStyle/>
              <a:p>
                <a:endParaRPr lang="en-US"/>
              </a:p>
            </p:txBody>
          </p:sp>
          <p:sp>
            <p:nvSpPr>
              <p:cNvPr id="11380" name="Freeform 431"/>
              <p:cNvSpPr>
                <a:spLocks/>
              </p:cNvSpPr>
              <p:nvPr/>
            </p:nvSpPr>
            <p:spPr bwMode="auto">
              <a:xfrm>
                <a:off x="786" y="2060"/>
                <a:ext cx="7" cy="6"/>
              </a:xfrm>
              <a:custGeom>
                <a:avLst/>
                <a:gdLst>
                  <a:gd name="T0" fmla="*/ 5 w 7"/>
                  <a:gd name="T1" fmla="*/ 2 h 6"/>
                  <a:gd name="T2" fmla="*/ 3 w 7"/>
                  <a:gd name="T3" fmla="*/ 2 h 6"/>
                  <a:gd name="T4" fmla="*/ 3 w 7"/>
                  <a:gd name="T5" fmla="*/ 2 h 6"/>
                  <a:gd name="T6" fmla="*/ 1 w 7"/>
                  <a:gd name="T7" fmla="*/ 0 h 6"/>
                  <a:gd name="T8" fmla="*/ 1 w 7"/>
                  <a:gd name="T9" fmla="*/ 2 h 6"/>
                  <a:gd name="T10" fmla="*/ 0 w 7"/>
                  <a:gd name="T11" fmla="*/ 2 h 6"/>
                  <a:gd name="T12" fmla="*/ 0 w 7"/>
                  <a:gd name="T13" fmla="*/ 4 h 6"/>
                  <a:gd name="T14" fmla="*/ 0 w 7"/>
                  <a:gd name="T15" fmla="*/ 6 h 6"/>
                  <a:gd name="T16" fmla="*/ 0 w 7"/>
                  <a:gd name="T17" fmla="*/ 4 h 6"/>
                  <a:gd name="T18" fmla="*/ 1 w 7"/>
                  <a:gd name="T19" fmla="*/ 6 h 6"/>
                  <a:gd name="T20" fmla="*/ 1 w 7"/>
                  <a:gd name="T21" fmla="*/ 4 h 6"/>
                  <a:gd name="T22" fmla="*/ 3 w 7"/>
                  <a:gd name="T23" fmla="*/ 6 h 6"/>
                  <a:gd name="T24" fmla="*/ 1 w 7"/>
                  <a:gd name="T25" fmla="*/ 6 h 6"/>
                  <a:gd name="T26" fmla="*/ 7 w 7"/>
                  <a:gd name="T27" fmla="*/ 4 h 6"/>
                  <a:gd name="T28" fmla="*/ 7 w 7"/>
                  <a:gd name="T29" fmla="*/ 4 h 6"/>
                  <a:gd name="T30" fmla="*/ 7 w 7"/>
                  <a:gd name="T31" fmla="*/ 2 h 6"/>
                  <a:gd name="T32" fmla="*/ 5 w 7"/>
                  <a:gd name="T33" fmla="*/ 2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6"/>
                  <a:gd name="T53" fmla="*/ 7 w 7"/>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6">
                    <a:moveTo>
                      <a:pt x="5" y="2"/>
                    </a:moveTo>
                    <a:lnTo>
                      <a:pt x="3" y="2"/>
                    </a:lnTo>
                    <a:lnTo>
                      <a:pt x="1" y="0"/>
                    </a:lnTo>
                    <a:lnTo>
                      <a:pt x="1" y="2"/>
                    </a:lnTo>
                    <a:lnTo>
                      <a:pt x="0" y="2"/>
                    </a:lnTo>
                    <a:lnTo>
                      <a:pt x="0" y="4"/>
                    </a:lnTo>
                    <a:lnTo>
                      <a:pt x="0" y="6"/>
                    </a:lnTo>
                    <a:lnTo>
                      <a:pt x="0" y="4"/>
                    </a:lnTo>
                    <a:lnTo>
                      <a:pt x="1" y="6"/>
                    </a:lnTo>
                    <a:lnTo>
                      <a:pt x="1" y="4"/>
                    </a:lnTo>
                    <a:lnTo>
                      <a:pt x="3" y="6"/>
                    </a:lnTo>
                    <a:lnTo>
                      <a:pt x="1" y="6"/>
                    </a:lnTo>
                    <a:lnTo>
                      <a:pt x="7" y="4"/>
                    </a:lnTo>
                    <a:lnTo>
                      <a:pt x="7" y="2"/>
                    </a:lnTo>
                    <a:lnTo>
                      <a:pt x="5" y="2"/>
                    </a:lnTo>
                    <a:close/>
                  </a:path>
                </a:pathLst>
              </a:custGeom>
              <a:solidFill>
                <a:srgbClr val="0071B4">
                  <a:alpha val="25098"/>
                </a:srgbClr>
              </a:solidFill>
              <a:ln w="9525">
                <a:noFill/>
                <a:round/>
                <a:headEnd/>
                <a:tailEnd/>
              </a:ln>
            </p:spPr>
            <p:txBody>
              <a:bodyPr/>
              <a:lstStyle/>
              <a:p>
                <a:endParaRPr lang="en-US"/>
              </a:p>
            </p:txBody>
          </p:sp>
          <p:sp>
            <p:nvSpPr>
              <p:cNvPr id="11381" name="Freeform 432"/>
              <p:cNvSpPr>
                <a:spLocks/>
              </p:cNvSpPr>
              <p:nvPr/>
            </p:nvSpPr>
            <p:spPr bwMode="auto">
              <a:xfrm>
                <a:off x="770" y="2064"/>
                <a:ext cx="14" cy="16"/>
              </a:xfrm>
              <a:custGeom>
                <a:avLst/>
                <a:gdLst>
                  <a:gd name="T0" fmla="*/ 12 w 14"/>
                  <a:gd name="T1" fmla="*/ 2 h 16"/>
                  <a:gd name="T2" fmla="*/ 12 w 14"/>
                  <a:gd name="T3" fmla="*/ 2 h 16"/>
                  <a:gd name="T4" fmla="*/ 10 w 14"/>
                  <a:gd name="T5" fmla="*/ 0 h 16"/>
                  <a:gd name="T6" fmla="*/ 10 w 14"/>
                  <a:gd name="T7" fmla="*/ 4 h 16"/>
                  <a:gd name="T8" fmla="*/ 6 w 14"/>
                  <a:gd name="T9" fmla="*/ 8 h 16"/>
                  <a:gd name="T10" fmla="*/ 4 w 14"/>
                  <a:gd name="T11" fmla="*/ 10 h 16"/>
                  <a:gd name="T12" fmla="*/ 2 w 14"/>
                  <a:gd name="T13" fmla="*/ 10 h 16"/>
                  <a:gd name="T14" fmla="*/ 2 w 14"/>
                  <a:gd name="T15" fmla="*/ 12 h 16"/>
                  <a:gd name="T16" fmla="*/ 2 w 14"/>
                  <a:gd name="T17" fmla="*/ 12 h 16"/>
                  <a:gd name="T18" fmla="*/ 0 w 14"/>
                  <a:gd name="T19" fmla="*/ 14 h 16"/>
                  <a:gd name="T20" fmla="*/ 0 w 14"/>
                  <a:gd name="T21" fmla="*/ 16 h 16"/>
                  <a:gd name="T22" fmla="*/ 2 w 14"/>
                  <a:gd name="T23" fmla="*/ 16 h 16"/>
                  <a:gd name="T24" fmla="*/ 6 w 14"/>
                  <a:gd name="T25" fmla="*/ 14 h 16"/>
                  <a:gd name="T26" fmla="*/ 6 w 14"/>
                  <a:gd name="T27" fmla="*/ 14 h 16"/>
                  <a:gd name="T28" fmla="*/ 8 w 14"/>
                  <a:gd name="T29" fmla="*/ 12 h 16"/>
                  <a:gd name="T30" fmla="*/ 8 w 14"/>
                  <a:gd name="T31" fmla="*/ 10 h 16"/>
                  <a:gd name="T32" fmla="*/ 14 w 14"/>
                  <a:gd name="T33" fmla="*/ 2 h 16"/>
                  <a:gd name="T34" fmla="*/ 12 w 14"/>
                  <a:gd name="T35" fmla="*/ 2 h 16"/>
                  <a:gd name="T36" fmla="*/ 12 w 14"/>
                  <a:gd name="T37" fmla="*/ 2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6"/>
                  <a:gd name="T59" fmla="*/ 14 w 1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6">
                    <a:moveTo>
                      <a:pt x="12" y="2"/>
                    </a:moveTo>
                    <a:lnTo>
                      <a:pt x="12" y="2"/>
                    </a:lnTo>
                    <a:lnTo>
                      <a:pt x="10" y="0"/>
                    </a:lnTo>
                    <a:lnTo>
                      <a:pt x="10" y="4"/>
                    </a:lnTo>
                    <a:lnTo>
                      <a:pt x="6" y="8"/>
                    </a:lnTo>
                    <a:lnTo>
                      <a:pt x="4" y="10"/>
                    </a:lnTo>
                    <a:lnTo>
                      <a:pt x="2" y="10"/>
                    </a:lnTo>
                    <a:lnTo>
                      <a:pt x="2" y="12"/>
                    </a:lnTo>
                    <a:lnTo>
                      <a:pt x="0" y="14"/>
                    </a:lnTo>
                    <a:lnTo>
                      <a:pt x="0" y="16"/>
                    </a:lnTo>
                    <a:lnTo>
                      <a:pt x="2" y="16"/>
                    </a:lnTo>
                    <a:lnTo>
                      <a:pt x="6" y="14"/>
                    </a:lnTo>
                    <a:lnTo>
                      <a:pt x="8" y="12"/>
                    </a:lnTo>
                    <a:lnTo>
                      <a:pt x="8" y="10"/>
                    </a:lnTo>
                    <a:lnTo>
                      <a:pt x="14" y="2"/>
                    </a:lnTo>
                    <a:lnTo>
                      <a:pt x="12" y="2"/>
                    </a:lnTo>
                    <a:close/>
                  </a:path>
                </a:pathLst>
              </a:custGeom>
              <a:solidFill>
                <a:srgbClr val="0071B4">
                  <a:alpha val="25098"/>
                </a:srgbClr>
              </a:solidFill>
              <a:ln w="9525">
                <a:noFill/>
                <a:round/>
                <a:headEnd/>
                <a:tailEnd/>
              </a:ln>
            </p:spPr>
            <p:txBody>
              <a:bodyPr/>
              <a:lstStyle/>
              <a:p>
                <a:endParaRPr lang="en-US"/>
              </a:p>
            </p:txBody>
          </p:sp>
          <p:sp>
            <p:nvSpPr>
              <p:cNvPr id="11382" name="Freeform 433"/>
              <p:cNvSpPr>
                <a:spLocks/>
              </p:cNvSpPr>
              <p:nvPr/>
            </p:nvSpPr>
            <p:spPr bwMode="auto">
              <a:xfrm>
                <a:off x="1620" y="1893"/>
                <a:ext cx="97" cy="89"/>
              </a:xfrm>
              <a:custGeom>
                <a:avLst/>
                <a:gdLst>
                  <a:gd name="T0" fmla="*/ 97 w 97"/>
                  <a:gd name="T1" fmla="*/ 67 h 89"/>
                  <a:gd name="T2" fmla="*/ 91 w 97"/>
                  <a:gd name="T3" fmla="*/ 65 h 89"/>
                  <a:gd name="T4" fmla="*/ 89 w 97"/>
                  <a:gd name="T5" fmla="*/ 61 h 89"/>
                  <a:gd name="T6" fmla="*/ 87 w 97"/>
                  <a:gd name="T7" fmla="*/ 57 h 89"/>
                  <a:gd name="T8" fmla="*/ 83 w 97"/>
                  <a:gd name="T9" fmla="*/ 61 h 89"/>
                  <a:gd name="T10" fmla="*/ 77 w 97"/>
                  <a:gd name="T11" fmla="*/ 61 h 89"/>
                  <a:gd name="T12" fmla="*/ 77 w 97"/>
                  <a:gd name="T13" fmla="*/ 57 h 89"/>
                  <a:gd name="T14" fmla="*/ 75 w 97"/>
                  <a:gd name="T15" fmla="*/ 47 h 89"/>
                  <a:gd name="T16" fmla="*/ 67 w 97"/>
                  <a:gd name="T17" fmla="*/ 37 h 89"/>
                  <a:gd name="T18" fmla="*/ 61 w 97"/>
                  <a:gd name="T19" fmla="*/ 37 h 89"/>
                  <a:gd name="T20" fmla="*/ 55 w 97"/>
                  <a:gd name="T21" fmla="*/ 33 h 89"/>
                  <a:gd name="T22" fmla="*/ 54 w 97"/>
                  <a:gd name="T23" fmla="*/ 29 h 89"/>
                  <a:gd name="T24" fmla="*/ 46 w 97"/>
                  <a:gd name="T25" fmla="*/ 25 h 89"/>
                  <a:gd name="T26" fmla="*/ 42 w 97"/>
                  <a:gd name="T27" fmla="*/ 19 h 89"/>
                  <a:gd name="T28" fmla="*/ 38 w 97"/>
                  <a:gd name="T29" fmla="*/ 15 h 89"/>
                  <a:gd name="T30" fmla="*/ 34 w 97"/>
                  <a:gd name="T31" fmla="*/ 17 h 89"/>
                  <a:gd name="T32" fmla="*/ 30 w 97"/>
                  <a:gd name="T33" fmla="*/ 21 h 89"/>
                  <a:gd name="T34" fmla="*/ 30 w 97"/>
                  <a:gd name="T35" fmla="*/ 9 h 89"/>
                  <a:gd name="T36" fmla="*/ 26 w 97"/>
                  <a:gd name="T37" fmla="*/ 3 h 89"/>
                  <a:gd name="T38" fmla="*/ 22 w 97"/>
                  <a:gd name="T39" fmla="*/ 0 h 89"/>
                  <a:gd name="T40" fmla="*/ 20 w 97"/>
                  <a:gd name="T41" fmla="*/ 3 h 89"/>
                  <a:gd name="T42" fmla="*/ 14 w 97"/>
                  <a:gd name="T43" fmla="*/ 31 h 89"/>
                  <a:gd name="T44" fmla="*/ 12 w 97"/>
                  <a:gd name="T45" fmla="*/ 53 h 89"/>
                  <a:gd name="T46" fmla="*/ 8 w 97"/>
                  <a:gd name="T47" fmla="*/ 63 h 89"/>
                  <a:gd name="T48" fmla="*/ 2 w 97"/>
                  <a:gd name="T49" fmla="*/ 65 h 89"/>
                  <a:gd name="T50" fmla="*/ 0 w 97"/>
                  <a:gd name="T51" fmla="*/ 75 h 89"/>
                  <a:gd name="T52" fmla="*/ 6 w 97"/>
                  <a:gd name="T53" fmla="*/ 75 h 89"/>
                  <a:gd name="T54" fmla="*/ 10 w 97"/>
                  <a:gd name="T55" fmla="*/ 73 h 89"/>
                  <a:gd name="T56" fmla="*/ 16 w 97"/>
                  <a:gd name="T57" fmla="*/ 73 h 89"/>
                  <a:gd name="T58" fmla="*/ 18 w 97"/>
                  <a:gd name="T59" fmla="*/ 71 h 89"/>
                  <a:gd name="T60" fmla="*/ 20 w 97"/>
                  <a:gd name="T61" fmla="*/ 67 h 89"/>
                  <a:gd name="T62" fmla="*/ 22 w 97"/>
                  <a:gd name="T63" fmla="*/ 73 h 89"/>
                  <a:gd name="T64" fmla="*/ 24 w 97"/>
                  <a:gd name="T65" fmla="*/ 89 h 89"/>
                  <a:gd name="T66" fmla="*/ 26 w 97"/>
                  <a:gd name="T67" fmla="*/ 89 h 89"/>
                  <a:gd name="T68" fmla="*/ 36 w 97"/>
                  <a:gd name="T69" fmla="*/ 83 h 89"/>
                  <a:gd name="T70" fmla="*/ 38 w 97"/>
                  <a:gd name="T71" fmla="*/ 81 h 89"/>
                  <a:gd name="T72" fmla="*/ 40 w 97"/>
                  <a:gd name="T73" fmla="*/ 75 h 89"/>
                  <a:gd name="T74" fmla="*/ 44 w 97"/>
                  <a:gd name="T75" fmla="*/ 75 h 89"/>
                  <a:gd name="T76" fmla="*/ 46 w 97"/>
                  <a:gd name="T77" fmla="*/ 71 h 89"/>
                  <a:gd name="T78" fmla="*/ 50 w 97"/>
                  <a:gd name="T79" fmla="*/ 69 h 89"/>
                  <a:gd name="T80" fmla="*/ 50 w 97"/>
                  <a:gd name="T81" fmla="*/ 65 h 89"/>
                  <a:gd name="T82" fmla="*/ 59 w 97"/>
                  <a:gd name="T83" fmla="*/ 57 h 89"/>
                  <a:gd name="T84" fmla="*/ 57 w 97"/>
                  <a:gd name="T85" fmla="*/ 59 h 89"/>
                  <a:gd name="T86" fmla="*/ 59 w 97"/>
                  <a:gd name="T87" fmla="*/ 63 h 89"/>
                  <a:gd name="T88" fmla="*/ 59 w 97"/>
                  <a:gd name="T89" fmla="*/ 63 h 89"/>
                  <a:gd name="T90" fmla="*/ 65 w 97"/>
                  <a:gd name="T91" fmla="*/ 65 h 89"/>
                  <a:gd name="T92" fmla="*/ 65 w 97"/>
                  <a:gd name="T93" fmla="*/ 71 h 89"/>
                  <a:gd name="T94" fmla="*/ 69 w 97"/>
                  <a:gd name="T95" fmla="*/ 73 h 89"/>
                  <a:gd name="T96" fmla="*/ 71 w 97"/>
                  <a:gd name="T97" fmla="*/ 73 h 89"/>
                  <a:gd name="T98" fmla="*/ 75 w 97"/>
                  <a:gd name="T99" fmla="*/ 73 h 89"/>
                  <a:gd name="T100" fmla="*/ 79 w 97"/>
                  <a:gd name="T101" fmla="*/ 75 h 89"/>
                  <a:gd name="T102" fmla="*/ 81 w 97"/>
                  <a:gd name="T103" fmla="*/ 77 h 89"/>
                  <a:gd name="T104" fmla="*/ 87 w 97"/>
                  <a:gd name="T105" fmla="*/ 79 h 89"/>
                  <a:gd name="T106" fmla="*/ 97 w 97"/>
                  <a:gd name="T107" fmla="*/ 69 h 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7"/>
                  <a:gd name="T163" fmla="*/ 0 h 89"/>
                  <a:gd name="T164" fmla="*/ 97 w 97"/>
                  <a:gd name="T165" fmla="*/ 89 h 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7" h="89">
                    <a:moveTo>
                      <a:pt x="97" y="69"/>
                    </a:moveTo>
                    <a:lnTo>
                      <a:pt x="97" y="67"/>
                    </a:lnTo>
                    <a:lnTo>
                      <a:pt x="91" y="67"/>
                    </a:lnTo>
                    <a:lnTo>
                      <a:pt x="91" y="65"/>
                    </a:lnTo>
                    <a:lnTo>
                      <a:pt x="91" y="63"/>
                    </a:lnTo>
                    <a:lnTo>
                      <a:pt x="89" y="61"/>
                    </a:lnTo>
                    <a:lnTo>
                      <a:pt x="89" y="59"/>
                    </a:lnTo>
                    <a:lnTo>
                      <a:pt x="87" y="57"/>
                    </a:lnTo>
                    <a:lnTo>
                      <a:pt x="83" y="61"/>
                    </a:lnTo>
                    <a:lnTo>
                      <a:pt x="81" y="61"/>
                    </a:lnTo>
                    <a:lnTo>
                      <a:pt x="77" y="61"/>
                    </a:lnTo>
                    <a:lnTo>
                      <a:pt x="75" y="61"/>
                    </a:lnTo>
                    <a:lnTo>
                      <a:pt x="77" y="57"/>
                    </a:lnTo>
                    <a:lnTo>
                      <a:pt x="75" y="55"/>
                    </a:lnTo>
                    <a:lnTo>
                      <a:pt x="75" y="47"/>
                    </a:lnTo>
                    <a:lnTo>
                      <a:pt x="71" y="41"/>
                    </a:lnTo>
                    <a:lnTo>
                      <a:pt x="67" y="37"/>
                    </a:lnTo>
                    <a:lnTo>
                      <a:pt x="63" y="39"/>
                    </a:lnTo>
                    <a:lnTo>
                      <a:pt x="61" y="37"/>
                    </a:lnTo>
                    <a:lnTo>
                      <a:pt x="59" y="33"/>
                    </a:lnTo>
                    <a:lnTo>
                      <a:pt x="55" y="33"/>
                    </a:lnTo>
                    <a:lnTo>
                      <a:pt x="55" y="31"/>
                    </a:lnTo>
                    <a:lnTo>
                      <a:pt x="54" y="29"/>
                    </a:lnTo>
                    <a:lnTo>
                      <a:pt x="52" y="25"/>
                    </a:lnTo>
                    <a:lnTo>
                      <a:pt x="46" y="25"/>
                    </a:lnTo>
                    <a:lnTo>
                      <a:pt x="42" y="23"/>
                    </a:lnTo>
                    <a:lnTo>
                      <a:pt x="42" y="19"/>
                    </a:lnTo>
                    <a:lnTo>
                      <a:pt x="40" y="17"/>
                    </a:lnTo>
                    <a:lnTo>
                      <a:pt x="38" y="15"/>
                    </a:lnTo>
                    <a:lnTo>
                      <a:pt x="36" y="15"/>
                    </a:lnTo>
                    <a:lnTo>
                      <a:pt x="34" y="17"/>
                    </a:lnTo>
                    <a:lnTo>
                      <a:pt x="32" y="21"/>
                    </a:lnTo>
                    <a:lnTo>
                      <a:pt x="30" y="21"/>
                    </a:lnTo>
                    <a:lnTo>
                      <a:pt x="28" y="13"/>
                    </a:lnTo>
                    <a:lnTo>
                      <a:pt x="30" y="9"/>
                    </a:lnTo>
                    <a:lnTo>
                      <a:pt x="28" y="7"/>
                    </a:lnTo>
                    <a:lnTo>
                      <a:pt x="26" y="3"/>
                    </a:lnTo>
                    <a:lnTo>
                      <a:pt x="24" y="3"/>
                    </a:lnTo>
                    <a:lnTo>
                      <a:pt x="22" y="0"/>
                    </a:lnTo>
                    <a:lnTo>
                      <a:pt x="22" y="1"/>
                    </a:lnTo>
                    <a:lnTo>
                      <a:pt x="20" y="3"/>
                    </a:lnTo>
                    <a:lnTo>
                      <a:pt x="16" y="7"/>
                    </a:lnTo>
                    <a:lnTo>
                      <a:pt x="14" y="31"/>
                    </a:lnTo>
                    <a:lnTo>
                      <a:pt x="12" y="53"/>
                    </a:lnTo>
                    <a:lnTo>
                      <a:pt x="12" y="57"/>
                    </a:lnTo>
                    <a:lnTo>
                      <a:pt x="8" y="63"/>
                    </a:lnTo>
                    <a:lnTo>
                      <a:pt x="4" y="63"/>
                    </a:lnTo>
                    <a:lnTo>
                      <a:pt x="2" y="65"/>
                    </a:lnTo>
                    <a:lnTo>
                      <a:pt x="0" y="73"/>
                    </a:lnTo>
                    <a:lnTo>
                      <a:pt x="0" y="75"/>
                    </a:lnTo>
                    <a:lnTo>
                      <a:pt x="2" y="77"/>
                    </a:lnTo>
                    <a:lnTo>
                      <a:pt x="6" y="75"/>
                    </a:lnTo>
                    <a:lnTo>
                      <a:pt x="8" y="73"/>
                    </a:lnTo>
                    <a:lnTo>
                      <a:pt x="10" y="73"/>
                    </a:lnTo>
                    <a:lnTo>
                      <a:pt x="12" y="73"/>
                    </a:lnTo>
                    <a:lnTo>
                      <a:pt x="16" y="73"/>
                    </a:lnTo>
                    <a:lnTo>
                      <a:pt x="18" y="71"/>
                    </a:lnTo>
                    <a:lnTo>
                      <a:pt x="20" y="67"/>
                    </a:lnTo>
                    <a:lnTo>
                      <a:pt x="22" y="73"/>
                    </a:lnTo>
                    <a:lnTo>
                      <a:pt x="22" y="85"/>
                    </a:lnTo>
                    <a:lnTo>
                      <a:pt x="24" y="89"/>
                    </a:lnTo>
                    <a:lnTo>
                      <a:pt x="26" y="89"/>
                    </a:lnTo>
                    <a:lnTo>
                      <a:pt x="34" y="85"/>
                    </a:lnTo>
                    <a:lnTo>
                      <a:pt x="36" y="83"/>
                    </a:lnTo>
                    <a:lnTo>
                      <a:pt x="38" y="81"/>
                    </a:lnTo>
                    <a:lnTo>
                      <a:pt x="40" y="75"/>
                    </a:lnTo>
                    <a:lnTo>
                      <a:pt x="44" y="75"/>
                    </a:lnTo>
                    <a:lnTo>
                      <a:pt x="46" y="73"/>
                    </a:lnTo>
                    <a:lnTo>
                      <a:pt x="46" y="71"/>
                    </a:lnTo>
                    <a:lnTo>
                      <a:pt x="48" y="71"/>
                    </a:lnTo>
                    <a:lnTo>
                      <a:pt x="50" y="69"/>
                    </a:lnTo>
                    <a:lnTo>
                      <a:pt x="50" y="67"/>
                    </a:lnTo>
                    <a:lnTo>
                      <a:pt x="50" y="65"/>
                    </a:lnTo>
                    <a:lnTo>
                      <a:pt x="50" y="59"/>
                    </a:lnTo>
                    <a:lnTo>
                      <a:pt x="59" y="57"/>
                    </a:lnTo>
                    <a:lnTo>
                      <a:pt x="57" y="59"/>
                    </a:lnTo>
                    <a:lnTo>
                      <a:pt x="55" y="63"/>
                    </a:lnTo>
                    <a:lnTo>
                      <a:pt x="59" y="63"/>
                    </a:lnTo>
                    <a:lnTo>
                      <a:pt x="63" y="63"/>
                    </a:lnTo>
                    <a:lnTo>
                      <a:pt x="65" y="65"/>
                    </a:lnTo>
                    <a:lnTo>
                      <a:pt x="67" y="67"/>
                    </a:lnTo>
                    <a:lnTo>
                      <a:pt x="65" y="71"/>
                    </a:lnTo>
                    <a:lnTo>
                      <a:pt x="65" y="73"/>
                    </a:lnTo>
                    <a:lnTo>
                      <a:pt x="69" y="73"/>
                    </a:lnTo>
                    <a:lnTo>
                      <a:pt x="71" y="71"/>
                    </a:lnTo>
                    <a:lnTo>
                      <a:pt x="71" y="73"/>
                    </a:lnTo>
                    <a:lnTo>
                      <a:pt x="73" y="73"/>
                    </a:lnTo>
                    <a:lnTo>
                      <a:pt x="75" y="73"/>
                    </a:lnTo>
                    <a:lnTo>
                      <a:pt x="77" y="77"/>
                    </a:lnTo>
                    <a:lnTo>
                      <a:pt x="79" y="75"/>
                    </a:lnTo>
                    <a:lnTo>
                      <a:pt x="79" y="77"/>
                    </a:lnTo>
                    <a:lnTo>
                      <a:pt x="81" y="77"/>
                    </a:lnTo>
                    <a:lnTo>
                      <a:pt x="85" y="79"/>
                    </a:lnTo>
                    <a:lnTo>
                      <a:pt x="87" y="79"/>
                    </a:lnTo>
                    <a:lnTo>
                      <a:pt x="95" y="71"/>
                    </a:lnTo>
                    <a:lnTo>
                      <a:pt x="97" y="69"/>
                    </a:lnTo>
                    <a:close/>
                  </a:path>
                </a:pathLst>
              </a:custGeom>
              <a:solidFill>
                <a:srgbClr val="0071B4">
                  <a:alpha val="25098"/>
                </a:srgbClr>
              </a:solidFill>
              <a:ln w="9525">
                <a:noFill/>
                <a:round/>
                <a:headEnd/>
                <a:tailEnd/>
              </a:ln>
            </p:spPr>
            <p:txBody>
              <a:bodyPr/>
              <a:lstStyle/>
              <a:p>
                <a:endParaRPr lang="en-US"/>
              </a:p>
            </p:txBody>
          </p:sp>
          <p:sp>
            <p:nvSpPr>
              <p:cNvPr id="11383" name="Freeform 434"/>
              <p:cNvSpPr>
                <a:spLocks/>
              </p:cNvSpPr>
              <p:nvPr/>
            </p:nvSpPr>
            <p:spPr bwMode="auto">
              <a:xfrm>
                <a:off x="403" y="2273"/>
                <a:ext cx="14" cy="2"/>
              </a:xfrm>
              <a:custGeom>
                <a:avLst/>
                <a:gdLst>
                  <a:gd name="T0" fmla="*/ 12 w 14"/>
                  <a:gd name="T1" fmla="*/ 0 h 2"/>
                  <a:gd name="T2" fmla="*/ 10 w 14"/>
                  <a:gd name="T3" fmla="*/ 0 h 2"/>
                  <a:gd name="T4" fmla="*/ 6 w 14"/>
                  <a:gd name="T5" fmla="*/ 0 h 2"/>
                  <a:gd name="T6" fmla="*/ 0 w 14"/>
                  <a:gd name="T7" fmla="*/ 0 h 2"/>
                  <a:gd name="T8" fmla="*/ 2 w 14"/>
                  <a:gd name="T9" fmla="*/ 2 h 2"/>
                  <a:gd name="T10" fmla="*/ 12 w 14"/>
                  <a:gd name="T11" fmla="*/ 2 h 2"/>
                  <a:gd name="T12" fmla="*/ 14 w 14"/>
                  <a:gd name="T13" fmla="*/ 0 h 2"/>
                  <a:gd name="T14" fmla="*/ 14 w 14"/>
                  <a:gd name="T15" fmla="*/ 0 h 2"/>
                  <a:gd name="T16" fmla="*/ 12 w 1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
                  <a:gd name="T29" fmla="*/ 14 w 1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
                    <a:moveTo>
                      <a:pt x="12" y="0"/>
                    </a:moveTo>
                    <a:lnTo>
                      <a:pt x="10" y="0"/>
                    </a:lnTo>
                    <a:lnTo>
                      <a:pt x="6" y="0"/>
                    </a:lnTo>
                    <a:lnTo>
                      <a:pt x="0" y="0"/>
                    </a:lnTo>
                    <a:lnTo>
                      <a:pt x="2" y="2"/>
                    </a:lnTo>
                    <a:lnTo>
                      <a:pt x="12" y="2"/>
                    </a:lnTo>
                    <a:lnTo>
                      <a:pt x="14" y="0"/>
                    </a:lnTo>
                    <a:lnTo>
                      <a:pt x="12" y="0"/>
                    </a:lnTo>
                    <a:close/>
                  </a:path>
                </a:pathLst>
              </a:custGeom>
              <a:solidFill>
                <a:srgbClr val="0071B4">
                  <a:alpha val="25098"/>
                </a:srgbClr>
              </a:solidFill>
              <a:ln w="9525">
                <a:noFill/>
                <a:round/>
                <a:headEnd/>
                <a:tailEnd/>
              </a:ln>
            </p:spPr>
            <p:txBody>
              <a:bodyPr/>
              <a:lstStyle/>
              <a:p>
                <a:endParaRPr lang="en-US"/>
              </a:p>
            </p:txBody>
          </p:sp>
          <p:sp>
            <p:nvSpPr>
              <p:cNvPr id="11384" name="Freeform 435"/>
              <p:cNvSpPr>
                <a:spLocks/>
              </p:cNvSpPr>
              <p:nvPr/>
            </p:nvSpPr>
            <p:spPr bwMode="auto">
              <a:xfrm>
                <a:off x="395" y="2265"/>
                <a:ext cx="8" cy="10"/>
              </a:xfrm>
              <a:custGeom>
                <a:avLst/>
                <a:gdLst>
                  <a:gd name="T0" fmla="*/ 4 w 8"/>
                  <a:gd name="T1" fmla="*/ 2 h 10"/>
                  <a:gd name="T2" fmla="*/ 4 w 8"/>
                  <a:gd name="T3" fmla="*/ 2 h 10"/>
                  <a:gd name="T4" fmla="*/ 4 w 8"/>
                  <a:gd name="T5" fmla="*/ 4 h 10"/>
                  <a:gd name="T6" fmla="*/ 4 w 8"/>
                  <a:gd name="T7" fmla="*/ 4 h 10"/>
                  <a:gd name="T8" fmla="*/ 0 w 8"/>
                  <a:gd name="T9" fmla="*/ 8 h 10"/>
                  <a:gd name="T10" fmla="*/ 0 w 8"/>
                  <a:gd name="T11" fmla="*/ 8 h 10"/>
                  <a:gd name="T12" fmla="*/ 0 w 8"/>
                  <a:gd name="T13" fmla="*/ 10 h 10"/>
                  <a:gd name="T14" fmla="*/ 2 w 8"/>
                  <a:gd name="T15" fmla="*/ 10 h 10"/>
                  <a:gd name="T16" fmla="*/ 4 w 8"/>
                  <a:gd name="T17" fmla="*/ 8 h 10"/>
                  <a:gd name="T18" fmla="*/ 4 w 8"/>
                  <a:gd name="T19" fmla="*/ 8 h 10"/>
                  <a:gd name="T20" fmla="*/ 6 w 8"/>
                  <a:gd name="T21" fmla="*/ 8 h 10"/>
                  <a:gd name="T22" fmla="*/ 6 w 8"/>
                  <a:gd name="T23" fmla="*/ 4 h 10"/>
                  <a:gd name="T24" fmla="*/ 8 w 8"/>
                  <a:gd name="T25" fmla="*/ 4 h 10"/>
                  <a:gd name="T26" fmla="*/ 8 w 8"/>
                  <a:gd name="T27" fmla="*/ 2 h 10"/>
                  <a:gd name="T28" fmla="*/ 6 w 8"/>
                  <a:gd name="T29" fmla="*/ 0 h 10"/>
                  <a:gd name="T30" fmla="*/ 4 w 8"/>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0"/>
                  <a:gd name="T50" fmla="*/ 8 w 8"/>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0">
                    <a:moveTo>
                      <a:pt x="4" y="2"/>
                    </a:moveTo>
                    <a:lnTo>
                      <a:pt x="4" y="2"/>
                    </a:lnTo>
                    <a:lnTo>
                      <a:pt x="4" y="4"/>
                    </a:lnTo>
                    <a:lnTo>
                      <a:pt x="0" y="8"/>
                    </a:lnTo>
                    <a:lnTo>
                      <a:pt x="0" y="10"/>
                    </a:lnTo>
                    <a:lnTo>
                      <a:pt x="2" y="10"/>
                    </a:lnTo>
                    <a:lnTo>
                      <a:pt x="4" y="8"/>
                    </a:lnTo>
                    <a:lnTo>
                      <a:pt x="6" y="8"/>
                    </a:lnTo>
                    <a:lnTo>
                      <a:pt x="6" y="4"/>
                    </a:lnTo>
                    <a:lnTo>
                      <a:pt x="8" y="4"/>
                    </a:lnTo>
                    <a:lnTo>
                      <a:pt x="8" y="2"/>
                    </a:lnTo>
                    <a:lnTo>
                      <a:pt x="6" y="0"/>
                    </a:lnTo>
                    <a:lnTo>
                      <a:pt x="4" y="2"/>
                    </a:lnTo>
                    <a:close/>
                  </a:path>
                </a:pathLst>
              </a:custGeom>
              <a:solidFill>
                <a:srgbClr val="0071B4">
                  <a:alpha val="25098"/>
                </a:srgbClr>
              </a:solidFill>
              <a:ln w="9525">
                <a:noFill/>
                <a:round/>
                <a:headEnd/>
                <a:tailEnd/>
              </a:ln>
            </p:spPr>
            <p:txBody>
              <a:bodyPr/>
              <a:lstStyle/>
              <a:p>
                <a:endParaRPr lang="en-US"/>
              </a:p>
            </p:txBody>
          </p:sp>
          <p:sp>
            <p:nvSpPr>
              <p:cNvPr id="11385" name="Freeform 436"/>
              <p:cNvSpPr>
                <a:spLocks/>
              </p:cNvSpPr>
              <p:nvPr/>
            </p:nvSpPr>
            <p:spPr bwMode="auto">
              <a:xfrm>
                <a:off x="4951" y="2380"/>
                <a:ext cx="6" cy="6"/>
              </a:xfrm>
              <a:custGeom>
                <a:avLst/>
                <a:gdLst>
                  <a:gd name="T0" fmla="*/ 6 w 6"/>
                  <a:gd name="T1" fmla="*/ 0 h 6"/>
                  <a:gd name="T2" fmla="*/ 6 w 6"/>
                  <a:gd name="T3" fmla="*/ 0 h 6"/>
                  <a:gd name="T4" fmla="*/ 4 w 6"/>
                  <a:gd name="T5" fmla="*/ 2 h 6"/>
                  <a:gd name="T6" fmla="*/ 2 w 6"/>
                  <a:gd name="T7" fmla="*/ 4 h 6"/>
                  <a:gd name="T8" fmla="*/ 0 w 6"/>
                  <a:gd name="T9" fmla="*/ 6 h 6"/>
                  <a:gd name="T10" fmla="*/ 2 w 6"/>
                  <a:gd name="T11" fmla="*/ 6 h 6"/>
                  <a:gd name="T12" fmla="*/ 6 w 6"/>
                  <a:gd name="T13" fmla="*/ 2 h 6"/>
                  <a:gd name="T14" fmla="*/ 6 w 6"/>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6" y="0"/>
                    </a:moveTo>
                    <a:lnTo>
                      <a:pt x="6" y="0"/>
                    </a:lnTo>
                    <a:lnTo>
                      <a:pt x="4" y="2"/>
                    </a:lnTo>
                    <a:lnTo>
                      <a:pt x="2" y="4"/>
                    </a:lnTo>
                    <a:lnTo>
                      <a:pt x="0" y="6"/>
                    </a:lnTo>
                    <a:lnTo>
                      <a:pt x="2" y="6"/>
                    </a:lnTo>
                    <a:lnTo>
                      <a:pt x="6" y="2"/>
                    </a:lnTo>
                    <a:lnTo>
                      <a:pt x="6" y="0"/>
                    </a:lnTo>
                    <a:close/>
                  </a:path>
                </a:pathLst>
              </a:custGeom>
              <a:solidFill>
                <a:srgbClr val="0071B4">
                  <a:alpha val="25098"/>
                </a:srgbClr>
              </a:solidFill>
              <a:ln w="9525">
                <a:noFill/>
                <a:round/>
                <a:headEnd/>
                <a:tailEnd/>
              </a:ln>
            </p:spPr>
            <p:txBody>
              <a:bodyPr/>
              <a:lstStyle/>
              <a:p>
                <a:endParaRPr lang="en-US"/>
              </a:p>
            </p:txBody>
          </p:sp>
          <p:sp>
            <p:nvSpPr>
              <p:cNvPr id="11386" name="Freeform 437"/>
              <p:cNvSpPr>
                <a:spLocks/>
              </p:cNvSpPr>
              <p:nvPr/>
            </p:nvSpPr>
            <p:spPr bwMode="auto">
              <a:xfrm>
                <a:off x="463" y="2163"/>
                <a:ext cx="2" cy="2"/>
              </a:xfrm>
              <a:custGeom>
                <a:avLst/>
                <a:gdLst>
                  <a:gd name="T0" fmla="*/ 0 w 2"/>
                  <a:gd name="T1" fmla="*/ 2 h 2"/>
                  <a:gd name="T2" fmla="*/ 2 w 2"/>
                  <a:gd name="T3" fmla="*/ 2 h 2"/>
                  <a:gd name="T4" fmla="*/ 2 w 2"/>
                  <a:gd name="T5" fmla="*/ 0 h 2"/>
                  <a:gd name="T6" fmla="*/ 0 w 2"/>
                  <a:gd name="T7" fmla="*/ 2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0" y="2"/>
                    </a:moveTo>
                    <a:lnTo>
                      <a:pt x="2" y="2"/>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387" name="Freeform 438"/>
              <p:cNvSpPr>
                <a:spLocks/>
              </p:cNvSpPr>
              <p:nvPr/>
            </p:nvSpPr>
            <p:spPr bwMode="auto">
              <a:xfrm>
                <a:off x="363" y="2275"/>
                <a:ext cx="8" cy="8"/>
              </a:xfrm>
              <a:custGeom>
                <a:avLst/>
                <a:gdLst>
                  <a:gd name="T0" fmla="*/ 6 w 8"/>
                  <a:gd name="T1" fmla="*/ 4 h 8"/>
                  <a:gd name="T2" fmla="*/ 4 w 8"/>
                  <a:gd name="T3" fmla="*/ 4 h 8"/>
                  <a:gd name="T4" fmla="*/ 4 w 8"/>
                  <a:gd name="T5" fmla="*/ 2 h 8"/>
                  <a:gd name="T6" fmla="*/ 4 w 8"/>
                  <a:gd name="T7" fmla="*/ 2 h 8"/>
                  <a:gd name="T8" fmla="*/ 4 w 8"/>
                  <a:gd name="T9" fmla="*/ 0 h 8"/>
                  <a:gd name="T10" fmla="*/ 2 w 8"/>
                  <a:gd name="T11" fmla="*/ 2 h 8"/>
                  <a:gd name="T12" fmla="*/ 2 w 8"/>
                  <a:gd name="T13" fmla="*/ 4 h 8"/>
                  <a:gd name="T14" fmla="*/ 2 w 8"/>
                  <a:gd name="T15" fmla="*/ 4 h 8"/>
                  <a:gd name="T16" fmla="*/ 0 w 8"/>
                  <a:gd name="T17" fmla="*/ 6 h 8"/>
                  <a:gd name="T18" fmla="*/ 0 w 8"/>
                  <a:gd name="T19" fmla="*/ 8 h 8"/>
                  <a:gd name="T20" fmla="*/ 2 w 8"/>
                  <a:gd name="T21" fmla="*/ 8 h 8"/>
                  <a:gd name="T22" fmla="*/ 2 w 8"/>
                  <a:gd name="T23" fmla="*/ 8 h 8"/>
                  <a:gd name="T24" fmla="*/ 2 w 8"/>
                  <a:gd name="T25" fmla="*/ 8 h 8"/>
                  <a:gd name="T26" fmla="*/ 4 w 8"/>
                  <a:gd name="T27" fmla="*/ 8 h 8"/>
                  <a:gd name="T28" fmla="*/ 8 w 8"/>
                  <a:gd name="T29" fmla="*/ 6 h 8"/>
                  <a:gd name="T30" fmla="*/ 8 w 8"/>
                  <a:gd name="T31" fmla="*/ 4 h 8"/>
                  <a:gd name="T32" fmla="*/ 6 w 8"/>
                  <a:gd name="T33" fmla="*/ 4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8"/>
                  <a:gd name="T53" fmla="*/ 8 w 8"/>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8">
                    <a:moveTo>
                      <a:pt x="6" y="4"/>
                    </a:moveTo>
                    <a:lnTo>
                      <a:pt x="4" y="4"/>
                    </a:lnTo>
                    <a:lnTo>
                      <a:pt x="4" y="2"/>
                    </a:lnTo>
                    <a:lnTo>
                      <a:pt x="4" y="0"/>
                    </a:lnTo>
                    <a:lnTo>
                      <a:pt x="2" y="2"/>
                    </a:lnTo>
                    <a:lnTo>
                      <a:pt x="2" y="4"/>
                    </a:lnTo>
                    <a:lnTo>
                      <a:pt x="0" y="6"/>
                    </a:lnTo>
                    <a:lnTo>
                      <a:pt x="0" y="8"/>
                    </a:lnTo>
                    <a:lnTo>
                      <a:pt x="2" y="8"/>
                    </a:lnTo>
                    <a:lnTo>
                      <a:pt x="4" y="8"/>
                    </a:lnTo>
                    <a:lnTo>
                      <a:pt x="8" y="6"/>
                    </a:lnTo>
                    <a:lnTo>
                      <a:pt x="8" y="4"/>
                    </a:lnTo>
                    <a:lnTo>
                      <a:pt x="6" y="4"/>
                    </a:lnTo>
                    <a:close/>
                  </a:path>
                </a:pathLst>
              </a:custGeom>
              <a:solidFill>
                <a:srgbClr val="0071B4">
                  <a:alpha val="25098"/>
                </a:srgbClr>
              </a:solidFill>
              <a:ln w="9525">
                <a:noFill/>
                <a:round/>
                <a:headEnd/>
                <a:tailEnd/>
              </a:ln>
            </p:spPr>
            <p:txBody>
              <a:bodyPr/>
              <a:lstStyle/>
              <a:p>
                <a:endParaRPr lang="en-US"/>
              </a:p>
            </p:txBody>
          </p:sp>
          <p:sp>
            <p:nvSpPr>
              <p:cNvPr id="11388" name="Freeform 439"/>
              <p:cNvSpPr>
                <a:spLocks/>
              </p:cNvSpPr>
              <p:nvPr/>
            </p:nvSpPr>
            <p:spPr bwMode="auto">
              <a:xfrm>
                <a:off x="455" y="2149"/>
                <a:ext cx="2" cy="2"/>
              </a:xfrm>
              <a:custGeom>
                <a:avLst/>
                <a:gdLst>
                  <a:gd name="T0" fmla="*/ 0 w 2"/>
                  <a:gd name="T1" fmla="*/ 0 h 2"/>
                  <a:gd name="T2" fmla="*/ 0 w 2"/>
                  <a:gd name="T3" fmla="*/ 0 h 2"/>
                  <a:gd name="T4" fmla="*/ 0 w 2"/>
                  <a:gd name="T5" fmla="*/ 0 h 2"/>
                  <a:gd name="T6" fmla="*/ 0 w 2"/>
                  <a:gd name="T7" fmla="*/ 2 h 2"/>
                  <a:gd name="T8" fmla="*/ 2 w 2"/>
                  <a:gd name="T9" fmla="*/ 2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0" y="2"/>
                    </a:lnTo>
                    <a:lnTo>
                      <a:pt x="2" y="2"/>
                    </a:lnTo>
                    <a:lnTo>
                      <a:pt x="0" y="0"/>
                    </a:lnTo>
                    <a:close/>
                  </a:path>
                </a:pathLst>
              </a:custGeom>
              <a:solidFill>
                <a:srgbClr val="0071B4">
                  <a:alpha val="25098"/>
                </a:srgbClr>
              </a:solidFill>
              <a:ln w="9525">
                <a:noFill/>
                <a:round/>
                <a:headEnd/>
                <a:tailEnd/>
              </a:ln>
            </p:spPr>
            <p:txBody>
              <a:bodyPr/>
              <a:lstStyle/>
              <a:p>
                <a:endParaRPr lang="en-US"/>
              </a:p>
            </p:txBody>
          </p:sp>
          <p:sp>
            <p:nvSpPr>
              <p:cNvPr id="11389" name="Freeform 440"/>
              <p:cNvSpPr>
                <a:spLocks/>
              </p:cNvSpPr>
              <p:nvPr/>
            </p:nvSpPr>
            <p:spPr bwMode="auto">
              <a:xfrm>
                <a:off x="423" y="2265"/>
                <a:ext cx="4" cy="4"/>
              </a:xfrm>
              <a:custGeom>
                <a:avLst/>
                <a:gdLst>
                  <a:gd name="T0" fmla="*/ 2 w 4"/>
                  <a:gd name="T1" fmla="*/ 2 h 4"/>
                  <a:gd name="T2" fmla="*/ 2 w 4"/>
                  <a:gd name="T3" fmla="*/ 0 h 4"/>
                  <a:gd name="T4" fmla="*/ 0 w 4"/>
                  <a:gd name="T5" fmla="*/ 2 h 4"/>
                  <a:gd name="T6" fmla="*/ 0 w 4"/>
                  <a:gd name="T7" fmla="*/ 4 h 4"/>
                  <a:gd name="T8" fmla="*/ 2 w 4"/>
                  <a:gd name="T9" fmla="*/ 4 h 4"/>
                  <a:gd name="T10" fmla="*/ 4 w 4"/>
                  <a:gd name="T11" fmla="*/ 2 h 4"/>
                  <a:gd name="T12" fmla="*/ 4 w 4"/>
                  <a:gd name="T13" fmla="*/ 2 h 4"/>
                  <a:gd name="T14" fmla="*/ 2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2"/>
                    </a:moveTo>
                    <a:lnTo>
                      <a:pt x="2" y="0"/>
                    </a:lnTo>
                    <a:lnTo>
                      <a:pt x="0" y="2"/>
                    </a:lnTo>
                    <a:lnTo>
                      <a:pt x="0" y="4"/>
                    </a:lnTo>
                    <a:lnTo>
                      <a:pt x="2" y="4"/>
                    </a:lnTo>
                    <a:lnTo>
                      <a:pt x="4" y="2"/>
                    </a:lnTo>
                    <a:lnTo>
                      <a:pt x="2" y="2"/>
                    </a:lnTo>
                    <a:close/>
                  </a:path>
                </a:pathLst>
              </a:custGeom>
              <a:solidFill>
                <a:srgbClr val="0071B4">
                  <a:alpha val="25098"/>
                </a:srgbClr>
              </a:solidFill>
              <a:ln w="9525">
                <a:noFill/>
                <a:round/>
                <a:headEnd/>
                <a:tailEnd/>
              </a:ln>
            </p:spPr>
            <p:txBody>
              <a:bodyPr/>
              <a:lstStyle/>
              <a:p>
                <a:endParaRPr lang="en-US"/>
              </a:p>
            </p:txBody>
          </p:sp>
          <p:sp>
            <p:nvSpPr>
              <p:cNvPr id="11390" name="Freeform 441"/>
              <p:cNvSpPr>
                <a:spLocks/>
              </p:cNvSpPr>
              <p:nvPr/>
            </p:nvSpPr>
            <p:spPr bwMode="auto">
              <a:xfrm>
                <a:off x="312" y="2275"/>
                <a:ext cx="4" cy="2"/>
              </a:xfrm>
              <a:custGeom>
                <a:avLst/>
                <a:gdLst>
                  <a:gd name="T0" fmla="*/ 2 w 4"/>
                  <a:gd name="T1" fmla="*/ 0 h 2"/>
                  <a:gd name="T2" fmla="*/ 0 w 4"/>
                  <a:gd name="T3" fmla="*/ 2 h 2"/>
                  <a:gd name="T4" fmla="*/ 2 w 4"/>
                  <a:gd name="T5" fmla="*/ 2 h 2"/>
                  <a:gd name="T6" fmla="*/ 4 w 4"/>
                  <a:gd name="T7" fmla="*/ 2 h 2"/>
                  <a:gd name="T8" fmla="*/ 4 w 4"/>
                  <a:gd name="T9" fmla="*/ 2 h 2"/>
                  <a:gd name="T10" fmla="*/ 4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2" y="2"/>
                    </a:lnTo>
                    <a:lnTo>
                      <a:pt x="4" y="2"/>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391" name="Freeform 442"/>
              <p:cNvSpPr>
                <a:spLocks/>
              </p:cNvSpPr>
              <p:nvPr/>
            </p:nvSpPr>
            <p:spPr bwMode="auto">
              <a:xfrm>
                <a:off x="282" y="2271"/>
                <a:ext cx="6" cy="8"/>
              </a:xfrm>
              <a:custGeom>
                <a:avLst/>
                <a:gdLst>
                  <a:gd name="T0" fmla="*/ 6 w 6"/>
                  <a:gd name="T1" fmla="*/ 0 h 8"/>
                  <a:gd name="T2" fmla="*/ 4 w 6"/>
                  <a:gd name="T3" fmla="*/ 2 h 8"/>
                  <a:gd name="T4" fmla="*/ 4 w 6"/>
                  <a:gd name="T5" fmla="*/ 4 h 8"/>
                  <a:gd name="T6" fmla="*/ 0 w 6"/>
                  <a:gd name="T7" fmla="*/ 6 h 8"/>
                  <a:gd name="T8" fmla="*/ 0 w 6"/>
                  <a:gd name="T9" fmla="*/ 8 h 8"/>
                  <a:gd name="T10" fmla="*/ 2 w 6"/>
                  <a:gd name="T11" fmla="*/ 6 h 8"/>
                  <a:gd name="T12" fmla="*/ 4 w 6"/>
                  <a:gd name="T13" fmla="*/ 6 h 8"/>
                  <a:gd name="T14" fmla="*/ 4 w 6"/>
                  <a:gd name="T15" fmla="*/ 4 h 8"/>
                  <a:gd name="T16" fmla="*/ 6 w 6"/>
                  <a:gd name="T17" fmla="*/ 2 h 8"/>
                  <a:gd name="T18" fmla="*/ 6 w 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6" y="0"/>
                    </a:moveTo>
                    <a:lnTo>
                      <a:pt x="4" y="2"/>
                    </a:lnTo>
                    <a:lnTo>
                      <a:pt x="4" y="4"/>
                    </a:lnTo>
                    <a:lnTo>
                      <a:pt x="0" y="6"/>
                    </a:lnTo>
                    <a:lnTo>
                      <a:pt x="0" y="8"/>
                    </a:lnTo>
                    <a:lnTo>
                      <a:pt x="2" y="6"/>
                    </a:lnTo>
                    <a:lnTo>
                      <a:pt x="4" y="6"/>
                    </a:lnTo>
                    <a:lnTo>
                      <a:pt x="4" y="4"/>
                    </a:lnTo>
                    <a:lnTo>
                      <a:pt x="6" y="2"/>
                    </a:lnTo>
                    <a:lnTo>
                      <a:pt x="6" y="0"/>
                    </a:lnTo>
                    <a:close/>
                  </a:path>
                </a:pathLst>
              </a:custGeom>
              <a:solidFill>
                <a:srgbClr val="0071B4">
                  <a:alpha val="25098"/>
                </a:srgbClr>
              </a:solidFill>
              <a:ln w="9525">
                <a:noFill/>
                <a:round/>
                <a:headEnd/>
                <a:tailEnd/>
              </a:ln>
            </p:spPr>
            <p:txBody>
              <a:bodyPr/>
              <a:lstStyle/>
              <a:p>
                <a:endParaRPr lang="en-US"/>
              </a:p>
            </p:txBody>
          </p:sp>
          <p:sp>
            <p:nvSpPr>
              <p:cNvPr id="11392" name="Freeform 443"/>
              <p:cNvSpPr>
                <a:spLocks/>
              </p:cNvSpPr>
              <p:nvPr/>
            </p:nvSpPr>
            <p:spPr bwMode="auto">
              <a:xfrm>
                <a:off x="353" y="2277"/>
                <a:ext cx="8" cy="6"/>
              </a:xfrm>
              <a:custGeom>
                <a:avLst/>
                <a:gdLst>
                  <a:gd name="T0" fmla="*/ 4 w 8"/>
                  <a:gd name="T1" fmla="*/ 4 h 6"/>
                  <a:gd name="T2" fmla="*/ 0 w 8"/>
                  <a:gd name="T3" fmla="*/ 4 h 6"/>
                  <a:gd name="T4" fmla="*/ 0 w 8"/>
                  <a:gd name="T5" fmla="*/ 6 h 6"/>
                  <a:gd name="T6" fmla="*/ 6 w 8"/>
                  <a:gd name="T7" fmla="*/ 4 h 6"/>
                  <a:gd name="T8" fmla="*/ 8 w 8"/>
                  <a:gd name="T9" fmla="*/ 2 h 6"/>
                  <a:gd name="T10" fmla="*/ 8 w 8"/>
                  <a:gd name="T11" fmla="*/ 0 h 6"/>
                  <a:gd name="T12" fmla="*/ 6 w 8"/>
                  <a:gd name="T13" fmla="*/ 0 h 6"/>
                  <a:gd name="T14" fmla="*/ 4 w 8"/>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6"/>
                  <a:gd name="T26" fmla="*/ 8 w 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6">
                    <a:moveTo>
                      <a:pt x="4" y="4"/>
                    </a:moveTo>
                    <a:lnTo>
                      <a:pt x="0" y="4"/>
                    </a:lnTo>
                    <a:lnTo>
                      <a:pt x="0" y="6"/>
                    </a:lnTo>
                    <a:lnTo>
                      <a:pt x="6" y="4"/>
                    </a:lnTo>
                    <a:lnTo>
                      <a:pt x="8" y="2"/>
                    </a:lnTo>
                    <a:lnTo>
                      <a:pt x="8" y="0"/>
                    </a:lnTo>
                    <a:lnTo>
                      <a:pt x="6" y="0"/>
                    </a:lnTo>
                    <a:lnTo>
                      <a:pt x="4" y="4"/>
                    </a:lnTo>
                    <a:close/>
                  </a:path>
                </a:pathLst>
              </a:custGeom>
              <a:solidFill>
                <a:srgbClr val="0071B4">
                  <a:alpha val="25098"/>
                </a:srgbClr>
              </a:solidFill>
              <a:ln w="9525">
                <a:noFill/>
                <a:round/>
                <a:headEnd/>
                <a:tailEnd/>
              </a:ln>
            </p:spPr>
            <p:txBody>
              <a:bodyPr/>
              <a:lstStyle/>
              <a:p>
                <a:endParaRPr lang="en-US"/>
              </a:p>
            </p:txBody>
          </p:sp>
          <p:sp>
            <p:nvSpPr>
              <p:cNvPr id="11393" name="Freeform 444"/>
              <p:cNvSpPr>
                <a:spLocks/>
              </p:cNvSpPr>
              <p:nvPr/>
            </p:nvSpPr>
            <p:spPr bwMode="auto">
              <a:xfrm>
                <a:off x="302" y="2283"/>
                <a:ext cx="10" cy="6"/>
              </a:xfrm>
              <a:custGeom>
                <a:avLst/>
                <a:gdLst>
                  <a:gd name="T0" fmla="*/ 6 w 10"/>
                  <a:gd name="T1" fmla="*/ 4 h 6"/>
                  <a:gd name="T2" fmla="*/ 0 w 10"/>
                  <a:gd name="T3" fmla="*/ 0 h 6"/>
                  <a:gd name="T4" fmla="*/ 0 w 10"/>
                  <a:gd name="T5" fmla="*/ 0 h 6"/>
                  <a:gd name="T6" fmla="*/ 0 w 10"/>
                  <a:gd name="T7" fmla="*/ 0 h 6"/>
                  <a:gd name="T8" fmla="*/ 0 w 10"/>
                  <a:gd name="T9" fmla="*/ 0 h 6"/>
                  <a:gd name="T10" fmla="*/ 6 w 10"/>
                  <a:gd name="T11" fmla="*/ 6 h 6"/>
                  <a:gd name="T12" fmla="*/ 8 w 10"/>
                  <a:gd name="T13" fmla="*/ 6 h 6"/>
                  <a:gd name="T14" fmla="*/ 10 w 10"/>
                  <a:gd name="T15" fmla="*/ 6 h 6"/>
                  <a:gd name="T16" fmla="*/ 10 w 10"/>
                  <a:gd name="T17" fmla="*/ 6 h 6"/>
                  <a:gd name="T18" fmla="*/ 6 w 10"/>
                  <a:gd name="T19" fmla="*/ 4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6"/>
                  <a:gd name="T32" fmla="*/ 10 w 10"/>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6">
                    <a:moveTo>
                      <a:pt x="6" y="4"/>
                    </a:moveTo>
                    <a:lnTo>
                      <a:pt x="0" y="0"/>
                    </a:lnTo>
                    <a:lnTo>
                      <a:pt x="6" y="6"/>
                    </a:lnTo>
                    <a:lnTo>
                      <a:pt x="8" y="6"/>
                    </a:lnTo>
                    <a:lnTo>
                      <a:pt x="10" y="6"/>
                    </a:lnTo>
                    <a:lnTo>
                      <a:pt x="6" y="4"/>
                    </a:lnTo>
                    <a:close/>
                  </a:path>
                </a:pathLst>
              </a:custGeom>
              <a:solidFill>
                <a:srgbClr val="0071B4">
                  <a:alpha val="25098"/>
                </a:srgbClr>
              </a:solidFill>
              <a:ln w="9525">
                <a:noFill/>
                <a:round/>
                <a:headEnd/>
                <a:tailEnd/>
              </a:ln>
            </p:spPr>
            <p:txBody>
              <a:bodyPr/>
              <a:lstStyle/>
              <a:p>
                <a:endParaRPr lang="en-US"/>
              </a:p>
            </p:txBody>
          </p:sp>
          <p:sp>
            <p:nvSpPr>
              <p:cNvPr id="11394" name="Freeform 445"/>
              <p:cNvSpPr>
                <a:spLocks/>
              </p:cNvSpPr>
              <p:nvPr/>
            </p:nvSpPr>
            <p:spPr bwMode="auto">
              <a:xfrm>
                <a:off x="343" y="2277"/>
                <a:ext cx="10" cy="6"/>
              </a:xfrm>
              <a:custGeom>
                <a:avLst/>
                <a:gdLst>
                  <a:gd name="T0" fmla="*/ 4 w 10"/>
                  <a:gd name="T1" fmla="*/ 0 h 6"/>
                  <a:gd name="T2" fmla="*/ 4 w 10"/>
                  <a:gd name="T3" fmla="*/ 0 h 6"/>
                  <a:gd name="T4" fmla="*/ 0 w 10"/>
                  <a:gd name="T5" fmla="*/ 0 h 6"/>
                  <a:gd name="T6" fmla="*/ 0 w 10"/>
                  <a:gd name="T7" fmla="*/ 0 h 6"/>
                  <a:gd name="T8" fmla="*/ 0 w 10"/>
                  <a:gd name="T9" fmla="*/ 0 h 6"/>
                  <a:gd name="T10" fmla="*/ 2 w 10"/>
                  <a:gd name="T11" fmla="*/ 2 h 6"/>
                  <a:gd name="T12" fmla="*/ 2 w 10"/>
                  <a:gd name="T13" fmla="*/ 2 h 6"/>
                  <a:gd name="T14" fmla="*/ 4 w 10"/>
                  <a:gd name="T15" fmla="*/ 4 h 6"/>
                  <a:gd name="T16" fmla="*/ 4 w 10"/>
                  <a:gd name="T17" fmla="*/ 6 h 6"/>
                  <a:gd name="T18" fmla="*/ 6 w 10"/>
                  <a:gd name="T19" fmla="*/ 6 h 6"/>
                  <a:gd name="T20" fmla="*/ 8 w 10"/>
                  <a:gd name="T21" fmla="*/ 6 h 6"/>
                  <a:gd name="T22" fmla="*/ 8 w 10"/>
                  <a:gd name="T23" fmla="*/ 4 h 6"/>
                  <a:gd name="T24" fmla="*/ 8 w 10"/>
                  <a:gd name="T25" fmla="*/ 2 h 6"/>
                  <a:gd name="T26" fmla="*/ 10 w 10"/>
                  <a:gd name="T27" fmla="*/ 2 h 6"/>
                  <a:gd name="T28" fmla="*/ 6 w 10"/>
                  <a:gd name="T29" fmla="*/ 2 h 6"/>
                  <a:gd name="T30" fmla="*/ 4 w 10"/>
                  <a:gd name="T31" fmla="*/ 0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6"/>
                  <a:gd name="T50" fmla="*/ 10 w 10"/>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6">
                    <a:moveTo>
                      <a:pt x="4" y="0"/>
                    </a:moveTo>
                    <a:lnTo>
                      <a:pt x="4" y="0"/>
                    </a:lnTo>
                    <a:lnTo>
                      <a:pt x="0" y="0"/>
                    </a:lnTo>
                    <a:lnTo>
                      <a:pt x="2" y="2"/>
                    </a:lnTo>
                    <a:lnTo>
                      <a:pt x="4" y="4"/>
                    </a:lnTo>
                    <a:lnTo>
                      <a:pt x="4" y="6"/>
                    </a:lnTo>
                    <a:lnTo>
                      <a:pt x="6" y="6"/>
                    </a:lnTo>
                    <a:lnTo>
                      <a:pt x="8" y="6"/>
                    </a:lnTo>
                    <a:lnTo>
                      <a:pt x="8" y="4"/>
                    </a:lnTo>
                    <a:lnTo>
                      <a:pt x="8" y="2"/>
                    </a:lnTo>
                    <a:lnTo>
                      <a:pt x="10" y="2"/>
                    </a:lnTo>
                    <a:lnTo>
                      <a:pt x="6" y="2"/>
                    </a:lnTo>
                    <a:lnTo>
                      <a:pt x="4" y="0"/>
                    </a:lnTo>
                    <a:close/>
                  </a:path>
                </a:pathLst>
              </a:custGeom>
              <a:solidFill>
                <a:srgbClr val="0071B4">
                  <a:alpha val="25098"/>
                </a:srgbClr>
              </a:solidFill>
              <a:ln w="9525">
                <a:noFill/>
                <a:round/>
                <a:headEnd/>
                <a:tailEnd/>
              </a:ln>
            </p:spPr>
            <p:txBody>
              <a:bodyPr/>
              <a:lstStyle/>
              <a:p>
                <a:endParaRPr lang="en-US"/>
              </a:p>
            </p:txBody>
          </p:sp>
          <p:sp>
            <p:nvSpPr>
              <p:cNvPr id="11395" name="Freeform 446"/>
              <p:cNvSpPr>
                <a:spLocks/>
              </p:cNvSpPr>
              <p:nvPr/>
            </p:nvSpPr>
            <p:spPr bwMode="auto">
              <a:xfrm>
                <a:off x="465" y="2165"/>
                <a:ext cx="2" cy="2"/>
              </a:xfrm>
              <a:custGeom>
                <a:avLst/>
                <a:gdLst>
                  <a:gd name="T0" fmla="*/ 0 w 2"/>
                  <a:gd name="T1" fmla="*/ 0 h 2"/>
                  <a:gd name="T2" fmla="*/ 0 w 2"/>
                  <a:gd name="T3" fmla="*/ 2 h 2"/>
                  <a:gd name="T4" fmla="*/ 2 w 2"/>
                  <a:gd name="T5" fmla="*/ 0 h 2"/>
                  <a:gd name="T6" fmla="*/ 2 w 2"/>
                  <a:gd name="T7" fmla="*/ 0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396" name="Freeform 447"/>
              <p:cNvSpPr>
                <a:spLocks/>
              </p:cNvSpPr>
              <p:nvPr/>
            </p:nvSpPr>
            <p:spPr bwMode="auto">
              <a:xfrm>
                <a:off x="515" y="2223"/>
                <a:ext cx="4" cy="4"/>
              </a:xfrm>
              <a:custGeom>
                <a:avLst/>
                <a:gdLst>
                  <a:gd name="T0" fmla="*/ 2 w 4"/>
                  <a:gd name="T1" fmla="*/ 0 h 4"/>
                  <a:gd name="T2" fmla="*/ 2 w 4"/>
                  <a:gd name="T3" fmla="*/ 0 h 4"/>
                  <a:gd name="T4" fmla="*/ 0 w 4"/>
                  <a:gd name="T5" fmla="*/ 0 h 4"/>
                  <a:gd name="T6" fmla="*/ 0 w 4"/>
                  <a:gd name="T7" fmla="*/ 2 h 4"/>
                  <a:gd name="T8" fmla="*/ 0 w 4"/>
                  <a:gd name="T9" fmla="*/ 4 h 4"/>
                  <a:gd name="T10" fmla="*/ 4 w 4"/>
                  <a:gd name="T11" fmla="*/ 4 h 4"/>
                  <a:gd name="T12" fmla="*/ 4 w 4"/>
                  <a:gd name="T13" fmla="*/ 2 h 4"/>
                  <a:gd name="T14" fmla="*/ 4 w 4"/>
                  <a:gd name="T15" fmla="*/ 0 h 4"/>
                  <a:gd name="T16" fmla="*/ 2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0"/>
                    </a:moveTo>
                    <a:lnTo>
                      <a:pt x="2" y="0"/>
                    </a:lnTo>
                    <a:lnTo>
                      <a:pt x="0" y="0"/>
                    </a:lnTo>
                    <a:lnTo>
                      <a:pt x="0" y="2"/>
                    </a:lnTo>
                    <a:lnTo>
                      <a:pt x="0" y="4"/>
                    </a:lnTo>
                    <a:lnTo>
                      <a:pt x="4" y="4"/>
                    </a:lnTo>
                    <a:lnTo>
                      <a:pt x="4" y="2"/>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397" name="Freeform 448"/>
              <p:cNvSpPr>
                <a:spLocks/>
              </p:cNvSpPr>
              <p:nvPr/>
            </p:nvSpPr>
            <p:spPr bwMode="auto">
              <a:xfrm>
                <a:off x="471" y="2239"/>
                <a:ext cx="18" cy="18"/>
              </a:xfrm>
              <a:custGeom>
                <a:avLst/>
                <a:gdLst>
                  <a:gd name="T0" fmla="*/ 16 w 18"/>
                  <a:gd name="T1" fmla="*/ 0 h 18"/>
                  <a:gd name="T2" fmla="*/ 12 w 18"/>
                  <a:gd name="T3" fmla="*/ 2 h 18"/>
                  <a:gd name="T4" fmla="*/ 12 w 18"/>
                  <a:gd name="T5" fmla="*/ 6 h 18"/>
                  <a:gd name="T6" fmla="*/ 8 w 18"/>
                  <a:gd name="T7" fmla="*/ 6 h 18"/>
                  <a:gd name="T8" fmla="*/ 6 w 18"/>
                  <a:gd name="T9" fmla="*/ 6 h 18"/>
                  <a:gd name="T10" fmla="*/ 2 w 18"/>
                  <a:gd name="T11" fmla="*/ 14 h 18"/>
                  <a:gd name="T12" fmla="*/ 0 w 18"/>
                  <a:gd name="T13" fmla="*/ 16 h 18"/>
                  <a:gd name="T14" fmla="*/ 0 w 18"/>
                  <a:gd name="T15" fmla="*/ 18 h 18"/>
                  <a:gd name="T16" fmla="*/ 2 w 18"/>
                  <a:gd name="T17" fmla="*/ 18 h 18"/>
                  <a:gd name="T18" fmla="*/ 2 w 18"/>
                  <a:gd name="T19" fmla="*/ 18 h 18"/>
                  <a:gd name="T20" fmla="*/ 4 w 18"/>
                  <a:gd name="T21" fmla="*/ 16 h 18"/>
                  <a:gd name="T22" fmla="*/ 14 w 18"/>
                  <a:gd name="T23" fmla="*/ 8 h 18"/>
                  <a:gd name="T24" fmla="*/ 18 w 18"/>
                  <a:gd name="T25" fmla="*/ 4 h 18"/>
                  <a:gd name="T26" fmla="*/ 18 w 18"/>
                  <a:gd name="T27" fmla="*/ 2 h 18"/>
                  <a:gd name="T28" fmla="*/ 18 w 18"/>
                  <a:gd name="T29" fmla="*/ 2 h 18"/>
                  <a:gd name="T30" fmla="*/ 16 w 18"/>
                  <a:gd name="T31" fmla="*/ 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8"/>
                  <a:gd name="T50" fmla="*/ 18 w 18"/>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8">
                    <a:moveTo>
                      <a:pt x="16" y="0"/>
                    </a:moveTo>
                    <a:lnTo>
                      <a:pt x="12" y="2"/>
                    </a:lnTo>
                    <a:lnTo>
                      <a:pt x="12" y="6"/>
                    </a:lnTo>
                    <a:lnTo>
                      <a:pt x="8" y="6"/>
                    </a:lnTo>
                    <a:lnTo>
                      <a:pt x="6" y="6"/>
                    </a:lnTo>
                    <a:lnTo>
                      <a:pt x="2" y="14"/>
                    </a:lnTo>
                    <a:lnTo>
                      <a:pt x="0" y="16"/>
                    </a:lnTo>
                    <a:lnTo>
                      <a:pt x="0" y="18"/>
                    </a:lnTo>
                    <a:lnTo>
                      <a:pt x="2" y="18"/>
                    </a:lnTo>
                    <a:lnTo>
                      <a:pt x="4" y="16"/>
                    </a:lnTo>
                    <a:lnTo>
                      <a:pt x="14" y="8"/>
                    </a:lnTo>
                    <a:lnTo>
                      <a:pt x="18" y="4"/>
                    </a:lnTo>
                    <a:lnTo>
                      <a:pt x="18" y="2"/>
                    </a:lnTo>
                    <a:lnTo>
                      <a:pt x="16" y="0"/>
                    </a:lnTo>
                    <a:close/>
                  </a:path>
                </a:pathLst>
              </a:custGeom>
              <a:solidFill>
                <a:srgbClr val="0071B4">
                  <a:alpha val="25098"/>
                </a:srgbClr>
              </a:solidFill>
              <a:ln w="9525">
                <a:noFill/>
                <a:round/>
                <a:headEnd/>
                <a:tailEnd/>
              </a:ln>
            </p:spPr>
            <p:txBody>
              <a:bodyPr/>
              <a:lstStyle/>
              <a:p>
                <a:endParaRPr lang="en-US"/>
              </a:p>
            </p:txBody>
          </p:sp>
          <p:sp>
            <p:nvSpPr>
              <p:cNvPr id="11398" name="Freeform 449"/>
              <p:cNvSpPr>
                <a:spLocks/>
              </p:cNvSpPr>
              <p:nvPr/>
            </p:nvSpPr>
            <p:spPr bwMode="auto">
              <a:xfrm>
                <a:off x="214" y="2253"/>
                <a:ext cx="12" cy="6"/>
              </a:xfrm>
              <a:custGeom>
                <a:avLst/>
                <a:gdLst>
                  <a:gd name="T0" fmla="*/ 10 w 12"/>
                  <a:gd name="T1" fmla="*/ 2 h 6"/>
                  <a:gd name="T2" fmla="*/ 10 w 12"/>
                  <a:gd name="T3" fmla="*/ 0 h 6"/>
                  <a:gd name="T4" fmla="*/ 6 w 12"/>
                  <a:gd name="T5" fmla="*/ 0 h 6"/>
                  <a:gd name="T6" fmla="*/ 6 w 12"/>
                  <a:gd name="T7" fmla="*/ 0 h 6"/>
                  <a:gd name="T8" fmla="*/ 2 w 12"/>
                  <a:gd name="T9" fmla="*/ 0 h 6"/>
                  <a:gd name="T10" fmla="*/ 2 w 12"/>
                  <a:gd name="T11" fmla="*/ 0 h 6"/>
                  <a:gd name="T12" fmla="*/ 0 w 12"/>
                  <a:gd name="T13" fmla="*/ 2 h 6"/>
                  <a:gd name="T14" fmla="*/ 0 w 12"/>
                  <a:gd name="T15" fmla="*/ 2 h 6"/>
                  <a:gd name="T16" fmla="*/ 0 w 12"/>
                  <a:gd name="T17" fmla="*/ 2 h 6"/>
                  <a:gd name="T18" fmla="*/ 4 w 12"/>
                  <a:gd name="T19" fmla="*/ 2 h 6"/>
                  <a:gd name="T20" fmla="*/ 4 w 12"/>
                  <a:gd name="T21" fmla="*/ 2 h 6"/>
                  <a:gd name="T22" fmla="*/ 4 w 12"/>
                  <a:gd name="T23" fmla="*/ 4 h 6"/>
                  <a:gd name="T24" fmla="*/ 6 w 12"/>
                  <a:gd name="T25" fmla="*/ 4 h 6"/>
                  <a:gd name="T26" fmla="*/ 6 w 12"/>
                  <a:gd name="T27" fmla="*/ 6 h 6"/>
                  <a:gd name="T28" fmla="*/ 8 w 12"/>
                  <a:gd name="T29" fmla="*/ 4 h 6"/>
                  <a:gd name="T30" fmla="*/ 10 w 12"/>
                  <a:gd name="T31" fmla="*/ 4 h 6"/>
                  <a:gd name="T32" fmla="*/ 12 w 12"/>
                  <a:gd name="T33" fmla="*/ 2 h 6"/>
                  <a:gd name="T34" fmla="*/ 10 w 12"/>
                  <a:gd name="T35" fmla="*/ 2 h 6"/>
                  <a:gd name="T36" fmla="*/ 10 w 12"/>
                  <a:gd name="T37" fmla="*/ 2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6"/>
                  <a:gd name="T59" fmla="*/ 12 w 1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6">
                    <a:moveTo>
                      <a:pt x="10" y="2"/>
                    </a:moveTo>
                    <a:lnTo>
                      <a:pt x="10" y="0"/>
                    </a:lnTo>
                    <a:lnTo>
                      <a:pt x="6" y="0"/>
                    </a:lnTo>
                    <a:lnTo>
                      <a:pt x="2" y="0"/>
                    </a:lnTo>
                    <a:lnTo>
                      <a:pt x="0" y="2"/>
                    </a:lnTo>
                    <a:lnTo>
                      <a:pt x="4" y="2"/>
                    </a:lnTo>
                    <a:lnTo>
                      <a:pt x="4" y="4"/>
                    </a:lnTo>
                    <a:lnTo>
                      <a:pt x="6" y="4"/>
                    </a:lnTo>
                    <a:lnTo>
                      <a:pt x="6" y="6"/>
                    </a:lnTo>
                    <a:lnTo>
                      <a:pt x="8" y="4"/>
                    </a:lnTo>
                    <a:lnTo>
                      <a:pt x="10" y="4"/>
                    </a:lnTo>
                    <a:lnTo>
                      <a:pt x="12" y="2"/>
                    </a:lnTo>
                    <a:lnTo>
                      <a:pt x="10" y="2"/>
                    </a:lnTo>
                    <a:close/>
                  </a:path>
                </a:pathLst>
              </a:custGeom>
              <a:solidFill>
                <a:srgbClr val="0071B4">
                  <a:alpha val="25098"/>
                </a:srgbClr>
              </a:solidFill>
              <a:ln w="9525">
                <a:noFill/>
                <a:round/>
                <a:headEnd/>
                <a:tailEnd/>
              </a:ln>
            </p:spPr>
            <p:txBody>
              <a:bodyPr/>
              <a:lstStyle/>
              <a:p>
                <a:endParaRPr lang="en-US"/>
              </a:p>
            </p:txBody>
          </p:sp>
          <p:sp>
            <p:nvSpPr>
              <p:cNvPr id="11399" name="Freeform 450"/>
              <p:cNvSpPr>
                <a:spLocks/>
              </p:cNvSpPr>
              <p:nvPr/>
            </p:nvSpPr>
            <p:spPr bwMode="auto">
              <a:xfrm>
                <a:off x="491" y="2229"/>
                <a:ext cx="20" cy="16"/>
              </a:xfrm>
              <a:custGeom>
                <a:avLst/>
                <a:gdLst>
                  <a:gd name="T0" fmla="*/ 18 w 20"/>
                  <a:gd name="T1" fmla="*/ 0 h 16"/>
                  <a:gd name="T2" fmla="*/ 16 w 20"/>
                  <a:gd name="T3" fmla="*/ 2 h 16"/>
                  <a:gd name="T4" fmla="*/ 16 w 20"/>
                  <a:gd name="T5" fmla="*/ 0 h 16"/>
                  <a:gd name="T6" fmla="*/ 14 w 20"/>
                  <a:gd name="T7" fmla="*/ 0 h 16"/>
                  <a:gd name="T8" fmla="*/ 12 w 20"/>
                  <a:gd name="T9" fmla="*/ 0 h 16"/>
                  <a:gd name="T10" fmla="*/ 10 w 20"/>
                  <a:gd name="T11" fmla="*/ 2 h 16"/>
                  <a:gd name="T12" fmla="*/ 10 w 20"/>
                  <a:gd name="T13" fmla="*/ 2 h 16"/>
                  <a:gd name="T14" fmla="*/ 10 w 20"/>
                  <a:gd name="T15" fmla="*/ 6 h 16"/>
                  <a:gd name="T16" fmla="*/ 12 w 20"/>
                  <a:gd name="T17" fmla="*/ 6 h 16"/>
                  <a:gd name="T18" fmla="*/ 14 w 20"/>
                  <a:gd name="T19" fmla="*/ 6 h 16"/>
                  <a:gd name="T20" fmla="*/ 12 w 20"/>
                  <a:gd name="T21" fmla="*/ 8 h 16"/>
                  <a:gd name="T22" fmla="*/ 10 w 20"/>
                  <a:gd name="T23" fmla="*/ 6 h 16"/>
                  <a:gd name="T24" fmla="*/ 10 w 20"/>
                  <a:gd name="T25" fmla="*/ 8 h 16"/>
                  <a:gd name="T26" fmla="*/ 8 w 20"/>
                  <a:gd name="T27" fmla="*/ 12 h 16"/>
                  <a:gd name="T28" fmla="*/ 6 w 20"/>
                  <a:gd name="T29" fmla="*/ 12 h 16"/>
                  <a:gd name="T30" fmla="*/ 0 w 20"/>
                  <a:gd name="T31" fmla="*/ 14 h 16"/>
                  <a:gd name="T32" fmla="*/ 0 w 20"/>
                  <a:gd name="T33" fmla="*/ 14 h 16"/>
                  <a:gd name="T34" fmla="*/ 2 w 20"/>
                  <a:gd name="T35" fmla="*/ 16 h 16"/>
                  <a:gd name="T36" fmla="*/ 8 w 20"/>
                  <a:gd name="T37" fmla="*/ 16 h 16"/>
                  <a:gd name="T38" fmla="*/ 12 w 20"/>
                  <a:gd name="T39" fmla="*/ 12 h 16"/>
                  <a:gd name="T40" fmla="*/ 14 w 20"/>
                  <a:gd name="T41" fmla="*/ 12 h 16"/>
                  <a:gd name="T42" fmla="*/ 14 w 20"/>
                  <a:gd name="T43" fmla="*/ 10 h 16"/>
                  <a:gd name="T44" fmla="*/ 18 w 20"/>
                  <a:gd name="T45" fmla="*/ 8 h 16"/>
                  <a:gd name="T46" fmla="*/ 20 w 20"/>
                  <a:gd name="T47" fmla="*/ 8 h 16"/>
                  <a:gd name="T48" fmla="*/ 18 w 20"/>
                  <a:gd name="T49" fmla="*/ 6 h 16"/>
                  <a:gd name="T50" fmla="*/ 18 w 20"/>
                  <a:gd name="T51" fmla="*/ 6 h 16"/>
                  <a:gd name="T52" fmla="*/ 18 w 20"/>
                  <a:gd name="T53" fmla="*/ 4 h 16"/>
                  <a:gd name="T54" fmla="*/ 20 w 20"/>
                  <a:gd name="T55" fmla="*/ 2 h 16"/>
                  <a:gd name="T56" fmla="*/ 20 w 20"/>
                  <a:gd name="T57" fmla="*/ 0 h 16"/>
                  <a:gd name="T58" fmla="*/ 20 w 20"/>
                  <a:gd name="T59" fmla="*/ 0 h 16"/>
                  <a:gd name="T60" fmla="*/ 18 w 20"/>
                  <a:gd name="T61" fmla="*/ 0 h 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
                  <a:gd name="T94" fmla="*/ 0 h 16"/>
                  <a:gd name="T95" fmla="*/ 20 w 20"/>
                  <a:gd name="T96" fmla="*/ 16 h 1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 h="16">
                    <a:moveTo>
                      <a:pt x="18" y="0"/>
                    </a:moveTo>
                    <a:lnTo>
                      <a:pt x="16" y="2"/>
                    </a:lnTo>
                    <a:lnTo>
                      <a:pt x="16" y="0"/>
                    </a:lnTo>
                    <a:lnTo>
                      <a:pt x="14" y="0"/>
                    </a:lnTo>
                    <a:lnTo>
                      <a:pt x="12" y="0"/>
                    </a:lnTo>
                    <a:lnTo>
                      <a:pt x="10" y="2"/>
                    </a:lnTo>
                    <a:lnTo>
                      <a:pt x="10" y="6"/>
                    </a:lnTo>
                    <a:lnTo>
                      <a:pt x="12" y="6"/>
                    </a:lnTo>
                    <a:lnTo>
                      <a:pt x="14" y="6"/>
                    </a:lnTo>
                    <a:lnTo>
                      <a:pt x="12" y="8"/>
                    </a:lnTo>
                    <a:lnTo>
                      <a:pt x="10" y="6"/>
                    </a:lnTo>
                    <a:lnTo>
                      <a:pt x="10" y="8"/>
                    </a:lnTo>
                    <a:lnTo>
                      <a:pt x="8" y="12"/>
                    </a:lnTo>
                    <a:lnTo>
                      <a:pt x="6" y="12"/>
                    </a:lnTo>
                    <a:lnTo>
                      <a:pt x="0" y="14"/>
                    </a:lnTo>
                    <a:lnTo>
                      <a:pt x="2" y="16"/>
                    </a:lnTo>
                    <a:lnTo>
                      <a:pt x="8" y="16"/>
                    </a:lnTo>
                    <a:lnTo>
                      <a:pt x="12" y="12"/>
                    </a:lnTo>
                    <a:lnTo>
                      <a:pt x="14" y="12"/>
                    </a:lnTo>
                    <a:lnTo>
                      <a:pt x="14" y="10"/>
                    </a:lnTo>
                    <a:lnTo>
                      <a:pt x="18" y="8"/>
                    </a:lnTo>
                    <a:lnTo>
                      <a:pt x="20" y="8"/>
                    </a:lnTo>
                    <a:lnTo>
                      <a:pt x="18" y="6"/>
                    </a:lnTo>
                    <a:lnTo>
                      <a:pt x="18" y="4"/>
                    </a:lnTo>
                    <a:lnTo>
                      <a:pt x="20" y="2"/>
                    </a:lnTo>
                    <a:lnTo>
                      <a:pt x="20" y="0"/>
                    </a:lnTo>
                    <a:lnTo>
                      <a:pt x="18" y="0"/>
                    </a:lnTo>
                    <a:close/>
                  </a:path>
                </a:pathLst>
              </a:custGeom>
              <a:solidFill>
                <a:srgbClr val="0071B4">
                  <a:alpha val="25098"/>
                </a:srgbClr>
              </a:solidFill>
              <a:ln w="9525">
                <a:noFill/>
                <a:round/>
                <a:headEnd/>
                <a:tailEnd/>
              </a:ln>
            </p:spPr>
            <p:txBody>
              <a:bodyPr/>
              <a:lstStyle/>
              <a:p>
                <a:endParaRPr lang="en-US"/>
              </a:p>
            </p:txBody>
          </p:sp>
          <p:sp>
            <p:nvSpPr>
              <p:cNvPr id="11400" name="Freeform 451"/>
              <p:cNvSpPr>
                <a:spLocks/>
              </p:cNvSpPr>
              <p:nvPr/>
            </p:nvSpPr>
            <p:spPr bwMode="auto">
              <a:xfrm>
                <a:off x="4999" y="2305"/>
                <a:ext cx="13" cy="14"/>
              </a:xfrm>
              <a:custGeom>
                <a:avLst/>
                <a:gdLst>
                  <a:gd name="T0" fmla="*/ 11 w 13"/>
                  <a:gd name="T1" fmla="*/ 0 h 14"/>
                  <a:gd name="T2" fmla="*/ 5 w 13"/>
                  <a:gd name="T3" fmla="*/ 8 h 14"/>
                  <a:gd name="T4" fmla="*/ 4 w 13"/>
                  <a:gd name="T5" fmla="*/ 8 h 14"/>
                  <a:gd name="T6" fmla="*/ 4 w 13"/>
                  <a:gd name="T7" fmla="*/ 10 h 14"/>
                  <a:gd name="T8" fmla="*/ 2 w 13"/>
                  <a:gd name="T9" fmla="*/ 10 h 14"/>
                  <a:gd name="T10" fmla="*/ 0 w 13"/>
                  <a:gd name="T11" fmla="*/ 10 h 14"/>
                  <a:gd name="T12" fmla="*/ 0 w 13"/>
                  <a:gd name="T13" fmla="*/ 14 h 14"/>
                  <a:gd name="T14" fmla="*/ 2 w 13"/>
                  <a:gd name="T15" fmla="*/ 14 h 14"/>
                  <a:gd name="T16" fmla="*/ 5 w 13"/>
                  <a:gd name="T17" fmla="*/ 12 h 14"/>
                  <a:gd name="T18" fmla="*/ 9 w 13"/>
                  <a:gd name="T19" fmla="*/ 10 h 14"/>
                  <a:gd name="T20" fmla="*/ 13 w 13"/>
                  <a:gd name="T21" fmla="*/ 4 h 14"/>
                  <a:gd name="T22" fmla="*/ 13 w 13"/>
                  <a:gd name="T23" fmla="*/ 2 h 14"/>
                  <a:gd name="T24" fmla="*/ 13 w 13"/>
                  <a:gd name="T25" fmla="*/ 0 h 14"/>
                  <a:gd name="T26" fmla="*/ 11 w 13"/>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14"/>
                  <a:gd name="T44" fmla="*/ 13 w 13"/>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14">
                    <a:moveTo>
                      <a:pt x="11" y="0"/>
                    </a:moveTo>
                    <a:lnTo>
                      <a:pt x="5" y="8"/>
                    </a:lnTo>
                    <a:lnTo>
                      <a:pt x="4" y="8"/>
                    </a:lnTo>
                    <a:lnTo>
                      <a:pt x="4" y="10"/>
                    </a:lnTo>
                    <a:lnTo>
                      <a:pt x="2" y="10"/>
                    </a:lnTo>
                    <a:lnTo>
                      <a:pt x="0" y="10"/>
                    </a:lnTo>
                    <a:lnTo>
                      <a:pt x="0" y="14"/>
                    </a:lnTo>
                    <a:lnTo>
                      <a:pt x="2" y="14"/>
                    </a:lnTo>
                    <a:lnTo>
                      <a:pt x="5" y="12"/>
                    </a:lnTo>
                    <a:lnTo>
                      <a:pt x="9" y="10"/>
                    </a:lnTo>
                    <a:lnTo>
                      <a:pt x="13" y="4"/>
                    </a:lnTo>
                    <a:lnTo>
                      <a:pt x="13" y="2"/>
                    </a:lnTo>
                    <a:lnTo>
                      <a:pt x="13" y="0"/>
                    </a:lnTo>
                    <a:lnTo>
                      <a:pt x="11" y="0"/>
                    </a:lnTo>
                    <a:close/>
                  </a:path>
                </a:pathLst>
              </a:custGeom>
              <a:solidFill>
                <a:srgbClr val="0071B4">
                  <a:alpha val="25098"/>
                </a:srgbClr>
              </a:solidFill>
              <a:ln w="9525">
                <a:noFill/>
                <a:round/>
                <a:headEnd/>
                <a:tailEnd/>
              </a:ln>
            </p:spPr>
            <p:txBody>
              <a:bodyPr/>
              <a:lstStyle/>
              <a:p>
                <a:endParaRPr lang="en-US"/>
              </a:p>
            </p:txBody>
          </p:sp>
          <p:sp>
            <p:nvSpPr>
              <p:cNvPr id="11401" name="Freeform 452"/>
              <p:cNvSpPr>
                <a:spLocks/>
              </p:cNvSpPr>
              <p:nvPr/>
            </p:nvSpPr>
            <p:spPr bwMode="auto">
              <a:xfrm>
                <a:off x="4991" y="2327"/>
                <a:ext cx="2" cy="8"/>
              </a:xfrm>
              <a:custGeom>
                <a:avLst/>
                <a:gdLst>
                  <a:gd name="T0" fmla="*/ 2 w 2"/>
                  <a:gd name="T1" fmla="*/ 0 h 8"/>
                  <a:gd name="T2" fmla="*/ 0 w 2"/>
                  <a:gd name="T3" fmla="*/ 8 h 8"/>
                  <a:gd name="T4" fmla="*/ 2 w 2"/>
                  <a:gd name="T5" fmla="*/ 8 h 8"/>
                  <a:gd name="T6" fmla="*/ 2 w 2"/>
                  <a:gd name="T7" fmla="*/ 0 h 8"/>
                  <a:gd name="T8" fmla="*/ 0 60000 65536"/>
                  <a:gd name="T9" fmla="*/ 0 60000 65536"/>
                  <a:gd name="T10" fmla="*/ 0 60000 65536"/>
                  <a:gd name="T11" fmla="*/ 0 60000 65536"/>
                  <a:gd name="T12" fmla="*/ 0 w 2"/>
                  <a:gd name="T13" fmla="*/ 0 h 8"/>
                  <a:gd name="T14" fmla="*/ 2 w 2"/>
                  <a:gd name="T15" fmla="*/ 8 h 8"/>
                </a:gdLst>
                <a:ahLst/>
                <a:cxnLst>
                  <a:cxn ang="T8">
                    <a:pos x="T0" y="T1"/>
                  </a:cxn>
                  <a:cxn ang="T9">
                    <a:pos x="T2" y="T3"/>
                  </a:cxn>
                  <a:cxn ang="T10">
                    <a:pos x="T4" y="T5"/>
                  </a:cxn>
                  <a:cxn ang="T11">
                    <a:pos x="T6" y="T7"/>
                  </a:cxn>
                </a:cxnLst>
                <a:rect l="T12" t="T13" r="T14" b="T15"/>
                <a:pathLst>
                  <a:path w="2" h="8">
                    <a:moveTo>
                      <a:pt x="2" y="0"/>
                    </a:moveTo>
                    <a:lnTo>
                      <a:pt x="0" y="8"/>
                    </a:lnTo>
                    <a:lnTo>
                      <a:pt x="2" y="8"/>
                    </a:lnTo>
                    <a:lnTo>
                      <a:pt x="2" y="0"/>
                    </a:lnTo>
                    <a:close/>
                  </a:path>
                </a:pathLst>
              </a:custGeom>
              <a:solidFill>
                <a:srgbClr val="0071B4">
                  <a:alpha val="25098"/>
                </a:srgbClr>
              </a:solidFill>
              <a:ln w="9525">
                <a:noFill/>
                <a:round/>
                <a:headEnd/>
                <a:tailEnd/>
              </a:ln>
            </p:spPr>
            <p:txBody>
              <a:bodyPr/>
              <a:lstStyle/>
              <a:p>
                <a:endParaRPr lang="en-US"/>
              </a:p>
            </p:txBody>
          </p:sp>
          <p:sp>
            <p:nvSpPr>
              <p:cNvPr id="11402" name="Freeform 453"/>
              <p:cNvSpPr>
                <a:spLocks/>
              </p:cNvSpPr>
              <p:nvPr/>
            </p:nvSpPr>
            <p:spPr bwMode="auto">
              <a:xfrm>
                <a:off x="4983" y="2343"/>
                <a:ext cx="2" cy="4"/>
              </a:xfrm>
              <a:custGeom>
                <a:avLst/>
                <a:gdLst>
                  <a:gd name="T0" fmla="*/ 0 w 2"/>
                  <a:gd name="T1" fmla="*/ 4 h 4"/>
                  <a:gd name="T2" fmla="*/ 2 w 2"/>
                  <a:gd name="T3" fmla="*/ 2 h 4"/>
                  <a:gd name="T4" fmla="*/ 2 w 2"/>
                  <a:gd name="T5" fmla="*/ 2 h 4"/>
                  <a:gd name="T6" fmla="*/ 2 w 2"/>
                  <a:gd name="T7" fmla="*/ 0 h 4"/>
                  <a:gd name="T8" fmla="*/ 0 w 2"/>
                  <a:gd name="T9" fmla="*/ 4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4"/>
                    </a:moveTo>
                    <a:lnTo>
                      <a:pt x="2" y="2"/>
                    </a:lnTo>
                    <a:lnTo>
                      <a:pt x="2" y="0"/>
                    </a:lnTo>
                    <a:lnTo>
                      <a:pt x="0" y="4"/>
                    </a:lnTo>
                    <a:close/>
                  </a:path>
                </a:pathLst>
              </a:custGeom>
              <a:solidFill>
                <a:srgbClr val="0071B4">
                  <a:alpha val="25098"/>
                </a:srgbClr>
              </a:solidFill>
              <a:ln w="9525">
                <a:noFill/>
                <a:round/>
                <a:headEnd/>
                <a:tailEnd/>
              </a:ln>
            </p:spPr>
            <p:txBody>
              <a:bodyPr/>
              <a:lstStyle/>
              <a:p>
                <a:endParaRPr lang="en-US"/>
              </a:p>
            </p:txBody>
          </p:sp>
          <p:sp>
            <p:nvSpPr>
              <p:cNvPr id="11403" name="Freeform 454"/>
              <p:cNvSpPr>
                <a:spLocks/>
              </p:cNvSpPr>
              <p:nvPr/>
            </p:nvSpPr>
            <p:spPr bwMode="auto">
              <a:xfrm>
                <a:off x="5012" y="2301"/>
                <a:ext cx="4" cy="4"/>
              </a:xfrm>
              <a:custGeom>
                <a:avLst/>
                <a:gdLst>
                  <a:gd name="T0" fmla="*/ 2 w 4"/>
                  <a:gd name="T1" fmla="*/ 4 h 4"/>
                  <a:gd name="T2" fmla="*/ 2 w 4"/>
                  <a:gd name="T3" fmla="*/ 4 h 4"/>
                  <a:gd name="T4" fmla="*/ 4 w 4"/>
                  <a:gd name="T5" fmla="*/ 0 h 4"/>
                  <a:gd name="T6" fmla="*/ 4 w 4"/>
                  <a:gd name="T7" fmla="*/ 0 h 4"/>
                  <a:gd name="T8" fmla="*/ 0 w 4"/>
                  <a:gd name="T9" fmla="*/ 4 h 4"/>
                  <a:gd name="T10" fmla="*/ 2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2" y="4"/>
                    </a:lnTo>
                    <a:lnTo>
                      <a:pt x="4" y="0"/>
                    </a:lnTo>
                    <a:lnTo>
                      <a:pt x="0" y="4"/>
                    </a:lnTo>
                    <a:lnTo>
                      <a:pt x="2" y="4"/>
                    </a:lnTo>
                    <a:close/>
                  </a:path>
                </a:pathLst>
              </a:custGeom>
              <a:solidFill>
                <a:srgbClr val="0071B4">
                  <a:alpha val="25098"/>
                </a:srgbClr>
              </a:solidFill>
              <a:ln w="9525">
                <a:noFill/>
                <a:round/>
                <a:headEnd/>
                <a:tailEnd/>
              </a:ln>
            </p:spPr>
            <p:txBody>
              <a:bodyPr/>
              <a:lstStyle/>
              <a:p>
                <a:endParaRPr lang="en-US"/>
              </a:p>
            </p:txBody>
          </p:sp>
          <p:sp>
            <p:nvSpPr>
              <p:cNvPr id="11404" name="Freeform 455"/>
              <p:cNvSpPr>
                <a:spLocks/>
              </p:cNvSpPr>
              <p:nvPr/>
            </p:nvSpPr>
            <p:spPr bwMode="auto">
              <a:xfrm>
                <a:off x="4628" y="2643"/>
                <a:ext cx="2" cy="4"/>
              </a:xfrm>
              <a:custGeom>
                <a:avLst/>
                <a:gdLst>
                  <a:gd name="T0" fmla="*/ 0 w 2"/>
                  <a:gd name="T1" fmla="*/ 2 h 4"/>
                  <a:gd name="T2" fmla="*/ 0 w 2"/>
                  <a:gd name="T3" fmla="*/ 4 h 4"/>
                  <a:gd name="T4" fmla="*/ 2 w 2"/>
                  <a:gd name="T5" fmla="*/ 2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0" y="4"/>
                    </a:lnTo>
                    <a:lnTo>
                      <a:pt x="2" y="2"/>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405" name="Freeform 456"/>
              <p:cNvSpPr>
                <a:spLocks/>
              </p:cNvSpPr>
              <p:nvPr/>
            </p:nvSpPr>
            <p:spPr bwMode="auto">
              <a:xfrm>
                <a:off x="4630" y="2721"/>
                <a:ext cx="2" cy="4"/>
              </a:xfrm>
              <a:custGeom>
                <a:avLst/>
                <a:gdLst>
                  <a:gd name="T0" fmla="*/ 0 w 2"/>
                  <a:gd name="T1" fmla="*/ 2 h 4"/>
                  <a:gd name="T2" fmla="*/ 0 w 2"/>
                  <a:gd name="T3" fmla="*/ 0 h 4"/>
                  <a:gd name="T4" fmla="*/ 0 w 2"/>
                  <a:gd name="T5" fmla="*/ 2 h 4"/>
                  <a:gd name="T6" fmla="*/ 0 w 2"/>
                  <a:gd name="T7" fmla="*/ 2 h 4"/>
                  <a:gd name="T8" fmla="*/ 0 w 2"/>
                  <a:gd name="T9" fmla="*/ 4 h 4"/>
                  <a:gd name="T10" fmla="*/ 2 w 2"/>
                  <a:gd name="T11" fmla="*/ 4 h 4"/>
                  <a:gd name="T12" fmla="*/ 0 w 2"/>
                  <a:gd name="T13" fmla="*/ 2 h 4"/>
                  <a:gd name="T14" fmla="*/ 0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2"/>
                    </a:moveTo>
                    <a:lnTo>
                      <a:pt x="0" y="0"/>
                    </a:lnTo>
                    <a:lnTo>
                      <a:pt x="0" y="2"/>
                    </a:lnTo>
                    <a:lnTo>
                      <a:pt x="0" y="4"/>
                    </a:lnTo>
                    <a:lnTo>
                      <a:pt x="2" y="4"/>
                    </a:lnTo>
                    <a:lnTo>
                      <a:pt x="0" y="2"/>
                    </a:lnTo>
                    <a:close/>
                  </a:path>
                </a:pathLst>
              </a:custGeom>
              <a:solidFill>
                <a:srgbClr val="0071B4">
                  <a:alpha val="25098"/>
                </a:srgbClr>
              </a:solidFill>
              <a:ln w="9525">
                <a:noFill/>
                <a:round/>
                <a:headEnd/>
                <a:tailEnd/>
              </a:ln>
            </p:spPr>
            <p:txBody>
              <a:bodyPr/>
              <a:lstStyle/>
              <a:p>
                <a:endParaRPr lang="en-US"/>
              </a:p>
            </p:txBody>
          </p:sp>
          <p:sp>
            <p:nvSpPr>
              <p:cNvPr id="11406" name="Freeform 457"/>
              <p:cNvSpPr>
                <a:spLocks/>
              </p:cNvSpPr>
              <p:nvPr/>
            </p:nvSpPr>
            <p:spPr bwMode="auto">
              <a:xfrm>
                <a:off x="5146" y="2197"/>
                <a:ext cx="12" cy="16"/>
              </a:xfrm>
              <a:custGeom>
                <a:avLst/>
                <a:gdLst>
                  <a:gd name="T0" fmla="*/ 6 w 12"/>
                  <a:gd name="T1" fmla="*/ 0 h 16"/>
                  <a:gd name="T2" fmla="*/ 4 w 12"/>
                  <a:gd name="T3" fmla="*/ 0 h 16"/>
                  <a:gd name="T4" fmla="*/ 0 w 12"/>
                  <a:gd name="T5" fmla="*/ 0 h 16"/>
                  <a:gd name="T6" fmla="*/ 0 w 12"/>
                  <a:gd name="T7" fmla="*/ 2 h 16"/>
                  <a:gd name="T8" fmla="*/ 6 w 12"/>
                  <a:gd name="T9" fmla="*/ 12 h 16"/>
                  <a:gd name="T10" fmla="*/ 10 w 12"/>
                  <a:gd name="T11" fmla="*/ 16 h 16"/>
                  <a:gd name="T12" fmla="*/ 12 w 12"/>
                  <a:gd name="T13" fmla="*/ 14 h 16"/>
                  <a:gd name="T14" fmla="*/ 10 w 12"/>
                  <a:gd name="T15" fmla="*/ 10 h 16"/>
                  <a:gd name="T16" fmla="*/ 8 w 12"/>
                  <a:gd name="T17" fmla="*/ 8 h 16"/>
                  <a:gd name="T18" fmla="*/ 8 w 12"/>
                  <a:gd name="T19" fmla="*/ 6 h 16"/>
                  <a:gd name="T20" fmla="*/ 8 w 12"/>
                  <a:gd name="T21" fmla="*/ 6 h 16"/>
                  <a:gd name="T22" fmla="*/ 6 w 12"/>
                  <a:gd name="T23" fmla="*/ 4 h 16"/>
                  <a:gd name="T24" fmla="*/ 6 w 12"/>
                  <a:gd name="T25" fmla="*/ 4 h 16"/>
                  <a:gd name="T26" fmla="*/ 6 w 12"/>
                  <a:gd name="T27" fmla="*/ 2 h 16"/>
                  <a:gd name="T28" fmla="*/ 6 w 12"/>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6"/>
                  <a:gd name="T47" fmla="*/ 12 w 12"/>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6">
                    <a:moveTo>
                      <a:pt x="6" y="0"/>
                    </a:moveTo>
                    <a:lnTo>
                      <a:pt x="4" y="0"/>
                    </a:lnTo>
                    <a:lnTo>
                      <a:pt x="0" y="0"/>
                    </a:lnTo>
                    <a:lnTo>
                      <a:pt x="0" y="2"/>
                    </a:lnTo>
                    <a:lnTo>
                      <a:pt x="6" y="12"/>
                    </a:lnTo>
                    <a:lnTo>
                      <a:pt x="10" y="16"/>
                    </a:lnTo>
                    <a:lnTo>
                      <a:pt x="12" y="14"/>
                    </a:lnTo>
                    <a:lnTo>
                      <a:pt x="10" y="10"/>
                    </a:lnTo>
                    <a:lnTo>
                      <a:pt x="8" y="8"/>
                    </a:lnTo>
                    <a:lnTo>
                      <a:pt x="8" y="6"/>
                    </a:lnTo>
                    <a:lnTo>
                      <a:pt x="6" y="4"/>
                    </a:lnTo>
                    <a:lnTo>
                      <a:pt x="6" y="2"/>
                    </a:lnTo>
                    <a:lnTo>
                      <a:pt x="6" y="0"/>
                    </a:lnTo>
                    <a:close/>
                  </a:path>
                </a:pathLst>
              </a:custGeom>
              <a:solidFill>
                <a:srgbClr val="0071B4">
                  <a:alpha val="25098"/>
                </a:srgbClr>
              </a:solidFill>
              <a:ln w="9525">
                <a:noFill/>
                <a:round/>
                <a:headEnd/>
                <a:tailEnd/>
              </a:ln>
            </p:spPr>
            <p:txBody>
              <a:bodyPr/>
              <a:lstStyle/>
              <a:p>
                <a:endParaRPr lang="en-US"/>
              </a:p>
            </p:txBody>
          </p:sp>
          <p:sp>
            <p:nvSpPr>
              <p:cNvPr id="11407" name="Freeform 458"/>
              <p:cNvSpPr>
                <a:spLocks/>
              </p:cNvSpPr>
              <p:nvPr/>
            </p:nvSpPr>
            <p:spPr bwMode="auto">
              <a:xfrm>
                <a:off x="4979" y="2777"/>
                <a:ext cx="2" cy="0"/>
              </a:xfrm>
              <a:custGeom>
                <a:avLst/>
                <a:gdLst>
                  <a:gd name="T0" fmla="*/ 2 w 2"/>
                  <a:gd name="T1" fmla="*/ 2 w 2"/>
                  <a:gd name="T2" fmla="*/ 2 w 2"/>
                  <a:gd name="T3" fmla="*/ 2 w 2"/>
                  <a:gd name="T4" fmla="*/ 0 w 2"/>
                  <a:gd name="T5" fmla="*/ 2 w 2"/>
                  <a:gd name="T6" fmla="*/ 2 w 2"/>
                  <a:gd name="T7" fmla="*/ 2 w 2"/>
                  <a:gd name="T8" fmla="*/ 2 w 2"/>
                  <a:gd name="T9" fmla="*/ 2 w 2"/>
                  <a:gd name="T10" fmla="*/ 2 w 2"/>
                  <a:gd name="T11" fmla="*/ 2 w 2"/>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2 w 2"/>
                </a:gdLst>
                <a:ahLst/>
                <a:cxnLst>
                  <a:cxn ang="T12">
                    <a:pos x="T0" y="0"/>
                  </a:cxn>
                  <a:cxn ang="T13">
                    <a:pos x="T1" y="0"/>
                  </a:cxn>
                  <a:cxn ang="T14">
                    <a:pos x="T2" y="0"/>
                  </a:cxn>
                  <a:cxn ang="T15">
                    <a:pos x="T3" y="0"/>
                  </a:cxn>
                  <a:cxn ang="T16">
                    <a:pos x="T4" y="0"/>
                  </a:cxn>
                  <a:cxn ang="T17">
                    <a:pos x="T5" y="0"/>
                  </a:cxn>
                  <a:cxn ang="T18">
                    <a:pos x="T6" y="0"/>
                  </a:cxn>
                  <a:cxn ang="T19">
                    <a:pos x="T7" y="0"/>
                  </a:cxn>
                  <a:cxn ang="T20">
                    <a:pos x="T8" y="0"/>
                  </a:cxn>
                  <a:cxn ang="T21">
                    <a:pos x="T9" y="0"/>
                  </a:cxn>
                  <a:cxn ang="T22">
                    <a:pos x="T10" y="0"/>
                  </a:cxn>
                  <a:cxn ang="T23">
                    <a:pos x="T11" y="0"/>
                  </a:cxn>
                </a:cxnLst>
                <a:rect l="T24" t="0" r="T25" b="0"/>
                <a:pathLst>
                  <a:path w="2">
                    <a:moveTo>
                      <a:pt x="2" y="0"/>
                    </a:moveTo>
                    <a:lnTo>
                      <a:pt x="2" y="0"/>
                    </a:lnTo>
                    <a:lnTo>
                      <a:pt x="0" y="0"/>
                    </a:lnTo>
                    <a:lnTo>
                      <a:pt x="2" y="0"/>
                    </a:lnTo>
                    <a:close/>
                  </a:path>
                </a:pathLst>
              </a:custGeom>
              <a:solidFill>
                <a:srgbClr val="0071B4">
                  <a:alpha val="25098"/>
                </a:srgbClr>
              </a:solidFill>
              <a:ln w="9525">
                <a:noFill/>
                <a:round/>
                <a:headEnd/>
                <a:tailEnd/>
              </a:ln>
            </p:spPr>
            <p:txBody>
              <a:bodyPr/>
              <a:lstStyle/>
              <a:p>
                <a:endParaRPr lang="en-US"/>
              </a:p>
            </p:txBody>
          </p:sp>
          <p:sp>
            <p:nvSpPr>
              <p:cNvPr id="11408" name="Freeform 459"/>
              <p:cNvSpPr>
                <a:spLocks/>
              </p:cNvSpPr>
              <p:nvPr/>
            </p:nvSpPr>
            <p:spPr bwMode="auto">
              <a:xfrm>
                <a:off x="3394" y="3193"/>
                <a:ext cx="4" cy="8"/>
              </a:xfrm>
              <a:custGeom>
                <a:avLst/>
                <a:gdLst>
                  <a:gd name="T0" fmla="*/ 2 w 4"/>
                  <a:gd name="T1" fmla="*/ 0 h 8"/>
                  <a:gd name="T2" fmla="*/ 2 w 4"/>
                  <a:gd name="T3" fmla="*/ 2 h 8"/>
                  <a:gd name="T4" fmla="*/ 0 w 4"/>
                  <a:gd name="T5" fmla="*/ 0 h 8"/>
                  <a:gd name="T6" fmla="*/ 0 w 4"/>
                  <a:gd name="T7" fmla="*/ 6 h 8"/>
                  <a:gd name="T8" fmla="*/ 2 w 4"/>
                  <a:gd name="T9" fmla="*/ 8 h 8"/>
                  <a:gd name="T10" fmla="*/ 4 w 4"/>
                  <a:gd name="T11" fmla="*/ 6 h 8"/>
                  <a:gd name="T12" fmla="*/ 2 w 4"/>
                  <a:gd name="T13" fmla="*/ 2 h 8"/>
                  <a:gd name="T14" fmla="*/ 2 w 4"/>
                  <a:gd name="T15" fmla="*/ 4 h 8"/>
                  <a:gd name="T16" fmla="*/ 2 w 4"/>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8"/>
                  <a:gd name="T29" fmla="*/ 4 w 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8">
                    <a:moveTo>
                      <a:pt x="2" y="0"/>
                    </a:moveTo>
                    <a:lnTo>
                      <a:pt x="2" y="2"/>
                    </a:lnTo>
                    <a:lnTo>
                      <a:pt x="0" y="0"/>
                    </a:lnTo>
                    <a:lnTo>
                      <a:pt x="0" y="6"/>
                    </a:lnTo>
                    <a:lnTo>
                      <a:pt x="2" y="8"/>
                    </a:lnTo>
                    <a:lnTo>
                      <a:pt x="4" y="6"/>
                    </a:lnTo>
                    <a:lnTo>
                      <a:pt x="2" y="2"/>
                    </a:lnTo>
                    <a:lnTo>
                      <a:pt x="2" y="4"/>
                    </a:lnTo>
                    <a:lnTo>
                      <a:pt x="2" y="0"/>
                    </a:lnTo>
                    <a:close/>
                  </a:path>
                </a:pathLst>
              </a:custGeom>
              <a:solidFill>
                <a:srgbClr val="0071B4">
                  <a:alpha val="25098"/>
                </a:srgbClr>
              </a:solidFill>
              <a:ln w="9525">
                <a:noFill/>
                <a:round/>
                <a:headEnd/>
                <a:tailEnd/>
              </a:ln>
            </p:spPr>
            <p:txBody>
              <a:bodyPr/>
              <a:lstStyle/>
              <a:p>
                <a:endParaRPr lang="en-US"/>
              </a:p>
            </p:txBody>
          </p:sp>
          <p:sp>
            <p:nvSpPr>
              <p:cNvPr id="11409" name="Freeform 460"/>
              <p:cNvSpPr>
                <a:spLocks/>
              </p:cNvSpPr>
              <p:nvPr/>
            </p:nvSpPr>
            <p:spPr bwMode="auto">
              <a:xfrm>
                <a:off x="1735" y="2169"/>
                <a:ext cx="4" cy="8"/>
              </a:xfrm>
              <a:custGeom>
                <a:avLst/>
                <a:gdLst>
                  <a:gd name="T0" fmla="*/ 4 w 4"/>
                  <a:gd name="T1" fmla="*/ 0 h 8"/>
                  <a:gd name="T2" fmla="*/ 2 w 4"/>
                  <a:gd name="T3" fmla="*/ 0 h 8"/>
                  <a:gd name="T4" fmla="*/ 2 w 4"/>
                  <a:gd name="T5" fmla="*/ 0 h 8"/>
                  <a:gd name="T6" fmla="*/ 2 w 4"/>
                  <a:gd name="T7" fmla="*/ 0 h 8"/>
                  <a:gd name="T8" fmla="*/ 2 w 4"/>
                  <a:gd name="T9" fmla="*/ 2 h 8"/>
                  <a:gd name="T10" fmla="*/ 2 w 4"/>
                  <a:gd name="T11" fmla="*/ 2 h 8"/>
                  <a:gd name="T12" fmla="*/ 0 w 4"/>
                  <a:gd name="T13" fmla="*/ 2 h 8"/>
                  <a:gd name="T14" fmla="*/ 2 w 4"/>
                  <a:gd name="T15" fmla="*/ 2 h 8"/>
                  <a:gd name="T16" fmla="*/ 2 w 4"/>
                  <a:gd name="T17" fmla="*/ 4 h 8"/>
                  <a:gd name="T18" fmla="*/ 2 w 4"/>
                  <a:gd name="T19" fmla="*/ 4 h 8"/>
                  <a:gd name="T20" fmla="*/ 0 w 4"/>
                  <a:gd name="T21" fmla="*/ 4 h 8"/>
                  <a:gd name="T22" fmla="*/ 2 w 4"/>
                  <a:gd name="T23" fmla="*/ 4 h 8"/>
                  <a:gd name="T24" fmla="*/ 0 w 4"/>
                  <a:gd name="T25" fmla="*/ 6 h 8"/>
                  <a:gd name="T26" fmla="*/ 0 w 4"/>
                  <a:gd name="T27" fmla="*/ 6 h 8"/>
                  <a:gd name="T28" fmla="*/ 0 w 4"/>
                  <a:gd name="T29" fmla="*/ 8 h 8"/>
                  <a:gd name="T30" fmla="*/ 0 w 4"/>
                  <a:gd name="T31" fmla="*/ 8 h 8"/>
                  <a:gd name="T32" fmla="*/ 2 w 4"/>
                  <a:gd name="T33" fmla="*/ 8 h 8"/>
                  <a:gd name="T34" fmla="*/ 2 w 4"/>
                  <a:gd name="T35" fmla="*/ 6 h 8"/>
                  <a:gd name="T36" fmla="*/ 2 w 4"/>
                  <a:gd name="T37" fmla="*/ 6 h 8"/>
                  <a:gd name="T38" fmla="*/ 2 w 4"/>
                  <a:gd name="T39" fmla="*/ 8 h 8"/>
                  <a:gd name="T40" fmla="*/ 2 w 4"/>
                  <a:gd name="T41" fmla="*/ 6 h 8"/>
                  <a:gd name="T42" fmla="*/ 2 w 4"/>
                  <a:gd name="T43" fmla="*/ 6 h 8"/>
                  <a:gd name="T44" fmla="*/ 2 w 4"/>
                  <a:gd name="T45" fmla="*/ 6 h 8"/>
                  <a:gd name="T46" fmla="*/ 4 w 4"/>
                  <a:gd name="T47" fmla="*/ 6 h 8"/>
                  <a:gd name="T48" fmla="*/ 4 w 4"/>
                  <a:gd name="T49" fmla="*/ 6 h 8"/>
                  <a:gd name="T50" fmla="*/ 4 w 4"/>
                  <a:gd name="T51" fmla="*/ 6 h 8"/>
                  <a:gd name="T52" fmla="*/ 4 w 4"/>
                  <a:gd name="T53" fmla="*/ 4 h 8"/>
                  <a:gd name="T54" fmla="*/ 4 w 4"/>
                  <a:gd name="T55" fmla="*/ 4 h 8"/>
                  <a:gd name="T56" fmla="*/ 4 w 4"/>
                  <a:gd name="T57" fmla="*/ 4 h 8"/>
                  <a:gd name="T58" fmla="*/ 4 w 4"/>
                  <a:gd name="T59" fmla="*/ 0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
                  <a:gd name="T91" fmla="*/ 0 h 8"/>
                  <a:gd name="T92" fmla="*/ 4 w 4"/>
                  <a:gd name="T93" fmla="*/ 8 h 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 h="8">
                    <a:moveTo>
                      <a:pt x="4" y="0"/>
                    </a:moveTo>
                    <a:lnTo>
                      <a:pt x="2" y="0"/>
                    </a:lnTo>
                    <a:lnTo>
                      <a:pt x="2" y="2"/>
                    </a:lnTo>
                    <a:lnTo>
                      <a:pt x="0" y="2"/>
                    </a:lnTo>
                    <a:lnTo>
                      <a:pt x="2" y="2"/>
                    </a:lnTo>
                    <a:lnTo>
                      <a:pt x="2" y="4"/>
                    </a:lnTo>
                    <a:lnTo>
                      <a:pt x="0" y="4"/>
                    </a:lnTo>
                    <a:lnTo>
                      <a:pt x="2" y="4"/>
                    </a:lnTo>
                    <a:lnTo>
                      <a:pt x="0" y="6"/>
                    </a:lnTo>
                    <a:lnTo>
                      <a:pt x="0" y="8"/>
                    </a:lnTo>
                    <a:lnTo>
                      <a:pt x="2" y="8"/>
                    </a:lnTo>
                    <a:lnTo>
                      <a:pt x="2" y="6"/>
                    </a:lnTo>
                    <a:lnTo>
                      <a:pt x="2" y="8"/>
                    </a:lnTo>
                    <a:lnTo>
                      <a:pt x="2" y="6"/>
                    </a:lnTo>
                    <a:lnTo>
                      <a:pt x="4" y="6"/>
                    </a:lnTo>
                    <a:lnTo>
                      <a:pt x="4" y="4"/>
                    </a:lnTo>
                    <a:lnTo>
                      <a:pt x="4" y="0"/>
                    </a:lnTo>
                    <a:close/>
                  </a:path>
                </a:pathLst>
              </a:custGeom>
              <a:solidFill>
                <a:srgbClr val="0071B4">
                  <a:alpha val="25098"/>
                </a:srgbClr>
              </a:solidFill>
              <a:ln w="9525">
                <a:noFill/>
                <a:round/>
                <a:headEnd/>
                <a:tailEnd/>
              </a:ln>
            </p:spPr>
            <p:txBody>
              <a:bodyPr/>
              <a:lstStyle/>
              <a:p>
                <a:endParaRPr lang="en-US"/>
              </a:p>
            </p:txBody>
          </p:sp>
          <p:sp>
            <p:nvSpPr>
              <p:cNvPr id="11410" name="Freeform 461"/>
              <p:cNvSpPr>
                <a:spLocks/>
              </p:cNvSpPr>
              <p:nvPr/>
            </p:nvSpPr>
            <p:spPr bwMode="auto">
              <a:xfrm>
                <a:off x="3388" y="3205"/>
                <a:ext cx="4" cy="10"/>
              </a:xfrm>
              <a:custGeom>
                <a:avLst/>
                <a:gdLst>
                  <a:gd name="T0" fmla="*/ 2 w 4"/>
                  <a:gd name="T1" fmla="*/ 6 h 10"/>
                  <a:gd name="T2" fmla="*/ 2 w 4"/>
                  <a:gd name="T3" fmla="*/ 0 h 10"/>
                  <a:gd name="T4" fmla="*/ 2 w 4"/>
                  <a:gd name="T5" fmla="*/ 0 h 10"/>
                  <a:gd name="T6" fmla="*/ 0 w 4"/>
                  <a:gd name="T7" fmla="*/ 2 h 10"/>
                  <a:gd name="T8" fmla="*/ 2 w 4"/>
                  <a:gd name="T9" fmla="*/ 8 h 10"/>
                  <a:gd name="T10" fmla="*/ 4 w 4"/>
                  <a:gd name="T11" fmla="*/ 10 h 10"/>
                  <a:gd name="T12" fmla="*/ 4 w 4"/>
                  <a:gd name="T13" fmla="*/ 8 h 10"/>
                  <a:gd name="T14" fmla="*/ 4 w 4"/>
                  <a:gd name="T15" fmla="*/ 6 h 10"/>
                  <a:gd name="T16" fmla="*/ 2 w 4"/>
                  <a:gd name="T17" fmla="*/ 6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2" y="6"/>
                    </a:moveTo>
                    <a:lnTo>
                      <a:pt x="2" y="0"/>
                    </a:lnTo>
                    <a:lnTo>
                      <a:pt x="0" y="2"/>
                    </a:lnTo>
                    <a:lnTo>
                      <a:pt x="2" y="8"/>
                    </a:lnTo>
                    <a:lnTo>
                      <a:pt x="4" y="10"/>
                    </a:lnTo>
                    <a:lnTo>
                      <a:pt x="4" y="8"/>
                    </a:lnTo>
                    <a:lnTo>
                      <a:pt x="4" y="6"/>
                    </a:lnTo>
                    <a:lnTo>
                      <a:pt x="2" y="6"/>
                    </a:lnTo>
                    <a:close/>
                  </a:path>
                </a:pathLst>
              </a:custGeom>
              <a:solidFill>
                <a:srgbClr val="0071B4">
                  <a:alpha val="25098"/>
                </a:srgbClr>
              </a:solidFill>
              <a:ln w="9525">
                <a:noFill/>
                <a:round/>
                <a:headEnd/>
                <a:tailEnd/>
              </a:ln>
            </p:spPr>
            <p:txBody>
              <a:bodyPr/>
              <a:lstStyle/>
              <a:p>
                <a:endParaRPr lang="en-US"/>
              </a:p>
            </p:txBody>
          </p:sp>
          <p:sp>
            <p:nvSpPr>
              <p:cNvPr id="11411" name="Freeform 462"/>
              <p:cNvSpPr>
                <a:spLocks/>
              </p:cNvSpPr>
              <p:nvPr/>
            </p:nvSpPr>
            <p:spPr bwMode="auto">
              <a:xfrm>
                <a:off x="4282" y="2980"/>
                <a:ext cx="2" cy="4"/>
              </a:xfrm>
              <a:custGeom>
                <a:avLst/>
                <a:gdLst>
                  <a:gd name="T0" fmla="*/ 0 w 2"/>
                  <a:gd name="T1" fmla="*/ 0 h 4"/>
                  <a:gd name="T2" fmla="*/ 0 w 2"/>
                  <a:gd name="T3" fmla="*/ 2 h 4"/>
                  <a:gd name="T4" fmla="*/ 0 w 2"/>
                  <a:gd name="T5" fmla="*/ 2 h 4"/>
                  <a:gd name="T6" fmla="*/ 2 w 2"/>
                  <a:gd name="T7" fmla="*/ 4 h 4"/>
                  <a:gd name="T8" fmla="*/ 2 w 2"/>
                  <a:gd name="T9" fmla="*/ 4 h 4"/>
                  <a:gd name="T10" fmla="*/ 2 w 2"/>
                  <a:gd name="T11" fmla="*/ 2 h 4"/>
                  <a:gd name="T12" fmla="*/ 0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2"/>
                    </a:lnTo>
                    <a:lnTo>
                      <a:pt x="2" y="4"/>
                    </a:lnTo>
                    <a:lnTo>
                      <a:pt x="2" y="2"/>
                    </a:lnTo>
                    <a:lnTo>
                      <a:pt x="0" y="0"/>
                    </a:lnTo>
                    <a:close/>
                  </a:path>
                </a:pathLst>
              </a:custGeom>
              <a:solidFill>
                <a:srgbClr val="0071B4">
                  <a:alpha val="25098"/>
                </a:srgbClr>
              </a:solidFill>
              <a:ln w="9525">
                <a:noFill/>
                <a:round/>
                <a:headEnd/>
                <a:tailEnd/>
              </a:ln>
            </p:spPr>
            <p:txBody>
              <a:bodyPr/>
              <a:lstStyle/>
              <a:p>
                <a:endParaRPr lang="en-US"/>
              </a:p>
            </p:txBody>
          </p:sp>
          <p:sp>
            <p:nvSpPr>
              <p:cNvPr id="11412" name="Freeform 463"/>
              <p:cNvSpPr>
                <a:spLocks/>
              </p:cNvSpPr>
              <p:nvPr/>
            </p:nvSpPr>
            <p:spPr bwMode="auto">
              <a:xfrm>
                <a:off x="4885" y="2412"/>
                <a:ext cx="26" cy="22"/>
              </a:xfrm>
              <a:custGeom>
                <a:avLst/>
                <a:gdLst>
                  <a:gd name="T0" fmla="*/ 26 w 26"/>
                  <a:gd name="T1" fmla="*/ 2 h 22"/>
                  <a:gd name="T2" fmla="*/ 24 w 26"/>
                  <a:gd name="T3" fmla="*/ 0 h 22"/>
                  <a:gd name="T4" fmla="*/ 22 w 26"/>
                  <a:gd name="T5" fmla="*/ 0 h 22"/>
                  <a:gd name="T6" fmla="*/ 18 w 26"/>
                  <a:gd name="T7" fmla="*/ 6 h 22"/>
                  <a:gd name="T8" fmla="*/ 16 w 26"/>
                  <a:gd name="T9" fmla="*/ 6 h 22"/>
                  <a:gd name="T10" fmla="*/ 14 w 26"/>
                  <a:gd name="T11" fmla="*/ 4 h 22"/>
                  <a:gd name="T12" fmla="*/ 14 w 26"/>
                  <a:gd name="T13" fmla="*/ 4 h 22"/>
                  <a:gd name="T14" fmla="*/ 12 w 26"/>
                  <a:gd name="T15" fmla="*/ 6 h 22"/>
                  <a:gd name="T16" fmla="*/ 10 w 26"/>
                  <a:gd name="T17" fmla="*/ 8 h 22"/>
                  <a:gd name="T18" fmla="*/ 8 w 26"/>
                  <a:gd name="T19" fmla="*/ 8 h 22"/>
                  <a:gd name="T20" fmla="*/ 4 w 26"/>
                  <a:gd name="T21" fmla="*/ 14 h 22"/>
                  <a:gd name="T22" fmla="*/ 2 w 26"/>
                  <a:gd name="T23" fmla="*/ 16 h 22"/>
                  <a:gd name="T24" fmla="*/ 2 w 26"/>
                  <a:gd name="T25" fmla="*/ 18 h 22"/>
                  <a:gd name="T26" fmla="*/ 0 w 26"/>
                  <a:gd name="T27" fmla="*/ 22 h 22"/>
                  <a:gd name="T28" fmla="*/ 2 w 26"/>
                  <a:gd name="T29" fmla="*/ 22 h 22"/>
                  <a:gd name="T30" fmla="*/ 8 w 26"/>
                  <a:gd name="T31" fmla="*/ 16 h 22"/>
                  <a:gd name="T32" fmla="*/ 10 w 26"/>
                  <a:gd name="T33" fmla="*/ 14 h 22"/>
                  <a:gd name="T34" fmla="*/ 12 w 26"/>
                  <a:gd name="T35" fmla="*/ 12 h 22"/>
                  <a:gd name="T36" fmla="*/ 14 w 26"/>
                  <a:gd name="T37" fmla="*/ 12 h 22"/>
                  <a:gd name="T38" fmla="*/ 26 w 26"/>
                  <a:gd name="T39" fmla="*/ 4 h 22"/>
                  <a:gd name="T40" fmla="*/ 26 w 26"/>
                  <a:gd name="T41" fmla="*/ 2 h 22"/>
                  <a:gd name="T42" fmla="*/ 26 w 26"/>
                  <a:gd name="T43" fmla="*/ 4 h 22"/>
                  <a:gd name="T44" fmla="*/ 26 w 26"/>
                  <a:gd name="T45" fmla="*/ 2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22"/>
                  <a:gd name="T71" fmla="*/ 26 w 26"/>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22">
                    <a:moveTo>
                      <a:pt x="26" y="2"/>
                    </a:moveTo>
                    <a:lnTo>
                      <a:pt x="24" y="0"/>
                    </a:lnTo>
                    <a:lnTo>
                      <a:pt x="22" y="0"/>
                    </a:lnTo>
                    <a:lnTo>
                      <a:pt x="18" y="6"/>
                    </a:lnTo>
                    <a:lnTo>
                      <a:pt x="16" y="6"/>
                    </a:lnTo>
                    <a:lnTo>
                      <a:pt x="14" y="4"/>
                    </a:lnTo>
                    <a:lnTo>
                      <a:pt x="12" y="6"/>
                    </a:lnTo>
                    <a:lnTo>
                      <a:pt x="10" y="8"/>
                    </a:lnTo>
                    <a:lnTo>
                      <a:pt x="8" y="8"/>
                    </a:lnTo>
                    <a:lnTo>
                      <a:pt x="4" y="14"/>
                    </a:lnTo>
                    <a:lnTo>
                      <a:pt x="2" y="16"/>
                    </a:lnTo>
                    <a:lnTo>
                      <a:pt x="2" y="18"/>
                    </a:lnTo>
                    <a:lnTo>
                      <a:pt x="0" y="22"/>
                    </a:lnTo>
                    <a:lnTo>
                      <a:pt x="2" y="22"/>
                    </a:lnTo>
                    <a:lnTo>
                      <a:pt x="8" y="16"/>
                    </a:lnTo>
                    <a:lnTo>
                      <a:pt x="10" y="14"/>
                    </a:lnTo>
                    <a:lnTo>
                      <a:pt x="12" y="12"/>
                    </a:lnTo>
                    <a:lnTo>
                      <a:pt x="14" y="12"/>
                    </a:lnTo>
                    <a:lnTo>
                      <a:pt x="26" y="4"/>
                    </a:lnTo>
                    <a:lnTo>
                      <a:pt x="26" y="2"/>
                    </a:lnTo>
                    <a:lnTo>
                      <a:pt x="26" y="4"/>
                    </a:lnTo>
                    <a:lnTo>
                      <a:pt x="26" y="2"/>
                    </a:lnTo>
                    <a:close/>
                  </a:path>
                </a:pathLst>
              </a:custGeom>
              <a:solidFill>
                <a:srgbClr val="0071B4">
                  <a:alpha val="25098"/>
                </a:srgbClr>
              </a:solidFill>
              <a:ln w="9525">
                <a:noFill/>
                <a:round/>
                <a:headEnd/>
                <a:tailEnd/>
              </a:ln>
            </p:spPr>
            <p:txBody>
              <a:bodyPr/>
              <a:lstStyle/>
              <a:p>
                <a:endParaRPr lang="en-US"/>
              </a:p>
            </p:txBody>
          </p:sp>
          <p:sp>
            <p:nvSpPr>
              <p:cNvPr id="11413" name="Freeform 464"/>
              <p:cNvSpPr>
                <a:spLocks/>
              </p:cNvSpPr>
              <p:nvPr/>
            </p:nvSpPr>
            <p:spPr bwMode="auto">
              <a:xfrm>
                <a:off x="5170" y="2213"/>
                <a:ext cx="6" cy="4"/>
              </a:xfrm>
              <a:custGeom>
                <a:avLst/>
                <a:gdLst>
                  <a:gd name="T0" fmla="*/ 0 w 6"/>
                  <a:gd name="T1" fmla="*/ 0 h 4"/>
                  <a:gd name="T2" fmla="*/ 2 w 6"/>
                  <a:gd name="T3" fmla="*/ 0 h 4"/>
                  <a:gd name="T4" fmla="*/ 2 w 6"/>
                  <a:gd name="T5" fmla="*/ 0 h 4"/>
                  <a:gd name="T6" fmla="*/ 4 w 6"/>
                  <a:gd name="T7" fmla="*/ 4 h 4"/>
                  <a:gd name="T8" fmla="*/ 6 w 6"/>
                  <a:gd name="T9" fmla="*/ 4 h 4"/>
                  <a:gd name="T10" fmla="*/ 2 w 6"/>
                  <a:gd name="T11" fmla="*/ 0 h 4"/>
                  <a:gd name="T12" fmla="*/ 0 w 6"/>
                  <a:gd name="T13" fmla="*/ 0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0" y="0"/>
                    </a:moveTo>
                    <a:lnTo>
                      <a:pt x="2" y="0"/>
                    </a:lnTo>
                    <a:lnTo>
                      <a:pt x="4" y="4"/>
                    </a:lnTo>
                    <a:lnTo>
                      <a:pt x="6" y="4"/>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414" name="Freeform 465"/>
              <p:cNvSpPr>
                <a:spLocks/>
              </p:cNvSpPr>
              <p:nvPr/>
            </p:nvSpPr>
            <p:spPr bwMode="auto">
              <a:xfrm>
                <a:off x="4347" y="2838"/>
                <a:ext cx="32" cy="30"/>
              </a:xfrm>
              <a:custGeom>
                <a:avLst/>
                <a:gdLst>
                  <a:gd name="T0" fmla="*/ 20 w 32"/>
                  <a:gd name="T1" fmla="*/ 4 h 30"/>
                  <a:gd name="T2" fmla="*/ 12 w 32"/>
                  <a:gd name="T3" fmla="*/ 4 h 30"/>
                  <a:gd name="T4" fmla="*/ 8 w 32"/>
                  <a:gd name="T5" fmla="*/ 6 h 30"/>
                  <a:gd name="T6" fmla="*/ 8 w 32"/>
                  <a:gd name="T7" fmla="*/ 8 h 30"/>
                  <a:gd name="T8" fmla="*/ 0 w 32"/>
                  <a:gd name="T9" fmla="*/ 14 h 30"/>
                  <a:gd name="T10" fmla="*/ 0 w 32"/>
                  <a:gd name="T11" fmla="*/ 22 h 30"/>
                  <a:gd name="T12" fmla="*/ 2 w 32"/>
                  <a:gd name="T13" fmla="*/ 26 h 30"/>
                  <a:gd name="T14" fmla="*/ 12 w 32"/>
                  <a:gd name="T15" fmla="*/ 28 h 30"/>
                  <a:gd name="T16" fmla="*/ 14 w 32"/>
                  <a:gd name="T17" fmla="*/ 30 h 30"/>
                  <a:gd name="T18" fmla="*/ 14 w 32"/>
                  <a:gd name="T19" fmla="*/ 30 h 30"/>
                  <a:gd name="T20" fmla="*/ 16 w 32"/>
                  <a:gd name="T21" fmla="*/ 26 h 30"/>
                  <a:gd name="T22" fmla="*/ 20 w 32"/>
                  <a:gd name="T23" fmla="*/ 26 h 30"/>
                  <a:gd name="T24" fmla="*/ 26 w 32"/>
                  <a:gd name="T25" fmla="*/ 22 h 30"/>
                  <a:gd name="T26" fmla="*/ 30 w 32"/>
                  <a:gd name="T27" fmla="*/ 10 h 30"/>
                  <a:gd name="T28" fmla="*/ 32 w 32"/>
                  <a:gd name="T29" fmla="*/ 8 h 30"/>
                  <a:gd name="T30" fmla="*/ 32 w 32"/>
                  <a:gd name="T31" fmla="*/ 2 h 30"/>
                  <a:gd name="T32" fmla="*/ 28 w 32"/>
                  <a:gd name="T33" fmla="*/ 2 h 30"/>
                  <a:gd name="T34" fmla="*/ 26 w 32"/>
                  <a:gd name="T35" fmla="*/ 0 h 30"/>
                  <a:gd name="T36" fmla="*/ 26 w 32"/>
                  <a:gd name="T37" fmla="*/ 2 h 30"/>
                  <a:gd name="T38" fmla="*/ 26 w 32"/>
                  <a:gd name="T39" fmla="*/ 2 h 30"/>
                  <a:gd name="T40" fmla="*/ 22 w 32"/>
                  <a:gd name="T41" fmla="*/ 2 h 30"/>
                  <a:gd name="T42" fmla="*/ 20 w 32"/>
                  <a:gd name="T43" fmla="*/ 4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
                  <a:gd name="T67" fmla="*/ 0 h 30"/>
                  <a:gd name="T68" fmla="*/ 32 w 32"/>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 h="30">
                    <a:moveTo>
                      <a:pt x="20" y="4"/>
                    </a:moveTo>
                    <a:lnTo>
                      <a:pt x="12" y="4"/>
                    </a:lnTo>
                    <a:lnTo>
                      <a:pt x="8" y="6"/>
                    </a:lnTo>
                    <a:lnTo>
                      <a:pt x="8" y="8"/>
                    </a:lnTo>
                    <a:lnTo>
                      <a:pt x="0" y="14"/>
                    </a:lnTo>
                    <a:lnTo>
                      <a:pt x="0" y="22"/>
                    </a:lnTo>
                    <a:lnTo>
                      <a:pt x="2" y="26"/>
                    </a:lnTo>
                    <a:lnTo>
                      <a:pt x="12" y="28"/>
                    </a:lnTo>
                    <a:lnTo>
                      <a:pt x="14" y="30"/>
                    </a:lnTo>
                    <a:lnTo>
                      <a:pt x="16" y="26"/>
                    </a:lnTo>
                    <a:lnTo>
                      <a:pt x="20" y="26"/>
                    </a:lnTo>
                    <a:lnTo>
                      <a:pt x="26" y="22"/>
                    </a:lnTo>
                    <a:lnTo>
                      <a:pt x="30" y="10"/>
                    </a:lnTo>
                    <a:lnTo>
                      <a:pt x="32" y="8"/>
                    </a:lnTo>
                    <a:lnTo>
                      <a:pt x="32" y="2"/>
                    </a:lnTo>
                    <a:lnTo>
                      <a:pt x="28" y="2"/>
                    </a:lnTo>
                    <a:lnTo>
                      <a:pt x="26" y="0"/>
                    </a:lnTo>
                    <a:lnTo>
                      <a:pt x="26" y="2"/>
                    </a:lnTo>
                    <a:lnTo>
                      <a:pt x="22" y="2"/>
                    </a:lnTo>
                    <a:lnTo>
                      <a:pt x="20" y="4"/>
                    </a:lnTo>
                    <a:close/>
                  </a:path>
                </a:pathLst>
              </a:custGeom>
              <a:solidFill>
                <a:srgbClr val="0071B4">
                  <a:alpha val="25098"/>
                </a:srgbClr>
              </a:solidFill>
              <a:ln w="9525">
                <a:noFill/>
                <a:round/>
                <a:headEnd/>
                <a:tailEnd/>
              </a:ln>
            </p:spPr>
            <p:txBody>
              <a:bodyPr/>
              <a:lstStyle/>
              <a:p>
                <a:endParaRPr lang="en-US"/>
              </a:p>
            </p:txBody>
          </p:sp>
          <p:sp>
            <p:nvSpPr>
              <p:cNvPr id="11415" name="Freeform 466"/>
              <p:cNvSpPr>
                <a:spLocks/>
              </p:cNvSpPr>
              <p:nvPr/>
            </p:nvSpPr>
            <p:spPr bwMode="auto">
              <a:xfrm>
                <a:off x="4748" y="2201"/>
                <a:ext cx="12" cy="14"/>
              </a:xfrm>
              <a:custGeom>
                <a:avLst/>
                <a:gdLst>
                  <a:gd name="T0" fmla="*/ 6 w 12"/>
                  <a:gd name="T1" fmla="*/ 0 h 14"/>
                  <a:gd name="T2" fmla="*/ 4 w 12"/>
                  <a:gd name="T3" fmla="*/ 6 h 14"/>
                  <a:gd name="T4" fmla="*/ 0 w 12"/>
                  <a:gd name="T5" fmla="*/ 8 h 14"/>
                  <a:gd name="T6" fmla="*/ 0 w 12"/>
                  <a:gd name="T7" fmla="*/ 10 h 14"/>
                  <a:gd name="T8" fmla="*/ 2 w 12"/>
                  <a:gd name="T9" fmla="*/ 8 h 14"/>
                  <a:gd name="T10" fmla="*/ 4 w 12"/>
                  <a:gd name="T11" fmla="*/ 10 h 14"/>
                  <a:gd name="T12" fmla="*/ 4 w 12"/>
                  <a:gd name="T13" fmla="*/ 12 h 14"/>
                  <a:gd name="T14" fmla="*/ 6 w 12"/>
                  <a:gd name="T15" fmla="*/ 14 h 14"/>
                  <a:gd name="T16" fmla="*/ 10 w 12"/>
                  <a:gd name="T17" fmla="*/ 8 h 14"/>
                  <a:gd name="T18" fmla="*/ 12 w 12"/>
                  <a:gd name="T19" fmla="*/ 6 h 14"/>
                  <a:gd name="T20" fmla="*/ 12 w 12"/>
                  <a:gd name="T21" fmla="*/ 4 h 14"/>
                  <a:gd name="T22" fmla="*/ 10 w 12"/>
                  <a:gd name="T23" fmla="*/ 0 h 14"/>
                  <a:gd name="T24" fmla="*/ 6 w 12"/>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4"/>
                  <a:gd name="T41" fmla="*/ 12 w 12"/>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4">
                    <a:moveTo>
                      <a:pt x="6" y="0"/>
                    </a:moveTo>
                    <a:lnTo>
                      <a:pt x="4" y="6"/>
                    </a:lnTo>
                    <a:lnTo>
                      <a:pt x="0" y="8"/>
                    </a:lnTo>
                    <a:lnTo>
                      <a:pt x="0" y="10"/>
                    </a:lnTo>
                    <a:lnTo>
                      <a:pt x="2" y="8"/>
                    </a:lnTo>
                    <a:lnTo>
                      <a:pt x="4" y="10"/>
                    </a:lnTo>
                    <a:lnTo>
                      <a:pt x="4" y="12"/>
                    </a:lnTo>
                    <a:lnTo>
                      <a:pt x="6" y="14"/>
                    </a:lnTo>
                    <a:lnTo>
                      <a:pt x="10" y="8"/>
                    </a:lnTo>
                    <a:lnTo>
                      <a:pt x="12" y="6"/>
                    </a:lnTo>
                    <a:lnTo>
                      <a:pt x="12" y="4"/>
                    </a:lnTo>
                    <a:lnTo>
                      <a:pt x="10" y="0"/>
                    </a:lnTo>
                    <a:lnTo>
                      <a:pt x="6" y="0"/>
                    </a:lnTo>
                    <a:close/>
                  </a:path>
                </a:pathLst>
              </a:custGeom>
              <a:solidFill>
                <a:srgbClr val="0071B4">
                  <a:alpha val="25098"/>
                </a:srgbClr>
              </a:solidFill>
              <a:ln w="9525">
                <a:noFill/>
                <a:round/>
                <a:headEnd/>
                <a:tailEnd/>
              </a:ln>
            </p:spPr>
            <p:txBody>
              <a:bodyPr/>
              <a:lstStyle/>
              <a:p>
                <a:endParaRPr lang="en-US"/>
              </a:p>
            </p:txBody>
          </p:sp>
          <p:sp>
            <p:nvSpPr>
              <p:cNvPr id="11416" name="Rectangle 467"/>
              <p:cNvSpPr>
                <a:spLocks noChangeArrowheads="1"/>
              </p:cNvSpPr>
              <p:nvPr/>
            </p:nvSpPr>
            <p:spPr bwMode="auto">
              <a:xfrm>
                <a:off x="4357" y="2948"/>
                <a:ext cx="1" cy="1"/>
              </a:xfrm>
              <a:prstGeom prst="rect">
                <a:avLst/>
              </a:prstGeom>
              <a:solidFill>
                <a:srgbClr val="0071B4">
                  <a:alpha val="25098"/>
                </a:srgbClr>
              </a:solidFill>
              <a:ln w="9525">
                <a:noFill/>
                <a:miter lim="800000"/>
                <a:headEnd/>
                <a:tailEnd/>
              </a:ln>
            </p:spPr>
            <p:txBody>
              <a:bodyPr/>
              <a:lstStyle/>
              <a:p>
                <a:endParaRPr lang="en-US"/>
              </a:p>
            </p:txBody>
          </p:sp>
          <p:sp>
            <p:nvSpPr>
              <p:cNvPr id="11417" name="Freeform 468"/>
              <p:cNvSpPr>
                <a:spLocks/>
              </p:cNvSpPr>
              <p:nvPr/>
            </p:nvSpPr>
            <p:spPr bwMode="auto">
              <a:xfrm>
                <a:off x="4678" y="2617"/>
                <a:ext cx="34" cy="26"/>
              </a:xfrm>
              <a:custGeom>
                <a:avLst/>
                <a:gdLst>
                  <a:gd name="T0" fmla="*/ 32 w 34"/>
                  <a:gd name="T1" fmla="*/ 2 h 26"/>
                  <a:gd name="T2" fmla="*/ 30 w 34"/>
                  <a:gd name="T3" fmla="*/ 2 h 26"/>
                  <a:gd name="T4" fmla="*/ 28 w 34"/>
                  <a:gd name="T5" fmla="*/ 0 h 26"/>
                  <a:gd name="T6" fmla="*/ 24 w 34"/>
                  <a:gd name="T7" fmla="*/ 0 h 26"/>
                  <a:gd name="T8" fmla="*/ 24 w 34"/>
                  <a:gd name="T9" fmla="*/ 0 h 26"/>
                  <a:gd name="T10" fmla="*/ 20 w 34"/>
                  <a:gd name="T11" fmla="*/ 2 h 26"/>
                  <a:gd name="T12" fmla="*/ 18 w 34"/>
                  <a:gd name="T13" fmla="*/ 4 h 26"/>
                  <a:gd name="T14" fmla="*/ 14 w 34"/>
                  <a:gd name="T15" fmla="*/ 6 h 26"/>
                  <a:gd name="T16" fmla="*/ 12 w 34"/>
                  <a:gd name="T17" fmla="*/ 6 h 26"/>
                  <a:gd name="T18" fmla="*/ 8 w 34"/>
                  <a:gd name="T19" fmla="*/ 6 h 26"/>
                  <a:gd name="T20" fmla="*/ 0 w 34"/>
                  <a:gd name="T21" fmla="*/ 16 h 26"/>
                  <a:gd name="T22" fmla="*/ 2 w 34"/>
                  <a:gd name="T23" fmla="*/ 16 h 26"/>
                  <a:gd name="T24" fmla="*/ 4 w 34"/>
                  <a:gd name="T25" fmla="*/ 18 h 26"/>
                  <a:gd name="T26" fmla="*/ 4 w 34"/>
                  <a:gd name="T27" fmla="*/ 18 h 26"/>
                  <a:gd name="T28" fmla="*/ 4 w 34"/>
                  <a:gd name="T29" fmla="*/ 20 h 26"/>
                  <a:gd name="T30" fmla="*/ 6 w 34"/>
                  <a:gd name="T31" fmla="*/ 24 h 26"/>
                  <a:gd name="T32" fmla="*/ 8 w 34"/>
                  <a:gd name="T33" fmla="*/ 26 h 26"/>
                  <a:gd name="T34" fmla="*/ 12 w 34"/>
                  <a:gd name="T35" fmla="*/ 26 h 26"/>
                  <a:gd name="T36" fmla="*/ 12 w 34"/>
                  <a:gd name="T37" fmla="*/ 24 h 26"/>
                  <a:gd name="T38" fmla="*/ 16 w 34"/>
                  <a:gd name="T39" fmla="*/ 16 h 26"/>
                  <a:gd name="T40" fmla="*/ 18 w 34"/>
                  <a:gd name="T41" fmla="*/ 16 h 26"/>
                  <a:gd name="T42" fmla="*/ 22 w 34"/>
                  <a:gd name="T43" fmla="*/ 14 h 26"/>
                  <a:gd name="T44" fmla="*/ 28 w 34"/>
                  <a:gd name="T45" fmla="*/ 18 h 26"/>
                  <a:gd name="T46" fmla="*/ 32 w 34"/>
                  <a:gd name="T47" fmla="*/ 12 h 26"/>
                  <a:gd name="T48" fmla="*/ 34 w 34"/>
                  <a:gd name="T49" fmla="*/ 10 h 26"/>
                  <a:gd name="T50" fmla="*/ 34 w 34"/>
                  <a:gd name="T51" fmla="*/ 8 h 26"/>
                  <a:gd name="T52" fmla="*/ 34 w 34"/>
                  <a:gd name="T53" fmla="*/ 8 h 26"/>
                  <a:gd name="T54" fmla="*/ 32 w 34"/>
                  <a:gd name="T55" fmla="*/ 2 h 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
                  <a:gd name="T85" fmla="*/ 0 h 26"/>
                  <a:gd name="T86" fmla="*/ 34 w 34"/>
                  <a:gd name="T87" fmla="*/ 26 h 2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 h="26">
                    <a:moveTo>
                      <a:pt x="32" y="2"/>
                    </a:moveTo>
                    <a:lnTo>
                      <a:pt x="30" y="2"/>
                    </a:lnTo>
                    <a:lnTo>
                      <a:pt x="28" y="0"/>
                    </a:lnTo>
                    <a:lnTo>
                      <a:pt x="24" y="0"/>
                    </a:lnTo>
                    <a:lnTo>
                      <a:pt x="20" y="2"/>
                    </a:lnTo>
                    <a:lnTo>
                      <a:pt x="18" y="4"/>
                    </a:lnTo>
                    <a:lnTo>
                      <a:pt x="14" y="6"/>
                    </a:lnTo>
                    <a:lnTo>
                      <a:pt x="12" y="6"/>
                    </a:lnTo>
                    <a:lnTo>
                      <a:pt x="8" y="6"/>
                    </a:lnTo>
                    <a:lnTo>
                      <a:pt x="0" y="16"/>
                    </a:lnTo>
                    <a:lnTo>
                      <a:pt x="2" y="16"/>
                    </a:lnTo>
                    <a:lnTo>
                      <a:pt x="4" y="18"/>
                    </a:lnTo>
                    <a:lnTo>
                      <a:pt x="4" y="20"/>
                    </a:lnTo>
                    <a:lnTo>
                      <a:pt x="6" y="24"/>
                    </a:lnTo>
                    <a:lnTo>
                      <a:pt x="8" y="26"/>
                    </a:lnTo>
                    <a:lnTo>
                      <a:pt x="12" y="26"/>
                    </a:lnTo>
                    <a:lnTo>
                      <a:pt x="12" y="24"/>
                    </a:lnTo>
                    <a:lnTo>
                      <a:pt x="16" y="16"/>
                    </a:lnTo>
                    <a:lnTo>
                      <a:pt x="18" y="16"/>
                    </a:lnTo>
                    <a:lnTo>
                      <a:pt x="22" y="14"/>
                    </a:lnTo>
                    <a:lnTo>
                      <a:pt x="28" y="18"/>
                    </a:lnTo>
                    <a:lnTo>
                      <a:pt x="32" y="12"/>
                    </a:lnTo>
                    <a:lnTo>
                      <a:pt x="34" y="10"/>
                    </a:lnTo>
                    <a:lnTo>
                      <a:pt x="34" y="8"/>
                    </a:lnTo>
                    <a:lnTo>
                      <a:pt x="32" y="2"/>
                    </a:lnTo>
                    <a:close/>
                  </a:path>
                </a:pathLst>
              </a:custGeom>
              <a:solidFill>
                <a:srgbClr val="0071B4">
                  <a:alpha val="25098"/>
                </a:srgbClr>
              </a:solidFill>
              <a:ln w="9525">
                <a:noFill/>
                <a:round/>
                <a:headEnd/>
                <a:tailEnd/>
              </a:ln>
            </p:spPr>
            <p:txBody>
              <a:bodyPr/>
              <a:lstStyle/>
              <a:p>
                <a:endParaRPr lang="en-US"/>
              </a:p>
            </p:txBody>
          </p:sp>
          <p:sp>
            <p:nvSpPr>
              <p:cNvPr id="11418" name="Freeform 469"/>
              <p:cNvSpPr>
                <a:spLocks/>
              </p:cNvSpPr>
              <p:nvPr/>
            </p:nvSpPr>
            <p:spPr bwMode="auto">
              <a:xfrm>
                <a:off x="4660" y="2675"/>
                <a:ext cx="2" cy="8"/>
              </a:xfrm>
              <a:custGeom>
                <a:avLst/>
                <a:gdLst>
                  <a:gd name="T0" fmla="*/ 2 w 2"/>
                  <a:gd name="T1" fmla="*/ 0 h 8"/>
                  <a:gd name="T2" fmla="*/ 0 w 2"/>
                  <a:gd name="T3" fmla="*/ 6 h 8"/>
                  <a:gd name="T4" fmla="*/ 0 w 2"/>
                  <a:gd name="T5" fmla="*/ 8 h 8"/>
                  <a:gd name="T6" fmla="*/ 2 w 2"/>
                  <a:gd name="T7" fmla="*/ 2 h 8"/>
                  <a:gd name="T8" fmla="*/ 2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6"/>
                    </a:lnTo>
                    <a:lnTo>
                      <a:pt x="0" y="8"/>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419" name="Freeform 470"/>
              <p:cNvSpPr>
                <a:spLocks/>
              </p:cNvSpPr>
              <p:nvPr/>
            </p:nvSpPr>
            <p:spPr bwMode="auto">
              <a:xfrm>
                <a:off x="4712" y="2613"/>
                <a:ext cx="4" cy="6"/>
              </a:xfrm>
              <a:custGeom>
                <a:avLst/>
                <a:gdLst>
                  <a:gd name="T0" fmla="*/ 4 w 4"/>
                  <a:gd name="T1" fmla="*/ 6 h 6"/>
                  <a:gd name="T2" fmla="*/ 4 w 4"/>
                  <a:gd name="T3" fmla="*/ 0 h 6"/>
                  <a:gd name="T4" fmla="*/ 0 w 4"/>
                  <a:gd name="T5" fmla="*/ 6 h 6"/>
                  <a:gd name="T6" fmla="*/ 2 w 4"/>
                  <a:gd name="T7" fmla="*/ 6 h 6"/>
                  <a:gd name="T8" fmla="*/ 4 w 4"/>
                  <a:gd name="T9" fmla="*/ 6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4" y="6"/>
                    </a:moveTo>
                    <a:lnTo>
                      <a:pt x="4" y="0"/>
                    </a:lnTo>
                    <a:lnTo>
                      <a:pt x="0" y="6"/>
                    </a:lnTo>
                    <a:lnTo>
                      <a:pt x="2" y="6"/>
                    </a:lnTo>
                    <a:lnTo>
                      <a:pt x="4" y="6"/>
                    </a:lnTo>
                    <a:close/>
                  </a:path>
                </a:pathLst>
              </a:custGeom>
              <a:solidFill>
                <a:srgbClr val="0071B4">
                  <a:alpha val="25098"/>
                </a:srgbClr>
              </a:solidFill>
              <a:ln w="9525">
                <a:noFill/>
                <a:round/>
                <a:headEnd/>
                <a:tailEnd/>
              </a:ln>
            </p:spPr>
            <p:txBody>
              <a:bodyPr/>
              <a:lstStyle/>
              <a:p>
                <a:endParaRPr lang="en-US"/>
              </a:p>
            </p:txBody>
          </p:sp>
          <p:sp>
            <p:nvSpPr>
              <p:cNvPr id="11420" name="Freeform 471"/>
              <p:cNvSpPr>
                <a:spLocks/>
              </p:cNvSpPr>
              <p:nvPr/>
            </p:nvSpPr>
            <p:spPr bwMode="auto">
              <a:xfrm>
                <a:off x="4762" y="2992"/>
                <a:ext cx="0" cy="0"/>
              </a:xfrm>
              <a:custGeom>
                <a:avLst/>
                <a:gdLst>
                  <a:gd name="T0" fmla="*/ 0 60000 65536"/>
                  <a:gd name="T1" fmla="*/ 0 60000 65536"/>
                  <a:gd name="T2" fmla="*/ 0 60000 65536"/>
                  <a:gd name="T3" fmla="*/ 0 60000 65536"/>
                  <a:gd name="T4" fmla="*/ 0 60000 65536"/>
                  <a:gd name="T5" fmla="*/ 0 60000 65536"/>
                </a:gdLst>
                <a:ahLst/>
                <a:cxnLst>
                  <a:cxn ang="T0">
                    <a:pos x="0" y="0"/>
                  </a:cxn>
                  <a:cxn ang="T1">
                    <a:pos x="0" y="0"/>
                  </a:cxn>
                  <a:cxn ang="T2">
                    <a:pos x="0" y="0"/>
                  </a:cxn>
                  <a:cxn ang="T3">
                    <a:pos x="0" y="0"/>
                  </a:cxn>
                  <a:cxn ang="T4">
                    <a:pos x="0" y="0"/>
                  </a:cxn>
                  <a:cxn ang="T5">
                    <a:pos x="0" y="0"/>
                  </a:cxn>
                </a:cxnLst>
                <a:rect l="0" t="0" r="0" b="0"/>
                <a:pathLst>
                  <a:path>
                    <a:moveTo>
                      <a:pt x="0" y="0"/>
                    </a:moveTo>
                    <a:lnTo>
                      <a:pt x="0" y="0"/>
                    </a:lnTo>
                    <a:close/>
                  </a:path>
                </a:pathLst>
              </a:custGeom>
              <a:solidFill>
                <a:srgbClr val="0071B4">
                  <a:alpha val="25098"/>
                </a:srgbClr>
              </a:solidFill>
              <a:ln w="9525">
                <a:noFill/>
                <a:round/>
                <a:headEnd/>
                <a:tailEnd/>
              </a:ln>
            </p:spPr>
            <p:txBody>
              <a:bodyPr/>
              <a:lstStyle/>
              <a:p>
                <a:endParaRPr lang="en-US"/>
              </a:p>
            </p:txBody>
          </p:sp>
          <p:sp>
            <p:nvSpPr>
              <p:cNvPr id="11421" name="Freeform 472"/>
              <p:cNvSpPr>
                <a:spLocks/>
              </p:cNvSpPr>
              <p:nvPr/>
            </p:nvSpPr>
            <p:spPr bwMode="auto">
              <a:xfrm>
                <a:off x="4646" y="2647"/>
                <a:ext cx="4" cy="6"/>
              </a:xfrm>
              <a:custGeom>
                <a:avLst/>
                <a:gdLst>
                  <a:gd name="T0" fmla="*/ 2 w 4"/>
                  <a:gd name="T1" fmla="*/ 0 h 6"/>
                  <a:gd name="T2" fmla="*/ 2 w 4"/>
                  <a:gd name="T3" fmla="*/ 2 h 6"/>
                  <a:gd name="T4" fmla="*/ 0 w 4"/>
                  <a:gd name="T5" fmla="*/ 4 h 6"/>
                  <a:gd name="T6" fmla="*/ 2 w 4"/>
                  <a:gd name="T7" fmla="*/ 6 h 6"/>
                  <a:gd name="T8" fmla="*/ 4 w 4"/>
                  <a:gd name="T9" fmla="*/ 2 h 6"/>
                  <a:gd name="T10" fmla="*/ 2 w 4"/>
                  <a:gd name="T11" fmla="*/ 0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0"/>
                    </a:moveTo>
                    <a:lnTo>
                      <a:pt x="2" y="2"/>
                    </a:lnTo>
                    <a:lnTo>
                      <a:pt x="0" y="4"/>
                    </a:lnTo>
                    <a:lnTo>
                      <a:pt x="2" y="6"/>
                    </a:lnTo>
                    <a:lnTo>
                      <a:pt x="4" y="2"/>
                    </a:lnTo>
                    <a:lnTo>
                      <a:pt x="2" y="0"/>
                    </a:lnTo>
                    <a:close/>
                  </a:path>
                </a:pathLst>
              </a:custGeom>
              <a:solidFill>
                <a:srgbClr val="0071B4">
                  <a:alpha val="25098"/>
                </a:srgbClr>
              </a:solidFill>
              <a:ln w="9525">
                <a:noFill/>
                <a:round/>
                <a:headEnd/>
                <a:tailEnd/>
              </a:ln>
            </p:spPr>
            <p:txBody>
              <a:bodyPr/>
              <a:lstStyle/>
              <a:p>
                <a:endParaRPr lang="en-US"/>
              </a:p>
            </p:txBody>
          </p:sp>
          <p:sp>
            <p:nvSpPr>
              <p:cNvPr id="11422" name="Freeform 473"/>
              <p:cNvSpPr>
                <a:spLocks/>
              </p:cNvSpPr>
              <p:nvPr/>
            </p:nvSpPr>
            <p:spPr bwMode="auto">
              <a:xfrm>
                <a:off x="4879" y="2446"/>
                <a:ext cx="4" cy="2"/>
              </a:xfrm>
              <a:custGeom>
                <a:avLst/>
                <a:gdLst>
                  <a:gd name="T0" fmla="*/ 2 w 4"/>
                  <a:gd name="T1" fmla="*/ 0 h 2"/>
                  <a:gd name="T2" fmla="*/ 0 w 4"/>
                  <a:gd name="T3" fmla="*/ 2 h 2"/>
                  <a:gd name="T4" fmla="*/ 2 w 4"/>
                  <a:gd name="T5" fmla="*/ 2 h 2"/>
                  <a:gd name="T6" fmla="*/ 4 w 4"/>
                  <a:gd name="T7" fmla="*/ 2 h 2"/>
                  <a:gd name="T8" fmla="*/ 4 w 4"/>
                  <a:gd name="T9" fmla="*/ 0 h 2"/>
                  <a:gd name="T10" fmla="*/ 4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2" y="2"/>
                    </a:lnTo>
                    <a:lnTo>
                      <a:pt x="4" y="2"/>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423" name="Freeform 474"/>
              <p:cNvSpPr>
                <a:spLocks/>
              </p:cNvSpPr>
              <p:nvPr/>
            </p:nvSpPr>
            <p:spPr bwMode="auto">
              <a:xfrm>
                <a:off x="4851" y="2936"/>
                <a:ext cx="4" cy="4"/>
              </a:xfrm>
              <a:custGeom>
                <a:avLst/>
                <a:gdLst>
                  <a:gd name="T0" fmla="*/ 2 w 4"/>
                  <a:gd name="T1" fmla="*/ 4 h 4"/>
                  <a:gd name="T2" fmla="*/ 4 w 4"/>
                  <a:gd name="T3" fmla="*/ 2 h 4"/>
                  <a:gd name="T4" fmla="*/ 4 w 4"/>
                  <a:gd name="T5" fmla="*/ 0 h 4"/>
                  <a:gd name="T6" fmla="*/ 4 w 4"/>
                  <a:gd name="T7" fmla="*/ 0 h 4"/>
                  <a:gd name="T8" fmla="*/ 4 w 4"/>
                  <a:gd name="T9" fmla="*/ 0 h 4"/>
                  <a:gd name="T10" fmla="*/ 2 w 4"/>
                  <a:gd name="T11" fmla="*/ 2 h 4"/>
                  <a:gd name="T12" fmla="*/ 2 w 4"/>
                  <a:gd name="T13" fmla="*/ 2 h 4"/>
                  <a:gd name="T14" fmla="*/ 0 w 4"/>
                  <a:gd name="T15" fmla="*/ 2 h 4"/>
                  <a:gd name="T16" fmla="*/ 2 w 4"/>
                  <a:gd name="T17" fmla="*/ 4 h 4"/>
                  <a:gd name="T18" fmla="*/ 2 w 4"/>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2" y="4"/>
                    </a:moveTo>
                    <a:lnTo>
                      <a:pt x="4" y="2"/>
                    </a:lnTo>
                    <a:lnTo>
                      <a:pt x="4" y="0"/>
                    </a:lnTo>
                    <a:lnTo>
                      <a:pt x="2" y="2"/>
                    </a:lnTo>
                    <a:lnTo>
                      <a:pt x="0" y="2"/>
                    </a:lnTo>
                    <a:lnTo>
                      <a:pt x="2" y="4"/>
                    </a:lnTo>
                    <a:close/>
                  </a:path>
                </a:pathLst>
              </a:custGeom>
              <a:solidFill>
                <a:srgbClr val="0071B4">
                  <a:alpha val="25098"/>
                </a:srgbClr>
              </a:solidFill>
              <a:ln w="9525">
                <a:noFill/>
                <a:round/>
                <a:headEnd/>
                <a:tailEnd/>
              </a:ln>
            </p:spPr>
            <p:txBody>
              <a:bodyPr/>
              <a:lstStyle/>
              <a:p>
                <a:endParaRPr lang="en-US"/>
              </a:p>
            </p:txBody>
          </p:sp>
          <p:sp>
            <p:nvSpPr>
              <p:cNvPr id="11424" name="Freeform 475"/>
              <p:cNvSpPr>
                <a:spLocks/>
              </p:cNvSpPr>
              <p:nvPr/>
            </p:nvSpPr>
            <p:spPr bwMode="auto">
              <a:xfrm>
                <a:off x="4652" y="2681"/>
                <a:ext cx="4" cy="4"/>
              </a:xfrm>
              <a:custGeom>
                <a:avLst/>
                <a:gdLst>
                  <a:gd name="T0" fmla="*/ 4 w 4"/>
                  <a:gd name="T1" fmla="*/ 4 h 4"/>
                  <a:gd name="T2" fmla="*/ 4 w 4"/>
                  <a:gd name="T3" fmla="*/ 2 h 4"/>
                  <a:gd name="T4" fmla="*/ 2 w 4"/>
                  <a:gd name="T5" fmla="*/ 2 h 4"/>
                  <a:gd name="T6" fmla="*/ 0 w 4"/>
                  <a:gd name="T7" fmla="*/ 0 h 4"/>
                  <a:gd name="T8" fmla="*/ 0 w 4"/>
                  <a:gd name="T9" fmla="*/ 2 h 4"/>
                  <a:gd name="T10" fmla="*/ 0 w 4"/>
                  <a:gd name="T11" fmla="*/ 4 h 4"/>
                  <a:gd name="T12" fmla="*/ 4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4"/>
                    </a:moveTo>
                    <a:lnTo>
                      <a:pt x="4" y="2"/>
                    </a:lnTo>
                    <a:lnTo>
                      <a:pt x="2" y="2"/>
                    </a:lnTo>
                    <a:lnTo>
                      <a:pt x="0" y="0"/>
                    </a:lnTo>
                    <a:lnTo>
                      <a:pt x="0" y="2"/>
                    </a:lnTo>
                    <a:lnTo>
                      <a:pt x="0" y="4"/>
                    </a:lnTo>
                    <a:lnTo>
                      <a:pt x="4" y="4"/>
                    </a:lnTo>
                    <a:close/>
                  </a:path>
                </a:pathLst>
              </a:custGeom>
              <a:solidFill>
                <a:srgbClr val="0071B4">
                  <a:alpha val="25098"/>
                </a:srgbClr>
              </a:solidFill>
              <a:ln w="9525">
                <a:noFill/>
                <a:round/>
                <a:headEnd/>
                <a:tailEnd/>
              </a:ln>
            </p:spPr>
            <p:txBody>
              <a:bodyPr/>
              <a:lstStyle/>
              <a:p>
                <a:endParaRPr lang="en-US"/>
              </a:p>
            </p:txBody>
          </p:sp>
          <p:sp>
            <p:nvSpPr>
              <p:cNvPr id="11425" name="Freeform 476"/>
              <p:cNvSpPr>
                <a:spLocks/>
              </p:cNvSpPr>
              <p:nvPr/>
            </p:nvSpPr>
            <p:spPr bwMode="auto">
              <a:xfrm>
                <a:off x="1691" y="2249"/>
                <a:ext cx="18" cy="12"/>
              </a:xfrm>
              <a:custGeom>
                <a:avLst/>
                <a:gdLst>
                  <a:gd name="T0" fmla="*/ 8 w 18"/>
                  <a:gd name="T1" fmla="*/ 6 h 12"/>
                  <a:gd name="T2" fmla="*/ 12 w 18"/>
                  <a:gd name="T3" fmla="*/ 10 h 12"/>
                  <a:gd name="T4" fmla="*/ 16 w 18"/>
                  <a:gd name="T5" fmla="*/ 10 h 12"/>
                  <a:gd name="T6" fmla="*/ 18 w 18"/>
                  <a:gd name="T7" fmla="*/ 12 h 12"/>
                  <a:gd name="T8" fmla="*/ 18 w 18"/>
                  <a:gd name="T9" fmla="*/ 10 h 12"/>
                  <a:gd name="T10" fmla="*/ 16 w 18"/>
                  <a:gd name="T11" fmla="*/ 2 h 12"/>
                  <a:gd name="T12" fmla="*/ 14 w 18"/>
                  <a:gd name="T13" fmla="*/ 2 h 12"/>
                  <a:gd name="T14" fmla="*/ 10 w 18"/>
                  <a:gd name="T15" fmla="*/ 0 h 12"/>
                  <a:gd name="T16" fmla="*/ 8 w 18"/>
                  <a:gd name="T17" fmla="*/ 0 h 12"/>
                  <a:gd name="T18" fmla="*/ 0 w 18"/>
                  <a:gd name="T19" fmla="*/ 2 h 12"/>
                  <a:gd name="T20" fmla="*/ 0 w 18"/>
                  <a:gd name="T21" fmla="*/ 4 h 12"/>
                  <a:gd name="T22" fmla="*/ 2 w 18"/>
                  <a:gd name="T23" fmla="*/ 6 h 12"/>
                  <a:gd name="T24" fmla="*/ 8 w 18"/>
                  <a:gd name="T25" fmla="*/ 6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2"/>
                  <a:gd name="T41" fmla="*/ 18 w 18"/>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2">
                    <a:moveTo>
                      <a:pt x="8" y="6"/>
                    </a:moveTo>
                    <a:lnTo>
                      <a:pt x="12" y="10"/>
                    </a:lnTo>
                    <a:lnTo>
                      <a:pt x="16" y="10"/>
                    </a:lnTo>
                    <a:lnTo>
                      <a:pt x="18" y="12"/>
                    </a:lnTo>
                    <a:lnTo>
                      <a:pt x="18" y="10"/>
                    </a:lnTo>
                    <a:lnTo>
                      <a:pt x="16" y="2"/>
                    </a:lnTo>
                    <a:lnTo>
                      <a:pt x="14" y="2"/>
                    </a:lnTo>
                    <a:lnTo>
                      <a:pt x="10" y="0"/>
                    </a:lnTo>
                    <a:lnTo>
                      <a:pt x="8" y="0"/>
                    </a:lnTo>
                    <a:lnTo>
                      <a:pt x="0" y="2"/>
                    </a:lnTo>
                    <a:lnTo>
                      <a:pt x="0" y="4"/>
                    </a:lnTo>
                    <a:lnTo>
                      <a:pt x="2" y="6"/>
                    </a:lnTo>
                    <a:lnTo>
                      <a:pt x="8" y="6"/>
                    </a:lnTo>
                    <a:close/>
                  </a:path>
                </a:pathLst>
              </a:custGeom>
              <a:solidFill>
                <a:srgbClr val="0071B4">
                  <a:alpha val="25098"/>
                </a:srgbClr>
              </a:solidFill>
              <a:ln w="9525">
                <a:noFill/>
                <a:round/>
                <a:headEnd/>
                <a:tailEnd/>
              </a:ln>
            </p:spPr>
            <p:txBody>
              <a:bodyPr/>
              <a:lstStyle/>
              <a:p>
                <a:endParaRPr lang="en-US"/>
              </a:p>
            </p:txBody>
          </p:sp>
          <p:sp>
            <p:nvSpPr>
              <p:cNvPr id="11426" name="Freeform 477"/>
              <p:cNvSpPr>
                <a:spLocks/>
              </p:cNvSpPr>
              <p:nvPr/>
            </p:nvSpPr>
            <p:spPr bwMode="auto">
              <a:xfrm>
                <a:off x="1719" y="2167"/>
                <a:ext cx="6" cy="8"/>
              </a:xfrm>
              <a:custGeom>
                <a:avLst/>
                <a:gdLst>
                  <a:gd name="T0" fmla="*/ 0 w 6"/>
                  <a:gd name="T1" fmla="*/ 8 h 8"/>
                  <a:gd name="T2" fmla="*/ 6 w 6"/>
                  <a:gd name="T3" fmla="*/ 6 h 8"/>
                  <a:gd name="T4" fmla="*/ 6 w 6"/>
                  <a:gd name="T5" fmla="*/ 0 h 8"/>
                  <a:gd name="T6" fmla="*/ 6 w 6"/>
                  <a:gd name="T7" fmla="*/ 0 h 8"/>
                  <a:gd name="T8" fmla="*/ 6 w 6"/>
                  <a:gd name="T9" fmla="*/ 0 h 8"/>
                  <a:gd name="T10" fmla="*/ 6 w 6"/>
                  <a:gd name="T11" fmla="*/ 2 h 8"/>
                  <a:gd name="T12" fmla="*/ 6 w 6"/>
                  <a:gd name="T13" fmla="*/ 4 h 8"/>
                  <a:gd name="T14" fmla="*/ 4 w 6"/>
                  <a:gd name="T15" fmla="*/ 4 h 8"/>
                  <a:gd name="T16" fmla="*/ 4 w 6"/>
                  <a:gd name="T17" fmla="*/ 4 h 8"/>
                  <a:gd name="T18" fmla="*/ 2 w 6"/>
                  <a:gd name="T19" fmla="*/ 4 h 8"/>
                  <a:gd name="T20" fmla="*/ 2 w 6"/>
                  <a:gd name="T21" fmla="*/ 4 h 8"/>
                  <a:gd name="T22" fmla="*/ 2 w 6"/>
                  <a:gd name="T23" fmla="*/ 4 h 8"/>
                  <a:gd name="T24" fmla="*/ 2 w 6"/>
                  <a:gd name="T25" fmla="*/ 4 h 8"/>
                  <a:gd name="T26" fmla="*/ 2 w 6"/>
                  <a:gd name="T27" fmla="*/ 4 h 8"/>
                  <a:gd name="T28" fmla="*/ 2 w 6"/>
                  <a:gd name="T29" fmla="*/ 6 h 8"/>
                  <a:gd name="T30" fmla="*/ 0 w 6"/>
                  <a:gd name="T31" fmla="*/ 4 h 8"/>
                  <a:gd name="T32" fmla="*/ 0 w 6"/>
                  <a:gd name="T33" fmla="*/ 6 h 8"/>
                  <a:gd name="T34" fmla="*/ 0 w 6"/>
                  <a:gd name="T35" fmla="*/ 6 h 8"/>
                  <a:gd name="T36" fmla="*/ 0 w 6"/>
                  <a:gd name="T37" fmla="*/ 6 h 8"/>
                  <a:gd name="T38" fmla="*/ 0 w 6"/>
                  <a:gd name="T39" fmla="*/ 6 h 8"/>
                  <a:gd name="T40" fmla="*/ 0 w 6"/>
                  <a:gd name="T41" fmla="*/ 6 h 8"/>
                  <a:gd name="T42" fmla="*/ 0 w 6"/>
                  <a:gd name="T43" fmla="*/ 8 h 8"/>
                  <a:gd name="T44" fmla="*/ 0 w 6"/>
                  <a:gd name="T45" fmla="*/ 8 h 8"/>
                  <a:gd name="T46" fmla="*/ 0 w 6"/>
                  <a:gd name="T47" fmla="*/ 8 h 8"/>
                  <a:gd name="T48" fmla="*/ 0 w 6"/>
                  <a:gd name="T49" fmla="*/ 8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
                  <a:gd name="T76" fmla="*/ 0 h 8"/>
                  <a:gd name="T77" fmla="*/ 6 w 6"/>
                  <a:gd name="T78" fmla="*/ 8 h 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 h="8">
                    <a:moveTo>
                      <a:pt x="0" y="8"/>
                    </a:moveTo>
                    <a:lnTo>
                      <a:pt x="6" y="6"/>
                    </a:lnTo>
                    <a:lnTo>
                      <a:pt x="6" y="0"/>
                    </a:lnTo>
                    <a:lnTo>
                      <a:pt x="6" y="2"/>
                    </a:lnTo>
                    <a:lnTo>
                      <a:pt x="6" y="4"/>
                    </a:lnTo>
                    <a:lnTo>
                      <a:pt x="4" y="4"/>
                    </a:lnTo>
                    <a:lnTo>
                      <a:pt x="2" y="4"/>
                    </a:lnTo>
                    <a:lnTo>
                      <a:pt x="2" y="6"/>
                    </a:lnTo>
                    <a:lnTo>
                      <a:pt x="0" y="4"/>
                    </a:lnTo>
                    <a:lnTo>
                      <a:pt x="0" y="6"/>
                    </a:lnTo>
                    <a:lnTo>
                      <a:pt x="0" y="8"/>
                    </a:lnTo>
                    <a:close/>
                  </a:path>
                </a:pathLst>
              </a:custGeom>
              <a:solidFill>
                <a:srgbClr val="0071B4">
                  <a:alpha val="25098"/>
                </a:srgbClr>
              </a:solidFill>
              <a:ln w="9525">
                <a:noFill/>
                <a:round/>
                <a:headEnd/>
                <a:tailEnd/>
              </a:ln>
            </p:spPr>
            <p:txBody>
              <a:bodyPr/>
              <a:lstStyle/>
              <a:p>
                <a:endParaRPr lang="en-US"/>
              </a:p>
            </p:txBody>
          </p:sp>
          <p:sp>
            <p:nvSpPr>
              <p:cNvPr id="11427" name="Freeform 478"/>
              <p:cNvSpPr>
                <a:spLocks/>
              </p:cNvSpPr>
              <p:nvPr/>
            </p:nvSpPr>
            <p:spPr bwMode="auto">
              <a:xfrm>
                <a:off x="1731" y="2179"/>
                <a:ext cx="4" cy="6"/>
              </a:xfrm>
              <a:custGeom>
                <a:avLst/>
                <a:gdLst>
                  <a:gd name="T0" fmla="*/ 4 w 4"/>
                  <a:gd name="T1" fmla="*/ 0 h 6"/>
                  <a:gd name="T2" fmla="*/ 4 w 4"/>
                  <a:gd name="T3" fmla="*/ 0 h 6"/>
                  <a:gd name="T4" fmla="*/ 4 w 4"/>
                  <a:gd name="T5" fmla="*/ 0 h 6"/>
                  <a:gd name="T6" fmla="*/ 2 w 4"/>
                  <a:gd name="T7" fmla="*/ 0 h 6"/>
                  <a:gd name="T8" fmla="*/ 2 w 4"/>
                  <a:gd name="T9" fmla="*/ 0 h 6"/>
                  <a:gd name="T10" fmla="*/ 0 w 4"/>
                  <a:gd name="T11" fmla="*/ 6 h 6"/>
                  <a:gd name="T12" fmla="*/ 2 w 4"/>
                  <a:gd name="T13" fmla="*/ 6 h 6"/>
                  <a:gd name="T14" fmla="*/ 2 w 4"/>
                  <a:gd name="T15" fmla="*/ 2 h 6"/>
                  <a:gd name="T16" fmla="*/ 4 w 4"/>
                  <a:gd name="T17" fmla="*/ 0 h 6"/>
                  <a:gd name="T18" fmla="*/ 4 w 4"/>
                  <a:gd name="T19" fmla="*/ 0 h 6"/>
                  <a:gd name="T20" fmla="*/ 4 w 4"/>
                  <a:gd name="T21" fmla="*/ 0 h 6"/>
                  <a:gd name="T22" fmla="*/ 2 w 4"/>
                  <a:gd name="T23" fmla="*/ 0 h 6"/>
                  <a:gd name="T24" fmla="*/ 2 w 4"/>
                  <a:gd name="T25" fmla="*/ 0 h 6"/>
                  <a:gd name="T26" fmla="*/ 4 w 4"/>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6"/>
                  <a:gd name="T44" fmla="*/ 4 w 4"/>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6">
                    <a:moveTo>
                      <a:pt x="4" y="0"/>
                    </a:moveTo>
                    <a:lnTo>
                      <a:pt x="4" y="0"/>
                    </a:lnTo>
                    <a:lnTo>
                      <a:pt x="2" y="0"/>
                    </a:lnTo>
                    <a:lnTo>
                      <a:pt x="0" y="6"/>
                    </a:lnTo>
                    <a:lnTo>
                      <a:pt x="2" y="6"/>
                    </a:lnTo>
                    <a:lnTo>
                      <a:pt x="2" y="2"/>
                    </a:lnTo>
                    <a:lnTo>
                      <a:pt x="4" y="0"/>
                    </a:lnTo>
                    <a:lnTo>
                      <a:pt x="2" y="0"/>
                    </a:lnTo>
                    <a:lnTo>
                      <a:pt x="4" y="0"/>
                    </a:lnTo>
                    <a:close/>
                  </a:path>
                </a:pathLst>
              </a:custGeom>
              <a:solidFill>
                <a:srgbClr val="0071B4">
                  <a:alpha val="25098"/>
                </a:srgbClr>
              </a:solidFill>
              <a:ln w="9525">
                <a:noFill/>
                <a:round/>
                <a:headEnd/>
                <a:tailEnd/>
              </a:ln>
            </p:spPr>
            <p:txBody>
              <a:bodyPr/>
              <a:lstStyle/>
              <a:p>
                <a:endParaRPr lang="en-US"/>
              </a:p>
            </p:txBody>
          </p:sp>
          <p:sp>
            <p:nvSpPr>
              <p:cNvPr id="11428" name="Freeform 479"/>
              <p:cNvSpPr>
                <a:spLocks/>
              </p:cNvSpPr>
              <p:nvPr/>
            </p:nvSpPr>
            <p:spPr bwMode="auto">
              <a:xfrm>
                <a:off x="1719" y="2165"/>
                <a:ext cx="16" cy="20"/>
              </a:xfrm>
              <a:custGeom>
                <a:avLst/>
                <a:gdLst>
                  <a:gd name="T0" fmla="*/ 16 w 16"/>
                  <a:gd name="T1" fmla="*/ 8 h 20"/>
                  <a:gd name="T2" fmla="*/ 16 w 16"/>
                  <a:gd name="T3" fmla="*/ 6 h 20"/>
                  <a:gd name="T4" fmla="*/ 16 w 16"/>
                  <a:gd name="T5" fmla="*/ 6 h 20"/>
                  <a:gd name="T6" fmla="*/ 16 w 16"/>
                  <a:gd name="T7" fmla="*/ 4 h 20"/>
                  <a:gd name="T8" fmla="*/ 14 w 16"/>
                  <a:gd name="T9" fmla="*/ 4 h 20"/>
                  <a:gd name="T10" fmla="*/ 14 w 16"/>
                  <a:gd name="T11" fmla="*/ 4 h 20"/>
                  <a:gd name="T12" fmla="*/ 12 w 16"/>
                  <a:gd name="T13" fmla="*/ 2 h 20"/>
                  <a:gd name="T14" fmla="*/ 12 w 16"/>
                  <a:gd name="T15" fmla="*/ 2 h 20"/>
                  <a:gd name="T16" fmla="*/ 12 w 16"/>
                  <a:gd name="T17" fmla="*/ 2 h 20"/>
                  <a:gd name="T18" fmla="*/ 12 w 16"/>
                  <a:gd name="T19" fmla="*/ 0 h 20"/>
                  <a:gd name="T20" fmla="*/ 10 w 16"/>
                  <a:gd name="T21" fmla="*/ 0 h 20"/>
                  <a:gd name="T22" fmla="*/ 8 w 16"/>
                  <a:gd name="T23" fmla="*/ 10 h 20"/>
                  <a:gd name="T24" fmla="*/ 8 w 16"/>
                  <a:gd name="T25" fmla="*/ 10 h 20"/>
                  <a:gd name="T26" fmla="*/ 6 w 16"/>
                  <a:gd name="T27" fmla="*/ 12 h 20"/>
                  <a:gd name="T28" fmla="*/ 6 w 16"/>
                  <a:gd name="T29" fmla="*/ 12 h 20"/>
                  <a:gd name="T30" fmla="*/ 6 w 16"/>
                  <a:gd name="T31" fmla="*/ 10 h 20"/>
                  <a:gd name="T32" fmla="*/ 8 w 16"/>
                  <a:gd name="T33" fmla="*/ 8 h 20"/>
                  <a:gd name="T34" fmla="*/ 8 w 16"/>
                  <a:gd name="T35" fmla="*/ 4 h 20"/>
                  <a:gd name="T36" fmla="*/ 8 w 16"/>
                  <a:gd name="T37" fmla="*/ 2 h 20"/>
                  <a:gd name="T38" fmla="*/ 8 w 16"/>
                  <a:gd name="T39" fmla="*/ 2 h 20"/>
                  <a:gd name="T40" fmla="*/ 8 w 16"/>
                  <a:gd name="T41" fmla="*/ 4 h 20"/>
                  <a:gd name="T42" fmla="*/ 8 w 16"/>
                  <a:gd name="T43" fmla="*/ 6 h 20"/>
                  <a:gd name="T44" fmla="*/ 6 w 16"/>
                  <a:gd name="T45" fmla="*/ 8 h 20"/>
                  <a:gd name="T46" fmla="*/ 4 w 16"/>
                  <a:gd name="T47" fmla="*/ 12 h 20"/>
                  <a:gd name="T48" fmla="*/ 0 w 16"/>
                  <a:gd name="T49" fmla="*/ 18 h 20"/>
                  <a:gd name="T50" fmla="*/ 0 w 16"/>
                  <a:gd name="T51" fmla="*/ 18 h 20"/>
                  <a:gd name="T52" fmla="*/ 2 w 16"/>
                  <a:gd name="T53" fmla="*/ 18 h 20"/>
                  <a:gd name="T54" fmla="*/ 2 w 16"/>
                  <a:gd name="T55" fmla="*/ 20 h 20"/>
                  <a:gd name="T56" fmla="*/ 2 w 16"/>
                  <a:gd name="T57" fmla="*/ 18 h 20"/>
                  <a:gd name="T58" fmla="*/ 8 w 16"/>
                  <a:gd name="T59" fmla="*/ 12 h 20"/>
                  <a:gd name="T60" fmla="*/ 8 w 16"/>
                  <a:gd name="T61" fmla="*/ 12 h 20"/>
                  <a:gd name="T62" fmla="*/ 4 w 16"/>
                  <a:gd name="T63" fmla="*/ 20 h 20"/>
                  <a:gd name="T64" fmla="*/ 6 w 16"/>
                  <a:gd name="T65" fmla="*/ 18 h 20"/>
                  <a:gd name="T66" fmla="*/ 8 w 16"/>
                  <a:gd name="T67" fmla="*/ 18 h 20"/>
                  <a:gd name="T68" fmla="*/ 8 w 16"/>
                  <a:gd name="T69" fmla="*/ 18 h 20"/>
                  <a:gd name="T70" fmla="*/ 12 w 16"/>
                  <a:gd name="T71" fmla="*/ 10 h 20"/>
                  <a:gd name="T72" fmla="*/ 12 w 16"/>
                  <a:gd name="T73" fmla="*/ 12 h 20"/>
                  <a:gd name="T74" fmla="*/ 14 w 16"/>
                  <a:gd name="T75" fmla="*/ 10 h 20"/>
                  <a:gd name="T76" fmla="*/ 14 w 16"/>
                  <a:gd name="T77" fmla="*/ 10 h 20"/>
                  <a:gd name="T78" fmla="*/ 14 w 16"/>
                  <a:gd name="T79" fmla="*/ 10 h 20"/>
                  <a:gd name="T80" fmla="*/ 14 w 16"/>
                  <a:gd name="T81" fmla="*/ 6 h 20"/>
                  <a:gd name="T82" fmla="*/ 14 w 16"/>
                  <a:gd name="T83" fmla="*/ 6 h 20"/>
                  <a:gd name="T84" fmla="*/ 14 w 16"/>
                  <a:gd name="T85" fmla="*/ 6 h 20"/>
                  <a:gd name="T86" fmla="*/ 12 w 16"/>
                  <a:gd name="T87" fmla="*/ 16 h 20"/>
                  <a:gd name="T88" fmla="*/ 12 w 16"/>
                  <a:gd name="T89" fmla="*/ 18 h 20"/>
                  <a:gd name="T90" fmla="*/ 12 w 16"/>
                  <a:gd name="T91" fmla="*/ 16 h 20"/>
                  <a:gd name="T92" fmla="*/ 16 w 16"/>
                  <a:gd name="T93" fmla="*/ 8 h 2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
                  <a:gd name="T142" fmla="*/ 0 h 20"/>
                  <a:gd name="T143" fmla="*/ 16 w 16"/>
                  <a:gd name="T144" fmla="*/ 20 h 2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 h="20">
                    <a:moveTo>
                      <a:pt x="16" y="8"/>
                    </a:moveTo>
                    <a:lnTo>
                      <a:pt x="16" y="8"/>
                    </a:lnTo>
                    <a:lnTo>
                      <a:pt x="16" y="6"/>
                    </a:lnTo>
                    <a:lnTo>
                      <a:pt x="16" y="4"/>
                    </a:lnTo>
                    <a:lnTo>
                      <a:pt x="14" y="4"/>
                    </a:lnTo>
                    <a:lnTo>
                      <a:pt x="12" y="4"/>
                    </a:lnTo>
                    <a:lnTo>
                      <a:pt x="12" y="2"/>
                    </a:lnTo>
                    <a:lnTo>
                      <a:pt x="10" y="2"/>
                    </a:lnTo>
                    <a:lnTo>
                      <a:pt x="12" y="0"/>
                    </a:lnTo>
                    <a:lnTo>
                      <a:pt x="10" y="0"/>
                    </a:lnTo>
                    <a:lnTo>
                      <a:pt x="8" y="10"/>
                    </a:lnTo>
                    <a:lnTo>
                      <a:pt x="6" y="12"/>
                    </a:lnTo>
                    <a:lnTo>
                      <a:pt x="6" y="10"/>
                    </a:lnTo>
                    <a:lnTo>
                      <a:pt x="8" y="8"/>
                    </a:lnTo>
                    <a:lnTo>
                      <a:pt x="8" y="6"/>
                    </a:lnTo>
                    <a:lnTo>
                      <a:pt x="8" y="4"/>
                    </a:lnTo>
                    <a:lnTo>
                      <a:pt x="8" y="2"/>
                    </a:lnTo>
                    <a:lnTo>
                      <a:pt x="8" y="4"/>
                    </a:lnTo>
                    <a:lnTo>
                      <a:pt x="8" y="6"/>
                    </a:lnTo>
                    <a:lnTo>
                      <a:pt x="8" y="8"/>
                    </a:lnTo>
                    <a:lnTo>
                      <a:pt x="6" y="8"/>
                    </a:lnTo>
                    <a:lnTo>
                      <a:pt x="4" y="12"/>
                    </a:lnTo>
                    <a:lnTo>
                      <a:pt x="0" y="16"/>
                    </a:lnTo>
                    <a:lnTo>
                      <a:pt x="0" y="18"/>
                    </a:lnTo>
                    <a:lnTo>
                      <a:pt x="2" y="18"/>
                    </a:lnTo>
                    <a:lnTo>
                      <a:pt x="2" y="20"/>
                    </a:lnTo>
                    <a:lnTo>
                      <a:pt x="2" y="18"/>
                    </a:lnTo>
                    <a:lnTo>
                      <a:pt x="8" y="12"/>
                    </a:lnTo>
                    <a:lnTo>
                      <a:pt x="4" y="20"/>
                    </a:lnTo>
                    <a:lnTo>
                      <a:pt x="6" y="18"/>
                    </a:lnTo>
                    <a:lnTo>
                      <a:pt x="8" y="18"/>
                    </a:lnTo>
                    <a:lnTo>
                      <a:pt x="12" y="10"/>
                    </a:lnTo>
                    <a:lnTo>
                      <a:pt x="12" y="12"/>
                    </a:lnTo>
                    <a:lnTo>
                      <a:pt x="10" y="18"/>
                    </a:lnTo>
                    <a:lnTo>
                      <a:pt x="14" y="10"/>
                    </a:lnTo>
                    <a:lnTo>
                      <a:pt x="14" y="6"/>
                    </a:lnTo>
                    <a:lnTo>
                      <a:pt x="16" y="6"/>
                    </a:lnTo>
                    <a:lnTo>
                      <a:pt x="12" y="16"/>
                    </a:lnTo>
                    <a:lnTo>
                      <a:pt x="12" y="18"/>
                    </a:lnTo>
                    <a:lnTo>
                      <a:pt x="12" y="16"/>
                    </a:lnTo>
                    <a:lnTo>
                      <a:pt x="16" y="8"/>
                    </a:lnTo>
                    <a:close/>
                  </a:path>
                </a:pathLst>
              </a:custGeom>
              <a:solidFill>
                <a:srgbClr val="0071B4">
                  <a:alpha val="25098"/>
                </a:srgbClr>
              </a:solidFill>
              <a:ln w="9525">
                <a:noFill/>
                <a:round/>
                <a:headEnd/>
                <a:tailEnd/>
              </a:ln>
            </p:spPr>
            <p:txBody>
              <a:bodyPr/>
              <a:lstStyle/>
              <a:p>
                <a:endParaRPr lang="en-US"/>
              </a:p>
            </p:txBody>
          </p:sp>
          <p:sp>
            <p:nvSpPr>
              <p:cNvPr id="11429" name="Freeform 480"/>
              <p:cNvSpPr>
                <a:spLocks/>
              </p:cNvSpPr>
              <p:nvPr/>
            </p:nvSpPr>
            <p:spPr bwMode="auto">
              <a:xfrm>
                <a:off x="4865" y="2914"/>
                <a:ext cx="2" cy="0"/>
              </a:xfrm>
              <a:custGeom>
                <a:avLst/>
                <a:gdLst>
                  <a:gd name="T0" fmla="*/ 0 w 2"/>
                  <a:gd name="T1" fmla="*/ 0 w 2"/>
                  <a:gd name="T2" fmla="*/ 0 w 2"/>
                  <a:gd name="T3" fmla="*/ 2 w 2"/>
                  <a:gd name="T4" fmla="*/ 2 w 2"/>
                  <a:gd name="T5" fmla="*/ 2 w 2"/>
                  <a:gd name="T6" fmla="*/ 2 w 2"/>
                  <a:gd name="T7" fmla="*/ 0 w 2"/>
                  <a:gd name="T8" fmla="*/ 0 60000 65536"/>
                  <a:gd name="T9" fmla="*/ 0 60000 65536"/>
                  <a:gd name="T10" fmla="*/ 0 60000 65536"/>
                  <a:gd name="T11" fmla="*/ 0 60000 65536"/>
                  <a:gd name="T12" fmla="*/ 0 60000 65536"/>
                  <a:gd name="T13" fmla="*/ 0 60000 65536"/>
                  <a:gd name="T14" fmla="*/ 0 60000 65536"/>
                  <a:gd name="T15" fmla="*/ 0 60000 65536"/>
                  <a:gd name="T16" fmla="*/ 0 w 2"/>
                  <a:gd name="T17" fmla="*/ 2 w 2"/>
                </a:gdLst>
                <a:ahLst/>
                <a:cxnLst>
                  <a:cxn ang="T8">
                    <a:pos x="T0" y="0"/>
                  </a:cxn>
                  <a:cxn ang="T9">
                    <a:pos x="T1" y="0"/>
                  </a:cxn>
                  <a:cxn ang="T10">
                    <a:pos x="T2" y="0"/>
                  </a:cxn>
                  <a:cxn ang="T11">
                    <a:pos x="T3" y="0"/>
                  </a:cxn>
                  <a:cxn ang="T12">
                    <a:pos x="T4" y="0"/>
                  </a:cxn>
                  <a:cxn ang="T13">
                    <a:pos x="T5" y="0"/>
                  </a:cxn>
                  <a:cxn ang="T14">
                    <a:pos x="T6" y="0"/>
                  </a:cxn>
                  <a:cxn ang="T15">
                    <a:pos x="T7" y="0"/>
                  </a:cxn>
                </a:cxnLst>
                <a:rect l="T16" t="0" r="T17" b="0"/>
                <a:pathLst>
                  <a:path w="2">
                    <a:moveTo>
                      <a:pt x="0" y="0"/>
                    </a:moveTo>
                    <a:lnTo>
                      <a:pt x="0" y="0"/>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430" name="Freeform 481"/>
              <p:cNvSpPr>
                <a:spLocks/>
              </p:cNvSpPr>
              <p:nvPr/>
            </p:nvSpPr>
            <p:spPr bwMode="auto">
              <a:xfrm>
                <a:off x="4859" y="2842"/>
                <a:ext cx="2" cy="0"/>
              </a:xfrm>
              <a:custGeom>
                <a:avLst/>
                <a:gdLst>
                  <a:gd name="T0" fmla="*/ 2 w 2"/>
                  <a:gd name="T1" fmla="*/ 0 w 2"/>
                  <a:gd name="T2" fmla="*/ 0 w 2"/>
                  <a:gd name="T3" fmla="*/ 0 w 2"/>
                  <a:gd name="T4" fmla="*/ 2 w 2"/>
                  <a:gd name="T5" fmla="*/ 2 w 2"/>
                  <a:gd name="T6" fmla="*/ 0 60000 65536"/>
                  <a:gd name="T7" fmla="*/ 0 60000 65536"/>
                  <a:gd name="T8" fmla="*/ 0 60000 65536"/>
                  <a:gd name="T9" fmla="*/ 0 60000 65536"/>
                  <a:gd name="T10" fmla="*/ 0 60000 65536"/>
                  <a:gd name="T11" fmla="*/ 0 60000 65536"/>
                  <a:gd name="T12" fmla="*/ 0 w 2"/>
                  <a:gd name="T13" fmla="*/ 2 w 2"/>
                </a:gdLst>
                <a:ahLst/>
                <a:cxnLst>
                  <a:cxn ang="T6">
                    <a:pos x="T0" y="0"/>
                  </a:cxn>
                  <a:cxn ang="T7">
                    <a:pos x="T1" y="0"/>
                  </a:cxn>
                  <a:cxn ang="T8">
                    <a:pos x="T2" y="0"/>
                  </a:cxn>
                  <a:cxn ang="T9">
                    <a:pos x="T3" y="0"/>
                  </a:cxn>
                  <a:cxn ang="T10">
                    <a:pos x="T4" y="0"/>
                  </a:cxn>
                  <a:cxn ang="T11">
                    <a:pos x="T5" y="0"/>
                  </a:cxn>
                </a:cxnLst>
                <a:rect l="T12" t="0" r="T13" b="0"/>
                <a:pathLst>
                  <a:path w="2">
                    <a:moveTo>
                      <a:pt x="2" y="0"/>
                    </a:moveTo>
                    <a:lnTo>
                      <a:pt x="0" y="0"/>
                    </a:lnTo>
                    <a:lnTo>
                      <a:pt x="2" y="0"/>
                    </a:lnTo>
                    <a:close/>
                  </a:path>
                </a:pathLst>
              </a:custGeom>
              <a:solidFill>
                <a:srgbClr val="0071B4">
                  <a:alpha val="25098"/>
                </a:srgbClr>
              </a:solidFill>
              <a:ln w="9525">
                <a:noFill/>
                <a:round/>
                <a:headEnd/>
                <a:tailEnd/>
              </a:ln>
            </p:spPr>
            <p:txBody>
              <a:bodyPr/>
              <a:lstStyle/>
              <a:p>
                <a:endParaRPr lang="en-US"/>
              </a:p>
            </p:txBody>
          </p:sp>
          <p:sp>
            <p:nvSpPr>
              <p:cNvPr id="11431" name="Freeform 482"/>
              <p:cNvSpPr>
                <a:spLocks/>
              </p:cNvSpPr>
              <p:nvPr/>
            </p:nvSpPr>
            <p:spPr bwMode="auto">
              <a:xfrm>
                <a:off x="4863" y="2434"/>
                <a:ext cx="12" cy="14"/>
              </a:xfrm>
              <a:custGeom>
                <a:avLst/>
                <a:gdLst>
                  <a:gd name="T0" fmla="*/ 10 w 12"/>
                  <a:gd name="T1" fmla="*/ 0 h 14"/>
                  <a:gd name="T2" fmla="*/ 10 w 12"/>
                  <a:gd name="T3" fmla="*/ 0 h 14"/>
                  <a:gd name="T4" fmla="*/ 8 w 12"/>
                  <a:gd name="T5" fmla="*/ 0 h 14"/>
                  <a:gd name="T6" fmla="*/ 8 w 12"/>
                  <a:gd name="T7" fmla="*/ 4 h 14"/>
                  <a:gd name="T8" fmla="*/ 0 w 12"/>
                  <a:gd name="T9" fmla="*/ 12 h 14"/>
                  <a:gd name="T10" fmla="*/ 2 w 12"/>
                  <a:gd name="T11" fmla="*/ 14 h 14"/>
                  <a:gd name="T12" fmla="*/ 12 w 12"/>
                  <a:gd name="T13" fmla="*/ 2 h 14"/>
                  <a:gd name="T14" fmla="*/ 12 w 12"/>
                  <a:gd name="T15" fmla="*/ 0 h 14"/>
                  <a:gd name="T16" fmla="*/ 10 w 12"/>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4"/>
                  <a:gd name="T29" fmla="*/ 12 w 1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4">
                    <a:moveTo>
                      <a:pt x="10" y="0"/>
                    </a:moveTo>
                    <a:lnTo>
                      <a:pt x="10" y="0"/>
                    </a:lnTo>
                    <a:lnTo>
                      <a:pt x="8" y="0"/>
                    </a:lnTo>
                    <a:lnTo>
                      <a:pt x="8" y="4"/>
                    </a:lnTo>
                    <a:lnTo>
                      <a:pt x="0" y="12"/>
                    </a:lnTo>
                    <a:lnTo>
                      <a:pt x="2" y="14"/>
                    </a:lnTo>
                    <a:lnTo>
                      <a:pt x="12" y="2"/>
                    </a:lnTo>
                    <a:lnTo>
                      <a:pt x="12" y="0"/>
                    </a:lnTo>
                    <a:lnTo>
                      <a:pt x="10" y="0"/>
                    </a:lnTo>
                    <a:close/>
                  </a:path>
                </a:pathLst>
              </a:custGeom>
              <a:solidFill>
                <a:srgbClr val="0071B4">
                  <a:alpha val="25098"/>
                </a:srgbClr>
              </a:solidFill>
              <a:ln w="9525">
                <a:noFill/>
                <a:round/>
                <a:headEnd/>
                <a:tailEnd/>
              </a:ln>
            </p:spPr>
            <p:txBody>
              <a:bodyPr/>
              <a:lstStyle/>
              <a:p>
                <a:endParaRPr lang="en-US"/>
              </a:p>
            </p:txBody>
          </p:sp>
          <p:sp>
            <p:nvSpPr>
              <p:cNvPr id="11432" name="Freeform 483"/>
              <p:cNvSpPr>
                <a:spLocks/>
              </p:cNvSpPr>
              <p:nvPr/>
            </p:nvSpPr>
            <p:spPr bwMode="auto">
              <a:xfrm>
                <a:off x="4867" y="2868"/>
                <a:ext cx="2" cy="2"/>
              </a:xfrm>
              <a:custGeom>
                <a:avLst/>
                <a:gdLst>
                  <a:gd name="T0" fmla="*/ 0 w 2"/>
                  <a:gd name="T1" fmla="*/ 2 h 2"/>
                  <a:gd name="T2" fmla="*/ 2 w 2"/>
                  <a:gd name="T3" fmla="*/ 0 h 2"/>
                  <a:gd name="T4" fmla="*/ 2 w 2"/>
                  <a:gd name="T5" fmla="*/ 0 h 2"/>
                  <a:gd name="T6" fmla="*/ 0 w 2"/>
                  <a:gd name="T7" fmla="*/ 2 h 2"/>
                  <a:gd name="T8" fmla="*/ 0 w 2"/>
                  <a:gd name="T9" fmla="*/ 2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433" name="Freeform 484"/>
              <p:cNvSpPr>
                <a:spLocks/>
              </p:cNvSpPr>
              <p:nvPr/>
            </p:nvSpPr>
            <p:spPr bwMode="auto">
              <a:xfrm>
                <a:off x="5168" y="2209"/>
                <a:ext cx="2" cy="4"/>
              </a:xfrm>
              <a:custGeom>
                <a:avLst/>
                <a:gdLst>
                  <a:gd name="T0" fmla="*/ 0 w 2"/>
                  <a:gd name="T1" fmla="*/ 0 h 4"/>
                  <a:gd name="T2" fmla="*/ 2 w 2"/>
                  <a:gd name="T3" fmla="*/ 4 h 4"/>
                  <a:gd name="T4" fmla="*/ 2 w 2"/>
                  <a:gd name="T5" fmla="*/ 4 h 4"/>
                  <a:gd name="T6" fmla="*/ 0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0"/>
                    </a:moveTo>
                    <a:lnTo>
                      <a:pt x="2" y="4"/>
                    </a:lnTo>
                    <a:lnTo>
                      <a:pt x="0" y="0"/>
                    </a:lnTo>
                    <a:close/>
                  </a:path>
                </a:pathLst>
              </a:custGeom>
              <a:solidFill>
                <a:srgbClr val="0071B4">
                  <a:alpha val="25098"/>
                </a:srgbClr>
              </a:solidFill>
              <a:ln w="9525">
                <a:noFill/>
                <a:round/>
                <a:headEnd/>
                <a:tailEnd/>
              </a:ln>
            </p:spPr>
            <p:txBody>
              <a:bodyPr/>
              <a:lstStyle/>
              <a:p>
                <a:endParaRPr lang="en-US"/>
              </a:p>
            </p:txBody>
          </p:sp>
          <p:sp>
            <p:nvSpPr>
              <p:cNvPr id="11434" name="Freeform 485"/>
              <p:cNvSpPr>
                <a:spLocks/>
              </p:cNvSpPr>
              <p:nvPr/>
            </p:nvSpPr>
            <p:spPr bwMode="auto">
              <a:xfrm>
                <a:off x="1779" y="2771"/>
                <a:ext cx="6" cy="8"/>
              </a:xfrm>
              <a:custGeom>
                <a:avLst/>
                <a:gdLst>
                  <a:gd name="T0" fmla="*/ 4 w 6"/>
                  <a:gd name="T1" fmla="*/ 6 h 8"/>
                  <a:gd name="T2" fmla="*/ 4 w 6"/>
                  <a:gd name="T3" fmla="*/ 8 h 8"/>
                  <a:gd name="T4" fmla="*/ 6 w 6"/>
                  <a:gd name="T5" fmla="*/ 8 h 8"/>
                  <a:gd name="T6" fmla="*/ 6 w 6"/>
                  <a:gd name="T7" fmla="*/ 8 h 8"/>
                  <a:gd name="T8" fmla="*/ 6 w 6"/>
                  <a:gd name="T9" fmla="*/ 6 h 8"/>
                  <a:gd name="T10" fmla="*/ 6 w 6"/>
                  <a:gd name="T11" fmla="*/ 6 h 8"/>
                  <a:gd name="T12" fmla="*/ 0 w 6"/>
                  <a:gd name="T13" fmla="*/ 0 h 8"/>
                  <a:gd name="T14" fmla="*/ 0 w 6"/>
                  <a:gd name="T15" fmla="*/ 0 h 8"/>
                  <a:gd name="T16" fmla="*/ 4 w 6"/>
                  <a:gd name="T17" fmla="*/ 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8"/>
                  <a:gd name="T29" fmla="*/ 6 w 6"/>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8">
                    <a:moveTo>
                      <a:pt x="4" y="6"/>
                    </a:moveTo>
                    <a:lnTo>
                      <a:pt x="4" y="8"/>
                    </a:lnTo>
                    <a:lnTo>
                      <a:pt x="6" y="8"/>
                    </a:lnTo>
                    <a:lnTo>
                      <a:pt x="6" y="6"/>
                    </a:lnTo>
                    <a:lnTo>
                      <a:pt x="0" y="0"/>
                    </a:lnTo>
                    <a:lnTo>
                      <a:pt x="4" y="6"/>
                    </a:lnTo>
                    <a:close/>
                  </a:path>
                </a:pathLst>
              </a:custGeom>
              <a:solidFill>
                <a:srgbClr val="0071B4">
                  <a:alpha val="25098"/>
                </a:srgbClr>
              </a:solidFill>
              <a:ln w="9525">
                <a:noFill/>
                <a:round/>
                <a:headEnd/>
                <a:tailEnd/>
              </a:ln>
            </p:spPr>
            <p:txBody>
              <a:bodyPr/>
              <a:lstStyle/>
              <a:p>
                <a:endParaRPr lang="en-US"/>
              </a:p>
            </p:txBody>
          </p:sp>
          <p:sp>
            <p:nvSpPr>
              <p:cNvPr id="11435" name="Freeform 486"/>
              <p:cNvSpPr>
                <a:spLocks/>
              </p:cNvSpPr>
              <p:nvPr/>
            </p:nvSpPr>
            <p:spPr bwMode="auto">
              <a:xfrm>
                <a:off x="1773" y="2603"/>
                <a:ext cx="6" cy="2"/>
              </a:xfrm>
              <a:custGeom>
                <a:avLst/>
                <a:gdLst>
                  <a:gd name="T0" fmla="*/ 6 w 6"/>
                  <a:gd name="T1" fmla="*/ 0 h 2"/>
                  <a:gd name="T2" fmla="*/ 6 w 6"/>
                  <a:gd name="T3" fmla="*/ 0 h 2"/>
                  <a:gd name="T4" fmla="*/ 0 w 6"/>
                  <a:gd name="T5" fmla="*/ 2 h 2"/>
                  <a:gd name="T6" fmla="*/ 0 w 6"/>
                  <a:gd name="T7" fmla="*/ 2 h 2"/>
                  <a:gd name="T8" fmla="*/ 6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6" y="0"/>
                    </a:lnTo>
                    <a:lnTo>
                      <a:pt x="0" y="2"/>
                    </a:lnTo>
                    <a:lnTo>
                      <a:pt x="6" y="0"/>
                    </a:lnTo>
                    <a:close/>
                  </a:path>
                </a:pathLst>
              </a:custGeom>
              <a:solidFill>
                <a:srgbClr val="0071B4">
                  <a:alpha val="25098"/>
                </a:srgbClr>
              </a:solidFill>
              <a:ln w="9525">
                <a:noFill/>
                <a:round/>
                <a:headEnd/>
                <a:tailEnd/>
              </a:ln>
            </p:spPr>
            <p:txBody>
              <a:bodyPr/>
              <a:lstStyle/>
              <a:p>
                <a:endParaRPr lang="en-US"/>
              </a:p>
            </p:txBody>
          </p:sp>
          <p:sp>
            <p:nvSpPr>
              <p:cNvPr id="11436" name="Freeform 487"/>
              <p:cNvSpPr>
                <a:spLocks/>
              </p:cNvSpPr>
              <p:nvPr/>
            </p:nvSpPr>
            <p:spPr bwMode="auto">
              <a:xfrm>
                <a:off x="1779" y="2587"/>
                <a:ext cx="4" cy="14"/>
              </a:xfrm>
              <a:custGeom>
                <a:avLst/>
                <a:gdLst>
                  <a:gd name="T0" fmla="*/ 0 w 4"/>
                  <a:gd name="T1" fmla="*/ 14 h 14"/>
                  <a:gd name="T2" fmla="*/ 0 w 4"/>
                  <a:gd name="T3" fmla="*/ 14 h 14"/>
                  <a:gd name="T4" fmla="*/ 4 w 4"/>
                  <a:gd name="T5" fmla="*/ 14 h 14"/>
                  <a:gd name="T6" fmla="*/ 4 w 4"/>
                  <a:gd name="T7" fmla="*/ 8 h 14"/>
                  <a:gd name="T8" fmla="*/ 2 w 4"/>
                  <a:gd name="T9" fmla="*/ 0 h 14"/>
                  <a:gd name="T10" fmla="*/ 0 w 4"/>
                  <a:gd name="T11" fmla="*/ 0 h 14"/>
                  <a:gd name="T12" fmla="*/ 4 w 4"/>
                  <a:gd name="T13" fmla="*/ 8 h 14"/>
                  <a:gd name="T14" fmla="*/ 2 w 4"/>
                  <a:gd name="T15" fmla="*/ 14 h 14"/>
                  <a:gd name="T16" fmla="*/ 0 w 4"/>
                  <a:gd name="T17" fmla="*/ 1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4"/>
                  <a:gd name="T29" fmla="*/ 4 w 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4">
                    <a:moveTo>
                      <a:pt x="0" y="14"/>
                    </a:moveTo>
                    <a:lnTo>
                      <a:pt x="0" y="14"/>
                    </a:lnTo>
                    <a:lnTo>
                      <a:pt x="4" y="14"/>
                    </a:lnTo>
                    <a:lnTo>
                      <a:pt x="4" y="8"/>
                    </a:lnTo>
                    <a:lnTo>
                      <a:pt x="2" y="0"/>
                    </a:lnTo>
                    <a:lnTo>
                      <a:pt x="0" y="0"/>
                    </a:lnTo>
                    <a:lnTo>
                      <a:pt x="4" y="8"/>
                    </a:lnTo>
                    <a:lnTo>
                      <a:pt x="2" y="14"/>
                    </a:lnTo>
                    <a:lnTo>
                      <a:pt x="0" y="14"/>
                    </a:lnTo>
                    <a:close/>
                  </a:path>
                </a:pathLst>
              </a:custGeom>
              <a:solidFill>
                <a:srgbClr val="0071B4">
                  <a:alpha val="25098"/>
                </a:srgbClr>
              </a:solidFill>
              <a:ln w="9525">
                <a:noFill/>
                <a:round/>
                <a:headEnd/>
                <a:tailEnd/>
              </a:ln>
            </p:spPr>
            <p:txBody>
              <a:bodyPr/>
              <a:lstStyle/>
              <a:p>
                <a:endParaRPr lang="en-US"/>
              </a:p>
            </p:txBody>
          </p:sp>
          <p:sp>
            <p:nvSpPr>
              <p:cNvPr id="11437" name="Freeform 488"/>
              <p:cNvSpPr>
                <a:spLocks/>
              </p:cNvSpPr>
              <p:nvPr/>
            </p:nvSpPr>
            <p:spPr bwMode="auto">
              <a:xfrm>
                <a:off x="1787" y="2791"/>
                <a:ext cx="4" cy="8"/>
              </a:xfrm>
              <a:custGeom>
                <a:avLst/>
                <a:gdLst>
                  <a:gd name="T0" fmla="*/ 4 w 4"/>
                  <a:gd name="T1" fmla="*/ 6 h 8"/>
                  <a:gd name="T2" fmla="*/ 4 w 4"/>
                  <a:gd name="T3" fmla="*/ 8 h 8"/>
                  <a:gd name="T4" fmla="*/ 4 w 4"/>
                  <a:gd name="T5" fmla="*/ 6 h 8"/>
                  <a:gd name="T6" fmla="*/ 4 w 4"/>
                  <a:gd name="T7" fmla="*/ 4 h 8"/>
                  <a:gd name="T8" fmla="*/ 2 w 4"/>
                  <a:gd name="T9" fmla="*/ 4 h 8"/>
                  <a:gd name="T10" fmla="*/ 0 w 4"/>
                  <a:gd name="T11" fmla="*/ 0 h 8"/>
                  <a:gd name="T12" fmla="*/ 2 w 4"/>
                  <a:gd name="T13" fmla="*/ 4 h 8"/>
                  <a:gd name="T14" fmla="*/ 4 w 4"/>
                  <a:gd name="T15" fmla="*/ 6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4" y="6"/>
                    </a:moveTo>
                    <a:lnTo>
                      <a:pt x="4" y="8"/>
                    </a:lnTo>
                    <a:lnTo>
                      <a:pt x="4" y="6"/>
                    </a:lnTo>
                    <a:lnTo>
                      <a:pt x="4" y="4"/>
                    </a:lnTo>
                    <a:lnTo>
                      <a:pt x="2" y="4"/>
                    </a:lnTo>
                    <a:lnTo>
                      <a:pt x="0" y="0"/>
                    </a:lnTo>
                    <a:lnTo>
                      <a:pt x="2" y="4"/>
                    </a:lnTo>
                    <a:lnTo>
                      <a:pt x="4" y="6"/>
                    </a:lnTo>
                    <a:close/>
                  </a:path>
                </a:pathLst>
              </a:custGeom>
              <a:solidFill>
                <a:srgbClr val="0071B4">
                  <a:alpha val="25098"/>
                </a:srgbClr>
              </a:solidFill>
              <a:ln w="9525">
                <a:noFill/>
                <a:round/>
                <a:headEnd/>
                <a:tailEnd/>
              </a:ln>
            </p:spPr>
            <p:txBody>
              <a:bodyPr/>
              <a:lstStyle/>
              <a:p>
                <a:endParaRPr lang="en-US"/>
              </a:p>
            </p:txBody>
          </p:sp>
          <p:sp>
            <p:nvSpPr>
              <p:cNvPr id="11438" name="Rectangle 489"/>
              <p:cNvSpPr>
                <a:spLocks noChangeArrowheads="1"/>
              </p:cNvSpPr>
              <p:nvPr/>
            </p:nvSpPr>
            <p:spPr bwMode="auto">
              <a:xfrm>
                <a:off x="1787" y="2789"/>
                <a:ext cx="1" cy="2"/>
              </a:xfrm>
              <a:prstGeom prst="rect">
                <a:avLst/>
              </a:prstGeom>
              <a:solidFill>
                <a:srgbClr val="0071B4">
                  <a:alpha val="25098"/>
                </a:srgbClr>
              </a:solidFill>
              <a:ln w="9525">
                <a:noFill/>
                <a:miter lim="800000"/>
                <a:headEnd/>
                <a:tailEnd/>
              </a:ln>
            </p:spPr>
            <p:txBody>
              <a:bodyPr/>
              <a:lstStyle/>
              <a:p>
                <a:endParaRPr lang="en-US"/>
              </a:p>
            </p:txBody>
          </p:sp>
          <p:sp>
            <p:nvSpPr>
              <p:cNvPr id="11439" name="Freeform 490"/>
              <p:cNvSpPr>
                <a:spLocks/>
              </p:cNvSpPr>
              <p:nvPr/>
            </p:nvSpPr>
            <p:spPr bwMode="auto">
              <a:xfrm>
                <a:off x="1743" y="2763"/>
                <a:ext cx="8" cy="14"/>
              </a:xfrm>
              <a:custGeom>
                <a:avLst/>
                <a:gdLst>
                  <a:gd name="T0" fmla="*/ 4 w 8"/>
                  <a:gd name="T1" fmla="*/ 2 h 14"/>
                  <a:gd name="T2" fmla="*/ 4 w 8"/>
                  <a:gd name="T3" fmla="*/ 2 h 14"/>
                  <a:gd name="T4" fmla="*/ 2 w 8"/>
                  <a:gd name="T5" fmla="*/ 0 h 14"/>
                  <a:gd name="T6" fmla="*/ 0 w 8"/>
                  <a:gd name="T7" fmla="*/ 0 h 14"/>
                  <a:gd name="T8" fmla="*/ 2 w 8"/>
                  <a:gd name="T9" fmla="*/ 2 h 14"/>
                  <a:gd name="T10" fmla="*/ 0 w 8"/>
                  <a:gd name="T11" fmla="*/ 8 h 14"/>
                  <a:gd name="T12" fmla="*/ 0 w 8"/>
                  <a:gd name="T13" fmla="*/ 10 h 14"/>
                  <a:gd name="T14" fmla="*/ 2 w 8"/>
                  <a:gd name="T15" fmla="*/ 12 h 14"/>
                  <a:gd name="T16" fmla="*/ 4 w 8"/>
                  <a:gd name="T17" fmla="*/ 14 h 14"/>
                  <a:gd name="T18" fmla="*/ 6 w 8"/>
                  <a:gd name="T19" fmla="*/ 14 h 14"/>
                  <a:gd name="T20" fmla="*/ 6 w 8"/>
                  <a:gd name="T21" fmla="*/ 12 h 14"/>
                  <a:gd name="T22" fmla="*/ 8 w 8"/>
                  <a:gd name="T23" fmla="*/ 12 h 14"/>
                  <a:gd name="T24" fmla="*/ 8 w 8"/>
                  <a:gd name="T25" fmla="*/ 8 h 14"/>
                  <a:gd name="T26" fmla="*/ 4 w 8"/>
                  <a:gd name="T27" fmla="*/ 4 h 14"/>
                  <a:gd name="T28" fmla="*/ 4 w 8"/>
                  <a:gd name="T29" fmla="*/ 2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4"/>
                  <a:gd name="T47" fmla="*/ 8 w 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4">
                    <a:moveTo>
                      <a:pt x="4" y="2"/>
                    </a:moveTo>
                    <a:lnTo>
                      <a:pt x="4" y="2"/>
                    </a:lnTo>
                    <a:lnTo>
                      <a:pt x="2" y="0"/>
                    </a:lnTo>
                    <a:lnTo>
                      <a:pt x="0" y="0"/>
                    </a:lnTo>
                    <a:lnTo>
                      <a:pt x="2" y="2"/>
                    </a:lnTo>
                    <a:lnTo>
                      <a:pt x="0" y="8"/>
                    </a:lnTo>
                    <a:lnTo>
                      <a:pt x="0" y="10"/>
                    </a:lnTo>
                    <a:lnTo>
                      <a:pt x="2" y="12"/>
                    </a:lnTo>
                    <a:lnTo>
                      <a:pt x="4" y="14"/>
                    </a:lnTo>
                    <a:lnTo>
                      <a:pt x="6" y="14"/>
                    </a:lnTo>
                    <a:lnTo>
                      <a:pt x="6" y="12"/>
                    </a:lnTo>
                    <a:lnTo>
                      <a:pt x="8" y="12"/>
                    </a:lnTo>
                    <a:lnTo>
                      <a:pt x="8" y="8"/>
                    </a:lnTo>
                    <a:lnTo>
                      <a:pt x="4" y="4"/>
                    </a:lnTo>
                    <a:lnTo>
                      <a:pt x="4" y="2"/>
                    </a:lnTo>
                    <a:close/>
                  </a:path>
                </a:pathLst>
              </a:custGeom>
              <a:solidFill>
                <a:srgbClr val="0071B4">
                  <a:alpha val="25098"/>
                </a:srgbClr>
              </a:solidFill>
              <a:ln w="9525">
                <a:noFill/>
                <a:round/>
                <a:headEnd/>
                <a:tailEnd/>
              </a:ln>
            </p:spPr>
            <p:txBody>
              <a:bodyPr/>
              <a:lstStyle/>
              <a:p>
                <a:endParaRPr lang="en-US"/>
              </a:p>
            </p:txBody>
          </p:sp>
          <p:sp>
            <p:nvSpPr>
              <p:cNvPr id="11440" name="Freeform 491"/>
              <p:cNvSpPr>
                <a:spLocks/>
              </p:cNvSpPr>
              <p:nvPr/>
            </p:nvSpPr>
            <p:spPr bwMode="auto">
              <a:xfrm>
                <a:off x="1757" y="2743"/>
                <a:ext cx="4" cy="10"/>
              </a:xfrm>
              <a:custGeom>
                <a:avLst/>
                <a:gdLst>
                  <a:gd name="T0" fmla="*/ 0 w 4"/>
                  <a:gd name="T1" fmla="*/ 6 h 10"/>
                  <a:gd name="T2" fmla="*/ 2 w 4"/>
                  <a:gd name="T3" fmla="*/ 10 h 10"/>
                  <a:gd name="T4" fmla="*/ 4 w 4"/>
                  <a:gd name="T5" fmla="*/ 2 h 10"/>
                  <a:gd name="T6" fmla="*/ 4 w 4"/>
                  <a:gd name="T7" fmla="*/ 0 h 10"/>
                  <a:gd name="T8" fmla="*/ 4 w 4"/>
                  <a:gd name="T9" fmla="*/ 2 h 10"/>
                  <a:gd name="T10" fmla="*/ 4 w 4"/>
                  <a:gd name="T11" fmla="*/ 2 h 10"/>
                  <a:gd name="T12" fmla="*/ 2 w 4"/>
                  <a:gd name="T13" fmla="*/ 0 h 10"/>
                  <a:gd name="T14" fmla="*/ 2 w 4"/>
                  <a:gd name="T15" fmla="*/ 0 h 10"/>
                  <a:gd name="T16" fmla="*/ 0 w 4"/>
                  <a:gd name="T17" fmla="*/ 4 h 10"/>
                  <a:gd name="T18" fmla="*/ 0 w 4"/>
                  <a:gd name="T19" fmla="*/ 6 h 10"/>
                  <a:gd name="T20" fmla="*/ 0 w 4"/>
                  <a:gd name="T21" fmla="*/ 6 h 10"/>
                  <a:gd name="T22" fmla="*/ 0 w 4"/>
                  <a:gd name="T23" fmla="*/ 6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10"/>
                  <a:gd name="T38" fmla="*/ 4 w 4"/>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10">
                    <a:moveTo>
                      <a:pt x="0" y="6"/>
                    </a:moveTo>
                    <a:lnTo>
                      <a:pt x="2" y="10"/>
                    </a:lnTo>
                    <a:lnTo>
                      <a:pt x="4" y="2"/>
                    </a:lnTo>
                    <a:lnTo>
                      <a:pt x="4" y="0"/>
                    </a:lnTo>
                    <a:lnTo>
                      <a:pt x="4" y="2"/>
                    </a:lnTo>
                    <a:lnTo>
                      <a:pt x="2" y="0"/>
                    </a:lnTo>
                    <a:lnTo>
                      <a:pt x="0" y="4"/>
                    </a:lnTo>
                    <a:lnTo>
                      <a:pt x="0" y="6"/>
                    </a:lnTo>
                    <a:close/>
                  </a:path>
                </a:pathLst>
              </a:custGeom>
              <a:solidFill>
                <a:srgbClr val="0071B4">
                  <a:alpha val="25098"/>
                </a:srgbClr>
              </a:solidFill>
              <a:ln w="9525">
                <a:noFill/>
                <a:round/>
                <a:headEnd/>
                <a:tailEnd/>
              </a:ln>
            </p:spPr>
            <p:txBody>
              <a:bodyPr/>
              <a:lstStyle/>
              <a:p>
                <a:endParaRPr lang="en-US"/>
              </a:p>
            </p:txBody>
          </p:sp>
          <p:sp>
            <p:nvSpPr>
              <p:cNvPr id="11441" name="Freeform 492"/>
              <p:cNvSpPr>
                <a:spLocks/>
              </p:cNvSpPr>
              <p:nvPr/>
            </p:nvSpPr>
            <p:spPr bwMode="auto">
              <a:xfrm>
                <a:off x="1795" y="2779"/>
                <a:ext cx="4" cy="4"/>
              </a:xfrm>
              <a:custGeom>
                <a:avLst/>
                <a:gdLst>
                  <a:gd name="T0" fmla="*/ 4 w 4"/>
                  <a:gd name="T1" fmla="*/ 0 h 4"/>
                  <a:gd name="T2" fmla="*/ 2 w 4"/>
                  <a:gd name="T3" fmla="*/ 0 h 4"/>
                  <a:gd name="T4" fmla="*/ 2 w 4"/>
                  <a:gd name="T5" fmla="*/ 2 h 4"/>
                  <a:gd name="T6" fmla="*/ 0 w 4"/>
                  <a:gd name="T7" fmla="*/ 4 h 4"/>
                  <a:gd name="T8" fmla="*/ 2 w 4"/>
                  <a:gd name="T9" fmla="*/ 2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2" y="0"/>
                    </a:lnTo>
                    <a:lnTo>
                      <a:pt x="2" y="2"/>
                    </a:lnTo>
                    <a:lnTo>
                      <a:pt x="0" y="4"/>
                    </a:lnTo>
                    <a:lnTo>
                      <a:pt x="2" y="2"/>
                    </a:lnTo>
                    <a:lnTo>
                      <a:pt x="4" y="0"/>
                    </a:lnTo>
                    <a:close/>
                  </a:path>
                </a:pathLst>
              </a:custGeom>
              <a:solidFill>
                <a:srgbClr val="0071B4">
                  <a:alpha val="25098"/>
                </a:srgbClr>
              </a:solidFill>
              <a:ln w="9525">
                <a:noFill/>
                <a:round/>
                <a:headEnd/>
                <a:tailEnd/>
              </a:ln>
            </p:spPr>
            <p:txBody>
              <a:bodyPr/>
              <a:lstStyle/>
              <a:p>
                <a:endParaRPr lang="en-US"/>
              </a:p>
            </p:txBody>
          </p:sp>
          <p:sp>
            <p:nvSpPr>
              <p:cNvPr id="11442" name="Freeform 493"/>
              <p:cNvSpPr>
                <a:spLocks/>
              </p:cNvSpPr>
              <p:nvPr/>
            </p:nvSpPr>
            <p:spPr bwMode="auto">
              <a:xfrm>
                <a:off x="1755" y="2765"/>
                <a:ext cx="2" cy="2"/>
              </a:xfrm>
              <a:custGeom>
                <a:avLst/>
                <a:gdLst>
                  <a:gd name="T0" fmla="*/ 0 w 2"/>
                  <a:gd name="T1" fmla="*/ 2 h 2"/>
                  <a:gd name="T2" fmla="*/ 2 w 2"/>
                  <a:gd name="T3" fmla="*/ 2 h 2"/>
                  <a:gd name="T4" fmla="*/ 2 w 2"/>
                  <a:gd name="T5" fmla="*/ 0 h 2"/>
                  <a:gd name="T6" fmla="*/ 2 w 2"/>
                  <a:gd name="T7" fmla="*/ 0 h 2"/>
                  <a:gd name="T8" fmla="*/ 0 w 2"/>
                  <a:gd name="T9" fmla="*/ 0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2" y="2"/>
                    </a:ln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443" name="Freeform 494"/>
              <p:cNvSpPr>
                <a:spLocks/>
              </p:cNvSpPr>
              <p:nvPr/>
            </p:nvSpPr>
            <p:spPr bwMode="auto">
              <a:xfrm>
                <a:off x="1771" y="2763"/>
                <a:ext cx="2" cy="8"/>
              </a:xfrm>
              <a:custGeom>
                <a:avLst/>
                <a:gdLst>
                  <a:gd name="T0" fmla="*/ 2 w 2"/>
                  <a:gd name="T1" fmla="*/ 8 h 8"/>
                  <a:gd name="T2" fmla="*/ 2 w 2"/>
                  <a:gd name="T3" fmla="*/ 2 h 8"/>
                  <a:gd name="T4" fmla="*/ 2 w 2"/>
                  <a:gd name="T5" fmla="*/ 0 h 8"/>
                  <a:gd name="T6" fmla="*/ 2 w 2"/>
                  <a:gd name="T7" fmla="*/ 0 h 8"/>
                  <a:gd name="T8" fmla="*/ 0 w 2"/>
                  <a:gd name="T9" fmla="*/ 4 h 8"/>
                  <a:gd name="T10" fmla="*/ 0 w 2"/>
                  <a:gd name="T11" fmla="*/ 6 h 8"/>
                  <a:gd name="T12" fmla="*/ 0 w 2"/>
                  <a:gd name="T13" fmla="*/ 6 h 8"/>
                  <a:gd name="T14" fmla="*/ 2 w 2"/>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8"/>
                  <a:gd name="T26" fmla="*/ 2 w 2"/>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8">
                    <a:moveTo>
                      <a:pt x="2" y="8"/>
                    </a:moveTo>
                    <a:lnTo>
                      <a:pt x="2" y="2"/>
                    </a:lnTo>
                    <a:lnTo>
                      <a:pt x="2" y="0"/>
                    </a:lnTo>
                    <a:lnTo>
                      <a:pt x="0" y="4"/>
                    </a:lnTo>
                    <a:lnTo>
                      <a:pt x="0" y="6"/>
                    </a:lnTo>
                    <a:lnTo>
                      <a:pt x="2" y="8"/>
                    </a:lnTo>
                    <a:close/>
                  </a:path>
                </a:pathLst>
              </a:custGeom>
              <a:solidFill>
                <a:srgbClr val="0071B4">
                  <a:alpha val="25098"/>
                </a:srgbClr>
              </a:solidFill>
              <a:ln w="9525">
                <a:noFill/>
                <a:round/>
                <a:headEnd/>
                <a:tailEnd/>
              </a:ln>
            </p:spPr>
            <p:txBody>
              <a:bodyPr/>
              <a:lstStyle/>
              <a:p>
                <a:endParaRPr lang="en-US"/>
              </a:p>
            </p:txBody>
          </p:sp>
          <p:sp>
            <p:nvSpPr>
              <p:cNvPr id="11444" name="Freeform 495"/>
              <p:cNvSpPr>
                <a:spLocks/>
              </p:cNvSpPr>
              <p:nvPr/>
            </p:nvSpPr>
            <p:spPr bwMode="auto">
              <a:xfrm>
                <a:off x="1849" y="2490"/>
                <a:ext cx="4" cy="4"/>
              </a:xfrm>
              <a:custGeom>
                <a:avLst/>
                <a:gdLst>
                  <a:gd name="T0" fmla="*/ 4 w 4"/>
                  <a:gd name="T1" fmla="*/ 2 h 4"/>
                  <a:gd name="T2" fmla="*/ 4 w 4"/>
                  <a:gd name="T3" fmla="*/ 4 h 4"/>
                  <a:gd name="T4" fmla="*/ 4 w 4"/>
                  <a:gd name="T5" fmla="*/ 2 h 4"/>
                  <a:gd name="T6" fmla="*/ 4 w 4"/>
                  <a:gd name="T7" fmla="*/ 2 h 4"/>
                  <a:gd name="T8" fmla="*/ 2 w 4"/>
                  <a:gd name="T9" fmla="*/ 0 h 4"/>
                  <a:gd name="T10" fmla="*/ 2 w 4"/>
                  <a:gd name="T11" fmla="*/ 0 h 4"/>
                  <a:gd name="T12" fmla="*/ 0 w 4"/>
                  <a:gd name="T13" fmla="*/ 2 h 4"/>
                  <a:gd name="T14" fmla="*/ 0 w 4"/>
                  <a:gd name="T15" fmla="*/ 2 h 4"/>
                  <a:gd name="T16" fmla="*/ 0 w 4"/>
                  <a:gd name="T17" fmla="*/ 4 h 4"/>
                  <a:gd name="T18" fmla="*/ 2 w 4"/>
                  <a:gd name="T19" fmla="*/ 2 h 4"/>
                  <a:gd name="T20" fmla="*/ 4 w 4"/>
                  <a:gd name="T21" fmla="*/ 2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4" y="2"/>
                    </a:moveTo>
                    <a:lnTo>
                      <a:pt x="4" y="4"/>
                    </a:lnTo>
                    <a:lnTo>
                      <a:pt x="4" y="2"/>
                    </a:lnTo>
                    <a:lnTo>
                      <a:pt x="2" y="0"/>
                    </a:lnTo>
                    <a:lnTo>
                      <a:pt x="0" y="2"/>
                    </a:lnTo>
                    <a:lnTo>
                      <a:pt x="0" y="4"/>
                    </a:lnTo>
                    <a:lnTo>
                      <a:pt x="2" y="2"/>
                    </a:lnTo>
                    <a:lnTo>
                      <a:pt x="4" y="2"/>
                    </a:lnTo>
                    <a:close/>
                  </a:path>
                </a:pathLst>
              </a:custGeom>
              <a:solidFill>
                <a:srgbClr val="0071B4">
                  <a:alpha val="25098"/>
                </a:srgbClr>
              </a:solidFill>
              <a:ln w="9525">
                <a:noFill/>
                <a:round/>
                <a:headEnd/>
                <a:tailEnd/>
              </a:ln>
            </p:spPr>
            <p:txBody>
              <a:bodyPr/>
              <a:lstStyle/>
              <a:p>
                <a:endParaRPr lang="en-US"/>
              </a:p>
            </p:txBody>
          </p:sp>
          <p:sp>
            <p:nvSpPr>
              <p:cNvPr id="11445" name="Freeform 496"/>
              <p:cNvSpPr>
                <a:spLocks/>
              </p:cNvSpPr>
              <p:nvPr/>
            </p:nvSpPr>
            <p:spPr bwMode="auto">
              <a:xfrm>
                <a:off x="1819" y="2840"/>
                <a:ext cx="4" cy="2"/>
              </a:xfrm>
              <a:custGeom>
                <a:avLst/>
                <a:gdLst>
                  <a:gd name="T0" fmla="*/ 2 w 4"/>
                  <a:gd name="T1" fmla="*/ 2 h 2"/>
                  <a:gd name="T2" fmla="*/ 4 w 4"/>
                  <a:gd name="T3" fmla="*/ 2 h 2"/>
                  <a:gd name="T4" fmla="*/ 4 w 4"/>
                  <a:gd name="T5" fmla="*/ 0 h 2"/>
                  <a:gd name="T6" fmla="*/ 2 w 4"/>
                  <a:gd name="T7" fmla="*/ 0 h 2"/>
                  <a:gd name="T8" fmla="*/ 2 w 4"/>
                  <a:gd name="T9" fmla="*/ 0 h 2"/>
                  <a:gd name="T10" fmla="*/ 2 w 4"/>
                  <a:gd name="T11" fmla="*/ 0 h 2"/>
                  <a:gd name="T12" fmla="*/ 0 w 4"/>
                  <a:gd name="T13" fmla="*/ 0 h 2"/>
                  <a:gd name="T14" fmla="*/ 0 w 4"/>
                  <a:gd name="T15" fmla="*/ 0 h 2"/>
                  <a:gd name="T16" fmla="*/ 0 w 4"/>
                  <a:gd name="T17" fmla="*/ 2 h 2"/>
                  <a:gd name="T18" fmla="*/ 2 w 4"/>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2" y="2"/>
                    </a:moveTo>
                    <a:lnTo>
                      <a:pt x="4" y="2"/>
                    </a:lnTo>
                    <a:lnTo>
                      <a:pt x="4" y="0"/>
                    </a:lnTo>
                    <a:lnTo>
                      <a:pt x="2" y="0"/>
                    </a:lnTo>
                    <a:lnTo>
                      <a:pt x="0" y="0"/>
                    </a:lnTo>
                    <a:lnTo>
                      <a:pt x="0" y="2"/>
                    </a:lnTo>
                    <a:lnTo>
                      <a:pt x="2" y="2"/>
                    </a:lnTo>
                    <a:close/>
                  </a:path>
                </a:pathLst>
              </a:custGeom>
              <a:solidFill>
                <a:srgbClr val="0071B4">
                  <a:alpha val="25098"/>
                </a:srgbClr>
              </a:solidFill>
              <a:ln w="9525">
                <a:noFill/>
                <a:round/>
                <a:headEnd/>
                <a:tailEnd/>
              </a:ln>
            </p:spPr>
            <p:txBody>
              <a:bodyPr/>
              <a:lstStyle/>
              <a:p>
                <a:endParaRPr lang="en-US"/>
              </a:p>
            </p:txBody>
          </p:sp>
          <p:sp>
            <p:nvSpPr>
              <p:cNvPr id="11446" name="Freeform 497"/>
              <p:cNvSpPr>
                <a:spLocks/>
              </p:cNvSpPr>
              <p:nvPr/>
            </p:nvSpPr>
            <p:spPr bwMode="auto">
              <a:xfrm>
                <a:off x="1813" y="2856"/>
                <a:ext cx="8" cy="4"/>
              </a:xfrm>
              <a:custGeom>
                <a:avLst/>
                <a:gdLst>
                  <a:gd name="T0" fmla="*/ 8 w 8"/>
                  <a:gd name="T1" fmla="*/ 4 h 4"/>
                  <a:gd name="T2" fmla="*/ 6 w 8"/>
                  <a:gd name="T3" fmla="*/ 2 h 4"/>
                  <a:gd name="T4" fmla="*/ 4 w 8"/>
                  <a:gd name="T5" fmla="*/ 0 h 4"/>
                  <a:gd name="T6" fmla="*/ 2 w 8"/>
                  <a:gd name="T7" fmla="*/ 0 h 4"/>
                  <a:gd name="T8" fmla="*/ 0 w 8"/>
                  <a:gd name="T9" fmla="*/ 2 h 4"/>
                  <a:gd name="T10" fmla="*/ 2 w 8"/>
                  <a:gd name="T11" fmla="*/ 2 h 4"/>
                  <a:gd name="T12" fmla="*/ 6 w 8"/>
                  <a:gd name="T13" fmla="*/ 4 h 4"/>
                  <a:gd name="T14" fmla="*/ 8 w 8"/>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4"/>
                  <a:gd name="T26" fmla="*/ 8 w 8"/>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4">
                    <a:moveTo>
                      <a:pt x="8" y="4"/>
                    </a:moveTo>
                    <a:lnTo>
                      <a:pt x="6" y="2"/>
                    </a:lnTo>
                    <a:lnTo>
                      <a:pt x="4" y="0"/>
                    </a:lnTo>
                    <a:lnTo>
                      <a:pt x="2" y="0"/>
                    </a:lnTo>
                    <a:lnTo>
                      <a:pt x="0" y="2"/>
                    </a:lnTo>
                    <a:lnTo>
                      <a:pt x="2" y="2"/>
                    </a:lnTo>
                    <a:lnTo>
                      <a:pt x="6" y="4"/>
                    </a:lnTo>
                    <a:lnTo>
                      <a:pt x="8" y="4"/>
                    </a:lnTo>
                    <a:close/>
                  </a:path>
                </a:pathLst>
              </a:custGeom>
              <a:solidFill>
                <a:srgbClr val="0071B4">
                  <a:alpha val="25098"/>
                </a:srgbClr>
              </a:solidFill>
              <a:ln w="9525">
                <a:noFill/>
                <a:round/>
                <a:headEnd/>
                <a:tailEnd/>
              </a:ln>
            </p:spPr>
            <p:txBody>
              <a:bodyPr/>
              <a:lstStyle/>
              <a:p>
                <a:endParaRPr lang="en-US"/>
              </a:p>
            </p:txBody>
          </p:sp>
          <p:sp>
            <p:nvSpPr>
              <p:cNvPr id="11447" name="Freeform 498"/>
              <p:cNvSpPr>
                <a:spLocks/>
              </p:cNvSpPr>
              <p:nvPr/>
            </p:nvSpPr>
            <p:spPr bwMode="auto">
              <a:xfrm>
                <a:off x="1809" y="2820"/>
                <a:ext cx="8" cy="8"/>
              </a:xfrm>
              <a:custGeom>
                <a:avLst/>
                <a:gdLst>
                  <a:gd name="T0" fmla="*/ 2 w 8"/>
                  <a:gd name="T1" fmla="*/ 2 h 8"/>
                  <a:gd name="T2" fmla="*/ 0 w 8"/>
                  <a:gd name="T3" fmla="*/ 4 h 8"/>
                  <a:gd name="T4" fmla="*/ 0 w 8"/>
                  <a:gd name="T5" fmla="*/ 8 h 8"/>
                  <a:gd name="T6" fmla="*/ 6 w 8"/>
                  <a:gd name="T7" fmla="*/ 6 h 8"/>
                  <a:gd name="T8" fmla="*/ 8 w 8"/>
                  <a:gd name="T9" fmla="*/ 6 h 8"/>
                  <a:gd name="T10" fmla="*/ 8 w 8"/>
                  <a:gd name="T11" fmla="*/ 0 h 8"/>
                  <a:gd name="T12" fmla="*/ 6 w 8"/>
                  <a:gd name="T13" fmla="*/ 4 h 8"/>
                  <a:gd name="T14" fmla="*/ 2 w 8"/>
                  <a:gd name="T15" fmla="*/ 2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2" y="2"/>
                    </a:moveTo>
                    <a:lnTo>
                      <a:pt x="0" y="4"/>
                    </a:lnTo>
                    <a:lnTo>
                      <a:pt x="0" y="8"/>
                    </a:lnTo>
                    <a:lnTo>
                      <a:pt x="6" y="6"/>
                    </a:lnTo>
                    <a:lnTo>
                      <a:pt x="8" y="6"/>
                    </a:lnTo>
                    <a:lnTo>
                      <a:pt x="8" y="0"/>
                    </a:lnTo>
                    <a:lnTo>
                      <a:pt x="6" y="4"/>
                    </a:lnTo>
                    <a:lnTo>
                      <a:pt x="2" y="2"/>
                    </a:lnTo>
                    <a:close/>
                  </a:path>
                </a:pathLst>
              </a:custGeom>
              <a:solidFill>
                <a:srgbClr val="0071B4">
                  <a:alpha val="25098"/>
                </a:srgbClr>
              </a:solidFill>
              <a:ln w="9525">
                <a:noFill/>
                <a:round/>
                <a:headEnd/>
                <a:tailEnd/>
              </a:ln>
            </p:spPr>
            <p:txBody>
              <a:bodyPr/>
              <a:lstStyle/>
              <a:p>
                <a:endParaRPr lang="en-US"/>
              </a:p>
            </p:txBody>
          </p:sp>
          <p:sp>
            <p:nvSpPr>
              <p:cNvPr id="11448" name="Freeform 499"/>
              <p:cNvSpPr>
                <a:spLocks/>
              </p:cNvSpPr>
              <p:nvPr/>
            </p:nvSpPr>
            <p:spPr bwMode="auto">
              <a:xfrm>
                <a:off x="1857" y="2492"/>
                <a:ext cx="4" cy="4"/>
              </a:xfrm>
              <a:custGeom>
                <a:avLst/>
                <a:gdLst>
                  <a:gd name="T0" fmla="*/ 2 w 4"/>
                  <a:gd name="T1" fmla="*/ 4 h 4"/>
                  <a:gd name="T2" fmla="*/ 4 w 4"/>
                  <a:gd name="T3" fmla="*/ 2 h 4"/>
                  <a:gd name="T4" fmla="*/ 2 w 4"/>
                  <a:gd name="T5" fmla="*/ 0 h 4"/>
                  <a:gd name="T6" fmla="*/ 2 w 4"/>
                  <a:gd name="T7" fmla="*/ 2 h 4"/>
                  <a:gd name="T8" fmla="*/ 2 w 4"/>
                  <a:gd name="T9" fmla="*/ 2 h 4"/>
                  <a:gd name="T10" fmla="*/ 0 w 4"/>
                  <a:gd name="T11" fmla="*/ 2 h 4"/>
                  <a:gd name="T12" fmla="*/ 0 w 4"/>
                  <a:gd name="T13" fmla="*/ 2 h 4"/>
                  <a:gd name="T14" fmla="*/ 2 w 4"/>
                  <a:gd name="T15" fmla="*/ 4 h 4"/>
                  <a:gd name="T16" fmla="*/ 2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4"/>
                    </a:moveTo>
                    <a:lnTo>
                      <a:pt x="4" y="2"/>
                    </a:lnTo>
                    <a:lnTo>
                      <a:pt x="2" y="0"/>
                    </a:lnTo>
                    <a:lnTo>
                      <a:pt x="2" y="2"/>
                    </a:lnTo>
                    <a:lnTo>
                      <a:pt x="0" y="2"/>
                    </a:lnTo>
                    <a:lnTo>
                      <a:pt x="2" y="4"/>
                    </a:lnTo>
                    <a:close/>
                  </a:path>
                </a:pathLst>
              </a:custGeom>
              <a:solidFill>
                <a:srgbClr val="0071B4">
                  <a:alpha val="25098"/>
                </a:srgbClr>
              </a:solidFill>
              <a:ln w="9525">
                <a:noFill/>
                <a:round/>
                <a:headEnd/>
                <a:tailEnd/>
              </a:ln>
            </p:spPr>
            <p:txBody>
              <a:bodyPr/>
              <a:lstStyle/>
              <a:p>
                <a:endParaRPr lang="en-US"/>
              </a:p>
            </p:txBody>
          </p:sp>
          <p:sp>
            <p:nvSpPr>
              <p:cNvPr id="11449" name="Freeform 500"/>
              <p:cNvSpPr>
                <a:spLocks/>
              </p:cNvSpPr>
              <p:nvPr/>
            </p:nvSpPr>
            <p:spPr bwMode="auto">
              <a:xfrm>
                <a:off x="1799" y="2799"/>
                <a:ext cx="6" cy="9"/>
              </a:xfrm>
              <a:custGeom>
                <a:avLst/>
                <a:gdLst>
                  <a:gd name="T0" fmla="*/ 2 w 6"/>
                  <a:gd name="T1" fmla="*/ 9 h 9"/>
                  <a:gd name="T2" fmla="*/ 6 w 6"/>
                  <a:gd name="T3" fmla="*/ 5 h 9"/>
                  <a:gd name="T4" fmla="*/ 6 w 6"/>
                  <a:gd name="T5" fmla="*/ 3 h 9"/>
                  <a:gd name="T6" fmla="*/ 4 w 6"/>
                  <a:gd name="T7" fmla="*/ 2 h 9"/>
                  <a:gd name="T8" fmla="*/ 4 w 6"/>
                  <a:gd name="T9" fmla="*/ 2 h 9"/>
                  <a:gd name="T10" fmla="*/ 2 w 6"/>
                  <a:gd name="T11" fmla="*/ 0 h 9"/>
                  <a:gd name="T12" fmla="*/ 0 w 6"/>
                  <a:gd name="T13" fmla="*/ 0 h 9"/>
                  <a:gd name="T14" fmla="*/ 0 w 6"/>
                  <a:gd name="T15" fmla="*/ 0 h 9"/>
                  <a:gd name="T16" fmla="*/ 0 w 6"/>
                  <a:gd name="T17" fmla="*/ 2 h 9"/>
                  <a:gd name="T18" fmla="*/ 0 w 6"/>
                  <a:gd name="T19" fmla="*/ 2 h 9"/>
                  <a:gd name="T20" fmla="*/ 4 w 6"/>
                  <a:gd name="T21" fmla="*/ 2 h 9"/>
                  <a:gd name="T22" fmla="*/ 4 w 6"/>
                  <a:gd name="T23" fmla="*/ 2 h 9"/>
                  <a:gd name="T24" fmla="*/ 4 w 6"/>
                  <a:gd name="T25" fmla="*/ 3 h 9"/>
                  <a:gd name="T26" fmla="*/ 4 w 6"/>
                  <a:gd name="T27" fmla="*/ 3 h 9"/>
                  <a:gd name="T28" fmla="*/ 0 w 6"/>
                  <a:gd name="T29" fmla="*/ 7 h 9"/>
                  <a:gd name="T30" fmla="*/ 2 w 6"/>
                  <a:gd name="T31" fmla="*/ 9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
                  <a:gd name="T49" fmla="*/ 0 h 9"/>
                  <a:gd name="T50" fmla="*/ 6 w 6"/>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 h="9">
                    <a:moveTo>
                      <a:pt x="2" y="9"/>
                    </a:moveTo>
                    <a:lnTo>
                      <a:pt x="6" y="5"/>
                    </a:lnTo>
                    <a:lnTo>
                      <a:pt x="6" y="3"/>
                    </a:lnTo>
                    <a:lnTo>
                      <a:pt x="4" y="2"/>
                    </a:lnTo>
                    <a:lnTo>
                      <a:pt x="2" y="0"/>
                    </a:lnTo>
                    <a:lnTo>
                      <a:pt x="0" y="0"/>
                    </a:lnTo>
                    <a:lnTo>
                      <a:pt x="0" y="2"/>
                    </a:lnTo>
                    <a:lnTo>
                      <a:pt x="4" y="2"/>
                    </a:lnTo>
                    <a:lnTo>
                      <a:pt x="4" y="3"/>
                    </a:lnTo>
                    <a:lnTo>
                      <a:pt x="0" y="7"/>
                    </a:lnTo>
                    <a:lnTo>
                      <a:pt x="2" y="9"/>
                    </a:lnTo>
                    <a:close/>
                  </a:path>
                </a:pathLst>
              </a:custGeom>
              <a:solidFill>
                <a:srgbClr val="0071B4">
                  <a:alpha val="25098"/>
                </a:srgbClr>
              </a:solidFill>
              <a:ln w="9525">
                <a:noFill/>
                <a:round/>
                <a:headEnd/>
                <a:tailEnd/>
              </a:ln>
            </p:spPr>
            <p:txBody>
              <a:bodyPr/>
              <a:lstStyle/>
              <a:p>
                <a:endParaRPr lang="en-US"/>
              </a:p>
            </p:txBody>
          </p:sp>
          <p:sp>
            <p:nvSpPr>
              <p:cNvPr id="11450" name="Freeform 501"/>
              <p:cNvSpPr>
                <a:spLocks/>
              </p:cNvSpPr>
              <p:nvPr/>
            </p:nvSpPr>
            <p:spPr bwMode="auto">
              <a:xfrm>
                <a:off x="1749" y="2777"/>
                <a:ext cx="4" cy="4"/>
              </a:xfrm>
              <a:custGeom>
                <a:avLst/>
                <a:gdLst>
                  <a:gd name="T0" fmla="*/ 0 w 4"/>
                  <a:gd name="T1" fmla="*/ 2 h 4"/>
                  <a:gd name="T2" fmla="*/ 0 w 4"/>
                  <a:gd name="T3" fmla="*/ 4 h 4"/>
                  <a:gd name="T4" fmla="*/ 2 w 4"/>
                  <a:gd name="T5" fmla="*/ 2 h 4"/>
                  <a:gd name="T6" fmla="*/ 4 w 4"/>
                  <a:gd name="T7" fmla="*/ 0 h 4"/>
                  <a:gd name="T8" fmla="*/ 2 w 4"/>
                  <a:gd name="T9" fmla="*/ 0 h 4"/>
                  <a:gd name="T10" fmla="*/ 0 w 4"/>
                  <a:gd name="T11" fmla="*/ 2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2"/>
                    </a:moveTo>
                    <a:lnTo>
                      <a:pt x="0" y="4"/>
                    </a:lnTo>
                    <a:lnTo>
                      <a:pt x="2" y="2"/>
                    </a:lnTo>
                    <a:lnTo>
                      <a:pt x="4" y="0"/>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451" name="Freeform 502"/>
              <p:cNvSpPr>
                <a:spLocks/>
              </p:cNvSpPr>
              <p:nvPr/>
            </p:nvSpPr>
            <p:spPr bwMode="auto">
              <a:xfrm>
                <a:off x="1827" y="2810"/>
                <a:ext cx="12" cy="6"/>
              </a:xfrm>
              <a:custGeom>
                <a:avLst/>
                <a:gdLst>
                  <a:gd name="T0" fmla="*/ 0 w 12"/>
                  <a:gd name="T1" fmla="*/ 4 h 6"/>
                  <a:gd name="T2" fmla="*/ 0 w 12"/>
                  <a:gd name="T3" fmla="*/ 4 h 6"/>
                  <a:gd name="T4" fmla="*/ 2 w 12"/>
                  <a:gd name="T5" fmla="*/ 4 h 6"/>
                  <a:gd name="T6" fmla="*/ 4 w 12"/>
                  <a:gd name="T7" fmla="*/ 2 h 6"/>
                  <a:gd name="T8" fmla="*/ 10 w 12"/>
                  <a:gd name="T9" fmla="*/ 6 h 6"/>
                  <a:gd name="T10" fmla="*/ 12 w 12"/>
                  <a:gd name="T11" fmla="*/ 6 h 6"/>
                  <a:gd name="T12" fmla="*/ 10 w 12"/>
                  <a:gd name="T13" fmla="*/ 6 h 6"/>
                  <a:gd name="T14" fmla="*/ 4 w 12"/>
                  <a:gd name="T15" fmla="*/ 0 h 6"/>
                  <a:gd name="T16" fmla="*/ 2 w 12"/>
                  <a:gd name="T17" fmla="*/ 2 h 6"/>
                  <a:gd name="T18" fmla="*/ 0 w 12"/>
                  <a:gd name="T19" fmla="*/ 4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
                  <a:gd name="T32" fmla="*/ 12 w 1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
                    <a:moveTo>
                      <a:pt x="0" y="4"/>
                    </a:moveTo>
                    <a:lnTo>
                      <a:pt x="0" y="4"/>
                    </a:lnTo>
                    <a:lnTo>
                      <a:pt x="2" y="4"/>
                    </a:lnTo>
                    <a:lnTo>
                      <a:pt x="4" y="2"/>
                    </a:lnTo>
                    <a:lnTo>
                      <a:pt x="10" y="6"/>
                    </a:lnTo>
                    <a:lnTo>
                      <a:pt x="12" y="6"/>
                    </a:lnTo>
                    <a:lnTo>
                      <a:pt x="10" y="6"/>
                    </a:lnTo>
                    <a:lnTo>
                      <a:pt x="4" y="0"/>
                    </a:lnTo>
                    <a:lnTo>
                      <a:pt x="2" y="2"/>
                    </a:lnTo>
                    <a:lnTo>
                      <a:pt x="0" y="4"/>
                    </a:lnTo>
                    <a:close/>
                  </a:path>
                </a:pathLst>
              </a:custGeom>
              <a:solidFill>
                <a:srgbClr val="0071B4">
                  <a:alpha val="25098"/>
                </a:srgbClr>
              </a:solidFill>
              <a:ln w="9525">
                <a:noFill/>
                <a:round/>
                <a:headEnd/>
                <a:tailEnd/>
              </a:ln>
            </p:spPr>
            <p:txBody>
              <a:bodyPr/>
              <a:lstStyle/>
              <a:p>
                <a:endParaRPr lang="en-US"/>
              </a:p>
            </p:txBody>
          </p:sp>
          <p:sp>
            <p:nvSpPr>
              <p:cNvPr id="11452" name="Rectangle 503"/>
              <p:cNvSpPr>
                <a:spLocks noChangeArrowheads="1"/>
              </p:cNvSpPr>
              <p:nvPr/>
            </p:nvSpPr>
            <p:spPr bwMode="auto">
              <a:xfrm>
                <a:off x="1817" y="2820"/>
                <a:ext cx="1" cy="1"/>
              </a:xfrm>
              <a:prstGeom prst="rect">
                <a:avLst/>
              </a:prstGeom>
              <a:solidFill>
                <a:srgbClr val="0071B4">
                  <a:alpha val="25098"/>
                </a:srgbClr>
              </a:solidFill>
              <a:ln w="9525">
                <a:noFill/>
                <a:miter lim="800000"/>
                <a:headEnd/>
                <a:tailEnd/>
              </a:ln>
            </p:spPr>
            <p:txBody>
              <a:bodyPr/>
              <a:lstStyle/>
              <a:p>
                <a:endParaRPr lang="en-US"/>
              </a:p>
            </p:txBody>
          </p:sp>
          <p:sp>
            <p:nvSpPr>
              <p:cNvPr id="11453" name="Freeform 504"/>
              <p:cNvSpPr>
                <a:spLocks/>
              </p:cNvSpPr>
              <p:nvPr/>
            </p:nvSpPr>
            <p:spPr bwMode="auto">
              <a:xfrm>
                <a:off x="1805" y="2496"/>
                <a:ext cx="28" cy="12"/>
              </a:xfrm>
              <a:custGeom>
                <a:avLst/>
                <a:gdLst>
                  <a:gd name="T0" fmla="*/ 24 w 28"/>
                  <a:gd name="T1" fmla="*/ 2 h 12"/>
                  <a:gd name="T2" fmla="*/ 24 w 28"/>
                  <a:gd name="T3" fmla="*/ 0 h 12"/>
                  <a:gd name="T4" fmla="*/ 20 w 28"/>
                  <a:gd name="T5" fmla="*/ 4 h 12"/>
                  <a:gd name="T6" fmla="*/ 6 w 28"/>
                  <a:gd name="T7" fmla="*/ 6 h 12"/>
                  <a:gd name="T8" fmla="*/ 2 w 28"/>
                  <a:gd name="T9" fmla="*/ 6 h 12"/>
                  <a:gd name="T10" fmla="*/ 2 w 28"/>
                  <a:gd name="T11" fmla="*/ 8 h 12"/>
                  <a:gd name="T12" fmla="*/ 0 w 28"/>
                  <a:gd name="T13" fmla="*/ 8 h 12"/>
                  <a:gd name="T14" fmla="*/ 0 w 28"/>
                  <a:gd name="T15" fmla="*/ 10 h 12"/>
                  <a:gd name="T16" fmla="*/ 0 w 28"/>
                  <a:gd name="T17" fmla="*/ 10 h 12"/>
                  <a:gd name="T18" fmla="*/ 0 w 28"/>
                  <a:gd name="T19" fmla="*/ 10 h 12"/>
                  <a:gd name="T20" fmla="*/ 2 w 28"/>
                  <a:gd name="T21" fmla="*/ 10 h 12"/>
                  <a:gd name="T22" fmla="*/ 2 w 28"/>
                  <a:gd name="T23" fmla="*/ 10 h 12"/>
                  <a:gd name="T24" fmla="*/ 2 w 28"/>
                  <a:gd name="T25" fmla="*/ 12 h 12"/>
                  <a:gd name="T26" fmla="*/ 28 w 28"/>
                  <a:gd name="T27" fmla="*/ 2 h 12"/>
                  <a:gd name="T28" fmla="*/ 26 w 28"/>
                  <a:gd name="T29" fmla="*/ 2 h 12"/>
                  <a:gd name="T30" fmla="*/ 24 w 28"/>
                  <a:gd name="T31" fmla="*/ 4 h 12"/>
                  <a:gd name="T32" fmla="*/ 22 w 28"/>
                  <a:gd name="T33" fmla="*/ 4 h 12"/>
                  <a:gd name="T34" fmla="*/ 20 w 28"/>
                  <a:gd name="T35" fmla="*/ 4 h 12"/>
                  <a:gd name="T36" fmla="*/ 20 w 28"/>
                  <a:gd name="T37" fmla="*/ 4 h 12"/>
                  <a:gd name="T38" fmla="*/ 24 w 28"/>
                  <a:gd name="T39" fmla="*/ 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12"/>
                  <a:gd name="T62" fmla="*/ 28 w 28"/>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12">
                    <a:moveTo>
                      <a:pt x="24" y="2"/>
                    </a:moveTo>
                    <a:lnTo>
                      <a:pt x="24" y="0"/>
                    </a:lnTo>
                    <a:lnTo>
                      <a:pt x="20" y="4"/>
                    </a:lnTo>
                    <a:lnTo>
                      <a:pt x="6" y="6"/>
                    </a:lnTo>
                    <a:lnTo>
                      <a:pt x="2" y="6"/>
                    </a:lnTo>
                    <a:lnTo>
                      <a:pt x="2" y="8"/>
                    </a:lnTo>
                    <a:lnTo>
                      <a:pt x="0" y="8"/>
                    </a:lnTo>
                    <a:lnTo>
                      <a:pt x="0" y="10"/>
                    </a:lnTo>
                    <a:lnTo>
                      <a:pt x="2" y="10"/>
                    </a:lnTo>
                    <a:lnTo>
                      <a:pt x="2" y="12"/>
                    </a:lnTo>
                    <a:lnTo>
                      <a:pt x="28" y="2"/>
                    </a:lnTo>
                    <a:lnTo>
                      <a:pt x="26" y="2"/>
                    </a:lnTo>
                    <a:lnTo>
                      <a:pt x="24" y="4"/>
                    </a:lnTo>
                    <a:lnTo>
                      <a:pt x="22" y="4"/>
                    </a:lnTo>
                    <a:lnTo>
                      <a:pt x="20" y="4"/>
                    </a:lnTo>
                    <a:lnTo>
                      <a:pt x="24" y="2"/>
                    </a:lnTo>
                    <a:close/>
                  </a:path>
                </a:pathLst>
              </a:custGeom>
              <a:solidFill>
                <a:srgbClr val="0071B4">
                  <a:alpha val="25098"/>
                </a:srgbClr>
              </a:solidFill>
              <a:ln w="9525">
                <a:noFill/>
                <a:round/>
                <a:headEnd/>
                <a:tailEnd/>
              </a:ln>
            </p:spPr>
            <p:txBody>
              <a:bodyPr/>
              <a:lstStyle/>
              <a:p>
                <a:endParaRPr lang="en-US"/>
              </a:p>
            </p:txBody>
          </p:sp>
          <p:sp>
            <p:nvSpPr>
              <p:cNvPr id="11454" name="Freeform 505"/>
              <p:cNvSpPr>
                <a:spLocks/>
              </p:cNvSpPr>
              <p:nvPr/>
            </p:nvSpPr>
            <p:spPr bwMode="auto">
              <a:xfrm>
                <a:off x="1817" y="2804"/>
                <a:ext cx="4" cy="2"/>
              </a:xfrm>
              <a:custGeom>
                <a:avLst/>
                <a:gdLst>
                  <a:gd name="T0" fmla="*/ 4 w 4"/>
                  <a:gd name="T1" fmla="*/ 2 h 2"/>
                  <a:gd name="T2" fmla="*/ 4 w 4"/>
                  <a:gd name="T3" fmla="*/ 2 h 2"/>
                  <a:gd name="T4" fmla="*/ 4 w 4"/>
                  <a:gd name="T5" fmla="*/ 0 h 2"/>
                  <a:gd name="T6" fmla="*/ 2 w 4"/>
                  <a:gd name="T7" fmla="*/ 0 h 2"/>
                  <a:gd name="T8" fmla="*/ 0 w 4"/>
                  <a:gd name="T9" fmla="*/ 2 h 2"/>
                  <a:gd name="T10" fmla="*/ 2 w 4"/>
                  <a:gd name="T11" fmla="*/ 2 h 2"/>
                  <a:gd name="T12" fmla="*/ 4 w 4"/>
                  <a:gd name="T13" fmla="*/ 2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4" y="2"/>
                    </a:moveTo>
                    <a:lnTo>
                      <a:pt x="4" y="2"/>
                    </a:lnTo>
                    <a:lnTo>
                      <a:pt x="4" y="0"/>
                    </a:lnTo>
                    <a:lnTo>
                      <a:pt x="2" y="0"/>
                    </a:lnTo>
                    <a:lnTo>
                      <a:pt x="0" y="2"/>
                    </a:lnTo>
                    <a:lnTo>
                      <a:pt x="2" y="2"/>
                    </a:lnTo>
                    <a:lnTo>
                      <a:pt x="4" y="2"/>
                    </a:lnTo>
                    <a:close/>
                  </a:path>
                </a:pathLst>
              </a:custGeom>
              <a:solidFill>
                <a:srgbClr val="0071B4">
                  <a:alpha val="25098"/>
                </a:srgbClr>
              </a:solidFill>
              <a:ln w="9525">
                <a:noFill/>
                <a:round/>
                <a:headEnd/>
                <a:tailEnd/>
              </a:ln>
            </p:spPr>
            <p:txBody>
              <a:bodyPr/>
              <a:lstStyle/>
              <a:p>
                <a:endParaRPr lang="en-US"/>
              </a:p>
            </p:txBody>
          </p:sp>
          <p:sp>
            <p:nvSpPr>
              <p:cNvPr id="11455" name="Freeform 506"/>
              <p:cNvSpPr>
                <a:spLocks/>
              </p:cNvSpPr>
              <p:nvPr/>
            </p:nvSpPr>
            <p:spPr bwMode="auto">
              <a:xfrm>
                <a:off x="1873" y="2952"/>
                <a:ext cx="4" cy="4"/>
              </a:xfrm>
              <a:custGeom>
                <a:avLst/>
                <a:gdLst>
                  <a:gd name="T0" fmla="*/ 0 w 4"/>
                  <a:gd name="T1" fmla="*/ 2 h 4"/>
                  <a:gd name="T2" fmla="*/ 0 w 4"/>
                  <a:gd name="T3" fmla="*/ 0 h 4"/>
                  <a:gd name="T4" fmla="*/ 0 w 4"/>
                  <a:gd name="T5" fmla="*/ 2 h 4"/>
                  <a:gd name="T6" fmla="*/ 0 w 4"/>
                  <a:gd name="T7" fmla="*/ 2 h 4"/>
                  <a:gd name="T8" fmla="*/ 4 w 4"/>
                  <a:gd name="T9" fmla="*/ 4 h 4"/>
                  <a:gd name="T10" fmla="*/ 4 w 4"/>
                  <a:gd name="T11" fmla="*/ 4 h 4"/>
                  <a:gd name="T12" fmla="*/ 2 w 4"/>
                  <a:gd name="T13" fmla="*/ 2 h 4"/>
                  <a:gd name="T14" fmla="*/ 0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2"/>
                    </a:moveTo>
                    <a:lnTo>
                      <a:pt x="0" y="0"/>
                    </a:lnTo>
                    <a:lnTo>
                      <a:pt x="0" y="2"/>
                    </a:lnTo>
                    <a:lnTo>
                      <a:pt x="4" y="4"/>
                    </a:lnTo>
                    <a:lnTo>
                      <a:pt x="2" y="2"/>
                    </a:lnTo>
                    <a:lnTo>
                      <a:pt x="0" y="2"/>
                    </a:lnTo>
                    <a:close/>
                  </a:path>
                </a:pathLst>
              </a:custGeom>
              <a:solidFill>
                <a:srgbClr val="0071B4">
                  <a:alpha val="25098"/>
                </a:srgbClr>
              </a:solidFill>
              <a:ln w="9525">
                <a:noFill/>
                <a:round/>
                <a:headEnd/>
                <a:tailEnd/>
              </a:ln>
            </p:spPr>
            <p:txBody>
              <a:bodyPr/>
              <a:lstStyle/>
              <a:p>
                <a:endParaRPr lang="en-US"/>
              </a:p>
            </p:txBody>
          </p:sp>
          <p:sp>
            <p:nvSpPr>
              <p:cNvPr id="11456" name="Freeform 507"/>
              <p:cNvSpPr>
                <a:spLocks/>
              </p:cNvSpPr>
              <p:nvPr/>
            </p:nvSpPr>
            <p:spPr bwMode="auto">
              <a:xfrm>
                <a:off x="1982" y="2916"/>
                <a:ext cx="6" cy="6"/>
              </a:xfrm>
              <a:custGeom>
                <a:avLst/>
                <a:gdLst>
                  <a:gd name="T0" fmla="*/ 4 w 6"/>
                  <a:gd name="T1" fmla="*/ 2 h 6"/>
                  <a:gd name="T2" fmla="*/ 2 w 6"/>
                  <a:gd name="T3" fmla="*/ 0 h 6"/>
                  <a:gd name="T4" fmla="*/ 2 w 6"/>
                  <a:gd name="T5" fmla="*/ 0 h 6"/>
                  <a:gd name="T6" fmla="*/ 0 w 6"/>
                  <a:gd name="T7" fmla="*/ 0 h 6"/>
                  <a:gd name="T8" fmla="*/ 4 w 6"/>
                  <a:gd name="T9" fmla="*/ 6 h 6"/>
                  <a:gd name="T10" fmla="*/ 4 w 6"/>
                  <a:gd name="T11" fmla="*/ 6 h 6"/>
                  <a:gd name="T12" fmla="*/ 6 w 6"/>
                  <a:gd name="T13" fmla="*/ 6 h 6"/>
                  <a:gd name="T14" fmla="*/ 6 w 6"/>
                  <a:gd name="T15" fmla="*/ 6 h 6"/>
                  <a:gd name="T16" fmla="*/ 4 w 6"/>
                  <a:gd name="T17" fmla="*/ 2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4" y="2"/>
                    </a:moveTo>
                    <a:lnTo>
                      <a:pt x="2" y="0"/>
                    </a:lnTo>
                    <a:lnTo>
                      <a:pt x="0" y="0"/>
                    </a:lnTo>
                    <a:lnTo>
                      <a:pt x="4" y="6"/>
                    </a:lnTo>
                    <a:lnTo>
                      <a:pt x="6" y="6"/>
                    </a:lnTo>
                    <a:lnTo>
                      <a:pt x="4" y="2"/>
                    </a:lnTo>
                    <a:close/>
                  </a:path>
                </a:pathLst>
              </a:custGeom>
              <a:solidFill>
                <a:srgbClr val="0071B4">
                  <a:alpha val="25098"/>
                </a:srgbClr>
              </a:solidFill>
              <a:ln w="9525">
                <a:noFill/>
                <a:round/>
                <a:headEnd/>
                <a:tailEnd/>
              </a:ln>
            </p:spPr>
            <p:txBody>
              <a:bodyPr/>
              <a:lstStyle/>
              <a:p>
                <a:endParaRPr lang="en-US"/>
              </a:p>
            </p:txBody>
          </p:sp>
          <p:sp>
            <p:nvSpPr>
              <p:cNvPr id="11457" name="Freeform 508"/>
              <p:cNvSpPr>
                <a:spLocks/>
              </p:cNvSpPr>
              <p:nvPr/>
            </p:nvSpPr>
            <p:spPr bwMode="auto">
              <a:xfrm>
                <a:off x="1930" y="2864"/>
                <a:ext cx="0" cy="2"/>
              </a:xfrm>
              <a:custGeom>
                <a:avLst/>
                <a:gdLst>
                  <a:gd name="T0" fmla="*/ 2 h 2"/>
                  <a:gd name="T1" fmla="*/ 2 h 2"/>
                  <a:gd name="T2" fmla="*/ 0 h 2"/>
                  <a:gd name="T3" fmla="*/ 2 h 2"/>
                  <a:gd name="T4" fmla="*/ 2 h 2"/>
                  <a:gd name="T5" fmla="*/ 0 60000 65536"/>
                  <a:gd name="T6" fmla="*/ 0 60000 65536"/>
                  <a:gd name="T7" fmla="*/ 0 60000 65536"/>
                  <a:gd name="T8" fmla="*/ 0 60000 65536"/>
                  <a:gd name="T9" fmla="*/ 0 60000 65536"/>
                  <a:gd name="T10" fmla="*/ 0 h 2"/>
                  <a:gd name="T11" fmla="*/ 2 h 2"/>
                </a:gdLst>
                <a:ahLst/>
                <a:cxnLst>
                  <a:cxn ang="T5">
                    <a:pos x="0" y="T0"/>
                  </a:cxn>
                  <a:cxn ang="T6">
                    <a:pos x="0" y="T1"/>
                  </a:cxn>
                  <a:cxn ang="T7">
                    <a:pos x="0" y="T2"/>
                  </a:cxn>
                  <a:cxn ang="T8">
                    <a:pos x="0" y="T3"/>
                  </a:cxn>
                  <a:cxn ang="T9">
                    <a:pos x="0" y="T4"/>
                  </a:cxn>
                </a:cxnLst>
                <a:rect l="0" t="T10" r="0" b="T11"/>
                <a:pathLst>
                  <a:path h="2">
                    <a:moveTo>
                      <a:pt x="0" y="2"/>
                    </a:moveTo>
                    <a:lnTo>
                      <a:pt x="0" y="2"/>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458" name="Freeform 509"/>
              <p:cNvSpPr>
                <a:spLocks/>
              </p:cNvSpPr>
              <p:nvPr/>
            </p:nvSpPr>
            <p:spPr bwMode="auto">
              <a:xfrm>
                <a:off x="1902" y="2426"/>
                <a:ext cx="2" cy="4"/>
              </a:xfrm>
              <a:custGeom>
                <a:avLst/>
                <a:gdLst>
                  <a:gd name="T0" fmla="*/ 2 w 2"/>
                  <a:gd name="T1" fmla="*/ 2 h 4"/>
                  <a:gd name="T2" fmla="*/ 2 w 2"/>
                  <a:gd name="T3" fmla="*/ 0 h 4"/>
                  <a:gd name="T4" fmla="*/ 2 w 2"/>
                  <a:gd name="T5" fmla="*/ 2 h 4"/>
                  <a:gd name="T6" fmla="*/ 0 w 2"/>
                  <a:gd name="T7" fmla="*/ 4 h 4"/>
                  <a:gd name="T8" fmla="*/ 2 w 2"/>
                  <a:gd name="T9" fmla="*/ 4 h 4"/>
                  <a:gd name="T10" fmla="*/ 2 w 2"/>
                  <a:gd name="T11" fmla="*/ 4 h 4"/>
                  <a:gd name="T12" fmla="*/ 2 w 2"/>
                  <a:gd name="T13" fmla="*/ 2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2"/>
                    </a:moveTo>
                    <a:lnTo>
                      <a:pt x="2" y="0"/>
                    </a:lnTo>
                    <a:lnTo>
                      <a:pt x="2" y="2"/>
                    </a:lnTo>
                    <a:lnTo>
                      <a:pt x="0" y="4"/>
                    </a:lnTo>
                    <a:lnTo>
                      <a:pt x="2" y="4"/>
                    </a:lnTo>
                    <a:lnTo>
                      <a:pt x="2" y="2"/>
                    </a:lnTo>
                    <a:close/>
                  </a:path>
                </a:pathLst>
              </a:custGeom>
              <a:solidFill>
                <a:srgbClr val="0071B4">
                  <a:alpha val="25098"/>
                </a:srgbClr>
              </a:solidFill>
              <a:ln w="9525">
                <a:noFill/>
                <a:round/>
                <a:headEnd/>
                <a:tailEnd/>
              </a:ln>
            </p:spPr>
            <p:txBody>
              <a:bodyPr/>
              <a:lstStyle/>
              <a:p>
                <a:endParaRPr lang="en-US"/>
              </a:p>
            </p:txBody>
          </p:sp>
          <p:sp>
            <p:nvSpPr>
              <p:cNvPr id="11459" name="Freeform 510"/>
              <p:cNvSpPr>
                <a:spLocks/>
              </p:cNvSpPr>
              <p:nvPr/>
            </p:nvSpPr>
            <p:spPr bwMode="auto">
              <a:xfrm>
                <a:off x="1799" y="2842"/>
                <a:ext cx="84" cy="34"/>
              </a:xfrm>
              <a:custGeom>
                <a:avLst/>
                <a:gdLst>
                  <a:gd name="T0" fmla="*/ 82 w 84"/>
                  <a:gd name="T1" fmla="*/ 24 h 34"/>
                  <a:gd name="T2" fmla="*/ 84 w 84"/>
                  <a:gd name="T3" fmla="*/ 20 h 34"/>
                  <a:gd name="T4" fmla="*/ 82 w 84"/>
                  <a:gd name="T5" fmla="*/ 18 h 34"/>
                  <a:gd name="T6" fmla="*/ 70 w 84"/>
                  <a:gd name="T7" fmla="*/ 14 h 34"/>
                  <a:gd name="T8" fmla="*/ 68 w 84"/>
                  <a:gd name="T9" fmla="*/ 12 h 34"/>
                  <a:gd name="T10" fmla="*/ 72 w 84"/>
                  <a:gd name="T11" fmla="*/ 10 h 34"/>
                  <a:gd name="T12" fmla="*/ 72 w 84"/>
                  <a:gd name="T13" fmla="*/ 10 h 34"/>
                  <a:gd name="T14" fmla="*/ 64 w 84"/>
                  <a:gd name="T15" fmla="*/ 8 h 34"/>
                  <a:gd name="T16" fmla="*/ 62 w 84"/>
                  <a:gd name="T17" fmla="*/ 4 h 34"/>
                  <a:gd name="T18" fmla="*/ 50 w 84"/>
                  <a:gd name="T19" fmla="*/ 0 h 34"/>
                  <a:gd name="T20" fmla="*/ 36 w 84"/>
                  <a:gd name="T21" fmla="*/ 2 h 34"/>
                  <a:gd name="T22" fmla="*/ 36 w 84"/>
                  <a:gd name="T23" fmla="*/ 2 h 34"/>
                  <a:gd name="T24" fmla="*/ 28 w 84"/>
                  <a:gd name="T25" fmla="*/ 4 h 34"/>
                  <a:gd name="T26" fmla="*/ 22 w 84"/>
                  <a:gd name="T27" fmla="*/ 0 h 34"/>
                  <a:gd name="T28" fmla="*/ 16 w 84"/>
                  <a:gd name="T29" fmla="*/ 0 h 34"/>
                  <a:gd name="T30" fmla="*/ 14 w 84"/>
                  <a:gd name="T31" fmla="*/ 4 h 34"/>
                  <a:gd name="T32" fmla="*/ 14 w 84"/>
                  <a:gd name="T33" fmla="*/ 6 h 34"/>
                  <a:gd name="T34" fmla="*/ 22 w 84"/>
                  <a:gd name="T35" fmla="*/ 6 h 34"/>
                  <a:gd name="T36" fmla="*/ 22 w 84"/>
                  <a:gd name="T37" fmla="*/ 14 h 34"/>
                  <a:gd name="T38" fmla="*/ 28 w 84"/>
                  <a:gd name="T39" fmla="*/ 18 h 34"/>
                  <a:gd name="T40" fmla="*/ 28 w 84"/>
                  <a:gd name="T41" fmla="*/ 20 h 34"/>
                  <a:gd name="T42" fmla="*/ 8 w 84"/>
                  <a:gd name="T43" fmla="*/ 20 h 34"/>
                  <a:gd name="T44" fmla="*/ 0 w 84"/>
                  <a:gd name="T45" fmla="*/ 20 h 34"/>
                  <a:gd name="T46" fmla="*/ 2 w 84"/>
                  <a:gd name="T47" fmla="*/ 24 h 34"/>
                  <a:gd name="T48" fmla="*/ 8 w 84"/>
                  <a:gd name="T49" fmla="*/ 28 h 34"/>
                  <a:gd name="T50" fmla="*/ 8 w 84"/>
                  <a:gd name="T51" fmla="*/ 26 h 34"/>
                  <a:gd name="T52" fmla="*/ 10 w 84"/>
                  <a:gd name="T53" fmla="*/ 24 h 34"/>
                  <a:gd name="T54" fmla="*/ 28 w 84"/>
                  <a:gd name="T55" fmla="*/ 26 h 34"/>
                  <a:gd name="T56" fmla="*/ 36 w 84"/>
                  <a:gd name="T57" fmla="*/ 28 h 34"/>
                  <a:gd name="T58" fmla="*/ 36 w 84"/>
                  <a:gd name="T59" fmla="*/ 28 h 34"/>
                  <a:gd name="T60" fmla="*/ 38 w 84"/>
                  <a:gd name="T61" fmla="*/ 32 h 34"/>
                  <a:gd name="T62" fmla="*/ 40 w 84"/>
                  <a:gd name="T63" fmla="*/ 34 h 34"/>
                  <a:gd name="T64" fmla="*/ 40 w 84"/>
                  <a:gd name="T65" fmla="*/ 34 h 34"/>
                  <a:gd name="T66" fmla="*/ 44 w 84"/>
                  <a:gd name="T67" fmla="*/ 30 h 34"/>
                  <a:gd name="T68" fmla="*/ 50 w 84"/>
                  <a:gd name="T69" fmla="*/ 24 h 34"/>
                  <a:gd name="T70" fmla="*/ 52 w 84"/>
                  <a:gd name="T71" fmla="*/ 24 h 34"/>
                  <a:gd name="T72" fmla="*/ 56 w 84"/>
                  <a:gd name="T73" fmla="*/ 26 h 34"/>
                  <a:gd name="T74" fmla="*/ 60 w 84"/>
                  <a:gd name="T75" fmla="*/ 24 h 34"/>
                  <a:gd name="T76" fmla="*/ 74 w 84"/>
                  <a:gd name="T77" fmla="*/ 22 h 34"/>
                  <a:gd name="T78" fmla="*/ 78 w 84"/>
                  <a:gd name="T79" fmla="*/ 24 h 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4"/>
                  <a:gd name="T121" fmla="*/ 0 h 34"/>
                  <a:gd name="T122" fmla="*/ 84 w 84"/>
                  <a:gd name="T123" fmla="*/ 34 h 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4" h="34">
                    <a:moveTo>
                      <a:pt x="80" y="24"/>
                    </a:moveTo>
                    <a:lnTo>
                      <a:pt x="82" y="24"/>
                    </a:lnTo>
                    <a:lnTo>
                      <a:pt x="84" y="22"/>
                    </a:lnTo>
                    <a:lnTo>
                      <a:pt x="84" y="20"/>
                    </a:lnTo>
                    <a:lnTo>
                      <a:pt x="84" y="18"/>
                    </a:lnTo>
                    <a:lnTo>
                      <a:pt x="82" y="18"/>
                    </a:lnTo>
                    <a:lnTo>
                      <a:pt x="78" y="14"/>
                    </a:lnTo>
                    <a:lnTo>
                      <a:pt x="70" y="14"/>
                    </a:lnTo>
                    <a:lnTo>
                      <a:pt x="68" y="12"/>
                    </a:lnTo>
                    <a:lnTo>
                      <a:pt x="70" y="12"/>
                    </a:lnTo>
                    <a:lnTo>
                      <a:pt x="72" y="10"/>
                    </a:lnTo>
                    <a:lnTo>
                      <a:pt x="64" y="8"/>
                    </a:lnTo>
                    <a:lnTo>
                      <a:pt x="62" y="6"/>
                    </a:lnTo>
                    <a:lnTo>
                      <a:pt x="62" y="4"/>
                    </a:lnTo>
                    <a:lnTo>
                      <a:pt x="58" y="4"/>
                    </a:lnTo>
                    <a:lnTo>
                      <a:pt x="50" y="0"/>
                    </a:lnTo>
                    <a:lnTo>
                      <a:pt x="38" y="0"/>
                    </a:lnTo>
                    <a:lnTo>
                      <a:pt x="36" y="2"/>
                    </a:lnTo>
                    <a:lnTo>
                      <a:pt x="34" y="4"/>
                    </a:lnTo>
                    <a:lnTo>
                      <a:pt x="28" y="4"/>
                    </a:lnTo>
                    <a:lnTo>
                      <a:pt x="26" y="2"/>
                    </a:lnTo>
                    <a:lnTo>
                      <a:pt x="22" y="0"/>
                    </a:lnTo>
                    <a:lnTo>
                      <a:pt x="20" y="0"/>
                    </a:lnTo>
                    <a:lnTo>
                      <a:pt x="16" y="0"/>
                    </a:lnTo>
                    <a:lnTo>
                      <a:pt x="14" y="2"/>
                    </a:lnTo>
                    <a:lnTo>
                      <a:pt x="14" y="4"/>
                    </a:lnTo>
                    <a:lnTo>
                      <a:pt x="14" y="6"/>
                    </a:lnTo>
                    <a:lnTo>
                      <a:pt x="20" y="6"/>
                    </a:lnTo>
                    <a:lnTo>
                      <a:pt x="22" y="6"/>
                    </a:lnTo>
                    <a:lnTo>
                      <a:pt x="22" y="8"/>
                    </a:lnTo>
                    <a:lnTo>
                      <a:pt x="22" y="14"/>
                    </a:lnTo>
                    <a:lnTo>
                      <a:pt x="28" y="18"/>
                    </a:lnTo>
                    <a:lnTo>
                      <a:pt x="28" y="20"/>
                    </a:lnTo>
                    <a:lnTo>
                      <a:pt x="12" y="22"/>
                    </a:lnTo>
                    <a:lnTo>
                      <a:pt x="8" y="20"/>
                    </a:lnTo>
                    <a:lnTo>
                      <a:pt x="0" y="20"/>
                    </a:lnTo>
                    <a:lnTo>
                      <a:pt x="0" y="22"/>
                    </a:lnTo>
                    <a:lnTo>
                      <a:pt x="2" y="24"/>
                    </a:lnTo>
                    <a:lnTo>
                      <a:pt x="6" y="26"/>
                    </a:lnTo>
                    <a:lnTo>
                      <a:pt x="8" y="28"/>
                    </a:lnTo>
                    <a:lnTo>
                      <a:pt x="8" y="26"/>
                    </a:lnTo>
                    <a:lnTo>
                      <a:pt x="10" y="24"/>
                    </a:lnTo>
                    <a:lnTo>
                      <a:pt x="22" y="28"/>
                    </a:lnTo>
                    <a:lnTo>
                      <a:pt x="28" y="26"/>
                    </a:lnTo>
                    <a:lnTo>
                      <a:pt x="32" y="26"/>
                    </a:lnTo>
                    <a:lnTo>
                      <a:pt x="36" y="28"/>
                    </a:lnTo>
                    <a:lnTo>
                      <a:pt x="38" y="30"/>
                    </a:lnTo>
                    <a:lnTo>
                      <a:pt x="38" y="32"/>
                    </a:lnTo>
                    <a:lnTo>
                      <a:pt x="40" y="34"/>
                    </a:lnTo>
                    <a:lnTo>
                      <a:pt x="42" y="32"/>
                    </a:lnTo>
                    <a:lnTo>
                      <a:pt x="44" y="30"/>
                    </a:lnTo>
                    <a:lnTo>
                      <a:pt x="48" y="24"/>
                    </a:lnTo>
                    <a:lnTo>
                      <a:pt x="50" y="24"/>
                    </a:lnTo>
                    <a:lnTo>
                      <a:pt x="52" y="24"/>
                    </a:lnTo>
                    <a:lnTo>
                      <a:pt x="54" y="26"/>
                    </a:lnTo>
                    <a:lnTo>
                      <a:pt x="56" y="26"/>
                    </a:lnTo>
                    <a:lnTo>
                      <a:pt x="60" y="24"/>
                    </a:lnTo>
                    <a:lnTo>
                      <a:pt x="62" y="22"/>
                    </a:lnTo>
                    <a:lnTo>
                      <a:pt x="74" y="22"/>
                    </a:lnTo>
                    <a:lnTo>
                      <a:pt x="78" y="24"/>
                    </a:lnTo>
                    <a:lnTo>
                      <a:pt x="80" y="24"/>
                    </a:lnTo>
                    <a:close/>
                  </a:path>
                </a:pathLst>
              </a:custGeom>
              <a:solidFill>
                <a:srgbClr val="0071B4">
                  <a:alpha val="25098"/>
                </a:srgbClr>
              </a:solidFill>
              <a:ln w="9525">
                <a:noFill/>
                <a:round/>
                <a:headEnd/>
                <a:tailEnd/>
              </a:ln>
            </p:spPr>
            <p:txBody>
              <a:bodyPr/>
              <a:lstStyle/>
              <a:p>
                <a:endParaRPr lang="en-US"/>
              </a:p>
            </p:txBody>
          </p:sp>
          <p:sp>
            <p:nvSpPr>
              <p:cNvPr id="11460" name="Freeform 511"/>
              <p:cNvSpPr>
                <a:spLocks/>
              </p:cNvSpPr>
              <p:nvPr/>
            </p:nvSpPr>
            <p:spPr bwMode="auto">
              <a:xfrm>
                <a:off x="1739" y="2804"/>
                <a:ext cx="14" cy="8"/>
              </a:xfrm>
              <a:custGeom>
                <a:avLst/>
                <a:gdLst>
                  <a:gd name="T0" fmla="*/ 8 w 14"/>
                  <a:gd name="T1" fmla="*/ 2 h 8"/>
                  <a:gd name="T2" fmla="*/ 2 w 14"/>
                  <a:gd name="T3" fmla="*/ 0 h 8"/>
                  <a:gd name="T4" fmla="*/ 0 w 14"/>
                  <a:gd name="T5" fmla="*/ 0 h 8"/>
                  <a:gd name="T6" fmla="*/ 0 w 14"/>
                  <a:gd name="T7" fmla="*/ 0 h 8"/>
                  <a:gd name="T8" fmla="*/ 0 w 14"/>
                  <a:gd name="T9" fmla="*/ 0 h 8"/>
                  <a:gd name="T10" fmla="*/ 2 w 14"/>
                  <a:gd name="T11" fmla="*/ 2 h 8"/>
                  <a:gd name="T12" fmla="*/ 6 w 14"/>
                  <a:gd name="T13" fmla="*/ 2 h 8"/>
                  <a:gd name="T14" fmla="*/ 6 w 14"/>
                  <a:gd name="T15" fmla="*/ 4 h 8"/>
                  <a:gd name="T16" fmla="*/ 8 w 14"/>
                  <a:gd name="T17" fmla="*/ 6 h 8"/>
                  <a:gd name="T18" fmla="*/ 10 w 14"/>
                  <a:gd name="T19" fmla="*/ 8 h 8"/>
                  <a:gd name="T20" fmla="*/ 14 w 14"/>
                  <a:gd name="T21" fmla="*/ 8 h 8"/>
                  <a:gd name="T22" fmla="*/ 12 w 14"/>
                  <a:gd name="T23" fmla="*/ 6 h 8"/>
                  <a:gd name="T24" fmla="*/ 12 w 14"/>
                  <a:gd name="T25" fmla="*/ 4 h 8"/>
                  <a:gd name="T26" fmla="*/ 8 w 14"/>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8"/>
                  <a:gd name="T44" fmla="*/ 14 w 14"/>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8">
                    <a:moveTo>
                      <a:pt x="8" y="2"/>
                    </a:moveTo>
                    <a:lnTo>
                      <a:pt x="2" y="0"/>
                    </a:lnTo>
                    <a:lnTo>
                      <a:pt x="0" y="0"/>
                    </a:lnTo>
                    <a:lnTo>
                      <a:pt x="2" y="2"/>
                    </a:lnTo>
                    <a:lnTo>
                      <a:pt x="6" y="2"/>
                    </a:lnTo>
                    <a:lnTo>
                      <a:pt x="6" y="4"/>
                    </a:lnTo>
                    <a:lnTo>
                      <a:pt x="8" y="6"/>
                    </a:lnTo>
                    <a:lnTo>
                      <a:pt x="10" y="8"/>
                    </a:lnTo>
                    <a:lnTo>
                      <a:pt x="14" y="8"/>
                    </a:lnTo>
                    <a:lnTo>
                      <a:pt x="12" y="6"/>
                    </a:lnTo>
                    <a:lnTo>
                      <a:pt x="12" y="4"/>
                    </a:lnTo>
                    <a:lnTo>
                      <a:pt x="8" y="2"/>
                    </a:lnTo>
                    <a:close/>
                  </a:path>
                </a:pathLst>
              </a:custGeom>
              <a:solidFill>
                <a:srgbClr val="0071B4">
                  <a:alpha val="25098"/>
                </a:srgbClr>
              </a:solidFill>
              <a:ln w="9525">
                <a:noFill/>
                <a:round/>
                <a:headEnd/>
                <a:tailEnd/>
              </a:ln>
            </p:spPr>
            <p:txBody>
              <a:bodyPr/>
              <a:lstStyle/>
              <a:p>
                <a:endParaRPr lang="en-US"/>
              </a:p>
            </p:txBody>
          </p:sp>
          <p:sp>
            <p:nvSpPr>
              <p:cNvPr id="11461" name="Freeform 512"/>
              <p:cNvSpPr>
                <a:spLocks/>
              </p:cNvSpPr>
              <p:nvPr/>
            </p:nvSpPr>
            <p:spPr bwMode="auto">
              <a:xfrm>
                <a:off x="1898" y="2864"/>
                <a:ext cx="20" cy="8"/>
              </a:xfrm>
              <a:custGeom>
                <a:avLst/>
                <a:gdLst>
                  <a:gd name="T0" fmla="*/ 0 w 20"/>
                  <a:gd name="T1" fmla="*/ 0 h 8"/>
                  <a:gd name="T2" fmla="*/ 0 w 20"/>
                  <a:gd name="T3" fmla="*/ 2 h 8"/>
                  <a:gd name="T4" fmla="*/ 2 w 20"/>
                  <a:gd name="T5" fmla="*/ 4 h 8"/>
                  <a:gd name="T6" fmla="*/ 2 w 20"/>
                  <a:gd name="T7" fmla="*/ 8 h 8"/>
                  <a:gd name="T8" fmla="*/ 2 w 20"/>
                  <a:gd name="T9" fmla="*/ 8 h 8"/>
                  <a:gd name="T10" fmla="*/ 18 w 20"/>
                  <a:gd name="T11" fmla="*/ 6 h 8"/>
                  <a:gd name="T12" fmla="*/ 20 w 20"/>
                  <a:gd name="T13" fmla="*/ 4 h 8"/>
                  <a:gd name="T14" fmla="*/ 20 w 20"/>
                  <a:gd name="T15" fmla="*/ 2 h 8"/>
                  <a:gd name="T16" fmla="*/ 20 w 20"/>
                  <a:gd name="T17" fmla="*/ 0 h 8"/>
                  <a:gd name="T18" fmla="*/ 20 w 20"/>
                  <a:gd name="T19" fmla="*/ 0 h 8"/>
                  <a:gd name="T20" fmla="*/ 18 w 20"/>
                  <a:gd name="T21" fmla="*/ 0 h 8"/>
                  <a:gd name="T22" fmla="*/ 2 w 20"/>
                  <a:gd name="T23" fmla="*/ 0 h 8"/>
                  <a:gd name="T24" fmla="*/ 0 w 20"/>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8"/>
                  <a:gd name="T41" fmla="*/ 20 w 20"/>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8">
                    <a:moveTo>
                      <a:pt x="0" y="0"/>
                    </a:moveTo>
                    <a:lnTo>
                      <a:pt x="0" y="2"/>
                    </a:lnTo>
                    <a:lnTo>
                      <a:pt x="2" y="4"/>
                    </a:lnTo>
                    <a:lnTo>
                      <a:pt x="2" y="8"/>
                    </a:lnTo>
                    <a:lnTo>
                      <a:pt x="18" y="6"/>
                    </a:lnTo>
                    <a:lnTo>
                      <a:pt x="20" y="4"/>
                    </a:lnTo>
                    <a:lnTo>
                      <a:pt x="20" y="2"/>
                    </a:lnTo>
                    <a:lnTo>
                      <a:pt x="20" y="0"/>
                    </a:lnTo>
                    <a:lnTo>
                      <a:pt x="18" y="0"/>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462" name="Freeform 513"/>
              <p:cNvSpPr>
                <a:spLocks/>
              </p:cNvSpPr>
              <p:nvPr/>
            </p:nvSpPr>
            <p:spPr bwMode="auto">
              <a:xfrm>
                <a:off x="1940" y="2380"/>
                <a:ext cx="32" cy="22"/>
              </a:xfrm>
              <a:custGeom>
                <a:avLst/>
                <a:gdLst>
                  <a:gd name="T0" fmla="*/ 28 w 32"/>
                  <a:gd name="T1" fmla="*/ 18 h 22"/>
                  <a:gd name="T2" fmla="*/ 28 w 32"/>
                  <a:gd name="T3" fmla="*/ 16 h 22"/>
                  <a:gd name="T4" fmla="*/ 32 w 32"/>
                  <a:gd name="T5" fmla="*/ 14 h 22"/>
                  <a:gd name="T6" fmla="*/ 32 w 32"/>
                  <a:gd name="T7" fmla="*/ 14 h 22"/>
                  <a:gd name="T8" fmla="*/ 26 w 32"/>
                  <a:gd name="T9" fmla="*/ 12 h 22"/>
                  <a:gd name="T10" fmla="*/ 20 w 32"/>
                  <a:gd name="T11" fmla="*/ 14 h 22"/>
                  <a:gd name="T12" fmla="*/ 10 w 32"/>
                  <a:gd name="T13" fmla="*/ 12 h 22"/>
                  <a:gd name="T14" fmla="*/ 8 w 32"/>
                  <a:gd name="T15" fmla="*/ 12 h 22"/>
                  <a:gd name="T16" fmla="*/ 6 w 32"/>
                  <a:gd name="T17" fmla="*/ 12 h 22"/>
                  <a:gd name="T18" fmla="*/ 4 w 32"/>
                  <a:gd name="T19" fmla="*/ 6 h 22"/>
                  <a:gd name="T20" fmla="*/ 4 w 32"/>
                  <a:gd name="T21" fmla="*/ 4 h 22"/>
                  <a:gd name="T22" fmla="*/ 4 w 32"/>
                  <a:gd name="T23" fmla="*/ 0 h 22"/>
                  <a:gd name="T24" fmla="*/ 0 w 32"/>
                  <a:gd name="T25" fmla="*/ 6 h 22"/>
                  <a:gd name="T26" fmla="*/ 0 w 32"/>
                  <a:gd name="T27" fmla="*/ 8 h 22"/>
                  <a:gd name="T28" fmla="*/ 4 w 32"/>
                  <a:gd name="T29" fmla="*/ 10 h 22"/>
                  <a:gd name="T30" fmla="*/ 2 w 32"/>
                  <a:gd name="T31" fmla="*/ 12 h 22"/>
                  <a:gd name="T32" fmla="*/ 4 w 32"/>
                  <a:gd name="T33" fmla="*/ 14 h 22"/>
                  <a:gd name="T34" fmla="*/ 8 w 32"/>
                  <a:gd name="T35" fmla="*/ 14 h 22"/>
                  <a:gd name="T36" fmla="*/ 8 w 32"/>
                  <a:gd name="T37" fmla="*/ 16 h 22"/>
                  <a:gd name="T38" fmla="*/ 14 w 32"/>
                  <a:gd name="T39" fmla="*/ 18 h 22"/>
                  <a:gd name="T40" fmla="*/ 16 w 32"/>
                  <a:gd name="T41" fmla="*/ 18 h 22"/>
                  <a:gd name="T42" fmla="*/ 16 w 32"/>
                  <a:gd name="T43" fmla="*/ 18 h 22"/>
                  <a:gd name="T44" fmla="*/ 18 w 32"/>
                  <a:gd name="T45" fmla="*/ 18 h 22"/>
                  <a:gd name="T46" fmla="*/ 20 w 32"/>
                  <a:gd name="T47" fmla="*/ 18 h 22"/>
                  <a:gd name="T48" fmla="*/ 20 w 32"/>
                  <a:gd name="T49" fmla="*/ 20 h 22"/>
                  <a:gd name="T50" fmla="*/ 20 w 32"/>
                  <a:gd name="T51" fmla="*/ 22 h 22"/>
                  <a:gd name="T52" fmla="*/ 24 w 32"/>
                  <a:gd name="T53" fmla="*/ 22 h 22"/>
                  <a:gd name="T54" fmla="*/ 26 w 32"/>
                  <a:gd name="T55" fmla="*/ 22 h 22"/>
                  <a:gd name="T56" fmla="*/ 26 w 32"/>
                  <a:gd name="T57" fmla="*/ 22 h 22"/>
                  <a:gd name="T58" fmla="*/ 26 w 32"/>
                  <a:gd name="T59" fmla="*/ 18 h 22"/>
                  <a:gd name="T60" fmla="*/ 28 w 32"/>
                  <a:gd name="T61" fmla="*/ 18 h 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
                  <a:gd name="T94" fmla="*/ 0 h 22"/>
                  <a:gd name="T95" fmla="*/ 32 w 32"/>
                  <a:gd name="T96" fmla="*/ 22 h 2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 h="22">
                    <a:moveTo>
                      <a:pt x="28" y="18"/>
                    </a:moveTo>
                    <a:lnTo>
                      <a:pt x="28" y="16"/>
                    </a:lnTo>
                    <a:lnTo>
                      <a:pt x="32" y="14"/>
                    </a:lnTo>
                    <a:lnTo>
                      <a:pt x="26" y="12"/>
                    </a:lnTo>
                    <a:lnTo>
                      <a:pt x="20" y="14"/>
                    </a:lnTo>
                    <a:lnTo>
                      <a:pt x="10" y="12"/>
                    </a:lnTo>
                    <a:lnTo>
                      <a:pt x="8" y="12"/>
                    </a:lnTo>
                    <a:lnTo>
                      <a:pt x="6" y="12"/>
                    </a:lnTo>
                    <a:lnTo>
                      <a:pt x="4" y="6"/>
                    </a:lnTo>
                    <a:lnTo>
                      <a:pt x="4" y="4"/>
                    </a:lnTo>
                    <a:lnTo>
                      <a:pt x="4" y="0"/>
                    </a:lnTo>
                    <a:lnTo>
                      <a:pt x="0" y="6"/>
                    </a:lnTo>
                    <a:lnTo>
                      <a:pt x="0" y="8"/>
                    </a:lnTo>
                    <a:lnTo>
                      <a:pt x="4" y="10"/>
                    </a:lnTo>
                    <a:lnTo>
                      <a:pt x="2" y="12"/>
                    </a:lnTo>
                    <a:lnTo>
                      <a:pt x="4" y="14"/>
                    </a:lnTo>
                    <a:lnTo>
                      <a:pt x="8" y="14"/>
                    </a:lnTo>
                    <a:lnTo>
                      <a:pt x="8" y="16"/>
                    </a:lnTo>
                    <a:lnTo>
                      <a:pt x="14" y="18"/>
                    </a:lnTo>
                    <a:lnTo>
                      <a:pt x="16" y="18"/>
                    </a:lnTo>
                    <a:lnTo>
                      <a:pt x="18" y="18"/>
                    </a:lnTo>
                    <a:lnTo>
                      <a:pt x="20" y="18"/>
                    </a:lnTo>
                    <a:lnTo>
                      <a:pt x="20" y="20"/>
                    </a:lnTo>
                    <a:lnTo>
                      <a:pt x="20" y="22"/>
                    </a:lnTo>
                    <a:lnTo>
                      <a:pt x="24" y="22"/>
                    </a:lnTo>
                    <a:lnTo>
                      <a:pt x="26" y="22"/>
                    </a:lnTo>
                    <a:lnTo>
                      <a:pt x="26" y="18"/>
                    </a:lnTo>
                    <a:lnTo>
                      <a:pt x="28" y="18"/>
                    </a:lnTo>
                    <a:close/>
                  </a:path>
                </a:pathLst>
              </a:custGeom>
              <a:solidFill>
                <a:srgbClr val="0071B4">
                  <a:alpha val="25098"/>
                </a:srgbClr>
              </a:solidFill>
              <a:ln w="9525">
                <a:noFill/>
                <a:round/>
                <a:headEnd/>
                <a:tailEnd/>
              </a:ln>
            </p:spPr>
            <p:txBody>
              <a:bodyPr/>
              <a:lstStyle/>
              <a:p>
                <a:endParaRPr lang="en-US"/>
              </a:p>
            </p:txBody>
          </p:sp>
          <p:sp>
            <p:nvSpPr>
              <p:cNvPr id="11463" name="Freeform 514"/>
              <p:cNvSpPr>
                <a:spLocks/>
              </p:cNvSpPr>
              <p:nvPr/>
            </p:nvSpPr>
            <p:spPr bwMode="auto">
              <a:xfrm>
                <a:off x="1938" y="2970"/>
                <a:ext cx="8" cy="4"/>
              </a:xfrm>
              <a:custGeom>
                <a:avLst/>
                <a:gdLst>
                  <a:gd name="T0" fmla="*/ 4 w 8"/>
                  <a:gd name="T1" fmla="*/ 2 h 4"/>
                  <a:gd name="T2" fmla="*/ 2 w 8"/>
                  <a:gd name="T3" fmla="*/ 0 h 4"/>
                  <a:gd name="T4" fmla="*/ 2 w 8"/>
                  <a:gd name="T5" fmla="*/ 0 h 4"/>
                  <a:gd name="T6" fmla="*/ 0 w 8"/>
                  <a:gd name="T7" fmla="*/ 2 h 4"/>
                  <a:gd name="T8" fmla="*/ 2 w 8"/>
                  <a:gd name="T9" fmla="*/ 2 h 4"/>
                  <a:gd name="T10" fmla="*/ 4 w 8"/>
                  <a:gd name="T11" fmla="*/ 2 h 4"/>
                  <a:gd name="T12" fmla="*/ 4 w 8"/>
                  <a:gd name="T13" fmla="*/ 4 h 4"/>
                  <a:gd name="T14" fmla="*/ 6 w 8"/>
                  <a:gd name="T15" fmla="*/ 4 h 4"/>
                  <a:gd name="T16" fmla="*/ 8 w 8"/>
                  <a:gd name="T17" fmla="*/ 2 h 4"/>
                  <a:gd name="T18" fmla="*/ 8 w 8"/>
                  <a:gd name="T19" fmla="*/ 0 h 4"/>
                  <a:gd name="T20" fmla="*/ 8 w 8"/>
                  <a:gd name="T21" fmla="*/ 0 h 4"/>
                  <a:gd name="T22" fmla="*/ 4 w 8"/>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
                  <a:gd name="T38" fmla="*/ 8 w 8"/>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
                    <a:moveTo>
                      <a:pt x="4" y="2"/>
                    </a:moveTo>
                    <a:lnTo>
                      <a:pt x="2" y="0"/>
                    </a:lnTo>
                    <a:lnTo>
                      <a:pt x="0" y="2"/>
                    </a:lnTo>
                    <a:lnTo>
                      <a:pt x="2" y="2"/>
                    </a:lnTo>
                    <a:lnTo>
                      <a:pt x="4" y="2"/>
                    </a:lnTo>
                    <a:lnTo>
                      <a:pt x="4" y="4"/>
                    </a:lnTo>
                    <a:lnTo>
                      <a:pt x="6" y="4"/>
                    </a:lnTo>
                    <a:lnTo>
                      <a:pt x="8" y="2"/>
                    </a:lnTo>
                    <a:lnTo>
                      <a:pt x="8" y="0"/>
                    </a:lnTo>
                    <a:lnTo>
                      <a:pt x="4" y="2"/>
                    </a:lnTo>
                    <a:close/>
                  </a:path>
                </a:pathLst>
              </a:custGeom>
              <a:solidFill>
                <a:srgbClr val="0071B4">
                  <a:alpha val="25098"/>
                </a:srgbClr>
              </a:solidFill>
              <a:ln w="9525">
                <a:noFill/>
                <a:round/>
                <a:headEnd/>
                <a:tailEnd/>
              </a:ln>
            </p:spPr>
            <p:txBody>
              <a:bodyPr/>
              <a:lstStyle/>
              <a:p>
                <a:endParaRPr lang="en-US"/>
              </a:p>
            </p:txBody>
          </p:sp>
          <p:sp>
            <p:nvSpPr>
              <p:cNvPr id="11464" name="Freeform 515"/>
              <p:cNvSpPr>
                <a:spLocks/>
              </p:cNvSpPr>
              <p:nvPr/>
            </p:nvSpPr>
            <p:spPr bwMode="auto">
              <a:xfrm>
                <a:off x="1938" y="2321"/>
                <a:ext cx="38" cy="18"/>
              </a:xfrm>
              <a:custGeom>
                <a:avLst/>
                <a:gdLst>
                  <a:gd name="T0" fmla="*/ 38 w 38"/>
                  <a:gd name="T1" fmla="*/ 18 h 18"/>
                  <a:gd name="T2" fmla="*/ 38 w 38"/>
                  <a:gd name="T3" fmla="*/ 16 h 18"/>
                  <a:gd name="T4" fmla="*/ 36 w 38"/>
                  <a:gd name="T5" fmla="*/ 14 h 18"/>
                  <a:gd name="T6" fmla="*/ 36 w 38"/>
                  <a:gd name="T7" fmla="*/ 14 h 18"/>
                  <a:gd name="T8" fmla="*/ 36 w 38"/>
                  <a:gd name="T9" fmla="*/ 12 h 18"/>
                  <a:gd name="T10" fmla="*/ 34 w 38"/>
                  <a:gd name="T11" fmla="*/ 12 h 18"/>
                  <a:gd name="T12" fmla="*/ 34 w 38"/>
                  <a:gd name="T13" fmla="*/ 12 h 18"/>
                  <a:gd name="T14" fmla="*/ 30 w 38"/>
                  <a:gd name="T15" fmla="*/ 12 h 18"/>
                  <a:gd name="T16" fmla="*/ 26 w 38"/>
                  <a:gd name="T17" fmla="*/ 6 h 18"/>
                  <a:gd name="T18" fmla="*/ 8 w 38"/>
                  <a:gd name="T19" fmla="*/ 0 h 18"/>
                  <a:gd name="T20" fmla="*/ 2 w 38"/>
                  <a:gd name="T21" fmla="*/ 0 h 18"/>
                  <a:gd name="T22" fmla="*/ 0 w 38"/>
                  <a:gd name="T23" fmla="*/ 0 h 18"/>
                  <a:gd name="T24" fmla="*/ 0 w 38"/>
                  <a:gd name="T25" fmla="*/ 2 h 18"/>
                  <a:gd name="T26" fmla="*/ 12 w 38"/>
                  <a:gd name="T27" fmla="*/ 8 h 18"/>
                  <a:gd name="T28" fmla="*/ 12 w 38"/>
                  <a:gd name="T29" fmla="*/ 10 h 18"/>
                  <a:gd name="T30" fmla="*/ 14 w 38"/>
                  <a:gd name="T31" fmla="*/ 14 h 18"/>
                  <a:gd name="T32" fmla="*/ 22 w 38"/>
                  <a:gd name="T33" fmla="*/ 16 h 18"/>
                  <a:gd name="T34" fmla="*/ 36 w 38"/>
                  <a:gd name="T35" fmla="*/ 18 h 18"/>
                  <a:gd name="T36" fmla="*/ 38 w 38"/>
                  <a:gd name="T37" fmla="*/ 18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18"/>
                  <a:gd name="T59" fmla="*/ 38 w 38"/>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18">
                    <a:moveTo>
                      <a:pt x="38" y="18"/>
                    </a:moveTo>
                    <a:lnTo>
                      <a:pt x="38" y="16"/>
                    </a:lnTo>
                    <a:lnTo>
                      <a:pt x="36" y="14"/>
                    </a:lnTo>
                    <a:lnTo>
                      <a:pt x="36" y="12"/>
                    </a:lnTo>
                    <a:lnTo>
                      <a:pt x="34" y="12"/>
                    </a:lnTo>
                    <a:lnTo>
                      <a:pt x="30" y="12"/>
                    </a:lnTo>
                    <a:lnTo>
                      <a:pt x="26" y="6"/>
                    </a:lnTo>
                    <a:lnTo>
                      <a:pt x="8" y="0"/>
                    </a:lnTo>
                    <a:lnTo>
                      <a:pt x="2" y="0"/>
                    </a:lnTo>
                    <a:lnTo>
                      <a:pt x="0" y="0"/>
                    </a:lnTo>
                    <a:lnTo>
                      <a:pt x="0" y="2"/>
                    </a:lnTo>
                    <a:lnTo>
                      <a:pt x="12" y="8"/>
                    </a:lnTo>
                    <a:lnTo>
                      <a:pt x="12" y="10"/>
                    </a:lnTo>
                    <a:lnTo>
                      <a:pt x="14" y="14"/>
                    </a:lnTo>
                    <a:lnTo>
                      <a:pt x="22" y="16"/>
                    </a:lnTo>
                    <a:lnTo>
                      <a:pt x="36" y="18"/>
                    </a:lnTo>
                    <a:lnTo>
                      <a:pt x="38" y="18"/>
                    </a:lnTo>
                    <a:close/>
                  </a:path>
                </a:pathLst>
              </a:custGeom>
              <a:solidFill>
                <a:srgbClr val="0071B4">
                  <a:alpha val="25098"/>
                </a:srgbClr>
              </a:solidFill>
              <a:ln w="9525">
                <a:noFill/>
                <a:round/>
                <a:headEnd/>
                <a:tailEnd/>
              </a:ln>
            </p:spPr>
            <p:txBody>
              <a:bodyPr/>
              <a:lstStyle/>
              <a:p>
                <a:endParaRPr lang="en-US"/>
              </a:p>
            </p:txBody>
          </p:sp>
          <p:sp>
            <p:nvSpPr>
              <p:cNvPr id="11465" name="Freeform 516"/>
              <p:cNvSpPr>
                <a:spLocks/>
              </p:cNvSpPr>
              <p:nvPr/>
            </p:nvSpPr>
            <p:spPr bwMode="auto">
              <a:xfrm>
                <a:off x="1960" y="2880"/>
                <a:ext cx="2" cy="2"/>
              </a:xfrm>
              <a:custGeom>
                <a:avLst/>
                <a:gdLst>
                  <a:gd name="T0" fmla="*/ 0 w 2"/>
                  <a:gd name="T1" fmla="*/ 0 h 2"/>
                  <a:gd name="T2" fmla="*/ 0 w 2"/>
                  <a:gd name="T3" fmla="*/ 2 h 2"/>
                  <a:gd name="T4" fmla="*/ 2 w 2"/>
                  <a:gd name="T5" fmla="*/ 2 h 2"/>
                  <a:gd name="T6" fmla="*/ 2 w 2"/>
                  <a:gd name="T7" fmla="*/ 0 h 2"/>
                  <a:gd name="T8" fmla="*/ 0 w 2"/>
                  <a:gd name="T9" fmla="*/ 0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466" name="Freeform 517"/>
              <p:cNvSpPr>
                <a:spLocks/>
              </p:cNvSpPr>
              <p:nvPr/>
            </p:nvSpPr>
            <p:spPr bwMode="auto">
              <a:xfrm>
                <a:off x="1934" y="2649"/>
                <a:ext cx="2" cy="2"/>
              </a:xfrm>
              <a:custGeom>
                <a:avLst/>
                <a:gdLst>
                  <a:gd name="T0" fmla="*/ 0 w 2"/>
                  <a:gd name="T1" fmla="*/ 2 h 2"/>
                  <a:gd name="T2" fmla="*/ 0 w 2"/>
                  <a:gd name="T3" fmla="*/ 2 h 2"/>
                  <a:gd name="T4" fmla="*/ 2 w 2"/>
                  <a:gd name="T5" fmla="*/ 0 h 2"/>
                  <a:gd name="T6" fmla="*/ 2 w 2"/>
                  <a:gd name="T7" fmla="*/ 0 h 2"/>
                  <a:gd name="T8" fmla="*/ 0 w 2"/>
                  <a:gd name="T9" fmla="*/ 0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0" y="2"/>
                    </a:ln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467" name="Freeform 518"/>
              <p:cNvSpPr>
                <a:spLocks/>
              </p:cNvSpPr>
              <p:nvPr/>
            </p:nvSpPr>
            <p:spPr bwMode="auto">
              <a:xfrm>
                <a:off x="1711" y="2763"/>
                <a:ext cx="4" cy="4"/>
              </a:xfrm>
              <a:custGeom>
                <a:avLst/>
                <a:gdLst>
                  <a:gd name="T0" fmla="*/ 2 w 4"/>
                  <a:gd name="T1" fmla="*/ 0 h 4"/>
                  <a:gd name="T2" fmla="*/ 0 w 4"/>
                  <a:gd name="T3" fmla="*/ 4 h 4"/>
                  <a:gd name="T4" fmla="*/ 0 w 4"/>
                  <a:gd name="T5" fmla="*/ 4 h 4"/>
                  <a:gd name="T6" fmla="*/ 4 w 4"/>
                  <a:gd name="T7" fmla="*/ 0 h 4"/>
                  <a:gd name="T8" fmla="*/ 2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0"/>
                    </a:moveTo>
                    <a:lnTo>
                      <a:pt x="0" y="4"/>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468" name="Freeform 519"/>
              <p:cNvSpPr>
                <a:spLocks/>
              </p:cNvSpPr>
              <p:nvPr/>
            </p:nvSpPr>
            <p:spPr bwMode="auto">
              <a:xfrm>
                <a:off x="1707" y="2769"/>
                <a:ext cx="2" cy="2"/>
              </a:xfrm>
              <a:custGeom>
                <a:avLst/>
                <a:gdLst>
                  <a:gd name="T0" fmla="*/ 2 w 2"/>
                  <a:gd name="T1" fmla="*/ 0 h 2"/>
                  <a:gd name="T2" fmla="*/ 0 w 2"/>
                  <a:gd name="T3" fmla="*/ 0 h 2"/>
                  <a:gd name="T4" fmla="*/ 0 w 2"/>
                  <a:gd name="T5" fmla="*/ 2 h 2"/>
                  <a:gd name="T6" fmla="*/ 2 w 2"/>
                  <a:gd name="T7" fmla="*/ 0 h 2"/>
                  <a:gd name="T8" fmla="*/ 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lnTo>
                      <a:pt x="0" y="0"/>
                    </a:lnTo>
                    <a:lnTo>
                      <a:pt x="0" y="2"/>
                    </a:lnTo>
                    <a:lnTo>
                      <a:pt x="2" y="0"/>
                    </a:lnTo>
                    <a:close/>
                  </a:path>
                </a:pathLst>
              </a:custGeom>
              <a:solidFill>
                <a:srgbClr val="0071B4">
                  <a:alpha val="25098"/>
                </a:srgbClr>
              </a:solidFill>
              <a:ln w="9525">
                <a:noFill/>
                <a:round/>
                <a:headEnd/>
                <a:tailEnd/>
              </a:ln>
            </p:spPr>
            <p:txBody>
              <a:bodyPr/>
              <a:lstStyle/>
              <a:p>
                <a:endParaRPr lang="en-US"/>
              </a:p>
            </p:txBody>
          </p:sp>
          <p:sp>
            <p:nvSpPr>
              <p:cNvPr id="11469" name="Freeform 520"/>
              <p:cNvSpPr>
                <a:spLocks/>
              </p:cNvSpPr>
              <p:nvPr/>
            </p:nvSpPr>
            <p:spPr bwMode="auto">
              <a:xfrm>
                <a:off x="1735" y="2739"/>
                <a:ext cx="14" cy="4"/>
              </a:xfrm>
              <a:custGeom>
                <a:avLst/>
                <a:gdLst>
                  <a:gd name="T0" fmla="*/ 8 w 14"/>
                  <a:gd name="T1" fmla="*/ 0 h 4"/>
                  <a:gd name="T2" fmla="*/ 2 w 14"/>
                  <a:gd name="T3" fmla="*/ 2 h 4"/>
                  <a:gd name="T4" fmla="*/ 0 w 14"/>
                  <a:gd name="T5" fmla="*/ 2 h 4"/>
                  <a:gd name="T6" fmla="*/ 0 w 14"/>
                  <a:gd name="T7" fmla="*/ 4 h 4"/>
                  <a:gd name="T8" fmla="*/ 4 w 14"/>
                  <a:gd name="T9" fmla="*/ 4 h 4"/>
                  <a:gd name="T10" fmla="*/ 12 w 14"/>
                  <a:gd name="T11" fmla="*/ 2 h 4"/>
                  <a:gd name="T12" fmla="*/ 12 w 14"/>
                  <a:gd name="T13" fmla="*/ 2 h 4"/>
                  <a:gd name="T14" fmla="*/ 14 w 14"/>
                  <a:gd name="T15" fmla="*/ 4 h 4"/>
                  <a:gd name="T16" fmla="*/ 14 w 14"/>
                  <a:gd name="T17" fmla="*/ 2 h 4"/>
                  <a:gd name="T18" fmla="*/ 12 w 14"/>
                  <a:gd name="T19" fmla="*/ 0 h 4"/>
                  <a:gd name="T20" fmla="*/ 12 w 14"/>
                  <a:gd name="T21" fmla="*/ 0 h 4"/>
                  <a:gd name="T22" fmla="*/ 12 w 14"/>
                  <a:gd name="T23" fmla="*/ 0 h 4"/>
                  <a:gd name="T24" fmla="*/ 10 w 14"/>
                  <a:gd name="T25" fmla="*/ 0 h 4"/>
                  <a:gd name="T26" fmla="*/ 8 w 14"/>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4"/>
                  <a:gd name="T44" fmla="*/ 14 w 14"/>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4">
                    <a:moveTo>
                      <a:pt x="8" y="0"/>
                    </a:moveTo>
                    <a:lnTo>
                      <a:pt x="2" y="2"/>
                    </a:lnTo>
                    <a:lnTo>
                      <a:pt x="0" y="2"/>
                    </a:lnTo>
                    <a:lnTo>
                      <a:pt x="0" y="4"/>
                    </a:lnTo>
                    <a:lnTo>
                      <a:pt x="4" y="4"/>
                    </a:lnTo>
                    <a:lnTo>
                      <a:pt x="12" y="2"/>
                    </a:lnTo>
                    <a:lnTo>
                      <a:pt x="14" y="4"/>
                    </a:lnTo>
                    <a:lnTo>
                      <a:pt x="14" y="2"/>
                    </a:lnTo>
                    <a:lnTo>
                      <a:pt x="12" y="0"/>
                    </a:lnTo>
                    <a:lnTo>
                      <a:pt x="10" y="0"/>
                    </a:lnTo>
                    <a:lnTo>
                      <a:pt x="8" y="0"/>
                    </a:lnTo>
                    <a:close/>
                  </a:path>
                </a:pathLst>
              </a:custGeom>
              <a:solidFill>
                <a:srgbClr val="0071B4">
                  <a:alpha val="25098"/>
                </a:srgbClr>
              </a:solidFill>
              <a:ln w="9525">
                <a:noFill/>
                <a:round/>
                <a:headEnd/>
                <a:tailEnd/>
              </a:ln>
            </p:spPr>
            <p:txBody>
              <a:bodyPr/>
              <a:lstStyle/>
              <a:p>
                <a:endParaRPr lang="en-US"/>
              </a:p>
            </p:txBody>
          </p:sp>
          <p:sp>
            <p:nvSpPr>
              <p:cNvPr id="11470" name="Freeform 521"/>
              <p:cNvSpPr>
                <a:spLocks/>
              </p:cNvSpPr>
              <p:nvPr/>
            </p:nvSpPr>
            <p:spPr bwMode="auto">
              <a:xfrm>
                <a:off x="1751" y="2779"/>
                <a:ext cx="2" cy="6"/>
              </a:xfrm>
              <a:custGeom>
                <a:avLst/>
                <a:gdLst>
                  <a:gd name="T0" fmla="*/ 2 w 2"/>
                  <a:gd name="T1" fmla="*/ 6 h 6"/>
                  <a:gd name="T2" fmla="*/ 2 w 2"/>
                  <a:gd name="T3" fmla="*/ 0 h 6"/>
                  <a:gd name="T4" fmla="*/ 0 w 2"/>
                  <a:gd name="T5" fmla="*/ 2 h 6"/>
                  <a:gd name="T6" fmla="*/ 0 w 2"/>
                  <a:gd name="T7" fmla="*/ 6 h 6"/>
                  <a:gd name="T8" fmla="*/ 2 w 2"/>
                  <a:gd name="T9" fmla="*/ 6 h 6"/>
                  <a:gd name="T10" fmla="*/ 2 w 2"/>
                  <a:gd name="T11" fmla="*/ 6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6"/>
                    </a:moveTo>
                    <a:lnTo>
                      <a:pt x="2" y="0"/>
                    </a:lnTo>
                    <a:lnTo>
                      <a:pt x="0" y="2"/>
                    </a:lnTo>
                    <a:lnTo>
                      <a:pt x="0" y="6"/>
                    </a:lnTo>
                    <a:lnTo>
                      <a:pt x="2" y="6"/>
                    </a:lnTo>
                    <a:close/>
                  </a:path>
                </a:pathLst>
              </a:custGeom>
              <a:solidFill>
                <a:srgbClr val="0071B4">
                  <a:alpha val="25098"/>
                </a:srgbClr>
              </a:solidFill>
              <a:ln w="9525">
                <a:noFill/>
                <a:round/>
                <a:headEnd/>
                <a:tailEnd/>
              </a:ln>
            </p:spPr>
            <p:txBody>
              <a:bodyPr/>
              <a:lstStyle/>
              <a:p>
                <a:endParaRPr lang="en-US"/>
              </a:p>
            </p:txBody>
          </p:sp>
          <p:sp>
            <p:nvSpPr>
              <p:cNvPr id="11471" name="Rectangle 522"/>
              <p:cNvSpPr>
                <a:spLocks noChangeArrowheads="1"/>
              </p:cNvSpPr>
              <p:nvPr/>
            </p:nvSpPr>
            <p:spPr bwMode="auto">
              <a:xfrm>
                <a:off x="1747" y="2739"/>
                <a:ext cx="1" cy="1"/>
              </a:xfrm>
              <a:prstGeom prst="rect">
                <a:avLst/>
              </a:prstGeom>
              <a:solidFill>
                <a:srgbClr val="0071B4">
                  <a:alpha val="25098"/>
                </a:srgbClr>
              </a:solidFill>
              <a:ln w="9525">
                <a:noFill/>
                <a:miter lim="800000"/>
                <a:headEnd/>
                <a:tailEnd/>
              </a:ln>
            </p:spPr>
            <p:txBody>
              <a:bodyPr/>
              <a:lstStyle/>
              <a:p>
                <a:endParaRPr lang="en-US"/>
              </a:p>
            </p:txBody>
          </p:sp>
          <p:sp>
            <p:nvSpPr>
              <p:cNvPr id="11472" name="Freeform 523"/>
              <p:cNvSpPr>
                <a:spLocks/>
              </p:cNvSpPr>
              <p:nvPr/>
            </p:nvSpPr>
            <p:spPr bwMode="auto">
              <a:xfrm>
                <a:off x="1675" y="2812"/>
                <a:ext cx="6" cy="8"/>
              </a:xfrm>
              <a:custGeom>
                <a:avLst/>
                <a:gdLst>
                  <a:gd name="T0" fmla="*/ 0 w 6"/>
                  <a:gd name="T1" fmla="*/ 6 h 8"/>
                  <a:gd name="T2" fmla="*/ 0 w 6"/>
                  <a:gd name="T3" fmla="*/ 6 h 8"/>
                  <a:gd name="T4" fmla="*/ 2 w 6"/>
                  <a:gd name="T5" fmla="*/ 8 h 8"/>
                  <a:gd name="T6" fmla="*/ 2 w 6"/>
                  <a:gd name="T7" fmla="*/ 8 h 8"/>
                  <a:gd name="T8" fmla="*/ 6 w 6"/>
                  <a:gd name="T9" fmla="*/ 6 h 8"/>
                  <a:gd name="T10" fmla="*/ 6 w 6"/>
                  <a:gd name="T11" fmla="*/ 4 h 8"/>
                  <a:gd name="T12" fmla="*/ 6 w 6"/>
                  <a:gd name="T13" fmla="*/ 2 h 8"/>
                  <a:gd name="T14" fmla="*/ 6 w 6"/>
                  <a:gd name="T15" fmla="*/ 2 h 8"/>
                  <a:gd name="T16" fmla="*/ 6 w 6"/>
                  <a:gd name="T17" fmla="*/ 2 h 8"/>
                  <a:gd name="T18" fmla="*/ 4 w 6"/>
                  <a:gd name="T19" fmla="*/ 2 h 8"/>
                  <a:gd name="T20" fmla="*/ 4 w 6"/>
                  <a:gd name="T21" fmla="*/ 0 h 8"/>
                  <a:gd name="T22" fmla="*/ 2 w 6"/>
                  <a:gd name="T23" fmla="*/ 2 h 8"/>
                  <a:gd name="T24" fmla="*/ 2 w 6"/>
                  <a:gd name="T25" fmla="*/ 2 h 8"/>
                  <a:gd name="T26" fmla="*/ 2 w 6"/>
                  <a:gd name="T27" fmla="*/ 4 h 8"/>
                  <a:gd name="T28" fmla="*/ 2 w 6"/>
                  <a:gd name="T29" fmla="*/ 4 h 8"/>
                  <a:gd name="T30" fmla="*/ 2 w 6"/>
                  <a:gd name="T31" fmla="*/ 6 h 8"/>
                  <a:gd name="T32" fmla="*/ 0 w 6"/>
                  <a:gd name="T33" fmla="*/ 6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8"/>
                  <a:gd name="T53" fmla="*/ 6 w 6"/>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8">
                    <a:moveTo>
                      <a:pt x="0" y="6"/>
                    </a:moveTo>
                    <a:lnTo>
                      <a:pt x="0" y="6"/>
                    </a:lnTo>
                    <a:lnTo>
                      <a:pt x="2" y="8"/>
                    </a:lnTo>
                    <a:lnTo>
                      <a:pt x="6" y="6"/>
                    </a:lnTo>
                    <a:lnTo>
                      <a:pt x="6" y="4"/>
                    </a:lnTo>
                    <a:lnTo>
                      <a:pt x="6" y="2"/>
                    </a:lnTo>
                    <a:lnTo>
                      <a:pt x="4" y="2"/>
                    </a:lnTo>
                    <a:lnTo>
                      <a:pt x="4" y="0"/>
                    </a:lnTo>
                    <a:lnTo>
                      <a:pt x="2" y="2"/>
                    </a:lnTo>
                    <a:lnTo>
                      <a:pt x="2" y="4"/>
                    </a:lnTo>
                    <a:lnTo>
                      <a:pt x="2" y="6"/>
                    </a:lnTo>
                    <a:lnTo>
                      <a:pt x="0" y="6"/>
                    </a:lnTo>
                    <a:close/>
                  </a:path>
                </a:pathLst>
              </a:custGeom>
              <a:solidFill>
                <a:srgbClr val="0071B4">
                  <a:alpha val="25098"/>
                </a:srgbClr>
              </a:solidFill>
              <a:ln w="9525">
                <a:noFill/>
                <a:round/>
                <a:headEnd/>
                <a:tailEnd/>
              </a:ln>
            </p:spPr>
            <p:txBody>
              <a:bodyPr/>
              <a:lstStyle/>
              <a:p>
                <a:endParaRPr lang="en-US"/>
              </a:p>
            </p:txBody>
          </p:sp>
          <p:sp>
            <p:nvSpPr>
              <p:cNvPr id="11473" name="Freeform 524"/>
              <p:cNvSpPr>
                <a:spLocks/>
              </p:cNvSpPr>
              <p:nvPr/>
            </p:nvSpPr>
            <p:spPr bwMode="auto">
              <a:xfrm>
                <a:off x="1695" y="2771"/>
                <a:ext cx="6" cy="2"/>
              </a:xfrm>
              <a:custGeom>
                <a:avLst/>
                <a:gdLst>
                  <a:gd name="T0" fmla="*/ 6 w 6"/>
                  <a:gd name="T1" fmla="*/ 2 h 2"/>
                  <a:gd name="T2" fmla="*/ 6 w 6"/>
                  <a:gd name="T3" fmla="*/ 0 h 2"/>
                  <a:gd name="T4" fmla="*/ 4 w 6"/>
                  <a:gd name="T5" fmla="*/ 0 h 2"/>
                  <a:gd name="T6" fmla="*/ 2 w 6"/>
                  <a:gd name="T7" fmla="*/ 0 h 2"/>
                  <a:gd name="T8" fmla="*/ 0 w 6"/>
                  <a:gd name="T9" fmla="*/ 2 h 2"/>
                  <a:gd name="T10" fmla="*/ 0 w 6"/>
                  <a:gd name="T11" fmla="*/ 2 h 2"/>
                  <a:gd name="T12" fmla="*/ 0 w 6"/>
                  <a:gd name="T13" fmla="*/ 2 h 2"/>
                  <a:gd name="T14" fmla="*/ 4 w 6"/>
                  <a:gd name="T15" fmla="*/ 0 h 2"/>
                  <a:gd name="T16" fmla="*/ 6 w 6"/>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2"/>
                  <a:gd name="T29" fmla="*/ 6 w 6"/>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2">
                    <a:moveTo>
                      <a:pt x="6" y="2"/>
                    </a:moveTo>
                    <a:lnTo>
                      <a:pt x="6" y="0"/>
                    </a:lnTo>
                    <a:lnTo>
                      <a:pt x="4" y="0"/>
                    </a:lnTo>
                    <a:lnTo>
                      <a:pt x="2" y="0"/>
                    </a:lnTo>
                    <a:lnTo>
                      <a:pt x="0" y="2"/>
                    </a:lnTo>
                    <a:lnTo>
                      <a:pt x="4" y="0"/>
                    </a:lnTo>
                    <a:lnTo>
                      <a:pt x="6" y="2"/>
                    </a:lnTo>
                    <a:close/>
                  </a:path>
                </a:pathLst>
              </a:custGeom>
              <a:solidFill>
                <a:srgbClr val="0071B4">
                  <a:alpha val="25098"/>
                </a:srgbClr>
              </a:solidFill>
              <a:ln w="9525">
                <a:noFill/>
                <a:round/>
                <a:headEnd/>
                <a:tailEnd/>
              </a:ln>
            </p:spPr>
            <p:txBody>
              <a:bodyPr/>
              <a:lstStyle/>
              <a:p>
                <a:endParaRPr lang="en-US"/>
              </a:p>
            </p:txBody>
          </p:sp>
          <p:sp>
            <p:nvSpPr>
              <p:cNvPr id="11474" name="Freeform 525"/>
              <p:cNvSpPr>
                <a:spLocks/>
              </p:cNvSpPr>
              <p:nvPr/>
            </p:nvSpPr>
            <p:spPr bwMode="auto">
              <a:xfrm>
                <a:off x="1743" y="2862"/>
                <a:ext cx="30" cy="12"/>
              </a:xfrm>
              <a:custGeom>
                <a:avLst/>
                <a:gdLst>
                  <a:gd name="T0" fmla="*/ 20 w 30"/>
                  <a:gd name="T1" fmla="*/ 4 h 12"/>
                  <a:gd name="T2" fmla="*/ 18 w 30"/>
                  <a:gd name="T3" fmla="*/ 2 h 12"/>
                  <a:gd name="T4" fmla="*/ 18 w 30"/>
                  <a:gd name="T5" fmla="*/ 2 h 12"/>
                  <a:gd name="T6" fmla="*/ 6 w 30"/>
                  <a:gd name="T7" fmla="*/ 0 h 12"/>
                  <a:gd name="T8" fmla="*/ 0 w 30"/>
                  <a:gd name="T9" fmla="*/ 2 h 12"/>
                  <a:gd name="T10" fmla="*/ 0 w 30"/>
                  <a:gd name="T11" fmla="*/ 4 h 12"/>
                  <a:gd name="T12" fmla="*/ 2 w 30"/>
                  <a:gd name="T13" fmla="*/ 6 h 12"/>
                  <a:gd name="T14" fmla="*/ 4 w 30"/>
                  <a:gd name="T15" fmla="*/ 6 h 12"/>
                  <a:gd name="T16" fmla="*/ 10 w 30"/>
                  <a:gd name="T17" fmla="*/ 10 h 12"/>
                  <a:gd name="T18" fmla="*/ 12 w 30"/>
                  <a:gd name="T19" fmla="*/ 10 h 12"/>
                  <a:gd name="T20" fmla="*/ 14 w 30"/>
                  <a:gd name="T21" fmla="*/ 12 h 12"/>
                  <a:gd name="T22" fmla="*/ 16 w 30"/>
                  <a:gd name="T23" fmla="*/ 12 h 12"/>
                  <a:gd name="T24" fmla="*/ 18 w 30"/>
                  <a:gd name="T25" fmla="*/ 10 h 12"/>
                  <a:gd name="T26" fmla="*/ 20 w 30"/>
                  <a:gd name="T27" fmla="*/ 10 h 12"/>
                  <a:gd name="T28" fmla="*/ 22 w 30"/>
                  <a:gd name="T29" fmla="*/ 10 h 12"/>
                  <a:gd name="T30" fmla="*/ 26 w 30"/>
                  <a:gd name="T31" fmla="*/ 10 h 12"/>
                  <a:gd name="T32" fmla="*/ 30 w 30"/>
                  <a:gd name="T33" fmla="*/ 10 h 12"/>
                  <a:gd name="T34" fmla="*/ 28 w 30"/>
                  <a:gd name="T35" fmla="*/ 6 h 12"/>
                  <a:gd name="T36" fmla="*/ 22 w 30"/>
                  <a:gd name="T37" fmla="*/ 6 h 12"/>
                  <a:gd name="T38" fmla="*/ 20 w 30"/>
                  <a:gd name="T39" fmla="*/ 4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
                  <a:gd name="T61" fmla="*/ 0 h 12"/>
                  <a:gd name="T62" fmla="*/ 30 w 30"/>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 h="12">
                    <a:moveTo>
                      <a:pt x="20" y="4"/>
                    </a:moveTo>
                    <a:lnTo>
                      <a:pt x="18" y="2"/>
                    </a:lnTo>
                    <a:lnTo>
                      <a:pt x="6" y="0"/>
                    </a:lnTo>
                    <a:lnTo>
                      <a:pt x="0" y="2"/>
                    </a:lnTo>
                    <a:lnTo>
                      <a:pt x="0" y="4"/>
                    </a:lnTo>
                    <a:lnTo>
                      <a:pt x="2" y="6"/>
                    </a:lnTo>
                    <a:lnTo>
                      <a:pt x="4" y="6"/>
                    </a:lnTo>
                    <a:lnTo>
                      <a:pt x="10" y="10"/>
                    </a:lnTo>
                    <a:lnTo>
                      <a:pt x="12" y="10"/>
                    </a:lnTo>
                    <a:lnTo>
                      <a:pt x="14" y="12"/>
                    </a:lnTo>
                    <a:lnTo>
                      <a:pt x="16" y="12"/>
                    </a:lnTo>
                    <a:lnTo>
                      <a:pt x="18" y="10"/>
                    </a:lnTo>
                    <a:lnTo>
                      <a:pt x="20" y="10"/>
                    </a:lnTo>
                    <a:lnTo>
                      <a:pt x="22" y="10"/>
                    </a:lnTo>
                    <a:lnTo>
                      <a:pt x="26" y="10"/>
                    </a:lnTo>
                    <a:lnTo>
                      <a:pt x="30" y="10"/>
                    </a:lnTo>
                    <a:lnTo>
                      <a:pt x="28" y="6"/>
                    </a:lnTo>
                    <a:lnTo>
                      <a:pt x="22" y="6"/>
                    </a:lnTo>
                    <a:lnTo>
                      <a:pt x="20" y="4"/>
                    </a:lnTo>
                    <a:close/>
                  </a:path>
                </a:pathLst>
              </a:custGeom>
              <a:solidFill>
                <a:srgbClr val="0071B4">
                  <a:alpha val="25098"/>
                </a:srgbClr>
              </a:solidFill>
              <a:ln w="9525">
                <a:noFill/>
                <a:round/>
                <a:headEnd/>
                <a:tailEnd/>
              </a:ln>
            </p:spPr>
            <p:txBody>
              <a:bodyPr/>
              <a:lstStyle/>
              <a:p>
                <a:endParaRPr lang="en-US"/>
              </a:p>
            </p:txBody>
          </p:sp>
          <p:sp>
            <p:nvSpPr>
              <p:cNvPr id="11475" name="Freeform 526"/>
              <p:cNvSpPr>
                <a:spLocks/>
              </p:cNvSpPr>
              <p:nvPr/>
            </p:nvSpPr>
            <p:spPr bwMode="auto">
              <a:xfrm>
                <a:off x="1652" y="2795"/>
                <a:ext cx="149" cy="49"/>
              </a:xfrm>
              <a:custGeom>
                <a:avLst/>
                <a:gdLst>
                  <a:gd name="T0" fmla="*/ 149 w 149"/>
                  <a:gd name="T1" fmla="*/ 41 h 49"/>
                  <a:gd name="T2" fmla="*/ 141 w 149"/>
                  <a:gd name="T3" fmla="*/ 39 h 49"/>
                  <a:gd name="T4" fmla="*/ 139 w 149"/>
                  <a:gd name="T5" fmla="*/ 35 h 49"/>
                  <a:gd name="T6" fmla="*/ 127 w 149"/>
                  <a:gd name="T7" fmla="*/ 35 h 49"/>
                  <a:gd name="T8" fmla="*/ 127 w 149"/>
                  <a:gd name="T9" fmla="*/ 33 h 49"/>
                  <a:gd name="T10" fmla="*/ 129 w 149"/>
                  <a:gd name="T11" fmla="*/ 31 h 49"/>
                  <a:gd name="T12" fmla="*/ 125 w 149"/>
                  <a:gd name="T13" fmla="*/ 29 h 49"/>
                  <a:gd name="T14" fmla="*/ 119 w 149"/>
                  <a:gd name="T15" fmla="*/ 29 h 49"/>
                  <a:gd name="T16" fmla="*/ 117 w 149"/>
                  <a:gd name="T17" fmla="*/ 27 h 49"/>
                  <a:gd name="T18" fmla="*/ 107 w 149"/>
                  <a:gd name="T19" fmla="*/ 21 h 49"/>
                  <a:gd name="T20" fmla="*/ 95 w 149"/>
                  <a:gd name="T21" fmla="*/ 17 h 49"/>
                  <a:gd name="T22" fmla="*/ 91 w 149"/>
                  <a:gd name="T23" fmla="*/ 13 h 49"/>
                  <a:gd name="T24" fmla="*/ 87 w 149"/>
                  <a:gd name="T25" fmla="*/ 13 h 49"/>
                  <a:gd name="T26" fmla="*/ 87 w 149"/>
                  <a:gd name="T27" fmla="*/ 11 h 49"/>
                  <a:gd name="T28" fmla="*/ 85 w 149"/>
                  <a:gd name="T29" fmla="*/ 11 h 49"/>
                  <a:gd name="T30" fmla="*/ 77 w 149"/>
                  <a:gd name="T31" fmla="*/ 11 h 49"/>
                  <a:gd name="T32" fmla="*/ 73 w 149"/>
                  <a:gd name="T33" fmla="*/ 7 h 49"/>
                  <a:gd name="T34" fmla="*/ 65 w 149"/>
                  <a:gd name="T35" fmla="*/ 2 h 49"/>
                  <a:gd name="T36" fmla="*/ 59 w 149"/>
                  <a:gd name="T37" fmla="*/ 2 h 49"/>
                  <a:gd name="T38" fmla="*/ 33 w 149"/>
                  <a:gd name="T39" fmla="*/ 0 h 49"/>
                  <a:gd name="T40" fmla="*/ 6 w 149"/>
                  <a:gd name="T41" fmla="*/ 11 h 49"/>
                  <a:gd name="T42" fmla="*/ 6 w 149"/>
                  <a:gd name="T43" fmla="*/ 15 h 49"/>
                  <a:gd name="T44" fmla="*/ 4 w 149"/>
                  <a:gd name="T45" fmla="*/ 17 h 49"/>
                  <a:gd name="T46" fmla="*/ 0 w 149"/>
                  <a:gd name="T47" fmla="*/ 19 h 49"/>
                  <a:gd name="T48" fmla="*/ 6 w 149"/>
                  <a:gd name="T49" fmla="*/ 19 h 49"/>
                  <a:gd name="T50" fmla="*/ 6 w 149"/>
                  <a:gd name="T51" fmla="*/ 21 h 49"/>
                  <a:gd name="T52" fmla="*/ 12 w 149"/>
                  <a:gd name="T53" fmla="*/ 17 h 49"/>
                  <a:gd name="T54" fmla="*/ 23 w 149"/>
                  <a:gd name="T55" fmla="*/ 13 h 49"/>
                  <a:gd name="T56" fmla="*/ 29 w 149"/>
                  <a:gd name="T57" fmla="*/ 7 h 49"/>
                  <a:gd name="T58" fmla="*/ 41 w 149"/>
                  <a:gd name="T59" fmla="*/ 7 h 49"/>
                  <a:gd name="T60" fmla="*/ 43 w 149"/>
                  <a:gd name="T61" fmla="*/ 9 h 49"/>
                  <a:gd name="T62" fmla="*/ 37 w 149"/>
                  <a:gd name="T63" fmla="*/ 11 h 49"/>
                  <a:gd name="T64" fmla="*/ 39 w 149"/>
                  <a:gd name="T65" fmla="*/ 13 h 49"/>
                  <a:gd name="T66" fmla="*/ 45 w 149"/>
                  <a:gd name="T67" fmla="*/ 15 h 49"/>
                  <a:gd name="T68" fmla="*/ 47 w 149"/>
                  <a:gd name="T69" fmla="*/ 15 h 49"/>
                  <a:gd name="T70" fmla="*/ 51 w 149"/>
                  <a:gd name="T71" fmla="*/ 15 h 49"/>
                  <a:gd name="T72" fmla="*/ 53 w 149"/>
                  <a:gd name="T73" fmla="*/ 15 h 49"/>
                  <a:gd name="T74" fmla="*/ 61 w 149"/>
                  <a:gd name="T75" fmla="*/ 17 h 49"/>
                  <a:gd name="T76" fmla="*/ 75 w 149"/>
                  <a:gd name="T77" fmla="*/ 23 h 49"/>
                  <a:gd name="T78" fmla="*/ 87 w 149"/>
                  <a:gd name="T79" fmla="*/ 25 h 49"/>
                  <a:gd name="T80" fmla="*/ 95 w 149"/>
                  <a:gd name="T81" fmla="*/ 37 h 49"/>
                  <a:gd name="T82" fmla="*/ 109 w 149"/>
                  <a:gd name="T83" fmla="*/ 39 h 49"/>
                  <a:gd name="T84" fmla="*/ 109 w 149"/>
                  <a:gd name="T85" fmla="*/ 41 h 49"/>
                  <a:gd name="T86" fmla="*/ 99 w 149"/>
                  <a:gd name="T87" fmla="*/ 47 h 49"/>
                  <a:gd name="T88" fmla="*/ 101 w 149"/>
                  <a:gd name="T89" fmla="*/ 49 h 49"/>
                  <a:gd name="T90" fmla="*/ 149 w 149"/>
                  <a:gd name="T91" fmla="*/ 43 h 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9"/>
                  <a:gd name="T139" fmla="*/ 0 h 49"/>
                  <a:gd name="T140" fmla="*/ 149 w 149"/>
                  <a:gd name="T141" fmla="*/ 49 h 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9" h="49">
                    <a:moveTo>
                      <a:pt x="149" y="43"/>
                    </a:moveTo>
                    <a:lnTo>
                      <a:pt x="149" y="41"/>
                    </a:lnTo>
                    <a:lnTo>
                      <a:pt x="145" y="41"/>
                    </a:lnTo>
                    <a:lnTo>
                      <a:pt x="141" y="39"/>
                    </a:lnTo>
                    <a:lnTo>
                      <a:pt x="141" y="37"/>
                    </a:lnTo>
                    <a:lnTo>
                      <a:pt x="139" y="35"/>
                    </a:lnTo>
                    <a:lnTo>
                      <a:pt x="137" y="35"/>
                    </a:lnTo>
                    <a:lnTo>
                      <a:pt x="127" y="35"/>
                    </a:lnTo>
                    <a:lnTo>
                      <a:pt x="127" y="33"/>
                    </a:lnTo>
                    <a:lnTo>
                      <a:pt x="129" y="31"/>
                    </a:lnTo>
                    <a:lnTo>
                      <a:pt x="127" y="29"/>
                    </a:lnTo>
                    <a:lnTo>
                      <a:pt x="125" y="29"/>
                    </a:lnTo>
                    <a:lnTo>
                      <a:pt x="121" y="29"/>
                    </a:lnTo>
                    <a:lnTo>
                      <a:pt x="119" y="29"/>
                    </a:lnTo>
                    <a:lnTo>
                      <a:pt x="119" y="27"/>
                    </a:lnTo>
                    <a:lnTo>
                      <a:pt x="117" y="27"/>
                    </a:lnTo>
                    <a:lnTo>
                      <a:pt x="115" y="27"/>
                    </a:lnTo>
                    <a:lnTo>
                      <a:pt x="107" y="21"/>
                    </a:lnTo>
                    <a:lnTo>
                      <a:pt x="95" y="17"/>
                    </a:lnTo>
                    <a:lnTo>
                      <a:pt x="93" y="15"/>
                    </a:lnTo>
                    <a:lnTo>
                      <a:pt x="91" y="13"/>
                    </a:lnTo>
                    <a:lnTo>
                      <a:pt x="87" y="13"/>
                    </a:lnTo>
                    <a:lnTo>
                      <a:pt x="87" y="11"/>
                    </a:lnTo>
                    <a:lnTo>
                      <a:pt x="85" y="11"/>
                    </a:lnTo>
                    <a:lnTo>
                      <a:pt x="83" y="9"/>
                    </a:lnTo>
                    <a:lnTo>
                      <a:pt x="77" y="11"/>
                    </a:lnTo>
                    <a:lnTo>
                      <a:pt x="75" y="9"/>
                    </a:lnTo>
                    <a:lnTo>
                      <a:pt x="73" y="7"/>
                    </a:lnTo>
                    <a:lnTo>
                      <a:pt x="71" y="6"/>
                    </a:lnTo>
                    <a:lnTo>
                      <a:pt x="65" y="2"/>
                    </a:lnTo>
                    <a:lnTo>
                      <a:pt x="61" y="2"/>
                    </a:lnTo>
                    <a:lnTo>
                      <a:pt x="59" y="2"/>
                    </a:lnTo>
                    <a:lnTo>
                      <a:pt x="57" y="0"/>
                    </a:lnTo>
                    <a:lnTo>
                      <a:pt x="33" y="0"/>
                    </a:lnTo>
                    <a:lnTo>
                      <a:pt x="8" y="9"/>
                    </a:lnTo>
                    <a:lnTo>
                      <a:pt x="6" y="11"/>
                    </a:lnTo>
                    <a:lnTo>
                      <a:pt x="6" y="15"/>
                    </a:lnTo>
                    <a:lnTo>
                      <a:pt x="6" y="17"/>
                    </a:lnTo>
                    <a:lnTo>
                      <a:pt x="4" y="17"/>
                    </a:lnTo>
                    <a:lnTo>
                      <a:pt x="0" y="19"/>
                    </a:lnTo>
                    <a:lnTo>
                      <a:pt x="4" y="19"/>
                    </a:lnTo>
                    <a:lnTo>
                      <a:pt x="6" y="19"/>
                    </a:lnTo>
                    <a:lnTo>
                      <a:pt x="6" y="21"/>
                    </a:lnTo>
                    <a:lnTo>
                      <a:pt x="10" y="17"/>
                    </a:lnTo>
                    <a:lnTo>
                      <a:pt x="12" y="17"/>
                    </a:lnTo>
                    <a:lnTo>
                      <a:pt x="14" y="15"/>
                    </a:lnTo>
                    <a:lnTo>
                      <a:pt x="23" y="13"/>
                    </a:lnTo>
                    <a:lnTo>
                      <a:pt x="23" y="9"/>
                    </a:lnTo>
                    <a:lnTo>
                      <a:pt x="29" y="7"/>
                    </a:lnTo>
                    <a:lnTo>
                      <a:pt x="41" y="7"/>
                    </a:lnTo>
                    <a:lnTo>
                      <a:pt x="43" y="7"/>
                    </a:lnTo>
                    <a:lnTo>
                      <a:pt x="43" y="9"/>
                    </a:lnTo>
                    <a:lnTo>
                      <a:pt x="37" y="11"/>
                    </a:lnTo>
                    <a:lnTo>
                      <a:pt x="39" y="13"/>
                    </a:lnTo>
                    <a:lnTo>
                      <a:pt x="45" y="15"/>
                    </a:lnTo>
                    <a:lnTo>
                      <a:pt x="47" y="15"/>
                    </a:lnTo>
                    <a:lnTo>
                      <a:pt x="49" y="15"/>
                    </a:lnTo>
                    <a:lnTo>
                      <a:pt x="51" y="15"/>
                    </a:lnTo>
                    <a:lnTo>
                      <a:pt x="53" y="15"/>
                    </a:lnTo>
                    <a:lnTo>
                      <a:pt x="59" y="15"/>
                    </a:lnTo>
                    <a:lnTo>
                      <a:pt x="61" y="17"/>
                    </a:lnTo>
                    <a:lnTo>
                      <a:pt x="65" y="19"/>
                    </a:lnTo>
                    <a:lnTo>
                      <a:pt x="75" y="23"/>
                    </a:lnTo>
                    <a:lnTo>
                      <a:pt x="85" y="23"/>
                    </a:lnTo>
                    <a:lnTo>
                      <a:pt x="87" y="25"/>
                    </a:lnTo>
                    <a:lnTo>
                      <a:pt x="89" y="31"/>
                    </a:lnTo>
                    <a:lnTo>
                      <a:pt x="95" y="37"/>
                    </a:lnTo>
                    <a:lnTo>
                      <a:pt x="103" y="37"/>
                    </a:lnTo>
                    <a:lnTo>
                      <a:pt x="109" y="39"/>
                    </a:lnTo>
                    <a:lnTo>
                      <a:pt x="109" y="41"/>
                    </a:lnTo>
                    <a:lnTo>
                      <a:pt x="103" y="45"/>
                    </a:lnTo>
                    <a:lnTo>
                      <a:pt x="99" y="47"/>
                    </a:lnTo>
                    <a:lnTo>
                      <a:pt x="99" y="49"/>
                    </a:lnTo>
                    <a:lnTo>
                      <a:pt x="101" y="49"/>
                    </a:lnTo>
                    <a:lnTo>
                      <a:pt x="137" y="47"/>
                    </a:lnTo>
                    <a:lnTo>
                      <a:pt x="149" y="43"/>
                    </a:lnTo>
                    <a:close/>
                  </a:path>
                </a:pathLst>
              </a:custGeom>
              <a:solidFill>
                <a:srgbClr val="0071B4">
                  <a:alpha val="25098"/>
                </a:srgbClr>
              </a:solidFill>
              <a:ln w="9525">
                <a:noFill/>
                <a:round/>
                <a:headEnd/>
                <a:tailEnd/>
              </a:ln>
            </p:spPr>
            <p:txBody>
              <a:bodyPr/>
              <a:lstStyle/>
              <a:p>
                <a:endParaRPr lang="en-US"/>
              </a:p>
            </p:txBody>
          </p:sp>
          <p:sp>
            <p:nvSpPr>
              <p:cNvPr id="11476" name="Freeform 527"/>
              <p:cNvSpPr>
                <a:spLocks/>
              </p:cNvSpPr>
              <p:nvPr/>
            </p:nvSpPr>
            <p:spPr bwMode="auto">
              <a:xfrm>
                <a:off x="1875" y="2438"/>
                <a:ext cx="2" cy="4"/>
              </a:xfrm>
              <a:custGeom>
                <a:avLst/>
                <a:gdLst>
                  <a:gd name="T0" fmla="*/ 0 w 2"/>
                  <a:gd name="T1" fmla="*/ 0 h 4"/>
                  <a:gd name="T2" fmla="*/ 0 w 2"/>
                  <a:gd name="T3" fmla="*/ 2 h 4"/>
                  <a:gd name="T4" fmla="*/ 0 w 2"/>
                  <a:gd name="T5" fmla="*/ 4 h 4"/>
                  <a:gd name="T6" fmla="*/ 2 w 2"/>
                  <a:gd name="T7" fmla="*/ 4 h 4"/>
                  <a:gd name="T8" fmla="*/ 2 w 2"/>
                  <a:gd name="T9" fmla="*/ 2 h 4"/>
                  <a:gd name="T10" fmla="*/ 2 w 2"/>
                  <a:gd name="T11" fmla="*/ 2 h 4"/>
                  <a:gd name="T12" fmla="*/ 2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2"/>
                    </a:lnTo>
                    <a:lnTo>
                      <a:pt x="0" y="4"/>
                    </a:lnTo>
                    <a:lnTo>
                      <a:pt x="2" y="4"/>
                    </a:lnTo>
                    <a:lnTo>
                      <a:pt x="2"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477" name="Freeform 528"/>
              <p:cNvSpPr>
                <a:spLocks/>
              </p:cNvSpPr>
              <p:nvPr/>
            </p:nvSpPr>
            <p:spPr bwMode="auto">
              <a:xfrm>
                <a:off x="1932" y="2874"/>
                <a:ext cx="2" cy="2"/>
              </a:xfrm>
              <a:custGeom>
                <a:avLst/>
                <a:gdLst>
                  <a:gd name="T0" fmla="*/ 0 w 2"/>
                  <a:gd name="T1" fmla="*/ 2 h 2"/>
                  <a:gd name="T2" fmla="*/ 2 w 2"/>
                  <a:gd name="T3" fmla="*/ 0 h 2"/>
                  <a:gd name="T4" fmla="*/ 0 w 2"/>
                  <a:gd name="T5" fmla="*/ 0 h 2"/>
                  <a:gd name="T6" fmla="*/ 0 w 2"/>
                  <a:gd name="T7" fmla="*/ 0 h 2"/>
                  <a:gd name="T8" fmla="*/ 0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478" name="Freeform 529"/>
              <p:cNvSpPr>
                <a:spLocks/>
              </p:cNvSpPr>
              <p:nvPr/>
            </p:nvSpPr>
            <p:spPr bwMode="auto">
              <a:xfrm>
                <a:off x="4533" y="2990"/>
                <a:ext cx="65" cy="57"/>
              </a:xfrm>
              <a:custGeom>
                <a:avLst/>
                <a:gdLst>
                  <a:gd name="T0" fmla="*/ 51 w 65"/>
                  <a:gd name="T1" fmla="*/ 0 h 57"/>
                  <a:gd name="T2" fmla="*/ 49 w 65"/>
                  <a:gd name="T3" fmla="*/ 0 h 57"/>
                  <a:gd name="T4" fmla="*/ 49 w 65"/>
                  <a:gd name="T5" fmla="*/ 10 h 57"/>
                  <a:gd name="T6" fmla="*/ 47 w 65"/>
                  <a:gd name="T7" fmla="*/ 10 h 57"/>
                  <a:gd name="T8" fmla="*/ 39 w 65"/>
                  <a:gd name="T9" fmla="*/ 10 h 57"/>
                  <a:gd name="T10" fmla="*/ 39 w 65"/>
                  <a:gd name="T11" fmla="*/ 14 h 57"/>
                  <a:gd name="T12" fmla="*/ 35 w 65"/>
                  <a:gd name="T13" fmla="*/ 16 h 57"/>
                  <a:gd name="T14" fmla="*/ 31 w 65"/>
                  <a:gd name="T15" fmla="*/ 22 h 57"/>
                  <a:gd name="T16" fmla="*/ 27 w 65"/>
                  <a:gd name="T17" fmla="*/ 20 h 57"/>
                  <a:gd name="T18" fmla="*/ 20 w 65"/>
                  <a:gd name="T19" fmla="*/ 14 h 57"/>
                  <a:gd name="T20" fmla="*/ 16 w 65"/>
                  <a:gd name="T21" fmla="*/ 18 h 57"/>
                  <a:gd name="T22" fmla="*/ 14 w 65"/>
                  <a:gd name="T23" fmla="*/ 22 h 57"/>
                  <a:gd name="T24" fmla="*/ 4 w 65"/>
                  <a:gd name="T25" fmla="*/ 26 h 57"/>
                  <a:gd name="T26" fmla="*/ 2 w 65"/>
                  <a:gd name="T27" fmla="*/ 39 h 57"/>
                  <a:gd name="T28" fmla="*/ 4 w 65"/>
                  <a:gd name="T29" fmla="*/ 39 h 57"/>
                  <a:gd name="T30" fmla="*/ 10 w 65"/>
                  <a:gd name="T31" fmla="*/ 28 h 57"/>
                  <a:gd name="T32" fmla="*/ 14 w 65"/>
                  <a:gd name="T33" fmla="*/ 34 h 57"/>
                  <a:gd name="T34" fmla="*/ 18 w 65"/>
                  <a:gd name="T35" fmla="*/ 30 h 57"/>
                  <a:gd name="T36" fmla="*/ 20 w 65"/>
                  <a:gd name="T37" fmla="*/ 30 h 57"/>
                  <a:gd name="T38" fmla="*/ 22 w 65"/>
                  <a:gd name="T39" fmla="*/ 30 h 57"/>
                  <a:gd name="T40" fmla="*/ 26 w 65"/>
                  <a:gd name="T41" fmla="*/ 26 h 57"/>
                  <a:gd name="T42" fmla="*/ 31 w 65"/>
                  <a:gd name="T43" fmla="*/ 32 h 57"/>
                  <a:gd name="T44" fmla="*/ 29 w 65"/>
                  <a:gd name="T45" fmla="*/ 38 h 57"/>
                  <a:gd name="T46" fmla="*/ 33 w 65"/>
                  <a:gd name="T47" fmla="*/ 49 h 57"/>
                  <a:gd name="T48" fmla="*/ 45 w 65"/>
                  <a:gd name="T49" fmla="*/ 53 h 57"/>
                  <a:gd name="T50" fmla="*/ 47 w 65"/>
                  <a:gd name="T51" fmla="*/ 55 h 57"/>
                  <a:gd name="T52" fmla="*/ 53 w 65"/>
                  <a:gd name="T53" fmla="*/ 51 h 57"/>
                  <a:gd name="T54" fmla="*/ 51 w 65"/>
                  <a:gd name="T55" fmla="*/ 45 h 57"/>
                  <a:gd name="T56" fmla="*/ 49 w 65"/>
                  <a:gd name="T57" fmla="*/ 39 h 57"/>
                  <a:gd name="T58" fmla="*/ 55 w 65"/>
                  <a:gd name="T59" fmla="*/ 34 h 57"/>
                  <a:gd name="T60" fmla="*/ 59 w 65"/>
                  <a:gd name="T61" fmla="*/ 45 h 57"/>
                  <a:gd name="T62" fmla="*/ 61 w 65"/>
                  <a:gd name="T63" fmla="*/ 39 h 57"/>
                  <a:gd name="T64" fmla="*/ 63 w 65"/>
                  <a:gd name="T65" fmla="*/ 38 h 57"/>
                  <a:gd name="T66" fmla="*/ 65 w 65"/>
                  <a:gd name="T67" fmla="*/ 32 h 57"/>
                  <a:gd name="T68" fmla="*/ 63 w 65"/>
                  <a:gd name="T69" fmla="*/ 22 h 57"/>
                  <a:gd name="T70" fmla="*/ 61 w 65"/>
                  <a:gd name="T71" fmla="*/ 18 h 57"/>
                  <a:gd name="T72" fmla="*/ 61 w 65"/>
                  <a:gd name="T73" fmla="*/ 14 h 57"/>
                  <a:gd name="T74" fmla="*/ 59 w 65"/>
                  <a:gd name="T75" fmla="*/ 6 h 57"/>
                  <a:gd name="T76" fmla="*/ 57 w 65"/>
                  <a:gd name="T77" fmla="*/ 6 h 57"/>
                  <a:gd name="T78" fmla="*/ 53 w 65"/>
                  <a:gd name="T79" fmla="*/ 2 h 5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5"/>
                  <a:gd name="T121" fmla="*/ 0 h 57"/>
                  <a:gd name="T122" fmla="*/ 65 w 65"/>
                  <a:gd name="T123" fmla="*/ 57 h 5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5" h="57">
                    <a:moveTo>
                      <a:pt x="53" y="2"/>
                    </a:moveTo>
                    <a:lnTo>
                      <a:pt x="51" y="0"/>
                    </a:lnTo>
                    <a:lnTo>
                      <a:pt x="49" y="0"/>
                    </a:lnTo>
                    <a:lnTo>
                      <a:pt x="49" y="6"/>
                    </a:lnTo>
                    <a:lnTo>
                      <a:pt x="49" y="10"/>
                    </a:lnTo>
                    <a:lnTo>
                      <a:pt x="47" y="10"/>
                    </a:lnTo>
                    <a:lnTo>
                      <a:pt x="43" y="12"/>
                    </a:lnTo>
                    <a:lnTo>
                      <a:pt x="39" y="10"/>
                    </a:lnTo>
                    <a:lnTo>
                      <a:pt x="39" y="12"/>
                    </a:lnTo>
                    <a:lnTo>
                      <a:pt x="39" y="14"/>
                    </a:lnTo>
                    <a:lnTo>
                      <a:pt x="37" y="16"/>
                    </a:lnTo>
                    <a:lnTo>
                      <a:pt x="35" y="16"/>
                    </a:lnTo>
                    <a:lnTo>
                      <a:pt x="33" y="18"/>
                    </a:lnTo>
                    <a:lnTo>
                      <a:pt x="31" y="22"/>
                    </a:lnTo>
                    <a:lnTo>
                      <a:pt x="26" y="24"/>
                    </a:lnTo>
                    <a:lnTo>
                      <a:pt x="27" y="20"/>
                    </a:lnTo>
                    <a:lnTo>
                      <a:pt x="26" y="16"/>
                    </a:lnTo>
                    <a:lnTo>
                      <a:pt x="20" y="14"/>
                    </a:lnTo>
                    <a:lnTo>
                      <a:pt x="20" y="16"/>
                    </a:lnTo>
                    <a:lnTo>
                      <a:pt x="16" y="18"/>
                    </a:lnTo>
                    <a:lnTo>
                      <a:pt x="14" y="20"/>
                    </a:lnTo>
                    <a:lnTo>
                      <a:pt x="14" y="22"/>
                    </a:lnTo>
                    <a:lnTo>
                      <a:pt x="6" y="24"/>
                    </a:lnTo>
                    <a:lnTo>
                      <a:pt x="4" y="26"/>
                    </a:lnTo>
                    <a:lnTo>
                      <a:pt x="0" y="36"/>
                    </a:lnTo>
                    <a:lnTo>
                      <a:pt x="2" y="39"/>
                    </a:lnTo>
                    <a:lnTo>
                      <a:pt x="4" y="39"/>
                    </a:lnTo>
                    <a:lnTo>
                      <a:pt x="8" y="32"/>
                    </a:lnTo>
                    <a:lnTo>
                      <a:pt x="10" y="28"/>
                    </a:lnTo>
                    <a:lnTo>
                      <a:pt x="12" y="28"/>
                    </a:lnTo>
                    <a:lnTo>
                      <a:pt x="14" y="34"/>
                    </a:lnTo>
                    <a:lnTo>
                      <a:pt x="14" y="32"/>
                    </a:lnTo>
                    <a:lnTo>
                      <a:pt x="18" y="30"/>
                    </a:lnTo>
                    <a:lnTo>
                      <a:pt x="20" y="30"/>
                    </a:lnTo>
                    <a:lnTo>
                      <a:pt x="22" y="32"/>
                    </a:lnTo>
                    <a:lnTo>
                      <a:pt x="22" y="30"/>
                    </a:lnTo>
                    <a:lnTo>
                      <a:pt x="24" y="26"/>
                    </a:lnTo>
                    <a:lnTo>
                      <a:pt x="26" y="26"/>
                    </a:lnTo>
                    <a:lnTo>
                      <a:pt x="27" y="28"/>
                    </a:lnTo>
                    <a:lnTo>
                      <a:pt x="31" y="32"/>
                    </a:lnTo>
                    <a:lnTo>
                      <a:pt x="31" y="34"/>
                    </a:lnTo>
                    <a:lnTo>
                      <a:pt x="29" y="38"/>
                    </a:lnTo>
                    <a:lnTo>
                      <a:pt x="31" y="45"/>
                    </a:lnTo>
                    <a:lnTo>
                      <a:pt x="33" y="49"/>
                    </a:lnTo>
                    <a:lnTo>
                      <a:pt x="41" y="53"/>
                    </a:lnTo>
                    <a:lnTo>
                      <a:pt x="45" y="53"/>
                    </a:lnTo>
                    <a:lnTo>
                      <a:pt x="47" y="51"/>
                    </a:lnTo>
                    <a:lnTo>
                      <a:pt x="47" y="55"/>
                    </a:lnTo>
                    <a:lnTo>
                      <a:pt x="49" y="57"/>
                    </a:lnTo>
                    <a:lnTo>
                      <a:pt x="53" y="51"/>
                    </a:lnTo>
                    <a:lnTo>
                      <a:pt x="51" y="45"/>
                    </a:lnTo>
                    <a:lnTo>
                      <a:pt x="49" y="43"/>
                    </a:lnTo>
                    <a:lnTo>
                      <a:pt x="49" y="39"/>
                    </a:lnTo>
                    <a:lnTo>
                      <a:pt x="55" y="34"/>
                    </a:lnTo>
                    <a:lnTo>
                      <a:pt x="57" y="38"/>
                    </a:lnTo>
                    <a:lnTo>
                      <a:pt x="59" y="45"/>
                    </a:lnTo>
                    <a:lnTo>
                      <a:pt x="61" y="47"/>
                    </a:lnTo>
                    <a:lnTo>
                      <a:pt x="61" y="39"/>
                    </a:lnTo>
                    <a:lnTo>
                      <a:pt x="61" y="38"/>
                    </a:lnTo>
                    <a:lnTo>
                      <a:pt x="63" y="38"/>
                    </a:lnTo>
                    <a:lnTo>
                      <a:pt x="65" y="36"/>
                    </a:lnTo>
                    <a:lnTo>
                      <a:pt x="65" y="32"/>
                    </a:lnTo>
                    <a:lnTo>
                      <a:pt x="63" y="26"/>
                    </a:lnTo>
                    <a:lnTo>
                      <a:pt x="63" y="22"/>
                    </a:lnTo>
                    <a:lnTo>
                      <a:pt x="61" y="20"/>
                    </a:lnTo>
                    <a:lnTo>
                      <a:pt x="61" y="18"/>
                    </a:lnTo>
                    <a:lnTo>
                      <a:pt x="59" y="16"/>
                    </a:lnTo>
                    <a:lnTo>
                      <a:pt x="61" y="14"/>
                    </a:lnTo>
                    <a:lnTo>
                      <a:pt x="61" y="12"/>
                    </a:lnTo>
                    <a:lnTo>
                      <a:pt x="59" y="6"/>
                    </a:lnTo>
                    <a:lnTo>
                      <a:pt x="57" y="6"/>
                    </a:lnTo>
                    <a:lnTo>
                      <a:pt x="55" y="4"/>
                    </a:lnTo>
                    <a:lnTo>
                      <a:pt x="53" y="2"/>
                    </a:lnTo>
                    <a:close/>
                  </a:path>
                </a:pathLst>
              </a:custGeom>
              <a:solidFill>
                <a:srgbClr val="0071B4">
                  <a:alpha val="25098"/>
                </a:srgbClr>
              </a:solidFill>
              <a:ln w="9525">
                <a:noFill/>
                <a:round/>
                <a:headEnd/>
                <a:tailEnd/>
              </a:ln>
            </p:spPr>
            <p:txBody>
              <a:bodyPr/>
              <a:lstStyle/>
              <a:p>
                <a:endParaRPr lang="en-US"/>
              </a:p>
            </p:txBody>
          </p:sp>
          <p:sp>
            <p:nvSpPr>
              <p:cNvPr id="11479" name="Freeform 530"/>
              <p:cNvSpPr>
                <a:spLocks/>
              </p:cNvSpPr>
              <p:nvPr/>
            </p:nvSpPr>
            <p:spPr bwMode="auto">
              <a:xfrm>
                <a:off x="4590" y="2986"/>
                <a:ext cx="2" cy="4"/>
              </a:xfrm>
              <a:custGeom>
                <a:avLst/>
                <a:gdLst>
                  <a:gd name="T0" fmla="*/ 2 w 2"/>
                  <a:gd name="T1" fmla="*/ 4 h 4"/>
                  <a:gd name="T2" fmla="*/ 2 w 2"/>
                  <a:gd name="T3" fmla="*/ 2 h 4"/>
                  <a:gd name="T4" fmla="*/ 0 w 2"/>
                  <a:gd name="T5" fmla="*/ 0 h 4"/>
                  <a:gd name="T6" fmla="*/ 0 w 2"/>
                  <a:gd name="T7" fmla="*/ 2 h 4"/>
                  <a:gd name="T8" fmla="*/ 0 w 2"/>
                  <a:gd name="T9" fmla="*/ 2 h 4"/>
                  <a:gd name="T10" fmla="*/ 2 w 2"/>
                  <a:gd name="T11" fmla="*/ 4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4"/>
                    </a:moveTo>
                    <a:lnTo>
                      <a:pt x="2" y="2"/>
                    </a:lnTo>
                    <a:lnTo>
                      <a:pt x="0" y="0"/>
                    </a:lnTo>
                    <a:lnTo>
                      <a:pt x="0" y="2"/>
                    </a:lnTo>
                    <a:lnTo>
                      <a:pt x="2" y="4"/>
                    </a:lnTo>
                    <a:close/>
                  </a:path>
                </a:pathLst>
              </a:custGeom>
              <a:solidFill>
                <a:srgbClr val="0071B4">
                  <a:alpha val="25098"/>
                </a:srgbClr>
              </a:solidFill>
              <a:ln w="9525">
                <a:noFill/>
                <a:round/>
                <a:headEnd/>
                <a:tailEnd/>
              </a:ln>
            </p:spPr>
            <p:txBody>
              <a:bodyPr/>
              <a:lstStyle/>
              <a:p>
                <a:endParaRPr lang="en-US"/>
              </a:p>
            </p:txBody>
          </p:sp>
          <p:sp>
            <p:nvSpPr>
              <p:cNvPr id="11480" name="Freeform 531"/>
              <p:cNvSpPr>
                <a:spLocks/>
              </p:cNvSpPr>
              <p:nvPr/>
            </p:nvSpPr>
            <p:spPr bwMode="auto">
              <a:xfrm>
                <a:off x="4122" y="2936"/>
                <a:ext cx="6" cy="28"/>
              </a:xfrm>
              <a:custGeom>
                <a:avLst/>
                <a:gdLst>
                  <a:gd name="T0" fmla="*/ 2 w 6"/>
                  <a:gd name="T1" fmla="*/ 18 h 28"/>
                  <a:gd name="T2" fmla="*/ 0 w 6"/>
                  <a:gd name="T3" fmla="*/ 24 h 28"/>
                  <a:gd name="T4" fmla="*/ 0 w 6"/>
                  <a:gd name="T5" fmla="*/ 26 h 28"/>
                  <a:gd name="T6" fmla="*/ 2 w 6"/>
                  <a:gd name="T7" fmla="*/ 28 h 28"/>
                  <a:gd name="T8" fmla="*/ 2 w 6"/>
                  <a:gd name="T9" fmla="*/ 28 h 28"/>
                  <a:gd name="T10" fmla="*/ 2 w 6"/>
                  <a:gd name="T11" fmla="*/ 26 h 28"/>
                  <a:gd name="T12" fmla="*/ 6 w 6"/>
                  <a:gd name="T13" fmla="*/ 10 h 28"/>
                  <a:gd name="T14" fmla="*/ 4 w 6"/>
                  <a:gd name="T15" fmla="*/ 8 h 28"/>
                  <a:gd name="T16" fmla="*/ 4 w 6"/>
                  <a:gd name="T17" fmla="*/ 6 h 28"/>
                  <a:gd name="T18" fmla="*/ 6 w 6"/>
                  <a:gd name="T19" fmla="*/ 6 h 28"/>
                  <a:gd name="T20" fmla="*/ 6 w 6"/>
                  <a:gd name="T21" fmla="*/ 0 h 28"/>
                  <a:gd name="T22" fmla="*/ 6 w 6"/>
                  <a:gd name="T23" fmla="*/ 0 h 28"/>
                  <a:gd name="T24" fmla="*/ 2 w 6"/>
                  <a:gd name="T25" fmla="*/ 18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28"/>
                  <a:gd name="T41" fmla="*/ 6 w 6"/>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28">
                    <a:moveTo>
                      <a:pt x="2" y="18"/>
                    </a:moveTo>
                    <a:lnTo>
                      <a:pt x="0" y="24"/>
                    </a:lnTo>
                    <a:lnTo>
                      <a:pt x="0" y="26"/>
                    </a:lnTo>
                    <a:lnTo>
                      <a:pt x="2" y="28"/>
                    </a:lnTo>
                    <a:lnTo>
                      <a:pt x="2" y="26"/>
                    </a:lnTo>
                    <a:lnTo>
                      <a:pt x="6" y="10"/>
                    </a:lnTo>
                    <a:lnTo>
                      <a:pt x="4" y="8"/>
                    </a:lnTo>
                    <a:lnTo>
                      <a:pt x="4" y="6"/>
                    </a:lnTo>
                    <a:lnTo>
                      <a:pt x="6" y="6"/>
                    </a:lnTo>
                    <a:lnTo>
                      <a:pt x="6" y="0"/>
                    </a:lnTo>
                    <a:lnTo>
                      <a:pt x="2" y="18"/>
                    </a:lnTo>
                    <a:close/>
                  </a:path>
                </a:pathLst>
              </a:custGeom>
              <a:solidFill>
                <a:srgbClr val="0071B4">
                  <a:alpha val="25098"/>
                </a:srgbClr>
              </a:solidFill>
              <a:ln w="9525">
                <a:noFill/>
                <a:round/>
                <a:headEnd/>
                <a:tailEnd/>
              </a:ln>
            </p:spPr>
            <p:txBody>
              <a:bodyPr/>
              <a:lstStyle/>
              <a:p>
                <a:endParaRPr lang="en-US"/>
              </a:p>
            </p:txBody>
          </p:sp>
          <p:sp>
            <p:nvSpPr>
              <p:cNvPr id="11481" name="Freeform 532"/>
              <p:cNvSpPr>
                <a:spLocks/>
              </p:cNvSpPr>
              <p:nvPr/>
            </p:nvSpPr>
            <p:spPr bwMode="auto">
              <a:xfrm>
                <a:off x="4566" y="2950"/>
                <a:ext cx="20" cy="22"/>
              </a:xfrm>
              <a:custGeom>
                <a:avLst/>
                <a:gdLst>
                  <a:gd name="T0" fmla="*/ 12 w 20"/>
                  <a:gd name="T1" fmla="*/ 0 h 22"/>
                  <a:gd name="T2" fmla="*/ 10 w 20"/>
                  <a:gd name="T3" fmla="*/ 0 h 22"/>
                  <a:gd name="T4" fmla="*/ 6 w 20"/>
                  <a:gd name="T5" fmla="*/ 0 h 22"/>
                  <a:gd name="T6" fmla="*/ 0 w 20"/>
                  <a:gd name="T7" fmla="*/ 0 h 22"/>
                  <a:gd name="T8" fmla="*/ 0 w 20"/>
                  <a:gd name="T9" fmla="*/ 0 h 22"/>
                  <a:gd name="T10" fmla="*/ 0 w 20"/>
                  <a:gd name="T11" fmla="*/ 0 h 22"/>
                  <a:gd name="T12" fmla="*/ 2 w 20"/>
                  <a:gd name="T13" fmla="*/ 4 h 22"/>
                  <a:gd name="T14" fmla="*/ 4 w 20"/>
                  <a:gd name="T15" fmla="*/ 6 h 22"/>
                  <a:gd name="T16" fmla="*/ 4 w 20"/>
                  <a:gd name="T17" fmla="*/ 8 h 22"/>
                  <a:gd name="T18" fmla="*/ 10 w 20"/>
                  <a:gd name="T19" fmla="*/ 12 h 22"/>
                  <a:gd name="T20" fmla="*/ 8 w 20"/>
                  <a:gd name="T21" fmla="*/ 14 h 22"/>
                  <a:gd name="T22" fmla="*/ 8 w 20"/>
                  <a:gd name="T23" fmla="*/ 16 h 22"/>
                  <a:gd name="T24" fmla="*/ 10 w 20"/>
                  <a:gd name="T25" fmla="*/ 18 h 22"/>
                  <a:gd name="T26" fmla="*/ 12 w 20"/>
                  <a:gd name="T27" fmla="*/ 18 h 22"/>
                  <a:gd name="T28" fmla="*/ 14 w 20"/>
                  <a:gd name="T29" fmla="*/ 20 h 22"/>
                  <a:gd name="T30" fmla="*/ 16 w 20"/>
                  <a:gd name="T31" fmla="*/ 22 h 22"/>
                  <a:gd name="T32" fmla="*/ 20 w 20"/>
                  <a:gd name="T33" fmla="*/ 22 h 22"/>
                  <a:gd name="T34" fmla="*/ 18 w 20"/>
                  <a:gd name="T35" fmla="*/ 18 h 22"/>
                  <a:gd name="T36" fmla="*/ 16 w 20"/>
                  <a:gd name="T37" fmla="*/ 12 h 22"/>
                  <a:gd name="T38" fmla="*/ 16 w 20"/>
                  <a:gd name="T39" fmla="*/ 4 h 22"/>
                  <a:gd name="T40" fmla="*/ 14 w 20"/>
                  <a:gd name="T41" fmla="*/ 2 h 22"/>
                  <a:gd name="T42" fmla="*/ 14 w 20"/>
                  <a:gd name="T43" fmla="*/ 0 h 22"/>
                  <a:gd name="T44" fmla="*/ 12 w 2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2"/>
                  <a:gd name="T71" fmla="*/ 20 w 20"/>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2">
                    <a:moveTo>
                      <a:pt x="12" y="0"/>
                    </a:moveTo>
                    <a:lnTo>
                      <a:pt x="10" y="0"/>
                    </a:lnTo>
                    <a:lnTo>
                      <a:pt x="6" y="0"/>
                    </a:lnTo>
                    <a:lnTo>
                      <a:pt x="0" y="0"/>
                    </a:lnTo>
                    <a:lnTo>
                      <a:pt x="2" y="4"/>
                    </a:lnTo>
                    <a:lnTo>
                      <a:pt x="4" y="6"/>
                    </a:lnTo>
                    <a:lnTo>
                      <a:pt x="4" y="8"/>
                    </a:lnTo>
                    <a:lnTo>
                      <a:pt x="10" y="12"/>
                    </a:lnTo>
                    <a:lnTo>
                      <a:pt x="8" y="14"/>
                    </a:lnTo>
                    <a:lnTo>
                      <a:pt x="8" y="16"/>
                    </a:lnTo>
                    <a:lnTo>
                      <a:pt x="10" y="18"/>
                    </a:lnTo>
                    <a:lnTo>
                      <a:pt x="12" y="18"/>
                    </a:lnTo>
                    <a:lnTo>
                      <a:pt x="14" y="20"/>
                    </a:lnTo>
                    <a:lnTo>
                      <a:pt x="16" y="22"/>
                    </a:lnTo>
                    <a:lnTo>
                      <a:pt x="20" y="22"/>
                    </a:lnTo>
                    <a:lnTo>
                      <a:pt x="18" y="18"/>
                    </a:lnTo>
                    <a:lnTo>
                      <a:pt x="16" y="12"/>
                    </a:lnTo>
                    <a:lnTo>
                      <a:pt x="16" y="4"/>
                    </a:lnTo>
                    <a:lnTo>
                      <a:pt x="14" y="2"/>
                    </a:lnTo>
                    <a:lnTo>
                      <a:pt x="14" y="0"/>
                    </a:lnTo>
                    <a:lnTo>
                      <a:pt x="12" y="0"/>
                    </a:lnTo>
                    <a:close/>
                  </a:path>
                </a:pathLst>
              </a:custGeom>
              <a:solidFill>
                <a:srgbClr val="0071B4">
                  <a:alpha val="25098"/>
                </a:srgbClr>
              </a:solidFill>
              <a:ln w="9525">
                <a:noFill/>
                <a:round/>
                <a:headEnd/>
                <a:tailEnd/>
              </a:ln>
            </p:spPr>
            <p:txBody>
              <a:bodyPr/>
              <a:lstStyle/>
              <a:p>
                <a:endParaRPr lang="en-US"/>
              </a:p>
            </p:txBody>
          </p:sp>
          <p:sp>
            <p:nvSpPr>
              <p:cNvPr id="11482" name="Freeform 533"/>
              <p:cNvSpPr>
                <a:spLocks/>
              </p:cNvSpPr>
              <p:nvPr/>
            </p:nvSpPr>
            <p:spPr bwMode="auto">
              <a:xfrm>
                <a:off x="4580" y="2769"/>
                <a:ext cx="2" cy="2"/>
              </a:xfrm>
              <a:custGeom>
                <a:avLst/>
                <a:gdLst>
                  <a:gd name="T0" fmla="*/ 0 w 2"/>
                  <a:gd name="T1" fmla="*/ 2 h 2"/>
                  <a:gd name="T2" fmla="*/ 2 w 2"/>
                  <a:gd name="T3" fmla="*/ 2 h 2"/>
                  <a:gd name="T4" fmla="*/ 2 w 2"/>
                  <a:gd name="T5" fmla="*/ 2 h 2"/>
                  <a:gd name="T6" fmla="*/ 0 w 2"/>
                  <a:gd name="T7" fmla="*/ 0 h 2"/>
                  <a:gd name="T8" fmla="*/ 0 w 2"/>
                  <a:gd name="T9" fmla="*/ 0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2" y="2"/>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483" name="Freeform 534"/>
              <p:cNvSpPr>
                <a:spLocks/>
              </p:cNvSpPr>
              <p:nvPr/>
            </p:nvSpPr>
            <p:spPr bwMode="auto">
              <a:xfrm>
                <a:off x="3457" y="3294"/>
                <a:ext cx="4" cy="4"/>
              </a:xfrm>
              <a:custGeom>
                <a:avLst/>
                <a:gdLst>
                  <a:gd name="T0" fmla="*/ 4 w 4"/>
                  <a:gd name="T1" fmla="*/ 0 h 4"/>
                  <a:gd name="T2" fmla="*/ 2 w 4"/>
                  <a:gd name="T3" fmla="*/ 0 h 4"/>
                  <a:gd name="T4" fmla="*/ 2 w 4"/>
                  <a:gd name="T5" fmla="*/ 2 h 4"/>
                  <a:gd name="T6" fmla="*/ 0 w 4"/>
                  <a:gd name="T7" fmla="*/ 2 h 4"/>
                  <a:gd name="T8" fmla="*/ 0 w 4"/>
                  <a:gd name="T9" fmla="*/ 2 h 4"/>
                  <a:gd name="T10" fmla="*/ 2 w 4"/>
                  <a:gd name="T11" fmla="*/ 2 h 4"/>
                  <a:gd name="T12" fmla="*/ 2 w 4"/>
                  <a:gd name="T13" fmla="*/ 4 h 4"/>
                  <a:gd name="T14" fmla="*/ 2 w 4"/>
                  <a:gd name="T15" fmla="*/ 4 h 4"/>
                  <a:gd name="T16" fmla="*/ 4 w 4"/>
                  <a:gd name="T17" fmla="*/ 4 h 4"/>
                  <a:gd name="T18" fmla="*/ 4 w 4"/>
                  <a:gd name="T19" fmla="*/ 4 h 4"/>
                  <a:gd name="T20" fmla="*/ 4 w 4"/>
                  <a:gd name="T21" fmla="*/ 2 h 4"/>
                  <a:gd name="T22" fmla="*/ 4 w 4"/>
                  <a:gd name="T23" fmla="*/ 2 h 4"/>
                  <a:gd name="T24" fmla="*/ 4 w 4"/>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4"/>
                  <a:gd name="T41" fmla="*/ 4 w 4"/>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4">
                    <a:moveTo>
                      <a:pt x="4" y="0"/>
                    </a:moveTo>
                    <a:lnTo>
                      <a:pt x="2" y="0"/>
                    </a:lnTo>
                    <a:lnTo>
                      <a:pt x="2" y="2"/>
                    </a:lnTo>
                    <a:lnTo>
                      <a:pt x="0" y="2"/>
                    </a:lnTo>
                    <a:lnTo>
                      <a:pt x="2" y="2"/>
                    </a:lnTo>
                    <a:lnTo>
                      <a:pt x="2" y="4"/>
                    </a:lnTo>
                    <a:lnTo>
                      <a:pt x="4" y="4"/>
                    </a:lnTo>
                    <a:lnTo>
                      <a:pt x="4" y="2"/>
                    </a:lnTo>
                    <a:lnTo>
                      <a:pt x="4" y="0"/>
                    </a:lnTo>
                    <a:close/>
                  </a:path>
                </a:pathLst>
              </a:custGeom>
              <a:solidFill>
                <a:srgbClr val="0071B4">
                  <a:alpha val="25098"/>
                </a:srgbClr>
              </a:solidFill>
              <a:ln w="9525">
                <a:noFill/>
                <a:round/>
                <a:headEnd/>
                <a:tailEnd/>
              </a:ln>
            </p:spPr>
            <p:txBody>
              <a:bodyPr/>
              <a:lstStyle/>
              <a:p>
                <a:endParaRPr lang="en-US"/>
              </a:p>
            </p:txBody>
          </p:sp>
          <p:sp>
            <p:nvSpPr>
              <p:cNvPr id="11484" name="Freeform 535"/>
              <p:cNvSpPr>
                <a:spLocks/>
              </p:cNvSpPr>
              <p:nvPr/>
            </p:nvSpPr>
            <p:spPr bwMode="auto">
              <a:xfrm>
                <a:off x="3639" y="3408"/>
                <a:ext cx="6" cy="8"/>
              </a:xfrm>
              <a:custGeom>
                <a:avLst/>
                <a:gdLst>
                  <a:gd name="T0" fmla="*/ 4 w 6"/>
                  <a:gd name="T1" fmla="*/ 0 h 8"/>
                  <a:gd name="T2" fmla="*/ 2 w 6"/>
                  <a:gd name="T3" fmla="*/ 2 h 8"/>
                  <a:gd name="T4" fmla="*/ 2 w 6"/>
                  <a:gd name="T5" fmla="*/ 2 h 8"/>
                  <a:gd name="T6" fmla="*/ 2 w 6"/>
                  <a:gd name="T7" fmla="*/ 4 h 8"/>
                  <a:gd name="T8" fmla="*/ 0 w 6"/>
                  <a:gd name="T9" fmla="*/ 6 h 8"/>
                  <a:gd name="T10" fmla="*/ 0 w 6"/>
                  <a:gd name="T11" fmla="*/ 8 h 8"/>
                  <a:gd name="T12" fmla="*/ 4 w 6"/>
                  <a:gd name="T13" fmla="*/ 8 h 8"/>
                  <a:gd name="T14" fmla="*/ 6 w 6"/>
                  <a:gd name="T15" fmla="*/ 8 h 8"/>
                  <a:gd name="T16" fmla="*/ 6 w 6"/>
                  <a:gd name="T17" fmla="*/ 6 h 8"/>
                  <a:gd name="T18" fmla="*/ 4 w 6"/>
                  <a:gd name="T19" fmla="*/ 4 h 8"/>
                  <a:gd name="T20" fmla="*/ 4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4" y="0"/>
                    </a:moveTo>
                    <a:lnTo>
                      <a:pt x="2" y="2"/>
                    </a:lnTo>
                    <a:lnTo>
                      <a:pt x="2" y="4"/>
                    </a:lnTo>
                    <a:lnTo>
                      <a:pt x="0" y="6"/>
                    </a:lnTo>
                    <a:lnTo>
                      <a:pt x="0" y="8"/>
                    </a:lnTo>
                    <a:lnTo>
                      <a:pt x="4" y="8"/>
                    </a:lnTo>
                    <a:lnTo>
                      <a:pt x="6" y="8"/>
                    </a:lnTo>
                    <a:lnTo>
                      <a:pt x="6" y="6"/>
                    </a:lnTo>
                    <a:lnTo>
                      <a:pt x="4" y="4"/>
                    </a:lnTo>
                    <a:lnTo>
                      <a:pt x="4" y="0"/>
                    </a:lnTo>
                    <a:close/>
                  </a:path>
                </a:pathLst>
              </a:custGeom>
              <a:solidFill>
                <a:srgbClr val="0071B4">
                  <a:alpha val="25098"/>
                </a:srgbClr>
              </a:solidFill>
              <a:ln w="9525">
                <a:noFill/>
                <a:round/>
                <a:headEnd/>
                <a:tailEnd/>
              </a:ln>
            </p:spPr>
            <p:txBody>
              <a:bodyPr/>
              <a:lstStyle/>
              <a:p>
                <a:endParaRPr lang="en-US"/>
              </a:p>
            </p:txBody>
          </p:sp>
          <p:sp>
            <p:nvSpPr>
              <p:cNvPr id="11485" name="Freeform 536"/>
              <p:cNvSpPr>
                <a:spLocks/>
              </p:cNvSpPr>
              <p:nvPr/>
            </p:nvSpPr>
            <p:spPr bwMode="auto">
              <a:xfrm>
                <a:off x="3485" y="3256"/>
                <a:ext cx="4" cy="2"/>
              </a:xfrm>
              <a:custGeom>
                <a:avLst/>
                <a:gdLst>
                  <a:gd name="T0" fmla="*/ 2 w 4"/>
                  <a:gd name="T1" fmla="*/ 0 h 2"/>
                  <a:gd name="T2" fmla="*/ 0 w 4"/>
                  <a:gd name="T3" fmla="*/ 2 h 2"/>
                  <a:gd name="T4" fmla="*/ 2 w 4"/>
                  <a:gd name="T5" fmla="*/ 2 h 2"/>
                  <a:gd name="T6" fmla="*/ 4 w 4"/>
                  <a:gd name="T7" fmla="*/ 0 h 2"/>
                  <a:gd name="T8" fmla="*/ 2 w 4"/>
                  <a:gd name="T9" fmla="*/ 0 h 2"/>
                  <a:gd name="T10" fmla="*/ 4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2" y="2"/>
                    </a:lnTo>
                    <a:lnTo>
                      <a:pt x="4" y="0"/>
                    </a:lnTo>
                    <a:lnTo>
                      <a:pt x="2" y="0"/>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486" name="Freeform 537"/>
              <p:cNvSpPr>
                <a:spLocks/>
              </p:cNvSpPr>
              <p:nvPr/>
            </p:nvSpPr>
            <p:spPr bwMode="auto">
              <a:xfrm>
                <a:off x="3469" y="3304"/>
                <a:ext cx="2" cy="4"/>
              </a:xfrm>
              <a:custGeom>
                <a:avLst/>
                <a:gdLst>
                  <a:gd name="T0" fmla="*/ 0 w 2"/>
                  <a:gd name="T1" fmla="*/ 0 h 4"/>
                  <a:gd name="T2" fmla="*/ 0 w 2"/>
                  <a:gd name="T3" fmla="*/ 0 h 4"/>
                  <a:gd name="T4" fmla="*/ 0 w 2"/>
                  <a:gd name="T5" fmla="*/ 0 h 4"/>
                  <a:gd name="T6" fmla="*/ 0 w 2"/>
                  <a:gd name="T7" fmla="*/ 0 h 4"/>
                  <a:gd name="T8" fmla="*/ 0 w 2"/>
                  <a:gd name="T9" fmla="*/ 2 h 4"/>
                  <a:gd name="T10" fmla="*/ 0 w 2"/>
                  <a:gd name="T11" fmla="*/ 4 h 4"/>
                  <a:gd name="T12" fmla="*/ 0 w 2"/>
                  <a:gd name="T13" fmla="*/ 4 h 4"/>
                  <a:gd name="T14" fmla="*/ 2 w 2"/>
                  <a:gd name="T15" fmla="*/ 4 h 4"/>
                  <a:gd name="T16" fmla="*/ 2 w 2"/>
                  <a:gd name="T17" fmla="*/ 2 h 4"/>
                  <a:gd name="T18" fmla="*/ 2 w 2"/>
                  <a:gd name="T19" fmla="*/ 2 h 4"/>
                  <a:gd name="T20" fmla="*/ 2 w 2"/>
                  <a:gd name="T21" fmla="*/ 0 h 4"/>
                  <a:gd name="T22" fmla="*/ 0 w 2"/>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
                  <a:gd name="T37" fmla="*/ 0 h 4"/>
                  <a:gd name="T38" fmla="*/ 2 w 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 h="4">
                    <a:moveTo>
                      <a:pt x="0" y="0"/>
                    </a:moveTo>
                    <a:lnTo>
                      <a:pt x="0" y="0"/>
                    </a:lnTo>
                    <a:lnTo>
                      <a:pt x="0" y="2"/>
                    </a:lnTo>
                    <a:lnTo>
                      <a:pt x="0" y="4"/>
                    </a:lnTo>
                    <a:lnTo>
                      <a:pt x="2" y="4"/>
                    </a:lnTo>
                    <a:lnTo>
                      <a:pt x="2"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487" name="Freeform 538"/>
              <p:cNvSpPr>
                <a:spLocks/>
              </p:cNvSpPr>
              <p:nvPr/>
            </p:nvSpPr>
            <p:spPr bwMode="auto">
              <a:xfrm>
                <a:off x="3609" y="3422"/>
                <a:ext cx="8" cy="8"/>
              </a:xfrm>
              <a:custGeom>
                <a:avLst/>
                <a:gdLst>
                  <a:gd name="T0" fmla="*/ 4 w 8"/>
                  <a:gd name="T1" fmla="*/ 0 h 8"/>
                  <a:gd name="T2" fmla="*/ 0 w 8"/>
                  <a:gd name="T3" fmla="*/ 2 h 8"/>
                  <a:gd name="T4" fmla="*/ 0 w 8"/>
                  <a:gd name="T5" fmla="*/ 2 h 8"/>
                  <a:gd name="T6" fmla="*/ 2 w 8"/>
                  <a:gd name="T7" fmla="*/ 4 h 8"/>
                  <a:gd name="T8" fmla="*/ 4 w 8"/>
                  <a:gd name="T9" fmla="*/ 6 h 8"/>
                  <a:gd name="T10" fmla="*/ 6 w 8"/>
                  <a:gd name="T11" fmla="*/ 8 h 8"/>
                  <a:gd name="T12" fmla="*/ 8 w 8"/>
                  <a:gd name="T13" fmla="*/ 8 h 8"/>
                  <a:gd name="T14" fmla="*/ 8 w 8"/>
                  <a:gd name="T15" fmla="*/ 4 h 8"/>
                  <a:gd name="T16" fmla="*/ 6 w 8"/>
                  <a:gd name="T17" fmla="*/ 2 h 8"/>
                  <a:gd name="T18" fmla="*/ 4 w 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4" y="0"/>
                    </a:moveTo>
                    <a:lnTo>
                      <a:pt x="0" y="2"/>
                    </a:lnTo>
                    <a:lnTo>
                      <a:pt x="2" y="4"/>
                    </a:lnTo>
                    <a:lnTo>
                      <a:pt x="4" y="6"/>
                    </a:lnTo>
                    <a:lnTo>
                      <a:pt x="6" y="8"/>
                    </a:lnTo>
                    <a:lnTo>
                      <a:pt x="8" y="8"/>
                    </a:lnTo>
                    <a:lnTo>
                      <a:pt x="8" y="4"/>
                    </a:lnTo>
                    <a:lnTo>
                      <a:pt x="6" y="2"/>
                    </a:lnTo>
                    <a:lnTo>
                      <a:pt x="4" y="0"/>
                    </a:lnTo>
                    <a:close/>
                  </a:path>
                </a:pathLst>
              </a:custGeom>
              <a:solidFill>
                <a:srgbClr val="0071B4">
                  <a:alpha val="25098"/>
                </a:srgbClr>
              </a:solidFill>
              <a:ln w="9525">
                <a:noFill/>
                <a:round/>
                <a:headEnd/>
                <a:tailEnd/>
              </a:ln>
            </p:spPr>
            <p:txBody>
              <a:bodyPr/>
              <a:lstStyle/>
              <a:p>
                <a:endParaRPr lang="en-US"/>
              </a:p>
            </p:txBody>
          </p:sp>
          <p:sp>
            <p:nvSpPr>
              <p:cNvPr id="11488" name="Rectangle 539"/>
              <p:cNvSpPr>
                <a:spLocks noChangeArrowheads="1"/>
              </p:cNvSpPr>
              <p:nvPr/>
            </p:nvSpPr>
            <p:spPr bwMode="auto">
              <a:xfrm>
                <a:off x="4580" y="2769"/>
                <a:ext cx="1" cy="1"/>
              </a:xfrm>
              <a:prstGeom prst="rect">
                <a:avLst/>
              </a:prstGeom>
              <a:solidFill>
                <a:srgbClr val="0071B4">
                  <a:alpha val="25098"/>
                </a:srgbClr>
              </a:solidFill>
              <a:ln w="9525">
                <a:noFill/>
                <a:miter lim="800000"/>
                <a:headEnd/>
                <a:tailEnd/>
              </a:ln>
            </p:spPr>
            <p:txBody>
              <a:bodyPr/>
              <a:lstStyle/>
              <a:p>
                <a:endParaRPr lang="en-US"/>
              </a:p>
            </p:txBody>
          </p:sp>
          <p:sp>
            <p:nvSpPr>
              <p:cNvPr id="11489" name="Freeform 540"/>
              <p:cNvSpPr>
                <a:spLocks/>
              </p:cNvSpPr>
              <p:nvPr/>
            </p:nvSpPr>
            <p:spPr bwMode="auto">
              <a:xfrm>
                <a:off x="4467" y="2966"/>
                <a:ext cx="34" cy="42"/>
              </a:xfrm>
              <a:custGeom>
                <a:avLst/>
                <a:gdLst>
                  <a:gd name="T0" fmla="*/ 26 w 34"/>
                  <a:gd name="T1" fmla="*/ 14 h 42"/>
                  <a:gd name="T2" fmla="*/ 24 w 34"/>
                  <a:gd name="T3" fmla="*/ 16 h 42"/>
                  <a:gd name="T4" fmla="*/ 22 w 34"/>
                  <a:gd name="T5" fmla="*/ 18 h 42"/>
                  <a:gd name="T6" fmla="*/ 20 w 34"/>
                  <a:gd name="T7" fmla="*/ 20 h 42"/>
                  <a:gd name="T8" fmla="*/ 10 w 34"/>
                  <a:gd name="T9" fmla="*/ 30 h 42"/>
                  <a:gd name="T10" fmla="*/ 10 w 34"/>
                  <a:gd name="T11" fmla="*/ 30 h 42"/>
                  <a:gd name="T12" fmla="*/ 8 w 34"/>
                  <a:gd name="T13" fmla="*/ 32 h 42"/>
                  <a:gd name="T14" fmla="*/ 4 w 34"/>
                  <a:gd name="T15" fmla="*/ 36 h 42"/>
                  <a:gd name="T16" fmla="*/ 2 w 34"/>
                  <a:gd name="T17" fmla="*/ 38 h 42"/>
                  <a:gd name="T18" fmla="*/ 0 w 34"/>
                  <a:gd name="T19" fmla="*/ 42 h 42"/>
                  <a:gd name="T20" fmla="*/ 2 w 34"/>
                  <a:gd name="T21" fmla="*/ 42 h 42"/>
                  <a:gd name="T22" fmla="*/ 6 w 34"/>
                  <a:gd name="T23" fmla="*/ 40 h 42"/>
                  <a:gd name="T24" fmla="*/ 8 w 34"/>
                  <a:gd name="T25" fmla="*/ 38 h 42"/>
                  <a:gd name="T26" fmla="*/ 18 w 34"/>
                  <a:gd name="T27" fmla="*/ 30 h 42"/>
                  <a:gd name="T28" fmla="*/ 22 w 34"/>
                  <a:gd name="T29" fmla="*/ 26 h 42"/>
                  <a:gd name="T30" fmla="*/ 22 w 34"/>
                  <a:gd name="T31" fmla="*/ 22 h 42"/>
                  <a:gd name="T32" fmla="*/ 28 w 34"/>
                  <a:gd name="T33" fmla="*/ 20 h 42"/>
                  <a:gd name="T34" fmla="*/ 30 w 34"/>
                  <a:gd name="T35" fmla="*/ 16 h 42"/>
                  <a:gd name="T36" fmla="*/ 34 w 34"/>
                  <a:gd name="T37" fmla="*/ 14 h 42"/>
                  <a:gd name="T38" fmla="*/ 34 w 34"/>
                  <a:gd name="T39" fmla="*/ 12 h 42"/>
                  <a:gd name="T40" fmla="*/ 32 w 34"/>
                  <a:gd name="T41" fmla="*/ 6 h 42"/>
                  <a:gd name="T42" fmla="*/ 34 w 34"/>
                  <a:gd name="T43" fmla="*/ 6 h 42"/>
                  <a:gd name="T44" fmla="*/ 32 w 34"/>
                  <a:gd name="T45" fmla="*/ 4 h 42"/>
                  <a:gd name="T46" fmla="*/ 32 w 34"/>
                  <a:gd name="T47" fmla="*/ 0 h 42"/>
                  <a:gd name="T48" fmla="*/ 32 w 34"/>
                  <a:gd name="T49" fmla="*/ 0 h 42"/>
                  <a:gd name="T50" fmla="*/ 32 w 34"/>
                  <a:gd name="T51" fmla="*/ 2 h 42"/>
                  <a:gd name="T52" fmla="*/ 30 w 34"/>
                  <a:gd name="T53" fmla="*/ 2 h 42"/>
                  <a:gd name="T54" fmla="*/ 30 w 34"/>
                  <a:gd name="T55" fmla="*/ 6 h 42"/>
                  <a:gd name="T56" fmla="*/ 30 w 34"/>
                  <a:gd name="T57" fmla="*/ 6 h 42"/>
                  <a:gd name="T58" fmla="*/ 30 w 34"/>
                  <a:gd name="T59" fmla="*/ 8 h 42"/>
                  <a:gd name="T60" fmla="*/ 30 w 34"/>
                  <a:gd name="T61" fmla="*/ 8 h 42"/>
                  <a:gd name="T62" fmla="*/ 30 w 34"/>
                  <a:gd name="T63" fmla="*/ 10 h 42"/>
                  <a:gd name="T64" fmla="*/ 30 w 34"/>
                  <a:gd name="T65" fmla="*/ 8 h 42"/>
                  <a:gd name="T66" fmla="*/ 30 w 34"/>
                  <a:gd name="T67" fmla="*/ 10 h 42"/>
                  <a:gd name="T68" fmla="*/ 28 w 34"/>
                  <a:gd name="T69" fmla="*/ 14 h 42"/>
                  <a:gd name="T70" fmla="*/ 26 w 34"/>
                  <a:gd name="T71" fmla="*/ 14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
                  <a:gd name="T109" fmla="*/ 0 h 42"/>
                  <a:gd name="T110" fmla="*/ 34 w 34"/>
                  <a:gd name="T111" fmla="*/ 42 h 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 h="42">
                    <a:moveTo>
                      <a:pt x="26" y="14"/>
                    </a:moveTo>
                    <a:lnTo>
                      <a:pt x="24" y="16"/>
                    </a:lnTo>
                    <a:lnTo>
                      <a:pt x="22" y="18"/>
                    </a:lnTo>
                    <a:lnTo>
                      <a:pt x="20" y="20"/>
                    </a:lnTo>
                    <a:lnTo>
                      <a:pt x="10" y="30"/>
                    </a:lnTo>
                    <a:lnTo>
                      <a:pt x="8" y="32"/>
                    </a:lnTo>
                    <a:lnTo>
                      <a:pt x="4" y="36"/>
                    </a:lnTo>
                    <a:lnTo>
                      <a:pt x="2" y="38"/>
                    </a:lnTo>
                    <a:lnTo>
                      <a:pt x="0" y="42"/>
                    </a:lnTo>
                    <a:lnTo>
                      <a:pt x="2" y="42"/>
                    </a:lnTo>
                    <a:lnTo>
                      <a:pt x="6" y="40"/>
                    </a:lnTo>
                    <a:lnTo>
                      <a:pt x="8" y="38"/>
                    </a:lnTo>
                    <a:lnTo>
                      <a:pt x="18" y="30"/>
                    </a:lnTo>
                    <a:lnTo>
                      <a:pt x="22" y="26"/>
                    </a:lnTo>
                    <a:lnTo>
                      <a:pt x="22" y="22"/>
                    </a:lnTo>
                    <a:lnTo>
                      <a:pt x="28" y="20"/>
                    </a:lnTo>
                    <a:lnTo>
                      <a:pt x="30" y="16"/>
                    </a:lnTo>
                    <a:lnTo>
                      <a:pt x="34" y="14"/>
                    </a:lnTo>
                    <a:lnTo>
                      <a:pt x="34" y="12"/>
                    </a:lnTo>
                    <a:lnTo>
                      <a:pt x="32" y="6"/>
                    </a:lnTo>
                    <a:lnTo>
                      <a:pt x="34" y="6"/>
                    </a:lnTo>
                    <a:lnTo>
                      <a:pt x="32" y="4"/>
                    </a:lnTo>
                    <a:lnTo>
                      <a:pt x="32" y="0"/>
                    </a:lnTo>
                    <a:lnTo>
                      <a:pt x="32" y="2"/>
                    </a:lnTo>
                    <a:lnTo>
                      <a:pt x="30" y="2"/>
                    </a:lnTo>
                    <a:lnTo>
                      <a:pt x="30" y="6"/>
                    </a:lnTo>
                    <a:lnTo>
                      <a:pt x="30" y="8"/>
                    </a:lnTo>
                    <a:lnTo>
                      <a:pt x="30" y="10"/>
                    </a:lnTo>
                    <a:lnTo>
                      <a:pt x="30" y="8"/>
                    </a:lnTo>
                    <a:lnTo>
                      <a:pt x="30" y="10"/>
                    </a:lnTo>
                    <a:lnTo>
                      <a:pt x="28" y="14"/>
                    </a:lnTo>
                    <a:lnTo>
                      <a:pt x="26" y="14"/>
                    </a:lnTo>
                    <a:close/>
                  </a:path>
                </a:pathLst>
              </a:custGeom>
              <a:solidFill>
                <a:srgbClr val="0071B4">
                  <a:alpha val="25098"/>
                </a:srgbClr>
              </a:solidFill>
              <a:ln w="9525">
                <a:noFill/>
                <a:round/>
                <a:headEnd/>
                <a:tailEnd/>
              </a:ln>
            </p:spPr>
            <p:txBody>
              <a:bodyPr/>
              <a:lstStyle/>
              <a:p>
                <a:endParaRPr lang="en-US"/>
              </a:p>
            </p:txBody>
          </p:sp>
          <p:sp>
            <p:nvSpPr>
              <p:cNvPr id="11490" name="Freeform 541"/>
              <p:cNvSpPr>
                <a:spLocks/>
              </p:cNvSpPr>
              <p:nvPr/>
            </p:nvSpPr>
            <p:spPr bwMode="auto">
              <a:xfrm>
                <a:off x="4507" y="2763"/>
                <a:ext cx="26" cy="49"/>
              </a:xfrm>
              <a:custGeom>
                <a:avLst/>
                <a:gdLst>
                  <a:gd name="T0" fmla="*/ 24 w 26"/>
                  <a:gd name="T1" fmla="*/ 2 h 49"/>
                  <a:gd name="T2" fmla="*/ 24 w 26"/>
                  <a:gd name="T3" fmla="*/ 2 h 49"/>
                  <a:gd name="T4" fmla="*/ 22 w 26"/>
                  <a:gd name="T5" fmla="*/ 2 h 49"/>
                  <a:gd name="T6" fmla="*/ 22 w 26"/>
                  <a:gd name="T7" fmla="*/ 0 h 49"/>
                  <a:gd name="T8" fmla="*/ 20 w 26"/>
                  <a:gd name="T9" fmla="*/ 0 h 49"/>
                  <a:gd name="T10" fmla="*/ 18 w 26"/>
                  <a:gd name="T11" fmla="*/ 0 h 49"/>
                  <a:gd name="T12" fmla="*/ 18 w 26"/>
                  <a:gd name="T13" fmla="*/ 2 h 49"/>
                  <a:gd name="T14" fmla="*/ 12 w 26"/>
                  <a:gd name="T15" fmla="*/ 4 h 49"/>
                  <a:gd name="T16" fmla="*/ 0 w 26"/>
                  <a:gd name="T17" fmla="*/ 22 h 49"/>
                  <a:gd name="T18" fmla="*/ 0 w 26"/>
                  <a:gd name="T19" fmla="*/ 26 h 49"/>
                  <a:gd name="T20" fmla="*/ 2 w 26"/>
                  <a:gd name="T21" fmla="*/ 38 h 49"/>
                  <a:gd name="T22" fmla="*/ 4 w 26"/>
                  <a:gd name="T23" fmla="*/ 41 h 49"/>
                  <a:gd name="T24" fmla="*/ 8 w 26"/>
                  <a:gd name="T25" fmla="*/ 41 h 49"/>
                  <a:gd name="T26" fmla="*/ 10 w 26"/>
                  <a:gd name="T27" fmla="*/ 49 h 49"/>
                  <a:gd name="T28" fmla="*/ 10 w 26"/>
                  <a:gd name="T29" fmla="*/ 49 h 49"/>
                  <a:gd name="T30" fmla="*/ 24 w 26"/>
                  <a:gd name="T31" fmla="*/ 10 h 49"/>
                  <a:gd name="T32" fmla="*/ 24 w 26"/>
                  <a:gd name="T33" fmla="*/ 6 h 49"/>
                  <a:gd name="T34" fmla="*/ 26 w 26"/>
                  <a:gd name="T35" fmla="*/ 4 h 49"/>
                  <a:gd name="T36" fmla="*/ 24 w 26"/>
                  <a:gd name="T37" fmla="*/ 2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49"/>
                  <a:gd name="T59" fmla="*/ 26 w 26"/>
                  <a:gd name="T60" fmla="*/ 49 h 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49">
                    <a:moveTo>
                      <a:pt x="24" y="2"/>
                    </a:moveTo>
                    <a:lnTo>
                      <a:pt x="24" y="2"/>
                    </a:lnTo>
                    <a:lnTo>
                      <a:pt x="22" y="2"/>
                    </a:lnTo>
                    <a:lnTo>
                      <a:pt x="22" y="0"/>
                    </a:lnTo>
                    <a:lnTo>
                      <a:pt x="20" y="0"/>
                    </a:lnTo>
                    <a:lnTo>
                      <a:pt x="18" y="0"/>
                    </a:lnTo>
                    <a:lnTo>
                      <a:pt x="18" y="2"/>
                    </a:lnTo>
                    <a:lnTo>
                      <a:pt x="12" y="4"/>
                    </a:lnTo>
                    <a:lnTo>
                      <a:pt x="0" y="22"/>
                    </a:lnTo>
                    <a:lnTo>
                      <a:pt x="0" y="26"/>
                    </a:lnTo>
                    <a:lnTo>
                      <a:pt x="2" y="38"/>
                    </a:lnTo>
                    <a:lnTo>
                      <a:pt x="4" y="41"/>
                    </a:lnTo>
                    <a:lnTo>
                      <a:pt x="8" y="41"/>
                    </a:lnTo>
                    <a:lnTo>
                      <a:pt x="10" y="49"/>
                    </a:lnTo>
                    <a:lnTo>
                      <a:pt x="24" y="10"/>
                    </a:lnTo>
                    <a:lnTo>
                      <a:pt x="24" y="6"/>
                    </a:lnTo>
                    <a:lnTo>
                      <a:pt x="26" y="4"/>
                    </a:lnTo>
                    <a:lnTo>
                      <a:pt x="24" y="2"/>
                    </a:lnTo>
                    <a:close/>
                  </a:path>
                </a:pathLst>
              </a:custGeom>
              <a:solidFill>
                <a:srgbClr val="0071B4">
                  <a:alpha val="25098"/>
                </a:srgbClr>
              </a:solidFill>
              <a:ln w="9525">
                <a:noFill/>
                <a:round/>
                <a:headEnd/>
                <a:tailEnd/>
              </a:ln>
            </p:spPr>
            <p:txBody>
              <a:bodyPr/>
              <a:lstStyle/>
              <a:p>
                <a:endParaRPr lang="en-US"/>
              </a:p>
            </p:txBody>
          </p:sp>
          <p:sp>
            <p:nvSpPr>
              <p:cNvPr id="11491" name="Freeform 542"/>
              <p:cNvSpPr>
                <a:spLocks/>
              </p:cNvSpPr>
              <p:nvPr/>
            </p:nvSpPr>
            <p:spPr bwMode="auto">
              <a:xfrm>
                <a:off x="4423" y="2808"/>
                <a:ext cx="2" cy="0"/>
              </a:xfrm>
              <a:custGeom>
                <a:avLst/>
                <a:gdLst>
                  <a:gd name="T0" fmla="*/ 2 w 2"/>
                  <a:gd name="T1" fmla="*/ 2 w 2"/>
                  <a:gd name="T2" fmla="*/ 2 w 2"/>
                  <a:gd name="T3" fmla="*/ 2 w 2"/>
                  <a:gd name="T4" fmla="*/ 2 w 2"/>
                  <a:gd name="T5" fmla="*/ 0 w 2"/>
                  <a:gd name="T6" fmla="*/ 2 w 2"/>
                  <a:gd name="T7" fmla="*/ 2 w 2"/>
                  <a:gd name="T8" fmla="*/ 2 w 2"/>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 name="T18" fmla="*/ 0 w 2"/>
                  <a:gd name="T19" fmla="*/ 2 w 2"/>
                </a:gdLst>
                <a:ahLst/>
                <a:cxnLst>
                  <a:cxn ang="T9">
                    <a:pos x="T0" y="0"/>
                  </a:cxn>
                  <a:cxn ang="T10">
                    <a:pos x="T1" y="0"/>
                  </a:cxn>
                  <a:cxn ang="T11">
                    <a:pos x="T2" y="0"/>
                  </a:cxn>
                  <a:cxn ang="T12">
                    <a:pos x="T3" y="0"/>
                  </a:cxn>
                  <a:cxn ang="T13">
                    <a:pos x="T4" y="0"/>
                  </a:cxn>
                  <a:cxn ang="T14">
                    <a:pos x="T5" y="0"/>
                  </a:cxn>
                  <a:cxn ang="T15">
                    <a:pos x="T6" y="0"/>
                  </a:cxn>
                  <a:cxn ang="T16">
                    <a:pos x="T7" y="0"/>
                  </a:cxn>
                  <a:cxn ang="T17">
                    <a:pos x="T8" y="0"/>
                  </a:cxn>
                </a:cxnLst>
                <a:rect l="T18" t="0" r="T19" b="0"/>
                <a:pathLst>
                  <a:path w="2">
                    <a:moveTo>
                      <a:pt x="2" y="0"/>
                    </a:moveTo>
                    <a:lnTo>
                      <a:pt x="2" y="0"/>
                    </a:lnTo>
                    <a:lnTo>
                      <a:pt x="0" y="0"/>
                    </a:lnTo>
                    <a:lnTo>
                      <a:pt x="2" y="0"/>
                    </a:lnTo>
                    <a:close/>
                  </a:path>
                </a:pathLst>
              </a:custGeom>
              <a:solidFill>
                <a:srgbClr val="0071B4">
                  <a:alpha val="25098"/>
                </a:srgbClr>
              </a:solidFill>
              <a:ln w="9525">
                <a:noFill/>
                <a:round/>
                <a:headEnd/>
                <a:tailEnd/>
              </a:ln>
            </p:spPr>
            <p:txBody>
              <a:bodyPr/>
              <a:lstStyle/>
              <a:p>
                <a:endParaRPr lang="en-US"/>
              </a:p>
            </p:txBody>
          </p:sp>
          <p:sp>
            <p:nvSpPr>
              <p:cNvPr id="11492" name="Freeform 543"/>
              <p:cNvSpPr>
                <a:spLocks/>
              </p:cNvSpPr>
              <p:nvPr/>
            </p:nvSpPr>
            <p:spPr bwMode="auto">
              <a:xfrm>
                <a:off x="4503" y="2862"/>
                <a:ext cx="59" cy="88"/>
              </a:xfrm>
              <a:custGeom>
                <a:avLst/>
                <a:gdLst>
                  <a:gd name="T0" fmla="*/ 0 w 59"/>
                  <a:gd name="T1" fmla="*/ 36 h 88"/>
                  <a:gd name="T2" fmla="*/ 8 w 59"/>
                  <a:gd name="T3" fmla="*/ 56 h 88"/>
                  <a:gd name="T4" fmla="*/ 12 w 59"/>
                  <a:gd name="T5" fmla="*/ 60 h 88"/>
                  <a:gd name="T6" fmla="*/ 14 w 59"/>
                  <a:gd name="T7" fmla="*/ 56 h 88"/>
                  <a:gd name="T8" fmla="*/ 16 w 59"/>
                  <a:gd name="T9" fmla="*/ 60 h 88"/>
                  <a:gd name="T10" fmla="*/ 12 w 59"/>
                  <a:gd name="T11" fmla="*/ 66 h 88"/>
                  <a:gd name="T12" fmla="*/ 14 w 59"/>
                  <a:gd name="T13" fmla="*/ 70 h 88"/>
                  <a:gd name="T14" fmla="*/ 18 w 59"/>
                  <a:gd name="T15" fmla="*/ 72 h 88"/>
                  <a:gd name="T16" fmla="*/ 22 w 59"/>
                  <a:gd name="T17" fmla="*/ 72 h 88"/>
                  <a:gd name="T18" fmla="*/ 26 w 59"/>
                  <a:gd name="T19" fmla="*/ 68 h 88"/>
                  <a:gd name="T20" fmla="*/ 32 w 59"/>
                  <a:gd name="T21" fmla="*/ 70 h 88"/>
                  <a:gd name="T22" fmla="*/ 40 w 59"/>
                  <a:gd name="T23" fmla="*/ 78 h 88"/>
                  <a:gd name="T24" fmla="*/ 42 w 59"/>
                  <a:gd name="T25" fmla="*/ 78 h 88"/>
                  <a:gd name="T26" fmla="*/ 38 w 59"/>
                  <a:gd name="T27" fmla="*/ 68 h 88"/>
                  <a:gd name="T28" fmla="*/ 44 w 59"/>
                  <a:gd name="T29" fmla="*/ 72 h 88"/>
                  <a:gd name="T30" fmla="*/ 46 w 59"/>
                  <a:gd name="T31" fmla="*/ 74 h 88"/>
                  <a:gd name="T32" fmla="*/ 50 w 59"/>
                  <a:gd name="T33" fmla="*/ 78 h 88"/>
                  <a:gd name="T34" fmla="*/ 52 w 59"/>
                  <a:gd name="T35" fmla="*/ 82 h 88"/>
                  <a:gd name="T36" fmla="*/ 57 w 59"/>
                  <a:gd name="T37" fmla="*/ 82 h 88"/>
                  <a:gd name="T38" fmla="*/ 57 w 59"/>
                  <a:gd name="T39" fmla="*/ 84 h 88"/>
                  <a:gd name="T40" fmla="*/ 59 w 59"/>
                  <a:gd name="T41" fmla="*/ 88 h 88"/>
                  <a:gd name="T42" fmla="*/ 59 w 59"/>
                  <a:gd name="T43" fmla="*/ 82 h 88"/>
                  <a:gd name="T44" fmla="*/ 57 w 59"/>
                  <a:gd name="T45" fmla="*/ 80 h 88"/>
                  <a:gd name="T46" fmla="*/ 56 w 59"/>
                  <a:gd name="T47" fmla="*/ 80 h 88"/>
                  <a:gd name="T48" fmla="*/ 57 w 59"/>
                  <a:gd name="T49" fmla="*/ 78 h 88"/>
                  <a:gd name="T50" fmla="*/ 54 w 59"/>
                  <a:gd name="T51" fmla="*/ 76 h 88"/>
                  <a:gd name="T52" fmla="*/ 56 w 59"/>
                  <a:gd name="T53" fmla="*/ 72 h 88"/>
                  <a:gd name="T54" fmla="*/ 57 w 59"/>
                  <a:gd name="T55" fmla="*/ 70 h 88"/>
                  <a:gd name="T56" fmla="*/ 50 w 59"/>
                  <a:gd name="T57" fmla="*/ 68 h 88"/>
                  <a:gd name="T58" fmla="*/ 50 w 59"/>
                  <a:gd name="T59" fmla="*/ 70 h 88"/>
                  <a:gd name="T60" fmla="*/ 46 w 59"/>
                  <a:gd name="T61" fmla="*/ 70 h 88"/>
                  <a:gd name="T62" fmla="*/ 44 w 59"/>
                  <a:gd name="T63" fmla="*/ 62 h 88"/>
                  <a:gd name="T64" fmla="*/ 40 w 59"/>
                  <a:gd name="T65" fmla="*/ 64 h 88"/>
                  <a:gd name="T66" fmla="*/ 36 w 59"/>
                  <a:gd name="T67" fmla="*/ 64 h 88"/>
                  <a:gd name="T68" fmla="*/ 34 w 59"/>
                  <a:gd name="T69" fmla="*/ 66 h 88"/>
                  <a:gd name="T70" fmla="*/ 32 w 59"/>
                  <a:gd name="T71" fmla="*/ 68 h 88"/>
                  <a:gd name="T72" fmla="*/ 28 w 59"/>
                  <a:gd name="T73" fmla="*/ 66 h 88"/>
                  <a:gd name="T74" fmla="*/ 26 w 59"/>
                  <a:gd name="T75" fmla="*/ 60 h 88"/>
                  <a:gd name="T76" fmla="*/ 26 w 59"/>
                  <a:gd name="T77" fmla="*/ 56 h 88"/>
                  <a:gd name="T78" fmla="*/ 24 w 59"/>
                  <a:gd name="T79" fmla="*/ 48 h 88"/>
                  <a:gd name="T80" fmla="*/ 26 w 59"/>
                  <a:gd name="T81" fmla="*/ 44 h 88"/>
                  <a:gd name="T82" fmla="*/ 28 w 59"/>
                  <a:gd name="T83" fmla="*/ 40 h 88"/>
                  <a:gd name="T84" fmla="*/ 32 w 59"/>
                  <a:gd name="T85" fmla="*/ 38 h 88"/>
                  <a:gd name="T86" fmla="*/ 38 w 59"/>
                  <a:gd name="T87" fmla="*/ 24 h 88"/>
                  <a:gd name="T88" fmla="*/ 36 w 59"/>
                  <a:gd name="T89" fmla="*/ 20 h 88"/>
                  <a:gd name="T90" fmla="*/ 34 w 59"/>
                  <a:gd name="T91" fmla="*/ 18 h 88"/>
                  <a:gd name="T92" fmla="*/ 34 w 59"/>
                  <a:gd name="T93" fmla="*/ 8 h 88"/>
                  <a:gd name="T94" fmla="*/ 36 w 59"/>
                  <a:gd name="T95" fmla="*/ 4 h 88"/>
                  <a:gd name="T96" fmla="*/ 34 w 59"/>
                  <a:gd name="T97" fmla="*/ 2 h 88"/>
                  <a:gd name="T98" fmla="*/ 32 w 59"/>
                  <a:gd name="T99" fmla="*/ 4 h 88"/>
                  <a:gd name="T100" fmla="*/ 26 w 59"/>
                  <a:gd name="T101" fmla="*/ 4 h 88"/>
                  <a:gd name="T102" fmla="*/ 14 w 59"/>
                  <a:gd name="T103" fmla="*/ 0 h 88"/>
                  <a:gd name="T104" fmla="*/ 8 w 59"/>
                  <a:gd name="T105" fmla="*/ 36 h 88"/>
                  <a:gd name="T106" fmla="*/ 2 w 59"/>
                  <a:gd name="T107" fmla="*/ 34 h 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9"/>
                  <a:gd name="T163" fmla="*/ 0 h 88"/>
                  <a:gd name="T164" fmla="*/ 59 w 59"/>
                  <a:gd name="T165" fmla="*/ 88 h 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9" h="88">
                    <a:moveTo>
                      <a:pt x="0" y="34"/>
                    </a:moveTo>
                    <a:lnTo>
                      <a:pt x="0" y="36"/>
                    </a:lnTo>
                    <a:lnTo>
                      <a:pt x="6" y="56"/>
                    </a:lnTo>
                    <a:lnTo>
                      <a:pt x="8" y="56"/>
                    </a:lnTo>
                    <a:lnTo>
                      <a:pt x="12" y="62"/>
                    </a:lnTo>
                    <a:lnTo>
                      <a:pt x="12" y="60"/>
                    </a:lnTo>
                    <a:lnTo>
                      <a:pt x="12" y="56"/>
                    </a:lnTo>
                    <a:lnTo>
                      <a:pt x="14" y="56"/>
                    </a:lnTo>
                    <a:lnTo>
                      <a:pt x="16" y="58"/>
                    </a:lnTo>
                    <a:lnTo>
                      <a:pt x="16" y="60"/>
                    </a:lnTo>
                    <a:lnTo>
                      <a:pt x="14" y="64"/>
                    </a:lnTo>
                    <a:lnTo>
                      <a:pt x="12" y="66"/>
                    </a:lnTo>
                    <a:lnTo>
                      <a:pt x="14" y="70"/>
                    </a:lnTo>
                    <a:lnTo>
                      <a:pt x="16" y="70"/>
                    </a:lnTo>
                    <a:lnTo>
                      <a:pt x="18" y="72"/>
                    </a:lnTo>
                    <a:lnTo>
                      <a:pt x="20" y="72"/>
                    </a:lnTo>
                    <a:lnTo>
                      <a:pt x="22" y="72"/>
                    </a:lnTo>
                    <a:lnTo>
                      <a:pt x="24" y="72"/>
                    </a:lnTo>
                    <a:lnTo>
                      <a:pt x="26" y="68"/>
                    </a:lnTo>
                    <a:lnTo>
                      <a:pt x="28" y="68"/>
                    </a:lnTo>
                    <a:lnTo>
                      <a:pt x="32" y="70"/>
                    </a:lnTo>
                    <a:lnTo>
                      <a:pt x="38" y="76"/>
                    </a:lnTo>
                    <a:lnTo>
                      <a:pt x="40" y="78"/>
                    </a:lnTo>
                    <a:lnTo>
                      <a:pt x="42" y="78"/>
                    </a:lnTo>
                    <a:lnTo>
                      <a:pt x="38" y="72"/>
                    </a:lnTo>
                    <a:lnTo>
                      <a:pt x="38" y="68"/>
                    </a:lnTo>
                    <a:lnTo>
                      <a:pt x="40" y="70"/>
                    </a:lnTo>
                    <a:lnTo>
                      <a:pt x="44" y="72"/>
                    </a:lnTo>
                    <a:lnTo>
                      <a:pt x="46" y="74"/>
                    </a:lnTo>
                    <a:lnTo>
                      <a:pt x="48" y="76"/>
                    </a:lnTo>
                    <a:lnTo>
                      <a:pt x="50" y="78"/>
                    </a:lnTo>
                    <a:lnTo>
                      <a:pt x="50" y="80"/>
                    </a:lnTo>
                    <a:lnTo>
                      <a:pt x="52" y="82"/>
                    </a:lnTo>
                    <a:lnTo>
                      <a:pt x="54" y="84"/>
                    </a:lnTo>
                    <a:lnTo>
                      <a:pt x="57" y="82"/>
                    </a:lnTo>
                    <a:lnTo>
                      <a:pt x="57" y="84"/>
                    </a:lnTo>
                    <a:lnTo>
                      <a:pt x="57" y="86"/>
                    </a:lnTo>
                    <a:lnTo>
                      <a:pt x="59" y="88"/>
                    </a:lnTo>
                    <a:lnTo>
                      <a:pt x="59" y="86"/>
                    </a:lnTo>
                    <a:lnTo>
                      <a:pt x="59" y="82"/>
                    </a:lnTo>
                    <a:lnTo>
                      <a:pt x="57" y="80"/>
                    </a:lnTo>
                    <a:lnTo>
                      <a:pt x="56" y="80"/>
                    </a:lnTo>
                    <a:lnTo>
                      <a:pt x="57" y="78"/>
                    </a:lnTo>
                    <a:lnTo>
                      <a:pt x="56" y="76"/>
                    </a:lnTo>
                    <a:lnTo>
                      <a:pt x="54" y="76"/>
                    </a:lnTo>
                    <a:lnTo>
                      <a:pt x="54" y="74"/>
                    </a:lnTo>
                    <a:lnTo>
                      <a:pt x="56" y="72"/>
                    </a:lnTo>
                    <a:lnTo>
                      <a:pt x="57" y="72"/>
                    </a:lnTo>
                    <a:lnTo>
                      <a:pt x="57" y="70"/>
                    </a:lnTo>
                    <a:lnTo>
                      <a:pt x="52" y="68"/>
                    </a:lnTo>
                    <a:lnTo>
                      <a:pt x="50" y="68"/>
                    </a:lnTo>
                    <a:lnTo>
                      <a:pt x="50" y="66"/>
                    </a:lnTo>
                    <a:lnTo>
                      <a:pt x="50" y="70"/>
                    </a:lnTo>
                    <a:lnTo>
                      <a:pt x="48" y="70"/>
                    </a:lnTo>
                    <a:lnTo>
                      <a:pt x="46" y="70"/>
                    </a:lnTo>
                    <a:lnTo>
                      <a:pt x="46" y="64"/>
                    </a:lnTo>
                    <a:lnTo>
                      <a:pt x="44" y="62"/>
                    </a:lnTo>
                    <a:lnTo>
                      <a:pt x="42" y="62"/>
                    </a:lnTo>
                    <a:lnTo>
                      <a:pt x="40" y="64"/>
                    </a:lnTo>
                    <a:lnTo>
                      <a:pt x="38" y="62"/>
                    </a:lnTo>
                    <a:lnTo>
                      <a:pt x="36" y="64"/>
                    </a:lnTo>
                    <a:lnTo>
                      <a:pt x="34" y="64"/>
                    </a:lnTo>
                    <a:lnTo>
                      <a:pt x="34" y="66"/>
                    </a:lnTo>
                    <a:lnTo>
                      <a:pt x="34" y="68"/>
                    </a:lnTo>
                    <a:lnTo>
                      <a:pt x="32" y="68"/>
                    </a:lnTo>
                    <a:lnTo>
                      <a:pt x="28" y="66"/>
                    </a:lnTo>
                    <a:lnTo>
                      <a:pt x="28" y="64"/>
                    </a:lnTo>
                    <a:lnTo>
                      <a:pt x="26" y="60"/>
                    </a:lnTo>
                    <a:lnTo>
                      <a:pt x="26" y="58"/>
                    </a:lnTo>
                    <a:lnTo>
                      <a:pt x="26" y="56"/>
                    </a:lnTo>
                    <a:lnTo>
                      <a:pt x="24" y="54"/>
                    </a:lnTo>
                    <a:lnTo>
                      <a:pt x="24" y="48"/>
                    </a:lnTo>
                    <a:lnTo>
                      <a:pt x="26" y="44"/>
                    </a:lnTo>
                    <a:lnTo>
                      <a:pt x="26" y="42"/>
                    </a:lnTo>
                    <a:lnTo>
                      <a:pt x="28" y="40"/>
                    </a:lnTo>
                    <a:lnTo>
                      <a:pt x="32" y="38"/>
                    </a:lnTo>
                    <a:lnTo>
                      <a:pt x="34" y="36"/>
                    </a:lnTo>
                    <a:lnTo>
                      <a:pt x="38" y="24"/>
                    </a:lnTo>
                    <a:lnTo>
                      <a:pt x="38" y="22"/>
                    </a:lnTo>
                    <a:lnTo>
                      <a:pt x="36" y="20"/>
                    </a:lnTo>
                    <a:lnTo>
                      <a:pt x="34" y="18"/>
                    </a:lnTo>
                    <a:lnTo>
                      <a:pt x="34" y="8"/>
                    </a:lnTo>
                    <a:lnTo>
                      <a:pt x="36" y="4"/>
                    </a:lnTo>
                    <a:lnTo>
                      <a:pt x="34" y="2"/>
                    </a:lnTo>
                    <a:lnTo>
                      <a:pt x="32" y="2"/>
                    </a:lnTo>
                    <a:lnTo>
                      <a:pt x="32" y="4"/>
                    </a:lnTo>
                    <a:lnTo>
                      <a:pt x="30" y="4"/>
                    </a:lnTo>
                    <a:lnTo>
                      <a:pt x="26" y="4"/>
                    </a:lnTo>
                    <a:lnTo>
                      <a:pt x="22" y="2"/>
                    </a:lnTo>
                    <a:lnTo>
                      <a:pt x="14" y="0"/>
                    </a:lnTo>
                    <a:lnTo>
                      <a:pt x="10" y="4"/>
                    </a:lnTo>
                    <a:lnTo>
                      <a:pt x="8" y="36"/>
                    </a:lnTo>
                    <a:lnTo>
                      <a:pt x="6" y="38"/>
                    </a:lnTo>
                    <a:lnTo>
                      <a:pt x="2" y="34"/>
                    </a:lnTo>
                    <a:lnTo>
                      <a:pt x="0" y="34"/>
                    </a:lnTo>
                    <a:close/>
                  </a:path>
                </a:pathLst>
              </a:custGeom>
              <a:solidFill>
                <a:srgbClr val="0071B4">
                  <a:alpha val="25098"/>
                </a:srgbClr>
              </a:solidFill>
              <a:ln w="9525">
                <a:noFill/>
                <a:round/>
                <a:headEnd/>
                <a:tailEnd/>
              </a:ln>
            </p:spPr>
            <p:txBody>
              <a:bodyPr/>
              <a:lstStyle/>
              <a:p>
                <a:endParaRPr lang="en-US"/>
              </a:p>
            </p:txBody>
          </p:sp>
          <p:sp>
            <p:nvSpPr>
              <p:cNvPr id="11493" name="Freeform 544"/>
              <p:cNvSpPr>
                <a:spLocks/>
              </p:cNvSpPr>
              <p:nvPr/>
            </p:nvSpPr>
            <p:spPr bwMode="auto">
              <a:xfrm>
                <a:off x="4419" y="2806"/>
                <a:ext cx="4" cy="4"/>
              </a:xfrm>
              <a:custGeom>
                <a:avLst/>
                <a:gdLst>
                  <a:gd name="T0" fmla="*/ 4 w 4"/>
                  <a:gd name="T1" fmla="*/ 0 h 4"/>
                  <a:gd name="T2" fmla="*/ 4 w 4"/>
                  <a:gd name="T3" fmla="*/ 0 h 4"/>
                  <a:gd name="T4" fmla="*/ 4 w 4"/>
                  <a:gd name="T5" fmla="*/ 0 h 4"/>
                  <a:gd name="T6" fmla="*/ 2 w 4"/>
                  <a:gd name="T7" fmla="*/ 2 h 4"/>
                  <a:gd name="T8" fmla="*/ 2 w 4"/>
                  <a:gd name="T9" fmla="*/ 2 h 4"/>
                  <a:gd name="T10" fmla="*/ 0 w 4"/>
                  <a:gd name="T11" fmla="*/ 2 h 4"/>
                  <a:gd name="T12" fmla="*/ 0 w 4"/>
                  <a:gd name="T13" fmla="*/ 2 h 4"/>
                  <a:gd name="T14" fmla="*/ 2 w 4"/>
                  <a:gd name="T15" fmla="*/ 2 h 4"/>
                  <a:gd name="T16" fmla="*/ 2 w 4"/>
                  <a:gd name="T17" fmla="*/ 2 h 4"/>
                  <a:gd name="T18" fmla="*/ 2 w 4"/>
                  <a:gd name="T19" fmla="*/ 2 h 4"/>
                  <a:gd name="T20" fmla="*/ 2 w 4"/>
                  <a:gd name="T21" fmla="*/ 2 h 4"/>
                  <a:gd name="T22" fmla="*/ 2 w 4"/>
                  <a:gd name="T23" fmla="*/ 4 h 4"/>
                  <a:gd name="T24" fmla="*/ 4 w 4"/>
                  <a:gd name="T25" fmla="*/ 2 h 4"/>
                  <a:gd name="T26" fmla="*/ 4 w 4"/>
                  <a:gd name="T27" fmla="*/ 2 h 4"/>
                  <a:gd name="T28" fmla="*/ 4 w 4"/>
                  <a:gd name="T29" fmla="*/ 2 h 4"/>
                  <a:gd name="T30" fmla="*/ 4 w 4"/>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4"/>
                  <a:gd name="T50" fmla="*/ 4 w 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4">
                    <a:moveTo>
                      <a:pt x="4" y="0"/>
                    </a:moveTo>
                    <a:lnTo>
                      <a:pt x="4" y="0"/>
                    </a:lnTo>
                    <a:lnTo>
                      <a:pt x="2" y="2"/>
                    </a:lnTo>
                    <a:lnTo>
                      <a:pt x="0" y="2"/>
                    </a:lnTo>
                    <a:lnTo>
                      <a:pt x="2" y="2"/>
                    </a:lnTo>
                    <a:lnTo>
                      <a:pt x="2" y="4"/>
                    </a:lnTo>
                    <a:lnTo>
                      <a:pt x="4" y="2"/>
                    </a:lnTo>
                    <a:lnTo>
                      <a:pt x="4" y="0"/>
                    </a:lnTo>
                    <a:close/>
                  </a:path>
                </a:pathLst>
              </a:custGeom>
              <a:solidFill>
                <a:srgbClr val="0071B4">
                  <a:alpha val="25098"/>
                </a:srgbClr>
              </a:solidFill>
              <a:ln w="9525">
                <a:noFill/>
                <a:round/>
                <a:headEnd/>
                <a:tailEnd/>
              </a:ln>
            </p:spPr>
            <p:txBody>
              <a:bodyPr/>
              <a:lstStyle/>
              <a:p>
                <a:endParaRPr lang="en-US"/>
              </a:p>
            </p:txBody>
          </p:sp>
          <p:sp>
            <p:nvSpPr>
              <p:cNvPr id="11494" name="Freeform 545"/>
              <p:cNvSpPr>
                <a:spLocks/>
              </p:cNvSpPr>
              <p:nvPr/>
            </p:nvSpPr>
            <p:spPr bwMode="auto">
              <a:xfrm>
                <a:off x="4202" y="2960"/>
                <a:ext cx="2" cy="4"/>
              </a:xfrm>
              <a:custGeom>
                <a:avLst/>
                <a:gdLst>
                  <a:gd name="T0" fmla="*/ 0 w 2"/>
                  <a:gd name="T1" fmla="*/ 2 h 4"/>
                  <a:gd name="T2" fmla="*/ 0 w 2"/>
                  <a:gd name="T3" fmla="*/ 4 h 4"/>
                  <a:gd name="T4" fmla="*/ 2 w 2"/>
                  <a:gd name="T5" fmla="*/ 4 h 4"/>
                  <a:gd name="T6" fmla="*/ 2 w 2"/>
                  <a:gd name="T7" fmla="*/ 0 h 4"/>
                  <a:gd name="T8" fmla="*/ 2 w 2"/>
                  <a:gd name="T9" fmla="*/ 2 h 4"/>
                  <a:gd name="T10" fmla="*/ 0 w 2"/>
                  <a:gd name="T11" fmla="*/ 2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0" y="2"/>
                    </a:moveTo>
                    <a:lnTo>
                      <a:pt x="0" y="4"/>
                    </a:lnTo>
                    <a:lnTo>
                      <a:pt x="2" y="4"/>
                    </a:lnTo>
                    <a:lnTo>
                      <a:pt x="2" y="0"/>
                    </a:lnTo>
                    <a:lnTo>
                      <a:pt x="2" y="2"/>
                    </a:lnTo>
                    <a:lnTo>
                      <a:pt x="0" y="2"/>
                    </a:lnTo>
                    <a:close/>
                  </a:path>
                </a:pathLst>
              </a:custGeom>
              <a:solidFill>
                <a:srgbClr val="0071B4">
                  <a:alpha val="25098"/>
                </a:srgbClr>
              </a:solidFill>
              <a:ln w="9525">
                <a:noFill/>
                <a:round/>
                <a:headEnd/>
                <a:tailEnd/>
              </a:ln>
            </p:spPr>
            <p:txBody>
              <a:bodyPr/>
              <a:lstStyle/>
              <a:p>
                <a:endParaRPr lang="en-US"/>
              </a:p>
            </p:txBody>
          </p:sp>
          <p:sp>
            <p:nvSpPr>
              <p:cNvPr id="11495" name="Freeform 546"/>
              <p:cNvSpPr>
                <a:spLocks/>
              </p:cNvSpPr>
              <p:nvPr/>
            </p:nvSpPr>
            <p:spPr bwMode="auto">
              <a:xfrm>
                <a:off x="531" y="2203"/>
                <a:ext cx="26" cy="16"/>
              </a:xfrm>
              <a:custGeom>
                <a:avLst/>
                <a:gdLst>
                  <a:gd name="T0" fmla="*/ 24 w 26"/>
                  <a:gd name="T1" fmla="*/ 6 h 16"/>
                  <a:gd name="T2" fmla="*/ 24 w 26"/>
                  <a:gd name="T3" fmla="*/ 6 h 16"/>
                  <a:gd name="T4" fmla="*/ 22 w 26"/>
                  <a:gd name="T5" fmla="*/ 4 h 16"/>
                  <a:gd name="T6" fmla="*/ 20 w 26"/>
                  <a:gd name="T7" fmla="*/ 0 h 16"/>
                  <a:gd name="T8" fmla="*/ 18 w 26"/>
                  <a:gd name="T9" fmla="*/ 0 h 16"/>
                  <a:gd name="T10" fmla="*/ 14 w 26"/>
                  <a:gd name="T11" fmla="*/ 2 h 16"/>
                  <a:gd name="T12" fmla="*/ 10 w 26"/>
                  <a:gd name="T13" fmla="*/ 2 h 16"/>
                  <a:gd name="T14" fmla="*/ 8 w 26"/>
                  <a:gd name="T15" fmla="*/ 2 h 16"/>
                  <a:gd name="T16" fmla="*/ 6 w 26"/>
                  <a:gd name="T17" fmla="*/ 6 h 16"/>
                  <a:gd name="T18" fmla="*/ 0 w 26"/>
                  <a:gd name="T19" fmla="*/ 10 h 16"/>
                  <a:gd name="T20" fmla="*/ 2 w 26"/>
                  <a:gd name="T21" fmla="*/ 14 h 16"/>
                  <a:gd name="T22" fmla="*/ 6 w 26"/>
                  <a:gd name="T23" fmla="*/ 16 h 16"/>
                  <a:gd name="T24" fmla="*/ 12 w 26"/>
                  <a:gd name="T25" fmla="*/ 10 h 16"/>
                  <a:gd name="T26" fmla="*/ 18 w 26"/>
                  <a:gd name="T27" fmla="*/ 10 h 16"/>
                  <a:gd name="T28" fmla="*/ 22 w 26"/>
                  <a:gd name="T29" fmla="*/ 10 h 16"/>
                  <a:gd name="T30" fmla="*/ 24 w 26"/>
                  <a:gd name="T31" fmla="*/ 8 h 16"/>
                  <a:gd name="T32" fmla="*/ 26 w 26"/>
                  <a:gd name="T33" fmla="*/ 8 h 16"/>
                  <a:gd name="T34" fmla="*/ 26 w 26"/>
                  <a:gd name="T35" fmla="*/ 8 h 16"/>
                  <a:gd name="T36" fmla="*/ 26 w 26"/>
                  <a:gd name="T37" fmla="*/ 8 h 16"/>
                  <a:gd name="T38" fmla="*/ 24 w 26"/>
                  <a:gd name="T39" fmla="*/ 6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16"/>
                  <a:gd name="T62" fmla="*/ 26 w 26"/>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16">
                    <a:moveTo>
                      <a:pt x="24" y="6"/>
                    </a:moveTo>
                    <a:lnTo>
                      <a:pt x="24" y="6"/>
                    </a:lnTo>
                    <a:lnTo>
                      <a:pt x="22" y="4"/>
                    </a:lnTo>
                    <a:lnTo>
                      <a:pt x="20" y="0"/>
                    </a:lnTo>
                    <a:lnTo>
                      <a:pt x="18" y="0"/>
                    </a:lnTo>
                    <a:lnTo>
                      <a:pt x="14" y="2"/>
                    </a:lnTo>
                    <a:lnTo>
                      <a:pt x="10" y="2"/>
                    </a:lnTo>
                    <a:lnTo>
                      <a:pt x="8" y="2"/>
                    </a:lnTo>
                    <a:lnTo>
                      <a:pt x="6" y="6"/>
                    </a:lnTo>
                    <a:lnTo>
                      <a:pt x="0" y="10"/>
                    </a:lnTo>
                    <a:lnTo>
                      <a:pt x="2" y="14"/>
                    </a:lnTo>
                    <a:lnTo>
                      <a:pt x="6" y="16"/>
                    </a:lnTo>
                    <a:lnTo>
                      <a:pt x="12" y="10"/>
                    </a:lnTo>
                    <a:lnTo>
                      <a:pt x="18" y="10"/>
                    </a:lnTo>
                    <a:lnTo>
                      <a:pt x="22" y="10"/>
                    </a:lnTo>
                    <a:lnTo>
                      <a:pt x="24" y="8"/>
                    </a:lnTo>
                    <a:lnTo>
                      <a:pt x="26" y="8"/>
                    </a:lnTo>
                    <a:lnTo>
                      <a:pt x="24" y="6"/>
                    </a:lnTo>
                    <a:close/>
                  </a:path>
                </a:pathLst>
              </a:custGeom>
              <a:solidFill>
                <a:srgbClr val="0071B4">
                  <a:alpha val="25098"/>
                </a:srgbClr>
              </a:solidFill>
              <a:ln w="9525">
                <a:noFill/>
                <a:round/>
                <a:headEnd/>
                <a:tailEnd/>
              </a:ln>
            </p:spPr>
            <p:txBody>
              <a:bodyPr/>
              <a:lstStyle/>
              <a:p>
                <a:endParaRPr lang="en-US"/>
              </a:p>
            </p:txBody>
          </p:sp>
          <p:sp>
            <p:nvSpPr>
              <p:cNvPr id="11496" name="Freeform 547"/>
              <p:cNvSpPr>
                <a:spLocks/>
              </p:cNvSpPr>
              <p:nvPr/>
            </p:nvSpPr>
            <p:spPr bwMode="auto">
              <a:xfrm>
                <a:off x="4204" y="2948"/>
                <a:ext cx="0" cy="4"/>
              </a:xfrm>
              <a:custGeom>
                <a:avLst/>
                <a:gdLst>
                  <a:gd name="T0" fmla="*/ 4 h 4"/>
                  <a:gd name="T1" fmla="*/ 0 h 4"/>
                  <a:gd name="T2" fmla="*/ 4 h 4"/>
                  <a:gd name="T3" fmla="*/ 4 h 4"/>
                  <a:gd name="T4" fmla="*/ 4 h 4"/>
                  <a:gd name="T5" fmla="*/ 0 60000 65536"/>
                  <a:gd name="T6" fmla="*/ 0 60000 65536"/>
                  <a:gd name="T7" fmla="*/ 0 60000 65536"/>
                  <a:gd name="T8" fmla="*/ 0 60000 65536"/>
                  <a:gd name="T9" fmla="*/ 0 60000 65536"/>
                  <a:gd name="T10" fmla="*/ 0 h 4"/>
                  <a:gd name="T11" fmla="*/ 4 h 4"/>
                </a:gdLst>
                <a:ahLst/>
                <a:cxnLst>
                  <a:cxn ang="T5">
                    <a:pos x="0" y="T0"/>
                  </a:cxn>
                  <a:cxn ang="T6">
                    <a:pos x="0" y="T1"/>
                  </a:cxn>
                  <a:cxn ang="T7">
                    <a:pos x="0" y="T2"/>
                  </a:cxn>
                  <a:cxn ang="T8">
                    <a:pos x="0" y="T3"/>
                  </a:cxn>
                  <a:cxn ang="T9">
                    <a:pos x="0" y="T4"/>
                  </a:cxn>
                </a:cxnLst>
                <a:rect l="0" t="T10" r="0" b="T11"/>
                <a:pathLst>
                  <a:path h="4">
                    <a:moveTo>
                      <a:pt x="0" y="4"/>
                    </a:moveTo>
                    <a:lnTo>
                      <a:pt x="0" y="0"/>
                    </a:lnTo>
                    <a:lnTo>
                      <a:pt x="0" y="4"/>
                    </a:lnTo>
                    <a:close/>
                  </a:path>
                </a:pathLst>
              </a:custGeom>
              <a:solidFill>
                <a:srgbClr val="0071B4">
                  <a:alpha val="25098"/>
                </a:srgbClr>
              </a:solidFill>
              <a:ln w="9525">
                <a:noFill/>
                <a:round/>
                <a:headEnd/>
                <a:tailEnd/>
              </a:ln>
            </p:spPr>
            <p:txBody>
              <a:bodyPr/>
              <a:lstStyle/>
              <a:p>
                <a:endParaRPr lang="en-US"/>
              </a:p>
            </p:txBody>
          </p:sp>
          <p:sp>
            <p:nvSpPr>
              <p:cNvPr id="11497" name="Freeform 548"/>
              <p:cNvSpPr>
                <a:spLocks/>
              </p:cNvSpPr>
              <p:nvPr/>
            </p:nvSpPr>
            <p:spPr bwMode="auto">
              <a:xfrm>
                <a:off x="4204" y="2960"/>
                <a:ext cx="2" cy="4"/>
              </a:xfrm>
              <a:custGeom>
                <a:avLst/>
                <a:gdLst>
                  <a:gd name="T0" fmla="*/ 2 w 2"/>
                  <a:gd name="T1" fmla="*/ 4 h 4"/>
                  <a:gd name="T2" fmla="*/ 2 w 2"/>
                  <a:gd name="T3" fmla="*/ 2 h 4"/>
                  <a:gd name="T4" fmla="*/ 2 w 2"/>
                  <a:gd name="T5" fmla="*/ 0 h 4"/>
                  <a:gd name="T6" fmla="*/ 2 w 2"/>
                  <a:gd name="T7" fmla="*/ 0 h 4"/>
                  <a:gd name="T8" fmla="*/ 0 w 2"/>
                  <a:gd name="T9" fmla="*/ 4 h 4"/>
                  <a:gd name="T10" fmla="*/ 2 w 2"/>
                  <a:gd name="T11" fmla="*/ 4 h 4"/>
                  <a:gd name="T12" fmla="*/ 2 w 2"/>
                  <a:gd name="T13" fmla="*/ 4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4"/>
                    </a:moveTo>
                    <a:lnTo>
                      <a:pt x="2" y="2"/>
                    </a:lnTo>
                    <a:lnTo>
                      <a:pt x="2" y="0"/>
                    </a:lnTo>
                    <a:lnTo>
                      <a:pt x="0" y="4"/>
                    </a:lnTo>
                    <a:lnTo>
                      <a:pt x="2" y="4"/>
                    </a:lnTo>
                    <a:close/>
                  </a:path>
                </a:pathLst>
              </a:custGeom>
              <a:solidFill>
                <a:srgbClr val="0071B4">
                  <a:alpha val="25098"/>
                </a:srgbClr>
              </a:solidFill>
              <a:ln w="9525">
                <a:noFill/>
                <a:round/>
                <a:headEnd/>
                <a:tailEnd/>
              </a:ln>
            </p:spPr>
            <p:txBody>
              <a:bodyPr/>
              <a:lstStyle/>
              <a:p>
                <a:endParaRPr lang="en-US"/>
              </a:p>
            </p:txBody>
          </p:sp>
          <p:sp>
            <p:nvSpPr>
              <p:cNvPr id="11498" name="Freeform 549"/>
              <p:cNvSpPr>
                <a:spLocks/>
              </p:cNvSpPr>
              <p:nvPr/>
            </p:nvSpPr>
            <p:spPr bwMode="auto">
              <a:xfrm>
                <a:off x="4559" y="2775"/>
                <a:ext cx="1" cy="2"/>
              </a:xfrm>
              <a:custGeom>
                <a:avLst/>
                <a:gdLst>
                  <a:gd name="T0" fmla="*/ 1 w 1"/>
                  <a:gd name="T1" fmla="*/ 2 h 2"/>
                  <a:gd name="T2" fmla="*/ 1 w 1"/>
                  <a:gd name="T3" fmla="*/ 2 h 2"/>
                  <a:gd name="T4" fmla="*/ 0 w 1"/>
                  <a:gd name="T5" fmla="*/ 0 h 2"/>
                  <a:gd name="T6" fmla="*/ 0 w 1"/>
                  <a:gd name="T7" fmla="*/ 0 h 2"/>
                  <a:gd name="T8" fmla="*/ 0 w 1"/>
                  <a:gd name="T9" fmla="*/ 2 h 2"/>
                  <a:gd name="T10" fmla="*/ 0 w 1"/>
                  <a:gd name="T11" fmla="*/ 2 h 2"/>
                  <a:gd name="T12" fmla="*/ 1 w 1"/>
                  <a:gd name="T13" fmla="*/ 2 h 2"/>
                  <a:gd name="T14" fmla="*/ 1 w 1"/>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2"/>
                  <a:gd name="T26" fmla="*/ 1 w 1"/>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2">
                    <a:moveTo>
                      <a:pt x="1" y="2"/>
                    </a:moveTo>
                    <a:lnTo>
                      <a:pt x="1" y="2"/>
                    </a:lnTo>
                    <a:lnTo>
                      <a:pt x="0" y="0"/>
                    </a:lnTo>
                    <a:lnTo>
                      <a:pt x="0" y="2"/>
                    </a:lnTo>
                    <a:lnTo>
                      <a:pt x="1" y="2"/>
                    </a:lnTo>
                    <a:close/>
                  </a:path>
                </a:pathLst>
              </a:custGeom>
              <a:solidFill>
                <a:srgbClr val="0071B4">
                  <a:alpha val="25098"/>
                </a:srgbClr>
              </a:solidFill>
              <a:ln w="9525">
                <a:noFill/>
                <a:round/>
                <a:headEnd/>
                <a:tailEnd/>
              </a:ln>
            </p:spPr>
            <p:txBody>
              <a:bodyPr/>
              <a:lstStyle/>
              <a:p>
                <a:endParaRPr lang="en-US"/>
              </a:p>
            </p:txBody>
          </p:sp>
          <p:sp>
            <p:nvSpPr>
              <p:cNvPr id="11499" name="Freeform 550"/>
              <p:cNvSpPr>
                <a:spLocks/>
              </p:cNvSpPr>
              <p:nvPr/>
            </p:nvSpPr>
            <p:spPr bwMode="auto">
              <a:xfrm>
                <a:off x="3450" y="3296"/>
                <a:ext cx="1" cy="2"/>
              </a:xfrm>
              <a:custGeom>
                <a:avLst/>
                <a:gdLst>
                  <a:gd name="T0" fmla="*/ 0 w 1"/>
                  <a:gd name="T1" fmla="*/ 2 h 2"/>
                  <a:gd name="T2" fmla="*/ 1 w 1"/>
                  <a:gd name="T3" fmla="*/ 2 h 2"/>
                  <a:gd name="T4" fmla="*/ 1 w 1"/>
                  <a:gd name="T5" fmla="*/ 2 h 2"/>
                  <a:gd name="T6" fmla="*/ 1 w 1"/>
                  <a:gd name="T7" fmla="*/ 2 h 2"/>
                  <a:gd name="T8" fmla="*/ 0 w 1"/>
                  <a:gd name="T9" fmla="*/ 0 h 2"/>
                  <a:gd name="T10" fmla="*/ 0 w 1"/>
                  <a:gd name="T11" fmla="*/ 0 h 2"/>
                  <a:gd name="T12" fmla="*/ 0 w 1"/>
                  <a:gd name="T13" fmla="*/ 2 h 2"/>
                  <a:gd name="T14" fmla="*/ 0 w 1"/>
                  <a:gd name="T15" fmla="*/ 2 h 2"/>
                  <a:gd name="T16" fmla="*/ 0 w 1"/>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2"/>
                    </a:moveTo>
                    <a:lnTo>
                      <a:pt x="1" y="2"/>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500" name="Freeform 551"/>
              <p:cNvSpPr>
                <a:spLocks/>
              </p:cNvSpPr>
              <p:nvPr/>
            </p:nvSpPr>
            <p:spPr bwMode="auto">
              <a:xfrm>
                <a:off x="2143" y="3125"/>
                <a:ext cx="6" cy="2"/>
              </a:xfrm>
              <a:custGeom>
                <a:avLst/>
                <a:gdLst>
                  <a:gd name="T0" fmla="*/ 4 w 6"/>
                  <a:gd name="T1" fmla="*/ 2 h 2"/>
                  <a:gd name="T2" fmla="*/ 6 w 6"/>
                  <a:gd name="T3" fmla="*/ 2 h 2"/>
                  <a:gd name="T4" fmla="*/ 6 w 6"/>
                  <a:gd name="T5" fmla="*/ 0 h 2"/>
                  <a:gd name="T6" fmla="*/ 4 w 6"/>
                  <a:gd name="T7" fmla="*/ 0 h 2"/>
                  <a:gd name="T8" fmla="*/ 4 w 6"/>
                  <a:gd name="T9" fmla="*/ 0 h 2"/>
                  <a:gd name="T10" fmla="*/ 2 w 6"/>
                  <a:gd name="T11" fmla="*/ 0 h 2"/>
                  <a:gd name="T12" fmla="*/ 2 w 6"/>
                  <a:gd name="T13" fmla="*/ 2 h 2"/>
                  <a:gd name="T14" fmla="*/ 0 w 6"/>
                  <a:gd name="T15" fmla="*/ 2 h 2"/>
                  <a:gd name="T16" fmla="*/ 0 w 6"/>
                  <a:gd name="T17" fmla="*/ 2 h 2"/>
                  <a:gd name="T18" fmla="*/ 0 w 6"/>
                  <a:gd name="T19" fmla="*/ 2 h 2"/>
                  <a:gd name="T20" fmla="*/ 0 w 6"/>
                  <a:gd name="T21" fmla="*/ 2 h 2"/>
                  <a:gd name="T22" fmla="*/ 4 w 6"/>
                  <a:gd name="T23" fmla="*/ 2 h 2"/>
                  <a:gd name="T24" fmla="*/ 4 w 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2"/>
                  <a:gd name="T41" fmla="*/ 6 w 6"/>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2">
                    <a:moveTo>
                      <a:pt x="4" y="2"/>
                    </a:moveTo>
                    <a:lnTo>
                      <a:pt x="6" y="2"/>
                    </a:lnTo>
                    <a:lnTo>
                      <a:pt x="6" y="0"/>
                    </a:lnTo>
                    <a:lnTo>
                      <a:pt x="4" y="0"/>
                    </a:lnTo>
                    <a:lnTo>
                      <a:pt x="2" y="0"/>
                    </a:lnTo>
                    <a:lnTo>
                      <a:pt x="2" y="2"/>
                    </a:lnTo>
                    <a:lnTo>
                      <a:pt x="0" y="2"/>
                    </a:lnTo>
                    <a:lnTo>
                      <a:pt x="4" y="2"/>
                    </a:lnTo>
                    <a:close/>
                  </a:path>
                </a:pathLst>
              </a:custGeom>
              <a:solidFill>
                <a:srgbClr val="0071B4">
                  <a:alpha val="25098"/>
                </a:srgbClr>
              </a:solidFill>
              <a:ln w="9525">
                <a:noFill/>
                <a:round/>
                <a:headEnd/>
                <a:tailEnd/>
              </a:ln>
            </p:spPr>
            <p:txBody>
              <a:bodyPr/>
              <a:lstStyle/>
              <a:p>
                <a:endParaRPr lang="en-US"/>
              </a:p>
            </p:txBody>
          </p:sp>
          <p:sp>
            <p:nvSpPr>
              <p:cNvPr id="11501" name="Freeform 552"/>
              <p:cNvSpPr>
                <a:spLocks/>
              </p:cNvSpPr>
              <p:nvPr/>
            </p:nvSpPr>
            <p:spPr bwMode="auto">
              <a:xfrm>
                <a:off x="2131" y="3127"/>
                <a:ext cx="30" cy="24"/>
              </a:xfrm>
              <a:custGeom>
                <a:avLst/>
                <a:gdLst>
                  <a:gd name="T0" fmla="*/ 4 w 30"/>
                  <a:gd name="T1" fmla="*/ 2 h 24"/>
                  <a:gd name="T2" fmla="*/ 4 w 30"/>
                  <a:gd name="T3" fmla="*/ 2 h 24"/>
                  <a:gd name="T4" fmla="*/ 2 w 30"/>
                  <a:gd name="T5" fmla="*/ 4 h 24"/>
                  <a:gd name="T6" fmla="*/ 0 w 30"/>
                  <a:gd name="T7" fmla="*/ 6 h 24"/>
                  <a:gd name="T8" fmla="*/ 2 w 30"/>
                  <a:gd name="T9" fmla="*/ 20 h 24"/>
                  <a:gd name="T10" fmla="*/ 2 w 30"/>
                  <a:gd name="T11" fmla="*/ 22 h 24"/>
                  <a:gd name="T12" fmla="*/ 4 w 30"/>
                  <a:gd name="T13" fmla="*/ 24 h 24"/>
                  <a:gd name="T14" fmla="*/ 10 w 30"/>
                  <a:gd name="T15" fmla="*/ 24 h 24"/>
                  <a:gd name="T16" fmla="*/ 12 w 30"/>
                  <a:gd name="T17" fmla="*/ 24 h 24"/>
                  <a:gd name="T18" fmla="*/ 18 w 30"/>
                  <a:gd name="T19" fmla="*/ 22 h 24"/>
                  <a:gd name="T20" fmla="*/ 26 w 30"/>
                  <a:gd name="T21" fmla="*/ 18 h 24"/>
                  <a:gd name="T22" fmla="*/ 30 w 30"/>
                  <a:gd name="T23" fmla="*/ 10 h 24"/>
                  <a:gd name="T24" fmla="*/ 30 w 30"/>
                  <a:gd name="T25" fmla="*/ 4 h 24"/>
                  <a:gd name="T26" fmla="*/ 30 w 30"/>
                  <a:gd name="T27" fmla="*/ 4 h 24"/>
                  <a:gd name="T28" fmla="*/ 30 w 30"/>
                  <a:gd name="T29" fmla="*/ 2 h 24"/>
                  <a:gd name="T30" fmla="*/ 30 w 30"/>
                  <a:gd name="T31" fmla="*/ 2 h 24"/>
                  <a:gd name="T32" fmla="*/ 28 w 30"/>
                  <a:gd name="T33" fmla="*/ 2 h 24"/>
                  <a:gd name="T34" fmla="*/ 24 w 30"/>
                  <a:gd name="T35" fmla="*/ 0 h 24"/>
                  <a:gd name="T36" fmla="*/ 14 w 30"/>
                  <a:gd name="T37" fmla="*/ 2 h 24"/>
                  <a:gd name="T38" fmla="*/ 8 w 30"/>
                  <a:gd name="T39" fmla="*/ 2 h 24"/>
                  <a:gd name="T40" fmla="*/ 4 w 30"/>
                  <a:gd name="T41" fmla="*/ 2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4"/>
                  <a:gd name="T65" fmla="*/ 30 w 30"/>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4">
                    <a:moveTo>
                      <a:pt x="4" y="2"/>
                    </a:moveTo>
                    <a:lnTo>
                      <a:pt x="4" y="2"/>
                    </a:lnTo>
                    <a:lnTo>
                      <a:pt x="2" y="4"/>
                    </a:lnTo>
                    <a:lnTo>
                      <a:pt x="0" y="6"/>
                    </a:lnTo>
                    <a:lnTo>
                      <a:pt x="2" y="20"/>
                    </a:lnTo>
                    <a:lnTo>
                      <a:pt x="2" y="22"/>
                    </a:lnTo>
                    <a:lnTo>
                      <a:pt x="4" y="24"/>
                    </a:lnTo>
                    <a:lnTo>
                      <a:pt x="10" y="24"/>
                    </a:lnTo>
                    <a:lnTo>
                      <a:pt x="12" y="24"/>
                    </a:lnTo>
                    <a:lnTo>
                      <a:pt x="18" y="22"/>
                    </a:lnTo>
                    <a:lnTo>
                      <a:pt x="26" y="18"/>
                    </a:lnTo>
                    <a:lnTo>
                      <a:pt x="30" y="10"/>
                    </a:lnTo>
                    <a:lnTo>
                      <a:pt x="30" y="4"/>
                    </a:lnTo>
                    <a:lnTo>
                      <a:pt x="30" y="2"/>
                    </a:lnTo>
                    <a:lnTo>
                      <a:pt x="28" y="2"/>
                    </a:lnTo>
                    <a:lnTo>
                      <a:pt x="24" y="0"/>
                    </a:lnTo>
                    <a:lnTo>
                      <a:pt x="14" y="2"/>
                    </a:lnTo>
                    <a:lnTo>
                      <a:pt x="8" y="2"/>
                    </a:lnTo>
                    <a:lnTo>
                      <a:pt x="4" y="2"/>
                    </a:lnTo>
                    <a:close/>
                  </a:path>
                </a:pathLst>
              </a:custGeom>
              <a:solidFill>
                <a:srgbClr val="0071B4">
                  <a:alpha val="25098"/>
                </a:srgbClr>
              </a:solidFill>
              <a:ln w="9525">
                <a:noFill/>
                <a:round/>
                <a:headEnd/>
                <a:tailEnd/>
              </a:ln>
            </p:spPr>
            <p:txBody>
              <a:bodyPr/>
              <a:lstStyle/>
              <a:p>
                <a:endParaRPr lang="en-US"/>
              </a:p>
            </p:txBody>
          </p:sp>
          <p:sp>
            <p:nvSpPr>
              <p:cNvPr id="11502" name="Freeform 553"/>
              <p:cNvSpPr>
                <a:spLocks/>
              </p:cNvSpPr>
              <p:nvPr/>
            </p:nvSpPr>
            <p:spPr bwMode="auto">
              <a:xfrm>
                <a:off x="2123" y="3125"/>
                <a:ext cx="8" cy="10"/>
              </a:xfrm>
              <a:custGeom>
                <a:avLst/>
                <a:gdLst>
                  <a:gd name="T0" fmla="*/ 4 w 8"/>
                  <a:gd name="T1" fmla="*/ 10 h 10"/>
                  <a:gd name="T2" fmla="*/ 6 w 8"/>
                  <a:gd name="T3" fmla="*/ 8 h 10"/>
                  <a:gd name="T4" fmla="*/ 6 w 8"/>
                  <a:gd name="T5" fmla="*/ 8 h 10"/>
                  <a:gd name="T6" fmla="*/ 8 w 8"/>
                  <a:gd name="T7" fmla="*/ 6 h 10"/>
                  <a:gd name="T8" fmla="*/ 8 w 8"/>
                  <a:gd name="T9" fmla="*/ 4 h 10"/>
                  <a:gd name="T10" fmla="*/ 8 w 8"/>
                  <a:gd name="T11" fmla="*/ 4 h 10"/>
                  <a:gd name="T12" fmla="*/ 8 w 8"/>
                  <a:gd name="T13" fmla="*/ 4 h 10"/>
                  <a:gd name="T14" fmla="*/ 6 w 8"/>
                  <a:gd name="T15" fmla="*/ 4 h 10"/>
                  <a:gd name="T16" fmla="*/ 6 w 8"/>
                  <a:gd name="T17" fmla="*/ 4 h 10"/>
                  <a:gd name="T18" fmla="*/ 6 w 8"/>
                  <a:gd name="T19" fmla="*/ 2 h 10"/>
                  <a:gd name="T20" fmla="*/ 8 w 8"/>
                  <a:gd name="T21" fmla="*/ 2 h 10"/>
                  <a:gd name="T22" fmla="*/ 8 w 8"/>
                  <a:gd name="T23" fmla="*/ 0 h 10"/>
                  <a:gd name="T24" fmla="*/ 6 w 8"/>
                  <a:gd name="T25" fmla="*/ 2 h 10"/>
                  <a:gd name="T26" fmla="*/ 6 w 8"/>
                  <a:gd name="T27" fmla="*/ 2 h 10"/>
                  <a:gd name="T28" fmla="*/ 4 w 8"/>
                  <a:gd name="T29" fmla="*/ 2 h 10"/>
                  <a:gd name="T30" fmla="*/ 4 w 8"/>
                  <a:gd name="T31" fmla="*/ 4 h 10"/>
                  <a:gd name="T32" fmla="*/ 4 w 8"/>
                  <a:gd name="T33" fmla="*/ 4 h 10"/>
                  <a:gd name="T34" fmla="*/ 2 w 8"/>
                  <a:gd name="T35" fmla="*/ 6 h 10"/>
                  <a:gd name="T36" fmla="*/ 0 w 8"/>
                  <a:gd name="T37" fmla="*/ 8 h 10"/>
                  <a:gd name="T38" fmla="*/ 0 w 8"/>
                  <a:gd name="T39" fmla="*/ 8 h 10"/>
                  <a:gd name="T40" fmla="*/ 2 w 8"/>
                  <a:gd name="T41" fmla="*/ 10 h 10"/>
                  <a:gd name="T42" fmla="*/ 2 w 8"/>
                  <a:gd name="T43" fmla="*/ 10 h 10"/>
                  <a:gd name="T44" fmla="*/ 4 w 8"/>
                  <a:gd name="T45" fmla="*/ 10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10"/>
                  <a:gd name="T71" fmla="*/ 8 w 8"/>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10">
                    <a:moveTo>
                      <a:pt x="4" y="10"/>
                    </a:moveTo>
                    <a:lnTo>
                      <a:pt x="6" y="8"/>
                    </a:lnTo>
                    <a:lnTo>
                      <a:pt x="8" y="6"/>
                    </a:lnTo>
                    <a:lnTo>
                      <a:pt x="8" y="4"/>
                    </a:lnTo>
                    <a:lnTo>
                      <a:pt x="6" y="4"/>
                    </a:lnTo>
                    <a:lnTo>
                      <a:pt x="6" y="2"/>
                    </a:lnTo>
                    <a:lnTo>
                      <a:pt x="8" y="2"/>
                    </a:lnTo>
                    <a:lnTo>
                      <a:pt x="8" y="0"/>
                    </a:lnTo>
                    <a:lnTo>
                      <a:pt x="6" y="2"/>
                    </a:lnTo>
                    <a:lnTo>
                      <a:pt x="4" y="2"/>
                    </a:lnTo>
                    <a:lnTo>
                      <a:pt x="4" y="4"/>
                    </a:lnTo>
                    <a:lnTo>
                      <a:pt x="2" y="6"/>
                    </a:lnTo>
                    <a:lnTo>
                      <a:pt x="0" y="8"/>
                    </a:lnTo>
                    <a:lnTo>
                      <a:pt x="2" y="10"/>
                    </a:lnTo>
                    <a:lnTo>
                      <a:pt x="4" y="10"/>
                    </a:lnTo>
                    <a:close/>
                  </a:path>
                </a:pathLst>
              </a:custGeom>
              <a:solidFill>
                <a:srgbClr val="0071B4">
                  <a:alpha val="25098"/>
                </a:srgbClr>
              </a:solidFill>
              <a:ln w="9525">
                <a:noFill/>
                <a:round/>
                <a:headEnd/>
                <a:tailEnd/>
              </a:ln>
            </p:spPr>
            <p:txBody>
              <a:bodyPr/>
              <a:lstStyle/>
              <a:p>
                <a:endParaRPr lang="en-US"/>
              </a:p>
            </p:txBody>
          </p:sp>
          <p:sp>
            <p:nvSpPr>
              <p:cNvPr id="11503" name="Freeform 554"/>
              <p:cNvSpPr>
                <a:spLocks/>
              </p:cNvSpPr>
              <p:nvPr/>
            </p:nvSpPr>
            <p:spPr bwMode="auto">
              <a:xfrm>
                <a:off x="1622" y="2832"/>
                <a:ext cx="4" cy="4"/>
              </a:xfrm>
              <a:custGeom>
                <a:avLst/>
                <a:gdLst>
                  <a:gd name="T0" fmla="*/ 0 w 4"/>
                  <a:gd name="T1" fmla="*/ 4 h 4"/>
                  <a:gd name="T2" fmla="*/ 0 w 4"/>
                  <a:gd name="T3" fmla="*/ 4 h 4"/>
                  <a:gd name="T4" fmla="*/ 2 w 4"/>
                  <a:gd name="T5" fmla="*/ 2 h 4"/>
                  <a:gd name="T6" fmla="*/ 4 w 4"/>
                  <a:gd name="T7" fmla="*/ 0 h 4"/>
                  <a:gd name="T8" fmla="*/ 2 w 4"/>
                  <a:gd name="T9" fmla="*/ 0 h 4"/>
                  <a:gd name="T10" fmla="*/ 0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4"/>
                    </a:moveTo>
                    <a:lnTo>
                      <a:pt x="0" y="4"/>
                    </a:lnTo>
                    <a:lnTo>
                      <a:pt x="2" y="2"/>
                    </a:lnTo>
                    <a:lnTo>
                      <a:pt x="4" y="0"/>
                    </a:lnTo>
                    <a:lnTo>
                      <a:pt x="2" y="0"/>
                    </a:lnTo>
                    <a:lnTo>
                      <a:pt x="0" y="4"/>
                    </a:lnTo>
                    <a:close/>
                  </a:path>
                </a:pathLst>
              </a:custGeom>
              <a:solidFill>
                <a:srgbClr val="0071B4">
                  <a:alpha val="25098"/>
                </a:srgbClr>
              </a:solidFill>
              <a:ln w="9525">
                <a:noFill/>
                <a:round/>
                <a:headEnd/>
                <a:tailEnd/>
              </a:ln>
            </p:spPr>
            <p:txBody>
              <a:bodyPr/>
              <a:lstStyle/>
              <a:p>
                <a:endParaRPr lang="en-US"/>
              </a:p>
            </p:txBody>
          </p:sp>
          <p:sp>
            <p:nvSpPr>
              <p:cNvPr id="11504" name="Freeform 555"/>
              <p:cNvSpPr>
                <a:spLocks/>
              </p:cNvSpPr>
              <p:nvPr/>
            </p:nvSpPr>
            <p:spPr bwMode="auto">
              <a:xfrm>
                <a:off x="2133" y="3125"/>
                <a:ext cx="2" cy="2"/>
              </a:xfrm>
              <a:custGeom>
                <a:avLst/>
                <a:gdLst>
                  <a:gd name="T0" fmla="*/ 2 w 2"/>
                  <a:gd name="T1" fmla="*/ 0 h 2"/>
                  <a:gd name="T2" fmla="*/ 2 w 2"/>
                  <a:gd name="T3" fmla="*/ 0 h 2"/>
                  <a:gd name="T4" fmla="*/ 0 w 2"/>
                  <a:gd name="T5" fmla="*/ 0 h 2"/>
                  <a:gd name="T6" fmla="*/ 2 w 2"/>
                  <a:gd name="T7" fmla="*/ 2 h 2"/>
                  <a:gd name="T8" fmla="*/ 2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0"/>
                    </a:lnTo>
                    <a:lnTo>
                      <a:pt x="0" y="0"/>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505" name="Freeform 556"/>
              <p:cNvSpPr>
                <a:spLocks/>
              </p:cNvSpPr>
              <p:nvPr/>
            </p:nvSpPr>
            <p:spPr bwMode="auto">
              <a:xfrm>
                <a:off x="1877" y="2436"/>
                <a:ext cx="2" cy="4"/>
              </a:xfrm>
              <a:custGeom>
                <a:avLst/>
                <a:gdLst>
                  <a:gd name="T0" fmla="*/ 2 w 2"/>
                  <a:gd name="T1" fmla="*/ 0 h 4"/>
                  <a:gd name="T2" fmla="*/ 0 w 2"/>
                  <a:gd name="T3" fmla="*/ 2 h 4"/>
                  <a:gd name="T4" fmla="*/ 0 w 2"/>
                  <a:gd name="T5" fmla="*/ 2 h 4"/>
                  <a:gd name="T6" fmla="*/ 2 w 2"/>
                  <a:gd name="T7" fmla="*/ 4 h 4"/>
                  <a:gd name="T8" fmla="*/ 2 w 2"/>
                  <a:gd name="T9" fmla="*/ 2 h 4"/>
                  <a:gd name="T10" fmla="*/ 2 w 2"/>
                  <a:gd name="T11" fmla="*/ 0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0" y="2"/>
                    </a:lnTo>
                    <a:lnTo>
                      <a:pt x="2" y="4"/>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506" name="Freeform 557"/>
              <p:cNvSpPr>
                <a:spLocks/>
              </p:cNvSpPr>
              <p:nvPr/>
            </p:nvSpPr>
            <p:spPr bwMode="auto">
              <a:xfrm>
                <a:off x="1879" y="2440"/>
                <a:ext cx="2" cy="2"/>
              </a:xfrm>
              <a:custGeom>
                <a:avLst/>
                <a:gdLst>
                  <a:gd name="T0" fmla="*/ 0 w 2"/>
                  <a:gd name="T1" fmla="*/ 2 h 2"/>
                  <a:gd name="T2" fmla="*/ 0 w 2"/>
                  <a:gd name="T3" fmla="*/ 2 h 2"/>
                  <a:gd name="T4" fmla="*/ 2 w 2"/>
                  <a:gd name="T5" fmla="*/ 0 h 2"/>
                  <a:gd name="T6" fmla="*/ 0 w 2"/>
                  <a:gd name="T7" fmla="*/ 0 h 2"/>
                  <a:gd name="T8" fmla="*/ 0 w 2"/>
                  <a:gd name="T9" fmla="*/ 0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0" y="2"/>
                    </a:ln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507" name="Freeform 558"/>
              <p:cNvSpPr>
                <a:spLocks/>
              </p:cNvSpPr>
              <p:nvPr/>
            </p:nvSpPr>
            <p:spPr bwMode="auto">
              <a:xfrm>
                <a:off x="1883" y="2952"/>
                <a:ext cx="2" cy="4"/>
              </a:xfrm>
              <a:custGeom>
                <a:avLst/>
                <a:gdLst>
                  <a:gd name="T0" fmla="*/ 2 w 2"/>
                  <a:gd name="T1" fmla="*/ 4 h 4"/>
                  <a:gd name="T2" fmla="*/ 2 w 2"/>
                  <a:gd name="T3" fmla="*/ 4 h 4"/>
                  <a:gd name="T4" fmla="*/ 2 w 2"/>
                  <a:gd name="T5" fmla="*/ 4 h 4"/>
                  <a:gd name="T6" fmla="*/ 2 w 2"/>
                  <a:gd name="T7" fmla="*/ 2 h 4"/>
                  <a:gd name="T8" fmla="*/ 2 w 2"/>
                  <a:gd name="T9" fmla="*/ 2 h 4"/>
                  <a:gd name="T10" fmla="*/ 0 w 2"/>
                  <a:gd name="T11" fmla="*/ 2 h 4"/>
                  <a:gd name="T12" fmla="*/ 0 w 2"/>
                  <a:gd name="T13" fmla="*/ 0 h 4"/>
                  <a:gd name="T14" fmla="*/ 0 w 2"/>
                  <a:gd name="T15" fmla="*/ 2 h 4"/>
                  <a:gd name="T16" fmla="*/ 2 w 2"/>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4"/>
                    </a:moveTo>
                    <a:lnTo>
                      <a:pt x="2" y="4"/>
                    </a:lnTo>
                    <a:lnTo>
                      <a:pt x="2" y="2"/>
                    </a:lnTo>
                    <a:lnTo>
                      <a:pt x="0" y="2"/>
                    </a:lnTo>
                    <a:lnTo>
                      <a:pt x="0" y="0"/>
                    </a:lnTo>
                    <a:lnTo>
                      <a:pt x="0" y="2"/>
                    </a:lnTo>
                    <a:lnTo>
                      <a:pt x="2" y="4"/>
                    </a:lnTo>
                    <a:close/>
                  </a:path>
                </a:pathLst>
              </a:custGeom>
              <a:solidFill>
                <a:srgbClr val="0071B4">
                  <a:alpha val="25098"/>
                </a:srgbClr>
              </a:solidFill>
              <a:ln w="9525">
                <a:noFill/>
                <a:round/>
                <a:headEnd/>
                <a:tailEnd/>
              </a:ln>
            </p:spPr>
            <p:txBody>
              <a:bodyPr/>
              <a:lstStyle/>
              <a:p>
                <a:endParaRPr lang="en-US"/>
              </a:p>
            </p:txBody>
          </p:sp>
          <p:sp>
            <p:nvSpPr>
              <p:cNvPr id="11508" name="Freeform 559"/>
              <p:cNvSpPr>
                <a:spLocks/>
              </p:cNvSpPr>
              <p:nvPr/>
            </p:nvSpPr>
            <p:spPr bwMode="auto">
              <a:xfrm>
                <a:off x="1476" y="2763"/>
                <a:ext cx="2" cy="4"/>
              </a:xfrm>
              <a:custGeom>
                <a:avLst/>
                <a:gdLst>
                  <a:gd name="T0" fmla="*/ 2 w 2"/>
                  <a:gd name="T1" fmla="*/ 0 h 4"/>
                  <a:gd name="T2" fmla="*/ 0 w 2"/>
                  <a:gd name="T3" fmla="*/ 0 h 4"/>
                  <a:gd name="T4" fmla="*/ 0 w 2"/>
                  <a:gd name="T5" fmla="*/ 2 h 4"/>
                  <a:gd name="T6" fmla="*/ 0 w 2"/>
                  <a:gd name="T7" fmla="*/ 2 h 4"/>
                  <a:gd name="T8" fmla="*/ 2 w 2"/>
                  <a:gd name="T9" fmla="*/ 4 h 4"/>
                  <a:gd name="T10" fmla="*/ 2 w 2"/>
                  <a:gd name="T11" fmla="*/ 2 h 4"/>
                  <a:gd name="T12" fmla="*/ 2 w 2"/>
                  <a:gd name="T13" fmla="*/ 2 h 4"/>
                  <a:gd name="T14" fmla="*/ 2 w 2"/>
                  <a:gd name="T15" fmla="*/ 0 h 4"/>
                  <a:gd name="T16" fmla="*/ 2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0"/>
                    </a:moveTo>
                    <a:lnTo>
                      <a:pt x="0" y="0"/>
                    </a:lnTo>
                    <a:lnTo>
                      <a:pt x="0" y="2"/>
                    </a:lnTo>
                    <a:lnTo>
                      <a:pt x="2" y="4"/>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509" name="Freeform 560"/>
              <p:cNvSpPr>
                <a:spLocks/>
              </p:cNvSpPr>
              <p:nvPr/>
            </p:nvSpPr>
            <p:spPr bwMode="auto">
              <a:xfrm>
                <a:off x="1482" y="2715"/>
                <a:ext cx="8" cy="10"/>
              </a:xfrm>
              <a:custGeom>
                <a:avLst/>
                <a:gdLst>
                  <a:gd name="T0" fmla="*/ 6 w 8"/>
                  <a:gd name="T1" fmla="*/ 2 h 10"/>
                  <a:gd name="T2" fmla="*/ 6 w 8"/>
                  <a:gd name="T3" fmla="*/ 2 h 10"/>
                  <a:gd name="T4" fmla="*/ 4 w 8"/>
                  <a:gd name="T5" fmla="*/ 2 h 10"/>
                  <a:gd name="T6" fmla="*/ 2 w 8"/>
                  <a:gd name="T7" fmla="*/ 4 h 10"/>
                  <a:gd name="T8" fmla="*/ 2 w 8"/>
                  <a:gd name="T9" fmla="*/ 6 h 10"/>
                  <a:gd name="T10" fmla="*/ 2 w 8"/>
                  <a:gd name="T11" fmla="*/ 6 h 10"/>
                  <a:gd name="T12" fmla="*/ 2 w 8"/>
                  <a:gd name="T13" fmla="*/ 6 h 10"/>
                  <a:gd name="T14" fmla="*/ 0 w 8"/>
                  <a:gd name="T15" fmla="*/ 10 h 10"/>
                  <a:gd name="T16" fmla="*/ 0 w 8"/>
                  <a:gd name="T17" fmla="*/ 10 h 10"/>
                  <a:gd name="T18" fmla="*/ 2 w 8"/>
                  <a:gd name="T19" fmla="*/ 10 h 10"/>
                  <a:gd name="T20" fmla="*/ 8 w 8"/>
                  <a:gd name="T21" fmla="*/ 2 h 10"/>
                  <a:gd name="T22" fmla="*/ 8 w 8"/>
                  <a:gd name="T23" fmla="*/ 0 h 10"/>
                  <a:gd name="T24" fmla="*/ 8 w 8"/>
                  <a:gd name="T25" fmla="*/ 0 h 10"/>
                  <a:gd name="T26" fmla="*/ 8 w 8"/>
                  <a:gd name="T27" fmla="*/ 2 h 10"/>
                  <a:gd name="T28" fmla="*/ 6 w 8"/>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0"/>
                  <a:gd name="T47" fmla="*/ 8 w 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0">
                    <a:moveTo>
                      <a:pt x="6" y="2"/>
                    </a:moveTo>
                    <a:lnTo>
                      <a:pt x="6" y="2"/>
                    </a:lnTo>
                    <a:lnTo>
                      <a:pt x="4" y="2"/>
                    </a:lnTo>
                    <a:lnTo>
                      <a:pt x="2" y="4"/>
                    </a:lnTo>
                    <a:lnTo>
                      <a:pt x="2" y="6"/>
                    </a:lnTo>
                    <a:lnTo>
                      <a:pt x="0" y="10"/>
                    </a:lnTo>
                    <a:lnTo>
                      <a:pt x="2" y="10"/>
                    </a:lnTo>
                    <a:lnTo>
                      <a:pt x="8" y="2"/>
                    </a:lnTo>
                    <a:lnTo>
                      <a:pt x="8" y="0"/>
                    </a:lnTo>
                    <a:lnTo>
                      <a:pt x="8" y="2"/>
                    </a:lnTo>
                    <a:lnTo>
                      <a:pt x="6" y="2"/>
                    </a:lnTo>
                    <a:close/>
                  </a:path>
                </a:pathLst>
              </a:custGeom>
              <a:solidFill>
                <a:srgbClr val="0071B4">
                  <a:alpha val="25098"/>
                </a:srgbClr>
              </a:solidFill>
              <a:ln w="9525">
                <a:noFill/>
                <a:round/>
                <a:headEnd/>
                <a:tailEnd/>
              </a:ln>
            </p:spPr>
            <p:txBody>
              <a:bodyPr/>
              <a:lstStyle/>
              <a:p>
                <a:endParaRPr lang="en-US"/>
              </a:p>
            </p:txBody>
          </p:sp>
          <p:sp>
            <p:nvSpPr>
              <p:cNvPr id="11510" name="Freeform 561"/>
              <p:cNvSpPr>
                <a:spLocks/>
              </p:cNvSpPr>
              <p:nvPr/>
            </p:nvSpPr>
            <p:spPr bwMode="auto">
              <a:xfrm>
                <a:off x="2135" y="3119"/>
                <a:ext cx="8" cy="6"/>
              </a:xfrm>
              <a:custGeom>
                <a:avLst/>
                <a:gdLst>
                  <a:gd name="T0" fmla="*/ 4 w 8"/>
                  <a:gd name="T1" fmla="*/ 2 h 6"/>
                  <a:gd name="T2" fmla="*/ 2 w 8"/>
                  <a:gd name="T3" fmla="*/ 2 h 6"/>
                  <a:gd name="T4" fmla="*/ 2 w 8"/>
                  <a:gd name="T5" fmla="*/ 0 h 6"/>
                  <a:gd name="T6" fmla="*/ 0 w 8"/>
                  <a:gd name="T7" fmla="*/ 2 h 6"/>
                  <a:gd name="T8" fmla="*/ 0 w 8"/>
                  <a:gd name="T9" fmla="*/ 4 h 6"/>
                  <a:gd name="T10" fmla="*/ 2 w 8"/>
                  <a:gd name="T11" fmla="*/ 6 h 6"/>
                  <a:gd name="T12" fmla="*/ 6 w 8"/>
                  <a:gd name="T13" fmla="*/ 6 h 6"/>
                  <a:gd name="T14" fmla="*/ 8 w 8"/>
                  <a:gd name="T15" fmla="*/ 6 h 6"/>
                  <a:gd name="T16" fmla="*/ 8 w 8"/>
                  <a:gd name="T17" fmla="*/ 4 h 6"/>
                  <a:gd name="T18" fmla="*/ 6 w 8"/>
                  <a:gd name="T19" fmla="*/ 4 h 6"/>
                  <a:gd name="T20" fmla="*/ 4 w 8"/>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6"/>
                  <a:gd name="T35" fmla="*/ 8 w 8"/>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6">
                    <a:moveTo>
                      <a:pt x="4" y="2"/>
                    </a:moveTo>
                    <a:lnTo>
                      <a:pt x="2" y="2"/>
                    </a:lnTo>
                    <a:lnTo>
                      <a:pt x="2" y="0"/>
                    </a:lnTo>
                    <a:lnTo>
                      <a:pt x="0" y="2"/>
                    </a:lnTo>
                    <a:lnTo>
                      <a:pt x="0" y="4"/>
                    </a:lnTo>
                    <a:lnTo>
                      <a:pt x="2" y="6"/>
                    </a:lnTo>
                    <a:lnTo>
                      <a:pt x="6" y="6"/>
                    </a:lnTo>
                    <a:lnTo>
                      <a:pt x="8" y="6"/>
                    </a:lnTo>
                    <a:lnTo>
                      <a:pt x="8" y="4"/>
                    </a:lnTo>
                    <a:lnTo>
                      <a:pt x="6" y="4"/>
                    </a:lnTo>
                    <a:lnTo>
                      <a:pt x="4" y="2"/>
                    </a:lnTo>
                    <a:close/>
                  </a:path>
                </a:pathLst>
              </a:custGeom>
              <a:solidFill>
                <a:srgbClr val="0071B4">
                  <a:alpha val="25098"/>
                </a:srgbClr>
              </a:solidFill>
              <a:ln w="9525">
                <a:noFill/>
                <a:round/>
                <a:headEnd/>
                <a:tailEnd/>
              </a:ln>
            </p:spPr>
            <p:txBody>
              <a:bodyPr/>
              <a:lstStyle/>
              <a:p>
                <a:endParaRPr lang="en-US"/>
              </a:p>
            </p:txBody>
          </p:sp>
          <p:sp>
            <p:nvSpPr>
              <p:cNvPr id="11511" name="Freeform 562"/>
              <p:cNvSpPr>
                <a:spLocks/>
              </p:cNvSpPr>
              <p:nvPr/>
            </p:nvSpPr>
            <p:spPr bwMode="auto">
              <a:xfrm>
                <a:off x="3364" y="3866"/>
                <a:ext cx="4" cy="2"/>
              </a:xfrm>
              <a:custGeom>
                <a:avLst/>
                <a:gdLst>
                  <a:gd name="T0" fmla="*/ 2 w 4"/>
                  <a:gd name="T1" fmla="*/ 0 h 2"/>
                  <a:gd name="T2" fmla="*/ 0 w 4"/>
                  <a:gd name="T3" fmla="*/ 0 h 2"/>
                  <a:gd name="T4" fmla="*/ 0 w 4"/>
                  <a:gd name="T5" fmla="*/ 0 h 2"/>
                  <a:gd name="T6" fmla="*/ 2 w 4"/>
                  <a:gd name="T7" fmla="*/ 2 h 2"/>
                  <a:gd name="T8" fmla="*/ 4 w 4"/>
                  <a:gd name="T9" fmla="*/ 2 h 2"/>
                  <a:gd name="T10" fmla="*/ 4 w 4"/>
                  <a:gd name="T11" fmla="*/ 2 h 2"/>
                  <a:gd name="T12" fmla="*/ 4 w 4"/>
                  <a:gd name="T13" fmla="*/ 0 h 2"/>
                  <a:gd name="T14" fmla="*/ 2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0"/>
                    </a:moveTo>
                    <a:lnTo>
                      <a:pt x="0" y="0"/>
                    </a:lnTo>
                    <a:lnTo>
                      <a:pt x="2" y="2"/>
                    </a:lnTo>
                    <a:lnTo>
                      <a:pt x="4" y="2"/>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512" name="Freeform 563"/>
              <p:cNvSpPr>
                <a:spLocks/>
              </p:cNvSpPr>
              <p:nvPr/>
            </p:nvSpPr>
            <p:spPr bwMode="auto">
              <a:xfrm>
                <a:off x="2956" y="3071"/>
                <a:ext cx="8" cy="8"/>
              </a:xfrm>
              <a:custGeom>
                <a:avLst/>
                <a:gdLst>
                  <a:gd name="T0" fmla="*/ 6 w 8"/>
                  <a:gd name="T1" fmla="*/ 8 h 8"/>
                  <a:gd name="T2" fmla="*/ 8 w 8"/>
                  <a:gd name="T3" fmla="*/ 4 h 8"/>
                  <a:gd name="T4" fmla="*/ 8 w 8"/>
                  <a:gd name="T5" fmla="*/ 2 h 8"/>
                  <a:gd name="T6" fmla="*/ 6 w 8"/>
                  <a:gd name="T7" fmla="*/ 0 h 8"/>
                  <a:gd name="T8" fmla="*/ 4 w 8"/>
                  <a:gd name="T9" fmla="*/ 0 h 8"/>
                  <a:gd name="T10" fmla="*/ 0 w 8"/>
                  <a:gd name="T11" fmla="*/ 6 h 8"/>
                  <a:gd name="T12" fmla="*/ 0 w 8"/>
                  <a:gd name="T13" fmla="*/ 8 h 8"/>
                  <a:gd name="T14" fmla="*/ 0 w 8"/>
                  <a:gd name="T15" fmla="*/ 8 h 8"/>
                  <a:gd name="T16" fmla="*/ 2 w 8"/>
                  <a:gd name="T17" fmla="*/ 8 h 8"/>
                  <a:gd name="T18" fmla="*/ 4 w 8"/>
                  <a:gd name="T19" fmla="*/ 8 h 8"/>
                  <a:gd name="T20" fmla="*/ 6 w 8"/>
                  <a:gd name="T21" fmla="*/ 8 h 8"/>
                  <a:gd name="T22" fmla="*/ 6 w 8"/>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6" y="8"/>
                    </a:moveTo>
                    <a:lnTo>
                      <a:pt x="8" y="4"/>
                    </a:lnTo>
                    <a:lnTo>
                      <a:pt x="8" y="2"/>
                    </a:lnTo>
                    <a:lnTo>
                      <a:pt x="6" y="0"/>
                    </a:lnTo>
                    <a:lnTo>
                      <a:pt x="4" y="0"/>
                    </a:lnTo>
                    <a:lnTo>
                      <a:pt x="0" y="6"/>
                    </a:lnTo>
                    <a:lnTo>
                      <a:pt x="0" y="8"/>
                    </a:lnTo>
                    <a:lnTo>
                      <a:pt x="2" y="8"/>
                    </a:lnTo>
                    <a:lnTo>
                      <a:pt x="4" y="8"/>
                    </a:lnTo>
                    <a:lnTo>
                      <a:pt x="6" y="8"/>
                    </a:lnTo>
                    <a:close/>
                  </a:path>
                </a:pathLst>
              </a:custGeom>
              <a:solidFill>
                <a:srgbClr val="0071B4">
                  <a:alpha val="25098"/>
                </a:srgbClr>
              </a:solidFill>
              <a:ln w="9525">
                <a:noFill/>
                <a:round/>
                <a:headEnd/>
                <a:tailEnd/>
              </a:ln>
            </p:spPr>
            <p:txBody>
              <a:bodyPr/>
              <a:lstStyle/>
              <a:p>
                <a:endParaRPr lang="en-US"/>
              </a:p>
            </p:txBody>
          </p:sp>
          <p:sp>
            <p:nvSpPr>
              <p:cNvPr id="11513" name="Freeform 564"/>
              <p:cNvSpPr>
                <a:spLocks/>
              </p:cNvSpPr>
              <p:nvPr/>
            </p:nvSpPr>
            <p:spPr bwMode="auto">
              <a:xfrm>
                <a:off x="3442" y="3296"/>
                <a:ext cx="99" cy="197"/>
              </a:xfrm>
              <a:custGeom>
                <a:avLst/>
                <a:gdLst>
                  <a:gd name="T0" fmla="*/ 79 w 99"/>
                  <a:gd name="T1" fmla="*/ 0 h 197"/>
                  <a:gd name="T2" fmla="*/ 77 w 99"/>
                  <a:gd name="T3" fmla="*/ 4 h 197"/>
                  <a:gd name="T4" fmla="*/ 77 w 99"/>
                  <a:gd name="T5" fmla="*/ 12 h 197"/>
                  <a:gd name="T6" fmla="*/ 73 w 99"/>
                  <a:gd name="T7" fmla="*/ 16 h 197"/>
                  <a:gd name="T8" fmla="*/ 71 w 99"/>
                  <a:gd name="T9" fmla="*/ 18 h 197"/>
                  <a:gd name="T10" fmla="*/ 67 w 99"/>
                  <a:gd name="T11" fmla="*/ 20 h 197"/>
                  <a:gd name="T12" fmla="*/ 63 w 99"/>
                  <a:gd name="T13" fmla="*/ 20 h 197"/>
                  <a:gd name="T14" fmla="*/ 65 w 99"/>
                  <a:gd name="T15" fmla="*/ 28 h 197"/>
                  <a:gd name="T16" fmla="*/ 61 w 99"/>
                  <a:gd name="T17" fmla="*/ 32 h 197"/>
                  <a:gd name="T18" fmla="*/ 65 w 99"/>
                  <a:gd name="T19" fmla="*/ 34 h 197"/>
                  <a:gd name="T20" fmla="*/ 63 w 99"/>
                  <a:gd name="T21" fmla="*/ 36 h 197"/>
                  <a:gd name="T22" fmla="*/ 57 w 99"/>
                  <a:gd name="T23" fmla="*/ 40 h 197"/>
                  <a:gd name="T24" fmla="*/ 57 w 99"/>
                  <a:gd name="T25" fmla="*/ 36 h 197"/>
                  <a:gd name="T26" fmla="*/ 57 w 99"/>
                  <a:gd name="T27" fmla="*/ 38 h 197"/>
                  <a:gd name="T28" fmla="*/ 55 w 99"/>
                  <a:gd name="T29" fmla="*/ 48 h 197"/>
                  <a:gd name="T30" fmla="*/ 51 w 99"/>
                  <a:gd name="T31" fmla="*/ 48 h 197"/>
                  <a:gd name="T32" fmla="*/ 49 w 99"/>
                  <a:gd name="T33" fmla="*/ 44 h 197"/>
                  <a:gd name="T34" fmla="*/ 43 w 99"/>
                  <a:gd name="T35" fmla="*/ 48 h 197"/>
                  <a:gd name="T36" fmla="*/ 45 w 99"/>
                  <a:gd name="T37" fmla="*/ 54 h 197"/>
                  <a:gd name="T38" fmla="*/ 45 w 99"/>
                  <a:gd name="T39" fmla="*/ 56 h 197"/>
                  <a:gd name="T40" fmla="*/ 41 w 99"/>
                  <a:gd name="T41" fmla="*/ 54 h 197"/>
                  <a:gd name="T42" fmla="*/ 39 w 99"/>
                  <a:gd name="T43" fmla="*/ 50 h 197"/>
                  <a:gd name="T44" fmla="*/ 35 w 99"/>
                  <a:gd name="T45" fmla="*/ 52 h 197"/>
                  <a:gd name="T46" fmla="*/ 33 w 99"/>
                  <a:gd name="T47" fmla="*/ 54 h 197"/>
                  <a:gd name="T48" fmla="*/ 29 w 99"/>
                  <a:gd name="T49" fmla="*/ 54 h 197"/>
                  <a:gd name="T50" fmla="*/ 27 w 99"/>
                  <a:gd name="T51" fmla="*/ 56 h 197"/>
                  <a:gd name="T52" fmla="*/ 23 w 99"/>
                  <a:gd name="T53" fmla="*/ 56 h 197"/>
                  <a:gd name="T54" fmla="*/ 19 w 99"/>
                  <a:gd name="T55" fmla="*/ 58 h 197"/>
                  <a:gd name="T56" fmla="*/ 15 w 99"/>
                  <a:gd name="T57" fmla="*/ 58 h 197"/>
                  <a:gd name="T58" fmla="*/ 9 w 99"/>
                  <a:gd name="T59" fmla="*/ 76 h 197"/>
                  <a:gd name="T60" fmla="*/ 11 w 99"/>
                  <a:gd name="T61" fmla="*/ 88 h 197"/>
                  <a:gd name="T62" fmla="*/ 17 w 99"/>
                  <a:gd name="T63" fmla="*/ 108 h 197"/>
                  <a:gd name="T64" fmla="*/ 15 w 99"/>
                  <a:gd name="T65" fmla="*/ 114 h 197"/>
                  <a:gd name="T66" fmla="*/ 8 w 99"/>
                  <a:gd name="T67" fmla="*/ 132 h 197"/>
                  <a:gd name="T68" fmla="*/ 0 w 99"/>
                  <a:gd name="T69" fmla="*/ 142 h 197"/>
                  <a:gd name="T70" fmla="*/ 2 w 99"/>
                  <a:gd name="T71" fmla="*/ 158 h 197"/>
                  <a:gd name="T72" fmla="*/ 8 w 99"/>
                  <a:gd name="T73" fmla="*/ 166 h 197"/>
                  <a:gd name="T74" fmla="*/ 8 w 99"/>
                  <a:gd name="T75" fmla="*/ 182 h 197"/>
                  <a:gd name="T76" fmla="*/ 25 w 99"/>
                  <a:gd name="T77" fmla="*/ 197 h 197"/>
                  <a:gd name="T78" fmla="*/ 37 w 99"/>
                  <a:gd name="T79" fmla="*/ 191 h 197"/>
                  <a:gd name="T80" fmla="*/ 49 w 99"/>
                  <a:gd name="T81" fmla="*/ 191 h 197"/>
                  <a:gd name="T82" fmla="*/ 53 w 99"/>
                  <a:gd name="T83" fmla="*/ 187 h 197"/>
                  <a:gd name="T84" fmla="*/ 81 w 99"/>
                  <a:gd name="T85" fmla="*/ 100 h 197"/>
                  <a:gd name="T86" fmla="*/ 91 w 99"/>
                  <a:gd name="T87" fmla="*/ 64 h 197"/>
                  <a:gd name="T88" fmla="*/ 89 w 99"/>
                  <a:gd name="T89" fmla="*/ 56 h 197"/>
                  <a:gd name="T90" fmla="*/ 93 w 99"/>
                  <a:gd name="T91" fmla="*/ 46 h 197"/>
                  <a:gd name="T92" fmla="*/ 97 w 99"/>
                  <a:gd name="T93" fmla="*/ 54 h 197"/>
                  <a:gd name="T94" fmla="*/ 89 w 99"/>
                  <a:gd name="T95" fmla="*/ 8 h 1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9"/>
                  <a:gd name="T145" fmla="*/ 0 h 197"/>
                  <a:gd name="T146" fmla="*/ 99 w 99"/>
                  <a:gd name="T147" fmla="*/ 197 h 1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9" h="197">
                    <a:moveTo>
                      <a:pt x="81" y="0"/>
                    </a:moveTo>
                    <a:lnTo>
                      <a:pt x="79" y="0"/>
                    </a:lnTo>
                    <a:lnTo>
                      <a:pt x="77" y="4"/>
                    </a:lnTo>
                    <a:lnTo>
                      <a:pt x="77" y="6"/>
                    </a:lnTo>
                    <a:lnTo>
                      <a:pt x="77" y="12"/>
                    </a:lnTo>
                    <a:lnTo>
                      <a:pt x="77" y="16"/>
                    </a:lnTo>
                    <a:lnTo>
                      <a:pt x="73" y="16"/>
                    </a:lnTo>
                    <a:lnTo>
                      <a:pt x="71" y="16"/>
                    </a:lnTo>
                    <a:lnTo>
                      <a:pt x="71" y="18"/>
                    </a:lnTo>
                    <a:lnTo>
                      <a:pt x="69" y="22"/>
                    </a:lnTo>
                    <a:lnTo>
                      <a:pt x="67" y="20"/>
                    </a:lnTo>
                    <a:lnTo>
                      <a:pt x="65" y="20"/>
                    </a:lnTo>
                    <a:lnTo>
                      <a:pt x="63" y="20"/>
                    </a:lnTo>
                    <a:lnTo>
                      <a:pt x="65" y="26"/>
                    </a:lnTo>
                    <a:lnTo>
                      <a:pt x="65" y="28"/>
                    </a:lnTo>
                    <a:lnTo>
                      <a:pt x="63" y="26"/>
                    </a:lnTo>
                    <a:lnTo>
                      <a:pt x="61" y="32"/>
                    </a:lnTo>
                    <a:lnTo>
                      <a:pt x="63" y="34"/>
                    </a:lnTo>
                    <a:lnTo>
                      <a:pt x="65" y="34"/>
                    </a:lnTo>
                    <a:lnTo>
                      <a:pt x="65" y="36"/>
                    </a:lnTo>
                    <a:lnTo>
                      <a:pt x="63" y="36"/>
                    </a:lnTo>
                    <a:lnTo>
                      <a:pt x="61" y="36"/>
                    </a:lnTo>
                    <a:lnTo>
                      <a:pt x="57" y="40"/>
                    </a:lnTo>
                    <a:lnTo>
                      <a:pt x="59" y="38"/>
                    </a:lnTo>
                    <a:lnTo>
                      <a:pt x="57" y="36"/>
                    </a:lnTo>
                    <a:lnTo>
                      <a:pt x="55" y="38"/>
                    </a:lnTo>
                    <a:lnTo>
                      <a:pt x="57" y="38"/>
                    </a:lnTo>
                    <a:lnTo>
                      <a:pt x="53" y="42"/>
                    </a:lnTo>
                    <a:lnTo>
                      <a:pt x="55" y="48"/>
                    </a:lnTo>
                    <a:lnTo>
                      <a:pt x="53" y="48"/>
                    </a:lnTo>
                    <a:lnTo>
                      <a:pt x="51" y="48"/>
                    </a:lnTo>
                    <a:lnTo>
                      <a:pt x="51" y="44"/>
                    </a:lnTo>
                    <a:lnTo>
                      <a:pt x="49" y="44"/>
                    </a:lnTo>
                    <a:lnTo>
                      <a:pt x="45" y="46"/>
                    </a:lnTo>
                    <a:lnTo>
                      <a:pt x="43" y="48"/>
                    </a:lnTo>
                    <a:lnTo>
                      <a:pt x="43" y="50"/>
                    </a:lnTo>
                    <a:lnTo>
                      <a:pt x="45" y="54"/>
                    </a:lnTo>
                    <a:lnTo>
                      <a:pt x="47" y="56"/>
                    </a:lnTo>
                    <a:lnTo>
                      <a:pt x="45" y="56"/>
                    </a:lnTo>
                    <a:lnTo>
                      <a:pt x="43" y="56"/>
                    </a:lnTo>
                    <a:lnTo>
                      <a:pt x="41" y="54"/>
                    </a:lnTo>
                    <a:lnTo>
                      <a:pt x="39" y="50"/>
                    </a:lnTo>
                    <a:lnTo>
                      <a:pt x="37" y="52"/>
                    </a:lnTo>
                    <a:lnTo>
                      <a:pt x="35" y="52"/>
                    </a:lnTo>
                    <a:lnTo>
                      <a:pt x="33" y="52"/>
                    </a:lnTo>
                    <a:lnTo>
                      <a:pt x="33" y="54"/>
                    </a:lnTo>
                    <a:lnTo>
                      <a:pt x="31" y="56"/>
                    </a:lnTo>
                    <a:lnTo>
                      <a:pt x="29" y="54"/>
                    </a:lnTo>
                    <a:lnTo>
                      <a:pt x="27" y="56"/>
                    </a:lnTo>
                    <a:lnTo>
                      <a:pt x="27" y="54"/>
                    </a:lnTo>
                    <a:lnTo>
                      <a:pt x="23" y="56"/>
                    </a:lnTo>
                    <a:lnTo>
                      <a:pt x="23" y="58"/>
                    </a:lnTo>
                    <a:lnTo>
                      <a:pt x="19" y="58"/>
                    </a:lnTo>
                    <a:lnTo>
                      <a:pt x="17" y="56"/>
                    </a:lnTo>
                    <a:lnTo>
                      <a:pt x="15" y="58"/>
                    </a:lnTo>
                    <a:lnTo>
                      <a:pt x="15" y="62"/>
                    </a:lnTo>
                    <a:lnTo>
                      <a:pt x="9" y="76"/>
                    </a:lnTo>
                    <a:lnTo>
                      <a:pt x="11" y="80"/>
                    </a:lnTo>
                    <a:lnTo>
                      <a:pt x="11" y="88"/>
                    </a:lnTo>
                    <a:lnTo>
                      <a:pt x="17" y="106"/>
                    </a:lnTo>
                    <a:lnTo>
                      <a:pt x="17" y="108"/>
                    </a:lnTo>
                    <a:lnTo>
                      <a:pt x="17" y="110"/>
                    </a:lnTo>
                    <a:lnTo>
                      <a:pt x="15" y="114"/>
                    </a:lnTo>
                    <a:lnTo>
                      <a:pt x="13" y="116"/>
                    </a:lnTo>
                    <a:lnTo>
                      <a:pt x="8" y="132"/>
                    </a:lnTo>
                    <a:lnTo>
                      <a:pt x="6" y="132"/>
                    </a:lnTo>
                    <a:lnTo>
                      <a:pt x="0" y="142"/>
                    </a:lnTo>
                    <a:lnTo>
                      <a:pt x="0" y="154"/>
                    </a:lnTo>
                    <a:lnTo>
                      <a:pt x="2" y="158"/>
                    </a:lnTo>
                    <a:lnTo>
                      <a:pt x="4" y="160"/>
                    </a:lnTo>
                    <a:lnTo>
                      <a:pt x="8" y="166"/>
                    </a:lnTo>
                    <a:lnTo>
                      <a:pt x="6" y="170"/>
                    </a:lnTo>
                    <a:lnTo>
                      <a:pt x="8" y="182"/>
                    </a:lnTo>
                    <a:lnTo>
                      <a:pt x="11" y="187"/>
                    </a:lnTo>
                    <a:lnTo>
                      <a:pt x="25" y="197"/>
                    </a:lnTo>
                    <a:lnTo>
                      <a:pt x="29" y="197"/>
                    </a:lnTo>
                    <a:lnTo>
                      <a:pt x="37" y="191"/>
                    </a:lnTo>
                    <a:lnTo>
                      <a:pt x="45" y="189"/>
                    </a:lnTo>
                    <a:lnTo>
                      <a:pt x="49" y="191"/>
                    </a:lnTo>
                    <a:lnTo>
                      <a:pt x="51" y="189"/>
                    </a:lnTo>
                    <a:lnTo>
                      <a:pt x="53" y="187"/>
                    </a:lnTo>
                    <a:lnTo>
                      <a:pt x="81" y="102"/>
                    </a:lnTo>
                    <a:lnTo>
                      <a:pt x="81" y="100"/>
                    </a:lnTo>
                    <a:lnTo>
                      <a:pt x="87" y="72"/>
                    </a:lnTo>
                    <a:lnTo>
                      <a:pt x="91" y="64"/>
                    </a:lnTo>
                    <a:lnTo>
                      <a:pt x="91" y="60"/>
                    </a:lnTo>
                    <a:lnTo>
                      <a:pt x="89" y="56"/>
                    </a:lnTo>
                    <a:lnTo>
                      <a:pt x="91" y="46"/>
                    </a:lnTo>
                    <a:lnTo>
                      <a:pt x="93" y="46"/>
                    </a:lnTo>
                    <a:lnTo>
                      <a:pt x="95" y="54"/>
                    </a:lnTo>
                    <a:lnTo>
                      <a:pt x="97" y="54"/>
                    </a:lnTo>
                    <a:lnTo>
                      <a:pt x="99" y="50"/>
                    </a:lnTo>
                    <a:lnTo>
                      <a:pt x="89" y="8"/>
                    </a:lnTo>
                    <a:lnTo>
                      <a:pt x="81" y="0"/>
                    </a:lnTo>
                    <a:close/>
                  </a:path>
                </a:pathLst>
              </a:custGeom>
              <a:solidFill>
                <a:srgbClr val="0071B4">
                  <a:alpha val="25098"/>
                </a:srgbClr>
              </a:solidFill>
              <a:ln w="9525">
                <a:noFill/>
                <a:round/>
                <a:headEnd/>
                <a:tailEnd/>
              </a:ln>
            </p:spPr>
            <p:txBody>
              <a:bodyPr/>
              <a:lstStyle/>
              <a:p>
                <a:endParaRPr lang="en-US"/>
              </a:p>
            </p:txBody>
          </p:sp>
          <p:sp>
            <p:nvSpPr>
              <p:cNvPr id="11514" name="Freeform 565"/>
              <p:cNvSpPr>
                <a:spLocks/>
              </p:cNvSpPr>
              <p:nvPr/>
            </p:nvSpPr>
            <p:spPr bwMode="auto">
              <a:xfrm>
                <a:off x="3444" y="3284"/>
                <a:ext cx="2" cy="8"/>
              </a:xfrm>
              <a:custGeom>
                <a:avLst/>
                <a:gdLst>
                  <a:gd name="T0" fmla="*/ 0 w 2"/>
                  <a:gd name="T1" fmla="*/ 6 h 8"/>
                  <a:gd name="T2" fmla="*/ 0 w 2"/>
                  <a:gd name="T3" fmla="*/ 6 h 8"/>
                  <a:gd name="T4" fmla="*/ 2 w 2"/>
                  <a:gd name="T5" fmla="*/ 8 h 8"/>
                  <a:gd name="T6" fmla="*/ 2 w 2"/>
                  <a:gd name="T7" fmla="*/ 8 h 8"/>
                  <a:gd name="T8" fmla="*/ 2 w 2"/>
                  <a:gd name="T9" fmla="*/ 8 h 8"/>
                  <a:gd name="T10" fmla="*/ 2 w 2"/>
                  <a:gd name="T11" fmla="*/ 6 h 8"/>
                  <a:gd name="T12" fmla="*/ 2 w 2"/>
                  <a:gd name="T13" fmla="*/ 4 h 8"/>
                  <a:gd name="T14" fmla="*/ 2 w 2"/>
                  <a:gd name="T15" fmla="*/ 0 h 8"/>
                  <a:gd name="T16" fmla="*/ 2 w 2"/>
                  <a:gd name="T17" fmla="*/ 0 h 8"/>
                  <a:gd name="T18" fmla="*/ 2 w 2"/>
                  <a:gd name="T19" fmla="*/ 0 h 8"/>
                  <a:gd name="T20" fmla="*/ 0 w 2"/>
                  <a:gd name="T21" fmla="*/ 0 h 8"/>
                  <a:gd name="T22" fmla="*/ 0 w 2"/>
                  <a:gd name="T23" fmla="*/ 0 h 8"/>
                  <a:gd name="T24" fmla="*/ 0 w 2"/>
                  <a:gd name="T25" fmla="*/ 4 h 8"/>
                  <a:gd name="T26" fmla="*/ 0 w 2"/>
                  <a:gd name="T27" fmla="*/ 4 h 8"/>
                  <a:gd name="T28" fmla="*/ 0 w 2"/>
                  <a:gd name="T29" fmla="*/ 6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
                  <a:gd name="T46" fmla="*/ 0 h 8"/>
                  <a:gd name="T47" fmla="*/ 2 w 2"/>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 h="8">
                    <a:moveTo>
                      <a:pt x="0" y="6"/>
                    </a:moveTo>
                    <a:lnTo>
                      <a:pt x="0" y="6"/>
                    </a:lnTo>
                    <a:lnTo>
                      <a:pt x="2" y="8"/>
                    </a:lnTo>
                    <a:lnTo>
                      <a:pt x="2" y="6"/>
                    </a:lnTo>
                    <a:lnTo>
                      <a:pt x="2" y="4"/>
                    </a:lnTo>
                    <a:lnTo>
                      <a:pt x="2" y="0"/>
                    </a:lnTo>
                    <a:lnTo>
                      <a:pt x="0" y="0"/>
                    </a:lnTo>
                    <a:lnTo>
                      <a:pt x="0" y="4"/>
                    </a:lnTo>
                    <a:lnTo>
                      <a:pt x="0" y="6"/>
                    </a:lnTo>
                    <a:close/>
                  </a:path>
                </a:pathLst>
              </a:custGeom>
              <a:solidFill>
                <a:srgbClr val="0071B4">
                  <a:alpha val="25098"/>
                </a:srgbClr>
              </a:solidFill>
              <a:ln w="9525">
                <a:noFill/>
                <a:round/>
                <a:headEnd/>
                <a:tailEnd/>
              </a:ln>
            </p:spPr>
            <p:txBody>
              <a:bodyPr/>
              <a:lstStyle/>
              <a:p>
                <a:endParaRPr lang="en-US"/>
              </a:p>
            </p:txBody>
          </p:sp>
          <p:sp>
            <p:nvSpPr>
              <p:cNvPr id="11515" name="Freeform 566"/>
              <p:cNvSpPr>
                <a:spLocks/>
              </p:cNvSpPr>
              <p:nvPr/>
            </p:nvSpPr>
            <p:spPr bwMode="auto">
              <a:xfrm>
                <a:off x="2928" y="3119"/>
                <a:ext cx="4" cy="4"/>
              </a:xfrm>
              <a:custGeom>
                <a:avLst/>
                <a:gdLst>
                  <a:gd name="T0" fmla="*/ 4 w 4"/>
                  <a:gd name="T1" fmla="*/ 0 h 4"/>
                  <a:gd name="T2" fmla="*/ 4 w 4"/>
                  <a:gd name="T3" fmla="*/ 0 h 4"/>
                  <a:gd name="T4" fmla="*/ 2 w 4"/>
                  <a:gd name="T5" fmla="*/ 0 h 4"/>
                  <a:gd name="T6" fmla="*/ 0 w 4"/>
                  <a:gd name="T7" fmla="*/ 0 h 4"/>
                  <a:gd name="T8" fmla="*/ 0 w 4"/>
                  <a:gd name="T9" fmla="*/ 2 h 4"/>
                  <a:gd name="T10" fmla="*/ 0 w 4"/>
                  <a:gd name="T11" fmla="*/ 4 h 4"/>
                  <a:gd name="T12" fmla="*/ 2 w 4"/>
                  <a:gd name="T13" fmla="*/ 4 h 4"/>
                  <a:gd name="T14" fmla="*/ 2 w 4"/>
                  <a:gd name="T15" fmla="*/ 4 h 4"/>
                  <a:gd name="T16" fmla="*/ 4 w 4"/>
                  <a:gd name="T17" fmla="*/ 2 h 4"/>
                  <a:gd name="T18" fmla="*/ 4 w 4"/>
                  <a:gd name="T19" fmla="*/ 0 h 4"/>
                  <a:gd name="T20" fmla="*/ 4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4" y="0"/>
                    </a:moveTo>
                    <a:lnTo>
                      <a:pt x="4" y="0"/>
                    </a:lnTo>
                    <a:lnTo>
                      <a:pt x="2" y="0"/>
                    </a:lnTo>
                    <a:lnTo>
                      <a:pt x="0" y="0"/>
                    </a:lnTo>
                    <a:lnTo>
                      <a:pt x="0" y="2"/>
                    </a:lnTo>
                    <a:lnTo>
                      <a:pt x="0" y="4"/>
                    </a:lnTo>
                    <a:lnTo>
                      <a:pt x="2" y="4"/>
                    </a:lnTo>
                    <a:lnTo>
                      <a:pt x="4" y="2"/>
                    </a:lnTo>
                    <a:lnTo>
                      <a:pt x="4" y="0"/>
                    </a:lnTo>
                    <a:close/>
                  </a:path>
                </a:pathLst>
              </a:custGeom>
              <a:solidFill>
                <a:srgbClr val="0071B4">
                  <a:alpha val="25098"/>
                </a:srgbClr>
              </a:solidFill>
              <a:ln w="9525">
                <a:noFill/>
                <a:round/>
                <a:headEnd/>
                <a:tailEnd/>
              </a:ln>
            </p:spPr>
            <p:txBody>
              <a:bodyPr/>
              <a:lstStyle/>
              <a:p>
                <a:endParaRPr lang="en-US"/>
              </a:p>
            </p:txBody>
          </p:sp>
          <p:sp>
            <p:nvSpPr>
              <p:cNvPr id="11516" name="Freeform 567"/>
              <p:cNvSpPr>
                <a:spLocks/>
              </p:cNvSpPr>
              <p:nvPr/>
            </p:nvSpPr>
            <p:spPr bwMode="auto">
              <a:xfrm>
                <a:off x="2661" y="3020"/>
                <a:ext cx="4" cy="4"/>
              </a:xfrm>
              <a:custGeom>
                <a:avLst/>
                <a:gdLst>
                  <a:gd name="T0" fmla="*/ 2 w 4"/>
                  <a:gd name="T1" fmla="*/ 0 h 4"/>
                  <a:gd name="T2" fmla="*/ 0 w 4"/>
                  <a:gd name="T3" fmla="*/ 2 h 4"/>
                  <a:gd name="T4" fmla="*/ 0 w 4"/>
                  <a:gd name="T5" fmla="*/ 2 h 4"/>
                  <a:gd name="T6" fmla="*/ 0 w 4"/>
                  <a:gd name="T7" fmla="*/ 2 h 4"/>
                  <a:gd name="T8" fmla="*/ 2 w 4"/>
                  <a:gd name="T9" fmla="*/ 4 h 4"/>
                  <a:gd name="T10" fmla="*/ 2 w 4"/>
                  <a:gd name="T11" fmla="*/ 4 h 4"/>
                  <a:gd name="T12" fmla="*/ 4 w 4"/>
                  <a:gd name="T13" fmla="*/ 2 h 4"/>
                  <a:gd name="T14" fmla="*/ 4 w 4"/>
                  <a:gd name="T15" fmla="*/ 2 h 4"/>
                  <a:gd name="T16" fmla="*/ 2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0"/>
                    </a:moveTo>
                    <a:lnTo>
                      <a:pt x="0" y="2"/>
                    </a:lnTo>
                    <a:lnTo>
                      <a:pt x="2" y="4"/>
                    </a:lnTo>
                    <a:lnTo>
                      <a:pt x="4" y="2"/>
                    </a:lnTo>
                    <a:lnTo>
                      <a:pt x="2" y="0"/>
                    </a:lnTo>
                    <a:close/>
                  </a:path>
                </a:pathLst>
              </a:custGeom>
              <a:solidFill>
                <a:srgbClr val="0071B4">
                  <a:alpha val="25098"/>
                </a:srgbClr>
              </a:solidFill>
              <a:ln w="9525">
                <a:noFill/>
                <a:round/>
                <a:headEnd/>
                <a:tailEnd/>
              </a:ln>
            </p:spPr>
            <p:txBody>
              <a:bodyPr/>
              <a:lstStyle/>
              <a:p>
                <a:endParaRPr lang="en-US"/>
              </a:p>
            </p:txBody>
          </p:sp>
          <p:sp>
            <p:nvSpPr>
              <p:cNvPr id="11517" name="Freeform 568"/>
              <p:cNvSpPr>
                <a:spLocks/>
              </p:cNvSpPr>
              <p:nvPr/>
            </p:nvSpPr>
            <p:spPr bwMode="auto">
              <a:xfrm>
                <a:off x="2916" y="3145"/>
                <a:ext cx="2" cy="0"/>
              </a:xfrm>
              <a:custGeom>
                <a:avLst/>
                <a:gdLst>
                  <a:gd name="T0" fmla="*/ 2 w 2"/>
                  <a:gd name="T1" fmla="*/ 0 w 2"/>
                  <a:gd name="T2" fmla="*/ 2 w 2"/>
                  <a:gd name="T3" fmla="*/ 2 w 2"/>
                  <a:gd name="T4" fmla="*/ 2 w 2"/>
                  <a:gd name="T5" fmla="*/ 2 w 2"/>
                  <a:gd name="T6" fmla="*/ 0 60000 65536"/>
                  <a:gd name="T7" fmla="*/ 0 60000 65536"/>
                  <a:gd name="T8" fmla="*/ 0 60000 65536"/>
                  <a:gd name="T9" fmla="*/ 0 60000 65536"/>
                  <a:gd name="T10" fmla="*/ 0 60000 65536"/>
                  <a:gd name="T11" fmla="*/ 0 60000 65536"/>
                  <a:gd name="T12" fmla="*/ 0 w 2"/>
                  <a:gd name="T13" fmla="*/ 2 w 2"/>
                </a:gdLst>
                <a:ahLst/>
                <a:cxnLst>
                  <a:cxn ang="T6">
                    <a:pos x="T0" y="0"/>
                  </a:cxn>
                  <a:cxn ang="T7">
                    <a:pos x="T1" y="0"/>
                  </a:cxn>
                  <a:cxn ang="T8">
                    <a:pos x="T2" y="0"/>
                  </a:cxn>
                  <a:cxn ang="T9">
                    <a:pos x="T3" y="0"/>
                  </a:cxn>
                  <a:cxn ang="T10">
                    <a:pos x="T4" y="0"/>
                  </a:cxn>
                  <a:cxn ang="T11">
                    <a:pos x="T5" y="0"/>
                  </a:cxn>
                </a:cxnLst>
                <a:rect l="T12" t="0" r="T13" b="0"/>
                <a:pathLst>
                  <a:path w="2">
                    <a:moveTo>
                      <a:pt x="2" y="0"/>
                    </a:moveTo>
                    <a:lnTo>
                      <a:pt x="0" y="0"/>
                    </a:lnTo>
                    <a:lnTo>
                      <a:pt x="2" y="0"/>
                    </a:lnTo>
                    <a:close/>
                  </a:path>
                </a:pathLst>
              </a:custGeom>
              <a:solidFill>
                <a:srgbClr val="0071B4">
                  <a:alpha val="25098"/>
                </a:srgbClr>
              </a:solidFill>
              <a:ln w="9525">
                <a:noFill/>
                <a:round/>
                <a:headEnd/>
                <a:tailEnd/>
              </a:ln>
            </p:spPr>
            <p:txBody>
              <a:bodyPr/>
              <a:lstStyle/>
              <a:p>
                <a:endParaRPr lang="en-US"/>
              </a:p>
            </p:txBody>
          </p:sp>
          <p:sp>
            <p:nvSpPr>
              <p:cNvPr id="11518" name="Freeform 569"/>
              <p:cNvSpPr>
                <a:spLocks/>
              </p:cNvSpPr>
              <p:nvPr/>
            </p:nvSpPr>
            <p:spPr bwMode="auto">
              <a:xfrm>
                <a:off x="2940" y="3101"/>
                <a:ext cx="2" cy="2"/>
              </a:xfrm>
              <a:custGeom>
                <a:avLst/>
                <a:gdLst>
                  <a:gd name="T0" fmla="*/ 2 w 2"/>
                  <a:gd name="T1" fmla="*/ 0 h 2"/>
                  <a:gd name="T2" fmla="*/ 0 w 2"/>
                  <a:gd name="T3" fmla="*/ 0 h 2"/>
                  <a:gd name="T4" fmla="*/ 0 w 2"/>
                  <a:gd name="T5" fmla="*/ 0 h 2"/>
                  <a:gd name="T6" fmla="*/ 0 w 2"/>
                  <a:gd name="T7" fmla="*/ 2 h 2"/>
                  <a:gd name="T8" fmla="*/ 0 w 2"/>
                  <a:gd name="T9" fmla="*/ 2 h 2"/>
                  <a:gd name="T10" fmla="*/ 2 w 2"/>
                  <a:gd name="T11" fmla="*/ 0 h 2"/>
                  <a:gd name="T12" fmla="*/ 2 w 2"/>
                  <a:gd name="T13" fmla="*/ 0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0" y="0"/>
                    </a:lnTo>
                    <a:lnTo>
                      <a:pt x="0" y="2"/>
                    </a:lnTo>
                    <a:lnTo>
                      <a:pt x="2" y="0"/>
                    </a:lnTo>
                    <a:close/>
                  </a:path>
                </a:pathLst>
              </a:custGeom>
              <a:solidFill>
                <a:srgbClr val="0071B4">
                  <a:alpha val="25098"/>
                </a:srgbClr>
              </a:solidFill>
              <a:ln w="9525">
                <a:noFill/>
                <a:round/>
                <a:headEnd/>
                <a:tailEnd/>
              </a:ln>
            </p:spPr>
            <p:txBody>
              <a:bodyPr/>
              <a:lstStyle/>
              <a:p>
                <a:endParaRPr lang="en-US"/>
              </a:p>
            </p:txBody>
          </p:sp>
          <p:sp>
            <p:nvSpPr>
              <p:cNvPr id="11519" name="Freeform 570"/>
              <p:cNvSpPr>
                <a:spLocks/>
              </p:cNvSpPr>
              <p:nvPr/>
            </p:nvSpPr>
            <p:spPr bwMode="auto">
              <a:xfrm>
                <a:off x="2139" y="3119"/>
                <a:ext cx="2" cy="2"/>
              </a:xfrm>
              <a:custGeom>
                <a:avLst/>
                <a:gdLst>
                  <a:gd name="T0" fmla="*/ 0 w 2"/>
                  <a:gd name="T1" fmla="*/ 2 h 2"/>
                  <a:gd name="T2" fmla="*/ 2 w 2"/>
                  <a:gd name="T3" fmla="*/ 2 h 2"/>
                  <a:gd name="T4" fmla="*/ 0 w 2"/>
                  <a:gd name="T5" fmla="*/ 0 h 2"/>
                  <a:gd name="T6" fmla="*/ 0 w 2"/>
                  <a:gd name="T7" fmla="*/ 0 h 2"/>
                  <a:gd name="T8" fmla="*/ 0 w 2"/>
                  <a:gd name="T9" fmla="*/ 0 h 2"/>
                  <a:gd name="T10" fmla="*/ 0 w 2"/>
                  <a:gd name="T11" fmla="*/ 2 h 2"/>
                  <a:gd name="T12" fmla="*/ 0 w 2"/>
                  <a:gd name="T13" fmla="*/ 2 h 2"/>
                  <a:gd name="T14" fmla="*/ 0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2"/>
                    </a:moveTo>
                    <a:lnTo>
                      <a:pt x="2" y="2"/>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520" name="Freeform 571"/>
              <p:cNvSpPr>
                <a:spLocks/>
              </p:cNvSpPr>
              <p:nvPr/>
            </p:nvSpPr>
            <p:spPr bwMode="auto">
              <a:xfrm>
                <a:off x="4533" y="2914"/>
                <a:ext cx="2" cy="6"/>
              </a:xfrm>
              <a:custGeom>
                <a:avLst/>
                <a:gdLst>
                  <a:gd name="T0" fmla="*/ 0 w 2"/>
                  <a:gd name="T1" fmla="*/ 0 h 6"/>
                  <a:gd name="T2" fmla="*/ 0 w 2"/>
                  <a:gd name="T3" fmla="*/ 0 h 6"/>
                  <a:gd name="T4" fmla="*/ 0 w 2"/>
                  <a:gd name="T5" fmla="*/ 6 h 6"/>
                  <a:gd name="T6" fmla="*/ 2 w 2"/>
                  <a:gd name="T7" fmla="*/ 6 h 6"/>
                  <a:gd name="T8" fmla="*/ 2 w 2"/>
                  <a:gd name="T9" fmla="*/ 0 h 6"/>
                  <a:gd name="T10" fmla="*/ 0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0" y="0"/>
                    </a:moveTo>
                    <a:lnTo>
                      <a:pt x="0" y="0"/>
                    </a:lnTo>
                    <a:lnTo>
                      <a:pt x="0" y="6"/>
                    </a:lnTo>
                    <a:lnTo>
                      <a:pt x="2" y="6"/>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521" name="Freeform 572"/>
              <p:cNvSpPr>
                <a:spLocks/>
              </p:cNvSpPr>
              <p:nvPr/>
            </p:nvSpPr>
            <p:spPr bwMode="auto">
              <a:xfrm>
                <a:off x="1012" y="2227"/>
                <a:ext cx="4" cy="6"/>
              </a:xfrm>
              <a:custGeom>
                <a:avLst/>
                <a:gdLst>
                  <a:gd name="T0" fmla="*/ 4 w 4"/>
                  <a:gd name="T1" fmla="*/ 4 h 6"/>
                  <a:gd name="T2" fmla="*/ 4 w 4"/>
                  <a:gd name="T3" fmla="*/ 2 h 6"/>
                  <a:gd name="T4" fmla="*/ 2 w 4"/>
                  <a:gd name="T5" fmla="*/ 0 h 6"/>
                  <a:gd name="T6" fmla="*/ 0 w 4"/>
                  <a:gd name="T7" fmla="*/ 0 h 6"/>
                  <a:gd name="T8" fmla="*/ 0 w 4"/>
                  <a:gd name="T9" fmla="*/ 2 h 6"/>
                  <a:gd name="T10" fmla="*/ 0 w 4"/>
                  <a:gd name="T11" fmla="*/ 2 h 6"/>
                  <a:gd name="T12" fmla="*/ 4 w 4"/>
                  <a:gd name="T13" fmla="*/ 6 h 6"/>
                  <a:gd name="T14" fmla="*/ 4 w 4"/>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4"/>
                    </a:moveTo>
                    <a:lnTo>
                      <a:pt x="4" y="2"/>
                    </a:lnTo>
                    <a:lnTo>
                      <a:pt x="2" y="0"/>
                    </a:lnTo>
                    <a:lnTo>
                      <a:pt x="0" y="0"/>
                    </a:lnTo>
                    <a:lnTo>
                      <a:pt x="0" y="2"/>
                    </a:lnTo>
                    <a:lnTo>
                      <a:pt x="4" y="6"/>
                    </a:lnTo>
                    <a:lnTo>
                      <a:pt x="4" y="4"/>
                    </a:lnTo>
                    <a:close/>
                  </a:path>
                </a:pathLst>
              </a:custGeom>
              <a:solidFill>
                <a:srgbClr val="0071B4">
                  <a:alpha val="25098"/>
                </a:srgbClr>
              </a:solidFill>
              <a:ln w="9525">
                <a:noFill/>
                <a:round/>
                <a:headEnd/>
                <a:tailEnd/>
              </a:ln>
            </p:spPr>
            <p:txBody>
              <a:bodyPr/>
              <a:lstStyle/>
              <a:p>
                <a:endParaRPr lang="en-US"/>
              </a:p>
            </p:txBody>
          </p:sp>
          <p:sp>
            <p:nvSpPr>
              <p:cNvPr id="11522" name="Freeform 573"/>
              <p:cNvSpPr>
                <a:spLocks/>
              </p:cNvSpPr>
              <p:nvPr/>
            </p:nvSpPr>
            <p:spPr bwMode="auto">
              <a:xfrm>
                <a:off x="1014" y="2237"/>
                <a:ext cx="10" cy="10"/>
              </a:xfrm>
              <a:custGeom>
                <a:avLst/>
                <a:gdLst>
                  <a:gd name="T0" fmla="*/ 8 w 10"/>
                  <a:gd name="T1" fmla="*/ 4 h 10"/>
                  <a:gd name="T2" fmla="*/ 6 w 10"/>
                  <a:gd name="T3" fmla="*/ 4 h 10"/>
                  <a:gd name="T4" fmla="*/ 0 w 10"/>
                  <a:gd name="T5" fmla="*/ 0 h 10"/>
                  <a:gd name="T6" fmla="*/ 0 w 10"/>
                  <a:gd name="T7" fmla="*/ 2 h 10"/>
                  <a:gd name="T8" fmla="*/ 2 w 10"/>
                  <a:gd name="T9" fmla="*/ 4 h 10"/>
                  <a:gd name="T10" fmla="*/ 4 w 10"/>
                  <a:gd name="T11" fmla="*/ 6 h 10"/>
                  <a:gd name="T12" fmla="*/ 6 w 10"/>
                  <a:gd name="T13" fmla="*/ 8 h 10"/>
                  <a:gd name="T14" fmla="*/ 8 w 10"/>
                  <a:gd name="T15" fmla="*/ 10 h 10"/>
                  <a:gd name="T16" fmla="*/ 10 w 10"/>
                  <a:gd name="T17" fmla="*/ 10 h 10"/>
                  <a:gd name="T18" fmla="*/ 10 w 10"/>
                  <a:gd name="T19" fmla="*/ 10 h 10"/>
                  <a:gd name="T20" fmla="*/ 8 w 10"/>
                  <a:gd name="T21" fmla="*/ 4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0"/>
                  <a:gd name="T35" fmla="*/ 10 w 10"/>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0">
                    <a:moveTo>
                      <a:pt x="8" y="4"/>
                    </a:moveTo>
                    <a:lnTo>
                      <a:pt x="6" y="4"/>
                    </a:lnTo>
                    <a:lnTo>
                      <a:pt x="0" y="0"/>
                    </a:lnTo>
                    <a:lnTo>
                      <a:pt x="0" y="2"/>
                    </a:lnTo>
                    <a:lnTo>
                      <a:pt x="2" y="4"/>
                    </a:lnTo>
                    <a:lnTo>
                      <a:pt x="4" y="6"/>
                    </a:lnTo>
                    <a:lnTo>
                      <a:pt x="6" y="8"/>
                    </a:lnTo>
                    <a:lnTo>
                      <a:pt x="8" y="10"/>
                    </a:lnTo>
                    <a:lnTo>
                      <a:pt x="10" y="10"/>
                    </a:lnTo>
                    <a:lnTo>
                      <a:pt x="8" y="4"/>
                    </a:lnTo>
                    <a:close/>
                  </a:path>
                </a:pathLst>
              </a:custGeom>
              <a:solidFill>
                <a:srgbClr val="0071B4">
                  <a:alpha val="25098"/>
                </a:srgbClr>
              </a:solidFill>
              <a:ln w="9525">
                <a:noFill/>
                <a:round/>
                <a:headEnd/>
                <a:tailEnd/>
              </a:ln>
            </p:spPr>
            <p:txBody>
              <a:bodyPr/>
              <a:lstStyle/>
              <a:p>
                <a:endParaRPr lang="en-US"/>
              </a:p>
            </p:txBody>
          </p:sp>
          <p:sp>
            <p:nvSpPr>
              <p:cNvPr id="11523" name="Freeform 574"/>
              <p:cNvSpPr>
                <a:spLocks/>
              </p:cNvSpPr>
              <p:nvPr/>
            </p:nvSpPr>
            <p:spPr bwMode="auto">
              <a:xfrm>
                <a:off x="1018" y="2231"/>
                <a:ext cx="10" cy="16"/>
              </a:xfrm>
              <a:custGeom>
                <a:avLst/>
                <a:gdLst>
                  <a:gd name="T0" fmla="*/ 6 w 10"/>
                  <a:gd name="T1" fmla="*/ 6 h 16"/>
                  <a:gd name="T2" fmla="*/ 6 w 10"/>
                  <a:gd name="T3" fmla="*/ 6 h 16"/>
                  <a:gd name="T4" fmla="*/ 4 w 10"/>
                  <a:gd name="T5" fmla="*/ 2 h 16"/>
                  <a:gd name="T6" fmla="*/ 0 w 10"/>
                  <a:gd name="T7" fmla="*/ 0 h 16"/>
                  <a:gd name="T8" fmla="*/ 0 w 10"/>
                  <a:gd name="T9" fmla="*/ 0 h 16"/>
                  <a:gd name="T10" fmla="*/ 0 w 10"/>
                  <a:gd name="T11" fmla="*/ 2 h 16"/>
                  <a:gd name="T12" fmla="*/ 0 w 10"/>
                  <a:gd name="T13" fmla="*/ 4 h 16"/>
                  <a:gd name="T14" fmla="*/ 2 w 10"/>
                  <a:gd name="T15" fmla="*/ 4 h 16"/>
                  <a:gd name="T16" fmla="*/ 2 w 10"/>
                  <a:gd name="T17" fmla="*/ 6 h 16"/>
                  <a:gd name="T18" fmla="*/ 8 w 10"/>
                  <a:gd name="T19" fmla="*/ 16 h 16"/>
                  <a:gd name="T20" fmla="*/ 10 w 10"/>
                  <a:gd name="T21" fmla="*/ 14 h 16"/>
                  <a:gd name="T22" fmla="*/ 10 w 10"/>
                  <a:gd name="T23" fmla="*/ 10 h 16"/>
                  <a:gd name="T24" fmla="*/ 6 w 10"/>
                  <a:gd name="T25" fmla="*/ 8 h 16"/>
                  <a:gd name="T26" fmla="*/ 6 w 10"/>
                  <a:gd name="T27" fmla="*/ 6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6"/>
                  <a:gd name="T44" fmla="*/ 10 w 10"/>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6">
                    <a:moveTo>
                      <a:pt x="6" y="6"/>
                    </a:moveTo>
                    <a:lnTo>
                      <a:pt x="6" y="6"/>
                    </a:lnTo>
                    <a:lnTo>
                      <a:pt x="4" y="2"/>
                    </a:lnTo>
                    <a:lnTo>
                      <a:pt x="0" y="0"/>
                    </a:lnTo>
                    <a:lnTo>
                      <a:pt x="0" y="2"/>
                    </a:lnTo>
                    <a:lnTo>
                      <a:pt x="0" y="4"/>
                    </a:lnTo>
                    <a:lnTo>
                      <a:pt x="2" y="4"/>
                    </a:lnTo>
                    <a:lnTo>
                      <a:pt x="2" y="6"/>
                    </a:lnTo>
                    <a:lnTo>
                      <a:pt x="8" y="16"/>
                    </a:lnTo>
                    <a:lnTo>
                      <a:pt x="10" y="14"/>
                    </a:lnTo>
                    <a:lnTo>
                      <a:pt x="10" y="10"/>
                    </a:lnTo>
                    <a:lnTo>
                      <a:pt x="6" y="8"/>
                    </a:lnTo>
                    <a:lnTo>
                      <a:pt x="6" y="6"/>
                    </a:lnTo>
                    <a:close/>
                  </a:path>
                </a:pathLst>
              </a:custGeom>
              <a:solidFill>
                <a:srgbClr val="0071B4">
                  <a:alpha val="25098"/>
                </a:srgbClr>
              </a:solidFill>
              <a:ln w="9525">
                <a:noFill/>
                <a:round/>
                <a:headEnd/>
                <a:tailEnd/>
              </a:ln>
            </p:spPr>
            <p:txBody>
              <a:bodyPr/>
              <a:lstStyle/>
              <a:p>
                <a:endParaRPr lang="en-US"/>
              </a:p>
            </p:txBody>
          </p:sp>
          <p:sp>
            <p:nvSpPr>
              <p:cNvPr id="11524" name="Freeform 575"/>
              <p:cNvSpPr>
                <a:spLocks/>
              </p:cNvSpPr>
              <p:nvPr/>
            </p:nvSpPr>
            <p:spPr bwMode="auto">
              <a:xfrm>
                <a:off x="1032" y="2255"/>
                <a:ext cx="2" cy="8"/>
              </a:xfrm>
              <a:custGeom>
                <a:avLst/>
                <a:gdLst>
                  <a:gd name="T0" fmla="*/ 0 w 2"/>
                  <a:gd name="T1" fmla="*/ 0 h 8"/>
                  <a:gd name="T2" fmla="*/ 0 w 2"/>
                  <a:gd name="T3" fmla="*/ 0 h 8"/>
                  <a:gd name="T4" fmla="*/ 0 w 2"/>
                  <a:gd name="T5" fmla="*/ 2 h 8"/>
                  <a:gd name="T6" fmla="*/ 2 w 2"/>
                  <a:gd name="T7" fmla="*/ 8 h 8"/>
                  <a:gd name="T8" fmla="*/ 2 w 2"/>
                  <a:gd name="T9" fmla="*/ 8 h 8"/>
                  <a:gd name="T10" fmla="*/ 2 w 2"/>
                  <a:gd name="T11" fmla="*/ 6 h 8"/>
                  <a:gd name="T12" fmla="*/ 0 w 2"/>
                  <a:gd name="T13" fmla="*/ 0 h 8"/>
                  <a:gd name="T14" fmla="*/ 0 60000 65536"/>
                  <a:gd name="T15" fmla="*/ 0 60000 65536"/>
                  <a:gd name="T16" fmla="*/ 0 60000 65536"/>
                  <a:gd name="T17" fmla="*/ 0 60000 65536"/>
                  <a:gd name="T18" fmla="*/ 0 60000 65536"/>
                  <a:gd name="T19" fmla="*/ 0 60000 65536"/>
                  <a:gd name="T20" fmla="*/ 0 60000 65536"/>
                  <a:gd name="T21" fmla="*/ 0 w 2"/>
                  <a:gd name="T22" fmla="*/ 0 h 8"/>
                  <a:gd name="T23" fmla="*/ 2 w 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8">
                    <a:moveTo>
                      <a:pt x="0" y="0"/>
                    </a:moveTo>
                    <a:lnTo>
                      <a:pt x="0" y="0"/>
                    </a:lnTo>
                    <a:lnTo>
                      <a:pt x="0" y="2"/>
                    </a:lnTo>
                    <a:lnTo>
                      <a:pt x="2" y="8"/>
                    </a:lnTo>
                    <a:lnTo>
                      <a:pt x="2" y="6"/>
                    </a:lnTo>
                    <a:lnTo>
                      <a:pt x="0" y="0"/>
                    </a:lnTo>
                    <a:close/>
                  </a:path>
                </a:pathLst>
              </a:custGeom>
              <a:solidFill>
                <a:srgbClr val="0071B4">
                  <a:alpha val="25098"/>
                </a:srgbClr>
              </a:solidFill>
              <a:ln w="9525">
                <a:noFill/>
                <a:round/>
                <a:headEnd/>
                <a:tailEnd/>
              </a:ln>
            </p:spPr>
            <p:txBody>
              <a:bodyPr/>
              <a:lstStyle/>
              <a:p>
                <a:endParaRPr lang="en-US"/>
              </a:p>
            </p:txBody>
          </p:sp>
          <p:sp>
            <p:nvSpPr>
              <p:cNvPr id="11525" name="Freeform 576"/>
              <p:cNvSpPr>
                <a:spLocks/>
              </p:cNvSpPr>
              <p:nvPr/>
            </p:nvSpPr>
            <p:spPr bwMode="auto">
              <a:xfrm>
                <a:off x="997" y="2181"/>
                <a:ext cx="11" cy="20"/>
              </a:xfrm>
              <a:custGeom>
                <a:avLst/>
                <a:gdLst>
                  <a:gd name="T0" fmla="*/ 11 w 11"/>
                  <a:gd name="T1" fmla="*/ 18 h 20"/>
                  <a:gd name="T2" fmla="*/ 10 w 11"/>
                  <a:gd name="T3" fmla="*/ 16 h 20"/>
                  <a:gd name="T4" fmla="*/ 10 w 11"/>
                  <a:gd name="T5" fmla="*/ 8 h 20"/>
                  <a:gd name="T6" fmla="*/ 10 w 11"/>
                  <a:gd name="T7" fmla="*/ 2 h 20"/>
                  <a:gd name="T8" fmla="*/ 8 w 11"/>
                  <a:gd name="T9" fmla="*/ 0 h 20"/>
                  <a:gd name="T10" fmla="*/ 6 w 11"/>
                  <a:gd name="T11" fmla="*/ 0 h 20"/>
                  <a:gd name="T12" fmla="*/ 4 w 11"/>
                  <a:gd name="T13" fmla="*/ 2 h 20"/>
                  <a:gd name="T14" fmla="*/ 4 w 11"/>
                  <a:gd name="T15" fmla="*/ 2 h 20"/>
                  <a:gd name="T16" fmla="*/ 2 w 11"/>
                  <a:gd name="T17" fmla="*/ 4 h 20"/>
                  <a:gd name="T18" fmla="*/ 2 w 11"/>
                  <a:gd name="T19" fmla="*/ 4 h 20"/>
                  <a:gd name="T20" fmla="*/ 2 w 11"/>
                  <a:gd name="T21" fmla="*/ 6 h 20"/>
                  <a:gd name="T22" fmla="*/ 2 w 11"/>
                  <a:gd name="T23" fmla="*/ 6 h 20"/>
                  <a:gd name="T24" fmla="*/ 2 w 11"/>
                  <a:gd name="T25" fmla="*/ 6 h 20"/>
                  <a:gd name="T26" fmla="*/ 0 w 11"/>
                  <a:gd name="T27" fmla="*/ 10 h 20"/>
                  <a:gd name="T28" fmla="*/ 2 w 11"/>
                  <a:gd name="T29" fmla="*/ 10 h 20"/>
                  <a:gd name="T30" fmla="*/ 0 w 11"/>
                  <a:gd name="T31" fmla="*/ 10 h 20"/>
                  <a:gd name="T32" fmla="*/ 0 w 11"/>
                  <a:gd name="T33" fmla="*/ 12 h 20"/>
                  <a:gd name="T34" fmla="*/ 0 w 11"/>
                  <a:gd name="T35" fmla="*/ 14 h 20"/>
                  <a:gd name="T36" fmla="*/ 2 w 11"/>
                  <a:gd name="T37" fmla="*/ 16 h 20"/>
                  <a:gd name="T38" fmla="*/ 4 w 11"/>
                  <a:gd name="T39" fmla="*/ 14 h 20"/>
                  <a:gd name="T40" fmla="*/ 4 w 11"/>
                  <a:gd name="T41" fmla="*/ 12 h 20"/>
                  <a:gd name="T42" fmla="*/ 4 w 11"/>
                  <a:gd name="T43" fmla="*/ 14 h 20"/>
                  <a:gd name="T44" fmla="*/ 6 w 11"/>
                  <a:gd name="T45" fmla="*/ 12 h 20"/>
                  <a:gd name="T46" fmla="*/ 6 w 11"/>
                  <a:gd name="T47" fmla="*/ 8 h 20"/>
                  <a:gd name="T48" fmla="*/ 6 w 11"/>
                  <a:gd name="T49" fmla="*/ 12 h 20"/>
                  <a:gd name="T50" fmla="*/ 6 w 11"/>
                  <a:gd name="T51" fmla="*/ 14 h 20"/>
                  <a:gd name="T52" fmla="*/ 4 w 11"/>
                  <a:gd name="T53" fmla="*/ 16 h 20"/>
                  <a:gd name="T54" fmla="*/ 6 w 11"/>
                  <a:gd name="T55" fmla="*/ 16 h 20"/>
                  <a:gd name="T56" fmla="*/ 6 w 11"/>
                  <a:gd name="T57" fmla="*/ 16 h 20"/>
                  <a:gd name="T58" fmla="*/ 6 w 11"/>
                  <a:gd name="T59" fmla="*/ 14 h 20"/>
                  <a:gd name="T60" fmla="*/ 8 w 11"/>
                  <a:gd name="T61" fmla="*/ 16 h 20"/>
                  <a:gd name="T62" fmla="*/ 8 w 11"/>
                  <a:gd name="T63" fmla="*/ 18 h 20"/>
                  <a:gd name="T64" fmla="*/ 8 w 11"/>
                  <a:gd name="T65" fmla="*/ 18 h 20"/>
                  <a:gd name="T66" fmla="*/ 10 w 11"/>
                  <a:gd name="T67" fmla="*/ 20 h 20"/>
                  <a:gd name="T68" fmla="*/ 11 w 11"/>
                  <a:gd name="T69" fmla="*/ 20 h 20"/>
                  <a:gd name="T70" fmla="*/ 11 w 11"/>
                  <a:gd name="T71" fmla="*/ 20 h 20"/>
                  <a:gd name="T72" fmla="*/ 11 w 11"/>
                  <a:gd name="T73" fmla="*/ 18 h 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
                  <a:gd name="T112" fmla="*/ 0 h 20"/>
                  <a:gd name="T113" fmla="*/ 11 w 11"/>
                  <a:gd name="T114" fmla="*/ 20 h 2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 h="20">
                    <a:moveTo>
                      <a:pt x="11" y="18"/>
                    </a:moveTo>
                    <a:lnTo>
                      <a:pt x="10" y="16"/>
                    </a:lnTo>
                    <a:lnTo>
                      <a:pt x="10" y="8"/>
                    </a:lnTo>
                    <a:lnTo>
                      <a:pt x="10" y="2"/>
                    </a:lnTo>
                    <a:lnTo>
                      <a:pt x="8" y="0"/>
                    </a:lnTo>
                    <a:lnTo>
                      <a:pt x="6" y="0"/>
                    </a:lnTo>
                    <a:lnTo>
                      <a:pt x="4" y="2"/>
                    </a:lnTo>
                    <a:lnTo>
                      <a:pt x="2" y="4"/>
                    </a:lnTo>
                    <a:lnTo>
                      <a:pt x="2" y="6"/>
                    </a:lnTo>
                    <a:lnTo>
                      <a:pt x="0" y="10"/>
                    </a:lnTo>
                    <a:lnTo>
                      <a:pt x="2" y="10"/>
                    </a:lnTo>
                    <a:lnTo>
                      <a:pt x="0" y="10"/>
                    </a:lnTo>
                    <a:lnTo>
                      <a:pt x="0" y="12"/>
                    </a:lnTo>
                    <a:lnTo>
                      <a:pt x="0" y="14"/>
                    </a:lnTo>
                    <a:lnTo>
                      <a:pt x="2" y="16"/>
                    </a:lnTo>
                    <a:lnTo>
                      <a:pt x="4" y="14"/>
                    </a:lnTo>
                    <a:lnTo>
                      <a:pt x="4" y="12"/>
                    </a:lnTo>
                    <a:lnTo>
                      <a:pt x="4" y="14"/>
                    </a:lnTo>
                    <a:lnTo>
                      <a:pt x="6" y="12"/>
                    </a:lnTo>
                    <a:lnTo>
                      <a:pt x="6" y="8"/>
                    </a:lnTo>
                    <a:lnTo>
                      <a:pt x="6" y="12"/>
                    </a:lnTo>
                    <a:lnTo>
                      <a:pt x="6" y="14"/>
                    </a:lnTo>
                    <a:lnTo>
                      <a:pt x="4" y="16"/>
                    </a:lnTo>
                    <a:lnTo>
                      <a:pt x="6" y="16"/>
                    </a:lnTo>
                    <a:lnTo>
                      <a:pt x="6" y="14"/>
                    </a:lnTo>
                    <a:lnTo>
                      <a:pt x="8" y="16"/>
                    </a:lnTo>
                    <a:lnTo>
                      <a:pt x="8" y="18"/>
                    </a:lnTo>
                    <a:lnTo>
                      <a:pt x="10" y="20"/>
                    </a:lnTo>
                    <a:lnTo>
                      <a:pt x="11" y="20"/>
                    </a:lnTo>
                    <a:lnTo>
                      <a:pt x="11" y="18"/>
                    </a:lnTo>
                    <a:close/>
                  </a:path>
                </a:pathLst>
              </a:custGeom>
              <a:solidFill>
                <a:srgbClr val="0071B4">
                  <a:alpha val="25098"/>
                </a:srgbClr>
              </a:solidFill>
              <a:ln w="9525">
                <a:noFill/>
                <a:round/>
                <a:headEnd/>
                <a:tailEnd/>
              </a:ln>
            </p:spPr>
            <p:txBody>
              <a:bodyPr/>
              <a:lstStyle/>
              <a:p>
                <a:endParaRPr lang="en-US"/>
              </a:p>
            </p:txBody>
          </p:sp>
          <p:sp>
            <p:nvSpPr>
              <p:cNvPr id="11526" name="Freeform 577"/>
              <p:cNvSpPr>
                <a:spLocks/>
              </p:cNvSpPr>
              <p:nvPr/>
            </p:nvSpPr>
            <p:spPr bwMode="auto">
              <a:xfrm>
                <a:off x="987" y="2245"/>
                <a:ext cx="18" cy="28"/>
              </a:xfrm>
              <a:custGeom>
                <a:avLst/>
                <a:gdLst>
                  <a:gd name="T0" fmla="*/ 12 w 18"/>
                  <a:gd name="T1" fmla="*/ 20 h 28"/>
                  <a:gd name="T2" fmla="*/ 12 w 18"/>
                  <a:gd name="T3" fmla="*/ 18 h 28"/>
                  <a:gd name="T4" fmla="*/ 8 w 18"/>
                  <a:gd name="T5" fmla="*/ 16 h 28"/>
                  <a:gd name="T6" fmla="*/ 8 w 18"/>
                  <a:gd name="T7" fmla="*/ 12 h 28"/>
                  <a:gd name="T8" fmla="*/ 8 w 18"/>
                  <a:gd name="T9" fmla="*/ 12 h 28"/>
                  <a:gd name="T10" fmla="*/ 8 w 18"/>
                  <a:gd name="T11" fmla="*/ 10 h 28"/>
                  <a:gd name="T12" fmla="*/ 8 w 18"/>
                  <a:gd name="T13" fmla="*/ 10 h 28"/>
                  <a:gd name="T14" fmla="*/ 10 w 18"/>
                  <a:gd name="T15" fmla="*/ 10 h 28"/>
                  <a:gd name="T16" fmla="*/ 12 w 18"/>
                  <a:gd name="T17" fmla="*/ 8 h 28"/>
                  <a:gd name="T18" fmla="*/ 10 w 18"/>
                  <a:gd name="T19" fmla="*/ 6 h 28"/>
                  <a:gd name="T20" fmla="*/ 8 w 18"/>
                  <a:gd name="T21" fmla="*/ 6 h 28"/>
                  <a:gd name="T22" fmla="*/ 8 w 18"/>
                  <a:gd name="T23" fmla="*/ 6 h 28"/>
                  <a:gd name="T24" fmla="*/ 10 w 18"/>
                  <a:gd name="T25" fmla="*/ 4 h 28"/>
                  <a:gd name="T26" fmla="*/ 10 w 18"/>
                  <a:gd name="T27" fmla="*/ 2 h 28"/>
                  <a:gd name="T28" fmla="*/ 8 w 18"/>
                  <a:gd name="T29" fmla="*/ 0 h 28"/>
                  <a:gd name="T30" fmla="*/ 0 w 18"/>
                  <a:gd name="T31" fmla="*/ 6 h 28"/>
                  <a:gd name="T32" fmla="*/ 4 w 18"/>
                  <a:gd name="T33" fmla="*/ 6 h 28"/>
                  <a:gd name="T34" fmla="*/ 2 w 18"/>
                  <a:gd name="T35" fmla="*/ 8 h 28"/>
                  <a:gd name="T36" fmla="*/ 2 w 18"/>
                  <a:gd name="T37" fmla="*/ 10 h 28"/>
                  <a:gd name="T38" fmla="*/ 4 w 18"/>
                  <a:gd name="T39" fmla="*/ 10 h 28"/>
                  <a:gd name="T40" fmla="*/ 4 w 18"/>
                  <a:gd name="T41" fmla="*/ 8 h 28"/>
                  <a:gd name="T42" fmla="*/ 4 w 18"/>
                  <a:gd name="T43" fmla="*/ 12 h 28"/>
                  <a:gd name="T44" fmla="*/ 4 w 18"/>
                  <a:gd name="T45" fmla="*/ 14 h 28"/>
                  <a:gd name="T46" fmla="*/ 6 w 18"/>
                  <a:gd name="T47" fmla="*/ 14 h 28"/>
                  <a:gd name="T48" fmla="*/ 10 w 18"/>
                  <a:gd name="T49" fmla="*/ 18 h 28"/>
                  <a:gd name="T50" fmla="*/ 10 w 18"/>
                  <a:gd name="T51" fmla="*/ 20 h 28"/>
                  <a:gd name="T52" fmla="*/ 10 w 18"/>
                  <a:gd name="T53" fmla="*/ 20 h 28"/>
                  <a:gd name="T54" fmla="*/ 10 w 18"/>
                  <a:gd name="T55" fmla="*/ 20 h 28"/>
                  <a:gd name="T56" fmla="*/ 10 w 18"/>
                  <a:gd name="T57" fmla="*/ 22 h 28"/>
                  <a:gd name="T58" fmla="*/ 16 w 18"/>
                  <a:gd name="T59" fmla="*/ 28 h 28"/>
                  <a:gd name="T60" fmla="*/ 18 w 18"/>
                  <a:gd name="T61" fmla="*/ 26 h 28"/>
                  <a:gd name="T62" fmla="*/ 18 w 18"/>
                  <a:gd name="T63" fmla="*/ 26 h 28"/>
                  <a:gd name="T64" fmla="*/ 14 w 18"/>
                  <a:gd name="T65" fmla="*/ 20 h 28"/>
                  <a:gd name="T66" fmla="*/ 12 w 18"/>
                  <a:gd name="T67" fmla="*/ 20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28"/>
                  <a:gd name="T104" fmla="*/ 18 w 18"/>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28">
                    <a:moveTo>
                      <a:pt x="12" y="20"/>
                    </a:moveTo>
                    <a:lnTo>
                      <a:pt x="12" y="18"/>
                    </a:lnTo>
                    <a:lnTo>
                      <a:pt x="8" y="16"/>
                    </a:lnTo>
                    <a:lnTo>
                      <a:pt x="8" y="12"/>
                    </a:lnTo>
                    <a:lnTo>
                      <a:pt x="8" y="10"/>
                    </a:lnTo>
                    <a:lnTo>
                      <a:pt x="10" y="10"/>
                    </a:lnTo>
                    <a:lnTo>
                      <a:pt x="12" y="8"/>
                    </a:lnTo>
                    <a:lnTo>
                      <a:pt x="10" y="6"/>
                    </a:lnTo>
                    <a:lnTo>
                      <a:pt x="8" y="6"/>
                    </a:lnTo>
                    <a:lnTo>
                      <a:pt x="10" y="4"/>
                    </a:lnTo>
                    <a:lnTo>
                      <a:pt x="10" y="2"/>
                    </a:lnTo>
                    <a:lnTo>
                      <a:pt x="8" y="0"/>
                    </a:lnTo>
                    <a:lnTo>
                      <a:pt x="0" y="6"/>
                    </a:lnTo>
                    <a:lnTo>
                      <a:pt x="4" y="6"/>
                    </a:lnTo>
                    <a:lnTo>
                      <a:pt x="2" y="8"/>
                    </a:lnTo>
                    <a:lnTo>
                      <a:pt x="2" y="10"/>
                    </a:lnTo>
                    <a:lnTo>
                      <a:pt x="4" y="10"/>
                    </a:lnTo>
                    <a:lnTo>
                      <a:pt x="4" y="8"/>
                    </a:lnTo>
                    <a:lnTo>
                      <a:pt x="4" y="12"/>
                    </a:lnTo>
                    <a:lnTo>
                      <a:pt x="4" y="14"/>
                    </a:lnTo>
                    <a:lnTo>
                      <a:pt x="6" y="14"/>
                    </a:lnTo>
                    <a:lnTo>
                      <a:pt x="10" y="18"/>
                    </a:lnTo>
                    <a:lnTo>
                      <a:pt x="10" y="20"/>
                    </a:lnTo>
                    <a:lnTo>
                      <a:pt x="10" y="22"/>
                    </a:lnTo>
                    <a:lnTo>
                      <a:pt x="16" y="28"/>
                    </a:lnTo>
                    <a:lnTo>
                      <a:pt x="18" y="26"/>
                    </a:lnTo>
                    <a:lnTo>
                      <a:pt x="14" y="20"/>
                    </a:lnTo>
                    <a:lnTo>
                      <a:pt x="12" y="20"/>
                    </a:lnTo>
                    <a:close/>
                  </a:path>
                </a:pathLst>
              </a:custGeom>
              <a:solidFill>
                <a:srgbClr val="0071B4">
                  <a:alpha val="25098"/>
                </a:srgbClr>
              </a:solidFill>
              <a:ln w="9525">
                <a:noFill/>
                <a:round/>
                <a:headEnd/>
                <a:tailEnd/>
              </a:ln>
            </p:spPr>
            <p:txBody>
              <a:bodyPr/>
              <a:lstStyle/>
              <a:p>
                <a:endParaRPr lang="en-US"/>
              </a:p>
            </p:txBody>
          </p:sp>
          <p:sp>
            <p:nvSpPr>
              <p:cNvPr id="11527" name="Freeform 578"/>
              <p:cNvSpPr>
                <a:spLocks/>
              </p:cNvSpPr>
              <p:nvPr/>
            </p:nvSpPr>
            <p:spPr bwMode="auto">
              <a:xfrm>
                <a:off x="975" y="2199"/>
                <a:ext cx="8" cy="12"/>
              </a:xfrm>
              <a:custGeom>
                <a:avLst/>
                <a:gdLst>
                  <a:gd name="T0" fmla="*/ 6 w 8"/>
                  <a:gd name="T1" fmla="*/ 12 h 12"/>
                  <a:gd name="T2" fmla="*/ 8 w 8"/>
                  <a:gd name="T3" fmla="*/ 12 h 12"/>
                  <a:gd name="T4" fmla="*/ 4 w 8"/>
                  <a:gd name="T5" fmla="*/ 6 h 12"/>
                  <a:gd name="T6" fmla="*/ 4 w 8"/>
                  <a:gd name="T7" fmla="*/ 4 h 12"/>
                  <a:gd name="T8" fmla="*/ 4 w 8"/>
                  <a:gd name="T9" fmla="*/ 2 h 12"/>
                  <a:gd name="T10" fmla="*/ 4 w 8"/>
                  <a:gd name="T11" fmla="*/ 2 h 12"/>
                  <a:gd name="T12" fmla="*/ 2 w 8"/>
                  <a:gd name="T13" fmla="*/ 0 h 12"/>
                  <a:gd name="T14" fmla="*/ 0 w 8"/>
                  <a:gd name="T15" fmla="*/ 0 h 12"/>
                  <a:gd name="T16" fmla="*/ 2 w 8"/>
                  <a:gd name="T17" fmla="*/ 4 h 12"/>
                  <a:gd name="T18" fmla="*/ 4 w 8"/>
                  <a:gd name="T19" fmla="*/ 10 h 12"/>
                  <a:gd name="T20" fmla="*/ 6 w 8"/>
                  <a:gd name="T21" fmla="*/ 12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2"/>
                  <a:gd name="T35" fmla="*/ 8 w 8"/>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2">
                    <a:moveTo>
                      <a:pt x="6" y="12"/>
                    </a:moveTo>
                    <a:lnTo>
                      <a:pt x="8" y="12"/>
                    </a:lnTo>
                    <a:lnTo>
                      <a:pt x="4" y="6"/>
                    </a:lnTo>
                    <a:lnTo>
                      <a:pt x="4" y="4"/>
                    </a:lnTo>
                    <a:lnTo>
                      <a:pt x="4" y="2"/>
                    </a:lnTo>
                    <a:lnTo>
                      <a:pt x="2" y="0"/>
                    </a:lnTo>
                    <a:lnTo>
                      <a:pt x="0" y="0"/>
                    </a:lnTo>
                    <a:lnTo>
                      <a:pt x="2" y="4"/>
                    </a:lnTo>
                    <a:lnTo>
                      <a:pt x="4" y="10"/>
                    </a:lnTo>
                    <a:lnTo>
                      <a:pt x="6" y="12"/>
                    </a:lnTo>
                    <a:close/>
                  </a:path>
                </a:pathLst>
              </a:custGeom>
              <a:solidFill>
                <a:srgbClr val="0071B4">
                  <a:alpha val="25098"/>
                </a:srgbClr>
              </a:solidFill>
              <a:ln w="9525">
                <a:noFill/>
                <a:round/>
                <a:headEnd/>
                <a:tailEnd/>
              </a:ln>
            </p:spPr>
            <p:txBody>
              <a:bodyPr/>
              <a:lstStyle/>
              <a:p>
                <a:endParaRPr lang="en-US"/>
              </a:p>
            </p:txBody>
          </p:sp>
          <p:sp>
            <p:nvSpPr>
              <p:cNvPr id="11528" name="Freeform 579"/>
              <p:cNvSpPr>
                <a:spLocks/>
              </p:cNvSpPr>
              <p:nvPr/>
            </p:nvSpPr>
            <p:spPr bwMode="auto">
              <a:xfrm>
                <a:off x="999" y="2197"/>
                <a:ext cx="4" cy="6"/>
              </a:xfrm>
              <a:custGeom>
                <a:avLst/>
                <a:gdLst>
                  <a:gd name="T0" fmla="*/ 2 w 4"/>
                  <a:gd name="T1" fmla="*/ 6 h 6"/>
                  <a:gd name="T2" fmla="*/ 4 w 4"/>
                  <a:gd name="T3" fmla="*/ 6 h 6"/>
                  <a:gd name="T4" fmla="*/ 2 w 4"/>
                  <a:gd name="T5" fmla="*/ 2 h 6"/>
                  <a:gd name="T6" fmla="*/ 0 w 4"/>
                  <a:gd name="T7" fmla="*/ 0 h 6"/>
                  <a:gd name="T8" fmla="*/ 0 w 4"/>
                  <a:gd name="T9" fmla="*/ 4 h 6"/>
                  <a:gd name="T10" fmla="*/ 0 w 4"/>
                  <a:gd name="T11" fmla="*/ 4 h 6"/>
                  <a:gd name="T12" fmla="*/ 2 w 4"/>
                  <a:gd name="T13" fmla="*/ 6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2" y="6"/>
                    </a:moveTo>
                    <a:lnTo>
                      <a:pt x="4" y="6"/>
                    </a:lnTo>
                    <a:lnTo>
                      <a:pt x="2" y="2"/>
                    </a:lnTo>
                    <a:lnTo>
                      <a:pt x="0" y="0"/>
                    </a:lnTo>
                    <a:lnTo>
                      <a:pt x="0" y="4"/>
                    </a:lnTo>
                    <a:lnTo>
                      <a:pt x="2" y="6"/>
                    </a:lnTo>
                    <a:close/>
                  </a:path>
                </a:pathLst>
              </a:custGeom>
              <a:solidFill>
                <a:srgbClr val="0071B4">
                  <a:alpha val="25098"/>
                </a:srgbClr>
              </a:solidFill>
              <a:ln w="9525">
                <a:noFill/>
                <a:round/>
                <a:headEnd/>
                <a:tailEnd/>
              </a:ln>
            </p:spPr>
            <p:txBody>
              <a:bodyPr/>
              <a:lstStyle/>
              <a:p>
                <a:endParaRPr lang="en-US"/>
              </a:p>
            </p:txBody>
          </p:sp>
          <p:sp>
            <p:nvSpPr>
              <p:cNvPr id="11529" name="Freeform 580"/>
              <p:cNvSpPr>
                <a:spLocks/>
              </p:cNvSpPr>
              <p:nvPr/>
            </p:nvSpPr>
            <p:spPr bwMode="auto">
              <a:xfrm>
                <a:off x="977" y="2225"/>
                <a:ext cx="20" cy="24"/>
              </a:xfrm>
              <a:custGeom>
                <a:avLst/>
                <a:gdLst>
                  <a:gd name="T0" fmla="*/ 12 w 20"/>
                  <a:gd name="T1" fmla="*/ 20 h 24"/>
                  <a:gd name="T2" fmla="*/ 12 w 20"/>
                  <a:gd name="T3" fmla="*/ 20 h 24"/>
                  <a:gd name="T4" fmla="*/ 14 w 20"/>
                  <a:gd name="T5" fmla="*/ 20 h 24"/>
                  <a:gd name="T6" fmla="*/ 16 w 20"/>
                  <a:gd name="T7" fmla="*/ 22 h 24"/>
                  <a:gd name="T8" fmla="*/ 18 w 20"/>
                  <a:gd name="T9" fmla="*/ 18 h 24"/>
                  <a:gd name="T10" fmla="*/ 20 w 20"/>
                  <a:gd name="T11" fmla="*/ 4 h 24"/>
                  <a:gd name="T12" fmla="*/ 20 w 20"/>
                  <a:gd name="T13" fmla="*/ 0 h 24"/>
                  <a:gd name="T14" fmla="*/ 20 w 20"/>
                  <a:gd name="T15" fmla="*/ 0 h 24"/>
                  <a:gd name="T16" fmla="*/ 18 w 20"/>
                  <a:gd name="T17" fmla="*/ 2 h 24"/>
                  <a:gd name="T18" fmla="*/ 16 w 20"/>
                  <a:gd name="T19" fmla="*/ 2 h 24"/>
                  <a:gd name="T20" fmla="*/ 16 w 20"/>
                  <a:gd name="T21" fmla="*/ 2 h 24"/>
                  <a:gd name="T22" fmla="*/ 16 w 20"/>
                  <a:gd name="T23" fmla="*/ 6 h 24"/>
                  <a:gd name="T24" fmla="*/ 12 w 20"/>
                  <a:gd name="T25" fmla="*/ 12 h 24"/>
                  <a:gd name="T26" fmla="*/ 10 w 20"/>
                  <a:gd name="T27" fmla="*/ 12 h 24"/>
                  <a:gd name="T28" fmla="*/ 10 w 20"/>
                  <a:gd name="T29" fmla="*/ 12 h 24"/>
                  <a:gd name="T30" fmla="*/ 8 w 20"/>
                  <a:gd name="T31" fmla="*/ 12 h 24"/>
                  <a:gd name="T32" fmla="*/ 12 w 20"/>
                  <a:gd name="T33" fmla="*/ 8 h 24"/>
                  <a:gd name="T34" fmla="*/ 14 w 20"/>
                  <a:gd name="T35" fmla="*/ 8 h 24"/>
                  <a:gd name="T36" fmla="*/ 12 w 20"/>
                  <a:gd name="T37" fmla="*/ 4 h 24"/>
                  <a:gd name="T38" fmla="*/ 12 w 20"/>
                  <a:gd name="T39" fmla="*/ 0 h 24"/>
                  <a:gd name="T40" fmla="*/ 10 w 20"/>
                  <a:gd name="T41" fmla="*/ 2 h 24"/>
                  <a:gd name="T42" fmla="*/ 8 w 20"/>
                  <a:gd name="T43" fmla="*/ 2 h 24"/>
                  <a:gd name="T44" fmla="*/ 8 w 20"/>
                  <a:gd name="T45" fmla="*/ 4 h 24"/>
                  <a:gd name="T46" fmla="*/ 8 w 20"/>
                  <a:gd name="T47" fmla="*/ 0 h 24"/>
                  <a:gd name="T48" fmla="*/ 8 w 20"/>
                  <a:gd name="T49" fmla="*/ 0 h 24"/>
                  <a:gd name="T50" fmla="*/ 2 w 20"/>
                  <a:gd name="T51" fmla="*/ 0 h 24"/>
                  <a:gd name="T52" fmla="*/ 0 w 20"/>
                  <a:gd name="T53" fmla="*/ 4 h 24"/>
                  <a:gd name="T54" fmla="*/ 2 w 20"/>
                  <a:gd name="T55" fmla="*/ 6 h 24"/>
                  <a:gd name="T56" fmla="*/ 4 w 20"/>
                  <a:gd name="T57" fmla="*/ 12 h 24"/>
                  <a:gd name="T58" fmla="*/ 8 w 20"/>
                  <a:gd name="T59" fmla="*/ 16 h 24"/>
                  <a:gd name="T60" fmla="*/ 10 w 20"/>
                  <a:gd name="T61" fmla="*/ 16 h 24"/>
                  <a:gd name="T62" fmla="*/ 10 w 20"/>
                  <a:gd name="T63" fmla="*/ 18 h 24"/>
                  <a:gd name="T64" fmla="*/ 10 w 20"/>
                  <a:gd name="T65" fmla="*/ 20 h 24"/>
                  <a:gd name="T66" fmla="*/ 8 w 20"/>
                  <a:gd name="T67" fmla="*/ 18 h 24"/>
                  <a:gd name="T68" fmla="*/ 10 w 20"/>
                  <a:gd name="T69" fmla="*/ 22 h 24"/>
                  <a:gd name="T70" fmla="*/ 10 w 20"/>
                  <a:gd name="T71" fmla="*/ 22 h 24"/>
                  <a:gd name="T72" fmla="*/ 12 w 20"/>
                  <a:gd name="T73" fmla="*/ 24 h 24"/>
                  <a:gd name="T74" fmla="*/ 12 w 20"/>
                  <a:gd name="T75" fmla="*/ 20 h 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
                  <a:gd name="T115" fmla="*/ 0 h 24"/>
                  <a:gd name="T116" fmla="*/ 20 w 20"/>
                  <a:gd name="T117" fmla="*/ 24 h 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 h="24">
                    <a:moveTo>
                      <a:pt x="12" y="20"/>
                    </a:moveTo>
                    <a:lnTo>
                      <a:pt x="12" y="20"/>
                    </a:lnTo>
                    <a:lnTo>
                      <a:pt x="14" y="20"/>
                    </a:lnTo>
                    <a:lnTo>
                      <a:pt x="16" y="22"/>
                    </a:lnTo>
                    <a:lnTo>
                      <a:pt x="18" y="18"/>
                    </a:lnTo>
                    <a:lnTo>
                      <a:pt x="20" y="4"/>
                    </a:lnTo>
                    <a:lnTo>
                      <a:pt x="20" y="0"/>
                    </a:lnTo>
                    <a:lnTo>
                      <a:pt x="18" y="2"/>
                    </a:lnTo>
                    <a:lnTo>
                      <a:pt x="16" y="2"/>
                    </a:lnTo>
                    <a:lnTo>
                      <a:pt x="16" y="6"/>
                    </a:lnTo>
                    <a:lnTo>
                      <a:pt x="12" y="12"/>
                    </a:lnTo>
                    <a:lnTo>
                      <a:pt x="10" y="12"/>
                    </a:lnTo>
                    <a:lnTo>
                      <a:pt x="8" y="12"/>
                    </a:lnTo>
                    <a:lnTo>
                      <a:pt x="12" y="8"/>
                    </a:lnTo>
                    <a:lnTo>
                      <a:pt x="14" y="8"/>
                    </a:lnTo>
                    <a:lnTo>
                      <a:pt x="12" y="4"/>
                    </a:lnTo>
                    <a:lnTo>
                      <a:pt x="12" y="0"/>
                    </a:lnTo>
                    <a:lnTo>
                      <a:pt x="10" y="2"/>
                    </a:lnTo>
                    <a:lnTo>
                      <a:pt x="8" y="2"/>
                    </a:lnTo>
                    <a:lnTo>
                      <a:pt x="8" y="4"/>
                    </a:lnTo>
                    <a:lnTo>
                      <a:pt x="8" y="0"/>
                    </a:lnTo>
                    <a:lnTo>
                      <a:pt x="2" y="0"/>
                    </a:lnTo>
                    <a:lnTo>
                      <a:pt x="0" y="4"/>
                    </a:lnTo>
                    <a:lnTo>
                      <a:pt x="2" y="6"/>
                    </a:lnTo>
                    <a:lnTo>
                      <a:pt x="4" y="12"/>
                    </a:lnTo>
                    <a:lnTo>
                      <a:pt x="8" y="16"/>
                    </a:lnTo>
                    <a:lnTo>
                      <a:pt x="10" y="16"/>
                    </a:lnTo>
                    <a:lnTo>
                      <a:pt x="10" y="18"/>
                    </a:lnTo>
                    <a:lnTo>
                      <a:pt x="10" y="20"/>
                    </a:lnTo>
                    <a:lnTo>
                      <a:pt x="8" y="18"/>
                    </a:lnTo>
                    <a:lnTo>
                      <a:pt x="10" y="22"/>
                    </a:lnTo>
                    <a:lnTo>
                      <a:pt x="12" y="24"/>
                    </a:lnTo>
                    <a:lnTo>
                      <a:pt x="12" y="20"/>
                    </a:lnTo>
                    <a:close/>
                  </a:path>
                </a:pathLst>
              </a:custGeom>
              <a:solidFill>
                <a:srgbClr val="0071B4">
                  <a:alpha val="25098"/>
                </a:srgbClr>
              </a:solidFill>
              <a:ln w="9525">
                <a:noFill/>
                <a:round/>
                <a:headEnd/>
                <a:tailEnd/>
              </a:ln>
            </p:spPr>
            <p:txBody>
              <a:bodyPr/>
              <a:lstStyle/>
              <a:p>
                <a:endParaRPr lang="en-US"/>
              </a:p>
            </p:txBody>
          </p:sp>
          <p:sp>
            <p:nvSpPr>
              <p:cNvPr id="11530" name="Freeform 581"/>
              <p:cNvSpPr>
                <a:spLocks/>
              </p:cNvSpPr>
              <p:nvPr/>
            </p:nvSpPr>
            <p:spPr bwMode="auto">
              <a:xfrm>
                <a:off x="1044" y="2301"/>
                <a:ext cx="70" cy="53"/>
              </a:xfrm>
              <a:custGeom>
                <a:avLst/>
                <a:gdLst>
                  <a:gd name="T0" fmla="*/ 50 w 70"/>
                  <a:gd name="T1" fmla="*/ 47 h 53"/>
                  <a:gd name="T2" fmla="*/ 56 w 70"/>
                  <a:gd name="T3" fmla="*/ 47 h 53"/>
                  <a:gd name="T4" fmla="*/ 58 w 70"/>
                  <a:gd name="T5" fmla="*/ 49 h 53"/>
                  <a:gd name="T6" fmla="*/ 70 w 70"/>
                  <a:gd name="T7" fmla="*/ 51 h 53"/>
                  <a:gd name="T8" fmla="*/ 70 w 70"/>
                  <a:gd name="T9" fmla="*/ 49 h 53"/>
                  <a:gd name="T10" fmla="*/ 68 w 70"/>
                  <a:gd name="T11" fmla="*/ 47 h 53"/>
                  <a:gd name="T12" fmla="*/ 60 w 70"/>
                  <a:gd name="T13" fmla="*/ 34 h 53"/>
                  <a:gd name="T14" fmla="*/ 58 w 70"/>
                  <a:gd name="T15" fmla="*/ 32 h 53"/>
                  <a:gd name="T16" fmla="*/ 52 w 70"/>
                  <a:gd name="T17" fmla="*/ 32 h 53"/>
                  <a:gd name="T18" fmla="*/ 48 w 70"/>
                  <a:gd name="T19" fmla="*/ 26 h 53"/>
                  <a:gd name="T20" fmla="*/ 48 w 70"/>
                  <a:gd name="T21" fmla="*/ 24 h 53"/>
                  <a:gd name="T22" fmla="*/ 40 w 70"/>
                  <a:gd name="T23" fmla="*/ 14 h 53"/>
                  <a:gd name="T24" fmla="*/ 38 w 70"/>
                  <a:gd name="T25" fmla="*/ 12 h 53"/>
                  <a:gd name="T26" fmla="*/ 12 w 70"/>
                  <a:gd name="T27" fmla="*/ 2 h 53"/>
                  <a:gd name="T28" fmla="*/ 2 w 70"/>
                  <a:gd name="T29" fmla="*/ 0 h 53"/>
                  <a:gd name="T30" fmla="*/ 0 w 70"/>
                  <a:gd name="T31" fmla="*/ 2 h 53"/>
                  <a:gd name="T32" fmla="*/ 2 w 70"/>
                  <a:gd name="T33" fmla="*/ 6 h 53"/>
                  <a:gd name="T34" fmla="*/ 6 w 70"/>
                  <a:gd name="T35" fmla="*/ 4 h 53"/>
                  <a:gd name="T36" fmla="*/ 12 w 70"/>
                  <a:gd name="T37" fmla="*/ 4 h 53"/>
                  <a:gd name="T38" fmla="*/ 12 w 70"/>
                  <a:gd name="T39" fmla="*/ 10 h 53"/>
                  <a:gd name="T40" fmla="*/ 12 w 70"/>
                  <a:gd name="T41" fmla="*/ 10 h 53"/>
                  <a:gd name="T42" fmla="*/ 8 w 70"/>
                  <a:gd name="T43" fmla="*/ 8 h 53"/>
                  <a:gd name="T44" fmla="*/ 6 w 70"/>
                  <a:gd name="T45" fmla="*/ 10 h 53"/>
                  <a:gd name="T46" fmla="*/ 8 w 70"/>
                  <a:gd name="T47" fmla="*/ 14 h 53"/>
                  <a:gd name="T48" fmla="*/ 8 w 70"/>
                  <a:gd name="T49" fmla="*/ 16 h 53"/>
                  <a:gd name="T50" fmla="*/ 10 w 70"/>
                  <a:gd name="T51" fmla="*/ 14 h 53"/>
                  <a:gd name="T52" fmla="*/ 12 w 70"/>
                  <a:gd name="T53" fmla="*/ 14 h 53"/>
                  <a:gd name="T54" fmla="*/ 16 w 70"/>
                  <a:gd name="T55" fmla="*/ 14 h 53"/>
                  <a:gd name="T56" fmla="*/ 18 w 70"/>
                  <a:gd name="T57" fmla="*/ 16 h 53"/>
                  <a:gd name="T58" fmla="*/ 16 w 70"/>
                  <a:gd name="T59" fmla="*/ 20 h 53"/>
                  <a:gd name="T60" fmla="*/ 20 w 70"/>
                  <a:gd name="T61" fmla="*/ 20 h 53"/>
                  <a:gd name="T62" fmla="*/ 22 w 70"/>
                  <a:gd name="T63" fmla="*/ 20 h 53"/>
                  <a:gd name="T64" fmla="*/ 26 w 70"/>
                  <a:gd name="T65" fmla="*/ 24 h 53"/>
                  <a:gd name="T66" fmla="*/ 28 w 70"/>
                  <a:gd name="T67" fmla="*/ 24 h 53"/>
                  <a:gd name="T68" fmla="*/ 30 w 70"/>
                  <a:gd name="T69" fmla="*/ 24 h 53"/>
                  <a:gd name="T70" fmla="*/ 30 w 70"/>
                  <a:gd name="T71" fmla="*/ 28 h 53"/>
                  <a:gd name="T72" fmla="*/ 26 w 70"/>
                  <a:gd name="T73" fmla="*/ 28 h 53"/>
                  <a:gd name="T74" fmla="*/ 28 w 70"/>
                  <a:gd name="T75" fmla="*/ 32 h 53"/>
                  <a:gd name="T76" fmla="*/ 34 w 70"/>
                  <a:gd name="T77" fmla="*/ 32 h 53"/>
                  <a:gd name="T78" fmla="*/ 36 w 70"/>
                  <a:gd name="T79" fmla="*/ 34 h 53"/>
                  <a:gd name="T80" fmla="*/ 40 w 70"/>
                  <a:gd name="T81" fmla="*/ 38 h 53"/>
                  <a:gd name="T82" fmla="*/ 36 w 70"/>
                  <a:gd name="T83" fmla="*/ 38 h 53"/>
                  <a:gd name="T84" fmla="*/ 42 w 70"/>
                  <a:gd name="T85" fmla="*/ 40 h 53"/>
                  <a:gd name="T86" fmla="*/ 46 w 70"/>
                  <a:gd name="T87" fmla="*/ 40 h 53"/>
                  <a:gd name="T88" fmla="*/ 48 w 70"/>
                  <a:gd name="T89" fmla="*/ 40 h 53"/>
                  <a:gd name="T90" fmla="*/ 46 w 70"/>
                  <a:gd name="T91" fmla="*/ 42 h 53"/>
                  <a:gd name="T92" fmla="*/ 46 w 70"/>
                  <a:gd name="T93" fmla="*/ 44 h 53"/>
                  <a:gd name="T94" fmla="*/ 50 w 70"/>
                  <a:gd name="T95" fmla="*/ 46 h 53"/>
                  <a:gd name="T96" fmla="*/ 52 w 70"/>
                  <a:gd name="T97" fmla="*/ 44 h 53"/>
                  <a:gd name="T98" fmla="*/ 50 w 70"/>
                  <a:gd name="T99" fmla="*/ 46 h 5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0"/>
                  <a:gd name="T151" fmla="*/ 0 h 53"/>
                  <a:gd name="T152" fmla="*/ 70 w 70"/>
                  <a:gd name="T153" fmla="*/ 53 h 5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0" h="53">
                    <a:moveTo>
                      <a:pt x="50" y="46"/>
                    </a:moveTo>
                    <a:lnTo>
                      <a:pt x="50" y="47"/>
                    </a:lnTo>
                    <a:lnTo>
                      <a:pt x="54" y="49"/>
                    </a:lnTo>
                    <a:lnTo>
                      <a:pt x="56" y="47"/>
                    </a:lnTo>
                    <a:lnTo>
                      <a:pt x="58" y="49"/>
                    </a:lnTo>
                    <a:lnTo>
                      <a:pt x="68" y="53"/>
                    </a:lnTo>
                    <a:lnTo>
                      <a:pt x="70" y="51"/>
                    </a:lnTo>
                    <a:lnTo>
                      <a:pt x="70" y="49"/>
                    </a:lnTo>
                    <a:lnTo>
                      <a:pt x="70" y="47"/>
                    </a:lnTo>
                    <a:lnTo>
                      <a:pt x="68" y="47"/>
                    </a:lnTo>
                    <a:lnTo>
                      <a:pt x="64" y="38"/>
                    </a:lnTo>
                    <a:lnTo>
                      <a:pt x="60" y="34"/>
                    </a:lnTo>
                    <a:lnTo>
                      <a:pt x="58" y="34"/>
                    </a:lnTo>
                    <a:lnTo>
                      <a:pt x="58" y="32"/>
                    </a:lnTo>
                    <a:lnTo>
                      <a:pt x="56" y="32"/>
                    </a:lnTo>
                    <a:lnTo>
                      <a:pt x="52" y="32"/>
                    </a:lnTo>
                    <a:lnTo>
                      <a:pt x="48" y="28"/>
                    </a:lnTo>
                    <a:lnTo>
                      <a:pt x="48" y="26"/>
                    </a:lnTo>
                    <a:lnTo>
                      <a:pt x="48" y="24"/>
                    </a:lnTo>
                    <a:lnTo>
                      <a:pt x="40" y="16"/>
                    </a:lnTo>
                    <a:lnTo>
                      <a:pt x="40" y="14"/>
                    </a:lnTo>
                    <a:lnTo>
                      <a:pt x="40" y="12"/>
                    </a:lnTo>
                    <a:lnTo>
                      <a:pt x="38" y="12"/>
                    </a:lnTo>
                    <a:lnTo>
                      <a:pt x="14" y="4"/>
                    </a:lnTo>
                    <a:lnTo>
                      <a:pt x="12" y="2"/>
                    </a:lnTo>
                    <a:lnTo>
                      <a:pt x="4" y="0"/>
                    </a:lnTo>
                    <a:lnTo>
                      <a:pt x="2" y="0"/>
                    </a:lnTo>
                    <a:lnTo>
                      <a:pt x="0" y="2"/>
                    </a:lnTo>
                    <a:lnTo>
                      <a:pt x="0" y="4"/>
                    </a:lnTo>
                    <a:lnTo>
                      <a:pt x="2" y="6"/>
                    </a:lnTo>
                    <a:lnTo>
                      <a:pt x="4" y="6"/>
                    </a:lnTo>
                    <a:lnTo>
                      <a:pt x="6" y="4"/>
                    </a:lnTo>
                    <a:lnTo>
                      <a:pt x="12" y="4"/>
                    </a:lnTo>
                    <a:lnTo>
                      <a:pt x="12" y="10"/>
                    </a:lnTo>
                    <a:lnTo>
                      <a:pt x="10" y="8"/>
                    </a:lnTo>
                    <a:lnTo>
                      <a:pt x="8" y="8"/>
                    </a:lnTo>
                    <a:lnTo>
                      <a:pt x="6" y="8"/>
                    </a:lnTo>
                    <a:lnTo>
                      <a:pt x="6" y="10"/>
                    </a:lnTo>
                    <a:lnTo>
                      <a:pt x="8" y="12"/>
                    </a:lnTo>
                    <a:lnTo>
                      <a:pt x="8" y="14"/>
                    </a:lnTo>
                    <a:lnTo>
                      <a:pt x="8" y="16"/>
                    </a:lnTo>
                    <a:lnTo>
                      <a:pt x="10" y="16"/>
                    </a:lnTo>
                    <a:lnTo>
                      <a:pt x="10" y="14"/>
                    </a:lnTo>
                    <a:lnTo>
                      <a:pt x="12" y="16"/>
                    </a:lnTo>
                    <a:lnTo>
                      <a:pt x="12" y="14"/>
                    </a:lnTo>
                    <a:lnTo>
                      <a:pt x="14" y="18"/>
                    </a:lnTo>
                    <a:lnTo>
                      <a:pt x="16" y="14"/>
                    </a:lnTo>
                    <a:lnTo>
                      <a:pt x="18" y="16"/>
                    </a:lnTo>
                    <a:lnTo>
                      <a:pt x="18" y="18"/>
                    </a:lnTo>
                    <a:lnTo>
                      <a:pt x="16" y="20"/>
                    </a:lnTo>
                    <a:lnTo>
                      <a:pt x="18" y="22"/>
                    </a:lnTo>
                    <a:lnTo>
                      <a:pt x="20" y="20"/>
                    </a:lnTo>
                    <a:lnTo>
                      <a:pt x="22" y="20"/>
                    </a:lnTo>
                    <a:lnTo>
                      <a:pt x="24" y="22"/>
                    </a:lnTo>
                    <a:lnTo>
                      <a:pt x="26" y="24"/>
                    </a:lnTo>
                    <a:lnTo>
                      <a:pt x="28" y="24"/>
                    </a:lnTo>
                    <a:lnTo>
                      <a:pt x="28" y="26"/>
                    </a:lnTo>
                    <a:lnTo>
                      <a:pt x="30" y="24"/>
                    </a:lnTo>
                    <a:lnTo>
                      <a:pt x="34" y="26"/>
                    </a:lnTo>
                    <a:lnTo>
                      <a:pt x="30" y="28"/>
                    </a:lnTo>
                    <a:lnTo>
                      <a:pt x="28" y="28"/>
                    </a:lnTo>
                    <a:lnTo>
                      <a:pt x="26" y="28"/>
                    </a:lnTo>
                    <a:lnTo>
                      <a:pt x="26" y="32"/>
                    </a:lnTo>
                    <a:lnTo>
                      <a:pt x="28" y="32"/>
                    </a:lnTo>
                    <a:lnTo>
                      <a:pt x="30" y="32"/>
                    </a:lnTo>
                    <a:lnTo>
                      <a:pt x="34" y="32"/>
                    </a:lnTo>
                    <a:lnTo>
                      <a:pt x="34" y="34"/>
                    </a:lnTo>
                    <a:lnTo>
                      <a:pt x="36" y="34"/>
                    </a:lnTo>
                    <a:lnTo>
                      <a:pt x="40" y="36"/>
                    </a:lnTo>
                    <a:lnTo>
                      <a:pt x="40" y="38"/>
                    </a:lnTo>
                    <a:lnTo>
                      <a:pt x="38" y="38"/>
                    </a:lnTo>
                    <a:lnTo>
                      <a:pt x="36" y="38"/>
                    </a:lnTo>
                    <a:lnTo>
                      <a:pt x="40" y="40"/>
                    </a:lnTo>
                    <a:lnTo>
                      <a:pt x="42" y="40"/>
                    </a:lnTo>
                    <a:lnTo>
                      <a:pt x="44" y="40"/>
                    </a:lnTo>
                    <a:lnTo>
                      <a:pt x="46" y="40"/>
                    </a:lnTo>
                    <a:lnTo>
                      <a:pt x="48" y="40"/>
                    </a:lnTo>
                    <a:lnTo>
                      <a:pt x="48" y="42"/>
                    </a:lnTo>
                    <a:lnTo>
                      <a:pt x="46" y="42"/>
                    </a:lnTo>
                    <a:lnTo>
                      <a:pt x="46" y="44"/>
                    </a:lnTo>
                    <a:lnTo>
                      <a:pt x="50" y="46"/>
                    </a:lnTo>
                    <a:lnTo>
                      <a:pt x="52" y="44"/>
                    </a:lnTo>
                    <a:lnTo>
                      <a:pt x="52" y="46"/>
                    </a:lnTo>
                    <a:lnTo>
                      <a:pt x="50" y="46"/>
                    </a:lnTo>
                    <a:close/>
                  </a:path>
                </a:pathLst>
              </a:custGeom>
              <a:solidFill>
                <a:srgbClr val="0071B4">
                  <a:alpha val="25098"/>
                </a:srgbClr>
              </a:solidFill>
              <a:ln w="9525">
                <a:noFill/>
                <a:round/>
                <a:headEnd/>
                <a:tailEnd/>
              </a:ln>
            </p:spPr>
            <p:txBody>
              <a:bodyPr/>
              <a:lstStyle/>
              <a:p>
                <a:endParaRPr lang="en-US"/>
              </a:p>
            </p:txBody>
          </p:sp>
          <p:sp>
            <p:nvSpPr>
              <p:cNvPr id="11531" name="Freeform 582"/>
              <p:cNvSpPr>
                <a:spLocks/>
              </p:cNvSpPr>
              <p:nvPr/>
            </p:nvSpPr>
            <p:spPr bwMode="auto">
              <a:xfrm>
                <a:off x="1186" y="2703"/>
                <a:ext cx="2" cy="4"/>
              </a:xfrm>
              <a:custGeom>
                <a:avLst/>
                <a:gdLst>
                  <a:gd name="T0" fmla="*/ 0 w 2"/>
                  <a:gd name="T1" fmla="*/ 0 h 4"/>
                  <a:gd name="T2" fmla="*/ 0 w 2"/>
                  <a:gd name="T3" fmla="*/ 0 h 4"/>
                  <a:gd name="T4" fmla="*/ 0 w 2"/>
                  <a:gd name="T5" fmla="*/ 2 h 4"/>
                  <a:gd name="T6" fmla="*/ 0 w 2"/>
                  <a:gd name="T7" fmla="*/ 2 h 4"/>
                  <a:gd name="T8" fmla="*/ 2 w 2"/>
                  <a:gd name="T9" fmla="*/ 4 h 4"/>
                  <a:gd name="T10" fmla="*/ 2 w 2"/>
                  <a:gd name="T11" fmla="*/ 0 h 4"/>
                  <a:gd name="T12" fmla="*/ 0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0"/>
                    </a:moveTo>
                    <a:lnTo>
                      <a:pt x="0" y="0"/>
                    </a:lnTo>
                    <a:lnTo>
                      <a:pt x="0" y="2"/>
                    </a:lnTo>
                    <a:lnTo>
                      <a:pt x="2" y="4"/>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532" name="Freeform 583"/>
              <p:cNvSpPr>
                <a:spLocks/>
              </p:cNvSpPr>
              <p:nvPr/>
            </p:nvSpPr>
            <p:spPr bwMode="auto">
              <a:xfrm>
                <a:off x="989" y="2169"/>
                <a:ext cx="4" cy="6"/>
              </a:xfrm>
              <a:custGeom>
                <a:avLst/>
                <a:gdLst>
                  <a:gd name="T0" fmla="*/ 4 w 4"/>
                  <a:gd name="T1" fmla="*/ 2 h 6"/>
                  <a:gd name="T2" fmla="*/ 2 w 4"/>
                  <a:gd name="T3" fmla="*/ 2 h 6"/>
                  <a:gd name="T4" fmla="*/ 2 w 4"/>
                  <a:gd name="T5" fmla="*/ 2 h 6"/>
                  <a:gd name="T6" fmla="*/ 0 w 4"/>
                  <a:gd name="T7" fmla="*/ 0 h 6"/>
                  <a:gd name="T8" fmla="*/ 0 w 4"/>
                  <a:gd name="T9" fmla="*/ 2 h 6"/>
                  <a:gd name="T10" fmla="*/ 0 w 4"/>
                  <a:gd name="T11" fmla="*/ 4 h 6"/>
                  <a:gd name="T12" fmla="*/ 4 w 4"/>
                  <a:gd name="T13" fmla="*/ 6 h 6"/>
                  <a:gd name="T14" fmla="*/ 4 w 4"/>
                  <a:gd name="T15" fmla="*/ 6 h 6"/>
                  <a:gd name="T16" fmla="*/ 4 w 4"/>
                  <a:gd name="T17" fmla="*/ 6 h 6"/>
                  <a:gd name="T18" fmla="*/ 4 w 4"/>
                  <a:gd name="T19" fmla="*/ 4 h 6"/>
                  <a:gd name="T20" fmla="*/ 4 w 4"/>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4" y="2"/>
                    </a:moveTo>
                    <a:lnTo>
                      <a:pt x="2" y="2"/>
                    </a:lnTo>
                    <a:lnTo>
                      <a:pt x="0" y="0"/>
                    </a:lnTo>
                    <a:lnTo>
                      <a:pt x="0" y="2"/>
                    </a:lnTo>
                    <a:lnTo>
                      <a:pt x="0" y="4"/>
                    </a:lnTo>
                    <a:lnTo>
                      <a:pt x="4" y="6"/>
                    </a:lnTo>
                    <a:lnTo>
                      <a:pt x="4" y="4"/>
                    </a:lnTo>
                    <a:lnTo>
                      <a:pt x="4" y="2"/>
                    </a:lnTo>
                    <a:close/>
                  </a:path>
                </a:pathLst>
              </a:custGeom>
              <a:solidFill>
                <a:srgbClr val="0071B4">
                  <a:alpha val="25098"/>
                </a:srgbClr>
              </a:solidFill>
              <a:ln w="9525">
                <a:noFill/>
                <a:round/>
                <a:headEnd/>
                <a:tailEnd/>
              </a:ln>
            </p:spPr>
            <p:txBody>
              <a:bodyPr/>
              <a:lstStyle/>
              <a:p>
                <a:endParaRPr lang="en-US"/>
              </a:p>
            </p:txBody>
          </p:sp>
          <p:sp>
            <p:nvSpPr>
              <p:cNvPr id="11533" name="Freeform 584"/>
              <p:cNvSpPr>
                <a:spLocks/>
              </p:cNvSpPr>
              <p:nvPr/>
            </p:nvSpPr>
            <p:spPr bwMode="auto">
              <a:xfrm>
                <a:off x="4921" y="2398"/>
                <a:ext cx="12" cy="14"/>
              </a:xfrm>
              <a:custGeom>
                <a:avLst/>
                <a:gdLst>
                  <a:gd name="T0" fmla="*/ 12 w 12"/>
                  <a:gd name="T1" fmla="*/ 2 h 14"/>
                  <a:gd name="T2" fmla="*/ 12 w 12"/>
                  <a:gd name="T3" fmla="*/ 0 h 14"/>
                  <a:gd name="T4" fmla="*/ 12 w 12"/>
                  <a:gd name="T5" fmla="*/ 0 h 14"/>
                  <a:gd name="T6" fmla="*/ 0 w 12"/>
                  <a:gd name="T7" fmla="*/ 10 h 14"/>
                  <a:gd name="T8" fmla="*/ 0 w 12"/>
                  <a:gd name="T9" fmla="*/ 14 h 14"/>
                  <a:gd name="T10" fmla="*/ 2 w 12"/>
                  <a:gd name="T11" fmla="*/ 12 h 14"/>
                  <a:gd name="T12" fmla="*/ 12 w 12"/>
                  <a:gd name="T13" fmla="*/ 2 h 14"/>
                  <a:gd name="T14" fmla="*/ 12 w 12"/>
                  <a:gd name="T15" fmla="*/ 2 h 14"/>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4"/>
                  <a:gd name="T26" fmla="*/ 12 w 1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4">
                    <a:moveTo>
                      <a:pt x="12" y="2"/>
                    </a:moveTo>
                    <a:lnTo>
                      <a:pt x="12" y="0"/>
                    </a:lnTo>
                    <a:lnTo>
                      <a:pt x="0" y="10"/>
                    </a:lnTo>
                    <a:lnTo>
                      <a:pt x="0" y="14"/>
                    </a:lnTo>
                    <a:lnTo>
                      <a:pt x="2" y="12"/>
                    </a:lnTo>
                    <a:lnTo>
                      <a:pt x="12" y="2"/>
                    </a:lnTo>
                    <a:close/>
                  </a:path>
                </a:pathLst>
              </a:custGeom>
              <a:solidFill>
                <a:srgbClr val="0071B4">
                  <a:alpha val="25098"/>
                </a:srgbClr>
              </a:solidFill>
              <a:ln w="9525">
                <a:noFill/>
                <a:round/>
                <a:headEnd/>
                <a:tailEnd/>
              </a:ln>
            </p:spPr>
            <p:txBody>
              <a:bodyPr/>
              <a:lstStyle/>
              <a:p>
                <a:endParaRPr lang="en-US"/>
              </a:p>
            </p:txBody>
          </p:sp>
          <p:sp>
            <p:nvSpPr>
              <p:cNvPr id="11534" name="Freeform 585"/>
              <p:cNvSpPr>
                <a:spLocks/>
              </p:cNvSpPr>
              <p:nvPr/>
            </p:nvSpPr>
            <p:spPr bwMode="auto">
              <a:xfrm>
                <a:off x="1228" y="2715"/>
                <a:ext cx="3" cy="6"/>
              </a:xfrm>
              <a:custGeom>
                <a:avLst/>
                <a:gdLst>
                  <a:gd name="T0" fmla="*/ 2 w 3"/>
                  <a:gd name="T1" fmla="*/ 0 h 6"/>
                  <a:gd name="T2" fmla="*/ 2 w 3"/>
                  <a:gd name="T3" fmla="*/ 2 h 6"/>
                  <a:gd name="T4" fmla="*/ 0 w 3"/>
                  <a:gd name="T5" fmla="*/ 4 h 6"/>
                  <a:gd name="T6" fmla="*/ 2 w 3"/>
                  <a:gd name="T7" fmla="*/ 4 h 6"/>
                  <a:gd name="T8" fmla="*/ 2 w 3"/>
                  <a:gd name="T9" fmla="*/ 4 h 6"/>
                  <a:gd name="T10" fmla="*/ 2 w 3"/>
                  <a:gd name="T11" fmla="*/ 6 h 6"/>
                  <a:gd name="T12" fmla="*/ 2 w 3"/>
                  <a:gd name="T13" fmla="*/ 6 h 6"/>
                  <a:gd name="T14" fmla="*/ 2 w 3"/>
                  <a:gd name="T15" fmla="*/ 6 h 6"/>
                  <a:gd name="T16" fmla="*/ 3 w 3"/>
                  <a:gd name="T17" fmla="*/ 4 h 6"/>
                  <a:gd name="T18" fmla="*/ 2 w 3"/>
                  <a:gd name="T19" fmla="*/ 0 h 6"/>
                  <a:gd name="T20" fmla="*/ 2 w 3"/>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6"/>
                  <a:gd name="T35" fmla="*/ 3 w 3"/>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6">
                    <a:moveTo>
                      <a:pt x="2" y="0"/>
                    </a:moveTo>
                    <a:lnTo>
                      <a:pt x="2" y="2"/>
                    </a:lnTo>
                    <a:lnTo>
                      <a:pt x="0" y="4"/>
                    </a:lnTo>
                    <a:lnTo>
                      <a:pt x="2" y="4"/>
                    </a:lnTo>
                    <a:lnTo>
                      <a:pt x="2" y="6"/>
                    </a:lnTo>
                    <a:lnTo>
                      <a:pt x="3" y="4"/>
                    </a:lnTo>
                    <a:lnTo>
                      <a:pt x="2" y="0"/>
                    </a:lnTo>
                    <a:close/>
                  </a:path>
                </a:pathLst>
              </a:custGeom>
              <a:solidFill>
                <a:srgbClr val="0071B4">
                  <a:alpha val="25098"/>
                </a:srgbClr>
              </a:solidFill>
              <a:ln w="9525">
                <a:noFill/>
                <a:round/>
                <a:headEnd/>
                <a:tailEnd/>
              </a:ln>
            </p:spPr>
            <p:txBody>
              <a:bodyPr/>
              <a:lstStyle/>
              <a:p>
                <a:endParaRPr lang="en-US"/>
              </a:p>
            </p:txBody>
          </p:sp>
          <p:sp>
            <p:nvSpPr>
              <p:cNvPr id="11535" name="Freeform 586"/>
              <p:cNvSpPr>
                <a:spLocks/>
              </p:cNvSpPr>
              <p:nvPr/>
            </p:nvSpPr>
            <p:spPr bwMode="auto">
              <a:xfrm>
                <a:off x="4801" y="2418"/>
                <a:ext cx="4" cy="4"/>
              </a:xfrm>
              <a:custGeom>
                <a:avLst/>
                <a:gdLst>
                  <a:gd name="T0" fmla="*/ 4 w 4"/>
                  <a:gd name="T1" fmla="*/ 0 h 4"/>
                  <a:gd name="T2" fmla="*/ 2 w 4"/>
                  <a:gd name="T3" fmla="*/ 0 h 4"/>
                  <a:gd name="T4" fmla="*/ 0 w 4"/>
                  <a:gd name="T5" fmla="*/ 2 h 4"/>
                  <a:gd name="T6" fmla="*/ 2 w 4"/>
                  <a:gd name="T7" fmla="*/ 2 h 4"/>
                  <a:gd name="T8" fmla="*/ 2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2" y="0"/>
                    </a:lnTo>
                    <a:lnTo>
                      <a:pt x="0" y="2"/>
                    </a:lnTo>
                    <a:lnTo>
                      <a:pt x="2" y="2"/>
                    </a:lnTo>
                    <a:lnTo>
                      <a:pt x="2" y="4"/>
                    </a:lnTo>
                    <a:lnTo>
                      <a:pt x="4" y="0"/>
                    </a:lnTo>
                    <a:close/>
                  </a:path>
                </a:pathLst>
              </a:custGeom>
              <a:solidFill>
                <a:srgbClr val="0071B4">
                  <a:alpha val="25098"/>
                </a:srgbClr>
              </a:solidFill>
              <a:ln w="9525">
                <a:noFill/>
                <a:round/>
                <a:headEnd/>
                <a:tailEnd/>
              </a:ln>
            </p:spPr>
            <p:txBody>
              <a:bodyPr/>
              <a:lstStyle/>
              <a:p>
                <a:endParaRPr lang="en-US"/>
              </a:p>
            </p:txBody>
          </p:sp>
          <p:sp>
            <p:nvSpPr>
              <p:cNvPr id="11536" name="Freeform 587"/>
              <p:cNvSpPr>
                <a:spLocks/>
              </p:cNvSpPr>
              <p:nvPr/>
            </p:nvSpPr>
            <p:spPr bwMode="auto">
              <a:xfrm>
                <a:off x="4809" y="2221"/>
                <a:ext cx="44" cy="183"/>
              </a:xfrm>
              <a:custGeom>
                <a:avLst/>
                <a:gdLst>
                  <a:gd name="T0" fmla="*/ 2 w 44"/>
                  <a:gd name="T1" fmla="*/ 60 h 183"/>
                  <a:gd name="T2" fmla="*/ 2 w 44"/>
                  <a:gd name="T3" fmla="*/ 62 h 183"/>
                  <a:gd name="T4" fmla="*/ 6 w 44"/>
                  <a:gd name="T5" fmla="*/ 66 h 183"/>
                  <a:gd name="T6" fmla="*/ 8 w 44"/>
                  <a:gd name="T7" fmla="*/ 72 h 183"/>
                  <a:gd name="T8" fmla="*/ 6 w 44"/>
                  <a:gd name="T9" fmla="*/ 88 h 183"/>
                  <a:gd name="T10" fmla="*/ 8 w 44"/>
                  <a:gd name="T11" fmla="*/ 92 h 183"/>
                  <a:gd name="T12" fmla="*/ 8 w 44"/>
                  <a:gd name="T13" fmla="*/ 98 h 183"/>
                  <a:gd name="T14" fmla="*/ 8 w 44"/>
                  <a:gd name="T15" fmla="*/ 100 h 183"/>
                  <a:gd name="T16" fmla="*/ 8 w 44"/>
                  <a:gd name="T17" fmla="*/ 100 h 183"/>
                  <a:gd name="T18" fmla="*/ 4 w 44"/>
                  <a:gd name="T19" fmla="*/ 126 h 183"/>
                  <a:gd name="T20" fmla="*/ 8 w 44"/>
                  <a:gd name="T21" fmla="*/ 141 h 183"/>
                  <a:gd name="T22" fmla="*/ 6 w 44"/>
                  <a:gd name="T23" fmla="*/ 143 h 183"/>
                  <a:gd name="T24" fmla="*/ 4 w 44"/>
                  <a:gd name="T25" fmla="*/ 181 h 183"/>
                  <a:gd name="T26" fmla="*/ 8 w 44"/>
                  <a:gd name="T27" fmla="*/ 183 h 183"/>
                  <a:gd name="T28" fmla="*/ 12 w 44"/>
                  <a:gd name="T29" fmla="*/ 171 h 183"/>
                  <a:gd name="T30" fmla="*/ 14 w 44"/>
                  <a:gd name="T31" fmla="*/ 167 h 183"/>
                  <a:gd name="T32" fmla="*/ 18 w 44"/>
                  <a:gd name="T33" fmla="*/ 167 h 183"/>
                  <a:gd name="T34" fmla="*/ 24 w 44"/>
                  <a:gd name="T35" fmla="*/ 171 h 183"/>
                  <a:gd name="T36" fmla="*/ 26 w 44"/>
                  <a:gd name="T37" fmla="*/ 181 h 183"/>
                  <a:gd name="T38" fmla="*/ 28 w 44"/>
                  <a:gd name="T39" fmla="*/ 177 h 183"/>
                  <a:gd name="T40" fmla="*/ 28 w 44"/>
                  <a:gd name="T41" fmla="*/ 173 h 183"/>
                  <a:gd name="T42" fmla="*/ 26 w 44"/>
                  <a:gd name="T43" fmla="*/ 167 h 183"/>
                  <a:gd name="T44" fmla="*/ 26 w 44"/>
                  <a:gd name="T45" fmla="*/ 165 h 183"/>
                  <a:gd name="T46" fmla="*/ 24 w 44"/>
                  <a:gd name="T47" fmla="*/ 167 h 183"/>
                  <a:gd name="T48" fmla="*/ 22 w 44"/>
                  <a:gd name="T49" fmla="*/ 165 h 183"/>
                  <a:gd name="T50" fmla="*/ 22 w 44"/>
                  <a:gd name="T51" fmla="*/ 163 h 183"/>
                  <a:gd name="T52" fmla="*/ 20 w 44"/>
                  <a:gd name="T53" fmla="*/ 157 h 183"/>
                  <a:gd name="T54" fmla="*/ 14 w 44"/>
                  <a:gd name="T55" fmla="*/ 149 h 183"/>
                  <a:gd name="T56" fmla="*/ 20 w 44"/>
                  <a:gd name="T57" fmla="*/ 116 h 183"/>
                  <a:gd name="T58" fmla="*/ 24 w 44"/>
                  <a:gd name="T59" fmla="*/ 114 h 183"/>
                  <a:gd name="T60" fmla="*/ 26 w 44"/>
                  <a:gd name="T61" fmla="*/ 114 h 183"/>
                  <a:gd name="T62" fmla="*/ 30 w 44"/>
                  <a:gd name="T63" fmla="*/ 114 h 183"/>
                  <a:gd name="T64" fmla="*/ 38 w 44"/>
                  <a:gd name="T65" fmla="*/ 118 h 183"/>
                  <a:gd name="T66" fmla="*/ 44 w 44"/>
                  <a:gd name="T67" fmla="*/ 126 h 183"/>
                  <a:gd name="T68" fmla="*/ 44 w 44"/>
                  <a:gd name="T69" fmla="*/ 124 h 183"/>
                  <a:gd name="T70" fmla="*/ 40 w 44"/>
                  <a:gd name="T71" fmla="*/ 120 h 183"/>
                  <a:gd name="T72" fmla="*/ 24 w 44"/>
                  <a:gd name="T73" fmla="*/ 64 h 183"/>
                  <a:gd name="T74" fmla="*/ 22 w 44"/>
                  <a:gd name="T75" fmla="*/ 66 h 183"/>
                  <a:gd name="T76" fmla="*/ 22 w 44"/>
                  <a:gd name="T77" fmla="*/ 48 h 183"/>
                  <a:gd name="T78" fmla="*/ 22 w 44"/>
                  <a:gd name="T79" fmla="*/ 48 h 183"/>
                  <a:gd name="T80" fmla="*/ 24 w 44"/>
                  <a:gd name="T81" fmla="*/ 36 h 183"/>
                  <a:gd name="T82" fmla="*/ 16 w 44"/>
                  <a:gd name="T83" fmla="*/ 0 h 183"/>
                  <a:gd name="T84" fmla="*/ 14 w 44"/>
                  <a:gd name="T85" fmla="*/ 0 h 183"/>
                  <a:gd name="T86" fmla="*/ 14 w 44"/>
                  <a:gd name="T87" fmla="*/ 0 h 183"/>
                  <a:gd name="T88" fmla="*/ 12 w 44"/>
                  <a:gd name="T89" fmla="*/ 0 h 183"/>
                  <a:gd name="T90" fmla="*/ 10 w 44"/>
                  <a:gd name="T91" fmla="*/ 0 h 183"/>
                  <a:gd name="T92" fmla="*/ 10 w 44"/>
                  <a:gd name="T93" fmla="*/ 2 h 183"/>
                  <a:gd name="T94" fmla="*/ 16 w 44"/>
                  <a:gd name="T95" fmla="*/ 16 h 183"/>
                  <a:gd name="T96" fmla="*/ 14 w 44"/>
                  <a:gd name="T97" fmla="*/ 16 h 183"/>
                  <a:gd name="T98" fmla="*/ 14 w 44"/>
                  <a:gd name="T99" fmla="*/ 16 h 183"/>
                  <a:gd name="T100" fmla="*/ 12 w 44"/>
                  <a:gd name="T101" fmla="*/ 18 h 183"/>
                  <a:gd name="T102" fmla="*/ 14 w 44"/>
                  <a:gd name="T103" fmla="*/ 20 h 183"/>
                  <a:gd name="T104" fmla="*/ 12 w 44"/>
                  <a:gd name="T105" fmla="*/ 22 h 183"/>
                  <a:gd name="T106" fmla="*/ 10 w 44"/>
                  <a:gd name="T107" fmla="*/ 22 h 183"/>
                  <a:gd name="T108" fmla="*/ 8 w 44"/>
                  <a:gd name="T109" fmla="*/ 20 h 183"/>
                  <a:gd name="T110" fmla="*/ 6 w 44"/>
                  <a:gd name="T111" fmla="*/ 20 h 183"/>
                  <a:gd name="T112" fmla="*/ 4 w 44"/>
                  <a:gd name="T113" fmla="*/ 20 h 183"/>
                  <a:gd name="T114" fmla="*/ 2 w 44"/>
                  <a:gd name="T115" fmla="*/ 24 h 183"/>
                  <a:gd name="T116" fmla="*/ 4 w 44"/>
                  <a:gd name="T117" fmla="*/ 32 h 183"/>
                  <a:gd name="T118" fmla="*/ 0 w 44"/>
                  <a:gd name="T119" fmla="*/ 48 h 183"/>
                  <a:gd name="T120" fmla="*/ 2 w 44"/>
                  <a:gd name="T121" fmla="*/ 60 h 1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
                  <a:gd name="T184" fmla="*/ 0 h 183"/>
                  <a:gd name="T185" fmla="*/ 44 w 44"/>
                  <a:gd name="T186" fmla="*/ 183 h 18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 h="183">
                    <a:moveTo>
                      <a:pt x="2" y="60"/>
                    </a:moveTo>
                    <a:lnTo>
                      <a:pt x="2" y="62"/>
                    </a:lnTo>
                    <a:lnTo>
                      <a:pt x="6" y="66"/>
                    </a:lnTo>
                    <a:lnTo>
                      <a:pt x="8" y="72"/>
                    </a:lnTo>
                    <a:lnTo>
                      <a:pt x="6" y="88"/>
                    </a:lnTo>
                    <a:lnTo>
                      <a:pt x="8" y="92"/>
                    </a:lnTo>
                    <a:lnTo>
                      <a:pt x="8" y="98"/>
                    </a:lnTo>
                    <a:lnTo>
                      <a:pt x="8" y="100"/>
                    </a:lnTo>
                    <a:lnTo>
                      <a:pt x="4" y="126"/>
                    </a:lnTo>
                    <a:lnTo>
                      <a:pt x="8" y="141"/>
                    </a:lnTo>
                    <a:lnTo>
                      <a:pt x="6" y="143"/>
                    </a:lnTo>
                    <a:lnTo>
                      <a:pt x="4" y="181"/>
                    </a:lnTo>
                    <a:lnTo>
                      <a:pt x="8" y="183"/>
                    </a:lnTo>
                    <a:lnTo>
                      <a:pt x="12" y="171"/>
                    </a:lnTo>
                    <a:lnTo>
                      <a:pt x="14" y="167"/>
                    </a:lnTo>
                    <a:lnTo>
                      <a:pt x="18" y="167"/>
                    </a:lnTo>
                    <a:lnTo>
                      <a:pt x="24" y="171"/>
                    </a:lnTo>
                    <a:lnTo>
                      <a:pt x="26" y="181"/>
                    </a:lnTo>
                    <a:lnTo>
                      <a:pt x="28" y="177"/>
                    </a:lnTo>
                    <a:lnTo>
                      <a:pt x="28" y="173"/>
                    </a:lnTo>
                    <a:lnTo>
                      <a:pt x="26" y="167"/>
                    </a:lnTo>
                    <a:lnTo>
                      <a:pt x="26" y="165"/>
                    </a:lnTo>
                    <a:lnTo>
                      <a:pt x="24" y="167"/>
                    </a:lnTo>
                    <a:lnTo>
                      <a:pt x="22" y="165"/>
                    </a:lnTo>
                    <a:lnTo>
                      <a:pt x="22" y="163"/>
                    </a:lnTo>
                    <a:lnTo>
                      <a:pt x="20" y="157"/>
                    </a:lnTo>
                    <a:lnTo>
                      <a:pt x="14" y="149"/>
                    </a:lnTo>
                    <a:lnTo>
                      <a:pt x="20" y="116"/>
                    </a:lnTo>
                    <a:lnTo>
                      <a:pt x="24" y="114"/>
                    </a:lnTo>
                    <a:lnTo>
                      <a:pt x="26" y="114"/>
                    </a:lnTo>
                    <a:lnTo>
                      <a:pt x="30" y="114"/>
                    </a:lnTo>
                    <a:lnTo>
                      <a:pt x="38" y="118"/>
                    </a:lnTo>
                    <a:lnTo>
                      <a:pt x="44" y="126"/>
                    </a:lnTo>
                    <a:lnTo>
                      <a:pt x="44" y="124"/>
                    </a:lnTo>
                    <a:lnTo>
                      <a:pt x="40" y="120"/>
                    </a:lnTo>
                    <a:lnTo>
                      <a:pt x="24" y="64"/>
                    </a:lnTo>
                    <a:lnTo>
                      <a:pt x="22" y="66"/>
                    </a:lnTo>
                    <a:lnTo>
                      <a:pt x="22" y="48"/>
                    </a:lnTo>
                    <a:lnTo>
                      <a:pt x="24" y="36"/>
                    </a:lnTo>
                    <a:lnTo>
                      <a:pt x="16" y="0"/>
                    </a:lnTo>
                    <a:lnTo>
                      <a:pt x="14" y="0"/>
                    </a:lnTo>
                    <a:lnTo>
                      <a:pt x="12" y="0"/>
                    </a:lnTo>
                    <a:lnTo>
                      <a:pt x="10" y="0"/>
                    </a:lnTo>
                    <a:lnTo>
                      <a:pt x="10" y="2"/>
                    </a:lnTo>
                    <a:lnTo>
                      <a:pt x="16" y="16"/>
                    </a:lnTo>
                    <a:lnTo>
                      <a:pt x="14" y="16"/>
                    </a:lnTo>
                    <a:lnTo>
                      <a:pt x="12" y="18"/>
                    </a:lnTo>
                    <a:lnTo>
                      <a:pt x="14" y="20"/>
                    </a:lnTo>
                    <a:lnTo>
                      <a:pt x="12" y="22"/>
                    </a:lnTo>
                    <a:lnTo>
                      <a:pt x="10" y="22"/>
                    </a:lnTo>
                    <a:lnTo>
                      <a:pt x="8" y="20"/>
                    </a:lnTo>
                    <a:lnTo>
                      <a:pt x="6" y="20"/>
                    </a:lnTo>
                    <a:lnTo>
                      <a:pt x="4" y="20"/>
                    </a:lnTo>
                    <a:lnTo>
                      <a:pt x="2" y="24"/>
                    </a:lnTo>
                    <a:lnTo>
                      <a:pt x="4" y="32"/>
                    </a:lnTo>
                    <a:lnTo>
                      <a:pt x="0" y="48"/>
                    </a:lnTo>
                    <a:lnTo>
                      <a:pt x="2" y="60"/>
                    </a:lnTo>
                    <a:close/>
                  </a:path>
                </a:pathLst>
              </a:custGeom>
              <a:solidFill>
                <a:srgbClr val="0071B4">
                  <a:alpha val="25098"/>
                </a:srgbClr>
              </a:solidFill>
              <a:ln w="9525">
                <a:noFill/>
                <a:round/>
                <a:headEnd/>
                <a:tailEnd/>
              </a:ln>
            </p:spPr>
            <p:txBody>
              <a:bodyPr/>
              <a:lstStyle/>
              <a:p>
                <a:endParaRPr lang="en-US"/>
              </a:p>
            </p:txBody>
          </p:sp>
          <p:sp>
            <p:nvSpPr>
              <p:cNvPr id="11537" name="Rectangle 588"/>
              <p:cNvSpPr>
                <a:spLocks noChangeArrowheads="1"/>
              </p:cNvSpPr>
              <p:nvPr/>
            </p:nvSpPr>
            <p:spPr bwMode="auto">
              <a:xfrm>
                <a:off x="1184" y="2631"/>
                <a:ext cx="1" cy="1"/>
              </a:xfrm>
              <a:prstGeom prst="rect">
                <a:avLst/>
              </a:prstGeom>
              <a:solidFill>
                <a:srgbClr val="0071B4">
                  <a:alpha val="25098"/>
                </a:srgbClr>
              </a:solidFill>
              <a:ln w="9525">
                <a:noFill/>
                <a:miter lim="800000"/>
                <a:headEnd/>
                <a:tailEnd/>
              </a:ln>
            </p:spPr>
            <p:txBody>
              <a:bodyPr/>
              <a:lstStyle/>
              <a:p>
                <a:endParaRPr lang="en-US"/>
              </a:p>
            </p:txBody>
          </p:sp>
          <p:sp>
            <p:nvSpPr>
              <p:cNvPr id="11538" name="Freeform 589"/>
              <p:cNvSpPr>
                <a:spLocks/>
              </p:cNvSpPr>
              <p:nvPr/>
            </p:nvSpPr>
            <p:spPr bwMode="auto">
              <a:xfrm>
                <a:off x="1164" y="2621"/>
                <a:ext cx="6" cy="2"/>
              </a:xfrm>
              <a:custGeom>
                <a:avLst/>
                <a:gdLst>
                  <a:gd name="T0" fmla="*/ 0 w 6"/>
                  <a:gd name="T1" fmla="*/ 0 h 2"/>
                  <a:gd name="T2" fmla="*/ 0 w 6"/>
                  <a:gd name="T3" fmla="*/ 2 h 2"/>
                  <a:gd name="T4" fmla="*/ 2 w 6"/>
                  <a:gd name="T5" fmla="*/ 2 h 2"/>
                  <a:gd name="T6" fmla="*/ 6 w 6"/>
                  <a:gd name="T7" fmla="*/ 2 h 2"/>
                  <a:gd name="T8" fmla="*/ 6 w 6"/>
                  <a:gd name="T9" fmla="*/ 0 h 2"/>
                  <a:gd name="T10" fmla="*/ 2 w 6"/>
                  <a:gd name="T11" fmla="*/ 2 h 2"/>
                  <a:gd name="T12" fmla="*/ 0 w 6"/>
                  <a:gd name="T13" fmla="*/ 0 h 2"/>
                  <a:gd name="T14" fmla="*/ 0 60000 65536"/>
                  <a:gd name="T15" fmla="*/ 0 60000 65536"/>
                  <a:gd name="T16" fmla="*/ 0 60000 65536"/>
                  <a:gd name="T17" fmla="*/ 0 60000 65536"/>
                  <a:gd name="T18" fmla="*/ 0 60000 65536"/>
                  <a:gd name="T19" fmla="*/ 0 60000 65536"/>
                  <a:gd name="T20" fmla="*/ 0 60000 65536"/>
                  <a:gd name="T21" fmla="*/ 0 w 6"/>
                  <a:gd name="T22" fmla="*/ 0 h 2"/>
                  <a:gd name="T23" fmla="*/ 6 w 6"/>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2">
                    <a:moveTo>
                      <a:pt x="0" y="0"/>
                    </a:moveTo>
                    <a:lnTo>
                      <a:pt x="0" y="2"/>
                    </a:lnTo>
                    <a:lnTo>
                      <a:pt x="2" y="2"/>
                    </a:lnTo>
                    <a:lnTo>
                      <a:pt x="6" y="2"/>
                    </a:lnTo>
                    <a:lnTo>
                      <a:pt x="6" y="0"/>
                    </a:lnTo>
                    <a:lnTo>
                      <a:pt x="2" y="2"/>
                    </a:lnTo>
                    <a:lnTo>
                      <a:pt x="0" y="0"/>
                    </a:lnTo>
                    <a:close/>
                  </a:path>
                </a:pathLst>
              </a:custGeom>
              <a:solidFill>
                <a:srgbClr val="0071B4">
                  <a:alpha val="25098"/>
                </a:srgbClr>
              </a:solidFill>
              <a:ln w="9525">
                <a:noFill/>
                <a:round/>
                <a:headEnd/>
                <a:tailEnd/>
              </a:ln>
            </p:spPr>
            <p:txBody>
              <a:bodyPr/>
              <a:lstStyle/>
              <a:p>
                <a:endParaRPr lang="en-US"/>
              </a:p>
            </p:txBody>
          </p:sp>
          <p:sp>
            <p:nvSpPr>
              <p:cNvPr id="11539" name="Freeform 590"/>
              <p:cNvSpPr>
                <a:spLocks/>
              </p:cNvSpPr>
              <p:nvPr/>
            </p:nvSpPr>
            <p:spPr bwMode="auto">
              <a:xfrm>
                <a:off x="1184" y="2631"/>
                <a:ext cx="2" cy="4"/>
              </a:xfrm>
              <a:custGeom>
                <a:avLst/>
                <a:gdLst>
                  <a:gd name="T0" fmla="*/ 0 w 2"/>
                  <a:gd name="T1" fmla="*/ 2 h 4"/>
                  <a:gd name="T2" fmla="*/ 2 w 2"/>
                  <a:gd name="T3" fmla="*/ 4 h 4"/>
                  <a:gd name="T4" fmla="*/ 2 w 2"/>
                  <a:gd name="T5" fmla="*/ 4 h 4"/>
                  <a:gd name="T6" fmla="*/ 2 w 2"/>
                  <a:gd name="T7" fmla="*/ 2 h 4"/>
                  <a:gd name="T8" fmla="*/ 2 w 2"/>
                  <a:gd name="T9" fmla="*/ 2 h 4"/>
                  <a:gd name="T10" fmla="*/ 0 w 2"/>
                  <a:gd name="T11" fmla="*/ 2 h 4"/>
                  <a:gd name="T12" fmla="*/ 0 w 2"/>
                  <a:gd name="T13" fmla="*/ 0 h 4"/>
                  <a:gd name="T14" fmla="*/ 0 w 2"/>
                  <a:gd name="T15" fmla="*/ 2 h 4"/>
                  <a:gd name="T16" fmla="*/ 0 w 2"/>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2"/>
                    </a:moveTo>
                    <a:lnTo>
                      <a:pt x="2" y="4"/>
                    </a:lnTo>
                    <a:lnTo>
                      <a:pt x="2" y="2"/>
                    </a:lnTo>
                    <a:lnTo>
                      <a:pt x="0" y="2"/>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540" name="Freeform 591"/>
              <p:cNvSpPr>
                <a:spLocks/>
              </p:cNvSpPr>
              <p:nvPr/>
            </p:nvSpPr>
            <p:spPr bwMode="auto">
              <a:xfrm>
                <a:off x="1182" y="2639"/>
                <a:ext cx="4" cy="4"/>
              </a:xfrm>
              <a:custGeom>
                <a:avLst/>
                <a:gdLst>
                  <a:gd name="T0" fmla="*/ 2 w 4"/>
                  <a:gd name="T1" fmla="*/ 2 h 4"/>
                  <a:gd name="T2" fmla="*/ 0 w 4"/>
                  <a:gd name="T3" fmla="*/ 0 h 4"/>
                  <a:gd name="T4" fmla="*/ 0 w 4"/>
                  <a:gd name="T5" fmla="*/ 0 h 4"/>
                  <a:gd name="T6" fmla="*/ 0 w 4"/>
                  <a:gd name="T7" fmla="*/ 0 h 4"/>
                  <a:gd name="T8" fmla="*/ 0 w 4"/>
                  <a:gd name="T9" fmla="*/ 0 h 4"/>
                  <a:gd name="T10" fmla="*/ 2 w 4"/>
                  <a:gd name="T11" fmla="*/ 4 h 4"/>
                  <a:gd name="T12" fmla="*/ 4 w 4"/>
                  <a:gd name="T13" fmla="*/ 4 h 4"/>
                  <a:gd name="T14" fmla="*/ 2 w 4"/>
                  <a:gd name="T15" fmla="*/ 2 h 4"/>
                  <a:gd name="T16" fmla="*/ 2 w 4"/>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2"/>
                    </a:moveTo>
                    <a:lnTo>
                      <a:pt x="0" y="0"/>
                    </a:lnTo>
                    <a:lnTo>
                      <a:pt x="2" y="4"/>
                    </a:lnTo>
                    <a:lnTo>
                      <a:pt x="4" y="4"/>
                    </a:lnTo>
                    <a:lnTo>
                      <a:pt x="2" y="2"/>
                    </a:lnTo>
                    <a:close/>
                  </a:path>
                </a:pathLst>
              </a:custGeom>
              <a:solidFill>
                <a:srgbClr val="0071B4">
                  <a:alpha val="25098"/>
                </a:srgbClr>
              </a:solidFill>
              <a:ln w="9525">
                <a:noFill/>
                <a:round/>
                <a:headEnd/>
                <a:tailEnd/>
              </a:ln>
            </p:spPr>
            <p:txBody>
              <a:bodyPr/>
              <a:lstStyle/>
              <a:p>
                <a:endParaRPr lang="en-US"/>
              </a:p>
            </p:txBody>
          </p:sp>
          <p:sp>
            <p:nvSpPr>
              <p:cNvPr id="11541" name="Freeform 592"/>
              <p:cNvSpPr>
                <a:spLocks/>
              </p:cNvSpPr>
              <p:nvPr/>
            </p:nvSpPr>
            <p:spPr bwMode="auto">
              <a:xfrm>
                <a:off x="4783" y="2414"/>
                <a:ext cx="86" cy="78"/>
              </a:xfrm>
              <a:custGeom>
                <a:avLst/>
                <a:gdLst>
                  <a:gd name="T0" fmla="*/ 4 w 86"/>
                  <a:gd name="T1" fmla="*/ 54 h 78"/>
                  <a:gd name="T2" fmla="*/ 0 w 86"/>
                  <a:gd name="T3" fmla="*/ 62 h 78"/>
                  <a:gd name="T4" fmla="*/ 4 w 86"/>
                  <a:gd name="T5" fmla="*/ 76 h 78"/>
                  <a:gd name="T6" fmla="*/ 6 w 86"/>
                  <a:gd name="T7" fmla="*/ 78 h 78"/>
                  <a:gd name="T8" fmla="*/ 10 w 86"/>
                  <a:gd name="T9" fmla="*/ 74 h 78"/>
                  <a:gd name="T10" fmla="*/ 18 w 86"/>
                  <a:gd name="T11" fmla="*/ 72 h 78"/>
                  <a:gd name="T12" fmla="*/ 16 w 86"/>
                  <a:gd name="T13" fmla="*/ 66 h 78"/>
                  <a:gd name="T14" fmla="*/ 8 w 86"/>
                  <a:gd name="T15" fmla="*/ 60 h 78"/>
                  <a:gd name="T16" fmla="*/ 14 w 86"/>
                  <a:gd name="T17" fmla="*/ 58 h 78"/>
                  <a:gd name="T18" fmla="*/ 20 w 86"/>
                  <a:gd name="T19" fmla="*/ 60 h 78"/>
                  <a:gd name="T20" fmla="*/ 26 w 86"/>
                  <a:gd name="T21" fmla="*/ 56 h 78"/>
                  <a:gd name="T22" fmla="*/ 48 w 86"/>
                  <a:gd name="T23" fmla="*/ 68 h 78"/>
                  <a:gd name="T24" fmla="*/ 52 w 86"/>
                  <a:gd name="T25" fmla="*/ 62 h 78"/>
                  <a:gd name="T26" fmla="*/ 62 w 86"/>
                  <a:gd name="T27" fmla="*/ 50 h 78"/>
                  <a:gd name="T28" fmla="*/ 70 w 86"/>
                  <a:gd name="T29" fmla="*/ 50 h 78"/>
                  <a:gd name="T30" fmla="*/ 74 w 86"/>
                  <a:gd name="T31" fmla="*/ 48 h 78"/>
                  <a:gd name="T32" fmla="*/ 84 w 86"/>
                  <a:gd name="T33" fmla="*/ 42 h 78"/>
                  <a:gd name="T34" fmla="*/ 82 w 86"/>
                  <a:gd name="T35" fmla="*/ 42 h 78"/>
                  <a:gd name="T36" fmla="*/ 78 w 86"/>
                  <a:gd name="T37" fmla="*/ 38 h 78"/>
                  <a:gd name="T38" fmla="*/ 74 w 86"/>
                  <a:gd name="T39" fmla="*/ 32 h 78"/>
                  <a:gd name="T40" fmla="*/ 78 w 86"/>
                  <a:gd name="T41" fmla="*/ 24 h 78"/>
                  <a:gd name="T42" fmla="*/ 70 w 86"/>
                  <a:gd name="T43" fmla="*/ 30 h 78"/>
                  <a:gd name="T44" fmla="*/ 64 w 86"/>
                  <a:gd name="T45" fmla="*/ 30 h 78"/>
                  <a:gd name="T46" fmla="*/ 58 w 86"/>
                  <a:gd name="T47" fmla="*/ 26 h 78"/>
                  <a:gd name="T48" fmla="*/ 32 w 86"/>
                  <a:gd name="T49" fmla="*/ 4 h 78"/>
                  <a:gd name="T50" fmla="*/ 30 w 86"/>
                  <a:gd name="T51" fmla="*/ 0 h 78"/>
                  <a:gd name="T52" fmla="*/ 26 w 86"/>
                  <a:gd name="T53" fmla="*/ 4 h 78"/>
                  <a:gd name="T54" fmla="*/ 28 w 86"/>
                  <a:gd name="T55" fmla="*/ 14 h 78"/>
                  <a:gd name="T56" fmla="*/ 22 w 86"/>
                  <a:gd name="T57" fmla="*/ 34 h 78"/>
                  <a:gd name="T58" fmla="*/ 22 w 86"/>
                  <a:gd name="T59" fmla="*/ 44 h 78"/>
                  <a:gd name="T60" fmla="*/ 10 w 86"/>
                  <a:gd name="T61" fmla="*/ 42 h 78"/>
                  <a:gd name="T62" fmla="*/ 10 w 86"/>
                  <a:gd name="T63" fmla="*/ 46 h 78"/>
                  <a:gd name="T64" fmla="*/ 6 w 86"/>
                  <a:gd name="T65" fmla="*/ 52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78"/>
                  <a:gd name="T101" fmla="*/ 86 w 86"/>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78">
                    <a:moveTo>
                      <a:pt x="6" y="52"/>
                    </a:moveTo>
                    <a:lnTo>
                      <a:pt x="4" y="54"/>
                    </a:lnTo>
                    <a:lnTo>
                      <a:pt x="2" y="56"/>
                    </a:lnTo>
                    <a:lnTo>
                      <a:pt x="0" y="62"/>
                    </a:lnTo>
                    <a:lnTo>
                      <a:pt x="6" y="68"/>
                    </a:lnTo>
                    <a:lnTo>
                      <a:pt x="4" y="76"/>
                    </a:lnTo>
                    <a:lnTo>
                      <a:pt x="4" y="78"/>
                    </a:lnTo>
                    <a:lnTo>
                      <a:pt x="6" y="78"/>
                    </a:lnTo>
                    <a:lnTo>
                      <a:pt x="10" y="76"/>
                    </a:lnTo>
                    <a:lnTo>
                      <a:pt x="10" y="74"/>
                    </a:lnTo>
                    <a:lnTo>
                      <a:pt x="14" y="72"/>
                    </a:lnTo>
                    <a:lnTo>
                      <a:pt x="18" y="72"/>
                    </a:lnTo>
                    <a:lnTo>
                      <a:pt x="20" y="70"/>
                    </a:lnTo>
                    <a:lnTo>
                      <a:pt x="16" y="66"/>
                    </a:lnTo>
                    <a:lnTo>
                      <a:pt x="10" y="64"/>
                    </a:lnTo>
                    <a:lnTo>
                      <a:pt x="8" y="60"/>
                    </a:lnTo>
                    <a:lnTo>
                      <a:pt x="10" y="58"/>
                    </a:lnTo>
                    <a:lnTo>
                      <a:pt x="14" y="58"/>
                    </a:lnTo>
                    <a:lnTo>
                      <a:pt x="18" y="60"/>
                    </a:lnTo>
                    <a:lnTo>
                      <a:pt x="20" y="60"/>
                    </a:lnTo>
                    <a:lnTo>
                      <a:pt x="22" y="58"/>
                    </a:lnTo>
                    <a:lnTo>
                      <a:pt x="26" y="56"/>
                    </a:lnTo>
                    <a:lnTo>
                      <a:pt x="30" y="56"/>
                    </a:lnTo>
                    <a:lnTo>
                      <a:pt x="48" y="68"/>
                    </a:lnTo>
                    <a:lnTo>
                      <a:pt x="50" y="66"/>
                    </a:lnTo>
                    <a:lnTo>
                      <a:pt x="52" y="62"/>
                    </a:lnTo>
                    <a:lnTo>
                      <a:pt x="58" y="52"/>
                    </a:lnTo>
                    <a:lnTo>
                      <a:pt x="62" y="50"/>
                    </a:lnTo>
                    <a:lnTo>
                      <a:pt x="66" y="48"/>
                    </a:lnTo>
                    <a:lnTo>
                      <a:pt x="70" y="50"/>
                    </a:lnTo>
                    <a:lnTo>
                      <a:pt x="72" y="48"/>
                    </a:lnTo>
                    <a:lnTo>
                      <a:pt x="74" y="48"/>
                    </a:lnTo>
                    <a:lnTo>
                      <a:pt x="76" y="48"/>
                    </a:lnTo>
                    <a:lnTo>
                      <a:pt x="84" y="42"/>
                    </a:lnTo>
                    <a:lnTo>
                      <a:pt x="86" y="40"/>
                    </a:lnTo>
                    <a:lnTo>
                      <a:pt x="82" y="42"/>
                    </a:lnTo>
                    <a:lnTo>
                      <a:pt x="78" y="42"/>
                    </a:lnTo>
                    <a:lnTo>
                      <a:pt x="78" y="38"/>
                    </a:lnTo>
                    <a:lnTo>
                      <a:pt x="76" y="36"/>
                    </a:lnTo>
                    <a:lnTo>
                      <a:pt x="74" y="32"/>
                    </a:lnTo>
                    <a:lnTo>
                      <a:pt x="78" y="24"/>
                    </a:lnTo>
                    <a:lnTo>
                      <a:pt x="74" y="28"/>
                    </a:lnTo>
                    <a:lnTo>
                      <a:pt x="70" y="30"/>
                    </a:lnTo>
                    <a:lnTo>
                      <a:pt x="68" y="30"/>
                    </a:lnTo>
                    <a:lnTo>
                      <a:pt x="64" y="30"/>
                    </a:lnTo>
                    <a:lnTo>
                      <a:pt x="64" y="28"/>
                    </a:lnTo>
                    <a:lnTo>
                      <a:pt x="58" y="26"/>
                    </a:lnTo>
                    <a:lnTo>
                      <a:pt x="46" y="18"/>
                    </a:lnTo>
                    <a:lnTo>
                      <a:pt x="32" y="4"/>
                    </a:lnTo>
                    <a:lnTo>
                      <a:pt x="32" y="2"/>
                    </a:lnTo>
                    <a:lnTo>
                      <a:pt x="30" y="0"/>
                    </a:lnTo>
                    <a:lnTo>
                      <a:pt x="28" y="0"/>
                    </a:lnTo>
                    <a:lnTo>
                      <a:pt x="26" y="4"/>
                    </a:lnTo>
                    <a:lnTo>
                      <a:pt x="26" y="6"/>
                    </a:lnTo>
                    <a:lnTo>
                      <a:pt x="28" y="14"/>
                    </a:lnTo>
                    <a:lnTo>
                      <a:pt x="24" y="32"/>
                    </a:lnTo>
                    <a:lnTo>
                      <a:pt x="22" y="34"/>
                    </a:lnTo>
                    <a:lnTo>
                      <a:pt x="24" y="40"/>
                    </a:lnTo>
                    <a:lnTo>
                      <a:pt x="22" y="44"/>
                    </a:lnTo>
                    <a:lnTo>
                      <a:pt x="16" y="44"/>
                    </a:lnTo>
                    <a:lnTo>
                      <a:pt x="10" y="42"/>
                    </a:lnTo>
                    <a:lnTo>
                      <a:pt x="8" y="44"/>
                    </a:lnTo>
                    <a:lnTo>
                      <a:pt x="10" y="46"/>
                    </a:lnTo>
                    <a:lnTo>
                      <a:pt x="10" y="50"/>
                    </a:lnTo>
                    <a:lnTo>
                      <a:pt x="6" y="52"/>
                    </a:lnTo>
                    <a:close/>
                  </a:path>
                </a:pathLst>
              </a:custGeom>
              <a:solidFill>
                <a:srgbClr val="0071B4">
                  <a:alpha val="25098"/>
                </a:srgbClr>
              </a:solidFill>
              <a:ln w="9525">
                <a:noFill/>
                <a:round/>
                <a:headEnd/>
                <a:tailEnd/>
              </a:ln>
            </p:spPr>
            <p:txBody>
              <a:bodyPr/>
              <a:lstStyle/>
              <a:p>
                <a:endParaRPr lang="en-US"/>
              </a:p>
            </p:txBody>
          </p:sp>
          <p:sp>
            <p:nvSpPr>
              <p:cNvPr id="11542" name="Freeform 593"/>
              <p:cNvSpPr>
                <a:spLocks/>
              </p:cNvSpPr>
              <p:nvPr/>
            </p:nvSpPr>
            <p:spPr bwMode="auto">
              <a:xfrm>
                <a:off x="1160" y="2621"/>
                <a:ext cx="2" cy="2"/>
              </a:xfrm>
              <a:custGeom>
                <a:avLst/>
                <a:gdLst>
                  <a:gd name="T0" fmla="*/ 2 w 2"/>
                  <a:gd name="T1" fmla="*/ 0 h 2"/>
                  <a:gd name="T2" fmla="*/ 0 w 2"/>
                  <a:gd name="T3" fmla="*/ 2 h 2"/>
                  <a:gd name="T4" fmla="*/ 0 w 2"/>
                  <a:gd name="T5" fmla="*/ 2 h 2"/>
                  <a:gd name="T6" fmla="*/ 2 w 2"/>
                  <a:gd name="T7" fmla="*/ 2 h 2"/>
                  <a:gd name="T8" fmla="*/ 2 w 2"/>
                  <a:gd name="T9" fmla="*/ 2 h 2"/>
                  <a:gd name="T10" fmla="*/ 2 w 2"/>
                  <a:gd name="T11" fmla="*/ 2 h 2"/>
                  <a:gd name="T12" fmla="*/ 2 w 2"/>
                  <a:gd name="T13" fmla="*/ 2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0" y="2"/>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543" name="Freeform 594"/>
              <p:cNvSpPr>
                <a:spLocks/>
              </p:cNvSpPr>
              <p:nvPr/>
            </p:nvSpPr>
            <p:spPr bwMode="auto">
              <a:xfrm>
                <a:off x="622" y="2171"/>
                <a:ext cx="2" cy="8"/>
              </a:xfrm>
              <a:custGeom>
                <a:avLst/>
                <a:gdLst>
                  <a:gd name="T0" fmla="*/ 2 w 2"/>
                  <a:gd name="T1" fmla="*/ 0 h 8"/>
                  <a:gd name="T2" fmla="*/ 0 w 2"/>
                  <a:gd name="T3" fmla="*/ 0 h 8"/>
                  <a:gd name="T4" fmla="*/ 0 w 2"/>
                  <a:gd name="T5" fmla="*/ 2 h 8"/>
                  <a:gd name="T6" fmla="*/ 0 w 2"/>
                  <a:gd name="T7" fmla="*/ 2 h 8"/>
                  <a:gd name="T8" fmla="*/ 0 w 2"/>
                  <a:gd name="T9" fmla="*/ 8 h 8"/>
                  <a:gd name="T10" fmla="*/ 0 w 2"/>
                  <a:gd name="T11" fmla="*/ 8 h 8"/>
                  <a:gd name="T12" fmla="*/ 2 w 2"/>
                  <a:gd name="T13" fmla="*/ 4 h 8"/>
                  <a:gd name="T14" fmla="*/ 2 w 2"/>
                  <a:gd name="T15" fmla="*/ 2 h 8"/>
                  <a:gd name="T16" fmla="*/ 2 w 2"/>
                  <a:gd name="T17" fmla="*/ 2 h 8"/>
                  <a:gd name="T18" fmla="*/ 2 w 2"/>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8"/>
                  <a:gd name="T32" fmla="*/ 2 w 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8">
                    <a:moveTo>
                      <a:pt x="2" y="0"/>
                    </a:moveTo>
                    <a:lnTo>
                      <a:pt x="0" y="0"/>
                    </a:lnTo>
                    <a:lnTo>
                      <a:pt x="0" y="2"/>
                    </a:lnTo>
                    <a:lnTo>
                      <a:pt x="0" y="8"/>
                    </a:lnTo>
                    <a:lnTo>
                      <a:pt x="2" y="4"/>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544" name="Freeform 595"/>
              <p:cNvSpPr>
                <a:spLocks/>
              </p:cNvSpPr>
              <p:nvPr/>
            </p:nvSpPr>
            <p:spPr bwMode="auto">
              <a:xfrm>
                <a:off x="628" y="2820"/>
                <a:ext cx="6" cy="4"/>
              </a:xfrm>
              <a:custGeom>
                <a:avLst/>
                <a:gdLst>
                  <a:gd name="T0" fmla="*/ 0 w 6"/>
                  <a:gd name="T1" fmla="*/ 0 h 4"/>
                  <a:gd name="T2" fmla="*/ 0 w 6"/>
                  <a:gd name="T3" fmla="*/ 0 h 4"/>
                  <a:gd name="T4" fmla="*/ 0 w 6"/>
                  <a:gd name="T5" fmla="*/ 0 h 4"/>
                  <a:gd name="T6" fmla="*/ 0 w 6"/>
                  <a:gd name="T7" fmla="*/ 0 h 4"/>
                  <a:gd name="T8" fmla="*/ 0 w 6"/>
                  <a:gd name="T9" fmla="*/ 2 h 4"/>
                  <a:gd name="T10" fmla="*/ 2 w 6"/>
                  <a:gd name="T11" fmla="*/ 4 h 4"/>
                  <a:gd name="T12" fmla="*/ 6 w 6"/>
                  <a:gd name="T13" fmla="*/ 4 h 4"/>
                  <a:gd name="T14" fmla="*/ 6 w 6"/>
                  <a:gd name="T15" fmla="*/ 4 h 4"/>
                  <a:gd name="T16" fmla="*/ 2 w 6"/>
                  <a:gd name="T17" fmla="*/ 0 h 4"/>
                  <a:gd name="T18" fmla="*/ 0 w 6"/>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0" y="0"/>
                    </a:moveTo>
                    <a:lnTo>
                      <a:pt x="0" y="0"/>
                    </a:lnTo>
                    <a:lnTo>
                      <a:pt x="0" y="2"/>
                    </a:lnTo>
                    <a:lnTo>
                      <a:pt x="2" y="4"/>
                    </a:lnTo>
                    <a:lnTo>
                      <a:pt x="6" y="4"/>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545" name="Freeform 596"/>
              <p:cNvSpPr>
                <a:spLocks/>
              </p:cNvSpPr>
              <p:nvPr/>
            </p:nvSpPr>
            <p:spPr bwMode="auto">
              <a:xfrm>
                <a:off x="644" y="2830"/>
                <a:ext cx="2" cy="2"/>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2 w 2"/>
                  <a:gd name="T15" fmla="*/ 2 h 2"/>
                  <a:gd name="T16" fmla="*/ 2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0" y="0"/>
                    </a:lnTo>
                    <a:lnTo>
                      <a:pt x="0" y="2"/>
                    </a:lnTo>
                    <a:lnTo>
                      <a:pt x="2"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546" name="Freeform 597"/>
              <p:cNvSpPr>
                <a:spLocks/>
              </p:cNvSpPr>
              <p:nvPr/>
            </p:nvSpPr>
            <p:spPr bwMode="auto">
              <a:xfrm>
                <a:off x="640" y="2826"/>
                <a:ext cx="8" cy="2"/>
              </a:xfrm>
              <a:custGeom>
                <a:avLst/>
                <a:gdLst>
                  <a:gd name="T0" fmla="*/ 0 w 8"/>
                  <a:gd name="T1" fmla="*/ 0 h 2"/>
                  <a:gd name="T2" fmla="*/ 0 w 8"/>
                  <a:gd name="T3" fmla="*/ 0 h 2"/>
                  <a:gd name="T4" fmla="*/ 0 w 8"/>
                  <a:gd name="T5" fmla="*/ 0 h 2"/>
                  <a:gd name="T6" fmla="*/ 0 w 8"/>
                  <a:gd name="T7" fmla="*/ 0 h 2"/>
                  <a:gd name="T8" fmla="*/ 0 w 8"/>
                  <a:gd name="T9" fmla="*/ 0 h 2"/>
                  <a:gd name="T10" fmla="*/ 0 w 8"/>
                  <a:gd name="T11" fmla="*/ 2 h 2"/>
                  <a:gd name="T12" fmla="*/ 2 w 8"/>
                  <a:gd name="T13" fmla="*/ 0 h 2"/>
                  <a:gd name="T14" fmla="*/ 6 w 8"/>
                  <a:gd name="T15" fmla="*/ 2 h 2"/>
                  <a:gd name="T16" fmla="*/ 8 w 8"/>
                  <a:gd name="T17" fmla="*/ 2 h 2"/>
                  <a:gd name="T18" fmla="*/ 8 w 8"/>
                  <a:gd name="T19" fmla="*/ 0 h 2"/>
                  <a:gd name="T20" fmla="*/ 8 w 8"/>
                  <a:gd name="T21" fmla="*/ 0 h 2"/>
                  <a:gd name="T22" fmla="*/ 0 w 8"/>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
                  <a:gd name="T38" fmla="*/ 8 w 8"/>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
                    <a:moveTo>
                      <a:pt x="0" y="0"/>
                    </a:moveTo>
                    <a:lnTo>
                      <a:pt x="0" y="0"/>
                    </a:lnTo>
                    <a:lnTo>
                      <a:pt x="0" y="2"/>
                    </a:lnTo>
                    <a:lnTo>
                      <a:pt x="2" y="0"/>
                    </a:lnTo>
                    <a:lnTo>
                      <a:pt x="6" y="2"/>
                    </a:lnTo>
                    <a:lnTo>
                      <a:pt x="8" y="2"/>
                    </a:lnTo>
                    <a:lnTo>
                      <a:pt x="8" y="0"/>
                    </a:lnTo>
                    <a:lnTo>
                      <a:pt x="0" y="0"/>
                    </a:lnTo>
                    <a:close/>
                  </a:path>
                </a:pathLst>
              </a:custGeom>
              <a:solidFill>
                <a:srgbClr val="0071B4">
                  <a:alpha val="25098"/>
                </a:srgbClr>
              </a:solidFill>
              <a:ln w="9525">
                <a:noFill/>
                <a:round/>
                <a:headEnd/>
                <a:tailEnd/>
              </a:ln>
            </p:spPr>
            <p:txBody>
              <a:bodyPr/>
              <a:lstStyle/>
              <a:p>
                <a:endParaRPr lang="en-US"/>
              </a:p>
            </p:txBody>
          </p:sp>
          <p:sp>
            <p:nvSpPr>
              <p:cNvPr id="11547" name="Freeform 598"/>
              <p:cNvSpPr>
                <a:spLocks/>
              </p:cNvSpPr>
              <p:nvPr/>
            </p:nvSpPr>
            <p:spPr bwMode="auto">
              <a:xfrm>
                <a:off x="969" y="2171"/>
                <a:ext cx="24" cy="40"/>
              </a:xfrm>
              <a:custGeom>
                <a:avLst/>
                <a:gdLst>
                  <a:gd name="T0" fmla="*/ 10 w 24"/>
                  <a:gd name="T1" fmla="*/ 18 h 40"/>
                  <a:gd name="T2" fmla="*/ 10 w 24"/>
                  <a:gd name="T3" fmla="*/ 20 h 40"/>
                  <a:gd name="T4" fmla="*/ 8 w 24"/>
                  <a:gd name="T5" fmla="*/ 24 h 40"/>
                  <a:gd name="T6" fmla="*/ 12 w 24"/>
                  <a:gd name="T7" fmla="*/ 28 h 40"/>
                  <a:gd name="T8" fmla="*/ 16 w 24"/>
                  <a:gd name="T9" fmla="*/ 28 h 40"/>
                  <a:gd name="T10" fmla="*/ 18 w 24"/>
                  <a:gd name="T11" fmla="*/ 34 h 40"/>
                  <a:gd name="T12" fmla="*/ 20 w 24"/>
                  <a:gd name="T13" fmla="*/ 34 h 40"/>
                  <a:gd name="T14" fmla="*/ 24 w 24"/>
                  <a:gd name="T15" fmla="*/ 40 h 40"/>
                  <a:gd name="T16" fmla="*/ 24 w 24"/>
                  <a:gd name="T17" fmla="*/ 36 h 40"/>
                  <a:gd name="T18" fmla="*/ 24 w 24"/>
                  <a:gd name="T19" fmla="*/ 34 h 40"/>
                  <a:gd name="T20" fmla="*/ 22 w 24"/>
                  <a:gd name="T21" fmla="*/ 34 h 40"/>
                  <a:gd name="T22" fmla="*/ 24 w 24"/>
                  <a:gd name="T23" fmla="*/ 30 h 40"/>
                  <a:gd name="T24" fmla="*/ 24 w 24"/>
                  <a:gd name="T25" fmla="*/ 28 h 40"/>
                  <a:gd name="T26" fmla="*/ 22 w 24"/>
                  <a:gd name="T27" fmla="*/ 26 h 40"/>
                  <a:gd name="T28" fmla="*/ 22 w 24"/>
                  <a:gd name="T29" fmla="*/ 26 h 40"/>
                  <a:gd name="T30" fmla="*/ 20 w 24"/>
                  <a:gd name="T31" fmla="*/ 24 h 40"/>
                  <a:gd name="T32" fmla="*/ 18 w 24"/>
                  <a:gd name="T33" fmla="*/ 22 h 40"/>
                  <a:gd name="T34" fmla="*/ 16 w 24"/>
                  <a:gd name="T35" fmla="*/ 18 h 40"/>
                  <a:gd name="T36" fmla="*/ 18 w 24"/>
                  <a:gd name="T37" fmla="*/ 16 h 40"/>
                  <a:gd name="T38" fmla="*/ 16 w 24"/>
                  <a:gd name="T39" fmla="*/ 16 h 40"/>
                  <a:gd name="T40" fmla="*/ 18 w 24"/>
                  <a:gd name="T41" fmla="*/ 16 h 40"/>
                  <a:gd name="T42" fmla="*/ 18 w 24"/>
                  <a:gd name="T43" fmla="*/ 14 h 40"/>
                  <a:gd name="T44" fmla="*/ 14 w 24"/>
                  <a:gd name="T45" fmla="*/ 8 h 40"/>
                  <a:gd name="T46" fmla="*/ 8 w 24"/>
                  <a:gd name="T47" fmla="*/ 8 h 40"/>
                  <a:gd name="T48" fmla="*/ 10 w 24"/>
                  <a:gd name="T49" fmla="*/ 4 h 40"/>
                  <a:gd name="T50" fmla="*/ 8 w 24"/>
                  <a:gd name="T51" fmla="*/ 0 h 40"/>
                  <a:gd name="T52" fmla="*/ 4 w 24"/>
                  <a:gd name="T53" fmla="*/ 2 h 40"/>
                  <a:gd name="T54" fmla="*/ 2 w 24"/>
                  <a:gd name="T55" fmla="*/ 0 h 40"/>
                  <a:gd name="T56" fmla="*/ 2 w 24"/>
                  <a:gd name="T57" fmla="*/ 2 h 40"/>
                  <a:gd name="T58" fmla="*/ 0 w 24"/>
                  <a:gd name="T59" fmla="*/ 8 h 40"/>
                  <a:gd name="T60" fmla="*/ 2 w 24"/>
                  <a:gd name="T61" fmla="*/ 10 h 40"/>
                  <a:gd name="T62" fmla="*/ 6 w 24"/>
                  <a:gd name="T63" fmla="*/ 8 h 40"/>
                  <a:gd name="T64" fmla="*/ 6 w 24"/>
                  <a:gd name="T65" fmla="*/ 6 h 40"/>
                  <a:gd name="T66" fmla="*/ 6 w 24"/>
                  <a:gd name="T67" fmla="*/ 16 h 40"/>
                  <a:gd name="T68" fmla="*/ 6 w 24"/>
                  <a:gd name="T69" fmla="*/ 18 h 40"/>
                  <a:gd name="T70" fmla="*/ 10 w 24"/>
                  <a:gd name="T71" fmla="*/ 18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40"/>
                  <a:gd name="T110" fmla="*/ 24 w 2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40">
                    <a:moveTo>
                      <a:pt x="10" y="18"/>
                    </a:moveTo>
                    <a:lnTo>
                      <a:pt x="10" y="18"/>
                    </a:lnTo>
                    <a:lnTo>
                      <a:pt x="12" y="20"/>
                    </a:lnTo>
                    <a:lnTo>
                      <a:pt x="10" y="20"/>
                    </a:lnTo>
                    <a:lnTo>
                      <a:pt x="10" y="24"/>
                    </a:lnTo>
                    <a:lnTo>
                      <a:pt x="8" y="24"/>
                    </a:lnTo>
                    <a:lnTo>
                      <a:pt x="10" y="26"/>
                    </a:lnTo>
                    <a:lnTo>
                      <a:pt x="12" y="28"/>
                    </a:lnTo>
                    <a:lnTo>
                      <a:pt x="12" y="26"/>
                    </a:lnTo>
                    <a:lnTo>
                      <a:pt x="16" y="28"/>
                    </a:lnTo>
                    <a:lnTo>
                      <a:pt x="16" y="30"/>
                    </a:lnTo>
                    <a:lnTo>
                      <a:pt x="18" y="34"/>
                    </a:lnTo>
                    <a:lnTo>
                      <a:pt x="20" y="34"/>
                    </a:lnTo>
                    <a:lnTo>
                      <a:pt x="20" y="40"/>
                    </a:lnTo>
                    <a:lnTo>
                      <a:pt x="24" y="40"/>
                    </a:lnTo>
                    <a:lnTo>
                      <a:pt x="24" y="36"/>
                    </a:lnTo>
                    <a:lnTo>
                      <a:pt x="24" y="34"/>
                    </a:lnTo>
                    <a:lnTo>
                      <a:pt x="22" y="34"/>
                    </a:lnTo>
                    <a:lnTo>
                      <a:pt x="24" y="30"/>
                    </a:lnTo>
                    <a:lnTo>
                      <a:pt x="24" y="28"/>
                    </a:lnTo>
                    <a:lnTo>
                      <a:pt x="22" y="28"/>
                    </a:lnTo>
                    <a:lnTo>
                      <a:pt x="22" y="26"/>
                    </a:lnTo>
                    <a:lnTo>
                      <a:pt x="20" y="24"/>
                    </a:lnTo>
                    <a:lnTo>
                      <a:pt x="18" y="24"/>
                    </a:lnTo>
                    <a:lnTo>
                      <a:pt x="18" y="22"/>
                    </a:lnTo>
                    <a:lnTo>
                      <a:pt x="16" y="20"/>
                    </a:lnTo>
                    <a:lnTo>
                      <a:pt x="16" y="18"/>
                    </a:lnTo>
                    <a:lnTo>
                      <a:pt x="22" y="22"/>
                    </a:lnTo>
                    <a:lnTo>
                      <a:pt x="18" y="16"/>
                    </a:lnTo>
                    <a:lnTo>
                      <a:pt x="18" y="18"/>
                    </a:lnTo>
                    <a:lnTo>
                      <a:pt x="16" y="16"/>
                    </a:lnTo>
                    <a:lnTo>
                      <a:pt x="18" y="16"/>
                    </a:lnTo>
                    <a:lnTo>
                      <a:pt x="18" y="14"/>
                    </a:lnTo>
                    <a:lnTo>
                      <a:pt x="14" y="10"/>
                    </a:lnTo>
                    <a:lnTo>
                      <a:pt x="14" y="8"/>
                    </a:lnTo>
                    <a:lnTo>
                      <a:pt x="12" y="8"/>
                    </a:lnTo>
                    <a:lnTo>
                      <a:pt x="8" y="8"/>
                    </a:lnTo>
                    <a:lnTo>
                      <a:pt x="8" y="6"/>
                    </a:lnTo>
                    <a:lnTo>
                      <a:pt x="10" y="4"/>
                    </a:lnTo>
                    <a:lnTo>
                      <a:pt x="10" y="2"/>
                    </a:lnTo>
                    <a:lnTo>
                      <a:pt x="8" y="0"/>
                    </a:lnTo>
                    <a:lnTo>
                      <a:pt x="6" y="0"/>
                    </a:lnTo>
                    <a:lnTo>
                      <a:pt x="4" y="2"/>
                    </a:lnTo>
                    <a:lnTo>
                      <a:pt x="4" y="0"/>
                    </a:lnTo>
                    <a:lnTo>
                      <a:pt x="2" y="0"/>
                    </a:lnTo>
                    <a:lnTo>
                      <a:pt x="2" y="2"/>
                    </a:lnTo>
                    <a:lnTo>
                      <a:pt x="4" y="4"/>
                    </a:lnTo>
                    <a:lnTo>
                      <a:pt x="0" y="8"/>
                    </a:lnTo>
                    <a:lnTo>
                      <a:pt x="0" y="10"/>
                    </a:lnTo>
                    <a:lnTo>
                      <a:pt x="2" y="10"/>
                    </a:lnTo>
                    <a:lnTo>
                      <a:pt x="4" y="8"/>
                    </a:lnTo>
                    <a:lnTo>
                      <a:pt x="6" y="8"/>
                    </a:lnTo>
                    <a:lnTo>
                      <a:pt x="6" y="4"/>
                    </a:lnTo>
                    <a:lnTo>
                      <a:pt x="6" y="6"/>
                    </a:lnTo>
                    <a:lnTo>
                      <a:pt x="8" y="14"/>
                    </a:lnTo>
                    <a:lnTo>
                      <a:pt x="6" y="16"/>
                    </a:lnTo>
                    <a:lnTo>
                      <a:pt x="4" y="18"/>
                    </a:lnTo>
                    <a:lnTo>
                      <a:pt x="6" y="18"/>
                    </a:lnTo>
                    <a:lnTo>
                      <a:pt x="8" y="18"/>
                    </a:lnTo>
                    <a:lnTo>
                      <a:pt x="10" y="18"/>
                    </a:lnTo>
                    <a:close/>
                  </a:path>
                </a:pathLst>
              </a:custGeom>
              <a:solidFill>
                <a:srgbClr val="0071B4">
                  <a:alpha val="25098"/>
                </a:srgbClr>
              </a:solidFill>
              <a:ln w="9525">
                <a:noFill/>
                <a:round/>
                <a:headEnd/>
                <a:tailEnd/>
              </a:ln>
            </p:spPr>
            <p:txBody>
              <a:bodyPr/>
              <a:lstStyle/>
              <a:p>
                <a:endParaRPr lang="en-US"/>
              </a:p>
            </p:txBody>
          </p:sp>
          <p:sp>
            <p:nvSpPr>
              <p:cNvPr id="11548" name="Rectangle 599"/>
              <p:cNvSpPr>
                <a:spLocks noChangeArrowheads="1"/>
              </p:cNvSpPr>
              <p:nvPr/>
            </p:nvSpPr>
            <p:spPr bwMode="auto">
              <a:xfrm>
                <a:off x="590" y="2195"/>
                <a:ext cx="2" cy="1"/>
              </a:xfrm>
              <a:prstGeom prst="rect">
                <a:avLst/>
              </a:prstGeom>
              <a:solidFill>
                <a:srgbClr val="0071B4">
                  <a:alpha val="25098"/>
                </a:srgbClr>
              </a:solidFill>
              <a:ln w="9525">
                <a:noFill/>
                <a:miter lim="800000"/>
                <a:headEnd/>
                <a:tailEnd/>
              </a:ln>
            </p:spPr>
            <p:txBody>
              <a:bodyPr/>
              <a:lstStyle/>
              <a:p>
                <a:endParaRPr lang="en-US"/>
              </a:p>
            </p:txBody>
          </p:sp>
          <p:sp>
            <p:nvSpPr>
              <p:cNvPr id="11549" name="Freeform 600"/>
              <p:cNvSpPr>
                <a:spLocks/>
              </p:cNvSpPr>
              <p:nvPr/>
            </p:nvSpPr>
            <p:spPr bwMode="auto">
              <a:xfrm>
                <a:off x="648" y="2828"/>
                <a:ext cx="10" cy="8"/>
              </a:xfrm>
              <a:custGeom>
                <a:avLst/>
                <a:gdLst>
                  <a:gd name="T0" fmla="*/ 4 w 10"/>
                  <a:gd name="T1" fmla="*/ 2 h 8"/>
                  <a:gd name="T2" fmla="*/ 4 w 10"/>
                  <a:gd name="T3" fmla="*/ 2 h 8"/>
                  <a:gd name="T4" fmla="*/ 2 w 10"/>
                  <a:gd name="T5" fmla="*/ 0 h 8"/>
                  <a:gd name="T6" fmla="*/ 2 w 10"/>
                  <a:gd name="T7" fmla="*/ 0 h 8"/>
                  <a:gd name="T8" fmla="*/ 0 w 10"/>
                  <a:gd name="T9" fmla="*/ 2 h 8"/>
                  <a:gd name="T10" fmla="*/ 2 w 10"/>
                  <a:gd name="T11" fmla="*/ 2 h 8"/>
                  <a:gd name="T12" fmla="*/ 4 w 10"/>
                  <a:gd name="T13" fmla="*/ 4 h 8"/>
                  <a:gd name="T14" fmla="*/ 6 w 10"/>
                  <a:gd name="T15" fmla="*/ 6 h 8"/>
                  <a:gd name="T16" fmla="*/ 6 w 10"/>
                  <a:gd name="T17" fmla="*/ 8 h 8"/>
                  <a:gd name="T18" fmla="*/ 8 w 10"/>
                  <a:gd name="T19" fmla="*/ 8 h 8"/>
                  <a:gd name="T20" fmla="*/ 10 w 10"/>
                  <a:gd name="T21" fmla="*/ 6 h 8"/>
                  <a:gd name="T22" fmla="*/ 10 w 10"/>
                  <a:gd name="T23" fmla="*/ 4 h 8"/>
                  <a:gd name="T24" fmla="*/ 6 w 10"/>
                  <a:gd name="T25" fmla="*/ 2 h 8"/>
                  <a:gd name="T26" fmla="*/ 4 w 10"/>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8"/>
                  <a:gd name="T44" fmla="*/ 10 w 10"/>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8">
                    <a:moveTo>
                      <a:pt x="4" y="2"/>
                    </a:moveTo>
                    <a:lnTo>
                      <a:pt x="4" y="2"/>
                    </a:lnTo>
                    <a:lnTo>
                      <a:pt x="2" y="0"/>
                    </a:lnTo>
                    <a:lnTo>
                      <a:pt x="0" y="2"/>
                    </a:lnTo>
                    <a:lnTo>
                      <a:pt x="2" y="2"/>
                    </a:lnTo>
                    <a:lnTo>
                      <a:pt x="4" y="4"/>
                    </a:lnTo>
                    <a:lnTo>
                      <a:pt x="6" y="6"/>
                    </a:lnTo>
                    <a:lnTo>
                      <a:pt x="6" y="8"/>
                    </a:lnTo>
                    <a:lnTo>
                      <a:pt x="8" y="8"/>
                    </a:lnTo>
                    <a:lnTo>
                      <a:pt x="10" y="6"/>
                    </a:lnTo>
                    <a:lnTo>
                      <a:pt x="10" y="4"/>
                    </a:lnTo>
                    <a:lnTo>
                      <a:pt x="6" y="2"/>
                    </a:lnTo>
                    <a:lnTo>
                      <a:pt x="4" y="2"/>
                    </a:lnTo>
                    <a:close/>
                  </a:path>
                </a:pathLst>
              </a:custGeom>
              <a:solidFill>
                <a:srgbClr val="0071B4">
                  <a:alpha val="25098"/>
                </a:srgbClr>
              </a:solidFill>
              <a:ln w="9525">
                <a:noFill/>
                <a:round/>
                <a:headEnd/>
                <a:tailEnd/>
              </a:ln>
            </p:spPr>
            <p:txBody>
              <a:bodyPr/>
              <a:lstStyle/>
              <a:p>
                <a:endParaRPr lang="en-US"/>
              </a:p>
            </p:txBody>
          </p:sp>
          <p:sp>
            <p:nvSpPr>
              <p:cNvPr id="11550" name="Freeform 601"/>
              <p:cNvSpPr>
                <a:spLocks/>
              </p:cNvSpPr>
              <p:nvPr/>
            </p:nvSpPr>
            <p:spPr bwMode="auto">
              <a:xfrm>
                <a:off x="563" y="2217"/>
                <a:ext cx="1" cy="2"/>
              </a:xfrm>
              <a:custGeom>
                <a:avLst/>
                <a:gdLst>
                  <a:gd name="T0" fmla="*/ 0 w 1"/>
                  <a:gd name="T1" fmla="*/ 0 h 2"/>
                  <a:gd name="T2" fmla="*/ 0 w 1"/>
                  <a:gd name="T3" fmla="*/ 0 h 2"/>
                  <a:gd name="T4" fmla="*/ 0 w 1"/>
                  <a:gd name="T5" fmla="*/ 2 h 2"/>
                  <a:gd name="T6" fmla="*/ 1 w 1"/>
                  <a:gd name="T7" fmla="*/ 2 h 2"/>
                  <a:gd name="T8" fmla="*/ 1 w 1"/>
                  <a:gd name="T9" fmla="*/ 2 h 2"/>
                  <a:gd name="T10" fmla="*/ 1 w 1"/>
                  <a:gd name="T11" fmla="*/ 0 h 2"/>
                  <a:gd name="T12" fmla="*/ 0 w 1"/>
                  <a:gd name="T13" fmla="*/ 0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0"/>
                    </a:moveTo>
                    <a:lnTo>
                      <a:pt x="0" y="0"/>
                    </a:lnTo>
                    <a:lnTo>
                      <a:pt x="0" y="2"/>
                    </a:lnTo>
                    <a:lnTo>
                      <a:pt x="1" y="2"/>
                    </a:lnTo>
                    <a:lnTo>
                      <a:pt x="1" y="0"/>
                    </a:lnTo>
                    <a:lnTo>
                      <a:pt x="0" y="0"/>
                    </a:lnTo>
                    <a:close/>
                  </a:path>
                </a:pathLst>
              </a:custGeom>
              <a:solidFill>
                <a:srgbClr val="0071B4">
                  <a:alpha val="25098"/>
                </a:srgbClr>
              </a:solidFill>
              <a:ln w="9525">
                <a:noFill/>
                <a:round/>
                <a:headEnd/>
                <a:tailEnd/>
              </a:ln>
            </p:spPr>
            <p:txBody>
              <a:bodyPr/>
              <a:lstStyle/>
              <a:p>
                <a:endParaRPr lang="en-US"/>
              </a:p>
            </p:txBody>
          </p:sp>
          <p:sp>
            <p:nvSpPr>
              <p:cNvPr id="11551" name="Freeform 602"/>
              <p:cNvSpPr>
                <a:spLocks/>
              </p:cNvSpPr>
              <p:nvPr/>
            </p:nvSpPr>
            <p:spPr bwMode="auto">
              <a:xfrm>
                <a:off x="588" y="2193"/>
                <a:ext cx="6" cy="6"/>
              </a:xfrm>
              <a:custGeom>
                <a:avLst/>
                <a:gdLst>
                  <a:gd name="T0" fmla="*/ 4 w 6"/>
                  <a:gd name="T1" fmla="*/ 2 h 6"/>
                  <a:gd name="T2" fmla="*/ 4 w 6"/>
                  <a:gd name="T3" fmla="*/ 0 h 6"/>
                  <a:gd name="T4" fmla="*/ 4 w 6"/>
                  <a:gd name="T5" fmla="*/ 2 h 6"/>
                  <a:gd name="T6" fmla="*/ 4 w 6"/>
                  <a:gd name="T7" fmla="*/ 2 h 6"/>
                  <a:gd name="T8" fmla="*/ 4 w 6"/>
                  <a:gd name="T9" fmla="*/ 2 h 6"/>
                  <a:gd name="T10" fmla="*/ 2 w 6"/>
                  <a:gd name="T11" fmla="*/ 4 h 6"/>
                  <a:gd name="T12" fmla="*/ 2 w 6"/>
                  <a:gd name="T13" fmla="*/ 2 h 6"/>
                  <a:gd name="T14" fmla="*/ 2 w 6"/>
                  <a:gd name="T15" fmla="*/ 2 h 6"/>
                  <a:gd name="T16" fmla="*/ 0 w 6"/>
                  <a:gd name="T17" fmla="*/ 2 h 6"/>
                  <a:gd name="T18" fmla="*/ 2 w 6"/>
                  <a:gd name="T19" fmla="*/ 6 h 6"/>
                  <a:gd name="T20" fmla="*/ 4 w 6"/>
                  <a:gd name="T21" fmla="*/ 6 h 6"/>
                  <a:gd name="T22" fmla="*/ 4 w 6"/>
                  <a:gd name="T23" fmla="*/ 6 h 6"/>
                  <a:gd name="T24" fmla="*/ 6 w 6"/>
                  <a:gd name="T25" fmla="*/ 6 h 6"/>
                  <a:gd name="T26" fmla="*/ 4 w 6"/>
                  <a:gd name="T27" fmla="*/ 4 h 6"/>
                  <a:gd name="T28" fmla="*/ 4 w 6"/>
                  <a:gd name="T29" fmla="*/ 2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6"/>
                  <a:gd name="T47" fmla="*/ 6 w 6"/>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6">
                    <a:moveTo>
                      <a:pt x="4" y="2"/>
                    </a:moveTo>
                    <a:lnTo>
                      <a:pt x="4" y="0"/>
                    </a:lnTo>
                    <a:lnTo>
                      <a:pt x="4" y="2"/>
                    </a:lnTo>
                    <a:lnTo>
                      <a:pt x="2" y="4"/>
                    </a:lnTo>
                    <a:lnTo>
                      <a:pt x="2" y="2"/>
                    </a:lnTo>
                    <a:lnTo>
                      <a:pt x="0" y="2"/>
                    </a:lnTo>
                    <a:lnTo>
                      <a:pt x="2" y="6"/>
                    </a:lnTo>
                    <a:lnTo>
                      <a:pt x="4" y="6"/>
                    </a:lnTo>
                    <a:lnTo>
                      <a:pt x="6" y="6"/>
                    </a:lnTo>
                    <a:lnTo>
                      <a:pt x="4" y="4"/>
                    </a:lnTo>
                    <a:lnTo>
                      <a:pt x="4" y="2"/>
                    </a:lnTo>
                    <a:close/>
                  </a:path>
                </a:pathLst>
              </a:custGeom>
              <a:solidFill>
                <a:srgbClr val="0071B4">
                  <a:alpha val="25098"/>
                </a:srgbClr>
              </a:solidFill>
              <a:ln w="9525">
                <a:noFill/>
                <a:round/>
                <a:headEnd/>
                <a:tailEnd/>
              </a:ln>
            </p:spPr>
            <p:txBody>
              <a:bodyPr/>
              <a:lstStyle/>
              <a:p>
                <a:endParaRPr lang="en-US"/>
              </a:p>
            </p:txBody>
          </p:sp>
          <p:sp>
            <p:nvSpPr>
              <p:cNvPr id="11552" name="Freeform 603"/>
              <p:cNvSpPr>
                <a:spLocks/>
              </p:cNvSpPr>
              <p:nvPr/>
            </p:nvSpPr>
            <p:spPr bwMode="auto">
              <a:xfrm>
                <a:off x="606" y="2810"/>
                <a:ext cx="6" cy="6"/>
              </a:xfrm>
              <a:custGeom>
                <a:avLst/>
                <a:gdLst>
                  <a:gd name="T0" fmla="*/ 4 w 6"/>
                  <a:gd name="T1" fmla="*/ 0 h 6"/>
                  <a:gd name="T2" fmla="*/ 2 w 6"/>
                  <a:gd name="T3" fmla="*/ 0 h 6"/>
                  <a:gd name="T4" fmla="*/ 0 w 6"/>
                  <a:gd name="T5" fmla="*/ 2 h 6"/>
                  <a:gd name="T6" fmla="*/ 0 w 6"/>
                  <a:gd name="T7" fmla="*/ 4 h 6"/>
                  <a:gd name="T8" fmla="*/ 2 w 6"/>
                  <a:gd name="T9" fmla="*/ 4 h 6"/>
                  <a:gd name="T10" fmla="*/ 2 w 6"/>
                  <a:gd name="T11" fmla="*/ 6 h 6"/>
                  <a:gd name="T12" fmla="*/ 2 w 6"/>
                  <a:gd name="T13" fmla="*/ 6 h 6"/>
                  <a:gd name="T14" fmla="*/ 6 w 6"/>
                  <a:gd name="T15" fmla="*/ 2 h 6"/>
                  <a:gd name="T16" fmla="*/ 6 w 6"/>
                  <a:gd name="T17" fmla="*/ 2 h 6"/>
                  <a:gd name="T18" fmla="*/ 4 w 6"/>
                  <a:gd name="T19" fmla="*/ 0 h 6"/>
                  <a:gd name="T20" fmla="*/ 4 w 6"/>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6"/>
                  <a:gd name="T35" fmla="*/ 6 w 6"/>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6">
                    <a:moveTo>
                      <a:pt x="4" y="0"/>
                    </a:moveTo>
                    <a:lnTo>
                      <a:pt x="2" y="0"/>
                    </a:lnTo>
                    <a:lnTo>
                      <a:pt x="0" y="2"/>
                    </a:lnTo>
                    <a:lnTo>
                      <a:pt x="0" y="4"/>
                    </a:lnTo>
                    <a:lnTo>
                      <a:pt x="2" y="4"/>
                    </a:lnTo>
                    <a:lnTo>
                      <a:pt x="2" y="6"/>
                    </a:lnTo>
                    <a:lnTo>
                      <a:pt x="6" y="2"/>
                    </a:lnTo>
                    <a:lnTo>
                      <a:pt x="4" y="0"/>
                    </a:lnTo>
                    <a:close/>
                  </a:path>
                </a:pathLst>
              </a:custGeom>
              <a:solidFill>
                <a:srgbClr val="0071B4">
                  <a:alpha val="25098"/>
                </a:srgbClr>
              </a:solidFill>
              <a:ln w="9525">
                <a:noFill/>
                <a:round/>
                <a:headEnd/>
                <a:tailEnd/>
              </a:ln>
            </p:spPr>
            <p:txBody>
              <a:bodyPr/>
              <a:lstStyle/>
              <a:p>
                <a:endParaRPr lang="en-US"/>
              </a:p>
            </p:txBody>
          </p:sp>
          <p:sp>
            <p:nvSpPr>
              <p:cNvPr id="11553" name="Rectangle 604"/>
              <p:cNvSpPr>
                <a:spLocks noChangeArrowheads="1"/>
              </p:cNvSpPr>
              <p:nvPr/>
            </p:nvSpPr>
            <p:spPr bwMode="auto">
              <a:xfrm>
                <a:off x="622" y="2171"/>
                <a:ext cx="1" cy="1"/>
              </a:xfrm>
              <a:prstGeom prst="rect">
                <a:avLst/>
              </a:prstGeom>
              <a:solidFill>
                <a:srgbClr val="0071B4">
                  <a:alpha val="25098"/>
                </a:srgbClr>
              </a:solidFill>
              <a:ln w="9525">
                <a:noFill/>
                <a:miter lim="800000"/>
                <a:headEnd/>
                <a:tailEnd/>
              </a:ln>
            </p:spPr>
            <p:txBody>
              <a:bodyPr/>
              <a:lstStyle/>
              <a:p>
                <a:endParaRPr lang="en-US"/>
              </a:p>
            </p:txBody>
          </p:sp>
          <p:sp>
            <p:nvSpPr>
              <p:cNvPr id="11554" name="Freeform 605"/>
              <p:cNvSpPr>
                <a:spLocks/>
              </p:cNvSpPr>
              <p:nvPr/>
            </p:nvSpPr>
            <p:spPr bwMode="auto">
              <a:xfrm>
                <a:off x="965" y="2151"/>
                <a:ext cx="14" cy="18"/>
              </a:xfrm>
              <a:custGeom>
                <a:avLst/>
                <a:gdLst>
                  <a:gd name="T0" fmla="*/ 4 w 14"/>
                  <a:gd name="T1" fmla="*/ 6 h 18"/>
                  <a:gd name="T2" fmla="*/ 4 w 14"/>
                  <a:gd name="T3" fmla="*/ 6 h 18"/>
                  <a:gd name="T4" fmla="*/ 6 w 14"/>
                  <a:gd name="T5" fmla="*/ 18 h 18"/>
                  <a:gd name="T6" fmla="*/ 8 w 14"/>
                  <a:gd name="T7" fmla="*/ 16 h 18"/>
                  <a:gd name="T8" fmla="*/ 10 w 14"/>
                  <a:gd name="T9" fmla="*/ 16 h 18"/>
                  <a:gd name="T10" fmla="*/ 12 w 14"/>
                  <a:gd name="T11" fmla="*/ 16 h 18"/>
                  <a:gd name="T12" fmla="*/ 12 w 14"/>
                  <a:gd name="T13" fmla="*/ 16 h 18"/>
                  <a:gd name="T14" fmla="*/ 12 w 14"/>
                  <a:gd name="T15" fmla="*/ 14 h 18"/>
                  <a:gd name="T16" fmla="*/ 10 w 14"/>
                  <a:gd name="T17" fmla="*/ 10 h 18"/>
                  <a:gd name="T18" fmla="*/ 10 w 14"/>
                  <a:gd name="T19" fmla="*/ 8 h 18"/>
                  <a:gd name="T20" fmla="*/ 10 w 14"/>
                  <a:gd name="T21" fmla="*/ 8 h 18"/>
                  <a:gd name="T22" fmla="*/ 12 w 14"/>
                  <a:gd name="T23" fmla="*/ 8 h 18"/>
                  <a:gd name="T24" fmla="*/ 14 w 14"/>
                  <a:gd name="T25" fmla="*/ 12 h 18"/>
                  <a:gd name="T26" fmla="*/ 14 w 14"/>
                  <a:gd name="T27" fmla="*/ 12 h 18"/>
                  <a:gd name="T28" fmla="*/ 14 w 14"/>
                  <a:gd name="T29" fmla="*/ 6 h 18"/>
                  <a:gd name="T30" fmla="*/ 14 w 14"/>
                  <a:gd name="T31" fmla="*/ 6 h 18"/>
                  <a:gd name="T32" fmla="*/ 12 w 14"/>
                  <a:gd name="T33" fmla="*/ 4 h 18"/>
                  <a:gd name="T34" fmla="*/ 2 w 14"/>
                  <a:gd name="T35" fmla="*/ 0 h 18"/>
                  <a:gd name="T36" fmla="*/ 0 w 14"/>
                  <a:gd name="T37" fmla="*/ 2 h 18"/>
                  <a:gd name="T38" fmla="*/ 0 w 14"/>
                  <a:gd name="T39" fmla="*/ 2 h 18"/>
                  <a:gd name="T40" fmla="*/ 2 w 14"/>
                  <a:gd name="T41" fmla="*/ 4 h 18"/>
                  <a:gd name="T42" fmla="*/ 4 w 14"/>
                  <a:gd name="T43" fmla="*/ 4 h 18"/>
                  <a:gd name="T44" fmla="*/ 4 w 14"/>
                  <a:gd name="T45" fmla="*/ 6 h 18"/>
                  <a:gd name="T46" fmla="*/ 2 w 14"/>
                  <a:gd name="T47" fmla="*/ 6 h 18"/>
                  <a:gd name="T48" fmla="*/ 2 w 14"/>
                  <a:gd name="T49" fmla="*/ 6 h 18"/>
                  <a:gd name="T50" fmla="*/ 4 w 14"/>
                  <a:gd name="T51" fmla="*/ 6 h 18"/>
                  <a:gd name="T52" fmla="*/ 4 w 14"/>
                  <a:gd name="T53" fmla="*/ 6 h 18"/>
                  <a:gd name="T54" fmla="*/ 4 w 14"/>
                  <a:gd name="T55" fmla="*/ 6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
                  <a:gd name="T85" fmla="*/ 0 h 18"/>
                  <a:gd name="T86" fmla="*/ 14 w 14"/>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 h="18">
                    <a:moveTo>
                      <a:pt x="4" y="6"/>
                    </a:moveTo>
                    <a:lnTo>
                      <a:pt x="4" y="6"/>
                    </a:lnTo>
                    <a:lnTo>
                      <a:pt x="6" y="18"/>
                    </a:lnTo>
                    <a:lnTo>
                      <a:pt x="8" y="16"/>
                    </a:lnTo>
                    <a:lnTo>
                      <a:pt x="10" y="16"/>
                    </a:lnTo>
                    <a:lnTo>
                      <a:pt x="12" y="16"/>
                    </a:lnTo>
                    <a:lnTo>
                      <a:pt x="12" y="14"/>
                    </a:lnTo>
                    <a:lnTo>
                      <a:pt x="10" y="10"/>
                    </a:lnTo>
                    <a:lnTo>
                      <a:pt x="10" y="8"/>
                    </a:lnTo>
                    <a:lnTo>
                      <a:pt x="12" y="8"/>
                    </a:lnTo>
                    <a:lnTo>
                      <a:pt x="14" y="12"/>
                    </a:lnTo>
                    <a:lnTo>
                      <a:pt x="14" y="6"/>
                    </a:lnTo>
                    <a:lnTo>
                      <a:pt x="12" y="4"/>
                    </a:lnTo>
                    <a:lnTo>
                      <a:pt x="2" y="0"/>
                    </a:lnTo>
                    <a:lnTo>
                      <a:pt x="0" y="2"/>
                    </a:lnTo>
                    <a:lnTo>
                      <a:pt x="2" y="4"/>
                    </a:lnTo>
                    <a:lnTo>
                      <a:pt x="4" y="4"/>
                    </a:lnTo>
                    <a:lnTo>
                      <a:pt x="4" y="6"/>
                    </a:lnTo>
                    <a:lnTo>
                      <a:pt x="2" y="6"/>
                    </a:lnTo>
                    <a:lnTo>
                      <a:pt x="4" y="6"/>
                    </a:lnTo>
                    <a:close/>
                  </a:path>
                </a:pathLst>
              </a:custGeom>
              <a:solidFill>
                <a:srgbClr val="0071B4">
                  <a:alpha val="25098"/>
                </a:srgbClr>
              </a:solidFill>
              <a:ln w="9525">
                <a:noFill/>
                <a:round/>
                <a:headEnd/>
                <a:tailEnd/>
              </a:ln>
            </p:spPr>
            <p:txBody>
              <a:bodyPr/>
              <a:lstStyle/>
              <a:p>
                <a:endParaRPr lang="en-US"/>
              </a:p>
            </p:txBody>
          </p:sp>
        </p:grpSp>
        <p:sp>
          <p:nvSpPr>
            <p:cNvPr id="11301" name="Freeform 606"/>
            <p:cNvSpPr>
              <a:spLocks/>
            </p:cNvSpPr>
            <p:nvPr/>
          </p:nvSpPr>
          <p:spPr bwMode="auto">
            <a:xfrm>
              <a:off x="979" y="2169"/>
              <a:ext cx="4" cy="4"/>
            </a:xfrm>
            <a:custGeom>
              <a:avLst/>
              <a:gdLst>
                <a:gd name="T0" fmla="*/ 0 w 4"/>
                <a:gd name="T1" fmla="*/ 2 h 4"/>
                <a:gd name="T2" fmla="*/ 0 w 4"/>
                <a:gd name="T3" fmla="*/ 2 h 4"/>
                <a:gd name="T4" fmla="*/ 2 w 4"/>
                <a:gd name="T5" fmla="*/ 4 h 4"/>
                <a:gd name="T6" fmla="*/ 4 w 4"/>
                <a:gd name="T7" fmla="*/ 4 h 4"/>
                <a:gd name="T8" fmla="*/ 4 w 4"/>
                <a:gd name="T9" fmla="*/ 4 h 4"/>
                <a:gd name="T10" fmla="*/ 4 w 4"/>
                <a:gd name="T11" fmla="*/ 0 h 4"/>
                <a:gd name="T12" fmla="*/ 4 w 4"/>
                <a:gd name="T13" fmla="*/ 0 h 4"/>
                <a:gd name="T14" fmla="*/ 4 w 4"/>
                <a:gd name="T15" fmla="*/ 0 h 4"/>
                <a:gd name="T16" fmla="*/ 2 w 4"/>
                <a:gd name="T17" fmla="*/ 0 h 4"/>
                <a:gd name="T18" fmla="*/ 0 w 4"/>
                <a:gd name="T19" fmla="*/ 0 h 4"/>
                <a:gd name="T20" fmla="*/ 0 w 4"/>
                <a:gd name="T21" fmla="*/ 2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2"/>
                  </a:moveTo>
                  <a:lnTo>
                    <a:pt x="0" y="2"/>
                  </a:lnTo>
                  <a:lnTo>
                    <a:pt x="2" y="4"/>
                  </a:lnTo>
                  <a:lnTo>
                    <a:pt x="4" y="4"/>
                  </a:lnTo>
                  <a:lnTo>
                    <a:pt x="4" y="0"/>
                  </a:ln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302" name="Freeform 607"/>
            <p:cNvSpPr>
              <a:spLocks/>
            </p:cNvSpPr>
            <p:nvPr/>
          </p:nvSpPr>
          <p:spPr bwMode="auto">
            <a:xfrm>
              <a:off x="981" y="2159"/>
              <a:ext cx="4" cy="8"/>
            </a:xfrm>
            <a:custGeom>
              <a:avLst/>
              <a:gdLst>
                <a:gd name="T0" fmla="*/ 2 w 4"/>
                <a:gd name="T1" fmla="*/ 8 h 8"/>
                <a:gd name="T2" fmla="*/ 2 w 4"/>
                <a:gd name="T3" fmla="*/ 6 h 8"/>
                <a:gd name="T4" fmla="*/ 2 w 4"/>
                <a:gd name="T5" fmla="*/ 6 h 8"/>
                <a:gd name="T6" fmla="*/ 4 w 4"/>
                <a:gd name="T7" fmla="*/ 6 h 8"/>
                <a:gd name="T8" fmla="*/ 4 w 4"/>
                <a:gd name="T9" fmla="*/ 6 h 8"/>
                <a:gd name="T10" fmla="*/ 0 w 4"/>
                <a:gd name="T11" fmla="*/ 0 h 8"/>
                <a:gd name="T12" fmla="*/ 0 w 4"/>
                <a:gd name="T13" fmla="*/ 0 h 8"/>
                <a:gd name="T14" fmla="*/ 0 w 4"/>
                <a:gd name="T15" fmla="*/ 0 h 8"/>
                <a:gd name="T16" fmla="*/ 0 w 4"/>
                <a:gd name="T17" fmla="*/ 6 h 8"/>
                <a:gd name="T18" fmla="*/ 0 w 4"/>
                <a:gd name="T19" fmla="*/ 8 h 8"/>
                <a:gd name="T20" fmla="*/ 2 w 4"/>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8"/>
                <a:gd name="T35" fmla="*/ 4 w 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8">
                  <a:moveTo>
                    <a:pt x="2" y="8"/>
                  </a:moveTo>
                  <a:lnTo>
                    <a:pt x="2" y="6"/>
                  </a:lnTo>
                  <a:lnTo>
                    <a:pt x="4" y="6"/>
                  </a:lnTo>
                  <a:lnTo>
                    <a:pt x="0" y="0"/>
                  </a:lnTo>
                  <a:lnTo>
                    <a:pt x="0" y="6"/>
                  </a:lnTo>
                  <a:lnTo>
                    <a:pt x="0" y="8"/>
                  </a:lnTo>
                  <a:lnTo>
                    <a:pt x="2" y="8"/>
                  </a:lnTo>
                  <a:close/>
                </a:path>
              </a:pathLst>
            </a:custGeom>
            <a:solidFill>
              <a:srgbClr val="0071B4">
                <a:alpha val="25098"/>
              </a:srgbClr>
            </a:solidFill>
            <a:ln w="9525">
              <a:noFill/>
              <a:round/>
              <a:headEnd/>
              <a:tailEnd/>
            </a:ln>
          </p:spPr>
          <p:txBody>
            <a:bodyPr/>
            <a:lstStyle/>
            <a:p>
              <a:endParaRPr lang="en-US"/>
            </a:p>
          </p:txBody>
        </p:sp>
        <p:sp>
          <p:nvSpPr>
            <p:cNvPr id="11303" name="Freeform 608"/>
            <p:cNvSpPr>
              <a:spLocks/>
            </p:cNvSpPr>
            <p:nvPr/>
          </p:nvSpPr>
          <p:spPr bwMode="auto">
            <a:xfrm>
              <a:off x="959" y="2157"/>
              <a:ext cx="10" cy="20"/>
            </a:xfrm>
            <a:custGeom>
              <a:avLst/>
              <a:gdLst>
                <a:gd name="T0" fmla="*/ 8 w 10"/>
                <a:gd name="T1" fmla="*/ 2 h 20"/>
                <a:gd name="T2" fmla="*/ 6 w 10"/>
                <a:gd name="T3" fmla="*/ 4 h 20"/>
                <a:gd name="T4" fmla="*/ 4 w 10"/>
                <a:gd name="T5" fmla="*/ 0 h 20"/>
                <a:gd name="T6" fmla="*/ 2 w 10"/>
                <a:gd name="T7" fmla="*/ 0 h 20"/>
                <a:gd name="T8" fmla="*/ 0 w 10"/>
                <a:gd name="T9" fmla="*/ 0 h 20"/>
                <a:gd name="T10" fmla="*/ 0 w 10"/>
                <a:gd name="T11" fmla="*/ 2 h 20"/>
                <a:gd name="T12" fmla="*/ 0 w 10"/>
                <a:gd name="T13" fmla="*/ 4 h 20"/>
                <a:gd name="T14" fmla="*/ 2 w 10"/>
                <a:gd name="T15" fmla="*/ 4 h 20"/>
                <a:gd name="T16" fmla="*/ 2 w 10"/>
                <a:gd name="T17" fmla="*/ 6 h 20"/>
                <a:gd name="T18" fmla="*/ 4 w 10"/>
                <a:gd name="T19" fmla="*/ 6 h 20"/>
                <a:gd name="T20" fmla="*/ 4 w 10"/>
                <a:gd name="T21" fmla="*/ 6 h 20"/>
                <a:gd name="T22" fmla="*/ 2 w 10"/>
                <a:gd name="T23" fmla="*/ 8 h 20"/>
                <a:gd name="T24" fmla="*/ 4 w 10"/>
                <a:gd name="T25" fmla="*/ 10 h 20"/>
                <a:gd name="T26" fmla="*/ 4 w 10"/>
                <a:gd name="T27" fmla="*/ 10 h 20"/>
                <a:gd name="T28" fmla="*/ 6 w 10"/>
                <a:gd name="T29" fmla="*/ 8 h 20"/>
                <a:gd name="T30" fmla="*/ 6 w 10"/>
                <a:gd name="T31" fmla="*/ 10 h 20"/>
                <a:gd name="T32" fmla="*/ 4 w 10"/>
                <a:gd name="T33" fmla="*/ 12 h 20"/>
                <a:gd name="T34" fmla="*/ 2 w 10"/>
                <a:gd name="T35" fmla="*/ 12 h 20"/>
                <a:gd name="T36" fmla="*/ 4 w 10"/>
                <a:gd name="T37" fmla="*/ 16 h 20"/>
                <a:gd name="T38" fmla="*/ 4 w 10"/>
                <a:gd name="T39" fmla="*/ 18 h 20"/>
                <a:gd name="T40" fmla="*/ 4 w 10"/>
                <a:gd name="T41" fmla="*/ 16 h 20"/>
                <a:gd name="T42" fmla="*/ 6 w 10"/>
                <a:gd name="T43" fmla="*/ 16 h 20"/>
                <a:gd name="T44" fmla="*/ 6 w 10"/>
                <a:gd name="T45" fmla="*/ 20 h 20"/>
                <a:gd name="T46" fmla="*/ 6 w 10"/>
                <a:gd name="T47" fmla="*/ 6 h 20"/>
                <a:gd name="T48" fmla="*/ 10 w 10"/>
                <a:gd name="T49" fmla="*/ 6 h 20"/>
                <a:gd name="T50" fmla="*/ 8 w 10"/>
                <a:gd name="T51" fmla="*/ 2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20"/>
                <a:gd name="T80" fmla="*/ 10 w 10"/>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20">
                  <a:moveTo>
                    <a:pt x="8" y="2"/>
                  </a:moveTo>
                  <a:lnTo>
                    <a:pt x="6" y="4"/>
                  </a:lnTo>
                  <a:lnTo>
                    <a:pt x="4" y="0"/>
                  </a:lnTo>
                  <a:lnTo>
                    <a:pt x="2" y="0"/>
                  </a:lnTo>
                  <a:lnTo>
                    <a:pt x="0" y="0"/>
                  </a:lnTo>
                  <a:lnTo>
                    <a:pt x="0" y="2"/>
                  </a:lnTo>
                  <a:lnTo>
                    <a:pt x="0" y="4"/>
                  </a:lnTo>
                  <a:lnTo>
                    <a:pt x="2" y="4"/>
                  </a:lnTo>
                  <a:lnTo>
                    <a:pt x="2" y="6"/>
                  </a:lnTo>
                  <a:lnTo>
                    <a:pt x="4" y="6"/>
                  </a:lnTo>
                  <a:lnTo>
                    <a:pt x="2" y="8"/>
                  </a:lnTo>
                  <a:lnTo>
                    <a:pt x="4" y="10"/>
                  </a:lnTo>
                  <a:lnTo>
                    <a:pt x="6" y="8"/>
                  </a:lnTo>
                  <a:lnTo>
                    <a:pt x="6" y="10"/>
                  </a:lnTo>
                  <a:lnTo>
                    <a:pt x="4" y="12"/>
                  </a:lnTo>
                  <a:lnTo>
                    <a:pt x="2" y="12"/>
                  </a:lnTo>
                  <a:lnTo>
                    <a:pt x="4" y="16"/>
                  </a:lnTo>
                  <a:lnTo>
                    <a:pt x="4" y="18"/>
                  </a:lnTo>
                  <a:lnTo>
                    <a:pt x="4" y="16"/>
                  </a:lnTo>
                  <a:lnTo>
                    <a:pt x="6" y="16"/>
                  </a:lnTo>
                  <a:lnTo>
                    <a:pt x="6" y="20"/>
                  </a:lnTo>
                  <a:lnTo>
                    <a:pt x="6" y="6"/>
                  </a:lnTo>
                  <a:lnTo>
                    <a:pt x="10" y="6"/>
                  </a:lnTo>
                  <a:lnTo>
                    <a:pt x="8" y="2"/>
                  </a:lnTo>
                  <a:close/>
                </a:path>
              </a:pathLst>
            </a:custGeom>
            <a:solidFill>
              <a:srgbClr val="0071B4">
                <a:alpha val="25098"/>
              </a:srgbClr>
            </a:solidFill>
            <a:ln w="9525">
              <a:noFill/>
              <a:round/>
              <a:headEnd/>
              <a:tailEnd/>
            </a:ln>
          </p:spPr>
          <p:txBody>
            <a:bodyPr/>
            <a:lstStyle/>
            <a:p>
              <a:endParaRPr lang="en-US"/>
            </a:p>
          </p:txBody>
        </p:sp>
        <p:sp>
          <p:nvSpPr>
            <p:cNvPr id="11304" name="Freeform 609"/>
            <p:cNvSpPr>
              <a:spLocks/>
            </p:cNvSpPr>
            <p:nvPr/>
          </p:nvSpPr>
          <p:spPr bwMode="auto">
            <a:xfrm>
              <a:off x="674" y="2165"/>
              <a:ext cx="4" cy="4"/>
            </a:xfrm>
            <a:custGeom>
              <a:avLst/>
              <a:gdLst>
                <a:gd name="T0" fmla="*/ 2 w 4"/>
                <a:gd name="T1" fmla="*/ 2 h 4"/>
                <a:gd name="T2" fmla="*/ 0 w 4"/>
                <a:gd name="T3" fmla="*/ 4 h 4"/>
                <a:gd name="T4" fmla="*/ 2 w 4"/>
                <a:gd name="T5" fmla="*/ 4 h 4"/>
                <a:gd name="T6" fmla="*/ 4 w 4"/>
                <a:gd name="T7" fmla="*/ 2 h 4"/>
                <a:gd name="T8" fmla="*/ 4 w 4"/>
                <a:gd name="T9" fmla="*/ 0 h 4"/>
                <a:gd name="T10" fmla="*/ 4 w 4"/>
                <a:gd name="T11" fmla="*/ 0 h 4"/>
                <a:gd name="T12" fmla="*/ 2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2"/>
                  </a:moveTo>
                  <a:lnTo>
                    <a:pt x="0" y="4"/>
                  </a:lnTo>
                  <a:lnTo>
                    <a:pt x="2" y="4"/>
                  </a:lnTo>
                  <a:lnTo>
                    <a:pt x="4" y="2"/>
                  </a:lnTo>
                  <a:lnTo>
                    <a:pt x="4" y="0"/>
                  </a:lnTo>
                  <a:lnTo>
                    <a:pt x="2" y="2"/>
                  </a:lnTo>
                  <a:close/>
                </a:path>
              </a:pathLst>
            </a:custGeom>
            <a:solidFill>
              <a:srgbClr val="0071B4">
                <a:alpha val="25098"/>
              </a:srgbClr>
            </a:solidFill>
            <a:ln w="9525">
              <a:noFill/>
              <a:round/>
              <a:headEnd/>
              <a:tailEnd/>
            </a:ln>
          </p:spPr>
          <p:txBody>
            <a:bodyPr/>
            <a:lstStyle/>
            <a:p>
              <a:endParaRPr lang="en-US"/>
            </a:p>
          </p:txBody>
        </p:sp>
        <p:sp>
          <p:nvSpPr>
            <p:cNvPr id="11305" name="Freeform 610"/>
            <p:cNvSpPr>
              <a:spLocks/>
            </p:cNvSpPr>
            <p:nvPr/>
          </p:nvSpPr>
          <p:spPr bwMode="auto">
            <a:xfrm>
              <a:off x="943" y="2141"/>
              <a:ext cx="12" cy="34"/>
            </a:xfrm>
            <a:custGeom>
              <a:avLst/>
              <a:gdLst>
                <a:gd name="T0" fmla="*/ 12 w 12"/>
                <a:gd name="T1" fmla="*/ 20 h 34"/>
                <a:gd name="T2" fmla="*/ 12 w 12"/>
                <a:gd name="T3" fmla="*/ 16 h 34"/>
                <a:gd name="T4" fmla="*/ 12 w 12"/>
                <a:gd name="T5" fmla="*/ 16 h 34"/>
                <a:gd name="T6" fmla="*/ 12 w 12"/>
                <a:gd name="T7" fmla="*/ 14 h 34"/>
                <a:gd name="T8" fmla="*/ 12 w 12"/>
                <a:gd name="T9" fmla="*/ 12 h 34"/>
                <a:gd name="T10" fmla="*/ 10 w 12"/>
                <a:gd name="T11" fmla="*/ 12 h 34"/>
                <a:gd name="T12" fmla="*/ 10 w 12"/>
                <a:gd name="T13" fmla="*/ 14 h 34"/>
                <a:gd name="T14" fmla="*/ 10 w 12"/>
                <a:gd name="T15" fmla="*/ 10 h 34"/>
                <a:gd name="T16" fmla="*/ 10 w 12"/>
                <a:gd name="T17" fmla="*/ 6 h 34"/>
                <a:gd name="T18" fmla="*/ 10 w 12"/>
                <a:gd name="T19" fmla="*/ 6 h 34"/>
                <a:gd name="T20" fmla="*/ 8 w 12"/>
                <a:gd name="T21" fmla="*/ 6 h 34"/>
                <a:gd name="T22" fmla="*/ 8 w 12"/>
                <a:gd name="T23" fmla="*/ 4 h 34"/>
                <a:gd name="T24" fmla="*/ 6 w 12"/>
                <a:gd name="T25" fmla="*/ 4 h 34"/>
                <a:gd name="T26" fmla="*/ 4 w 12"/>
                <a:gd name="T27" fmla="*/ 2 h 34"/>
                <a:gd name="T28" fmla="*/ 2 w 12"/>
                <a:gd name="T29" fmla="*/ 2 h 34"/>
                <a:gd name="T30" fmla="*/ 2 w 12"/>
                <a:gd name="T31" fmla="*/ 0 h 34"/>
                <a:gd name="T32" fmla="*/ 0 w 12"/>
                <a:gd name="T33" fmla="*/ 0 h 34"/>
                <a:gd name="T34" fmla="*/ 0 w 12"/>
                <a:gd name="T35" fmla="*/ 2 h 34"/>
                <a:gd name="T36" fmla="*/ 0 w 12"/>
                <a:gd name="T37" fmla="*/ 4 h 34"/>
                <a:gd name="T38" fmla="*/ 0 w 12"/>
                <a:gd name="T39" fmla="*/ 4 h 34"/>
                <a:gd name="T40" fmla="*/ 0 w 12"/>
                <a:gd name="T41" fmla="*/ 6 h 34"/>
                <a:gd name="T42" fmla="*/ 2 w 12"/>
                <a:gd name="T43" fmla="*/ 8 h 34"/>
                <a:gd name="T44" fmla="*/ 4 w 12"/>
                <a:gd name="T45" fmla="*/ 10 h 34"/>
                <a:gd name="T46" fmla="*/ 4 w 12"/>
                <a:gd name="T47" fmla="*/ 12 h 34"/>
                <a:gd name="T48" fmla="*/ 4 w 12"/>
                <a:gd name="T49" fmla="*/ 14 h 34"/>
                <a:gd name="T50" fmla="*/ 4 w 12"/>
                <a:gd name="T51" fmla="*/ 14 h 34"/>
                <a:gd name="T52" fmla="*/ 4 w 12"/>
                <a:gd name="T53" fmla="*/ 14 h 34"/>
                <a:gd name="T54" fmla="*/ 4 w 12"/>
                <a:gd name="T55" fmla="*/ 16 h 34"/>
                <a:gd name="T56" fmla="*/ 4 w 12"/>
                <a:gd name="T57" fmla="*/ 16 h 34"/>
                <a:gd name="T58" fmla="*/ 4 w 12"/>
                <a:gd name="T59" fmla="*/ 18 h 34"/>
                <a:gd name="T60" fmla="*/ 6 w 12"/>
                <a:gd name="T61" fmla="*/ 18 h 34"/>
                <a:gd name="T62" fmla="*/ 6 w 12"/>
                <a:gd name="T63" fmla="*/ 20 h 34"/>
                <a:gd name="T64" fmla="*/ 8 w 12"/>
                <a:gd name="T65" fmla="*/ 20 h 34"/>
                <a:gd name="T66" fmla="*/ 8 w 12"/>
                <a:gd name="T67" fmla="*/ 20 h 34"/>
                <a:gd name="T68" fmla="*/ 8 w 12"/>
                <a:gd name="T69" fmla="*/ 20 h 34"/>
                <a:gd name="T70" fmla="*/ 10 w 12"/>
                <a:gd name="T71" fmla="*/ 18 h 34"/>
                <a:gd name="T72" fmla="*/ 10 w 12"/>
                <a:gd name="T73" fmla="*/ 20 h 34"/>
                <a:gd name="T74" fmla="*/ 8 w 12"/>
                <a:gd name="T75" fmla="*/ 22 h 34"/>
                <a:gd name="T76" fmla="*/ 8 w 12"/>
                <a:gd name="T77" fmla="*/ 24 h 34"/>
                <a:gd name="T78" fmla="*/ 10 w 12"/>
                <a:gd name="T79" fmla="*/ 30 h 34"/>
                <a:gd name="T80" fmla="*/ 10 w 12"/>
                <a:gd name="T81" fmla="*/ 30 h 34"/>
                <a:gd name="T82" fmla="*/ 10 w 12"/>
                <a:gd name="T83" fmla="*/ 34 h 34"/>
                <a:gd name="T84" fmla="*/ 12 w 12"/>
                <a:gd name="T85" fmla="*/ 34 h 34"/>
                <a:gd name="T86" fmla="*/ 12 w 12"/>
                <a:gd name="T87" fmla="*/ 32 h 34"/>
                <a:gd name="T88" fmla="*/ 12 w 12"/>
                <a:gd name="T89" fmla="*/ 20 h 34"/>
                <a:gd name="T90" fmla="*/ 12 w 12"/>
                <a:gd name="T91" fmla="*/ 20 h 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
                <a:gd name="T139" fmla="*/ 0 h 34"/>
                <a:gd name="T140" fmla="*/ 12 w 12"/>
                <a:gd name="T141" fmla="*/ 34 h 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 h="34">
                  <a:moveTo>
                    <a:pt x="12" y="20"/>
                  </a:moveTo>
                  <a:lnTo>
                    <a:pt x="12" y="16"/>
                  </a:lnTo>
                  <a:lnTo>
                    <a:pt x="12" y="14"/>
                  </a:lnTo>
                  <a:lnTo>
                    <a:pt x="12" y="12"/>
                  </a:lnTo>
                  <a:lnTo>
                    <a:pt x="10" y="12"/>
                  </a:lnTo>
                  <a:lnTo>
                    <a:pt x="10" y="14"/>
                  </a:lnTo>
                  <a:lnTo>
                    <a:pt x="10" y="10"/>
                  </a:lnTo>
                  <a:lnTo>
                    <a:pt x="10" y="6"/>
                  </a:lnTo>
                  <a:lnTo>
                    <a:pt x="8" y="6"/>
                  </a:lnTo>
                  <a:lnTo>
                    <a:pt x="8" y="4"/>
                  </a:lnTo>
                  <a:lnTo>
                    <a:pt x="6" y="4"/>
                  </a:lnTo>
                  <a:lnTo>
                    <a:pt x="4" y="2"/>
                  </a:lnTo>
                  <a:lnTo>
                    <a:pt x="2" y="2"/>
                  </a:lnTo>
                  <a:lnTo>
                    <a:pt x="2" y="0"/>
                  </a:lnTo>
                  <a:lnTo>
                    <a:pt x="0" y="0"/>
                  </a:lnTo>
                  <a:lnTo>
                    <a:pt x="0" y="2"/>
                  </a:lnTo>
                  <a:lnTo>
                    <a:pt x="0" y="4"/>
                  </a:lnTo>
                  <a:lnTo>
                    <a:pt x="0" y="6"/>
                  </a:lnTo>
                  <a:lnTo>
                    <a:pt x="2" y="8"/>
                  </a:lnTo>
                  <a:lnTo>
                    <a:pt x="4" y="10"/>
                  </a:lnTo>
                  <a:lnTo>
                    <a:pt x="4" y="12"/>
                  </a:lnTo>
                  <a:lnTo>
                    <a:pt x="4" y="14"/>
                  </a:lnTo>
                  <a:lnTo>
                    <a:pt x="4" y="16"/>
                  </a:lnTo>
                  <a:lnTo>
                    <a:pt x="4" y="18"/>
                  </a:lnTo>
                  <a:lnTo>
                    <a:pt x="6" y="18"/>
                  </a:lnTo>
                  <a:lnTo>
                    <a:pt x="6" y="20"/>
                  </a:lnTo>
                  <a:lnTo>
                    <a:pt x="8" y="20"/>
                  </a:lnTo>
                  <a:lnTo>
                    <a:pt x="10" y="18"/>
                  </a:lnTo>
                  <a:lnTo>
                    <a:pt x="10" y="20"/>
                  </a:lnTo>
                  <a:lnTo>
                    <a:pt x="8" y="22"/>
                  </a:lnTo>
                  <a:lnTo>
                    <a:pt x="8" y="24"/>
                  </a:lnTo>
                  <a:lnTo>
                    <a:pt x="10" y="30"/>
                  </a:lnTo>
                  <a:lnTo>
                    <a:pt x="10" y="34"/>
                  </a:lnTo>
                  <a:lnTo>
                    <a:pt x="12" y="34"/>
                  </a:lnTo>
                  <a:lnTo>
                    <a:pt x="12" y="32"/>
                  </a:lnTo>
                  <a:lnTo>
                    <a:pt x="12" y="20"/>
                  </a:lnTo>
                  <a:close/>
                </a:path>
              </a:pathLst>
            </a:custGeom>
            <a:solidFill>
              <a:srgbClr val="0071B4">
                <a:alpha val="25098"/>
              </a:srgbClr>
            </a:solidFill>
            <a:ln w="9525">
              <a:noFill/>
              <a:round/>
              <a:headEnd/>
              <a:tailEnd/>
            </a:ln>
          </p:spPr>
          <p:txBody>
            <a:bodyPr/>
            <a:lstStyle/>
            <a:p>
              <a:endParaRPr lang="en-US"/>
            </a:p>
          </p:txBody>
        </p:sp>
        <p:sp>
          <p:nvSpPr>
            <p:cNvPr id="11306" name="Freeform 611"/>
            <p:cNvSpPr>
              <a:spLocks/>
            </p:cNvSpPr>
            <p:nvPr/>
          </p:nvSpPr>
          <p:spPr bwMode="auto">
            <a:xfrm>
              <a:off x="680" y="2165"/>
              <a:ext cx="4" cy="2"/>
            </a:xfrm>
            <a:custGeom>
              <a:avLst/>
              <a:gdLst>
                <a:gd name="T0" fmla="*/ 0 w 4"/>
                <a:gd name="T1" fmla="*/ 0 h 2"/>
                <a:gd name="T2" fmla="*/ 0 w 4"/>
                <a:gd name="T3" fmla="*/ 2 h 2"/>
                <a:gd name="T4" fmla="*/ 2 w 4"/>
                <a:gd name="T5" fmla="*/ 2 h 2"/>
                <a:gd name="T6" fmla="*/ 4 w 4"/>
                <a:gd name="T7" fmla="*/ 0 h 2"/>
                <a:gd name="T8" fmla="*/ 4 w 4"/>
                <a:gd name="T9" fmla="*/ 0 h 2"/>
                <a:gd name="T10" fmla="*/ 2 w 4"/>
                <a:gd name="T11" fmla="*/ 0 h 2"/>
                <a:gd name="T12" fmla="*/ 0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0" y="0"/>
                  </a:moveTo>
                  <a:lnTo>
                    <a:pt x="0" y="2"/>
                  </a:lnTo>
                  <a:lnTo>
                    <a:pt x="2" y="2"/>
                  </a:lnTo>
                  <a:lnTo>
                    <a:pt x="4" y="0"/>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307" name="Freeform 612"/>
            <p:cNvSpPr>
              <a:spLocks/>
            </p:cNvSpPr>
            <p:nvPr/>
          </p:nvSpPr>
          <p:spPr bwMode="auto">
            <a:xfrm>
              <a:off x="658" y="2840"/>
              <a:ext cx="16" cy="20"/>
            </a:xfrm>
            <a:custGeom>
              <a:avLst/>
              <a:gdLst>
                <a:gd name="T0" fmla="*/ 16 w 16"/>
                <a:gd name="T1" fmla="*/ 10 h 20"/>
                <a:gd name="T2" fmla="*/ 14 w 16"/>
                <a:gd name="T3" fmla="*/ 8 h 20"/>
                <a:gd name="T4" fmla="*/ 12 w 16"/>
                <a:gd name="T5" fmla="*/ 6 h 20"/>
                <a:gd name="T6" fmla="*/ 12 w 16"/>
                <a:gd name="T7" fmla="*/ 4 h 20"/>
                <a:gd name="T8" fmla="*/ 6 w 16"/>
                <a:gd name="T9" fmla="*/ 2 h 20"/>
                <a:gd name="T10" fmla="*/ 4 w 16"/>
                <a:gd name="T11" fmla="*/ 2 h 20"/>
                <a:gd name="T12" fmla="*/ 4 w 16"/>
                <a:gd name="T13" fmla="*/ 0 h 20"/>
                <a:gd name="T14" fmla="*/ 2 w 16"/>
                <a:gd name="T15" fmla="*/ 0 h 20"/>
                <a:gd name="T16" fmla="*/ 2 w 16"/>
                <a:gd name="T17" fmla="*/ 2 h 20"/>
                <a:gd name="T18" fmla="*/ 2 w 16"/>
                <a:gd name="T19" fmla="*/ 0 h 20"/>
                <a:gd name="T20" fmla="*/ 2 w 16"/>
                <a:gd name="T21" fmla="*/ 2 h 20"/>
                <a:gd name="T22" fmla="*/ 2 w 16"/>
                <a:gd name="T23" fmla="*/ 4 h 20"/>
                <a:gd name="T24" fmla="*/ 0 w 16"/>
                <a:gd name="T25" fmla="*/ 8 h 20"/>
                <a:gd name="T26" fmla="*/ 2 w 16"/>
                <a:gd name="T27" fmla="*/ 16 h 20"/>
                <a:gd name="T28" fmla="*/ 4 w 16"/>
                <a:gd name="T29" fmla="*/ 18 h 20"/>
                <a:gd name="T30" fmla="*/ 6 w 16"/>
                <a:gd name="T31" fmla="*/ 20 h 20"/>
                <a:gd name="T32" fmla="*/ 6 w 16"/>
                <a:gd name="T33" fmla="*/ 18 h 20"/>
                <a:gd name="T34" fmla="*/ 8 w 16"/>
                <a:gd name="T35" fmla="*/ 18 h 20"/>
                <a:gd name="T36" fmla="*/ 10 w 16"/>
                <a:gd name="T37" fmla="*/ 14 h 20"/>
                <a:gd name="T38" fmla="*/ 12 w 16"/>
                <a:gd name="T39" fmla="*/ 14 h 20"/>
                <a:gd name="T40" fmla="*/ 16 w 16"/>
                <a:gd name="T41" fmla="*/ 14 h 20"/>
                <a:gd name="T42" fmla="*/ 16 w 16"/>
                <a:gd name="T43" fmla="*/ 12 h 20"/>
                <a:gd name="T44" fmla="*/ 16 w 16"/>
                <a:gd name="T45" fmla="*/ 10 h 20"/>
                <a:gd name="T46" fmla="*/ 16 w 16"/>
                <a:gd name="T47" fmla="*/ 10 h 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20"/>
                <a:gd name="T74" fmla="*/ 16 w 16"/>
                <a:gd name="T75" fmla="*/ 20 h 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20">
                  <a:moveTo>
                    <a:pt x="16" y="10"/>
                  </a:moveTo>
                  <a:lnTo>
                    <a:pt x="14" y="8"/>
                  </a:lnTo>
                  <a:lnTo>
                    <a:pt x="12" y="6"/>
                  </a:lnTo>
                  <a:lnTo>
                    <a:pt x="12" y="4"/>
                  </a:lnTo>
                  <a:lnTo>
                    <a:pt x="6" y="2"/>
                  </a:lnTo>
                  <a:lnTo>
                    <a:pt x="4" y="2"/>
                  </a:lnTo>
                  <a:lnTo>
                    <a:pt x="4" y="0"/>
                  </a:lnTo>
                  <a:lnTo>
                    <a:pt x="2" y="0"/>
                  </a:lnTo>
                  <a:lnTo>
                    <a:pt x="2" y="2"/>
                  </a:lnTo>
                  <a:lnTo>
                    <a:pt x="2" y="0"/>
                  </a:lnTo>
                  <a:lnTo>
                    <a:pt x="2" y="2"/>
                  </a:lnTo>
                  <a:lnTo>
                    <a:pt x="2" y="4"/>
                  </a:lnTo>
                  <a:lnTo>
                    <a:pt x="0" y="8"/>
                  </a:lnTo>
                  <a:lnTo>
                    <a:pt x="2" y="16"/>
                  </a:lnTo>
                  <a:lnTo>
                    <a:pt x="4" y="18"/>
                  </a:lnTo>
                  <a:lnTo>
                    <a:pt x="6" y="20"/>
                  </a:lnTo>
                  <a:lnTo>
                    <a:pt x="6" y="18"/>
                  </a:lnTo>
                  <a:lnTo>
                    <a:pt x="8" y="18"/>
                  </a:lnTo>
                  <a:lnTo>
                    <a:pt x="10" y="14"/>
                  </a:lnTo>
                  <a:lnTo>
                    <a:pt x="12" y="14"/>
                  </a:lnTo>
                  <a:lnTo>
                    <a:pt x="16" y="14"/>
                  </a:lnTo>
                  <a:lnTo>
                    <a:pt x="16" y="12"/>
                  </a:lnTo>
                  <a:lnTo>
                    <a:pt x="16" y="10"/>
                  </a:lnTo>
                  <a:close/>
                </a:path>
              </a:pathLst>
            </a:custGeom>
            <a:solidFill>
              <a:srgbClr val="0071B4">
                <a:alpha val="25098"/>
              </a:srgbClr>
            </a:solidFill>
            <a:ln w="9525">
              <a:noFill/>
              <a:round/>
              <a:headEnd/>
              <a:tailEnd/>
            </a:ln>
          </p:spPr>
          <p:txBody>
            <a:bodyPr/>
            <a:lstStyle/>
            <a:p>
              <a:endParaRPr lang="en-US"/>
            </a:p>
          </p:txBody>
        </p:sp>
        <p:sp>
          <p:nvSpPr>
            <p:cNvPr id="11308" name="Freeform 613"/>
            <p:cNvSpPr>
              <a:spLocks/>
            </p:cNvSpPr>
            <p:nvPr/>
          </p:nvSpPr>
          <p:spPr bwMode="auto">
            <a:xfrm>
              <a:off x="694" y="2149"/>
              <a:ext cx="6" cy="4"/>
            </a:xfrm>
            <a:custGeom>
              <a:avLst/>
              <a:gdLst>
                <a:gd name="T0" fmla="*/ 4 w 6"/>
                <a:gd name="T1" fmla="*/ 0 h 4"/>
                <a:gd name="T2" fmla="*/ 2 w 6"/>
                <a:gd name="T3" fmla="*/ 0 h 4"/>
                <a:gd name="T4" fmla="*/ 2 w 6"/>
                <a:gd name="T5" fmla="*/ 0 h 4"/>
                <a:gd name="T6" fmla="*/ 0 w 6"/>
                <a:gd name="T7" fmla="*/ 2 h 4"/>
                <a:gd name="T8" fmla="*/ 2 w 6"/>
                <a:gd name="T9" fmla="*/ 4 h 4"/>
                <a:gd name="T10" fmla="*/ 4 w 6"/>
                <a:gd name="T11" fmla="*/ 2 h 4"/>
                <a:gd name="T12" fmla="*/ 6 w 6"/>
                <a:gd name="T13" fmla="*/ 0 h 4"/>
                <a:gd name="T14" fmla="*/ 6 w 6"/>
                <a:gd name="T15" fmla="*/ 0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2" y="0"/>
                  </a:lnTo>
                  <a:lnTo>
                    <a:pt x="0" y="2"/>
                  </a:lnTo>
                  <a:lnTo>
                    <a:pt x="2" y="4"/>
                  </a:lnTo>
                  <a:lnTo>
                    <a:pt x="4" y="2"/>
                  </a:lnTo>
                  <a:lnTo>
                    <a:pt x="6" y="0"/>
                  </a:lnTo>
                  <a:lnTo>
                    <a:pt x="4" y="0"/>
                  </a:lnTo>
                  <a:close/>
                </a:path>
              </a:pathLst>
            </a:custGeom>
            <a:solidFill>
              <a:srgbClr val="0071B4">
                <a:alpha val="25098"/>
              </a:srgbClr>
            </a:solidFill>
            <a:ln w="9525">
              <a:noFill/>
              <a:round/>
              <a:headEnd/>
              <a:tailEnd/>
            </a:ln>
          </p:spPr>
          <p:txBody>
            <a:bodyPr/>
            <a:lstStyle/>
            <a:p>
              <a:endParaRPr lang="en-US"/>
            </a:p>
          </p:txBody>
        </p:sp>
        <p:sp>
          <p:nvSpPr>
            <p:cNvPr id="11309" name="Freeform 614"/>
            <p:cNvSpPr>
              <a:spLocks/>
            </p:cNvSpPr>
            <p:nvPr/>
          </p:nvSpPr>
          <p:spPr bwMode="auto">
            <a:xfrm>
              <a:off x="1974" y="2974"/>
              <a:ext cx="12" cy="12"/>
            </a:xfrm>
            <a:custGeom>
              <a:avLst/>
              <a:gdLst>
                <a:gd name="T0" fmla="*/ 12 w 12"/>
                <a:gd name="T1" fmla="*/ 2 h 12"/>
                <a:gd name="T2" fmla="*/ 12 w 12"/>
                <a:gd name="T3" fmla="*/ 0 h 12"/>
                <a:gd name="T4" fmla="*/ 4 w 12"/>
                <a:gd name="T5" fmla="*/ 2 h 12"/>
                <a:gd name="T6" fmla="*/ 4 w 12"/>
                <a:gd name="T7" fmla="*/ 2 h 12"/>
                <a:gd name="T8" fmla="*/ 2 w 12"/>
                <a:gd name="T9" fmla="*/ 2 h 12"/>
                <a:gd name="T10" fmla="*/ 2 w 12"/>
                <a:gd name="T11" fmla="*/ 4 h 12"/>
                <a:gd name="T12" fmla="*/ 4 w 12"/>
                <a:gd name="T13" fmla="*/ 4 h 12"/>
                <a:gd name="T14" fmla="*/ 4 w 12"/>
                <a:gd name="T15" fmla="*/ 4 h 12"/>
                <a:gd name="T16" fmla="*/ 6 w 12"/>
                <a:gd name="T17" fmla="*/ 4 h 12"/>
                <a:gd name="T18" fmla="*/ 4 w 12"/>
                <a:gd name="T19" fmla="*/ 8 h 12"/>
                <a:gd name="T20" fmla="*/ 4 w 12"/>
                <a:gd name="T21" fmla="*/ 10 h 12"/>
                <a:gd name="T22" fmla="*/ 0 w 12"/>
                <a:gd name="T23" fmla="*/ 10 h 12"/>
                <a:gd name="T24" fmla="*/ 0 w 12"/>
                <a:gd name="T25" fmla="*/ 12 h 12"/>
                <a:gd name="T26" fmla="*/ 10 w 12"/>
                <a:gd name="T27" fmla="*/ 10 h 12"/>
                <a:gd name="T28" fmla="*/ 12 w 12"/>
                <a:gd name="T29" fmla="*/ 10 h 12"/>
                <a:gd name="T30" fmla="*/ 12 w 12"/>
                <a:gd name="T31" fmla="*/ 8 h 12"/>
                <a:gd name="T32" fmla="*/ 12 w 12"/>
                <a:gd name="T33" fmla="*/ 6 h 12"/>
                <a:gd name="T34" fmla="*/ 12 w 12"/>
                <a:gd name="T35" fmla="*/ 6 h 12"/>
                <a:gd name="T36" fmla="*/ 12 w 12"/>
                <a:gd name="T37" fmla="*/ 2 h 12"/>
                <a:gd name="T38" fmla="*/ 12 w 12"/>
                <a:gd name="T39" fmla="*/ 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2"/>
                <a:gd name="T62" fmla="*/ 12 w 12"/>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2">
                  <a:moveTo>
                    <a:pt x="12" y="2"/>
                  </a:moveTo>
                  <a:lnTo>
                    <a:pt x="12" y="0"/>
                  </a:lnTo>
                  <a:lnTo>
                    <a:pt x="4" y="2"/>
                  </a:lnTo>
                  <a:lnTo>
                    <a:pt x="2" y="2"/>
                  </a:lnTo>
                  <a:lnTo>
                    <a:pt x="2" y="4"/>
                  </a:lnTo>
                  <a:lnTo>
                    <a:pt x="4" y="4"/>
                  </a:lnTo>
                  <a:lnTo>
                    <a:pt x="6" y="4"/>
                  </a:lnTo>
                  <a:lnTo>
                    <a:pt x="4" y="8"/>
                  </a:lnTo>
                  <a:lnTo>
                    <a:pt x="4" y="10"/>
                  </a:lnTo>
                  <a:lnTo>
                    <a:pt x="0" y="10"/>
                  </a:lnTo>
                  <a:lnTo>
                    <a:pt x="0" y="12"/>
                  </a:lnTo>
                  <a:lnTo>
                    <a:pt x="10" y="10"/>
                  </a:lnTo>
                  <a:lnTo>
                    <a:pt x="12" y="10"/>
                  </a:lnTo>
                  <a:lnTo>
                    <a:pt x="12" y="8"/>
                  </a:lnTo>
                  <a:lnTo>
                    <a:pt x="12" y="6"/>
                  </a:lnTo>
                  <a:lnTo>
                    <a:pt x="12" y="2"/>
                  </a:lnTo>
                  <a:close/>
                </a:path>
              </a:pathLst>
            </a:custGeom>
            <a:solidFill>
              <a:srgbClr val="0071B4">
                <a:alpha val="25098"/>
              </a:srgbClr>
            </a:solidFill>
            <a:ln w="9525">
              <a:noFill/>
              <a:round/>
              <a:headEnd/>
              <a:tailEnd/>
            </a:ln>
          </p:spPr>
          <p:txBody>
            <a:bodyPr/>
            <a:lstStyle/>
            <a:p>
              <a:endParaRPr lang="en-US"/>
            </a:p>
          </p:txBody>
        </p:sp>
        <p:sp>
          <p:nvSpPr>
            <p:cNvPr id="11310" name="Freeform 615"/>
            <p:cNvSpPr>
              <a:spLocks/>
            </p:cNvSpPr>
            <p:nvPr/>
          </p:nvSpPr>
          <p:spPr bwMode="auto">
            <a:xfrm>
              <a:off x="489" y="1656"/>
              <a:ext cx="1861" cy="2363"/>
            </a:xfrm>
            <a:custGeom>
              <a:avLst/>
              <a:gdLst>
                <a:gd name="T0" fmla="*/ 1642 w 1861"/>
                <a:gd name="T1" fmla="*/ 1493 h 2363"/>
                <a:gd name="T2" fmla="*/ 1499 w 1861"/>
                <a:gd name="T3" fmla="*/ 1344 h 2363"/>
                <a:gd name="T4" fmla="*/ 1348 w 1861"/>
                <a:gd name="T5" fmla="*/ 1316 h 2363"/>
                <a:gd name="T6" fmla="*/ 1179 w 1861"/>
                <a:gd name="T7" fmla="*/ 1308 h 2363"/>
                <a:gd name="T8" fmla="*/ 1073 w 1861"/>
                <a:gd name="T9" fmla="*/ 1200 h 2363"/>
                <a:gd name="T10" fmla="*/ 1001 w 1861"/>
                <a:gd name="T11" fmla="*/ 1055 h 2363"/>
                <a:gd name="T12" fmla="*/ 1105 w 1861"/>
                <a:gd name="T13" fmla="*/ 1025 h 2363"/>
                <a:gd name="T14" fmla="*/ 1220 w 1861"/>
                <a:gd name="T15" fmla="*/ 991 h 2363"/>
                <a:gd name="T16" fmla="*/ 1284 w 1861"/>
                <a:gd name="T17" fmla="*/ 910 h 2363"/>
                <a:gd name="T18" fmla="*/ 1312 w 1861"/>
                <a:gd name="T19" fmla="*/ 868 h 2363"/>
                <a:gd name="T20" fmla="*/ 1394 w 1861"/>
                <a:gd name="T21" fmla="*/ 780 h 2363"/>
                <a:gd name="T22" fmla="*/ 1477 w 1861"/>
                <a:gd name="T23" fmla="*/ 770 h 2363"/>
                <a:gd name="T24" fmla="*/ 1417 w 1861"/>
                <a:gd name="T25" fmla="*/ 663 h 2363"/>
                <a:gd name="T26" fmla="*/ 1515 w 1861"/>
                <a:gd name="T27" fmla="*/ 585 h 2363"/>
                <a:gd name="T28" fmla="*/ 1485 w 1861"/>
                <a:gd name="T29" fmla="*/ 507 h 2363"/>
                <a:gd name="T30" fmla="*/ 1447 w 1861"/>
                <a:gd name="T31" fmla="*/ 410 h 2363"/>
                <a:gd name="T32" fmla="*/ 1358 w 1861"/>
                <a:gd name="T33" fmla="*/ 416 h 2363"/>
                <a:gd name="T34" fmla="*/ 1256 w 1861"/>
                <a:gd name="T35" fmla="*/ 362 h 2363"/>
                <a:gd name="T36" fmla="*/ 1250 w 1861"/>
                <a:gd name="T37" fmla="*/ 609 h 2363"/>
                <a:gd name="T38" fmla="*/ 1123 w 1861"/>
                <a:gd name="T39" fmla="*/ 523 h 2363"/>
                <a:gd name="T40" fmla="*/ 1075 w 1861"/>
                <a:gd name="T41" fmla="*/ 316 h 2363"/>
                <a:gd name="T42" fmla="*/ 1091 w 1861"/>
                <a:gd name="T43" fmla="*/ 237 h 2363"/>
                <a:gd name="T44" fmla="*/ 1202 w 1861"/>
                <a:gd name="T45" fmla="*/ 143 h 2363"/>
                <a:gd name="T46" fmla="*/ 1115 w 1861"/>
                <a:gd name="T47" fmla="*/ 147 h 2363"/>
                <a:gd name="T48" fmla="*/ 1039 w 1861"/>
                <a:gd name="T49" fmla="*/ 10 h 2363"/>
                <a:gd name="T50" fmla="*/ 1037 w 1861"/>
                <a:gd name="T51" fmla="*/ 127 h 2363"/>
                <a:gd name="T52" fmla="*/ 977 w 1861"/>
                <a:gd name="T53" fmla="*/ 167 h 2363"/>
                <a:gd name="T54" fmla="*/ 864 w 1861"/>
                <a:gd name="T55" fmla="*/ 125 h 2363"/>
                <a:gd name="T56" fmla="*/ 850 w 1861"/>
                <a:gd name="T57" fmla="*/ 193 h 2363"/>
                <a:gd name="T58" fmla="*/ 739 w 1861"/>
                <a:gd name="T59" fmla="*/ 155 h 2363"/>
                <a:gd name="T60" fmla="*/ 607 w 1861"/>
                <a:gd name="T61" fmla="*/ 85 h 2363"/>
                <a:gd name="T62" fmla="*/ 496 w 1861"/>
                <a:gd name="T63" fmla="*/ 115 h 2363"/>
                <a:gd name="T64" fmla="*/ 440 w 1861"/>
                <a:gd name="T65" fmla="*/ 127 h 2363"/>
                <a:gd name="T66" fmla="*/ 213 w 1861"/>
                <a:gd name="T67" fmla="*/ 51 h 2363"/>
                <a:gd name="T68" fmla="*/ 113 w 1861"/>
                <a:gd name="T69" fmla="*/ 67 h 2363"/>
                <a:gd name="T70" fmla="*/ 79 w 1861"/>
                <a:gd name="T71" fmla="*/ 193 h 2363"/>
                <a:gd name="T72" fmla="*/ 60 w 1861"/>
                <a:gd name="T73" fmla="*/ 227 h 2363"/>
                <a:gd name="T74" fmla="*/ 103 w 1861"/>
                <a:gd name="T75" fmla="*/ 274 h 2363"/>
                <a:gd name="T76" fmla="*/ 44 w 1861"/>
                <a:gd name="T77" fmla="*/ 390 h 2363"/>
                <a:gd name="T78" fmla="*/ 109 w 1861"/>
                <a:gd name="T79" fmla="*/ 450 h 2363"/>
                <a:gd name="T80" fmla="*/ 64 w 1861"/>
                <a:gd name="T81" fmla="*/ 545 h 2363"/>
                <a:gd name="T82" fmla="*/ 157 w 1861"/>
                <a:gd name="T83" fmla="*/ 497 h 2363"/>
                <a:gd name="T84" fmla="*/ 255 w 1861"/>
                <a:gd name="T85" fmla="*/ 378 h 2363"/>
                <a:gd name="T86" fmla="*/ 275 w 1861"/>
                <a:gd name="T87" fmla="*/ 410 h 2363"/>
                <a:gd name="T88" fmla="*/ 350 w 1861"/>
                <a:gd name="T89" fmla="*/ 416 h 2363"/>
                <a:gd name="T90" fmla="*/ 442 w 1861"/>
                <a:gd name="T91" fmla="*/ 456 h 2363"/>
                <a:gd name="T92" fmla="*/ 482 w 1861"/>
                <a:gd name="T93" fmla="*/ 481 h 2363"/>
                <a:gd name="T94" fmla="*/ 523 w 1861"/>
                <a:gd name="T95" fmla="*/ 547 h 2363"/>
                <a:gd name="T96" fmla="*/ 563 w 1861"/>
                <a:gd name="T97" fmla="*/ 633 h 2363"/>
                <a:gd name="T98" fmla="*/ 635 w 1861"/>
                <a:gd name="T99" fmla="*/ 681 h 2363"/>
                <a:gd name="T100" fmla="*/ 615 w 1861"/>
                <a:gd name="T101" fmla="*/ 798 h 2363"/>
                <a:gd name="T102" fmla="*/ 729 w 1861"/>
                <a:gd name="T103" fmla="*/ 1019 h 2363"/>
                <a:gd name="T104" fmla="*/ 802 w 1861"/>
                <a:gd name="T105" fmla="*/ 1113 h 2363"/>
                <a:gd name="T106" fmla="*/ 812 w 1861"/>
                <a:gd name="T107" fmla="*/ 1079 h 2363"/>
                <a:gd name="T108" fmla="*/ 979 w 1861"/>
                <a:gd name="T109" fmla="*/ 1244 h 2363"/>
                <a:gd name="T110" fmla="*/ 1206 w 1861"/>
                <a:gd name="T111" fmla="*/ 1356 h 2363"/>
                <a:gd name="T112" fmla="*/ 1232 w 1861"/>
                <a:gd name="T113" fmla="*/ 1503 h 2363"/>
                <a:gd name="T114" fmla="*/ 1322 w 1861"/>
                <a:gd name="T115" fmla="*/ 2074 h 2363"/>
                <a:gd name="T116" fmla="*/ 1324 w 1861"/>
                <a:gd name="T117" fmla="*/ 2196 h 2363"/>
                <a:gd name="T118" fmla="*/ 1314 w 1861"/>
                <a:gd name="T119" fmla="*/ 2260 h 2363"/>
                <a:gd name="T120" fmla="*/ 1356 w 1861"/>
                <a:gd name="T121" fmla="*/ 2363 h 2363"/>
                <a:gd name="T122" fmla="*/ 1451 w 1861"/>
                <a:gd name="T123" fmla="*/ 2134 h 2363"/>
                <a:gd name="T124" fmla="*/ 1623 w 1861"/>
                <a:gd name="T125" fmla="*/ 1941 h 23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1"/>
                <a:gd name="T190" fmla="*/ 0 h 2363"/>
                <a:gd name="T191" fmla="*/ 1861 w 1861"/>
                <a:gd name="T192" fmla="*/ 2363 h 23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1" h="2363">
                  <a:moveTo>
                    <a:pt x="1853" y="1543"/>
                  </a:moveTo>
                  <a:lnTo>
                    <a:pt x="1851" y="1541"/>
                  </a:lnTo>
                  <a:lnTo>
                    <a:pt x="1838" y="1541"/>
                  </a:lnTo>
                  <a:lnTo>
                    <a:pt x="1836" y="1541"/>
                  </a:lnTo>
                  <a:lnTo>
                    <a:pt x="1834" y="1539"/>
                  </a:lnTo>
                  <a:lnTo>
                    <a:pt x="1832" y="1539"/>
                  </a:lnTo>
                  <a:lnTo>
                    <a:pt x="1792" y="1511"/>
                  </a:lnTo>
                  <a:lnTo>
                    <a:pt x="1766" y="1511"/>
                  </a:lnTo>
                  <a:lnTo>
                    <a:pt x="1746" y="1505"/>
                  </a:lnTo>
                  <a:lnTo>
                    <a:pt x="1744" y="1505"/>
                  </a:lnTo>
                  <a:lnTo>
                    <a:pt x="1742" y="1505"/>
                  </a:lnTo>
                  <a:lnTo>
                    <a:pt x="1742" y="1503"/>
                  </a:lnTo>
                  <a:lnTo>
                    <a:pt x="1730" y="1507"/>
                  </a:lnTo>
                  <a:lnTo>
                    <a:pt x="1728" y="1507"/>
                  </a:lnTo>
                  <a:lnTo>
                    <a:pt x="1728" y="1505"/>
                  </a:lnTo>
                  <a:lnTo>
                    <a:pt x="1730" y="1503"/>
                  </a:lnTo>
                  <a:lnTo>
                    <a:pt x="1730" y="1501"/>
                  </a:lnTo>
                  <a:lnTo>
                    <a:pt x="1728" y="1499"/>
                  </a:lnTo>
                  <a:lnTo>
                    <a:pt x="1726" y="1501"/>
                  </a:lnTo>
                  <a:lnTo>
                    <a:pt x="1726" y="1499"/>
                  </a:lnTo>
                  <a:lnTo>
                    <a:pt x="1728" y="1495"/>
                  </a:lnTo>
                  <a:lnTo>
                    <a:pt x="1726" y="1493"/>
                  </a:lnTo>
                  <a:lnTo>
                    <a:pt x="1722" y="1491"/>
                  </a:lnTo>
                  <a:lnTo>
                    <a:pt x="1720" y="1491"/>
                  </a:lnTo>
                  <a:lnTo>
                    <a:pt x="1718" y="1493"/>
                  </a:lnTo>
                  <a:lnTo>
                    <a:pt x="1716" y="1493"/>
                  </a:lnTo>
                  <a:lnTo>
                    <a:pt x="1716" y="1491"/>
                  </a:lnTo>
                  <a:lnTo>
                    <a:pt x="1716" y="1489"/>
                  </a:lnTo>
                  <a:lnTo>
                    <a:pt x="1714" y="1487"/>
                  </a:lnTo>
                  <a:lnTo>
                    <a:pt x="1710" y="1487"/>
                  </a:lnTo>
                  <a:lnTo>
                    <a:pt x="1708" y="1485"/>
                  </a:lnTo>
                  <a:lnTo>
                    <a:pt x="1706" y="1485"/>
                  </a:lnTo>
                  <a:lnTo>
                    <a:pt x="1704" y="1483"/>
                  </a:lnTo>
                  <a:lnTo>
                    <a:pt x="1700" y="1483"/>
                  </a:lnTo>
                  <a:lnTo>
                    <a:pt x="1688" y="1479"/>
                  </a:lnTo>
                  <a:lnTo>
                    <a:pt x="1680" y="1479"/>
                  </a:lnTo>
                  <a:lnTo>
                    <a:pt x="1678" y="1479"/>
                  </a:lnTo>
                  <a:lnTo>
                    <a:pt x="1676" y="1483"/>
                  </a:lnTo>
                  <a:lnTo>
                    <a:pt x="1676" y="1485"/>
                  </a:lnTo>
                  <a:lnTo>
                    <a:pt x="1672" y="1491"/>
                  </a:lnTo>
                  <a:lnTo>
                    <a:pt x="1666" y="1491"/>
                  </a:lnTo>
                  <a:lnTo>
                    <a:pt x="1666" y="1493"/>
                  </a:lnTo>
                  <a:lnTo>
                    <a:pt x="1662" y="1499"/>
                  </a:lnTo>
                  <a:lnTo>
                    <a:pt x="1662" y="1501"/>
                  </a:lnTo>
                  <a:lnTo>
                    <a:pt x="1662" y="1503"/>
                  </a:lnTo>
                  <a:lnTo>
                    <a:pt x="1660" y="1503"/>
                  </a:lnTo>
                  <a:lnTo>
                    <a:pt x="1660" y="1499"/>
                  </a:lnTo>
                  <a:lnTo>
                    <a:pt x="1660" y="1495"/>
                  </a:lnTo>
                  <a:lnTo>
                    <a:pt x="1658" y="1495"/>
                  </a:lnTo>
                  <a:lnTo>
                    <a:pt x="1656" y="1497"/>
                  </a:lnTo>
                  <a:lnTo>
                    <a:pt x="1646" y="1495"/>
                  </a:lnTo>
                  <a:lnTo>
                    <a:pt x="1646" y="1497"/>
                  </a:lnTo>
                  <a:lnTo>
                    <a:pt x="1644" y="1497"/>
                  </a:lnTo>
                  <a:lnTo>
                    <a:pt x="1644" y="1495"/>
                  </a:lnTo>
                  <a:lnTo>
                    <a:pt x="1642" y="1495"/>
                  </a:lnTo>
                  <a:lnTo>
                    <a:pt x="1638" y="1497"/>
                  </a:lnTo>
                  <a:lnTo>
                    <a:pt x="1636" y="1497"/>
                  </a:lnTo>
                  <a:lnTo>
                    <a:pt x="1632" y="1495"/>
                  </a:lnTo>
                  <a:lnTo>
                    <a:pt x="1632" y="1497"/>
                  </a:lnTo>
                  <a:lnTo>
                    <a:pt x="1630" y="1499"/>
                  </a:lnTo>
                  <a:lnTo>
                    <a:pt x="1630" y="1497"/>
                  </a:lnTo>
                  <a:lnTo>
                    <a:pt x="1630" y="1495"/>
                  </a:lnTo>
                  <a:lnTo>
                    <a:pt x="1632" y="1495"/>
                  </a:lnTo>
                  <a:lnTo>
                    <a:pt x="1634" y="1495"/>
                  </a:lnTo>
                  <a:lnTo>
                    <a:pt x="1636" y="1495"/>
                  </a:lnTo>
                  <a:lnTo>
                    <a:pt x="1638" y="1495"/>
                  </a:lnTo>
                  <a:lnTo>
                    <a:pt x="1640" y="1495"/>
                  </a:lnTo>
                  <a:lnTo>
                    <a:pt x="1642" y="1493"/>
                  </a:lnTo>
                  <a:lnTo>
                    <a:pt x="1642" y="1487"/>
                  </a:lnTo>
                  <a:lnTo>
                    <a:pt x="1640" y="1487"/>
                  </a:lnTo>
                  <a:lnTo>
                    <a:pt x="1638" y="1485"/>
                  </a:lnTo>
                  <a:lnTo>
                    <a:pt x="1638" y="1483"/>
                  </a:lnTo>
                  <a:lnTo>
                    <a:pt x="1640" y="1483"/>
                  </a:lnTo>
                  <a:lnTo>
                    <a:pt x="1640" y="1481"/>
                  </a:lnTo>
                  <a:lnTo>
                    <a:pt x="1638" y="1481"/>
                  </a:lnTo>
                  <a:lnTo>
                    <a:pt x="1636" y="1483"/>
                  </a:lnTo>
                  <a:lnTo>
                    <a:pt x="1636" y="1485"/>
                  </a:lnTo>
                  <a:lnTo>
                    <a:pt x="1632" y="1485"/>
                  </a:lnTo>
                  <a:lnTo>
                    <a:pt x="1632" y="1481"/>
                  </a:lnTo>
                  <a:lnTo>
                    <a:pt x="1632" y="1477"/>
                  </a:lnTo>
                  <a:lnTo>
                    <a:pt x="1632" y="1475"/>
                  </a:lnTo>
                  <a:lnTo>
                    <a:pt x="1646" y="1459"/>
                  </a:lnTo>
                  <a:lnTo>
                    <a:pt x="1648" y="1457"/>
                  </a:lnTo>
                  <a:lnTo>
                    <a:pt x="1650" y="1455"/>
                  </a:lnTo>
                  <a:lnTo>
                    <a:pt x="1652" y="1447"/>
                  </a:lnTo>
                  <a:lnTo>
                    <a:pt x="1650" y="1445"/>
                  </a:lnTo>
                  <a:lnTo>
                    <a:pt x="1648" y="1445"/>
                  </a:lnTo>
                  <a:lnTo>
                    <a:pt x="1644" y="1445"/>
                  </a:lnTo>
                  <a:lnTo>
                    <a:pt x="1642" y="1435"/>
                  </a:lnTo>
                  <a:lnTo>
                    <a:pt x="1636" y="1417"/>
                  </a:lnTo>
                  <a:lnTo>
                    <a:pt x="1632" y="1411"/>
                  </a:lnTo>
                  <a:lnTo>
                    <a:pt x="1630" y="1411"/>
                  </a:lnTo>
                  <a:lnTo>
                    <a:pt x="1630" y="1413"/>
                  </a:lnTo>
                  <a:lnTo>
                    <a:pt x="1629" y="1413"/>
                  </a:lnTo>
                  <a:lnTo>
                    <a:pt x="1619" y="1427"/>
                  </a:lnTo>
                  <a:lnTo>
                    <a:pt x="1629" y="1413"/>
                  </a:lnTo>
                  <a:lnTo>
                    <a:pt x="1629" y="1409"/>
                  </a:lnTo>
                  <a:lnTo>
                    <a:pt x="1619" y="1401"/>
                  </a:lnTo>
                  <a:lnTo>
                    <a:pt x="1599" y="1391"/>
                  </a:lnTo>
                  <a:lnTo>
                    <a:pt x="1597" y="1391"/>
                  </a:lnTo>
                  <a:lnTo>
                    <a:pt x="1595" y="1393"/>
                  </a:lnTo>
                  <a:lnTo>
                    <a:pt x="1595" y="1389"/>
                  </a:lnTo>
                  <a:lnTo>
                    <a:pt x="1581" y="1387"/>
                  </a:lnTo>
                  <a:lnTo>
                    <a:pt x="1561" y="1389"/>
                  </a:lnTo>
                  <a:lnTo>
                    <a:pt x="1555" y="1387"/>
                  </a:lnTo>
                  <a:lnTo>
                    <a:pt x="1553" y="1389"/>
                  </a:lnTo>
                  <a:lnTo>
                    <a:pt x="1551" y="1387"/>
                  </a:lnTo>
                  <a:lnTo>
                    <a:pt x="1549" y="1383"/>
                  </a:lnTo>
                  <a:lnTo>
                    <a:pt x="1547" y="1381"/>
                  </a:lnTo>
                  <a:lnTo>
                    <a:pt x="1543" y="1377"/>
                  </a:lnTo>
                  <a:lnTo>
                    <a:pt x="1541" y="1375"/>
                  </a:lnTo>
                  <a:lnTo>
                    <a:pt x="1537" y="1375"/>
                  </a:lnTo>
                  <a:lnTo>
                    <a:pt x="1533" y="1375"/>
                  </a:lnTo>
                  <a:lnTo>
                    <a:pt x="1531" y="1373"/>
                  </a:lnTo>
                  <a:lnTo>
                    <a:pt x="1531" y="1368"/>
                  </a:lnTo>
                  <a:lnTo>
                    <a:pt x="1517" y="1354"/>
                  </a:lnTo>
                  <a:lnTo>
                    <a:pt x="1515" y="1354"/>
                  </a:lnTo>
                  <a:lnTo>
                    <a:pt x="1513" y="1354"/>
                  </a:lnTo>
                  <a:lnTo>
                    <a:pt x="1509" y="1350"/>
                  </a:lnTo>
                  <a:lnTo>
                    <a:pt x="1505" y="1350"/>
                  </a:lnTo>
                  <a:lnTo>
                    <a:pt x="1503" y="1352"/>
                  </a:lnTo>
                  <a:lnTo>
                    <a:pt x="1501" y="1352"/>
                  </a:lnTo>
                  <a:lnTo>
                    <a:pt x="1497" y="1352"/>
                  </a:lnTo>
                  <a:lnTo>
                    <a:pt x="1497" y="1350"/>
                  </a:lnTo>
                  <a:lnTo>
                    <a:pt x="1499" y="1350"/>
                  </a:lnTo>
                  <a:lnTo>
                    <a:pt x="1501" y="1348"/>
                  </a:lnTo>
                  <a:lnTo>
                    <a:pt x="1499" y="1344"/>
                  </a:lnTo>
                  <a:lnTo>
                    <a:pt x="1497" y="1340"/>
                  </a:lnTo>
                  <a:lnTo>
                    <a:pt x="1495" y="1338"/>
                  </a:lnTo>
                  <a:lnTo>
                    <a:pt x="1483" y="1332"/>
                  </a:lnTo>
                  <a:lnTo>
                    <a:pt x="1479" y="1334"/>
                  </a:lnTo>
                  <a:lnTo>
                    <a:pt x="1477" y="1332"/>
                  </a:lnTo>
                  <a:lnTo>
                    <a:pt x="1477" y="1330"/>
                  </a:lnTo>
                  <a:lnTo>
                    <a:pt x="1475" y="1328"/>
                  </a:lnTo>
                  <a:lnTo>
                    <a:pt x="1473" y="1326"/>
                  </a:lnTo>
                  <a:lnTo>
                    <a:pt x="1469" y="1326"/>
                  </a:lnTo>
                  <a:lnTo>
                    <a:pt x="1469" y="1324"/>
                  </a:lnTo>
                  <a:lnTo>
                    <a:pt x="1471" y="1324"/>
                  </a:lnTo>
                  <a:lnTo>
                    <a:pt x="1473" y="1322"/>
                  </a:lnTo>
                  <a:lnTo>
                    <a:pt x="1477" y="1322"/>
                  </a:lnTo>
                  <a:lnTo>
                    <a:pt x="1479" y="1322"/>
                  </a:lnTo>
                  <a:lnTo>
                    <a:pt x="1481" y="1322"/>
                  </a:lnTo>
                  <a:lnTo>
                    <a:pt x="1483" y="1320"/>
                  </a:lnTo>
                  <a:lnTo>
                    <a:pt x="1453" y="1320"/>
                  </a:lnTo>
                  <a:lnTo>
                    <a:pt x="1451" y="1322"/>
                  </a:lnTo>
                  <a:lnTo>
                    <a:pt x="1453" y="1322"/>
                  </a:lnTo>
                  <a:lnTo>
                    <a:pt x="1459" y="1322"/>
                  </a:lnTo>
                  <a:lnTo>
                    <a:pt x="1457" y="1324"/>
                  </a:lnTo>
                  <a:lnTo>
                    <a:pt x="1451" y="1324"/>
                  </a:lnTo>
                  <a:lnTo>
                    <a:pt x="1445" y="1326"/>
                  </a:lnTo>
                  <a:lnTo>
                    <a:pt x="1435" y="1328"/>
                  </a:lnTo>
                  <a:lnTo>
                    <a:pt x="1429" y="1326"/>
                  </a:lnTo>
                  <a:lnTo>
                    <a:pt x="1427" y="1324"/>
                  </a:lnTo>
                  <a:lnTo>
                    <a:pt x="1427" y="1322"/>
                  </a:lnTo>
                  <a:lnTo>
                    <a:pt x="1425" y="1322"/>
                  </a:lnTo>
                  <a:lnTo>
                    <a:pt x="1400" y="1324"/>
                  </a:lnTo>
                  <a:lnTo>
                    <a:pt x="1398" y="1322"/>
                  </a:lnTo>
                  <a:lnTo>
                    <a:pt x="1396" y="1314"/>
                  </a:lnTo>
                  <a:lnTo>
                    <a:pt x="1394" y="1312"/>
                  </a:lnTo>
                  <a:lnTo>
                    <a:pt x="1378" y="1310"/>
                  </a:lnTo>
                  <a:lnTo>
                    <a:pt x="1376" y="1306"/>
                  </a:lnTo>
                  <a:lnTo>
                    <a:pt x="1374" y="1300"/>
                  </a:lnTo>
                  <a:lnTo>
                    <a:pt x="1372" y="1298"/>
                  </a:lnTo>
                  <a:lnTo>
                    <a:pt x="1370" y="1300"/>
                  </a:lnTo>
                  <a:lnTo>
                    <a:pt x="1368" y="1306"/>
                  </a:lnTo>
                  <a:lnTo>
                    <a:pt x="1370" y="1306"/>
                  </a:lnTo>
                  <a:lnTo>
                    <a:pt x="1374" y="1306"/>
                  </a:lnTo>
                  <a:lnTo>
                    <a:pt x="1374" y="1308"/>
                  </a:lnTo>
                  <a:lnTo>
                    <a:pt x="1374" y="1310"/>
                  </a:lnTo>
                  <a:lnTo>
                    <a:pt x="1360" y="1312"/>
                  </a:lnTo>
                  <a:lnTo>
                    <a:pt x="1356" y="1316"/>
                  </a:lnTo>
                  <a:lnTo>
                    <a:pt x="1354" y="1316"/>
                  </a:lnTo>
                  <a:lnTo>
                    <a:pt x="1352" y="1316"/>
                  </a:lnTo>
                  <a:lnTo>
                    <a:pt x="1352" y="1318"/>
                  </a:lnTo>
                  <a:lnTo>
                    <a:pt x="1352" y="1324"/>
                  </a:lnTo>
                  <a:lnTo>
                    <a:pt x="1356" y="1334"/>
                  </a:lnTo>
                  <a:lnTo>
                    <a:pt x="1356" y="1340"/>
                  </a:lnTo>
                  <a:lnTo>
                    <a:pt x="1354" y="1344"/>
                  </a:lnTo>
                  <a:lnTo>
                    <a:pt x="1352" y="1344"/>
                  </a:lnTo>
                  <a:lnTo>
                    <a:pt x="1350" y="1344"/>
                  </a:lnTo>
                  <a:lnTo>
                    <a:pt x="1348" y="1344"/>
                  </a:lnTo>
                  <a:lnTo>
                    <a:pt x="1348" y="1340"/>
                  </a:lnTo>
                  <a:lnTo>
                    <a:pt x="1346" y="1338"/>
                  </a:lnTo>
                  <a:lnTo>
                    <a:pt x="1344" y="1336"/>
                  </a:lnTo>
                  <a:lnTo>
                    <a:pt x="1344" y="1334"/>
                  </a:lnTo>
                  <a:lnTo>
                    <a:pt x="1344" y="1330"/>
                  </a:lnTo>
                  <a:lnTo>
                    <a:pt x="1344" y="1328"/>
                  </a:lnTo>
                  <a:lnTo>
                    <a:pt x="1348" y="1324"/>
                  </a:lnTo>
                  <a:lnTo>
                    <a:pt x="1350" y="1318"/>
                  </a:lnTo>
                  <a:lnTo>
                    <a:pt x="1348" y="1318"/>
                  </a:lnTo>
                  <a:lnTo>
                    <a:pt x="1348" y="1316"/>
                  </a:lnTo>
                  <a:lnTo>
                    <a:pt x="1346" y="1312"/>
                  </a:lnTo>
                  <a:lnTo>
                    <a:pt x="1346" y="1308"/>
                  </a:lnTo>
                  <a:lnTo>
                    <a:pt x="1350" y="1306"/>
                  </a:lnTo>
                  <a:lnTo>
                    <a:pt x="1352" y="1304"/>
                  </a:lnTo>
                  <a:lnTo>
                    <a:pt x="1354" y="1302"/>
                  </a:lnTo>
                  <a:lnTo>
                    <a:pt x="1354" y="1298"/>
                  </a:lnTo>
                  <a:lnTo>
                    <a:pt x="1352" y="1298"/>
                  </a:lnTo>
                  <a:lnTo>
                    <a:pt x="1348" y="1296"/>
                  </a:lnTo>
                  <a:lnTo>
                    <a:pt x="1346" y="1298"/>
                  </a:lnTo>
                  <a:lnTo>
                    <a:pt x="1346" y="1296"/>
                  </a:lnTo>
                  <a:lnTo>
                    <a:pt x="1346" y="1298"/>
                  </a:lnTo>
                  <a:lnTo>
                    <a:pt x="1346" y="1300"/>
                  </a:lnTo>
                  <a:lnTo>
                    <a:pt x="1344" y="1300"/>
                  </a:lnTo>
                  <a:lnTo>
                    <a:pt x="1342" y="1298"/>
                  </a:lnTo>
                  <a:lnTo>
                    <a:pt x="1342" y="1300"/>
                  </a:lnTo>
                  <a:lnTo>
                    <a:pt x="1342" y="1302"/>
                  </a:lnTo>
                  <a:lnTo>
                    <a:pt x="1340" y="1304"/>
                  </a:lnTo>
                  <a:lnTo>
                    <a:pt x="1320" y="1312"/>
                  </a:lnTo>
                  <a:lnTo>
                    <a:pt x="1312" y="1312"/>
                  </a:lnTo>
                  <a:lnTo>
                    <a:pt x="1310" y="1318"/>
                  </a:lnTo>
                  <a:lnTo>
                    <a:pt x="1308" y="1320"/>
                  </a:lnTo>
                  <a:lnTo>
                    <a:pt x="1308" y="1316"/>
                  </a:lnTo>
                  <a:lnTo>
                    <a:pt x="1302" y="1316"/>
                  </a:lnTo>
                  <a:lnTo>
                    <a:pt x="1300" y="1316"/>
                  </a:lnTo>
                  <a:lnTo>
                    <a:pt x="1294" y="1322"/>
                  </a:lnTo>
                  <a:lnTo>
                    <a:pt x="1292" y="1322"/>
                  </a:lnTo>
                  <a:lnTo>
                    <a:pt x="1292" y="1336"/>
                  </a:lnTo>
                  <a:lnTo>
                    <a:pt x="1290" y="1338"/>
                  </a:lnTo>
                  <a:lnTo>
                    <a:pt x="1286" y="1338"/>
                  </a:lnTo>
                  <a:lnTo>
                    <a:pt x="1284" y="1340"/>
                  </a:lnTo>
                  <a:lnTo>
                    <a:pt x="1280" y="1346"/>
                  </a:lnTo>
                  <a:lnTo>
                    <a:pt x="1276" y="1350"/>
                  </a:lnTo>
                  <a:lnTo>
                    <a:pt x="1274" y="1350"/>
                  </a:lnTo>
                  <a:lnTo>
                    <a:pt x="1274" y="1352"/>
                  </a:lnTo>
                  <a:lnTo>
                    <a:pt x="1276" y="1352"/>
                  </a:lnTo>
                  <a:lnTo>
                    <a:pt x="1276" y="1356"/>
                  </a:lnTo>
                  <a:lnTo>
                    <a:pt x="1276" y="1358"/>
                  </a:lnTo>
                  <a:lnTo>
                    <a:pt x="1274" y="1358"/>
                  </a:lnTo>
                  <a:lnTo>
                    <a:pt x="1268" y="1350"/>
                  </a:lnTo>
                  <a:lnTo>
                    <a:pt x="1256" y="1340"/>
                  </a:lnTo>
                  <a:lnTo>
                    <a:pt x="1238" y="1336"/>
                  </a:lnTo>
                  <a:lnTo>
                    <a:pt x="1236" y="1336"/>
                  </a:lnTo>
                  <a:lnTo>
                    <a:pt x="1234" y="1336"/>
                  </a:lnTo>
                  <a:lnTo>
                    <a:pt x="1234" y="1338"/>
                  </a:lnTo>
                  <a:lnTo>
                    <a:pt x="1234" y="1340"/>
                  </a:lnTo>
                  <a:lnTo>
                    <a:pt x="1234" y="1342"/>
                  </a:lnTo>
                  <a:lnTo>
                    <a:pt x="1232" y="1344"/>
                  </a:lnTo>
                  <a:lnTo>
                    <a:pt x="1230" y="1344"/>
                  </a:lnTo>
                  <a:lnTo>
                    <a:pt x="1230" y="1340"/>
                  </a:lnTo>
                  <a:lnTo>
                    <a:pt x="1228" y="1340"/>
                  </a:lnTo>
                  <a:lnTo>
                    <a:pt x="1224" y="1344"/>
                  </a:lnTo>
                  <a:lnTo>
                    <a:pt x="1220" y="1344"/>
                  </a:lnTo>
                  <a:lnTo>
                    <a:pt x="1218" y="1344"/>
                  </a:lnTo>
                  <a:lnTo>
                    <a:pt x="1216" y="1346"/>
                  </a:lnTo>
                  <a:lnTo>
                    <a:pt x="1212" y="1346"/>
                  </a:lnTo>
                  <a:lnTo>
                    <a:pt x="1206" y="1344"/>
                  </a:lnTo>
                  <a:lnTo>
                    <a:pt x="1200" y="1344"/>
                  </a:lnTo>
                  <a:lnTo>
                    <a:pt x="1200" y="1342"/>
                  </a:lnTo>
                  <a:lnTo>
                    <a:pt x="1198" y="1340"/>
                  </a:lnTo>
                  <a:lnTo>
                    <a:pt x="1198" y="1338"/>
                  </a:lnTo>
                  <a:lnTo>
                    <a:pt x="1196" y="1336"/>
                  </a:lnTo>
                  <a:lnTo>
                    <a:pt x="1194" y="1336"/>
                  </a:lnTo>
                  <a:lnTo>
                    <a:pt x="1183" y="1324"/>
                  </a:lnTo>
                  <a:lnTo>
                    <a:pt x="1181" y="1318"/>
                  </a:lnTo>
                  <a:lnTo>
                    <a:pt x="1173" y="1318"/>
                  </a:lnTo>
                  <a:lnTo>
                    <a:pt x="1181" y="1318"/>
                  </a:lnTo>
                  <a:lnTo>
                    <a:pt x="1179" y="1316"/>
                  </a:lnTo>
                  <a:lnTo>
                    <a:pt x="1179" y="1312"/>
                  </a:lnTo>
                  <a:lnTo>
                    <a:pt x="1177" y="1310"/>
                  </a:lnTo>
                  <a:lnTo>
                    <a:pt x="1179" y="1308"/>
                  </a:lnTo>
                  <a:lnTo>
                    <a:pt x="1185" y="1258"/>
                  </a:lnTo>
                  <a:lnTo>
                    <a:pt x="1183" y="1258"/>
                  </a:lnTo>
                  <a:lnTo>
                    <a:pt x="1185" y="1258"/>
                  </a:lnTo>
                  <a:lnTo>
                    <a:pt x="1185" y="1256"/>
                  </a:lnTo>
                  <a:lnTo>
                    <a:pt x="1183" y="1254"/>
                  </a:lnTo>
                  <a:lnTo>
                    <a:pt x="1177" y="1252"/>
                  </a:lnTo>
                  <a:lnTo>
                    <a:pt x="1175" y="1248"/>
                  </a:lnTo>
                  <a:lnTo>
                    <a:pt x="1171" y="1248"/>
                  </a:lnTo>
                  <a:lnTo>
                    <a:pt x="1165" y="1246"/>
                  </a:lnTo>
                  <a:lnTo>
                    <a:pt x="1161" y="1246"/>
                  </a:lnTo>
                  <a:lnTo>
                    <a:pt x="1159" y="1244"/>
                  </a:lnTo>
                  <a:lnTo>
                    <a:pt x="1157" y="1246"/>
                  </a:lnTo>
                  <a:lnTo>
                    <a:pt x="1153" y="1246"/>
                  </a:lnTo>
                  <a:lnTo>
                    <a:pt x="1151" y="1244"/>
                  </a:lnTo>
                  <a:lnTo>
                    <a:pt x="1147" y="1244"/>
                  </a:lnTo>
                  <a:lnTo>
                    <a:pt x="1147" y="1246"/>
                  </a:lnTo>
                  <a:lnTo>
                    <a:pt x="1115" y="1248"/>
                  </a:lnTo>
                  <a:lnTo>
                    <a:pt x="1113" y="1250"/>
                  </a:lnTo>
                  <a:lnTo>
                    <a:pt x="1105" y="1256"/>
                  </a:lnTo>
                  <a:lnTo>
                    <a:pt x="1113" y="1250"/>
                  </a:lnTo>
                  <a:lnTo>
                    <a:pt x="1115" y="1248"/>
                  </a:lnTo>
                  <a:lnTo>
                    <a:pt x="1113" y="1246"/>
                  </a:lnTo>
                  <a:lnTo>
                    <a:pt x="1111" y="1248"/>
                  </a:lnTo>
                  <a:lnTo>
                    <a:pt x="1109" y="1248"/>
                  </a:lnTo>
                  <a:lnTo>
                    <a:pt x="1107" y="1246"/>
                  </a:lnTo>
                  <a:lnTo>
                    <a:pt x="1107" y="1244"/>
                  </a:lnTo>
                  <a:lnTo>
                    <a:pt x="1107" y="1242"/>
                  </a:lnTo>
                  <a:lnTo>
                    <a:pt x="1113" y="1236"/>
                  </a:lnTo>
                  <a:lnTo>
                    <a:pt x="1115" y="1234"/>
                  </a:lnTo>
                  <a:lnTo>
                    <a:pt x="1115" y="1218"/>
                  </a:lnTo>
                  <a:lnTo>
                    <a:pt x="1117" y="1212"/>
                  </a:lnTo>
                  <a:lnTo>
                    <a:pt x="1117" y="1210"/>
                  </a:lnTo>
                  <a:lnTo>
                    <a:pt x="1115" y="1208"/>
                  </a:lnTo>
                  <a:lnTo>
                    <a:pt x="1113" y="1208"/>
                  </a:lnTo>
                  <a:lnTo>
                    <a:pt x="1115" y="1206"/>
                  </a:lnTo>
                  <a:lnTo>
                    <a:pt x="1117" y="1202"/>
                  </a:lnTo>
                  <a:lnTo>
                    <a:pt x="1119" y="1202"/>
                  </a:lnTo>
                  <a:lnTo>
                    <a:pt x="1117" y="1206"/>
                  </a:lnTo>
                  <a:lnTo>
                    <a:pt x="1119" y="1208"/>
                  </a:lnTo>
                  <a:lnTo>
                    <a:pt x="1121" y="1208"/>
                  </a:lnTo>
                  <a:lnTo>
                    <a:pt x="1119" y="1212"/>
                  </a:lnTo>
                  <a:lnTo>
                    <a:pt x="1121" y="1214"/>
                  </a:lnTo>
                  <a:lnTo>
                    <a:pt x="1125" y="1196"/>
                  </a:lnTo>
                  <a:lnTo>
                    <a:pt x="1125" y="1194"/>
                  </a:lnTo>
                  <a:lnTo>
                    <a:pt x="1127" y="1192"/>
                  </a:lnTo>
                  <a:lnTo>
                    <a:pt x="1127" y="1190"/>
                  </a:lnTo>
                  <a:lnTo>
                    <a:pt x="1125" y="1190"/>
                  </a:lnTo>
                  <a:lnTo>
                    <a:pt x="1127" y="1186"/>
                  </a:lnTo>
                  <a:lnTo>
                    <a:pt x="1127" y="1182"/>
                  </a:lnTo>
                  <a:lnTo>
                    <a:pt x="1129" y="1178"/>
                  </a:lnTo>
                  <a:lnTo>
                    <a:pt x="1135" y="1172"/>
                  </a:lnTo>
                  <a:lnTo>
                    <a:pt x="1135" y="1168"/>
                  </a:lnTo>
                  <a:lnTo>
                    <a:pt x="1135" y="1164"/>
                  </a:lnTo>
                  <a:lnTo>
                    <a:pt x="1133" y="1162"/>
                  </a:lnTo>
                  <a:lnTo>
                    <a:pt x="1125" y="1162"/>
                  </a:lnTo>
                  <a:lnTo>
                    <a:pt x="1123" y="1164"/>
                  </a:lnTo>
                  <a:lnTo>
                    <a:pt x="1123" y="1162"/>
                  </a:lnTo>
                  <a:lnTo>
                    <a:pt x="1117" y="1160"/>
                  </a:lnTo>
                  <a:lnTo>
                    <a:pt x="1109" y="1162"/>
                  </a:lnTo>
                  <a:lnTo>
                    <a:pt x="1107" y="1164"/>
                  </a:lnTo>
                  <a:lnTo>
                    <a:pt x="1089" y="1166"/>
                  </a:lnTo>
                  <a:lnTo>
                    <a:pt x="1087" y="1168"/>
                  </a:lnTo>
                  <a:lnTo>
                    <a:pt x="1083" y="1186"/>
                  </a:lnTo>
                  <a:lnTo>
                    <a:pt x="1081" y="1190"/>
                  </a:lnTo>
                  <a:lnTo>
                    <a:pt x="1079" y="1196"/>
                  </a:lnTo>
                  <a:lnTo>
                    <a:pt x="1077" y="1198"/>
                  </a:lnTo>
                  <a:lnTo>
                    <a:pt x="1073" y="1200"/>
                  </a:lnTo>
                  <a:lnTo>
                    <a:pt x="1073" y="1204"/>
                  </a:lnTo>
                  <a:lnTo>
                    <a:pt x="1069" y="1208"/>
                  </a:lnTo>
                  <a:lnTo>
                    <a:pt x="1067" y="1208"/>
                  </a:lnTo>
                  <a:lnTo>
                    <a:pt x="1065" y="1208"/>
                  </a:lnTo>
                  <a:lnTo>
                    <a:pt x="1065" y="1206"/>
                  </a:lnTo>
                  <a:lnTo>
                    <a:pt x="1063" y="1204"/>
                  </a:lnTo>
                  <a:lnTo>
                    <a:pt x="1061" y="1204"/>
                  </a:lnTo>
                  <a:lnTo>
                    <a:pt x="1057" y="1204"/>
                  </a:lnTo>
                  <a:lnTo>
                    <a:pt x="1047" y="1208"/>
                  </a:lnTo>
                  <a:lnTo>
                    <a:pt x="1045" y="1208"/>
                  </a:lnTo>
                  <a:lnTo>
                    <a:pt x="1037" y="1208"/>
                  </a:lnTo>
                  <a:lnTo>
                    <a:pt x="1033" y="1212"/>
                  </a:lnTo>
                  <a:lnTo>
                    <a:pt x="1029" y="1212"/>
                  </a:lnTo>
                  <a:lnTo>
                    <a:pt x="1025" y="1210"/>
                  </a:lnTo>
                  <a:lnTo>
                    <a:pt x="1023" y="1206"/>
                  </a:lnTo>
                  <a:lnTo>
                    <a:pt x="1021" y="1204"/>
                  </a:lnTo>
                  <a:lnTo>
                    <a:pt x="1021" y="1206"/>
                  </a:lnTo>
                  <a:lnTo>
                    <a:pt x="1017" y="1206"/>
                  </a:lnTo>
                  <a:lnTo>
                    <a:pt x="1011" y="1202"/>
                  </a:lnTo>
                  <a:lnTo>
                    <a:pt x="1007" y="1198"/>
                  </a:lnTo>
                  <a:lnTo>
                    <a:pt x="1005" y="1198"/>
                  </a:lnTo>
                  <a:lnTo>
                    <a:pt x="1005" y="1196"/>
                  </a:lnTo>
                  <a:lnTo>
                    <a:pt x="999" y="1184"/>
                  </a:lnTo>
                  <a:lnTo>
                    <a:pt x="995" y="1178"/>
                  </a:lnTo>
                  <a:lnTo>
                    <a:pt x="989" y="1168"/>
                  </a:lnTo>
                  <a:lnTo>
                    <a:pt x="991" y="1166"/>
                  </a:lnTo>
                  <a:lnTo>
                    <a:pt x="991" y="1164"/>
                  </a:lnTo>
                  <a:lnTo>
                    <a:pt x="991" y="1162"/>
                  </a:lnTo>
                  <a:lnTo>
                    <a:pt x="985" y="1158"/>
                  </a:lnTo>
                  <a:lnTo>
                    <a:pt x="983" y="1152"/>
                  </a:lnTo>
                  <a:lnTo>
                    <a:pt x="985" y="1133"/>
                  </a:lnTo>
                  <a:lnTo>
                    <a:pt x="985" y="1129"/>
                  </a:lnTo>
                  <a:lnTo>
                    <a:pt x="983" y="1129"/>
                  </a:lnTo>
                  <a:lnTo>
                    <a:pt x="983" y="1117"/>
                  </a:lnTo>
                  <a:lnTo>
                    <a:pt x="983" y="1115"/>
                  </a:lnTo>
                  <a:lnTo>
                    <a:pt x="983" y="1113"/>
                  </a:lnTo>
                  <a:lnTo>
                    <a:pt x="985" y="1111"/>
                  </a:lnTo>
                  <a:lnTo>
                    <a:pt x="985" y="1105"/>
                  </a:lnTo>
                  <a:lnTo>
                    <a:pt x="987" y="1105"/>
                  </a:lnTo>
                  <a:lnTo>
                    <a:pt x="989" y="1105"/>
                  </a:lnTo>
                  <a:lnTo>
                    <a:pt x="991" y="1105"/>
                  </a:lnTo>
                  <a:lnTo>
                    <a:pt x="993" y="1103"/>
                  </a:lnTo>
                  <a:lnTo>
                    <a:pt x="993" y="1099"/>
                  </a:lnTo>
                  <a:lnTo>
                    <a:pt x="993" y="1101"/>
                  </a:lnTo>
                  <a:lnTo>
                    <a:pt x="991" y="1101"/>
                  </a:lnTo>
                  <a:lnTo>
                    <a:pt x="991" y="1103"/>
                  </a:lnTo>
                  <a:lnTo>
                    <a:pt x="991" y="1101"/>
                  </a:lnTo>
                  <a:lnTo>
                    <a:pt x="993" y="1097"/>
                  </a:lnTo>
                  <a:lnTo>
                    <a:pt x="991" y="1095"/>
                  </a:lnTo>
                  <a:lnTo>
                    <a:pt x="989" y="1091"/>
                  </a:lnTo>
                  <a:lnTo>
                    <a:pt x="987" y="1081"/>
                  </a:lnTo>
                  <a:lnTo>
                    <a:pt x="989" y="1081"/>
                  </a:lnTo>
                  <a:lnTo>
                    <a:pt x="989" y="1077"/>
                  </a:lnTo>
                  <a:lnTo>
                    <a:pt x="987" y="1077"/>
                  </a:lnTo>
                  <a:lnTo>
                    <a:pt x="987" y="1075"/>
                  </a:lnTo>
                  <a:lnTo>
                    <a:pt x="989" y="1075"/>
                  </a:lnTo>
                  <a:lnTo>
                    <a:pt x="989" y="1077"/>
                  </a:lnTo>
                  <a:lnTo>
                    <a:pt x="991" y="1075"/>
                  </a:lnTo>
                  <a:lnTo>
                    <a:pt x="991" y="1071"/>
                  </a:lnTo>
                  <a:lnTo>
                    <a:pt x="989" y="1067"/>
                  </a:lnTo>
                  <a:lnTo>
                    <a:pt x="993" y="1067"/>
                  </a:lnTo>
                  <a:lnTo>
                    <a:pt x="995" y="1065"/>
                  </a:lnTo>
                  <a:lnTo>
                    <a:pt x="993" y="1063"/>
                  </a:lnTo>
                  <a:lnTo>
                    <a:pt x="993" y="1065"/>
                  </a:lnTo>
                  <a:lnTo>
                    <a:pt x="993" y="1063"/>
                  </a:lnTo>
                  <a:lnTo>
                    <a:pt x="995" y="1061"/>
                  </a:lnTo>
                  <a:lnTo>
                    <a:pt x="997" y="1059"/>
                  </a:lnTo>
                  <a:lnTo>
                    <a:pt x="999" y="1059"/>
                  </a:lnTo>
                  <a:lnTo>
                    <a:pt x="1001" y="1059"/>
                  </a:lnTo>
                  <a:lnTo>
                    <a:pt x="1001" y="1057"/>
                  </a:lnTo>
                  <a:lnTo>
                    <a:pt x="1001" y="1055"/>
                  </a:lnTo>
                  <a:lnTo>
                    <a:pt x="1001" y="1053"/>
                  </a:lnTo>
                  <a:lnTo>
                    <a:pt x="1003" y="1053"/>
                  </a:lnTo>
                  <a:lnTo>
                    <a:pt x="1003" y="1055"/>
                  </a:lnTo>
                  <a:lnTo>
                    <a:pt x="1003" y="1053"/>
                  </a:lnTo>
                  <a:lnTo>
                    <a:pt x="1005" y="1053"/>
                  </a:lnTo>
                  <a:lnTo>
                    <a:pt x="1005" y="1055"/>
                  </a:lnTo>
                  <a:lnTo>
                    <a:pt x="1005" y="1053"/>
                  </a:lnTo>
                  <a:lnTo>
                    <a:pt x="1007" y="1053"/>
                  </a:lnTo>
                  <a:lnTo>
                    <a:pt x="1007" y="1055"/>
                  </a:lnTo>
                  <a:lnTo>
                    <a:pt x="1011" y="1053"/>
                  </a:lnTo>
                  <a:lnTo>
                    <a:pt x="1005" y="1057"/>
                  </a:lnTo>
                  <a:lnTo>
                    <a:pt x="1007" y="1057"/>
                  </a:lnTo>
                  <a:lnTo>
                    <a:pt x="1019" y="1049"/>
                  </a:lnTo>
                  <a:lnTo>
                    <a:pt x="1021" y="1045"/>
                  </a:lnTo>
                  <a:lnTo>
                    <a:pt x="1021" y="1037"/>
                  </a:lnTo>
                  <a:lnTo>
                    <a:pt x="1023" y="1035"/>
                  </a:lnTo>
                  <a:lnTo>
                    <a:pt x="1025" y="1039"/>
                  </a:lnTo>
                  <a:lnTo>
                    <a:pt x="1023" y="1041"/>
                  </a:lnTo>
                  <a:lnTo>
                    <a:pt x="1025" y="1041"/>
                  </a:lnTo>
                  <a:lnTo>
                    <a:pt x="1033" y="1037"/>
                  </a:lnTo>
                  <a:lnTo>
                    <a:pt x="1045" y="1035"/>
                  </a:lnTo>
                  <a:lnTo>
                    <a:pt x="1059" y="1039"/>
                  </a:lnTo>
                  <a:lnTo>
                    <a:pt x="1061" y="1037"/>
                  </a:lnTo>
                  <a:lnTo>
                    <a:pt x="1061" y="1035"/>
                  </a:lnTo>
                  <a:lnTo>
                    <a:pt x="1063" y="1035"/>
                  </a:lnTo>
                  <a:lnTo>
                    <a:pt x="1069" y="1037"/>
                  </a:lnTo>
                  <a:lnTo>
                    <a:pt x="1069" y="1039"/>
                  </a:lnTo>
                  <a:lnTo>
                    <a:pt x="1071" y="1039"/>
                  </a:lnTo>
                  <a:lnTo>
                    <a:pt x="1075" y="1043"/>
                  </a:lnTo>
                  <a:lnTo>
                    <a:pt x="1077" y="1043"/>
                  </a:lnTo>
                  <a:lnTo>
                    <a:pt x="1077" y="1045"/>
                  </a:lnTo>
                  <a:lnTo>
                    <a:pt x="1079" y="1045"/>
                  </a:lnTo>
                  <a:lnTo>
                    <a:pt x="1083" y="1045"/>
                  </a:lnTo>
                  <a:lnTo>
                    <a:pt x="1085" y="1045"/>
                  </a:lnTo>
                  <a:lnTo>
                    <a:pt x="1089" y="1045"/>
                  </a:lnTo>
                  <a:lnTo>
                    <a:pt x="1091" y="1043"/>
                  </a:lnTo>
                  <a:lnTo>
                    <a:pt x="1091" y="1041"/>
                  </a:lnTo>
                  <a:lnTo>
                    <a:pt x="1093" y="1041"/>
                  </a:lnTo>
                  <a:lnTo>
                    <a:pt x="1095" y="1043"/>
                  </a:lnTo>
                  <a:lnTo>
                    <a:pt x="1097" y="1043"/>
                  </a:lnTo>
                  <a:lnTo>
                    <a:pt x="1099" y="1047"/>
                  </a:lnTo>
                  <a:lnTo>
                    <a:pt x="1103" y="1047"/>
                  </a:lnTo>
                  <a:lnTo>
                    <a:pt x="1103" y="1045"/>
                  </a:lnTo>
                  <a:lnTo>
                    <a:pt x="1101" y="1043"/>
                  </a:lnTo>
                  <a:lnTo>
                    <a:pt x="1097" y="1041"/>
                  </a:lnTo>
                  <a:lnTo>
                    <a:pt x="1095" y="1039"/>
                  </a:lnTo>
                  <a:lnTo>
                    <a:pt x="1097" y="1037"/>
                  </a:lnTo>
                  <a:lnTo>
                    <a:pt x="1099" y="1035"/>
                  </a:lnTo>
                  <a:lnTo>
                    <a:pt x="1101" y="1031"/>
                  </a:lnTo>
                  <a:lnTo>
                    <a:pt x="1099" y="1029"/>
                  </a:lnTo>
                  <a:lnTo>
                    <a:pt x="1097" y="1031"/>
                  </a:lnTo>
                  <a:lnTo>
                    <a:pt x="1095" y="1033"/>
                  </a:lnTo>
                  <a:lnTo>
                    <a:pt x="1093" y="1033"/>
                  </a:lnTo>
                  <a:lnTo>
                    <a:pt x="1093" y="1029"/>
                  </a:lnTo>
                  <a:lnTo>
                    <a:pt x="1091" y="1029"/>
                  </a:lnTo>
                  <a:lnTo>
                    <a:pt x="1089" y="1031"/>
                  </a:lnTo>
                  <a:lnTo>
                    <a:pt x="1087" y="1031"/>
                  </a:lnTo>
                  <a:lnTo>
                    <a:pt x="1085" y="1029"/>
                  </a:lnTo>
                  <a:lnTo>
                    <a:pt x="1085" y="1027"/>
                  </a:lnTo>
                  <a:lnTo>
                    <a:pt x="1089" y="1025"/>
                  </a:lnTo>
                  <a:lnTo>
                    <a:pt x="1097" y="1027"/>
                  </a:lnTo>
                  <a:lnTo>
                    <a:pt x="1099" y="1027"/>
                  </a:lnTo>
                  <a:lnTo>
                    <a:pt x="1103" y="1027"/>
                  </a:lnTo>
                  <a:lnTo>
                    <a:pt x="1105" y="1025"/>
                  </a:lnTo>
                  <a:lnTo>
                    <a:pt x="1115" y="1025"/>
                  </a:lnTo>
                  <a:lnTo>
                    <a:pt x="1117" y="1025"/>
                  </a:lnTo>
                  <a:lnTo>
                    <a:pt x="1119" y="1017"/>
                  </a:lnTo>
                  <a:lnTo>
                    <a:pt x="1119" y="1025"/>
                  </a:lnTo>
                  <a:lnTo>
                    <a:pt x="1119" y="1027"/>
                  </a:lnTo>
                  <a:lnTo>
                    <a:pt x="1127" y="1025"/>
                  </a:lnTo>
                  <a:lnTo>
                    <a:pt x="1129" y="1023"/>
                  </a:lnTo>
                  <a:lnTo>
                    <a:pt x="1131" y="1023"/>
                  </a:lnTo>
                  <a:lnTo>
                    <a:pt x="1133" y="1023"/>
                  </a:lnTo>
                  <a:lnTo>
                    <a:pt x="1131" y="1025"/>
                  </a:lnTo>
                  <a:lnTo>
                    <a:pt x="1143" y="1023"/>
                  </a:lnTo>
                  <a:lnTo>
                    <a:pt x="1143" y="1025"/>
                  </a:lnTo>
                  <a:lnTo>
                    <a:pt x="1153" y="1031"/>
                  </a:lnTo>
                  <a:lnTo>
                    <a:pt x="1157" y="1035"/>
                  </a:lnTo>
                  <a:lnTo>
                    <a:pt x="1157" y="1037"/>
                  </a:lnTo>
                  <a:lnTo>
                    <a:pt x="1165" y="1035"/>
                  </a:lnTo>
                  <a:lnTo>
                    <a:pt x="1167" y="1033"/>
                  </a:lnTo>
                  <a:lnTo>
                    <a:pt x="1169" y="1033"/>
                  </a:lnTo>
                  <a:lnTo>
                    <a:pt x="1169" y="1031"/>
                  </a:lnTo>
                  <a:lnTo>
                    <a:pt x="1171" y="1031"/>
                  </a:lnTo>
                  <a:lnTo>
                    <a:pt x="1175" y="1031"/>
                  </a:lnTo>
                  <a:lnTo>
                    <a:pt x="1177" y="1031"/>
                  </a:lnTo>
                  <a:lnTo>
                    <a:pt x="1181" y="1037"/>
                  </a:lnTo>
                  <a:lnTo>
                    <a:pt x="1183" y="1037"/>
                  </a:lnTo>
                  <a:lnTo>
                    <a:pt x="1183" y="1039"/>
                  </a:lnTo>
                  <a:lnTo>
                    <a:pt x="1185" y="1039"/>
                  </a:lnTo>
                  <a:lnTo>
                    <a:pt x="1186" y="1043"/>
                  </a:lnTo>
                  <a:lnTo>
                    <a:pt x="1190" y="1045"/>
                  </a:lnTo>
                  <a:lnTo>
                    <a:pt x="1192" y="1047"/>
                  </a:lnTo>
                  <a:lnTo>
                    <a:pt x="1192" y="1067"/>
                  </a:lnTo>
                  <a:lnTo>
                    <a:pt x="1192" y="1065"/>
                  </a:lnTo>
                  <a:lnTo>
                    <a:pt x="1194" y="1065"/>
                  </a:lnTo>
                  <a:lnTo>
                    <a:pt x="1194" y="1071"/>
                  </a:lnTo>
                  <a:lnTo>
                    <a:pt x="1194" y="1073"/>
                  </a:lnTo>
                  <a:lnTo>
                    <a:pt x="1198" y="1081"/>
                  </a:lnTo>
                  <a:lnTo>
                    <a:pt x="1200" y="1081"/>
                  </a:lnTo>
                  <a:lnTo>
                    <a:pt x="1202" y="1081"/>
                  </a:lnTo>
                  <a:lnTo>
                    <a:pt x="1202" y="1085"/>
                  </a:lnTo>
                  <a:lnTo>
                    <a:pt x="1204" y="1085"/>
                  </a:lnTo>
                  <a:lnTo>
                    <a:pt x="1202" y="1087"/>
                  </a:lnTo>
                  <a:lnTo>
                    <a:pt x="1206" y="1095"/>
                  </a:lnTo>
                  <a:lnTo>
                    <a:pt x="1208" y="1097"/>
                  </a:lnTo>
                  <a:lnTo>
                    <a:pt x="1210" y="1097"/>
                  </a:lnTo>
                  <a:lnTo>
                    <a:pt x="1210" y="1099"/>
                  </a:lnTo>
                  <a:lnTo>
                    <a:pt x="1214" y="1105"/>
                  </a:lnTo>
                  <a:lnTo>
                    <a:pt x="1214" y="1107"/>
                  </a:lnTo>
                  <a:lnTo>
                    <a:pt x="1214" y="1109"/>
                  </a:lnTo>
                  <a:lnTo>
                    <a:pt x="1220" y="1109"/>
                  </a:lnTo>
                  <a:lnTo>
                    <a:pt x="1224" y="1107"/>
                  </a:lnTo>
                  <a:lnTo>
                    <a:pt x="1226" y="1107"/>
                  </a:lnTo>
                  <a:lnTo>
                    <a:pt x="1226" y="1105"/>
                  </a:lnTo>
                  <a:lnTo>
                    <a:pt x="1228" y="1095"/>
                  </a:lnTo>
                  <a:lnTo>
                    <a:pt x="1228" y="1081"/>
                  </a:lnTo>
                  <a:lnTo>
                    <a:pt x="1222" y="1061"/>
                  </a:lnTo>
                  <a:lnTo>
                    <a:pt x="1222" y="1055"/>
                  </a:lnTo>
                  <a:lnTo>
                    <a:pt x="1208" y="1021"/>
                  </a:lnTo>
                  <a:lnTo>
                    <a:pt x="1210" y="1021"/>
                  </a:lnTo>
                  <a:lnTo>
                    <a:pt x="1210" y="1017"/>
                  </a:lnTo>
                  <a:lnTo>
                    <a:pt x="1218" y="999"/>
                  </a:lnTo>
                  <a:lnTo>
                    <a:pt x="1218" y="997"/>
                  </a:lnTo>
                  <a:lnTo>
                    <a:pt x="1220" y="995"/>
                  </a:lnTo>
                  <a:lnTo>
                    <a:pt x="1222" y="995"/>
                  </a:lnTo>
                  <a:lnTo>
                    <a:pt x="1220" y="991"/>
                  </a:lnTo>
                  <a:lnTo>
                    <a:pt x="1228" y="991"/>
                  </a:lnTo>
                  <a:lnTo>
                    <a:pt x="1230" y="989"/>
                  </a:lnTo>
                  <a:lnTo>
                    <a:pt x="1236" y="985"/>
                  </a:lnTo>
                  <a:lnTo>
                    <a:pt x="1238" y="985"/>
                  </a:lnTo>
                  <a:lnTo>
                    <a:pt x="1238" y="983"/>
                  </a:lnTo>
                  <a:lnTo>
                    <a:pt x="1240" y="981"/>
                  </a:lnTo>
                  <a:lnTo>
                    <a:pt x="1242" y="981"/>
                  </a:lnTo>
                  <a:lnTo>
                    <a:pt x="1242" y="979"/>
                  </a:lnTo>
                  <a:lnTo>
                    <a:pt x="1242" y="977"/>
                  </a:lnTo>
                  <a:lnTo>
                    <a:pt x="1244" y="975"/>
                  </a:lnTo>
                  <a:lnTo>
                    <a:pt x="1248" y="971"/>
                  </a:lnTo>
                  <a:lnTo>
                    <a:pt x="1250" y="969"/>
                  </a:lnTo>
                  <a:lnTo>
                    <a:pt x="1256" y="967"/>
                  </a:lnTo>
                  <a:lnTo>
                    <a:pt x="1262" y="965"/>
                  </a:lnTo>
                  <a:lnTo>
                    <a:pt x="1262" y="963"/>
                  </a:lnTo>
                  <a:lnTo>
                    <a:pt x="1266" y="959"/>
                  </a:lnTo>
                  <a:lnTo>
                    <a:pt x="1272" y="955"/>
                  </a:lnTo>
                  <a:lnTo>
                    <a:pt x="1278" y="955"/>
                  </a:lnTo>
                  <a:lnTo>
                    <a:pt x="1282" y="953"/>
                  </a:lnTo>
                  <a:lnTo>
                    <a:pt x="1282" y="951"/>
                  </a:lnTo>
                  <a:lnTo>
                    <a:pt x="1282" y="949"/>
                  </a:lnTo>
                  <a:lnTo>
                    <a:pt x="1280" y="949"/>
                  </a:lnTo>
                  <a:lnTo>
                    <a:pt x="1278" y="949"/>
                  </a:lnTo>
                  <a:lnTo>
                    <a:pt x="1278" y="951"/>
                  </a:lnTo>
                  <a:lnTo>
                    <a:pt x="1278" y="949"/>
                  </a:lnTo>
                  <a:lnTo>
                    <a:pt x="1280" y="947"/>
                  </a:lnTo>
                  <a:lnTo>
                    <a:pt x="1280" y="945"/>
                  </a:lnTo>
                  <a:lnTo>
                    <a:pt x="1282" y="945"/>
                  </a:lnTo>
                  <a:lnTo>
                    <a:pt x="1280" y="943"/>
                  </a:lnTo>
                  <a:lnTo>
                    <a:pt x="1276" y="941"/>
                  </a:lnTo>
                  <a:lnTo>
                    <a:pt x="1280" y="941"/>
                  </a:lnTo>
                  <a:lnTo>
                    <a:pt x="1282" y="941"/>
                  </a:lnTo>
                  <a:lnTo>
                    <a:pt x="1282" y="943"/>
                  </a:lnTo>
                  <a:lnTo>
                    <a:pt x="1284" y="943"/>
                  </a:lnTo>
                  <a:lnTo>
                    <a:pt x="1286" y="943"/>
                  </a:lnTo>
                  <a:lnTo>
                    <a:pt x="1288" y="943"/>
                  </a:lnTo>
                  <a:lnTo>
                    <a:pt x="1290" y="939"/>
                  </a:lnTo>
                  <a:lnTo>
                    <a:pt x="1292" y="939"/>
                  </a:lnTo>
                  <a:lnTo>
                    <a:pt x="1292" y="935"/>
                  </a:lnTo>
                  <a:lnTo>
                    <a:pt x="1290" y="933"/>
                  </a:lnTo>
                  <a:lnTo>
                    <a:pt x="1288" y="935"/>
                  </a:lnTo>
                  <a:lnTo>
                    <a:pt x="1288" y="937"/>
                  </a:lnTo>
                  <a:lnTo>
                    <a:pt x="1286" y="935"/>
                  </a:lnTo>
                  <a:lnTo>
                    <a:pt x="1286" y="933"/>
                  </a:lnTo>
                  <a:lnTo>
                    <a:pt x="1280" y="933"/>
                  </a:lnTo>
                  <a:lnTo>
                    <a:pt x="1278" y="933"/>
                  </a:lnTo>
                  <a:lnTo>
                    <a:pt x="1278" y="927"/>
                  </a:lnTo>
                  <a:lnTo>
                    <a:pt x="1280" y="931"/>
                  </a:lnTo>
                  <a:lnTo>
                    <a:pt x="1282" y="931"/>
                  </a:lnTo>
                  <a:lnTo>
                    <a:pt x="1286" y="929"/>
                  </a:lnTo>
                  <a:lnTo>
                    <a:pt x="1288" y="929"/>
                  </a:lnTo>
                  <a:lnTo>
                    <a:pt x="1290" y="929"/>
                  </a:lnTo>
                  <a:lnTo>
                    <a:pt x="1290" y="931"/>
                  </a:lnTo>
                  <a:lnTo>
                    <a:pt x="1290" y="929"/>
                  </a:lnTo>
                  <a:lnTo>
                    <a:pt x="1290" y="927"/>
                  </a:lnTo>
                  <a:lnTo>
                    <a:pt x="1288" y="925"/>
                  </a:lnTo>
                  <a:lnTo>
                    <a:pt x="1290" y="921"/>
                  </a:lnTo>
                  <a:lnTo>
                    <a:pt x="1288" y="918"/>
                  </a:lnTo>
                  <a:lnTo>
                    <a:pt x="1284" y="916"/>
                  </a:lnTo>
                  <a:lnTo>
                    <a:pt x="1284" y="918"/>
                  </a:lnTo>
                  <a:lnTo>
                    <a:pt x="1280" y="916"/>
                  </a:lnTo>
                  <a:lnTo>
                    <a:pt x="1280" y="914"/>
                  </a:lnTo>
                  <a:lnTo>
                    <a:pt x="1284" y="914"/>
                  </a:lnTo>
                  <a:lnTo>
                    <a:pt x="1284" y="912"/>
                  </a:lnTo>
                  <a:lnTo>
                    <a:pt x="1282" y="912"/>
                  </a:lnTo>
                  <a:lnTo>
                    <a:pt x="1282" y="910"/>
                  </a:lnTo>
                  <a:lnTo>
                    <a:pt x="1284" y="910"/>
                  </a:lnTo>
                  <a:lnTo>
                    <a:pt x="1284" y="908"/>
                  </a:lnTo>
                  <a:lnTo>
                    <a:pt x="1282" y="906"/>
                  </a:lnTo>
                  <a:lnTo>
                    <a:pt x="1282" y="904"/>
                  </a:lnTo>
                  <a:lnTo>
                    <a:pt x="1284" y="900"/>
                  </a:lnTo>
                  <a:lnTo>
                    <a:pt x="1282" y="898"/>
                  </a:lnTo>
                  <a:lnTo>
                    <a:pt x="1276" y="894"/>
                  </a:lnTo>
                  <a:lnTo>
                    <a:pt x="1274" y="892"/>
                  </a:lnTo>
                  <a:lnTo>
                    <a:pt x="1270" y="890"/>
                  </a:lnTo>
                  <a:lnTo>
                    <a:pt x="1268" y="890"/>
                  </a:lnTo>
                  <a:lnTo>
                    <a:pt x="1270" y="888"/>
                  </a:lnTo>
                  <a:lnTo>
                    <a:pt x="1270" y="890"/>
                  </a:lnTo>
                  <a:lnTo>
                    <a:pt x="1276" y="892"/>
                  </a:lnTo>
                  <a:lnTo>
                    <a:pt x="1278" y="892"/>
                  </a:lnTo>
                  <a:lnTo>
                    <a:pt x="1280" y="894"/>
                  </a:lnTo>
                  <a:lnTo>
                    <a:pt x="1282" y="896"/>
                  </a:lnTo>
                  <a:lnTo>
                    <a:pt x="1282" y="892"/>
                  </a:lnTo>
                  <a:lnTo>
                    <a:pt x="1280" y="890"/>
                  </a:lnTo>
                  <a:lnTo>
                    <a:pt x="1282" y="890"/>
                  </a:lnTo>
                  <a:lnTo>
                    <a:pt x="1280" y="886"/>
                  </a:lnTo>
                  <a:lnTo>
                    <a:pt x="1280" y="878"/>
                  </a:lnTo>
                  <a:lnTo>
                    <a:pt x="1280" y="876"/>
                  </a:lnTo>
                  <a:lnTo>
                    <a:pt x="1286" y="872"/>
                  </a:lnTo>
                  <a:lnTo>
                    <a:pt x="1288" y="870"/>
                  </a:lnTo>
                  <a:lnTo>
                    <a:pt x="1288" y="872"/>
                  </a:lnTo>
                  <a:lnTo>
                    <a:pt x="1288" y="874"/>
                  </a:lnTo>
                  <a:lnTo>
                    <a:pt x="1286" y="874"/>
                  </a:lnTo>
                  <a:lnTo>
                    <a:pt x="1286" y="876"/>
                  </a:lnTo>
                  <a:lnTo>
                    <a:pt x="1286" y="878"/>
                  </a:lnTo>
                  <a:lnTo>
                    <a:pt x="1286" y="880"/>
                  </a:lnTo>
                  <a:lnTo>
                    <a:pt x="1284" y="882"/>
                  </a:lnTo>
                  <a:lnTo>
                    <a:pt x="1286" y="882"/>
                  </a:lnTo>
                  <a:lnTo>
                    <a:pt x="1286" y="886"/>
                  </a:lnTo>
                  <a:lnTo>
                    <a:pt x="1284" y="888"/>
                  </a:lnTo>
                  <a:lnTo>
                    <a:pt x="1284" y="890"/>
                  </a:lnTo>
                  <a:lnTo>
                    <a:pt x="1286" y="892"/>
                  </a:lnTo>
                  <a:lnTo>
                    <a:pt x="1288" y="892"/>
                  </a:lnTo>
                  <a:lnTo>
                    <a:pt x="1290" y="894"/>
                  </a:lnTo>
                  <a:lnTo>
                    <a:pt x="1290" y="896"/>
                  </a:lnTo>
                  <a:lnTo>
                    <a:pt x="1290" y="898"/>
                  </a:lnTo>
                  <a:lnTo>
                    <a:pt x="1292" y="898"/>
                  </a:lnTo>
                  <a:lnTo>
                    <a:pt x="1292" y="900"/>
                  </a:lnTo>
                  <a:lnTo>
                    <a:pt x="1290" y="900"/>
                  </a:lnTo>
                  <a:lnTo>
                    <a:pt x="1288" y="908"/>
                  </a:lnTo>
                  <a:lnTo>
                    <a:pt x="1288" y="912"/>
                  </a:lnTo>
                  <a:lnTo>
                    <a:pt x="1290" y="912"/>
                  </a:lnTo>
                  <a:lnTo>
                    <a:pt x="1298" y="898"/>
                  </a:lnTo>
                  <a:lnTo>
                    <a:pt x="1298" y="894"/>
                  </a:lnTo>
                  <a:lnTo>
                    <a:pt x="1300" y="892"/>
                  </a:lnTo>
                  <a:lnTo>
                    <a:pt x="1300" y="890"/>
                  </a:lnTo>
                  <a:lnTo>
                    <a:pt x="1302" y="888"/>
                  </a:lnTo>
                  <a:lnTo>
                    <a:pt x="1294" y="872"/>
                  </a:lnTo>
                  <a:lnTo>
                    <a:pt x="1294" y="870"/>
                  </a:lnTo>
                  <a:lnTo>
                    <a:pt x="1296" y="874"/>
                  </a:lnTo>
                  <a:lnTo>
                    <a:pt x="1300" y="874"/>
                  </a:lnTo>
                  <a:lnTo>
                    <a:pt x="1300" y="876"/>
                  </a:lnTo>
                  <a:lnTo>
                    <a:pt x="1304" y="876"/>
                  </a:lnTo>
                  <a:lnTo>
                    <a:pt x="1304" y="880"/>
                  </a:lnTo>
                  <a:lnTo>
                    <a:pt x="1310" y="870"/>
                  </a:lnTo>
                  <a:lnTo>
                    <a:pt x="1312" y="868"/>
                  </a:lnTo>
                  <a:lnTo>
                    <a:pt x="1314" y="864"/>
                  </a:lnTo>
                  <a:lnTo>
                    <a:pt x="1314" y="862"/>
                  </a:lnTo>
                  <a:lnTo>
                    <a:pt x="1316" y="862"/>
                  </a:lnTo>
                  <a:lnTo>
                    <a:pt x="1316" y="858"/>
                  </a:lnTo>
                  <a:lnTo>
                    <a:pt x="1316" y="856"/>
                  </a:lnTo>
                  <a:lnTo>
                    <a:pt x="1314" y="854"/>
                  </a:lnTo>
                  <a:lnTo>
                    <a:pt x="1312" y="854"/>
                  </a:lnTo>
                  <a:lnTo>
                    <a:pt x="1312" y="852"/>
                  </a:lnTo>
                  <a:lnTo>
                    <a:pt x="1316" y="846"/>
                  </a:lnTo>
                  <a:lnTo>
                    <a:pt x="1318" y="846"/>
                  </a:lnTo>
                  <a:lnTo>
                    <a:pt x="1320" y="844"/>
                  </a:lnTo>
                  <a:lnTo>
                    <a:pt x="1328" y="840"/>
                  </a:lnTo>
                  <a:lnTo>
                    <a:pt x="1330" y="838"/>
                  </a:lnTo>
                  <a:lnTo>
                    <a:pt x="1332" y="838"/>
                  </a:lnTo>
                  <a:lnTo>
                    <a:pt x="1336" y="838"/>
                  </a:lnTo>
                  <a:lnTo>
                    <a:pt x="1350" y="836"/>
                  </a:lnTo>
                  <a:lnTo>
                    <a:pt x="1352" y="834"/>
                  </a:lnTo>
                  <a:lnTo>
                    <a:pt x="1354" y="830"/>
                  </a:lnTo>
                  <a:lnTo>
                    <a:pt x="1356" y="830"/>
                  </a:lnTo>
                  <a:lnTo>
                    <a:pt x="1356" y="834"/>
                  </a:lnTo>
                  <a:lnTo>
                    <a:pt x="1358" y="834"/>
                  </a:lnTo>
                  <a:lnTo>
                    <a:pt x="1362" y="830"/>
                  </a:lnTo>
                  <a:lnTo>
                    <a:pt x="1364" y="832"/>
                  </a:lnTo>
                  <a:lnTo>
                    <a:pt x="1366" y="834"/>
                  </a:lnTo>
                  <a:lnTo>
                    <a:pt x="1368" y="832"/>
                  </a:lnTo>
                  <a:lnTo>
                    <a:pt x="1370" y="832"/>
                  </a:lnTo>
                  <a:lnTo>
                    <a:pt x="1372" y="830"/>
                  </a:lnTo>
                  <a:lnTo>
                    <a:pt x="1374" y="830"/>
                  </a:lnTo>
                  <a:lnTo>
                    <a:pt x="1374" y="826"/>
                  </a:lnTo>
                  <a:lnTo>
                    <a:pt x="1372" y="826"/>
                  </a:lnTo>
                  <a:lnTo>
                    <a:pt x="1372" y="828"/>
                  </a:lnTo>
                  <a:lnTo>
                    <a:pt x="1372" y="830"/>
                  </a:lnTo>
                  <a:lnTo>
                    <a:pt x="1370" y="830"/>
                  </a:lnTo>
                  <a:lnTo>
                    <a:pt x="1364" y="828"/>
                  </a:lnTo>
                  <a:lnTo>
                    <a:pt x="1364" y="826"/>
                  </a:lnTo>
                  <a:lnTo>
                    <a:pt x="1362" y="824"/>
                  </a:lnTo>
                  <a:lnTo>
                    <a:pt x="1362" y="822"/>
                  </a:lnTo>
                  <a:lnTo>
                    <a:pt x="1362" y="820"/>
                  </a:lnTo>
                  <a:lnTo>
                    <a:pt x="1358" y="820"/>
                  </a:lnTo>
                  <a:lnTo>
                    <a:pt x="1358" y="818"/>
                  </a:lnTo>
                  <a:lnTo>
                    <a:pt x="1360" y="816"/>
                  </a:lnTo>
                  <a:lnTo>
                    <a:pt x="1360" y="814"/>
                  </a:lnTo>
                  <a:lnTo>
                    <a:pt x="1362" y="814"/>
                  </a:lnTo>
                  <a:lnTo>
                    <a:pt x="1360" y="808"/>
                  </a:lnTo>
                  <a:lnTo>
                    <a:pt x="1360" y="804"/>
                  </a:lnTo>
                  <a:lnTo>
                    <a:pt x="1364" y="800"/>
                  </a:lnTo>
                  <a:lnTo>
                    <a:pt x="1368" y="796"/>
                  </a:lnTo>
                  <a:lnTo>
                    <a:pt x="1370" y="792"/>
                  </a:lnTo>
                  <a:lnTo>
                    <a:pt x="1372" y="790"/>
                  </a:lnTo>
                  <a:lnTo>
                    <a:pt x="1374" y="790"/>
                  </a:lnTo>
                  <a:lnTo>
                    <a:pt x="1374" y="792"/>
                  </a:lnTo>
                  <a:lnTo>
                    <a:pt x="1376" y="792"/>
                  </a:lnTo>
                  <a:lnTo>
                    <a:pt x="1376" y="790"/>
                  </a:lnTo>
                  <a:lnTo>
                    <a:pt x="1376" y="788"/>
                  </a:lnTo>
                  <a:lnTo>
                    <a:pt x="1378" y="788"/>
                  </a:lnTo>
                  <a:lnTo>
                    <a:pt x="1378" y="790"/>
                  </a:lnTo>
                  <a:lnTo>
                    <a:pt x="1380" y="788"/>
                  </a:lnTo>
                  <a:lnTo>
                    <a:pt x="1382" y="786"/>
                  </a:lnTo>
                  <a:lnTo>
                    <a:pt x="1384" y="786"/>
                  </a:lnTo>
                  <a:lnTo>
                    <a:pt x="1386" y="784"/>
                  </a:lnTo>
                  <a:lnTo>
                    <a:pt x="1386" y="782"/>
                  </a:lnTo>
                  <a:lnTo>
                    <a:pt x="1386" y="780"/>
                  </a:lnTo>
                  <a:lnTo>
                    <a:pt x="1388" y="778"/>
                  </a:lnTo>
                  <a:lnTo>
                    <a:pt x="1388" y="776"/>
                  </a:lnTo>
                  <a:lnTo>
                    <a:pt x="1390" y="776"/>
                  </a:lnTo>
                  <a:lnTo>
                    <a:pt x="1390" y="778"/>
                  </a:lnTo>
                  <a:lnTo>
                    <a:pt x="1390" y="780"/>
                  </a:lnTo>
                  <a:lnTo>
                    <a:pt x="1392" y="780"/>
                  </a:lnTo>
                  <a:lnTo>
                    <a:pt x="1394" y="780"/>
                  </a:lnTo>
                  <a:lnTo>
                    <a:pt x="1396" y="782"/>
                  </a:lnTo>
                  <a:lnTo>
                    <a:pt x="1398" y="780"/>
                  </a:lnTo>
                  <a:lnTo>
                    <a:pt x="1400" y="778"/>
                  </a:lnTo>
                  <a:lnTo>
                    <a:pt x="1402" y="778"/>
                  </a:lnTo>
                  <a:lnTo>
                    <a:pt x="1402" y="776"/>
                  </a:lnTo>
                  <a:lnTo>
                    <a:pt x="1407" y="776"/>
                  </a:lnTo>
                  <a:lnTo>
                    <a:pt x="1407" y="774"/>
                  </a:lnTo>
                  <a:lnTo>
                    <a:pt x="1409" y="774"/>
                  </a:lnTo>
                  <a:lnTo>
                    <a:pt x="1411" y="774"/>
                  </a:lnTo>
                  <a:lnTo>
                    <a:pt x="1413" y="772"/>
                  </a:lnTo>
                  <a:lnTo>
                    <a:pt x="1413" y="770"/>
                  </a:lnTo>
                  <a:lnTo>
                    <a:pt x="1411" y="770"/>
                  </a:lnTo>
                  <a:lnTo>
                    <a:pt x="1411" y="768"/>
                  </a:lnTo>
                  <a:lnTo>
                    <a:pt x="1413" y="768"/>
                  </a:lnTo>
                  <a:lnTo>
                    <a:pt x="1413" y="764"/>
                  </a:lnTo>
                  <a:lnTo>
                    <a:pt x="1415" y="764"/>
                  </a:lnTo>
                  <a:lnTo>
                    <a:pt x="1417" y="764"/>
                  </a:lnTo>
                  <a:lnTo>
                    <a:pt x="1423" y="764"/>
                  </a:lnTo>
                  <a:lnTo>
                    <a:pt x="1427" y="760"/>
                  </a:lnTo>
                  <a:lnTo>
                    <a:pt x="1429" y="762"/>
                  </a:lnTo>
                  <a:lnTo>
                    <a:pt x="1431" y="762"/>
                  </a:lnTo>
                  <a:lnTo>
                    <a:pt x="1443" y="754"/>
                  </a:lnTo>
                  <a:lnTo>
                    <a:pt x="1445" y="752"/>
                  </a:lnTo>
                  <a:lnTo>
                    <a:pt x="1447" y="748"/>
                  </a:lnTo>
                  <a:lnTo>
                    <a:pt x="1449" y="750"/>
                  </a:lnTo>
                  <a:lnTo>
                    <a:pt x="1451" y="750"/>
                  </a:lnTo>
                  <a:lnTo>
                    <a:pt x="1443" y="756"/>
                  </a:lnTo>
                  <a:lnTo>
                    <a:pt x="1445" y="760"/>
                  </a:lnTo>
                  <a:lnTo>
                    <a:pt x="1447" y="760"/>
                  </a:lnTo>
                  <a:lnTo>
                    <a:pt x="1451" y="758"/>
                  </a:lnTo>
                  <a:lnTo>
                    <a:pt x="1457" y="760"/>
                  </a:lnTo>
                  <a:lnTo>
                    <a:pt x="1465" y="758"/>
                  </a:lnTo>
                  <a:lnTo>
                    <a:pt x="1465" y="760"/>
                  </a:lnTo>
                  <a:lnTo>
                    <a:pt x="1459" y="760"/>
                  </a:lnTo>
                  <a:lnTo>
                    <a:pt x="1455" y="762"/>
                  </a:lnTo>
                  <a:lnTo>
                    <a:pt x="1453" y="764"/>
                  </a:lnTo>
                  <a:lnTo>
                    <a:pt x="1451" y="764"/>
                  </a:lnTo>
                  <a:lnTo>
                    <a:pt x="1451" y="762"/>
                  </a:lnTo>
                  <a:lnTo>
                    <a:pt x="1449" y="760"/>
                  </a:lnTo>
                  <a:lnTo>
                    <a:pt x="1433" y="770"/>
                  </a:lnTo>
                  <a:lnTo>
                    <a:pt x="1433" y="772"/>
                  </a:lnTo>
                  <a:lnTo>
                    <a:pt x="1431" y="774"/>
                  </a:lnTo>
                  <a:lnTo>
                    <a:pt x="1429" y="772"/>
                  </a:lnTo>
                  <a:lnTo>
                    <a:pt x="1425" y="776"/>
                  </a:lnTo>
                  <a:lnTo>
                    <a:pt x="1425" y="778"/>
                  </a:lnTo>
                  <a:lnTo>
                    <a:pt x="1427" y="776"/>
                  </a:lnTo>
                  <a:lnTo>
                    <a:pt x="1429" y="774"/>
                  </a:lnTo>
                  <a:lnTo>
                    <a:pt x="1427" y="780"/>
                  </a:lnTo>
                  <a:lnTo>
                    <a:pt x="1425" y="782"/>
                  </a:lnTo>
                  <a:lnTo>
                    <a:pt x="1427" y="790"/>
                  </a:lnTo>
                  <a:lnTo>
                    <a:pt x="1429" y="790"/>
                  </a:lnTo>
                  <a:lnTo>
                    <a:pt x="1431" y="792"/>
                  </a:lnTo>
                  <a:lnTo>
                    <a:pt x="1431" y="796"/>
                  </a:lnTo>
                  <a:lnTo>
                    <a:pt x="1435" y="796"/>
                  </a:lnTo>
                  <a:lnTo>
                    <a:pt x="1437" y="794"/>
                  </a:lnTo>
                  <a:lnTo>
                    <a:pt x="1437" y="792"/>
                  </a:lnTo>
                  <a:lnTo>
                    <a:pt x="1439" y="792"/>
                  </a:lnTo>
                  <a:lnTo>
                    <a:pt x="1441" y="792"/>
                  </a:lnTo>
                  <a:lnTo>
                    <a:pt x="1443" y="790"/>
                  </a:lnTo>
                  <a:lnTo>
                    <a:pt x="1445" y="788"/>
                  </a:lnTo>
                  <a:lnTo>
                    <a:pt x="1449" y="782"/>
                  </a:lnTo>
                  <a:lnTo>
                    <a:pt x="1451" y="780"/>
                  </a:lnTo>
                  <a:lnTo>
                    <a:pt x="1453" y="776"/>
                  </a:lnTo>
                  <a:lnTo>
                    <a:pt x="1453" y="774"/>
                  </a:lnTo>
                  <a:lnTo>
                    <a:pt x="1455" y="776"/>
                  </a:lnTo>
                  <a:lnTo>
                    <a:pt x="1457" y="774"/>
                  </a:lnTo>
                  <a:lnTo>
                    <a:pt x="1459" y="776"/>
                  </a:lnTo>
                  <a:lnTo>
                    <a:pt x="1461" y="776"/>
                  </a:lnTo>
                  <a:lnTo>
                    <a:pt x="1461" y="772"/>
                  </a:lnTo>
                  <a:lnTo>
                    <a:pt x="1465" y="774"/>
                  </a:lnTo>
                  <a:lnTo>
                    <a:pt x="1469" y="772"/>
                  </a:lnTo>
                  <a:lnTo>
                    <a:pt x="1471" y="772"/>
                  </a:lnTo>
                  <a:lnTo>
                    <a:pt x="1475" y="770"/>
                  </a:lnTo>
                  <a:lnTo>
                    <a:pt x="1477" y="770"/>
                  </a:lnTo>
                  <a:lnTo>
                    <a:pt x="1477" y="768"/>
                  </a:lnTo>
                  <a:lnTo>
                    <a:pt x="1479" y="768"/>
                  </a:lnTo>
                  <a:lnTo>
                    <a:pt x="1489" y="762"/>
                  </a:lnTo>
                  <a:lnTo>
                    <a:pt x="1491" y="762"/>
                  </a:lnTo>
                  <a:lnTo>
                    <a:pt x="1493" y="762"/>
                  </a:lnTo>
                  <a:lnTo>
                    <a:pt x="1495" y="762"/>
                  </a:lnTo>
                  <a:lnTo>
                    <a:pt x="1497" y="760"/>
                  </a:lnTo>
                  <a:lnTo>
                    <a:pt x="1493" y="760"/>
                  </a:lnTo>
                  <a:lnTo>
                    <a:pt x="1493" y="758"/>
                  </a:lnTo>
                  <a:lnTo>
                    <a:pt x="1495" y="756"/>
                  </a:lnTo>
                  <a:lnTo>
                    <a:pt x="1491" y="754"/>
                  </a:lnTo>
                  <a:lnTo>
                    <a:pt x="1489" y="754"/>
                  </a:lnTo>
                  <a:lnTo>
                    <a:pt x="1487" y="754"/>
                  </a:lnTo>
                  <a:lnTo>
                    <a:pt x="1485" y="754"/>
                  </a:lnTo>
                  <a:lnTo>
                    <a:pt x="1485" y="752"/>
                  </a:lnTo>
                  <a:lnTo>
                    <a:pt x="1485" y="748"/>
                  </a:lnTo>
                  <a:lnTo>
                    <a:pt x="1479" y="752"/>
                  </a:lnTo>
                  <a:lnTo>
                    <a:pt x="1473" y="754"/>
                  </a:lnTo>
                  <a:lnTo>
                    <a:pt x="1473" y="752"/>
                  </a:lnTo>
                  <a:lnTo>
                    <a:pt x="1457" y="748"/>
                  </a:lnTo>
                  <a:lnTo>
                    <a:pt x="1457" y="746"/>
                  </a:lnTo>
                  <a:lnTo>
                    <a:pt x="1459" y="744"/>
                  </a:lnTo>
                  <a:lnTo>
                    <a:pt x="1457" y="744"/>
                  </a:lnTo>
                  <a:lnTo>
                    <a:pt x="1453" y="742"/>
                  </a:lnTo>
                  <a:lnTo>
                    <a:pt x="1449" y="740"/>
                  </a:lnTo>
                  <a:lnTo>
                    <a:pt x="1447" y="738"/>
                  </a:lnTo>
                  <a:lnTo>
                    <a:pt x="1443" y="730"/>
                  </a:lnTo>
                  <a:lnTo>
                    <a:pt x="1443" y="724"/>
                  </a:lnTo>
                  <a:lnTo>
                    <a:pt x="1439" y="724"/>
                  </a:lnTo>
                  <a:lnTo>
                    <a:pt x="1437" y="724"/>
                  </a:lnTo>
                  <a:lnTo>
                    <a:pt x="1441" y="720"/>
                  </a:lnTo>
                  <a:lnTo>
                    <a:pt x="1445" y="714"/>
                  </a:lnTo>
                  <a:lnTo>
                    <a:pt x="1445" y="710"/>
                  </a:lnTo>
                  <a:lnTo>
                    <a:pt x="1443" y="710"/>
                  </a:lnTo>
                  <a:lnTo>
                    <a:pt x="1441" y="710"/>
                  </a:lnTo>
                  <a:lnTo>
                    <a:pt x="1441" y="708"/>
                  </a:lnTo>
                  <a:lnTo>
                    <a:pt x="1439" y="708"/>
                  </a:lnTo>
                  <a:lnTo>
                    <a:pt x="1433" y="712"/>
                  </a:lnTo>
                  <a:lnTo>
                    <a:pt x="1431" y="710"/>
                  </a:lnTo>
                  <a:lnTo>
                    <a:pt x="1429" y="708"/>
                  </a:lnTo>
                  <a:lnTo>
                    <a:pt x="1423" y="704"/>
                  </a:lnTo>
                  <a:lnTo>
                    <a:pt x="1419" y="704"/>
                  </a:lnTo>
                  <a:lnTo>
                    <a:pt x="1421" y="704"/>
                  </a:lnTo>
                  <a:lnTo>
                    <a:pt x="1429" y="702"/>
                  </a:lnTo>
                  <a:lnTo>
                    <a:pt x="1433" y="704"/>
                  </a:lnTo>
                  <a:lnTo>
                    <a:pt x="1439" y="704"/>
                  </a:lnTo>
                  <a:lnTo>
                    <a:pt x="1451" y="694"/>
                  </a:lnTo>
                  <a:lnTo>
                    <a:pt x="1451" y="691"/>
                  </a:lnTo>
                  <a:lnTo>
                    <a:pt x="1449" y="689"/>
                  </a:lnTo>
                  <a:lnTo>
                    <a:pt x="1451" y="689"/>
                  </a:lnTo>
                  <a:lnTo>
                    <a:pt x="1453" y="689"/>
                  </a:lnTo>
                  <a:lnTo>
                    <a:pt x="1451" y="685"/>
                  </a:lnTo>
                  <a:lnTo>
                    <a:pt x="1441" y="681"/>
                  </a:lnTo>
                  <a:lnTo>
                    <a:pt x="1427" y="679"/>
                  </a:lnTo>
                  <a:lnTo>
                    <a:pt x="1394" y="692"/>
                  </a:lnTo>
                  <a:lnTo>
                    <a:pt x="1390" y="696"/>
                  </a:lnTo>
                  <a:lnTo>
                    <a:pt x="1388" y="698"/>
                  </a:lnTo>
                  <a:lnTo>
                    <a:pt x="1364" y="726"/>
                  </a:lnTo>
                  <a:lnTo>
                    <a:pt x="1362" y="726"/>
                  </a:lnTo>
                  <a:lnTo>
                    <a:pt x="1360" y="728"/>
                  </a:lnTo>
                  <a:lnTo>
                    <a:pt x="1356" y="730"/>
                  </a:lnTo>
                  <a:lnTo>
                    <a:pt x="1356" y="728"/>
                  </a:lnTo>
                  <a:lnTo>
                    <a:pt x="1368" y="716"/>
                  </a:lnTo>
                  <a:lnTo>
                    <a:pt x="1370" y="716"/>
                  </a:lnTo>
                  <a:lnTo>
                    <a:pt x="1376" y="706"/>
                  </a:lnTo>
                  <a:lnTo>
                    <a:pt x="1374" y="702"/>
                  </a:lnTo>
                  <a:lnTo>
                    <a:pt x="1378" y="702"/>
                  </a:lnTo>
                  <a:lnTo>
                    <a:pt x="1380" y="698"/>
                  </a:lnTo>
                  <a:lnTo>
                    <a:pt x="1388" y="689"/>
                  </a:lnTo>
                  <a:lnTo>
                    <a:pt x="1390" y="687"/>
                  </a:lnTo>
                  <a:lnTo>
                    <a:pt x="1394" y="683"/>
                  </a:lnTo>
                  <a:lnTo>
                    <a:pt x="1394" y="681"/>
                  </a:lnTo>
                  <a:lnTo>
                    <a:pt x="1396" y="681"/>
                  </a:lnTo>
                  <a:lnTo>
                    <a:pt x="1400" y="679"/>
                  </a:lnTo>
                  <a:lnTo>
                    <a:pt x="1409" y="679"/>
                  </a:lnTo>
                  <a:lnTo>
                    <a:pt x="1409" y="677"/>
                  </a:lnTo>
                  <a:lnTo>
                    <a:pt x="1413" y="667"/>
                  </a:lnTo>
                  <a:lnTo>
                    <a:pt x="1417" y="663"/>
                  </a:lnTo>
                  <a:lnTo>
                    <a:pt x="1419" y="661"/>
                  </a:lnTo>
                  <a:lnTo>
                    <a:pt x="1421" y="661"/>
                  </a:lnTo>
                  <a:lnTo>
                    <a:pt x="1421" y="659"/>
                  </a:lnTo>
                  <a:lnTo>
                    <a:pt x="1423" y="659"/>
                  </a:lnTo>
                  <a:lnTo>
                    <a:pt x="1427" y="659"/>
                  </a:lnTo>
                  <a:lnTo>
                    <a:pt x="1429" y="657"/>
                  </a:lnTo>
                  <a:lnTo>
                    <a:pt x="1441" y="659"/>
                  </a:lnTo>
                  <a:lnTo>
                    <a:pt x="1449" y="657"/>
                  </a:lnTo>
                  <a:lnTo>
                    <a:pt x="1465" y="659"/>
                  </a:lnTo>
                  <a:lnTo>
                    <a:pt x="1469" y="657"/>
                  </a:lnTo>
                  <a:lnTo>
                    <a:pt x="1485" y="659"/>
                  </a:lnTo>
                  <a:lnTo>
                    <a:pt x="1487" y="659"/>
                  </a:lnTo>
                  <a:lnTo>
                    <a:pt x="1487" y="661"/>
                  </a:lnTo>
                  <a:lnTo>
                    <a:pt x="1489" y="661"/>
                  </a:lnTo>
                  <a:lnTo>
                    <a:pt x="1501" y="659"/>
                  </a:lnTo>
                  <a:lnTo>
                    <a:pt x="1507" y="657"/>
                  </a:lnTo>
                  <a:lnTo>
                    <a:pt x="1507" y="655"/>
                  </a:lnTo>
                  <a:lnTo>
                    <a:pt x="1509" y="655"/>
                  </a:lnTo>
                  <a:lnTo>
                    <a:pt x="1509" y="657"/>
                  </a:lnTo>
                  <a:lnTo>
                    <a:pt x="1509" y="659"/>
                  </a:lnTo>
                  <a:lnTo>
                    <a:pt x="1511" y="659"/>
                  </a:lnTo>
                  <a:lnTo>
                    <a:pt x="1513" y="657"/>
                  </a:lnTo>
                  <a:lnTo>
                    <a:pt x="1517" y="653"/>
                  </a:lnTo>
                  <a:lnTo>
                    <a:pt x="1519" y="651"/>
                  </a:lnTo>
                  <a:lnTo>
                    <a:pt x="1527" y="641"/>
                  </a:lnTo>
                  <a:lnTo>
                    <a:pt x="1529" y="641"/>
                  </a:lnTo>
                  <a:lnTo>
                    <a:pt x="1531" y="637"/>
                  </a:lnTo>
                  <a:lnTo>
                    <a:pt x="1533" y="635"/>
                  </a:lnTo>
                  <a:lnTo>
                    <a:pt x="1541" y="633"/>
                  </a:lnTo>
                  <a:lnTo>
                    <a:pt x="1545" y="631"/>
                  </a:lnTo>
                  <a:lnTo>
                    <a:pt x="1555" y="631"/>
                  </a:lnTo>
                  <a:lnTo>
                    <a:pt x="1559" y="631"/>
                  </a:lnTo>
                  <a:lnTo>
                    <a:pt x="1563" y="625"/>
                  </a:lnTo>
                  <a:lnTo>
                    <a:pt x="1567" y="621"/>
                  </a:lnTo>
                  <a:lnTo>
                    <a:pt x="1573" y="615"/>
                  </a:lnTo>
                  <a:lnTo>
                    <a:pt x="1567" y="609"/>
                  </a:lnTo>
                  <a:lnTo>
                    <a:pt x="1573" y="611"/>
                  </a:lnTo>
                  <a:lnTo>
                    <a:pt x="1571" y="607"/>
                  </a:lnTo>
                  <a:lnTo>
                    <a:pt x="1567" y="607"/>
                  </a:lnTo>
                  <a:lnTo>
                    <a:pt x="1569" y="605"/>
                  </a:lnTo>
                  <a:lnTo>
                    <a:pt x="1571" y="605"/>
                  </a:lnTo>
                  <a:lnTo>
                    <a:pt x="1569" y="601"/>
                  </a:lnTo>
                  <a:lnTo>
                    <a:pt x="1569" y="599"/>
                  </a:lnTo>
                  <a:lnTo>
                    <a:pt x="1569" y="595"/>
                  </a:lnTo>
                  <a:lnTo>
                    <a:pt x="1567" y="595"/>
                  </a:lnTo>
                  <a:lnTo>
                    <a:pt x="1565" y="595"/>
                  </a:lnTo>
                  <a:lnTo>
                    <a:pt x="1563" y="593"/>
                  </a:lnTo>
                  <a:lnTo>
                    <a:pt x="1569" y="595"/>
                  </a:lnTo>
                  <a:lnTo>
                    <a:pt x="1571" y="593"/>
                  </a:lnTo>
                  <a:lnTo>
                    <a:pt x="1571" y="591"/>
                  </a:lnTo>
                  <a:lnTo>
                    <a:pt x="1571" y="589"/>
                  </a:lnTo>
                  <a:lnTo>
                    <a:pt x="1569" y="587"/>
                  </a:lnTo>
                  <a:lnTo>
                    <a:pt x="1567" y="585"/>
                  </a:lnTo>
                  <a:lnTo>
                    <a:pt x="1569" y="585"/>
                  </a:lnTo>
                  <a:lnTo>
                    <a:pt x="1569" y="583"/>
                  </a:lnTo>
                  <a:lnTo>
                    <a:pt x="1559" y="579"/>
                  </a:lnTo>
                  <a:lnTo>
                    <a:pt x="1561" y="579"/>
                  </a:lnTo>
                  <a:lnTo>
                    <a:pt x="1559" y="577"/>
                  </a:lnTo>
                  <a:lnTo>
                    <a:pt x="1555" y="579"/>
                  </a:lnTo>
                  <a:lnTo>
                    <a:pt x="1553" y="579"/>
                  </a:lnTo>
                  <a:lnTo>
                    <a:pt x="1549" y="587"/>
                  </a:lnTo>
                  <a:lnTo>
                    <a:pt x="1549" y="581"/>
                  </a:lnTo>
                  <a:lnTo>
                    <a:pt x="1551" y="577"/>
                  </a:lnTo>
                  <a:lnTo>
                    <a:pt x="1549" y="573"/>
                  </a:lnTo>
                  <a:lnTo>
                    <a:pt x="1551" y="569"/>
                  </a:lnTo>
                  <a:lnTo>
                    <a:pt x="1549" y="569"/>
                  </a:lnTo>
                  <a:lnTo>
                    <a:pt x="1539" y="567"/>
                  </a:lnTo>
                  <a:lnTo>
                    <a:pt x="1533" y="569"/>
                  </a:lnTo>
                  <a:lnTo>
                    <a:pt x="1537" y="569"/>
                  </a:lnTo>
                  <a:lnTo>
                    <a:pt x="1543" y="571"/>
                  </a:lnTo>
                  <a:lnTo>
                    <a:pt x="1541" y="571"/>
                  </a:lnTo>
                  <a:lnTo>
                    <a:pt x="1537" y="571"/>
                  </a:lnTo>
                  <a:lnTo>
                    <a:pt x="1531" y="573"/>
                  </a:lnTo>
                  <a:lnTo>
                    <a:pt x="1527" y="575"/>
                  </a:lnTo>
                  <a:lnTo>
                    <a:pt x="1525" y="577"/>
                  </a:lnTo>
                  <a:lnTo>
                    <a:pt x="1521" y="579"/>
                  </a:lnTo>
                  <a:lnTo>
                    <a:pt x="1515" y="585"/>
                  </a:lnTo>
                  <a:lnTo>
                    <a:pt x="1513" y="587"/>
                  </a:lnTo>
                  <a:lnTo>
                    <a:pt x="1507" y="591"/>
                  </a:lnTo>
                  <a:lnTo>
                    <a:pt x="1507" y="583"/>
                  </a:lnTo>
                  <a:lnTo>
                    <a:pt x="1501" y="581"/>
                  </a:lnTo>
                  <a:lnTo>
                    <a:pt x="1497" y="579"/>
                  </a:lnTo>
                  <a:lnTo>
                    <a:pt x="1497" y="577"/>
                  </a:lnTo>
                  <a:lnTo>
                    <a:pt x="1499" y="577"/>
                  </a:lnTo>
                  <a:lnTo>
                    <a:pt x="1501" y="577"/>
                  </a:lnTo>
                  <a:lnTo>
                    <a:pt x="1503" y="579"/>
                  </a:lnTo>
                  <a:lnTo>
                    <a:pt x="1505" y="581"/>
                  </a:lnTo>
                  <a:lnTo>
                    <a:pt x="1509" y="581"/>
                  </a:lnTo>
                  <a:lnTo>
                    <a:pt x="1513" y="575"/>
                  </a:lnTo>
                  <a:lnTo>
                    <a:pt x="1517" y="575"/>
                  </a:lnTo>
                  <a:lnTo>
                    <a:pt x="1529" y="571"/>
                  </a:lnTo>
                  <a:lnTo>
                    <a:pt x="1527" y="569"/>
                  </a:lnTo>
                  <a:lnTo>
                    <a:pt x="1521" y="573"/>
                  </a:lnTo>
                  <a:lnTo>
                    <a:pt x="1517" y="573"/>
                  </a:lnTo>
                  <a:lnTo>
                    <a:pt x="1519" y="571"/>
                  </a:lnTo>
                  <a:lnTo>
                    <a:pt x="1531" y="569"/>
                  </a:lnTo>
                  <a:lnTo>
                    <a:pt x="1535" y="565"/>
                  </a:lnTo>
                  <a:lnTo>
                    <a:pt x="1541" y="563"/>
                  </a:lnTo>
                  <a:lnTo>
                    <a:pt x="1543" y="563"/>
                  </a:lnTo>
                  <a:lnTo>
                    <a:pt x="1545" y="563"/>
                  </a:lnTo>
                  <a:lnTo>
                    <a:pt x="1547" y="563"/>
                  </a:lnTo>
                  <a:lnTo>
                    <a:pt x="1547" y="561"/>
                  </a:lnTo>
                  <a:lnTo>
                    <a:pt x="1547" y="559"/>
                  </a:lnTo>
                  <a:lnTo>
                    <a:pt x="1547" y="557"/>
                  </a:lnTo>
                  <a:lnTo>
                    <a:pt x="1545" y="557"/>
                  </a:lnTo>
                  <a:lnTo>
                    <a:pt x="1543" y="555"/>
                  </a:lnTo>
                  <a:lnTo>
                    <a:pt x="1541" y="555"/>
                  </a:lnTo>
                  <a:lnTo>
                    <a:pt x="1541" y="553"/>
                  </a:lnTo>
                  <a:lnTo>
                    <a:pt x="1539" y="549"/>
                  </a:lnTo>
                  <a:lnTo>
                    <a:pt x="1537" y="551"/>
                  </a:lnTo>
                  <a:lnTo>
                    <a:pt x="1537" y="553"/>
                  </a:lnTo>
                  <a:lnTo>
                    <a:pt x="1535" y="555"/>
                  </a:lnTo>
                  <a:lnTo>
                    <a:pt x="1529" y="551"/>
                  </a:lnTo>
                  <a:lnTo>
                    <a:pt x="1527" y="551"/>
                  </a:lnTo>
                  <a:lnTo>
                    <a:pt x="1525" y="545"/>
                  </a:lnTo>
                  <a:lnTo>
                    <a:pt x="1523" y="547"/>
                  </a:lnTo>
                  <a:lnTo>
                    <a:pt x="1523" y="543"/>
                  </a:lnTo>
                  <a:lnTo>
                    <a:pt x="1515" y="551"/>
                  </a:lnTo>
                  <a:lnTo>
                    <a:pt x="1519" y="543"/>
                  </a:lnTo>
                  <a:lnTo>
                    <a:pt x="1515" y="543"/>
                  </a:lnTo>
                  <a:lnTo>
                    <a:pt x="1515" y="541"/>
                  </a:lnTo>
                  <a:lnTo>
                    <a:pt x="1513" y="541"/>
                  </a:lnTo>
                  <a:lnTo>
                    <a:pt x="1511" y="543"/>
                  </a:lnTo>
                  <a:lnTo>
                    <a:pt x="1509" y="541"/>
                  </a:lnTo>
                  <a:lnTo>
                    <a:pt x="1505" y="543"/>
                  </a:lnTo>
                  <a:lnTo>
                    <a:pt x="1505" y="541"/>
                  </a:lnTo>
                  <a:lnTo>
                    <a:pt x="1507" y="539"/>
                  </a:lnTo>
                  <a:lnTo>
                    <a:pt x="1507" y="535"/>
                  </a:lnTo>
                  <a:lnTo>
                    <a:pt x="1505" y="535"/>
                  </a:lnTo>
                  <a:lnTo>
                    <a:pt x="1507" y="533"/>
                  </a:lnTo>
                  <a:lnTo>
                    <a:pt x="1507" y="531"/>
                  </a:lnTo>
                  <a:lnTo>
                    <a:pt x="1505" y="531"/>
                  </a:lnTo>
                  <a:lnTo>
                    <a:pt x="1503" y="531"/>
                  </a:lnTo>
                  <a:lnTo>
                    <a:pt x="1503" y="529"/>
                  </a:lnTo>
                  <a:lnTo>
                    <a:pt x="1501" y="527"/>
                  </a:lnTo>
                  <a:lnTo>
                    <a:pt x="1493" y="527"/>
                  </a:lnTo>
                  <a:lnTo>
                    <a:pt x="1495" y="525"/>
                  </a:lnTo>
                  <a:lnTo>
                    <a:pt x="1493" y="523"/>
                  </a:lnTo>
                  <a:lnTo>
                    <a:pt x="1493" y="519"/>
                  </a:lnTo>
                  <a:lnTo>
                    <a:pt x="1483" y="519"/>
                  </a:lnTo>
                  <a:lnTo>
                    <a:pt x="1485" y="517"/>
                  </a:lnTo>
                  <a:lnTo>
                    <a:pt x="1487" y="517"/>
                  </a:lnTo>
                  <a:lnTo>
                    <a:pt x="1487" y="515"/>
                  </a:lnTo>
                  <a:lnTo>
                    <a:pt x="1483" y="513"/>
                  </a:lnTo>
                  <a:lnTo>
                    <a:pt x="1485" y="511"/>
                  </a:lnTo>
                  <a:lnTo>
                    <a:pt x="1487" y="511"/>
                  </a:lnTo>
                  <a:lnTo>
                    <a:pt x="1487" y="509"/>
                  </a:lnTo>
                  <a:lnTo>
                    <a:pt x="1471" y="507"/>
                  </a:lnTo>
                  <a:lnTo>
                    <a:pt x="1481" y="507"/>
                  </a:lnTo>
                  <a:lnTo>
                    <a:pt x="1481" y="505"/>
                  </a:lnTo>
                  <a:lnTo>
                    <a:pt x="1477" y="505"/>
                  </a:lnTo>
                  <a:lnTo>
                    <a:pt x="1477" y="503"/>
                  </a:lnTo>
                  <a:lnTo>
                    <a:pt x="1485" y="507"/>
                  </a:lnTo>
                  <a:lnTo>
                    <a:pt x="1487" y="507"/>
                  </a:lnTo>
                  <a:lnTo>
                    <a:pt x="1487" y="503"/>
                  </a:lnTo>
                  <a:lnTo>
                    <a:pt x="1491" y="497"/>
                  </a:lnTo>
                  <a:lnTo>
                    <a:pt x="1491" y="495"/>
                  </a:lnTo>
                  <a:lnTo>
                    <a:pt x="1485" y="493"/>
                  </a:lnTo>
                  <a:lnTo>
                    <a:pt x="1487" y="491"/>
                  </a:lnTo>
                  <a:lnTo>
                    <a:pt x="1485" y="487"/>
                  </a:lnTo>
                  <a:lnTo>
                    <a:pt x="1477" y="487"/>
                  </a:lnTo>
                  <a:lnTo>
                    <a:pt x="1481" y="487"/>
                  </a:lnTo>
                  <a:lnTo>
                    <a:pt x="1485" y="483"/>
                  </a:lnTo>
                  <a:lnTo>
                    <a:pt x="1485" y="481"/>
                  </a:lnTo>
                  <a:lnTo>
                    <a:pt x="1483" y="479"/>
                  </a:lnTo>
                  <a:lnTo>
                    <a:pt x="1479" y="475"/>
                  </a:lnTo>
                  <a:lnTo>
                    <a:pt x="1477" y="475"/>
                  </a:lnTo>
                  <a:lnTo>
                    <a:pt x="1475" y="475"/>
                  </a:lnTo>
                  <a:lnTo>
                    <a:pt x="1475" y="473"/>
                  </a:lnTo>
                  <a:lnTo>
                    <a:pt x="1477" y="473"/>
                  </a:lnTo>
                  <a:lnTo>
                    <a:pt x="1477" y="471"/>
                  </a:lnTo>
                  <a:lnTo>
                    <a:pt x="1475" y="469"/>
                  </a:lnTo>
                  <a:lnTo>
                    <a:pt x="1473" y="469"/>
                  </a:lnTo>
                  <a:lnTo>
                    <a:pt x="1471" y="469"/>
                  </a:lnTo>
                  <a:lnTo>
                    <a:pt x="1469" y="471"/>
                  </a:lnTo>
                  <a:lnTo>
                    <a:pt x="1467" y="471"/>
                  </a:lnTo>
                  <a:lnTo>
                    <a:pt x="1469" y="467"/>
                  </a:lnTo>
                  <a:lnTo>
                    <a:pt x="1473" y="467"/>
                  </a:lnTo>
                  <a:lnTo>
                    <a:pt x="1473" y="465"/>
                  </a:lnTo>
                  <a:lnTo>
                    <a:pt x="1473" y="464"/>
                  </a:lnTo>
                  <a:lnTo>
                    <a:pt x="1475" y="464"/>
                  </a:lnTo>
                  <a:lnTo>
                    <a:pt x="1475" y="460"/>
                  </a:lnTo>
                  <a:lnTo>
                    <a:pt x="1463" y="460"/>
                  </a:lnTo>
                  <a:lnTo>
                    <a:pt x="1461" y="460"/>
                  </a:lnTo>
                  <a:lnTo>
                    <a:pt x="1461" y="458"/>
                  </a:lnTo>
                  <a:lnTo>
                    <a:pt x="1463" y="458"/>
                  </a:lnTo>
                  <a:lnTo>
                    <a:pt x="1465" y="460"/>
                  </a:lnTo>
                  <a:lnTo>
                    <a:pt x="1471" y="458"/>
                  </a:lnTo>
                  <a:lnTo>
                    <a:pt x="1471" y="456"/>
                  </a:lnTo>
                  <a:lnTo>
                    <a:pt x="1469" y="456"/>
                  </a:lnTo>
                  <a:lnTo>
                    <a:pt x="1469" y="454"/>
                  </a:lnTo>
                  <a:lnTo>
                    <a:pt x="1469" y="452"/>
                  </a:lnTo>
                  <a:lnTo>
                    <a:pt x="1467" y="452"/>
                  </a:lnTo>
                  <a:lnTo>
                    <a:pt x="1465" y="452"/>
                  </a:lnTo>
                  <a:lnTo>
                    <a:pt x="1465" y="450"/>
                  </a:lnTo>
                  <a:lnTo>
                    <a:pt x="1465" y="448"/>
                  </a:lnTo>
                  <a:lnTo>
                    <a:pt x="1467" y="444"/>
                  </a:lnTo>
                  <a:lnTo>
                    <a:pt x="1465" y="444"/>
                  </a:lnTo>
                  <a:lnTo>
                    <a:pt x="1461" y="446"/>
                  </a:lnTo>
                  <a:lnTo>
                    <a:pt x="1457" y="446"/>
                  </a:lnTo>
                  <a:lnTo>
                    <a:pt x="1455" y="446"/>
                  </a:lnTo>
                  <a:lnTo>
                    <a:pt x="1453" y="446"/>
                  </a:lnTo>
                  <a:lnTo>
                    <a:pt x="1451" y="448"/>
                  </a:lnTo>
                  <a:lnTo>
                    <a:pt x="1453" y="446"/>
                  </a:lnTo>
                  <a:lnTo>
                    <a:pt x="1455" y="444"/>
                  </a:lnTo>
                  <a:lnTo>
                    <a:pt x="1461" y="444"/>
                  </a:lnTo>
                  <a:lnTo>
                    <a:pt x="1463" y="442"/>
                  </a:lnTo>
                  <a:lnTo>
                    <a:pt x="1463" y="440"/>
                  </a:lnTo>
                  <a:lnTo>
                    <a:pt x="1461" y="440"/>
                  </a:lnTo>
                  <a:lnTo>
                    <a:pt x="1461" y="438"/>
                  </a:lnTo>
                  <a:lnTo>
                    <a:pt x="1459" y="436"/>
                  </a:lnTo>
                  <a:lnTo>
                    <a:pt x="1459" y="438"/>
                  </a:lnTo>
                  <a:lnTo>
                    <a:pt x="1457" y="436"/>
                  </a:lnTo>
                  <a:lnTo>
                    <a:pt x="1455" y="436"/>
                  </a:lnTo>
                  <a:lnTo>
                    <a:pt x="1459" y="432"/>
                  </a:lnTo>
                  <a:lnTo>
                    <a:pt x="1455" y="430"/>
                  </a:lnTo>
                  <a:lnTo>
                    <a:pt x="1453" y="432"/>
                  </a:lnTo>
                  <a:lnTo>
                    <a:pt x="1453" y="430"/>
                  </a:lnTo>
                  <a:lnTo>
                    <a:pt x="1455" y="428"/>
                  </a:lnTo>
                  <a:lnTo>
                    <a:pt x="1451" y="428"/>
                  </a:lnTo>
                  <a:lnTo>
                    <a:pt x="1451" y="422"/>
                  </a:lnTo>
                  <a:lnTo>
                    <a:pt x="1449" y="422"/>
                  </a:lnTo>
                  <a:lnTo>
                    <a:pt x="1449" y="418"/>
                  </a:lnTo>
                  <a:lnTo>
                    <a:pt x="1449" y="416"/>
                  </a:lnTo>
                  <a:lnTo>
                    <a:pt x="1449" y="414"/>
                  </a:lnTo>
                  <a:lnTo>
                    <a:pt x="1447" y="414"/>
                  </a:lnTo>
                  <a:lnTo>
                    <a:pt x="1449" y="412"/>
                  </a:lnTo>
                  <a:lnTo>
                    <a:pt x="1447" y="410"/>
                  </a:lnTo>
                  <a:lnTo>
                    <a:pt x="1445" y="410"/>
                  </a:lnTo>
                  <a:lnTo>
                    <a:pt x="1443" y="410"/>
                  </a:lnTo>
                  <a:lnTo>
                    <a:pt x="1441" y="414"/>
                  </a:lnTo>
                  <a:lnTo>
                    <a:pt x="1439" y="416"/>
                  </a:lnTo>
                  <a:lnTo>
                    <a:pt x="1437" y="418"/>
                  </a:lnTo>
                  <a:lnTo>
                    <a:pt x="1433" y="426"/>
                  </a:lnTo>
                  <a:lnTo>
                    <a:pt x="1437" y="434"/>
                  </a:lnTo>
                  <a:lnTo>
                    <a:pt x="1435" y="434"/>
                  </a:lnTo>
                  <a:lnTo>
                    <a:pt x="1435" y="438"/>
                  </a:lnTo>
                  <a:lnTo>
                    <a:pt x="1433" y="438"/>
                  </a:lnTo>
                  <a:lnTo>
                    <a:pt x="1433" y="440"/>
                  </a:lnTo>
                  <a:lnTo>
                    <a:pt x="1431" y="438"/>
                  </a:lnTo>
                  <a:lnTo>
                    <a:pt x="1433" y="442"/>
                  </a:lnTo>
                  <a:lnTo>
                    <a:pt x="1431" y="446"/>
                  </a:lnTo>
                  <a:lnTo>
                    <a:pt x="1429" y="446"/>
                  </a:lnTo>
                  <a:lnTo>
                    <a:pt x="1429" y="448"/>
                  </a:lnTo>
                  <a:lnTo>
                    <a:pt x="1429" y="450"/>
                  </a:lnTo>
                  <a:lnTo>
                    <a:pt x="1427" y="450"/>
                  </a:lnTo>
                  <a:lnTo>
                    <a:pt x="1425" y="448"/>
                  </a:lnTo>
                  <a:lnTo>
                    <a:pt x="1429" y="456"/>
                  </a:lnTo>
                  <a:lnTo>
                    <a:pt x="1425" y="462"/>
                  </a:lnTo>
                  <a:lnTo>
                    <a:pt x="1427" y="458"/>
                  </a:lnTo>
                  <a:lnTo>
                    <a:pt x="1425" y="454"/>
                  </a:lnTo>
                  <a:lnTo>
                    <a:pt x="1423" y="454"/>
                  </a:lnTo>
                  <a:lnTo>
                    <a:pt x="1421" y="450"/>
                  </a:lnTo>
                  <a:lnTo>
                    <a:pt x="1417" y="456"/>
                  </a:lnTo>
                  <a:lnTo>
                    <a:pt x="1417" y="460"/>
                  </a:lnTo>
                  <a:lnTo>
                    <a:pt x="1411" y="462"/>
                  </a:lnTo>
                  <a:lnTo>
                    <a:pt x="1404" y="465"/>
                  </a:lnTo>
                  <a:lnTo>
                    <a:pt x="1404" y="469"/>
                  </a:lnTo>
                  <a:lnTo>
                    <a:pt x="1402" y="469"/>
                  </a:lnTo>
                  <a:lnTo>
                    <a:pt x="1402" y="465"/>
                  </a:lnTo>
                  <a:lnTo>
                    <a:pt x="1402" y="464"/>
                  </a:lnTo>
                  <a:lnTo>
                    <a:pt x="1402" y="462"/>
                  </a:lnTo>
                  <a:lnTo>
                    <a:pt x="1400" y="464"/>
                  </a:lnTo>
                  <a:lnTo>
                    <a:pt x="1400" y="458"/>
                  </a:lnTo>
                  <a:lnTo>
                    <a:pt x="1398" y="460"/>
                  </a:lnTo>
                  <a:lnTo>
                    <a:pt x="1394" y="469"/>
                  </a:lnTo>
                  <a:lnTo>
                    <a:pt x="1382" y="477"/>
                  </a:lnTo>
                  <a:lnTo>
                    <a:pt x="1394" y="469"/>
                  </a:lnTo>
                  <a:lnTo>
                    <a:pt x="1396" y="462"/>
                  </a:lnTo>
                  <a:lnTo>
                    <a:pt x="1396" y="458"/>
                  </a:lnTo>
                  <a:lnTo>
                    <a:pt x="1394" y="456"/>
                  </a:lnTo>
                  <a:lnTo>
                    <a:pt x="1392" y="450"/>
                  </a:lnTo>
                  <a:lnTo>
                    <a:pt x="1390" y="450"/>
                  </a:lnTo>
                  <a:lnTo>
                    <a:pt x="1380" y="450"/>
                  </a:lnTo>
                  <a:lnTo>
                    <a:pt x="1374" y="456"/>
                  </a:lnTo>
                  <a:lnTo>
                    <a:pt x="1372" y="454"/>
                  </a:lnTo>
                  <a:lnTo>
                    <a:pt x="1368" y="454"/>
                  </a:lnTo>
                  <a:lnTo>
                    <a:pt x="1368" y="452"/>
                  </a:lnTo>
                  <a:lnTo>
                    <a:pt x="1372" y="452"/>
                  </a:lnTo>
                  <a:lnTo>
                    <a:pt x="1372" y="450"/>
                  </a:lnTo>
                  <a:lnTo>
                    <a:pt x="1372" y="446"/>
                  </a:lnTo>
                  <a:lnTo>
                    <a:pt x="1374" y="446"/>
                  </a:lnTo>
                  <a:lnTo>
                    <a:pt x="1376" y="448"/>
                  </a:lnTo>
                  <a:lnTo>
                    <a:pt x="1376" y="450"/>
                  </a:lnTo>
                  <a:lnTo>
                    <a:pt x="1380" y="446"/>
                  </a:lnTo>
                  <a:lnTo>
                    <a:pt x="1382" y="448"/>
                  </a:lnTo>
                  <a:lnTo>
                    <a:pt x="1382" y="446"/>
                  </a:lnTo>
                  <a:lnTo>
                    <a:pt x="1382" y="444"/>
                  </a:lnTo>
                  <a:lnTo>
                    <a:pt x="1378" y="444"/>
                  </a:lnTo>
                  <a:lnTo>
                    <a:pt x="1378" y="442"/>
                  </a:lnTo>
                  <a:lnTo>
                    <a:pt x="1382" y="440"/>
                  </a:lnTo>
                  <a:lnTo>
                    <a:pt x="1382" y="438"/>
                  </a:lnTo>
                  <a:lnTo>
                    <a:pt x="1380" y="438"/>
                  </a:lnTo>
                  <a:lnTo>
                    <a:pt x="1376" y="438"/>
                  </a:lnTo>
                  <a:lnTo>
                    <a:pt x="1380" y="430"/>
                  </a:lnTo>
                  <a:lnTo>
                    <a:pt x="1378" y="428"/>
                  </a:lnTo>
                  <a:lnTo>
                    <a:pt x="1380" y="428"/>
                  </a:lnTo>
                  <a:lnTo>
                    <a:pt x="1378" y="424"/>
                  </a:lnTo>
                  <a:lnTo>
                    <a:pt x="1376" y="422"/>
                  </a:lnTo>
                  <a:lnTo>
                    <a:pt x="1372" y="420"/>
                  </a:lnTo>
                  <a:lnTo>
                    <a:pt x="1364" y="422"/>
                  </a:lnTo>
                  <a:lnTo>
                    <a:pt x="1358" y="418"/>
                  </a:lnTo>
                  <a:lnTo>
                    <a:pt x="1354" y="418"/>
                  </a:lnTo>
                  <a:lnTo>
                    <a:pt x="1356" y="416"/>
                  </a:lnTo>
                  <a:lnTo>
                    <a:pt x="1358" y="416"/>
                  </a:lnTo>
                  <a:lnTo>
                    <a:pt x="1360" y="418"/>
                  </a:lnTo>
                  <a:lnTo>
                    <a:pt x="1374" y="420"/>
                  </a:lnTo>
                  <a:lnTo>
                    <a:pt x="1376" y="418"/>
                  </a:lnTo>
                  <a:lnTo>
                    <a:pt x="1380" y="416"/>
                  </a:lnTo>
                  <a:lnTo>
                    <a:pt x="1378" y="412"/>
                  </a:lnTo>
                  <a:lnTo>
                    <a:pt x="1376" y="408"/>
                  </a:lnTo>
                  <a:lnTo>
                    <a:pt x="1376" y="406"/>
                  </a:lnTo>
                  <a:lnTo>
                    <a:pt x="1376" y="404"/>
                  </a:lnTo>
                  <a:lnTo>
                    <a:pt x="1376" y="400"/>
                  </a:lnTo>
                  <a:lnTo>
                    <a:pt x="1378" y="398"/>
                  </a:lnTo>
                  <a:lnTo>
                    <a:pt x="1380" y="396"/>
                  </a:lnTo>
                  <a:lnTo>
                    <a:pt x="1380" y="394"/>
                  </a:lnTo>
                  <a:lnTo>
                    <a:pt x="1376" y="388"/>
                  </a:lnTo>
                  <a:lnTo>
                    <a:pt x="1374" y="390"/>
                  </a:lnTo>
                  <a:lnTo>
                    <a:pt x="1374" y="392"/>
                  </a:lnTo>
                  <a:lnTo>
                    <a:pt x="1370" y="394"/>
                  </a:lnTo>
                  <a:lnTo>
                    <a:pt x="1368" y="394"/>
                  </a:lnTo>
                  <a:lnTo>
                    <a:pt x="1368" y="392"/>
                  </a:lnTo>
                  <a:lnTo>
                    <a:pt x="1368" y="390"/>
                  </a:lnTo>
                  <a:lnTo>
                    <a:pt x="1366" y="388"/>
                  </a:lnTo>
                  <a:lnTo>
                    <a:pt x="1364" y="390"/>
                  </a:lnTo>
                  <a:lnTo>
                    <a:pt x="1360" y="388"/>
                  </a:lnTo>
                  <a:lnTo>
                    <a:pt x="1358" y="390"/>
                  </a:lnTo>
                  <a:lnTo>
                    <a:pt x="1356" y="388"/>
                  </a:lnTo>
                  <a:lnTo>
                    <a:pt x="1356" y="386"/>
                  </a:lnTo>
                  <a:lnTo>
                    <a:pt x="1354" y="386"/>
                  </a:lnTo>
                  <a:lnTo>
                    <a:pt x="1348" y="386"/>
                  </a:lnTo>
                  <a:lnTo>
                    <a:pt x="1350" y="384"/>
                  </a:lnTo>
                  <a:lnTo>
                    <a:pt x="1346" y="384"/>
                  </a:lnTo>
                  <a:lnTo>
                    <a:pt x="1344" y="380"/>
                  </a:lnTo>
                  <a:lnTo>
                    <a:pt x="1344" y="378"/>
                  </a:lnTo>
                  <a:lnTo>
                    <a:pt x="1346" y="376"/>
                  </a:lnTo>
                  <a:lnTo>
                    <a:pt x="1348" y="376"/>
                  </a:lnTo>
                  <a:lnTo>
                    <a:pt x="1348" y="374"/>
                  </a:lnTo>
                  <a:lnTo>
                    <a:pt x="1348" y="372"/>
                  </a:lnTo>
                  <a:lnTo>
                    <a:pt x="1346" y="372"/>
                  </a:lnTo>
                  <a:lnTo>
                    <a:pt x="1344" y="372"/>
                  </a:lnTo>
                  <a:lnTo>
                    <a:pt x="1342" y="374"/>
                  </a:lnTo>
                  <a:lnTo>
                    <a:pt x="1340" y="374"/>
                  </a:lnTo>
                  <a:lnTo>
                    <a:pt x="1340" y="372"/>
                  </a:lnTo>
                  <a:lnTo>
                    <a:pt x="1342" y="372"/>
                  </a:lnTo>
                  <a:lnTo>
                    <a:pt x="1340" y="370"/>
                  </a:lnTo>
                  <a:lnTo>
                    <a:pt x="1340" y="368"/>
                  </a:lnTo>
                  <a:lnTo>
                    <a:pt x="1340" y="364"/>
                  </a:lnTo>
                  <a:lnTo>
                    <a:pt x="1336" y="362"/>
                  </a:lnTo>
                  <a:lnTo>
                    <a:pt x="1336" y="366"/>
                  </a:lnTo>
                  <a:lnTo>
                    <a:pt x="1334" y="366"/>
                  </a:lnTo>
                  <a:lnTo>
                    <a:pt x="1332" y="366"/>
                  </a:lnTo>
                  <a:lnTo>
                    <a:pt x="1334" y="360"/>
                  </a:lnTo>
                  <a:lnTo>
                    <a:pt x="1334" y="358"/>
                  </a:lnTo>
                  <a:lnTo>
                    <a:pt x="1334" y="356"/>
                  </a:lnTo>
                  <a:lnTo>
                    <a:pt x="1332" y="356"/>
                  </a:lnTo>
                  <a:lnTo>
                    <a:pt x="1328" y="354"/>
                  </a:lnTo>
                  <a:lnTo>
                    <a:pt x="1326" y="352"/>
                  </a:lnTo>
                  <a:lnTo>
                    <a:pt x="1316" y="348"/>
                  </a:lnTo>
                  <a:lnTo>
                    <a:pt x="1314" y="350"/>
                  </a:lnTo>
                  <a:lnTo>
                    <a:pt x="1306" y="354"/>
                  </a:lnTo>
                  <a:lnTo>
                    <a:pt x="1304" y="354"/>
                  </a:lnTo>
                  <a:lnTo>
                    <a:pt x="1304" y="356"/>
                  </a:lnTo>
                  <a:lnTo>
                    <a:pt x="1300" y="356"/>
                  </a:lnTo>
                  <a:lnTo>
                    <a:pt x="1300" y="354"/>
                  </a:lnTo>
                  <a:lnTo>
                    <a:pt x="1300" y="352"/>
                  </a:lnTo>
                  <a:lnTo>
                    <a:pt x="1294" y="352"/>
                  </a:lnTo>
                  <a:lnTo>
                    <a:pt x="1292" y="354"/>
                  </a:lnTo>
                  <a:lnTo>
                    <a:pt x="1292" y="352"/>
                  </a:lnTo>
                  <a:lnTo>
                    <a:pt x="1284" y="350"/>
                  </a:lnTo>
                  <a:lnTo>
                    <a:pt x="1284" y="348"/>
                  </a:lnTo>
                  <a:lnTo>
                    <a:pt x="1282" y="348"/>
                  </a:lnTo>
                  <a:lnTo>
                    <a:pt x="1268" y="346"/>
                  </a:lnTo>
                  <a:lnTo>
                    <a:pt x="1266" y="346"/>
                  </a:lnTo>
                  <a:lnTo>
                    <a:pt x="1266" y="344"/>
                  </a:lnTo>
                  <a:lnTo>
                    <a:pt x="1264" y="344"/>
                  </a:lnTo>
                  <a:lnTo>
                    <a:pt x="1258" y="352"/>
                  </a:lnTo>
                  <a:lnTo>
                    <a:pt x="1256" y="354"/>
                  </a:lnTo>
                  <a:lnTo>
                    <a:pt x="1256" y="362"/>
                  </a:lnTo>
                  <a:lnTo>
                    <a:pt x="1256" y="364"/>
                  </a:lnTo>
                  <a:lnTo>
                    <a:pt x="1258" y="368"/>
                  </a:lnTo>
                  <a:lnTo>
                    <a:pt x="1260" y="370"/>
                  </a:lnTo>
                  <a:lnTo>
                    <a:pt x="1262" y="370"/>
                  </a:lnTo>
                  <a:lnTo>
                    <a:pt x="1264" y="372"/>
                  </a:lnTo>
                  <a:lnTo>
                    <a:pt x="1266" y="372"/>
                  </a:lnTo>
                  <a:lnTo>
                    <a:pt x="1266" y="370"/>
                  </a:lnTo>
                  <a:lnTo>
                    <a:pt x="1266" y="374"/>
                  </a:lnTo>
                  <a:lnTo>
                    <a:pt x="1264" y="374"/>
                  </a:lnTo>
                  <a:lnTo>
                    <a:pt x="1264" y="376"/>
                  </a:lnTo>
                  <a:lnTo>
                    <a:pt x="1262" y="378"/>
                  </a:lnTo>
                  <a:lnTo>
                    <a:pt x="1262" y="380"/>
                  </a:lnTo>
                  <a:lnTo>
                    <a:pt x="1262" y="382"/>
                  </a:lnTo>
                  <a:lnTo>
                    <a:pt x="1260" y="384"/>
                  </a:lnTo>
                  <a:lnTo>
                    <a:pt x="1258" y="388"/>
                  </a:lnTo>
                  <a:lnTo>
                    <a:pt x="1256" y="392"/>
                  </a:lnTo>
                  <a:lnTo>
                    <a:pt x="1256" y="396"/>
                  </a:lnTo>
                  <a:lnTo>
                    <a:pt x="1258" y="398"/>
                  </a:lnTo>
                  <a:lnTo>
                    <a:pt x="1260" y="398"/>
                  </a:lnTo>
                  <a:lnTo>
                    <a:pt x="1262" y="398"/>
                  </a:lnTo>
                  <a:lnTo>
                    <a:pt x="1264" y="398"/>
                  </a:lnTo>
                  <a:lnTo>
                    <a:pt x="1266" y="398"/>
                  </a:lnTo>
                  <a:lnTo>
                    <a:pt x="1262" y="400"/>
                  </a:lnTo>
                  <a:lnTo>
                    <a:pt x="1262" y="402"/>
                  </a:lnTo>
                  <a:lnTo>
                    <a:pt x="1262" y="408"/>
                  </a:lnTo>
                  <a:lnTo>
                    <a:pt x="1264" y="412"/>
                  </a:lnTo>
                  <a:lnTo>
                    <a:pt x="1266" y="414"/>
                  </a:lnTo>
                  <a:lnTo>
                    <a:pt x="1266" y="418"/>
                  </a:lnTo>
                  <a:lnTo>
                    <a:pt x="1264" y="418"/>
                  </a:lnTo>
                  <a:lnTo>
                    <a:pt x="1262" y="418"/>
                  </a:lnTo>
                  <a:lnTo>
                    <a:pt x="1262" y="420"/>
                  </a:lnTo>
                  <a:lnTo>
                    <a:pt x="1268" y="420"/>
                  </a:lnTo>
                  <a:lnTo>
                    <a:pt x="1270" y="420"/>
                  </a:lnTo>
                  <a:lnTo>
                    <a:pt x="1268" y="424"/>
                  </a:lnTo>
                  <a:lnTo>
                    <a:pt x="1266" y="428"/>
                  </a:lnTo>
                  <a:lnTo>
                    <a:pt x="1268" y="430"/>
                  </a:lnTo>
                  <a:lnTo>
                    <a:pt x="1272" y="430"/>
                  </a:lnTo>
                  <a:lnTo>
                    <a:pt x="1266" y="432"/>
                  </a:lnTo>
                  <a:lnTo>
                    <a:pt x="1266" y="430"/>
                  </a:lnTo>
                  <a:lnTo>
                    <a:pt x="1262" y="430"/>
                  </a:lnTo>
                  <a:lnTo>
                    <a:pt x="1262" y="432"/>
                  </a:lnTo>
                  <a:lnTo>
                    <a:pt x="1262" y="436"/>
                  </a:lnTo>
                  <a:lnTo>
                    <a:pt x="1262" y="440"/>
                  </a:lnTo>
                  <a:lnTo>
                    <a:pt x="1258" y="440"/>
                  </a:lnTo>
                  <a:lnTo>
                    <a:pt x="1258" y="442"/>
                  </a:lnTo>
                  <a:lnTo>
                    <a:pt x="1252" y="442"/>
                  </a:lnTo>
                  <a:lnTo>
                    <a:pt x="1250" y="444"/>
                  </a:lnTo>
                  <a:lnTo>
                    <a:pt x="1248" y="444"/>
                  </a:lnTo>
                  <a:lnTo>
                    <a:pt x="1248" y="446"/>
                  </a:lnTo>
                  <a:lnTo>
                    <a:pt x="1248" y="452"/>
                  </a:lnTo>
                  <a:lnTo>
                    <a:pt x="1248" y="454"/>
                  </a:lnTo>
                  <a:lnTo>
                    <a:pt x="1264" y="465"/>
                  </a:lnTo>
                  <a:lnTo>
                    <a:pt x="1266" y="465"/>
                  </a:lnTo>
                  <a:lnTo>
                    <a:pt x="1274" y="497"/>
                  </a:lnTo>
                  <a:lnTo>
                    <a:pt x="1274" y="499"/>
                  </a:lnTo>
                  <a:lnTo>
                    <a:pt x="1276" y="517"/>
                  </a:lnTo>
                  <a:lnTo>
                    <a:pt x="1278" y="517"/>
                  </a:lnTo>
                  <a:lnTo>
                    <a:pt x="1280" y="509"/>
                  </a:lnTo>
                  <a:lnTo>
                    <a:pt x="1282" y="511"/>
                  </a:lnTo>
                  <a:lnTo>
                    <a:pt x="1282" y="517"/>
                  </a:lnTo>
                  <a:lnTo>
                    <a:pt x="1284" y="517"/>
                  </a:lnTo>
                  <a:lnTo>
                    <a:pt x="1284" y="521"/>
                  </a:lnTo>
                  <a:lnTo>
                    <a:pt x="1280" y="521"/>
                  </a:lnTo>
                  <a:lnTo>
                    <a:pt x="1278" y="519"/>
                  </a:lnTo>
                  <a:lnTo>
                    <a:pt x="1276" y="519"/>
                  </a:lnTo>
                  <a:lnTo>
                    <a:pt x="1276" y="521"/>
                  </a:lnTo>
                  <a:lnTo>
                    <a:pt x="1264" y="539"/>
                  </a:lnTo>
                  <a:lnTo>
                    <a:pt x="1234" y="559"/>
                  </a:lnTo>
                  <a:lnTo>
                    <a:pt x="1238" y="561"/>
                  </a:lnTo>
                  <a:lnTo>
                    <a:pt x="1246" y="577"/>
                  </a:lnTo>
                  <a:lnTo>
                    <a:pt x="1248" y="601"/>
                  </a:lnTo>
                  <a:lnTo>
                    <a:pt x="1248" y="603"/>
                  </a:lnTo>
                  <a:lnTo>
                    <a:pt x="1250" y="607"/>
                  </a:lnTo>
                  <a:lnTo>
                    <a:pt x="1250" y="609"/>
                  </a:lnTo>
                  <a:lnTo>
                    <a:pt x="1252" y="613"/>
                  </a:lnTo>
                  <a:lnTo>
                    <a:pt x="1254" y="613"/>
                  </a:lnTo>
                  <a:lnTo>
                    <a:pt x="1256" y="615"/>
                  </a:lnTo>
                  <a:lnTo>
                    <a:pt x="1260" y="613"/>
                  </a:lnTo>
                  <a:lnTo>
                    <a:pt x="1260" y="615"/>
                  </a:lnTo>
                  <a:lnTo>
                    <a:pt x="1258" y="615"/>
                  </a:lnTo>
                  <a:lnTo>
                    <a:pt x="1254" y="615"/>
                  </a:lnTo>
                  <a:lnTo>
                    <a:pt x="1252" y="617"/>
                  </a:lnTo>
                  <a:lnTo>
                    <a:pt x="1250" y="621"/>
                  </a:lnTo>
                  <a:lnTo>
                    <a:pt x="1248" y="621"/>
                  </a:lnTo>
                  <a:lnTo>
                    <a:pt x="1248" y="623"/>
                  </a:lnTo>
                  <a:lnTo>
                    <a:pt x="1244" y="623"/>
                  </a:lnTo>
                  <a:lnTo>
                    <a:pt x="1244" y="625"/>
                  </a:lnTo>
                  <a:lnTo>
                    <a:pt x="1248" y="629"/>
                  </a:lnTo>
                  <a:lnTo>
                    <a:pt x="1250" y="631"/>
                  </a:lnTo>
                  <a:lnTo>
                    <a:pt x="1250" y="633"/>
                  </a:lnTo>
                  <a:lnTo>
                    <a:pt x="1248" y="633"/>
                  </a:lnTo>
                  <a:lnTo>
                    <a:pt x="1248" y="635"/>
                  </a:lnTo>
                  <a:lnTo>
                    <a:pt x="1246" y="637"/>
                  </a:lnTo>
                  <a:lnTo>
                    <a:pt x="1244" y="631"/>
                  </a:lnTo>
                  <a:lnTo>
                    <a:pt x="1242" y="629"/>
                  </a:lnTo>
                  <a:lnTo>
                    <a:pt x="1240" y="627"/>
                  </a:lnTo>
                  <a:lnTo>
                    <a:pt x="1238" y="629"/>
                  </a:lnTo>
                  <a:lnTo>
                    <a:pt x="1238" y="631"/>
                  </a:lnTo>
                  <a:lnTo>
                    <a:pt x="1234" y="631"/>
                  </a:lnTo>
                  <a:lnTo>
                    <a:pt x="1234" y="633"/>
                  </a:lnTo>
                  <a:lnTo>
                    <a:pt x="1236" y="641"/>
                  </a:lnTo>
                  <a:lnTo>
                    <a:pt x="1234" y="641"/>
                  </a:lnTo>
                  <a:lnTo>
                    <a:pt x="1230" y="637"/>
                  </a:lnTo>
                  <a:lnTo>
                    <a:pt x="1228" y="637"/>
                  </a:lnTo>
                  <a:lnTo>
                    <a:pt x="1226" y="635"/>
                  </a:lnTo>
                  <a:lnTo>
                    <a:pt x="1224" y="635"/>
                  </a:lnTo>
                  <a:lnTo>
                    <a:pt x="1216" y="641"/>
                  </a:lnTo>
                  <a:lnTo>
                    <a:pt x="1222" y="635"/>
                  </a:lnTo>
                  <a:lnTo>
                    <a:pt x="1224" y="633"/>
                  </a:lnTo>
                  <a:lnTo>
                    <a:pt x="1222" y="625"/>
                  </a:lnTo>
                  <a:lnTo>
                    <a:pt x="1212" y="617"/>
                  </a:lnTo>
                  <a:lnTo>
                    <a:pt x="1210" y="617"/>
                  </a:lnTo>
                  <a:lnTo>
                    <a:pt x="1200" y="619"/>
                  </a:lnTo>
                  <a:lnTo>
                    <a:pt x="1208" y="613"/>
                  </a:lnTo>
                  <a:lnTo>
                    <a:pt x="1210" y="613"/>
                  </a:lnTo>
                  <a:lnTo>
                    <a:pt x="1208" y="607"/>
                  </a:lnTo>
                  <a:lnTo>
                    <a:pt x="1206" y="605"/>
                  </a:lnTo>
                  <a:lnTo>
                    <a:pt x="1204" y="605"/>
                  </a:lnTo>
                  <a:lnTo>
                    <a:pt x="1202" y="601"/>
                  </a:lnTo>
                  <a:lnTo>
                    <a:pt x="1200" y="599"/>
                  </a:lnTo>
                  <a:lnTo>
                    <a:pt x="1198" y="597"/>
                  </a:lnTo>
                  <a:lnTo>
                    <a:pt x="1198" y="593"/>
                  </a:lnTo>
                  <a:lnTo>
                    <a:pt x="1200" y="591"/>
                  </a:lnTo>
                  <a:lnTo>
                    <a:pt x="1200" y="575"/>
                  </a:lnTo>
                  <a:lnTo>
                    <a:pt x="1196" y="571"/>
                  </a:lnTo>
                  <a:lnTo>
                    <a:pt x="1198" y="553"/>
                  </a:lnTo>
                  <a:lnTo>
                    <a:pt x="1198" y="545"/>
                  </a:lnTo>
                  <a:lnTo>
                    <a:pt x="1196" y="547"/>
                  </a:lnTo>
                  <a:lnTo>
                    <a:pt x="1194" y="545"/>
                  </a:lnTo>
                  <a:lnTo>
                    <a:pt x="1192" y="545"/>
                  </a:lnTo>
                  <a:lnTo>
                    <a:pt x="1190" y="545"/>
                  </a:lnTo>
                  <a:lnTo>
                    <a:pt x="1188" y="543"/>
                  </a:lnTo>
                  <a:lnTo>
                    <a:pt x="1186" y="543"/>
                  </a:lnTo>
                  <a:lnTo>
                    <a:pt x="1185" y="543"/>
                  </a:lnTo>
                  <a:lnTo>
                    <a:pt x="1157" y="543"/>
                  </a:lnTo>
                  <a:lnTo>
                    <a:pt x="1151" y="553"/>
                  </a:lnTo>
                  <a:lnTo>
                    <a:pt x="1157" y="541"/>
                  </a:lnTo>
                  <a:lnTo>
                    <a:pt x="1157" y="539"/>
                  </a:lnTo>
                  <a:lnTo>
                    <a:pt x="1153" y="537"/>
                  </a:lnTo>
                  <a:lnTo>
                    <a:pt x="1151" y="535"/>
                  </a:lnTo>
                  <a:lnTo>
                    <a:pt x="1149" y="533"/>
                  </a:lnTo>
                  <a:lnTo>
                    <a:pt x="1137" y="529"/>
                  </a:lnTo>
                  <a:lnTo>
                    <a:pt x="1135" y="527"/>
                  </a:lnTo>
                  <a:lnTo>
                    <a:pt x="1133" y="527"/>
                  </a:lnTo>
                  <a:lnTo>
                    <a:pt x="1131" y="527"/>
                  </a:lnTo>
                  <a:lnTo>
                    <a:pt x="1129" y="527"/>
                  </a:lnTo>
                  <a:lnTo>
                    <a:pt x="1127" y="525"/>
                  </a:lnTo>
                  <a:lnTo>
                    <a:pt x="1125" y="525"/>
                  </a:lnTo>
                  <a:lnTo>
                    <a:pt x="1123" y="525"/>
                  </a:lnTo>
                  <a:lnTo>
                    <a:pt x="1123" y="523"/>
                  </a:lnTo>
                  <a:lnTo>
                    <a:pt x="1117" y="513"/>
                  </a:lnTo>
                  <a:lnTo>
                    <a:pt x="1103" y="503"/>
                  </a:lnTo>
                  <a:lnTo>
                    <a:pt x="1097" y="503"/>
                  </a:lnTo>
                  <a:lnTo>
                    <a:pt x="1087" y="499"/>
                  </a:lnTo>
                  <a:lnTo>
                    <a:pt x="1085" y="497"/>
                  </a:lnTo>
                  <a:lnTo>
                    <a:pt x="1081" y="493"/>
                  </a:lnTo>
                  <a:lnTo>
                    <a:pt x="1075" y="491"/>
                  </a:lnTo>
                  <a:lnTo>
                    <a:pt x="1059" y="501"/>
                  </a:lnTo>
                  <a:lnTo>
                    <a:pt x="1057" y="501"/>
                  </a:lnTo>
                  <a:lnTo>
                    <a:pt x="1057" y="499"/>
                  </a:lnTo>
                  <a:lnTo>
                    <a:pt x="1053" y="501"/>
                  </a:lnTo>
                  <a:lnTo>
                    <a:pt x="1055" y="497"/>
                  </a:lnTo>
                  <a:lnTo>
                    <a:pt x="1057" y="495"/>
                  </a:lnTo>
                  <a:lnTo>
                    <a:pt x="1057" y="487"/>
                  </a:lnTo>
                  <a:lnTo>
                    <a:pt x="1053" y="481"/>
                  </a:lnTo>
                  <a:lnTo>
                    <a:pt x="1053" y="473"/>
                  </a:lnTo>
                  <a:lnTo>
                    <a:pt x="1049" y="462"/>
                  </a:lnTo>
                  <a:lnTo>
                    <a:pt x="1047" y="456"/>
                  </a:lnTo>
                  <a:lnTo>
                    <a:pt x="1047" y="454"/>
                  </a:lnTo>
                  <a:lnTo>
                    <a:pt x="1045" y="452"/>
                  </a:lnTo>
                  <a:lnTo>
                    <a:pt x="1043" y="454"/>
                  </a:lnTo>
                  <a:lnTo>
                    <a:pt x="1041" y="454"/>
                  </a:lnTo>
                  <a:lnTo>
                    <a:pt x="1039" y="452"/>
                  </a:lnTo>
                  <a:lnTo>
                    <a:pt x="1033" y="452"/>
                  </a:lnTo>
                  <a:lnTo>
                    <a:pt x="1031" y="454"/>
                  </a:lnTo>
                  <a:lnTo>
                    <a:pt x="1031" y="458"/>
                  </a:lnTo>
                  <a:lnTo>
                    <a:pt x="1031" y="460"/>
                  </a:lnTo>
                  <a:lnTo>
                    <a:pt x="1031" y="452"/>
                  </a:lnTo>
                  <a:lnTo>
                    <a:pt x="1029" y="454"/>
                  </a:lnTo>
                  <a:lnTo>
                    <a:pt x="1027" y="452"/>
                  </a:lnTo>
                  <a:lnTo>
                    <a:pt x="1023" y="446"/>
                  </a:lnTo>
                  <a:lnTo>
                    <a:pt x="1021" y="446"/>
                  </a:lnTo>
                  <a:lnTo>
                    <a:pt x="1023" y="442"/>
                  </a:lnTo>
                  <a:lnTo>
                    <a:pt x="1025" y="406"/>
                  </a:lnTo>
                  <a:lnTo>
                    <a:pt x="1025" y="404"/>
                  </a:lnTo>
                  <a:lnTo>
                    <a:pt x="1027" y="404"/>
                  </a:lnTo>
                  <a:lnTo>
                    <a:pt x="1029" y="402"/>
                  </a:lnTo>
                  <a:lnTo>
                    <a:pt x="1027" y="396"/>
                  </a:lnTo>
                  <a:lnTo>
                    <a:pt x="1031" y="394"/>
                  </a:lnTo>
                  <a:lnTo>
                    <a:pt x="1033" y="386"/>
                  </a:lnTo>
                  <a:lnTo>
                    <a:pt x="1033" y="384"/>
                  </a:lnTo>
                  <a:lnTo>
                    <a:pt x="1027" y="380"/>
                  </a:lnTo>
                  <a:lnTo>
                    <a:pt x="1029" y="378"/>
                  </a:lnTo>
                  <a:lnTo>
                    <a:pt x="1035" y="378"/>
                  </a:lnTo>
                  <a:lnTo>
                    <a:pt x="1041" y="372"/>
                  </a:lnTo>
                  <a:lnTo>
                    <a:pt x="1045" y="368"/>
                  </a:lnTo>
                  <a:lnTo>
                    <a:pt x="1043" y="366"/>
                  </a:lnTo>
                  <a:lnTo>
                    <a:pt x="1043" y="364"/>
                  </a:lnTo>
                  <a:lnTo>
                    <a:pt x="1047" y="364"/>
                  </a:lnTo>
                  <a:lnTo>
                    <a:pt x="1047" y="362"/>
                  </a:lnTo>
                  <a:lnTo>
                    <a:pt x="1047" y="360"/>
                  </a:lnTo>
                  <a:lnTo>
                    <a:pt x="1047" y="358"/>
                  </a:lnTo>
                  <a:lnTo>
                    <a:pt x="1049" y="358"/>
                  </a:lnTo>
                  <a:lnTo>
                    <a:pt x="1049" y="356"/>
                  </a:lnTo>
                  <a:lnTo>
                    <a:pt x="1051" y="354"/>
                  </a:lnTo>
                  <a:lnTo>
                    <a:pt x="1055" y="360"/>
                  </a:lnTo>
                  <a:lnTo>
                    <a:pt x="1053" y="350"/>
                  </a:lnTo>
                  <a:lnTo>
                    <a:pt x="1055" y="344"/>
                  </a:lnTo>
                  <a:lnTo>
                    <a:pt x="1057" y="344"/>
                  </a:lnTo>
                  <a:lnTo>
                    <a:pt x="1061" y="344"/>
                  </a:lnTo>
                  <a:lnTo>
                    <a:pt x="1063" y="344"/>
                  </a:lnTo>
                  <a:lnTo>
                    <a:pt x="1063" y="342"/>
                  </a:lnTo>
                  <a:lnTo>
                    <a:pt x="1059" y="342"/>
                  </a:lnTo>
                  <a:lnTo>
                    <a:pt x="1057" y="338"/>
                  </a:lnTo>
                  <a:lnTo>
                    <a:pt x="1057" y="336"/>
                  </a:lnTo>
                  <a:lnTo>
                    <a:pt x="1061" y="338"/>
                  </a:lnTo>
                  <a:lnTo>
                    <a:pt x="1063" y="336"/>
                  </a:lnTo>
                  <a:lnTo>
                    <a:pt x="1071" y="338"/>
                  </a:lnTo>
                  <a:lnTo>
                    <a:pt x="1073" y="336"/>
                  </a:lnTo>
                  <a:lnTo>
                    <a:pt x="1075" y="334"/>
                  </a:lnTo>
                  <a:lnTo>
                    <a:pt x="1081" y="334"/>
                  </a:lnTo>
                  <a:lnTo>
                    <a:pt x="1083" y="332"/>
                  </a:lnTo>
                  <a:lnTo>
                    <a:pt x="1083" y="330"/>
                  </a:lnTo>
                  <a:lnTo>
                    <a:pt x="1083" y="328"/>
                  </a:lnTo>
                  <a:lnTo>
                    <a:pt x="1081" y="320"/>
                  </a:lnTo>
                  <a:lnTo>
                    <a:pt x="1079" y="318"/>
                  </a:lnTo>
                  <a:lnTo>
                    <a:pt x="1079" y="316"/>
                  </a:lnTo>
                  <a:lnTo>
                    <a:pt x="1077" y="316"/>
                  </a:lnTo>
                  <a:lnTo>
                    <a:pt x="1075" y="316"/>
                  </a:lnTo>
                  <a:lnTo>
                    <a:pt x="1073" y="314"/>
                  </a:lnTo>
                  <a:lnTo>
                    <a:pt x="1069" y="312"/>
                  </a:lnTo>
                  <a:lnTo>
                    <a:pt x="1069" y="310"/>
                  </a:lnTo>
                  <a:lnTo>
                    <a:pt x="1067" y="308"/>
                  </a:lnTo>
                  <a:lnTo>
                    <a:pt x="1063" y="310"/>
                  </a:lnTo>
                  <a:lnTo>
                    <a:pt x="1061" y="310"/>
                  </a:lnTo>
                  <a:lnTo>
                    <a:pt x="1061" y="314"/>
                  </a:lnTo>
                  <a:lnTo>
                    <a:pt x="1059" y="312"/>
                  </a:lnTo>
                  <a:lnTo>
                    <a:pt x="1061" y="310"/>
                  </a:lnTo>
                  <a:lnTo>
                    <a:pt x="1063" y="310"/>
                  </a:lnTo>
                  <a:lnTo>
                    <a:pt x="1061" y="308"/>
                  </a:lnTo>
                  <a:lnTo>
                    <a:pt x="1057" y="306"/>
                  </a:lnTo>
                  <a:lnTo>
                    <a:pt x="1055" y="308"/>
                  </a:lnTo>
                  <a:lnTo>
                    <a:pt x="1055" y="306"/>
                  </a:lnTo>
                  <a:lnTo>
                    <a:pt x="1047" y="304"/>
                  </a:lnTo>
                  <a:lnTo>
                    <a:pt x="1045" y="302"/>
                  </a:lnTo>
                  <a:lnTo>
                    <a:pt x="1045" y="304"/>
                  </a:lnTo>
                  <a:lnTo>
                    <a:pt x="1043" y="304"/>
                  </a:lnTo>
                  <a:lnTo>
                    <a:pt x="1041" y="304"/>
                  </a:lnTo>
                  <a:lnTo>
                    <a:pt x="1041" y="302"/>
                  </a:lnTo>
                  <a:lnTo>
                    <a:pt x="1043" y="298"/>
                  </a:lnTo>
                  <a:lnTo>
                    <a:pt x="1055" y="304"/>
                  </a:lnTo>
                  <a:lnTo>
                    <a:pt x="1061" y="306"/>
                  </a:lnTo>
                  <a:lnTo>
                    <a:pt x="1063" y="306"/>
                  </a:lnTo>
                  <a:lnTo>
                    <a:pt x="1065" y="306"/>
                  </a:lnTo>
                  <a:lnTo>
                    <a:pt x="1065" y="308"/>
                  </a:lnTo>
                  <a:lnTo>
                    <a:pt x="1069" y="306"/>
                  </a:lnTo>
                  <a:lnTo>
                    <a:pt x="1069" y="304"/>
                  </a:lnTo>
                  <a:lnTo>
                    <a:pt x="1071" y="308"/>
                  </a:lnTo>
                  <a:lnTo>
                    <a:pt x="1075" y="310"/>
                  </a:lnTo>
                  <a:lnTo>
                    <a:pt x="1079" y="312"/>
                  </a:lnTo>
                  <a:lnTo>
                    <a:pt x="1081" y="314"/>
                  </a:lnTo>
                  <a:lnTo>
                    <a:pt x="1083" y="316"/>
                  </a:lnTo>
                  <a:lnTo>
                    <a:pt x="1083" y="314"/>
                  </a:lnTo>
                  <a:lnTo>
                    <a:pt x="1085" y="314"/>
                  </a:lnTo>
                  <a:lnTo>
                    <a:pt x="1087" y="314"/>
                  </a:lnTo>
                  <a:lnTo>
                    <a:pt x="1087" y="312"/>
                  </a:lnTo>
                  <a:lnTo>
                    <a:pt x="1089" y="312"/>
                  </a:lnTo>
                  <a:lnTo>
                    <a:pt x="1093" y="304"/>
                  </a:lnTo>
                  <a:lnTo>
                    <a:pt x="1091" y="304"/>
                  </a:lnTo>
                  <a:lnTo>
                    <a:pt x="1091" y="300"/>
                  </a:lnTo>
                  <a:lnTo>
                    <a:pt x="1093" y="302"/>
                  </a:lnTo>
                  <a:lnTo>
                    <a:pt x="1095" y="302"/>
                  </a:lnTo>
                  <a:lnTo>
                    <a:pt x="1095" y="300"/>
                  </a:lnTo>
                  <a:lnTo>
                    <a:pt x="1093" y="298"/>
                  </a:lnTo>
                  <a:lnTo>
                    <a:pt x="1093" y="296"/>
                  </a:lnTo>
                  <a:lnTo>
                    <a:pt x="1093" y="294"/>
                  </a:lnTo>
                  <a:lnTo>
                    <a:pt x="1095" y="294"/>
                  </a:lnTo>
                  <a:lnTo>
                    <a:pt x="1097" y="296"/>
                  </a:lnTo>
                  <a:lnTo>
                    <a:pt x="1099" y="298"/>
                  </a:lnTo>
                  <a:lnTo>
                    <a:pt x="1099" y="296"/>
                  </a:lnTo>
                  <a:lnTo>
                    <a:pt x="1105" y="300"/>
                  </a:lnTo>
                  <a:lnTo>
                    <a:pt x="1105" y="298"/>
                  </a:lnTo>
                  <a:lnTo>
                    <a:pt x="1111" y="300"/>
                  </a:lnTo>
                  <a:lnTo>
                    <a:pt x="1115" y="296"/>
                  </a:lnTo>
                  <a:lnTo>
                    <a:pt x="1117" y="294"/>
                  </a:lnTo>
                  <a:lnTo>
                    <a:pt x="1119" y="294"/>
                  </a:lnTo>
                  <a:lnTo>
                    <a:pt x="1123" y="286"/>
                  </a:lnTo>
                  <a:lnTo>
                    <a:pt x="1123" y="282"/>
                  </a:lnTo>
                  <a:lnTo>
                    <a:pt x="1125" y="282"/>
                  </a:lnTo>
                  <a:lnTo>
                    <a:pt x="1127" y="276"/>
                  </a:lnTo>
                  <a:lnTo>
                    <a:pt x="1129" y="276"/>
                  </a:lnTo>
                  <a:lnTo>
                    <a:pt x="1131" y="270"/>
                  </a:lnTo>
                  <a:lnTo>
                    <a:pt x="1133" y="268"/>
                  </a:lnTo>
                  <a:lnTo>
                    <a:pt x="1133" y="266"/>
                  </a:lnTo>
                  <a:lnTo>
                    <a:pt x="1135" y="260"/>
                  </a:lnTo>
                  <a:lnTo>
                    <a:pt x="1133" y="260"/>
                  </a:lnTo>
                  <a:lnTo>
                    <a:pt x="1133" y="258"/>
                  </a:lnTo>
                  <a:lnTo>
                    <a:pt x="1121" y="258"/>
                  </a:lnTo>
                  <a:lnTo>
                    <a:pt x="1119" y="258"/>
                  </a:lnTo>
                  <a:lnTo>
                    <a:pt x="1105" y="256"/>
                  </a:lnTo>
                  <a:lnTo>
                    <a:pt x="1095" y="242"/>
                  </a:lnTo>
                  <a:lnTo>
                    <a:pt x="1089" y="240"/>
                  </a:lnTo>
                  <a:lnTo>
                    <a:pt x="1091" y="237"/>
                  </a:lnTo>
                  <a:lnTo>
                    <a:pt x="1095" y="238"/>
                  </a:lnTo>
                  <a:lnTo>
                    <a:pt x="1097" y="237"/>
                  </a:lnTo>
                  <a:lnTo>
                    <a:pt x="1099" y="237"/>
                  </a:lnTo>
                  <a:lnTo>
                    <a:pt x="1105" y="242"/>
                  </a:lnTo>
                  <a:lnTo>
                    <a:pt x="1109" y="244"/>
                  </a:lnTo>
                  <a:lnTo>
                    <a:pt x="1117" y="250"/>
                  </a:lnTo>
                  <a:lnTo>
                    <a:pt x="1119" y="256"/>
                  </a:lnTo>
                  <a:lnTo>
                    <a:pt x="1131" y="254"/>
                  </a:lnTo>
                  <a:lnTo>
                    <a:pt x="1133" y="252"/>
                  </a:lnTo>
                  <a:lnTo>
                    <a:pt x="1135" y="248"/>
                  </a:lnTo>
                  <a:lnTo>
                    <a:pt x="1137" y="246"/>
                  </a:lnTo>
                  <a:lnTo>
                    <a:pt x="1139" y="244"/>
                  </a:lnTo>
                  <a:lnTo>
                    <a:pt x="1141" y="240"/>
                  </a:lnTo>
                  <a:lnTo>
                    <a:pt x="1143" y="237"/>
                  </a:lnTo>
                  <a:lnTo>
                    <a:pt x="1145" y="235"/>
                  </a:lnTo>
                  <a:lnTo>
                    <a:pt x="1147" y="233"/>
                  </a:lnTo>
                  <a:lnTo>
                    <a:pt x="1147" y="231"/>
                  </a:lnTo>
                  <a:lnTo>
                    <a:pt x="1147" y="227"/>
                  </a:lnTo>
                  <a:lnTo>
                    <a:pt x="1147" y="225"/>
                  </a:lnTo>
                  <a:lnTo>
                    <a:pt x="1143" y="225"/>
                  </a:lnTo>
                  <a:lnTo>
                    <a:pt x="1139" y="221"/>
                  </a:lnTo>
                  <a:lnTo>
                    <a:pt x="1137" y="219"/>
                  </a:lnTo>
                  <a:lnTo>
                    <a:pt x="1139" y="219"/>
                  </a:lnTo>
                  <a:lnTo>
                    <a:pt x="1139" y="217"/>
                  </a:lnTo>
                  <a:lnTo>
                    <a:pt x="1141" y="215"/>
                  </a:lnTo>
                  <a:lnTo>
                    <a:pt x="1147" y="217"/>
                  </a:lnTo>
                  <a:lnTo>
                    <a:pt x="1149" y="217"/>
                  </a:lnTo>
                  <a:lnTo>
                    <a:pt x="1155" y="213"/>
                  </a:lnTo>
                  <a:lnTo>
                    <a:pt x="1157" y="213"/>
                  </a:lnTo>
                  <a:lnTo>
                    <a:pt x="1159" y="225"/>
                  </a:lnTo>
                  <a:lnTo>
                    <a:pt x="1161" y="223"/>
                  </a:lnTo>
                  <a:lnTo>
                    <a:pt x="1163" y="225"/>
                  </a:lnTo>
                  <a:lnTo>
                    <a:pt x="1165" y="225"/>
                  </a:lnTo>
                  <a:lnTo>
                    <a:pt x="1169" y="227"/>
                  </a:lnTo>
                  <a:lnTo>
                    <a:pt x="1169" y="221"/>
                  </a:lnTo>
                  <a:lnTo>
                    <a:pt x="1171" y="221"/>
                  </a:lnTo>
                  <a:lnTo>
                    <a:pt x="1173" y="223"/>
                  </a:lnTo>
                  <a:lnTo>
                    <a:pt x="1175" y="227"/>
                  </a:lnTo>
                  <a:lnTo>
                    <a:pt x="1179" y="227"/>
                  </a:lnTo>
                  <a:lnTo>
                    <a:pt x="1177" y="221"/>
                  </a:lnTo>
                  <a:lnTo>
                    <a:pt x="1177" y="219"/>
                  </a:lnTo>
                  <a:lnTo>
                    <a:pt x="1175" y="213"/>
                  </a:lnTo>
                  <a:lnTo>
                    <a:pt x="1173" y="211"/>
                  </a:lnTo>
                  <a:lnTo>
                    <a:pt x="1175" y="209"/>
                  </a:lnTo>
                  <a:lnTo>
                    <a:pt x="1177" y="213"/>
                  </a:lnTo>
                  <a:lnTo>
                    <a:pt x="1183" y="217"/>
                  </a:lnTo>
                  <a:lnTo>
                    <a:pt x="1183" y="219"/>
                  </a:lnTo>
                  <a:lnTo>
                    <a:pt x="1185" y="221"/>
                  </a:lnTo>
                  <a:lnTo>
                    <a:pt x="1186" y="221"/>
                  </a:lnTo>
                  <a:lnTo>
                    <a:pt x="1188" y="217"/>
                  </a:lnTo>
                  <a:lnTo>
                    <a:pt x="1190" y="215"/>
                  </a:lnTo>
                  <a:lnTo>
                    <a:pt x="1194" y="213"/>
                  </a:lnTo>
                  <a:lnTo>
                    <a:pt x="1202" y="207"/>
                  </a:lnTo>
                  <a:lnTo>
                    <a:pt x="1202" y="203"/>
                  </a:lnTo>
                  <a:lnTo>
                    <a:pt x="1202" y="201"/>
                  </a:lnTo>
                  <a:lnTo>
                    <a:pt x="1208" y="197"/>
                  </a:lnTo>
                  <a:lnTo>
                    <a:pt x="1212" y="195"/>
                  </a:lnTo>
                  <a:lnTo>
                    <a:pt x="1212" y="193"/>
                  </a:lnTo>
                  <a:lnTo>
                    <a:pt x="1212" y="191"/>
                  </a:lnTo>
                  <a:lnTo>
                    <a:pt x="1212" y="189"/>
                  </a:lnTo>
                  <a:lnTo>
                    <a:pt x="1212" y="185"/>
                  </a:lnTo>
                  <a:lnTo>
                    <a:pt x="1212" y="183"/>
                  </a:lnTo>
                  <a:lnTo>
                    <a:pt x="1212" y="181"/>
                  </a:lnTo>
                  <a:lnTo>
                    <a:pt x="1202" y="167"/>
                  </a:lnTo>
                  <a:lnTo>
                    <a:pt x="1202" y="159"/>
                  </a:lnTo>
                  <a:lnTo>
                    <a:pt x="1204" y="155"/>
                  </a:lnTo>
                  <a:lnTo>
                    <a:pt x="1198" y="157"/>
                  </a:lnTo>
                  <a:lnTo>
                    <a:pt x="1198" y="153"/>
                  </a:lnTo>
                  <a:lnTo>
                    <a:pt x="1198" y="151"/>
                  </a:lnTo>
                  <a:lnTo>
                    <a:pt x="1194" y="145"/>
                  </a:lnTo>
                  <a:lnTo>
                    <a:pt x="1196" y="143"/>
                  </a:lnTo>
                  <a:lnTo>
                    <a:pt x="1200" y="145"/>
                  </a:lnTo>
                  <a:lnTo>
                    <a:pt x="1200" y="143"/>
                  </a:lnTo>
                  <a:lnTo>
                    <a:pt x="1202" y="143"/>
                  </a:lnTo>
                  <a:lnTo>
                    <a:pt x="1202" y="145"/>
                  </a:lnTo>
                  <a:lnTo>
                    <a:pt x="1204" y="147"/>
                  </a:lnTo>
                  <a:lnTo>
                    <a:pt x="1206" y="143"/>
                  </a:lnTo>
                  <a:lnTo>
                    <a:pt x="1208" y="143"/>
                  </a:lnTo>
                  <a:lnTo>
                    <a:pt x="1212" y="141"/>
                  </a:lnTo>
                  <a:lnTo>
                    <a:pt x="1212" y="139"/>
                  </a:lnTo>
                  <a:lnTo>
                    <a:pt x="1214" y="135"/>
                  </a:lnTo>
                  <a:lnTo>
                    <a:pt x="1212" y="131"/>
                  </a:lnTo>
                  <a:lnTo>
                    <a:pt x="1204" y="129"/>
                  </a:lnTo>
                  <a:lnTo>
                    <a:pt x="1206" y="127"/>
                  </a:lnTo>
                  <a:lnTo>
                    <a:pt x="1210" y="123"/>
                  </a:lnTo>
                  <a:lnTo>
                    <a:pt x="1212" y="121"/>
                  </a:lnTo>
                  <a:lnTo>
                    <a:pt x="1212" y="117"/>
                  </a:lnTo>
                  <a:lnTo>
                    <a:pt x="1208" y="117"/>
                  </a:lnTo>
                  <a:lnTo>
                    <a:pt x="1206" y="115"/>
                  </a:lnTo>
                  <a:lnTo>
                    <a:pt x="1200" y="115"/>
                  </a:lnTo>
                  <a:lnTo>
                    <a:pt x="1198" y="115"/>
                  </a:lnTo>
                  <a:lnTo>
                    <a:pt x="1200" y="113"/>
                  </a:lnTo>
                  <a:lnTo>
                    <a:pt x="1194" y="107"/>
                  </a:lnTo>
                  <a:lnTo>
                    <a:pt x="1192" y="105"/>
                  </a:lnTo>
                  <a:lnTo>
                    <a:pt x="1196" y="105"/>
                  </a:lnTo>
                  <a:lnTo>
                    <a:pt x="1194" y="99"/>
                  </a:lnTo>
                  <a:lnTo>
                    <a:pt x="1194" y="97"/>
                  </a:lnTo>
                  <a:lnTo>
                    <a:pt x="1192" y="97"/>
                  </a:lnTo>
                  <a:lnTo>
                    <a:pt x="1188" y="99"/>
                  </a:lnTo>
                  <a:lnTo>
                    <a:pt x="1186" y="97"/>
                  </a:lnTo>
                  <a:lnTo>
                    <a:pt x="1181" y="97"/>
                  </a:lnTo>
                  <a:lnTo>
                    <a:pt x="1175" y="95"/>
                  </a:lnTo>
                  <a:lnTo>
                    <a:pt x="1173" y="91"/>
                  </a:lnTo>
                  <a:lnTo>
                    <a:pt x="1169" y="91"/>
                  </a:lnTo>
                  <a:lnTo>
                    <a:pt x="1163" y="91"/>
                  </a:lnTo>
                  <a:lnTo>
                    <a:pt x="1161" y="93"/>
                  </a:lnTo>
                  <a:lnTo>
                    <a:pt x="1155" y="91"/>
                  </a:lnTo>
                  <a:lnTo>
                    <a:pt x="1155" y="97"/>
                  </a:lnTo>
                  <a:lnTo>
                    <a:pt x="1155" y="99"/>
                  </a:lnTo>
                  <a:lnTo>
                    <a:pt x="1155" y="103"/>
                  </a:lnTo>
                  <a:lnTo>
                    <a:pt x="1155" y="105"/>
                  </a:lnTo>
                  <a:lnTo>
                    <a:pt x="1155" y="109"/>
                  </a:lnTo>
                  <a:lnTo>
                    <a:pt x="1155" y="111"/>
                  </a:lnTo>
                  <a:lnTo>
                    <a:pt x="1155" y="113"/>
                  </a:lnTo>
                  <a:lnTo>
                    <a:pt x="1157" y="117"/>
                  </a:lnTo>
                  <a:lnTo>
                    <a:pt x="1159" y="119"/>
                  </a:lnTo>
                  <a:lnTo>
                    <a:pt x="1161" y="119"/>
                  </a:lnTo>
                  <a:lnTo>
                    <a:pt x="1163" y="123"/>
                  </a:lnTo>
                  <a:lnTo>
                    <a:pt x="1165" y="123"/>
                  </a:lnTo>
                  <a:lnTo>
                    <a:pt x="1167" y="125"/>
                  </a:lnTo>
                  <a:lnTo>
                    <a:pt x="1163" y="125"/>
                  </a:lnTo>
                  <a:lnTo>
                    <a:pt x="1163" y="127"/>
                  </a:lnTo>
                  <a:lnTo>
                    <a:pt x="1161" y="127"/>
                  </a:lnTo>
                  <a:lnTo>
                    <a:pt x="1159" y="129"/>
                  </a:lnTo>
                  <a:lnTo>
                    <a:pt x="1161" y="131"/>
                  </a:lnTo>
                  <a:lnTo>
                    <a:pt x="1165" y="133"/>
                  </a:lnTo>
                  <a:lnTo>
                    <a:pt x="1163" y="133"/>
                  </a:lnTo>
                  <a:lnTo>
                    <a:pt x="1159" y="133"/>
                  </a:lnTo>
                  <a:lnTo>
                    <a:pt x="1157" y="135"/>
                  </a:lnTo>
                  <a:lnTo>
                    <a:pt x="1155" y="133"/>
                  </a:lnTo>
                  <a:lnTo>
                    <a:pt x="1155" y="135"/>
                  </a:lnTo>
                  <a:lnTo>
                    <a:pt x="1153" y="135"/>
                  </a:lnTo>
                  <a:lnTo>
                    <a:pt x="1151" y="137"/>
                  </a:lnTo>
                  <a:lnTo>
                    <a:pt x="1151" y="149"/>
                  </a:lnTo>
                  <a:lnTo>
                    <a:pt x="1149" y="151"/>
                  </a:lnTo>
                  <a:lnTo>
                    <a:pt x="1149" y="155"/>
                  </a:lnTo>
                  <a:lnTo>
                    <a:pt x="1145" y="163"/>
                  </a:lnTo>
                  <a:lnTo>
                    <a:pt x="1143" y="167"/>
                  </a:lnTo>
                  <a:lnTo>
                    <a:pt x="1139" y="173"/>
                  </a:lnTo>
                  <a:lnTo>
                    <a:pt x="1139" y="185"/>
                  </a:lnTo>
                  <a:lnTo>
                    <a:pt x="1137" y="183"/>
                  </a:lnTo>
                  <a:lnTo>
                    <a:pt x="1135" y="185"/>
                  </a:lnTo>
                  <a:lnTo>
                    <a:pt x="1135" y="183"/>
                  </a:lnTo>
                  <a:lnTo>
                    <a:pt x="1133" y="185"/>
                  </a:lnTo>
                  <a:lnTo>
                    <a:pt x="1131" y="189"/>
                  </a:lnTo>
                  <a:lnTo>
                    <a:pt x="1129" y="191"/>
                  </a:lnTo>
                  <a:lnTo>
                    <a:pt x="1127" y="189"/>
                  </a:lnTo>
                  <a:lnTo>
                    <a:pt x="1125" y="187"/>
                  </a:lnTo>
                  <a:lnTo>
                    <a:pt x="1113" y="163"/>
                  </a:lnTo>
                  <a:lnTo>
                    <a:pt x="1115" y="157"/>
                  </a:lnTo>
                  <a:lnTo>
                    <a:pt x="1113" y="153"/>
                  </a:lnTo>
                  <a:lnTo>
                    <a:pt x="1115" y="147"/>
                  </a:lnTo>
                  <a:lnTo>
                    <a:pt x="1115" y="151"/>
                  </a:lnTo>
                  <a:lnTo>
                    <a:pt x="1117" y="153"/>
                  </a:lnTo>
                  <a:lnTo>
                    <a:pt x="1119" y="153"/>
                  </a:lnTo>
                  <a:lnTo>
                    <a:pt x="1121" y="151"/>
                  </a:lnTo>
                  <a:lnTo>
                    <a:pt x="1117" y="129"/>
                  </a:lnTo>
                  <a:lnTo>
                    <a:pt x="1109" y="123"/>
                  </a:lnTo>
                  <a:lnTo>
                    <a:pt x="1107" y="119"/>
                  </a:lnTo>
                  <a:lnTo>
                    <a:pt x="1105" y="113"/>
                  </a:lnTo>
                  <a:lnTo>
                    <a:pt x="1101" y="113"/>
                  </a:lnTo>
                  <a:lnTo>
                    <a:pt x="1099" y="115"/>
                  </a:lnTo>
                  <a:lnTo>
                    <a:pt x="1097" y="119"/>
                  </a:lnTo>
                  <a:lnTo>
                    <a:pt x="1093" y="123"/>
                  </a:lnTo>
                  <a:lnTo>
                    <a:pt x="1093" y="135"/>
                  </a:lnTo>
                  <a:lnTo>
                    <a:pt x="1091" y="139"/>
                  </a:lnTo>
                  <a:lnTo>
                    <a:pt x="1091" y="143"/>
                  </a:lnTo>
                  <a:lnTo>
                    <a:pt x="1087" y="151"/>
                  </a:lnTo>
                  <a:lnTo>
                    <a:pt x="1083" y="143"/>
                  </a:lnTo>
                  <a:lnTo>
                    <a:pt x="1085" y="131"/>
                  </a:lnTo>
                  <a:lnTo>
                    <a:pt x="1083" y="127"/>
                  </a:lnTo>
                  <a:lnTo>
                    <a:pt x="1081" y="123"/>
                  </a:lnTo>
                  <a:lnTo>
                    <a:pt x="1081" y="119"/>
                  </a:lnTo>
                  <a:lnTo>
                    <a:pt x="1077" y="119"/>
                  </a:lnTo>
                  <a:lnTo>
                    <a:pt x="1071" y="111"/>
                  </a:lnTo>
                  <a:lnTo>
                    <a:pt x="1073" y="111"/>
                  </a:lnTo>
                  <a:lnTo>
                    <a:pt x="1075" y="109"/>
                  </a:lnTo>
                  <a:lnTo>
                    <a:pt x="1077" y="113"/>
                  </a:lnTo>
                  <a:lnTo>
                    <a:pt x="1079" y="111"/>
                  </a:lnTo>
                  <a:lnTo>
                    <a:pt x="1079" y="107"/>
                  </a:lnTo>
                  <a:lnTo>
                    <a:pt x="1079" y="103"/>
                  </a:lnTo>
                  <a:lnTo>
                    <a:pt x="1077" y="105"/>
                  </a:lnTo>
                  <a:lnTo>
                    <a:pt x="1075" y="105"/>
                  </a:lnTo>
                  <a:lnTo>
                    <a:pt x="1073" y="103"/>
                  </a:lnTo>
                  <a:lnTo>
                    <a:pt x="1071" y="103"/>
                  </a:lnTo>
                  <a:lnTo>
                    <a:pt x="1073" y="101"/>
                  </a:lnTo>
                  <a:lnTo>
                    <a:pt x="1073" y="99"/>
                  </a:lnTo>
                  <a:lnTo>
                    <a:pt x="1071" y="99"/>
                  </a:lnTo>
                  <a:lnTo>
                    <a:pt x="1067" y="103"/>
                  </a:lnTo>
                  <a:lnTo>
                    <a:pt x="1065" y="105"/>
                  </a:lnTo>
                  <a:lnTo>
                    <a:pt x="1061" y="103"/>
                  </a:lnTo>
                  <a:lnTo>
                    <a:pt x="1059" y="97"/>
                  </a:lnTo>
                  <a:lnTo>
                    <a:pt x="1053" y="97"/>
                  </a:lnTo>
                  <a:lnTo>
                    <a:pt x="1053" y="95"/>
                  </a:lnTo>
                  <a:lnTo>
                    <a:pt x="1055" y="93"/>
                  </a:lnTo>
                  <a:lnTo>
                    <a:pt x="1055" y="91"/>
                  </a:lnTo>
                  <a:lnTo>
                    <a:pt x="1057" y="91"/>
                  </a:lnTo>
                  <a:lnTo>
                    <a:pt x="1059" y="89"/>
                  </a:lnTo>
                  <a:lnTo>
                    <a:pt x="1061" y="89"/>
                  </a:lnTo>
                  <a:lnTo>
                    <a:pt x="1063" y="85"/>
                  </a:lnTo>
                  <a:lnTo>
                    <a:pt x="1061" y="81"/>
                  </a:lnTo>
                  <a:lnTo>
                    <a:pt x="1057" y="81"/>
                  </a:lnTo>
                  <a:lnTo>
                    <a:pt x="1057" y="79"/>
                  </a:lnTo>
                  <a:lnTo>
                    <a:pt x="1057" y="77"/>
                  </a:lnTo>
                  <a:lnTo>
                    <a:pt x="1059" y="77"/>
                  </a:lnTo>
                  <a:lnTo>
                    <a:pt x="1065" y="79"/>
                  </a:lnTo>
                  <a:lnTo>
                    <a:pt x="1069" y="79"/>
                  </a:lnTo>
                  <a:lnTo>
                    <a:pt x="1069" y="77"/>
                  </a:lnTo>
                  <a:lnTo>
                    <a:pt x="1067" y="75"/>
                  </a:lnTo>
                  <a:lnTo>
                    <a:pt x="1067" y="71"/>
                  </a:lnTo>
                  <a:lnTo>
                    <a:pt x="1065" y="69"/>
                  </a:lnTo>
                  <a:lnTo>
                    <a:pt x="1065" y="71"/>
                  </a:lnTo>
                  <a:lnTo>
                    <a:pt x="1063" y="73"/>
                  </a:lnTo>
                  <a:lnTo>
                    <a:pt x="1061" y="67"/>
                  </a:lnTo>
                  <a:lnTo>
                    <a:pt x="1059" y="63"/>
                  </a:lnTo>
                  <a:lnTo>
                    <a:pt x="1059" y="59"/>
                  </a:lnTo>
                  <a:lnTo>
                    <a:pt x="1057" y="55"/>
                  </a:lnTo>
                  <a:lnTo>
                    <a:pt x="1053" y="57"/>
                  </a:lnTo>
                  <a:lnTo>
                    <a:pt x="1053" y="51"/>
                  </a:lnTo>
                  <a:lnTo>
                    <a:pt x="1049" y="51"/>
                  </a:lnTo>
                  <a:lnTo>
                    <a:pt x="1049" y="47"/>
                  </a:lnTo>
                  <a:lnTo>
                    <a:pt x="1051" y="49"/>
                  </a:lnTo>
                  <a:lnTo>
                    <a:pt x="1049" y="29"/>
                  </a:lnTo>
                  <a:lnTo>
                    <a:pt x="1043" y="19"/>
                  </a:lnTo>
                  <a:lnTo>
                    <a:pt x="1039" y="19"/>
                  </a:lnTo>
                  <a:lnTo>
                    <a:pt x="1039" y="15"/>
                  </a:lnTo>
                  <a:lnTo>
                    <a:pt x="1039" y="10"/>
                  </a:lnTo>
                  <a:lnTo>
                    <a:pt x="1035" y="11"/>
                  </a:lnTo>
                  <a:lnTo>
                    <a:pt x="1033" y="8"/>
                  </a:lnTo>
                  <a:lnTo>
                    <a:pt x="1031" y="11"/>
                  </a:lnTo>
                  <a:lnTo>
                    <a:pt x="1029" y="13"/>
                  </a:lnTo>
                  <a:lnTo>
                    <a:pt x="1029" y="8"/>
                  </a:lnTo>
                  <a:lnTo>
                    <a:pt x="1027" y="10"/>
                  </a:lnTo>
                  <a:lnTo>
                    <a:pt x="1027" y="8"/>
                  </a:lnTo>
                  <a:lnTo>
                    <a:pt x="1027" y="6"/>
                  </a:lnTo>
                  <a:lnTo>
                    <a:pt x="1029" y="4"/>
                  </a:lnTo>
                  <a:lnTo>
                    <a:pt x="1025" y="0"/>
                  </a:lnTo>
                  <a:lnTo>
                    <a:pt x="1023" y="2"/>
                  </a:lnTo>
                  <a:lnTo>
                    <a:pt x="1021" y="0"/>
                  </a:lnTo>
                  <a:lnTo>
                    <a:pt x="1019" y="2"/>
                  </a:lnTo>
                  <a:lnTo>
                    <a:pt x="1015" y="10"/>
                  </a:lnTo>
                  <a:lnTo>
                    <a:pt x="1009" y="17"/>
                  </a:lnTo>
                  <a:lnTo>
                    <a:pt x="1011" y="19"/>
                  </a:lnTo>
                  <a:lnTo>
                    <a:pt x="1011" y="21"/>
                  </a:lnTo>
                  <a:lnTo>
                    <a:pt x="1013" y="21"/>
                  </a:lnTo>
                  <a:lnTo>
                    <a:pt x="1015" y="27"/>
                  </a:lnTo>
                  <a:lnTo>
                    <a:pt x="1013" y="31"/>
                  </a:lnTo>
                  <a:lnTo>
                    <a:pt x="1007" y="25"/>
                  </a:lnTo>
                  <a:lnTo>
                    <a:pt x="1005" y="27"/>
                  </a:lnTo>
                  <a:lnTo>
                    <a:pt x="1005" y="29"/>
                  </a:lnTo>
                  <a:lnTo>
                    <a:pt x="1003" y="29"/>
                  </a:lnTo>
                  <a:lnTo>
                    <a:pt x="1003" y="31"/>
                  </a:lnTo>
                  <a:lnTo>
                    <a:pt x="1003" y="39"/>
                  </a:lnTo>
                  <a:lnTo>
                    <a:pt x="1001" y="43"/>
                  </a:lnTo>
                  <a:lnTo>
                    <a:pt x="1001" y="49"/>
                  </a:lnTo>
                  <a:lnTo>
                    <a:pt x="1003" y="51"/>
                  </a:lnTo>
                  <a:lnTo>
                    <a:pt x="1005" y="57"/>
                  </a:lnTo>
                  <a:lnTo>
                    <a:pt x="1007" y="57"/>
                  </a:lnTo>
                  <a:lnTo>
                    <a:pt x="1007" y="61"/>
                  </a:lnTo>
                  <a:lnTo>
                    <a:pt x="1005" y="61"/>
                  </a:lnTo>
                  <a:lnTo>
                    <a:pt x="1003" y="61"/>
                  </a:lnTo>
                  <a:lnTo>
                    <a:pt x="1001" y="67"/>
                  </a:lnTo>
                  <a:lnTo>
                    <a:pt x="999" y="67"/>
                  </a:lnTo>
                  <a:lnTo>
                    <a:pt x="999" y="81"/>
                  </a:lnTo>
                  <a:lnTo>
                    <a:pt x="1001" y="83"/>
                  </a:lnTo>
                  <a:lnTo>
                    <a:pt x="1001" y="85"/>
                  </a:lnTo>
                  <a:lnTo>
                    <a:pt x="1007" y="89"/>
                  </a:lnTo>
                  <a:lnTo>
                    <a:pt x="1005" y="89"/>
                  </a:lnTo>
                  <a:lnTo>
                    <a:pt x="1007" y="91"/>
                  </a:lnTo>
                  <a:lnTo>
                    <a:pt x="1009" y="95"/>
                  </a:lnTo>
                  <a:lnTo>
                    <a:pt x="1017" y="93"/>
                  </a:lnTo>
                  <a:lnTo>
                    <a:pt x="1017" y="95"/>
                  </a:lnTo>
                  <a:lnTo>
                    <a:pt x="1017" y="97"/>
                  </a:lnTo>
                  <a:lnTo>
                    <a:pt x="1021" y="99"/>
                  </a:lnTo>
                  <a:lnTo>
                    <a:pt x="1021" y="101"/>
                  </a:lnTo>
                  <a:lnTo>
                    <a:pt x="1023" y="101"/>
                  </a:lnTo>
                  <a:lnTo>
                    <a:pt x="1025" y="101"/>
                  </a:lnTo>
                  <a:lnTo>
                    <a:pt x="1025" y="99"/>
                  </a:lnTo>
                  <a:lnTo>
                    <a:pt x="1029" y="107"/>
                  </a:lnTo>
                  <a:lnTo>
                    <a:pt x="1033" y="107"/>
                  </a:lnTo>
                  <a:lnTo>
                    <a:pt x="1037" y="103"/>
                  </a:lnTo>
                  <a:lnTo>
                    <a:pt x="1039" y="103"/>
                  </a:lnTo>
                  <a:lnTo>
                    <a:pt x="1041" y="109"/>
                  </a:lnTo>
                  <a:lnTo>
                    <a:pt x="1039" y="113"/>
                  </a:lnTo>
                  <a:lnTo>
                    <a:pt x="1037" y="117"/>
                  </a:lnTo>
                  <a:lnTo>
                    <a:pt x="1037" y="115"/>
                  </a:lnTo>
                  <a:lnTo>
                    <a:pt x="1037" y="111"/>
                  </a:lnTo>
                  <a:lnTo>
                    <a:pt x="1037" y="107"/>
                  </a:lnTo>
                  <a:lnTo>
                    <a:pt x="1037" y="109"/>
                  </a:lnTo>
                  <a:lnTo>
                    <a:pt x="1033" y="111"/>
                  </a:lnTo>
                  <a:lnTo>
                    <a:pt x="1031" y="115"/>
                  </a:lnTo>
                  <a:lnTo>
                    <a:pt x="1029" y="119"/>
                  </a:lnTo>
                  <a:lnTo>
                    <a:pt x="1031" y="117"/>
                  </a:lnTo>
                  <a:lnTo>
                    <a:pt x="1031" y="121"/>
                  </a:lnTo>
                  <a:lnTo>
                    <a:pt x="1029" y="125"/>
                  </a:lnTo>
                  <a:lnTo>
                    <a:pt x="1027" y="125"/>
                  </a:lnTo>
                  <a:lnTo>
                    <a:pt x="1027" y="127"/>
                  </a:lnTo>
                  <a:lnTo>
                    <a:pt x="1025" y="131"/>
                  </a:lnTo>
                  <a:lnTo>
                    <a:pt x="1025" y="135"/>
                  </a:lnTo>
                  <a:lnTo>
                    <a:pt x="1029" y="135"/>
                  </a:lnTo>
                  <a:lnTo>
                    <a:pt x="1033" y="133"/>
                  </a:lnTo>
                  <a:lnTo>
                    <a:pt x="1037" y="127"/>
                  </a:lnTo>
                  <a:lnTo>
                    <a:pt x="1035" y="129"/>
                  </a:lnTo>
                  <a:lnTo>
                    <a:pt x="1033" y="129"/>
                  </a:lnTo>
                  <a:lnTo>
                    <a:pt x="1033" y="127"/>
                  </a:lnTo>
                  <a:lnTo>
                    <a:pt x="1035" y="125"/>
                  </a:lnTo>
                  <a:lnTo>
                    <a:pt x="1035" y="123"/>
                  </a:lnTo>
                  <a:lnTo>
                    <a:pt x="1037" y="125"/>
                  </a:lnTo>
                  <a:lnTo>
                    <a:pt x="1039" y="139"/>
                  </a:lnTo>
                  <a:lnTo>
                    <a:pt x="1041" y="139"/>
                  </a:lnTo>
                  <a:lnTo>
                    <a:pt x="1039" y="141"/>
                  </a:lnTo>
                  <a:lnTo>
                    <a:pt x="1033" y="147"/>
                  </a:lnTo>
                  <a:lnTo>
                    <a:pt x="1031" y="151"/>
                  </a:lnTo>
                  <a:lnTo>
                    <a:pt x="1031" y="153"/>
                  </a:lnTo>
                  <a:lnTo>
                    <a:pt x="1027" y="155"/>
                  </a:lnTo>
                  <a:lnTo>
                    <a:pt x="1025" y="159"/>
                  </a:lnTo>
                  <a:lnTo>
                    <a:pt x="1023" y="161"/>
                  </a:lnTo>
                  <a:lnTo>
                    <a:pt x="1021" y="159"/>
                  </a:lnTo>
                  <a:lnTo>
                    <a:pt x="1017" y="159"/>
                  </a:lnTo>
                  <a:lnTo>
                    <a:pt x="1015" y="157"/>
                  </a:lnTo>
                  <a:lnTo>
                    <a:pt x="1013" y="159"/>
                  </a:lnTo>
                  <a:lnTo>
                    <a:pt x="1013" y="161"/>
                  </a:lnTo>
                  <a:lnTo>
                    <a:pt x="1013" y="163"/>
                  </a:lnTo>
                  <a:lnTo>
                    <a:pt x="1013" y="171"/>
                  </a:lnTo>
                  <a:lnTo>
                    <a:pt x="1015" y="175"/>
                  </a:lnTo>
                  <a:lnTo>
                    <a:pt x="1017" y="177"/>
                  </a:lnTo>
                  <a:lnTo>
                    <a:pt x="1017" y="181"/>
                  </a:lnTo>
                  <a:lnTo>
                    <a:pt x="1017" y="185"/>
                  </a:lnTo>
                  <a:lnTo>
                    <a:pt x="1017" y="191"/>
                  </a:lnTo>
                  <a:lnTo>
                    <a:pt x="1013" y="189"/>
                  </a:lnTo>
                  <a:lnTo>
                    <a:pt x="1013" y="187"/>
                  </a:lnTo>
                  <a:lnTo>
                    <a:pt x="1013" y="185"/>
                  </a:lnTo>
                  <a:lnTo>
                    <a:pt x="1013" y="183"/>
                  </a:lnTo>
                  <a:lnTo>
                    <a:pt x="1011" y="185"/>
                  </a:lnTo>
                  <a:lnTo>
                    <a:pt x="1011" y="183"/>
                  </a:lnTo>
                  <a:lnTo>
                    <a:pt x="1007" y="187"/>
                  </a:lnTo>
                  <a:lnTo>
                    <a:pt x="1007" y="181"/>
                  </a:lnTo>
                  <a:lnTo>
                    <a:pt x="1003" y="181"/>
                  </a:lnTo>
                  <a:lnTo>
                    <a:pt x="1001" y="177"/>
                  </a:lnTo>
                  <a:lnTo>
                    <a:pt x="1007" y="175"/>
                  </a:lnTo>
                  <a:lnTo>
                    <a:pt x="1005" y="171"/>
                  </a:lnTo>
                  <a:lnTo>
                    <a:pt x="1005" y="165"/>
                  </a:lnTo>
                  <a:lnTo>
                    <a:pt x="1007" y="163"/>
                  </a:lnTo>
                  <a:lnTo>
                    <a:pt x="1007" y="153"/>
                  </a:lnTo>
                  <a:lnTo>
                    <a:pt x="1001" y="157"/>
                  </a:lnTo>
                  <a:lnTo>
                    <a:pt x="1001" y="161"/>
                  </a:lnTo>
                  <a:lnTo>
                    <a:pt x="999" y="159"/>
                  </a:lnTo>
                  <a:lnTo>
                    <a:pt x="997" y="161"/>
                  </a:lnTo>
                  <a:lnTo>
                    <a:pt x="997" y="159"/>
                  </a:lnTo>
                  <a:lnTo>
                    <a:pt x="997" y="157"/>
                  </a:lnTo>
                  <a:lnTo>
                    <a:pt x="999" y="155"/>
                  </a:lnTo>
                  <a:lnTo>
                    <a:pt x="999" y="151"/>
                  </a:lnTo>
                  <a:lnTo>
                    <a:pt x="999" y="149"/>
                  </a:lnTo>
                  <a:lnTo>
                    <a:pt x="995" y="151"/>
                  </a:lnTo>
                  <a:lnTo>
                    <a:pt x="993" y="151"/>
                  </a:lnTo>
                  <a:lnTo>
                    <a:pt x="995" y="149"/>
                  </a:lnTo>
                  <a:lnTo>
                    <a:pt x="991" y="147"/>
                  </a:lnTo>
                  <a:lnTo>
                    <a:pt x="989" y="143"/>
                  </a:lnTo>
                  <a:lnTo>
                    <a:pt x="985" y="143"/>
                  </a:lnTo>
                  <a:lnTo>
                    <a:pt x="987" y="147"/>
                  </a:lnTo>
                  <a:lnTo>
                    <a:pt x="985" y="143"/>
                  </a:lnTo>
                  <a:lnTo>
                    <a:pt x="983" y="141"/>
                  </a:lnTo>
                  <a:lnTo>
                    <a:pt x="981" y="141"/>
                  </a:lnTo>
                  <a:lnTo>
                    <a:pt x="979" y="141"/>
                  </a:lnTo>
                  <a:lnTo>
                    <a:pt x="983" y="147"/>
                  </a:lnTo>
                  <a:lnTo>
                    <a:pt x="977" y="149"/>
                  </a:lnTo>
                  <a:lnTo>
                    <a:pt x="977" y="147"/>
                  </a:lnTo>
                  <a:lnTo>
                    <a:pt x="973" y="147"/>
                  </a:lnTo>
                  <a:lnTo>
                    <a:pt x="973" y="149"/>
                  </a:lnTo>
                  <a:lnTo>
                    <a:pt x="971" y="147"/>
                  </a:lnTo>
                  <a:lnTo>
                    <a:pt x="969" y="147"/>
                  </a:lnTo>
                  <a:lnTo>
                    <a:pt x="971" y="151"/>
                  </a:lnTo>
                  <a:lnTo>
                    <a:pt x="971" y="153"/>
                  </a:lnTo>
                  <a:lnTo>
                    <a:pt x="975" y="155"/>
                  </a:lnTo>
                  <a:lnTo>
                    <a:pt x="975" y="159"/>
                  </a:lnTo>
                  <a:lnTo>
                    <a:pt x="973" y="157"/>
                  </a:lnTo>
                  <a:lnTo>
                    <a:pt x="977" y="163"/>
                  </a:lnTo>
                  <a:lnTo>
                    <a:pt x="977" y="167"/>
                  </a:lnTo>
                  <a:lnTo>
                    <a:pt x="979" y="169"/>
                  </a:lnTo>
                  <a:lnTo>
                    <a:pt x="979" y="165"/>
                  </a:lnTo>
                  <a:lnTo>
                    <a:pt x="981" y="163"/>
                  </a:lnTo>
                  <a:lnTo>
                    <a:pt x="985" y="163"/>
                  </a:lnTo>
                  <a:lnTo>
                    <a:pt x="987" y="163"/>
                  </a:lnTo>
                  <a:lnTo>
                    <a:pt x="987" y="165"/>
                  </a:lnTo>
                  <a:lnTo>
                    <a:pt x="989" y="165"/>
                  </a:lnTo>
                  <a:lnTo>
                    <a:pt x="989" y="163"/>
                  </a:lnTo>
                  <a:lnTo>
                    <a:pt x="991" y="163"/>
                  </a:lnTo>
                  <a:lnTo>
                    <a:pt x="991" y="173"/>
                  </a:lnTo>
                  <a:lnTo>
                    <a:pt x="989" y="175"/>
                  </a:lnTo>
                  <a:lnTo>
                    <a:pt x="985" y="177"/>
                  </a:lnTo>
                  <a:lnTo>
                    <a:pt x="983" y="175"/>
                  </a:lnTo>
                  <a:lnTo>
                    <a:pt x="981" y="173"/>
                  </a:lnTo>
                  <a:lnTo>
                    <a:pt x="979" y="171"/>
                  </a:lnTo>
                  <a:lnTo>
                    <a:pt x="977" y="171"/>
                  </a:lnTo>
                  <a:lnTo>
                    <a:pt x="975" y="167"/>
                  </a:lnTo>
                  <a:lnTo>
                    <a:pt x="975" y="163"/>
                  </a:lnTo>
                  <a:lnTo>
                    <a:pt x="973" y="163"/>
                  </a:lnTo>
                  <a:lnTo>
                    <a:pt x="971" y="159"/>
                  </a:lnTo>
                  <a:lnTo>
                    <a:pt x="969" y="159"/>
                  </a:lnTo>
                  <a:lnTo>
                    <a:pt x="969" y="161"/>
                  </a:lnTo>
                  <a:lnTo>
                    <a:pt x="969" y="163"/>
                  </a:lnTo>
                  <a:lnTo>
                    <a:pt x="971" y="165"/>
                  </a:lnTo>
                  <a:lnTo>
                    <a:pt x="971" y="167"/>
                  </a:lnTo>
                  <a:lnTo>
                    <a:pt x="973" y="171"/>
                  </a:lnTo>
                  <a:lnTo>
                    <a:pt x="969" y="171"/>
                  </a:lnTo>
                  <a:lnTo>
                    <a:pt x="965" y="171"/>
                  </a:lnTo>
                  <a:lnTo>
                    <a:pt x="963" y="171"/>
                  </a:lnTo>
                  <a:lnTo>
                    <a:pt x="962" y="171"/>
                  </a:lnTo>
                  <a:lnTo>
                    <a:pt x="958" y="169"/>
                  </a:lnTo>
                  <a:lnTo>
                    <a:pt x="956" y="169"/>
                  </a:lnTo>
                  <a:lnTo>
                    <a:pt x="948" y="167"/>
                  </a:lnTo>
                  <a:lnTo>
                    <a:pt x="944" y="171"/>
                  </a:lnTo>
                  <a:lnTo>
                    <a:pt x="940" y="171"/>
                  </a:lnTo>
                  <a:lnTo>
                    <a:pt x="934" y="171"/>
                  </a:lnTo>
                  <a:lnTo>
                    <a:pt x="930" y="173"/>
                  </a:lnTo>
                  <a:lnTo>
                    <a:pt x="926" y="171"/>
                  </a:lnTo>
                  <a:lnTo>
                    <a:pt x="924" y="171"/>
                  </a:lnTo>
                  <a:lnTo>
                    <a:pt x="922" y="171"/>
                  </a:lnTo>
                  <a:lnTo>
                    <a:pt x="922" y="173"/>
                  </a:lnTo>
                  <a:lnTo>
                    <a:pt x="920" y="173"/>
                  </a:lnTo>
                  <a:lnTo>
                    <a:pt x="916" y="171"/>
                  </a:lnTo>
                  <a:lnTo>
                    <a:pt x="914" y="171"/>
                  </a:lnTo>
                  <a:lnTo>
                    <a:pt x="912" y="165"/>
                  </a:lnTo>
                  <a:lnTo>
                    <a:pt x="906" y="161"/>
                  </a:lnTo>
                  <a:lnTo>
                    <a:pt x="906" y="157"/>
                  </a:lnTo>
                  <a:lnTo>
                    <a:pt x="902" y="155"/>
                  </a:lnTo>
                  <a:lnTo>
                    <a:pt x="902" y="157"/>
                  </a:lnTo>
                  <a:lnTo>
                    <a:pt x="900" y="159"/>
                  </a:lnTo>
                  <a:lnTo>
                    <a:pt x="898" y="159"/>
                  </a:lnTo>
                  <a:lnTo>
                    <a:pt x="898" y="161"/>
                  </a:lnTo>
                  <a:lnTo>
                    <a:pt x="896" y="159"/>
                  </a:lnTo>
                  <a:lnTo>
                    <a:pt x="894" y="161"/>
                  </a:lnTo>
                  <a:lnTo>
                    <a:pt x="890" y="159"/>
                  </a:lnTo>
                  <a:lnTo>
                    <a:pt x="888" y="159"/>
                  </a:lnTo>
                  <a:lnTo>
                    <a:pt x="886" y="157"/>
                  </a:lnTo>
                  <a:lnTo>
                    <a:pt x="886" y="153"/>
                  </a:lnTo>
                  <a:lnTo>
                    <a:pt x="880" y="151"/>
                  </a:lnTo>
                  <a:lnTo>
                    <a:pt x="878" y="149"/>
                  </a:lnTo>
                  <a:lnTo>
                    <a:pt x="878" y="147"/>
                  </a:lnTo>
                  <a:lnTo>
                    <a:pt x="876" y="147"/>
                  </a:lnTo>
                  <a:lnTo>
                    <a:pt x="874" y="145"/>
                  </a:lnTo>
                  <a:lnTo>
                    <a:pt x="872" y="145"/>
                  </a:lnTo>
                  <a:lnTo>
                    <a:pt x="872" y="143"/>
                  </a:lnTo>
                  <a:lnTo>
                    <a:pt x="874" y="143"/>
                  </a:lnTo>
                  <a:lnTo>
                    <a:pt x="876" y="143"/>
                  </a:lnTo>
                  <a:lnTo>
                    <a:pt x="876" y="141"/>
                  </a:lnTo>
                  <a:lnTo>
                    <a:pt x="874" y="139"/>
                  </a:lnTo>
                  <a:lnTo>
                    <a:pt x="874" y="137"/>
                  </a:lnTo>
                  <a:lnTo>
                    <a:pt x="872" y="135"/>
                  </a:lnTo>
                  <a:lnTo>
                    <a:pt x="874" y="133"/>
                  </a:lnTo>
                  <a:lnTo>
                    <a:pt x="870" y="131"/>
                  </a:lnTo>
                  <a:lnTo>
                    <a:pt x="870" y="127"/>
                  </a:lnTo>
                  <a:lnTo>
                    <a:pt x="868" y="127"/>
                  </a:lnTo>
                  <a:lnTo>
                    <a:pt x="866" y="125"/>
                  </a:lnTo>
                  <a:lnTo>
                    <a:pt x="864" y="125"/>
                  </a:lnTo>
                  <a:lnTo>
                    <a:pt x="862" y="127"/>
                  </a:lnTo>
                  <a:lnTo>
                    <a:pt x="858" y="125"/>
                  </a:lnTo>
                  <a:lnTo>
                    <a:pt x="858" y="129"/>
                  </a:lnTo>
                  <a:lnTo>
                    <a:pt x="854" y="129"/>
                  </a:lnTo>
                  <a:lnTo>
                    <a:pt x="852" y="131"/>
                  </a:lnTo>
                  <a:lnTo>
                    <a:pt x="842" y="135"/>
                  </a:lnTo>
                  <a:lnTo>
                    <a:pt x="834" y="137"/>
                  </a:lnTo>
                  <a:lnTo>
                    <a:pt x="832" y="139"/>
                  </a:lnTo>
                  <a:lnTo>
                    <a:pt x="830" y="143"/>
                  </a:lnTo>
                  <a:lnTo>
                    <a:pt x="830" y="145"/>
                  </a:lnTo>
                  <a:lnTo>
                    <a:pt x="828" y="147"/>
                  </a:lnTo>
                  <a:lnTo>
                    <a:pt x="828" y="151"/>
                  </a:lnTo>
                  <a:lnTo>
                    <a:pt x="832" y="151"/>
                  </a:lnTo>
                  <a:lnTo>
                    <a:pt x="830" y="153"/>
                  </a:lnTo>
                  <a:lnTo>
                    <a:pt x="834" y="153"/>
                  </a:lnTo>
                  <a:lnTo>
                    <a:pt x="832" y="155"/>
                  </a:lnTo>
                  <a:lnTo>
                    <a:pt x="834" y="153"/>
                  </a:lnTo>
                  <a:lnTo>
                    <a:pt x="834" y="155"/>
                  </a:lnTo>
                  <a:lnTo>
                    <a:pt x="840" y="155"/>
                  </a:lnTo>
                  <a:lnTo>
                    <a:pt x="838" y="155"/>
                  </a:lnTo>
                  <a:lnTo>
                    <a:pt x="840" y="157"/>
                  </a:lnTo>
                  <a:lnTo>
                    <a:pt x="842" y="155"/>
                  </a:lnTo>
                  <a:lnTo>
                    <a:pt x="844" y="155"/>
                  </a:lnTo>
                  <a:lnTo>
                    <a:pt x="842" y="153"/>
                  </a:lnTo>
                  <a:lnTo>
                    <a:pt x="840" y="151"/>
                  </a:lnTo>
                  <a:lnTo>
                    <a:pt x="840" y="149"/>
                  </a:lnTo>
                  <a:lnTo>
                    <a:pt x="842" y="149"/>
                  </a:lnTo>
                  <a:lnTo>
                    <a:pt x="846" y="147"/>
                  </a:lnTo>
                  <a:lnTo>
                    <a:pt x="846" y="149"/>
                  </a:lnTo>
                  <a:lnTo>
                    <a:pt x="850" y="149"/>
                  </a:lnTo>
                  <a:lnTo>
                    <a:pt x="850" y="151"/>
                  </a:lnTo>
                  <a:lnTo>
                    <a:pt x="852" y="147"/>
                  </a:lnTo>
                  <a:lnTo>
                    <a:pt x="856" y="147"/>
                  </a:lnTo>
                  <a:lnTo>
                    <a:pt x="856" y="149"/>
                  </a:lnTo>
                  <a:lnTo>
                    <a:pt x="858" y="147"/>
                  </a:lnTo>
                  <a:lnTo>
                    <a:pt x="856" y="149"/>
                  </a:lnTo>
                  <a:lnTo>
                    <a:pt x="858" y="151"/>
                  </a:lnTo>
                  <a:lnTo>
                    <a:pt x="858" y="149"/>
                  </a:lnTo>
                  <a:lnTo>
                    <a:pt x="858" y="145"/>
                  </a:lnTo>
                  <a:lnTo>
                    <a:pt x="858" y="147"/>
                  </a:lnTo>
                  <a:lnTo>
                    <a:pt x="856" y="143"/>
                  </a:lnTo>
                  <a:lnTo>
                    <a:pt x="860" y="141"/>
                  </a:lnTo>
                  <a:lnTo>
                    <a:pt x="858" y="139"/>
                  </a:lnTo>
                  <a:lnTo>
                    <a:pt x="866" y="135"/>
                  </a:lnTo>
                  <a:lnTo>
                    <a:pt x="866" y="137"/>
                  </a:lnTo>
                  <a:lnTo>
                    <a:pt x="868" y="135"/>
                  </a:lnTo>
                  <a:lnTo>
                    <a:pt x="868" y="139"/>
                  </a:lnTo>
                  <a:lnTo>
                    <a:pt x="866" y="141"/>
                  </a:lnTo>
                  <a:lnTo>
                    <a:pt x="868" y="141"/>
                  </a:lnTo>
                  <a:lnTo>
                    <a:pt x="866" y="143"/>
                  </a:lnTo>
                  <a:lnTo>
                    <a:pt x="866" y="145"/>
                  </a:lnTo>
                  <a:lnTo>
                    <a:pt x="864" y="147"/>
                  </a:lnTo>
                  <a:lnTo>
                    <a:pt x="862" y="151"/>
                  </a:lnTo>
                  <a:lnTo>
                    <a:pt x="862" y="147"/>
                  </a:lnTo>
                  <a:lnTo>
                    <a:pt x="860" y="149"/>
                  </a:lnTo>
                  <a:lnTo>
                    <a:pt x="862" y="153"/>
                  </a:lnTo>
                  <a:lnTo>
                    <a:pt x="858" y="153"/>
                  </a:lnTo>
                  <a:lnTo>
                    <a:pt x="856" y="153"/>
                  </a:lnTo>
                  <a:lnTo>
                    <a:pt x="856" y="157"/>
                  </a:lnTo>
                  <a:lnTo>
                    <a:pt x="850" y="157"/>
                  </a:lnTo>
                  <a:lnTo>
                    <a:pt x="850" y="155"/>
                  </a:lnTo>
                  <a:lnTo>
                    <a:pt x="850" y="157"/>
                  </a:lnTo>
                  <a:lnTo>
                    <a:pt x="848" y="159"/>
                  </a:lnTo>
                  <a:lnTo>
                    <a:pt x="844" y="159"/>
                  </a:lnTo>
                  <a:lnTo>
                    <a:pt x="842" y="163"/>
                  </a:lnTo>
                  <a:lnTo>
                    <a:pt x="844" y="163"/>
                  </a:lnTo>
                  <a:lnTo>
                    <a:pt x="842" y="165"/>
                  </a:lnTo>
                  <a:lnTo>
                    <a:pt x="842" y="167"/>
                  </a:lnTo>
                  <a:lnTo>
                    <a:pt x="840" y="165"/>
                  </a:lnTo>
                  <a:lnTo>
                    <a:pt x="838" y="171"/>
                  </a:lnTo>
                  <a:lnTo>
                    <a:pt x="840" y="173"/>
                  </a:lnTo>
                  <a:lnTo>
                    <a:pt x="842" y="175"/>
                  </a:lnTo>
                  <a:lnTo>
                    <a:pt x="842" y="177"/>
                  </a:lnTo>
                  <a:lnTo>
                    <a:pt x="844" y="177"/>
                  </a:lnTo>
                  <a:lnTo>
                    <a:pt x="844" y="181"/>
                  </a:lnTo>
                  <a:lnTo>
                    <a:pt x="842" y="183"/>
                  </a:lnTo>
                  <a:lnTo>
                    <a:pt x="848" y="193"/>
                  </a:lnTo>
                  <a:lnTo>
                    <a:pt x="850" y="193"/>
                  </a:lnTo>
                  <a:lnTo>
                    <a:pt x="848" y="195"/>
                  </a:lnTo>
                  <a:lnTo>
                    <a:pt x="850" y="201"/>
                  </a:lnTo>
                  <a:lnTo>
                    <a:pt x="848" y="201"/>
                  </a:lnTo>
                  <a:lnTo>
                    <a:pt x="846" y="203"/>
                  </a:lnTo>
                  <a:lnTo>
                    <a:pt x="844" y="201"/>
                  </a:lnTo>
                  <a:lnTo>
                    <a:pt x="842" y="201"/>
                  </a:lnTo>
                  <a:lnTo>
                    <a:pt x="842" y="207"/>
                  </a:lnTo>
                  <a:lnTo>
                    <a:pt x="840" y="205"/>
                  </a:lnTo>
                  <a:lnTo>
                    <a:pt x="834" y="197"/>
                  </a:lnTo>
                  <a:lnTo>
                    <a:pt x="834" y="195"/>
                  </a:lnTo>
                  <a:lnTo>
                    <a:pt x="834" y="197"/>
                  </a:lnTo>
                  <a:lnTo>
                    <a:pt x="838" y="195"/>
                  </a:lnTo>
                  <a:lnTo>
                    <a:pt x="840" y="195"/>
                  </a:lnTo>
                  <a:lnTo>
                    <a:pt x="842" y="193"/>
                  </a:lnTo>
                  <a:lnTo>
                    <a:pt x="838" y="185"/>
                  </a:lnTo>
                  <a:lnTo>
                    <a:pt x="836" y="185"/>
                  </a:lnTo>
                  <a:lnTo>
                    <a:pt x="834" y="181"/>
                  </a:lnTo>
                  <a:lnTo>
                    <a:pt x="832" y="183"/>
                  </a:lnTo>
                  <a:lnTo>
                    <a:pt x="830" y="183"/>
                  </a:lnTo>
                  <a:lnTo>
                    <a:pt x="830" y="181"/>
                  </a:lnTo>
                  <a:lnTo>
                    <a:pt x="832" y="177"/>
                  </a:lnTo>
                  <a:lnTo>
                    <a:pt x="830" y="177"/>
                  </a:lnTo>
                  <a:lnTo>
                    <a:pt x="830" y="175"/>
                  </a:lnTo>
                  <a:lnTo>
                    <a:pt x="828" y="179"/>
                  </a:lnTo>
                  <a:lnTo>
                    <a:pt x="828" y="183"/>
                  </a:lnTo>
                  <a:lnTo>
                    <a:pt x="828" y="181"/>
                  </a:lnTo>
                  <a:lnTo>
                    <a:pt x="828" y="183"/>
                  </a:lnTo>
                  <a:lnTo>
                    <a:pt x="826" y="181"/>
                  </a:lnTo>
                  <a:lnTo>
                    <a:pt x="826" y="177"/>
                  </a:lnTo>
                  <a:lnTo>
                    <a:pt x="826" y="175"/>
                  </a:lnTo>
                  <a:lnTo>
                    <a:pt x="826" y="173"/>
                  </a:lnTo>
                  <a:lnTo>
                    <a:pt x="826" y="171"/>
                  </a:lnTo>
                  <a:lnTo>
                    <a:pt x="818" y="171"/>
                  </a:lnTo>
                  <a:lnTo>
                    <a:pt x="820" y="171"/>
                  </a:lnTo>
                  <a:lnTo>
                    <a:pt x="814" y="171"/>
                  </a:lnTo>
                  <a:lnTo>
                    <a:pt x="816" y="171"/>
                  </a:lnTo>
                  <a:lnTo>
                    <a:pt x="816" y="169"/>
                  </a:lnTo>
                  <a:lnTo>
                    <a:pt x="814" y="165"/>
                  </a:lnTo>
                  <a:lnTo>
                    <a:pt x="812" y="165"/>
                  </a:lnTo>
                  <a:lnTo>
                    <a:pt x="812" y="163"/>
                  </a:lnTo>
                  <a:lnTo>
                    <a:pt x="810" y="161"/>
                  </a:lnTo>
                  <a:lnTo>
                    <a:pt x="808" y="163"/>
                  </a:lnTo>
                  <a:lnTo>
                    <a:pt x="806" y="163"/>
                  </a:lnTo>
                  <a:lnTo>
                    <a:pt x="804" y="165"/>
                  </a:lnTo>
                  <a:lnTo>
                    <a:pt x="800" y="169"/>
                  </a:lnTo>
                  <a:lnTo>
                    <a:pt x="798" y="171"/>
                  </a:lnTo>
                  <a:lnTo>
                    <a:pt x="796" y="171"/>
                  </a:lnTo>
                  <a:lnTo>
                    <a:pt x="796" y="165"/>
                  </a:lnTo>
                  <a:lnTo>
                    <a:pt x="792" y="167"/>
                  </a:lnTo>
                  <a:lnTo>
                    <a:pt x="792" y="171"/>
                  </a:lnTo>
                  <a:lnTo>
                    <a:pt x="790" y="171"/>
                  </a:lnTo>
                  <a:lnTo>
                    <a:pt x="786" y="171"/>
                  </a:lnTo>
                  <a:lnTo>
                    <a:pt x="786" y="169"/>
                  </a:lnTo>
                  <a:lnTo>
                    <a:pt x="784" y="171"/>
                  </a:lnTo>
                  <a:lnTo>
                    <a:pt x="786" y="173"/>
                  </a:lnTo>
                  <a:lnTo>
                    <a:pt x="782" y="173"/>
                  </a:lnTo>
                  <a:lnTo>
                    <a:pt x="784" y="171"/>
                  </a:lnTo>
                  <a:lnTo>
                    <a:pt x="778" y="171"/>
                  </a:lnTo>
                  <a:lnTo>
                    <a:pt x="778" y="173"/>
                  </a:lnTo>
                  <a:lnTo>
                    <a:pt x="772" y="173"/>
                  </a:lnTo>
                  <a:lnTo>
                    <a:pt x="768" y="171"/>
                  </a:lnTo>
                  <a:lnTo>
                    <a:pt x="770" y="171"/>
                  </a:lnTo>
                  <a:lnTo>
                    <a:pt x="764" y="173"/>
                  </a:lnTo>
                  <a:lnTo>
                    <a:pt x="760" y="171"/>
                  </a:lnTo>
                  <a:lnTo>
                    <a:pt x="756" y="171"/>
                  </a:lnTo>
                  <a:lnTo>
                    <a:pt x="752" y="171"/>
                  </a:lnTo>
                  <a:lnTo>
                    <a:pt x="750" y="171"/>
                  </a:lnTo>
                  <a:lnTo>
                    <a:pt x="748" y="169"/>
                  </a:lnTo>
                  <a:lnTo>
                    <a:pt x="746" y="169"/>
                  </a:lnTo>
                  <a:lnTo>
                    <a:pt x="746" y="171"/>
                  </a:lnTo>
                  <a:lnTo>
                    <a:pt x="737" y="165"/>
                  </a:lnTo>
                  <a:lnTo>
                    <a:pt x="739" y="165"/>
                  </a:lnTo>
                  <a:lnTo>
                    <a:pt x="737" y="165"/>
                  </a:lnTo>
                  <a:lnTo>
                    <a:pt x="735" y="165"/>
                  </a:lnTo>
                  <a:lnTo>
                    <a:pt x="733" y="163"/>
                  </a:lnTo>
                  <a:lnTo>
                    <a:pt x="737" y="161"/>
                  </a:lnTo>
                  <a:lnTo>
                    <a:pt x="737" y="157"/>
                  </a:lnTo>
                  <a:lnTo>
                    <a:pt x="739" y="155"/>
                  </a:lnTo>
                  <a:lnTo>
                    <a:pt x="737" y="155"/>
                  </a:lnTo>
                  <a:lnTo>
                    <a:pt x="742" y="155"/>
                  </a:lnTo>
                  <a:lnTo>
                    <a:pt x="744" y="153"/>
                  </a:lnTo>
                  <a:lnTo>
                    <a:pt x="741" y="151"/>
                  </a:lnTo>
                  <a:lnTo>
                    <a:pt x="746" y="151"/>
                  </a:lnTo>
                  <a:lnTo>
                    <a:pt x="748" y="151"/>
                  </a:lnTo>
                  <a:lnTo>
                    <a:pt x="750" y="153"/>
                  </a:lnTo>
                  <a:lnTo>
                    <a:pt x="752" y="153"/>
                  </a:lnTo>
                  <a:lnTo>
                    <a:pt x="752" y="151"/>
                  </a:lnTo>
                  <a:lnTo>
                    <a:pt x="754" y="151"/>
                  </a:lnTo>
                  <a:lnTo>
                    <a:pt x="754" y="149"/>
                  </a:lnTo>
                  <a:lnTo>
                    <a:pt x="754" y="147"/>
                  </a:lnTo>
                  <a:lnTo>
                    <a:pt x="754" y="145"/>
                  </a:lnTo>
                  <a:lnTo>
                    <a:pt x="752" y="147"/>
                  </a:lnTo>
                  <a:lnTo>
                    <a:pt x="752" y="141"/>
                  </a:lnTo>
                  <a:lnTo>
                    <a:pt x="748" y="135"/>
                  </a:lnTo>
                  <a:lnTo>
                    <a:pt x="744" y="133"/>
                  </a:lnTo>
                  <a:lnTo>
                    <a:pt x="744" y="129"/>
                  </a:lnTo>
                  <a:lnTo>
                    <a:pt x="741" y="131"/>
                  </a:lnTo>
                  <a:lnTo>
                    <a:pt x="741" y="129"/>
                  </a:lnTo>
                  <a:lnTo>
                    <a:pt x="737" y="127"/>
                  </a:lnTo>
                  <a:lnTo>
                    <a:pt x="739" y="125"/>
                  </a:lnTo>
                  <a:lnTo>
                    <a:pt x="731" y="123"/>
                  </a:lnTo>
                  <a:lnTo>
                    <a:pt x="731" y="125"/>
                  </a:lnTo>
                  <a:lnTo>
                    <a:pt x="729" y="125"/>
                  </a:lnTo>
                  <a:lnTo>
                    <a:pt x="727" y="123"/>
                  </a:lnTo>
                  <a:lnTo>
                    <a:pt x="725" y="125"/>
                  </a:lnTo>
                  <a:lnTo>
                    <a:pt x="729" y="129"/>
                  </a:lnTo>
                  <a:lnTo>
                    <a:pt x="727" y="131"/>
                  </a:lnTo>
                  <a:lnTo>
                    <a:pt x="725" y="127"/>
                  </a:lnTo>
                  <a:lnTo>
                    <a:pt x="723" y="129"/>
                  </a:lnTo>
                  <a:lnTo>
                    <a:pt x="715" y="127"/>
                  </a:lnTo>
                  <a:lnTo>
                    <a:pt x="711" y="127"/>
                  </a:lnTo>
                  <a:lnTo>
                    <a:pt x="711" y="125"/>
                  </a:lnTo>
                  <a:lnTo>
                    <a:pt x="705" y="125"/>
                  </a:lnTo>
                  <a:lnTo>
                    <a:pt x="699" y="121"/>
                  </a:lnTo>
                  <a:lnTo>
                    <a:pt x="695" y="121"/>
                  </a:lnTo>
                  <a:lnTo>
                    <a:pt x="691" y="117"/>
                  </a:lnTo>
                  <a:lnTo>
                    <a:pt x="691" y="115"/>
                  </a:lnTo>
                  <a:lnTo>
                    <a:pt x="687" y="113"/>
                  </a:lnTo>
                  <a:lnTo>
                    <a:pt x="685" y="115"/>
                  </a:lnTo>
                  <a:lnTo>
                    <a:pt x="681" y="111"/>
                  </a:lnTo>
                  <a:lnTo>
                    <a:pt x="677" y="111"/>
                  </a:lnTo>
                  <a:lnTo>
                    <a:pt x="675" y="111"/>
                  </a:lnTo>
                  <a:lnTo>
                    <a:pt x="671" y="109"/>
                  </a:lnTo>
                  <a:lnTo>
                    <a:pt x="665" y="107"/>
                  </a:lnTo>
                  <a:lnTo>
                    <a:pt x="661" y="99"/>
                  </a:lnTo>
                  <a:lnTo>
                    <a:pt x="653" y="93"/>
                  </a:lnTo>
                  <a:lnTo>
                    <a:pt x="647" y="91"/>
                  </a:lnTo>
                  <a:lnTo>
                    <a:pt x="641" y="93"/>
                  </a:lnTo>
                  <a:lnTo>
                    <a:pt x="641" y="91"/>
                  </a:lnTo>
                  <a:lnTo>
                    <a:pt x="639" y="91"/>
                  </a:lnTo>
                  <a:lnTo>
                    <a:pt x="637" y="91"/>
                  </a:lnTo>
                  <a:lnTo>
                    <a:pt x="635" y="91"/>
                  </a:lnTo>
                  <a:lnTo>
                    <a:pt x="631" y="91"/>
                  </a:lnTo>
                  <a:lnTo>
                    <a:pt x="629" y="91"/>
                  </a:lnTo>
                  <a:lnTo>
                    <a:pt x="627" y="103"/>
                  </a:lnTo>
                  <a:lnTo>
                    <a:pt x="625" y="105"/>
                  </a:lnTo>
                  <a:lnTo>
                    <a:pt x="623" y="109"/>
                  </a:lnTo>
                  <a:lnTo>
                    <a:pt x="621" y="109"/>
                  </a:lnTo>
                  <a:lnTo>
                    <a:pt x="617" y="109"/>
                  </a:lnTo>
                  <a:lnTo>
                    <a:pt x="615" y="109"/>
                  </a:lnTo>
                  <a:lnTo>
                    <a:pt x="613" y="111"/>
                  </a:lnTo>
                  <a:lnTo>
                    <a:pt x="609" y="109"/>
                  </a:lnTo>
                  <a:lnTo>
                    <a:pt x="609" y="105"/>
                  </a:lnTo>
                  <a:lnTo>
                    <a:pt x="609" y="109"/>
                  </a:lnTo>
                  <a:lnTo>
                    <a:pt x="615" y="95"/>
                  </a:lnTo>
                  <a:lnTo>
                    <a:pt x="613" y="95"/>
                  </a:lnTo>
                  <a:lnTo>
                    <a:pt x="611" y="97"/>
                  </a:lnTo>
                  <a:lnTo>
                    <a:pt x="609" y="95"/>
                  </a:lnTo>
                  <a:lnTo>
                    <a:pt x="609" y="93"/>
                  </a:lnTo>
                  <a:lnTo>
                    <a:pt x="611" y="81"/>
                  </a:lnTo>
                  <a:lnTo>
                    <a:pt x="609" y="79"/>
                  </a:lnTo>
                  <a:lnTo>
                    <a:pt x="605" y="79"/>
                  </a:lnTo>
                  <a:lnTo>
                    <a:pt x="607" y="81"/>
                  </a:lnTo>
                  <a:lnTo>
                    <a:pt x="609" y="81"/>
                  </a:lnTo>
                  <a:lnTo>
                    <a:pt x="609" y="83"/>
                  </a:lnTo>
                  <a:lnTo>
                    <a:pt x="607" y="83"/>
                  </a:lnTo>
                  <a:lnTo>
                    <a:pt x="607" y="85"/>
                  </a:lnTo>
                  <a:lnTo>
                    <a:pt x="605" y="83"/>
                  </a:lnTo>
                  <a:lnTo>
                    <a:pt x="605" y="81"/>
                  </a:lnTo>
                  <a:lnTo>
                    <a:pt x="601" y="83"/>
                  </a:lnTo>
                  <a:lnTo>
                    <a:pt x="601" y="81"/>
                  </a:lnTo>
                  <a:lnTo>
                    <a:pt x="599" y="83"/>
                  </a:lnTo>
                  <a:lnTo>
                    <a:pt x="599" y="87"/>
                  </a:lnTo>
                  <a:lnTo>
                    <a:pt x="601" y="87"/>
                  </a:lnTo>
                  <a:lnTo>
                    <a:pt x="601" y="85"/>
                  </a:lnTo>
                  <a:lnTo>
                    <a:pt x="603" y="83"/>
                  </a:lnTo>
                  <a:lnTo>
                    <a:pt x="605" y="85"/>
                  </a:lnTo>
                  <a:lnTo>
                    <a:pt x="603" y="87"/>
                  </a:lnTo>
                  <a:lnTo>
                    <a:pt x="599" y="93"/>
                  </a:lnTo>
                  <a:lnTo>
                    <a:pt x="597" y="91"/>
                  </a:lnTo>
                  <a:lnTo>
                    <a:pt x="597" y="93"/>
                  </a:lnTo>
                  <a:lnTo>
                    <a:pt x="601" y="93"/>
                  </a:lnTo>
                  <a:lnTo>
                    <a:pt x="601" y="95"/>
                  </a:lnTo>
                  <a:lnTo>
                    <a:pt x="597" y="97"/>
                  </a:lnTo>
                  <a:lnTo>
                    <a:pt x="595" y="99"/>
                  </a:lnTo>
                  <a:lnTo>
                    <a:pt x="597" y="103"/>
                  </a:lnTo>
                  <a:lnTo>
                    <a:pt x="599" y="103"/>
                  </a:lnTo>
                  <a:lnTo>
                    <a:pt x="597" y="103"/>
                  </a:lnTo>
                  <a:lnTo>
                    <a:pt x="593" y="105"/>
                  </a:lnTo>
                  <a:lnTo>
                    <a:pt x="593" y="107"/>
                  </a:lnTo>
                  <a:lnTo>
                    <a:pt x="597" y="105"/>
                  </a:lnTo>
                  <a:lnTo>
                    <a:pt x="599" y="107"/>
                  </a:lnTo>
                  <a:lnTo>
                    <a:pt x="599" y="109"/>
                  </a:lnTo>
                  <a:lnTo>
                    <a:pt x="597" y="109"/>
                  </a:lnTo>
                  <a:lnTo>
                    <a:pt x="595" y="109"/>
                  </a:lnTo>
                  <a:lnTo>
                    <a:pt x="589" y="109"/>
                  </a:lnTo>
                  <a:lnTo>
                    <a:pt x="587" y="109"/>
                  </a:lnTo>
                  <a:lnTo>
                    <a:pt x="583" y="105"/>
                  </a:lnTo>
                  <a:lnTo>
                    <a:pt x="581" y="101"/>
                  </a:lnTo>
                  <a:lnTo>
                    <a:pt x="579" y="99"/>
                  </a:lnTo>
                  <a:lnTo>
                    <a:pt x="571" y="83"/>
                  </a:lnTo>
                  <a:lnTo>
                    <a:pt x="571" y="75"/>
                  </a:lnTo>
                  <a:lnTo>
                    <a:pt x="569" y="71"/>
                  </a:lnTo>
                  <a:lnTo>
                    <a:pt x="561" y="63"/>
                  </a:lnTo>
                  <a:lnTo>
                    <a:pt x="559" y="61"/>
                  </a:lnTo>
                  <a:lnTo>
                    <a:pt x="557" y="65"/>
                  </a:lnTo>
                  <a:lnTo>
                    <a:pt x="557" y="67"/>
                  </a:lnTo>
                  <a:lnTo>
                    <a:pt x="559" y="67"/>
                  </a:lnTo>
                  <a:lnTo>
                    <a:pt x="559" y="71"/>
                  </a:lnTo>
                  <a:lnTo>
                    <a:pt x="561" y="73"/>
                  </a:lnTo>
                  <a:lnTo>
                    <a:pt x="565" y="75"/>
                  </a:lnTo>
                  <a:lnTo>
                    <a:pt x="563" y="77"/>
                  </a:lnTo>
                  <a:lnTo>
                    <a:pt x="555" y="79"/>
                  </a:lnTo>
                  <a:lnTo>
                    <a:pt x="555" y="81"/>
                  </a:lnTo>
                  <a:lnTo>
                    <a:pt x="555" y="83"/>
                  </a:lnTo>
                  <a:lnTo>
                    <a:pt x="555" y="85"/>
                  </a:lnTo>
                  <a:lnTo>
                    <a:pt x="549" y="93"/>
                  </a:lnTo>
                  <a:lnTo>
                    <a:pt x="543" y="95"/>
                  </a:lnTo>
                  <a:lnTo>
                    <a:pt x="545" y="89"/>
                  </a:lnTo>
                  <a:lnTo>
                    <a:pt x="547" y="91"/>
                  </a:lnTo>
                  <a:lnTo>
                    <a:pt x="547" y="85"/>
                  </a:lnTo>
                  <a:lnTo>
                    <a:pt x="543" y="89"/>
                  </a:lnTo>
                  <a:lnTo>
                    <a:pt x="535" y="91"/>
                  </a:lnTo>
                  <a:lnTo>
                    <a:pt x="533" y="95"/>
                  </a:lnTo>
                  <a:lnTo>
                    <a:pt x="527" y="97"/>
                  </a:lnTo>
                  <a:lnTo>
                    <a:pt x="525" y="99"/>
                  </a:lnTo>
                  <a:lnTo>
                    <a:pt x="518" y="117"/>
                  </a:lnTo>
                  <a:lnTo>
                    <a:pt x="518" y="107"/>
                  </a:lnTo>
                  <a:lnTo>
                    <a:pt x="518" y="105"/>
                  </a:lnTo>
                  <a:lnTo>
                    <a:pt x="514" y="105"/>
                  </a:lnTo>
                  <a:lnTo>
                    <a:pt x="512" y="111"/>
                  </a:lnTo>
                  <a:lnTo>
                    <a:pt x="512" y="107"/>
                  </a:lnTo>
                  <a:lnTo>
                    <a:pt x="510" y="111"/>
                  </a:lnTo>
                  <a:lnTo>
                    <a:pt x="510" y="107"/>
                  </a:lnTo>
                  <a:lnTo>
                    <a:pt x="506" y="109"/>
                  </a:lnTo>
                  <a:lnTo>
                    <a:pt x="508" y="109"/>
                  </a:lnTo>
                  <a:lnTo>
                    <a:pt x="508" y="111"/>
                  </a:lnTo>
                  <a:lnTo>
                    <a:pt x="502" y="117"/>
                  </a:lnTo>
                  <a:lnTo>
                    <a:pt x="496" y="119"/>
                  </a:lnTo>
                  <a:lnTo>
                    <a:pt x="492" y="121"/>
                  </a:lnTo>
                  <a:lnTo>
                    <a:pt x="490" y="121"/>
                  </a:lnTo>
                  <a:lnTo>
                    <a:pt x="492" y="119"/>
                  </a:lnTo>
                  <a:lnTo>
                    <a:pt x="494" y="115"/>
                  </a:lnTo>
                  <a:lnTo>
                    <a:pt x="496" y="115"/>
                  </a:lnTo>
                  <a:lnTo>
                    <a:pt x="496" y="117"/>
                  </a:lnTo>
                  <a:lnTo>
                    <a:pt x="498" y="113"/>
                  </a:lnTo>
                  <a:lnTo>
                    <a:pt x="500" y="113"/>
                  </a:lnTo>
                  <a:lnTo>
                    <a:pt x="500" y="111"/>
                  </a:lnTo>
                  <a:lnTo>
                    <a:pt x="504" y="107"/>
                  </a:lnTo>
                  <a:lnTo>
                    <a:pt x="502" y="109"/>
                  </a:lnTo>
                  <a:lnTo>
                    <a:pt x="504" y="105"/>
                  </a:lnTo>
                  <a:lnTo>
                    <a:pt x="506" y="103"/>
                  </a:lnTo>
                  <a:lnTo>
                    <a:pt x="514" y="101"/>
                  </a:lnTo>
                  <a:lnTo>
                    <a:pt x="518" y="101"/>
                  </a:lnTo>
                  <a:lnTo>
                    <a:pt x="521" y="97"/>
                  </a:lnTo>
                  <a:lnTo>
                    <a:pt x="523" y="95"/>
                  </a:lnTo>
                  <a:lnTo>
                    <a:pt x="527" y="91"/>
                  </a:lnTo>
                  <a:lnTo>
                    <a:pt x="537" y="85"/>
                  </a:lnTo>
                  <a:lnTo>
                    <a:pt x="539" y="81"/>
                  </a:lnTo>
                  <a:lnTo>
                    <a:pt x="539" y="77"/>
                  </a:lnTo>
                  <a:lnTo>
                    <a:pt x="537" y="75"/>
                  </a:lnTo>
                  <a:lnTo>
                    <a:pt x="535" y="73"/>
                  </a:lnTo>
                  <a:lnTo>
                    <a:pt x="533" y="75"/>
                  </a:lnTo>
                  <a:lnTo>
                    <a:pt x="533" y="77"/>
                  </a:lnTo>
                  <a:lnTo>
                    <a:pt x="533" y="79"/>
                  </a:lnTo>
                  <a:lnTo>
                    <a:pt x="529" y="81"/>
                  </a:lnTo>
                  <a:lnTo>
                    <a:pt x="529" y="79"/>
                  </a:lnTo>
                  <a:lnTo>
                    <a:pt x="527" y="79"/>
                  </a:lnTo>
                  <a:lnTo>
                    <a:pt x="525" y="77"/>
                  </a:lnTo>
                  <a:lnTo>
                    <a:pt x="523" y="79"/>
                  </a:lnTo>
                  <a:lnTo>
                    <a:pt x="519" y="81"/>
                  </a:lnTo>
                  <a:lnTo>
                    <a:pt x="519" y="83"/>
                  </a:lnTo>
                  <a:lnTo>
                    <a:pt x="518" y="85"/>
                  </a:lnTo>
                  <a:lnTo>
                    <a:pt x="516" y="87"/>
                  </a:lnTo>
                  <a:lnTo>
                    <a:pt x="512" y="85"/>
                  </a:lnTo>
                  <a:lnTo>
                    <a:pt x="512" y="89"/>
                  </a:lnTo>
                  <a:lnTo>
                    <a:pt x="506" y="93"/>
                  </a:lnTo>
                  <a:lnTo>
                    <a:pt x="504" y="93"/>
                  </a:lnTo>
                  <a:lnTo>
                    <a:pt x="504" y="95"/>
                  </a:lnTo>
                  <a:lnTo>
                    <a:pt x="502" y="95"/>
                  </a:lnTo>
                  <a:lnTo>
                    <a:pt x="498" y="95"/>
                  </a:lnTo>
                  <a:lnTo>
                    <a:pt x="496" y="95"/>
                  </a:lnTo>
                  <a:lnTo>
                    <a:pt x="494" y="97"/>
                  </a:lnTo>
                  <a:lnTo>
                    <a:pt x="494" y="99"/>
                  </a:lnTo>
                  <a:lnTo>
                    <a:pt x="492" y="97"/>
                  </a:lnTo>
                  <a:lnTo>
                    <a:pt x="490" y="99"/>
                  </a:lnTo>
                  <a:lnTo>
                    <a:pt x="490" y="105"/>
                  </a:lnTo>
                  <a:lnTo>
                    <a:pt x="488" y="107"/>
                  </a:lnTo>
                  <a:lnTo>
                    <a:pt x="486" y="109"/>
                  </a:lnTo>
                  <a:lnTo>
                    <a:pt x="480" y="109"/>
                  </a:lnTo>
                  <a:lnTo>
                    <a:pt x="480" y="111"/>
                  </a:lnTo>
                  <a:lnTo>
                    <a:pt x="478" y="111"/>
                  </a:lnTo>
                  <a:lnTo>
                    <a:pt x="476" y="113"/>
                  </a:lnTo>
                  <a:lnTo>
                    <a:pt x="472" y="117"/>
                  </a:lnTo>
                  <a:lnTo>
                    <a:pt x="470" y="119"/>
                  </a:lnTo>
                  <a:lnTo>
                    <a:pt x="468" y="121"/>
                  </a:lnTo>
                  <a:lnTo>
                    <a:pt x="468" y="123"/>
                  </a:lnTo>
                  <a:lnTo>
                    <a:pt x="472" y="133"/>
                  </a:lnTo>
                  <a:lnTo>
                    <a:pt x="474" y="135"/>
                  </a:lnTo>
                  <a:lnTo>
                    <a:pt x="474" y="139"/>
                  </a:lnTo>
                  <a:lnTo>
                    <a:pt x="474" y="141"/>
                  </a:lnTo>
                  <a:lnTo>
                    <a:pt x="472" y="139"/>
                  </a:lnTo>
                  <a:lnTo>
                    <a:pt x="468" y="135"/>
                  </a:lnTo>
                  <a:lnTo>
                    <a:pt x="468" y="133"/>
                  </a:lnTo>
                  <a:lnTo>
                    <a:pt x="466" y="131"/>
                  </a:lnTo>
                  <a:lnTo>
                    <a:pt x="466" y="129"/>
                  </a:lnTo>
                  <a:lnTo>
                    <a:pt x="462" y="129"/>
                  </a:lnTo>
                  <a:lnTo>
                    <a:pt x="460" y="129"/>
                  </a:lnTo>
                  <a:lnTo>
                    <a:pt x="456" y="127"/>
                  </a:lnTo>
                  <a:lnTo>
                    <a:pt x="454" y="127"/>
                  </a:lnTo>
                  <a:lnTo>
                    <a:pt x="456" y="129"/>
                  </a:lnTo>
                  <a:lnTo>
                    <a:pt x="456" y="133"/>
                  </a:lnTo>
                  <a:lnTo>
                    <a:pt x="460" y="135"/>
                  </a:lnTo>
                  <a:lnTo>
                    <a:pt x="460" y="137"/>
                  </a:lnTo>
                  <a:lnTo>
                    <a:pt x="458" y="137"/>
                  </a:lnTo>
                  <a:lnTo>
                    <a:pt x="448" y="129"/>
                  </a:lnTo>
                  <a:lnTo>
                    <a:pt x="446" y="127"/>
                  </a:lnTo>
                  <a:lnTo>
                    <a:pt x="440" y="125"/>
                  </a:lnTo>
                  <a:lnTo>
                    <a:pt x="442" y="127"/>
                  </a:lnTo>
                  <a:lnTo>
                    <a:pt x="442" y="129"/>
                  </a:lnTo>
                  <a:lnTo>
                    <a:pt x="440" y="127"/>
                  </a:lnTo>
                  <a:lnTo>
                    <a:pt x="438" y="129"/>
                  </a:lnTo>
                  <a:lnTo>
                    <a:pt x="436" y="129"/>
                  </a:lnTo>
                  <a:lnTo>
                    <a:pt x="428" y="125"/>
                  </a:lnTo>
                  <a:lnTo>
                    <a:pt x="426" y="125"/>
                  </a:lnTo>
                  <a:lnTo>
                    <a:pt x="424" y="123"/>
                  </a:lnTo>
                  <a:lnTo>
                    <a:pt x="422" y="121"/>
                  </a:lnTo>
                  <a:lnTo>
                    <a:pt x="416" y="117"/>
                  </a:lnTo>
                  <a:lnTo>
                    <a:pt x="416" y="113"/>
                  </a:lnTo>
                  <a:lnTo>
                    <a:pt x="414" y="115"/>
                  </a:lnTo>
                  <a:lnTo>
                    <a:pt x="412" y="115"/>
                  </a:lnTo>
                  <a:lnTo>
                    <a:pt x="402" y="101"/>
                  </a:lnTo>
                  <a:lnTo>
                    <a:pt x="396" y="101"/>
                  </a:lnTo>
                  <a:lnTo>
                    <a:pt x="396" y="99"/>
                  </a:lnTo>
                  <a:lnTo>
                    <a:pt x="384" y="97"/>
                  </a:lnTo>
                  <a:lnTo>
                    <a:pt x="378" y="95"/>
                  </a:lnTo>
                  <a:lnTo>
                    <a:pt x="376" y="95"/>
                  </a:lnTo>
                  <a:lnTo>
                    <a:pt x="376" y="97"/>
                  </a:lnTo>
                  <a:lnTo>
                    <a:pt x="374" y="99"/>
                  </a:lnTo>
                  <a:lnTo>
                    <a:pt x="372" y="97"/>
                  </a:lnTo>
                  <a:lnTo>
                    <a:pt x="370" y="93"/>
                  </a:lnTo>
                  <a:lnTo>
                    <a:pt x="364" y="91"/>
                  </a:lnTo>
                  <a:lnTo>
                    <a:pt x="362" y="89"/>
                  </a:lnTo>
                  <a:lnTo>
                    <a:pt x="358" y="87"/>
                  </a:lnTo>
                  <a:lnTo>
                    <a:pt x="358" y="85"/>
                  </a:lnTo>
                  <a:lnTo>
                    <a:pt x="356" y="83"/>
                  </a:lnTo>
                  <a:lnTo>
                    <a:pt x="348" y="79"/>
                  </a:lnTo>
                  <a:lnTo>
                    <a:pt x="346" y="79"/>
                  </a:lnTo>
                  <a:lnTo>
                    <a:pt x="344" y="79"/>
                  </a:lnTo>
                  <a:lnTo>
                    <a:pt x="344" y="81"/>
                  </a:lnTo>
                  <a:lnTo>
                    <a:pt x="342" y="83"/>
                  </a:lnTo>
                  <a:lnTo>
                    <a:pt x="340" y="81"/>
                  </a:lnTo>
                  <a:lnTo>
                    <a:pt x="340" y="79"/>
                  </a:lnTo>
                  <a:lnTo>
                    <a:pt x="338" y="81"/>
                  </a:lnTo>
                  <a:lnTo>
                    <a:pt x="332" y="81"/>
                  </a:lnTo>
                  <a:lnTo>
                    <a:pt x="330" y="83"/>
                  </a:lnTo>
                  <a:lnTo>
                    <a:pt x="328" y="85"/>
                  </a:lnTo>
                  <a:lnTo>
                    <a:pt x="326" y="85"/>
                  </a:lnTo>
                  <a:lnTo>
                    <a:pt x="324" y="83"/>
                  </a:lnTo>
                  <a:lnTo>
                    <a:pt x="322" y="85"/>
                  </a:lnTo>
                  <a:lnTo>
                    <a:pt x="318" y="85"/>
                  </a:lnTo>
                  <a:lnTo>
                    <a:pt x="318" y="83"/>
                  </a:lnTo>
                  <a:lnTo>
                    <a:pt x="318" y="81"/>
                  </a:lnTo>
                  <a:lnTo>
                    <a:pt x="312" y="81"/>
                  </a:lnTo>
                  <a:lnTo>
                    <a:pt x="310" y="79"/>
                  </a:lnTo>
                  <a:lnTo>
                    <a:pt x="308" y="77"/>
                  </a:lnTo>
                  <a:lnTo>
                    <a:pt x="295" y="77"/>
                  </a:lnTo>
                  <a:lnTo>
                    <a:pt x="287" y="73"/>
                  </a:lnTo>
                  <a:lnTo>
                    <a:pt x="283" y="73"/>
                  </a:lnTo>
                  <a:lnTo>
                    <a:pt x="281" y="71"/>
                  </a:lnTo>
                  <a:lnTo>
                    <a:pt x="277" y="69"/>
                  </a:lnTo>
                  <a:lnTo>
                    <a:pt x="273" y="69"/>
                  </a:lnTo>
                  <a:lnTo>
                    <a:pt x="273" y="67"/>
                  </a:lnTo>
                  <a:lnTo>
                    <a:pt x="263" y="63"/>
                  </a:lnTo>
                  <a:lnTo>
                    <a:pt x="257" y="63"/>
                  </a:lnTo>
                  <a:lnTo>
                    <a:pt x="255" y="65"/>
                  </a:lnTo>
                  <a:lnTo>
                    <a:pt x="249" y="67"/>
                  </a:lnTo>
                  <a:lnTo>
                    <a:pt x="251" y="65"/>
                  </a:lnTo>
                  <a:lnTo>
                    <a:pt x="249" y="63"/>
                  </a:lnTo>
                  <a:lnTo>
                    <a:pt x="245" y="63"/>
                  </a:lnTo>
                  <a:lnTo>
                    <a:pt x="237" y="65"/>
                  </a:lnTo>
                  <a:lnTo>
                    <a:pt x="229" y="65"/>
                  </a:lnTo>
                  <a:lnTo>
                    <a:pt x="231" y="63"/>
                  </a:lnTo>
                  <a:lnTo>
                    <a:pt x="231" y="61"/>
                  </a:lnTo>
                  <a:lnTo>
                    <a:pt x="221" y="61"/>
                  </a:lnTo>
                  <a:lnTo>
                    <a:pt x="225" y="59"/>
                  </a:lnTo>
                  <a:lnTo>
                    <a:pt x="225" y="57"/>
                  </a:lnTo>
                  <a:lnTo>
                    <a:pt x="221" y="57"/>
                  </a:lnTo>
                  <a:lnTo>
                    <a:pt x="223" y="53"/>
                  </a:lnTo>
                  <a:lnTo>
                    <a:pt x="223" y="49"/>
                  </a:lnTo>
                  <a:lnTo>
                    <a:pt x="219" y="47"/>
                  </a:lnTo>
                  <a:lnTo>
                    <a:pt x="215" y="47"/>
                  </a:lnTo>
                  <a:lnTo>
                    <a:pt x="215" y="51"/>
                  </a:lnTo>
                  <a:lnTo>
                    <a:pt x="213" y="51"/>
                  </a:lnTo>
                  <a:lnTo>
                    <a:pt x="211" y="47"/>
                  </a:lnTo>
                  <a:lnTo>
                    <a:pt x="209" y="45"/>
                  </a:lnTo>
                  <a:lnTo>
                    <a:pt x="207" y="45"/>
                  </a:lnTo>
                  <a:lnTo>
                    <a:pt x="205" y="45"/>
                  </a:lnTo>
                  <a:lnTo>
                    <a:pt x="201" y="49"/>
                  </a:lnTo>
                  <a:lnTo>
                    <a:pt x="199" y="47"/>
                  </a:lnTo>
                  <a:lnTo>
                    <a:pt x="197" y="47"/>
                  </a:lnTo>
                  <a:lnTo>
                    <a:pt x="195" y="51"/>
                  </a:lnTo>
                  <a:lnTo>
                    <a:pt x="193" y="51"/>
                  </a:lnTo>
                  <a:lnTo>
                    <a:pt x="193" y="49"/>
                  </a:lnTo>
                  <a:lnTo>
                    <a:pt x="189" y="49"/>
                  </a:lnTo>
                  <a:lnTo>
                    <a:pt x="187" y="47"/>
                  </a:lnTo>
                  <a:lnTo>
                    <a:pt x="189" y="45"/>
                  </a:lnTo>
                  <a:lnTo>
                    <a:pt x="187" y="39"/>
                  </a:lnTo>
                  <a:lnTo>
                    <a:pt x="181" y="37"/>
                  </a:lnTo>
                  <a:lnTo>
                    <a:pt x="181" y="39"/>
                  </a:lnTo>
                  <a:lnTo>
                    <a:pt x="181" y="37"/>
                  </a:lnTo>
                  <a:lnTo>
                    <a:pt x="181" y="41"/>
                  </a:lnTo>
                  <a:lnTo>
                    <a:pt x="179" y="41"/>
                  </a:lnTo>
                  <a:lnTo>
                    <a:pt x="177" y="41"/>
                  </a:lnTo>
                  <a:lnTo>
                    <a:pt x="177" y="45"/>
                  </a:lnTo>
                  <a:lnTo>
                    <a:pt x="179" y="49"/>
                  </a:lnTo>
                  <a:lnTo>
                    <a:pt x="179" y="53"/>
                  </a:lnTo>
                  <a:lnTo>
                    <a:pt x="177" y="53"/>
                  </a:lnTo>
                  <a:lnTo>
                    <a:pt x="177" y="51"/>
                  </a:lnTo>
                  <a:lnTo>
                    <a:pt x="175" y="49"/>
                  </a:lnTo>
                  <a:lnTo>
                    <a:pt x="173" y="51"/>
                  </a:lnTo>
                  <a:lnTo>
                    <a:pt x="173" y="49"/>
                  </a:lnTo>
                  <a:lnTo>
                    <a:pt x="171" y="51"/>
                  </a:lnTo>
                  <a:lnTo>
                    <a:pt x="167" y="49"/>
                  </a:lnTo>
                  <a:lnTo>
                    <a:pt x="165" y="47"/>
                  </a:lnTo>
                  <a:lnTo>
                    <a:pt x="163" y="49"/>
                  </a:lnTo>
                  <a:lnTo>
                    <a:pt x="165" y="43"/>
                  </a:lnTo>
                  <a:lnTo>
                    <a:pt x="167" y="45"/>
                  </a:lnTo>
                  <a:lnTo>
                    <a:pt x="171" y="43"/>
                  </a:lnTo>
                  <a:lnTo>
                    <a:pt x="175" y="39"/>
                  </a:lnTo>
                  <a:lnTo>
                    <a:pt x="175" y="37"/>
                  </a:lnTo>
                  <a:lnTo>
                    <a:pt x="175" y="35"/>
                  </a:lnTo>
                  <a:lnTo>
                    <a:pt x="173" y="33"/>
                  </a:lnTo>
                  <a:lnTo>
                    <a:pt x="167" y="35"/>
                  </a:lnTo>
                  <a:lnTo>
                    <a:pt x="167" y="31"/>
                  </a:lnTo>
                  <a:lnTo>
                    <a:pt x="165" y="29"/>
                  </a:lnTo>
                  <a:lnTo>
                    <a:pt x="163" y="31"/>
                  </a:lnTo>
                  <a:lnTo>
                    <a:pt x="161" y="29"/>
                  </a:lnTo>
                  <a:lnTo>
                    <a:pt x="159" y="27"/>
                  </a:lnTo>
                  <a:lnTo>
                    <a:pt x="157" y="29"/>
                  </a:lnTo>
                  <a:lnTo>
                    <a:pt x="155" y="31"/>
                  </a:lnTo>
                  <a:lnTo>
                    <a:pt x="155" y="33"/>
                  </a:lnTo>
                  <a:lnTo>
                    <a:pt x="155" y="35"/>
                  </a:lnTo>
                  <a:lnTo>
                    <a:pt x="155" y="37"/>
                  </a:lnTo>
                  <a:lnTo>
                    <a:pt x="153" y="35"/>
                  </a:lnTo>
                  <a:lnTo>
                    <a:pt x="151" y="37"/>
                  </a:lnTo>
                  <a:lnTo>
                    <a:pt x="147" y="43"/>
                  </a:lnTo>
                  <a:lnTo>
                    <a:pt x="141" y="49"/>
                  </a:lnTo>
                  <a:lnTo>
                    <a:pt x="135" y="49"/>
                  </a:lnTo>
                  <a:lnTo>
                    <a:pt x="135" y="51"/>
                  </a:lnTo>
                  <a:lnTo>
                    <a:pt x="129" y="51"/>
                  </a:lnTo>
                  <a:lnTo>
                    <a:pt x="125" y="51"/>
                  </a:lnTo>
                  <a:lnTo>
                    <a:pt x="123" y="53"/>
                  </a:lnTo>
                  <a:lnTo>
                    <a:pt x="123" y="55"/>
                  </a:lnTo>
                  <a:lnTo>
                    <a:pt x="119" y="53"/>
                  </a:lnTo>
                  <a:lnTo>
                    <a:pt x="121" y="51"/>
                  </a:lnTo>
                  <a:lnTo>
                    <a:pt x="121" y="49"/>
                  </a:lnTo>
                  <a:lnTo>
                    <a:pt x="125" y="47"/>
                  </a:lnTo>
                  <a:lnTo>
                    <a:pt x="127" y="45"/>
                  </a:lnTo>
                  <a:lnTo>
                    <a:pt x="117" y="49"/>
                  </a:lnTo>
                  <a:lnTo>
                    <a:pt x="115" y="53"/>
                  </a:lnTo>
                  <a:lnTo>
                    <a:pt x="113" y="55"/>
                  </a:lnTo>
                  <a:lnTo>
                    <a:pt x="111" y="57"/>
                  </a:lnTo>
                  <a:lnTo>
                    <a:pt x="113" y="59"/>
                  </a:lnTo>
                  <a:lnTo>
                    <a:pt x="115" y="59"/>
                  </a:lnTo>
                  <a:lnTo>
                    <a:pt x="115" y="63"/>
                  </a:lnTo>
                  <a:lnTo>
                    <a:pt x="117" y="63"/>
                  </a:lnTo>
                  <a:lnTo>
                    <a:pt x="119" y="63"/>
                  </a:lnTo>
                  <a:lnTo>
                    <a:pt x="117" y="65"/>
                  </a:lnTo>
                  <a:lnTo>
                    <a:pt x="115" y="63"/>
                  </a:lnTo>
                  <a:lnTo>
                    <a:pt x="113" y="67"/>
                  </a:lnTo>
                  <a:lnTo>
                    <a:pt x="115" y="69"/>
                  </a:lnTo>
                  <a:lnTo>
                    <a:pt x="115" y="71"/>
                  </a:lnTo>
                  <a:lnTo>
                    <a:pt x="113" y="73"/>
                  </a:lnTo>
                  <a:lnTo>
                    <a:pt x="111" y="71"/>
                  </a:lnTo>
                  <a:lnTo>
                    <a:pt x="111" y="69"/>
                  </a:lnTo>
                  <a:lnTo>
                    <a:pt x="109" y="71"/>
                  </a:lnTo>
                  <a:lnTo>
                    <a:pt x="111" y="67"/>
                  </a:lnTo>
                  <a:lnTo>
                    <a:pt x="111" y="65"/>
                  </a:lnTo>
                  <a:lnTo>
                    <a:pt x="113" y="63"/>
                  </a:lnTo>
                  <a:lnTo>
                    <a:pt x="111" y="61"/>
                  </a:lnTo>
                  <a:lnTo>
                    <a:pt x="109" y="59"/>
                  </a:lnTo>
                  <a:lnTo>
                    <a:pt x="103" y="65"/>
                  </a:lnTo>
                  <a:lnTo>
                    <a:pt x="105" y="65"/>
                  </a:lnTo>
                  <a:lnTo>
                    <a:pt x="103" y="67"/>
                  </a:lnTo>
                  <a:lnTo>
                    <a:pt x="93" y="75"/>
                  </a:lnTo>
                  <a:lnTo>
                    <a:pt x="87" y="75"/>
                  </a:lnTo>
                  <a:lnTo>
                    <a:pt x="85" y="79"/>
                  </a:lnTo>
                  <a:lnTo>
                    <a:pt x="85" y="75"/>
                  </a:lnTo>
                  <a:lnTo>
                    <a:pt x="85" y="73"/>
                  </a:lnTo>
                  <a:lnTo>
                    <a:pt x="87" y="73"/>
                  </a:lnTo>
                  <a:lnTo>
                    <a:pt x="85" y="71"/>
                  </a:lnTo>
                  <a:lnTo>
                    <a:pt x="81" y="79"/>
                  </a:lnTo>
                  <a:lnTo>
                    <a:pt x="81" y="81"/>
                  </a:lnTo>
                  <a:lnTo>
                    <a:pt x="85" y="85"/>
                  </a:lnTo>
                  <a:lnTo>
                    <a:pt x="89" y="87"/>
                  </a:lnTo>
                  <a:lnTo>
                    <a:pt x="89" y="89"/>
                  </a:lnTo>
                  <a:lnTo>
                    <a:pt x="81" y="85"/>
                  </a:lnTo>
                  <a:lnTo>
                    <a:pt x="81" y="83"/>
                  </a:lnTo>
                  <a:lnTo>
                    <a:pt x="79" y="83"/>
                  </a:lnTo>
                  <a:lnTo>
                    <a:pt x="72" y="91"/>
                  </a:lnTo>
                  <a:lnTo>
                    <a:pt x="74" y="93"/>
                  </a:lnTo>
                  <a:lnTo>
                    <a:pt x="79" y="93"/>
                  </a:lnTo>
                  <a:lnTo>
                    <a:pt x="79" y="95"/>
                  </a:lnTo>
                  <a:lnTo>
                    <a:pt x="74" y="95"/>
                  </a:lnTo>
                  <a:lnTo>
                    <a:pt x="72" y="95"/>
                  </a:lnTo>
                  <a:lnTo>
                    <a:pt x="70" y="95"/>
                  </a:lnTo>
                  <a:lnTo>
                    <a:pt x="74" y="99"/>
                  </a:lnTo>
                  <a:lnTo>
                    <a:pt x="75" y="101"/>
                  </a:lnTo>
                  <a:lnTo>
                    <a:pt x="75" y="103"/>
                  </a:lnTo>
                  <a:lnTo>
                    <a:pt x="70" y="99"/>
                  </a:lnTo>
                  <a:lnTo>
                    <a:pt x="72" y="101"/>
                  </a:lnTo>
                  <a:lnTo>
                    <a:pt x="70" y="109"/>
                  </a:lnTo>
                  <a:lnTo>
                    <a:pt x="68" y="109"/>
                  </a:lnTo>
                  <a:lnTo>
                    <a:pt x="68" y="105"/>
                  </a:lnTo>
                  <a:lnTo>
                    <a:pt x="64" y="119"/>
                  </a:lnTo>
                  <a:lnTo>
                    <a:pt x="58" y="125"/>
                  </a:lnTo>
                  <a:lnTo>
                    <a:pt x="32" y="129"/>
                  </a:lnTo>
                  <a:lnTo>
                    <a:pt x="30" y="129"/>
                  </a:lnTo>
                  <a:lnTo>
                    <a:pt x="32" y="129"/>
                  </a:lnTo>
                  <a:lnTo>
                    <a:pt x="32" y="127"/>
                  </a:lnTo>
                  <a:lnTo>
                    <a:pt x="26" y="129"/>
                  </a:lnTo>
                  <a:lnTo>
                    <a:pt x="24" y="143"/>
                  </a:lnTo>
                  <a:lnTo>
                    <a:pt x="26" y="143"/>
                  </a:lnTo>
                  <a:lnTo>
                    <a:pt x="28" y="143"/>
                  </a:lnTo>
                  <a:lnTo>
                    <a:pt x="26" y="145"/>
                  </a:lnTo>
                  <a:lnTo>
                    <a:pt x="22" y="147"/>
                  </a:lnTo>
                  <a:lnTo>
                    <a:pt x="20" y="147"/>
                  </a:lnTo>
                  <a:lnTo>
                    <a:pt x="22" y="147"/>
                  </a:lnTo>
                  <a:lnTo>
                    <a:pt x="22" y="143"/>
                  </a:lnTo>
                  <a:lnTo>
                    <a:pt x="18" y="147"/>
                  </a:lnTo>
                  <a:lnTo>
                    <a:pt x="16" y="149"/>
                  </a:lnTo>
                  <a:lnTo>
                    <a:pt x="26" y="153"/>
                  </a:lnTo>
                  <a:lnTo>
                    <a:pt x="30" y="157"/>
                  </a:lnTo>
                  <a:lnTo>
                    <a:pt x="36" y="161"/>
                  </a:lnTo>
                  <a:lnTo>
                    <a:pt x="38" y="163"/>
                  </a:lnTo>
                  <a:lnTo>
                    <a:pt x="56" y="177"/>
                  </a:lnTo>
                  <a:lnTo>
                    <a:pt x="56" y="179"/>
                  </a:lnTo>
                  <a:lnTo>
                    <a:pt x="58" y="181"/>
                  </a:lnTo>
                  <a:lnTo>
                    <a:pt x="60" y="187"/>
                  </a:lnTo>
                  <a:lnTo>
                    <a:pt x="62" y="187"/>
                  </a:lnTo>
                  <a:lnTo>
                    <a:pt x="60" y="189"/>
                  </a:lnTo>
                  <a:lnTo>
                    <a:pt x="62" y="195"/>
                  </a:lnTo>
                  <a:lnTo>
                    <a:pt x="74" y="201"/>
                  </a:lnTo>
                  <a:lnTo>
                    <a:pt x="74" y="199"/>
                  </a:lnTo>
                  <a:lnTo>
                    <a:pt x="74" y="197"/>
                  </a:lnTo>
                  <a:lnTo>
                    <a:pt x="74" y="195"/>
                  </a:lnTo>
                  <a:lnTo>
                    <a:pt x="77" y="197"/>
                  </a:lnTo>
                  <a:lnTo>
                    <a:pt x="77" y="195"/>
                  </a:lnTo>
                  <a:lnTo>
                    <a:pt x="77" y="193"/>
                  </a:lnTo>
                  <a:lnTo>
                    <a:pt x="79" y="193"/>
                  </a:lnTo>
                  <a:lnTo>
                    <a:pt x="77" y="199"/>
                  </a:lnTo>
                  <a:lnTo>
                    <a:pt x="77" y="201"/>
                  </a:lnTo>
                  <a:lnTo>
                    <a:pt x="81" y="199"/>
                  </a:lnTo>
                  <a:lnTo>
                    <a:pt x="85" y="197"/>
                  </a:lnTo>
                  <a:lnTo>
                    <a:pt x="87" y="197"/>
                  </a:lnTo>
                  <a:lnTo>
                    <a:pt x="89" y="199"/>
                  </a:lnTo>
                  <a:lnTo>
                    <a:pt x="91" y="201"/>
                  </a:lnTo>
                  <a:lnTo>
                    <a:pt x="87" y="203"/>
                  </a:lnTo>
                  <a:lnTo>
                    <a:pt x="87" y="207"/>
                  </a:lnTo>
                  <a:lnTo>
                    <a:pt x="89" y="213"/>
                  </a:lnTo>
                  <a:lnTo>
                    <a:pt x="93" y="215"/>
                  </a:lnTo>
                  <a:lnTo>
                    <a:pt x="95" y="213"/>
                  </a:lnTo>
                  <a:lnTo>
                    <a:pt x="95" y="211"/>
                  </a:lnTo>
                  <a:lnTo>
                    <a:pt x="95" y="209"/>
                  </a:lnTo>
                  <a:lnTo>
                    <a:pt x="95" y="213"/>
                  </a:lnTo>
                  <a:lnTo>
                    <a:pt x="97" y="211"/>
                  </a:lnTo>
                  <a:lnTo>
                    <a:pt x="101" y="211"/>
                  </a:lnTo>
                  <a:lnTo>
                    <a:pt x="105" y="215"/>
                  </a:lnTo>
                  <a:lnTo>
                    <a:pt x="107" y="213"/>
                  </a:lnTo>
                  <a:lnTo>
                    <a:pt x="111" y="211"/>
                  </a:lnTo>
                  <a:lnTo>
                    <a:pt x="113" y="211"/>
                  </a:lnTo>
                  <a:lnTo>
                    <a:pt x="115" y="209"/>
                  </a:lnTo>
                  <a:lnTo>
                    <a:pt x="119" y="211"/>
                  </a:lnTo>
                  <a:lnTo>
                    <a:pt x="117" y="211"/>
                  </a:lnTo>
                  <a:lnTo>
                    <a:pt x="111" y="215"/>
                  </a:lnTo>
                  <a:lnTo>
                    <a:pt x="109" y="217"/>
                  </a:lnTo>
                  <a:lnTo>
                    <a:pt x="111" y="217"/>
                  </a:lnTo>
                  <a:lnTo>
                    <a:pt x="111" y="215"/>
                  </a:lnTo>
                  <a:lnTo>
                    <a:pt x="117" y="213"/>
                  </a:lnTo>
                  <a:lnTo>
                    <a:pt x="119" y="215"/>
                  </a:lnTo>
                  <a:lnTo>
                    <a:pt x="119" y="217"/>
                  </a:lnTo>
                  <a:lnTo>
                    <a:pt x="117" y="217"/>
                  </a:lnTo>
                  <a:lnTo>
                    <a:pt x="111" y="219"/>
                  </a:lnTo>
                  <a:lnTo>
                    <a:pt x="109" y="219"/>
                  </a:lnTo>
                  <a:lnTo>
                    <a:pt x="109" y="221"/>
                  </a:lnTo>
                  <a:lnTo>
                    <a:pt x="103" y="221"/>
                  </a:lnTo>
                  <a:lnTo>
                    <a:pt x="101" y="221"/>
                  </a:lnTo>
                  <a:lnTo>
                    <a:pt x="101" y="219"/>
                  </a:lnTo>
                  <a:lnTo>
                    <a:pt x="99" y="219"/>
                  </a:lnTo>
                  <a:lnTo>
                    <a:pt x="99" y="217"/>
                  </a:lnTo>
                  <a:lnTo>
                    <a:pt x="97" y="217"/>
                  </a:lnTo>
                  <a:lnTo>
                    <a:pt x="95" y="215"/>
                  </a:lnTo>
                  <a:lnTo>
                    <a:pt x="93" y="217"/>
                  </a:lnTo>
                  <a:lnTo>
                    <a:pt x="89" y="217"/>
                  </a:lnTo>
                  <a:lnTo>
                    <a:pt x="85" y="215"/>
                  </a:lnTo>
                  <a:lnTo>
                    <a:pt x="83" y="211"/>
                  </a:lnTo>
                  <a:lnTo>
                    <a:pt x="87" y="217"/>
                  </a:lnTo>
                  <a:lnTo>
                    <a:pt x="85" y="221"/>
                  </a:lnTo>
                  <a:lnTo>
                    <a:pt x="85" y="223"/>
                  </a:lnTo>
                  <a:lnTo>
                    <a:pt x="87" y="223"/>
                  </a:lnTo>
                  <a:lnTo>
                    <a:pt x="87" y="219"/>
                  </a:lnTo>
                  <a:lnTo>
                    <a:pt x="97" y="223"/>
                  </a:lnTo>
                  <a:lnTo>
                    <a:pt x="99" y="225"/>
                  </a:lnTo>
                  <a:lnTo>
                    <a:pt x="99" y="227"/>
                  </a:lnTo>
                  <a:lnTo>
                    <a:pt x="97" y="229"/>
                  </a:lnTo>
                  <a:lnTo>
                    <a:pt x="97" y="227"/>
                  </a:lnTo>
                  <a:lnTo>
                    <a:pt x="91" y="225"/>
                  </a:lnTo>
                  <a:lnTo>
                    <a:pt x="89" y="233"/>
                  </a:lnTo>
                  <a:lnTo>
                    <a:pt x="89" y="235"/>
                  </a:lnTo>
                  <a:lnTo>
                    <a:pt x="87" y="235"/>
                  </a:lnTo>
                  <a:lnTo>
                    <a:pt x="85" y="235"/>
                  </a:lnTo>
                  <a:lnTo>
                    <a:pt x="85" y="233"/>
                  </a:lnTo>
                  <a:lnTo>
                    <a:pt x="83" y="231"/>
                  </a:lnTo>
                  <a:lnTo>
                    <a:pt x="81" y="233"/>
                  </a:lnTo>
                  <a:lnTo>
                    <a:pt x="79" y="231"/>
                  </a:lnTo>
                  <a:lnTo>
                    <a:pt x="75" y="233"/>
                  </a:lnTo>
                  <a:lnTo>
                    <a:pt x="75" y="231"/>
                  </a:lnTo>
                  <a:lnTo>
                    <a:pt x="75" y="233"/>
                  </a:lnTo>
                  <a:lnTo>
                    <a:pt x="75" y="231"/>
                  </a:lnTo>
                  <a:lnTo>
                    <a:pt x="74" y="231"/>
                  </a:lnTo>
                  <a:lnTo>
                    <a:pt x="72" y="233"/>
                  </a:lnTo>
                  <a:lnTo>
                    <a:pt x="72" y="231"/>
                  </a:lnTo>
                  <a:lnTo>
                    <a:pt x="62" y="231"/>
                  </a:lnTo>
                  <a:lnTo>
                    <a:pt x="60" y="229"/>
                  </a:lnTo>
                  <a:lnTo>
                    <a:pt x="60" y="227"/>
                  </a:lnTo>
                  <a:lnTo>
                    <a:pt x="56" y="227"/>
                  </a:lnTo>
                  <a:lnTo>
                    <a:pt x="60" y="223"/>
                  </a:lnTo>
                  <a:lnTo>
                    <a:pt x="60" y="221"/>
                  </a:lnTo>
                  <a:lnTo>
                    <a:pt x="60" y="217"/>
                  </a:lnTo>
                  <a:lnTo>
                    <a:pt x="60" y="215"/>
                  </a:lnTo>
                  <a:lnTo>
                    <a:pt x="58" y="213"/>
                  </a:lnTo>
                  <a:lnTo>
                    <a:pt x="62" y="213"/>
                  </a:lnTo>
                  <a:lnTo>
                    <a:pt x="48" y="213"/>
                  </a:lnTo>
                  <a:lnTo>
                    <a:pt x="44" y="219"/>
                  </a:lnTo>
                  <a:lnTo>
                    <a:pt x="40" y="219"/>
                  </a:lnTo>
                  <a:lnTo>
                    <a:pt x="38" y="219"/>
                  </a:lnTo>
                  <a:lnTo>
                    <a:pt x="32" y="225"/>
                  </a:lnTo>
                  <a:lnTo>
                    <a:pt x="34" y="227"/>
                  </a:lnTo>
                  <a:lnTo>
                    <a:pt x="36" y="229"/>
                  </a:lnTo>
                  <a:lnTo>
                    <a:pt x="34" y="229"/>
                  </a:lnTo>
                  <a:lnTo>
                    <a:pt x="28" y="231"/>
                  </a:lnTo>
                  <a:lnTo>
                    <a:pt x="28" y="229"/>
                  </a:lnTo>
                  <a:lnTo>
                    <a:pt x="28" y="227"/>
                  </a:lnTo>
                  <a:lnTo>
                    <a:pt x="20" y="233"/>
                  </a:lnTo>
                  <a:lnTo>
                    <a:pt x="18" y="235"/>
                  </a:lnTo>
                  <a:lnTo>
                    <a:pt x="16" y="233"/>
                  </a:lnTo>
                  <a:lnTo>
                    <a:pt x="16" y="235"/>
                  </a:lnTo>
                  <a:lnTo>
                    <a:pt x="16" y="237"/>
                  </a:lnTo>
                  <a:lnTo>
                    <a:pt x="12" y="238"/>
                  </a:lnTo>
                  <a:lnTo>
                    <a:pt x="12" y="237"/>
                  </a:lnTo>
                  <a:lnTo>
                    <a:pt x="8" y="238"/>
                  </a:lnTo>
                  <a:lnTo>
                    <a:pt x="8" y="240"/>
                  </a:lnTo>
                  <a:lnTo>
                    <a:pt x="8" y="242"/>
                  </a:lnTo>
                  <a:lnTo>
                    <a:pt x="2" y="246"/>
                  </a:lnTo>
                  <a:lnTo>
                    <a:pt x="0" y="246"/>
                  </a:lnTo>
                  <a:lnTo>
                    <a:pt x="2" y="242"/>
                  </a:lnTo>
                  <a:lnTo>
                    <a:pt x="0" y="244"/>
                  </a:lnTo>
                  <a:lnTo>
                    <a:pt x="0" y="246"/>
                  </a:lnTo>
                  <a:lnTo>
                    <a:pt x="10" y="254"/>
                  </a:lnTo>
                  <a:lnTo>
                    <a:pt x="18" y="256"/>
                  </a:lnTo>
                  <a:lnTo>
                    <a:pt x="18" y="254"/>
                  </a:lnTo>
                  <a:lnTo>
                    <a:pt x="26" y="258"/>
                  </a:lnTo>
                  <a:lnTo>
                    <a:pt x="22" y="258"/>
                  </a:lnTo>
                  <a:lnTo>
                    <a:pt x="20" y="262"/>
                  </a:lnTo>
                  <a:lnTo>
                    <a:pt x="18" y="262"/>
                  </a:lnTo>
                  <a:lnTo>
                    <a:pt x="18" y="260"/>
                  </a:lnTo>
                  <a:lnTo>
                    <a:pt x="18" y="258"/>
                  </a:lnTo>
                  <a:lnTo>
                    <a:pt x="16" y="260"/>
                  </a:lnTo>
                  <a:lnTo>
                    <a:pt x="20" y="266"/>
                  </a:lnTo>
                  <a:lnTo>
                    <a:pt x="22" y="268"/>
                  </a:lnTo>
                  <a:lnTo>
                    <a:pt x="22" y="270"/>
                  </a:lnTo>
                  <a:lnTo>
                    <a:pt x="22" y="276"/>
                  </a:lnTo>
                  <a:lnTo>
                    <a:pt x="24" y="280"/>
                  </a:lnTo>
                  <a:lnTo>
                    <a:pt x="26" y="280"/>
                  </a:lnTo>
                  <a:lnTo>
                    <a:pt x="28" y="282"/>
                  </a:lnTo>
                  <a:lnTo>
                    <a:pt x="38" y="284"/>
                  </a:lnTo>
                  <a:lnTo>
                    <a:pt x="40" y="284"/>
                  </a:lnTo>
                  <a:lnTo>
                    <a:pt x="46" y="286"/>
                  </a:lnTo>
                  <a:lnTo>
                    <a:pt x="54" y="282"/>
                  </a:lnTo>
                  <a:lnTo>
                    <a:pt x="58" y="282"/>
                  </a:lnTo>
                  <a:lnTo>
                    <a:pt x="62" y="280"/>
                  </a:lnTo>
                  <a:lnTo>
                    <a:pt x="66" y="284"/>
                  </a:lnTo>
                  <a:lnTo>
                    <a:pt x="70" y="286"/>
                  </a:lnTo>
                  <a:lnTo>
                    <a:pt x="70" y="284"/>
                  </a:lnTo>
                  <a:lnTo>
                    <a:pt x="68" y="282"/>
                  </a:lnTo>
                  <a:lnTo>
                    <a:pt x="66" y="280"/>
                  </a:lnTo>
                  <a:lnTo>
                    <a:pt x="70" y="280"/>
                  </a:lnTo>
                  <a:lnTo>
                    <a:pt x="72" y="282"/>
                  </a:lnTo>
                  <a:lnTo>
                    <a:pt x="74" y="284"/>
                  </a:lnTo>
                  <a:lnTo>
                    <a:pt x="74" y="290"/>
                  </a:lnTo>
                  <a:lnTo>
                    <a:pt x="75" y="290"/>
                  </a:lnTo>
                  <a:lnTo>
                    <a:pt x="79" y="282"/>
                  </a:lnTo>
                  <a:lnTo>
                    <a:pt x="83" y="278"/>
                  </a:lnTo>
                  <a:lnTo>
                    <a:pt x="89" y="274"/>
                  </a:lnTo>
                  <a:lnTo>
                    <a:pt x="91" y="274"/>
                  </a:lnTo>
                  <a:lnTo>
                    <a:pt x="93" y="274"/>
                  </a:lnTo>
                  <a:lnTo>
                    <a:pt x="95" y="272"/>
                  </a:lnTo>
                  <a:lnTo>
                    <a:pt x="99" y="270"/>
                  </a:lnTo>
                  <a:lnTo>
                    <a:pt x="101" y="274"/>
                  </a:lnTo>
                  <a:lnTo>
                    <a:pt x="103" y="274"/>
                  </a:lnTo>
                  <a:lnTo>
                    <a:pt x="103" y="278"/>
                  </a:lnTo>
                  <a:lnTo>
                    <a:pt x="99" y="284"/>
                  </a:lnTo>
                  <a:lnTo>
                    <a:pt x="97" y="284"/>
                  </a:lnTo>
                  <a:lnTo>
                    <a:pt x="95" y="282"/>
                  </a:lnTo>
                  <a:lnTo>
                    <a:pt x="91" y="282"/>
                  </a:lnTo>
                  <a:lnTo>
                    <a:pt x="91" y="286"/>
                  </a:lnTo>
                  <a:lnTo>
                    <a:pt x="93" y="288"/>
                  </a:lnTo>
                  <a:lnTo>
                    <a:pt x="93" y="286"/>
                  </a:lnTo>
                  <a:lnTo>
                    <a:pt x="97" y="288"/>
                  </a:lnTo>
                  <a:lnTo>
                    <a:pt x="101" y="296"/>
                  </a:lnTo>
                  <a:lnTo>
                    <a:pt x="99" y="298"/>
                  </a:lnTo>
                  <a:lnTo>
                    <a:pt x="101" y="300"/>
                  </a:lnTo>
                  <a:lnTo>
                    <a:pt x="101" y="304"/>
                  </a:lnTo>
                  <a:lnTo>
                    <a:pt x="101" y="308"/>
                  </a:lnTo>
                  <a:lnTo>
                    <a:pt x="97" y="314"/>
                  </a:lnTo>
                  <a:lnTo>
                    <a:pt x="95" y="316"/>
                  </a:lnTo>
                  <a:lnTo>
                    <a:pt x="93" y="316"/>
                  </a:lnTo>
                  <a:lnTo>
                    <a:pt x="91" y="316"/>
                  </a:lnTo>
                  <a:lnTo>
                    <a:pt x="89" y="318"/>
                  </a:lnTo>
                  <a:lnTo>
                    <a:pt x="87" y="318"/>
                  </a:lnTo>
                  <a:lnTo>
                    <a:pt x="81" y="320"/>
                  </a:lnTo>
                  <a:lnTo>
                    <a:pt x="83" y="316"/>
                  </a:lnTo>
                  <a:lnTo>
                    <a:pt x="81" y="316"/>
                  </a:lnTo>
                  <a:lnTo>
                    <a:pt x="72" y="330"/>
                  </a:lnTo>
                  <a:lnTo>
                    <a:pt x="68" y="330"/>
                  </a:lnTo>
                  <a:lnTo>
                    <a:pt x="66" y="330"/>
                  </a:lnTo>
                  <a:lnTo>
                    <a:pt x="64" y="328"/>
                  </a:lnTo>
                  <a:lnTo>
                    <a:pt x="60" y="330"/>
                  </a:lnTo>
                  <a:lnTo>
                    <a:pt x="56" y="332"/>
                  </a:lnTo>
                  <a:lnTo>
                    <a:pt x="56" y="334"/>
                  </a:lnTo>
                  <a:lnTo>
                    <a:pt x="56" y="336"/>
                  </a:lnTo>
                  <a:lnTo>
                    <a:pt x="56" y="338"/>
                  </a:lnTo>
                  <a:lnTo>
                    <a:pt x="56" y="340"/>
                  </a:lnTo>
                  <a:lnTo>
                    <a:pt x="50" y="338"/>
                  </a:lnTo>
                  <a:lnTo>
                    <a:pt x="48" y="340"/>
                  </a:lnTo>
                  <a:lnTo>
                    <a:pt x="46" y="342"/>
                  </a:lnTo>
                  <a:lnTo>
                    <a:pt x="44" y="346"/>
                  </a:lnTo>
                  <a:lnTo>
                    <a:pt x="42" y="344"/>
                  </a:lnTo>
                  <a:lnTo>
                    <a:pt x="36" y="350"/>
                  </a:lnTo>
                  <a:lnTo>
                    <a:pt x="34" y="352"/>
                  </a:lnTo>
                  <a:lnTo>
                    <a:pt x="32" y="360"/>
                  </a:lnTo>
                  <a:lnTo>
                    <a:pt x="32" y="364"/>
                  </a:lnTo>
                  <a:lnTo>
                    <a:pt x="32" y="366"/>
                  </a:lnTo>
                  <a:lnTo>
                    <a:pt x="30" y="366"/>
                  </a:lnTo>
                  <a:lnTo>
                    <a:pt x="28" y="366"/>
                  </a:lnTo>
                  <a:lnTo>
                    <a:pt x="26" y="366"/>
                  </a:lnTo>
                  <a:lnTo>
                    <a:pt x="26" y="368"/>
                  </a:lnTo>
                  <a:lnTo>
                    <a:pt x="30" y="370"/>
                  </a:lnTo>
                  <a:lnTo>
                    <a:pt x="28" y="372"/>
                  </a:lnTo>
                  <a:lnTo>
                    <a:pt x="26" y="372"/>
                  </a:lnTo>
                  <a:lnTo>
                    <a:pt x="26" y="376"/>
                  </a:lnTo>
                  <a:lnTo>
                    <a:pt x="32" y="374"/>
                  </a:lnTo>
                  <a:lnTo>
                    <a:pt x="34" y="374"/>
                  </a:lnTo>
                  <a:lnTo>
                    <a:pt x="34" y="372"/>
                  </a:lnTo>
                  <a:lnTo>
                    <a:pt x="40" y="372"/>
                  </a:lnTo>
                  <a:lnTo>
                    <a:pt x="38" y="374"/>
                  </a:lnTo>
                  <a:lnTo>
                    <a:pt x="40" y="374"/>
                  </a:lnTo>
                  <a:lnTo>
                    <a:pt x="34" y="374"/>
                  </a:lnTo>
                  <a:lnTo>
                    <a:pt x="32" y="376"/>
                  </a:lnTo>
                  <a:lnTo>
                    <a:pt x="30" y="378"/>
                  </a:lnTo>
                  <a:lnTo>
                    <a:pt x="30" y="380"/>
                  </a:lnTo>
                  <a:lnTo>
                    <a:pt x="34" y="382"/>
                  </a:lnTo>
                  <a:lnTo>
                    <a:pt x="36" y="378"/>
                  </a:lnTo>
                  <a:lnTo>
                    <a:pt x="38" y="380"/>
                  </a:lnTo>
                  <a:lnTo>
                    <a:pt x="36" y="380"/>
                  </a:lnTo>
                  <a:lnTo>
                    <a:pt x="36" y="382"/>
                  </a:lnTo>
                  <a:lnTo>
                    <a:pt x="38" y="386"/>
                  </a:lnTo>
                  <a:lnTo>
                    <a:pt x="38" y="388"/>
                  </a:lnTo>
                  <a:lnTo>
                    <a:pt x="38" y="390"/>
                  </a:lnTo>
                  <a:lnTo>
                    <a:pt x="40" y="390"/>
                  </a:lnTo>
                  <a:lnTo>
                    <a:pt x="40" y="392"/>
                  </a:lnTo>
                  <a:lnTo>
                    <a:pt x="42" y="392"/>
                  </a:lnTo>
                  <a:lnTo>
                    <a:pt x="44" y="388"/>
                  </a:lnTo>
                  <a:lnTo>
                    <a:pt x="44" y="390"/>
                  </a:lnTo>
                  <a:lnTo>
                    <a:pt x="46" y="390"/>
                  </a:lnTo>
                  <a:lnTo>
                    <a:pt x="48" y="390"/>
                  </a:lnTo>
                  <a:lnTo>
                    <a:pt x="46" y="394"/>
                  </a:lnTo>
                  <a:lnTo>
                    <a:pt x="56" y="396"/>
                  </a:lnTo>
                  <a:lnTo>
                    <a:pt x="58" y="394"/>
                  </a:lnTo>
                  <a:lnTo>
                    <a:pt x="60" y="394"/>
                  </a:lnTo>
                  <a:lnTo>
                    <a:pt x="62" y="398"/>
                  </a:lnTo>
                  <a:lnTo>
                    <a:pt x="60" y="400"/>
                  </a:lnTo>
                  <a:lnTo>
                    <a:pt x="56" y="400"/>
                  </a:lnTo>
                  <a:lnTo>
                    <a:pt x="50" y="410"/>
                  </a:lnTo>
                  <a:lnTo>
                    <a:pt x="50" y="412"/>
                  </a:lnTo>
                  <a:lnTo>
                    <a:pt x="50" y="414"/>
                  </a:lnTo>
                  <a:lnTo>
                    <a:pt x="52" y="418"/>
                  </a:lnTo>
                  <a:lnTo>
                    <a:pt x="54" y="418"/>
                  </a:lnTo>
                  <a:lnTo>
                    <a:pt x="56" y="418"/>
                  </a:lnTo>
                  <a:lnTo>
                    <a:pt x="58" y="418"/>
                  </a:lnTo>
                  <a:lnTo>
                    <a:pt x="56" y="420"/>
                  </a:lnTo>
                  <a:lnTo>
                    <a:pt x="60" y="420"/>
                  </a:lnTo>
                  <a:lnTo>
                    <a:pt x="56" y="420"/>
                  </a:lnTo>
                  <a:lnTo>
                    <a:pt x="54" y="422"/>
                  </a:lnTo>
                  <a:lnTo>
                    <a:pt x="56" y="424"/>
                  </a:lnTo>
                  <a:lnTo>
                    <a:pt x="58" y="426"/>
                  </a:lnTo>
                  <a:lnTo>
                    <a:pt x="60" y="426"/>
                  </a:lnTo>
                  <a:lnTo>
                    <a:pt x="62" y="428"/>
                  </a:lnTo>
                  <a:lnTo>
                    <a:pt x="62" y="426"/>
                  </a:lnTo>
                  <a:lnTo>
                    <a:pt x="64" y="428"/>
                  </a:lnTo>
                  <a:lnTo>
                    <a:pt x="66" y="428"/>
                  </a:lnTo>
                  <a:lnTo>
                    <a:pt x="68" y="428"/>
                  </a:lnTo>
                  <a:lnTo>
                    <a:pt x="70" y="428"/>
                  </a:lnTo>
                  <a:lnTo>
                    <a:pt x="70" y="426"/>
                  </a:lnTo>
                  <a:lnTo>
                    <a:pt x="75" y="420"/>
                  </a:lnTo>
                  <a:lnTo>
                    <a:pt x="77" y="416"/>
                  </a:lnTo>
                  <a:lnTo>
                    <a:pt x="79" y="414"/>
                  </a:lnTo>
                  <a:lnTo>
                    <a:pt x="77" y="412"/>
                  </a:lnTo>
                  <a:lnTo>
                    <a:pt x="75" y="410"/>
                  </a:lnTo>
                  <a:lnTo>
                    <a:pt x="79" y="402"/>
                  </a:lnTo>
                  <a:lnTo>
                    <a:pt x="83" y="398"/>
                  </a:lnTo>
                  <a:lnTo>
                    <a:pt x="85" y="396"/>
                  </a:lnTo>
                  <a:lnTo>
                    <a:pt x="87" y="396"/>
                  </a:lnTo>
                  <a:lnTo>
                    <a:pt x="91" y="396"/>
                  </a:lnTo>
                  <a:lnTo>
                    <a:pt x="79" y="408"/>
                  </a:lnTo>
                  <a:lnTo>
                    <a:pt x="77" y="410"/>
                  </a:lnTo>
                  <a:lnTo>
                    <a:pt x="79" y="412"/>
                  </a:lnTo>
                  <a:lnTo>
                    <a:pt x="81" y="418"/>
                  </a:lnTo>
                  <a:lnTo>
                    <a:pt x="87" y="432"/>
                  </a:lnTo>
                  <a:lnTo>
                    <a:pt x="87" y="434"/>
                  </a:lnTo>
                  <a:lnTo>
                    <a:pt x="85" y="436"/>
                  </a:lnTo>
                  <a:lnTo>
                    <a:pt x="85" y="438"/>
                  </a:lnTo>
                  <a:lnTo>
                    <a:pt x="83" y="438"/>
                  </a:lnTo>
                  <a:lnTo>
                    <a:pt x="83" y="440"/>
                  </a:lnTo>
                  <a:lnTo>
                    <a:pt x="85" y="444"/>
                  </a:lnTo>
                  <a:lnTo>
                    <a:pt x="87" y="442"/>
                  </a:lnTo>
                  <a:lnTo>
                    <a:pt x="89" y="442"/>
                  </a:lnTo>
                  <a:lnTo>
                    <a:pt x="89" y="444"/>
                  </a:lnTo>
                  <a:lnTo>
                    <a:pt x="87" y="446"/>
                  </a:lnTo>
                  <a:lnTo>
                    <a:pt x="87" y="450"/>
                  </a:lnTo>
                  <a:lnTo>
                    <a:pt x="89" y="450"/>
                  </a:lnTo>
                  <a:lnTo>
                    <a:pt x="89" y="452"/>
                  </a:lnTo>
                  <a:lnTo>
                    <a:pt x="85" y="454"/>
                  </a:lnTo>
                  <a:lnTo>
                    <a:pt x="83" y="454"/>
                  </a:lnTo>
                  <a:lnTo>
                    <a:pt x="81" y="456"/>
                  </a:lnTo>
                  <a:lnTo>
                    <a:pt x="87" y="456"/>
                  </a:lnTo>
                  <a:lnTo>
                    <a:pt x="89" y="456"/>
                  </a:lnTo>
                  <a:lnTo>
                    <a:pt x="93" y="452"/>
                  </a:lnTo>
                  <a:lnTo>
                    <a:pt x="95" y="452"/>
                  </a:lnTo>
                  <a:lnTo>
                    <a:pt x="97" y="448"/>
                  </a:lnTo>
                  <a:lnTo>
                    <a:pt x="101" y="448"/>
                  </a:lnTo>
                  <a:lnTo>
                    <a:pt x="105" y="446"/>
                  </a:lnTo>
                  <a:lnTo>
                    <a:pt x="107" y="438"/>
                  </a:lnTo>
                  <a:lnTo>
                    <a:pt x="109" y="444"/>
                  </a:lnTo>
                  <a:lnTo>
                    <a:pt x="107" y="444"/>
                  </a:lnTo>
                  <a:lnTo>
                    <a:pt x="107" y="446"/>
                  </a:lnTo>
                  <a:lnTo>
                    <a:pt x="107" y="448"/>
                  </a:lnTo>
                  <a:lnTo>
                    <a:pt x="109" y="450"/>
                  </a:lnTo>
                  <a:lnTo>
                    <a:pt x="111" y="450"/>
                  </a:lnTo>
                  <a:lnTo>
                    <a:pt x="113" y="452"/>
                  </a:lnTo>
                  <a:lnTo>
                    <a:pt x="115" y="450"/>
                  </a:lnTo>
                  <a:lnTo>
                    <a:pt x="115" y="448"/>
                  </a:lnTo>
                  <a:lnTo>
                    <a:pt x="117" y="448"/>
                  </a:lnTo>
                  <a:lnTo>
                    <a:pt x="117" y="450"/>
                  </a:lnTo>
                  <a:lnTo>
                    <a:pt x="119" y="452"/>
                  </a:lnTo>
                  <a:lnTo>
                    <a:pt x="125" y="462"/>
                  </a:lnTo>
                  <a:lnTo>
                    <a:pt x="127" y="462"/>
                  </a:lnTo>
                  <a:lnTo>
                    <a:pt x="129" y="460"/>
                  </a:lnTo>
                  <a:lnTo>
                    <a:pt x="129" y="456"/>
                  </a:lnTo>
                  <a:lnTo>
                    <a:pt x="127" y="454"/>
                  </a:lnTo>
                  <a:lnTo>
                    <a:pt x="129" y="450"/>
                  </a:lnTo>
                  <a:lnTo>
                    <a:pt x="131" y="448"/>
                  </a:lnTo>
                  <a:lnTo>
                    <a:pt x="133" y="446"/>
                  </a:lnTo>
                  <a:lnTo>
                    <a:pt x="133" y="448"/>
                  </a:lnTo>
                  <a:lnTo>
                    <a:pt x="133" y="452"/>
                  </a:lnTo>
                  <a:lnTo>
                    <a:pt x="137" y="456"/>
                  </a:lnTo>
                  <a:lnTo>
                    <a:pt x="139" y="456"/>
                  </a:lnTo>
                  <a:lnTo>
                    <a:pt x="149" y="450"/>
                  </a:lnTo>
                  <a:lnTo>
                    <a:pt x="153" y="444"/>
                  </a:lnTo>
                  <a:lnTo>
                    <a:pt x="157" y="444"/>
                  </a:lnTo>
                  <a:lnTo>
                    <a:pt x="153" y="450"/>
                  </a:lnTo>
                  <a:lnTo>
                    <a:pt x="151" y="452"/>
                  </a:lnTo>
                  <a:lnTo>
                    <a:pt x="153" y="452"/>
                  </a:lnTo>
                  <a:lnTo>
                    <a:pt x="151" y="456"/>
                  </a:lnTo>
                  <a:lnTo>
                    <a:pt x="147" y="458"/>
                  </a:lnTo>
                  <a:lnTo>
                    <a:pt x="147" y="464"/>
                  </a:lnTo>
                  <a:lnTo>
                    <a:pt x="149" y="465"/>
                  </a:lnTo>
                  <a:lnTo>
                    <a:pt x="145" y="469"/>
                  </a:lnTo>
                  <a:lnTo>
                    <a:pt x="143" y="481"/>
                  </a:lnTo>
                  <a:lnTo>
                    <a:pt x="139" y="489"/>
                  </a:lnTo>
                  <a:lnTo>
                    <a:pt x="137" y="489"/>
                  </a:lnTo>
                  <a:lnTo>
                    <a:pt x="137" y="491"/>
                  </a:lnTo>
                  <a:lnTo>
                    <a:pt x="133" y="495"/>
                  </a:lnTo>
                  <a:lnTo>
                    <a:pt x="129" y="503"/>
                  </a:lnTo>
                  <a:lnTo>
                    <a:pt x="127" y="503"/>
                  </a:lnTo>
                  <a:lnTo>
                    <a:pt x="125" y="503"/>
                  </a:lnTo>
                  <a:lnTo>
                    <a:pt x="123" y="505"/>
                  </a:lnTo>
                  <a:lnTo>
                    <a:pt x="119" y="507"/>
                  </a:lnTo>
                  <a:lnTo>
                    <a:pt x="115" y="509"/>
                  </a:lnTo>
                  <a:lnTo>
                    <a:pt x="113" y="509"/>
                  </a:lnTo>
                  <a:lnTo>
                    <a:pt x="105" y="519"/>
                  </a:lnTo>
                  <a:lnTo>
                    <a:pt x="103" y="525"/>
                  </a:lnTo>
                  <a:lnTo>
                    <a:pt x="107" y="527"/>
                  </a:lnTo>
                  <a:lnTo>
                    <a:pt x="105" y="527"/>
                  </a:lnTo>
                  <a:lnTo>
                    <a:pt x="103" y="527"/>
                  </a:lnTo>
                  <a:lnTo>
                    <a:pt x="101" y="525"/>
                  </a:lnTo>
                  <a:lnTo>
                    <a:pt x="101" y="527"/>
                  </a:lnTo>
                  <a:lnTo>
                    <a:pt x="99" y="527"/>
                  </a:lnTo>
                  <a:lnTo>
                    <a:pt x="99" y="525"/>
                  </a:lnTo>
                  <a:lnTo>
                    <a:pt x="99" y="523"/>
                  </a:lnTo>
                  <a:lnTo>
                    <a:pt x="97" y="523"/>
                  </a:lnTo>
                  <a:lnTo>
                    <a:pt x="95" y="523"/>
                  </a:lnTo>
                  <a:lnTo>
                    <a:pt x="93" y="523"/>
                  </a:lnTo>
                  <a:lnTo>
                    <a:pt x="77" y="533"/>
                  </a:lnTo>
                  <a:lnTo>
                    <a:pt x="77" y="535"/>
                  </a:lnTo>
                  <a:lnTo>
                    <a:pt x="75" y="535"/>
                  </a:lnTo>
                  <a:lnTo>
                    <a:pt x="75" y="537"/>
                  </a:lnTo>
                  <a:lnTo>
                    <a:pt x="75" y="539"/>
                  </a:lnTo>
                  <a:lnTo>
                    <a:pt x="72" y="541"/>
                  </a:lnTo>
                  <a:lnTo>
                    <a:pt x="72" y="543"/>
                  </a:lnTo>
                  <a:lnTo>
                    <a:pt x="70" y="541"/>
                  </a:lnTo>
                  <a:lnTo>
                    <a:pt x="68" y="543"/>
                  </a:lnTo>
                  <a:lnTo>
                    <a:pt x="66" y="545"/>
                  </a:lnTo>
                  <a:lnTo>
                    <a:pt x="64" y="545"/>
                  </a:lnTo>
                  <a:lnTo>
                    <a:pt x="66" y="545"/>
                  </a:lnTo>
                  <a:lnTo>
                    <a:pt x="66" y="549"/>
                  </a:lnTo>
                  <a:lnTo>
                    <a:pt x="66" y="551"/>
                  </a:lnTo>
                  <a:lnTo>
                    <a:pt x="68" y="551"/>
                  </a:lnTo>
                  <a:lnTo>
                    <a:pt x="68" y="549"/>
                  </a:lnTo>
                  <a:lnTo>
                    <a:pt x="68" y="545"/>
                  </a:lnTo>
                  <a:lnTo>
                    <a:pt x="70" y="545"/>
                  </a:lnTo>
                  <a:lnTo>
                    <a:pt x="70" y="547"/>
                  </a:lnTo>
                  <a:lnTo>
                    <a:pt x="72" y="549"/>
                  </a:lnTo>
                  <a:lnTo>
                    <a:pt x="75" y="547"/>
                  </a:lnTo>
                  <a:lnTo>
                    <a:pt x="75" y="543"/>
                  </a:lnTo>
                  <a:lnTo>
                    <a:pt x="75" y="541"/>
                  </a:lnTo>
                  <a:lnTo>
                    <a:pt x="77" y="543"/>
                  </a:lnTo>
                  <a:lnTo>
                    <a:pt x="77" y="545"/>
                  </a:lnTo>
                  <a:lnTo>
                    <a:pt x="79" y="545"/>
                  </a:lnTo>
                  <a:lnTo>
                    <a:pt x="79" y="547"/>
                  </a:lnTo>
                  <a:lnTo>
                    <a:pt x="81" y="545"/>
                  </a:lnTo>
                  <a:lnTo>
                    <a:pt x="83" y="545"/>
                  </a:lnTo>
                  <a:lnTo>
                    <a:pt x="85" y="543"/>
                  </a:lnTo>
                  <a:lnTo>
                    <a:pt x="85" y="541"/>
                  </a:lnTo>
                  <a:lnTo>
                    <a:pt x="87" y="533"/>
                  </a:lnTo>
                  <a:lnTo>
                    <a:pt x="89" y="533"/>
                  </a:lnTo>
                  <a:lnTo>
                    <a:pt x="91" y="533"/>
                  </a:lnTo>
                  <a:lnTo>
                    <a:pt x="91" y="535"/>
                  </a:lnTo>
                  <a:lnTo>
                    <a:pt x="89" y="537"/>
                  </a:lnTo>
                  <a:lnTo>
                    <a:pt x="91" y="539"/>
                  </a:lnTo>
                  <a:lnTo>
                    <a:pt x="95" y="537"/>
                  </a:lnTo>
                  <a:lnTo>
                    <a:pt x="97" y="535"/>
                  </a:lnTo>
                  <a:lnTo>
                    <a:pt x="101" y="537"/>
                  </a:lnTo>
                  <a:lnTo>
                    <a:pt x="101" y="535"/>
                  </a:lnTo>
                  <a:lnTo>
                    <a:pt x="103" y="533"/>
                  </a:lnTo>
                  <a:lnTo>
                    <a:pt x="105" y="535"/>
                  </a:lnTo>
                  <a:lnTo>
                    <a:pt x="105" y="533"/>
                  </a:lnTo>
                  <a:lnTo>
                    <a:pt x="105" y="531"/>
                  </a:lnTo>
                  <a:lnTo>
                    <a:pt x="107" y="531"/>
                  </a:lnTo>
                  <a:lnTo>
                    <a:pt x="109" y="531"/>
                  </a:lnTo>
                  <a:lnTo>
                    <a:pt x="111" y="529"/>
                  </a:lnTo>
                  <a:lnTo>
                    <a:pt x="113" y="529"/>
                  </a:lnTo>
                  <a:lnTo>
                    <a:pt x="113" y="527"/>
                  </a:lnTo>
                  <a:lnTo>
                    <a:pt x="115" y="527"/>
                  </a:lnTo>
                  <a:lnTo>
                    <a:pt x="117" y="529"/>
                  </a:lnTo>
                  <a:lnTo>
                    <a:pt x="115" y="533"/>
                  </a:lnTo>
                  <a:lnTo>
                    <a:pt x="117" y="535"/>
                  </a:lnTo>
                  <a:lnTo>
                    <a:pt x="119" y="525"/>
                  </a:lnTo>
                  <a:lnTo>
                    <a:pt x="119" y="527"/>
                  </a:lnTo>
                  <a:lnTo>
                    <a:pt x="125" y="525"/>
                  </a:lnTo>
                  <a:lnTo>
                    <a:pt x="129" y="523"/>
                  </a:lnTo>
                  <a:lnTo>
                    <a:pt x="131" y="523"/>
                  </a:lnTo>
                  <a:lnTo>
                    <a:pt x="131" y="517"/>
                  </a:lnTo>
                  <a:lnTo>
                    <a:pt x="129" y="517"/>
                  </a:lnTo>
                  <a:lnTo>
                    <a:pt x="125" y="515"/>
                  </a:lnTo>
                  <a:lnTo>
                    <a:pt x="125" y="513"/>
                  </a:lnTo>
                  <a:lnTo>
                    <a:pt x="123" y="511"/>
                  </a:lnTo>
                  <a:lnTo>
                    <a:pt x="125" y="511"/>
                  </a:lnTo>
                  <a:lnTo>
                    <a:pt x="127" y="515"/>
                  </a:lnTo>
                  <a:lnTo>
                    <a:pt x="129" y="515"/>
                  </a:lnTo>
                  <a:lnTo>
                    <a:pt x="133" y="513"/>
                  </a:lnTo>
                  <a:lnTo>
                    <a:pt x="137" y="511"/>
                  </a:lnTo>
                  <a:lnTo>
                    <a:pt x="141" y="511"/>
                  </a:lnTo>
                  <a:lnTo>
                    <a:pt x="141" y="509"/>
                  </a:lnTo>
                  <a:lnTo>
                    <a:pt x="139" y="509"/>
                  </a:lnTo>
                  <a:lnTo>
                    <a:pt x="143" y="507"/>
                  </a:lnTo>
                  <a:lnTo>
                    <a:pt x="145" y="507"/>
                  </a:lnTo>
                  <a:lnTo>
                    <a:pt x="147" y="507"/>
                  </a:lnTo>
                  <a:lnTo>
                    <a:pt x="147" y="505"/>
                  </a:lnTo>
                  <a:lnTo>
                    <a:pt x="147" y="503"/>
                  </a:lnTo>
                  <a:lnTo>
                    <a:pt x="147" y="501"/>
                  </a:lnTo>
                  <a:lnTo>
                    <a:pt x="151" y="503"/>
                  </a:lnTo>
                  <a:lnTo>
                    <a:pt x="155" y="501"/>
                  </a:lnTo>
                  <a:lnTo>
                    <a:pt x="155" y="499"/>
                  </a:lnTo>
                  <a:lnTo>
                    <a:pt x="157" y="499"/>
                  </a:lnTo>
                  <a:lnTo>
                    <a:pt x="157" y="497"/>
                  </a:lnTo>
                  <a:lnTo>
                    <a:pt x="159" y="499"/>
                  </a:lnTo>
                  <a:lnTo>
                    <a:pt x="159" y="497"/>
                  </a:lnTo>
                  <a:lnTo>
                    <a:pt x="161" y="497"/>
                  </a:lnTo>
                  <a:lnTo>
                    <a:pt x="161" y="493"/>
                  </a:lnTo>
                  <a:lnTo>
                    <a:pt x="163" y="491"/>
                  </a:lnTo>
                  <a:lnTo>
                    <a:pt x="161" y="491"/>
                  </a:lnTo>
                  <a:lnTo>
                    <a:pt x="159" y="489"/>
                  </a:lnTo>
                  <a:lnTo>
                    <a:pt x="161" y="489"/>
                  </a:lnTo>
                  <a:lnTo>
                    <a:pt x="165" y="485"/>
                  </a:lnTo>
                  <a:lnTo>
                    <a:pt x="167" y="487"/>
                  </a:lnTo>
                  <a:lnTo>
                    <a:pt x="167" y="483"/>
                  </a:lnTo>
                  <a:lnTo>
                    <a:pt x="171" y="483"/>
                  </a:lnTo>
                  <a:lnTo>
                    <a:pt x="171" y="481"/>
                  </a:lnTo>
                  <a:lnTo>
                    <a:pt x="171" y="479"/>
                  </a:lnTo>
                  <a:lnTo>
                    <a:pt x="173" y="479"/>
                  </a:lnTo>
                  <a:lnTo>
                    <a:pt x="175" y="479"/>
                  </a:lnTo>
                  <a:lnTo>
                    <a:pt x="177" y="477"/>
                  </a:lnTo>
                  <a:lnTo>
                    <a:pt x="179" y="477"/>
                  </a:lnTo>
                  <a:lnTo>
                    <a:pt x="181" y="473"/>
                  </a:lnTo>
                  <a:lnTo>
                    <a:pt x="187" y="471"/>
                  </a:lnTo>
                  <a:lnTo>
                    <a:pt x="189" y="469"/>
                  </a:lnTo>
                  <a:lnTo>
                    <a:pt x="191" y="469"/>
                  </a:lnTo>
                  <a:lnTo>
                    <a:pt x="193" y="467"/>
                  </a:lnTo>
                  <a:lnTo>
                    <a:pt x="193" y="465"/>
                  </a:lnTo>
                  <a:lnTo>
                    <a:pt x="193" y="464"/>
                  </a:lnTo>
                  <a:lnTo>
                    <a:pt x="195" y="464"/>
                  </a:lnTo>
                  <a:lnTo>
                    <a:pt x="195" y="462"/>
                  </a:lnTo>
                  <a:lnTo>
                    <a:pt x="195" y="460"/>
                  </a:lnTo>
                  <a:lnTo>
                    <a:pt x="197" y="460"/>
                  </a:lnTo>
                  <a:lnTo>
                    <a:pt x="197" y="456"/>
                  </a:lnTo>
                  <a:lnTo>
                    <a:pt x="203" y="456"/>
                  </a:lnTo>
                  <a:lnTo>
                    <a:pt x="205" y="454"/>
                  </a:lnTo>
                  <a:lnTo>
                    <a:pt x="205" y="450"/>
                  </a:lnTo>
                  <a:lnTo>
                    <a:pt x="203" y="448"/>
                  </a:lnTo>
                  <a:lnTo>
                    <a:pt x="199" y="446"/>
                  </a:lnTo>
                  <a:lnTo>
                    <a:pt x="197" y="444"/>
                  </a:lnTo>
                  <a:lnTo>
                    <a:pt x="193" y="446"/>
                  </a:lnTo>
                  <a:lnTo>
                    <a:pt x="195" y="436"/>
                  </a:lnTo>
                  <a:lnTo>
                    <a:pt x="197" y="436"/>
                  </a:lnTo>
                  <a:lnTo>
                    <a:pt x="199" y="434"/>
                  </a:lnTo>
                  <a:lnTo>
                    <a:pt x="199" y="432"/>
                  </a:lnTo>
                  <a:lnTo>
                    <a:pt x="201" y="432"/>
                  </a:lnTo>
                  <a:lnTo>
                    <a:pt x="201" y="430"/>
                  </a:lnTo>
                  <a:lnTo>
                    <a:pt x="201" y="428"/>
                  </a:lnTo>
                  <a:lnTo>
                    <a:pt x="203" y="428"/>
                  </a:lnTo>
                  <a:lnTo>
                    <a:pt x="203" y="426"/>
                  </a:lnTo>
                  <a:lnTo>
                    <a:pt x="205" y="426"/>
                  </a:lnTo>
                  <a:lnTo>
                    <a:pt x="205" y="428"/>
                  </a:lnTo>
                  <a:lnTo>
                    <a:pt x="207" y="428"/>
                  </a:lnTo>
                  <a:lnTo>
                    <a:pt x="209" y="426"/>
                  </a:lnTo>
                  <a:lnTo>
                    <a:pt x="209" y="424"/>
                  </a:lnTo>
                  <a:lnTo>
                    <a:pt x="207" y="422"/>
                  </a:lnTo>
                  <a:lnTo>
                    <a:pt x="209" y="422"/>
                  </a:lnTo>
                  <a:lnTo>
                    <a:pt x="213" y="422"/>
                  </a:lnTo>
                  <a:lnTo>
                    <a:pt x="215" y="418"/>
                  </a:lnTo>
                  <a:lnTo>
                    <a:pt x="215" y="416"/>
                  </a:lnTo>
                  <a:lnTo>
                    <a:pt x="213" y="416"/>
                  </a:lnTo>
                  <a:lnTo>
                    <a:pt x="209" y="410"/>
                  </a:lnTo>
                  <a:lnTo>
                    <a:pt x="211" y="410"/>
                  </a:lnTo>
                  <a:lnTo>
                    <a:pt x="211" y="412"/>
                  </a:lnTo>
                  <a:lnTo>
                    <a:pt x="215" y="412"/>
                  </a:lnTo>
                  <a:lnTo>
                    <a:pt x="219" y="408"/>
                  </a:lnTo>
                  <a:lnTo>
                    <a:pt x="221" y="402"/>
                  </a:lnTo>
                  <a:lnTo>
                    <a:pt x="227" y="396"/>
                  </a:lnTo>
                  <a:lnTo>
                    <a:pt x="227" y="392"/>
                  </a:lnTo>
                  <a:lnTo>
                    <a:pt x="235" y="388"/>
                  </a:lnTo>
                  <a:lnTo>
                    <a:pt x="241" y="382"/>
                  </a:lnTo>
                  <a:lnTo>
                    <a:pt x="241" y="380"/>
                  </a:lnTo>
                  <a:lnTo>
                    <a:pt x="241" y="378"/>
                  </a:lnTo>
                  <a:lnTo>
                    <a:pt x="249" y="352"/>
                  </a:lnTo>
                  <a:lnTo>
                    <a:pt x="249" y="354"/>
                  </a:lnTo>
                  <a:lnTo>
                    <a:pt x="249" y="366"/>
                  </a:lnTo>
                  <a:lnTo>
                    <a:pt x="245" y="376"/>
                  </a:lnTo>
                  <a:lnTo>
                    <a:pt x="243" y="382"/>
                  </a:lnTo>
                  <a:lnTo>
                    <a:pt x="245" y="384"/>
                  </a:lnTo>
                  <a:lnTo>
                    <a:pt x="251" y="384"/>
                  </a:lnTo>
                  <a:lnTo>
                    <a:pt x="255" y="378"/>
                  </a:lnTo>
                  <a:lnTo>
                    <a:pt x="259" y="376"/>
                  </a:lnTo>
                  <a:lnTo>
                    <a:pt x="261" y="376"/>
                  </a:lnTo>
                  <a:lnTo>
                    <a:pt x="259" y="378"/>
                  </a:lnTo>
                  <a:lnTo>
                    <a:pt x="257" y="378"/>
                  </a:lnTo>
                  <a:lnTo>
                    <a:pt x="255" y="380"/>
                  </a:lnTo>
                  <a:lnTo>
                    <a:pt x="253" y="384"/>
                  </a:lnTo>
                  <a:lnTo>
                    <a:pt x="251" y="384"/>
                  </a:lnTo>
                  <a:lnTo>
                    <a:pt x="251" y="388"/>
                  </a:lnTo>
                  <a:lnTo>
                    <a:pt x="253" y="390"/>
                  </a:lnTo>
                  <a:lnTo>
                    <a:pt x="265" y="394"/>
                  </a:lnTo>
                  <a:lnTo>
                    <a:pt x="255" y="392"/>
                  </a:lnTo>
                  <a:lnTo>
                    <a:pt x="251" y="394"/>
                  </a:lnTo>
                  <a:lnTo>
                    <a:pt x="249" y="394"/>
                  </a:lnTo>
                  <a:lnTo>
                    <a:pt x="247" y="390"/>
                  </a:lnTo>
                  <a:lnTo>
                    <a:pt x="245" y="390"/>
                  </a:lnTo>
                  <a:lnTo>
                    <a:pt x="233" y="398"/>
                  </a:lnTo>
                  <a:lnTo>
                    <a:pt x="233" y="400"/>
                  </a:lnTo>
                  <a:lnTo>
                    <a:pt x="233" y="406"/>
                  </a:lnTo>
                  <a:lnTo>
                    <a:pt x="233" y="412"/>
                  </a:lnTo>
                  <a:lnTo>
                    <a:pt x="231" y="414"/>
                  </a:lnTo>
                  <a:lnTo>
                    <a:pt x="229" y="416"/>
                  </a:lnTo>
                  <a:lnTo>
                    <a:pt x="229" y="418"/>
                  </a:lnTo>
                  <a:lnTo>
                    <a:pt x="227" y="420"/>
                  </a:lnTo>
                  <a:lnTo>
                    <a:pt x="227" y="424"/>
                  </a:lnTo>
                  <a:lnTo>
                    <a:pt x="225" y="426"/>
                  </a:lnTo>
                  <a:lnTo>
                    <a:pt x="227" y="428"/>
                  </a:lnTo>
                  <a:lnTo>
                    <a:pt x="231" y="430"/>
                  </a:lnTo>
                  <a:lnTo>
                    <a:pt x="237" y="424"/>
                  </a:lnTo>
                  <a:lnTo>
                    <a:pt x="239" y="426"/>
                  </a:lnTo>
                  <a:lnTo>
                    <a:pt x="235" y="430"/>
                  </a:lnTo>
                  <a:lnTo>
                    <a:pt x="233" y="432"/>
                  </a:lnTo>
                  <a:lnTo>
                    <a:pt x="233" y="434"/>
                  </a:lnTo>
                  <a:lnTo>
                    <a:pt x="231" y="434"/>
                  </a:lnTo>
                  <a:lnTo>
                    <a:pt x="229" y="434"/>
                  </a:lnTo>
                  <a:lnTo>
                    <a:pt x="229" y="436"/>
                  </a:lnTo>
                  <a:lnTo>
                    <a:pt x="227" y="434"/>
                  </a:lnTo>
                  <a:lnTo>
                    <a:pt x="225" y="436"/>
                  </a:lnTo>
                  <a:lnTo>
                    <a:pt x="227" y="436"/>
                  </a:lnTo>
                  <a:lnTo>
                    <a:pt x="225" y="438"/>
                  </a:lnTo>
                  <a:lnTo>
                    <a:pt x="225" y="440"/>
                  </a:lnTo>
                  <a:lnTo>
                    <a:pt x="227" y="440"/>
                  </a:lnTo>
                  <a:lnTo>
                    <a:pt x="227" y="442"/>
                  </a:lnTo>
                  <a:lnTo>
                    <a:pt x="231" y="440"/>
                  </a:lnTo>
                  <a:lnTo>
                    <a:pt x="235" y="440"/>
                  </a:lnTo>
                  <a:lnTo>
                    <a:pt x="235" y="438"/>
                  </a:lnTo>
                  <a:lnTo>
                    <a:pt x="237" y="438"/>
                  </a:lnTo>
                  <a:lnTo>
                    <a:pt x="239" y="440"/>
                  </a:lnTo>
                  <a:lnTo>
                    <a:pt x="243" y="432"/>
                  </a:lnTo>
                  <a:lnTo>
                    <a:pt x="245" y="432"/>
                  </a:lnTo>
                  <a:lnTo>
                    <a:pt x="247" y="430"/>
                  </a:lnTo>
                  <a:lnTo>
                    <a:pt x="247" y="436"/>
                  </a:lnTo>
                  <a:lnTo>
                    <a:pt x="249" y="432"/>
                  </a:lnTo>
                  <a:lnTo>
                    <a:pt x="249" y="428"/>
                  </a:lnTo>
                  <a:lnTo>
                    <a:pt x="253" y="426"/>
                  </a:lnTo>
                  <a:lnTo>
                    <a:pt x="255" y="428"/>
                  </a:lnTo>
                  <a:lnTo>
                    <a:pt x="255" y="426"/>
                  </a:lnTo>
                  <a:lnTo>
                    <a:pt x="255" y="422"/>
                  </a:lnTo>
                  <a:lnTo>
                    <a:pt x="255" y="420"/>
                  </a:lnTo>
                  <a:lnTo>
                    <a:pt x="257" y="428"/>
                  </a:lnTo>
                  <a:lnTo>
                    <a:pt x="259" y="420"/>
                  </a:lnTo>
                  <a:lnTo>
                    <a:pt x="259" y="418"/>
                  </a:lnTo>
                  <a:lnTo>
                    <a:pt x="259" y="416"/>
                  </a:lnTo>
                  <a:lnTo>
                    <a:pt x="261" y="420"/>
                  </a:lnTo>
                  <a:lnTo>
                    <a:pt x="261" y="418"/>
                  </a:lnTo>
                  <a:lnTo>
                    <a:pt x="263" y="418"/>
                  </a:lnTo>
                  <a:lnTo>
                    <a:pt x="265" y="420"/>
                  </a:lnTo>
                  <a:lnTo>
                    <a:pt x="269" y="420"/>
                  </a:lnTo>
                  <a:lnTo>
                    <a:pt x="271" y="418"/>
                  </a:lnTo>
                  <a:lnTo>
                    <a:pt x="273" y="418"/>
                  </a:lnTo>
                  <a:lnTo>
                    <a:pt x="273" y="414"/>
                  </a:lnTo>
                  <a:lnTo>
                    <a:pt x="275" y="416"/>
                  </a:lnTo>
                  <a:lnTo>
                    <a:pt x="275" y="414"/>
                  </a:lnTo>
                  <a:lnTo>
                    <a:pt x="277" y="412"/>
                  </a:lnTo>
                  <a:lnTo>
                    <a:pt x="275" y="412"/>
                  </a:lnTo>
                  <a:lnTo>
                    <a:pt x="273" y="412"/>
                  </a:lnTo>
                  <a:lnTo>
                    <a:pt x="275" y="410"/>
                  </a:lnTo>
                  <a:lnTo>
                    <a:pt x="277" y="406"/>
                  </a:lnTo>
                  <a:lnTo>
                    <a:pt x="279" y="406"/>
                  </a:lnTo>
                  <a:lnTo>
                    <a:pt x="279" y="404"/>
                  </a:lnTo>
                  <a:lnTo>
                    <a:pt x="277" y="402"/>
                  </a:lnTo>
                  <a:lnTo>
                    <a:pt x="275" y="404"/>
                  </a:lnTo>
                  <a:lnTo>
                    <a:pt x="273" y="404"/>
                  </a:lnTo>
                  <a:lnTo>
                    <a:pt x="271" y="406"/>
                  </a:lnTo>
                  <a:lnTo>
                    <a:pt x="271" y="404"/>
                  </a:lnTo>
                  <a:lnTo>
                    <a:pt x="273" y="402"/>
                  </a:lnTo>
                  <a:lnTo>
                    <a:pt x="275" y="400"/>
                  </a:lnTo>
                  <a:lnTo>
                    <a:pt x="275" y="398"/>
                  </a:lnTo>
                  <a:lnTo>
                    <a:pt x="273" y="400"/>
                  </a:lnTo>
                  <a:lnTo>
                    <a:pt x="273" y="398"/>
                  </a:lnTo>
                  <a:lnTo>
                    <a:pt x="271" y="398"/>
                  </a:lnTo>
                  <a:lnTo>
                    <a:pt x="271" y="396"/>
                  </a:lnTo>
                  <a:lnTo>
                    <a:pt x="271" y="394"/>
                  </a:lnTo>
                  <a:lnTo>
                    <a:pt x="275" y="394"/>
                  </a:lnTo>
                  <a:lnTo>
                    <a:pt x="275" y="392"/>
                  </a:lnTo>
                  <a:lnTo>
                    <a:pt x="273" y="390"/>
                  </a:lnTo>
                  <a:lnTo>
                    <a:pt x="275" y="388"/>
                  </a:lnTo>
                  <a:lnTo>
                    <a:pt x="277" y="386"/>
                  </a:lnTo>
                  <a:lnTo>
                    <a:pt x="277" y="388"/>
                  </a:lnTo>
                  <a:lnTo>
                    <a:pt x="279" y="388"/>
                  </a:lnTo>
                  <a:lnTo>
                    <a:pt x="279" y="386"/>
                  </a:lnTo>
                  <a:lnTo>
                    <a:pt x="283" y="382"/>
                  </a:lnTo>
                  <a:lnTo>
                    <a:pt x="283" y="386"/>
                  </a:lnTo>
                  <a:lnTo>
                    <a:pt x="279" y="392"/>
                  </a:lnTo>
                  <a:lnTo>
                    <a:pt x="281" y="394"/>
                  </a:lnTo>
                  <a:lnTo>
                    <a:pt x="283" y="394"/>
                  </a:lnTo>
                  <a:lnTo>
                    <a:pt x="283" y="392"/>
                  </a:lnTo>
                  <a:lnTo>
                    <a:pt x="285" y="386"/>
                  </a:lnTo>
                  <a:lnTo>
                    <a:pt x="285" y="390"/>
                  </a:lnTo>
                  <a:lnTo>
                    <a:pt x="285" y="392"/>
                  </a:lnTo>
                  <a:lnTo>
                    <a:pt x="291" y="390"/>
                  </a:lnTo>
                  <a:lnTo>
                    <a:pt x="293" y="392"/>
                  </a:lnTo>
                  <a:lnTo>
                    <a:pt x="295" y="390"/>
                  </a:lnTo>
                  <a:lnTo>
                    <a:pt x="297" y="388"/>
                  </a:lnTo>
                  <a:lnTo>
                    <a:pt x="300" y="386"/>
                  </a:lnTo>
                  <a:lnTo>
                    <a:pt x="302" y="386"/>
                  </a:lnTo>
                  <a:lnTo>
                    <a:pt x="302" y="388"/>
                  </a:lnTo>
                  <a:lnTo>
                    <a:pt x="298" y="388"/>
                  </a:lnTo>
                  <a:lnTo>
                    <a:pt x="298" y="394"/>
                  </a:lnTo>
                  <a:lnTo>
                    <a:pt x="298" y="396"/>
                  </a:lnTo>
                  <a:lnTo>
                    <a:pt x="304" y="394"/>
                  </a:lnTo>
                  <a:lnTo>
                    <a:pt x="304" y="396"/>
                  </a:lnTo>
                  <a:lnTo>
                    <a:pt x="297" y="398"/>
                  </a:lnTo>
                  <a:lnTo>
                    <a:pt x="300" y="398"/>
                  </a:lnTo>
                  <a:lnTo>
                    <a:pt x="304" y="396"/>
                  </a:lnTo>
                  <a:lnTo>
                    <a:pt x="306" y="396"/>
                  </a:lnTo>
                  <a:lnTo>
                    <a:pt x="302" y="400"/>
                  </a:lnTo>
                  <a:lnTo>
                    <a:pt x="306" y="400"/>
                  </a:lnTo>
                  <a:lnTo>
                    <a:pt x="308" y="400"/>
                  </a:lnTo>
                  <a:lnTo>
                    <a:pt x="310" y="400"/>
                  </a:lnTo>
                  <a:lnTo>
                    <a:pt x="308" y="404"/>
                  </a:lnTo>
                  <a:lnTo>
                    <a:pt x="310" y="404"/>
                  </a:lnTo>
                  <a:lnTo>
                    <a:pt x="314" y="408"/>
                  </a:lnTo>
                  <a:lnTo>
                    <a:pt x="316" y="410"/>
                  </a:lnTo>
                  <a:lnTo>
                    <a:pt x="318" y="410"/>
                  </a:lnTo>
                  <a:lnTo>
                    <a:pt x="318" y="408"/>
                  </a:lnTo>
                  <a:lnTo>
                    <a:pt x="318" y="406"/>
                  </a:lnTo>
                  <a:lnTo>
                    <a:pt x="320" y="406"/>
                  </a:lnTo>
                  <a:lnTo>
                    <a:pt x="322" y="406"/>
                  </a:lnTo>
                  <a:lnTo>
                    <a:pt x="322" y="408"/>
                  </a:lnTo>
                  <a:lnTo>
                    <a:pt x="322" y="410"/>
                  </a:lnTo>
                  <a:lnTo>
                    <a:pt x="326" y="412"/>
                  </a:lnTo>
                  <a:lnTo>
                    <a:pt x="326" y="414"/>
                  </a:lnTo>
                  <a:lnTo>
                    <a:pt x="328" y="414"/>
                  </a:lnTo>
                  <a:lnTo>
                    <a:pt x="328" y="412"/>
                  </a:lnTo>
                  <a:lnTo>
                    <a:pt x="330" y="414"/>
                  </a:lnTo>
                  <a:lnTo>
                    <a:pt x="332" y="414"/>
                  </a:lnTo>
                  <a:lnTo>
                    <a:pt x="334" y="416"/>
                  </a:lnTo>
                  <a:lnTo>
                    <a:pt x="334" y="418"/>
                  </a:lnTo>
                  <a:lnTo>
                    <a:pt x="336" y="420"/>
                  </a:lnTo>
                  <a:lnTo>
                    <a:pt x="340" y="418"/>
                  </a:lnTo>
                  <a:lnTo>
                    <a:pt x="348" y="418"/>
                  </a:lnTo>
                  <a:lnTo>
                    <a:pt x="350" y="416"/>
                  </a:lnTo>
                  <a:lnTo>
                    <a:pt x="352" y="418"/>
                  </a:lnTo>
                  <a:lnTo>
                    <a:pt x="352" y="416"/>
                  </a:lnTo>
                  <a:lnTo>
                    <a:pt x="356" y="416"/>
                  </a:lnTo>
                  <a:lnTo>
                    <a:pt x="358" y="418"/>
                  </a:lnTo>
                  <a:lnTo>
                    <a:pt x="368" y="420"/>
                  </a:lnTo>
                  <a:lnTo>
                    <a:pt x="372" y="418"/>
                  </a:lnTo>
                  <a:lnTo>
                    <a:pt x="372" y="420"/>
                  </a:lnTo>
                  <a:lnTo>
                    <a:pt x="370" y="422"/>
                  </a:lnTo>
                  <a:lnTo>
                    <a:pt x="378" y="424"/>
                  </a:lnTo>
                  <a:lnTo>
                    <a:pt x="388" y="426"/>
                  </a:lnTo>
                  <a:lnTo>
                    <a:pt x="392" y="424"/>
                  </a:lnTo>
                  <a:lnTo>
                    <a:pt x="396" y="420"/>
                  </a:lnTo>
                  <a:lnTo>
                    <a:pt x="396" y="418"/>
                  </a:lnTo>
                  <a:lnTo>
                    <a:pt x="398" y="416"/>
                  </a:lnTo>
                  <a:lnTo>
                    <a:pt x="402" y="422"/>
                  </a:lnTo>
                  <a:lnTo>
                    <a:pt x="404" y="422"/>
                  </a:lnTo>
                  <a:lnTo>
                    <a:pt x="404" y="424"/>
                  </a:lnTo>
                  <a:lnTo>
                    <a:pt x="402" y="424"/>
                  </a:lnTo>
                  <a:lnTo>
                    <a:pt x="402" y="430"/>
                  </a:lnTo>
                  <a:lnTo>
                    <a:pt x="402" y="432"/>
                  </a:lnTo>
                  <a:lnTo>
                    <a:pt x="400" y="430"/>
                  </a:lnTo>
                  <a:lnTo>
                    <a:pt x="400" y="424"/>
                  </a:lnTo>
                  <a:lnTo>
                    <a:pt x="400" y="422"/>
                  </a:lnTo>
                  <a:lnTo>
                    <a:pt x="400" y="420"/>
                  </a:lnTo>
                  <a:lnTo>
                    <a:pt x="398" y="420"/>
                  </a:lnTo>
                  <a:lnTo>
                    <a:pt x="398" y="422"/>
                  </a:lnTo>
                  <a:lnTo>
                    <a:pt x="398" y="426"/>
                  </a:lnTo>
                  <a:lnTo>
                    <a:pt x="398" y="428"/>
                  </a:lnTo>
                  <a:lnTo>
                    <a:pt x="396" y="430"/>
                  </a:lnTo>
                  <a:lnTo>
                    <a:pt x="394" y="432"/>
                  </a:lnTo>
                  <a:lnTo>
                    <a:pt x="394" y="434"/>
                  </a:lnTo>
                  <a:lnTo>
                    <a:pt x="398" y="434"/>
                  </a:lnTo>
                  <a:lnTo>
                    <a:pt x="398" y="436"/>
                  </a:lnTo>
                  <a:lnTo>
                    <a:pt x="400" y="436"/>
                  </a:lnTo>
                  <a:lnTo>
                    <a:pt x="402" y="436"/>
                  </a:lnTo>
                  <a:lnTo>
                    <a:pt x="402" y="438"/>
                  </a:lnTo>
                  <a:lnTo>
                    <a:pt x="406" y="440"/>
                  </a:lnTo>
                  <a:lnTo>
                    <a:pt x="410" y="442"/>
                  </a:lnTo>
                  <a:lnTo>
                    <a:pt x="412" y="440"/>
                  </a:lnTo>
                  <a:lnTo>
                    <a:pt x="414" y="442"/>
                  </a:lnTo>
                  <a:lnTo>
                    <a:pt x="414" y="440"/>
                  </a:lnTo>
                  <a:lnTo>
                    <a:pt x="416" y="438"/>
                  </a:lnTo>
                  <a:lnTo>
                    <a:pt x="414" y="436"/>
                  </a:lnTo>
                  <a:lnTo>
                    <a:pt x="416" y="436"/>
                  </a:lnTo>
                  <a:lnTo>
                    <a:pt x="416" y="434"/>
                  </a:lnTo>
                  <a:lnTo>
                    <a:pt x="418" y="432"/>
                  </a:lnTo>
                  <a:lnTo>
                    <a:pt x="420" y="434"/>
                  </a:lnTo>
                  <a:lnTo>
                    <a:pt x="422" y="432"/>
                  </a:lnTo>
                  <a:lnTo>
                    <a:pt x="418" y="430"/>
                  </a:lnTo>
                  <a:lnTo>
                    <a:pt x="422" y="432"/>
                  </a:lnTo>
                  <a:lnTo>
                    <a:pt x="424" y="432"/>
                  </a:lnTo>
                  <a:lnTo>
                    <a:pt x="418" y="436"/>
                  </a:lnTo>
                  <a:lnTo>
                    <a:pt x="418" y="438"/>
                  </a:lnTo>
                  <a:lnTo>
                    <a:pt x="416" y="444"/>
                  </a:lnTo>
                  <a:lnTo>
                    <a:pt x="416" y="446"/>
                  </a:lnTo>
                  <a:lnTo>
                    <a:pt x="424" y="456"/>
                  </a:lnTo>
                  <a:lnTo>
                    <a:pt x="424" y="454"/>
                  </a:lnTo>
                  <a:lnTo>
                    <a:pt x="426" y="454"/>
                  </a:lnTo>
                  <a:lnTo>
                    <a:pt x="424" y="458"/>
                  </a:lnTo>
                  <a:lnTo>
                    <a:pt x="428" y="460"/>
                  </a:lnTo>
                  <a:lnTo>
                    <a:pt x="430" y="462"/>
                  </a:lnTo>
                  <a:lnTo>
                    <a:pt x="434" y="462"/>
                  </a:lnTo>
                  <a:lnTo>
                    <a:pt x="438" y="465"/>
                  </a:lnTo>
                  <a:lnTo>
                    <a:pt x="440" y="465"/>
                  </a:lnTo>
                  <a:lnTo>
                    <a:pt x="442" y="464"/>
                  </a:lnTo>
                  <a:lnTo>
                    <a:pt x="444" y="464"/>
                  </a:lnTo>
                  <a:lnTo>
                    <a:pt x="446" y="464"/>
                  </a:lnTo>
                  <a:lnTo>
                    <a:pt x="446" y="460"/>
                  </a:lnTo>
                  <a:lnTo>
                    <a:pt x="444" y="456"/>
                  </a:lnTo>
                  <a:lnTo>
                    <a:pt x="442" y="456"/>
                  </a:lnTo>
                  <a:lnTo>
                    <a:pt x="442" y="454"/>
                  </a:lnTo>
                  <a:lnTo>
                    <a:pt x="438" y="452"/>
                  </a:lnTo>
                  <a:lnTo>
                    <a:pt x="436" y="450"/>
                  </a:lnTo>
                  <a:lnTo>
                    <a:pt x="434" y="450"/>
                  </a:lnTo>
                  <a:lnTo>
                    <a:pt x="434" y="448"/>
                  </a:lnTo>
                  <a:lnTo>
                    <a:pt x="436" y="448"/>
                  </a:lnTo>
                  <a:lnTo>
                    <a:pt x="434" y="446"/>
                  </a:lnTo>
                  <a:lnTo>
                    <a:pt x="438" y="448"/>
                  </a:lnTo>
                  <a:lnTo>
                    <a:pt x="438" y="446"/>
                  </a:lnTo>
                  <a:lnTo>
                    <a:pt x="440" y="448"/>
                  </a:lnTo>
                  <a:lnTo>
                    <a:pt x="442" y="450"/>
                  </a:lnTo>
                  <a:lnTo>
                    <a:pt x="444" y="452"/>
                  </a:lnTo>
                  <a:lnTo>
                    <a:pt x="446" y="448"/>
                  </a:lnTo>
                  <a:lnTo>
                    <a:pt x="448" y="450"/>
                  </a:lnTo>
                  <a:lnTo>
                    <a:pt x="446" y="450"/>
                  </a:lnTo>
                  <a:lnTo>
                    <a:pt x="448" y="454"/>
                  </a:lnTo>
                  <a:lnTo>
                    <a:pt x="448" y="456"/>
                  </a:lnTo>
                  <a:lnTo>
                    <a:pt x="450" y="458"/>
                  </a:lnTo>
                  <a:lnTo>
                    <a:pt x="450" y="462"/>
                  </a:lnTo>
                  <a:lnTo>
                    <a:pt x="454" y="462"/>
                  </a:lnTo>
                  <a:lnTo>
                    <a:pt x="454" y="460"/>
                  </a:lnTo>
                  <a:lnTo>
                    <a:pt x="456" y="462"/>
                  </a:lnTo>
                  <a:lnTo>
                    <a:pt x="456" y="467"/>
                  </a:lnTo>
                  <a:lnTo>
                    <a:pt x="458" y="467"/>
                  </a:lnTo>
                  <a:lnTo>
                    <a:pt x="460" y="464"/>
                  </a:lnTo>
                  <a:lnTo>
                    <a:pt x="456" y="448"/>
                  </a:lnTo>
                  <a:lnTo>
                    <a:pt x="456" y="446"/>
                  </a:lnTo>
                  <a:lnTo>
                    <a:pt x="454" y="442"/>
                  </a:lnTo>
                  <a:lnTo>
                    <a:pt x="456" y="442"/>
                  </a:lnTo>
                  <a:lnTo>
                    <a:pt x="454" y="438"/>
                  </a:lnTo>
                  <a:lnTo>
                    <a:pt x="456" y="436"/>
                  </a:lnTo>
                  <a:lnTo>
                    <a:pt x="460" y="452"/>
                  </a:lnTo>
                  <a:lnTo>
                    <a:pt x="462" y="452"/>
                  </a:lnTo>
                  <a:lnTo>
                    <a:pt x="462" y="456"/>
                  </a:lnTo>
                  <a:lnTo>
                    <a:pt x="464" y="462"/>
                  </a:lnTo>
                  <a:lnTo>
                    <a:pt x="468" y="464"/>
                  </a:lnTo>
                  <a:lnTo>
                    <a:pt x="472" y="467"/>
                  </a:lnTo>
                  <a:lnTo>
                    <a:pt x="474" y="465"/>
                  </a:lnTo>
                  <a:lnTo>
                    <a:pt x="474" y="467"/>
                  </a:lnTo>
                  <a:lnTo>
                    <a:pt x="474" y="469"/>
                  </a:lnTo>
                  <a:lnTo>
                    <a:pt x="476" y="471"/>
                  </a:lnTo>
                  <a:lnTo>
                    <a:pt x="478" y="471"/>
                  </a:lnTo>
                  <a:lnTo>
                    <a:pt x="480" y="469"/>
                  </a:lnTo>
                  <a:lnTo>
                    <a:pt x="480" y="467"/>
                  </a:lnTo>
                  <a:lnTo>
                    <a:pt x="482" y="467"/>
                  </a:lnTo>
                  <a:lnTo>
                    <a:pt x="480" y="471"/>
                  </a:lnTo>
                  <a:lnTo>
                    <a:pt x="482" y="469"/>
                  </a:lnTo>
                  <a:lnTo>
                    <a:pt x="484" y="471"/>
                  </a:lnTo>
                  <a:lnTo>
                    <a:pt x="480" y="473"/>
                  </a:lnTo>
                  <a:lnTo>
                    <a:pt x="478" y="473"/>
                  </a:lnTo>
                  <a:lnTo>
                    <a:pt x="478" y="475"/>
                  </a:lnTo>
                  <a:lnTo>
                    <a:pt x="480" y="477"/>
                  </a:lnTo>
                  <a:lnTo>
                    <a:pt x="482" y="477"/>
                  </a:lnTo>
                  <a:lnTo>
                    <a:pt x="482" y="475"/>
                  </a:lnTo>
                  <a:lnTo>
                    <a:pt x="486" y="475"/>
                  </a:lnTo>
                  <a:lnTo>
                    <a:pt x="488" y="475"/>
                  </a:lnTo>
                  <a:lnTo>
                    <a:pt x="486" y="475"/>
                  </a:lnTo>
                  <a:lnTo>
                    <a:pt x="484" y="475"/>
                  </a:lnTo>
                  <a:lnTo>
                    <a:pt x="482" y="477"/>
                  </a:lnTo>
                  <a:lnTo>
                    <a:pt x="484" y="477"/>
                  </a:lnTo>
                  <a:lnTo>
                    <a:pt x="486" y="481"/>
                  </a:lnTo>
                  <a:lnTo>
                    <a:pt x="488" y="481"/>
                  </a:lnTo>
                  <a:lnTo>
                    <a:pt x="488" y="483"/>
                  </a:lnTo>
                  <a:lnTo>
                    <a:pt x="490" y="485"/>
                  </a:lnTo>
                  <a:lnTo>
                    <a:pt x="488" y="485"/>
                  </a:lnTo>
                  <a:lnTo>
                    <a:pt x="488" y="483"/>
                  </a:lnTo>
                  <a:lnTo>
                    <a:pt x="482" y="481"/>
                  </a:lnTo>
                  <a:lnTo>
                    <a:pt x="482" y="483"/>
                  </a:lnTo>
                  <a:lnTo>
                    <a:pt x="484" y="483"/>
                  </a:lnTo>
                  <a:lnTo>
                    <a:pt x="484" y="485"/>
                  </a:lnTo>
                  <a:lnTo>
                    <a:pt x="484" y="487"/>
                  </a:lnTo>
                  <a:lnTo>
                    <a:pt x="484" y="489"/>
                  </a:lnTo>
                  <a:lnTo>
                    <a:pt x="486" y="489"/>
                  </a:lnTo>
                  <a:lnTo>
                    <a:pt x="488" y="489"/>
                  </a:lnTo>
                  <a:lnTo>
                    <a:pt x="488" y="491"/>
                  </a:lnTo>
                  <a:lnTo>
                    <a:pt x="484" y="491"/>
                  </a:lnTo>
                  <a:lnTo>
                    <a:pt x="484" y="493"/>
                  </a:lnTo>
                  <a:lnTo>
                    <a:pt x="486" y="495"/>
                  </a:lnTo>
                  <a:lnTo>
                    <a:pt x="488" y="495"/>
                  </a:lnTo>
                  <a:lnTo>
                    <a:pt x="490" y="497"/>
                  </a:lnTo>
                  <a:lnTo>
                    <a:pt x="492" y="495"/>
                  </a:lnTo>
                  <a:lnTo>
                    <a:pt x="492" y="497"/>
                  </a:lnTo>
                  <a:lnTo>
                    <a:pt x="494" y="499"/>
                  </a:lnTo>
                  <a:lnTo>
                    <a:pt x="490" y="497"/>
                  </a:lnTo>
                  <a:lnTo>
                    <a:pt x="490" y="499"/>
                  </a:lnTo>
                  <a:lnTo>
                    <a:pt x="494" y="503"/>
                  </a:lnTo>
                  <a:lnTo>
                    <a:pt x="496" y="503"/>
                  </a:lnTo>
                  <a:lnTo>
                    <a:pt x="498" y="503"/>
                  </a:lnTo>
                  <a:lnTo>
                    <a:pt x="498" y="505"/>
                  </a:lnTo>
                  <a:lnTo>
                    <a:pt x="500" y="507"/>
                  </a:lnTo>
                  <a:lnTo>
                    <a:pt x="500" y="511"/>
                  </a:lnTo>
                  <a:lnTo>
                    <a:pt x="502" y="513"/>
                  </a:lnTo>
                  <a:lnTo>
                    <a:pt x="504" y="515"/>
                  </a:lnTo>
                  <a:lnTo>
                    <a:pt x="506" y="517"/>
                  </a:lnTo>
                  <a:lnTo>
                    <a:pt x="510" y="519"/>
                  </a:lnTo>
                  <a:lnTo>
                    <a:pt x="506" y="519"/>
                  </a:lnTo>
                  <a:lnTo>
                    <a:pt x="504" y="521"/>
                  </a:lnTo>
                  <a:lnTo>
                    <a:pt x="504" y="523"/>
                  </a:lnTo>
                  <a:lnTo>
                    <a:pt x="504" y="529"/>
                  </a:lnTo>
                  <a:lnTo>
                    <a:pt x="502" y="529"/>
                  </a:lnTo>
                  <a:lnTo>
                    <a:pt x="500" y="531"/>
                  </a:lnTo>
                  <a:lnTo>
                    <a:pt x="502" y="533"/>
                  </a:lnTo>
                  <a:lnTo>
                    <a:pt x="504" y="535"/>
                  </a:lnTo>
                  <a:lnTo>
                    <a:pt x="504" y="533"/>
                  </a:lnTo>
                  <a:lnTo>
                    <a:pt x="506" y="533"/>
                  </a:lnTo>
                  <a:lnTo>
                    <a:pt x="506" y="531"/>
                  </a:lnTo>
                  <a:lnTo>
                    <a:pt x="508" y="529"/>
                  </a:lnTo>
                  <a:lnTo>
                    <a:pt x="508" y="527"/>
                  </a:lnTo>
                  <a:lnTo>
                    <a:pt x="508" y="525"/>
                  </a:lnTo>
                  <a:lnTo>
                    <a:pt x="510" y="525"/>
                  </a:lnTo>
                  <a:lnTo>
                    <a:pt x="512" y="525"/>
                  </a:lnTo>
                  <a:lnTo>
                    <a:pt x="514" y="523"/>
                  </a:lnTo>
                  <a:lnTo>
                    <a:pt x="516" y="521"/>
                  </a:lnTo>
                  <a:lnTo>
                    <a:pt x="518" y="523"/>
                  </a:lnTo>
                  <a:lnTo>
                    <a:pt x="516" y="523"/>
                  </a:lnTo>
                  <a:lnTo>
                    <a:pt x="516" y="525"/>
                  </a:lnTo>
                  <a:lnTo>
                    <a:pt x="518" y="527"/>
                  </a:lnTo>
                  <a:lnTo>
                    <a:pt x="519" y="531"/>
                  </a:lnTo>
                  <a:lnTo>
                    <a:pt x="519" y="533"/>
                  </a:lnTo>
                  <a:lnTo>
                    <a:pt x="519" y="535"/>
                  </a:lnTo>
                  <a:lnTo>
                    <a:pt x="519" y="541"/>
                  </a:lnTo>
                  <a:lnTo>
                    <a:pt x="521" y="541"/>
                  </a:lnTo>
                  <a:lnTo>
                    <a:pt x="523" y="541"/>
                  </a:lnTo>
                  <a:lnTo>
                    <a:pt x="525" y="545"/>
                  </a:lnTo>
                  <a:lnTo>
                    <a:pt x="523" y="545"/>
                  </a:lnTo>
                  <a:lnTo>
                    <a:pt x="523" y="547"/>
                  </a:lnTo>
                  <a:lnTo>
                    <a:pt x="521" y="547"/>
                  </a:lnTo>
                  <a:lnTo>
                    <a:pt x="519" y="547"/>
                  </a:lnTo>
                  <a:lnTo>
                    <a:pt x="519" y="553"/>
                  </a:lnTo>
                  <a:lnTo>
                    <a:pt x="519" y="555"/>
                  </a:lnTo>
                  <a:lnTo>
                    <a:pt x="521" y="551"/>
                  </a:lnTo>
                  <a:lnTo>
                    <a:pt x="521" y="553"/>
                  </a:lnTo>
                  <a:lnTo>
                    <a:pt x="523" y="553"/>
                  </a:lnTo>
                  <a:lnTo>
                    <a:pt x="525" y="551"/>
                  </a:lnTo>
                  <a:lnTo>
                    <a:pt x="529" y="547"/>
                  </a:lnTo>
                  <a:lnTo>
                    <a:pt x="531" y="547"/>
                  </a:lnTo>
                  <a:lnTo>
                    <a:pt x="531" y="549"/>
                  </a:lnTo>
                  <a:lnTo>
                    <a:pt x="531" y="551"/>
                  </a:lnTo>
                  <a:lnTo>
                    <a:pt x="529" y="553"/>
                  </a:lnTo>
                  <a:lnTo>
                    <a:pt x="529" y="555"/>
                  </a:lnTo>
                  <a:lnTo>
                    <a:pt x="531" y="557"/>
                  </a:lnTo>
                  <a:lnTo>
                    <a:pt x="529" y="555"/>
                  </a:lnTo>
                  <a:lnTo>
                    <a:pt x="527" y="557"/>
                  </a:lnTo>
                  <a:lnTo>
                    <a:pt x="527" y="559"/>
                  </a:lnTo>
                  <a:lnTo>
                    <a:pt x="525" y="559"/>
                  </a:lnTo>
                  <a:lnTo>
                    <a:pt x="525" y="563"/>
                  </a:lnTo>
                  <a:lnTo>
                    <a:pt x="527" y="563"/>
                  </a:lnTo>
                  <a:lnTo>
                    <a:pt x="529" y="567"/>
                  </a:lnTo>
                  <a:lnTo>
                    <a:pt x="533" y="567"/>
                  </a:lnTo>
                  <a:lnTo>
                    <a:pt x="533" y="569"/>
                  </a:lnTo>
                  <a:lnTo>
                    <a:pt x="531" y="569"/>
                  </a:lnTo>
                  <a:lnTo>
                    <a:pt x="531" y="571"/>
                  </a:lnTo>
                  <a:lnTo>
                    <a:pt x="531" y="573"/>
                  </a:lnTo>
                  <a:lnTo>
                    <a:pt x="535" y="579"/>
                  </a:lnTo>
                  <a:lnTo>
                    <a:pt x="537" y="581"/>
                  </a:lnTo>
                  <a:lnTo>
                    <a:pt x="541" y="585"/>
                  </a:lnTo>
                  <a:lnTo>
                    <a:pt x="541" y="587"/>
                  </a:lnTo>
                  <a:lnTo>
                    <a:pt x="543" y="587"/>
                  </a:lnTo>
                  <a:lnTo>
                    <a:pt x="543" y="585"/>
                  </a:lnTo>
                  <a:lnTo>
                    <a:pt x="545" y="585"/>
                  </a:lnTo>
                  <a:lnTo>
                    <a:pt x="545" y="587"/>
                  </a:lnTo>
                  <a:lnTo>
                    <a:pt x="545" y="593"/>
                  </a:lnTo>
                  <a:lnTo>
                    <a:pt x="543" y="597"/>
                  </a:lnTo>
                  <a:lnTo>
                    <a:pt x="545" y="599"/>
                  </a:lnTo>
                  <a:lnTo>
                    <a:pt x="547" y="603"/>
                  </a:lnTo>
                  <a:lnTo>
                    <a:pt x="549" y="603"/>
                  </a:lnTo>
                  <a:lnTo>
                    <a:pt x="549" y="607"/>
                  </a:lnTo>
                  <a:lnTo>
                    <a:pt x="551" y="607"/>
                  </a:lnTo>
                  <a:lnTo>
                    <a:pt x="555" y="607"/>
                  </a:lnTo>
                  <a:lnTo>
                    <a:pt x="557" y="607"/>
                  </a:lnTo>
                  <a:lnTo>
                    <a:pt x="557" y="609"/>
                  </a:lnTo>
                  <a:lnTo>
                    <a:pt x="555" y="611"/>
                  </a:lnTo>
                  <a:lnTo>
                    <a:pt x="559" y="611"/>
                  </a:lnTo>
                  <a:lnTo>
                    <a:pt x="561" y="609"/>
                  </a:lnTo>
                  <a:lnTo>
                    <a:pt x="561" y="611"/>
                  </a:lnTo>
                  <a:lnTo>
                    <a:pt x="561" y="613"/>
                  </a:lnTo>
                  <a:lnTo>
                    <a:pt x="563" y="613"/>
                  </a:lnTo>
                  <a:lnTo>
                    <a:pt x="563" y="615"/>
                  </a:lnTo>
                  <a:lnTo>
                    <a:pt x="561" y="619"/>
                  </a:lnTo>
                  <a:lnTo>
                    <a:pt x="563" y="619"/>
                  </a:lnTo>
                  <a:lnTo>
                    <a:pt x="563" y="627"/>
                  </a:lnTo>
                  <a:lnTo>
                    <a:pt x="563" y="629"/>
                  </a:lnTo>
                  <a:lnTo>
                    <a:pt x="565" y="627"/>
                  </a:lnTo>
                  <a:lnTo>
                    <a:pt x="567" y="625"/>
                  </a:lnTo>
                  <a:lnTo>
                    <a:pt x="569" y="627"/>
                  </a:lnTo>
                  <a:lnTo>
                    <a:pt x="567" y="629"/>
                  </a:lnTo>
                  <a:lnTo>
                    <a:pt x="571" y="631"/>
                  </a:lnTo>
                  <a:lnTo>
                    <a:pt x="569" y="631"/>
                  </a:lnTo>
                  <a:lnTo>
                    <a:pt x="567" y="631"/>
                  </a:lnTo>
                  <a:lnTo>
                    <a:pt x="565" y="633"/>
                  </a:lnTo>
                  <a:lnTo>
                    <a:pt x="563" y="633"/>
                  </a:lnTo>
                  <a:lnTo>
                    <a:pt x="567" y="633"/>
                  </a:lnTo>
                  <a:lnTo>
                    <a:pt x="569" y="635"/>
                  </a:lnTo>
                  <a:lnTo>
                    <a:pt x="567" y="635"/>
                  </a:lnTo>
                  <a:lnTo>
                    <a:pt x="565" y="635"/>
                  </a:lnTo>
                  <a:lnTo>
                    <a:pt x="563" y="637"/>
                  </a:lnTo>
                  <a:lnTo>
                    <a:pt x="565" y="639"/>
                  </a:lnTo>
                  <a:lnTo>
                    <a:pt x="567" y="641"/>
                  </a:lnTo>
                  <a:lnTo>
                    <a:pt x="573" y="645"/>
                  </a:lnTo>
                  <a:lnTo>
                    <a:pt x="573" y="643"/>
                  </a:lnTo>
                  <a:lnTo>
                    <a:pt x="577" y="643"/>
                  </a:lnTo>
                  <a:lnTo>
                    <a:pt x="579" y="643"/>
                  </a:lnTo>
                  <a:lnTo>
                    <a:pt x="581" y="641"/>
                  </a:lnTo>
                  <a:lnTo>
                    <a:pt x="585" y="643"/>
                  </a:lnTo>
                  <a:lnTo>
                    <a:pt x="585" y="645"/>
                  </a:lnTo>
                  <a:lnTo>
                    <a:pt x="583" y="645"/>
                  </a:lnTo>
                  <a:lnTo>
                    <a:pt x="585" y="645"/>
                  </a:lnTo>
                  <a:lnTo>
                    <a:pt x="587" y="647"/>
                  </a:lnTo>
                  <a:lnTo>
                    <a:pt x="585" y="649"/>
                  </a:lnTo>
                  <a:lnTo>
                    <a:pt x="589" y="649"/>
                  </a:lnTo>
                  <a:lnTo>
                    <a:pt x="581" y="651"/>
                  </a:lnTo>
                  <a:lnTo>
                    <a:pt x="583" y="653"/>
                  </a:lnTo>
                  <a:lnTo>
                    <a:pt x="591" y="653"/>
                  </a:lnTo>
                  <a:lnTo>
                    <a:pt x="593" y="653"/>
                  </a:lnTo>
                  <a:lnTo>
                    <a:pt x="593" y="651"/>
                  </a:lnTo>
                  <a:lnTo>
                    <a:pt x="595" y="653"/>
                  </a:lnTo>
                  <a:lnTo>
                    <a:pt x="599" y="653"/>
                  </a:lnTo>
                  <a:lnTo>
                    <a:pt x="601" y="651"/>
                  </a:lnTo>
                  <a:lnTo>
                    <a:pt x="603" y="655"/>
                  </a:lnTo>
                  <a:lnTo>
                    <a:pt x="605" y="655"/>
                  </a:lnTo>
                  <a:lnTo>
                    <a:pt x="607" y="655"/>
                  </a:lnTo>
                  <a:lnTo>
                    <a:pt x="607" y="657"/>
                  </a:lnTo>
                  <a:lnTo>
                    <a:pt x="607" y="659"/>
                  </a:lnTo>
                  <a:lnTo>
                    <a:pt x="607" y="661"/>
                  </a:lnTo>
                  <a:lnTo>
                    <a:pt x="605" y="663"/>
                  </a:lnTo>
                  <a:lnTo>
                    <a:pt x="611" y="667"/>
                  </a:lnTo>
                  <a:lnTo>
                    <a:pt x="613" y="667"/>
                  </a:lnTo>
                  <a:lnTo>
                    <a:pt x="615" y="667"/>
                  </a:lnTo>
                  <a:lnTo>
                    <a:pt x="615" y="665"/>
                  </a:lnTo>
                  <a:lnTo>
                    <a:pt x="617" y="667"/>
                  </a:lnTo>
                  <a:lnTo>
                    <a:pt x="617" y="665"/>
                  </a:lnTo>
                  <a:lnTo>
                    <a:pt x="617" y="663"/>
                  </a:lnTo>
                  <a:lnTo>
                    <a:pt x="617" y="665"/>
                  </a:lnTo>
                  <a:lnTo>
                    <a:pt x="619" y="667"/>
                  </a:lnTo>
                  <a:lnTo>
                    <a:pt x="619" y="669"/>
                  </a:lnTo>
                  <a:lnTo>
                    <a:pt x="619" y="671"/>
                  </a:lnTo>
                  <a:lnTo>
                    <a:pt x="621" y="671"/>
                  </a:lnTo>
                  <a:lnTo>
                    <a:pt x="621" y="673"/>
                  </a:lnTo>
                  <a:lnTo>
                    <a:pt x="621" y="675"/>
                  </a:lnTo>
                  <a:lnTo>
                    <a:pt x="623" y="677"/>
                  </a:lnTo>
                  <a:lnTo>
                    <a:pt x="625" y="673"/>
                  </a:lnTo>
                  <a:lnTo>
                    <a:pt x="627" y="671"/>
                  </a:lnTo>
                  <a:lnTo>
                    <a:pt x="627" y="669"/>
                  </a:lnTo>
                  <a:lnTo>
                    <a:pt x="629" y="671"/>
                  </a:lnTo>
                  <a:lnTo>
                    <a:pt x="627" y="677"/>
                  </a:lnTo>
                  <a:lnTo>
                    <a:pt x="627" y="679"/>
                  </a:lnTo>
                  <a:lnTo>
                    <a:pt x="629" y="679"/>
                  </a:lnTo>
                  <a:lnTo>
                    <a:pt x="631" y="681"/>
                  </a:lnTo>
                  <a:lnTo>
                    <a:pt x="635" y="679"/>
                  </a:lnTo>
                  <a:lnTo>
                    <a:pt x="635" y="681"/>
                  </a:lnTo>
                  <a:lnTo>
                    <a:pt x="633" y="681"/>
                  </a:lnTo>
                  <a:lnTo>
                    <a:pt x="631" y="683"/>
                  </a:lnTo>
                  <a:lnTo>
                    <a:pt x="629" y="683"/>
                  </a:lnTo>
                  <a:lnTo>
                    <a:pt x="631" y="685"/>
                  </a:lnTo>
                  <a:lnTo>
                    <a:pt x="631" y="683"/>
                  </a:lnTo>
                  <a:lnTo>
                    <a:pt x="633" y="685"/>
                  </a:lnTo>
                  <a:lnTo>
                    <a:pt x="633" y="687"/>
                  </a:lnTo>
                  <a:lnTo>
                    <a:pt x="635" y="689"/>
                  </a:lnTo>
                  <a:lnTo>
                    <a:pt x="637" y="689"/>
                  </a:lnTo>
                  <a:lnTo>
                    <a:pt x="639" y="691"/>
                  </a:lnTo>
                  <a:lnTo>
                    <a:pt x="641" y="691"/>
                  </a:lnTo>
                  <a:lnTo>
                    <a:pt x="641" y="692"/>
                  </a:lnTo>
                  <a:lnTo>
                    <a:pt x="639" y="691"/>
                  </a:lnTo>
                  <a:lnTo>
                    <a:pt x="639" y="694"/>
                  </a:lnTo>
                  <a:lnTo>
                    <a:pt x="637" y="694"/>
                  </a:lnTo>
                  <a:lnTo>
                    <a:pt x="637" y="696"/>
                  </a:lnTo>
                  <a:lnTo>
                    <a:pt x="639" y="698"/>
                  </a:lnTo>
                  <a:lnTo>
                    <a:pt x="641" y="702"/>
                  </a:lnTo>
                  <a:lnTo>
                    <a:pt x="641" y="710"/>
                  </a:lnTo>
                  <a:lnTo>
                    <a:pt x="639" y="710"/>
                  </a:lnTo>
                  <a:lnTo>
                    <a:pt x="639" y="708"/>
                  </a:lnTo>
                  <a:lnTo>
                    <a:pt x="637" y="708"/>
                  </a:lnTo>
                  <a:lnTo>
                    <a:pt x="635" y="712"/>
                  </a:lnTo>
                  <a:lnTo>
                    <a:pt x="633" y="714"/>
                  </a:lnTo>
                  <a:lnTo>
                    <a:pt x="631" y="716"/>
                  </a:lnTo>
                  <a:lnTo>
                    <a:pt x="633" y="716"/>
                  </a:lnTo>
                  <a:lnTo>
                    <a:pt x="633" y="718"/>
                  </a:lnTo>
                  <a:lnTo>
                    <a:pt x="631" y="718"/>
                  </a:lnTo>
                  <a:lnTo>
                    <a:pt x="631" y="714"/>
                  </a:lnTo>
                  <a:lnTo>
                    <a:pt x="633" y="708"/>
                  </a:lnTo>
                  <a:lnTo>
                    <a:pt x="635" y="708"/>
                  </a:lnTo>
                  <a:lnTo>
                    <a:pt x="635" y="704"/>
                  </a:lnTo>
                  <a:lnTo>
                    <a:pt x="635" y="702"/>
                  </a:lnTo>
                  <a:lnTo>
                    <a:pt x="631" y="704"/>
                  </a:lnTo>
                  <a:lnTo>
                    <a:pt x="629" y="702"/>
                  </a:lnTo>
                  <a:lnTo>
                    <a:pt x="619" y="702"/>
                  </a:lnTo>
                  <a:lnTo>
                    <a:pt x="609" y="696"/>
                  </a:lnTo>
                  <a:lnTo>
                    <a:pt x="607" y="698"/>
                  </a:lnTo>
                  <a:lnTo>
                    <a:pt x="607" y="700"/>
                  </a:lnTo>
                  <a:lnTo>
                    <a:pt x="607" y="704"/>
                  </a:lnTo>
                  <a:lnTo>
                    <a:pt x="609" y="708"/>
                  </a:lnTo>
                  <a:lnTo>
                    <a:pt x="611" y="710"/>
                  </a:lnTo>
                  <a:lnTo>
                    <a:pt x="615" y="726"/>
                  </a:lnTo>
                  <a:lnTo>
                    <a:pt x="617" y="724"/>
                  </a:lnTo>
                  <a:lnTo>
                    <a:pt x="617" y="726"/>
                  </a:lnTo>
                  <a:lnTo>
                    <a:pt x="617" y="728"/>
                  </a:lnTo>
                  <a:lnTo>
                    <a:pt x="617" y="730"/>
                  </a:lnTo>
                  <a:lnTo>
                    <a:pt x="617" y="732"/>
                  </a:lnTo>
                  <a:lnTo>
                    <a:pt x="619" y="732"/>
                  </a:lnTo>
                  <a:lnTo>
                    <a:pt x="619" y="736"/>
                  </a:lnTo>
                  <a:lnTo>
                    <a:pt x="619" y="738"/>
                  </a:lnTo>
                  <a:lnTo>
                    <a:pt x="617" y="738"/>
                  </a:lnTo>
                  <a:lnTo>
                    <a:pt x="617" y="734"/>
                  </a:lnTo>
                  <a:lnTo>
                    <a:pt x="617" y="738"/>
                  </a:lnTo>
                  <a:lnTo>
                    <a:pt x="617" y="740"/>
                  </a:lnTo>
                  <a:lnTo>
                    <a:pt x="619" y="740"/>
                  </a:lnTo>
                  <a:lnTo>
                    <a:pt x="625" y="740"/>
                  </a:lnTo>
                  <a:lnTo>
                    <a:pt x="627" y="742"/>
                  </a:lnTo>
                  <a:lnTo>
                    <a:pt x="627" y="744"/>
                  </a:lnTo>
                  <a:lnTo>
                    <a:pt x="625" y="742"/>
                  </a:lnTo>
                  <a:lnTo>
                    <a:pt x="619" y="744"/>
                  </a:lnTo>
                  <a:lnTo>
                    <a:pt x="617" y="750"/>
                  </a:lnTo>
                  <a:lnTo>
                    <a:pt x="619" y="752"/>
                  </a:lnTo>
                  <a:lnTo>
                    <a:pt x="619" y="754"/>
                  </a:lnTo>
                  <a:lnTo>
                    <a:pt x="619" y="756"/>
                  </a:lnTo>
                  <a:lnTo>
                    <a:pt x="617" y="758"/>
                  </a:lnTo>
                  <a:lnTo>
                    <a:pt x="615" y="796"/>
                  </a:lnTo>
                  <a:lnTo>
                    <a:pt x="615" y="798"/>
                  </a:lnTo>
                  <a:lnTo>
                    <a:pt x="613" y="798"/>
                  </a:lnTo>
                  <a:lnTo>
                    <a:pt x="611" y="802"/>
                  </a:lnTo>
                  <a:lnTo>
                    <a:pt x="611" y="808"/>
                  </a:lnTo>
                  <a:lnTo>
                    <a:pt x="617" y="836"/>
                  </a:lnTo>
                  <a:lnTo>
                    <a:pt x="615" y="846"/>
                  </a:lnTo>
                  <a:lnTo>
                    <a:pt x="613" y="852"/>
                  </a:lnTo>
                  <a:lnTo>
                    <a:pt x="613" y="856"/>
                  </a:lnTo>
                  <a:lnTo>
                    <a:pt x="615" y="858"/>
                  </a:lnTo>
                  <a:lnTo>
                    <a:pt x="621" y="868"/>
                  </a:lnTo>
                  <a:lnTo>
                    <a:pt x="621" y="870"/>
                  </a:lnTo>
                  <a:lnTo>
                    <a:pt x="623" y="882"/>
                  </a:lnTo>
                  <a:lnTo>
                    <a:pt x="631" y="892"/>
                  </a:lnTo>
                  <a:lnTo>
                    <a:pt x="631" y="894"/>
                  </a:lnTo>
                  <a:lnTo>
                    <a:pt x="631" y="896"/>
                  </a:lnTo>
                  <a:lnTo>
                    <a:pt x="633" y="896"/>
                  </a:lnTo>
                  <a:lnTo>
                    <a:pt x="635" y="898"/>
                  </a:lnTo>
                  <a:lnTo>
                    <a:pt x="637" y="900"/>
                  </a:lnTo>
                  <a:lnTo>
                    <a:pt x="639" y="898"/>
                  </a:lnTo>
                  <a:lnTo>
                    <a:pt x="639" y="894"/>
                  </a:lnTo>
                  <a:lnTo>
                    <a:pt x="641" y="894"/>
                  </a:lnTo>
                  <a:lnTo>
                    <a:pt x="645" y="896"/>
                  </a:lnTo>
                  <a:lnTo>
                    <a:pt x="643" y="898"/>
                  </a:lnTo>
                  <a:lnTo>
                    <a:pt x="641" y="898"/>
                  </a:lnTo>
                  <a:lnTo>
                    <a:pt x="641" y="900"/>
                  </a:lnTo>
                  <a:lnTo>
                    <a:pt x="643" y="906"/>
                  </a:lnTo>
                  <a:lnTo>
                    <a:pt x="641" y="904"/>
                  </a:lnTo>
                  <a:lnTo>
                    <a:pt x="639" y="902"/>
                  </a:lnTo>
                  <a:lnTo>
                    <a:pt x="639" y="904"/>
                  </a:lnTo>
                  <a:lnTo>
                    <a:pt x="641" y="912"/>
                  </a:lnTo>
                  <a:lnTo>
                    <a:pt x="643" y="916"/>
                  </a:lnTo>
                  <a:lnTo>
                    <a:pt x="647" y="916"/>
                  </a:lnTo>
                  <a:lnTo>
                    <a:pt x="647" y="918"/>
                  </a:lnTo>
                  <a:lnTo>
                    <a:pt x="647" y="921"/>
                  </a:lnTo>
                  <a:lnTo>
                    <a:pt x="647" y="925"/>
                  </a:lnTo>
                  <a:lnTo>
                    <a:pt x="659" y="941"/>
                  </a:lnTo>
                  <a:lnTo>
                    <a:pt x="661" y="941"/>
                  </a:lnTo>
                  <a:lnTo>
                    <a:pt x="661" y="945"/>
                  </a:lnTo>
                  <a:lnTo>
                    <a:pt x="663" y="945"/>
                  </a:lnTo>
                  <a:lnTo>
                    <a:pt x="665" y="947"/>
                  </a:lnTo>
                  <a:lnTo>
                    <a:pt x="665" y="949"/>
                  </a:lnTo>
                  <a:lnTo>
                    <a:pt x="665" y="955"/>
                  </a:lnTo>
                  <a:lnTo>
                    <a:pt x="665" y="957"/>
                  </a:lnTo>
                  <a:lnTo>
                    <a:pt x="673" y="959"/>
                  </a:lnTo>
                  <a:lnTo>
                    <a:pt x="675" y="959"/>
                  </a:lnTo>
                  <a:lnTo>
                    <a:pt x="677" y="959"/>
                  </a:lnTo>
                  <a:lnTo>
                    <a:pt x="679" y="959"/>
                  </a:lnTo>
                  <a:lnTo>
                    <a:pt x="683" y="961"/>
                  </a:lnTo>
                  <a:lnTo>
                    <a:pt x="685" y="963"/>
                  </a:lnTo>
                  <a:lnTo>
                    <a:pt x="689" y="965"/>
                  </a:lnTo>
                  <a:lnTo>
                    <a:pt x="691" y="967"/>
                  </a:lnTo>
                  <a:lnTo>
                    <a:pt x="691" y="965"/>
                  </a:lnTo>
                  <a:lnTo>
                    <a:pt x="693" y="965"/>
                  </a:lnTo>
                  <a:lnTo>
                    <a:pt x="695" y="967"/>
                  </a:lnTo>
                  <a:lnTo>
                    <a:pt x="697" y="969"/>
                  </a:lnTo>
                  <a:lnTo>
                    <a:pt x="697" y="971"/>
                  </a:lnTo>
                  <a:lnTo>
                    <a:pt x="699" y="971"/>
                  </a:lnTo>
                  <a:lnTo>
                    <a:pt x="711" y="981"/>
                  </a:lnTo>
                  <a:lnTo>
                    <a:pt x="713" y="983"/>
                  </a:lnTo>
                  <a:lnTo>
                    <a:pt x="713" y="991"/>
                  </a:lnTo>
                  <a:lnTo>
                    <a:pt x="715" y="993"/>
                  </a:lnTo>
                  <a:lnTo>
                    <a:pt x="715" y="995"/>
                  </a:lnTo>
                  <a:lnTo>
                    <a:pt x="717" y="997"/>
                  </a:lnTo>
                  <a:lnTo>
                    <a:pt x="717" y="999"/>
                  </a:lnTo>
                  <a:lnTo>
                    <a:pt x="719" y="1001"/>
                  </a:lnTo>
                  <a:lnTo>
                    <a:pt x="721" y="1001"/>
                  </a:lnTo>
                  <a:lnTo>
                    <a:pt x="721" y="1003"/>
                  </a:lnTo>
                  <a:lnTo>
                    <a:pt x="721" y="1007"/>
                  </a:lnTo>
                  <a:lnTo>
                    <a:pt x="727" y="1015"/>
                  </a:lnTo>
                  <a:lnTo>
                    <a:pt x="727" y="1017"/>
                  </a:lnTo>
                  <a:lnTo>
                    <a:pt x="727" y="1019"/>
                  </a:lnTo>
                  <a:lnTo>
                    <a:pt x="729" y="1019"/>
                  </a:lnTo>
                  <a:lnTo>
                    <a:pt x="729" y="1023"/>
                  </a:lnTo>
                  <a:lnTo>
                    <a:pt x="729" y="1025"/>
                  </a:lnTo>
                  <a:lnTo>
                    <a:pt x="731" y="1027"/>
                  </a:lnTo>
                  <a:lnTo>
                    <a:pt x="731" y="1025"/>
                  </a:lnTo>
                  <a:lnTo>
                    <a:pt x="735" y="1037"/>
                  </a:lnTo>
                  <a:lnTo>
                    <a:pt x="737" y="1037"/>
                  </a:lnTo>
                  <a:lnTo>
                    <a:pt x="739" y="1039"/>
                  </a:lnTo>
                  <a:lnTo>
                    <a:pt x="741" y="1039"/>
                  </a:lnTo>
                  <a:lnTo>
                    <a:pt x="742" y="1041"/>
                  </a:lnTo>
                  <a:lnTo>
                    <a:pt x="744" y="1041"/>
                  </a:lnTo>
                  <a:lnTo>
                    <a:pt x="746" y="1047"/>
                  </a:lnTo>
                  <a:lnTo>
                    <a:pt x="748" y="1047"/>
                  </a:lnTo>
                  <a:lnTo>
                    <a:pt x="750" y="1051"/>
                  </a:lnTo>
                  <a:lnTo>
                    <a:pt x="756" y="1057"/>
                  </a:lnTo>
                  <a:lnTo>
                    <a:pt x="756" y="1061"/>
                  </a:lnTo>
                  <a:lnTo>
                    <a:pt x="756" y="1063"/>
                  </a:lnTo>
                  <a:lnTo>
                    <a:pt x="756" y="1065"/>
                  </a:lnTo>
                  <a:lnTo>
                    <a:pt x="754" y="1065"/>
                  </a:lnTo>
                  <a:lnTo>
                    <a:pt x="754" y="1067"/>
                  </a:lnTo>
                  <a:lnTo>
                    <a:pt x="756" y="1067"/>
                  </a:lnTo>
                  <a:lnTo>
                    <a:pt x="754" y="1067"/>
                  </a:lnTo>
                  <a:lnTo>
                    <a:pt x="748" y="1069"/>
                  </a:lnTo>
                  <a:lnTo>
                    <a:pt x="744" y="1067"/>
                  </a:lnTo>
                  <a:lnTo>
                    <a:pt x="744" y="1069"/>
                  </a:lnTo>
                  <a:lnTo>
                    <a:pt x="748" y="1071"/>
                  </a:lnTo>
                  <a:lnTo>
                    <a:pt x="750" y="1073"/>
                  </a:lnTo>
                  <a:lnTo>
                    <a:pt x="752" y="1077"/>
                  </a:lnTo>
                  <a:lnTo>
                    <a:pt x="754" y="1077"/>
                  </a:lnTo>
                  <a:lnTo>
                    <a:pt x="756" y="1079"/>
                  </a:lnTo>
                  <a:lnTo>
                    <a:pt x="760" y="1081"/>
                  </a:lnTo>
                  <a:lnTo>
                    <a:pt x="762" y="1083"/>
                  </a:lnTo>
                  <a:lnTo>
                    <a:pt x="764" y="1083"/>
                  </a:lnTo>
                  <a:lnTo>
                    <a:pt x="766" y="1085"/>
                  </a:lnTo>
                  <a:lnTo>
                    <a:pt x="770" y="1081"/>
                  </a:lnTo>
                  <a:lnTo>
                    <a:pt x="770" y="1083"/>
                  </a:lnTo>
                  <a:lnTo>
                    <a:pt x="770" y="1085"/>
                  </a:lnTo>
                  <a:lnTo>
                    <a:pt x="774" y="1089"/>
                  </a:lnTo>
                  <a:lnTo>
                    <a:pt x="778" y="1093"/>
                  </a:lnTo>
                  <a:lnTo>
                    <a:pt x="780" y="1093"/>
                  </a:lnTo>
                  <a:lnTo>
                    <a:pt x="784" y="1099"/>
                  </a:lnTo>
                  <a:lnTo>
                    <a:pt x="784" y="1107"/>
                  </a:lnTo>
                  <a:lnTo>
                    <a:pt x="782" y="1113"/>
                  </a:lnTo>
                  <a:lnTo>
                    <a:pt x="782" y="1115"/>
                  </a:lnTo>
                  <a:lnTo>
                    <a:pt x="784" y="1113"/>
                  </a:lnTo>
                  <a:lnTo>
                    <a:pt x="784" y="1115"/>
                  </a:lnTo>
                  <a:lnTo>
                    <a:pt x="786" y="1115"/>
                  </a:lnTo>
                  <a:lnTo>
                    <a:pt x="788" y="1115"/>
                  </a:lnTo>
                  <a:lnTo>
                    <a:pt x="788" y="1117"/>
                  </a:lnTo>
                  <a:lnTo>
                    <a:pt x="788" y="1119"/>
                  </a:lnTo>
                  <a:lnTo>
                    <a:pt x="790" y="1119"/>
                  </a:lnTo>
                  <a:lnTo>
                    <a:pt x="790" y="1121"/>
                  </a:lnTo>
                  <a:lnTo>
                    <a:pt x="804" y="1131"/>
                  </a:lnTo>
                  <a:lnTo>
                    <a:pt x="806" y="1133"/>
                  </a:lnTo>
                  <a:lnTo>
                    <a:pt x="810" y="1135"/>
                  </a:lnTo>
                  <a:lnTo>
                    <a:pt x="812" y="1141"/>
                  </a:lnTo>
                  <a:lnTo>
                    <a:pt x="814" y="1143"/>
                  </a:lnTo>
                  <a:lnTo>
                    <a:pt x="816" y="1143"/>
                  </a:lnTo>
                  <a:lnTo>
                    <a:pt x="818" y="1141"/>
                  </a:lnTo>
                  <a:lnTo>
                    <a:pt x="820" y="1137"/>
                  </a:lnTo>
                  <a:lnTo>
                    <a:pt x="820" y="1135"/>
                  </a:lnTo>
                  <a:lnTo>
                    <a:pt x="816" y="1129"/>
                  </a:lnTo>
                  <a:lnTo>
                    <a:pt x="816" y="1127"/>
                  </a:lnTo>
                  <a:lnTo>
                    <a:pt x="810" y="1123"/>
                  </a:lnTo>
                  <a:lnTo>
                    <a:pt x="808" y="1125"/>
                  </a:lnTo>
                  <a:lnTo>
                    <a:pt x="806" y="1123"/>
                  </a:lnTo>
                  <a:lnTo>
                    <a:pt x="804" y="1119"/>
                  </a:lnTo>
                  <a:lnTo>
                    <a:pt x="802" y="1119"/>
                  </a:lnTo>
                  <a:lnTo>
                    <a:pt x="802" y="1113"/>
                  </a:lnTo>
                  <a:lnTo>
                    <a:pt x="800" y="1109"/>
                  </a:lnTo>
                  <a:lnTo>
                    <a:pt x="800" y="1103"/>
                  </a:lnTo>
                  <a:lnTo>
                    <a:pt x="798" y="1103"/>
                  </a:lnTo>
                  <a:lnTo>
                    <a:pt x="796" y="1099"/>
                  </a:lnTo>
                  <a:lnTo>
                    <a:pt x="794" y="1091"/>
                  </a:lnTo>
                  <a:lnTo>
                    <a:pt x="792" y="1085"/>
                  </a:lnTo>
                  <a:lnTo>
                    <a:pt x="790" y="1083"/>
                  </a:lnTo>
                  <a:lnTo>
                    <a:pt x="788" y="1083"/>
                  </a:lnTo>
                  <a:lnTo>
                    <a:pt x="788" y="1087"/>
                  </a:lnTo>
                  <a:lnTo>
                    <a:pt x="790" y="1087"/>
                  </a:lnTo>
                  <a:lnTo>
                    <a:pt x="788" y="1087"/>
                  </a:lnTo>
                  <a:lnTo>
                    <a:pt x="788" y="1085"/>
                  </a:lnTo>
                  <a:lnTo>
                    <a:pt x="786" y="1081"/>
                  </a:lnTo>
                  <a:lnTo>
                    <a:pt x="786" y="1079"/>
                  </a:lnTo>
                  <a:lnTo>
                    <a:pt x="784" y="1079"/>
                  </a:lnTo>
                  <a:lnTo>
                    <a:pt x="782" y="1077"/>
                  </a:lnTo>
                  <a:lnTo>
                    <a:pt x="782" y="1075"/>
                  </a:lnTo>
                  <a:lnTo>
                    <a:pt x="780" y="1073"/>
                  </a:lnTo>
                  <a:lnTo>
                    <a:pt x="776" y="1067"/>
                  </a:lnTo>
                  <a:lnTo>
                    <a:pt x="774" y="1059"/>
                  </a:lnTo>
                  <a:lnTo>
                    <a:pt x="772" y="1057"/>
                  </a:lnTo>
                  <a:lnTo>
                    <a:pt x="770" y="1055"/>
                  </a:lnTo>
                  <a:lnTo>
                    <a:pt x="768" y="1051"/>
                  </a:lnTo>
                  <a:lnTo>
                    <a:pt x="766" y="1051"/>
                  </a:lnTo>
                  <a:lnTo>
                    <a:pt x="764" y="1051"/>
                  </a:lnTo>
                  <a:lnTo>
                    <a:pt x="762" y="1047"/>
                  </a:lnTo>
                  <a:lnTo>
                    <a:pt x="762" y="1045"/>
                  </a:lnTo>
                  <a:lnTo>
                    <a:pt x="756" y="1039"/>
                  </a:lnTo>
                  <a:lnTo>
                    <a:pt x="756" y="1037"/>
                  </a:lnTo>
                  <a:lnTo>
                    <a:pt x="754" y="1037"/>
                  </a:lnTo>
                  <a:lnTo>
                    <a:pt x="752" y="1037"/>
                  </a:lnTo>
                  <a:lnTo>
                    <a:pt x="750" y="1031"/>
                  </a:lnTo>
                  <a:lnTo>
                    <a:pt x="748" y="1017"/>
                  </a:lnTo>
                  <a:lnTo>
                    <a:pt x="746" y="1015"/>
                  </a:lnTo>
                  <a:lnTo>
                    <a:pt x="746" y="1007"/>
                  </a:lnTo>
                  <a:lnTo>
                    <a:pt x="746" y="1005"/>
                  </a:lnTo>
                  <a:lnTo>
                    <a:pt x="744" y="1003"/>
                  </a:lnTo>
                  <a:lnTo>
                    <a:pt x="748" y="1003"/>
                  </a:lnTo>
                  <a:lnTo>
                    <a:pt x="750" y="1005"/>
                  </a:lnTo>
                  <a:lnTo>
                    <a:pt x="752" y="1005"/>
                  </a:lnTo>
                  <a:lnTo>
                    <a:pt x="752" y="1007"/>
                  </a:lnTo>
                  <a:lnTo>
                    <a:pt x="756" y="1009"/>
                  </a:lnTo>
                  <a:lnTo>
                    <a:pt x="760" y="1007"/>
                  </a:lnTo>
                  <a:lnTo>
                    <a:pt x="762" y="1009"/>
                  </a:lnTo>
                  <a:lnTo>
                    <a:pt x="762" y="1011"/>
                  </a:lnTo>
                  <a:lnTo>
                    <a:pt x="768" y="1013"/>
                  </a:lnTo>
                  <a:lnTo>
                    <a:pt x="770" y="1015"/>
                  </a:lnTo>
                  <a:lnTo>
                    <a:pt x="770" y="1021"/>
                  </a:lnTo>
                  <a:lnTo>
                    <a:pt x="772" y="1025"/>
                  </a:lnTo>
                  <a:lnTo>
                    <a:pt x="772" y="1027"/>
                  </a:lnTo>
                  <a:lnTo>
                    <a:pt x="774" y="1029"/>
                  </a:lnTo>
                  <a:lnTo>
                    <a:pt x="774" y="1033"/>
                  </a:lnTo>
                  <a:lnTo>
                    <a:pt x="776" y="1035"/>
                  </a:lnTo>
                  <a:lnTo>
                    <a:pt x="778" y="1037"/>
                  </a:lnTo>
                  <a:lnTo>
                    <a:pt x="778" y="1041"/>
                  </a:lnTo>
                  <a:lnTo>
                    <a:pt x="780" y="1043"/>
                  </a:lnTo>
                  <a:lnTo>
                    <a:pt x="782" y="1045"/>
                  </a:lnTo>
                  <a:lnTo>
                    <a:pt x="784" y="1049"/>
                  </a:lnTo>
                  <a:lnTo>
                    <a:pt x="786" y="1051"/>
                  </a:lnTo>
                  <a:lnTo>
                    <a:pt x="786" y="1055"/>
                  </a:lnTo>
                  <a:lnTo>
                    <a:pt x="790" y="1057"/>
                  </a:lnTo>
                  <a:lnTo>
                    <a:pt x="792" y="1059"/>
                  </a:lnTo>
                  <a:lnTo>
                    <a:pt x="796" y="1063"/>
                  </a:lnTo>
                  <a:lnTo>
                    <a:pt x="798" y="1065"/>
                  </a:lnTo>
                  <a:lnTo>
                    <a:pt x="804" y="1067"/>
                  </a:lnTo>
                  <a:lnTo>
                    <a:pt x="804" y="1071"/>
                  </a:lnTo>
                  <a:lnTo>
                    <a:pt x="804" y="1073"/>
                  </a:lnTo>
                  <a:lnTo>
                    <a:pt x="808" y="1077"/>
                  </a:lnTo>
                  <a:lnTo>
                    <a:pt x="812" y="1079"/>
                  </a:lnTo>
                  <a:lnTo>
                    <a:pt x="816" y="1083"/>
                  </a:lnTo>
                  <a:lnTo>
                    <a:pt x="816" y="1085"/>
                  </a:lnTo>
                  <a:lnTo>
                    <a:pt x="820" y="1085"/>
                  </a:lnTo>
                  <a:lnTo>
                    <a:pt x="822" y="1087"/>
                  </a:lnTo>
                  <a:lnTo>
                    <a:pt x="824" y="1089"/>
                  </a:lnTo>
                  <a:lnTo>
                    <a:pt x="824" y="1091"/>
                  </a:lnTo>
                  <a:lnTo>
                    <a:pt x="824" y="1093"/>
                  </a:lnTo>
                  <a:lnTo>
                    <a:pt x="822" y="1095"/>
                  </a:lnTo>
                  <a:lnTo>
                    <a:pt x="822" y="1099"/>
                  </a:lnTo>
                  <a:lnTo>
                    <a:pt x="822" y="1101"/>
                  </a:lnTo>
                  <a:lnTo>
                    <a:pt x="824" y="1103"/>
                  </a:lnTo>
                  <a:lnTo>
                    <a:pt x="826" y="1103"/>
                  </a:lnTo>
                  <a:lnTo>
                    <a:pt x="828" y="1101"/>
                  </a:lnTo>
                  <a:lnTo>
                    <a:pt x="828" y="1105"/>
                  </a:lnTo>
                  <a:lnTo>
                    <a:pt x="834" y="1109"/>
                  </a:lnTo>
                  <a:lnTo>
                    <a:pt x="836" y="1109"/>
                  </a:lnTo>
                  <a:lnTo>
                    <a:pt x="838" y="1107"/>
                  </a:lnTo>
                  <a:lnTo>
                    <a:pt x="842" y="1113"/>
                  </a:lnTo>
                  <a:lnTo>
                    <a:pt x="842" y="1117"/>
                  </a:lnTo>
                  <a:lnTo>
                    <a:pt x="842" y="1119"/>
                  </a:lnTo>
                  <a:lnTo>
                    <a:pt x="858" y="1131"/>
                  </a:lnTo>
                  <a:lnTo>
                    <a:pt x="858" y="1133"/>
                  </a:lnTo>
                  <a:lnTo>
                    <a:pt x="860" y="1133"/>
                  </a:lnTo>
                  <a:lnTo>
                    <a:pt x="862" y="1139"/>
                  </a:lnTo>
                  <a:lnTo>
                    <a:pt x="874" y="1148"/>
                  </a:lnTo>
                  <a:lnTo>
                    <a:pt x="874" y="1150"/>
                  </a:lnTo>
                  <a:lnTo>
                    <a:pt x="874" y="1152"/>
                  </a:lnTo>
                  <a:lnTo>
                    <a:pt x="876" y="1158"/>
                  </a:lnTo>
                  <a:lnTo>
                    <a:pt x="878" y="1160"/>
                  </a:lnTo>
                  <a:lnTo>
                    <a:pt x="878" y="1162"/>
                  </a:lnTo>
                  <a:lnTo>
                    <a:pt x="880" y="1164"/>
                  </a:lnTo>
                  <a:lnTo>
                    <a:pt x="880" y="1168"/>
                  </a:lnTo>
                  <a:lnTo>
                    <a:pt x="880" y="1170"/>
                  </a:lnTo>
                  <a:lnTo>
                    <a:pt x="878" y="1174"/>
                  </a:lnTo>
                  <a:lnTo>
                    <a:pt x="880" y="1176"/>
                  </a:lnTo>
                  <a:lnTo>
                    <a:pt x="880" y="1178"/>
                  </a:lnTo>
                  <a:lnTo>
                    <a:pt x="876" y="1180"/>
                  </a:lnTo>
                  <a:lnTo>
                    <a:pt x="874" y="1180"/>
                  </a:lnTo>
                  <a:lnTo>
                    <a:pt x="876" y="1182"/>
                  </a:lnTo>
                  <a:lnTo>
                    <a:pt x="878" y="1190"/>
                  </a:lnTo>
                  <a:lnTo>
                    <a:pt x="888" y="1198"/>
                  </a:lnTo>
                  <a:lnTo>
                    <a:pt x="892" y="1200"/>
                  </a:lnTo>
                  <a:lnTo>
                    <a:pt x="894" y="1200"/>
                  </a:lnTo>
                  <a:lnTo>
                    <a:pt x="898" y="1202"/>
                  </a:lnTo>
                  <a:lnTo>
                    <a:pt x="900" y="1204"/>
                  </a:lnTo>
                  <a:lnTo>
                    <a:pt x="902" y="1206"/>
                  </a:lnTo>
                  <a:lnTo>
                    <a:pt x="902" y="1208"/>
                  </a:lnTo>
                  <a:lnTo>
                    <a:pt x="904" y="1208"/>
                  </a:lnTo>
                  <a:lnTo>
                    <a:pt x="904" y="1210"/>
                  </a:lnTo>
                  <a:lnTo>
                    <a:pt x="906" y="1210"/>
                  </a:lnTo>
                  <a:lnTo>
                    <a:pt x="910" y="1212"/>
                  </a:lnTo>
                  <a:lnTo>
                    <a:pt x="912" y="1212"/>
                  </a:lnTo>
                  <a:lnTo>
                    <a:pt x="912" y="1214"/>
                  </a:lnTo>
                  <a:lnTo>
                    <a:pt x="924" y="1216"/>
                  </a:lnTo>
                  <a:lnTo>
                    <a:pt x="926" y="1216"/>
                  </a:lnTo>
                  <a:lnTo>
                    <a:pt x="930" y="1218"/>
                  </a:lnTo>
                  <a:lnTo>
                    <a:pt x="932" y="1220"/>
                  </a:lnTo>
                  <a:lnTo>
                    <a:pt x="932" y="1222"/>
                  </a:lnTo>
                  <a:lnTo>
                    <a:pt x="934" y="1222"/>
                  </a:lnTo>
                  <a:lnTo>
                    <a:pt x="938" y="1224"/>
                  </a:lnTo>
                  <a:lnTo>
                    <a:pt x="938" y="1226"/>
                  </a:lnTo>
                  <a:lnTo>
                    <a:pt x="940" y="1228"/>
                  </a:lnTo>
                  <a:lnTo>
                    <a:pt x="942" y="1226"/>
                  </a:lnTo>
                  <a:lnTo>
                    <a:pt x="967" y="1236"/>
                  </a:lnTo>
                  <a:lnTo>
                    <a:pt x="969" y="1236"/>
                  </a:lnTo>
                  <a:lnTo>
                    <a:pt x="979" y="1242"/>
                  </a:lnTo>
                  <a:lnTo>
                    <a:pt x="979" y="1244"/>
                  </a:lnTo>
                  <a:lnTo>
                    <a:pt x="981" y="1244"/>
                  </a:lnTo>
                  <a:lnTo>
                    <a:pt x="983" y="1244"/>
                  </a:lnTo>
                  <a:lnTo>
                    <a:pt x="999" y="1248"/>
                  </a:lnTo>
                  <a:lnTo>
                    <a:pt x="1001" y="1250"/>
                  </a:lnTo>
                  <a:lnTo>
                    <a:pt x="1007" y="1250"/>
                  </a:lnTo>
                  <a:lnTo>
                    <a:pt x="1007" y="1248"/>
                  </a:lnTo>
                  <a:lnTo>
                    <a:pt x="1009" y="1248"/>
                  </a:lnTo>
                  <a:lnTo>
                    <a:pt x="1015" y="1246"/>
                  </a:lnTo>
                  <a:lnTo>
                    <a:pt x="1019" y="1242"/>
                  </a:lnTo>
                  <a:lnTo>
                    <a:pt x="1023" y="1242"/>
                  </a:lnTo>
                  <a:lnTo>
                    <a:pt x="1027" y="1242"/>
                  </a:lnTo>
                  <a:lnTo>
                    <a:pt x="1041" y="1248"/>
                  </a:lnTo>
                  <a:lnTo>
                    <a:pt x="1061" y="1264"/>
                  </a:lnTo>
                  <a:lnTo>
                    <a:pt x="1061" y="1266"/>
                  </a:lnTo>
                  <a:lnTo>
                    <a:pt x="1063" y="1266"/>
                  </a:lnTo>
                  <a:lnTo>
                    <a:pt x="1065" y="1268"/>
                  </a:lnTo>
                  <a:lnTo>
                    <a:pt x="1073" y="1274"/>
                  </a:lnTo>
                  <a:lnTo>
                    <a:pt x="1089" y="1276"/>
                  </a:lnTo>
                  <a:lnTo>
                    <a:pt x="1091" y="1276"/>
                  </a:lnTo>
                  <a:lnTo>
                    <a:pt x="1111" y="1284"/>
                  </a:lnTo>
                  <a:lnTo>
                    <a:pt x="1117" y="1284"/>
                  </a:lnTo>
                  <a:lnTo>
                    <a:pt x="1121" y="1282"/>
                  </a:lnTo>
                  <a:lnTo>
                    <a:pt x="1123" y="1282"/>
                  </a:lnTo>
                  <a:lnTo>
                    <a:pt x="1125" y="1282"/>
                  </a:lnTo>
                  <a:lnTo>
                    <a:pt x="1127" y="1282"/>
                  </a:lnTo>
                  <a:lnTo>
                    <a:pt x="1127" y="1284"/>
                  </a:lnTo>
                  <a:lnTo>
                    <a:pt x="1129" y="1286"/>
                  </a:lnTo>
                  <a:lnTo>
                    <a:pt x="1125" y="1286"/>
                  </a:lnTo>
                  <a:lnTo>
                    <a:pt x="1125" y="1288"/>
                  </a:lnTo>
                  <a:lnTo>
                    <a:pt x="1125" y="1290"/>
                  </a:lnTo>
                  <a:lnTo>
                    <a:pt x="1149" y="1312"/>
                  </a:lnTo>
                  <a:lnTo>
                    <a:pt x="1151" y="1314"/>
                  </a:lnTo>
                  <a:lnTo>
                    <a:pt x="1153" y="1314"/>
                  </a:lnTo>
                  <a:lnTo>
                    <a:pt x="1151" y="1314"/>
                  </a:lnTo>
                  <a:lnTo>
                    <a:pt x="1151" y="1316"/>
                  </a:lnTo>
                  <a:lnTo>
                    <a:pt x="1149" y="1316"/>
                  </a:lnTo>
                  <a:lnTo>
                    <a:pt x="1149" y="1318"/>
                  </a:lnTo>
                  <a:lnTo>
                    <a:pt x="1151" y="1318"/>
                  </a:lnTo>
                  <a:lnTo>
                    <a:pt x="1151" y="1322"/>
                  </a:lnTo>
                  <a:lnTo>
                    <a:pt x="1149" y="1322"/>
                  </a:lnTo>
                  <a:lnTo>
                    <a:pt x="1149" y="1324"/>
                  </a:lnTo>
                  <a:lnTo>
                    <a:pt x="1151" y="1328"/>
                  </a:lnTo>
                  <a:lnTo>
                    <a:pt x="1153" y="1332"/>
                  </a:lnTo>
                  <a:lnTo>
                    <a:pt x="1155" y="1332"/>
                  </a:lnTo>
                  <a:lnTo>
                    <a:pt x="1161" y="1336"/>
                  </a:lnTo>
                  <a:lnTo>
                    <a:pt x="1163" y="1332"/>
                  </a:lnTo>
                  <a:lnTo>
                    <a:pt x="1161" y="1332"/>
                  </a:lnTo>
                  <a:lnTo>
                    <a:pt x="1159" y="1330"/>
                  </a:lnTo>
                  <a:lnTo>
                    <a:pt x="1161" y="1328"/>
                  </a:lnTo>
                  <a:lnTo>
                    <a:pt x="1163" y="1328"/>
                  </a:lnTo>
                  <a:lnTo>
                    <a:pt x="1165" y="1330"/>
                  </a:lnTo>
                  <a:lnTo>
                    <a:pt x="1167" y="1334"/>
                  </a:lnTo>
                  <a:lnTo>
                    <a:pt x="1169" y="1336"/>
                  </a:lnTo>
                  <a:lnTo>
                    <a:pt x="1175" y="1340"/>
                  </a:lnTo>
                  <a:lnTo>
                    <a:pt x="1179" y="1342"/>
                  </a:lnTo>
                  <a:lnTo>
                    <a:pt x="1181" y="1350"/>
                  </a:lnTo>
                  <a:lnTo>
                    <a:pt x="1183" y="1352"/>
                  </a:lnTo>
                  <a:lnTo>
                    <a:pt x="1185" y="1352"/>
                  </a:lnTo>
                  <a:lnTo>
                    <a:pt x="1185" y="1348"/>
                  </a:lnTo>
                  <a:lnTo>
                    <a:pt x="1186" y="1348"/>
                  </a:lnTo>
                  <a:lnTo>
                    <a:pt x="1186" y="1350"/>
                  </a:lnTo>
                  <a:lnTo>
                    <a:pt x="1188" y="1354"/>
                  </a:lnTo>
                  <a:lnTo>
                    <a:pt x="1190" y="1356"/>
                  </a:lnTo>
                  <a:lnTo>
                    <a:pt x="1192" y="1354"/>
                  </a:lnTo>
                  <a:lnTo>
                    <a:pt x="1206" y="1356"/>
                  </a:lnTo>
                  <a:lnTo>
                    <a:pt x="1212" y="1364"/>
                  </a:lnTo>
                  <a:lnTo>
                    <a:pt x="1214" y="1364"/>
                  </a:lnTo>
                  <a:lnTo>
                    <a:pt x="1214" y="1362"/>
                  </a:lnTo>
                  <a:lnTo>
                    <a:pt x="1216" y="1362"/>
                  </a:lnTo>
                  <a:lnTo>
                    <a:pt x="1218" y="1370"/>
                  </a:lnTo>
                  <a:lnTo>
                    <a:pt x="1224" y="1370"/>
                  </a:lnTo>
                  <a:lnTo>
                    <a:pt x="1230" y="1366"/>
                  </a:lnTo>
                  <a:lnTo>
                    <a:pt x="1228" y="1364"/>
                  </a:lnTo>
                  <a:lnTo>
                    <a:pt x="1224" y="1360"/>
                  </a:lnTo>
                  <a:lnTo>
                    <a:pt x="1224" y="1358"/>
                  </a:lnTo>
                  <a:lnTo>
                    <a:pt x="1224" y="1356"/>
                  </a:lnTo>
                  <a:lnTo>
                    <a:pt x="1228" y="1354"/>
                  </a:lnTo>
                  <a:lnTo>
                    <a:pt x="1230" y="1354"/>
                  </a:lnTo>
                  <a:lnTo>
                    <a:pt x="1232" y="1352"/>
                  </a:lnTo>
                  <a:lnTo>
                    <a:pt x="1238" y="1346"/>
                  </a:lnTo>
                  <a:lnTo>
                    <a:pt x="1240" y="1344"/>
                  </a:lnTo>
                  <a:lnTo>
                    <a:pt x="1242" y="1344"/>
                  </a:lnTo>
                  <a:lnTo>
                    <a:pt x="1250" y="1350"/>
                  </a:lnTo>
                  <a:lnTo>
                    <a:pt x="1254" y="1352"/>
                  </a:lnTo>
                  <a:lnTo>
                    <a:pt x="1256" y="1352"/>
                  </a:lnTo>
                  <a:lnTo>
                    <a:pt x="1258" y="1352"/>
                  </a:lnTo>
                  <a:lnTo>
                    <a:pt x="1258" y="1354"/>
                  </a:lnTo>
                  <a:lnTo>
                    <a:pt x="1254" y="1356"/>
                  </a:lnTo>
                  <a:lnTo>
                    <a:pt x="1254" y="1360"/>
                  </a:lnTo>
                  <a:lnTo>
                    <a:pt x="1254" y="1362"/>
                  </a:lnTo>
                  <a:lnTo>
                    <a:pt x="1258" y="1366"/>
                  </a:lnTo>
                  <a:lnTo>
                    <a:pt x="1260" y="1368"/>
                  </a:lnTo>
                  <a:lnTo>
                    <a:pt x="1264" y="1375"/>
                  </a:lnTo>
                  <a:lnTo>
                    <a:pt x="1266" y="1377"/>
                  </a:lnTo>
                  <a:lnTo>
                    <a:pt x="1268" y="1379"/>
                  </a:lnTo>
                  <a:lnTo>
                    <a:pt x="1268" y="1389"/>
                  </a:lnTo>
                  <a:lnTo>
                    <a:pt x="1266" y="1391"/>
                  </a:lnTo>
                  <a:lnTo>
                    <a:pt x="1266" y="1393"/>
                  </a:lnTo>
                  <a:lnTo>
                    <a:pt x="1268" y="1407"/>
                  </a:lnTo>
                  <a:lnTo>
                    <a:pt x="1266" y="1413"/>
                  </a:lnTo>
                  <a:lnTo>
                    <a:pt x="1266" y="1415"/>
                  </a:lnTo>
                  <a:lnTo>
                    <a:pt x="1268" y="1415"/>
                  </a:lnTo>
                  <a:lnTo>
                    <a:pt x="1272" y="1415"/>
                  </a:lnTo>
                  <a:lnTo>
                    <a:pt x="1274" y="1415"/>
                  </a:lnTo>
                  <a:lnTo>
                    <a:pt x="1274" y="1417"/>
                  </a:lnTo>
                  <a:lnTo>
                    <a:pt x="1266" y="1425"/>
                  </a:lnTo>
                  <a:lnTo>
                    <a:pt x="1264" y="1431"/>
                  </a:lnTo>
                  <a:lnTo>
                    <a:pt x="1262" y="1431"/>
                  </a:lnTo>
                  <a:lnTo>
                    <a:pt x="1260" y="1433"/>
                  </a:lnTo>
                  <a:lnTo>
                    <a:pt x="1256" y="1433"/>
                  </a:lnTo>
                  <a:lnTo>
                    <a:pt x="1252" y="1435"/>
                  </a:lnTo>
                  <a:lnTo>
                    <a:pt x="1250" y="1441"/>
                  </a:lnTo>
                  <a:lnTo>
                    <a:pt x="1250" y="1443"/>
                  </a:lnTo>
                  <a:lnTo>
                    <a:pt x="1248" y="1445"/>
                  </a:lnTo>
                  <a:lnTo>
                    <a:pt x="1246" y="1445"/>
                  </a:lnTo>
                  <a:lnTo>
                    <a:pt x="1246" y="1447"/>
                  </a:lnTo>
                  <a:lnTo>
                    <a:pt x="1246" y="1449"/>
                  </a:lnTo>
                  <a:lnTo>
                    <a:pt x="1246" y="1451"/>
                  </a:lnTo>
                  <a:lnTo>
                    <a:pt x="1246" y="1453"/>
                  </a:lnTo>
                  <a:lnTo>
                    <a:pt x="1242" y="1453"/>
                  </a:lnTo>
                  <a:lnTo>
                    <a:pt x="1240" y="1455"/>
                  </a:lnTo>
                  <a:lnTo>
                    <a:pt x="1238" y="1457"/>
                  </a:lnTo>
                  <a:lnTo>
                    <a:pt x="1236" y="1459"/>
                  </a:lnTo>
                  <a:lnTo>
                    <a:pt x="1230" y="1459"/>
                  </a:lnTo>
                  <a:lnTo>
                    <a:pt x="1230" y="1467"/>
                  </a:lnTo>
                  <a:lnTo>
                    <a:pt x="1226" y="1473"/>
                  </a:lnTo>
                  <a:lnTo>
                    <a:pt x="1226" y="1479"/>
                  </a:lnTo>
                  <a:lnTo>
                    <a:pt x="1224" y="1481"/>
                  </a:lnTo>
                  <a:lnTo>
                    <a:pt x="1220" y="1483"/>
                  </a:lnTo>
                  <a:lnTo>
                    <a:pt x="1220" y="1485"/>
                  </a:lnTo>
                  <a:lnTo>
                    <a:pt x="1220" y="1501"/>
                  </a:lnTo>
                  <a:lnTo>
                    <a:pt x="1222" y="1503"/>
                  </a:lnTo>
                  <a:lnTo>
                    <a:pt x="1224" y="1505"/>
                  </a:lnTo>
                  <a:lnTo>
                    <a:pt x="1226" y="1507"/>
                  </a:lnTo>
                  <a:lnTo>
                    <a:pt x="1232" y="1501"/>
                  </a:lnTo>
                  <a:lnTo>
                    <a:pt x="1232" y="1503"/>
                  </a:lnTo>
                  <a:lnTo>
                    <a:pt x="1234" y="1505"/>
                  </a:lnTo>
                  <a:lnTo>
                    <a:pt x="1232" y="1513"/>
                  </a:lnTo>
                  <a:lnTo>
                    <a:pt x="1230" y="1515"/>
                  </a:lnTo>
                  <a:lnTo>
                    <a:pt x="1226" y="1517"/>
                  </a:lnTo>
                  <a:lnTo>
                    <a:pt x="1214" y="1529"/>
                  </a:lnTo>
                  <a:lnTo>
                    <a:pt x="1212" y="1533"/>
                  </a:lnTo>
                  <a:lnTo>
                    <a:pt x="1214" y="1537"/>
                  </a:lnTo>
                  <a:lnTo>
                    <a:pt x="1214" y="1539"/>
                  </a:lnTo>
                  <a:lnTo>
                    <a:pt x="1216" y="1543"/>
                  </a:lnTo>
                  <a:lnTo>
                    <a:pt x="1218" y="1547"/>
                  </a:lnTo>
                  <a:lnTo>
                    <a:pt x="1218" y="1549"/>
                  </a:lnTo>
                  <a:lnTo>
                    <a:pt x="1216" y="1551"/>
                  </a:lnTo>
                  <a:lnTo>
                    <a:pt x="1216" y="1553"/>
                  </a:lnTo>
                  <a:lnTo>
                    <a:pt x="1232" y="1565"/>
                  </a:lnTo>
                  <a:lnTo>
                    <a:pt x="1234" y="1567"/>
                  </a:lnTo>
                  <a:lnTo>
                    <a:pt x="1236" y="1569"/>
                  </a:lnTo>
                  <a:lnTo>
                    <a:pt x="1238" y="1579"/>
                  </a:lnTo>
                  <a:lnTo>
                    <a:pt x="1246" y="1587"/>
                  </a:lnTo>
                  <a:lnTo>
                    <a:pt x="1264" y="1630"/>
                  </a:lnTo>
                  <a:lnTo>
                    <a:pt x="1266" y="1632"/>
                  </a:lnTo>
                  <a:lnTo>
                    <a:pt x="1282" y="1656"/>
                  </a:lnTo>
                  <a:lnTo>
                    <a:pt x="1284" y="1662"/>
                  </a:lnTo>
                  <a:lnTo>
                    <a:pt x="1282" y="1664"/>
                  </a:lnTo>
                  <a:lnTo>
                    <a:pt x="1282" y="1666"/>
                  </a:lnTo>
                  <a:lnTo>
                    <a:pt x="1282" y="1668"/>
                  </a:lnTo>
                  <a:lnTo>
                    <a:pt x="1298" y="1686"/>
                  </a:lnTo>
                  <a:lnTo>
                    <a:pt x="1336" y="1706"/>
                  </a:lnTo>
                  <a:lnTo>
                    <a:pt x="1338" y="1706"/>
                  </a:lnTo>
                  <a:lnTo>
                    <a:pt x="1362" y="1726"/>
                  </a:lnTo>
                  <a:lnTo>
                    <a:pt x="1364" y="1726"/>
                  </a:lnTo>
                  <a:lnTo>
                    <a:pt x="1370" y="1774"/>
                  </a:lnTo>
                  <a:lnTo>
                    <a:pt x="1366" y="1796"/>
                  </a:lnTo>
                  <a:lnTo>
                    <a:pt x="1366" y="1798"/>
                  </a:lnTo>
                  <a:lnTo>
                    <a:pt x="1364" y="1798"/>
                  </a:lnTo>
                  <a:lnTo>
                    <a:pt x="1364" y="1800"/>
                  </a:lnTo>
                  <a:lnTo>
                    <a:pt x="1362" y="1804"/>
                  </a:lnTo>
                  <a:lnTo>
                    <a:pt x="1364" y="1806"/>
                  </a:lnTo>
                  <a:lnTo>
                    <a:pt x="1364" y="1835"/>
                  </a:lnTo>
                  <a:lnTo>
                    <a:pt x="1362" y="1835"/>
                  </a:lnTo>
                  <a:lnTo>
                    <a:pt x="1360" y="1839"/>
                  </a:lnTo>
                  <a:lnTo>
                    <a:pt x="1362" y="1847"/>
                  </a:lnTo>
                  <a:lnTo>
                    <a:pt x="1360" y="1859"/>
                  </a:lnTo>
                  <a:lnTo>
                    <a:pt x="1358" y="1863"/>
                  </a:lnTo>
                  <a:lnTo>
                    <a:pt x="1358" y="1867"/>
                  </a:lnTo>
                  <a:lnTo>
                    <a:pt x="1356" y="1871"/>
                  </a:lnTo>
                  <a:lnTo>
                    <a:pt x="1352" y="1885"/>
                  </a:lnTo>
                  <a:lnTo>
                    <a:pt x="1348" y="1891"/>
                  </a:lnTo>
                  <a:lnTo>
                    <a:pt x="1348" y="1893"/>
                  </a:lnTo>
                  <a:lnTo>
                    <a:pt x="1352" y="1905"/>
                  </a:lnTo>
                  <a:lnTo>
                    <a:pt x="1350" y="1909"/>
                  </a:lnTo>
                  <a:lnTo>
                    <a:pt x="1348" y="1911"/>
                  </a:lnTo>
                  <a:lnTo>
                    <a:pt x="1350" y="1953"/>
                  </a:lnTo>
                  <a:lnTo>
                    <a:pt x="1348" y="1959"/>
                  </a:lnTo>
                  <a:lnTo>
                    <a:pt x="1348" y="1969"/>
                  </a:lnTo>
                  <a:lnTo>
                    <a:pt x="1346" y="1971"/>
                  </a:lnTo>
                  <a:lnTo>
                    <a:pt x="1344" y="1979"/>
                  </a:lnTo>
                  <a:lnTo>
                    <a:pt x="1344" y="1981"/>
                  </a:lnTo>
                  <a:lnTo>
                    <a:pt x="1330" y="2019"/>
                  </a:lnTo>
                  <a:lnTo>
                    <a:pt x="1328" y="2019"/>
                  </a:lnTo>
                  <a:lnTo>
                    <a:pt x="1328" y="2017"/>
                  </a:lnTo>
                  <a:lnTo>
                    <a:pt x="1326" y="2019"/>
                  </a:lnTo>
                  <a:lnTo>
                    <a:pt x="1326" y="2027"/>
                  </a:lnTo>
                  <a:lnTo>
                    <a:pt x="1324" y="2029"/>
                  </a:lnTo>
                  <a:lnTo>
                    <a:pt x="1322" y="2027"/>
                  </a:lnTo>
                  <a:lnTo>
                    <a:pt x="1320" y="2029"/>
                  </a:lnTo>
                  <a:lnTo>
                    <a:pt x="1320" y="2039"/>
                  </a:lnTo>
                  <a:lnTo>
                    <a:pt x="1322" y="2045"/>
                  </a:lnTo>
                  <a:lnTo>
                    <a:pt x="1322" y="2051"/>
                  </a:lnTo>
                  <a:lnTo>
                    <a:pt x="1320" y="2053"/>
                  </a:lnTo>
                  <a:lnTo>
                    <a:pt x="1322" y="2056"/>
                  </a:lnTo>
                  <a:lnTo>
                    <a:pt x="1324" y="2068"/>
                  </a:lnTo>
                  <a:lnTo>
                    <a:pt x="1324" y="2070"/>
                  </a:lnTo>
                  <a:lnTo>
                    <a:pt x="1322" y="2072"/>
                  </a:lnTo>
                  <a:lnTo>
                    <a:pt x="1322" y="2074"/>
                  </a:lnTo>
                  <a:lnTo>
                    <a:pt x="1320" y="2076"/>
                  </a:lnTo>
                  <a:lnTo>
                    <a:pt x="1318" y="2104"/>
                  </a:lnTo>
                  <a:lnTo>
                    <a:pt x="1318" y="2106"/>
                  </a:lnTo>
                  <a:lnTo>
                    <a:pt x="1320" y="2106"/>
                  </a:lnTo>
                  <a:lnTo>
                    <a:pt x="1320" y="2108"/>
                  </a:lnTo>
                  <a:lnTo>
                    <a:pt x="1324" y="2110"/>
                  </a:lnTo>
                  <a:lnTo>
                    <a:pt x="1326" y="2110"/>
                  </a:lnTo>
                  <a:lnTo>
                    <a:pt x="1328" y="2108"/>
                  </a:lnTo>
                  <a:lnTo>
                    <a:pt x="1328" y="2106"/>
                  </a:lnTo>
                  <a:lnTo>
                    <a:pt x="1330" y="2106"/>
                  </a:lnTo>
                  <a:lnTo>
                    <a:pt x="1332" y="2106"/>
                  </a:lnTo>
                  <a:lnTo>
                    <a:pt x="1334" y="2108"/>
                  </a:lnTo>
                  <a:lnTo>
                    <a:pt x="1336" y="2108"/>
                  </a:lnTo>
                  <a:lnTo>
                    <a:pt x="1338" y="2108"/>
                  </a:lnTo>
                  <a:lnTo>
                    <a:pt x="1338" y="2110"/>
                  </a:lnTo>
                  <a:lnTo>
                    <a:pt x="1336" y="2110"/>
                  </a:lnTo>
                  <a:lnTo>
                    <a:pt x="1334" y="2112"/>
                  </a:lnTo>
                  <a:lnTo>
                    <a:pt x="1332" y="2114"/>
                  </a:lnTo>
                  <a:lnTo>
                    <a:pt x="1334" y="2114"/>
                  </a:lnTo>
                  <a:lnTo>
                    <a:pt x="1336" y="2114"/>
                  </a:lnTo>
                  <a:lnTo>
                    <a:pt x="1338" y="2124"/>
                  </a:lnTo>
                  <a:lnTo>
                    <a:pt x="1336" y="2120"/>
                  </a:lnTo>
                  <a:lnTo>
                    <a:pt x="1334" y="2120"/>
                  </a:lnTo>
                  <a:lnTo>
                    <a:pt x="1334" y="2122"/>
                  </a:lnTo>
                  <a:lnTo>
                    <a:pt x="1334" y="2124"/>
                  </a:lnTo>
                  <a:lnTo>
                    <a:pt x="1336" y="2126"/>
                  </a:lnTo>
                  <a:lnTo>
                    <a:pt x="1334" y="2126"/>
                  </a:lnTo>
                  <a:lnTo>
                    <a:pt x="1332" y="2128"/>
                  </a:lnTo>
                  <a:lnTo>
                    <a:pt x="1332" y="2134"/>
                  </a:lnTo>
                  <a:lnTo>
                    <a:pt x="1332" y="2138"/>
                  </a:lnTo>
                  <a:lnTo>
                    <a:pt x="1330" y="2140"/>
                  </a:lnTo>
                  <a:lnTo>
                    <a:pt x="1330" y="2142"/>
                  </a:lnTo>
                  <a:lnTo>
                    <a:pt x="1330" y="2144"/>
                  </a:lnTo>
                  <a:lnTo>
                    <a:pt x="1330" y="2146"/>
                  </a:lnTo>
                  <a:lnTo>
                    <a:pt x="1330" y="2148"/>
                  </a:lnTo>
                  <a:lnTo>
                    <a:pt x="1330" y="2150"/>
                  </a:lnTo>
                  <a:lnTo>
                    <a:pt x="1328" y="2154"/>
                  </a:lnTo>
                  <a:lnTo>
                    <a:pt x="1326" y="2154"/>
                  </a:lnTo>
                  <a:lnTo>
                    <a:pt x="1326" y="2156"/>
                  </a:lnTo>
                  <a:lnTo>
                    <a:pt x="1326" y="2158"/>
                  </a:lnTo>
                  <a:lnTo>
                    <a:pt x="1328" y="2158"/>
                  </a:lnTo>
                  <a:lnTo>
                    <a:pt x="1332" y="2160"/>
                  </a:lnTo>
                  <a:lnTo>
                    <a:pt x="1332" y="2162"/>
                  </a:lnTo>
                  <a:lnTo>
                    <a:pt x="1334" y="2162"/>
                  </a:lnTo>
                  <a:lnTo>
                    <a:pt x="1334" y="2168"/>
                  </a:lnTo>
                  <a:lnTo>
                    <a:pt x="1334" y="2170"/>
                  </a:lnTo>
                  <a:lnTo>
                    <a:pt x="1330" y="2172"/>
                  </a:lnTo>
                  <a:lnTo>
                    <a:pt x="1328" y="2172"/>
                  </a:lnTo>
                  <a:lnTo>
                    <a:pt x="1326" y="2172"/>
                  </a:lnTo>
                  <a:lnTo>
                    <a:pt x="1324" y="2174"/>
                  </a:lnTo>
                  <a:lnTo>
                    <a:pt x="1324" y="2178"/>
                  </a:lnTo>
                  <a:lnTo>
                    <a:pt x="1326" y="2178"/>
                  </a:lnTo>
                  <a:lnTo>
                    <a:pt x="1330" y="2180"/>
                  </a:lnTo>
                  <a:lnTo>
                    <a:pt x="1332" y="2180"/>
                  </a:lnTo>
                  <a:lnTo>
                    <a:pt x="1332" y="2182"/>
                  </a:lnTo>
                  <a:lnTo>
                    <a:pt x="1330" y="2182"/>
                  </a:lnTo>
                  <a:lnTo>
                    <a:pt x="1326" y="2180"/>
                  </a:lnTo>
                  <a:lnTo>
                    <a:pt x="1324" y="2180"/>
                  </a:lnTo>
                  <a:lnTo>
                    <a:pt x="1322" y="2182"/>
                  </a:lnTo>
                  <a:lnTo>
                    <a:pt x="1322" y="2184"/>
                  </a:lnTo>
                  <a:lnTo>
                    <a:pt x="1326" y="2184"/>
                  </a:lnTo>
                  <a:lnTo>
                    <a:pt x="1326" y="2182"/>
                  </a:lnTo>
                  <a:lnTo>
                    <a:pt x="1326" y="2184"/>
                  </a:lnTo>
                  <a:lnTo>
                    <a:pt x="1324" y="2186"/>
                  </a:lnTo>
                  <a:lnTo>
                    <a:pt x="1324" y="2188"/>
                  </a:lnTo>
                  <a:lnTo>
                    <a:pt x="1326" y="2188"/>
                  </a:lnTo>
                  <a:lnTo>
                    <a:pt x="1322" y="2188"/>
                  </a:lnTo>
                  <a:lnTo>
                    <a:pt x="1322" y="2190"/>
                  </a:lnTo>
                  <a:lnTo>
                    <a:pt x="1320" y="2196"/>
                  </a:lnTo>
                  <a:lnTo>
                    <a:pt x="1324" y="2190"/>
                  </a:lnTo>
                  <a:lnTo>
                    <a:pt x="1326" y="2190"/>
                  </a:lnTo>
                  <a:lnTo>
                    <a:pt x="1326" y="2192"/>
                  </a:lnTo>
                  <a:lnTo>
                    <a:pt x="1324" y="2196"/>
                  </a:lnTo>
                  <a:lnTo>
                    <a:pt x="1324" y="2198"/>
                  </a:lnTo>
                  <a:lnTo>
                    <a:pt x="1322" y="2198"/>
                  </a:lnTo>
                  <a:lnTo>
                    <a:pt x="1320" y="2200"/>
                  </a:lnTo>
                  <a:lnTo>
                    <a:pt x="1318" y="2202"/>
                  </a:lnTo>
                  <a:lnTo>
                    <a:pt x="1318" y="2204"/>
                  </a:lnTo>
                  <a:lnTo>
                    <a:pt x="1318" y="2198"/>
                  </a:lnTo>
                  <a:lnTo>
                    <a:pt x="1316" y="2198"/>
                  </a:lnTo>
                  <a:lnTo>
                    <a:pt x="1316" y="2202"/>
                  </a:lnTo>
                  <a:lnTo>
                    <a:pt x="1314" y="2200"/>
                  </a:lnTo>
                  <a:lnTo>
                    <a:pt x="1312" y="2198"/>
                  </a:lnTo>
                  <a:lnTo>
                    <a:pt x="1314" y="2196"/>
                  </a:lnTo>
                  <a:lnTo>
                    <a:pt x="1314" y="2194"/>
                  </a:lnTo>
                  <a:lnTo>
                    <a:pt x="1312" y="2194"/>
                  </a:lnTo>
                  <a:lnTo>
                    <a:pt x="1314" y="2192"/>
                  </a:lnTo>
                  <a:lnTo>
                    <a:pt x="1310" y="2190"/>
                  </a:lnTo>
                  <a:lnTo>
                    <a:pt x="1308" y="2190"/>
                  </a:lnTo>
                  <a:lnTo>
                    <a:pt x="1306" y="2190"/>
                  </a:lnTo>
                  <a:lnTo>
                    <a:pt x="1300" y="2190"/>
                  </a:lnTo>
                  <a:lnTo>
                    <a:pt x="1300" y="2192"/>
                  </a:lnTo>
                  <a:lnTo>
                    <a:pt x="1302" y="2194"/>
                  </a:lnTo>
                  <a:lnTo>
                    <a:pt x="1304" y="2194"/>
                  </a:lnTo>
                  <a:lnTo>
                    <a:pt x="1304" y="2196"/>
                  </a:lnTo>
                  <a:lnTo>
                    <a:pt x="1302" y="2198"/>
                  </a:lnTo>
                  <a:lnTo>
                    <a:pt x="1300" y="2198"/>
                  </a:lnTo>
                  <a:lnTo>
                    <a:pt x="1298" y="2200"/>
                  </a:lnTo>
                  <a:lnTo>
                    <a:pt x="1294" y="2204"/>
                  </a:lnTo>
                  <a:lnTo>
                    <a:pt x="1294" y="2208"/>
                  </a:lnTo>
                  <a:lnTo>
                    <a:pt x="1294" y="2212"/>
                  </a:lnTo>
                  <a:lnTo>
                    <a:pt x="1296" y="2212"/>
                  </a:lnTo>
                  <a:lnTo>
                    <a:pt x="1296" y="2210"/>
                  </a:lnTo>
                  <a:lnTo>
                    <a:pt x="1296" y="2208"/>
                  </a:lnTo>
                  <a:lnTo>
                    <a:pt x="1296" y="2206"/>
                  </a:lnTo>
                  <a:lnTo>
                    <a:pt x="1298" y="2204"/>
                  </a:lnTo>
                  <a:lnTo>
                    <a:pt x="1302" y="2208"/>
                  </a:lnTo>
                  <a:lnTo>
                    <a:pt x="1306" y="2208"/>
                  </a:lnTo>
                  <a:lnTo>
                    <a:pt x="1308" y="2208"/>
                  </a:lnTo>
                  <a:lnTo>
                    <a:pt x="1308" y="2206"/>
                  </a:lnTo>
                  <a:lnTo>
                    <a:pt x="1310" y="2206"/>
                  </a:lnTo>
                  <a:lnTo>
                    <a:pt x="1314" y="2210"/>
                  </a:lnTo>
                  <a:lnTo>
                    <a:pt x="1314" y="2212"/>
                  </a:lnTo>
                  <a:lnTo>
                    <a:pt x="1316" y="2212"/>
                  </a:lnTo>
                  <a:lnTo>
                    <a:pt x="1314" y="2214"/>
                  </a:lnTo>
                  <a:lnTo>
                    <a:pt x="1314" y="2216"/>
                  </a:lnTo>
                  <a:lnTo>
                    <a:pt x="1310" y="2218"/>
                  </a:lnTo>
                  <a:lnTo>
                    <a:pt x="1308" y="2222"/>
                  </a:lnTo>
                  <a:lnTo>
                    <a:pt x="1310" y="2222"/>
                  </a:lnTo>
                  <a:lnTo>
                    <a:pt x="1314" y="2224"/>
                  </a:lnTo>
                  <a:lnTo>
                    <a:pt x="1314" y="2226"/>
                  </a:lnTo>
                  <a:lnTo>
                    <a:pt x="1312" y="2228"/>
                  </a:lnTo>
                  <a:lnTo>
                    <a:pt x="1314" y="2228"/>
                  </a:lnTo>
                  <a:lnTo>
                    <a:pt x="1318" y="2228"/>
                  </a:lnTo>
                  <a:lnTo>
                    <a:pt x="1318" y="2226"/>
                  </a:lnTo>
                  <a:lnTo>
                    <a:pt x="1322" y="2236"/>
                  </a:lnTo>
                  <a:lnTo>
                    <a:pt x="1324" y="2238"/>
                  </a:lnTo>
                  <a:lnTo>
                    <a:pt x="1322" y="2238"/>
                  </a:lnTo>
                  <a:lnTo>
                    <a:pt x="1318" y="2234"/>
                  </a:lnTo>
                  <a:lnTo>
                    <a:pt x="1314" y="2234"/>
                  </a:lnTo>
                  <a:lnTo>
                    <a:pt x="1312" y="2234"/>
                  </a:lnTo>
                  <a:lnTo>
                    <a:pt x="1312" y="2238"/>
                  </a:lnTo>
                  <a:lnTo>
                    <a:pt x="1310" y="2232"/>
                  </a:lnTo>
                  <a:lnTo>
                    <a:pt x="1308" y="2232"/>
                  </a:lnTo>
                  <a:lnTo>
                    <a:pt x="1308" y="2238"/>
                  </a:lnTo>
                  <a:lnTo>
                    <a:pt x="1310" y="2240"/>
                  </a:lnTo>
                  <a:lnTo>
                    <a:pt x="1310" y="2242"/>
                  </a:lnTo>
                  <a:lnTo>
                    <a:pt x="1310" y="2244"/>
                  </a:lnTo>
                  <a:lnTo>
                    <a:pt x="1316" y="2242"/>
                  </a:lnTo>
                  <a:lnTo>
                    <a:pt x="1318" y="2240"/>
                  </a:lnTo>
                  <a:lnTo>
                    <a:pt x="1318" y="2246"/>
                  </a:lnTo>
                  <a:lnTo>
                    <a:pt x="1316" y="2244"/>
                  </a:lnTo>
                  <a:lnTo>
                    <a:pt x="1312" y="2244"/>
                  </a:lnTo>
                  <a:lnTo>
                    <a:pt x="1312" y="2246"/>
                  </a:lnTo>
                  <a:lnTo>
                    <a:pt x="1314" y="2248"/>
                  </a:lnTo>
                  <a:lnTo>
                    <a:pt x="1312" y="2248"/>
                  </a:lnTo>
                  <a:lnTo>
                    <a:pt x="1312" y="2250"/>
                  </a:lnTo>
                  <a:lnTo>
                    <a:pt x="1312" y="2264"/>
                  </a:lnTo>
                  <a:lnTo>
                    <a:pt x="1314" y="2264"/>
                  </a:lnTo>
                  <a:lnTo>
                    <a:pt x="1314" y="2262"/>
                  </a:lnTo>
                  <a:lnTo>
                    <a:pt x="1314" y="2260"/>
                  </a:lnTo>
                  <a:lnTo>
                    <a:pt x="1318" y="2258"/>
                  </a:lnTo>
                  <a:lnTo>
                    <a:pt x="1318" y="2256"/>
                  </a:lnTo>
                  <a:lnTo>
                    <a:pt x="1316" y="2264"/>
                  </a:lnTo>
                  <a:lnTo>
                    <a:pt x="1316" y="2266"/>
                  </a:lnTo>
                  <a:lnTo>
                    <a:pt x="1318" y="2266"/>
                  </a:lnTo>
                  <a:lnTo>
                    <a:pt x="1318" y="2268"/>
                  </a:lnTo>
                  <a:lnTo>
                    <a:pt x="1316" y="2266"/>
                  </a:lnTo>
                  <a:lnTo>
                    <a:pt x="1312" y="2270"/>
                  </a:lnTo>
                  <a:lnTo>
                    <a:pt x="1312" y="2272"/>
                  </a:lnTo>
                  <a:lnTo>
                    <a:pt x="1310" y="2276"/>
                  </a:lnTo>
                  <a:lnTo>
                    <a:pt x="1308" y="2280"/>
                  </a:lnTo>
                  <a:lnTo>
                    <a:pt x="1310" y="2283"/>
                  </a:lnTo>
                  <a:lnTo>
                    <a:pt x="1312" y="2283"/>
                  </a:lnTo>
                  <a:lnTo>
                    <a:pt x="1316" y="2285"/>
                  </a:lnTo>
                  <a:lnTo>
                    <a:pt x="1316" y="2287"/>
                  </a:lnTo>
                  <a:lnTo>
                    <a:pt x="1318" y="2287"/>
                  </a:lnTo>
                  <a:lnTo>
                    <a:pt x="1314" y="2287"/>
                  </a:lnTo>
                  <a:lnTo>
                    <a:pt x="1314" y="2291"/>
                  </a:lnTo>
                  <a:lnTo>
                    <a:pt x="1316" y="2291"/>
                  </a:lnTo>
                  <a:lnTo>
                    <a:pt x="1318" y="2291"/>
                  </a:lnTo>
                  <a:lnTo>
                    <a:pt x="1320" y="2291"/>
                  </a:lnTo>
                  <a:lnTo>
                    <a:pt x="1320" y="2293"/>
                  </a:lnTo>
                  <a:lnTo>
                    <a:pt x="1316" y="2295"/>
                  </a:lnTo>
                  <a:lnTo>
                    <a:pt x="1314" y="2295"/>
                  </a:lnTo>
                  <a:lnTo>
                    <a:pt x="1314" y="2297"/>
                  </a:lnTo>
                  <a:lnTo>
                    <a:pt x="1314" y="2299"/>
                  </a:lnTo>
                  <a:lnTo>
                    <a:pt x="1320" y="2307"/>
                  </a:lnTo>
                  <a:lnTo>
                    <a:pt x="1322" y="2311"/>
                  </a:lnTo>
                  <a:lnTo>
                    <a:pt x="1322" y="2317"/>
                  </a:lnTo>
                  <a:lnTo>
                    <a:pt x="1322" y="2321"/>
                  </a:lnTo>
                  <a:lnTo>
                    <a:pt x="1324" y="2321"/>
                  </a:lnTo>
                  <a:lnTo>
                    <a:pt x="1326" y="2321"/>
                  </a:lnTo>
                  <a:lnTo>
                    <a:pt x="1326" y="2315"/>
                  </a:lnTo>
                  <a:lnTo>
                    <a:pt x="1328" y="2319"/>
                  </a:lnTo>
                  <a:lnTo>
                    <a:pt x="1330" y="2317"/>
                  </a:lnTo>
                  <a:lnTo>
                    <a:pt x="1328" y="2313"/>
                  </a:lnTo>
                  <a:lnTo>
                    <a:pt x="1330" y="2315"/>
                  </a:lnTo>
                  <a:lnTo>
                    <a:pt x="1332" y="2315"/>
                  </a:lnTo>
                  <a:lnTo>
                    <a:pt x="1334" y="2315"/>
                  </a:lnTo>
                  <a:lnTo>
                    <a:pt x="1334" y="2313"/>
                  </a:lnTo>
                  <a:lnTo>
                    <a:pt x="1326" y="2307"/>
                  </a:lnTo>
                  <a:lnTo>
                    <a:pt x="1328" y="2307"/>
                  </a:lnTo>
                  <a:lnTo>
                    <a:pt x="1330" y="2309"/>
                  </a:lnTo>
                  <a:lnTo>
                    <a:pt x="1336" y="2315"/>
                  </a:lnTo>
                  <a:lnTo>
                    <a:pt x="1336" y="2319"/>
                  </a:lnTo>
                  <a:lnTo>
                    <a:pt x="1334" y="2319"/>
                  </a:lnTo>
                  <a:lnTo>
                    <a:pt x="1336" y="2323"/>
                  </a:lnTo>
                  <a:lnTo>
                    <a:pt x="1338" y="2325"/>
                  </a:lnTo>
                  <a:lnTo>
                    <a:pt x="1336" y="2329"/>
                  </a:lnTo>
                  <a:lnTo>
                    <a:pt x="1334" y="2329"/>
                  </a:lnTo>
                  <a:lnTo>
                    <a:pt x="1332" y="2331"/>
                  </a:lnTo>
                  <a:lnTo>
                    <a:pt x="1332" y="2333"/>
                  </a:lnTo>
                  <a:lnTo>
                    <a:pt x="1336" y="2331"/>
                  </a:lnTo>
                  <a:lnTo>
                    <a:pt x="1336" y="2333"/>
                  </a:lnTo>
                  <a:lnTo>
                    <a:pt x="1336" y="2335"/>
                  </a:lnTo>
                  <a:lnTo>
                    <a:pt x="1338" y="2333"/>
                  </a:lnTo>
                  <a:lnTo>
                    <a:pt x="1342" y="2331"/>
                  </a:lnTo>
                  <a:lnTo>
                    <a:pt x="1350" y="2333"/>
                  </a:lnTo>
                  <a:lnTo>
                    <a:pt x="1354" y="2337"/>
                  </a:lnTo>
                  <a:lnTo>
                    <a:pt x="1356" y="2339"/>
                  </a:lnTo>
                  <a:lnTo>
                    <a:pt x="1354" y="2345"/>
                  </a:lnTo>
                  <a:lnTo>
                    <a:pt x="1350" y="2347"/>
                  </a:lnTo>
                  <a:lnTo>
                    <a:pt x="1346" y="2349"/>
                  </a:lnTo>
                  <a:lnTo>
                    <a:pt x="1344" y="2349"/>
                  </a:lnTo>
                  <a:lnTo>
                    <a:pt x="1344" y="2351"/>
                  </a:lnTo>
                  <a:lnTo>
                    <a:pt x="1342" y="2353"/>
                  </a:lnTo>
                  <a:lnTo>
                    <a:pt x="1342" y="2351"/>
                  </a:lnTo>
                  <a:lnTo>
                    <a:pt x="1342" y="2349"/>
                  </a:lnTo>
                  <a:lnTo>
                    <a:pt x="1340" y="2351"/>
                  </a:lnTo>
                  <a:lnTo>
                    <a:pt x="1340" y="2353"/>
                  </a:lnTo>
                  <a:lnTo>
                    <a:pt x="1340" y="2355"/>
                  </a:lnTo>
                  <a:lnTo>
                    <a:pt x="1344" y="2359"/>
                  </a:lnTo>
                  <a:lnTo>
                    <a:pt x="1348" y="2361"/>
                  </a:lnTo>
                  <a:lnTo>
                    <a:pt x="1350" y="2361"/>
                  </a:lnTo>
                  <a:lnTo>
                    <a:pt x="1354" y="2363"/>
                  </a:lnTo>
                  <a:lnTo>
                    <a:pt x="1356" y="2363"/>
                  </a:lnTo>
                  <a:lnTo>
                    <a:pt x="1356" y="2361"/>
                  </a:lnTo>
                  <a:lnTo>
                    <a:pt x="1358" y="2359"/>
                  </a:lnTo>
                  <a:lnTo>
                    <a:pt x="1360" y="2337"/>
                  </a:lnTo>
                  <a:lnTo>
                    <a:pt x="1364" y="2335"/>
                  </a:lnTo>
                  <a:lnTo>
                    <a:pt x="1366" y="2335"/>
                  </a:lnTo>
                  <a:lnTo>
                    <a:pt x="1368" y="2335"/>
                  </a:lnTo>
                  <a:lnTo>
                    <a:pt x="1372" y="2331"/>
                  </a:lnTo>
                  <a:lnTo>
                    <a:pt x="1376" y="2331"/>
                  </a:lnTo>
                  <a:lnTo>
                    <a:pt x="1378" y="2329"/>
                  </a:lnTo>
                  <a:lnTo>
                    <a:pt x="1378" y="2327"/>
                  </a:lnTo>
                  <a:lnTo>
                    <a:pt x="1382" y="2325"/>
                  </a:lnTo>
                  <a:lnTo>
                    <a:pt x="1384" y="2325"/>
                  </a:lnTo>
                  <a:lnTo>
                    <a:pt x="1388" y="2327"/>
                  </a:lnTo>
                  <a:lnTo>
                    <a:pt x="1394" y="2327"/>
                  </a:lnTo>
                  <a:lnTo>
                    <a:pt x="1392" y="2327"/>
                  </a:lnTo>
                  <a:lnTo>
                    <a:pt x="1390" y="2325"/>
                  </a:lnTo>
                  <a:lnTo>
                    <a:pt x="1374" y="2321"/>
                  </a:lnTo>
                  <a:lnTo>
                    <a:pt x="1360" y="2321"/>
                  </a:lnTo>
                  <a:lnTo>
                    <a:pt x="1374" y="2321"/>
                  </a:lnTo>
                  <a:lnTo>
                    <a:pt x="1390" y="2325"/>
                  </a:lnTo>
                  <a:lnTo>
                    <a:pt x="1392" y="2327"/>
                  </a:lnTo>
                  <a:lnTo>
                    <a:pt x="1394" y="2327"/>
                  </a:lnTo>
                  <a:lnTo>
                    <a:pt x="1386" y="2313"/>
                  </a:lnTo>
                  <a:lnTo>
                    <a:pt x="1384" y="2311"/>
                  </a:lnTo>
                  <a:lnTo>
                    <a:pt x="1382" y="2313"/>
                  </a:lnTo>
                  <a:lnTo>
                    <a:pt x="1380" y="2311"/>
                  </a:lnTo>
                  <a:lnTo>
                    <a:pt x="1382" y="2309"/>
                  </a:lnTo>
                  <a:lnTo>
                    <a:pt x="1384" y="2309"/>
                  </a:lnTo>
                  <a:lnTo>
                    <a:pt x="1386" y="2309"/>
                  </a:lnTo>
                  <a:lnTo>
                    <a:pt x="1382" y="2297"/>
                  </a:lnTo>
                  <a:lnTo>
                    <a:pt x="1382" y="2299"/>
                  </a:lnTo>
                  <a:lnTo>
                    <a:pt x="1380" y="2299"/>
                  </a:lnTo>
                  <a:lnTo>
                    <a:pt x="1382" y="2295"/>
                  </a:lnTo>
                  <a:lnTo>
                    <a:pt x="1384" y="2285"/>
                  </a:lnTo>
                  <a:lnTo>
                    <a:pt x="1394" y="2280"/>
                  </a:lnTo>
                  <a:lnTo>
                    <a:pt x="1394" y="2278"/>
                  </a:lnTo>
                  <a:lnTo>
                    <a:pt x="1392" y="2278"/>
                  </a:lnTo>
                  <a:lnTo>
                    <a:pt x="1390" y="2276"/>
                  </a:lnTo>
                  <a:lnTo>
                    <a:pt x="1390" y="2270"/>
                  </a:lnTo>
                  <a:lnTo>
                    <a:pt x="1392" y="2276"/>
                  </a:lnTo>
                  <a:lnTo>
                    <a:pt x="1394" y="2278"/>
                  </a:lnTo>
                  <a:lnTo>
                    <a:pt x="1398" y="2278"/>
                  </a:lnTo>
                  <a:lnTo>
                    <a:pt x="1400" y="2278"/>
                  </a:lnTo>
                  <a:lnTo>
                    <a:pt x="1402" y="2274"/>
                  </a:lnTo>
                  <a:lnTo>
                    <a:pt x="1406" y="2262"/>
                  </a:lnTo>
                  <a:lnTo>
                    <a:pt x="1402" y="2262"/>
                  </a:lnTo>
                  <a:lnTo>
                    <a:pt x="1406" y="2254"/>
                  </a:lnTo>
                  <a:lnTo>
                    <a:pt x="1425" y="2236"/>
                  </a:lnTo>
                  <a:lnTo>
                    <a:pt x="1427" y="2236"/>
                  </a:lnTo>
                  <a:lnTo>
                    <a:pt x="1427" y="2234"/>
                  </a:lnTo>
                  <a:lnTo>
                    <a:pt x="1429" y="2232"/>
                  </a:lnTo>
                  <a:lnTo>
                    <a:pt x="1429" y="2228"/>
                  </a:lnTo>
                  <a:lnTo>
                    <a:pt x="1429" y="2226"/>
                  </a:lnTo>
                  <a:lnTo>
                    <a:pt x="1431" y="2224"/>
                  </a:lnTo>
                  <a:lnTo>
                    <a:pt x="1431" y="2216"/>
                  </a:lnTo>
                  <a:lnTo>
                    <a:pt x="1429" y="2214"/>
                  </a:lnTo>
                  <a:lnTo>
                    <a:pt x="1423" y="2216"/>
                  </a:lnTo>
                  <a:lnTo>
                    <a:pt x="1417" y="2212"/>
                  </a:lnTo>
                  <a:lnTo>
                    <a:pt x="1409" y="2204"/>
                  </a:lnTo>
                  <a:lnTo>
                    <a:pt x="1406" y="2196"/>
                  </a:lnTo>
                  <a:lnTo>
                    <a:pt x="1406" y="2192"/>
                  </a:lnTo>
                  <a:lnTo>
                    <a:pt x="1415" y="2178"/>
                  </a:lnTo>
                  <a:lnTo>
                    <a:pt x="1417" y="2176"/>
                  </a:lnTo>
                  <a:lnTo>
                    <a:pt x="1419" y="2176"/>
                  </a:lnTo>
                  <a:lnTo>
                    <a:pt x="1421" y="2174"/>
                  </a:lnTo>
                  <a:lnTo>
                    <a:pt x="1425" y="2172"/>
                  </a:lnTo>
                  <a:lnTo>
                    <a:pt x="1433" y="2174"/>
                  </a:lnTo>
                  <a:lnTo>
                    <a:pt x="1433" y="2172"/>
                  </a:lnTo>
                  <a:lnTo>
                    <a:pt x="1431" y="2168"/>
                  </a:lnTo>
                  <a:lnTo>
                    <a:pt x="1433" y="2164"/>
                  </a:lnTo>
                  <a:lnTo>
                    <a:pt x="1435" y="2164"/>
                  </a:lnTo>
                  <a:lnTo>
                    <a:pt x="1437" y="2162"/>
                  </a:lnTo>
                  <a:lnTo>
                    <a:pt x="1437" y="2160"/>
                  </a:lnTo>
                  <a:lnTo>
                    <a:pt x="1439" y="2152"/>
                  </a:lnTo>
                  <a:lnTo>
                    <a:pt x="1437" y="2148"/>
                  </a:lnTo>
                  <a:lnTo>
                    <a:pt x="1437" y="2144"/>
                  </a:lnTo>
                  <a:lnTo>
                    <a:pt x="1441" y="2138"/>
                  </a:lnTo>
                  <a:lnTo>
                    <a:pt x="1451" y="2134"/>
                  </a:lnTo>
                  <a:lnTo>
                    <a:pt x="1441" y="2130"/>
                  </a:lnTo>
                  <a:lnTo>
                    <a:pt x="1441" y="2128"/>
                  </a:lnTo>
                  <a:lnTo>
                    <a:pt x="1441" y="2126"/>
                  </a:lnTo>
                  <a:lnTo>
                    <a:pt x="1443" y="2126"/>
                  </a:lnTo>
                  <a:lnTo>
                    <a:pt x="1445" y="2124"/>
                  </a:lnTo>
                  <a:lnTo>
                    <a:pt x="1447" y="2124"/>
                  </a:lnTo>
                  <a:lnTo>
                    <a:pt x="1449" y="2124"/>
                  </a:lnTo>
                  <a:lnTo>
                    <a:pt x="1451" y="2126"/>
                  </a:lnTo>
                  <a:lnTo>
                    <a:pt x="1451" y="2130"/>
                  </a:lnTo>
                  <a:lnTo>
                    <a:pt x="1453" y="2130"/>
                  </a:lnTo>
                  <a:lnTo>
                    <a:pt x="1455" y="2130"/>
                  </a:lnTo>
                  <a:lnTo>
                    <a:pt x="1459" y="2130"/>
                  </a:lnTo>
                  <a:lnTo>
                    <a:pt x="1461" y="2128"/>
                  </a:lnTo>
                  <a:lnTo>
                    <a:pt x="1461" y="2126"/>
                  </a:lnTo>
                  <a:lnTo>
                    <a:pt x="1459" y="2118"/>
                  </a:lnTo>
                  <a:lnTo>
                    <a:pt x="1457" y="2116"/>
                  </a:lnTo>
                  <a:lnTo>
                    <a:pt x="1455" y="2118"/>
                  </a:lnTo>
                  <a:lnTo>
                    <a:pt x="1451" y="2118"/>
                  </a:lnTo>
                  <a:lnTo>
                    <a:pt x="1453" y="2118"/>
                  </a:lnTo>
                  <a:lnTo>
                    <a:pt x="1453" y="2122"/>
                  </a:lnTo>
                  <a:lnTo>
                    <a:pt x="1447" y="2122"/>
                  </a:lnTo>
                  <a:lnTo>
                    <a:pt x="1447" y="2120"/>
                  </a:lnTo>
                  <a:lnTo>
                    <a:pt x="1443" y="2118"/>
                  </a:lnTo>
                  <a:lnTo>
                    <a:pt x="1441" y="2116"/>
                  </a:lnTo>
                  <a:lnTo>
                    <a:pt x="1439" y="2104"/>
                  </a:lnTo>
                  <a:lnTo>
                    <a:pt x="1439" y="2098"/>
                  </a:lnTo>
                  <a:lnTo>
                    <a:pt x="1439" y="2092"/>
                  </a:lnTo>
                  <a:lnTo>
                    <a:pt x="1441" y="2090"/>
                  </a:lnTo>
                  <a:lnTo>
                    <a:pt x="1443" y="2092"/>
                  </a:lnTo>
                  <a:lnTo>
                    <a:pt x="1457" y="2098"/>
                  </a:lnTo>
                  <a:lnTo>
                    <a:pt x="1467" y="2098"/>
                  </a:lnTo>
                  <a:lnTo>
                    <a:pt x="1471" y="2096"/>
                  </a:lnTo>
                  <a:lnTo>
                    <a:pt x="1475" y="2094"/>
                  </a:lnTo>
                  <a:lnTo>
                    <a:pt x="1477" y="2092"/>
                  </a:lnTo>
                  <a:lnTo>
                    <a:pt x="1479" y="2088"/>
                  </a:lnTo>
                  <a:lnTo>
                    <a:pt x="1477" y="2082"/>
                  </a:lnTo>
                  <a:lnTo>
                    <a:pt x="1479" y="2074"/>
                  </a:lnTo>
                  <a:lnTo>
                    <a:pt x="1481" y="2074"/>
                  </a:lnTo>
                  <a:lnTo>
                    <a:pt x="1481" y="2068"/>
                  </a:lnTo>
                  <a:lnTo>
                    <a:pt x="1481" y="2066"/>
                  </a:lnTo>
                  <a:lnTo>
                    <a:pt x="1479" y="2064"/>
                  </a:lnTo>
                  <a:lnTo>
                    <a:pt x="1477" y="2056"/>
                  </a:lnTo>
                  <a:lnTo>
                    <a:pt x="1479" y="2054"/>
                  </a:lnTo>
                  <a:lnTo>
                    <a:pt x="1481" y="2058"/>
                  </a:lnTo>
                  <a:lnTo>
                    <a:pt x="1497" y="2058"/>
                  </a:lnTo>
                  <a:lnTo>
                    <a:pt x="1501" y="2058"/>
                  </a:lnTo>
                  <a:lnTo>
                    <a:pt x="1541" y="2047"/>
                  </a:lnTo>
                  <a:lnTo>
                    <a:pt x="1545" y="2045"/>
                  </a:lnTo>
                  <a:lnTo>
                    <a:pt x="1545" y="2039"/>
                  </a:lnTo>
                  <a:lnTo>
                    <a:pt x="1557" y="2023"/>
                  </a:lnTo>
                  <a:lnTo>
                    <a:pt x="1557" y="2013"/>
                  </a:lnTo>
                  <a:lnTo>
                    <a:pt x="1555" y="2013"/>
                  </a:lnTo>
                  <a:lnTo>
                    <a:pt x="1551" y="2011"/>
                  </a:lnTo>
                  <a:lnTo>
                    <a:pt x="1547" y="2007"/>
                  </a:lnTo>
                  <a:lnTo>
                    <a:pt x="1547" y="2005"/>
                  </a:lnTo>
                  <a:lnTo>
                    <a:pt x="1549" y="1997"/>
                  </a:lnTo>
                  <a:lnTo>
                    <a:pt x="1549" y="1995"/>
                  </a:lnTo>
                  <a:lnTo>
                    <a:pt x="1533" y="1983"/>
                  </a:lnTo>
                  <a:lnTo>
                    <a:pt x="1531" y="1977"/>
                  </a:lnTo>
                  <a:lnTo>
                    <a:pt x="1533" y="1973"/>
                  </a:lnTo>
                  <a:lnTo>
                    <a:pt x="1535" y="1973"/>
                  </a:lnTo>
                  <a:lnTo>
                    <a:pt x="1539" y="1977"/>
                  </a:lnTo>
                  <a:lnTo>
                    <a:pt x="1539" y="1981"/>
                  </a:lnTo>
                  <a:lnTo>
                    <a:pt x="1549" y="1981"/>
                  </a:lnTo>
                  <a:lnTo>
                    <a:pt x="1563" y="1987"/>
                  </a:lnTo>
                  <a:lnTo>
                    <a:pt x="1573" y="1987"/>
                  </a:lnTo>
                  <a:lnTo>
                    <a:pt x="1583" y="1989"/>
                  </a:lnTo>
                  <a:lnTo>
                    <a:pt x="1589" y="1985"/>
                  </a:lnTo>
                  <a:lnTo>
                    <a:pt x="1597" y="1981"/>
                  </a:lnTo>
                  <a:lnTo>
                    <a:pt x="1597" y="1977"/>
                  </a:lnTo>
                  <a:lnTo>
                    <a:pt x="1601" y="1973"/>
                  </a:lnTo>
                  <a:lnTo>
                    <a:pt x="1601" y="1969"/>
                  </a:lnTo>
                  <a:lnTo>
                    <a:pt x="1603" y="1969"/>
                  </a:lnTo>
                  <a:lnTo>
                    <a:pt x="1603" y="1967"/>
                  </a:lnTo>
                  <a:lnTo>
                    <a:pt x="1605" y="1967"/>
                  </a:lnTo>
                  <a:lnTo>
                    <a:pt x="1609" y="1961"/>
                  </a:lnTo>
                  <a:lnTo>
                    <a:pt x="1615" y="1953"/>
                  </a:lnTo>
                  <a:lnTo>
                    <a:pt x="1617" y="1947"/>
                  </a:lnTo>
                  <a:lnTo>
                    <a:pt x="1623" y="1941"/>
                  </a:lnTo>
                  <a:lnTo>
                    <a:pt x="1634" y="1933"/>
                  </a:lnTo>
                  <a:lnTo>
                    <a:pt x="1660" y="1887"/>
                  </a:lnTo>
                  <a:lnTo>
                    <a:pt x="1666" y="1885"/>
                  </a:lnTo>
                  <a:lnTo>
                    <a:pt x="1666" y="1881"/>
                  </a:lnTo>
                  <a:lnTo>
                    <a:pt x="1668" y="1879"/>
                  </a:lnTo>
                  <a:lnTo>
                    <a:pt x="1670" y="1865"/>
                  </a:lnTo>
                  <a:lnTo>
                    <a:pt x="1670" y="1863"/>
                  </a:lnTo>
                  <a:lnTo>
                    <a:pt x="1672" y="1863"/>
                  </a:lnTo>
                  <a:lnTo>
                    <a:pt x="1672" y="1861"/>
                  </a:lnTo>
                  <a:lnTo>
                    <a:pt x="1670" y="1859"/>
                  </a:lnTo>
                  <a:lnTo>
                    <a:pt x="1670" y="1855"/>
                  </a:lnTo>
                  <a:lnTo>
                    <a:pt x="1668" y="1853"/>
                  </a:lnTo>
                  <a:lnTo>
                    <a:pt x="1668" y="1849"/>
                  </a:lnTo>
                  <a:lnTo>
                    <a:pt x="1668" y="1847"/>
                  </a:lnTo>
                  <a:lnTo>
                    <a:pt x="1668" y="1845"/>
                  </a:lnTo>
                  <a:lnTo>
                    <a:pt x="1670" y="1841"/>
                  </a:lnTo>
                  <a:lnTo>
                    <a:pt x="1682" y="1826"/>
                  </a:lnTo>
                  <a:lnTo>
                    <a:pt x="1700" y="1812"/>
                  </a:lnTo>
                  <a:lnTo>
                    <a:pt x="1702" y="1812"/>
                  </a:lnTo>
                  <a:lnTo>
                    <a:pt x="1704" y="1812"/>
                  </a:lnTo>
                  <a:lnTo>
                    <a:pt x="1706" y="1810"/>
                  </a:lnTo>
                  <a:lnTo>
                    <a:pt x="1712" y="1808"/>
                  </a:lnTo>
                  <a:lnTo>
                    <a:pt x="1716" y="1806"/>
                  </a:lnTo>
                  <a:lnTo>
                    <a:pt x="1718" y="1804"/>
                  </a:lnTo>
                  <a:lnTo>
                    <a:pt x="1724" y="1802"/>
                  </a:lnTo>
                  <a:lnTo>
                    <a:pt x="1726" y="1802"/>
                  </a:lnTo>
                  <a:lnTo>
                    <a:pt x="1726" y="1800"/>
                  </a:lnTo>
                  <a:lnTo>
                    <a:pt x="1724" y="1800"/>
                  </a:lnTo>
                  <a:lnTo>
                    <a:pt x="1726" y="1798"/>
                  </a:lnTo>
                  <a:lnTo>
                    <a:pt x="1728" y="1798"/>
                  </a:lnTo>
                  <a:lnTo>
                    <a:pt x="1730" y="1798"/>
                  </a:lnTo>
                  <a:lnTo>
                    <a:pt x="1736" y="1796"/>
                  </a:lnTo>
                  <a:lnTo>
                    <a:pt x="1738" y="1798"/>
                  </a:lnTo>
                  <a:lnTo>
                    <a:pt x="1740" y="1798"/>
                  </a:lnTo>
                  <a:lnTo>
                    <a:pt x="1744" y="1796"/>
                  </a:lnTo>
                  <a:lnTo>
                    <a:pt x="1746" y="1796"/>
                  </a:lnTo>
                  <a:lnTo>
                    <a:pt x="1748" y="1796"/>
                  </a:lnTo>
                  <a:lnTo>
                    <a:pt x="1760" y="1796"/>
                  </a:lnTo>
                  <a:lnTo>
                    <a:pt x="1762" y="1790"/>
                  </a:lnTo>
                  <a:lnTo>
                    <a:pt x="1774" y="1782"/>
                  </a:lnTo>
                  <a:lnTo>
                    <a:pt x="1776" y="1772"/>
                  </a:lnTo>
                  <a:lnTo>
                    <a:pt x="1794" y="1746"/>
                  </a:lnTo>
                  <a:lnTo>
                    <a:pt x="1796" y="1726"/>
                  </a:lnTo>
                  <a:lnTo>
                    <a:pt x="1800" y="1720"/>
                  </a:lnTo>
                  <a:lnTo>
                    <a:pt x="1806" y="1654"/>
                  </a:lnTo>
                  <a:lnTo>
                    <a:pt x="1808" y="1650"/>
                  </a:lnTo>
                  <a:lnTo>
                    <a:pt x="1810" y="1650"/>
                  </a:lnTo>
                  <a:lnTo>
                    <a:pt x="1812" y="1652"/>
                  </a:lnTo>
                  <a:lnTo>
                    <a:pt x="1812" y="1650"/>
                  </a:lnTo>
                  <a:lnTo>
                    <a:pt x="1818" y="1644"/>
                  </a:lnTo>
                  <a:lnTo>
                    <a:pt x="1828" y="1626"/>
                  </a:lnTo>
                  <a:lnTo>
                    <a:pt x="1857" y="1593"/>
                  </a:lnTo>
                  <a:lnTo>
                    <a:pt x="1861" y="1563"/>
                  </a:lnTo>
                  <a:lnTo>
                    <a:pt x="1857" y="1549"/>
                  </a:lnTo>
                  <a:lnTo>
                    <a:pt x="1853" y="1543"/>
                  </a:lnTo>
                  <a:close/>
                </a:path>
              </a:pathLst>
            </a:custGeom>
            <a:solidFill>
              <a:srgbClr val="0071B4">
                <a:alpha val="25098"/>
              </a:srgbClr>
            </a:solidFill>
            <a:ln w="9525">
              <a:noFill/>
              <a:round/>
              <a:headEnd/>
              <a:tailEnd/>
            </a:ln>
          </p:spPr>
          <p:txBody>
            <a:bodyPr/>
            <a:lstStyle/>
            <a:p>
              <a:endParaRPr lang="en-US"/>
            </a:p>
          </p:txBody>
        </p:sp>
        <p:sp>
          <p:nvSpPr>
            <p:cNvPr id="11311" name="Freeform 616"/>
            <p:cNvSpPr>
              <a:spLocks/>
            </p:cNvSpPr>
            <p:nvPr/>
          </p:nvSpPr>
          <p:spPr bwMode="auto">
            <a:xfrm>
              <a:off x="1582" y="2926"/>
              <a:ext cx="6" cy="4"/>
            </a:xfrm>
            <a:custGeom>
              <a:avLst/>
              <a:gdLst>
                <a:gd name="T0" fmla="*/ 4 w 6"/>
                <a:gd name="T1" fmla="*/ 0 h 4"/>
                <a:gd name="T2" fmla="*/ 2 w 6"/>
                <a:gd name="T3" fmla="*/ 2 h 4"/>
                <a:gd name="T4" fmla="*/ 2 w 6"/>
                <a:gd name="T5" fmla="*/ 2 h 4"/>
                <a:gd name="T6" fmla="*/ 0 w 6"/>
                <a:gd name="T7" fmla="*/ 4 h 4"/>
                <a:gd name="T8" fmla="*/ 2 w 6"/>
                <a:gd name="T9" fmla="*/ 2 h 4"/>
                <a:gd name="T10" fmla="*/ 2 w 6"/>
                <a:gd name="T11" fmla="*/ 2 h 4"/>
                <a:gd name="T12" fmla="*/ 4 w 6"/>
                <a:gd name="T13" fmla="*/ 0 h 4"/>
                <a:gd name="T14" fmla="*/ 6 w 6"/>
                <a:gd name="T15" fmla="*/ 0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2" y="2"/>
                  </a:lnTo>
                  <a:lnTo>
                    <a:pt x="0" y="4"/>
                  </a:lnTo>
                  <a:lnTo>
                    <a:pt x="2" y="2"/>
                  </a:lnTo>
                  <a:lnTo>
                    <a:pt x="4" y="0"/>
                  </a:lnTo>
                  <a:lnTo>
                    <a:pt x="6" y="0"/>
                  </a:lnTo>
                  <a:lnTo>
                    <a:pt x="4" y="0"/>
                  </a:lnTo>
                  <a:close/>
                </a:path>
              </a:pathLst>
            </a:custGeom>
            <a:solidFill>
              <a:srgbClr val="0071B4">
                <a:alpha val="25098"/>
              </a:srgbClr>
            </a:solidFill>
            <a:ln w="9525">
              <a:noFill/>
              <a:round/>
              <a:headEnd/>
              <a:tailEnd/>
            </a:ln>
          </p:spPr>
          <p:txBody>
            <a:bodyPr/>
            <a:lstStyle/>
            <a:p>
              <a:endParaRPr lang="en-US"/>
            </a:p>
          </p:txBody>
        </p:sp>
        <p:sp>
          <p:nvSpPr>
            <p:cNvPr id="11312" name="Freeform 617"/>
            <p:cNvSpPr>
              <a:spLocks/>
            </p:cNvSpPr>
            <p:nvPr/>
          </p:nvSpPr>
          <p:spPr bwMode="auto">
            <a:xfrm>
              <a:off x="1588" y="2918"/>
              <a:ext cx="4" cy="6"/>
            </a:xfrm>
            <a:custGeom>
              <a:avLst/>
              <a:gdLst>
                <a:gd name="T0" fmla="*/ 4 w 4"/>
                <a:gd name="T1" fmla="*/ 2 h 6"/>
                <a:gd name="T2" fmla="*/ 2 w 4"/>
                <a:gd name="T3" fmla="*/ 4 h 6"/>
                <a:gd name="T4" fmla="*/ 0 w 4"/>
                <a:gd name="T5" fmla="*/ 4 h 6"/>
                <a:gd name="T6" fmla="*/ 0 w 4"/>
                <a:gd name="T7" fmla="*/ 4 h 6"/>
                <a:gd name="T8" fmla="*/ 0 w 4"/>
                <a:gd name="T9" fmla="*/ 6 h 6"/>
                <a:gd name="T10" fmla="*/ 0 w 4"/>
                <a:gd name="T11" fmla="*/ 4 h 6"/>
                <a:gd name="T12" fmla="*/ 0 w 4"/>
                <a:gd name="T13" fmla="*/ 4 h 6"/>
                <a:gd name="T14" fmla="*/ 2 w 4"/>
                <a:gd name="T15" fmla="*/ 4 h 6"/>
                <a:gd name="T16" fmla="*/ 4 w 4"/>
                <a:gd name="T17" fmla="*/ 2 h 6"/>
                <a:gd name="T18" fmla="*/ 4 w 4"/>
                <a:gd name="T19" fmla="*/ 0 h 6"/>
                <a:gd name="T20" fmla="*/ 4 w 4"/>
                <a:gd name="T21" fmla="*/ 0 h 6"/>
                <a:gd name="T22" fmla="*/ 4 w 4"/>
                <a:gd name="T23" fmla="*/ 0 h 6"/>
                <a:gd name="T24" fmla="*/ 4 w 4"/>
                <a:gd name="T25" fmla="*/ 2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6"/>
                <a:gd name="T41" fmla="*/ 4 w 4"/>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6">
                  <a:moveTo>
                    <a:pt x="4" y="2"/>
                  </a:moveTo>
                  <a:lnTo>
                    <a:pt x="2" y="4"/>
                  </a:lnTo>
                  <a:lnTo>
                    <a:pt x="0" y="4"/>
                  </a:lnTo>
                  <a:lnTo>
                    <a:pt x="0" y="6"/>
                  </a:lnTo>
                  <a:lnTo>
                    <a:pt x="0" y="4"/>
                  </a:lnTo>
                  <a:lnTo>
                    <a:pt x="2" y="4"/>
                  </a:lnTo>
                  <a:lnTo>
                    <a:pt x="4" y="2"/>
                  </a:lnTo>
                  <a:lnTo>
                    <a:pt x="4" y="0"/>
                  </a:lnTo>
                  <a:lnTo>
                    <a:pt x="4" y="2"/>
                  </a:lnTo>
                  <a:close/>
                </a:path>
              </a:pathLst>
            </a:custGeom>
            <a:solidFill>
              <a:srgbClr val="0071B4">
                <a:alpha val="25098"/>
              </a:srgbClr>
            </a:solidFill>
            <a:ln w="9525">
              <a:noFill/>
              <a:round/>
              <a:headEnd/>
              <a:tailEnd/>
            </a:ln>
          </p:spPr>
          <p:txBody>
            <a:bodyPr/>
            <a:lstStyle/>
            <a:p>
              <a:endParaRPr lang="en-US"/>
            </a:p>
          </p:txBody>
        </p:sp>
        <p:sp>
          <p:nvSpPr>
            <p:cNvPr id="11313" name="Freeform 618"/>
            <p:cNvSpPr>
              <a:spLocks/>
            </p:cNvSpPr>
            <p:nvPr/>
          </p:nvSpPr>
          <p:spPr bwMode="auto">
            <a:xfrm>
              <a:off x="1592" y="2912"/>
              <a:ext cx="2" cy="2"/>
            </a:xfrm>
            <a:custGeom>
              <a:avLst/>
              <a:gdLst>
                <a:gd name="T0" fmla="*/ 2 w 2"/>
                <a:gd name="T1" fmla="*/ 2 h 2"/>
                <a:gd name="T2" fmla="*/ 0 w 2"/>
                <a:gd name="T3" fmla="*/ 2 h 2"/>
                <a:gd name="T4" fmla="*/ 2 w 2"/>
                <a:gd name="T5" fmla="*/ 2 h 2"/>
                <a:gd name="T6" fmla="*/ 2 w 2"/>
                <a:gd name="T7" fmla="*/ 0 h 2"/>
                <a:gd name="T8" fmla="*/ 2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2"/>
                  </a:moveTo>
                  <a:lnTo>
                    <a:pt x="0" y="2"/>
                  </a:lnTo>
                  <a:lnTo>
                    <a:pt x="2" y="2"/>
                  </a:lnTo>
                  <a:lnTo>
                    <a:pt x="2" y="0"/>
                  </a:lnTo>
                  <a:lnTo>
                    <a:pt x="2" y="2"/>
                  </a:lnTo>
                  <a:close/>
                </a:path>
              </a:pathLst>
            </a:custGeom>
            <a:solidFill>
              <a:srgbClr val="0071B4">
                <a:alpha val="25098"/>
              </a:srgbClr>
            </a:solidFill>
            <a:ln w="9525">
              <a:noFill/>
              <a:round/>
              <a:headEnd/>
              <a:tailEnd/>
            </a:ln>
          </p:spPr>
          <p:txBody>
            <a:bodyPr/>
            <a:lstStyle/>
            <a:p>
              <a:endParaRPr lang="en-US"/>
            </a:p>
          </p:txBody>
        </p:sp>
        <p:sp>
          <p:nvSpPr>
            <p:cNvPr id="11314" name="Freeform 619"/>
            <p:cNvSpPr>
              <a:spLocks/>
            </p:cNvSpPr>
            <p:nvPr/>
          </p:nvSpPr>
          <p:spPr bwMode="auto">
            <a:xfrm>
              <a:off x="4557" y="2948"/>
              <a:ext cx="2" cy="4"/>
            </a:xfrm>
            <a:custGeom>
              <a:avLst/>
              <a:gdLst>
                <a:gd name="T0" fmla="*/ 2 w 2"/>
                <a:gd name="T1" fmla="*/ 2 h 4"/>
                <a:gd name="T2" fmla="*/ 2 w 2"/>
                <a:gd name="T3" fmla="*/ 0 h 4"/>
                <a:gd name="T4" fmla="*/ 0 w 2"/>
                <a:gd name="T5" fmla="*/ 0 h 4"/>
                <a:gd name="T6" fmla="*/ 2 w 2"/>
                <a:gd name="T7" fmla="*/ 4 h 4"/>
                <a:gd name="T8" fmla="*/ 2 w 2"/>
                <a:gd name="T9" fmla="*/ 4 h 4"/>
                <a:gd name="T10" fmla="*/ 2 w 2"/>
                <a:gd name="T11" fmla="*/ 2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2"/>
                  </a:moveTo>
                  <a:lnTo>
                    <a:pt x="2" y="0"/>
                  </a:lnTo>
                  <a:lnTo>
                    <a:pt x="0" y="0"/>
                  </a:lnTo>
                  <a:lnTo>
                    <a:pt x="2" y="4"/>
                  </a:lnTo>
                  <a:lnTo>
                    <a:pt x="2" y="2"/>
                  </a:lnTo>
                  <a:close/>
                </a:path>
              </a:pathLst>
            </a:custGeom>
            <a:solidFill>
              <a:srgbClr val="0071B4">
                <a:alpha val="25098"/>
              </a:srgbClr>
            </a:solidFill>
            <a:ln w="9525">
              <a:noFill/>
              <a:round/>
              <a:headEnd/>
              <a:tailEnd/>
            </a:ln>
          </p:spPr>
          <p:txBody>
            <a:bodyPr/>
            <a:lstStyle/>
            <a:p>
              <a:endParaRPr lang="en-US"/>
            </a:p>
          </p:txBody>
        </p:sp>
        <p:sp>
          <p:nvSpPr>
            <p:cNvPr id="11315" name="Freeform 620"/>
            <p:cNvSpPr>
              <a:spLocks/>
            </p:cNvSpPr>
            <p:nvPr/>
          </p:nvSpPr>
          <p:spPr bwMode="auto">
            <a:xfrm>
              <a:off x="4541" y="2950"/>
              <a:ext cx="2" cy="4"/>
            </a:xfrm>
            <a:custGeom>
              <a:avLst/>
              <a:gdLst>
                <a:gd name="T0" fmla="*/ 2 w 2"/>
                <a:gd name="T1" fmla="*/ 2 h 4"/>
                <a:gd name="T2" fmla="*/ 2 w 2"/>
                <a:gd name="T3" fmla="*/ 2 h 4"/>
                <a:gd name="T4" fmla="*/ 2 w 2"/>
                <a:gd name="T5" fmla="*/ 0 h 4"/>
                <a:gd name="T6" fmla="*/ 0 w 2"/>
                <a:gd name="T7" fmla="*/ 0 h 4"/>
                <a:gd name="T8" fmla="*/ 0 w 2"/>
                <a:gd name="T9" fmla="*/ 2 h 4"/>
                <a:gd name="T10" fmla="*/ 0 w 2"/>
                <a:gd name="T11" fmla="*/ 2 h 4"/>
                <a:gd name="T12" fmla="*/ 2 w 2"/>
                <a:gd name="T13" fmla="*/ 4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2" y="2"/>
                  </a:lnTo>
                  <a:lnTo>
                    <a:pt x="2" y="0"/>
                  </a:lnTo>
                  <a:lnTo>
                    <a:pt x="0" y="0"/>
                  </a:lnTo>
                  <a:lnTo>
                    <a:pt x="0" y="2"/>
                  </a:lnTo>
                  <a:lnTo>
                    <a:pt x="2" y="4"/>
                  </a:lnTo>
                  <a:lnTo>
                    <a:pt x="2" y="2"/>
                  </a:lnTo>
                  <a:close/>
                </a:path>
              </a:pathLst>
            </a:custGeom>
            <a:solidFill>
              <a:srgbClr val="0071B4">
                <a:alpha val="25098"/>
              </a:srgbClr>
            </a:solidFill>
            <a:ln w="9525">
              <a:noFill/>
              <a:round/>
              <a:headEnd/>
              <a:tailEnd/>
            </a:ln>
          </p:spPr>
          <p:txBody>
            <a:bodyPr/>
            <a:lstStyle/>
            <a:p>
              <a:endParaRPr lang="en-US"/>
            </a:p>
          </p:txBody>
        </p:sp>
        <p:sp>
          <p:nvSpPr>
            <p:cNvPr id="11316" name="Freeform 621"/>
            <p:cNvSpPr>
              <a:spLocks/>
            </p:cNvSpPr>
            <p:nvPr/>
          </p:nvSpPr>
          <p:spPr bwMode="auto">
            <a:xfrm>
              <a:off x="4551" y="2950"/>
              <a:ext cx="11" cy="12"/>
            </a:xfrm>
            <a:custGeom>
              <a:avLst/>
              <a:gdLst>
                <a:gd name="T0" fmla="*/ 2 w 11"/>
                <a:gd name="T1" fmla="*/ 0 h 12"/>
                <a:gd name="T2" fmla="*/ 2 w 11"/>
                <a:gd name="T3" fmla="*/ 0 h 12"/>
                <a:gd name="T4" fmla="*/ 2 w 11"/>
                <a:gd name="T5" fmla="*/ 0 h 12"/>
                <a:gd name="T6" fmla="*/ 2 w 11"/>
                <a:gd name="T7" fmla="*/ 0 h 12"/>
                <a:gd name="T8" fmla="*/ 0 w 11"/>
                <a:gd name="T9" fmla="*/ 8 h 12"/>
                <a:gd name="T10" fmla="*/ 2 w 11"/>
                <a:gd name="T11" fmla="*/ 8 h 12"/>
                <a:gd name="T12" fmla="*/ 2 w 11"/>
                <a:gd name="T13" fmla="*/ 6 h 12"/>
                <a:gd name="T14" fmla="*/ 4 w 11"/>
                <a:gd name="T15" fmla="*/ 6 h 12"/>
                <a:gd name="T16" fmla="*/ 6 w 11"/>
                <a:gd name="T17" fmla="*/ 6 h 12"/>
                <a:gd name="T18" fmla="*/ 8 w 11"/>
                <a:gd name="T19" fmla="*/ 8 h 12"/>
                <a:gd name="T20" fmla="*/ 9 w 11"/>
                <a:gd name="T21" fmla="*/ 10 h 12"/>
                <a:gd name="T22" fmla="*/ 11 w 11"/>
                <a:gd name="T23" fmla="*/ 12 h 12"/>
                <a:gd name="T24" fmla="*/ 11 w 11"/>
                <a:gd name="T25" fmla="*/ 8 h 12"/>
                <a:gd name="T26" fmla="*/ 11 w 11"/>
                <a:gd name="T27" fmla="*/ 8 h 12"/>
                <a:gd name="T28" fmla="*/ 4 w 11"/>
                <a:gd name="T29" fmla="*/ 0 h 12"/>
                <a:gd name="T30" fmla="*/ 2 w 11"/>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2" y="0"/>
                  </a:moveTo>
                  <a:lnTo>
                    <a:pt x="2" y="0"/>
                  </a:lnTo>
                  <a:lnTo>
                    <a:pt x="0" y="8"/>
                  </a:lnTo>
                  <a:lnTo>
                    <a:pt x="2" y="8"/>
                  </a:lnTo>
                  <a:lnTo>
                    <a:pt x="2" y="6"/>
                  </a:lnTo>
                  <a:lnTo>
                    <a:pt x="4" y="6"/>
                  </a:lnTo>
                  <a:lnTo>
                    <a:pt x="6" y="6"/>
                  </a:lnTo>
                  <a:lnTo>
                    <a:pt x="8" y="8"/>
                  </a:lnTo>
                  <a:lnTo>
                    <a:pt x="9" y="10"/>
                  </a:lnTo>
                  <a:lnTo>
                    <a:pt x="11" y="12"/>
                  </a:lnTo>
                  <a:lnTo>
                    <a:pt x="11" y="8"/>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317" name="Freeform 622"/>
            <p:cNvSpPr>
              <a:spLocks/>
            </p:cNvSpPr>
            <p:nvPr/>
          </p:nvSpPr>
          <p:spPr bwMode="auto">
            <a:xfrm>
              <a:off x="4533" y="2960"/>
              <a:ext cx="16" cy="20"/>
            </a:xfrm>
            <a:custGeom>
              <a:avLst/>
              <a:gdLst>
                <a:gd name="T0" fmla="*/ 6 w 16"/>
                <a:gd name="T1" fmla="*/ 2 h 20"/>
                <a:gd name="T2" fmla="*/ 4 w 16"/>
                <a:gd name="T3" fmla="*/ 0 h 20"/>
                <a:gd name="T4" fmla="*/ 2 w 16"/>
                <a:gd name="T5" fmla="*/ 0 h 20"/>
                <a:gd name="T6" fmla="*/ 0 w 16"/>
                <a:gd name="T7" fmla="*/ 0 h 20"/>
                <a:gd name="T8" fmla="*/ 0 w 16"/>
                <a:gd name="T9" fmla="*/ 0 h 20"/>
                <a:gd name="T10" fmla="*/ 2 w 16"/>
                <a:gd name="T11" fmla="*/ 2 h 20"/>
                <a:gd name="T12" fmla="*/ 2 w 16"/>
                <a:gd name="T13" fmla="*/ 20 h 20"/>
                <a:gd name="T14" fmla="*/ 4 w 16"/>
                <a:gd name="T15" fmla="*/ 18 h 20"/>
                <a:gd name="T16" fmla="*/ 10 w 16"/>
                <a:gd name="T17" fmla="*/ 16 h 20"/>
                <a:gd name="T18" fmla="*/ 16 w 16"/>
                <a:gd name="T19" fmla="*/ 10 h 20"/>
                <a:gd name="T20" fmla="*/ 16 w 16"/>
                <a:gd name="T21" fmla="*/ 8 h 20"/>
                <a:gd name="T22" fmla="*/ 16 w 16"/>
                <a:gd name="T23" fmla="*/ 4 h 20"/>
                <a:gd name="T24" fmla="*/ 16 w 16"/>
                <a:gd name="T25" fmla="*/ 4 h 20"/>
                <a:gd name="T26" fmla="*/ 14 w 16"/>
                <a:gd name="T27" fmla="*/ 6 h 20"/>
                <a:gd name="T28" fmla="*/ 12 w 16"/>
                <a:gd name="T29" fmla="*/ 4 h 20"/>
                <a:gd name="T30" fmla="*/ 8 w 16"/>
                <a:gd name="T31" fmla="*/ 4 h 20"/>
                <a:gd name="T32" fmla="*/ 6 w 16"/>
                <a:gd name="T33" fmla="*/ 2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20"/>
                <a:gd name="T53" fmla="*/ 16 w 16"/>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20">
                  <a:moveTo>
                    <a:pt x="6" y="2"/>
                  </a:moveTo>
                  <a:lnTo>
                    <a:pt x="4" y="0"/>
                  </a:lnTo>
                  <a:lnTo>
                    <a:pt x="2" y="0"/>
                  </a:lnTo>
                  <a:lnTo>
                    <a:pt x="0" y="0"/>
                  </a:lnTo>
                  <a:lnTo>
                    <a:pt x="2" y="2"/>
                  </a:lnTo>
                  <a:lnTo>
                    <a:pt x="2" y="20"/>
                  </a:lnTo>
                  <a:lnTo>
                    <a:pt x="4" y="18"/>
                  </a:lnTo>
                  <a:lnTo>
                    <a:pt x="10" y="16"/>
                  </a:lnTo>
                  <a:lnTo>
                    <a:pt x="16" y="10"/>
                  </a:lnTo>
                  <a:lnTo>
                    <a:pt x="16" y="8"/>
                  </a:lnTo>
                  <a:lnTo>
                    <a:pt x="16" y="4"/>
                  </a:lnTo>
                  <a:lnTo>
                    <a:pt x="14" y="6"/>
                  </a:lnTo>
                  <a:lnTo>
                    <a:pt x="12" y="4"/>
                  </a:lnTo>
                  <a:lnTo>
                    <a:pt x="8" y="4"/>
                  </a:lnTo>
                  <a:lnTo>
                    <a:pt x="6" y="2"/>
                  </a:lnTo>
                  <a:close/>
                </a:path>
              </a:pathLst>
            </a:custGeom>
            <a:solidFill>
              <a:srgbClr val="0071B4">
                <a:alpha val="25098"/>
              </a:srgbClr>
            </a:solidFill>
            <a:ln w="9525">
              <a:noFill/>
              <a:round/>
              <a:headEnd/>
              <a:tailEnd/>
            </a:ln>
          </p:spPr>
          <p:txBody>
            <a:bodyPr/>
            <a:lstStyle/>
            <a:p>
              <a:endParaRPr lang="en-US"/>
            </a:p>
          </p:txBody>
        </p:sp>
        <p:sp>
          <p:nvSpPr>
            <p:cNvPr id="11318" name="Freeform 623"/>
            <p:cNvSpPr>
              <a:spLocks/>
            </p:cNvSpPr>
            <p:nvPr/>
          </p:nvSpPr>
          <p:spPr bwMode="auto">
            <a:xfrm>
              <a:off x="4541" y="2972"/>
              <a:ext cx="14" cy="28"/>
            </a:xfrm>
            <a:custGeom>
              <a:avLst/>
              <a:gdLst>
                <a:gd name="T0" fmla="*/ 12 w 14"/>
                <a:gd name="T1" fmla="*/ 10 h 28"/>
                <a:gd name="T2" fmla="*/ 12 w 14"/>
                <a:gd name="T3" fmla="*/ 8 h 28"/>
                <a:gd name="T4" fmla="*/ 14 w 14"/>
                <a:gd name="T5" fmla="*/ 6 h 28"/>
                <a:gd name="T6" fmla="*/ 14 w 14"/>
                <a:gd name="T7" fmla="*/ 2 h 28"/>
                <a:gd name="T8" fmla="*/ 10 w 14"/>
                <a:gd name="T9" fmla="*/ 0 h 28"/>
                <a:gd name="T10" fmla="*/ 6 w 14"/>
                <a:gd name="T11" fmla="*/ 2 h 28"/>
                <a:gd name="T12" fmla="*/ 6 w 14"/>
                <a:gd name="T13" fmla="*/ 2 h 28"/>
                <a:gd name="T14" fmla="*/ 4 w 14"/>
                <a:gd name="T15" fmla="*/ 6 h 28"/>
                <a:gd name="T16" fmla="*/ 4 w 14"/>
                <a:gd name="T17" fmla="*/ 12 h 28"/>
                <a:gd name="T18" fmla="*/ 4 w 14"/>
                <a:gd name="T19" fmla="*/ 14 h 28"/>
                <a:gd name="T20" fmla="*/ 0 w 14"/>
                <a:gd name="T21" fmla="*/ 14 h 28"/>
                <a:gd name="T22" fmla="*/ 0 w 14"/>
                <a:gd name="T23" fmla="*/ 18 h 28"/>
                <a:gd name="T24" fmla="*/ 0 w 14"/>
                <a:gd name="T25" fmla="*/ 20 h 28"/>
                <a:gd name="T26" fmla="*/ 2 w 14"/>
                <a:gd name="T27" fmla="*/ 22 h 28"/>
                <a:gd name="T28" fmla="*/ 4 w 14"/>
                <a:gd name="T29" fmla="*/ 24 h 28"/>
                <a:gd name="T30" fmla="*/ 6 w 14"/>
                <a:gd name="T31" fmla="*/ 24 h 28"/>
                <a:gd name="T32" fmla="*/ 8 w 14"/>
                <a:gd name="T33" fmla="*/ 28 h 28"/>
                <a:gd name="T34" fmla="*/ 10 w 14"/>
                <a:gd name="T35" fmla="*/ 26 h 28"/>
                <a:gd name="T36" fmla="*/ 10 w 14"/>
                <a:gd name="T37" fmla="*/ 24 h 28"/>
                <a:gd name="T38" fmla="*/ 10 w 14"/>
                <a:gd name="T39" fmla="*/ 24 h 28"/>
                <a:gd name="T40" fmla="*/ 10 w 14"/>
                <a:gd name="T41" fmla="*/ 22 h 28"/>
                <a:gd name="T42" fmla="*/ 10 w 14"/>
                <a:gd name="T43" fmla="*/ 16 h 28"/>
                <a:gd name="T44" fmla="*/ 12 w 14"/>
                <a:gd name="T45" fmla="*/ 1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28"/>
                <a:gd name="T71" fmla="*/ 14 w 14"/>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28">
                  <a:moveTo>
                    <a:pt x="12" y="10"/>
                  </a:moveTo>
                  <a:lnTo>
                    <a:pt x="12" y="8"/>
                  </a:lnTo>
                  <a:lnTo>
                    <a:pt x="14" y="6"/>
                  </a:lnTo>
                  <a:lnTo>
                    <a:pt x="14" y="2"/>
                  </a:lnTo>
                  <a:lnTo>
                    <a:pt x="10" y="0"/>
                  </a:lnTo>
                  <a:lnTo>
                    <a:pt x="6" y="2"/>
                  </a:lnTo>
                  <a:lnTo>
                    <a:pt x="4" y="6"/>
                  </a:lnTo>
                  <a:lnTo>
                    <a:pt x="4" y="12"/>
                  </a:lnTo>
                  <a:lnTo>
                    <a:pt x="4" y="14"/>
                  </a:lnTo>
                  <a:lnTo>
                    <a:pt x="0" y="14"/>
                  </a:lnTo>
                  <a:lnTo>
                    <a:pt x="0" y="18"/>
                  </a:lnTo>
                  <a:lnTo>
                    <a:pt x="0" y="20"/>
                  </a:lnTo>
                  <a:lnTo>
                    <a:pt x="2" y="22"/>
                  </a:lnTo>
                  <a:lnTo>
                    <a:pt x="4" y="24"/>
                  </a:lnTo>
                  <a:lnTo>
                    <a:pt x="6" y="24"/>
                  </a:lnTo>
                  <a:lnTo>
                    <a:pt x="8" y="28"/>
                  </a:lnTo>
                  <a:lnTo>
                    <a:pt x="10" y="26"/>
                  </a:lnTo>
                  <a:lnTo>
                    <a:pt x="10" y="24"/>
                  </a:lnTo>
                  <a:lnTo>
                    <a:pt x="10" y="22"/>
                  </a:lnTo>
                  <a:lnTo>
                    <a:pt x="10" y="16"/>
                  </a:lnTo>
                  <a:lnTo>
                    <a:pt x="12" y="10"/>
                  </a:lnTo>
                  <a:close/>
                </a:path>
              </a:pathLst>
            </a:custGeom>
            <a:solidFill>
              <a:srgbClr val="0071B4">
                <a:alpha val="25098"/>
              </a:srgbClr>
            </a:solidFill>
            <a:ln w="9525">
              <a:noFill/>
              <a:round/>
              <a:headEnd/>
              <a:tailEnd/>
            </a:ln>
          </p:spPr>
          <p:txBody>
            <a:bodyPr/>
            <a:lstStyle/>
            <a:p>
              <a:endParaRPr lang="en-US"/>
            </a:p>
          </p:txBody>
        </p:sp>
        <p:sp>
          <p:nvSpPr>
            <p:cNvPr id="11319" name="Freeform 624"/>
            <p:cNvSpPr>
              <a:spLocks/>
            </p:cNvSpPr>
            <p:nvPr/>
          </p:nvSpPr>
          <p:spPr bwMode="auto">
            <a:xfrm>
              <a:off x="4535" y="2948"/>
              <a:ext cx="0" cy="8"/>
            </a:xfrm>
            <a:custGeom>
              <a:avLst/>
              <a:gdLst>
                <a:gd name="T0" fmla="*/ 0 h 8"/>
                <a:gd name="T1" fmla="*/ 0 h 8"/>
                <a:gd name="T2" fmla="*/ 4 h 8"/>
                <a:gd name="T3" fmla="*/ 6 h 8"/>
                <a:gd name="T4" fmla="*/ 8 h 8"/>
                <a:gd name="T5" fmla="*/ 6 h 8"/>
                <a:gd name="T6" fmla="*/ 0 h 8"/>
                <a:gd name="T7" fmla="*/ 0 60000 65536"/>
                <a:gd name="T8" fmla="*/ 0 60000 65536"/>
                <a:gd name="T9" fmla="*/ 0 60000 65536"/>
                <a:gd name="T10" fmla="*/ 0 60000 65536"/>
                <a:gd name="T11" fmla="*/ 0 60000 65536"/>
                <a:gd name="T12" fmla="*/ 0 60000 65536"/>
                <a:gd name="T13" fmla="*/ 0 60000 65536"/>
                <a:gd name="T14" fmla="*/ 0 h 8"/>
                <a:gd name="T15" fmla="*/ 8 h 8"/>
              </a:gdLst>
              <a:ahLst/>
              <a:cxnLst>
                <a:cxn ang="T7">
                  <a:pos x="0" y="T0"/>
                </a:cxn>
                <a:cxn ang="T8">
                  <a:pos x="0" y="T1"/>
                </a:cxn>
                <a:cxn ang="T9">
                  <a:pos x="0" y="T2"/>
                </a:cxn>
                <a:cxn ang="T10">
                  <a:pos x="0" y="T3"/>
                </a:cxn>
                <a:cxn ang="T11">
                  <a:pos x="0" y="T4"/>
                </a:cxn>
                <a:cxn ang="T12">
                  <a:pos x="0" y="T5"/>
                </a:cxn>
                <a:cxn ang="T13">
                  <a:pos x="0" y="T6"/>
                </a:cxn>
              </a:cxnLst>
              <a:rect l="0" t="T14" r="0" b="T15"/>
              <a:pathLst>
                <a:path h="8">
                  <a:moveTo>
                    <a:pt x="0" y="0"/>
                  </a:moveTo>
                  <a:lnTo>
                    <a:pt x="0" y="0"/>
                  </a:lnTo>
                  <a:lnTo>
                    <a:pt x="0" y="4"/>
                  </a:lnTo>
                  <a:lnTo>
                    <a:pt x="0" y="6"/>
                  </a:lnTo>
                  <a:lnTo>
                    <a:pt x="0" y="8"/>
                  </a:lnTo>
                  <a:lnTo>
                    <a:pt x="0" y="6"/>
                  </a:lnTo>
                  <a:lnTo>
                    <a:pt x="0" y="0"/>
                  </a:lnTo>
                  <a:close/>
                </a:path>
              </a:pathLst>
            </a:custGeom>
            <a:solidFill>
              <a:srgbClr val="0071B4">
                <a:alpha val="25098"/>
              </a:srgbClr>
            </a:solidFill>
            <a:ln w="9525">
              <a:noFill/>
              <a:round/>
              <a:headEnd/>
              <a:tailEnd/>
            </a:ln>
          </p:spPr>
          <p:txBody>
            <a:bodyPr/>
            <a:lstStyle/>
            <a:p>
              <a:endParaRPr lang="en-US"/>
            </a:p>
          </p:txBody>
        </p:sp>
        <p:sp>
          <p:nvSpPr>
            <p:cNvPr id="11320" name="Freeform 625"/>
            <p:cNvSpPr>
              <a:spLocks/>
            </p:cNvSpPr>
            <p:nvPr/>
          </p:nvSpPr>
          <p:spPr bwMode="auto">
            <a:xfrm>
              <a:off x="4762" y="2550"/>
              <a:ext cx="4" cy="8"/>
            </a:xfrm>
            <a:custGeom>
              <a:avLst/>
              <a:gdLst>
                <a:gd name="T0" fmla="*/ 2 w 4"/>
                <a:gd name="T1" fmla="*/ 0 h 8"/>
                <a:gd name="T2" fmla="*/ 0 w 4"/>
                <a:gd name="T3" fmla="*/ 4 h 8"/>
                <a:gd name="T4" fmla="*/ 2 w 4"/>
                <a:gd name="T5" fmla="*/ 8 h 8"/>
                <a:gd name="T6" fmla="*/ 4 w 4"/>
                <a:gd name="T7" fmla="*/ 8 h 8"/>
                <a:gd name="T8" fmla="*/ 4 w 4"/>
                <a:gd name="T9" fmla="*/ 2 h 8"/>
                <a:gd name="T10" fmla="*/ 4 w 4"/>
                <a:gd name="T11" fmla="*/ 2 h 8"/>
                <a:gd name="T12" fmla="*/ 4 w 4"/>
                <a:gd name="T13" fmla="*/ 0 h 8"/>
                <a:gd name="T14" fmla="*/ 2 w 4"/>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2" y="0"/>
                  </a:moveTo>
                  <a:lnTo>
                    <a:pt x="0" y="4"/>
                  </a:lnTo>
                  <a:lnTo>
                    <a:pt x="2" y="8"/>
                  </a:lnTo>
                  <a:lnTo>
                    <a:pt x="4" y="8"/>
                  </a:lnTo>
                  <a:lnTo>
                    <a:pt x="4" y="2"/>
                  </a:lnTo>
                  <a:lnTo>
                    <a:pt x="4" y="0"/>
                  </a:lnTo>
                  <a:lnTo>
                    <a:pt x="2" y="0"/>
                  </a:lnTo>
                  <a:close/>
                </a:path>
              </a:pathLst>
            </a:custGeom>
            <a:solidFill>
              <a:srgbClr val="0071B4">
                <a:alpha val="25098"/>
              </a:srgbClr>
            </a:solidFill>
            <a:ln w="9525">
              <a:noFill/>
              <a:round/>
              <a:headEnd/>
              <a:tailEnd/>
            </a:ln>
          </p:spPr>
          <p:txBody>
            <a:bodyPr/>
            <a:lstStyle/>
            <a:p>
              <a:endParaRPr lang="en-US"/>
            </a:p>
          </p:txBody>
        </p:sp>
        <p:sp>
          <p:nvSpPr>
            <p:cNvPr id="11321" name="Freeform 626"/>
            <p:cNvSpPr>
              <a:spLocks/>
            </p:cNvSpPr>
            <p:nvPr/>
          </p:nvSpPr>
          <p:spPr bwMode="auto">
            <a:xfrm>
              <a:off x="4549" y="2942"/>
              <a:ext cx="4" cy="6"/>
            </a:xfrm>
            <a:custGeom>
              <a:avLst/>
              <a:gdLst>
                <a:gd name="T0" fmla="*/ 4 w 4"/>
                <a:gd name="T1" fmla="*/ 2 h 6"/>
                <a:gd name="T2" fmla="*/ 2 w 4"/>
                <a:gd name="T3" fmla="*/ 2 h 6"/>
                <a:gd name="T4" fmla="*/ 0 w 4"/>
                <a:gd name="T5" fmla="*/ 0 h 6"/>
                <a:gd name="T6" fmla="*/ 0 w 4"/>
                <a:gd name="T7" fmla="*/ 0 h 6"/>
                <a:gd name="T8" fmla="*/ 0 w 4"/>
                <a:gd name="T9" fmla="*/ 0 h 6"/>
                <a:gd name="T10" fmla="*/ 0 w 4"/>
                <a:gd name="T11" fmla="*/ 0 h 6"/>
                <a:gd name="T12" fmla="*/ 2 w 4"/>
                <a:gd name="T13" fmla="*/ 4 h 6"/>
                <a:gd name="T14" fmla="*/ 4 w 4"/>
                <a:gd name="T15" fmla="*/ 4 h 6"/>
                <a:gd name="T16" fmla="*/ 4 w 4"/>
                <a:gd name="T17" fmla="*/ 6 h 6"/>
                <a:gd name="T18" fmla="*/ 4 w 4"/>
                <a:gd name="T19" fmla="*/ 4 h 6"/>
                <a:gd name="T20" fmla="*/ 4 w 4"/>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4" y="2"/>
                  </a:moveTo>
                  <a:lnTo>
                    <a:pt x="2" y="2"/>
                  </a:lnTo>
                  <a:lnTo>
                    <a:pt x="0" y="0"/>
                  </a:lnTo>
                  <a:lnTo>
                    <a:pt x="2" y="4"/>
                  </a:lnTo>
                  <a:lnTo>
                    <a:pt x="4" y="4"/>
                  </a:lnTo>
                  <a:lnTo>
                    <a:pt x="4" y="6"/>
                  </a:lnTo>
                  <a:lnTo>
                    <a:pt x="4" y="4"/>
                  </a:lnTo>
                  <a:lnTo>
                    <a:pt x="4" y="2"/>
                  </a:lnTo>
                  <a:close/>
                </a:path>
              </a:pathLst>
            </a:custGeom>
            <a:solidFill>
              <a:srgbClr val="0071B4">
                <a:alpha val="25098"/>
              </a:srgbClr>
            </a:solidFill>
            <a:ln w="9525">
              <a:noFill/>
              <a:round/>
              <a:headEnd/>
              <a:tailEnd/>
            </a:ln>
          </p:spPr>
          <p:txBody>
            <a:bodyPr/>
            <a:lstStyle/>
            <a:p>
              <a:endParaRPr lang="en-US"/>
            </a:p>
          </p:txBody>
        </p:sp>
        <p:sp>
          <p:nvSpPr>
            <p:cNvPr id="11322" name="Freeform 627"/>
            <p:cNvSpPr>
              <a:spLocks/>
            </p:cNvSpPr>
            <p:nvPr/>
          </p:nvSpPr>
          <p:spPr bwMode="auto">
            <a:xfrm>
              <a:off x="4553" y="2968"/>
              <a:ext cx="9" cy="26"/>
            </a:xfrm>
            <a:custGeom>
              <a:avLst/>
              <a:gdLst>
                <a:gd name="T0" fmla="*/ 2 w 9"/>
                <a:gd name="T1" fmla="*/ 24 h 26"/>
                <a:gd name="T2" fmla="*/ 6 w 9"/>
                <a:gd name="T3" fmla="*/ 16 h 26"/>
                <a:gd name="T4" fmla="*/ 9 w 9"/>
                <a:gd name="T5" fmla="*/ 12 h 26"/>
                <a:gd name="T6" fmla="*/ 9 w 9"/>
                <a:gd name="T7" fmla="*/ 0 h 26"/>
                <a:gd name="T8" fmla="*/ 9 w 9"/>
                <a:gd name="T9" fmla="*/ 0 h 26"/>
                <a:gd name="T10" fmla="*/ 7 w 9"/>
                <a:gd name="T11" fmla="*/ 2 h 26"/>
                <a:gd name="T12" fmla="*/ 0 w 9"/>
                <a:gd name="T13" fmla="*/ 20 h 26"/>
                <a:gd name="T14" fmla="*/ 2 w 9"/>
                <a:gd name="T15" fmla="*/ 26 h 26"/>
                <a:gd name="T16" fmla="*/ 2 w 9"/>
                <a:gd name="T17" fmla="*/ 24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26"/>
                <a:gd name="T29" fmla="*/ 9 w 9"/>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26">
                  <a:moveTo>
                    <a:pt x="2" y="24"/>
                  </a:moveTo>
                  <a:lnTo>
                    <a:pt x="6" y="16"/>
                  </a:lnTo>
                  <a:lnTo>
                    <a:pt x="9" y="12"/>
                  </a:lnTo>
                  <a:lnTo>
                    <a:pt x="9" y="0"/>
                  </a:lnTo>
                  <a:lnTo>
                    <a:pt x="7" y="2"/>
                  </a:lnTo>
                  <a:lnTo>
                    <a:pt x="0" y="20"/>
                  </a:lnTo>
                  <a:lnTo>
                    <a:pt x="2" y="26"/>
                  </a:lnTo>
                  <a:lnTo>
                    <a:pt x="2" y="24"/>
                  </a:lnTo>
                  <a:close/>
                </a:path>
              </a:pathLst>
            </a:custGeom>
            <a:solidFill>
              <a:srgbClr val="0071B4">
                <a:alpha val="25098"/>
              </a:srgbClr>
            </a:solidFill>
            <a:ln w="9525">
              <a:noFill/>
              <a:round/>
              <a:headEnd/>
              <a:tailEnd/>
            </a:ln>
          </p:spPr>
          <p:txBody>
            <a:bodyPr/>
            <a:lstStyle/>
            <a:p>
              <a:endParaRPr lang="en-US"/>
            </a:p>
          </p:txBody>
        </p:sp>
        <p:sp>
          <p:nvSpPr>
            <p:cNvPr id="11323" name="Freeform 628"/>
            <p:cNvSpPr>
              <a:spLocks/>
            </p:cNvSpPr>
            <p:nvPr/>
          </p:nvSpPr>
          <p:spPr bwMode="auto">
            <a:xfrm>
              <a:off x="4531" y="2936"/>
              <a:ext cx="6" cy="4"/>
            </a:xfrm>
            <a:custGeom>
              <a:avLst/>
              <a:gdLst>
                <a:gd name="T0" fmla="*/ 4 w 6"/>
                <a:gd name="T1" fmla="*/ 0 h 4"/>
                <a:gd name="T2" fmla="*/ 2 w 6"/>
                <a:gd name="T3" fmla="*/ 0 h 4"/>
                <a:gd name="T4" fmla="*/ 0 w 6"/>
                <a:gd name="T5" fmla="*/ 2 h 4"/>
                <a:gd name="T6" fmla="*/ 2 w 6"/>
                <a:gd name="T7" fmla="*/ 2 h 4"/>
                <a:gd name="T8" fmla="*/ 2 w 6"/>
                <a:gd name="T9" fmla="*/ 4 h 4"/>
                <a:gd name="T10" fmla="*/ 4 w 6"/>
                <a:gd name="T11" fmla="*/ 4 h 4"/>
                <a:gd name="T12" fmla="*/ 6 w 6"/>
                <a:gd name="T13" fmla="*/ 2 h 4"/>
                <a:gd name="T14" fmla="*/ 4 w 6"/>
                <a:gd name="T15" fmla="*/ 0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2" y="0"/>
                  </a:lnTo>
                  <a:lnTo>
                    <a:pt x="0" y="2"/>
                  </a:lnTo>
                  <a:lnTo>
                    <a:pt x="2" y="2"/>
                  </a:lnTo>
                  <a:lnTo>
                    <a:pt x="2" y="4"/>
                  </a:lnTo>
                  <a:lnTo>
                    <a:pt x="4" y="4"/>
                  </a:lnTo>
                  <a:lnTo>
                    <a:pt x="6" y="2"/>
                  </a:lnTo>
                  <a:lnTo>
                    <a:pt x="4" y="0"/>
                  </a:lnTo>
                  <a:close/>
                </a:path>
              </a:pathLst>
            </a:custGeom>
            <a:solidFill>
              <a:srgbClr val="0071B4">
                <a:alpha val="25098"/>
              </a:srgbClr>
            </a:solidFill>
            <a:ln w="9525">
              <a:noFill/>
              <a:round/>
              <a:headEnd/>
              <a:tailEnd/>
            </a:ln>
          </p:spPr>
          <p:txBody>
            <a:bodyPr/>
            <a:lstStyle/>
            <a:p>
              <a:endParaRPr lang="en-US"/>
            </a:p>
          </p:txBody>
        </p:sp>
        <p:sp>
          <p:nvSpPr>
            <p:cNvPr id="11324" name="Freeform 629"/>
            <p:cNvSpPr>
              <a:spLocks/>
            </p:cNvSpPr>
            <p:nvPr/>
          </p:nvSpPr>
          <p:spPr bwMode="auto">
            <a:xfrm>
              <a:off x="4592" y="2631"/>
              <a:ext cx="10" cy="6"/>
            </a:xfrm>
            <a:custGeom>
              <a:avLst/>
              <a:gdLst>
                <a:gd name="T0" fmla="*/ 6 w 10"/>
                <a:gd name="T1" fmla="*/ 0 h 6"/>
                <a:gd name="T2" fmla="*/ 2 w 10"/>
                <a:gd name="T3" fmla="*/ 2 h 6"/>
                <a:gd name="T4" fmla="*/ 0 w 10"/>
                <a:gd name="T5" fmla="*/ 4 h 6"/>
                <a:gd name="T6" fmla="*/ 0 w 10"/>
                <a:gd name="T7" fmla="*/ 6 h 6"/>
                <a:gd name="T8" fmla="*/ 8 w 10"/>
                <a:gd name="T9" fmla="*/ 4 h 6"/>
                <a:gd name="T10" fmla="*/ 10 w 10"/>
                <a:gd name="T11" fmla="*/ 2 h 6"/>
                <a:gd name="T12" fmla="*/ 10 w 10"/>
                <a:gd name="T13" fmla="*/ 0 h 6"/>
                <a:gd name="T14" fmla="*/ 6 w 10"/>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6"/>
                <a:gd name="T26" fmla="*/ 10 w 10"/>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6">
                  <a:moveTo>
                    <a:pt x="6" y="0"/>
                  </a:moveTo>
                  <a:lnTo>
                    <a:pt x="2" y="2"/>
                  </a:lnTo>
                  <a:lnTo>
                    <a:pt x="0" y="4"/>
                  </a:lnTo>
                  <a:lnTo>
                    <a:pt x="0" y="6"/>
                  </a:lnTo>
                  <a:lnTo>
                    <a:pt x="8" y="4"/>
                  </a:lnTo>
                  <a:lnTo>
                    <a:pt x="10" y="2"/>
                  </a:lnTo>
                  <a:lnTo>
                    <a:pt x="10" y="0"/>
                  </a:lnTo>
                  <a:lnTo>
                    <a:pt x="6" y="0"/>
                  </a:lnTo>
                  <a:close/>
                </a:path>
              </a:pathLst>
            </a:custGeom>
            <a:solidFill>
              <a:srgbClr val="0071B4">
                <a:alpha val="25098"/>
              </a:srgbClr>
            </a:solidFill>
            <a:ln w="9525">
              <a:noFill/>
              <a:round/>
              <a:headEnd/>
              <a:tailEnd/>
            </a:ln>
          </p:spPr>
          <p:txBody>
            <a:bodyPr/>
            <a:lstStyle/>
            <a:p>
              <a:endParaRPr lang="en-US"/>
            </a:p>
          </p:txBody>
        </p:sp>
        <p:sp>
          <p:nvSpPr>
            <p:cNvPr id="11325" name="Freeform 630"/>
            <p:cNvSpPr>
              <a:spLocks/>
            </p:cNvSpPr>
            <p:nvPr/>
          </p:nvSpPr>
          <p:spPr bwMode="auto">
            <a:xfrm>
              <a:off x="1976" y="2956"/>
              <a:ext cx="2" cy="2"/>
            </a:xfrm>
            <a:custGeom>
              <a:avLst/>
              <a:gdLst>
                <a:gd name="T0" fmla="*/ 0 w 2"/>
                <a:gd name="T1" fmla="*/ 2 h 2"/>
                <a:gd name="T2" fmla="*/ 2 w 2"/>
                <a:gd name="T3" fmla="*/ 0 h 2"/>
                <a:gd name="T4" fmla="*/ 2 w 2"/>
                <a:gd name="T5" fmla="*/ 0 h 2"/>
                <a:gd name="T6" fmla="*/ 0 w 2"/>
                <a:gd name="T7" fmla="*/ 0 h 2"/>
                <a:gd name="T8" fmla="*/ 0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2" y="0"/>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326" name="Freeform 631"/>
            <p:cNvSpPr>
              <a:spLocks/>
            </p:cNvSpPr>
            <p:nvPr/>
          </p:nvSpPr>
          <p:spPr bwMode="auto">
            <a:xfrm>
              <a:off x="1980" y="2906"/>
              <a:ext cx="2" cy="6"/>
            </a:xfrm>
            <a:custGeom>
              <a:avLst/>
              <a:gdLst>
                <a:gd name="T0" fmla="*/ 0 w 2"/>
                <a:gd name="T1" fmla="*/ 4 h 6"/>
                <a:gd name="T2" fmla="*/ 2 w 2"/>
                <a:gd name="T3" fmla="*/ 6 h 6"/>
                <a:gd name="T4" fmla="*/ 2 w 2"/>
                <a:gd name="T5" fmla="*/ 6 h 6"/>
                <a:gd name="T6" fmla="*/ 2 w 2"/>
                <a:gd name="T7" fmla="*/ 4 h 6"/>
                <a:gd name="T8" fmla="*/ 2 w 2"/>
                <a:gd name="T9" fmla="*/ 0 h 6"/>
                <a:gd name="T10" fmla="*/ 2 w 2"/>
                <a:gd name="T11" fmla="*/ 0 h 6"/>
                <a:gd name="T12" fmla="*/ 0 w 2"/>
                <a:gd name="T13" fmla="*/ 0 h 6"/>
                <a:gd name="T14" fmla="*/ 0 w 2"/>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6"/>
                <a:gd name="T26" fmla="*/ 2 w 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6">
                  <a:moveTo>
                    <a:pt x="0" y="4"/>
                  </a:moveTo>
                  <a:lnTo>
                    <a:pt x="2" y="6"/>
                  </a:lnTo>
                  <a:lnTo>
                    <a:pt x="2" y="4"/>
                  </a:lnTo>
                  <a:lnTo>
                    <a:pt x="2" y="0"/>
                  </a:lnTo>
                  <a:lnTo>
                    <a:pt x="0" y="0"/>
                  </a:lnTo>
                  <a:lnTo>
                    <a:pt x="0" y="4"/>
                  </a:lnTo>
                  <a:close/>
                </a:path>
              </a:pathLst>
            </a:custGeom>
            <a:solidFill>
              <a:srgbClr val="0071B4">
                <a:alpha val="25098"/>
              </a:srgbClr>
            </a:solidFill>
            <a:ln w="9525">
              <a:noFill/>
              <a:round/>
              <a:headEnd/>
              <a:tailEnd/>
            </a:ln>
          </p:spPr>
          <p:txBody>
            <a:bodyPr/>
            <a:lstStyle/>
            <a:p>
              <a:endParaRPr lang="en-US"/>
            </a:p>
          </p:txBody>
        </p:sp>
        <p:sp>
          <p:nvSpPr>
            <p:cNvPr id="11327" name="Freeform 632"/>
            <p:cNvSpPr>
              <a:spLocks/>
            </p:cNvSpPr>
            <p:nvPr/>
          </p:nvSpPr>
          <p:spPr bwMode="auto">
            <a:xfrm>
              <a:off x="1984" y="2938"/>
              <a:ext cx="2" cy="4"/>
            </a:xfrm>
            <a:custGeom>
              <a:avLst/>
              <a:gdLst>
                <a:gd name="T0" fmla="*/ 0 w 2"/>
                <a:gd name="T1" fmla="*/ 2 h 4"/>
                <a:gd name="T2" fmla="*/ 0 w 2"/>
                <a:gd name="T3" fmla="*/ 4 h 4"/>
                <a:gd name="T4" fmla="*/ 2 w 2"/>
                <a:gd name="T5" fmla="*/ 4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0" y="4"/>
                  </a:lnTo>
                  <a:lnTo>
                    <a:pt x="2" y="4"/>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328" name="Freeform 633"/>
            <p:cNvSpPr>
              <a:spLocks/>
            </p:cNvSpPr>
            <p:nvPr/>
          </p:nvSpPr>
          <p:spPr bwMode="auto">
            <a:xfrm>
              <a:off x="1974" y="2884"/>
              <a:ext cx="2" cy="2"/>
            </a:xfrm>
            <a:custGeom>
              <a:avLst/>
              <a:gdLst>
                <a:gd name="T0" fmla="*/ 0 w 2"/>
                <a:gd name="T1" fmla="*/ 0 h 2"/>
                <a:gd name="T2" fmla="*/ 0 w 2"/>
                <a:gd name="T3" fmla="*/ 0 h 2"/>
                <a:gd name="T4" fmla="*/ 0 w 2"/>
                <a:gd name="T5" fmla="*/ 2 h 2"/>
                <a:gd name="T6" fmla="*/ 0 w 2"/>
                <a:gd name="T7" fmla="*/ 2 h 2"/>
                <a:gd name="T8" fmla="*/ 2 w 2"/>
                <a:gd name="T9" fmla="*/ 0 h 2"/>
                <a:gd name="T10" fmla="*/ 2 w 2"/>
                <a:gd name="T11" fmla="*/ 0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0"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329" name="Freeform 634"/>
            <p:cNvSpPr>
              <a:spLocks/>
            </p:cNvSpPr>
            <p:nvPr/>
          </p:nvSpPr>
          <p:spPr bwMode="auto">
            <a:xfrm>
              <a:off x="1974" y="2892"/>
              <a:ext cx="8" cy="8"/>
            </a:xfrm>
            <a:custGeom>
              <a:avLst/>
              <a:gdLst>
                <a:gd name="T0" fmla="*/ 6 w 8"/>
                <a:gd name="T1" fmla="*/ 2 h 8"/>
                <a:gd name="T2" fmla="*/ 6 w 8"/>
                <a:gd name="T3" fmla="*/ 0 h 8"/>
                <a:gd name="T4" fmla="*/ 4 w 8"/>
                <a:gd name="T5" fmla="*/ 0 h 8"/>
                <a:gd name="T6" fmla="*/ 4 w 8"/>
                <a:gd name="T7" fmla="*/ 4 h 8"/>
                <a:gd name="T8" fmla="*/ 2 w 8"/>
                <a:gd name="T9" fmla="*/ 2 h 8"/>
                <a:gd name="T10" fmla="*/ 0 w 8"/>
                <a:gd name="T11" fmla="*/ 6 h 8"/>
                <a:gd name="T12" fmla="*/ 0 w 8"/>
                <a:gd name="T13" fmla="*/ 8 h 8"/>
                <a:gd name="T14" fmla="*/ 2 w 8"/>
                <a:gd name="T15" fmla="*/ 8 h 8"/>
                <a:gd name="T16" fmla="*/ 4 w 8"/>
                <a:gd name="T17" fmla="*/ 6 h 8"/>
                <a:gd name="T18" fmla="*/ 4 w 8"/>
                <a:gd name="T19" fmla="*/ 4 h 8"/>
                <a:gd name="T20" fmla="*/ 6 w 8"/>
                <a:gd name="T21" fmla="*/ 4 h 8"/>
                <a:gd name="T22" fmla="*/ 8 w 8"/>
                <a:gd name="T23" fmla="*/ 4 h 8"/>
                <a:gd name="T24" fmla="*/ 8 w 8"/>
                <a:gd name="T25" fmla="*/ 4 h 8"/>
                <a:gd name="T26" fmla="*/ 6 w 8"/>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6" y="2"/>
                  </a:moveTo>
                  <a:lnTo>
                    <a:pt x="6" y="0"/>
                  </a:lnTo>
                  <a:lnTo>
                    <a:pt x="4" y="0"/>
                  </a:lnTo>
                  <a:lnTo>
                    <a:pt x="4" y="4"/>
                  </a:lnTo>
                  <a:lnTo>
                    <a:pt x="2" y="2"/>
                  </a:lnTo>
                  <a:lnTo>
                    <a:pt x="0" y="6"/>
                  </a:lnTo>
                  <a:lnTo>
                    <a:pt x="0" y="8"/>
                  </a:lnTo>
                  <a:lnTo>
                    <a:pt x="2" y="8"/>
                  </a:lnTo>
                  <a:lnTo>
                    <a:pt x="4" y="6"/>
                  </a:lnTo>
                  <a:lnTo>
                    <a:pt x="4" y="4"/>
                  </a:lnTo>
                  <a:lnTo>
                    <a:pt x="6" y="4"/>
                  </a:lnTo>
                  <a:lnTo>
                    <a:pt x="8" y="4"/>
                  </a:lnTo>
                  <a:lnTo>
                    <a:pt x="6" y="2"/>
                  </a:lnTo>
                  <a:close/>
                </a:path>
              </a:pathLst>
            </a:custGeom>
            <a:solidFill>
              <a:srgbClr val="0071B4">
                <a:alpha val="25098"/>
              </a:srgbClr>
            </a:solidFill>
            <a:ln w="9525">
              <a:noFill/>
              <a:round/>
              <a:headEnd/>
              <a:tailEnd/>
            </a:ln>
          </p:spPr>
          <p:txBody>
            <a:bodyPr/>
            <a:lstStyle/>
            <a:p>
              <a:endParaRPr lang="en-US"/>
            </a:p>
          </p:txBody>
        </p:sp>
        <p:sp>
          <p:nvSpPr>
            <p:cNvPr id="11330" name="Freeform 635"/>
            <p:cNvSpPr>
              <a:spLocks/>
            </p:cNvSpPr>
            <p:nvPr/>
          </p:nvSpPr>
          <p:spPr bwMode="auto">
            <a:xfrm>
              <a:off x="1253" y="2697"/>
              <a:ext cx="6" cy="8"/>
            </a:xfrm>
            <a:custGeom>
              <a:avLst/>
              <a:gdLst>
                <a:gd name="T0" fmla="*/ 4 w 6"/>
                <a:gd name="T1" fmla="*/ 4 h 8"/>
                <a:gd name="T2" fmla="*/ 4 w 6"/>
                <a:gd name="T3" fmla="*/ 4 h 8"/>
                <a:gd name="T4" fmla="*/ 0 w 6"/>
                <a:gd name="T5" fmla="*/ 0 h 8"/>
                <a:gd name="T6" fmla="*/ 0 w 6"/>
                <a:gd name="T7" fmla="*/ 0 h 8"/>
                <a:gd name="T8" fmla="*/ 0 w 6"/>
                <a:gd name="T9" fmla="*/ 0 h 8"/>
                <a:gd name="T10" fmla="*/ 4 w 6"/>
                <a:gd name="T11" fmla="*/ 8 h 8"/>
                <a:gd name="T12" fmla="*/ 6 w 6"/>
                <a:gd name="T13" fmla="*/ 8 h 8"/>
                <a:gd name="T14" fmla="*/ 6 w 6"/>
                <a:gd name="T15" fmla="*/ 6 h 8"/>
                <a:gd name="T16" fmla="*/ 4 w 6"/>
                <a:gd name="T17" fmla="*/ 6 h 8"/>
                <a:gd name="T18" fmla="*/ 4 w 6"/>
                <a:gd name="T19" fmla="*/ 4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4" y="4"/>
                  </a:moveTo>
                  <a:lnTo>
                    <a:pt x="4" y="4"/>
                  </a:lnTo>
                  <a:lnTo>
                    <a:pt x="0" y="0"/>
                  </a:lnTo>
                  <a:lnTo>
                    <a:pt x="4" y="8"/>
                  </a:lnTo>
                  <a:lnTo>
                    <a:pt x="6" y="8"/>
                  </a:lnTo>
                  <a:lnTo>
                    <a:pt x="6" y="6"/>
                  </a:lnTo>
                  <a:lnTo>
                    <a:pt x="4" y="6"/>
                  </a:lnTo>
                  <a:lnTo>
                    <a:pt x="4" y="4"/>
                  </a:lnTo>
                  <a:close/>
                </a:path>
              </a:pathLst>
            </a:custGeom>
            <a:solidFill>
              <a:srgbClr val="0071B4">
                <a:alpha val="25098"/>
              </a:srgbClr>
            </a:solidFill>
            <a:ln w="9525">
              <a:noFill/>
              <a:round/>
              <a:headEnd/>
              <a:tailEnd/>
            </a:ln>
          </p:spPr>
          <p:txBody>
            <a:bodyPr/>
            <a:lstStyle/>
            <a:p>
              <a:endParaRPr lang="en-US"/>
            </a:p>
          </p:txBody>
        </p:sp>
        <p:sp>
          <p:nvSpPr>
            <p:cNvPr id="11331" name="Freeform 636"/>
            <p:cNvSpPr>
              <a:spLocks/>
            </p:cNvSpPr>
            <p:nvPr/>
          </p:nvSpPr>
          <p:spPr bwMode="auto">
            <a:xfrm>
              <a:off x="1267" y="2701"/>
              <a:ext cx="4" cy="8"/>
            </a:xfrm>
            <a:custGeom>
              <a:avLst/>
              <a:gdLst>
                <a:gd name="T0" fmla="*/ 2 w 4"/>
                <a:gd name="T1" fmla="*/ 0 h 8"/>
                <a:gd name="T2" fmla="*/ 0 w 4"/>
                <a:gd name="T3" fmla="*/ 0 h 8"/>
                <a:gd name="T4" fmla="*/ 0 w 4"/>
                <a:gd name="T5" fmla="*/ 4 h 8"/>
                <a:gd name="T6" fmla="*/ 0 w 4"/>
                <a:gd name="T7" fmla="*/ 6 h 8"/>
                <a:gd name="T8" fmla="*/ 0 w 4"/>
                <a:gd name="T9" fmla="*/ 6 h 8"/>
                <a:gd name="T10" fmla="*/ 2 w 4"/>
                <a:gd name="T11" fmla="*/ 8 h 8"/>
                <a:gd name="T12" fmla="*/ 4 w 4"/>
                <a:gd name="T13" fmla="*/ 8 h 8"/>
                <a:gd name="T14" fmla="*/ 4 w 4"/>
                <a:gd name="T15" fmla="*/ 4 h 8"/>
                <a:gd name="T16" fmla="*/ 2 w 4"/>
                <a:gd name="T17" fmla="*/ 2 h 8"/>
                <a:gd name="T18" fmla="*/ 2 w 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8"/>
                <a:gd name="T32" fmla="*/ 4 w 4"/>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8">
                  <a:moveTo>
                    <a:pt x="2" y="0"/>
                  </a:moveTo>
                  <a:lnTo>
                    <a:pt x="0" y="0"/>
                  </a:lnTo>
                  <a:lnTo>
                    <a:pt x="0" y="4"/>
                  </a:lnTo>
                  <a:lnTo>
                    <a:pt x="0" y="6"/>
                  </a:lnTo>
                  <a:lnTo>
                    <a:pt x="2" y="8"/>
                  </a:lnTo>
                  <a:lnTo>
                    <a:pt x="4" y="8"/>
                  </a:lnTo>
                  <a:lnTo>
                    <a:pt x="4" y="4"/>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332" name="Freeform 637"/>
            <p:cNvSpPr>
              <a:spLocks/>
            </p:cNvSpPr>
            <p:nvPr/>
          </p:nvSpPr>
          <p:spPr bwMode="auto">
            <a:xfrm>
              <a:off x="1988" y="2966"/>
              <a:ext cx="4" cy="4"/>
            </a:xfrm>
            <a:custGeom>
              <a:avLst/>
              <a:gdLst>
                <a:gd name="T0" fmla="*/ 0 w 4"/>
                <a:gd name="T1" fmla="*/ 4 h 4"/>
                <a:gd name="T2" fmla="*/ 2 w 4"/>
                <a:gd name="T3" fmla="*/ 4 h 4"/>
                <a:gd name="T4" fmla="*/ 2 w 4"/>
                <a:gd name="T5" fmla="*/ 4 h 4"/>
                <a:gd name="T6" fmla="*/ 4 w 4"/>
                <a:gd name="T7" fmla="*/ 2 h 4"/>
                <a:gd name="T8" fmla="*/ 4 w 4"/>
                <a:gd name="T9" fmla="*/ 0 h 4"/>
                <a:gd name="T10" fmla="*/ 4 w 4"/>
                <a:gd name="T11" fmla="*/ 2 h 4"/>
                <a:gd name="T12" fmla="*/ 2 w 4"/>
                <a:gd name="T13" fmla="*/ 2 h 4"/>
                <a:gd name="T14" fmla="*/ 0 w 4"/>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4"/>
                  </a:moveTo>
                  <a:lnTo>
                    <a:pt x="2" y="4"/>
                  </a:lnTo>
                  <a:lnTo>
                    <a:pt x="4" y="2"/>
                  </a:lnTo>
                  <a:lnTo>
                    <a:pt x="4" y="0"/>
                  </a:lnTo>
                  <a:lnTo>
                    <a:pt x="4" y="2"/>
                  </a:lnTo>
                  <a:lnTo>
                    <a:pt x="2" y="2"/>
                  </a:lnTo>
                  <a:lnTo>
                    <a:pt x="0" y="4"/>
                  </a:lnTo>
                  <a:close/>
                </a:path>
              </a:pathLst>
            </a:custGeom>
            <a:solidFill>
              <a:srgbClr val="0071B4">
                <a:alpha val="25098"/>
              </a:srgbClr>
            </a:solidFill>
            <a:ln w="9525">
              <a:noFill/>
              <a:round/>
              <a:headEnd/>
              <a:tailEnd/>
            </a:ln>
          </p:spPr>
          <p:txBody>
            <a:bodyPr/>
            <a:lstStyle/>
            <a:p>
              <a:endParaRPr lang="en-US"/>
            </a:p>
          </p:txBody>
        </p:sp>
        <p:sp>
          <p:nvSpPr>
            <p:cNvPr id="11333" name="Freeform 638"/>
            <p:cNvSpPr>
              <a:spLocks/>
            </p:cNvSpPr>
            <p:nvPr/>
          </p:nvSpPr>
          <p:spPr bwMode="auto">
            <a:xfrm>
              <a:off x="1986" y="2928"/>
              <a:ext cx="2" cy="6"/>
            </a:xfrm>
            <a:custGeom>
              <a:avLst/>
              <a:gdLst>
                <a:gd name="T0" fmla="*/ 2 w 2"/>
                <a:gd name="T1" fmla="*/ 4 h 6"/>
                <a:gd name="T2" fmla="*/ 2 w 2"/>
                <a:gd name="T3" fmla="*/ 2 h 6"/>
                <a:gd name="T4" fmla="*/ 0 w 2"/>
                <a:gd name="T5" fmla="*/ 0 h 6"/>
                <a:gd name="T6" fmla="*/ 0 w 2"/>
                <a:gd name="T7" fmla="*/ 4 h 6"/>
                <a:gd name="T8" fmla="*/ 0 w 2"/>
                <a:gd name="T9" fmla="*/ 6 h 6"/>
                <a:gd name="T10" fmla="*/ 2 w 2"/>
                <a:gd name="T11" fmla="*/ 4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4"/>
                  </a:moveTo>
                  <a:lnTo>
                    <a:pt x="2" y="2"/>
                  </a:lnTo>
                  <a:lnTo>
                    <a:pt x="0" y="0"/>
                  </a:lnTo>
                  <a:lnTo>
                    <a:pt x="0" y="4"/>
                  </a:lnTo>
                  <a:lnTo>
                    <a:pt x="0" y="6"/>
                  </a:lnTo>
                  <a:lnTo>
                    <a:pt x="2" y="4"/>
                  </a:lnTo>
                  <a:close/>
                </a:path>
              </a:pathLst>
            </a:custGeom>
            <a:solidFill>
              <a:srgbClr val="0071B4">
                <a:alpha val="25098"/>
              </a:srgbClr>
            </a:solidFill>
            <a:ln w="9525">
              <a:noFill/>
              <a:round/>
              <a:headEnd/>
              <a:tailEnd/>
            </a:ln>
          </p:spPr>
          <p:txBody>
            <a:bodyPr/>
            <a:lstStyle/>
            <a:p>
              <a:endParaRPr lang="en-US"/>
            </a:p>
          </p:txBody>
        </p:sp>
        <p:sp>
          <p:nvSpPr>
            <p:cNvPr id="11334" name="Freeform 639"/>
            <p:cNvSpPr>
              <a:spLocks/>
            </p:cNvSpPr>
            <p:nvPr/>
          </p:nvSpPr>
          <p:spPr bwMode="auto">
            <a:xfrm>
              <a:off x="4543" y="2976"/>
              <a:ext cx="2" cy="4"/>
            </a:xfrm>
            <a:custGeom>
              <a:avLst/>
              <a:gdLst>
                <a:gd name="T0" fmla="*/ 2 w 2"/>
                <a:gd name="T1" fmla="*/ 0 h 4"/>
                <a:gd name="T2" fmla="*/ 0 w 2"/>
                <a:gd name="T3" fmla="*/ 0 h 4"/>
                <a:gd name="T4" fmla="*/ 0 w 2"/>
                <a:gd name="T5" fmla="*/ 2 h 4"/>
                <a:gd name="T6" fmla="*/ 0 w 2"/>
                <a:gd name="T7" fmla="*/ 2 h 4"/>
                <a:gd name="T8" fmla="*/ 0 w 2"/>
                <a:gd name="T9" fmla="*/ 4 h 4"/>
                <a:gd name="T10" fmla="*/ 0 w 2"/>
                <a:gd name="T11" fmla="*/ 4 h 4"/>
                <a:gd name="T12" fmla="*/ 0 w 2"/>
                <a:gd name="T13" fmla="*/ 4 h 4"/>
                <a:gd name="T14" fmla="*/ 2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0"/>
                  </a:moveTo>
                  <a:lnTo>
                    <a:pt x="0" y="0"/>
                  </a:lnTo>
                  <a:lnTo>
                    <a:pt x="0" y="2"/>
                  </a:lnTo>
                  <a:lnTo>
                    <a:pt x="0" y="4"/>
                  </a:lnTo>
                  <a:lnTo>
                    <a:pt x="2" y="0"/>
                  </a:lnTo>
                  <a:close/>
                </a:path>
              </a:pathLst>
            </a:custGeom>
            <a:solidFill>
              <a:srgbClr val="0071B4">
                <a:alpha val="25098"/>
              </a:srgbClr>
            </a:solidFill>
            <a:ln w="9525">
              <a:noFill/>
              <a:round/>
              <a:headEnd/>
              <a:tailEnd/>
            </a:ln>
          </p:spPr>
          <p:txBody>
            <a:bodyPr/>
            <a:lstStyle/>
            <a:p>
              <a:endParaRPr lang="en-US"/>
            </a:p>
          </p:txBody>
        </p:sp>
        <p:sp>
          <p:nvSpPr>
            <p:cNvPr id="11335" name="Freeform 640"/>
            <p:cNvSpPr>
              <a:spLocks/>
            </p:cNvSpPr>
            <p:nvPr/>
          </p:nvSpPr>
          <p:spPr bwMode="auto">
            <a:xfrm>
              <a:off x="4632" y="2639"/>
              <a:ext cx="2" cy="4"/>
            </a:xfrm>
            <a:custGeom>
              <a:avLst/>
              <a:gdLst>
                <a:gd name="T0" fmla="*/ 2 w 2"/>
                <a:gd name="T1" fmla="*/ 0 h 4"/>
                <a:gd name="T2" fmla="*/ 0 w 2"/>
                <a:gd name="T3" fmla="*/ 2 h 4"/>
                <a:gd name="T4" fmla="*/ 2 w 2"/>
                <a:gd name="T5" fmla="*/ 4 h 4"/>
                <a:gd name="T6" fmla="*/ 2 w 2"/>
                <a:gd name="T7" fmla="*/ 2 h 4"/>
                <a:gd name="T8" fmla="*/ 2 w 2"/>
                <a:gd name="T9" fmla="*/ 0 h 4"/>
                <a:gd name="T10" fmla="*/ 2 w 2"/>
                <a:gd name="T11" fmla="*/ 0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0" y="2"/>
                  </a:lnTo>
                  <a:lnTo>
                    <a:pt x="2" y="4"/>
                  </a:lnTo>
                  <a:lnTo>
                    <a:pt x="2" y="2"/>
                  </a:lnTo>
                  <a:lnTo>
                    <a:pt x="2" y="0"/>
                  </a:lnTo>
                  <a:close/>
                </a:path>
              </a:pathLst>
            </a:custGeom>
            <a:solidFill>
              <a:srgbClr val="0071B4">
                <a:alpha val="25098"/>
              </a:srgbClr>
            </a:solidFill>
            <a:ln w="9525">
              <a:noFill/>
              <a:round/>
              <a:headEnd/>
              <a:tailEnd/>
            </a:ln>
          </p:spPr>
          <p:txBody>
            <a:bodyPr/>
            <a:lstStyle/>
            <a:p>
              <a:endParaRPr lang="en-US"/>
            </a:p>
          </p:txBody>
        </p:sp>
        <p:sp>
          <p:nvSpPr>
            <p:cNvPr id="11336" name="Freeform 641"/>
            <p:cNvSpPr>
              <a:spLocks/>
            </p:cNvSpPr>
            <p:nvPr/>
          </p:nvSpPr>
          <p:spPr bwMode="auto">
            <a:xfrm>
              <a:off x="4636" y="2611"/>
              <a:ext cx="2" cy="6"/>
            </a:xfrm>
            <a:custGeom>
              <a:avLst/>
              <a:gdLst>
                <a:gd name="T0" fmla="*/ 2 w 2"/>
                <a:gd name="T1" fmla="*/ 4 h 6"/>
                <a:gd name="T2" fmla="*/ 2 w 2"/>
                <a:gd name="T3" fmla="*/ 2 h 6"/>
                <a:gd name="T4" fmla="*/ 2 w 2"/>
                <a:gd name="T5" fmla="*/ 0 h 6"/>
                <a:gd name="T6" fmla="*/ 0 w 2"/>
                <a:gd name="T7" fmla="*/ 2 h 6"/>
                <a:gd name="T8" fmla="*/ 2 w 2"/>
                <a:gd name="T9" fmla="*/ 4 h 6"/>
                <a:gd name="T10" fmla="*/ 2 w 2"/>
                <a:gd name="T11" fmla="*/ 6 h 6"/>
                <a:gd name="T12" fmla="*/ 2 w 2"/>
                <a:gd name="T13" fmla="*/ 4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2" y="4"/>
                  </a:moveTo>
                  <a:lnTo>
                    <a:pt x="2" y="2"/>
                  </a:lnTo>
                  <a:lnTo>
                    <a:pt x="2" y="0"/>
                  </a:lnTo>
                  <a:lnTo>
                    <a:pt x="0" y="2"/>
                  </a:lnTo>
                  <a:lnTo>
                    <a:pt x="2" y="4"/>
                  </a:lnTo>
                  <a:lnTo>
                    <a:pt x="2" y="6"/>
                  </a:lnTo>
                  <a:lnTo>
                    <a:pt x="2" y="4"/>
                  </a:lnTo>
                  <a:close/>
                </a:path>
              </a:pathLst>
            </a:custGeom>
            <a:solidFill>
              <a:srgbClr val="0071B4">
                <a:alpha val="25098"/>
              </a:srgbClr>
            </a:solidFill>
            <a:ln w="9525">
              <a:noFill/>
              <a:round/>
              <a:headEnd/>
              <a:tailEnd/>
            </a:ln>
          </p:spPr>
          <p:txBody>
            <a:bodyPr/>
            <a:lstStyle/>
            <a:p>
              <a:endParaRPr lang="en-US"/>
            </a:p>
          </p:txBody>
        </p:sp>
        <p:sp>
          <p:nvSpPr>
            <p:cNvPr id="11337" name="Freeform 642"/>
            <p:cNvSpPr>
              <a:spLocks/>
            </p:cNvSpPr>
            <p:nvPr/>
          </p:nvSpPr>
          <p:spPr bwMode="auto">
            <a:xfrm>
              <a:off x="4634" y="2617"/>
              <a:ext cx="2" cy="4"/>
            </a:xfrm>
            <a:custGeom>
              <a:avLst/>
              <a:gdLst>
                <a:gd name="T0" fmla="*/ 0 w 2"/>
                <a:gd name="T1" fmla="*/ 2 h 4"/>
                <a:gd name="T2" fmla="*/ 0 w 2"/>
                <a:gd name="T3" fmla="*/ 4 h 4"/>
                <a:gd name="T4" fmla="*/ 2 w 2"/>
                <a:gd name="T5" fmla="*/ 2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0" y="4"/>
                  </a:lnTo>
                  <a:lnTo>
                    <a:pt x="2" y="2"/>
                  </a:lnTo>
                  <a:lnTo>
                    <a:pt x="2" y="0"/>
                  </a:lnTo>
                  <a:lnTo>
                    <a:pt x="0" y="2"/>
                  </a:lnTo>
                  <a:close/>
                </a:path>
              </a:pathLst>
            </a:custGeom>
            <a:solidFill>
              <a:srgbClr val="0071B4">
                <a:alpha val="25098"/>
              </a:srgbClr>
            </a:solidFill>
            <a:ln w="9525">
              <a:noFill/>
              <a:round/>
              <a:headEnd/>
              <a:tailEnd/>
            </a:ln>
          </p:spPr>
          <p:txBody>
            <a:bodyPr/>
            <a:lstStyle/>
            <a:p>
              <a:endParaRPr lang="en-US"/>
            </a:p>
          </p:txBody>
        </p:sp>
        <p:sp>
          <p:nvSpPr>
            <p:cNvPr id="11338" name="Freeform 643"/>
            <p:cNvSpPr>
              <a:spLocks/>
            </p:cNvSpPr>
            <p:nvPr/>
          </p:nvSpPr>
          <p:spPr bwMode="auto">
            <a:xfrm>
              <a:off x="4505" y="2954"/>
              <a:ext cx="4" cy="4"/>
            </a:xfrm>
            <a:custGeom>
              <a:avLst/>
              <a:gdLst>
                <a:gd name="T0" fmla="*/ 4 w 4"/>
                <a:gd name="T1" fmla="*/ 2 h 4"/>
                <a:gd name="T2" fmla="*/ 4 w 4"/>
                <a:gd name="T3" fmla="*/ 2 h 4"/>
                <a:gd name="T4" fmla="*/ 2 w 4"/>
                <a:gd name="T5" fmla="*/ 2 h 4"/>
                <a:gd name="T6" fmla="*/ 0 w 4"/>
                <a:gd name="T7" fmla="*/ 0 h 4"/>
                <a:gd name="T8" fmla="*/ 2 w 4"/>
                <a:gd name="T9" fmla="*/ 2 h 4"/>
                <a:gd name="T10" fmla="*/ 2 w 4"/>
                <a:gd name="T11" fmla="*/ 4 h 4"/>
                <a:gd name="T12" fmla="*/ 4 w 4"/>
                <a:gd name="T13" fmla="*/ 4 h 4"/>
                <a:gd name="T14" fmla="*/ 4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2"/>
                  </a:moveTo>
                  <a:lnTo>
                    <a:pt x="4" y="2"/>
                  </a:lnTo>
                  <a:lnTo>
                    <a:pt x="2" y="2"/>
                  </a:lnTo>
                  <a:lnTo>
                    <a:pt x="0" y="0"/>
                  </a:lnTo>
                  <a:lnTo>
                    <a:pt x="2" y="2"/>
                  </a:lnTo>
                  <a:lnTo>
                    <a:pt x="2" y="4"/>
                  </a:lnTo>
                  <a:lnTo>
                    <a:pt x="4" y="4"/>
                  </a:lnTo>
                  <a:lnTo>
                    <a:pt x="4" y="2"/>
                  </a:lnTo>
                  <a:close/>
                </a:path>
              </a:pathLst>
            </a:custGeom>
            <a:solidFill>
              <a:srgbClr val="0071B4">
                <a:alpha val="25098"/>
              </a:srgbClr>
            </a:solidFill>
            <a:ln w="9525">
              <a:noFill/>
              <a:round/>
              <a:headEnd/>
              <a:tailEnd/>
            </a:ln>
          </p:spPr>
          <p:txBody>
            <a:bodyPr/>
            <a:lstStyle/>
            <a:p>
              <a:endParaRPr lang="en-US"/>
            </a:p>
          </p:txBody>
        </p:sp>
        <p:sp>
          <p:nvSpPr>
            <p:cNvPr id="11339" name="Freeform 644"/>
            <p:cNvSpPr>
              <a:spLocks/>
            </p:cNvSpPr>
            <p:nvPr/>
          </p:nvSpPr>
          <p:spPr bwMode="auto">
            <a:xfrm>
              <a:off x="4636" y="2711"/>
              <a:ext cx="4" cy="6"/>
            </a:xfrm>
            <a:custGeom>
              <a:avLst/>
              <a:gdLst>
                <a:gd name="T0" fmla="*/ 0 w 4"/>
                <a:gd name="T1" fmla="*/ 4 h 6"/>
                <a:gd name="T2" fmla="*/ 0 w 4"/>
                <a:gd name="T3" fmla="*/ 6 h 6"/>
                <a:gd name="T4" fmla="*/ 0 w 4"/>
                <a:gd name="T5" fmla="*/ 6 h 6"/>
                <a:gd name="T6" fmla="*/ 0 w 4"/>
                <a:gd name="T7" fmla="*/ 6 h 6"/>
                <a:gd name="T8" fmla="*/ 2 w 4"/>
                <a:gd name="T9" fmla="*/ 6 h 6"/>
                <a:gd name="T10" fmla="*/ 2 w 4"/>
                <a:gd name="T11" fmla="*/ 4 h 6"/>
                <a:gd name="T12" fmla="*/ 4 w 4"/>
                <a:gd name="T13" fmla="*/ 2 h 6"/>
                <a:gd name="T14" fmla="*/ 4 w 4"/>
                <a:gd name="T15" fmla="*/ 2 h 6"/>
                <a:gd name="T16" fmla="*/ 4 w 4"/>
                <a:gd name="T17" fmla="*/ 0 h 6"/>
                <a:gd name="T18" fmla="*/ 2 w 4"/>
                <a:gd name="T19" fmla="*/ 2 h 6"/>
                <a:gd name="T20" fmla="*/ 0 w 4"/>
                <a:gd name="T21" fmla="*/ 2 h 6"/>
                <a:gd name="T22" fmla="*/ 0 w 4"/>
                <a:gd name="T23" fmla="*/ 4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6"/>
                <a:gd name="T38" fmla="*/ 4 w 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6">
                  <a:moveTo>
                    <a:pt x="0" y="4"/>
                  </a:moveTo>
                  <a:lnTo>
                    <a:pt x="0" y="6"/>
                  </a:lnTo>
                  <a:lnTo>
                    <a:pt x="2" y="6"/>
                  </a:lnTo>
                  <a:lnTo>
                    <a:pt x="2" y="4"/>
                  </a:lnTo>
                  <a:lnTo>
                    <a:pt x="4" y="2"/>
                  </a:lnTo>
                  <a:lnTo>
                    <a:pt x="4" y="0"/>
                  </a:lnTo>
                  <a:lnTo>
                    <a:pt x="2" y="2"/>
                  </a:lnTo>
                  <a:lnTo>
                    <a:pt x="0" y="2"/>
                  </a:lnTo>
                  <a:lnTo>
                    <a:pt x="0" y="4"/>
                  </a:lnTo>
                  <a:close/>
                </a:path>
              </a:pathLst>
            </a:custGeom>
            <a:solidFill>
              <a:srgbClr val="0071B4">
                <a:alpha val="25098"/>
              </a:srgbClr>
            </a:solidFill>
            <a:ln w="9525">
              <a:noFill/>
              <a:round/>
              <a:headEnd/>
              <a:tailEnd/>
            </a:ln>
          </p:spPr>
          <p:txBody>
            <a:bodyPr/>
            <a:lstStyle/>
            <a:p>
              <a:endParaRPr lang="en-US"/>
            </a:p>
          </p:txBody>
        </p:sp>
        <p:sp>
          <p:nvSpPr>
            <p:cNvPr id="11340" name="Freeform 645"/>
            <p:cNvSpPr>
              <a:spLocks/>
            </p:cNvSpPr>
            <p:nvPr/>
          </p:nvSpPr>
          <p:spPr bwMode="auto">
            <a:xfrm>
              <a:off x="4614" y="2737"/>
              <a:ext cx="6" cy="12"/>
            </a:xfrm>
            <a:custGeom>
              <a:avLst/>
              <a:gdLst>
                <a:gd name="T0" fmla="*/ 0 w 6"/>
                <a:gd name="T1" fmla="*/ 10 h 12"/>
                <a:gd name="T2" fmla="*/ 2 w 6"/>
                <a:gd name="T3" fmla="*/ 8 h 12"/>
                <a:gd name="T4" fmla="*/ 2 w 6"/>
                <a:gd name="T5" fmla="*/ 8 h 12"/>
                <a:gd name="T6" fmla="*/ 4 w 6"/>
                <a:gd name="T7" fmla="*/ 6 h 12"/>
                <a:gd name="T8" fmla="*/ 6 w 6"/>
                <a:gd name="T9" fmla="*/ 6 h 12"/>
                <a:gd name="T10" fmla="*/ 6 w 6"/>
                <a:gd name="T11" fmla="*/ 2 h 12"/>
                <a:gd name="T12" fmla="*/ 6 w 6"/>
                <a:gd name="T13" fmla="*/ 0 h 12"/>
                <a:gd name="T14" fmla="*/ 6 w 6"/>
                <a:gd name="T15" fmla="*/ 2 h 12"/>
                <a:gd name="T16" fmla="*/ 4 w 6"/>
                <a:gd name="T17" fmla="*/ 4 h 12"/>
                <a:gd name="T18" fmla="*/ 2 w 6"/>
                <a:gd name="T19" fmla="*/ 4 h 12"/>
                <a:gd name="T20" fmla="*/ 2 w 6"/>
                <a:gd name="T21" fmla="*/ 6 h 12"/>
                <a:gd name="T22" fmla="*/ 0 w 6"/>
                <a:gd name="T23" fmla="*/ 6 h 12"/>
                <a:gd name="T24" fmla="*/ 0 w 6"/>
                <a:gd name="T25" fmla="*/ 8 h 12"/>
                <a:gd name="T26" fmla="*/ 0 w 6"/>
                <a:gd name="T27" fmla="*/ 10 h 12"/>
                <a:gd name="T28" fmla="*/ 0 w 6"/>
                <a:gd name="T29" fmla="*/ 12 h 12"/>
                <a:gd name="T30" fmla="*/ 0 w 6"/>
                <a:gd name="T31" fmla="*/ 12 h 12"/>
                <a:gd name="T32" fmla="*/ 0 w 6"/>
                <a:gd name="T33" fmla="*/ 1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2"/>
                <a:gd name="T53" fmla="*/ 6 w 6"/>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2">
                  <a:moveTo>
                    <a:pt x="0" y="10"/>
                  </a:moveTo>
                  <a:lnTo>
                    <a:pt x="2" y="8"/>
                  </a:lnTo>
                  <a:lnTo>
                    <a:pt x="4" y="6"/>
                  </a:lnTo>
                  <a:lnTo>
                    <a:pt x="6" y="6"/>
                  </a:lnTo>
                  <a:lnTo>
                    <a:pt x="6" y="2"/>
                  </a:lnTo>
                  <a:lnTo>
                    <a:pt x="6" y="0"/>
                  </a:lnTo>
                  <a:lnTo>
                    <a:pt x="6" y="2"/>
                  </a:lnTo>
                  <a:lnTo>
                    <a:pt x="4" y="4"/>
                  </a:lnTo>
                  <a:lnTo>
                    <a:pt x="2" y="4"/>
                  </a:lnTo>
                  <a:lnTo>
                    <a:pt x="2" y="6"/>
                  </a:lnTo>
                  <a:lnTo>
                    <a:pt x="0" y="6"/>
                  </a:lnTo>
                  <a:lnTo>
                    <a:pt x="0" y="8"/>
                  </a:lnTo>
                  <a:lnTo>
                    <a:pt x="0" y="10"/>
                  </a:lnTo>
                  <a:lnTo>
                    <a:pt x="0" y="12"/>
                  </a:lnTo>
                  <a:lnTo>
                    <a:pt x="0" y="10"/>
                  </a:lnTo>
                  <a:close/>
                </a:path>
              </a:pathLst>
            </a:custGeom>
            <a:solidFill>
              <a:srgbClr val="0071B4">
                <a:alpha val="25098"/>
              </a:srgbClr>
            </a:solidFill>
            <a:ln w="9525">
              <a:noFill/>
              <a:round/>
              <a:headEnd/>
              <a:tailEnd/>
            </a:ln>
          </p:spPr>
          <p:txBody>
            <a:bodyPr/>
            <a:lstStyle/>
            <a:p>
              <a:endParaRPr lang="en-US"/>
            </a:p>
          </p:txBody>
        </p:sp>
        <p:sp>
          <p:nvSpPr>
            <p:cNvPr id="11341" name="Freeform 646"/>
            <p:cNvSpPr>
              <a:spLocks/>
            </p:cNvSpPr>
            <p:nvPr/>
          </p:nvSpPr>
          <p:spPr bwMode="auto">
            <a:xfrm>
              <a:off x="4658" y="2562"/>
              <a:ext cx="2" cy="2"/>
            </a:xfrm>
            <a:custGeom>
              <a:avLst/>
              <a:gdLst>
                <a:gd name="T0" fmla="*/ 0 w 2"/>
                <a:gd name="T1" fmla="*/ 0 h 2"/>
                <a:gd name="T2" fmla="*/ 0 w 2"/>
                <a:gd name="T3" fmla="*/ 0 h 2"/>
                <a:gd name="T4" fmla="*/ 0 w 2"/>
                <a:gd name="T5" fmla="*/ 2 h 2"/>
                <a:gd name="T6" fmla="*/ 0 w 2"/>
                <a:gd name="T7" fmla="*/ 2 h 2"/>
                <a:gd name="T8" fmla="*/ 2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0"/>
                  </a:lnTo>
                  <a:lnTo>
                    <a:pt x="0" y="2"/>
                  </a:lnTo>
                  <a:lnTo>
                    <a:pt x="2" y="0"/>
                  </a:lnTo>
                  <a:lnTo>
                    <a:pt x="0" y="0"/>
                  </a:lnTo>
                  <a:close/>
                </a:path>
              </a:pathLst>
            </a:custGeom>
            <a:solidFill>
              <a:srgbClr val="0071B4">
                <a:alpha val="25098"/>
              </a:srgbClr>
            </a:solidFill>
            <a:ln w="9525">
              <a:noFill/>
              <a:round/>
              <a:headEnd/>
              <a:tailEnd/>
            </a:ln>
          </p:spPr>
          <p:txBody>
            <a:bodyPr/>
            <a:lstStyle/>
            <a:p>
              <a:endParaRPr lang="en-US"/>
            </a:p>
          </p:txBody>
        </p:sp>
        <p:sp>
          <p:nvSpPr>
            <p:cNvPr id="11342" name="Freeform 647"/>
            <p:cNvSpPr>
              <a:spLocks/>
            </p:cNvSpPr>
            <p:nvPr/>
          </p:nvSpPr>
          <p:spPr bwMode="auto">
            <a:xfrm>
              <a:off x="4660" y="2492"/>
              <a:ext cx="155" cy="139"/>
            </a:xfrm>
            <a:custGeom>
              <a:avLst/>
              <a:gdLst>
                <a:gd name="T0" fmla="*/ 24 w 155"/>
                <a:gd name="T1" fmla="*/ 107 h 139"/>
                <a:gd name="T2" fmla="*/ 16 w 155"/>
                <a:gd name="T3" fmla="*/ 117 h 139"/>
                <a:gd name="T4" fmla="*/ 0 w 155"/>
                <a:gd name="T5" fmla="*/ 131 h 139"/>
                <a:gd name="T6" fmla="*/ 8 w 155"/>
                <a:gd name="T7" fmla="*/ 131 h 139"/>
                <a:gd name="T8" fmla="*/ 18 w 155"/>
                <a:gd name="T9" fmla="*/ 131 h 139"/>
                <a:gd name="T10" fmla="*/ 24 w 155"/>
                <a:gd name="T11" fmla="*/ 127 h 139"/>
                <a:gd name="T12" fmla="*/ 48 w 155"/>
                <a:gd name="T13" fmla="*/ 117 h 139"/>
                <a:gd name="T14" fmla="*/ 62 w 155"/>
                <a:gd name="T15" fmla="*/ 119 h 139"/>
                <a:gd name="T16" fmla="*/ 60 w 155"/>
                <a:gd name="T17" fmla="*/ 125 h 139"/>
                <a:gd name="T18" fmla="*/ 62 w 155"/>
                <a:gd name="T19" fmla="*/ 135 h 139"/>
                <a:gd name="T20" fmla="*/ 70 w 155"/>
                <a:gd name="T21" fmla="*/ 137 h 139"/>
                <a:gd name="T22" fmla="*/ 80 w 155"/>
                <a:gd name="T23" fmla="*/ 127 h 139"/>
                <a:gd name="T24" fmla="*/ 84 w 155"/>
                <a:gd name="T25" fmla="*/ 123 h 139"/>
                <a:gd name="T26" fmla="*/ 84 w 155"/>
                <a:gd name="T27" fmla="*/ 113 h 139"/>
                <a:gd name="T28" fmla="*/ 86 w 155"/>
                <a:gd name="T29" fmla="*/ 117 h 139"/>
                <a:gd name="T30" fmla="*/ 88 w 155"/>
                <a:gd name="T31" fmla="*/ 119 h 139"/>
                <a:gd name="T32" fmla="*/ 102 w 155"/>
                <a:gd name="T33" fmla="*/ 121 h 139"/>
                <a:gd name="T34" fmla="*/ 110 w 155"/>
                <a:gd name="T35" fmla="*/ 115 h 139"/>
                <a:gd name="T36" fmla="*/ 116 w 155"/>
                <a:gd name="T37" fmla="*/ 117 h 139"/>
                <a:gd name="T38" fmla="*/ 122 w 155"/>
                <a:gd name="T39" fmla="*/ 109 h 139"/>
                <a:gd name="T40" fmla="*/ 127 w 155"/>
                <a:gd name="T41" fmla="*/ 103 h 139"/>
                <a:gd name="T42" fmla="*/ 125 w 155"/>
                <a:gd name="T43" fmla="*/ 113 h 139"/>
                <a:gd name="T44" fmla="*/ 135 w 155"/>
                <a:gd name="T45" fmla="*/ 103 h 139"/>
                <a:gd name="T46" fmla="*/ 135 w 155"/>
                <a:gd name="T47" fmla="*/ 97 h 139"/>
                <a:gd name="T48" fmla="*/ 141 w 155"/>
                <a:gd name="T49" fmla="*/ 80 h 139"/>
                <a:gd name="T50" fmla="*/ 145 w 155"/>
                <a:gd name="T51" fmla="*/ 56 h 139"/>
                <a:gd name="T52" fmla="*/ 151 w 155"/>
                <a:gd name="T53" fmla="*/ 44 h 139"/>
                <a:gd name="T54" fmla="*/ 155 w 155"/>
                <a:gd name="T55" fmla="*/ 40 h 139"/>
                <a:gd name="T56" fmla="*/ 147 w 155"/>
                <a:gd name="T57" fmla="*/ 12 h 139"/>
                <a:gd name="T58" fmla="*/ 143 w 155"/>
                <a:gd name="T59" fmla="*/ 0 h 139"/>
                <a:gd name="T60" fmla="*/ 137 w 155"/>
                <a:gd name="T61" fmla="*/ 2 h 139"/>
                <a:gd name="T62" fmla="*/ 143 w 155"/>
                <a:gd name="T63" fmla="*/ 2 h 139"/>
                <a:gd name="T64" fmla="*/ 141 w 155"/>
                <a:gd name="T65" fmla="*/ 10 h 139"/>
                <a:gd name="T66" fmla="*/ 135 w 155"/>
                <a:gd name="T67" fmla="*/ 10 h 139"/>
                <a:gd name="T68" fmla="*/ 131 w 155"/>
                <a:gd name="T69" fmla="*/ 6 h 139"/>
                <a:gd name="T70" fmla="*/ 127 w 155"/>
                <a:gd name="T71" fmla="*/ 12 h 139"/>
                <a:gd name="T72" fmla="*/ 123 w 155"/>
                <a:gd name="T73" fmla="*/ 28 h 139"/>
                <a:gd name="T74" fmla="*/ 118 w 155"/>
                <a:gd name="T75" fmla="*/ 62 h 139"/>
                <a:gd name="T76" fmla="*/ 108 w 155"/>
                <a:gd name="T77" fmla="*/ 72 h 139"/>
                <a:gd name="T78" fmla="*/ 90 w 155"/>
                <a:gd name="T79" fmla="*/ 83 h 139"/>
                <a:gd name="T80" fmla="*/ 86 w 155"/>
                <a:gd name="T81" fmla="*/ 80 h 139"/>
                <a:gd name="T82" fmla="*/ 88 w 155"/>
                <a:gd name="T83" fmla="*/ 76 h 139"/>
                <a:gd name="T84" fmla="*/ 88 w 155"/>
                <a:gd name="T85" fmla="*/ 72 h 139"/>
                <a:gd name="T86" fmla="*/ 80 w 155"/>
                <a:gd name="T87" fmla="*/ 85 h 139"/>
                <a:gd name="T88" fmla="*/ 68 w 155"/>
                <a:gd name="T89" fmla="*/ 105 h 139"/>
                <a:gd name="T90" fmla="*/ 60 w 155"/>
                <a:gd name="T91" fmla="*/ 101 h 13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5"/>
                <a:gd name="T139" fmla="*/ 0 h 139"/>
                <a:gd name="T140" fmla="*/ 155 w 155"/>
                <a:gd name="T141" fmla="*/ 139 h 13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5" h="139">
                  <a:moveTo>
                    <a:pt x="34" y="105"/>
                  </a:moveTo>
                  <a:lnTo>
                    <a:pt x="30" y="103"/>
                  </a:lnTo>
                  <a:lnTo>
                    <a:pt x="24" y="107"/>
                  </a:lnTo>
                  <a:lnTo>
                    <a:pt x="22" y="111"/>
                  </a:lnTo>
                  <a:lnTo>
                    <a:pt x="18" y="113"/>
                  </a:lnTo>
                  <a:lnTo>
                    <a:pt x="16" y="117"/>
                  </a:lnTo>
                  <a:lnTo>
                    <a:pt x="6" y="123"/>
                  </a:lnTo>
                  <a:lnTo>
                    <a:pt x="0" y="125"/>
                  </a:lnTo>
                  <a:lnTo>
                    <a:pt x="0" y="131"/>
                  </a:lnTo>
                  <a:lnTo>
                    <a:pt x="4" y="131"/>
                  </a:lnTo>
                  <a:lnTo>
                    <a:pt x="6" y="131"/>
                  </a:lnTo>
                  <a:lnTo>
                    <a:pt x="8" y="131"/>
                  </a:lnTo>
                  <a:lnTo>
                    <a:pt x="10" y="129"/>
                  </a:lnTo>
                  <a:lnTo>
                    <a:pt x="16" y="133"/>
                  </a:lnTo>
                  <a:lnTo>
                    <a:pt x="18" y="131"/>
                  </a:lnTo>
                  <a:lnTo>
                    <a:pt x="20" y="125"/>
                  </a:lnTo>
                  <a:lnTo>
                    <a:pt x="22" y="125"/>
                  </a:lnTo>
                  <a:lnTo>
                    <a:pt x="24" y="127"/>
                  </a:lnTo>
                  <a:lnTo>
                    <a:pt x="40" y="121"/>
                  </a:lnTo>
                  <a:lnTo>
                    <a:pt x="42" y="123"/>
                  </a:lnTo>
                  <a:lnTo>
                    <a:pt x="48" y="117"/>
                  </a:lnTo>
                  <a:lnTo>
                    <a:pt x="52" y="117"/>
                  </a:lnTo>
                  <a:lnTo>
                    <a:pt x="58" y="119"/>
                  </a:lnTo>
                  <a:lnTo>
                    <a:pt x="62" y="119"/>
                  </a:lnTo>
                  <a:lnTo>
                    <a:pt x="64" y="119"/>
                  </a:lnTo>
                  <a:lnTo>
                    <a:pt x="64" y="121"/>
                  </a:lnTo>
                  <a:lnTo>
                    <a:pt x="60" y="125"/>
                  </a:lnTo>
                  <a:lnTo>
                    <a:pt x="60" y="131"/>
                  </a:lnTo>
                  <a:lnTo>
                    <a:pt x="60" y="133"/>
                  </a:lnTo>
                  <a:lnTo>
                    <a:pt x="62" y="135"/>
                  </a:lnTo>
                  <a:lnTo>
                    <a:pt x="64" y="137"/>
                  </a:lnTo>
                  <a:lnTo>
                    <a:pt x="68" y="139"/>
                  </a:lnTo>
                  <a:lnTo>
                    <a:pt x="70" y="137"/>
                  </a:lnTo>
                  <a:lnTo>
                    <a:pt x="76" y="127"/>
                  </a:lnTo>
                  <a:lnTo>
                    <a:pt x="78" y="127"/>
                  </a:lnTo>
                  <a:lnTo>
                    <a:pt x="80" y="127"/>
                  </a:lnTo>
                  <a:lnTo>
                    <a:pt x="82" y="125"/>
                  </a:lnTo>
                  <a:lnTo>
                    <a:pt x="84" y="127"/>
                  </a:lnTo>
                  <a:lnTo>
                    <a:pt x="84" y="123"/>
                  </a:lnTo>
                  <a:lnTo>
                    <a:pt x="78" y="119"/>
                  </a:lnTo>
                  <a:lnTo>
                    <a:pt x="82" y="113"/>
                  </a:lnTo>
                  <a:lnTo>
                    <a:pt x="84" y="113"/>
                  </a:lnTo>
                  <a:lnTo>
                    <a:pt x="84" y="117"/>
                  </a:lnTo>
                  <a:lnTo>
                    <a:pt x="84" y="119"/>
                  </a:lnTo>
                  <a:lnTo>
                    <a:pt x="86" y="117"/>
                  </a:lnTo>
                  <a:lnTo>
                    <a:pt x="90" y="119"/>
                  </a:lnTo>
                  <a:lnTo>
                    <a:pt x="88" y="119"/>
                  </a:lnTo>
                  <a:lnTo>
                    <a:pt x="88" y="121"/>
                  </a:lnTo>
                  <a:lnTo>
                    <a:pt x="90" y="119"/>
                  </a:lnTo>
                  <a:lnTo>
                    <a:pt x="102" y="121"/>
                  </a:lnTo>
                  <a:lnTo>
                    <a:pt x="110" y="113"/>
                  </a:lnTo>
                  <a:lnTo>
                    <a:pt x="112" y="113"/>
                  </a:lnTo>
                  <a:lnTo>
                    <a:pt x="110" y="115"/>
                  </a:lnTo>
                  <a:lnTo>
                    <a:pt x="112" y="119"/>
                  </a:lnTo>
                  <a:lnTo>
                    <a:pt x="114" y="119"/>
                  </a:lnTo>
                  <a:lnTo>
                    <a:pt x="116" y="117"/>
                  </a:lnTo>
                  <a:lnTo>
                    <a:pt x="116" y="111"/>
                  </a:lnTo>
                  <a:lnTo>
                    <a:pt x="118" y="109"/>
                  </a:lnTo>
                  <a:lnTo>
                    <a:pt x="122" y="109"/>
                  </a:lnTo>
                  <a:lnTo>
                    <a:pt x="123" y="111"/>
                  </a:lnTo>
                  <a:lnTo>
                    <a:pt x="125" y="103"/>
                  </a:lnTo>
                  <a:lnTo>
                    <a:pt x="127" y="103"/>
                  </a:lnTo>
                  <a:lnTo>
                    <a:pt x="127" y="105"/>
                  </a:lnTo>
                  <a:lnTo>
                    <a:pt x="125" y="107"/>
                  </a:lnTo>
                  <a:lnTo>
                    <a:pt x="125" y="113"/>
                  </a:lnTo>
                  <a:lnTo>
                    <a:pt x="125" y="115"/>
                  </a:lnTo>
                  <a:lnTo>
                    <a:pt x="131" y="111"/>
                  </a:lnTo>
                  <a:lnTo>
                    <a:pt x="135" y="103"/>
                  </a:lnTo>
                  <a:lnTo>
                    <a:pt x="139" y="101"/>
                  </a:lnTo>
                  <a:lnTo>
                    <a:pt x="137" y="99"/>
                  </a:lnTo>
                  <a:lnTo>
                    <a:pt x="135" y="97"/>
                  </a:lnTo>
                  <a:lnTo>
                    <a:pt x="137" y="87"/>
                  </a:lnTo>
                  <a:lnTo>
                    <a:pt x="139" y="82"/>
                  </a:lnTo>
                  <a:lnTo>
                    <a:pt x="141" y="80"/>
                  </a:lnTo>
                  <a:lnTo>
                    <a:pt x="141" y="64"/>
                  </a:lnTo>
                  <a:lnTo>
                    <a:pt x="141" y="58"/>
                  </a:lnTo>
                  <a:lnTo>
                    <a:pt x="145" y="56"/>
                  </a:lnTo>
                  <a:lnTo>
                    <a:pt x="149" y="56"/>
                  </a:lnTo>
                  <a:lnTo>
                    <a:pt x="149" y="52"/>
                  </a:lnTo>
                  <a:lnTo>
                    <a:pt x="151" y="44"/>
                  </a:lnTo>
                  <a:lnTo>
                    <a:pt x="153" y="44"/>
                  </a:lnTo>
                  <a:lnTo>
                    <a:pt x="153" y="42"/>
                  </a:lnTo>
                  <a:lnTo>
                    <a:pt x="155" y="40"/>
                  </a:lnTo>
                  <a:lnTo>
                    <a:pt x="155" y="38"/>
                  </a:lnTo>
                  <a:lnTo>
                    <a:pt x="155" y="36"/>
                  </a:lnTo>
                  <a:lnTo>
                    <a:pt x="147" y="12"/>
                  </a:lnTo>
                  <a:lnTo>
                    <a:pt x="147" y="2"/>
                  </a:lnTo>
                  <a:lnTo>
                    <a:pt x="147" y="0"/>
                  </a:lnTo>
                  <a:lnTo>
                    <a:pt x="143" y="0"/>
                  </a:lnTo>
                  <a:lnTo>
                    <a:pt x="139" y="0"/>
                  </a:lnTo>
                  <a:lnTo>
                    <a:pt x="137" y="2"/>
                  </a:lnTo>
                  <a:lnTo>
                    <a:pt x="139" y="6"/>
                  </a:lnTo>
                  <a:lnTo>
                    <a:pt x="141" y="4"/>
                  </a:lnTo>
                  <a:lnTo>
                    <a:pt x="143" y="2"/>
                  </a:lnTo>
                  <a:lnTo>
                    <a:pt x="143" y="6"/>
                  </a:lnTo>
                  <a:lnTo>
                    <a:pt x="141" y="10"/>
                  </a:lnTo>
                  <a:lnTo>
                    <a:pt x="139" y="8"/>
                  </a:lnTo>
                  <a:lnTo>
                    <a:pt x="137" y="12"/>
                  </a:lnTo>
                  <a:lnTo>
                    <a:pt x="135" y="10"/>
                  </a:lnTo>
                  <a:lnTo>
                    <a:pt x="135" y="6"/>
                  </a:lnTo>
                  <a:lnTo>
                    <a:pt x="133" y="4"/>
                  </a:lnTo>
                  <a:lnTo>
                    <a:pt x="131" y="6"/>
                  </a:lnTo>
                  <a:lnTo>
                    <a:pt x="131" y="8"/>
                  </a:lnTo>
                  <a:lnTo>
                    <a:pt x="129" y="12"/>
                  </a:lnTo>
                  <a:lnTo>
                    <a:pt x="127" y="12"/>
                  </a:lnTo>
                  <a:lnTo>
                    <a:pt x="127" y="14"/>
                  </a:lnTo>
                  <a:lnTo>
                    <a:pt x="127" y="22"/>
                  </a:lnTo>
                  <a:lnTo>
                    <a:pt x="123" y="28"/>
                  </a:lnTo>
                  <a:lnTo>
                    <a:pt x="125" y="28"/>
                  </a:lnTo>
                  <a:lnTo>
                    <a:pt x="127" y="30"/>
                  </a:lnTo>
                  <a:lnTo>
                    <a:pt x="118" y="62"/>
                  </a:lnTo>
                  <a:lnTo>
                    <a:pt x="116" y="62"/>
                  </a:lnTo>
                  <a:lnTo>
                    <a:pt x="112" y="64"/>
                  </a:lnTo>
                  <a:lnTo>
                    <a:pt x="108" y="72"/>
                  </a:lnTo>
                  <a:lnTo>
                    <a:pt x="100" y="78"/>
                  </a:lnTo>
                  <a:lnTo>
                    <a:pt x="92" y="82"/>
                  </a:lnTo>
                  <a:lnTo>
                    <a:pt x="90" y="83"/>
                  </a:lnTo>
                  <a:lnTo>
                    <a:pt x="88" y="83"/>
                  </a:lnTo>
                  <a:lnTo>
                    <a:pt x="86" y="83"/>
                  </a:lnTo>
                  <a:lnTo>
                    <a:pt x="86" y="80"/>
                  </a:lnTo>
                  <a:lnTo>
                    <a:pt x="84" y="78"/>
                  </a:lnTo>
                  <a:lnTo>
                    <a:pt x="88" y="76"/>
                  </a:lnTo>
                  <a:lnTo>
                    <a:pt x="90" y="74"/>
                  </a:lnTo>
                  <a:lnTo>
                    <a:pt x="90" y="72"/>
                  </a:lnTo>
                  <a:lnTo>
                    <a:pt x="88" y="72"/>
                  </a:lnTo>
                  <a:lnTo>
                    <a:pt x="82" y="74"/>
                  </a:lnTo>
                  <a:lnTo>
                    <a:pt x="82" y="80"/>
                  </a:lnTo>
                  <a:lnTo>
                    <a:pt x="80" y="85"/>
                  </a:lnTo>
                  <a:lnTo>
                    <a:pt x="72" y="93"/>
                  </a:lnTo>
                  <a:lnTo>
                    <a:pt x="72" y="101"/>
                  </a:lnTo>
                  <a:lnTo>
                    <a:pt x="68" y="105"/>
                  </a:lnTo>
                  <a:lnTo>
                    <a:pt x="66" y="105"/>
                  </a:lnTo>
                  <a:lnTo>
                    <a:pt x="60" y="103"/>
                  </a:lnTo>
                  <a:lnTo>
                    <a:pt x="60" y="101"/>
                  </a:lnTo>
                  <a:lnTo>
                    <a:pt x="34" y="105"/>
                  </a:lnTo>
                  <a:close/>
                </a:path>
              </a:pathLst>
            </a:custGeom>
            <a:solidFill>
              <a:srgbClr val="0071B4">
                <a:alpha val="25098"/>
              </a:srgbClr>
            </a:solidFill>
            <a:ln w="9525">
              <a:noFill/>
              <a:round/>
              <a:headEnd/>
              <a:tailEnd/>
            </a:ln>
          </p:spPr>
          <p:txBody>
            <a:bodyPr/>
            <a:lstStyle/>
            <a:p>
              <a:endParaRPr lang="en-US"/>
            </a:p>
          </p:txBody>
        </p:sp>
        <p:sp>
          <p:nvSpPr>
            <p:cNvPr id="11343" name="Freeform 648"/>
            <p:cNvSpPr>
              <a:spLocks/>
            </p:cNvSpPr>
            <p:nvPr/>
          </p:nvSpPr>
          <p:spPr bwMode="auto">
            <a:xfrm>
              <a:off x="4642" y="2625"/>
              <a:ext cx="2" cy="2"/>
            </a:xfrm>
            <a:custGeom>
              <a:avLst/>
              <a:gdLst>
                <a:gd name="T0" fmla="*/ 0 w 2"/>
                <a:gd name="T1" fmla="*/ 0 h 2"/>
                <a:gd name="T2" fmla="*/ 0 w 2"/>
                <a:gd name="T3" fmla="*/ 0 h 2"/>
                <a:gd name="T4" fmla="*/ 0 w 2"/>
                <a:gd name="T5" fmla="*/ 2 h 2"/>
                <a:gd name="T6" fmla="*/ 2 w 2"/>
                <a:gd name="T7" fmla="*/ 2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0" y="0"/>
                  </a:lnTo>
                  <a:lnTo>
                    <a:pt x="0" y="2"/>
                  </a:lnTo>
                  <a:lnTo>
                    <a:pt x="2" y="2"/>
                  </a:lnTo>
                  <a:lnTo>
                    <a:pt x="0" y="0"/>
                  </a:lnTo>
                  <a:close/>
                </a:path>
              </a:pathLst>
            </a:custGeom>
            <a:solidFill>
              <a:srgbClr val="0071B4">
                <a:alpha val="25098"/>
              </a:srgbClr>
            </a:solidFill>
            <a:ln w="9525">
              <a:noFill/>
              <a:round/>
              <a:headEnd/>
              <a:tailEnd/>
            </a:ln>
          </p:spPr>
          <p:txBody>
            <a:bodyPr/>
            <a:lstStyle/>
            <a:p>
              <a:endParaRPr lang="en-US"/>
            </a:p>
          </p:txBody>
        </p:sp>
        <p:sp>
          <p:nvSpPr>
            <p:cNvPr id="11344" name="Freeform 649"/>
            <p:cNvSpPr>
              <a:spLocks/>
            </p:cNvSpPr>
            <p:nvPr/>
          </p:nvSpPr>
          <p:spPr bwMode="auto">
            <a:xfrm>
              <a:off x="4642" y="2623"/>
              <a:ext cx="32" cy="48"/>
            </a:xfrm>
            <a:custGeom>
              <a:avLst/>
              <a:gdLst>
                <a:gd name="T0" fmla="*/ 4 w 32"/>
                <a:gd name="T1" fmla="*/ 16 h 48"/>
                <a:gd name="T2" fmla="*/ 4 w 32"/>
                <a:gd name="T3" fmla="*/ 18 h 48"/>
                <a:gd name="T4" fmla="*/ 2 w 32"/>
                <a:gd name="T5" fmla="*/ 16 h 48"/>
                <a:gd name="T6" fmla="*/ 0 w 32"/>
                <a:gd name="T7" fmla="*/ 16 h 48"/>
                <a:gd name="T8" fmla="*/ 2 w 32"/>
                <a:gd name="T9" fmla="*/ 24 h 48"/>
                <a:gd name="T10" fmla="*/ 2 w 32"/>
                <a:gd name="T11" fmla="*/ 22 h 48"/>
                <a:gd name="T12" fmla="*/ 6 w 32"/>
                <a:gd name="T13" fmla="*/ 20 h 48"/>
                <a:gd name="T14" fmla="*/ 8 w 32"/>
                <a:gd name="T15" fmla="*/ 22 h 48"/>
                <a:gd name="T16" fmla="*/ 10 w 32"/>
                <a:gd name="T17" fmla="*/ 20 h 48"/>
                <a:gd name="T18" fmla="*/ 8 w 32"/>
                <a:gd name="T19" fmla="*/ 18 h 48"/>
                <a:gd name="T20" fmla="*/ 8 w 32"/>
                <a:gd name="T21" fmla="*/ 18 h 48"/>
                <a:gd name="T22" fmla="*/ 8 w 32"/>
                <a:gd name="T23" fmla="*/ 14 h 48"/>
                <a:gd name="T24" fmla="*/ 8 w 32"/>
                <a:gd name="T25" fmla="*/ 14 h 48"/>
                <a:gd name="T26" fmla="*/ 12 w 32"/>
                <a:gd name="T27" fmla="*/ 20 h 48"/>
                <a:gd name="T28" fmla="*/ 12 w 32"/>
                <a:gd name="T29" fmla="*/ 22 h 48"/>
                <a:gd name="T30" fmla="*/ 12 w 32"/>
                <a:gd name="T31" fmla="*/ 22 h 48"/>
                <a:gd name="T32" fmla="*/ 12 w 32"/>
                <a:gd name="T33" fmla="*/ 26 h 48"/>
                <a:gd name="T34" fmla="*/ 12 w 32"/>
                <a:gd name="T35" fmla="*/ 30 h 48"/>
                <a:gd name="T36" fmla="*/ 10 w 32"/>
                <a:gd name="T37" fmla="*/ 30 h 48"/>
                <a:gd name="T38" fmla="*/ 8 w 32"/>
                <a:gd name="T39" fmla="*/ 34 h 48"/>
                <a:gd name="T40" fmla="*/ 8 w 32"/>
                <a:gd name="T41" fmla="*/ 42 h 48"/>
                <a:gd name="T42" fmla="*/ 8 w 32"/>
                <a:gd name="T43" fmla="*/ 44 h 48"/>
                <a:gd name="T44" fmla="*/ 10 w 32"/>
                <a:gd name="T45" fmla="*/ 46 h 48"/>
                <a:gd name="T46" fmla="*/ 14 w 32"/>
                <a:gd name="T47" fmla="*/ 46 h 48"/>
                <a:gd name="T48" fmla="*/ 14 w 32"/>
                <a:gd name="T49" fmla="*/ 44 h 48"/>
                <a:gd name="T50" fmla="*/ 12 w 32"/>
                <a:gd name="T51" fmla="*/ 40 h 48"/>
                <a:gd name="T52" fmla="*/ 14 w 32"/>
                <a:gd name="T53" fmla="*/ 38 h 48"/>
                <a:gd name="T54" fmla="*/ 16 w 32"/>
                <a:gd name="T55" fmla="*/ 38 h 48"/>
                <a:gd name="T56" fmla="*/ 14 w 32"/>
                <a:gd name="T57" fmla="*/ 40 h 48"/>
                <a:gd name="T58" fmla="*/ 16 w 32"/>
                <a:gd name="T59" fmla="*/ 48 h 48"/>
                <a:gd name="T60" fmla="*/ 18 w 32"/>
                <a:gd name="T61" fmla="*/ 48 h 48"/>
                <a:gd name="T62" fmla="*/ 20 w 32"/>
                <a:gd name="T63" fmla="*/ 46 h 48"/>
                <a:gd name="T64" fmla="*/ 20 w 32"/>
                <a:gd name="T65" fmla="*/ 44 h 48"/>
                <a:gd name="T66" fmla="*/ 22 w 32"/>
                <a:gd name="T67" fmla="*/ 42 h 48"/>
                <a:gd name="T68" fmla="*/ 22 w 32"/>
                <a:gd name="T69" fmla="*/ 42 h 48"/>
                <a:gd name="T70" fmla="*/ 32 w 32"/>
                <a:gd name="T71" fmla="*/ 18 h 48"/>
                <a:gd name="T72" fmla="*/ 32 w 32"/>
                <a:gd name="T73" fmla="*/ 16 h 48"/>
                <a:gd name="T74" fmla="*/ 30 w 32"/>
                <a:gd name="T75" fmla="*/ 12 h 48"/>
                <a:gd name="T76" fmla="*/ 28 w 32"/>
                <a:gd name="T77" fmla="*/ 12 h 48"/>
                <a:gd name="T78" fmla="*/ 26 w 32"/>
                <a:gd name="T79" fmla="*/ 10 h 48"/>
                <a:gd name="T80" fmla="*/ 28 w 32"/>
                <a:gd name="T81" fmla="*/ 8 h 48"/>
                <a:gd name="T82" fmla="*/ 28 w 32"/>
                <a:gd name="T83" fmla="*/ 6 h 48"/>
                <a:gd name="T84" fmla="*/ 26 w 32"/>
                <a:gd name="T85" fmla="*/ 6 h 48"/>
                <a:gd name="T86" fmla="*/ 22 w 32"/>
                <a:gd name="T87" fmla="*/ 6 h 48"/>
                <a:gd name="T88" fmla="*/ 18 w 32"/>
                <a:gd name="T89" fmla="*/ 2 h 48"/>
                <a:gd name="T90" fmla="*/ 18 w 32"/>
                <a:gd name="T91" fmla="*/ 2 h 48"/>
                <a:gd name="T92" fmla="*/ 16 w 32"/>
                <a:gd name="T93" fmla="*/ 2 h 48"/>
                <a:gd name="T94" fmla="*/ 16 w 32"/>
                <a:gd name="T95" fmla="*/ 0 h 48"/>
                <a:gd name="T96" fmla="*/ 16 w 32"/>
                <a:gd name="T97" fmla="*/ 0 h 48"/>
                <a:gd name="T98" fmla="*/ 14 w 32"/>
                <a:gd name="T99" fmla="*/ 2 h 48"/>
                <a:gd name="T100" fmla="*/ 12 w 32"/>
                <a:gd name="T101" fmla="*/ 4 h 48"/>
                <a:gd name="T102" fmla="*/ 10 w 32"/>
                <a:gd name="T103" fmla="*/ 6 h 48"/>
                <a:gd name="T104" fmla="*/ 8 w 32"/>
                <a:gd name="T105" fmla="*/ 6 h 48"/>
                <a:gd name="T106" fmla="*/ 6 w 32"/>
                <a:gd name="T107" fmla="*/ 8 h 48"/>
                <a:gd name="T108" fmla="*/ 4 w 32"/>
                <a:gd name="T109" fmla="*/ 8 h 48"/>
                <a:gd name="T110" fmla="*/ 4 w 32"/>
                <a:gd name="T111" fmla="*/ 8 h 48"/>
                <a:gd name="T112" fmla="*/ 2 w 32"/>
                <a:gd name="T113" fmla="*/ 10 h 48"/>
                <a:gd name="T114" fmla="*/ 0 w 32"/>
                <a:gd name="T115" fmla="*/ 12 h 48"/>
                <a:gd name="T116" fmla="*/ 4 w 32"/>
                <a:gd name="T117" fmla="*/ 16 h 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
                <a:gd name="T178" fmla="*/ 0 h 48"/>
                <a:gd name="T179" fmla="*/ 32 w 32"/>
                <a:gd name="T180" fmla="*/ 48 h 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 h="48">
                  <a:moveTo>
                    <a:pt x="4" y="16"/>
                  </a:moveTo>
                  <a:lnTo>
                    <a:pt x="4" y="18"/>
                  </a:lnTo>
                  <a:lnTo>
                    <a:pt x="2" y="16"/>
                  </a:lnTo>
                  <a:lnTo>
                    <a:pt x="0" y="16"/>
                  </a:lnTo>
                  <a:lnTo>
                    <a:pt x="2" y="24"/>
                  </a:lnTo>
                  <a:lnTo>
                    <a:pt x="2" y="22"/>
                  </a:lnTo>
                  <a:lnTo>
                    <a:pt x="6" y="20"/>
                  </a:lnTo>
                  <a:lnTo>
                    <a:pt x="8" y="22"/>
                  </a:lnTo>
                  <a:lnTo>
                    <a:pt x="10" y="20"/>
                  </a:lnTo>
                  <a:lnTo>
                    <a:pt x="8" y="18"/>
                  </a:lnTo>
                  <a:lnTo>
                    <a:pt x="8" y="14"/>
                  </a:lnTo>
                  <a:lnTo>
                    <a:pt x="12" y="20"/>
                  </a:lnTo>
                  <a:lnTo>
                    <a:pt x="12" y="22"/>
                  </a:lnTo>
                  <a:lnTo>
                    <a:pt x="12" y="26"/>
                  </a:lnTo>
                  <a:lnTo>
                    <a:pt x="12" y="30"/>
                  </a:lnTo>
                  <a:lnTo>
                    <a:pt x="10" y="30"/>
                  </a:lnTo>
                  <a:lnTo>
                    <a:pt x="8" y="34"/>
                  </a:lnTo>
                  <a:lnTo>
                    <a:pt x="8" y="42"/>
                  </a:lnTo>
                  <a:lnTo>
                    <a:pt x="8" y="44"/>
                  </a:lnTo>
                  <a:lnTo>
                    <a:pt x="10" y="46"/>
                  </a:lnTo>
                  <a:lnTo>
                    <a:pt x="14" y="46"/>
                  </a:lnTo>
                  <a:lnTo>
                    <a:pt x="14" y="44"/>
                  </a:lnTo>
                  <a:lnTo>
                    <a:pt x="12" y="40"/>
                  </a:lnTo>
                  <a:lnTo>
                    <a:pt x="14" y="38"/>
                  </a:lnTo>
                  <a:lnTo>
                    <a:pt x="16" y="38"/>
                  </a:lnTo>
                  <a:lnTo>
                    <a:pt x="14" y="40"/>
                  </a:lnTo>
                  <a:lnTo>
                    <a:pt x="16" y="48"/>
                  </a:lnTo>
                  <a:lnTo>
                    <a:pt x="18" y="48"/>
                  </a:lnTo>
                  <a:lnTo>
                    <a:pt x="20" y="46"/>
                  </a:lnTo>
                  <a:lnTo>
                    <a:pt x="20" y="44"/>
                  </a:lnTo>
                  <a:lnTo>
                    <a:pt x="22" y="42"/>
                  </a:lnTo>
                  <a:lnTo>
                    <a:pt x="32" y="18"/>
                  </a:lnTo>
                  <a:lnTo>
                    <a:pt x="32" y="16"/>
                  </a:lnTo>
                  <a:lnTo>
                    <a:pt x="30" y="12"/>
                  </a:lnTo>
                  <a:lnTo>
                    <a:pt x="28" y="12"/>
                  </a:lnTo>
                  <a:lnTo>
                    <a:pt x="26" y="10"/>
                  </a:lnTo>
                  <a:lnTo>
                    <a:pt x="28" y="8"/>
                  </a:lnTo>
                  <a:lnTo>
                    <a:pt x="28" y="6"/>
                  </a:lnTo>
                  <a:lnTo>
                    <a:pt x="26" y="6"/>
                  </a:lnTo>
                  <a:lnTo>
                    <a:pt x="22" y="6"/>
                  </a:lnTo>
                  <a:lnTo>
                    <a:pt x="18" y="2"/>
                  </a:lnTo>
                  <a:lnTo>
                    <a:pt x="16" y="2"/>
                  </a:lnTo>
                  <a:lnTo>
                    <a:pt x="16" y="0"/>
                  </a:lnTo>
                  <a:lnTo>
                    <a:pt x="14" y="2"/>
                  </a:lnTo>
                  <a:lnTo>
                    <a:pt x="12" y="4"/>
                  </a:lnTo>
                  <a:lnTo>
                    <a:pt x="10" y="6"/>
                  </a:lnTo>
                  <a:lnTo>
                    <a:pt x="8" y="6"/>
                  </a:lnTo>
                  <a:lnTo>
                    <a:pt x="6" y="8"/>
                  </a:lnTo>
                  <a:lnTo>
                    <a:pt x="4" y="8"/>
                  </a:lnTo>
                  <a:lnTo>
                    <a:pt x="2" y="10"/>
                  </a:lnTo>
                  <a:lnTo>
                    <a:pt x="0" y="12"/>
                  </a:lnTo>
                  <a:lnTo>
                    <a:pt x="4" y="16"/>
                  </a:lnTo>
                  <a:close/>
                </a:path>
              </a:pathLst>
            </a:custGeom>
            <a:solidFill>
              <a:srgbClr val="0071B4">
                <a:alpha val="25098"/>
              </a:srgbClr>
            </a:solidFill>
            <a:ln w="9525">
              <a:noFill/>
              <a:round/>
              <a:headEnd/>
              <a:tailEnd/>
            </a:ln>
          </p:spPr>
          <p:txBody>
            <a:bodyPr/>
            <a:lstStyle/>
            <a:p>
              <a:endParaRPr lang="en-US"/>
            </a:p>
          </p:txBody>
        </p:sp>
        <p:sp>
          <p:nvSpPr>
            <p:cNvPr id="11345" name="Freeform 650"/>
            <p:cNvSpPr>
              <a:spLocks/>
            </p:cNvSpPr>
            <p:nvPr/>
          </p:nvSpPr>
          <p:spPr bwMode="auto">
            <a:xfrm>
              <a:off x="1988" y="3961"/>
              <a:ext cx="24" cy="20"/>
            </a:xfrm>
            <a:custGeom>
              <a:avLst/>
              <a:gdLst>
                <a:gd name="T0" fmla="*/ 22 w 24"/>
                <a:gd name="T1" fmla="*/ 6 h 20"/>
                <a:gd name="T2" fmla="*/ 22 w 24"/>
                <a:gd name="T3" fmla="*/ 6 h 20"/>
                <a:gd name="T4" fmla="*/ 24 w 24"/>
                <a:gd name="T5" fmla="*/ 4 h 20"/>
                <a:gd name="T6" fmla="*/ 24 w 24"/>
                <a:gd name="T7" fmla="*/ 2 h 20"/>
                <a:gd name="T8" fmla="*/ 24 w 24"/>
                <a:gd name="T9" fmla="*/ 2 h 20"/>
                <a:gd name="T10" fmla="*/ 22 w 24"/>
                <a:gd name="T11" fmla="*/ 0 h 20"/>
                <a:gd name="T12" fmla="*/ 22 w 24"/>
                <a:gd name="T13" fmla="*/ 0 h 20"/>
                <a:gd name="T14" fmla="*/ 22 w 24"/>
                <a:gd name="T15" fmla="*/ 2 h 20"/>
                <a:gd name="T16" fmla="*/ 22 w 24"/>
                <a:gd name="T17" fmla="*/ 2 h 20"/>
                <a:gd name="T18" fmla="*/ 14 w 24"/>
                <a:gd name="T19" fmla="*/ 2 h 20"/>
                <a:gd name="T20" fmla="*/ 12 w 24"/>
                <a:gd name="T21" fmla="*/ 2 h 20"/>
                <a:gd name="T22" fmla="*/ 8 w 24"/>
                <a:gd name="T23" fmla="*/ 2 h 20"/>
                <a:gd name="T24" fmla="*/ 4 w 24"/>
                <a:gd name="T25" fmla="*/ 0 h 20"/>
                <a:gd name="T26" fmla="*/ 6 w 24"/>
                <a:gd name="T27" fmla="*/ 2 h 20"/>
                <a:gd name="T28" fmla="*/ 6 w 24"/>
                <a:gd name="T29" fmla="*/ 2 h 20"/>
                <a:gd name="T30" fmla="*/ 8 w 24"/>
                <a:gd name="T31" fmla="*/ 2 h 20"/>
                <a:gd name="T32" fmla="*/ 8 w 24"/>
                <a:gd name="T33" fmla="*/ 4 h 20"/>
                <a:gd name="T34" fmla="*/ 6 w 24"/>
                <a:gd name="T35" fmla="*/ 4 h 20"/>
                <a:gd name="T36" fmla="*/ 6 w 24"/>
                <a:gd name="T37" fmla="*/ 4 h 20"/>
                <a:gd name="T38" fmla="*/ 8 w 24"/>
                <a:gd name="T39" fmla="*/ 4 h 20"/>
                <a:gd name="T40" fmla="*/ 12 w 24"/>
                <a:gd name="T41" fmla="*/ 8 h 20"/>
                <a:gd name="T42" fmla="*/ 10 w 24"/>
                <a:gd name="T43" fmla="*/ 8 h 20"/>
                <a:gd name="T44" fmla="*/ 8 w 24"/>
                <a:gd name="T45" fmla="*/ 10 h 20"/>
                <a:gd name="T46" fmla="*/ 6 w 24"/>
                <a:gd name="T47" fmla="*/ 10 h 20"/>
                <a:gd name="T48" fmla="*/ 6 w 24"/>
                <a:gd name="T49" fmla="*/ 12 h 20"/>
                <a:gd name="T50" fmla="*/ 6 w 24"/>
                <a:gd name="T51" fmla="*/ 14 h 20"/>
                <a:gd name="T52" fmla="*/ 8 w 24"/>
                <a:gd name="T53" fmla="*/ 14 h 20"/>
                <a:gd name="T54" fmla="*/ 6 w 24"/>
                <a:gd name="T55" fmla="*/ 14 h 20"/>
                <a:gd name="T56" fmla="*/ 4 w 24"/>
                <a:gd name="T57" fmla="*/ 14 h 20"/>
                <a:gd name="T58" fmla="*/ 2 w 24"/>
                <a:gd name="T59" fmla="*/ 14 h 20"/>
                <a:gd name="T60" fmla="*/ 2 w 24"/>
                <a:gd name="T61" fmla="*/ 16 h 20"/>
                <a:gd name="T62" fmla="*/ 0 w 24"/>
                <a:gd name="T63" fmla="*/ 16 h 20"/>
                <a:gd name="T64" fmla="*/ 0 w 24"/>
                <a:gd name="T65" fmla="*/ 16 h 20"/>
                <a:gd name="T66" fmla="*/ 2 w 24"/>
                <a:gd name="T67" fmla="*/ 18 h 20"/>
                <a:gd name="T68" fmla="*/ 2 w 24"/>
                <a:gd name="T69" fmla="*/ 18 h 20"/>
                <a:gd name="T70" fmla="*/ 2 w 24"/>
                <a:gd name="T71" fmla="*/ 18 h 20"/>
                <a:gd name="T72" fmla="*/ 2 w 24"/>
                <a:gd name="T73" fmla="*/ 18 h 20"/>
                <a:gd name="T74" fmla="*/ 4 w 24"/>
                <a:gd name="T75" fmla="*/ 18 h 20"/>
                <a:gd name="T76" fmla="*/ 4 w 24"/>
                <a:gd name="T77" fmla="*/ 20 h 20"/>
                <a:gd name="T78" fmla="*/ 8 w 24"/>
                <a:gd name="T79" fmla="*/ 18 h 20"/>
                <a:gd name="T80" fmla="*/ 8 w 24"/>
                <a:gd name="T81" fmla="*/ 18 h 20"/>
                <a:gd name="T82" fmla="*/ 10 w 24"/>
                <a:gd name="T83" fmla="*/ 16 h 20"/>
                <a:gd name="T84" fmla="*/ 10 w 24"/>
                <a:gd name="T85" fmla="*/ 14 h 20"/>
                <a:gd name="T86" fmla="*/ 10 w 24"/>
                <a:gd name="T87" fmla="*/ 14 h 20"/>
                <a:gd name="T88" fmla="*/ 10 w 24"/>
                <a:gd name="T89" fmla="*/ 16 h 20"/>
                <a:gd name="T90" fmla="*/ 12 w 24"/>
                <a:gd name="T91" fmla="*/ 14 h 20"/>
                <a:gd name="T92" fmla="*/ 14 w 24"/>
                <a:gd name="T93" fmla="*/ 14 h 20"/>
                <a:gd name="T94" fmla="*/ 16 w 24"/>
                <a:gd name="T95" fmla="*/ 14 h 20"/>
                <a:gd name="T96" fmla="*/ 16 w 24"/>
                <a:gd name="T97" fmla="*/ 12 h 20"/>
                <a:gd name="T98" fmla="*/ 18 w 24"/>
                <a:gd name="T99" fmla="*/ 10 h 20"/>
                <a:gd name="T100" fmla="*/ 22 w 24"/>
                <a:gd name="T101" fmla="*/ 6 h 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
                <a:gd name="T154" fmla="*/ 0 h 20"/>
                <a:gd name="T155" fmla="*/ 24 w 24"/>
                <a:gd name="T156" fmla="*/ 20 h 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 h="20">
                  <a:moveTo>
                    <a:pt x="22" y="6"/>
                  </a:moveTo>
                  <a:lnTo>
                    <a:pt x="22" y="6"/>
                  </a:lnTo>
                  <a:lnTo>
                    <a:pt x="24" y="4"/>
                  </a:lnTo>
                  <a:lnTo>
                    <a:pt x="24" y="2"/>
                  </a:lnTo>
                  <a:lnTo>
                    <a:pt x="22" y="0"/>
                  </a:lnTo>
                  <a:lnTo>
                    <a:pt x="22" y="2"/>
                  </a:lnTo>
                  <a:lnTo>
                    <a:pt x="14" y="2"/>
                  </a:lnTo>
                  <a:lnTo>
                    <a:pt x="12" y="2"/>
                  </a:lnTo>
                  <a:lnTo>
                    <a:pt x="8" y="2"/>
                  </a:lnTo>
                  <a:lnTo>
                    <a:pt x="4" y="0"/>
                  </a:lnTo>
                  <a:lnTo>
                    <a:pt x="6" y="2"/>
                  </a:lnTo>
                  <a:lnTo>
                    <a:pt x="8" y="2"/>
                  </a:lnTo>
                  <a:lnTo>
                    <a:pt x="8" y="4"/>
                  </a:lnTo>
                  <a:lnTo>
                    <a:pt x="6" y="4"/>
                  </a:lnTo>
                  <a:lnTo>
                    <a:pt x="8" y="4"/>
                  </a:lnTo>
                  <a:lnTo>
                    <a:pt x="12" y="8"/>
                  </a:lnTo>
                  <a:lnTo>
                    <a:pt x="10" y="8"/>
                  </a:lnTo>
                  <a:lnTo>
                    <a:pt x="8" y="10"/>
                  </a:lnTo>
                  <a:lnTo>
                    <a:pt x="6" y="10"/>
                  </a:lnTo>
                  <a:lnTo>
                    <a:pt x="6" y="12"/>
                  </a:lnTo>
                  <a:lnTo>
                    <a:pt x="6" y="14"/>
                  </a:lnTo>
                  <a:lnTo>
                    <a:pt x="8" y="14"/>
                  </a:lnTo>
                  <a:lnTo>
                    <a:pt x="6" y="14"/>
                  </a:lnTo>
                  <a:lnTo>
                    <a:pt x="4" y="14"/>
                  </a:lnTo>
                  <a:lnTo>
                    <a:pt x="2" y="14"/>
                  </a:lnTo>
                  <a:lnTo>
                    <a:pt x="2" y="16"/>
                  </a:lnTo>
                  <a:lnTo>
                    <a:pt x="0" y="16"/>
                  </a:lnTo>
                  <a:lnTo>
                    <a:pt x="2" y="18"/>
                  </a:lnTo>
                  <a:lnTo>
                    <a:pt x="4" y="18"/>
                  </a:lnTo>
                  <a:lnTo>
                    <a:pt x="4" y="20"/>
                  </a:lnTo>
                  <a:lnTo>
                    <a:pt x="8" y="18"/>
                  </a:lnTo>
                  <a:lnTo>
                    <a:pt x="10" y="16"/>
                  </a:lnTo>
                  <a:lnTo>
                    <a:pt x="10" y="14"/>
                  </a:lnTo>
                  <a:lnTo>
                    <a:pt x="10" y="16"/>
                  </a:lnTo>
                  <a:lnTo>
                    <a:pt x="12" y="14"/>
                  </a:lnTo>
                  <a:lnTo>
                    <a:pt x="14" y="14"/>
                  </a:lnTo>
                  <a:lnTo>
                    <a:pt x="16" y="14"/>
                  </a:lnTo>
                  <a:lnTo>
                    <a:pt x="16" y="12"/>
                  </a:lnTo>
                  <a:lnTo>
                    <a:pt x="18" y="10"/>
                  </a:lnTo>
                  <a:lnTo>
                    <a:pt x="22" y="6"/>
                  </a:lnTo>
                  <a:close/>
                </a:path>
              </a:pathLst>
            </a:custGeom>
            <a:solidFill>
              <a:srgbClr val="0071B4">
                <a:alpha val="25098"/>
              </a:srgbClr>
            </a:solidFill>
            <a:ln w="9525">
              <a:noFill/>
              <a:round/>
              <a:headEnd/>
              <a:tailEnd/>
            </a:ln>
          </p:spPr>
          <p:txBody>
            <a:bodyPr/>
            <a:lstStyle/>
            <a:p>
              <a:endParaRPr lang="en-US"/>
            </a:p>
          </p:txBody>
        </p:sp>
        <p:sp>
          <p:nvSpPr>
            <p:cNvPr id="11346" name="Freeform 651"/>
            <p:cNvSpPr>
              <a:spLocks/>
            </p:cNvSpPr>
            <p:nvPr/>
          </p:nvSpPr>
          <p:spPr bwMode="auto">
            <a:xfrm>
              <a:off x="4584" y="2980"/>
              <a:ext cx="2" cy="8"/>
            </a:xfrm>
            <a:custGeom>
              <a:avLst/>
              <a:gdLst>
                <a:gd name="T0" fmla="*/ 0 w 2"/>
                <a:gd name="T1" fmla="*/ 6 h 8"/>
                <a:gd name="T2" fmla="*/ 2 w 2"/>
                <a:gd name="T3" fmla="*/ 8 h 8"/>
                <a:gd name="T4" fmla="*/ 2 w 2"/>
                <a:gd name="T5" fmla="*/ 8 h 8"/>
                <a:gd name="T6" fmla="*/ 2 w 2"/>
                <a:gd name="T7" fmla="*/ 0 h 8"/>
                <a:gd name="T8" fmla="*/ 0 w 2"/>
                <a:gd name="T9" fmla="*/ 0 h 8"/>
                <a:gd name="T10" fmla="*/ 0 w 2"/>
                <a:gd name="T11" fmla="*/ 2 h 8"/>
                <a:gd name="T12" fmla="*/ 0 w 2"/>
                <a:gd name="T13" fmla="*/ 4 h 8"/>
                <a:gd name="T14" fmla="*/ 0 w 2"/>
                <a:gd name="T15" fmla="*/ 6 h 8"/>
                <a:gd name="T16" fmla="*/ 0 w 2"/>
                <a:gd name="T17" fmla="*/ 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8"/>
                <a:gd name="T29" fmla="*/ 2 w 2"/>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8">
                  <a:moveTo>
                    <a:pt x="0" y="6"/>
                  </a:moveTo>
                  <a:lnTo>
                    <a:pt x="2" y="8"/>
                  </a:lnTo>
                  <a:lnTo>
                    <a:pt x="2" y="0"/>
                  </a:lnTo>
                  <a:lnTo>
                    <a:pt x="0" y="0"/>
                  </a:lnTo>
                  <a:lnTo>
                    <a:pt x="0" y="2"/>
                  </a:lnTo>
                  <a:lnTo>
                    <a:pt x="0" y="4"/>
                  </a:lnTo>
                  <a:lnTo>
                    <a:pt x="0" y="6"/>
                  </a:lnTo>
                  <a:close/>
                </a:path>
              </a:pathLst>
            </a:custGeom>
            <a:solidFill>
              <a:srgbClr val="0071B4">
                <a:alpha val="25098"/>
              </a:srgbClr>
            </a:solidFill>
            <a:ln w="9525">
              <a:noFill/>
              <a:round/>
              <a:headEnd/>
              <a:tailEnd/>
            </a:ln>
          </p:spPr>
          <p:txBody>
            <a:bodyPr/>
            <a:lstStyle/>
            <a:p>
              <a:endParaRPr lang="en-US"/>
            </a:p>
          </p:txBody>
        </p:sp>
        <p:sp>
          <p:nvSpPr>
            <p:cNvPr id="11347" name="Freeform 652"/>
            <p:cNvSpPr>
              <a:spLocks/>
            </p:cNvSpPr>
            <p:nvPr/>
          </p:nvSpPr>
          <p:spPr bwMode="auto">
            <a:xfrm>
              <a:off x="2006" y="3959"/>
              <a:ext cx="26" cy="24"/>
            </a:xfrm>
            <a:custGeom>
              <a:avLst/>
              <a:gdLst>
                <a:gd name="T0" fmla="*/ 24 w 26"/>
                <a:gd name="T1" fmla="*/ 6 h 24"/>
                <a:gd name="T2" fmla="*/ 24 w 26"/>
                <a:gd name="T3" fmla="*/ 6 h 24"/>
                <a:gd name="T4" fmla="*/ 26 w 26"/>
                <a:gd name="T5" fmla="*/ 6 h 24"/>
                <a:gd name="T6" fmla="*/ 26 w 26"/>
                <a:gd name="T7" fmla="*/ 6 h 24"/>
                <a:gd name="T8" fmla="*/ 24 w 26"/>
                <a:gd name="T9" fmla="*/ 4 h 24"/>
                <a:gd name="T10" fmla="*/ 22 w 26"/>
                <a:gd name="T11" fmla="*/ 4 h 24"/>
                <a:gd name="T12" fmla="*/ 18 w 26"/>
                <a:gd name="T13" fmla="*/ 4 h 24"/>
                <a:gd name="T14" fmla="*/ 16 w 26"/>
                <a:gd name="T15" fmla="*/ 0 h 24"/>
                <a:gd name="T16" fmla="*/ 14 w 26"/>
                <a:gd name="T17" fmla="*/ 2 h 24"/>
                <a:gd name="T18" fmla="*/ 12 w 26"/>
                <a:gd name="T19" fmla="*/ 0 h 24"/>
                <a:gd name="T20" fmla="*/ 10 w 26"/>
                <a:gd name="T21" fmla="*/ 2 h 24"/>
                <a:gd name="T22" fmla="*/ 10 w 26"/>
                <a:gd name="T23" fmla="*/ 4 h 24"/>
                <a:gd name="T24" fmla="*/ 8 w 26"/>
                <a:gd name="T25" fmla="*/ 4 h 24"/>
                <a:gd name="T26" fmla="*/ 8 w 26"/>
                <a:gd name="T27" fmla="*/ 4 h 24"/>
                <a:gd name="T28" fmla="*/ 8 w 26"/>
                <a:gd name="T29" fmla="*/ 12 h 24"/>
                <a:gd name="T30" fmla="*/ 8 w 26"/>
                <a:gd name="T31" fmla="*/ 12 h 24"/>
                <a:gd name="T32" fmla="*/ 8 w 26"/>
                <a:gd name="T33" fmla="*/ 10 h 24"/>
                <a:gd name="T34" fmla="*/ 6 w 26"/>
                <a:gd name="T35" fmla="*/ 10 h 24"/>
                <a:gd name="T36" fmla="*/ 4 w 26"/>
                <a:gd name="T37" fmla="*/ 12 h 24"/>
                <a:gd name="T38" fmla="*/ 4 w 26"/>
                <a:gd name="T39" fmla="*/ 12 h 24"/>
                <a:gd name="T40" fmla="*/ 2 w 26"/>
                <a:gd name="T41" fmla="*/ 12 h 24"/>
                <a:gd name="T42" fmla="*/ 0 w 26"/>
                <a:gd name="T43" fmla="*/ 12 h 24"/>
                <a:gd name="T44" fmla="*/ 0 w 26"/>
                <a:gd name="T45" fmla="*/ 18 h 24"/>
                <a:gd name="T46" fmla="*/ 0 w 26"/>
                <a:gd name="T47" fmla="*/ 20 h 24"/>
                <a:gd name="T48" fmla="*/ 2 w 26"/>
                <a:gd name="T49" fmla="*/ 24 h 24"/>
                <a:gd name="T50" fmla="*/ 4 w 26"/>
                <a:gd name="T51" fmla="*/ 24 h 24"/>
                <a:gd name="T52" fmla="*/ 4 w 26"/>
                <a:gd name="T53" fmla="*/ 20 h 24"/>
                <a:gd name="T54" fmla="*/ 6 w 26"/>
                <a:gd name="T55" fmla="*/ 22 h 24"/>
                <a:gd name="T56" fmla="*/ 10 w 26"/>
                <a:gd name="T57" fmla="*/ 22 h 24"/>
                <a:gd name="T58" fmla="*/ 8 w 26"/>
                <a:gd name="T59" fmla="*/ 20 h 24"/>
                <a:gd name="T60" fmla="*/ 8 w 26"/>
                <a:gd name="T61" fmla="*/ 20 h 24"/>
                <a:gd name="T62" fmla="*/ 8 w 26"/>
                <a:gd name="T63" fmla="*/ 18 h 24"/>
                <a:gd name="T64" fmla="*/ 8 w 26"/>
                <a:gd name="T65" fmla="*/ 18 h 24"/>
                <a:gd name="T66" fmla="*/ 10 w 26"/>
                <a:gd name="T67" fmla="*/ 18 h 24"/>
                <a:gd name="T68" fmla="*/ 12 w 26"/>
                <a:gd name="T69" fmla="*/ 18 h 24"/>
                <a:gd name="T70" fmla="*/ 14 w 26"/>
                <a:gd name="T71" fmla="*/ 18 h 24"/>
                <a:gd name="T72" fmla="*/ 14 w 26"/>
                <a:gd name="T73" fmla="*/ 18 h 24"/>
                <a:gd name="T74" fmla="*/ 10 w 26"/>
                <a:gd name="T75" fmla="*/ 14 h 24"/>
                <a:gd name="T76" fmla="*/ 10 w 26"/>
                <a:gd name="T77" fmla="*/ 14 h 24"/>
                <a:gd name="T78" fmla="*/ 18 w 26"/>
                <a:gd name="T79" fmla="*/ 14 h 24"/>
                <a:gd name="T80" fmla="*/ 20 w 26"/>
                <a:gd name="T81" fmla="*/ 12 h 24"/>
                <a:gd name="T82" fmla="*/ 22 w 26"/>
                <a:gd name="T83" fmla="*/ 10 h 24"/>
                <a:gd name="T84" fmla="*/ 24 w 26"/>
                <a:gd name="T85" fmla="*/ 10 h 24"/>
                <a:gd name="T86" fmla="*/ 26 w 26"/>
                <a:gd name="T87" fmla="*/ 10 h 24"/>
                <a:gd name="T88" fmla="*/ 26 w 26"/>
                <a:gd name="T89" fmla="*/ 8 h 24"/>
                <a:gd name="T90" fmla="*/ 26 w 26"/>
                <a:gd name="T91" fmla="*/ 8 h 24"/>
                <a:gd name="T92" fmla="*/ 24 w 26"/>
                <a:gd name="T93" fmla="*/ 6 h 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6"/>
                <a:gd name="T142" fmla="*/ 0 h 24"/>
                <a:gd name="T143" fmla="*/ 26 w 26"/>
                <a:gd name="T144" fmla="*/ 24 h 2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6" h="24">
                  <a:moveTo>
                    <a:pt x="24" y="6"/>
                  </a:moveTo>
                  <a:lnTo>
                    <a:pt x="24" y="6"/>
                  </a:lnTo>
                  <a:lnTo>
                    <a:pt x="26" y="6"/>
                  </a:lnTo>
                  <a:lnTo>
                    <a:pt x="24" y="4"/>
                  </a:lnTo>
                  <a:lnTo>
                    <a:pt x="22" y="4"/>
                  </a:lnTo>
                  <a:lnTo>
                    <a:pt x="18" y="4"/>
                  </a:lnTo>
                  <a:lnTo>
                    <a:pt x="16" y="0"/>
                  </a:lnTo>
                  <a:lnTo>
                    <a:pt x="14" y="2"/>
                  </a:lnTo>
                  <a:lnTo>
                    <a:pt x="12" y="0"/>
                  </a:lnTo>
                  <a:lnTo>
                    <a:pt x="10" y="2"/>
                  </a:lnTo>
                  <a:lnTo>
                    <a:pt x="10" y="4"/>
                  </a:lnTo>
                  <a:lnTo>
                    <a:pt x="8" y="4"/>
                  </a:lnTo>
                  <a:lnTo>
                    <a:pt x="8" y="12"/>
                  </a:lnTo>
                  <a:lnTo>
                    <a:pt x="8" y="10"/>
                  </a:lnTo>
                  <a:lnTo>
                    <a:pt x="6" y="10"/>
                  </a:lnTo>
                  <a:lnTo>
                    <a:pt x="4" y="12"/>
                  </a:lnTo>
                  <a:lnTo>
                    <a:pt x="2" y="12"/>
                  </a:lnTo>
                  <a:lnTo>
                    <a:pt x="0" y="12"/>
                  </a:lnTo>
                  <a:lnTo>
                    <a:pt x="0" y="18"/>
                  </a:lnTo>
                  <a:lnTo>
                    <a:pt x="0" y="20"/>
                  </a:lnTo>
                  <a:lnTo>
                    <a:pt x="2" y="24"/>
                  </a:lnTo>
                  <a:lnTo>
                    <a:pt x="4" y="24"/>
                  </a:lnTo>
                  <a:lnTo>
                    <a:pt x="4" y="20"/>
                  </a:lnTo>
                  <a:lnTo>
                    <a:pt x="6" y="22"/>
                  </a:lnTo>
                  <a:lnTo>
                    <a:pt x="10" y="22"/>
                  </a:lnTo>
                  <a:lnTo>
                    <a:pt x="8" y="20"/>
                  </a:lnTo>
                  <a:lnTo>
                    <a:pt x="8" y="18"/>
                  </a:lnTo>
                  <a:lnTo>
                    <a:pt x="10" y="18"/>
                  </a:lnTo>
                  <a:lnTo>
                    <a:pt x="12" y="18"/>
                  </a:lnTo>
                  <a:lnTo>
                    <a:pt x="14" y="18"/>
                  </a:lnTo>
                  <a:lnTo>
                    <a:pt x="10" y="14"/>
                  </a:lnTo>
                  <a:lnTo>
                    <a:pt x="18" y="14"/>
                  </a:lnTo>
                  <a:lnTo>
                    <a:pt x="20" y="12"/>
                  </a:lnTo>
                  <a:lnTo>
                    <a:pt x="22" y="10"/>
                  </a:lnTo>
                  <a:lnTo>
                    <a:pt x="24" y="10"/>
                  </a:lnTo>
                  <a:lnTo>
                    <a:pt x="26" y="10"/>
                  </a:lnTo>
                  <a:lnTo>
                    <a:pt x="26" y="8"/>
                  </a:lnTo>
                  <a:lnTo>
                    <a:pt x="24" y="6"/>
                  </a:lnTo>
                  <a:close/>
                </a:path>
              </a:pathLst>
            </a:custGeom>
            <a:solidFill>
              <a:srgbClr val="0071B4">
                <a:alpha val="25098"/>
              </a:srgbClr>
            </a:solidFill>
            <a:ln w="9525">
              <a:noFill/>
              <a:round/>
              <a:headEnd/>
              <a:tailEnd/>
            </a:ln>
          </p:spPr>
          <p:txBody>
            <a:bodyPr/>
            <a:lstStyle/>
            <a:p>
              <a:endParaRPr lang="en-US"/>
            </a:p>
          </p:txBody>
        </p:sp>
        <p:sp>
          <p:nvSpPr>
            <p:cNvPr id="11348" name="Freeform 653"/>
            <p:cNvSpPr>
              <a:spLocks/>
            </p:cNvSpPr>
            <p:nvPr/>
          </p:nvSpPr>
          <p:spPr bwMode="auto">
            <a:xfrm>
              <a:off x="4568" y="2962"/>
              <a:ext cx="2" cy="2"/>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0" y="2"/>
                  </a:lnTo>
                  <a:lnTo>
                    <a:pt x="2" y="2"/>
                  </a:lnTo>
                  <a:lnTo>
                    <a:pt x="0" y="0"/>
                  </a:lnTo>
                  <a:close/>
                </a:path>
              </a:pathLst>
            </a:custGeom>
            <a:solidFill>
              <a:srgbClr val="0071B4">
                <a:alpha val="25098"/>
              </a:srgbClr>
            </a:solidFill>
            <a:ln w="9525">
              <a:noFill/>
              <a:round/>
              <a:headEnd/>
              <a:tailEnd/>
            </a:ln>
          </p:spPr>
          <p:txBody>
            <a:bodyPr/>
            <a:lstStyle/>
            <a:p>
              <a:endParaRPr lang="en-US"/>
            </a:p>
          </p:txBody>
        </p:sp>
        <p:sp>
          <p:nvSpPr>
            <p:cNvPr id="11349" name="Freeform 654"/>
            <p:cNvSpPr>
              <a:spLocks/>
            </p:cNvSpPr>
            <p:nvPr/>
          </p:nvSpPr>
          <p:spPr bwMode="auto">
            <a:xfrm>
              <a:off x="4566" y="2964"/>
              <a:ext cx="14" cy="22"/>
            </a:xfrm>
            <a:custGeom>
              <a:avLst/>
              <a:gdLst>
                <a:gd name="T0" fmla="*/ 0 w 14"/>
                <a:gd name="T1" fmla="*/ 2 h 22"/>
                <a:gd name="T2" fmla="*/ 0 w 14"/>
                <a:gd name="T3" fmla="*/ 4 h 22"/>
                <a:gd name="T4" fmla="*/ 2 w 14"/>
                <a:gd name="T5" fmla="*/ 10 h 22"/>
                <a:gd name="T6" fmla="*/ 4 w 14"/>
                <a:gd name="T7" fmla="*/ 8 h 22"/>
                <a:gd name="T8" fmla="*/ 6 w 14"/>
                <a:gd name="T9" fmla="*/ 12 h 22"/>
                <a:gd name="T10" fmla="*/ 6 w 14"/>
                <a:gd name="T11" fmla="*/ 18 h 22"/>
                <a:gd name="T12" fmla="*/ 8 w 14"/>
                <a:gd name="T13" fmla="*/ 20 h 22"/>
                <a:gd name="T14" fmla="*/ 10 w 14"/>
                <a:gd name="T15" fmla="*/ 22 h 22"/>
                <a:gd name="T16" fmla="*/ 10 w 14"/>
                <a:gd name="T17" fmla="*/ 18 h 22"/>
                <a:gd name="T18" fmla="*/ 12 w 14"/>
                <a:gd name="T19" fmla="*/ 20 h 22"/>
                <a:gd name="T20" fmla="*/ 14 w 14"/>
                <a:gd name="T21" fmla="*/ 18 h 22"/>
                <a:gd name="T22" fmla="*/ 10 w 14"/>
                <a:gd name="T23" fmla="*/ 12 h 22"/>
                <a:gd name="T24" fmla="*/ 10 w 14"/>
                <a:gd name="T25" fmla="*/ 6 h 22"/>
                <a:gd name="T26" fmla="*/ 8 w 14"/>
                <a:gd name="T27" fmla="*/ 2 h 22"/>
                <a:gd name="T28" fmla="*/ 4 w 14"/>
                <a:gd name="T29" fmla="*/ 4 h 22"/>
                <a:gd name="T30" fmla="*/ 2 w 14"/>
                <a:gd name="T31" fmla="*/ 2 h 22"/>
                <a:gd name="T32" fmla="*/ 2 w 14"/>
                <a:gd name="T33" fmla="*/ 4 h 22"/>
                <a:gd name="T34" fmla="*/ 0 w 14"/>
                <a:gd name="T35" fmla="*/ 2 h 22"/>
                <a:gd name="T36" fmla="*/ 0 w 14"/>
                <a:gd name="T37" fmla="*/ 0 h 22"/>
                <a:gd name="T38" fmla="*/ 0 w 14"/>
                <a:gd name="T39" fmla="*/ 2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
                <a:gd name="T61" fmla="*/ 0 h 22"/>
                <a:gd name="T62" fmla="*/ 14 w 14"/>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 h="22">
                  <a:moveTo>
                    <a:pt x="0" y="2"/>
                  </a:moveTo>
                  <a:lnTo>
                    <a:pt x="0" y="4"/>
                  </a:lnTo>
                  <a:lnTo>
                    <a:pt x="2" y="10"/>
                  </a:lnTo>
                  <a:lnTo>
                    <a:pt x="4" y="8"/>
                  </a:lnTo>
                  <a:lnTo>
                    <a:pt x="6" y="12"/>
                  </a:lnTo>
                  <a:lnTo>
                    <a:pt x="6" y="18"/>
                  </a:lnTo>
                  <a:lnTo>
                    <a:pt x="8" y="20"/>
                  </a:lnTo>
                  <a:lnTo>
                    <a:pt x="10" y="22"/>
                  </a:lnTo>
                  <a:lnTo>
                    <a:pt x="10" y="18"/>
                  </a:lnTo>
                  <a:lnTo>
                    <a:pt x="12" y="20"/>
                  </a:lnTo>
                  <a:lnTo>
                    <a:pt x="14" y="18"/>
                  </a:lnTo>
                  <a:lnTo>
                    <a:pt x="10" y="12"/>
                  </a:lnTo>
                  <a:lnTo>
                    <a:pt x="10" y="6"/>
                  </a:lnTo>
                  <a:lnTo>
                    <a:pt x="8" y="2"/>
                  </a:lnTo>
                  <a:lnTo>
                    <a:pt x="4" y="4"/>
                  </a:lnTo>
                  <a:lnTo>
                    <a:pt x="2" y="2"/>
                  </a:lnTo>
                  <a:lnTo>
                    <a:pt x="2" y="4"/>
                  </a:lnTo>
                  <a:lnTo>
                    <a:pt x="0" y="2"/>
                  </a:lnTo>
                  <a:lnTo>
                    <a:pt x="0" y="0"/>
                  </a:lnTo>
                  <a:lnTo>
                    <a:pt x="0" y="2"/>
                  </a:lnTo>
                  <a:close/>
                </a:path>
              </a:pathLst>
            </a:custGeom>
            <a:solidFill>
              <a:srgbClr val="0071B4">
                <a:alpha val="25098"/>
              </a:srgbClr>
            </a:solidFill>
            <a:ln w="9525">
              <a:noFill/>
              <a:round/>
              <a:headEnd/>
              <a:tailEnd/>
            </a:ln>
          </p:spPr>
          <p:txBody>
            <a:bodyPr/>
            <a:lstStyle/>
            <a:p>
              <a:endParaRPr lang="en-US"/>
            </a:p>
          </p:txBody>
        </p:sp>
        <p:sp>
          <p:nvSpPr>
            <p:cNvPr id="11350" name="Freeform 655"/>
            <p:cNvSpPr>
              <a:spLocks/>
            </p:cNvSpPr>
            <p:nvPr/>
          </p:nvSpPr>
          <p:spPr bwMode="auto">
            <a:xfrm>
              <a:off x="4560" y="2984"/>
              <a:ext cx="10" cy="8"/>
            </a:xfrm>
            <a:custGeom>
              <a:avLst/>
              <a:gdLst>
                <a:gd name="T0" fmla="*/ 0 w 10"/>
                <a:gd name="T1" fmla="*/ 4 h 8"/>
                <a:gd name="T2" fmla="*/ 0 w 10"/>
                <a:gd name="T3" fmla="*/ 4 h 8"/>
                <a:gd name="T4" fmla="*/ 0 w 10"/>
                <a:gd name="T5" fmla="*/ 4 h 8"/>
                <a:gd name="T6" fmla="*/ 0 w 10"/>
                <a:gd name="T7" fmla="*/ 6 h 8"/>
                <a:gd name="T8" fmla="*/ 2 w 10"/>
                <a:gd name="T9" fmla="*/ 8 h 8"/>
                <a:gd name="T10" fmla="*/ 6 w 10"/>
                <a:gd name="T11" fmla="*/ 8 h 8"/>
                <a:gd name="T12" fmla="*/ 8 w 10"/>
                <a:gd name="T13" fmla="*/ 6 h 8"/>
                <a:gd name="T14" fmla="*/ 10 w 10"/>
                <a:gd name="T15" fmla="*/ 6 h 8"/>
                <a:gd name="T16" fmla="*/ 10 w 10"/>
                <a:gd name="T17" fmla="*/ 4 h 8"/>
                <a:gd name="T18" fmla="*/ 10 w 10"/>
                <a:gd name="T19" fmla="*/ 4 h 8"/>
                <a:gd name="T20" fmla="*/ 10 w 10"/>
                <a:gd name="T21" fmla="*/ 0 h 8"/>
                <a:gd name="T22" fmla="*/ 8 w 10"/>
                <a:gd name="T23" fmla="*/ 0 h 8"/>
                <a:gd name="T24" fmla="*/ 4 w 10"/>
                <a:gd name="T25" fmla="*/ 0 h 8"/>
                <a:gd name="T26" fmla="*/ 0 w 10"/>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8"/>
                <a:gd name="T44" fmla="*/ 10 w 10"/>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8">
                  <a:moveTo>
                    <a:pt x="0" y="4"/>
                  </a:moveTo>
                  <a:lnTo>
                    <a:pt x="0" y="4"/>
                  </a:lnTo>
                  <a:lnTo>
                    <a:pt x="0" y="6"/>
                  </a:lnTo>
                  <a:lnTo>
                    <a:pt x="2" y="8"/>
                  </a:lnTo>
                  <a:lnTo>
                    <a:pt x="6" y="8"/>
                  </a:lnTo>
                  <a:lnTo>
                    <a:pt x="8" y="6"/>
                  </a:lnTo>
                  <a:lnTo>
                    <a:pt x="10" y="6"/>
                  </a:lnTo>
                  <a:lnTo>
                    <a:pt x="10" y="4"/>
                  </a:lnTo>
                  <a:lnTo>
                    <a:pt x="10" y="0"/>
                  </a:lnTo>
                  <a:lnTo>
                    <a:pt x="8" y="0"/>
                  </a:lnTo>
                  <a:lnTo>
                    <a:pt x="4" y="0"/>
                  </a:lnTo>
                  <a:lnTo>
                    <a:pt x="0" y="4"/>
                  </a:lnTo>
                  <a:close/>
                </a:path>
              </a:pathLst>
            </a:custGeom>
            <a:solidFill>
              <a:srgbClr val="0071B4">
                <a:alpha val="25098"/>
              </a:srgbClr>
            </a:solidFill>
            <a:ln w="9525">
              <a:noFill/>
              <a:round/>
              <a:headEnd/>
              <a:tailEnd/>
            </a:ln>
          </p:spPr>
          <p:txBody>
            <a:bodyPr/>
            <a:lstStyle/>
            <a:p>
              <a:endParaRPr lang="en-US"/>
            </a:p>
          </p:txBody>
        </p:sp>
        <p:sp>
          <p:nvSpPr>
            <p:cNvPr id="11351" name="Freeform 656"/>
            <p:cNvSpPr>
              <a:spLocks/>
            </p:cNvSpPr>
            <p:nvPr/>
          </p:nvSpPr>
          <p:spPr bwMode="auto">
            <a:xfrm>
              <a:off x="4505" y="2958"/>
              <a:ext cx="2" cy="4"/>
            </a:xfrm>
            <a:custGeom>
              <a:avLst/>
              <a:gdLst>
                <a:gd name="T0" fmla="*/ 2 w 2"/>
                <a:gd name="T1" fmla="*/ 4 h 4"/>
                <a:gd name="T2" fmla="*/ 2 w 2"/>
                <a:gd name="T3" fmla="*/ 4 h 4"/>
                <a:gd name="T4" fmla="*/ 2 w 2"/>
                <a:gd name="T5" fmla="*/ 2 h 4"/>
                <a:gd name="T6" fmla="*/ 2 w 2"/>
                <a:gd name="T7" fmla="*/ 2 h 4"/>
                <a:gd name="T8" fmla="*/ 0 w 2"/>
                <a:gd name="T9" fmla="*/ 0 h 4"/>
                <a:gd name="T10" fmla="*/ 0 w 2"/>
                <a:gd name="T11" fmla="*/ 2 h 4"/>
                <a:gd name="T12" fmla="*/ 0 w 2"/>
                <a:gd name="T13" fmla="*/ 4 h 4"/>
                <a:gd name="T14" fmla="*/ 2 w 2"/>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4"/>
                  </a:moveTo>
                  <a:lnTo>
                    <a:pt x="2" y="4"/>
                  </a:lnTo>
                  <a:lnTo>
                    <a:pt x="2" y="2"/>
                  </a:lnTo>
                  <a:lnTo>
                    <a:pt x="0" y="0"/>
                  </a:lnTo>
                  <a:lnTo>
                    <a:pt x="0" y="2"/>
                  </a:lnTo>
                  <a:lnTo>
                    <a:pt x="0" y="4"/>
                  </a:lnTo>
                  <a:lnTo>
                    <a:pt x="2" y="4"/>
                  </a:lnTo>
                  <a:close/>
                </a:path>
              </a:pathLst>
            </a:custGeom>
            <a:solidFill>
              <a:srgbClr val="0071B4">
                <a:alpha val="25098"/>
              </a:srgbClr>
            </a:solidFill>
            <a:ln w="9525">
              <a:noFill/>
              <a:round/>
              <a:headEnd/>
              <a:tailEnd/>
            </a:ln>
          </p:spPr>
          <p:txBody>
            <a:bodyPr/>
            <a:lstStyle/>
            <a:p>
              <a:endParaRPr lang="en-US"/>
            </a:p>
          </p:txBody>
        </p:sp>
        <p:sp>
          <p:nvSpPr>
            <p:cNvPr id="11352" name="Rectangle 657"/>
            <p:cNvSpPr>
              <a:spLocks noChangeArrowheads="1"/>
            </p:cNvSpPr>
            <p:nvPr/>
          </p:nvSpPr>
          <p:spPr bwMode="auto">
            <a:xfrm>
              <a:off x="4505" y="2954"/>
              <a:ext cx="1" cy="1"/>
            </a:xfrm>
            <a:prstGeom prst="rect">
              <a:avLst/>
            </a:prstGeom>
            <a:solidFill>
              <a:srgbClr val="0071B4">
                <a:alpha val="25098"/>
              </a:srgbClr>
            </a:solidFill>
            <a:ln w="9525">
              <a:noFill/>
              <a:miter lim="800000"/>
              <a:headEnd/>
              <a:tailEnd/>
            </a:ln>
          </p:spPr>
          <p:txBody>
            <a:bodyPr/>
            <a:lstStyle/>
            <a:p>
              <a:endParaRPr lang="en-US"/>
            </a:p>
          </p:txBody>
        </p:sp>
        <p:sp>
          <p:nvSpPr>
            <p:cNvPr id="11353" name="Freeform 658"/>
            <p:cNvSpPr>
              <a:spLocks/>
            </p:cNvSpPr>
            <p:nvPr/>
          </p:nvSpPr>
          <p:spPr bwMode="auto">
            <a:xfrm>
              <a:off x="4511" y="2936"/>
              <a:ext cx="18" cy="18"/>
            </a:xfrm>
            <a:custGeom>
              <a:avLst/>
              <a:gdLst>
                <a:gd name="T0" fmla="*/ 16 w 18"/>
                <a:gd name="T1" fmla="*/ 14 h 18"/>
                <a:gd name="T2" fmla="*/ 18 w 18"/>
                <a:gd name="T3" fmla="*/ 14 h 18"/>
                <a:gd name="T4" fmla="*/ 16 w 18"/>
                <a:gd name="T5" fmla="*/ 4 h 18"/>
                <a:gd name="T6" fmla="*/ 16 w 18"/>
                <a:gd name="T7" fmla="*/ 4 h 18"/>
                <a:gd name="T8" fmla="*/ 12 w 18"/>
                <a:gd name="T9" fmla="*/ 2 h 18"/>
                <a:gd name="T10" fmla="*/ 0 w 18"/>
                <a:gd name="T11" fmla="*/ 0 h 18"/>
                <a:gd name="T12" fmla="*/ 0 w 18"/>
                <a:gd name="T13" fmla="*/ 2 h 18"/>
                <a:gd name="T14" fmla="*/ 2 w 18"/>
                <a:gd name="T15" fmla="*/ 2 h 18"/>
                <a:gd name="T16" fmla="*/ 2 w 18"/>
                <a:gd name="T17" fmla="*/ 2 h 18"/>
                <a:gd name="T18" fmla="*/ 4 w 18"/>
                <a:gd name="T19" fmla="*/ 4 h 18"/>
                <a:gd name="T20" fmla="*/ 6 w 18"/>
                <a:gd name="T21" fmla="*/ 4 h 18"/>
                <a:gd name="T22" fmla="*/ 6 w 18"/>
                <a:gd name="T23" fmla="*/ 6 h 18"/>
                <a:gd name="T24" fmla="*/ 6 w 18"/>
                <a:gd name="T25" fmla="*/ 10 h 18"/>
                <a:gd name="T26" fmla="*/ 10 w 18"/>
                <a:gd name="T27" fmla="*/ 16 h 18"/>
                <a:gd name="T28" fmla="*/ 12 w 18"/>
                <a:gd name="T29" fmla="*/ 16 h 18"/>
                <a:gd name="T30" fmla="*/ 12 w 18"/>
                <a:gd name="T31" fmla="*/ 18 h 18"/>
                <a:gd name="T32" fmla="*/ 16 w 18"/>
                <a:gd name="T33" fmla="*/ 16 h 18"/>
                <a:gd name="T34" fmla="*/ 16 w 18"/>
                <a:gd name="T35" fmla="*/ 14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6" y="14"/>
                  </a:moveTo>
                  <a:lnTo>
                    <a:pt x="18" y="14"/>
                  </a:lnTo>
                  <a:lnTo>
                    <a:pt x="16" y="4"/>
                  </a:lnTo>
                  <a:lnTo>
                    <a:pt x="12" y="2"/>
                  </a:lnTo>
                  <a:lnTo>
                    <a:pt x="0" y="0"/>
                  </a:lnTo>
                  <a:lnTo>
                    <a:pt x="0" y="2"/>
                  </a:lnTo>
                  <a:lnTo>
                    <a:pt x="2" y="2"/>
                  </a:lnTo>
                  <a:lnTo>
                    <a:pt x="4" y="4"/>
                  </a:lnTo>
                  <a:lnTo>
                    <a:pt x="6" y="4"/>
                  </a:lnTo>
                  <a:lnTo>
                    <a:pt x="6" y="6"/>
                  </a:lnTo>
                  <a:lnTo>
                    <a:pt x="6" y="10"/>
                  </a:lnTo>
                  <a:lnTo>
                    <a:pt x="10" y="16"/>
                  </a:lnTo>
                  <a:lnTo>
                    <a:pt x="12" y="16"/>
                  </a:lnTo>
                  <a:lnTo>
                    <a:pt x="12" y="18"/>
                  </a:lnTo>
                  <a:lnTo>
                    <a:pt x="16" y="16"/>
                  </a:lnTo>
                  <a:lnTo>
                    <a:pt x="16" y="14"/>
                  </a:lnTo>
                  <a:close/>
                </a:path>
              </a:pathLst>
            </a:custGeom>
            <a:solidFill>
              <a:srgbClr val="0071B4">
                <a:alpha val="25098"/>
              </a:srgbClr>
            </a:solidFill>
            <a:ln w="9525">
              <a:noFill/>
              <a:round/>
              <a:headEnd/>
              <a:tailEnd/>
            </a:ln>
          </p:spPr>
          <p:txBody>
            <a:bodyPr/>
            <a:lstStyle/>
            <a:p>
              <a:endParaRPr lang="en-US"/>
            </a:p>
          </p:txBody>
        </p:sp>
        <p:sp>
          <p:nvSpPr>
            <p:cNvPr id="11354" name="Freeform 659"/>
            <p:cNvSpPr>
              <a:spLocks/>
            </p:cNvSpPr>
            <p:nvPr/>
          </p:nvSpPr>
          <p:spPr bwMode="auto">
            <a:xfrm>
              <a:off x="4562" y="2775"/>
              <a:ext cx="4" cy="2"/>
            </a:xfrm>
            <a:custGeom>
              <a:avLst/>
              <a:gdLst>
                <a:gd name="T0" fmla="*/ 2 w 4"/>
                <a:gd name="T1" fmla="*/ 0 h 2"/>
                <a:gd name="T2" fmla="*/ 0 w 4"/>
                <a:gd name="T3" fmla="*/ 0 h 2"/>
                <a:gd name="T4" fmla="*/ 2 w 4"/>
                <a:gd name="T5" fmla="*/ 2 h 2"/>
                <a:gd name="T6" fmla="*/ 2 w 4"/>
                <a:gd name="T7" fmla="*/ 2 h 2"/>
                <a:gd name="T8" fmla="*/ 2 w 4"/>
                <a:gd name="T9" fmla="*/ 2 h 2"/>
                <a:gd name="T10" fmla="*/ 4 w 4"/>
                <a:gd name="T11" fmla="*/ 0 h 2"/>
                <a:gd name="T12" fmla="*/ 2 w 4"/>
                <a:gd name="T13" fmla="*/ 0 h 2"/>
                <a:gd name="T14" fmla="*/ 2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0"/>
                  </a:moveTo>
                  <a:lnTo>
                    <a:pt x="0" y="0"/>
                  </a:lnTo>
                  <a:lnTo>
                    <a:pt x="2" y="2"/>
                  </a:lnTo>
                  <a:lnTo>
                    <a:pt x="4" y="0"/>
                  </a:lnTo>
                  <a:lnTo>
                    <a:pt x="2" y="0"/>
                  </a:lnTo>
                  <a:close/>
                </a:path>
              </a:pathLst>
            </a:custGeom>
            <a:solidFill>
              <a:srgbClr val="0071B4">
                <a:alpha val="25098"/>
              </a:srgbClr>
            </a:solidFill>
            <a:ln w="9525">
              <a:noFill/>
              <a:round/>
              <a:headEnd/>
              <a:tailEnd/>
            </a:ln>
          </p:spPr>
          <p:txBody>
            <a:bodyPr/>
            <a:lstStyle/>
            <a:p>
              <a:endParaRPr lang="en-US"/>
            </a:p>
          </p:txBody>
        </p:sp>
      </p:grpSp>
      <p:grpSp>
        <p:nvGrpSpPr>
          <p:cNvPr id="6" name="Group 660"/>
          <p:cNvGrpSpPr>
            <a:grpSpLocks/>
          </p:cNvGrpSpPr>
          <p:nvPr/>
        </p:nvGrpSpPr>
        <p:grpSpPr bwMode="auto">
          <a:xfrm>
            <a:off x="0" y="0"/>
            <a:ext cx="9144000" cy="6861175"/>
            <a:chOff x="0" y="0"/>
            <a:chExt cx="5760" cy="4322"/>
          </a:xfrm>
        </p:grpSpPr>
        <p:pic>
          <p:nvPicPr>
            <p:cNvPr id="11294" name="Picture 93" descr="BackgroundGradient"/>
            <p:cNvPicPr>
              <a:picLocks noChangeAspect="1" noChangeArrowheads="1"/>
            </p:cNvPicPr>
            <p:nvPr/>
          </p:nvPicPr>
          <p:blipFill>
            <a:blip r:embed="rId3" cstate="print"/>
            <a:srcRect b="86348"/>
            <a:stretch>
              <a:fillRect/>
            </a:stretch>
          </p:blipFill>
          <p:spPr bwMode="auto">
            <a:xfrm>
              <a:off x="0" y="0"/>
              <a:ext cx="5760" cy="590"/>
            </a:xfrm>
            <a:prstGeom prst="rect">
              <a:avLst/>
            </a:prstGeom>
            <a:noFill/>
            <a:ln w="9525">
              <a:noFill/>
              <a:miter lim="800000"/>
              <a:headEnd/>
              <a:tailEnd/>
            </a:ln>
          </p:spPr>
        </p:pic>
        <p:pic>
          <p:nvPicPr>
            <p:cNvPr id="11295" name="Picture 93" descr="BackgroundGradient"/>
            <p:cNvPicPr>
              <a:picLocks noChangeAspect="1" noChangeArrowheads="1"/>
            </p:cNvPicPr>
            <p:nvPr/>
          </p:nvPicPr>
          <p:blipFill>
            <a:blip r:embed="rId3" cstate="print"/>
            <a:srcRect t="86488"/>
            <a:stretch>
              <a:fillRect/>
            </a:stretch>
          </p:blipFill>
          <p:spPr bwMode="auto">
            <a:xfrm>
              <a:off x="0" y="3738"/>
              <a:ext cx="5760" cy="584"/>
            </a:xfrm>
            <a:prstGeom prst="rect">
              <a:avLst/>
            </a:prstGeom>
            <a:noFill/>
            <a:ln w="9525">
              <a:noFill/>
              <a:miter lim="800000"/>
              <a:headEnd/>
              <a:tailEnd/>
            </a:ln>
          </p:spPr>
        </p:pic>
        <p:sp>
          <p:nvSpPr>
            <p:cNvPr id="11296" name="Line 663"/>
            <p:cNvSpPr>
              <a:spLocks noChangeShapeType="1"/>
            </p:cNvSpPr>
            <p:nvPr/>
          </p:nvSpPr>
          <p:spPr bwMode="auto">
            <a:xfrm>
              <a:off x="85" y="3732"/>
              <a:ext cx="5584" cy="0"/>
            </a:xfrm>
            <a:prstGeom prst="line">
              <a:avLst/>
            </a:prstGeom>
            <a:noFill/>
            <a:ln w="9525">
              <a:solidFill>
                <a:schemeClr val="tx1"/>
              </a:solidFill>
              <a:round/>
              <a:headEnd/>
              <a:tailEnd/>
            </a:ln>
          </p:spPr>
          <p:txBody>
            <a:bodyPr anchor="ctr"/>
            <a:lstStyle/>
            <a:p>
              <a:endParaRPr lang="en-US"/>
            </a:p>
          </p:txBody>
        </p:sp>
        <p:sp>
          <p:nvSpPr>
            <p:cNvPr id="11297" name="Line 664"/>
            <p:cNvSpPr>
              <a:spLocks noChangeShapeType="1"/>
            </p:cNvSpPr>
            <p:nvPr/>
          </p:nvSpPr>
          <p:spPr bwMode="auto">
            <a:xfrm>
              <a:off x="85" y="589"/>
              <a:ext cx="5584" cy="0"/>
            </a:xfrm>
            <a:prstGeom prst="line">
              <a:avLst/>
            </a:prstGeom>
            <a:noFill/>
            <a:ln w="9525">
              <a:solidFill>
                <a:schemeClr val="tx1"/>
              </a:solidFill>
              <a:round/>
              <a:headEnd/>
              <a:tailEnd/>
            </a:ln>
          </p:spPr>
          <p:txBody>
            <a:bodyPr anchor="ctr"/>
            <a:lstStyle/>
            <a:p>
              <a:endParaRPr lang="en-US"/>
            </a:p>
          </p:txBody>
        </p:sp>
      </p:grpSp>
      <p:sp>
        <p:nvSpPr>
          <p:cNvPr id="6101657" name="Rectangle 665"/>
          <p:cNvSpPr>
            <a:spLocks noChangeArrowheads="1"/>
          </p:cNvSpPr>
          <p:nvPr/>
        </p:nvSpPr>
        <p:spPr bwMode="auto">
          <a:xfrm>
            <a:off x="2166938" y="4300538"/>
            <a:ext cx="2386012" cy="1047750"/>
          </a:xfrm>
          <a:prstGeom prst="rect">
            <a:avLst/>
          </a:prstGeom>
          <a:gradFill rotWithShape="1">
            <a:gsLst>
              <a:gs pos="0">
                <a:srgbClr val="0071B4">
                  <a:alpha val="0"/>
                </a:srgbClr>
              </a:gs>
              <a:gs pos="100000">
                <a:srgbClr val="0071B4"/>
              </a:gs>
            </a:gsLst>
            <a:lin ang="5400000" scaled="1"/>
          </a:gradFill>
          <a:ln w="9525" algn="ctr">
            <a:noFill/>
            <a:miter lim="800000"/>
            <a:headEnd/>
            <a:tailEnd/>
          </a:ln>
        </p:spPr>
        <p:txBody>
          <a:bodyPr wrap="none" anchor="ctr"/>
          <a:lstStyle/>
          <a:p>
            <a:endParaRPr lang="en-US"/>
          </a:p>
        </p:txBody>
      </p:sp>
      <p:sp>
        <p:nvSpPr>
          <p:cNvPr id="6101658" name="Text Box 666"/>
          <p:cNvSpPr txBox="1">
            <a:spLocks noChangeArrowheads="1"/>
          </p:cNvSpPr>
          <p:nvPr/>
        </p:nvSpPr>
        <p:spPr bwMode="auto">
          <a:xfrm>
            <a:off x="2235200" y="4805363"/>
            <a:ext cx="2251075" cy="366712"/>
          </a:xfrm>
          <a:prstGeom prst="rect">
            <a:avLst/>
          </a:prstGeom>
          <a:noFill/>
          <a:ln w="9525" algn="ctr">
            <a:noFill/>
            <a:miter lim="800000"/>
            <a:headEnd/>
            <a:tailEnd/>
          </a:ln>
        </p:spPr>
        <p:txBody>
          <a:bodyPr>
            <a:spAutoFit/>
          </a:bodyPr>
          <a:lstStyle/>
          <a:p>
            <a:pPr>
              <a:spcBef>
                <a:spcPct val="25000"/>
              </a:spcBef>
            </a:pPr>
            <a:r>
              <a:rPr lang="en-US" dirty="0"/>
              <a:t>Blogging in Brazil</a:t>
            </a:r>
          </a:p>
        </p:txBody>
      </p:sp>
      <p:sp>
        <p:nvSpPr>
          <p:cNvPr id="11270" name="Text Box 667"/>
          <p:cNvSpPr txBox="1">
            <a:spLocks noChangeArrowheads="1"/>
          </p:cNvSpPr>
          <p:nvPr/>
        </p:nvSpPr>
        <p:spPr bwMode="auto">
          <a:xfrm>
            <a:off x="165950" y="6149975"/>
            <a:ext cx="7639720" cy="400110"/>
          </a:xfrm>
          <a:prstGeom prst="rect">
            <a:avLst/>
          </a:prstGeom>
          <a:noFill/>
          <a:ln w="9525" algn="ctr">
            <a:noFill/>
            <a:miter lim="800000"/>
            <a:headEnd/>
            <a:tailEnd/>
          </a:ln>
        </p:spPr>
        <p:txBody>
          <a:bodyPr wrap="none">
            <a:spAutoFit/>
          </a:bodyPr>
          <a:lstStyle/>
          <a:p>
            <a:r>
              <a:rPr lang="en-US" sz="2000" dirty="0"/>
              <a:t>Web 2.0: Explosion in new modes of Communication and Collaboration</a:t>
            </a:r>
          </a:p>
        </p:txBody>
      </p:sp>
      <p:grpSp>
        <p:nvGrpSpPr>
          <p:cNvPr id="7" name="Group 668"/>
          <p:cNvGrpSpPr>
            <a:grpSpLocks/>
          </p:cNvGrpSpPr>
          <p:nvPr/>
        </p:nvGrpSpPr>
        <p:grpSpPr bwMode="auto">
          <a:xfrm>
            <a:off x="3254375" y="4433888"/>
            <a:ext cx="238125" cy="238125"/>
            <a:chOff x="2016" y="3178"/>
            <a:chExt cx="172" cy="172"/>
          </a:xfrm>
        </p:grpSpPr>
        <p:sp>
          <p:nvSpPr>
            <p:cNvPr id="11292" name="Oval 66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1293" name="Oval 67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sp>
        <p:nvSpPr>
          <p:cNvPr id="6101663" name="Rectangle 671"/>
          <p:cNvSpPr>
            <a:spLocks noChangeArrowheads="1"/>
          </p:cNvSpPr>
          <p:nvPr/>
        </p:nvSpPr>
        <p:spPr bwMode="auto">
          <a:xfrm>
            <a:off x="5980113" y="2670175"/>
            <a:ext cx="2386012" cy="1047750"/>
          </a:xfrm>
          <a:prstGeom prst="rect">
            <a:avLst/>
          </a:prstGeom>
          <a:gradFill rotWithShape="1">
            <a:gsLst>
              <a:gs pos="0">
                <a:srgbClr val="0071B4"/>
              </a:gs>
              <a:gs pos="100000">
                <a:srgbClr val="0071B4">
                  <a:alpha val="0"/>
                </a:srgbClr>
              </a:gs>
            </a:gsLst>
            <a:lin ang="5400000" scaled="1"/>
          </a:gradFill>
          <a:ln w="9525" algn="ctr">
            <a:noFill/>
            <a:miter lim="800000"/>
            <a:headEnd/>
            <a:tailEnd/>
          </a:ln>
        </p:spPr>
        <p:txBody>
          <a:bodyPr wrap="none" anchor="ctr"/>
          <a:lstStyle/>
          <a:p>
            <a:endParaRPr lang="en-US"/>
          </a:p>
        </p:txBody>
      </p:sp>
      <p:sp>
        <p:nvSpPr>
          <p:cNvPr id="6101664" name="Text Box 672"/>
          <p:cNvSpPr txBox="1">
            <a:spLocks noChangeArrowheads="1"/>
          </p:cNvSpPr>
          <p:nvPr/>
        </p:nvSpPr>
        <p:spPr bwMode="auto">
          <a:xfrm>
            <a:off x="6000750" y="2886075"/>
            <a:ext cx="2346325" cy="366713"/>
          </a:xfrm>
          <a:prstGeom prst="rect">
            <a:avLst/>
          </a:prstGeom>
          <a:noFill/>
          <a:ln w="9525" algn="ctr">
            <a:noFill/>
            <a:miter lim="800000"/>
            <a:headEnd/>
            <a:tailEnd/>
          </a:ln>
        </p:spPr>
        <p:txBody>
          <a:bodyPr>
            <a:spAutoFit/>
          </a:bodyPr>
          <a:lstStyle/>
          <a:p>
            <a:pPr>
              <a:spcBef>
                <a:spcPct val="25000"/>
              </a:spcBef>
            </a:pPr>
            <a:r>
              <a:rPr lang="en-US"/>
              <a:t>Researching in China</a:t>
            </a:r>
          </a:p>
        </p:txBody>
      </p:sp>
      <p:sp>
        <p:nvSpPr>
          <p:cNvPr id="6101665" name="Rectangle 673"/>
          <p:cNvSpPr>
            <a:spLocks noChangeArrowheads="1"/>
          </p:cNvSpPr>
          <p:nvPr/>
        </p:nvSpPr>
        <p:spPr bwMode="auto">
          <a:xfrm>
            <a:off x="4964113" y="3746500"/>
            <a:ext cx="2386012" cy="1047750"/>
          </a:xfrm>
          <a:prstGeom prst="rect">
            <a:avLst/>
          </a:prstGeom>
          <a:gradFill rotWithShape="1">
            <a:gsLst>
              <a:gs pos="0">
                <a:srgbClr val="0071B4">
                  <a:alpha val="0"/>
                </a:srgbClr>
              </a:gs>
              <a:gs pos="100000">
                <a:srgbClr val="0071B4"/>
              </a:gs>
            </a:gsLst>
            <a:lin ang="5400000" scaled="1"/>
          </a:gradFill>
          <a:ln w="9525" algn="ctr">
            <a:noFill/>
            <a:miter lim="800000"/>
            <a:headEnd/>
            <a:tailEnd/>
          </a:ln>
        </p:spPr>
        <p:txBody>
          <a:bodyPr wrap="none" anchor="ctr"/>
          <a:lstStyle/>
          <a:p>
            <a:endParaRPr lang="en-US"/>
          </a:p>
        </p:txBody>
      </p:sp>
      <p:sp>
        <p:nvSpPr>
          <p:cNvPr id="6101666" name="Text Box 674"/>
          <p:cNvSpPr txBox="1">
            <a:spLocks noChangeArrowheads="1"/>
          </p:cNvSpPr>
          <p:nvPr/>
        </p:nvSpPr>
        <p:spPr bwMode="auto">
          <a:xfrm>
            <a:off x="4984750" y="4276725"/>
            <a:ext cx="2346325" cy="366713"/>
          </a:xfrm>
          <a:prstGeom prst="rect">
            <a:avLst/>
          </a:prstGeom>
          <a:noFill/>
          <a:ln w="9525" algn="ctr">
            <a:noFill/>
            <a:miter lim="800000"/>
            <a:headEnd/>
            <a:tailEnd/>
          </a:ln>
        </p:spPr>
        <p:txBody>
          <a:bodyPr>
            <a:spAutoFit/>
          </a:bodyPr>
          <a:lstStyle/>
          <a:p>
            <a:pPr>
              <a:spcBef>
                <a:spcPct val="25000"/>
              </a:spcBef>
            </a:pPr>
            <a:r>
              <a:rPr lang="en-US"/>
              <a:t>Chatting in India</a:t>
            </a:r>
          </a:p>
        </p:txBody>
      </p:sp>
      <p:grpSp>
        <p:nvGrpSpPr>
          <p:cNvPr id="8" name="Group 675"/>
          <p:cNvGrpSpPr>
            <a:grpSpLocks/>
          </p:cNvGrpSpPr>
          <p:nvPr/>
        </p:nvGrpSpPr>
        <p:grpSpPr bwMode="auto">
          <a:xfrm>
            <a:off x="6054725" y="3765550"/>
            <a:ext cx="238125" cy="238125"/>
            <a:chOff x="2016" y="3178"/>
            <a:chExt cx="172" cy="172"/>
          </a:xfrm>
        </p:grpSpPr>
        <p:sp>
          <p:nvSpPr>
            <p:cNvPr id="11290" name="Oval 67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1291" name="Oval 67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9" name="Group 678"/>
          <p:cNvGrpSpPr>
            <a:grpSpLocks/>
          </p:cNvGrpSpPr>
          <p:nvPr/>
        </p:nvGrpSpPr>
        <p:grpSpPr bwMode="auto">
          <a:xfrm>
            <a:off x="7016750" y="3498850"/>
            <a:ext cx="238125" cy="238125"/>
            <a:chOff x="2016" y="3178"/>
            <a:chExt cx="172" cy="172"/>
          </a:xfrm>
        </p:grpSpPr>
        <p:sp>
          <p:nvSpPr>
            <p:cNvPr id="11288" name="Oval 67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1289" name="Oval 68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sp>
        <p:nvSpPr>
          <p:cNvPr id="6101673" name="Rectangle 681"/>
          <p:cNvSpPr>
            <a:spLocks noChangeArrowheads="1"/>
          </p:cNvSpPr>
          <p:nvPr/>
        </p:nvSpPr>
        <p:spPr bwMode="auto">
          <a:xfrm>
            <a:off x="395288" y="2405063"/>
            <a:ext cx="2386012" cy="1047750"/>
          </a:xfrm>
          <a:prstGeom prst="rect">
            <a:avLst/>
          </a:prstGeom>
          <a:gradFill rotWithShape="1">
            <a:gsLst>
              <a:gs pos="0">
                <a:srgbClr val="0071B4"/>
              </a:gs>
              <a:gs pos="100000">
                <a:srgbClr val="0071B4">
                  <a:alpha val="0"/>
                </a:srgbClr>
              </a:gs>
            </a:gsLst>
            <a:lin ang="5400000" scaled="1"/>
          </a:gradFill>
          <a:ln w="9525" algn="ctr">
            <a:noFill/>
            <a:miter lim="800000"/>
            <a:headEnd/>
            <a:tailEnd/>
          </a:ln>
        </p:spPr>
        <p:txBody>
          <a:bodyPr wrap="none" anchor="ctr"/>
          <a:lstStyle/>
          <a:p>
            <a:endParaRPr lang="en-US"/>
          </a:p>
        </p:txBody>
      </p:sp>
      <p:sp>
        <p:nvSpPr>
          <p:cNvPr id="6101674" name="Text Box 682"/>
          <p:cNvSpPr txBox="1">
            <a:spLocks noChangeArrowheads="1"/>
          </p:cNvSpPr>
          <p:nvPr/>
        </p:nvSpPr>
        <p:spPr bwMode="auto">
          <a:xfrm>
            <a:off x="463550" y="2519363"/>
            <a:ext cx="2251075" cy="641350"/>
          </a:xfrm>
          <a:prstGeom prst="rect">
            <a:avLst/>
          </a:prstGeom>
          <a:noFill/>
          <a:ln w="9525" algn="ctr">
            <a:noFill/>
            <a:miter lim="800000"/>
            <a:headEnd/>
            <a:tailEnd/>
          </a:ln>
        </p:spPr>
        <p:txBody>
          <a:bodyPr>
            <a:spAutoFit/>
          </a:bodyPr>
          <a:lstStyle/>
          <a:p>
            <a:pPr>
              <a:spcBef>
                <a:spcPct val="35000"/>
              </a:spcBef>
            </a:pPr>
            <a:r>
              <a:rPr lang="en-US"/>
              <a:t>Uploading video </a:t>
            </a:r>
            <a:br>
              <a:rPr lang="en-US"/>
            </a:br>
            <a:r>
              <a:rPr lang="en-US"/>
              <a:t>in the US</a:t>
            </a:r>
          </a:p>
        </p:txBody>
      </p:sp>
      <p:grpSp>
        <p:nvGrpSpPr>
          <p:cNvPr id="10" name="Group 683"/>
          <p:cNvGrpSpPr>
            <a:grpSpLocks/>
          </p:cNvGrpSpPr>
          <p:nvPr/>
        </p:nvGrpSpPr>
        <p:grpSpPr bwMode="auto">
          <a:xfrm>
            <a:off x="1482725" y="3214688"/>
            <a:ext cx="238125" cy="238125"/>
            <a:chOff x="2016" y="3178"/>
            <a:chExt cx="172" cy="172"/>
          </a:xfrm>
        </p:grpSpPr>
        <p:sp>
          <p:nvSpPr>
            <p:cNvPr id="11286" name="Oval 68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1287" name="Oval 68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sp>
        <p:nvSpPr>
          <p:cNvPr id="6101678" name="Rectangle 686"/>
          <p:cNvSpPr>
            <a:spLocks noChangeArrowheads="1"/>
          </p:cNvSpPr>
          <p:nvPr/>
        </p:nvSpPr>
        <p:spPr bwMode="auto">
          <a:xfrm>
            <a:off x="3463925" y="2054225"/>
            <a:ext cx="2386013" cy="1047750"/>
          </a:xfrm>
          <a:prstGeom prst="rect">
            <a:avLst/>
          </a:prstGeom>
          <a:gradFill rotWithShape="1">
            <a:gsLst>
              <a:gs pos="0">
                <a:srgbClr val="0071B4"/>
              </a:gs>
              <a:gs pos="100000">
                <a:srgbClr val="0071B4">
                  <a:alpha val="0"/>
                </a:srgbClr>
              </a:gs>
            </a:gsLst>
            <a:lin ang="5400000" scaled="1"/>
          </a:gradFill>
          <a:ln w="9525" algn="ctr">
            <a:noFill/>
            <a:miter lim="800000"/>
            <a:headEnd/>
            <a:tailEnd/>
          </a:ln>
        </p:spPr>
        <p:txBody>
          <a:bodyPr wrap="none" anchor="ctr"/>
          <a:lstStyle/>
          <a:p>
            <a:endParaRPr lang="en-US"/>
          </a:p>
        </p:txBody>
      </p:sp>
      <p:sp>
        <p:nvSpPr>
          <p:cNvPr id="6101679" name="Text Box 687"/>
          <p:cNvSpPr txBox="1">
            <a:spLocks noChangeArrowheads="1"/>
          </p:cNvSpPr>
          <p:nvPr/>
        </p:nvSpPr>
        <p:spPr bwMode="auto">
          <a:xfrm>
            <a:off x="3484563" y="2155825"/>
            <a:ext cx="2346325" cy="641350"/>
          </a:xfrm>
          <a:prstGeom prst="rect">
            <a:avLst/>
          </a:prstGeom>
          <a:noFill/>
          <a:ln w="9525" algn="ctr">
            <a:noFill/>
            <a:miter lim="800000"/>
            <a:headEnd/>
            <a:tailEnd/>
          </a:ln>
        </p:spPr>
        <p:txBody>
          <a:bodyPr>
            <a:spAutoFit/>
          </a:bodyPr>
          <a:lstStyle/>
          <a:p>
            <a:pPr>
              <a:spcBef>
                <a:spcPct val="25000"/>
              </a:spcBef>
            </a:pPr>
            <a:r>
              <a:rPr lang="en-US"/>
              <a:t>Social networking </a:t>
            </a:r>
            <a:br>
              <a:rPr lang="en-US"/>
            </a:br>
            <a:r>
              <a:rPr lang="en-US"/>
              <a:t>in Germany</a:t>
            </a:r>
          </a:p>
        </p:txBody>
      </p:sp>
      <p:grpSp>
        <p:nvGrpSpPr>
          <p:cNvPr id="11" name="Group 688"/>
          <p:cNvGrpSpPr>
            <a:grpSpLocks/>
          </p:cNvGrpSpPr>
          <p:nvPr/>
        </p:nvGrpSpPr>
        <p:grpSpPr bwMode="auto">
          <a:xfrm>
            <a:off x="4500563" y="2854325"/>
            <a:ext cx="238125" cy="238125"/>
            <a:chOff x="2016" y="3178"/>
            <a:chExt cx="172" cy="172"/>
          </a:xfrm>
        </p:grpSpPr>
        <p:sp>
          <p:nvSpPr>
            <p:cNvPr id="11284" name="Oval 68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1285" name="Oval 69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spTree>
    <p:extLst>
      <p:ext uri="{BB962C8B-B14F-4D97-AF65-F5344CB8AC3E}">
        <p14:creationId xmlns:p14="http://schemas.microsoft.com/office/powerpoint/2010/main" val="260161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6101673"/>
                                        </p:tgtEl>
                                        <p:attrNameLst>
                                          <p:attrName>style.visibility</p:attrName>
                                        </p:attrNameLst>
                                      </p:cBhvr>
                                      <p:to>
                                        <p:strVal val="visible"/>
                                      </p:to>
                                    </p:set>
                                    <p:animEffect transition="in" filter="wipe(down)">
                                      <p:cBhvr>
                                        <p:cTn id="13" dur="800"/>
                                        <p:tgtEl>
                                          <p:spTgt spid="610167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6101674"/>
                                        </p:tgtEl>
                                        <p:attrNameLst>
                                          <p:attrName>style.visibility</p:attrName>
                                        </p:attrNameLst>
                                      </p:cBhvr>
                                      <p:to>
                                        <p:strVal val="visible"/>
                                      </p:to>
                                    </p:set>
                                    <p:animEffect transition="in" filter="fade">
                                      <p:cBhvr>
                                        <p:cTn id="16" dur="800"/>
                                        <p:tgtEl>
                                          <p:spTgt spid="6101674"/>
                                        </p:tgtEl>
                                      </p:cBhvr>
                                    </p:animEffect>
                                  </p:childTnLst>
                                </p:cTn>
                              </p:par>
                              <p:par>
                                <p:cTn id="17" presetID="53" presetClass="entr" presetSubtype="0" fill="hold" nodeType="withEffect">
                                  <p:stCondLst>
                                    <p:cond delay="23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3300"/>
                            </p:stCondLst>
                            <p:childTnLst>
                              <p:par>
                                <p:cTn id="23" presetID="22" presetClass="entr" presetSubtype="1" fill="hold" grpId="0" nodeType="afterEffect">
                                  <p:stCondLst>
                                    <p:cond delay="0"/>
                                  </p:stCondLst>
                                  <p:childTnLst>
                                    <p:set>
                                      <p:cBhvr>
                                        <p:cTn id="24" dur="1" fill="hold">
                                          <p:stCondLst>
                                            <p:cond delay="0"/>
                                          </p:stCondLst>
                                        </p:cTn>
                                        <p:tgtEl>
                                          <p:spTgt spid="6101657"/>
                                        </p:tgtEl>
                                        <p:attrNameLst>
                                          <p:attrName>style.visibility</p:attrName>
                                        </p:attrNameLst>
                                      </p:cBhvr>
                                      <p:to>
                                        <p:strVal val="visible"/>
                                      </p:to>
                                    </p:set>
                                    <p:animEffect transition="in" filter="wipe(up)">
                                      <p:cBhvr>
                                        <p:cTn id="25" dur="800"/>
                                        <p:tgtEl>
                                          <p:spTgt spid="610165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101658"/>
                                        </p:tgtEl>
                                        <p:attrNameLst>
                                          <p:attrName>style.visibility</p:attrName>
                                        </p:attrNameLst>
                                      </p:cBhvr>
                                      <p:to>
                                        <p:strVal val="visible"/>
                                      </p:to>
                                    </p:set>
                                    <p:animEffect transition="in" filter="fade">
                                      <p:cBhvr>
                                        <p:cTn id="28" dur="800"/>
                                        <p:tgtEl>
                                          <p:spTgt spid="6101658"/>
                                        </p:tgtEl>
                                      </p:cBhvr>
                                    </p:animEffect>
                                  </p:childTnLst>
                                </p:cTn>
                              </p:par>
                            </p:childTnLst>
                          </p:cTn>
                        </p:par>
                        <p:par>
                          <p:cTn id="29" fill="hold">
                            <p:stCondLst>
                              <p:cond delay="4600"/>
                            </p:stCondLst>
                            <p:childTnLst>
                              <p:par>
                                <p:cTn id="30" presetID="53" presetClass="entr" presetSubtype="0"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childTnLst>
                          </p:cTn>
                        </p:par>
                        <p:par>
                          <p:cTn id="35" fill="hold">
                            <p:stCondLst>
                              <p:cond delay="6100"/>
                            </p:stCondLst>
                            <p:childTnLst>
                              <p:par>
                                <p:cTn id="36" presetID="22" presetClass="entr" presetSubtype="1" fill="hold" grpId="0" nodeType="afterEffect">
                                  <p:stCondLst>
                                    <p:cond delay="0"/>
                                  </p:stCondLst>
                                  <p:childTnLst>
                                    <p:set>
                                      <p:cBhvr>
                                        <p:cTn id="37" dur="1" fill="hold">
                                          <p:stCondLst>
                                            <p:cond delay="0"/>
                                          </p:stCondLst>
                                        </p:cTn>
                                        <p:tgtEl>
                                          <p:spTgt spid="6101665"/>
                                        </p:tgtEl>
                                        <p:attrNameLst>
                                          <p:attrName>style.visibility</p:attrName>
                                        </p:attrNameLst>
                                      </p:cBhvr>
                                      <p:to>
                                        <p:strVal val="visible"/>
                                      </p:to>
                                    </p:set>
                                    <p:animEffect transition="in" filter="wipe(up)">
                                      <p:cBhvr>
                                        <p:cTn id="38" dur="800"/>
                                        <p:tgtEl>
                                          <p:spTgt spid="6101665"/>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6101666"/>
                                        </p:tgtEl>
                                        <p:attrNameLst>
                                          <p:attrName>style.visibility</p:attrName>
                                        </p:attrNameLst>
                                      </p:cBhvr>
                                      <p:to>
                                        <p:strVal val="visible"/>
                                      </p:to>
                                    </p:set>
                                    <p:animEffect transition="in" filter="fade">
                                      <p:cBhvr>
                                        <p:cTn id="41" dur="800"/>
                                        <p:tgtEl>
                                          <p:spTgt spid="6101666"/>
                                        </p:tgtEl>
                                      </p:cBhvr>
                                    </p:animEffect>
                                  </p:childTnLst>
                                </p:cTn>
                              </p:par>
                            </p:childTnLst>
                          </p:cTn>
                        </p:par>
                        <p:par>
                          <p:cTn id="42" fill="hold">
                            <p:stCondLst>
                              <p:cond delay="7400"/>
                            </p:stCondLst>
                            <p:childTnLst>
                              <p:par>
                                <p:cTn id="43" presetID="53" presetClass="entr" presetSubtype="0" fill="hold" nodeType="afterEffect">
                                  <p:stCondLst>
                                    <p:cond delay="100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par>
                          <p:cTn id="48" fill="hold">
                            <p:stCondLst>
                              <p:cond delay="8900"/>
                            </p:stCondLst>
                            <p:childTnLst>
                              <p:par>
                                <p:cTn id="49" presetID="22" presetClass="entr" presetSubtype="4" fill="hold" grpId="0" nodeType="afterEffect">
                                  <p:stCondLst>
                                    <p:cond delay="0"/>
                                  </p:stCondLst>
                                  <p:childTnLst>
                                    <p:set>
                                      <p:cBhvr>
                                        <p:cTn id="50" dur="1" fill="hold">
                                          <p:stCondLst>
                                            <p:cond delay="0"/>
                                          </p:stCondLst>
                                        </p:cTn>
                                        <p:tgtEl>
                                          <p:spTgt spid="6101663"/>
                                        </p:tgtEl>
                                        <p:attrNameLst>
                                          <p:attrName>style.visibility</p:attrName>
                                        </p:attrNameLst>
                                      </p:cBhvr>
                                      <p:to>
                                        <p:strVal val="visible"/>
                                      </p:to>
                                    </p:set>
                                    <p:animEffect transition="in" filter="wipe(down)">
                                      <p:cBhvr>
                                        <p:cTn id="51" dur="800"/>
                                        <p:tgtEl>
                                          <p:spTgt spid="6101663"/>
                                        </p:tgtEl>
                                      </p:cBhvr>
                                    </p:animEffect>
                                  </p:childTnLst>
                                </p:cTn>
                              </p:par>
                              <p:par>
                                <p:cTn id="52" presetID="10" presetClass="entr" presetSubtype="0" fill="hold" grpId="0" nodeType="withEffect">
                                  <p:stCondLst>
                                    <p:cond delay="400"/>
                                  </p:stCondLst>
                                  <p:childTnLst>
                                    <p:set>
                                      <p:cBhvr>
                                        <p:cTn id="53" dur="1" fill="hold">
                                          <p:stCondLst>
                                            <p:cond delay="0"/>
                                          </p:stCondLst>
                                        </p:cTn>
                                        <p:tgtEl>
                                          <p:spTgt spid="6101664"/>
                                        </p:tgtEl>
                                        <p:attrNameLst>
                                          <p:attrName>style.visibility</p:attrName>
                                        </p:attrNameLst>
                                      </p:cBhvr>
                                      <p:to>
                                        <p:strVal val="visible"/>
                                      </p:to>
                                    </p:set>
                                    <p:animEffect transition="in" filter="fade">
                                      <p:cBhvr>
                                        <p:cTn id="54" dur="800"/>
                                        <p:tgtEl>
                                          <p:spTgt spid="6101664"/>
                                        </p:tgtEl>
                                      </p:cBhvr>
                                    </p:animEffect>
                                  </p:childTnLst>
                                </p:cTn>
                              </p:par>
                            </p:childTnLst>
                          </p:cTn>
                        </p:par>
                        <p:par>
                          <p:cTn id="55" fill="hold">
                            <p:stCondLst>
                              <p:cond delay="10100"/>
                            </p:stCondLst>
                            <p:childTnLst>
                              <p:par>
                                <p:cTn id="56" presetID="53" presetClass="entr" presetSubtype="0" fill="hold" nodeType="afterEffect">
                                  <p:stCondLst>
                                    <p:cond delay="100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childTnLst>
                          </p:cTn>
                        </p:par>
                        <p:par>
                          <p:cTn id="61" fill="hold">
                            <p:stCondLst>
                              <p:cond delay="11600"/>
                            </p:stCondLst>
                            <p:childTnLst>
                              <p:par>
                                <p:cTn id="62" presetID="22" presetClass="entr" presetSubtype="4" fill="hold" grpId="0" nodeType="afterEffect">
                                  <p:stCondLst>
                                    <p:cond delay="0"/>
                                  </p:stCondLst>
                                  <p:childTnLst>
                                    <p:set>
                                      <p:cBhvr>
                                        <p:cTn id="63" dur="1" fill="hold">
                                          <p:stCondLst>
                                            <p:cond delay="0"/>
                                          </p:stCondLst>
                                        </p:cTn>
                                        <p:tgtEl>
                                          <p:spTgt spid="6101678"/>
                                        </p:tgtEl>
                                        <p:attrNameLst>
                                          <p:attrName>style.visibility</p:attrName>
                                        </p:attrNameLst>
                                      </p:cBhvr>
                                      <p:to>
                                        <p:strVal val="visible"/>
                                      </p:to>
                                    </p:set>
                                    <p:animEffect transition="in" filter="wipe(down)">
                                      <p:cBhvr>
                                        <p:cTn id="64" dur="800"/>
                                        <p:tgtEl>
                                          <p:spTgt spid="6101678"/>
                                        </p:tgtEl>
                                      </p:cBhvr>
                                    </p:animEffect>
                                  </p:childTnLst>
                                </p:cTn>
                              </p:par>
                              <p:par>
                                <p:cTn id="65" presetID="10" presetClass="entr" presetSubtype="0" fill="hold" grpId="0" nodeType="withEffect">
                                  <p:stCondLst>
                                    <p:cond delay="400"/>
                                  </p:stCondLst>
                                  <p:childTnLst>
                                    <p:set>
                                      <p:cBhvr>
                                        <p:cTn id="66" dur="1" fill="hold">
                                          <p:stCondLst>
                                            <p:cond delay="0"/>
                                          </p:stCondLst>
                                        </p:cTn>
                                        <p:tgtEl>
                                          <p:spTgt spid="6101679"/>
                                        </p:tgtEl>
                                        <p:attrNameLst>
                                          <p:attrName>style.visibility</p:attrName>
                                        </p:attrNameLst>
                                      </p:cBhvr>
                                      <p:to>
                                        <p:strVal val="visible"/>
                                      </p:to>
                                    </p:set>
                                    <p:animEffect transition="in" filter="fade">
                                      <p:cBhvr>
                                        <p:cTn id="67" dur="800"/>
                                        <p:tgtEl>
                                          <p:spTgt spid="6101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1657" grpId="0" animBg="1"/>
      <p:bldP spid="6101658" grpId="0"/>
      <p:bldP spid="6101663" grpId="0" animBg="1"/>
      <p:bldP spid="6101664" grpId="0"/>
      <p:bldP spid="6101665" grpId="0" animBg="1"/>
      <p:bldP spid="6101666" grpId="0"/>
      <p:bldP spid="6101673" grpId="0" animBg="1"/>
      <p:bldP spid="6101674" grpId="0"/>
      <p:bldP spid="6101678" grpId="0" animBg="1"/>
      <p:bldP spid="61016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8575" y="539750"/>
            <a:ext cx="9058275" cy="5441950"/>
            <a:chOff x="214" y="857"/>
            <a:chExt cx="5332" cy="3206"/>
          </a:xfrm>
        </p:grpSpPr>
        <p:grpSp>
          <p:nvGrpSpPr>
            <p:cNvPr id="3" name="Group 3"/>
            <p:cNvGrpSpPr>
              <a:grpSpLocks/>
            </p:cNvGrpSpPr>
            <p:nvPr/>
          </p:nvGrpSpPr>
          <p:grpSpPr bwMode="auto">
            <a:xfrm>
              <a:off x="566" y="857"/>
              <a:ext cx="4813" cy="2979"/>
              <a:chOff x="566" y="857"/>
              <a:chExt cx="4813" cy="2979"/>
            </a:xfrm>
          </p:grpSpPr>
          <p:sp>
            <p:nvSpPr>
              <p:cNvPr id="13951" name="Freeform 4"/>
              <p:cNvSpPr>
                <a:spLocks/>
              </p:cNvSpPr>
              <p:nvPr/>
            </p:nvSpPr>
            <p:spPr bwMode="auto">
              <a:xfrm>
                <a:off x="1488" y="1468"/>
                <a:ext cx="42" cy="58"/>
              </a:xfrm>
              <a:custGeom>
                <a:avLst/>
                <a:gdLst>
                  <a:gd name="T0" fmla="*/ 10 w 42"/>
                  <a:gd name="T1" fmla="*/ 46 h 58"/>
                  <a:gd name="T2" fmla="*/ 12 w 42"/>
                  <a:gd name="T3" fmla="*/ 44 h 58"/>
                  <a:gd name="T4" fmla="*/ 14 w 42"/>
                  <a:gd name="T5" fmla="*/ 46 h 58"/>
                  <a:gd name="T6" fmla="*/ 16 w 42"/>
                  <a:gd name="T7" fmla="*/ 50 h 58"/>
                  <a:gd name="T8" fmla="*/ 16 w 42"/>
                  <a:gd name="T9" fmla="*/ 48 h 58"/>
                  <a:gd name="T10" fmla="*/ 18 w 42"/>
                  <a:gd name="T11" fmla="*/ 48 h 58"/>
                  <a:gd name="T12" fmla="*/ 20 w 42"/>
                  <a:gd name="T13" fmla="*/ 52 h 58"/>
                  <a:gd name="T14" fmla="*/ 24 w 42"/>
                  <a:gd name="T15" fmla="*/ 56 h 58"/>
                  <a:gd name="T16" fmla="*/ 30 w 42"/>
                  <a:gd name="T17" fmla="*/ 58 h 58"/>
                  <a:gd name="T18" fmla="*/ 36 w 42"/>
                  <a:gd name="T19" fmla="*/ 58 h 58"/>
                  <a:gd name="T20" fmla="*/ 42 w 42"/>
                  <a:gd name="T21" fmla="*/ 56 h 58"/>
                  <a:gd name="T22" fmla="*/ 42 w 42"/>
                  <a:gd name="T23" fmla="*/ 28 h 58"/>
                  <a:gd name="T24" fmla="*/ 38 w 42"/>
                  <a:gd name="T25" fmla="*/ 20 h 58"/>
                  <a:gd name="T26" fmla="*/ 38 w 42"/>
                  <a:gd name="T27" fmla="*/ 16 h 58"/>
                  <a:gd name="T28" fmla="*/ 36 w 42"/>
                  <a:gd name="T29" fmla="*/ 14 h 58"/>
                  <a:gd name="T30" fmla="*/ 32 w 42"/>
                  <a:gd name="T31" fmla="*/ 12 h 58"/>
                  <a:gd name="T32" fmla="*/ 30 w 42"/>
                  <a:gd name="T33" fmla="*/ 8 h 58"/>
                  <a:gd name="T34" fmla="*/ 22 w 42"/>
                  <a:gd name="T35" fmla="*/ 2 h 58"/>
                  <a:gd name="T36" fmla="*/ 20 w 42"/>
                  <a:gd name="T37" fmla="*/ 0 h 58"/>
                  <a:gd name="T38" fmla="*/ 12 w 42"/>
                  <a:gd name="T39" fmla="*/ 6 h 58"/>
                  <a:gd name="T40" fmla="*/ 8 w 42"/>
                  <a:gd name="T41" fmla="*/ 12 h 58"/>
                  <a:gd name="T42" fmla="*/ 6 w 42"/>
                  <a:gd name="T43" fmla="*/ 14 h 58"/>
                  <a:gd name="T44" fmla="*/ 12 w 42"/>
                  <a:gd name="T45" fmla="*/ 12 h 58"/>
                  <a:gd name="T46" fmla="*/ 10 w 42"/>
                  <a:gd name="T47" fmla="*/ 16 h 58"/>
                  <a:gd name="T48" fmla="*/ 8 w 42"/>
                  <a:gd name="T49" fmla="*/ 16 h 58"/>
                  <a:gd name="T50" fmla="*/ 10 w 42"/>
                  <a:gd name="T51" fmla="*/ 18 h 58"/>
                  <a:gd name="T52" fmla="*/ 2 w 42"/>
                  <a:gd name="T53" fmla="*/ 24 h 58"/>
                  <a:gd name="T54" fmla="*/ 2 w 42"/>
                  <a:gd name="T55" fmla="*/ 26 h 58"/>
                  <a:gd name="T56" fmla="*/ 0 w 42"/>
                  <a:gd name="T57" fmla="*/ 28 h 58"/>
                  <a:gd name="T58" fmla="*/ 4 w 42"/>
                  <a:gd name="T59" fmla="*/ 36 h 58"/>
                  <a:gd name="T60" fmla="*/ 6 w 42"/>
                  <a:gd name="T61" fmla="*/ 40 h 58"/>
                  <a:gd name="T62" fmla="*/ 8 w 42"/>
                  <a:gd name="T63" fmla="*/ 38 h 58"/>
                  <a:gd name="T64" fmla="*/ 8 w 42"/>
                  <a:gd name="T65" fmla="*/ 38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
                  <a:gd name="T100" fmla="*/ 0 h 58"/>
                  <a:gd name="T101" fmla="*/ 42 w 42"/>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 h="58">
                    <a:moveTo>
                      <a:pt x="8" y="40"/>
                    </a:moveTo>
                    <a:lnTo>
                      <a:pt x="10" y="46"/>
                    </a:lnTo>
                    <a:lnTo>
                      <a:pt x="12" y="46"/>
                    </a:lnTo>
                    <a:lnTo>
                      <a:pt x="12" y="44"/>
                    </a:lnTo>
                    <a:lnTo>
                      <a:pt x="14" y="46"/>
                    </a:lnTo>
                    <a:lnTo>
                      <a:pt x="14" y="48"/>
                    </a:lnTo>
                    <a:lnTo>
                      <a:pt x="16" y="50"/>
                    </a:lnTo>
                    <a:lnTo>
                      <a:pt x="16" y="48"/>
                    </a:lnTo>
                    <a:lnTo>
                      <a:pt x="16" y="46"/>
                    </a:lnTo>
                    <a:lnTo>
                      <a:pt x="18" y="48"/>
                    </a:lnTo>
                    <a:lnTo>
                      <a:pt x="20" y="50"/>
                    </a:lnTo>
                    <a:lnTo>
                      <a:pt x="20" y="52"/>
                    </a:lnTo>
                    <a:lnTo>
                      <a:pt x="24" y="54"/>
                    </a:lnTo>
                    <a:lnTo>
                      <a:pt x="24" y="56"/>
                    </a:lnTo>
                    <a:lnTo>
                      <a:pt x="26" y="58"/>
                    </a:lnTo>
                    <a:lnTo>
                      <a:pt x="30" y="58"/>
                    </a:lnTo>
                    <a:lnTo>
                      <a:pt x="32" y="58"/>
                    </a:lnTo>
                    <a:lnTo>
                      <a:pt x="36" y="58"/>
                    </a:lnTo>
                    <a:lnTo>
                      <a:pt x="40" y="58"/>
                    </a:lnTo>
                    <a:lnTo>
                      <a:pt x="42" y="56"/>
                    </a:lnTo>
                    <a:lnTo>
                      <a:pt x="42" y="54"/>
                    </a:lnTo>
                    <a:lnTo>
                      <a:pt x="42" y="28"/>
                    </a:lnTo>
                    <a:lnTo>
                      <a:pt x="42" y="26"/>
                    </a:lnTo>
                    <a:lnTo>
                      <a:pt x="38" y="20"/>
                    </a:lnTo>
                    <a:lnTo>
                      <a:pt x="38" y="16"/>
                    </a:lnTo>
                    <a:lnTo>
                      <a:pt x="34" y="20"/>
                    </a:lnTo>
                    <a:lnTo>
                      <a:pt x="36" y="14"/>
                    </a:lnTo>
                    <a:lnTo>
                      <a:pt x="34" y="12"/>
                    </a:lnTo>
                    <a:lnTo>
                      <a:pt x="32" y="12"/>
                    </a:lnTo>
                    <a:lnTo>
                      <a:pt x="32" y="10"/>
                    </a:lnTo>
                    <a:lnTo>
                      <a:pt x="30" y="8"/>
                    </a:lnTo>
                    <a:lnTo>
                      <a:pt x="28" y="6"/>
                    </a:lnTo>
                    <a:lnTo>
                      <a:pt x="22" y="2"/>
                    </a:lnTo>
                    <a:lnTo>
                      <a:pt x="20" y="0"/>
                    </a:lnTo>
                    <a:lnTo>
                      <a:pt x="18" y="0"/>
                    </a:lnTo>
                    <a:lnTo>
                      <a:pt x="12" y="6"/>
                    </a:lnTo>
                    <a:lnTo>
                      <a:pt x="12" y="12"/>
                    </a:lnTo>
                    <a:lnTo>
                      <a:pt x="8" y="12"/>
                    </a:lnTo>
                    <a:lnTo>
                      <a:pt x="6" y="12"/>
                    </a:lnTo>
                    <a:lnTo>
                      <a:pt x="6" y="14"/>
                    </a:lnTo>
                    <a:lnTo>
                      <a:pt x="8" y="12"/>
                    </a:lnTo>
                    <a:lnTo>
                      <a:pt x="12" y="12"/>
                    </a:lnTo>
                    <a:lnTo>
                      <a:pt x="12" y="16"/>
                    </a:lnTo>
                    <a:lnTo>
                      <a:pt x="10" y="16"/>
                    </a:lnTo>
                    <a:lnTo>
                      <a:pt x="8" y="14"/>
                    </a:lnTo>
                    <a:lnTo>
                      <a:pt x="8" y="16"/>
                    </a:lnTo>
                    <a:lnTo>
                      <a:pt x="8" y="18"/>
                    </a:lnTo>
                    <a:lnTo>
                      <a:pt x="10" y="18"/>
                    </a:lnTo>
                    <a:lnTo>
                      <a:pt x="10" y="20"/>
                    </a:lnTo>
                    <a:lnTo>
                      <a:pt x="2" y="24"/>
                    </a:lnTo>
                    <a:lnTo>
                      <a:pt x="4" y="24"/>
                    </a:lnTo>
                    <a:lnTo>
                      <a:pt x="2" y="26"/>
                    </a:lnTo>
                    <a:lnTo>
                      <a:pt x="0" y="26"/>
                    </a:lnTo>
                    <a:lnTo>
                      <a:pt x="0" y="28"/>
                    </a:lnTo>
                    <a:lnTo>
                      <a:pt x="2" y="36"/>
                    </a:lnTo>
                    <a:lnTo>
                      <a:pt x="4" y="36"/>
                    </a:lnTo>
                    <a:lnTo>
                      <a:pt x="4" y="40"/>
                    </a:lnTo>
                    <a:lnTo>
                      <a:pt x="6" y="40"/>
                    </a:lnTo>
                    <a:lnTo>
                      <a:pt x="8" y="34"/>
                    </a:lnTo>
                    <a:lnTo>
                      <a:pt x="8" y="38"/>
                    </a:lnTo>
                    <a:lnTo>
                      <a:pt x="8" y="36"/>
                    </a:lnTo>
                    <a:lnTo>
                      <a:pt x="8" y="38"/>
                    </a:lnTo>
                    <a:lnTo>
                      <a:pt x="8" y="40"/>
                    </a:lnTo>
                    <a:close/>
                  </a:path>
                </a:pathLst>
              </a:custGeom>
              <a:solidFill>
                <a:srgbClr val="0071B4">
                  <a:alpha val="34901"/>
                </a:srgbClr>
              </a:solidFill>
              <a:ln w="9525">
                <a:noFill/>
                <a:round/>
                <a:headEnd/>
                <a:tailEnd/>
              </a:ln>
            </p:spPr>
            <p:txBody>
              <a:bodyPr/>
              <a:lstStyle/>
              <a:p>
                <a:endParaRPr lang="en-US"/>
              </a:p>
            </p:txBody>
          </p:sp>
          <p:sp>
            <p:nvSpPr>
              <p:cNvPr id="13952" name="Freeform 5"/>
              <p:cNvSpPr>
                <a:spLocks/>
              </p:cNvSpPr>
              <p:nvPr/>
            </p:nvSpPr>
            <p:spPr bwMode="auto">
              <a:xfrm>
                <a:off x="1228" y="1323"/>
                <a:ext cx="19" cy="24"/>
              </a:xfrm>
              <a:custGeom>
                <a:avLst/>
                <a:gdLst>
                  <a:gd name="T0" fmla="*/ 3 w 19"/>
                  <a:gd name="T1" fmla="*/ 14 h 24"/>
                  <a:gd name="T2" fmla="*/ 5 w 19"/>
                  <a:gd name="T3" fmla="*/ 12 h 24"/>
                  <a:gd name="T4" fmla="*/ 7 w 19"/>
                  <a:gd name="T5" fmla="*/ 20 h 24"/>
                  <a:gd name="T6" fmla="*/ 11 w 19"/>
                  <a:gd name="T7" fmla="*/ 24 h 24"/>
                  <a:gd name="T8" fmla="*/ 19 w 19"/>
                  <a:gd name="T9" fmla="*/ 20 h 24"/>
                  <a:gd name="T10" fmla="*/ 19 w 19"/>
                  <a:gd name="T11" fmla="*/ 18 h 24"/>
                  <a:gd name="T12" fmla="*/ 19 w 19"/>
                  <a:gd name="T13" fmla="*/ 14 h 24"/>
                  <a:gd name="T14" fmla="*/ 11 w 19"/>
                  <a:gd name="T15" fmla="*/ 6 h 24"/>
                  <a:gd name="T16" fmla="*/ 9 w 19"/>
                  <a:gd name="T17" fmla="*/ 2 h 24"/>
                  <a:gd name="T18" fmla="*/ 9 w 19"/>
                  <a:gd name="T19" fmla="*/ 2 h 24"/>
                  <a:gd name="T20" fmla="*/ 9 w 19"/>
                  <a:gd name="T21" fmla="*/ 0 h 24"/>
                  <a:gd name="T22" fmla="*/ 5 w 19"/>
                  <a:gd name="T23" fmla="*/ 2 h 24"/>
                  <a:gd name="T24" fmla="*/ 5 w 19"/>
                  <a:gd name="T25" fmla="*/ 4 h 24"/>
                  <a:gd name="T26" fmla="*/ 5 w 19"/>
                  <a:gd name="T27" fmla="*/ 6 h 24"/>
                  <a:gd name="T28" fmla="*/ 3 w 19"/>
                  <a:gd name="T29" fmla="*/ 6 h 24"/>
                  <a:gd name="T30" fmla="*/ 2 w 19"/>
                  <a:gd name="T31" fmla="*/ 6 h 24"/>
                  <a:gd name="T32" fmla="*/ 0 w 19"/>
                  <a:gd name="T33" fmla="*/ 8 h 24"/>
                  <a:gd name="T34" fmla="*/ 2 w 19"/>
                  <a:gd name="T35" fmla="*/ 10 h 24"/>
                  <a:gd name="T36" fmla="*/ 3 w 19"/>
                  <a:gd name="T37" fmla="*/ 14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24"/>
                  <a:gd name="T59" fmla="*/ 19 w 19"/>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24">
                    <a:moveTo>
                      <a:pt x="3" y="14"/>
                    </a:moveTo>
                    <a:lnTo>
                      <a:pt x="5" y="12"/>
                    </a:lnTo>
                    <a:lnTo>
                      <a:pt x="7" y="20"/>
                    </a:lnTo>
                    <a:lnTo>
                      <a:pt x="11" y="24"/>
                    </a:lnTo>
                    <a:lnTo>
                      <a:pt x="19" y="20"/>
                    </a:lnTo>
                    <a:lnTo>
                      <a:pt x="19" y="18"/>
                    </a:lnTo>
                    <a:lnTo>
                      <a:pt x="19" y="14"/>
                    </a:lnTo>
                    <a:lnTo>
                      <a:pt x="11" y="6"/>
                    </a:lnTo>
                    <a:lnTo>
                      <a:pt x="9" y="2"/>
                    </a:lnTo>
                    <a:lnTo>
                      <a:pt x="9" y="0"/>
                    </a:lnTo>
                    <a:lnTo>
                      <a:pt x="5" y="2"/>
                    </a:lnTo>
                    <a:lnTo>
                      <a:pt x="5" y="4"/>
                    </a:lnTo>
                    <a:lnTo>
                      <a:pt x="5" y="6"/>
                    </a:lnTo>
                    <a:lnTo>
                      <a:pt x="3" y="6"/>
                    </a:lnTo>
                    <a:lnTo>
                      <a:pt x="2" y="6"/>
                    </a:lnTo>
                    <a:lnTo>
                      <a:pt x="0" y="8"/>
                    </a:lnTo>
                    <a:lnTo>
                      <a:pt x="2" y="10"/>
                    </a:lnTo>
                    <a:lnTo>
                      <a:pt x="3" y="14"/>
                    </a:lnTo>
                    <a:close/>
                  </a:path>
                </a:pathLst>
              </a:custGeom>
              <a:solidFill>
                <a:srgbClr val="0071B4">
                  <a:alpha val="34901"/>
                </a:srgbClr>
              </a:solidFill>
              <a:ln w="9525">
                <a:noFill/>
                <a:round/>
                <a:headEnd/>
                <a:tailEnd/>
              </a:ln>
            </p:spPr>
            <p:txBody>
              <a:bodyPr/>
              <a:lstStyle/>
              <a:p>
                <a:endParaRPr lang="en-US"/>
              </a:p>
            </p:txBody>
          </p:sp>
          <p:sp>
            <p:nvSpPr>
              <p:cNvPr id="13953" name="Freeform 6"/>
              <p:cNvSpPr>
                <a:spLocks/>
              </p:cNvSpPr>
              <p:nvPr/>
            </p:nvSpPr>
            <p:spPr bwMode="auto">
              <a:xfrm>
                <a:off x="1375" y="1411"/>
                <a:ext cx="22" cy="22"/>
              </a:xfrm>
              <a:custGeom>
                <a:avLst/>
                <a:gdLst>
                  <a:gd name="T0" fmla="*/ 10 w 22"/>
                  <a:gd name="T1" fmla="*/ 0 h 22"/>
                  <a:gd name="T2" fmla="*/ 6 w 22"/>
                  <a:gd name="T3" fmla="*/ 0 h 22"/>
                  <a:gd name="T4" fmla="*/ 2 w 22"/>
                  <a:gd name="T5" fmla="*/ 2 h 22"/>
                  <a:gd name="T6" fmla="*/ 0 w 22"/>
                  <a:gd name="T7" fmla="*/ 6 h 22"/>
                  <a:gd name="T8" fmla="*/ 0 w 22"/>
                  <a:gd name="T9" fmla="*/ 6 h 22"/>
                  <a:gd name="T10" fmla="*/ 2 w 22"/>
                  <a:gd name="T11" fmla="*/ 8 h 22"/>
                  <a:gd name="T12" fmla="*/ 2 w 22"/>
                  <a:gd name="T13" fmla="*/ 10 h 22"/>
                  <a:gd name="T14" fmla="*/ 2 w 22"/>
                  <a:gd name="T15" fmla="*/ 10 h 22"/>
                  <a:gd name="T16" fmla="*/ 4 w 22"/>
                  <a:gd name="T17" fmla="*/ 8 h 22"/>
                  <a:gd name="T18" fmla="*/ 4 w 22"/>
                  <a:gd name="T19" fmla="*/ 14 h 22"/>
                  <a:gd name="T20" fmla="*/ 4 w 22"/>
                  <a:gd name="T21" fmla="*/ 14 h 22"/>
                  <a:gd name="T22" fmla="*/ 6 w 22"/>
                  <a:gd name="T23" fmla="*/ 20 h 22"/>
                  <a:gd name="T24" fmla="*/ 14 w 22"/>
                  <a:gd name="T25" fmla="*/ 22 h 22"/>
                  <a:gd name="T26" fmla="*/ 22 w 22"/>
                  <a:gd name="T27" fmla="*/ 18 h 22"/>
                  <a:gd name="T28" fmla="*/ 22 w 22"/>
                  <a:gd name="T29" fmla="*/ 16 h 22"/>
                  <a:gd name="T30" fmla="*/ 20 w 22"/>
                  <a:gd name="T31" fmla="*/ 10 h 22"/>
                  <a:gd name="T32" fmla="*/ 16 w 22"/>
                  <a:gd name="T33" fmla="*/ 8 h 22"/>
                  <a:gd name="T34" fmla="*/ 16 w 22"/>
                  <a:gd name="T35" fmla="*/ 6 h 22"/>
                  <a:gd name="T36" fmla="*/ 12 w 22"/>
                  <a:gd name="T37" fmla="*/ 2 h 22"/>
                  <a:gd name="T38" fmla="*/ 10 w 22"/>
                  <a:gd name="T39" fmla="*/ 4 h 22"/>
                  <a:gd name="T40" fmla="*/ 10 w 22"/>
                  <a:gd name="T41" fmla="*/ 4 h 22"/>
                  <a:gd name="T42" fmla="*/ 10 w 22"/>
                  <a:gd name="T43" fmla="*/ 2 h 22"/>
                  <a:gd name="T44" fmla="*/ 10 w 22"/>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
                  <a:gd name="T70" fmla="*/ 0 h 22"/>
                  <a:gd name="T71" fmla="*/ 22 w 22"/>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 h="22">
                    <a:moveTo>
                      <a:pt x="10" y="0"/>
                    </a:moveTo>
                    <a:lnTo>
                      <a:pt x="6" y="0"/>
                    </a:lnTo>
                    <a:lnTo>
                      <a:pt x="2" y="2"/>
                    </a:lnTo>
                    <a:lnTo>
                      <a:pt x="0" y="6"/>
                    </a:lnTo>
                    <a:lnTo>
                      <a:pt x="2" y="8"/>
                    </a:lnTo>
                    <a:lnTo>
                      <a:pt x="2" y="10"/>
                    </a:lnTo>
                    <a:lnTo>
                      <a:pt x="4" y="8"/>
                    </a:lnTo>
                    <a:lnTo>
                      <a:pt x="4" y="14"/>
                    </a:lnTo>
                    <a:lnTo>
                      <a:pt x="6" y="20"/>
                    </a:lnTo>
                    <a:lnTo>
                      <a:pt x="14" y="22"/>
                    </a:lnTo>
                    <a:lnTo>
                      <a:pt x="22" y="18"/>
                    </a:lnTo>
                    <a:lnTo>
                      <a:pt x="22" y="16"/>
                    </a:lnTo>
                    <a:lnTo>
                      <a:pt x="20" y="10"/>
                    </a:lnTo>
                    <a:lnTo>
                      <a:pt x="16" y="8"/>
                    </a:lnTo>
                    <a:lnTo>
                      <a:pt x="16" y="6"/>
                    </a:lnTo>
                    <a:lnTo>
                      <a:pt x="12" y="2"/>
                    </a:lnTo>
                    <a:lnTo>
                      <a:pt x="10" y="4"/>
                    </a:lnTo>
                    <a:lnTo>
                      <a:pt x="10" y="2"/>
                    </a:lnTo>
                    <a:lnTo>
                      <a:pt x="10" y="0"/>
                    </a:lnTo>
                    <a:close/>
                  </a:path>
                </a:pathLst>
              </a:custGeom>
              <a:solidFill>
                <a:srgbClr val="0071B4">
                  <a:alpha val="34901"/>
                </a:srgbClr>
              </a:solidFill>
              <a:ln w="9525">
                <a:noFill/>
                <a:round/>
                <a:headEnd/>
                <a:tailEnd/>
              </a:ln>
            </p:spPr>
            <p:txBody>
              <a:bodyPr/>
              <a:lstStyle/>
              <a:p>
                <a:endParaRPr lang="en-US"/>
              </a:p>
            </p:txBody>
          </p:sp>
          <p:sp>
            <p:nvSpPr>
              <p:cNvPr id="13954" name="Rectangle 7"/>
              <p:cNvSpPr>
                <a:spLocks noChangeArrowheads="1"/>
              </p:cNvSpPr>
              <p:nvPr/>
            </p:nvSpPr>
            <p:spPr bwMode="auto">
              <a:xfrm>
                <a:off x="1510" y="1468"/>
                <a:ext cx="1" cy="2"/>
              </a:xfrm>
              <a:prstGeom prst="rect">
                <a:avLst/>
              </a:prstGeom>
              <a:solidFill>
                <a:srgbClr val="0071B4">
                  <a:alpha val="34901"/>
                </a:srgbClr>
              </a:solidFill>
              <a:ln w="9525">
                <a:noFill/>
                <a:miter lim="800000"/>
                <a:headEnd/>
                <a:tailEnd/>
              </a:ln>
            </p:spPr>
            <p:txBody>
              <a:bodyPr/>
              <a:lstStyle/>
              <a:p>
                <a:endParaRPr lang="en-US"/>
              </a:p>
            </p:txBody>
          </p:sp>
          <p:sp>
            <p:nvSpPr>
              <p:cNvPr id="13955" name="Freeform 8"/>
              <p:cNvSpPr>
                <a:spLocks/>
              </p:cNvSpPr>
              <p:nvPr/>
            </p:nvSpPr>
            <p:spPr bwMode="auto">
              <a:xfrm>
                <a:off x="1524" y="857"/>
                <a:ext cx="480" cy="585"/>
              </a:xfrm>
              <a:custGeom>
                <a:avLst/>
                <a:gdLst>
                  <a:gd name="T0" fmla="*/ 39 w 241"/>
                  <a:gd name="T1" fmla="*/ 65 h 294"/>
                  <a:gd name="T2" fmla="*/ 39 w 241"/>
                  <a:gd name="T3" fmla="*/ 91 h 294"/>
                  <a:gd name="T4" fmla="*/ 77 w 241"/>
                  <a:gd name="T5" fmla="*/ 121 h 294"/>
                  <a:gd name="T6" fmla="*/ 105 w 241"/>
                  <a:gd name="T7" fmla="*/ 147 h 294"/>
                  <a:gd name="T8" fmla="*/ 54 w 241"/>
                  <a:gd name="T9" fmla="*/ 162 h 294"/>
                  <a:gd name="T10" fmla="*/ 57 w 241"/>
                  <a:gd name="T11" fmla="*/ 173 h 294"/>
                  <a:gd name="T12" fmla="*/ 69 w 241"/>
                  <a:gd name="T13" fmla="*/ 195 h 294"/>
                  <a:gd name="T14" fmla="*/ 66 w 241"/>
                  <a:gd name="T15" fmla="*/ 196 h 294"/>
                  <a:gd name="T16" fmla="*/ 84 w 241"/>
                  <a:gd name="T17" fmla="*/ 204 h 294"/>
                  <a:gd name="T18" fmla="*/ 83 w 241"/>
                  <a:gd name="T19" fmla="*/ 207 h 294"/>
                  <a:gd name="T20" fmla="*/ 82 w 241"/>
                  <a:gd name="T21" fmla="*/ 217 h 294"/>
                  <a:gd name="T22" fmla="*/ 59 w 241"/>
                  <a:gd name="T23" fmla="*/ 207 h 294"/>
                  <a:gd name="T24" fmla="*/ 46 w 241"/>
                  <a:gd name="T25" fmla="*/ 227 h 294"/>
                  <a:gd name="T26" fmla="*/ 54 w 241"/>
                  <a:gd name="T27" fmla="*/ 229 h 294"/>
                  <a:gd name="T28" fmla="*/ 60 w 241"/>
                  <a:gd name="T29" fmla="*/ 233 h 294"/>
                  <a:gd name="T30" fmla="*/ 64 w 241"/>
                  <a:gd name="T31" fmla="*/ 230 h 294"/>
                  <a:gd name="T32" fmla="*/ 62 w 241"/>
                  <a:gd name="T33" fmla="*/ 235 h 294"/>
                  <a:gd name="T34" fmla="*/ 64 w 241"/>
                  <a:gd name="T35" fmla="*/ 239 h 294"/>
                  <a:gd name="T36" fmla="*/ 61 w 241"/>
                  <a:gd name="T37" fmla="*/ 243 h 294"/>
                  <a:gd name="T38" fmla="*/ 68 w 241"/>
                  <a:gd name="T39" fmla="*/ 251 h 294"/>
                  <a:gd name="T40" fmla="*/ 80 w 241"/>
                  <a:gd name="T41" fmla="*/ 237 h 294"/>
                  <a:gd name="T42" fmla="*/ 70 w 241"/>
                  <a:gd name="T43" fmla="*/ 255 h 294"/>
                  <a:gd name="T44" fmla="*/ 56 w 241"/>
                  <a:gd name="T45" fmla="*/ 247 h 294"/>
                  <a:gd name="T46" fmla="*/ 40 w 241"/>
                  <a:gd name="T47" fmla="*/ 245 h 294"/>
                  <a:gd name="T48" fmla="*/ 47 w 241"/>
                  <a:gd name="T49" fmla="*/ 260 h 294"/>
                  <a:gd name="T50" fmla="*/ 48 w 241"/>
                  <a:gd name="T51" fmla="*/ 264 h 294"/>
                  <a:gd name="T52" fmla="*/ 39 w 241"/>
                  <a:gd name="T53" fmla="*/ 266 h 294"/>
                  <a:gd name="T54" fmla="*/ 36 w 241"/>
                  <a:gd name="T55" fmla="*/ 282 h 294"/>
                  <a:gd name="T56" fmla="*/ 44 w 241"/>
                  <a:gd name="T57" fmla="*/ 285 h 294"/>
                  <a:gd name="T58" fmla="*/ 62 w 241"/>
                  <a:gd name="T59" fmla="*/ 285 h 294"/>
                  <a:gd name="T60" fmla="*/ 76 w 241"/>
                  <a:gd name="T61" fmla="*/ 286 h 294"/>
                  <a:gd name="T62" fmla="*/ 90 w 241"/>
                  <a:gd name="T63" fmla="*/ 285 h 294"/>
                  <a:gd name="T64" fmla="*/ 111 w 241"/>
                  <a:gd name="T65" fmla="*/ 281 h 294"/>
                  <a:gd name="T66" fmla="*/ 104 w 241"/>
                  <a:gd name="T67" fmla="*/ 263 h 294"/>
                  <a:gd name="T68" fmla="*/ 84 w 241"/>
                  <a:gd name="T69" fmla="*/ 261 h 294"/>
                  <a:gd name="T70" fmla="*/ 106 w 241"/>
                  <a:gd name="T71" fmla="*/ 259 h 294"/>
                  <a:gd name="T72" fmla="*/ 112 w 241"/>
                  <a:gd name="T73" fmla="*/ 245 h 294"/>
                  <a:gd name="T74" fmla="*/ 124 w 241"/>
                  <a:gd name="T75" fmla="*/ 236 h 294"/>
                  <a:gd name="T76" fmla="*/ 132 w 241"/>
                  <a:gd name="T77" fmla="*/ 226 h 294"/>
                  <a:gd name="T78" fmla="*/ 136 w 241"/>
                  <a:gd name="T79" fmla="*/ 215 h 294"/>
                  <a:gd name="T80" fmla="*/ 127 w 241"/>
                  <a:gd name="T81" fmla="*/ 202 h 294"/>
                  <a:gd name="T82" fmla="*/ 125 w 241"/>
                  <a:gd name="T83" fmla="*/ 198 h 294"/>
                  <a:gd name="T84" fmla="*/ 128 w 241"/>
                  <a:gd name="T85" fmla="*/ 199 h 294"/>
                  <a:gd name="T86" fmla="*/ 115 w 241"/>
                  <a:gd name="T87" fmla="*/ 193 h 294"/>
                  <a:gd name="T88" fmla="*/ 119 w 241"/>
                  <a:gd name="T89" fmla="*/ 187 h 294"/>
                  <a:gd name="T90" fmla="*/ 132 w 241"/>
                  <a:gd name="T91" fmla="*/ 186 h 294"/>
                  <a:gd name="T92" fmla="*/ 143 w 241"/>
                  <a:gd name="T93" fmla="*/ 180 h 294"/>
                  <a:gd name="T94" fmla="*/ 148 w 241"/>
                  <a:gd name="T95" fmla="*/ 176 h 294"/>
                  <a:gd name="T96" fmla="*/ 160 w 241"/>
                  <a:gd name="T97" fmla="*/ 163 h 294"/>
                  <a:gd name="T98" fmla="*/ 161 w 241"/>
                  <a:gd name="T99" fmla="*/ 142 h 294"/>
                  <a:gd name="T100" fmla="*/ 179 w 241"/>
                  <a:gd name="T101" fmla="*/ 121 h 294"/>
                  <a:gd name="T102" fmla="*/ 206 w 241"/>
                  <a:gd name="T103" fmla="*/ 93 h 294"/>
                  <a:gd name="T104" fmla="*/ 194 w 241"/>
                  <a:gd name="T105" fmla="*/ 84 h 294"/>
                  <a:gd name="T106" fmla="*/ 237 w 241"/>
                  <a:gd name="T107" fmla="*/ 52 h 294"/>
                  <a:gd name="T108" fmla="*/ 197 w 241"/>
                  <a:gd name="T109" fmla="*/ 31 h 294"/>
                  <a:gd name="T110" fmla="*/ 133 w 241"/>
                  <a:gd name="T111" fmla="*/ 11 h 294"/>
                  <a:gd name="T112" fmla="*/ 92 w 241"/>
                  <a:gd name="T113" fmla="*/ 7 h 294"/>
                  <a:gd name="T114" fmla="*/ 40 w 241"/>
                  <a:gd name="T115" fmla="*/ 6 h 294"/>
                  <a:gd name="T116" fmla="*/ 1 w 241"/>
                  <a:gd name="T117" fmla="*/ 22 h 2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1"/>
                  <a:gd name="T178" fmla="*/ 0 h 294"/>
                  <a:gd name="T179" fmla="*/ 241 w 241"/>
                  <a:gd name="T180" fmla="*/ 294 h 29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1" h="294">
                    <a:moveTo>
                      <a:pt x="8" y="39"/>
                    </a:moveTo>
                    <a:cubicBezTo>
                      <a:pt x="16" y="52"/>
                      <a:pt x="16" y="52"/>
                      <a:pt x="16" y="52"/>
                    </a:cubicBezTo>
                    <a:cubicBezTo>
                      <a:pt x="19" y="54"/>
                      <a:pt x="23" y="55"/>
                      <a:pt x="25" y="55"/>
                    </a:cubicBezTo>
                    <a:cubicBezTo>
                      <a:pt x="25" y="55"/>
                      <a:pt x="26" y="55"/>
                      <a:pt x="26" y="55"/>
                    </a:cubicBezTo>
                    <a:cubicBezTo>
                      <a:pt x="26" y="54"/>
                      <a:pt x="27" y="54"/>
                      <a:pt x="29" y="54"/>
                    </a:cubicBezTo>
                    <a:cubicBezTo>
                      <a:pt x="31" y="54"/>
                      <a:pt x="34" y="55"/>
                      <a:pt x="34" y="55"/>
                    </a:cubicBezTo>
                    <a:cubicBezTo>
                      <a:pt x="39" y="60"/>
                      <a:pt x="39" y="60"/>
                      <a:pt x="39" y="60"/>
                    </a:cubicBezTo>
                    <a:cubicBezTo>
                      <a:pt x="23" y="60"/>
                      <a:pt x="23" y="60"/>
                      <a:pt x="23" y="60"/>
                    </a:cubicBezTo>
                    <a:cubicBezTo>
                      <a:pt x="23" y="65"/>
                      <a:pt x="23" y="65"/>
                      <a:pt x="23" y="65"/>
                    </a:cubicBezTo>
                    <a:cubicBezTo>
                      <a:pt x="23" y="65"/>
                      <a:pt x="23" y="65"/>
                      <a:pt x="28" y="65"/>
                    </a:cubicBezTo>
                    <a:cubicBezTo>
                      <a:pt x="33" y="65"/>
                      <a:pt x="39" y="65"/>
                      <a:pt x="39" y="65"/>
                    </a:cubicBezTo>
                    <a:cubicBezTo>
                      <a:pt x="35" y="70"/>
                      <a:pt x="35" y="70"/>
                      <a:pt x="35" y="70"/>
                    </a:cubicBezTo>
                    <a:cubicBezTo>
                      <a:pt x="35" y="70"/>
                      <a:pt x="32" y="70"/>
                      <a:pt x="27" y="70"/>
                    </a:cubicBezTo>
                    <a:cubicBezTo>
                      <a:pt x="22" y="70"/>
                      <a:pt x="19" y="83"/>
                      <a:pt x="19" y="83"/>
                    </a:cubicBezTo>
                    <a:cubicBezTo>
                      <a:pt x="27" y="83"/>
                      <a:pt x="27" y="83"/>
                      <a:pt x="27" y="83"/>
                    </a:cubicBezTo>
                    <a:cubicBezTo>
                      <a:pt x="27" y="83"/>
                      <a:pt x="27" y="83"/>
                      <a:pt x="31" y="83"/>
                    </a:cubicBezTo>
                    <a:cubicBezTo>
                      <a:pt x="33" y="83"/>
                      <a:pt x="35" y="84"/>
                      <a:pt x="37" y="84"/>
                    </a:cubicBezTo>
                    <a:cubicBezTo>
                      <a:pt x="39" y="84"/>
                      <a:pt x="41" y="83"/>
                      <a:pt x="43" y="81"/>
                    </a:cubicBezTo>
                    <a:cubicBezTo>
                      <a:pt x="45" y="80"/>
                      <a:pt x="46" y="79"/>
                      <a:pt x="46" y="79"/>
                    </a:cubicBezTo>
                    <a:cubicBezTo>
                      <a:pt x="47" y="79"/>
                      <a:pt x="47" y="81"/>
                      <a:pt x="47" y="81"/>
                    </a:cubicBezTo>
                    <a:cubicBezTo>
                      <a:pt x="47" y="81"/>
                      <a:pt x="45" y="86"/>
                      <a:pt x="42" y="89"/>
                    </a:cubicBezTo>
                    <a:cubicBezTo>
                      <a:pt x="41" y="90"/>
                      <a:pt x="40" y="91"/>
                      <a:pt x="39" y="91"/>
                    </a:cubicBezTo>
                    <a:cubicBezTo>
                      <a:pt x="37" y="91"/>
                      <a:pt x="35" y="89"/>
                      <a:pt x="33" y="89"/>
                    </a:cubicBezTo>
                    <a:cubicBezTo>
                      <a:pt x="30" y="89"/>
                      <a:pt x="33" y="92"/>
                      <a:pt x="33" y="96"/>
                    </a:cubicBezTo>
                    <a:cubicBezTo>
                      <a:pt x="33" y="100"/>
                      <a:pt x="39" y="109"/>
                      <a:pt x="39" y="109"/>
                    </a:cubicBezTo>
                    <a:cubicBezTo>
                      <a:pt x="39" y="109"/>
                      <a:pt x="39" y="103"/>
                      <a:pt x="41" y="100"/>
                    </a:cubicBezTo>
                    <a:cubicBezTo>
                      <a:pt x="43" y="99"/>
                      <a:pt x="48" y="98"/>
                      <a:pt x="51" y="98"/>
                    </a:cubicBezTo>
                    <a:cubicBezTo>
                      <a:pt x="54" y="98"/>
                      <a:pt x="55" y="99"/>
                      <a:pt x="54" y="100"/>
                    </a:cubicBezTo>
                    <a:cubicBezTo>
                      <a:pt x="51" y="103"/>
                      <a:pt x="43" y="104"/>
                      <a:pt x="43" y="112"/>
                    </a:cubicBezTo>
                    <a:cubicBezTo>
                      <a:pt x="43" y="119"/>
                      <a:pt x="49" y="130"/>
                      <a:pt x="49" y="130"/>
                    </a:cubicBezTo>
                    <a:cubicBezTo>
                      <a:pt x="49" y="130"/>
                      <a:pt x="56" y="130"/>
                      <a:pt x="61" y="130"/>
                    </a:cubicBezTo>
                    <a:cubicBezTo>
                      <a:pt x="67" y="130"/>
                      <a:pt x="65" y="127"/>
                      <a:pt x="72" y="127"/>
                    </a:cubicBezTo>
                    <a:cubicBezTo>
                      <a:pt x="78" y="127"/>
                      <a:pt x="77" y="121"/>
                      <a:pt x="77" y="121"/>
                    </a:cubicBezTo>
                    <a:cubicBezTo>
                      <a:pt x="77" y="121"/>
                      <a:pt x="80" y="118"/>
                      <a:pt x="88" y="118"/>
                    </a:cubicBezTo>
                    <a:cubicBezTo>
                      <a:pt x="95" y="118"/>
                      <a:pt x="93" y="112"/>
                      <a:pt x="93" y="112"/>
                    </a:cubicBezTo>
                    <a:cubicBezTo>
                      <a:pt x="93" y="112"/>
                      <a:pt x="100" y="105"/>
                      <a:pt x="105" y="105"/>
                    </a:cubicBezTo>
                    <a:cubicBezTo>
                      <a:pt x="111" y="105"/>
                      <a:pt x="105" y="105"/>
                      <a:pt x="105" y="110"/>
                    </a:cubicBezTo>
                    <a:cubicBezTo>
                      <a:pt x="105" y="115"/>
                      <a:pt x="105" y="118"/>
                      <a:pt x="113" y="118"/>
                    </a:cubicBezTo>
                    <a:cubicBezTo>
                      <a:pt x="120" y="118"/>
                      <a:pt x="123" y="118"/>
                      <a:pt x="123" y="118"/>
                    </a:cubicBezTo>
                    <a:cubicBezTo>
                      <a:pt x="123" y="118"/>
                      <a:pt x="119" y="122"/>
                      <a:pt x="113" y="122"/>
                    </a:cubicBezTo>
                    <a:cubicBezTo>
                      <a:pt x="108" y="122"/>
                      <a:pt x="107" y="127"/>
                      <a:pt x="102" y="131"/>
                    </a:cubicBezTo>
                    <a:cubicBezTo>
                      <a:pt x="99" y="134"/>
                      <a:pt x="99" y="134"/>
                      <a:pt x="99" y="134"/>
                    </a:cubicBezTo>
                    <a:cubicBezTo>
                      <a:pt x="96" y="137"/>
                      <a:pt x="97" y="139"/>
                      <a:pt x="97" y="139"/>
                    </a:cubicBezTo>
                    <a:cubicBezTo>
                      <a:pt x="97" y="139"/>
                      <a:pt x="102" y="144"/>
                      <a:pt x="105" y="147"/>
                    </a:cubicBezTo>
                    <a:cubicBezTo>
                      <a:pt x="108" y="150"/>
                      <a:pt x="110" y="152"/>
                      <a:pt x="110" y="152"/>
                    </a:cubicBezTo>
                    <a:cubicBezTo>
                      <a:pt x="110" y="152"/>
                      <a:pt x="107" y="153"/>
                      <a:pt x="103" y="153"/>
                    </a:cubicBezTo>
                    <a:cubicBezTo>
                      <a:pt x="101" y="153"/>
                      <a:pt x="99" y="153"/>
                      <a:pt x="98" y="152"/>
                    </a:cubicBezTo>
                    <a:cubicBezTo>
                      <a:pt x="90" y="144"/>
                      <a:pt x="90" y="144"/>
                      <a:pt x="90" y="144"/>
                    </a:cubicBezTo>
                    <a:cubicBezTo>
                      <a:pt x="87" y="141"/>
                      <a:pt x="80" y="139"/>
                      <a:pt x="80" y="139"/>
                    </a:cubicBezTo>
                    <a:cubicBezTo>
                      <a:pt x="80" y="139"/>
                      <a:pt x="65" y="138"/>
                      <a:pt x="57" y="138"/>
                    </a:cubicBezTo>
                    <a:cubicBezTo>
                      <a:pt x="50" y="138"/>
                      <a:pt x="50" y="146"/>
                      <a:pt x="50" y="150"/>
                    </a:cubicBezTo>
                    <a:cubicBezTo>
                      <a:pt x="50" y="152"/>
                      <a:pt x="50" y="156"/>
                      <a:pt x="51" y="159"/>
                    </a:cubicBezTo>
                    <a:cubicBezTo>
                      <a:pt x="60" y="159"/>
                      <a:pt x="60" y="159"/>
                      <a:pt x="60" y="159"/>
                    </a:cubicBezTo>
                    <a:cubicBezTo>
                      <a:pt x="60" y="159"/>
                      <a:pt x="60" y="160"/>
                      <a:pt x="60" y="162"/>
                    </a:cubicBezTo>
                    <a:cubicBezTo>
                      <a:pt x="54" y="162"/>
                      <a:pt x="54" y="162"/>
                      <a:pt x="54" y="162"/>
                    </a:cubicBezTo>
                    <a:cubicBezTo>
                      <a:pt x="59" y="163"/>
                      <a:pt x="59" y="163"/>
                      <a:pt x="59" y="163"/>
                    </a:cubicBezTo>
                    <a:cubicBezTo>
                      <a:pt x="60" y="165"/>
                      <a:pt x="60" y="165"/>
                      <a:pt x="60" y="165"/>
                    </a:cubicBezTo>
                    <a:cubicBezTo>
                      <a:pt x="60" y="165"/>
                      <a:pt x="60" y="165"/>
                      <a:pt x="60" y="165"/>
                    </a:cubicBezTo>
                    <a:cubicBezTo>
                      <a:pt x="60" y="166"/>
                      <a:pt x="60" y="166"/>
                      <a:pt x="60" y="166"/>
                    </a:cubicBezTo>
                    <a:cubicBezTo>
                      <a:pt x="55" y="164"/>
                      <a:pt x="55" y="164"/>
                      <a:pt x="55" y="164"/>
                    </a:cubicBezTo>
                    <a:cubicBezTo>
                      <a:pt x="54" y="163"/>
                      <a:pt x="54" y="163"/>
                      <a:pt x="54" y="163"/>
                    </a:cubicBezTo>
                    <a:cubicBezTo>
                      <a:pt x="53" y="163"/>
                      <a:pt x="53" y="163"/>
                      <a:pt x="53" y="163"/>
                    </a:cubicBezTo>
                    <a:cubicBezTo>
                      <a:pt x="52" y="163"/>
                      <a:pt x="52" y="163"/>
                      <a:pt x="52" y="163"/>
                    </a:cubicBezTo>
                    <a:cubicBezTo>
                      <a:pt x="52" y="169"/>
                      <a:pt x="52" y="169"/>
                      <a:pt x="52" y="169"/>
                    </a:cubicBezTo>
                    <a:cubicBezTo>
                      <a:pt x="54" y="171"/>
                      <a:pt x="54" y="171"/>
                      <a:pt x="54" y="171"/>
                    </a:cubicBezTo>
                    <a:cubicBezTo>
                      <a:pt x="57" y="173"/>
                      <a:pt x="57" y="173"/>
                      <a:pt x="57" y="173"/>
                    </a:cubicBezTo>
                    <a:cubicBezTo>
                      <a:pt x="58" y="173"/>
                      <a:pt x="58" y="173"/>
                      <a:pt x="58" y="173"/>
                    </a:cubicBezTo>
                    <a:cubicBezTo>
                      <a:pt x="62" y="176"/>
                      <a:pt x="62" y="176"/>
                      <a:pt x="62" y="176"/>
                    </a:cubicBezTo>
                    <a:cubicBezTo>
                      <a:pt x="63" y="180"/>
                      <a:pt x="63" y="180"/>
                      <a:pt x="63" y="180"/>
                    </a:cubicBezTo>
                    <a:cubicBezTo>
                      <a:pt x="66" y="185"/>
                      <a:pt x="66" y="185"/>
                      <a:pt x="66" y="185"/>
                    </a:cubicBezTo>
                    <a:cubicBezTo>
                      <a:pt x="67" y="190"/>
                      <a:pt x="67" y="190"/>
                      <a:pt x="67" y="190"/>
                    </a:cubicBezTo>
                    <a:cubicBezTo>
                      <a:pt x="67" y="191"/>
                      <a:pt x="67" y="191"/>
                      <a:pt x="67" y="191"/>
                    </a:cubicBezTo>
                    <a:cubicBezTo>
                      <a:pt x="68" y="194"/>
                      <a:pt x="68" y="194"/>
                      <a:pt x="68" y="194"/>
                    </a:cubicBezTo>
                    <a:cubicBezTo>
                      <a:pt x="69" y="194"/>
                      <a:pt x="69" y="194"/>
                      <a:pt x="69" y="194"/>
                    </a:cubicBezTo>
                    <a:cubicBezTo>
                      <a:pt x="70" y="192"/>
                      <a:pt x="70" y="192"/>
                      <a:pt x="70" y="192"/>
                    </a:cubicBezTo>
                    <a:cubicBezTo>
                      <a:pt x="70" y="194"/>
                      <a:pt x="70" y="194"/>
                      <a:pt x="70" y="194"/>
                    </a:cubicBezTo>
                    <a:cubicBezTo>
                      <a:pt x="69" y="195"/>
                      <a:pt x="69" y="195"/>
                      <a:pt x="69" y="195"/>
                    </a:cubicBezTo>
                    <a:cubicBezTo>
                      <a:pt x="71" y="197"/>
                      <a:pt x="71" y="197"/>
                      <a:pt x="71" y="197"/>
                    </a:cubicBezTo>
                    <a:cubicBezTo>
                      <a:pt x="72" y="197"/>
                      <a:pt x="72" y="197"/>
                      <a:pt x="72" y="197"/>
                    </a:cubicBezTo>
                    <a:cubicBezTo>
                      <a:pt x="72" y="199"/>
                      <a:pt x="72" y="199"/>
                      <a:pt x="72" y="199"/>
                    </a:cubicBezTo>
                    <a:cubicBezTo>
                      <a:pt x="73" y="200"/>
                      <a:pt x="73" y="200"/>
                      <a:pt x="73" y="200"/>
                    </a:cubicBezTo>
                    <a:cubicBezTo>
                      <a:pt x="75" y="200"/>
                      <a:pt x="75" y="200"/>
                      <a:pt x="75" y="200"/>
                    </a:cubicBezTo>
                    <a:cubicBezTo>
                      <a:pt x="74" y="201"/>
                      <a:pt x="74" y="201"/>
                      <a:pt x="74" y="201"/>
                    </a:cubicBezTo>
                    <a:cubicBezTo>
                      <a:pt x="71" y="201"/>
                      <a:pt x="71" y="201"/>
                      <a:pt x="71" y="201"/>
                    </a:cubicBezTo>
                    <a:cubicBezTo>
                      <a:pt x="70" y="200"/>
                      <a:pt x="70" y="200"/>
                      <a:pt x="70" y="200"/>
                    </a:cubicBezTo>
                    <a:cubicBezTo>
                      <a:pt x="68" y="198"/>
                      <a:pt x="68" y="198"/>
                      <a:pt x="68" y="198"/>
                    </a:cubicBezTo>
                    <a:cubicBezTo>
                      <a:pt x="67" y="197"/>
                      <a:pt x="67" y="197"/>
                      <a:pt x="67" y="197"/>
                    </a:cubicBezTo>
                    <a:cubicBezTo>
                      <a:pt x="66" y="196"/>
                      <a:pt x="66" y="196"/>
                      <a:pt x="66" y="196"/>
                    </a:cubicBezTo>
                    <a:cubicBezTo>
                      <a:pt x="65" y="196"/>
                      <a:pt x="65" y="196"/>
                      <a:pt x="65" y="196"/>
                    </a:cubicBezTo>
                    <a:cubicBezTo>
                      <a:pt x="64" y="198"/>
                      <a:pt x="64" y="198"/>
                      <a:pt x="64" y="198"/>
                    </a:cubicBezTo>
                    <a:cubicBezTo>
                      <a:pt x="65" y="200"/>
                      <a:pt x="65" y="200"/>
                      <a:pt x="65" y="200"/>
                    </a:cubicBezTo>
                    <a:cubicBezTo>
                      <a:pt x="66" y="201"/>
                      <a:pt x="66" y="201"/>
                      <a:pt x="66" y="201"/>
                    </a:cubicBezTo>
                    <a:cubicBezTo>
                      <a:pt x="68" y="204"/>
                      <a:pt x="68" y="204"/>
                      <a:pt x="68" y="204"/>
                    </a:cubicBezTo>
                    <a:cubicBezTo>
                      <a:pt x="76" y="204"/>
                      <a:pt x="76" y="204"/>
                      <a:pt x="76" y="204"/>
                    </a:cubicBezTo>
                    <a:cubicBezTo>
                      <a:pt x="79" y="206"/>
                      <a:pt x="79" y="206"/>
                      <a:pt x="79" y="206"/>
                    </a:cubicBezTo>
                    <a:cubicBezTo>
                      <a:pt x="83" y="206"/>
                      <a:pt x="83" y="206"/>
                      <a:pt x="83" y="206"/>
                    </a:cubicBezTo>
                    <a:cubicBezTo>
                      <a:pt x="83" y="205"/>
                      <a:pt x="83" y="205"/>
                      <a:pt x="83" y="205"/>
                    </a:cubicBezTo>
                    <a:cubicBezTo>
                      <a:pt x="83" y="205"/>
                      <a:pt x="83" y="205"/>
                      <a:pt x="83" y="205"/>
                    </a:cubicBezTo>
                    <a:cubicBezTo>
                      <a:pt x="84" y="204"/>
                      <a:pt x="84" y="204"/>
                      <a:pt x="84" y="204"/>
                    </a:cubicBezTo>
                    <a:cubicBezTo>
                      <a:pt x="86" y="202"/>
                      <a:pt x="86" y="202"/>
                      <a:pt x="86" y="202"/>
                    </a:cubicBezTo>
                    <a:cubicBezTo>
                      <a:pt x="87" y="202"/>
                      <a:pt x="87" y="202"/>
                      <a:pt x="87" y="202"/>
                    </a:cubicBezTo>
                    <a:cubicBezTo>
                      <a:pt x="87" y="202"/>
                      <a:pt x="87" y="202"/>
                      <a:pt x="87" y="202"/>
                    </a:cubicBezTo>
                    <a:cubicBezTo>
                      <a:pt x="86" y="204"/>
                      <a:pt x="86" y="204"/>
                      <a:pt x="86" y="204"/>
                    </a:cubicBezTo>
                    <a:cubicBezTo>
                      <a:pt x="86" y="206"/>
                      <a:pt x="86" y="206"/>
                      <a:pt x="86" y="206"/>
                    </a:cubicBezTo>
                    <a:cubicBezTo>
                      <a:pt x="86" y="207"/>
                      <a:pt x="86" y="207"/>
                      <a:pt x="86" y="207"/>
                    </a:cubicBezTo>
                    <a:cubicBezTo>
                      <a:pt x="85" y="208"/>
                      <a:pt x="85" y="208"/>
                      <a:pt x="85" y="208"/>
                    </a:cubicBezTo>
                    <a:cubicBezTo>
                      <a:pt x="85" y="208"/>
                      <a:pt x="85" y="208"/>
                      <a:pt x="85" y="208"/>
                    </a:cubicBezTo>
                    <a:cubicBezTo>
                      <a:pt x="84" y="209"/>
                      <a:pt x="84" y="209"/>
                      <a:pt x="84" y="209"/>
                    </a:cubicBezTo>
                    <a:cubicBezTo>
                      <a:pt x="84" y="209"/>
                      <a:pt x="84" y="209"/>
                      <a:pt x="84" y="209"/>
                    </a:cubicBezTo>
                    <a:cubicBezTo>
                      <a:pt x="83" y="207"/>
                      <a:pt x="83" y="207"/>
                      <a:pt x="83" y="207"/>
                    </a:cubicBezTo>
                    <a:cubicBezTo>
                      <a:pt x="82" y="208"/>
                      <a:pt x="82" y="208"/>
                      <a:pt x="82" y="208"/>
                    </a:cubicBezTo>
                    <a:cubicBezTo>
                      <a:pt x="76" y="207"/>
                      <a:pt x="76" y="207"/>
                      <a:pt x="76" y="207"/>
                    </a:cubicBezTo>
                    <a:cubicBezTo>
                      <a:pt x="75" y="208"/>
                      <a:pt x="75" y="208"/>
                      <a:pt x="75" y="208"/>
                    </a:cubicBezTo>
                    <a:cubicBezTo>
                      <a:pt x="76" y="210"/>
                      <a:pt x="76" y="210"/>
                      <a:pt x="76" y="210"/>
                    </a:cubicBezTo>
                    <a:cubicBezTo>
                      <a:pt x="77" y="211"/>
                      <a:pt x="77" y="211"/>
                      <a:pt x="77" y="211"/>
                    </a:cubicBezTo>
                    <a:cubicBezTo>
                      <a:pt x="78" y="211"/>
                      <a:pt x="78" y="211"/>
                      <a:pt x="78" y="211"/>
                    </a:cubicBezTo>
                    <a:cubicBezTo>
                      <a:pt x="79" y="212"/>
                      <a:pt x="79" y="212"/>
                      <a:pt x="79" y="212"/>
                    </a:cubicBezTo>
                    <a:cubicBezTo>
                      <a:pt x="82" y="212"/>
                      <a:pt x="82" y="212"/>
                      <a:pt x="82" y="212"/>
                    </a:cubicBezTo>
                    <a:cubicBezTo>
                      <a:pt x="82" y="213"/>
                      <a:pt x="82" y="213"/>
                      <a:pt x="82" y="213"/>
                    </a:cubicBezTo>
                    <a:cubicBezTo>
                      <a:pt x="80" y="213"/>
                      <a:pt x="80" y="213"/>
                      <a:pt x="80" y="213"/>
                    </a:cubicBezTo>
                    <a:cubicBezTo>
                      <a:pt x="82" y="217"/>
                      <a:pt x="82" y="217"/>
                      <a:pt x="82" y="217"/>
                    </a:cubicBezTo>
                    <a:cubicBezTo>
                      <a:pt x="82" y="218"/>
                      <a:pt x="82" y="218"/>
                      <a:pt x="82" y="218"/>
                    </a:cubicBezTo>
                    <a:cubicBezTo>
                      <a:pt x="79" y="216"/>
                      <a:pt x="79" y="216"/>
                      <a:pt x="79" y="216"/>
                    </a:cubicBezTo>
                    <a:cubicBezTo>
                      <a:pt x="79" y="215"/>
                      <a:pt x="79" y="215"/>
                      <a:pt x="79" y="215"/>
                    </a:cubicBezTo>
                    <a:cubicBezTo>
                      <a:pt x="78" y="213"/>
                      <a:pt x="78" y="213"/>
                      <a:pt x="78" y="213"/>
                    </a:cubicBezTo>
                    <a:cubicBezTo>
                      <a:pt x="76" y="213"/>
                      <a:pt x="76" y="213"/>
                      <a:pt x="76" y="213"/>
                    </a:cubicBezTo>
                    <a:cubicBezTo>
                      <a:pt x="71" y="207"/>
                      <a:pt x="71" y="207"/>
                      <a:pt x="71" y="207"/>
                    </a:cubicBezTo>
                    <a:cubicBezTo>
                      <a:pt x="65" y="206"/>
                      <a:pt x="65" y="206"/>
                      <a:pt x="65" y="206"/>
                    </a:cubicBezTo>
                    <a:cubicBezTo>
                      <a:pt x="62" y="204"/>
                      <a:pt x="62" y="204"/>
                      <a:pt x="62" y="204"/>
                    </a:cubicBezTo>
                    <a:cubicBezTo>
                      <a:pt x="60" y="204"/>
                      <a:pt x="60" y="204"/>
                      <a:pt x="60" y="204"/>
                    </a:cubicBezTo>
                    <a:cubicBezTo>
                      <a:pt x="60" y="205"/>
                      <a:pt x="60" y="205"/>
                      <a:pt x="60" y="205"/>
                    </a:cubicBezTo>
                    <a:cubicBezTo>
                      <a:pt x="59" y="207"/>
                      <a:pt x="59" y="207"/>
                      <a:pt x="59" y="207"/>
                    </a:cubicBezTo>
                    <a:cubicBezTo>
                      <a:pt x="51" y="209"/>
                      <a:pt x="51" y="209"/>
                      <a:pt x="51" y="209"/>
                    </a:cubicBezTo>
                    <a:cubicBezTo>
                      <a:pt x="50" y="209"/>
                      <a:pt x="50" y="209"/>
                      <a:pt x="50" y="209"/>
                    </a:cubicBezTo>
                    <a:cubicBezTo>
                      <a:pt x="48" y="216"/>
                      <a:pt x="48" y="216"/>
                      <a:pt x="48" y="216"/>
                    </a:cubicBezTo>
                    <a:cubicBezTo>
                      <a:pt x="49" y="217"/>
                      <a:pt x="49" y="217"/>
                      <a:pt x="49" y="217"/>
                    </a:cubicBezTo>
                    <a:cubicBezTo>
                      <a:pt x="49" y="217"/>
                      <a:pt x="49" y="217"/>
                      <a:pt x="49" y="217"/>
                    </a:cubicBezTo>
                    <a:cubicBezTo>
                      <a:pt x="47" y="218"/>
                      <a:pt x="47" y="218"/>
                      <a:pt x="47" y="218"/>
                    </a:cubicBezTo>
                    <a:cubicBezTo>
                      <a:pt x="46" y="220"/>
                      <a:pt x="46" y="220"/>
                      <a:pt x="46" y="220"/>
                    </a:cubicBezTo>
                    <a:cubicBezTo>
                      <a:pt x="44" y="222"/>
                      <a:pt x="44" y="222"/>
                      <a:pt x="44" y="222"/>
                    </a:cubicBezTo>
                    <a:cubicBezTo>
                      <a:pt x="45" y="224"/>
                      <a:pt x="45" y="224"/>
                      <a:pt x="45" y="224"/>
                    </a:cubicBezTo>
                    <a:cubicBezTo>
                      <a:pt x="45" y="226"/>
                      <a:pt x="45" y="226"/>
                      <a:pt x="45" y="226"/>
                    </a:cubicBezTo>
                    <a:cubicBezTo>
                      <a:pt x="46" y="227"/>
                      <a:pt x="46" y="227"/>
                      <a:pt x="46" y="227"/>
                    </a:cubicBezTo>
                    <a:cubicBezTo>
                      <a:pt x="45" y="229"/>
                      <a:pt x="45" y="229"/>
                      <a:pt x="45" y="229"/>
                    </a:cubicBezTo>
                    <a:cubicBezTo>
                      <a:pt x="47" y="229"/>
                      <a:pt x="47" y="229"/>
                      <a:pt x="47" y="229"/>
                    </a:cubicBezTo>
                    <a:cubicBezTo>
                      <a:pt x="48" y="230"/>
                      <a:pt x="48" y="230"/>
                      <a:pt x="48" y="230"/>
                    </a:cubicBezTo>
                    <a:cubicBezTo>
                      <a:pt x="47" y="230"/>
                      <a:pt x="47" y="230"/>
                      <a:pt x="47" y="230"/>
                    </a:cubicBezTo>
                    <a:cubicBezTo>
                      <a:pt x="46" y="231"/>
                      <a:pt x="46" y="231"/>
                      <a:pt x="46" y="231"/>
                    </a:cubicBezTo>
                    <a:cubicBezTo>
                      <a:pt x="45" y="232"/>
                      <a:pt x="45" y="232"/>
                      <a:pt x="45" y="232"/>
                    </a:cubicBezTo>
                    <a:cubicBezTo>
                      <a:pt x="46" y="232"/>
                      <a:pt x="46" y="232"/>
                      <a:pt x="46" y="232"/>
                    </a:cubicBezTo>
                    <a:cubicBezTo>
                      <a:pt x="49" y="233"/>
                      <a:pt x="49" y="233"/>
                      <a:pt x="49" y="233"/>
                    </a:cubicBezTo>
                    <a:cubicBezTo>
                      <a:pt x="52" y="231"/>
                      <a:pt x="52" y="231"/>
                      <a:pt x="52" y="231"/>
                    </a:cubicBezTo>
                    <a:cubicBezTo>
                      <a:pt x="53" y="229"/>
                      <a:pt x="53" y="229"/>
                      <a:pt x="53" y="229"/>
                    </a:cubicBezTo>
                    <a:cubicBezTo>
                      <a:pt x="54" y="229"/>
                      <a:pt x="54" y="229"/>
                      <a:pt x="54" y="229"/>
                    </a:cubicBezTo>
                    <a:cubicBezTo>
                      <a:pt x="55" y="229"/>
                      <a:pt x="55" y="229"/>
                      <a:pt x="55" y="229"/>
                    </a:cubicBezTo>
                    <a:cubicBezTo>
                      <a:pt x="55" y="226"/>
                      <a:pt x="55" y="226"/>
                      <a:pt x="55" y="226"/>
                    </a:cubicBezTo>
                    <a:cubicBezTo>
                      <a:pt x="57" y="224"/>
                      <a:pt x="57" y="224"/>
                      <a:pt x="57" y="224"/>
                    </a:cubicBezTo>
                    <a:cubicBezTo>
                      <a:pt x="56" y="228"/>
                      <a:pt x="56" y="228"/>
                      <a:pt x="56" y="228"/>
                    </a:cubicBezTo>
                    <a:cubicBezTo>
                      <a:pt x="54" y="231"/>
                      <a:pt x="54" y="231"/>
                      <a:pt x="54" y="231"/>
                    </a:cubicBezTo>
                    <a:cubicBezTo>
                      <a:pt x="54" y="232"/>
                      <a:pt x="54" y="232"/>
                      <a:pt x="54" y="232"/>
                    </a:cubicBezTo>
                    <a:cubicBezTo>
                      <a:pt x="54" y="233"/>
                      <a:pt x="54" y="233"/>
                      <a:pt x="54" y="233"/>
                    </a:cubicBezTo>
                    <a:cubicBezTo>
                      <a:pt x="55" y="233"/>
                      <a:pt x="55" y="233"/>
                      <a:pt x="55" y="233"/>
                    </a:cubicBezTo>
                    <a:cubicBezTo>
                      <a:pt x="56" y="234"/>
                      <a:pt x="56" y="234"/>
                      <a:pt x="56" y="234"/>
                    </a:cubicBezTo>
                    <a:cubicBezTo>
                      <a:pt x="59" y="232"/>
                      <a:pt x="59" y="232"/>
                      <a:pt x="59" y="232"/>
                    </a:cubicBezTo>
                    <a:cubicBezTo>
                      <a:pt x="60" y="233"/>
                      <a:pt x="60" y="233"/>
                      <a:pt x="60" y="233"/>
                    </a:cubicBezTo>
                    <a:cubicBezTo>
                      <a:pt x="60" y="232"/>
                      <a:pt x="60" y="232"/>
                      <a:pt x="60" y="232"/>
                    </a:cubicBezTo>
                    <a:cubicBezTo>
                      <a:pt x="65" y="216"/>
                      <a:pt x="65" y="216"/>
                      <a:pt x="65" y="216"/>
                    </a:cubicBezTo>
                    <a:cubicBezTo>
                      <a:pt x="64" y="223"/>
                      <a:pt x="64" y="223"/>
                      <a:pt x="64" y="223"/>
                    </a:cubicBezTo>
                    <a:cubicBezTo>
                      <a:pt x="64" y="224"/>
                      <a:pt x="64" y="224"/>
                      <a:pt x="64" y="224"/>
                    </a:cubicBezTo>
                    <a:cubicBezTo>
                      <a:pt x="65" y="225"/>
                      <a:pt x="65" y="225"/>
                      <a:pt x="65" y="225"/>
                    </a:cubicBezTo>
                    <a:cubicBezTo>
                      <a:pt x="66" y="224"/>
                      <a:pt x="66" y="224"/>
                      <a:pt x="66" y="224"/>
                    </a:cubicBezTo>
                    <a:cubicBezTo>
                      <a:pt x="66" y="225"/>
                      <a:pt x="66" y="225"/>
                      <a:pt x="66" y="225"/>
                    </a:cubicBezTo>
                    <a:cubicBezTo>
                      <a:pt x="64" y="226"/>
                      <a:pt x="64" y="226"/>
                      <a:pt x="64" y="226"/>
                    </a:cubicBezTo>
                    <a:cubicBezTo>
                      <a:pt x="64" y="227"/>
                      <a:pt x="64" y="227"/>
                      <a:pt x="64" y="227"/>
                    </a:cubicBezTo>
                    <a:cubicBezTo>
                      <a:pt x="64" y="230"/>
                      <a:pt x="64" y="230"/>
                      <a:pt x="64" y="230"/>
                    </a:cubicBezTo>
                    <a:cubicBezTo>
                      <a:pt x="64" y="230"/>
                      <a:pt x="64" y="230"/>
                      <a:pt x="64" y="230"/>
                    </a:cubicBezTo>
                    <a:cubicBezTo>
                      <a:pt x="66" y="229"/>
                      <a:pt x="66" y="229"/>
                      <a:pt x="66" y="229"/>
                    </a:cubicBezTo>
                    <a:cubicBezTo>
                      <a:pt x="68" y="230"/>
                      <a:pt x="68" y="230"/>
                      <a:pt x="68" y="230"/>
                    </a:cubicBezTo>
                    <a:cubicBezTo>
                      <a:pt x="69" y="231"/>
                      <a:pt x="69" y="231"/>
                      <a:pt x="69" y="231"/>
                    </a:cubicBezTo>
                    <a:cubicBezTo>
                      <a:pt x="69" y="230"/>
                      <a:pt x="69" y="230"/>
                      <a:pt x="69" y="230"/>
                    </a:cubicBezTo>
                    <a:cubicBezTo>
                      <a:pt x="69" y="231"/>
                      <a:pt x="69" y="231"/>
                      <a:pt x="69" y="231"/>
                    </a:cubicBezTo>
                    <a:cubicBezTo>
                      <a:pt x="69" y="232"/>
                      <a:pt x="69" y="232"/>
                      <a:pt x="69" y="232"/>
                    </a:cubicBezTo>
                    <a:cubicBezTo>
                      <a:pt x="66" y="231"/>
                      <a:pt x="66" y="231"/>
                      <a:pt x="66" y="231"/>
                    </a:cubicBezTo>
                    <a:cubicBezTo>
                      <a:pt x="63" y="232"/>
                      <a:pt x="63" y="232"/>
                      <a:pt x="63" y="232"/>
                    </a:cubicBezTo>
                    <a:cubicBezTo>
                      <a:pt x="62" y="233"/>
                      <a:pt x="62" y="233"/>
                      <a:pt x="62" y="233"/>
                    </a:cubicBezTo>
                    <a:cubicBezTo>
                      <a:pt x="62" y="233"/>
                      <a:pt x="62" y="233"/>
                      <a:pt x="62" y="233"/>
                    </a:cubicBezTo>
                    <a:cubicBezTo>
                      <a:pt x="62" y="235"/>
                      <a:pt x="62" y="235"/>
                      <a:pt x="62" y="235"/>
                    </a:cubicBezTo>
                    <a:cubicBezTo>
                      <a:pt x="63" y="235"/>
                      <a:pt x="63" y="235"/>
                      <a:pt x="63" y="235"/>
                    </a:cubicBezTo>
                    <a:cubicBezTo>
                      <a:pt x="62" y="236"/>
                      <a:pt x="62" y="236"/>
                      <a:pt x="62" y="236"/>
                    </a:cubicBezTo>
                    <a:cubicBezTo>
                      <a:pt x="60" y="235"/>
                      <a:pt x="60" y="235"/>
                      <a:pt x="60" y="235"/>
                    </a:cubicBezTo>
                    <a:cubicBezTo>
                      <a:pt x="60" y="236"/>
                      <a:pt x="60" y="236"/>
                      <a:pt x="60" y="236"/>
                    </a:cubicBezTo>
                    <a:cubicBezTo>
                      <a:pt x="57" y="239"/>
                      <a:pt x="57" y="239"/>
                      <a:pt x="57" y="239"/>
                    </a:cubicBezTo>
                    <a:cubicBezTo>
                      <a:pt x="57" y="239"/>
                      <a:pt x="57" y="239"/>
                      <a:pt x="57" y="239"/>
                    </a:cubicBezTo>
                    <a:cubicBezTo>
                      <a:pt x="58" y="239"/>
                      <a:pt x="58" y="239"/>
                      <a:pt x="58" y="239"/>
                    </a:cubicBezTo>
                    <a:cubicBezTo>
                      <a:pt x="59" y="241"/>
                      <a:pt x="59" y="241"/>
                      <a:pt x="59" y="241"/>
                    </a:cubicBezTo>
                    <a:cubicBezTo>
                      <a:pt x="60" y="240"/>
                      <a:pt x="60" y="240"/>
                      <a:pt x="60" y="240"/>
                    </a:cubicBezTo>
                    <a:cubicBezTo>
                      <a:pt x="63" y="239"/>
                      <a:pt x="63" y="239"/>
                      <a:pt x="63" y="239"/>
                    </a:cubicBezTo>
                    <a:cubicBezTo>
                      <a:pt x="64" y="239"/>
                      <a:pt x="64" y="239"/>
                      <a:pt x="64" y="239"/>
                    </a:cubicBezTo>
                    <a:cubicBezTo>
                      <a:pt x="64" y="239"/>
                      <a:pt x="64" y="239"/>
                      <a:pt x="64" y="239"/>
                    </a:cubicBezTo>
                    <a:cubicBezTo>
                      <a:pt x="64" y="240"/>
                      <a:pt x="64" y="240"/>
                      <a:pt x="64" y="240"/>
                    </a:cubicBezTo>
                    <a:cubicBezTo>
                      <a:pt x="64" y="240"/>
                      <a:pt x="64" y="240"/>
                      <a:pt x="64" y="240"/>
                    </a:cubicBezTo>
                    <a:cubicBezTo>
                      <a:pt x="63" y="241"/>
                      <a:pt x="63" y="241"/>
                      <a:pt x="63" y="241"/>
                    </a:cubicBezTo>
                    <a:cubicBezTo>
                      <a:pt x="63" y="241"/>
                      <a:pt x="63" y="241"/>
                      <a:pt x="63" y="241"/>
                    </a:cubicBezTo>
                    <a:cubicBezTo>
                      <a:pt x="62" y="240"/>
                      <a:pt x="62" y="240"/>
                      <a:pt x="62" y="240"/>
                    </a:cubicBezTo>
                    <a:cubicBezTo>
                      <a:pt x="60" y="241"/>
                      <a:pt x="60" y="241"/>
                      <a:pt x="60" y="241"/>
                    </a:cubicBezTo>
                    <a:cubicBezTo>
                      <a:pt x="60" y="241"/>
                      <a:pt x="60" y="241"/>
                      <a:pt x="60" y="241"/>
                    </a:cubicBezTo>
                    <a:cubicBezTo>
                      <a:pt x="60" y="242"/>
                      <a:pt x="60" y="242"/>
                      <a:pt x="60" y="242"/>
                    </a:cubicBezTo>
                    <a:cubicBezTo>
                      <a:pt x="62" y="242"/>
                      <a:pt x="62" y="242"/>
                      <a:pt x="62" y="242"/>
                    </a:cubicBezTo>
                    <a:cubicBezTo>
                      <a:pt x="61" y="243"/>
                      <a:pt x="61" y="243"/>
                      <a:pt x="61" y="243"/>
                    </a:cubicBezTo>
                    <a:cubicBezTo>
                      <a:pt x="61" y="245"/>
                      <a:pt x="61" y="245"/>
                      <a:pt x="61" y="245"/>
                    </a:cubicBezTo>
                    <a:cubicBezTo>
                      <a:pt x="61" y="247"/>
                      <a:pt x="61" y="247"/>
                      <a:pt x="61" y="247"/>
                    </a:cubicBezTo>
                    <a:cubicBezTo>
                      <a:pt x="63" y="249"/>
                      <a:pt x="63" y="249"/>
                      <a:pt x="63" y="249"/>
                    </a:cubicBezTo>
                    <a:cubicBezTo>
                      <a:pt x="65" y="247"/>
                      <a:pt x="65" y="247"/>
                      <a:pt x="65" y="247"/>
                    </a:cubicBezTo>
                    <a:cubicBezTo>
                      <a:pt x="65" y="245"/>
                      <a:pt x="65" y="245"/>
                      <a:pt x="65" y="245"/>
                    </a:cubicBezTo>
                    <a:cubicBezTo>
                      <a:pt x="65" y="244"/>
                      <a:pt x="65" y="244"/>
                      <a:pt x="65" y="244"/>
                    </a:cubicBezTo>
                    <a:cubicBezTo>
                      <a:pt x="65" y="246"/>
                      <a:pt x="65" y="246"/>
                      <a:pt x="65" y="246"/>
                    </a:cubicBezTo>
                    <a:cubicBezTo>
                      <a:pt x="64" y="249"/>
                      <a:pt x="64" y="249"/>
                      <a:pt x="64" y="249"/>
                    </a:cubicBezTo>
                    <a:cubicBezTo>
                      <a:pt x="64" y="251"/>
                      <a:pt x="64" y="251"/>
                      <a:pt x="64" y="251"/>
                    </a:cubicBezTo>
                    <a:cubicBezTo>
                      <a:pt x="66" y="252"/>
                      <a:pt x="66" y="252"/>
                      <a:pt x="66" y="252"/>
                    </a:cubicBezTo>
                    <a:cubicBezTo>
                      <a:pt x="68" y="251"/>
                      <a:pt x="68" y="251"/>
                      <a:pt x="68" y="251"/>
                    </a:cubicBezTo>
                    <a:cubicBezTo>
                      <a:pt x="71" y="252"/>
                      <a:pt x="71" y="252"/>
                      <a:pt x="71" y="252"/>
                    </a:cubicBezTo>
                    <a:cubicBezTo>
                      <a:pt x="73" y="251"/>
                      <a:pt x="73" y="251"/>
                      <a:pt x="73" y="251"/>
                    </a:cubicBezTo>
                    <a:cubicBezTo>
                      <a:pt x="75" y="249"/>
                      <a:pt x="75" y="249"/>
                      <a:pt x="75" y="249"/>
                    </a:cubicBezTo>
                    <a:cubicBezTo>
                      <a:pt x="76" y="243"/>
                      <a:pt x="76" y="243"/>
                      <a:pt x="76" y="243"/>
                    </a:cubicBezTo>
                    <a:cubicBezTo>
                      <a:pt x="77" y="242"/>
                      <a:pt x="77" y="242"/>
                      <a:pt x="77" y="242"/>
                    </a:cubicBezTo>
                    <a:cubicBezTo>
                      <a:pt x="78" y="238"/>
                      <a:pt x="78" y="238"/>
                      <a:pt x="78" y="238"/>
                    </a:cubicBezTo>
                    <a:cubicBezTo>
                      <a:pt x="78" y="237"/>
                      <a:pt x="78" y="237"/>
                      <a:pt x="78" y="237"/>
                    </a:cubicBezTo>
                    <a:cubicBezTo>
                      <a:pt x="79" y="236"/>
                      <a:pt x="79" y="236"/>
                      <a:pt x="79" y="236"/>
                    </a:cubicBezTo>
                    <a:cubicBezTo>
                      <a:pt x="80" y="235"/>
                      <a:pt x="80" y="235"/>
                      <a:pt x="80" y="235"/>
                    </a:cubicBezTo>
                    <a:cubicBezTo>
                      <a:pt x="81" y="235"/>
                      <a:pt x="81" y="235"/>
                      <a:pt x="81" y="235"/>
                    </a:cubicBezTo>
                    <a:cubicBezTo>
                      <a:pt x="80" y="237"/>
                      <a:pt x="80" y="237"/>
                      <a:pt x="80" y="237"/>
                    </a:cubicBezTo>
                    <a:cubicBezTo>
                      <a:pt x="80" y="239"/>
                      <a:pt x="80" y="239"/>
                      <a:pt x="80" y="239"/>
                    </a:cubicBezTo>
                    <a:cubicBezTo>
                      <a:pt x="74" y="251"/>
                      <a:pt x="74" y="251"/>
                      <a:pt x="74" y="251"/>
                    </a:cubicBezTo>
                    <a:cubicBezTo>
                      <a:pt x="74" y="251"/>
                      <a:pt x="74" y="251"/>
                      <a:pt x="74" y="251"/>
                    </a:cubicBezTo>
                    <a:cubicBezTo>
                      <a:pt x="72" y="254"/>
                      <a:pt x="72" y="254"/>
                      <a:pt x="72" y="254"/>
                    </a:cubicBezTo>
                    <a:cubicBezTo>
                      <a:pt x="72" y="254"/>
                      <a:pt x="72" y="254"/>
                      <a:pt x="72" y="254"/>
                    </a:cubicBezTo>
                    <a:cubicBezTo>
                      <a:pt x="72" y="255"/>
                      <a:pt x="72" y="255"/>
                      <a:pt x="72" y="255"/>
                    </a:cubicBezTo>
                    <a:cubicBezTo>
                      <a:pt x="74" y="255"/>
                      <a:pt x="74" y="255"/>
                      <a:pt x="74" y="255"/>
                    </a:cubicBezTo>
                    <a:cubicBezTo>
                      <a:pt x="74" y="256"/>
                      <a:pt x="74" y="256"/>
                      <a:pt x="74" y="256"/>
                    </a:cubicBezTo>
                    <a:cubicBezTo>
                      <a:pt x="73" y="257"/>
                      <a:pt x="73" y="257"/>
                      <a:pt x="73" y="257"/>
                    </a:cubicBezTo>
                    <a:cubicBezTo>
                      <a:pt x="71" y="256"/>
                      <a:pt x="71" y="256"/>
                      <a:pt x="71" y="256"/>
                    </a:cubicBezTo>
                    <a:cubicBezTo>
                      <a:pt x="70" y="255"/>
                      <a:pt x="70" y="255"/>
                      <a:pt x="70" y="255"/>
                    </a:cubicBezTo>
                    <a:cubicBezTo>
                      <a:pt x="66" y="256"/>
                      <a:pt x="66" y="256"/>
                      <a:pt x="66" y="256"/>
                    </a:cubicBezTo>
                    <a:cubicBezTo>
                      <a:pt x="67" y="257"/>
                      <a:pt x="67" y="257"/>
                      <a:pt x="67" y="257"/>
                    </a:cubicBezTo>
                    <a:cubicBezTo>
                      <a:pt x="67" y="258"/>
                      <a:pt x="67" y="258"/>
                      <a:pt x="67" y="258"/>
                    </a:cubicBezTo>
                    <a:cubicBezTo>
                      <a:pt x="67" y="259"/>
                      <a:pt x="67" y="259"/>
                      <a:pt x="67" y="259"/>
                    </a:cubicBezTo>
                    <a:cubicBezTo>
                      <a:pt x="66" y="259"/>
                      <a:pt x="66" y="259"/>
                      <a:pt x="66" y="259"/>
                    </a:cubicBezTo>
                    <a:cubicBezTo>
                      <a:pt x="63" y="256"/>
                      <a:pt x="63" y="256"/>
                      <a:pt x="63" y="256"/>
                    </a:cubicBezTo>
                    <a:cubicBezTo>
                      <a:pt x="60" y="256"/>
                      <a:pt x="60" y="256"/>
                      <a:pt x="60" y="256"/>
                    </a:cubicBezTo>
                    <a:cubicBezTo>
                      <a:pt x="58" y="254"/>
                      <a:pt x="58" y="254"/>
                      <a:pt x="58" y="254"/>
                    </a:cubicBezTo>
                    <a:cubicBezTo>
                      <a:pt x="58" y="254"/>
                      <a:pt x="58" y="254"/>
                      <a:pt x="58" y="254"/>
                    </a:cubicBezTo>
                    <a:cubicBezTo>
                      <a:pt x="58" y="253"/>
                      <a:pt x="58" y="253"/>
                      <a:pt x="58" y="253"/>
                    </a:cubicBezTo>
                    <a:cubicBezTo>
                      <a:pt x="56" y="247"/>
                      <a:pt x="56" y="247"/>
                      <a:pt x="56" y="247"/>
                    </a:cubicBezTo>
                    <a:cubicBezTo>
                      <a:pt x="55" y="246"/>
                      <a:pt x="55" y="246"/>
                      <a:pt x="55" y="246"/>
                    </a:cubicBezTo>
                    <a:cubicBezTo>
                      <a:pt x="54" y="244"/>
                      <a:pt x="54" y="244"/>
                      <a:pt x="54" y="244"/>
                    </a:cubicBezTo>
                    <a:cubicBezTo>
                      <a:pt x="52" y="241"/>
                      <a:pt x="52" y="241"/>
                      <a:pt x="52" y="241"/>
                    </a:cubicBezTo>
                    <a:cubicBezTo>
                      <a:pt x="46" y="240"/>
                      <a:pt x="46" y="240"/>
                      <a:pt x="46" y="240"/>
                    </a:cubicBezTo>
                    <a:cubicBezTo>
                      <a:pt x="42" y="242"/>
                      <a:pt x="42" y="242"/>
                      <a:pt x="42" y="242"/>
                    </a:cubicBezTo>
                    <a:cubicBezTo>
                      <a:pt x="41" y="242"/>
                      <a:pt x="41" y="242"/>
                      <a:pt x="41" y="242"/>
                    </a:cubicBezTo>
                    <a:cubicBezTo>
                      <a:pt x="40" y="243"/>
                      <a:pt x="40" y="243"/>
                      <a:pt x="40" y="243"/>
                    </a:cubicBezTo>
                    <a:cubicBezTo>
                      <a:pt x="39" y="243"/>
                      <a:pt x="39" y="243"/>
                      <a:pt x="39" y="243"/>
                    </a:cubicBezTo>
                    <a:cubicBezTo>
                      <a:pt x="40" y="245"/>
                      <a:pt x="40" y="245"/>
                      <a:pt x="40" y="245"/>
                    </a:cubicBezTo>
                    <a:cubicBezTo>
                      <a:pt x="39" y="245"/>
                      <a:pt x="39" y="245"/>
                      <a:pt x="39" y="245"/>
                    </a:cubicBezTo>
                    <a:cubicBezTo>
                      <a:pt x="40" y="245"/>
                      <a:pt x="40" y="245"/>
                      <a:pt x="40" y="245"/>
                    </a:cubicBezTo>
                    <a:cubicBezTo>
                      <a:pt x="40" y="249"/>
                      <a:pt x="40" y="249"/>
                      <a:pt x="40" y="249"/>
                    </a:cubicBezTo>
                    <a:cubicBezTo>
                      <a:pt x="42" y="250"/>
                      <a:pt x="42" y="250"/>
                      <a:pt x="42" y="250"/>
                    </a:cubicBezTo>
                    <a:cubicBezTo>
                      <a:pt x="42" y="251"/>
                      <a:pt x="42" y="251"/>
                      <a:pt x="42" y="251"/>
                    </a:cubicBezTo>
                    <a:cubicBezTo>
                      <a:pt x="43" y="253"/>
                      <a:pt x="43" y="253"/>
                      <a:pt x="43" y="253"/>
                    </a:cubicBezTo>
                    <a:cubicBezTo>
                      <a:pt x="43" y="256"/>
                      <a:pt x="43" y="256"/>
                      <a:pt x="43" y="256"/>
                    </a:cubicBezTo>
                    <a:cubicBezTo>
                      <a:pt x="44" y="258"/>
                      <a:pt x="44" y="258"/>
                      <a:pt x="44" y="258"/>
                    </a:cubicBezTo>
                    <a:cubicBezTo>
                      <a:pt x="46" y="259"/>
                      <a:pt x="46" y="259"/>
                      <a:pt x="46" y="259"/>
                    </a:cubicBezTo>
                    <a:cubicBezTo>
                      <a:pt x="47" y="257"/>
                      <a:pt x="47" y="257"/>
                      <a:pt x="47" y="257"/>
                    </a:cubicBezTo>
                    <a:cubicBezTo>
                      <a:pt x="49" y="257"/>
                      <a:pt x="49" y="257"/>
                      <a:pt x="49" y="257"/>
                    </a:cubicBezTo>
                    <a:cubicBezTo>
                      <a:pt x="49" y="258"/>
                      <a:pt x="49" y="258"/>
                      <a:pt x="49" y="258"/>
                    </a:cubicBezTo>
                    <a:cubicBezTo>
                      <a:pt x="47" y="260"/>
                      <a:pt x="47" y="260"/>
                      <a:pt x="47" y="260"/>
                    </a:cubicBezTo>
                    <a:cubicBezTo>
                      <a:pt x="47" y="260"/>
                      <a:pt x="47" y="260"/>
                      <a:pt x="47" y="260"/>
                    </a:cubicBezTo>
                    <a:cubicBezTo>
                      <a:pt x="48" y="260"/>
                      <a:pt x="48" y="260"/>
                      <a:pt x="48" y="260"/>
                    </a:cubicBezTo>
                    <a:cubicBezTo>
                      <a:pt x="48" y="261"/>
                      <a:pt x="48" y="261"/>
                      <a:pt x="48" y="261"/>
                    </a:cubicBezTo>
                    <a:cubicBezTo>
                      <a:pt x="47" y="262"/>
                      <a:pt x="47" y="262"/>
                      <a:pt x="47" y="262"/>
                    </a:cubicBezTo>
                    <a:cubicBezTo>
                      <a:pt x="47" y="263"/>
                      <a:pt x="47" y="263"/>
                      <a:pt x="47" y="263"/>
                    </a:cubicBezTo>
                    <a:cubicBezTo>
                      <a:pt x="47" y="263"/>
                      <a:pt x="47" y="263"/>
                      <a:pt x="47" y="263"/>
                    </a:cubicBezTo>
                    <a:cubicBezTo>
                      <a:pt x="48" y="263"/>
                      <a:pt x="48" y="263"/>
                      <a:pt x="48" y="263"/>
                    </a:cubicBezTo>
                    <a:cubicBezTo>
                      <a:pt x="50" y="263"/>
                      <a:pt x="50" y="263"/>
                      <a:pt x="50" y="263"/>
                    </a:cubicBezTo>
                    <a:cubicBezTo>
                      <a:pt x="49" y="264"/>
                      <a:pt x="49" y="264"/>
                      <a:pt x="49" y="264"/>
                    </a:cubicBezTo>
                    <a:cubicBezTo>
                      <a:pt x="49" y="265"/>
                      <a:pt x="49" y="265"/>
                      <a:pt x="49" y="265"/>
                    </a:cubicBezTo>
                    <a:cubicBezTo>
                      <a:pt x="48" y="264"/>
                      <a:pt x="48" y="264"/>
                      <a:pt x="48" y="264"/>
                    </a:cubicBezTo>
                    <a:cubicBezTo>
                      <a:pt x="48" y="263"/>
                      <a:pt x="48" y="263"/>
                      <a:pt x="48" y="263"/>
                    </a:cubicBezTo>
                    <a:cubicBezTo>
                      <a:pt x="46" y="264"/>
                      <a:pt x="46" y="264"/>
                      <a:pt x="46" y="264"/>
                    </a:cubicBezTo>
                    <a:cubicBezTo>
                      <a:pt x="45" y="265"/>
                      <a:pt x="45" y="265"/>
                      <a:pt x="45" y="265"/>
                    </a:cubicBezTo>
                    <a:cubicBezTo>
                      <a:pt x="46" y="266"/>
                      <a:pt x="46" y="266"/>
                      <a:pt x="46" y="266"/>
                    </a:cubicBezTo>
                    <a:cubicBezTo>
                      <a:pt x="44" y="266"/>
                      <a:pt x="44" y="266"/>
                      <a:pt x="44" y="266"/>
                    </a:cubicBezTo>
                    <a:cubicBezTo>
                      <a:pt x="44" y="265"/>
                      <a:pt x="44" y="265"/>
                      <a:pt x="44" y="265"/>
                    </a:cubicBezTo>
                    <a:cubicBezTo>
                      <a:pt x="44" y="265"/>
                      <a:pt x="44" y="265"/>
                      <a:pt x="44" y="265"/>
                    </a:cubicBezTo>
                    <a:cubicBezTo>
                      <a:pt x="42" y="266"/>
                      <a:pt x="42" y="266"/>
                      <a:pt x="42" y="266"/>
                    </a:cubicBezTo>
                    <a:cubicBezTo>
                      <a:pt x="41" y="266"/>
                      <a:pt x="41" y="266"/>
                      <a:pt x="41" y="266"/>
                    </a:cubicBezTo>
                    <a:cubicBezTo>
                      <a:pt x="40" y="265"/>
                      <a:pt x="40" y="265"/>
                      <a:pt x="40" y="265"/>
                    </a:cubicBezTo>
                    <a:cubicBezTo>
                      <a:pt x="39" y="266"/>
                      <a:pt x="39" y="266"/>
                      <a:pt x="39" y="266"/>
                    </a:cubicBezTo>
                    <a:cubicBezTo>
                      <a:pt x="39" y="267"/>
                      <a:pt x="39" y="267"/>
                      <a:pt x="39" y="267"/>
                    </a:cubicBezTo>
                    <a:cubicBezTo>
                      <a:pt x="37" y="269"/>
                      <a:pt x="37" y="269"/>
                      <a:pt x="37" y="269"/>
                    </a:cubicBezTo>
                    <a:cubicBezTo>
                      <a:pt x="36" y="270"/>
                      <a:pt x="36" y="270"/>
                      <a:pt x="36" y="270"/>
                    </a:cubicBezTo>
                    <a:cubicBezTo>
                      <a:pt x="32" y="273"/>
                      <a:pt x="32" y="273"/>
                      <a:pt x="32" y="273"/>
                    </a:cubicBezTo>
                    <a:cubicBezTo>
                      <a:pt x="31" y="276"/>
                      <a:pt x="31" y="276"/>
                      <a:pt x="31" y="276"/>
                    </a:cubicBezTo>
                    <a:cubicBezTo>
                      <a:pt x="31" y="279"/>
                      <a:pt x="31" y="279"/>
                      <a:pt x="31" y="279"/>
                    </a:cubicBezTo>
                    <a:cubicBezTo>
                      <a:pt x="31" y="282"/>
                      <a:pt x="31" y="282"/>
                      <a:pt x="31" y="282"/>
                    </a:cubicBezTo>
                    <a:cubicBezTo>
                      <a:pt x="33" y="286"/>
                      <a:pt x="33" y="286"/>
                      <a:pt x="33" y="286"/>
                    </a:cubicBezTo>
                    <a:cubicBezTo>
                      <a:pt x="34" y="287"/>
                      <a:pt x="34" y="287"/>
                      <a:pt x="34" y="287"/>
                    </a:cubicBezTo>
                    <a:cubicBezTo>
                      <a:pt x="36" y="284"/>
                      <a:pt x="36" y="284"/>
                      <a:pt x="36" y="284"/>
                    </a:cubicBezTo>
                    <a:cubicBezTo>
                      <a:pt x="36" y="282"/>
                      <a:pt x="36" y="282"/>
                      <a:pt x="36" y="282"/>
                    </a:cubicBezTo>
                    <a:cubicBezTo>
                      <a:pt x="36" y="286"/>
                      <a:pt x="36" y="286"/>
                      <a:pt x="36" y="286"/>
                    </a:cubicBezTo>
                    <a:cubicBezTo>
                      <a:pt x="37" y="283"/>
                      <a:pt x="37" y="283"/>
                      <a:pt x="37" y="283"/>
                    </a:cubicBezTo>
                    <a:cubicBezTo>
                      <a:pt x="36" y="276"/>
                      <a:pt x="36" y="276"/>
                      <a:pt x="36" y="276"/>
                    </a:cubicBezTo>
                    <a:cubicBezTo>
                      <a:pt x="37" y="275"/>
                      <a:pt x="37" y="275"/>
                      <a:pt x="37" y="275"/>
                    </a:cubicBezTo>
                    <a:cubicBezTo>
                      <a:pt x="38" y="287"/>
                      <a:pt x="38" y="287"/>
                      <a:pt x="38" y="287"/>
                    </a:cubicBezTo>
                    <a:cubicBezTo>
                      <a:pt x="41" y="287"/>
                      <a:pt x="41" y="287"/>
                      <a:pt x="41" y="287"/>
                    </a:cubicBezTo>
                    <a:cubicBezTo>
                      <a:pt x="41" y="288"/>
                      <a:pt x="41" y="288"/>
                      <a:pt x="41" y="288"/>
                    </a:cubicBezTo>
                    <a:cubicBezTo>
                      <a:pt x="43" y="288"/>
                      <a:pt x="43" y="288"/>
                      <a:pt x="43" y="288"/>
                    </a:cubicBezTo>
                    <a:cubicBezTo>
                      <a:pt x="44" y="285"/>
                      <a:pt x="44" y="285"/>
                      <a:pt x="44" y="285"/>
                    </a:cubicBezTo>
                    <a:cubicBezTo>
                      <a:pt x="44" y="283"/>
                      <a:pt x="44" y="283"/>
                      <a:pt x="44" y="283"/>
                    </a:cubicBezTo>
                    <a:cubicBezTo>
                      <a:pt x="44" y="285"/>
                      <a:pt x="44" y="285"/>
                      <a:pt x="44" y="285"/>
                    </a:cubicBezTo>
                    <a:cubicBezTo>
                      <a:pt x="46" y="286"/>
                      <a:pt x="46" y="286"/>
                      <a:pt x="46" y="286"/>
                    </a:cubicBezTo>
                    <a:cubicBezTo>
                      <a:pt x="47" y="288"/>
                      <a:pt x="47" y="288"/>
                      <a:pt x="47" y="288"/>
                    </a:cubicBezTo>
                    <a:cubicBezTo>
                      <a:pt x="49" y="288"/>
                      <a:pt x="49" y="288"/>
                      <a:pt x="49" y="288"/>
                    </a:cubicBezTo>
                    <a:cubicBezTo>
                      <a:pt x="49" y="286"/>
                      <a:pt x="49" y="286"/>
                      <a:pt x="49" y="286"/>
                    </a:cubicBezTo>
                    <a:cubicBezTo>
                      <a:pt x="51" y="284"/>
                      <a:pt x="51" y="284"/>
                      <a:pt x="51" y="284"/>
                    </a:cubicBezTo>
                    <a:cubicBezTo>
                      <a:pt x="52" y="285"/>
                      <a:pt x="52" y="285"/>
                      <a:pt x="52" y="285"/>
                    </a:cubicBezTo>
                    <a:cubicBezTo>
                      <a:pt x="56" y="290"/>
                      <a:pt x="56" y="290"/>
                      <a:pt x="56" y="290"/>
                    </a:cubicBezTo>
                    <a:cubicBezTo>
                      <a:pt x="59" y="290"/>
                      <a:pt x="59" y="290"/>
                      <a:pt x="59" y="290"/>
                    </a:cubicBezTo>
                    <a:cubicBezTo>
                      <a:pt x="60" y="292"/>
                      <a:pt x="60" y="292"/>
                      <a:pt x="60" y="292"/>
                    </a:cubicBezTo>
                    <a:cubicBezTo>
                      <a:pt x="66" y="291"/>
                      <a:pt x="66" y="291"/>
                      <a:pt x="66" y="291"/>
                    </a:cubicBezTo>
                    <a:cubicBezTo>
                      <a:pt x="62" y="285"/>
                      <a:pt x="62" y="285"/>
                      <a:pt x="62" y="285"/>
                    </a:cubicBezTo>
                    <a:cubicBezTo>
                      <a:pt x="61" y="282"/>
                      <a:pt x="61" y="282"/>
                      <a:pt x="61" y="282"/>
                    </a:cubicBezTo>
                    <a:cubicBezTo>
                      <a:pt x="63" y="286"/>
                      <a:pt x="63" y="286"/>
                      <a:pt x="63" y="286"/>
                    </a:cubicBezTo>
                    <a:cubicBezTo>
                      <a:pt x="65" y="286"/>
                      <a:pt x="65" y="286"/>
                      <a:pt x="65" y="286"/>
                    </a:cubicBezTo>
                    <a:cubicBezTo>
                      <a:pt x="67" y="284"/>
                      <a:pt x="67" y="284"/>
                      <a:pt x="67" y="284"/>
                    </a:cubicBezTo>
                    <a:cubicBezTo>
                      <a:pt x="67" y="280"/>
                      <a:pt x="67" y="280"/>
                      <a:pt x="67" y="280"/>
                    </a:cubicBezTo>
                    <a:cubicBezTo>
                      <a:pt x="70" y="285"/>
                      <a:pt x="70" y="285"/>
                      <a:pt x="70" y="285"/>
                    </a:cubicBezTo>
                    <a:cubicBezTo>
                      <a:pt x="73" y="287"/>
                      <a:pt x="73" y="287"/>
                      <a:pt x="73" y="287"/>
                    </a:cubicBezTo>
                    <a:cubicBezTo>
                      <a:pt x="75" y="286"/>
                      <a:pt x="75" y="286"/>
                      <a:pt x="75" y="286"/>
                    </a:cubicBezTo>
                    <a:cubicBezTo>
                      <a:pt x="75" y="282"/>
                      <a:pt x="75" y="282"/>
                      <a:pt x="75" y="282"/>
                    </a:cubicBezTo>
                    <a:cubicBezTo>
                      <a:pt x="73" y="276"/>
                      <a:pt x="73" y="276"/>
                      <a:pt x="73" y="276"/>
                    </a:cubicBezTo>
                    <a:cubicBezTo>
                      <a:pt x="76" y="286"/>
                      <a:pt x="76" y="286"/>
                      <a:pt x="76" y="286"/>
                    </a:cubicBezTo>
                    <a:cubicBezTo>
                      <a:pt x="78" y="288"/>
                      <a:pt x="78" y="288"/>
                      <a:pt x="78" y="288"/>
                    </a:cubicBezTo>
                    <a:cubicBezTo>
                      <a:pt x="82" y="287"/>
                      <a:pt x="82" y="287"/>
                      <a:pt x="82" y="287"/>
                    </a:cubicBezTo>
                    <a:cubicBezTo>
                      <a:pt x="83" y="284"/>
                      <a:pt x="83" y="284"/>
                      <a:pt x="83" y="284"/>
                    </a:cubicBezTo>
                    <a:cubicBezTo>
                      <a:pt x="80" y="279"/>
                      <a:pt x="80" y="279"/>
                      <a:pt x="80" y="279"/>
                    </a:cubicBezTo>
                    <a:cubicBezTo>
                      <a:pt x="81" y="280"/>
                      <a:pt x="81" y="280"/>
                      <a:pt x="81" y="280"/>
                    </a:cubicBezTo>
                    <a:cubicBezTo>
                      <a:pt x="83" y="280"/>
                      <a:pt x="83" y="280"/>
                      <a:pt x="83" y="280"/>
                    </a:cubicBezTo>
                    <a:cubicBezTo>
                      <a:pt x="83" y="283"/>
                      <a:pt x="83" y="283"/>
                      <a:pt x="83" y="283"/>
                    </a:cubicBezTo>
                    <a:cubicBezTo>
                      <a:pt x="84" y="285"/>
                      <a:pt x="84" y="285"/>
                      <a:pt x="84" y="285"/>
                    </a:cubicBezTo>
                    <a:cubicBezTo>
                      <a:pt x="87" y="285"/>
                      <a:pt x="87" y="285"/>
                      <a:pt x="87" y="285"/>
                    </a:cubicBezTo>
                    <a:cubicBezTo>
                      <a:pt x="89" y="284"/>
                      <a:pt x="89" y="284"/>
                      <a:pt x="89" y="284"/>
                    </a:cubicBezTo>
                    <a:cubicBezTo>
                      <a:pt x="90" y="285"/>
                      <a:pt x="90" y="285"/>
                      <a:pt x="90" y="285"/>
                    </a:cubicBezTo>
                    <a:cubicBezTo>
                      <a:pt x="91" y="286"/>
                      <a:pt x="91" y="286"/>
                      <a:pt x="91" y="286"/>
                    </a:cubicBezTo>
                    <a:cubicBezTo>
                      <a:pt x="91" y="288"/>
                      <a:pt x="91" y="288"/>
                      <a:pt x="91" y="288"/>
                    </a:cubicBezTo>
                    <a:cubicBezTo>
                      <a:pt x="91" y="291"/>
                      <a:pt x="91" y="291"/>
                      <a:pt x="91" y="291"/>
                    </a:cubicBezTo>
                    <a:cubicBezTo>
                      <a:pt x="90" y="293"/>
                      <a:pt x="90" y="293"/>
                      <a:pt x="90" y="293"/>
                    </a:cubicBezTo>
                    <a:cubicBezTo>
                      <a:pt x="91" y="294"/>
                      <a:pt x="91" y="294"/>
                      <a:pt x="91" y="294"/>
                    </a:cubicBezTo>
                    <a:cubicBezTo>
                      <a:pt x="100" y="290"/>
                      <a:pt x="100" y="290"/>
                      <a:pt x="100" y="290"/>
                    </a:cubicBezTo>
                    <a:cubicBezTo>
                      <a:pt x="105" y="282"/>
                      <a:pt x="105" y="282"/>
                      <a:pt x="105" y="282"/>
                    </a:cubicBezTo>
                    <a:cubicBezTo>
                      <a:pt x="106" y="286"/>
                      <a:pt x="106" y="286"/>
                      <a:pt x="106" y="286"/>
                    </a:cubicBezTo>
                    <a:cubicBezTo>
                      <a:pt x="108" y="284"/>
                      <a:pt x="108" y="284"/>
                      <a:pt x="108" y="284"/>
                    </a:cubicBezTo>
                    <a:cubicBezTo>
                      <a:pt x="109" y="282"/>
                      <a:pt x="109" y="282"/>
                      <a:pt x="109" y="282"/>
                    </a:cubicBezTo>
                    <a:cubicBezTo>
                      <a:pt x="111" y="281"/>
                      <a:pt x="111" y="281"/>
                      <a:pt x="111" y="281"/>
                    </a:cubicBezTo>
                    <a:cubicBezTo>
                      <a:pt x="112" y="272"/>
                      <a:pt x="112" y="272"/>
                      <a:pt x="112" y="272"/>
                    </a:cubicBezTo>
                    <a:cubicBezTo>
                      <a:pt x="111" y="270"/>
                      <a:pt x="111" y="270"/>
                      <a:pt x="111" y="270"/>
                    </a:cubicBezTo>
                    <a:cubicBezTo>
                      <a:pt x="108" y="270"/>
                      <a:pt x="108" y="270"/>
                      <a:pt x="108" y="270"/>
                    </a:cubicBezTo>
                    <a:cubicBezTo>
                      <a:pt x="106" y="274"/>
                      <a:pt x="106" y="274"/>
                      <a:pt x="106" y="274"/>
                    </a:cubicBezTo>
                    <a:cubicBezTo>
                      <a:pt x="104" y="274"/>
                      <a:pt x="104" y="274"/>
                      <a:pt x="104" y="274"/>
                    </a:cubicBezTo>
                    <a:cubicBezTo>
                      <a:pt x="104" y="272"/>
                      <a:pt x="104" y="272"/>
                      <a:pt x="104" y="272"/>
                    </a:cubicBezTo>
                    <a:cubicBezTo>
                      <a:pt x="102" y="270"/>
                      <a:pt x="102" y="270"/>
                      <a:pt x="102" y="270"/>
                    </a:cubicBezTo>
                    <a:cubicBezTo>
                      <a:pt x="102" y="269"/>
                      <a:pt x="102" y="269"/>
                      <a:pt x="102" y="269"/>
                    </a:cubicBezTo>
                    <a:cubicBezTo>
                      <a:pt x="104" y="268"/>
                      <a:pt x="104" y="268"/>
                      <a:pt x="104" y="268"/>
                    </a:cubicBezTo>
                    <a:cubicBezTo>
                      <a:pt x="105" y="266"/>
                      <a:pt x="105" y="266"/>
                      <a:pt x="105" y="266"/>
                    </a:cubicBezTo>
                    <a:cubicBezTo>
                      <a:pt x="104" y="263"/>
                      <a:pt x="104" y="263"/>
                      <a:pt x="104" y="263"/>
                    </a:cubicBezTo>
                    <a:cubicBezTo>
                      <a:pt x="102" y="263"/>
                      <a:pt x="102" y="263"/>
                      <a:pt x="102" y="263"/>
                    </a:cubicBezTo>
                    <a:cubicBezTo>
                      <a:pt x="100" y="263"/>
                      <a:pt x="100" y="263"/>
                      <a:pt x="100" y="263"/>
                    </a:cubicBezTo>
                    <a:cubicBezTo>
                      <a:pt x="96" y="267"/>
                      <a:pt x="96" y="267"/>
                      <a:pt x="96" y="267"/>
                    </a:cubicBezTo>
                    <a:cubicBezTo>
                      <a:pt x="95" y="267"/>
                      <a:pt x="95" y="267"/>
                      <a:pt x="95" y="267"/>
                    </a:cubicBezTo>
                    <a:cubicBezTo>
                      <a:pt x="97" y="264"/>
                      <a:pt x="97" y="264"/>
                      <a:pt x="97" y="264"/>
                    </a:cubicBezTo>
                    <a:cubicBezTo>
                      <a:pt x="97" y="263"/>
                      <a:pt x="97" y="263"/>
                      <a:pt x="97" y="263"/>
                    </a:cubicBezTo>
                    <a:cubicBezTo>
                      <a:pt x="91" y="262"/>
                      <a:pt x="91" y="262"/>
                      <a:pt x="91" y="262"/>
                    </a:cubicBezTo>
                    <a:cubicBezTo>
                      <a:pt x="88" y="262"/>
                      <a:pt x="88" y="262"/>
                      <a:pt x="88" y="262"/>
                    </a:cubicBezTo>
                    <a:cubicBezTo>
                      <a:pt x="85" y="266"/>
                      <a:pt x="85" y="266"/>
                      <a:pt x="85" y="266"/>
                    </a:cubicBezTo>
                    <a:cubicBezTo>
                      <a:pt x="84" y="262"/>
                      <a:pt x="84" y="262"/>
                      <a:pt x="84" y="262"/>
                    </a:cubicBezTo>
                    <a:cubicBezTo>
                      <a:pt x="84" y="261"/>
                      <a:pt x="84" y="261"/>
                      <a:pt x="84" y="261"/>
                    </a:cubicBezTo>
                    <a:cubicBezTo>
                      <a:pt x="85" y="261"/>
                      <a:pt x="85" y="261"/>
                      <a:pt x="85" y="261"/>
                    </a:cubicBezTo>
                    <a:cubicBezTo>
                      <a:pt x="89" y="260"/>
                      <a:pt x="89" y="260"/>
                      <a:pt x="89" y="260"/>
                    </a:cubicBezTo>
                    <a:cubicBezTo>
                      <a:pt x="89" y="259"/>
                      <a:pt x="89" y="259"/>
                      <a:pt x="89" y="259"/>
                    </a:cubicBezTo>
                    <a:cubicBezTo>
                      <a:pt x="87" y="257"/>
                      <a:pt x="87" y="257"/>
                      <a:pt x="87" y="257"/>
                    </a:cubicBezTo>
                    <a:cubicBezTo>
                      <a:pt x="87" y="255"/>
                      <a:pt x="87" y="255"/>
                      <a:pt x="87" y="255"/>
                    </a:cubicBezTo>
                    <a:cubicBezTo>
                      <a:pt x="87" y="254"/>
                      <a:pt x="87" y="254"/>
                      <a:pt x="87" y="254"/>
                    </a:cubicBezTo>
                    <a:cubicBezTo>
                      <a:pt x="90" y="258"/>
                      <a:pt x="90" y="258"/>
                      <a:pt x="90" y="258"/>
                    </a:cubicBezTo>
                    <a:cubicBezTo>
                      <a:pt x="94" y="261"/>
                      <a:pt x="94" y="261"/>
                      <a:pt x="94" y="261"/>
                    </a:cubicBezTo>
                    <a:cubicBezTo>
                      <a:pt x="105" y="260"/>
                      <a:pt x="105" y="260"/>
                      <a:pt x="105" y="260"/>
                    </a:cubicBezTo>
                    <a:cubicBezTo>
                      <a:pt x="105" y="259"/>
                      <a:pt x="105" y="259"/>
                      <a:pt x="105" y="259"/>
                    </a:cubicBezTo>
                    <a:cubicBezTo>
                      <a:pt x="106" y="259"/>
                      <a:pt x="106" y="259"/>
                      <a:pt x="106" y="259"/>
                    </a:cubicBezTo>
                    <a:cubicBezTo>
                      <a:pt x="106" y="260"/>
                      <a:pt x="106" y="260"/>
                      <a:pt x="106" y="260"/>
                    </a:cubicBezTo>
                    <a:cubicBezTo>
                      <a:pt x="106" y="260"/>
                      <a:pt x="106" y="260"/>
                      <a:pt x="106" y="260"/>
                    </a:cubicBezTo>
                    <a:cubicBezTo>
                      <a:pt x="110" y="258"/>
                      <a:pt x="110" y="258"/>
                      <a:pt x="110" y="258"/>
                    </a:cubicBezTo>
                    <a:cubicBezTo>
                      <a:pt x="112" y="254"/>
                      <a:pt x="112" y="254"/>
                      <a:pt x="112" y="254"/>
                    </a:cubicBezTo>
                    <a:cubicBezTo>
                      <a:pt x="112" y="252"/>
                      <a:pt x="112" y="252"/>
                      <a:pt x="112" y="252"/>
                    </a:cubicBezTo>
                    <a:cubicBezTo>
                      <a:pt x="112" y="251"/>
                      <a:pt x="112" y="251"/>
                      <a:pt x="112" y="251"/>
                    </a:cubicBezTo>
                    <a:cubicBezTo>
                      <a:pt x="114" y="250"/>
                      <a:pt x="114" y="250"/>
                      <a:pt x="114" y="250"/>
                    </a:cubicBezTo>
                    <a:cubicBezTo>
                      <a:pt x="114" y="250"/>
                      <a:pt x="114" y="250"/>
                      <a:pt x="114" y="250"/>
                    </a:cubicBezTo>
                    <a:cubicBezTo>
                      <a:pt x="112" y="247"/>
                      <a:pt x="112" y="247"/>
                      <a:pt x="112" y="247"/>
                    </a:cubicBezTo>
                    <a:cubicBezTo>
                      <a:pt x="112" y="246"/>
                      <a:pt x="112" y="246"/>
                      <a:pt x="112" y="246"/>
                    </a:cubicBezTo>
                    <a:cubicBezTo>
                      <a:pt x="112" y="245"/>
                      <a:pt x="112" y="245"/>
                      <a:pt x="112" y="245"/>
                    </a:cubicBezTo>
                    <a:cubicBezTo>
                      <a:pt x="111" y="243"/>
                      <a:pt x="111" y="243"/>
                      <a:pt x="111" y="243"/>
                    </a:cubicBezTo>
                    <a:cubicBezTo>
                      <a:pt x="110" y="242"/>
                      <a:pt x="110" y="242"/>
                      <a:pt x="110" y="242"/>
                    </a:cubicBezTo>
                    <a:cubicBezTo>
                      <a:pt x="111" y="242"/>
                      <a:pt x="111" y="242"/>
                      <a:pt x="111" y="242"/>
                    </a:cubicBezTo>
                    <a:cubicBezTo>
                      <a:pt x="111" y="240"/>
                      <a:pt x="111" y="240"/>
                      <a:pt x="111" y="240"/>
                    </a:cubicBezTo>
                    <a:cubicBezTo>
                      <a:pt x="110" y="239"/>
                      <a:pt x="110" y="239"/>
                      <a:pt x="110" y="239"/>
                    </a:cubicBezTo>
                    <a:cubicBezTo>
                      <a:pt x="110" y="238"/>
                      <a:pt x="110" y="238"/>
                      <a:pt x="110" y="238"/>
                    </a:cubicBezTo>
                    <a:cubicBezTo>
                      <a:pt x="112" y="239"/>
                      <a:pt x="112" y="239"/>
                      <a:pt x="112" y="239"/>
                    </a:cubicBezTo>
                    <a:cubicBezTo>
                      <a:pt x="118" y="239"/>
                      <a:pt x="118" y="239"/>
                      <a:pt x="118" y="239"/>
                    </a:cubicBezTo>
                    <a:cubicBezTo>
                      <a:pt x="118" y="240"/>
                      <a:pt x="118" y="240"/>
                      <a:pt x="118" y="240"/>
                    </a:cubicBezTo>
                    <a:cubicBezTo>
                      <a:pt x="121" y="239"/>
                      <a:pt x="121" y="239"/>
                      <a:pt x="121" y="239"/>
                    </a:cubicBezTo>
                    <a:cubicBezTo>
                      <a:pt x="124" y="236"/>
                      <a:pt x="124" y="236"/>
                      <a:pt x="124" y="236"/>
                    </a:cubicBezTo>
                    <a:cubicBezTo>
                      <a:pt x="126" y="237"/>
                      <a:pt x="126" y="237"/>
                      <a:pt x="126" y="237"/>
                    </a:cubicBezTo>
                    <a:cubicBezTo>
                      <a:pt x="126" y="238"/>
                      <a:pt x="126" y="238"/>
                      <a:pt x="126" y="238"/>
                    </a:cubicBezTo>
                    <a:cubicBezTo>
                      <a:pt x="128" y="235"/>
                      <a:pt x="128" y="235"/>
                      <a:pt x="128" y="235"/>
                    </a:cubicBezTo>
                    <a:cubicBezTo>
                      <a:pt x="128" y="235"/>
                      <a:pt x="128" y="235"/>
                      <a:pt x="128" y="235"/>
                    </a:cubicBezTo>
                    <a:cubicBezTo>
                      <a:pt x="129" y="233"/>
                      <a:pt x="129" y="233"/>
                      <a:pt x="129" y="233"/>
                    </a:cubicBezTo>
                    <a:cubicBezTo>
                      <a:pt x="119" y="230"/>
                      <a:pt x="119" y="230"/>
                      <a:pt x="119" y="230"/>
                    </a:cubicBezTo>
                    <a:cubicBezTo>
                      <a:pt x="121" y="228"/>
                      <a:pt x="121" y="228"/>
                      <a:pt x="121" y="228"/>
                    </a:cubicBezTo>
                    <a:cubicBezTo>
                      <a:pt x="124" y="229"/>
                      <a:pt x="124" y="229"/>
                      <a:pt x="124" y="229"/>
                    </a:cubicBezTo>
                    <a:cubicBezTo>
                      <a:pt x="128" y="231"/>
                      <a:pt x="128" y="231"/>
                      <a:pt x="128" y="231"/>
                    </a:cubicBezTo>
                    <a:cubicBezTo>
                      <a:pt x="130" y="227"/>
                      <a:pt x="130" y="227"/>
                      <a:pt x="130" y="227"/>
                    </a:cubicBezTo>
                    <a:cubicBezTo>
                      <a:pt x="132" y="226"/>
                      <a:pt x="132" y="226"/>
                      <a:pt x="132" y="226"/>
                    </a:cubicBezTo>
                    <a:cubicBezTo>
                      <a:pt x="133" y="225"/>
                      <a:pt x="133" y="225"/>
                      <a:pt x="133" y="225"/>
                    </a:cubicBezTo>
                    <a:cubicBezTo>
                      <a:pt x="131" y="223"/>
                      <a:pt x="131" y="223"/>
                      <a:pt x="131" y="223"/>
                    </a:cubicBezTo>
                    <a:cubicBezTo>
                      <a:pt x="130" y="221"/>
                      <a:pt x="130" y="221"/>
                      <a:pt x="130" y="221"/>
                    </a:cubicBezTo>
                    <a:cubicBezTo>
                      <a:pt x="127" y="221"/>
                      <a:pt x="127" y="221"/>
                      <a:pt x="127" y="221"/>
                    </a:cubicBezTo>
                    <a:cubicBezTo>
                      <a:pt x="125" y="220"/>
                      <a:pt x="125" y="220"/>
                      <a:pt x="125" y="220"/>
                    </a:cubicBezTo>
                    <a:cubicBezTo>
                      <a:pt x="123" y="219"/>
                      <a:pt x="123" y="219"/>
                      <a:pt x="123" y="219"/>
                    </a:cubicBezTo>
                    <a:cubicBezTo>
                      <a:pt x="124" y="218"/>
                      <a:pt x="124" y="218"/>
                      <a:pt x="124" y="218"/>
                    </a:cubicBezTo>
                    <a:cubicBezTo>
                      <a:pt x="131" y="218"/>
                      <a:pt x="131" y="218"/>
                      <a:pt x="131" y="218"/>
                    </a:cubicBezTo>
                    <a:cubicBezTo>
                      <a:pt x="133" y="218"/>
                      <a:pt x="133" y="218"/>
                      <a:pt x="133" y="218"/>
                    </a:cubicBezTo>
                    <a:cubicBezTo>
                      <a:pt x="134" y="217"/>
                      <a:pt x="134" y="217"/>
                      <a:pt x="134" y="217"/>
                    </a:cubicBezTo>
                    <a:cubicBezTo>
                      <a:pt x="136" y="215"/>
                      <a:pt x="136" y="215"/>
                      <a:pt x="136" y="215"/>
                    </a:cubicBezTo>
                    <a:cubicBezTo>
                      <a:pt x="135" y="214"/>
                      <a:pt x="135" y="214"/>
                      <a:pt x="135" y="214"/>
                    </a:cubicBezTo>
                    <a:cubicBezTo>
                      <a:pt x="135" y="213"/>
                      <a:pt x="135" y="213"/>
                      <a:pt x="135" y="213"/>
                    </a:cubicBezTo>
                    <a:cubicBezTo>
                      <a:pt x="135" y="212"/>
                      <a:pt x="135" y="212"/>
                      <a:pt x="135" y="212"/>
                    </a:cubicBezTo>
                    <a:cubicBezTo>
                      <a:pt x="135" y="207"/>
                      <a:pt x="135" y="207"/>
                      <a:pt x="135" y="207"/>
                    </a:cubicBezTo>
                    <a:cubicBezTo>
                      <a:pt x="133" y="206"/>
                      <a:pt x="133" y="206"/>
                      <a:pt x="133" y="206"/>
                    </a:cubicBezTo>
                    <a:cubicBezTo>
                      <a:pt x="130" y="204"/>
                      <a:pt x="130" y="204"/>
                      <a:pt x="130" y="204"/>
                    </a:cubicBezTo>
                    <a:cubicBezTo>
                      <a:pt x="124" y="205"/>
                      <a:pt x="124" y="205"/>
                      <a:pt x="124" y="205"/>
                    </a:cubicBezTo>
                    <a:cubicBezTo>
                      <a:pt x="124" y="204"/>
                      <a:pt x="124" y="204"/>
                      <a:pt x="124" y="204"/>
                    </a:cubicBezTo>
                    <a:cubicBezTo>
                      <a:pt x="126" y="204"/>
                      <a:pt x="126" y="204"/>
                      <a:pt x="126" y="204"/>
                    </a:cubicBezTo>
                    <a:cubicBezTo>
                      <a:pt x="127" y="202"/>
                      <a:pt x="127" y="202"/>
                      <a:pt x="127" y="202"/>
                    </a:cubicBezTo>
                    <a:cubicBezTo>
                      <a:pt x="127" y="202"/>
                      <a:pt x="127" y="202"/>
                      <a:pt x="127" y="202"/>
                    </a:cubicBezTo>
                    <a:cubicBezTo>
                      <a:pt x="127" y="200"/>
                      <a:pt x="127" y="200"/>
                      <a:pt x="127" y="200"/>
                    </a:cubicBezTo>
                    <a:cubicBezTo>
                      <a:pt x="117" y="201"/>
                      <a:pt x="117" y="201"/>
                      <a:pt x="117" y="201"/>
                    </a:cubicBezTo>
                    <a:cubicBezTo>
                      <a:pt x="116" y="202"/>
                      <a:pt x="116" y="202"/>
                      <a:pt x="116" y="202"/>
                    </a:cubicBezTo>
                    <a:cubicBezTo>
                      <a:pt x="114" y="204"/>
                      <a:pt x="114" y="204"/>
                      <a:pt x="114" y="204"/>
                    </a:cubicBezTo>
                    <a:cubicBezTo>
                      <a:pt x="114" y="204"/>
                      <a:pt x="114" y="204"/>
                      <a:pt x="114" y="204"/>
                    </a:cubicBezTo>
                    <a:cubicBezTo>
                      <a:pt x="115" y="200"/>
                      <a:pt x="115" y="200"/>
                      <a:pt x="115" y="200"/>
                    </a:cubicBezTo>
                    <a:cubicBezTo>
                      <a:pt x="113" y="200"/>
                      <a:pt x="113" y="200"/>
                      <a:pt x="113" y="200"/>
                    </a:cubicBezTo>
                    <a:cubicBezTo>
                      <a:pt x="113" y="199"/>
                      <a:pt x="113" y="199"/>
                      <a:pt x="113" y="199"/>
                    </a:cubicBezTo>
                    <a:cubicBezTo>
                      <a:pt x="116" y="200"/>
                      <a:pt x="116" y="200"/>
                      <a:pt x="116" y="200"/>
                    </a:cubicBezTo>
                    <a:cubicBezTo>
                      <a:pt x="122" y="198"/>
                      <a:pt x="122" y="198"/>
                      <a:pt x="122" y="198"/>
                    </a:cubicBezTo>
                    <a:cubicBezTo>
                      <a:pt x="125" y="198"/>
                      <a:pt x="125" y="198"/>
                      <a:pt x="125" y="198"/>
                    </a:cubicBezTo>
                    <a:cubicBezTo>
                      <a:pt x="125" y="197"/>
                      <a:pt x="125" y="197"/>
                      <a:pt x="125" y="197"/>
                    </a:cubicBezTo>
                    <a:cubicBezTo>
                      <a:pt x="122" y="196"/>
                      <a:pt x="122" y="196"/>
                      <a:pt x="122" y="196"/>
                    </a:cubicBezTo>
                    <a:cubicBezTo>
                      <a:pt x="114" y="196"/>
                      <a:pt x="114" y="196"/>
                      <a:pt x="114" y="196"/>
                    </a:cubicBezTo>
                    <a:cubicBezTo>
                      <a:pt x="113" y="195"/>
                      <a:pt x="113" y="195"/>
                      <a:pt x="113" y="195"/>
                    </a:cubicBezTo>
                    <a:cubicBezTo>
                      <a:pt x="115" y="194"/>
                      <a:pt x="115" y="194"/>
                      <a:pt x="115" y="194"/>
                    </a:cubicBezTo>
                    <a:cubicBezTo>
                      <a:pt x="121" y="194"/>
                      <a:pt x="121" y="194"/>
                      <a:pt x="121" y="194"/>
                    </a:cubicBezTo>
                    <a:cubicBezTo>
                      <a:pt x="122" y="193"/>
                      <a:pt x="122" y="193"/>
                      <a:pt x="122" y="193"/>
                    </a:cubicBezTo>
                    <a:cubicBezTo>
                      <a:pt x="126" y="194"/>
                      <a:pt x="126" y="194"/>
                      <a:pt x="126" y="194"/>
                    </a:cubicBezTo>
                    <a:cubicBezTo>
                      <a:pt x="127" y="195"/>
                      <a:pt x="127" y="195"/>
                      <a:pt x="127" y="195"/>
                    </a:cubicBezTo>
                    <a:cubicBezTo>
                      <a:pt x="127" y="197"/>
                      <a:pt x="127" y="197"/>
                      <a:pt x="127" y="197"/>
                    </a:cubicBezTo>
                    <a:cubicBezTo>
                      <a:pt x="128" y="199"/>
                      <a:pt x="128" y="199"/>
                      <a:pt x="128" y="199"/>
                    </a:cubicBezTo>
                    <a:cubicBezTo>
                      <a:pt x="129" y="199"/>
                      <a:pt x="129" y="199"/>
                      <a:pt x="129" y="199"/>
                    </a:cubicBezTo>
                    <a:cubicBezTo>
                      <a:pt x="135" y="200"/>
                      <a:pt x="135" y="200"/>
                      <a:pt x="135" y="200"/>
                    </a:cubicBezTo>
                    <a:cubicBezTo>
                      <a:pt x="137" y="200"/>
                      <a:pt x="137" y="200"/>
                      <a:pt x="137" y="200"/>
                    </a:cubicBezTo>
                    <a:cubicBezTo>
                      <a:pt x="137" y="198"/>
                      <a:pt x="137" y="198"/>
                      <a:pt x="137" y="198"/>
                    </a:cubicBezTo>
                    <a:cubicBezTo>
                      <a:pt x="137" y="197"/>
                      <a:pt x="137" y="197"/>
                      <a:pt x="137" y="197"/>
                    </a:cubicBezTo>
                    <a:cubicBezTo>
                      <a:pt x="135" y="194"/>
                      <a:pt x="135" y="194"/>
                      <a:pt x="135" y="194"/>
                    </a:cubicBezTo>
                    <a:cubicBezTo>
                      <a:pt x="136" y="192"/>
                      <a:pt x="136" y="192"/>
                      <a:pt x="136" y="192"/>
                    </a:cubicBezTo>
                    <a:cubicBezTo>
                      <a:pt x="135" y="191"/>
                      <a:pt x="135" y="191"/>
                      <a:pt x="135" y="191"/>
                    </a:cubicBezTo>
                    <a:cubicBezTo>
                      <a:pt x="127" y="192"/>
                      <a:pt x="127" y="192"/>
                      <a:pt x="127" y="192"/>
                    </a:cubicBezTo>
                    <a:cubicBezTo>
                      <a:pt x="126" y="191"/>
                      <a:pt x="126" y="191"/>
                      <a:pt x="126" y="191"/>
                    </a:cubicBezTo>
                    <a:cubicBezTo>
                      <a:pt x="115" y="193"/>
                      <a:pt x="115" y="193"/>
                      <a:pt x="115" y="193"/>
                    </a:cubicBezTo>
                    <a:cubicBezTo>
                      <a:pt x="116" y="192"/>
                      <a:pt x="116" y="192"/>
                      <a:pt x="116" y="192"/>
                    </a:cubicBezTo>
                    <a:cubicBezTo>
                      <a:pt x="117" y="191"/>
                      <a:pt x="117" y="191"/>
                      <a:pt x="117" y="191"/>
                    </a:cubicBezTo>
                    <a:cubicBezTo>
                      <a:pt x="114" y="190"/>
                      <a:pt x="114" y="190"/>
                      <a:pt x="114" y="190"/>
                    </a:cubicBezTo>
                    <a:cubicBezTo>
                      <a:pt x="113" y="189"/>
                      <a:pt x="113" y="189"/>
                      <a:pt x="113" y="189"/>
                    </a:cubicBezTo>
                    <a:cubicBezTo>
                      <a:pt x="115" y="188"/>
                      <a:pt x="115" y="188"/>
                      <a:pt x="115" y="188"/>
                    </a:cubicBezTo>
                    <a:cubicBezTo>
                      <a:pt x="118" y="189"/>
                      <a:pt x="118" y="189"/>
                      <a:pt x="118" y="189"/>
                    </a:cubicBezTo>
                    <a:cubicBezTo>
                      <a:pt x="117" y="186"/>
                      <a:pt x="117" y="186"/>
                      <a:pt x="117" y="186"/>
                    </a:cubicBezTo>
                    <a:cubicBezTo>
                      <a:pt x="117" y="185"/>
                      <a:pt x="117" y="185"/>
                      <a:pt x="117" y="185"/>
                    </a:cubicBezTo>
                    <a:cubicBezTo>
                      <a:pt x="117" y="184"/>
                      <a:pt x="117" y="184"/>
                      <a:pt x="117" y="184"/>
                    </a:cubicBezTo>
                    <a:cubicBezTo>
                      <a:pt x="118" y="185"/>
                      <a:pt x="118" y="185"/>
                      <a:pt x="118" y="185"/>
                    </a:cubicBezTo>
                    <a:cubicBezTo>
                      <a:pt x="119" y="187"/>
                      <a:pt x="119" y="187"/>
                      <a:pt x="119" y="187"/>
                    </a:cubicBezTo>
                    <a:cubicBezTo>
                      <a:pt x="120" y="188"/>
                      <a:pt x="120" y="188"/>
                      <a:pt x="120" y="188"/>
                    </a:cubicBezTo>
                    <a:cubicBezTo>
                      <a:pt x="126" y="188"/>
                      <a:pt x="126" y="188"/>
                      <a:pt x="126" y="188"/>
                    </a:cubicBezTo>
                    <a:cubicBezTo>
                      <a:pt x="127" y="187"/>
                      <a:pt x="127" y="187"/>
                      <a:pt x="127" y="187"/>
                    </a:cubicBezTo>
                    <a:cubicBezTo>
                      <a:pt x="125" y="186"/>
                      <a:pt x="125" y="186"/>
                      <a:pt x="125" y="186"/>
                    </a:cubicBezTo>
                    <a:cubicBezTo>
                      <a:pt x="125" y="185"/>
                      <a:pt x="125" y="185"/>
                      <a:pt x="125" y="185"/>
                    </a:cubicBezTo>
                    <a:cubicBezTo>
                      <a:pt x="119" y="183"/>
                      <a:pt x="119" y="183"/>
                      <a:pt x="119" y="183"/>
                    </a:cubicBezTo>
                    <a:cubicBezTo>
                      <a:pt x="118" y="182"/>
                      <a:pt x="118" y="182"/>
                      <a:pt x="118" y="182"/>
                    </a:cubicBezTo>
                    <a:cubicBezTo>
                      <a:pt x="119" y="182"/>
                      <a:pt x="119" y="182"/>
                      <a:pt x="119" y="182"/>
                    </a:cubicBezTo>
                    <a:cubicBezTo>
                      <a:pt x="123" y="182"/>
                      <a:pt x="123" y="182"/>
                      <a:pt x="123" y="182"/>
                    </a:cubicBezTo>
                    <a:cubicBezTo>
                      <a:pt x="128" y="186"/>
                      <a:pt x="128" y="186"/>
                      <a:pt x="128" y="186"/>
                    </a:cubicBezTo>
                    <a:cubicBezTo>
                      <a:pt x="132" y="186"/>
                      <a:pt x="132" y="186"/>
                      <a:pt x="132" y="186"/>
                    </a:cubicBezTo>
                    <a:cubicBezTo>
                      <a:pt x="133" y="185"/>
                      <a:pt x="133" y="185"/>
                      <a:pt x="133" y="185"/>
                    </a:cubicBezTo>
                    <a:cubicBezTo>
                      <a:pt x="133" y="183"/>
                      <a:pt x="133" y="183"/>
                      <a:pt x="133" y="183"/>
                    </a:cubicBezTo>
                    <a:cubicBezTo>
                      <a:pt x="134" y="184"/>
                      <a:pt x="134" y="184"/>
                      <a:pt x="134" y="184"/>
                    </a:cubicBezTo>
                    <a:cubicBezTo>
                      <a:pt x="138" y="184"/>
                      <a:pt x="138" y="184"/>
                      <a:pt x="138" y="184"/>
                    </a:cubicBezTo>
                    <a:cubicBezTo>
                      <a:pt x="139" y="183"/>
                      <a:pt x="139" y="183"/>
                      <a:pt x="139" y="183"/>
                    </a:cubicBezTo>
                    <a:cubicBezTo>
                      <a:pt x="139" y="181"/>
                      <a:pt x="139" y="181"/>
                      <a:pt x="139" y="181"/>
                    </a:cubicBezTo>
                    <a:cubicBezTo>
                      <a:pt x="139" y="182"/>
                      <a:pt x="139" y="182"/>
                      <a:pt x="139" y="182"/>
                    </a:cubicBezTo>
                    <a:cubicBezTo>
                      <a:pt x="140" y="180"/>
                      <a:pt x="140" y="180"/>
                      <a:pt x="140" y="180"/>
                    </a:cubicBezTo>
                    <a:cubicBezTo>
                      <a:pt x="141" y="182"/>
                      <a:pt x="141" y="182"/>
                      <a:pt x="141" y="182"/>
                    </a:cubicBezTo>
                    <a:cubicBezTo>
                      <a:pt x="143" y="182"/>
                      <a:pt x="143" y="182"/>
                      <a:pt x="143" y="182"/>
                    </a:cubicBezTo>
                    <a:cubicBezTo>
                      <a:pt x="143" y="180"/>
                      <a:pt x="143" y="180"/>
                      <a:pt x="143" y="180"/>
                    </a:cubicBezTo>
                    <a:cubicBezTo>
                      <a:pt x="142" y="173"/>
                      <a:pt x="142" y="173"/>
                      <a:pt x="142" y="173"/>
                    </a:cubicBezTo>
                    <a:cubicBezTo>
                      <a:pt x="135" y="172"/>
                      <a:pt x="135" y="172"/>
                      <a:pt x="135" y="172"/>
                    </a:cubicBezTo>
                    <a:cubicBezTo>
                      <a:pt x="135" y="170"/>
                      <a:pt x="135" y="170"/>
                      <a:pt x="135" y="170"/>
                    </a:cubicBezTo>
                    <a:cubicBezTo>
                      <a:pt x="137" y="169"/>
                      <a:pt x="137" y="169"/>
                      <a:pt x="137" y="169"/>
                    </a:cubicBezTo>
                    <a:cubicBezTo>
                      <a:pt x="140" y="171"/>
                      <a:pt x="140" y="171"/>
                      <a:pt x="140" y="171"/>
                    </a:cubicBezTo>
                    <a:cubicBezTo>
                      <a:pt x="144" y="172"/>
                      <a:pt x="144" y="172"/>
                      <a:pt x="144" y="172"/>
                    </a:cubicBezTo>
                    <a:cubicBezTo>
                      <a:pt x="144" y="173"/>
                      <a:pt x="144" y="173"/>
                      <a:pt x="144" y="173"/>
                    </a:cubicBezTo>
                    <a:cubicBezTo>
                      <a:pt x="144" y="175"/>
                      <a:pt x="144" y="175"/>
                      <a:pt x="144" y="175"/>
                    </a:cubicBezTo>
                    <a:cubicBezTo>
                      <a:pt x="146" y="176"/>
                      <a:pt x="146" y="176"/>
                      <a:pt x="146" y="176"/>
                    </a:cubicBezTo>
                    <a:cubicBezTo>
                      <a:pt x="148" y="176"/>
                      <a:pt x="148" y="176"/>
                      <a:pt x="148" y="176"/>
                    </a:cubicBezTo>
                    <a:cubicBezTo>
                      <a:pt x="148" y="176"/>
                      <a:pt x="148" y="176"/>
                      <a:pt x="148" y="176"/>
                    </a:cubicBezTo>
                    <a:cubicBezTo>
                      <a:pt x="151" y="175"/>
                      <a:pt x="151" y="175"/>
                      <a:pt x="151" y="175"/>
                    </a:cubicBezTo>
                    <a:cubicBezTo>
                      <a:pt x="154" y="176"/>
                      <a:pt x="154" y="176"/>
                      <a:pt x="154" y="176"/>
                    </a:cubicBezTo>
                    <a:cubicBezTo>
                      <a:pt x="155" y="174"/>
                      <a:pt x="155" y="174"/>
                      <a:pt x="155" y="174"/>
                    </a:cubicBezTo>
                    <a:cubicBezTo>
                      <a:pt x="156" y="174"/>
                      <a:pt x="156" y="174"/>
                      <a:pt x="156" y="174"/>
                    </a:cubicBezTo>
                    <a:cubicBezTo>
                      <a:pt x="159" y="169"/>
                      <a:pt x="159" y="169"/>
                      <a:pt x="159" y="169"/>
                    </a:cubicBezTo>
                    <a:cubicBezTo>
                      <a:pt x="158" y="169"/>
                      <a:pt x="158" y="169"/>
                      <a:pt x="158" y="169"/>
                    </a:cubicBezTo>
                    <a:cubicBezTo>
                      <a:pt x="156" y="169"/>
                      <a:pt x="156" y="169"/>
                      <a:pt x="156" y="169"/>
                    </a:cubicBezTo>
                    <a:cubicBezTo>
                      <a:pt x="156" y="167"/>
                      <a:pt x="156" y="167"/>
                      <a:pt x="156" y="167"/>
                    </a:cubicBezTo>
                    <a:cubicBezTo>
                      <a:pt x="157" y="165"/>
                      <a:pt x="157" y="165"/>
                      <a:pt x="157" y="165"/>
                    </a:cubicBezTo>
                    <a:cubicBezTo>
                      <a:pt x="160" y="164"/>
                      <a:pt x="160" y="164"/>
                      <a:pt x="160" y="164"/>
                    </a:cubicBezTo>
                    <a:cubicBezTo>
                      <a:pt x="160" y="163"/>
                      <a:pt x="160" y="163"/>
                      <a:pt x="160" y="163"/>
                    </a:cubicBezTo>
                    <a:cubicBezTo>
                      <a:pt x="162" y="162"/>
                      <a:pt x="162" y="162"/>
                      <a:pt x="162" y="162"/>
                    </a:cubicBezTo>
                    <a:cubicBezTo>
                      <a:pt x="156" y="162"/>
                      <a:pt x="156" y="162"/>
                      <a:pt x="156" y="162"/>
                    </a:cubicBezTo>
                    <a:cubicBezTo>
                      <a:pt x="157" y="160"/>
                      <a:pt x="159" y="159"/>
                      <a:pt x="160" y="159"/>
                    </a:cubicBezTo>
                    <a:cubicBezTo>
                      <a:pt x="162" y="159"/>
                      <a:pt x="162" y="157"/>
                      <a:pt x="162" y="157"/>
                    </a:cubicBezTo>
                    <a:cubicBezTo>
                      <a:pt x="160" y="155"/>
                      <a:pt x="160" y="155"/>
                      <a:pt x="160" y="155"/>
                    </a:cubicBezTo>
                    <a:cubicBezTo>
                      <a:pt x="165" y="150"/>
                      <a:pt x="165" y="150"/>
                      <a:pt x="165" y="150"/>
                    </a:cubicBezTo>
                    <a:cubicBezTo>
                      <a:pt x="165" y="150"/>
                      <a:pt x="167" y="147"/>
                      <a:pt x="165" y="147"/>
                    </a:cubicBezTo>
                    <a:cubicBezTo>
                      <a:pt x="163" y="147"/>
                      <a:pt x="162" y="146"/>
                      <a:pt x="161" y="145"/>
                    </a:cubicBezTo>
                    <a:cubicBezTo>
                      <a:pt x="160" y="144"/>
                      <a:pt x="160" y="144"/>
                      <a:pt x="159" y="142"/>
                    </a:cubicBezTo>
                    <a:cubicBezTo>
                      <a:pt x="158" y="142"/>
                      <a:pt x="158" y="141"/>
                      <a:pt x="157" y="140"/>
                    </a:cubicBezTo>
                    <a:cubicBezTo>
                      <a:pt x="158" y="141"/>
                      <a:pt x="161" y="142"/>
                      <a:pt x="161" y="142"/>
                    </a:cubicBezTo>
                    <a:cubicBezTo>
                      <a:pt x="161" y="142"/>
                      <a:pt x="162" y="144"/>
                      <a:pt x="163" y="144"/>
                    </a:cubicBezTo>
                    <a:cubicBezTo>
                      <a:pt x="164" y="144"/>
                      <a:pt x="165" y="145"/>
                      <a:pt x="166" y="145"/>
                    </a:cubicBezTo>
                    <a:cubicBezTo>
                      <a:pt x="167" y="145"/>
                      <a:pt x="167" y="144"/>
                      <a:pt x="167" y="144"/>
                    </a:cubicBezTo>
                    <a:cubicBezTo>
                      <a:pt x="168" y="143"/>
                      <a:pt x="169" y="139"/>
                      <a:pt x="169" y="139"/>
                    </a:cubicBezTo>
                    <a:cubicBezTo>
                      <a:pt x="172" y="137"/>
                      <a:pt x="172" y="137"/>
                      <a:pt x="172" y="137"/>
                    </a:cubicBezTo>
                    <a:cubicBezTo>
                      <a:pt x="172" y="137"/>
                      <a:pt x="174" y="136"/>
                      <a:pt x="172" y="134"/>
                    </a:cubicBezTo>
                    <a:cubicBezTo>
                      <a:pt x="170" y="133"/>
                      <a:pt x="170" y="131"/>
                      <a:pt x="170" y="131"/>
                    </a:cubicBezTo>
                    <a:cubicBezTo>
                      <a:pt x="174" y="131"/>
                      <a:pt x="174" y="131"/>
                      <a:pt x="174" y="131"/>
                    </a:cubicBezTo>
                    <a:cubicBezTo>
                      <a:pt x="174" y="131"/>
                      <a:pt x="176" y="131"/>
                      <a:pt x="176" y="128"/>
                    </a:cubicBezTo>
                    <a:cubicBezTo>
                      <a:pt x="176" y="126"/>
                      <a:pt x="179" y="123"/>
                      <a:pt x="179" y="123"/>
                    </a:cubicBezTo>
                    <a:cubicBezTo>
                      <a:pt x="179" y="121"/>
                      <a:pt x="179" y="121"/>
                      <a:pt x="179" y="121"/>
                    </a:cubicBezTo>
                    <a:cubicBezTo>
                      <a:pt x="179" y="121"/>
                      <a:pt x="179" y="119"/>
                      <a:pt x="181" y="117"/>
                    </a:cubicBezTo>
                    <a:cubicBezTo>
                      <a:pt x="182" y="116"/>
                      <a:pt x="185" y="113"/>
                      <a:pt x="186" y="111"/>
                    </a:cubicBezTo>
                    <a:cubicBezTo>
                      <a:pt x="187" y="110"/>
                      <a:pt x="187" y="109"/>
                      <a:pt x="189" y="107"/>
                    </a:cubicBezTo>
                    <a:cubicBezTo>
                      <a:pt x="191" y="105"/>
                      <a:pt x="192" y="103"/>
                      <a:pt x="193" y="102"/>
                    </a:cubicBezTo>
                    <a:cubicBezTo>
                      <a:pt x="194" y="102"/>
                      <a:pt x="198" y="101"/>
                      <a:pt x="198" y="100"/>
                    </a:cubicBezTo>
                    <a:cubicBezTo>
                      <a:pt x="199" y="100"/>
                      <a:pt x="204" y="97"/>
                      <a:pt x="205" y="97"/>
                    </a:cubicBezTo>
                    <a:cubicBezTo>
                      <a:pt x="207" y="97"/>
                      <a:pt x="207" y="96"/>
                      <a:pt x="207" y="94"/>
                    </a:cubicBezTo>
                    <a:cubicBezTo>
                      <a:pt x="207" y="94"/>
                      <a:pt x="207" y="94"/>
                      <a:pt x="207" y="94"/>
                    </a:cubicBezTo>
                    <a:cubicBezTo>
                      <a:pt x="207" y="94"/>
                      <a:pt x="206" y="94"/>
                      <a:pt x="206" y="94"/>
                    </a:cubicBezTo>
                    <a:cubicBezTo>
                      <a:pt x="206" y="94"/>
                      <a:pt x="206" y="94"/>
                      <a:pt x="206" y="94"/>
                    </a:cubicBezTo>
                    <a:cubicBezTo>
                      <a:pt x="206" y="94"/>
                      <a:pt x="206" y="94"/>
                      <a:pt x="206" y="93"/>
                    </a:cubicBezTo>
                    <a:cubicBezTo>
                      <a:pt x="206" y="90"/>
                      <a:pt x="205" y="89"/>
                      <a:pt x="205" y="89"/>
                    </a:cubicBezTo>
                    <a:cubicBezTo>
                      <a:pt x="205" y="89"/>
                      <a:pt x="204" y="88"/>
                      <a:pt x="203" y="88"/>
                    </a:cubicBezTo>
                    <a:cubicBezTo>
                      <a:pt x="202" y="88"/>
                      <a:pt x="202" y="88"/>
                      <a:pt x="201" y="89"/>
                    </a:cubicBezTo>
                    <a:cubicBezTo>
                      <a:pt x="200" y="90"/>
                      <a:pt x="200" y="95"/>
                      <a:pt x="195" y="95"/>
                    </a:cubicBezTo>
                    <a:cubicBezTo>
                      <a:pt x="189" y="95"/>
                      <a:pt x="182" y="97"/>
                      <a:pt x="180" y="97"/>
                    </a:cubicBezTo>
                    <a:cubicBezTo>
                      <a:pt x="178" y="97"/>
                      <a:pt x="173" y="99"/>
                      <a:pt x="173" y="99"/>
                    </a:cubicBezTo>
                    <a:cubicBezTo>
                      <a:pt x="168" y="99"/>
                      <a:pt x="168" y="99"/>
                      <a:pt x="168" y="99"/>
                    </a:cubicBezTo>
                    <a:cubicBezTo>
                      <a:pt x="168" y="99"/>
                      <a:pt x="167" y="95"/>
                      <a:pt x="170" y="95"/>
                    </a:cubicBezTo>
                    <a:cubicBezTo>
                      <a:pt x="173" y="95"/>
                      <a:pt x="180" y="91"/>
                      <a:pt x="183" y="91"/>
                    </a:cubicBezTo>
                    <a:cubicBezTo>
                      <a:pt x="186" y="91"/>
                      <a:pt x="184" y="90"/>
                      <a:pt x="188" y="89"/>
                    </a:cubicBezTo>
                    <a:cubicBezTo>
                      <a:pt x="192" y="88"/>
                      <a:pt x="194" y="86"/>
                      <a:pt x="194" y="84"/>
                    </a:cubicBezTo>
                    <a:cubicBezTo>
                      <a:pt x="194" y="83"/>
                      <a:pt x="194" y="82"/>
                      <a:pt x="191" y="82"/>
                    </a:cubicBezTo>
                    <a:cubicBezTo>
                      <a:pt x="189" y="82"/>
                      <a:pt x="186" y="80"/>
                      <a:pt x="186" y="80"/>
                    </a:cubicBezTo>
                    <a:cubicBezTo>
                      <a:pt x="186" y="80"/>
                      <a:pt x="190" y="80"/>
                      <a:pt x="193" y="80"/>
                    </a:cubicBezTo>
                    <a:cubicBezTo>
                      <a:pt x="194" y="80"/>
                      <a:pt x="195" y="80"/>
                      <a:pt x="196" y="80"/>
                    </a:cubicBezTo>
                    <a:cubicBezTo>
                      <a:pt x="198" y="80"/>
                      <a:pt x="200" y="80"/>
                      <a:pt x="201" y="79"/>
                    </a:cubicBezTo>
                    <a:cubicBezTo>
                      <a:pt x="202" y="77"/>
                      <a:pt x="205" y="76"/>
                      <a:pt x="208" y="72"/>
                    </a:cubicBezTo>
                    <a:cubicBezTo>
                      <a:pt x="210" y="68"/>
                      <a:pt x="214" y="67"/>
                      <a:pt x="215" y="66"/>
                    </a:cubicBezTo>
                    <a:cubicBezTo>
                      <a:pt x="215" y="66"/>
                      <a:pt x="225" y="62"/>
                      <a:pt x="225" y="62"/>
                    </a:cubicBezTo>
                    <a:cubicBezTo>
                      <a:pt x="225" y="62"/>
                      <a:pt x="228" y="58"/>
                      <a:pt x="229" y="57"/>
                    </a:cubicBezTo>
                    <a:cubicBezTo>
                      <a:pt x="230" y="56"/>
                      <a:pt x="232" y="55"/>
                      <a:pt x="234" y="54"/>
                    </a:cubicBezTo>
                    <a:cubicBezTo>
                      <a:pt x="235" y="53"/>
                      <a:pt x="236" y="52"/>
                      <a:pt x="237" y="52"/>
                    </a:cubicBezTo>
                    <a:cubicBezTo>
                      <a:pt x="238" y="50"/>
                      <a:pt x="241" y="48"/>
                      <a:pt x="240" y="47"/>
                    </a:cubicBezTo>
                    <a:cubicBezTo>
                      <a:pt x="239" y="46"/>
                      <a:pt x="236" y="44"/>
                      <a:pt x="234" y="43"/>
                    </a:cubicBezTo>
                    <a:cubicBezTo>
                      <a:pt x="232" y="43"/>
                      <a:pt x="230" y="42"/>
                      <a:pt x="229" y="42"/>
                    </a:cubicBezTo>
                    <a:cubicBezTo>
                      <a:pt x="225" y="42"/>
                      <a:pt x="221" y="41"/>
                      <a:pt x="220" y="40"/>
                    </a:cubicBezTo>
                    <a:cubicBezTo>
                      <a:pt x="219" y="39"/>
                      <a:pt x="219" y="37"/>
                      <a:pt x="217" y="37"/>
                    </a:cubicBezTo>
                    <a:cubicBezTo>
                      <a:pt x="214" y="37"/>
                      <a:pt x="213" y="36"/>
                      <a:pt x="212" y="36"/>
                    </a:cubicBezTo>
                    <a:cubicBezTo>
                      <a:pt x="211" y="36"/>
                      <a:pt x="207" y="31"/>
                      <a:pt x="206" y="31"/>
                    </a:cubicBezTo>
                    <a:cubicBezTo>
                      <a:pt x="206" y="31"/>
                      <a:pt x="205" y="31"/>
                      <a:pt x="205" y="31"/>
                    </a:cubicBezTo>
                    <a:cubicBezTo>
                      <a:pt x="204" y="32"/>
                      <a:pt x="203" y="33"/>
                      <a:pt x="201" y="35"/>
                    </a:cubicBezTo>
                    <a:cubicBezTo>
                      <a:pt x="199" y="36"/>
                      <a:pt x="193" y="37"/>
                      <a:pt x="193" y="37"/>
                    </a:cubicBezTo>
                    <a:cubicBezTo>
                      <a:pt x="193" y="37"/>
                      <a:pt x="194" y="34"/>
                      <a:pt x="197" y="31"/>
                    </a:cubicBezTo>
                    <a:cubicBezTo>
                      <a:pt x="199" y="29"/>
                      <a:pt x="202" y="28"/>
                      <a:pt x="195" y="25"/>
                    </a:cubicBezTo>
                    <a:cubicBezTo>
                      <a:pt x="187" y="23"/>
                      <a:pt x="186" y="21"/>
                      <a:pt x="184" y="19"/>
                    </a:cubicBezTo>
                    <a:cubicBezTo>
                      <a:pt x="182" y="18"/>
                      <a:pt x="174" y="17"/>
                      <a:pt x="174" y="17"/>
                    </a:cubicBezTo>
                    <a:cubicBezTo>
                      <a:pt x="174" y="14"/>
                      <a:pt x="174" y="14"/>
                      <a:pt x="174" y="14"/>
                    </a:cubicBezTo>
                    <a:cubicBezTo>
                      <a:pt x="162" y="11"/>
                      <a:pt x="162" y="11"/>
                      <a:pt x="162" y="11"/>
                    </a:cubicBezTo>
                    <a:cubicBezTo>
                      <a:pt x="147" y="8"/>
                      <a:pt x="147" y="8"/>
                      <a:pt x="147" y="8"/>
                    </a:cubicBezTo>
                    <a:cubicBezTo>
                      <a:pt x="147" y="8"/>
                      <a:pt x="147" y="11"/>
                      <a:pt x="144" y="11"/>
                    </a:cubicBezTo>
                    <a:cubicBezTo>
                      <a:pt x="142" y="11"/>
                      <a:pt x="142" y="10"/>
                      <a:pt x="142" y="10"/>
                    </a:cubicBezTo>
                    <a:cubicBezTo>
                      <a:pt x="142" y="10"/>
                      <a:pt x="142" y="11"/>
                      <a:pt x="141" y="11"/>
                    </a:cubicBezTo>
                    <a:cubicBezTo>
                      <a:pt x="140" y="12"/>
                      <a:pt x="139" y="12"/>
                      <a:pt x="138" y="12"/>
                    </a:cubicBezTo>
                    <a:cubicBezTo>
                      <a:pt x="136" y="12"/>
                      <a:pt x="133" y="11"/>
                      <a:pt x="133" y="11"/>
                    </a:cubicBezTo>
                    <a:cubicBezTo>
                      <a:pt x="131" y="9"/>
                      <a:pt x="131" y="9"/>
                      <a:pt x="131" y="9"/>
                    </a:cubicBezTo>
                    <a:cubicBezTo>
                      <a:pt x="128" y="9"/>
                      <a:pt x="128" y="9"/>
                      <a:pt x="128" y="9"/>
                    </a:cubicBezTo>
                    <a:cubicBezTo>
                      <a:pt x="128" y="9"/>
                      <a:pt x="124" y="6"/>
                      <a:pt x="122" y="6"/>
                    </a:cubicBezTo>
                    <a:cubicBezTo>
                      <a:pt x="122" y="6"/>
                      <a:pt x="121" y="6"/>
                      <a:pt x="121" y="6"/>
                    </a:cubicBezTo>
                    <a:cubicBezTo>
                      <a:pt x="119" y="8"/>
                      <a:pt x="114" y="10"/>
                      <a:pt x="114" y="10"/>
                    </a:cubicBezTo>
                    <a:cubicBezTo>
                      <a:pt x="110" y="10"/>
                      <a:pt x="107" y="7"/>
                      <a:pt x="107" y="7"/>
                    </a:cubicBezTo>
                    <a:cubicBezTo>
                      <a:pt x="107" y="7"/>
                      <a:pt x="106" y="5"/>
                      <a:pt x="105" y="5"/>
                    </a:cubicBezTo>
                    <a:cubicBezTo>
                      <a:pt x="105" y="5"/>
                      <a:pt x="104" y="6"/>
                      <a:pt x="103" y="7"/>
                    </a:cubicBezTo>
                    <a:cubicBezTo>
                      <a:pt x="99" y="10"/>
                      <a:pt x="99" y="10"/>
                      <a:pt x="99" y="10"/>
                    </a:cubicBezTo>
                    <a:cubicBezTo>
                      <a:pt x="95" y="7"/>
                      <a:pt x="95" y="7"/>
                      <a:pt x="95" y="7"/>
                    </a:cubicBezTo>
                    <a:cubicBezTo>
                      <a:pt x="92" y="7"/>
                      <a:pt x="92" y="7"/>
                      <a:pt x="92" y="7"/>
                    </a:cubicBezTo>
                    <a:cubicBezTo>
                      <a:pt x="92" y="7"/>
                      <a:pt x="91" y="7"/>
                      <a:pt x="89" y="7"/>
                    </a:cubicBezTo>
                    <a:cubicBezTo>
                      <a:pt x="88" y="7"/>
                      <a:pt x="86" y="7"/>
                      <a:pt x="83" y="4"/>
                    </a:cubicBezTo>
                    <a:cubicBezTo>
                      <a:pt x="79" y="0"/>
                      <a:pt x="79" y="0"/>
                      <a:pt x="79" y="0"/>
                    </a:cubicBezTo>
                    <a:cubicBezTo>
                      <a:pt x="79" y="0"/>
                      <a:pt x="72" y="2"/>
                      <a:pt x="69" y="4"/>
                    </a:cubicBezTo>
                    <a:cubicBezTo>
                      <a:pt x="66" y="7"/>
                      <a:pt x="64" y="5"/>
                      <a:pt x="66" y="7"/>
                    </a:cubicBezTo>
                    <a:cubicBezTo>
                      <a:pt x="69" y="9"/>
                      <a:pt x="75" y="13"/>
                      <a:pt x="72" y="13"/>
                    </a:cubicBezTo>
                    <a:cubicBezTo>
                      <a:pt x="68" y="13"/>
                      <a:pt x="65" y="13"/>
                      <a:pt x="65" y="13"/>
                    </a:cubicBezTo>
                    <a:cubicBezTo>
                      <a:pt x="59" y="7"/>
                      <a:pt x="59" y="7"/>
                      <a:pt x="59" y="7"/>
                    </a:cubicBezTo>
                    <a:cubicBezTo>
                      <a:pt x="49" y="6"/>
                      <a:pt x="49" y="6"/>
                      <a:pt x="49" y="6"/>
                    </a:cubicBezTo>
                    <a:cubicBezTo>
                      <a:pt x="47" y="9"/>
                      <a:pt x="47" y="9"/>
                      <a:pt x="47" y="9"/>
                    </a:cubicBezTo>
                    <a:cubicBezTo>
                      <a:pt x="47" y="9"/>
                      <a:pt x="43" y="6"/>
                      <a:pt x="40" y="6"/>
                    </a:cubicBezTo>
                    <a:cubicBezTo>
                      <a:pt x="39" y="6"/>
                      <a:pt x="38" y="6"/>
                      <a:pt x="38" y="8"/>
                    </a:cubicBezTo>
                    <a:cubicBezTo>
                      <a:pt x="38" y="14"/>
                      <a:pt x="41" y="11"/>
                      <a:pt x="38" y="14"/>
                    </a:cubicBezTo>
                    <a:cubicBezTo>
                      <a:pt x="36" y="16"/>
                      <a:pt x="34" y="18"/>
                      <a:pt x="31" y="18"/>
                    </a:cubicBezTo>
                    <a:cubicBezTo>
                      <a:pt x="31" y="18"/>
                      <a:pt x="30" y="18"/>
                      <a:pt x="29" y="17"/>
                    </a:cubicBezTo>
                    <a:cubicBezTo>
                      <a:pt x="26" y="14"/>
                      <a:pt x="24" y="9"/>
                      <a:pt x="24" y="9"/>
                    </a:cubicBezTo>
                    <a:cubicBezTo>
                      <a:pt x="16" y="3"/>
                      <a:pt x="16" y="3"/>
                      <a:pt x="16" y="3"/>
                    </a:cubicBezTo>
                    <a:cubicBezTo>
                      <a:pt x="16" y="3"/>
                      <a:pt x="12" y="13"/>
                      <a:pt x="12" y="17"/>
                    </a:cubicBezTo>
                    <a:cubicBezTo>
                      <a:pt x="12" y="21"/>
                      <a:pt x="18" y="27"/>
                      <a:pt x="18" y="27"/>
                    </a:cubicBezTo>
                    <a:cubicBezTo>
                      <a:pt x="19" y="36"/>
                      <a:pt x="19" y="36"/>
                      <a:pt x="19" y="36"/>
                    </a:cubicBezTo>
                    <a:cubicBezTo>
                      <a:pt x="19" y="36"/>
                      <a:pt x="13" y="33"/>
                      <a:pt x="8" y="28"/>
                    </a:cubicBezTo>
                    <a:cubicBezTo>
                      <a:pt x="4" y="25"/>
                      <a:pt x="2" y="22"/>
                      <a:pt x="1" y="22"/>
                    </a:cubicBezTo>
                    <a:cubicBezTo>
                      <a:pt x="0" y="22"/>
                      <a:pt x="0" y="23"/>
                      <a:pt x="1" y="25"/>
                    </a:cubicBezTo>
                    <a:cubicBezTo>
                      <a:pt x="3" y="31"/>
                      <a:pt x="8" y="39"/>
                      <a:pt x="8" y="39"/>
                    </a:cubicBezTo>
                    <a:close/>
                  </a:path>
                </a:pathLst>
              </a:custGeom>
              <a:solidFill>
                <a:srgbClr val="0071B4">
                  <a:alpha val="34901"/>
                </a:srgbClr>
              </a:solidFill>
              <a:ln w="9525">
                <a:noFill/>
                <a:round/>
                <a:headEnd/>
                <a:tailEnd/>
              </a:ln>
            </p:spPr>
            <p:txBody>
              <a:bodyPr/>
              <a:lstStyle/>
              <a:p>
                <a:endParaRPr lang="en-US"/>
              </a:p>
            </p:txBody>
          </p:sp>
          <p:sp>
            <p:nvSpPr>
              <p:cNvPr id="13956" name="Freeform 9"/>
              <p:cNvSpPr>
                <a:spLocks/>
              </p:cNvSpPr>
              <p:nvPr/>
            </p:nvSpPr>
            <p:spPr bwMode="auto">
              <a:xfrm>
                <a:off x="1251" y="1319"/>
                <a:ext cx="52" cy="50"/>
              </a:xfrm>
              <a:custGeom>
                <a:avLst/>
                <a:gdLst>
                  <a:gd name="T0" fmla="*/ 2 w 52"/>
                  <a:gd name="T1" fmla="*/ 34 h 50"/>
                  <a:gd name="T2" fmla="*/ 2 w 52"/>
                  <a:gd name="T3" fmla="*/ 38 h 50"/>
                  <a:gd name="T4" fmla="*/ 4 w 52"/>
                  <a:gd name="T5" fmla="*/ 40 h 50"/>
                  <a:gd name="T6" fmla="*/ 12 w 52"/>
                  <a:gd name="T7" fmla="*/ 42 h 50"/>
                  <a:gd name="T8" fmla="*/ 12 w 52"/>
                  <a:gd name="T9" fmla="*/ 46 h 50"/>
                  <a:gd name="T10" fmla="*/ 14 w 52"/>
                  <a:gd name="T11" fmla="*/ 48 h 50"/>
                  <a:gd name="T12" fmla="*/ 18 w 52"/>
                  <a:gd name="T13" fmla="*/ 50 h 50"/>
                  <a:gd name="T14" fmla="*/ 20 w 52"/>
                  <a:gd name="T15" fmla="*/ 50 h 50"/>
                  <a:gd name="T16" fmla="*/ 30 w 52"/>
                  <a:gd name="T17" fmla="*/ 44 h 50"/>
                  <a:gd name="T18" fmla="*/ 32 w 52"/>
                  <a:gd name="T19" fmla="*/ 44 h 50"/>
                  <a:gd name="T20" fmla="*/ 42 w 52"/>
                  <a:gd name="T21" fmla="*/ 42 h 50"/>
                  <a:gd name="T22" fmla="*/ 46 w 52"/>
                  <a:gd name="T23" fmla="*/ 38 h 50"/>
                  <a:gd name="T24" fmla="*/ 46 w 52"/>
                  <a:gd name="T25" fmla="*/ 22 h 50"/>
                  <a:gd name="T26" fmla="*/ 40 w 52"/>
                  <a:gd name="T27" fmla="*/ 24 h 50"/>
                  <a:gd name="T28" fmla="*/ 38 w 52"/>
                  <a:gd name="T29" fmla="*/ 22 h 50"/>
                  <a:gd name="T30" fmla="*/ 36 w 52"/>
                  <a:gd name="T31" fmla="*/ 20 h 50"/>
                  <a:gd name="T32" fmla="*/ 36 w 52"/>
                  <a:gd name="T33" fmla="*/ 22 h 50"/>
                  <a:gd name="T34" fmla="*/ 34 w 52"/>
                  <a:gd name="T35" fmla="*/ 26 h 50"/>
                  <a:gd name="T36" fmla="*/ 34 w 52"/>
                  <a:gd name="T37" fmla="*/ 26 h 50"/>
                  <a:gd name="T38" fmla="*/ 34 w 52"/>
                  <a:gd name="T39" fmla="*/ 24 h 50"/>
                  <a:gd name="T40" fmla="*/ 32 w 52"/>
                  <a:gd name="T41" fmla="*/ 24 h 50"/>
                  <a:gd name="T42" fmla="*/ 30 w 52"/>
                  <a:gd name="T43" fmla="*/ 26 h 50"/>
                  <a:gd name="T44" fmla="*/ 30 w 52"/>
                  <a:gd name="T45" fmla="*/ 24 h 50"/>
                  <a:gd name="T46" fmla="*/ 30 w 52"/>
                  <a:gd name="T47" fmla="*/ 22 h 50"/>
                  <a:gd name="T48" fmla="*/ 28 w 52"/>
                  <a:gd name="T49" fmla="*/ 24 h 50"/>
                  <a:gd name="T50" fmla="*/ 28 w 52"/>
                  <a:gd name="T51" fmla="*/ 22 h 50"/>
                  <a:gd name="T52" fmla="*/ 28 w 52"/>
                  <a:gd name="T53" fmla="*/ 20 h 50"/>
                  <a:gd name="T54" fmla="*/ 34 w 52"/>
                  <a:gd name="T55" fmla="*/ 20 h 50"/>
                  <a:gd name="T56" fmla="*/ 34 w 52"/>
                  <a:gd name="T57" fmla="*/ 18 h 50"/>
                  <a:gd name="T58" fmla="*/ 34 w 52"/>
                  <a:gd name="T59" fmla="*/ 18 h 50"/>
                  <a:gd name="T60" fmla="*/ 34 w 52"/>
                  <a:gd name="T61" fmla="*/ 16 h 50"/>
                  <a:gd name="T62" fmla="*/ 36 w 52"/>
                  <a:gd name="T63" fmla="*/ 14 h 50"/>
                  <a:gd name="T64" fmla="*/ 38 w 52"/>
                  <a:gd name="T65" fmla="*/ 14 h 50"/>
                  <a:gd name="T66" fmla="*/ 50 w 52"/>
                  <a:gd name="T67" fmla="*/ 12 h 50"/>
                  <a:gd name="T68" fmla="*/ 52 w 52"/>
                  <a:gd name="T69" fmla="*/ 8 h 50"/>
                  <a:gd name="T70" fmla="*/ 52 w 52"/>
                  <a:gd name="T71" fmla="*/ 4 h 50"/>
                  <a:gd name="T72" fmla="*/ 52 w 52"/>
                  <a:gd name="T73" fmla="*/ 2 h 50"/>
                  <a:gd name="T74" fmla="*/ 44 w 52"/>
                  <a:gd name="T75" fmla="*/ 0 h 50"/>
                  <a:gd name="T76" fmla="*/ 38 w 52"/>
                  <a:gd name="T77" fmla="*/ 0 h 50"/>
                  <a:gd name="T78" fmla="*/ 36 w 52"/>
                  <a:gd name="T79" fmla="*/ 4 h 50"/>
                  <a:gd name="T80" fmla="*/ 34 w 52"/>
                  <a:gd name="T81" fmla="*/ 4 h 50"/>
                  <a:gd name="T82" fmla="*/ 34 w 52"/>
                  <a:gd name="T83" fmla="*/ 2 h 50"/>
                  <a:gd name="T84" fmla="*/ 24 w 52"/>
                  <a:gd name="T85" fmla="*/ 4 h 50"/>
                  <a:gd name="T86" fmla="*/ 22 w 52"/>
                  <a:gd name="T87" fmla="*/ 4 h 50"/>
                  <a:gd name="T88" fmla="*/ 22 w 52"/>
                  <a:gd name="T89" fmla="*/ 6 h 50"/>
                  <a:gd name="T90" fmla="*/ 20 w 52"/>
                  <a:gd name="T91" fmla="*/ 4 h 50"/>
                  <a:gd name="T92" fmla="*/ 20 w 52"/>
                  <a:gd name="T93" fmla="*/ 6 h 50"/>
                  <a:gd name="T94" fmla="*/ 16 w 52"/>
                  <a:gd name="T95" fmla="*/ 6 h 50"/>
                  <a:gd name="T96" fmla="*/ 14 w 52"/>
                  <a:gd name="T97" fmla="*/ 8 h 50"/>
                  <a:gd name="T98" fmla="*/ 12 w 52"/>
                  <a:gd name="T99" fmla="*/ 8 h 50"/>
                  <a:gd name="T100" fmla="*/ 10 w 52"/>
                  <a:gd name="T101" fmla="*/ 10 h 50"/>
                  <a:gd name="T102" fmla="*/ 8 w 52"/>
                  <a:gd name="T103" fmla="*/ 12 h 50"/>
                  <a:gd name="T104" fmla="*/ 2 w 52"/>
                  <a:gd name="T105" fmla="*/ 14 h 50"/>
                  <a:gd name="T106" fmla="*/ 2 w 52"/>
                  <a:gd name="T107" fmla="*/ 16 h 50"/>
                  <a:gd name="T108" fmla="*/ 0 w 52"/>
                  <a:gd name="T109" fmla="*/ 20 h 50"/>
                  <a:gd name="T110" fmla="*/ 2 w 52"/>
                  <a:gd name="T111" fmla="*/ 32 h 50"/>
                  <a:gd name="T112" fmla="*/ 2 w 52"/>
                  <a:gd name="T113" fmla="*/ 34 h 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
                  <a:gd name="T172" fmla="*/ 0 h 50"/>
                  <a:gd name="T173" fmla="*/ 52 w 52"/>
                  <a:gd name="T174" fmla="*/ 50 h 5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 h="50">
                    <a:moveTo>
                      <a:pt x="2" y="34"/>
                    </a:moveTo>
                    <a:lnTo>
                      <a:pt x="2" y="38"/>
                    </a:lnTo>
                    <a:lnTo>
                      <a:pt x="4" y="40"/>
                    </a:lnTo>
                    <a:lnTo>
                      <a:pt x="12" y="42"/>
                    </a:lnTo>
                    <a:lnTo>
                      <a:pt x="12" y="46"/>
                    </a:lnTo>
                    <a:lnTo>
                      <a:pt x="14" y="48"/>
                    </a:lnTo>
                    <a:lnTo>
                      <a:pt x="18" y="50"/>
                    </a:lnTo>
                    <a:lnTo>
                      <a:pt x="20" y="50"/>
                    </a:lnTo>
                    <a:lnTo>
                      <a:pt x="30" y="44"/>
                    </a:lnTo>
                    <a:lnTo>
                      <a:pt x="32" y="44"/>
                    </a:lnTo>
                    <a:lnTo>
                      <a:pt x="42" y="42"/>
                    </a:lnTo>
                    <a:lnTo>
                      <a:pt x="46" y="38"/>
                    </a:lnTo>
                    <a:lnTo>
                      <a:pt x="46" y="22"/>
                    </a:lnTo>
                    <a:lnTo>
                      <a:pt x="40" y="24"/>
                    </a:lnTo>
                    <a:lnTo>
                      <a:pt x="38" y="22"/>
                    </a:lnTo>
                    <a:lnTo>
                      <a:pt x="36" y="20"/>
                    </a:lnTo>
                    <a:lnTo>
                      <a:pt x="36" y="22"/>
                    </a:lnTo>
                    <a:lnTo>
                      <a:pt x="34" y="26"/>
                    </a:lnTo>
                    <a:lnTo>
                      <a:pt x="34" y="24"/>
                    </a:lnTo>
                    <a:lnTo>
                      <a:pt x="32" y="24"/>
                    </a:lnTo>
                    <a:lnTo>
                      <a:pt x="30" y="26"/>
                    </a:lnTo>
                    <a:lnTo>
                      <a:pt x="30" y="24"/>
                    </a:lnTo>
                    <a:lnTo>
                      <a:pt x="30" y="22"/>
                    </a:lnTo>
                    <a:lnTo>
                      <a:pt x="28" y="24"/>
                    </a:lnTo>
                    <a:lnTo>
                      <a:pt x="28" y="22"/>
                    </a:lnTo>
                    <a:lnTo>
                      <a:pt x="28" y="20"/>
                    </a:lnTo>
                    <a:lnTo>
                      <a:pt x="34" y="20"/>
                    </a:lnTo>
                    <a:lnTo>
                      <a:pt x="34" y="18"/>
                    </a:lnTo>
                    <a:lnTo>
                      <a:pt x="34" y="16"/>
                    </a:lnTo>
                    <a:lnTo>
                      <a:pt x="36" y="14"/>
                    </a:lnTo>
                    <a:lnTo>
                      <a:pt x="38" y="14"/>
                    </a:lnTo>
                    <a:lnTo>
                      <a:pt x="50" y="12"/>
                    </a:lnTo>
                    <a:lnTo>
                      <a:pt x="52" y="8"/>
                    </a:lnTo>
                    <a:lnTo>
                      <a:pt x="52" y="4"/>
                    </a:lnTo>
                    <a:lnTo>
                      <a:pt x="52" y="2"/>
                    </a:lnTo>
                    <a:lnTo>
                      <a:pt x="44" y="0"/>
                    </a:lnTo>
                    <a:lnTo>
                      <a:pt x="38" y="0"/>
                    </a:lnTo>
                    <a:lnTo>
                      <a:pt x="36" y="4"/>
                    </a:lnTo>
                    <a:lnTo>
                      <a:pt x="34" y="4"/>
                    </a:lnTo>
                    <a:lnTo>
                      <a:pt x="34" y="2"/>
                    </a:lnTo>
                    <a:lnTo>
                      <a:pt x="24" y="4"/>
                    </a:lnTo>
                    <a:lnTo>
                      <a:pt x="22" y="4"/>
                    </a:lnTo>
                    <a:lnTo>
                      <a:pt x="22" y="6"/>
                    </a:lnTo>
                    <a:lnTo>
                      <a:pt x="20" y="4"/>
                    </a:lnTo>
                    <a:lnTo>
                      <a:pt x="20" y="6"/>
                    </a:lnTo>
                    <a:lnTo>
                      <a:pt x="16" y="6"/>
                    </a:lnTo>
                    <a:lnTo>
                      <a:pt x="14" y="8"/>
                    </a:lnTo>
                    <a:lnTo>
                      <a:pt x="12" y="8"/>
                    </a:lnTo>
                    <a:lnTo>
                      <a:pt x="10" y="10"/>
                    </a:lnTo>
                    <a:lnTo>
                      <a:pt x="8" y="12"/>
                    </a:lnTo>
                    <a:lnTo>
                      <a:pt x="2" y="14"/>
                    </a:lnTo>
                    <a:lnTo>
                      <a:pt x="2" y="16"/>
                    </a:lnTo>
                    <a:lnTo>
                      <a:pt x="0" y="20"/>
                    </a:lnTo>
                    <a:lnTo>
                      <a:pt x="2" y="32"/>
                    </a:lnTo>
                    <a:lnTo>
                      <a:pt x="2" y="34"/>
                    </a:lnTo>
                    <a:close/>
                  </a:path>
                </a:pathLst>
              </a:custGeom>
              <a:solidFill>
                <a:srgbClr val="0071B4">
                  <a:alpha val="34901"/>
                </a:srgbClr>
              </a:solidFill>
              <a:ln w="9525">
                <a:noFill/>
                <a:round/>
                <a:headEnd/>
                <a:tailEnd/>
              </a:ln>
            </p:spPr>
            <p:txBody>
              <a:bodyPr/>
              <a:lstStyle/>
              <a:p>
                <a:endParaRPr lang="en-US"/>
              </a:p>
            </p:txBody>
          </p:sp>
          <p:sp>
            <p:nvSpPr>
              <p:cNvPr id="13957" name="Freeform 10"/>
              <p:cNvSpPr>
                <a:spLocks/>
              </p:cNvSpPr>
              <p:nvPr/>
            </p:nvSpPr>
            <p:spPr bwMode="auto">
              <a:xfrm>
                <a:off x="1401" y="1409"/>
                <a:ext cx="75" cy="97"/>
              </a:xfrm>
              <a:custGeom>
                <a:avLst/>
                <a:gdLst>
                  <a:gd name="T0" fmla="*/ 34 w 75"/>
                  <a:gd name="T1" fmla="*/ 2 h 97"/>
                  <a:gd name="T2" fmla="*/ 26 w 75"/>
                  <a:gd name="T3" fmla="*/ 12 h 97"/>
                  <a:gd name="T4" fmla="*/ 36 w 75"/>
                  <a:gd name="T5" fmla="*/ 22 h 97"/>
                  <a:gd name="T6" fmla="*/ 32 w 75"/>
                  <a:gd name="T7" fmla="*/ 24 h 97"/>
                  <a:gd name="T8" fmla="*/ 42 w 75"/>
                  <a:gd name="T9" fmla="*/ 30 h 97"/>
                  <a:gd name="T10" fmla="*/ 44 w 75"/>
                  <a:gd name="T11" fmla="*/ 41 h 97"/>
                  <a:gd name="T12" fmla="*/ 34 w 75"/>
                  <a:gd name="T13" fmla="*/ 33 h 97"/>
                  <a:gd name="T14" fmla="*/ 28 w 75"/>
                  <a:gd name="T15" fmla="*/ 32 h 97"/>
                  <a:gd name="T16" fmla="*/ 22 w 75"/>
                  <a:gd name="T17" fmla="*/ 20 h 97"/>
                  <a:gd name="T18" fmla="*/ 14 w 75"/>
                  <a:gd name="T19" fmla="*/ 14 h 97"/>
                  <a:gd name="T20" fmla="*/ 8 w 75"/>
                  <a:gd name="T21" fmla="*/ 22 h 97"/>
                  <a:gd name="T22" fmla="*/ 12 w 75"/>
                  <a:gd name="T23" fmla="*/ 35 h 97"/>
                  <a:gd name="T24" fmla="*/ 20 w 75"/>
                  <a:gd name="T25" fmla="*/ 39 h 97"/>
                  <a:gd name="T26" fmla="*/ 22 w 75"/>
                  <a:gd name="T27" fmla="*/ 53 h 97"/>
                  <a:gd name="T28" fmla="*/ 12 w 75"/>
                  <a:gd name="T29" fmla="*/ 47 h 97"/>
                  <a:gd name="T30" fmla="*/ 8 w 75"/>
                  <a:gd name="T31" fmla="*/ 55 h 97"/>
                  <a:gd name="T32" fmla="*/ 4 w 75"/>
                  <a:gd name="T33" fmla="*/ 57 h 97"/>
                  <a:gd name="T34" fmla="*/ 2 w 75"/>
                  <a:gd name="T35" fmla="*/ 65 h 97"/>
                  <a:gd name="T36" fmla="*/ 16 w 75"/>
                  <a:gd name="T37" fmla="*/ 61 h 97"/>
                  <a:gd name="T38" fmla="*/ 34 w 75"/>
                  <a:gd name="T39" fmla="*/ 57 h 97"/>
                  <a:gd name="T40" fmla="*/ 44 w 75"/>
                  <a:gd name="T41" fmla="*/ 55 h 97"/>
                  <a:gd name="T42" fmla="*/ 53 w 75"/>
                  <a:gd name="T43" fmla="*/ 55 h 97"/>
                  <a:gd name="T44" fmla="*/ 44 w 75"/>
                  <a:gd name="T45" fmla="*/ 61 h 97"/>
                  <a:gd name="T46" fmla="*/ 40 w 75"/>
                  <a:gd name="T47" fmla="*/ 65 h 97"/>
                  <a:gd name="T48" fmla="*/ 36 w 75"/>
                  <a:gd name="T49" fmla="*/ 69 h 97"/>
                  <a:gd name="T50" fmla="*/ 30 w 75"/>
                  <a:gd name="T51" fmla="*/ 71 h 97"/>
                  <a:gd name="T52" fmla="*/ 36 w 75"/>
                  <a:gd name="T53" fmla="*/ 77 h 97"/>
                  <a:gd name="T54" fmla="*/ 32 w 75"/>
                  <a:gd name="T55" fmla="*/ 83 h 97"/>
                  <a:gd name="T56" fmla="*/ 34 w 75"/>
                  <a:gd name="T57" fmla="*/ 95 h 97"/>
                  <a:gd name="T58" fmla="*/ 46 w 75"/>
                  <a:gd name="T59" fmla="*/ 93 h 97"/>
                  <a:gd name="T60" fmla="*/ 50 w 75"/>
                  <a:gd name="T61" fmla="*/ 95 h 97"/>
                  <a:gd name="T62" fmla="*/ 53 w 75"/>
                  <a:gd name="T63" fmla="*/ 95 h 97"/>
                  <a:gd name="T64" fmla="*/ 59 w 75"/>
                  <a:gd name="T65" fmla="*/ 95 h 97"/>
                  <a:gd name="T66" fmla="*/ 63 w 75"/>
                  <a:gd name="T67" fmla="*/ 89 h 97"/>
                  <a:gd name="T68" fmla="*/ 65 w 75"/>
                  <a:gd name="T69" fmla="*/ 85 h 97"/>
                  <a:gd name="T70" fmla="*/ 65 w 75"/>
                  <a:gd name="T71" fmla="*/ 79 h 97"/>
                  <a:gd name="T72" fmla="*/ 65 w 75"/>
                  <a:gd name="T73" fmla="*/ 75 h 97"/>
                  <a:gd name="T74" fmla="*/ 67 w 75"/>
                  <a:gd name="T75" fmla="*/ 71 h 97"/>
                  <a:gd name="T76" fmla="*/ 69 w 75"/>
                  <a:gd name="T77" fmla="*/ 69 h 97"/>
                  <a:gd name="T78" fmla="*/ 67 w 75"/>
                  <a:gd name="T79" fmla="*/ 61 h 97"/>
                  <a:gd name="T80" fmla="*/ 75 w 75"/>
                  <a:gd name="T81" fmla="*/ 73 h 97"/>
                  <a:gd name="T82" fmla="*/ 69 w 75"/>
                  <a:gd name="T83" fmla="*/ 51 h 97"/>
                  <a:gd name="T84" fmla="*/ 71 w 75"/>
                  <a:gd name="T85" fmla="*/ 41 h 97"/>
                  <a:gd name="T86" fmla="*/ 69 w 75"/>
                  <a:gd name="T87" fmla="*/ 24 h 97"/>
                  <a:gd name="T88" fmla="*/ 61 w 75"/>
                  <a:gd name="T89" fmla="*/ 6 h 97"/>
                  <a:gd name="T90" fmla="*/ 55 w 75"/>
                  <a:gd name="T91" fmla="*/ 0 h 97"/>
                  <a:gd name="T92" fmla="*/ 53 w 75"/>
                  <a:gd name="T93" fmla="*/ 6 h 97"/>
                  <a:gd name="T94" fmla="*/ 51 w 75"/>
                  <a:gd name="T95" fmla="*/ 14 h 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
                  <a:gd name="T145" fmla="*/ 0 h 97"/>
                  <a:gd name="T146" fmla="*/ 75 w 75"/>
                  <a:gd name="T147" fmla="*/ 97 h 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 h="97">
                    <a:moveTo>
                      <a:pt x="48" y="8"/>
                    </a:moveTo>
                    <a:lnTo>
                      <a:pt x="44" y="2"/>
                    </a:lnTo>
                    <a:lnTo>
                      <a:pt x="40" y="4"/>
                    </a:lnTo>
                    <a:lnTo>
                      <a:pt x="34" y="2"/>
                    </a:lnTo>
                    <a:lnTo>
                      <a:pt x="30" y="6"/>
                    </a:lnTo>
                    <a:lnTo>
                      <a:pt x="28" y="10"/>
                    </a:lnTo>
                    <a:lnTo>
                      <a:pt x="26" y="10"/>
                    </a:lnTo>
                    <a:lnTo>
                      <a:pt x="26" y="12"/>
                    </a:lnTo>
                    <a:lnTo>
                      <a:pt x="28" y="16"/>
                    </a:lnTo>
                    <a:lnTo>
                      <a:pt x="30" y="20"/>
                    </a:lnTo>
                    <a:lnTo>
                      <a:pt x="34" y="20"/>
                    </a:lnTo>
                    <a:lnTo>
                      <a:pt x="36" y="22"/>
                    </a:lnTo>
                    <a:lnTo>
                      <a:pt x="38" y="22"/>
                    </a:lnTo>
                    <a:lnTo>
                      <a:pt x="36" y="22"/>
                    </a:lnTo>
                    <a:lnTo>
                      <a:pt x="36" y="24"/>
                    </a:lnTo>
                    <a:lnTo>
                      <a:pt x="32" y="24"/>
                    </a:lnTo>
                    <a:lnTo>
                      <a:pt x="32" y="26"/>
                    </a:lnTo>
                    <a:lnTo>
                      <a:pt x="34" y="28"/>
                    </a:lnTo>
                    <a:lnTo>
                      <a:pt x="40" y="28"/>
                    </a:lnTo>
                    <a:lnTo>
                      <a:pt x="42" y="30"/>
                    </a:lnTo>
                    <a:lnTo>
                      <a:pt x="36" y="30"/>
                    </a:lnTo>
                    <a:lnTo>
                      <a:pt x="42" y="41"/>
                    </a:lnTo>
                    <a:lnTo>
                      <a:pt x="44" y="39"/>
                    </a:lnTo>
                    <a:lnTo>
                      <a:pt x="44" y="41"/>
                    </a:lnTo>
                    <a:lnTo>
                      <a:pt x="42" y="43"/>
                    </a:lnTo>
                    <a:lnTo>
                      <a:pt x="38" y="41"/>
                    </a:lnTo>
                    <a:lnTo>
                      <a:pt x="32" y="35"/>
                    </a:lnTo>
                    <a:lnTo>
                      <a:pt x="34" y="33"/>
                    </a:lnTo>
                    <a:lnTo>
                      <a:pt x="32" y="33"/>
                    </a:lnTo>
                    <a:lnTo>
                      <a:pt x="30" y="33"/>
                    </a:lnTo>
                    <a:lnTo>
                      <a:pt x="28" y="33"/>
                    </a:lnTo>
                    <a:lnTo>
                      <a:pt x="28" y="32"/>
                    </a:lnTo>
                    <a:lnTo>
                      <a:pt x="24" y="24"/>
                    </a:lnTo>
                    <a:lnTo>
                      <a:pt x="26" y="22"/>
                    </a:lnTo>
                    <a:lnTo>
                      <a:pt x="22" y="20"/>
                    </a:lnTo>
                    <a:lnTo>
                      <a:pt x="22" y="16"/>
                    </a:lnTo>
                    <a:lnTo>
                      <a:pt x="20" y="16"/>
                    </a:lnTo>
                    <a:lnTo>
                      <a:pt x="14" y="14"/>
                    </a:lnTo>
                    <a:lnTo>
                      <a:pt x="12" y="14"/>
                    </a:lnTo>
                    <a:lnTo>
                      <a:pt x="12" y="18"/>
                    </a:lnTo>
                    <a:lnTo>
                      <a:pt x="8" y="22"/>
                    </a:lnTo>
                    <a:lnTo>
                      <a:pt x="10" y="28"/>
                    </a:lnTo>
                    <a:lnTo>
                      <a:pt x="12" y="28"/>
                    </a:lnTo>
                    <a:lnTo>
                      <a:pt x="12" y="32"/>
                    </a:lnTo>
                    <a:lnTo>
                      <a:pt x="12" y="35"/>
                    </a:lnTo>
                    <a:lnTo>
                      <a:pt x="14" y="37"/>
                    </a:lnTo>
                    <a:lnTo>
                      <a:pt x="14" y="41"/>
                    </a:lnTo>
                    <a:lnTo>
                      <a:pt x="20" y="39"/>
                    </a:lnTo>
                    <a:lnTo>
                      <a:pt x="18" y="43"/>
                    </a:lnTo>
                    <a:lnTo>
                      <a:pt x="18" y="45"/>
                    </a:lnTo>
                    <a:lnTo>
                      <a:pt x="22" y="47"/>
                    </a:lnTo>
                    <a:lnTo>
                      <a:pt x="22" y="53"/>
                    </a:lnTo>
                    <a:lnTo>
                      <a:pt x="18" y="53"/>
                    </a:lnTo>
                    <a:lnTo>
                      <a:pt x="18" y="51"/>
                    </a:lnTo>
                    <a:lnTo>
                      <a:pt x="12" y="47"/>
                    </a:lnTo>
                    <a:lnTo>
                      <a:pt x="8" y="49"/>
                    </a:lnTo>
                    <a:lnTo>
                      <a:pt x="8" y="53"/>
                    </a:lnTo>
                    <a:lnTo>
                      <a:pt x="10" y="53"/>
                    </a:lnTo>
                    <a:lnTo>
                      <a:pt x="8" y="55"/>
                    </a:lnTo>
                    <a:lnTo>
                      <a:pt x="10" y="55"/>
                    </a:lnTo>
                    <a:lnTo>
                      <a:pt x="10" y="57"/>
                    </a:lnTo>
                    <a:lnTo>
                      <a:pt x="6" y="57"/>
                    </a:lnTo>
                    <a:lnTo>
                      <a:pt x="4" y="57"/>
                    </a:lnTo>
                    <a:lnTo>
                      <a:pt x="2" y="59"/>
                    </a:lnTo>
                    <a:lnTo>
                      <a:pt x="2" y="61"/>
                    </a:lnTo>
                    <a:lnTo>
                      <a:pt x="0" y="61"/>
                    </a:lnTo>
                    <a:lnTo>
                      <a:pt x="2" y="65"/>
                    </a:lnTo>
                    <a:lnTo>
                      <a:pt x="4" y="67"/>
                    </a:lnTo>
                    <a:lnTo>
                      <a:pt x="8" y="65"/>
                    </a:lnTo>
                    <a:lnTo>
                      <a:pt x="14" y="65"/>
                    </a:lnTo>
                    <a:lnTo>
                      <a:pt x="16" y="61"/>
                    </a:lnTo>
                    <a:lnTo>
                      <a:pt x="18" y="63"/>
                    </a:lnTo>
                    <a:lnTo>
                      <a:pt x="20" y="61"/>
                    </a:lnTo>
                    <a:lnTo>
                      <a:pt x="24" y="61"/>
                    </a:lnTo>
                    <a:lnTo>
                      <a:pt x="34" y="57"/>
                    </a:lnTo>
                    <a:lnTo>
                      <a:pt x="36" y="57"/>
                    </a:lnTo>
                    <a:lnTo>
                      <a:pt x="40" y="55"/>
                    </a:lnTo>
                    <a:lnTo>
                      <a:pt x="42" y="57"/>
                    </a:lnTo>
                    <a:lnTo>
                      <a:pt x="44" y="55"/>
                    </a:lnTo>
                    <a:lnTo>
                      <a:pt x="46" y="55"/>
                    </a:lnTo>
                    <a:lnTo>
                      <a:pt x="51" y="55"/>
                    </a:lnTo>
                    <a:lnTo>
                      <a:pt x="53" y="53"/>
                    </a:lnTo>
                    <a:lnTo>
                      <a:pt x="53" y="55"/>
                    </a:lnTo>
                    <a:lnTo>
                      <a:pt x="51" y="55"/>
                    </a:lnTo>
                    <a:lnTo>
                      <a:pt x="42" y="57"/>
                    </a:lnTo>
                    <a:lnTo>
                      <a:pt x="42" y="59"/>
                    </a:lnTo>
                    <a:lnTo>
                      <a:pt x="44" y="61"/>
                    </a:lnTo>
                    <a:lnTo>
                      <a:pt x="40" y="63"/>
                    </a:lnTo>
                    <a:lnTo>
                      <a:pt x="40" y="65"/>
                    </a:lnTo>
                    <a:lnTo>
                      <a:pt x="36" y="67"/>
                    </a:lnTo>
                    <a:lnTo>
                      <a:pt x="42" y="67"/>
                    </a:lnTo>
                    <a:lnTo>
                      <a:pt x="42" y="69"/>
                    </a:lnTo>
                    <a:lnTo>
                      <a:pt x="36" y="69"/>
                    </a:lnTo>
                    <a:lnTo>
                      <a:pt x="38" y="69"/>
                    </a:lnTo>
                    <a:lnTo>
                      <a:pt x="36" y="71"/>
                    </a:lnTo>
                    <a:lnTo>
                      <a:pt x="34" y="71"/>
                    </a:lnTo>
                    <a:lnTo>
                      <a:pt x="30" y="71"/>
                    </a:lnTo>
                    <a:lnTo>
                      <a:pt x="34" y="75"/>
                    </a:lnTo>
                    <a:lnTo>
                      <a:pt x="30" y="77"/>
                    </a:lnTo>
                    <a:lnTo>
                      <a:pt x="30" y="79"/>
                    </a:lnTo>
                    <a:lnTo>
                      <a:pt x="36" y="77"/>
                    </a:lnTo>
                    <a:lnTo>
                      <a:pt x="34" y="81"/>
                    </a:lnTo>
                    <a:lnTo>
                      <a:pt x="38" y="83"/>
                    </a:lnTo>
                    <a:lnTo>
                      <a:pt x="36" y="83"/>
                    </a:lnTo>
                    <a:lnTo>
                      <a:pt x="32" y="83"/>
                    </a:lnTo>
                    <a:lnTo>
                      <a:pt x="30" y="85"/>
                    </a:lnTo>
                    <a:lnTo>
                      <a:pt x="32" y="87"/>
                    </a:lnTo>
                    <a:lnTo>
                      <a:pt x="32" y="93"/>
                    </a:lnTo>
                    <a:lnTo>
                      <a:pt x="34" y="95"/>
                    </a:lnTo>
                    <a:lnTo>
                      <a:pt x="38" y="97"/>
                    </a:lnTo>
                    <a:lnTo>
                      <a:pt x="44" y="97"/>
                    </a:lnTo>
                    <a:lnTo>
                      <a:pt x="46" y="91"/>
                    </a:lnTo>
                    <a:lnTo>
                      <a:pt x="46" y="93"/>
                    </a:lnTo>
                    <a:lnTo>
                      <a:pt x="46" y="95"/>
                    </a:lnTo>
                    <a:lnTo>
                      <a:pt x="48" y="93"/>
                    </a:lnTo>
                    <a:lnTo>
                      <a:pt x="50" y="93"/>
                    </a:lnTo>
                    <a:lnTo>
                      <a:pt x="50" y="95"/>
                    </a:lnTo>
                    <a:lnTo>
                      <a:pt x="51" y="95"/>
                    </a:lnTo>
                    <a:lnTo>
                      <a:pt x="51" y="93"/>
                    </a:lnTo>
                    <a:lnTo>
                      <a:pt x="53" y="93"/>
                    </a:lnTo>
                    <a:lnTo>
                      <a:pt x="53" y="95"/>
                    </a:lnTo>
                    <a:lnTo>
                      <a:pt x="55" y="95"/>
                    </a:lnTo>
                    <a:lnTo>
                      <a:pt x="57" y="93"/>
                    </a:lnTo>
                    <a:lnTo>
                      <a:pt x="59" y="95"/>
                    </a:lnTo>
                    <a:lnTo>
                      <a:pt x="65" y="95"/>
                    </a:lnTo>
                    <a:lnTo>
                      <a:pt x="65" y="91"/>
                    </a:lnTo>
                    <a:lnTo>
                      <a:pt x="63" y="89"/>
                    </a:lnTo>
                    <a:lnTo>
                      <a:pt x="63" y="87"/>
                    </a:lnTo>
                    <a:lnTo>
                      <a:pt x="63" y="85"/>
                    </a:lnTo>
                    <a:lnTo>
                      <a:pt x="65" y="85"/>
                    </a:lnTo>
                    <a:lnTo>
                      <a:pt x="67" y="89"/>
                    </a:lnTo>
                    <a:lnTo>
                      <a:pt x="69" y="89"/>
                    </a:lnTo>
                    <a:lnTo>
                      <a:pt x="65" y="79"/>
                    </a:lnTo>
                    <a:lnTo>
                      <a:pt x="63" y="79"/>
                    </a:lnTo>
                    <a:lnTo>
                      <a:pt x="63" y="77"/>
                    </a:lnTo>
                    <a:lnTo>
                      <a:pt x="65" y="73"/>
                    </a:lnTo>
                    <a:lnTo>
                      <a:pt x="65" y="75"/>
                    </a:lnTo>
                    <a:lnTo>
                      <a:pt x="67" y="75"/>
                    </a:lnTo>
                    <a:lnTo>
                      <a:pt x="65" y="73"/>
                    </a:lnTo>
                    <a:lnTo>
                      <a:pt x="65" y="71"/>
                    </a:lnTo>
                    <a:lnTo>
                      <a:pt x="67" y="71"/>
                    </a:lnTo>
                    <a:lnTo>
                      <a:pt x="65" y="69"/>
                    </a:lnTo>
                    <a:lnTo>
                      <a:pt x="65" y="67"/>
                    </a:lnTo>
                    <a:lnTo>
                      <a:pt x="67" y="67"/>
                    </a:lnTo>
                    <a:lnTo>
                      <a:pt x="69" y="69"/>
                    </a:lnTo>
                    <a:lnTo>
                      <a:pt x="69" y="67"/>
                    </a:lnTo>
                    <a:lnTo>
                      <a:pt x="69" y="65"/>
                    </a:lnTo>
                    <a:lnTo>
                      <a:pt x="67" y="63"/>
                    </a:lnTo>
                    <a:lnTo>
                      <a:pt x="67" y="61"/>
                    </a:lnTo>
                    <a:lnTo>
                      <a:pt x="69" y="63"/>
                    </a:lnTo>
                    <a:lnTo>
                      <a:pt x="69" y="61"/>
                    </a:lnTo>
                    <a:lnTo>
                      <a:pt x="71" y="63"/>
                    </a:lnTo>
                    <a:lnTo>
                      <a:pt x="75" y="73"/>
                    </a:lnTo>
                    <a:lnTo>
                      <a:pt x="73" y="53"/>
                    </a:lnTo>
                    <a:lnTo>
                      <a:pt x="73" y="55"/>
                    </a:lnTo>
                    <a:lnTo>
                      <a:pt x="67" y="53"/>
                    </a:lnTo>
                    <a:lnTo>
                      <a:pt x="69" y="51"/>
                    </a:lnTo>
                    <a:lnTo>
                      <a:pt x="71" y="47"/>
                    </a:lnTo>
                    <a:lnTo>
                      <a:pt x="71" y="41"/>
                    </a:lnTo>
                    <a:lnTo>
                      <a:pt x="71" y="37"/>
                    </a:lnTo>
                    <a:lnTo>
                      <a:pt x="73" y="32"/>
                    </a:lnTo>
                    <a:lnTo>
                      <a:pt x="71" y="28"/>
                    </a:lnTo>
                    <a:lnTo>
                      <a:pt x="69" y="24"/>
                    </a:lnTo>
                    <a:lnTo>
                      <a:pt x="71" y="14"/>
                    </a:lnTo>
                    <a:lnTo>
                      <a:pt x="67" y="10"/>
                    </a:lnTo>
                    <a:lnTo>
                      <a:pt x="63" y="8"/>
                    </a:lnTo>
                    <a:lnTo>
                      <a:pt x="61" y="6"/>
                    </a:lnTo>
                    <a:lnTo>
                      <a:pt x="65" y="6"/>
                    </a:lnTo>
                    <a:lnTo>
                      <a:pt x="61" y="4"/>
                    </a:lnTo>
                    <a:lnTo>
                      <a:pt x="61" y="0"/>
                    </a:lnTo>
                    <a:lnTo>
                      <a:pt x="55" y="0"/>
                    </a:lnTo>
                    <a:lnTo>
                      <a:pt x="59" y="2"/>
                    </a:lnTo>
                    <a:lnTo>
                      <a:pt x="59" y="6"/>
                    </a:lnTo>
                    <a:lnTo>
                      <a:pt x="55" y="4"/>
                    </a:lnTo>
                    <a:lnTo>
                      <a:pt x="53" y="6"/>
                    </a:lnTo>
                    <a:lnTo>
                      <a:pt x="55" y="10"/>
                    </a:lnTo>
                    <a:lnTo>
                      <a:pt x="55" y="14"/>
                    </a:lnTo>
                    <a:lnTo>
                      <a:pt x="51" y="12"/>
                    </a:lnTo>
                    <a:lnTo>
                      <a:pt x="51" y="14"/>
                    </a:lnTo>
                    <a:lnTo>
                      <a:pt x="51" y="12"/>
                    </a:lnTo>
                    <a:lnTo>
                      <a:pt x="51" y="10"/>
                    </a:lnTo>
                    <a:lnTo>
                      <a:pt x="48" y="8"/>
                    </a:lnTo>
                    <a:close/>
                  </a:path>
                </a:pathLst>
              </a:custGeom>
              <a:solidFill>
                <a:srgbClr val="0071B4">
                  <a:alpha val="34901"/>
                </a:srgbClr>
              </a:solidFill>
              <a:ln w="9525">
                <a:noFill/>
                <a:round/>
                <a:headEnd/>
                <a:tailEnd/>
              </a:ln>
            </p:spPr>
            <p:txBody>
              <a:bodyPr/>
              <a:lstStyle/>
              <a:p>
                <a:endParaRPr lang="en-US"/>
              </a:p>
            </p:txBody>
          </p:sp>
          <p:sp>
            <p:nvSpPr>
              <p:cNvPr id="13958" name="Freeform 11"/>
              <p:cNvSpPr>
                <a:spLocks/>
              </p:cNvSpPr>
              <p:nvPr/>
            </p:nvSpPr>
            <p:spPr bwMode="auto">
              <a:xfrm>
                <a:off x="1482" y="1385"/>
                <a:ext cx="241" cy="151"/>
              </a:xfrm>
              <a:custGeom>
                <a:avLst/>
                <a:gdLst>
                  <a:gd name="T0" fmla="*/ 106 w 241"/>
                  <a:gd name="T1" fmla="*/ 133 h 151"/>
                  <a:gd name="T2" fmla="*/ 114 w 241"/>
                  <a:gd name="T3" fmla="*/ 131 h 151"/>
                  <a:gd name="T4" fmla="*/ 122 w 241"/>
                  <a:gd name="T5" fmla="*/ 149 h 151"/>
                  <a:gd name="T6" fmla="*/ 132 w 241"/>
                  <a:gd name="T7" fmla="*/ 147 h 151"/>
                  <a:gd name="T8" fmla="*/ 142 w 241"/>
                  <a:gd name="T9" fmla="*/ 147 h 151"/>
                  <a:gd name="T10" fmla="*/ 158 w 241"/>
                  <a:gd name="T11" fmla="*/ 149 h 151"/>
                  <a:gd name="T12" fmla="*/ 164 w 241"/>
                  <a:gd name="T13" fmla="*/ 147 h 151"/>
                  <a:gd name="T14" fmla="*/ 188 w 241"/>
                  <a:gd name="T15" fmla="*/ 145 h 151"/>
                  <a:gd name="T16" fmla="*/ 192 w 241"/>
                  <a:gd name="T17" fmla="*/ 131 h 151"/>
                  <a:gd name="T18" fmla="*/ 201 w 241"/>
                  <a:gd name="T19" fmla="*/ 145 h 151"/>
                  <a:gd name="T20" fmla="*/ 219 w 241"/>
                  <a:gd name="T21" fmla="*/ 145 h 151"/>
                  <a:gd name="T22" fmla="*/ 233 w 241"/>
                  <a:gd name="T23" fmla="*/ 135 h 151"/>
                  <a:gd name="T24" fmla="*/ 231 w 241"/>
                  <a:gd name="T25" fmla="*/ 117 h 151"/>
                  <a:gd name="T26" fmla="*/ 241 w 241"/>
                  <a:gd name="T27" fmla="*/ 95 h 151"/>
                  <a:gd name="T28" fmla="*/ 233 w 241"/>
                  <a:gd name="T29" fmla="*/ 93 h 151"/>
                  <a:gd name="T30" fmla="*/ 227 w 241"/>
                  <a:gd name="T31" fmla="*/ 83 h 151"/>
                  <a:gd name="T32" fmla="*/ 217 w 241"/>
                  <a:gd name="T33" fmla="*/ 77 h 151"/>
                  <a:gd name="T34" fmla="*/ 190 w 241"/>
                  <a:gd name="T35" fmla="*/ 77 h 151"/>
                  <a:gd name="T36" fmla="*/ 174 w 241"/>
                  <a:gd name="T37" fmla="*/ 81 h 151"/>
                  <a:gd name="T38" fmla="*/ 166 w 241"/>
                  <a:gd name="T39" fmla="*/ 85 h 151"/>
                  <a:gd name="T40" fmla="*/ 160 w 241"/>
                  <a:gd name="T41" fmla="*/ 91 h 151"/>
                  <a:gd name="T42" fmla="*/ 150 w 241"/>
                  <a:gd name="T43" fmla="*/ 95 h 151"/>
                  <a:gd name="T44" fmla="*/ 150 w 241"/>
                  <a:gd name="T45" fmla="*/ 99 h 151"/>
                  <a:gd name="T46" fmla="*/ 138 w 241"/>
                  <a:gd name="T47" fmla="*/ 95 h 151"/>
                  <a:gd name="T48" fmla="*/ 128 w 241"/>
                  <a:gd name="T49" fmla="*/ 97 h 151"/>
                  <a:gd name="T50" fmla="*/ 122 w 241"/>
                  <a:gd name="T51" fmla="*/ 97 h 151"/>
                  <a:gd name="T52" fmla="*/ 118 w 241"/>
                  <a:gd name="T53" fmla="*/ 89 h 151"/>
                  <a:gd name="T54" fmla="*/ 110 w 241"/>
                  <a:gd name="T55" fmla="*/ 101 h 151"/>
                  <a:gd name="T56" fmla="*/ 102 w 241"/>
                  <a:gd name="T57" fmla="*/ 93 h 151"/>
                  <a:gd name="T58" fmla="*/ 106 w 241"/>
                  <a:gd name="T59" fmla="*/ 89 h 151"/>
                  <a:gd name="T60" fmla="*/ 98 w 241"/>
                  <a:gd name="T61" fmla="*/ 77 h 151"/>
                  <a:gd name="T62" fmla="*/ 94 w 241"/>
                  <a:gd name="T63" fmla="*/ 73 h 151"/>
                  <a:gd name="T64" fmla="*/ 86 w 241"/>
                  <a:gd name="T65" fmla="*/ 71 h 151"/>
                  <a:gd name="T66" fmla="*/ 82 w 241"/>
                  <a:gd name="T67" fmla="*/ 73 h 151"/>
                  <a:gd name="T68" fmla="*/ 86 w 241"/>
                  <a:gd name="T69" fmla="*/ 65 h 151"/>
                  <a:gd name="T70" fmla="*/ 82 w 241"/>
                  <a:gd name="T71" fmla="*/ 59 h 151"/>
                  <a:gd name="T72" fmla="*/ 76 w 241"/>
                  <a:gd name="T73" fmla="*/ 52 h 151"/>
                  <a:gd name="T74" fmla="*/ 92 w 241"/>
                  <a:gd name="T75" fmla="*/ 61 h 151"/>
                  <a:gd name="T76" fmla="*/ 106 w 241"/>
                  <a:gd name="T77" fmla="*/ 56 h 151"/>
                  <a:gd name="T78" fmla="*/ 92 w 241"/>
                  <a:gd name="T79" fmla="*/ 44 h 151"/>
                  <a:gd name="T80" fmla="*/ 76 w 241"/>
                  <a:gd name="T81" fmla="*/ 40 h 151"/>
                  <a:gd name="T82" fmla="*/ 84 w 241"/>
                  <a:gd name="T83" fmla="*/ 38 h 151"/>
                  <a:gd name="T84" fmla="*/ 90 w 241"/>
                  <a:gd name="T85" fmla="*/ 36 h 151"/>
                  <a:gd name="T86" fmla="*/ 78 w 241"/>
                  <a:gd name="T87" fmla="*/ 24 h 151"/>
                  <a:gd name="T88" fmla="*/ 64 w 241"/>
                  <a:gd name="T89" fmla="*/ 32 h 151"/>
                  <a:gd name="T90" fmla="*/ 46 w 241"/>
                  <a:gd name="T91" fmla="*/ 42 h 151"/>
                  <a:gd name="T92" fmla="*/ 50 w 241"/>
                  <a:gd name="T93" fmla="*/ 22 h 151"/>
                  <a:gd name="T94" fmla="*/ 42 w 241"/>
                  <a:gd name="T95" fmla="*/ 10 h 151"/>
                  <a:gd name="T96" fmla="*/ 28 w 241"/>
                  <a:gd name="T97" fmla="*/ 4 h 151"/>
                  <a:gd name="T98" fmla="*/ 6 w 241"/>
                  <a:gd name="T99" fmla="*/ 6 h 151"/>
                  <a:gd name="T100" fmla="*/ 2 w 241"/>
                  <a:gd name="T101" fmla="*/ 12 h 151"/>
                  <a:gd name="T102" fmla="*/ 2 w 241"/>
                  <a:gd name="T103" fmla="*/ 16 h 151"/>
                  <a:gd name="T104" fmla="*/ 6 w 241"/>
                  <a:gd name="T105" fmla="*/ 26 h 151"/>
                  <a:gd name="T106" fmla="*/ 18 w 241"/>
                  <a:gd name="T107" fmla="*/ 42 h 151"/>
                  <a:gd name="T108" fmla="*/ 30 w 241"/>
                  <a:gd name="T109" fmla="*/ 52 h 151"/>
                  <a:gd name="T110" fmla="*/ 46 w 241"/>
                  <a:gd name="T111" fmla="*/ 50 h 151"/>
                  <a:gd name="T112" fmla="*/ 52 w 241"/>
                  <a:gd name="T113" fmla="*/ 46 h 151"/>
                  <a:gd name="T114" fmla="*/ 68 w 241"/>
                  <a:gd name="T115" fmla="*/ 89 h 151"/>
                  <a:gd name="T116" fmla="*/ 68 w 241"/>
                  <a:gd name="T117" fmla="*/ 113 h 151"/>
                  <a:gd name="T118" fmla="*/ 72 w 241"/>
                  <a:gd name="T119" fmla="*/ 137 h 151"/>
                  <a:gd name="T120" fmla="*/ 84 w 241"/>
                  <a:gd name="T121" fmla="*/ 131 h 151"/>
                  <a:gd name="T122" fmla="*/ 92 w 241"/>
                  <a:gd name="T123" fmla="*/ 141 h 151"/>
                  <a:gd name="T124" fmla="*/ 102 w 241"/>
                  <a:gd name="T125" fmla="*/ 147 h 1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1"/>
                  <a:gd name="T190" fmla="*/ 0 h 151"/>
                  <a:gd name="T191" fmla="*/ 241 w 241"/>
                  <a:gd name="T192" fmla="*/ 151 h 15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1" h="151">
                    <a:moveTo>
                      <a:pt x="106" y="141"/>
                    </a:moveTo>
                    <a:lnTo>
                      <a:pt x="106" y="141"/>
                    </a:lnTo>
                    <a:lnTo>
                      <a:pt x="104" y="137"/>
                    </a:lnTo>
                    <a:lnTo>
                      <a:pt x="104" y="135"/>
                    </a:lnTo>
                    <a:lnTo>
                      <a:pt x="106" y="133"/>
                    </a:lnTo>
                    <a:lnTo>
                      <a:pt x="108" y="135"/>
                    </a:lnTo>
                    <a:lnTo>
                      <a:pt x="108" y="131"/>
                    </a:lnTo>
                    <a:lnTo>
                      <a:pt x="110" y="139"/>
                    </a:lnTo>
                    <a:lnTo>
                      <a:pt x="114" y="135"/>
                    </a:lnTo>
                    <a:lnTo>
                      <a:pt x="114" y="131"/>
                    </a:lnTo>
                    <a:lnTo>
                      <a:pt x="118" y="135"/>
                    </a:lnTo>
                    <a:lnTo>
                      <a:pt x="116" y="149"/>
                    </a:lnTo>
                    <a:lnTo>
                      <a:pt x="120" y="151"/>
                    </a:lnTo>
                    <a:lnTo>
                      <a:pt x="122" y="149"/>
                    </a:lnTo>
                    <a:lnTo>
                      <a:pt x="124" y="151"/>
                    </a:lnTo>
                    <a:lnTo>
                      <a:pt x="126" y="149"/>
                    </a:lnTo>
                    <a:lnTo>
                      <a:pt x="128" y="151"/>
                    </a:lnTo>
                    <a:lnTo>
                      <a:pt x="132" y="149"/>
                    </a:lnTo>
                    <a:lnTo>
                      <a:pt x="132" y="147"/>
                    </a:lnTo>
                    <a:lnTo>
                      <a:pt x="134" y="147"/>
                    </a:lnTo>
                    <a:lnTo>
                      <a:pt x="134" y="149"/>
                    </a:lnTo>
                    <a:lnTo>
                      <a:pt x="142" y="151"/>
                    </a:lnTo>
                    <a:lnTo>
                      <a:pt x="144" y="149"/>
                    </a:lnTo>
                    <a:lnTo>
                      <a:pt x="142" y="147"/>
                    </a:lnTo>
                    <a:lnTo>
                      <a:pt x="146" y="149"/>
                    </a:lnTo>
                    <a:lnTo>
                      <a:pt x="148" y="147"/>
                    </a:lnTo>
                    <a:lnTo>
                      <a:pt x="150" y="145"/>
                    </a:lnTo>
                    <a:lnTo>
                      <a:pt x="152" y="151"/>
                    </a:lnTo>
                    <a:lnTo>
                      <a:pt x="158" y="149"/>
                    </a:lnTo>
                    <a:lnTo>
                      <a:pt x="160" y="147"/>
                    </a:lnTo>
                    <a:lnTo>
                      <a:pt x="160" y="139"/>
                    </a:lnTo>
                    <a:lnTo>
                      <a:pt x="162" y="147"/>
                    </a:lnTo>
                    <a:lnTo>
                      <a:pt x="164" y="149"/>
                    </a:lnTo>
                    <a:lnTo>
                      <a:pt x="164" y="147"/>
                    </a:lnTo>
                    <a:lnTo>
                      <a:pt x="168" y="145"/>
                    </a:lnTo>
                    <a:lnTo>
                      <a:pt x="166" y="141"/>
                    </a:lnTo>
                    <a:lnTo>
                      <a:pt x="166" y="137"/>
                    </a:lnTo>
                    <a:lnTo>
                      <a:pt x="168" y="147"/>
                    </a:lnTo>
                    <a:lnTo>
                      <a:pt x="188" y="145"/>
                    </a:lnTo>
                    <a:lnTo>
                      <a:pt x="192" y="135"/>
                    </a:lnTo>
                    <a:lnTo>
                      <a:pt x="188" y="133"/>
                    </a:lnTo>
                    <a:lnTo>
                      <a:pt x="186" y="127"/>
                    </a:lnTo>
                    <a:lnTo>
                      <a:pt x="190" y="127"/>
                    </a:lnTo>
                    <a:lnTo>
                      <a:pt x="192" y="131"/>
                    </a:lnTo>
                    <a:lnTo>
                      <a:pt x="193" y="131"/>
                    </a:lnTo>
                    <a:lnTo>
                      <a:pt x="193" y="143"/>
                    </a:lnTo>
                    <a:lnTo>
                      <a:pt x="197" y="147"/>
                    </a:lnTo>
                    <a:lnTo>
                      <a:pt x="201" y="147"/>
                    </a:lnTo>
                    <a:lnTo>
                      <a:pt x="201" y="145"/>
                    </a:lnTo>
                    <a:lnTo>
                      <a:pt x="203" y="147"/>
                    </a:lnTo>
                    <a:lnTo>
                      <a:pt x="207" y="149"/>
                    </a:lnTo>
                    <a:lnTo>
                      <a:pt x="211" y="151"/>
                    </a:lnTo>
                    <a:lnTo>
                      <a:pt x="213" y="147"/>
                    </a:lnTo>
                    <a:lnTo>
                      <a:pt x="219" y="145"/>
                    </a:lnTo>
                    <a:lnTo>
                      <a:pt x="227" y="145"/>
                    </a:lnTo>
                    <a:lnTo>
                      <a:pt x="231" y="143"/>
                    </a:lnTo>
                    <a:lnTo>
                      <a:pt x="233" y="143"/>
                    </a:lnTo>
                    <a:lnTo>
                      <a:pt x="233" y="135"/>
                    </a:lnTo>
                    <a:lnTo>
                      <a:pt x="233" y="133"/>
                    </a:lnTo>
                    <a:lnTo>
                      <a:pt x="233" y="129"/>
                    </a:lnTo>
                    <a:lnTo>
                      <a:pt x="229" y="125"/>
                    </a:lnTo>
                    <a:lnTo>
                      <a:pt x="229" y="119"/>
                    </a:lnTo>
                    <a:lnTo>
                      <a:pt x="231" y="117"/>
                    </a:lnTo>
                    <a:lnTo>
                      <a:pt x="233" y="115"/>
                    </a:lnTo>
                    <a:lnTo>
                      <a:pt x="235" y="111"/>
                    </a:lnTo>
                    <a:lnTo>
                      <a:pt x="239" y="109"/>
                    </a:lnTo>
                    <a:lnTo>
                      <a:pt x="241" y="105"/>
                    </a:lnTo>
                    <a:lnTo>
                      <a:pt x="241" y="95"/>
                    </a:lnTo>
                    <a:lnTo>
                      <a:pt x="239" y="95"/>
                    </a:lnTo>
                    <a:lnTo>
                      <a:pt x="239" y="93"/>
                    </a:lnTo>
                    <a:lnTo>
                      <a:pt x="239" y="91"/>
                    </a:lnTo>
                    <a:lnTo>
                      <a:pt x="233" y="93"/>
                    </a:lnTo>
                    <a:lnTo>
                      <a:pt x="231" y="91"/>
                    </a:lnTo>
                    <a:lnTo>
                      <a:pt x="233" y="89"/>
                    </a:lnTo>
                    <a:lnTo>
                      <a:pt x="233" y="87"/>
                    </a:lnTo>
                    <a:lnTo>
                      <a:pt x="227" y="83"/>
                    </a:lnTo>
                    <a:lnTo>
                      <a:pt x="225" y="85"/>
                    </a:lnTo>
                    <a:lnTo>
                      <a:pt x="219" y="83"/>
                    </a:lnTo>
                    <a:lnTo>
                      <a:pt x="221" y="79"/>
                    </a:lnTo>
                    <a:lnTo>
                      <a:pt x="219" y="77"/>
                    </a:lnTo>
                    <a:lnTo>
                      <a:pt x="217" y="77"/>
                    </a:lnTo>
                    <a:lnTo>
                      <a:pt x="203" y="73"/>
                    </a:lnTo>
                    <a:lnTo>
                      <a:pt x="199" y="75"/>
                    </a:lnTo>
                    <a:lnTo>
                      <a:pt x="193" y="79"/>
                    </a:lnTo>
                    <a:lnTo>
                      <a:pt x="190" y="79"/>
                    </a:lnTo>
                    <a:lnTo>
                      <a:pt x="190" y="77"/>
                    </a:lnTo>
                    <a:lnTo>
                      <a:pt x="186" y="77"/>
                    </a:lnTo>
                    <a:lnTo>
                      <a:pt x="184" y="75"/>
                    </a:lnTo>
                    <a:lnTo>
                      <a:pt x="182" y="75"/>
                    </a:lnTo>
                    <a:lnTo>
                      <a:pt x="180" y="79"/>
                    </a:lnTo>
                    <a:lnTo>
                      <a:pt x="174" y="81"/>
                    </a:lnTo>
                    <a:lnTo>
                      <a:pt x="172" y="83"/>
                    </a:lnTo>
                    <a:lnTo>
                      <a:pt x="172" y="85"/>
                    </a:lnTo>
                    <a:lnTo>
                      <a:pt x="172" y="87"/>
                    </a:lnTo>
                    <a:lnTo>
                      <a:pt x="168" y="85"/>
                    </a:lnTo>
                    <a:lnTo>
                      <a:pt x="166" y="85"/>
                    </a:lnTo>
                    <a:lnTo>
                      <a:pt x="164" y="89"/>
                    </a:lnTo>
                    <a:lnTo>
                      <a:pt x="162" y="87"/>
                    </a:lnTo>
                    <a:lnTo>
                      <a:pt x="164" y="93"/>
                    </a:lnTo>
                    <a:lnTo>
                      <a:pt x="162" y="91"/>
                    </a:lnTo>
                    <a:lnTo>
                      <a:pt x="160" y="91"/>
                    </a:lnTo>
                    <a:lnTo>
                      <a:pt x="160" y="89"/>
                    </a:lnTo>
                    <a:lnTo>
                      <a:pt x="156" y="91"/>
                    </a:lnTo>
                    <a:lnTo>
                      <a:pt x="154" y="91"/>
                    </a:lnTo>
                    <a:lnTo>
                      <a:pt x="150" y="93"/>
                    </a:lnTo>
                    <a:lnTo>
                      <a:pt x="150" y="95"/>
                    </a:lnTo>
                    <a:lnTo>
                      <a:pt x="152" y="97"/>
                    </a:lnTo>
                    <a:lnTo>
                      <a:pt x="158" y="99"/>
                    </a:lnTo>
                    <a:lnTo>
                      <a:pt x="158" y="101"/>
                    </a:lnTo>
                    <a:lnTo>
                      <a:pt x="156" y="99"/>
                    </a:lnTo>
                    <a:lnTo>
                      <a:pt x="150" y="99"/>
                    </a:lnTo>
                    <a:lnTo>
                      <a:pt x="142" y="103"/>
                    </a:lnTo>
                    <a:lnTo>
                      <a:pt x="140" y="103"/>
                    </a:lnTo>
                    <a:lnTo>
                      <a:pt x="146" y="99"/>
                    </a:lnTo>
                    <a:lnTo>
                      <a:pt x="144" y="97"/>
                    </a:lnTo>
                    <a:lnTo>
                      <a:pt x="138" y="95"/>
                    </a:lnTo>
                    <a:lnTo>
                      <a:pt x="136" y="91"/>
                    </a:lnTo>
                    <a:lnTo>
                      <a:pt x="132" y="89"/>
                    </a:lnTo>
                    <a:lnTo>
                      <a:pt x="130" y="93"/>
                    </a:lnTo>
                    <a:lnTo>
                      <a:pt x="130" y="95"/>
                    </a:lnTo>
                    <a:lnTo>
                      <a:pt x="128" y="97"/>
                    </a:lnTo>
                    <a:lnTo>
                      <a:pt x="128" y="93"/>
                    </a:lnTo>
                    <a:lnTo>
                      <a:pt x="126" y="91"/>
                    </a:lnTo>
                    <a:lnTo>
                      <a:pt x="124" y="93"/>
                    </a:lnTo>
                    <a:lnTo>
                      <a:pt x="122" y="95"/>
                    </a:lnTo>
                    <a:lnTo>
                      <a:pt x="122" y="97"/>
                    </a:lnTo>
                    <a:lnTo>
                      <a:pt x="120" y="97"/>
                    </a:lnTo>
                    <a:lnTo>
                      <a:pt x="120" y="93"/>
                    </a:lnTo>
                    <a:lnTo>
                      <a:pt x="118" y="91"/>
                    </a:lnTo>
                    <a:lnTo>
                      <a:pt x="118" y="89"/>
                    </a:lnTo>
                    <a:lnTo>
                      <a:pt x="114" y="85"/>
                    </a:lnTo>
                    <a:lnTo>
                      <a:pt x="112" y="87"/>
                    </a:lnTo>
                    <a:lnTo>
                      <a:pt x="112" y="91"/>
                    </a:lnTo>
                    <a:lnTo>
                      <a:pt x="112" y="97"/>
                    </a:lnTo>
                    <a:lnTo>
                      <a:pt x="110" y="101"/>
                    </a:lnTo>
                    <a:lnTo>
                      <a:pt x="110" y="99"/>
                    </a:lnTo>
                    <a:lnTo>
                      <a:pt x="108" y="93"/>
                    </a:lnTo>
                    <a:lnTo>
                      <a:pt x="104" y="91"/>
                    </a:lnTo>
                    <a:lnTo>
                      <a:pt x="102" y="93"/>
                    </a:lnTo>
                    <a:lnTo>
                      <a:pt x="102" y="91"/>
                    </a:lnTo>
                    <a:lnTo>
                      <a:pt x="100" y="91"/>
                    </a:lnTo>
                    <a:lnTo>
                      <a:pt x="100" y="89"/>
                    </a:lnTo>
                    <a:lnTo>
                      <a:pt x="106" y="89"/>
                    </a:lnTo>
                    <a:lnTo>
                      <a:pt x="106" y="81"/>
                    </a:lnTo>
                    <a:lnTo>
                      <a:pt x="106" y="79"/>
                    </a:lnTo>
                    <a:lnTo>
                      <a:pt x="104" y="77"/>
                    </a:lnTo>
                    <a:lnTo>
                      <a:pt x="100" y="79"/>
                    </a:lnTo>
                    <a:lnTo>
                      <a:pt x="98" y="77"/>
                    </a:lnTo>
                    <a:lnTo>
                      <a:pt x="100" y="75"/>
                    </a:lnTo>
                    <a:lnTo>
                      <a:pt x="98" y="71"/>
                    </a:lnTo>
                    <a:lnTo>
                      <a:pt x="96" y="69"/>
                    </a:lnTo>
                    <a:lnTo>
                      <a:pt x="94" y="71"/>
                    </a:lnTo>
                    <a:lnTo>
                      <a:pt x="94" y="73"/>
                    </a:lnTo>
                    <a:lnTo>
                      <a:pt x="92" y="71"/>
                    </a:lnTo>
                    <a:lnTo>
                      <a:pt x="88" y="73"/>
                    </a:lnTo>
                    <a:lnTo>
                      <a:pt x="90" y="69"/>
                    </a:lnTo>
                    <a:lnTo>
                      <a:pt x="88" y="71"/>
                    </a:lnTo>
                    <a:lnTo>
                      <a:pt x="86" y="71"/>
                    </a:lnTo>
                    <a:lnTo>
                      <a:pt x="86" y="69"/>
                    </a:lnTo>
                    <a:lnTo>
                      <a:pt x="84" y="73"/>
                    </a:lnTo>
                    <a:lnTo>
                      <a:pt x="78" y="79"/>
                    </a:lnTo>
                    <a:lnTo>
                      <a:pt x="80" y="73"/>
                    </a:lnTo>
                    <a:lnTo>
                      <a:pt x="82" y="73"/>
                    </a:lnTo>
                    <a:lnTo>
                      <a:pt x="82" y="71"/>
                    </a:lnTo>
                    <a:lnTo>
                      <a:pt x="80" y="69"/>
                    </a:lnTo>
                    <a:lnTo>
                      <a:pt x="92" y="67"/>
                    </a:lnTo>
                    <a:lnTo>
                      <a:pt x="88" y="65"/>
                    </a:lnTo>
                    <a:lnTo>
                      <a:pt x="86" y="65"/>
                    </a:lnTo>
                    <a:lnTo>
                      <a:pt x="84" y="63"/>
                    </a:lnTo>
                    <a:lnTo>
                      <a:pt x="84" y="61"/>
                    </a:lnTo>
                    <a:lnTo>
                      <a:pt x="82" y="59"/>
                    </a:lnTo>
                    <a:lnTo>
                      <a:pt x="78" y="59"/>
                    </a:lnTo>
                    <a:lnTo>
                      <a:pt x="74" y="57"/>
                    </a:lnTo>
                    <a:lnTo>
                      <a:pt x="78" y="56"/>
                    </a:lnTo>
                    <a:lnTo>
                      <a:pt x="76" y="54"/>
                    </a:lnTo>
                    <a:lnTo>
                      <a:pt x="76" y="52"/>
                    </a:lnTo>
                    <a:lnTo>
                      <a:pt x="80" y="57"/>
                    </a:lnTo>
                    <a:lnTo>
                      <a:pt x="84" y="57"/>
                    </a:lnTo>
                    <a:lnTo>
                      <a:pt x="86" y="57"/>
                    </a:lnTo>
                    <a:lnTo>
                      <a:pt x="90" y="61"/>
                    </a:lnTo>
                    <a:lnTo>
                      <a:pt x="92" y="61"/>
                    </a:lnTo>
                    <a:lnTo>
                      <a:pt x="90" y="59"/>
                    </a:lnTo>
                    <a:lnTo>
                      <a:pt x="92" y="59"/>
                    </a:lnTo>
                    <a:lnTo>
                      <a:pt x="100" y="59"/>
                    </a:lnTo>
                    <a:lnTo>
                      <a:pt x="104" y="59"/>
                    </a:lnTo>
                    <a:lnTo>
                      <a:pt x="106" y="56"/>
                    </a:lnTo>
                    <a:lnTo>
                      <a:pt x="108" y="52"/>
                    </a:lnTo>
                    <a:lnTo>
                      <a:pt x="108" y="50"/>
                    </a:lnTo>
                    <a:lnTo>
                      <a:pt x="102" y="50"/>
                    </a:lnTo>
                    <a:lnTo>
                      <a:pt x="100" y="50"/>
                    </a:lnTo>
                    <a:lnTo>
                      <a:pt x="92" y="44"/>
                    </a:lnTo>
                    <a:lnTo>
                      <a:pt x="90" y="44"/>
                    </a:lnTo>
                    <a:lnTo>
                      <a:pt x="90" y="46"/>
                    </a:lnTo>
                    <a:lnTo>
                      <a:pt x="88" y="44"/>
                    </a:lnTo>
                    <a:lnTo>
                      <a:pt x="84" y="40"/>
                    </a:lnTo>
                    <a:lnTo>
                      <a:pt x="76" y="40"/>
                    </a:lnTo>
                    <a:lnTo>
                      <a:pt x="76" y="38"/>
                    </a:lnTo>
                    <a:lnTo>
                      <a:pt x="82" y="38"/>
                    </a:lnTo>
                    <a:lnTo>
                      <a:pt x="84" y="36"/>
                    </a:lnTo>
                    <a:lnTo>
                      <a:pt x="84" y="38"/>
                    </a:lnTo>
                    <a:lnTo>
                      <a:pt x="86" y="40"/>
                    </a:lnTo>
                    <a:lnTo>
                      <a:pt x="88" y="40"/>
                    </a:lnTo>
                    <a:lnTo>
                      <a:pt x="90" y="40"/>
                    </a:lnTo>
                    <a:lnTo>
                      <a:pt x="90" y="38"/>
                    </a:lnTo>
                    <a:lnTo>
                      <a:pt x="90" y="36"/>
                    </a:lnTo>
                    <a:lnTo>
                      <a:pt x="88" y="34"/>
                    </a:lnTo>
                    <a:lnTo>
                      <a:pt x="82" y="28"/>
                    </a:lnTo>
                    <a:lnTo>
                      <a:pt x="80" y="28"/>
                    </a:lnTo>
                    <a:lnTo>
                      <a:pt x="78" y="26"/>
                    </a:lnTo>
                    <a:lnTo>
                      <a:pt x="78" y="24"/>
                    </a:lnTo>
                    <a:lnTo>
                      <a:pt x="76" y="24"/>
                    </a:lnTo>
                    <a:lnTo>
                      <a:pt x="74" y="26"/>
                    </a:lnTo>
                    <a:lnTo>
                      <a:pt x="70" y="28"/>
                    </a:lnTo>
                    <a:lnTo>
                      <a:pt x="66" y="30"/>
                    </a:lnTo>
                    <a:lnTo>
                      <a:pt x="64" y="32"/>
                    </a:lnTo>
                    <a:lnTo>
                      <a:pt x="62" y="30"/>
                    </a:lnTo>
                    <a:lnTo>
                      <a:pt x="60" y="32"/>
                    </a:lnTo>
                    <a:lnTo>
                      <a:pt x="54" y="30"/>
                    </a:lnTo>
                    <a:lnTo>
                      <a:pt x="50" y="38"/>
                    </a:lnTo>
                    <a:lnTo>
                      <a:pt x="46" y="42"/>
                    </a:lnTo>
                    <a:lnTo>
                      <a:pt x="46" y="40"/>
                    </a:lnTo>
                    <a:lnTo>
                      <a:pt x="46" y="38"/>
                    </a:lnTo>
                    <a:lnTo>
                      <a:pt x="50" y="32"/>
                    </a:lnTo>
                    <a:lnTo>
                      <a:pt x="50" y="28"/>
                    </a:lnTo>
                    <a:lnTo>
                      <a:pt x="50" y="22"/>
                    </a:lnTo>
                    <a:lnTo>
                      <a:pt x="50" y="18"/>
                    </a:lnTo>
                    <a:lnTo>
                      <a:pt x="48" y="16"/>
                    </a:lnTo>
                    <a:lnTo>
                      <a:pt x="46" y="10"/>
                    </a:lnTo>
                    <a:lnTo>
                      <a:pt x="42" y="10"/>
                    </a:lnTo>
                    <a:lnTo>
                      <a:pt x="42" y="8"/>
                    </a:lnTo>
                    <a:lnTo>
                      <a:pt x="40" y="10"/>
                    </a:lnTo>
                    <a:lnTo>
                      <a:pt x="36" y="12"/>
                    </a:lnTo>
                    <a:lnTo>
                      <a:pt x="36" y="8"/>
                    </a:lnTo>
                    <a:lnTo>
                      <a:pt x="28" y="4"/>
                    </a:lnTo>
                    <a:lnTo>
                      <a:pt x="26" y="4"/>
                    </a:lnTo>
                    <a:lnTo>
                      <a:pt x="20" y="0"/>
                    </a:lnTo>
                    <a:lnTo>
                      <a:pt x="16" y="0"/>
                    </a:lnTo>
                    <a:lnTo>
                      <a:pt x="8" y="2"/>
                    </a:lnTo>
                    <a:lnTo>
                      <a:pt x="6" y="6"/>
                    </a:lnTo>
                    <a:lnTo>
                      <a:pt x="2" y="6"/>
                    </a:lnTo>
                    <a:lnTo>
                      <a:pt x="2" y="8"/>
                    </a:lnTo>
                    <a:lnTo>
                      <a:pt x="2" y="10"/>
                    </a:lnTo>
                    <a:lnTo>
                      <a:pt x="2" y="12"/>
                    </a:lnTo>
                    <a:lnTo>
                      <a:pt x="4" y="12"/>
                    </a:lnTo>
                    <a:lnTo>
                      <a:pt x="10" y="18"/>
                    </a:lnTo>
                    <a:lnTo>
                      <a:pt x="10" y="20"/>
                    </a:lnTo>
                    <a:lnTo>
                      <a:pt x="6" y="20"/>
                    </a:lnTo>
                    <a:lnTo>
                      <a:pt x="2" y="16"/>
                    </a:lnTo>
                    <a:lnTo>
                      <a:pt x="0" y="18"/>
                    </a:lnTo>
                    <a:lnTo>
                      <a:pt x="0" y="22"/>
                    </a:lnTo>
                    <a:lnTo>
                      <a:pt x="2" y="22"/>
                    </a:lnTo>
                    <a:lnTo>
                      <a:pt x="6" y="24"/>
                    </a:lnTo>
                    <a:lnTo>
                      <a:pt x="6" y="26"/>
                    </a:lnTo>
                    <a:lnTo>
                      <a:pt x="10" y="28"/>
                    </a:lnTo>
                    <a:lnTo>
                      <a:pt x="10" y="26"/>
                    </a:lnTo>
                    <a:lnTo>
                      <a:pt x="12" y="32"/>
                    </a:lnTo>
                    <a:lnTo>
                      <a:pt x="14" y="30"/>
                    </a:lnTo>
                    <a:lnTo>
                      <a:pt x="18" y="42"/>
                    </a:lnTo>
                    <a:lnTo>
                      <a:pt x="24" y="44"/>
                    </a:lnTo>
                    <a:lnTo>
                      <a:pt x="26" y="46"/>
                    </a:lnTo>
                    <a:lnTo>
                      <a:pt x="28" y="54"/>
                    </a:lnTo>
                    <a:lnTo>
                      <a:pt x="28" y="50"/>
                    </a:lnTo>
                    <a:lnTo>
                      <a:pt x="30" y="52"/>
                    </a:lnTo>
                    <a:lnTo>
                      <a:pt x="44" y="54"/>
                    </a:lnTo>
                    <a:lnTo>
                      <a:pt x="44" y="52"/>
                    </a:lnTo>
                    <a:lnTo>
                      <a:pt x="44" y="50"/>
                    </a:lnTo>
                    <a:lnTo>
                      <a:pt x="46" y="50"/>
                    </a:lnTo>
                    <a:lnTo>
                      <a:pt x="50" y="48"/>
                    </a:lnTo>
                    <a:lnTo>
                      <a:pt x="50" y="46"/>
                    </a:lnTo>
                    <a:lnTo>
                      <a:pt x="50" y="44"/>
                    </a:lnTo>
                    <a:lnTo>
                      <a:pt x="52" y="46"/>
                    </a:lnTo>
                    <a:lnTo>
                      <a:pt x="58" y="67"/>
                    </a:lnTo>
                    <a:lnTo>
                      <a:pt x="60" y="69"/>
                    </a:lnTo>
                    <a:lnTo>
                      <a:pt x="66" y="77"/>
                    </a:lnTo>
                    <a:lnTo>
                      <a:pt x="66" y="87"/>
                    </a:lnTo>
                    <a:lnTo>
                      <a:pt x="68" y="89"/>
                    </a:lnTo>
                    <a:lnTo>
                      <a:pt x="62" y="101"/>
                    </a:lnTo>
                    <a:lnTo>
                      <a:pt x="62" y="111"/>
                    </a:lnTo>
                    <a:lnTo>
                      <a:pt x="62" y="115"/>
                    </a:lnTo>
                    <a:lnTo>
                      <a:pt x="68" y="113"/>
                    </a:lnTo>
                    <a:lnTo>
                      <a:pt x="66" y="123"/>
                    </a:lnTo>
                    <a:lnTo>
                      <a:pt x="66" y="131"/>
                    </a:lnTo>
                    <a:lnTo>
                      <a:pt x="70" y="135"/>
                    </a:lnTo>
                    <a:lnTo>
                      <a:pt x="74" y="137"/>
                    </a:lnTo>
                    <a:lnTo>
                      <a:pt x="72" y="137"/>
                    </a:lnTo>
                    <a:lnTo>
                      <a:pt x="72" y="141"/>
                    </a:lnTo>
                    <a:lnTo>
                      <a:pt x="74" y="141"/>
                    </a:lnTo>
                    <a:lnTo>
                      <a:pt x="78" y="141"/>
                    </a:lnTo>
                    <a:lnTo>
                      <a:pt x="78" y="137"/>
                    </a:lnTo>
                    <a:lnTo>
                      <a:pt x="84" y="131"/>
                    </a:lnTo>
                    <a:lnTo>
                      <a:pt x="82" y="137"/>
                    </a:lnTo>
                    <a:lnTo>
                      <a:pt x="86" y="143"/>
                    </a:lnTo>
                    <a:lnTo>
                      <a:pt x="86" y="135"/>
                    </a:lnTo>
                    <a:lnTo>
                      <a:pt x="88" y="141"/>
                    </a:lnTo>
                    <a:lnTo>
                      <a:pt x="92" y="141"/>
                    </a:lnTo>
                    <a:lnTo>
                      <a:pt x="90" y="145"/>
                    </a:lnTo>
                    <a:lnTo>
                      <a:pt x="94" y="145"/>
                    </a:lnTo>
                    <a:lnTo>
                      <a:pt x="94" y="143"/>
                    </a:lnTo>
                    <a:lnTo>
                      <a:pt x="94" y="147"/>
                    </a:lnTo>
                    <a:lnTo>
                      <a:pt x="102" y="147"/>
                    </a:lnTo>
                    <a:lnTo>
                      <a:pt x="106" y="141"/>
                    </a:lnTo>
                    <a:close/>
                  </a:path>
                </a:pathLst>
              </a:custGeom>
              <a:solidFill>
                <a:srgbClr val="0071B4">
                  <a:alpha val="34901"/>
                </a:srgbClr>
              </a:solidFill>
              <a:ln w="9525">
                <a:noFill/>
                <a:round/>
                <a:headEnd/>
                <a:tailEnd/>
              </a:ln>
            </p:spPr>
            <p:txBody>
              <a:bodyPr/>
              <a:lstStyle/>
              <a:p>
                <a:endParaRPr lang="en-US"/>
              </a:p>
            </p:txBody>
          </p:sp>
          <p:sp>
            <p:nvSpPr>
              <p:cNvPr id="13959" name="Freeform 12"/>
              <p:cNvSpPr>
                <a:spLocks/>
              </p:cNvSpPr>
              <p:nvPr/>
            </p:nvSpPr>
            <p:spPr bwMode="auto">
              <a:xfrm>
                <a:off x="1377" y="1431"/>
                <a:ext cx="28" cy="15"/>
              </a:xfrm>
              <a:custGeom>
                <a:avLst/>
                <a:gdLst>
                  <a:gd name="T0" fmla="*/ 26 w 28"/>
                  <a:gd name="T1" fmla="*/ 0 h 15"/>
                  <a:gd name="T2" fmla="*/ 22 w 28"/>
                  <a:gd name="T3" fmla="*/ 0 h 15"/>
                  <a:gd name="T4" fmla="*/ 20 w 28"/>
                  <a:gd name="T5" fmla="*/ 0 h 15"/>
                  <a:gd name="T6" fmla="*/ 8 w 28"/>
                  <a:gd name="T7" fmla="*/ 6 h 15"/>
                  <a:gd name="T8" fmla="*/ 2 w 28"/>
                  <a:gd name="T9" fmla="*/ 6 h 15"/>
                  <a:gd name="T10" fmla="*/ 2 w 28"/>
                  <a:gd name="T11" fmla="*/ 8 h 15"/>
                  <a:gd name="T12" fmla="*/ 0 w 28"/>
                  <a:gd name="T13" fmla="*/ 10 h 15"/>
                  <a:gd name="T14" fmla="*/ 2 w 28"/>
                  <a:gd name="T15" fmla="*/ 13 h 15"/>
                  <a:gd name="T16" fmla="*/ 4 w 28"/>
                  <a:gd name="T17" fmla="*/ 13 h 15"/>
                  <a:gd name="T18" fmla="*/ 6 w 28"/>
                  <a:gd name="T19" fmla="*/ 15 h 15"/>
                  <a:gd name="T20" fmla="*/ 8 w 28"/>
                  <a:gd name="T21" fmla="*/ 13 h 15"/>
                  <a:gd name="T22" fmla="*/ 8 w 28"/>
                  <a:gd name="T23" fmla="*/ 15 h 15"/>
                  <a:gd name="T24" fmla="*/ 8 w 28"/>
                  <a:gd name="T25" fmla="*/ 15 h 15"/>
                  <a:gd name="T26" fmla="*/ 18 w 28"/>
                  <a:gd name="T27" fmla="*/ 15 h 15"/>
                  <a:gd name="T28" fmla="*/ 26 w 28"/>
                  <a:gd name="T29" fmla="*/ 11 h 15"/>
                  <a:gd name="T30" fmla="*/ 28 w 28"/>
                  <a:gd name="T31" fmla="*/ 10 h 15"/>
                  <a:gd name="T32" fmla="*/ 28 w 28"/>
                  <a:gd name="T33" fmla="*/ 6 h 15"/>
                  <a:gd name="T34" fmla="*/ 26 w 28"/>
                  <a:gd name="T35" fmla="*/ 4 h 15"/>
                  <a:gd name="T36" fmla="*/ 26 w 28"/>
                  <a:gd name="T37" fmla="*/ 0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15"/>
                  <a:gd name="T59" fmla="*/ 28 w 28"/>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15">
                    <a:moveTo>
                      <a:pt x="26" y="0"/>
                    </a:moveTo>
                    <a:lnTo>
                      <a:pt x="22" y="0"/>
                    </a:lnTo>
                    <a:lnTo>
                      <a:pt x="20" y="0"/>
                    </a:lnTo>
                    <a:lnTo>
                      <a:pt x="8" y="6"/>
                    </a:lnTo>
                    <a:lnTo>
                      <a:pt x="2" y="6"/>
                    </a:lnTo>
                    <a:lnTo>
                      <a:pt x="2" y="8"/>
                    </a:lnTo>
                    <a:lnTo>
                      <a:pt x="0" y="10"/>
                    </a:lnTo>
                    <a:lnTo>
                      <a:pt x="2" y="13"/>
                    </a:lnTo>
                    <a:lnTo>
                      <a:pt x="4" y="13"/>
                    </a:lnTo>
                    <a:lnTo>
                      <a:pt x="6" y="15"/>
                    </a:lnTo>
                    <a:lnTo>
                      <a:pt x="8" y="13"/>
                    </a:lnTo>
                    <a:lnTo>
                      <a:pt x="8" y="15"/>
                    </a:lnTo>
                    <a:lnTo>
                      <a:pt x="18" y="15"/>
                    </a:lnTo>
                    <a:lnTo>
                      <a:pt x="26" y="11"/>
                    </a:lnTo>
                    <a:lnTo>
                      <a:pt x="28" y="10"/>
                    </a:lnTo>
                    <a:lnTo>
                      <a:pt x="28" y="6"/>
                    </a:lnTo>
                    <a:lnTo>
                      <a:pt x="26" y="4"/>
                    </a:lnTo>
                    <a:lnTo>
                      <a:pt x="26" y="0"/>
                    </a:lnTo>
                    <a:close/>
                  </a:path>
                </a:pathLst>
              </a:custGeom>
              <a:solidFill>
                <a:srgbClr val="0071B4">
                  <a:alpha val="34901"/>
                </a:srgbClr>
              </a:solidFill>
              <a:ln w="9525">
                <a:noFill/>
                <a:round/>
                <a:headEnd/>
                <a:tailEnd/>
              </a:ln>
            </p:spPr>
            <p:txBody>
              <a:bodyPr/>
              <a:lstStyle/>
              <a:p>
                <a:endParaRPr lang="en-US"/>
              </a:p>
            </p:txBody>
          </p:sp>
          <p:sp>
            <p:nvSpPr>
              <p:cNvPr id="13960" name="Freeform 13"/>
              <p:cNvSpPr>
                <a:spLocks/>
              </p:cNvSpPr>
              <p:nvPr/>
            </p:nvSpPr>
            <p:spPr bwMode="auto">
              <a:xfrm>
                <a:off x="1361" y="1229"/>
                <a:ext cx="93" cy="110"/>
              </a:xfrm>
              <a:custGeom>
                <a:avLst/>
                <a:gdLst>
                  <a:gd name="T0" fmla="*/ 10 w 93"/>
                  <a:gd name="T1" fmla="*/ 24 h 110"/>
                  <a:gd name="T2" fmla="*/ 12 w 93"/>
                  <a:gd name="T3" fmla="*/ 30 h 110"/>
                  <a:gd name="T4" fmla="*/ 8 w 93"/>
                  <a:gd name="T5" fmla="*/ 38 h 110"/>
                  <a:gd name="T6" fmla="*/ 14 w 93"/>
                  <a:gd name="T7" fmla="*/ 40 h 110"/>
                  <a:gd name="T8" fmla="*/ 18 w 93"/>
                  <a:gd name="T9" fmla="*/ 30 h 110"/>
                  <a:gd name="T10" fmla="*/ 22 w 93"/>
                  <a:gd name="T11" fmla="*/ 28 h 110"/>
                  <a:gd name="T12" fmla="*/ 24 w 93"/>
                  <a:gd name="T13" fmla="*/ 34 h 110"/>
                  <a:gd name="T14" fmla="*/ 22 w 93"/>
                  <a:gd name="T15" fmla="*/ 38 h 110"/>
                  <a:gd name="T16" fmla="*/ 20 w 93"/>
                  <a:gd name="T17" fmla="*/ 44 h 110"/>
                  <a:gd name="T18" fmla="*/ 24 w 93"/>
                  <a:gd name="T19" fmla="*/ 42 h 110"/>
                  <a:gd name="T20" fmla="*/ 26 w 93"/>
                  <a:gd name="T21" fmla="*/ 46 h 110"/>
                  <a:gd name="T22" fmla="*/ 30 w 93"/>
                  <a:gd name="T23" fmla="*/ 46 h 110"/>
                  <a:gd name="T24" fmla="*/ 24 w 93"/>
                  <a:gd name="T25" fmla="*/ 52 h 110"/>
                  <a:gd name="T26" fmla="*/ 32 w 93"/>
                  <a:gd name="T27" fmla="*/ 56 h 110"/>
                  <a:gd name="T28" fmla="*/ 24 w 93"/>
                  <a:gd name="T29" fmla="*/ 62 h 110"/>
                  <a:gd name="T30" fmla="*/ 12 w 93"/>
                  <a:gd name="T31" fmla="*/ 58 h 110"/>
                  <a:gd name="T32" fmla="*/ 10 w 93"/>
                  <a:gd name="T33" fmla="*/ 68 h 110"/>
                  <a:gd name="T34" fmla="*/ 20 w 93"/>
                  <a:gd name="T35" fmla="*/ 78 h 110"/>
                  <a:gd name="T36" fmla="*/ 28 w 93"/>
                  <a:gd name="T37" fmla="*/ 78 h 110"/>
                  <a:gd name="T38" fmla="*/ 32 w 93"/>
                  <a:gd name="T39" fmla="*/ 74 h 110"/>
                  <a:gd name="T40" fmla="*/ 40 w 93"/>
                  <a:gd name="T41" fmla="*/ 72 h 110"/>
                  <a:gd name="T42" fmla="*/ 44 w 93"/>
                  <a:gd name="T43" fmla="*/ 78 h 110"/>
                  <a:gd name="T44" fmla="*/ 48 w 93"/>
                  <a:gd name="T45" fmla="*/ 76 h 110"/>
                  <a:gd name="T46" fmla="*/ 60 w 93"/>
                  <a:gd name="T47" fmla="*/ 80 h 110"/>
                  <a:gd name="T48" fmla="*/ 64 w 93"/>
                  <a:gd name="T49" fmla="*/ 82 h 110"/>
                  <a:gd name="T50" fmla="*/ 66 w 93"/>
                  <a:gd name="T51" fmla="*/ 82 h 110"/>
                  <a:gd name="T52" fmla="*/ 68 w 93"/>
                  <a:gd name="T53" fmla="*/ 88 h 110"/>
                  <a:gd name="T54" fmla="*/ 70 w 93"/>
                  <a:gd name="T55" fmla="*/ 100 h 110"/>
                  <a:gd name="T56" fmla="*/ 74 w 93"/>
                  <a:gd name="T57" fmla="*/ 108 h 110"/>
                  <a:gd name="T58" fmla="*/ 80 w 93"/>
                  <a:gd name="T59" fmla="*/ 110 h 110"/>
                  <a:gd name="T60" fmla="*/ 82 w 93"/>
                  <a:gd name="T61" fmla="*/ 106 h 110"/>
                  <a:gd name="T62" fmla="*/ 90 w 93"/>
                  <a:gd name="T63" fmla="*/ 106 h 110"/>
                  <a:gd name="T64" fmla="*/ 91 w 93"/>
                  <a:gd name="T65" fmla="*/ 98 h 110"/>
                  <a:gd name="T66" fmla="*/ 86 w 93"/>
                  <a:gd name="T67" fmla="*/ 78 h 110"/>
                  <a:gd name="T68" fmla="*/ 82 w 93"/>
                  <a:gd name="T69" fmla="*/ 72 h 110"/>
                  <a:gd name="T70" fmla="*/ 80 w 93"/>
                  <a:gd name="T71" fmla="*/ 62 h 110"/>
                  <a:gd name="T72" fmla="*/ 84 w 93"/>
                  <a:gd name="T73" fmla="*/ 54 h 110"/>
                  <a:gd name="T74" fmla="*/ 84 w 93"/>
                  <a:gd name="T75" fmla="*/ 50 h 110"/>
                  <a:gd name="T76" fmla="*/ 82 w 93"/>
                  <a:gd name="T77" fmla="*/ 48 h 110"/>
                  <a:gd name="T78" fmla="*/ 80 w 93"/>
                  <a:gd name="T79" fmla="*/ 46 h 110"/>
                  <a:gd name="T80" fmla="*/ 76 w 93"/>
                  <a:gd name="T81" fmla="*/ 46 h 110"/>
                  <a:gd name="T82" fmla="*/ 78 w 93"/>
                  <a:gd name="T83" fmla="*/ 40 h 110"/>
                  <a:gd name="T84" fmla="*/ 68 w 93"/>
                  <a:gd name="T85" fmla="*/ 30 h 110"/>
                  <a:gd name="T86" fmla="*/ 62 w 93"/>
                  <a:gd name="T87" fmla="*/ 34 h 110"/>
                  <a:gd name="T88" fmla="*/ 60 w 93"/>
                  <a:gd name="T89" fmla="*/ 36 h 110"/>
                  <a:gd name="T90" fmla="*/ 58 w 93"/>
                  <a:gd name="T91" fmla="*/ 32 h 110"/>
                  <a:gd name="T92" fmla="*/ 58 w 93"/>
                  <a:gd name="T93" fmla="*/ 22 h 110"/>
                  <a:gd name="T94" fmla="*/ 56 w 93"/>
                  <a:gd name="T95" fmla="*/ 22 h 110"/>
                  <a:gd name="T96" fmla="*/ 54 w 93"/>
                  <a:gd name="T97" fmla="*/ 22 h 110"/>
                  <a:gd name="T98" fmla="*/ 50 w 93"/>
                  <a:gd name="T99" fmla="*/ 18 h 110"/>
                  <a:gd name="T100" fmla="*/ 44 w 93"/>
                  <a:gd name="T101" fmla="*/ 12 h 110"/>
                  <a:gd name="T102" fmla="*/ 38 w 93"/>
                  <a:gd name="T103" fmla="*/ 20 h 110"/>
                  <a:gd name="T104" fmla="*/ 36 w 93"/>
                  <a:gd name="T105" fmla="*/ 30 h 110"/>
                  <a:gd name="T106" fmla="*/ 34 w 93"/>
                  <a:gd name="T107" fmla="*/ 8 h 110"/>
                  <a:gd name="T108" fmla="*/ 30 w 93"/>
                  <a:gd name="T109" fmla="*/ 6 h 110"/>
                  <a:gd name="T110" fmla="*/ 28 w 93"/>
                  <a:gd name="T111" fmla="*/ 4 h 110"/>
                  <a:gd name="T112" fmla="*/ 20 w 93"/>
                  <a:gd name="T113" fmla="*/ 0 h 110"/>
                  <a:gd name="T114" fmla="*/ 6 w 93"/>
                  <a:gd name="T115" fmla="*/ 6 h 110"/>
                  <a:gd name="T116" fmla="*/ 0 w 93"/>
                  <a:gd name="T117" fmla="*/ 14 h 110"/>
                  <a:gd name="T118" fmla="*/ 4 w 93"/>
                  <a:gd name="T119" fmla="*/ 28 h 1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
                  <a:gd name="T181" fmla="*/ 0 h 110"/>
                  <a:gd name="T182" fmla="*/ 93 w 93"/>
                  <a:gd name="T183" fmla="*/ 110 h 1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 h="110">
                    <a:moveTo>
                      <a:pt x="4" y="28"/>
                    </a:moveTo>
                    <a:lnTo>
                      <a:pt x="10" y="24"/>
                    </a:lnTo>
                    <a:lnTo>
                      <a:pt x="12" y="26"/>
                    </a:lnTo>
                    <a:lnTo>
                      <a:pt x="12" y="30"/>
                    </a:lnTo>
                    <a:lnTo>
                      <a:pt x="10" y="38"/>
                    </a:lnTo>
                    <a:lnTo>
                      <a:pt x="8" y="38"/>
                    </a:lnTo>
                    <a:lnTo>
                      <a:pt x="10" y="42"/>
                    </a:lnTo>
                    <a:lnTo>
                      <a:pt x="14" y="40"/>
                    </a:lnTo>
                    <a:lnTo>
                      <a:pt x="16" y="30"/>
                    </a:lnTo>
                    <a:lnTo>
                      <a:pt x="18" y="30"/>
                    </a:lnTo>
                    <a:lnTo>
                      <a:pt x="20" y="28"/>
                    </a:lnTo>
                    <a:lnTo>
                      <a:pt x="22" y="28"/>
                    </a:lnTo>
                    <a:lnTo>
                      <a:pt x="24" y="30"/>
                    </a:lnTo>
                    <a:lnTo>
                      <a:pt x="24" y="34"/>
                    </a:lnTo>
                    <a:lnTo>
                      <a:pt x="24" y="36"/>
                    </a:lnTo>
                    <a:lnTo>
                      <a:pt x="22" y="38"/>
                    </a:lnTo>
                    <a:lnTo>
                      <a:pt x="20" y="40"/>
                    </a:lnTo>
                    <a:lnTo>
                      <a:pt x="20" y="44"/>
                    </a:lnTo>
                    <a:lnTo>
                      <a:pt x="24" y="44"/>
                    </a:lnTo>
                    <a:lnTo>
                      <a:pt x="24" y="42"/>
                    </a:lnTo>
                    <a:lnTo>
                      <a:pt x="26" y="42"/>
                    </a:lnTo>
                    <a:lnTo>
                      <a:pt x="26" y="46"/>
                    </a:lnTo>
                    <a:lnTo>
                      <a:pt x="30" y="44"/>
                    </a:lnTo>
                    <a:lnTo>
                      <a:pt x="30" y="46"/>
                    </a:lnTo>
                    <a:lnTo>
                      <a:pt x="30" y="50"/>
                    </a:lnTo>
                    <a:lnTo>
                      <a:pt x="24" y="52"/>
                    </a:lnTo>
                    <a:lnTo>
                      <a:pt x="24" y="54"/>
                    </a:lnTo>
                    <a:lnTo>
                      <a:pt x="32" y="56"/>
                    </a:lnTo>
                    <a:lnTo>
                      <a:pt x="30" y="62"/>
                    </a:lnTo>
                    <a:lnTo>
                      <a:pt x="24" y="62"/>
                    </a:lnTo>
                    <a:lnTo>
                      <a:pt x="16" y="58"/>
                    </a:lnTo>
                    <a:lnTo>
                      <a:pt x="12" y="58"/>
                    </a:lnTo>
                    <a:lnTo>
                      <a:pt x="10" y="60"/>
                    </a:lnTo>
                    <a:lnTo>
                      <a:pt x="10" y="68"/>
                    </a:lnTo>
                    <a:lnTo>
                      <a:pt x="14" y="74"/>
                    </a:lnTo>
                    <a:lnTo>
                      <a:pt x="20" y="78"/>
                    </a:lnTo>
                    <a:lnTo>
                      <a:pt x="26" y="80"/>
                    </a:lnTo>
                    <a:lnTo>
                      <a:pt x="28" y="78"/>
                    </a:lnTo>
                    <a:lnTo>
                      <a:pt x="30" y="74"/>
                    </a:lnTo>
                    <a:lnTo>
                      <a:pt x="32" y="74"/>
                    </a:lnTo>
                    <a:lnTo>
                      <a:pt x="40" y="70"/>
                    </a:lnTo>
                    <a:lnTo>
                      <a:pt x="40" y="72"/>
                    </a:lnTo>
                    <a:lnTo>
                      <a:pt x="40" y="76"/>
                    </a:lnTo>
                    <a:lnTo>
                      <a:pt x="44" y="78"/>
                    </a:lnTo>
                    <a:lnTo>
                      <a:pt x="46" y="78"/>
                    </a:lnTo>
                    <a:lnTo>
                      <a:pt x="48" y="76"/>
                    </a:lnTo>
                    <a:lnTo>
                      <a:pt x="58" y="78"/>
                    </a:lnTo>
                    <a:lnTo>
                      <a:pt x="60" y="80"/>
                    </a:lnTo>
                    <a:lnTo>
                      <a:pt x="60" y="82"/>
                    </a:lnTo>
                    <a:lnTo>
                      <a:pt x="64" y="82"/>
                    </a:lnTo>
                    <a:lnTo>
                      <a:pt x="64" y="80"/>
                    </a:lnTo>
                    <a:lnTo>
                      <a:pt x="66" y="82"/>
                    </a:lnTo>
                    <a:lnTo>
                      <a:pt x="66" y="84"/>
                    </a:lnTo>
                    <a:lnTo>
                      <a:pt x="68" y="88"/>
                    </a:lnTo>
                    <a:lnTo>
                      <a:pt x="68" y="94"/>
                    </a:lnTo>
                    <a:lnTo>
                      <a:pt x="70" y="100"/>
                    </a:lnTo>
                    <a:lnTo>
                      <a:pt x="70" y="102"/>
                    </a:lnTo>
                    <a:lnTo>
                      <a:pt x="74" y="108"/>
                    </a:lnTo>
                    <a:lnTo>
                      <a:pt x="76" y="106"/>
                    </a:lnTo>
                    <a:lnTo>
                      <a:pt x="80" y="110"/>
                    </a:lnTo>
                    <a:lnTo>
                      <a:pt x="82" y="108"/>
                    </a:lnTo>
                    <a:lnTo>
                      <a:pt x="82" y="106"/>
                    </a:lnTo>
                    <a:lnTo>
                      <a:pt x="86" y="106"/>
                    </a:lnTo>
                    <a:lnTo>
                      <a:pt x="90" y="106"/>
                    </a:lnTo>
                    <a:lnTo>
                      <a:pt x="91" y="102"/>
                    </a:lnTo>
                    <a:lnTo>
                      <a:pt x="91" y="98"/>
                    </a:lnTo>
                    <a:lnTo>
                      <a:pt x="93" y="92"/>
                    </a:lnTo>
                    <a:lnTo>
                      <a:pt x="86" y="78"/>
                    </a:lnTo>
                    <a:lnTo>
                      <a:pt x="84" y="72"/>
                    </a:lnTo>
                    <a:lnTo>
                      <a:pt x="82" y="72"/>
                    </a:lnTo>
                    <a:lnTo>
                      <a:pt x="82" y="66"/>
                    </a:lnTo>
                    <a:lnTo>
                      <a:pt x="80" y="62"/>
                    </a:lnTo>
                    <a:lnTo>
                      <a:pt x="84" y="58"/>
                    </a:lnTo>
                    <a:lnTo>
                      <a:pt x="84" y="54"/>
                    </a:lnTo>
                    <a:lnTo>
                      <a:pt x="84" y="52"/>
                    </a:lnTo>
                    <a:lnTo>
                      <a:pt x="84" y="50"/>
                    </a:lnTo>
                    <a:lnTo>
                      <a:pt x="84" y="48"/>
                    </a:lnTo>
                    <a:lnTo>
                      <a:pt x="82" y="48"/>
                    </a:lnTo>
                    <a:lnTo>
                      <a:pt x="82" y="50"/>
                    </a:lnTo>
                    <a:lnTo>
                      <a:pt x="80" y="46"/>
                    </a:lnTo>
                    <a:lnTo>
                      <a:pt x="76" y="46"/>
                    </a:lnTo>
                    <a:lnTo>
                      <a:pt x="76" y="44"/>
                    </a:lnTo>
                    <a:lnTo>
                      <a:pt x="78" y="40"/>
                    </a:lnTo>
                    <a:lnTo>
                      <a:pt x="76" y="36"/>
                    </a:lnTo>
                    <a:lnTo>
                      <a:pt x="68" y="30"/>
                    </a:lnTo>
                    <a:lnTo>
                      <a:pt x="66" y="32"/>
                    </a:lnTo>
                    <a:lnTo>
                      <a:pt x="62" y="34"/>
                    </a:lnTo>
                    <a:lnTo>
                      <a:pt x="60" y="36"/>
                    </a:lnTo>
                    <a:lnTo>
                      <a:pt x="60" y="34"/>
                    </a:lnTo>
                    <a:lnTo>
                      <a:pt x="58" y="32"/>
                    </a:lnTo>
                    <a:lnTo>
                      <a:pt x="60" y="26"/>
                    </a:lnTo>
                    <a:lnTo>
                      <a:pt x="58" y="22"/>
                    </a:lnTo>
                    <a:lnTo>
                      <a:pt x="56" y="20"/>
                    </a:lnTo>
                    <a:lnTo>
                      <a:pt x="56" y="22"/>
                    </a:lnTo>
                    <a:lnTo>
                      <a:pt x="54" y="24"/>
                    </a:lnTo>
                    <a:lnTo>
                      <a:pt x="54" y="22"/>
                    </a:lnTo>
                    <a:lnTo>
                      <a:pt x="54" y="20"/>
                    </a:lnTo>
                    <a:lnTo>
                      <a:pt x="50" y="18"/>
                    </a:lnTo>
                    <a:lnTo>
                      <a:pt x="48" y="14"/>
                    </a:lnTo>
                    <a:lnTo>
                      <a:pt x="44" y="12"/>
                    </a:lnTo>
                    <a:lnTo>
                      <a:pt x="42" y="12"/>
                    </a:lnTo>
                    <a:lnTo>
                      <a:pt x="38" y="20"/>
                    </a:lnTo>
                    <a:lnTo>
                      <a:pt x="36" y="26"/>
                    </a:lnTo>
                    <a:lnTo>
                      <a:pt x="36" y="30"/>
                    </a:lnTo>
                    <a:lnTo>
                      <a:pt x="32" y="24"/>
                    </a:lnTo>
                    <a:lnTo>
                      <a:pt x="34" y="8"/>
                    </a:lnTo>
                    <a:lnTo>
                      <a:pt x="32" y="6"/>
                    </a:lnTo>
                    <a:lnTo>
                      <a:pt x="30" y="6"/>
                    </a:lnTo>
                    <a:lnTo>
                      <a:pt x="26" y="8"/>
                    </a:lnTo>
                    <a:lnTo>
                      <a:pt x="28" y="4"/>
                    </a:lnTo>
                    <a:lnTo>
                      <a:pt x="26" y="4"/>
                    </a:lnTo>
                    <a:lnTo>
                      <a:pt x="20" y="0"/>
                    </a:lnTo>
                    <a:lnTo>
                      <a:pt x="16" y="4"/>
                    </a:lnTo>
                    <a:lnTo>
                      <a:pt x="6" y="6"/>
                    </a:lnTo>
                    <a:lnTo>
                      <a:pt x="2" y="4"/>
                    </a:lnTo>
                    <a:lnTo>
                      <a:pt x="0" y="14"/>
                    </a:lnTo>
                    <a:lnTo>
                      <a:pt x="2" y="26"/>
                    </a:lnTo>
                    <a:lnTo>
                      <a:pt x="4" y="28"/>
                    </a:lnTo>
                    <a:close/>
                  </a:path>
                </a:pathLst>
              </a:custGeom>
              <a:solidFill>
                <a:srgbClr val="0071B4">
                  <a:alpha val="34901"/>
                </a:srgbClr>
              </a:solidFill>
              <a:ln w="9525">
                <a:noFill/>
                <a:round/>
                <a:headEnd/>
                <a:tailEnd/>
              </a:ln>
            </p:spPr>
            <p:txBody>
              <a:bodyPr/>
              <a:lstStyle/>
              <a:p>
                <a:endParaRPr lang="en-US"/>
              </a:p>
            </p:txBody>
          </p:sp>
          <p:sp>
            <p:nvSpPr>
              <p:cNvPr id="13961" name="Freeform 14"/>
              <p:cNvSpPr>
                <a:spLocks/>
              </p:cNvSpPr>
              <p:nvPr/>
            </p:nvSpPr>
            <p:spPr bwMode="auto">
              <a:xfrm>
                <a:off x="1357" y="1341"/>
                <a:ext cx="24" cy="42"/>
              </a:xfrm>
              <a:custGeom>
                <a:avLst/>
                <a:gdLst>
                  <a:gd name="T0" fmla="*/ 4 w 24"/>
                  <a:gd name="T1" fmla="*/ 18 h 42"/>
                  <a:gd name="T2" fmla="*/ 12 w 24"/>
                  <a:gd name="T3" fmla="*/ 38 h 42"/>
                  <a:gd name="T4" fmla="*/ 14 w 24"/>
                  <a:gd name="T5" fmla="*/ 38 h 42"/>
                  <a:gd name="T6" fmla="*/ 20 w 24"/>
                  <a:gd name="T7" fmla="*/ 42 h 42"/>
                  <a:gd name="T8" fmla="*/ 22 w 24"/>
                  <a:gd name="T9" fmla="*/ 40 h 42"/>
                  <a:gd name="T10" fmla="*/ 22 w 24"/>
                  <a:gd name="T11" fmla="*/ 40 h 42"/>
                  <a:gd name="T12" fmla="*/ 24 w 24"/>
                  <a:gd name="T13" fmla="*/ 38 h 42"/>
                  <a:gd name="T14" fmla="*/ 24 w 24"/>
                  <a:gd name="T15" fmla="*/ 34 h 42"/>
                  <a:gd name="T16" fmla="*/ 22 w 24"/>
                  <a:gd name="T17" fmla="*/ 32 h 42"/>
                  <a:gd name="T18" fmla="*/ 22 w 24"/>
                  <a:gd name="T19" fmla="*/ 30 h 42"/>
                  <a:gd name="T20" fmla="*/ 18 w 24"/>
                  <a:gd name="T21" fmla="*/ 24 h 42"/>
                  <a:gd name="T22" fmla="*/ 18 w 24"/>
                  <a:gd name="T23" fmla="*/ 24 h 42"/>
                  <a:gd name="T24" fmla="*/ 14 w 24"/>
                  <a:gd name="T25" fmla="*/ 22 h 42"/>
                  <a:gd name="T26" fmla="*/ 14 w 24"/>
                  <a:gd name="T27" fmla="*/ 20 h 42"/>
                  <a:gd name="T28" fmla="*/ 14 w 24"/>
                  <a:gd name="T29" fmla="*/ 16 h 42"/>
                  <a:gd name="T30" fmla="*/ 14 w 24"/>
                  <a:gd name="T31" fmla="*/ 14 h 42"/>
                  <a:gd name="T32" fmla="*/ 12 w 24"/>
                  <a:gd name="T33" fmla="*/ 14 h 42"/>
                  <a:gd name="T34" fmla="*/ 12 w 24"/>
                  <a:gd name="T35" fmla="*/ 10 h 42"/>
                  <a:gd name="T36" fmla="*/ 12 w 24"/>
                  <a:gd name="T37" fmla="*/ 10 h 42"/>
                  <a:gd name="T38" fmla="*/ 10 w 24"/>
                  <a:gd name="T39" fmla="*/ 8 h 42"/>
                  <a:gd name="T40" fmla="*/ 8 w 24"/>
                  <a:gd name="T41" fmla="*/ 4 h 42"/>
                  <a:gd name="T42" fmla="*/ 6 w 24"/>
                  <a:gd name="T43" fmla="*/ 2 h 42"/>
                  <a:gd name="T44" fmla="*/ 2 w 24"/>
                  <a:gd name="T45" fmla="*/ 2 h 42"/>
                  <a:gd name="T46" fmla="*/ 0 w 24"/>
                  <a:gd name="T47" fmla="*/ 0 h 42"/>
                  <a:gd name="T48" fmla="*/ 0 w 24"/>
                  <a:gd name="T49" fmla="*/ 2 h 42"/>
                  <a:gd name="T50" fmla="*/ 4 w 24"/>
                  <a:gd name="T51" fmla="*/ 16 h 42"/>
                  <a:gd name="T52" fmla="*/ 4 w 24"/>
                  <a:gd name="T53" fmla="*/ 18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
                  <a:gd name="T82" fmla="*/ 0 h 42"/>
                  <a:gd name="T83" fmla="*/ 24 w 24"/>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 h="42">
                    <a:moveTo>
                      <a:pt x="4" y="18"/>
                    </a:moveTo>
                    <a:lnTo>
                      <a:pt x="12" y="38"/>
                    </a:lnTo>
                    <a:lnTo>
                      <a:pt x="14" y="38"/>
                    </a:lnTo>
                    <a:lnTo>
                      <a:pt x="20" y="42"/>
                    </a:lnTo>
                    <a:lnTo>
                      <a:pt x="22" y="40"/>
                    </a:lnTo>
                    <a:lnTo>
                      <a:pt x="24" y="38"/>
                    </a:lnTo>
                    <a:lnTo>
                      <a:pt x="24" y="34"/>
                    </a:lnTo>
                    <a:lnTo>
                      <a:pt x="22" y="32"/>
                    </a:lnTo>
                    <a:lnTo>
                      <a:pt x="22" y="30"/>
                    </a:lnTo>
                    <a:lnTo>
                      <a:pt x="18" y="24"/>
                    </a:lnTo>
                    <a:lnTo>
                      <a:pt x="14" y="22"/>
                    </a:lnTo>
                    <a:lnTo>
                      <a:pt x="14" y="20"/>
                    </a:lnTo>
                    <a:lnTo>
                      <a:pt x="14" y="16"/>
                    </a:lnTo>
                    <a:lnTo>
                      <a:pt x="14" y="14"/>
                    </a:lnTo>
                    <a:lnTo>
                      <a:pt x="12" y="14"/>
                    </a:lnTo>
                    <a:lnTo>
                      <a:pt x="12" y="10"/>
                    </a:lnTo>
                    <a:lnTo>
                      <a:pt x="10" y="8"/>
                    </a:lnTo>
                    <a:lnTo>
                      <a:pt x="8" y="4"/>
                    </a:lnTo>
                    <a:lnTo>
                      <a:pt x="6" y="2"/>
                    </a:lnTo>
                    <a:lnTo>
                      <a:pt x="2" y="2"/>
                    </a:lnTo>
                    <a:lnTo>
                      <a:pt x="0" y="0"/>
                    </a:lnTo>
                    <a:lnTo>
                      <a:pt x="0" y="2"/>
                    </a:lnTo>
                    <a:lnTo>
                      <a:pt x="4" y="16"/>
                    </a:lnTo>
                    <a:lnTo>
                      <a:pt x="4" y="18"/>
                    </a:lnTo>
                    <a:close/>
                  </a:path>
                </a:pathLst>
              </a:custGeom>
              <a:solidFill>
                <a:srgbClr val="0071B4">
                  <a:alpha val="34901"/>
                </a:srgbClr>
              </a:solidFill>
              <a:ln w="9525">
                <a:noFill/>
                <a:round/>
                <a:headEnd/>
                <a:tailEnd/>
              </a:ln>
            </p:spPr>
            <p:txBody>
              <a:bodyPr/>
              <a:lstStyle/>
              <a:p>
                <a:endParaRPr lang="en-US"/>
              </a:p>
            </p:txBody>
          </p:sp>
          <p:sp>
            <p:nvSpPr>
              <p:cNvPr id="13962" name="Freeform 15"/>
              <p:cNvSpPr>
                <a:spLocks/>
              </p:cNvSpPr>
              <p:nvPr/>
            </p:nvSpPr>
            <p:spPr bwMode="auto">
              <a:xfrm>
                <a:off x="1387" y="923"/>
                <a:ext cx="263" cy="398"/>
              </a:xfrm>
              <a:custGeom>
                <a:avLst/>
                <a:gdLst>
                  <a:gd name="T0" fmla="*/ 14 w 132"/>
                  <a:gd name="T1" fmla="*/ 54 h 200"/>
                  <a:gd name="T2" fmla="*/ 25 w 132"/>
                  <a:gd name="T3" fmla="*/ 75 h 200"/>
                  <a:gd name="T4" fmla="*/ 46 w 132"/>
                  <a:gd name="T5" fmla="*/ 110 h 200"/>
                  <a:gd name="T6" fmla="*/ 55 w 132"/>
                  <a:gd name="T7" fmla="*/ 130 h 200"/>
                  <a:gd name="T8" fmla="*/ 57 w 132"/>
                  <a:gd name="T9" fmla="*/ 134 h 200"/>
                  <a:gd name="T10" fmla="*/ 57 w 132"/>
                  <a:gd name="T11" fmla="*/ 137 h 200"/>
                  <a:gd name="T12" fmla="*/ 66 w 132"/>
                  <a:gd name="T13" fmla="*/ 144 h 200"/>
                  <a:gd name="T14" fmla="*/ 68 w 132"/>
                  <a:gd name="T15" fmla="*/ 147 h 200"/>
                  <a:gd name="T16" fmla="*/ 60 w 132"/>
                  <a:gd name="T17" fmla="*/ 147 h 200"/>
                  <a:gd name="T18" fmla="*/ 60 w 132"/>
                  <a:gd name="T19" fmla="*/ 151 h 200"/>
                  <a:gd name="T20" fmla="*/ 64 w 132"/>
                  <a:gd name="T21" fmla="*/ 153 h 200"/>
                  <a:gd name="T22" fmla="*/ 65 w 132"/>
                  <a:gd name="T23" fmla="*/ 158 h 200"/>
                  <a:gd name="T24" fmla="*/ 69 w 132"/>
                  <a:gd name="T25" fmla="*/ 154 h 200"/>
                  <a:gd name="T26" fmla="*/ 73 w 132"/>
                  <a:gd name="T27" fmla="*/ 153 h 200"/>
                  <a:gd name="T28" fmla="*/ 72 w 132"/>
                  <a:gd name="T29" fmla="*/ 157 h 200"/>
                  <a:gd name="T30" fmla="*/ 75 w 132"/>
                  <a:gd name="T31" fmla="*/ 155 h 200"/>
                  <a:gd name="T32" fmla="*/ 76 w 132"/>
                  <a:gd name="T33" fmla="*/ 155 h 200"/>
                  <a:gd name="T34" fmla="*/ 79 w 132"/>
                  <a:gd name="T35" fmla="*/ 153 h 200"/>
                  <a:gd name="T36" fmla="*/ 90 w 132"/>
                  <a:gd name="T37" fmla="*/ 155 h 200"/>
                  <a:gd name="T38" fmla="*/ 83 w 132"/>
                  <a:gd name="T39" fmla="*/ 156 h 200"/>
                  <a:gd name="T40" fmla="*/ 82 w 132"/>
                  <a:gd name="T41" fmla="*/ 159 h 200"/>
                  <a:gd name="T42" fmla="*/ 94 w 132"/>
                  <a:gd name="T43" fmla="*/ 158 h 200"/>
                  <a:gd name="T44" fmla="*/ 77 w 132"/>
                  <a:gd name="T45" fmla="*/ 163 h 200"/>
                  <a:gd name="T46" fmla="*/ 73 w 132"/>
                  <a:gd name="T47" fmla="*/ 175 h 200"/>
                  <a:gd name="T48" fmla="*/ 76 w 132"/>
                  <a:gd name="T49" fmla="*/ 177 h 200"/>
                  <a:gd name="T50" fmla="*/ 75 w 132"/>
                  <a:gd name="T51" fmla="*/ 180 h 200"/>
                  <a:gd name="T52" fmla="*/ 77 w 132"/>
                  <a:gd name="T53" fmla="*/ 183 h 200"/>
                  <a:gd name="T54" fmla="*/ 85 w 132"/>
                  <a:gd name="T55" fmla="*/ 186 h 200"/>
                  <a:gd name="T56" fmla="*/ 79 w 132"/>
                  <a:gd name="T57" fmla="*/ 192 h 200"/>
                  <a:gd name="T58" fmla="*/ 82 w 132"/>
                  <a:gd name="T59" fmla="*/ 192 h 200"/>
                  <a:gd name="T60" fmla="*/ 83 w 132"/>
                  <a:gd name="T61" fmla="*/ 196 h 200"/>
                  <a:gd name="T62" fmla="*/ 92 w 132"/>
                  <a:gd name="T63" fmla="*/ 200 h 200"/>
                  <a:gd name="T64" fmla="*/ 94 w 132"/>
                  <a:gd name="T65" fmla="*/ 196 h 200"/>
                  <a:gd name="T66" fmla="*/ 99 w 132"/>
                  <a:gd name="T67" fmla="*/ 197 h 200"/>
                  <a:gd name="T68" fmla="*/ 96 w 132"/>
                  <a:gd name="T69" fmla="*/ 186 h 200"/>
                  <a:gd name="T70" fmla="*/ 102 w 132"/>
                  <a:gd name="T71" fmla="*/ 191 h 200"/>
                  <a:gd name="T72" fmla="*/ 107 w 132"/>
                  <a:gd name="T73" fmla="*/ 190 h 200"/>
                  <a:gd name="T74" fmla="*/ 106 w 132"/>
                  <a:gd name="T75" fmla="*/ 183 h 200"/>
                  <a:gd name="T76" fmla="*/ 111 w 132"/>
                  <a:gd name="T77" fmla="*/ 184 h 200"/>
                  <a:gd name="T78" fmla="*/ 110 w 132"/>
                  <a:gd name="T79" fmla="*/ 165 h 200"/>
                  <a:gd name="T80" fmla="*/ 117 w 132"/>
                  <a:gd name="T81" fmla="*/ 173 h 200"/>
                  <a:gd name="T82" fmla="*/ 120 w 132"/>
                  <a:gd name="T83" fmla="*/ 168 h 200"/>
                  <a:gd name="T84" fmla="*/ 132 w 132"/>
                  <a:gd name="T85" fmla="*/ 158 h 200"/>
                  <a:gd name="T86" fmla="*/ 130 w 132"/>
                  <a:gd name="T87" fmla="*/ 150 h 200"/>
                  <a:gd name="T88" fmla="*/ 125 w 132"/>
                  <a:gd name="T89" fmla="*/ 147 h 200"/>
                  <a:gd name="T90" fmla="*/ 123 w 132"/>
                  <a:gd name="T91" fmla="*/ 150 h 200"/>
                  <a:gd name="T92" fmla="*/ 121 w 132"/>
                  <a:gd name="T93" fmla="*/ 142 h 200"/>
                  <a:gd name="T94" fmla="*/ 116 w 132"/>
                  <a:gd name="T95" fmla="*/ 142 h 200"/>
                  <a:gd name="T96" fmla="*/ 115 w 132"/>
                  <a:gd name="T97" fmla="*/ 142 h 200"/>
                  <a:gd name="T98" fmla="*/ 116 w 132"/>
                  <a:gd name="T99" fmla="*/ 132 h 200"/>
                  <a:gd name="T100" fmla="*/ 111 w 132"/>
                  <a:gd name="T101" fmla="*/ 127 h 200"/>
                  <a:gd name="T102" fmla="*/ 102 w 132"/>
                  <a:gd name="T103" fmla="*/ 123 h 200"/>
                  <a:gd name="T104" fmla="*/ 109 w 132"/>
                  <a:gd name="T105" fmla="*/ 92 h 200"/>
                  <a:gd name="T106" fmla="*/ 94 w 132"/>
                  <a:gd name="T107" fmla="*/ 69 h 200"/>
                  <a:gd name="T108" fmla="*/ 88 w 132"/>
                  <a:gd name="T109" fmla="*/ 56 h 200"/>
                  <a:gd name="T110" fmla="*/ 87 w 132"/>
                  <a:gd name="T111" fmla="*/ 26 h 200"/>
                  <a:gd name="T112" fmla="*/ 63 w 132"/>
                  <a:gd name="T113" fmla="*/ 2 h 200"/>
                  <a:gd name="T114" fmla="*/ 51 w 132"/>
                  <a:gd name="T115" fmla="*/ 10 h 200"/>
                  <a:gd name="T116" fmla="*/ 59 w 132"/>
                  <a:gd name="T117" fmla="*/ 18 h 200"/>
                  <a:gd name="T118" fmla="*/ 45 w 132"/>
                  <a:gd name="T119" fmla="*/ 19 h 200"/>
                  <a:gd name="T120" fmla="*/ 27 w 132"/>
                  <a:gd name="T121" fmla="*/ 20 h 200"/>
                  <a:gd name="T122" fmla="*/ 16 w 132"/>
                  <a:gd name="T123" fmla="*/ 13 h 200"/>
                  <a:gd name="T124" fmla="*/ 13 w 132"/>
                  <a:gd name="T125" fmla="*/ 26 h 2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
                  <a:gd name="T190" fmla="*/ 0 h 200"/>
                  <a:gd name="T191" fmla="*/ 132 w 132"/>
                  <a:gd name="T192" fmla="*/ 200 h 2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 h="200">
                    <a:moveTo>
                      <a:pt x="13" y="26"/>
                    </a:moveTo>
                    <a:cubicBezTo>
                      <a:pt x="22" y="32"/>
                      <a:pt x="22" y="32"/>
                      <a:pt x="22" y="32"/>
                    </a:cubicBezTo>
                    <a:cubicBezTo>
                      <a:pt x="22" y="32"/>
                      <a:pt x="23" y="37"/>
                      <a:pt x="16" y="43"/>
                    </a:cubicBezTo>
                    <a:cubicBezTo>
                      <a:pt x="10" y="49"/>
                      <a:pt x="8" y="54"/>
                      <a:pt x="14" y="54"/>
                    </a:cubicBezTo>
                    <a:cubicBezTo>
                      <a:pt x="21" y="54"/>
                      <a:pt x="29" y="56"/>
                      <a:pt x="29" y="56"/>
                    </a:cubicBezTo>
                    <a:cubicBezTo>
                      <a:pt x="29" y="56"/>
                      <a:pt x="33" y="57"/>
                      <a:pt x="28" y="62"/>
                    </a:cubicBezTo>
                    <a:cubicBezTo>
                      <a:pt x="22" y="68"/>
                      <a:pt x="20" y="70"/>
                      <a:pt x="20" y="70"/>
                    </a:cubicBezTo>
                    <a:cubicBezTo>
                      <a:pt x="20" y="70"/>
                      <a:pt x="12" y="75"/>
                      <a:pt x="25" y="75"/>
                    </a:cubicBezTo>
                    <a:cubicBezTo>
                      <a:pt x="37" y="75"/>
                      <a:pt x="37" y="81"/>
                      <a:pt x="37" y="81"/>
                    </a:cubicBezTo>
                    <a:cubicBezTo>
                      <a:pt x="37" y="81"/>
                      <a:pt x="40" y="91"/>
                      <a:pt x="43" y="94"/>
                    </a:cubicBezTo>
                    <a:cubicBezTo>
                      <a:pt x="45" y="96"/>
                      <a:pt x="45" y="106"/>
                      <a:pt x="45" y="106"/>
                    </a:cubicBezTo>
                    <a:cubicBezTo>
                      <a:pt x="45" y="106"/>
                      <a:pt x="49" y="107"/>
                      <a:pt x="46" y="110"/>
                    </a:cubicBezTo>
                    <a:cubicBezTo>
                      <a:pt x="43" y="113"/>
                      <a:pt x="44" y="119"/>
                      <a:pt x="47" y="119"/>
                    </a:cubicBezTo>
                    <a:cubicBezTo>
                      <a:pt x="50" y="119"/>
                      <a:pt x="52" y="122"/>
                      <a:pt x="52" y="122"/>
                    </a:cubicBezTo>
                    <a:cubicBezTo>
                      <a:pt x="55" y="129"/>
                      <a:pt x="55" y="129"/>
                      <a:pt x="55" y="129"/>
                    </a:cubicBezTo>
                    <a:cubicBezTo>
                      <a:pt x="55" y="130"/>
                      <a:pt x="55" y="130"/>
                      <a:pt x="55" y="130"/>
                    </a:cubicBezTo>
                    <a:cubicBezTo>
                      <a:pt x="55" y="131"/>
                      <a:pt x="55" y="131"/>
                      <a:pt x="55" y="131"/>
                    </a:cubicBezTo>
                    <a:cubicBezTo>
                      <a:pt x="58" y="132"/>
                      <a:pt x="58" y="132"/>
                      <a:pt x="58" y="132"/>
                    </a:cubicBezTo>
                    <a:cubicBezTo>
                      <a:pt x="58" y="133"/>
                      <a:pt x="58" y="133"/>
                      <a:pt x="58" y="133"/>
                    </a:cubicBezTo>
                    <a:cubicBezTo>
                      <a:pt x="57" y="134"/>
                      <a:pt x="57" y="134"/>
                      <a:pt x="57" y="134"/>
                    </a:cubicBezTo>
                    <a:cubicBezTo>
                      <a:pt x="55" y="134"/>
                      <a:pt x="55" y="134"/>
                      <a:pt x="55" y="134"/>
                    </a:cubicBezTo>
                    <a:cubicBezTo>
                      <a:pt x="56" y="135"/>
                      <a:pt x="56" y="135"/>
                      <a:pt x="56" y="135"/>
                    </a:cubicBezTo>
                    <a:cubicBezTo>
                      <a:pt x="56" y="136"/>
                      <a:pt x="56" y="136"/>
                      <a:pt x="56" y="136"/>
                    </a:cubicBezTo>
                    <a:cubicBezTo>
                      <a:pt x="57" y="137"/>
                      <a:pt x="57" y="137"/>
                      <a:pt x="57" y="137"/>
                    </a:cubicBezTo>
                    <a:cubicBezTo>
                      <a:pt x="59" y="142"/>
                      <a:pt x="59" y="142"/>
                      <a:pt x="59" y="142"/>
                    </a:cubicBezTo>
                    <a:cubicBezTo>
                      <a:pt x="62" y="144"/>
                      <a:pt x="62" y="144"/>
                      <a:pt x="62" y="144"/>
                    </a:cubicBezTo>
                    <a:cubicBezTo>
                      <a:pt x="62" y="145"/>
                      <a:pt x="62" y="145"/>
                      <a:pt x="62" y="145"/>
                    </a:cubicBezTo>
                    <a:cubicBezTo>
                      <a:pt x="66" y="144"/>
                      <a:pt x="66" y="144"/>
                      <a:pt x="66" y="144"/>
                    </a:cubicBezTo>
                    <a:cubicBezTo>
                      <a:pt x="68" y="145"/>
                      <a:pt x="68" y="145"/>
                      <a:pt x="68" y="145"/>
                    </a:cubicBezTo>
                    <a:cubicBezTo>
                      <a:pt x="71" y="142"/>
                      <a:pt x="71" y="142"/>
                      <a:pt x="71" y="142"/>
                    </a:cubicBezTo>
                    <a:cubicBezTo>
                      <a:pt x="70" y="145"/>
                      <a:pt x="70" y="145"/>
                      <a:pt x="70" y="145"/>
                    </a:cubicBezTo>
                    <a:cubicBezTo>
                      <a:pt x="68" y="147"/>
                      <a:pt x="68" y="147"/>
                      <a:pt x="68" y="147"/>
                    </a:cubicBezTo>
                    <a:cubicBezTo>
                      <a:pt x="65" y="147"/>
                      <a:pt x="65" y="147"/>
                      <a:pt x="65" y="147"/>
                    </a:cubicBezTo>
                    <a:cubicBezTo>
                      <a:pt x="65" y="148"/>
                      <a:pt x="65" y="148"/>
                      <a:pt x="65" y="148"/>
                    </a:cubicBezTo>
                    <a:cubicBezTo>
                      <a:pt x="63" y="148"/>
                      <a:pt x="63" y="148"/>
                      <a:pt x="63" y="148"/>
                    </a:cubicBezTo>
                    <a:cubicBezTo>
                      <a:pt x="60" y="147"/>
                      <a:pt x="60" y="147"/>
                      <a:pt x="60" y="147"/>
                    </a:cubicBezTo>
                    <a:cubicBezTo>
                      <a:pt x="60" y="148"/>
                      <a:pt x="60" y="148"/>
                      <a:pt x="60" y="148"/>
                    </a:cubicBezTo>
                    <a:cubicBezTo>
                      <a:pt x="59" y="149"/>
                      <a:pt x="59" y="149"/>
                      <a:pt x="59" y="149"/>
                    </a:cubicBezTo>
                    <a:cubicBezTo>
                      <a:pt x="60" y="150"/>
                      <a:pt x="60" y="150"/>
                      <a:pt x="60" y="150"/>
                    </a:cubicBezTo>
                    <a:cubicBezTo>
                      <a:pt x="60" y="151"/>
                      <a:pt x="60" y="151"/>
                      <a:pt x="60" y="151"/>
                    </a:cubicBezTo>
                    <a:cubicBezTo>
                      <a:pt x="61" y="153"/>
                      <a:pt x="61" y="153"/>
                      <a:pt x="61" y="153"/>
                    </a:cubicBezTo>
                    <a:cubicBezTo>
                      <a:pt x="62" y="153"/>
                      <a:pt x="62" y="153"/>
                      <a:pt x="62" y="153"/>
                    </a:cubicBezTo>
                    <a:cubicBezTo>
                      <a:pt x="62" y="154"/>
                      <a:pt x="62" y="154"/>
                      <a:pt x="62" y="154"/>
                    </a:cubicBezTo>
                    <a:cubicBezTo>
                      <a:pt x="64" y="153"/>
                      <a:pt x="64" y="153"/>
                      <a:pt x="64" y="153"/>
                    </a:cubicBezTo>
                    <a:cubicBezTo>
                      <a:pt x="64" y="154"/>
                      <a:pt x="64" y="154"/>
                      <a:pt x="64" y="154"/>
                    </a:cubicBezTo>
                    <a:cubicBezTo>
                      <a:pt x="64" y="155"/>
                      <a:pt x="64" y="155"/>
                      <a:pt x="64" y="155"/>
                    </a:cubicBezTo>
                    <a:cubicBezTo>
                      <a:pt x="64" y="156"/>
                      <a:pt x="64" y="156"/>
                      <a:pt x="64" y="156"/>
                    </a:cubicBezTo>
                    <a:cubicBezTo>
                      <a:pt x="65" y="158"/>
                      <a:pt x="65" y="158"/>
                      <a:pt x="65" y="158"/>
                    </a:cubicBezTo>
                    <a:cubicBezTo>
                      <a:pt x="66" y="157"/>
                      <a:pt x="66" y="157"/>
                      <a:pt x="66" y="157"/>
                    </a:cubicBezTo>
                    <a:cubicBezTo>
                      <a:pt x="67" y="156"/>
                      <a:pt x="67" y="156"/>
                      <a:pt x="67" y="156"/>
                    </a:cubicBezTo>
                    <a:cubicBezTo>
                      <a:pt x="68" y="155"/>
                      <a:pt x="68" y="155"/>
                      <a:pt x="68" y="155"/>
                    </a:cubicBezTo>
                    <a:cubicBezTo>
                      <a:pt x="69" y="154"/>
                      <a:pt x="69" y="154"/>
                      <a:pt x="69" y="154"/>
                    </a:cubicBezTo>
                    <a:cubicBezTo>
                      <a:pt x="69" y="153"/>
                      <a:pt x="69" y="153"/>
                      <a:pt x="69" y="153"/>
                    </a:cubicBezTo>
                    <a:cubicBezTo>
                      <a:pt x="69" y="152"/>
                      <a:pt x="69" y="152"/>
                      <a:pt x="69" y="152"/>
                    </a:cubicBezTo>
                    <a:cubicBezTo>
                      <a:pt x="72" y="153"/>
                      <a:pt x="72" y="153"/>
                      <a:pt x="72" y="153"/>
                    </a:cubicBezTo>
                    <a:cubicBezTo>
                      <a:pt x="73" y="153"/>
                      <a:pt x="73" y="153"/>
                      <a:pt x="73" y="153"/>
                    </a:cubicBezTo>
                    <a:cubicBezTo>
                      <a:pt x="71" y="155"/>
                      <a:pt x="71" y="155"/>
                      <a:pt x="71" y="155"/>
                    </a:cubicBezTo>
                    <a:cubicBezTo>
                      <a:pt x="71" y="155"/>
                      <a:pt x="71" y="155"/>
                      <a:pt x="71" y="155"/>
                    </a:cubicBezTo>
                    <a:cubicBezTo>
                      <a:pt x="71" y="157"/>
                      <a:pt x="71" y="157"/>
                      <a:pt x="71" y="157"/>
                    </a:cubicBezTo>
                    <a:cubicBezTo>
                      <a:pt x="72" y="157"/>
                      <a:pt x="72" y="157"/>
                      <a:pt x="72" y="157"/>
                    </a:cubicBezTo>
                    <a:cubicBezTo>
                      <a:pt x="72" y="159"/>
                      <a:pt x="72" y="159"/>
                      <a:pt x="72" y="159"/>
                    </a:cubicBezTo>
                    <a:cubicBezTo>
                      <a:pt x="73" y="158"/>
                      <a:pt x="73" y="158"/>
                      <a:pt x="73" y="158"/>
                    </a:cubicBezTo>
                    <a:cubicBezTo>
                      <a:pt x="74" y="157"/>
                      <a:pt x="74" y="157"/>
                      <a:pt x="74" y="157"/>
                    </a:cubicBezTo>
                    <a:cubicBezTo>
                      <a:pt x="75" y="155"/>
                      <a:pt x="75" y="155"/>
                      <a:pt x="75" y="155"/>
                    </a:cubicBezTo>
                    <a:cubicBezTo>
                      <a:pt x="76" y="154"/>
                      <a:pt x="76" y="154"/>
                      <a:pt x="76" y="154"/>
                    </a:cubicBezTo>
                    <a:cubicBezTo>
                      <a:pt x="77" y="151"/>
                      <a:pt x="77" y="151"/>
                      <a:pt x="77" y="151"/>
                    </a:cubicBezTo>
                    <a:cubicBezTo>
                      <a:pt x="77" y="152"/>
                      <a:pt x="77" y="152"/>
                      <a:pt x="77" y="152"/>
                    </a:cubicBezTo>
                    <a:cubicBezTo>
                      <a:pt x="76" y="155"/>
                      <a:pt x="76" y="155"/>
                      <a:pt x="76" y="155"/>
                    </a:cubicBezTo>
                    <a:cubicBezTo>
                      <a:pt x="77" y="156"/>
                      <a:pt x="77" y="156"/>
                      <a:pt x="77" y="156"/>
                    </a:cubicBezTo>
                    <a:cubicBezTo>
                      <a:pt x="79" y="155"/>
                      <a:pt x="79" y="155"/>
                      <a:pt x="79" y="155"/>
                    </a:cubicBezTo>
                    <a:cubicBezTo>
                      <a:pt x="79" y="153"/>
                      <a:pt x="79" y="153"/>
                      <a:pt x="79" y="153"/>
                    </a:cubicBezTo>
                    <a:cubicBezTo>
                      <a:pt x="79" y="153"/>
                      <a:pt x="79" y="153"/>
                      <a:pt x="79" y="153"/>
                    </a:cubicBezTo>
                    <a:cubicBezTo>
                      <a:pt x="83" y="152"/>
                      <a:pt x="83" y="152"/>
                      <a:pt x="83" y="152"/>
                    </a:cubicBezTo>
                    <a:cubicBezTo>
                      <a:pt x="82" y="154"/>
                      <a:pt x="82" y="154"/>
                      <a:pt x="82" y="154"/>
                    </a:cubicBezTo>
                    <a:cubicBezTo>
                      <a:pt x="84" y="155"/>
                      <a:pt x="84" y="155"/>
                      <a:pt x="84" y="155"/>
                    </a:cubicBezTo>
                    <a:cubicBezTo>
                      <a:pt x="90" y="155"/>
                      <a:pt x="90" y="155"/>
                      <a:pt x="90" y="155"/>
                    </a:cubicBezTo>
                    <a:cubicBezTo>
                      <a:pt x="90" y="155"/>
                      <a:pt x="90" y="155"/>
                      <a:pt x="90" y="155"/>
                    </a:cubicBezTo>
                    <a:cubicBezTo>
                      <a:pt x="90" y="156"/>
                      <a:pt x="90" y="156"/>
                      <a:pt x="90" y="156"/>
                    </a:cubicBezTo>
                    <a:cubicBezTo>
                      <a:pt x="88" y="156"/>
                      <a:pt x="88" y="156"/>
                      <a:pt x="88" y="156"/>
                    </a:cubicBezTo>
                    <a:cubicBezTo>
                      <a:pt x="83" y="156"/>
                      <a:pt x="83" y="156"/>
                      <a:pt x="83" y="156"/>
                    </a:cubicBezTo>
                    <a:cubicBezTo>
                      <a:pt x="83" y="157"/>
                      <a:pt x="83" y="157"/>
                      <a:pt x="83" y="157"/>
                    </a:cubicBezTo>
                    <a:cubicBezTo>
                      <a:pt x="81" y="157"/>
                      <a:pt x="81" y="157"/>
                      <a:pt x="81" y="157"/>
                    </a:cubicBezTo>
                    <a:cubicBezTo>
                      <a:pt x="81" y="158"/>
                      <a:pt x="81" y="158"/>
                      <a:pt x="81" y="158"/>
                    </a:cubicBezTo>
                    <a:cubicBezTo>
                      <a:pt x="82" y="159"/>
                      <a:pt x="82" y="159"/>
                      <a:pt x="82" y="159"/>
                    </a:cubicBezTo>
                    <a:cubicBezTo>
                      <a:pt x="84" y="160"/>
                      <a:pt x="84" y="160"/>
                      <a:pt x="84" y="160"/>
                    </a:cubicBezTo>
                    <a:cubicBezTo>
                      <a:pt x="88" y="160"/>
                      <a:pt x="88" y="160"/>
                      <a:pt x="88" y="160"/>
                    </a:cubicBezTo>
                    <a:cubicBezTo>
                      <a:pt x="89" y="159"/>
                      <a:pt x="89" y="159"/>
                      <a:pt x="89" y="159"/>
                    </a:cubicBezTo>
                    <a:cubicBezTo>
                      <a:pt x="94" y="158"/>
                      <a:pt x="94" y="158"/>
                      <a:pt x="94" y="158"/>
                    </a:cubicBezTo>
                    <a:cubicBezTo>
                      <a:pt x="96" y="157"/>
                      <a:pt x="96" y="157"/>
                      <a:pt x="96" y="157"/>
                    </a:cubicBezTo>
                    <a:cubicBezTo>
                      <a:pt x="95" y="159"/>
                      <a:pt x="95" y="159"/>
                      <a:pt x="95" y="159"/>
                    </a:cubicBezTo>
                    <a:cubicBezTo>
                      <a:pt x="95" y="160"/>
                      <a:pt x="95" y="160"/>
                      <a:pt x="95" y="160"/>
                    </a:cubicBezTo>
                    <a:cubicBezTo>
                      <a:pt x="77" y="163"/>
                      <a:pt x="77" y="163"/>
                      <a:pt x="77" y="163"/>
                    </a:cubicBezTo>
                    <a:cubicBezTo>
                      <a:pt x="74" y="166"/>
                      <a:pt x="74" y="166"/>
                      <a:pt x="74" y="166"/>
                    </a:cubicBezTo>
                    <a:cubicBezTo>
                      <a:pt x="72" y="167"/>
                      <a:pt x="72" y="167"/>
                      <a:pt x="72" y="167"/>
                    </a:cubicBezTo>
                    <a:cubicBezTo>
                      <a:pt x="71" y="169"/>
                      <a:pt x="71" y="169"/>
                      <a:pt x="71" y="169"/>
                    </a:cubicBezTo>
                    <a:cubicBezTo>
                      <a:pt x="73" y="175"/>
                      <a:pt x="73" y="175"/>
                      <a:pt x="73" y="175"/>
                    </a:cubicBezTo>
                    <a:cubicBezTo>
                      <a:pt x="75" y="174"/>
                      <a:pt x="75" y="174"/>
                      <a:pt x="75" y="174"/>
                    </a:cubicBezTo>
                    <a:cubicBezTo>
                      <a:pt x="78" y="176"/>
                      <a:pt x="78" y="176"/>
                      <a:pt x="78" y="176"/>
                    </a:cubicBezTo>
                    <a:cubicBezTo>
                      <a:pt x="78" y="178"/>
                      <a:pt x="78" y="178"/>
                      <a:pt x="78" y="178"/>
                    </a:cubicBezTo>
                    <a:cubicBezTo>
                      <a:pt x="76" y="177"/>
                      <a:pt x="76" y="177"/>
                      <a:pt x="76" y="177"/>
                    </a:cubicBezTo>
                    <a:cubicBezTo>
                      <a:pt x="75" y="176"/>
                      <a:pt x="75" y="176"/>
                      <a:pt x="75" y="176"/>
                    </a:cubicBezTo>
                    <a:cubicBezTo>
                      <a:pt x="74" y="177"/>
                      <a:pt x="74" y="177"/>
                      <a:pt x="74" y="177"/>
                    </a:cubicBezTo>
                    <a:cubicBezTo>
                      <a:pt x="74" y="179"/>
                      <a:pt x="74" y="179"/>
                      <a:pt x="74" y="179"/>
                    </a:cubicBezTo>
                    <a:cubicBezTo>
                      <a:pt x="75" y="180"/>
                      <a:pt x="75" y="180"/>
                      <a:pt x="75" y="180"/>
                    </a:cubicBezTo>
                    <a:cubicBezTo>
                      <a:pt x="76" y="180"/>
                      <a:pt x="76" y="180"/>
                      <a:pt x="76" y="180"/>
                    </a:cubicBezTo>
                    <a:cubicBezTo>
                      <a:pt x="76" y="181"/>
                      <a:pt x="76" y="181"/>
                      <a:pt x="76" y="181"/>
                    </a:cubicBezTo>
                    <a:cubicBezTo>
                      <a:pt x="76" y="182"/>
                      <a:pt x="76" y="182"/>
                      <a:pt x="76" y="182"/>
                    </a:cubicBezTo>
                    <a:cubicBezTo>
                      <a:pt x="77" y="183"/>
                      <a:pt x="77" y="183"/>
                      <a:pt x="77" y="183"/>
                    </a:cubicBezTo>
                    <a:cubicBezTo>
                      <a:pt x="79" y="182"/>
                      <a:pt x="79" y="182"/>
                      <a:pt x="79" y="182"/>
                    </a:cubicBezTo>
                    <a:cubicBezTo>
                      <a:pt x="80" y="183"/>
                      <a:pt x="80" y="183"/>
                      <a:pt x="80" y="183"/>
                    </a:cubicBezTo>
                    <a:cubicBezTo>
                      <a:pt x="86" y="185"/>
                      <a:pt x="86" y="185"/>
                      <a:pt x="86" y="185"/>
                    </a:cubicBezTo>
                    <a:cubicBezTo>
                      <a:pt x="85" y="186"/>
                      <a:pt x="85" y="186"/>
                      <a:pt x="85" y="186"/>
                    </a:cubicBezTo>
                    <a:cubicBezTo>
                      <a:pt x="77" y="187"/>
                      <a:pt x="77" y="187"/>
                      <a:pt x="77" y="187"/>
                    </a:cubicBezTo>
                    <a:cubicBezTo>
                      <a:pt x="77" y="189"/>
                      <a:pt x="77" y="189"/>
                      <a:pt x="77" y="189"/>
                    </a:cubicBezTo>
                    <a:cubicBezTo>
                      <a:pt x="78" y="191"/>
                      <a:pt x="78" y="191"/>
                      <a:pt x="78" y="191"/>
                    </a:cubicBezTo>
                    <a:cubicBezTo>
                      <a:pt x="79" y="192"/>
                      <a:pt x="79" y="192"/>
                      <a:pt x="79" y="192"/>
                    </a:cubicBezTo>
                    <a:cubicBezTo>
                      <a:pt x="80" y="193"/>
                      <a:pt x="80" y="193"/>
                      <a:pt x="80" y="193"/>
                    </a:cubicBezTo>
                    <a:cubicBezTo>
                      <a:pt x="81" y="194"/>
                      <a:pt x="81" y="194"/>
                      <a:pt x="81" y="194"/>
                    </a:cubicBezTo>
                    <a:cubicBezTo>
                      <a:pt x="82" y="193"/>
                      <a:pt x="82" y="193"/>
                      <a:pt x="82" y="193"/>
                    </a:cubicBezTo>
                    <a:cubicBezTo>
                      <a:pt x="82" y="192"/>
                      <a:pt x="82" y="192"/>
                      <a:pt x="82" y="192"/>
                    </a:cubicBezTo>
                    <a:cubicBezTo>
                      <a:pt x="82" y="193"/>
                      <a:pt x="82" y="193"/>
                      <a:pt x="82" y="193"/>
                    </a:cubicBezTo>
                    <a:cubicBezTo>
                      <a:pt x="82" y="193"/>
                      <a:pt x="82" y="193"/>
                      <a:pt x="82" y="193"/>
                    </a:cubicBezTo>
                    <a:cubicBezTo>
                      <a:pt x="82" y="194"/>
                      <a:pt x="82" y="194"/>
                      <a:pt x="82" y="194"/>
                    </a:cubicBezTo>
                    <a:cubicBezTo>
                      <a:pt x="83" y="196"/>
                      <a:pt x="83" y="196"/>
                      <a:pt x="83" y="196"/>
                    </a:cubicBezTo>
                    <a:cubicBezTo>
                      <a:pt x="83" y="197"/>
                      <a:pt x="83" y="197"/>
                      <a:pt x="83" y="197"/>
                    </a:cubicBezTo>
                    <a:cubicBezTo>
                      <a:pt x="86" y="197"/>
                      <a:pt x="86" y="197"/>
                      <a:pt x="86" y="197"/>
                    </a:cubicBezTo>
                    <a:cubicBezTo>
                      <a:pt x="87" y="199"/>
                      <a:pt x="87" y="199"/>
                      <a:pt x="87" y="199"/>
                    </a:cubicBezTo>
                    <a:cubicBezTo>
                      <a:pt x="92" y="200"/>
                      <a:pt x="92" y="200"/>
                      <a:pt x="92" y="200"/>
                    </a:cubicBezTo>
                    <a:cubicBezTo>
                      <a:pt x="96" y="200"/>
                      <a:pt x="96" y="200"/>
                      <a:pt x="96" y="200"/>
                    </a:cubicBezTo>
                    <a:cubicBezTo>
                      <a:pt x="96" y="199"/>
                      <a:pt x="96" y="199"/>
                      <a:pt x="96" y="199"/>
                    </a:cubicBezTo>
                    <a:cubicBezTo>
                      <a:pt x="96" y="197"/>
                      <a:pt x="96" y="197"/>
                      <a:pt x="96" y="197"/>
                    </a:cubicBezTo>
                    <a:cubicBezTo>
                      <a:pt x="94" y="196"/>
                      <a:pt x="94" y="196"/>
                      <a:pt x="94" y="196"/>
                    </a:cubicBezTo>
                    <a:cubicBezTo>
                      <a:pt x="93" y="194"/>
                      <a:pt x="93" y="194"/>
                      <a:pt x="93" y="194"/>
                    </a:cubicBezTo>
                    <a:cubicBezTo>
                      <a:pt x="96" y="194"/>
                      <a:pt x="96" y="194"/>
                      <a:pt x="96" y="194"/>
                    </a:cubicBezTo>
                    <a:cubicBezTo>
                      <a:pt x="98" y="195"/>
                      <a:pt x="98" y="195"/>
                      <a:pt x="98" y="195"/>
                    </a:cubicBezTo>
                    <a:cubicBezTo>
                      <a:pt x="99" y="197"/>
                      <a:pt x="99" y="197"/>
                      <a:pt x="99" y="197"/>
                    </a:cubicBezTo>
                    <a:cubicBezTo>
                      <a:pt x="101" y="198"/>
                      <a:pt x="101" y="198"/>
                      <a:pt x="101" y="198"/>
                    </a:cubicBezTo>
                    <a:cubicBezTo>
                      <a:pt x="101" y="199"/>
                      <a:pt x="101" y="199"/>
                      <a:pt x="101" y="199"/>
                    </a:cubicBezTo>
                    <a:cubicBezTo>
                      <a:pt x="102" y="198"/>
                      <a:pt x="102" y="198"/>
                      <a:pt x="102" y="198"/>
                    </a:cubicBezTo>
                    <a:cubicBezTo>
                      <a:pt x="96" y="186"/>
                      <a:pt x="96" y="186"/>
                      <a:pt x="96" y="186"/>
                    </a:cubicBezTo>
                    <a:cubicBezTo>
                      <a:pt x="96" y="183"/>
                      <a:pt x="96" y="183"/>
                      <a:pt x="96" y="183"/>
                    </a:cubicBezTo>
                    <a:cubicBezTo>
                      <a:pt x="96" y="183"/>
                      <a:pt x="96" y="183"/>
                      <a:pt x="96" y="183"/>
                    </a:cubicBezTo>
                    <a:cubicBezTo>
                      <a:pt x="99" y="189"/>
                      <a:pt x="99" y="189"/>
                      <a:pt x="99" y="189"/>
                    </a:cubicBezTo>
                    <a:cubicBezTo>
                      <a:pt x="102" y="191"/>
                      <a:pt x="102" y="191"/>
                      <a:pt x="102" y="191"/>
                    </a:cubicBezTo>
                    <a:cubicBezTo>
                      <a:pt x="104" y="197"/>
                      <a:pt x="104" y="197"/>
                      <a:pt x="104" y="197"/>
                    </a:cubicBezTo>
                    <a:cubicBezTo>
                      <a:pt x="105" y="198"/>
                      <a:pt x="105" y="198"/>
                      <a:pt x="105" y="198"/>
                    </a:cubicBezTo>
                    <a:cubicBezTo>
                      <a:pt x="106" y="198"/>
                      <a:pt x="106" y="198"/>
                      <a:pt x="106" y="198"/>
                    </a:cubicBezTo>
                    <a:cubicBezTo>
                      <a:pt x="107" y="190"/>
                      <a:pt x="107" y="190"/>
                      <a:pt x="107" y="190"/>
                    </a:cubicBezTo>
                    <a:cubicBezTo>
                      <a:pt x="105" y="186"/>
                      <a:pt x="105" y="186"/>
                      <a:pt x="105" y="186"/>
                    </a:cubicBezTo>
                    <a:cubicBezTo>
                      <a:pt x="106" y="182"/>
                      <a:pt x="106" y="182"/>
                      <a:pt x="106" y="182"/>
                    </a:cubicBezTo>
                    <a:cubicBezTo>
                      <a:pt x="106" y="182"/>
                      <a:pt x="106" y="182"/>
                      <a:pt x="106" y="182"/>
                    </a:cubicBezTo>
                    <a:cubicBezTo>
                      <a:pt x="106" y="183"/>
                      <a:pt x="106" y="183"/>
                      <a:pt x="106" y="183"/>
                    </a:cubicBezTo>
                    <a:cubicBezTo>
                      <a:pt x="108" y="186"/>
                      <a:pt x="108" y="186"/>
                      <a:pt x="108" y="186"/>
                    </a:cubicBezTo>
                    <a:cubicBezTo>
                      <a:pt x="109" y="188"/>
                      <a:pt x="109" y="188"/>
                      <a:pt x="109" y="188"/>
                    </a:cubicBezTo>
                    <a:cubicBezTo>
                      <a:pt x="110" y="188"/>
                      <a:pt x="110" y="188"/>
                      <a:pt x="110" y="188"/>
                    </a:cubicBezTo>
                    <a:cubicBezTo>
                      <a:pt x="111" y="184"/>
                      <a:pt x="111" y="184"/>
                      <a:pt x="111" y="184"/>
                    </a:cubicBezTo>
                    <a:cubicBezTo>
                      <a:pt x="110" y="182"/>
                      <a:pt x="110" y="182"/>
                      <a:pt x="110" y="182"/>
                    </a:cubicBezTo>
                    <a:cubicBezTo>
                      <a:pt x="109" y="181"/>
                      <a:pt x="109" y="181"/>
                      <a:pt x="109" y="181"/>
                    </a:cubicBezTo>
                    <a:cubicBezTo>
                      <a:pt x="110" y="165"/>
                      <a:pt x="110" y="165"/>
                      <a:pt x="110" y="165"/>
                    </a:cubicBezTo>
                    <a:cubicBezTo>
                      <a:pt x="110" y="165"/>
                      <a:pt x="110" y="165"/>
                      <a:pt x="110" y="165"/>
                    </a:cubicBezTo>
                    <a:cubicBezTo>
                      <a:pt x="111" y="177"/>
                      <a:pt x="111" y="177"/>
                      <a:pt x="111" y="177"/>
                    </a:cubicBezTo>
                    <a:cubicBezTo>
                      <a:pt x="113" y="181"/>
                      <a:pt x="113" y="181"/>
                      <a:pt x="113" y="181"/>
                    </a:cubicBezTo>
                    <a:cubicBezTo>
                      <a:pt x="114" y="180"/>
                      <a:pt x="114" y="180"/>
                      <a:pt x="114" y="180"/>
                    </a:cubicBezTo>
                    <a:cubicBezTo>
                      <a:pt x="117" y="173"/>
                      <a:pt x="117" y="173"/>
                      <a:pt x="117" y="173"/>
                    </a:cubicBezTo>
                    <a:cubicBezTo>
                      <a:pt x="117" y="166"/>
                      <a:pt x="117" y="166"/>
                      <a:pt x="117" y="166"/>
                    </a:cubicBezTo>
                    <a:cubicBezTo>
                      <a:pt x="118" y="167"/>
                      <a:pt x="118" y="167"/>
                      <a:pt x="118" y="167"/>
                    </a:cubicBezTo>
                    <a:cubicBezTo>
                      <a:pt x="118" y="171"/>
                      <a:pt x="118" y="171"/>
                      <a:pt x="118" y="171"/>
                    </a:cubicBezTo>
                    <a:cubicBezTo>
                      <a:pt x="120" y="168"/>
                      <a:pt x="120" y="168"/>
                      <a:pt x="120" y="168"/>
                    </a:cubicBezTo>
                    <a:cubicBezTo>
                      <a:pt x="120" y="168"/>
                      <a:pt x="120" y="168"/>
                      <a:pt x="120" y="168"/>
                    </a:cubicBezTo>
                    <a:cubicBezTo>
                      <a:pt x="120" y="166"/>
                      <a:pt x="120" y="166"/>
                      <a:pt x="120" y="166"/>
                    </a:cubicBezTo>
                    <a:cubicBezTo>
                      <a:pt x="127" y="163"/>
                      <a:pt x="127" y="163"/>
                      <a:pt x="127" y="163"/>
                    </a:cubicBezTo>
                    <a:cubicBezTo>
                      <a:pt x="132" y="158"/>
                      <a:pt x="132" y="158"/>
                      <a:pt x="132" y="158"/>
                    </a:cubicBezTo>
                    <a:cubicBezTo>
                      <a:pt x="132" y="155"/>
                      <a:pt x="132" y="155"/>
                      <a:pt x="132" y="155"/>
                    </a:cubicBezTo>
                    <a:cubicBezTo>
                      <a:pt x="132" y="154"/>
                      <a:pt x="132" y="154"/>
                      <a:pt x="132" y="154"/>
                    </a:cubicBezTo>
                    <a:cubicBezTo>
                      <a:pt x="130" y="152"/>
                      <a:pt x="130" y="152"/>
                      <a:pt x="130" y="152"/>
                    </a:cubicBezTo>
                    <a:cubicBezTo>
                      <a:pt x="130" y="150"/>
                      <a:pt x="130" y="150"/>
                      <a:pt x="130" y="150"/>
                    </a:cubicBezTo>
                    <a:cubicBezTo>
                      <a:pt x="126" y="144"/>
                      <a:pt x="126" y="144"/>
                      <a:pt x="126" y="144"/>
                    </a:cubicBezTo>
                    <a:cubicBezTo>
                      <a:pt x="125" y="145"/>
                      <a:pt x="125" y="145"/>
                      <a:pt x="125" y="145"/>
                    </a:cubicBezTo>
                    <a:cubicBezTo>
                      <a:pt x="125" y="146"/>
                      <a:pt x="125" y="146"/>
                      <a:pt x="125" y="146"/>
                    </a:cubicBezTo>
                    <a:cubicBezTo>
                      <a:pt x="125" y="147"/>
                      <a:pt x="125" y="147"/>
                      <a:pt x="125" y="147"/>
                    </a:cubicBezTo>
                    <a:cubicBezTo>
                      <a:pt x="125" y="149"/>
                      <a:pt x="125" y="149"/>
                      <a:pt x="125" y="149"/>
                    </a:cubicBezTo>
                    <a:cubicBezTo>
                      <a:pt x="124" y="150"/>
                      <a:pt x="124" y="150"/>
                      <a:pt x="124" y="150"/>
                    </a:cubicBezTo>
                    <a:cubicBezTo>
                      <a:pt x="123" y="151"/>
                      <a:pt x="123" y="151"/>
                      <a:pt x="123" y="151"/>
                    </a:cubicBezTo>
                    <a:cubicBezTo>
                      <a:pt x="123" y="150"/>
                      <a:pt x="123" y="150"/>
                      <a:pt x="123" y="150"/>
                    </a:cubicBezTo>
                    <a:cubicBezTo>
                      <a:pt x="124" y="149"/>
                      <a:pt x="124" y="149"/>
                      <a:pt x="124" y="149"/>
                    </a:cubicBezTo>
                    <a:cubicBezTo>
                      <a:pt x="123" y="145"/>
                      <a:pt x="123" y="145"/>
                      <a:pt x="123" y="145"/>
                    </a:cubicBezTo>
                    <a:cubicBezTo>
                      <a:pt x="122" y="144"/>
                      <a:pt x="122" y="144"/>
                      <a:pt x="122" y="144"/>
                    </a:cubicBezTo>
                    <a:cubicBezTo>
                      <a:pt x="121" y="142"/>
                      <a:pt x="121" y="142"/>
                      <a:pt x="121" y="142"/>
                    </a:cubicBezTo>
                    <a:cubicBezTo>
                      <a:pt x="120" y="141"/>
                      <a:pt x="120" y="141"/>
                      <a:pt x="120" y="141"/>
                    </a:cubicBezTo>
                    <a:cubicBezTo>
                      <a:pt x="119" y="140"/>
                      <a:pt x="119" y="140"/>
                      <a:pt x="119" y="140"/>
                    </a:cubicBezTo>
                    <a:cubicBezTo>
                      <a:pt x="117" y="142"/>
                      <a:pt x="117" y="142"/>
                      <a:pt x="117" y="142"/>
                    </a:cubicBezTo>
                    <a:cubicBezTo>
                      <a:pt x="116" y="142"/>
                      <a:pt x="116" y="142"/>
                      <a:pt x="116" y="142"/>
                    </a:cubicBezTo>
                    <a:cubicBezTo>
                      <a:pt x="115" y="145"/>
                      <a:pt x="115" y="145"/>
                      <a:pt x="115" y="145"/>
                    </a:cubicBezTo>
                    <a:cubicBezTo>
                      <a:pt x="114" y="145"/>
                      <a:pt x="114" y="145"/>
                      <a:pt x="114" y="145"/>
                    </a:cubicBezTo>
                    <a:cubicBezTo>
                      <a:pt x="114" y="143"/>
                      <a:pt x="114" y="143"/>
                      <a:pt x="114" y="143"/>
                    </a:cubicBezTo>
                    <a:cubicBezTo>
                      <a:pt x="115" y="142"/>
                      <a:pt x="115" y="142"/>
                      <a:pt x="115" y="142"/>
                    </a:cubicBezTo>
                    <a:cubicBezTo>
                      <a:pt x="116" y="141"/>
                      <a:pt x="116" y="141"/>
                      <a:pt x="116" y="141"/>
                    </a:cubicBezTo>
                    <a:cubicBezTo>
                      <a:pt x="118" y="132"/>
                      <a:pt x="118" y="132"/>
                      <a:pt x="118" y="132"/>
                    </a:cubicBezTo>
                    <a:cubicBezTo>
                      <a:pt x="116" y="133"/>
                      <a:pt x="116" y="133"/>
                      <a:pt x="116" y="133"/>
                    </a:cubicBezTo>
                    <a:cubicBezTo>
                      <a:pt x="116" y="132"/>
                      <a:pt x="116" y="132"/>
                      <a:pt x="116" y="132"/>
                    </a:cubicBezTo>
                    <a:cubicBezTo>
                      <a:pt x="118" y="131"/>
                      <a:pt x="118" y="131"/>
                      <a:pt x="118" y="131"/>
                    </a:cubicBezTo>
                    <a:cubicBezTo>
                      <a:pt x="117" y="129"/>
                      <a:pt x="117" y="129"/>
                      <a:pt x="117" y="129"/>
                    </a:cubicBezTo>
                    <a:cubicBezTo>
                      <a:pt x="108" y="129"/>
                      <a:pt x="108" y="129"/>
                      <a:pt x="108" y="129"/>
                    </a:cubicBezTo>
                    <a:cubicBezTo>
                      <a:pt x="109" y="128"/>
                      <a:pt x="110" y="127"/>
                      <a:pt x="111" y="127"/>
                    </a:cubicBezTo>
                    <a:cubicBezTo>
                      <a:pt x="111" y="127"/>
                      <a:pt x="111" y="127"/>
                      <a:pt x="111" y="127"/>
                    </a:cubicBezTo>
                    <a:cubicBezTo>
                      <a:pt x="107" y="122"/>
                      <a:pt x="107" y="122"/>
                      <a:pt x="107" y="122"/>
                    </a:cubicBezTo>
                    <a:cubicBezTo>
                      <a:pt x="107" y="122"/>
                      <a:pt x="105" y="123"/>
                      <a:pt x="104" y="123"/>
                    </a:cubicBezTo>
                    <a:cubicBezTo>
                      <a:pt x="103" y="123"/>
                      <a:pt x="102" y="123"/>
                      <a:pt x="102" y="123"/>
                    </a:cubicBezTo>
                    <a:cubicBezTo>
                      <a:pt x="100" y="120"/>
                      <a:pt x="102" y="116"/>
                      <a:pt x="104" y="114"/>
                    </a:cubicBezTo>
                    <a:cubicBezTo>
                      <a:pt x="107" y="111"/>
                      <a:pt x="106" y="112"/>
                      <a:pt x="109" y="109"/>
                    </a:cubicBezTo>
                    <a:cubicBezTo>
                      <a:pt x="113" y="105"/>
                      <a:pt x="109" y="106"/>
                      <a:pt x="109" y="101"/>
                    </a:cubicBezTo>
                    <a:cubicBezTo>
                      <a:pt x="109" y="96"/>
                      <a:pt x="109" y="96"/>
                      <a:pt x="109" y="92"/>
                    </a:cubicBezTo>
                    <a:cubicBezTo>
                      <a:pt x="109" y="91"/>
                      <a:pt x="109" y="90"/>
                      <a:pt x="108" y="89"/>
                    </a:cubicBezTo>
                    <a:cubicBezTo>
                      <a:pt x="106" y="86"/>
                      <a:pt x="102" y="84"/>
                      <a:pt x="102" y="84"/>
                    </a:cubicBezTo>
                    <a:cubicBezTo>
                      <a:pt x="102" y="84"/>
                      <a:pt x="89" y="79"/>
                      <a:pt x="89" y="73"/>
                    </a:cubicBezTo>
                    <a:cubicBezTo>
                      <a:pt x="89" y="69"/>
                      <a:pt x="93" y="69"/>
                      <a:pt x="94" y="69"/>
                    </a:cubicBezTo>
                    <a:cubicBezTo>
                      <a:pt x="94" y="69"/>
                      <a:pt x="94" y="69"/>
                      <a:pt x="94" y="69"/>
                    </a:cubicBezTo>
                    <a:cubicBezTo>
                      <a:pt x="94" y="69"/>
                      <a:pt x="94" y="69"/>
                      <a:pt x="94" y="69"/>
                    </a:cubicBezTo>
                    <a:cubicBezTo>
                      <a:pt x="94" y="69"/>
                      <a:pt x="94" y="63"/>
                      <a:pt x="92" y="61"/>
                    </a:cubicBezTo>
                    <a:cubicBezTo>
                      <a:pt x="90" y="59"/>
                      <a:pt x="88" y="56"/>
                      <a:pt x="88" y="56"/>
                    </a:cubicBezTo>
                    <a:cubicBezTo>
                      <a:pt x="88" y="56"/>
                      <a:pt x="88" y="56"/>
                      <a:pt x="84" y="53"/>
                    </a:cubicBezTo>
                    <a:cubicBezTo>
                      <a:pt x="81" y="50"/>
                      <a:pt x="83" y="44"/>
                      <a:pt x="83" y="44"/>
                    </a:cubicBezTo>
                    <a:cubicBezTo>
                      <a:pt x="84" y="34"/>
                      <a:pt x="84" y="34"/>
                      <a:pt x="84" y="34"/>
                    </a:cubicBezTo>
                    <a:cubicBezTo>
                      <a:pt x="84" y="34"/>
                      <a:pt x="84" y="28"/>
                      <a:pt x="87" y="26"/>
                    </a:cubicBezTo>
                    <a:cubicBezTo>
                      <a:pt x="87" y="25"/>
                      <a:pt x="87" y="24"/>
                      <a:pt x="87" y="23"/>
                    </a:cubicBezTo>
                    <a:cubicBezTo>
                      <a:pt x="79" y="23"/>
                      <a:pt x="72" y="18"/>
                      <a:pt x="72" y="15"/>
                    </a:cubicBezTo>
                    <a:cubicBezTo>
                      <a:pt x="72" y="11"/>
                      <a:pt x="72" y="11"/>
                      <a:pt x="72" y="11"/>
                    </a:cubicBezTo>
                    <a:cubicBezTo>
                      <a:pt x="63" y="2"/>
                      <a:pt x="63" y="2"/>
                      <a:pt x="63" y="2"/>
                    </a:cubicBezTo>
                    <a:cubicBezTo>
                      <a:pt x="60" y="0"/>
                      <a:pt x="60" y="0"/>
                      <a:pt x="60" y="0"/>
                    </a:cubicBezTo>
                    <a:cubicBezTo>
                      <a:pt x="60" y="0"/>
                      <a:pt x="60" y="0"/>
                      <a:pt x="56" y="3"/>
                    </a:cubicBezTo>
                    <a:cubicBezTo>
                      <a:pt x="53" y="7"/>
                      <a:pt x="57" y="7"/>
                      <a:pt x="53" y="7"/>
                    </a:cubicBezTo>
                    <a:cubicBezTo>
                      <a:pt x="48" y="7"/>
                      <a:pt x="46" y="10"/>
                      <a:pt x="51" y="10"/>
                    </a:cubicBezTo>
                    <a:cubicBezTo>
                      <a:pt x="54" y="10"/>
                      <a:pt x="57" y="10"/>
                      <a:pt x="59" y="10"/>
                    </a:cubicBezTo>
                    <a:cubicBezTo>
                      <a:pt x="61" y="10"/>
                      <a:pt x="62" y="10"/>
                      <a:pt x="62" y="13"/>
                    </a:cubicBezTo>
                    <a:cubicBezTo>
                      <a:pt x="62" y="18"/>
                      <a:pt x="65" y="18"/>
                      <a:pt x="62" y="18"/>
                    </a:cubicBezTo>
                    <a:cubicBezTo>
                      <a:pt x="61" y="18"/>
                      <a:pt x="60" y="18"/>
                      <a:pt x="59" y="18"/>
                    </a:cubicBezTo>
                    <a:cubicBezTo>
                      <a:pt x="57" y="18"/>
                      <a:pt x="54" y="18"/>
                      <a:pt x="53" y="16"/>
                    </a:cubicBezTo>
                    <a:cubicBezTo>
                      <a:pt x="50" y="13"/>
                      <a:pt x="50" y="13"/>
                      <a:pt x="50" y="13"/>
                    </a:cubicBezTo>
                    <a:cubicBezTo>
                      <a:pt x="50" y="13"/>
                      <a:pt x="50" y="20"/>
                      <a:pt x="48" y="20"/>
                    </a:cubicBezTo>
                    <a:cubicBezTo>
                      <a:pt x="47" y="20"/>
                      <a:pt x="46" y="20"/>
                      <a:pt x="45" y="19"/>
                    </a:cubicBezTo>
                    <a:cubicBezTo>
                      <a:pt x="40" y="13"/>
                      <a:pt x="40" y="10"/>
                      <a:pt x="40" y="10"/>
                    </a:cubicBezTo>
                    <a:cubicBezTo>
                      <a:pt x="32" y="12"/>
                      <a:pt x="32" y="12"/>
                      <a:pt x="32" y="12"/>
                    </a:cubicBezTo>
                    <a:cubicBezTo>
                      <a:pt x="33" y="15"/>
                      <a:pt x="33" y="15"/>
                      <a:pt x="33" y="15"/>
                    </a:cubicBezTo>
                    <a:cubicBezTo>
                      <a:pt x="33" y="15"/>
                      <a:pt x="30" y="20"/>
                      <a:pt x="27" y="20"/>
                    </a:cubicBezTo>
                    <a:cubicBezTo>
                      <a:pt x="25" y="20"/>
                      <a:pt x="24" y="20"/>
                      <a:pt x="23" y="18"/>
                    </a:cubicBezTo>
                    <a:cubicBezTo>
                      <a:pt x="19" y="14"/>
                      <a:pt x="21" y="10"/>
                      <a:pt x="21" y="10"/>
                    </a:cubicBezTo>
                    <a:cubicBezTo>
                      <a:pt x="21" y="10"/>
                      <a:pt x="20" y="10"/>
                      <a:pt x="20" y="10"/>
                    </a:cubicBezTo>
                    <a:cubicBezTo>
                      <a:pt x="18" y="13"/>
                      <a:pt x="16" y="13"/>
                      <a:pt x="16" y="13"/>
                    </a:cubicBezTo>
                    <a:cubicBezTo>
                      <a:pt x="16" y="20"/>
                      <a:pt x="16" y="20"/>
                      <a:pt x="16" y="20"/>
                    </a:cubicBezTo>
                    <a:cubicBezTo>
                      <a:pt x="6" y="13"/>
                      <a:pt x="6" y="13"/>
                      <a:pt x="6" y="13"/>
                    </a:cubicBezTo>
                    <a:cubicBezTo>
                      <a:pt x="6" y="13"/>
                      <a:pt x="0" y="18"/>
                      <a:pt x="4" y="22"/>
                    </a:cubicBezTo>
                    <a:cubicBezTo>
                      <a:pt x="8" y="26"/>
                      <a:pt x="13" y="26"/>
                      <a:pt x="13" y="26"/>
                    </a:cubicBezTo>
                    <a:close/>
                  </a:path>
                </a:pathLst>
              </a:custGeom>
              <a:solidFill>
                <a:srgbClr val="0071B4">
                  <a:alpha val="34901"/>
                </a:srgbClr>
              </a:solidFill>
              <a:ln w="9525">
                <a:noFill/>
                <a:round/>
                <a:headEnd/>
                <a:tailEnd/>
              </a:ln>
            </p:spPr>
            <p:txBody>
              <a:bodyPr/>
              <a:lstStyle/>
              <a:p>
                <a:endParaRPr lang="en-US"/>
              </a:p>
            </p:txBody>
          </p:sp>
          <p:sp>
            <p:nvSpPr>
              <p:cNvPr id="13963" name="Freeform 16"/>
              <p:cNvSpPr>
                <a:spLocks/>
              </p:cNvSpPr>
              <p:nvPr/>
            </p:nvSpPr>
            <p:spPr bwMode="auto">
              <a:xfrm>
                <a:off x="1251" y="1273"/>
                <a:ext cx="56" cy="34"/>
              </a:xfrm>
              <a:custGeom>
                <a:avLst/>
                <a:gdLst>
                  <a:gd name="T0" fmla="*/ 2 w 56"/>
                  <a:gd name="T1" fmla="*/ 34 h 34"/>
                  <a:gd name="T2" fmla="*/ 4 w 56"/>
                  <a:gd name="T3" fmla="*/ 34 h 34"/>
                  <a:gd name="T4" fmla="*/ 8 w 56"/>
                  <a:gd name="T5" fmla="*/ 32 h 34"/>
                  <a:gd name="T6" fmla="*/ 8 w 56"/>
                  <a:gd name="T7" fmla="*/ 34 h 34"/>
                  <a:gd name="T8" fmla="*/ 8 w 56"/>
                  <a:gd name="T9" fmla="*/ 32 h 34"/>
                  <a:gd name="T10" fmla="*/ 8 w 56"/>
                  <a:gd name="T11" fmla="*/ 30 h 34"/>
                  <a:gd name="T12" fmla="*/ 12 w 56"/>
                  <a:gd name="T13" fmla="*/ 28 h 34"/>
                  <a:gd name="T14" fmla="*/ 14 w 56"/>
                  <a:gd name="T15" fmla="*/ 28 h 34"/>
                  <a:gd name="T16" fmla="*/ 14 w 56"/>
                  <a:gd name="T17" fmla="*/ 28 h 34"/>
                  <a:gd name="T18" fmla="*/ 14 w 56"/>
                  <a:gd name="T19" fmla="*/ 26 h 34"/>
                  <a:gd name="T20" fmla="*/ 16 w 56"/>
                  <a:gd name="T21" fmla="*/ 26 h 34"/>
                  <a:gd name="T22" fmla="*/ 16 w 56"/>
                  <a:gd name="T23" fmla="*/ 28 h 34"/>
                  <a:gd name="T24" fmla="*/ 20 w 56"/>
                  <a:gd name="T25" fmla="*/ 30 h 34"/>
                  <a:gd name="T26" fmla="*/ 22 w 56"/>
                  <a:gd name="T27" fmla="*/ 34 h 34"/>
                  <a:gd name="T28" fmla="*/ 28 w 56"/>
                  <a:gd name="T29" fmla="*/ 34 h 34"/>
                  <a:gd name="T30" fmla="*/ 28 w 56"/>
                  <a:gd name="T31" fmla="*/ 32 h 34"/>
                  <a:gd name="T32" fmla="*/ 30 w 56"/>
                  <a:gd name="T33" fmla="*/ 30 h 34"/>
                  <a:gd name="T34" fmla="*/ 28 w 56"/>
                  <a:gd name="T35" fmla="*/ 28 h 34"/>
                  <a:gd name="T36" fmla="*/ 28 w 56"/>
                  <a:gd name="T37" fmla="*/ 24 h 34"/>
                  <a:gd name="T38" fmla="*/ 28 w 56"/>
                  <a:gd name="T39" fmla="*/ 26 h 34"/>
                  <a:gd name="T40" fmla="*/ 30 w 56"/>
                  <a:gd name="T41" fmla="*/ 24 h 34"/>
                  <a:gd name="T42" fmla="*/ 32 w 56"/>
                  <a:gd name="T43" fmla="*/ 28 h 34"/>
                  <a:gd name="T44" fmla="*/ 34 w 56"/>
                  <a:gd name="T45" fmla="*/ 28 h 34"/>
                  <a:gd name="T46" fmla="*/ 38 w 56"/>
                  <a:gd name="T47" fmla="*/ 34 h 34"/>
                  <a:gd name="T48" fmla="*/ 42 w 56"/>
                  <a:gd name="T49" fmla="*/ 34 h 34"/>
                  <a:gd name="T50" fmla="*/ 48 w 56"/>
                  <a:gd name="T51" fmla="*/ 32 h 34"/>
                  <a:gd name="T52" fmla="*/ 50 w 56"/>
                  <a:gd name="T53" fmla="*/ 32 h 34"/>
                  <a:gd name="T54" fmla="*/ 54 w 56"/>
                  <a:gd name="T55" fmla="*/ 32 h 34"/>
                  <a:gd name="T56" fmla="*/ 56 w 56"/>
                  <a:gd name="T57" fmla="*/ 30 h 34"/>
                  <a:gd name="T58" fmla="*/ 56 w 56"/>
                  <a:gd name="T59" fmla="*/ 18 h 34"/>
                  <a:gd name="T60" fmla="*/ 54 w 56"/>
                  <a:gd name="T61" fmla="*/ 16 h 34"/>
                  <a:gd name="T62" fmla="*/ 54 w 56"/>
                  <a:gd name="T63" fmla="*/ 12 h 34"/>
                  <a:gd name="T64" fmla="*/ 50 w 56"/>
                  <a:gd name="T65" fmla="*/ 12 h 34"/>
                  <a:gd name="T66" fmla="*/ 48 w 56"/>
                  <a:gd name="T67" fmla="*/ 8 h 34"/>
                  <a:gd name="T68" fmla="*/ 48 w 56"/>
                  <a:gd name="T69" fmla="*/ 8 h 34"/>
                  <a:gd name="T70" fmla="*/ 48 w 56"/>
                  <a:gd name="T71" fmla="*/ 8 h 34"/>
                  <a:gd name="T72" fmla="*/ 44 w 56"/>
                  <a:gd name="T73" fmla="*/ 6 h 34"/>
                  <a:gd name="T74" fmla="*/ 44 w 56"/>
                  <a:gd name="T75" fmla="*/ 4 h 34"/>
                  <a:gd name="T76" fmla="*/ 42 w 56"/>
                  <a:gd name="T77" fmla="*/ 4 h 34"/>
                  <a:gd name="T78" fmla="*/ 42 w 56"/>
                  <a:gd name="T79" fmla="*/ 2 h 34"/>
                  <a:gd name="T80" fmla="*/ 42 w 56"/>
                  <a:gd name="T81" fmla="*/ 0 h 34"/>
                  <a:gd name="T82" fmla="*/ 36 w 56"/>
                  <a:gd name="T83" fmla="*/ 2 h 34"/>
                  <a:gd name="T84" fmla="*/ 32 w 56"/>
                  <a:gd name="T85" fmla="*/ 8 h 34"/>
                  <a:gd name="T86" fmla="*/ 30 w 56"/>
                  <a:gd name="T87" fmla="*/ 6 h 34"/>
                  <a:gd name="T88" fmla="*/ 28 w 56"/>
                  <a:gd name="T89" fmla="*/ 12 h 34"/>
                  <a:gd name="T90" fmla="*/ 14 w 56"/>
                  <a:gd name="T91" fmla="*/ 16 h 34"/>
                  <a:gd name="T92" fmla="*/ 10 w 56"/>
                  <a:gd name="T93" fmla="*/ 20 h 34"/>
                  <a:gd name="T94" fmla="*/ 10 w 56"/>
                  <a:gd name="T95" fmla="*/ 22 h 34"/>
                  <a:gd name="T96" fmla="*/ 8 w 56"/>
                  <a:gd name="T97" fmla="*/ 22 h 34"/>
                  <a:gd name="T98" fmla="*/ 6 w 56"/>
                  <a:gd name="T99" fmla="*/ 22 h 34"/>
                  <a:gd name="T100" fmla="*/ 2 w 56"/>
                  <a:gd name="T101" fmla="*/ 24 h 34"/>
                  <a:gd name="T102" fmla="*/ 0 w 56"/>
                  <a:gd name="T103" fmla="*/ 32 h 34"/>
                  <a:gd name="T104" fmla="*/ 2 w 56"/>
                  <a:gd name="T105" fmla="*/ 32 h 34"/>
                  <a:gd name="T106" fmla="*/ 2 w 56"/>
                  <a:gd name="T107" fmla="*/ 34 h 3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
                  <a:gd name="T163" fmla="*/ 0 h 34"/>
                  <a:gd name="T164" fmla="*/ 56 w 56"/>
                  <a:gd name="T165" fmla="*/ 34 h 3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 h="34">
                    <a:moveTo>
                      <a:pt x="2" y="34"/>
                    </a:moveTo>
                    <a:lnTo>
                      <a:pt x="4" y="34"/>
                    </a:lnTo>
                    <a:lnTo>
                      <a:pt x="8" y="32"/>
                    </a:lnTo>
                    <a:lnTo>
                      <a:pt x="8" y="34"/>
                    </a:lnTo>
                    <a:lnTo>
                      <a:pt x="8" y="32"/>
                    </a:lnTo>
                    <a:lnTo>
                      <a:pt x="8" y="30"/>
                    </a:lnTo>
                    <a:lnTo>
                      <a:pt x="12" y="28"/>
                    </a:lnTo>
                    <a:lnTo>
                      <a:pt x="14" y="28"/>
                    </a:lnTo>
                    <a:lnTo>
                      <a:pt x="14" y="26"/>
                    </a:lnTo>
                    <a:lnTo>
                      <a:pt x="16" y="26"/>
                    </a:lnTo>
                    <a:lnTo>
                      <a:pt x="16" y="28"/>
                    </a:lnTo>
                    <a:lnTo>
                      <a:pt x="20" y="30"/>
                    </a:lnTo>
                    <a:lnTo>
                      <a:pt x="22" y="34"/>
                    </a:lnTo>
                    <a:lnTo>
                      <a:pt x="28" y="34"/>
                    </a:lnTo>
                    <a:lnTo>
                      <a:pt x="28" y="32"/>
                    </a:lnTo>
                    <a:lnTo>
                      <a:pt x="30" y="30"/>
                    </a:lnTo>
                    <a:lnTo>
                      <a:pt x="28" y="28"/>
                    </a:lnTo>
                    <a:lnTo>
                      <a:pt x="28" y="24"/>
                    </a:lnTo>
                    <a:lnTo>
                      <a:pt x="28" y="26"/>
                    </a:lnTo>
                    <a:lnTo>
                      <a:pt x="30" y="24"/>
                    </a:lnTo>
                    <a:lnTo>
                      <a:pt x="32" y="28"/>
                    </a:lnTo>
                    <a:lnTo>
                      <a:pt x="34" y="28"/>
                    </a:lnTo>
                    <a:lnTo>
                      <a:pt x="38" y="34"/>
                    </a:lnTo>
                    <a:lnTo>
                      <a:pt x="42" y="34"/>
                    </a:lnTo>
                    <a:lnTo>
                      <a:pt x="48" y="32"/>
                    </a:lnTo>
                    <a:lnTo>
                      <a:pt x="50" y="32"/>
                    </a:lnTo>
                    <a:lnTo>
                      <a:pt x="54" y="32"/>
                    </a:lnTo>
                    <a:lnTo>
                      <a:pt x="56" y="30"/>
                    </a:lnTo>
                    <a:lnTo>
                      <a:pt x="56" y="18"/>
                    </a:lnTo>
                    <a:lnTo>
                      <a:pt x="54" y="16"/>
                    </a:lnTo>
                    <a:lnTo>
                      <a:pt x="54" y="12"/>
                    </a:lnTo>
                    <a:lnTo>
                      <a:pt x="50" y="12"/>
                    </a:lnTo>
                    <a:lnTo>
                      <a:pt x="48" y="8"/>
                    </a:lnTo>
                    <a:lnTo>
                      <a:pt x="44" y="6"/>
                    </a:lnTo>
                    <a:lnTo>
                      <a:pt x="44" y="4"/>
                    </a:lnTo>
                    <a:lnTo>
                      <a:pt x="42" y="4"/>
                    </a:lnTo>
                    <a:lnTo>
                      <a:pt x="42" y="2"/>
                    </a:lnTo>
                    <a:lnTo>
                      <a:pt x="42" y="0"/>
                    </a:lnTo>
                    <a:lnTo>
                      <a:pt x="36" y="2"/>
                    </a:lnTo>
                    <a:lnTo>
                      <a:pt x="32" y="8"/>
                    </a:lnTo>
                    <a:lnTo>
                      <a:pt x="30" y="6"/>
                    </a:lnTo>
                    <a:lnTo>
                      <a:pt x="28" y="12"/>
                    </a:lnTo>
                    <a:lnTo>
                      <a:pt x="14" y="16"/>
                    </a:lnTo>
                    <a:lnTo>
                      <a:pt x="10" y="20"/>
                    </a:lnTo>
                    <a:lnTo>
                      <a:pt x="10" y="22"/>
                    </a:lnTo>
                    <a:lnTo>
                      <a:pt x="8" y="22"/>
                    </a:lnTo>
                    <a:lnTo>
                      <a:pt x="6" y="22"/>
                    </a:lnTo>
                    <a:lnTo>
                      <a:pt x="2" y="24"/>
                    </a:lnTo>
                    <a:lnTo>
                      <a:pt x="0" y="32"/>
                    </a:lnTo>
                    <a:lnTo>
                      <a:pt x="2" y="32"/>
                    </a:lnTo>
                    <a:lnTo>
                      <a:pt x="2" y="34"/>
                    </a:lnTo>
                    <a:close/>
                  </a:path>
                </a:pathLst>
              </a:custGeom>
              <a:solidFill>
                <a:srgbClr val="0071B4">
                  <a:alpha val="34901"/>
                </a:srgbClr>
              </a:solidFill>
              <a:ln w="9525">
                <a:noFill/>
                <a:round/>
                <a:headEnd/>
                <a:tailEnd/>
              </a:ln>
            </p:spPr>
            <p:txBody>
              <a:bodyPr/>
              <a:lstStyle/>
              <a:p>
                <a:endParaRPr lang="en-US"/>
              </a:p>
            </p:txBody>
          </p:sp>
          <p:sp>
            <p:nvSpPr>
              <p:cNvPr id="13964" name="Freeform 17"/>
              <p:cNvSpPr>
                <a:spLocks/>
              </p:cNvSpPr>
              <p:nvPr/>
            </p:nvSpPr>
            <p:spPr bwMode="auto">
              <a:xfrm>
                <a:off x="4740" y="1439"/>
                <a:ext cx="91" cy="83"/>
              </a:xfrm>
              <a:custGeom>
                <a:avLst/>
                <a:gdLst>
                  <a:gd name="T0" fmla="*/ 0 w 91"/>
                  <a:gd name="T1" fmla="*/ 49 h 83"/>
                  <a:gd name="T2" fmla="*/ 10 w 91"/>
                  <a:gd name="T3" fmla="*/ 65 h 83"/>
                  <a:gd name="T4" fmla="*/ 18 w 91"/>
                  <a:gd name="T5" fmla="*/ 77 h 83"/>
                  <a:gd name="T6" fmla="*/ 28 w 91"/>
                  <a:gd name="T7" fmla="*/ 81 h 83"/>
                  <a:gd name="T8" fmla="*/ 36 w 91"/>
                  <a:gd name="T9" fmla="*/ 83 h 83"/>
                  <a:gd name="T10" fmla="*/ 40 w 91"/>
                  <a:gd name="T11" fmla="*/ 71 h 83"/>
                  <a:gd name="T12" fmla="*/ 38 w 91"/>
                  <a:gd name="T13" fmla="*/ 65 h 83"/>
                  <a:gd name="T14" fmla="*/ 42 w 91"/>
                  <a:gd name="T15" fmla="*/ 69 h 83"/>
                  <a:gd name="T16" fmla="*/ 45 w 91"/>
                  <a:gd name="T17" fmla="*/ 73 h 83"/>
                  <a:gd name="T18" fmla="*/ 42 w 91"/>
                  <a:gd name="T19" fmla="*/ 75 h 83"/>
                  <a:gd name="T20" fmla="*/ 45 w 91"/>
                  <a:gd name="T21" fmla="*/ 77 h 83"/>
                  <a:gd name="T22" fmla="*/ 57 w 91"/>
                  <a:gd name="T23" fmla="*/ 71 h 83"/>
                  <a:gd name="T24" fmla="*/ 71 w 91"/>
                  <a:gd name="T25" fmla="*/ 63 h 83"/>
                  <a:gd name="T26" fmla="*/ 73 w 91"/>
                  <a:gd name="T27" fmla="*/ 67 h 83"/>
                  <a:gd name="T28" fmla="*/ 77 w 91"/>
                  <a:gd name="T29" fmla="*/ 75 h 83"/>
                  <a:gd name="T30" fmla="*/ 79 w 91"/>
                  <a:gd name="T31" fmla="*/ 69 h 83"/>
                  <a:gd name="T32" fmla="*/ 91 w 91"/>
                  <a:gd name="T33" fmla="*/ 71 h 83"/>
                  <a:gd name="T34" fmla="*/ 91 w 91"/>
                  <a:gd name="T35" fmla="*/ 67 h 83"/>
                  <a:gd name="T36" fmla="*/ 81 w 91"/>
                  <a:gd name="T37" fmla="*/ 63 h 83"/>
                  <a:gd name="T38" fmla="*/ 75 w 91"/>
                  <a:gd name="T39" fmla="*/ 45 h 83"/>
                  <a:gd name="T40" fmla="*/ 79 w 91"/>
                  <a:gd name="T41" fmla="*/ 27 h 83"/>
                  <a:gd name="T42" fmla="*/ 75 w 91"/>
                  <a:gd name="T43" fmla="*/ 27 h 83"/>
                  <a:gd name="T44" fmla="*/ 67 w 91"/>
                  <a:gd name="T45" fmla="*/ 11 h 83"/>
                  <a:gd name="T46" fmla="*/ 59 w 91"/>
                  <a:gd name="T47" fmla="*/ 7 h 83"/>
                  <a:gd name="T48" fmla="*/ 57 w 91"/>
                  <a:gd name="T49" fmla="*/ 21 h 83"/>
                  <a:gd name="T50" fmla="*/ 57 w 91"/>
                  <a:gd name="T51" fmla="*/ 27 h 83"/>
                  <a:gd name="T52" fmla="*/ 57 w 91"/>
                  <a:gd name="T53" fmla="*/ 33 h 83"/>
                  <a:gd name="T54" fmla="*/ 53 w 91"/>
                  <a:gd name="T55" fmla="*/ 33 h 83"/>
                  <a:gd name="T56" fmla="*/ 49 w 91"/>
                  <a:gd name="T57" fmla="*/ 33 h 83"/>
                  <a:gd name="T58" fmla="*/ 49 w 91"/>
                  <a:gd name="T59" fmla="*/ 29 h 83"/>
                  <a:gd name="T60" fmla="*/ 49 w 91"/>
                  <a:gd name="T61" fmla="*/ 25 h 83"/>
                  <a:gd name="T62" fmla="*/ 49 w 91"/>
                  <a:gd name="T63" fmla="*/ 23 h 83"/>
                  <a:gd name="T64" fmla="*/ 45 w 91"/>
                  <a:gd name="T65" fmla="*/ 23 h 83"/>
                  <a:gd name="T66" fmla="*/ 45 w 91"/>
                  <a:gd name="T67" fmla="*/ 21 h 83"/>
                  <a:gd name="T68" fmla="*/ 42 w 91"/>
                  <a:gd name="T69" fmla="*/ 19 h 83"/>
                  <a:gd name="T70" fmla="*/ 42 w 91"/>
                  <a:gd name="T71" fmla="*/ 13 h 83"/>
                  <a:gd name="T72" fmla="*/ 38 w 91"/>
                  <a:gd name="T73" fmla="*/ 13 h 83"/>
                  <a:gd name="T74" fmla="*/ 30 w 91"/>
                  <a:gd name="T75" fmla="*/ 5 h 83"/>
                  <a:gd name="T76" fmla="*/ 30 w 91"/>
                  <a:gd name="T77" fmla="*/ 0 h 83"/>
                  <a:gd name="T78" fmla="*/ 26 w 91"/>
                  <a:gd name="T79" fmla="*/ 0 h 83"/>
                  <a:gd name="T80" fmla="*/ 20 w 91"/>
                  <a:gd name="T81" fmla="*/ 3 h 83"/>
                  <a:gd name="T82" fmla="*/ 10 w 91"/>
                  <a:gd name="T83" fmla="*/ 13 h 83"/>
                  <a:gd name="T84" fmla="*/ 6 w 91"/>
                  <a:gd name="T85" fmla="*/ 15 h 83"/>
                  <a:gd name="T86" fmla="*/ 10 w 91"/>
                  <a:gd name="T87" fmla="*/ 19 h 83"/>
                  <a:gd name="T88" fmla="*/ 10 w 91"/>
                  <a:gd name="T89" fmla="*/ 25 h 83"/>
                  <a:gd name="T90" fmla="*/ 4 w 91"/>
                  <a:gd name="T91" fmla="*/ 25 h 83"/>
                  <a:gd name="T92" fmla="*/ 6 w 91"/>
                  <a:gd name="T93" fmla="*/ 31 h 83"/>
                  <a:gd name="T94" fmla="*/ 4 w 91"/>
                  <a:gd name="T95" fmla="*/ 37 h 83"/>
                  <a:gd name="T96" fmla="*/ 2 w 91"/>
                  <a:gd name="T97" fmla="*/ 35 h 83"/>
                  <a:gd name="T98" fmla="*/ 6 w 91"/>
                  <a:gd name="T99" fmla="*/ 39 h 83"/>
                  <a:gd name="T100" fmla="*/ 4 w 91"/>
                  <a:gd name="T101" fmla="*/ 43 h 83"/>
                  <a:gd name="T102" fmla="*/ 4 w 91"/>
                  <a:gd name="T103" fmla="*/ 45 h 83"/>
                  <a:gd name="T104" fmla="*/ 8 w 91"/>
                  <a:gd name="T105" fmla="*/ 47 h 83"/>
                  <a:gd name="T106" fmla="*/ 2 w 91"/>
                  <a:gd name="T107" fmla="*/ 47 h 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1"/>
                  <a:gd name="T163" fmla="*/ 0 h 83"/>
                  <a:gd name="T164" fmla="*/ 91 w 91"/>
                  <a:gd name="T165" fmla="*/ 83 h 8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1" h="83">
                    <a:moveTo>
                      <a:pt x="2" y="47"/>
                    </a:moveTo>
                    <a:lnTo>
                      <a:pt x="0" y="49"/>
                    </a:lnTo>
                    <a:lnTo>
                      <a:pt x="4" y="59"/>
                    </a:lnTo>
                    <a:lnTo>
                      <a:pt x="10" y="65"/>
                    </a:lnTo>
                    <a:lnTo>
                      <a:pt x="14" y="65"/>
                    </a:lnTo>
                    <a:lnTo>
                      <a:pt x="18" y="77"/>
                    </a:lnTo>
                    <a:lnTo>
                      <a:pt x="22" y="81"/>
                    </a:lnTo>
                    <a:lnTo>
                      <a:pt x="28" y="81"/>
                    </a:lnTo>
                    <a:lnTo>
                      <a:pt x="32" y="83"/>
                    </a:lnTo>
                    <a:lnTo>
                      <a:pt x="36" y="83"/>
                    </a:lnTo>
                    <a:lnTo>
                      <a:pt x="36" y="81"/>
                    </a:lnTo>
                    <a:lnTo>
                      <a:pt x="40" y="71"/>
                    </a:lnTo>
                    <a:lnTo>
                      <a:pt x="36" y="73"/>
                    </a:lnTo>
                    <a:lnTo>
                      <a:pt x="38" y="65"/>
                    </a:lnTo>
                    <a:lnTo>
                      <a:pt x="42" y="63"/>
                    </a:lnTo>
                    <a:lnTo>
                      <a:pt x="42" y="69"/>
                    </a:lnTo>
                    <a:lnTo>
                      <a:pt x="43" y="73"/>
                    </a:lnTo>
                    <a:lnTo>
                      <a:pt x="45" y="73"/>
                    </a:lnTo>
                    <a:lnTo>
                      <a:pt x="43" y="75"/>
                    </a:lnTo>
                    <a:lnTo>
                      <a:pt x="42" y="75"/>
                    </a:lnTo>
                    <a:lnTo>
                      <a:pt x="43" y="77"/>
                    </a:lnTo>
                    <a:lnTo>
                      <a:pt x="45" y="77"/>
                    </a:lnTo>
                    <a:lnTo>
                      <a:pt x="53" y="75"/>
                    </a:lnTo>
                    <a:lnTo>
                      <a:pt x="57" y="71"/>
                    </a:lnTo>
                    <a:lnTo>
                      <a:pt x="67" y="67"/>
                    </a:lnTo>
                    <a:lnTo>
                      <a:pt x="71" y="63"/>
                    </a:lnTo>
                    <a:lnTo>
                      <a:pt x="73" y="65"/>
                    </a:lnTo>
                    <a:lnTo>
                      <a:pt x="73" y="67"/>
                    </a:lnTo>
                    <a:lnTo>
                      <a:pt x="71" y="69"/>
                    </a:lnTo>
                    <a:lnTo>
                      <a:pt x="77" y="75"/>
                    </a:lnTo>
                    <a:lnTo>
                      <a:pt x="79" y="73"/>
                    </a:lnTo>
                    <a:lnTo>
                      <a:pt x="79" y="69"/>
                    </a:lnTo>
                    <a:lnTo>
                      <a:pt x="87" y="73"/>
                    </a:lnTo>
                    <a:lnTo>
                      <a:pt x="91" y="71"/>
                    </a:lnTo>
                    <a:lnTo>
                      <a:pt x="91" y="69"/>
                    </a:lnTo>
                    <a:lnTo>
                      <a:pt x="91" y="67"/>
                    </a:lnTo>
                    <a:lnTo>
                      <a:pt x="87" y="65"/>
                    </a:lnTo>
                    <a:lnTo>
                      <a:pt x="81" y="63"/>
                    </a:lnTo>
                    <a:lnTo>
                      <a:pt x="77" y="59"/>
                    </a:lnTo>
                    <a:lnTo>
                      <a:pt x="75" y="45"/>
                    </a:lnTo>
                    <a:lnTo>
                      <a:pt x="79" y="31"/>
                    </a:lnTo>
                    <a:lnTo>
                      <a:pt x="79" y="27"/>
                    </a:lnTo>
                    <a:lnTo>
                      <a:pt x="77" y="27"/>
                    </a:lnTo>
                    <a:lnTo>
                      <a:pt x="75" y="27"/>
                    </a:lnTo>
                    <a:lnTo>
                      <a:pt x="73" y="19"/>
                    </a:lnTo>
                    <a:lnTo>
                      <a:pt x="67" y="11"/>
                    </a:lnTo>
                    <a:lnTo>
                      <a:pt x="61" y="7"/>
                    </a:lnTo>
                    <a:lnTo>
                      <a:pt x="59" y="7"/>
                    </a:lnTo>
                    <a:lnTo>
                      <a:pt x="57" y="11"/>
                    </a:lnTo>
                    <a:lnTo>
                      <a:pt x="57" y="21"/>
                    </a:lnTo>
                    <a:lnTo>
                      <a:pt x="59" y="25"/>
                    </a:lnTo>
                    <a:lnTo>
                      <a:pt x="57" y="27"/>
                    </a:lnTo>
                    <a:lnTo>
                      <a:pt x="57" y="33"/>
                    </a:lnTo>
                    <a:lnTo>
                      <a:pt x="53" y="33"/>
                    </a:lnTo>
                    <a:lnTo>
                      <a:pt x="51" y="33"/>
                    </a:lnTo>
                    <a:lnTo>
                      <a:pt x="49" y="33"/>
                    </a:lnTo>
                    <a:lnTo>
                      <a:pt x="49" y="31"/>
                    </a:lnTo>
                    <a:lnTo>
                      <a:pt x="49" y="29"/>
                    </a:lnTo>
                    <a:lnTo>
                      <a:pt x="49" y="25"/>
                    </a:lnTo>
                    <a:lnTo>
                      <a:pt x="49" y="23"/>
                    </a:lnTo>
                    <a:lnTo>
                      <a:pt x="45" y="21"/>
                    </a:lnTo>
                    <a:lnTo>
                      <a:pt x="45" y="23"/>
                    </a:lnTo>
                    <a:lnTo>
                      <a:pt x="45" y="21"/>
                    </a:lnTo>
                    <a:lnTo>
                      <a:pt x="42" y="21"/>
                    </a:lnTo>
                    <a:lnTo>
                      <a:pt x="42" y="19"/>
                    </a:lnTo>
                    <a:lnTo>
                      <a:pt x="43" y="15"/>
                    </a:lnTo>
                    <a:lnTo>
                      <a:pt x="42" y="13"/>
                    </a:lnTo>
                    <a:lnTo>
                      <a:pt x="40" y="11"/>
                    </a:lnTo>
                    <a:lnTo>
                      <a:pt x="38" y="13"/>
                    </a:lnTo>
                    <a:lnTo>
                      <a:pt x="36" y="11"/>
                    </a:lnTo>
                    <a:lnTo>
                      <a:pt x="30" y="5"/>
                    </a:lnTo>
                    <a:lnTo>
                      <a:pt x="30" y="2"/>
                    </a:lnTo>
                    <a:lnTo>
                      <a:pt x="30" y="0"/>
                    </a:lnTo>
                    <a:lnTo>
                      <a:pt x="26" y="0"/>
                    </a:lnTo>
                    <a:lnTo>
                      <a:pt x="20" y="3"/>
                    </a:lnTo>
                    <a:lnTo>
                      <a:pt x="16" y="9"/>
                    </a:lnTo>
                    <a:lnTo>
                      <a:pt x="10" y="13"/>
                    </a:lnTo>
                    <a:lnTo>
                      <a:pt x="8" y="11"/>
                    </a:lnTo>
                    <a:lnTo>
                      <a:pt x="6" y="15"/>
                    </a:lnTo>
                    <a:lnTo>
                      <a:pt x="8" y="21"/>
                    </a:lnTo>
                    <a:lnTo>
                      <a:pt x="10" y="19"/>
                    </a:lnTo>
                    <a:lnTo>
                      <a:pt x="10" y="23"/>
                    </a:lnTo>
                    <a:lnTo>
                      <a:pt x="10" y="25"/>
                    </a:lnTo>
                    <a:lnTo>
                      <a:pt x="6" y="23"/>
                    </a:lnTo>
                    <a:lnTo>
                      <a:pt x="4" y="25"/>
                    </a:lnTo>
                    <a:lnTo>
                      <a:pt x="4" y="29"/>
                    </a:lnTo>
                    <a:lnTo>
                      <a:pt x="6" y="31"/>
                    </a:lnTo>
                    <a:lnTo>
                      <a:pt x="4" y="35"/>
                    </a:lnTo>
                    <a:lnTo>
                      <a:pt x="4" y="37"/>
                    </a:lnTo>
                    <a:lnTo>
                      <a:pt x="2" y="33"/>
                    </a:lnTo>
                    <a:lnTo>
                      <a:pt x="2" y="35"/>
                    </a:lnTo>
                    <a:lnTo>
                      <a:pt x="2" y="37"/>
                    </a:lnTo>
                    <a:lnTo>
                      <a:pt x="6" y="39"/>
                    </a:lnTo>
                    <a:lnTo>
                      <a:pt x="6" y="43"/>
                    </a:lnTo>
                    <a:lnTo>
                      <a:pt x="4" y="43"/>
                    </a:lnTo>
                    <a:lnTo>
                      <a:pt x="4" y="45"/>
                    </a:lnTo>
                    <a:lnTo>
                      <a:pt x="6" y="43"/>
                    </a:lnTo>
                    <a:lnTo>
                      <a:pt x="8" y="47"/>
                    </a:lnTo>
                    <a:lnTo>
                      <a:pt x="4" y="49"/>
                    </a:lnTo>
                    <a:lnTo>
                      <a:pt x="2" y="47"/>
                    </a:lnTo>
                    <a:close/>
                  </a:path>
                </a:pathLst>
              </a:custGeom>
              <a:solidFill>
                <a:srgbClr val="0071B4">
                  <a:alpha val="34901"/>
                </a:srgbClr>
              </a:solidFill>
              <a:ln w="9525">
                <a:noFill/>
                <a:round/>
                <a:headEnd/>
                <a:tailEnd/>
              </a:ln>
            </p:spPr>
            <p:txBody>
              <a:bodyPr/>
              <a:lstStyle/>
              <a:p>
                <a:endParaRPr lang="en-US"/>
              </a:p>
            </p:txBody>
          </p:sp>
          <p:sp>
            <p:nvSpPr>
              <p:cNvPr id="13965" name="Freeform 18"/>
              <p:cNvSpPr>
                <a:spLocks/>
              </p:cNvSpPr>
              <p:nvPr/>
            </p:nvSpPr>
            <p:spPr bwMode="auto">
              <a:xfrm>
                <a:off x="1405" y="1327"/>
                <a:ext cx="24" cy="16"/>
              </a:xfrm>
              <a:custGeom>
                <a:avLst/>
                <a:gdLst>
                  <a:gd name="T0" fmla="*/ 12 w 24"/>
                  <a:gd name="T1" fmla="*/ 0 h 16"/>
                  <a:gd name="T2" fmla="*/ 8 w 24"/>
                  <a:gd name="T3" fmla="*/ 2 h 16"/>
                  <a:gd name="T4" fmla="*/ 4 w 24"/>
                  <a:gd name="T5" fmla="*/ 2 h 16"/>
                  <a:gd name="T6" fmla="*/ 0 w 24"/>
                  <a:gd name="T7" fmla="*/ 4 h 16"/>
                  <a:gd name="T8" fmla="*/ 0 w 24"/>
                  <a:gd name="T9" fmla="*/ 8 h 16"/>
                  <a:gd name="T10" fmla="*/ 6 w 24"/>
                  <a:gd name="T11" fmla="*/ 16 h 16"/>
                  <a:gd name="T12" fmla="*/ 12 w 24"/>
                  <a:gd name="T13" fmla="*/ 14 h 16"/>
                  <a:gd name="T14" fmla="*/ 14 w 24"/>
                  <a:gd name="T15" fmla="*/ 12 h 16"/>
                  <a:gd name="T16" fmla="*/ 18 w 24"/>
                  <a:gd name="T17" fmla="*/ 12 h 16"/>
                  <a:gd name="T18" fmla="*/ 24 w 24"/>
                  <a:gd name="T19" fmla="*/ 12 h 16"/>
                  <a:gd name="T20" fmla="*/ 22 w 24"/>
                  <a:gd name="T21" fmla="*/ 10 h 16"/>
                  <a:gd name="T22" fmla="*/ 12 w 24"/>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16"/>
                  <a:gd name="T38" fmla="*/ 24 w 24"/>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16">
                    <a:moveTo>
                      <a:pt x="12" y="0"/>
                    </a:moveTo>
                    <a:lnTo>
                      <a:pt x="8" y="2"/>
                    </a:lnTo>
                    <a:lnTo>
                      <a:pt x="4" y="2"/>
                    </a:lnTo>
                    <a:lnTo>
                      <a:pt x="0" y="4"/>
                    </a:lnTo>
                    <a:lnTo>
                      <a:pt x="0" y="8"/>
                    </a:lnTo>
                    <a:lnTo>
                      <a:pt x="6" y="16"/>
                    </a:lnTo>
                    <a:lnTo>
                      <a:pt x="12" y="14"/>
                    </a:lnTo>
                    <a:lnTo>
                      <a:pt x="14" y="12"/>
                    </a:lnTo>
                    <a:lnTo>
                      <a:pt x="18" y="12"/>
                    </a:lnTo>
                    <a:lnTo>
                      <a:pt x="24" y="12"/>
                    </a:lnTo>
                    <a:lnTo>
                      <a:pt x="22" y="10"/>
                    </a:lnTo>
                    <a:lnTo>
                      <a:pt x="12" y="0"/>
                    </a:lnTo>
                    <a:close/>
                  </a:path>
                </a:pathLst>
              </a:custGeom>
              <a:solidFill>
                <a:srgbClr val="0071B4">
                  <a:alpha val="34901"/>
                </a:srgbClr>
              </a:solidFill>
              <a:ln w="9525">
                <a:noFill/>
                <a:round/>
                <a:headEnd/>
                <a:tailEnd/>
              </a:ln>
            </p:spPr>
            <p:txBody>
              <a:bodyPr/>
              <a:lstStyle/>
              <a:p>
                <a:endParaRPr lang="en-US"/>
              </a:p>
            </p:txBody>
          </p:sp>
          <p:sp>
            <p:nvSpPr>
              <p:cNvPr id="13966" name="Freeform 19"/>
              <p:cNvSpPr>
                <a:spLocks/>
              </p:cNvSpPr>
              <p:nvPr/>
            </p:nvSpPr>
            <p:spPr bwMode="auto">
              <a:xfrm>
                <a:off x="1626" y="1425"/>
                <a:ext cx="8" cy="8"/>
              </a:xfrm>
              <a:custGeom>
                <a:avLst/>
                <a:gdLst>
                  <a:gd name="T0" fmla="*/ 0 w 8"/>
                  <a:gd name="T1" fmla="*/ 6 h 8"/>
                  <a:gd name="T2" fmla="*/ 8 w 8"/>
                  <a:gd name="T3" fmla="*/ 8 h 8"/>
                  <a:gd name="T4" fmla="*/ 2 w 8"/>
                  <a:gd name="T5" fmla="*/ 0 h 8"/>
                  <a:gd name="T6" fmla="*/ 0 w 8"/>
                  <a:gd name="T7" fmla="*/ 4 h 8"/>
                  <a:gd name="T8" fmla="*/ 0 w 8"/>
                  <a:gd name="T9" fmla="*/ 6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6"/>
                    </a:moveTo>
                    <a:lnTo>
                      <a:pt x="8" y="8"/>
                    </a:lnTo>
                    <a:lnTo>
                      <a:pt x="2" y="0"/>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3967" name="Freeform 20"/>
              <p:cNvSpPr>
                <a:spLocks/>
              </p:cNvSpPr>
              <p:nvPr/>
            </p:nvSpPr>
            <p:spPr bwMode="auto">
              <a:xfrm>
                <a:off x="1721" y="1444"/>
                <a:ext cx="12" cy="20"/>
              </a:xfrm>
              <a:custGeom>
                <a:avLst/>
                <a:gdLst>
                  <a:gd name="T0" fmla="*/ 10 w 12"/>
                  <a:gd name="T1" fmla="*/ 4 h 20"/>
                  <a:gd name="T2" fmla="*/ 6 w 12"/>
                  <a:gd name="T3" fmla="*/ 0 h 20"/>
                  <a:gd name="T4" fmla="*/ 6 w 12"/>
                  <a:gd name="T5" fmla="*/ 0 h 20"/>
                  <a:gd name="T6" fmla="*/ 6 w 12"/>
                  <a:gd name="T7" fmla="*/ 2 h 20"/>
                  <a:gd name="T8" fmla="*/ 4 w 12"/>
                  <a:gd name="T9" fmla="*/ 4 h 20"/>
                  <a:gd name="T10" fmla="*/ 4 w 12"/>
                  <a:gd name="T11" fmla="*/ 6 h 20"/>
                  <a:gd name="T12" fmla="*/ 2 w 12"/>
                  <a:gd name="T13" fmla="*/ 12 h 20"/>
                  <a:gd name="T14" fmla="*/ 2 w 12"/>
                  <a:gd name="T15" fmla="*/ 14 h 20"/>
                  <a:gd name="T16" fmla="*/ 0 w 12"/>
                  <a:gd name="T17" fmla="*/ 16 h 20"/>
                  <a:gd name="T18" fmla="*/ 6 w 12"/>
                  <a:gd name="T19" fmla="*/ 20 h 20"/>
                  <a:gd name="T20" fmla="*/ 6 w 12"/>
                  <a:gd name="T21" fmla="*/ 18 h 20"/>
                  <a:gd name="T22" fmla="*/ 6 w 12"/>
                  <a:gd name="T23" fmla="*/ 16 h 20"/>
                  <a:gd name="T24" fmla="*/ 12 w 12"/>
                  <a:gd name="T25" fmla="*/ 16 h 20"/>
                  <a:gd name="T26" fmla="*/ 10 w 12"/>
                  <a:gd name="T27" fmla="*/ 14 h 20"/>
                  <a:gd name="T28" fmla="*/ 8 w 12"/>
                  <a:gd name="T29" fmla="*/ 12 h 20"/>
                  <a:gd name="T30" fmla="*/ 10 w 12"/>
                  <a:gd name="T31" fmla="*/ 4 h 20"/>
                  <a:gd name="T32" fmla="*/ 10 w 12"/>
                  <a:gd name="T33" fmla="*/ 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20"/>
                  <a:gd name="T53" fmla="*/ 12 w 12"/>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20">
                    <a:moveTo>
                      <a:pt x="10" y="4"/>
                    </a:moveTo>
                    <a:lnTo>
                      <a:pt x="6" y="0"/>
                    </a:lnTo>
                    <a:lnTo>
                      <a:pt x="6" y="2"/>
                    </a:lnTo>
                    <a:lnTo>
                      <a:pt x="4" y="4"/>
                    </a:lnTo>
                    <a:lnTo>
                      <a:pt x="4" y="6"/>
                    </a:lnTo>
                    <a:lnTo>
                      <a:pt x="2" y="12"/>
                    </a:lnTo>
                    <a:lnTo>
                      <a:pt x="2" y="14"/>
                    </a:lnTo>
                    <a:lnTo>
                      <a:pt x="0" y="16"/>
                    </a:lnTo>
                    <a:lnTo>
                      <a:pt x="6" y="20"/>
                    </a:lnTo>
                    <a:lnTo>
                      <a:pt x="6" y="18"/>
                    </a:lnTo>
                    <a:lnTo>
                      <a:pt x="6" y="16"/>
                    </a:lnTo>
                    <a:lnTo>
                      <a:pt x="12" y="16"/>
                    </a:lnTo>
                    <a:lnTo>
                      <a:pt x="10" y="14"/>
                    </a:lnTo>
                    <a:lnTo>
                      <a:pt x="8" y="12"/>
                    </a:lnTo>
                    <a:lnTo>
                      <a:pt x="10" y="4"/>
                    </a:lnTo>
                    <a:close/>
                  </a:path>
                </a:pathLst>
              </a:custGeom>
              <a:solidFill>
                <a:srgbClr val="0071B4">
                  <a:alpha val="34901"/>
                </a:srgbClr>
              </a:solidFill>
              <a:ln w="9525">
                <a:noFill/>
                <a:round/>
                <a:headEnd/>
                <a:tailEnd/>
              </a:ln>
            </p:spPr>
            <p:txBody>
              <a:bodyPr/>
              <a:lstStyle/>
              <a:p>
                <a:endParaRPr lang="en-US"/>
              </a:p>
            </p:txBody>
          </p:sp>
          <p:sp>
            <p:nvSpPr>
              <p:cNvPr id="13968" name="Freeform 21"/>
              <p:cNvSpPr>
                <a:spLocks/>
              </p:cNvSpPr>
              <p:nvPr/>
            </p:nvSpPr>
            <p:spPr bwMode="auto">
              <a:xfrm>
                <a:off x="4099" y="1132"/>
                <a:ext cx="14" cy="10"/>
              </a:xfrm>
              <a:custGeom>
                <a:avLst/>
                <a:gdLst>
                  <a:gd name="T0" fmla="*/ 1 w 7"/>
                  <a:gd name="T1" fmla="*/ 5 h 5"/>
                  <a:gd name="T2" fmla="*/ 3 w 7"/>
                  <a:gd name="T3" fmla="*/ 4 h 5"/>
                  <a:gd name="T4" fmla="*/ 5 w 7"/>
                  <a:gd name="T5" fmla="*/ 4 h 5"/>
                  <a:gd name="T6" fmla="*/ 7 w 7"/>
                  <a:gd name="T7" fmla="*/ 3 h 5"/>
                  <a:gd name="T8" fmla="*/ 7 w 7"/>
                  <a:gd name="T9" fmla="*/ 0 h 5"/>
                  <a:gd name="T10" fmla="*/ 6 w 7"/>
                  <a:gd name="T11" fmla="*/ 0 h 5"/>
                  <a:gd name="T12" fmla="*/ 3 w 7"/>
                  <a:gd name="T13" fmla="*/ 0 h 5"/>
                  <a:gd name="T14" fmla="*/ 2 w 7"/>
                  <a:gd name="T15" fmla="*/ 1 h 5"/>
                  <a:gd name="T16" fmla="*/ 1 w 7"/>
                  <a:gd name="T17" fmla="*/ 5 h 5"/>
                  <a:gd name="T18" fmla="*/ 1 w 7"/>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5"/>
                  <a:gd name="T32" fmla="*/ 7 w 7"/>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5">
                    <a:moveTo>
                      <a:pt x="1" y="5"/>
                    </a:moveTo>
                    <a:cubicBezTo>
                      <a:pt x="2" y="5"/>
                      <a:pt x="2" y="4"/>
                      <a:pt x="3" y="4"/>
                    </a:cubicBezTo>
                    <a:cubicBezTo>
                      <a:pt x="4" y="4"/>
                      <a:pt x="4" y="4"/>
                      <a:pt x="5" y="4"/>
                    </a:cubicBezTo>
                    <a:cubicBezTo>
                      <a:pt x="6" y="4"/>
                      <a:pt x="7" y="4"/>
                      <a:pt x="7" y="3"/>
                    </a:cubicBezTo>
                    <a:cubicBezTo>
                      <a:pt x="7" y="2"/>
                      <a:pt x="7" y="0"/>
                      <a:pt x="7" y="0"/>
                    </a:cubicBezTo>
                    <a:cubicBezTo>
                      <a:pt x="6" y="0"/>
                      <a:pt x="6" y="0"/>
                      <a:pt x="6" y="0"/>
                    </a:cubicBezTo>
                    <a:cubicBezTo>
                      <a:pt x="5" y="0"/>
                      <a:pt x="4" y="0"/>
                      <a:pt x="3" y="0"/>
                    </a:cubicBezTo>
                    <a:cubicBezTo>
                      <a:pt x="2" y="0"/>
                      <a:pt x="2" y="0"/>
                      <a:pt x="2" y="1"/>
                    </a:cubicBezTo>
                    <a:cubicBezTo>
                      <a:pt x="2" y="3"/>
                      <a:pt x="0" y="4"/>
                      <a:pt x="1" y="5"/>
                    </a:cubicBezTo>
                    <a:cubicBezTo>
                      <a:pt x="1" y="5"/>
                      <a:pt x="1" y="5"/>
                      <a:pt x="1" y="5"/>
                    </a:cubicBezTo>
                    <a:close/>
                  </a:path>
                </a:pathLst>
              </a:custGeom>
              <a:solidFill>
                <a:srgbClr val="0071B4">
                  <a:alpha val="34901"/>
                </a:srgbClr>
              </a:solidFill>
              <a:ln w="9525">
                <a:noFill/>
                <a:round/>
                <a:headEnd/>
                <a:tailEnd/>
              </a:ln>
            </p:spPr>
            <p:txBody>
              <a:bodyPr/>
              <a:lstStyle/>
              <a:p>
                <a:endParaRPr lang="en-US"/>
              </a:p>
            </p:txBody>
          </p:sp>
          <p:sp>
            <p:nvSpPr>
              <p:cNvPr id="13969" name="Rectangle 22"/>
              <p:cNvSpPr>
                <a:spLocks noChangeArrowheads="1"/>
              </p:cNvSpPr>
              <p:nvPr/>
            </p:nvSpPr>
            <p:spPr bwMode="auto">
              <a:xfrm>
                <a:off x="4140" y="1180"/>
                <a:ext cx="1" cy="1"/>
              </a:xfrm>
              <a:prstGeom prst="rect">
                <a:avLst/>
              </a:prstGeom>
              <a:solidFill>
                <a:srgbClr val="0071B4">
                  <a:alpha val="34901"/>
                </a:srgbClr>
              </a:solidFill>
              <a:ln w="9525">
                <a:noFill/>
                <a:miter lim="800000"/>
                <a:headEnd/>
                <a:tailEnd/>
              </a:ln>
            </p:spPr>
            <p:txBody>
              <a:bodyPr/>
              <a:lstStyle/>
              <a:p>
                <a:endParaRPr lang="en-US"/>
              </a:p>
            </p:txBody>
          </p:sp>
          <p:sp>
            <p:nvSpPr>
              <p:cNvPr id="13970" name="Freeform 23"/>
              <p:cNvSpPr>
                <a:spLocks/>
              </p:cNvSpPr>
              <p:nvPr/>
            </p:nvSpPr>
            <p:spPr bwMode="auto">
              <a:xfrm>
                <a:off x="4105" y="1088"/>
                <a:ext cx="63" cy="92"/>
              </a:xfrm>
              <a:custGeom>
                <a:avLst/>
                <a:gdLst>
                  <a:gd name="T0" fmla="*/ 8 w 32"/>
                  <a:gd name="T1" fmla="*/ 17 h 46"/>
                  <a:gd name="T2" fmla="*/ 5 w 32"/>
                  <a:gd name="T3" fmla="*/ 19 h 46"/>
                  <a:gd name="T4" fmla="*/ 12 w 32"/>
                  <a:gd name="T5" fmla="*/ 20 h 46"/>
                  <a:gd name="T6" fmla="*/ 12 w 32"/>
                  <a:gd name="T7" fmla="*/ 24 h 46"/>
                  <a:gd name="T8" fmla="*/ 14 w 32"/>
                  <a:gd name="T9" fmla="*/ 27 h 46"/>
                  <a:gd name="T10" fmla="*/ 13 w 32"/>
                  <a:gd name="T11" fmla="*/ 31 h 46"/>
                  <a:gd name="T12" fmla="*/ 12 w 32"/>
                  <a:gd name="T13" fmla="*/ 32 h 46"/>
                  <a:gd name="T14" fmla="*/ 11 w 32"/>
                  <a:gd name="T15" fmla="*/ 32 h 46"/>
                  <a:gd name="T16" fmla="*/ 10 w 32"/>
                  <a:gd name="T17" fmla="*/ 28 h 46"/>
                  <a:gd name="T18" fmla="*/ 10 w 32"/>
                  <a:gd name="T19" fmla="*/ 28 h 46"/>
                  <a:gd name="T20" fmla="*/ 8 w 32"/>
                  <a:gd name="T21" fmla="*/ 28 h 46"/>
                  <a:gd name="T22" fmla="*/ 7 w 32"/>
                  <a:gd name="T23" fmla="*/ 28 h 46"/>
                  <a:gd name="T24" fmla="*/ 3 w 32"/>
                  <a:gd name="T25" fmla="*/ 29 h 46"/>
                  <a:gd name="T26" fmla="*/ 1 w 32"/>
                  <a:gd name="T27" fmla="*/ 33 h 46"/>
                  <a:gd name="T28" fmla="*/ 0 w 32"/>
                  <a:gd name="T29" fmla="*/ 39 h 46"/>
                  <a:gd name="T30" fmla="*/ 1 w 32"/>
                  <a:gd name="T31" fmla="*/ 41 h 46"/>
                  <a:gd name="T32" fmla="*/ 2 w 32"/>
                  <a:gd name="T33" fmla="*/ 40 h 46"/>
                  <a:gd name="T34" fmla="*/ 9 w 32"/>
                  <a:gd name="T35" fmla="*/ 44 h 46"/>
                  <a:gd name="T36" fmla="*/ 14 w 32"/>
                  <a:gd name="T37" fmla="*/ 46 h 46"/>
                  <a:gd name="T38" fmla="*/ 16 w 32"/>
                  <a:gd name="T39" fmla="*/ 44 h 46"/>
                  <a:gd name="T40" fmla="*/ 17 w 32"/>
                  <a:gd name="T41" fmla="*/ 43 h 46"/>
                  <a:gd name="T42" fmla="*/ 18 w 32"/>
                  <a:gd name="T43" fmla="*/ 43 h 46"/>
                  <a:gd name="T44" fmla="*/ 18 w 32"/>
                  <a:gd name="T45" fmla="*/ 43 h 46"/>
                  <a:gd name="T46" fmla="*/ 21 w 32"/>
                  <a:gd name="T47" fmla="*/ 43 h 46"/>
                  <a:gd name="T48" fmla="*/ 21 w 32"/>
                  <a:gd name="T49" fmla="*/ 41 h 46"/>
                  <a:gd name="T50" fmla="*/ 22 w 32"/>
                  <a:gd name="T51" fmla="*/ 38 h 46"/>
                  <a:gd name="T52" fmla="*/ 24 w 32"/>
                  <a:gd name="T53" fmla="*/ 35 h 46"/>
                  <a:gd name="T54" fmla="*/ 27 w 32"/>
                  <a:gd name="T55" fmla="*/ 33 h 46"/>
                  <a:gd name="T56" fmla="*/ 29 w 32"/>
                  <a:gd name="T57" fmla="*/ 32 h 46"/>
                  <a:gd name="T58" fmla="*/ 31 w 32"/>
                  <a:gd name="T59" fmla="*/ 33 h 46"/>
                  <a:gd name="T60" fmla="*/ 31 w 32"/>
                  <a:gd name="T61" fmla="*/ 31 h 46"/>
                  <a:gd name="T62" fmla="*/ 32 w 32"/>
                  <a:gd name="T63" fmla="*/ 29 h 46"/>
                  <a:gd name="T64" fmla="*/ 32 w 32"/>
                  <a:gd name="T65" fmla="*/ 26 h 46"/>
                  <a:gd name="T66" fmla="*/ 31 w 32"/>
                  <a:gd name="T67" fmla="*/ 23 h 46"/>
                  <a:gd name="T68" fmla="*/ 31 w 32"/>
                  <a:gd name="T69" fmla="*/ 18 h 46"/>
                  <a:gd name="T70" fmla="*/ 30 w 32"/>
                  <a:gd name="T71" fmla="*/ 16 h 46"/>
                  <a:gd name="T72" fmla="*/ 29 w 32"/>
                  <a:gd name="T73" fmla="*/ 13 h 46"/>
                  <a:gd name="T74" fmla="*/ 31 w 32"/>
                  <a:gd name="T75" fmla="*/ 10 h 46"/>
                  <a:gd name="T76" fmla="*/ 31 w 32"/>
                  <a:gd name="T77" fmla="*/ 7 h 46"/>
                  <a:gd name="T78" fmla="*/ 30 w 32"/>
                  <a:gd name="T79" fmla="*/ 5 h 46"/>
                  <a:gd name="T80" fmla="*/ 26 w 32"/>
                  <a:gd name="T81" fmla="*/ 2 h 46"/>
                  <a:gd name="T82" fmla="*/ 24 w 32"/>
                  <a:gd name="T83" fmla="*/ 0 h 46"/>
                  <a:gd name="T84" fmla="*/ 21 w 32"/>
                  <a:gd name="T85" fmla="*/ 3 h 46"/>
                  <a:gd name="T86" fmla="*/ 20 w 32"/>
                  <a:gd name="T87" fmla="*/ 5 h 46"/>
                  <a:gd name="T88" fmla="*/ 19 w 32"/>
                  <a:gd name="T89" fmla="*/ 6 h 46"/>
                  <a:gd name="T90" fmla="*/ 19 w 32"/>
                  <a:gd name="T91" fmla="*/ 9 h 46"/>
                  <a:gd name="T92" fmla="*/ 18 w 32"/>
                  <a:gd name="T93" fmla="*/ 10 h 46"/>
                  <a:gd name="T94" fmla="*/ 17 w 32"/>
                  <a:gd name="T95" fmla="*/ 10 h 46"/>
                  <a:gd name="T96" fmla="*/ 14 w 32"/>
                  <a:gd name="T97" fmla="*/ 9 h 46"/>
                  <a:gd name="T98" fmla="*/ 11 w 32"/>
                  <a:gd name="T99" fmla="*/ 11 h 46"/>
                  <a:gd name="T100" fmla="*/ 8 w 32"/>
                  <a:gd name="T101" fmla="*/ 12 h 46"/>
                  <a:gd name="T102" fmla="*/ 8 w 32"/>
                  <a:gd name="T103" fmla="*/ 14 h 46"/>
                  <a:gd name="T104" fmla="*/ 8 w 32"/>
                  <a:gd name="T105" fmla="*/ 17 h 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2"/>
                  <a:gd name="T160" fmla="*/ 0 h 46"/>
                  <a:gd name="T161" fmla="*/ 32 w 32"/>
                  <a:gd name="T162" fmla="*/ 46 h 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2" h="46">
                    <a:moveTo>
                      <a:pt x="8" y="17"/>
                    </a:moveTo>
                    <a:cubicBezTo>
                      <a:pt x="8" y="18"/>
                      <a:pt x="5" y="18"/>
                      <a:pt x="5" y="19"/>
                    </a:cubicBezTo>
                    <a:cubicBezTo>
                      <a:pt x="4" y="19"/>
                      <a:pt x="12" y="20"/>
                      <a:pt x="12" y="20"/>
                    </a:cubicBezTo>
                    <a:cubicBezTo>
                      <a:pt x="12" y="24"/>
                      <a:pt x="12" y="24"/>
                      <a:pt x="12" y="24"/>
                    </a:cubicBezTo>
                    <a:cubicBezTo>
                      <a:pt x="12" y="24"/>
                      <a:pt x="13" y="26"/>
                      <a:pt x="14" y="27"/>
                    </a:cubicBezTo>
                    <a:cubicBezTo>
                      <a:pt x="15" y="28"/>
                      <a:pt x="13" y="29"/>
                      <a:pt x="13" y="31"/>
                    </a:cubicBezTo>
                    <a:cubicBezTo>
                      <a:pt x="13" y="32"/>
                      <a:pt x="12" y="32"/>
                      <a:pt x="12" y="32"/>
                    </a:cubicBezTo>
                    <a:cubicBezTo>
                      <a:pt x="11" y="32"/>
                      <a:pt x="11" y="32"/>
                      <a:pt x="11" y="32"/>
                    </a:cubicBezTo>
                    <a:cubicBezTo>
                      <a:pt x="11" y="32"/>
                      <a:pt x="10" y="29"/>
                      <a:pt x="10" y="28"/>
                    </a:cubicBezTo>
                    <a:cubicBezTo>
                      <a:pt x="10" y="28"/>
                      <a:pt x="10" y="28"/>
                      <a:pt x="10" y="28"/>
                    </a:cubicBezTo>
                    <a:cubicBezTo>
                      <a:pt x="10" y="28"/>
                      <a:pt x="8" y="28"/>
                      <a:pt x="8" y="28"/>
                    </a:cubicBezTo>
                    <a:cubicBezTo>
                      <a:pt x="7" y="28"/>
                      <a:pt x="7" y="28"/>
                      <a:pt x="7" y="28"/>
                    </a:cubicBezTo>
                    <a:cubicBezTo>
                      <a:pt x="7" y="28"/>
                      <a:pt x="4" y="29"/>
                      <a:pt x="3" y="29"/>
                    </a:cubicBezTo>
                    <a:cubicBezTo>
                      <a:pt x="2" y="29"/>
                      <a:pt x="1" y="32"/>
                      <a:pt x="1" y="33"/>
                    </a:cubicBezTo>
                    <a:cubicBezTo>
                      <a:pt x="0" y="34"/>
                      <a:pt x="0" y="36"/>
                      <a:pt x="0" y="39"/>
                    </a:cubicBezTo>
                    <a:cubicBezTo>
                      <a:pt x="0" y="40"/>
                      <a:pt x="0" y="41"/>
                      <a:pt x="1" y="41"/>
                    </a:cubicBezTo>
                    <a:cubicBezTo>
                      <a:pt x="1" y="41"/>
                      <a:pt x="2" y="40"/>
                      <a:pt x="2" y="40"/>
                    </a:cubicBezTo>
                    <a:cubicBezTo>
                      <a:pt x="2" y="40"/>
                      <a:pt x="9" y="43"/>
                      <a:pt x="9" y="44"/>
                    </a:cubicBezTo>
                    <a:cubicBezTo>
                      <a:pt x="14" y="46"/>
                      <a:pt x="14" y="46"/>
                      <a:pt x="14" y="46"/>
                    </a:cubicBezTo>
                    <a:cubicBezTo>
                      <a:pt x="14" y="46"/>
                      <a:pt x="15" y="45"/>
                      <a:pt x="16" y="44"/>
                    </a:cubicBezTo>
                    <a:cubicBezTo>
                      <a:pt x="16" y="43"/>
                      <a:pt x="17" y="43"/>
                      <a:pt x="17" y="43"/>
                    </a:cubicBezTo>
                    <a:cubicBezTo>
                      <a:pt x="18" y="43"/>
                      <a:pt x="18" y="43"/>
                      <a:pt x="18" y="43"/>
                    </a:cubicBezTo>
                    <a:cubicBezTo>
                      <a:pt x="18" y="43"/>
                      <a:pt x="18" y="43"/>
                      <a:pt x="18" y="43"/>
                    </a:cubicBezTo>
                    <a:cubicBezTo>
                      <a:pt x="18" y="43"/>
                      <a:pt x="20" y="43"/>
                      <a:pt x="21" y="43"/>
                    </a:cubicBezTo>
                    <a:cubicBezTo>
                      <a:pt x="22" y="43"/>
                      <a:pt x="21" y="41"/>
                      <a:pt x="21" y="41"/>
                    </a:cubicBezTo>
                    <a:cubicBezTo>
                      <a:pt x="22" y="38"/>
                      <a:pt x="22" y="38"/>
                      <a:pt x="22" y="38"/>
                    </a:cubicBezTo>
                    <a:cubicBezTo>
                      <a:pt x="22" y="38"/>
                      <a:pt x="23" y="36"/>
                      <a:pt x="24" y="35"/>
                    </a:cubicBezTo>
                    <a:cubicBezTo>
                      <a:pt x="25" y="34"/>
                      <a:pt x="26" y="34"/>
                      <a:pt x="27" y="33"/>
                    </a:cubicBezTo>
                    <a:cubicBezTo>
                      <a:pt x="28" y="32"/>
                      <a:pt x="29" y="32"/>
                      <a:pt x="29" y="32"/>
                    </a:cubicBezTo>
                    <a:cubicBezTo>
                      <a:pt x="30" y="32"/>
                      <a:pt x="31" y="33"/>
                      <a:pt x="31" y="33"/>
                    </a:cubicBezTo>
                    <a:cubicBezTo>
                      <a:pt x="31" y="33"/>
                      <a:pt x="31" y="32"/>
                      <a:pt x="31" y="31"/>
                    </a:cubicBezTo>
                    <a:cubicBezTo>
                      <a:pt x="31" y="30"/>
                      <a:pt x="32" y="29"/>
                      <a:pt x="32" y="29"/>
                    </a:cubicBezTo>
                    <a:cubicBezTo>
                      <a:pt x="32" y="29"/>
                      <a:pt x="32" y="27"/>
                      <a:pt x="32" y="26"/>
                    </a:cubicBezTo>
                    <a:cubicBezTo>
                      <a:pt x="32" y="25"/>
                      <a:pt x="31" y="24"/>
                      <a:pt x="31" y="23"/>
                    </a:cubicBezTo>
                    <a:cubicBezTo>
                      <a:pt x="30" y="22"/>
                      <a:pt x="31" y="20"/>
                      <a:pt x="31" y="18"/>
                    </a:cubicBezTo>
                    <a:cubicBezTo>
                      <a:pt x="31" y="17"/>
                      <a:pt x="30" y="16"/>
                      <a:pt x="30" y="16"/>
                    </a:cubicBezTo>
                    <a:cubicBezTo>
                      <a:pt x="29" y="13"/>
                      <a:pt x="29" y="13"/>
                      <a:pt x="29" y="13"/>
                    </a:cubicBezTo>
                    <a:cubicBezTo>
                      <a:pt x="29" y="13"/>
                      <a:pt x="29" y="12"/>
                      <a:pt x="31" y="10"/>
                    </a:cubicBezTo>
                    <a:cubicBezTo>
                      <a:pt x="32" y="9"/>
                      <a:pt x="31" y="9"/>
                      <a:pt x="31" y="7"/>
                    </a:cubicBezTo>
                    <a:cubicBezTo>
                      <a:pt x="31" y="6"/>
                      <a:pt x="30" y="5"/>
                      <a:pt x="30" y="5"/>
                    </a:cubicBezTo>
                    <a:cubicBezTo>
                      <a:pt x="26" y="2"/>
                      <a:pt x="26" y="2"/>
                      <a:pt x="26" y="2"/>
                    </a:cubicBezTo>
                    <a:cubicBezTo>
                      <a:pt x="24" y="0"/>
                      <a:pt x="24" y="0"/>
                      <a:pt x="24" y="0"/>
                    </a:cubicBezTo>
                    <a:cubicBezTo>
                      <a:pt x="24" y="0"/>
                      <a:pt x="22" y="1"/>
                      <a:pt x="21" y="3"/>
                    </a:cubicBezTo>
                    <a:cubicBezTo>
                      <a:pt x="19" y="5"/>
                      <a:pt x="20" y="4"/>
                      <a:pt x="20" y="5"/>
                    </a:cubicBezTo>
                    <a:cubicBezTo>
                      <a:pt x="20" y="6"/>
                      <a:pt x="19" y="6"/>
                      <a:pt x="19" y="6"/>
                    </a:cubicBezTo>
                    <a:cubicBezTo>
                      <a:pt x="19" y="6"/>
                      <a:pt x="19" y="7"/>
                      <a:pt x="19" y="9"/>
                    </a:cubicBezTo>
                    <a:cubicBezTo>
                      <a:pt x="19" y="10"/>
                      <a:pt x="19" y="10"/>
                      <a:pt x="18" y="10"/>
                    </a:cubicBezTo>
                    <a:cubicBezTo>
                      <a:pt x="18" y="10"/>
                      <a:pt x="17" y="10"/>
                      <a:pt x="17" y="10"/>
                    </a:cubicBezTo>
                    <a:cubicBezTo>
                      <a:pt x="14" y="9"/>
                      <a:pt x="14" y="9"/>
                      <a:pt x="14" y="9"/>
                    </a:cubicBezTo>
                    <a:cubicBezTo>
                      <a:pt x="14" y="9"/>
                      <a:pt x="12" y="10"/>
                      <a:pt x="11" y="11"/>
                    </a:cubicBezTo>
                    <a:cubicBezTo>
                      <a:pt x="10" y="12"/>
                      <a:pt x="8" y="12"/>
                      <a:pt x="8" y="12"/>
                    </a:cubicBezTo>
                    <a:cubicBezTo>
                      <a:pt x="8" y="14"/>
                      <a:pt x="8" y="14"/>
                      <a:pt x="8" y="14"/>
                    </a:cubicBezTo>
                    <a:cubicBezTo>
                      <a:pt x="8" y="14"/>
                      <a:pt x="8" y="16"/>
                      <a:pt x="8" y="17"/>
                    </a:cubicBezTo>
                    <a:close/>
                  </a:path>
                </a:pathLst>
              </a:custGeom>
              <a:solidFill>
                <a:srgbClr val="0071B4">
                  <a:alpha val="34901"/>
                </a:srgbClr>
              </a:solidFill>
              <a:ln w="9525">
                <a:noFill/>
                <a:round/>
                <a:headEnd/>
                <a:tailEnd/>
              </a:ln>
            </p:spPr>
            <p:txBody>
              <a:bodyPr/>
              <a:lstStyle/>
              <a:p>
                <a:endParaRPr lang="en-US"/>
              </a:p>
            </p:txBody>
          </p:sp>
          <p:sp>
            <p:nvSpPr>
              <p:cNvPr id="13971" name="Freeform 24"/>
              <p:cNvSpPr>
                <a:spLocks/>
              </p:cNvSpPr>
              <p:nvPr/>
            </p:nvSpPr>
            <p:spPr bwMode="auto">
              <a:xfrm>
                <a:off x="4103" y="1180"/>
                <a:ext cx="35" cy="28"/>
              </a:xfrm>
              <a:custGeom>
                <a:avLst/>
                <a:gdLst>
                  <a:gd name="T0" fmla="*/ 12 w 35"/>
                  <a:gd name="T1" fmla="*/ 22 h 28"/>
                  <a:gd name="T2" fmla="*/ 10 w 35"/>
                  <a:gd name="T3" fmla="*/ 24 h 28"/>
                  <a:gd name="T4" fmla="*/ 6 w 35"/>
                  <a:gd name="T5" fmla="*/ 20 h 28"/>
                  <a:gd name="T6" fmla="*/ 2 w 35"/>
                  <a:gd name="T7" fmla="*/ 20 h 28"/>
                  <a:gd name="T8" fmla="*/ 2 w 35"/>
                  <a:gd name="T9" fmla="*/ 22 h 28"/>
                  <a:gd name="T10" fmla="*/ 10 w 35"/>
                  <a:gd name="T11" fmla="*/ 28 h 28"/>
                  <a:gd name="T12" fmla="*/ 13 w 35"/>
                  <a:gd name="T13" fmla="*/ 24 h 28"/>
                  <a:gd name="T14" fmla="*/ 15 w 35"/>
                  <a:gd name="T15" fmla="*/ 24 h 28"/>
                  <a:gd name="T16" fmla="*/ 19 w 35"/>
                  <a:gd name="T17" fmla="*/ 26 h 28"/>
                  <a:gd name="T18" fmla="*/ 23 w 35"/>
                  <a:gd name="T19" fmla="*/ 22 h 28"/>
                  <a:gd name="T20" fmla="*/ 31 w 35"/>
                  <a:gd name="T21" fmla="*/ 14 h 28"/>
                  <a:gd name="T22" fmla="*/ 33 w 35"/>
                  <a:gd name="T23" fmla="*/ 12 h 28"/>
                  <a:gd name="T24" fmla="*/ 35 w 35"/>
                  <a:gd name="T25" fmla="*/ 8 h 28"/>
                  <a:gd name="T26" fmla="*/ 35 w 35"/>
                  <a:gd name="T27" fmla="*/ 6 h 28"/>
                  <a:gd name="T28" fmla="*/ 27 w 35"/>
                  <a:gd name="T29" fmla="*/ 0 h 28"/>
                  <a:gd name="T30" fmla="*/ 2 w 35"/>
                  <a:gd name="T31" fmla="*/ 0 h 28"/>
                  <a:gd name="T32" fmla="*/ 0 w 35"/>
                  <a:gd name="T33" fmla="*/ 2 h 28"/>
                  <a:gd name="T34" fmla="*/ 0 w 35"/>
                  <a:gd name="T35" fmla="*/ 6 h 28"/>
                  <a:gd name="T36" fmla="*/ 4 w 35"/>
                  <a:gd name="T37" fmla="*/ 6 h 28"/>
                  <a:gd name="T38" fmla="*/ 4 w 35"/>
                  <a:gd name="T39" fmla="*/ 12 h 28"/>
                  <a:gd name="T40" fmla="*/ 2 w 35"/>
                  <a:gd name="T41" fmla="*/ 12 h 28"/>
                  <a:gd name="T42" fmla="*/ 12 w 35"/>
                  <a:gd name="T43" fmla="*/ 16 h 28"/>
                  <a:gd name="T44" fmla="*/ 15 w 35"/>
                  <a:gd name="T45" fmla="*/ 20 h 28"/>
                  <a:gd name="T46" fmla="*/ 15 w 35"/>
                  <a:gd name="T47" fmla="*/ 22 h 28"/>
                  <a:gd name="T48" fmla="*/ 12 w 35"/>
                  <a:gd name="T49" fmla="*/ 22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
                  <a:gd name="T76" fmla="*/ 0 h 28"/>
                  <a:gd name="T77" fmla="*/ 35 w 35"/>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 h="28">
                    <a:moveTo>
                      <a:pt x="12" y="22"/>
                    </a:moveTo>
                    <a:lnTo>
                      <a:pt x="10" y="24"/>
                    </a:lnTo>
                    <a:lnTo>
                      <a:pt x="6" y="20"/>
                    </a:lnTo>
                    <a:lnTo>
                      <a:pt x="2" y="20"/>
                    </a:lnTo>
                    <a:lnTo>
                      <a:pt x="2" y="22"/>
                    </a:lnTo>
                    <a:lnTo>
                      <a:pt x="10" y="28"/>
                    </a:lnTo>
                    <a:lnTo>
                      <a:pt x="13" y="24"/>
                    </a:lnTo>
                    <a:lnTo>
                      <a:pt x="15" y="24"/>
                    </a:lnTo>
                    <a:lnTo>
                      <a:pt x="19" y="26"/>
                    </a:lnTo>
                    <a:lnTo>
                      <a:pt x="23" y="22"/>
                    </a:lnTo>
                    <a:lnTo>
                      <a:pt x="31" y="14"/>
                    </a:lnTo>
                    <a:lnTo>
                      <a:pt x="33" y="12"/>
                    </a:lnTo>
                    <a:lnTo>
                      <a:pt x="35" y="8"/>
                    </a:lnTo>
                    <a:lnTo>
                      <a:pt x="35" y="6"/>
                    </a:lnTo>
                    <a:lnTo>
                      <a:pt x="27" y="0"/>
                    </a:lnTo>
                    <a:lnTo>
                      <a:pt x="2" y="0"/>
                    </a:lnTo>
                    <a:lnTo>
                      <a:pt x="0" y="2"/>
                    </a:lnTo>
                    <a:lnTo>
                      <a:pt x="0" y="6"/>
                    </a:lnTo>
                    <a:lnTo>
                      <a:pt x="4" y="6"/>
                    </a:lnTo>
                    <a:lnTo>
                      <a:pt x="4" y="12"/>
                    </a:lnTo>
                    <a:lnTo>
                      <a:pt x="2" y="12"/>
                    </a:lnTo>
                    <a:lnTo>
                      <a:pt x="12" y="16"/>
                    </a:lnTo>
                    <a:lnTo>
                      <a:pt x="15" y="20"/>
                    </a:lnTo>
                    <a:lnTo>
                      <a:pt x="15" y="22"/>
                    </a:lnTo>
                    <a:lnTo>
                      <a:pt x="12" y="22"/>
                    </a:lnTo>
                    <a:close/>
                  </a:path>
                </a:pathLst>
              </a:custGeom>
              <a:solidFill>
                <a:srgbClr val="0071B4">
                  <a:alpha val="34901"/>
                </a:srgbClr>
              </a:solidFill>
              <a:ln w="9525">
                <a:noFill/>
                <a:round/>
                <a:headEnd/>
                <a:tailEnd/>
              </a:ln>
            </p:spPr>
            <p:txBody>
              <a:bodyPr/>
              <a:lstStyle/>
              <a:p>
                <a:endParaRPr lang="en-US"/>
              </a:p>
            </p:txBody>
          </p:sp>
          <p:sp>
            <p:nvSpPr>
              <p:cNvPr id="13972" name="Freeform 25"/>
              <p:cNvSpPr>
                <a:spLocks/>
              </p:cNvSpPr>
              <p:nvPr/>
            </p:nvSpPr>
            <p:spPr bwMode="auto">
              <a:xfrm>
                <a:off x="4158" y="1381"/>
                <a:ext cx="18" cy="18"/>
              </a:xfrm>
              <a:custGeom>
                <a:avLst/>
                <a:gdLst>
                  <a:gd name="T0" fmla="*/ 8 w 18"/>
                  <a:gd name="T1" fmla="*/ 16 h 18"/>
                  <a:gd name="T2" fmla="*/ 8 w 18"/>
                  <a:gd name="T3" fmla="*/ 18 h 18"/>
                  <a:gd name="T4" fmla="*/ 8 w 18"/>
                  <a:gd name="T5" fmla="*/ 18 h 18"/>
                  <a:gd name="T6" fmla="*/ 12 w 18"/>
                  <a:gd name="T7" fmla="*/ 16 h 18"/>
                  <a:gd name="T8" fmla="*/ 16 w 18"/>
                  <a:gd name="T9" fmla="*/ 10 h 18"/>
                  <a:gd name="T10" fmla="*/ 16 w 18"/>
                  <a:gd name="T11" fmla="*/ 10 h 18"/>
                  <a:gd name="T12" fmla="*/ 18 w 18"/>
                  <a:gd name="T13" fmla="*/ 10 h 18"/>
                  <a:gd name="T14" fmla="*/ 18 w 18"/>
                  <a:gd name="T15" fmla="*/ 10 h 18"/>
                  <a:gd name="T16" fmla="*/ 18 w 18"/>
                  <a:gd name="T17" fmla="*/ 4 h 18"/>
                  <a:gd name="T18" fmla="*/ 16 w 18"/>
                  <a:gd name="T19" fmla="*/ 0 h 18"/>
                  <a:gd name="T20" fmla="*/ 12 w 18"/>
                  <a:gd name="T21" fmla="*/ 6 h 18"/>
                  <a:gd name="T22" fmla="*/ 8 w 18"/>
                  <a:gd name="T23" fmla="*/ 10 h 18"/>
                  <a:gd name="T24" fmla="*/ 6 w 18"/>
                  <a:gd name="T25" fmla="*/ 10 h 18"/>
                  <a:gd name="T26" fmla="*/ 0 w 18"/>
                  <a:gd name="T27" fmla="*/ 14 h 18"/>
                  <a:gd name="T28" fmla="*/ 2 w 18"/>
                  <a:gd name="T29" fmla="*/ 16 h 18"/>
                  <a:gd name="T30" fmla="*/ 6 w 18"/>
                  <a:gd name="T31" fmla="*/ 16 h 18"/>
                  <a:gd name="T32" fmla="*/ 10 w 18"/>
                  <a:gd name="T33" fmla="*/ 12 h 18"/>
                  <a:gd name="T34" fmla="*/ 10 w 18"/>
                  <a:gd name="T35" fmla="*/ 14 h 18"/>
                  <a:gd name="T36" fmla="*/ 10 w 18"/>
                  <a:gd name="T37" fmla="*/ 16 h 18"/>
                  <a:gd name="T38" fmla="*/ 8 w 18"/>
                  <a:gd name="T39" fmla="*/ 16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18"/>
                  <a:gd name="T62" fmla="*/ 18 w 18"/>
                  <a:gd name="T63" fmla="*/ 18 h 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18">
                    <a:moveTo>
                      <a:pt x="8" y="16"/>
                    </a:moveTo>
                    <a:lnTo>
                      <a:pt x="8" y="18"/>
                    </a:lnTo>
                    <a:lnTo>
                      <a:pt x="12" y="16"/>
                    </a:lnTo>
                    <a:lnTo>
                      <a:pt x="16" y="10"/>
                    </a:lnTo>
                    <a:lnTo>
                      <a:pt x="18" y="10"/>
                    </a:lnTo>
                    <a:lnTo>
                      <a:pt x="18" y="4"/>
                    </a:lnTo>
                    <a:lnTo>
                      <a:pt x="16" y="0"/>
                    </a:lnTo>
                    <a:lnTo>
                      <a:pt x="12" y="6"/>
                    </a:lnTo>
                    <a:lnTo>
                      <a:pt x="8" y="10"/>
                    </a:lnTo>
                    <a:lnTo>
                      <a:pt x="6" y="10"/>
                    </a:lnTo>
                    <a:lnTo>
                      <a:pt x="0" y="14"/>
                    </a:lnTo>
                    <a:lnTo>
                      <a:pt x="2" y="16"/>
                    </a:lnTo>
                    <a:lnTo>
                      <a:pt x="6" y="16"/>
                    </a:lnTo>
                    <a:lnTo>
                      <a:pt x="10" y="12"/>
                    </a:lnTo>
                    <a:lnTo>
                      <a:pt x="10" y="14"/>
                    </a:lnTo>
                    <a:lnTo>
                      <a:pt x="10" y="16"/>
                    </a:lnTo>
                    <a:lnTo>
                      <a:pt x="8" y="16"/>
                    </a:lnTo>
                    <a:close/>
                  </a:path>
                </a:pathLst>
              </a:custGeom>
              <a:solidFill>
                <a:srgbClr val="0071B4">
                  <a:alpha val="34901"/>
                </a:srgbClr>
              </a:solidFill>
              <a:ln w="9525">
                <a:noFill/>
                <a:round/>
                <a:headEnd/>
                <a:tailEnd/>
              </a:ln>
            </p:spPr>
            <p:txBody>
              <a:bodyPr/>
              <a:lstStyle/>
              <a:p>
                <a:endParaRPr lang="en-US"/>
              </a:p>
            </p:txBody>
          </p:sp>
          <p:sp>
            <p:nvSpPr>
              <p:cNvPr id="13973" name="Freeform 26"/>
              <p:cNvSpPr>
                <a:spLocks/>
              </p:cNvSpPr>
              <p:nvPr/>
            </p:nvSpPr>
            <p:spPr bwMode="auto">
              <a:xfrm>
                <a:off x="4085" y="1371"/>
                <a:ext cx="6" cy="12"/>
              </a:xfrm>
              <a:custGeom>
                <a:avLst/>
                <a:gdLst>
                  <a:gd name="T0" fmla="*/ 2 w 6"/>
                  <a:gd name="T1" fmla="*/ 12 h 12"/>
                  <a:gd name="T2" fmla="*/ 2 w 6"/>
                  <a:gd name="T3" fmla="*/ 10 h 12"/>
                  <a:gd name="T4" fmla="*/ 4 w 6"/>
                  <a:gd name="T5" fmla="*/ 12 h 12"/>
                  <a:gd name="T6" fmla="*/ 6 w 6"/>
                  <a:gd name="T7" fmla="*/ 10 h 12"/>
                  <a:gd name="T8" fmla="*/ 6 w 6"/>
                  <a:gd name="T9" fmla="*/ 6 h 12"/>
                  <a:gd name="T10" fmla="*/ 6 w 6"/>
                  <a:gd name="T11" fmla="*/ 6 h 12"/>
                  <a:gd name="T12" fmla="*/ 6 w 6"/>
                  <a:gd name="T13" fmla="*/ 4 h 12"/>
                  <a:gd name="T14" fmla="*/ 4 w 6"/>
                  <a:gd name="T15" fmla="*/ 4 h 12"/>
                  <a:gd name="T16" fmla="*/ 4 w 6"/>
                  <a:gd name="T17" fmla="*/ 0 h 12"/>
                  <a:gd name="T18" fmla="*/ 2 w 6"/>
                  <a:gd name="T19" fmla="*/ 2 h 12"/>
                  <a:gd name="T20" fmla="*/ 0 w 6"/>
                  <a:gd name="T21" fmla="*/ 4 h 12"/>
                  <a:gd name="T22" fmla="*/ 0 w 6"/>
                  <a:gd name="T23" fmla="*/ 6 h 12"/>
                  <a:gd name="T24" fmla="*/ 0 w 6"/>
                  <a:gd name="T25" fmla="*/ 10 h 12"/>
                  <a:gd name="T26" fmla="*/ 2 w 6"/>
                  <a:gd name="T27" fmla="*/ 12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12"/>
                  <a:gd name="T44" fmla="*/ 6 w 6"/>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12">
                    <a:moveTo>
                      <a:pt x="2" y="12"/>
                    </a:moveTo>
                    <a:lnTo>
                      <a:pt x="2" y="10"/>
                    </a:lnTo>
                    <a:lnTo>
                      <a:pt x="4" y="12"/>
                    </a:lnTo>
                    <a:lnTo>
                      <a:pt x="6" y="10"/>
                    </a:lnTo>
                    <a:lnTo>
                      <a:pt x="6" y="6"/>
                    </a:lnTo>
                    <a:lnTo>
                      <a:pt x="6" y="4"/>
                    </a:lnTo>
                    <a:lnTo>
                      <a:pt x="4" y="4"/>
                    </a:lnTo>
                    <a:lnTo>
                      <a:pt x="4" y="0"/>
                    </a:lnTo>
                    <a:lnTo>
                      <a:pt x="2" y="2"/>
                    </a:lnTo>
                    <a:lnTo>
                      <a:pt x="0" y="4"/>
                    </a:lnTo>
                    <a:lnTo>
                      <a:pt x="0" y="6"/>
                    </a:lnTo>
                    <a:lnTo>
                      <a:pt x="0" y="10"/>
                    </a:lnTo>
                    <a:lnTo>
                      <a:pt x="2" y="12"/>
                    </a:lnTo>
                    <a:close/>
                  </a:path>
                </a:pathLst>
              </a:custGeom>
              <a:solidFill>
                <a:srgbClr val="0071B4">
                  <a:alpha val="34901"/>
                </a:srgbClr>
              </a:solidFill>
              <a:ln w="9525">
                <a:noFill/>
                <a:round/>
                <a:headEnd/>
                <a:tailEnd/>
              </a:ln>
            </p:spPr>
            <p:txBody>
              <a:bodyPr/>
              <a:lstStyle/>
              <a:p>
                <a:endParaRPr lang="en-US"/>
              </a:p>
            </p:txBody>
          </p:sp>
          <p:sp>
            <p:nvSpPr>
              <p:cNvPr id="13974" name="Freeform 27"/>
              <p:cNvSpPr>
                <a:spLocks/>
              </p:cNvSpPr>
              <p:nvPr/>
            </p:nvSpPr>
            <p:spPr bwMode="auto">
              <a:xfrm>
                <a:off x="4160" y="1433"/>
                <a:ext cx="18" cy="9"/>
              </a:xfrm>
              <a:custGeom>
                <a:avLst/>
                <a:gdLst>
                  <a:gd name="T0" fmla="*/ 14 w 18"/>
                  <a:gd name="T1" fmla="*/ 2 h 9"/>
                  <a:gd name="T2" fmla="*/ 18 w 18"/>
                  <a:gd name="T3" fmla="*/ 4 h 9"/>
                  <a:gd name="T4" fmla="*/ 18 w 18"/>
                  <a:gd name="T5" fmla="*/ 8 h 9"/>
                  <a:gd name="T6" fmla="*/ 18 w 18"/>
                  <a:gd name="T7" fmla="*/ 4 h 9"/>
                  <a:gd name="T8" fmla="*/ 18 w 18"/>
                  <a:gd name="T9" fmla="*/ 4 h 9"/>
                  <a:gd name="T10" fmla="*/ 16 w 18"/>
                  <a:gd name="T11" fmla="*/ 2 h 9"/>
                  <a:gd name="T12" fmla="*/ 14 w 18"/>
                  <a:gd name="T13" fmla="*/ 0 h 9"/>
                  <a:gd name="T14" fmla="*/ 10 w 18"/>
                  <a:gd name="T15" fmla="*/ 4 h 9"/>
                  <a:gd name="T16" fmla="*/ 6 w 18"/>
                  <a:gd name="T17" fmla="*/ 0 h 9"/>
                  <a:gd name="T18" fmla="*/ 4 w 18"/>
                  <a:gd name="T19" fmla="*/ 2 h 9"/>
                  <a:gd name="T20" fmla="*/ 4 w 18"/>
                  <a:gd name="T21" fmla="*/ 4 h 9"/>
                  <a:gd name="T22" fmla="*/ 2 w 18"/>
                  <a:gd name="T23" fmla="*/ 6 h 9"/>
                  <a:gd name="T24" fmla="*/ 2 w 18"/>
                  <a:gd name="T25" fmla="*/ 4 h 9"/>
                  <a:gd name="T26" fmla="*/ 2 w 18"/>
                  <a:gd name="T27" fmla="*/ 2 h 9"/>
                  <a:gd name="T28" fmla="*/ 0 w 18"/>
                  <a:gd name="T29" fmla="*/ 2 h 9"/>
                  <a:gd name="T30" fmla="*/ 0 w 18"/>
                  <a:gd name="T31" fmla="*/ 6 h 9"/>
                  <a:gd name="T32" fmla="*/ 8 w 18"/>
                  <a:gd name="T33" fmla="*/ 9 h 9"/>
                  <a:gd name="T34" fmla="*/ 14 w 18"/>
                  <a:gd name="T35" fmla="*/ 9 h 9"/>
                  <a:gd name="T36" fmla="*/ 16 w 18"/>
                  <a:gd name="T37" fmla="*/ 6 h 9"/>
                  <a:gd name="T38" fmla="*/ 14 w 18"/>
                  <a:gd name="T39" fmla="*/ 6 h 9"/>
                  <a:gd name="T40" fmla="*/ 14 w 18"/>
                  <a:gd name="T41" fmla="*/ 4 h 9"/>
                  <a:gd name="T42" fmla="*/ 14 w 18"/>
                  <a:gd name="T43" fmla="*/ 2 h 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9"/>
                  <a:gd name="T68" fmla="*/ 18 w 18"/>
                  <a:gd name="T69" fmla="*/ 9 h 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9">
                    <a:moveTo>
                      <a:pt x="14" y="2"/>
                    </a:moveTo>
                    <a:lnTo>
                      <a:pt x="18" y="4"/>
                    </a:lnTo>
                    <a:lnTo>
                      <a:pt x="18" y="8"/>
                    </a:lnTo>
                    <a:lnTo>
                      <a:pt x="18" y="4"/>
                    </a:lnTo>
                    <a:lnTo>
                      <a:pt x="16" y="2"/>
                    </a:lnTo>
                    <a:lnTo>
                      <a:pt x="14" y="0"/>
                    </a:lnTo>
                    <a:lnTo>
                      <a:pt x="10" y="4"/>
                    </a:lnTo>
                    <a:lnTo>
                      <a:pt x="6" y="0"/>
                    </a:lnTo>
                    <a:lnTo>
                      <a:pt x="4" y="2"/>
                    </a:lnTo>
                    <a:lnTo>
                      <a:pt x="4" y="4"/>
                    </a:lnTo>
                    <a:lnTo>
                      <a:pt x="2" y="6"/>
                    </a:lnTo>
                    <a:lnTo>
                      <a:pt x="2" y="4"/>
                    </a:lnTo>
                    <a:lnTo>
                      <a:pt x="2" y="2"/>
                    </a:lnTo>
                    <a:lnTo>
                      <a:pt x="0" y="2"/>
                    </a:lnTo>
                    <a:lnTo>
                      <a:pt x="0" y="6"/>
                    </a:lnTo>
                    <a:lnTo>
                      <a:pt x="8" y="9"/>
                    </a:lnTo>
                    <a:lnTo>
                      <a:pt x="14" y="9"/>
                    </a:lnTo>
                    <a:lnTo>
                      <a:pt x="16" y="6"/>
                    </a:lnTo>
                    <a:lnTo>
                      <a:pt x="14" y="6"/>
                    </a:lnTo>
                    <a:lnTo>
                      <a:pt x="14" y="4"/>
                    </a:lnTo>
                    <a:lnTo>
                      <a:pt x="14" y="2"/>
                    </a:lnTo>
                    <a:close/>
                  </a:path>
                </a:pathLst>
              </a:custGeom>
              <a:solidFill>
                <a:srgbClr val="0071B4">
                  <a:alpha val="34901"/>
                </a:srgbClr>
              </a:solidFill>
              <a:ln w="9525">
                <a:noFill/>
                <a:round/>
                <a:headEnd/>
                <a:tailEnd/>
              </a:ln>
            </p:spPr>
            <p:txBody>
              <a:bodyPr/>
              <a:lstStyle/>
              <a:p>
                <a:endParaRPr lang="en-US"/>
              </a:p>
            </p:txBody>
          </p:sp>
          <p:sp>
            <p:nvSpPr>
              <p:cNvPr id="13975" name="Freeform 28"/>
              <p:cNvSpPr>
                <a:spLocks/>
              </p:cNvSpPr>
              <p:nvPr/>
            </p:nvSpPr>
            <p:spPr bwMode="auto">
              <a:xfrm>
                <a:off x="4101" y="1104"/>
                <a:ext cx="6" cy="2"/>
              </a:xfrm>
              <a:custGeom>
                <a:avLst/>
                <a:gdLst>
                  <a:gd name="T0" fmla="*/ 1 w 3"/>
                  <a:gd name="T1" fmla="*/ 1 h 1"/>
                  <a:gd name="T2" fmla="*/ 2 w 3"/>
                  <a:gd name="T3" fmla="*/ 1 h 1"/>
                  <a:gd name="T4" fmla="*/ 3 w 3"/>
                  <a:gd name="T5" fmla="*/ 1 h 1"/>
                  <a:gd name="T6" fmla="*/ 2 w 3"/>
                  <a:gd name="T7" fmla="*/ 0 h 1"/>
                  <a:gd name="T8" fmla="*/ 1 w 3"/>
                  <a:gd name="T9" fmla="*/ 1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1" y="1"/>
                    </a:moveTo>
                    <a:cubicBezTo>
                      <a:pt x="2" y="1"/>
                      <a:pt x="2" y="1"/>
                      <a:pt x="2" y="1"/>
                    </a:cubicBezTo>
                    <a:cubicBezTo>
                      <a:pt x="3" y="1"/>
                      <a:pt x="3" y="1"/>
                      <a:pt x="3" y="1"/>
                    </a:cubicBezTo>
                    <a:cubicBezTo>
                      <a:pt x="2" y="0"/>
                      <a:pt x="2" y="0"/>
                      <a:pt x="2" y="0"/>
                    </a:cubicBezTo>
                    <a:cubicBezTo>
                      <a:pt x="2" y="0"/>
                      <a:pt x="0" y="1"/>
                      <a:pt x="1" y="1"/>
                    </a:cubicBezTo>
                    <a:close/>
                  </a:path>
                </a:pathLst>
              </a:custGeom>
              <a:solidFill>
                <a:srgbClr val="0071B4">
                  <a:alpha val="34901"/>
                </a:srgbClr>
              </a:solidFill>
              <a:ln w="9525">
                <a:noFill/>
                <a:round/>
                <a:headEnd/>
                <a:tailEnd/>
              </a:ln>
            </p:spPr>
            <p:txBody>
              <a:bodyPr/>
              <a:lstStyle/>
              <a:p>
                <a:endParaRPr lang="en-US"/>
              </a:p>
            </p:txBody>
          </p:sp>
          <p:sp>
            <p:nvSpPr>
              <p:cNvPr id="13976" name="Freeform 29"/>
              <p:cNvSpPr>
                <a:spLocks/>
              </p:cNvSpPr>
              <p:nvPr/>
            </p:nvSpPr>
            <p:spPr bwMode="auto">
              <a:xfrm>
                <a:off x="1494" y="1339"/>
                <a:ext cx="42" cy="28"/>
              </a:xfrm>
              <a:custGeom>
                <a:avLst/>
                <a:gdLst>
                  <a:gd name="T0" fmla="*/ 18 w 42"/>
                  <a:gd name="T1" fmla="*/ 4 h 28"/>
                  <a:gd name="T2" fmla="*/ 18 w 42"/>
                  <a:gd name="T3" fmla="*/ 6 h 28"/>
                  <a:gd name="T4" fmla="*/ 16 w 42"/>
                  <a:gd name="T5" fmla="*/ 4 h 28"/>
                  <a:gd name="T6" fmla="*/ 14 w 42"/>
                  <a:gd name="T7" fmla="*/ 4 h 28"/>
                  <a:gd name="T8" fmla="*/ 12 w 42"/>
                  <a:gd name="T9" fmla="*/ 4 h 28"/>
                  <a:gd name="T10" fmla="*/ 12 w 42"/>
                  <a:gd name="T11" fmla="*/ 4 h 28"/>
                  <a:gd name="T12" fmla="*/ 10 w 42"/>
                  <a:gd name="T13" fmla="*/ 0 h 28"/>
                  <a:gd name="T14" fmla="*/ 8 w 42"/>
                  <a:gd name="T15" fmla="*/ 0 h 28"/>
                  <a:gd name="T16" fmla="*/ 8 w 42"/>
                  <a:gd name="T17" fmla="*/ 4 h 28"/>
                  <a:gd name="T18" fmla="*/ 2 w 42"/>
                  <a:gd name="T19" fmla="*/ 6 h 28"/>
                  <a:gd name="T20" fmla="*/ 0 w 42"/>
                  <a:gd name="T21" fmla="*/ 8 h 28"/>
                  <a:gd name="T22" fmla="*/ 0 w 42"/>
                  <a:gd name="T23" fmla="*/ 12 h 28"/>
                  <a:gd name="T24" fmla="*/ 0 w 42"/>
                  <a:gd name="T25" fmla="*/ 12 h 28"/>
                  <a:gd name="T26" fmla="*/ 0 w 42"/>
                  <a:gd name="T27" fmla="*/ 14 h 28"/>
                  <a:gd name="T28" fmla="*/ 2 w 42"/>
                  <a:gd name="T29" fmla="*/ 16 h 28"/>
                  <a:gd name="T30" fmla="*/ 4 w 42"/>
                  <a:gd name="T31" fmla="*/ 20 h 28"/>
                  <a:gd name="T32" fmla="*/ 6 w 42"/>
                  <a:gd name="T33" fmla="*/ 20 h 28"/>
                  <a:gd name="T34" fmla="*/ 8 w 42"/>
                  <a:gd name="T35" fmla="*/ 22 h 28"/>
                  <a:gd name="T36" fmla="*/ 14 w 42"/>
                  <a:gd name="T37" fmla="*/ 22 h 28"/>
                  <a:gd name="T38" fmla="*/ 16 w 42"/>
                  <a:gd name="T39" fmla="*/ 24 h 28"/>
                  <a:gd name="T40" fmla="*/ 16 w 42"/>
                  <a:gd name="T41" fmla="*/ 26 h 28"/>
                  <a:gd name="T42" fmla="*/ 20 w 42"/>
                  <a:gd name="T43" fmla="*/ 24 h 28"/>
                  <a:gd name="T44" fmla="*/ 20 w 42"/>
                  <a:gd name="T45" fmla="*/ 24 h 28"/>
                  <a:gd name="T46" fmla="*/ 26 w 42"/>
                  <a:gd name="T47" fmla="*/ 24 h 28"/>
                  <a:gd name="T48" fmla="*/ 26 w 42"/>
                  <a:gd name="T49" fmla="*/ 26 h 28"/>
                  <a:gd name="T50" fmla="*/ 32 w 42"/>
                  <a:gd name="T51" fmla="*/ 28 h 28"/>
                  <a:gd name="T52" fmla="*/ 38 w 42"/>
                  <a:gd name="T53" fmla="*/ 26 h 28"/>
                  <a:gd name="T54" fmla="*/ 38 w 42"/>
                  <a:gd name="T55" fmla="*/ 24 h 28"/>
                  <a:gd name="T56" fmla="*/ 38 w 42"/>
                  <a:gd name="T57" fmla="*/ 22 h 28"/>
                  <a:gd name="T58" fmla="*/ 38 w 42"/>
                  <a:gd name="T59" fmla="*/ 18 h 28"/>
                  <a:gd name="T60" fmla="*/ 38 w 42"/>
                  <a:gd name="T61" fmla="*/ 16 h 28"/>
                  <a:gd name="T62" fmla="*/ 38 w 42"/>
                  <a:gd name="T63" fmla="*/ 16 h 28"/>
                  <a:gd name="T64" fmla="*/ 38 w 42"/>
                  <a:gd name="T65" fmla="*/ 14 h 28"/>
                  <a:gd name="T66" fmla="*/ 42 w 42"/>
                  <a:gd name="T67" fmla="*/ 14 h 28"/>
                  <a:gd name="T68" fmla="*/ 42 w 42"/>
                  <a:gd name="T69" fmla="*/ 12 h 28"/>
                  <a:gd name="T70" fmla="*/ 40 w 42"/>
                  <a:gd name="T71" fmla="*/ 8 h 28"/>
                  <a:gd name="T72" fmla="*/ 38 w 42"/>
                  <a:gd name="T73" fmla="*/ 6 h 28"/>
                  <a:gd name="T74" fmla="*/ 36 w 42"/>
                  <a:gd name="T75" fmla="*/ 4 h 28"/>
                  <a:gd name="T76" fmla="*/ 34 w 42"/>
                  <a:gd name="T77" fmla="*/ 6 h 28"/>
                  <a:gd name="T78" fmla="*/ 32 w 42"/>
                  <a:gd name="T79" fmla="*/ 8 h 28"/>
                  <a:gd name="T80" fmla="*/ 28 w 42"/>
                  <a:gd name="T81" fmla="*/ 4 h 28"/>
                  <a:gd name="T82" fmla="*/ 26 w 42"/>
                  <a:gd name="T83" fmla="*/ 6 h 28"/>
                  <a:gd name="T84" fmla="*/ 22 w 42"/>
                  <a:gd name="T85" fmla="*/ 4 h 28"/>
                  <a:gd name="T86" fmla="*/ 22 w 42"/>
                  <a:gd name="T87" fmla="*/ 4 h 28"/>
                  <a:gd name="T88" fmla="*/ 18 w 42"/>
                  <a:gd name="T89" fmla="*/ 4 h 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
                  <a:gd name="T136" fmla="*/ 0 h 28"/>
                  <a:gd name="T137" fmla="*/ 42 w 42"/>
                  <a:gd name="T138" fmla="*/ 28 h 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 h="28">
                    <a:moveTo>
                      <a:pt x="18" y="4"/>
                    </a:moveTo>
                    <a:lnTo>
                      <a:pt x="18" y="6"/>
                    </a:lnTo>
                    <a:lnTo>
                      <a:pt x="16" y="4"/>
                    </a:lnTo>
                    <a:lnTo>
                      <a:pt x="14" y="4"/>
                    </a:lnTo>
                    <a:lnTo>
                      <a:pt x="12" y="4"/>
                    </a:lnTo>
                    <a:lnTo>
                      <a:pt x="10" y="0"/>
                    </a:lnTo>
                    <a:lnTo>
                      <a:pt x="8" y="0"/>
                    </a:lnTo>
                    <a:lnTo>
                      <a:pt x="8" y="4"/>
                    </a:lnTo>
                    <a:lnTo>
                      <a:pt x="2" y="6"/>
                    </a:lnTo>
                    <a:lnTo>
                      <a:pt x="0" y="8"/>
                    </a:lnTo>
                    <a:lnTo>
                      <a:pt x="0" y="12"/>
                    </a:lnTo>
                    <a:lnTo>
                      <a:pt x="0" y="14"/>
                    </a:lnTo>
                    <a:lnTo>
                      <a:pt x="2" y="16"/>
                    </a:lnTo>
                    <a:lnTo>
                      <a:pt x="4" y="20"/>
                    </a:lnTo>
                    <a:lnTo>
                      <a:pt x="6" y="20"/>
                    </a:lnTo>
                    <a:lnTo>
                      <a:pt x="8" y="22"/>
                    </a:lnTo>
                    <a:lnTo>
                      <a:pt x="14" y="22"/>
                    </a:lnTo>
                    <a:lnTo>
                      <a:pt x="16" y="24"/>
                    </a:lnTo>
                    <a:lnTo>
                      <a:pt x="16" y="26"/>
                    </a:lnTo>
                    <a:lnTo>
                      <a:pt x="20" y="24"/>
                    </a:lnTo>
                    <a:lnTo>
                      <a:pt x="26" y="24"/>
                    </a:lnTo>
                    <a:lnTo>
                      <a:pt x="26" y="26"/>
                    </a:lnTo>
                    <a:lnTo>
                      <a:pt x="32" y="28"/>
                    </a:lnTo>
                    <a:lnTo>
                      <a:pt x="38" y="26"/>
                    </a:lnTo>
                    <a:lnTo>
                      <a:pt x="38" y="24"/>
                    </a:lnTo>
                    <a:lnTo>
                      <a:pt x="38" y="22"/>
                    </a:lnTo>
                    <a:lnTo>
                      <a:pt x="38" y="18"/>
                    </a:lnTo>
                    <a:lnTo>
                      <a:pt x="38" y="16"/>
                    </a:lnTo>
                    <a:lnTo>
                      <a:pt x="38" y="14"/>
                    </a:lnTo>
                    <a:lnTo>
                      <a:pt x="42" y="14"/>
                    </a:lnTo>
                    <a:lnTo>
                      <a:pt x="42" y="12"/>
                    </a:lnTo>
                    <a:lnTo>
                      <a:pt x="40" y="8"/>
                    </a:lnTo>
                    <a:lnTo>
                      <a:pt x="38" y="6"/>
                    </a:lnTo>
                    <a:lnTo>
                      <a:pt x="36" y="4"/>
                    </a:lnTo>
                    <a:lnTo>
                      <a:pt x="34" y="6"/>
                    </a:lnTo>
                    <a:lnTo>
                      <a:pt x="32" y="8"/>
                    </a:lnTo>
                    <a:lnTo>
                      <a:pt x="28" y="4"/>
                    </a:lnTo>
                    <a:lnTo>
                      <a:pt x="26" y="6"/>
                    </a:lnTo>
                    <a:lnTo>
                      <a:pt x="22" y="4"/>
                    </a:lnTo>
                    <a:lnTo>
                      <a:pt x="18" y="4"/>
                    </a:lnTo>
                    <a:close/>
                  </a:path>
                </a:pathLst>
              </a:custGeom>
              <a:solidFill>
                <a:srgbClr val="0071B4">
                  <a:alpha val="34901"/>
                </a:srgbClr>
              </a:solidFill>
              <a:ln w="9525">
                <a:noFill/>
                <a:round/>
                <a:headEnd/>
                <a:tailEnd/>
              </a:ln>
            </p:spPr>
            <p:txBody>
              <a:bodyPr/>
              <a:lstStyle/>
              <a:p>
                <a:endParaRPr lang="en-US"/>
              </a:p>
            </p:txBody>
          </p:sp>
          <p:sp>
            <p:nvSpPr>
              <p:cNvPr id="13977" name="Freeform 30"/>
              <p:cNvSpPr>
                <a:spLocks/>
              </p:cNvSpPr>
              <p:nvPr/>
            </p:nvSpPr>
            <p:spPr bwMode="auto">
              <a:xfrm>
                <a:off x="1480" y="1466"/>
                <a:ext cx="16" cy="18"/>
              </a:xfrm>
              <a:custGeom>
                <a:avLst/>
                <a:gdLst>
                  <a:gd name="T0" fmla="*/ 10 w 16"/>
                  <a:gd name="T1" fmla="*/ 4 h 18"/>
                  <a:gd name="T2" fmla="*/ 10 w 16"/>
                  <a:gd name="T3" fmla="*/ 8 h 18"/>
                  <a:gd name="T4" fmla="*/ 12 w 16"/>
                  <a:gd name="T5" fmla="*/ 10 h 18"/>
                  <a:gd name="T6" fmla="*/ 14 w 16"/>
                  <a:gd name="T7" fmla="*/ 12 h 18"/>
                  <a:gd name="T8" fmla="*/ 16 w 16"/>
                  <a:gd name="T9" fmla="*/ 8 h 18"/>
                  <a:gd name="T10" fmla="*/ 16 w 16"/>
                  <a:gd name="T11" fmla="*/ 4 h 18"/>
                  <a:gd name="T12" fmla="*/ 10 w 16"/>
                  <a:gd name="T13" fmla="*/ 0 h 18"/>
                  <a:gd name="T14" fmla="*/ 10 w 16"/>
                  <a:gd name="T15" fmla="*/ 4 h 18"/>
                  <a:gd name="T16" fmla="*/ 8 w 16"/>
                  <a:gd name="T17" fmla="*/ 4 h 18"/>
                  <a:gd name="T18" fmla="*/ 6 w 16"/>
                  <a:gd name="T19" fmla="*/ 6 h 18"/>
                  <a:gd name="T20" fmla="*/ 4 w 16"/>
                  <a:gd name="T21" fmla="*/ 6 h 18"/>
                  <a:gd name="T22" fmla="*/ 0 w 16"/>
                  <a:gd name="T23" fmla="*/ 10 h 18"/>
                  <a:gd name="T24" fmla="*/ 0 w 16"/>
                  <a:gd name="T25" fmla="*/ 12 h 18"/>
                  <a:gd name="T26" fmla="*/ 2 w 16"/>
                  <a:gd name="T27" fmla="*/ 14 h 18"/>
                  <a:gd name="T28" fmla="*/ 2 w 16"/>
                  <a:gd name="T29" fmla="*/ 16 h 18"/>
                  <a:gd name="T30" fmla="*/ 2 w 16"/>
                  <a:gd name="T31" fmla="*/ 18 h 18"/>
                  <a:gd name="T32" fmla="*/ 6 w 16"/>
                  <a:gd name="T33" fmla="*/ 16 h 18"/>
                  <a:gd name="T34" fmla="*/ 6 w 16"/>
                  <a:gd name="T35" fmla="*/ 16 h 18"/>
                  <a:gd name="T36" fmla="*/ 6 w 16"/>
                  <a:gd name="T37" fmla="*/ 14 h 18"/>
                  <a:gd name="T38" fmla="*/ 8 w 16"/>
                  <a:gd name="T39" fmla="*/ 12 h 18"/>
                  <a:gd name="T40" fmla="*/ 8 w 16"/>
                  <a:gd name="T41" fmla="*/ 10 h 18"/>
                  <a:gd name="T42" fmla="*/ 8 w 16"/>
                  <a:gd name="T43" fmla="*/ 10 h 18"/>
                  <a:gd name="T44" fmla="*/ 10 w 16"/>
                  <a:gd name="T45" fmla="*/ 4 h 18"/>
                  <a:gd name="T46" fmla="*/ 10 w 16"/>
                  <a:gd name="T47" fmla="*/ 4 h 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18"/>
                  <a:gd name="T74" fmla="*/ 16 w 16"/>
                  <a:gd name="T75" fmla="*/ 18 h 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18">
                    <a:moveTo>
                      <a:pt x="10" y="4"/>
                    </a:moveTo>
                    <a:lnTo>
                      <a:pt x="10" y="8"/>
                    </a:lnTo>
                    <a:lnTo>
                      <a:pt x="12" y="10"/>
                    </a:lnTo>
                    <a:lnTo>
                      <a:pt x="14" y="12"/>
                    </a:lnTo>
                    <a:lnTo>
                      <a:pt x="16" y="8"/>
                    </a:lnTo>
                    <a:lnTo>
                      <a:pt x="16" y="4"/>
                    </a:lnTo>
                    <a:lnTo>
                      <a:pt x="10" y="0"/>
                    </a:lnTo>
                    <a:lnTo>
                      <a:pt x="10" y="4"/>
                    </a:lnTo>
                    <a:lnTo>
                      <a:pt x="8" y="4"/>
                    </a:lnTo>
                    <a:lnTo>
                      <a:pt x="6" y="6"/>
                    </a:lnTo>
                    <a:lnTo>
                      <a:pt x="4" y="6"/>
                    </a:lnTo>
                    <a:lnTo>
                      <a:pt x="0" y="10"/>
                    </a:lnTo>
                    <a:lnTo>
                      <a:pt x="0" y="12"/>
                    </a:lnTo>
                    <a:lnTo>
                      <a:pt x="2" y="14"/>
                    </a:lnTo>
                    <a:lnTo>
                      <a:pt x="2" y="16"/>
                    </a:lnTo>
                    <a:lnTo>
                      <a:pt x="2" y="18"/>
                    </a:lnTo>
                    <a:lnTo>
                      <a:pt x="6" y="16"/>
                    </a:lnTo>
                    <a:lnTo>
                      <a:pt x="6" y="14"/>
                    </a:lnTo>
                    <a:lnTo>
                      <a:pt x="8" y="12"/>
                    </a:lnTo>
                    <a:lnTo>
                      <a:pt x="8" y="10"/>
                    </a:lnTo>
                    <a:lnTo>
                      <a:pt x="10" y="4"/>
                    </a:lnTo>
                    <a:close/>
                  </a:path>
                </a:pathLst>
              </a:custGeom>
              <a:solidFill>
                <a:srgbClr val="0071B4">
                  <a:alpha val="34901"/>
                </a:srgbClr>
              </a:solidFill>
              <a:ln w="9525">
                <a:noFill/>
                <a:round/>
                <a:headEnd/>
                <a:tailEnd/>
              </a:ln>
            </p:spPr>
            <p:txBody>
              <a:bodyPr/>
              <a:lstStyle/>
              <a:p>
                <a:endParaRPr lang="en-US"/>
              </a:p>
            </p:txBody>
          </p:sp>
          <p:sp>
            <p:nvSpPr>
              <p:cNvPr id="13978" name="Freeform 31"/>
              <p:cNvSpPr>
                <a:spLocks/>
              </p:cNvSpPr>
              <p:nvPr/>
            </p:nvSpPr>
            <p:spPr bwMode="auto">
              <a:xfrm>
                <a:off x="1464" y="1261"/>
                <a:ext cx="50" cy="80"/>
              </a:xfrm>
              <a:custGeom>
                <a:avLst/>
                <a:gdLst>
                  <a:gd name="T0" fmla="*/ 32 w 50"/>
                  <a:gd name="T1" fmla="*/ 16 h 80"/>
                  <a:gd name="T2" fmla="*/ 30 w 50"/>
                  <a:gd name="T3" fmla="*/ 16 h 80"/>
                  <a:gd name="T4" fmla="*/ 26 w 50"/>
                  <a:gd name="T5" fmla="*/ 12 h 80"/>
                  <a:gd name="T6" fmla="*/ 24 w 50"/>
                  <a:gd name="T7" fmla="*/ 12 h 80"/>
                  <a:gd name="T8" fmla="*/ 12 w 50"/>
                  <a:gd name="T9" fmla="*/ 2 h 80"/>
                  <a:gd name="T10" fmla="*/ 4 w 50"/>
                  <a:gd name="T11" fmla="*/ 0 h 80"/>
                  <a:gd name="T12" fmla="*/ 0 w 50"/>
                  <a:gd name="T13" fmla="*/ 4 h 80"/>
                  <a:gd name="T14" fmla="*/ 0 w 50"/>
                  <a:gd name="T15" fmla="*/ 6 h 80"/>
                  <a:gd name="T16" fmla="*/ 0 w 50"/>
                  <a:gd name="T17" fmla="*/ 6 h 80"/>
                  <a:gd name="T18" fmla="*/ 2 w 50"/>
                  <a:gd name="T19" fmla="*/ 16 h 80"/>
                  <a:gd name="T20" fmla="*/ 2 w 50"/>
                  <a:gd name="T21" fmla="*/ 18 h 80"/>
                  <a:gd name="T22" fmla="*/ 4 w 50"/>
                  <a:gd name="T23" fmla="*/ 20 h 80"/>
                  <a:gd name="T24" fmla="*/ 2 w 50"/>
                  <a:gd name="T25" fmla="*/ 22 h 80"/>
                  <a:gd name="T26" fmla="*/ 0 w 50"/>
                  <a:gd name="T27" fmla="*/ 26 h 80"/>
                  <a:gd name="T28" fmla="*/ 2 w 50"/>
                  <a:gd name="T29" fmla="*/ 32 h 80"/>
                  <a:gd name="T30" fmla="*/ 4 w 50"/>
                  <a:gd name="T31" fmla="*/ 32 h 80"/>
                  <a:gd name="T32" fmla="*/ 4 w 50"/>
                  <a:gd name="T33" fmla="*/ 36 h 80"/>
                  <a:gd name="T34" fmla="*/ 4 w 50"/>
                  <a:gd name="T35" fmla="*/ 42 h 80"/>
                  <a:gd name="T36" fmla="*/ 8 w 50"/>
                  <a:gd name="T37" fmla="*/ 42 h 80"/>
                  <a:gd name="T38" fmla="*/ 8 w 50"/>
                  <a:gd name="T39" fmla="*/ 44 h 80"/>
                  <a:gd name="T40" fmla="*/ 6 w 50"/>
                  <a:gd name="T41" fmla="*/ 46 h 80"/>
                  <a:gd name="T42" fmla="*/ 6 w 50"/>
                  <a:gd name="T43" fmla="*/ 48 h 80"/>
                  <a:gd name="T44" fmla="*/ 10 w 50"/>
                  <a:gd name="T45" fmla="*/ 48 h 80"/>
                  <a:gd name="T46" fmla="*/ 12 w 50"/>
                  <a:gd name="T47" fmla="*/ 48 h 80"/>
                  <a:gd name="T48" fmla="*/ 20 w 50"/>
                  <a:gd name="T49" fmla="*/ 52 h 80"/>
                  <a:gd name="T50" fmla="*/ 20 w 50"/>
                  <a:gd name="T51" fmla="*/ 54 h 80"/>
                  <a:gd name="T52" fmla="*/ 22 w 50"/>
                  <a:gd name="T53" fmla="*/ 56 h 80"/>
                  <a:gd name="T54" fmla="*/ 20 w 50"/>
                  <a:gd name="T55" fmla="*/ 58 h 80"/>
                  <a:gd name="T56" fmla="*/ 8 w 50"/>
                  <a:gd name="T57" fmla="*/ 58 h 80"/>
                  <a:gd name="T58" fmla="*/ 8 w 50"/>
                  <a:gd name="T59" fmla="*/ 60 h 80"/>
                  <a:gd name="T60" fmla="*/ 18 w 50"/>
                  <a:gd name="T61" fmla="*/ 72 h 80"/>
                  <a:gd name="T62" fmla="*/ 16 w 50"/>
                  <a:gd name="T63" fmla="*/ 76 h 80"/>
                  <a:gd name="T64" fmla="*/ 16 w 50"/>
                  <a:gd name="T65" fmla="*/ 78 h 80"/>
                  <a:gd name="T66" fmla="*/ 20 w 50"/>
                  <a:gd name="T67" fmla="*/ 80 h 80"/>
                  <a:gd name="T68" fmla="*/ 24 w 50"/>
                  <a:gd name="T69" fmla="*/ 76 h 80"/>
                  <a:gd name="T70" fmla="*/ 24 w 50"/>
                  <a:gd name="T71" fmla="*/ 76 h 80"/>
                  <a:gd name="T72" fmla="*/ 22 w 50"/>
                  <a:gd name="T73" fmla="*/ 74 h 80"/>
                  <a:gd name="T74" fmla="*/ 22 w 50"/>
                  <a:gd name="T75" fmla="*/ 74 h 80"/>
                  <a:gd name="T76" fmla="*/ 26 w 50"/>
                  <a:gd name="T77" fmla="*/ 70 h 80"/>
                  <a:gd name="T78" fmla="*/ 30 w 50"/>
                  <a:gd name="T79" fmla="*/ 74 h 80"/>
                  <a:gd name="T80" fmla="*/ 32 w 50"/>
                  <a:gd name="T81" fmla="*/ 74 h 80"/>
                  <a:gd name="T82" fmla="*/ 42 w 50"/>
                  <a:gd name="T83" fmla="*/ 68 h 80"/>
                  <a:gd name="T84" fmla="*/ 46 w 50"/>
                  <a:gd name="T85" fmla="*/ 70 h 80"/>
                  <a:gd name="T86" fmla="*/ 46 w 50"/>
                  <a:gd name="T87" fmla="*/ 70 h 80"/>
                  <a:gd name="T88" fmla="*/ 48 w 50"/>
                  <a:gd name="T89" fmla="*/ 70 h 80"/>
                  <a:gd name="T90" fmla="*/ 50 w 50"/>
                  <a:gd name="T91" fmla="*/ 60 h 80"/>
                  <a:gd name="T92" fmla="*/ 48 w 50"/>
                  <a:gd name="T93" fmla="*/ 58 h 80"/>
                  <a:gd name="T94" fmla="*/ 46 w 50"/>
                  <a:gd name="T95" fmla="*/ 56 h 80"/>
                  <a:gd name="T96" fmla="*/ 46 w 50"/>
                  <a:gd name="T97" fmla="*/ 58 h 80"/>
                  <a:gd name="T98" fmla="*/ 46 w 50"/>
                  <a:gd name="T99" fmla="*/ 44 h 80"/>
                  <a:gd name="T100" fmla="*/ 50 w 50"/>
                  <a:gd name="T101" fmla="*/ 42 h 80"/>
                  <a:gd name="T102" fmla="*/ 50 w 50"/>
                  <a:gd name="T103" fmla="*/ 40 h 80"/>
                  <a:gd name="T104" fmla="*/ 46 w 50"/>
                  <a:gd name="T105" fmla="*/ 30 h 80"/>
                  <a:gd name="T106" fmla="*/ 38 w 50"/>
                  <a:gd name="T107" fmla="*/ 26 h 80"/>
                  <a:gd name="T108" fmla="*/ 34 w 50"/>
                  <a:gd name="T109" fmla="*/ 28 h 80"/>
                  <a:gd name="T110" fmla="*/ 32 w 50"/>
                  <a:gd name="T111" fmla="*/ 28 h 80"/>
                  <a:gd name="T112" fmla="*/ 32 w 50"/>
                  <a:gd name="T113" fmla="*/ 18 h 80"/>
                  <a:gd name="T114" fmla="*/ 32 w 50"/>
                  <a:gd name="T115" fmla="*/ 16 h 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
                  <a:gd name="T175" fmla="*/ 0 h 80"/>
                  <a:gd name="T176" fmla="*/ 50 w 50"/>
                  <a:gd name="T177" fmla="*/ 80 h 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 h="80">
                    <a:moveTo>
                      <a:pt x="32" y="16"/>
                    </a:moveTo>
                    <a:lnTo>
                      <a:pt x="30" y="16"/>
                    </a:lnTo>
                    <a:lnTo>
                      <a:pt x="26" y="12"/>
                    </a:lnTo>
                    <a:lnTo>
                      <a:pt x="24" y="12"/>
                    </a:lnTo>
                    <a:lnTo>
                      <a:pt x="12" y="2"/>
                    </a:lnTo>
                    <a:lnTo>
                      <a:pt x="4" y="0"/>
                    </a:lnTo>
                    <a:lnTo>
                      <a:pt x="0" y="4"/>
                    </a:lnTo>
                    <a:lnTo>
                      <a:pt x="0" y="6"/>
                    </a:lnTo>
                    <a:lnTo>
                      <a:pt x="2" y="16"/>
                    </a:lnTo>
                    <a:lnTo>
                      <a:pt x="2" y="18"/>
                    </a:lnTo>
                    <a:lnTo>
                      <a:pt x="4" y="20"/>
                    </a:lnTo>
                    <a:lnTo>
                      <a:pt x="2" y="22"/>
                    </a:lnTo>
                    <a:lnTo>
                      <a:pt x="0" y="26"/>
                    </a:lnTo>
                    <a:lnTo>
                      <a:pt x="2" y="32"/>
                    </a:lnTo>
                    <a:lnTo>
                      <a:pt x="4" y="32"/>
                    </a:lnTo>
                    <a:lnTo>
                      <a:pt x="4" y="36"/>
                    </a:lnTo>
                    <a:lnTo>
                      <a:pt x="4" y="42"/>
                    </a:lnTo>
                    <a:lnTo>
                      <a:pt x="8" y="42"/>
                    </a:lnTo>
                    <a:lnTo>
                      <a:pt x="8" y="44"/>
                    </a:lnTo>
                    <a:lnTo>
                      <a:pt x="6" y="46"/>
                    </a:lnTo>
                    <a:lnTo>
                      <a:pt x="6" y="48"/>
                    </a:lnTo>
                    <a:lnTo>
                      <a:pt x="10" y="48"/>
                    </a:lnTo>
                    <a:lnTo>
                      <a:pt x="12" y="48"/>
                    </a:lnTo>
                    <a:lnTo>
                      <a:pt x="20" y="52"/>
                    </a:lnTo>
                    <a:lnTo>
                      <a:pt x="20" y="54"/>
                    </a:lnTo>
                    <a:lnTo>
                      <a:pt x="22" y="56"/>
                    </a:lnTo>
                    <a:lnTo>
                      <a:pt x="20" y="58"/>
                    </a:lnTo>
                    <a:lnTo>
                      <a:pt x="8" y="58"/>
                    </a:lnTo>
                    <a:lnTo>
                      <a:pt x="8" y="60"/>
                    </a:lnTo>
                    <a:lnTo>
                      <a:pt x="18" y="72"/>
                    </a:lnTo>
                    <a:lnTo>
                      <a:pt x="16" y="76"/>
                    </a:lnTo>
                    <a:lnTo>
                      <a:pt x="16" y="78"/>
                    </a:lnTo>
                    <a:lnTo>
                      <a:pt x="20" y="80"/>
                    </a:lnTo>
                    <a:lnTo>
                      <a:pt x="24" y="76"/>
                    </a:lnTo>
                    <a:lnTo>
                      <a:pt x="22" y="74"/>
                    </a:lnTo>
                    <a:lnTo>
                      <a:pt x="26" y="70"/>
                    </a:lnTo>
                    <a:lnTo>
                      <a:pt x="30" y="74"/>
                    </a:lnTo>
                    <a:lnTo>
                      <a:pt x="32" y="74"/>
                    </a:lnTo>
                    <a:lnTo>
                      <a:pt x="42" y="68"/>
                    </a:lnTo>
                    <a:lnTo>
                      <a:pt x="46" y="70"/>
                    </a:lnTo>
                    <a:lnTo>
                      <a:pt x="48" y="70"/>
                    </a:lnTo>
                    <a:lnTo>
                      <a:pt x="50" y="60"/>
                    </a:lnTo>
                    <a:lnTo>
                      <a:pt x="48" y="58"/>
                    </a:lnTo>
                    <a:lnTo>
                      <a:pt x="46" y="56"/>
                    </a:lnTo>
                    <a:lnTo>
                      <a:pt x="46" y="58"/>
                    </a:lnTo>
                    <a:lnTo>
                      <a:pt x="46" y="44"/>
                    </a:lnTo>
                    <a:lnTo>
                      <a:pt x="50" y="42"/>
                    </a:lnTo>
                    <a:lnTo>
                      <a:pt x="50" y="40"/>
                    </a:lnTo>
                    <a:lnTo>
                      <a:pt x="46" y="30"/>
                    </a:lnTo>
                    <a:lnTo>
                      <a:pt x="38" y="26"/>
                    </a:lnTo>
                    <a:lnTo>
                      <a:pt x="34" y="28"/>
                    </a:lnTo>
                    <a:lnTo>
                      <a:pt x="32" y="28"/>
                    </a:lnTo>
                    <a:lnTo>
                      <a:pt x="32" y="18"/>
                    </a:lnTo>
                    <a:lnTo>
                      <a:pt x="32" y="16"/>
                    </a:lnTo>
                    <a:close/>
                  </a:path>
                </a:pathLst>
              </a:custGeom>
              <a:solidFill>
                <a:srgbClr val="0071B4">
                  <a:alpha val="34901"/>
                </a:srgbClr>
              </a:solidFill>
              <a:ln w="9525">
                <a:noFill/>
                <a:round/>
                <a:headEnd/>
                <a:tailEnd/>
              </a:ln>
            </p:spPr>
            <p:txBody>
              <a:bodyPr/>
              <a:lstStyle/>
              <a:p>
                <a:endParaRPr lang="en-US"/>
              </a:p>
            </p:txBody>
          </p:sp>
          <p:sp>
            <p:nvSpPr>
              <p:cNvPr id="13979" name="Freeform 32"/>
              <p:cNvSpPr>
                <a:spLocks/>
              </p:cNvSpPr>
              <p:nvPr/>
            </p:nvSpPr>
            <p:spPr bwMode="auto">
              <a:xfrm>
                <a:off x="1417" y="1405"/>
                <a:ext cx="16" cy="12"/>
              </a:xfrm>
              <a:custGeom>
                <a:avLst/>
                <a:gdLst>
                  <a:gd name="T0" fmla="*/ 10 w 16"/>
                  <a:gd name="T1" fmla="*/ 2 h 12"/>
                  <a:gd name="T2" fmla="*/ 8 w 16"/>
                  <a:gd name="T3" fmla="*/ 2 h 12"/>
                  <a:gd name="T4" fmla="*/ 4 w 16"/>
                  <a:gd name="T5" fmla="*/ 8 h 12"/>
                  <a:gd name="T6" fmla="*/ 0 w 16"/>
                  <a:gd name="T7" fmla="*/ 10 h 12"/>
                  <a:gd name="T8" fmla="*/ 0 w 16"/>
                  <a:gd name="T9" fmla="*/ 12 h 12"/>
                  <a:gd name="T10" fmla="*/ 6 w 16"/>
                  <a:gd name="T11" fmla="*/ 12 h 12"/>
                  <a:gd name="T12" fmla="*/ 12 w 16"/>
                  <a:gd name="T13" fmla="*/ 8 h 12"/>
                  <a:gd name="T14" fmla="*/ 16 w 16"/>
                  <a:gd name="T15" fmla="*/ 4 h 12"/>
                  <a:gd name="T16" fmla="*/ 14 w 16"/>
                  <a:gd name="T17" fmla="*/ 0 h 12"/>
                  <a:gd name="T18" fmla="*/ 10 w 16"/>
                  <a:gd name="T19" fmla="*/ 2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2"/>
                  <a:gd name="T32" fmla="*/ 16 w 1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2">
                    <a:moveTo>
                      <a:pt x="10" y="2"/>
                    </a:moveTo>
                    <a:lnTo>
                      <a:pt x="8" y="2"/>
                    </a:lnTo>
                    <a:lnTo>
                      <a:pt x="4" y="8"/>
                    </a:lnTo>
                    <a:lnTo>
                      <a:pt x="0" y="10"/>
                    </a:lnTo>
                    <a:lnTo>
                      <a:pt x="0" y="12"/>
                    </a:lnTo>
                    <a:lnTo>
                      <a:pt x="6" y="12"/>
                    </a:lnTo>
                    <a:lnTo>
                      <a:pt x="12" y="8"/>
                    </a:lnTo>
                    <a:lnTo>
                      <a:pt x="16" y="4"/>
                    </a:lnTo>
                    <a:lnTo>
                      <a:pt x="14" y="0"/>
                    </a:lnTo>
                    <a:lnTo>
                      <a:pt x="10" y="2"/>
                    </a:lnTo>
                    <a:close/>
                  </a:path>
                </a:pathLst>
              </a:custGeom>
              <a:solidFill>
                <a:srgbClr val="0071B4">
                  <a:alpha val="34901"/>
                </a:srgbClr>
              </a:solidFill>
              <a:ln w="9525">
                <a:noFill/>
                <a:round/>
                <a:headEnd/>
                <a:tailEnd/>
              </a:ln>
            </p:spPr>
            <p:txBody>
              <a:bodyPr/>
              <a:lstStyle/>
              <a:p>
                <a:endParaRPr lang="en-US"/>
              </a:p>
            </p:txBody>
          </p:sp>
          <p:sp>
            <p:nvSpPr>
              <p:cNvPr id="13980" name="Freeform 33"/>
              <p:cNvSpPr>
                <a:spLocks/>
              </p:cNvSpPr>
              <p:nvPr/>
            </p:nvSpPr>
            <p:spPr bwMode="auto">
              <a:xfrm>
                <a:off x="1447" y="1180"/>
                <a:ext cx="17" cy="30"/>
              </a:xfrm>
              <a:custGeom>
                <a:avLst/>
                <a:gdLst>
                  <a:gd name="T0" fmla="*/ 2 w 17"/>
                  <a:gd name="T1" fmla="*/ 0 h 30"/>
                  <a:gd name="T2" fmla="*/ 0 w 17"/>
                  <a:gd name="T3" fmla="*/ 12 h 30"/>
                  <a:gd name="T4" fmla="*/ 7 w 17"/>
                  <a:gd name="T5" fmla="*/ 12 h 30"/>
                  <a:gd name="T6" fmla="*/ 9 w 17"/>
                  <a:gd name="T7" fmla="*/ 14 h 30"/>
                  <a:gd name="T8" fmla="*/ 9 w 17"/>
                  <a:gd name="T9" fmla="*/ 18 h 30"/>
                  <a:gd name="T10" fmla="*/ 9 w 17"/>
                  <a:gd name="T11" fmla="*/ 20 h 30"/>
                  <a:gd name="T12" fmla="*/ 13 w 17"/>
                  <a:gd name="T13" fmla="*/ 28 h 30"/>
                  <a:gd name="T14" fmla="*/ 15 w 17"/>
                  <a:gd name="T15" fmla="*/ 30 h 30"/>
                  <a:gd name="T16" fmla="*/ 17 w 17"/>
                  <a:gd name="T17" fmla="*/ 6 h 30"/>
                  <a:gd name="T18" fmla="*/ 17 w 17"/>
                  <a:gd name="T19" fmla="*/ 0 h 30"/>
                  <a:gd name="T20" fmla="*/ 2 w 17"/>
                  <a:gd name="T21" fmla="*/ 0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0"/>
                  <a:gd name="T35" fmla="*/ 17 w 17"/>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0">
                    <a:moveTo>
                      <a:pt x="2" y="0"/>
                    </a:moveTo>
                    <a:lnTo>
                      <a:pt x="0" y="12"/>
                    </a:lnTo>
                    <a:lnTo>
                      <a:pt x="7" y="12"/>
                    </a:lnTo>
                    <a:lnTo>
                      <a:pt x="9" y="14"/>
                    </a:lnTo>
                    <a:lnTo>
                      <a:pt x="9" y="18"/>
                    </a:lnTo>
                    <a:lnTo>
                      <a:pt x="9" y="20"/>
                    </a:lnTo>
                    <a:lnTo>
                      <a:pt x="13" y="28"/>
                    </a:lnTo>
                    <a:lnTo>
                      <a:pt x="15" y="30"/>
                    </a:lnTo>
                    <a:lnTo>
                      <a:pt x="17" y="6"/>
                    </a:lnTo>
                    <a:lnTo>
                      <a:pt x="17" y="0"/>
                    </a:lnTo>
                    <a:lnTo>
                      <a:pt x="2" y="0"/>
                    </a:lnTo>
                    <a:close/>
                  </a:path>
                </a:pathLst>
              </a:custGeom>
              <a:solidFill>
                <a:srgbClr val="0071B4">
                  <a:alpha val="34901"/>
                </a:srgbClr>
              </a:solidFill>
              <a:ln w="9525">
                <a:noFill/>
                <a:round/>
                <a:headEnd/>
                <a:tailEnd/>
              </a:ln>
            </p:spPr>
            <p:txBody>
              <a:bodyPr/>
              <a:lstStyle/>
              <a:p>
                <a:endParaRPr lang="en-US"/>
              </a:p>
            </p:txBody>
          </p:sp>
          <p:sp>
            <p:nvSpPr>
              <p:cNvPr id="13981" name="Freeform 34"/>
              <p:cNvSpPr>
                <a:spLocks/>
              </p:cNvSpPr>
              <p:nvPr/>
            </p:nvSpPr>
            <p:spPr bwMode="auto">
              <a:xfrm>
                <a:off x="1393" y="1450"/>
                <a:ext cx="18" cy="14"/>
              </a:xfrm>
              <a:custGeom>
                <a:avLst/>
                <a:gdLst>
                  <a:gd name="T0" fmla="*/ 4 w 18"/>
                  <a:gd name="T1" fmla="*/ 14 h 14"/>
                  <a:gd name="T2" fmla="*/ 8 w 18"/>
                  <a:gd name="T3" fmla="*/ 12 h 14"/>
                  <a:gd name="T4" fmla="*/ 12 w 18"/>
                  <a:gd name="T5" fmla="*/ 12 h 14"/>
                  <a:gd name="T6" fmla="*/ 12 w 18"/>
                  <a:gd name="T7" fmla="*/ 8 h 14"/>
                  <a:gd name="T8" fmla="*/ 18 w 18"/>
                  <a:gd name="T9" fmla="*/ 2 h 14"/>
                  <a:gd name="T10" fmla="*/ 16 w 18"/>
                  <a:gd name="T11" fmla="*/ 0 h 14"/>
                  <a:gd name="T12" fmla="*/ 6 w 18"/>
                  <a:gd name="T13" fmla="*/ 2 h 14"/>
                  <a:gd name="T14" fmla="*/ 6 w 18"/>
                  <a:gd name="T15" fmla="*/ 4 h 14"/>
                  <a:gd name="T16" fmla="*/ 4 w 18"/>
                  <a:gd name="T17" fmla="*/ 6 h 14"/>
                  <a:gd name="T18" fmla="*/ 0 w 18"/>
                  <a:gd name="T19" fmla="*/ 10 h 14"/>
                  <a:gd name="T20" fmla="*/ 0 w 18"/>
                  <a:gd name="T21" fmla="*/ 12 h 14"/>
                  <a:gd name="T22" fmla="*/ 2 w 18"/>
                  <a:gd name="T23" fmla="*/ 14 h 14"/>
                  <a:gd name="T24" fmla="*/ 4 w 18"/>
                  <a:gd name="T25" fmla="*/ 14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4"/>
                  <a:gd name="T41" fmla="*/ 18 w 18"/>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4">
                    <a:moveTo>
                      <a:pt x="4" y="14"/>
                    </a:moveTo>
                    <a:lnTo>
                      <a:pt x="8" y="12"/>
                    </a:lnTo>
                    <a:lnTo>
                      <a:pt x="12" y="12"/>
                    </a:lnTo>
                    <a:lnTo>
                      <a:pt x="12" y="8"/>
                    </a:lnTo>
                    <a:lnTo>
                      <a:pt x="18" y="2"/>
                    </a:lnTo>
                    <a:lnTo>
                      <a:pt x="16" y="0"/>
                    </a:lnTo>
                    <a:lnTo>
                      <a:pt x="6" y="2"/>
                    </a:lnTo>
                    <a:lnTo>
                      <a:pt x="6" y="4"/>
                    </a:lnTo>
                    <a:lnTo>
                      <a:pt x="4" y="6"/>
                    </a:lnTo>
                    <a:lnTo>
                      <a:pt x="0" y="10"/>
                    </a:lnTo>
                    <a:lnTo>
                      <a:pt x="0" y="12"/>
                    </a:lnTo>
                    <a:lnTo>
                      <a:pt x="2" y="14"/>
                    </a:lnTo>
                    <a:lnTo>
                      <a:pt x="4" y="14"/>
                    </a:lnTo>
                    <a:close/>
                  </a:path>
                </a:pathLst>
              </a:custGeom>
              <a:solidFill>
                <a:srgbClr val="0071B4">
                  <a:alpha val="34901"/>
                </a:srgbClr>
              </a:solidFill>
              <a:ln w="9525">
                <a:noFill/>
                <a:round/>
                <a:headEnd/>
                <a:tailEnd/>
              </a:ln>
            </p:spPr>
            <p:txBody>
              <a:bodyPr/>
              <a:lstStyle/>
              <a:p>
                <a:endParaRPr lang="en-US"/>
              </a:p>
            </p:txBody>
          </p:sp>
          <p:sp>
            <p:nvSpPr>
              <p:cNvPr id="13982" name="Freeform 35"/>
              <p:cNvSpPr>
                <a:spLocks/>
              </p:cNvSpPr>
              <p:nvPr/>
            </p:nvSpPr>
            <p:spPr bwMode="auto">
              <a:xfrm>
                <a:off x="4126" y="1158"/>
                <a:ext cx="104" cy="115"/>
              </a:xfrm>
              <a:custGeom>
                <a:avLst/>
                <a:gdLst>
                  <a:gd name="T0" fmla="*/ 18 w 52"/>
                  <a:gd name="T1" fmla="*/ 0 h 58"/>
                  <a:gd name="T2" fmla="*/ 14 w 52"/>
                  <a:gd name="T3" fmla="*/ 3 h 58"/>
                  <a:gd name="T4" fmla="*/ 11 w 52"/>
                  <a:gd name="T5" fmla="*/ 10 h 58"/>
                  <a:gd name="T6" fmla="*/ 11 w 52"/>
                  <a:gd name="T7" fmla="*/ 13 h 58"/>
                  <a:gd name="T8" fmla="*/ 10 w 52"/>
                  <a:gd name="T9" fmla="*/ 17 h 58"/>
                  <a:gd name="T10" fmla="*/ 11 w 52"/>
                  <a:gd name="T11" fmla="*/ 19 h 58"/>
                  <a:gd name="T12" fmla="*/ 7 w 52"/>
                  <a:gd name="T13" fmla="*/ 21 h 58"/>
                  <a:gd name="T14" fmla="*/ 2 w 52"/>
                  <a:gd name="T15" fmla="*/ 29 h 58"/>
                  <a:gd name="T16" fmla="*/ 2 w 52"/>
                  <a:gd name="T17" fmla="*/ 30 h 58"/>
                  <a:gd name="T18" fmla="*/ 3 w 52"/>
                  <a:gd name="T19" fmla="*/ 32 h 58"/>
                  <a:gd name="T20" fmla="*/ 4 w 52"/>
                  <a:gd name="T21" fmla="*/ 29 h 58"/>
                  <a:gd name="T22" fmla="*/ 6 w 52"/>
                  <a:gd name="T23" fmla="*/ 30 h 58"/>
                  <a:gd name="T24" fmla="*/ 7 w 52"/>
                  <a:gd name="T25" fmla="*/ 32 h 58"/>
                  <a:gd name="T26" fmla="*/ 9 w 52"/>
                  <a:gd name="T27" fmla="*/ 31 h 58"/>
                  <a:gd name="T28" fmla="*/ 11 w 52"/>
                  <a:gd name="T29" fmla="*/ 42 h 58"/>
                  <a:gd name="T30" fmla="*/ 13 w 52"/>
                  <a:gd name="T31" fmla="*/ 46 h 58"/>
                  <a:gd name="T32" fmla="*/ 15 w 52"/>
                  <a:gd name="T33" fmla="*/ 49 h 58"/>
                  <a:gd name="T34" fmla="*/ 21 w 52"/>
                  <a:gd name="T35" fmla="*/ 49 h 58"/>
                  <a:gd name="T36" fmla="*/ 22 w 52"/>
                  <a:gd name="T37" fmla="*/ 49 h 58"/>
                  <a:gd name="T38" fmla="*/ 24 w 52"/>
                  <a:gd name="T39" fmla="*/ 51 h 58"/>
                  <a:gd name="T40" fmla="*/ 30 w 52"/>
                  <a:gd name="T41" fmla="*/ 54 h 58"/>
                  <a:gd name="T42" fmla="*/ 33 w 52"/>
                  <a:gd name="T43" fmla="*/ 56 h 58"/>
                  <a:gd name="T44" fmla="*/ 42 w 52"/>
                  <a:gd name="T45" fmla="*/ 58 h 58"/>
                  <a:gd name="T46" fmla="*/ 45 w 52"/>
                  <a:gd name="T47" fmla="*/ 57 h 58"/>
                  <a:gd name="T48" fmla="*/ 47 w 52"/>
                  <a:gd name="T49" fmla="*/ 55 h 58"/>
                  <a:gd name="T50" fmla="*/ 48 w 52"/>
                  <a:gd name="T51" fmla="*/ 52 h 58"/>
                  <a:gd name="T52" fmla="*/ 48 w 52"/>
                  <a:gd name="T53" fmla="*/ 48 h 58"/>
                  <a:gd name="T54" fmla="*/ 47 w 52"/>
                  <a:gd name="T55" fmla="*/ 44 h 58"/>
                  <a:gd name="T56" fmla="*/ 43 w 52"/>
                  <a:gd name="T57" fmla="*/ 40 h 58"/>
                  <a:gd name="T58" fmla="*/ 47 w 52"/>
                  <a:gd name="T59" fmla="*/ 40 h 58"/>
                  <a:gd name="T60" fmla="*/ 48 w 52"/>
                  <a:gd name="T61" fmla="*/ 31 h 58"/>
                  <a:gd name="T62" fmla="*/ 50 w 52"/>
                  <a:gd name="T63" fmla="*/ 25 h 58"/>
                  <a:gd name="T64" fmla="*/ 51 w 52"/>
                  <a:gd name="T65" fmla="*/ 24 h 58"/>
                  <a:gd name="T66" fmla="*/ 49 w 52"/>
                  <a:gd name="T67" fmla="*/ 22 h 58"/>
                  <a:gd name="T68" fmla="*/ 49 w 52"/>
                  <a:gd name="T69" fmla="*/ 19 h 58"/>
                  <a:gd name="T70" fmla="*/ 47 w 52"/>
                  <a:gd name="T71" fmla="*/ 13 h 58"/>
                  <a:gd name="T72" fmla="*/ 46 w 52"/>
                  <a:gd name="T73" fmla="*/ 11 h 58"/>
                  <a:gd name="T74" fmla="*/ 43 w 52"/>
                  <a:gd name="T75" fmla="*/ 11 h 58"/>
                  <a:gd name="T76" fmla="*/ 39 w 52"/>
                  <a:gd name="T77" fmla="*/ 11 h 58"/>
                  <a:gd name="T78" fmla="*/ 39 w 52"/>
                  <a:gd name="T79" fmla="*/ 15 h 58"/>
                  <a:gd name="T80" fmla="*/ 34 w 52"/>
                  <a:gd name="T81" fmla="*/ 20 h 58"/>
                  <a:gd name="T82" fmla="*/ 30 w 52"/>
                  <a:gd name="T83" fmla="*/ 23 h 58"/>
                  <a:gd name="T84" fmla="*/ 33 w 52"/>
                  <a:gd name="T85" fmla="*/ 19 h 58"/>
                  <a:gd name="T86" fmla="*/ 34 w 52"/>
                  <a:gd name="T87" fmla="*/ 16 h 58"/>
                  <a:gd name="T88" fmla="*/ 37 w 52"/>
                  <a:gd name="T89" fmla="*/ 11 h 58"/>
                  <a:gd name="T90" fmla="*/ 36 w 52"/>
                  <a:gd name="T91" fmla="*/ 11 h 58"/>
                  <a:gd name="T92" fmla="*/ 37 w 52"/>
                  <a:gd name="T93" fmla="*/ 7 h 58"/>
                  <a:gd name="T94" fmla="*/ 34 w 52"/>
                  <a:gd name="T95" fmla="*/ 6 h 58"/>
                  <a:gd name="T96" fmla="*/ 32 w 52"/>
                  <a:gd name="T97" fmla="*/ 3 h 58"/>
                  <a:gd name="T98" fmla="*/ 24 w 52"/>
                  <a:gd name="T99" fmla="*/ 0 h 58"/>
                  <a:gd name="T100" fmla="*/ 22 w 52"/>
                  <a:gd name="T101" fmla="*/ 0 h 58"/>
                  <a:gd name="T102" fmla="*/ 18 w 52"/>
                  <a:gd name="T103" fmla="*/ 0 h 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58"/>
                  <a:gd name="T158" fmla="*/ 52 w 52"/>
                  <a:gd name="T159" fmla="*/ 58 h 5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58">
                    <a:moveTo>
                      <a:pt x="18" y="0"/>
                    </a:moveTo>
                    <a:cubicBezTo>
                      <a:pt x="18" y="0"/>
                      <a:pt x="18" y="0"/>
                      <a:pt x="18" y="0"/>
                    </a:cubicBezTo>
                    <a:cubicBezTo>
                      <a:pt x="17" y="0"/>
                      <a:pt x="17" y="0"/>
                      <a:pt x="16" y="1"/>
                    </a:cubicBezTo>
                    <a:cubicBezTo>
                      <a:pt x="15" y="3"/>
                      <a:pt x="14" y="2"/>
                      <a:pt x="14" y="3"/>
                    </a:cubicBezTo>
                    <a:cubicBezTo>
                      <a:pt x="14" y="4"/>
                      <a:pt x="14" y="3"/>
                      <a:pt x="13" y="5"/>
                    </a:cubicBezTo>
                    <a:cubicBezTo>
                      <a:pt x="12" y="6"/>
                      <a:pt x="11" y="10"/>
                      <a:pt x="11" y="10"/>
                    </a:cubicBezTo>
                    <a:cubicBezTo>
                      <a:pt x="11" y="10"/>
                      <a:pt x="11" y="11"/>
                      <a:pt x="12" y="12"/>
                    </a:cubicBezTo>
                    <a:cubicBezTo>
                      <a:pt x="11" y="13"/>
                      <a:pt x="11" y="13"/>
                      <a:pt x="11" y="13"/>
                    </a:cubicBezTo>
                    <a:cubicBezTo>
                      <a:pt x="10" y="15"/>
                      <a:pt x="10" y="15"/>
                      <a:pt x="10" y="15"/>
                    </a:cubicBezTo>
                    <a:cubicBezTo>
                      <a:pt x="10" y="17"/>
                      <a:pt x="10" y="17"/>
                      <a:pt x="10" y="17"/>
                    </a:cubicBezTo>
                    <a:cubicBezTo>
                      <a:pt x="12" y="18"/>
                      <a:pt x="12" y="18"/>
                      <a:pt x="12" y="18"/>
                    </a:cubicBezTo>
                    <a:cubicBezTo>
                      <a:pt x="11" y="19"/>
                      <a:pt x="11" y="19"/>
                      <a:pt x="11" y="19"/>
                    </a:cubicBezTo>
                    <a:cubicBezTo>
                      <a:pt x="10" y="20"/>
                      <a:pt x="10" y="20"/>
                      <a:pt x="10" y="20"/>
                    </a:cubicBezTo>
                    <a:cubicBezTo>
                      <a:pt x="7" y="21"/>
                      <a:pt x="7" y="21"/>
                      <a:pt x="7" y="21"/>
                    </a:cubicBezTo>
                    <a:cubicBezTo>
                      <a:pt x="6" y="24"/>
                      <a:pt x="6" y="24"/>
                      <a:pt x="6" y="24"/>
                    </a:cubicBezTo>
                    <a:cubicBezTo>
                      <a:pt x="2" y="29"/>
                      <a:pt x="2" y="29"/>
                      <a:pt x="2" y="29"/>
                    </a:cubicBezTo>
                    <a:cubicBezTo>
                      <a:pt x="0" y="28"/>
                      <a:pt x="0" y="28"/>
                      <a:pt x="0" y="28"/>
                    </a:cubicBezTo>
                    <a:cubicBezTo>
                      <a:pt x="2" y="30"/>
                      <a:pt x="2" y="30"/>
                      <a:pt x="2" y="30"/>
                    </a:cubicBezTo>
                    <a:cubicBezTo>
                      <a:pt x="2" y="32"/>
                      <a:pt x="2" y="32"/>
                      <a:pt x="2" y="32"/>
                    </a:cubicBezTo>
                    <a:cubicBezTo>
                      <a:pt x="3" y="32"/>
                      <a:pt x="3" y="32"/>
                      <a:pt x="3" y="32"/>
                    </a:cubicBezTo>
                    <a:cubicBezTo>
                      <a:pt x="3" y="29"/>
                      <a:pt x="3" y="29"/>
                      <a:pt x="3" y="29"/>
                    </a:cubicBezTo>
                    <a:cubicBezTo>
                      <a:pt x="4" y="29"/>
                      <a:pt x="4" y="29"/>
                      <a:pt x="4" y="29"/>
                    </a:cubicBezTo>
                    <a:cubicBezTo>
                      <a:pt x="5" y="31"/>
                      <a:pt x="5" y="31"/>
                      <a:pt x="5" y="31"/>
                    </a:cubicBezTo>
                    <a:cubicBezTo>
                      <a:pt x="6" y="30"/>
                      <a:pt x="6" y="30"/>
                      <a:pt x="6" y="30"/>
                    </a:cubicBezTo>
                    <a:cubicBezTo>
                      <a:pt x="6" y="31"/>
                      <a:pt x="6" y="31"/>
                      <a:pt x="6" y="31"/>
                    </a:cubicBezTo>
                    <a:cubicBezTo>
                      <a:pt x="7" y="32"/>
                      <a:pt x="7" y="32"/>
                      <a:pt x="7" y="32"/>
                    </a:cubicBezTo>
                    <a:cubicBezTo>
                      <a:pt x="8" y="31"/>
                      <a:pt x="8" y="31"/>
                      <a:pt x="8" y="31"/>
                    </a:cubicBezTo>
                    <a:cubicBezTo>
                      <a:pt x="9" y="31"/>
                      <a:pt x="9" y="31"/>
                      <a:pt x="9" y="31"/>
                    </a:cubicBezTo>
                    <a:cubicBezTo>
                      <a:pt x="10" y="41"/>
                      <a:pt x="10" y="41"/>
                      <a:pt x="10" y="41"/>
                    </a:cubicBezTo>
                    <a:cubicBezTo>
                      <a:pt x="11" y="42"/>
                      <a:pt x="11" y="42"/>
                      <a:pt x="11" y="42"/>
                    </a:cubicBezTo>
                    <a:cubicBezTo>
                      <a:pt x="12" y="43"/>
                      <a:pt x="12" y="43"/>
                      <a:pt x="12" y="43"/>
                    </a:cubicBezTo>
                    <a:cubicBezTo>
                      <a:pt x="13" y="46"/>
                      <a:pt x="13" y="46"/>
                      <a:pt x="13" y="46"/>
                    </a:cubicBezTo>
                    <a:cubicBezTo>
                      <a:pt x="15" y="48"/>
                      <a:pt x="15" y="48"/>
                      <a:pt x="15" y="48"/>
                    </a:cubicBezTo>
                    <a:cubicBezTo>
                      <a:pt x="15" y="49"/>
                      <a:pt x="15" y="49"/>
                      <a:pt x="15" y="49"/>
                    </a:cubicBezTo>
                    <a:cubicBezTo>
                      <a:pt x="20" y="43"/>
                      <a:pt x="20" y="43"/>
                      <a:pt x="20" y="43"/>
                    </a:cubicBezTo>
                    <a:cubicBezTo>
                      <a:pt x="21" y="49"/>
                      <a:pt x="21" y="49"/>
                      <a:pt x="21" y="49"/>
                    </a:cubicBezTo>
                    <a:cubicBezTo>
                      <a:pt x="21" y="50"/>
                      <a:pt x="21" y="50"/>
                      <a:pt x="21" y="50"/>
                    </a:cubicBezTo>
                    <a:cubicBezTo>
                      <a:pt x="22" y="49"/>
                      <a:pt x="22" y="49"/>
                      <a:pt x="22" y="49"/>
                    </a:cubicBezTo>
                    <a:cubicBezTo>
                      <a:pt x="24" y="49"/>
                      <a:pt x="24" y="49"/>
                      <a:pt x="24" y="49"/>
                    </a:cubicBezTo>
                    <a:cubicBezTo>
                      <a:pt x="24" y="51"/>
                      <a:pt x="24" y="51"/>
                      <a:pt x="24" y="51"/>
                    </a:cubicBezTo>
                    <a:cubicBezTo>
                      <a:pt x="29" y="52"/>
                      <a:pt x="29" y="52"/>
                      <a:pt x="29" y="52"/>
                    </a:cubicBezTo>
                    <a:cubicBezTo>
                      <a:pt x="30" y="54"/>
                      <a:pt x="30" y="54"/>
                      <a:pt x="30" y="54"/>
                    </a:cubicBezTo>
                    <a:cubicBezTo>
                      <a:pt x="32" y="55"/>
                      <a:pt x="32" y="55"/>
                      <a:pt x="32" y="55"/>
                    </a:cubicBezTo>
                    <a:cubicBezTo>
                      <a:pt x="33" y="56"/>
                      <a:pt x="33" y="56"/>
                      <a:pt x="33" y="56"/>
                    </a:cubicBezTo>
                    <a:cubicBezTo>
                      <a:pt x="34" y="57"/>
                      <a:pt x="34" y="57"/>
                      <a:pt x="34" y="57"/>
                    </a:cubicBezTo>
                    <a:cubicBezTo>
                      <a:pt x="42" y="58"/>
                      <a:pt x="42" y="58"/>
                      <a:pt x="42" y="58"/>
                    </a:cubicBezTo>
                    <a:cubicBezTo>
                      <a:pt x="43" y="57"/>
                      <a:pt x="43" y="57"/>
                      <a:pt x="43" y="57"/>
                    </a:cubicBezTo>
                    <a:cubicBezTo>
                      <a:pt x="45" y="57"/>
                      <a:pt x="45" y="57"/>
                      <a:pt x="45" y="57"/>
                    </a:cubicBezTo>
                    <a:cubicBezTo>
                      <a:pt x="45" y="56"/>
                      <a:pt x="45" y="56"/>
                      <a:pt x="45" y="56"/>
                    </a:cubicBezTo>
                    <a:cubicBezTo>
                      <a:pt x="47" y="55"/>
                      <a:pt x="47" y="55"/>
                      <a:pt x="47" y="55"/>
                    </a:cubicBezTo>
                    <a:cubicBezTo>
                      <a:pt x="48" y="54"/>
                      <a:pt x="48" y="54"/>
                      <a:pt x="48" y="54"/>
                    </a:cubicBezTo>
                    <a:cubicBezTo>
                      <a:pt x="48" y="52"/>
                      <a:pt x="48" y="52"/>
                      <a:pt x="48" y="52"/>
                    </a:cubicBezTo>
                    <a:cubicBezTo>
                      <a:pt x="48" y="51"/>
                      <a:pt x="48" y="51"/>
                      <a:pt x="48" y="51"/>
                    </a:cubicBezTo>
                    <a:cubicBezTo>
                      <a:pt x="48" y="48"/>
                      <a:pt x="48" y="48"/>
                      <a:pt x="48" y="48"/>
                    </a:cubicBezTo>
                    <a:cubicBezTo>
                      <a:pt x="47" y="46"/>
                      <a:pt x="47" y="46"/>
                      <a:pt x="47" y="46"/>
                    </a:cubicBezTo>
                    <a:cubicBezTo>
                      <a:pt x="47" y="44"/>
                      <a:pt x="47" y="44"/>
                      <a:pt x="47" y="44"/>
                    </a:cubicBezTo>
                    <a:cubicBezTo>
                      <a:pt x="46" y="44"/>
                      <a:pt x="46" y="44"/>
                      <a:pt x="46" y="44"/>
                    </a:cubicBezTo>
                    <a:cubicBezTo>
                      <a:pt x="43" y="40"/>
                      <a:pt x="43" y="40"/>
                      <a:pt x="43" y="40"/>
                    </a:cubicBezTo>
                    <a:cubicBezTo>
                      <a:pt x="43" y="38"/>
                      <a:pt x="43" y="38"/>
                      <a:pt x="43" y="38"/>
                    </a:cubicBezTo>
                    <a:cubicBezTo>
                      <a:pt x="47" y="40"/>
                      <a:pt x="47" y="40"/>
                      <a:pt x="47" y="40"/>
                    </a:cubicBezTo>
                    <a:cubicBezTo>
                      <a:pt x="48" y="38"/>
                      <a:pt x="48" y="38"/>
                      <a:pt x="48" y="38"/>
                    </a:cubicBezTo>
                    <a:cubicBezTo>
                      <a:pt x="48" y="31"/>
                      <a:pt x="48" y="31"/>
                      <a:pt x="48" y="31"/>
                    </a:cubicBezTo>
                    <a:cubicBezTo>
                      <a:pt x="48" y="31"/>
                      <a:pt x="48" y="31"/>
                      <a:pt x="48" y="31"/>
                    </a:cubicBezTo>
                    <a:cubicBezTo>
                      <a:pt x="50" y="25"/>
                      <a:pt x="50" y="25"/>
                      <a:pt x="50" y="25"/>
                    </a:cubicBezTo>
                    <a:cubicBezTo>
                      <a:pt x="52" y="24"/>
                      <a:pt x="52" y="24"/>
                      <a:pt x="52" y="24"/>
                    </a:cubicBezTo>
                    <a:cubicBezTo>
                      <a:pt x="51" y="24"/>
                      <a:pt x="51" y="24"/>
                      <a:pt x="51" y="24"/>
                    </a:cubicBezTo>
                    <a:cubicBezTo>
                      <a:pt x="49" y="24"/>
                      <a:pt x="49" y="24"/>
                      <a:pt x="49" y="24"/>
                    </a:cubicBezTo>
                    <a:cubicBezTo>
                      <a:pt x="49" y="22"/>
                      <a:pt x="49" y="22"/>
                      <a:pt x="49" y="22"/>
                    </a:cubicBezTo>
                    <a:cubicBezTo>
                      <a:pt x="50" y="18"/>
                      <a:pt x="50" y="18"/>
                      <a:pt x="50" y="18"/>
                    </a:cubicBezTo>
                    <a:cubicBezTo>
                      <a:pt x="49" y="19"/>
                      <a:pt x="49" y="19"/>
                      <a:pt x="49" y="19"/>
                    </a:cubicBezTo>
                    <a:cubicBezTo>
                      <a:pt x="49" y="17"/>
                      <a:pt x="49" y="17"/>
                      <a:pt x="49" y="17"/>
                    </a:cubicBezTo>
                    <a:cubicBezTo>
                      <a:pt x="47" y="13"/>
                      <a:pt x="47" y="13"/>
                      <a:pt x="47" y="13"/>
                    </a:cubicBezTo>
                    <a:cubicBezTo>
                      <a:pt x="47" y="11"/>
                      <a:pt x="47" y="11"/>
                      <a:pt x="47" y="11"/>
                    </a:cubicBezTo>
                    <a:cubicBezTo>
                      <a:pt x="46" y="11"/>
                      <a:pt x="46" y="11"/>
                      <a:pt x="46" y="11"/>
                    </a:cubicBezTo>
                    <a:cubicBezTo>
                      <a:pt x="44" y="11"/>
                      <a:pt x="44" y="11"/>
                      <a:pt x="44" y="11"/>
                    </a:cubicBezTo>
                    <a:cubicBezTo>
                      <a:pt x="43" y="11"/>
                      <a:pt x="43" y="11"/>
                      <a:pt x="43" y="11"/>
                    </a:cubicBezTo>
                    <a:cubicBezTo>
                      <a:pt x="42" y="11"/>
                      <a:pt x="42" y="11"/>
                      <a:pt x="42" y="11"/>
                    </a:cubicBezTo>
                    <a:cubicBezTo>
                      <a:pt x="39" y="11"/>
                      <a:pt x="39" y="11"/>
                      <a:pt x="39" y="11"/>
                    </a:cubicBezTo>
                    <a:cubicBezTo>
                      <a:pt x="39" y="11"/>
                      <a:pt x="39" y="11"/>
                      <a:pt x="39" y="11"/>
                    </a:cubicBezTo>
                    <a:cubicBezTo>
                      <a:pt x="39" y="15"/>
                      <a:pt x="39" y="15"/>
                      <a:pt x="39" y="15"/>
                    </a:cubicBezTo>
                    <a:cubicBezTo>
                      <a:pt x="36" y="17"/>
                      <a:pt x="36" y="17"/>
                      <a:pt x="36" y="17"/>
                    </a:cubicBezTo>
                    <a:cubicBezTo>
                      <a:pt x="34" y="20"/>
                      <a:pt x="34" y="20"/>
                      <a:pt x="34" y="20"/>
                    </a:cubicBezTo>
                    <a:cubicBezTo>
                      <a:pt x="32" y="20"/>
                      <a:pt x="32" y="20"/>
                      <a:pt x="32" y="20"/>
                    </a:cubicBezTo>
                    <a:cubicBezTo>
                      <a:pt x="30" y="23"/>
                      <a:pt x="30" y="23"/>
                      <a:pt x="30" y="23"/>
                    </a:cubicBezTo>
                    <a:cubicBezTo>
                      <a:pt x="29" y="22"/>
                      <a:pt x="29" y="22"/>
                      <a:pt x="29" y="22"/>
                    </a:cubicBezTo>
                    <a:cubicBezTo>
                      <a:pt x="33" y="19"/>
                      <a:pt x="33" y="19"/>
                      <a:pt x="33" y="19"/>
                    </a:cubicBezTo>
                    <a:cubicBezTo>
                      <a:pt x="34" y="19"/>
                      <a:pt x="34" y="19"/>
                      <a:pt x="34" y="19"/>
                    </a:cubicBezTo>
                    <a:cubicBezTo>
                      <a:pt x="34" y="16"/>
                      <a:pt x="34" y="16"/>
                      <a:pt x="34" y="16"/>
                    </a:cubicBezTo>
                    <a:cubicBezTo>
                      <a:pt x="37" y="15"/>
                      <a:pt x="37" y="15"/>
                      <a:pt x="37" y="15"/>
                    </a:cubicBezTo>
                    <a:cubicBezTo>
                      <a:pt x="37" y="11"/>
                      <a:pt x="37" y="11"/>
                      <a:pt x="37" y="11"/>
                    </a:cubicBezTo>
                    <a:cubicBezTo>
                      <a:pt x="37" y="11"/>
                      <a:pt x="37" y="11"/>
                      <a:pt x="37" y="11"/>
                    </a:cubicBezTo>
                    <a:cubicBezTo>
                      <a:pt x="36" y="11"/>
                      <a:pt x="36" y="11"/>
                      <a:pt x="36" y="11"/>
                    </a:cubicBezTo>
                    <a:cubicBezTo>
                      <a:pt x="37" y="9"/>
                      <a:pt x="37" y="9"/>
                      <a:pt x="37" y="9"/>
                    </a:cubicBezTo>
                    <a:cubicBezTo>
                      <a:pt x="37" y="9"/>
                      <a:pt x="39" y="7"/>
                      <a:pt x="37" y="7"/>
                    </a:cubicBezTo>
                    <a:cubicBezTo>
                      <a:pt x="37" y="7"/>
                      <a:pt x="37" y="7"/>
                      <a:pt x="37" y="7"/>
                    </a:cubicBezTo>
                    <a:cubicBezTo>
                      <a:pt x="36" y="7"/>
                      <a:pt x="35" y="7"/>
                      <a:pt x="34" y="6"/>
                    </a:cubicBezTo>
                    <a:cubicBezTo>
                      <a:pt x="33" y="5"/>
                      <a:pt x="33" y="4"/>
                      <a:pt x="33" y="4"/>
                    </a:cubicBezTo>
                    <a:cubicBezTo>
                      <a:pt x="32" y="3"/>
                      <a:pt x="32" y="3"/>
                      <a:pt x="32" y="3"/>
                    </a:cubicBezTo>
                    <a:cubicBezTo>
                      <a:pt x="28" y="0"/>
                      <a:pt x="28" y="0"/>
                      <a:pt x="28" y="0"/>
                    </a:cubicBezTo>
                    <a:cubicBezTo>
                      <a:pt x="28" y="0"/>
                      <a:pt x="25" y="0"/>
                      <a:pt x="24" y="0"/>
                    </a:cubicBezTo>
                    <a:cubicBezTo>
                      <a:pt x="24" y="0"/>
                      <a:pt x="24" y="0"/>
                      <a:pt x="24" y="0"/>
                    </a:cubicBezTo>
                    <a:cubicBezTo>
                      <a:pt x="24" y="0"/>
                      <a:pt x="23" y="0"/>
                      <a:pt x="22" y="0"/>
                    </a:cubicBezTo>
                    <a:cubicBezTo>
                      <a:pt x="21" y="0"/>
                      <a:pt x="20" y="0"/>
                      <a:pt x="19" y="0"/>
                    </a:cubicBezTo>
                    <a:cubicBezTo>
                      <a:pt x="19" y="0"/>
                      <a:pt x="19" y="0"/>
                      <a:pt x="18" y="0"/>
                    </a:cubicBezTo>
                    <a:close/>
                  </a:path>
                </a:pathLst>
              </a:custGeom>
              <a:solidFill>
                <a:srgbClr val="0071B4">
                  <a:alpha val="34901"/>
                </a:srgbClr>
              </a:solidFill>
              <a:ln w="9525">
                <a:noFill/>
                <a:round/>
                <a:headEnd/>
                <a:tailEnd/>
              </a:ln>
            </p:spPr>
            <p:txBody>
              <a:bodyPr/>
              <a:lstStyle/>
              <a:p>
                <a:endParaRPr lang="en-US"/>
              </a:p>
            </p:txBody>
          </p:sp>
          <p:sp>
            <p:nvSpPr>
              <p:cNvPr id="13983" name="Freeform 36"/>
              <p:cNvSpPr>
                <a:spLocks/>
              </p:cNvSpPr>
              <p:nvPr/>
            </p:nvSpPr>
            <p:spPr bwMode="auto">
              <a:xfrm>
                <a:off x="1385" y="1444"/>
                <a:ext cx="22" cy="12"/>
              </a:xfrm>
              <a:custGeom>
                <a:avLst/>
                <a:gdLst>
                  <a:gd name="T0" fmla="*/ 22 w 22"/>
                  <a:gd name="T1" fmla="*/ 4 h 12"/>
                  <a:gd name="T2" fmla="*/ 22 w 22"/>
                  <a:gd name="T3" fmla="*/ 2 h 12"/>
                  <a:gd name="T4" fmla="*/ 18 w 22"/>
                  <a:gd name="T5" fmla="*/ 0 h 12"/>
                  <a:gd name="T6" fmla="*/ 14 w 22"/>
                  <a:gd name="T7" fmla="*/ 2 h 12"/>
                  <a:gd name="T8" fmla="*/ 2 w 22"/>
                  <a:gd name="T9" fmla="*/ 8 h 12"/>
                  <a:gd name="T10" fmla="*/ 0 w 22"/>
                  <a:gd name="T11" fmla="*/ 12 h 12"/>
                  <a:gd name="T12" fmla="*/ 20 w 22"/>
                  <a:gd name="T13" fmla="*/ 6 h 12"/>
                  <a:gd name="T14" fmla="*/ 22 w 22"/>
                  <a:gd name="T15" fmla="*/ 4 h 12"/>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2"/>
                  <a:gd name="T26" fmla="*/ 22 w 2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2">
                    <a:moveTo>
                      <a:pt x="22" y="4"/>
                    </a:moveTo>
                    <a:lnTo>
                      <a:pt x="22" y="2"/>
                    </a:lnTo>
                    <a:lnTo>
                      <a:pt x="18" y="0"/>
                    </a:lnTo>
                    <a:lnTo>
                      <a:pt x="14" y="2"/>
                    </a:lnTo>
                    <a:lnTo>
                      <a:pt x="2" y="8"/>
                    </a:lnTo>
                    <a:lnTo>
                      <a:pt x="0" y="12"/>
                    </a:lnTo>
                    <a:lnTo>
                      <a:pt x="20" y="6"/>
                    </a:lnTo>
                    <a:lnTo>
                      <a:pt x="22" y="4"/>
                    </a:lnTo>
                    <a:close/>
                  </a:path>
                </a:pathLst>
              </a:custGeom>
              <a:solidFill>
                <a:srgbClr val="0071B4">
                  <a:alpha val="34901"/>
                </a:srgbClr>
              </a:solidFill>
              <a:ln w="9525">
                <a:noFill/>
                <a:round/>
                <a:headEnd/>
                <a:tailEnd/>
              </a:ln>
            </p:spPr>
            <p:txBody>
              <a:bodyPr/>
              <a:lstStyle/>
              <a:p>
                <a:endParaRPr lang="en-US"/>
              </a:p>
            </p:txBody>
          </p:sp>
          <p:sp>
            <p:nvSpPr>
              <p:cNvPr id="13984" name="Freeform 37"/>
              <p:cNvSpPr>
                <a:spLocks/>
              </p:cNvSpPr>
              <p:nvPr/>
            </p:nvSpPr>
            <p:spPr bwMode="auto">
              <a:xfrm>
                <a:off x="4722" y="1458"/>
                <a:ext cx="8" cy="28"/>
              </a:xfrm>
              <a:custGeom>
                <a:avLst/>
                <a:gdLst>
                  <a:gd name="T0" fmla="*/ 0 w 8"/>
                  <a:gd name="T1" fmla="*/ 24 h 28"/>
                  <a:gd name="T2" fmla="*/ 0 w 8"/>
                  <a:gd name="T3" fmla="*/ 28 h 28"/>
                  <a:gd name="T4" fmla="*/ 4 w 8"/>
                  <a:gd name="T5" fmla="*/ 28 h 28"/>
                  <a:gd name="T6" fmla="*/ 6 w 8"/>
                  <a:gd name="T7" fmla="*/ 26 h 28"/>
                  <a:gd name="T8" fmla="*/ 4 w 8"/>
                  <a:gd name="T9" fmla="*/ 22 h 28"/>
                  <a:gd name="T10" fmla="*/ 6 w 8"/>
                  <a:gd name="T11" fmla="*/ 20 h 28"/>
                  <a:gd name="T12" fmla="*/ 6 w 8"/>
                  <a:gd name="T13" fmla="*/ 18 h 28"/>
                  <a:gd name="T14" fmla="*/ 8 w 8"/>
                  <a:gd name="T15" fmla="*/ 14 h 28"/>
                  <a:gd name="T16" fmla="*/ 6 w 8"/>
                  <a:gd name="T17" fmla="*/ 14 h 28"/>
                  <a:gd name="T18" fmla="*/ 4 w 8"/>
                  <a:gd name="T19" fmla="*/ 10 h 28"/>
                  <a:gd name="T20" fmla="*/ 4 w 8"/>
                  <a:gd name="T21" fmla="*/ 6 h 28"/>
                  <a:gd name="T22" fmla="*/ 2 w 8"/>
                  <a:gd name="T23" fmla="*/ 4 h 28"/>
                  <a:gd name="T24" fmla="*/ 2 w 8"/>
                  <a:gd name="T25" fmla="*/ 0 h 28"/>
                  <a:gd name="T26" fmla="*/ 0 w 8"/>
                  <a:gd name="T27" fmla="*/ 20 h 28"/>
                  <a:gd name="T28" fmla="*/ 0 w 8"/>
                  <a:gd name="T29" fmla="*/ 22 h 28"/>
                  <a:gd name="T30" fmla="*/ 0 w 8"/>
                  <a:gd name="T31" fmla="*/ 24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28"/>
                  <a:gd name="T50" fmla="*/ 8 w 8"/>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28">
                    <a:moveTo>
                      <a:pt x="0" y="24"/>
                    </a:moveTo>
                    <a:lnTo>
                      <a:pt x="0" y="28"/>
                    </a:lnTo>
                    <a:lnTo>
                      <a:pt x="4" y="28"/>
                    </a:lnTo>
                    <a:lnTo>
                      <a:pt x="6" y="26"/>
                    </a:lnTo>
                    <a:lnTo>
                      <a:pt x="4" y="22"/>
                    </a:lnTo>
                    <a:lnTo>
                      <a:pt x="6" y="20"/>
                    </a:lnTo>
                    <a:lnTo>
                      <a:pt x="6" y="18"/>
                    </a:lnTo>
                    <a:lnTo>
                      <a:pt x="8" y="14"/>
                    </a:lnTo>
                    <a:lnTo>
                      <a:pt x="6" y="14"/>
                    </a:lnTo>
                    <a:lnTo>
                      <a:pt x="4" y="10"/>
                    </a:lnTo>
                    <a:lnTo>
                      <a:pt x="4" y="6"/>
                    </a:lnTo>
                    <a:lnTo>
                      <a:pt x="2" y="4"/>
                    </a:lnTo>
                    <a:lnTo>
                      <a:pt x="2" y="0"/>
                    </a:lnTo>
                    <a:lnTo>
                      <a:pt x="0" y="20"/>
                    </a:lnTo>
                    <a:lnTo>
                      <a:pt x="0" y="22"/>
                    </a:lnTo>
                    <a:lnTo>
                      <a:pt x="0" y="24"/>
                    </a:lnTo>
                    <a:close/>
                  </a:path>
                </a:pathLst>
              </a:custGeom>
              <a:solidFill>
                <a:srgbClr val="0071B4">
                  <a:alpha val="34901"/>
                </a:srgbClr>
              </a:solidFill>
              <a:ln w="9525">
                <a:noFill/>
                <a:round/>
                <a:headEnd/>
                <a:tailEnd/>
              </a:ln>
            </p:spPr>
            <p:txBody>
              <a:bodyPr/>
              <a:lstStyle/>
              <a:p>
                <a:endParaRPr lang="en-US"/>
              </a:p>
            </p:txBody>
          </p:sp>
          <p:sp>
            <p:nvSpPr>
              <p:cNvPr id="13985" name="Freeform 38"/>
              <p:cNvSpPr>
                <a:spLocks/>
              </p:cNvSpPr>
              <p:nvPr/>
            </p:nvSpPr>
            <p:spPr bwMode="auto">
              <a:xfrm>
                <a:off x="4218" y="1223"/>
                <a:ext cx="86" cy="108"/>
              </a:xfrm>
              <a:custGeom>
                <a:avLst/>
                <a:gdLst>
                  <a:gd name="T0" fmla="*/ 12 w 86"/>
                  <a:gd name="T1" fmla="*/ 58 h 108"/>
                  <a:gd name="T2" fmla="*/ 10 w 86"/>
                  <a:gd name="T3" fmla="*/ 70 h 108"/>
                  <a:gd name="T4" fmla="*/ 8 w 86"/>
                  <a:gd name="T5" fmla="*/ 74 h 108"/>
                  <a:gd name="T6" fmla="*/ 8 w 86"/>
                  <a:gd name="T7" fmla="*/ 78 h 108"/>
                  <a:gd name="T8" fmla="*/ 0 w 86"/>
                  <a:gd name="T9" fmla="*/ 100 h 108"/>
                  <a:gd name="T10" fmla="*/ 2 w 86"/>
                  <a:gd name="T11" fmla="*/ 102 h 108"/>
                  <a:gd name="T12" fmla="*/ 0 w 86"/>
                  <a:gd name="T13" fmla="*/ 106 h 108"/>
                  <a:gd name="T14" fmla="*/ 10 w 86"/>
                  <a:gd name="T15" fmla="*/ 104 h 108"/>
                  <a:gd name="T16" fmla="*/ 20 w 86"/>
                  <a:gd name="T17" fmla="*/ 98 h 108"/>
                  <a:gd name="T18" fmla="*/ 22 w 86"/>
                  <a:gd name="T19" fmla="*/ 94 h 108"/>
                  <a:gd name="T20" fmla="*/ 34 w 86"/>
                  <a:gd name="T21" fmla="*/ 90 h 108"/>
                  <a:gd name="T22" fmla="*/ 38 w 86"/>
                  <a:gd name="T23" fmla="*/ 90 h 108"/>
                  <a:gd name="T24" fmla="*/ 48 w 86"/>
                  <a:gd name="T25" fmla="*/ 92 h 108"/>
                  <a:gd name="T26" fmla="*/ 50 w 86"/>
                  <a:gd name="T27" fmla="*/ 88 h 108"/>
                  <a:gd name="T28" fmla="*/ 54 w 86"/>
                  <a:gd name="T29" fmla="*/ 90 h 108"/>
                  <a:gd name="T30" fmla="*/ 62 w 86"/>
                  <a:gd name="T31" fmla="*/ 88 h 108"/>
                  <a:gd name="T32" fmla="*/ 76 w 86"/>
                  <a:gd name="T33" fmla="*/ 82 h 108"/>
                  <a:gd name="T34" fmla="*/ 80 w 86"/>
                  <a:gd name="T35" fmla="*/ 80 h 108"/>
                  <a:gd name="T36" fmla="*/ 84 w 86"/>
                  <a:gd name="T37" fmla="*/ 50 h 108"/>
                  <a:gd name="T38" fmla="*/ 74 w 86"/>
                  <a:gd name="T39" fmla="*/ 42 h 108"/>
                  <a:gd name="T40" fmla="*/ 68 w 86"/>
                  <a:gd name="T41" fmla="*/ 30 h 108"/>
                  <a:gd name="T42" fmla="*/ 68 w 86"/>
                  <a:gd name="T43" fmla="*/ 34 h 108"/>
                  <a:gd name="T44" fmla="*/ 66 w 86"/>
                  <a:gd name="T45" fmla="*/ 24 h 108"/>
                  <a:gd name="T46" fmla="*/ 62 w 86"/>
                  <a:gd name="T47" fmla="*/ 18 h 108"/>
                  <a:gd name="T48" fmla="*/ 60 w 86"/>
                  <a:gd name="T49" fmla="*/ 26 h 108"/>
                  <a:gd name="T50" fmla="*/ 58 w 86"/>
                  <a:gd name="T51" fmla="*/ 20 h 108"/>
                  <a:gd name="T52" fmla="*/ 54 w 86"/>
                  <a:gd name="T53" fmla="*/ 18 h 108"/>
                  <a:gd name="T54" fmla="*/ 48 w 86"/>
                  <a:gd name="T55" fmla="*/ 32 h 108"/>
                  <a:gd name="T56" fmla="*/ 50 w 86"/>
                  <a:gd name="T57" fmla="*/ 24 h 108"/>
                  <a:gd name="T58" fmla="*/ 52 w 86"/>
                  <a:gd name="T59" fmla="*/ 12 h 108"/>
                  <a:gd name="T60" fmla="*/ 50 w 86"/>
                  <a:gd name="T61" fmla="*/ 6 h 108"/>
                  <a:gd name="T62" fmla="*/ 48 w 86"/>
                  <a:gd name="T63" fmla="*/ 10 h 108"/>
                  <a:gd name="T64" fmla="*/ 42 w 86"/>
                  <a:gd name="T65" fmla="*/ 0 h 108"/>
                  <a:gd name="T66" fmla="*/ 38 w 86"/>
                  <a:gd name="T67" fmla="*/ 16 h 108"/>
                  <a:gd name="T68" fmla="*/ 32 w 86"/>
                  <a:gd name="T69" fmla="*/ 6 h 108"/>
                  <a:gd name="T70" fmla="*/ 32 w 86"/>
                  <a:gd name="T71" fmla="*/ 12 h 108"/>
                  <a:gd name="T72" fmla="*/ 26 w 86"/>
                  <a:gd name="T73" fmla="*/ 20 h 108"/>
                  <a:gd name="T74" fmla="*/ 28 w 86"/>
                  <a:gd name="T75" fmla="*/ 24 h 108"/>
                  <a:gd name="T76" fmla="*/ 22 w 86"/>
                  <a:gd name="T77" fmla="*/ 26 h 108"/>
                  <a:gd name="T78" fmla="*/ 24 w 86"/>
                  <a:gd name="T79" fmla="*/ 30 h 108"/>
                  <a:gd name="T80" fmla="*/ 20 w 86"/>
                  <a:gd name="T81" fmla="*/ 34 h 108"/>
                  <a:gd name="T82" fmla="*/ 24 w 86"/>
                  <a:gd name="T83" fmla="*/ 52 h 108"/>
                  <a:gd name="T84" fmla="*/ 16 w 86"/>
                  <a:gd name="T85" fmla="*/ 48 h 10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
                  <a:gd name="T130" fmla="*/ 0 h 108"/>
                  <a:gd name="T131" fmla="*/ 86 w 86"/>
                  <a:gd name="T132" fmla="*/ 108 h 10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 h="108">
                    <a:moveTo>
                      <a:pt x="16" y="48"/>
                    </a:moveTo>
                    <a:lnTo>
                      <a:pt x="12" y="58"/>
                    </a:lnTo>
                    <a:lnTo>
                      <a:pt x="12" y="62"/>
                    </a:lnTo>
                    <a:lnTo>
                      <a:pt x="10" y="70"/>
                    </a:lnTo>
                    <a:lnTo>
                      <a:pt x="10" y="72"/>
                    </a:lnTo>
                    <a:lnTo>
                      <a:pt x="8" y="74"/>
                    </a:lnTo>
                    <a:lnTo>
                      <a:pt x="8" y="76"/>
                    </a:lnTo>
                    <a:lnTo>
                      <a:pt x="8" y="78"/>
                    </a:lnTo>
                    <a:lnTo>
                      <a:pt x="0" y="94"/>
                    </a:lnTo>
                    <a:lnTo>
                      <a:pt x="0" y="100"/>
                    </a:lnTo>
                    <a:lnTo>
                      <a:pt x="2" y="100"/>
                    </a:lnTo>
                    <a:lnTo>
                      <a:pt x="2" y="102"/>
                    </a:lnTo>
                    <a:lnTo>
                      <a:pt x="2" y="104"/>
                    </a:lnTo>
                    <a:lnTo>
                      <a:pt x="0" y="106"/>
                    </a:lnTo>
                    <a:lnTo>
                      <a:pt x="8" y="108"/>
                    </a:lnTo>
                    <a:lnTo>
                      <a:pt x="10" y="104"/>
                    </a:lnTo>
                    <a:lnTo>
                      <a:pt x="12" y="102"/>
                    </a:lnTo>
                    <a:lnTo>
                      <a:pt x="20" y="98"/>
                    </a:lnTo>
                    <a:lnTo>
                      <a:pt x="22" y="96"/>
                    </a:lnTo>
                    <a:lnTo>
                      <a:pt x="22" y="94"/>
                    </a:lnTo>
                    <a:lnTo>
                      <a:pt x="24" y="90"/>
                    </a:lnTo>
                    <a:lnTo>
                      <a:pt x="34" y="90"/>
                    </a:lnTo>
                    <a:lnTo>
                      <a:pt x="36" y="88"/>
                    </a:lnTo>
                    <a:lnTo>
                      <a:pt x="38" y="90"/>
                    </a:lnTo>
                    <a:lnTo>
                      <a:pt x="44" y="88"/>
                    </a:lnTo>
                    <a:lnTo>
                      <a:pt x="48" y="92"/>
                    </a:lnTo>
                    <a:lnTo>
                      <a:pt x="50" y="92"/>
                    </a:lnTo>
                    <a:lnTo>
                      <a:pt x="50" y="88"/>
                    </a:lnTo>
                    <a:lnTo>
                      <a:pt x="52" y="88"/>
                    </a:lnTo>
                    <a:lnTo>
                      <a:pt x="54" y="90"/>
                    </a:lnTo>
                    <a:lnTo>
                      <a:pt x="56" y="88"/>
                    </a:lnTo>
                    <a:lnTo>
                      <a:pt x="62" y="88"/>
                    </a:lnTo>
                    <a:lnTo>
                      <a:pt x="70" y="82"/>
                    </a:lnTo>
                    <a:lnTo>
                      <a:pt x="76" y="82"/>
                    </a:lnTo>
                    <a:lnTo>
                      <a:pt x="78" y="82"/>
                    </a:lnTo>
                    <a:lnTo>
                      <a:pt x="80" y="80"/>
                    </a:lnTo>
                    <a:lnTo>
                      <a:pt x="86" y="72"/>
                    </a:lnTo>
                    <a:lnTo>
                      <a:pt x="84" y="50"/>
                    </a:lnTo>
                    <a:lnTo>
                      <a:pt x="82" y="48"/>
                    </a:lnTo>
                    <a:lnTo>
                      <a:pt x="74" y="42"/>
                    </a:lnTo>
                    <a:lnTo>
                      <a:pt x="70" y="28"/>
                    </a:lnTo>
                    <a:lnTo>
                      <a:pt x="68" y="30"/>
                    </a:lnTo>
                    <a:lnTo>
                      <a:pt x="68" y="34"/>
                    </a:lnTo>
                    <a:lnTo>
                      <a:pt x="66" y="30"/>
                    </a:lnTo>
                    <a:lnTo>
                      <a:pt x="66" y="24"/>
                    </a:lnTo>
                    <a:lnTo>
                      <a:pt x="66" y="20"/>
                    </a:lnTo>
                    <a:lnTo>
                      <a:pt x="62" y="18"/>
                    </a:lnTo>
                    <a:lnTo>
                      <a:pt x="62" y="22"/>
                    </a:lnTo>
                    <a:lnTo>
                      <a:pt x="60" y="26"/>
                    </a:lnTo>
                    <a:lnTo>
                      <a:pt x="60" y="24"/>
                    </a:lnTo>
                    <a:lnTo>
                      <a:pt x="58" y="20"/>
                    </a:lnTo>
                    <a:lnTo>
                      <a:pt x="56" y="16"/>
                    </a:lnTo>
                    <a:lnTo>
                      <a:pt x="54" y="18"/>
                    </a:lnTo>
                    <a:lnTo>
                      <a:pt x="54" y="22"/>
                    </a:lnTo>
                    <a:lnTo>
                      <a:pt x="48" y="32"/>
                    </a:lnTo>
                    <a:lnTo>
                      <a:pt x="48" y="28"/>
                    </a:lnTo>
                    <a:lnTo>
                      <a:pt x="50" y="24"/>
                    </a:lnTo>
                    <a:lnTo>
                      <a:pt x="50" y="20"/>
                    </a:lnTo>
                    <a:lnTo>
                      <a:pt x="52" y="12"/>
                    </a:lnTo>
                    <a:lnTo>
                      <a:pt x="52" y="8"/>
                    </a:lnTo>
                    <a:lnTo>
                      <a:pt x="50" y="6"/>
                    </a:lnTo>
                    <a:lnTo>
                      <a:pt x="50" y="8"/>
                    </a:lnTo>
                    <a:lnTo>
                      <a:pt x="48" y="10"/>
                    </a:lnTo>
                    <a:lnTo>
                      <a:pt x="48" y="4"/>
                    </a:lnTo>
                    <a:lnTo>
                      <a:pt x="42" y="0"/>
                    </a:lnTo>
                    <a:lnTo>
                      <a:pt x="38" y="4"/>
                    </a:lnTo>
                    <a:lnTo>
                      <a:pt x="38" y="16"/>
                    </a:lnTo>
                    <a:lnTo>
                      <a:pt x="34" y="14"/>
                    </a:lnTo>
                    <a:lnTo>
                      <a:pt x="32" y="6"/>
                    </a:lnTo>
                    <a:lnTo>
                      <a:pt x="30" y="8"/>
                    </a:lnTo>
                    <a:lnTo>
                      <a:pt x="32" y="12"/>
                    </a:lnTo>
                    <a:lnTo>
                      <a:pt x="30" y="14"/>
                    </a:lnTo>
                    <a:lnTo>
                      <a:pt x="26" y="20"/>
                    </a:lnTo>
                    <a:lnTo>
                      <a:pt x="26" y="22"/>
                    </a:lnTo>
                    <a:lnTo>
                      <a:pt x="28" y="24"/>
                    </a:lnTo>
                    <a:lnTo>
                      <a:pt x="24" y="24"/>
                    </a:lnTo>
                    <a:lnTo>
                      <a:pt x="22" y="26"/>
                    </a:lnTo>
                    <a:lnTo>
                      <a:pt x="22" y="30"/>
                    </a:lnTo>
                    <a:lnTo>
                      <a:pt x="24" y="30"/>
                    </a:lnTo>
                    <a:lnTo>
                      <a:pt x="22" y="30"/>
                    </a:lnTo>
                    <a:lnTo>
                      <a:pt x="20" y="34"/>
                    </a:lnTo>
                    <a:lnTo>
                      <a:pt x="20" y="48"/>
                    </a:lnTo>
                    <a:lnTo>
                      <a:pt x="24" y="52"/>
                    </a:lnTo>
                    <a:lnTo>
                      <a:pt x="20" y="52"/>
                    </a:lnTo>
                    <a:lnTo>
                      <a:pt x="16" y="48"/>
                    </a:lnTo>
                    <a:close/>
                  </a:path>
                </a:pathLst>
              </a:custGeom>
              <a:solidFill>
                <a:srgbClr val="0071B4">
                  <a:alpha val="34901"/>
                </a:srgbClr>
              </a:solidFill>
              <a:ln w="9525">
                <a:noFill/>
                <a:round/>
                <a:headEnd/>
                <a:tailEnd/>
              </a:ln>
            </p:spPr>
            <p:txBody>
              <a:bodyPr/>
              <a:lstStyle/>
              <a:p>
                <a:endParaRPr lang="en-US"/>
              </a:p>
            </p:txBody>
          </p:sp>
          <p:sp>
            <p:nvSpPr>
              <p:cNvPr id="13986" name="Freeform 39"/>
              <p:cNvSpPr>
                <a:spLocks/>
              </p:cNvSpPr>
              <p:nvPr/>
            </p:nvSpPr>
            <p:spPr bwMode="auto">
              <a:xfrm>
                <a:off x="4318" y="1313"/>
                <a:ext cx="18" cy="10"/>
              </a:xfrm>
              <a:custGeom>
                <a:avLst/>
                <a:gdLst>
                  <a:gd name="T0" fmla="*/ 16 w 18"/>
                  <a:gd name="T1" fmla="*/ 10 h 10"/>
                  <a:gd name="T2" fmla="*/ 16 w 18"/>
                  <a:gd name="T3" fmla="*/ 8 h 10"/>
                  <a:gd name="T4" fmla="*/ 18 w 18"/>
                  <a:gd name="T5" fmla="*/ 4 h 10"/>
                  <a:gd name="T6" fmla="*/ 18 w 18"/>
                  <a:gd name="T7" fmla="*/ 2 h 10"/>
                  <a:gd name="T8" fmla="*/ 16 w 18"/>
                  <a:gd name="T9" fmla="*/ 2 h 10"/>
                  <a:gd name="T10" fmla="*/ 16 w 18"/>
                  <a:gd name="T11" fmla="*/ 0 h 10"/>
                  <a:gd name="T12" fmla="*/ 14 w 18"/>
                  <a:gd name="T13" fmla="*/ 0 h 10"/>
                  <a:gd name="T14" fmla="*/ 10 w 18"/>
                  <a:gd name="T15" fmla="*/ 4 h 10"/>
                  <a:gd name="T16" fmla="*/ 8 w 18"/>
                  <a:gd name="T17" fmla="*/ 0 h 10"/>
                  <a:gd name="T18" fmla="*/ 4 w 18"/>
                  <a:gd name="T19" fmla="*/ 2 h 10"/>
                  <a:gd name="T20" fmla="*/ 4 w 18"/>
                  <a:gd name="T21" fmla="*/ 4 h 10"/>
                  <a:gd name="T22" fmla="*/ 2 w 18"/>
                  <a:gd name="T23" fmla="*/ 4 h 10"/>
                  <a:gd name="T24" fmla="*/ 0 w 18"/>
                  <a:gd name="T25" fmla="*/ 6 h 10"/>
                  <a:gd name="T26" fmla="*/ 14 w 18"/>
                  <a:gd name="T27" fmla="*/ 10 h 10"/>
                  <a:gd name="T28" fmla="*/ 16 w 18"/>
                  <a:gd name="T29" fmla="*/ 1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10"/>
                  <a:gd name="T47" fmla="*/ 18 w 1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10">
                    <a:moveTo>
                      <a:pt x="16" y="10"/>
                    </a:moveTo>
                    <a:lnTo>
                      <a:pt x="16" y="8"/>
                    </a:lnTo>
                    <a:lnTo>
                      <a:pt x="18" y="4"/>
                    </a:lnTo>
                    <a:lnTo>
                      <a:pt x="18" y="2"/>
                    </a:lnTo>
                    <a:lnTo>
                      <a:pt x="16" y="2"/>
                    </a:lnTo>
                    <a:lnTo>
                      <a:pt x="16" y="0"/>
                    </a:lnTo>
                    <a:lnTo>
                      <a:pt x="14" y="0"/>
                    </a:lnTo>
                    <a:lnTo>
                      <a:pt x="10" y="4"/>
                    </a:lnTo>
                    <a:lnTo>
                      <a:pt x="8" y="0"/>
                    </a:lnTo>
                    <a:lnTo>
                      <a:pt x="4" y="2"/>
                    </a:lnTo>
                    <a:lnTo>
                      <a:pt x="4" y="4"/>
                    </a:lnTo>
                    <a:lnTo>
                      <a:pt x="2" y="4"/>
                    </a:lnTo>
                    <a:lnTo>
                      <a:pt x="0" y="6"/>
                    </a:lnTo>
                    <a:lnTo>
                      <a:pt x="14" y="10"/>
                    </a:lnTo>
                    <a:lnTo>
                      <a:pt x="16" y="10"/>
                    </a:lnTo>
                    <a:close/>
                  </a:path>
                </a:pathLst>
              </a:custGeom>
              <a:solidFill>
                <a:srgbClr val="0071B4">
                  <a:alpha val="34901"/>
                </a:srgbClr>
              </a:solidFill>
              <a:ln w="9525">
                <a:noFill/>
                <a:round/>
                <a:headEnd/>
                <a:tailEnd/>
              </a:ln>
            </p:spPr>
            <p:txBody>
              <a:bodyPr/>
              <a:lstStyle/>
              <a:p>
                <a:endParaRPr lang="en-US"/>
              </a:p>
            </p:txBody>
          </p:sp>
          <p:sp>
            <p:nvSpPr>
              <p:cNvPr id="13987" name="Freeform 40"/>
              <p:cNvSpPr>
                <a:spLocks/>
              </p:cNvSpPr>
              <p:nvPr/>
            </p:nvSpPr>
            <p:spPr bwMode="auto">
              <a:xfrm>
                <a:off x="4107" y="1074"/>
                <a:ext cx="13" cy="12"/>
              </a:xfrm>
              <a:custGeom>
                <a:avLst/>
                <a:gdLst>
                  <a:gd name="T0" fmla="*/ 3 w 7"/>
                  <a:gd name="T1" fmla="*/ 6 h 6"/>
                  <a:gd name="T2" fmla="*/ 5 w 7"/>
                  <a:gd name="T3" fmla="*/ 6 h 6"/>
                  <a:gd name="T4" fmla="*/ 6 w 7"/>
                  <a:gd name="T5" fmla="*/ 6 h 6"/>
                  <a:gd name="T6" fmla="*/ 7 w 7"/>
                  <a:gd name="T7" fmla="*/ 5 h 6"/>
                  <a:gd name="T8" fmla="*/ 6 w 7"/>
                  <a:gd name="T9" fmla="*/ 0 h 6"/>
                  <a:gd name="T10" fmla="*/ 4 w 7"/>
                  <a:gd name="T11" fmla="*/ 1 h 6"/>
                  <a:gd name="T12" fmla="*/ 1 w 7"/>
                  <a:gd name="T13" fmla="*/ 3 h 6"/>
                  <a:gd name="T14" fmla="*/ 3 w 7"/>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3" y="6"/>
                    </a:moveTo>
                    <a:cubicBezTo>
                      <a:pt x="3" y="6"/>
                      <a:pt x="4" y="6"/>
                      <a:pt x="5" y="6"/>
                    </a:cubicBezTo>
                    <a:cubicBezTo>
                      <a:pt x="5" y="6"/>
                      <a:pt x="5" y="6"/>
                      <a:pt x="6" y="6"/>
                    </a:cubicBezTo>
                    <a:cubicBezTo>
                      <a:pt x="6" y="5"/>
                      <a:pt x="7" y="5"/>
                      <a:pt x="7" y="5"/>
                    </a:cubicBezTo>
                    <a:cubicBezTo>
                      <a:pt x="7" y="4"/>
                      <a:pt x="6" y="0"/>
                      <a:pt x="6" y="0"/>
                    </a:cubicBezTo>
                    <a:cubicBezTo>
                      <a:pt x="4" y="1"/>
                      <a:pt x="4" y="1"/>
                      <a:pt x="4" y="1"/>
                    </a:cubicBezTo>
                    <a:cubicBezTo>
                      <a:pt x="4" y="1"/>
                      <a:pt x="0" y="3"/>
                      <a:pt x="1" y="3"/>
                    </a:cubicBezTo>
                    <a:cubicBezTo>
                      <a:pt x="2" y="4"/>
                      <a:pt x="3" y="6"/>
                      <a:pt x="3" y="6"/>
                    </a:cubicBezTo>
                    <a:close/>
                  </a:path>
                </a:pathLst>
              </a:custGeom>
              <a:solidFill>
                <a:srgbClr val="0071B4">
                  <a:alpha val="34901"/>
                </a:srgbClr>
              </a:solidFill>
              <a:ln w="9525">
                <a:noFill/>
                <a:round/>
                <a:headEnd/>
                <a:tailEnd/>
              </a:ln>
            </p:spPr>
            <p:txBody>
              <a:bodyPr/>
              <a:lstStyle/>
              <a:p>
                <a:endParaRPr lang="en-US"/>
              </a:p>
            </p:txBody>
          </p:sp>
          <p:sp>
            <p:nvSpPr>
              <p:cNvPr id="13988" name="Freeform 41"/>
              <p:cNvSpPr>
                <a:spLocks/>
              </p:cNvSpPr>
              <p:nvPr/>
            </p:nvSpPr>
            <p:spPr bwMode="auto">
              <a:xfrm>
                <a:off x="1914" y="1180"/>
                <a:ext cx="6" cy="2"/>
              </a:xfrm>
              <a:custGeom>
                <a:avLst/>
                <a:gdLst>
                  <a:gd name="T0" fmla="*/ 6 w 6"/>
                  <a:gd name="T1" fmla="*/ 0 h 2"/>
                  <a:gd name="T2" fmla="*/ 0 w 6"/>
                  <a:gd name="T3" fmla="*/ 0 h 2"/>
                  <a:gd name="T4" fmla="*/ 2 w 6"/>
                  <a:gd name="T5" fmla="*/ 2 h 2"/>
                  <a:gd name="T6" fmla="*/ 6 w 6"/>
                  <a:gd name="T7" fmla="*/ 0 h 2"/>
                  <a:gd name="T8" fmla="*/ 0 60000 65536"/>
                  <a:gd name="T9" fmla="*/ 0 60000 65536"/>
                  <a:gd name="T10" fmla="*/ 0 60000 65536"/>
                  <a:gd name="T11" fmla="*/ 0 60000 65536"/>
                  <a:gd name="T12" fmla="*/ 0 w 6"/>
                  <a:gd name="T13" fmla="*/ 0 h 2"/>
                  <a:gd name="T14" fmla="*/ 6 w 6"/>
                  <a:gd name="T15" fmla="*/ 2 h 2"/>
                </a:gdLst>
                <a:ahLst/>
                <a:cxnLst>
                  <a:cxn ang="T8">
                    <a:pos x="T0" y="T1"/>
                  </a:cxn>
                  <a:cxn ang="T9">
                    <a:pos x="T2" y="T3"/>
                  </a:cxn>
                  <a:cxn ang="T10">
                    <a:pos x="T4" y="T5"/>
                  </a:cxn>
                  <a:cxn ang="T11">
                    <a:pos x="T6" y="T7"/>
                  </a:cxn>
                </a:cxnLst>
                <a:rect l="T12" t="T13" r="T14" b="T15"/>
                <a:pathLst>
                  <a:path w="6" h="2">
                    <a:moveTo>
                      <a:pt x="6" y="0"/>
                    </a:moveTo>
                    <a:lnTo>
                      <a:pt x="0" y="0"/>
                    </a:lnTo>
                    <a:lnTo>
                      <a:pt x="2" y="2"/>
                    </a:lnTo>
                    <a:lnTo>
                      <a:pt x="6" y="0"/>
                    </a:lnTo>
                    <a:close/>
                  </a:path>
                </a:pathLst>
              </a:custGeom>
              <a:solidFill>
                <a:srgbClr val="0071B4">
                  <a:alpha val="34901"/>
                </a:srgbClr>
              </a:solidFill>
              <a:ln w="9525">
                <a:noFill/>
                <a:round/>
                <a:headEnd/>
                <a:tailEnd/>
              </a:ln>
            </p:spPr>
            <p:txBody>
              <a:bodyPr/>
              <a:lstStyle/>
              <a:p>
                <a:endParaRPr lang="en-US"/>
              </a:p>
            </p:txBody>
          </p:sp>
          <p:sp>
            <p:nvSpPr>
              <p:cNvPr id="13989" name="Freeform 42"/>
              <p:cNvSpPr>
                <a:spLocks/>
              </p:cNvSpPr>
              <p:nvPr/>
            </p:nvSpPr>
            <p:spPr bwMode="auto">
              <a:xfrm>
                <a:off x="1231" y="1397"/>
                <a:ext cx="18" cy="12"/>
              </a:xfrm>
              <a:custGeom>
                <a:avLst/>
                <a:gdLst>
                  <a:gd name="T0" fmla="*/ 12 w 18"/>
                  <a:gd name="T1" fmla="*/ 0 h 12"/>
                  <a:gd name="T2" fmla="*/ 0 w 18"/>
                  <a:gd name="T3" fmla="*/ 4 h 12"/>
                  <a:gd name="T4" fmla="*/ 0 w 18"/>
                  <a:gd name="T5" fmla="*/ 6 h 12"/>
                  <a:gd name="T6" fmla="*/ 2 w 18"/>
                  <a:gd name="T7" fmla="*/ 10 h 12"/>
                  <a:gd name="T8" fmla="*/ 12 w 18"/>
                  <a:gd name="T9" fmla="*/ 12 h 12"/>
                  <a:gd name="T10" fmla="*/ 18 w 18"/>
                  <a:gd name="T11" fmla="*/ 10 h 12"/>
                  <a:gd name="T12" fmla="*/ 18 w 18"/>
                  <a:gd name="T13" fmla="*/ 6 h 12"/>
                  <a:gd name="T14" fmla="*/ 14 w 18"/>
                  <a:gd name="T15" fmla="*/ 0 h 12"/>
                  <a:gd name="T16" fmla="*/ 12 w 18"/>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2"/>
                  <a:gd name="T29" fmla="*/ 18 w 18"/>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2">
                    <a:moveTo>
                      <a:pt x="12" y="0"/>
                    </a:moveTo>
                    <a:lnTo>
                      <a:pt x="0" y="4"/>
                    </a:lnTo>
                    <a:lnTo>
                      <a:pt x="0" y="6"/>
                    </a:lnTo>
                    <a:lnTo>
                      <a:pt x="2" y="10"/>
                    </a:lnTo>
                    <a:lnTo>
                      <a:pt x="12" y="12"/>
                    </a:lnTo>
                    <a:lnTo>
                      <a:pt x="18" y="10"/>
                    </a:lnTo>
                    <a:lnTo>
                      <a:pt x="18" y="6"/>
                    </a:lnTo>
                    <a:lnTo>
                      <a:pt x="14" y="0"/>
                    </a:lnTo>
                    <a:lnTo>
                      <a:pt x="12" y="0"/>
                    </a:lnTo>
                    <a:close/>
                  </a:path>
                </a:pathLst>
              </a:custGeom>
              <a:solidFill>
                <a:srgbClr val="0071B4">
                  <a:alpha val="34901"/>
                </a:srgbClr>
              </a:solidFill>
              <a:ln w="9525">
                <a:noFill/>
                <a:round/>
                <a:headEnd/>
                <a:tailEnd/>
              </a:ln>
            </p:spPr>
            <p:txBody>
              <a:bodyPr/>
              <a:lstStyle/>
              <a:p>
                <a:endParaRPr lang="en-US"/>
              </a:p>
            </p:txBody>
          </p:sp>
          <p:sp>
            <p:nvSpPr>
              <p:cNvPr id="13990" name="Freeform 43"/>
              <p:cNvSpPr>
                <a:spLocks/>
              </p:cNvSpPr>
              <p:nvPr/>
            </p:nvSpPr>
            <p:spPr bwMode="auto">
              <a:xfrm>
                <a:off x="1875" y="1365"/>
                <a:ext cx="41" cy="16"/>
              </a:xfrm>
              <a:custGeom>
                <a:avLst/>
                <a:gdLst>
                  <a:gd name="T0" fmla="*/ 12 w 41"/>
                  <a:gd name="T1" fmla="*/ 12 h 16"/>
                  <a:gd name="T2" fmla="*/ 16 w 41"/>
                  <a:gd name="T3" fmla="*/ 12 h 16"/>
                  <a:gd name="T4" fmla="*/ 31 w 41"/>
                  <a:gd name="T5" fmla="*/ 16 h 16"/>
                  <a:gd name="T6" fmla="*/ 39 w 41"/>
                  <a:gd name="T7" fmla="*/ 14 h 16"/>
                  <a:gd name="T8" fmla="*/ 41 w 41"/>
                  <a:gd name="T9" fmla="*/ 12 h 16"/>
                  <a:gd name="T10" fmla="*/ 41 w 41"/>
                  <a:gd name="T11" fmla="*/ 10 h 16"/>
                  <a:gd name="T12" fmla="*/ 35 w 41"/>
                  <a:gd name="T13" fmla="*/ 6 h 16"/>
                  <a:gd name="T14" fmla="*/ 33 w 41"/>
                  <a:gd name="T15" fmla="*/ 4 h 16"/>
                  <a:gd name="T16" fmla="*/ 29 w 41"/>
                  <a:gd name="T17" fmla="*/ 2 h 16"/>
                  <a:gd name="T18" fmla="*/ 23 w 41"/>
                  <a:gd name="T19" fmla="*/ 0 h 16"/>
                  <a:gd name="T20" fmla="*/ 8 w 41"/>
                  <a:gd name="T21" fmla="*/ 2 h 16"/>
                  <a:gd name="T22" fmla="*/ 4 w 41"/>
                  <a:gd name="T23" fmla="*/ 6 h 16"/>
                  <a:gd name="T24" fmla="*/ 0 w 41"/>
                  <a:gd name="T25" fmla="*/ 8 h 16"/>
                  <a:gd name="T26" fmla="*/ 0 w 41"/>
                  <a:gd name="T27" fmla="*/ 10 h 16"/>
                  <a:gd name="T28" fmla="*/ 8 w 41"/>
                  <a:gd name="T29" fmla="*/ 12 h 16"/>
                  <a:gd name="T30" fmla="*/ 12 w 41"/>
                  <a:gd name="T31" fmla="*/ 12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1"/>
                  <a:gd name="T49" fmla="*/ 0 h 16"/>
                  <a:gd name="T50" fmla="*/ 41 w 41"/>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1" h="16">
                    <a:moveTo>
                      <a:pt x="12" y="12"/>
                    </a:moveTo>
                    <a:lnTo>
                      <a:pt x="16" y="12"/>
                    </a:lnTo>
                    <a:lnTo>
                      <a:pt x="31" y="16"/>
                    </a:lnTo>
                    <a:lnTo>
                      <a:pt x="39" y="14"/>
                    </a:lnTo>
                    <a:lnTo>
                      <a:pt x="41" y="12"/>
                    </a:lnTo>
                    <a:lnTo>
                      <a:pt x="41" y="10"/>
                    </a:lnTo>
                    <a:lnTo>
                      <a:pt x="35" y="6"/>
                    </a:lnTo>
                    <a:lnTo>
                      <a:pt x="33" y="4"/>
                    </a:lnTo>
                    <a:lnTo>
                      <a:pt x="29" y="2"/>
                    </a:lnTo>
                    <a:lnTo>
                      <a:pt x="23" y="0"/>
                    </a:lnTo>
                    <a:lnTo>
                      <a:pt x="8" y="2"/>
                    </a:lnTo>
                    <a:lnTo>
                      <a:pt x="4" y="6"/>
                    </a:lnTo>
                    <a:lnTo>
                      <a:pt x="0" y="8"/>
                    </a:lnTo>
                    <a:lnTo>
                      <a:pt x="0" y="10"/>
                    </a:lnTo>
                    <a:lnTo>
                      <a:pt x="8" y="12"/>
                    </a:lnTo>
                    <a:lnTo>
                      <a:pt x="12" y="12"/>
                    </a:lnTo>
                    <a:close/>
                  </a:path>
                </a:pathLst>
              </a:custGeom>
              <a:solidFill>
                <a:srgbClr val="0071B4">
                  <a:alpha val="34901"/>
                </a:srgbClr>
              </a:solidFill>
              <a:ln w="9525">
                <a:noFill/>
                <a:round/>
                <a:headEnd/>
                <a:tailEnd/>
              </a:ln>
            </p:spPr>
            <p:txBody>
              <a:bodyPr/>
              <a:lstStyle/>
              <a:p>
                <a:endParaRPr lang="en-US"/>
              </a:p>
            </p:txBody>
          </p:sp>
          <p:sp>
            <p:nvSpPr>
              <p:cNvPr id="13991" name="Freeform 44"/>
              <p:cNvSpPr>
                <a:spLocks/>
              </p:cNvSpPr>
              <p:nvPr/>
            </p:nvSpPr>
            <p:spPr bwMode="auto">
              <a:xfrm>
                <a:off x="4803" y="1442"/>
                <a:ext cx="58" cy="64"/>
              </a:xfrm>
              <a:custGeom>
                <a:avLst/>
                <a:gdLst>
                  <a:gd name="T0" fmla="*/ 18 w 58"/>
                  <a:gd name="T1" fmla="*/ 20 h 64"/>
                  <a:gd name="T2" fmla="*/ 20 w 58"/>
                  <a:gd name="T3" fmla="*/ 20 h 64"/>
                  <a:gd name="T4" fmla="*/ 14 w 58"/>
                  <a:gd name="T5" fmla="*/ 42 h 64"/>
                  <a:gd name="T6" fmla="*/ 20 w 58"/>
                  <a:gd name="T7" fmla="*/ 56 h 64"/>
                  <a:gd name="T8" fmla="*/ 24 w 58"/>
                  <a:gd name="T9" fmla="*/ 60 h 64"/>
                  <a:gd name="T10" fmla="*/ 34 w 58"/>
                  <a:gd name="T11" fmla="*/ 60 h 64"/>
                  <a:gd name="T12" fmla="*/ 36 w 58"/>
                  <a:gd name="T13" fmla="*/ 64 h 64"/>
                  <a:gd name="T14" fmla="*/ 42 w 58"/>
                  <a:gd name="T15" fmla="*/ 58 h 64"/>
                  <a:gd name="T16" fmla="*/ 44 w 58"/>
                  <a:gd name="T17" fmla="*/ 58 h 64"/>
                  <a:gd name="T18" fmla="*/ 46 w 58"/>
                  <a:gd name="T19" fmla="*/ 56 h 64"/>
                  <a:gd name="T20" fmla="*/ 48 w 58"/>
                  <a:gd name="T21" fmla="*/ 50 h 64"/>
                  <a:gd name="T22" fmla="*/ 50 w 58"/>
                  <a:gd name="T23" fmla="*/ 50 h 64"/>
                  <a:gd name="T24" fmla="*/ 48 w 58"/>
                  <a:gd name="T25" fmla="*/ 46 h 64"/>
                  <a:gd name="T26" fmla="*/ 48 w 58"/>
                  <a:gd name="T27" fmla="*/ 40 h 64"/>
                  <a:gd name="T28" fmla="*/ 48 w 58"/>
                  <a:gd name="T29" fmla="*/ 40 h 64"/>
                  <a:gd name="T30" fmla="*/ 50 w 58"/>
                  <a:gd name="T31" fmla="*/ 38 h 64"/>
                  <a:gd name="T32" fmla="*/ 52 w 58"/>
                  <a:gd name="T33" fmla="*/ 36 h 64"/>
                  <a:gd name="T34" fmla="*/ 54 w 58"/>
                  <a:gd name="T35" fmla="*/ 36 h 64"/>
                  <a:gd name="T36" fmla="*/ 58 w 58"/>
                  <a:gd name="T37" fmla="*/ 36 h 64"/>
                  <a:gd name="T38" fmla="*/ 58 w 58"/>
                  <a:gd name="T39" fmla="*/ 34 h 64"/>
                  <a:gd name="T40" fmla="*/ 56 w 58"/>
                  <a:gd name="T41" fmla="*/ 34 h 64"/>
                  <a:gd name="T42" fmla="*/ 52 w 58"/>
                  <a:gd name="T43" fmla="*/ 30 h 64"/>
                  <a:gd name="T44" fmla="*/ 40 w 58"/>
                  <a:gd name="T45" fmla="*/ 22 h 64"/>
                  <a:gd name="T46" fmla="*/ 36 w 58"/>
                  <a:gd name="T47" fmla="*/ 16 h 64"/>
                  <a:gd name="T48" fmla="*/ 30 w 58"/>
                  <a:gd name="T49" fmla="*/ 14 h 64"/>
                  <a:gd name="T50" fmla="*/ 28 w 58"/>
                  <a:gd name="T51" fmla="*/ 14 h 64"/>
                  <a:gd name="T52" fmla="*/ 24 w 58"/>
                  <a:gd name="T53" fmla="*/ 18 h 64"/>
                  <a:gd name="T54" fmla="*/ 18 w 58"/>
                  <a:gd name="T55" fmla="*/ 16 h 64"/>
                  <a:gd name="T56" fmla="*/ 4 w 58"/>
                  <a:gd name="T57" fmla="*/ 2 h 64"/>
                  <a:gd name="T58" fmla="*/ 0 w 58"/>
                  <a:gd name="T59" fmla="*/ 0 h 64"/>
                  <a:gd name="T60" fmla="*/ 16 w 58"/>
                  <a:gd name="T61" fmla="*/ 18 h 64"/>
                  <a:gd name="T62" fmla="*/ 18 w 58"/>
                  <a:gd name="T63" fmla="*/ 20 h 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
                  <a:gd name="T97" fmla="*/ 0 h 64"/>
                  <a:gd name="T98" fmla="*/ 58 w 58"/>
                  <a:gd name="T99" fmla="*/ 64 h 6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 h="64">
                    <a:moveTo>
                      <a:pt x="18" y="20"/>
                    </a:moveTo>
                    <a:lnTo>
                      <a:pt x="20" y="20"/>
                    </a:lnTo>
                    <a:lnTo>
                      <a:pt x="14" y="42"/>
                    </a:lnTo>
                    <a:lnTo>
                      <a:pt x="20" y="56"/>
                    </a:lnTo>
                    <a:lnTo>
                      <a:pt x="24" y="60"/>
                    </a:lnTo>
                    <a:lnTo>
                      <a:pt x="34" y="60"/>
                    </a:lnTo>
                    <a:lnTo>
                      <a:pt x="36" y="64"/>
                    </a:lnTo>
                    <a:lnTo>
                      <a:pt x="42" y="58"/>
                    </a:lnTo>
                    <a:lnTo>
                      <a:pt x="44" y="58"/>
                    </a:lnTo>
                    <a:lnTo>
                      <a:pt x="46" y="56"/>
                    </a:lnTo>
                    <a:lnTo>
                      <a:pt x="48" y="50"/>
                    </a:lnTo>
                    <a:lnTo>
                      <a:pt x="50" y="50"/>
                    </a:lnTo>
                    <a:lnTo>
                      <a:pt x="48" y="46"/>
                    </a:lnTo>
                    <a:lnTo>
                      <a:pt x="48" y="40"/>
                    </a:lnTo>
                    <a:lnTo>
                      <a:pt x="50" y="38"/>
                    </a:lnTo>
                    <a:lnTo>
                      <a:pt x="52" y="36"/>
                    </a:lnTo>
                    <a:lnTo>
                      <a:pt x="54" y="36"/>
                    </a:lnTo>
                    <a:lnTo>
                      <a:pt x="58" y="36"/>
                    </a:lnTo>
                    <a:lnTo>
                      <a:pt x="58" y="34"/>
                    </a:lnTo>
                    <a:lnTo>
                      <a:pt x="56" y="34"/>
                    </a:lnTo>
                    <a:lnTo>
                      <a:pt x="52" y="30"/>
                    </a:lnTo>
                    <a:lnTo>
                      <a:pt x="40" y="22"/>
                    </a:lnTo>
                    <a:lnTo>
                      <a:pt x="36" y="16"/>
                    </a:lnTo>
                    <a:lnTo>
                      <a:pt x="30" y="14"/>
                    </a:lnTo>
                    <a:lnTo>
                      <a:pt x="28" y="14"/>
                    </a:lnTo>
                    <a:lnTo>
                      <a:pt x="24" y="18"/>
                    </a:lnTo>
                    <a:lnTo>
                      <a:pt x="18" y="16"/>
                    </a:lnTo>
                    <a:lnTo>
                      <a:pt x="4" y="2"/>
                    </a:lnTo>
                    <a:lnTo>
                      <a:pt x="0" y="0"/>
                    </a:lnTo>
                    <a:lnTo>
                      <a:pt x="16" y="18"/>
                    </a:lnTo>
                    <a:lnTo>
                      <a:pt x="18" y="20"/>
                    </a:lnTo>
                    <a:close/>
                  </a:path>
                </a:pathLst>
              </a:custGeom>
              <a:solidFill>
                <a:srgbClr val="0071B4">
                  <a:alpha val="34901"/>
                </a:srgbClr>
              </a:solidFill>
              <a:ln w="9525">
                <a:noFill/>
                <a:round/>
                <a:headEnd/>
                <a:tailEnd/>
              </a:ln>
            </p:spPr>
            <p:txBody>
              <a:bodyPr/>
              <a:lstStyle/>
              <a:p>
                <a:endParaRPr lang="en-US"/>
              </a:p>
            </p:txBody>
          </p:sp>
          <p:sp>
            <p:nvSpPr>
              <p:cNvPr id="13992" name="Freeform 45"/>
              <p:cNvSpPr>
                <a:spLocks/>
              </p:cNvSpPr>
              <p:nvPr/>
            </p:nvSpPr>
            <p:spPr bwMode="auto">
              <a:xfrm>
                <a:off x="1170" y="1442"/>
                <a:ext cx="26" cy="36"/>
              </a:xfrm>
              <a:custGeom>
                <a:avLst/>
                <a:gdLst>
                  <a:gd name="T0" fmla="*/ 16 w 26"/>
                  <a:gd name="T1" fmla="*/ 6 h 36"/>
                  <a:gd name="T2" fmla="*/ 16 w 26"/>
                  <a:gd name="T3" fmla="*/ 8 h 36"/>
                  <a:gd name="T4" fmla="*/ 12 w 26"/>
                  <a:gd name="T5" fmla="*/ 10 h 36"/>
                  <a:gd name="T6" fmla="*/ 0 w 26"/>
                  <a:gd name="T7" fmla="*/ 24 h 36"/>
                  <a:gd name="T8" fmla="*/ 0 w 26"/>
                  <a:gd name="T9" fmla="*/ 26 h 36"/>
                  <a:gd name="T10" fmla="*/ 0 w 26"/>
                  <a:gd name="T11" fmla="*/ 30 h 36"/>
                  <a:gd name="T12" fmla="*/ 6 w 26"/>
                  <a:gd name="T13" fmla="*/ 32 h 36"/>
                  <a:gd name="T14" fmla="*/ 8 w 26"/>
                  <a:gd name="T15" fmla="*/ 36 h 36"/>
                  <a:gd name="T16" fmla="*/ 12 w 26"/>
                  <a:gd name="T17" fmla="*/ 34 h 36"/>
                  <a:gd name="T18" fmla="*/ 16 w 26"/>
                  <a:gd name="T19" fmla="*/ 30 h 36"/>
                  <a:gd name="T20" fmla="*/ 20 w 26"/>
                  <a:gd name="T21" fmla="*/ 18 h 36"/>
                  <a:gd name="T22" fmla="*/ 22 w 26"/>
                  <a:gd name="T23" fmla="*/ 16 h 36"/>
                  <a:gd name="T24" fmla="*/ 26 w 26"/>
                  <a:gd name="T25" fmla="*/ 6 h 36"/>
                  <a:gd name="T26" fmla="*/ 26 w 26"/>
                  <a:gd name="T27" fmla="*/ 2 h 36"/>
                  <a:gd name="T28" fmla="*/ 22 w 26"/>
                  <a:gd name="T29" fmla="*/ 0 h 36"/>
                  <a:gd name="T30" fmla="*/ 20 w 26"/>
                  <a:gd name="T31" fmla="*/ 2 h 36"/>
                  <a:gd name="T32" fmla="*/ 18 w 26"/>
                  <a:gd name="T33" fmla="*/ 4 h 36"/>
                  <a:gd name="T34" fmla="*/ 18 w 26"/>
                  <a:gd name="T35" fmla="*/ 6 h 36"/>
                  <a:gd name="T36" fmla="*/ 18 w 26"/>
                  <a:gd name="T37" fmla="*/ 4 h 36"/>
                  <a:gd name="T38" fmla="*/ 16 w 26"/>
                  <a:gd name="T39" fmla="*/ 6 h 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36"/>
                  <a:gd name="T62" fmla="*/ 26 w 26"/>
                  <a:gd name="T63" fmla="*/ 36 h 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36">
                    <a:moveTo>
                      <a:pt x="16" y="6"/>
                    </a:moveTo>
                    <a:lnTo>
                      <a:pt x="16" y="8"/>
                    </a:lnTo>
                    <a:lnTo>
                      <a:pt x="12" y="10"/>
                    </a:lnTo>
                    <a:lnTo>
                      <a:pt x="0" y="24"/>
                    </a:lnTo>
                    <a:lnTo>
                      <a:pt x="0" y="26"/>
                    </a:lnTo>
                    <a:lnTo>
                      <a:pt x="0" y="30"/>
                    </a:lnTo>
                    <a:lnTo>
                      <a:pt x="6" y="32"/>
                    </a:lnTo>
                    <a:lnTo>
                      <a:pt x="8" y="36"/>
                    </a:lnTo>
                    <a:lnTo>
                      <a:pt x="12" y="34"/>
                    </a:lnTo>
                    <a:lnTo>
                      <a:pt x="16" y="30"/>
                    </a:lnTo>
                    <a:lnTo>
                      <a:pt x="20" y="18"/>
                    </a:lnTo>
                    <a:lnTo>
                      <a:pt x="22" y="16"/>
                    </a:lnTo>
                    <a:lnTo>
                      <a:pt x="26" y="6"/>
                    </a:lnTo>
                    <a:lnTo>
                      <a:pt x="26" y="2"/>
                    </a:lnTo>
                    <a:lnTo>
                      <a:pt x="22" y="0"/>
                    </a:lnTo>
                    <a:lnTo>
                      <a:pt x="20" y="2"/>
                    </a:lnTo>
                    <a:lnTo>
                      <a:pt x="18" y="4"/>
                    </a:lnTo>
                    <a:lnTo>
                      <a:pt x="18" y="6"/>
                    </a:lnTo>
                    <a:lnTo>
                      <a:pt x="18" y="4"/>
                    </a:lnTo>
                    <a:lnTo>
                      <a:pt x="16" y="6"/>
                    </a:lnTo>
                    <a:close/>
                  </a:path>
                </a:pathLst>
              </a:custGeom>
              <a:solidFill>
                <a:srgbClr val="0071B4">
                  <a:alpha val="34901"/>
                </a:srgbClr>
              </a:solidFill>
              <a:ln w="9525">
                <a:noFill/>
                <a:round/>
                <a:headEnd/>
                <a:tailEnd/>
              </a:ln>
            </p:spPr>
            <p:txBody>
              <a:bodyPr/>
              <a:lstStyle/>
              <a:p>
                <a:endParaRPr lang="en-US"/>
              </a:p>
            </p:txBody>
          </p:sp>
          <p:sp>
            <p:nvSpPr>
              <p:cNvPr id="13993" name="Freeform 46"/>
              <p:cNvSpPr>
                <a:spLocks/>
              </p:cNvSpPr>
              <p:nvPr/>
            </p:nvSpPr>
            <p:spPr bwMode="auto">
              <a:xfrm>
                <a:off x="1194" y="1399"/>
                <a:ext cx="171" cy="137"/>
              </a:xfrm>
              <a:custGeom>
                <a:avLst/>
                <a:gdLst>
                  <a:gd name="T0" fmla="*/ 36 w 171"/>
                  <a:gd name="T1" fmla="*/ 38 h 137"/>
                  <a:gd name="T2" fmla="*/ 20 w 171"/>
                  <a:gd name="T3" fmla="*/ 40 h 137"/>
                  <a:gd name="T4" fmla="*/ 14 w 171"/>
                  <a:gd name="T5" fmla="*/ 51 h 137"/>
                  <a:gd name="T6" fmla="*/ 14 w 171"/>
                  <a:gd name="T7" fmla="*/ 59 h 137"/>
                  <a:gd name="T8" fmla="*/ 20 w 171"/>
                  <a:gd name="T9" fmla="*/ 61 h 137"/>
                  <a:gd name="T10" fmla="*/ 14 w 171"/>
                  <a:gd name="T11" fmla="*/ 75 h 137"/>
                  <a:gd name="T12" fmla="*/ 36 w 171"/>
                  <a:gd name="T13" fmla="*/ 67 h 137"/>
                  <a:gd name="T14" fmla="*/ 22 w 171"/>
                  <a:gd name="T15" fmla="*/ 79 h 137"/>
                  <a:gd name="T16" fmla="*/ 2 w 171"/>
                  <a:gd name="T17" fmla="*/ 95 h 137"/>
                  <a:gd name="T18" fmla="*/ 20 w 171"/>
                  <a:gd name="T19" fmla="*/ 97 h 137"/>
                  <a:gd name="T20" fmla="*/ 28 w 171"/>
                  <a:gd name="T21" fmla="*/ 107 h 137"/>
                  <a:gd name="T22" fmla="*/ 34 w 171"/>
                  <a:gd name="T23" fmla="*/ 101 h 137"/>
                  <a:gd name="T24" fmla="*/ 43 w 171"/>
                  <a:gd name="T25" fmla="*/ 101 h 137"/>
                  <a:gd name="T26" fmla="*/ 45 w 171"/>
                  <a:gd name="T27" fmla="*/ 89 h 137"/>
                  <a:gd name="T28" fmla="*/ 55 w 171"/>
                  <a:gd name="T29" fmla="*/ 83 h 137"/>
                  <a:gd name="T30" fmla="*/ 53 w 171"/>
                  <a:gd name="T31" fmla="*/ 87 h 137"/>
                  <a:gd name="T32" fmla="*/ 49 w 171"/>
                  <a:gd name="T33" fmla="*/ 101 h 137"/>
                  <a:gd name="T34" fmla="*/ 61 w 171"/>
                  <a:gd name="T35" fmla="*/ 97 h 137"/>
                  <a:gd name="T36" fmla="*/ 69 w 171"/>
                  <a:gd name="T37" fmla="*/ 91 h 137"/>
                  <a:gd name="T38" fmla="*/ 73 w 171"/>
                  <a:gd name="T39" fmla="*/ 95 h 137"/>
                  <a:gd name="T40" fmla="*/ 89 w 171"/>
                  <a:gd name="T41" fmla="*/ 91 h 137"/>
                  <a:gd name="T42" fmla="*/ 89 w 171"/>
                  <a:gd name="T43" fmla="*/ 97 h 137"/>
                  <a:gd name="T44" fmla="*/ 79 w 171"/>
                  <a:gd name="T45" fmla="*/ 107 h 137"/>
                  <a:gd name="T46" fmla="*/ 61 w 171"/>
                  <a:gd name="T47" fmla="*/ 113 h 137"/>
                  <a:gd name="T48" fmla="*/ 53 w 171"/>
                  <a:gd name="T49" fmla="*/ 113 h 137"/>
                  <a:gd name="T50" fmla="*/ 43 w 171"/>
                  <a:gd name="T51" fmla="*/ 123 h 137"/>
                  <a:gd name="T52" fmla="*/ 69 w 171"/>
                  <a:gd name="T53" fmla="*/ 137 h 137"/>
                  <a:gd name="T54" fmla="*/ 87 w 171"/>
                  <a:gd name="T55" fmla="*/ 127 h 137"/>
                  <a:gd name="T56" fmla="*/ 97 w 171"/>
                  <a:gd name="T57" fmla="*/ 121 h 137"/>
                  <a:gd name="T58" fmla="*/ 107 w 171"/>
                  <a:gd name="T59" fmla="*/ 113 h 137"/>
                  <a:gd name="T60" fmla="*/ 121 w 171"/>
                  <a:gd name="T61" fmla="*/ 103 h 137"/>
                  <a:gd name="T62" fmla="*/ 127 w 171"/>
                  <a:gd name="T63" fmla="*/ 105 h 137"/>
                  <a:gd name="T64" fmla="*/ 139 w 171"/>
                  <a:gd name="T65" fmla="*/ 101 h 137"/>
                  <a:gd name="T66" fmla="*/ 153 w 171"/>
                  <a:gd name="T67" fmla="*/ 109 h 137"/>
                  <a:gd name="T68" fmla="*/ 167 w 171"/>
                  <a:gd name="T69" fmla="*/ 77 h 137"/>
                  <a:gd name="T70" fmla="*/ 171 w 171"/>
                  <a:gd name="T71" fmla="*/ 63 h 137"/>
                  <a:gd name="T72" fmla="*/ 151 w 171"/>
                  <a:gd name="T73" fmla="*/ 53 h 137"/>
                  <a:gd name="T74" fmla="*/ 151 w 171"/>
                  <a:gd name="T75" fmla="*/ 67 h 137"/>
                  <a:gd name="T76" fmla="*/ 135 w 171"/>
                  <a:gd name="T77" fmla="*/ 61 h 137"/>
                  <a:gd name="T78" fmla="*/ 141 w 171"/>
                  <a:gd name="T79" fmla="*/ 49 h 137"/>
                  <a:gd name="T80" fmla="*/ 129 w 171"/>
                  <a:gd name="T81" fmla="*/ 43 h 137"/>
                  <a:gd name="T82" fmla="*/ 133 w 171"/>
                  <a:gd name="T83" fmla="*/ 34 h 137"/>
                  <a:gd name="T84" fmla="*/ 127 w 171"/>
                  <a:gd name="T85" fmla="*/ 24 h 137"/>
                  <a:gd name="T86" fmla="*/ 125 w 171"/>
                  <a:gd name="T87" fmla="*/ 14 h 137"/>
                  <a:gd name="T88" fmla="*/ 121 w 171"/>
                  <a:gd name="T89" fmla="*/ 2 h 137"/>
                  <a:gd name="T90" fmla="*/ 111 w 171"/>
                  <a:gd name="T91" fmla="*/ 18 h 137"/>
                  <a:gd name="T92" fmla="*/ 107 w 171"/>
                  <a:gd name="T93" fmla="*/ 22 h 137"/>
                  <a:gd name="T94" fmla="*/ 101 w 171"/>
                  <a:gd name="T95" fmla="*/ 32 h 137"/>
                  <a:gd name="T96" fmla="*/ 113 w 171"/>
                  <a:gd name="T97" fmla="*/ 40 h 137"/>
                  <a:gd name="T98" fmla="*/ 113 w 171"/>
                  <a:gd name="T99" fmla="*/ 51 h 137"/>
                  <a:gd name="T100" fmla="*/ 113 w 171"/>
                  <a:gd name="T101" fmla="*/ 59 h 137"/>
                  <a:gd name="T102" fmla="*/ 121 w 171"/>
                  <a:gd name="T103" fmla="*/ 67 h 137"/>
                  <a:gd name="T104" fmla="*/ 101 w 171"/>
                  <a:gd name="T105" fmla="*/ 75 h 137"/>
                  <a:gd name="T106" fmla="*/ 93 w 171"/>
                  <a:gd name="T107" fmla="*/ 75 h 137"/>
                  <a:gd name="T108" fmla="*/ 87 w 171"/>
                  <a:gd name="T109" fmla="*/ 69 h 137"/>
                  <a:gd name="T110" fmla="*/ 85 w 171"/>
                  <a:gd name="T111" fmla="*/ 61 h 137"/>
                  <a:gd name="T112" fmla="*/ 75 w 171"/>
                  <a:gd name="T113" fmla="*/ 59 h 137"/>
                  <a:gd name="T114" fmla="*/ 75 w 171"/>
                  <a:gd name="T115" fmla="*/ 51 h 137"/>
                  <a:gd name="T116" fmla="*/ 65 w 171"/>
                  <a:gd name="T117" fmla="*/ 36 h 137"/>
                  <a:gd name="T118" fmla="*/ 47 w 171"/>
                  <a:gd name="T119" fmla="*/ 32 h 137"/>
                  <a:gd name="T120" fmla="*/ 41 w 171"/>
                  <a:gd name="T121" fmla="*/ 20 h 137"/>
                  <a:gd name="T122" fmla="*/ 26 w 171"/>
                  <a:gd name="T123" fmla="*/ 26 h 1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1"/>
                  <a:gd name="T187" fmla="*/ 0 h 137"/>
                  <a:gd name="T188" fmla="*/ 171 w 171"/>
                  <a:gd name="T189" fmla="*/ 137 h 1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1" h="137">
                    <a:moveTo>
                      <a:pt x="26" y="26"/>
                    </a:moveTo>
                    <a:lnTo>
                      <a:pt x="24" y="34"/>
                    </a:lnTo>
                    <a:lnTo>
                      <a:pt x="26" y="36"/>
                    </a:lnTo>
                    <a:lnTo>
                      <a:pt x="36" y="38"/>
                    </a:lnTo>
                    <a:lnTo>
                      <a:pt x="37" y="40"/>
                    </a:lnTo>
                    <a:lnTo>
                      <a:pt x="39" y="40"/>
                    </a:lnTo>
                    <a:lnTo>
                      <a:pt x="39" y="42"/>
                    </a:lnTo>
                    <a:lnTo>
                      <a:pt x="20" y="40"/>
                    </a:lnTo>
                    <a:lnTo>
                      <a:pt x="16" y="42"/>
                    </a:lnTo>
                    <a:lnTo>
                      <a:pt x="12" y="45"/>
                    </a:lnTo>
                    <a:lnTo>
                      <a:pt x="14" y="47"/>
                    </a:lnTo>
                    <a:lnTo>
                      <a:pt x="14" y="51"/>
                    </a:lnTo>
                    <a:lnTo>
                      <a:pt x="12" y="53"/>
                    </a:lnTo>
                    <a:lnTo>
                      <a:pt x="12" y="57"/>
                    </a:lnTo>
                    <a:lnTo>
                      <a:pt x="14" y="59"/>
                    </a:lnTo>
                    <a:lnTo>
                      <a:pt x="39" y="55"/>
                    </a:lnTo>
                    <a:lnTo>
                      <a:pt x="36" y="57"/>
                    </a:lnTo>
                    <a:lnTo>
                      <a:pt x="26" y="59"/>
                    </a:lnTo>
                    <a:lnTo>
                      <a:pt x="20" y="61"/>
                    </a:lnTo>
                    <a:lnTo>
                      <a:pt x="8" y="63"/>
                    </a:lnTo>
                    <a:lnTo>
                      <a:pt x="6" y="69"/>
                    </a:lnTo>
                    <a:lnTo>
                      <a:pt x="6" y="75"/>
                    </a:lnTo>
                    <a:lnTo>
                      <a:pt x="14" y="75"/>
                    </a:lnTo>
                    <a:lnTo>
                      <a:pt x="22" y="73"/>
                    </a:lnTo>
                    <a:lnTo>
                      <a:pt x="26" y="71"/>
                    </a:lnTo>
                    <a:lnTo>
                      <a:pt x="30" y="69"/>
                    </a:lnTo>
                    <a:lnTo>
                      <a:pt x="36" y="67"/>
                    </a:lnTo>
                    <a:lnTo>
                      <a:pt x="32" y="71"/>
                    </a:lnTo>
                    <a:lnTo>
                      <a:pt x="26" y="75"/>
                    </a:lnTo>
                    <a:lnTo>
                      <a:pt x="24" y="79"/>
                    </a:lnTo>
                    <a:lnTo>
                      <a:pt x="22" y="79"/>
                    </a:lnTo>
                    <a:lnTo>
                      <a:pt x="6" y="79"/>
                    </a:lnTo>
                    <a:lnTo>
                      <a:pt x="2" y="83"/>
                    </a:lnTo>
                    <a:lnTo>
                      <a:pt x="0" y="91"/>
                    </a:lnTo>
                    <a:lnTo>
                      <a:pt x="2" y="95"/>
                    </a:lnTo>
                    <a:lnTo>
                      <a:pt x="14" y="99"/>
                    </a:lnTo>
                    <a:lnTo>
                      <a:pt x="16" y="95"/>
                    </a:lnTo>
                    <a:lnTo>
                      <a:pt x="20" y="95"/>
                    </a:lnTo>
                    <a:lnTo>
                      <a:pt x="20" y="97"/>
                    </a:lnTo>
                    <a:lnTo>
                      <a:pt x="22" y="99"/>
                    </a:lnTo>
                    <a:lnTo>
                      <a:pt x="20" y="103"/>
                    </a:lnTo>
                    <a:lnTo>
                      <a:pt x="26" y="107"/>
                    </a:lnTo>
                    <a:lnTo>
                      <a:pt x="28" y="107"/>
                    </a:lnTo>
                    <a:lnTo>
                      <a:pt x="28" y="99"/>
                    </a:lnTo>
                    <a:lnTo>
                      <a:pt x="32" y="99"/>
                    </a:lnTo>
                    <a:lnTo>
                      <a:pt x="34" y="97"/>
                    </a:lnTo>
                    <a:lnTo>
                      <a:pt x="34" y="101"/>
                    </a:lnTo>
                    <a:lnTo>
                      <a:pt x="36" y="105"/>
                    </a:lnTo>
                    <a:lnTo>
                      <a:pt x="39" y="107"/>
                    </a:lnTo>
                    <a:lnTo>
                      <a:pt x="43" y="101"/>
                    </a:lnTo>
                    <a:lnTo>
                      <a:pt x="45" y="95"/>
                    </a:lnTo>
                    <a:lnTo>
                      <a:pt x="43" y="93"/>
                    </a:lnTo>
                    <a:lnTo>
                      <a:pt x="43" y="89"/>
                    </a:lnTo>
                    <a:lnTo>
                      <a:pt x="45" y="89"/>
                    </a:lnTo>
                    <a:lnTo>
                      <a:pt x="47" y="93"/>
                    </a:lnTo>
                    <a:lnTo>
                      <a:pt x="49" y="83"/>
                    </a:lnTo>
                    <a:lnTo>
                      <a:pt x="55" y="83"/>
                    </a:lnTo>
                    <a:lnTo>
                      <a:pt x="57" y="81"/>
                    </a:lnTo>
                    <a:lnTo>
                      <a:pt x="59" y="81"/>
                    </a:lnTo>
                    <a:lnTo>
                      <a:pt x="57" y="85"/>
                    </a:lnTo>
                    <a:lnTo>
                      <a:pt x="53" y="87"/>
                    </a:lnTo>
                    <a:lnTo>
                      <a:pt x="53" y="95"/>
                    </a:lnTo>
                    <a:lnTo>
                      <a:pt x="51" y="99"/>
                    </a:lnTo>
                    <a:lnTo>
                      <a:pt x="49" y="101"/>
                    </a:lnTo>
                    <a:lnTo>
                      <a:pt x="51" y="105"/>
                    </a:lnTo>
                    <a:lnTo>
                      <a:pt x="55" y="101"/>
                    </a:lnTo>
                    <a:lnTo>
                      <a:pt x="59" y="101"/>
                    </a:lnTo>
                    <a:lnTo>
                      <a:pt x="61" y="97"/>
                    </a:lnTo>
                    <a:lnTo>
                      <a:pt x="63" y="99"/>
                    </a:lnTo>
                    <a:lnTo>
                      <a:pt x="65" y="99"/>
                    </a:lnTo>
                    <a:lnTo>
                      <a:pt x="67" y="95"/>
                    </a:lnTo>
                    <a:lnTo>
                      <a:pt x="69" y="91"/>
                    </a:lnTo>
                    <a:lnTo>
                      <a:pt x="69" y="95"/>
                    </a:lnTo>
                    <a:lnTo>
                      <a:pt x="73" y="93"/>
                    </a:lnTo>
                    <a:lnTo>
                      <a:pt x="73" y="95"/>
                    </a:lnTo>
                    <a:lnTo>
                      <a:pt x="73" y="97"/>
                    </a:lnTo>
                    <a:lnTo>
                      <a:pt x="83" y="95"/>
                    </a:lnTo>
                    <a:lnTo>
                      <a:pt x="87" y="95"/>
                    </a:lnTo>
                    <a:lnTo>
                      <a:pt x="89" y="91"/>
                    </a:lnTo>
                    <a:lnTo>
                      <a:pt x="93" y="91"/>
                    </a:lnTo>
                    <a:lnTo>
                      <a:pt x="93" y="93"/>
                    </a:lnTo>
                    <a:lnTo>
                      <a:pt x="91" y="95"/>
                    </a:lnTo>
                    <a:lnTo>
                      <a:pt x="89" y="97"/>
                    </a:lnTo>
                    <a:lnTo>
                      <a:pt x="87" y="101"/>
                    </a:lnTo>
                    <a:lnTo>
                      <a:pt x="85" y="103"/>
                    </a:lnTo>
                    <a:lnTo>
                      <a:pt x="83" y="107"/>
                    </a:lnTo>
                    <a:lnTo>
                      <a:pt x="79" y="107"/>
                    </a:lnTo>
                    <a:lnTo>
                      <a:pt x="79" y="105"/>
                    </a:lnTo>
                    <a:lnTo>
                      <a:pt x="63" y="105"/>
                    </a:lnTo>
                    <a:lnTo>
                      <a:pt x="61" y="111"/>
                    </a:lnTo>
                    <a:lnTo>
                      <a:pt x="61" y="113"/>
                    </a:lnTo>
                    <a:lnTo>
                      <a:pt x="59" y="115"/>
                    </a:lnTo>
                    <a:lnTo>
                      <a:pt x="57" y="115"/>
                    </a:lnTo>
                    <a:lnTo>
                      <a:pt x="55" y="113"/>
                    </a:lnTo>
                    <a:lnTo>
                      <a:pt x="53" y="113"/>
                    </a:lnTo>
                    <a:lnTo>
                      <a:pt x="49" y="117"/>
                    </a:lnTo>
                    <a:lnTo>
                      <a:pt x="47" y="117"/>
                    </a:lnTo>
                    <a:lnTo>
                      <a:pt x="45" y="119"/>
                    </a:lnTo>
                    <a:lnTo>
                      <a:pt x="43" y="123"/>
                    </a:lnTo>
                    <a:lnTo>
                      <a:pt x="45" y="127"/>
                    </a:lnTo>
                    <a:lnTo>
                      <a:pt x="57" y="135"/>
                    </a:lnTo>
                    <a:lnTo>
                      <a:pt x="69" y="137"/>
                    </a:lnTo>
                    <a:lnTo>
                      <a:pt x="81" y="131"/>
                    </a:lnTo>
                    <a:lnTo>
                      <a:pt x="83" y="129"/>
                    </a:lnTo>
                    <a:lnTo>
                      <a:pt x="87" y="129"/>
                    </a:lnTo>
                    <a:lnTo>
                      <a:pt x="87" y="127"/>
                    </a:lnTo>
                    <a:lnTo>
                      <a:pt x="91" y="127"/>
                    </a:lnTo>
                    <a:lnTo>
                      <a:pt x="95" y="123"/>
                    </a:lnTo>
                    <a:lnTo>
                      <a:pt x="97" y="121"/>
                    </a:lnTo>
                    <a:lnTo>
                      <a:pt x="97" y="119"/>
                    </a:lnTo>
                    <a:lnTo>
                      <a:pt x="97" y="117"/>
                    </a:lnTo>
                    <a:lnTo>
                      <a:pt x="105" y="113"/>
                    </a:lnTo>
                    <a:lnTo>
                      <a:pt x="107" y="113"/>
                    </a:lnTo>
                    <a:lnTo>
                      <a:pt x="113" y="111"/>
                    </a:lnTo>
                    <a:lnTo>
                      <a:pt x="117" y="107"/>
                    </a:lnTo>
                    <a:lnTo>
                      <a:pt x="119" y="107"/>
                    </a:lnTo>
                    <a:lnTo>
                      <a:pt x="121" y="103"/>
                    </a:lnTo>
                    <a:lnTo>
                      <a:pt x="123" y="101"/>
                    </a:lnTo>
                    <a:lnTo>
                      <a:pt x="125" y="99"/>
                    </a:lnTo>
                    <a:lnTo>
                      <a:pt x="125" y="101"/>
                    </a:lnTo>
                    <a:lnTo>
                      <a:pt x="127" y="105"/>
                    </a:lnTo>
                    <a:lnTo>
                      <a:pt x="125" y="107"/>
                    </a:lnTo>
                    <a:lnTo>
                      <a:pt x="129" y="109"/>
                    </a:lnTo>
                    <a:lnTo>
                      <a:pt x="133" y="109"/>
                    </a:lnTo>
                    <a:lnTo>
                      <a:pt x="139" y="101"/>
                    </a:lnTo>
                    <a:lnTo>
                      <a:pt x="139" y="105"/>
                    </a:lnTo>
                    <a:lnTo>
                      <a:pt x="143" y="109"/>
                    </a:lnTo>
                    <a:lnTo>
                      <a:pt x="145" y="109"/>
                    </a:lnTo>
                    <a:lnTo>
                      <a:pt x="153" y="109"/>
                    </a:lnTo>
                    <a:lnTo>
                      <a:pt x="155" y="105"/>
                    </a:lnTo>
                    <a:lnTo>
                      <a:pt x="157" y="103"/>
                    </a:lnTo>
                    <a:lnTo>
                      <a:pt x="161" y="103"/>
                    </a:lnTo>
                    <a:lnTo>
                      <a:pt x="167" y="77"/>
                    </a:lnTo>
                    <a:lnTo>
                      <a:pt x="169" y="75"/>
                    </a:lnTo>
                    <a:lnTo>
                      <a:pt x="171" y="67"/>
                    </a:lnTo>
                    <a:lnTo>
                      <a:pt x="171" y="65"/>
                    </a:lnTo>
                    <a:lnTo>
                      <a:pt x="171" y="63"/>
                    </a:lnTo>
                    <a:lnTo>
                      <a:pt x="167" y="55"/>
                    </a:lnTo>
                    <a:lnTo>
                      <a:pt x="161" y="49"/>
                    </a:lnTo>
                    <a:lnTo>
                      <a:pt x="153" y="47"/>
                    </a:lnTo>
                    <a:lnTo>
                      <a:pt x="151" y="53"/>
                    </a:lnTo>
                    <a:lnTo>
                      <a:pt x="153" y="59"/>
                    </a:lnTo>
                    <a:lnTo>
                      <a:pt x="153" y="61"/>
                    </a:lnTo>
                    <a:lnTo>
                      <a:pt x="151" y="61"/>
                    </a:lnTo>
                    <a:lnTo>
                      <a:pt x="151" y="67"/>
                    </a:lnTo>
                    <a:lnTo>
                      <a:pt x="147" y="55"/>
                    </a:lnTo>
                    <a:lnTo>
                      <a:pt x="143" y="55"/>
                    </a:lnTo>
                    <a:lnTo>
                      <a:pt x="137" y="57"/>
                    </a:lnTo>
                    <a:lnTo>
                      <a:pt x="135" y="61"/>
                    </a:lnTo>
                    <a:lnTo>
                      <a:pt x="135" y="59"/>
                    </a:lnTo>
                    <a:lnTo>
                      <a:pt x="137" y="55"/>
                    </a:lnTo>
                    <a:lnTo>
                      <a:pt x="139" y="55"/>
                    </a:lnTo>
                    <a:lnTo>
                      <a:pt x="141" y="49"/>
                    </a:lnTo>
                    <a:lnTo>
                      <a:pt x="135" y="45"/>
                    </a:lnTo>
                    <a:lnTo>
                      <a:pt x="129" y="47"/>
                    </a:lnTo>
                    <a:lnTo>
                      <a:pt x="127" y="45"/>
                    </a:lnTo>
                    <a:lnTo>
                      <a:pt x="129" y="43"/>
                    </a:lnTo>
                    <a:lnTo>
                      <a:pt x="131" y="40"/>
                    </a:lnTo>
                    <a:lnTo>
                      <a:pt x="133" y="38"/>
                    </a:lnTo>
                    <a:lnTo>
                      <a:pt x="133" y="36"/>
                    </a:lnTo>
                    <a:lnTo>
                      <a:pt x="133" y="34"/>
                    </a:lnTo>
                    <a:lnTo>
                      <a:pt x="133" y="32"/>
                    </a:lnTo>
                    <a:lnTo>
                      <a:pt x="129" y="26"/>
                    </a:lnTo>
                    <a:lnTo>
                      <a:pt x="127" y="26"/>
                    </a:lnTo>
                    <a:lnTo>
                      <a:pt x="127" y="24"/>
                    </a:lnTo>
                    <a:lnTo>
                      <a:pt x="127" y="20"/>
                    </a:lnTo>
                    <a:lnTo>
                      <a:pt x="127" y="18"/>
                    </a:lnTo>
                    <a:lnTo>
                      <a:pt x="125" y="16"/>
                    </a:lnTo>
                    <a:lnTo>
                      <a:pt x="125" y="14"/>
                    </a:lnTo>
                    <a:lnTo>
                      <a:pt x="127" y="10"/>
                    </a:lnTo>
                    <a:lnTo>
                      <a:pt x="127" y="8"/>
                    </a:lnTo>
                    <a:lnTo>
                      <a:pt x="123" y="0"/>
                    </a:lnTo>
                    <a:lnTo>
                      <a:pt x="121" y="2"/>
                    </a:lnTo>
                    <a:lnTo>
                      <a:pt x="117" y="2"/>
                    </a:lnTo>
                    <a:lnTo>
                      <a:pt x="115" y="2"/>
                    </a:lnTo>
                    <a:lnTo>
                      <a:pt x="111" y="16"/>
                    </a:lnTo>
                    <a:lnTo>
                      <a:pt x="111" y="18"/>
                    </a:lnTo>
                    <a:lnTo>
                      <a:pt x="109" y="22"/>
                    </a:lnTo>
                    <a:lnTo>
                      <a:pt x="107" y="22"/>
                    </a:lnTo>
                    <a:lnTo>
                      <a:pt x="105" y="24"/>
                    </a:lnTo>
                    <a:lnTo>
                      <a:pt x="99" y="24"/>
                    </a:lnTo>
                    <a:lnTo>
                      <a:pt x="101" y="26"/>
                    </a:lnTo>
                    <a:lnTo>
                      <a:pt x="101" y="32"/>
                    </a:lnTo>
                    <a:lnTo>
                      <a:pt x="107" y="36"/>
                    </a:lnTo>
                    <a:lnTo>
                      <a:pt x="111" y="38"/>
                    </a:lnTo>
                    <a:lnTo>
                      <a:pt x="113" y="40"/>
                    </a:lnTo>
                    <a:lnTo>
                      <a:pt x="115" y="42"/>
                    </a:lnTo>
                    <a:lnTo>
                      <a:pt x="117" y="49"/>
                    </a:lnTo>
                    <a:lnTo>
                      <a:pt x="113" y="49"/>
                    </a:lnTo>
                    <a:lnTo>
                      <a:pt x="113" y="51"/>
                    </a:lnTo>
                    <a:lnTo>
                      <a:pt x="107" y="55"/>
                    </a:lnTo>
                    <a:lnTo>
                      <a:pt x="109" y="59"/>
                    </a:lnTo>
                    <a:lnTo>
                      <a:pt x="111" y="57"/>
                    </a:lnTo>
                    <a:lnTo>
                      <a:pt x="113" y="59"/>
                    </a:lnTo>
                    <a:lnTo>
                      <a:pt x="117" y="59"/>
                    </a:lnTo>
                    <a:lnTo>
                      <a:pt x="119" y="63"/>
                    </a:lnTo>
                    <a:lnTo>
                      <a:pt x="121" y="67"/>
                    </a:lnTo>
                    <a:lnTo>
                      <a:pt x="121" y="77"/>
                    </a:lnTo>
                    <a:lnTo>
                      <a:pt x="119" y="77"/>
                    </a:lnTo>
                    <a:lnTo>
                      <a:pt x="105" y="75"/>
                    </a:lnTo>
                    <a:lnTo>
                      <a:pt x="101" y="75"/>
                    </a:lnTo>
                    <a:lnTo>
                      <a:pt x="99" y="73"/>
                    </a:lnTo>
                    <a:lnTo>
                      <a:pt x="95" y="75"/>
                    </a:lnTo>
                    <a:lnTo>
                      <a:pt x="93" y="75"/>
                    </a:lnTo>
                    <a:lnTo>
                      <a:pt x="91" y="77"/>
                    </a:lnTo>
                    <a:lnTo>
                      <a:pt x="89" y="75"/>
                    </a:lnTo>
                    <a:lnTo>
                      <a:pt x="87" y="73"/>
                    </a:lnTo>
                    <a:lnTo>
                      <a:pt x="87" y="69"/>
                    </a:lnTo>
                    <a:lnTo>
                      <a:pt x="85" y="65"/>
                    </a:lnTo>
                    <a:lnTo>
                      <a:pt x="87" y="63"/>
                    </a:lnTo>
                    <a:lnTo>
                      <a:pt x="85" y="61"/>
                    </a:lnTo>
                    <a:lnTo>
                      <a:pt x="85" y="59"/>
                    </a:lnTo>
                    <a:lnTo>
                      <a:pt x="77" y="61"/>
                    </a:lnTo>
                    <a:lnTo>
                      <a:pt x="75" y="59"/>
                    </a:lnTo>
                    <a:lnTo>
                      <a:pt x="75" y="57"/>
                    </a:lnTo>
                    <a:lnTo>
                      <a:pt x="81" y="53"/>
                    </a:lnTo>
                    <a:lnTo>
                      <a:pt x="79" y="51"/>
                    </a:lnTo>
                    <a:lnTo>
                      <a:pt x="75" y="51"/>
                    </a:lnTo>
                    <a:lnTo>
                      <a:pt x="73" y="45"/>
                    </a:lnTo>
                    <a:lnTo>
                      <a:pt x="71" y="40"/>
                    </a:lnTo>
                    <a:lnTo>
                      <a:pt x="65" y="38"/>
                    </a:lnTo>
                    <a:lnTo>
                      <a:pt x="65" y="36"/>
                    </a:lnTo>
                    <a:lnTo>
                      <a:pt x="59" y="36"/>
                    </a:lnTo>
                    <a:lnTo>
                      <a:pt x="55" y="38"/>
                    </a:lnTo>
                    <a:lnTo>
                      <a:pt x="47" y="38"/>
                    </a:lnTo>
                    <a:lnTo>
                      <a:pt x="47" y="32"/>
                    </a:lnTo>
                    <a:lnTo>
                      <a:pt x="47" y="30"/>
                    </a:lnTo>
                    <a:lnTo>
                      <a:pt x="47" y="26"/>
                    </a:lnTo>
                    <a:lnTo>
                      <a:pt x="45" y="22"/>
                    </a:lnTo>
                    <a:lnTo>
                      <a:pt x="41" y="20"/>
                    </a:lnTo>
                    <a:lnTo>
                      <a:pt x="37" y="20"/>
                    </a:lnTo>
                    <a:lnTo>
                      <a:pt x="34" y="24"/>
                    </a:lnTo>
                    <a:lnTo>
                      <a:pt x="28" y="24"/>
                    </a:lnTo>
                    <a:lnTo>
                      <a:pt x="26" y="26"/>
                    </a:lnTo>
                    <a:close/>
                  </a:path>
                </a:pathLst>
              </a:custGeom>
              <a:solidFill>
                <a:srgbClr val="0071B4">
                  <a:alpha val="34901"/>
                </a:srgbClr>
              </a:solidFill>
              <a:ln w="9525">
                <a:noFill/>
                <a:round/>
                <a:headEnd/>
                <a:tailEnd/>
              </a:ln>
            </p:spPr>
            <p:txBody>
              <a:bodyPr/>
              <a:lstStyle/>
              <a:p>
                <a:endParaRPr lang="en-US"/>
              </a:p>
            </p:txBody>
          </p:sp>
          <p:sp>
            <p:nvSpPr>
              <p:cNvPr id="13994" name="Freeform 47"/>
              <p:cNvSpPr>
                <a:spLocks/>
              </p:cNvSpPr>
              <p:nvPr/>
            </p:nvSpPr>
            <p:spPr bwMode="auto">
              <a:xfrm>
                <a:off x="1120" y="1355"/>
                <a:ext cx="102" cy="105"/>
              </a:xfrm>
              <a:custGeom>
                <a:avLst/>
                <a:gdLst>
                  <a:gd name="T0" fmla="*/ 4 w 102"/>
                  <a:gd name="T1" fmla="*/ 95 h 105"/>
                  <a:gd name="T2" fmla="*/ 12 w 102"/>
                  <a:gd name="T3" fmla="*/ 93 h 105"/>
                  <a:gd name="T4" fmla="*/ 16 w 102"/>
                  <a:gd name="T5" fmla="*/ 89 h 105"/>
                  <a:gd name="T6" fmla="*/ 22 w 102"/>
                  <a:gd name="T7" fmla="*/ 95 h 105"/>
                  <a:gd name="T8" fmla="*/ 26 w 102"/>
                  <a:gd name="T9" fmla="*/ 84 h 105"/>
                  <a:gd name="T10" fmla="*/ 30 w 102"/>
                  <a:gd name="T11" fmla="*/ 89 h 105"/>
                  <a:gd name="T12" fmla="*/ 34 w 102"/>
                  <a:gd name="T13" fmla="*/ 101 h 105"/>
                  <a:gd name="T14" fmla="*/ 40 w 102"/>
                  <a:gd name="T15" fmla="*/ 101 h 105"/>
                  <a:gd name="T16" fmla="*/ 44 w 102"/>
                  <a:gd name="T17" fmla="*/ 95 h 105"/>
                  <a:gd name="T18" fmla="*/ 42 w 102"/>
                  <a:gd name="T19" fmla="*/ 89 h 105"/>
                  <a:gd name="T20" fmla="*/ 46 w 102"/>
                  <a:gd name="T21" fmla="*/ 84 h 105"/>
                  <a:gd name="T22" fmla="*/ 46 w 102"/>
                  <a:gd name="T23" fmla="*/ 76 h 105"/>
                  <a:gd name="T24" fmla="*/ 54 w 102"/>
                  <a:gd name="T25" fmla="*/ 87 h 105"/>
                  <a:gd name="T26" fmla="*/ 60 w 102"/>
                  <a:gd name="T27" fmla="*/ 78 h 105"/>
                  <a:gd name="T28" fmla="*/ 56 w 102"/>
                  <a:gd name="T29" fmla="*/ 68 h 105"/>
                  <a:gd name="T30" fmla="*/ 56 w 102"/>
                  <a:gd name="T31" fmla="*/ 62 h 105"/>
                  <a:gd name="T32" fmla="*/ 64 w 102"/>
                  <a:gd name="T33" fmla="*/ 64 h 105"/>
                  <a:gd name="T34" fmla="*/ 64 w 102"/>
                  <a:gd name="T35" fmla="*/ 54 h 105"/>
                  <a:gd name="T36" fmla="*/ 70 w 102"/>
                  <a:gd name="T37" fmla="*/ 48 h 105"/>
                  <a:gd name="T38" fmla="*/ 74 w 102"/>
                  <a:gd name="T39" fmla="*/ 80 h 105"/>
                  <a:gd name="T40" fmla="*/ 82 w 102"/>
                  <a:gd name="T41" fmla="*/ 74 h 105"/>
                  <a:gd name="T42" fmla="*/ 84 w 102"/>
                  <a:gd name="T43" fmla="*/ 62 h 105"/>
                  <a:gd name="T44" fmla="*/ 94 w 102"/>
                  <a:gd name="T45" fmla="*/ 50 h 105"/>
                  <a:gd name="T46" fmla="*/ 92 w 102"/>
                  <a:gd name="T47" fmla="*/ 44 h 105"/>
                  <a:gd name="T48" fmla="*/ 94 w 102"/>
                  <a:gd name="T49" fmla="*/ 42 h 105"/>
                  <a:gd name="T50" fmla="*/ 90 w 102"/>
                  <a:gd name="T51" fmla="*/ 32 h 105"/>
                  <a:gd name="T52" fmla="*/ 92 w 102"/>
                  <a:gd name="T53" fmla="*/ 24 h 105"/>
                  <a:gd name="T54" fmla="*/ 102 w 102"/>
                  <a:gd name="T55" fmla="*/ 20 h 105"/>
                  <a:gd name="T56" fmla="*/ 94 w 102"/>
                  <a:gd name="T57" fmla="*/ 6 h 105"/>
                  <a:gd name="T58" fmla="*/ 82 w 102"/>
                  <a:gd name="T59" fmla="*/ 2 h 105"/>
                  <a:gd name="T60" fmla="*/ 80 w 102"/>
                  <a:gd name="T61" fmla="*/ 10 h 105"/>
                  <a:gd name="T62" fmla="*/ 84 w 102"/>
                  <a:gd name="T63" fmla="*/ 14 h 105"/>
                  <a:gd name="T64" fmla="*/ 78 w 102"/>
                  <a:gd name="T65" fmla="*/ 18 h 105"/>
                  <a:gd name="T66" fmla="*/ 70 w 102"/>
                  <a:gd name="T67" fmla="*/ 12 h 105"/>
                  <a:gd name="T68" fmla="*/ 70 w 102"/>
                  <a:gd name="T69" fmla="*/ 20 h 105"/>
                  <a:gd name="T70" fmla="*/ 66 w 102"/>
                  <a:gd name="T71" fmla="*/ 12 h 105"/>
                  <a:gd name="T72" fmla="*/ 62 w 102"/>
                  <a:gd name="T73" fmla="*/ 16 h 105"/>
                  <a:gd name="T74" fmla="*/ 56 w 102"/>
                  <a:gd name="T75" fmla="*/ 16 h 105"/>
                  <a:gd name="T76" fmla="*/ 48 w 102"/>
                  <a:gd name="T77" fmla="*/ 24 h 105"/>
                  <a:gd name="T78" fmla="*/ 44 w 102"/>
                  <a:gd name="T79" fmla="*/ 28 h 105"/>
                  <a:gd name="T80" fmla="*/ 40 w 102"/>
                  <a:gd name="T81" fmla="*/ 36 h 105"/>
                  <a:gd name="T82" fmla="*/ 36 w 102"/>
                  <a:gd name="T83" fmla="*/ 44 h 105"/>
                  <a:gd name="T84" fmla="*/ 32 w 102"/>
                  <a:gd name="T85" fmla="*/ 52 h 105"/>
                  <a:gd name="T86" fmla="*/ 26 w 102"/>
                  <a:gd name="T87" fmla="*/ 56 h 105"/>
                  <a:gd name="T88" fmla="*/ 24 w 102"/>
                  <a:gd name="T89" fmla="*/ 60 h 105"/>
                  <a:gd name="T90" fmla="*/ 16 w 102"/>
                  <a:gd name="T91" fmla="*/ 70 h 105"/>
                  <a:gd name="T92" fmla="*/ 10 w 102"/>
                  <a:gd name="T93" fmla="*/ 68 h 105"/>
                  <a:gd name="T94" fmla="*/ 4 w 102"/>
                  <a:gd name="T95" fmla="*/ 74 h 105"/>
                  <a:gd name="T96" fmla="*/ 0 w 102"/>
                  <a:gd name="T97" fmla="*/ 84 h 1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2"/>
                  <a:gd name="T148" fmla="*/ 0 h 105"/>
                  <a:gd name="T149" fmla="*/ 102 w 102"/>
                  <a:gd name="T150" fmla="*/ 105 h 1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2" h="105">
                    <a:moveTo>
                      <a:pt x="4" y="84"/>
                    </a:moveTo>
                    <a:lnTo>
                      <a:pt x="6" y="86"/>
                    </a:lnTo>
                    <a:lnTo>
                      <a:pt x="4" y="95"/>
                    </a:lnTo>
                    <a:lnTo>
                      <a:pt x="6" y="97"/>
                    </a:lnTo>
                    <a:lnTo>
                      <a:pt x="10" y="97"/>
                    </a:lnTo>
                    <a:lnTo>
                      <a:pt x="12" y="93"/>
                    </a:lnTo>
                    <a:lnTo>
                      <a:pt x="14" y="91"/>
                    </a:lnTo>
                    <a:lnTo>
                      <a:pt x="14" y="86"/>
                    </a:lnTo>
                    <a:lnTo>
                      <a:pt x="16" y="89"/>
                    </a:lnTo>
                    <a:lnTo>
                      <a:pt x="14" y="91"/>
                    </a:lnTo>
                    <a:lnTo>
                      <a:pt x="22" y="95"/>
                    </a:lnTo>
                    <a:lnTo>
                      <a:pt x="24" y="97"/>
                    </a:lnTo>
                    <a:lnTo>
                      <a:pt x="26" y="91"/>
                    </a:lnTo>
                    <a:lnTo>
                      <a:pt x="26" y="84"/>
                    </a:lnTo>
                    <a:lnTo>
                      <a:pt x="30" y="82"/>
                    </a:lnTo>
                    <a:lnTo>
                      <a:pt x="30" y="87"/>
                    </a:lnTo>
                    <a:lnTo>
                      <a:pt x="30" y="89"/>
                    </a:lnTo>
                    <a:lnTo>
                      <a:pt x="32" y="93"/>
                    </a:lnTo>
                    <a:lnTo>
                      <a:pt x="34" y="93"/>
                    </a:lnTo>
                    <a:lnTo>
                      <a:pt x="34" y="101"/>
                    </a:lnTo>
                    <a:lnTo>
                      <a:pt x="36" y="105"/>
                    </a:lnTo>
                    <a:lnTo>
                      <a:pt x="38" y="99"/>
                    </a:lnTo>
                    <a:lnTo>
                      <a:pt x="40" y="101"/>
                    </a:lnTo>
                    <a:lnTo>
                      <a:pt x="42" y="101"/>
                    </a:lnTo>
                    <a:lnTo>
                      <a:pt x="44" y="101"/>
                    </a:lnTo>
                    <a:lnTo>
                      <a:pt x="44" y="95"/>
                    </a:lnTo>
                    <a:lnTo>
                      <a:pt x="46" y="95"/>
                    </a:lnTo>
                    <a:lnTo>
                      <a:pt x="44" y="91"/>
                    </a:lnTo>
                    <a:lnTo>
                      <a:pt x="42" y="89"/>
                    </a:lnTo>
                    <a:lnTo>
                      <a:pt x="46" y="86"/>
                    </a:lnTo>
                    <a:lnTo>
                      <a:pt x="44" y="86"/>
                    </a:lnTo>
                    <a:lnTo>
                      <a:pt x="46" y="84"/>
                    </a:lnTo>
                    <a:lnTo>
                      <a:pt x="44" y="82"/>
                    </a:lnTo>
                    <a:lnTo>
                      <a:pt x="44" y="74"/>
                    </a:lnTo>
                    <a:lnTo>
                      <a:pt x="46" y="76"/>
                    </a:lnTo>
                    <a:lnTo>
                      <a:pt x="48" y="74"/>
                    </a:lnTo>
                    <a:lnTo>
                      <a:pt x="52" y="87"/>
                    </a:lnTo>
                    <a:lnTo>
                      <a:pt x="54" y="87"/>
                    </a:lnTo>
                    <a:lnTo>
                      <a:pt x="56" y="80"/>
                    </a:lnTo>
                    <a:lnTo>
                      <a:pt x="60" y="78"/>
                    </a:lnTo>
                    <a:lnTo>
                      <a:pt x="60" y="76"/>
                    </a:lnTo>
                    <a:lnTo>
                      <a:pt x="58" y="70"/>
                    </a:lnTo>
                    <a:lnTo>
                      <a:pt x="56" y="68"/>
                    </a:lnTo>
                    <a:lnTo>
                      <a:pt x="54" y="66"/>
                    </a:lnTo>
                    <a:lnTo>
                      <a:pt x="56" y="64"/>
                    </a:lnTo>
                    <a:lnTo>
                      <a:pt x="56" y="62"/>
                    </a:lnTo>
                    <a:lnTo>
                      <a:pt x="58" y="62"/>
                    </a:lnTo>
                    <a:lnTo>
                      <a:pt x="60" y="66"/>
                    </a:lnTo>
                    <a:lnTo>
                      <a:pt x="64" y="64"/>
                    </a:lnTo>
                    <a:lnTo>
                      <a:pt x="62" y="56"/>
                    </a:lnTo>
                    <a:lnTo>
                      <a:pt x="64" y="54"/>
                    </a:lnTo>
                    <a:lnTo>
                      <a:pt x="64" y="50"/>
                    </a:lnTo>
                    <a:lnTo>
                      <a:pt x="68" y="50"/>
                    </a:lnTo>
                    <a:lnTo>
                      <a:pt x="70" y="48"/>
                    </a:lnTo>
                    <a:lnTo>
                      <a:pt x="72" y="48"/>
                    </a:lnTo>
                    <a:lnTo>
                      <a:pt x="68" y="70"/>
                    </a:lnTo>
                    <a:lnTo>
                      <a:pt x="74" y="80"/>
                    </a:lnTo>
                    <a:lnTo>
                      <a:pt x="78" y="80"/>
                    </a:lnTo>
                    <a:lnTo>
                      <a:pt x="80" y="78"/>
                    </a:lnTo>
                    <a:lnTo>
                      <a:pt x="82" y="74"/>
                    </a:lnTo>
                    <a:lnTo>
                      <a:pt x="80" y="66"/>
                    </a:lnTo>
                    <a:lnTo>
                      <a:pt x="82" y="64"/>
                    </a:lnTo>
                    <a:lnTo>
                      <a:pt x="84" y="62"/>
                    </a:lnTo>
                    <a:lnTo>
                      <a:pt x="90" y="62"/>
                    </a:lnTo>
                    <a:lnTo>
                      <a:pt x="96" y="54"/>
                    </a:lnTo>
                    <a:lnTo>
                      <a:pt x="94" y="50"/>
                    </a:lnTo>
                    <a:lnTo>
                      <a:pt x="94" y="48"/>
                    </a:lnTo>
                    <a:lnTo>
                      <a:pt x="94" y="46"/>
                    </a:lnTo>
                    <a:lnTo>
                      <a:pt x="92" y="44"/>
                    </a:lnTo>
                    <a:lnTo>
                      <a:pt x="90" y="42"/>
                    </a:lnTo>
                    <a:lnTo>
                      <a:pt x="92" y="40"/>
                    </a:lnTo>
                    <a:lnTo>
                      <a:pt x="94" y="42"/>
                    </a:lnTo>
                    <a:lnTo>
                      <a:pt x="96" y="42"/>
                    </a:lnTo>
                    <a:lnTo>
                      <a:pt x="96" y="38"/>
                    </a:lnTo>
                    <a:lnTo>
                      <a:pt x="90" y="32"/>
                    </a:lnTo>
                    <a:lnTo>
                      <a:pt x="90" y="28"/>
                    </a:lnTo>
                    <a:lnTo>
                      <a:pt x="90" y="26"/>
                    </a:lnTo>
                    <a:lnTo>
                      <a:pt x="92" y="24"/>
                    </a:lnTo>
                    <a:lnTo>
                      <a:pt x="98" y="22"/>
                    </a:lnTo>
                    <a:lnTo>
                      <a:pt x="98" y="20"/>
                    </a:lnTo>
                    <a:lnTo>
                      <a:pt x="102" y="20"/>
                    </a:lnTo>
                    <a:lnTo>
                      <a:pt x="102" y="18"/>
                    </a:lnTo>
                    <a:lnTo>
                      <a:pt x="102" y="16"/>
                    </a:lnTo>
                    <a:lnTo>
                      <a:pt x="94" y="6"/>
                    </a:lnTo>
                    <a:lnTo>
                      <a:pt x="88" y="0"/>
                    </a:lnTo>
                    <a:lnTo>
                      <a:pt x="82" y="2"/>
                    </a:lnTo>
                    <a:lnTo>
                      <a:pt x="82" y="6"/>
                    </a:lnTo>
                    <a:lnTo>
                      <a:pt x="78" y="6"/>
                    </a:lnTo>
                    <a:lnTo>
                      <a:pt x="80" y="10"/>
                    </a:lnTo>
                    <a:lnTo>
                      <a:pt x="82" y="12"/>
                    </a:lnTo>
                    <a:lnTo>
                      <a:pt x="84" y="12"/>
                    </a:lnTo>
                    <a:lnTo>
                      <a:pt x="84" y="14"/>
                    </a:lnTo>
                    <a:lnTo>
                      <a:pt x="82" y="16"/>
                    </a:lnTo>
                    <a:lnTo>
                      <a:pt x="78" y="16"/>
                    </a:lnTo>
                    <a:lnTo>
                      <a:pt x="78" y="18"/>
                    </a:lnTo>
                    <a:lnTo>
                      <a:pt x="76" y="18"/>
                    </a:lnTo>
                    <a:lnTo>
                      <a:pt x="74" y="16"/>
                    </a:lnTo>
                    <a:lnTo>
                      <a:pt x="70" y="12"/>
                    </a:lnTo>
                    <a:lnTo>
                      <a:pt x="70" y="16"/>
                    </a:lnTo>
                    <a:lnTo>
                      <a:pt x="70" y="20"/>
                    </a:lnTo>
                    <a:lnTo>
                      <a:pt x="68" y="16"/>
                    </a:lnTo>
                    <a:lnTo>
                      <a:pt x="70" y="12"/>
                    </a:lnTo>
                    <a:lnTo>
                      <a:pt x="66" y="12"/>
                    </a:lnTo>
                    <a:lnTo>
                      <a:pt x="66" y="14"/>
                    </a:lnTo>
                    <a:lnTo>
                      <a:pt x="62" y="14"/>
                    </a:lnTo>
                    <a:lnTo>
                      <a:pt x="62" y="16"/>
                    </a:lnTo>
                    <a:lnTo>
                      <a:pt x="60" y="14"/>
                    </a:lnTo>
                    <a:lnTo>
                      <a:pt x="58" y="12"/>
                    </a:lnTo>
                    <a:lnTo>
                      <a:pt x="56" y="16"/>
                    </a:lnTo>
                    <a:lnTo>
                      <a:pt x="50" y="16"/>
                    </a:lnTo>
                    <a:lnTo>
                      <a:pt x="50" y="20"/>
                    </a:lnTo>
                    <a:lnTo>
                      <a:pt x="48" y="24"/>
                    </a:lnTo>
                    <a:lnTo>
                      <a:pt x="48" y="26"/>
                    </a:lnTo>
                    <a:lnTo>
                      <a:pt x="46" y="26"/>
                    </a:lnTo>
                    <a:lnTo>
                      <a:pt x="44" y="28"/>
                    </a:lnTo>
                    <a:lnTo>
                      <a:pt x="42" y="32"/>
                    </a:lnTo>
                    <a:lnTo>
                      <a:pt x="40" y="32"/>
                    </a:lnTo>
                    <a:lnTo>
                      <a:pt x="40" y="36"/>
                    </a:lnTo>
                    <a:lnTo>
                      <a:pt x="40" y="34"/>
                    </a:lnTo>
                    <a:lnTo>
                      <a:pt x="38" y="36"/>
                    </a:lnTo>
                    <a:lnTo>
                      <a:pt x="36" y="44"/>
                    </a:lnTo>
                    <a:lnTo>
                      <a:pt x="38" y="46"/>
                    </a:lnTo>
                    <a:lnTo>
                      <a:pt x="34" y="46"/>
                    </a:lnTo>
                    <a:lnTo>
                      <a:pt x="32" y="52"/>
                    </a:lnTo>
                    <a:lnTo>
                      <a:pt x="30" y="52"/>
                    </a:lnTo>
                    <a:lnTo>
                      <a:pt x="28" y="54"/>
                    </a:lnTo>
                    <a:lnTo>
                      <a:pt x="26" y="56"/>
                    </a:lnTo>
                    <a:lnTo>
                      <a:pt x="24" y="56"/>
                    </a:lnTo>
                    <a:lnTo>
                      <a:pt x="24" y="54"/>
                    </a:lnTo>
                    <a:lnTo>
                      <a:pt x="24" y="60"/>
                    </a:lnTo>
                    <a:lnTo>
                      <a:pt x="22" y="62"/>
                    </a:lnTo>
                    <a:lnTo>
                      <a:pt x="18" y="70"/>
                    </a:lnTo>
                    <a:lnTo>
                      <a:pt x="16" y="70"/>
                    </a:lnTo>
                    <a:lnTo>
                      <a:pt x="12" y="68"/>
                    </a:lnTo>
                    <a:lnTo>
                      <a:pt x="10" y="68"/>
                    </a:lnTo>
                    <a:lnTo>
                      <a:pt x="8" y="70"/>
                    </a:lnTo>
                    <a:lnTo>
                      <a:pt x="8" y="72"/>
                    </a:lnTo>
                    <a:lnTo>
                      <a:pt x="4" y="74"/>
                    </a:lnTo>
                    <a:lnTo>
                      <a:pt x="4" y="80"/>
                    </a:lnTo>
                    <a:lnTo>
                      <a:pt x="2" y="82"/>
                    </a:lnTo>
                    <a:lnTo>
                      <a:pt x="0" y="84"/>
                    </a:lnTo>
                    <a:lnTo>
                      <a:pt x="0" y="89"/>
                    </a:lnTo>
                    <a:lnTo>
                      <a:pt x="4" y="84"/>
                    </a:lnTo>
                    <a:close/>
                  </a:path>
                </a:pathLst>
              </a:custGeom>
              <a:solidFill>
                <a:srgbClr val="0071B4">
                  <a:alpha val="34901"/>
                </a:srgbClr>
              </a:solidFill>
              <a:ln w="9525">
                <a:noFill/>
                <a:round/>
                <a:headEnd/>
                <a:tailEnd/>
              </a:ln>
            </p:spPr>
            <p:txBody>
              <a:bodyPr/>
              <a:lstStyle/>
              <a:p>
                <a:endParaRPr lang="en-US"/>
              </a:p>
            </p:txBody>
          </p:sp>
          <p:sp>
            <p:nvSpPr>
              <p:cNvPr id="13995" name="Freeform 48"/>
              <p:cNvSpPr>
                <a:spLocks/>
              </p:cNvSpPr>
              <p:nvPr/>
            </p:nvSpPr>
            <p:spPr bwMode="auto">
              <a:xfrm>
                <a:off x="3977" y="1478"/>
                <a:ext cx="12" cy="18"/>
              </a:xfrm>
              <a:custGeom>
                <a:avLst/>
                <a:gdLst>
                  <a:gd name="T0" fmla="*/ 2 w 12"/>
                  <a:gd name="T1" fmla="*/ 6 h 18"/>
                  <a:gd name="T2" fmla="*/ 4 w 12"/>
                  <a:gd name="T3" fmla="*/ 8 h 18"/>
                  <a:gd name="T4" fmla="*/ 6 w 12"/>
                  <a:gd name="T5" fmla="*/ 10 h 18"/>
                  <a:gd name="T6" fmla="*/ 6 w 12"/>
                  <a:gd name="T7" fmla="*/ 8 h 18"/>
                  <a:gd name="T8" fmla="*/ 6 w 12"/>
                  <a:gd name="T9" fmla="*/ 14 h 18"/>
                  <a:gd name="T10" fmla="*/ 8 w 12"/>
                  <a:gd name="T11" fmla="*/ 18 h 18"/>
                  <a:gd name="T12" fmla="*/ 8 w 12"/>
                  <a:gd name="T13" fmla="*/ 12 h 18"/>
                  <a:gd name="T14" fmla="*/ 10 w 12"/>
                  <a:gd name="T15" fmla="*/ 8 h 18"/>
                  <a:gd name="T16" fmla="*/ 12 w 12"/>
                  <a:gd name="T17" fmla="*/ 10 h 18"/>
                  <a:gd name="T18" fmla="*/ 12 w 12"/>
                  <a:gd name="T19" fmla="*/ 6 h 18"/>
                  <a:gd name="T20" fmla="*/ 10 w 12"/>
                  <a:gd name="T21" fmla="*/ 6 h 18"/>
                  <a:gd name="T22" fmla="*/ 10 w 12"/>
                  <a:gd name="T23" fmla="*/ 2 h 18"/>
                  <a:gd name="T24" fmla="*/ 12 w 12"/>
                  <a:gd name="T25" fmla="*/ 0 h 18"/>
                  <a:gd name="T26" fmla="*/ 8 w 12"/>
                  <a:gd name="T27" fmla="*/ 0 h 18"/>
                  <a:gd name="T28" fmla="*/ 6 w 12"/>
                  <a:gd name="T29" fmla="*/ 0 h 18"/>
                  <a:gd name="T30" fmla="*/ 6 w 12"/>
                  <a:gd name="T31" fmla="*/ 2 h 18"/>
                  <a:gd name="T32" fmla="*/ 8 w 12"/>
                  <a:gd name="T33" fmla="*/ 0 h 18"/>
                  <a:gd name="T34" fmla="*/ 4 w 12"/>
                  <a:gd name="T35" fmla="*/ 6 h 18"/>
                  <a:gd name="T36" fmla="*/ 4 w 12"/>
                  <a:gd name="T37" fmla="*/ 4 h 18"/>
                  <a:gd name="T38" fmla="*/ 2 w 12"/>
                  <a:gd name="T39" fmla="*/ 2 h 18"/>
                  <a:gd name="T40" fmla="*/ 0 w 12"/>
                  <a:gd name="T41" fmla="*/ 4 h 18"/>
                  <a:gd name="T42" fmla="*/ 0 w 12"/>
                  <a:gd name="T43" fmla="*/ 8 h 18"/>
                  <a:gd name="T44" fmla="*/ 4 w 12"/>
                  <a:gd name="T45" fmla="*/ 16 h 18"/>
                  <a:gd name="T46" fmla="*/ 2 w 12"/>
                  <a:gd name="T47" fmla="*/ 6 h 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
                  <a:gd name="T73" fmla="*/ 0 h 18"/>
                  <a:gd name="T74" fmla="*/ 12 w 12"/>
                  <a:gd name="T75" fmla="*/ 18 h 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 h="18">
                    <a:moveTo>
                      <a:pt x="2" y="6"/>
                    </a:moveTo>
                    <a:lnTo>
                      <a:pt x="4" y="8"/>
                    </a:lnTo>
                    <a:lnTo>
                      <a:pt x="6" y="10"/>
                    </a:lnTo>
                    <a:lnTo>
                      <a:pt x="6" y="8"/>
                    </a:lnTo>
                    <a:lnTo>
                      <a:pt x="6" y="14"/>
                    </a:lnTo>
                    <a:lnTo>
                      <a:pt x="8" y="18"/>
                    </a:lnTo>
                    <a:lnTo>
                      <a:pt x="8" y="12"/>
                    </a:lnTo>
                    <a:lnTo>
                      <a:pt x="10" y="8"/>
                    </a:lnTo>
                    <a:lnTo>
                      <a:pt x="12" y="10"/>
                    </a:lnTo>
                    <a:lnTo>
                      <a:pt x="12" y="6"/>
                    </a:lnTo>
                    <a:lnTo>
                      <a:pt x="10" y="6"/>
                    </a:lnTo>
                    <a:lnTo>
                      <a:pt x="10" y="2"/>
                    </a:lnTo>
                    <a:lnTo>
                      <a:pt x="12" y="0"/>
                    </a:lnTo>
                    <a:lnTo>
                      <a:pt x="8" y="0"/>
                    </a:lnTo>
                    <a:lnTo>
                      <a:pt x="6" y="0"/>
                    </a:lnTo>
                    <a:lnTo>
                      <a:pt x="6" y="2"/>
                    </a:lnTo>
                    <a:lnTo>
                      <a:pt x="8" y="0"/>
                    </a:lnTo>
                    <a:lnTo>
                      <a:pt x="4" y="6"/>
                    </a:lnTo>
                    <a:lnTo>
                      <a:pt x="4" y="4"/>
                    </a:lnTo>
                    <a:lnTo>
                      <a:pt x="2" y="2"/>
                    </a:lnTo>
                    <a:lnTo>
                      <a:pt x="0" y="4"/>
                    </a:lnTo>
                    <a:lnTo>
                      <a:pt x="0" y="8"/>
                    </a:lnTo>
                    <a:lnTo>
                      <a:pt x="4" y="16"/>
                    </a:lnTo>
                    <a:lnTo>
                      <a:pt x="2" y="6"/>
                    </a:lnTo>
                    <a:close/>
                  </a:path>
                </a:pathLst>
              </a:custGeom>
              <a:solidFill>
                <a:srgbClr val="0071B4">
                  <a:alpha val="34901"/>
                </a:srgbClr>
              </a:solidFill>
              <a:ln w="9525">
                <a:noFill/>
                <a:round/>
                <a:headEnd/>
                <a:tailEnd/>
              </a:ln>
            </p:spPr>
            <p:txBody>
              <a:bodyPr/>
              <a:lstStyle/>
              <a:p>
                <a:endParaRPr lang="en-US"/>
              </a:p>
            </p:txBody>
          </p:sp>
          <p:sp>
            <p:nvSpPr>
              <p:cNvPr id="13996" name="Freeform 49"/>
              <p:cNvSpPr>
                <a:spLocks/>
              </p:cNvSpPr>
              <p:nvPr/>
            </p:nvSpPr>
            <p:spPr bwMode="auto">
              <a:xfrm>
                <a:off x="4774" y="1632"/>
                <a:ext cx="21" cy="14"/>
              </a:xfrm>
              <a:custGeom>
                <a:avLst/>
                <a:gdLst>
                  <a:gd name="T0" fmla="*/ 0 w 21"/>
                  <a:gd name="T1" fmla="*/ 10 h 14"/>
                  <a:gd name="T2" fmla="*/ 4 w 21"/>
                  <a:gd name="T3" fmla="*/ 14 h 14"/>
                  <a:gd name="T4" fmla="*/ 4 w 21"/>
                  <a:gd name="T5" fmla="*/ 14 h 14"/>
                  <a:gd name="T6" fmla="*/ 6 w 21"/>
                  <a:gd name="T7" fmla="*/ 12 h 14"/>
                  <a:gd name="T8" fmla="*/ 9 w 21"/>
                  <a:gd name="T9" fmla="*/ 12 h 14"/>
                  <a:gd name="T10" fmla="*/ 11 w 21"/>
                  <a:gd name="T11" fmla="*/ 10 h 14"/>
                  <a:gd name="T12" fmla="*/ 13 w 21"/>
                  <a:gd name="T13" fmla="*/ 12 h 14"/>
                  <a:gd name="T14" fmla="*/ 15 w 21"/>
                  <a:gd name="T15" fmla="*/ 12 h 14"/>
                  <a:gd name="T16" fmla="*/ 17 w 21"/>
                  <a:gd name="T17" fmla="*/ 6 h 14"/>
                  <a:gd name="T18" fmla="*/ 17 w 21"/>
                  <a:gd name="T19" fmla="*/ 10 h 14"/>
                  <a:gd name="T20" fmla="*/ 19 w 21"/>
                  <a:gd name="T21" fmla="*/ 8 h 14"/>
                  <a:gd name="T22" fmla="*/ 21 w 21"/>
                  <a:gd name="T23" fmla="*/ 0 h 14"/>
                  <a:gd name="T24" fmla="*/ 21 w 21"/>
                  <a:gd name="T25" fmla="*/ 0 h 14"/>
                  <a:gd name="T26" fmla="*/ 13 w 21"/>
                  <a:gd name="T27" fmla="*/ 2 h 14"/>
                  <a:gd name="T28" fmla="*/ 11 w 21"/>
                  <a:gd name="T29" fmla="*/ 0 h 14"/>
                  <a:gd name="T30" fmla="*/ 11 w 21"/>
                  <a:gd name="T31" fmla="*/ 0 h 14"/>
                  <a:gd name="T32" fmla="*/ 9 w 21"/>
                  <a:gd name="T33" fmla="*/ 0 h 14"/>
                  <a:gd name="T34" fmla="*/ 6 w 21"/>
                  <a:gd name="T35" fmla="*/ 0 h 14"/>
                  <a:gd name="T36" fmla="*/ 4 w 21"/>
                  <a:gd name="T37" fmla="*/ 0 h 14"/>
                  <a:gd name="T38" fmla="*/ 6 w 21"/>
                  <a:gd name="T39" fmla="*/ 4 h 14"/>
                  <a:gd name="T40" fmla="*/ 4 w 21"/>
                  <a:gd name="T41" fmla="*/ 4 h 14"/>
                  <a:gd name="T42" fmla="*/ 2 w 21"/>
                  <a:gd name="T43" fmla="*/ 6 h 14"/>
                  <a:gd name="T44" fmla="*/ 4 w 21"/>
                  <a:gd name="T45" fmla="*/ 8 h 14"/>
                  <a:gd name="T46" fmla="*/ 2 w 21"/>
                  <a:gd name="T47" fmla="*/ 10 h 14"/>
                  <a:gd name="T48" fmla="*/ 0 w 21"/>
                  <a:gd name="T49" fmla="*/ 10 h 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14"/>
                  <a:gd name="T77" fmla="*/ 21 w 21"/>
                  <a:gd name="T78" fmla="*/ 14 h 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14">
                    <a:moveTo>
                      <a:pt x="0" y="10"/>
                    </a:moveTo>
                    <a:lnTo>
                      <a:pt x="4" y="14"/>
                    </a:lnTo>
                    <a:lnTo>
                      <a:pt x="6" y="12"/>
                    </a:lnTo>
                    <a:lnTo>
                      <a:pt x="9" y="12"/>
                    </a:lnTo>
                    <a:lnTo>
                      <a:pt x="11" y="10"/>
                    </a:lnTo>
                    <a:lnTo>
                      <a:pt x="13" y="12"/>
                    </a:lnTo>
                    <a:lnTo>
                      <a:pt x="15" y="12"/>
                    </a:lnTo>
                    <a:lnTo>
                      <a:pt x="17" y="6"/>
                    </a:lnTo>
                    <a:lnTo>
                      <a:pt x="17" y="10"/>
                    </a:lnTo>
                    <a:lnTo>
                      <a:pt x="19" y="8"/>
                    </a:lnTo>
                    <a:lnTo>
                      <a:pt x="21" y="0"/>
                    </a:lnTo>
                    <a:lnTo>
                      <a:pt x="13" y="2"/>
                    </a:lnTo>
                    <a:lnTo>
                      <a:pt x="11" y="0"/>
                    </a:lnTo>
                    <a:lnTo>
                      <a:pt x="9" y="0"/>
                    </a:lnTo>
                    <a:lnTo>
                      <a:pt x="6" y="0"/>
                    </a:lnTo>
                    <a:lnTo>
                      <a:pt x="4" y="0"/>
                    </a:lnTo>
                    <a:lnTo>
                      <a:pt x="6" y="4"/>
                    </a:lnTo>
                    <a:lnTo>
                      <a:pt x="4" y="4"/>
                    </a:lnTo>
                    <a:lnTo>
                      <a:pt x="2" y="6"/>
                    </a:lnTo>
                    <a:lnTo>
                      <a:pt x="4" y="8"/>
                    </a:lnTo>
                    <a:lnTo>
                      <a:pt x="2" y="10"/>
                    </a:lnTo>
                    <a:lnTo>
                      <a:pt x="0" y="10"/>
                    </a:lnTo>
                    <a:close/>
                  </a:path>
                </a:pathLst>
              </a:custGeom>
              <a:solidFill>
                <a:srgbClr val="0071B4">
                  <a:alpha val="34901"/>
                </a:srgbClr>
              </a:solidFill>
              <a:ln w="9525">
                <a:noFill/>
                <a:round/>
                <a:headEnd/>
                <a:tailEnd/>
              </a:ln>
            </p:spPr>
            <p:txBody>
              <a:bodyPr/>
              <a:lstStyle/>
              <a:p>
                <a:endParaRPr lang="en-US"/>
              </a:p>
            </p:txBody>
          </p:sp>
          <p:sp>
            <p:nvSpPr>
              <p:cNvPr id="13997" name="Freeform 50"/>
              <p:cNvSpPr>
                <a:spLocks/>
              </p:cNvSpPr>
              <p:nvPr/>
            </p:nvSpPr>
            <p:spPr bwMode="auto">
              <a:xfrm>
                <a:off x="4387" y="1530"/>
                <a:ext cx="26" cy="24"/>
              </a:xfrm>
              <a:custGeom>
                <a:avLst/>
                <a:gdLst>
                  <a:gd name="T0" fmla="*/ 4 w 26"/>
                  <a:gd name="T1" fmla="*/ 12 h 24"/>
                  <a:gd name="T2" fmla="*/ 2 w 26"/>
                  <a:gd name="T3" fmla="*/ 10 h 24"/>
                  <a:gd name="T4" fmla="*/ 0 w 26"/>
                  <a:gd name="T5" fmla="*/ 10 h 24"/>
                  <a:gd name="T6" fmla="*/ 0 w 26"/>
                  <a:gd name="T7" fmla="*/ 12 h 24"/>
                  <a:gd name="T8" fmla="*/ 0 w 26"/>
                  <a:gd name="T9" fmla="*/ 12 h 24"/>
                  <a:gd name="T10" fmla="*/ 2 w 26"/>
                  <a:gd name="T11" fmla="*/ 16 h 24"/>
                  <a:gd name="T12" fmla="*/ 6 w 26"/>
                  <a:gd name="T13" fmla="*/ 18 h 24"/>
                  <a:gd name="T14" fmla="*/ 10 w 26"/>
                  <a:gd name="T15" fmla="*/ 22 h 24"/>
                  <a:gd name="T16" fmla="*/ 12 w 26"/>
                  <a:gd name="T17" fmla="*/ 22 h 24"/>
                  <a:gd name="T18" fmla="*/ 18 w 26"/>
                  <a:gd name="T19" fmla="*/ 24 h 24"/>
                  <a:gd name="T20" fmla="*/ 24 w 26"/>
                  <a:gd name="T21" fmla="*/ 18 h 24"/>
                  <a:gd name="T22" fmla="*/ 26 w 26"/>
                  <a:gd name="T23" fmla="*/ 6 h 24"/>
                  <a:gd name="T24" fmla="*/ 26 w 26"/>
                  <a:gd name="T25" fmla="*/ 4 h 24"/>
                  <a:gd name="T26" fmla="*/ 24 w 26"/>
                  <a:gd name="T27" fmla="*/ 4 h 24"/>
                  <a:gd name="T28" fmla="*/ 22 w 26"/>
                  <a:gd name="T29" fmla="*/ 2 h 24"/>
                  <a:gd name="T30" fmla="*/ 18 w 26"/>
                  <a:gd name="T31" fmla="*/ 2 h 24"/>
                  <a:gd name="T32" fmla="*/ 8 w 26"/>
                  <a:gd name="T33" fmla="*/ 0 h 24"/>
                  <a:gd name="T34" fmla="*/ 6 w 26"/>
                  <a:gd name="T35" fmla="*/ 2 h 24"/>
                  <a:gd name="T36" fmla="*/ 8 w 26"/>
                  <a:gd name="T37" fmla="*/ 8 h 24"/>
                  <a:gd name="T38" fmla="*/ 6 w 26"/>
                  <a:gd name="T39" fmla="*/ 10 h 24"/>
                  <a:gd name="T40" fmla="*/ 4 w 26"/>
                  <a:gd name="T41" fmla="*/ 12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4"/>
                  <a:gd name="T65" fmla="*/ 26 w 26"/>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4">
                    <a:moveTo>
                      <a:pt x="4" y="12"/>
                    </a:moveTo>
                    <a:lnTo>
                      <a:pt x="2" y="10"/>
                    </a:lnTo>
                    <a:lnTo>
                      <a:pt x="0" y="10"/>
                    </a:lnTo>
                    <a:lnTo>
                      <a:pt x="0" y="12"/>
                    </a:lnTo>
                    <a:lnTo>
                      <a:pt x="2" y="16"/>
                    </a:lnTo>
                    <a:lnTo>
                      <a:pt x="6" y="18"/>
                    </a:lnTo>
                    <a:lnTo>
                      <a:pt x="10" y="22"/>
                    </a:lnTo>
                    <a:lnTo>
                      <a:pt x="12" y="22"/>
                    </a:lnTo>
                    <a:lnTo>
                      <a:pt x="18" y="24"/>
                    </a:lnTo>
                    <a:lnTo>
                      <a:pt x="24" y="18"/>
                    </a:lnTo>
                    <a:lnTo>
                      <a:pt x="26" y="6"/>
                    </a:lnTo>
                    <a:lnTo>
                      <a:pt x="26" y="4"/>
                    </a:lnTo>
                    <a:lnTo>
                      <a:pt x="24" y="4"/>
                    </a:lnTo>
                    <a:lnTo>
                      <a:pt x="22" y="2"/>
                    </a:lnTo>
                    <a:lnTo>
                      <a:pt x="18" y="2"/>
                    </a:lnTo>
                    <a:lnTo>
                      <a:pt x="8" y="0"/>
                    </a:lnTo>
                    <a:lnTo>
                      <a:pt x="6" y="2"/>
                    </a:lnTo>
                    <a:lnTo>
                      <a:pt x="8" y="8"/>
                    </a:lnTo>
                    <a:lnTo>
                      <a:pt x="6" y="10"/>
                    </a:lnTo>
                    <a:lnTo>
                      <a:pt x="4" y="12"/>
                    </a:lnTo>
                    <a:close/>
                  </a:path>
                </a:pathLst>
              </a:custGeom>
              <a:solidFill>
                <a:srgbClr val="0071B4">
                  <a:alpha val="34901"/>
                </a:srgbClr>
              </a:solidFill>
              <a:ln w="9525">
                <a:noFill/>
                <a:round/>
                <a:headEnd/>
                <a:tailEnd/>
              </a:ln>
            </p:spPr>
            <p:txBody>
              <a:bodyPr/>
              <a:lstStyle/>
              <a:p>
                <a:endParaRPr lang="en-US"/>
              </a:p>
            </p:txBody>
          </p:sp>
          <p:sp>
            <p:nvSpPr>
              <p:cNvPr id="13998" name="Freeform 51"/>
              <p:cNvSpPr>
                <a:spLocks/>
              </p:cNvSpPr>
              <p:nvPr/>
            </p:nvSpPr>
            <p:spPr bwMode="auto">
              <a:xfrm>
                <a:off x="1174" y="1590"/>
                <a:ext cx="255" cy="209"/>
              </a:xfrm>
              <a:custGeom>
                <a:avLst/>
                <a:gdLst>
                  <a:gd name="T0" fmla="*/ 245 w 255"/>
                  <a:gd name="T1" fmla="*/ 141 h 209"/>
                  <a:gd name="T2" fmla="*/ 225 w 255"/>
                  <a:gd name="T3" fmla="*/ 121 h 209"/>
                  <a:gd name="T4" fmla="*/ 215 w 255"/>
                  <a:gd name="T5" fmla="*/ 117 h 209"/>
                  <a:gd name="T6" fmla="*/ 205 w 255"/>
                  <a:gd name="T7" fmla="*/ 91 h 209"/>
                  <a:gd name="T8" fmla="*/ 197 w 255"/>
                  <a:gd name="T9" fmla="*/ 64 h 209"/>
                  <a:gd name="T10" fmla="*/ 189 w 255"/>
                  <a:gd name="T11" fmla="*/ 24 h 209"/>
                  <a:gd name="T12" fmla="*/ 173 w 255"/>
                  <a:gd name="T13" fmla="*/ 8 h 209"/>
                  <a:gd name="T14" fmla="*/ 169 w 255"/>
                  <a:gd name="T15" fmla="*/ 10 h 209"/>
                  <a:gd name="T16" fmla="*/ 153 w 255"/>
                  <a:gd name="T17" fmla="*/ 2 h 209"/>
                  <a:gd name="T18" fmla="*/ 153 w 255"/>
                  <a:gd name="T19" fmla="*/ 14 h 209"/>
                  <a:gd name="T20" fmla="*/ 157 w 255"/>
                  <a:gd name="T21" fmla="*/ 48 h 209"/>
                  <a:gd name="T22" fmla="*/ 163 w 255"/>
                  <a:gd name="T23" fmla="*/ 70 h 209"/>
                  <a:gd name="T24" fmla="*/ 151 w 255"/>
                  <a:gd name="T25" fmla="*/ 76 h 209"/>
                  <a:gd name="T26" fmla="*/ 145 w 255"/>
                  <a:gd name="T27" fmla="*/ 40 h 209"/>
                  <a:gd name="T28" fmla="*/ 137 w 255"/>
                  <a:gd name="T29" fmla="*/ 30 h 209"/>
                  <a:gd name="T30" fmla="*/ 121 w 255"/>
                  <a:gd name="T31" fmla="*/ 18 h 209"/>
                  <a:gd name="T32" fmla="*/ 123 w 255"/>
                  <a:gd name="T33" fmla="*/ 32 h 209"/>
                  <a:gd name="T34" fmla="*/ 123 w 255"/>
                  <a:gd name="T35" fmla="*/ 38 h 209"/>
                  <a:gd name="T36" fmla="*/ 113 w 255"/>
                  <a:gd name="T37" fmla="*/ 42 h 209"/>
                  <a:gd name="T38" fmla="*/ 105 w 255"/>
                  <a:gd name="T39" fmla="*/ 46 h 209"/>
                  <a:gd name="T40" fmla="*/ 103 w 255"/>
                  <a:gd name="T41" fmla="*/ 28 h 209"/>
                  <a:gd name="T42" fmla="*/ 79 w 255"/>
                  <a:gd name="T43" fmla="*/ 20 h 209"/>
                  <a:gd name="T44" fmla="*/ 69 w 255"/>
                  <a:gd name="T45" fmla="*/ 32 h 209"/>
                  <a:gd name="T46" fmla="*/ 65 w 255"/>
                  <a:gd name="T47" fmla="*/ 30 h 209"/>
                  <a:gd name="T48" fmla="*/ 65 w 255"/>
                  <a:gd name="T49" fmla="*/ 4 h 209"/>
                  <a:gd name="T50" fmla="*/ 10 w 255"/>
                  <a:gd name="T51" fmla="*/ 40 h 209"/>
                  <a:gd name="T52" fmla="*/ 14 w 255"/>
                  <a:gd name="T53" fmla="*/ 54 h 209"/>
                  <a:gd name="T54" fmla="*/ 10 w 255"/>
                  <a:gd name="T55" fmla="*/ 81 h 209"/>
                  <a:gd name="T56" fmla="*/ 12 w 255"/>
                  <a:gd name="T57" fmla="*/ 89 h 209"/>
                  <a:gd name="T58" fmla="*/ 20 w 255"/>
                  <a:gd name="T59" fmla="*/ 89 h 209"/>
                  <a:gd name="T60" fmla="*/ 32 w 255"/>
                  <a:gd name="T61" fmla="*/ 89 h 209"/>
                  <a:gd name="T62" fmla="*/ 46 w 255"/>
                  <a:gd name="T63" fmla="*/ 91 h 209"/>
                  <a:gd name="T64" fmla="*/ 12 w 255"/>
                  <a:gd name="T65" fmla="*/ 107 h 209"/>
                  <a:gd name="T66" fmla="*/ 30 w 255"/>
                  <a:gd name="T67" fmla="*/ 125 h 209"/>
                  <a:gd name="T68" fmla="*/ 73 w 255"/>
                  <a:gd name="T69" fmla="*/ 123 h 209"/>
                  <a:gd name="T70" fmla="*/ 93 w 255"/>
                  <a:gd name="T71" fmla="*/ 129 h 209"/>
                  <a:gd name="T72" fmla="*/ 93 w 255"/>
                  <a:gd name="T73" fmla="*/ 137 h 209"/>
                  <a:gd name="T74" fmla="*/ 32 w 255"/>
                  <a:gd name="T75" fmla="*/ 169 h 209"/>
                  <a:gd name="T76" fmla="*/ 59 w 255"/>
                  <a:gd name="T77" fmla="*/ 179 h 209"/>
                  <a:gd name="T78" fmla="*/ 77 w 255"/>
                  <a:gd name="T79" fmla="*/ 187 h 209"/>
                  <a:gd name="T80" fmla="*/ 81 w 255"/>
                  <a:gd name="T81" fmla="*/ 209 h 209"/>
                  <a:gd name="T82" fmla="*/ 111 w 255"/>
                  <a:gd name="T83" fmla="*/ 205 h 209"/>
                  <a:gd name="T84" fmla="*/ 133 w 255"/>
                  <a:gd name="T85" fmla="*/ 203 h 209"/>
                  <a:gd name="T86" fmla="*/ 169 w 255"/>
                  <a:gd name="T87" fmla="*/ 179 h 209"/>
                  <a:gd name="T88" fmla="*/ 177 w 255"/>
                  <a:gd name="T89" fmla="*/ 181 h 209"/>
                  <a:gd name="T90" fmla="*/ 197 w 255"/>
                  <a:gd name="T91" fmla="*/ 185 h 209"/>
                  <a:gd name="T92" fmla="*/ 213 w 255"/>
                  <a:gd name="T93" fmla="*/ 195 h 209"/>
                  <a:gd name="T94" fmla="*/ 229 w 255"/>
                  <a:gd name="T95" fmla="*/ 193 h 209"/>
                  <a:gd name="T96" fmla="*/ 243 w 255"/>
                  <a:gd name="T97" fmla="*/ 187 h 209"/>
                  <a:gd name="T98" fmla="*/ 239 w 255"/>
                  <a:gd name="T99" fmla="*/ 179 h 209"/>
                  <a:gd name="T100" fmla="*/ 239 w 255"/>
                  <a:gd name="T101" fmla="*/ 175 h 209"/>
                  <a:gd name="T102" fmla="*/ 227 w 255"/>
                  <a:gd name="T103" fmla="*/ 175 h 209"/>
                  <a:gd name="T104" fmla="*/ 229 w 255"/>
                  <a:gd name="T105" fmla="*/ 169 h 209"/>
                  <a:gd name="T106" fmla="*/ 235 w 255"/>
                  <a:gd name="T107" fmla="*/ 155 h 209"/>
                  <a:gd name="T108" fmla="*/ 241 w 255"/>
                  <a:gd name="T109" fmla="*/ 161 h 209"/>
                  <a:gd name="T110" fmla="*/ 251 w 255"/>
                  <a:gd name="T111" fmla="*/ 163 h 2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209"/>
                  <a:gd name="T170" fmla="*/ 255 w 255"/>
                  <a:gd name="T171" fmla="*/ 209 h 2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209">
                    <a:moveTo>
                      <a:pt x="253" y="143"/>
                    </a:moveTo>
                    <a:lnTo>
                      <a:pt x="253" y="143"/>
                    </a:lnTo>
                    <a:lnTo>
                      <a:pt x="251" y="143"/>
                    </a:lnTo>
                    <a:lnTo>
                      <a:pt x="249" y="143"/>
                    </a:lnTo>
                    <a:lnTo>
                      <a:pt x="245" y="143"/>
                    </a:lnTo>
                    <a:lnTo>
                      <a:pt x="245" y="141"/>
                    </a:lnTo>
                    <a:lnTo>
                      <a:pt x="247" y="139"/>
                    </a:lnTo>
                    <a:lnTo>
                      <a:pt x="245" y="137"/>
                    </a:lnTo>
                    <a:lnTo>
                      <a:pt x="241" y="137"/>
                    </a:lnTo>
                    <a:lnTo>
                      <a:pt x="229" y="127"/>
                    </a:lnTo>
                    <a:lnTo>
                      <a:pt x="231" y="125"/>
                    </a:lnTo>
                    <a:lnTo>
                      <a:pt x="229" y="123"/>
                    </a:lnTo>
                    <a:lnTo>
                      <a:pt x="225" y="121"/>
                    </a:lnTo>
                    <a:lnTo>
                      <a:pt x="225" y="123"/>
                    </a:lnTo>
                    <a:lnTo>
                      <a:pt x="225" y="125"/>
                    </a:lnTo>
                    <a:lnTo>
                      <a:pt x="223" y="125"/>
                    </a:lnTo>
                    <a:lnTo>
                      <a:pt x="223" y="123"/>
                    </a:lnTo>
                    <a:lnTo>
                      <a:pt x="219" y="123"/>
                    </a:lnTo>
                    <a:lnTo>
                      <a:pt x="217" y="123"/>
                    </a:lnTo>
                    <a:lnTo>
                      <a:pt x="215" y="117"/>
                    </a:lnTo>
                    <a:lnTo>
                      <a:pt x="211" y="117"/>
                    </a:lnTo>
                    <a:lnTo>
                      <a:pt x="207" y="107"/>
                    </a:lnTo>
                    <a:lnTo>
                      <a:pt x="203" y="105"/>
                    </a:lnTo>
                    <a:lnTo>
                      <a:pt x="203" y="101"/>
                    </a:lnTo>
                    <a:lnTo>
                      <a:pt x="203" y="99"/>
                    </a:lnTo>
                    <a:lnTo>
                      <a:pt x="203" y="91"/>
                    </a:lnTo>
                    <a:lnTo>
                      <a:pt x="205" y="91"/>
                    </a:lnTo>
                    <a:lnTo>
                      <a:pt x="205" y="85"/>
                    </a:lnTo>
                    <a:lnTo>
                      <a:pt x="205" y="83"/>
                    </a:lnTo>
                    <a:lnTo>
                      <a:pt x="203" y="79"/>
                    </a:lnTo>
                    <a:lnTo>
                      <a:pt x="197" y="70"/>
                    </a:lnTo>
                    <a:lnTo>
                      <a:pt x="197" y="64"/>
                    </a:lnTo>
                    <a:lnTo>
                      <a:pt x="195" y="64"/>
                    </a:lnTo>
                    <a:lnTo>
                      <a:pt x="191" y="32"/>
                    </a:lnTo>
                    <a:lnTo>
                      <a:pt x="189" y="32"/>
                    </a:lnTo>
                    <a:lnTo>
                      <a:pt x="191" y="28"/>
                    </a:lnTo>
                    <a:lnTo>
                      <a:pt x="189" y="26"/>
                    </a:lnTo>
                    <a:lnTo>
                      <a:pt x="189" y="24"/>
                    </a:lnTo>
                    <a:lnTo>
                      <a:pt x="187" y="22"/>
                    </a:lnTo>
                    <a:lnTo>
                      <a:pt x="183" y="20"/>
                    </a:lnTo>
                    <a:lnTo>
                      <a:pt x="183" y="18"/>
                    </a:lnTo>
                    <a:lnTo>
                      <a:pt x="177" y="14"/>
                    </a:lnTo>
                    <a:lnTo>
                      <a:pt x="177" y="12"/>
                    </a:lnTo>
                    <a:lnTo>
                      <a:pt x="175" y="8"/>
                    </a:lnTo>
                    <a:lnTo>
                      <a:pt x="173" y="8"/>
                    </a:lnTo>
                    <a:lnTo>
                      <a:pt x="173" y="6"/>
                    </a:lnTo>
                    <a:lnTo>
                      <a:pt x="169" y="4"/>
                    </a:lnTo>
                    <a:lnTo>
                      <a:pt x="169" y="8"/>
                    </a:lnTo>
                    <a:lnTo>
                      <a:pt x="171" y="8"/>
                    </a:lnTo>
                    <a:lnTo>
                      <a:pt x="171" y="10"/>
                    </a:lnTo>
                    <a:lnTo>
                      <a:pt x="169" y="10"/>
                    </a:lnTo>
                    <a:lnTo>
                      <a:pt x="165" y="10"/>
                    </a:lnTo>
                    <a:lnTo>
                      <a:pt x="161" y="4"/>
                    </a:lnTo>
                    <a:lnTo>
                      <a:pt x="155" y="2"/>
                    </a:lnTo>
                    <a:lnTo>
                      <a:pt x="153" y="2"/>
                    </a:lnTo>
                    <a:lnTo>
                      <a:pt x="153" y="6"/>
                    </a:lnTo>
                    <a:lnTo>
                      <a:pt x="155" y="8"/>
                    </a:lnTo>
                    <a:lnTo>
                      <a:pt x="155" y="10"/>
                    </a:lnTo>
                    <a:lnTo>
                      <a:pt x="153" y="10"/>
                    </a:lnTo>
                    <a:lnTo>
                      <a:pt x="151" y="10"/>
                    </a:lnTo>
                    <a:lnTo>
                      <a:pt x="151" y="14"/>
                    </a:lnTo>
                    <a:lnTo>
                      <a:pt x="153" y="14"/>
                    </a:lnTo>
                    <a:lnTo>
                      <a:pt x="153" y="16"/>
                    </a:lnTo>
                    <a:lnTo>
                      <a:pt x="151" y="16"/>
                    </a:lnTo>
                    <a:lnTo>
                      <a:pt x="153" y="18"/>
                    </a:lnTo>
                    <a:lnTo>
                      <a:pt x="157" y="42"/>
                    </a:lnTo>
                    <a:lnTo>
                      <a:pt x="157" y="44"/>
                    </a:lnTo>
                    <a:lnTo>
                      <a:pt x="157" y="46"/>
                    </a:lnTo>
                    <a:lnTo>
                      <a:pt x="157" y="48"/>
                    </a:lnTo>
                    <a:lnTo>
                      <a:pt x="157" y="58"/>
                    </a:lnTo>
                    <a:lnTo>
                      <a:pt x="159" y="58"/>
                    </a:lnTo>
                    <a:lnTo>
                      <a:pt x="159" y="62"/>
                    </a:lnTo>
                    <a:lnTo>
                      <a:pt x="159" y="64"/>
                    </a:lnTo>
                    <a:lnTo>
                      <a:pt x="163" y="68"/>
                    </a:lnTo>
                    <a:lnTo>
                      <a:pt x="163" y="70"/>
                    </a:lnTo>
                    <a:lnTo>
                      <a:pt x="161" y="72"/>
                    </a:lnTo>
                    <a:lnTo>
                      <a:pt x="161" y="74"/>
                    </a:lnTo>
                    <a:lnTo>
                      <a:pt x="159" y="76"/>
                    </a:lnTo>
                    <a:lnTo>
                      <a:pt x="155" y="77"/>
                    </a:lnTo>
                    <a:lnTo>
                      <a:pt x="155" y="79"/>
                    </a:lnTo>
                    <a:lnTo>
                      <a:pt x="153" y="79"/>
                    </a:lnTo>
                    <a:lnTo>
                      <a:pt x="151" y="76"/>
                    </a:lnTo>
                    <a:lnTo>
                      <a:pt x="149" y="76"/>
                    </a:lnTo>
                    <a:lnTo>
                      <a:pt x="149" y="70"/>
                    </a:lnTo>
                    <a:lnTo>
                      <a:pt x="151" y="66"/>
                    </a:lnTo>
                    <a:lnTo>
                      <a:pt x="147" y="64"/>
                    </a:lnTo>
                    <a:lnTo>
                      <a:pt x="147" y="56"/>
                    </a:lnTo>
                    <a:lnTo>
                      <a:pt x="145" y="52"/>
                    </a:lnTo>
                    <a:lnTo>
                      <a:pt x="145" y="40"/>
                    </a:lnTo>
                    <a:lnTo>
                      <a:pt x="143" y="36"/>
                    </a:lnTo>
                    <a:lnTo>
                      <a:pt x="141" y="36"/>
                    </a:lnTo>
                    <a:lnTo>
                      <a:pt x="141" y="34"/>
                    </a:lnTo>
                    <a:lnTo>
                      <a:pt x="139" y="32"/>
                    </a:lnTo>
                    <a:lnTo>
                      <a:pt x="139" y="30"/>
                    </a:lnTo>
                    <a:lnTo>
                      <a:pt x="137" y="30"/>
                    </a:lnTo>
                    <a:lnTo>
                      <a:pt x="135" y="30"/>
                    </a:lnTo>
                    <a:lnTo>
                      <a:pt x="133" y="28"/>
                    </a:lnTo>
                    <a:lnTo>
                      <a:pt x="133" y="24"/>
                    </a:lnTo>
                    <a:lnTo>
                      <a:pt x="133" y="22"/>
                    </a:lnTo>
                    <a:lnTo>
                      <a:pt x="129" y="24"/>
                    </a:lnTo>
                    <a:lnTo>
                      <a:pt x="129" y="20"/>
                    </a:lnTo>
                    <a:lnTo>
                      <a:pt x="121" y="18"/>
                    </a:lnTo>
                    <a:lnTo>
                      <a:pt x="119" y="18"/>
                    </a:lnTo>
                    <a:lnTo>
                      <a:pt x="119" y="20"/>
                    </a:lnTo>
                    <a:lnTo>
                      <a:pt x="123" y="26"/>
                    </a:lnTo>
                    <a:lnTo>
                      <a:pt x="125" y="28"/>
                    </a:lnTo>
                    <a:lnTo>
                      <a:pt x="127" y="32"/>
                    </a:lnTo>
                    <a:lnTo>
                      <a:pt x="127" y="34"/>
                    </a:lnTo>
                    <a:lnTo>
                      <a:pt x="123" y="32"/>
                    </a:lnTo>
                    <a:lnTo>
                      <a:pt x="123" y="34"/>
                    </a:lnTo>
                    <a:lnTo>
                      <a:pt x="127" y="36"/>
                    </a:lnTo>
                    <a:lnTo>
                      <a:pt x="127" y="38"/>
                    </a:lnTo>
                    <a:lnTo>
                      <a:pt x="125" y="40"/>
                    </a:lnTo>
                    <a:lnTo>
                      <a:pt x="123" y="38"/>
                    </a:lnTo>
                    <a:lnTo>
                      <a:pt x="125" y="42"/>
                    </a:lnTo>
                    <a:lnTo>
                      <a:pt x="123" y="42"/>
                    </a:lnTo>
                    <a:lnTo>
                      <a:pt x="121" y="38"/>
                    </a:lnTo>
                    <a:lnTo>
                      <a:pt x="119" y="40"/>
                    </a:lnTo>
                    <a:lnTo>
                      <a:pt x="115" y="38"/>
                    </a:lnTo>
                    <a:lnTo>
                      <a:pt x="113" y="42"/>
                    </a:lnTo>
                    <a:lnTo>
                      <a:pt x="111" y="42"/>
                    </a:lnTo>
                    <a:lnTo>
                      <a:pt x="111" y="48"/>
                    </a:lnTo>
                    <a:lnTo>
                      <a:pt x="109" y="50"/>
                    </a:lnTo>
                    <a:lnTo>
                      <a:pt x="107" y="48"/>
                    </a:lnTo>
                    <a:lnTo>
                      <a:pt x="109" y="46"/>
                    </a:lnTo>
                    <a:lnTo>
                      <a:pt x="109" y="44"/>
                    </a:lnTo>
                    <a:lnTo>
                      <a:pt x="105" y="46"/>
                    </a:lnTo>
                    <a:lnTo>
                      <a:pt x="103" y="48"/>
                    </a:lnTo>
                    <a:lnTo>
                      <a:pt x="99" y="50"/>
                    </a:lnTo>
                    <a:lnTo>
                      <a:pt x="109" y="38"/>
                    </a:lnTo>
                    <a:lnTo>
                      <a:pt x="107" y="34"/>
                    </a:lnTo>
                    <a:lnTo>
                      <a:pt x="105" y="30"/>
                    </a:lnTo>
                    <a:lnTo>
                      <a:pt x="103" y="28"/>
                    </a:lnTo>
                    <a:lnTo>
                      <a:pt x="101" y="26"/>
                    </a:lnTo>
                    <a:lnTo>
                      <a:pt x="99" y="24"/>
                    </a:lnTo>
                    <a:lnTo>
                      <a:pt x="91" y="22"/>
                    </a:lnTo>
                    <a:lnTo>
                      <a:pt x="83" y="16"/>
                    </a:lnTo>
                    <a:lnTo>
                      <a:pt x="79" y="18"/>
                    </a:lnTo>
                    <a:lnTo>
                      <a:pt x="79" y="20"/>
                    </a:lnTo>
                    <a:lnTo>
                      <a:pt x="77" y="22"/>
                    </a:lnTo>
                    <a:lnTo>
                      <a:pt x="75" y="26"/>
                    </a:lnTo>
                    <a:lnTo>
                      <a:pt x="75" y="28"/>
                    </a:lnTo>
                    <a:lnTo>
                      <a:pt x="77" y="30"/>
                    </a:lnTo>
                    <a:lnTo>
                      <a:pt x="75" y="34"/>
                    </a:lnTo>
                    <a:lnTo>
                      <a:pt x="71" y="36"/>
                    </a:lnTo>
                    <a:lnTo>
                      <a:pt x="69" y="32"/>
                    </a:lnTo>
                    <a:lnTo>
                      <a:pt x="61" y="38"/>
                    </a:lnTo>
                    <a:lnTo>
                      <a:pt x="61" y="36"/>
                    </a:lnTo>
                    <a:lnTo>
                      <a:pt x="61" y="34"/>
                    </a:lnTo>
                    <a:lnTo>
                      <a:pt x="63" y="34"/>
                    </a:lnTo>
                    <a:lnTo>
                      <a:pt x="65" y="32"/>
                    </a:lnTo>
                    <a:lnTo>
                      <a:pt x="65" y="30"/>
                    </a:lnTo>
                    <a:lnTo>
                      <a:pt x="65" y="26"/>
                    </a:lnTo>
                    <a:lnTo>
                      <a:pt x="69" y="24"/>
                    </a:lnTo>
                    <a:lnTo>
                      <a:pt x="69" y="8"/>
                    </a:lnTo>
                    <a:lnTo>
                      <a:pt x="67" y="6"/>
                    </a:lnTo>
                    <a:lnTo>
                      <a:pt x="67" y="4"/>
                    </a:lnTo>
                    <a:lnTo>
                      <a:pt x="65" y="4"/>
                    </a:lnTo>
                    <a:lnTo>
                      <a:pt x="63" y="2"/>
                    </a:lnTo>
                    <a:lnTo>
                      <a:pt x="61" y="0"/>
                    </a:lnTo>
                    <a:lnTo>
                      <a:pt x="42" y="12"/>
                    </a:lnTo>
                    <a:lnTo>
                      <a:pt x="38" y="12"/>
                    </a:lnTo>
                    <a:lnTo>
                      <a:pt x="36" y="16"/>
                    </a:lnTo>
                    <a:lnTo>
                      <a:pt x="34" y="16"/>
                    </a:lnTo>
                    <a:lnTo>
                      <a:pt x="10" y="40"/>
                    </a:lnTo>
                    <a:lnTo>
                      <a:pt x="8" y="44"/>
                    </a:lnTo>
                    <a:lnTo>
                      <a:pt x="8" y="48"/>
                    </a:lnTo>
                    <a:lnTo>
                      <a:pt x="10" y="50"/>
                    </a:lnTo>
                    <a:lnTo>
                      <a:pt x="12" y="50"/>
                    </a:lnTo>
                    <a:lnTo>
                      <a:pt x="14" y="50"/>
                    </a:lnTo>
                    <a:lnTo>
                      <a:pt x="14" y="52"/>
                    </a:lnTo>
                    <a:lnTo>
                      <a:pt x="14" y="54"/>
                    </a:lnTo>
                    <a:lnTo>
                      <a:pt x="8" y="56"/>
                    </a:lnTo>
                    <a:lnTo>
                      <a:pt x="2" y="66"/>
                    </a:lnTo>
                    <a:lnTo>
                      <a:pt x="0" y="70"/>
                    </a:lnTo>
                    <a:lnTo>
                      <a:pt x="2" y="81"/>
                    </a:lnTo>
                    <a:lnTo>
                      <a:pt x="8" y="79"/>
                    </a:lnTo>
                    <a:lnTo>
                      <a:pt x="10" y="81"/>
                    </a:lnTo>
                    <a:lnTo>
                      <a:pt x="10" y="83"/>
                    </a:lnTo>
                    <a:lnTo>
                      <a:pt x="14" y="81"/>
                    </a:lnTo>
                    <a:lnTo>
                      <a:pt x="18" y="79"/>
                    </a:lnTo>
                    <a:lnTo>
                      <a:pt x="18" y="85"/>
                    </a:lnTo>
                    <a:lnTo>
                      <a:pt x="14" y="85"/>
                    </a:lnTo>
                    <a:lnTo>
                      <a:pt x="12" y="87"/>
                    </a:lnTo>
                    <a:lnTo>
                      <a:pt x="12" y="89"/>
                    </a:lnTo>
                    <a:lnTo>
                      <a:pt x="12" y="91"/>
                    </a:lnTo>
                    <a:lnTo>
                      <a:pt x="14" y="91"/>
                    </a:lnTo>
                    <a:lnTo>
                      <a:pt x="16" y="91"/>
                    </a:lnTo>
                    <a:lnTo>
                      <a:pt x="18" y="91"/>
                    </a:lnTo>
                    <a:lnTo>
                      <a:pt x="22" y="91"/>
                    </a:lnTo>
                    <a:lnTo>
                      <a:pt x="22" y="89"/>
                    </a:lnTo>
                    <a:lnTo>
                      <a:pt x="20" y="89"/>
                    </a:lnTo>
                    <a:lnTo>
                      <a:pt x="22" y="87"/>
                    </a:lnTo>
                    <a:lnTo>
                      <a:pt x="24" y="87"/>
                    </a:lnTo>
                    <a:lnTo>
                      <a:pt x="24" y="89"/>
                    </a:lnTo>
                    <a:lnTo>
                      <a:pt x="26" y="89"/>
                    </a:lnTo>
                    <a:lnTo>
                      <a:pt x="28" y="89"/>
                    </a:lnTo>
                    <a:lnTo>
                      <a:pt x="32" y="89"/>
                    </a:lnTo>
                    <a:lnTo>
                      <a:pt x="34" y="87"/>
                    </a:lnTo>
                    <a:lnTo>
                      <a:pt x="50" y="85"/>
                    </a:lnTo>
                    <a:lnTo>
                      <a:pt x="48" y="87"/>
                    </a:lnTo>
                    <a:lnTo>
                      <a:pt x="44" y="87"/>
                    </a:lnTo>
                    <a:lnTo>
                      <a:pt x="42" y="89"/>
                    </a:lnTo>
                    <a:lnTo>
                      <a:pt x="46" y="91"/>
                    </a:lnTo>
                    <a:lnTo>
                      <a:pt x="48" y="91"/>
                    </a:lnTo>
                    <a:lnTo>
                      <a:pt x="46" y="93"/>
                    </a:lnTo>
                    <a:lnTo>
                      <a:pt x="42" y="93"/>
                    </a:lnTo>
                    <a:lnTo>
                      <a:pt x="42" y="91"/>
                    </a:lnTo>
                    <a:lnTo>
                      <a:pt x="16" y="101"/>
                    </a:lnTo>
                    <a:lnTo>
                      <a:pt x="12" y="107"/>
                    </a:lnTo>
                    <a:lnTo>
                      <a:pt x="12" y="111"/>
                    </a:lnTo>
                    <a:lnTo>
                      <a:pt x="18" y="119"/>
                    </a:lnTo>
                    <a:lnTo>
                      <a:pt x="22" y="121"/>
                    </a:lnTo>
                    <a:lnTo>
                      <a:pt x="22" y="123"/>
                    </a:lnTo>
                    <a:lnTo>
                      <a:pt x="26" y="123"/>
                    </a:lnTo>
                    <a:lnTo>
                      <a:pt x="30" y="125"/>
                    </a:lnTo>
                    <a:lnTo>
                      <a:pt x="40" y="123"/>
                    </a:lnTo>
                    <a:lnTo>
                      <a:pt x="42" y="125"/>
                    </a:lnTo>
                    <a:lnTo>
                      <a:pt x="44" y="127"/>
                    </a:lnTo>
                    <a:lnTo>
                      <a:pt x="48" y="127"/>
                    </a:lnTo>
                    <a:lnTo>
                      <a:pt x="50" y="127"/>
                    </a:lnTo>
                    <a:lnTo>
                      <a:pt x="71" y="121"/>
                    </a:lnTo>
                    <a:lnTo>
                      <a:pt x="73" y="123"/>
                    </a:lnTo>
                    <a:lnTo>
                      <a:pt x="75" y="123"/>
                    </a:lnTo>
                    <a:lnTo>
                      <a:pt x="79" y="123"/>
                    </a:lnTo>
                    <a:lnTo>
                      <a:pt x="81" y="125"/>
                    </a:lnTo>
                    <a:lnTo>
                      <a:pt x="85" y="127"/>
                    </a:lnTo>
                    <a:lnTo>
                      <a:pt x="87" y="127"/>
                    </a:lnTo>
                    <a:lnTo>
                      <a:pt x="89" y="129"/>
                    </a:lnTo>
                    <a:lnTo>
                      <a:pt x="93" y="129"/>
                    </a:lnTo>
                    <a:lnTo>
                      <a:pt x="95" y="131"/>
                    </a:lnTo>
                    <a:lnTo>
                      <a:pt x="97" y="133"/>
                    </a:lnTo>
                    <a:lnTo>
                      <a:pt x="97" y="135"/>
                    </a:lnTo>
                    <a:lnTo>
                      <a:pt x="95" y="135"/>
                    </a:lnTo>
                    <a:lnTo>
                      <a:pt x="93" y="133"/>
                    </a:lnTo>
                    <a:lnTo>
                      <a:pt x="93" y="135"/>
                    </a:lnTo>
                    <a:lnTo>
                      <a:pt x="93" y="137"/>
                    </a:lnTo>
                    <a:lnTo>
                      <a:pt x="91" y="139"/>
                    </a:lnTo>
                    <a:lnTo>
                      <a:pt x="67" y="135"/>
                    </a:lnTo>
                    <a:lnTo>
                      <a:pt x="24" y="149"/>
                    </a:lnTo>
                    <a:lnTo>
                      <a:pt x="28" y="159"/>
                    </a:lnTo>
                    <a:lnTo>
                      <a:pt x="30" y="161"/>
                    </a:lnTo>
                    <a:lnTo>
                      <a:pt x="30" y="167"/>
                    </a:lnTo>
                    <a:lnTo>
                      <a:pt x="32" y="169"/>
                    </a:lnTo>
                    <a:lnTo>
                      <a:pt x="36" y="169"/>
                    </a:lnTo>
                    <a:lnTo>
                      <a:pt x="36" y="171"/>
                    </a:lnTo>
                    <a:lnTo>
                      <a:pt x="44" y="179"/>
                    </a:lnTo>
                    <a:lnTo>
                      <a:pt x="50" y="179"/>
                    </a:lnTo>
                    <a:lnTo>
                      <a:pt x="52" y="181"/>
                    </a:lnTo>
                    <a:lnTo>
                      <a:pt x="57" y="181"/>
                    </a:lnTo>
                    <a:lnTo>
                      <a:pt x="59" y="179"/>
                    </a:lnTo>
                    <a:lnTo>
                      <a:pt x="65" y="179"/>
                    </a:lnTo>
                    <a:lnTo>
                      <a:pt x="71" y="179"/>
                    </a:lnTo>
                    <a:lnTo>
                      <a:pt x="71" y="181"/>
                    </a:lnTo>
                    <a:lnTo>
                      <a:pt x="73" y="183"/>
                    </a:lnTo>
                    <a:lnTo>
                      <a:pt x="73" y="185"/>
                    </a:lnTo>
                    <a:lnTo>
                      <a:pt x="77" y="187"/>
                    </a:lnTo>
                    <a:lnTo>
                      <a:pt x="75" y="191"/>
                    </a:lnTo>
                    <a:lnTo>
                      <a:pt x="75" y="193"/>
                    </a:lnTo>
                    <a:lnTo>
                      <a:pt x="79" y="203"/>
                    </a:lnTo>
                    <a:lnTo>
                      <a:pt x="85" y="207"/>
                    </a:lnTo>
                    <a:lnTo>
                      <a:pt x="81" y="209"/>
                    </a:lnTo>
                    <a:lnTo>
                      <a:pt x="99" y="209"/>
                    </a:lnTo>
                    <a:lnTo>
                      <a:pt x="109" y="207"/>
                    </a:lnTo>
                    <a:lnTo>
                      <a:pt x="107" y="207"/>
                    </a:lnTo>
                    <a:lnTo>
                      <a:pt x="109" y="205"/>
                    </a:lnTo>
                    <a:lnTo>
                      <a:pt x="111" y="205"/>
                    </a:lnTo>
                    <a:lnTo>
                      <a:pt x="115" y="203"/>
                    </a:lnTo>
                    <a:lnTo>
                      <a:pt x="117" y="205"/>
                    </a:lnTo>
                    <a:lnTo>
                      <a:pt x="119" y="203"/>
                    </a:lnTo>
                    <a:lnTo>
                      <a:pt x="123" y="205"/>
                    </a:lnTo>
                    <a:lnTo>
                      <a:pt x="127" y="203"/>
                    </a:lnTo>
                    <a:lnTo>
                      <a:pt x="127" y="205"/>
                    </a:lnTo>
                    <a:lnTo>
                      <a:pt x="133" y="203"/>
                    </a:lnTo>
                    <a:lnTo>
                      <a:pt x="145" y="197"/>
                    </a:lnTo>
                    <a:lnTo>
                      <a:pt x="147" y="193"/>
                    </a:lnTo>
                    <a:lnTo>
                      <a:pt x="145" y="191"/>
                    </a:lnTo>
                    <a:lnTo>
                      <a:pt x="163" y="189"/>
                    </a:lnTo>
                    <a:lnTo>
                      <a:pt x="167" y="183"/>
                    </a:lnTo>
                    <a:lnTo>
                      <a:pt x="169" y="181"/>
                    </a:lnTo>
                    <a:lnTo>
                      <a:pt x="169" y="179"/>
                    </a:lnTo>
                    <a:lnTo>
                      <a:pt x="169" y="175"/>
                    </a:lnTo>
                    <a:lnTo>
                      <a:pt x="171" y="173"/>
                    </a:lnTo>
                    <a:lnTo>
                      <a:pt x="173" y="169"/>
                    </a:lnTo>
                    <a:lnTo>
                      <a:pt x="177" y="171"/>
                    </a:lnTo>
                    <a:lnTo>
                      <a:pt x="179" y="177"/>
                    </a:lnTo>
                    <a:lnTo>
                      <a:pt x="177" y="179"/>
                    </a:lnTo>
                    <a:lnTo>
                      <a:pt x="177" y="181"/>
                    </a:lnTo>
                    <a:lnTo>
                      <a:pt x="183" y="183"/>
                    </a:lnTo>
                    <a:lnTo>
                      <a:pt x="185" y="183"/>
                    </a:lnTo>
                    <a:lnTo>
                      <a:pt x="189" y="183"/>
                    </a:lnTo>
                    <a:lnTo>
                      <a:pt x="189" y="185"/>
                    </a:lnTo>
                    <a:lnTo>
                      <a:pt x="193" y="185"/>
                    </a:lnTo>
                    <a:lnTo>
                      <a:pt x="195" y="185"/>
                    </a:lnTo>
                    <a:lnTo>
                      <a:pt x="197" y="185"/>
                    </a:lnTo>
                    <a:lnTo>
                      <a:pt x="193" y="191"/>
                    </a:lnTo>
                    <a:lnTo>
                      <a:pt x="203" y="193"/>
                    </a:lnTo>
                    <a:lnTo>
                      <a:pt x="205" y="191"/>
                    </a:lnTo>
                    <a:lnTo>
                      <a:pt x="207" y="191"/>
                    </a:lnTo>
                    <a:lnTo>
                      <a:pt x="207" y="193"/>
                    </a:lnTo>
                    <a:lnTo>
                      <a:pt x="213" y="195"/>
                    </a:lnTo>
                    <a:lnTo>
                      <a:pt x="213" y="197"/>
                    </a:lnTo>
                    <a:lnTo>
                      <a:pt x="221" y="199"/>
                    </a:lnTo>
                    <a:lnTo>
                      <a:pt x="223" y="197"/>
                    </a:lnTo>
                    <a:lnTo>
                      <a:pt x="225" y="199"/>
                    </a:lnTo>
                    <a:lnTo>
                      <a:pt x="227" y="197"/>
                    </a:lnTo>
                    <a:lnTo>
                      <a:pt x="229" y="193"/>
                    </a:lnTo>
                    <a:lnTo>
                      <a:pt x="229" y="195"/>
                    </a:lnTo>
                    <a:lnTo>
                      <a:pt x="233" y="195"/>
                    </a:lnTo>
                    <a:lnTo>
                      <a:pt x="233" y="193"/>
                    </a:lnTo>
                    <a:lnTo>
                      <a:pt x="239" y="191"/>
                    </a:lnTo>
                    <a:lnTo>
                      <a:pt x="241" y="191"/>
                    </a:lnTo>
                    <a:lnTo>
                      <a:pt x="241" y="189"/>
                    </a:lnTo>
                    <a:lnTo>
                      <a:pt x="243" y="187"/>
                    </a:lnTo>
                    <a:lnTo>
                      <a:pt x="243" y="185"/>
                    </a:lnTo>
                    <a:lnTo>
                      <a:pt x="243" y="187"/>
                    </a:lnTo>
                    <a:lnTo>
                      <a:pt x="245" y="187"/>
                    </a:lnTo>
                    <a:lnTo>
                      <a:pt x="245" y="183"/>
                    </a:lnTo>
                    <a:lnTo>
                      <a:pt x="245" y="181"/>
                    </a:lnTo>
                    <a:lnTo>
                      <a:pt x="241" y="181"/>
                    </a:lnTo>
                    <a:lnTo>
                      <a:pt x="239" y="179"/>
                    </a:lnTo>
                    <a:lnTo>
                      <a:pt x="239" y="183"/>
                    </a:lnTo>
                    <a:lnTo>
                      <a:pt x="237" y="181"/>
                    </a:lnTo>
                    <a:lnTo>
                      <a:pt x="235" y="179"/>
                    </a:lnTo>
                    <a:lnTo>
                      <a:pt x="237" y="177"/>
                    </a:lnTo>
                    <a:lnTo>
                      <a:pt x="239" y="175"/>
                    </a:lnTo>
                    <a:lnTo>
                      <a:pt x="239" y="173"/>
                    </a:lnTo>
                    <a:lnTo>
                      <a:pt x="241" y="171"/>
                    </a:lnTo>
                    <a:lnTo>
                      <a:pt x="237" y="171"/>
                    </a:lnTo>
                    <a:lnTo>
                      <a:pt x="237" y="169"/>
                    </a:lnTo>
                    <a:lnTo>
                      <a:pt x="231" y="169"/>
                    </a:lnTo>
                    <a:lnTo>
                      <a:pt x="231" y="171"/>
                    </a:lnTo>
                    <a:lnTo>
                      <a:pt x="227" y="175"/>
                    </a:lnTo>
                    <a:lnTo>
                      <a:pt x="225" y="179"/>
                    </a:lnTo>
                    <a:lnTo>
                      <a:pt x="225" y="173"/>
                    </a:lnTo>
                    <a:lnTo>
                      <a:pt x="223" y="169"/>
                    </a:lnTo>
                    <a:lnTo>
                      <a:pt x="223" y="167"/>
                    </a:lnTo>
                    <a:lnTo>
                      <a:pt x="225" y="167"/>
                    </a:lnTo>
                    <a:lnTo>
                      <a:pt x="229" y="167"/>
                    </a:lnTo>
                    <a:lnTo>
                      <a:pt x="229" y="169"/>
                    </a:lnTo>
                    <a:lnTo>
                      <a:pt x="231" y="167"/>
                    </a:lnTo>
                    <a:lnTo>
                      <a:pt x="231" y="161"/>
                    </a:lnTo>
                    <a:lnTo>
                      <a:pt x="231" y="159"/>
                    </a:lnTo>
                    <a:lnTo>
                      <a:pt x="233" y="157"/>
                    </a:lnTo>
                    <a:lnTo>
                      <a:pt x="235" y="157"/>
                    </a:lnTo>
                    <a:lnTo>
                      <a:pt x="235" y="155"/>
                    </a:lnTo>
                    <a:lnTo>
                      <a:pt x="237" y="155"/>
                    </a:lnTo>
                    <a:lnTo>
                      <a:pt x="239" y="153"/>
                    </a:lnTo>
                    <a:lnTo>
                      <a:pt x="239" y="157"/>
                    </a:lnTo>
                    <a:lnTo>
                      <a:pt x="239" y="159"/>
                    </a:lnTo>
                    <a:lnTo>
                      <a:pt x="241" y="161"/>
                    </a:lnTo>
                    <a:lnTo>
                      <a:pt x="243" y="161"/>
                    </a:lnTo>
                    <a:lnTo>
                      <a:pt x="245" y="163"/>
                    </a:lnTo>
                    <a:lnTo>
                      <a:pt x="247" y="153"/>
                    </a:lnTo>
                    <a:lnTo>
                      <a:pt x="247" y="157"/>
                    </a:lnTo>
                    <a:lnTo>
                      <a:pt x="249" y="163"/>
                    </a:lnTo>
                    <a:lnTo>
                      <a:pt x="251" y="163"/>
                    </a:lnTo>
                    <a:lnTo>
                      <a:pt x="253" y="163"/>
                    </a:lnTo>
                    <a:lnTo>
                      <a:pt x="255" y="159"/>
                    </a:lnTo>
                    <a:lnTo>
                      <a:pt x="253" y="153"/>
                    </a:lnTo>
                    <a:lnTo>
                      <a:pt x="255" y="149"/>
                    </a:lnTo>
                    <a:lnTo>
                      <a:pt x="253" y="143"/>
                    </a:lnTo>
                    <a:close/>
                  </a:path>
                </a:pathLst>
              </a:custGeom>
              <a:solidFill>
                <a:srgbClr val="0071B4">
                  <a:alpha val="34901"/>
                </a:srgbClr>
              </a:solidFill>
              <a:ln w="9525">
                <a:noFill/>
                <a:round/>
                <a:headEnd/>
                <a:tailEnd/>
              </a:ln>
            </p:spPr>
            <p:txBody>
              <a:bodyPr/>
              <a:lstStyle/>
              <a:p>
                <a:endParaRPr lang="en-US"/>
              </a:p>
            </p:txBody>
          </p:sp>
          <p:sp>
            <p:nvSpPr>
              <p:cNvPr id="13999" name="Freeform 52"/>
              <p:cNvSpPr>
                <a:spLocks/>
              </p:cNvSpPr>
              <p:nvPr/>
            </p:nvSpPr>
            <p:spPr bwMode="auto">
              <a:xfrm>
                <a:off x="4782" y="1562"/>
                <a:ext cx="53" cy="34"/>
              </a:xfrm>
              <a:custGeom>
                <a:avLst/>
                <a:gdLst>
                  <a:gd name="T0" fmla="*/ 21 w 53"/>
                  <a:gd name="T1" fmla="*/ 28 h 34"/>
                  <a:gd name="T2" fmla="*/ 25 w 53"/>
                  <a:gd name="T3" fmla="*/ 30 h 34"/>
                  <a:gd name="T4" fmla="*/ 27 w 53"/>
                  <a:gd name="T5" fmla="*/ 28 h 34"/>
                  <a:gd name="T6" fmla="*/ 29 w 53"/>
                  <a:gd name="T7" fmla="*/ 30 h 34"/>
                  <a:gd name="T8" fmla="*/ 35 w 53"/>
                  <a:gd name="T9" fmla="*/ 32 h 34"/>
                  <a:gd name="T10" fmla="*/ 41 w 53"/>
                  <a:gd name="T11" fmla="*/ 32 h 34"/>
                  <a:gd name="T12" fmla="*/ 45 w 53"/>
                  <a:gd name="T13" fmla="*/ 34 h 34"/>
                  <a:gd name="T14" fmla="*/ 47 w 53"/>
                  <a:gd name="T15" fmla="*/ 34 h 34"/>
                  <a:gd name="T16" fmla="*/ 49 w 53"/>
                  <a:gd name="T17" fmla="*/ 34 h 34"/>
                  <a:gd name="T18" fmla="*/ 53 w 53"/>
                  <a:gd name="T19" fmla="*/ 34 h 34"/>
                  <a:gd name="T20" fmla="*/ 51 w 53"/>
                  <a:gd name="T21" fmla="*/ 24 h 34"/>
                  <a:gd name="T22" fmla="*/ 47 w 53"/>
                  <a:gd name="T23" fmla="*/ 14 h 34"/>
                  <a:gd name="T24" fmla="*/ 41 w 53"/>
                  <a:gd name="T25" fmla="*/ 10 h 34"/>
                  <a:gd name="T26" fmla="*/ 39 w 53"/>
                  <a:gd name="T27" fmla="*/ 4 h 34"/>
                  <a:gd name="T28" fmla="*/ 35 w 53"/>
                  <a:gd name="T29" fmla="*/ 4 h 34"/>
                  <a:gd name="T30" fmla="*/ 33 w 53"/>
                  <a:gd name="T31" fmla="*/ 2 h 34"/>
                  <a:gd name="T32" fmla="*/ 31 w 53"/>
                  <a:gd name="T33" fmla="*/ 0 h 34"/>
                  <a:gd name="T34" fmla="*/ 27 w 53"/>
                  <a:gd name="T35" fmla="*/ 0 h 34"/>
                  <a:gd name="T36" fmla="*/ 21 w 53"/>
                  <a:gd name="T37" fmla="*/ 2 h 34"/>
                  <a:gd name="T38" fmla="*/ 15 w 53"/>
                  <a:gd name="T39" fmla="*/ 2 h 34"/>
                  <a:gd name="T40" fmla="*/ 13 w 53"/>
                  <a:gd name="T41" fmla="*/ 6 h 34"/>
                  <a:gd name="T42" fmla="*/ 13 w 53"/>
                  <a:gd name="T43" fmla="*/ 8 h 34"/>
                  <a:gd name="T44" fmla="*/ 7 w 53"/>
                  <a:gd name="T45" fmla="*/ 22 h 34"/>
                  <a:gd name="T46" fmla="*/ 1 w 53"/>
                  <a:gd name="T47" fmla="*/ 22 h 34"/>
                  <a:gd name="T48" fmla="*/ 0 w 53"/>
                  <a:gd name="T49" fmla="*/ 24 h 34"/>
                  <a:gd name="T50" fmla="*/ 1 w 53"/>
                  <a:gd name="T51" fmla="*/ 28 h 34"/>
                  <a:gd name="T52" fmla="*/ 3 w 53"/>
                  <a:gd name="T53" fmla="*/ 28 h 34"/>
                  <a:gd name="T54" fmla="*/ 11 w 53"/>
                  <a:gd name="T55" fmla="*/ 24 h 34"/>
                  <a:gd name="T56" fmla="*/ 15 w 53"/>
                  <a:gd name="T57" fmla="*/ 26 h 34"/>
                  <a:gd name="T58" fmla="*/ 21 w 53"/>
                  <a:gd name="T59" fmla="*/ 28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
                  <a:gd name="T91" fmla="*/ 0 h 34"/>
                  <a:gd name="T92" fmla="*/ 53 w 53"/>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 h="34">
                    <a:moveTo>
                      <a:pt x="21" y="28"/>
                    </a:moveTo>
                    <a:lnTo>
                      <a:pt x="25" y="30"/>
                    </a:lnTo>
                    <a:lnTo>
                      <a:pt x="27" y="28"/>
                    </a:lnTo>
                    <a:lnTo>
                      <a:pt x="29" y="30"/>
                    </a:lnTo>
                    <a:lnTo>
                      <a:pt x="35" y="32"/>
                    </a:lnTo>
                    <a:lnTo>
                      <a:pt x="41" y="32"/>
                    </a:lnTo>
                    <a:lnTo>
                      <a:pt x="45" y="34"/>
                    </a:lnTo>
                    <a:lnTo>
                      <a:pt x="47" y="34"/>
                    </a:lnTo>
                    <a:lnTo>
                      <a:pt x="49" y="34"/>
                    </a:lnTo>
                    <a:lnTo>
                      <a:pt x="53" y="34"/>
                    </a:lnTo>
                    <a:lnTo>
                      <a:pt x="51" y="24"/>
                    </a:lnTo>
                    <a:lnTo>
                      <a:pt x="47" y="14"/>
                    </a:lnTo>
                    <a:lnTo>
                      <a:pt x="41" y="10"/>
                    </a:lnTo>
                    <a:lnTo>
                      <a:pt x="39" y="4"/>
                    </a:lnTo>
                    <a:lnTo>
                      <a:pt x="35" y="4"/>
                    </a:lnTo>
                    <a:lnTo>
                      <a:pt x="33" y="2"/>
                    </a:lnTo>
                    <a:lnTo>
                      <a:pt x="31" y="0"/>
                    </a:lnTo>
                    <a:lnTo>
                      <a:pt x="27" y="0"/>
                    </a:lnTo>
                    <a:lnTo>
                      <a:pt x="21" y="2"/>
                    </a:lnTo>
                    <a:lnTo>
                      <a:pt x="15" y="2"/>
                    </a:lnTo>
                    <a:lnTo>
                      <a:pt x="13" y="6"/>
                    </a:lnTo>
                    <a:lnTo>
                      <a:pt x="13" y="8"/>
                    </a:lnTo>
                    <a:lnTo>
                      <a:pt x="7" y="22"/>
                    </a:lnTo>
                    <a:lnTo>
                      <a:pt x="1" y="22"/>
                    </a:lnTo>
                    <a:lnTo>
                      <a:pt x="0" y="24"/>
                    </a:lnTo>
                    <a:lnTo>
                      <a:pt x="1" y="28"/>
                    </a:lnTo>
                    <a:lnTo>
                      <a:pt x="3" y="28"/>
                    </a:lnTo>
                    <a:lnTo>
                      <a:pt x="11" y="24"/>
                    </a:lnTo>
                    <a:lnTo>
                      <a:pt x="15" y="26"/>
                    </a:lnTo>
                    <a:lnTo>
                      <a:pt x="21" y="28"/>
                    </a:lnTo>
                    <a:close/>
                  </a:path>
                </a:pathLst>
              </a:custGeom>
              <a:solidFill>
                <a:srgbClr val="0071B4">
                  <a:alpha val="34901"/>
                </a:srgbClr>
              </a:solidFill>
              <a:ln w="9525">
                <a:noFill/>
                <a:round/>
                <a:headEnd/>
                <a:tailEnd/>
              </a:ln>
            </p:spPr>
            <p:txBody>
              <a:bodyPr/>
              <a:lstStyle/>
              <a:p>
                <a:endParaRPr lang="en-US"/>
              </a:p>
            </p:txBody>
          </p:sp>
          <p:sp>
            <p:nvSpPr>
              <p:cNvPr id="14000" name="Freeform 53"/>
              <p:cNvSpPr>
                <a:spLocks/>
              </p:cNvSpPr>
              <p:nvPr/>
            </p:nvSpPr>
            <p:spPr bwMode="auto">
              <a:xfrm>
                <a:off x="3915" y="1628"/>
                <a:ext cx="18" cy="16"/>
              </a:xfrm>
              <a:custGeom>
                <a:avLst/>
                <a:gdLst>
                  <a:gd name="T0" fmla="*/ 12 w 18"/>
                  <a:gd name="T1" fmla="*/ 14 h 16"/>
                  <a:gd name="T2" fmla="*/ 14 w 18"/>
                  <a:gd name="T3" fmla="*/ 10 h 16"/>
                  <a:gd name="T4" fmla="*/ 18 w 18"/>
                  <a:gd name="T5" fmla="*/ 8 h 16"/>
                  <a:gd name="T6" fmla="*/ 18 w 18"/>
                  <a:gd name="T7" fmla="*/ 4 h 16"/>
                  <a:gd name="T8" fmla="*/ 16 w 18"/>
                  <a:gd name="T9" fmla="*/ 2 h 16"/>
                  <a:gd name="T10" fmla="*/ 8 w 18"/>
                  <a:gd name="T11" fmla="*/ 0 h 16"/>
                  <a:gd name="T12" fmla="*/ 6 w 18"/>
                  <a:gd name="T13" fmla="*/ 2 h 16"/>
                  <a:gd name="T14" fmla="*/ 4 w 18"/>
                  <a:gd name="T15" fmla="*/ 4 h 16"/>
                  <a:gd name="T16" fmla="*/ 0 w 18"/>
                  <a:gd name="T17" fmla="*/ 10 h 16"/>
                  <a:gd name="T18" fmla="*/ 0 w 18"/>
                  <a:gd name="T19" fmla="*/ 14 h 16"/>
                  <a:gd name="T20" fmla="*/ 0 w 18"/>
                  <a:gd name="T21" fmla="*/ 16 h 16"/>
                  <a:gd name="T22" fmla="*/ 12 w 18"/>
                  <a:gd name="T23" fmla="*/ 14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2" y="14"/>
                    </a:moveTo>
                    <a:lnTo>
                      <a:pt x="14" y="10"/>
                    </a:lnTo>
                    <a:lnTo>
                      <a:pt x="18" y="8"/>
                    </a:lnTo>
                    <a:lnTo>
                      <a:pt x="18" y="4"/>
                    </a:lnTo>
                    <a:lnTo>
                      <a:pt x="16" y="2"/>
                    </a:lnTo>
                    <a:lnTo>
                      <a:pt x="8" y="0"/>
                    </a:lnTo>
                    <a:lnTo>
                      <a:pt x="6" y="2"/>
                    </a:lnTo>
                    <a:lnTo>
                      <a:pt x="4" y="4"/>
                    </a:lnTo>
                    <a:lnTo>
                      <a:pt x="0" y="10"/>
                    </a:lnTo>
                    <a:lnTo>
                      <a:pt x="0" y="14"/>
                    </a:lnTo>
                    <a:lnTo>
                      <a:pt x="0" y="16"/>
                    </a:lnTo>
                    <a:lnTo>
                      <a:pt x="12" y="14"/>
                    </a:lnTo>
                    <a:close/>
                  </a:path>
                </a:pathLst>
              </a:custGeom>
              <a:solidFill>
                <a:srgbClr val="0071B4">
                  <a:alpha val="34901"/>
                </a:srgbClr>
              </a:solidFill>
              <a:ln w="9525">
                <a:noFill/>
                <a:round/>
                <a:headEnd/>
                <a:tailEnd/>
              </a:ln>
            </p:spPr>
            <p:txBody>
              <a:bodyPr/>
              <a:lstStyle/>
              <a:p>
                <a:endParaRPr lang="en-US"/>
              </a:p>
            </p:txBody>
          </p:sp>
          <p:sp>
            <p:nvSpPr>
              <p:cNvPr id="14001" name="Freeform 54"/>
              <p:cNvSpPr>
                <a:spLocks/>
              </p:cNvSpPr>
              <p:nvPr/>
            </p:nvSpPr>
            <p:spPr bwMode="auto">
              <a:xfrm>
                <a:off x="3876" y="1604"/>
                <a:ext cx="10" cy="12"/>
              </a:xfrm>
              <a:custGeom>
                <a:avLst/>
                <a:gdLst>
                  <a:gd name="T0" fmla="*/ 6 w 10"/>
                  <a:gd name="T1" fmla="*/ 12 h 12"/>
                  <a:gd name="T2" fmla="*/ 8 w 10"/>
                  <a:gd name="T3" fmla="*/ 4 h 12"/>
                  <a:gd name="T4" fmla="*/ 10 w 10"/>
                  <a:gd name="T5" fmla="*/ 2 h 12"/>
                  <a:gd name="T6" fmla="*/ 10 w 10"/>
                  <a:gd name="T7" fmla="*/ 2 h 12"/>
                  <a:gd name="T8" fmla="*/ 4 w 10"/>
                  <a:gd name="T9" fmla="*/ 0 h 12"/>
                  <a:gd name="T10" fmla="*/ 2 w 10"/>
                  <a:gd name="T11" fmla="*/ 0 h 12"/>
                  <a:gd name="T12" fmla="*/ 0 w 10"/>
                  <a:gd name="T13" fmla="*/ 2 h 12"/>
                  <a:gd name="T14" fmla="*/ 0 w 10"/>
                  <a:gd name="T15" fmla="*/ 6 h 12"/>
                  <a:gd name="T16" fmla="*/ 6 w 10"/>
                  <a:gd name="T17" fmla="*/ 12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2"/>
                  <a:gd name="T29" fmla="*/ 10 w 10"/>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2">
                    <a:moveTo>
                      <a:pt x="6" y="12"/>
                    </a:moveTo>
                    <a:lnTo>
                      <a:pt x="8" y="4"/>
                    </a:lnTo>
                    <a:lnTo>
                      <a:pt x="10" y="2"/>
                    </a:lnTo>
                    <a:lnTo>
                      <a:pt x="4" y="0"/>
                    </a:lnTo>
                    <a:lnTo>
                      <a:pt x="2" y="0"/>
                    </a:lnTo>
                    <a:lnTo>
                      <a:pt x="0" y="2"/>
                    </a:lnTo>
                    <a:lnTo>
                      <a:pt x="0" y="6"/>
                    </a:lnTo>
                    <a:lnTo>
                      <a:pt x="6" y="12"/>
                    </a:lnTo>
                    <a:close/>
                  </a:path>
                </a:pathLst>
              </a:custGeom>
              <a:solidFill>
                <a:srgbClr val="0071B4">
                  <a:alpha val="34901"/>
                </a:srgbClr>
              </a:solidFill>
              <a:ln w="9525">
                <a:noFill/>
                <a:round/>
                <a:headEnd/>
                <a:tailEnd/>
              </a:ln>
            </p:spPr>
            <p:txBody>
              <a:bodyPr/>
              <a:lstStyle/>
              <a:p>
                <a:endParaRPr lang="en-US"/>
              </a:p>
            </p:txBody>
          </p:sp>
          <p:sp>
            <p:nvSpPr>
              <p:cNvPr id="14002" name="Freeform 55"/>
              <p:cNvSpPr>
                <a:spLocks/>
              </p:cNvSpPr>
              <p:nvPr/>
            </p:nvSpPr>
            <p:spPr bwMode="auto">
              <a:xfrm>
                <a:off x="3939" y="1606"/>
                <a:ext cx="10" cy="18"/>
              </a:xfrm>
              <a:custGeom>
                <a:avLst/>
                <a:gdLst>
                  <a:gd name="T0" fmla="*/ 4 w 10"/>
                  <a:gd name="T1" fmla="*/ 16 h 18"/>
                  <a:gd name="T2" fmla="*/ 8 w 10"/>
                  <a:gd name="T3" fmla="*/ 16 h 18"/>
                  <a:gd name="T4" fmla="*/ 10 w 10"/>
                  <a:gd name="T5" fmla="*/ 18 h 18"/>
                  <a:gd name="T6" fmla="*/ 10 w 10"/>
                  <a:gd name="T7" fmla="*/ 16 h 18"/>
                  <a:gd name="T8" fmla="*/ 10 w 10"/>
                  <a:gd name="T9" fmla="*/ 6 h 18"/>
                  <a:gd name="T10" fmla="*/ 8 w 10"/>
                  <a:gd name="T11" fmla="*/ 4 h 18"/>
                  <a:gd name="T12" fmla="*/ 8 w 10"/>
                  <a:gd name="T13" fmla="*/ 2 h 18"/>
                  <a:gd name="T14" fmla="*/ 8 w 10"/>
                  <a:gd name="T15" fmla="*/ 0 h 18"/>
                  <a:gd name="T16" fmla="*/ 6 w 10"/>
                  <a:gd name="T17" fmla="*/ 0 h 18"/>
                  <a:gd name="T18" fmla="*/ 0 w 10"/>
                  <a:gd name="T19" fmla="*/ 10 h 18"/>
                  <a:gd name="T20" fmla="*/ 2 w 10"/>
                  <a:gd name="T21" fmla="*/ 14 h 18"/>
                  <a:gd name="T22" fmla="*/ 4 w 10"/>
                  <a:gd name="T23" fmla="*/ 16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8"/>
                  <a:gd name="T38" fmla="*/ 10 w 10"/>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8">
                    <a:moveTo>
                      <a:pt x="4" y="16"/>
                    </a:moveTo>
                    <a:lnTo>
                      <a:pt x="8" y="16"/>
                    </a:lnTo>
                    <a:lnTo>
                      <a:pt x="10" y="18"/>
                    </a:lnTo>
                    <a:lnTo>
                      <a:pt x="10" y="16"/>
                    </a:lnTo>
                    <a:lnTo>
                      <a:pt x="10" y="6"/>
                    </a:lnTo>
                    <a:lnTo>
                      <a:pt x="8" y="4"/>
                    </a:lnTo>
                    <a:lnTo>
                      <a:pt x="8" y="2"/>
                    </a:lnTo>
                    <a:lnTo>
                      <a:pt x="8" y="0"/>
                    </a:lnTo>
                    <a:lnTo>
                      <a:pt x="6" y="0"/>
                    </a:lnTo>
                    <a:lnTo>
                      <a:pt x="0" y="10"/>
                    </a:lnTo>
                    <a:lnTo>
                      <a:pt x="2" y="14"/>
                    </a:lnTo>
                    <a:lnTo>
                      <a:pt x="4" y="16"/>
                    </a:lnTo>
                    <a:close/>
                  </a:path>
                </a:pathLst>
              </a:custGeom>
              <a:solidFill>
                <a:srgbClr val="0071B4">
                  <a:alpha val="34901"/>
                </a:srgbClr>
              </a:solidFill>
              <a:ln w="9525">
                <a:noFill/>
                <a:round/>
                <a:headEnd/>
                <a:tailEnd/>
              </a:ln>
            </p:spPr>
            <p:txBody>
              <a:bodyPr/>
              <a:lstStyle/>
              <a:p>
                <a:endParaRPr lang="en-US"/>
              </a:p>
            </p:txBody>
          </p:sp>
          <p:sp>
            <p:nvSpPr>
              <p:cNvPr id="14003" name="Freeform 56"/>
              <p:cNvSpPr>
                <a:spLocks/>
              </p:cNvSpPr>
              <p:nvPr/>
            </p:nvSpPr>
            <p:spPr bwMode="auto">
              <a:xfrm>
                <a:off x="3820" y="1586"/>
                <a:ext cx="20" cy="22"/>
              </a:xfrm>
              <a:custGeom>
                <a:avLst/>
                <a:gdLst>
                  <a:gd name="T0" fmla="*/ 0 w 20"/>
                  <a:gd name="T1" fmla="*/ 22 h 22"/>
                  <a:gd name="T2" fmla="*/ 2 w 20"/>
                  <a:gd name="T3" fmla="*/ 22 h 22"/>
                  <a:gd name="T4" fmla="*/ 4 w 20"/>
                  <a:gd name="T5" fmla="*/ 16 h 22"/>
                  <a:gd name="T6" fmla="*/ 4 w 20"/>
                  <a:gd name="T7" fmla="*/ 20 h 22"/>
                  <a:gd name="T8" fmla="*/ 10 w 20"/>
                  <a:gd name="T9" fmla="*/ 18 h 22"/>
                  <a:gd name="T10" fmla="*/ 14 w 20"/>
                  <a:gd name="T11" fmla="*/ 18 h 22"/>
                  <a:gd name="T12" fmla="*/ 16 w 20"/>
                  <a:gd name="T13" fmla="*/ 14 h 22"/>
                  <a:gd name="T14" fmla="*/ 20 w 20"/>
                  <a:gd name="T15" fmla="*/ 14 h 22"/>
                  <a:gd name="T16" fmla="*/ 18 w 20"/>
                  <a:gd name="T17" fmla="*/ 10 h 22"/>
                  <a:gd name="T18" fmla="*/ 12 w 20"/>
                  <a:gd name="T19" fmla="*/ 10 h 22"/>
                  <a:gd name="T20" fmla="*/ 14 w 20"/>
                  <a:gd name="T21" fmla="*/ 4 h 22"/>
                  <a:gd name="T22" fmla="*/ 12 w 20"/>
                  <a:gd name="T23" fmla="*/ 0 h 22"/>
                  <a:gd name="T24" fmla="*/ 8 w 20"/>
                  <a:gd name="T25" fmla="*/ 0 h 22"/>
                  <a:gd name="T26" fmla="*/ 4 w 20"/>
                  <a:gd name="T27" fmla="*/ 0 h 22"/>
                  <a:gd name="T28" fmla="*/ 0 w 20"/>
                  <a:gd name="T29" fmla="*/ 8 h 22"/>
                  <a:gd name="T30" fmla="*/ 2 w 20"/>
                  <a:gd name="T31" fmla="*/ 16 h 22"/>
                  <a:gd name="T32" fmla="*/ 0 w 20"/>
                  <a:gd name="T33" fmla="*/ 20 h 22"/>
                  <a:gd name="T34" fmla="*/ 0 w 20"/>
                  <a:gd name="T35" fmla="*/ 22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2"/>
                  <a:gd name="T56" fmla="*/ 20 w 20"/>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2">
                    <a:moveTo>
                      <a:pt x="0" y="22"/>
                    </a:moveTo>
                    <a:lnTo>
                      <a:pt x="2" y="22"/>
                    </a:lnTo>
                    <a:lnTo>
                      <a:pt x="4" y="16"/>
                    </a:lnTo>
                    <a:lnTo>
                      <a:pt x="4" y="20"/>
                    </a:lnTo>
                    <a:lnTo>
                      <a:pt x="10" y="18"/>
                    </a:lnTo>
                    <a:lnTo>
                      <a:pt x="14" y="18"/>
                    </a:lnTo>
                    <a:lnTo>
                      <a:pt x="16" y="14"/>
                    </a:lnTo>
                    <a:lnTo>
                      <a:pt x="20" y="14"/>
                    </a:lnTo>
                    <a:lnTo>
                      <a:pt x="18" y="10"/>
                    </a:lnTo>
                    <a:lnTo>
                      <a:pt x="12" y="10"/>
                    </a:lnTo>
                    <a:lnTo>
                      <a:pt x="14" y="4"/>
                    </a:lnTo>
                    <a:lnTo>
                      <a:pt x="12" y="0"/>
                    </a:lnTo>
                    <a:lnTo>
                      <a:pt x="8" y="0"/>
                    </a:lnTo>
                    <a:lnTo>
                      <a:pt x="4" y="0"/>
                    </a:lnTo>
                    <a:lnTo>
                      <a:pt x="0" y="8"/>
                    </a:lnTo>
                    <a:lnTo>
                      <a:pt x="2" y="16"/>
                    </a:lnTo>
                    <a:lnTo>
                      <a:pt x="0" y="20"/>
                    </a:lnTo>
                    <a:lnTo>
                      <a:pt x="0" y="22"/>
                    </a:lnTo>
                    <a:close/>
                  </a:path>
                </a:pathLst>
              </a:custGeom>
              <a:solidFill>
                <a:srgbClr val="0071B4">
                  <a:alpha val="34901"/>
                </a:srgbClr>
              </a:solidFill>
              <a:ln w="9525">
                <a:noFill/>
                <a:round/>
                <a:headEnd/>
                <a:tailEnd/>
              </a:ln>
            </p:spPr>
            <p:txBody>
              <a:bodyPr/>
              <a:lstStyle/>
              <a:p>
                <a:endParaRPr lang="en-US"/>
              </a:p>
            </p:txBody>
          </p:sp>
          <p:sp>
            <p:nvSpPr>
              <p:cNvPr id="14004" name="Freeform 57"/>
              <p:cNvSpPr>
                <a:spLocks/>
              </p:cNvSpPr>
              <p:nvPr/>
            </p:nvSpPr>
            <p:spPr bwMode="auto">
              <a:xfrm>
                <a:off x="3822" y="1861"/>
                <a:ext cx="18" cy="12"/>
              </a:xfrm>
              <a:custGeom>
                <a:avLst/>
                <a:gdLst>
                  <a:gd name="T0" fmla="*/ 16 w 18"/>
                  <a:gd name="T1" fmla="*/ 0 h 12"/>
                  <a:gd name="T2" fmla="*/ 10 w 18"/>
                  <a:gd name="T3" fmla="*/ 0 h 12"/>
                  <a:gd name="T4" fmla="*/ 4 w 18"/>
                  <a:gd name="T5" fmla="*/ 6 h 12"/>
                  <a:gd name="T6" fmla="*/ 0 w 18"/>
                  <a:gd name="T7" fmla="*/ 6 h 12"/>
                  <a:gd name="T8" fmla="*/ 2 w 18"/>
                  <a:gd name="T9" fmla="*/ 10 h 12"/>
                  <a:gd name="T10" fmla="*/ 4 w 18"/>
                  <a:gd name="T11" fmla="*/ 12 h 12"/>
                  <a:gd name="T12" fmla="*/ 6 w 18"/>
                  <a:gd name="T13" fmla="*/ 12 h 12"/>
                  <a:gd name="T14" fmla="*/ 14 w 18"/>
                  <a:gd name="T15" fmla="*/ 6 h 12"/>
                  <a:gd name="T16" fmla="*/ 18 w 18"/>
                  <a:gd name="T17" fmla="*/ 6 h 12"/>
                  <a:gd name="T18" fmla="*/ 16 w 18"/>
                  <a:gd name="T19" fmla="*/ 0 h 12"/>
                  <a:gd name="T20" fmla="*/ 16 w 18"/>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2"/>
                  <a:gd name="T35" fmla="*/ 18 w 18"/>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2">
                    <a:moveTo>
                      <a:pt x="16" y="0"/>
                    </a:moveTo>
                    <a:lnTo>
                      <a:pt x="10" y="0"/>
                    </a:lnTo>
                    <a:lnTo>
                      <a:pt x="4" y="6"/>
                    </a:lnTo>
                    <a:lnTo>
                      <a:pt x="0" y="6"/>
                    </a:lnTo>
                    <a:lnTo>
                      <a:pt x="2" y="10"/>
                    </a:lnTo>
                    <a:lnTo>
                      <a:pt x="4" y="12"/>
                    </a:lnTo>
                    <a:lnTo>
                      <a:pt x="6" y="12"/>
                    </a:lnTo>
                    <a:lnTo>
                      <a:pt x="14" y="6"/>
                    </a:lnTo>
                    <a:lnTo>
                      <a:pt x="18" y="6"/>
                    </a:lnTo>
                    <a:lnTo>
                      <a:pt x="16" y="0"/>
                    </a:lnTo>
                    <a:close/>
                  </a:path>
                </a:pathLst>
              </a:custGeom>
              <a:solidFill>
                <a:srgbClr val="0071B4">
                  <a:alpha val="34901"/>
                </a:srgbClr>
              </a:solidFill>
              <a:ln w="9525">
                <a:noFill/>
                <a:round/>
                <a:headEnd/>
                <a:tailEnd/>
              </a:ln>
            </p:spPr>
            <p:txBody>
              <a:bodyPr/>
              <a:lstStyle/>
              <a:p>
                <a:endParaRPr lang="en-US"/>
              </a:p>
            </p:txBody>
          </p:sp>
          <p:sp>
            <p:nvSpPr>
              <p:cNvPr id="14005" name="Freeform 58"/>
              <p:cNvSpPr>
                <a:spLocks/>
              </p:cNvSpPr>
              <p:nvPr/>
            </p:nvSpPr>
            <p:spPr bwMode="auto">
              <a:xfrm>
                <a:off x="1478" y="1600"/>
                <a:ext cx="10" cy="14"/>
              </a:xfrm>
              <a:custGeom>
                <a:avLst/>
                <a:gdLst>
                  <a:gd name="T0" fmla="*/ 8 w 10"/>
                  <a:gd name="T1" fmla="*/ 0 h 14"/>
                  <a:gd name="T2" fmla="*/ 6 w 10"/>
                  <a:gd name="T3" fmla="*/ 0 h 14"/>
                  <a:gd name="T4" fmla="*/ 0 w 10"/>
                  <a:gd name="T5" fmla="*/ 4 h 14"/>
                  <a:gd name="T6" fmla="*/ 4 w 10"/>
                  <a:gd name="T7" fmla="*/ 14 h 14"/>
                  <a:gd name="T8" fmla="*/ 6 w 10"/>
                  <a:gd name="T9" fmla="*/ 12 h 14"/>
                  <a:gd name="T10" fmla="*/ 8 w 10"/>
                  <a:gd name="T11" fmla="*/ 12 h 14"/>
                  <a:gd name="T12" fmla="*/ 8 w 10"/>
                  <a:gd name="T13" fmla="*/ 10 h 14"/>
                  <a:gd name="T14" fmla="*/ 8 w 10"/>
                  <a:gd name="T15" fmla="*/ 8 h 14"/>
                  <a:gd name="T16" fmla="*/ 10 w 10"/>
                  <a:gd name="T17" fmla="*/ 6 h 14"/>
                  <a:gd name="T18" fmla="*/ 10 w 10"/>
                  <a:gd name="T19" fmla="*/ 4 h 14"/>
                  <a:gd name="T20" fmla="*/ 8 w 10"/>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4"/>
                  <a:gd name="T35" fmla="*/ 10 w 10"/>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4">
                    <a:moveTo>
                      <a:pt x="8" y="0"/>
                    </a:moveTo>
                    <a:lnTo>
                      <a:pt x="6" y="0"/>
                    </a:lnTo>
                    <a:lnTo>
                      <a:pt x="0" y="4"/>
                    </a:lnTo>
                    <a:lnTo>
                      <a:pt x="4" y="14"/>
                    </a:lnTo>
                    <a:lnTo>
                      <a:pt x="6" y="12"/>
                    </a:lnTo>
                    <a:lnTo>
                      <a:pt x="8" y="12"/>
                    </a:lnTo>
                    <a:lnTo>
                      <a:pt x="8" y="10"/>
                    </a:lnTo>
                    <a:lnTo>
                      <a:pt x="8" y="8"/>
                    </a:lnTo>
                    <a:lnTo>
                      <a:pt x="10" y="6"/>
                    </a:lnTo>
                    <a:lnTo>
                      <a:pt x="10" y="4"/>
                    </a:lnTo>
                    <a:lnTo>
                      <a:pt x="8" y="0"/>
                    </a:lnTo>
                    <a:close/>
                  </a:path>
                </a:pathLst>
              </a:custGeom>
              <a:solidFill>
                <a:srgbClr val="0071B4">
                  <a:alpha val="34901"/>
                </a:srgbClr>
              </a:solidFill>
              <a:ln w="9525">
                <a:noFill/>
                <a:round/>
                <a:headEnd/>
                <a:tailEnd/>
              </a:ln>
            </p:spPr>
            <p:txBody>
              <a:bodyPr/>
              <a:lstStyle/>
              <a:p>
                <a:endParaRPr lang="en-US"/>
              </a:p>
            </p:txBody>
          </p:sp>
          <p:sp>
            <p:nvSpPr>
              <p:cNvPr id="14006" name="Freeform 59"/>
              <p:cNvSpPr>
                <a:spLocks/>
              </p:cNvSpPr>
              <p:nvPr/>
            </p:nvSpPr>
            <p:spPr bwMode="auto">
              <a:xfrm>
                <a:off x="3989" y="1719"/>
                <a:ext cx="8" cy="14"/>
              </a:xfrm>
              <a:custGeom>
                <a:avLst/>
                <a:gdLst>
                  <a:gd name="T0" fmla="*/ 0 w 8"/>
                  <a:gd name="T1" fmla="*/ 2 h 14"/>
                  <a:gd name="T2" fmla="*/ 0 w 8"/>
                  <a:gd name="T3" fmla="*/ 4 h 14"/>
                  <a:gd name="T4" fmla="*/ 0 w 8"/>
                  <a:gd name="T5" fmla="*/ 6 h 14"/>
                  <a:gd name="T6" fmla="*/ 2 w 8"/>
                  <a:gd name="T7" fmla="*/ 12 h 14"/>
                  <a:gd name="T8" fmla="*/ 2 w 8"/>
                  <a:gd name="T9" fmla="*/ 12 h 14"/>
                  <a:gd name="T10" fmla="*/ 4 w 8"/>
                  <a:gd name="T11" fmla="*/ 14 h 14"/>
                  <a:gd name="T12" fmla="*/ 8 w 8"/>
                  <a:gd name="T13" fmla="*/ 10 h 14"/>
                  <a:gd name="T14" fmla="*/ 4 w 8"/>
                  <a:gd name="T15" fmla="*/ 0 h 14"/>
                  <a:gd name="T16" fmla="*/ 2 w 8"/>
                  <a:gd name="T17" fmla="*/ 0 h 14"/>
                  <a:gd name="T18" fmla="*/ 0 w 8"/>
                  <a:gd name="T19" fmla="*/ 2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4"/>
                  <a:gd name="T32" fmla="*/ 8 w 8"/>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4">
                    <a:moveTo>
                      <a:pt x="0" y="2"/>
                    </a:moveTo>
                    <a:lnTo>
                      <a:pt x="0" y="4"/>
                    </a:lnTo>
                    <a:lnTo>
                      <a:pt x="0" y="6"/>
                    </a:lnTo>
                    <a:lnTo>
                      <a:pt x="2" y="12"/>
                    </a:lnTo>
                    <a:lnTo>
                      <a:pt x="4" y="14"/>
                    </a:lnTo>
                    <a:lnTo>
                      <a:pt x="8" y="10"/>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007" name="Freeform 60"/>
              <p:cNvSpPr>
                <a:spLocks/>
              </p:cNvSpPr>
              <p:nvPr/>
            </p:nvSpPr>
            <p:spPr bwMode="auto">
              <a:xfrm>
                <a:off x="1578" y="1568"/>
                <a:ext cx="402" cy="454"/>
              </a:xfrm>
              <a:custGeom>
                <a:avLst/>
                <a:gdLst>
                  <a:gd name="T0" fmla="*/ 237 w 402"/>
                  <a:gd name="T1" fmla="*/ 115 h 454"/>
                  <a:gd name="T2" fmla="*/ 221 w 402"/>
                  <a:gd name="T3" fmla="*/ 98 h 454"/>
                  <a:gd name="T4" fmla="*/ 209 w 402"/>
                  <a:gd name="T5" fmla="*/ 68 h 454"/>
                  <a:gd name="T6" fmla="*/ 157 w 402"/>
                  <a:gd name="T7" fmla="*/ 72 h 454"/>
                  <a:gd name="T8" fmla="*/ 129 w 402"/>
                  <a:gd name="T9" fmla="*/ 88 h 454"/>
                  <a:gd name="T10" fmla="*/ 133 w 402"/>
                  <a:gd name="T11" fmla="*/ 38 h 454"/>
                  <a:gd name="T12" fmla="*/ 90 w 402"/>
                  <a:gd name="T13" fmla="*/ 26 h 454"/>
                  <a:gd name="T14" fmla="*/ 88 w 402"/>
                  <a:gd name="T15" fmla="*/ 40 h 454"/>
                  <a:gd name="T16" fmla="*/ 66 w 402"/>
                  <a:gd name="T17" fmla="*/ 44 h 454"/>
                  <a:gd name="T18" fmla="*/ 70 w 402"/>
                  <a:gd name="T19" fmla="*/ 76 h 454"/>
                  <a:gd name="T20" fmla="*/ 74 w 402"/>
                  <a:gd name="T21" fmla="*/ 115 h 454"/>
                  <a:gd name="T22" fmla="*/ 64 w 402"/>
                  <a:gd name="T23" fmla="*/ 121 h 454"/>
                  <a:gd name="T24" fmla="*/ 52 w 402"/>
                  <a:gd name="T25" fmla="*/ 40 h 454"/>
                  <a:gd name="T26" fmla="*/ 14 w 402"/>
                  <a:gd name="T27" fmla="*/ 42 h 454"/>
                  <a:gd name="T28" fmla="*/ 0 w 402"/>
                  <a:gd name="T29" fmla="*/ 88 h 454"/>
                  <a:gd name="T30" fmla="*/ 12 w 402"/>
                  <a:gd name="T31" fmla="*/ 131 h 454"/>
                  <a:gd name="T32" fmla="*/ 54 w 402"/>
                  <a:gd name="T33" fmla="*/ 167 h 454"/>
                  <a:gd name="T34" fmla="*/ 113 w 402"/>
                  <a:gd name="T35" fmla="*/ 177 h 454"/>
                  <a:gd name="T36" fmla="*/ 135 w 402"/>
                  <a:gd name="T37" fmla="*/ 173 h 454"/>
                  <a:gd name="T38" fmla="*/ 167 w 402"/>
                  <a:gd name="T39" fmla="*/ 165 h 454"/>
                  <a:gd name="T40" fmla="*/ 185 w 402"/>
                  <a:gd name="T41" fmla="*/ 187 h 454"/>
                  <a:gd name="T42" fmla="*/ 217 w 402"/>
                  <a:gd name="T43" fmla="*/ 211 h 454"/>
                  <a:gd name="T44" fmla="*/ 233 w 402"/>
                  <a:gd name="T45" fmla="*/ 241 h 454"/>
                  <a:gd name="T46" fmla="*/ 241 w 402"/>
                  <a:gd name="T47" fmla="*/ 287 h 454"/>
                  <a:gd name="T48" fmla="*/ 227 w 402"/>
                  <a:gd name="T49" fmla="*/ 340 h 454"/>
                  <a:gd name="T50" fmla="*/ 183 w 402"/>
                  <a:gd name="T51" fmla="*/ 342 h 454"/>
                  <a:gd name="T52" fmla="*/ 173 w 402"/>
                  <a:gd name="T53" fmla="*/ 374 h 454"/>
                  <a:gd name="T54" fmla="*/ 199 w 402"/>
                  <a:gd name="T55" fmla="*/ 370 h 454"/>
                  <a:gd name="T56" fmla="*/ 217 w 402"/>
                  <a:gd name="T57" fmla="*/ 360 h 454"/>
                  <a:gd name="T58" fmla="*/ 233 w 402"/>
                  <a:gd name="T59" fmla="*/ 372 h 454"/>
                  <a:gd name="T60" fmla="*/ 249 w 402"/>
                  <a:gd name="T61" fmla="*/ 392 h 454"/>
                  <a:gd name="T62" fmla="*/ 257 w 402"/>
                  <a:gd name="T63" fmla="*/ 406 h 454"/>
                  <a:gd name="T64" fmla="*/ 283 w 402"/>
                  <a:gd name="T65" fmla="*/ 422 h 454"/>
                  <a:gd name="T66" fmla="*/ 299 w 402"/>
                  <a:gd name="T67" fmla="*/ 438 h 454"/>
                  <a:gd name="T68" fmla="*/ 322 w 402"/>
                  <a:gd name="T69" fmla="*/ 448 h 454"/>
                  <a:gd name="T70" fmla="*/ 318 w 402"/>
                  <a:gd name="T71" fmla="*/ 424 h 454"/>
                  <a:gd name="T72" fmla="*/ 313 w 402"/>
                  <a:gd name="T73" fmla="*/ 402 h 454"/>
                  <a:gd name="T74" fmla="*/ 346 w 402"/>
                  <a:gd name="T75" fmla="*/ 420 h 454"/>
                  <a:gd name="T76" fmla="*/ 354 w 402"/>
                  <a:gd name="T77" fmla="*/ 422 h 454"/>
                  <a:gd name="T78" fmla="*/ 358 w 402"/>
                  <a:gd name="T79" fmla="*/ 408 h 454"/>
                  <a:gd name="T80" fmla="*/ 348 w 402"/>
                  <a:gd name="T81" fmla="*/ 370 h 454"/>
                  <a:gd name="T82" fmla="*/ 328 w 402"/>
                  <a:gd name="T83" fmla="*/ 358 h 454"/>
                  <a:gd name="T84" fmla="*/ 318 w 402"/>
                  <a:gd name="T85" fmla="*/ 336 h 454"/>
                  <a:gd name="T86" fmla="*/ 317 w 402"/>
                  <a:gd name="T87" fmla="*/ 317 h 454"/>
                  <a:gd name="T88" fmla="*/ 318 w 402"/>
                  <a:gd name="T89" fmla="*/ 301 h 454"/>
                  <a:gd name="T90" fmla="*/ 352 w 402"/>
                  <a:gd name="T91" fmla="*/ 340 h 454"/>
                  <a:gd name="T92" fmla="*/ 374 w 402"/>
                  <a:gd name="T93" fmla="*/ 346 h 454"/>
                  <a:gd name="T94" fmla="*/ 386 w 402"/>
                  <a:gd name="T95" fmla="*/ 317 h 454"/>
                  <a:gd name="T96" fmla="*/ 400 w 402"/>
                  <a:gd name="T97" fmla="*/ 297 h 454"/>
                  <a:gd name="T98" fmla="*/ 374 w 402"/>
                  <a:gd name="T99" fmla="*/ 279 h 454"/>
                  <a:gd name="T100" fmla="*/ 350 w 402"/>
                  <a:gd name="T101" fmla="*/ 255 h 454"/>
                  <a:gd name="T102" fmla="*/ 328 w 402"/>
                  <a:gd name="T103" fmla="*/ 237 h 454"/>
                  <a:gd name="T104" fmla="*/ 313 w 402"/>
                  <a:gd name="T105" fmla="*/ 213 h 454"/>
                  <a:gd name="T106" fmla="*/ 330 w 402"/>
                  <a:gd name="T107" fmla="*/ 205 h 454"/>
                  <a:gd name="T108" fmla="*/ 313 w 402"/>
                  <a:gd name="T109" fmla="*/ 183 h 454"/>
                  <a:gd name="T110" fmla="*/ 301 w 402"/>
                  <a:gd name="T111" fmla="*/ 165 h 454"/>
                  <a:gd name="T112" fmla="*/ 283 w 402"/>
                  <a:gd name="T113" fmla="*/ 143 h 454"/>
                  <a:gd name="T114" fmla="*/ 271 w 402"/>
                  <a:gd name="T115" fmla="*/ 143 h 4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2"/>
                  <a:gd name="T175" fmla="*/ 0 h 454"/>
                  <a:gd name="T176" fmla="*/ 402 w 402"/>
                  <a:gd name="T177" fmla="*/ 454 h 4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2" h="454">
                    <a:moveTo>
                      <a:pt x="263" y="127"/>
                    </a:moveTo>
                    <a:lnTo>
                      <a:pt x="267" y="121"/>
                    </a:lnTo>
                    <a:lnTo>
                      <a:pt x="265" y="115"/>
                    </a:lnTo>
                    <a:lnTo>
                      <a:pt x="263" y="109"/>
                    </a:lnTo>
                    <a:lnTo>
                      <a:pt x="251" y="105"/>
                    </a:lnTo>
                    <a:lnTo>
                      <a:pt x="247" y="99"/>
                    </a:lnTo>
                    <a:lnTo>
                      <a:pt x="245" y="103"/>
                    </a:lnTo>
                    <a:lnTo>
                      <a:pt x="241" y="107"/>
                    </a:lnTo>
                    <a:lnTo>
                      <a:pt x="239" y="105"/>
                    </a:lnTo>
                    <a:lnTo>
                      <a:pt x="235" y="107"/>
                    </a:lnTo>
                    <a:lnTo>
                      <a:pt x="237" y="115"/>
                    </a:lnTo>
                    <a:lnTo>
                      <a:pt x="237" y="117"/>
                    </a:lnTo>
                    <a:lnTo>
                      <a:pt x="237" y="115"/>
                    </a:lnTo>
                    <a:lnTo>
                      <a:pt x="233" y="115"/>
                    </a:lnTo>
                    <a:lnTo>
                      <a:pt x="231" y="111"/>
                    </a:lnTo>
                    <a:lnTo>
                      <a:pt x="231" y="105"/>
                    </a:lnTo>
                    <a:lnTo>
                      <a:pt x="229" y="105"/>
                    </a:lnTo>
                    <a:lnTo>
                      <a:pt x="225" y="111"/>
                    </a:lnTo>
                    <a:lnTo>
                      <a:pt x="233" y="98"/>
                    </a:lnTo>
                    <a:lnTo>
                      <a:pt x="233" y="96"/>
                    </a:lnTo>
                    <a:lnTo>
                      <a:pt x="225" y="98"/>
                    </a:lnTo>
                    <a:lnTo>
                      <a:pt x="221" y="98"/>
                    </a:lnTo>
                    <a:lnTo>
                      <a:pt x="217" y="103"/>
                    </a:lnTo>
                    <a:lnTo>
                      <a:pt x="215" y="103"/>
                    </a:lnTo>
                    <a:lnTo>
                      <a:pt x="215" y="99"/>
                    </a:lnTo>
                    <a:lnTo>
                      <a:pt x="211" y="101"/>
                    </a:lnTo>
                    <a:lnTo>
                      <a:pt x="221" y="94"/>
                    </a:lnTo>
                    <a:lnTo>
                      <a:pt x="221" y="90"/>
                    </a:lnTo>
                    <a:lnTo>
                      <a:pt x="221" y="86"/>
                    </a:lnTo>
                    <a:lnTo>
                      <a:pt x="215" y="84"/>
                    </a:lnTo>
                    <a:lnTo>
                      <a:pt x="211" y="84"/>
                    </a:lnTo>
                    <a:lnTo>
                      <a:pt x="209" y="82"/>
                    </a:lnTo>
                    <a:lnTo>
                      <a:pt x="211" y="78"/>
                    </a:lnTo>
                    <a:lnTo>
                      <a:pt x="209" y="68"/>
                    </a:lnTo>
                    <a:lnTo>
                      <a:pt x="207" y="66"/>
                    </a:lnTo>
                    <a:lnTo>
                      <a:pt x="207" y="64"/>
                    </a:lnTo>
                    <a:lnTo>
                      <a:pt x="201" y="60"/>
                    </a:lnTo>
                    <a:lnTo>
                      <a:pt x="197" y="60"/>
                    </a:lnTo>
                    <a:lnTo>
                      <a:pt x="181" y="54"/>
                    </a:lnTo>
                    <a:lnTo>
                      <a:pt x="175" y="52"/>
                    </a:lnTo>
                    <a:lnTo>
                      <a:pt x="167" y="56"/>
                    </a:lnTo>
                    <a:lnTo>
                      <a:pt x="161" y="62"/>
                    </a:lnTo>
                    <a:lnTo>
                      <a:pt x="161" y="68"/>
                    </a:lnTo>
                    <a:lnTo>
                      <a:pt x="165" y="72"/>
                    </a:lnTo>
                    <a:lnTo>
                      <a:pt x="161" y="72"/>
                    </a:lnTo>
                    <a:lnTo>
                      <a:pt x="157" y="72"/>
                    </a:lnTo>
                    <a:lnTo>
                      <a:pt x="155" y="76"/>
                    </a:lnTo>
                    <a:lnTo>
                      <a:pt x="149" y="70"/>
                    </a:lnTo>
                    <a:lnTo>
                      <a:pt x="147" y="74"/>
                    </a:lnTo>
                    <a:lnTo>
                      <a:pt x="143" y="72"/>
                    </a:lnTo>
                    <a:lnTo>
                      <a:pt x="143" y="64"/>
                    </a:lnTo>
                    <a:lnTo>
                      <a:pt x="139" y="70"/>
                    </a:lnTo>
                    <a:lnTo>
                      <a:pt x="139" y="78"/>
                    </a:lnTo>
                    <a:lnTo>
                      <a:pt x="137" y="78"/>
                    </a:lnTo>
                    <a:lnTo>
                      <a:pt x="135" y="82"/>
                    </a:lnTo>
                    <a:lnTo>
                      <a:pt x="133" y="88"/>
                    </a:lnTo>
                    <a:lnTo>
                      <a:pt x="127" y="90"/>
                    </a:lnTo>
                    <a:lnTo>
                      <a:pt x="129" y="88"/>
                    </a:lnTo>
                    <a:lnTo>
                      <a:pt x="127" y="86"/>
                    </a:lnTo>
                    <a:lnTo>
                      <a:pt x="127" y="82"/>
                    </a:lnTo>
                    <a:lnTo>
                      <a:pt x="131" y="84"/>
                    </a:lnTo>
                    <a:lnTo>
                      <a:pt x="133" y="82"/>
                    </a:lnTo>
                    <a:lnTo>
                      <a:pt x="129" y="80"/>
                    </a:lnTo>
                    <a:lnTo>
                      <a:pt x="135" y="54"/>
                    </a:lnTo>
                    <a:lnTo>
                      <a:pt x="131" y="50"/>
                    </a:lnTo>
                    <a:lnTo>
                      <a:pt x="129" y="44"/>
                    </a:lnTo>
                    <a:lnTo>
                      <a:pt x="129" y="42"/>
                    </a:lnTo>
                    <a:lnTo>
                      <a:pt x="131" y="40"/>
                    </a:lnTo>
                    <a:lnTo>
                      <a:pt x="133" y="38"/>
                    </a:lnTo>
                    <a:lnTo>
                      <a:pt x="131" y="34"/>
                    </a:lnTo>
                    <a:lnTo>
                      <a:pt x="127" y="30"/>
                    </a:lnTo>
                    <a:lnTo>
                      <a:pt x="121" y="28"/>
                    </a:lnTo>
                    <a:lnTo>
                      <a:pt x="125" y="24"/>
                    </a:lnTo>
                    <a:lnTo>
                      <a:pt x="123" y="12"/>
                    </a:lnTo>
                    <a:lnTo>
                      <a:pt x="119" y="6"/>
                    </a:lnTo>
                    <a:lnTo>
                      <a:pt x="101" y="6"/>
                    </a:lnTo>
                    <a:lnTo>
                      <a:pt x="99" y="8"/>
                    </a:lnTo>
                    <a:lnTo>
                      <a:pt x="96" y="8"/>
                    </a:lnTo>
                    <a:lnTo>
                      <a:pt x="86" y="16"/>
                    </a:lnTo>
                    <a:lnTo>
                      <a:pt x="90" y="20"/>
                    </a:lnTo>
                    <a:lnTo>
                      <a:pt x="90" y="26"/>
                    </a:lnTo>
                    <a:lnTo>
                      <a:pt x="88" y="20"/>
                    </a:lnTo>
                    <a:lnTo>
                      <a:pt x="84" y="18"/>
                    </a:lnTo>
                    <a:lnTo>
                      <a:pt x="78" y="20"/>
                    </a:lnTo>
                    <a:lnTo>
                      <a:pt x="78" y="24"/>
                    </a:lnTo>
                    <a:lnTo>
                      <a:pt x="80" y="30"/>
                    </a:lnTo>
                    <a:lnTo>
                      <a:pt x="78" y="28"/>
                    </a:lnTo>
                    <a:lnTo>
                      <a:pt x="74" y="24"/>
                    </a:lnTo>
                    <a:lnTo>
                      <a:pt x="72" y="24"/>
                    </a:lnTo>
                    <a:lnTo>
                      <a:pt x="70" y="28"/>
                    </a:lnTo>
                    <a:lnTo>
                      <a:pt x="72" y="32"/>
                    </a:lnTo>
                    <a:lnTo>
                      <a:pt x="88" y="38"/>
                    </a:lnTo>
                    <a:lnTo>
                      <a:pt x="88" y="40"/>
                    </a:lnTo>
                    <a:lnTo>
                      <a:pt x="68" y="34"/>
                    </a:lnTo>
                    <a:lnTo>
                      <a:pt x="68" y="38"/>
                    </a:lnTo>
                    <a:lnTo>
                      <a:pt x="66" y="36"/>
                    </a:lnTo>
                    <a:lnTo>
                      <a:pt x="64" y="38"/>
                    </a:lnTo>
                    <a:lnTo>
                      <a:pt x="66" y="40"/>
                    </a:lnTo>
                    <a:lnTo>
                      <a:pt x="70" y="40"/>
                    </a:lnTo>
                    <a:lnTo>
                      <a:pt x="76" y="44"/>
                    </a:lnTo>
                    <a:lnTo>
                      <a:pt x="80" y="48"/>
                    </a:lnTo>
                    <a:lnTo>
                      <a:pt x="84" y="52"/>
                    </a:lnTo>
                    <a:lnTo>
                      <a:pt x="82" y="52"/>
                    </a:lnTo>
                    <a:lnTo>
                      <a:pt x="72" y="44"/>
                    </a:lnTo>
                    <a:lnTo>
                      <a:pt x="66" y="44"/>
                    </a:lnTo>
                    <a:lnTo>
                      <a:pt x="62" y="44"/>
                    </a:lnTo>
                    <a:lnTo>
                      <a:pt x="60" y="46"/>
                    </a:lnTo>
                    <a:lnTo>
                      <a:pt x="62" y="54"/>
                    </a:lnTo>
                    <a:lnTo>
                      <a:pt x="64" y="60"/>
                    </a:lnTo>
                    <a:lnTo>
                      <a:pt x="62" y="62"/>
                    </a:lnTo>
                    <a:lnTo>
                      <a:pt x="64" y="66"/>
                    </a:lnTo>
                    <a:lnTo>
                      <a:pt x="68" y="70"/>
                    </a:lnTo>
                    <a:lnTo>
                      <a:pt x="72" y="70"/>
                    </a:lnTo>
                    <a:lnTo>
                      <a:pt x="72" y="68"/>
                    </a:lnTo>
                    <a:lnTo>
                      <a:pt x="74" y="70"/>
                    </a:lnTo>
                    <a:lnTo>
                      <a:pt x="72" y="74"/>
                    </a:lnTo>
                    <a:lnTo>
                      <a:pt x="70" y="76"/>
                    </a:lnTo>
                    <a:lnTo>
                      <a:pt x="64" y="76"/>
                    </a:lnTo>
                    <a:lnTo>
                      <a:pt x="64" y="82"/>
                    </a:lnTo>
                    <a:lnTo>
                      <a:pt x="58" y="88"/>
                    </a:lnTo>
                    <a:lnTo>
                      <a:pt x="58" y="90"/>
                    </a:lnTo>
                    <a:lnTo>
                      <a:pt x="62" y="92"/>
                    </a:lnTo>
                    <a:lnTo>
                      <a:pt x="62" y="98"/>
                    </a:lnTo>
                    <a:lnTo>
                      <a:pt x="66" y="101"/>
                    </a:lnTo>
                    <a:lnTo>
                      <a:pt x="72" y="103"/>
                    </a:lnTo>
                    <a:lnTo>
                      <a:pt x="76" y="103"/>
                    </a:lnTo>
                    <a:lnTo>
                      <a:pt x="76" y="105"/>
                    </a:lnTo>
                    <a:lnTo>
                      <a:pt x="76" y="113"/>
                    </a:lnTo>
                    <a:lnTo>
                      <a:pt x="74" y="115"/>
                    </a:lnTo>
                    <a:lnTo>
                      <a:pt x="74" y="127"/>
                    </a:lnTo>
                    <a:lnTo>
                      <a:pt x="72" y="133"/>
                    </a:lnTo>
                    <a:lnTo>
                      <a:pt x="70" y="131"/>
                    </a:lnTo>
                    <a:lnTo>
                      <a:pt x="72" y="125"/>
                    </a:lnTo>
                    <a:lnTo>
                      <a:pt x="70" y="123"/>
                    </a:lnTo>
                    <a:lnTo>
                      <a:pt x="64" y="123"/>
                    </a:lnTo>
                    <a:lnTo>
                      <a:pt x="58" y="125"/>
                    </a:lnTo>
                    <a:lnTo>
                      <a:pt x="52" y="131"/>
                    </a:lnTo>
                    <a:lnTo>
                      <a:pt x="48" y="129"/>
                    </a:lnTo>
                    <a:lnTo>
                      <a:pt x="58" y="121"/>
                    </a:lnTo>
                    <a:lnTo>
                      <a:pt x="64" y="121"/>
                    </a:lnTo>
                    <a:lnTo>
                      <a:pt x="66" y="119"/>
                    </a:lnTo>
                    <a:lnTo>
                      <a:pt x="68" y="117"/>
                    </a:lnTo>
                    <a:lnTo>
                      <a:pt x="72" y="119"/>
                    </a:lnTo>
                    <a:lnTo>
                      <a:pt x="72" y="113"/>
                    </a:lnTo>
                    <a:lnTo>
                      <a:pt x="70" y="111"/>
                    </a:lnTo>
                    <a:lnTo>
                      <a:pt x="66" y="109"/>
                    </a:lnTo>
                    <a:lnTo>
                      <a:pt x="52" y="92"/>
                    </a:lnTo>
                    <a:lnTo>
                      <a:pt x="50" y="86"/>
                    </a:lnTo>
                    <a:lnTo>
                      <a:pt x="52" y="70"/>
                    </a:lnTo>
                    <a:lnTo>
                      <a:pt x="48" y="58"/>
                    </a:lnTo>
                    <a:lnTo>
                      <a:pt x="48" y="50"/>
                    </a:lnTo>
                    <a:lnTo>
                      <a:pt x="52" y="40"/>
                    </a:lnTo>
                    <a:lnTo>
                      <a:pt x="54" y="32"/>
                    </a:lnTo>
                    <a:lnTo>
                      <a:pt x="72" y="6"/>
                    </a:lnTo>
                    <a:lnTo>
                      <a:pt x="72" y="4"/>
                    </a:lnTo>
                    <a:lnTo>
                      <a:pt x="68" y="2"/>
                    </a:lnTo>
                    <a:lnTo>
                      <a:pt x="48" y="0"/>
                    </a:lnTo>
                    <a:lnTo>
                      <a:pt x="30" y="10"/>
                    </a:lnTo>
                    <a:lnTo>
                      <a:pt x="20" y="20"/>
                    </a:lnTo>
                    <a:lnTo>
                      <a:pt x="18" y="26"/>
                    </a:lnTo>
                    <a:lnTo>
                      <a:pt x="16" y="30"/>
                    </a:lnTo>
                    <a:lnTo>
                      <a:pt x="14" y="32"/>
                    </a:lnTo>
                    <a:lnTo>
                      <a:pt x="12" y="38"/>
                    </a:lnTo>
                    <a:lnTo>
                      <a:pt x="14" y="42"/>
                    </a:lnTo>
                    <a:lnTo>
                      <a:pt x="10" y="44"/>
                    </a:lnTo>
                    <a:lnTo>
                      <a:pt x="10" y="50"/>
                    </a:lnTo>
                    <a:lnTo>
                      <a:pt x="12" y="52"/>
                    </a:lnTo>
                    <a:lnTo>
                      <a:pt x="8" y="52"/>
                    </a:lnTo>
                    <a:lnTo>
                      <a:pt x="6" y="58"/>
                    </a:lnTo>
                    <a:lnTo>
                      <a:pt x="4" y="60"/>
                    </a:lnTo>
                    <a:lnTo>
                      <a:pt x="4" y="66"/>
                    </a:lnTo>
                    <a:lnTo>
                      <a:pt x="2" y="70"/>
                    </a:lnTo>
                    <a:lnTo>
                      <a:pt x="4" y="78"/>
                    </a:lnTo>
                    <a:lnTo>
                      <a:pt x="6" y="78"/>
                    </a:lnTo>
                    <a:lnTo>
                      <a:pt x="4" y="80"/>
                    </a:lnTo>
                    <a:lnTo>
                      <a:pt x="0" y="88"/>
                    </a:lnTo>
                    <a:lnTo>
                      <a:pt x="4" y="98"/>
                    </a:lnTo>
                    <a:lnTo>
                      <a:pt x="0" y="101"/>
                    </a:lnTo>
                    <a:lnTo>
                      <a:pt x="0" y="111"/>
                    </a:lnTo>
                    <a:lnTo>
                      <a:pt x="4" y="117"/>
                    </a:lnTo>
                    <a:lnTo>
                      <a:pt x="30" y="121"/>
                    </a:lnTo>
                    <a:lnTo>
                      <a:pt x="36" y="129"/>
                    </a:lnTo>
                    <a:lnTo>
                      <a:pt x="42" y="131"/>
                    </a:lnTo>
                    <a:lnTo>
                      <a:pt x="34" y="133"/>
                    </a:lnTo>
                    <a:lnTo>
                      <a:pt x="28" y="135"/>
                    </a:lnTo>
                    <a:lnTo>
                      <a:pt x="18" y="129"/>
                    </a:lnTo>
                    <a:lnTo>
                      <a:pt x="10" y="127"/>
                    </a:lnTo>
                    <a:lnTo>
                      <a:pt x="12" y="131"/>
                    </a:lnTo>
                    <a:lnTo>
                      <a:pt x="10" y="135"/>
                    </a:lnTo>
                    <a:lnTo>
                      <a:pt x="22" y="153"/>
                    </a:lnTo>
                    <a:lnTo>
                      <a:pt x="30" y="159"/>
                    </a:lnTo>
                    <a:lnTo>
                      <a:pt x="26" y="159"/>
                    </a:lnTo>
                    <a:lnTo>
                      <a:pt x="32" y="161"/>
                    </a:lnTo>
                    <a:lnTo>
                      <a:pt x="32" y="159"/>
                    </a:lnTo>
                    <a:lnTo>
                      <a:pt x="36" y="159"/>
                    </a:lnTo>
                    <a:lnTo>
                      <a:pt x="42" y="161"/>
                    </a:lnTo>
                    <a:lnTo>
                      <a:pt x="48" y="159"/>
                    </a:lnTo>
                    <a:lnTo>
                      <a:pt x="50" y="153"/>
                    </a:lnTo>
                    <a:lnTo>
                      <a:pt x="50" y="161"/>
                    </a:lnTo>
                    <a:lnTo>
                      <a:pt x="54" y="167"/>
                    </a:lnTo>
                    <a:lnTo>
                      <a:pt x="58" y="171"/>
                    </a:lnTo>
                    <a:lnTo>
                      <a:pt x="64" y="173"/>
                    </a:lnTo>
                    <a:lnTo>
                      <a:pt x="68" y="173"/>
                    </a:lnTo>
                    <a:lnTo>
                      <a:pt x="64" y="171"/>
                    </a:lnTo>
                    <a:lnTo>
                      <a:pt x="68" y="169"/>
                    </a:lnTo>
                    <a:lnTo>
                      <a:pt x="92" y="177"/>
                    </a:lnTo>
                    <a:lnTo>
                      <a:pt x="92" y="175"/>
                    </a:lnTo>
                    <a:lnTo>
                      <a:pt x="97" y="173"/>
                    </a:lnTo>
                    <a:lnTo>
                      <a:pt x="107" y="179"/>
                    </a:lnTo>
                    <a:lnTo>
                      <a:pt x="111" y="179"/>
                    </a:lnTo>
                    <a:lnTo>
                      <a:pt x="113" y="177"/>
                    </a:lnTo>
                    <a:lnTo>
                      <a:pt x="111" y="179"/>
                    </a:lnTo>
                    <a:lnTo>
                      <a:pt x="113" y="181"/>
                    </a:lnTo>
                    <a:lnTo>
                      <a:pt x="115" y="177"/>
                    </a:lnTo>
                    <a:lnTo>
                      <a:pt x="119" y="175"/>
                    </a:lnTo>
                    <a:lnTo>
                      <a:pt x="123" y="177"/>
                    </a:lnTo>
                    <a:lnTo>
                      <a:pt x="125" y="183"/>
                    </a:lnTo>
                    <a:lnTo>
                      <a:pt x="129" y="183"/>
                    </a:lnTo>
                    <a:lnTo>
                      <a:pt x="127" y="179"/>
                    </a:lnTo>
                    <a:lnTo>
                      <a:pt x="123" y="173"/>
                    </a:lnTo>
                    <a:lnTo>
                      <a:pt x="117" y="171"/>
                    </a:lnTo>
                    <a:lnTo>
                      <a:pt x="117" y="167"/>
                    </a:lnTo>
                    <a:lnTo>
                      <a:pt x="135" y="173"/>
                    </a:lnTo>
                    <a:lnTo>
                      <a:pt x="139" y="171"/>
                    </a:lnTo>
                    <a:lnTo>
                      <a:pt x="139" y="173"/>
                    </a:lnTo>
                    <a:lnTo>
                      <a:pt x="141" y="173"/>
                    </a:lnTo>
                    <a:lnTo>
                      <a:pt x="145" y="179"/>
                    </a:lnTo>
                    <a:lnTo>
                      <a:pt x="157" y="177"/>
                    </a:lnTo>
                    <a:lnTo>
                      <a:pt x="159" y="173"/>
                    </a:lnTo>
                    <a:lnTo>
                      <a:pt x="153" y="159"/>
                    </a:lnTo>
                    <a:lnTo>
                      <a:pt x="151" y="159"/>
                    </a:lnTo>
                    <a:lnTo>
                      <a:pt x="147" y="157"/>
                    </a:lnTo>
                    <a:lnTo>
                      <a:pt x="151" y="153"/>
                    </a:lnTo>
                    <a:lnTo>
                      <a:pt x="157" y="155"/>
                    </a:lnTo>
                    <a:lnTo>
                      <a:pt x="167" y="165"/>
                    </a:lnTo>
                    <a:lnTo>
                      <a:pt x="167" y="161"/>
                    </a:lnTo>
                    <a:lnTo>
                      <a:pt x="171" y="165"/>
                    </a:lnTo>
                    <a:lnTo>
                      <a:pt x="175" y="163"/>
                    </a:lnTo>
                    <a:lnTo>
                      <a:pt x="175" y="179"/>
                    </a:lnTo>
                    <a:lnTo>
                      <a:pt x="177" y="181"/>
                    </a:lnTo>
                    <a:lnTo>
                      <a:pt x="179" y="177"/>
                    </a:lnTo>
                    <a:lnTo>
                      <a:pt x="181" y="179"/>
                    </a:lnTo>
                    <a:lnTo>
                      <a:pt x="185" y="179"/>
                    </a:lnTo>
                    <a:lnTo>
                      <a:pt x="185" y="181"/>
                    </a:lnTo>
                    <a:lnTo>
                      <a:pt x="185" y="185"/>
                    </a:lnTo>
                    <a:lnTo>
                      <a:pt x="181" y="187"/>
                    </a:lnTo>
                    <a:lnTo>
                      <a:pt x="185" y="187"/>
                    </a:lnTo>
                    <a:lnTo>
                      <a:pt x="201" y="201"/>
                    </a:lnTo>
                    <a:lnTo>
                      <a:pt x="201" y="207"/>
                    </a:lnTo>
                    <a:lnTo>
                      <a:pt x="197" y="213"/>
                    </a:lnTo>
                    <a:lnTo>
                      <a:pt x="191" y="211"/>
                    </a:lnTo>
                    <a:lnTo>
                      <a:pt x="187" y="211"/>
                    </a:lnTo>
                    <a:lnTo>
                      <a:pt x="189" y="217"/>
                    </a:lnTo>
                    <a:lnTo>
                      <a:pt x="189" y="225"/>
                    </a:lnTo>
                    <a:lnTo>
                      <a:pt x="201" y="219"/>
                    </a:lnTo>
                    <a:lnTo>
                      <a:pt x="203" y="215"/>
                    </a:lnTo>
                    <a:lnTo>
                      <a:pt x="207" y="215"/>
                    </a:lnTo>
                    <a:lnTo>
                      <a:pt x="211" y="213"/>
                    </a:lnTo>
                    <a:lnTo>
                      <a:pt x="217" y="211"/>
                    </a:lnTo>
                    <a:lnTo>
                      <a:pt x="221" y="213"/>
                    </a:lnTo>
                    <a:lnTo>
                      <a:pt x="213" y="215"/>
                    </a:lnTo>
                    <a:lnTo>
                      <a:pt x="215" y="215"/>
                    </a:lnTo>
                    <a:lnTo>
                      <a:pt x="213" y="219"/>
                    </a:lnTo>
                    <a:lnTo>
                      <a:pt x="223" y="231"/>
                    </a:lnTo>
                    <a:lnTo>
                      <a:pt x="223" y="229"/>
                    </a:lnTo>
                    <a:lnTo>
                      <a:pt x="223" y="225"/>
                    </a:lnTo>
                    <a:lnTo>
                      <a:pt x="223" y="223"/>
                    </a:lnTo>
                    <a:lnTo>
                      <a:pt x="227" y="225"/>
                    </a:lnTo>
                    <a:lnTo>
                      <a:pt x="227" y="235"/>
                    </a:lnTo>
                    <a:lnTo>
                      <a:pt x="229" y="239"/>
                    </a:lnTo>
                    <a:lnTo>
                      <a:pt x="233" y="241"/>
                    </a:lnTo>
                    <a:lnTo>
                      <a:pt x="235" y="239"/>
                    </a:lnTo>
                    <a:lnTo>
                      <a:pt x="239" y="245"/>
                    </a:lnTo>
                    <a:lnTo>
                      <a:pt x="241" y="255"/>
                    </a:lnTo>
                    <a:lnTo>
                      <a:pt x="243" y="259"/>
                    </a:lnTo>
                    <a:lnTo>
                      <a:pt x="245" y="265"/>
                    </a:lnTo>
                    <a:lnTo>
                      <a:pt x="247" y="267"/>
                    </a:lnTo>
                    <a:lnTo>
                      <a:pt x="247" y="277"/>
                    </a:lnTo>
                    <a:lnTo>
                      <a:pt x="249" y="277"/>
                    </a:lnTo>
                    <a:lnTo>
                      <a:pt x="247" y="281"/>
                    </a:lnTo>
                    <a:lnTo>
                      <a:pt x="245" y="283"/>
                    </a:lnTo>
                    <a:lnTo>
                      <a:pt x="243" y="285"/>
                    </a:lnTo>
                    <a:lnTo>
                      <a:pt x="241" y="287"/>
                    </a:lnTo>
                    <a:lnTo>
                      <a:pt x="241" y="297"/>
                    </a:lnTo>
                    <a:lnTo>
                      <a:pt x="239" y="299"/>
                    </a:lnTo>
                    <a:lnTo>
                      <a:pt x="235" y="299"/>
                    </a:lnTo>
                    <a:lnTo>
                      <a:pt x="219" y="317"/>
                    </a:lnTo>
                    <a:lnTo>
                      <a:pt x="221" y="319"/>
                    </a:lnTo>
                    <a:lnTo>
                      <a:pt x="223" y="325"/>
                    </a:lnTo>
                    <a:lnTo>
                      <a:pt x="227" y="328"/>
                    </a:lnTo>
                    <a:lnTo>
                      <a:pt x="229" y="332"/>
                    </a:lnTo>
                    <a:lnTo>
                      <a:pt x="231" y="334"/>
                    </a:lnTo>
                    <a:lnTo>
                      <a:pt x="231" y="340"/>
                    </a:lnTo>
                    <a:lnTo>
                      <a:pt x="227" y="338"/>
                    </a:lnTo>
                    <a:lnTo>
                      <a:pt x="227" y="340"/>
                    </a:lnTo>
                    <a:lnTo>
                      <a:pt x="223" y="338"/>
                    </a:lnTo>
                    <a:lnTo>
                      <a:pt x="223" y="340"/>
                    </a:lnTo>
                    <a:lnTo>
                      <a:pt x="219" y="340"/>
                    </a:lnTo>
                    <a:lnTo>
                      <a:pt x="215" y="342"/>
                    </a:lnTo>
                    <a:lnTo>
                      <a:pt x="209" y="342"/>
                    </a:lnTo>
                    <a:lnTo>
                      <a:pt x="209" y="346"/>
                    </a:lnTo>
                    <a:lnTo>
                      <a:pt x="207" y="346"/>
                    </a:lnTo>
                    <a:lnTo>
                      <a:pt x="203" y="344"/>
                    </a:lnTo>
                    <a:lnTo>
                      <a:pt x="195" y="346"/>
                    </a:lnTo>
                    <a:lnTo>
                      <a:pt x="189" y="342"/>
                    </a:lnTo>
                    <a:lnTo>
                      <a:pt x="185" y="342"/>
                    </a:lnTo>
                    <a:lnTo>
                      <a:pt x="183" y="342"/>
                    </a:lnTo>
                    <a:lnTo>
                      <a:pt x="181" y="340"/>
                    </a:lnTo>
                    <a:lnTo>
                      <a:pt x="179" y="340"/>
                    </a:lnTo>
                    <a:lnTo>
                      <a:pt x="179" y="344"/>
                    </a:lnTo>
                    <a:lnTo>
                      <a:pt x="177" y="344"/>
                    </a:lnTo>
                    <a:lnTo>
                      <a:pt x="179" y="350"/>
                    </a:lnTo>
                    <a:lnTo>
                      <a:pt x="175" y="350"/>
                    </a:lnTo>
                    <a:lnTo>
                      <a:pt x="171" y="354"/>
                    </a:lnTo>
                    <a:lnTo>
                      <a:pt x="169" y="356"/>
                    </a:lnTo>
                    <a:lnTo>
                      <a:pt x="167" y="358"/>
                    </a:lnTo>
                    <a:lnTo>
                      <a:pt x="167" y="366"/>
                    </a:lnTo>
                    <a:lnTo>
                      <a:pt x="171" y="372"/>
                    </a:lnTo>
                    <a:lnTo>
                      <a:pt x="173" y="374"/>
                    </a:lnTo>
                    <a:lnTo>
                      <a:pt x="175" y="374"/>
                    </a:lnTo>
                    <a:lnTo>
                      <a:pt x="179" y="378"/>
                    </a:lnTo>
                    <a:lnTo>
                      <a:pt x="181" y="378"/>
                    </a:lnTo>
                    <a:lnTo>
                      <a:pt x="187" y="380"/>
                    </a:lnTo>
                    <a:lnTo>
                      <a:pt x="189" y="380"/>
                    </a:lnTo>
                    <a:lnTo>
                      <a:pt x="193" y="378"/>
                    </a:lnTo>
                    <a:lnTo>
                      <a:pt x="193" y="376"/>
                    </a:lnTo>
                    <a:lnTo>
                      <a:pt x="197" y="376"/>
                    </a:lnTo>
                    <a:lnTo>
                      <a:pt x="199" y="374"/>
                    </a:lnTo>
                    <a:lnTo>
                      <a:pt x="199" y="372"/>
                    </a:lnTo>
                    <a:lnTo>
                      <a:pt x="199" y="370"/>
                    </a:lnTo>
                    <a:lnTo>
                      <a:pt x="201" y="368"/>
                    </a:lnTo>
                    <a:lnTo>
                      <a:pt x="205" y="368"/>
                    </a:lnTo>
                    <a:lnTo>
                      <a:pt x="207" y="374"/>
                    </a:lnTo>
                    <a:lnTo>
                      <a:pt x="213" y="374"/>
                    </a:lnTo>
                    <a:lnTo>
                      <a:pt x="217" y="374"/>
                    </a:lnTo>
                    <a:lnTo>
                      <a:pt x="217" y="372"/>
                    </a:lnTo>
                    <a:lnTo>
                      <a:pt x="217" y="370"/>
                    </a:lnTo>
                    <a:lnTo>
                      <a:pt x="217" y="366"/>
                    </a:lnTo>
                    <a:lnTo>
                      <a:pt x="213" y="366"/>
                    </a:lnTo>
                    <a:lnTo>
                      <a:pt x="213" y="362"/>
                    </a:lnTo>
                    <a:lnTo>
                      <a:pt x="215" y="360"/>
                    </a:lnTo>
                    <a:lnTo>
                      <a:pt x="217" y="360"/>
                    </a:lnTo>
                    <a:lnTo>
                      <a:pt x="217" y="364"/>
                    </a:lnTo>
                    <a:lnTo>
                      <a:pt x="219" y="362"/>
                    </a:lnTo>
                    <a:lnTo>
                      <a:pt x="219" y="366"/>
                    </a:lnTo>
                    <a:lnTo>
                      <a:pt x="221" y="368"/>
                    </a:lnTo>
                    <a:lnTo>
                      <a:pt x="223" y="366"/>
                    </a:lnTo>
                    <a:lnTo>
                      <a:pt x="225" y="366"/>
                    </a:lnTo>
                    <a:lnTo>
                      <a:pt x="227" y="366"/>
                    </a:lnTo>
                    <a:lnTo>
                      <a:pt x="229" y="368"/>
                    </a:lnTo>
                    <a:lnTo>
                      <a:pt x="231" y="368"/>
                    </a:lnTo>
                    <a:lnTo>
                      <a:pt x="233" y="368"/>
                    </a:lnTo>
                    <a:lnTo>
                      <a:pt x="235" y="370"/>
                    </a:lnTo>
                    <a:lnTo>
                      <a:pt x="233" y="372"/>
                    </a:lnTo>
                    <a:lnTo>
                      <a:pt x="235" y="378"/>
                    </a:lnTo>
                    <a:lnTo>
                      <a:pt x="237" y="378"/>
                    </a:lnTo>
                    <a:lnTo>
                      <a:pt x="239" y="382"/>
                    </a:lnTo>
                    <a:lnTo>
                      <a:pt x="239" y="384"/>
                    </a:lnTo>
                    <a:lnTo>
                      <a:pt x="239" y="386"/>
                    </a:lnTo>
                    <a:lnTo>
                      <a:pt x="241" y="386"/>
                    </a:lnTo>
                    <a:lnTo>
                      <a:pt x="241" y="388"/>
                    </a:lnTo>
                    <a:lnTo>
                      <a:pt x="243" y="388"/>
                    </a:lnTo>
                    <a:lnTo>
                      <a:pt x="245" y="394"/>
                    </a:lnTo>
                    <a:lnTo>
                      <a:pt x="247" y="394"/>
                    </a:lnTo>
                    <a:lnTo>
                      <a:pt x="249" y="392"/>
                    </a:lnTo>
                    <a:lnTo>
                      <a:pt x="251" y="392"/>
                    </a:lnTo>
                    <a:lnTo>
                      <a:pt x="251" y="394"/>
                    </a:lnTo>
                    <a:lnTo>
                      <a:pt x="251" y="398"/>
                    </a:lnTo>
                    <a:lnTo>
                      <a:pt x="253" y="398"/>
                    </a:lnTo>
                    <a:lnTo>
                      <a:pt x="253" y="396"/>
                    </a:lnTo>
                    <a:lnTo>
                      <a:pt x="255" y="392"/>
                    </a:lnTo>
                    <a:lnTo>
                      <a:pt x="259" y="396"/>
                    </a:lnTo>
                    <a:lnTo>
                      <a:pt x="259" y="398"/>
                    </a:lnTo>
                    <a:lnTo>
                      <a:pt x="261" y="400"/>
                    </a:lnTo>
                    <a:lnTo>
                      <a:pt x="263" y="400"/>
                    </a:lnTo>
                    <a:lnTo>
                      <a:pt x="259" y="404"/>
                    </a:lnTo>
                    <a:lnTo>
                      <a:pt x="257" y="406"/>
                    </a:lnTo>
                    <a:lnTo>
                      <a:pt x="253" y="402"/>
                    </a:lnTo>
                    <a:lnTo>
                      <a:pt x="259" y="414"/>
                    </a:lnTo>
                    <a:lnTo>
                      <a:pt x="261" y="416"/>
                    </a:lnTo>
                    <a:lnTo>
                      <a:pt x="265" y="418"/>
                    </a:lnTo>
                    <a:lnTo>
                      <a:pt x="273" y="422"/>
                    </a:lnTo>
                    <a:lnTo>
                      <a:pt x="273" y="424"/>
                    </a:lnTo>
                    <a:lnTo>
                      <a:pt x="275" y="424"/>
                    </a:lnTo>
                    <a:lnTo>
                      <a:pt x="279" y="426"/>
                    </a:lnTo>
                    <a:lnTo>
                      <a:pt x="281" y="424"/>
                    </a:lnTo>
                    <a:lnTo>
                      <a:pt x="283" y="422"/>
                    </a:lnTo>
                    <a:lnTo>
                      <a:pt x="283" y="426"/>
                    </a:lnTo>
                    <a:lnTo>
                      <a:pt x="285" y="426"/>
                    </a:lnTo>
                    <a:lnTo>
                      <a:pt x="287" y="424"/>
                    </a:lnTo>
                    <a:lnTo>
                      <a:pt x="289" y="426"/>
                    </a:lnTo>
                    <a:lnTo>
                      <a:pt x="291" y="424"/>
                    </a:lnTo>
                    <a:lnTo>
                      <a:pt x="289" y="428"/>
                    </a:lnTo>
                    <a:lnTo>
                      <a:pt x="291" y="430"/>
                    </a:lnTo>
                    <a:lnTo>
                      <a:pt x="293" y="430"/>
                    </a:lnTo>
                    <a:lnTo>
                      <a:pt x="293" y="434"/>
                    </a:lnTo>
                    <a:lnTo>
                      <a:pt x="295" y="436"/>
                    </a:lnTo>
                    <a:lnTo>
                      <a:pt x="299" y="438"/>
                    </a:lnTo>
                    <a:lnTo>
                      <a:pt x="299" y="434"/>
                    </a:lnTo>
                    <a:lnTo>
                      <a:pt x="299" y="438"/>
                    </a:lnTo>
                    <a:lnTo>
                      <a:pt x="301" y="438"/>
                    </a:lnTo>
                    <a:lnTo>
                      <a:pt x="303" y="440"/>
                    </a:lnTo>
                    <a:lnTo>
                      <a:pt x="305" y="442"/>
                    </a:lnTo>
                    <a:lnTo>
                      <a:pt x="307" y="442"/>
                    </a:lnTo>
                    <a:lnTo>
                      <a:pt x="309" y="444"/>
                    </a:lnTo>
                    <a:lnTo>
                      <a:pt x="315" y="444"/>
                    </a:lnTo>
                    <a:lnTo>
                      <a:pt x="317" y="446"/>
                    </a:lnTo>
                    <a:lnTo>
                      <a:pt x="318" y="448"/>
                    </a:lnTo>
                    <a:lnTo>
                      <a:pt x="320" y="448"/>
                    </a:lnTo>
                    <a:lnTo>
                      <a:pt x="322" y="448"/>
                    </a:lnTo>
                    <a:lnTo>
                      <a:pt x="326" y="446"/>
                    </a:lnTo>
                    <a:lnTo>
                      <a:pt x="332" y="454"/>
                    </a:lnTo>
                    <a:lnTo>
                      <a:pt x="338" y="452"/>
                    </a:lnTo>
                    <a:lnTo>
                      <a:pt x="336" y="450"/>
                    </a:lnTo>
                    <a:lnTo>
                      <a:pt x="336" y="448"/>
                    </a:lnTo>
                    <a:lnTo>
                      <a:pt x="336" y="446"/>
                    </a:lnTo>
                    <a:lnTo>
                      <a:pt x="336" y="444"/>
                    </a:lnTo>
                    <a:lnTo>
                      <a:pt x="336" y="442"/>
                    </a:lnTo>
                    <a:lnTo>
                      <a:pt x="336" y="440"/>
                    </a:lnTo>
                    <a:lnTo>
                      <a:pt x="326" y="428"/>
                    </a:lnTo>
                    <a:lnTo>
                      <a:pt x="324" y="428"/>
                    </a:lnTo>
                    <a:lnTo>
                      <a:pt x="318" y="424"/>
                    </a:lnTo>
                    <a:lnTo>
                      <a:pt x="318" y="420"/>
                    </a:lnTo>
                    <a:lnTo>
                      <a:pt x="315" y="418"/>
                    </a:lnTo>
                    <a:lnTo>
                      <a:pt x="315" y="416"/>
                    </a:lnTo>
                    <a:lnTo>
                      <a:pt x="313" y="416"/>
                    </a:lnTo>
                    <a:lnTo>
                      <a:pt x="311" y="412"/>
                    </a:lnTo>
                    <a:lnTo>
                      <a:pt x="309" y="412"/>
                    </a:lnTo>
                    <a:lnTo>
                      <a:pt x="297" y="396"/>
                    </a:lnTo>
                    <a:lnTo>
                      <a:pt x="301" y="396"/>
                    </a:lnTo>
                    <a:lnTo>
                      <a:pt x="311" y="404"/>
                    </a:lnTo>
                    <a:lnTo>
                      <a:pt x="313" y="404"/>
                    </a:lnTo>
                    <a:lnTo>
                      <a:pt x="313" y="402"/>
                    </a:lnTo>
                    <a:lnTo>
                      <a:pt x="315" y="402"/>
                    </a:lnTo>
                    <a:lnTo>
                      <a:pt x="320" y="410"/>
                    </a:lnTo>
                    <a:lnTo>
                      <a:pt x="322" y="412"/>
                    </a:lnTo>
                    <a:lnTo>
                      <a:pt x="326" y="412"/>
                    </a:lnTo>
                    <a:lnTo>
                      <a:pt x="328" y="418"/>
                    </a:lnTo>
                    <a:lnTo>
                      <a:pt x="336" y="418"/>
                    </a:lnTo>
                    <a:lnTo>
                      <a:pt x="338" y="422"/>
                    </a:lnTo>
                    <a:lnTo>
                      <a:pt x="340" y="420"/>
                    </a:lnTo>
                    <a:lnTo>
                      <a:pt x="342" y="422"/>
                    </a:lnTo>
                    <a:lnTo>
                      <a:pt x="344" y="422"/>
                    </a:lnTo>
                    <a:lnTo>
                      <a:pt x="346" y="420"/>
                    </a:lnTo>
                    <a:lnTo>
                      <a:pt x="346" y="422"/>
                    </a:lnTo>
                    <a:lnTo>
                      <a:pt x="348" y="424"/>
                    </a:lnTo>
                    <a:lnTo>
                      <a:pt x="350" y="424"/>
                    </a:lnTo>
                    <a:lnTo>
                      <a:pt x="350" y="426"/>
                    </a:lnTo>
                    <a:lnTo>
                      <a:pt x="350" y="428"/>
                    </a:lnTo>
                    <a:lnTo>
                      <a:pt x="348" y="428"/>
                    </a:lnTo>
                    <a:lnTo>
                      <a:pt x="352" y="430"/>
                    </a:lnTo>
                    <a:lnTo>
                      <a:pt x="354" y="432"/>
                    </a:lnTo>
                    <a:lnTo>
                      <a:pt x="356" y="432"/>
                    </a:lnTo>
                    <a:lnTo>
                      <a:pt x="352" y="422"/>
                    </a:lnTo>
                    <a:lnTo>
                      <a:pt x="352" y="420"/>
                    </a:lnTo>
                    <a:lnTo>
                      <a:pt x="354" y="422"/>
                    </a:lnTo>
                    <a:lnTo>
                      <a:pt x="356" y="424"/>
                    </a:lnTo>
                    <a:lnTo>
                      <a:pt x="360" y="424"/>
                    </a:lnTo>
                    <a:lnTo>
                      <a:pt x="360" y="422"/>
                    </a:lnTo>
                    <a:lnTo>
                      <a:pt x="360" y="420"/>
                    </a:lnTo>
                    <a:lnTo>
                      <a:pt x="358" y="420"/>
                    </a:lnTo>
                    <a:lnTo>
                      <a:pt x="358" y="418"/>
                    </a:lnTo>
                    <a:lnTo>
                      <a:pt x="354" y="418"/>
                    </a:lnTo>
                    <a:lnTo>
                      <a:pt x="352" y="410"/>
                    </a:lnTo>
                    <a:lnTo>
                      <a:pt x="352" y="404"/>
                    </a:lnTo>
                    <a:lnTo>
                      <a:pt x="358" y="410"/>
                    </a:lnTo>
                    <a:lnTo>
                      <a:pt x="358" y="408"/>
                    </a:lnTo>
                    <a:lnTo>
                      <a:pt x="358" y="406"/>
                    </a:lnTo>
                    <a:lnTo>
                      <a:pt x="358" y="404"/>
                    </a:lnTo>
                    <a:lnTo>
                      <a:pt x="360" y="396"/>
                    </a:lnTo>
                    <a:lnTo>
                      <a:pt x="358" y="394"/>
                    </a:lnTo>
                    <a:lnTo>
                      <a:pt x="356" y="386"/>
                    </a:lnTo>
                    <a:lnTo>
                      <a:pt x="354" y="386"/>
                    </a:lnTo>
                    <a:lnTo>
                      <a:pt x="348" y="382"/>
                    </a:lnTo>
                    <a:lnTo>
                      <a:pt x="348" y="378"/>
                    </a:lnTo>
                    <a:lnTo>
                      <a:pt x="352" y="378"/>
                    </a:lnTo>
                    <a:lnTo>
                      <a:pt x="352" y="372"/>
                    </a:lnTo>
                    <a:lnTo>
                      <a:pt x="352" y="368"/>
                    </a:lnTo>
                    <a:lnTo>
                      <a:pt x="348" y="370"/>
                    </a:lnTo>
                    <a:lnTo>
                      <a:pt x="348" y="368"/>
                    </a:lnTo>
                    <a:lnTo>
                      <a:pt x="348" y="366"/>
                    </a:lnTo>
                    <a:lnTo>
                      <a:pt x="346" y="364"/>
                    </a:lnTo>
                    <a:lnTo>
                      <a:pt x="342" y="368"/>
                    </a:lnTo>
                    <a:lnTo>
                      <a:pt x="342" y="360"/>
                    </a:lnTo>
                    <a:lnTo>
                      <a:pt x="338" y="360"/>
                    </a:lnTo>
                    <a:lnTo>
                      <a:pt x="334" y="362"/>
                    </a:lnTo>
                    <a:lnTo>
                      <a:pt x="332" y="362"/>
                    </a:lnTo>
                    <a:lnTo>
                      <a:pt x="336" y="358"/>
                    </a:lnTo>
                    <a:lnTo>
                      <a:pt x="334" y="358"/>
                    </a:lnTo>
                    <a:lnTo>
                      <a:pt x="330" y="356"/>
                    </a:lnTo>
                    <a:lnTo>
                      <a:pt x="328" y="358"/>
                    </a:lnTo>
                    <a:lnTo>
                      <a:pt x="328" y="362"/>
                    </a:lnTo>
                    <a:lnTo>
                      <a:pt x="326" y="356"/>
                    </a:lnTo>
                    <a:lnTo>
                      <a:pt x="324" y="354"/>
                    </a:lnTo>
                    <a:lnTo>
                      <a:pt x="324" y="348"/>
                    </a:lnTo>
                    <a:lnTo>
                      <a:pt x="320" y="348"/>
                    </a:lnTo>
                    <a:lnTo>
                      <a:pt x="320" y="346"/>
                    </a:lnTo>
                    <a:lnTo>
                      <a:pt x="322" y="344"/>
                    </a:lnTo>
                    <a:lnTo>
                      <a:pt x="320" y="342"/>
                    </a:lnTo>
                    <a:lnTo>
                      <a:pt x="322" y="342"/>
                    </a:lnTo>
                    <a:lnTo>
                      <a:pt x="318" y="340"/>
                    </a:lnTo>
                    <a:lnTo>
                      <a:pt x="318" y="336"/>
                    </a:lnTo>
                    <a:lnTo>
                      <a:pt x="320" y="334"/>
                    </a:lnTo>
                    <a:lnTo>
                      <a:pt x="317" y="334"/>
                    </a:lnTo>
                    <a:lnTo>
                      <a:pt x="311" y="336"/>
                    </a:lnTo>
                    <a:lnTo>
                      <a:pt x="311" y="334"/>
                    </a:lnTo>
                    <a:lnTo>
                      <a:pt x="313" y="330"/>
                    </a:lnTo>
                    <a:lnTo>
                      <a:pt x="311" y="326"/>
                    </a:lnTo>
                    <a:lnTo>
                      <a:pt x="313" y="325"/>
                    </a:lnTo>
                    <a:lnTo>
                      <a:pt x="315" y="326"/>
                    </a:lnTo>
                    <a:lnTo>
                      <a:pt x="318" y="325"/>
                    </a:lnTo>
                    <a:lnTo>
                      <a:pt x="322" y="325"/>
                    </a:lnTo>
                    <a:lnTo>
                      <a:pt x="320" y="319"/>
                    </a:lnTo>
                    <a:lnTo>
                      <a:pt x="317" y="317"/>
                    </a:lnTo>
                    <a:lnTo>
                      <a:pt x="311" y="315"/>
                    </a:lnTo>
                    <a:lnTo>
                      <a:pt x="311" y="313"/>
                    </a:lnTo>
                    <a:lnTo>
                      <a:pt x="309" y="309"/>
                    </a:lnTo>
                    <a:lnTo>
                      <a:pt x="313" y="309"/>
                    </a:lnTo>
                    <a:lnTo>
                      <a:pt x="311" y="307"/>
                    </a:lnTo>
                    <a:lnTo>
                      <a:pt x="313" y="307"/>
                    </a:lnTo>
                    <a:lnTo>
                      <a:pt x="318" y="311"/>
                    </a:lnTo>
                    <a:lnTo>
                      <a:pt x="320" y="311"/>
                    </a:lnTo>
                    <a:lnTo>
                      <a:pt x="318" y="307"/>
                    </a:lnTo>
                    <a:lnTo>
                      <a:pt x="320" y="307"/>
                    </a:lnTo>
                    <a:lnTo>
                      <a:pt x="318" y="303"/>
                    </a:lnTo>
                    <a:lnTo>
                      <a:pt x="318" y="301"/>
                    </a:lnTo>
                    <a:lnTo>
                      <a:pt x="322" y="303"/>
                    </a:lnTo>
                    <a:lnTo>
                      <a:pt x="324" y="305"/>
                    </a:lnTo>
                    <a:lnTo>
                      <a:pt x="326" y="309"/>
                    </a:lnTo>
                    <a:lnTo>
                      <a:pt x="324" y="311"/>
                    </a:lnTo>
                    <a:lnTo>
                      <a:pt x="328" y="311"/>
                    </a:lnTo>
                    <a:lnTo>
                      <a:pt x="338" y="319"/>
                    </a:lnTo>
                    <a:lnTo>
                      <a:pt x="340" y="325"/>
                    </a:lnTo>
                    <a:lnTo>
                      <a:pt x="344" y="325"/>
                    </a:lnTo>
                    <a:lnTo>
                      <a:pt x="346" y="323"/>
                    </a:lnTo>
                    <a:lnTo>
                      <a:pt x="346" y="326"/>
                    </a:lnTo>
                    <a:lnTo>
                      <a:pt x="348" y="334"/>
                    </a:lnTo>
                    <a:lnTo>
                      <a:pt x="352" y="340"/>
                    </a:lnTo>
                    <a:lnTo>
                      <a:pt x="356" y="338"/>
                    </a:lnTo>
                    <a:lnTo>
                      <a:pt x="358" y="342"/>
                    </a:lnTo>
                    <a:lnTo>
                      <a:pt x="356" y="346"/>
                    </a:lnTo>
                    <a:lnTo>
                      <a:pt x="358" y="350"/>
                    </a:lnTo>
                    <a:lnTo>
                      <a:pt x="362" y="348"/>
                    </a:lnTo>
                    <a:lnTo>
                      <a:pt x="364" y="354"/>
                    </a:lnTo>
                    <a:lnTo>
                      <a:pt x="368" y="350"/>
                    </a:lnTo>
                    <a:lnTo>
                      <a:pt x="370" y="356"/>
                    </a:lnTo>
                    <a:lnTo>
                      <a:pt x="372" y="358"/>
                    </a:lnTo>
                    <a:lnTo>
                      <a:pt x="372" y="356"/>
                    </a:lnTo>
                    <a:lnTo>
                      <a:pt x="374" y="346"/>
                    </a:lnTo>
                    <a:lnTo>
                      <a:pt x="376" y="346"/>
                    </a:lnTo>
                    <a:lnTo>
                      <a:pt x="374" y="334"/>
                    </a:lnTo>
                    <a:lnTo>
                      <a:pt x="374" y="330"/>
                    </a:lnTo>
                    <a:lnTo>
                      <a:pt x="380" y="336"/>
                    </a:lnTo>
                    <a:lnTo>
                      <a:pt x="384" y="336"/>
                    </a:lnTo>
                    <a:lnTo>
                      <a:pt x="386" y="330"/>
                    </a:lnTo>
                    <a:lnTo>
                      <a:pt x="388" y="328"/>
                    </a:lnTo>
                    <a:lnTo>
                      <a:pt x="388" y="323"/>
                    </a:lnTo>
                    <a:lnTo>
                      <a:pt x="392" y="321"/>
                    </a:lnTo>
                    <a:lnTo>
                      <a:pt x="390" y="319"/>
                    </a:lnTo>
                    <a:lnTo>
                      <a:pt x="386" y="319"/>
                    </a:lnTo>
                    <a:lnTo>
                      <a:pt x="386" y="317"/>
                    </a:lnTo>
                    <a:lnTo>
                      <a:pt x="388" y="317"/>
                    </a:lnTo>
                    <a:lnTo>
                      <a:pt x="390" y="313"/>
                    </a:lnTo>
                    <a:lnTo>
                      <a:pt x="386" y="311"/>
                    </a:lnTo>
                    <a:lnTo>
                      <a:pt x="388" y="311"/>
                    </a:lnTo>
                    <a:lnTo>
                      <a:pt x="394" y="313"/>
                    </a:lnTo>
                    <a:lnTo>
                      <a:pt x="398" y="315"/>
                    </a:lnTo>
                    <a:lnTo>
                      <a:pt x="400" y="311"/>
                    </a:lnTo>
                    <a:lnTo>
                      <a:pt x="396" y="309"/>
                    </a:lnTo>
                    <a:lnTo>
                      <a:pt x="398" y="305"/>
                    </a:lnTo>
                    <a:lnTo>
                      <a:pt x="400" y="305"/>
                    </a:lnTo>
                    <a:lnTo>
                      <a:pt x="402" y="301"/>
                    </a:lnTo>
                    <a:lnTo>
                      <a:pt x="400" y="297"/>
                    </a:lnTo>
                    <a:lnTo>
                      <a:pt x="396" y="291"/>
                    </a:lnTo>
                    <a:lnTo>
                      <a:pt x="394" y="291"/>
                    </a:lnTo>
                    <a:lnTo>
                      <a:pt x="392" y="289"/>
                    </a:lnTo>
                    <a:lnTo>
                      <a:pt x="388" y="289"/>
                    </a:lnTo>
                    <a:lnTo>
                      <a:pt x="386" y="287"/>
                    </a:lnTo>
                    <a:lnTo>
                      <a:pt x="382" y="289"/>
                    </a:lnTo>
                    <a:lnTo>
                      <a:pt x="376" y="291"/>
                    </a:lnTo>
                    <a:lnTo>
                      <a:pt x="376" y="283"/>
                    </a:lnTo>
                    <a:lnTo>
                      <a:pt x="380" y="281"/>
                    </a:lnTo>
                    <a:lnTo>
                      <a:pt x="380" y="277"/>
                    </a:lnTo>
                    <a:lnTo>
                      <a:pt x="376" y="277"/>
                    </a:lnTo>
                    <a:lnTo>
                      <a:pt x="374" y="279"/>
                    </a:lnTo>
                    <a:lnTo>
                      <a:pt x="366" y="281"/>
                    </a:lnTo>
                    <a:lnTo>
                      <a:pt x="364" y="279"/>
                    </a:lnTo>
                    <a:lnTo>
                      <a:pt x="366" y="277"/>
                    </a:lnTo>
                    <a:lnTo>
                      <a:pt x="362" y="277"/>
                    </a:lnTo>
                    <a:lnTo>
                      <a:pt x="364" y="275"/>
                    </a:lnTo>
                    <a:lnTo>
                      <a:pt x="366" y="275"/>
                    </a:lnTo>
                    <a:lnTo>
                      <a:pt x="366" y="273"/>
                    </a:lnTo>
                    <a:lnTo>
                      <a:pt x="360" y="261"/>
                    </a:lnTo>
                    <a:lnTo>
                      <a:pt x="356" y="257"/>
                    </a:lnTo>
                    <a:lnTo>
                      <a:pt x="352" y="259"/>
                    </a:lnTo>
                    <a:lnTo>
                      <a:pt x="350" y="257"/>
                    </a:lnTo>
                    <a:lnTo>
                      <a:pt x="350" y="255"/>
                    </a:lnTo>
                    <a:lnTo>
                      <a:pt x="352" y="253"/>
                    </a:lnTo>
                    <a:lnTo>
                      <a:pt x="352" y="249"/>
                    </a:lnTo>
                    <a:lnTo>
                      <a:pt x="342" y="251"/>
                    </a:lnTo>
                    <a:lnTo>
                      <a:pt x="338" y="255"/>
                    </a:lnTo>
                    <a:lnTo>
                      <a:pt x="336" y="251"/>
                    </a:lnTo>
                    <a:lnTo>
                      <a:pt x="334" y="251"/>
                    </a:lnTo>
                    <a:lnTo>
                      <a:pt x="334" y="249"/>
                    </a:lnTo>
                    <a:lnTo>
                      <a:pt x="336" y="247"/>
                    </a:lnTo>
                    <a:lnTo>
                      <a:pt x="334" y="243"/>
                    </a:lnTo>
                    <a:lnTo>
                      <a:pt x="326" y="243"/>
                    </a:lnTo>
                    <a:lnTo>
                      <a:pt x="328" y="237"/>
                    </a:lnTo>
                    <a:lnTo>
                      <a:pt x="326" y="235"/>
                    </a:lnTo>
                    <a:lnTo>
                      <a:pt x="307" y="229"/>
                    </a:lnTo>
                    <a:lnTo>
                      <a:pt x="305" y="227"/>
                    </a:lnTo>
                    <a:lnTo>
                      <a:pt x="311" y="227"/>
                    </a:lnTo>
                    <a:lnTo>
                      <a:pt x="311" y="225"/>
                    </a:lnTo>
                    <a:lnTo>
                      <a:pt x="315" y="225"/>
                    </a:lnTo>
                    <a:lnTo>
                      <a:pt x="313" y="223"/>
                    </a:lnTo>
                    <a:lnTo>
                      <a:pt x="313" y="221"/>
                    </a:lnTo>
                    <a:lnTo>
                      <a:pt x="309" y="217"/>
                    </a:lnTo>
                    <a:lnTo>
                      <a:pt x="309" y="215"/>
                    </a:lnTo>
                    <a:lnTo>
                      <a:pt x="313" y="215"/>
                    </a:lnTo>
                    <a:lnTo>
                      <a:pt x="313" y="213"/>
                    </a:lnTo>
                    <a:lnTo>
                      <a:pt x="307" y="207"/>
                    </a:lnTo>
                    <a:lnTo>
                      <a:pt x="303" y="207"/>
                    </a:lnTo>
                    <a:lnTo>
                      <a:pt x="303" y="205"/>
                    </a:lnTo>
                    <a:lnTo>
                      <a:pt x="307" y="205"/>
                    </a:lnTo>
                    <a:lnTo>
                      <a:pt x="309" y="205"/>
                    </a:lnTo>
                    <a:lnTo>
                      <a:pt x="311" y="205"/>
                    </a:lnTo>
                    <a:lnTo>
                      <a:pt x="309" y="201"/>
                    </a:lnTo>
                    <a:lnTo>
                      <a:pt x="318" y="207"/>
                    </a:lnTo>
                    <a:lnTo>
                      <a:pt x="322" y="207"/>
                    </a:lnTo>
                    <a:lnTo>
                      <a:pt x="326" y="205"/>
                    </a:lnTo>
                    <a:lnTo>
                      <a:pt x="330" y="207"/>
                    </a:lnTo>
                    <a:lnTo>
                      <a:pt x="330" y="205"/>
                    </a:lnTo>
                    <a:lnTo>
                      <a:pt x="330" y="201"/>
                    </a:lnTo>
                    <a:lnTo>
                      <a:pt x="322" y="195"/>
                    </a:lnTo>
                    <a:lnTo>
                      <a:pt x="313" y="195"/>
                    </a:lnTo>
                    <a:lnTo>
                      <a:pt x="309" y="193"/>
                    </a:lnTo>
                    <a:lnTo>
                      <a:pt x="307" y="195"/>
                    </a:lnTo>
                    <a:lnTo>
                      <a:pt x="303" y="191"/>
                    </a:lnTo>
                    <a:lnTo>
                      <a:pt x="301" y="189"/>
                    </a:lnTo>
                    <a:lnTo>
                      <a:pt x="299" y="191"/>
                    </a:lnTo>
                    <a:lnTo>
                      <a:pt x="301" y="187"/>
                    </a:lnTo>
                    <a:lnTo>
                      <a:pt x="307" y="187"/>
                    </a:lnTo>
                    <a:lnTo>
                      <a:pt x="311" y="185"/>
                    </a:lnTo>
                    <a:lnTo>
                      <a:pt x="313" y="183"/>
                    </a:lnTo>
                    <a:lnTo>
                      <a:pt x="317" y="181"/>
                    </a:lnTo>
                    <a:lnTo>
                      <a:pt x="320" y="183"/>
                    </a:lnTo>
                    <a:lnTo>
                      <a:pt x="322" y="179"/>
                    </a:lnTo>
                    <a:lnTo>
                      <a:pt x="313" y="163"/>
                    </a:lnTo>
                    <a:lnTo>
                      <a:pt x="309" y="161"/>
                    </a:lnTo>
                    <a:lnTo>
                      <a:pt x="307" y="165"/>
                    </a:lnTo>
                    <a:lnTo>
                      <a:pt x="307" y="167"/>
                    </a:lnTo>
                    <a:lnTo>
                      <a:pt x="303" y="171"/>
                    </a:lnTo>
                    <a:lnTo>
                      <a:pt x="301" y="175"/>
                    </a:lnTo>
                    <a:lnTo>
                      <a:pt x="297" y="175"/>
                    </a:lnTo>
                    <a:lnTo>
                      <a:pt x="301" y="167"/>
                    </a:lnTo>
                    <a:lnTo>
                      <a:pt x="301" y="165"/>
                    </a:lnTo>
                    <a:lnTo>
                      <a:pt x="291" y="165"/>
                    </a:lnTo>
                    <a:lnTo>
                      <a:pt x="289" y="167"/>
                    </a:lnTo>
                    <a:lnTo>
                      <a:pt x="287" y="165"/>
                    </a:lnTo>
                    <a:lnTo>
                      <a:pt x="291" y="163"/>
                    </a:lnTo>
                    <a:lnTo>
                      <a:pt x="299" y="159"/>
                    </a:lnTo>
                    <a:lnTo>
                      <a:pt x="301" y="153"/>
                    </a:lnTo>
                    <a:lnTo>
                      <a:pt x="303" y="157"/>
                    </a:lnTo>
                    <a:lnTo>
                      <a:pt x="303" y="149"/>
                    </a:lnTo>
                    <a:lnTo>
                      <a:pt x="295" y="145"/>
                    </a:lnTo>
                    <a:lnTo>
                      <a:pt x="291" y="143"/>
                    </a:lnTo>
                    <a:lnTo>
                      <a:pt x="289" y="141"/>
                    </a:lnTo>
                    <a:lnTo>
                      <a:pt x="283" y="143"/>
                    </a:lnTo>
                    <a:lnTo>
                      <a:pt x="281" y="147"/>
                    </a:lnTo>
                    <a:lnTo>
                      <a:pt x="279" y="149"/>
                    </a:lnTo>
                    <a:lnTo>
                      <a:pt x="277" y="151"/>
                    </a:lnTo>
                    <a:lnTo>
                      <a:pt x="277" y="145"/>
                    </a:lnTo>
                    <a:lnTo>
                      <a:pt x="281" y="143"/>
                    </a:lnTo>
                    <a:lnTo>
                      <a:pt x="283" y="137"/>
                    </a:lnTo>
                    <a:lnTo>
                      <a:pt x="281" y="139"/>
                    </a:lnTo>
                    <a:lnTo>
                      <a:pt x="279" y="141"/>
                    </a:lnTo>
                    <a:lnTo>
                      <a:pt x="275" y="143"/>
                    </a:lnTo>
                    <a:lnTo>
                      <a:pt x="269" y="145"/>
                    </a:lnTo>
                    <a:lnTo>
                      <a:pt x="271" y="143"/>
                    </a:lnTo>
                    <a:lnTo>
                      <a:pt x="275" y="133"/>
                    </a:lnTo>
                    <a:lnTo>
                      <a:pt x="273" y="129"/>
                    </a:lnTo>
                    <a:lnTo>
                      <a:pt x="271" y="129"/>
                    </a:lnTo>
                    <a:lnTo>
                      <a:pt x="267" y="131"/>
                    </a:lnTo>
                    <a:lnTo>
                      <a:pt x="263" y="133"/>
                    </a:lnTo>
                    <a:lnTo>
                      <a:pt x="261" y="129"/>
                    </a:lnTo>
                    <a:lnTo>
                      <a:pt x="253" y="129"/>
                    </a:lnTo>
                    <a:lnTo>
                      <a:pt x="259" y="127"/>
                    </a:lnTo>
                    <a:lnTo>
                      <a:pt x="263" y="127"/>
                    </a:lnTo>
                    <a:close/>
                  </a:path>
                </a:pathLst>
              </a:custGeom>
              <a:solidFill>
                <a:srgbClr val="0071B4">
                  <a:alpha val="34901"/>
                </a:srgbClr>
              </a:solidFill>
              <a:ln w="9525">
                <a:noFill/>
                <a:round/>
                <a:headEnd/>
                <a:tailEnd/>
              </a:ln>
            </p:spPr>
            <p:txBody>
              <a:bodyPr/>
              <a:lstStyle/>
              <a:p>
                <a:endParaRPr lang="en-US"/>
              </a:p>
            </p:txBody>
          </p:sp>
          <p:sp>
            <p:nvSpPr>
              <p:cNvPr id="14008" name="Freeform 61"/>
              <p:cNvSpPr>
                <a:spLocks/>
              </p:cNvSpPr>
              <p:nvPr/>
            </p:nvSpPr>
            <p:spPr bwMode="auto">
              <a:xfrm>
                <a:off x="1658" y="1887"/>
                <a:ext cx="16" cy="15"/>
              </a:xfrm>
              <a:custGeom>
                <a:avLst/>
                <a:gdLst>
                  <a:gd name="T0" fmla="*/ 6 w 16"/>
                  <a:gd name="T1" fmla="*/ 9 h 15"/>
                  <a:gd name="T2" fmla="*/ 8 w 16"/>
                  <a:gd name="T3" fmla="*/ 11 h 15"/>
                  <a:gd name="T4" fmla="*/ 10 w 16"/>
                  <a:gd name="T5" fmla="*/ 15 h 15"/>
                  <a:gd name="T6" fmla="*/ 16 w 16"/>
                  <a:gd name="T7" fmla="*/ 15 h 15"/>
                  <a:gd name="T8" fmla="*/ 16 w 16"/>
                  <a:gd name="T9" fmla="*/ 13 h 15"/>
                  <a:gd name="T10" fmla="*/ 14 w 16"/>
                  <a:gd name="T11" fmla="*/ 11 h 15"/>
                  <a:gd name="T12" fmla="*/ 12 w 16"/>
                  <a:gd name="T13" fmla="*/ 11 h 15"/>
                  <a:gd name="T14" fmla="*/ 10 w 16"/>
                  <a:gd name="T15" fmla="*/ 6 h 15"/>
                  <a:gd name="T16" fmla="*/ 10 w 16"/>
                  <a:gd name="T17" fmla="*/ 6 h 15"/>
                  <a:gd name="T18" fmla="*/ 8 w 16"/>
                  <a:gd name="T19" fmla="*/ 4 h 15"/>
                  <a:gd name="T20" fmla="*/ 4 w 16"/>
                  <a:gd name="T21" fmla="*/ 0 h 15"/>
                  <a:gd name="T22" fmla="*/ 2 w 16"/>
                  <a:gd name="T23" fmla="*/ 0 h 15"/>
                  <a:gd name="T24" fmla="*/ 0 w 16"/>
                  <a:gd name="T25" fmla="*/ 0 h 15"/>
                  <a:gd name="T26" fmla="*/ 0 w 16"/>
                  <a:gd name="T27" fmla="*/ 0 h 15"/>
                  <a:gd name="T28" fmla="*/ 2 w 16"/>
                  <a:gd name="T29" fmla="*/ 4 h 15"/>
                  <a:gd name="T30" fmla="*/ 6 w 16"/>
                  <a:gd name="T31" fmla="*/ 9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5"/>
                  <a:gd name="T50" fmla="*/ 16 w 16"/>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5">
                    <a:moveTo>
                      <a:pt x="6" y="9"/>
                    </a:moveTo>
                    <a:lnTo>
                      <a:pt x="8" y="11"/>
                    </a:lnTo>
                    <a:lnTo>
                      <a:pt x="10" y="15"/>
                    </a:lnTo>
                    <a:lnTo>
                      <a:pt x="16" y="15"/>
                    </a:lnTo>
                    <a:lnTo>
                      <a:pt x="16" y="13"/>
                    </a:lnTo>
                    <a:lnTo>
                      <a:pt x="14" y="11"/>
                    </a:lnTo>
                    <a:lnTo>
                      <a:pt x="12" y="11"/>
                    </a:lnTo>
                    <a:lnTo>
                      <a:pt x="10" y="6"/>
                    </a:lnTo>
                    <a:lnTo>
                      <a:pt x="8" y="4"/>
                    </a:lnTo>
                    <a:lnTo>
                      <a:pt x="4" y="0"/>
                    </a:lnTo>
                    <a:lnTo>
                      <a:pt x="2" y="0"/>
                    </a:lnTo>
                    <a:lnTo>
                      <a:pt x="0" y="0"/>
                    </a:lnTo>
                    <a:lnTo>
                      <a:pt x="2" y="4"/>
                    </a:lnTo>
                    <a:lnTo>
                      <a:pt x="6" y="9"/>
                    </a:lnTo>
                    <a:close/>
                  </a:path>
                </a:pathLst>
              </a:custGeom>
              <a:solidFill>
                <a:srgbClr val="0071B4">
                  <a:alpha val="34901"/>
                </a:srgbClr>
              </a:solidFill>
              <a:ln w="9525">
                <a:noFill/>
                <a:round/>
                <a:headEnd/>
                <a:tailEnd/>
              </a:ln>
            </p:spPr>
            <p:txBody>
              <a:bodyPr/>
              <a:lstStyle/>
              <a:p>
                <a:endParaRPr lang="en-US"/>
              </a:p>
            </p:txBody>
          </p:sp>
          <p:sp>
            <p:nvSpPr>
              <p:cNvPr id="14009" name="Freeform 62"/>
              <p:cNvSpPr>
                <a:spLocks/>
              </p:cNvSpPr>
              <p:nvPr/>
            </p:nvSpPr>
            <p:spPr bwMode="auto">
              <a:xfrm>
                <a:off x="1713" y="1749"/>
                <a:ext cx="14" cy="12"/>
              </a:xfrm>
              <a:custGeom>
                <a:avLst/>
                <a:gdLst>
                  <a:gd name="T0" fmla="*/ 6 w 14"/>
                  <a:gd name="T1" fmla="*/ 6 h 12"/>
                  <a:gd name="T2" fmla="*/ 8 w 14"/>
                  <a:gd name="T3" fmla="*/ 8 h 12"/>
                  <a:gd name="T4" fmla="*/ 14 w 14"/>
                  <a:gd name="T5" fmla="*/ 6 h 12"/>
                  <a:gd name="T6" fmla="*/ 14 w 14"/>
                  <a:gd name="T7" fmla="*/ 2 h 12"/>
                  <a:gd name="T8" fmla="*/ 14 w 14"/>
                  <a:gd name="T9" fmla="*/ 0 h 12"/>
                  <a:gd name="T10" fmla="*/ 10 w 14"/>
                  <a:gd name="T11" fmla="*/ 0 h 12"/>
                  <a:gd name="T12" fmla="*/ 10 w 14"/>
                  <a:gd name="T13" fmla="*/ 0 h 12"/>
                  <a:gd name="T14" fmla="*/ 8 w 14"/>
                  <a:gd name="T15" fmla="*/ 2 h 12"/>
                  <a:gd name="T16" fmla="*/ 6 w 14"/>
                  <a:gd name="T17" fmla="*/ 2 h 12"/>
                  <a:gd name="T18" fmla="*/ 4 w 14"/>
                  <a:gd name="T19" fmla="*/ 2 h 12"/>
                  <a:gd name="T20" fmla="*/ 4 w 14"/>
                  <a:gd name="T21" fmla="*/ 0 h 12"/>
                  <a:gd name="T22" fmla="*/ 0 w 14"/>
                  <a:gd name="T23" fmla="*/ 0 h 12"/>
                  <a:gd name="T24" fmla="*/ 2 w 14"/>
                  <a:gd name="T25" fmla="*/ 6 h 12"/>
                  <a:gd name="T26" fmla="*/ 6 w 14"/>
                  <a:gd name="T27" fmla="*/ 12 h 12"/>
                  <a:gd name="T28" fmla="*/ 6 w 14"/>
                  <a:gd name="T29" fmla="*/ 6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12"/>
                  <a:gd name="T47" fmla="*/ 14 w 14"/>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12">
                    <a:moveTo>
                      <a:pt x="6" y="6"/>
                    </a:moveTo>
                    <a:lnTo>
                      <a:pt x="8" y="8"/>
                    </a:lnTo>
                    <a:lnTo>
                      <a:pt x="14" y="6"/>
                    </a:lnTo>
                    <a:lnTo>
                      <a:pt x="14" y="2"/>
                    </a:lnTo>
                    <a:lnTo>
                      <a:pt x="14" y="0"/>
                    </a:lnTo>
                    <a:lnTo>
                      <a:pt x="10" y="0"/>
                    </a:lnTo>
                    <a:lnTo>
                      <a:pt x="8" y="2"/>
                    </a:lnTo>
                    <a:lnTo>
                      <a:pt x="6" y="2"/>
                    </a:lnTo>
                    <a:lnTo>
                      <a:pt x="4" y="2"/>
                    </a:lnTo>
                    <a:lnTo>
                      <a:pt x="4" y="0"/>
                    </a:lnTo>
                    <a:lnTo>
                      <a:pt x="0" y="0"/>
                    </a:lnTo>
                    <a:lnTo>
                      <a:pt x="2" y="6"/>
                    </a:lnTo>
                    <a:lnTo>
                      <a:pt x="6" y="12"/>
                    </a:lnTo>
                    <a:lnTo>
                      <a:pt x="6" y="6"/>
                    </a:lnTo>
                    <a:close/>
                  </a:path>
                </a:pathLst>
              </a:custGeom>
              <a:solidFill>
                <a:srgbClr val="0071B4">
                  <a:alpha val="34901"/>
                </a:srgbClr>
              </a:solidFill>
              <a:ln w="9525">
                <a:noFill/>
                <a:round/>
                <a:headEnd/>
                <a:tailEnd/>
              </a:ln>
            </p:spPr>
            <p:txBody>
              <a:bodyPr/>
              <a:lstStyle/>
              <a:p>
                <a:endParaRPr lang="en-US"/>
              </a:p>
            </p:txBody>
          </p:sp>
          <p:sp>
            <p:nvSpPr>
              <p:cNvPr id="14010" name="Freeform 63"/>
              <p:cNvSpPr>
                <a:spLocks/>
              </p:cNvSpPr>
              <p:nvPr/>
            </p:nvSpPr>
            <p:spPr bwMode="auto">
              <a:xfrm>
                <a:off x="1447" y="1745"/>
                <a:ext cx="61" cy="56"/>
              </a:xfrm>
              <a:custGeom>
                <a:avLst/>
                <a:gdLst>
                  <a:gd name="T0" fmla="*/ 45 w 61"/>
                  <a:gd name="T1" fmla="*/ 26 h 56"/>
                  <a:gd name="T2" fmla="*/ 37 w 61"/>
                  <a:gd name="T3" fmla="*/ 16 h 56"/>
                  <a:gd name="T4" fmla="*/ 33 w 61"/>
                  <a:gd name="T5" fmla="*/ 10 h 56"/>
                  <a:gd name="T6" fmla="*/ 31 w 61"/>
                  <a:gd name="T7" fmla="*/ 8 h 56"/>
                  <a:gd name="T8" fmla="*/ 31 w 61"/>
                  <a:gd name="T9" fmla="*/ 4 h 56"/>
                  <a:gd name="T10" fmla="*/ 27 w 61"/>
                  <a:gd name="T11" fmla="*/ 0 h 56"/>
                  <a:gd name="T12" fmla="*/ 23 w 61"/>
                  <a:gd name="T13" fmla="*/ 0 h 56"/>
                  <a:gd name="T14" fmla="*/ 19 w 61"/>
                  <a:gd name="T15" fmla="*/ 6 h 56"/>
                  <a:gd name="T16" fmla="*/ 19 w 61"/>
                  <a:gd name="T17" fmla="*/ 14 h 56"/>
                  <a:gd name="T18" fmla="*/ 17 w 61"/>
                  <a:gd name="T19" fmla="*/ 12 h 56"/>
                  <a:gd name="T20" fmla="*/ 13 w 61"/>
                  <a:gd name="T21" fmla="*/ 14 h 56"/>
                  <a:gd name="T22" fmla="*/ 13 w 61"/>
                  <a:gd name="T23" fmla="*/ 18 h 56"/>
                  <a:gd name="T24" fmla="*/ 13 w 61"/>
                  <a:gd name="T25" fmla="*/ 24 h 56"/>
                  <a:gd name="T26" fmla="*/ 11 w 61"/>
                  <a:gd name="T27" fmla="*/ 28 h 56"/>
                  <a:gd name="T28" fmla="*/ 4 w 61"/>
                  <a:gd name="T29" fmla="*/ 30 h 56"/>
                  <a:gd name="T30" fmla="*/ 0 w 61"/>
                  <a:gd name="T31" fmla="*/ 34 h 56"/>
                  <a:gd name="T32" fmla="*/ 4 w 61"/>
                  <a:gd name="T33" fmla="*/ 42 h 56"/>
                  <a:gd name="T34" fmla="*/ 5 w 61"/>
                  <a:gd name="T35" fmla="*/ 40 h 56"/>
                  <a:gd name="T36" fmla="*/ 9 w 61"/>
                  <a:gd name="T37" fmla="*/ 38 h 56"/>
                  <a:gd name="T38" fmla="*/ 11 w 61"/>
                  <a:gd name="T39" fmla="*/ 42 h 56"/>
                  <a:gd name="T40" fmla="*/ 15 w 61"/>
                  <a:gd name="T41" fmla="*/ 44 h 56"/>
                  <a:gd name="T42" fmla="*/ 17 w 61"/>
                  <a:gd name="T43" fmla="*/ 42 h 56"/>
                  <a:gd name="T44" fmla="*/ 19 w 61"/>
                  <a:gd name="T45" fmla="*/ 46 h 56"/>
                  <a:gd name="T46" fmla="*/ 23 w 61"/>
                  <a:gd name="T47" fmla="*/ 46 h 56"/>
                  <a:gd name="T48" fmla="*/ 29 w 61"/>
                  <a:gd name="T49" fmla="*/ 52 h 56"/>
                  <a:gd name="T50" fmla="*/ 33 w 61"/>
                  <a:gd name="T51" fmla="*/ 54 h 56"/>
                  <a:gd name="T52" fmla="*/ 35 w 61"/>
                  <a:gd name="T53" fmla="*/ 52 h 56"/>
                  <a:gd name="T54" fmla="*/ 45 w 61"/>
                  <a:gd name="T55" fmla="*/ 56 h 56"/>
                  <a:gd name="T56" fmla="*/ 49 w 61"/>
                  <a:gd name="T57" fmla="*/ 50 h 56"/>
                  <a:gd name="T58" fmla="*/ 55 w 61"/>
                  <a:gd name="T59" fmla="*/ 46 h 56"/>
                  <a:gd name="T60" fmla="*/ 57 w 61"/>
                  <a:gd name="T61" fmla="*/ 46 h 56"/>
                  <a:gd name="T62" fmla="*/ 61 w 61"/>
                  <a:gd name="T63" fmla="*/ 42 h 56"/>
                  <a:gd name="T64" fmla="*/ 57 w 61"/>
                  <a:gd name="T65" fmla="*/ 44 h 56"/>
                  <a:gd name="T66" fmla="*/ 51 w 61"/>
                  <a:gd name="T67" fmla="*/ 36 h 56"/>
                  <a:gd name="T68" fmla="*/ 49 w 61"/>
                  <a:gd name="T69" fmla="*/ 28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56"/>
                  <a:gd name="T107" fmla="*/ 61 w 61"/>
                  <a:gd name="T108" fmla="*/ 56 h 5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56">
                    <a:moveTo>
                      <a:pt x="49" y="28"/>
                    </a:moveTo>
                    <a:lnTo>
                      <a:pt x="45" y="26"/>
                    </a:lnTo>
                    <a:lnTo>
                      <a:pt x="45" y="22"/>
                    </a:lnTo>
                    <a:lnTo>
                      <a:pt x="37" y="16"/>
                    </a:lnTo>
                    <a:lnTo>
                      <a:pt x="37" y="14"/>
                    </a:lnTo>
                    <a:lnTo>
                      <a:pt x="33" y="10"/>
                    </a:lnTo>
                    <a:lnTo>
                      <a:pt x="33" y="8"/>
                    </a:lnTo>
                    <a:lnTo>
                      <a:pt x="31" y="8"/>
                    </a:lnTo>
                    <a:lnTo>
                      <a:pt x="31" y="6"/>
                    </a:lnTo>
                    <a:lnTo>
                      <a:pt x="31" y="4"/>
                    </a:lnTo>
                    <a:lnTo>
                      <a:pt x="27" y="4"/>
                    </a:lnTo>
                    <a:lnTo>
                      <a:pt x="27" y="0"/>
                    </a:lnTo>
                    <a:lnTo>
                      <a:pt x="25" y="0"/>
                    </a:lnTo>
                    <a:lnTo>
                      <a:pt x="23" y="0"/>
                    </a:lnTo>
                    <a:lnTo>
                      <a:pt x="21" y="2"/>
                    </a:lnTo>
                    <a:lnTo>
                      <a:pt x="19" y="6"/>
                    </a:lnTo>
                    <a:lnTo>
                      <a:pt x="17" y="12"/>
                    </a:lnTo>
                    <a:lnTo>
                      <a:pt x="19" y="14"/>
                    </a:lnTo>
                    <a:lnTo>
                      <a:pt x="17" y="12"/>
                    </a:lnTo>
                    <a:lnTo>
                      <a:pt x="15" y="12"/>
                    </a:lnTo>
                    <a:lnTo>
                      <a:pt x="13" y="14"/>
                    </a:lnTo>
                    <a:lnTo>
                      <a:pt x="13" y="16"/>
                    </a:lnTo>
                    <a:lnTo>
                      <a:pt x="13" y="18"/>
                    </a:lnTo>
                    <a:lnTo>
                      <a:pt x="15" y="22"/>
                    </a:lnTo>
                    <a:lnTo>
                      <a:pt x="13" y="24"/>
                    </a:lnTo>
                    <a:lnTo>
                      <a:pt x="13" y="28"/>
                    </a:lnTo>
                    <a:lnTo>
                      <a:pt x="11" y="28"/>
                    </a:lnTo>
                    <a:lnTo>
                      <a:pt x="7" y="30"/>
                    </a:lnTo>
                    <a:lnTo>
                      <a:pt x="4" y="30"/>
                    </a:lnTo>
                    <a:lnTo>
                      <a:pt x="2" y="32"/>
                    </a:lnTo>
                    <a:lnTo>
                      <a:pt x="0" y="34"/>
                    </a:lnTo>
                    <a:lnTo>
                      <a:pt x="2" y="38"/>
                    </a:lnTo>
                    <a:lnTo>
                      <a:pt x="4" y="42"/>
                    </a:lnTo>
                    <a:lnTo>
                      <a:pt x="5" y="42"/>
                    </a:lnTo>
                    <a:lnTo>
                      <a:pt x="5" y="40"/>
                    </a:lnTo>
                    <a:lnTo>
                      <a:pt x="7" y="38"/>
                    </a:lnTo>
                    <a:lnTo>
                      <a:pt x="9" y="38"/>
                    </a:lnTo>
                    <a:lnTo>
                      <a:pt x="11" y="40"/>
                    </a:lnTo>
                    <a:lnTo>
                      <a:pt x="11" y="42"/>
                    </a:lnTo>
                    <a:lnTo>
                      <a:pt x="13" y="44"/>
                    </a:lnTo>
                    <a:lnTo>
                      <a:pt x="15" y="44"/>
                    </a:lnTo>
                    <a:lnTo>
                      <a:pt x="17" y="42"/>
                    </a:lnTo>
                    <a:lnTo>
                      <a:pt x="19" y="44"/>
                    </a:lnTo>
                    <a:lnTo>
                      <a:pt x="19" y="46"/>
                    </a:lnTo>
                    <a:lnTo>
                      <a:pt x="23" y="46"/>
                    </a:lnTo>
                    <a:lnTo>
                      <a:pt x="25" y="50"/>
                    </a:lnTo>
                    <a:lnTo>
                      <a:pt x="29" y="52"/>
                    </a:lnTo>
                    <a:lnTo>
                      <a:pt x="33" y="52"/>
                    </a:lnTo>
                    <a:lnTo>
                      <a:pt x="33" y="54"/>
                    </a:lnTo>
                    <a:lnTo>
                      <a:pt x="35" y="52"/>
                    </a:lnTo>
                    <a:lnTo>
                      <a:pt x="43" y="56"/>
                    </a:lnTo>
                    <a:lnTo>
                      <a:pt x="45" y="56"/>
                    </a:lnTo>
                    <a:lnTo>
                      <a:pt x="47" y="50"/>
                    </a:lnTo>
                    <a:lnTo>
                      <a:pt x="49" y="50"/>
                    </a:lnTo>
                    <a:lnTo>
                      <a:pt x="53" y="46"/>
                    </a:lnTo>
                    <a:lnTo>
                      <a:pt x="55" y="46"/>
                    </a:lnTo>
                    <a:lnTo>
                      <a:pt x="55" y="48"/>
                    </a:lnTo>
                    <a:lnTo>
                      <a:pt x="57" y="46"/>
                    </a:lnTo>
                    <a:lnTo>
                      <a:pt x="59" y="44"/>
                    </a:lnTo>
                    <a:lnTo>
                      <a:pt x="61" y="42"/>
                    </a:lnTo>
                    <a:lnTo>
                      <a:pt x="59" y="42"/>
                    </a:lnTo>
                    <a:lnTo>
                      <a:pt x="57" y="44"/>
                    </a:lnTo>
                    <a:lnTo>
                      <a:pt x="53" y="38"/>
                    </a:lnTo>
                    <a:lnTo>
                      <a:pt x="51" y="36"/>
                    </a:lnTo>
                    <a:lnTo>
                      <a:pt x="51" y="34"/>
                    </a:lnTo>
                    <a:lnTo>
                      <a:pt x="49" y="28"/>
                    </a:lnTo>
                    <a:close/>
                  </a:path>
                </a:pathLst>
              </a:custGeom>
              <a:solidFill>
                <a:srgbClr val="0071B4">
                  <a:alpha val="34901"/>
                </a:srgbClr>
              </a:solidFill>
              <a:ln w="9525">
                <a:noFill/>
                <a:round/>
                <a:headEnd/>
                <a:tailEnd/>
              </a:ln>
            </p:spPr>
            <p:txBody>
              <a:bodyPr/>
              <a:lstStyle/>
              <a:p>
                <a:endParaRPr lang="en-US"/>
              </a:p>
            </p:txBody>
          </p:sp>
          <p:sp>
            <p:nvSpPr>
              <p:cNvPr id="14011" name="Freeform 64"/>
              <p:cNvSpPr>
                <a:spLocks/>
              </p:cNvSpPr>
              <p:nvPr/>
            </p:nvSpPr>
            <p:spPr bwMode="auto">
              <a:xfrm>
                <a:off x="1727" y="1765"/>
                <a:ext cx="16" cy="20"/>
              </a:xfrm>
              <a:custGeom>
                <a:avLst/>
                <a:gdLst>
                  <a:gd name="T0" fmla="*/ 14 w 16"/>
                  <a:gd name="T1" fmla="*/ 6 h 20"/>
                  <a:gd name="T2" fmla="*/ 16 w 16"/>
                  <a:gd name="T3" fmla="*/ 6 h 20"/>
                  <a:gd name="T4" fmla="*/ 16 w 16"/>
                  <a:gd name="T5" fmla="*/ 6 h 20"/>
                  <a:gd name="T6" fmla="*/ 16 w 16"/>
                  <a:gd name="T7" fmla="*/ 2 h 20"/>
                  <a:gd name="T8" fmla="*/ 14 w 16"/>
                  <a:gd name="T9" fmla="*/ 0 h 20"/>
                  <a:gd name="T10" fmla="*/ 12 w 16"/>
                  <a:gd name="T11" fmla="*/ 0 h 20"/>
                  <a:gd name="T12" fmla="*/ 6 w 16"/>
                  <a:gd name="T13" fmla="*/ 10 h 20"/>
                  <a:gd name="T14" fmla="*/ 4 w 16"/>
                  <a:gd name="T15" fmla="*/ 12 h 20"/>
                  <a:gd name="T16" fmla="*/ 0 w 16"/>
                  <a:gd name="T17" fmla="*/ 16 h 20"/>
                  <a:gd name="T18" fmla="*/ 0 w 16"/>
                  <a:gd name="T19" fmla="*/ 20 h 20"/>
                  <a:gd name="T20" fmla="*/ 6 w 16"/>
                  <a:gd name="T21" fmla="*/ 18 h 20"/>
                  <a:gd name="T22" fmla="*/ 10 w 16"/>
                  <a:gd name="T23" fmla="*/ 16 h 20"/>
                  <a:gd name="T24" fmla="*/ 12 w 16"/>
                  <a:gd name="T25" fmla="*/ 8 h 20"/>
                  <a:gd name="T26" fmla="*/ 14 w 16"/>
                  <a:gd name="T27" fmla="*/ 6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0"/>
                  <a:gd name="T44" fmla="*/ 16 w 16"/>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0">
                    <a:moveTo>
                      <a:pt x="14" y="6"/>
                    </a:moveTo>
                    <a:lnTo>
                      <a:pt x="16" y="6"/>
                    </a:lnTo>
                    <a:lnTo>
                      <a:pt x="16" y="2"/>
                    </a:lnTo>
                    <a:lnTo>
                      <a:pt x="14" y="0"/>
                    </a:lnTo>
                    <a:lnTo>
                      <a:pt x="12" y="0"/>
                    </a:lnTo>
                    <a:lnTo>
                      <a:pt x="6" y="10"/>
                    </a:lnTo>
                    <a:lnTo>
                      <a:pt x="4" y="12"/>
                    </a:lnTo>
                    <a:lnTo>
                      <a:pt x="0" y="16"/>
                    </a:lnTo>
                    <a:lnTo>
                      <a:pt x="0" y="20"/>
                    </a:lnTo>
                    <a:lnTo>
                      <a:pt x="6" y="18"/>
                    </a:lnTo>
                    <a:lnTo>
                      <a:pt x="10" y="16"/>
                    </a:lnTo>
                    <a:lnTo>
                      <a:pt x="12" y="8"/>
                    </a:lnTo>
                    <a:lnTo>
                      <a:pt x="14" y="6"/>
                    </a:lnTo>
                    <a:close/>
                  </a:path>
                </a:pathLst>
              </a:custGeom>
              <a:solidFill>
                <a:srgbClr val="0071B4">
                  <a:alpha val="34901"/>
                </a:srgbClr>
              </a:solidFill>
              <a:ln w="9525">
                <a:noFill/>
                <a:round/>
                <a:headEnd/>
                <a:tailEnd/>
              </a:ln>
            </p:spPr>
            <p:txBody>
              <a:bodyPr/>
              <a:lstStyle/>
              <a:p>
                <a:endParaRPr lang="en-US"/>
              </a:p>
            </p:txBody>
          </p:sp>
          <p:sp>
            <p:nvSpPr>
              <p:cNvPr id="14012" name="Freeform 65"/>
              <p:cNvSpPr>
                <a:spLocks/>
              </p:cNvSpPr>
              <p:nvPr/>
            </p:nvSpPr>
            <p:spPr bwMode="auto">
              <a:xfrm>
                <a:off x="5176" y="1739"/>
                <a:ext cx="20" cy="20"/>
              </a:xfrm>
              <a:custGeom>
                <a:avLst/>
                <a:gdLst>
                  <a:gd name="T0" fmla="*/ 4 w 20"/>
                  <a:gd name="T1" fmla="*/ 10 h 20"/>
                  <a:gd name="T2" fmla="*/ 4 w 20"/>
                  <a:gd name="T3" fmla="*/ 12 h 20"/>
                  <a:gd name="T4" fmla="*/ 6 w 20"/>
                  <a:gd name="T5" fmla="*/ 14 h 20"/>
                  <a:gd name="T6" fmla="*/ 8 w 20"/>
                  <a:gd name="T7" fmla="*/ 18 h 20"/>
                  <a:gd name="T8" fmla="*/ 16 w 20"/>
                  <a:gd name="T9" fmla="*/ 20 h 20"/>
                  <a:gd name="T10" fmla="*/ 18 w 20"/>
                  <a:gd name="T11" fmla="*/ 20 h 20"/>
                  <a:gd name="T12" fmla="*/ 18 w 20"/>
                  <a:gd name="T13" fmla="*/ 12 h 20"/>
                  <a:gd name="T14" fmla="*/ 20 w 20"/>
                  <a:gd name="T15" fmla="*/ 12 h 20"/>
                  <a:gd name="T16" fmla="*/ 20 w 20"/>
                  <a:gd name="T17" fmla="*/ 10 h 20"/>
                  <a:gd name="T18" fmla="*/ 20 w 20"/>
                  <a:gd name="T19" fmla="*/ 8 h 20"/>
                  <a:gd name="T20" fmla="*/ 8 w 20"/>
                  <a:gd name="T21" fmla="*/ 0 h 20"/>
                  <a:gd name="T22" fmla="*/ 6 w 20"/>
                  <a:gd name="T23" fmla="*/ 0 h 20"/>
                  <a:gd name="T24" fmla="*/ 2 w 20"/>
                  <a:gd name="T25" fmla="*/ 2 h 20"/>
                  <a:gd name="T26" fmla="*/ 0 w 20"/>
                  <a:gd name="T27" fmla="*/ 2 h 20"/>
                  <a:gd name="T28" fmla="*/ 0 w 20"/>
                  <a:gd name="T29" fmla="*/ 6 h 20"/>
                  <a:gd name="T30" fmla="*/ 0 w 20"/>
                  <a:gd name="T31" fmla="*/ 8 h 20"/>
                  <a:gd name="T32" fmla="*/ 4 w 20"/>
                  <a:gd name="T33" fmla="*/ 1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20"/>
                  <a:gd name="T53" fmla="*/ 20 w 20"/>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20">
                    <a:moveTo>
                      <a:pt x="4" y="10"/>
                    </a:moveTo>
                    <a:lnTo>
                      <a:pt x="4" y="12"/>
                    </a:lnTo>
                    <a:lnTo>
                      <a:pt x="6" y="14"/>
                    </a:lnTo>
                    <a:lnTo>
                      <a:pt x="8" y="18"/>
                    </a:lnTo>
                    <a:lnTo>
                      <a:pt x="16" y="20"/>
                    </a:lnTo>
                    <a:lnTo>
                      <a:pt x="18" y="20"/>
                    </a:lnTo>
                    <a:lnTo>
                      <a:pt x="18" y="12"/>
                    </a:lnTo>
                    <a:lnTo>
                      <a:pt x="20" y="12"/>
                    </a:lnTo>
                    <a:lnTo>
                      <a:pt x="20" y="10"/>
                    </a:lnTo>
                    <a:lnTo>
                      <a:pt x="20" y="8"/>
                    </a:lnTo>
                    <a:lnTo>
                      <a:pt x="8" y="0"/>
                    </a:lnTo>
                    <a:lnTo>
                      <a:pt x="6" y="0"/>
                    </a:lnTo>
                    <a:lnTo>
                      <a:pt x="2" y="2"/>
                    </a:lnTo>
                    <a:lnTo>
                      <a:pt x="0" y="2"/>
                    </a:lnTo>
                    <a:lnTo>
                      <a:pt x="0" y="6"/>
                    </a:lnTo>
                    <a:lnTo>
                      <a:pt x="0" y="8"/>
                    </a:lnTo>
                    <a:lnTo>
                      <a:pt x="4" y="10"/>
                    </a:lnTo>
                    <a:close/>
                  </a:path>
                </a:pathLst>
              </a:custGeom>
              <a:solidFill>
                <a:srgbClr val="0071B4">
                  <a:alpha val="34901"/>
                </a:srgbClr>
              </a:solidFill>
              <a:ln w="9525">
                <a:noFill/>
                <a:round/>
                <a:headEnd/>
                <a:tailEnd/>
              </a:ln>
            </p:spPr>
            <p:txBody>
              <a:bodyPr/>
              <a:lstStyle/>
              <a:p>
                <a:endParaRPr lang="en-US"/>
              </a:p>
            </p:txBody>
          </p:sp>
          <p:sp>
            <p:nvSpPr>
              <p:cNvPr id="14013" name="Freeform 66"/>
              <p:cNvSpPr>
                <a:spLocks/>
              </p:cNvSpPr>
              <p:nvPr/>
            </p:nvSpPr>
            <p:spPr bwMode="auto">
              <a:xfrm>
                <a:off x="5323" y="1673"/>
                <a:ext cx="56" cy="32"/>
              </a:xfrm>
              <a:custGeom>
                <a:avLst/>
                <a:gdLst>
                  <a:gd name="T0" fmla="*/ 4 w 56"/>
                  <a:gd name="T1" fmla="*/ 32 h 32"/>
                  <a:gd name="T2" fmla="*/ 10 w 56"/>
                  <a:gd name="T3" fmla="*/ 30 h 32"/>
                  <a:gd name="T4" fmla="*/ 10 w 56"/>
                  <a:gd name="T5" fmla="*/ 32 h 32"/>
                  <a:gd name="T6" fmla="*/ 16 w 56"/>
                  <a:gd name="T7" fmla="*/ 30 h 32"/>
                  <a:gd name="T8" fmla="*/ 16 w 56"/>
                  <a:gd name="T9" fmla="*/ 28 h 32"/>
                  <a:gd name="T10" fmla="*/ 18 w 56"/>
                  <a:gd name="T11" fmla="*/ 26 h 32"/>
                  <a:gd name="T12" fmla="*/ 20 w 56"/>
                  <a:gd name="T13" fmla="*/ 26 h 32"/>
                  <a:gd name="T14" fmla="*/ 28 w 56"/>
                  <a:gd name="T15" fmla="*/ 26 h 32"/>
                  <a:gd name="T16" fmla="*/ 30 w 56"/>
                  <a:gd name="T17" fmla="*/ 28 h 32"/>
                  <a:gd name="T18" fmla="*/ 34 w 56"/>
                  <a:gd name="T19" fmla="*/ 30 h 32"/>
                  <a:gd name="T20" fmla="*/ 56 w 56"/>
                  <a:gd name="T21" fmla="*/ 20 h 32"/>
                  <a:gd name="T22" fmla="*/ 56 w 56"/>
                  <a:gd name="T23" fmla="*/ 18 h 32"/>
                  <a:gd name="T24" fmla="*/ 56 w 56"/>
                  <a:gd name="T25" fmla="*/ 14 h 32"/>
                  <a:gd name="T26" fmla="*/ 48 w 56"/>
                  <a:gd name="T27" fmla="*/ 8 h 32"/>
                  <a:gd name="T28" fmla="*/ 48 w 56"/>
                  <a:gd name="T29" fmla="*/ 8 h 32"/>
                  <a:gd name="T30" fmla="*/ 48 w 56"/>
                  <a:gd name="T31" fmla="*/ 6 h 32"/>
                  <a:gd name="T32" fmla="*/ 48 w 56"/>
                  <a:gd name="T33" fmla="*/ 6 h 32"/>
                  <a:gd name="T34" fmla="*/ 36 w 56"/>
                  <a:gd name="T35" fmla="*/ 0 h 32"/>
                  <a:gd name="T36" fmla="*/ 34 w 56"/>
                  <a:gd name="T37" fmla="*/ 2 h 32"/>
                  <a:gd name="T38" fmla="*/ 34 w 56"/>
                  <a:gd name="T39" fmla="*/ 0 h 32"/>
                  <a:gd name="T40" fmla="*/ 30 w 56"/>
                  <a:gd name="T41" fmla="*/ 2 h 32"/>
                  <a:gd name="T42" fmla="*/ 26 w 56"/>
                  <a:gd name="T43" fmla="*/ 0 h 32"/>
                  <a:gd name="T44" fmla="*/ 24 w 56"/>
                  <a:gd name="T45" fmla="*/ 2 h 32"/>
                  <a:gd name="T46" fmla="*/ 22 w 56"/>
                  <a:gd name="T47" fmla="*/ 2 h 32"/>
                  <a:gd name="T48" fmla="*/ 22 w 56"/>
                  <a:gd name="T49" fmla="*/ 2 h 32"/>
                  <a:gd name="T50" fmla="*/ 18 w 56"/>
                  <a:gd name="T51" fmla="*/ 2 h 32"/>
                  <a:gd name="T52" fmla="*/ 16 w 56"/>
                  <a:gd name="T53" fmla="*/ 6 h 32"/>
                  <a:gd name="T54" fmla="*/ 14 w 56"/>
                  <a:gd name="T55" fmla="*/ 6 h 32"/>
                  <a:gd name="T56" fmla="*/ 12 w 56"/>
                  <a:gd name="T57" fmla="*/ 8 h 32"/>
                  <a:gd name="T58" fmla="*/ 10 w 56"/>
                  <a:gd name="T59" fmla="*/ 12 h 32"/>
                  <a:gd name="T60" fmla="*/ 4 w 56"/>
                  <a:gd name="T61" fmla="*/ 16 h 32"/>
                  <a:gd name="T62" fmla="*/ 4 w 56"/>
                  <a:gd name="T63" fmla="*/ 18 h 32"/>
                  <a:gd name="T64" fmla="*/ 2 w 56"/>
                  <a:gd name="T65" fmla="*/ 20 h 32"/>
                  <a:gd name="T66" fmla="*/ 0 w 56"/>
                  <a:gd name="T67" fmla="*/ 24 h 32"/>
                  <a:gd name="T68" fmla="*/ 4 w 56"/>
                  <a:gd name="T69" fmla="*/ 30 h 32"/>
                  <a:gd name="T70" fmla="*/ 4 w 56"/>
                  <a:gd name="T71" fmla="*/ 32 h 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
                  <a:gd name="T109" fmla="*/ 0 h 32"/>
                  <a:gd name="T110" fmla="*/ 56 w 56"/>
                  <a:gd name="T111" fmla="*/ 32 h 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 h="32">
                    <a:moveTo>
                      <a:pt x="4" y="32"/>
                    </a:moveTo>
                    <a:lnTo>
                      <a:pt x="10" y="30"/>
                    </a:lnTo>
                    <a:lnTo>
                      <a:pt x="10" y="32"/>
                    </a:lnTo>
                    <a:lnTo>
                      <a:pt x="16" y="30"/>
                    </a:lnTo>
                    <a:lnTo>
                      <a:pt x="16" y="28"/>
                    </a:lnTo>
                    <a:lnTo>
                      <a:pt x="18" y="26"/>
                    </a:lnTo>
                    <a:lnTo>
                      <a:pt x="20" y="26"/>
                    </a:lnTo>
                    <a:lnTo>
                      <a:pt x="28" y="26"/>
                    </a:lnTo>
                    <a:lnTo>
                      <a:pt x="30" y="28"/>
                    </a:lnTo>
                    <a:lnTo>
                      <a:pt x="34" y="30"/>
                    </a:lnTo>
                    <a:lnTo>
                      <a:pt x="56" y="20"/>
                    </a:lnTo>
                    <a:lnTo>
                      <a:pt x="56" y="18"/>
                    </a:lnTo>
                    <a:lnTo>
                      <a:pt x="56" y="14"/>
                    </a:lnTo>
                    <a:lnTo>
                      <a:pt x="48" y="8"/>
                    </a:lnTo>
                    <a:lnTo>
                      <a:pt x="48" y="6"/>
                    </a:lnTo>
                    <a:lnTo>
                      <a:pt x="36" y="0"/>
                    </a:lnTo>
                    <a:lnTo>
                      <a:pt x="34" y="2"/>
                    </a:lnTo>
                    <a:lnTo>
                      <a:pt x="34" y="0"/>
                    </a:lnTo>
                    <a:lnTo>
                      <a:pt x="30" y="2"/>
                    </a:lnTo>
                    <a:lnTo>
                      <a:pt x="26" y="0"/>
                    </a:lnTo>
                    <a:lnTo>
                      <a:pt x="24" y="2"/>
                    </a:lnTo>
                    <a:lnTo>
                      <a:pt x="22" y="2"/>
                    </a:lnTo>
                    <a:lnTo>
                      <a:pt x="18" y="2"/>
                    </a:lnTo>
                    <a:lnTo>
                      <a:pt x="16" y="6"/>
                    </a:lnTo>
                    <a:lnTo>
                      <a:pt x="14" y="6"/>
                    </a:lnTo>
                    <a:lnTo>
                      <a:pt x="12" y="8"/>
                    </a:lnTo>
                    <a:lnTo>
                      <a:pt x="10" y="12"/>
                    </a:lnTo>
                    <a:lnTo>
                      <a:pt x="4" y="16"/>
                    </a:lnTo>
                    <a:lnTo>
                      <a:pt x="4" y="18"/>
                    </a:lnTo>
                    <a:lnTo>
                      <a:pt x="2" y="20"/>
                    </a:lnTo>
                    <a:lnTo>
                      <a:pt x="0" y="24"/>
                    </a:lnTo>
                    <a:lnTo>
                      <a:pt x="4" y="30"/>
                    </a:lnTo>
                    <a:lnTo>
                      <a:pt x="4" y="32"/>
                    </a:lnTo>
                    <a:close/>
                  </a:path>
                </a:pathLst>
              </a:custGeom>
              <a:solidFill>
                <a:srgbClr val="0071B4">
                  <a:alpha val="34901"/>
                </a:srgbClr>
              </a:solidFill>
              <a:ln w="9525">
                <a:noFill/>
                <a:round/>
                <a:headEnd/>
                <a:tailEnd/>
              </a:ln>
            </p:spPr>
            <p:txBody>
              <a:bodyPr/>
              <a:lstStyle/>
              <a:p>
                <a:endParaRPr lang="en-US"/>
              </a:p>
            </p:txBody>
          </p:sp>
          <p:sp>
            <p:nvSpPr>
              <p:cNvPr id="14014" name="Freeform 67"/>
              <p:cNvSpPr>
                <a:spLocks/>
              </p:cNvSpPr>
              <p:nvPr/>
            </p:nvSpPr>
            <p:spPr bwMode="auto">
              <a:xfrm>
                <a:off x="1500" y="1550"/>
                <a:ext cx="78" cy="106"/>
              </a:xfrm>
              <a:custGeom>
                <a:avLst/>
                <a:gdLst>
                  <a:gd name="T0" fmla="*/ 78 w 78"/>
                  <a:gd name="T1" fmla="*/ 14 h 106"/>
                  <a:gd name="T2" fmla="*/ 76 w 78"/>
                  <a:gd name="T3" fmla="*/ 14 h 106"/>
                  <a:gd name="T4" fmla="*/ 56 w 78"/>
                  <a:gd name="T5" fmla="*/ 8 h 106"/>
                  <a:gd name="T6" fmla="*/ 50 w 78"/>
                  <a:gd name="T7" fmla="*/ 10 h 106"/>
                  <a:gd name="T8" fmla="*/ 48 w 78"/>
                  <a:gd name="T9" fmla="*/ 10 h 106"/>
                  <a:gd name="T10" fmla="*/ 44 w 78"/>
                  <a:gd name="T11" fmla="*/ 4 h 106"/>
                  <a:gd name="T12" fmla="*/ 42 w 78"/>
                  <a:gd name="T13" fmla="*/ 4 h 106"/>
                  <a:gd name="T14" fmla="*/ 34 w 78"/>
                  <a:gd name="T15" fmla="*/ 0 h 106"/>
                  <a:gd name="T16" fmla="*/ 28 w 78"/>
                  <a:gd name="T17" fmla="*/ 0 h 106"/>
                  <a:gd name="T18" fmla="*/ 26 w 78"/>
                  <a:gd name="T19" fmla="*/ 4 h 106"/>
                  <a:gd name="T20" fmla="*/ 22 w 78"/>
                  <a:gd name="T21" fmla="*/ 2 h 106"/>
                  <a:gd name="T22" fmla="*/ 16 w 78"/>
                  <a:gd name="T23" fmla="*/ 4 h 106"/>
                  <a:gd name="T24" fmla="*/ 8 w 78"/>
                  <a:gd name="T25" fmla="*/ 8 h 106"/>
                  <a:gd name="T26" fmla="*/ 6 w 78"/>
                  <a:gd name="T27" fmla="*/ 14 h 106"/>
                  <a:gd name="T28" fmla="*/ 8 w 78"/>
                  <a:gd name="T29" fmla="*/ 16 h 106"/>
                  <a:gd name="T30" fmla="*/ 10 w 78"/>
                  <a:gd name="T31" fmla="*/ 18 h 106"/>
                  <a:gd name="T32" fmla="*/ 8 w 78"/>
                  <a:gd name="T33" fmla="*/ 18 h 106"/>
                  <a:gd name="T34" fmla="*/ 14 w 78"/>
                  <a:gd name="T35" fmla="*/ 24 h 106"/>
                  <a:gd name="T36" fmla="*/ 14 w 78"/>
                  <a:gd name="T37" fmla="*/ 26 h 106"/>
                  <a:gd name="T38" fmla="*/ 8 w 78"/>
                  <a:gd name="T39" fmla="*/ 24 h 106"/>
                  <a:gd name="T40" fmla="*/ 4 w 78"/>
                  <a:gd name="T41" fmla="*/ 20 h 106"/>
                  <a:gd name="T42" fmla="*/ 2 w 78"/>
                  <a:gd name="T43" fmla="*/ 22 h 106"/>
                  <a:gd name="T44" fmla="*/ 0 w 78"/>
                  <a:gd name="T45" fmla="*/ 26 h 106"/>
                  <a:gd name="T46" fmla="*/ 2 w 78"/>
                  <a:gd name="T47" fmla="*/ 28 h 106"/>
                  <a:gd name="T48" fmla="*/ 0 w 78"/>
                  <a:gd name="T49" fmla="*/ 30 h 106"/>
                  <a:gd name="T50" fmla="*/ 0 w 78"/>
                  <a:gd name="T51" fmla="*/ 36 h 106"/>
                  <a:gd name="T52" fmla="*/ 2 w 78"/>
                  <a:gd name="T53" fmla="*/ 44 h 106"/>
                  <a:gd name="T54" fmla="*/ 2 w 78"/>
                  <a:gd name="T55" fmla="*/ 52 h 106"/>
                  <a:gd name="T56" fmla="*/ 0 w 78"/>
                  <a:gd name="T57" fmla="*/ 56 h 106"/>
                  <a:gd name="T58" fmla="*/ 0 w 78"/>
                  <a:gd name="T59" fmla="*/ 66 h 106"/>
                  <a:gd name="T60" fmla="*/ 2 w 78"/>
                  <a:gd name="T61" fmla="*/ 68 h 106"/>
                  <a:gd name="T62" fmla="*/ 2 w 78"/>
                  <a:gd name="T63" fmla="*/ 72 h 106"/>
                  <a:gd name="T64" fmla="*/ 6 w 78"/>
                  <a:gd name="T65" fmla="*/ 76 h 106"/>
                  <a:gd name="T66" fmla="*/ 8 w 78"/>
                  <a:gd name="T67" fmla="*/ 84 h 106"/>
                  <a:gd name="T68" fmla="*/ 6 w 78"/>
                  <a:gd name="T69" fmla="*/ 96 h 106"/>
                  <a:gd name="T70" fmla="*/ 10 w 78"/>
                  <a:gd name="T71" fmla="*/ 98 h 106"/>
                  <a:gd name="T72" fmla="*/ 8 w 78"/>
                  <a:gd name="T73" fmla="*/ 100 h 106"/>
                  <a:gd name="T74" fmla="*/ 8 w 78"/>
                  <a:gd name="T75" fmla="*/ 106 h 106"/>
                  <a:gd name="T76" fmla="*/ 16 w 78"/>
                  <a:gd name="T77" fmla="*/ 104 h 106"/>
                  <a:gd name="T78" fmla="*/ 22 w 78"/>
                  <a:gd name="T79" fmla="*/ 106 h 106"/>
                  <a:gd name="T80" fmla="*/ 24 w 78"/>
                  <a:gd name="T81" fmla="*/ 102 h 106"/>
                  <a:gd name="T82" fmla="*/ 20 w 78"/>
                  <a:gd name="T83" fmla="*/ 104 h 106"/>
                  <a:gd name="T84" fmla="*/ 22 w 78"/>
                  <a:gd name="T85" fmla="*/ 100 h 106"/>
                  <a:gd name="T86" fmla="*/ 26 w 78"/>
                  <a:gd name="T87" fmla="*/ 90 h 106"/>
                  <a:gd name="T88" fmla="*/ 30 w 78"/>
                  <a:gd name="T89" fmla="*/ 88 h 106"/>
                  <a:gd name="T90" fmla="*/ 28 w 78"/>
                  <a:gd name="T91" fmla="*/ 76 h 106"/>
                  <a:gd name="T92" fmla="*/ 26 w 78"/>
                  <a:gd name="T93" fmla="*/ 72 h 106"/>
                  <a:gd name="T94" fmla="*/ 22 w 78"/>
                  <a:gd name="T95" fmla="*/ 70 h 106"/>
                  <a:gd name="T96" fmla="*/ 20 w 78"/>
                  <a:gd name="T97" fmla="*/ 72 h 106"/>
                  <a:gd name="T98" fmla="*/ 20 w 78"/>
                  <a:gd name="T99" fmla="*/ 68 h 106"/>
                  <a:gd name="T100" fmla="*/ 32 w 78"/>
                  <a:gd name="T101" fmla="*/ 68 h 106"/>
                  <a:gd name="T102" fmla="*/ 34 w 78"/>
                  <a:gd name="T103" fmla="*/ 66 h 106"/>
                  <a:gd name="T104" fmla="*/ 38 w 78"/>
                  <a:gd name="T105" fmla="*/ 70 h 106"/>
                  <a:gd name="T106" fmla="*/ 42 w 78"/>
                  <a:gd name="T107" fmla="*/ 70 h 106"/>
                  <a:gd name="T108" fmla="*/ 48 w 78"/>
                  <a:gd name="T109" fmla="*/ 72 h 106"/>
                  <a:gd name="T110" fmla="*/ 54 w 78"/>
                  <a:gd name="T111" fmla="*/ 66 h 106"/>
                  <a:gd name="T112" fmla="*/ 58 w 78"/>
                  <a:gd name="T113" fmla="*/ 58 h 106"/>
                  <a:gd name="T114" fmla="*/ 60 w 78"/>
                  <a:gd name="T115" fmla="*/ 48 h 106"/>
                  <a:gd name="T116" fmla="*/ 62 w 78"/>
                  <a:gd name="T117" fmla="*/ 46 h 106"/>
                  <a:gd name="T118" fmla="*/ 66 w 78"/>
                  <a:gd name="T119" fmla="*/ 30 h 106"/>
                  <a:gd name="T120" fmla="*/ 76 w 78"/>
                  <a:gd name="T121" fmla="*/ 18 h 106"/>
                  <a:gd name="T122" fmla="*/ 76 w 78"/>
                  <a:gd name="T123" fmla="*/ 16 h 10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106"/>
                  <a:gd name="T188" fmla="*/ 78 w 78"/>
                  <a:gd name="T189" fmla="*/ 106 h 10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106">
                    <a:moveTo>
                      <a:pt x="76" y="16"/>
                    </a:moveTo>
                    <a:lnTo>
                      <a:pt x="76" y="16"/>
                    </a:lnTo>
                    <a:lnTo>
                      <a:pt x="78" y="14"/>
                    </a:lnTo>
                    <a:lnTo>
                      <a:pt x="76" y="12"/>
                    </a:lnTo>
                    <a:lnTo>
                      <a:pt x="76" y="14"/>
                    </a:lnTo>
                    <a:lnTo>
                      <a:pt x="66" y="8"/>
                    </a:lnTo>
                    <a:lnTo>
                      <a:pt x="56" y="8"/>
                    </a:lnTo>
                    <a:lnTo>
                      <a:pt x="54" y="8"/>
                    </a:lnTo>
                    <a:lnTo>
                      <a:pt x="50" y="10"/>
                    </a:lnTo>
                    <a:lnTo>
                      <a:pt x="50" y="12"/>
                    </a:lnTo>
                    <a:lnTo>
                      <a:pt x="48" y="10"/>
                    </a:lnTo>
                    <a:lnTo>
                      <a:pt x="48" y="8"/>
                    </a:lnTo>
                    <a:lnTo>
                      <a:pt x="48" y="6"/>
                    </a:lnTo>
                    <a:lnTo>
                      <a:pt x="44" y="4"/>
                    </a:lnTo>
                    <a:lnTo>
                      <a:pt x="42" y="4"/>
                    </a:lnTo>
                    <a:lnTo>
                      <a:pt x="42" y="2"/>
                    </a:lnTo>
                    <a:lnTo>
                      <a:pt x="34" y="0"/>
                    </a:lnTo>
                    <a:lnTo>
                      <a:pt x="32" y="0"/>
                    </a:lnTo>
                    <a:lnTo>
                      <a:pt x="30" y="0"/>
                    </a:lnTo>
                    <a:lnTo>
                      <a:pt x="28" y="0"/>
                    </a:lnTo>
                    <a:lnTo>
                      <a:pt x="28" y="4"/>
                    </a:lnTo>
                    <a:lnTo>
                      <a:pt x="26" y="4"/>
                    </a:lnTo>
                    <a:lnTo>
                      <a:pt x="26" y="2"/>
                    </a:lnTo>
                    <a:lnTo>
                      <a:pt x="22" y="2"/>
                    </a:lnTo>
                    <a:lnTo>
                      <a:pt x="18" y="4"/>
                    </a:lnTo>
                    <a:lnTo>
                      <a:pt x="16" y="4"/>
                    </a:lnTo>
                    <a:lnTo>
                      <a:pt x="14" y="4"/>
                    </a:lnTo>
                    <a:lnTo>
                      <a:pt x="12" y="6"/>
                    </a:lnTo>
                    <a:lnTo>
                      <a:pt x="8" y="8"/>
                    </a:lnTo>
                    <a:lnTo>
                      <a:pt x="6" y="8"/>
                    </a:lnTo>
                    <a:lnTo>
                      <a:pt x="6" y="12"/>
                    </a:lnTo>
                    <a:lnTo>
                      <a:pt x="6" y="14"/>
                    </a:lnTo>
                    <a:lnTo>
                      <a:pt x="8" y="18"/>
                    </a:lnTo>
                    <a:lnTo>
                      <a:pt x="8" y="16"/>
                    </a:lnTo>
                    <a:lnTo>
                      <a:pt x="10" y="16"/>
                    </a:lnTo>
                    <a:lnTo>
                      <a:pt x="10" y="18"/>
                    </a:lnTo>
                    <a:lnTo>
                      <a:pt x="8" y="18"/>
                    </a:lnTo>
                    <a:lnTo>
                      <a:pt x="10" y="22"/>
                    </a:lnTo>
                    <a:lnTo>
                      <a:pt x="12" y="24"/>
                    </a:lnTo>
                    <a:lnTo>
                      <a:pt x="14" y="24"/>
                    </a:lnTo>
                    <a:lnTo>
                      <a:pt x="14" y="26"/>
                    </a:lnTo>
                    <a:lnTo>
                      <a:pt x="16" y="26"/>
                    </a:lnTo>
                    <a:lnTo>
                      <a:pt x="14" y="26"/>
                    </a:lnTo>
                    <a:lnTo>
                      <a:pt x="12" y="26"/>
                    </a:lnTo>
                    <a:lnTo>
                      <a:pt x="8" y="24"/>
                    </a:lnTo>
                    <a:lnTo>
                      <a:pt x="6" y="20"/>
                    </a:lnTo>
                    <a:lnTo>
                      <a:pt x="4" y="20"/>
                    </a:lnTo>
                    <a:lnTo>
                      <a:pt x="2" y="20"/>
                    </a:lnTo>
                    <a:lnTo>
                      <a:pt x="2" y="22"/>
                    </a:lnTo>
                    <a:lnTo>
                      <a:pt x="0" y="24"/>
                    </a:lnTo>
                    <a:lnTo>
                      <a:pt x="0" y="26"/>
                    </a:lnTo>
                    <a:lnTo>
                      <a:pt x="0" y="28"/>
                    </a:lnTo>
                    <a:lnTo>
                      <a:pt x="2" y="28"/>
                    </a:lnTo>
                    <a:lnTo>
                      <a:pt x="2" y="30"/>
                    </a:lnTo>
                    <a:lnTo>
                      <a:pt x="0" y="30"/>
                    </a:lnTo>
                    <a:lnTo>
                      <a:pt x="0" y="32"/>
                    </a:lnTo>
                    <a:lnTo>
                      <a:pt x="2" y="32"/>
                    </a:lnTo>
                    <a:lnTo>
                      <a:pt x="0" y="36"/>
                    </a:lnTo>
                    <a:lnTo>
                      <a:pt x="2" y="42"/>
                    </a:lnTo>
                    <a:lnTo>
                      <a:pt x="0" y="42"/>
                    </a:lnTo>
                    <a:lnTo>
                      <a:pt x="2" y="44"/>
                    </a:lnTo>
                    <a:lnTo>
                      <a:pt x="2" y="50"/>
                    </a:lnTo>
                    <a:lnTo>
                      <a:pt x="2" y="52"/>
                    </a:lnTo>
                    <a:lnTo>
                      <a:pt x="0" y="52"/>
                    </a:lnTo>
                    <a:lnTo>
                      <a:pt x="0" y="54"/>
                    </a:lnTo>
                    <a:lnTo>
                      <a:pt x="0" y="56"/>
                    </a:lnTo>
                    <a:lnTo>
                      <a:pt x="0" y="58"/>
                    </a:lnTo>
                    <a:lnTo>
                      <a:pt x="2" y="62"/>
                    </a:lnTo>
                    <a:lnTo>
                      <a:pt x="0" y="66"/>
                    </a:lnTo>
                    <a:lnTo>
                      <a:pt x="0" y="68"/>
                    </a:lnTo>
                    <a:lnTo>
                      <a:pt x="2" y="68"/>
                    </a:lnTo>
                    <a:lnTo>
                      <a:pt x="2" y="70"/>
                    </a:lnTo>
                    <a:lnTo>
                      <a:pt x="2" y="72"/>
                    </a:lnTo>
                    <a:lnTo>
                      <a:pt x="6" y="76"/>
                    </a:lnTo>
                    <a:lnTo>
                      <a:pt x="6" y="80"/>
                    </a:lnTo>
                    <a:lnTo>
                      <a:pt x="8" y="82"/>
                    </a:lnTo>
                    <a:lnTo>
                      <a:pt x="8" y="84"/>
                    </a:lnTo>
                    <a:lnTo>
                      <a:pt x="6" y="86"/>
                    </a:lnTo>
                    <a:lnTo>
                      <a:pt x="8" y="88"/>
                    </a:lnTo>
                    <a:lnTo>
                      <a:pt x="6" y="96"/>
                    </a:lnTo>
                    <a:lnTo>
                      <a:pt x="8" y="98"/>
                    </a:lnTo>
                    <a:lnTo>
                      <a:pt x="10" y="98"/>
                    </a:lnTo>
                    <a:lnTo>
                      <a:pt x="12" y="98"/>
                    </a:lnTo>
                    <a:lnTo>
                      <a:pt x="10" y="98"/>
                    </a:lnTo>
                    <a:lnTo>
                      <a:pt x="8" y="100"/>
                    </a:lnTo>
                    <a:lnTo>
                      <a:pt x="8" y="102"/>
                    </a:lnTo>
                    <a:lnTo>
                      <a:pt x="8" y="106"/>
                    </a:lnTo>
                    <a:lnTo>
                      <a:pt x="14" y="104"/>
                    </a:lnTo>
                    <a:lnTo>
                      <a:pt x="16" y="104"/>
                    </a:lnTo>
                    <a:lnTo>
                      <a:pt x="18" y="104"/>
                    </a:lnTo>
                    <a:lnTo>
                      <a:pt x="22" y="106"/>
                    </a:lnTo>
                    <a:lnTo>
                      <a:pt x="24" y="106"/>
                    </a:lnTo>
                    <a:lnTo>
                      <a:pt x="24" y="104"/>
                    </a:lnTo>
                    <a:lnTo>
                      <a:pt x="24" y="102"/>
                    </a:lnTo>
                    <a:lnTo>
                      <a:pt x="22" y="102"/>
                    </a:lnTo>
                    <a:lnTo>
                      <a:pt x="22" y="104"/>
                    </a:lnTo>
                    <a:lnTo>
                      <a:pt x="20" y="104"/>
                    </a:lnTo>
                    <a:lnTo>
                      <a:pt x="22" y="102"/>
                    </a:lnTo>
                    <a:lnTo>
                      <a:pt x="22" y="100"/>
                    </a:lnTo>
                    <a:lnTo>
                      <a:pt x="24" y="100"/>
                    </a:lnTo>
                    <a:lnTo>
                      <a:pt x="24" y="98"/>
                    </a:lnTo>
                    <a:lnTo>
                      <a:pt x="26" y="90"/>
                    </a:lnTo>
                    <a:lnTo>
                      <a:pt x="28" y="90"/>
                    </a:lnTo>
                    <a:lnTo>
                      <a:pt x="30" y="88"/>
                    </a:lnTo>
                    <a:lnTo>
                      <a:pt x="32" y="84"/>
                    </a:lnTo>
                    <a:lnTo>
                      <a:pt x="30" y="80"/>
                    </a:lnTo>
                    <a:lnTo>
                      <a:pt x="28" y="76"/>
                    </a:lnTo>
                    <a:lnTo>
                      <a:pt x="26" y="76"/>
                    </a:lnTo>
                    <a:lnTo>
                      <a:pt x="26" y="72"/>
                    </a:lnTo>
                    <a:lnTo>
                      <a:pt x="24" y="72"/>
                    </a:lnTo>
                    <a:lnTo>
                      <a:pt x="22" y="70"/>
                    </a:lnTo>
                    <a:lnTo>
                      <a:pt x="20" y="70"/>
                    </a:lnTo>
                    <a:lnTo>
                      <a:pt x="20" y="72"/>
                    </a:lnTo>
                    <a:lnTo>
                      <a:pt x="20" y="70"/>
                    </a:lnTo>
                    <a:lnTo>
                      <a:pt x="20" y="68"/>
                    </a:lnTo>
                    <a:lnTo>
                      <a:pt x="22" y="70"/>
                    </a:lnTo>
                    <a:lnTo>
                      <a:pt x="30" y="68"/>
                    </a:lnTo>
                    <a:lnTo>
                      <a:pt x="32" y="68"/>
                    </a:lnTo>
                    <a:lnTo>
                      <a:pt x="34" y="66"/>
                    </a:lnTo>
                    <a:lnTo>
                      <a:pt x="34" y="68"/>
                    </a:lnTo>
                    <a:lnTo>
                      <a:pt x="36" y="68"/>
                    </a:lnTo>
                    <a:lnTo>
                      <a:pt x="38" y="70"/>
                    </a:lnTo>
                    <a:lnTo>
                      <a:pt x="40" y="70"/>
                    </a:lnTo>
                    <a:lnTo>
                      <a:pt x="42" y="70"/>
                    </a:lnTo>
                    <a:lnTo>
                      <a:pt x="46" y="72"/>
                    </a:lnTo>
                    <a:lnTo>
                      <a:pt x="48" y="72"/>
                    </a:lnTo>
                    <a:lnTo>
                      <a:pt x="50" y="70"/>
                    </a:lnTo>
                    <a:lnTo>
                      <a:pt x="52" y="68"/>
                    </a:lnTo>
                    <a:lnTo>
                      <a:pt x="54" y="66"/>
                    </a:lnTo>
                    <a:lnTo>
                      <a:pt x="54" y="62"/>
                    </a:lnTo>
                    <a:lnTo>
                      <a:pt x="56" y="60"/>
                    </a:lnTo>
                    <a:lnTo>
                      <a:pt x="58" y="58"/>
                    </a:lnTo>
                    <a:lnTo>
                      <a:pt x="58" y="56"/>
                    </a:lnTo>
                    <a:lnTo>
                      <a:pt x="60" y="50"/>
                    </a:lnTo>
                    <a:lnTo>
                      <a:pt x="60" y="48"/>
                    </a:lnTo>
                    <a:lnTo>
                      <a:pt x="58" y="46"/>
                    </a:lnTo>
                    <a:lnTo>
                      <a:pt x="62" y="46"/>
                    </a:lnTo>
                    <a:lnTo>
                      <a:pt x="68" y="34"/>
                    </a:lnTo>
                    <a:lnTo>
                      <a:pt x="66" y="32"/>
                    </a:lnTo>
                    <a:lnTo>
                      <a:pt x="66" y="30"/>
                    </a:lnTo>
                    <a:lnTo>
                      <a:pt x="68" y="32"/>
                    </a:lnTo>
                    <a:lnTo>
                      <a:pt x="76" y="18"/>
                    </a:lnTo>
                    <a:lnTo>
                      <a:pt x="74" y="16"/>
                    </a:lnTo>
                    <a:lnTo>
                      <a:pt x="76" y="16"/>
                    </a:lnTo>
                    <a:close/>
                  </a:path>
                </a:pathLst>
              </a:custGeom>
              <a:solidFill>
                <a:srgbClr val="0071B4">
                  <a:alpha val="34901"/>
                </a:srgbClr>
              </a:solidFill>
              <a:ln w="9525">
                <a:noFill/>
                <a:round/>
                <a:headEnd/>
                <a:tailEnd/>
              </a:ln>
            </p:spPr>
            <p:txBody>
              <a:bodyPr/>
              <a:lstStyle/>
              <a:p>
                <a:endParaRPr lang="en-US"/>
              </a:p>
            </p:txBody>
          </p:sp>
          <p:sp>
            <p:nvSpPr>
              <p:cNvPr id="14015" name="Freeform 68"/>
              <p:cNvSpPr>
                <a:spLocks/>
              </p:cNvSpPr>
              <p:nvPr/>
            </p:nvSpPr>
            <p:spPr bwMode="auto">
              <a:xfrm>
                <a:off x="1757" y="1807"/>
                <a:ext cx="30" cy="40"/>
              </a:xfrm>
              <a:custGeom>
                <a:avLst/>
                <a:gdLst>
                  <a:gd name="T0" fmla="*/ 8 w 30"/>
                  <a:gd name="T1" fmla="*/ 40 h 40"/>
                  <a:gd name="T2" fmla="*/ 10 w 30"/>
                  <a:gd name="T3" fmla="*/ 40 h 40"/>
                  <a:gd name="T4" fmla="*/ 22 w 30"/>
                  <a:gd name="T5" fmla="*/ 38 h 40"/>
                  <a:gd name="T6" fmla="*/ 30 w 30"/>
                  <a:gd name="T7" fmla="*/ 30 h 40"/>
                  <a:gd name="T8" fmla="*/ 30 w 30"/>
                  <a:gd name="T9" fmla="*/ 8 h 40"/>
                  <a:gd name="T10" fmla="*/ 28 w 30"/>
                  <a:gd name="T11" fmla="*/ 4 h 40"/>
                  <a:gd name="T12" fmla="*/ 26 w 30"/>
                  <a:gd name="T13" fmla="*/ 4 h 40"/>
                  <a:gd name="T14" fmla="*/ 24 w 30"/>
                  <a:gd name="T15" fmla="*/ 4 h 40"/>
                  <a:gd name="T16" fmla="*/ 22 w 30"/>
                  <a:gd name="T17" fmla="*/ 0 h 40"/>
                  <a:gd name="T18" fmla="*/ 20 w 30"/>
                  <a:gd name="T19" fmla="*/ 0 h 40"/>
                  <a:gd name="T20" fmla="*/ 16 w 30"/>
                  <a:gd name="T21" fmla="*/ 2 h 40"/>
                  <a:gd name="T22" fmla="*/ 16 w 30"/>
                  <a:gd name="T23" fmla="*/ 0 h 40"/>
                  <a:gd name="T24" fmla="*/ 14 w 30"/>
                  <a:gd name="T25" fmla="*/ 0 h 40"/>
                  <a:gd name="T26" fmla="*/ 14 w 30"/>
                  <a:gd name="T27" fmla="*/ 0 h 40"/>
                  <a:gd name="T28" fmla="*/ 12 w 30"/>
                  <a:gd name="T29" fmla="*/ 2 h 40"/>
                  <a:gd name="T30" fmla="*/ 8 w 30"/>
                  <a:gd name="T31" fmla="*/ 2 h 40"/>
                  <a:gd name="T32" fmla="*/ 0 w 30"/>
                  <a:gd name="T33" fmla="*/ 18 h 40"/>
                  <a:gd name="T34" fmla="*/ 0 w 30"/>
                  <a:gd name="T35" fmla="*/ 28 h 40"/>
                  <a:gd name="T36" fmla="*/ 4 w 30"/>
                  <a:gd name="T37" fmla="*/ 38 h 40"/>
                  <a:gd name="T38" fmla="*/ 8 w 30"/>
                  <a:gd name="T39" fmla="*/ 4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
                  <a:gd name="T61" fmla="*/ 0 h 40"/>
                  <a:gd name="T62" fmla="*/ 30 w 30"/>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 h="40">
                    <a:moveTo>
                      <a:pt x="8" y="40"/>
                    </a:moveTo>
                    <a:lnTo>
                      <a:pt x="10" y="40"/>
                    </a:lnTo>
                    <a:lnTo>
                      <a:pt x="22" y="38"/>
                    </a:lnTo>
                    <a:lnTo>
                      <a:pt x="30" y="30"/>
                    </a:lnTo>
                    <a:lnTo>
                      <a:pt x="30" y="8"/>
                    </a:lnTo>
                    <a:lnTo>
                      <a:pt x="28" y="4"/>
                    </a:lnTo>
                    <a:lnTo>
                      <a:pt x="26" y="4"/>
                    </a:lnTo>
                    <a:lnTo>
                      <a:pt x="24" y="4"/>
                    </a:lnTo>
                    <a:lnTo>
                      <a:pt x="22" y="0"/>
                    </a:lnTo>
                    <a:lnTo>
                      <a:pt x="20" y="0"/>
                    </a:lnTo>
                    <a:lnTo>
                      <a:pt x="16" y="2"/>
                    </a:lnTo>
                    <a:lnTo>
                      <a:pt x="16" y="0"/>
                    </a:lnTo>
                    <a:lnTo>
                      <a:pt x="14" y="0"/>
                    </a:lnTo>
                    <a:lnTo>
                      <a:pt x="12" y="2"/>
                    </a:lnTo>
                    <a:lnTo>
                      <a:pt x="8" y="2"/>
                    </a:lnTo>
                    <a:lnTo>
                      <a:pt x="0" y="18"/>
                    </a:lnTo>
                    <a:lnTo>
                      <a:pt x="0" y="28"/>
                    </a:lnTo>
                    <a:lnTo>
                      <a:pt x="4" y="38"/>
                    </a:lnTo>
                    <a:lnTo>
                      <a:pt x="8" y="40"/>
                    </a:lnTo>
                    <a:close/>
                  </a:path>
                </a:pathLst>
              </a:custGeom>
              <a:solidFill>
                <a:srgbClr val="0071B4">
                  <a:alpha val="34901"/>
                </a:srgbClr>
              </a:solidFill>
              <a:ln w="9525">
                <a:noFill/>
                <a:round/>
                <a:headEnd/>
                <a:tailEnd/>
              </a:ln>
            </p:spPr>
            <p:txBody>
              <a:bodyPr/>
              <a:lstStyle/>
              <a:p>
                <a:endParaRPr lang="en-US"/>
              </a:p>
            </p:txBody>
          </p:sp>
          <p:sp>
            <p:nvSpPr>
              <p:cNvPr id="14016" name="Freeform 69"/>
              <p:cNvSpPr>
                <a:spLocks/>
              </p:cNvSpPr>
              <p:nvPr/>
            </p:nvSpPr>
            <p:spPr bwMode="auto">
              <a:xfrm>
                <a:off x="1407" y="1564"/>
                <a:ext cx="83" cy="123"/>
              </a:xfrm>
              <a:custGeom>
                <a:avLst/>
                <a:gdLst>
                  <a:gd name="T0" fmla="*/ 83 w 83"/>
                  <a:gd name="T1" fmla="*/ 70 h 123"/>
                  <a:gd name="T2" fmla="*/ 81 w 83"/>
                  <a:gd name="T3" fmla="*/ 60 h 123"/>
                  <a:gd name="T4" fmla="*/ 77 w 83"/>
                  <a:gd name="T5" fmla="*/ 60 h 123"/>
                  <a:gd name="T6" fmla="*/ 75 w 83"/>
                  <a:gd name="T7" fmla="*/ 58 h 123"/>
                  <a:gd name="T8" fmla="*/ 71 w 83"/>
                  <a:gd name="T9" fmla="*/ 56 h 123"/>
                  <a:gd name="T10" fmla="*/ 71 w 83"/>
                  <a:gd name="T11" fmla="*/ 48 h 123"/>
                  <a:gd name="T12" fmla="*/ 61 w 83"/>
                  <a:gd name="T13" fmla="*/ 44 h 123"/>
                  <a:gd name="T14" fmla="*/ 57 w 83"/>
                  <a:gd name="T15" fmla="*/ 42 h 123"/>
                  <a:gd name="T16" fmla="*/ 63 w 83"/>
                  <a:gd name="T17" fmla="*/ 34 h 123"/>
                  <a:gd name="T18" fmla="*/ 71 w 83"/>
                  <a:gd name="T19" fmla="*/ 28 h 123"/>
                  <a:gd name="T20" fmla="*/ 67 w 83"/>
                  <a:gd name="T21" fmla="*/ 20 h 123"/>
                  <a:gd name="T22" fmla="*/ 73 w 83"/>
                  <a:gd name="T23" fmla="*/ 14 h 123"/>
                  <a:gd name="T24" fmla="*/ 69 w 83"/>
                  <a:gd name="T25" fmla="*/ 2 h 123"/>
                  <a:gd name="T26" fmla="*/ 55 w 83"/>
                  <a:gd name="T27" fmla="*/ 8 h 123"/>
                  <a:gd name="T28" fmla="*/ 44 w 83"/>
                  <a:gd name="T29" fmla="*/ 10 h 123"/>
                  <a:gd name="T30" fmla="*/ 34 w 83"/>
                  <a:gd name="T31" fmla="*/ 2 h 123"/>
                  <a:gd name="T32" fmla="*/ 28 w 83"/>
                  <a:gd name="T33" fmla="*/ 4 h 123"/>
                  <a:gd name="T34" fmla="*/ 32 w 83"/>
                  <a:gd name="T35" fmla="*/ 8 h 123"/>
                  <a:gd name="T36" fmla="*/ 26 w 83"/>
                  <a:gd name="T37" fmla="*/ 8 h 123"/>
                  <a:gd name="T38" fmla="*/ 16 w 83"/>
                  <a:gd name="T39" fmla="*/ 12 h 123"/>
                  <a:gd name="T40" fmla="*/ 22 w 83"/>
                  <a:gd name="T41" fmla="*/ 18 h 123"/>
                  <a:gd name="T42" fmla="*/ 26 w 83"/>
                  <a:gd name="T43" fmla="*/ 24 h 123"/>
                  <a:gd name="T44" fmla="*/ 22 w 83"/>
                  <a:gd name="T45" fmla="*/ 22 h 123"/>
                  <a:gd name="T46" fmla="*/ 14 w 83"/>
                  <a:gd name="T47" fmla="*/ 22 h 123"/>
                  <a:gd name="T48" fmla="*/ 20 w 83"/>
                  <a:gd name="T49" fmla="*/ 32 h 123"/>
                  <a:gd name="T50" fmla="*/ 30 w 83"/>
                  <a:gd name="T51" fmla="*/ 30 h 123"/>
                  <a:gd name="T52" fmla="*/ 36 w 83"/>
                  <a:gd name="T53" fmla="*/ 38 h 123"/>
                  <a:gd name="T54" fmla="*/ 28 w 83"/>
                  <a:gd name="T55" fmla="*/ 36 h 123"/>
                  <a:gd name="T56" fmla="*/ 30 w 83"/>
                  <a:gd name="T57" fmla="*/ 46 h 123"/>
                  <a:gd name="T58" fmla="*/ 34 w 83"/>
                  <a:gd name="T59" fmla="*/ 52 h 123"/>
                  <a:gd name="T60" fmla="*/ 30 w 83"/>
                  <a:gd name="T61" fmla="*/ 50 h 123"/>
                  <a:gd name="T62" fmla="*/ 28 w 83"/>
                  <a:gd name="T63" fmla="*/ 60 h 123"/>
                  <a:gd name="T64" fmla="*/ 24 w 83"/>
                  <a:gd name="T65" fmla="*/ 62 h 123"/>
                  <a:gd name="T66" fmla="*/ 16 w 83"/>
                  <a:gd name="T67" fmla="*/ 58 h 123"/>
                  <a:gd name="T68" fmla="*/ 12 w 83"/>
                  <a:gd name="T69" fmla="*/ 54 h 123"/>
                  <a:gd name="T70" fmla="*/ 10 w 83"/>
                  <a:gd name="T71" fmla="*/ 50 h 123"/>
                  <a:gd name="T72" fmla="*/ 4 w 83"/>
                  <a:gd name="T73" fmla="*/ 46 h 123"/>
                  <a:gd name="T74" fmla="*/ 6 w 83"/>
                  <a:gd name="T75" fmla="*/ 70 h 123"/>
                  <a:gd name="T76" fmla="*/ 12 w 83"/>
                  <a:gd name="T77" fmla="*/ 78 h 123"/>
                  <a:gd name="T78" fmla="*/ 20 w 83"/>
                  <a:gd name="T79" fmla="*/ 82 h 123"/>
                  <a:gd name="T80" fmla="*/ 28 w 83"/>
                  <a:gd name="T81" fmla="*/ 86 h 123"/>
                  <a:gd name="T82" fmla="*/ 32 w 83"/>
                  <a:gd name="T83" fmla="*/ 90 h 123"/>
                  <a:gd name="T84" fmla="*/ 36 w 83"/>
                  <a:gd name="T85" fmla="*/ 98 h 123"/>
                  <a:gd name="T86" fmla="*/ 44 w 83"/>
                  <a:gd name="T87" fmla="*/ 107 h 123"/>
                  <a:gd name="T88" fmla="*/ 49 w 83"/>
                  <a:gd name="T89" fmla="*/ 121 h 123"/>
                  <a:gd name="T90" fmla="*/ 53 w 83"/>
                  <a:gd name="T91" fmla="*/ 123 h 123"/>
                  <a:gd name="T92" fmla="*/ 59 w 83"/>
                  <a:gd name="T93" fmla="*/ 119 h 123"/>
                  <a:gd name="T94" fmla="*/ 59 w 83"/>
                  <a:gd name="T95" fmla="*/ 109 h 123"/>
                  <a:gd name="T96" fmla="*/ 67 w 83"/>
                  <a:gd name="T97" fmla="*/ 107 h 123"/>
                  <a:gd name="T98" fmla="*/ 77 w 83"/>
                  <a:gd name="T99" fmla="*/ 100 h 123"/>
                  <a:gd name="T100" fmla="*/ 83 w 83"/>
                  <a:gd name="T101" fmla="*/ 98 h 123"/>
                  <a:gd name="T102" fmla="*/ 81 w 83"/>
                  <a:gd name="T103" fmla="*/ 88 h 123"/>
                  <a:gd name="T104" fmla="*/ 79 w 83"/>
                  <a:gd name="T105" fmla="*/ 78 h 1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3"/>
                  <a:gd name="T160" fmla="*/ 0 h 123"/>
                  <a:gd name="T161" fmla="*/ 83 w 83"/>
                  <a:gd name="T162" fmla="*/ 123 h 1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3" h="123">
                    <a:moveTo>
                      <a:pt x="83" y="74"/>
                    </a:moveTo>
                    <a:lnTo>
                      <a:pt x="83" y="72"/>
                    </a:lnTo>
                    <a:lnTo>
                      <a:pt x="83" y="70"/>
                    </a:lnTo>
                    <a:lnTo>
                      <a:pt x="81" y="64"/>
                    </a:lnTo>
                    <a:lnTo>
                      <a:pt x="81" y="62"/>
                    </a:lnTo>
                    <a:lnTo>
                      <a:pt x="81" y="60"/>
                    </a:lnTo>
                    <a:lnTo>
                      <a:pt x="79" y="58"/>
                    </a:lnTo>
                    <a:lnTo>
                      <a:pt x="79" y="60"/>
                    </a:lnTo>
                    <a:lnTo>
                      <a:pt x="77" y="60"/>
                    </a:lnTo>
                    <a:lnTo>
                      <a:pt x="73" y="64"/>
                    </a:lnTo>
                    <a:lnTo>
                      <a:pt x="73" y="62"/>
                    </a:lnTo>
                    <a:lnTo>
                      <a:pt x="75" y="58"/>
                    </a:lnTo>
                    <a:lnTo>
                      <a:pt x="73" y="56"/>
                    </a:lnTo>
                    <a:lnTo>
                      <a:pt x="71" y="56"/>
                    </a:lnTo>
                    <a:lnTo>
                      <a:pt x="71" y="52"/>
                    </a:lnTo>
                    <a:lnTo>
                      <a:pt x="71" y="48"/>
                    </a:lnTo>
                    <a:lnTo>
                      <a:pt x="67" y="44"/>
                    </a:lnTo>
                    <a:lnTo>
                      <a:pt x="65" y="44"/>
                    </a:lnTo>
                    <a:lnTo>
                      <a:pt x="61" y="44"/>
                    </a:lnTo>
                    <a:lnTo>
                      <a:pt x="55" y="50"/>
                    </a:lnTo>
                    <a:lnTo>
                      <a:pt x="55" y="44"/>
                    </a:lnTo>
                    <a:lnTo>
                      <a:pt x="57" y="42"/>
                    </a:lnTo>
                    <a:lnTo>
                      <a:pt x="59" y="40"/>
                    </a:lnTo>
                    <a:lnTo>
                      <a:pt x="61" y="38"/>
                    </a:lnTo>
                    <a:lnTo>
                      <a:pt x="63" y="34"/>
                    </a:lnTo>
                    <a:lnTo>
                      <a:pt x="67" y="28"/>
                    </a:lnTo>
                    <a:lnTo>
                      <a:pt x="71" y="28"/>
                    </a:lnTo>
                    <a:lnTo>
                      <a:pt x="71" y="22"/>
                    </a:lnTo>
                    <a:lnTo>
                      <a:pt x="67" y="20"/>
                    </a:lnTo>
                    <a:lnTo>
                      <a:pt x="67" y="18"/>
                    </a:lnTo>
                    <a:lnTo>
                      <a:pt x="71" y="18"/>
                    </a:lnTo>
                    <a:lnTo>
                      <a:pt x="73" y="14"/>
                    </a:lnTo>
                    <a:lnTo>
                      <a:pt x="75" y="8"/>
                    </a:lnTo>
                    <a:lnTo>
                      <a:pt x="73" y="6"/>
                    </a:lnTo>
                    <a:lnTo>
                      <a:pt x="69" y="2"/>
                    </a:lnTo>
                    <a:lnTo>
                      <a:pt x="69" y="0"/>
                    </a:lnTo>
                    <a:lnTo>
                      <a:pt x="63" y="2"/>
                    </a:lnTo>
                    <a:lnTo>
                      <a:pt x="55" y="8"/>
                    </a:lnTo>
                    <a:lnTo>
                      <a:pt x="49" y="10"/>
                    </a:lnTo>
                    <a:lnTo>
                      <a:pt x="47" y="10"/>
                    </a:lnTo>
                    <a:lnTo>
                      <a:pt x="44" y="10"/>
                    </a:lnTo>
                    <a:lnTo>
                      <a:pt x="38" y="6"/>
                    </a:lnTo>
                    <a:lnTo>
                      <a:pt x="36" y="6"/>
                    </a:lnTo>
                    <a:lnTo>
                      <a:pt x="34" y="2"/>
                    </a:lnTo>
                    <a:lnTo>
                      <a:pt x="32" y="0"/>
                    </a:lnTo>
                    <a:lnTo>
                      <a:pt x="30" y="2"/>
                    </a:lnTo>
                    <a:lnTo>
                      <a:pt x="28" y="4"/>
                    </a:lnTo>
                    <a:lnTo>
                      <a:pt x="28" y="6"/>
                    </a:lnTo>
                    <a:lnTo>
                      <a:pt x="32" y="6"/>
                    </a:lnTo>
                    <a:lnTo>
                      <a:pt x="32" y="8"/>
                    </a:lnTo>
                    <a:lnTo>
                      <a:pt x="32" y="10"/>
                    </a:lnTo>
                    <a:lnTo>
                      <a:pt x="30" y="8"/>
                    </a:lnTo>
                    <a:lnTo>
                      <a:pt x="26" y="8"/>
                    </a:lnTo>
                    <a:lnTo>
                      <a:pt x="24" y="6"/>
                    </a:lnTo>
                    <a:lnTo>
                      <a:pt x="20" y="8"/>
                    </a:lnTo>
                    <a:lnTo>
                      <a:pt x="16" y="12"/>
                    </a:lnTo>
                    <a:lnTo>
                      <a:pt x="18" y="16"/>
                    </a:lnTo>
                    <a:lnTo>
                      <a:pt x="20" y="16"/>
                    </a:lnTo>
                    <a:lnTo>
                      <a:pt x="22" y="18"/>
                    </a:lnTo>
                    <a:lnTo>
                      <a:pt x="24" y="18"/>
                    </a:lnTo>
                    <a:lnTo>
                      <a:pt x="24" y="20"/>
                    </a:lnTo>
                    <a:lnTo>
                      <a:pt x="26" y="24"/>
                    </a:lnTo>
                    <a:lnTo>
                      <a:pt x="26" y="26"/>
                    </a:lnTo>
                    <a:lnTo>
                      <a:pt x="22" y="24"/>
                    </a:lnTo>
                    <a:lnTo>
                      <a:pt x="22" y="22"/>
                    </a:lnTo>
                    <a:lnTo>
                      <a:pt x="20" y="20"/>
                    </a:lnTo>
                    <a:lnTo>
                      <a:pt x="16" y="20"/>
                    </a:lnTo>
                    <a:lnTo>
                      <a:pt x="14" y="22"/>
                    </a:lnTo>
                    <a:lnTo>
                      <a:pt x="16" y="28"/>
                    </a:lnTo>
                    <a:lnTo>
                      <a:pt x="18" y="28"/>
                    </a:lnTo>
                    <a:lnTo>
                      <a:pt x="20" y="32"/>
                    </a:lnTo>
                    <a:lnTo>
                      <a:pt x="24" y="34"/>
                    </a:lnTo>
                    <a:lnTo>
                      <a:pt x="28" y="32"/>
                    </a:lnTo>
                    <a:lnTo>
                      <a:pt x="30" y="30"/>
                    </a:lnTo>
                    <a:lnTo>
                      <a:pt x="36" y="38"/>
                    </a:lnTo>
                    <a:lnTo>
                      <a:pt x="30" y="36"/>
                    </a:lnTo>
                    <a:lnTo>
                      <a:pt x="28" y="36"/>
                    </a:lnTo>
                    <a:lnTo>
                      <a:pt x="28" y="44"/>
                    </a:lnTo>
                    <a:lnTo>
                      <a:pt x="30" y="44"/>
                    </a:lnTo>
                    <a:lnTo>
                      <a:pt x="30" y="46"/>
                    </a:lnTo>
                    <a:lnTo>
                      <a:pt x="32" y="48"/>
                    </a:lnTo>
                    <a:lnTo>
                      <a:pt x="34" y="48"/>
                    </a:lnTo>
                    <a:lnTo>
                      <a:pt x="34" y="52"/>
                    </a:lnTo>
                    <a:lnTo>
                      <a:pt x="32" y="54"/>
                    </a:lnTo>
                    <a:lnTo>
                      <a:pt x="30" y="50"/>
                    </a:lnTo>
                    <a:lnTo>
                      <a:pt x="30" y="54"/>
                    </a:lnTo>
                    <a:lnTo>
                      <a:pt x="32" y="58"/>
                    </a:lnTo>
                    <a:lnTo>
                      <a:pt x="28" y="60"/>
                    </a:lnTo>
                    <a:lnTo>
                      <a:pt x="26" y="62"/>
                    </a:lnTo>
                    <a:lnTo>
                      <a:pt x="26" y="60"/>
                    </a:lnTo>
                    <a:lnTo>
                      <a:pt x="24" y="62"/>
                    </a:lnTo>
                    <a:lnTo>
                      <a:pt x="22" y="62"/>
                    </a:lnTo>
                    <a:lnTo>
                      <a:pt x="18" y="62"/>
                    </a:lnTo>
                    <a:lnTo>
                      <a:pt x="16" y="58"/>
                    </a:lnTo>
                    <a:lnTo>
                      <a:pt x="16" y="56"/>
                    </a:lnTo>
                    <a:lnTo>
                      <a:pt x="14" y="54"/>
                    </a:lnTo>
                    <a:lnTo>
                      <a:pt x="12" y="54"/>
                    </a:lnTo>
                    <a:lnTo>
                      <a:pt x="10" y="52"/>
                    </a:lnTo>
                    <a:lnTo>
                      <a:pt x="12" y="50"/>
                    </a:lnTo>
                    <a:lnTo>
                      <a:pt x="10" y="50"/>
                    </a:lnTo>
                    <a:lnTo>
                      <a:pt x="10" y="48"/>
                    </a:lnTo>
                    <a:lnTo>
                      <a:pt x="6" y="46"/>
                    </a:lnTo>
                    <a:lnTo>
                      <a:pt x="4" y="46"/>
                    </a:lnTo>
                    <a:lnTo>
                      <a:pt x="2" y="48"/>
                    </a:lnTo>
                    <a:lnTo>
                      <a:pt x="0" y="64"/>
                    </a:lnTo>
                    <a:lnTo>
                      <a:pt x="6" y="70"/>
                    </a:lnTo>
                    <a:lnTo>
                      <a:pt x="10" y="74"/>
                    </a:lnTo>
                    <a:lnTo>
                      <a:pt x="10" y="76"/>
                    </a:lnTo>
                    <a:lnTo>
                      <a:pt x="12" y="78"/>
                    </a:lnTo>
                    <a:lnTo>
                      <a:pt x="14" y="82"/>
                    </a:lnTo>
                    <a:lnTo>
                      <a:pt x="20" y="84"/>
                    </a:lnTo>
                    <a:lnTo>
                      <a:pt x="20" y="82"/>
                    </a:lnTo>
                    <a:lnTo>
                      <a:pt x="22" y="82"/>
                    </a:lnTo>
                    <a:lnTo>
                      <a:pt x="26" y="88"/>
                    </a:lnTo>
                    <a:lnTo>
                      <a:pt x="28" y="86"/>
                    </a:lnTo>
                    <a:lnTo>
                      <a:pt x="30" y="86"/>
                    </a:lnTo>
                    <a:lnTo>
                      <a:pt x="32" y="88"/>
                    </a:lnTo>
                    <a:lnTo>
                      <a:pt x="32" y="90"/>
                    </a:lnTo>
                    <a:lnTo>
                      <a:pt x="34" y="96"/>
                    </a:lnTo>
                    <a:lnTo>
                      <a:pt x="36" y="98"/>
                    </a:lnTo>
                    <a:lnTo>
                      <a:pt x="40" y="102"/>
                    </a:lnTo>
                    <a:lnTo>
                      <a:pt x="42" y="103"/>
                    </a:lnTo>
                    <a:lnTo>
                      <a:pt x="44" y="107"/>
                    </a:lnTo>
                    <a:lnTo>
                      <a:pt x="45" y="109"/>
                    </a:lnTo>
                    <a:lnTo>
                      <a:pt x="47" y="121"/>
                    </a:lnTo>
                    <a:lnTo>
                      <a:pt x="49" y="121"/>
                    </a:lnTo>
                    <a:lnTo>
                      <a:pt x="49" y="119"/>
                    </a:lnTo>
                    <a:lnTo>
                      <a:pt x="51" y="117"/>
                    </a:lnTo>
                    <a:lnTo>
                      <a:pt x="53" y="123"/>
                    </a:lnTo>
                    <a:lnTo>
                      <a:pt x="55" y="123"/>
                    </a:lnTo>
                    <a:lnTo>
                      <a:pt x="57" y="121"/>
                    </a:lnTo>
                    <a:lnTo>
                      <a:pt x="59" y="119"/>
                    </a:lnTo>
                    <a:lnTo>
                      <a:pt x="63" y="115"/>
                    </a:lnTo>
                    <a:lnTo>
                      <a:pt x="63" y="113"/>
                    </a:lnTo>
                    <a:lnTo>
                      <a:pt x="59" y="109"/>
                    </a:lnTo>
                    <a:lnTo>
                      <a:pt x="59" y="107"/>
                    </a:lnTo>
                    <a:lnTo>
                      <a:pt x="63" y="109"/>
                    </a:lnTo>
                    <a:lnTo>
                      <a:pt x="67" y="107"/>
                    </a:lnTo>
                    <a:lnTo>
                      <a:pt x="71" y="109"/>
                    </a:lnTo>
                    <a:lnTo>
                      <a:pt x="77" y="105"/>
                    </a:lnTo>
                    <a:lnTo>
                      <a:pt x="77" y="100"/>
                    </a:lnTo>
                    <a:lnTo>
                      <a:pt x="81" y="98"/>
                    </a:lnTo>
                    <a:lnTo>
                      <a:pt x="81" y="100"/>
                    </a:lnTo>
                    <a:lnTo>
                      <a:pt x="83" y="98"/>
                    </a:lnTo>
                    <a:lnTo>
                      <a:pt x="81" y="90"/>
                    </a:lnTo>
                    <a:lnTo>
                      <a:pt x="79" y="90"/>
                    </a:lnTo>
                    <a:lnTo>
                      <a:pt x="81" y="88"/>
                    </a:lnTo>
                    <a:lnTo>
                      <a:pt x="81" y="86"/>
                    </a:lnTo>
                    <a:lnTo>
                      <a:pt x="81" y="82"/>
                    </a:lnTo>
                    <a:lnTo>
                      <a:pt x="79" y="78"/>
                    </a:lnTo>
                    <a:lnTo>
                      <a:pt x="81" y="76"/>
                    </a:lnTo>
                    <a:lnTo>
                      <a:pt x="83" y="74"/>
                    </a:lnTo>
                    <a:close/>
                  </a:path>
                </a:pathLst>
              </a:custGeom>
              <a:solidFill>
                <a:srgbClr val="0071B4">
                  <a:alpha val="34901"/>
                </a:srgbClr>
              </a:solidFill>
              <a:ln w="9525">
                <a:noFill/>
                <a:round/>
                <a:headEnd/>
                <a:tailEnd/>
              </a:ln>
            </p:spPr>
            <p:txBody>
              <a:bodyPr/>
              <a:lstStyle/>
              <a:p>
                <a:endParaRPr lang="en-US"/>
              </a:p>
            </p:txBody>
          </p:sp>
          <p:sp>
            <p:nvSpPr>
              <p:cNvPr id="14017" name="Freeform 70"/>
              <p:cNvSpPr>
                <a:spLocks/>
              </p:cNvSpPr>
              <p:nvPr/>
            </p:nvSpPr>
            <p:spPr bwMode="auto">
              <a:xfrm>
                <a:off x="4873" y="1476"/>
                <a:ext cx="68" cy="44"/>
              </a:xfrm>
              <a:custGeom>
                <a:avLst/>
                <a:gdLst>
                  <a:gd name="T0" fmla="*/ 6 w 68"/>
                  <a:gd name="T1" fmla="*/ 12 h 44"/>
                  <a:gd name="T2" fmla="*/ 8 w 68"/>
                  <a:gd name="T3" fmla="*/ 16 h 44"/>
                  <a:gd name="T4" fmla="*/ 12 w 68"/>
                  <a:gd name="T5" fmla="*/ 20 h 44"/>
                  <a:gd name="T6" fmla="*/ 12 w 68"/>
                  <a:gd name="T7" fmla="*/ 28 h 44"/>
                  <a:gd name="T8" fmla="*/ 14 w 68"/>
                  <a:gd name="T9" fmla="*/ 30 h 44"/>
                  <a:gd name="T10" fmla="*/ 20 w 68"/>
                  <a:gd name="T11" fmla="*/ 30 h 44"/>
                  <a:gd name="T12" fmla="*/ 22 w 68"/>
                  <a:gd name="T13" fmla="*/ 34 h 44"/>
                  <a:gd name="T14" fmla="*/ 24 w 68"/>
                  <a:gd name="T15" fmla="*/ 34 h 44"/>
                  <a:gd name="T16" fmla="*/ 26 w 68"/>
                  <a:gd name="T17" fmla="*/ 38 h 44"/>
                  <a:gd name="T18" fmla="*/ 30 w 68"/>
                  <a:gd name="T19" fmla="*/ 40 h 44"/>
                  <a:gd name="T20" fmla="*/ 34 w 68"/>
                  <a:gd name="T21" fmla="*/ 38 h 44"/>
                  <a:gd name="T22" fmla="*/ 36 w 68"/>
                  <a:gd name="T23" fmla="*/ 42 h 44"/>
                  <a:gd name="T24" fmla="*/ 40 w 68"/>
                  <a:gd name="T25" fmla="*/ 44 h 44"/>
                  <a:gd name="T26" fmla="*/ 44 w 68"/>
                  <a:gd name="T27" fmla="*/ 44 h 44"/>
                  <a:gd name="T28" fmla="*/ 44 w 68"/>
                  <a:gd name="T29" fmla="*/ 42 h 44"/>
                  <a:gd name="T30" fmla="*/ 46 w 68"/>
                  <a:gd name="T31" fmla="*/ 44 h 44"/>
                  <a:gd name="T32" fmla="*/ 48 w 68"/>
                  <a:gd name="T33" fmla="*/ 44 h 44"/>
                  <a:gd name="T34" fmla="*/ 48 w 68"/>
                  <a:gd name="T35" fmla="*/ 42 h 44"/>
                  <a:gd name="T36" fmla="*/ 50 w 68"/>
                  <a:gd name="T37" fmla="*/ 44 h 44"/>
                  <a:gd name="T38" fmla="*/ 54 w 68"/>
                  <a:gd name="T39" fmla="*/ 44 h 44"/>
                  <a:gd name="T40" fmla="*/ 62 w 68"/>
                  <a:gd name="T41" fmla="*/ 38 h 44"/>
                  <a:gd name="T42" fmla="*/ 66 w 68"/>
                  <a:gd name="T43" fmla="*/ 34 h 44"/>
                  <a:gd name="T44" fmla="*/ 66 w 68"/>
                  <a:gd name="T45" fmla="*/ 26 h 44"/>
                  <a:gd name="T46" fmla="*/ 68 w 68"/>
                  <a:gd name="T47" fmla="*/ 24 h 44"/>
                  <a:gd name="T48" fmla="*/ 58 w 68"/>
                  <a:gd name="T49" fmla="*/ 22 h 44"/>
                  <a:gd name="T50" fmla="*/ 56 w 68"/>
                  <a:gd name="T51" fmla="*/ 20 h 44"/>
                  <a:gd name="T52" fmla="*/ 52 w 68"/>
                  <a:gd name="T53" fmla="*/ 18 h 44"/>
                  <a:gd name="T54" fmla="*/ 48 w 68"/>
                  <a:gd name="T55" fmla="*/ 20 h 44"/>
                  <a:gd name="T56" fmla="*/ 46 w 68"/>
                  <a:gd name="T57" fmla="*/ 16 h 44"/>
                  <a:gd name="T58" fmla="*/ 44 w 68"/>
                  <a:gd name="T59" fmla="*/ 14 h 44"/>
                  <a:gd name="T60" fmla="*/ 42 w 68"/>
                  <a:gd name="T61" fmla="*/ 14 h 44"/>
                  <a:gd name="T62" fmla="*/ 40 w 68"/>
                  <a:gd name="T63" fmla="*/ 16 h 44"/>
                  <a:gd name="T64" fmla="*/ 34 w 68"/>
                  <a:gd name="T65" fmla="*/ 16 h 44"/>
                  <a:gd name="T66" fmla="*/ 28 w 68"/>
                  <a:gd name="T67" fmla="*/ 16 h 44"/>
                  <a:gd name="T68" fmla="*/ 30 w 68"/>
                  <a:gd name="T69" fmla="*/ 14 h 44"/>
                  <a:gd name="T70" fmla="*/ 30 w 68"/>
                  <a:gd name="T71" fmla="*/ 12 h 44"/>
                  <a:gd name="T72" fmla="*/ 32 w 68"/>
                  <a:gd name="T73" fmla="*/ 12 h 44"/>
                  <a:gd name="T74" fmla="*/ 32 w 68"/>
                  <a:gd name="T75" fmla="*/ 10 h 44"/>
                  <a:gd name="T76" fmla="*/ 18 w 68"/>
                  <a:gd name="T77" fmla="*/ 8 h 44"/>
                  <a:gd name="T78" fmla="*/ 16 w 68"/>
                  <a:gd name="T79" fmla="*/ 8 h 44"/>
                  <a:gd name="T80" fmla="*/ 12 w 68"/>
                  <a:gd name="T81" fmla="*/ 8 h 44"/>
                  <a:gd name="T82" fmla="*/ 6 w 68"/>
                  <a:gd name="T83" fmla="*/ 6 h 44"/>
                  <a:gd name="T84" fmla="*/ 6 w 68"/>
                  <a:gd name="T85" fmla="*/ 2 h 44"/>
                  <a:gd name="T86" fmla="*/ 4 w 68"/>
                  <a:gd name="T87" fmla="*/ 2 h 44"/>
                  <a:gd name="T88" fmla="*/ 2 w 68"/>
                  <a:gd name="T89" fmla="*/ 0 h 44"/>
                  <a:gd name="T90" fmla="*/ 0 w 68"/>
                  <a:gd name="T91" fmla="*/ 0 h 44"/>
                  <a:gd name="T92" fmla="*/ 0 w 68"/>
                  <a:gd name="T93" fmla="*/ 0 h 44"/>
                  <a:gd name="T94" fmla="*/ 2 w 68"/>
                  <a:gd name="T95" fmla="*/ 4 h 44"/>
                  <a:gd name="T96" fmla="*/ 6 w 68"/>
                  <a:gd name="T97" fmla="*/ 12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8"/>
                  <a:gd name="T148" fmla="*/ 0 h 44"/>
                  <a:gd name="T149" fmla="*/ 68 w 68"/>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8" h="44">
                    <a:moveTo>
                      <a:pt x="6" y="12"/>
                    </a:moveTo>
                    <a:lnTo>
                      <a:pt x="8" y="16"/>
                    </a:lnTo>
                    <a:lnTo>
                      <a:pt x="12" y="20"/>
                    </a:lnTo>
                    <a:lnTo>
                      <a:pt x="12" y="28"/>
                    </a:lnTo>
                    <a:lnTo>
                      <a:pt x="14" y="30"/>
                    </a:lnTo>
                    <a:lnTo>
                      <a:pt x="20" y="30"/>
                    </a:lnTo>
                    <a:lnTo>
                      <a:pt x="22" y="34"/>
                    </a:lnTo>
                    <a:lnTo>
                      <a:pt x="24" y="34"/>
                    </a:lnTo>
                    <a:lnTo>
                      <a:pt x="26" y="38"/>
                    </a:lnTo>
                    <a:lnTo>
                      <a:pt x="30" y="40"/>
                    </a:lnTo>
                    <a:lnTo>
                      <a:pt x="34" y="38"/>
                    </a:lnTo>
                    <a:lnTo>
                      <a:pt x="36" y="42"/>
                    </a:lnTo>
                    <a:lnTo>
                      <a:pt x="40" y="44"/>
                    </a:lnTo>
                    <a:lnTo>
                      <a:pt x="44" y="44"/>
                    </a:lnTo>
                    <a:lnTo>
                      <a:pt x="44" y="42"/>
                    </a:lnTo>
                    <a:lnTo>
                      <a:pt x="46" y="44"/>
                    </a:lnTo>
                    <a:lnTo>
                      <a:pt x="48" y="44"/>
                    </a:lnTo>
                    <a:lnTo>
                      <a:pt x="48" y="42"/>
                    </a:lnTo>
                    <a:lnTo>
                      <a:pt x="50" y="44"/>
                    </a:lnTo>
                    <a:lnTo>
                      <a:pt x="54" y="44"/>
                    </a:lnTo>
                    <a:lnTo>
                      <a:pt x="62" y="38"/>
                    </a:lnTo>
                    <a:lnTo>
                      <a:pt x="66" y="34"/>
                    </a:lnTo>
                    <a:lnTo>
                      <a:pt x="66" y="26"/>
                    </a:lnTo>
                    <a:lnTo>
                      <a:pt x="68" y="24"/>
                    </a:lnTo>
                    <a:lnTo>
                      <a:pt x="58" y="22"/>
                    </a:lnTo>
                    <a:lnTo>
                      <a:pt x="56" y="20"/>
                    </a:lnTo>
                    <a:lnTo>
                      <a:pt x="52" y="18"/>
                    </a:lnTo>
                    <a:lnTo>
                      <a:pt x="48" y="20"/>
                    </a:lnTo>
                    <a:lnTo>
                      <a:pt x="46" y="16"/>
                    </a:lnTo>
                    <a:lnTo>
                      <a:pt x="44" y="14"/>
                    </a:lnTo>
                    <a:lnTo>
                      <a:pt x="42" y="14"/>
                    </a:lnTo>
                    <a:lnTo>
                      <a:pt x="40" y="16"/>
                    </a:lnTo>
                    <a:lnTo>
                      <a:pt x="34" y="16"/>
                    </a:lnTo>
                    <a:lnTo>
                      <a:pt x="28" y="16"/>
                    </a:lnTo>
                    <a:lnTo>
                      <a:pt x="30" y="14"/>
                    </a:lnTo>
                    <a:lnTo>
                      <a:pt x="30" y="12"/>
                    </a:lnTo>
                    <a:lnTo>
                      <a:pt x="32" y="12"/>
                    </a:lnTo>
                    <a:lnTo>
                      <a:pt x="32" y="10"/>
                    </a:lnTo>
                    <a:lnTo>
                      <a:pt x="18" y="8"/>
                    </a:lnTo>
                    <a:lnTo>
                      <a:pt x="16" y="8"/>
                    </a:lnTo>
                    <a:lnTo>
                      <a:pt x="12" y="8"/>
                    </a:lnTo>
                    <a:lnTo>
                      <a:pt x="6" y="6"/>
                    </a:lnTo>
                    <a:lnTo>
                      <a:pt x="6" y="2"/>
                    </a:lnTo>
                    <a:lnTo>
                      <a:pt x="4" y="2"/>
                    </a:lnTo>
                    <a:lnTo>
                      <a:pt x="2" y="0"/>
                    </a:lnTo>
                    <a:lnTo>
                      <a:pt x="0" y="0"/>
                    </a:lnTo>
                    <a:lnTo>
                      <a:pt x="2" y="4"/>
                    </a:lnTo>
                    <a:lnTo>
                      <a:pt x="6" y="12"/>
                    </a:lnTo>
                    <a:close/>
                  </a:path>
                </a:pathLst>
              </a:custGeom>
              <a:solidFill>
                <a:srgbClr val="0071B4">
                  <a:alpha val="34901"/>
                </a:srgbClr>
              </a:solidFill>
              <a:ln w="9525">
                <a:noFill/>
                <a:round/>
                <a:headEnd/>
                <a:tailEnd/>
              </a:ln>
            </p:spPr>
            <p:txBody>
              <a:bodyPr/>
              <a:lstStyle/>
              <a:p>
                <a:endParaRPr lang="en-US"/>
              </a:p>
            </p:txBody>
          </p:sp>
          <p:sp>
            <p:nvSpPr>
              <p:cNvPr id="14018" name="Freeform 71"/>
              <p:cNvSpPr>
                <a:spLocks/>
              </p:cNvSpPr>
              <p:nvPr/>
            </p:nvSpPr>
            <p:spPr bwMode="auto">
              <a:xfrm>
                <a:off x="1793" y="1813"/>
                <a:ext cx="18" cy="16"/>
              </a:xfrm>
              <a:custGeom>
                <a:avLst/>
                <a:gdLst>
                  <a:gd name="T0" fmla="*/ 10 w 18"/>
                  <a:gd name="T1" fmla="*/ 14 h 16"/>
                  <a:gd name="T2" fmla="*/ 14 w 18"/>
                  <a:gd name="T3" fmla="*/ 16 h 16"/>
                  <a:gd name="T4" fmla="*/ 18 w 18"/>
                  <a:gd name="T5" fmla="*/ 14 h 16"/>
                  <a:gd name="T6" fmla="*/ 16 w 18"/>
                  <a:gd name="T7" fmla="*/ 6 h 16"/>
                  <a:gd name="T8" fmla="*/ 6 w 18"/>
                  <a:gd name="T9" fmla="*/ 4 h 16"/>
                  <a:gd name="T10" fmla="*/ 6 w 18"/>
                  <a:gd name="T11" fmla="*/ 0 h 16"/>
                  <a:gd name="T12" fmla="*/ 4 w 18"/>
                  <a:gd name="T13" fmla="*/ 2 h 16"/>
                  <a:gd name="T14" fmla="*/ 2 w 18"/>
                  <a:gd name="T15" fmla="*/ 4 h 16"/>
                  <a:gd name="T16" fmla="*/ 0 w 18"/>
                  <a:gd name="T17" fmla="*/ 6 h 16"/>
                  <a:gd name="T18" fmla="*/ 0 w 18"/>
                  <a:gd name="T19" fmla="*/ 10 h 16"/>
                  <a:gd name="T20" fmla="*/ 4 w 18"/>
                  <a:gd name="T21" fmla="*/ 14 h 16"/>
                  <a:gd name="T22" fmla="*/ 10 w 18"/>
                  <a:gd name="T23" fmla="*/ 14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0" y="14"/>
                    </a:moveTo>
                    <a:lnTo>
                      <a:pt x="14" y="16"/>
                    </a:lnTo>
                    <a:lnTo>
                      <a:pt x="18" y="14"/>
                    </a:lnTo>
                    <a:lnTo>
                      <a:pt x="16" y="6"/>
                    </a:lnTo>
                    <a:lnTo>
                      <a:pt x="6" y="4"/>
                    </a:lnTo>
                    <a:lnTo>
                      <a:pt x="6" y="0"/>
                    </a:lnTo>
                    <a:lnTo>
                      <a:pt x="4" y="2"/>
                    </a:lnTo>
                    <a:lnTo>
                      <a:pt x="2" y="4"/>
                    </a:lnTo>
                    <a:lnTo>
                      <a:pt x="0" y="6"/>
                    </a:lnTo>
                    <a:lnTo>
                      <a:pt x="0" y="10"/>
                    </a:lnTo>
                    <a:lnTo>
                      <a:pt x="4" y="14"/>
                    </a:lnTo>
                    <a:lnTo>
                      <a:pt x="10" y="14"/>
                    </a:lnTo>
                    <a:close/>
                  </a:path>
                </a:pathLst>
              </a:custGeom>
              <a:solidFill>
                <a:srgbClr val="0071B4">
                  <a:alpha val="34901"/>
                </a:srgbClr>
              </a:solidFill>
              <a:ln w="9525">
                <a:noFill/>
                <a:round/>
                <a:headEnd/>
                <a:tailEnd/>
              </a:ln>
            </p:spPr>
            <p:txBody>
              <a:bodyPr/>
              <a:lstStyle/>
              <a:p>
                <a:endParaRPr lang="en-US"/>
              </a:p>
            </p:txBody>
          </p:sp>
          <p:sp>
            <p:nvSpPr>
              <p:cNvPr id="14019" name="Freeform 72"/>
              <p:cNvSpPr>
                <a:spLocks/>
              </p:cNvSpPr>
              <p:nvPr/>
            </p:nvSpPr>
            <p:spPr bwMode="auto">
              <a:xfrm>
                <a:off x="1622" y="1807"/>
                <a:ext cx="8" cy="20"/>
              </a:xfrm>
              <a:custGeom>
                <a:avLst/>
                <a:gdLst>
                  <a:gd name="T0" fmla="*/ 6 w 8"/>
                  <a:gd name="T1" fmla="*/ 2 h 20"/>
                  <a:gd name="T2" fmla="*/ 4 w 8"/>
                  <a:gd name="T3" fmla="*/ 0 h 20"/>
                  <a:gd name="T4" fmla="*/ 2 w 8"/>
                  <a:gd name="T5" fmla="*/ 2 h 20"/>
                  <a:gd name="T6" fmla="*/ 0 w 8"/>
                  <a:gd name="T7" fmla="*/ 16 h 20"/>
                  <a:gd name="T8" fmla="*/ 4 w 8"/>
                  <a:gd name="T9" fmla="*/ 20 h 20"/>
                  <a:gd name="T10" fmla="*/ 6 w 8"/>
                  <a:gd name="T11" fmla="*/ 20 h 20"/>
                  <a:gd name="T12" fmla="*/ 8 w 8"/>
                  <a:gd name="T13" fmla="*/ 16 h 20"/>
                  <a:gd name="T14" fmla="*/ 6 w 8"/>
                  <a:gd name="T15" fmla="*/ 2 h 20"/>
                  <a:gd name="T16" fmla="*/ 6 w 8"/>
                  <a:gd name="T17" fmla="*/ 2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6" y="2"/>
                    </a:moveTo>
                    <a:lnTo>
                      <a:pt x="4" y="0"/>
                    </a:lnTo>
                    <a:lnTo>
                      <a:pt x="2" y="2"/>
                    </a:lnTo>
                    <a:lnTo>
                      <a:pt x="0" y="16"/>
                    </a:lnTo>
                    <a:lnTo>
                      <a:pt x="4" y="20"/>
                    </a:lnTo>
                    <a:lnTo>
                      <a:pt x="6" y="20"/>
                    </a:lnTo>
                    <a:lnTo>
                      <a:pt x="8" y="16"/>
                    </a:lnTo>
                    <a:lnTo>
                      <a:pt x="6" y="2"/>
                    </a:lnTo>
                    <a:close/>
                  </a:path>
                </a:pathLst>
              </a:custGeom>
              <a:solidFill>
                <a:srgbClr val="0071B4">
                  <a:alpha val="34901"/>
                </a:srgbClr>
              </a:solidFill>
              <a:ln w="9525">
                <a:noFill/>
                <a:round/>
                <a:headEnd/>
                <a:tailEnd/>
              </a:ln>
            </p:spPr>
            <p:txBody>
              <a:bodyPr/>
              <a:lstStyle/>
              <a:p>
                <a:endParaRPr lang="en-US"/>
              </a:p>
            </p:txBody>
          </p:sp>
          <p:sp>
            <p:nvSpPr>
              <p:cNvPr id="14020" name="Freeform 73"/>
              <p:cNvSpPr>
                <a:spLocks/>
              </p:cNvSpPr>
              <p:nvPr/>
            </p:nvSpPr>
            <p:spPr bwMode="auto">
              <a:xfrm>
                <a:off x="4722" y="1546"/>
                <a:ext cx="12" cy="18"/>
              </a:xfrm>
              <a:custGeom>
                <a:avLst/>
                <a:gdLst>
                  <a:gd name="T0" fmla="*/ 2 w 12"/>
                  <a:gd name="T1" fmla="*/ 0 h 18"/>
                  <a:gd name="T2" fmla="*/ 0 w 12"/>
                  <a:gd name="T3" fmla="*/ 0 h 18"/>
                  <a:gd name="T4" fmla="*/ 0 w 12"/>
                  <a:gd name="T5" fmla="*/ 4 h 18"/>
                  <a:gd name="T6" fmla="*/ 4 w 12"/>
                  <a:gd name="T7" fmla="*/ 8 h 18"/>
                  <a:gd name="T8" fmla="*/ 4 w 12"/>
                  <a:gd name="T9" fmla="*/ 10 h 18"/>
                  <a:gd name="T10" fmla="*/ 8 w 12"/>
                  <a:gd name="T11" fmla="*/ 14 h 18"/>
                  <a:gd name="T12" fmla="*/ 10 w 12"/>
                  <a:gd name="T13" fmla="*/ 18 h 18"/>
                  <a:gd name="T14" fmla="*/ 12 w 12"/>
                  <a:gd name="T15" fmla="*/ 18 h 18"/>
                  <a:gd name="T16" fmla="*/ 12 w 12"/>
                  <a:gd name="T17" fmla="*/ 14 h 18"/>
                  <a:gd name="T18" fmla="*/ 10 w 12"/>
                  <a:gd name="T19" fmla="*/ 12 h 18"/>
                  <a:gd name="T20" fmla="*/ 8 w 12"/>
                  <a:gd name="T21" fmla="*/ 12 h 18"/>
                  <a:gd name="T22" fmla="*/ 8 w 12"/>
                  <a:gd name="T23" fmla="*/ 10 h 18"/>
                  <a:gd name="T24" fmla="*/ 8 w 12"/>
                  <a:gd name="T25" fmla="*/ 10 h 18"/>
                  <a:gd name="T26" fmla="*/ 2 w 12"/>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8"/>
                  <a:gd name="T44" fmla="*/ 12 w 12"/>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8">
                    <a:moveTo>
                      <a:pt x="2" y="0"/>
                    </a:moveTo>
                    <a:lnTo>
                      <a:pt x="0" y="0"/>
                    </a:lnTo>
                    <a:lnTo>
                      <a:pt x="0" y="4"/>
                    </a:lnTo>
                    <a:lnTo>
                      <a:pt x="4" y="8"/>
                    </a:lnTo>
                    <a:lnTo>
                      <a:pt x="4" y="10"/>
                    </a:lnTo>
                    <a:lnTo>
                      <a:pt x="8" y="14"/>
                    </a:lnTo>
                    <a:lnTo>
                      <a:pt x="10" y="18"/>
                    </a:lnTo>
                    <a:lnTo>
                      <a:pt x="12" y="18"/>
                    </a:lnTo>
                    <a:lnTo>
                      <a:pt x="12" y="14"/>
                    </a:lnTo>
                    <a:lnTo>
                      <a:pt x="10" y="12"/>
                    </a:lnTo>
                    <a:lnTo>
                      <a:pt x="8" y="12"/>
                    </a:lnTo>
                    <a:lnTo>
                      <a:pt x="8" y="10"/>
                    </a:lnTo>
                    <a:lnTo>
                      <a:pt x="2" y="0"/>
                    </a:lnTo>
                    <a:close/>
                  </a:path>
                </a:pathLst>
              </a:custGeom>
              <a:solidFill>
                <a:srgbClr val="0071B4">
                  <a:alpha val="34901"/>
                </a:srgbClr>
              </a:solidFill>
              <a:ln w="9525">
                <a:noFill/>
                <a:round/>
                <a:headEnd/>
                <a:tailEnd/>
              </a:ln>
            </p:spPr>
            <p:txBody>
              <a:bodyPr/>
              <a:lstStyle/>
              <a:p>
                <a:endParaRPr lang="en-US"/>
              </a:p>
            </p:txBody>
          </p:sp>
          <p:sp>
            <p:nvSpPr>
              <p:cNvPr id="14021" name="Freeform 74"/>
              <p:cNvSpPr>
                <a:spLocks/>
              </p:cNvSpPr>
              <p:nvPr/>
            </p:nvSpPr>
            <p:spPr bwMode="auto">
              <a:xfrm>
                <a:off x="1449" y="1554"/>
                <a:ext cx="21" cy="16"/>
              </a:xfrm>
              <a:custGeom>
                <a:avLst/>
                <a:gdLst>
                  <a:gd name="T0" fmla="*/ 11 w 21"/>
                  <a:gd name="T1" fmla="*/ 4 h 16"/>
                  <a:gd name="T2" fmla="*/ 7 w 21"/>
                  <a:gd name="T3" fmla="*/ 4 h 16"/>
                  <a:gd name="T4" fmla="*/ 5 w 21"/>
                  <a:gd name="T5" fmla="*/ 8 h 16"/>
                  <a:gd name="T6" fmla="*/ 5 w 21"/>
                  <a:gd name="T7" fmla="*/ 10 h 16"/>
                  <a:gd name="T8" fmla="*/ 0 w 21"/>
                  <a:gd name="T9" fmla="*/ 12 h 16"/>
                  <a:gd name="T10" fmla="*/ 0 w 21"/>
                  <a:gd name="T11" fmla="*/ 14 h 16"/>
                  <a:gd name="T12" fmla="*/ 3 w 21"/>
                  <a:gd name="T13" fmla="*/ 14 h 16"/>
                  <a:gd name="T14" fmla="*/ 5 w 21"/>
                  <a:gd name="T15" fmla="*/ 12 h 16"/>
                  <a:gd name="T16" fmla="*/ 5 w 21"/>
                  <a:gd name="T17" fmla="*/ 12 h 16"/>
                  <a:gd name="T18" fmla="*/ 7 w 21"/>
                  <a:gd name="T19" fmla="*/ 16 h 16"/>
                  <a:gd name="T20" fmla="*/ 7 w 21"/>
                  <a:gd name="T21" fmla="*/ 14 h 16"/>
                  <a:gd name="T22" fmla="*/ 9 w 21"/>
                  <a:gd name="T23" fmla="*/ 14 h 16"/>
                  <a:gd name="T24" fmla="*/ 9 w 21"/>
                  <a:gd name="T25" fmla="*/ 14 h 16"/>
                  <a:gd name="T26" fmla="*/ 15 w 21"/>
                  <a:gd name="T27" fmla="*/ 12 h 16"/>
                  <a:gd name="T28" fmla="*/ 21 w 21"/>
                  <a:gd name="T29" fmla="*/ 6 h 16"/>
                  <a:gd name="T30" fmla="*/ 21 w 21"/>
                  <a:gd name="T31" fmla="*/ 2 h 16"/>
                  <a:gd name="T32" fmla="*/ 21 w 21"/>
                  <a:gd name="T33" fmla="*/ 0 h 16"/>
                  <a:gd name="T34" fmla="*/ 17 w 21"/>
                  <a:gd name="T35" fmla="*/ 0 h 16"/>
                  <a:gd name="T36" fmla="*/ 11 w 21"/>
                  <a:gd name="T37" fmla="*/ 4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16"/>
                  <a:gd name="T59" fmla="*/ 21 w 21"/>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16">
                    <a:moveTo>
                      <a:pt x="11" y="4"/>
                    </a:moveTo>
                    <a:lnTo>
                      <a:pt x="7" y="4"/>
                    </a:lnTo>
                    <a:lnTo>
                      <a:pt x="5" y="8"/>
                    </a:lnTo>
                    <a:lnTo>
                      <a:pt x="5" y="10"/>
                    </a:lnTo>
                    <a:lnTo>
                      <a:pt x="0" y="12"/>
                    </a:lnTo>
                    <a:lnTo>
                      <a:pt x="0" y="14"/>
                    </a:lnTo>
                    <a:lnTo>
                      <a:pt x="3" y="14"/>
                    </a:lnTo>
                    <a:lnTo>
                      <a:pt x="5" y="12"/>
                    </a:lnTo>
                    <a:lnTo>
                      <a:pt x="7" y="16"/>
                    </a:lnTo>
                    <a:lnTo>
                      <a:pt x="7" y="14"/>
                    </a:lnTo>
                    <a:lnTo>
                      <a:pt x="9" y="14"/>
                    </a:lnTo>
                    <a:lnTo>
                      <a:pt x="15" y="12"/>
                    </a:lnTo>
                    <a:lnTo>
                      <a:pt x="21" y="6"/>
                    </a:lnTo>
                    <a:lnTo>
                      <a:pt x="21" y="2"/>
                    </a:lnTo>
                    <a:lnTo>
                      <a:pt x="21" y="0"/>
                    </a:lnTo>
                    <a:lnTo>
                      <a:pt x="17" y="0"/>
                    </a:lnTo>
                    <a:lnTo>
                      <a:pt x="11" y="4"/>
                    </a:lnTo>
                    <a:close/>
                  </a:path>
                </a:pathLst>
              </a:custGeom>
              <a:solidFill>
                <a:srgbClr val="0071B4">
                  <a:alpha val="34901"/>
                </a:srgbClr>
              </a:solidFill>
              <a:ln w="9525">
                <a:noFill/>
                <a:round/>
                <a:headEnd/>
                <a:tailEnd/>
              </a:ln>
            </p:spPr>
            <p:txBody>
              <a:bodyPr/>
              <a:lstStyle/>
              <a:p>
                <a:endParaRPr lang="en-US"/>
              </a:p>
            </p:txBody>
          </p:sp>
          <p:sp>
            <p:nvSpPr>
              <p:cNvPr id="14022" name="Freeform 75"/>
              <p:cNvSpPr>
                <a:spLocks/>
              </p:cNvSpPr>
              <p:nvPr/>
            </p:nvSpPr>
            <p:spPr bwMode="auto">
              <a:xfrm>
                <a:off x="1343" y="1570"/>
                <a:ext cx="34" cy="44"/>
              </a:xfrm>
              <a:custGeom>
                <a:avLst/>
                <a:gdLst>
                  <a:gd name="T0" fmla="*/ 22 w 34"/>
                  <a:gd name="T1" fmla="*/ 0 h 44"/>
                  <a:gd name="T2" fmla="*/ 16 w 34"/>
                  <a:gd name="T3" fmla="*/ 2 h 44"/>
                  <a:gd name="T4" fmla="*/ 8 w 34"/>
                  <a:gd name="T5" fmla="*/ 2 h 44"/>
                  <a:gd name="T6" fmla="*/ 6 w 34"/>
                  <a:gd name="T7" fmla="*/ 4 h 44"/>
                  <a:gd name="T8" fmla="*/ 0 w 34"/>
                  <a:gd name="T9" fmla="*/ 14 h 44"/>
                  <a:gd name="T10" fmla="*/ 0 w 34"/>
                  <a:gd name="T11" fmla="*/ 16 h 44"/>
                  <a:gd name="T12" fmla="*/ 6 w 34"/>
                  <a:gd name="T13" fmla="*/ 18 h 44"/>
                  <a:gd name="T14" fmla="*/ 18 w 34"/>
                  <a:gd name="T15" fmla="*/ 34 h 44"/>
                  <a:gd name="T16" fmla="*/ 18 w 34"/>
                  <a:gd name="T17" fmla="*/ 38 h 44"/>
                  <a:gd name="T18" fmla="*/ 22 w 34"/>
                  <a:gd name="T19" fmla="*/ 44 h 44"/>
                  <a:gd name="T20" fmla="*/ 24 w 34"/>
                  <a:gd name="T21" fmla="*/ 42 h 44"/>
                  <a:gd name="T22" fmla="*/ 24 w 34"/>
                  <a:gd name="T23" fmla="*/ 42 h 44"/>
                  <a:gd name="T24" fmla="*/ 24 w 34"/>
                  <a:gd name="T25" fmla="*/ 42 h 44"/>
                  <a:gd name="T26" fmla="*/ 28 w 34"/>
                  <a:gd name="T27" fmla="*/ 36 h 44"/>
                  <a:gd name="T28" fmla="*/ 28 w 34"/>
                  <a:gd name="T29" fmla="*/ 34 h 44"/>
                  <a:gd name="T30" fmla="*/ 28 w 34"/>
                  <a:gd name="T31" fmla="*/ 32 h 44"/>
                  <a:gd name="T32" fmla="*/ 32 w 34"/>
                  <a:gd name="T33" fmla="*/ 26 h 44"/>
                  <a:gd name="T34" fmla="*/ 34 w 34"/>
                  <a:gd name="T35" fmla="*/ 10 h 44"/>
                  <a:gd name="T36" fmla="*/ 34 w 34"/>
                  <a:gd name="T37" fmla="*/ 8 h 44"/>
                  <a:gd name="T38" fmla="*/ 32 w 34"/>
                  <a:gd name="T39" fmla="*/ 8 h 44"/>
                  <a:gd name="T40" fmla="*/ 30 w 34"/>
                  <a:gd name="T41" fmla="*/ 4 h 44"/>
                  <a:gd name="T42" fmla="*/ 24 w 34"/>
                  <a:gd name="T43" fmla="*/ 2 h 44"/>
                  <a:gd name="T44" fmla="*/ 22 w 34"/>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4"/>
                  <a:gd name="T70" fmla="*/ 0 h 44"/>
                  <a:gd name="T71" fmla="*/ 34 w 3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4" h="44">
                    <a:moveTo>
                      <a:pt x="22" y="0"/>
                    </a:moveTo>
                    <a:lnTo>
                      <a:pt x="16" y="2"/>
                    </a:lnTo>
                    <a:lnTo>
                      <a:pt x="8" y="2"/>
                    </a:lnTo>
                    <a:lnTo>
                      <a:pt x="6" y="4"/>
                    </a:lnTo>
                    <a:lnTo>
                      <a:pt x="0" y="14"/>
                    </a:lnTo>
                    <a:lnTo>
                      <a:pt x="0" y="16"/>
                    </a:lnTo>
                    <a:lnTo>
                      <a:pt x="6" y="18"/>
                    </a:lnTo>
                    <a:lnTo>
                      <a:pt x="18" y="34"/>
                    </a:lnTo>
                    <a:lnTo>
                      <a:pt x="18" y="38"/>
                    </a:lnTo>
                    <a:lnTo>
                      <a:pt x="22" y="44"/>
                    </a:lnTo>
                    <a:lnTo>
                      <a:pt x="24" y="42"/>
                    </a:lnTo>
                    <a:lnTo>
                      <a:pt x="28" y="36"/>
                    </a:lnTo>
                    <a:lnTo>
                      <a:pt x="28" y="34"/>
                    </a:lnTo>
                    <a:lnTo>
                      <a:pt x="28" y="32"/>
                    </a:lnTo>
                    <a:lnTo>
                      <a:pt x="32" y="26"/>
                    </a:lnTo>
                    <a:lnTo>
                      <a:pt x="34" y="10"/>
                    </a:lnTo>
                    <a:lnTo>
                      <a:pt x="34" y="8"/>
                    </a:lnTo>
                    <a:lnTo>
                      <a:pt x="32" y="8"/>
                    </a:lnTo>
                    <a:lnTo>
                      <a:pt x="30" y="4"/>
                    </a:lnTo>
                    <a:lnTo>
                      <a:pt x="24" y="2"/>
                    </a:lnTo>
                    <a:lnTo>
                      <a:pt x="22" y="0"/>
                    </a:lnTo>
                    <a:close/>
                  </a:path>
                </a:pathLst>
              </a:custGeom>
              <a:solidFill>
                <a:srgbClr val="0071B4">
                  <a:alpha val="34901"/>
                </a:srgbClr>
              </a:solidFill>
              <a:ln w="9525">
                <a:noFill/>
                <a:round/>
                <a:headEnd/>
                <a:tailEnd/>
              </a:ln>
            </p:spPr>
            <p:txBody>
              <a:bodyPr/>
              <a:lstStyle/>
              <a:p>
                <a:endParaRPr lang="en-US"/>
              </a:p>
            </p:txBody>
          </p:sp>
          <p:sp>
            <p:nvSpPr>
              <p:cNvPr id="14023" name="Freeform 76"/>
              <p:cNvSpPr>
                <a:spLocks/>
              </p:cNvSpPr>
              <p:nvPr/>
            </p:nvSpPr>
            <p:spPr bwMode="auto">
              <a:xfrm>
                <a:off x="566" y="1857"/>
                <a:ext cx="8" cy="8"/>
              </a:xfrm>
              <a:custGeom>
                <a:avLst/>
                <a:gdLst>
                  <a:gd name="T0" fmla="*/ 2 w 8"/>
                  <a:gd name="T1" fmla="*/ 8 h 8"/>
                  <a:gd name="T2" fmla="*/ 6 w 8"/>
                  <a:gd name="T3" fmla="*/ 8 h 8"/>
                  <a:gd name="T4" fmla="*/ 8 w 8"/>
                  <a:gd name="T5" fmla="*/ 6 h 8"/>
                  <a:gd name="T6" fmla="*/ 4 w 8"/>
                  <a:gd name="T7" fmla="*/ 0 h 8"/>
                  <a:gd name="T8" fmla="*/ 4 w 8"/>
                  <a:gd name="T9" fmla="*/ 0 h 8"/>
                  <a:gd name="T10" fmla="*/ 2 w 8"/>
                  <a:gd name="T11" fmla="*/ 2 h 8"/>
                  <a:gd name="T12" fmla="*/ 0 w 8"/>
                  <a:gd name="T13" fmla="*/ 0 h 8"/>
                  <a:gd name="T14" fmla="*/ 0 w 8"/>
                  <a:gd name="T15" fmla="*/ 0 h 8"/>
                  <a:gd name="T16" fmla="*/ 0 w 8"/>
                  <a:gd name="T17" fmla="*/ 2 h 8"/>
                  <a:gd name="T18" fmla="*/ 0 w 8"/>
                  <a:gd name="T19" fmla="*/ 4 h 8"/>
                  <a:gd name="T20" fmla="*/ 2 w 8"/>
                  <a:gd name="T21" fmla="*/ 6 h 8"/>
                  <a:gd name="T22" fmla="*/ 2 w 8"/>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2" y="8"/>
                    </a:moveTo>
                    <a:lnTo>
                      <a:pt x="6" y="8"/>
                    </a:lnTo>
                    <a:lnTo>
                      <a:pt x="8" y="6"/>
                    </a:lnTo>
                    <a:lnTo>
                      <a:pt x="4" y="0"/>
                    </a:lnTo>
                    <a:lnTo>
                      <a:pt x="2" y="2"/>
                    </a:lnTo>
                    <a:lnTo>
                      <a:pt x="0" y="0"/>
                    </a:lnTo>
                    <a:lnTo>
                      <a:pt x="0" y="2"/>
                    </a:lnTo>
                    <a:lnTo>
                      <a:pt x="0" y="4"/>
                    </a:lnTo>
                    <a:lnTo>
                      <a:pt x="2" y="6"/>
                    </a:lnTo>
                    <a:lnTo>
                      <a:pt x="2" y="8"/>
                    </a:lnTo>
                    <a:close/>
                  </a:path>
                </a:pathLst>
              </a:custGeom>
              <a:solidFill>
                <a:srgbClr val="0071B4">
                  <a:alpha val="34901"/>
                </a:srgbClr>
              </a:solidFill>
              <a:ln w="9525">
                <a:noFill/>
                <a:round/>
                <a:headEnd/>
                <a:tailEnd/>
              </a:ln>
            </p:spPr>
            <p:txBody>
              <a:bodyPr/>
              <a:lstStyle/>
              <a:p>
                <a:endParaRPr lang="en-US"/>
              </a:p>
            </p:txBody>
          </p:sp>
          <p:sp>
            <p:nvSpPr>
              <p:cNvPr id="14024" name="Freeform 77"/>
              <p:cNvSpPr>
                <a:spLocks/>
              </p:cNvSpPr>
              <p:nvPr/>
            </p:nvSpPr>
            <p:spPr bwMode="auto">
              <a:xfrm>
                <a:off x="4740" y="1671"/>
                <a:ext cx="18" cy="8"/>
              </a:xfrm>
              <a:custGeom>
                <a:avLst/>
                <a:gdLst>
                  <a:gd name="T0" fmla="*/ 10 w 18"/>
                  <a:gd name="T1" fmla="*/ 2 h 8"/>
                  <a:gd name="T2" fmla="*/ 8 w 18"/>
                  <a:gd name="T3" fmla="*/ 2 h 8"/>
                  <a:gd name="T4" fmla="*/ 6 w 18"/>
                  <a:gd name="T5" fmla="*/ 2 h 8"/>
                  <a:gd name="T6" fmla="*/ 4 w 18"/>
                  <a:gd name="T7" fmla="*/ 0 h 8"/>
                  <a:gd name="T8" fmla="*/ 2 w 18"/>
                  <a:gd name="T9" fmla="*/ 2 h 8"/>
                  <a:gd name="T10" fmla="*/ 0 w 18"/>
                  <a:gd name="T11" fmla="*/ 2 h 8"/>
                  <a:gd name="T12" fmla="*/ 0 w 18"/>
                  <a:gd name="T13" fmla="*/ 4 h 8"/>
                  <a:gd name="T14" fmla="*/ 10 w 18"/>
                  <a:gd name="T15" fmla="*/ 8 h 8"/>
                  <a:gd name="T16" fmla="*/ 12 w 18"/>
                  <a:gd name="T17" fmla="*/ 6 h 8"/>
                  <a:gd name="T18" fmla="*/ 14 w 18"/>
                  <a:gd name="T19" fmla="*/ 8 h 8"/>
                  <a:gd name="T20" fmla="*/ 18 w 18"/>
                  <a:gd name="T21" fmla="*/ 4 h 8"/>
                  <a:gd name="T22" fmla="*/ 16 w 18"/>
                  <a:gd name="T23" fmla="*/ 2 h 8"/>
                  <a:gd name="T24" fmla="*/ 10 w 18"/>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8"/>
                  <a:gd name="T41" fmla="*/ 18 w 18"/>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8">
                    <a:moveTo>
                      <a:pt x="10" y="2"/>
                    </a:moveTo>
                    <a:lnTo>
                      <a:pt x="8" y="2"/>
                    </a:lnTo>
                    <a:lnTo>
                      <a:pt x="6" y="2"/>
                    </a:lnTo>
                    <a:lnTo>
                      <a:pt x="4" y="0"/>
                    </a:lnTo>
                    <a:lnTo>
                      <a:pt x="2" y="2"/>
                    </a:lnTo>
                    <a:lnTo>
                      <a:pt x="0" y="2"/>
                    </a:lnTo>
                    <a:lnTo>
                      <a:pt x="0" y="4"/>
                    </a:lnTo>
                    <a:lnTo>
                      <a:pt x="10" y="8"/>
                    </a:lnTo>
                    <a:lnTo>
                      <a:pt x="12" y="6"/>
                    </a:lnTo>
                    <a:lnTo>
                      <a:pt x="14" y="8"/>
                    </a:lnTo>
                    <a:lnTo>
                      <a:pt x="18" y="4"/>
                    </a:lnTo>
                    <a:lnTo>
                      <a:pt x="16" y="2"/>
                    </a:lnTo>
                    <a:lnTo>
                      <a:pt x="10" y="2"/>
                    </a:lnTo>
                    <a:close/>
                  </a:path>
                </a:pathLst>
              </a:custGeom>
              <a:solidFill>
                <a:srgbClr val="0071B4">
                  <a:alpha val="34901"/>
                </a:srgbClr>
              </a:solidFill>
              <a:ln w="9525">
                <a:noFill/>
                <a:round/>
                <a:headEnd/>
                <a:tailEnd/>
              </a:ln>
            </p:spPr>
            <p:txBody>
              <a:bodyPr/>
              <a:lstStyle/>
              <a:p>
                <a:endParaRPr lang="en-US"/>
              </a:p>
            </p:txBody>
          </p:sp>
          <p:sp>
            <p:nvSpPr>
              <p:cNvPr id="14025" name="Freeform 78"/>
              <p:cNvSpPr>
                <a:spLocks/>
              </p:cNvSpPr>
              <p:nvPr/>
            </p:nvSpPr>
            <p:spPr bwMode="auto">
              <a:xfrm>
                <a:off x="4756" y="1669"/>
                <a:ext cx="16" cy="14"/>
              </a:xfrm>
              <a:custGeom>
                <a:avLst/>
                <a:gdLst>
                  <a:gd name="T0" fmla="*/ 2 w 16"/>
                  <a:gd name="T1" fmla="*/ 14 h 14"/>
                  <a:gd name="T2" fmla="*/ 4 w 16"/>
                  <a:gd name="T3" fmla="*/ 14 h 14"/>
                  <a:gd name="T4" fmla="*/ 6 w 16"/>
                  <a:gd name="T5" fmla="*/ 14 h 14"/>
                  <a:gd name="T6" fmla="*/ 10 w 16"/>
                  <a:gd name="T7" fmla="*/ 14 h 14"/>
                  <a:gd name="T8" fmla="*/ 16 w 16"/>
                  <a:gd name="T9" fmla="*/ 8 h 14"/>
                  <a:gd name="T10" fmla="*/ 16 w 16"/>
                  <a:gd name="T11" fmla="*/ 4 h 14"/>
                  <a:gd name="T12" fmla="*/ 14 w 16"/>
                  <a:gd name="T13" fmla="*/ 2 h 14"/>
                  <a:gd name="T14" fmla="*/ 12 w 16"/>
                  <a:gd name="T15" fmla="*/ 0 h 14"/>
                  <a:gd name="T16" fmla="*/ 10 w 16"/>
                  <a:gd name="T17" fmla="*/ 0 h 14"/>
                  <a:gd name="T18" fmla="*/ 10 w 16"/>
                  <a:gd name="T19" fmla="*/ 4 h 14"/>
                  <a:gd name="T20" fmla="*/ 8 w 16"/>
                  <a:gd name="T21" fmla="*/ 4 h 14"/>
                  <a:gd name="T22" fmla="*/ 8 w 16"/>
                  <a:gd name="T23" fmla="*/ 4 h 14"/>
                  <a:gd name="T24" fmla="*/ 6 w 16"/>
                  <a:gd name="T25" fmla="*/ 4 h 14"/>
                  <a:gd name="T26" fmla="*/ 2 w 16"/>
                  <a:gd name="T27" fmla="*/ 6 h 14"/>
                  <a:gd name="T28" fmla="*/ 2 w 16"/>
                  <a:gd name="T29" fmla="*/ 6 h 14"/>
                  <a:gd name="T30" fmla="*/ 2 w 16"/>
                  <a:gd name="T31" fmla="*/ 8 h 14"/>
                  <a:gd name="T32" fmla="*/ 0 w 16"/>
                  <a:gd name="T33" fmla="*/ 12 h 14"/>
                  <a:gd name="T34" fmla="*/ 0 w 16"/>
                  <a:gd name="T35" fmla="*/ 14 h 14"/>
                  <a:gd name="T36" fmla="*/ 2 w 16"/>
                  <a:gd name="T37" fmla="*/ 1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4"/>
                  <a:gd name="T59" fmla="*/ 16 w 16"/>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4">
                    <a:moveTo>
                      <a:pt x="2" y="14"/>
                    </a:moveTo>
                    <a:lnTo>
                      <a:pt x="4" y="14"/>
                    </a:lnTo>
                    <a:lnTo>
                      <a:pt x="6" y="14"/>
                    </a:lnTo>
                    <a:lnTo>
                      <a:pt x="10" y="14"/>
                    </a:lnTo>
                    <a:lnTo>
                      <a:pt x="16" y="8"/>
                    </a:lnTo>
                    <a:lnTo>
                      <a:pt x="16" y="4"/>
                    </a:lnTo>
                    <a:lnTo>
                      <a:pt x="14" y="2"/>
                    </a:lnTo>
                    <a:lnTo>
                      <a:pt x="12" y="0"/>
                    </a:lnTo>
                    <a:lnTo>
                      <a:pt x="10" y="0"/>
                    </a:lnTo>
                    <a:lnTo>
                      <a:pt x="10" y="4"/>
                    </a:lnTo>
                    <a:lnTo>
                      <a:pt x="8" y="4"/>
                    </a:lnTo>
                    <a:lnTo>
                      <a:pt x="6" y="4"/>
                    </a:lnTo>
                    <a:lnTo>
                      <a:pt x="2" y="6"/>
                    </a:lnTo>
                    <a:lnTo>
                      <a:pt x="2" y="8"/>
                    </a:lnTo>
                    <a:lnTo>
                      <a:pt x="0" y="12"/>
                    </a:lnTo>
                    <a:lnTo>
                      <a:pt x="0" y="14"/>
                    </a:lnTo>
                    <a:lnTo>
                      <a:pt x="2" y="14"/>
                    </a:lnTo>
                    <a:close/>
                  </a:path>
                </a:pathLst>
              </a:custGeom>
              <a:solidFill>
                <a:srgbClr val="0071B4">
                  <a:alpha val="34901"/>
                </a:srgbClr>
              </a:solidFill>
              <a:ln w="9525">
                <a:noFill/>
                <a:round/>
                <a:headEnd/>
                <a:tailEnd/>
              </a:ln>
            </p:spPr>
            <p:txBody>
              <a:bodyPr/>
              <a:lstStyle/>
              <a:p>
                <a:endParaRPr lang="en-US"/>
              </a:p>
            </p:txBody>
          </p:sp>
          <p:sp>
            <p:nvSpPr>
              <p:cNvPr id="14026" name="Freeform 79"/>
              <p:cNvSpPr>
                <a:spLocks/>
              </p:cNvSpPr>
              <p:nvPr/>
            </p:nvSpPr>
            <p:spPr bwMode="auto">
              <a:xfrm>
                <a:off x="1373" y="1482"/>
                <a:ext cx="18" cy="22"/>
              </a:xfrm>
              <a:custGeom>
                <a:avLst/>
                <a:gdLst>
                  <a:gd name="T0" fmla="*/ 0 w 18"/>
                  <a:gd name="T1" fmla="*/ 16 h 22"/>
                  <a:gd name="T2" fmla="*/ 2 w 18"/>
                  <a:gd name="T3" fmla="*/ 20 h 22"/>
                  <a:gd name="T4" fmla="*/ 10 w 18"/>
                  <a:gd name="T5" fmla="*/ 22 h 22"/>
                  <a:gd name="T6" fmla="*/ 14 w 18"/>
                  <a:gd name="T7" fmla="*/ 18 h 22"/>
                  <a:gd name="T8" fmla="*/ 18 w 18"/>
                  <a:gd name="T9" fmla="*/ 14 h 22"/>
                  <a:gd name="T10" fmla="*/ 14 w 18"/>
                  <a:gd name="T11" fmla="*/ 4 h 22"/>
                  <a:gd name="T12" fmla="*/ 12 w 18"/>
                  <a:gd name="T13" fmla="*/ 2 h 22"/>
                  <a:gd name="T14" fmla="*/ 12 w 18"/>
                  <a:gd name="T15" fmla="*/ 0 h 22"/>
                  <a:gd name="T16" fmla="*/ 10 w 18"/>
                  <a:gd name="T17" fmla="*/ 0 h 22"/>
                  <a:gd name="T18" fmla="*/ 4 w 18"/>
                  <a:gd name="T19" fmla="*/ 0 h 22"/>
                  <a:gd name="T20" fmla="*/ 0 w 18"/>
                  <a:gd name="T21" fmla="*/ 14 h 22"/>
                  <a:gd name="T22" fmla="*/ 0 w 18"/>
                  <a:gd name="T23" fmla="*/ 1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2"/>
                  <a:gd name="T38" fmla="*/ 18 w 18"/>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2">
                    <a:moveTo>
                      <a:pt x="0" y="16"/>
                    </a:moveTo>
                    <a:lnTo>
                      <a:pt x="2" y="20"/>
                    </a:lnTo>
                    <a:lnTo>
                      <a:pt x="10" y="22"/>
                    </a:lnTo>
                    <a:lnTo>
                      <a:pt x="14" y="18"/>
                    </a:lnTo>
                    <a:lnTo>
                      <a:pt x="18" y="14"/>
                    </a:lnTo>
                    <a:lnTo>
                      <a:pt x="14" y="4"/>
                    </a:lnTo>
                    <a:lnTo>
                      <a:pt x="12" y="2"/>
                    </a:lnTo>
                    <a:lnTo>
                      <a:pt x="12" y="0"/>
                    </a:lnTo>
                    <a:lnTo>
                      <a:pt x="10" y="0"/>
                    </a:lnTo>
                    <a:lnTo>
                      <a:pt x="4" y="0"/>
                    </a:lnTo>
                    <a:lnTo>
                      <a:pt x="0" y="14"/>
                    </a:lnTo>
                    <a:lnTo>
                      <a:pt x="0" y="16"/>
                    </a:lnTo>
                    <a:close/>
                  </a:path>
                </a:pathLst>
              </a:custGeom>
              <a:solidFill>
                <a:srgbClr val="0071B4">
                  <a:alpha val="34901"/>
                </a:srgbClr>
              </a:solidFill>
              <a:ln w="9525">
                <a:noFill/>
                <a:round/>
                <a:headEnd/>
                <a:tailEnd/>
              </a:ln>
            </p:spPr>
            <p:txBody>
              <a:bodyPr/>
              <a:lstStyle/>
              <a:p>
                <a:endParaRPr lang="en-US"/>
              </a:p>
            </p:txBody>
          </p:sp>
          <p:sp>
            <p:nvSpPr>
              <p:cNvPr id="14027" name="Freeform 80"/>
              <p:cNvSpPr>
                <a:spLocks/>
              </p:cNvSpPr>
              <p:nvPr/>
            </p:nvSpPr>
            <p:spPr bwMode="auto">
              <a:xfrm>
                <a:off x="1078" y="1528"/>
                <a:ext cx="148" cy="165"/>
              </a:xfrm>
              <a:custGeom>
                <a:avLst/>
                <a:gdLst>
                  <a:gd name="T0" fmla="*/ 12 w 148"/>
                  <a:gd name="T1" fmla="*/ 130 h 165"/>
                  <a:gd name="T2" fmla="*/ 14 w 148"/>
                  <a:gd name="T3" fmla="*/ 134 h 165"/>
                  <a:gd name="T4" fmla="*/ 18 w 148"/>
                  <a:gd name="T5" fmla="*/ 132 h 165"/>
                  <a:gd name="T6" fmla="*/ 38 w 148"/>
                  <a:gd name="T7" fmla="*/ 165 h 165"/>
                  <a:gd name="T8" fmla="*/ 48 w 148"/>
                  <a:gd name="T9" fmla="*/ 159 h 165"/>
                  <a:gd name="T10" fmla="*/ 60 w 148"/>
                  <a:gd name="T11" fmla="*/ 149 h 165"/>
                  <a:gd name="T12" fmla="*/ 64 w 148"/>
                  <a:gd name="T13" fmla="*/ 153 h 165"/>
                  <a:gd name="T14" fmla="*/ 66 w 148"/>
                  <a:gd name="T15" fmla="*/ 147 h 165"/>
                  <a:gd name="T16" fmla="*/ 70 w 148"/>
                  <a:gd name="T17" fmla="*/ 149 h 165"/>
                  <a:gd name="T18" fmla="*/ 76 w 148"/>
                  <a:gd name="T19" fmla="*/ 139 h 165"/>
                  <a:gd name="T20" fmla="*/ 76 w 148"/>
                  <a:gd name="T21" fmla="*/ 130 h 165"/>
                  <a:gd name="T22" fmla="*/ 80 w 148"/>
                  <a:gd name="T23" fmla="*/ 114 h 165"/>
                  <a:gd name="T24" fmla="*/ 86 w 148"/>
                  <a:gd name="T25" fmla="*/ 114 h 165"/>
                  <a:gd name="T26" fmla="*/ 94 w 148"/>
                  <a:gd name="T27" fmla="*/ 98 h 165"/>
                  <a:gd name="T28" fmla="*/ 146 w 148"/>
                  <a:gd name="T29" fmla="*/ 50 h 165"/>
                  <a:gd name="T30" fmla="*/ 124 w 148"/>
                  <a:gd name="T31" fmla="*/ 24 h 165"/>
                  <a:gd name="T32" fmla="*/ 106 w 148"/>
                  <a:gd name="T33" fmla="*/ 14 h 165"/>
                  <a:gd name="T34" fmla="*/ 98 w 148"/>
                  <a:gd name="T35" fmla="*/ 24 h 165"/>
                  <a:gd name="T36" fmla="*/ 94 w 148"/>
                  <a:gd name="T37" fmla="*/ 30 h 165"/>
                  <a:gd name="T38" fmla="*/ 94 w 148"/>
                  <a:gd name="T39" fmla="*/ 20 h 165"/>
                  <a:gd name="T40" fmla="*/ 90 w 148"/>
                  <a:gd name="T41" fmla="*/ 22 h 165"/>
                  <a:gd name="T42" fmla="*/ 86 w 148"/>
                  <a:gd name="T43" fmla="*/ 22 h 165"/>
                  <a:gd name="T44" fmla="*/ 70 w 148"/>
                  <a:gd name="T45" fmla="*/ 2 h 165"/>
                  <a:gd name="T46" fmla="*/ 56 w 148"/>
                  <a:gd name="T47" fmla="*/ 4 h 165"/>
                  <a:gd name="T48" fmla="*/ 40 w 148"/>
                  <a:gd name="T49" fmla="*/ 4 h 165"/>
                  <a:gd name="T50" fmla="*/ 38 w 148"/>
                  <a:gd name="T51" fmla="*/ 8 h 165"/>
                  <a:gd name="T52" fmla="*/ 36 w 148"/>
                  <a:gd name="T53" fmla="*/ 4 h 165"/>
                  <a:gd name="T54" fmla="*/ 34 w 148"/>
                  <a:gd name="T55" fmla="*/ 4 h 165"/>
                  <a:gd name="T56" fmla="*/ 26 w 148"/>
                  <a:gd name="T57" fmla="*/ 6 h 165"/>
                  <a:gd name="T58" fmla="*/ 20 w 148"/>
                  <a:gd name="T59" fmla="*/ 8 h 165"/>
                  <a:gd name="T60" fmla="*/ 20 w 148"/>
                  <a:gd name="T61" fmla="*/ 16 h 165"/>
                  <a:gd name="T62" fmla="*/ 20 w 148"/>
                  <a:gd name="T63" fmla="*/ 22 h 165"/>
                  <a:gd name="T64" fmla="*/ 28 w 148"/>
                  <a:gd name="T65" fmla="*/ 34 h 165"/>
                  <a:gd name="T66" fmla="*/ 20 w 148"/>
                  <a:gd name="T67" fmla="*/ 52 h 165"/>
                  <a:gd name="T68" fmla="*/ 18 w 148"/>
                  <a:gd name="T69" fmla="*/ 58 h 165"/>
                  <a:gd name="T70" fmla="*/ 16 w 148"/>
                  <a:gd name="T71" fmla="*/ 70 h 165"/>
                  <a:gd name="T72" fmla="*/ 14 w 148"/>
                  <a:gd name="T73" fmla="*/ 74 h 165"/>
                  <a:gd name="T74" fmla="*/ 16 w 148"/>
                  <a:gd name="T75" fmla="*/ 78 h 165"/>
                  <a:gd name="T76" fmla="*/ 18 w 148"/>
                  <a:gd name="T77" fmla="*/ 82 h 165"/>
                  <a:gd name="T78" fmla="*/ 10 w 148"/>
                  <a:gd name="T79" fmla="*/ 84 h 165"/>
                  <a:gd name="T80" fmla="*/ 12 w 148"/>
                  <a:gd name="T81" fmla="*/ 92 h 165"/>
                  <a:gd name="T82" fmla="*/ 12 w 148"/>
                  <a:gd name="T83" fmla="*/ 96 h 165"/>
                  <a:gd name="T84" fmla="*/ 8 w 148"/>
                  <a:gd name="T85" fmla="*/ 102 h 165"/>
                  <a:gd name="T86" fmla="*/ 8 w 148"/>
                  <a:gd name="T87" fmla="*/ 104 h 165"/>
                  <a:gd name="T88" fmla="*/ 4 w 148"/>
                  <a:gd name="T89" fmla="*/ 112 h 165"/>
                  <a:gd name="T90" fmla="*/ 2 w 148"/>
                  <a:gd name="T91" fmla="*/ 116 h 165"/>
                  <a:gd name="T92" fmla="*/ 2 w 148"/>
                  <a:gd name="T93" fmla="*/ 118 h 165"/>
                  <a:gd name="T94" fmla="*/ 4 w 148"/>
                  <a:gd name="T95" fmla="*/ 122 h 165"/>
                  <a:gd name="T96" fmla="*/ 0 w 148"/>
                  <a:gd name="T97" fmla="*/ 13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8"/>
                  <a:gd name="T148" fmla="*/ 0 h 165"/>
                  <a:gd name="T149" fmla="*/ 148 w 148"/>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8" h="165">
                    <a:moveTo>
                      <a:pt x="6" y="128"/>
                    </a:moveTo>
                    <a:lnTo>
                      <a:pt x="12" y="128"/>
                    </a:lnTo>
                    <a:lnTo>
                      <a:pt x="12" y="130"/>
                    </a:lnTo>
                    <a:lnTo>
                      <a:pt x="10" y="130"/>
                    </a:lnTo>
                    <a:lnTo>
                      <a:pt x="14" y="134"/>
                    </a:lnTo>
                    <a:lnTo>
                      <a:pt x="16" y="136"/>
                    </a:lnTo>
                    <a:lnTo>
                      <a:pt x="16" y="132"/>
                    </a:lnTo>
                    <a:lnTo>
                      <a:pt x="18" y="132"/>
                    </a:lnTo>
                    <a:lnTo>
                      <a:pt x="18" y="136"/>
                    </a:lnTo>
                    <a:lnTo>
                      <a:pt x="24" y="138"/>
                    </a:lnTo>
                    <a:lnTo>
                      <a:pt x="38" y="165"/>
                    </a:lnTo>
                    <a:lnTo>
                      <a:pt x="40" y="165"/>
                    </a:lnTo>
                    <a:lnTo>
                      <a:pt x="46" y="159"/>
                    </a:lnTo>
                    <a:lnTo>
                      <a:pt x="48" y="159"/>
                    </a:lnTo>
                    <a:lnTo>
                      <a:pt x="56" y="151"/>
                    </a:lnTo>
                    <a:lnTo>
                      <a:pt x="58" y="147"/>
                    </a:lnTo>
                    <a:lnTo>
                      <a:pt x="60" y="149"/>
                    </a:lnTo>
                    <a:lnTo>
                      <a:pt x="60" y="151"/>
                    </a:lnTo>
                    <a:lnTo>
                      <a:pt x="60" y="153"/>
                    </a:lnTo>
                    <a:lnTo>
                      <a:pt x="64" y="153"/>
                    </a:lnTo>
                    <a:lnTo>
                      <a:pt x="66" y="153"/>
                    </a:lnTo>
                    <a:lnTo>
                      <a:pt x="66" y="149"/>
                    </a:lnTo>
                    <a:lnTo>
                      <a:pt x="66" y="147"/>
                    </a:lnTo>
                    <a:lnTo>
                      <a:pt x="68" y="149"/>
                    </a:lnTo>
                    <a:lnTo>
                      <a:pt x="70" y="149"/>
                    </a:lnTo>
                    <a:lnTo>
                      <a:pt x="74" y="145"/>
                    </a:lnTo>
                    <a:lnTo>
                      <a:pt x="76" y="143"/>
                    </a:lnTo>
                    <a:lnTo>
                      <a:pt x="76" y="139"/>
                    </a:lnTo>
                    <a:lnTo>
                      <a:pt x="76" y="138"/>
                    </a:lnTo>
                    <a:lnTo>
                      <a:pt x="76" y="130"/>
                    </a:lnTo>
                    <a:lnTo>
                      <a:pt x="76" y="128"/>
                    </a:lnTo>
                    <a:lnTo>
                      <a:pt x="78" y="120"/>
                    </a:lnTo>
                    <a:lnTo>
                      <a:pt x="80" y="114"/>
                    </a:lnTo>
                    <a:lnTo>
                      <a:pt x="84" y="116"/>
                    </a:lnTo>
                    <a:lnTo>
                      <a:pt x="86" y="114"/>
                    </a:lnTo>
                    <a:lnTo>
                      <a:pt x="88" y="114"/>
                    </a:lnTo>
                    <a:lnTo>
                      <a:pt x="92" y="110"/>
                    </a:lnTo>
                    <a:lnTo>
                      <a:pt x="94" y="98"/>
                    </a:lnTo>
                    <a:lnTo>
                      <a:pt x="148" y="56"/>
                    </a:lnTo>
                    <a:lnTo>
                      <a:pt x="148" y="52"/>
                    </a:lnTo>
                    <a:lnTo>
                      <a:pt x="146" y="50"/>
                    </a:lnTo>
                    <a:lnTo>
                      <a:pt x="142" y="46"/>
                    </a:lnTo>
                    <a:lnTo>
                      <a:pt x="140" y="44"/>
                    </a:lnTo>
                    <a:lnTo>
                      <a:pt x="124" y="24"/>
                    </a:lnTo>
                    <a:lnTo>
                      <a:pt x="122" y="22"/>
                    </a:lnTo>
                    <a:lnTo>
                      <a:pt x="118" y="18"/>
                    </a:lnTo>
                    <a:lnTo>
                      <a:pt x="106" y="14"/>
                    </a:lnTo>
                    <a:lnTo>
                      <a:pt x="98" y="20"/>
                    </a:lnTo>
                    <a:lnTo>
                      <a:pt x="96" y="22"/>
                    </a:lnTo>
                    <a:lnTo>
                      <a:pt x="98" y="24"/>
                    </a:lnTo>
                    <a:lnTo>
                      <a:pt x="98" y="26"/>
                    </a:lnTo>
                    <a:lnTo>
                      <a:pt x="96" y="28"/>
                    </a:lnTo>
                    <a:lnTo>
                      <a:pt x="94" y="30"/>
                    </a:lnTo>
                    <a:lnTo>
                      <a:pt x="94" y="28"/>
                    </a:lnTo>
                    <a:lnTo>
                      <a:pt x="96" y="26"/>
                    </a:lnTo>
                    <a:lnTo>
                      <a:pt x="94" y="20"/>
                    </a:lnTo>
                    <a:lnTo>
                      <a:pt x="90" y="18"/>
                    </a:lnTo>
                    <a:lnTo>
                      <a:pt x="90" y="20"/>
                    </a:lnTo>
                    <a:lnTo>
                      <a:pt x="90" y="22"/>
                    </a:lnTo>
                    <a:lnTo>
                      <a:pt x="88" y="24"/>
                    </a:lnTo>
                    <a:lnTo>
                      <a:pt x="86" y="28"/>
                    </a:lnTo>
                    <a:lnTo>
                      <a:pt x="86" y="22"/>
                    </a:lnTo>
                    <a:lnTo>
                      <a:pt x="88" y="20"/>
                    </a:lnTo>
                    <a:lnTo>
                      <a:pt x="70" y="6"/>
                    </a:lnTo>
                    <a:lnTo>
                      <a:pt x="70" y="2"/>
                    </a:lnTo>
                    <a:lnTo>
                      <a:pt x="62" y="0"/>
                    </a:lnTo>
                    <a:lnTo>
                      <a:pt x="58" y="0"/>
                    </a:lnTo>
                    <a:lnTo>
                      <a:pt x="56" y="4"/>
                    </a:lnTo>
                    <a:lnTo>
                      <a:pt x="54" y="2"/>
                    </a:lnTo>
                    <a:lnTo>
                      <a:pt x="50" y="4"/>
                    </a:lnTo>
                    <a:lnTo>
                      <a:pt x="40" y="4"/>
                    </a:lnTo>
                    <a:lnTo>
                      <a:pt x="40" y="6"/>
                    </a:lnTo>
                    <a:lnTo>
                      <a:pt x="40" y="12"/>
                    </a:lnTo>
                    <a:lnTo>
                      <a:pt x="38" y="8"/>
                    </a:lnTo>
                    <a:lnTo>
                      <a:pt x="38" y="4"/>
                    </a:lnTo>
                    <a:lnTo>
                      <a:pt x="36" y="4"/>
                    </a:lnTo>
                    <a:lnTo>
                      <a:pt x="36" y="6"/>
                    </a:lnTo>
                    <a:lnTo>
                      <a:pt x="34" y="6"/>
                    </a:lnTo>
                    <a:lnTo>
                      <a:pt x="34" y="4"/>
                    </a:lnTo>
                    <a:lnTo>
                      <a:pt x="30" y="6"/>
                    </a:lnTo>
                    <a:lnTo>
                      <a:pt x="26" y="6"/>
                    </a:lnTo>
                    <a:lnTo>
                      <a:pt x="24" y="6"/>
                    </a:lnTo>
                    <a:lnTo>
                      <a:pt x="24" y="8"/>
                    </a:lnTo>
                    <a:lnTo>
                      <a:pt x="20" y="8"/>
                    </a:lnTo>
                    <a:lnTo>
                      <a:pt x="18" y="10"/>
                    </a:lnTo>
                    <a:lnTo>
                      <a:pt x="20" y="16"/>
                    </a:lnTo>
                    <a:lnTo>
                      <a:pt x="24" y="18"/>
                    </a:lnTo>
                    <a:lnTo>
                      <a:pt x="20" y="20"/>
                    </a:lnTo>
                    <a:lnTo>
                      <a:pt x="20" y="22"/>
                    </a:lnTo>
                    <a:lnTo>
                      <a:pt x="24" y="30"/>
                    </a:lnTo>
                    <a:lnTo>
                      <a:pt x="24" y="32"/>
                    </a:lnTo>
                    <a:lnTo>
                      <a:pt x="28" y="34"/>
                    </a:lnTo>
                    <a:lnTo>
                      <a:pt x="28" y="38"/>
                    </a:lnTo>
                    <a:lnTo>
                      <a:pt x="24" y="50"/>
                    </a:lnTo>
                    <a:lnTo>
                      <a:pt x="20" y="52"/>
                    </a:lnTo>
                    <a:lnTo>
                      <a:pt x="20" y="54"/>
                    </a:lnTo>
                    <a:lnTo>
                      <a:pt x="20" y="58"/>
                    </a:lnTo>
                    <a:lnTo>
                      <a:pt x="18" y="58"/>
                    </a:lnTo>
                    <a:lnTo>
                      <a:pt x="18" y="64"/>
                    </a:lnTo>
                    <a:lnTo>
                      <a:pt x="16" y="68"/>
                    </a:lnTo>
                    <a:lnTo>
                      <a:pt x="16" y="70"/>
                    </a:lnTo>
                    <a:lnTo>
                      <a:pt x="14" y="72"/>
                    </a:lnTo>
                    <a:lnTo>
                      <a:pt x="14" y="74"/>
                    </a:lnTo>
                    <a:lnTo>
                      <a:pt x="14" y="76"/>
                    </a:lnTo>
                    <a:lnTo>
                      <a:pt x="16" y="76"/>
                    </a:lnTo>
                    <a:lnTo>
                      <a:pt x="16" y="78"/>
                    </a:lnTo>
                    <a:lnTo>
                      <a:pt x="18" y="78"/>
                    </a:lnTo>
                    <a:lnTo>
                      <a:pt x="18" y="80"/>
                    </a:lnTo>
                    <a:lnTo>
                      <a:pt x="18" y="82"/>
                    </a:lnTo>
                    <a:lnTo>
                      <a:pt x="12" y="84"/>
                    </a:lnTo>
                    <a:lnTo>
                      <a:pt x="10" y="84"/>
                    </a:lnTo>
                    <a:lnTo>
                      <a:pt x="10" y="88"/>
                    </a:lnTo>
                    <a:lnTo>
                      <a:pt x="12" y="88"/>
                    </a:lnTo>
                    <a:lnTo>
                      <a:pt x="12" y="92"/>
                    </a:lnTo>
                    <a:lnTo>
                      <a:pt x="10" y="96"/>
                    </a:lnTo>
                    <a:lnTo>
                      <a:pt x="12" y="96"/>
                    </a:lnTo>
                    <a:lnTo>
                      <a:pt x="12" y="98"/>
                    </a:lnTo>
                    <a:lnTo>
                      <a:pt x="10" y="100"/>
                    </a:lnTo>
                    <a:lnTo>
                      <a:pt x="8" y="102"/>
                    </a:lnTo>
                    <a:lnTo>
                      <a:pt x="10" y="104"/>
                    </a:lnTo>
                    <a:lnTo>
                      <a:pt x="8" y="104"/>
                    </a:lnTo>
                    <a:lnTo>
                      <a:pt x="6" y="106"/>
                    </a:lnTo>
                    <a:lnTo>
                      <a:pt x="6" y="110"/>
                    </a:lnTo>
                    <a:lnTo>
                      <a:pt x="4" y="112"/>
                    </a:lnTo>
                    <a:lnTo>
                      <a:pt x="6" y="114"/>
                    </a:lnTo>
                    <a:lnTo>
                      <a:pt x="2" y="116"/>
                    </a:lnTo>
                    <a:lnTo>
                      <a:pt x="4" y="116"/>
                    </a:lnTo>
                    <a:lnTo>
                      <a:pt x="4" y="118"/>
                    </a:lnTo>
                    <a:lnTo>
                      <a:pt x="2" y="118"/>
                    </a:lnTo>
                    <a:lnTo>
                      <a:pt x="2" y="120"/>
                    </a:lnTo>
                    <a:lnTo>
                      <a:pt x="2" y="122"/>
                    </a:lnTo>
                    <a:lnTo>
                      <a:pt x="4" y="122"/>
                    </a:lnTo>
                    <a:lnTo>
                      <a:pt x="2" y="128"/>
                    </a:lnTo>
                    <a:lnTo>
                      <a:pt x="0" y="128"/>
                    </a:lnTo>
                    <a:lnTo>
                      <a:pt x="0" y="130"/>
                    </a:lnTo>
                    <a:lnTo>
                      <a:pt x="6" y="128"/>
                    </a:lnTo>
                    <a:close/>
                  </a:path>
                </a:pathLst>
              </a:custGeom>
              <a:solidFill>
                <a:srgbClr val="0071B4">
                  <a:alpha val="34901"/>
                </a:srgbClr>
              </a:solidFill>
              <a:ln w="9525">
                <a:noFill/>
                <a:round/>
                <a:headEnd/>
                <a:tailEnd/>
              </a:ln>
            </p:spPr>
            <p:txBody>
              <a:bodyPr/>
              <a:lstStyle/>
              <a:p>
                <a:endParaRPr lang="en-US"/>
              </a:p>
            </p:txBody>
          </p:sp>
          <p:sp>
            <p:nvSpPr>
              <p:cNvPr id="14028" name="Freeform 81"/>
              <p:cNvSpPr>
                <a:spLocks/>
              </p:cNvSpPr>
              <p:nvPr/>
            </p:nvSpPr>
            <p:spPr bwMode="auto">
              <a:xfrm>
                <a:off x="947" y="1749"/>
                <a:ext cx="20" cy="30"/>
              </a:xfrm>
              <a:custGeom>
                <a:avLst/>
                <a:gdLst>
                  <a:gd name="T0" fmla="*/ 2 w 20"/>
                  <a:gd name="T1" fmla="*/ 16 h 30"/>
                  <a:gd name="T2" fmla="*/ 2 w 20"/>
                  <a:gd name="T3" fmla="*/ 24 h 30"/>
                  <a:gd name="T4" fmla="*/ 6 w 20"/>
                  <a:gd name="T5" fmla="*/ 26 h 30"/>
                  <a:gd name="T6" fmla="*/ 10 w 20"/>
                  <a:gd name="T7" fmla="*/ 22 h 30"/>
                  <a:gd name="T8" fmla="*/ 8 w 20"/>
                  <a:gd name="T9" fmla="*/ 26 h 30"/>
                  <a:gd name="T10" fmla="*/ 6 w 20"/>
                  <a:gd name="T11" fmla="*/ 28 h 30"/>
                  <a:gd name="T12" fmla="*/ 4 w 20"/>
                  <a:gd name="T13" fmla="*/ 26 h 30"/>
                  <a:gd name="T14" fmla="*/ 4 w 20"/>
                  <a:gd name="T15" fmla="*/ 28 h 30"/>
                  <a:gd name="T16" fmla="*/ 6 w 20"/>
                  <a:gd name="T17" fmla="*/ 30 h 30"/>
                  <a:gd name="T18" fmla="*/ 6 w 20"/>
                  <a:gd name="T19" fmla="*/ 28 h 30"/>
                  <a:gd name="T20" fmla="*/ 6 w 20"/>
                  <a:gd name="T21" fmla="*/ 28 h 30"/>
                  <a:gd name="T22" fmla="*/ 8 w 20"/>
                  <a:gd name="T23" fmla="*/ 30 h 30"/>
                  <a:gd name="T24" fmla="*/ 20 w 20"/>
                  <a:gd name="T25" fmla="*/ 14 h 30"/>
                  <a:gd name="T26" fmla="*/ 20 w 20"/>
                  <a:gd name="T27" fmla="*/ 8 h 30"/>
                  <a:gd name="T28" fmla="*/ 20 w 20"/>
                  <a:gd name="T29" fmla="*/ 6 h 30"/>
                  <a:gd name="T30" fmla="*/ 16 w 20"/>
                  <a:gd name="T31" fmla="*/ 10 h 30"/>
                  <a:gd name="T32" fmla="*/ 16 w 20"/>
                  <a:gd name="T33" fmla="*/ 10 h 30"/>
                  <a:gd name="T34" fmla="*/ 14 w 20"/>
                  <a:gd name="T35" fmla="*/ 8 h 30"/>
                  <a:gd name="T36" fmla="*/ 14 w 20"/>
                  <a:gd name="T37" fmla="*/ 6 h 30"/>
                  <a:gd name="T38" fmla="*/ 12 w 20"/>
                  <a:gd name="T39" fmla="*/ 4 h 30"/>
                  <a:gd name="T40" fmla="*/ 12 w 20"/>
                  <a:gd name="T41" fmla="*/ 0 h 30"/>
                  <a:gd name="T42" fmla="*/ 10 w 20"/>
                  <a:gd name="T43" fmla="*/ 2 h 30"/>
                  <a:gd name="T44" fmla="*/ 10 w 20"/>
                  <a:gd name="T45" fmla="*/ 4 h 30"/>
                  <a:gd name="T46" fmla="*/ 12 w 20"/>
                  <a:gd name="T47" fmla="*/ 6 h 30"/>
                  <a:gd name="T48" fmla="*/ 10 w 20"/>
                  <a:gd name="T49" fmla="*/ 10 h 30"/>
                  <a:gd name="T50" fmla="*/ 10 w 20"/>
                  <a:gd name="T51" fmla="*/ 10 h 30"/>
                  <a:gd name="T52" fmla="*/ 10 w 20"/>
                  <a:gd name="T53" fmla="*/ 12 h 30"/>
                  <a:gd name="T54" fmla="*/ 12 w 20"/>
                  <a:gd name="T55" fmla="*/ 10 h 30"/>
                  <a:gd name="T56" fmla="*/ 12 w 20"/>
                  <a:gd name="T57" fmla="*/ 12 h 30"/>
                  <a:gd name="T58" fmla="*/ 10 w 20"/>
                  <a:gd name="T59" fmla="*/ 14 h 30"/>
                  <a:gd name="T60" fmla="*/ 8 w 20"/>
                  <a:gd name="T61" fmla="*/ 12 h 30"/>
                  <a:gd name="T62" fmla="*/ 8 w 20"/>
                  <a:gd name="T63" fmla="*/ 14 h 30"/>
                  <a:gd name="T64" fmla="*/ 6 w 20"/>
                  <a:gd name="T65" fmla="*/ 12 h 30"/>
                  <a:gd name="T66" fmla="*/ 4 w 20"/>
                  <a:gd name="T67" fmla="*/ 12 h 30"/>
                  <a:gd name="T68" fmla="*/ 6 w 20"/>
                  <a:gd name="T69" fmla="*/ 16 h 30"/>
                  <a:gd name="T70" fmla="*/ 6 w 20"/>
                  <a:gd name="T71" fmla="*/ 16 h 30"/>
                  <a:gd name="T72" fmla="*/ 4 w 20"/>
                  <a:gd name="T73" fmla="*/ 16 h 30"/>
                  <a:gd name="T74" fmla="*/ 2 w 20"/>
                  <a:gd name="T75" fmla="*/ 12 h 30"/>
                  <a:gd name="T76" fmla="*/ 0 w 20"/>
                  <a:gd name="T77" fmla="*/ 12 h 30"/>
                  <a:gd name="T78" fmla="*/ 0 w 20"/>
                  <a:gd name="T79" fmla="*/ 14 h 30"/>
                  <a:gd name="T80" fmla="*/ 0 w 20"/>
                  <a:gd name="T81" fmla="*/ 16 h 30"/>
                  <a:gd name="T82" fmla="*/ 2 w 20"/>
                  <a:gd name="T83" fmla="*/ 16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
                  <a:gd name="T127" fmla="*/ 0 h 30"/>
                  <a:gd name="T128" fmla="*/ 20 w 20"/>
                  <a:gd name="T129" fmla="*/ 30 h 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 h="30">
                    <a:moveTo>
                      <a:pt x="2" y="16"/>
                    </a:moveTo>
                    <a:lnTo>
                      <a:pt x="2" y="24"/>
                    </a:lnTo>
                    <a:lnTo>
                      <a:pt x="6" y="26"/>
                    </a:lnTo>
                    <a:lnTo>
                      <a:pt x="10" y="22"/>
                    </a:lnTo>
                    <a:lnTo>
                      <a:pt x="8" y="26"/>
                    </a:lnTo>
                    <a:lnTo>
                      <a:pt x="6" y="28"/>
                    </a:lnTo>
                    <a:lnTo>
                      <a:pt x="4" y="26"/>
                    </a:lnTo>
                    <a:lnTo>
                      <a:pt x="4" y="28"/>
                    </a:lnTo>
                    <a:lnTo>
                      <a:pt x="6" y="30"/>
                    </a:lnTo>
                    <a:lnTo>
                      <a:pt x="6" y="28"/>
                    </a:lnTo>
                    <a:lnTo>
                      <a:pt x="8" y="30"/>
                    </a:lnTo>
                    <a:lnTo>
                      <a:pt x="20" y="14"/>
                    </a:lnTo>
                    <a:lnTo>
                      <a:pt x="20" y="8"/>
                    </a:lnTo>
                    <a:lnTo>
                      <a:pt x="20" y="6"/>
                    </a:lnTo>
                    <a:lnTo>
                      <a:pt x="16" y="10"/>
                    </a:lnTo>
                    <a:lnTo>
                      <a:pt x="14" y="8"/>
                    </a:lnTo>
                    <a:lnTo>
                      <a:pt x="14" y="6"/>
                    </a:lnTo>
                    <a:lnTo>
                      <a:pt x="12" y="4"/>
                    </a:lnTo>
                    <a:lnTo>
                      <a:pt x="12" y="0"/>
                    </a:lnTo>
                    <a:lnTo>
                      <a:pt x="10" y="2"/>
                    </a:lnTo>
                    <a:lnTo>
                      <a:pt x="10" y="4"/>
                    </a:lnTo>
                    <a:lnTo>
                      <a:pt x="12" y="6"/>
                    </a:lnTo>
                    <a:lnTo>
                      <a:pt x="10" y="10"/>
                    </a:lnTo>
                    <a:lnTo>
                      <a:pt x="10" y="12"/>
                    </a:lnTo>
                    <a:lnTo>
                      <a:pt x="12" y="10"/>
                    </a:lnTo>
                    <a:lnTo>
                      <a:pt x="12" y="12"/>
                    </a:lnTo>
                    <a:lnTo>
                      <a:pt x="10" y="14"/>
                    </a:lnTo>
                    <a:lnTo>
                      <a:pt x="8" y="12"/>
                    </a:lnTo>
                    <a:lnTo>
                      <a:pt x="8" y="14"/>
                    </a:lnTo>
                    <a:lnTo>
                      <a:pt x="6" y="12"/>
                    </a:lnTo>
                    <a:lnTo>
                      <a:pt x="4" y="12"/>
                    </a:lnTo>
                    <a:lnTo>
                      <a:pt x="6" y="16"/>
                    </a:lnTo>
                    <a:lnTo>
                      <a:pt x="4" y="16"/>
                    </a:lnTo>
                    <a:lnTo>
                      <a:pt x="2" y="12"/>
                    </a:lnTo>
                    <a:lnTo>
                      <a:pt x="0" y="12"/>
                    </a:lnTo>
                    <a:lnTo>
                      <a:pt x="0" y="14"/>
                    </a:lnTo>
                    <a:lnTo>
                      <a:pt x="0" y="16"/>
                    </a:lnTo>
                    <a:lnTo>
                      <a:pt x="2" y="16"/>
                    </a:lnTo>
                    <a:close/>
                  </a:path>
                </a:pathLst>
              </a:custGeom>
              <a:solidFill>
                <a:srgbClr val="0071B4">
                  <a:alpha val="34901"/>
                </a:srgbClr>
              </a:solidFill>
              <a:ln w="9525">
                <a:noFill/>
                <a:round/>
                <a:headEnd/>
                <a:tailEnd/>
              </a:ln>
            </p:spPr>
            <p:txBody>
              <a:bodyPr/>
              <a:lstStyle/>
              <a:p>
                <a:endParaRPr lang="en-US"/>
              </a:p>
            </p:txBody>
          </p:sp>
          <p:sp>
            <p:nvSpPr>
              <p:cNvPr id="14029" name="Freeform 82"/>
              <p:cNvSpPr>
                <a:spLocks/>
              </p:cNvSpPr>
              <p:nvPr/>
            </p:nvSpPr>
            <p:spPr bwMode="auto">
              <a:xfrm>
                <a:off x="937" y="1769"/>
                <a:ext cx="14" cy="14"/>
              </a:xfrm>
              <a:custGeom>
                <a:avLst/>
                <a:gdLst>
                  <a:gd name="T0" fmla="*/ 4 w 14"/>
                  <a:gd name="T1" fmla="*/ 10 h 14"/>
                  <a:gd name="T2" fmla="*/ 6 w 14"/>
                  <a:gd name="T3" fmla="*/ 10 h 14"/>
                  <a:gd name="T4" fmla="*/ 8 w 14"/>
                  <a:gd name="T5" fmla="*/ 12 h 14"/>
                  <a:gd name="T6" fmla="*/ 12 w 14"/>
                  <a:gd name="T7" fmla="*/ 12 h 14"/>
                  <a:gd name="T8" fmla="*/ 12 w 14"/>
                  <a:gd name="T9" fmla="*/ 14 h 14"/>
                  <a:gd name="T10" fmla="*/ 12 w 14"/>
                  <a:gd name="T11" fmla="*/ 14 h 14"/>
                  <a:gd name="T12" fmla="*/ 14 w 14"/>
                  <a:gd name="T13" fmla="*/ 14 h 14"/>
                  <a:gd name="T14" fmla="*/ 14 w 14"/>
                  <a:gd name="T15" fmla="*/ 12 h 14"/>
                  <a:gd name="T16" fmla="*/ 12 w 14"/>
                  <a:gd name="T17" fmla="*/ 10 h 14"/>
                  <a:gd name="T18" fmla="*/ 8 w 14"/>
                  <a:gd name="T19" fmla="*/ 6 h 14"/>
                  <a:gd name="T20" fmla="*/ 10 w 14"/>
                  <a:gd name="T21" fmla="*/ 6 h 14"/>
                  <a:gd name="T22" fmla="*/ 6 w 14"/>
                  <a:gd name="T23" fmla="*/ 4 h 14"/>
                  <a:gd name="T24" fmla="*/ 4 w 14"/>
                  <a:gd name="T25" fmla="*/ 0 h 14"/>
                  <a:gd name="T26" fmla="*/ 4 w 14"/>
                  <a:gd name="T27" fmla="*/ 0 h 14"/>
                  <a:gd name="T28" fmla="*/ 2 w 14"/>
                  <a:gd name="T29" fmla="*/ 0 h 14"/>
                  <a:gd name="T30" fmla="*/ 2 w 14"/>
                  <a:gd name="T31" fmla="*/ 0 h 14"/>
                  <a:gd name="T32" fmla="*/ 0 w 14"/>
                  <a:gd name="T33" fmla="*/ 0 h 14"/>
                  <a:gd name="T34" fmla="*/ 0 w 14"/>
                  <a:gd name="T35" fmla="*/ 6 h 14"/>
                  <a:gd name="T36" fmla="*/ 4 w 14"/>
                  <a:gd name="T37" fmla="*/ 6 h 14"/>
                  <a:gd name="T38" fmla="*/ 4 w 14"/>
                  <a:gd name="T39" fmla="*/ 10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
                  <a:gd name="T61" fmla="*/ 0 h 14"/>
                  <a:gd name="T62" fmla="*/ 14 w 14"/>
                  <a:gd name="T63" fmla="*/ 14 h 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 h="14">
                    <a:moveTo>
                      <a:pt x="4" y="10"/>
                    </a:moveTo>
                    <a:lnTo>
                      <a:pt x="6" y="10"/>
                    </a:lnTo>
                    <a:lnTo>
                      <a:pt x="8" y="12"/>
                    </a:lnTo>
                    <a:lnTo>
                      <a:pt x="12" y="12"/>
                    </a:lnTo>
                    <a:lnTo>
                      <a:pt x="12" y="14"/>
                    </a:lnTo>
                    <a:lnTo>
                      <a:pt x="14" y="14"/>
                    </a:lnTo>
                    <a:lnTo>
                      <a:pt x="14" y="12"/>
                    </a:lnTo>
                    <a:lnTo>
                      <a:pt x="12" y="10"/>
                    </a:lnTo>
                    <a:lnTo>
                      <a:pt x="8" y="6"/>
                    </a:lnTo>
                    <a:lnTo>
                      <a:pt x="10" y="6"/>
                    </a:lnTo>
                    <a:lnTo>
                      <a:pt x="6" y="4"/>
                    </a:lnTo>
                    <a:lnTo>
                      <a:pt x="4" y="0"/>
                    </a:lnTo>
                    <a:lnTo>
                      <a:pt x="2" y="0"/>
                    </a:lnTo>
                    <a:lnTo>
                      <a:pt x="0" y="0"/>
                    </a:lnTo>
                    <a:lnTo>
                      <a:pt x="0" y="6"/>
                    </a:lnTo>
                    <a:lnTo>
                      <a:pt x="4" y="6"/>
                    </a:lnTo>
                    <a:lnTo>
                      <a:pt x="4" y="10"/>
                    </a:lnTo>
                    <a:close/>
                  </a:path>
                </a:pathLst>
              </a:custGeom>
              <a:solidFill>
                <a:srgbClr val="0071B4">
                  <a:alpha val="34901"/>
                </a:srgbClr>
              </a:solidFill>
              <a:ln w="9525">
                <a:noFill/>
                <a:round/>
                <a:headEnd/>
                <a:tailEnd/>
              </a:ln>
            </p:spPr>
            <p:txBody>
              <a:bodyPr/>
              <a:lstStyle/>
              <a:p>
                <a:endParaRPr lang="en-US"/>
              </a:p>
            </p:txBody>
          </p:sp>
          <p:sp>
            <p:nvSpPr>
              <p:cNvPr id="14030" name="Freeform 83"/>
              <p:cNvSpPr>
                <a:spLocks/>
              </p:cNvSpPr>
              <p:nvPr/>
            </p:nvSpPr>
            <p:spPr bwMode="auto">
              <a:xfrm>
                <a:off x="4787" y="1542"/>
                <a:ext cx="12" cy="22"/>
              </a:xfrm>
              <a:custGeom>
                <a:avLst/>
                <a:gdLst>
                  <a:gd name="T0" fmla="*/ 12 w 12"/>
                  <a:gd name="T1" fmla="*/ 4 h 22"/>
                  <a:gd name="T2" fmla="*/ 10 w 12"/>
                  <a:gd name="T3" fmla="*/ 2 h 22"/>
                  <a:gd name="T4" fmla="*/ 6 w 12"/>
                  <a:gd name="T5" fmla="*/ 0 h 22"/>
                  <a:gd name="T6" fmla="*/ 2 w 12"/>
                  <a:gd name="T7" fmla="*/ 2 h 22"/>
                  <a:gd name="T8" fmla="*/ 0 w 12"/>
                  <a:gd name="T9" fmla="*/ 6 h 22"/>
                  <a:gd name="T10" fmla="*/ 0 w 12"/>
                  <a:gd name="T11" fmla="*/ 20 h 22"/>
                  <a:gd name="T12" fmla="*/ 4 w 12"/>
                  <a:gd name="T13" fmla="*/ 22 h 22"/>
                  <a:gd name="T14" fmla="*/ 6 w 12"/>
                  <a:gd name="T15" fmla="*/ 22 h 22"/>
                  <a:gd name="T16" fmla="*/ 4 w 12"/>
                  <a:gd name="T17" fmla="*/ 20 h 22"/>
                  <a:gd name="T18" fmla="*/ 4 w 12"/>
                  <a:gd name="T19" fmla="*/ 20 h 22"/>
                  <a:gd name="T20" fmla="*/ 8 w 12"/>
                  <a:gd name="T21" fmla="*/ 18 h 22"/>
                  <a:gd name="T22" fmla="*/ 8 w 12"/>
                  <a:gd name="T23" fmla="*/ 16 h 22"/>
                  <a:gd name="T24" fmla="*/ 10 w 12"/>
                  <a:gd name="T25" fmla="*/ 16 h 22"/>
                  <a:gd name="T26" fmla="*/ 12 w 12"/>
                  <a:gd name="T27" fmla="*/ 14 h 22"/>
                  <a:gd name="T28" fmla="*/ 12 w 12"/>
                  <a:gd name="T29" fmla="*/ 12 h 22"/>
                  <a:gd name="T30" fmla="*/ 12 w 12"/>
                  <a:gd name="T31" fmla="*/ 12 h 22"/>
                  <a:gd name="T32" fmla="*/ 12 w 12"/>
                  <a:gd name="T33" fmla="*/ 10 h 22"/>
                  <a:gd name="T34" fmla="*/ 12 w 12"/>
                  <a:gd name="T35" fmla="*/ 4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22"/>
                  <a:gd name="T56" fmla="*/ 12 w 1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22">
                    <a:moveTo>
                      <a:pt x="12" y="4"/>
                    </a:moveTo>
                    <a:lnTo>
                      <a:pt x="10" y="2"/>
                    </a:lnTo>
                    <a:lnTo>
                      <a:pt x="6" y="0"/>
                    </a:lnTo>
                    <a:lnTo>
                      <a:pt x="2" y="2"/>
                    </a:lnTo>
                    <a:lnTo>
                      <a:pt x="0" y="6"/>
                    </a:lnTo>
                    <a:lnTo>
                      <a:pt x="0" y="20"/>
                    </a:lnTo>
                    <a:lnTo>
                      <a:pt x="4" y="22"/>
                    </a:lnTo>
                    <a:lnTo>
                      <a:pt x="6" y="22"/>
                    </a:lnTo>
                    <a:lnTo>
                      <a:pt x="4" y="20"/>
                    </a:lnTo>
                    <a:lnTo>
                      <a:pt x="8" y="18"/>
                    </a:lnTo>
                    <a:lnTo>
                      <a:pt x="8" y="16"/>
                    </a:lnTo>
                    <a:lnTo>
                      <a:pt x="10" y="16"/>
                    </a:lnTo>
                    <a:lnTo>
                      <a:pt x="12" y="14"/>
                    </a:lnTo>
                    <a:lnTo>
                      <a:pt x="12" y="12"/>
                    </a:lnTo>
                    <a:lnTo>
                      <a:pt x="12" y="10"/>
                    </a:lnTo>
                    <a:lnTo>
                      <a:pt x="12" y="4"/>
                    </a:lnTo>
                    <a:close/>
                  </a:path>
                </a:pathLst>
              </a:custGeom>
              <a:solidFill>
                <a:srgbClr val="0071B4">
                  <a:alpha val="34901"/>
                </a:srgbClr>
              </a:solidFill>
              <a:ln w="9525">
                <a:noFill/>
                <a:round/>
                <a:headEnd/>
                <a:tailEnd/>
              </a:ln>
            </p:spPr>
            <p:txBody>
              <a:bodyPr/>
              <a:lstStyle/>
              <a:p>
                <a:endParaRPr lang="en-US"/>
              </a:p>
            </p:txBody>
          </p:sp>
          <p:sp>
            <p:nvSpPr>
              <p:cNvPr id="14031" name="Freeform 84"/>
              <p:cNvSpPr>
                <a:spLocks/>
              </p:cNvSpPr>
              <p:nvPr/>
            </p:nvSpPr>
            <p:spPr bwMode="auto">
              <a:xfrm>
                <a:off x="1713" y="1504"/>
                <a:ext cx="14" cy="12"/>
              </a:xfrm>
              <a:custGeom>
                <a:avLst/>
                <a:gdLst>
                  <a:gd name="T0" fmla="*/ 12 w 14"/>
                  <a:gd name="T1" fmla="*/ 10 h 12"/>
                  <a:gd name="T2" fmla="*/ 14 w 14"/>
                  <a:gd name="T3" fmla="*/ 10 h 12"/>
                  <a:gd name="T4" fmla="*/ 14 w 14"/>
                  <a:gd name="T5" fmla="*/ 6 h 12"/>
                  <a:gd name="T6" fmla="*/ 12 w 14"/>
                  <a:gd name="T7" fmla="*/ 6 h 12"/>
                  <a:gd name="T8" fmla="*/ 12 w 14"/>
                  <a:gd name="T9" fmla="*/ 0 h 12"/>
                  <a:gd name="T10" fmla="*/ 6 w 14"/>
                  <a:gd name="T11" fmla="*/ 2 h 12"/>
                  <a:gd name="T12" fmla="*/ 4 w 14"/>
                  <a:gd name="T13" fmla="*/ 2 h 12"/>
                  <a:gd name="T14" fmla="*/ 4 w 14"/>
                  <a:gd name="T15" fmla="*/ 4 h 12"/>
                  <a:gd name="T16" fmla="*/ 2 w 14"/>
                  <a:gd name="T17" fmla="*/ 4 h 12"/>
                  <a:gd name="T18" fmla="*/ 0 w 14"/>
                  <a:gd name="T19" fmla="*/ 6 h 12"/>
                  <a:gd name="T20" fmla="*/ 2 w 14"/>
                  <a:gd name="T21" fmla="*/ 10 h 12"/>
                  <a:gd name="T22" fmla="*/ 4 w 14"/>
                  <a:gd name="T23" fmla="*/ 12 h 12"/>
                  <a:gd name="T24" fmla="*/ 8 w 14"/>
                  <a:gd name="T25" fmla="*/ 12 h 12"/>
                  <a:gd name="T26" fmla="*/ 12 w 14"/>
                  <a:gd name="T27" fmla="*/ 1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2"/>
                  <a:gd name="T44" fmla="*/ 14 w 14"/>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2">
                    <a:moveTo>
                      <a:pt x="12" y="10"/>
                    </a:moveTo>
                    <a:lnTo>
                      <a:pt x="14" y="10"/>
                    </a:lnTo>
                    <a:lnTo>
                      <a:pt x="14" y="6"/>
                    </a:lnTo>
                    <a:lnTo>
                      <a:pt x="12" y="6"/>
                    </a:lnTo>
                    <a:lnTo>
                      <a:pt x="12" y="0"/>
                    </a:lnTo>
                    <a:lnTo>
                      <a:pt x="6" y="2"/>
                    </a:lnTo>
                    <a:lnTo>
                      <a:pt x="4" y="2"/>
                    </a:lnTo>
                    <a:lnTo>
                      <a:pt x="4" y="4"/>
                    </a:lnTo>
                    <a:lnTo>
                      <a:pt x="2" y="4"/>
                    </a:lnTo>
                    <a:lnTo>
                      <a:pt x="0" y="6"/>
                    </a:lnTo>
                    <a:lnTo>
                      <a:pt x="2" y="10"/>
                    </a:lnTo>
                    <a:lnTo>
                      <a:pt x="4" y="12"/>
                    </a:lnTo>
                    <a:lnTo>
                      <a:pt x="8" y="12"/>
                    </a:lnTo>
                    <a:lnTo>
                      <a:pt x="12" y="10"/>
                    </a:lnTo>
                    <a:close/>
                  </a:path>
                </a:pathLst>
              </a:custGeom>
              <a:solidFill>
                <a:srgbClr val="0071B4">
                  <a:alpha val="34901"/>
                </a:srgbClr>
              </a:solidFill>
              <a:ln w="9525">
                <a:noFill/>
                <a:round/>
                <a:headEnd/>
                <a:tailEnd/>
              </a:ln>
            </p:spPr>
            <p:txBody>
              <a:bodyPr/>
              <a:lstStyle/>
              <a:p>
                <a:endParaRPr lang="en-US"/>
              </a:p>
            </p:txBody>
          </p:sp>
          <p:sp>
            <p:nvSpPr>
              <p:cNvPr id="14032" name="Freeform 85"/>
              <p:cNvSpPr>
                <a:spLocks/>
              </p:cNvSpPr>
              <p:nvPr/>
            </p:nvSpPr>
            <p:spPr bwMode="auto">
              <a:xfrm>
                <a:off x="1707" y="1574"/>
                <a:ext cx="68" cy="48"/>
              </a:xfrm>
              <a:custGeom>
                <a:avLst/>
                <a:gdLst>
                  <a:gd name="T0" fmla="*/ 58 w 68"/>
                  <a:gd name="T1" fmla="*/ 22 h 48"/>
                  <a:gd name="T2" fmla="*/ 54 w 68"/>
                  <a:gd name="T3" fmla="*/ 20 h 48"/>
                  <a:gd name="T4" fmla="*/ 52 w 68"/>
                  <a:gd name="T5" fmla="*/ 18 h 48"/>
                  <a:gd name="T6" fmla="*/ 52 w 68"/>
                  <a:gd name="T7" fmla="*/ 14 h 48"/>
                  <a:gd name="T8" fmla="*/ 50 w 68"/>
                  <a:gd name="T9" fmla="*/ 12 h 48"/>
                  <a:gd name="T10" fmla="*/ 38 w 68"/>
                  <a:gd name="T11" fmla="*/ 4 h 48"/>
                  <a:gd name="T12" fmla="*/ 28 w 68"/>
                  <a:gd name="T13" fmla="*/ 4 h 48"/>
                  <a:gd name="T14" fmla="*/ 26 w 68"/>
                  <a:gd name="T15" fmla="*/ 6 h 48"/>
                  <a:gd name="T16" fmla="*/ 12 w 68"/>
                  <a:gd name="T17" fmla="*/ 2 h 48"/>
                  <a:gd name="T18" fmla="*/ 10 w 68"/>
                  <a:gd name="T19" fmla="*/ 2 h 48"/>
                  <a:gd name="T20" fmla="*/ 6 w 68"/>
                  <a:gd name="T21" fmla="*/ 0 h 48"/>
                  <a:gd name="T22" fmla="*/ 2 w 68"/>
                  <a:gd name="T23" fmla="*/ 0 h 48"/>
                  <a:gd name="T24" fmla="*/ 0 w 68"/>
                  <a:gd name="T25" fmla="*/ 4 h 48"/>
                  <a:gd name="T26" fmla="*/ 0 w 68"/>
                  <a:gd name="T27" fmla="*/ 10 h 48"/>
                  <a:gd name="T28" fmla="*/ 0 w 68"/>
                  <a:gd name="T29" fmla="*/ 12 h 48"/>
                  <a:gd name="T30" fmla="*/ 0 w 68"/>
                  <a:gd name="T31" fmla="*/ 18 h 48"/>
                  <a:gd name="T32" fmla="*/ 2 w 68"/>
                  <a:gd name="T33" fmla="*/ 24 h 48"/>
                  <a:gd name="T34" fmla="*/ 10 w 68"/>
                  <a:gd name="T35" fmla="*/ 26 h 48"/>
                  <a:gd name="T36" fmla="*/ 12 w 68"/>
                  <a:gd name="T37" fmla="*/ 42 h 48"/>
                  <a:gd name="T38" fmla="*/ 22 w 68"/>
                  <a:gd name="T39" fmla="*/ 48 h 48"/>
                  <a:gd name="T40" fmla="*/ 38 w 68"/>
                  <a:gd name="T41" fmla="*/ 40 h 48"/>
                  <a:gd name="T42" fmla="*/ 48 w 68"/>
                  <a:gd name="T43" fmla="*/ 40 h 48"/>
                  <a:gd name="T44" fmla="*/ 54 w 68"/>
                  <a:gd name="T45" fmla="*/ 44 h 48"/>
                  <a:gd name="T46" fmla="*/ 64 w 68"/>
                  <a:gd name="T47" fmla="*/ 44 h 48"/>
                  <a:gd name="T48" fmla="*/ 68 w 68"/>
                  <a:gd name="T49" fmla="*/ 40 h 48"/>
                  <a:gd name="T50" fmla="*/ 64 w 68"/>
                  <a:gd name="T51" fmla="*/ 38 h 48"/>
                  <a:gd name="T52" fmla="*/ 64 w 68"/>
                  <a:gd name="T53" fmla="*/ 34 h 48"/>
                  <a:gd name="T54" fmla="*/ 64 w 68"/>
                  <a:gd name="T55" fmla="*/ 32 h 48"/>
                  <a:gd name="T56" fmla="*/ 58 w 68"/>
                  <a:gd name="T57" fmla="*/ 22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8"/>
                  <a:gd name="T88" fmla="*/ 0 h 48"/>
                  <a:gd name="T89" fmla="*/ 68 w 68"/>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8" h="48">
                    <a:moveTo>
                      <a:pt x="58" y="22"/>
                    </a:moveTo>
                    <a:lnTo>
                      <a:pt x="54" y="20"/>
                    </a:lnTo>
                    <a:lnTo>
                      <a:pt x="52" y="18"/>
                    </a:lnTo>
                    <a:lnTo>
                      <a:pt x="52" y="14"/>
                    </a:lnTo>
                    <a:lnTo>
                      <a:pt x="50" y="12"/>
                    </a:lnTo>
                    <a:lnTo>
                      <a:pt x="38" y="4"/>
                    </a:lnTo>
                    <a:lnTo>
                      <a:pt x="28" y="4"/>
                    </a:lnTo>
                    <a:lnTo>
                      <a:pt x="26" y="6"/>
                    </a:lnTo>
                    <a:lnTo>
                      <a:pt x="12" y="2"/>
                    </a:lnTo>
                    <a:lnTo>
                      <a:pt x="10" y="2"/>
                    </a:lnTo>
                    <a:lnTo>
                      <a:pt x="6" y="0"/>
                    </a:lnTo>
                    <a:lnTo>
                      <a:pt x="2" y="0"/>
                    </a:lnTo>
                    <a:lnTo>
                      <a:pt x="0" y="4"/>
                    </a:lnTo>
                    <a:lnTo>
                      <a:pt x="0" y="10"/>
                    </a:lnTo>
                    <a:lnTo>
                      <a:pt x="0" y="12"/>
                    </a:lnTo>
                    <a:lnTo>
                      <a:pt x="0" y="18"/>
                    </a:lnTo>
                    <a:lnTo>
                      <a:pt x="2" y="24"/>
                    </a:lnTo>
                    <a:lnTo>
                      <a:pt x="10" y="26"/>
                    </a:lnTo>
                    <a:lnTo>
                      <a:pt x="12" y="42"/>
                    </a:lnTo>
                    <a:lnTo>
                      <a:pt x="22" y="48"/>
                    </a:lnTo>
                    <a:lnTo>
                      <a:pt x="38" y="40"/>
                    </a:lnTo>
                    <a:lnTo>
                      <a:pt x="48" y="40"/>
                    </a:lnTo>
                    <a:lnTo>
                      <a:pt x="54" y="44"/>
                    </a:lnTo>
                    <a:lnTo>
                      <a:pt x="64" y="44"/>
                    </a:lnTo>
                    <a:lnTo>
                      <a:pt x="68" y="40"/>
                    </a:lnTo>
                    <a:lnTo>
                      <a:pt x="64" y="38"/>
                    </a:lnTo>
                    <a:lnTo>
                      <a:pt x="64" y="34"/>
                    </a:lnTo>
                    <a:lnTo>
                      <a:pt x="64" y="32"/>
                    </a:lnTo>
                    <a:lnTo>
                      <a:pt x="58" y="22"/>
                    </a:lnTo>
                    <a:close/>
                  </a:path>
                </a:pathLst>
              </a:custGeom>
              <a:solidFill>
                <a:srgbClr val="0071B4">
                  <a:alpha val="34901"/>
                </a:srgbClr>
              </a:solidFill>
              <a:ln w="9525">
                <a:noFill/>
                <a:round/>
                <a:headEnd/>
                <a:tailEnd/>
              </a:ln>
            </p:spPr>
            <p:txBody>
              <a:bodyPr/>
              <a:lstStyle/>
              <a:p>
                <a:endParaRPr lang="en-US"/>
              </a:p>
            </p:txBody>
          </p:sp>
          <p:sp>
            <p:nvSpPr>
              <p:cNvPr id="14033" name="Freeform 86"/>
              <p:cNvSpPr>
                <a:spLocks/>
              </p:cNvSpPr>
              <p:nvPr/>
            </p:nvSpPr>
            <p:spPr bwMode="auto">
              <a:xfrm>
                <a:off x="3657" y="2830"/>
                <a:ext cx="6" cy="8"/>
              </a:xfrm>
              <a:custGeom>
                <a:avLst/>
                <a:gdLst>
                  <a:gd name="T0" fmla="*/ 4 w 6"/>
                  <a:gd name="T1" fmla="*/ 2 h 8"/>
                  <a:gd name="T2" fmla="*/ 4 w 6"/>
                  <a:gd name="T3" fmla="*/ 0 h 8"/>
                  <a:gd name="T4" fmla="*/ 4 w 6"/>
                  <a:gd name="T5" fmla="*/ 2 h 8"/>
                  <a:gd name="T6" fmla="*/ 2 w 6"/>
                  <a:gd name="T7" fmla="*/ 4 h 8"/>
                  <a:gd name="T8" fmla="*/ 2 w 6"/>
                  <a:gd name="T9" fmla="*/ 4 h 8"/>
                  <a:gd name="T10" fmla="*/ 2 w 6"/>
                  <a:gd name="T11" fmla="*/ 6 h 8"/>
                  <a:gd name="T12" fmla="*/ 2 w 6"/>
                  <a:gd name="T13" fmla="*/ 6 h 8"/>
                  <a:gd name="T14" fmla="*/ 0 w 6"/>
                  <a:gd name="T15" fmla="*/ 8 h 8"/>
                  <a:gd name="T16" fmla="*/ 2 w 6"/>
                  <a:gd name="T17" fmla="*/ 8 h 8"/>
                  <a:gd name="T18" fmla="*/ 2 w 6"/>
                  <a:gd name="T19" fmla="*/ 8 h 8"/>
                  <a:gd name="T20" fmla="*/ 2 w 6"/>
                  <a:gd name="T21" fmla="*/ 8 h 8"/>
                  <a:gd name="T22" fmla="*/ 2 w 6"/>
                  <a:gd name="T23" fmla="*/ 6 h 8"/>
                  <a:gd name="T24" fmla="*/ 2 w 6"/>
                  <a:gd name="T25" fmla="*/ 6 h 8"/>
                  <a:gd name="T26" fmla="*/ 4 w 6"/>
                  <a:gd name="T27" fmla="*/ 4 h 8"/>
                  <a:gd name="T28" fmla="*/ 4 w 6"/>
                  <a:gd name="T29" fmla="*/ 4 h 8"/>
                  <a:gd name="T30" fmla="*/ 6 w 6"/>
                  <a:gd name="T31" fmla="*/ 2 h 8"/>
                  <a:gd name="T32" fmla="*/ 4 w 6"/>
                  <a:gd name="T33" fmla="*/ 2 h 8"/>
                  <a:gd name="T34" fmla="*/ 4 w 6"/>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
                  <a:gd name="T55" fmla="*/ 0 h 8"/>
                  <a:gd name="T56" fmla="*/ 6 w 6"/>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 h="8">
                    <a:moveTo>
                      <a:pt x="4" y="2"/>
                    </a:moveTo>
                    <a:lnTo>
                      <a:pt x="4" y="0"/>
                    </a:lnTo>
                    <a:lnTo>
                      <a:pt x="4" y="2"/>
                    </a:lnTo>
                    <a:lnTo>
                      <a:pt x="2" y="4"/>
                    </a:lnTo>
                    <a:lnTo>
                      <a:pt x="2" y="6"/>
                    </a:lnTo>
                    <a:lnTo>
                      <a:pt x="0" y="8"/>
                    </a:lnTo>
                    <a:lnTo>
                      <a:pt x="2" y="8"/>
                    </a:lnTo>
                    <a:lnTo>
                      <a:pt x="2" y="6"/>
                    </a:lnTo>
                    <a:lnTo>
                      <a:pt x="4" y="4"/>
                    </a:lnTo>
                    <a:lnTo>
                      <a:pt x="6" y="2"/>
                    </a:lnTo>
                    <a:lnTo>
                      <a:pt x="4" y="2"/>
                    </a:lnTo>
                    <a:close/>
                  </a:path>
                </a:pathLst>
              </a:custGeom>
              <a:solidFill>
                <a:srgbClr val="0071B4">
                  <a:alpha val="34901"/>
                </a:srgbClr>
              </a:solidFill>
              <a:ln w="9525">
                <a:noFill/>
                <a:round/>
                <a:headEnd/>
                <a:tailEnd/>
              </a:ln>
            </p:spPr>
            <p:txBody>
              <a:bodyPr/>
              <a:lstStyle/>
              <a:p>
                <a:endParaRPr lang="en-US"/>
              </a:p>
            </p:txBody>
          </p:sp>
          <p:sp>
            <p:nvSpPr>
              <p:cNvPr id="14034" name="Rectangle 87"/>
              <p:cNvSpPr>
                <a:spLocks noChangeArrowheads="1"/>
              </p:cNvSpPr>
              <p:nvPr/>
            </p:nvSpPr>
            <p:spPr bwMode="auto">
              <a:xfrm>
                <a:off x="2058" y="2239"/>
                <a:ext cx="1" cy="1"/>
              </a:xfrm>
              <a:prstGeom prst="rect">
                <a:avLst/>
              </a:prstGeom>
              <a:solidFill>
                <a:srgbClr val="0071B4">
                  <a:alpha val="34901"/>
                </a:srgbClr>
              </a:solidFill>
              <a:ln w="9525">
                <a:noFill/>
                <a:miter lim="800000"/>
                <a:headEnd/>
                <a:tailEnd/>
              </a:ln>
            </p:spPr>
            <p:txBody>
              <a:bodyPr/>
              <a:lstStyle/>
              <a:p>
                <a:endParaRPr lang="en-US"/>
              </a:p>
            </p:txBody>
          </p:sp>
          <p:sp>
            <p:nvSpPr>
              <p:cNvPr id="14035" name="Freeform 88"/>
              <p:cNvSpPr>
                <a:spLocks/>
              </p:cNvSpPr>
              <p:nvPr/>
            </p:nvSpPr>
            <p:spPr bwMode="auto">
              <a:xfrm>
                <a:off x="3567" y="2954"/>
                <a:ext cx="6" cy="2"/>
              </a:xfrm>
              <a:custGeom>
                <a:avLst/>
                <a:gdLst>
                  <a:gd name="T0" fmla="*/ 4 w 6"/>
                  <a:gd name="T1" fmla="*/ 0 h 2"/>
                  <a:gd name="T2" fmla="*/ 0 w 6"/>
                  <a:gd name="T3" fmla="*/ 0 h 2"/>
                  <a:gd name="T4" fmla="*/ 0 w 6"/>
                  <a:gd name="T5" fmla="*/ 0 h 2"/>
                  <a:gd name="T6" fmla="*/ 0 w 6"/>
                  <a:gd name="T7" fmla="*/ 0 h 2"/>
                  <a:gd name="T8" fmla="*/ 2 w 6"/>
                  <a:gd name="T9" fmla="*/ 2 h 2"/>
                  <a:gd name="T10" fmla="*/ 2 w 6"/>
                  <a:gd name="T11" fmla="*/ 2 h 2"/>
                  <a:gd name="T12" fmla="*/ 2 w 6"/>
                  <a:gd name="T13" fmla="*/ 2 h 2"/>
                  <a:gd name="T14" fmla="*/ 4 w 6"/>
                  <a:gd name="T15" fmla="*/ 2 h 2"/>
                  <a:gd name="T16" fmla="*/ 4 w 6"/>
                  <a:gd name="T17" fmla="*/ 2 h 2"/>
                  <a:gd name="T18" fmla="*/ 6 w 6"/>
                  <a:gd name="T19" fmla="*/ 2 h 2"/>
                  <a:gd name="T20" fmla="*/ 4 w 6"/>
                  <a:gd name="T21" fmla="*/ 0 h 2"/>
                  <a:gd name="T22" fmla="*/ 4 w 6"/>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2"/>
                  <a:gd name="T38" fmla="*/ 6 w 6"/>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2">
                    <a:moveTo>
                      <a:pt x="4" y="0"/>
                    </a:moveTo>
                    <a:lnTo>
                      <a:pt x="0" y="0"/>
                    </a:lnTo>
                    <a:lnTo>
                      <a:pt x="2" y="2"/>
                    </a:lnTo>
                    <a:lnTo>
                      <a:pt x="4" y="2"/>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4036" name="Freeform 89"/>
              <p:cNvSpPr>
                <a:spLocks/>
              </p:cNvSpPr>
              <p:nvPr/>
            </p:nvSpPr>
            <p:spPr bwMode="auto">
              <a:xfrm>
                <a:off x="2613" y="2970"/>
                <a:ext cx="4" cy="2"/>
              </a:xfrm>
              <a:custGeom>
                <a:avLst/>
                <a:gdLst>
                  <a:gd name="T0" fmla="*/ 0 w 4"/>
                  <a:gd name="T1" fmla="*/ 2 h 2"/>
                  <a:gd name="T2" fmla="*/ 0 w 4"/>
                  <a:gd name="T3" fmla="*/ 2 h 2"/>
                  <a:gd name="T4" fmla="*/ 2 w 4"/>
                  <a:gd name="T5" fmla="*/ 2 h 2"/>
                  <a:gd name="T6" fmla="*/ 4 w 4"/>
                  <a:gd name="T7" fmla="*/ 0 h 2"/>
                  <a:gd name="T8" fmla="*/ 2 w 4"/>
                  <a:gd name="T9" fmla="*/ 0 h 2"/>
                  <a:gd name="T10" fmla="*/ 0 w 4"/>
                  <a:gd name="T11" fmla="*/ 2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0" y="2"/>
                    </a:moveTo>
                    <a:lnTo>
                      <a:pt x="0" y="2"/>
                    </a:lnTo>
                    <a:lnTo>
                      <a:pt x="2" y="2"/>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037" name="Freeform 90"/>
              <p:cNvSpPr>
                <a:spLocks/>
              </p:cNvSpPr>
              <p:nvPr/>
            </p:nvSpPr>
            <p:spPr bwMode="auto">
              <a:xfrm>
                <a:off x="2611" y="2637"/>
                <a:ext cx="2" cy="2"/>
              </a:xfrm>
              <a:custGeom>
                <a:avLst/>
                <a:gdLst>
                  <a:gd name="T0" fmla="*/ 2 w 2"/>
                  <a:gd name="T1" fmla="*/ 0 h 2"/>
                  <a:gd name="T2" fmla="*/ 0 w 2"/>
                  <a:gd name="T3" fmla="*/ 0 h 2"/>
                  <a:gd name="T4" fmla="*/ 0 w 2"/>
                  <a:gd name="T5" fmla="*/ 2 h 2"/>
                  <a:gd name="T6" fmla="*/ 0 w 2"/>
                  <a:gd name="T7" fmla="*/ 2 h 2"/>
                  <a:gd name="T8" fmla="*/ 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4038" name="Freeform 91"/>
              <p:cNvSpPr>
                <a:spLocks/>
              </p:cNvSpPr>
              <p:nvPr/>
            </p:nvSpPr>
            <p:spPr bwMode="auto">
              <a:xfrm>
                <a:off x="3585" y="2948"/>
                <a:ext cx="16" cy="6"/>
              </a:xfrm>
              <a:custGeom>
                <a:avLst/>
                <a:gdLst>
                  <a:gd name="T0" fmla="*/ 10 w 16"/>
                  <a:gd name="T1" fmla="*/ 0 h 6"/>
                  <a:gd name="T2" fmla="*/ 6 w 16"/>
                  <a:gd name="T3" fmla="*/ 2 h 6"/>
                  <a:gd name="T4" fmla="*/ 4 w 16"/>
                  <a:gd name="T5" fmla="*/ 2 h 6"/>
                  <a:gd name="T6" fmla="*/ 2 w 16"/>
                  <a:gd name="T7" fmla="*/ 0 h 6"/>
                  <a:gd name="T8" fmla="*/ 2 w 16"/>
                  <a:gd name="T9" fmla="*/ 0 h 6"/>
                  <a:gd name="T10" fmla="*/ 0 w 16"/>
                  <a:gd name="T11" fmla="*/ 2 h 6"/>
                  <a:gd name="T12" fmla="*/ 2 w 16"/>
                  <a:gd name="T13" fmla="*/ 4 h 6"/>
                  <a:gd name="T14" fmla="*/ 8 w 16"/>
                  <a:gd name="T15" fmla="*/ 6 h 6"/>
                  <a:gd name="T16" fmla="*/ 14 w 16"/>
                  <a:gd name="T17" fmla="*/ 4 h 6"/>
                  <a:gd name="T18" fmla="*/ 16 w 16"/>
                  <a:gd name="T19" fmla="*/ 2 h 6"/>
                  <a:gd name="T20" fmla="*/ 16 w 16"/>
                  <a:gd name="T21" fmla="*/ 2 h 6"/>
                  <a:gd name="T22" fmla="*/ 14 w 16"/>
                  <a:gd name="T23" fmla="*/ 2 h 6"/>
                  <a:gd name="T24" fmla="*/ 10 w 16"/>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6"/>
                  <a:gd name="T41" fmla="*/ 16 w 16"/>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6">
                    <a:moveTo>
                      <a:pt x="10" y="0"/>
                    </a:moveTo>
                    <a:lnTo>
                      <a:pt x="6" y="2"/>
                    </a:lnTo>
                    <a:lnTo>
                      <a:pt x="4" y="2"/>
                    </a:lnTo>
                    <a:lnTo>
                      <a:pt x="2" y="0"/>
                    </a:lnTo>
                    <a:lnTo>
                      <a:pt x="0" y="2"/>
                    </a:lnTo>
                    <a:lnTo>
                      <a:pt x="2" y="4"/>
                    </a:lnTo>
                    <a:lnTo>
                      <a:pt x="8" y="6"/>
                    </a:lnTo>
                    <a:lnTo>
                      <a:pt x="14" y="4"/>
                    </a:lnTo>
                    <a:lnTo>
                      <a:pt x="16" y="2"/>
                    </a:lnTo>
                    <a:lnTo>
                      <a:pt x="14" y="2"/>
                    </a:lnTo>
                    <a:lnTo>
                      <a:pt x="10" y="0"/>
                    </a:lnTo>
                    <a:close/>
                  </a:path>
                </a:pathLst>
              </a:custGeom>
              <a:solidFill>
                <a:srgbClr val="0071B4">
                  <a:alpha val="34901"/>
                </a:srgbClr>
              </a:solidFill>
              <a:ln w="9525">
                <a:noFill/>
                <a:round/>
                <a:headEnd/>
                <a:tailEnd/>
              </a:ln>
            </p:spPr>
            <p:txBody>
              <a:bodyPr/>
              <a:lstStyle/>
              <a:p>
                <a:endParaRPr lang="en-US"/>
              </a:p>
            </p:txBody>
          </p:sp>
          <p:sp>
            <p:nvSpPr>
              <p:cNvPr id="14039" name="Freeform 92"/>
              <p:cNvSpPr>
                <a:spLocks/>
              </p:cNvSpPr>
              <p:nvPr/>
            </p:nvSpPr>
            <p:spPr bwMode="auto">
              <a:xfrm>
                <a:off x="2735" y="2014"/>
                <a:ext cx="4" cy="2"/>
              </a:xfrm>
              <a:custGeom>
                <a:avLst/>
                <a:gdLst>
                  <a:gd name="T0" fmla="*/ 4 w 4"/>
                  <a:gd name="T1" fmla="*/ 2 h 2"/>
                  <a:gd name="T2" fmla="*/ 4 w 4"/>
                  <a:gd name="T3" fmla="*/ 2 h 2"/>
                  <a:gd name="T4" fmla="*/ 4 w 4"/>
                  <a:gd name="T5" fmla="*/ 0 h 2"/>
                  <a:gd name="T6" fmla="*/ 0 w 4"/>
                  <a:gd name="T7" fmla="*/ 0 h 2"/>
                  <a:gd name="T8" fmla="*/ 0 w 4"/>
                  <a:gd name="T9" fmla="*/ 0 h 2"/>
                  <a:gd name="T10" fmla="*/ 0 w 4"/>
                  <a:gd name="T11" fmla="*/ 2 h 2"/>
                  <a:gd name="T12" fmla="*/ 4 w 4"/>
                  <a:gd name="T13" fmla="*/ 2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4" y="2"/>
                    </a:moveTo>
                    <a:lnTo>
                      <a:pt x="4" y="2"/>
                    </a:lnTo>
                    <a:lnTo>
                      <a:pt x="4" y="0"/>
                    </a:lnTo>
                    <a:lnTo>
                      <a:pt x="0" y="0"/>
                    </a:lnTo>
                    <a:lnTo>
                      <a:pt x="0" y="2"/>
                    </a:lnTo>
                    <a:lnTo>
                      <a:pt x="4" y="2"/>
                    </a:lnTo>
                    <a:close/>
                  </a:path>
                </a:pathLst>
              </a:custGeom>
              <a:solidFill>
                <a:srgbClr val="0071B4">
                  <a:alpha val="34901"/>
                </a:srgbClr>
              </a:solidFill>
              <a:ln w="9525">
                <a:noFill/>
                <a:round/>
                <a:headEnd/>
                <a:tailEnd/>
              </a:ln>
            </p:spPr>
            <p:txBody>
              <a:bodyPr/>
              <a:lstStyle/>
              <a:p>
                <a:endParaRPr lang="en-US"/>
              </a:p>
            </p:txBody>
          </p:sp>
          <p:sp>
            <p:nvSpPr>
              <p:cNvPr id="14040" name="Freeform 93"/>
              <p:cNvSpPr>
                <a:spLocks/>
              </p:cNvSpPr>
              <p:nvPr/>
            </p:nvSpPr>
            <p:spPr bwMode="auto">
              <a:xfrm>
                <a:off x="2735" y="2137"/>
                <a:ext cx="6" cy="4"/>
              </a:xfrm>
              <a:custGeom>
                <a:avLst/>
                <a:gdLst>
                  <a:gd name="T0" fmla="*/ 0 w 6"/>
                  <a:gd name="T1" fmla="*/ 2 h 4"/>
                  <a:gd name="T2" fmla="*/ 0 w 6"/>
                  <a:gd name="T3" fmla="*/ 2 h 4"/>
                  <a:gd name="T4" fmla="*/ 2 w 6"/>
                  <a:gd name="T5" fmla="*/ 4 h 4"/>
                  <a:gd name="T6" fmla="*/ 6 w 6"/>
                  <a:gd name="T7" fmla="*/ 4 h 4"/>
                  <a:gd name="T8" fmla="*/ 6 w 6"/>
                  <a:gd name="T9" fmla="*/ 2 h 4"/>
                  <a:gd name="T10" fmla="*/ 6 w 6"/>
                  <a:gd name="T11" fmla="*/ 2 h 4"/>
                  <a:gd name="T12" fmla="*/ 4 w 6"/>
                  <a:gd name="T13" fmla="*/ 0 h 4"/>
                  <a:gd name="T14" fmla="*/ 0 w 6"/>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0" y="2"/>
                    </a:moveTo>
                    <a:lnTo>
                      <a:pt x="0" y="2"/>
                    </a:lnTo>
                    <a:lnTo>
                      <a:pt x="2" y="4"/>
                    </a:lnTo>
                    <a:lnTo>
                      <a:pt x="6" y="4"/>
                    </a:lnTo>
                    <a:lnTo>
                      <a:pt x="6" y="2"/>
                    </a:lnTo>
                    <a:lnTo>
                      <a:pt x="4" y="0"/>
                    </a:lnTo>
                    <a:lnTo>
                      <a:pt x="0" y="2"/>
                    </a:lnTo>
                    <a:close/>
                  </a:path>
                </a:pathLst>
              </a:custGeom>
              <a:solidFill>
                <a:srgbClr val="0071B4">
                  <a:alpha val="34901"/>
                </a:srgbClr>
              </a:solidFill>
              <a:ln w="9525">
                <a:noFill/>
                <a:round/>
                <a:headEnd/>
                <a:tailEnd/>
              </a:ln>
            </p:spPr>
            <p:txBody>
              <a:bodyPr/>
              <a:lstStyle/>
              <a:p>
                <a:endParaRPr lang="en-US"/>
              </a:p>
            </p:txBody>
          </p:sp>
          <p:sp>
            <p:nvSpPr>
              <p:cNvPr id="14041" name="Freeform 94"/>
              <p:cNvSpPr>
                <a:spLocks/>
              </p:cNvSpPr>
              <p:nvPr/>
            </p:nvSpPr>
            <p:spPr bwMode="auto">
              <a:xfrm>
                <a:off x="2695" y="2197"/>
                <a:ext cx="68" cy="90"/>
              </a:xfrm>
              <a:custGeom>
                <a:avLst/>
                <a:gdLst>
                  <a:gd name="T0" fmla="*/ 2 w 68"/>
                  <a:gd name="T1" fmla="*/ 82 h 90"/>
                  <a:gd name="T2" fmla="*/ 4 w 68"/>
                  <a:gd name="T3" fmla="*/ 84 h 90"/>
                  <a:gd name="T4" fmla="*/ 10 w 68"/>
                  <a:gd name="T5" fmla="*/ 84 h 90"/>
                  <a:gd name="T6" fmla="*/ 6 w 68"/>
                  <a:gd name="T7" fmla="*/ 88 h 90"/>
                  <a:gd name="T8" fmla="*/ 12 w 68"/>
                  <a:gd name="T9" fmla="*/ 88 h 90"/>
                  <a:gd name="T10" fmla="*/ 10 w 68"/>
                  <a:gd name="T11" fmla="*/ 90 h 90"/>
                  <a:gd name="T12" fmla="*/ 14 w 68"/>
                  <a:gd name="T13" fmla="*/ 90 h 90"/>
                  <a:gd name="T14" fmla="*/ 18 w 68"/>
                  <a:gd name="T15" fmla="*/ 88 h 90"/>
                  <a:gd name="T16" fmla="*/ 28 w 68"/>
                  <a:gd name="T17" fmla="*/ 86 h 90"/>
                  <a:gd name="T18" fmla="*/ 30 w 68"/>
                  <a:gd name="T19" fmla="*/ 84 h 90"/>
                  <a:gd name="T20" fmla="*/ 36 w 68"/>
                  <a:gd name="T21" fmla="*/ 80 h 90"/>
                  <a:gd name="T22" fmla="*/ 38 w 68"/>
                  <a:gd name="T23" fmla="*/ 78 h 90"/>
                  <a:gd name="T24" fmla="*/ 54 w 68"/>
                  <a:gd name="T25" fmla="*/ 76 h 90"/>
                  <a:gd name="T26" fmla="*/ 56 w 68"/>
                  <a:gd name="T27" fmla="*/ 72 h 90"/>
                  <a:gd name="T28" fmla="*/ 60 w 68"/>
                  <a:gd name="T29" fmla="*/ 48 h 90"/>
                  <a:gd name="T30" fmla="*/ 56 w 68"/>
                  <a:gd name="T31" fmla="*/ 34 h 90"/>
                  <a:gd name="T32" fmla="*/ 58 w 68"/>
                  <a:gd name="T33" fmla="*/ 32 h 90"/>
                  <a:gd name="T34" fmla="*/ 66 w 68"/>
                  <a:gd name="T35" fmla="*/ 26 h 90"/>
                  <a:gd name="T36" fmla="*/ 68 w 68"/>
                  <a:gd name="T37" fmla="*/ 24 h 90"/>
                  <a:gd name="T38" fmla="*/ 66 w 68"/>
                  <a:gd name="T39" fmla="*/ 16 h 90"/>
                  <a:gd name="T40" fmla="*/ 64 w 68"/>
                  <a:gd name="T41" fmla="*/ 10 h 90"/>
                  <a:gd name="T42" fmla="*/ 48 w 68"/>
                  <a:gd name="T43" fmla="*/ 4 h 90"/>
                  <a:gd name="T44" fmla="*/ 44 w 68"/>
                  <a:gd name="T45" fmla="*/ 6 h 90"/>
                  <a:gd name="T46" fmla="*/ 44 w 68"/>
                  <a:gd name="T47" fmla="*/ 0 h 90"/>
                  <a:gd name="T48" fmla="*/ 42 w 68"/>
                  <a:gd name="T49" fmla="*/ 2 h 90"/>
                  <a:gd name="T50" fmla="*/ 40 w 68"/>
                  <a:gd name="T51" fmla="*/ 8 h 90"/>
                  <a:gd name="T52" fmla="*/ 40 w 68"/>
                  <a:gd name="T53" fmla="*/ 2 h 90"/>
                  <a:gd name="T54" fmla="*/ 36 w 68"/>
                  <a:gd name="T55" fmla="*/ 4 h 90"/>
                  <a:gd name="T56" fmla="*/ 28 w 68"/>
                  <a:gd name="T57" fmla="*/ 8 h 90"/>
                  <a:gd name="T58" fmla="*/ 28 w 68"/>
                  <a:gd name="T59" fmla="*/ 12 h 90"/>
                  <a:gd name="T60" fmla="*/ 24 w 68"/>
                  <a:gd name="T61" fmla="*/ 18 h 90"/>
                  <a:gd name="T62" fmla="*/ 28 w 68"/>
                  <a:gd name="T63" fmla="*/ 18 h 90"/>
                  <a:gd name="T64" fmla="*/ 30 w 68"/>
                  <a:gd name="T65" fmla="*/ 20 h 90"/>
                  <a:gd name="T66" fmla="*/ 26 w 68"/>
                  <a:gd name="T67" fmla="*/ 26 h 90"/>
                  <a:gd name="T68" fmla="*/ 10 w 68"/>
                  <a:gd name="T69" fmla="*/ 24 h 90"/>
                  <a:gd name="T70" fmla="*/ 6 w 68"/>
                  <a:gd name="T71" fmla="*/ 32 h 90"/>
                  <a:gd name="T72" fmla="*/ 12 w 68"/>
                  <a:gd name="T73" fmla="*/ 36 h 90"/>
                  <a:gd name="T74" fmla="*/ 6 w 68"/>
                  <a:gd name="T75" fmla="*/ 42 h 90"/>
                  <a:gd name="T76" fmla="*/ 6 w 68"/>
                  <a:gd name="T77" fmla="*/ 46 h 90"/>
                  <a:gd name="T78" fmla="*/ 10 w 68"/>
                  <a:gd name="T79" fmla="*/ 48 h 90"/>
                  <a:gd name="T80" fmla="*/ 20 w 68"/>
                  <a:gd name="T81" fmla="*/ 52 h 90"/>
                  <a:gd name="T82" fmla="*/ 14 w 68"/>
                  <a:gd name="T83" fmla="*/ 56 h 90"/>
                  <a:gd name="T84" fmla="*/ 8 w 68"/>
                  <a:gd name="T85" fmla="*/ 66 h 90"/>
                  <a:gd name="T86" fmla="*/ 22 w 68"/>
                  <a:gd name="T87" fmla="*/ 64 h 90"/>
                  <a:gd name="T88" fmla="*/ 10 w 68"/>
                  <a:gd name="T89" fmla="*/ 66 h 90"/>
                  <a:gd name="T90" fmla="*/ 8 w 68"/>
                  <a:gd name="T91" fmla="*/ 74 h 90"/>
                  <a:gd name="T92" fmla="*/ 2 w 68"/>
                  <a:gd name="T93" fmla="*/ 74 h 90"/>
                  <a:gd name="T94" fmla="*/ 6 w 68"/>
                  <a:gd name="T95" fmla="*/ 76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
                  <a:gd name="T145" fmla="*/ 0 h 90"/>
                  <a:gd name="T146" fmla="*/ 68 w 68"/>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 h="90">
                    <a:moveTo>
                      <a:pt x="8" y="78"/>
                    </a:moveTo>
                    <a:lnTo>
                      <a:pt x="4" y="80"/>
                    </a:lnTo>
                    <a:lnTo>
                      <a:pt x="2" y="82"/>
                    </a:lnTo>
                    <a:lnTo>
                      <a:pt x="2" y="84"/>
                    </a:lnTo>
                    <a:lnTo>
                      <a:pt x="4" y="82"/>
                    </a:lnTo>
                    <a:lnTo>
                      <a:pt x="4" y="84"/>
                    </a:lnTo>
                    <a:lnTo>
                      <a:pt x="10" y="82"/>
                    </a:lnTo>
                    <a:lnTo>
                      <a:pt x="10" y="84"/>
                    </a:lnTo>
                    <a:lnTo>
                      <a:pt x="8" y="86"/>
                    </a:lnTo>
                    <a:lnTo>
                      <a:pt x="4" y="88"/>
                    </a:lnTo>
                    <a:lnTo>
                      <a:pt x="6" y="88"/>
                    </a:lnTo>
                    <a:lnTo>
                      <a:pt x="12" y="86"/>
                    </a:lnTo>
                    <a:lnTo>
                      <a:pt x="12" y="88"/>
                    </a:lnTo>
                    <a:lnTo>
                      <a:pt x="10" y="88"/>
                    </a:lnTo>
                    <a:lnTo>
                      <a:pt x="8" y="90"/>
                    </a:lnTo>
                    <a:lnTo>
                      <a:pt x="10" y="90"/>
                    </a:lnTo>
                    <a:lnTo>
                      <a:pt x="12" y="90"/>
                    </a:lnTo>
                    <a:lnTo>
                      <a:pt x="14" y="90"/>
                    </a:lnTo>
                    <a:lnTo>
                      <a:pt x="16" y="90"/>
                    </a:lnTo>
                    <a:lnTo>
                      <a:pt x="18" y="88"/>
                    </a:lnTo>
                    <a:lnTo>
                      <a:pt x="20" y="90"/>
                    </a:lnTo>
                    <a:lnTo>
                      <a:pt x="26" y="86"/>
                    </a:lnTo>
                    <a:lnTo>
                      <a:pt x="28" y="86"/>
                    </a:lnTo>
                    <a:lnTo>
                      <a:pt x="28" y="82"/>
                    </a:lnTo>
                    <a:lnTo>
                      <a:pt x="30" y="82"/>
                    </a:lnTo>
                    <a:lnTo>
                      <a:pt x="30" y="84"/>
                    </a:lnTo>
                    <a:lnTo>
                      <a:pt x="34" y="82"/>
                    </a:lnTo>
                    <a:lnTo>
                      <a:pt x="36" y="80"/>
                    </a:lnTo>
                    <a:lnTo>
                      <a:pt x="38" y="80"/>
                    </a:lnTo>
                    <a:lnTo>
                      <a:pt x="38" y="78"/>
                    </a:lnTo>
                    <a:lnTo>
                      <a:pt x="40" y="76"/>
                    </a:lnTo>
                    <a:lnTo>
                      <a:pt x="52" y="74"/>
                    </a:lnTo>
                    <a:lnTo>
                      <a:pt x="54" y="76"/>
                    </a:lnTo>
                    <a:lnTo>
                      <a:pt x="56" y="76"/>
                    </a:lnTo>
                    <a:lnTo>
                      <a:pt x="56" y="74"/>
                    </a:lnTo>
                    <a:lnTo>
                      <a:pt x="56" y="72"/>
                    </a:lnTo>
                    <a:lnTo>
                      <a:pt x="60" y="58"/>
                    </a:lnTo>
                    <a:lnTo>
                      <a:pt x="58" y="48"/>
                    </a:lnTo>
                    <a:lnTo>
                      <a:pt x="60" y="48"/>
                    </a:lnTo>
                    <a:lnTo>
                      <a:pt x="60" y="44"/>
                    </a:lnTo>
                    <a:lnTo>
                      <a:pt x="56" y="36"/>
                    </a:lnTo>
                    <a:lnTo>
                      <a:pt x="56" y="34"/>
                    </a:lnTo>
                    <a:lnTo>
                      <a:pt x="58" y="32"/>
                    </a:lnTo>
                    <a:lnTo>
                      <a:pt x="62" y="30"/>
                    </a:lnTo>
                    <a:lnTo>
                      <a:pt x="62" y="28"/>
                    </a:lnTo>
                    <a:lnTo>
                      <a:pt x="66" y="26"/>
                    </a:lnTo>
                    <a:lnTo>
                      <a:pt x="68" y="26"/>
                    </a:lnTo>
                    <a:lnTo>
                      <a:pt x="66" y="20"/>
                    </a:lnTo>
                    <a:lnTo>
                      <a:pt x="68" y="24"/>
                    </a:lnTo>
                    <a:lnTo>
                      <a:pt x="68" y="20"/>
                    </a:lnTo>
                    <a:lnTo>
                      <a:pt x="66" y="18"/>
                    </a:lnTo>
                    <a:lnTo>
                      <a:pt x="66" y="16"/>
                    </a:lnTo>
                    <a:lnTo>
                      <a:pt x="62" y="18"/>
                    </a:lnTo>
                    <a:lnTo>
                      <a:pt x="64" y="14"/>
                    </a:lnTo>
                    <a:lnTo>
                      <a:pt x="64" y="10"/>
                    </a:lnTo>
                    <a:lnTo>
                      <a:pt x="60" y="4"/>
                    </a:lnTo>
                    <a:lnTo>
                      <a:pt x="56" y="2"/>
                    </a:lnTo>
                    <a:lnTo>
                      <a:pt x="48" y="4"/>
                    </a:lnTo>
                    <a:lnTo>
                      <a:pt x="48" y="6"/>
                    </a:lnTo>
                    <a:lnTo>
                      <a:pt x="46" y="6"/>
                    </a:lnTo>
                    <a:lnTo>
                      <a:pt x="44" y="6"/>
                    </a:lnTo>
                    <a:lnTo>
                      <a:pt x="48" y="2"/>
                    </a:lnTo>
                    <a:lnTo>
                      <a:pt x="46" y="2"/>
                    </a:lnTo>
                    <a:lnTo>
                      <a:pt x="44" y="0"/>
                    </a:lnTo>
                    <a:lnTo>
                      <a:pt x="42" y="0"/>
                    </a:lnTo>
                    <a:lnTo>
                      <a:pt x="42" y="2"/>
                    </a:lnTo>
                    <a:lnTo>
                      <a:pt x="40" y="4"/>
                    </a:lnTo>
                    <a:lnTo>
                      <a:pt x="42" y="8"/>
                    </a:lnTo>
                    <a:lnTo>
                      <a:pt x="40" y="8"/>
                    </a:lnTo>
                    <a:lnTo>
                      <a:pt x="40" y="10"/>
                    </a:lnTo>
                    <a:lnTo>
                      <a:pt x="40" y="12"/>
                    </a:lnTo>
                    <a:lnTo>
                      <a:pt x="40" y="2"/>
                    </a:lnTo>
                    <a:lnTo>
                      <a:pt x="38" y="2"/>
                    </a:lnTo>
                    <a:lnTo>
                      <a:pt x="36" y="4"/>
                    </a:lnTo>
                    <a:lnTo>
                      <a:pt x="34" y="4"/>
                    </a:lnTo>
                    <a:lnTo>
                      <a:pt x="30" y="8"/>
                    </a:lnTo>
                    <a:lnTo>
                      <a:pt x="28" y="8"/>
                    </a:lnTo>
                    <a:lnTo>
                      <a:pt x="28" y="10"/>
                    </a:lnTo>
                    <a:lnTo>
                      <a:pt x="28" y="12"/>
                    </a:lnTo>
                    <a:lnTo>
                      <a:pt x="26" y="14"/>
                    </a:lnTo>
                    <a:lnTo>
                      <a:pt x="22" y="16"/>
                    </a:lnTo>
                    <a:lnTo>
                      <a:pt x="24" y="18"/>
                    </a:lnTo>
                    <a:lnTo>
                      <a:pt x="26" y="18"/>
                    </a:lnTo>
                    <a:lnTo>
                      <a:pt x="28" y="18"/>
                    </a:lnTo>
                    <a:lnTo>
                      <a:pt x="30" y="18"/>
                    </a:lnTo>
                    <a:lnTo>
                      <a:pt x="32" y="18"/>
                    </a:lnTo>
                    <a:lnTo>
                      <a:pt x="30" y="20"/>
                    </a:lnTo>
                    <a:lnTo>
                      <a:pt x="26" y="24"/>
                    </a:lnTo>
                    <a:lnTo>
                      <a:pt x="26" y="26"/>
                    </a:lnTo>
                    <a:lnTo>
                      <a:pt x="16" y="28"/>
                    </a:lnTo>
                    <a:lnTo>
                      <a:pt x="16" y="26"/>
                    </a:lnTo>
                    <a:lnTo>
                      <a:pt x="10" y="24"/>
                    </a:lnTo>
                    <a:lnTo>
                      <a:pt x="6" y="30"/>
                    </a:lnTo>
                    <a:lnTo>
                      <a:pt x="8" y="34"/>
                    </a:lnTo>
                    <a:lnTo>
                      <a:pt x="6" y="32"/>
                    </a:lnTo>
                    <a:lnTo>
                      <a:pt x="4" y="34"/>
                    </a:lnTo>
                    <a:lnTo>
                      <a:pt x="6" y="36"/>
                    </a:lnTo>
                    <a:lnTo>
                      <a:pt x="12" y="36"/>
                    </a:lnTo>
                    <a:lnTo>
                      <a:pt x="12" y="38"/>
                    </a:lnTo>
                    <a:lnTo>
                      <a:pt x="8" y="40"/>
                    </a:lnTo>
                    <a:lnTo>
                      <a:pt x="6" y="42"/>
                    </a:lnTo>
                    <a:lnTo>
                      <a:pt x="4" y="44"/>
                    </a:lnTo>
                    <a:lnTo>
                      <a:pt x="6" y="46"/>
                    </a:lnTo>
                    <a:lnTo>
                      <a:pt x="8" y="48"/>
                    </a:lnTo>
                    <a:lnTo>
                      <a:pt x="10" y="48"/>
                    </a:lnTo>
                    <a:lnTo>
                      <a:pt x="12" y="50"/>
                    </a:lnTo>
                    <a:lnTo>
                      <a:pt x="20" y="50"/>
                    </a:lnTo>
                    <a:lnTo>
                      <a:pt x="20" y="52"/>
                    </a:lnTo>
                    <a:lnTo>
                      <a:pt x="16" y="54"/>
                    </a:lnTo>
                    <a:lnTo>
                      <a:pt x="14" y="56"/>
                    </a:lnTo>
                    <a:lnTo>
                      <a:pt x="14" y="60"/>
                    </a:lnTo>
                    <a:lnTo>
                      <a:pt x="12" y="62"/>
                    </a:lnTo>
                    <a:lnTo>
                      <a:pt x="8" y="66"/>
                    </a:lnTo>
                    <a:lnTo>
                      <a:pt x="16" y="64"/>
                    </a:lnTo>
                    <a:lnTo>
                      <a:pt x="20" y="60"/>
                    </a:lnTo>
                    <a:lnTo>
                      <a:pt x="22" y="64"/>
                    </a:lnTo>
                    <a:lnTo>
                      <a:pt x="24" y="64"/>
                    </a:lnTo>
                    <a:lnTo>
                      <a:pt x="10" y="66"/>
                    </a:lnTo>
                    <a:lnTo>
                      <a:pt x="8" y="70"/>
                    </a:lnTo>
                    <a:lnTo>
                      <a:pt x="8" y="72"/>
                    </a:lnTo>
                    <a:lnTo>
                      <a:pt x="8" y="74"/>
                    </a:lnTo>
                    <a:lnTo>
                      <a:pt x="6" y="74"/>
                    </a:lnTo>
                    <a:lnTo>
                      <a:pt x="4" y="74"/>
                    </a:lnTo>
                    <a:lnTo>
                      <a:pt x="2" y="74"/>
                    </a:lnTo>
                    <a:lnTo>
                      <a:pt x="0" y="74"/>
                    </a:lnTo>
                    <a:lnTo>
                      <a:pt x="0" y="78"/>
                    </a:lnTo>
                    <a:lnTo>
                      <a:pt x="6" y="76"/>
                    </a:lnTo>
                    <a:lnTo>
                      <a:pt x="8" y="78"/>
                    </a:lnTo>
                    <a:close/>
                  </a:path>
                </a:pathLst>
              </a:custGeom>
              <a:solidFill>
                <a:srgbClr val="0071B4">
                  <a:alpha val="34901"/>
                </a:srgbClr>
              </a:solidFill>
              <a:ln w="9525">
                <a:noFill/>
                <a:round/>
                <a:headEnd/>
                <a:tailEnd/>
              </a:ln>
            </p:spPr>
            <p:txBody>
              <a:bodyPr/>
              <a:lstStyle/>
              <a:p>
                <a:endParaRPr lang="en-US"/>
              </a:p>
            </p:txBody>
          </p:sp>
          <p:sp>
            <p:nvSpPr>
              <p:cNvPr id="14042" name="Freeform 95"/>
              <p:cNvSpPr>
                <a:spLocks/>
              </p:cNvSpPr>
              <p:nvPr/>
            </p:nvSpPr>
            <p:spPr bwMode="auto">
              <a:xfrm>
                <a:off x="2645" y="2701"/>
                <a:ext cx="6" cy="6"/>
              </a:xfrm>
              <a:custGeom>
                <a:avLst/>
                <a:gdLst>
                  <a:gd name="T0" fmla="*/ 2 w 6"/>
                  <a:gd name="T1" fmla="*/ 4 h 6"/>
                  <a:gd name="T2" fmla="*/ 0 w 6"/>
                  <a:gd name="T3" fmla="*/ 6 h 6"/>
                  <a:gd name="T4" fmla="*/ 4 w 6"/>
                  <a:gd name="T5" fmla="*/ 4 h 6"/>
                  <a:gd name="T6" fmla="*/ 4 w 6"/>
                  <a:gd name="T7" fmla="*/ 4 h 6"/>
                  <a:gd name="T8" fmla="*/ 6 w 6"/>
                  <a:gd name="T9" fmla="*/ 0 h 6"/>
                  <a:gd name="T10" fmla="*/ 6 w 6"/>
                  <a:gd name="T11" fmla="*/ 0 h 6"/>
                  <a:gd name="T12" fmla="*/ 4 w 6"/>
                  <a:gd name="T13" fmla="*/ 2 h 6"/>
                  <a:gd name="T14" fmla="*/ 2 w 6"/>
                  <a:gd name="T15" fmla="*/ 2 h 6"/>
                  <a:gd name="T16" fmla="*/ 2 w 6"/>
                  <a:gd name="T17" fmla="*/ 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2" y="4"/>
                    </a:moveTo>
                    <a:lnTo>
                      <a:pt x="0" y="6"/>
                    </a:lnTo>
                    <a:lnTo>
                      <a:pt x="4" y="4"/>
                    </a:lnTo>
                    <a:lnTo>
                      <a:pt x="6" y="0"/>
                    </a:lnTo>
                    <a:lnTo>
                      <a:pt x="4" y="2"/>
                    </a:lnTo>
                    <a:lnTo>
                      <a:pt x="2" y="2"/>
                    </a:lnTo>
                    <a:lnTo>
                      <a:pt x="2" y="4"/>
                    </a:lnTo>
                    <a:close/>
                  </a:path>
                </a:pathLst>
              </a:custGeom>
              <a:solidFill>
                <a:srgbClr val="0071B4">
                  <a:alpha val="34901"/>
                </a:srgbClr>
              </a:solidFill>
              <a:ln w="9525">
                <a:noFill/>
                <a:round/>
                <a:headEnd/>
                <a:tailEnd/>
              </a:ln>
            </p:spPr>
            <p:txBody>
              <a:bodyPr/>
              <a:lstStyle/>
              <a:p>
                <a:endParaRPr lang="en-US"/>
              </a:p>
            </p:txBody>
          </p:sp>
          <p:sp>
            <p:nvSpPr>
              <p:cNvPr id="14043" name="Freeform 96"/>
              <p:cNvSpPr>
                <a:spLocks/>
              </p:cNvSpPr>
              <p:nvPr/>
            </p:nvSpPr>
            <p:spPr bwMode="auto">
              <a:xfrm>
                <a:off x="2737" y="2008"/>
                <a:ext cx="8" cy="10"/>
              </a:xfrm>
              <a:custGeom>
                <a:avLst/>
                <a:gdLst>
                  <a:gd name="T0" fmla="*/ 4 w 8"/>
                  <a:gd name="T1" fmla="*/ 6 h 10"/>
                  <a:gd name="T2" fmla="*/ 6 w 8"/>
                  <a:gd name="T3" fmla="*/ 8 h 10"/>
                  <a:gd name="T4" fmla="*/ 6 w 8"/>
                  <a:gd name="T5" fmla="*/ 10 h 10"/>
                  <a:gd name="T6" fmla="*/ 6 w 8"/>
                  <a:gd name="T7" fmla="*/ 10 h 10"/>
                  <a:gd name="T8" fmla="*/ 8 w 8"/>
                  <a:gd name="T9" fmla="*/ 10 h 10"/>
                  <a:gd name="T10" fmla="*/ 8 w 8"/>
                  <a:gd name="T11" fmla="*/ 10 h 10"/>
                  <a:gd name="T12" fmla="*/ 8 w 8"/>
                  <a:gd name="T13" fmla="*/ 8 h 10"/>
                  <a:gd name="T14" fmla="*/ 4 w 8"/>
                  <a:gd name="T15" fmla="*/ 2 h 10"/>
                  <a:gd name="T16" fmla="*/ 2 w 8"/>
                  <a:gd name="T17" fmla="*/ 0 h 10"/>
                  <a:gd name="T18" fmla="*/ 0 w 8"/>
                  <a:gd name="T19" fmla="*/ 4 h 10"/>
                  <a:gd name="T20" fmla="*/ 0 w 8"/>
                  <a:gd name="T21" fmla="*/ 4 h 10"/>
                  <a:gd name="T22" fmla="*/ 4 w 8"/>
                  <a:gd name="T23" fmla="*/ 6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0"/>
                  <a:gd name="T38" fmla="*/ 8 w 8"/>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0">
                    <a:moveTo>
                      <a:pt x="4" y="6"/>
                    </a:moveTo>
                    <a:lnTo>
                      <a:pt x="6" y="8"/>
                    </a:lnTo>
                    <a:lnTo>
                      <a:pt x="6" y="10"/>
                    </a:lnTo>
                    <a:lnTo>
                      <a:pt x="8" y="10"/>
                    </a:lnTo>
                    <a:lnTo>
                      <a:pt x="8" y="8"/>
                    </a:lnTo>
                    <a:lnTo>
                      <a:pt x="4" y="2"/>
                    </a:lnTo>
                    <a:lnTo>
                      <a:pt x="2" y="0"/>
                    </a:lnTo>
                    <a:lnTo>
                      <a:pt x="0" y="4"/>
                    </a:lnTo>
                    <a:lnTo>
                      <a:pt x="4" y="6"/>
                    </a:lnTo>
                    <a:close/>
                  </a:path>
                </a:pathLst>
              </a:custGeom>
              <a:solidFill>
                <a:srgbClr val="0071B4">
                  <a:alpha val="34901"/>
                </a:srgbClr>
              </a:solidFill>
              <a:ln w="9525">
                <a:noFill/>
                <a:round/>
                <a:headEnd/>
                <a:tailEnd/>
              </a:ln>
            </p:spPr>
            <p:txBody>
              <a:bodyPr/>
              <a:lstStyle/>
              <a:p>
                <a:endParaRPr lang="en-US"/>
              </a:p>
            </p:txBody>
          </p:sp>
          <p:sp>
            <p:nvSpPr>
              <p:cNvPr id="14044" name="Freeform 97"/>
              <p:cNvSpPr>
                <a:spLocks/>
              </p:cNvSpPr>
              <p:nvPr/>
            </p:nvSpPr>
            <p:spPr bwMode="auto">
              <a:xfrm>
                <a:off x="2225" y="2076"/>
                <a:ext cx="4" cy="4"/>
              </a:xfrm>
              <a:custGeom>
                <a:avLst/>
                <a:gdLst>
                  <a:gd name="T0" fmla="*/ 0 w 4"/>
                  <a:gd name="T1" fmla="*/ 4 h 4"/>
                  <a:gd name="T2" fmla="*/ 2 w 4"/>
                  <a:gd name="T3" fmla="*/ 4 h 4"/>
                  <a:gd name="T4" fmla="*/ 4 w 4"/>
                  <a:gd name="T5" fmla="*/ 4 h 4"/>
                  <a:gd name="T6" fmla="*/ 4 w 4"/>
                  <a:gd name="T7" fmla="*/ 2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4"/>
                    </a:moveTo>
                    <a:lnTo>
                      <a:pt x="2" y="4"/>
                    </a:lnTo>
                    <a:lnTo>
                      <a:pt x="4" y="4"/>
                    </a:lnTo>
                    <a:lnTo>
                      <a:pt x="4" y="2"/>
                    </a:lnTo>
                    <a:lnTo>
                      <a:pt x="0" y="0"/>
                    </a:lnTo>
                    <a:lnTo>
                      <a:pt x="0" y="4"/>
                    </a:lnTo>
                    <a:close/>
                  </a:path>
                </a:pathLst>
              </a:custGeom>
              <a:solidFill>
                <a:srgbClr val="0071B4">
                  <a:alpha val="34901"/>
                </a:srgbClr>
              </a:solidFill>
              <a:ln w="9525">
                <a:noFill/>
                <a:round/>
                <a:headEnd/>
                <a:tailEnd/>
              </a:ln>
            </p:spPr>
            <p:txBody>
              <a:bodyPr/>
              <a:lstStyle/>
              <a:p>
                <a:endParaRPr lang="en-US"/>
              </a:p>
            </p:txBody>
          </p:sp>
          <p:sp>
            <p:nvSpPr>
              <p:cNvPr id="14045" name="Freeform 98"/>
              <p:cNvSpPr>
                <a:spLocks/>
              </p:cNvSpPr>
              <p:nvPr/>
            </p:nvSpPr>
            <p:spPr bwMode="auto">
              <a:xfrm>
                <a:off x="2223" y="2076"/>
                <a:ext cx="0" cy="4"/>
              </a:xfrm>
              <a:custGeom>
                <a:avLst/>
                <a:gdLst>
                  <a:gd name="T0" fmla="*/ 4 h 4"/>
                  <a:gd name="T1" fmla="*/ 4 h 4"/>
                  <a:gd name="T2" fmla="*/ 4 h 4"/>
                  <a:gd name="T3" fmla="*/ 0 h 4"/>
                  <a:gd name="T4" fmla="*/ 4 h 4"/>
                  <a:gd name="T5" fmla="*/ 0 60000 65536"/>
                  <a:gd name="T6" fmla="*/ 0 60000 65536"/>
                  <a:gd name="T7" fmla="*/ 0 60000 65536"/>
                  <a:gd name="T8" fmla="*/ 0 60000 65536"/>
                  <a:gd name="T9" fmla="*/ 0 60000 65536"/>
                  <a:gd name="T10" fmla="*/ 0 h 4"/>
                  <a:gd name="T11" fmla="*/ 4 h 4"/>
                </a:gdLst>
                <a:ahLst/>
                <a:cxnLst>
                  <a:cxn ang="T5">
                    <a:pos x="0" y="T0"/>
                  </a:cxn>
                  <a:cxn ang="T6">
                    <a:pos x="0" y="T1"/>
                  </a:cxn>
                  <a:cxn ang="T7">
                    <a:pos x="0" y="T2"/>
                  </a:cxn>
                  <a:cxn ang="T8">
                    <a:pos x="0" y="T3"/>
                  </a:cxn>
                  <a:cxn ang="T9">
                    <a:pos x="0" y="T4"/>
                  </a:cxn>
                </a:cxnLst>
                <a:rect l="0" t="T10" r="0" b="T11"/>
                <a:pathLst>
                  <a:path h="4">
                    <a:moveTo>
                      <a:pt x="0" y="4"/>
                    </a:moveTo>
                    <a:lnTo>
                      <a:pt x="0" y="4"/>
                    </a:lnTo>
                    <a:lnTo>
                      <a:pt x="0" y="0"/>
                    </a:lnTo>
                    <a:lnTo>
                      <a:pt x="0" y="4"/>
                    </a:lnTo>
                    <a:close/>
                  </a:path>
                </a:pathLst>
              </a:custGeom>
              <a:solidFill>
                <a:srgbClr val="0071B4">
                  <a:alpha val="34901"/>
                </a:srgbClr>
              </a:solidFill>
              <a:ln w="9525">
                <a:noFill/>
                <a:round/>
                <a:headEnd/>
                <a:tailEnd/>
              </a:ln>
            </p:spPr>
            <p:txBody>
              <a:bodyPr/>
              <a:lstStyle/>
              <a:p>
                <a:endParaRPr lang="en-US"/>
              </a:p>
            </p:txBody>
          </p:sp>
          <p:sp>
            <p:nvSpPr>
              <p:cNvPr id="14046" name="Freeform 99"/>
              <p:cNvSpPr>
                <a:spLocks/>
              </p:cNvSpPr>
              <p:nvPr/>
            </p:nvSpPr>
            <p:spPr bwMode="auto">
              <a:xfrm>
                <a:off x="2639" y="2709"/>
                <a:ext cx="6" cy="10"/>
              </a:xfrm>
              <a:custGeom>
                <a:avLst/>
                <a:gdLst>
                  <a:gd name="T0" fmla="*/ 4 w 6"/>
                  <a:gd name="T1" fmla="*/ 8 h 10"/>
                  <a:gd name="T2" fmla="*/ 6 w 6"/>
                  <a:gd name="T3" fmla="*/ 6 h 10"/>
                  <a:gd name="T4" fmla="*/ 6 w 6"/>
                  <a:gd name="T5" fmla="*/ 4 h 10"/>
                  <a:gd name="T6" fmla="*/ 6 w 6"/>
                  <a:gd name="T7" fmla="*/ 0 h 10"/>
                  <a:gd name="T8" fmla="*/ 6 w 6"/>
                  <a:gd name="T9" fmla="*/ 0 h 10"/>
                  <a:gd name="T10" fmla="*/ 4 w 6"/>
                  <a:gd name="T11" fmla="*/ 0 h 10"/>
                  <a:gd name="T12" fmla="*/ 0 w 6"/>
                  <a:gd name="T13" fmla="*/ 8 h 10"/>
                  <a:gd name="T14" fmla="*/ 2 w 6"/>
                  <a:gd name="T15" fmla="*/ 8 h 10"/>
                  <a:gd name="T16" fmla="*/ 0 w 6"/>
                  <a:gd name="T17" fmla="*/ 10 h 10"/>
                  <a:gd name="T18" fmla="*/ 4 w 6"/>
                  <a:gd name="T19" fmla="*/ 8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0"/>
                  <a:gd name="T32" fmla="*/ 6 w 6"/>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0">
                    <a:moveTo>
                      <a:pt x="4" y="8"/>
                    </a:moveTo>
                    <a:lnTo>
                      <a:pt x="6" y="6"/>
                    </a:lnTo>
                    <a:lnTo>
                      <a:pt x="6" y="4"/>
                    </a:lnTo>
                    <a:lnTo>
                      <a:pt x="6" y="0"/>
                    </a:lnTo>
                    <a:lnTo>
                      <a:pt x="4" y="0"/>
                    </a:lnTo>
                    <a:lnTo>
                      <a:pt x="0" y="8"/>
                    </a:lnTo>
                    <a:lnTo>
                      <a:pt x="2" y="8"/>
                    </a:lnTo>
                    <a:lnTo>
                      <a:pt x="0" y="10"/>
                    </a:lnTo>
                    <a:lnTo>
                      <a:pt x="4" y="8"/>
                    </a:lnTo>
                    <a:close/>
                  </a:path>
                </a:pathLst>
              </a:custGeom>
              <a:solidFill>
                <a:srgbClr val="0071B4">
                  <a:alpha val="34901"/>
                </a:srgbClr>
              </a:solidFill>
              <a:ln w="9525">
                <a:noFill/>
                <a:round/>
                <a:headEnd/>
                <a:tailEnd/>
              </a:ln>
            </p:spPr>
            <p:txBody>
              <a:bodyPr/>
              <a:lstStyle/>
              <a:p>
                <a:endParaRPr lang="en-US"/>
              </a:p>
            </p:txBody>
          </p:sp>
          <p:sp>
            <p:nvSpPr>
              <p:cNvPr id="14047" name="Freeform 100"/>
              <p:cNvSpPr>
                <a:spLocks/>
              </p:cNvSpPr>
              <p:nvPr/>
            </p:nvSpPr>
            <p:spPr bwMode="auto">
              <a:xfrm>
                <a:off x="2599" y="2641"/>
                <a:ext cx="8" cy="4"/>
              </a:xfrm>
              <a:custGeom>
                <a:avLst/>
                <a:gdLst>
                  <a:gd name="T0" fmla="*/ 6 w 8"/>
                  <a:gd name="T1" fmla="*/ 2 h 4"/>
                  <a:gd name="T2" fmla="*/ 4 w 8"/>
                  <a:gd name="T3" fmla="*/ 2 h 4"/>
                  <a:gd name="T4" fmla="*/ 4 w 8"/>
                  <a:gd name="T5" fmla="*/ 0 h 4"/>
                  <a:gd name="T6" fmla="*/ 4 w 8"/>
                  <a:gd name="T7" fmla="*/ 2 h 4"/>
                  <a:gd name="T8" fmla="*/ 2 w 8"/>
                  <a:gd name="T9" fmla="*/ 0 h 4"/>
                  <a:gd name="T10" fmla="*/ 0 w 8"/>
                  <a:gd name="T11" fmla="*/ 2 h 4"/>
                  <a:gd name="T12" fmla="*/ 2 w 8"/>
                  <a:gd name="T13" fmla="*/ 4 h 4"/>
                  <a:gd name="T14" fmla="*/ 6 w 8"/>
                  <a:gd name="T15" fmla="*/ 4 h 4"/>
                  <a:gd name="T16" fmla="*/ 8 w 8"/>
                  <a:gd name="T17" fmla="*/ 4 h 4"/>
                  <a:gd name="T18" fmla="*/ 6 w 8"/>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4"/>
                  <a:gd name="T32" fmla="*/ 8 w 8"/>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4">
                    <a:moveTo>
                      <a:pt x="6" y="2"/>
                    </a:moveTo>
                    <a:lnTo>
                      <a:pt x="4" y="2"/>
                    </a:lnTo>
                    <a:lnTo>
                      <a:pt x="4" y="0"/>
                    </a:lnTo>
                    <a:lnTo>
                      <a:pt x="4" y="2"/>
                    </a:lnTo>
                    <a:lnTo>
                      <a:pt x="2" y="0"/>
                    </a:lnTo>
                    <a:lnTo>
                      <a:pt x="0" y="2"/>
                    </a:lnTo>
                    <a:lnTo>
                      <a:pt x="2" y="4"/>
                    </a:lnTo>
                    <a:lnTo>
                      <a:pt x="6" y="4"/>
                    </a:lnTo>
                    <a:lnTo>
                      <a:pt x="8" y="4"/>
                    </a:lnTo>
                    <a:lnTo>
                      <a:pt x="6" y="2"/>
                    </a:lnTo>
                    <a:close/>
                  </a:path>
                </a:pathLst>
              </a:custGeom>
              <a:solidFill>
                <a:srgbClr val="0071B4">
                  <a:alpha val="34901"/>
                </a:srgbClr>
              </a:solidFill>
              <a:ln w="9525">
                <a:noFill/>
                <a:round/>
                <a:headEnd/>
                <a:tailEnd/>
              </a:ln>
            </p:spPr>
            <p:txBody>
              <a:bodyPr/>
              <a:lstStyle/>
              <a:p>
                <a:endParaRPr lang="en-US"/>
              </a:p>
            </p:txBody>
          </p:sp>
          <p:sp>
            <p:nvSpPr>
              <p:cNvPr id="14048" name="Freeform 101"/>
              <p:cNvSpPr>
                <a:spLocks/>
              </p:cNvSpPr>
              <p:nvPr/>
            </p:nvSpPr>
            <p:spPr bwMode="auto">
              <a:xfrm>
                <a:off x="2225" y="2072"/>
                <a:ext cx="10" cy="4"/>
              </a:xfrm>
              <a:custGeom>
                <a:avLst/>
                <a:gdLst>
                  <a:gd name="T0" fmla="*/ 6 w 10"/>
                  <a:gd name="T1" fmla="*/ 4 h 4"/>
                  <a:gd name="T2" fmla="*/ 6 w 10"/>
                  <a:gd name="T3" fmla="*/ 4 h 4"/>
                  <a:gd name="T4" fmla="*/ 6 w 10"/>
                  <a:gd name="T5" fmla="*/ 2 h 4"/>
                  <a:gd name="T6" fmla="*/ 10 w 10"/>
                  <a:gd name="T7" fmla="*/ 2 h 4"/>
                  <a:gd name="T8" fmla="*/ 10 w 10"/>
                  <a:gd name="T9" fmla="*/ 2 h 4"/>
                  <a:gd name="T10" fmla="*/ 10 w 10"/>
                  <a:gd name="T11" fmla="*/ 2 h 4"/>
                  <a:gd name="T12" fmla="*/ 0 w 10"/>
                  <a:gd name="T13" fmla="*/ 0 h 4"/>
                  <a:gd name="T14" fmla="*/ 0 w 10"/>
                  <a:gd name="T15" fmla="*/ 0 h 4"/>
                  <a:gd name="T16" fmla="*/ 0 w 10"/>
                  <a:gd name="T17" fmla="*/ 2 h 4"/>
                  <a:gd name="T18" fmla="*/ 0 w 10"/>
                  <a:gd name="T19" fmla="*/ 4 h 4"/>
                  <a:gd name="T20" fmla="*/ 6 w 10"/>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4"/>
                  <a:gd name="T35" fmla="*/ 10 w 10"/>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4">
                    <a:moveTo>
                      <a:pt x="6" y="4"/>
                    </a:moveTo>
                    <a:lnTo>
                      <a:pt x="6" y="4"/>
                    </a:lnTo>
                    <a:lnTo>
                      <a:pt x="6" y="2"/>
                    </a:lnTo>
                    <a:lnTo>
                      <a:pt x="10" y="2"/>
                    </a:lnTo>
                    <a:lnTo>
                      <a:pt x="0" y="0"/>
                    </a:lnTo>
                    <a:lnTo>
                      <a:pt x="0" y="2"/>
                    </a:lnTo>
                    <a:lnTo>
                      <a:pt x="0" y="4"/>
                    </a:lnTo>
                    <a:lnTo>
                      <a:pt x="6" y="4"/>
                    </a:lnTo>
                    <a:close/>
                  </a:path>
                </a:pathLst>
              </a:custGeom>
              <a:solidFill>
                <a:srgbClr val="0071B4">
                  <a:alpha val="34901"/>
                </a:srgbClr>
              </a:solidFill>
              <a:ln w="9525">
                <a:noFill/>
                <a:round/>
                <a:headEnd/>
                <a:tailEnd/>
              </a:ln>
            </p:spPr>
            <p:txBody>
              <a:bodyPr/>
              <a:lstStyle/>
              <a:p>
                <a:endParaRPr lang="en-US"/>
              </a:p>
            </p:txBody>
          </p:sp>
          <p:sp>
            <p:nvSpPr>
              <p:cNvPr id="14049" name="Freeform 102"/>
              <p:cNvSpPr>
                <a:spLocks/>
              </p:cNvSpPr>
              <p:nvPr/>
            </p:nvSpPr>
            <p:spPr bwMode="auto">
              <a:xfrm>
                <a:off x="2496" y="1871"/>
                <a:ext cx="153" cy="105"/>
              </a:xfrm>
              <a:custGeom>
                <a:avLst/>
                <a:gdLst>
                  <a:gd name="T0" fmla="*/ 105 w 153"/>
                  <a:gd name="T1" fmla="*/ 89 h 105"/>
                  <a:gd name="T2" fmla="*/ 129 w 153"/>
                  <a:gd name="T3" fmla="*/ 71 h 105"/>
                  <a:gd name="T4" fmla="*/ 139 w 153"/>
                  <a:gd name="T5" fmla="*/ 71 h 105"/>
                  <a:gd name="T6" fmla="*/ 139 w 153"/>
                  <a:gd name="T7" fmla="*/ 61 h 105"/>
                  <a:gd name="T8" fmla="*/ 149 w 153"/>
                  <a:gd name="T9" fmla="*/ 55 h 105"/>
                  <a:gd name="T10" fmla="*/ 153 w 153"/>
                  <a:gd name="T11" fmla="*/ 45 h 105"/>
                  <a:gd name="T12" fmla="*/ 147 w 153"/>
                  <a:gd name="T13" fmla="*/ 31 h 105"/>
                  <a:gd name="T14" fmla="*/ 143 w 153"/>
                  <a:gd name="T15" fmla="*/ 27 h 105"/>
                  <a:gd name="T16" fmla="*/ 133 w 153"/>
                  <a:gd name="T17" fmla="*/ 18 h 105"/>
                  <a:gd name="T18" fmla="*/ 137 w 153"/>
                  <a:gd name="T19" fmla="*/ 6 h 105"/>
                  <a:gd name="T20" fmla="*/ 127 w 153"/>
                  <a:gd name="T21" fmla="*/ 12 h 105"/>
                  <a:gd name="T22" fmla="*/ 121 w 153"/>
                  <a:gd name="T23" fmla="*/ 6 h 105"/>
                  <a:gd name="T24" fmla="*/ 111 w 153"/>
                  <a:gd name="T25" fmla="*/ 2 h 105"/>
                  <a:gd name="T26" fmla="*/ 105 w 153"/>
                  <a:gd name="T27" fmla="*/ 14 h 105"/>
                  <a:gd name="T28" fmla="*/ 97 w 153"/>
                  <a:gd name="T29" fmla="*/ 18 h 105"/>
                  <a:gd name="T30" fmla="*/ 87 w 153"/>
                  <a:gd name="T31" fmla="*/ 14 h 105"/>
                  <a:gd name="T32" fmla="*/ 83 w 153"/>
                  <a:gd name="T33" fmla="*/ 20 h 105"/>
                  <a:gd name="T34" fmla="*/ 81 w 153"/>
                  <a:gd name="T35" fmla="*/ 12 h 105"/>
                  <a:gd name="T36" fmla="*/ 71 w 153"/>
                  <a:gd name="T37" fmla="*/ 20 h 105"/>
                  <a:gd name="T38" fmla="*/ 62 w 153"/>
                  <a:gd name="T39" fmla="*/ 16 h 105"/>
                  <a:gd name="T40" fmla="*/ 56 w 153"/>
                  <a:gd name="T41" fmla="*/ 35 h 105"/>
                  <a:gd name="T42" fmla="*/ 48 w 153"/>
                  <a:gd name="T43" fmla="*/ 39 h 105"/>
                  <a:gd name="T44" fmla="*/ 44 w 153"/>
                  <a:gd name="T45" fmla="*/ 35 h 105"/>
                  <a:gd name="T46" fmla="*/ 38 w 153"/>
                  <a:gd name="T47" fmla="*/ 27 h 105"/>
                  <a:gd name="T48" fmla="*/ 44 w 153"/>
                  <a:gd name="T49" fmla="*/ 22 h 105"/>
                  <a:gd name="T50" fmla="*/ 36 w 153"/>
                  <a:gd name="T51" fmla="*/ 10 h 105"/>
                  <a:gd name="T52" fmla="*/ 24 w 153"/>
                  <a:gd name="T53" fmla="*/ 4 h 105"/>
                  <a:gd name="T54" fmla="*/ 20 w 153"/>
                  <a:gd name="T55" fmla="*/ 6 h 105"/>
                  <a:gd name="T56" fmla="*/ 26 w 153"/>
                  <a:gd name="T57" fmla="*/ 8 h 105"/>
                  <a:gd name="T58" fmla="*/ 22 w 153"/>
                  <a:gd name="T59" fmla="*/ 12 h 105"/>
                  <a:gd name="T60" fmla="*/ 28 w 153"/>
                  <a:gd name="T61" fmla="*/ 22 h 105"/>
                  <a:gd name="T62" fmla="*/ 20 w 153"/>
                  <a:gd name="T63" fmla="*/ 20 h 105"/>
                  <a:gd name="T64" fmla="*/ 14 w 153"/>
                  <a:gd name="T65" fmla="*/ 16 h 105"/>
                  <a:gd name="T66" fmla="*/ 14 w 153"/>
                  <a:gd name="T67" fmla="*/ 22 h 105"/>
                  <a:gd name="T68" fmla="*/ 18 w 153"/>
                  <a:gd name="T69" fmla="*/ 27 h 105"/>
                  <a:gd name="T70" fmla="*/ 4 w 153"/>
                  <a:gd name="T71" fmla="*/ 25 h 105"/>
                  <a:gd name="T72" fmla="*/ 10 w 153"/>
                  <a:gd name="T73" fmla="*/ 33 h 105"/>
                  <a:gd name="T74" fmla="*/ 6 w 153"/>
                  <a:gd name="T75" fmla="*/ 35 h 105"/>
                  <a:gd name="T76" fmla="*/ 20 w 153"/>
                  <a:gd name="T77" fmla="*/ 33 h 105"/>
                  <a:gd name="T78" fmla="*/ 32 w 153"/>
                  <a:gd name="T79" fmla="*/ 35 h 105"/>
                  <a:gd name="T80" fmla="*/ 38 w 153"/>
                  <a:gd name="T81" fmla="*/ 37 h 105"/>
                  <a:gd name="T82" fmla="*/ 34 w 153"/>
                  <a:gd name="T83" fmla="*/ 47 h 105"/>
                  <a:gd name="T84" fmla="*/ 30 w 153"/>
                  <a:gd name="T85" fmla="*/ 51 h 105"/>
                  <a:gd name="T86" fmla="*/ 18 w 153"/>
                  <a:gd name="T87" fmla="*/ 53 h 105"/>
                  <a:gd name="T88" fmla="*/ 10 w 153"/>
                  <a:gd name="T89" fmla="*/ 61 h 105"/>
                  <a:gd name="T90" fmla="*/ 24 w 153"/>
                  <a:gd name="T91" fmla="*/ 59 h 105"/>
                  <a:gd name="T92" fmla="*/ 32 w 153"/>
                  <a:gd name="T93" fmla="*/ 67 h 105"/>
                  <a:gd name="T94" fmla="*/ 36 w 153"/>
                  <a:gd name="T95" fmla="*/ 71 h 105"/>
                  <a:gd name="T96" fmla="*/ 30 w 153"/>
                  <a:gd name="T97" fmla="*/ 83 h 105"/>
                  <a:gd name="T98" fmla="*/ 28 w 153"/>
                  <a:gd name="T99" fmla="*/ 91 h 105"/>
                  <a:gd name="T100" fmla="*/ 46 w 153"/>
                  <a:gd name="T101" fmla="*/ 89 h 105"/>
                  <a:gd name="T102" fmla="*/ 64 w 153"/>
                  <a:gd name="T103" fmla="*/ 99 h 105"/>
                  <a:gd name="T104" fmla="*/ 77 w 153"/>
                  <a:gd name="T105" fmla="*/ 103 h 105"/>
                  <a:gd name="T106" fmla="*/ 101 w 153"/>
                  <a:gd name="T107" fmla="*/ 91 h 10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3"/>
                  <a:gd name="T163" fmla="*/ 0 h 105"/>
                  <a:gd name="T164" fmla="*/ 153 w 153"/>
                  <a:gd name="T165" fmla="*/ 105 h 10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3" h="105">
                    <a:moveTo>
                      <a:pt x="101" y="91"/>
                    </a:moveTo>
                    <a:lnTo>
                      <a:pt x="101" y="89"/>
                    </a:lnTo>
                    <a:lnTo>
                      <a:pt x="103" y="89"/>
                    </a:lnTo>
                    <a:lnTo>
                      <a:pt x="103" y="87"/>
                    </a:lnTo>
                    <a:lnTo>
                      <a:pt x="105" y="89"/>
                    </a:lnTo>
                    <a:lnTo>
                      <a:pt x="107" y="87"/>
                    </a:lnTo>
                    <a:lnTo>
                      <a:pt x="111" y="87"/>
                    </a:lnTo>
                    <a:lnTo>
                      <a:pt x="127" y="75"/>
                    </a:lnTo>
                    <a:lnTo>
                      <a:pt x="127" y="71"/>
                    </a:lnTo>
                    <a:lnTo>
                      <a:pt x="129" y="71"/>
                    </a:lnTo>
                    <a:lnTo>
                      <a:pt x="131" y="73"/>
                    </a:lnTo>
                    <a:lnTo>
                      <a:pt x="131" y="75"/>
                    </a:lnTo>
                    <a:lnTo>
                      <a:pt x="133" y="77"/>
                    </a:lnTo>
                    <a:lnTo>
                      <a:pt x="135" y="73"/>
                    </a:lnTo>
                    <a:lnTo>
                      <a:pt x="139" y="71"/>
                    </a:lnTo>
                    <a:lnTo>
                      <a:pt x="143" y="63"/>
                    </a:lnTo>
                    <a:lnTo>
                      <a:pt x="141" y="65"/>
                    </a:lnTo>
                    <a:lnTo>
                      <a:pt x="139" y="65"/>
                    </a:lnTo>
                    <a:lnTo>
                      <a:pt x="141" y="63"/>
                    </a:lnTo>
                    <a:lnTo>
                      <a:pt x="139" y="61"/>
                    </a:lnTo>
                    <a:lnTo>
                      <a:pt x="143" y="61"/>
                    </a:lnTo>
                    <a:lnTo>
                      <a:pt x="143" y="59"/>
                    </a:lnTo>
                    <a:lnTo>
                      <a:pt x="147" y="59"/>
                    </a:lnTo>
                    <a:lnTo>
                      <a:pt x="149" y="55"/>
                    </a:lnTo>
                    <a:lnTo>
                      <a:pt x="149" y="53"/>
                    </a:lnTo>
                    <a:lnTo>
                      <a:pt x="153" y="51"/>
                    </a:lnTo>
                    <a:lnTo>
                      <a:pt x="153" y="47"/>
                    </a:lnTo>
                    <a:lnTo>
                      <a:pt x="153" y="43"/>
                    </a:lnTo>
                    <a:lnTo>
                      <a:pt x="153" y="45"/>
                    </a:lnTo>
                    <a:lnTo>
                      <a:pt x="151" y="45"/>
                    </a:lnTo>
                    <a:lnTo>
                      <a:pt x="149" y="41"/>
                    </a:lnTo>
                    <a:lnTo>
                      <a:pt x="151" y="41"/>
                    </a:lnTo>
                    <a:lnTo>
                      <a:pt x="151" y="37"/>
                    </a:lnTo>
                    <a:lnTo>
                      <a:pt x="147" y="31"/>
                    </a:lnTo>
                    <a:lnTo>
                      <a:pt x="147" y="29"/>
                    </a:lnTo>
                    <a:lnTo>
                      <a:pt x="147" y="33"/>
                    </a:lnTo>
                    <a:lnTo>
                      <a:pt x="143" y="31"/>
                    </a:lnTo>
                    <a:lnTo>
                      <a:pt x="141" y="29"/>
                    </a:lnTo>
                    <a:lnTo>
                      <a:pt x="143" y="27"/>
                    </a:lnTo>
                    <a:lnTo>
                      <a:pt x="135" y="27"/>
                    </a:lnTo>
                    <a:lnTo>
                      <a:pt x="135" y="25"/>
                    </a:lnTo>
                    <a:lnTo>
                      <a:pt x="137" y="22"/>
                    </a:lnTo>
                    <a:lnTo>
                      <a:pt x="137" y="16"/>
                    </a:lnTo>
                    <a:lnTo>
                      <a:pt x="133" y="18"/>
                    </a:lnTo>
                    <a:lnTo>
                      <a:pt x="131" y="18"/>
                    </a:lnTo>
                    <a:lnTo>
                      <a:pt x="131" y="16"/>
                    </a:lnTo>
                    <a:lnTo>
                      <a:pt x="135" y="8"/>
                    </a:lnTo>
                    <a:lnTo>
                      <a:pt x="139" y="6"/>
                    </a:lnTo>
                    <a:lnTo>
                      <a:pt x="137" y="6"/>
                    </a:lnTo>
                    <a:lnTo>
                      <a:pt x="135" y="6"/>
                    </a:lnTo>
                    <a:lnTo>
                      <a:pt x="133" y="6"/>
                    </a:lnTo>
                    <a:lnTo>
                      <a:pt x="131" y="10"/>
                    </a:lnTo>
                    <a:lnTo>
                      <a:pt x="127" y="10"/>
                    </a:lnTo>
                    <a:lnTo>
                      <a:pt x="127" y="12"/>
                    </a:lnTo>
                    <a:lnTo>
                      <a:pt x="127" y="14"/>
                    </a:lnTo>
                    <a:lnTo>
                      <a:pt x="125" y="12"/>
                    </a:lnTo>
                    <a:lnTo>
                      <a:pt x="121" y="10"/>
                    </a:lnTo>
                    <a:lnTo>
                      <a:pt x="121" y="8"/>
                    </a:lnTo>
                    <a:lnTo>
                      <a:pt x="121" y="6"/>
                    </a:lnTo>
                    <a:lnTo>
                      <a:pt x="119" y="4"/>
                    </a:lnTo>
                    <a:lnTo>
                      <a:pt x="117" y="0"/>
                    </a:lnTo>
                    <a:lnTo>
                      <a:pt x="115" y="0"/>
                    </a:lnTo>
                    <a:lnTo>
                      <a:pt x="113" y="2"/>
                    </a:lnTo>
                    <a:lnTo>
                      <a:pt x="111" y="2"/>
                    </a:lnTo>
                    <a:lnTo>
                      <a:pt x="111" y="4"/>
                    </a:lnTo>
                    <a:lnTo>
                      <a:pt x="113" y="14"/>
                    </a:lnTo>
                    <a:lnTo>
                      <a:pt x="109" y="14"/>
                    </a:lnTo>
                    <a:lnTo>
                      <a:pt x="107" y="16"/>
                    </a:lnTo>
                    <a:lnTo>
                      <a:pt x="105" y="14"/>
                    </a:lnTo>
                    <a:lnTo>
                      <a:pt x="103" y="12"/>
                    </a:lnTo>
                    <a:lnTo>
                      <a:pt x="101" y="12"/>
                    </a:lnTo>
                    <a:lnTo>
                      <a:pt x="101" y="14"/>
                    </a:lnTo>
                    <a:lnTo>
                      <a:pt x="99" y="18"/>
                    </a:lnTo>
                    <a:lnTo>
                      <a:pt x="97" y="18"/>
                    </a:lnTo>
                    <a:lnTo>
                      <a:pt x="95" y="18"/>
                    </a:lnTo>
                    <a:lnTo>
                      <a:pt x="93" y="16"/>
                    </a:lnTo>
                    <a:lnTo>
                      <a:pt x="91" y="14"/>
                    </a:lnTo>
                    <a:lnTo>
                      <a:pt x="87" y="12"/>
                    </a:lnTo>
                    <a:lnTo>
                      <a:pt x="87" y="14"/>
                    </a:lnTo>
                    <a:lnTo>
                      <a:pt x="87" y="16"/>
                    </a:lnTo>
                    <a:lnTo>
                      <a:pt x="89" y="23"/>
                    </a:lnTo>
                    <a:lnTo>
                      <a:pt x="89" y="29"/>
                    </a:lnTo>
                    <a:lnTo>
                      <a:pt x="85" y="22"/>
                    </a:lnTo>
                    <a:lnTo>
                      <a:pt x="83" y="20"/>
                    </a:lnTo>
                    <a:lnTo>
                      <a:pt x="83" y="16"/>
                    </a:lnTo>
                    <a:lnTo>
                      <a:pt x="81" y="16"/>
                    </a:lnTo>
                    <a:lnTo>
                      <a:pt x="81" y="14"/>
                    </a:lnTo>
                    <a:lnTo>
                      <a:pt x="81" y="12"/>
                    </a:lnTo>
                    <a:lnTo>
                      <a:pt x="77" y="14"/>
                    </a:lnTo>
                    <a:lnTo>
                      <a:pt x="75" y="18"/>
                    </a:lnTo>
                    <a:lnTo>
                      <a:pt x="73" y="16"/>
                    </a:lnTo>
                    <a:lnTo>
                      <a:pt x="71" y="18"/>
                    </a:lnTo>
                    <a:lnTo>
                      <a:pt x="71" y="20"/>
                    </a:lnTo>
                    <a:lnTo>
                      <a:pt x="71" y="27"/>
                    </a:lnTo>
                    <a:lnTo>
                      <a:pt x="69" y="27"/>
                    </a:lnTo>
                    <a:lnTo>
                      <a:pt x="67" y="27"/>
                    </a:lnTo>
                    <a:lnTo>
                      <a:pt x="67" y="23"/>
                    </a:lnTo>
                    <a:lnTo>
                      <a:pt x="62" y="16"/>
                    </a:lnTo>
                    <a:lnTo>
                      <a:pt x="60" y="14"/>
                    </a:lnTo>
                    <a:lnTo>
                      <a:pt x="58" y="16"/>
                    </a:lnTo>
                    <a:lnTo>
                      <a:pt x="60" y="25"/>
                    </a:lnTo>
                    <a:lnTo>
                      <a:pt x="58" y="33"/>
                    </a:lnTo>
                    <a:lnTo>
                      <a:pt x="56" y="35"/>
                    </a:lnTo>
                    <a:lnTo>
                      <a:pt x="54" y="29"/>
                    </a:lnTo>
                    <a:lnTo>
                      <a:pt x="52" y="29"/>
                    </a:lnTo>
                    <a:lnTo>
                      <a:pt x="52" y="33"/>
                    </a:lnTo>
                    <a:lnTo>
                      <a:pt x="52" y="39"/>
                    </a:lnTo>
                    <a:lnTo>
                      <a:pt x="48" y="39"/>
                    </a:lnTo>
                    <a:lnTo>
                      <a:pt x="48" y="41"/>
                    </a:lnTo>
                    <a:lnTo>
                      <a:pt x="46" y="45"/>
                    </a:lnTo>
                    <a:lnTo>
                      <a:pt x="46" y="37"/>
                    </a:lnTo>
                    <a:lnTo>
                      <a:pt x="44" y="37"/>
                    </a:lnTo>
                    <a:lnTo>
                      <a:pt x="44" y="35"/>
                    </a:lnTo>
                    <a:lnTo>
                      <a:pt x="44" y="31"/>
                    </a:lnTo>
                    <a:lnTo>
                      <a:pt x="42" y="33"/>
                    </a:lnTo>
                    <a:lnTo>
                      <a:pt x="42" y="31"/>
                    </a:lnTo>
                    <a:lnTo>
                      <a:pt x="40" y="29"/>
                    </a:lnTo>
                    <a:lnTo>
                      <a:pt x="38" y="27"/>
                    </a:lnTo>
                    <a:lnTo>
                      <a:pt x="42" y="29"/>
                    </a:lnTo>
                    <a:lnTo>
                      <a:pt x="44" y="27"/>
                    </a:lnTo>
                    <a:lnTo>
                      <a:pt x="44" y="25"/>
                    </a:lnTo>
                    <a:lnTo>
                      <a:pt x="44" y="22"/>
                    </a:lnTo>
                    <a:lnTo>
                      <a:pt x="42" y="20"/>
                    </a:lnTo>
                    <a:lnTo>
                      <a:pt x="44" y="18"/>
                    </a:lnTo>
                    <a:lnTo>
                      <a:pt x="42" y="16"/>
                    </a:lnTo>
                    <a:lnTo>
                      <a:pt x="40" y="16"/>
                    </a:lnTo>
                    <a:lnTo>
                      <a:pt x="36" y="10"/>
                    </a:lnTo>
                    <a:lnTo>
                      <a:pt x="32" y="8"/>
                    </a:lnTo>
                    <a:lnTo>
                      <a:pt x="28" y="4"/>
                    </a:lnTo>
                    <a:lnTo>
                      <a:pt x="26" y="4"/>
                    </a:lnTo>
                    <a:lnTo>
                      <a:pt x="24" y="4"/>
                    </a:lnTo>
                    <a:lnTo>
                      <a:pt x="22" y="2"/>
                    </a:lnTo>
                    <a:lnTo>
                      <a:pt x="22" y="4"/>
                    </a:lnTo>
                    <a:lnTo>
                      <a:pt x="20" y="2"/>
                    </a:lnTo>
                    <a:lnTo>
                      <a:pt x="20" y="6"/>
                    </a:lnTo>
                    <a:lnTo>
                      <a:pt x="20" y="8"/>
                    </a:lnTo>
                    <a:lnTo>
                      <a:pt x="22" y="8"/>
                    </a:lnTo>
                    <a:lnTo>
                      <a:pt x="24" y="6"/>
                    </a:lnTo>
                    <a:lnTo>
                      <a:pt x="26" y="6"/>
                    </a:lnTo>
                    <a:lnTo>
                      <a:pt x="26" y="8"/>
                    </a:lnTo>
                    <a:lnTo>
                      <a:pt x="28" y="10"/>
                    </a:lnTo>
                    <a:lnTo>
                      <a:pt x="26" y="10"/>
                    </a:lnTo>
                    <a:lnTo>
                      <a:pt x="24" y="8"/>
                    </a:lnTo>
                    <a:lnTo>
                      <a:pt x="22" y="12"/>
                    </a:lnTo>
                    <a:lnTo>
                      <a:pt x="28" y="16"/>
                    </a:lnTo>
                    <a:lnTo>
                      <a:pt x="28" y="18"/>
                    </a:lnTo>
                    <a:lnTo>
                      <a:pt x="30" y="20"/>
                    </a:lnTo>
                    <a:lnTo>
                      <a:pt x="28" y="23"/>
                    </a:lnTo>
                    <a:lnTo>
                      <a:pt x="28" y="22"/>
                    </a:lnTo>
                    <a:lnTo>
                      <a:pt x="26" y="23"/>
                    </a:lnTo>
                    <a:lnTo>
                      <a:pt x="26" y="20"/>
                    </a:lnTo>
                    <a:lnTo>
                      <a:pt x="24" y="18"/>
                    </a:lnTo>
                    <a:lnTo>
                      <a:pt x="22" y="20"/>
                    </a:lnTo>
                    <a:lnTo>
                      <a:pt x="20" y="20"/>
                    </a:lnTo>
                    <a:lnTo>
                      <a:pt x="20" y="16"/>
                    </a:lnTo>
                    <a:lnTo>
                      <a:pt x="14" y="12"/>
                    </a:lnTo>
                    <a:lnTo>
                      <a:pt x="12" y="14"/>
                    </a:lnTo>
                    <a:lnTo>
                      <a:pt x="14" y="16"/>
                    </a:lnTo>
                    <a:lnTo>
                      <a:pt x="12" y="16"/>
                    </a:lnTo>
                    <a:lnTo>
                      <a:pt x="14" y="18"/>
                    </a:lnTo>
                    <a:lnTo>
                      <a:pt x="12" y="20"/>
                    </a:lnTo>
                    <a:lnTo>
                      <a:pt x="10" y="18"/>
                    </a:lnTo>
                    <a:lnTo>
                      <a:pt x="14" y="22"/>
                    </a:lnTo>
                    <a:lnTo>
                      <a:pt x="10" y="23"/>
                    </a:lnTo>
                    <a:lnTo>
                      <a:pt x="12" y="25"/>
                    </a:lnTo>
                    <a:lnTo>
                      <a:pt x="18" y="25"/>
                    </a:lnTo>
                    <a:lnTo>
                      <a:pt x="18" y="27"/>
                    </a:lnTo>
                    <a:lnTo>
                      <a:pt x="16" y="27"/>
                    </a:lnTo>
                    <a:lnTo>
                      <a:pt x="18" y="29"/>
                    </a:lnTo>
                    <a:lnTo>
                      <a:pt x="14" y="31"/>
                    </a:lnTo>
                    <a:lnTo>
                      <a:pt x="10" y="27"/>
                    </a:lnTo>
                    <a:lnTo>
                      <a:pt x="4" y="25"/>
                    </a:lnTo>
                    <a:lnTo>
                      <a:pt x="6" y="27"/>
                    </a:lnTo>
                    <a:lnTo>
                      <a:pt x="8" y="29"/>
                    </a:lnTo>
                    <a:lnTo>
                      <a:pt x="8" y="31"/>
                    </a:lnTo>
                    <a:lnTo>
                      <a:pt x="10" y="33"/>
                    </a:lnTo>
                    <a:lnTo>
                      <a:pt x="8" y="35"/>
                    </a:lnTo>
                    <a:lnTo>
                      <a:pt x="4" y="33"/>
                    </a:lnTo>
                    <a:lnTo>
                      <a:pt x="2" y="31"/>
                    </a:lnTo>
                    <a:lnTo>
                      <a:pt x="0" y="37"/>
                    </a:lnTo>
                    <a:lnTo>
                      <a:pt x="6" y="35"/>
                    </a:lnTo>
                    <a:lnTo>
                      <a:pt x="10" y="37"/>
                    </a:lnTo>
                    <a:lnTo>
                      <a:pt x="12" y="37"/>
                    </a:lnTo>
                    <a:lnTo>
                      <a:pt x="16" y="35"/>
                    </a:lnTo>
                    <a:lnTo>
                      <a:pt x="18" y="35"/>
                    </a:lnTo>
                    <a:lnTo>
                      <a:pt x="20" y="33"/>
                    </a:lnTo>
                    <a:lnTo>
                      <a:pt x="22" y="31"/>
                    </a:lnTo>
                    <a:lnTo>
                      <a:pt x="30" y="33"/>
                    </a:lnTo>
                    <a:lnTo>
                      <a:pt x="30" y="35"/>
                    </a:lnTo>
                    <a:lnTo>
                      <a:pt x="30" y="33"/>
                    </a:lnTo>
                    <a:lnTo>
                      <a:pt x="32" y="35"/>
                    </a:lnTo>
                    <a:lnTo>
                      <a:pt x="32" y="37"/>
                    </a:lnTo>
                    <a:lnTo>
                      <a:pt x="34" y="37"/>
                    </a:lnTo>
                    <a:lnTo>
                      <a:pt x="34" y="35"/>
                    </a:lnTo>
                    <a:lnTo>
                      <a:pt x="38" y="37"/>
                    </a:lnTo>
                    <a:lnTo>
                      <a:pt x="32" y="41"/>
                    </a:lnTo>
                    <a:lnTo>
                      <a:pt x="30" y="43"/>
                    </a:lnTo>
                    <a:lnTo>
                      <a:pt x="28" y="45"/>
                    </a:lnTo>
                    <a:lnTo>
                      <a:pt x="28" y="47"/>
                    </a:lnTo>
                    <a:lnTo>
                      <a:pt x="34" y="47"/>
                    </a:lnTo>
                    <a:lnTo>
                      <a:pt x="36" y="49"/>
                    </a:lnTo>
                    <a:lnTo>
                      <a:pt x="36" y="45"/>
                    </a:lnTo>
                    <a:lnTo>
                      <a:pt x="38" y="45"/>
                    </a:lnTo>
                    <a:lnTo>
                      <a:pt x="36" y="51"/>
                    </a:lnTo>
                    <a:lnTo>
                      <a:pt x="30" y="51"/>
                    </a:lnTo>
                    <a:lnTo>
                      <a:pt x="28" y="49"/>
                    </a:lnTo>
                    <a:lnTo>
                      <a:pt x="26" y="51"/>
                    </a:lnTo>
                    <a:lnTo>
                      <a:pt x="24" y="51"/>
                    </a:lnTo>
                    <a:lnTo>
                      <a:pt x="22" y="53"/>
                    </a:lnTo>
                    <a:lnTo>
                      <a:pt x="18" y="53"/>
                    </a:lnTo>
                    <a:lnTo>
                      <a:pt x="16" y="55"/>
                    </a:lnTo>
                    <a:lnTo>
                      <a:pt x="8" y="55"/>
                    </a:lnTo>
                    <a:lnTo>
                      <a:pt x="8" y="59"/>
                    </a:lnTo>
                    <a:lnTo>
                      <a:pt x="10" y="61"/>
                    </a:lnTo>
                    <a:lnTo>
                      <a:pt x="12" y="59"/>
                    </a:lnTo>
                    <a:lnTo>
                      <a:pt x="14" y="59"/>
                    </a:lnTo>
                    <a:lnTo>
                      <a:pt x="20" y="57"/>
                    </a:lnTo>
                    <a:lnTo>
                      <a:pt x="22" y="57"/>
                    </a:lnTo>
                    <a:lnTo>
                      <a:pt x="24" y="59"/>
                    </a:lnTo>
                    <a:lnTo>
                      <a:pt x="28" y="57"/>
                    </a:lnTo>
                    <a:lnTo>
                      <a:pt x="30" y="57"/>
                    </a:lnTo>
                    <a:lnTo>
                      <a:pt x="30" y="65"/>
                    </a:lnTo>
                    <a:lnTo>
                      <a:pt x="32" y="65"/>
                    </a:lnTo>
                    <a:lnTo>
                      <a:pt x="32" y="67"/>
                    </a:lnTo>
                    <a:lnTo>
                      <a:pt x="34" y="69"/>
                    </a:lnTo>
                    <a:lnTo>
                      <a:pt x="36" y="67"/>
                    </a:lnTo>
                    <a:lnTo>
                      <a:pt x="38" y="65"/>
                    </a:lnTo>
                    <a:lnTo>
                      <a:pt x="36" y="69"/>
                    </a:lnTo>
                    <a:lnTo>
                      <a:pt x="36" y="71"/>
                    </a:lnTo>
                    <a:lnTo>
                      <a:pt x="36" y="73"/>
                    </a:lnTo>
                    <a:lnTo>
                      <a:pt x="34" y="75"/>
                    </a:lnTo>
                    <a:lnTo>
                      <a:pt x="38" y="73"/>
                    </a:lnTo>
                    <a:lnTo>
                      <a:pt x="38" y="79"/>
                    </a:lnTo>
                    <a:lnTo>
                      <a:pt x="30" y="83"/>
                    </a:lnTo>
                    <a:lnTo>
                      <a:pt x="28" y="85"/>
                    </a:lnTo>
                    <a:lnTo>
                      <a:pt x="24" y="83"/>
                    </a:lnTo>
                    <a:lnTo>
                      <a:pt x="26" y="85"/>
                    </a:lnTo>
                    <a:lnTo>
                      <a:pt x="26" y="91"/>
                    </a:lnTo>
                    <a:lnTo>
                      <a:pt x="28" y="91"/>
                    </a:lnTo>
                    <a:lnTo>
                      <a:pt x="30" y="89"/>
                    </a:lnTo>
                    <a:lnTo>
                      <a:pt x="36" y="89"/>
                    </a:lnTo>
                    <a:lnTo>
                      <a:pt x="38" y="89"/>
                    </a:lnTo>
                    <a:lnTo>
                      <a:pt x="44" y="91"/>
                    </a:lnTo>
                    <a:lnTo>
                      <a:pt x="46" y="89"/>
                    </a:lnTo>
                    <a:lnTo>
                      <a:pt x="56" y="95"/>
                    </a:lnTo>
                    <a:lnTo>
                      <a:pt x="58" y="97"/>
                    </a:lnTo>
                    <a:lnTo>
                      <a:pt x="62" y="97"/>
                    </a:lnTo>
                    <a:lnTo>
                      <a:pt x="64" y="99"/>
                    </a:lnTo>
                    <a:lnTo>
                      <a:pt x="66" y="99"/>
                    </a:lnTo>
                    <a:lnTo>
                      <a:pt x="71" y="101"/>
                    </a:lnTo>
                    <a:lnTo>
                      <a:pt x="73" y="101"/>
                    </a:lnTo>
                    <a:lnTo>
                      <a:pt x="77" y="105"/>
                    </a:lnTo>
                    <a:lnTo>
                      <a:pt x="77" y="103"/>
                    </a:lnTo>
                    <a:lnTo>
                      <a:pt x="81" y="105"/>
                    </a:lnTo>
                    <a:lnTo>
                      <a:pt x="83" y="103"/>
                    </a:lnTo>
                    <a:lnTo>
                      <a:pt x="89" y="101"/>
                    </a:lnTo>
                    <a:lnTo>
                      <a:pt x="97" y="93"/>
                    </a:lnTo>
                    <a:lnTo>
                      <a:pt x="101" y="91"/>
                    </a:lnTo>
                    <a:close/>
                  </a:path>
                </a:pathLst>
              </a:custGeom>
              <a:solidFill>
                <a:srgbClr val="0071B4">
                  <a:alpha val="34901"/>
                </a:srgbClr>
              </a:solidFill>
              <a:ln w="9525">
                <a:noFill/>
                <a:round/>
                <a:headEnd/>
                <a:tailEnd/>
              </a:ln>
            </p:spPr>
            <p:txBody>
              <a:bodyPr/>
              <a:lstStyle/>
              <a:p>
                <a:endParaRPr lang="en-US"/>
              </a:p>
            </p:txBody>
          </p:sp>
          <p:sp>
            <p:nvSpPr>
              <p:cNvPr id="14050" name="Freeform 103"/>
              <p:cNvSpPr>
                <a:spLocks/>
              </p:cNvSpPr>
              <p:nvPr/>
            </p:nvSpPr>
            <p:spPr bwMode="auto">
              <a:xfrm>
                <a:off x="2223" y="2080"/>
                <a:ext cx="2" cy="2"/>
              </a:xfrm>
              <a:custGeom>
                <a:avLst/>
                <a:gdLst>
                  <a:gd name="T0" fmla="*/ 2 w 2"/>
                  <a:gd name="T1" fmla="*/ 2 h 2"/>
                  <a:gd name="T2" fmla="*/ 2 w 2"/>
                  <a:gd name="T3" fmla="*/ 0 h 2"/>
                  <a:gd name="T4" fmla="*/ 0 w 2"/>
                  <a:gd name="T5" fmla="*/ 0 h 2"/>
                  <a:gd name="T6" fmla="*/ 2 w 2"/>
                  <a:gd name="T7" fmla="*/ 2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2"/>
                    </a:moveTo>
                    <a:lnTo>
                      <a:pt x="2" y="0"/>
                    </a:lnTo>
                    <a:lnTo>
                      <a:pt x="0" y="0"/>
                    </a:lnTo>
                    <a:lnTo>
                      <a:pt x="2" y="2"/>
                    </a:lnTo>
                    <a:close/>
                  </a:path>
                </a:pathLst>
              </a:custGeom>
              <a:solidFill>
                <a:srgbClr val="0071B4">
                  <a:alpha val="34901"/>
                </a:srgbClr>
              </a:solidFill>
              <a:ln w="9525">
                <a:noFill/>
                <a:round/>
                <a:headEnd/>
                <a:tailEnd/>
              </a:ln>
            </p:spPr>
            <p:txBody>
              <a:bodyPr/>
              <a:lstStyle/>
              <a:p>
                <a:endParaRPr lang="en-US"/>
              </a:p>
            </p:txBody>
          </p:sp>
          <p:sp>
            <p:nvSpPr>
              <p:cNvPr id="14051" name="Freeform 104"/>
              <p:cNvSpPr>
                <a:spLocks/>
              </p:cNvSpPr>
              <p:nvPr/>
            </p:nvSpPr>
            <p:spPr bwMode="auto">
              <a:xfrm>
                <a:off x="2603" y="2711"/>
                <a:ext cx="10" cy="8"/>
              </a:xfrm>
              <a:custGeom>
                <a:avLst/>
                <a:gdLst>
                  <a:gd name="T0" fmla="*/ 4 w 10"/>
                  <a:gd name="T1" fmla="*/ 8 h 8"/>
                  <a:gd name="T2" fmla="*/ 6 w 10"/>
                  <a:gd name="T3" fmla="*/ 8 h 8"/>
                  <a:gd name="T4" fmla="*/ 6 w 10"/>
                  <a:gd name="T5" fmla="*/ 4 h 8"/>
                  <a:gd name="T6" fmla="*/ 10 w 10"/>
                  <a:gd name="T7" fmla="*/ 2 h 8"/>
                  <a:gd name="T8" fmla="*/ 10 w 10"/>
                  <a:gd name="T9" fmla="*/ 2 h 8"/>
                  <a:gd name="T10" fmla="*/ 10 w 10"/>
                  <a:gd name="T11" fmla="*/ 0 h 8"/>
                  <a:gd name="T12" fmla="*/ 10 w 10"/>
                  <a:gd name="T13" fmla="*/ 0 h 8"/>
                  <a:gd name="T14" fmla="*/ 8 w 10"/>
                  <a:gd name="T15" fmla="*/ 0 h 8"/>
                  <a:gd name="T16" fmla="*/ 4 w 10"/>
                  <a:gd name="T17" fmla="*/ 4 h 8"/>
                  <a:gd name="T18" fmla="*/ 0 w 10"/>
                  <a:gd name="T19" fmla="*/ 4 h 8"/>
                  <a:gd name="T20" fmla="*/ 2 w 10"/>
                  <a:gd name="T21" fmla="*/ 6 h 8"/>
                  <a:gd name="T22" fmla="*/ 4 w 10"/>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8"/>
                  <a:gd name="T38" fmla="*/ 10 w 10"/>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8">
                    <a:moveTo>
                      <a:pt x="4" y="8"/>
                    </a:moveTo>
                    <a:lnTo>
                      <a:pt x="6" y="8"/>
                    </a:lnTo>
                    <a:lnTo>
                      <a:pt x="6" y="4"/>
                    </a:lnTo>
                    <a:lnTo>
                      <a:pt x="10" y="2"/>
                    </a:lnTo>
                    <a:lnTo>
                      <a:pt x="10" y="0"/>
                    </a:lnTo>
                    <a:lnTo>
                      <a:pt x="8" y="0"/>
                    </a:lnTo>
                    <a:lnTo>
                      <a:pt x="4" y="4"/>
                    </a:lnTo>
                    <a:lnTo>
                      <a:pt x="0" y="4"/>
                    </a:lnTo>
                    <a:lnTo>
                      <a:pt x="2" y="6"/>
                    </a:lnTo>
                    <a:lnTo>
                      <a:pt x="4" y="8"/>
                    </a:lnTo>
                    <a:close/>
                  </a:path>
                </a:pathLst>
              </a:custGeom>
              <a:solidFill>
                <a:srgbClr val="0071B4">
                  <a:alpha val="34901"/>
                </a:srgbClr>
              </a:solidFill>
              <a:ln w="9525">
                <a:noFill/>
                <a:round/>
                <a:headEnd/>
                <a:tailEnd/>
              </a:ln>
            </p:spPr>
            <p:txBody>
              <a:bodyPr/>
              <a:lstStyle/>
              <a:p>
                <a:endParaRPr lang="en-US"/>
              </a:p>
            </p:txBody>
          </p:sp>
          <p:sp>
            <p:nvSpPr>
              <p:cNvPr id="14052" name="Freeform 105"/>
              <p:cNvSpPr>
                <a:spLocks/>
              </p:cNvSpPr>
              <p:nvPr/>
            </p:nvSpPr>
            <p:spPr bwMode="auto">
              <a:xfrm>
                <a:off x="2619" y="2717"/>
                <a:ext cx="6" cy="8"/>
              </a:xfrm>
              <a:custGeom>
                <a:avLst/>
                <a:gdLst>
                  <a:gd name="T0" fmla="*/ 2 w 6"/>
                  <a:gd name="T1" fmla="*/ 0 h 8"/>
                  <a:gd name="T2" fmla="*/ 0 w 6"/>
                  <a:gd name="T3" fmla="*/ 4 h 8"/>
                  <a:gd name="T4" fmla="*/ 0 w 6"/>
                  <a:gd name="T5" fmla="*/ 6 h 8"/>
                  <a:gd name="T6" fmla="*/ 0 w 6"/>
                  <a:gd name="T7" fmla="*/ 8 h 8"/>
                  <a:gd name="T8" fmla="*/ 2 w 6"/>
                  <a:gd name="T9" fmla="*/ 8 h 8"/>
                  <a:gd name="T10" fmla="*/ 4 w 6"/>
                  <a:gd name="T11" fmla="*/ 6 h 8"/>
                  <a:gd name="T12" fmla="*/ 4 w 6"/>
                  <a:gd name="T13" fmla="*/ 6 h 8"/>
                  <a:gd name="T14" fmla="*/ 6 w 6"/>
                  <a:gd name="T15" fmla="*/ 4 h 8"/>
                  <a:gd name="T16" fmla="*/ 6 w 6"/>
                  <a:gd name="T17" fmla="*/ 2 h 8"/>
                  <a:gd name="T18" fmla="*/ 4 w 6"/>
                  <a:gd name="T19" fmla="*/ 2 h 8"/>
                  <a:gd name="T20" fmla="*/ 2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0"/>
                    </a:moveTo>
                    <a:lnTo>
                      <a:pt x="0" y="4"/>
                    </a:lnTo>
                    <a:lnTo>
                      <a:pt x="0" y="6"/>
                    </a:lnTo>
                    <a:lnTo>
                      <a:pt x="0" y="8"/>
                    </a:lnTo>
                    <a:lnTo>
                      <a:pt x="2" y="8"/>
                    </a:lnTo>
                    <a:lnTo>
                      <a:pt x="4" y="6"/>
                    </a:lnTo>
                    <a:lnTo>
                      <a:pt x="6" y="4"/>
                    </a:lnTo>
                    <a:lnTo>
                      <a:pt x="6" y="2"/>
                    </a:lnTo>
                    <a:lnTo>
                      <a:pt x="4" y="2"/>
                    </a:lnTo>
                    <a:lnTo>
                      <a:pt x="2" y="0"/>
                    </a:lnTo>
                    <a:close/>
                  </a:path>
                </a:pathLst>
              </a:custGeom>
              <a:solidFill>
                <a:srgbClr val="0071B4">
                  <a:alpha val="34901"/>
                </a:srgbClr>
              </a:solidFill>
              <a:ln w="9525">
                <a:noFill/>
                <a:round/>
                <a:headEnd/>
                <a:tailEnd/>
              </a:ln>
            </p:spPr>
            <p:txBody>
              <a:bodyPr/>
              <a:lstStyle/>
              <a:p>
                <a:endParaRPr lang="en-US"/>
              </a:p>
            </p:txBody>
          </p:sp>
          <p:sp>
            <p:nvSpPr>
              <p:cNvPr id="14053" name="Freeform 106"/>
              <p:cNvSpPr>
                <a:spLocks/>
              </p:cNvSpPr>
              <p:nvPr/>
            </p:nvSpPr>
            <p:spPr bwMode="auto">
              <a:xfrm>
                <a:off x="1980" y="2382"/>
                <a:ext cx="24" cy="28"/>
              </a:xfrm>
              <a:custGeom>
                <a:avLst/>
                <a:gdLst>
                  <a:gd name="T0" fmla="*/ 18 w 24"/>
                  <a:gd name="T1" fmla="*/ 26 h 28"/>
                  <a:gd name="T2" fmla="*/ 20 w 24"/>
                  <a:gd name="T3" fmla="*/ 22 h 28"/>
                  <a:gd name="T4" fmla="*/ 24 w 24"/>
                  <a:gd name="T5" fmla="*/ 20 h 28"/>
                  <a:gd name="T6" fmla="*/ 24 w 24"/>
                  <a:gd name="T7" fmla="*/ 20 h 28"/>
                  <a:gd name="T8" fmla="*/ 22 w 24"/>
                  <a:gd name="T9" fmla="*/ 20 h 28"/>
                  <a:gd name="T10" fmla="*/ 22 w 24"/>
                  <a:gd name="T11" fmla="*/ 16 h 28"/>
                  <a:gd name="T12" fmla="*/ 20 w 24"/>
                  <a:gd name="T13" fmla="*/ 14 h 28"/>
                  <a:gd name="T14" fmla="*/ 18 w 24"/>
                  <a:gd name="T15" fmla="*/ 18 h 28"/>
                  <a:gd name="T16" fmla="*/ 18 w 24"/>
                  <a:gd name="T17" fmla="*/ 16 h 28"/>
                  <a:gd name="T18" fmla="*/ 12 w 24"/>
                  <a:gd name="T19" fmla="*/ 18 h 28"/>
                  <a:gd name="T20" fmla="*/ 12 w 24"/>
                  <a:gd name="T21" fmla="*/ 18 h 28"/>
                  <a:gd name="T22" fmla="*/ 14 w 24"/>
                  <a:gd name="T23" fmla="*/ 14 h 28"/>
                  <a:gd name="T24" fmla="*/ 12 w 24"/>
                  <a:gd name="T25" fmla="*/ 14 h 28"/>
                  <a:gd name="T26" fmla="*/ 16 w 24"/>
                  <a:gd name="T27" fmla="*/ 4 h 28"/>
                  <a:gd name="T28" fmla="*/ 14 w 24"/>
                  <a:gd name="T29" fmla="*/ 0 h 28"/>
                  <a:gd name="T30" fmla="*/ 14 w 24"/>
                  <a:gd name="T31" fmla="*/ 0 h 28"/>
                  <a:gd name="T32" fmla="*/ 12 w 24"/>
                  <a:gd name="T33" fmla="*/ 0 h 28"/>
                  <a:gd name="T34" fmla="*/ 12 w 24"/>
                  <a:gd name="T35" fmla="*/ 0 h 28"/>
                  <a:gd name="T36" fmla="*/ 12 w 24"/>
                  <a:gd name="T37" fmla="*/ 0 h 28"/>
                  <a:gd name="T38" fmla="*/ 12 w 24"/>
                  <a:gd name="T39" fmla="*/ 2 h 28"/>
                  <a:gd name="T40" fmla="*/ 10 w 24"/>
                  <a:gd name="T41" fmla="*/ 6 h 28"/>
                  <a:gd name="T42" fmla="*/ 2 w 24"/>
                  <a:gd name="T43" fmla="*/ 18 h 28"/>
                  <a:gd name="T44" fmla="*/ 0 w 24"/>
                  <a:gd name="T45" fmla="*/ 24 h 28"/>
                  <a:gd name="T46" fmla="*/ 2 w 24"/>
                  <a:gd name="T47" fmla="*/ 28 h 28"/>
                  <a:gd name="T48" fmla="*/ 4 w 24"/>
                  <a:gd name="T49" fmla="*/ 28 h 28"/>
                  <a:gd name="T50" fmla="*/ 8 w 24"/>
                  <a:gd name="T51" fmla="*/ 28 h 28"/>
                  <a:gd name="T52" fmla="*/ 10 w 24"/>
                  <a:gd name="T53" fmla="*/ 28 h 28"/>
                  <a:gd name="T54" fmla="*/ 14 w 24"/>
                  <a:gd name="T55" fmla="*/ 28 h 28"/>
                  <a:gd name="T56" fmla="*/ 18 w 24"/>
                  <a:gd name="T57" fmla="*/ 26 h 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28"/>
                  <a:gd name="T89" fmla="*/ 24 w 24"/>
                  <a:gd name="T90" fmla="*/ 28 h 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28">
                    <a:moveTo>
                      <a:pt x="18" y="26"/>
                    </a:moveTo>
                    <a:lnTo>
                      <a:pt x="20" y="22"/>
                    </a:lnTo>
                    <a:lnTo>
                      <a:pt x="24" y="20"/>
                    </a:lnTo>
                    <a:lnTo>
                      <a:pt x="22" y="20"/>
                    </a:lnTo>
                    <a:lnTo>
                      <a:pt x="22" y="16"/>
                    </a:lnTo>
                    <a:lnTo>
                      <a:pt x="20" y="14"/>
                    </a:lnTo>
                    <a:lnTo>
                      <a:pt x="18" y="18"/>
                    </a:lnTo>
                    <a:lnTo>
                      <a:pt x="18" y="16"/>
                    </a:lnTo>
                    <a:lnTo>
                      <a:pt x="12" y="18"/>
                    </a:lnTo>
                    <a:lnTo>
                      <a:pt x="14" y="14"/>
                    </a:lnTo>
                    <a:lnTo>
                      <a:pt x="12" y="14"/>
                    </a:lnTo>
                    <a:lnTo>
                      <a:pt x="16" y="4"/>
                    </a:lnTo>
                    <a:lnTo>
                      <a:pt x="14" y="0"/>
                    </a:lnTo>
                    <a:lnTo>
                      <a:pt x="12" y="0"/>
                    </a:lnTo>
                    <a:lnTo>
                      <a:pt x="12" y="2"/>
                    </a:lnTo>
                    <a:lnTo>
                      <a:pt x="10" y="6"/>
                    </a:lnTo>
                    <a:lnTo>
                      <a:pt x="2" y="18"/>
                    </a:lnTo>
                    <a:lnTo>
                      <a:pt x="0" y="24"/>
                    </a:lnTo>
                    <a:lnTo>
                      <a:pt x="2" y="28"/>
                    </a:lnTo>
                    <a:lnTo>
                      <a:pt x="4" y="28"/>
                    </a:lnTo>
                    <a:lnTo>
                      <a:pt x="8" y="28"/>
                    </a:lnTo>
                    <a:lnTo>
                      <a:pt x="10" y="28"/>
                    </a:lnTo>
                    <a:lnTo>
                      <a:pt x="14" y="28"/>
                    </a:lnTo>
                    <a:lnTo>
                      <a:pt x="18" y="26"/>
                    </a:lnTo>
                    <a:close/>
                  </a:path>
                </a:pathLst>
              </a:custGeom>
              <a:solidFill>
                <a:srgbClr val="0071B4">
                  <a:alpha val="34901"/>
                </a:srgbClr>
              </a:solidFill>
              <a:ln w="9525">
                <a:noFill/>
                <a:round/>
                <a:headEnd/>
                <a:tailEnd/>
              </a:ln>
            </p:spPr>
            <p:txBody>
              <a:bodyPr/>
              <a:lstStyle/>
              <a:p>
                <a:endParaRPr lang="en-US"/>
              </a:p>
            </p:txBody>
          </p:sp>
          <p:sp>
            <p:nvSpPr>
              <p:cNvPr id="14054" name="Freeform 107"/>
              <p:cNvSpPr>
                <a:spLocks/>
              </p:cNvSpPr>
              <p:nvPr/>
            </p:nvSpPr>
            <p:spPr bwMode="auto">
              <a:xfrm>
                <a:off x="2010" y="2283"/>
                <a:ext cx="92" cy="107"/>
              </a:xfrm>
              <a:custGeom>
                <a:avLst/>
                <a:gdLst>
                  <a:gd name="T0" fmla="*/ 52 w 92"/>
                  <a:gd name="T1" fmla="*/ 0 h 107"/>
                  <a:gd name="T2" fmla="*/ 46 w 92"/>
                  <a:gd name="T3" fmla="*/ 2 h 107"/>
                  <a:gd name="T4" fmla="*/ 36 w 92"/>
                  <a:gd name="T5" fmla="*/ 10 h 107"/>
                  <a:gd name="T6" fmla="*/ 34 w 92"/>
                  <a:gd name="T7" fmla="*/ 12 h 107"/>
                  <a:gd name="T8" fmla="*/ 32 w 92"/>
                  <a:gd name="T9" fmla="*/ 18 h 107"/>
                  <a:gd name="T10" fmla="*/ 26 w 92"/>
                  <a:gd name="T11" fmla="*/ 22 h 107"/>
                  <a:gd name="T12" fmla="*/ 26 w 92"/>
                  <a:gd name="T13" fmla="*/ 32 h 107"/>
                  <a:gd name="T14" fmla="*/ 24 w 92"/>
                  <a:gd name="T15" fmla="*/ 34 h 107"/>
                  <a:gd name="T16" fmla="*/ 20 w 92"/>
                  <a:gd name="T17" fmla="*/ 46 h 107"/>
                  <a:gd name="T18" fmla="*/ 16 w 92"/>
                  <a:gd name="T19" fmla="*/ 50 h 107"/>
                  <a:gd name="T20" fmla="*/ 18 w 92"/>
                  <a:gd name="T21" fmla="*/ 54 h 107"/>
                  <a:gd name="T22" fmla="*/ 18 w 92"/>
                  <a:gd name="T23" fmla="*/ 58 h 107"/>
                  <a:gd name="T24" fmla="*/ 8 w 92"/>
                  <a:gd name="T25" fmla="*/ 67 h 107"/>
                  <a:gd name="T26" fmla="*/ 2 w 92"/>
                  <a:gd name="T27" fmla="*/ 69 h 107"/>
                  <a:gd name="T28" fmla="*/ 12 w 92"/>
                  <a:gd name="T29" fmla="*/ 69 h 107"/>
                  <a:gd name="T30" fmla="*/ 0 w 92"/>
                  <a:gd name="T31" fmla="*/ 87 h 107"/>
                  <a:gd name="T32" fmla="*/ 26 w 92"/>
                  <a:gd name="T33" fmla="*/ 87 h 107"/>
                  <a:gd name="T34" fmla="*/ 46 w 92"/>
                  <a:gd name="T35" fmla="*/ 85 h 107"/>
                  <a:gd name="T36" fmla="*/ 46 w 92"/>
                  <a:gd name="T37" fmla="*/ 89 h 107"/>
                  <a:gd name="T38" fmla="*/ 48 w 92"/>
                  <a:gd name="T39" fmla="*/ 91 h 107"/>
                  <a:gd name="T40" fmla="*/ 58 w 92"/>
                  <a:gd name="T41" fmla="*/ 87 h 107"/>
                  <a:gd name="T42" fmla="*/ 58 w 92"/>
                  <a:gd name="T43" fmla="*/ 93 h 107"/>
                  <a:gd name="T44" fmla="*/ 48 w 92"/>
                  <a:gd name="T45" fmla="*/ 101 h 107"/>
                  <a:gd name="T46" fmla="*/ 64 w 92"/>
                  <a:gd name="T47" fmla="*/ 91 h 107"/>
                  <a:gd name="T48" fmla="*/ 72 w 92"/>
                  <a:gd name="T49" fmla="*/ 81 h 107"/>
                  <a:gd name="T50" fmla="*/ 72 w 92"/>
                  <a:gd name="T51" fmla="*/ 103 h 107"/>
                  <a:gd name="T52" fmla="*/ 82 w 92"/>
                  <a:gd name="T53" fmla="*/ 97 h 107"/>
                  <a:gd name="T54" fmla="*/ 82 w 92"/>
                  <a:gd name="T55" fmla="*/ 107 h 107"/>
                  <a:gd name="T56" fmla="*/ 92 w 92"/>
                  <a:gd name="T57" fmla="*/ 91 h 107"/>
                  <a:gd name="T58" fmla="*/ 88 w 92"/>
                  <a:gd name="T59" fmla="*/ 91 h 107"/>
                  <a:gd name="T60" fmla="*/ 88 w 92"/>
                  <a:gd name="T61" fmla="*/ 79 h 107"/>
                  <a:gd name="T62" fmla="*/ 84 w 92"/>
                  <a:gd name="T63" fmla="*/ 79 h 107"/>
                  <a:gd name="T64" fmla="*/ 78 w 92"/>
                  <a:gd name="T65" fmla="*/ 85 h 107"/>
                  <a:gd name="T66" fmla="*/ 78 w 92"/>
                  <a:gd name="T67" fmla="*/ 77 h 107"/>
                  <a:gd name="T68" fmla="*/ 82 w 92"/>
                  <a:gd name="T69" fmla="*/ 73 h 107"/>
                  <a:gd name="T70" fmla="*/ 88 w 92"/>
                  <a:gd name="T71" fmla="*/ 67 h 107"/>
                  <a:gd name="T72" fmla="*/ 78 w 92"/>
                  <a:gd name="T73" fmla="*/ 67 h 107"/>
                  <a:gd name="T74" fmla="*/ 78 w 92"/>
                  <a:gd name="T75" fmla="*/ 64 h 107"/>
                  <a:gd name="T76" fmla="*/ 76 w 92"/>
                  <a:gd name="T77" fmla="*/ 58 h 107"/>
                  <a:gd name="T78" fmla="*/ 80 w 92"/>
                  <a:gd name="T79" fmla="*/ 52 h 107"/>
                  <a:gd name="T80" fmla="*/ 68 w 92"/>
                  <a:gd name="T81" fmla="*/ 48 h 107"/>
                  <a:gd name="T82" fmla="*/ 58 w 92"/>
                  <a:gd name="T83" fmla="*/ 48 h 107"/>
                  <a:gd name="T84" fmla="*/ 54 w 92"/>
                  <a:gd name="T85" fmla="*/ 50 h 107"/>
                  <a:gd name="T86" fmla="*/ 48 w 92"/>
                  <a:gd name="T87" fmla="*/ 44 h 107"/>
                  <a:gd name="T88" fmla="*/ 52 w 92"/>
                  <a:gd name="T89" fmla="*/ 38 h 107"/>
                  <a:gd name="T90" fmla="*/ 44 w 92"/>
                  <a:gd name="T91" fmla="*/ 34 h 107"/>
                  <a:gd name="T92" fmla="*/ 36 w 92"/>
                  <a:gd name="T93" fmla="*/ 38 h 107"/>
                  <a:gd name="T94" fmla="*/ 44 w 92"/>
                  <a:gd name="T95" fmla="*/ 22 h 107"/>
                  <a:gd name="T96" fmla="*/ 44 w 92"/>
                  <a:gd name="T97" fmla="*/ 18 h 107"/>
                  <a:gd name="T98" fmla="*/ 48 w 92"/>
                  <a:gd name="T99" fmla="*/ 10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2"/>
                  <a:gd name="T151" fmla="*/ 0 h 107"/>
                  <a:gd name="T152" fmla="*/ 92 w 92"/>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2" h="107">
                    <a:moveTo>
                      <a:pt x="50" y="8"/>
                    </a:moveTo>
                    <a:lnTo>
                      <a:pt x="52" y="2"/>
                    </a:lnTo>
                    <a:lnTo>
                      <a:pt x="52" y="0"/>
                    </a:lnTo>
                    <a:lnTo>
                      <a:pt x="50" y="2"/>
                    </a:lnTo>
                    <a:lnTo>
                      <a:pt x="46" y="2"/>
                    </a:lnTo>
                    <a:lnTo>
                      <a:pt x="44" y="4"/>
                    </a:lnTo>
                    <a:lnTo>
                      <a:pt x="38" y="8"/>
                    </a:lnTo>
                    <a:lnTo>
                      <a:pt x="36" y="10"/>
                    </a:lnTo>
                    <a:lnTo>
                      <a:pt x="36" y="12"/>
                    </a:lnTo>
                    <a:lnTo>
                      <a:pt x="34" y="12"/>
                    </a:lnTo>
                    <a:lnTo>
                      <a:pt x="34" y="14"/>
                    </a:lnTo>
                    <a:lnTo>
                      <a:pt x="32" y="14"/>
                    </a:lnTo>
                    <a:lnTo>
                      <a:pt x="32" y="18"/>
                    </a:lnTo>
                    <a:lnTo>
                      <a:pt x="30" y="20"/>
                    </a:lnTo>
                    <a:lnTo>
                      <a:pt x="28" y="20"/>
                    </a:lnTo>
                    <a:lnTo>
                      <a:pt x="26" y="22"/>
                    </a:lnTo>
                    <a:lnTo>
                      <a:pt x="30" y="24"/>
                    </a:lnTo>
                    <a:lnTo>
                      <a:pt x="28" y="26"/>
                    </a:lnTo>
                    <a:lnTo>
                      <a:pt x="26" y="32"/>
                    </a:lnTo>
                    <a:lnTo>
                      <a:pt x="28" y="34"/>
                    </a:lnTo>
                    <a:lnTo>
                      <a:pt x="24" y="34"/>
                    </a:lnTo>
                    <a:lnTo>
                      <a:pt x="20" y="42"/>
                    </a:lnTo>
                    <a:lnTo>
                      <a:pt x="20" y="46"/>
                    </a:lnTo>
                    <a:lnTo>
                      <a:pt x="20" y="48"/>
                    </a:lnTo>
                    <a:lnTo>
                      <a:pt x="18" y="48"/>
                    </a:lnTo>
                    <a:lnTo>
                      <a:pt x="16" y="50"/>
                    </a:lnTo>
                    <a:lnTo>
                      <a:pt x="16" y="52"/>
                    </a:lnTo>
                    <a:lnTo>
                      <a:pt x="16" y="54"/>
                    </a:lnTo>
                    <a:lnTo>
                      <a:pt x="18" y="54"/>
                    </a:lnTo>
                    <a:lnTo>
                      <a:pt x="16" y="56"/>
                    </a:lnTo>
                    <a:lnTo>
                      <a:pt x="18" y="58"/>
                    </a:lnTo>
                    <a:lnTo>
                      <a:pt x="12" y="56"/>
                    </a:lnTo>
                    <a:lnTo>
                      <a:pt x="10" y="65"/>
                    </a:lnTo>
                    <a:lnTo>
                      <a:pt x="8" y="67"/>
                    </a:lnTo>
                    <a:lnTo>
                      <a:pt x="6" y="65"/>
                    </a:lnTo>
                    <a:lnTo>
                      <a:pt x="2" y="67"/>
                    </a:lnTo>
                    <a:lnTo>
                      <a:pt x="2" y="69"/>
                    </a:lnTo>
                    <a:lnTo>
                      <a:pt x="8" y="67"/>
                    </a:lnTo>
                    <a:lnTo>
                      <a:pt x="10" y="67"/>
                    </a:lnTo>
                    <a:lnTo>
                      <a:pt x="12" y="69"/>
                    </a:lnTo>
                    <a:lnTo>
                      <a:pt x="0" y="81"/>
                    </a:lnTo>
                    <a:lnTo>
                      <a:pt x="0" y="85"/>
                    </a:lnTo>
                    <a:lnTo>
                      <a:pt x="0" y="87"/>
                    </a:lnTo>
                    <a:lnTo>
                      <a:pt x="4" y="87"/>
                    </a:lnTo>
                    <a:lnTo>
                      <a:pt x="18" y="85"/>
                    </a:lnTo>
                    <a:lnTo>
                      <a:pt x="26" y="87"/>
                    </a:lnTo>
                    <a:lnTo>
                      <a:pt x="28" y="87"/>
                    </a:lnTo>
                    <a:lnTo>
                      <a:pt x="44" y="87"/>
                    </a:lnTo>
                    <a:lnTo>
                      <a:pt x="46" y="85"/>
                    </a:lnTo>
                    <a:lnTo>
                      <a:pt x="50" y="83"/>
                    </a:lnTo>
                    <a:lnTo>
                      <a:pt x="50" y="87"/>
                    </a:lnTo>
                    <a:lnTo>
                      <a:pt x="46" y="89"/>
                    </a:lnTo>
                    <a:lnTo>
                      <a:pt x="44" y="89"/>
                    </a:lnTo>
                    <a:lnTo>
                      <a:pt x="48" y="89"/>
                    </a:lnTo>
                    <a:lnTo>
                      <a:pt x="48" y="91"/>
                    </a:lnTo>
                    <a:lnTo>
                      <a:pt x="54" y="89"/>
                    </a:lnTo>
                    <a:lnTo>
                      <a:pt x="56" y="85"/>
                    </a:lnTo>
                    <a:lnTo>
                      <a:pt x="58" y="87"/>
                    </a:lnTo>
                    <a:lnTo>
                      <a:pt x="62" y="87"/>
                    </a:lnTo>
                    <a:lnTo>
                      <a:pt x="64" y="87"/>
                    </a:lnTo>
                    <a:lnTo>
                      <a:pt x="58" y="93"/>
                    </a:lnTo>
                    <a:lnTo>
                      <a:pt x="54" y="97"/>
                    </a:lnTo>
                    <a:lnTo>
                      <a:pt x="48" y="99"/>
                    </a:lnTo>
                    <a:lnTo>
                      <a:pt x="48" y="101"/>
                    </a:lnTo>
                    <a:lnTo>
                      <a:pt x="50" y="101"/>
                    </a:lnTo>
                    <a:lnTo>
                      <a:pt x="56" y="101"/>
                    </a:lnTo>
                    <a:lnTo>
                      <a:pt x="64" y="91"/>
                    </a:lnTo>
                    <a:lnTo>
                      <a:pt x="68" y="91"/>
                    </a:lnTo>
                    <a:lnTo>
                      <a:pt x="72" y="81"/>
                    </a:lnTo>
                    <a:lnTo>
                      <a:pt x="74" y="81"/>
                    </a:lnTo>
                    <a:lnTo>
                      <a:pt x="76" y="93"/>
                    </a:lnTo>
                    <a:lnTo>
                      <a:pt x="72" y="103"/>
                    </a:lnTo>
                    <a:lnTo>
                      <a:pt x="74" y="103"/>
                    </a:lnTo>
                    <a:lnTo>
                      <a:pt x="80" y="95"/>
                    </a:lnTo>
                    <a:lnTo>
                      <a:pt x="82" y="97"/>
                    </a:lnTo>
                    <a:lnTo>
                      <a:pt x="80" y="101"/>
                    </a:lnTo>
                    <a:lnTo>
                      <a:pt x="80" y="105"/>
                    </a:lnTo>
                    <a:lnTo>
                      <a:pt x="82" y="107"/>
                    </a:lnTo>
                    <a:lnTo>
                      <a:pt x="84" y="105"/>
                    </a:lnTo>
                    <a:lnTo>
                      <a:pt x="88" y="105"/>
                    </a:lnTo>
                    <a:lnTo>
                      <a:pt x="92" y="91"/>
                    </a:lnTo>
                    <a:lnTo>
                      <a:pt x="92" y="85"/>
                    </a:lnTo>
                    <a:lnTo>
                      <a:pt x="92" y="83"/>
                    </a:lnTo>
                    <a:lnTo>
                      <a:pt x="88" y="91"/>
                    </a:lnTo>
                    <a:lnTo>
                      <a:pt x="86" y="89"/>
                    </a:lnTo>
                    <a:lnTo>
                      <a:pt x="86" y="85"/>
                    </a:lnTo>
                    <a:lnTo>
                      <a:pt x="88" y="79"/>
                    </a:lnTo>
                    <a:lnTo>
                      <a:pt x="90" y="77"/>
                    </a:lnTo>
                    <a:lnTo>
                      <a:pt x="90" y="75"/>
                    </a:lnTo>
                    <a:lnTo>
                      <a:pt x="84" y="79"/>
                    </a:lnTo>
                    <a:lnTo>
                      <a:pt x="82" y="85"/>
                    </a:lnTo>
                    <a:lnTo>
                      <a:pt x="80" y="87"/>
                    </a:lnTo>
                    <a:lnTo>
                      <a:pt x="78" y="85"/>
                    </a:lnTo>
                    <a:lnTo>
                      <a:pt x="78" y="83"/>
                    </a:lnTo>
                    <a:lnTo>
                      <a:pt x="78" y="79"/>
                    </a:lnTo>
                    <a:lnTo>
                      <a:pt x="78" y="77"/>
                    </a:lnTo>
                    <a:lnTo>
                      <a:pt x="76" y="75"/>
                    </a:lnTo>
                    <a:lnTo>
                      <a:pt x="82" y="73"/>
                    </a:lnTo>
                    <a:lnTo>
                      <a:pt x="84" y="69"/>
                    </a:lnTo>
                    <a:lnTo>
                      <a:pt x="86" y="69"/>
                    </a:lnTo>
                    <a:lnTo>
                      <a:pt x="88" y="67"/>
                    </a:lnTo>
                    <a:lnTo>
                      <a:pt x="86" y="65"/>
                    </a:lnTo>
                    <a:lnTo>
                      <a:pt x="80" y="67"/>
                    </a:lnTo>
                    <a:lnTo>
                      <a:pt x="78" y="67"/>
                    </a:lnTo>
                    <a:lnTo>
                      <a:pt x="74" y="69"/>
                    </a:lnTo>
                    <a:lnTo>
                      <a:pt x="78" y="64"/>
                    </a:lnTo>
                    <a:lnTo>
                      <a:pt x="76" y="62"/>
                    </a:lnTo>
                    <a:lnTo>
                      <a:pt x="74" y="62"/>
                    </a:lnTo>
                    <a:lnTo>
                      <a:pt x="76" y="58"/>
                    </a:lnTo>
                    <a:lnTo>
                      <a:pt x="80" y="56"/>
                    </a:lnTo>
                    <a:lnTo>
                      <a:pt x="82" y="52"/>
                    </a:lnTo>
                    <a:lnTo>
                      <a:pt x="80" y="52"/>
                    </a:lnTo>
                    <a:lnTo>
                      <a:pt x="74" y="50"/>
                    </a:lnTo>
                    <a:lnTo>
                      <a:pt x="70" y="50"/>
                    </a:lnTo>
                    <a:lnTo>
                      <a:pt x="68" y="48"/>
                    </a:lnTo>
                    <a:lnTo>
                      <a:pt x="58" y="52"/>
                    </a:lnTo>
                    <a:lnTo>
                      <a:pt x="56" y="52"/>
                    </a:lnTo>
                    <a:lnTo>
                      <a:pt x="58" y="48"/>
                    </a:lnTo>
                    <a:lnTo>
                      <a:pt x="58" y="46"/>
                    </a:lnTo>
                    <a:lnTo>
                      <a:pt x="56" y="48"/>
                    </a:lnTo>
                    <a:lnTo>
                      <a:pt x="54" y="50"/>
                    </a:lnTo>
                    <a:lnTo>
                      <a:pt x="54" y="48"/>
                    </a:lnTo>
                    <a:lnTo>
                      <a:pt x="48" y="48"/>
                    </a:lnTo>
                    <a:lnTo>
                      <a:pt x="48" y="44"/>
                    </a:lnTo>
                    <a:lnTo>
                      <a:pt x="46" y="44"/>
                    </a:lnTo>
                    <a:lnTo>
                      <a:pt x="54" y="38"/>
                    </a:lnTo>
                    <a:lnTo>
                      <a:pt x="52" y="38"/>
                    </a:lnTo>
                    <a:lnTo>
                      <a:pt x="44" y="38"/>
                    </a:lnTo>
                    <a:lnTo>
                      <a:pt x="46" y="34"/>
                    </a:lnTo>
                    <a:lnTo>
                      <a:pt x="44" y="34"/>
                    </a:lnTo>
                    <a:lnTo>
                      <a:pt x="36" y="44"/>
                    </a:lnTo>
                    <a:lnTo>
                      <a:pt x="34" y="42"/>
                    </a:lnTo>
                    <a:lnTo>
                      <a:pt x="36" y="38"/>
                    </a:lnTo>
                    <a:lnTo>
                      <a:pt x="36" y="36"/>
                    </a:lnTo>
                    <a:lnTo>
                      <a:pt x="44" y="24"/>
                    </a:lnTo>
                    <a:lnTo>
                      <a:pt x="44" y="22"/>
                    </a:lnTo>
                    <a:lnTo>
                      <a:pt x="44" y="20"/>
                    </a:lnTo>
                    <a:lnTo>
                      <a:pt x="44" y="18"/>
                    </a:lnTo>
                    <a:lnTo>
                      <a:pt x="48" y="18"/>
                    </a:lnTo>
                    <a:lnTo>
                      <a:pt x="50" y="12"/>
                    </a:lnTo>
                    <a:lnTo>
                      <a:pt x="48" y="10"/>
                    </a:lnTo>
                    <a:lnTo>
                      <a:pt x="48" y="8"/>
                    </a:lnTo>
                    <a:lnTo>
                      <a:pt x="50" y="8"/>
                    </a:lnTo>
                    <a:close/>
                  </a:path>
                </a:pathLst>
              </a:custGeom>
              <a:solidFill>
                <a:srgbClr val="0071B4">
                  <a:alpha val="34901"/>
                </a:srgbClr>
              </a:solidFill>
              <a:ln w="9525">
                <a:noFill/>
                <a:round/>
                <a:headEnd/>
                <a:tailEnd/>
              </a:ln>
            </p:spPr>
            <p:txBody>
              <a:bodyPr/>
              <a:lstStyle/>
              <a:p>
                <a:endParaRPr lang="en-US"/>
              </a:p>
            </p:txBody>
          </p:sp>
          <p:sp>
            <p:nvSpPr>
              <p:cNvPr id="14055" name="Freeform 108"/>
              <p:cNvSpPr>
                <a:spLocks/>
              </p:cNvSpPr>
              <p:nvPr/>
            </p:nvSpPr>
            <p:spPr bwMode="auto">
              <a:xfrm>
                <a:off x="2052" y="2380"/>
                <a:ext cx="0" cy="6"/>
              </a:xfrm>
              <a:custGeom>
                <a:avLst/>
                <a:gdLst>
                  <a:gd name="T0" fmla="*/ 6 h 6"/>
                  <a:gd name="T1" fmla="*/ 6 h 6"/>
                  <a:gd name="T2" fmla="*/ 0 h 6"/>
                  <a:gd name="T3" fmla="*/ 0 h 6"/>
                  <a:gd name="T4" fmla="*/ 0 h 6"/>
                  <a:gd name="T5" fmla="*/ 6 h 6"/>
                  <a:gd name="T6" fmla="*/ 0 60000 65536"/>
                  <a:gd name="T7" fmla="*/ 0 60000 65536"/>
                  <a:gd name="T8" fmla="*/ 0 60000 65536"/>
                  <a:gd name="T9" fmla="*/ 0 60000 65536"/>
                  <a:gd name="T10" fmla="*/ 0 60000 65536"/>
                  <a:gd name="T11" fmla="*/ 0 60000 65536"/>
                  <a:gd name="T12" fmla="*/ 0 h 6"/>
                  <a:gd name="T13" fmla="*/ 6 h 6"/>
                </a:gdLst>
                <a:ahLst/>
                <a:cxnLst>
                  <a:cxn ang="T6">
                    <a:pos x="0" y="T0"/>
                  </a:cxn>
                  <a:cxn ang="T7">
                    <a:pos x="0" y="T1"/>
                  </a:cxn>
                  <a:cxn ang="T8">
                    <a:pos x="0" y="T2"/>
                  </a:cxn>
                  <a:cxn ang="T9">
                    <a:pos x="0" y="T3"/>
                  </a:cxn>
                  <a:cxn ang="T10">
                    <a:pos x="0" y="T4"/>
                  </a:cxn>
                  <a:cxn ang="T11">
                    <a:pos x="0" y="T5"/>
                  </a:cxn>
                </a:cxnLst>
                <a:rect l="0" t="T12" r="0" b="T13"/>
                <a:pathLst>
                  <a:path h="6">
                    <a:moveTo>
                      <a:pt x="0" y="6"/>
                    </a:moveTo>
                    <a:lnTo>
                      <a:pt x="0" y="6"/>
                    </a:lnTo>
                    <a:lnTo>
                      <a:pt x="0" y="0"/>
                    </a:lnTo>
                    <a:lnTo>
                      <a:pt x="0" y="6"/>
                    </a:lnTo>
                    <a:close/>
                  </a:path>
                </a:pathLst>
              </a:custGeom>
              <a:solidFill>
                <a:srgbClr val="0071B4">
                  <a:alpha val="34901"/>
                </a:srgbClr>
              </a:solidFill>
              <a:ln w="9525">
                <a:noFill/>
                <a:round/>
                <a:headEnd/>
                <a:tailEnd/>
              </a:ln>
            </p:spPr>
            <p:txBody>
              <a:bodyPr/>
              <a:lstStyle/>
              <a:p>
                <a:endParaRPr lang="en-US"/>
              </a:p>
            </p:txBody>
          </p:sp>
          <p:sp>
            <p:nvSpPr>
              <p:cNvPr id="14056" name="Freeform 109"/>
              <p:cNvSpPr>
                <a:spLocks/>
              </p:cNvSpPr>
              <p:nvPr/>
            </p:nvSpPr>
            <p:spPr bwMode="auto">
              <a:xfrm>
                <a:off x="2890" y="2287"/>
                <a:ext cx="2" cy="2"/>
              </a:xfrm>
              <a:custGeom>
                <a:avLst/>
                <a:gdLst>
                  <a:gd name="T0" fmla="*/ 2 w 2"/>
                  <a:gd name="T1" fmla="*/ 0 h 2"/>
                  <a:gd name="T2" fmla="*/ 2 w 2"/>
                  <a:gd name="T3" fmla="*/ 0 h 2"/>
                  <a:gd name="T4" fmla="*/ 0 w 2"/>
                  <a:gd name="T5" fmla="*/ 0 h 2"/>
                  <a:gd name="T6" fmla="*/ 0 w 2"/>
                  <a:gd name="T7" fmla="*/ 2 h 2"/>
                  <a:gd name="T8" fmla="*/ 0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0"/>
                    </a:ln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4057" name="Freeform 110"/>
              <p:cNvSpPr>
                <a:spLocks/>
              </p:cNvSpPr>
              <p:nvPr/>
            </p:nvSpPr>
            <p:spPr bwMode="auto">
              <a:xfrm>
                <a:off x="3167" y="2595"/>
                <a:ext cx="40" cy="12"/>
              </a:xfrm>
              <a:custGeom>
                <a:avLst/>
                <a:gdLst>
                  <a:gd name="T0" fmla="*/ 4 w 40"/>
                  <a:gd name="T1" fmla="*/ 0 h 12"/>
                  <a:gd name="T2" fmla="*/ 4 w 40"/>
                  <a:gd name="T3" fmla="*/ 0 h 12"/>
                  <a:gd name="T4" fmla="*/ 4 w 40"/>
                  <a:gd name="T5" fmla="*/ 2 h 12"/>
                  <a:gd name="T6" fmla="*/ 2 w 40"/>
                  <a:gd name="T7" fmla="*/ 2 h 12"/>
                  <a:gd name="T8" fmla="*/ 0 w 40"/>
                  <a:gd name="T9" fmla="*/ 6 h 12"/>
                  <a:gd name="T10" fmla="*/ 14 w 40"/>
                  <a:gd name="T11" fmla="*/ 8 h 12"/>
                  <a:gd name="T12" fmla="*/ 16 w 40"/>
                  <a:gd name="T13" fmla="*/ 8 h 12"/>
                  <a:gd name="T14" fmla="*/ 18 w 40"/>
                  <a:gd name="T15" fmla="*/ 10 h 12"/>
                  <a:gd name="T16" fmla="*/ 18 w 40"/>
                  <a:gd name="T17" fmla="*/ 12 h 12"/>
                  <a:gd name="T18" fmla="*/ 34 w 40"/>
                  <a:gd name="T19" fmla="*/ 10 h 12"/>
                  <a:gd name="T20" fmla="*/ 38 w 40"/>
                  <a:gd name="T21" fmla="*/ 10 h 12"/>
                  <a:gd name="T22" fmla="*/ 40 w 40"/>
                  <a:gd name="T23" fmla="*/ 6 h 12"/>
                  <a:gd name="T24" fmla="*/ 40 w 40"/>
                  <a:gd name="T25" fmla="*/ 6 h 12"/>
                  <a:gd name="T26" fmla="*/ 34 w 40"/>
                  <a:gd name="T27" fmla="*/ 8 h 12"/>
                  <a:gd name="T28" fmla="*/ 32 w 40"/>
                  <a:gd name="T29" fmla="*/ 6 h 12"/>
                  <a:gd name="T30" fmla="*/ 32 w 40"/>
                  <a:gd name="T31" fmla="*/ 4 h 12"/>
                  <a:gd name="T32" fmla="*/ 24 w 40"/>
                  <a:gd name="T33" fmla="*/ 4 h 12"/>
                  <a:gd name="T34" fmla="*/ 22 w 40"/>
                  <a:gd name="T35" fmla="*/ 4 h 12"/>
                  <a:gd name="T36" fmla="*/ 22 w 40"/>
                  <a:gd name="T37" fmla="*/ 4 h 12"/>
                  <a:gd name="T38" fmla="*/ 20 w 40"/>
                  <a:gd name="T39" fmla="*/ 2 h 12"/>
                  <a:gd name="T40" fmla="*/ 12 w 40"/>
                  <a:gd name="T41" fmla="*/ 4 h 12"/>
                  <a:gd name="T42" fmla="*/ 10 w 40"/>
                  <a:gd name="T43" fmla="*/ 2 h 12"/>
                  <a:gd name="T44" fmla="*/ 10 w 40"/>
                  <a:gd name="T45" fmla="*/ 2 h 12"/>
                  <a:gd name="T46" fmla="*/ 10 w 40"/>
                  <a:gd name="T47" fmla="*/ 2 h 12"/>
                  <a:gd name="T48" fmla="*/ 10 w 40"/>
                  <a:gd name="T49" fmla="*/ 0 h 12"/>
                  <a:gd name="T50" fmla="*/ 8 w 40"/>
                  <a:gd name="T51" fmla="*/ 2 h 12"/>
                  <a:gd name="T52" fmla="*/ 4 w 40"/>
                  <a:gd name="T53" fmla="*/ 0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12"/>
                  <a:gd name="T83" fmla="*/ 40 w 40"/>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12">
                    <a:moveTo>
                      <a:pt x="4" y="0"/>
                    </a:moveTo>
                    <a:lnTo>
                      <a:pt x="4" y="0"/>
                    </a:lnTo>
                    <a:lnTo>
                      <a:pt x="4" y="2"/>
                    </a:lnTo>
                    <a:lnTo>
                      <a:pt x="2" y="2"/>
                    </a:lnTo>
                    <a:lnTo>
                      <a:pt x="0" y="6"/>
                    </a:lnTo>
                    <a:lnTo>
                      <a:pt x="14" y="8"/>
                    </a:lnTo>
                    <a:lnTo>
                      <a:pt x="16" y="8"/>
                    </a:lnTo>
                    <a:lnTo>
                      <a:pt x="18" y="10"/>
                    </a:lnTo>
                    <a:lnTo>
                      <a:pt x="18" y="12"/>
                    </a:lnTo>
                    <a:lnTo>
                      <a:pt x="34" y="10"/>
                    </a:lnTo>
                    <a:lnTo>
                      <a:pt x="38" y="10"/>
                    </a:lnTo>
                    <a:lnTo>
                      <a:pt x="40" y="6"/>
                    </a:lnTo>
                    <a:lnTo>
                      <a:pt x="34" y="8"/>
                    </a:lnTo>
                    <a:lnTo>
                      <a:pt x="32" y="6"/>
                    </a:lnTo>
                    <a:lnTo>
                      <a:pt x="32" y="4"/>
                    </a:lnTo>
                    <a:lnTo>
                      <a:pt x="24" y="4"/>
                    </a:lnTo>
                    <a:lnTo>
                      <a:pt x="22" y="4"/>
                    </a:lnTo>
                    <a:lnTo>
                      <a:pt x="20" y="2"/>
                    </a:lnTo>
                    <a:lnTo>
                      <a:pt x="12" y="4"/>
                    </a:lnTo>
                    <a:lnTo>
                      <a:pt x="10" y="2"/>
                    </a:lnTo>
                    <a:lnTo>
                      <a:pt x="10" y="0"/>
                    </a:lnTo>
                    <a:lnTo>
                      <a:pt x="8" y="2"/>
                    </a:lnTo>
                    <a:lnTo>
                      <a:pt x="4" y="0"/>
                    </a:lnTo>
                    <a:close/>
                  </a:path>
                </a:pathLst>
              </a:custGeom>
              <a:solidFill>
                <a:srgbClr val="0071B4">
                  <a:alpha val="34901"/>
                </a:srgbClr>
              </a:solidFill>
              <a:ln w="9525">
                <a:noFill/>
                <a:round/>
                <a:headEnd/>
                <a:tailEnd/>
              </a:ln>
            </p:spPr>
            <p:txBody>
              <a:bodyPr/>
              <a:lstStyle/>
              <a:p>
                <a:endParaRPr lang="en-US"/>
              </a:p>
            </p:txBody>
          </p:sp>
          <p:sp>
            <p:nvSpPr>
              <p:cNvPr id="14058" name="Freeform 111"/>
              <p:cNvSpPr>
                <a:spLocks/>
              </p:cNvSpPr>
              <p:nvPr/>
            </p:nvSpPr>
            <p:spPr bwMode="auto">
              <a:xfrm>
                <a:off x="3189" y="2518"/>
                <a:ext cx="4" cy="4"/>
              </a:xfrm>
              <a:custGeom>
                <a:avLst/>
                <a:gdLst>
                  <a:gd name="T0" fmla="*/ 2 w 4"/>
                  <a:gd name="T1" fmla="*/ 2 h 4"/>
                  <a:gd name="T2" fmla="*/ 4 w 4"/>
                  <a:gd name="T3" fmla="*/ 4 h 4"/>
                  <a:gd name="T4" fmla="*/ 4 w 4"/>
                  <a:gd name="T5" fmla="*/ 2 h 4"/>
                  <a:gd name="T6" fmla="*/ 4 w 4"/>
                  <a:gd name="T7" fmla="*/ 2 h 4"/>
                  <a:gd name="T8" fmla="*/ 4 w 4"/>
                  <a:gd name="T9" fmla="*/ 0 h 4"/>
                  <a:gd name="T10" fmla="*/ 2 w 4"/>
                  <a:gd name="T11" fmla="*/ 0 h 4"/>
                  <a:gd name="T12" fmla="*/ 0 w 4"/>
                  <a:gd name="T13" fmla="*/ 0 h 4"/>
                  <a:gd name="T14" fmla="*/ 0 w 4"/>
                  <a:gd name="T15" fmla="*/ 2 h 4"/>
                  <a:gd name="T16" fmla="*/ 0 w 4"/>
                  <a:gd name="T17" fmla="*/ 4 h 4"/>
                  <a:gd name="T18" fmla="*/ 2 w 4"/>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2" y="2"/>
                    </a:moveTo>
                    <a:lnTo>
                      <a:pt x="4" y="4"/>
                    </a:lnTo>
                    <a:lnTo>
                      <a:pt x="4" y="2"/>
                    </a:lnTo>
                    <a:lnTo>
                      <a:pt x="4" y="0"/>
                    </a:lnTo>
                    <a:lnTo>
                      <a:pt x="2" y="0"/>
                    </a:lnTo>
                    <a:lnTo>
                      <a:pt x="0" y="0"/>
                    </a:lnTo>
                    <a:lnTo>
                      <a:pt x="0" y="2"/>
                    </a:lnTo>
                    <a:lnTo>
                      <a:pt x="0" y="4"/>
                    </a:lnTo>
                    <a:lnTo>
                      <a:pt x="2" y="2"/>
                    </a:lnTo>
                    <a:close/>
                  </a:path>
                </a:pathLst>
              </a:custGeom>
              <a:solidFill>
                <a:srgbClr val="0071B4">
                  <a:alpha val="34901"/>
                </a:srgbClr>
              </a:solidFill>
              <a:ln w="9525">
                <a:noFill/>
                <a:round/>
                <a:headEnd/>
                <a:tailEnd/>
              </a:ln>
            </p:spPr>
            <p:txBody>
              <a:bodyPr/>
              <a:lstStyle/>
              <a:p>
                <a:endParaRPr lang="en-US"/>
              </a:p>
            </p:txBody>
          </p:sp>
          <p:sp>
            <p:nvSpPr>
              <p:cNvPr id="14059" name="Freeform 112"/>
              <p:cNvSpPr>
                <a:spLocks/>
              </p:cNvSpPr>
              <p:nvPr/>
            </p:nvSpPr>
            <p:spPr bwMode="auto">
              <a:xfrm>
                <a:off x="3185" y="2554"/>
                <a:ext cx="4" cy="6"/>
              </a:xfrm>
              <a:custGeom>
                <a:avLst/>
                <a:gdLst>
                  <a:gd name="T0" fmla="*/ 0 w 4"/>
                  <a:gd name="T1" fmla="*/ 2 h 6"/>
                  <a:gd name="T2" fmla="*/ 2 w 4"/>
                  <a:gd name="T3" fmla="*/ 6 h 6"/>
                  <a:gd name="T4" fmla="*/ 2 w 4"/>
                  <a:gd name="T5" fmla="*/ 6 h 6"/>
                  <a:gd name="T6" fmla="*/ 4 w 4"/>
                  <a:gd name="T7" fmla="*/ 6 h 6"/>
                  <a:gd name="T8" fmla="*/ 4 w 4"/>
                  <a:gd name="T9" fmla="*/ 4 h 6"/>
                  <a:gd name="T10" fmla="*/ 2 w 4"/>
                  <a:gd name="T11" fmla="*/ 2 h 6"/>
                  <a:gd name="T12" fmla="*/ 2 w 4"/>
                  <a:gd name="T13" fmla="*/ 0 h 6"/>
                  <a:gd name="T14" fmla="*/ 0 w 4"/>
                  <a:gd name="T15" fmla="*/ 0 h 6"/>
                  <a:gd name="T16" fmla="*/ 0 w 4"/>
                  <a:gd name="T17" fmla="*/ 2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0" y="2"/>
                    </a:moveTo>
                    <a:lnTo>
                      <a:pt x="2" y="6"/>
                    </a:lnTo>
                    <a:lnTo>
                      <a:pt x="4" y="6"/>
                    </a:lnTo>
                    <a:lnTo>
                      <a:pt x="4" y="4"/>
                    </a:lnTo>
                    <a:lnTo>
                      <a:pt x="2"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060" name="Freeform 113"/>
              <p:cNvSpPr>
                <a:spLocks/>
              </p:cNvSpPr>
              <p:nvPr/>
            </p:nvSpPr>
            <p:spPr bwMode="auto">
              <a:xfrm>
                <a:off x="3181" y="2504"/>
                <a:ext cx="4" cy="4"/>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2 h 4"/>
                  <a:gd name="T12" fmla="*/ 4 w 4"/>
                  <a:gd name="T13" fmla="*/ 2 h 4"/>
                  <a:gd name="T14" fmla="*/ 4 w 4"/>
                  <a:gd name="T15" fmla="*/ 2 h 4"/>
                  <a:gd name="T16" fmla="*/ 4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0"/>
                    </a:moveTo>
                    <a:lnTo>
                      <a:pt x="2" y="0"/>
                    </a:lnTo>
                    <a:lnTo>
                      <a:pt x="0" y="2"/>
                    </a:lnTo>
                    <a:lnTo>
                      <a:pt x="2"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061" name="Freeform 114"/>
              <p:cNvSpPr>
                <a:spLocks/>
              </p:cNvSpPr>
              <p:nvPr/>
            </p:nvSpPr>
            <p:spPr bwMode="auto">
              <a:xfrm>
                <a:off x="3159" y="2536"/>
                <a:ext cx="24" cy="18"/>
              </a:xfrm>
              <a:custGeom>
                <a:avLst/>
                <a:gdLst>
                  <a:gd name="T0" fmla="*/ 16 w 24"/>
                  <a:gd name="T1" fmla="*/ 6 h 18"/>
                  <a:gd name="T2" fmla="*/ 10 w 24"/>
                  <a:gd name="T3" fmla="*/ 4 h 18"/>
                  <a:gd name="T4" fmla="*/ 6 w 24"/>
                  <a:gd name="T5" fmla="*/ 0 h 18"/>
                  <a:gd name="T6" fmla="*/ 6 w 24"/>
                  <a:gd name="T7" fmla="*/ 0 h 18"/>
                  <a:gd name="T8" fmla="*/ 4 w 24"/>
                  <a:gd name="T9" fmla="*/ 0 h 18"/>
                  <a:gd name="T10" fmla="*/ 0 w 24"/>
                  <a:gd name="T11" fmla="*/ 2 h 18"/>
                  <a:gd name="T12" fmla="*/ 4 w 24"/>
                  <a:gd name="T13" fmla="*/ 2 h 18"/>
                  <a:gd name="T14" fmla="*/ 8 w 24"/>
                  <a:gd name="T15" fmla="*/ 8 h 18"/>
                  <a:gd name="T16" fmla="*/ 10 w 24"/>
                  <a:gd name="T17" fmla="*/ 10 h 18"/>
                  <a:gd name="T18" fmla="*/ 12 w 24"/>
                  <a:gd name="T19" fmla="*/ 10 h 18"/>
                  <a:gd name="T20" fmla="*/ 14 w 24"/>
                  <a:gd name="T21" fmla="*/ 12 h 18"/>
                  <a:gd name="T22" fmla="*/ 18 w 24"/>
                  <a:gd name="T23" fmla="*/ 14 h 18"/>
                  <a:gd name="T24" fmla="*/ 18 w 24"/>
                  <a:gd name="T25" fmla="*/ 14 h 18"/>
                  <a:gd name="T26" fmla="*/ 18 w 24"/>
                  <a:gd name="T27" fmla="*/ 18 h 18"/>
                  <a:gd name="T28" fmla="*/ 20 w 24"/>
                  <a:gd name="T29" fmla="*/ 18 h 18"/>
                  <a:gd name="T30" fmla="*/ 24 w 24"/>
                  <a:gd name="T31" fmla="*/ 18 h 18"/>
                  <a:gd name="T32" fmla="*/ 24 w 24"/>
                  <a:gd name="T33" fmla="*/ 16 h 18"/>
                  <a:gd name="T34" fmla="*/ 24 w 24"/>
                  <a:gd name="T35" fmla="*/ 18 h 18"/>
                  <a:gd name="T36" fmla="*/ 24 w 24"/>
                  <a:gd name="T37" fmla="*/ 16 h 18"/>
                  <a:gd name="T38" fmla="*/ 20 w 24"/>
                  <a:gd name="T39" fmla="*/ 14 h 18"/>
                  <a:gd name="T40" fmla="*/ 18 w 24"/>
                  <a:gd name="T41" fmla="*/ 10 h 18"/>
                  <a:gd name="T42" fmla="*/ 18 w 24"/>
                  <a:gd name="T43" fmla="*/ 8 h 18"/>
                  <a:gd name="T44" fmla="*/ 16 w 24"/>
                  <a:gd name="T45" fmla="*/ 6 h 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
                  <a:gd name="T70" fmla="*/ 0 h 18"/>
                  <a:gd name="T71" fmla="*/ 24 w 24"/>
                  <a:gd name="T72" fmla="*/ 18 h 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 h="18">
                    <a:moveTo>
                      <a:pt x="16" y="6"/>
                    </a:moveTo>
                    <a:lnTo>
                      <a:pt x="10" y="4"/>
                    </a:lnTo>
                    <a:lnTo>
                      <a:pt x="6" y="0"/>
                    </a:lnTo>
                    <a:lnTo>
                      <a:pt x="4" y="0"/>
                    </a:lnTo>
                    <a:lnTo>
                      <a:pt x="0" y="2"/>
                    </a:lnTo>
                    <a:lnTo>
                      <a:pt x="4" y="2"/>
                    </a:lnTo>
                    <a:lnTo>
                      <a:pt x="8" y="8"/>
                    </a:lnTo>
                    <a:lnTo>
                      <a:pt x="10" y="10"/>
                    </a:lnTo>
                    <a:lnTo>
                      <a:pt x="12" y="10"/>
                    </a:lnTo>
                    <a:lnTo>
                      <a:pt x="14" y="12"/>
                    </a:lnTo>
                    <a:lnTo>
                      <a:pt x="18" y="14"/>
                    </a:lnTo>
                    <a:lnTo>
                      <a:pt x="18" y="18"/>
                    </a:lnTo>
                    <a:lnTo>
                      <a:pt x="20" y="18"/>
                    </a:lnTo>
                    <a:lnTo>
                      <a:pt x="24" y="18"/>
                    </a:lnTo>
                    <a:lnTo>
                      <a:pt x="24" y="16"/>
                    </a:lnTo>
                    <a:lnTo>
                      <a:pt x="24" y="18"/>
                    </a:lnTo>
                    <a:lnTo>
                      <a:pt x="24" y="16"/>
                    </a:lnTo>
                    <a:lnTo>
                      <a:pt x="20" y="14"/>
                    </a:lnTo>
                    <a:lnTo>
                      <a:pt x="18" y="10"/>
                    </a:lnTo>
                    <a:lnTo>
                      <a:pt x="18" y="8"/>
                    </a:lnTo>
                    <a:lnTo>
                      <a:pt x="16" y="6"/>
                    </a:lnTo>
                    <a:close/>
                  </a:path>
                </a:pathLst>
              </a:custGeom>
              <a:solidFill>
                <a:srgbClr val="0071B4">
                  <a:alpha val="34901"/>
                </a:srgbClr>
              </a:solidFill>
              <a:ln w="9525">
                <a:noFill/>
                <a:round/>
                <a:headEnd/>
                <a:tailEnd/>
              </a:ln>
            </p:spPr>
            <p:txBody>
              <a:bodyPr/>
              <a:lstStyle/>
              <a:p>
                <a:endParaRPr lang="en-US"/>
              </a:p>
            </p:txBody>
          </p:sp>
          <p:sp>
            <p:nvSpPr>
              <p:cNvPr id="14062" name="Freeform 115"/>
              <p:cNvSpPr>
                <a:spLocks/>
              </p:cNvSpPr>
              <p:nvPr/>
            </p:nvSpPr>
            <p:spPr bwMode="auto">
              <a:xfrm>
                <a:off x="3290" y="2593"/>
                <a:ext cx="32" cy="18"/>
              </a:xfrm>
              <a:custGeom>
                <a:avLst/>
                <a:gdLst>
                  <a:gd name="T0" fmla="*/ 30 w 32"/>
                  <a:gd name="T1" fmla="*/ 4 h 18"/>
                  <a:gd name="T2" fmla="*/ 32 w 32"/>
                  <a:gd name="T3" fmla="*/ 2 h 18"/>
                  <a:gd name="T4" fmla="*/ 32 w 32"/>
                  <a:gd name="T5" fmla="*/ 0 h 18"/>
                  <a:gd name="T6" fmla="*/ 32 w 32"/>
                  <a:gd name="T7" fmla="*/ 0 h 18"/>
                  <a:gd name="T8" fmla="*/ 24 w 32"/>
                  <a:gd name="T9" fmla="*/ 4 h 18"/>
                  <a:gd name="T10" fmla="*/ 12 w 32"/>
                  <a:gd name="T11" fmla="*/ 6 h 18"/>
                  <a:gd name="T12" fmla="*/ 10 w 32"/>
                  <a:gd name="T13" fmla="*/ 6 h 18"/>
                  <a:gd name="T14" fmla="*/ 10 w 32"/>
                  <a:gd name="T15" fmla="*/ 8 h 18"/>
                  <a:gd name="T16" fmla="*/ 0 w 32"/>
                  <a:gd name="T17" fmla="*/ 12 h 18"/>
                  <a:gd name="T18" fmla="*/ 4 w 32"/>
                  <a:gd name="T19" fmla="*/ 16 h 18"/>
                  <a:gd name="T20" fmla="*/ 8 w 32"/>
                  <a:gd name="T21" fmla="*/ 18 h 18"/>
                  <a:gd name="T22" fmla="*/ 12 w 32"/>
                  <a:gd name="T23" fmla="*/ 18 h 18"/>
                  <a:gd name="T24" fmla="*/ 14 w 32"/>
                  <a:gd name="T25" fmla="*/ 18 h 18"/>
                  <a:gd name="T26" fmla="*/ 18 w 32"/>
                  <a:gd name="T27" fmla="*/ 16 h 18"/>
                  <a:gd name="T28" fmla="*/ 22 w 32"/>
                  <a:gd name="T29" fmla="*/ 14 h 18"/>
                  <a:gd name="T30" fmla="*/ 24 w 32"/>
                  <a:gd name="T31" fmla="*/ 12 h 18"/>
                  <a:gd name="T32" fmla="*/ 26 w 32"/>
                  <a:gd name="T33" fmla="*/ 10 h 18"/>
                  <a:gd name="T34" fmla="*/ 26 w 32"/>
                  <a:gd name="T35" fmla="*/ 10 h 18"/>
                  <a:gd name="T36" fmla="*/ 28 w 32"/>
                  <a:gd name="T37" fmla="*/ 6 h 18"/>
                  <a:gd name="T38" fmla="*/ 30 w 32"/>
                  <a:gd name="T39" fmla="*/ 4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18"/>
                  <a:gd name="T62" fmla="*/ 32 w 32"/>
                  <a:gd name="T63" fmla="*/ 18 h 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18">
                    <a:moveTo>
                      <a:pt x="30" y="4"/>
                    </a:moveTo>
                    <a:lnTo>
                      <a:pt x="32" y="2"/>
                    </a:lnTo>
                    <a:lnTo>
                      <a:pt x="32" y="0"/>
                    </a:lnTo>
                    <a:lnTo>
                      <a:pt x="24" y="4"/>
                    </a:lnTo>
                    <a:lnTo>
                      <a:pt x="12" y="6"/>
                    </a:lnTo>
                    <a:lnTo>
                      <a:pt x="10" y="6"/>
                    </a:lnTo>
                    <a:lnTo>
                      <a:pt x="10" y="8"/>
                    </a:lnTo>
                    <a:lnTo>
                      <a:pt x="0" y="12"/>
                    </a:lnTo>
                    <a:lnTo>
                      <a:pt x="4" y="16"/>
                    </a:lnTo>
                    <a:lnTo>
                      <a:pt x="8" y="18"/>
                    </a:lnTo>
                    <a:lnTo>
                      <a:pt x="12" y="18"/>
                    </a:lnTo>
                    <a:lnTo>
                      <a:pt x="14" y="18"/>
                    </a:lnTo>
                    <a:lnTo>
                      <a:pt x="18" y="16"/>
                    </a:lnTo>
                    <a:lnTo>
                      <a:pt x="22" y="14"/>
                    </a:lnTo>
                    <a:lnTo>
                      <a:pt x="24" y="12"/>
                    </a:lnTo>
                    <a:lnTo>
                      <a:pt x="26" y="10"/>
                    </a:lnTo>
                    <a:lnTo>
                      <a:pt x="28" y="6"/>
                    </a:lnTo>
                    <a:lnTo>
                      <a:pt x="30" y="4"/>
                    </a:lnTo>
                    <a:close/>
                  </a:path>
                </a:pathLst>
              </a:custGeom>
              <a:solidFill>
                <a:srgbClr val="0071B4">
                  <a:alpha val="34901"/>
                </a:srgbClr>
              </a:solidFill>
              <a:ln w="9525">
                <a:noFill/>
                <a:round/>
                <a:headEnd/>
                <a:tailEnd/>
              </a:ln>
            </p:spPr>
            <p:txBody>
              <a:bodyPr/>
              <a:lstStyle/>
              <a:p>
                <a:endParaRPr lang="en-US"/>
              </a:p>
            </p:txBody>
          </p:sp>
          <p:sp>
            <p:nvSpPr>
              <p:cNvPr id="14063" name="Freeform 116"/>
              <p:cNvSpPr>
                <a:spLocks/>
              </p:cNvSpPr>
              <p:nvPr/>
            </p:nvSpPr>
            <p:spPr bwMode="auto">
              <a:xfrm>
                <a:off x="3193" y="2568"/>
                <a:ext cx="4" cy="4"/>
              </a:xfrm>
              <a:custGeom>
                <a:avLst/>
                <a:gdLst>
                  <a:gd name="T0" fmla="*/ 4 w 4"/>
                  <a:gd name="T1" fmla="*/ 0 h 4"/>
                  <a:gd name="T2" fmla="*/ 2 w 4"/>
                  <a:gd name="T3" fmla="*/ 2 h 4"/>
                  <a:gd name="T4" fmla="*/ 0 w 4"/>
                  <a:gd name="T5" fmla="*/ 2 h 4"/>
                  <a:gd name="T6" fmla="*/ 0 w 4"/>
                  <a:gd name="T7" fmla="*/ 4 h 4"/>
                  <a:gd name="T8" fmla="*/ 2 w 4"/>
                  <a:gd name="T9" fmla="*/ 4 h 4"/>
                  <a:gd name="T10" fmla="*/ 4 w 4"/>
                  <a:gd name="T11" fmla="*/ 4 h 4"/>
                  <a:gd name="T12" fmla="*/ 4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0"/>
                    </a:moveTo>
                    <a:lnTo>
                      <a:pt x="2" y="2"/>
                    </a:lnTo>
                    <a:lnTo>
                      <a:pt x="0" y="2"/>
                    </a:lnTo>
                    <a:lnTo>
                      <a:pt x="0" y="4"/>
                    </a:lnTo>
                    <a:lnTo>
                      <a:pt x="2" y="4"/>
                    </a:lnTo>
                    <a:lnTo>
                      <a:pt x="4" y="4"/>
                    </a:lnTo>
                    <a:lnTo>
                      <a:pt x="4" y="0"/>
                    </a:lnTo>
                    <a:close/>
                  </a:path>
                </a:pathLst>
              </a:custGeom>
              <a:solidFill>
                <a:srgbClr val="0071B4">
                  <a:alpha val="34901"/>
                </a:srgbClr>
              </a:solidFill>
              <a:ln w="9525">
                <a:noFill/>
                <a:round/>
                <a:headEnd/>
                <a:tailEnd/>
              </a:ln>
            </p:spPr>
            <p:txBody>
              <a:bodyPr/>
              <a:lstStyle/>
              <a:p>
                <a:endParaRPr lang="en-US"/>
              </a:p>
            </p:txBody>
          </p:sp>
          <p:sp>
            <p:nvSpPr>
              <p:cNvPr id="14064" name="Freeform 117"/>
              <p:cNvSpPr>
                <a:spLocks/>
              </p:cNvSpPr>
              <p:nvPr/>
            </p:nvSpPr>
            <p:spPr bwMode="auto">
              <a:xfrm>
                <a:off x="2894" y="2516"/>
                <a:ext cx="6" cy="4"/>
              </a:xfrm>
              <a:custGeom>
                <a:avLst/>
                <a:gdLst>
                  <a:gd name="T0" fmla="*/ 4 w 6"/>
                  <a:gd name="T1" fmla="*/ 4 h 4"/>
                  <a:gd name="T2" fmla="*/ 6 w 6"/>
                  <a:gd name="T3" fmla="*/ 4 h 4"/>
                  <a:gd name="T4" fmla="*/ 6 w 6"/>
                  <a:gd name="T5" fmla="*/ 2 h 4"/>
                  <a:gd name="T6" fmla="*/ 4 w 6"/>
                  <a:gd name="T7" fmla="*/ 2 h 4"/>
                  <a:gd name="T8" fmla="*/ 4 w 6"/>
                  <a:gd name="T9" fmla="*/ 0 h 4"/>
                  <a:gd name="T10" fmla="*/ 4 w 6"/>
                  <a:gd name="T11" fmla="*/ 0 h 4"/>
                  <a:gd name="T12" fmla="*/ 0 w 6"/>
                  <a:gd name="T13" fmla="*/ 0 h 4"/>
                  <a:gd name="T14" fmla="*/ 0 w 6"/>
                  <a:gd name="T15" fmla="*/ 2 h 4"/>
                  <a:gd name="T16" fmla="*/ 2 w 6"/>
                  <a:gd name="T17" fmla="*/ 4 h 4"/>
                  <a:gd name="T18" fmla="*/ 4 w 6"/>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4" y="4"/>
                    </a:moveTo>
                    <a:lnTo>
                      <a:pt x="6" y="4"/>
                    </a:lnTo>
                    <a:lnTo>
                      <a:pt x="6" y="2"/>
                    </a:lnTo>
                    <a:lnTo>
                      <a:pt x="4" y="2"/>
                    </a:lnTo>
                    <a:lnTo>
                      <a:pt x="4" y="0"/>
                    </a:lnTo>
                    <a:lnTo>
                      <a:pt x="0" y="0"/>
                    </a:lnTo>
                    <a:lnTo>
                      <a:pt x="0" y="2"/>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4065" name="Freeform 118"/>
              <p:cNvSpPr>
                <a:spLocks/>
              </p:cNvSpPr>
              <p:nvPr/>
            </p:nvSpPr>
            <p:spPr bwMode="auto">
              <a:xfrm>
                <a:off x="3201" y="2542"/>
                <a:ext cx="4" cy="8"/>
              </a:xfrm>
              <a:custGeom>
                <a:avLst/>
                <a:gdLst>
                  <a:gd name="T0" fmla="*/ 0 w 4"/>
                  <a:gd name="T1" fmla="*/ 8 h 8"/>
                  <a:gd name="T2" fmla="*/ 0 w 4"/>
                  <a:gd name="T3" fmla="*/ 8 h 8"/>
                  <a:gd name="T4" fmla="*/ 2 w 4"/>
                  <a:gd name="T5" fmla="*/ 6 h 8"/>
                  <a:gd name="T6" fmla="*/ 4 w 4"/>
                  <a:gd name="T7" fmla="*/ 2 h 8"/>
                  <a:gd name="T8" fmla="*/ 2 w 4"/>
                  <a:gd name="T9" fmla="*/ 0 h 8"/>
                  <a:gd name="T10" fmla="*/ 0 w 4"/>
                  <a:gd name="T11" fmla="*/ 0 h 8"/>
                  <a:gd name="T12" fmla="*/ 0 w 4"/>
                  <a:gd name="T13" fmla="*/ 2 h 8"/>
                  <a:gd name="T14" fmla="*/ 2 w 4"/>
                  <a:gd name="T15" fmla="*/ 4 h 8"/>
                  <a:gd name="T16" fmla="*/ 0 w 4"/>
                  <a:gd name="T17" fmla="*/ 6 h 8"/>
                  <a:gd name="T18" fmla="*/ 0 w 4"/>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8"/>
                  <a:gd name="T32" fmla="*/ 4 w 4"/>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8">
                    <a:moveTo>
                      <a:pt x="0" y="8"/>
                    </a:moveTo>
                    <a:lnTo>
                      <a:pt x="0" y="8"/>
                    </a:lnTo>
                    <a:lnTo>
                      <a:pt x="2" y="6"/>
                    </a:lnTo>
                    <a:lnTo>
                      <a:pt x="4" y="2"/>
                    </a:lnTo>
                    <a:lnTo>
                      <a:pt x="2" y="0"/>
                    </a:lnTo>
                    <a:lnTo>
                      <a:pt x="0" y="0"/>
                    </a:lnTo>
                    <a:lnTo>
                      <a:pt x="0" y="2"/>
                    </a:lnTo>
                    <a:lnTo>
                      <a:pt x="2" y="4"/>
                    </a:lnTo>
                    <a:lnTo>
                      <a:pt x="0" y="6"/>
                    </a:lnTo>
                    <a:lnTo>
                      <a:pt x="0" y="8"/>
                    </a:lnTo>
                    <a:close/>
                  </a:path>
                </a:pathLst>
              </a:custGeom>
              <a:solidFill>
                <a:srgbClr val="0071B4">
                  <a:alpha val="34901"/>
                </a:srgbClr>
              </a:solidFill>
              <a:ln w="9525">
                <a:noFill/>
                <a:round/>
                <a:headEnd/>
                <a:tailEnd/>
              </a:ln>
            </p:spPr>
            <p:txBody>
              <a:bodyPr/>
              <a:lstStyle/>
              <a:p>
                <a:endParaRPr lang="en-US"/>
              </a:p>
            </p:txBody>
          </p:sp>
          <p:sp>
            <p:nvSpPr>
              <p:cNvPr id="14066" name="Freeform 119"/>
              <p:cNvSpPr>
                <a:spLocks/>
              </p:cNvSpPr>
              <p:nvPr/>
            </p:nvSpPr>
            <p:spPr bwMode="auto">
              <a:xfrm>
                <a:off x="3201" y="2528"/>
                <a:ext cx="10" cy="8"/>
              </a:xfrm>
              <a:custGeom>
                <a:avLst/>
                <a:gdLst>
                  <a:gd name="T0" fmla="*/ 6 w 10"/>
                  <a:gd name="T1" fmla="*/ 8 h 8"/>
                  <a:gd name="T2" fmla="*/ 8 w 10"/>
                  <a:gd name="T3" fmla="*/ 6 h 8"/>
                  <a:gd name="T4" fmla="*/ 8 w 10"/>
                  <a:gd name="T5" fmla="*/ 6 h 8"/>
                  <a:gd name="T6" fmla="*/ 8 w 10"/>
                  <a:gd name="T7" fmla="*/ 6 h 8"/>
                  <a:gd name="T8" fmla="*/ 10 w 10"/>
                  <a:gd name="T9" fmla="*/ 6 h 8"/>
                  <a:gd name="T10" fmla="*/ 6 w 10"/>
                  <a:gd name="T11" fmla="*/ 0 h 8"/>
                  <a:gd name="T12" fmla="*/ 0 w 10"/>
                  <a:gd name="T13" fmla="*/ 2 h 8"/>
                  <a:gd name="T14" fmla="*/ 0 w 10"/>
                  <a:gd name="T15" fmla="*/ 6 h 8"/>
                  <a:gd name="T16" fmla="*/ 2 w 10"/>
                  <a:gd name="T17" fmla="*/ 6 h 8"/>
                  <a:gd name="T18" fmla="*/ 4 w 10"/>
                  <a:gd name="T19" fmla="*/ 4 h 8"/>
                  <a:gd name="T20" fmla="*/ 4 w 10"/>
                  <a:gd name="T21" fmla="*/ 4 h 8"/>
                  <a:gd name="T22" fmla="*/ 4 w 10"/>
                  <a:gd name="T23" fmla="*/ 6 h 8"/>
                  <a:gd name="T24" fmla="*/ 6 w 10"/>
                  <a:gd name="T25" fmla="*/ 8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8"/>
                  <a:gd name="T41" fmla="*/ 10 w 10"/>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8">
                    <a:moveTo>
                      <a:pt x="6" y="8"/>
                    </a:moveTo>
                    <a:lnTo>
                      <a:pt x="8" y="6"/>
                    </a:lnTo>
                    <a:lnTo>
                      <a:pt x="10" y="6"/>
                    </a:lnTo>
                    <a:lnTo>
                      <a:pt x="6" y="0"/>
                    </a:lnTo>
                    <a:lnTo>
                      <a:pt x="0" y="2"/>
                    </a:lnTo>
                    <a:lnTo>
                      <a:pt x="0" y="6"/>
                    </a:lnTo>
                    <a:lnTo>
                      <a:pt x="2" y="6"/>
                    </a:lnTo>
                    <a:lnTo>
                      <a:pt x="4" y="4"/>
                    </a:lnTo>
                    <a:lnTo>
                      <a:pt x="4" y="6"/>
                    </a:lnTo>
                    <a:lnTo>
                      <a:pt x="6" y="8"/>
                    </a:lnTo>
                    <a:close/>
                  </a:path>
                </a:pathLst>
              </a:custGeom>
              <a:solidFill>
                <a:srgbClr val="0071B4">
                  <a:alpha val="34901"/>
                </a:srgbClr>
              </a:solidFill>
              <a:ln w="9525">
                <a:noFill/>
                <a:round/>
                <a:headEnd/>
                <a:tailEnd/>
              </a:ln>
            </p:spPr>
            <p:txBody>
              <a:bodyPr/>
              <a:lstStyle/>
              <a:p>
                <a:endParaRPr lang="en-US"/>
              </a:p>
            </p:txBody>
          </p:sp>
          <p:sp>
            <p:nvSpPr>
              <p:cNvPr id="14067" name="Freeform 120"/>
              <p:cNvSpPr>
                <a:spLocks/>
              </p:cNvSpPr>
              <p:nvPr/>
            </p:nvSpPr>
            <p:spPr bwMode="auto">
              <a:xfrm>
                <a:off x="3227" y="2581"/>
                <a:ext cx="7" cy="8"/>
              </a:xfrm>
              <a:custGeom>
                <a:avLst/>
                <a:gdLst>
                  <a:gd name="T0" fmla="*/ 5 w 7"/>
                  <a:gd name="T1" fmla="*/ 6 h 8"/>
                  <a:gd name="T2" fmla="*/ 5 w 7"/>
                  <a:gd name="T3" fmla="*/ 4 h 8"/>
                  <a:gd name="T4" fmla="*/ 7 w 7"/>
                  <a:gd name="T5" fmla="*/ 2 h 8"/>
                  <a:gd name="T6" fmla="*/ 7 w 7"/>
                  <a:gd name="T7" fmla="*/ 0 h 8"/>
                  <a:gd name="T8" fmla="*/ 3 w 7"/>
                  <a:gd name="T9" fmla="*/ 0 h 8"/>
                  <a:gd name="T10" fmla="*/ 0 w 7"/>
                  <a:gd name="T11" fmla="*/ 4 h 8"/>
                  <a:gd name="T12" fmla="*/ 0 w 7"/>
                  <a:gd name="T13" fmla="*/ 6 h 8"/>
                  <a:gd name="T14" fmla="*/ 0 w 7"/>
                  <a:gd name="T15" fmla="*/ 8 h 8"/>
                  <a:gd name="T16" fmla="*/ 3 w 7"/>
                  <a:gd name="T17" fmla="*/ 6 h 8"/>
                  <a:gd name="T18" fmla="*/ 5 w 7"/>
                  <a:gd name="T19" fmla="*/ 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8"/>
                  <a:gd name="T32" fmla="*/ 7 w 7"/>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8">
                    <a:moveTo>
                      <a:pt x="5" y="6"/>
                    </a:moveTo>
                    <a:lnTo>
                      <a:pt x="5" y="4"/>
                    </a:lnTo>
                    <a:lnTo>
                      <a:pt x="7" y="2"/>
                    </a:lnTo>
                    <a:lnTo>
                      <a:pt x="7" y="0"/>
                    </a:lnTo>
                    <a:lnTo>
                      <a:pt x="3" y="0"/>
                    </a:lnTo>
                    <a:lnTo>
                      <a:pt x="0" y="4"/>
                    </a:lnTo>
                    <a:lnTo>
                      <a:pt x="0" y="6"/>
                    </a:lnTo>
                    <a:lnTo>
                      <a:pt x="0" y="8"/>
                    </a:lnTo>
                    <a:lnTo>
                      <a:pt x="3" y="6"/>
                    </a:lnTo>
                    <a:lnTo>
                      <a:pt x="5" y="6"/>
                    </a:lnTo>
                    <a:close/>
                  </a:path>
                </a:pathLst>
              </a:custGeom>
              <a:solidFill>
                <a:srgbClr val="0071B4">
                  <a:alpha val="34901"/>
                </a:srgbClr>
              </a:solidFill>
              <a:ln w="9525">
                <a:noFill/>
                <a:round/>
                <a:headEnd/>
                <a:tailEnd/>
              </a:ln>
            </p:spPr>
            <p:txBody>
              <a:bodyPr/>
              <a:lstStyle/>
              <a:p>
                <a:endParaRPr lang="en-US"/>
              </a:p>
            </p:txBody>
          </p:sp>
          <p:sp>
            <p:nvSpPr>
              <p:cNvPr id="14068" name="Freeform 121"/>
              <p:cNvSpPr>
                <a:spLocks/>
              </p:cNvSpPr>
              <p:nvPr/>
            </p:nvSpPr>
            <p:spPr bwMode="auto">
              <a:xfrm>
                <a:off x="2986" y="2623"/>
                <a:ext cx="4" cy="4"/>
              </a:xfrm>
              <a:custGeom>
                <a:avLst/>
                <a:gdLst>
                  <a:gd name="T0" fmla="*/ 0 w 4"/>
                  <a:gd name="T1" fmla="*/ 2 h 4"/>
                  <a:gd name="T2" fmla="*/ 2 w 4"/>
                  <a:gd name="T3" fmla="*/ 4 h 4"/>
                  <a:gd name="T4" fmla="*/ 4 w 4"/>
                  <a:gd name="T5" fmla="*/ 4 h 4"/>
                  <a:gd name="T6" fmla="*/ 4 w 4"/>
                  <a:gd name="T7" fmla="*/ 2 h 4"/>
                  <a:gd name="T8" fmla="*/ 4 w 4"/>
                  <a:gd name="T9" fmla="*/ 0 h 4"/>
                  <a:gd name="T10" fmla="*/ 2 w 4"/>
                  <a:gd name="T11" fmla="*/ 0 h 4"/>
                  <a:gd name="T12" fmla="*/ 0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2"/>
                    </a:moveTo>
                    <a:lnTo>
                      <a:pt x="2" y="4"/>
                    </a:lnTo>
                    <a:lnTo>
                      <a:pt x="4" y="4"/>
                    </a:lnTo>
                    <a:lnTo>
                      <a:pt x="4" y="2"/>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069" name="Freeform 122"/>
              <p:cNvSpPr>
                <a:spLocks/>
              </p:cNvSpPr>
              <p:nvPr/>
            </p:nvSpPr>
            <p:spPr bwMode="auto">
              <a:xfrm>
                <a:off x="2954" y="2494"/>
                <a:ext cx="20" cy="44"/>
              </a:xfrm>
              <a:custGeom>
                <a:avLst/>
                <a:gdLst>
                  <a:gd name="T0" fmla="*/ 2 w 20"/>
                  <a:gd name="T1" fmla="*/ 8 h 44"/>
                  <a:gd name="T2" fmla="*/ 0 w 20"/>
                  <a:gd name="T3" fmla="*/ 6 h 44"/>
                  <a:gd name="T4" fmla="*/ 0 w 20"/>
                  <a:gd name="T5" fmla="*/ 6 h 44"/>
                  <a:gd name="T6" fmla="*/ 0 w 20"/>
                  <a:gd name="T7" fmla="*/ 12 h 44"/>
                  <a:gd name="T8" fmla="*/ 0 w 20"/>
                  <a:gd name="T9" fmla="*/ 14 h 44"/>
                  <a:gd name="T10" fmla="*/ 2 w 20"/>
                  <a:gd name="T11" fmla="*/ 14 h 44"/>
                  <a:gd name="T12" fmla="*/ 2 w 20"/>
                  <a:gd name="T13" fmla="*/ 14 h 44"/>
                  <a:gd name="T14" fmla="*/ 4 w 20"/>
                  <a:gd name="T15" fmla="*/ 24 h 44"/>
                  <a:gd name="T16" fmla="*/ 4 w 20"/>
                  <a:gd name="T17" fmla="*/ 26 h 44"/>
                  <a:gd name="T18" fmla="*/ 4 w 20"/>
                  <a:gd name="T19" fmla="*/ 26 h 44"/>
                  <a:gd name="T20" fmla="*/ 4 w 20"/>
                  <a:gd name="T21" fmla="*/ 28 h 44"/>
                  <a:gd name="T22" fmla="*/ 2 w 20"/>
                  <a:gd name="T23" fmla="*/ 32 h 44"/>
                  <a:gd name="T24" fmla="*/ 4 w 20"/>
                  <a:gd name="T25" fmla="*/ 34 h 44"/>
                  <a:gd name="T26" fmla="*/ 2 w 20"/>
                  <a:gd name="T27" fmla="*/ 36 h 44"/>
                  <a:gd name="T28" fmla="*/ 4 w 20"/>
                  <a:gd name="T29" fmla="*/ 38 h 44"/>
                  <a:gd name="T30" fmla="*/ 8 w 20"/>
                  <a:gd name="T31" fmla="*/ 44 h 44"/>
                  <a:gd name="T32" fmla="*/ 10 w 20"/>
                  <a:gd name="T33" fmla="*/ 44 h 44"/>
                  <a:gd name="T34" fmla="*/ 12 w 20"/>
                  <a:gd name="T35" fmla="*/ 42 h 44"/>
                  <a:gd name="T36" fmla="*/ 12 w 20"/>
                  <a:gd name="T37" fmla="*/ 40 h 44"/>
                  <a:gd name="T38" fmla="*/ 14 w 20"/>
                  <a:gd name="T39" fmla="*/ 38 h 44"/>
                  <a:gd name="T40" fmla="*/ 18 w 20"/>
                  <a:gd name="T41" fmla="*/ 38 h 44"/>
                  <a:gd name="T42" fmla="*/ 18 w 20"/>
                  <a:gd name="T43" fmla="*/ 38 h 44"/>
                  <a:gd name="T44" fmla="*/ 20 w 20"/>
                  <a:gd name="T45" fmla="*/ 36 h 44"/>
                  <a:gd name="T46" fmla="*/ 20 w 20"/>
                  <a:gd name="T47" fmla="*/ 34 h 44"/>
                  <a:gd name="T48" fmla="*/ 20 w 20"/>
                  <a:gd name="T49" fmla="*/ 10 h 44"/>
                  <a:gd name="T50" fmla="*/ 18 w 20"/>
                  <a:gd name="T51" fmla="*/ 2 h 44"/>
                  <a:gd name="T52" fmla="*/ 16 w 20"/>
                  <a:gd name="T53" fmla="*/ 2 h 44"/>
                  <a:gd name="T54" fmla="*/ 16 w 20"/>
                  <a:gd name="T55" fmla="*/ 0 h 44"/>
                  <a:gd name="T56" fmla="*/ 12 w 20"/>
                  <a:gd name="T57" fmla="*/ 0 h 44"/>
                  <a:gd name="T58" fmla="*/ 12 w 20"/>
                  <a:gd name="T59" fmla="*/ 2 h 44"/>
                  <a:gd name="T60" fmla="*/ 10 w 20"/>
                  <a:gd name="T61" fmla="*/ 2 h 44"/>
                  <a:gd name="T62" fmla="*/ 4 w 20"/>
                  <a:gd name="T63" fmla="*/ 8 h 44"/>
                  <a:gd name="T64" fmla="*/ 2 w 20"/>
                  <a:gd name="T65" fmla="*/ 8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4"/>
                  <a:gd name="T101" fmla="*/ 20 w 20"/>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4">
                    <a:moveTo>
                      <a:pt x="2" y="8"/>
                    </a:moveTo>
                    <a:lnTo>
                      <a:pt x="0" y="6"/>
                    </a:lnTo>
                    <a:lnTo>
                      <a:pt x="0" y="12"/>
                    </a:lnTo>
                    <a:lnTo>
                      <a:pt x="0" y="14"/>
                    </a:lnTo>
                    <a:lnTo>
                      <a:pt x="2" y="14"/>
                    </a:lnTo>
                    <a:lnTo>
                      <a:pt x="4" y="24"/>
                    </a:lnTo>
                    <a:lnTo>
                      <a:pt x="4" y="26"/>
                    </a:lnTo>
                    <a:lnTo>
                      <a:pt x="4" y="28"/>
                    </a:lnTo>
                    <a:lnTo>
                      <a:pt x="2" y="32"/>
                    </a:lnTo>
                    <a:lnTo>
                      <a:pt x="4" y="34"/>
                    </a:lnTo>
                    <a:lnTo>
                      <a:pt x="2" y="36"/>
                    </a:lnTo>
                    <a:lnTo>
                      <a:pt x="4" y="38"/>
                    </a:lnTo>
                    <a:lnTo>
                      <a:pt x="8" y="44"/>
                    </a:lnTo>
                    <a:lnTo>
                      <a:pt x="10" y="44"/>
                    </a:lnTo>
                    <a:lnTo>
                      <a:pt x="12" y="42"/>
                    </a:lnTo>
                    <a:lnTo>
                      <a:pt x="12" y="40"/>
                    </a:lnTo>
                    <a:lnTo>
                      <a:pt x="14" y="38"/>
                    </a:lnTo>
                    <a:lnTo>
                      <a:pt x="18" y="38"/>
                    </a:lnTo>
                    <a:lnTo>
                      <a:pt x="20" y="36"/>
                    </a:lnTo>
                    <a:lnTo>
                      <a:pt x="20" y="34"/>
                    </a:lnTo>
                    <a:lnTo>
                      <a:pt x="20" y="10"/>
                    </a:lnTo>
                    <a:lnTo>
                      <a:pt x="18" y="2"/>
                    </a:lnTo>
                    <a:lnTo>
                      <a:pt x="16" y="2"/>
                    </a:lnTo>
                    <a:lnTo>
                      <a:pt x="16" y="0"/>
                    </a:lnTo>
                    <a:lnTo>
                      <a:pt x="12" y="0"/>
                    </a:lnTo>
                    <a:lnTo>
                      <a:pt x="12" y="2"/>
                    </a:lnTo>
                    <a:lnTo>
                      <a:pt x="10" y="2"/>
                    </a:lnTo>
                    <a:lnTo>
                      <a:pt x="4" y="8"/>
                    </a:lnTo>
                    <a:lnTo>
                      <a:pt x="2" y="8"/>
                    </a:lnTo>
                    <a:close/>
                  </a:path>
                </a:pathLst>
              </a:custGeom>
              <a:solidFill>
                <a:srgbClr val="0071B4">
                  <a:alpha val="34901"/>
                </a:srgbClr>
              </a:solidFill>
              <a:ln w="9525">
                <a:noFill/>
                <a:round/>
                <a:headEnd/>
                <a:tailEnd/>
              </a:ln>
            </p:spPr>
            <p:txBody>
              <a:bodyPr/>
              <a:lstStyle/>
              <a:p>
                <a:endParaRPr lang="en-US"/>
              </a:p>
            </p:txBody>
          </p:sp>
          <p:sp>
            <p:nvSpPr>
              <p:cNvPr id="14070" name="Freeform 123"/>
              <p:cNvSpPr>
                <a:spLocks/>
              </p:cNvSpPr>
              <p:nvPr/>
            </p:nvSpPr>
            <p:spPr bwMode="auto">
              <a:xfrm>
                <a:off x="2990" y="2623"/>
                <a:ext cx="0" cy="2"/>
              </a:xfrm>
              <a:custGeom>
                <a:avLst/>
                <a:gdLst>
                  <a:gd name="T0" fmla="*/ 0 h 2"/>
                  <a:gd name="T1" fmla="*/ 0 h 2"/>
                  <a:gd name="T2" fmla="*/ 2 h 2"/>
                  <a:gd name="T3" fmla="*/ 0 h 2"/>
                  <a:gd name="T4" fmla="*/ 0 60000 65536"/>
                  <a:gd name="T5" fmla="*/ 0 60000 65536"/>
                  <a:gd name="T6" fmla="*/ 0 60000 65536"/>
                  <a:gd name="T7" fmla="*/ 0 60000 65536"/>
                  <a:gd name="T8" fmla="*/ 0 h 2"/>
                  <a:gd name="T9" fmla="*/ 2 h 2"/>
                </a:gdLst>
                <a:ahLst/>
                <a:cxnLst>
                  <a:cxn ang="T4">
                    <a:pos x="0" y="T0"/>
                  </a:cxn>
                  <a:cxn ang="T5">
                    <a:pos x="0" y="T1"/>
                  </a:cxn>
                  <a:cxn ang="T6">
                    <a:pos x="0" y="T2"/>
                  </a:cxn>
                  <a:cxn ang="T7">
                    <a:pos x="0" y="T3"/>
                  </a:cxn>
                </a:cxnLst>
                <a:rect l="0" t="T8" r="0" b="T9"/>
                <a:pathLst>
                  <a:path h="2">
                    <a:moveTo>
                      <a:pt x="0" y="0"/>
                    </a:moveTo>
                    <a:lnTo>
                      <a:pt x="0" y="0"/>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071" name="Freeform 124"/>
              <p:cNvSpPr>
                <a:spLocks/>
              </p:cNvSpPr>
              <p:nvPr/>
            </p:nvSpPr>
            <p:spPr bwMode="auto">
              <a:xfrm>
                <a:off x="2960" y="2462"/>
                <a:ext cx="12" cy="30"/>
              </a:xfrm>
              <a:custGeom>
                <a:avLst/>
                <a:gdLst>
                  <a:gd name="T0" fmla="*/ 4 w 12"/>
                  <a:gd name="T1" fmla="*/ 28 h 30"/>
                  <a:gd name="T2" fmla="*/ 6 w 12"/>
                  <a:gd name="T3" fmla="*/ 28 h 30"/>
                  <a:gd name="T4" fmla="*/ 6 w 12"/>
                  <a:gd name="T5" fmla="*/ 28 h 30"/>
                  <a:gd name="T6" fmla="*/ 8 w 12"/>
                  <a:gd name="T7" fmla="*/ 30 h 30"/>
                  <a:gd name="T8" fmla="*/ 12 w 12"/>
                  <a:gd name="T9" fmla="*/ 14 h 30"/>
                  <a:gd name="T10" fmla="*/ 10 w 12"/>
                  <a:gd name="T11" fmla="*/ 0 h 30"/>
                  <a:gd name="T12" fmla="*/ 10 w 12"/>
                  <a:gd name="T13" fmla="*/ 0 h 30"/>
                  <a:gd name="T14" fmla="*/ 10 w 12"/>
                  <a:gd name="T15" fmla="*/ 2 h 30"/>
                  <a:gd name="T16" fmla="*/ 8 w 12"/>
                  <a:gd name="T17" fmla="*/ 4 h 30"/>
                  <a:gd name="T18" fmla="*/ 6 w 12"/>
                  <a:gd name="T19" fmla="*/ 4 h 30"/>
                  <a:gd name="T20" fmla="*/ 2 w 12"/>
                  <a:gd name="T21" fmla="*/ 8 h 30"/>
                  <a:gd name="T22" fmla="*/ 0 w 12"/>
                  <a:gd name="T23" fmla="*/ 8 h 30"/>
                  <a:gd name="T24" fmla="*/ 0 w 12"/>
                  <a:gd name="T25" fmla="*/ 10 h 30"/>
                  <a:gd name="T26" fmla="*/ 0 w 12"/>
                  <a:gd name="T27" fmla="*/ 14 h 30"/>
                  <a:gd name="T28" fmla="*/ 0 w 12"/>
                  <a:gd name="T29" fmla="*/ 16 h 30"/>
                  <a:gd name="T30" fmla="*/ 2 w 12"/>
                  <a:gd name="T31" fmla="*/ 22 h 30"/>
                  <a:gd name="T32" fmla="*/ 2 w 12"/>
                  <a:gd name="T33" fmla="*/ 24 h 30"/>
                  <a:gd name="T34" fmla="*/ 2 w 12"/>
                  <a:gd name="T35" fmla="*/ 26 h 30"/>
                  <a:gd name="T36" fmla="*/ 4 w 12"/>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30"/>
                  <a:gd name="T59" fmla="*/ 12 w 12"/>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30">
                    <a:moveTo>
                      <a:pt x="4" y="28"/>
                    </a:moveTo>
                    <a:lnTo>
                      <a:pt x="6" y="28"/>
                    </a:lnTo>
                    <a:lnTo>
                      <a:pt x="8" y="30"/>
                    </a:lnTo>
                    <a:lnTo>
                      <a:pt x="12" y="14"/>
                    </a:lnTo>
                    <a:lnTo>
                      <a:pt x="10" y="0"/>
                    </a:lnTo>
                    <a:lnTo>
                      <a:pt x="10" y="2"/>
                    </a:lnTo>
                    <a:lnTo>
                      <a:pt x="8" y="4"/>
                    </a:lnTo>
                    <a:lnTo>
                      <a:pt x="6" y="4"/>
                    </a:lnTo>
                    <a:lnTo>
                      <a:pt x="2" y="8"/>
                    </a:lnTo>
                    <a:lnTo>
                      <a:pt x="0" y="8"/>
                    </a:lnTo>
                    <a:lnTo>
                      <a:pt x="0" y="10"/>
                    </a:lnTo>
                    <a:lnTo>
                      <a:pt x="0" y="14"/>
                    </a:lnTo>
                    <a:lnTo>
                      <a:pt x="0" y="16"/>
                    </a:lnTo>
                    <a:lnTo>
                      <a:pt x="2" y="22"/>
                    </a:lnTo>
                    <a:lnTo>
                      <a:pt x="2" y="24"/>
                    </a:lnTo>
                    <a:lnTo>
                      <a:pt x="2" y="26"/>
                    </a:lnTo>
                    <a:lnTo>
                      <a:pt x="4" y="28"/>
                    </a:lnTo>
                    <a:close/>
                  </a:path>
                </a:pathLst>
              </a:custGeom>
              <a:solidFill>
                <a:srgbClr val="0071B4">
                  <a:alpha val="34901"/>
                </a:srgbClr>
              </a:solidFill>
              <a:ln w="9525">
                <a:noFill/>
                <a:round/>
                <a:headEnd/>
                <a:tailEnd/>
              </a:ln>
            </p:spPr>
            <p:txBody>
              <a:bodyPr/>
              <a:lstStyle/>
              <a:p>
                <a:endParaRPr lang="en-US"/>
              </a:p>
            </p:txBody>
          </p:sp>
          <p:sp>
            <p:nvSpPr>
              <p:cNvPr id="14072" name="Freeform 125"/>
              <p:cNvSpPr>
                <a:spLocks/>
              </p:cNvSpPr>
              <p:nvPr/>
            </p:nvSpPr>
            <p:spPr bwMode="auto">
              <a:xfrm>
                <a:off x="3113" y="2522"/>
                <a:ext cx="6" cy="8"/>
              </a:xfrm>
              <a:custGeom>
                <a:avLst/>
                <a:gdLst>
                  <a:gd name="T0" fmla="*/ 4 w 6"/>
                  <a:gd name="T1" fmla="*/ 8 h 8"/>
                  <a:gd name="T2" fmla="*/ 6 w 6"/>
                  <a:gd name="T3" fmla="*/ 6 h 8"/>
                  <a:gd name="T4" fmla="*/ 6 w 6"/>
                  <a:gd name="T5" fmla="*/ 6 h 8"/>
                  <a:gd name="T6" fmla="*/ 4 w 6"/>
                  <a:gd name="T7" fmla="*/ 2 h 8"/>
                  <a:gd name="T8" fmla="*/ 2 w 6"/>
                  <a:gd name="T9" fmla="*/ 0 h 8"/>
                  <a:gd name="T10" fmla="*/ 0 w 6"/>
                  <a:gd name="T11" fmla="*/ 0 h 8"/>
                  <a:gd name="T12" fmla="*/ 2 w 6"/>
                  <a:gd name="T13" fmla="*/ 6 h 8"/>
                  <a:gd name="T14" fmla="*/ 4 w 6"/>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8"/>
                  <a:gd name="T26" fmla="*/ 6 w 6"/>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8">
                    <a:moveTo>
                      <a:pt x="4" y="8"/>
                    </a:moveTo>
                    <a:lnTo>
                      <a:pt x="6" y="6"/>
                    </a:lnTo>
                    <a:lnTo>
                      <a:pt x="4" y="2"/>
                    </a:lnTo>
                    <a:lnTo>
                      <a:pt x="2" y="0"/>
                    </a:lnTo>
                    <a:lnTo>
                      <a:pt x="0" y="0"/>
                    </a:lnTo>
                    <a:lnTo>
                      <a:pt x="2" y="6"/>
                    </a:lnTo>
                    <a:lnTo>
                      <a:pt x="4" y="8"/>
                    </a:lnTo>
                    <a:close/>
                  </a:path>
                </a:pathLst>
              </a:custGeom>
              <a:solidFill>
                <a:srgbClr val="0071B4">
                  <a:alpha val="34901"/>
                </a:srgbClr>
              </a:solidFill>
              <a:ln w="9525">
                <a:noFill/>
                <a:round/>
                <a:headEnd/>
                <a:tailEnd/>
              </a:ln>
            </p:spPr>
            <p:txBody>
              <a:bodyPr/>
              <a:lstStyle/>
              <a:p>
                <a:endParaRPr lang="en-US"/>
              </a:p>
            </p:txBody>
          </p:sp>
          <p:sp>
            <p:nvSpPr>
              <p:cNvPr id="14073" name="Freeform 126"/>
              <p:cNvSpPr>
                <a:spLocks/>
              </p:cNvSpPr>
              <p:nvPr/>
            </p:nvSpPr>
            <p:spPr bwMode="auto">
              <a:xfrm>
                <a:off x="3039" y="2589"/>
                <a:ext cx="4" cy="2"/>
              </a:xfrm>
              <a:custGeom>
                <a:avLst/>
                <a:gdLst>
                  <a:gd name="T0" fmla="*/ 0 w 4"/>
                  <a:gd name="T1" fmla="*/ 0 h 2"/>
                  <a:gd name="T2" fmla="*/ 0 w 4"/>
                  <a:gd name="T3" fmla="*/ 0 h 2"/>
                  <a:gd name="T4" fmla="*/ 2 w 4"/>
                  <a:gd name="T5" fmla="*/ 2 h 2"/>
                  <a:gd name="T6" fmla="*/ 2 w 4"/>
                  <a:gd name="T7" fmla="*/ 2 h 2"/>
                  <a:gd name="T8" fmla="*/ 4 w 4"/>
                  <a:gd name="T9" fmla="*/ 2 h 2"/>
                  <a:gd name="T10" fmla="*/ 2 w 4"/>
                  <a:gd name="T11" fmla="*/ 0 h 2"/>
                  <a:gd name="T12" fmla="*/ 2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0"/>
                    </a:lnTo>
                    <a:lnTo>
                      <a:pt x="2" y="2"/>
                    </a:lnTo>
                    <a:lnTo>
                      <a:pt x="4"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074" name="Freeform 127"/>
              <p:cNvSpPr>
                <a:spLocks/>
              </p:cNvSpPr>
              <p:nvPr/>
            </p:nvSpPr>
            <p:spPr bwMode="auto">
              <a:xfrm>
                <a:off x="3123" y="2546"/>
                <a:ext cx="6" cy="6"/>
              </a:xfrm>
              <a:custGeom>
                <a:avLst/>
                <a:gdLst>
                  <a:gd name="T0" fmla="*/ 6 w 6"/>
                  <a:gd name="T1" fmla="*/ 6 h 6"/>
                  <a:gd name="T2" fmla="*/ 6 w 6"/>
                  <a:gd name="T3" fmla="*/ 4 h 6"/>
                  <a:gd name="T4" fmla="*/ 4 w 6"/>
                  <a:gd name="T5" fmla="*/ 4 h 6"/>
                  <a:gd name="T6" fmla="*/ 4 w 6"/>
                  <a:gd name="T7" fmla="*/ 0 h 6"/>
                  <a:gd name="T8" fmla="*/ 2 w 6"/>
                  <a:gd name="T9" fmla="*/ 2 h 6"/>
                  <a:gd name="T10" fmla="*/ 0 w 6"/>
                  <a:gd name="T11" fmla="*/ 4 h 6"/>
                  <a:gd name="T12" fmla="*/ 2 w 6"/>
                  <a:gd name="T13" fmla="*/ 6 h 6"/>
                  <a:gd name="T14" fmla="*/ 4 w 6"/>
                  <a:gd name="T15" fmla="*/ 6 h 6"/>
                  <a:gd name="T16" fmla="*/ 6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6" y="6"/>
                    </a:moveTo>
                    <a:lnTo>
                      <a:pt x="6" y="4"/>
                    </a:lnTo>
                    <a:lnTo>
                      <a:pt x="4" y="4"/>
                    </a:lnTo>
                    <a:lnTo>
                      <a:pt x="4" y="0"/>
                    </a:lnTo>
                    <a:lnTo>
                      <a:pt x="2" y="2"/>
                    </a:lnTo>
                    <a:lnTo>
                      <a:pt x="0" y="4"/>
                    </a:lnTo>
                    <a:lnTo>
                      <a:pt x="2" y="6"/>
                    </a:lnTo>
                    <a:lnTo>
                      <a:pt x="4" y="6"/>
                    </a:lnTo>
                    <a:lnTo>
                      <a:pt x="6" y="6"/>
                    </a:lnTo>
                    <a:close/>
                  </a:path>
                </a:pathLst>
              </a:custGeom>
              <a:solidFill>
                <a:srgbClr val="0071B4">
                  <a:alpha val="34901"/>
                </a:srgbClr>
              </a:solidFill>
              <a:ln w="9525">
                <a:noFill/>
                <a:round/>
                <a:headEnd/>
                <a:tailEnd/>
              </a:ln>
            </p:spPr>
            <p:txBody>
              <a:bodyPr/>
              <a:lstStyle/>
              <a:p>
                <a:endParaRPr lang="en-US"/>
              </a:p>
            </p:txBody>
          </p:sp>
          <p:sp>
            <p:nvSpPr>
              <p:cNvPr id="14075" name="Freeform 128"/>
              <p:cNvSpPr>
                <a:spLocks/>
              </p:cNvSpPr>
              <p:nvPr/>
            </p:nvSpPr>
            <p:spPr bwMode="auto">
              <a:xfrm>
                <a:off x="3055" y="2548"/>
                <a:ext cx="2" cy="0"/>
              </a:xfrm>
              <a:custGeom>
                <a:avLst/>
                <a:gdLst>
                  <a:gd name="T0" fmla="*/ 0 w 2"/>
                  <a:gd name="T1" fmla="*/ 0 w 2"/>
                  <a:gd name="T2" fmla="*/ 2 w 2"/>
                  <a:gd name="T3" fmla="*/ 0 w 2"/>
                  <a:gd name="T4" fmla="*/ 0 60000 65536"/>
                  <a:gd name="T5" fmla="*/ 0 60000 65536"/>
                  <a:gd name="T6" fmla="*/ 0 60000 65536"/>
                  <a:gd name="T7" fmla="*/ 0 60000 65536"/>
                  <a:gd name="T8" fmla="*/ 0 w 2"/>
                  <a:gd name="T9" fmla="*/ 2 w 2"/>
                </a:gdLst>
                <a:ahLst/>
                <a:cxnLst>
                  <a:cxn ang="T4">
                    <a:pos x="T0" y="0"/>
                  </a:cxn>
                  <a:cxn ang="T5">
                    <a:pos x="T1" y="0"/>
                  </a:cxn>
                  <a:cxn ang="T6">
                    <a:pos x="T2" y="0"/>
                  </a:cxn>
                  <a:cxn ang="T7">
                    <a:pos x="T3" y="0"/>
                  </a:cxn>
                </a:cxnLst>
                <a:rect l="T8" t="0" r="T9" b="0"/>
                <a:pathLst>
                  <a:path w="2">
                    <a:moveTo>
                      <a:pt x="0" y="0"/>
                    </a:moveTo>
                    <a:lnTo>
                      <a:pt x="0"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076" name="Freeform 129"/>
              <p:cNvSpPr>
                <a:spLocks/>
              </p:cNvSpPr>
              <p:nvPr/>
            </p:nvSpPr>
            <p:spPr bwMode="auto">
              <a:xfrm>
                <a:off x="3013" y="2548"/>
                <a:ext cx="42" cy="27"/>
              </a:xfrm>
              <a:custGeom>
                <a:avLst/>
                <a:gdLst>
                  <a:gd name="T0" fmla="*/ 38 w 42"/>
                  <a:gd name="T1" fmla="*/ 2 h 27"/>
                  <a:gd name="T2" fmla="*/ 38 w 42"/>
                  <a:gd name="T3" fmla="*/ 2 h 27"/>
                  <a:gd name="T4" fmla="*/ 32 w 42"/>
                  <a:gd name="T5" fmla="*/ 2 h 27"/>
                  <a:gd name="T6" fmla="*/ 28 w 42"/>
                  <a:gd name="T7" fmla="*/ 4 h 27"/>
                  <a:gd name="T8" fmla="*/ 16 w 42"/>
                  <a:gd name="T9" fmla="*/ 6 h 27"/>
                  <a:gd name="T10" fmla="*/ 16 w 42"/>
                  <a:gd name="T11" fmla="*/ 4 h 27"/>
                  <a:gd name="T12" fmla="*/ 10 w 42"/>
                  <a:gd name="T13" fmla="*/ 2 h 27"/>
                  <a:gd name="T14" fmla="*/ 6 w 42"/>
                  <a:gd name="T15" fmla="*/ 4 h 27"/>
                  <a:gd name="T16" fmla="*/ 4 w 42"/>
                  <a:gd name="T17" fmla="*/ 4 h 27"/>
                  <a:gd name="T18" fmla="*/ 2 w 42"/>
                  <a:gd name="T19" fmla="*/ 2 h 27"/>
                  <a:gd name="T20" fmla="*/ 2 w 42"/>
                  <a:gd name="T21" fmla="*/ 2 h 27"/>
                  <a:gd name="T22" fmla="*/ 0 w 42"/>
                  <a:gd name="T23" fmla="*/ 4 h 27"/>
                  <a:gd name="T24" fmla="*/ 0 w 42"/>
                  <a:gd name="T25" fmla="*/ 6 h 27"/>
                  <a:gd name="T26" fmla="*/ 0 w 42"/>
                  <a:gd name="T27" fmla="*/ 10 h 27"/>
                  <a:gd name="T28" fmla="*/ 2 w 42"/>
                  <a:gd name="T29" fmla="*/ 12 h 27"/>
                  <a:gd name="T30" fmla="*/ 10 w 42"/>
                  <a:gd name="T31" fmla="*/ 14 h 27"/>
                  <a:gd name="T32" fmla="*/ 18 w 42"/>
                  <a:gd name="T33" fmla="*/ 20 h 27"/>
                  <a:gd name="T34" fmla="*/ 24 w 42"/>
                  <a:gd name="T35" fmla="*/ 22 h 27"/>
                  <a:gd name="T36" fmla="*/ 30 w 42"/>
                  <a:gd name="T37" fmla="*/ 27 h 27"/>
                  <a:gd name="T38" fmla="*/ 36 w 42"/>
                  <a:gd name="T39" fmla="*/ 27 h 27"/>
                  <a:gd name="T40" fmla="*/ 38 w 42"/>
                  <a:gd name="T41" fmla="*/ 22 h 27"/>
                  <a:gd name="T42" fmla="*/ 38 w 42"/>
                  <a:gd name="T43" fmla="*/ 18 h 27"/>
                  <a:gd name="T44" fmla="*/ 36 w 42"/>
                  <a:gd name="T45" fmla="*/ 18 h 27"/>
                  <a:gd name="T46" fmla="*/ 36 w 42"/>
                  <a:gd name="T47" fmla="*/ 16 h 27"/>
                  <a:gd name="T48" fmla="*/ 42 w 42"/>
                  <a:gd name="T49" fmla="*/ 4 h 27"/>
                  <a:gd name="T50" fmla="*/ 42 w 42"/>
                  <a:gd name="T51" fmla="*/ 0 h 27"/>
                  <a:gd name="T52" fmla="*/ 42 w 42"/>
                  <a:gd name="T53" fmla="*/ 0 h 27"/>
                  <a:gd name="T54" fmla="*/ 42 w 42"/>
                  <a:gd name="T55" fmla="*/ 0 h 27"/>
                  <a:gd name="T56" fmla="*/ 38 w 42"/>
                  <a:gd name="T57" fmla="*/ 2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
                  <a:gd name="T88" fmla="*/ 0 h 27"/>
                  <a:gd name="T89" fmla="*/ 42 w 42"/>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 h="27">
                    <a:moveTo>
                      <a:pt x="38" y="2"/>
                    </a:moveTo>
                    <a:lnTo>
                      <a:pt x="38" y="2"/>
                    </a:lnTo>
                    <a:lnTo>
                      <a:pt x="32" y="2"/>
                    </a:lnTo>
                    <a:lnTo>
                      <a:pt x="28" y="4"/>
                    </a:lnTo>
                    <a:lnTo>
                      <a:pt x="16" y="6"/>
                    </a:lnTo>
                    <a:lnTo>
                      <a:pt x="16" y="4"/>
                    </a:lnTo>
                    <a:lnTo>
                      <a:pt x="10" y="2"/>
                    </a:lnTo>
                    <a:lnTo>
                      <a:pt x="6" y="4"/>
                    </a:lnTo>
                    <a:lnTo>
                      <a:pt x="4" y="4"/>
                    </a:lnTo>
                    <a:lnTo>
                      <a:pt x="2" y="2"/>
                    </a:lnTo>
                    <a:lnTo>
                      <a:pt x="0" y="4"/>
                    </a:lnTo>
                    <a:lnTo>
                      <a:pt x="0" y="6"/>
                    </a:lnTo>
                    <a:lnTo>
                      <a:pt x="0" y="10"/>
                    </a:lnTo>
                    <a:lnTo>
                      <a:pt x="2" y="12"/>
                    </a:lnTo>
                    <a:lnTo>
                      <a:pt x="10" y="14"/>
                    </a:lnTo>
                    <a:lnTo>
                      <a:pt x="18" y="20"/>
                    </a:lnTo>
                    <a:lnTo>
                      <a:pt x="24" y="22"/>
                    </a:lnTo>
                    <a:lnTo>
                      <a:pt x="30" y="27"/>
                    </a:lnTo>
                    <a:lnTo>
                      <a:pt x="36" y="27"/>
                    </a:lnTo>
                    <a:lnTo>
                      <a:pt x="38" y="22"/>
                    </a:lnTo>
                    <a:lnTo>
                      <a:pt x="38" y="18"/>
                    </a:lnTo>
                    <a:lnTo>
                      <a:pt x="36" y="18"/>
                    </a:lnTo>
                    <a:lnTo>
                      <a:pt x="36" y="16"/>
                    </a:lnTo>
                    <a:lnTo>
                      <a:pt x="42" y="4"/>
                    </a:lnTo>
                    <a:lnTo>
                      <a:pt x="42" y="0"/>
                    </a:lnTo>
                    <a:lnTo>
                      <a:pt x="38" y="2"/>
                    </a:lnTo>
                    <a:close/>
                  </a:path>
                </a:pathLst>
              </a:custGeom>
              <a:solidFill>
                <a:srgbClr val="0071B4">
                  <a:alpha val="34901"/>
                </a:srgbClr>
              </a:solidFill>
              <a:ln w="9525">
                <a:noFill/>
                <a:round/>
                <a:headEnd/>
                <a:tailEnd/>
              </a:ln>
            </p:spPr>
            <p:txBody>
              <a:bodyPr/>
              <a:lstStyle/>
              <a:p>
                <a:endParaRPr lang="en-US"/>
              </a:p>
            </p:txBody>
          </p:sp>
          <p:sp>
            <p:nvSpPr>
              <p:cNvPr id="14077" name="Freeform 130"/>
              <p:cNvSpPr>
                <a:spLocks/>
              </p:cNvSpPr>
              <p:nvPr/>
            </p:nvSpPr>
            <p:spPr bwMode="auto">
              <a:xfrm>
                <a:off x="3135" y="2548"/>
                <a:ext cx="32" cy="33"/>
              </a:xfrm>
              <a:custGeom>
                <a:avLst/>
                <a:gdLst>
                  <a:gd name="T0" fmla="*/ 14 w 32"/>
                  <a:gd name="T1" fmla="*/ 2 h 33"/>
                  <a:gd name="T2" fmla="*/ 14 w 32"/>
                  <a:gd name="T3" fmla="*/ 2 h 33"/>
                  <a:gd name="T4" fmla="*/ 12 w 32"/>
                  <a:gd name="T5" fmla="*/ 0 h 33"/>
                  <a:gd name="T6" fmla="*/ 8 w 32"/>
                  <a:gd name="T7" fmla="*/ 0 h 33"/>
                  <a:gd name="T8" fmla="*/ 4 w 32"/>
                  <a:gd name="T9" fmla="*/ 4 h 33"/>
                  <a:gd name="T10" fmla="*/ 2 w 32"/>
                  <a:gd name="T11" fmla="*/ 2 h 33"/>
                  <a:gd name="T12" fmla="*/ 0 w 32"/>
                  <a:gd name="T13" fmla="*/ 8 h 33"/>
                  <a:gd name="T14" fmla="*/ 0 w 32"/>
                  <a:gd name="T15" fmla="*/ 10 h 33"/>
                  <a:gd name="T16" fmla="*/ 0 w 32"/>
                  <a:gd name="T17" fmla="*/ 14 h 33"/>
                  <a:gd name="T18" fmla="*/ 4 w 32"/>
                  <a:gd name="T19" fmla="*/ 14 h 33"/>
                  <a:gd name="T20" fmla="*/ 6 w 32"/>
                  <a:gd name="T21" fmla="*/ 18 h 33"/>
                  <a:gd name="T22" fmla="*/ 6 w 32"/>
                  <a:gd name="T23" fmla="*/ 22 h 33"/>
                  <a:gd name="T24" fmla="*/ 6 w 32"/>
                  <a:gd name="T25" fmla="*/ 26 h 33"/>
                  <a:gd name="T26" fmla="*/ 8 w 32"/>
                  <a:gd name="T27" fmla="*/ 27 h 33"/>
                  <a:gd name="T28" fmla="*/ 10 w 32"/>
                  <a:gd name="T29" fmla="*/ 27 h 33"/>
                  <a:gd name="T30" fmla="*/ 10 w 32"/>
                  <a:gd name="T31" fmla="*/ 26 h 33"/>
                  <a:gd name="T32" fmla="*/ 12 w 32"/>
                  <a:gd name="T33" fmla="*/ 24 h 33"/>
                  <a:gd name="T34" fmla="*/ 12 w 32"/>
                  <a:gd name="T35" fmla="*/ 24 h 33"/>
                  <a:gd name="T36" fmla="*/ 14 w 32"/>
                  <a:gd name="T37" fmla="*/ 26 h 33"/>
                  <a:gd name="T38" fmla="*/ 16 w 32"/>
                  <a:gd name="T39" fmla="*/ 33 h 33"/>
                  <a:gd name="T40" fmla="*/ 18 w 32"/>
                  <a:gd name="T41" fmla="*/ 33 h 33"/>
                  <a:gd name="T42" fmla="*/ 18 w 32"/>
                  <a:gd name="T43" fmla="*/ 27 h 33"/>
                  <a:gd name="T44" fmla="*/ 20 w 32"/>
                  <a:gd name="T45" fmla="*/ 27 h 33"/>
                  <a:gd name="T46" fmla="*/ 22 w 32"/>
                  <a:gd name="T47" fmla="*/ 29 h 33"/>
                  <a:gd name="T48" fmla="*/ 26 w 32"/>
                  <a:gd name="T49" fmla="*/ 33 h 33"/>
                  <a:gd name="T50" fmla="*/ 24 w 32"/>
                  <a:gd name="T51" fmla="*/ 20 h 33"/>
                  <a:gd name="T52" fmla="*/ 22 w 32"/>
                  <a:gd name="T53" fmla="*/ 18 h 33"/>
                  <a:gd name="T54" fmla="*/ 22 w 32"/>
                  <a:gd name="T55" fmla="*/ 14 h 33"/>
                  <a:gd name="T56" fmla="*/ 26 w 32"/>
                  <a:gd name="T57" fmla="*/ 18 h 33"/>
                  <a:gd name="T58" fmla="*/ 26 w 32"/>
                  <a:gd name="T59" fmla="*/ 18 h 33"/>
                  <a:gd name="T60" fmla="*/ 28 w 32"/>
                  <a:gd name="T61" fmla="*/ 18 h 33"/>
                  <a:gd name="T62" fmla="*/ 30 w 32"/>
                  <a:gd name="T63" fmla="*/ 16 h 33"/>
                  <a:gd name="T64" fmla="*/ 32 w 32"/>
                  <a:gd name="T65" fmla="*/ 16 h 33"/>
                  <a:gd name="T66" fmla="*/ 32 w 32"/>
                  <a:gd name="T67" fmla="*/ 14 h 33"/>
                  <a:gd name="T68" fmla="*/ 28 w 32"/>
                  <a:gd name="T69" fmla="*/ 12 h 33"/>
                  <a:gd name="T70" fmla="*/ 26 w 32"/>
                  <a:gd name="T71" fmla="*/ 8 h 33"/>
                  <a:gd name="T72" fmla="*/ 26 w 32"/>
                  <a:gd name="T73" fmla="*/ 6 h 33"/>
                  <a:gd name="T74" fmla="*/ 14 w 32"/>
                  <a:gd name="T75" fmla="*/ 2 h 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33"/>
                  <a:gd name="T116" fmla="*/ 32 w 32"/>
                  <a:gd name="T117" fmla="*/ 33 h 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33">
                    <a:moveTo>
                      <a:pt x="14" y="2"/>
                    </a:moveTo>
                    <a:lnTo>
                      <a:pt x="14" y="2"/>
                    </a:lnTo>
                    <a:lnTo>
                      <a:pt x="12" y="0"/>
                    </a:lnTo>
                    <a:lnTo>
                      <a:pt x="8" y="0"/>
                    </a:lnTo>
                    <a:lnTo>
                      <a:pt x="4" y="4"/>
                    </a:lnTo>
                    <a:lnTo>
                      <a:pt x="2" y="2"/>
                    </a:lnTo>
                    <a:lnTo>
                      <a:pt x="0" y="8"/>
                    </a:lnTo>
                    <a:lnTo>
                      <a:pt x="0" y="10"/>
                    </a:lnTo>
                    <a:lnTo>
                      <a:pt x="0" y="14"/>
                    </a:lnTo>
                    <a:lnTo>
                      <a:pt x="4" y="14"/>
                    </a:lnTo>
                    <a:lnTo>
                      <a:pt x="6" y="18"/>
                    </a:lnTo>
                    <a:lnTo>
                      <a:pt x="6" y="22"/>
                    </a:lnTo>
                    <a:lnTo>
                      <a:pt x="6" y="26"/>
                    </a:lnTo>
                    <a:lnTo>
                      <a:pt x="8" y="27"/>
                    </a:lnTo>
                    <a:lnTo>
                      <a:pt x="10" y="27"/>
                    </a:lnTo>
                    <a:lnTo>
                      <a:pt x="10" y="26"/>
                    </a:lnTo>
                    <a:lnTo>
                      <a:pt x="12" y="24"/>
                    </a:lnTo>
                    <a:lnTo>
                      <a:pt x="14" y="26"/>
                    </a:lnTo>
                    <a:lnTo>
                      <a:pt x="16" y="33"/>
                    </a:lnTo>
                    <a:lnTo>
                      <a:pt x="18" y="33"/>
                    </a:lnTo>
                    <a:lnTo>
                      <a:pt x="18" y="27"/>
                    </a:lnTo>
                    <a:lnTo>
                      <a:pt x="20" y="27"/>
                    </a:lnTo>
                    <a:lnTo>
                      <a:pt x="22" y="29"/>
                    </a:lnTo>
                    <a:lnTo>
                      <a:pt x="26" y="33"/>
                    </a:lnTo>
                    <a:lnTo>
                      <a:pt x="24" y="20"/>
                    </a:lnTo>
                    <a:lnTo>
                      <a:pt x="22" y="18"/>
                    </a:lnTo>
                    <a:lnTo>
                      <a:pt x="22" y="14"/>
                    </a:lnTo>
                    <a:lnTo>
                      <a:pt x="26" y="18"/>
                    </a:lnTo>
                    <a:lnTo>
                      <a:pt x="28" y="18"/>
                    </a:lnTo>
                    <a:lnTo>
                      <a:pt x="30" y="16"/>
                    </a:lnTo>
                    <a:lnTo>
                      <a:pt x="32" y="16"/>
                    </a:lnTo>
                    <a:lnTo>
                      <a:pt x="32" y="14"/>
                    </a:lnTo>
                    <a:lnTo>
                      <a:pt x="28" y="12"/>
                    </a:lnTo>
                    <a:lnTo>
                      <a:pt x="26" y="8"/>
                    </a:lnTo>
                    <a:lnTo>
                      <a:pt x="26" y="6"/>
                    </a:lnTo>
                    <a:lnTo>
                      <a:pt x="14" y="2"/>
                    </a:lnTo>
                    <a:close/>
                  </a:path>
                </a:pathLst>
              </a:custGeom>
              <a:solidFill>
                <a:srgbClr val="0071B4">
                  <a:alpha val="34901"/>
                </a:srgbClr>
              </a:solidFill>
              <a:ln w="9525">
                <a:noFill/>
                <a:round/>
                <a:headEnd/>
                <a:tailEnd/>
              </a:ln>
            </p:spPr>
            <p:txBody>
              <a:bodyPr/>
              <a:lstStyle/>
              <a:p>
                <a:endParaRPr lang="en-US"/>
              </a:p>
            </p:txBody>
          </p:sp>
          <p:sp>
            <p:nvSpPr>
              <p:cNvPr id="14078" name="Freeform 131"/>
              <p:cNvSpPr>
                <a:spLocks/>
              </p:cNvSpPr>
              <p:nvPr/>
            </p:nvSpPr>
            <p:spPr bwMode="auto">
              <a:xfrm>
                <a:off x="3091" y="2131"/>
                <a:ext cx="12" cy="24"/>
              </a:xfrm>
              <a:custGeom>
                <a:avLst/>
                <a:gdLst>
                  <a:gd name="T0" fmla="*/ 12 w 12"/>
                  <a:gd name="T1" fmla="*/ 2 h 24"/>
                  <a:gd name="T2" fmla="*/ 12 w 12"/>
                  <a:gd name="T3" fmla="*/ 0 h 24"/>
                  <a:gd name="T4" fmla="*/ 10 w 12"/>
                  <a:gd name="T5" fmla="*/ 0 h 24"/>
                  <a:gd name="T6" fmla="*/ 8 w 12"/>
                  <a:gd name="T7" fmla="*/ 0 h 24"/>
                  <a:gd name="T8" fmla="*/ 6 w 12"/>
                  <a:gd name="T9" fmla="*/ 0 h 24"/>
                  <a:gd name="T10" fmla="*/ 0 w 12"/>
                  <a:gd name="T11" fmla="*/ 8 h 24"/>
                  <a:gd name="T12" fmla="*/ 0 w 12"/>
                  <a:gd name="T13" fmla="*/ 18 h 24"/>
                  <a:gd name="T14" fmla="*/ 0 w 12"/>
                  <a:gd name="T15" fmla="*/ 18 h 24"/>
                  <a:gd name="T16" fmla="*/ 0 w 12"/>
                  <a:gd name="T17" fmla="*/ 20 h 24"/>
                  <a:gd name="T18" fmla="*/ 2 w 12"/>
                  <a:gd name="T19" fmla="*/ 20 h 24"/>
                  <a:gd name="T20" fmla="*/ 0 w 12"/>
                  <a:gd name="T21" fmla="*/ 22 h 24"/>
                  <a:gd name="T22" fmla="*/ 0 w 12"/>
                  <a:gd name="T23" fmla="*/ 24 h 24"/>
                  <a:gd name="T24" fmla="*/ 2 w 12"/>
                  <a:gd name="T25" fmla="*/ 24 h 24"/>
                  <a:gd name="T26" fmla="*/ 4 w 12"/>
                  <a:gd name="T27" fmla="*/ 20 h 24"/>
                  <a:gd name="T28" fmla="*/ 8 w 12"/>
                  <a:gd name="T29" fmla="*/ 16 h 24"/>
                  <a:gd name="T30" fmla="*/ 8 w 12"/>
                  <a:gd name="T31" fmla="*/ 14 h 24"/>
                  <a:gd name="T32" fmla="*/ 10 w 12"/>
                  <a:gd name="T33" fmla="*/ 12 h 24"/>
                  <a:gd name="T34" fmla="*/ 10 w 12"/>
                  <a:gd name="T35" fmla="*/ 4 h 24"/>
                  <a:gd name="T36" fmla="*/ 10 w 12"/>
                  <a:gd name="T37" fmla="*/ 4 h 24"/>
                  <a:gd name="T38" fmla="*/ 12 w 12"/>
                  <a:gd name="T39" fmla="*/ 2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24"/>
                  <a:gd name="T62" fmla="*/ 12 w 12"/>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24">
                    <a:moveTo>
                      <a:pt x="12" y="2"/>
                    </a:moveTo>
                    <a:lnTo>
                      <a:pt x="12" y="0"/>
                    </a:lnTo>
                    <a:lnTo>
                      <a:pt x="10" y="0"/>
                    </a:lnTo>
                    <a:lnTo>
                      <a:pt x="8" y="0"/>
                    </a:lnTo>
                    <a:lnTo>
                      <a:pt x="6" y="0"/>
                    </a:lnTo>
                    <a:lnTo>
                      <a:pt x="0" y="8"/>
                    </a:lnTo>
                    <a:lnTo>
                      <a:pt x="0" y="18"/>
                    </a:lnTo>
                    <a:lnTo>
                      <a:pt x="0" y="20"/>
                    </a:lnTo>
                    <a:lnTo>
                      <a:pt x="2" y="20"/>
                    </a:lnTo>
                    <a:lnTo>
                      <a:pt x="0" y="22"/>
                    </a:lnTo>
                    <a:lnTo>
                      <a:pt x="0" y="24"/>
                    </a:lnTo>
                    <a:lnTo>
                      <a:pt x="2" y="24"/>
                    </a:lnTo>
                    <a:lnTo>
                      <a:pt x="4" y="20"/>
                    </a:lnTo>
                    <a:lnTo>
                      <a:pt x="8" y="16"/>
                    </a:lnTo>
                    <a:lnTo>
                      <a:pt x="8" y="14"/>
                    </a:lnTo>
                    <a:lnTo>
                      <a:pt x="10" y="12"/>
                    </a:lnTo>
                    <a:lnTo>
                      <a:pt x="10" y="4"/>
                    </a:lnTo>
                    <a:lnTo>
                      <a:pt x="12" y="2"/>
                    </a:lnTo>
                    <a:close/>
                  </a:path>
                </a:pathLst>
              </a:custGeom>
              <a:solidFill>
                <a:srgbClr val="0071B4">
                  <a:alpha val="34901"/>
                </a:srgbClr>
              </a:solidFill>
              <a:ln w="9525">
                <a:noFill/>
                <a:round/>
                <a:headEnd/>
                <a:tailEnd/>
              </a:ln>
            </p:spPr>
            <p:txBody>
              <a:bodyPr/>
              <a:lstStyle/>
              <a:p>
                <a:endParaRPr lang="en-US"/>
              </a:p>
            </p:txBody>
          </p:sp>
          <p:sp>
            <p:nvSpPr>
              <p:cNvPr id="14079" name="Freeform 132"/>
              <p:cNvSpPr>
                <a:spLocks/>
              </p:cNvSpPr>
              <p:nvPr/>
            </p:nvSpPr>
            <p:spPr bwMode="auto">
              <a:xfrm>
                <a:off x="3113" y="2064"/>
                <a:ext cx="6" cy="10"/>
              </a:xfrm>
              <a:custGeom>
                <a:avLst/>
                <a:gdLst>
                  <a:gd name="T0" fmla="*/ 0 w 6"/>
                  <a:gd name="T1" fmla="*/ 2 h 10"/>
                  <a:gd name="T2" fmla="*/ 0 w 6"/>
                  <a:gd name="T3" fmla="*/ 6 h 10"/>
                  <a:gd name="T4" fmla="*/ 0 w 6"/>
                  <a:gd name="T5" fmla="*/ 8 h 10"/>
                  <a:gd name="T6" fmla="*/ 4 w 6"/>
                  <a:gd name="T7" fmla="*/ 8 h 10"/>
                  <a:gd name="T8" fmla="*/ 4 w 6"/>
                  <a:gd name="T9" fmla="*/ 10 h 10"/>
                  <a:gd name="T10" fmla="*/ 6 w 6"/>
                  <a:gd name="T11" fmla="*/ 8 h 10"/>
                  <a:gd name="T12" fmla="*/ 4 w 6"/>
                  <a:gd name="T13" fmla="*/ 8 h 10"/>
                  <a:gd name="T14" fmla="*/ 4 w 6"/>
                  <a:gd name="T15" fmla="*/ 6 h 10"/>
                  <a:gd name="T16" fmla="*/ 4 w 6"/>
                  <a:gd name="T17" fmla="*/ 6 h 10"/>
                  <a:gd name="T18" fmla="*/ 6 w 6"/>
                  <a:gd name="T19" fmla="*/ 4 h 10"/>
                  <a:gd name="T20" fmla="*/ 6 w 6"/>
                  <a:gd name="T21" fmla="*/ 2 h 10"/>
                  <a:gd name="T22" fmla="*/ 4 w 6"/>
                  <a:gd name="T23" fmla="*/ 0 h 10"/>
                  <a:gd name="T24" fmla="*/ 2 w 6"/>
                  <a:gd name="T25" fmla="*/ 0 h 10"/>
                  <a:gd name="T26" fmla="*/ 2 w 6"/>
                  <a:gd name="T27" fmla="*/ 0 h 10"/>
                  <a:gd name="T28" fmla="*/ 0 w 6"/>
                  <a:gd name="T29" fmla="*/ 0 h 10"/>
                  <a:gd name="T30" fmla="*/ 2 w 6"/>
                  <a:gd name="T31" fmla="*/ 2 h 10"/>
                  <a:gd name="T32" fmla="*/ 2 w 6"/>
                  <a:gd name="T33" fmla="*/ 4 h 10"/>
                  <a:gd name="T34" fmla="*/ 0 w 6"/>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
                  <a:gd name="T55" fmla="*/ 0 h 10"/>
                  <a:gd name="T56" fmla="*/ 6 w 6"/>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 h="10">
                    <a:moveTo>
                      <a:pt x="0" y="2"/>
                    </a:moveTo>
                    <a:lnTo>
                      <a:pt x="0" y="6"/>
                    </a:lnTo>
                    <a:lnTo>
                      <a:pt x="0" y="8"/>
                    </a:lnTo>
                    <a:lnTo>
                      <a:pt x="4" y="8"/>
                    </a:lnTo>
                    <a:lnTo>
                      <a:pt x="4" y="10"/>
                    </a:lnTo>
                    <a:lnTo>
                      <a:pt x="6" y="8"/>
                    </a:lnTo>
                    <a:lnTo>
                      <a:pt x="4" y="8"/>
                    </a:lnTo>
                    <a:lnTo>
                      <a:pt x="4" y="6"/>
                    </a:lnTo>
                    <a:lnTo>
                      <a:pt x="6" y="4"/>
                    </a:lnTo>
                    <a:lnTo>
                      <a:pt x="6" y="2"/>
                    </a:lnTo>
                    <a:lnTo>
                      <a:pt x="4" y="0"/>
                    </a:lnTo>
                    <a:lnTo>
                      <a:pt x="2" y="0"/>
                    </a:lnTo>
                    <a:lnTo>
                      <a:pt x="0" y="0"/>
                    </a:lnTo>
                    <a:lnTo>
                      <a:pt x="2" y="2"/>
                    </a:lnTo>
                    <a:lnTo>
                      <a:pt x="2" y="4"/>
                    </a:lnTo>
                    <a:lnTo>
                      <a:pt x="0" y="2"/>
                    </a:lnTo>
                    <a:close/>
                  </a:path>
                </a:pathLst>
              </a:custGeom>
              <a:solidFill>
                <a:srgbClr val="0071B4">
                  <a:alpha val="34901"/>
                </a:srgbClr>
              </a:solidFill>
              <a:ln w="9525">
                <a:noFill/>
                <a:round/>
                <a:headEnd/>
                <a:tailEnd/>
              </a:ln>
            </p:spPr>
            <p:txBody>
              <a:bodyPr/>
              <a:lstStyle/>
              <a:p>
                <a:endParaRPr lang="en-US"/>
              </a:p>
            </p:txBody>
          </p:sp>
          <p:sp>
            <p:nvSpPr>
              <p:cNvPr id="14080" name="Freeform 133"/>
              <p:cNvSpPr>
                <a:spLocks/>
              </p:cNvSpPr>
              <p:nvPr/>
            </p:nvSpPr>
            <p:spPr bwMode="auto">
              <a:xfrm>
                <a:off x="3021" y="2213"/>
                <a:ext cx="6" cy="10"/>
              </a:xfrm>
              <a:custGeom>
                <a:avLst/>
                <a:gdLst>
                  <a:gd name="T0" fmla="*/ 0 w 6"/>
                  <a:gd name="T1" fmla="*/ 8 h 10"/>
                  <a:gd name="T2" fmla="*/ 2 w 6"/>
                  <a:gd name="T3" fmla="*/ 8 h 10"/>
                  <a:gd name="T4" fmla="*/ 4 w 6"/>
                  <a:gd name="T5" fmla="*/ 10 h 10"/>
                  <a:gd name="T6" fmla="*/ 4 w 6"/>
                  <a:gd name="T7" fmla="*/ 8 h 10"/>
                  <a:gd name="T8" fmla="*/ 6 w 6"/>
                  <a:gd name="T9" fmla="*/ 8 h 10"/>
                  <a:gd name="T10" fmla="*/ 6 w 6"/>
                  <a:gd name="T11" fmla="*/ 8 h 10"/>
                  <a:gd name="T12" fmla="*/ 6 w 6"/>
                  <a:gd name="T13" fmla="*/ 8 h 10"/>
                  <a:gd name="T14" fmla="*/ 6 w 6"/>
                  <a:gd name="T15" fmla="*/ 6 h 10"/>
                  <a:gd name="T16" fmla="*/ 6 w 6"/>
                  <a:gd name="T17" fmla="*/ 4 h 10"/>
                  <a:gd name="T18" fmla="*/ 6 w 6"/>
                  <a:gd name="T19" fmla="*/ 2 h 10"/>
                  <a:gd name="T20" fmla="*/ 6 w 6"/>
                  <a:gd name="T21" fmla="*/ 2 h 10"/>
                  <a:gd name="T22" fmla="*/ 4 w 6"/>
                  <a:gd name="T23" fmla="*/ 2 h 10"/>
                  <a:gd name="T24" fmla="*/ 4 w 6"/>
                  <a:gd name="T25" fmla="*/ 0 h 10"/>
                  <a:gd name="T26" fmla="*/ 2 w 6"/>
                  <a:gd name="T27" fmla="*/ 0 h 10"/>
                  <a:gd name="T28" fmla="*/ 2 w 6"/>
                  <a:gd name="T29" fmla="*/ 0 h 10"/>
                  <a:gd name="T30" fmla="*/ 2 w 6"/>
                  <a:gd name="T31" fmla="*/ 2 h 10"/>
                  <a:gd name="T32" fmla="*/ 4 w 6"/>
                  <a:gd name="T33" fmla="*/ 2 h 10"/>
                  <a:gd name="T34" fmla="*/ 4 w 6"/>
                  <a:gd name="T35" fmla="*/ 4 h 10"/>
                  <a:gd name="T36" fmla="*/ 0 w 6"/>
                  <a:gd name="T37" fmla="*/ 2 h 10"/>
                  <a:gd name="T38" fmla="*/ 0 w 6"/>
                  <a:gd name="T39" fmla="*/ 2 h 10"/>
                  <a:gd name="T40" fmla="*/ 0 w 6"/>
                  <a:gd name="T41" fmla="*/ 4 h 10"/>
                  <a:gd name="T42" fmla="*/ 0 w 6"/>
                  <a:gd name="T43" fmla="*/ 6 h 10"/>
                  <a:gd name="T44" fmla="*/ 0 w 6"/>
                  <a:gd name="T45" fmla="*/ 8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
                  <a:gd name="T70" fmla="*/ 0 h 10"/>
                  <a:gd name="T71" fmla="*/ 6 w 6"/>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 h="10">
                    <a:moveTo>
                      <a:pt x="0" y="8"/>
                    </a:moveTo>
                    <a:lnTo>
                      <a:pt x="2" y="8"/>
                    </a:lnTo>
                    <a:lnTo>
                      <a:pt x="4" y="10"/>
                    </a:lnTo>
                    <a:lnTo>
                      <a:pt x="4" y="8"/>
                    </a:lnTo>
                    <a:lnTo>
                      <a:pt x="6" y="8"/>
                    </a:lnTo>
                    <a:lnTo>
                      <a:pt x="6" y="6"/>
                    </a:lnTo>
                    <a:lnTo>
                      <a:pt x="6" y="4"/>
                    </a:lnTo>
                    <a:lnTo>
                      <a:pt x="6" y="2"/>
                    </a:lnTo>
                    <a:lnTo>
                      <a:pt x="4" y="2"/>
                    </a:lnTo>
                    <a:lnTo>
                      <a:pt x="4" y="0"/>
                    </a:lnTo>
                    <a:lnTo>
                      <a:pt x="2" y="0"/>
                    </a:lnTo>
                    <a:lnTo>
                      <a:pt x="2" y="2"/>
                    </a:lnTo>
                    <a:lnTo>
                      <a:pt x="4" y="2"/>
                    </a:lnTo>
                    <a:lnTo>
                      <a:pt x="4" y="4"/>
                    </a:lnTo>
                    <a:lnTo>
                      <a:pt x="0" y="2"/>
                    </a:lnTo>
                    <a:lnTo>
                      <a:pt x="0" y="4"/>
                    </a:lnTo>
                    <a:lnTo>
                      <a:pt x="0" y="6"/>
                    </a:lnTo>
                    <a:lnTo>
                      <a:pt x="0" y="8"/>
                    </a:lnTo>
                    <a:close/>
                  </a:path>
                </a:pathLst>
              </a:custGeom>
              <a:solidFill>
                <a:srgbClr val="0071B4">
                  <a:alpha val="34901"/>
                </a:srgbClr>
              </a:solidFill>
              <a:ln w="9525">
                <a:noFill/>
                <a:round/>
                <a:headEnd/>
                <a:tailEnd/>
              </a:ln>
            </p:spPr>
            <p:txBody>
              <a:bodyPr/>
              <a:lstStyle/>
              <a:p>
                <a:endParaRPr lang="en-US"/>
              </a:p>
            </p:txBody>
          </p:sp>
          <p:sp>
            <p:nvSpPr>
              <p:cNvPr id="14081" name="Freeform 134"/>
              <p:cNvSpPr>
                <a:spLocks/>
              </p:cNvSpPr>
              <p:nvPr/>
            </p:nvSpPr>
            <p:spPr bwMode="auto">
              <a:xfrm>
                <a:off x="2741" y="2008"/>
                <a:ext cx="6" cy="8"/>
              </a:xfrm>
              <a:custGeom>
                <a:avLst/>
                <a:gdLst>
                  <a:gd name="T0" fmla="*/ 2 w 6"/>
                  <a:gd name="T1" fmla="*/ 4 h 8"/>
                  <a:gd name="T2" fmla="*/ 4 w 6"/>
                  <a:gd name="T3" fmla="*/ 8 h 8"/>
                  <a:gd name="T4" fmla="*/ 4 w 6"/>
                  <a:gd name="T5" fmla="*/ 8 h 8"/>
                  <a:gd name="T6" fmla="*/ 6 w 6"/>
                  <a:gd name="T7" fmla="*/ 8 h 8"/>
                  <a:gd name="T8" fmla="*/ 6 w 6"/>
                  <a:gd name="T9" fmla="*/ 6 h 8"/>
                  <a:gd name="T10" fmla="*/ 4 w 6"/>
                  <a:gd name="T11" fmla="*/ 2 h 8"/>
                  <a:gd name="T12" fmla="*/ 2 w 6"/>
                  <a:gd name="T13" fmla="*/ 2 h 8"/>
                  <a:gd name="T14" fmla="*/ 0 w 6"/>
                  <a:gd name="T15" fmla="*/ 0 h 8"/>
                  <a:gd name="T16" fmla="*/ 0 w 6"/>
                  <a:gd name="T17" fmla="*/ 0 h 8"/>
                  <a:gd name="T18" fmla="*/ 0 w 6"/>
                  <a:gd name="T19" fmla="*/ 2 h 8"/>
                  <a:gd name="T20" fmla="*/ 2 w 6"/>
                  <a:gd name="T21" fmla="*/ 4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4"/>
                    </a:moveTo>
                    <a:lnTo>
                      <a:pt x="4" y="8"/>
                    </a:lnTo>
                    <a:lnTo>
                      <a:pt x="6" y="8"/>
                    </a:lnTo>
                    <a:lnTo>
                      <a:pt x="6" y="6"/>
                    </a:lnTo>
                    <a:lnTo>
                      <a:pt x="4" y="2"/>
                    </a:lnTo>
                    <a:lnTo>
                      <a:pt x="2" y="2"/>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4082" name="Freeform 135"/>
              <p:cNvSpPr>
                <a:spLocks/>
              </p:cNvSpPr>
              <p:nvPr/>
            </p:nvSpPr>
            <p:spPr bwMode="auto">
              <a:xfrm>
                <a:off x="3065" y="2145"/>
                <a:ext cx="10" cy="28"/>
              </a:xfrm>
              <a:custGeom>
                <a:avLst/>
                <a:gdLst>
                  <a:gd name="T0" fmla="*/ 10 w 10"/>
                  <a:gd name="T1" fmla="*/ 2 h 28"/>
                  <a:gd name="T2" fmla="*/ 10 w 10"/>
                  <a:gd name="T3" fmla="*/ 0 h 28"/>
                  <a:gd name="T4" fmla="*/ 8 w 10"/>
                  <a:gd name="T5" fmla="*/ 2 h 28"/>
                  <a:gd name="T6" fmla="*/ 0 w 10"/>
                  <a:gd name="T7" fmla="*/ 28 h 28"/>
                  <a:gd name="T8" fmla="*/ 2 w 10"/>
                  <a:gd name="T9" fmla="*/ 26 h 28"/>
                  <a:gd name="T10" fmla="*/ 10 w 10"/>
                  <a:gd name="T11" fmla="*/ 2 h 28"/>
                  <a:gd name="T12" fmla="*/ 10 w 10"/>
                  <a:gd name="T13" fmla="*/ 2 h 28"/>
                  <a:gd name="T14" fmla="*/ 0 60000 65536"/>
                  <a:gd name="T15" fmla="*/ 0 60000 65536"/>
                  <a:gd name="T16" fmla="*/ 0 60000 65536"/>
                  <a:gd name="T17" fmla="*/ 0 60000 65536"/>
                  <a:gd name="T18" fmla="*/ 0 60000 65536"/>
                  <a:gd name="T19" fmla="*/ 0 60000 65536"/>
                  <a:gd name="T20" fmla="*/ 0 60000 65536"/>
                  <a:gd name="T21" fmla="*/ 0 w 10"/>
                  <a:gd name="T22" fmla="*/ 0 h 28"/>
                  <a:gd name="T23" fmla="*/ 10 w 10"/>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28">
                    <a:moveTo>
                      <a:pt x="10" y="2"/>
                    </a:moveTo>
                    <a:lnTo>
                      <a:pt x="10" y="0"/>
                    </a:lnTo>
                    <a:lnTo>
                      <a:pt x="8" y="2"/>
                    </a:lnTo>
                    <a:lnTo>
                      <a:pt x="0" y="28"/>
                    </a:lnTo>
                    <a:lnTo>
                      <a:pt x="2" y="26"/>
                    </a:lnTo>
                    <a:lnTo>
                      <a:pt x="10" y="2"/>
                    </a:lnTo>
                    <a:close/>
                  </a:path>
                </a:pathLst>
              </a:custGeom>
              <a:solidFill>
                <a:srgbClr val="0071B4">
                  <a:alpha val="34901"/>
                </a:srgbClr>
              </a:solidFill>
              <a:ln w="9525">
                <a:noFill/>
                <a:round/>
                <a:headEnd/>
                <a:tailEnd/>
              </a:ln>
            </p:spPr>
            <p:txBody>
              <a:bodyPr/>
              <a:lstStyle/>
              <a:p>
                <a:endParaRPr lang="en-US"/>
              </a:p>
            </p:txBody>
          </p:sp>
          <p:sp>
            <p:nvSpPr>
              <p:cNvPr id="14083" name="Freeform 136"/>
              <p:cNvSpPr>
                <a:spLocks/>
              </p:cNvSpPr>
              <p:nvPr/>
            </p:nvSpPr>
            <p:spPr bwMode="auto">
              <a:xfrm>
                <a:off x="3141" y="2068"/>
                <a:ext cx="2" cy="4"/>
              </a:xfrm>
              <a:custGeom>
                <a:avLst/>
                <a:gdLst>
                  <a:gd name="T0" fmla="*/ 2 w 2"/>
                  <a:gd name="T1" fmla="*/ 2 h 4"/>
                  <a:gd name="T2" fmla="*/ 2 w 2"/>
                  <a:gd name="T3" fmla="*/ 0 h 4"/>
                  <a:gd name="T4" fmla="*/ 0 w 2"/>
                  <a:gd name="T5" fmla="*/ 0 h 4"/>
                  <a:gd name="T6" fmla="*/ 0 w 2"/>
                  <a:gd name="T7" fmla="*/ 2 h 4"/>
                  <a:gd name="T8" fmla="*/ 0 w 2"/>
                  <a:gd name="T9" fmla="*/ 4 h 4"/>
                  <a:gd name="T10" fmla="*/ 2 w 2"/>
                  <a:gd name="T11" fmla="*/ 4 h 4"/>
                  <a:gd name="T12" fmla="*/ 2 w 2"/>
                  <a:gd name="T13" fmla="*/ 2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2"/>
                    </a:moveTo>
                    <a:lnTo>
                      <a:pt x="2" y="0"/>
                    </a:lnTo>
                    <a:lnTo>
                      <a:pt x="0" y="0"/>
                    </a:lnTo>
                    <a:lnTo>
                      <a:pt x="0" y="2"/>
                    </a:lnTo>
                    <a:lnTo>
                      <a:pt x="0" y="4"/>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4084" name="Freeform 137"/>
              <p:cNvSpPr>
                <a:spLocks/>
              </p:cNvSpPr>
              <p:nvPr/>
            </p:nvSpPr>
            <p:spPr bwMode="auto">
              <a:xfrm>
                <a:off x="2912" y="2076"/>
                <a:ext cx="2" cy="6"/>
              </a:xfrm>
              <a:custGeom>
                <a:avLst/>
                <a:gdLst>
                  <a:gd name="T0" fmla="*/ 2 w 2"/>
                  <a:gd name="T1" fmla="*/ 0 h 6"/>
                  <a:gd name="T2" fmla="*/ 0 w 2"/>
                  <a:gd name="T3" fmla="*/ 0 h 6"/>
                  <a:gd name="T4" fmla="*/ 0 w 2"/>
                  <a:gd name="T5" fmla="*/ 4 h 6"/>
                  <a:gd name="T6" fmla="*/ 2 w 2"/>
                  <a:gd name="T7" fmla="*/ 6 h 6"/>
                  <a:gd name="T8" fmla="*/ 2 w 2"/>
                  <a:gd name="T9" fmla="*/ 2 h 6"/>
                  <a:gd name="T10" fmla="*/ 2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0" y="0"/>
                    </a:lnTo>
                    <a:lnTo>
                      <a:pt x="0" y="4"/>
                    </a:lnTo>
                    <a:lnTo>
                      <a:pt x="2" y="6"/>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085" name="Freeform 138"/>
              <p:cNvSpPr>
                <a:spLocks/>
              </p:cNvSpPr>
              <p:nvPr/>
            </p:nvSpPr>
            <p:spPr bwMode="auto">
              <a:xfrm>
                <a:off x="3143" y="2112"/>
                <a:ext cx="20" cy="17"/>
              </a:xfrm>
              <a:custGeom>
                <a:avLst/>
                <a:gdLst>
                  <a:gd name="T0" fmla="*/ 0 w 20"/>
                  <a:gd name="T1" fmla="*/ 4 h 17"/>
                  <a:gd name="T2" fmla="*/ 0 w 20"/>
                  <a:gd name="T3" fmla="*/ 9 h 17"/>
                  <a:gd name="T4" fmla="*/ 2 w 20"/>
                  <a:gd name="T5" fmla="*/ 11 h 17"/>
                  <a:gd name="T6" fmla="*/ 4 w 20"/>
                  <a:gd name="T7" fmla="*/ 11 h 17"/>
                  <a:gd name="T8" fmla="*/ 4 w 20"/>
                  <a:gd name="T9" fmla="*/ 13 h 17"/>
                  <a:gd name="T10" fmla="*/ 2 w 20"/>
                  <a:gd name="T11" fmla="*/ 15 h 17"/>
                  <a:gd name="T12" fmla="*/ 2 w 20"/>
                  <a:gd name="T13" fmla="*/ 17 h 17"/>
                  <a:gd name="T14" fmla="*/ 6 w 20"/>
                  <a:gd name="T15" fmla="*/ 11 h 17"/>
                  <a:gd name="T16" fmla="*/ 8 w 20"/>
                  <a:gd name="T17" fmla="*/ 9 h 17"/>
                  <a:gd name="T18" fmla="*/ 10 w 20"/>
                  <a:gd name="T19" fmla="*/ 9 h 17"/>
                  <a:gd name="T20" fmla="*/ 12 w 20"/>
                  <a:gd name="T21" fmla="*/ 9 h 17"/>
                  <a:gd name="T22" fmla="*/ 12 w 20"/>
                  <a:gd name="T23" fmla="*/ 9 h 17"/>
                  <a:gd name="T24" fmla="*/ 14 w 20"/>
                  <a:gd name="T25" fmla="*/ 8 h 17"/>
                  <a:gd name="T26" fmla="*/ 16 w 20"/>
                  <a:gd name="T27" fmla="*/ 6 h 17"/>
                  <a:gd name="T28" fmla="*/ 18 w 20"/>
                  <a:gd name="T29" fmla="*/ 6 h 17"/>
                  <a:gd name="T30" fmla="*/ 20 w 20"/>
                  <a:gd name="T31" fmla="*/ 4 h 17"/>
                  <a:gd name="T32" fmla="*/ 20 w 20"/>
                  <a:gd name="T33" fmla="*/ 4 h 17"/>
                  <a:gd name="T34" fmla="*/ 18 w 20"/>
                  <a:gd name="T35" fmla="*/ 2 h 17"/>
                  <a:gd name="T36" fmla="*/ 16 w 20"/>
                  <a:gd name="T37" fmla="*/ 2 h 17"/>
                  <a:gd name="T38" fmla="*/ 16 w 20"/>
                  <a:gd name="T39" fmla="*/ 0 h 17"/>
                  <a:gd name="T40" fmla="*/ 8 w 20"/>
                  <a:gd name="T41" fmla="*/ 0 h 17"/>
                  <a:gd name="T42" fmla="*/ 6 w 20"/>
                  <a:gd name="T43" fmla="*/ 4 h 17"/>
                  <a:gd name="T44" fmla="*/ 4 w 20"/>
                  <a:gd name="T45" fmla="*/ 4 h 17"/>
                  <a:gd name="T46" fmla="*/ 4 w 20"/>
                  <a:gd name="T47" fmla="*/ 4 h 17"/>
                  <a:gd name="T48" fmla="*/ 0 w 20"/>
                  <a:gd name="T49" fmla="*/ 4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17"/>
                  <a:gd name="T77" fmla="*/ 20 w 20"/>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17">
                    <a:moveTo>
                      <a:pt x="0" y="4"/>
                    </a:moveTo>
                    <a:lnTo>
                      <a:pt x="0" y="9"/>
                    </a:lnTo>
                    <a:lnTo>
                      <a:pt x="2" y="11"/>
                    </a:lnTo>
                    <a:lnTo>
                      <a:pt x="4" y="11"/>
                    </a:lnTo>
                    <a:lnTo>
                      <a:pt x="4" y="13"/>
                    </a:lnTo>
                    <a:lnTo>
                      <a:pt x="2" y="15"/>
                    </a:lnTo>
                    <a:lnTo>
                      <a:pt x="2" y="17"/>
                    </a:lnTo>
                    <a:lnTo>
                      <a:pt x="6" y="11"/>
                    </a:lnTo>
                    <a:lnTo>
                      <a:pt x="8" y="9"/>
                    </a:lnTo>
                    <a:lnTo>
                      <a:pt x="10" y="9"/>
                    </a:lnTo>
                    <a:lnTo>
                      <a:pt x="12" y="9"/>
                    </a:lnTo>
                    <a:lnTo>
                      <a:pt x="14" y="8"/>
                    </a:lnTo>
                    <a:lnTo>
                      <a:pt x="16" y="6"/>
                    </a:lnTo>
                    <a:lnTo>
                      <a:pt x="18" y="6"/>
                    </a:lnTo>
                    <a:lnTo>
                      <a:pt x="20" y="4"/>
                    </a:lnTo>
                    <a:lnTo>
                      <a:pt x="18" y="2"/>
                    </a:lnTo>
                    <a:lnTo>
                      <a:pt x="16" y="2"/>
                    </a:lnTo>
                    <a:lnTo>
                      <a:pt x="16" y="0"/>
                    </a:lnTo>
                    <a:lnTo>
                      <a:pt x="8" y="0"/>
                    </a:lnTo>
                    <a:lnTo>
                      <a:pt x="6" y="4"/>
                    </a:lnTo>
                    <a:lnTo>
                      <a:pt x="4" y="4"/>
                    </a:lnTo>
                    <a:lnTo>
                      <a:pt x="0" y="4"/>
                    </a:lnTo>
                    <a:close/>
                  </a:path>
                </a:pathLst>
              </a:custGeom>
              <a:solidFill>
                <a:srgbClr val="0071B4">
                  <a:alpha val="34901"/>
                </a:srgbClr>
              </a:solidFill>
              <a:ln w="9525">
                <a:noFill/>
                <a:round/>
                <a:headEnd/>
                <a:tailEnd/>
              </a:ln>
            </p:spPr>
            <p:txBody>
              <a:bodyPr/>
              <a:lstStyle/>
              <a:p>
                <a:endParaRPr lang="en-US"/>
              </a:p>
            </p:txBody>
          </p:sp>
          <p:sp>
            <p:nvSpPr>
              <p:cNvPr id="14086" name="Freeform 139"/>
              <p:cNvSpPr>
                <a:spLocks/>
              </p:cNvSpPr>
              <p:nvPr/>
            </p:nvSpPr>
            <p:spPr bwMode="auto">
              <a:xfrm>
                <a:off x="3149" y="2066"/>
                <a:ext cx="8" cy="8"/>
              </a:xfrm>
              <a:custGeom>
                <a:avLst/>
                <a:gdLst>
                  <a:gd name="T0" fmla="*/ 4 w 8"/>
                  <a:gd name="T1" fmla="*/ 8 h 8"/>
                  <a:gd name="T2" fmla="*/ 6 w 8"/>
                  <a:gd name="T3" fmla="*/ 6 h 8"/>
                  <a:gd name="T4" fmla="*/ 8 w 8"/>
                  <a:gd name="T5" fmla="*/ 0 h 8"/>
                  <a:gd name="T6" fmla="*/ 6 w 8"/>
                  <a:gd name="T7" fmla="*/ 2 h 8"/>
                  <a:gd name="T8" fmla="*/ 2 w 8"/>
                  <a:gd name="T9" fmla="*/ 4 h 8"/>
                  <a:gd name="T10" fmla="*/ 2 w 8"/>
                  <a:gd name="T11" fmla="*/ 6 h 8"/>
                  <a:gd name="T12" fmla="*/ 2 w 8"/>
                  <a:gd name="T13" fmla="*/ 6 h 8"/>
                  <a:gd name="T14" fmla="*/ 0 w 8"/>
                  <a:gd name="T15" fmla="*/ 8 h 8"/>
                  <a:gd name="T16" fmla="*/ 4 w 8"/>
                  <a:gd name="T17" fmla="*/ 6 h 8"/>
                  <a:gd name="T18" fmla="*/ 4 w 8"/>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4" y="8"/>
                    </a:moveTo>
                    <a:lnTo>
                      <a:pt x="6" y="6"/>
                    </a:lnTo>
                    <a:lnTo>
                      <a:pt x="8" y="0"/>
                    </a:lnTo>
                    <a:lnTo>
                      <a:pt x="6" y="2"/>
                    </a:lnTo>
                    <a:lnTo>
                      <a:pt x="2" y="4"/>
                    </a:lnTo>
                    <a:lnTo>
                      <a:pt x="2" y="6"/>
                    </a:lnTo>
                    <a:lnTo>
                      <a:pt x="0" y="8"/>
                    </a:lnTo>
                    <a:lnTo>
                      <a:pt x="4" y="6"/>
                    </a:lnTo>
                    <a:lnTo>
                      <a:pt x="4" y="8"/>
                    </a:lnTo>
                    <a:close/>
                  </a:path>
                </a:pathLst>
              </a:custGeom>
              <a:solidFill>
                <a:srgbClr val="0071B4">
                  <a:alpha val="34901"/>
                </a:srgbClr>
              </a:solidFill>
              <a:ln w="9525">
                <a:noFill/>
                <a:round/>
                <a:headEnd/>
                <a:tailEnd/>
              </a:ln>
            </p:spPr>
            <p:txBody>
              <a:bodyPr/>
              <a:lstStyle/>
              <a:p>
                <a:endParaRPr lang="en-US"/>
              </a:p>
            </p:txBody>
          </p:sp>
          <p:sp>
            <p:nvSpPr>
              <p:cNvPr id="14087" name="Freeform 140"/>
              <p:cNvSpPr>
                <a:spLocks/>
              </p:cNvSpPr>
              <p:nvPr/>
            </p:nvSpPr>
            <p:spPr bwMode="auto">
              <a:xfrm>
                <a:off x="3147" y="2100"/>
                <a:ext cx="12" cy="10"/>
              </a:xfrm>
              <a:custGeom>
                <a:avLst/>
                <a:gdLst>
                  <a:gd name="T0" fmla="*/ 0 w 12"/>
                  <a:gd name="T1" fmla="*/ 4 h 10"/>
                  <a:gd name="T2" fmla="*/ 0 w 12"/>
                  <a:gd name="T3" fmla="*/ 6 h 10"/>
                  <a:gd name="T4" fmla="*/ 2 w 12"/>
                  <a:gd name="T5" fmla="*/ 6 h 10"/>
                  <a:gd name="T6" fmla="*/ 4 w 12"/>
                  <a:gd name="T7" fmla="*/ 10 h 10"/>
                  <a:gd name="T8" fmla="*/ 6 w 12"/>
                  <a:gd name="T9" fmla="*/ 10 h 10"/>
                  <a:gd name="T10" fmla="*/ 8 w 12"/>
                  <a:gd name="T11" fmla="*/ 8 h 10"/>
                  <a:gd name="T12" fmla="*/ 12 w 12"/>
                  <a:gd name="T13" fmla="*/ 6 h 10"/>
                  <a:gd name="T14" fmla="*/ 12 w 12"/>
                  <a:gd name="T15" fmla="*/ 4 h 10"/>
                  <a:gd name="T16" fmla="*/ 10 w 12"/>
                  <a:gd name="T17" fmla="*/ 2 h 10"/>
                  <a:gd name="T18" fmla="*/ 8 w 12"/>
                  <a:gd name="T19" fmla="*/ 2 h 10"/>
                  <a:gd name="T20" fmla="*/ 8 w 12"/>
                  <a:gd name="T21" fmla="*/ 0 h 10"/>
                  <a:gd name="T22" fmla="*/ 6 w 12"/>
                  <a:gd name="T23" fmla="*/ 0 h 10"/>
                  <a:gd name="T24" fmla="*/ 4 w 12"/>
                  <a:gd name="T25" fmla="*/ 2 h 10"/>
                  <a:gd name="T26" fmla="*/ 4 w 12"/>
                  <a:gd name="T27" fmla="*/ 4 h 10"/>
                  <a:gd name="T28" fmla="*/ 0 w 12"/>
                  <a:gd name="T29" fmla="*/ 4 h 10"/>
                  <a:gd name="T30" fmla="*/ 0 w 12"/>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0"/>
                  <a:gd name="T50" fmla="*/ 12 w 12"/>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0">
                    <a:moveTo>
                      <a:pt x="0" y="4"/>
                    </a:moveTo>
                    <a:lnTo>
                      <a:pt x="0" y="6"/>
                    </a:lnTo>
                    <a:lnTo>
                      <a:pt x="2" y="6"/>
                    </a:lnTo>
                    <a:lnTo>
                      <a:pt x="4" y="10"/>
                    </a:lnTo>
                    <a:lnTo>
                      <a:pt x="6" y="10"/>
                    </a:lnTo>
                    <a:lnTo>
                      <a:pt x="8" y="8"/>
                    </a:lnTo>
                    <a:lnTo>
                      <a:pt x="12" y="6"/>
                    </a:lnTo>
                    <a:lnTo>
                      <a:pt x="12" y="4"/>
                    </a:lnTo>
                    <a:lnTo>
                      <a:pt x="10" y="2"/>
                    </a:lnTo>
                    <a:lnTo>
                      <a:pt x="8" y="2"/>
                    </a:lnTo>
                    <a:lnTo>
                      <a:pt x="8" y="0"/>
                    </a:lnTo>
                    <a:lnTo>
                      <a:pt x="6" y="0"/>
                    </a:lnTo>
                    <a:lnTo>
                      <a:pt x="4" y="2"/>
                    </a:lnTo>
                    <a:lnTo>
                      <a:pt x="4" y="4"/>
                    </a:lnTo>
                    <a:lnTo>
                      <a:pt x="0" y="4"/>
                    </a:lnTo>
                    <a:close/>
                  </a:path>
                </a:pathLst>
              </a:custGeom>
              <a:solidFill>
                <a:srgbClr val="0071B4">
                  <a:alpha val="34901"/>
                </a:srgbClr>
              </a:solidFill>
              <a:ln w="9525">
                <a:noFill/>
                <a:round/>
                <a:headEnd/>
                <a:tailEnd/>
              </a:ln>
            </p:spPr>
            <p:txBody>
              <a:bodyPr/>
              <a:lstStyle/>
              <a:p>
                <a:endParaRPr lang="en-US"/>
              </a:p>
            </p:txBody>
          </p:sp>
          <p:sp>
            <p:nvSpPr>
              <p:cNvPr id="14088" name="Freeform 141"/>
              <p:cNvSpPr>
                <a:spLocks/>
              </p:cNvSpPr>
              <p:nvPr/>
            </p:nvSpPr>
            <p:spPr bwMode="auto">
              <a:xfrm>
                <a:off x="2976" y="2189"/>
                <a:ext cx="16" cy="14"/>
              </a:xfrm>
              <a:custGeom>
                <a:avLst/>
                <a:gdLst>
                  <a:gd name="T0" fmla="*/ 14 w 16"/>
                  <a:gd name="T1" fmla="*/ 8 h 14"/>
                  <a:gd name="T2" fmla="*/ 14 w 16"/>
                  <a:gd name="T3" fmla="*/ 6 h 14"/>
                  <a:gd name="T4" fmla="*/ 14 w 16"/>
                  <a:gd name="T5" fmla="*/ 4 h 14"/>
                  <a:gd name="T6" fmla="*/ 12 w 16"/>
                  <a:gd name="T7" fmla="*/ 0 h 14"/>
                  <a:gd name="T8" fmla="*/ 10 w 16"/>
                  <a:gd name="T9" fmla="*/ 0 h 14"/>
                  <a:gd name="T10" fmla="*/ 10 w 16"/>
                  <a:gd name="T11" fmla="*/ 2 h 14"/>
                  <a:gd name="T12" fmla="*/ 10 w 16"/>
                  <a:gd name="T13" fmla="*/ 2 h 14"/>
                  <a:gd name="T14" fmla="*/ 8 w 16"/>
                  <a:gd name="T15" fmla="*/ 2 h 14"/>
                  <a:gd name="T16" fmla="*/ 4 w 16"/>
                  <a:gd name="T17" fmla="*/ 2 h 14"/>
                  <a:gd name="T18" fmla="*/ 4 w 16"/>
                  <a:gd name="T19" fmla="*/ 2 h 14"/>
                  <a:gd name="T20" fmla="*/ 2 w 16"/>
                  <a:gd name="T21" fmla="*/ 4 h 14"/>
                  <a:gd name="T22" fmla="*/ 0 w 16"/>
                  <a:gd name="T23" fmla="*/ 2 h 14"/>
                  <a:gd name="T24" fmla="*/ 0 w 16"/>
                  <a:gd name="T25" fmla="*/ 2 h 14"/>
                  <a:gd name="T26" fmla="*/ 0 w 16"/>
                  <a:gd name="T27" fmla="*/ 4 h 14"/>
                  <a:gd name="T28" fmla="*/ 0 w 16"/>
                  <a:gd name="T29" fmla="*/ 4 h 14"/>
                  <a:gd name="T30" fmla="*/ 0 w 16"/>
                  <a:gd name="T31" fmla="*/ 6 h 14"/>
                  <a:gd name="T32" fmla="*/ 0 w 16"/>
                  <a:gd name="T33" fmla="*/ 6 h 14"/>
                  <a:gd name="T34" fmla="*/ 0 w 16"/>
                  <a:gd name="T35" fmla="*/ 6 h 14"/>
                  <a:gd name="T36" fmla="*/ 0 w 16"/>
                  <a:gd name="T37" fmla="*/ 8 h 14"/>
                  <a:gd name="T38" fmla="*/ 2 w 16"/>
                  <a:gd name="T39" fmla="*/ 8 h 14"/>
                  <a:gd name="T40" fmla="*/ 2 w 16"/>
                  <a:gd name="T41" fmla="*/ 10 h 14"/>
                  <a:gd name="T42" fmla="*/ 4 w 16"/>
                  <a:gd name="T43" fmla="*/ 12 h 14"/>
                  <a:gd name="T44" fmla="*/ 6 w 16"/>
                  <a:gd name="T45" fmla="*/ 12 h 14"/>
                  <a:gd name="T46" fmla="*/ 4 w 16"/>
                  <a:gd name="T47" fmla="*/ 12 h 14"/>
                  <a:gd name="T48" fmla="*/ 4 w 16"/>
                  <a:gd name="T49" fmla="*/ 14 h 14"/>
                  <a:gd name="T50" fmla="*/ 6 w 16"/>
                  <a:gd name="T51" fmla="*/ 14 h 14"/>
                  <a:gd name="T52" fmla="*/ 10 w 16"/>
                  <a:gd name="T53" fmla="*/ 14 h 14"/>
                  <a:gd name="T54" fmla="*/ 10 w 16"/>
                  <a:gd name="T55" fmla="*/ 14 h 14"/>
                  <a:gd name="T56" fmla="*/ 12 w 16"/>
                  <a:gd name="T57" fmla="*/ 14 h 14"/>
                  <a:gd name="T58" fmla="*/ 14 w 16"/>
                  <a:gd name="T59" fmla="*/ 14 h 14"/>
                  <a:gd name="T60" fmla="*/ 14 w 16"/>
                  <a:gd name="T61" fmla="*/ 8 h 14"/>
                  <a:gd name="T62" fmla="*/ 16 w 16"/>
                  <a:gd name="T63" fmla="*/ 8 h 14"/>
                  <a:gd name="T64" fmla="*/ 16 w 16"/>
                  <a:gd name="T65" fmla="*/ 8 h 14"/>
                  <a:gd name="T66" fmla="*/ 14 w 16"/>
                  <a:gd name="T67" fmla="*/ 8 h 14"/>
                  <a:gd name="T68" fmla="*/ 14 w 16"/>
                  <a:gd name="T69" fmla="*/ 8 h 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
                  <a:gd name="T106" fmla="*/ 0 h 14"/>
                  <a:gd name="T107" fmla="*/ 16 w 16"/>
                  <a:gd name="T108" fmla="*/ 14 h 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 h="14">
                    <a:moveTo>
                      <a:pt x="14" y="8"/>
                    </a:moveTo>
                    <a:lnTo>
                      <a:pt x="14" y="6"/>
                    </a:lnTo>
                    <a:lnTo>
                      <a:pt x="14" y="4"/>
                    </a:lnTo>
                    <a:lnTo>
                      <a:pt x="12" y="0"/>
                    </a:lnTo>
                    <a:lnTo>
                      <a:pt x="10" y="0"/>
                    </a:lnTo>
                    <a:lnTo>
                      <a:pt x="10" y="2"/>
                    </a:lnTo>
                    <a:lnTo>
                      <a:pt x="8" y="2"/>
                    </a:lnTo>
                    <a:lnTo>
                      <a:pt x="4" y="2"/>
                    </a:lnTo>
                    <a:lnTo>
                      <a:pt x="2" y="4"/>
                    </a:lnTo>
                    <a:lnTo>
                      <a:pt x="0" y="2"/>
                    </a:lnTo>
                    <a:lnTo>
                      <a:pt x="0" y="4"/>
                    </a:lnTo>
                    <a:lnTo>
                      <a:pt x="0" y="6"/>
                    </a:lnTo>
                    <a:lnTo>
                      <a:pt x="0" y="8"/>
                    </a:lnTo>
                    <a:lnTo>
                      <a:pt x="2" y="8"/>
                    </a:lnTo>
                    <a:lnTo>
                      <a:pt x="2" y="10"/>
                    </a:lnTo>
                    <a:lnTo>
                      <a:pt x="4" y="12"/>
                    </a:lnTo>
                    <a:lnTo>
                      <a:pt x="6" y="12"/>
                    </a:lnTo>
                    <a:lnTo>
                      <a:pt x="4" y="12"/>
                    </a:lnTo>
                    <a:lnTo>
                      <a:pt x="4" y="14"/>
                    </a:lnTo>
                    <a:lnTo>
                      <a:pt x="6" y="14"/>
                    </a:lnTo>
                    <a:lnTo>
                      <a:pt x="10" y="14"/>
                    </a:lnTo>
                    <a:lnTo>
                      <a:pt x="12" y="14"/>
                    </a:lnTo>
                    <a:lnTo>
                      <a:pt x="14" y="14"/>
                    </a:lnTo>
                    <a:lnTo>
                      <a:pt x="14" y="8"/>
                    </a:lnTo>
                    <a:lnTo>
                      <a:pt x="16" y="8"/>
                    </a:lnTo>
                    <a:lnTo>
                      <a:pt x="14" y="8"/>
                    </a:lnTo>
                    <a:close/>
                  </a:path>
                </a:pathLst>
              </a:custGeom>
              <a:solidFill>
                <a:srgbClr val="0071B4">
                  <a:alpha val="34901"/>
                </a:srgbClr>
              </a:solidFill>
              <a:ln w="9525">
                <a:noFill/>
                <a:round/>
                <a:headEnd/>
                <a:tailEnd/>
              </a:ln>
            </p:spPr>
            <p:txBody>
              <a:bodyPr/>
              <a:lstStyle/>
              <a:p>
                <a:endParaRPr lang="en-US"/>
              </a:p>
            </p:txBody>
          </p:sp>
          <p:sp>
            <p:nvSpPr>
              <p:cNvPr id="14089" name="Freeform 142"/>
              <p:cNvSpPr>
                <a:spLocks/>
              </p:cNvSpPr>
              <p:nvPr/>
            </p:nvSpPr>
            <p:spPr bwMode="auto">
              <a:xfrm>
                <a:off x="3039" y="2418"/>
                <a:ext cx="4" cy="6"/>
              </a:xfrm>
              <a:custGeom>
                <a:avLst/>
                <a:gdLst>
                  <a:gd name="T0" fmla="*/ 4 w 4"/>
                  <a:gd name="T1" fmla="*/ 4 h 6"/>
                  <a:gd name="T2" fmla="*/ 4 w 4"/>
                  <a:gd name="T3" fmla="*/ 6 h 6"/>
                  <a:gd name="T4" fmla="*/ 4 w 4"/>
                  <a:gd name="T5" fmla="*/ 4 h 6"/>
                  <a:gd name="T6" fmla="*/ 2 w 4"/>
                  <a:gd name="T7" fmla="*/ 2 h 6"/>
                  <a:gd name="T8" fmla="*/ 2 w 4"/>
                  <a:gd name="T9" fmla="*/ 0 h 6"/>
                  <a:gd name="T10" fmla="*/ 2 w 4"/>
                  <a:gd name="T11" fmla="*/ 0 h 6"/>
                  <a:gd name="T12" fmla="*/ 0 w 4"/>
                  <a:gd name="T13" fmla="*/ 4 h 6"/>
                  <a:gd name="T14" fmla="*/ 2 w 4"/>
                  <a:gd name="T15" fmla="*/ 4 h 6"/>
                  <a:gd name="T16" fmla="*/ 4 w 4"/>
                  <a:gd name="T17" fmla="*/ 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4" y="4"/>
                    </a:moveTo>
                    <a:lnTo>
                      <a:pt x="4" y="6"/>
                    </a:lnTo>
                    <a:lnTo>
                      <a:pt x="4" y="4"/>
                    </a:lnTo>
                    <a:lnTo>
                      <a:pt x="2" y="2"/>
                    </a:lnTo>
                    <a:lnTo>
                      <a:pt x="2" y="0"/>
                    </a:lnTo>
                    <a:lnTo>
                      <a:pt x="0" y="4"/>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4090" name="Freeform 143"/>
              <p:cNvSpPr>
                <a:spLocks/>
              </p:cNvSpPr>
              <p:nvPr/>
            </p:nvSpPr>
            <p:spPr bwMode="auto">
              <a:xfrm>
                <a:off x="2910" y="2094"/>
                <a:ext cx="2" cy="4"/>
              </a:xfrm>
              <a:custGeom>
                <a:avLst/>
                <a:gdLst>
                  <a:gd name="T0" fmla="*/ 2 w 2"/>
                  <a:gd name="T1" fmla="*/ 0 h 4"/>
                  <a:gd name="T2" fmla="*/ 2 w 2"/>
                  <a:gd name="T3" fmla="*/ 0 h 4"/>
                  <a:gd name="T4" fmla="*/ 2 w 2"/>
                  <a:gd name="T5" fmla="*/ 0 h 4"/>
                  <a:gd name="T6" fmla="*/ 0 w 2"/>
                  <a:gd name="T7" fmla="*/ 4 h 4"/>
                  <a:gd name="T8" fmla="*/ 2 w 2"/>
                  <a:gd name="T9" fmla="*/ 4 h 4"/>
                  <a:gd name="T10" fmla="*/ 2 w 2"/>
                  <a:gd name="T11" fmla="*/ 0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0"/>
                    </a:moveTo>
                    <a:lnTo>
                      <a:pt x="2" y="0"/>
                    </a:lnTo>
                    <a:lnTo>
                      <a:pt x="0" y="4"/>
                    </a:lnTo>
                    <a:lnTo>
                      <a:pt x="2" y="4"/>
                    </a:lnTo>
                    <a:lnTo>
                      <a:pt x="2" y="0"/>
                    </a:lnTo>
                    <a:close/>
                  </a:path>
                </a:pathLst>
              </a:custGeom>
              <a:solidFill>
                <a:srgbClr val="0071B4">
                  <a:alpha val="34901"/>
                </a:srgbClr>
              </a:solidFill>
              <a:ln w="9525">
                <a:noFill/>
                <a:round/>
                <a:headEnd/>
                <a:tailEnd/>
              </a:ln>
            </p:spPr>
            <p:txBody>
              <a:bodyPr/>
              <a:lstStyle/>
              <a:p>
                <a:endParaRPr lang="en-US"/>
              </a:p>
            </p:txBody>
          </p:sp>
          <p:sp>
            <p:nvSpPr>
              <p:cNvPr id="14091" name="Freeform 144"/>
              <p:cNvSpPr>
                <a:spLocks/>
              </p:cNvSpPr>
              <p:nvPr/>
            </p:nvSpPr>
            <p:spPr bwMode="auto">
              <a:xfrm>
                <a:off x="3037" y="2420"/>
                <a:ext cx="4" cy="10"/>
              </a:xfrm>
              <a:custGeom>
                <a:avLst/>
                <a:gdLst>
                  <a:gd name="T0" fmla="*/ 0 w 4"/>
                  <a:gd name="T1" fmla="*/ 4 h 10"/>
                  <a:gd name="T2" fmla="*/ 0 w 4"/>
                  <a:gd name="T3" fmla="*/ 6 h 10"/>
                  <a:gd name="T4" fmla="*/ 4 w 4"/>
                  <a:gd name="T5" fmla="*/ 10 h 10"/>
                  <a:gd name="T6" fmla="*/ 2 w 4"/>
                  <a:gd name="T7" fmla="*/ 0 h 10"/>
                  <a:gd name="T8" fmla="*/ 2 w 4"/>
                  <a:gd name="T9" fmla="*/ 0 h 10"/>
                  <a:gd name="T10" fmla="*/ 0 w 4"/>
                  <a:gd name="T11" fmla="*/ 0 h 10"/>
                  <a:gd name="T12" fmla="*/ 0 w 4"/>
                  <a:gd name="T13" fmla="*/ 0 h 10"/>
                  <a:gd name="T14" fmla="*/ 2 w 4"/>
                  <a:gd name="T15" fmla="*/ 2 h 10"/>
                  <a:gd name="T16" fmla="*/ 2 w 4"/>
                  <a:gd name="T17" fmla="*/ 4 h 10"/>
                  <a:gd name="T18" fmla="*/ 0 w 4"/>
                  <a:gd name="T19" fmla="*/ 4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4"/>
                    </a:moveTo>
                    <a:lnTo>
                      <a:pt x="0" y="6"/>
                    </a:lnTo>
                    <a:lnTo>
                      <a:pt x="4" y="10"/>
                    </a:lnTo>
                    <a:lnTo>
                      <a:pt x="2" y="0"/>
                    </a:lnTo>
                    <a:lnTo>
                      <a:pt x="0" y="0"/>
                    </a:lnTo>
                    <a:lnTo>
                      <a:pt x="2" y="2"/>
                    </a:lnTo>
                    <a:lnTo>
                      <a:pt x="2" y="4"/>
                    </a:lnTo>
                    <a:lnTo>
                      <a:pt x="0" y="4"/>
                    </a:lnTo>
                    <a:close/>
                  </a:path>
                </a:pathLst>
              </a:custGeom>
              <a:solidFill>
                <a:srgbClr val="0071B4">
                  <a:alpha val="34901"/>
                </a:srgbClr>
              </a:solidFill>
              <a:ln w="9525">
                <a:noFill/>
                <a:round/>
                <a:headEnd/>
                <a:tailEnd/>
              </a:ln>
            </p:spPr>
            <p:txBody>
              <a:bodyPr/>
              <a:lstStyle/>
              <a:p>
                <a:endParaRPr lang="en-US"/>
              </a:p>
            </p:txBody>
          </p:sp>
          <p:sp>
            <p:nvSpPr>
              <p:cNvPr id="14092" name="Freeform 145"/>
              <p:cNvSpPr>
                <a:spLocks/>
              </p:cNvSpPr>
              <p:nvPr/>
            </p:nvSpPr>
            <p:spPr bwMode="auto">
              <a:xfrm>
                <a:off x="3067" y="2454"/>
                <a:ext cx="6" cy="2"/>
              </a:xfrm>
              <a:custGeom>
                <a:avLst/>
                <a:gdLst>
                  <a:gd name="T0" fmla="*/ 6 w 6"/>
                  <a:gd name="T1" fmla="*/ 2 h 2"/>
                  <a:gd name="T2" fmla="*/ 6 w 6"/>
                  <a:gd name="T3" fmla="*/ 0 h 2"/>
                  <a:gd name="T4" fmla="*/ 2 w 6"/>
                  <a:gd name="T5" fmla="*/ 0 h 2"/>
                  <a:gd name="T6" fmla="*/ 0 w 6"/>
                  <a:gd name="T7" fmla="*/ 0 h 2"/>
                  <a:gd name="T8" fmla="*/ 2 w 6"/>
                  <a:gd name="T9" fmla="*/ 2 h 2"/>
                  <a:gd name="T10" fmla="*/ 6 w 6"/>
                  <a:gd name="T11" fmla="*/ 2 h 2"/>
                  <a:gd name="T12" fmla="*/ 6 w 6"/>
                  <a:gd name="T13" fmla="*/ 2 h 2"/>
                  <a:gd name="T14" fmla="*/ 0 60000 65536"/>
                  <a:gd name="T15" fmla="*/ 0 60000 65536"/>
                  <a:gd name="T16" fmla="*/ 0 60000 65536"/>
                  <a:gd name="T17" fmla="*/ 0 60000 65536"/>
                  <a:gd name="T18" fmla="*/ 0 60000 65536"/>
                  <a:gd name="T19" fmla="*/ 0 60000 65536"/>
                  <a:gd name="T20" fmla="*/ 0 60000 65536"/>
                  <a:gd name="T21" fmla="*/ 0 w 6"/>
                  <a:gd name="T22" fmla="*/ 0 h 2"/>
                  <a:gd name="T23" fmla="*/ 6 w 6"/>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2">
                    <a:moveTo>
                      <a:pt x="6" y="2"/>
                    </a:moveTo>
                    <a:lnTo>
                      <a:pt x="6" y="0"/>
                    </a:lnTo>
                    <a:lnTo>
                      <a:pt x="2" y="0"/>
                    </a:lnTo>
                    <a:lnTo>
                      <a:pt x="0" y="0"/>
                    </a:lnTo>
                    <a:lnTo>
                      <a:pt x="2" y="2"/>
                    </a:lnTo>
                    <a:lnTo>
                      <a:pt x="6" y="2"/>
                    </a:lnTo>
                    <a:close/>
                  </a:path>
                </a:pathLst>
              </a:custGeom>
              <a:solidFill>
                <a:srgbClr val="0071B4">
                  <a:alpha val="34901"/>
                </a:srgbClr>
              </a:solidFill>
              <a:ln w="9525">
                <a:noFill/>
                <a:round/>
                <a:headEnd/>
                <a:tailEnd/>
              </a:ln>
            </p:spPr>
            <p:txBody>
              <a:bodyPr/>
              <a:lstStyle/>
              <a:p>
                <a:endParaRPr lang="en-US"/>
              </a:p>
            </p:txBody>
          </p:sp>
          <p:sp>
            <p:nvSpPr>
              <p:cNvPr id="14093" name="Freeform 146"/>
              <p:cNvSpPr>
                <a:spLocks/>
              </p:cNvSpPr>
              <p:nvPr/>
            </p:nvSpPr>
            <p:spPr bwMode="auto">
              <a:xfrm>
                <a:off x="2988" y="2201"/>
                <a:ext cx="4" cy="10"/>
              </a:xfrm>
              <a:custGeom>
                <a:avLst/>
                <a:gdLst>
                  <a:gd name="T0" fmla="*/ 4 w 4"/>
                  <a:gd name="T1" fmla="*/ 0 h 10"/>
                  <a:gd name="T2" fmla="*/ 4 w 4"/>
                  <a:gd name="T3" fmla="*/ 2 h 10"/>
                  <a:gd name="T4" fmla="*/ 2 w 4"/>
                  <a:gd name="T5" fmla="*/ 2 h 10"/>
                  <a:gd name="T6" fmla="*/ 0 w 4"/>
                  <a:gd name="T7" fmla="*/ 6 h 10"/>
                  <a:gd name="T8" fmla="*/ 0 w 4"/>
                  <a:gd name="T9" fmla="*/ 6 h 10"/>
                  <a:gd name="T10" fmla="*/ 2 w 4"/>
                  <a:gd name="T11" fmla="*/ 8 h 10"/>
                  <a:gd name="T12" fmla="*/ 2 w 4"/>
                  <a:gd name="T13" fmla="*/ 10 h 10"/>
                  <a:gd name="T14" fmla="*/ 2 w 4"/>
                  <a:gd name="T15" fmla="*/ 10 h 10"/>
                  <a:gd name="T16" fmla="*/ 2 w 4"/>
                  <a:gd name="T17" fmla="*/ 8 h 10"/>
                  <a:gd name="T18" fmla="*/ 4 w 4"/>
                  <a:gd name="T19" fmla="*/ 8 h 10"/>
                  <a:gd name="T20" fmla="*/ 4 w 4"/>
                  <a:gd name="T21" fmla="*/ 6 h 10"/>
                  <a:gd name="T22" fmla="*/ 4 w 4"/>
                  <a:gd name="T23" fmla="*/ 4 h 10"/>
                  <a:gd name="T24" fmla="*/ 4 w 4"/>
                  <a:gd name="T25" fmla="*/ 0 h 10"/>
                  <a:gd name="T26" fmla="*/ 4 w 4"/>
                  <a:gd name="T27" fmla="*/ 0 h 10"/>
                  <a:gd name="T28" fmla="*/ 4 w 4"/>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10"/>
                  <a:gd name="T47" fmla="*/ 4 w 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10">
                    <a:moveTo>
                      <a:pt x="4" y="0"/>
                    </a:moveTo>
                    <a:lnTo>
                      <a:pt x="4" y="2"/>
                    </a:lnTo>
                    <a:lnTo>
                      <a:pt x="2" y="2"/>
                    </a:lnTo>
                    <a:lnTo>
                      <a:pt x="0" y="6"/>
                    </a:lnTo>
                    <a:lnTo>
                      <a:pt x="2" y="8"/>
                    </a:lnTo>
                    <a:lnTo>
                      <a:pt x="2" y="10"/>
                    </a:lnTo>
                    <a:lnTo>
                      <a:pt x="2" y="8"/>
                    </a:lnTo>
                    <a:lnTo>
                      <a:pt x="4" y="8"/>
                    </a:lnTo>
                    <a:lnTo>
                      <a:pt x="4" y="6"/>
                    </a:lnTo>
                    <a:lnTo>
                      <a:pt x="4" y="4"/>
                    </a:lnTo>
                    <a:lnTo>
                      <a:pt x="4" y="0"/>
                    </a:lnTo>
                    <a:close/>
                  </a:path>
                </a:pathLst>
              </a:custGeom>
              <a:solidFill>
                <a:srgbClr val="0071B4">
                  <a:alpha val="34901"/>
                </a:srgbClr>
              </a:solidFill>
              <a:ln w="9525">
                <a:noFill/>
                <a:round/>
                <a:headEnd/>
                <a:tailEnd/>
              </a:ln>
            </p:spPr>
            <p:txBody>
              <a:bodyPr/>
              <a:lstStyle/>
              <a:p>
                <a:endParaRPr lang="en-US"/>
              </a:p>
            </p:txBody>
          </p:sp>
          <p:sp>
            <p:nvSpPr>
              <p:cNvPr id="14094" name="Freeform 147"/>
              <p:cNvSpPr>
                <a:spLocks/>
              </p:cNvSpPr>
              <p:nvPr/>
            </p:nvSpPr>
            <p:spPr bwMode="auto">
              <a:xfrm>
                <a:off x="2994" y="2205"/>
                <a:ext cx="10" cy="8"/>
              </a:xfrm>
              <a:custGeom>
                <a:avLst/>
                <a:gdLst>
                  <a:gd name="T0" fmla="*/ 0 w 10"/>
                  <a:gd name="T1" fmla="*/ 4 h 8"/>
                  <a:gd name="T2" fmla="*/ 0 w 10"/>
                  <a:gd name="T3" fmla="*/ 6 h 8"/>
                  <a:gd name="T4" fmla="*/ 2 w 10"/>
                  <a:gd name="T5" fmla="*/ 6 h 8"/>
                  <a:gd name="T6" fmla="*/ 6 w 10"/>
                  <a:gd name="T7" fmla="*/ 8 h 8"/>
                  <a:gd name="T8" fmla="*/ 6 w 10"/>
                  <a:gd name="T9" fmla="*/ 8 h 8"/>
                  <a:gd name="T10" fmla="*/ 6 w 10"/>
                  <a:gd name="T11" fmla="*/ 8 h 8"/>
                  <a:gd name="T12" fmla="*/ 10 w 10"/>
                  <a:gd name="T13" fmla="*/ 8 h 8"/>
                  <a:gd name="T14" fmla="*/ 10 w 10"/>
                  <a:gd name="T15" fmla="*/ 8 h 8"/>
                  <a:gd name="T16" fmla="*/ 10 w 10"/>
                  <a:gd name="T17" fmla="*/ 4 h 8"/>
                  <a:gd name="T18" fmla="*/ 8 w 10"/>
                  <a:gd name="T19" fmla="*/ 4 h 8"/>
                  <a:gd name="T20" fmla="*/ 8 w 10"/>
                  <a:gd name="T21" fmla="*/ 2 h 8"/>
                  <a:gd name="T22" fmla="*/ 8 w 10"/>
                  <a:gd name="T23" fmla="*/ 2 h 8"/>
                  <a:gd name="T24" fmla="*/ 8 w 10"/>
                  <a:gd name="T25" fmla="*/ 2 h 8"/>
                  <a:gd name="T26" fmla="*/ 6 w 10"/>
                  <a:gd name="T27" fmla="*/ 2 h 8"/>
                  <a:gd name="T28" fmla="*/ 6 w 10"/>
                  <a:gd name="T29" fmla="*/ 4 h 8"/>
                  <a:gd name="T30" fmla="*/ 6 w 10"/>
                  <a:gd name="T31" fmla="*/ 4 h 8"/>
                  <a:gd name="T32" fmla="*/ 4 w 10"/>
                  <a:gd name="T33" fmla="*/ 2 h 8"/>
                  <a:gd name="T34" fmla="*/ 4 w 10"/>
                  <a:gd name="T35" fmla="*/ 2 h 8"/>
                  <a:gd name="T36" fmla="*/ 4 w 10"/>
                  <a:gd name="T37" fmla="*/ 0 h 8"/>
                  <a:gd name="T38" fmla="*/ 2 w 10"/>
                  <a:gd name="T39" fmla="*/ 0 h 8"/>
                  <a:gd name="T40" fmla="*/ 2 w 10"/>
                  <a:gd name="T41" fmla="*/ 0 h 8"/>
                  <a:gd name="T42" fmla="*/ 0 w 10"/>
                  <a:gd name="T43" fmla="*/ 0 h 8"/>
                  <a:gd name="T44" fmla="*/ 0 w 10"/>
                  <a:gd name="T45" fmla="*/ 2 h 8"/>
                  <a:gd name="T46" fmla="*/ 0 w 10"/>
                  <a:gd name="T47" fmla="*/ 2 h 8"/>
                  <a:gd name="T48" fmla="*/ 0 w 10"/>
                  <a:gd name="T49" fmla="*/ 2 h 8"/>
                  <a:gd name="T50" fmla="*/ 0 w 10"/>
                  <a:gd name="T51" fmla="*/ 4 h 8"/>
                  <a:gd name="T52" fmla="*/ 0 w 10"/>
                  <a:gd name="T53" fmla="*/ 4 h 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
                  <a:gd name="T82" fmla="*/ 0 h 8"/>
                  <a:gd name="T83" fmla="*/ 10 w 10"/>
                  <a:gd name="T84" fmla="*/ 8 h 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 h="8">
                    <a:moveTo>
                      <a:pt x="0" y="4"/>
                    </a:moveTo>
                    <a:lnTo>
                      <a:pt x="0" y="6"/>
                    </a:lnTo>
                    <a:lnTo>
                      <a:pt x="2" y="6"/>
                    </a:lnTo>
                    <a:lnTo>
                      <a:pt x="6" y="8"/>
                    </a:lnTo>
                    <a:lnTo>
                      <a:pt x="10" y="8"/>
                    </a:lnTo>
                    <a:lnTo>
                      <a:pt x="10" y="4"/>
                    </a:lnTo>
                    <a:lnTo>
                      <a:pt x="8" y="4"/>
                    </a:lnTo>
                    <a:lnTo>
                      <a:pt x="8" y="2"/>
                    </a:lnTo>
                    <a:lnTo>
                      <a:pt x="6" y="2"/>
                    </a:lnTo>
                    <a:lnTo>
                      <a:pt x="6" y="4"/>
                    </a:lnTo>
                    <a:lnTo>
                      <a:pt x="4" y="2"/>
                    </a:lnTo>
                    <a:lnTo>
                      <a:pt x="4" y="0"/>
                    </a:lnTo>
                    <a:lnTo>
                      <a:pt x="2" y="0"/>
                    </a:lnTo>
                    <a:lnTo>
                      <a:pt x="0" y="0"/>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4095" name="Freeform 148"/>
              <p:cNvSpPr>
                <a:spLocks/>
              </p:cNvSpPr>
              <p:nvPr/>
            </p:nvSpPr>
            <p:spPr bwMode="auto">
              <a:xfrm>
                <a:off x="2992" y="2177"/>
                <a:ext cx="23" cy="28"/>
              </a:xfrm>
              <a:custGeom>
                <a:avLst/>
                <a:gdLst>
                  <a:gd name="T0" fmla="*/ 6 w 23"/>
                  <a:gd name="T1" fmla="*/ 6 h 28"/>
                  <a:gd name="T2" fmla="*/ 4 w 23"/>
                  <a:gd name="T3" fmla="*/ 10 h 28"/>
                  <a:gd name="T4" fmla="*/ 0 w 23"/>
                  <a:gd name="T5" fmla="*/ 10 h 28"/>
                  <a:gd name="T6" fmla="*/ 2 w 23"/>
                  <a:gd name="T7" fmla="*/ 10 h 28"/>
                  <a:gd name="T8" fmla="*/ 2 w 23"/>
                  <a:gd name="T9" fmla="*/ 12 h 28"/>
                  <a:gd name="T10" fmla="*/ 4 w 23"/>
                  <a:gd name="T11" fmla="*/ 12 h 28"/>
                  <a:gd name="T12" fmla="*/ 2 w 23"/>
                  <a:gd name="T13" fmla="*/ 18 h 28"/>
                  <a:gd name="T14" fmla="*/ 4 w 23"/>
                  <a:gd name="T15" fmla="*/ 20 h 28"/>
                  <a:gd name="T16" fmla="*/ 6 w 23"/>
                  <a:gd name="T17" fmla="*/ 22 h 28"/>
                  <a:gd name="T18" fmla="*/ 12 w 23"/>
                  <a:gd name="T19" fmla="*/ 24 h 28"/>
                  <a:gd name="T20" fmla="*/ 12 w 23"/>
                  <a:gd name="T21" fmla="*/ 24 h 28"/>
                  <a:gd name="T22" fmla="*/ 10 w 23"/>
                  <a:gd name="T23" fmla="*/ 26 h 28"/>
                  <a:gd name="T24" fmla="*/ 12 w 23"/>
                  <a:gd name="T25" fmla="*/ 26 h 28"/>
                  <a:gd name="T26" fmla="*/ 15 w 23"/>
                  <a:gd name="T27" fmla="*/ 28 h 28"/>
                  <a:gd name="T28" fmla="*/ 17 w 23"/>
                  <a:gd name="T29" fmla="*/ 26 h 28"/>
                  <a:gd name="T30" fmla="*/ 17 w 23"/>
                  <a:gd name="T31" fmla="*/ 26 h 28"/>
                  <a:gd name="T32" fmla="*/ 17 w 23"/>
                  <a:gd name="T33" fmla="*/ 24 h 28"/>
                  <a:gd name="T34" fmla="*/ 17 w 23"/>
                  <a:gd name="T35" fmla="*/ 22 h 28"/>
                  <a:gd name="T36" fmla="*/ 21 w 23"/>
                  <a:gd name="T37" fmla="*/ 18 h 28"/>
                  <a:gd name="T38" fmla="*/ 17 w 23"/>
                  <a:gd name="T39" fmla="*/ 16 h 28"/>
                  <a:gd name="T40" fmla="*/ 19 w 23"/>
                  <a:gd name="T41" fmla="*/ 12 h 28"/>
                  <a:gd name="T42" fmla="*/ 23 w 23"/>
                  <a:gd name="T43" fmla="*/ 12 h 28"/>
                  <a:gd name="T44" fmla="*/ 23 w 23"/>
                  <a:gd name="T45" fmla="*/ 8 h 28"/>
                  <a:gd name="T46" fmla="*/ 23 w 23"/>
                  <a:gd name="T47" fmla="*/ 6 h 28"/>
                  <a:gd name="T48" fmla="*/ 23 w 23"/>
                  <a:gd name="T49" fmla="*/ 4 h 28"/>
                  <a:gd name="T50" fmla="*/ 21 w 23"/>
                  <a:gd name="T51" fmla="*/ 2 h 28"/>
                  <a:gd name="T52" fmla="*/ 17 w 23"/>
                  <a:gd name="T53" fmla="*/ 0 h 28"/>
                  <a:gd name="T54" fmla="*/ 15 w 23"/>
                  <a:gd name="T55" fmla="*/ 0 h 28"/>
                  <a:gd name="T56" fmla="*/ 14 w 23"/>
                  <a:gd name="T57" fmla="*/ 4 h 28"/>
                  <a:gd name="T58" fmla="*/ 15 w 23"/>
                  <a:gd name="T59" fmla="*/ 4 h 28"/>
                  <a:gd name="T60" fmla="*/ 15 w 23"/>
                  <a:gd name="T61" fmla="*/ 10 h 28"/>
                  <a:gd name="T62" fmla="*/ 14 w 23"/>
                  <a:gd name="T63" fmla="*/ 10 h 28"/>
                  <a:gd name="T64" fmla="*/ 15 w 23"/>
                  <a:gd name="T65" fmla="*/ 10 h 28"/>
                  <a:gd name="T66" fmla="*/ 14 w 23"/>
                  <a:gd name="T67" fmla="*/ 6 h 28"/>
                  <a:gd name="T68" fmla="*/ 14 w 23"/>
                  <a:gd name="T69" fmla="*/ 6 h 28"/>
                  <a:gd name="T70" fmla="*/ 14 w 23"/>
                  <a:gd name="T71" fmla="*/ 8 h 28"/>
                  <a:gd name="T72" fmla="*/ 14 w 23"/>
                  <a:gd name="T73" fmla="*/ 10 h 28"/>
                  <a:gd name="T74" fmla="*/ 12 w 23"/>
                  <a:gd name="T75" fmla="*/ 8 h 28"/>
                  <a:gd name="T76" fmla="*/ 10 w 23"/>
                  <a:gd name="T77" fmla="*/ 8 h 28"/>
                  <a:gd name="T78" fmla="*/ 12 w 23"/>
                  <a:gd name="T79" fmla="*/ 6 h 28"/>
                  <a:gd name="T80" fmla="*/ 12 w 23"/>
                  <a:gd name="T81" fmla="*/ 4 h 28"/>
                  <a:gd name="T82" fmla="*/ 8 w 23"/>
                  <a:gd name="T83" fmla="*/ 4 h 28"/>
                  <a:gd name="T84" fmla="*/ 8 w 23"/>
                  <a:gd name="T85" fmla="*/ 6 h 2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
                  <a:gd name="T130" fmla="*/ 0 h 28"/>
                  <a:gd name="T131" fmla="*/ 23 w 23"/>
                  <a:gd name="T132" fmla="*/ 28 h 2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 h="28">
                    <a:moveTo>
                      <a:pt x="8" y="6"/>
                    </a:moveTo>
                    <a:lnTo>
                      <a:pt x="6" y="6"/>
                    </a:lnTo>
                    <a:lnTo>
                      <a:pt x="6" y="8"/>
                    </a:lnTo>
                    <a:lnTo>
                      <a:pt x="4" y="10"/>
                    </a:lnTo>
                    <a:lnTo>
                      <a:pt x="2" y="10"/>
                    </a:lnTo>
                    <a:lnTo>
                      <a:pt x="0" y="10"/>
                    </a:lnTo>
                    <a:lnTo>
                      <a:pt x="2" y="10"/>
                    </a:lnTo>
                    <a:lnTo>
                      <a:pt x="0" y="12"/>
                    </a:lnTo>
                    <a:lnTo>
                      <a:pt x="2" y="12"/>
                    </a:lnTo>
                    <a:lnTo>
                      <a:pt x="4" y="12"/>
                    </a:lnTo>
                    <a:lnTo>
                      <a:pt x="4" y="18"/>
                    </a:lnTo>
                    <a:lnTo>
                      <a:pt x="2" y="18"/>
                    </a:lnTo>
                    <a:lnTo>
                      <a:pt x="2" y="20"/>
                    </a:lnTo>
                    <a:lnTo>
                      <a:pt x="4" y="20"/>
                    </a:lnTo>
                    <a:lnTo>
                      <a:pt x="6" y="22"/>
                    </a:lnTo>
                    <a:lnTo>
                      <a:pt x="8" y="22"/>
                    </a:lnTo>
                    <a:lnTo>
                      <a:pt x="12" y="24"/>
                    </a:lnTo>
                    <a:lnTo>
                      <a:pt x="12" y="26"/>
                    </a:lnTo>
                    <a:lnTo>
                      <a:pt x="10" y="26"/>
                    </a:lnTo>
                    <a:lnTo>
                      <a:pt x="12" y="26"/>
                    </a:lnTo>
                    <a:lnTo>
                      <a:pt x="15" y="28"/>
                    </a:lnTo>
                    <a:lnTo>
                      <a:pt x="17" y="28"/>
                    </a:lnTo>
                    <a:lnTo>
                      <a:pt x="17" y="26"/>
                    </a:lnTo>
                    <a:lnTo>
                      <a:pt x="17" y="24"/>
                    </a:lnTo>
                    <a:lnTo>
                      <a:pt x="17" y="22"/>
                    </a:lnTo>
                    <a:lnTo>
                      <a:pt x="21" y="22"/>
                    </a:lnTo>
                    <a:lnTo>
                      <a:pt x="21" y="18"/>
                    </a:lnTo>
                    <a:lnTo>
                      <a:pt x="19" y="18"/>
                    </a:lnTo>
                    <a:lnTo>
                      <a:pt x="17" y="16"/>
                    </a:lnTo>
                    <a:lnTo>
                      <a:pt x="19" y="12"/>
                    </a:lnTo>
                    <a:lnTo>
                      <a:pt x="21" y="12"/>
                    </a:lnTo>
                    <a:lnTo>
                      <a:pt x="23" y="12"/>
                    </a:lnTo>
                    <a:lnTo>
                      <a:pt x="23" y="8"/>
                    </a:lnTo>
                    <a:lnTo>
                      <a:pt x="23" y="6"/>
                    </a:lnTo>
                    <a:lnTo>
                      <a:pt x="23" y="4"/>
                    </a:lnTo>
                    <a:lnTo>
                      <a:pt x="21" y="4"/>
                    </a:lnTo>
                    <a:lnTo>
                      <a:pt x="21" y="2"/>
                    </a:lnTo>
                    <a:lnTo>
                      <a:pt x="19" y="0"/>
                    </a:lnTo>
                    <a:lnTo>
                      <a:pt x="17" y="0"/>
                    </a:lnTo>
                    <a:lnTo>
                      <a:pt x="15" y="0"/>
                    </a:lnTo>
                    <a:lnTo>
                      <a:pt x="14" y="2"/>
                    </a:lnTo>
                    <a:lnTo>
                      <a:pt x="14" y="4"/>
                    </a:lnTo>
                    <a:lnTo>
                      <a:pt x="15" y="4"/>
                    </a:lnTo>
                    <a:lnTo>
                      <a:pt x="15" y="10"/>
                    </a:lnTo>
                    <a:lnTo>
                      <a:pt x="14" y="10"/>
                    </a:lnTo>
                    <a:lnTo>
                      <a:pt x="15" y="10"/>
                    </a:lnTo>
                    <a:lnTo>
                      <a:pt x="15" y="8"/>
                    </a:lnTo>
                    <a:lnTo>
                      <a:pt x="14" y="6"/>
                    </a:lnTo>
                    <a:lnTo>
                      <a:pt x="14" y="8"/>
                    </a:lnTo>
                    <a:lnTo>
                      <a:pt x="14" y="10"/>
                    </a:lnTo>
                    <a:lnTo>
                      <a:pt x="12" y="10"/>
                    </a:lnTo>
                    <a:lnTo>
                      <a:pt x="12" y="8"/>
                    </a:lnTo>
                    <a:lnTo>
                      <a:pt x="10" y="8"/>
                    </a:lnTo>
                    <a:lnTo>
                      <a:pt x="12" y="8"/>
                    </a:lnTo>
                    <a:lnTo>
                      <a:pt x="12" y="6"/>
                    </a:lnTo>
                    <a:lnTo>
                      <a:pt x="12" y="4"/>
                    </a:lnTo>
                    <a:lnTo>
                      <a:pt x="6" y="4"/>
                    </a:lnTo>
                    <a:lnTo>
                      <a:pt x="8" y="4"/>
                    </a:lnTo>
                    <a:lnTo>
                      <a:pt x="8" y="6"/>
                    </a:lnTo>
                    <a:close/>
                  </a:path>
                </a:pathLst>
              </a:custGeom>
              <a:solidFill>
                <a:srgbClr val="0071B4">
                  <a:alpha val="34901"/>
                </a:srgbClr>
              </a:solidFill>
              <a:ln w="9525">
                <a:noFill/>
                <a:round/>
                <a:headEnd/>
                <a:tailEnd/>
              </a:ln>
            </p:spPr>
            <p:txBody>
              <a:bodyPr/>
              <a:lstStyle/>
              <a:p>
                <a:endParaRPr lang="en-US"/>
              </a:p>
            </p:txBody>
          </p:sp>
          <p:sp>
            <p:nvSpPr>
              <p:cNvPr id="14096" name="Freeform 149"/>
              <p:cNvSpPr>
                <a:spLocks/>
              </p:cNvSpPr>
              <p:nvPr/>
            </p:nvSpPr>
            <p:spPr bwMode="auto">
              <a:xfrm>
                <a:off x="3071" y="2462"/>
                <a:ext cx="6" cy="0"/>
              </a:xfrm>
              <a:custGeom>
                <a:avLst/>
                <a:gdLst>
                  <a:gd name="T0" fmla="*/ 6 w 6"/>
                  <a:gd name="T1" fmla="*/ 6 w 6"/>
                  <a:gd name="T2" fmla="*/ 6 w 6"/>
                  <a:gd name="T3" fmla="*/ 0 w 6"/>
                  <a:gd name="T4" fmla="*/ 0 w 6"/>
                  <a:gd name="T5" fmla="*/ 0 w 6"/>
                  <a:gd name="T6" fmla="*/ 6 w 6"/>
                  <a:gd name="T7" fmla="*/ 0 60000 65536"/>
                  <a:gd name="T8" fmla="*/ 0 60000 65536"/>
                  <a:gd name="T9" fmla="*/ 0 60000 65536"/>
                  <a:gd name="T10" fmla="*/ 0 60000 65536"/>
                  <a:gd name="T11" fmla="*/ 0 60000 65536"/>
                  <a:gd name="T12" fmla="*/ 0 60000 65536"/>
                  <a:gd name="T13" fmla="*/ 0 60000 65536"/>
                  <a:gd name="T14" fmla="*/ 0 w 6"/>
                  <a:gd name="T15" fmla="*/ 6 w 6"/>
                </a:gdLst>
                <a:ahLst/>
                <a:cxnLst>
                  <a:cxn ang="T7">
                    <a:pos x="T0" y="0"/>
                  </a:cxn>
                  <a:cxn ang="T8">
                    <a:pos x="T1" y="0"/>
                  </a:cxn>
                  <a:cxn ang="T9">
                    <a:pos x="T2" y="0"/>
                  </a:cxn>
                  <a:cxn ang="T10">
                    <a:pos x="T3" y="0"/>
                  </a:cxn>
                  <a:cxn ang="T11">
                    <a:pos x="T4" y="0"/>
                  </a:cxn>
                  <a:cxn ang="T12">
                    <a:pos x="T5" y="0"/>
                  </a:cxn>
                  <a:cxn ang="T13">
                    <a:pos x="T6" y="0"/>
                  </a:cxn>
                </a:cxnLst>
                <a:rect l="T14" t="0" r="T15" b="0"/>
                <a:pathLst>
                  <a:path w="6">
                    <a:moveTo>
                      <a:pt x="6" y="0"/>
                    </a:moveTo>
                    <a:lnTo>
                      <a:pt x="6" y="0"/>
                    </a:lnTo>
                    <a:lnTo>
                      <a:pt x="0" y="0"/>
                    </a:lnTo>
                    <a:lnTo>
                      <a:pt x="6" y="0"/>
                    </a:lnTo>
                    <a:close/>
                  </a:path>
                </a:pathLst>
              </a:custGeom>
              <a:solidFill>
                <a:srgbClr val="0071B4">
                  <a:alpha val="34901"/>
                </a:srgbClr>
              </a:solidFill>
              <a:ln w="9525">
                <a:noFill/>
                <a:round/>
                <a:headEnd/>
                <a:tailEnd/>
              </a:ln>
            </p:spPr>
            <p:txBody>
              <a:bodyPr/>
              <a:lstStyle/>
              <a:p>
                <a:endParaRPr lang="en-US"/>
              </a:p>
            </p:txBody>
          </p:sp>
          <p:sp>
            <p:nvSpPr>
              <p:cNvPr id="14097" name="Freeform 150"/>
              <p:cNvSpPr>
                <a:spLocks/>
              </p:cNvSpPr>
              <p:nvPr/>
            </p:nvSpPr>
            <p:spPr bwMode="auto">
              <a:xfrm>
                <a:off x="3004" y="2205"/>
                <a:ext cx="3" cy="10"/>
              </a:xfrm>
              <a:custGeom>
                <a:avLst/>
                <a:gdLst>
                  <a:gd name="T0" fmla="*/ 3 w 3"/>
                  <a:gd name="T1" fmla="*/ 10 h 10"/>
                  <a:gd name="T2" fmla="*/ 3 w 3"/>
                  <a:gd name="T3" fmla="*/ 6 h 10"/>
                  <a:gd name="T4" fmla="*/ 3 w 3"/>
                  <a:gd name="T5" fmla="*/ 4 h 10"/>
                  <a:gd name="T6" fmla="*/ 3 w 3"/>
                  <a:gd name="T7" fmla="*/ 4 h 10"/>
                  <a:gd name="T8" fmla="*/ 2 w 3"/>
                  <a:gd name="T9" fmla="*/ 2 h 10"/>
                  <a:gd name="T10" fmla="*/ 2 w 3"/>
                  <a:gd name="T11" fmla="*/ 0 h 10"/>
                  <a:gd name="T12" fmla="*/ 2 w 3"/>
                  <a:gd name="T13" fmla="*/ 0 h 10"/>
                  <a:gd name="T14" fmla="*/ 0 w 3"/>
                  <a:gd name="T15" fmla="*/ 0 h 10"/>
                  <a:gd name="T16" fmla="*/ 0 w 3"/>
                  <a:gd name="T17" fmla="*/ 0 h 10"/>
                  <a:gd name="T18" fmla="*/ 0 w 3"/>
                  <a:gd name="T19" fmla="*/ 2 h 10"/>
                  <a:gd name="T20" fmla="*/ 0 w 3"/>
                  <a:gd name="T21" fmla="*/ 2 h 10"/>
                  <a:gd name="T22" fmla="*/ 0 w 3"/>
                  <a:gd name="T23" fmla="*/ 4 h 10"/>
                  <a:gd name="T24" fmla="*/ 2 w 3"/>
                  <a:gd name="T25" fmla="*/ 4 h 10"/>
                  <a:gd name="T26" fmla="*/ 2 w 3"/>
                  <a:gd name="T27" fmla="*/ 6 h 10"/>
                  <a:gd name="T28" fmla="*/ 2 w 3"/>
                  <a:gd name="T29" fmla="*/ 10 h 10"/>
                  <a:gd name="T30" fmla="*/ 3 w 3"/>
                  <a:gd name="T31" fmla="*/ 1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
                  <a:gd name="T49" fmla="*/ 0 h 10"/>
                  <a:gd name="T50" fmla="*/ 3 w 3"/>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 h="10">
                    <a:moveTo>
                      <a:pt x="3" y="10"/>
                    </a:moveTo>
                    <a:lnTo>
                      <a:pt x="3" y="6"/>
                    </a:lnTo>
                    <a:lnTo>
                      <a:pt x="3" y="4"/>
                    </a:lnTo>
                    <a:lnTo>
                      <a:pt x="2" y="2"/>
                    </a:lnTo>
                    <a:lnTo>
                      <a:pt x="2" y="0"/>
                    </a:lnTo>
                    <a:lnTo>
                      <a:pt x="0" y="0"/>
                    </a:lnTo>
                    <a:lnTo>
                      <a:pt x="0" y="2"/>
                    </a:lnTo>
                    <a:lnTo>
                      <a:pt x="0" y="4"/>
                    </a:lnTo>
                    <a:lnTo>
                      <a:pt x="2" y="4"/>
                    </a:lnTo>
                    <a:lnTo>
                      <a:pt x="2" y="6"/>
                    </a:lnTo>
                    <a:lnTo>
                      <a:pt x="2" y="10"/>
                    </a:lnTo>
                    <a:lnTo>
                      <a:pt x="3" y="10"/>
                    </a:lnTo>
                    <a:close/>
                  </a:path>
                </a:pathLst>
              </a:custGeom>
              <a:solidFill>
                <a:srgbClr val="0071B4">
                  <a:alpha val="34901"/>
                </a:srgbClr>
              </a:solidFill>
              <a:ln w="9525">
                <a:noFill/>
                <a:round/>
                <a:headEnd/>
                <a:tailEnd/>
              </a:ln>
            </p:spPr>
            <p:txBody>
              <a:bodyPr/>
              <a:lstStyle/>
              <a:p>
                <a:endParaRPr lang="en-US"/>
              </a:p>
            </p:txBody>
          </p:sp>
          <p:sp>
            <p:nvSpPr>
              <p:cNvPr id="14098" name="Freeform 151"/>
              <p:cNvSpPr>
                <a:spLocks/>
              </p:cNvSpPr>
              <p:nvPr/>
            </p:nvSpPr>
            <p:spPr bwMode="auto">
              <a:xfrm>
                <a:off x="3043" y="2197"/>
                <a:ext cx="4" cy="8"/>
              </a:xfrm>
              <a:custGeom>
                <a:avLst/>
                <a:gdLst>
                  <a:gd name="T0" fmla="*/ 4 w 4"/>
                  <a:gd name="T1" fmla="*/ 8 h 8"/>
                  <a:gd name="T2" fmla="*/ 4 w 4"/>
                  <a:gd name="T3" fmla="*/ 4 h 8"/>
                  <a:gd name="T4" fmla="*/ 2 w 4"/>
                  <a:gd name="T5" fmla="*/ 2 h 8"/>
                  <a:gd name="T6" fmla="*/ 0 w 4"/>
                  <a:gd name="T7" fmla="*/ 0 h 8"/>
                  <a:gd name="T8" fmla="*/ 0 w 4"/>
                  <a:gd name="T9" fmla="*/ 6 h 8"/>
                  <a:gd name="T10" fmla="*/ 0 w 4"/>
                  <a:gd name="T11" fmla="*/ 6 h 8"/>
                  <a:gd name="T12" fmla="*/ 2 w 4"/>
                  <a:gd name="T13" fmla="*/ 8 h 8"/>
                  <a:gd name="T14" fmla="*/ 4 w 4"/>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4" y="8"/>
                    </a:moveTo>
                    <a:lnTo>
                      <a:pt x="4" y="4"/>
                    </a:lnTo>
                    <a:lnTo>
                      <a:pt x="2" y="2"/>
                    </a:lnTo>
                    <a:lnTo>
                      <a:pt x="0" y="0"/>
                    </a:lnTo>
                    <a:lnTo>
                      <a:pt x="0" y="6"/>
                    </a:lnTo>
                    <a:lnTo>
                      <a:pt x="2" y="8"/>
                    </a:lnTo>
                    <a:lnTo>
                      <a:pt x="4" y="8"/>
                    </a:lnTo>
                    <a:close/>
                  </a:path>
                </a:pathLst>
              </a:custGeom>
              <a:solidFill>
                <a:srgbClr val="0071B4">
                  <a:alpha val="34901"/>
                </a:srgbClr>
              </a:solidFill>
              <a:ln w="9525">
                <a:noFill/>
                <a:round/>
                <a:headEnd/>
                <a:tailEnd/>
              </a:ln>
            </p:spPr>
            <p:txBody>
              <a:bodyPr/>
              <a:lstStyle/>
              <a:p>
                <a:endParaRPr lang="en-US"/>
              </a:p>
            </p:txBody>
          </p:sp>
          <p:sp>
            <p:nvSpPr>
              <p:cNvPr id="14099" name="Freeform 152"/>
              <p:cNvSpPr>
                <a:spLocks/>
              </p:cNvSpPr>
              <p:nvPr/>
            </p:nvSpPr>
            <p:spPr bwMode="auto">
              <a:xfrm>
                <a:off x="2755" y="2114"/>
                <a:ext cx="109" cy="207"/>
              </a:xfrm>
              <a:custGeom>
                <a:avLst/>
                <a:gdLst>
                  <a:gd name="T0" fmla="*/ 8 w 109"/>
                  <a:gd name="T1" fmla="*/ 33 h 207"/>
                  <a:gd name="T2" fmla="*/ 6 w 109"/>
                  <a:gd name="T3" fmla="*/ 39 h 207"/>
                  <a:gd name="T4" fmla="*/ 2 w 109"/>
                  <a:gd name="T5" fmla="*/ 47 h 207"/>
                  <a:gd name="T6" fmla="*/ 6 w 109"/>
                  <a:gd name="T7" fmla="*/ 55 h 207"/>
                  <a:gd name="T8" fmla="*/ 8 w 109"/>
                  <a:gd name="T9" fmla="*/ 65 h 207"/>
                  <a:gd name="T10" fmla="*/ 4 w 109"/>
                  <a:gd name="T11" fmla="*/ 83 h 207"/>
                  <a:gd name="T12" fmla="*/ 10 w 109"/>
                  <a:gd name="T13" fmla="*/ 67 h 207"/>
                  <a:gd name="T14" fmla="*/ 12 w 109"/>
                  <a:gd name="T15" fmla="*/ 69 h 207"/>
                  <a:gd name="T16" fmla="*/ 16 w 109"/>
                  <a:gd name="T17" fmla="*/ 69 h 207"/>
                  <a:gd name="T18" fmla="*/ 18 w 109"/>
                  <a:gd name="T19" fmla="*/ 75 h 207"/>
                  <a:gd name="T20" fmla="*/ 16 w 109"/>
                  <a:gd name="T21" fmla="*/ 93 h 207"/>
                  <a:gd name="T22" fmla="*/ 16 w 109"/>
                  <a:gd name="T23" fmla="*/ 99 h 207"/>
                  <a:gd name="T24" fmla="*/ 24 w 109"/>
                  <a:gd name="T25" fmla="*/ 97 h 207"/>
                  <a:gd name="T26" fmla="*/ 35 w 109"/>
                  <a:gd name="T27" fmla="*/ 93 h 207"/>
                  <a:gd name="T28" fmla="*/ 33 w 109"/>
                  <a:gd name="T29" fmla="*/ 105 h 207"/>
                  <a:gd name="T30" fmla="*/ 37 w 109"/>
                  <a:gd name="T31" fmla="*/ 109 h 207"/>
                  <a:gd name="T32" fmla="*/ 45 w 109"/>
                  <a:gd name="T33" fmla="*/ 111 h 207"/>
                  <a:gd name="T34" fmla="*/ 43 w 109"/>
                  <a:gd name="T35" fmla="*/ 123 h 207"/>
                  <a:gd name="T36" fmla="*/ 41 w 109"/>
                  <a:gd name="T37" fmla="*/ 131 h 207"/>
                  <a:gd name="T38" fmla="*/ 28 w 109"/>
                  <a:gd name="T39" fmla="*/ 141 h 207"/>
                  <a:gd name="T40" fmla="*/ 12 w 109"/>
                  <a:gd name="T41" fmla="*/ 165 h 207"/>
                  <a:gd name="T42" fmla="*/ 20 w 109"/>
                  <a:gd name="T43" fmla="*/ 167 h 207"/>
                  <a:gd name="T44" fmla="*/ 28 w 109"/>
                  <a:gd name="T45" fmla="*/ 171 h 207"/>
                  <a:gd name="T46" fmla="*/ 37 w 109"/>
                  <a:gd name="T47" fmla="*/ 175 h 207"/>
                  <a:gd name="T48" fmla="*/ 49 w 109"/>
                  <a:gd name="T49" fmla="*/ 169 h 207"/>
                  <a:gd name="T50" fmla="*/ 26 w 109"/>
                  <a:gd name="T51" fmla="*/ 183 h 207"/>
                  <a:gd name="T52" fmla="*/ 6 w 109"/>
                  <a:gd name="T53" fmla="*/ 207 h 207"/>
                  <a:gd name="T54" fmla="*/ 14 w 109"/>
                  <a:gd name="T55" fmla="*/ 207 h 207"/>
                  <a:gd name="T56" fmla="*/ 28 w 109"/>
                  <a:gd name="T57" fmla="*/ 199 h 207"/>
                  <a:gd name="T58" fmla="*/ 37 w 109"/>
                  <a:gd name="T59" fmla="*/ 193 h 207"/>
                  <a:gd name="T60" fmla="*/ 51 w 109"/>
                  <a:gd name="T61" fmla="*/ 193 h 207"/>
                  <a:gd name="T62" fmla="*/ 63 w 109"/>
                  <a:gd name="T63" fmla="*/ 191 h 207"/>
                  <a:gd name="T64" fmla="*/ 69 w 109"/>
                  <a:gd name="T65" fmla="*/ 189 h 207"/>
                  <a:gd name="T66" fmla="*/ 85 w 109"/>
                  <a:gd name="T67" fmla="*/ 189 h 207"/>
                  <a:gd name="T68" fmla="*/ 103 w 109"/>
                  <a:gd name="T69" fmla="*/ 177 h 207"/>
                  <a:gd name="T70" fmla="*/ 97 w 109"/>
                  <a:gd name="T71" fmla="*/ 171 h 207"/>
                  <a:gd name="T72" fmla="*/ 99 w 109"/>
                  <a:gd name="T73" fmla="*/ 167 h 207"/>
                  <a:gd name="T74" fmla="*/ 103 w 109"/>
                  <a:gd name="T75" fmla="*/ 163 h 207"/>
                  <a:gd name="T76" fmla="*/ 105 w 109"/>
                  <a:gd name="T77" fmla="*/ 143 h 207"/>
                  <a:gd name="T78" fmla="*/ 85 w 109"/>
                  <a:gd name="T79" fmla="*/ 143 h 207"/>
                  <a:gd name="T80" fmla="*/ 85 w 109"/>
                  <a:gd name="T81" fmla="*/ 127 h 207"/>
                  <a:gd name="T82" fmla="*/ 87 w 109"/>
                  <a:gd name="T83" fmla="*/ 125 h 207"/>
                  <a:gd name="T84" fmla="*/ 75 w 109"/>
                  <a:gd name="T85" fmla="*/ 103 h 207"/>
                  <a:gd name="T86" fmla="*/ 57 w 109"/>
                  <a:gd name="T87" fmla="*/ 73 h 207"/>
                  <a:gd name="T88" fmla="*/ 39 w 109"/>
                  <a:gd name="T89" fmla="*/ 67 h 207"/>
                  <a:gd name="T90" fmla="*/ 47 w 109"/>
                  <a:gd name="T91" fmla="*/ 61 h 207"/>
                  <a:gd name="T92" fmla="*/ 47 w 109"/>
                  <a:gd name="T93" fmla="*/ 53 h 207"/>
                  <a:gd name="T94" fmla="*/ 59 w 109"/>
                  <a:gd name="T95" fmla="*/ 31 h 207"/>
                  <a:gd name="T96" fmla="*/ 29 w 109"/>
                  <a:gd name="T97" fmla="*/ 27 h 207"/>
                  <a:gd name="T98" fmla="*/ 26 w 109"/>
                  <a:gd name="T99" fmla="*/ 25 h 207"/>
                  <a:gd name="T100" fmla="*/ 28 w 109"/>
                  <a:gd name="T101" fmla="*/ 17 h 207"/>
                  <a:gd name="T102" fmla="*/ 39 w 109"/>
                  <a:gd name="T103" fmla="*/ 6 h 207"/>
                  <a:gd name="T104" fmla="*/ 20 w 109"/>
                  <a:gd name="T105" fmla="*/ 0 h 207"/>
                  <a:gd name="T106" fmla="*/ 10 w 109"/>
                  <a:gd name="T107" fmla="*/ 13 h 207"/>
                  <a:gd name="T108" fmla="*/ 4 w 109"/>
                  <a:gd name="T109" fmla="*/ 25 h 207"/>
                  <a:gd name="T110" fmla="*/ 4 w 109"/>
                  <a:gd name="T111" fmla="*/ 31 h 20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9"/>
                  <a:gd name="T169" fmla="*/ 0 h 207"/>
                  <a:gd name="T170" fmla="*/ 109 w 109"/>
                  <a:gd name="T171" fmla="*/ 207 h 20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9" h="207">
                    <a:moveTo>
                      <a:pt x="6" y="31"/>
                    </a:moveTo>
                    <a:lnTo>
                      <a:pt x="8" y="31"/>
                    </a:lnTo>
                    <a:lnTo>
                      <a:pt x="8" y="33"/>
                    </a:lnTo>
                    <a:lnTo>
                      <a:pt x="6" y="33"/>
                    </a:lnTo>
                    <a:lnTo>
                      <a:pt x="8" y="33"/>
                    </a:lnTo>
                    <a:lnTo>
                      <a:pt x="6" y="35"/>
                    </a:lnTo>
                    <a:lnTo>
                      <a:pt x="6" y="37"/>
                    </a:lnTo>
                    <a:lnTo>
                      <a:pt x="6" y="39"/>
                    </a:lnTo>
                    <a:lnTo>
                      <a:pt x="6" y="41"/>
                    </a:lnTo>
                    <a:lnTo>
                      <a:pt x="4" y="41"/>
                    </a:lnTo>
                    <a:lnTo>
                      <a:pt x="4" y="43"/>
                    </a:lnTo>
                    <a:lnTo>
                      <a:pt x="4" y="47"/>
                    </a:lnTo>
                    <a:lnTo>
                      <a:pt x="2" y="47"/>
                    </a:lnTo>
                    <a:lnTo>
                      <a:pt x="0" y="49"/>
                    </a:lnTo>
                    <a:lnTo>
                      <a:pt x="2" y="49"/>
                    </a:lnTo>
                    <a:lnTo>
                      <a:pt x="2" y="53"/>
                    </a:lnTo>
                    <a:lnTo>
                      <a:pt x="6" y="55"/>
                    </a:lnTo>
                    <a:lnTo>
                      <a:pt x="12" y="51"/>
                    </a:lnTo>
                    <a:lnTo>
                      <a:pt x="12" y="53"/>
                    </a:lnTo>
                    <a:lnTo>
                      <a:pt x="8" y="63"/>
                    </a:lnTo>
                    <a:lnTo>
                      <a:pt x="8" y="65"/>
                    </a:lnTo>
                    <a:lnTo>
                      <a:pt x="6" y="65"/>
                    </a:lnTo>
                    <a:lnTo>
                      <a:pt x="6" y="71"/>
                    </a:lnTo>
                    <a:lnTo>
                      <a:pt x="8" y="71"/>
                    </a:lnTo>
                    <a:lnTo>
                      <a:pt x="4" y="83"/>
                    </a:lnTo>
                    <a:lnTo>
                      <a:pt x="6" y="83"/>
                    </a:lnTo>
                    <a:lnTo>
                      <a:pt x="8" y="83"/>
                    </a:lnTo>
                    <a:lnTo>
                      <a:pt x="10" y="73"/>
                    </a:lnTo>
                    <a:lnTo>
                      <a:pt x="10" y="67"/>
                    </a:lnTo>
                    <a:lnTo>
                      <a:pt x="14" y="61"/>
                    </a:lnTo>
                    <a:lnTo>
                      <a:pt x="14" y="63"/>
                    </a:lnTo>
                    <a:lnTo>
                      <a:pt x="12" y="67"/>
                    </a:lnTo>
                    <a:lnTo>
                      <a:pt x="12" y="71"/>
                    </a:lnTo>
                    <a:lnTo>
                      <a:pt x="12" y="69"/>
                    </a:lnTo>
                    <a:lnTo>
                      <a:pt x="14" y="69"/>
                    </a:lnTo>
                    <a:lnTo>
                      <a:pt x="14" y="67"/>
                    </a:lnTo>
                    <a:lnTo>
                      <a:pt x="16" y="69"/>
                    </a:lnTo>
                    <a:lnTo>
                      <a:pt x="16" y="65"/>
                    </a:lnTo>
                    <a:lnTo>
                      <a:pt x="20" y="67"/>
                    </a:lnTo>
                    <a:lnTo>
                      <a:pt x="18" y="69"/>
                    </a:lnTo>
                    <a:lnTo>
                      <a:pt x="18" y="71"/>
                    </a:lnTo>
                    <a:lnTo>
                      <a:pt x="18" y="75"/>
                    </a:lnTo>
                    <a:lnTo>
                      <a:pt x="20" y="77"/>
                    </a:lnTo>
                    <a:lnTo>
                      <a:pt x="20" y="79"/>
                    </a:lnTo>
                    <a:lnTo>
                      <a:pt x="16" y="91"/>
                    </a:lnTo>
                    <a:lnTo>
                      <a:pt x="16" y="93"/>
                    </a:lnTo>
                    <a:lnTo>
                      <a:pt x="14" y="91"/>
                    </a:lnTo>
                    <a:lnTo>
                      <a:pt x="14" y="93"/>
                    </a:lnTo>
                    <a:lnTo>
                      <a:pt x="16" y="99"/>
                    </a:lnTo>
                    <a:lnTo>
                      <a:pt x="16" y="101"/>
                    </a:lnTo>
                    <a:lnTo>
                      <a:pt x="16" y="99"/>
                    </a:lnTo>
                    <a:lnTo>
                      <a:pt x="16" y="97"/>
                    </a:lnTo>
                    <a:lnTo>
                      <a:pt x="16" y="95"/>
                    </a:lnTo>
                    <a:lnTo>
                      <a:pt x="18" y="95"/>
                    </a:lnTo>
                    <a:lnTo>
                      <a:pt x="24" y="99"/>
                    </a:lnTo>
                    <a:lnTo>
                      <a:pt x="24" y="97"/>
                    </a:lnTo>
                    <a:lnTo>
                      <a:pt x="24" y="95"/>
                    </a:lnTo>
                    <a:lnTo>
                      <a:pt x="29" y="97"/>
                    </a:lnTo>
                    <a:lnTo>
                      <a:pt x="33" y="95"/>
                    </a:lnTo>
                    <a:lnTo>
                      <a:pt x="33" y="93"/>
                    </a:lnTo>
                    <a:lnTo>
                      <a:pt x="35" y="93"/>
                    </a:lnTo>
                    <a:lnTo>
                      <a:pt x="41" y="93"/>
                    </a:lnTo>
                    <a:lnTo>
                      <a:pt x="39" y="93"/>
                    </a:lnTo>
                    <a:lnTo>
                      <a:pt x="37" y="95"/>
                    </a:lnTo>
                    <a:lnTo>
                      <a:pt x="33" y="105"/>
                    </a:lnTo>
                    <a:lnTo>
                      <a:pt x="35" y="105"/>
                    </a:lnTo>
                    <a:lnTo>
                      <a:pt x="37" y="109"/>
                    </a:lnTo>
                    <a:lnTo>
                      <a:pt x="37" y="111"/>
                    </a:lnTo>
                    <a:lnTo>
                      <a:pt x="37" y="109"/>
                    </a:lnTo>
                    <a:lnTo>
                      <a:pt x="39" y="113"/>
                    </a:lnTo>
                    <a:lnTo>
                      <a:pt x="43" y="111"/>
                    </a:lnTo>
                    <a:lnTo>
                      <a:pt x="45" y="109"/>
                    </a:lnTo>
                    <a:lnTo>
                      <a:pt x="47" y="111"/>
                    </a:lnTo>
                    <a:lnTo>
                      <a:pt x="45" y="111"/>
                    </a:lnTo>
                    <a:lnTo>
                      <a:pt x="45" y="117"/>
                    </a:lnTo>
                    <a:lnTo>
                      <a:pt x="43" y="117"/>
                    </a:lnTo>
                    <a:lnTo>
                      <a:pt x="43" y="121"/>
                    </a:lnTo>
                    <a:lnTo>
                      <a:pt x="45" y="121"/>
                    </a:lnTo>
                    <a:lnTo>
                      <a:pt x="43" y="123"/>
                    </a:lnTo>
                    <a:lnTo>
                      <a:pt x="43" y="127"/>
                    </a:lnTo>
                    <a:lnTo>
                      <a:pt x="43" y="129"/>
                    </a:lnTo>
                    <a:lnTo>
                      <a:pt x="45" y="129"/>
                    </a:lnTo>
                    <a:lnTo>
                      <a:pt x="43" y="129"/>
                    </a:lnTo>
                    <a:lnTo>
                      <a:pt x="41" y="131"/>
                    </a:lnTo>
                    <a:lnTo>
                      <a:pt x="31" y="131"/>
                    </a:lnTo>
                    <a:lnTo>
                      <a:pt x="20" y="143"/>
                    </a:lnTo>
                    <a:lnTo>
                      <a:pt x="22" y="143"/>
                    </a:lnTo>
                    <a:lnTo>
                      <a:pt x="24" y="141"/>
                    </a:lnTo>
                    <a:lnTo>
                      <a:pt x="28" y="141"/>
                    </a:lnTo>
                    <a:lnTo>
                      <a:pt x="28" y="149"/>
                    </a:lnTo>
                    <a:lnTo>
                      <a:pt x="29" y="151"/>
                    </a:lnTo>
                    <a:lnTo>
                      <a:pt x="28" y="155"/>
                    </a:lnTo>
                    <a:lnTo>
                      <a:pt x="12" y="165"/>
                    </a:lnTo>
                    <a:lnTo>
                      <a:pt x="14" y="169"/>
                    </a:lnTo>
                    <a:lnTo>
                      <a:pt x="16" y="171"/>
                    </a:lnTo>
                    <a:lnTo>
                      <a:pt x="18" y="171"/>
                    </a:lnTo>
                    <a:lnTo>
                      <a:pt x="20" y="167"/>
                    </a:lnTo>
                    <a:lnTo>
                      <a:pt x="24" y="167"/>
                    </a:lnTo>
                    <a:lnTo>
                      <a:pt x="24" y="171"/>
                    </a:lnTo>
                    <a:lnTo>
                      <a:pt x="26" y="171"/>
                    </a:lnTo>
                    <a:lnTo>
                      <a:pt x="28" y="171"/>
                    </a:lnTo>
                    <a:lnTo>
                      <a:pt x="29" y="169"/>
                    </a:lnTo>
                    <a:lnTo>
                      <a:pt x="31" y="169"/>
                    </a:lnTo>
                    <a:lnTo>
                      <a:pt x="31" y="171"/>
                    </a:lnTo>
                    <a:lnTo>
                      <a:pt x="35" y="175"/>
                    </a:lnTo>
                    <a:lnTo>
                      <a:pt x="37" y="175"/>
                    </a:lnTo>
                    <a:lnTo>
                      <a:pt x="39" y="175"/>
                    </a:lnTo>
                    <a:lnTo>
                      <a:pt x="41" y="175"/>
                    </a:lnTo>
                    <a:lnTo>
                      <a:pt x="41" y="173"/>
                    </a:lnTo>
                    <a:lnTo>
                      <a:pt x="49" y="167"/>
                    </a:lnTo>
                    <a:lnTo>
                      <a:pt x="49" y="169"/>
                    </a:lnTo>
                    <a:lnTo>
                      <a:pt x="43" y="177"/>
                    </a:lnTo>
                    <a:lnTo>
                      <a:pt x="43" y="179"/>
                    </a:lnTo>
                    <a:lnTo>
                      <a:pt x="28" y="181"/>
                    </a:lnTo>
                    <a:lnTo>
                      <a:pt x="26" y="183"/>
                    </a:lnTo>
                    <a:lnTo>
                      <a:pt x="24" y="185"/>
                    </a:lnTo>
                    <a:lnTo>
                      <a:pt x="22" y="189"/>
                    </a:lnTo>
                    <a:lnTo>
                      <a:pt x="8" y="203"/>
                    </a:lnTo>
                    <a:lnTo>
                      <a:pt x="6" y="205"/>
                    </a:lnTo>
                    <a:lnTo>
                      <a:pt x="6" y="207"/>
                    </a:lnTo>
                    <a:lnTo>
                      <a:pt x="8" y="205"/>
                    </a:lnTo>
                    <a:lnTo>
                      <a:pt x="8" y="203"/>
                    </a:lnTo>
                    <a:lnTo>
                      <a:pt x="12" y="205"/>
                    </a:lnTo>
                    <a:lnTo>
                      <a:pt x="14" y="207"/>
                    </a:lnTo>
                    <a:lnTo>
                      <a:pt x="14" y="205"/>
                    </a:lnTo>
                    <a:lnTo>
                      <a:pt x="16" y="203"/>
                    </a:lnTo>
                    <a:lnTo>
                      <a:pt x="18" y="201"/>
                    </a:lnTo>
                    <a:lnTo>
                      <a:pt x="20" y="199"/>
                    </a:lnTo>
                    <a:lnTo>
                      <a:pt x="28" y="199"/>
                    </a:lnTo>
                    <a:lnTo>
                      <a:pt x="31" y="201"/>
                    </a:lnTo>
                    <a:lnTo>
                      <a:pt x="33" y="201"/>
                    </a:lnTo>
                    <a:lnTo>
                      <a:pt x="35" y="199"/>
                    </a:lnTo>
                    <a:lnTo>
                      <a:pt x="37" y="193"/>
                    </a:lnTo>
                    <a:lnTo>
                      <a:pt x="39" y="193"/>
                    </a:lnTo>
                    <a:lnTo>
                      <a:pt x="45" y="191"/>
                    </a:lnTo>
                    <a:lnTo>
                      <a:pt x="49" y="195"/>
                    </a:lnTo>
                    <a:lnTo>
                      <a:pt x="51" y="193"/>
                    </a:lnTo>
                    <a:lnTo>
                      <a:pt x="53" y="193"/>
                    </a:lnTo>
                    <a:lnTo>
                      <a:pt x="55" y="193"/>
                    </a:lnTo>
                    <a:lnTo>
                      <a:pt x="57" y="193"/>
                    </a:lnTo>
                    <a:lnTo>
                      <a:pt x="57" y="191"/>
                    </a:lnTo>
                    <a:lnTo>
                      <a:pt x="63" y="191"/>
                    </a:lnTo>
                    <a:lnTo>
                      <a:pt x="65" y="189"/>
                    </a:lnTo>
                    <a:lnTo>
                      <a:pt x="65" y="187"/>
                    </a:lnTo>
                    <a:lnTo>
                      <a:pt x="67" y="187"/>
                    </a:lnTo>
                    <a:lnTo>
                      <a:pt x="69" y="189"/>
                    </a:lnTo>
                    <a:lnTo>
                      <a:pt x="71" y="187"/>
                    </a:lnTo>
                    <a:lnTo>
                      <a:pt x="71" y="189"/>
                    </a:lnTo>
                    <a:lnTo>
                      <a:pt x="73" y="191"/>
                    </a:lnTo>
                    <a:lnTo>
                      <a:pt x="83" y="189"/>
                    </a:lnTo>
                    <a:lnTo>
                      <a:pt x="85" y="189"/>
                    </a:lnTo>
                    <a:lnTo>
                      <a:pt x="99" y="185"/>
                    </a:lnTo>
                    <a:lnTo>
                      <a:pt x="103" y="181"/>
                    </a:lnTo>
                    <a:lnTo>
                      <a:pt x="105" y="177"/>
                    </a:lnTo>
                    <a:lnTo>
                      <a:pt x="103" y="177"/>
                    </a:lnTo>
                    <a:lnTo>
                      <a:pt x="95" y="177"/>
                    </a:lnTo>
                    <a:lnTo>
                      <a:pt x="95" y="175"/>
                    </a:lnTo>
                    <a:lnTo>
                      <a:pt x="93" y="173"/>
                    </a:lnTo>
                    <a:lnTo>
                      <a:pt x="95" y="171"/>
                    </a:lnTo>
                    <a:lnTo>
                      <a:pt x="97" y="171"/>
                    </a:lnTo>
                    <a:lnTo>
                      <a:pt x="97" y="169"/>
                    </a:lnTo>
                    <a:lnTo>
                      <a:pt x="95" y="167"/>
                    </a:lnTo>
                    <a:lnTo>
                      <a:pt x="97" y="167"/>
                    </a:lnTo>
                    <a:lnTo>
                      <a:pt x="99" y="167"/>
                    </a:lnTo>
                    <a:lnTo>
                      <a:pt x="101" y="167"/>
                    </a:lnTo>
                    <a:lnTo>
                      <a:pt x="103" y="165"/>
                    </a:lnTo>
                    <a:lnTo>
                      <a:pt x="101" y="163"/>
                    </a:lnTo>
                    <a:lnTo>
                      <a:pt x="103" y="163"/>
                    </a:lnTo>
                    <a:lnTo>
                      <a:pt x="105" y="161"/>
                    </a:lnTo>
                    <a:lnTo>
                      <a:pt x="107" y="159"/>
                    </a:lnTo>
                    <a:lnTo>
                      <a:pt x="109" y="149"/>
                    </a:lnTo>
                    <a:lnTo>
                      <a:pt x="109" y="145"/>
                    </a:lnTo>
                    <a:lnTo>
                      <a:pt x="105" y="143"/>
                    </a:lnTo>
                    <a:lnTo>
                      <a:pt x="101" y="139"/>
                    </a:lnTo>
                    <a:lnTo>
                      <a:pt x="93" y="141"/>
                    </a:lnTo>
                    <a:lnTo>
                      <a:pt x="89" y="145"/>
                    </a:lnTo>
                    <a:lnTo>
                      <a:pt x="89" y="143"/>
                    </a:lnTo>
                    <a:lnTo>
                      <a:pt x="85" y="143"/>
                    </a:lnTo>
                    <a:lnTo>
                      <a:pt x="85" y="141"/>
                    </a:lnTo>
                    <a:lnTo>
                      <a:pt x="89" y="137"/>
                    </a:lnTo>
                    <a:lnTo>
                      <a:pt x="89" y="135"/>
                    </a:lnTo>
                    <a:lnTo>
                      <a:pt x="89" y="133"/>
                    </a:lnTo>
                    <a:lnTo>
                      <a:pt x="85" y="127"/>
                    </a:lnTo>
                    <a:lnTo>
                      <a:pt x="83" y="125"/>
                    </a:lnTo>
                    <a:lnTo>
                      <a:pt x="79" y="123"/>
                    </a:lnTo>
                    <a:lnTo>
                      <a:pt x="81" y="121"/>
                    </a:lnTo>
                    <a:lnTo>
                      <a:pt x="83" y="125"/>
                    </a:lnTo>
                    <a:lnTo>
                      <a:pt x="87" y="125"/>
                    </a:lnTo>
                    <a:lnTo>
                      <a:pt x="87" y="121"/>
                    </a:lnTo>
                    <a:lnTo>
                      <a:pt x="83" y="115"/>
                    </a:lnTo>
                    <a:lnTo>
                      <a:pt x="81" y="111"/>
                    </a:lnTo>
                    <a:lnTo>
                      <a:pt x="75" y="103"/>
                    </a:lnTo>
                    <a:lnTo>
                      <a:pt x="69" y="101"/>
                    </a:lnTo>
                    <a:lnTo>
                      <a:pt x="63" y="87"/>
                    </a:lnTo>
                    <a:lnTo>
                      <a:pt x="63" y="79"/>
                    </a:lnTo>
                    <a:lnTo>
                      <a:pt x="57" y="73"/>
                    </a:lnTo>
                    <a:lnTo>
                      <a:pt x="55" y="71"/>
                    </a:lnTo>
                    <a:lnTo>
                      <a:pt x="49" y="67"/>
                    </a:lnTo>
                    <a:lnTo>
                      <a:pt x="47" y="65"/>
                    </a:lnTo>
                    <a:lnTo>
                      <a:pt x="43" y="67"/>
                    </a:lnTo>
                    <a:lnTo>
                      <a:pt x="39" y="67"/>
                    </a:lnTo>
                    <a:lnTo>
                      <a:pt x="39" y="65"/>
                    </a:lnTo>
                    <a:lnTo>
                      <a:pt x="41" y="63"/>
                    </a:lnTo>
                    <a:lnTo>
                      <a:pt x="45" y="61"/>
                    </a:lnTo>
                    <a:lnTo>
                      <a:pt x="47" y="61"/>
                    </a:lnTo>
                    <a:lnTo>
                      <a:pt x="45" y="57"/>
                    </a:lnTo>
                    <a:lnTo>
                      <a:pt x="43" y="57"/>
                    </a:lnTo>
                    <a:lnTo>
                      <a:pt x="43" y="55"/>
                    </a:lnTo>
                    <a:lnTo>
                      <a:pt x="45" y="55"/>
                    </a:lnTo>
                    <a:lnTo>
                      <a:pt x="47" y="53"/>
                    </a:lnTo>
                    <a:lnTo>
                      <a:pt x="49" y="51"/>
                    </a:lnTo>
                    <a:lnTo>
                      <a:pt x="49" y="49"/>
                    </a:lnTo>
                    <a:lnTo>
                      <a:pt x="53" y="45"/>
                    </a:lnTo>
                    <a:lnTo>
                      <a:pt x="55" y="35"/>
                    </a:lnTo>
                    <a:lnTo>
                      <a:pt x="59" y="31"/>
                    </a:lnTo>
                    <a:lnTo>
                      <a:pt x="59" y="27"/>
                    </a:lnTo>
                    <a:lnTo>
                      <a:pt x="57" y="23"/>
                    </a:lnTo>
                    <a:lnTo>
                      <a:pt x="41" y="23"/>
                    </a:lnTo>
                    <a:lnTo>
                      <a:pt x="39" y="23"/>
                    </a:lnTo>
                    <a:lnTo>
                      <a:pt x="29" y="27"/>
                    </a:lnTo>
                    <a:lnTo>
                      <a:pt x="28" y="27"/>
                    </a:lnTo>
                    <a:lnTo>
                      <a:pt x="26" y="27"/>
                    </a:lnTo>
                    <a:lnTo>
                      <a:pt x="28" y="25"/>
                    </a:lnTo>
                    <a:lnTo>
                      <a:pt x="26" y="25"/>
                    </a:lnTo>
                    <a:lnTo>
                      <a:pt x="26" y="23"/>
                    </a:lnTo>
                    <a:lnTo>
                      <a:pt x="29" y="23"/>
                    </a:lnTo>
                    <a:lnTo>
                      <a:pt x="31" y="21"/>
                    </a:lnTo>
                    <a:lnTo>
                      <a:pt x="28" y="19"/>
                    </a:lnTo>
                    <a:lnTo>
                      <a:pt x="28" y="17"/>
                    </a:lnTo>
                    <a:lnTo>
                      <a:pt x="29" y="15"/>
                    </a:lnTo>
                    <a:lnTo>
                      <a:pt x="35" y="11"/>
                    </a:lnTo>
                    <a:lnTo>
                      <a:pt x="37" y="7"/>
                    </a:lnTo>
                    <a:lnTo>
                      <a:pt x="39" y="6"/>
                    </a:lnTo>
                    <a:lnTo>
                      <a:pt x="41" y="0"/>
                    </a:lnTo>
                    <a:lnTo>
                      <a:pt x="37" y="0"/>
                    </a:lnTo>
                    <a:lnTo>
                      <a:pt x="24" y="2"/>
                    </a:lnTo>
                    <a:lnTo>
                      <a:pt x="20" y="0"/>
                    </a:lnTo>
                    <a:lnTo>
                      <a:pt x="16" y="2"/>
                    </a:lnTo>
                    <a:lnTo>
                      <a:pt x="14" y="6"/>
                    </a:lnTo>
                    <a:lnTo>
                      <a:pt x="14" y="9"/>
                    </a:lnTo>
                    <a:lnTo>
                      <a:pt x="10" y="9"/>
                    </a:lnTo>
                    <a:lnTo>
                      <a:pt x="10" y="13"/>
                    </a:lnTo>
                    <a:lnTo>
                      <a:pt x="10" y="15"/>
                    </a:lnTo>
                    <a:lnTo>
                      <a:pt x="12" y="17"/>
                    </a:lnTo>
                    <a:lnTo>
                      <a:pt x="4" y="21"/>
                    </a:lnTo>
                    <a:lnTo>
                      <a:pt x="4" y="25"/>
                    </a:lnTo>
                    <a:lnTo>
                      <a:pt x="6" y="27"/>
                    </a:lnTo>
                    <a:lnTo>
                      <a:pt x="4" y="27"/>
                    </a:lnTo>
                    <a:lnTo>
                      <a:pt x="4" y="31"/>
                    </a:lnTo>
                    <a:lnTo>
                      <a:pt x="6" y="31"/>
                    </a:lnTo>
                    <a:close/>
                  </a:path>
                </a:pathLst>
              </a:custGeom>
              <a:solidFill>
                <a:srgbClr val="0071B4">
                  <a:alpha val="34901"/>
                </a:srgbClr>
              </a:solidFill>
              <a:ln w="9525">
                <a:noFill/>
                <a:round/>
                <a:headEnd/>
                <a:tailEnd/>
              </a:ln>
            </p:spPr>
            <p:txBody>
              <a:bodyPr/>
              <a:lstStyle/>
              <a:p>
                <a:endParaRPr lang="en-US"/>
              </a:p>
            </p:txBody>
          </p:sp>
          <p:sp>
            <p:nvSpPr>
              <p:cNvPr id="14100" name="Freeform 153"/>
              <p:cNvSpPr>
                <a:spLocks/>
              </p:cNvSpPr>
              <p:nvPr/>
            </p:nvSpPr>
            <p:spPr bwMode="auto">
              <a:xfrm>
                <a:off x="2741" y="2028"/>
                <a:ext cx="4" cy="8"/>
              </a:xfrm>
              <a:custGeom>
                <a:avLst/>
                <a:gdLst>
                  <a:gd name="T0" fmla="*/ 2 w 4"/>
                  <a:gd name="T1" fmla="*/ 0 h 8"/>
                  <a:gd name="T2" fmla="*/ 0 w 4"/>
                  <a:gd name="T3" fmla="*/ 2 h 8"/>
                  <a:gd name="T4" fmla="*/ 2 w 4"/>
                  <a:gd name="T5" fmla="*/ 6 h 8"/>
                  <a:gd name="T6" fmla="*/ 2 w 4"/>
                  <a:gd name="T7" fmla="*/ 6 h 8"/>
                  <a:gd name="T8" fmla="*/ 2 w 4"/>
                  <a:gd name="T9" fmla="*/ 8 h 8"/>
                  <a:gd name="T10" fmla="*/ 4 w 4"/>
                  <a:gd name="T11" fmla="*/ 6 h 8"/>
                  <a:gd name="T12" fmla="*/ 4 w 4"/>
                  <a:gd name="T13" fmla="*/ 6 h 8"/>
                  <a:gd name="T14" fmla="*/ 4 w 4"/>
                  <a:gd name="T15" fmla="*/ 4 h 8"/>
                  <a:gd name="T16" fmla="*/ 2 w 4"/>
                  <a:gd name="T17" fmla="*/ 0 h 8"/>
                  <a:gd name="T18" fmla="*/ 2 w 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8"/>
                  <a:gd name="T32" fmla="*/ 4 w 4"/>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8">
                    <a:moveTo>
                      <a:pt x="2" y="0"/>
                    </a:moveTo>
                    <a:lnTo>
                      <a:pt x="0" y="2"/>
                    </a:lnTo>
                    <a:lnTo>
                      <a:pt x="2" y="6"/>
                    </a:lnTo>
                    <a:lnTo>
                      <a:pt x="2" y="8"/>
                    </a:lnTo>
                    <a:lnTo>
                      <a:pt x="4" y="6"/>
                    </a:lnTo>
                    <a:lnTo>
                      <a:pt x="4" y="4"/>
                    </a:lnTo>
                    <a:lnTo>
                      <a:pt x="2" y="0"/>
                    </a:lnTo>
                    <a:close/>
                  </a:path>
                </a:pathLst>
              </a:custGeom>
              <a:solidFill>
                <a:srgbClr val="0071B4">
                  <a:alpha val="34901"/>
                </a:srgbClr>
              </a:solidFill>
              <a:ln w="9525">
                <a:noFill/>
                <a:round/>
                <a:headEnd/>
                <a:tailEnd/>
              </a:ln>
            </p:spPr>
            <p:txBody>
              <a:bodyPr/>
              <a:lstStyle/>
              <a:p>
                <a:endParaRPr lang="en-US"/>
              </a:p>
            </p:txBody>
          </p:sp>
          <p:sp>
            <p:nvSpPr>
              <p:cNvPr id="14101" name="Freeform 154"/>
              <p:cNvSpPr>
                <a:spLocks/>
              </p:cNvSpPr>
              <p:nvPr/>
            </p:nvSpPr>
            <p:spPr bwMode="auto">
              <a:xfrm>
                <a:off x="2765" y="2189"/>
                <a:ext cx="4" cy="6"/>
              </a:xfrm>
              <a:custGeom>
                <a:avLst/>
                <a:gdLst>
                  <a:gd name="T0" fmla="*/ 4 w 4"/>
                  <a:gd name="T1" fmla="*/ 2 h 6"/>
                  <a:gd name="T2" fmla="*/ 4 w 4"/>
                  <a:gd name="T3" fmla="*/ 0 h 6"/>
                  <a:gd name="T4" fmla="*/ 0 w 4"/>
                  <a:gd name="T5" fmla="*/ 0 h 6"/>
                  <a:gd name="T6" fmla="*/ 0 w 4"/>
                  <a:gd name="T7" fmla="*/ 0 h 6"/>
                  <a:gd name="T8" fmla="*/ 0 w 4"/>
                  <a:gd name="T9" fmla="*/ 4 h 6"/>
                  <a:gd name="T10" fmla="*/ 2 w 4"/>
                  <a:gd name="T11" fmla="*/ 6 h 6"/>
                  <a:gd name="T12" fmla="*/ 4 w 4"/>
                  <a:gd name="T13" fmla="*/ 6 h 6"/>
                  <a:gd name="T14" fmla="*/ 4 w 4"/>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2"/>
                    </a:moveTo>
                    <a:lnTo>
                      <a:pt x="4" y="0"/>
                    </a:lnTo>
                    <a:lnTo>
                      <a:pt x="0" y="0"/>
                    </a:lnTo>
                    <a:lnTo>
                      <a:pt x="0" y="4"/>
                    </a:lnTo>
                    <a:lnTo>
                      <a:pt x="2" y="6"/>
                    </a:lnTo>
                    <a:lnTo>
                      <a:pt x="4" y="6"/>
                    </a:lnTo>
                    <a:lnTo>
                      <a:pt x="4" y="2"/>
                    </a:lnTo>
                    <a:close/>
                  </a:path>
                </a:pathLst>
              </a:custGeom>
              <a:solidFill>
                <a:srgbClr val="0071B4">
                  <a:alpha val="34901"/>
                </a:srgbClr>
              </a:solidFill>
              <a:ln w="9525">
                <a:noFill/>
                <a:round/>
                <a:headEnd/>
                <a:tailEnd/>
              </a:ln>
            </p:spPr>
            <p:txBody>
              <a:bodyPr/>
              <a:lstStyle/>
              <a:p>
                <a:endParaRPr lang="en-US"/>
              </a:p>
            </p:txBody>
          </p:sp>
          <p:sp>
            <p:nvSpPr>
              <p:cNvPr id="14102" name="Freeform 155"/>
              <p:cNvSpPr>
                <a:spLocks/>
              </p:cNvSpPr>
              <p:nvPr/>
            </p:nvSpPr>
            <p:spPr bwMode="auto">
              <a:xfrm>
                <a:off x="2792" y="2104"/>
                <a:ext cx="2" cy="4"/>
              </a:xfrm>
              <a:custGeom>
                <a:avLst/>
                <a:gdLst>
                  <a:gd name="T0" fmla="*/ 2 w 2"/>
                  <a:gd name="T1" fmla="*/ 4 h 4"/>
                  <a:gd name="T2" fmla="*/ 2 w 2"/>
                  <a:gd name="T3" fmla="*/ 2 h 4"/>
                  <a:gd name="T4" fmla="*/ 2 w 2"/>
                  <a:gd name="T5" fmla="*/ 2 h 4"/>
                  <a:gd name="T6" fmla="*/ 2 w 2"/>
                  <a:gd name="T7" fmla="*/ 0 h 4"/>
                  <a:gd name="T8" fmla="*/ 0 w 2"/>
                  <a:gd name="T9" fmla="*/ 2 h 4"/>
                  <a:gd name="T10" fmla="*/ 0 w 2"/>
                  <a:gd name="T11" fmla="*/ 2 h 4"/>
                  <a:gd name="T12" fmla="*/ 0 w 2"/>
                  <a:gd name="T13" fmla="*/ 4 h 4"/>
                  <a:gd name="T14" fmla="*/ 2 w 2"/>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4"/>
                    </a:moveTo>
                    <a:lnTo>
                      <a:pt x="2" y="2"/>
                    </a:lnTo>
                    <a:lnTo>
                      <a:pt x="2"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103" name="Freeform 156"/>
              <p:cNvSpPr>
                <a:spLocks/>
              </p:cNvSpPr>
              <p:nvPr/>
            </p:nvSpPr>
            <p:spPr bwMode="auto">
              <a:xfrm>
                <a:off x="2794" y="2098"/>
                <a:ext cx="8" cy="6"/>
              </a:xfrm>
              <a:custGeom>
                <a:avLst/>
                <a:gdLst>
                  <a:gd name="T0" fmla="*/ 4 w 8"/>
                  <a:gd name="T1" fmla="*/ 6 h 6"/>
                  <a:gd name="T2" fmla="*/ 6 w 8"/>
                  <a:gd name="T3" fmla="*/ 6 h 6"/>
                  <a:gd name="T4" fmla="*/ 8 w 8"/>
                  <a:gd name="T5" fmla="*/ 6 h 6"/>
                  <a:gd name="T6" fmla="*/ 8 w 8"/>
                  <a:gd name="T7" fmla="*/ 6 h 6"/>
                  <a:gd name="T8" fmla="*/ 6 w 8"/>
                  <a:gd name="T9" fmla="*/ 6 h 6"/>
                  <a:gd name="T10" fmla="*/ 2 w 8"/>
                  <a:gd name="T11" fmla="*/ 4 h 6"/>
                  <a:gd name="T12" fmla="*/ 2 w 8"/>
                  <a:gd name="T13" fmla="*/ 2 h 6"/>
                  <a:gd name="T14" fmla="*/ 0 w 8"/>
                  <a:gd name="T15" fmla="*/ 0 h 6"/>
                  <a:gd name="T16" fmla="*/ 0 w 8"/>
                  <a:gd name="T17" fmla="*/ 0 h 6"/>
                  <a:gd name="T18" fmla="*/ 0 w 8"/>
                  <a:gd name="T19" fmla="*/ 6 h 6"/>
                  <a:gd name="T20" fmla="*/ 0 w 8"/>
                  <a:gd name="T21" fmla="*/ 6 h 6"/>
                  <a:gd name="T22" fmla="*/ 4 w 8"/>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6"/>
                  <a:gd name="T38" fmla="*/ 8 w 8"/>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6">
                    <a:moveTo>
                      <a:pt x="4" y="6"/>
                    </a:moveTo>
                    <a:lnTo>
                      <a:pt x="6" y="6"/>
                    </a:lnTo>
                    <a:lnTo>
                      <a:pt x="8" y="6"/>
                    </a:lnTo>
                    <a:lnTo>
                      <a:pt x="6" y="6"/>
                    </a:lnTo>
                    <a:lnTo>
                      <a:pt x="2" y="4"/>
                    </a:lnTo>
                    <a:lnTo>
                      <a:pt x="2" y="2"/>
                    </a:lnTo>
                    <a:lnTo>
                      <a:pt x="0" y="0"/>
                    </a:lnTo>
                    <a:lnTo>
                      <a:pt x="0" y="6"/>
                    </a:lnTo>
                    <a:lnTo>
                      <a:pt x="4" y="6"/>
                    </a:lnTo>
                    <a:close/>
                  </a:path>
                </a:pathLst>
              </a:custGeom>
              <a:solidFill>
                <a:srgbClr val="0071B4">
                  <a:alpha val="34901"/>
                </a:srgbClr>
              </a:solidFill>
              <a:ln w="9525">
                <a:noFill/>
                <a:round/>
                <a:headEnd/>
                <a:tailEnd/>
              </a:ln>
            </p:spPr>
            <p:txBody>
              <a:bodyPr/>
              <a:lstStyle/>
              <a:p>
                <a:endParaRPr lang="en-US"/>
              </a:p>
            </p:txBody>
          </p:sp>
          <p:sp>
            <p:nvSpPr>
              <p:cNvPr id="14104" name="Freeform 157"/>
              <p:cNvSpPr>
                <a:spLocks/>
              </p:cNvSpPr>
              <p:nvPr/>
            </p:nvSpPr>
            <p:spPr bwMode="auto">
              <a:xfrm>
                <a:off x="2773" y="2221"/>
                <a:ext cx="6" cy="8"/>
              </a:xfrm>
              <a:custGeom>
                <a:avLst/>
                <a:gdLst>
                  <a:gd name="T0" fmla="*/ 0 w 6"/>
                  <a:gd name="T1" fmla="*/ 8 h 8"/>
                  <a:gd name="T2" fmla="*/ 2 w 6"/>
                  <a:gd name="T3" fmla="*/ 6 h 8"/>
                  <a:gd name="T4" fmla="*/ 6 w 6"/>
                  <a:gd name="T5" fmla="*/ 4 h 8"/>
                  <a:gd name="T6" fmla="*/ 6 w 6"/>
                  <a:gd name="T7" fmla="*/ 2 h 8"/>
                  <a:gd name="T8" fmla="*/ 6 w 6"/>
                  <a:gd name="T9" fmla="*/ 0 h 8"/>
                  <a:gd name="T10" fmla="*/ 6 w 6"/>
                  <a:gd name="T11" fmla="*/ 0 h 8"/>
                  <a:gd name="T12" fmla="*/ 0 w 6"/>
                  <a:gd name="T13" fmla="*/ 8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0" y="8"/>
                    </a:moveTo>
                    <a:lnTo>
                      <a:pt x="2" y="6"/>
                    </a:lnTo>
                    <a:lnTo>
                      <a:pt x="6" y="4"/>
                    </a:lnTo>
                    <a:lnTo>
                      <a:pt x="6" y="2"/>
                    </a:lnTo>
                    <a:lnTo>
                      <a:pt x="6" y="0"/>
                    </a:lnTo>
                    <a:lnTo>
                      <a:pt x="0" y="8"/>
                    </a:lnTo>
                    <a:close/>
                  </a:path>
                </a:pathLst>
              </a:custGeom>
              <a:solidFill>
                <a:srgbClr val="0071B4">
                  <a:alpha val="34901"/>
                </a:srgbClr>
              </a:solidFill>
              <a:ln w="9525">
                <a:noFill/>
                <a:round/>
                <a:headEnd/>
                <a:tailEnd/>
              </a:ln>
            </p:spPr>
            <p:txBody>
              <a:bodyPr/>
              <a:lstStyle/>
              <a:p>
                <a:endParaRPr lang="en-US"/>
              </a:p>
            </p:txBody>
          </p:sp>
          <p:sp>
            <p:nvSpPr>
              <p:cNvPr id="14105" name="Freeform 158"/>
              <p:cNvSpPr>
                <a:spLocks/>
              </p:cNvSpPr>
              <p:nvPr/>
            </p:nvSpPr>
            <p:spPr bwMode="auto">
              <a:xfrm>
                <a:off x="2779" y="2243"/>
                <a:ext cx="4" cy="4"/>
              </a:xfrm>
              <a:custGeom>
                <a:avLst/>
                <a:gdLst>
                  <a:gd name="T0" fmla="*/ 2 w 4"/>
                  <a:gd name="T1" fmla="*/ 4 h 4"/>
                  <a:gd name="T2" fmla="*/ 4 w 4"/>
                  <a:gd name="T3" fmla="*/ 4 h 4"/>
                  <a:gd name="T4" fmla="*/ 2 w 4"/>
                  <a:gd name="T5" fmla="*/ 0 h 4"/>
                  <a:gd name="T6" fmla="*/ 0 w 4"/>
                  <a:gd name="T7" fmla="*/ 0 h 4"/>
                  <a:gd name="T8" fmla="*/ 2 w 4"/>
                  <a:gd name="T9" fmla="*/ 4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4"/>
                    </a:moveTo>
                    <a:lnTo>
                      <a:pt x="4" y="4"/>
                    </a:lnTo>
                    <a:lnTo>
                      <a:pt x="2" y="0"/>
                    </a:lnTo>
                    <a:lnTo>
                      <a:pt x="0" y="0"/>
                    </a:lnTo>
                    <a:lnTo>
                      <a:pt x="2" y="4"/>
                    </a:lnTo>
                    <a:close/>
                  </a:path>
                </a:pathLst>
              </a:custGeom>
              <a:solidFill>
                <a:srgbClr val="0071B4">
                  <a:alpha val="34901"/>
                </a:srgbClr>
              </a:solidFill>
              <a:ln w="9525">
                <a:noFill/>
                <a:round/>
                <a:headEnd/>
                <a:tailEnd/>
              </a:ln>
            </p:spPr>
            <p:txBody>
              <a:bodyPr/>
              <a:lstStyle/>
              <a:p>
                <a:endParaRPr lang="en-US"/>
              </a:p>
            </p:txBody>
          </p:sp>
          <p:sp>
            <p:nvSpPr>
              <p:cNvPr id="14106" name="Freeform 159"/>
              <p:cNvSpPr>
                <a:spLocks/>
              </p:cNvSpPr>
              <p:nvPr/>
            </p:nvSpPr>
            <p:spPr bwMode="auto">
              <a:xfrm>
                <a:off x="2747" y="2137"/>
                <a:ext cx="12" cy="16"/>
              </a:xfrm>
              <a:custGeom>
                <a:avLst/>
                <a:gdLst>
                  <a:gd name="T0" fmla="*/ 6 w 12"/>
                  <a:gd name="T1" fmla="*/ 6 h 16"/>
                  <a:gd name="T2" fmla="*/ 6 w 12"/>
                  <a:gd name="T3" fmla="*/ 2 h 16"/>
                  <a:gd name="T4" fmla="*/ 4 w 12"/>
                  <a:gd name="T5" fmla="*/ 0 h 16"/>
                  <a:gd name="T6" fmla="*/ 4 w 12"/>
                  <a:gd name="T7" fmla="*/ 0 h 16"/>
                  <a:gd name="T8" fmla="*/ 4 w 12"/>
                  <a:gd name="T9" fmla="*/ 6 h 16"/>
                  <a:gd name="T10" fmla="*/ 2 w 12"/>
                  <a:gd name="T11" fmla="*/ 4 h 16"/>
                  <a:gd name="T12" fmla="*/ 0 w 12"/>
                  <a:gd name="T13" fmla="*/ 6 h 16"/>
                  <a:gd name="T14" fmla="*/ 0 w 12"/>
                  <a:gd name="T15" fmla="*/ 8 h 16"/>
                  <a:gd name="T16" fmla="*/ 0 w 12"/>
                  <a:gd name="T17" fmla="*/ 8 h 16"/>
                  <a:gd name="T18" fmla="*/ 2 w 12"/>
                  <a:gd name="T19" fmla="*/ 8 h 16"/>
                  <a:gd name="T20" fmla="*/ 4 w 12"/>
                  <a:gd name="T21" fmla="*/ 12 h 16"/>
                  <a:gd name="T22" fmla="*/ 4 w 12"/>
                  <a:gd name="T23" fmla="*/ 14 h 16"/>
                  <a:gd name="T24" fmla="*/ 4 w 12"/>
                  <a:gd name="T25" fmla="*/ 14 h 16"/>
                  <a:gd name="T26" fmla="*/ 10 w 12"/>
                  <a:gd name="T27" fmla="*/ 14 h 16"/>
                  <a:gd name="T28" fmla="*/ 10 w 12"/>
                  <a:gd name="T29" fmla="*/ 16 h 16"/>
                  <a:gd name="T30" fmla="*/ 12 w 12"/>
                  <a:gd name="T31" fmla="*/ 16 h 16"/>
                  <a:gd name="T32" fmla="*/ 12 w 12"/>
                  <a:gd name="T33" fmla="*/ 12 h 16"/>
                  <a:gd name="T34" fmla="*/ 10 w 12"/>
                  <a:gd name="T35" fmla="*/ 12 h 16"/>
                  <a:gd name="T36" fmla="*/ 8 w 12"/>
                  <a:gd name="T37" fmla="*/ 10 h 16"/>
                  <a:gd name="T38" fmla="*/ 8 w 12"/>
                  <a:gd name="T39" fmla="*/ 8 h 16"/>
                  <a:gd name="T40" fmla="*/ 6 w 12"/>
                  <a:gd name="T41" fmla="*/ 6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6"/>
                  <a:gd name="T65" fmla="*/ 12 w 12"/>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6">
                    <a:moveTo>
                      <a:pt x="6" y="6"/>
                    </a:moveTo>
                    <a:lnTo>
                      <a:pt x="6" y="2"/>
                    </a:lnTo>
                    <a:lnTo>
                      <a:pt x="4" y="0"/>
                    </a:lnTo>
                    <a:lnTo>
                      <a:pt x="4" y="6"/>
                    </a:lnTo>
                    <a:lnTo>
                      <a:pt x="2" y="4"/>
                    </a:lnTo>
                    <a:lnTo>
                      <a:pt x="0" y="6"/>
                    </a:lnTo>
                    <a:lnTo>
                      <a:pt x="0" y="8"/>
                    </a:lnTo>
                    <a:lnTo>
                      <a:pt x="2" y="8"/>
                    </a:lnTo>
                    <a:lnTo>
                      <a:pt x="4" y="12"/>
                    </a:lnTo>
                    <a:lnTo>
                      <a:pt x="4" y="14"/>
                    </a:lnTo>
                    <a:lnTo>
                      <a:pt x="10" y="14"/>
                    </a:lnTo>
                    <a:lnTo>
                      <a:pt x="10" y="16"/>
                    </a:lnTo>
                    <a:lnTo>
                      <a:pt x="12" y="16"/>
                    </a:lnTo>
                    <a:lnTo>
                      <a:pt x="12" y="12"/>
                    </a:lnTo>
                    <a:lnTo>
                      <a:pt x="10" y="12"/>
                    </a:lnTo>
                    <a:lnTo>
                      <a:pt x="8" y="10"/>
                    </a:lnTo>
                    <a:lnTo>
                      <a:pt x="8" y="8"/>
                    </a:lnTo>
                    <a:lnTo>
                      <a:pt x="6" y="6"/>
                    </a:lnTo>
                    <a:close/>
                  </a:path>
                </a:pathLst>
              </a:custGeom>
              <a:solidFill>
                <a:srgbClr val="0071B4">
                  <a:alpha val="34901"/>
                </a:srgbClr>
              </a:solidFill>
              <a:ln w="9525">
                <a:noFill/>
                <a:round/>
                <a:headEnd/>
                <a:tailEnd/>
              </a:ln>
            </p:spPr>
            <p:txBody>
              <a:bodyPr/>
              <a:lstStyle/>
              <a:p>
                <a:endParaRPr lang="en-US"/>
              </a:p>
            </p:txBody>
          </p:sp>
          <p:sp>
            <p:nvSpPr>
              <p:cNvPr id="14107" name="Freeform 160"/>
              <p:cNvSpPr>
                <a:spLocks/>
              </p:cNvSpPr>
              <p:nvPr/>
            </p:nvSpPr>
            <p:spPr bwMode="auto">
              <a:xfrm>
                <a:off x="2741" y="2118"/>
                <a:ext cx="12" cy="17"/>
              </a:xfrm>
              <a:custGeom>
                <a:avLst/>
                <a:gdLst>
                  <a:gd name="T0" fmla="*/ 4 w 12"/>
                  <a:gd name="T1" fmla="*/ 5 h 17"/>
                  <a:gd name="T2" fmla="*/ 4 w 12"/>
                  <a:gd name="T3" fmla="*/ 7 h 17"/>
                  <a:gd name="T4" fmla="*/ 2 w 12"/>
                  <a:gd name="T5" fmla="*/ 7 h 17"/>
                  <a:gd name="T6" fmla="*/ 2 w 12"/>
                  <a:gd name="T7" fmla="*/ 5 h 17"/>
                  <a:gd name="T8" fmla="*/ 0 w 12"/>
                  <a:gd name="T9" fmla="*/ 7 h 17"/>
                  <a:gd name="T10" fmla="*/ 0 w 12"/>
                  <a:gd name="T11" fmla="*/ 11 h 17"/>
                  <a:gd name="T12" fmla="*/ 2 w 12"/>
                  <a:gd name="T13" fmla="*/ 13 h 17"/>
                  <a:gd name="T14" fmla="*/ 0 w 12"/>
                  <a:gd name="T15" fmla="*/ 15 h 17"/>
                  <a:gd name="T16" fmla="*/ 0 w 12"/>
                  <a:gd name="T17" fmla="*/ 15 h 17"/>
                  <a:gd name="T18" fmla="*/ 2 w 12"/>
                  <a:gd name="T19" fmla="*/ 17 h 17"/>
                  <a:gd name="T20" fmla="*/ 4 w 12"/>
                  <a:gd name="T21" fmla="*/ 15 h 17"/>
                  <a:gd name="T22" fmla="*/ 4 w 12"/>
                  <a:gd name="T23" fmla="*/ 15 h 17"/>
                  <a:gd name="T24" fmla="*/ 6 w 12"/>
                  <a:gd name="T25" fmla="*/ 13 h 17"/>
                  <a:gd name="T26" fmla="*/ 6 w 12"/>
                  <a:gd name="T27" fmla="*/ 13 h 17"/>
                  <a:gd name="T28" fmla="*/ 8 w 12"/>
                  <a:gd name="T29" fmla="*/ 13 h 17"/>
                  <a:gd name="T30" fmla="*/ 10 w 12"/>
                  <a:gd name="T31" fmla="*/ 11 h 17"/>
                  <a:gd name="T32" fmla="*/ 10 w 12"/>
                  <a:gd name="T33" fmla="*/ 9 h 17"/>
                  <a:gd name="T34" fmla="*/ 10 w 12"/>
                  <a:gd name="T35" fmla="*/ 9 h 17"/>
                  <a:gd name="T36" fmla="*/ 10 w 12"/>
                  <a:gd name="T37" fmla="*/ 7 h 17"/>
                  <a:gd name="T38" fmla="*/ 10 w 12"/>
                  <a:gd name="T39" fmla="*/ 7 h 17"/>
                  <a:gd name="T40" fmla="*/ 12 w 12"/>
                  <a:gd name="T41" fmla="*/ 5 h 17"/>
                  <a:gd name="T42" fmla="*/ 12 w 12"/>
                  <a:gd name="T43" fmla="*/ 5 h 17"/>
                  <a:gd name="T44" fmla="*/ 12 w 12"/>
                  <a:gd name="T45" fmla="*/ 5 h 17"/>
                  <a:gd name="T46" fmla="*/ 12 w 12"/>
                  <a:gd name="T47" fmla="*/ 3 h 17"/>
                  <a:gd name="T48" fmla="*/ 12 w 12"/>
                  <a:gd name="T49" fmla="*/ 0 h 17"/>
                  <a:gd name="T50" fmla="*/ 10 w 12"/>
                  <a:gd name="T51" fmla="*/ 0 h 17"/>
                  <a:gd name="T52" fmla="*/ 4 w 12"/>
                  <a:gd name="T53" fmla="*/ 3 h 17"/>
                  <a:gd name="T54" fmla="*/ 4 w 12"/>
                  <a:gd name="T55" fmla="*/ 5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7"/>
                  <a:gd name="T86" fmla="*/ 12 w 12"/>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7">
                    <a:moveTo>
                      <a:pt x="4" y="5"/>
                    </a:moveTo>
                    <a:lnTo>
                      <a:pt x="4" y="7"/>
                    </a:lnTo>
                    <a:lnTo>
                      <a:pt x="2" y="7"/>
                    </a:lnTo>
                    <a:lnTo>
                      <a:pt x="2" y="5"/>
                    </a:lnTo>
                    <a:lnTo>
                      <a:pt x="0" y="7"/>
                    </a:lnTo>
                    <a:lnTo>
                      <a:pt x="0" y="11"/>
                    </a:lnTo>
                    <a:lnTo>
                      <a:pt x="2" y="13"/>
                    </a:lnTo>
                    <a:lnTo>
                      <a:pt x="0" y="15"/>
                    </a:lnTo>
                    <a:lnTo>
                      <a:pt x="2" y="17"/>
                    </a:lnTo>
                    <a:lnTo>
                      <a:pt x="4" y="15"/>
                    </a:lnTo>
                    <a:lnTo>
                      <a:pt x="6" y="13"/>
                    </a:lnTo>
                    <a:lnTo>
                      <a:pt x="8" y="13"/>
                    </a:lnTo>
                    <a:lnTo>
                      <a:pt x="10" y="11"/>
                    </a:lnTo>
                    <a:lnTo>
                      <a:pt x="10" y="9"/>
                    </a:lnTo>
                    <a:lnTo>
                      <a:pt x="10" y="7"/>
                    </a:lnTo>
                    <a:lnTo>
                      <a:pt x="12" y="5"/>
                    </a:lnTo>
                    <a:lnTo>
                      <a:pt x="12" y="3"/>
                    </a:lnTo>
                    <a:lnTo>
                      <a:pt x="12" y="0"/>
                    </a:lnTo>
                    <a:lnTo>
                      <a:pt x="10" y="0"/>
                    </a:lnTo>
                    <a:lnTo>
                      <a:pt x="4" y="3"/>
                    </a:lnTo>
                    <a:lnTo>
                      <a:pt x="4" y="5"/>
                    </a:lnTo>
                    <a:close/>
                  </a:path>
                </a:pathLst>
              </a:custGeom>
              <a:solidFill>
                <a:srgbClr val="0071B4">
                  <a:alpha val="34901"/>
                </a:srgbClr>
              </a:solidFill>
              <a:ln w="9525">
                <a:noFill/>
                <a:round/>
                <a:headEnd/>
                <a:tailEnd/>
              </a:ln>
            </p:spPr>
            <p:txBody>
              <a:bodyPr/>
              <a:lstStyle/>
              <a:p>
                <a:endParaRPr lang="en-US"/>
              </a:p>
            </p:txBody>
          </p:sp>
          <p:sp>
            <p:nvSpPr>
              <p:cNvPr id="14108" name="Freeform 161"/>
              <p:cNvSpPr>
                <a:spLocks/>
              </p:cNvSpPr>
              <p:nvPr/>
            </p:nvSpPr>
            <p:spPr bwMode="auto">
              <a:xfrm>
                <a:off x="2755" y="2179"/>
                <a:ext cx="4" cy="6"/>
              </a:xfrm>
              <a:custGeom>
                <a:avLst/>
                <a:gdLst>
                  <a:gd name="T0" fmla="*/ 4 w 4"/>
                  <a:gd name="T1" fmla="*/ 0 h 6"/>
                  <a:gd name="T2" fmla="*/ 4 w 4"/>
                  <a:gd name="T3" fmla="*/ 0 h 6"/>
                  <a:gd name="T4" fmla="*/ 2 w 4"/>
                  <a:gd name="T5" fmla="*/ 2 h 6"/>
                  <a:gd name="T6" fmla="*/ 2 w 4"/>
                  <a:gd name="T7" fmla="*/ 4 h 6"/>
                  <a:gd name="T8" fmla="*/ 0 w 4"/>
                  <a:gd name="T9" fmla="*/ 6 h 6"/>
                  <a:gd name="T10" fmla="*/ 0 w 4"/>
                  <a:gd name="T11" fmla="*/ 6 h 6"/>
                  <a:gd name="T12" fmla="*/ 2 w 4"/>
                  <a:gd name="T13" fmla="*/ 6 h 6"/>
                  <a:gd name="T14" fmla="*/ 4 w 4"/>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0"/>
                    </a:moveTo>
                    <a:lnTo>
                      <a:pt x="4" y="0"/>
                    </a:lnTo>
                    <a:lnTo>
                      <a:pt x="2" y="2"/>
                    </a:lnTo>
                    <a:lnTo>
                      <a:pt x="2" y="4"/>
                    </a:lnTo>
                    <a:lnTo>
                      <a:pt x="0" y="6"/>
                    </a:lnTo>
                    <a:lnTo>
                      <a:pt x="2" y="6"/>
                    </a:lnTo>
                    <a:lnTo>
                      <a:pt x="4" y="0"/>
                    </a:lnTo>
                    <a:close/>
                  </a:path>
                </a:pathLst>
              </a:custGeom>
              <a:solidFill>
                <a:srgbClr val="0071B4">
                  <a:alpha val="34901"/>
                </a:srgbClr>
              </a:solidFill>
              <a:ln w="9525">
                <a:noFill/>
                <a:round/>
                <a:headEnd/>
                <a:tailEnd/>
              </a:ln>
            </p:spPr>
            <p:txBody>
              <a:bodyPr/>
              <a:lstStyle/>
              <a:p>
                <a:endParaRPr lang="en-US"/>
              </a:p>
            </p:txBody>
          </p:sp>
          <p:sp>
            <p:nvSpPr>
              <p:cNvPr id="14109" name="Freeform 162"/>
              <p:cNvSpPr>
                <a:spLocks/>
              </p:cNvSpPr>
              <p:nvPr/>
            </p:nvSpPr>
            <p:spPr bwMode="auto">
              <a:xfrm>
                <a:off x="2751" y="2165"/>
                <a:ext cx="8" cy="10"/>
              </a:xfrm>
              <a:custGeom>
                <a:avLst/>
                <a:gdLst>
                  <a:gd name="T0" fmla="*/ 6 w 8"/>
                  <a:gd name="T1" fmla="*/ 8 h 10"/>
                  <a:gd name="T2" fmla="*/ 8 w 8"/>
                  <a:gd name="T3" fmla="*/ 6 h 10"/>
                  <a:gd name="T4" fmla="*/ 8 w 8"/>
                  <a:gd name="T5" fmla="*/ 6 h 10"/>
                  <a:gd name="T6" fmla="*/ 4 w 8"/>
                  <a:gd name="T7" fmla="*/ 2 h 10"/>
                  <a:gd name="T8" fmla="*/ 4 w 8"/>
                  <a:gd name="T9" fmla="*/ 0 h 10"/>
                  <a:gd name="T10" fmla="*/ 2 w 8"/>
                  <a:gd name="T11" fmla="*/ 0 h 10"/>
                  <a:gd name="T12" fmla="*/ 2 w 8"/>
                  <a:gd name="T13" fmla="*/ 2 h 10"/>
                  <a:gd name="T14" fmla="*/ 2 w 8"/>
                  <a:gd name="T15" fmla="*/ 2 h 10"/>
                  <a:gd name="T16" fmla="*/ 4 w 8"/>
                  <a:gd name="T17" fmla="*/ 4 h 10"/>
                  <a:gd name="T18" fmla="*/ 4 w 8"/>
                  <a:gd name="T19" fmla="*/ 6 h 10"/>
                  <a:gd name="T20" fmla="*/ 4 w 8"/>
                  <a:gd name="T21" fmla="*/ 6 h 10"/>
                  <a:gd name="T22" fmla="*/ 4 w 8"/>
                  <a:gd name="T23" fmla="*/ 8 h 10"/>
                  <a:gd name="T24" fmla="*/ 2 w 8"/>
                  <a:gd name="T25" fmla="*/ 8 h 10"/>
                  <a:gd name="T26" fmla="*/ 0 w 8"/>
                  <a:gd name="T27" fmla="*/ 8 h 10"/>
                  <a:gd name="T28" fmla="*/ 0 w 8"/>
                  <a:gd name="T29" fmla="*/ 8 h 10"/>
                  <a:gd name="T30" fmla="*/ 0 w 8"/>
                  <a:gd name="T31" fmla="*/ 8 h 10"/>
                  <a:gd name="T32" fmla="*/ 2 w 8"/>
                  <a:gd name="T33" fmla="*/ 10 h 10"/>
                  <a:gd name="T34" fmla="*/ 4 w 8"/>
                  <a:gd name="T35" fmla="*/ 10 h 10"/>
                  <a:gd name="T36" fmla="*/ 6 w 8"/>
                  <a:gd name="T37" fmla="*/ 8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0"/>
                  <a:gd name="T59" fmla="*/ 8 w 8"/>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0">
                    <a:moveTo>
                      <a:pt x="6" y="8"/>
                    </a:moveTo>
                    <a:lnTo>
                      <a:pt x="8" y="6"/>
                    </a:lnTo>
                    <a:lnTo>
                      <a:pt x="4" y="2"/>
                    </a:lnTo>
                    <a:lnTo>
                      <a:pt x="4" y="0"/>
                    </a:lnTo>
                    <a:lnTo>
                      <a:pt x="2" y="0"/>
                    </a:lnTo>
                    <a:lnTo>
                      <a:pt x="2" y="2"/>
                    </a:lnTo>
                    <a:lnTo>
                      <a:pt x="4" y="4"/>
                    </a:lnTo>
                    <a:lnTo>
                      <a:pt x="4" y="6"/>
                    </a:lnTo>
                    <a:lnTo>
                      <a:pt x="4" y="8"/>
                    </a:lnTo>
                    <a:lnTo>
                      <a:pt x="2" y="8"/>
                    </a:lnTo>
                    <a:lnTo>
                      <a:pt x="0" y="8"/>
                    </a:lnTo>
                    <a:lnTo>
                      <a:pt x="2" y="10"/>
                    </a:lnTo>
                    <a:lnTo>
                      <a:pt x="4" y="10"/>
                    </a:lnTo>
                    <a:lnTo>
                      <a:pt x="6" y="8"/>
                    </a:lnTo>
                    <a:close/>
                  </a:path>
                </a:pathLst>
              </a:custGeom>
              <a:solidFill>
                <a:srgbClr val="0071B4">
                  <a:alpha val="34901"/>
                </a:srgbClr>
              </a:solidFill>
              <a:ln w="9525">
                <a:noFill/>
                <a:round/>
                <a:headEnd/>
                <a:tailEnd/>
              </a:ln>
            </p:spPr>
            <p:txBody>
              <a:bodyPr/>
              <a:lstStyle/>
              <a:p>
                <a:endParaRPr lang="en-US"/>
              </a:p>
            </p:txBody>
          </p:sp>
          <p:sp>
            <p:nvSpPr>
              <p:cNvPr id="14110" name="Freeform 163"/>
              <p:cNvSpPr>
                <a:spLocks/>
              </p:cNvSpPr>
              <p:nvPr/>
            </p:nvSpPr>
            <p:spPr bwMode="auto">
              <a:xfrm>
                <a:off x="2816" y="2058"/>
                <a:ext cx="8" cy="20"/>
              </a:xfrm>
              <a:custGeom>
                <a:avLst/>
                <a:gdLst>
                  <a:gd name="T0" fmla="*/ 2 w 8"/>
                  <a:gd name="T1" fmla="*/ 12 h 20"/>
                  <a:gd name="T2" fmla="*/ 2 w 8"/>
                  <a:gd name="T3" fmla="*/ 12 h 20"/>
                  <a:gd name="T4" fmla="*/ 4 w 8"/>
                  <a:gd name="T5" fmla="*/ 10 h 20"/>
                  <a:gd name="T6" fmla="*/ 4 w 8"/>
                  <a:gd name="T7" fmla="*/ 12 h 20"/>
                  <a:gd name="T8" fmla="*/ 4 w 8"/>
                  <a:gd name="T9" fmla="*/ 20 h 20"/>
                  <a:gd name="T10" fmla="*/ 8 w 8"/>
                  <a:gd name="T11" fmla="*/ 16 h 20"/>
                  <a:gd name="T12" fmla="*/ 8 w 8"/>
                  <a:gd name="T13" fmla="*/ 10 h 20"/>
                  <a:gd name="T14" fmla="*/ 8 w 8"/>
                  <a:gd name="T15" fmla="*/ 8 h 20"/>
                  <a:gd name="T16" fmla="*/ 8 w 8"/>
                  <a:gd name="T17" fmla="*/ 6 h 20"/>
                  <a:gd name="T18" fmla="*/ 6 w 8"/>
                  <a:gd name="T19" fmla="*/ 4 h 20"/>
                  <a:gd name="T20" fmla="*/ 4 w 8"/>
                  <a:gd name="T21" fmla="*/ 0 h 20"/>
                  <a:gd name="T22" fmla="*/ 4 w 8"/>
                  <a:gd name="T23" fmla="*/ 0 h 20"/>
                  <a:gd name="T24" fmla="*/ 4 w 8"/>
                  <a:gd name="T25" fmla="*/ 0 h 20"/>
                  <a:gd name="T26" fmla="*/ 2 w 8"/>
                  <a:gd name="T27" fmla="*/ 2 h 20"/>
                  <a:gd name="T28" fmla="*/ 2 w 8"/>
                  <a:gd name="T29" fmla="*/ 2 h 20"/>
                  <a:gd name="T30" fmla="*/ 2 w 8"/>
                  <a:gd name="T31" fmla="*/ 4 h 20"/>
                  <a:gd name="T32" fmla="*/ 2 w 8"/>
                  <a:gd name="T33" fmla="*/ 6 h 20"/>
                  <a:gd name="T34" fmla="*/ 4 w 8"/>
                  <a:gd name="T35" fmla="*/ 8 h 20"/>
                  <a:gd name="T36" fmla="*/ 0 w 8"/>
                  <a:gd name="T37" fmla="*/ 10 h 20"/>
                  <a:gd name="T38" fmla="*/ 2 w 8"/>
                  <a:gd name="T39" fmla="*/ 12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20"/>
                  <a:gd name="T62" fmla="*/ 8 w 8"/>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20">
                    <a:moveTo>
                      <a:pt x="2" y="12"/>
                    </a:moveTo>
                    <a:lnTo>
                      <a:pt x="2" y="12"/>
                    </a:lnTo>
                    <a:lnTo>
                      <a:pt x="4" y="10"/>
                    </a:lnTo>
                    <a:lnTo>
                      <a:pt x="4" y="12"/>
                    </a:lnTo>
                    <a:lnTo>
                      <a:pt x="4" y="20"/>
                    </a:lnTo>
                    <a:lnTo>
                      <a:pt x="8" y="16"/>
                    </a:lnTo>
                    <a:lnTo>
                      <a:pt x="8" y="10"/>
                    </a:lnTo>
                    <a:lnTo>
                      <a:pt x="8" y="8"/>
                    </a:lnTo>
                    <a:lnTo>
                      <a:pt x="8" y="6"/>
                    </a:lnTo>
                    <a:lnTo>
                      <a:pt x="6" y="4"/>
                    </a:lnTo>
                    <a:lnTo>
                      <a:pt x="4" y="0"/>
                    </a:lnTo>
                    <a:lnTo>
                      <a:pt x="2" y="2"/>
                    </a:lnTo>
                    <a:lnTo>
                      <a:pt x="2" y="4"/>
                    </a:lnTo>
                    <a:lnTo>
                      <a:pt x="2" y="6"/>
                    </a:lnTo>
                    <a:lnTo>
                      <a:pt x="4" y="8"/>
                    </a:lnTo>
                    <a:lnTo>
                      <a:pt x="0" y="10"/>
                    </a:lnTo>
                    <a:lnTo>
                      <a:pt x="2" y="12"/>
                    </a:lnTo>
                    <a:close/>
                  </a:path>
                </a:pathLst>
              </a:custGeom>
              <a:solidFill>
                <a:srgbClr val="0071B4">
                  <a:alpha val="34901"/>
                </a:srgbClr>
              </a:solidFill>
              <a:ln w="9525">
                <a:noFill/>
                <a:round/>
                <a:headEnd/>
                <a:tailEnd/>
              </a:ln>
            </p:spPr>
            <p:txBody>
              <a:bodyPr/>
              <a:lstStyle/>
              <a:p>
                <a:endParaRPr lang="en-US"/>
              </a:p>
            </p:txBody>
          </p:sp>
          <p:sp>
            <p:nvSpPr>
              <p:cNvPr id="14111" name="Freeform 164"/>
              <p:cNvSpPr>
                <a:spLocks/>
              </p:cNvSpPr>
              <p:nvPr/>
            </p:nvSpPr>
            <p:spPr bwMode="auto">
              <a:xfrm>
                <a:off x="2749" y="2183"/>
                <a:ext cx="6" cy="8"/>
              </a:xfrm>
              <a:custGeom>
                <a:avLst/>
                <a:gdLst>
                  <a:gd name="T0" fmla="*/ 4 w 6"/>
                  <a:gd name="T1" fmla="*/ 2 h 8"/>
                  <a:gd name="T2" fmla="*/ 2 w 6"/>
                  <a:gd name="T3" fmla="*/ 2 h 8"/>
                  <a:gd name="T4" fmla="*/ 0 w 6"/>
                  <a:gd name="T5" fmla="*/ 4 h 8"/>
                  <a:gd name="T6" fmla="*/ 0 w 6"/>
                  <a:gd name="T7" fmla="*/ 6 h 8"/>
                  <a:gd name="T8" fmla="*/ 2 w 6"/>
                  <a:gd name="T9" fmla="*/ 4 h 8"/>
                  <a:gd name="T10" fmla="*/ 4 w 6"/>
                  <a:gd name="T11" fmla="*/ 8 h 8"/>
                  <a:gd name="T12" fmla="*/ 6 w 6"/>
                  <a:gd name="T13" fmla="*/ 6 h 8"/>
                  <a:gd name="T14" fmla="*/ 6 w 6"/>
                  <a:gd name="T15" fmla="*/ 4 h 8"/>
                  <a:gd name="T16" fmla="*/ 4 w 6"/>
                  <a:gd name="T17" fmla="*/ 0 h 8"/>
                  <a:gd name="T18" fmla="*/ 4 w 6"/>
                  <a:gd name="T19" fmla="*/ 0 h 8"/>
                  <a:gd name="T20" fmla="*/ 4 w 6"/>
                  <a:gd name="T21" fmla="*/ 2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4" y="2"/>
                    </a:moveTo>
                    <a:lnTo>
                      <a:pt x="2" y="2"/>
                    </a:lnTo>
                    <a:lnTo>
                      <a:pt x="0" y="4"/>
                    </a:lnTo>
                    <a:lnTo>
                      <a:pt x="0" y="6"/>
                    </a:lnTo>
                    <a:lnTo>
                      <a:pt x="2" y="4"/>
                    </a:lnTo>
                    <a:lnTo>
                      <a:pt x="4" y="8"/>
                    </a:lnTo>
                    <a:lnTo>
                      <a:pt x="6" y="6"/>
                    </a:lnTo>
                    <a:lnTo>
                      <a:pt x="6" y="4"/>
                    </a:lnTo>
                    <a:lnTo>
                      <a:pt x="4" y="0"/>
                    </a:lnTo>
                    <a:lnTo>
                      <a:pt x="4" y="2"/>
                    </a:lnTo>
                    <a:close/>
                  </a:path>
                </a:pathLst>
              </a:custGeom>
              <a:solidFill>
                <a:srgbClr val="0071B4">
                  <a:alpha val="34901"/>
                </a:srgbClr>
              </a:solidFill>
              <a:ln w="9525">
                <a:noFill/>
                <a:round/>
                <a:headEnd/>
                <a:tailEnd/>
              </a:ln>
            </p:spPr>
            <p:txBody>
              <a:bodyPr/>
              <a:lstStyle/>
              <a:p>
                <a:endParaRPr lang="en-US"/>
              </a:p>
            </p:txBody>
          </p:sp>
          <p:sp>
            <p:nvSpPr>
              <p:cNvPr id="14112" name="Freeform 165"/>
              <p:cNvSpPr>
                <a:spLocks/>
              </p:cNvSpPr>
              <p:nvPr/>
            </p:nvSpPr>
            <p:spPr bwMode="auto">
              <a:xfrm>
                <a:off x="2820" y="2305"/>
                <a:ext cx="4" cy="2"/>
              </a:xfrm>
              <a:custGeom>
                <a:avLst/>
                <a:gdLst>
                  <a:gd name="T0" fmla="*/ 2 w 4"/>
                  <a:gd name="T1" fmla="*/ 0 h 2"/>
                  <a:gd name="T2" fmla="*/ 0 w 4"/>
                  <a:gd name="T3" fmla="*/ 0 h 2"/>
                  <a:gd name="T4" fmla="*/ 0 w 4"/>
                  <a:gd name="T5" fmla="*/ 2 h 2"/>
                  <a:gd name="T6" fmla="*/ 0 w 4"/>
                  <a:gd name="T7" fmla="*/ 2 h 2"/>
                  <a:gd name="T8" fmla="*/ 2 w 4"/>
                  <a:gd name="T9" fmla="*/ 2 h 2"/>
                  <a:gd name="T10" fmla="*/ 4 w 4"/>
                  <a:gd name="T11" fmla="*/ 2 h 2"/>
                  <a:gd name="T12" fmla="*/ 4 w 4"/>
                  <a:gd name="T13" fmla="*/ 0 h 2"/>
                  <a:gd name="T14" fmla="*/ 4 w 4"/>
                  <a:gd name="T15" fmla="*/ 0 h 2"/>
                  <a:gd name="T16" fmla="*/ 2 w 4"/>
                  <a:gd name="T17" fmla="*/ 0 h 2"/>
                  <a:gd name="T18" fmla="*/ 2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2" y="0"/>
                    </a:moveTo>
                    <a:lnTo>
                      <a:pt x="0" y="0"/>
                    </a:lnTo>
                    <a:lnTo>
                      <a:pt x="0" y="2"/>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113" name="Freeform 166"/>
              <p:cNvSpPr>
                <a:spLocks/>
              </p:cNvSpPr>
              <p:nvPr/>
            </p:nvSpPr>
            <p:spPr bwMode="auto">
              <a:xfrm>
                <a:off x="3131" y="2187"/>
                <a:ext cx="2" cy="8"/>
              </a:xfrm>
              <a:custGeom>
                <a:avLst/>
                <a:gdLst>
                  <a:gd name="T0" fmla="*/ 2 w 2"/>
                  <a:gd name="T1" fmla="*/ 0 h 8"/>
                  <a:gd name="T2" fmla="*/ 0 w 2"/>
                  <a:gd name="T3" fmla="*/ 8 h 8"/>
                  <a:gd name="T4" fmla="*/ 2 w 2"/>
                  <a:gd name="T5" fmla="*/ 8 h 8"/>
                  <a:gd name="T6" fmla="*/ 2 w 2"/>
                  <a:gd name="T7" fmla="*/ 0 h 8"/>
                  <a:gd name="T8" fmla="*/ 0 60000 65536"/>
                  <a:gd name="T9" fmla="*/ 0 60000 65536"/>
                  <a:gd name="T10" fmla="*/ 0 60000 65536"/>
                  <a:gd name="T11" fmla="*/ 0 60000 65536"/>
                  <a:gd name="T12" fmla="*/ 0 w 2"/>
                  <a:gd name="T13" fmla="*/ 0 h 8"/>
                  <a:gd name="T14" fmla="*/ 2 w 2"/>
                  <a:gd name="T15" fmla="*/ 8 h 8"/>
                </a:gdLst>
                <a:ahLst/>
                <a:cxnLst>
                  <a:cxn ang="T8">
                    <a:pos x="T0" y="T1"/>
                  </a:cxn>
                  <a:cxn ang="T9">
                    <a:pos x="T2" y="T3"/>
                  </a:cxn>
                  <a:cxn ang="T10">
                    <a:pos x="T4" y="T5"/>
                  </a:cxn>
                  <a:cxn ang="T11">
                    <a:pos x="T6" y="T7"/>
                  </a:cxn>
                </a:cxnLst>
                <a:rect l="T12" t="T13" r="T14" b="T15"/>
                <a:pathLst>
                  <a:path w="2" h="8">
                    <a:moveTo>
                      <a:pt x="2" y="0"/>
                    </a:moveTo>
                    <a:lnTo>
                      <a:pt x="0" y="8"/>
                    </a:lnTo>
                    <a:lnTo>
                      <a:pt x="2" y="8"/>
                    </a:lnTo>
                    <a:lnTo>
                      <a:pt x="2" y="0"/>
                    </a:lnTo>
                    <a:close/>
                  </a:path>
                </a:pathLst>
              </a:custGeom>
              <a:solidFill>
                <a:srgbClr val="0071B4">
                  <a:alpha val="34901"/>
                </a:srgbClr>
              </a:solidFill>
              <a:ln w="9525">
                <a:noFill/>
                <a:round/>
                <a:headEnd/>
                <a:tailEnd/>
              </a:ln>
            </p:spPr>
            <p:txBody>
              <a:bodyPr/>
              <a:lstStyle/>
              <a:p>
                <a:endParaRPr lang="en-US"/>
              </a:p>
            </p:txBody>
          </p:sp>
          <p:sp>
            <p:nvSpPr>
              <p:cNvPr id="14114" name="Freeform 167"/>
              <p:cNvSpPr>
                <a:spLocks/>
              </p:cNvSpPr>
              <p:nvPr/>
            </p:nvSpPr>
            <p:spPr bwMode="auto">
              <a:xfrm>
                <a:off x="2892" y="2281"/>
                <a:ext cx="4" cy="2"/>
              </a:xfrm>
              <a:custGeom>
                <a:avLst/>
                <a:gdLst>
                  <a:gd name="T0" fmla="*/ 4 w 4"/>
                  <a:gd name="T1" fmla="*/ 2 h 2"/>
                  <a:gd name="T2" fmla="*/ 2 w 4"/>
                  <a:gd name="T3" fmla="*/ 0 h 2"/>
                  <a:gd name="T4" fmla="*/ 0 w 4"/>
                  <a:gd name="T5" fmla="*/ 2 h 2"/>
                  <a:gd name="T6" fmla="*/ 4 w 4"/>
                  <a:gd name="T7" fmla="*/ 2 h 2"/>
                  <a:gd name="T8" fmla="*/ 4 w 4"/>
                  <a:gd name="T9" fmla="*/ 2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2"/>
                    </a:moveTo>
                    <a:lnTo>
                      <a:pt x="2" y="0"/>
                    </a:lnTo>
                    <a:lnTo>
                      <a:pt x="0" y="2"/>
                    </a:lnTo>
                    <a:lnTo>
                      <a:pt x="4" y="2"/>
                    </a:lnTo>
                    <a:close/>
                  </a:path>
                </a:pathLst>
              </a:custGeom>
              <a:solidFill>
                <a:srgbClr val="0071B4">
                  <a:alpha val="34901"/>
                </a:srgbClr>
              </a:solidFill>
              <a:ln w="9525">
                <a:noFill/>
                <a:round/>
                <a:headEnd/>
                <a:tailEnd/>
              </a:ln>
            </p:spPr>
            <p:txBody>
              <a:bodyPr/>
              <a:lstStyle/>
              <a:p>
                <a:endParaRPr lang="en-US"/>
              </a:p>
            </p:txBody>
          </p:sp>
          <p:sp>
            <p:nvSpPr>
              <p:cNvPr id="14115" name="Freeform 168"/>
              <p:cNvSpPr>
                <a:spLocks/>
              </p:cNvSpPr>
              <p:nvPr/>
            </p:nvSpPr>
            <p:spPr bwMode="auto">
              <a:xfrm>
                <a:off x="3131" y="2195"/>
                <a:ext cx="0" cy="2"/>
              </a:xfrm>
              <a:custGeom>
                <a:avLst/>
                <a:gdLst>
                  <a:gd name="T0" fmla="*/ 0 h 2"/>
                  <a:gd name="T1" fmla="*/ 2 h 2"/>
                  <a:gd name="T2" fmla="*/ 0 h 2"/>
                  <a:gd name="T3" fmla="*/ 0 h 2"/>
                  <a:gd name="T4" fmla="*/ 0 60000 65536"/>
                  <a:gd name="T5" fmla="*/ 0 60000 65536"/>
                  <a:gd name="T6" fmla="*/ 0 60000 65536"/>
                  <a:gd name="T7" fmla="*/ 0 60000 65536"/>
                  <a:gd name="T8" fmla="*/ 0 h 2"/>
                  <a:gd name="T9" fmla="*/ 2 h 2"/>
                </a:gdLst>
                <a:ahLst/>
                <a:cxnLst>
                  <a:cxn ang="T4">
                    <a:pos x="0" y="T0"/>
                  </a:cxn>
                  <a:cxn ang="T5">
                    <a:pos x="0" y="T1"/>
                  </a:cxn>
                  <a:cxn ang="T6">
                    <a:pos x="0" y="T2"/>
                  </a:cxn>
                  <a:cxn ang="T7">
                    <a:pos x="0" y="T3"/>
                  </a:cxn>
                </a:cxnLst>
                <a:rect l="0" t="T8" r="0" b="T9"/>
                <a:pathLst>
                  <a:path h="2">
                    <a:moveTo>
                      <a:pt x="0" y="0"/>
                    </a:move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116" name="Freeform 169"/>
              <p:cNvSpPr>
                <a:spLocks/>
              </p:cNvSpPr>
              <p:nvPr/>
            </p:nvSpPr>
            <p:spPr bwMode="auto">
              <a:xfrm>
                <a:off x="3611" y="2737"/>
                <a:ext cx="14" cy="6"/>
              </a:xfrm>
              <a:custGeom>
                <a:avLst/>
                <a:gdLst>
                  <a:gd name="T0" fmla="*/ 6 w 14"/>
                  <a:gd name="T1" fmla="*/ 2 h 6"/>
                  <a:gd name="T2" fmla="*/ 0 w 14"/>
                  <a:gd name="T3" fmla="*/ 6 h 6"/>
                  <a:gd name="T4" fmla="*/ 0 w 14"/>
                  <a:gd name="T5" fmla="*/ 6 h 6"/>
                  <a:gd name="T6" fmla="*/ 8 w 14"/>
                  <a:gd name="T7" fmla="*/ 4 h 6"/>
                  <a:gd name="T8" fmla="*/ 14 w 14"/>
                  <a:gd name="T9" fmla="*/ 0 h 6"/>
                  <a:gd name="T10" fmla="*/ 12 w 14"/>
                  <a:gd name="T11" fmla="*/ 0 h 6"/>
                  <a:gd name="T12" fmla="*/ 8 w 14"/>
                  <a:gd name="T13" fmla="*/ 0 h 6"/>
                  <a:gd name="T14" fmla="*/ 6 w 14"/>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6"/>
                  <a:gd name="T26" fmla="*/ 14 w 1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6">
                    <a:moveTo>
                      <a:pt x="6" y="2"/>
                    </a:moveTo>
                    <a:lnTo>
                      <a:pt x="0" y="6"/>
                    </a:lnTo>
                    <a:lnTo>
                      <a:pt x="8" y="4"/>
                    </a:lnTo>
                    <a:lnTo>
                      <a:pt x="14" y="0"/>
                    </a:lnTo>
                    <a:lnTo>
                      <a:pt x="12" y="0"/>
                    </a:lnTo>
                    <a:lnTo>
                      <a:pt x="8" y="0"/>
                    </a:lnTo>
                    <a:lnTo>
                      <a:pt x="6" y="2"/>
                    </a:lnTo>
                    <a:close/>
                  </a:path>
                </a:pathLst>
              </a:custGeom>
              <a:solidFill>
                <a:srgbClr val="0071B4">
                  <a:alpha val="34901"/>
                </a:srgbClr>
              </a:solidFill>
              <a:ln w="9525">
                <a:noFill/>
                <a:round/>
                <a:headEnd/>
                <a:tailEnd/>
              </a:ln>
            </p:spPr>
            <p:txBody>
              <a:bodyPr/>
              <a:lstStyle/>
              <a:p>
                <a:endParaRPr lang="en-US"/>
              </a:p>
            </p:txBody>
          </p:sp>
          <p:sp>
            <p:nvSpPr>
              <p:cNvPr id="14117" name="Freeform 170"/>
              <p:cNvSpPr>
                <a:spLocks/>
              </p:cNvSpPr>
              <p:nvPr/>
            </p:nvSpPr>
            <p:spPr bwMode="auto">
              <a:xfrm>
                <a:off x="2906" y="2042"/>
                <a:ext cx="2" cy="6"/>
              </a:xfrm>
              <a:custGeom>
                <a:avLst/>
                <a:gdLst>
                  <a:gd name="T0" fmla="*/ 0 w 2"/>
                  <a:gd name="T1" fmla="*/ 4 h 6"/>
                  <a:gd name="T2" fmla="*/ 2 w 2"/>
                  <a:gd name="T3" fmla="*/ 0 h 6"/>
                  <a:gd name="T4" fmla="*/ 2 w 2"/>
                  <a:gd name="T5" fmla="*/ 0 h 6"/>
                  <a:gd name="T6" fmla="*/ 0 w 2"/>
                  <a:gd name="T7" fmla="*/ 2 h 6"/>
                  <a:gd name="T8" fmla="*/ 0 w 2"/>
                  <a:gd name="T9" fmla="*/ 4 h 6"/>
                  <a:gd name="T10" fmla="*/ 0 w 2"/>
                  <a:gd name="T11" fmla="*/ 6 h 6"/>
                  <a:gd name="T12" fmla="*/ 0 w 2"/>
                  <a:gd name="T13" fmla="*/ 4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0" y="4"/>
                    </a:moveTo>
                    <a:lnTo>
                      <a:pt x="2" y="0"/>
                    </a:lnTo>
                    <a:lnTo>
                      <a:pt x="0" y="2"/>
                    </a:lnTo>
                    <a:lnTo>
                      <a:pt x="0" y="4"/>
                    </a:lnTo>
                    <a:lnTo>
                      <a:pt x="0" y="6"/>
                    </a:lnTo>
                    <a:lnTo>
                      <a:pt x="0" y="4"/>
                    </a:lnTo>
                    <a:close/>
                  </a:path>
                </a:pathLst>
              </a:custGeom>
              <a:solidFill>
                <a:srgbClr val="0071B4">
                  <a:alpha val="34901"/>
                </a:srgbClr>
              </a:solidFill>
              <a:ln w="9525">
                <a:noFill/>
                <a:round/>
                <a:headEnd/>
                <a:tailEnd/>
              </a:ln>
            </p:spPr>
            <p:txBody>
              <a:bodyPr/>
              <a:lstStyle/>
              <a:p>
                <a:endParaRPr lang="en-US"/>
              </a:p>
            </p:txBody>
          </p:sp>
          <p:sp>
            <p:nvSpPr>
              <p:cNvPr id="14118" name="Freeform 171"/>
              <p:cNvSpPr>
                <a:spLocks/>
              </p:cNvSpPr>
              <p:nvPr/>
            </p:nvSpPr>
            <p:spPr bwMode="auto">
              <a:xfrm>
                <a:off x="2908" y="2022"/>
                <a:ext cx="2" cy="2"/>
              </a:xfrm>
              <a:custGeom>
                <a:avLst/>
                <a:gdLst>
                  <a:gd name="T0" fmla="*/ 2 w 2"/>
                  <a:gd name="T1" fmla="*/ 0 h 2"/>
                  <a:gd name="T2" fmla="*/ 2 w 2"/>
                  <a:gd name="T3" fmla="*/ 0 h 2"/>
                  <a:gd name="T4" fmla="*/ 0 w 2"/>
                  <a:gd name="T5" fmla="*/ 0 h 2"/>
                  <a:gd name="T6" fmla="*/ 0 w 2"/>
                  <a:gd name="T7" fmla="*/ 2 h 2"/>
                  <a:gd name="T8" fmla="*/ 0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0"/>
                    </a:ln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4119" name="Freeform 172"/>
              <p:cNvSpPr>
                <a:spLocks/>
              </p:cNvSpPr>
              <p:nvPr/>
            </p:nvSpPr>
            <p:spPr bwMode="auto">
              <a:xfrm>
                <a:off x="2920" y="2006"/>
                <a:ext cx="2" cy="4"/>
              </a:xfrm>
              <a:custGeom>
                <a:avLst/>
                <a:gdLst>
                  <a:gd name="T0" fmla="*/ 2 w 2"/>
                  <a:gd name="T1" fmla="*/ 4 h 4"/>
                  <a:gd name="T2" fmla="*/ 2 w 2"/>
                  <a:gd name="T3" fmla="*/ 0 h 4"/>
                  <a:gd name="T4" fmla="*/ 2 w 2"/>
                  <a:gd name="T5" fmla="*/ 0 h 4"/>
                  <a:gd name="T6" fmla="*/ 0 w 2"/>
                  <a:gd name="T7" fmla="*/ 0 h 4"/>
                  <a:gd name="T8" fmla="*/ 0 w 2"/>
                  <a:gd name="T9" fmla="*/ 0 h 4"/>
                  <a:gd name="T10" fmla="*/ 0 w 2"/>
                  <a:gd name="T11" fmla="*/ 4 h 4"/>
                  <a:gd name="T12" fmla="*/ 2 w 2"/>
                  <a:gd name="T13" fmla="*/ 4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4"/>
                    </a:moveTo>
                    <a:lnTo>
                      <a:pt x="2" y="0"/>
                    </a:lnTo>
                    <a:lnTo>
                      <a:pt x="0" y="0"/>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120" name="Freeform 173"/>
              <p:cNvSpPr>
                <a:spLocks/>
              </p:cNvSpPr>
              <p:nvPr/>
            </p:nvSpPr>
            <p:spPr bwMode="auto">
              <a:xfrm>
                <a:off x="2906" y="2247"/>
                <a:ext cx="4" cy="8"/>
              </a:xfrm>
              <a:custGeom>
                <a:avLst/>
                <a:gdLst>
                  <a:gd name="T0" fmla="*/ 2 w 4"/>
                  <a:gd name="T1" fmla="*/ 6 h 8"/>
                  <a:gd name="T2" fmla="*/ 2 w 4"/>
                  <a:gd name="T3" fmla="*/ 4 h 8"/>
                  <a:gd name="T4" fmla="*/ 4 w 4"/>
                  <a:gd name="T5" fmla="*/ 2 h 8"/>
                  <a:gd name="T6" fmla="*/ 4 w 4"/>
                  <a:gd name="T7" fmla="*/ 0 h 8"/>
                  <a:gd name="T8" fmla="*/ 0 w 4"/>
                  <a:gd name="T9" fmla="*/ 8 h 8"/>
                  <a:gd name="T10" fmla="*/ 2 w 4"/>
                  <a:gd name="T11" fmla="*/ 6 h 8"/>
                  <a:gd name="T12" fmla="*/ 0 60000 65536"/>
                  <a:gd name="T13" fmla="*/ 0 60000 65536"/>
                  <a:gd name="T14" fmla="*/ 0 60000 65536"/>
                  <a:gd name="T15" fmla="*/ 0 60000 65536"/>
                  <a:gd name="T16" fmla="*/ 0 60000 65536"/>
                  <a:gd name="T17" fmla="*/ 0 60000 65536"/>
                  <a:gd name="T18" fmla="*/ 0 w 4"/>
                  <a:gd name="T19" fmla="*/ 0 h 8"/>
                  <a:gd name="T20" fmla="*/ 4 w 4"/>
                  <a:gd name="T21" fmla="*/ 8 h 8"/>
                </a:gdLst>
                <a:ahLst/>
                <a:cxnLst>
                  <a:cxn ang="T12">
                    <a:pos x="T0" y="T1"/>
                  </a:cxn>
                  <a:cxn ang="T13">
                    <a:pos x="T2" y="T3"/>
                  </a:cxn>
                  <a:cxn ang="T14">
                    <a:pos x="T4" y="T5"/>
                  </a:cxn>
                  <a:cxn ang="T15">
                    <a:pos x="T6" y="T7"/>
                  </a:cxn>
                  <a:cxn ang="T16">
                    <a:pos x="T8" y="T9"/>
                  </a:cxn>
                  <a:cxn ang="T17">
                    <a:pos x="T10" y="T11"/>
                  </a:cxn>
                </a:cxnLst>
                <a:rect l="T18" t="T19" r="T20" b="T21"/>
                <a:pathLst>
                  <a:path w="4" h="8">
                    <a:moveTo>
                      <a:pt x="2" y="6"/>
                    </a:moveTo>
                    <a:lnTo>
                      <a:pt x="2" y="4"/>
                    </a:lnTo>
                    <a:lnTo>
                      <a:pt x="4" y="2"/>
                    </a:lnTo>
                    <a:lnTo>
                      <a:pt x="4" y="0"/>
                    </a:lnTo>
                    <a:lnTo>
                      <a:pt x="0" y="8"/>
                    </a:lnTo>
                    <a:lnTo>
                      <a:pt x="2" y="6"/>
                    </a:lnTo>
                    <a:close/>
                  </a:path>
                </a:pathLst>
              </a:custGeom>
              <a:solidFill>
                <a:srgbClr val="0071B4">
                  <a:alpha val="34901"/>
                </a:srgbClr>
              </a:solidFill>
              <a:ln w="9525">
                <a:noFill/>
                <a:round/>
                <a:headEnd/>
                <a:tailEnd/>
              </a:ln>
            </p:spPr>
            <p:txBody>
              <a:bodyPr/>
              <a:lstStyle/>
              <a:p>
                <a:endParaRPr lang="en-US"/>
              </a:p>
            </p:txBody>
          </p:sp>
          <p:sp>
            <p:nvSpPr>
              <p:cNvPr id="14121" name="Freeform 174"/>
              <p:cNvSpPr>
                <a:spLocks/>
              </p:cNvSpPr>
              <p:nvPr/>
            </p:nvSpPr>
            <p:spPr bwMode="auto">
              <a:xfrm>
                <a:off x="2894" y="2281"/>
                <a:ext cx="6" cy="2"/>
              </a:xfrm>
              <a:custGeom>
                <a:avLst/>
                <a:gdLst>
                  <a:gd name="T0" fmla="*/ 6 w 6"/>
                  <a:gd name="T1" fmla="*/ 2 h 2"/>
                  <a:gd name="T2" fmla="*/ 4 w 6"/>
                  <a:gd name="T3" fmla="*/ 2 h 2"/>
                  <a:gd name="T4" fmla="*/ 2 w 6"/>
                  <a:gd name="T5" fmla="*/ 0 h 2"/>
                  <a:gd name="T6" fmla="*/ 0 w 6"/>
                  <a:gd name="T7" fmla="*/ 0 h 2"/>
                  <a:gd name="T8" fmla="*/ 2 w 6"/>
                  <a:gd name="T9" fmla="*/ 0 h 2"/>
                  <a:gd name="T10" fmla="*/ 6 w 6"/>
                  <a:gd name="T11" fmla="*/ 2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6" y="2"/>
                    </a:moveTo>
                    <a:lnTo>
                      <a:pt x="4" y="2"/>
                    </a:lnTo>
                    <a:lnTo>
                      <a:pt x="2" y="0"/>
                    </a:lnTo>
                    <a:lnTo>
                      <a:pt x="0" y="0"/>
                    </a:lnTo>
                    <a:lnTo>
                      <a:pt x="2" y="0"/>
                    </a:lnTo>
                    <a:lnTo>
                      <a:pt x="6" y="2"/>
                    </a:lnTo>
                    <a:close/>
                  </a:path>
                </a:pathLst>
              </a:custGeom>
              <a:solidFill>
                <a:srgbClr val="0071B4">
                  <a:alpha val="34901"/>
                </a:srgbClr>
              </a:solidFill>
              <a:ln w="9525">
                <a:noFill/>
                <a:round/>
                <a:headEnd/>
                <a:tailEnd/>
              </a:ln>
            </p:spPr>
            <p:txBody>
              <a:bodyPr/>
              <a:lstStyle/>
              <a:p>
                <a:endParaRPr lang="en-US"/>
              </a:p>
            </p:txBody>
          </p:sp>
          <p:sp>
            <p:nvSpPr>
              <p:cNvPr id="14122" name="Rectangle 175"/>
              <p:cNvSpPr>
                <a:spLocks noChangeArrowheads="1"/>
              </p:cNvSpPr>
              <p:nvPr/>
            </p:nvSpPr>
            <p:spPr bwMode="auto">
              <a:xfrm>
                <a:off x="3543" y="2747"/>
                <a:ext cx="2" cy="4"/>
              </a:xfrm>
              <a:prstGeom prst="rect">
                <a:avLst/>
              </a:prstGeom>
              <a:solidFill>
                <a:srgbClr val="0071B4">
                  <a:alpha val="34901"/>
                </a:srgbClr>
              </a:solidFill>
              <a:ln w="9525">
                <a:noFill/>
                <a:miter lim="800000"/>
                <a:headEnd/>
                <a:tailEnd/>
              </a:ln>
            </p:spPr>
            <p:txBody>
              <a:bodyPr/>
              <a:lstStyle/>
              <a:p>
                <a:endParaRPr lang="en-US"/>
              </a:p>
            </p:txBody>
          </p:sp>
          <p:sp>
            <p:nvSpPr>
              <p:cNvPr id="14123" name="Freeform 176"/>
              <p:cNvSpPr>
                <a:spLocks/>
              </p:cNvSpPr>
              <p:nvPr/>
            </p:nvSpPr>
            <p:spPr bwMode="auto">
              <a:xfrm>
                <a:off x="3589" y="2777"/>
                <a:ext cx="4" cy="2"/>
              </a:xfrm>
              <a:custGeom>
                <a:avLst/>
                <a:gdLst>
                  <a:gd name="T0" fmla="*/ 2 w 4"/>
                  <a:gd name="T1" fmla="*/ 2 h 2"/>
                  <a:gd name="T2" fmla="*/ 2 w 4"/>
                  <a:gd name="T3" fmla="*/ 0 h 2"/>
                  <a:gd name="T4" fmla="*/ 0 w 4"/>
                  <a:gd name="T5" fmla="*/ 2 h 2"/>
                  <a:gd name="T6" fmla="*/ 0 w 4"/>
                  <a:gd name="T7" fmla="*/ 2 h 2"/>
                  <a:gd name="T8" fmla="*/ 2 w 4"/>
                  <a:gd name="T9" fmla="*/ 2 h 2"/>
                  <a:gd name="T10" fmla="*/ 2 w 4"/>
                  <a:gd name="T11" fmla="*/ 2 h 2"/>
                  <a:gd name="T12" fmla="*/ 2 w 4"/>
                  <a:gd name="T13" fmla="*/ 2 h 2"/>
                  <a:gd name="T14" fmla="*/ 4 w 4"/>
                  <a:gd name="T15" fmla="*/ 2 h 2"/>
                  <a:gd name="T16" fmla="*/ 2 w 4"/>
                  <a:gd name="T17" fmla="*/ 2 h 2"/>
                  <a:gd name="T18" fmla="*/ 2 w 4"/>
                  <a:gd name="T19" fmla="*/ 2 h 2"/>
                  <a:gd name="T20" fmla="*/ 2 w 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2" y="2"/>
                    </a:moveTo>
                    <a:lnTo>
                      <a:pt x="2" y="0"/>
                    </a:lnTo>
                    <a:lnTo>
                      <a:pt x="0" y="2"/>
                    </a:lnTo>
                    <a:lnTo>
                      <a:pt x="2" y="2"/>
                    </a:lnTo>
                    <a:lnTo>
                      <a:pt x="4" y="2"/>
                    </a:lnTo>
                    <a:lnTo>
                      <a:pt x="2" y="2"/>
                    </a:lnTo>
                    <a:close/>
                  </a:path>
                </a:pathLst>
              </a:custGeom>
              <a:solidFill>
                <a:srgbClr val="0071B4">
                  <a:alpha val="34901"/>
                </a:srgbClr>
              </a:solidFill>
              <a:ln w="9525">
                <a:noFill/>
                <a:round/>
                <a:headEnd/>
                <a:tailEnd/>
              </a:ln>
            </p:spPr>
            <p:txBody>
              <a:bodyPr/>
              <a:lstStyle/>
              <a:p>
                <a:endParaRPr lang="en-US"/>
              </a:p>
            </p:txBody>
          </p:sp>
          <p:sp>
            <p:nvSpPr>
              <p:cNvPr id="14124" name="Rectangle 177"/>
              <p:cNvSpPr>
                <a:spLocks noChangeArrowheads="1"/>
              </p:cNvSpPr>
              <p:nvPr/>
            </p:nvSpPr>
            <p:spPr bwMode="auto">
              <a:xfrm>
                <a:off x="2910" y="2247"/>
                <a:ext cx="1" cy="1"/>
              </a:xfrm>
              <a:prstGeom prst="rect">
                <a:avLst/>
              </a:prstGeom>
              <a:solidFill>
                <a:srgbClr val="0071B4">
                  <a:alpha val="34901"/>
                </a:srgbClr>
              </a:solidFill>
              <a:ln w="9525">
                <a:noFill/>
                <a:miter lim="800000"/>
                <a:headEnd/>
                <a:tailEnd/>
              </a:ln>
            </p:spPr>
            <p:txBody>
              <a:bodyPr/>
              <a:lstStyle/>
              <a:p>
                <a:endParaRPr lang="en-US"/>
              </a:p>
            </p:txBody>
          </p:sp>
          <p:sp>
            <p:nvSpPr>
              <p:cNvPr id="14125" name="Freeform 178"/>
              <p:cNvSpPr>
                <a:spLocks/>
              </p:cNvSpPr>
              <p:nvPr/>
            </p:nvSpPr>
            <p:spPr bwMode="auto">
              <a:xfrm>
                <a:off x="2956" y="1966"/>
                <a:ext cx="12" cy="6"/>
              </a:xfrm>
              <a:custGeom>
                <a:avLst/>
                <a:gdLst>
                  <a:gd name="T0" fmla="*/ 2 w 12"/>
                  <a:gd name="T1" fmla="*/ 6 h 6"/>
                  <a:gd name="T2" fmla="*/ 6 w 12"/>
                  <a:gd name="T3" fmla="*/ 4 h 6"/>
                  <a:gd name="T4" fmla="*/ 12 w 12"/>
                  <a:gd name="T5" fmla="*/ 2 h 6"/>
                  <a:gd name="T6" fmla="*/ 12 w 12"/>
                  <a:gd name="T7" fmla="*/ 2 h 6"/>
                  <a:gd name="T8" fmla="*/ 10 w 12"/>
                  <a:gd name="T9" fmla="*/ 0 h 6"/>
                  <a:gd name="T10" fmla="*/ 10 w 12"/>
                  <a:gd name="T11" fmla="*/ 0 h 6"/>
                  <a:gd name="T12" fmla="*/ 8 w 12"/>
                  <a:gd name="T13" fmla="*/ 0 h 6"/>
                  <a:gd name="T14" fmla="*/ 6 w 12"/>
                  <a:gd name="T15" fmla="*/ 0 h 6"/>
                  <a:gd name="T16" fmla="*/ 4 w 12"/>
                  <a:gd name="T17" fmla="*/ 2 h 6"/>
                  <a:gd name="T18" fmla="*/ 4 w 12"/>
                  <a:gd name="T19" fmla="*/ 2 h 6"/>
                  <a:gd name="T20" fmla="*/ 2 w 12"/>
                  <a:gd name="T21" fmla="*/ 2 h 6"/>
                  <a:gd name="T22" fmla="*/ 2 w 12"/>
                  <a:gd name="T23" fmla="*/ 4 h 6"/>
                  <a:gd name="T24" fmla="*/ 0 w 12"/>
                  <a:gd name="T25" fmla="*/ 4 h 6"/>
                  <a:gd name="T26" fmla="*/ 2 w 12"/>
                  <a:gd name="T27" fmla="*/ 4 h 6"/>
                  <a:gd name="T28" fmla="*/ 2 w 12"/>
                  <a:gd name="T29" fmla="*/ 6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6"/>
                  <a:gd name="T47" fmla="*/ 12 w 12"/>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6">
                    <a:moveTo>
                      <a:pt x="2" y="6"/>
                    </a:moveTo>
                    <a:lnTo>
                      <a:pt x="6" y="4"/>
                    </a:lnTo>
                    <a:lnTo>
                      <a:pt x="12" y="2"/>
                    </a:lnTo>
                    <a:lnTo>
                      <a:pt x="10" y="0"/>
                    </a:lnTo>
                    <a:lnTo>
                      <a:pt x="8" y="0"/>
                    </a:lnTo>
                    <a:lnTo>
                      <a:pt x="6" y="0"/>
                    </a:lnTo>
                    <a:lnTo>
                      <a:pt x="4" y="2"/>
                    </a:lnTo>
                    <a:lnTo>
                      <a:pt x="2" y="2"/>
                    </a:lnTo>
                    <a:lnTo>
                      <a:pt x="2" y="4"/>
                    </a:lnTo>
                    <a:lnTo>
                      <a:pt x="0" y="4"/>
                    </a:lnTo>
                    <a:lnTo>
                      <a:pt x="2" y="4"/>
                    </a:lnTo>
                    <a:lnTo>
                      <a:pt x="2" y="6"/>
                    </a:lnTo>
                    <a:close/>
                  </a:path>
                </a:pathLst>
              </a:custGeom>
              <a:solidFill>
                <a:srgbClr val="0071B4">
                  <a:alpha val="34901"/>
                </a:srgbClr>
              </a:solidFill>
              <a:ln w="9525">
                <a:noFill/>
                <a:round/>
                <a:headEnd/>
                <a:tailEnd/>
              </a:ln>
            </p:spPr>
            <p:txBody>
              <a:bodyPr/>
              <a:lstStyle/>
              <a:p>
                <a:endParaRPr lang="en-US"/>
              </a:p>
            </p:txBody>
          </p:sp>
          <p:sp>
            <p:nvSpPr>
              <p:cNvPr id="14126" name="Freeform 179"/>
              <p:cNvSpPr>
                <a:spLocks/>
              </p:cNvSpPr>
              <p:nvPr/>
            </p:nvSpPr>
            <p:spPr bwMode="auto">
              <a:xfrm>
                <a:off x="3432" y="2908"/>
                <a:ext cx="2" cy="2"/>
              </a:xfrm>
              <a:custGeom>
                <a:avLst/>
                <a:gdLst>
                  <a:gd name="T0" fmla="*/ 0 w 2"/>
                  <a:gd name="T1" fmla="*/ 2 h 2"/>
                  <a:gd name="T2" fmla="*/ 0 w 2"/>
                  <a:gd name="T3" fmla="*/ 2 h 2"/>
                  <a:gd name="T4" fmla="*/ 0 w 2"/>
                  <a:gd name="T5" fmla="*/ 2 h 2"/>
                  <a:gd name="T6" fmla="*/ 2 w 2"/>
                  <a:gd name="T7" fmla="*/ 2 h 2"/>
                  <a:gd name="T8" fmla="*/ 2 w 2"/>
                  <a:gd name="T9" fmla="*/ 2 h 2"/>
                  <a:gd name="T10" fmla="*/ 2 w 2"/>
                  <a:gd name="T11" fmla="*/ 0 h 2"/>
                  <a:gd name="T12" fmla="*/ 0 w 2"/>
                  <a:gd name="T13" fmla="*/ 0 h 2"/>
                  <a:gd name="T14" fmla="*/ 0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2"/>
                    </a:moveTo>
                    <a:lnTo>
                      <a:pt x="0" y="2"/>
                    </a:lnTo>
                    <a:lnTo>
                      <a:pt x="2"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127" name="Freeform 180"/>
              <p:cNvSpPr>
                <a:spLocks/>
              </p:cNvSpPr>
              <p:nvPr/>
            </p:nvSpPr>
            <p:spPr bwMode="auto">
              <a:xfrm>
                <a:off x="3426" y="2888"/>
                <a:ext cx="2" cy="4"/>
              </a:xfrm>
              <a:custGeom>
                <a:avLst/>
                <a:gdLst>
                  <a:gd name="T0" fmla="*/ 0 w 2"/>
                  <a:gd name="T1" fmla="*/ 0 h 4"/>
                  <a:gd name="T2" fmla="*/ 0 w 2"/>
                  <a:gd name="T3" fmla="*/ 2 h 4"/>
                  <a:gd name="T4" fmla="*/ 0 w 2"/>
                  <a:gd name="T5" fmla="*/ 2 h 4"/>
                  <a:gd name="T6" fmla="*/ 0 w 2"/>
                  <a:gd name="T7" fmla="*/ 2 h 4"/>
                  <a:gd name="T8" fmla="*/ 0 w 2"/>
                  <a:gd name="T9" fmla="*/ 4 h 4"/>
                  <a:gd name="T10" fmla="*/ 2 w 2"/>
                  <a:gd name="T11" fmla="*/ 2 h 4"/>
                  <a:gd name="T12" fmla="*/ 0 w 2"/>
                  <a:gd name="T13" fmla="*/ 2 h 4"/>
                  <a:gd name="T14" fmla="*/ 0 w 2"/>
                  <a:gd name="T15" fmla="*/ 0 h 4"/>
                  <a:gd name="T16" fmla="*/ 0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0"/>
                    </a:moveTo>
                    <a:lnTo>
                      <a:pt x="0" y="2"/>
                    </a:lnTo>
                    <a:lnTo>
                      <a:pt x="0" y="4"/>
                    </a:lnTo>
                    <a:lnTo>
                      <a:pt x="2" y="2"/>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128" name="Freeform 181"/>
              <p:cNvSpPr>
                <a:spLocks/>
              </p:cNvSpPr>
              <p:nvPr/>
            </p:nvSpPr>
            <p:spPr bwMode="auto">
              <a:xfrm>
                <a:off x="3436" y="2934"/>
                <a:ext cx="0" cy="0"/>
              </a:xfrm>
              <a:custGeom>
                <a:avLst/>
                <a:gdLst>
                  <a:gd name="T0" fmla="*/ 0 60000 65536"/>
                  <a:gd name="T1" fmla="*/ 0 60000 65536"/>
                  <a:gd name="T2" fmla="*/ 0 60000 65536"/>
                  <a:gd name="T3" fmla="*/ 0 60000 65536"/>
                  <a:gd name="T4" fmla="*/ 0 60000 65536"/>
                  <a:gd name="T5" fmla="*/ 0 60000 65536"/>
                  <a:gd name="T6" fmla="*/ 0 60000 65536"/>
                </a:gdLst>
                <a:ahLst/>
                <a:cxnLst>
                  <a:cxn ang="T0">
                    <a:pos x="0" y="0"/>
                  </a:cxn>
                  <a:cxn ang="T1">
                    <a:pos x="0" y="0"/>
                  </a:cxn>
                  <a:cxn ang="T2">
                    <a:pos x="0" y="0"/>
                  </a:cxn>
                  <a:cxn ang="T3">
                    <a:pos x="0" y="0"/>
                  </a:cxn>
                  <a:cxn ang="T4">
                    <a:pos x="0" y="0"/>
                  </a:cxn>
                  <a:cxn ang="T5">
                    <a:pos x="0" y="0"/>
                  </a:cxn>
                  <a:cxn ang="T6">
                    <a:pos x="0" y="0"/>
                  </a:cxn>
                </a:cxnLst>
                <a:rect l="0" t="0" r="0" b="0"/>
                <a:pathLst>
                  <a:path>
                    <a:moveTo>
                      <a:pt x="0" y="0"/>
                    </a:moveTo>
                    <a:lnTo>
                      <a:pt x="0" y="0"/>
                    </a:lnTo>
                    <a:close/>
                  </a:path>
                </a:pathLst>
              </a:custGeom>
              <a:solidFill>
                <a:srgbClr val="0071B4">
                  <a:alpha val="34901"/>
                </a:srgbClr>
              </a:solidFill>
              <a:ln w="9525">
                <a:noFill/>
                <a:round/>
                <a:headEnd/>
                <a:tailEnd/>
              </a:ln>
            </p:spPr>
            <p:txBody>
              <a:bodyPr/>
              <a:lstStyle/>
              <a:p>
                <a:endParaRPr lang="en-US"/>
              </a:p>
            </p:txBody>
          </p:sp>
          <p:sp>
            <p:nvSpPr>
              <p:cNvPr id="14129" name="Freeform 182"/>
              <p:cNvSpPr>
                <a:spLocks/>
              </p:cNvSpPr>
              <p:nvPr/>
            </p:nvSpPr>
            <p:spPr bwMode="auto">
              <a:xfrm>
                <a:off x="3424" y="2886"/>
                <a:ext cx="0" cy="2"/>
              </a:xfrm>
              <a:custGeom>
                <a:avLst/>
                <a:gdLst>
                  <a:gd name="T0" fmla="*/ 2 h 2"/>
                  <a:gd name="T1" fmla="*/ 0 h 2"/>
                  <a:gd name="T2" fmla="*/ 0 h 2"/>
                  <a:gd name="T3" fmla="*/ 0 h 2"/>
                  <a:gd name="T4" fmla="*/ 2 h 2"/>
                  <a:gd name="T5" fmla="*/ 2 h 2"/>
                  <a:gd name="T6" fmla="*/ 2 h 2"/>
                  <a:gd name="T7" fmla="*/ 2 h 2"/>
                  <a:gd name="T8" fmla="*/ 2 h 2"/>
                  <a:gd name="T9" fmla="*/ 2 h 2"/>
                  <a:gd name="T10" fmla="*/ 2 h 2"/>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h 2"/>
                  <a:gd name="T23" fmla="*/ 2 h 2"/>
                </a:gdLst>
                <a:ahLst/>
                <a:cxnLst>
                  <a:cxn ang="T11">
                    <a:pos x="0" y="T0"/>
                  </a:cxn>
                  <a:cxn ang="T12">
                    <a:pos x="0" y="T1"/>
                  </a:cxn>
                  <a:cxn ang="T13">
                    <a:pos x="0" y="T2"/>
                  </a:cxn>
                  <a:cxn ang="T14">
                    <a:pos x="0" y="T3"/>
                  </a:cxn>
                  <a:cxn ang="T15">
                    <a:pos x="0" y="T4"/>
                  </a:cxn>
                  <a:cxn ang="T16">
                    <a:pos x="0" y="T5"/>
                  </a:cxn>
                  <a:cxn ang="T17">
                    <a:pos x="0" y="T6"/>
                  </a:cxn>
                  <a:cxn ang="T18">
                    <a:pos x="0" y="T7"/>
                  </a:cxn>
                  <a:cxn ang="T19">
                    <a:pos x="0" y="T8"/>
                  </a:cxn>
                  <a:cxn ang="T20">
                    <a:pos x="0" y="T9"/>
                  </a:cxn>
                  <a:cxn ang="T21">
                    <a:pos x="0" y="T10"/>
                  </a:cxn>
                </a:cxnLst>
                <a:rect l="0" t="T22" r="0" b="T23"/>
                <a:pathLst>
                  <a:path h="2">
                    <a:moveTo>
                      <a:pt x="0" y="2"/>
                    </a:move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130" name="Freeform 183"/>
              <p:cNvSpPr>
                <a:spLocks/>
              </p:cNvSpPr>
              <p:nvPr/>
            </p:nvSpPr>
            <p:spPr bwMode="auto">
              <a:xfrm>
                <a:off x="3396" y="2902"/>
                <a:ext cx="8" cy="4"/>
              </a:xfrm>
              <a:custGeom>
                <a:avLst/>
                <a:gdLst>
                  <a:gd name="T0" fmla="*/ 0 w 8"/>
                  <a:gd name="T1" fmla="*/ 2 h 4"/>
                  <a:gd name="T2" fmla="*/ 0 w 8"/>
                  <a:gd name="T3" fmla="*/ 4 h 4"/>
                  <a:gd name="T4" fmla="*/ 2 w 8"/>
                  <a:gd name="T5" fmla="*/ 4 h 4"/>
                  <a:gd name="T6" fmla="*/ 4 w 8"/>
                  <a:gd name="T7" fmla="*/ 4 h 4"/>
                  <a:gd name="T8" fmla="*/ 4 w 8"/>
                  <a:gd name="T9" fmla="*/ 4 h 4"/>
                  <a:gd name="T10" fmla="*/ 6 w 8"/>
                  <a:gd name="T11" fmla="*/ 4 h 4"/>
                  <a:gd name="T12" fmla="*/ 6 w 8"/>
                  <a:gd name="T13" fmla="*/ 4 h 4"/>
                  <a:gd name="T14" fmla="*/ 8 w 8"/>
                  <a:gd name="T15" fmla="*/ 4 h 4"/>
                  <a:gd name="T16" fmla="*/ 6 w 8"/>
                  <a:gd name="T17" fmla="*/ 4 h 4"/>
                  <a:gd name="T18" fmla="*/ 6 w 8"/>
                  <a:gd name="T19" fmla="*/ 4 h 4"/>
                  <a:gd name="T20" fmla="*/ 6 w 8"/>
                  <a:gd name="T21" fmla="*/ 2 h 4"/>
                  <a:gd name="T22" fmla="*/ 4 w 8"/>
                  <a:gd name="T23" fmla="*/ 2 h 4"/>
                  <a:gd name="T24" fmla="*/ 4 w 8"/>
                  <a:gd name="T25" fmla="*/ 2 h 4"/>
                  <a:gd name="T26" fmla="*/ 4 w 8"/>
                  <a:gd name="T27" fmla="*/ 4 h 4"/>
                  <a:gd name="T28" fmla="*/ 4 w 8"/>
                  <a:gd name="T29" fmla="*/ 4 h 4"/>
                  <a:gd name="T30" fmla="*/ 4 w 8"/>
                  <a:gd name="T31" fmla="*/ 4 h 4"/>
                  <a:gd name="T32" fmla="*/ 4 w 8"/>
                  <a:gd name="T33" fmla="*/ 2 h 4"/>
                  <a:gd name="T34" fmla="*/ 2 w 8"/>
                  <a:gd name="T35" fmla="*/ 0 h 4"/>
                  <a:gd name="T36" fmla="*/ 2 w 8"/>
                  <a:gd name="T37" fmla="*/ 0 h 4"/>
                  <a:gd name="T38" fmla="*/ 0 w 8"/>
                  <a:gd name="T39" fmla="*/ 0 h 4"/>
                  <a:gd name="T40" fmla="*/ 0 w 8"/>
                  <a:gd name="T41" fmla="*/ 2 h 4"/>
                  <a:gd name="T42" fmla="*/ 0 w 8"/>
                  <a:gd name="T43" fmla="*/ 2 h 4"/>
                  <a:gd name="T44" fmla="*/ 2 w 8"/>
                  <a:gd name="T45" fmla="*/ 2 h 4"/>
                  <a:gd name="T46" fmla="*/ 2 w 8"/>
                  <a:gd name="T47" fmla="*/ 2 h 4"/>
                  <a:gd name="T48" fmla="*/ 2 w 8"/>
                  <a:gd name="T49" fmla="*/ 4 h 4"/>
                  <a:gd name="T50" fmla="*/ 2 w 8"/>
                  <a:gd name="T51" fmla="*/ 4 h 4"/>
                  <a:gd name="T52" fmla="*/ 0 w 8"/>
                  <a:gd name="T53" fmla="*/ 2 h 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
                  <a:gd name="T82" fmla="*/ 0 h 4"/>
                  <a:gd name="T83" fmla="*/ 8 w 8"/>
                  <a:gd name="T84" fmla="*/ 4 h 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 h="4">
                    <a:moveTo>
                      <a:pt x="0" y="2"/>
                    </a:moveTo>
                    <a:lnTo>
                      <a:pt x="0" y="4"/>
                    </a:lnTo>
                    <a:lnTo>
                      <a:pt x="2" y="4"/>
                    </a:lnTo>
                    <a:lnTo>
                      <a:pt x="4" y="4"/>
                    </a:lnTo>
                    <a:lnTo>
                      <a:pt x="6" y="4"/>
                    </a:lnTo>
                    <a:lnTo>
                      <a:pt x="8" y="4"/>
                    </a:lnTo>
                    <a:lnTo>
                      <a:pt x="6" y="4"/>
                    </a:lnTo>
                    <a:lnTo>
                      <a:pt x="6" y="2"/>
                    </a:lnTo>
                    <a:lnTo>
                      <a:pt x="4" y="2"/>
                    </a:lnTo>
                    <a:lnTo>
                      <a:pt x="4" y="4"/>
                    </a:lnTo>
                    <a:lnTo>
                      <a:pt x="4" y="2"/>
                    </a:lnTo>
                    <a:lnTo>
                      <a:pt x="2" y="0"/>
                    </a:lnTo>
                    <a:lnTo>
                      <a:pt x="0" y="0"/>
                    </a:lnTo>
                    <a:lnTo>
                      <a:pt x="0" y="2"/>
                    </a:lnTo>
                    <a:lnTo>
                      <a:pt x="2" y="2"/>
                    </a:lnTo>
                    <a:lnTo>
                      <a:pt x="2" y="4"/>
                    </a:lnTo>
                    <a:lnTo>
                      <a:pt x="0" y="2"/>
                    </a:lnTo>
                    <a:close/>
                  </a:path>
                </a:pathLst>
              </a:custGeom>
              <a:solidFill>
                <a:srgbClr val="0071B4">
                  <a:alpha val="34901"/>
                </a:srgbClr>
              </a:solidFill>
              <a:ln w="9525">
                <a:noFill/>
                <a:round/>
                <a:headEnd/>
                <a:tailEnd/>
              </a:ln>
            </p:spPr>
            <p:txBody>
              <a:bodyPr/>
              <a:lstStyle/>
              <a:p>
                <a:endParaRPr lang="en-US"/>
              </a:p>
            </p:txBody>
          </p:sp>
          <p:sp>
            <p:nvSpPr>
              <p:cNvPr id="14131" name="Freeform 184"/>
              <p:cNvSpPr>
                <a:spLocks/>
              </p:cNvSpPr>
              <p:nvPr/>
            </p:nvSpPr>
            <p:spPr bwMode="auto">
              <a:xfrm>
                <a:off x="2858" y="2534"/>
                <a:ext cx="4" cy="4"/>
              </a:xfrm>
              <a:custGeom>
                <a:avLst/>
                <a:gdLst>
                  <a:gd name="T0" fmla="*/ 4 w 4"/>
                  <a:gd name="T1" fmla="*/ 0 h 4"/>
                  <a:gd name="T2" fmla="*/ 4 w 4"/>
                  <a:gd name="T3" fmla="*/ 0 h 4"/>
                  <a:gd name="T4" fmla="*/ 2 w 4"/>
                  <a:gd name="T5" fmla="*/ 0 h 4"/>
                  <a:gd name="T6" fmla="*/ 0 w 4"/>
                  <a:gd name="T7" fmla="*/ 2 h 4"/>
                  <a:gd name="T8" fmla="*/ 0 w 4"/>
                  <a:gd name="T9" fmla="*/ 4 h 4"/>
                  <a:gd name="T10" fmla="*/ 2 w 4"/>
                  <a:gd name="T11" fmla="*/ 4 h 4"/>
                  <a:gd name="T12" fmla="*/ 4 w 4"/>
                  <a:gd name="T13" fmla="*/ 2 h 4"/>
                  <a:gd name="T14" fmla="*/ 4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0"/>
                    </a:moveTo>
                    <a:lnTo>
                      <a:pt x="4" y="0"/>
                    </a:lnTo>
                    <a:lnTo>
                      <a:pt x="2" y="0"/>
                    </a:lnTo>
                    <a:lnTo>
                      <a:pt x="0" y="2"/>
                    </a:lnTo>
                    <a:lnTo>
                      <a:pt x="0" y="4"/>
                    </a:lnTo>
                    <a:lnTo>
                      <a:pt x="2"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132" name="Freeform 185"/>
              <p:cNvSpPr>
                <a:spLocks/>
              </p:cNvSpPr>
              <p:nvPr/>
            </p:nvSpPr>
            <p:spPr bwMode="auto">
              <a:xfrm>
                <a:off x="3422" y="2888"/>
                <a:ext cx="2" cy="2"/>
              </a:xfrm>
              <a:custGeom>
                <a:avLst/>
                <a:gdLst>
                  <a:gd name="T0" fmla="*/ 0 w 2"/>
                  <a:gd name="T1" fmla="*/ 0 h 2"/>
                  <a:gd name="T2" fmla="*/ 0 w 2"/>
                  <a:gd name="T3" fmla="*/ 0 h 2"/>
                  <a:gd name="T4" fmla="*/ 0 w 2"/>
                  <a:gd name="T5" fmla="*/ 0 h 2"/>
                  <a:gd name="T6" fmla="*/ 2 w 2"/>
                  <a:gd name="T7" fmla="*/ 2 h 2"/>
                  <a:gd name="T8" fmla="*/ 2 w 2"/>
                  <a:gd name="T9" fmla="*/ 2 h 2"/>
                  <a:gd name="T10" fmla="*/ 2 w 2"/>
                  <a:gd name="T11" fmla="*/ 2 h 2"/>
                  <a:gd name="T12" fmla="*/ 2 w 2"/>
                  <a:gd name="T13" fmla="*/ 2 h 2"/>
                  <a:gd name="T14" fmla="*/ 2 w 2"/>
                  <a:gd name="T15" fmla="*/ 2 h 2"/>
                  <a:gd name="T16" fmla="*/ 0 w 2"/>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0"/>
                    </a:moveTo>
                    <a:lnTo>
                      <a:pt x="0" y="0"/>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4133" name="Freeform 186"/>
              <p:cNvSpPr>
                <a:spLocks/>
              </p:cNvSpPr>
              <p:nvPr/>
            </p:nvSpPr>
            <p:spPr bwMode="auto">
              <a:xfrm>
                <a:off x="3396" y="2898"/>
                <a:ext cx="4" cy="2"/>
              </a:xfrm>
              <a:custGeom>
                <a:avLst/>
                <a:gdLst>
                  <a:gd name="T0" fmla="*/ 0 w 4"/>
                  <a:gd name="T1" fmla="*/ 2 h 2"/>
                  <a:gd name="T2" fmla="*/ 0 w 4"/>
                  <a:gd name="T3" fmla="*/ 2 h 2"/>
                  <a:gd name="T4" fmla="*/ 2 w 4"/>
                  <a:gd name="T5" fmla="*/ 2 h 2"/>
                  <a:gd name="T6" fmla="*/ 2 w 4"/>
                  <a:gd name="T7" fmla="*/ 2 h 2"/>
                  <a:gd name="T8" fmla="*/ 2 w 4"/>
                  <a:gd name="T9" fmla="*/ 2 h 2"/>
                  <a:gd name="T10" fmla="*/ 4 w 4"/>
                  <a:gd name="T11" fmla="*/ 2 h 2"/>
                  <a:gd name="T12" fmla="*/ 2 w 4"/>
                  <a:gd name="T13" fmla="*/ 0 h 2"/>
                  <a:gd name="T14" fmla="*/ 2 w 4"/>
                  <a:gd name="T15" fmla="*/ 0 h 2"/>
                  <a:gd name="T16" fmla="*/ 2 w 4"/>
                  <a:gd name="T17" fmla="*/ 0 h 2"/>
                  <a:gd name="T18" fmla="*/ 2 w 4"/>
                  <a:gd name="T19" fmla="*/ 2 h 2"/>
                  <a:gd name="T20" fmla="*/ 2 w 4"/>
                  <a:gd name="T21" fmla="*/ 2 h 2"/>
                  <a:gd name="T22" fmla="*/ 2 w 4"/>
                  <a:gd name="T23" fmla="*/ 2 h 2"/>
                  <a:gd name="T24" fmla="*/ 0 w 4"/>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2"/>
                  <a:gd name="T41" fmla="*/ 4 w 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2">
                    <a:moveTo>
                      <a:pt x="0" y="2"/>
                    </a:moveTo>
                    <a:lnTo>
                      <a:pt x="0" y="2"/>
                    </a:lnTo>
                    <a:lnTo>
                      <a:pt x="2" y="2"/>
                    </a:lnTo>
                    <a:lnTo>
                      <a:pt x="4" y="2"/>
                    </a:lnTo>
                    <a:lnTo>
                      <a:pt x="2" y="0"/>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4134" name="Freeform 187"/>
              <p:cNvSpPr>
                <a:spLocks/>
              </p:cNvSpPr>
              <p:nvPr/>
            </p:nvSpPr>
            <p:spPr bwMode="auto">
              <a:xfrm>
                <a:off x="3436" y="2930"/>
                <a:ext cx="0" cy="2"/>
              </a:xfrm>
              <a:custGeom>
                <a:avLst/>
                <a:gdLst>
                  <a:gd name="T0" fmla="*/ 0 h 2"/>
                  <a:gd name="T1" fmla="*/ 0 h 2"/>
                  <a:gd name="T2" fmla="*/ 0 h 2"/>
                  <a:gd name="T3" fmla="*/ 0 h 2"/>
                  <a:gd name="T4" fmla="*/ 0 h 2"/>
                  <a:gd name="T5" fmla="*/ 2 h 2"/>
                  <a:gd name="T6" fmla="*/ 0 h 2"/>
                  <a:gd name="T7" fmla="*/ 0 h 2"/>
                  <a:gd name="T8" fmla="*/ 0 60000 65536"/>
                  <a:gd name="T9" fmla="*/ 0 60000 65536"/>
                  <a:gd name="T10" fmla="*/ 0 60000 65536"/>
                  <a:gd name="T11" fmla="*/ 0 60000 65536"/>
                  <a:gd name="T12" fmla="*/ 0 60000 65536"/>
                  <a:gd name="T13" fmla="*/ 0 60000 65536"/>
                  <a:gd name="T14" fmla="*/ 0 60000 65536"/>
                  <a:gd name="T15" fmla="*/ 0 60000 65536"/>
                  <a:gd name="T16" fmla="*/ 0 h 2"/>
                  <a:gd name="T17" fmla="*/ 2 h 2"/>
                </a:gdLst>
                <a:ahLst/>
                <a:cxnLst>
                  <a:cxn ang="T8">
                    <a:pos x="0" y="T0"/>
                  </a:cxn>
                  <a:cxn ang="T9">
                    <a:pos x="0" y="T1"/>
                  </a:cxn>
                  <a:cxn ang="T10">
                    <a:pos x="0" y="T2"/>
                  </a:cxn>
                  <a:cxn ang="T11">
                    <a:pos x="0" y="T3"/>
                  </a:cxn>
                  <a:cxn ang="T12">
                    <a:pos x="0" y="T4"/>
                  </a:cxn>
                  <a:cxn ang="T13">
                    <a:pos x="0" y="T5"/>
                  </a:cxn>
                  <a:cxn ang="T14">
                    <a:pos x="0" y="T6"/>
                  </a:cxn>
                  <a:cxn ang="T15">
                    <a:pos x="0" y="T7"/>
                  </a:cxn>
                </a:cxnLst>
                <a:rect l="0" t="T16" r="0" b="T17"/>
                <a:pathLst>
                  <a:path h="2">
                    <a:moveTo>
                      <a:pt x="0" y="0"/>
                    </a:moveTo>
                    <a:lnTo>
                      <a:pt x="0" y="0"/>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135" name="Freeform 188"/>
              <p:cNvSpPr>
                <a:spLocks/>
              </p:cNvSpPr>
              <p:nvPr/>
            </p:nvSpPr>
            <p:spPr bwMode="auto">
              <a:xfrm>
                <a:off x="2745" y="2008"/>
                <a:ext cx="4" cy="4"/>
              </a:xfrm>
              <a:custGeom>
                <a:avLst/>
                <a:gdLst>
                  <a:gd name="T0" fmla="*/ 2 w 4"/>
                  <a:gd name="T1" fmla="*/ 4 h 4"/>
                  <a:gd name="T2" fmla="*/ 4 w 4"/>
                  <a:gd name="T3" fmla="*/ 4 h 4"/>
                  <a:gd name="T4" fmla="*/ 4 w 4"/>
                  <a:gd name="T5" fmla="*/ 2 h 4"/>
                  <a:gd name="T6" fmla="*/ 4 w 4"/>
                  <a:gd name="T7" fmla="*/ 2 h 4"/>
                  <a:gd name="T8" fmla="*/ 0 w 4"/>
                  <a:gd name="T9" fmla="*/ 0 h 4"/>
                  <a:gd name="T10" fmla="*/ 0 w 4"/>
                  <a:gd name="T11" fmla="*/ 2 h 4"/>
                  <a:gd name="T12" fmla="*/ 2 w 4"/>
                  <a:gd name="T13" fmla="*/ 4 h 4"/>
                  <a:gd name="T14" fmla="*/ 2 w 4"/>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4"/>
                    </a:moveTo>
                    <a:lnTo>
                      <a:pt x="4" y="4"/>
                    </a:lnTo>
                    <a:lnTo>
                      <a:pt x="4" y="2"/>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4136" name="Freeform 189"/>
              <p:cNvSpPr>
                <a:spLocks/>
              </p:cNvSpPr>
              <p:nvPr/>
            </p:nvSpPr>
            <p:spPr bwMode="auto">
              <a:xfrm>
                <a:off x="2874" y="2518"/>
                <a:ext cx="14" cy="12"/>
              </a:xfrm>
              <a:custGeom>
                <a:avLst/>
                <a:gdLst>
                  <a:gd name="T0" fmla="*/ 10 w 14"/>
                  <a:gd name="T1" fmla="*/ 0 h 12"/>
                  <a:gd name="T2" fmla="*/ 10 w 14"/>
                  <a:gd name="T3" fmla="*/ 0 h 12"/>
                  <a:gd name="T4" fmla="*/ 2 w 14"/>
                  <a:gd name="T5" fmla="*/ 4 h 12"/>
                  <a:gd name="T6" fmla="*/ 0 w 14"/>
                  <a:gd name="T7" fmla="*/ 8 h 12"/>
                  <a:gd name="T8" fmla="*/ 2 w 14"/>
                  <a:gd name="T9" fmla="*/ 10 h 12"/>
                  <a:gd name="T10" fmla="*/ 2 w 14"/>
                  <a:gd name="T11" fmla="*/ 8 h 12"/>
                  <a:gd name="T12" fmla="*/ 4 w 14"/>
                  <a:gd name="T13" fmla="*/ 8 h 12"/>
                  <a:gd name="T14" fmla="*/ 6 w 14"/>
                  <a:gd name="T15" fmla="*/ 10 h 12"/>
                  <a:gd name="T16" fmla="*/ 10 w 14"/>
                  <a:gd name="T17" fmla="*/ 12 h 12"/>
                  <a:gd name="T18" fmla="*/ 12 w 14"/>
                  <a:gd name="T19" fmla="*/ 10 h 12"/>
                  <a:gd name="T20" fmla="*/ 14 w 14"/>
                  <a:gd name="T21" fmla="*/ 6 h 12"/>
                  <a:gd name="T22" fmla="*/ 12 w 14"/>
                  <a:gd name="T23" fmla="*/ 4 h 12"/>
                  <a:gd name="T24" fmla="*/ 10 w 14"/>
                  <a:gd name="T25" fmla="*/ 4 h 12"/>
                  <a:gd name="T26" fmla="*/ 10 w 14"/>
                  <a:gd name="T27" fmla="*/ 2 h 12"/>
                  <a:gd name="T28" fmla="*/ 10 w 14"/>
                  <a:gd name="T29" fmla="*/ 0 h 12"/>
                  <a:gd name="T30" fmla="*/ 10 w 14"/>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12"/>
                  <a:gd name="T50" fmla="*/ 14 w 14"/>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12">
                    <a:moveTo>
                      <a:pt x="10" y="0"/>
                    </a:moveTo>
                    <a:lnTo>
                      <a:pt x="10" y="0"/>
                    </a:lnTo>
                    <a:lnTo>
                      <a:pt x="2" y="4"/>
                    </a:lnTo>
                    <a:lnTo>
                      <a:pt x="0" y="8"/>
                    </a:lnTo>
                    <a:lnTo>
                      <a:pt x="2" y="10"/>
                    </a:lnTo>
                    <a:lnTo>
                      <a:pt x="2" y="8"/>
                    </a:lnTo>
                    <a:lnTo>
                      <a:pt x="4" y="8"/>
                    </a:lnTo>
                    <a:lnTo>
                      <a:pt x="6" y="10"/>
                    </a:lnTo>
                    <a:lnTo>
                      <a:pt x="10" y="12"/>
                    </a:lnTo>
                    <a:lnTo>
                      <a:pt x="12" y="10"/>
                    </a:lnTo>
                    <a:lnTo>
                      <a:pt x="14" y="6"/>
                    </a:lnTo>
                    <a:lnTo>
                      <a:pt x="12" y="4"/>
                    </a:lnTo>
                    <a:lnTo>
                      <a:pt x="10" y="4"/>
                    </a:lnTo>
                    <a:lnTo>
                      <a:pt x="10" y="2"/>
                    </a:lnTo>
                    <a:lnTo>
                      <a:pt x="10" y="0"/>
                    </a:lnTo>
                    <a:close/>
                  </a:path>
                </a:pathLst>
              </a:custGeom>
              <a:solidFill>
                <a:srgbClr val="0071B4">
                  <a:alpha val="34901"/>
                </a:srgbClr>
              </a:solidFill>
              <a:ln w="9525">
                <a:noFill/>
                <a:round/>
                <a:headEnd/>
                <a:tailEnd/>
              </a:ln>
            </p:spPr>
            <p:txBody>
              <a:bodyPr/>
              <a:lstStyle/>
              <a:p>
                <a:endParaRPr lang="en-US"/>
              </a:p>
            </p:txBody>
          </p:sp>
          <p:sp>
            <p:nvSpPr>
              <p:cNvPr id="14137" name="Freeform 190"/>
              <p:cNvSpPr>
                <a:spLocks/>
              </p:cNvSpPr>
              <p:nvPr/>
            </p:nvSpPr>
            <p:spPr bwMode="auto">
              <a:xfrm>
                <a:off x="2743" y="2020"/>
                <a:ext cx="4" cy="6"/>
              </a:xfrm>
              <a:custGeom>
                <a:avLst/>
                <a:gdLst>
                  <a:gd name="T0" fmla="*/ 2 w 4"/>
                  <a:gd name="T1" fmla="*/ 4 h 6"/>
                  <a:gd name="T2" fmla="*/ 4 w 4"/>
                  <a:gd name="T3" fmla="*/ 6 h 6"/>
                  <a:gd name="T4" fmla="*/ 4 w 4"/>
                  <a:gd name="T5" fmla="*/ 4 h 6"/>
                  <a:gd name="T6" fmla="*/ 4 w 4"/>
                  <a:gd name="T7" fmla="*/ 2 h 6"/>
                  <a:gd name="T8" fmla="*/ 4 w 4"/>
                  <a:gd name="T9" fmla="*/ 2 h 6"/>
                  <a:gd name="T10" fmla="*/ 2 w 4"/>
                  <a:gd name="T11" fmla="*/ 0 h 6"/>
                  <a:gd name="T12" fmla="*/ 0 w 4"/>
                  <a:gd name="T13" fmla="*/ 2 h 6"/>
                  <a:gd name="T14" fmla="*/ 0 w 4"/>
                  <a:gd name="T15" fmla="*/ 2 h 6"/>
                  <a:gd name="T16" fmla="*/ 2 w 4"/>
                  <a:gd name="T17" fmla="*/ 2 h 6"/>
                  <a:gd name="T18" fmla="*/ 2 w 4"/>
                  <a:gd name="T19" fmla="*/ 4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
                  <a:gd name="T32" fmla="*/ 4 w 4"/>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
                    <a:moveTo>
                      <a:pt x="2" y="4"/>
                    </a:moveTo>
                    <a:lnTo>
                      <a:pt x="4" y="6"/>
                    </a:lnTo>
                    <a:lnTo>
                      <a:pt x="4" y="4"/>
                    </a:lnTo>
                    <a:lnTo>
                      <a:pt x="4" y="2"/>
                    </a:lnTo>
                    <a:lnTo>
                      <a:pt x="2" y="0"/>
                    </a:lnTo>
                    <a:lnTo>
                      <a:pt x="0" y="2"/>
                    </a:lnTo>
                    <a:lnTo>
                      <a:pt x="2" y="2"/>
                    </a:lnTo>
                    <a:lnTo>
                      <a:pt x="2" y="4"/>
                    </a:lnTo>
                    <a:close/>
                  </a:path>
                </a:pathLst>
              </a:custGeom>
              <a:solidFill>
                <a:srgbClr val="0071B4">
                  <a:alpha val="34901"/>
                </a:srgbClr>
              </a:solidFill>
              <a:ln w="9525">
                <a:noFill/>
                <a:round/>
                <a:headEnd/>
                <a:tailEnd/>
              </a:ln>
            </p:spPr>
            <p:txBody>
              <a:bodyPr/>
              <a:lstStyle/>
              <a:p>
                <a:endParaRPr lang="en-US"/>
              </a:p>
            </p:txBody>
          </p:sp>
          <p:sp>
            <p:nvSpPr>
              <p:cNvPr id="14138" name="Freeform 191"/>
              <p:cNvSpPr>
                <a:spLocks/>
              </p:cNvSpPr>
              <p:nvPr/>
            </p:nvSpPr>
            <p:spPr bwMode="auto">
              <a:xfrm>
                <a:off x="4210" y="3137"/>
                <a:ext cx="8" cy="12"/>
              </a:xfrm>
              <a:custGeom>
                <a:avLst/>
                <a:gdLst>
                  <a:gd name="T0" fmla="*/ 4 w 8"/>
                  <a:gd name="T1" fmla="*/ 2 h 12"/>
                  <a:gd name="T2" fmla="*/ 2 w 8"/>
                  <a:gd name="T3" fmla="*/ 0 h 12"/>
                  <a:gd name="T4" fmla="*/ 0 w 8"/>
                  <a:gd name="T5" fmla="*/ 2 h 12"/>
                  <a:gd name="T6" fmla="*/ 0 w 8"/>
                  <a:gd name="T7" fmla="*/ 4 h 12"/>
                  <a:gd name="T8" fmla="*/ 0 w 8"/>
                  <a:gd name="T9" fmla="*/ 6 h 12"/>
                  <a:gd name="T10" fmla="*/ 2 w 8"/>
                  <a:gd name="T11" fmla="*/ 10 h 12"/>
                  <a:gd name="T12" fmla="*/ 4 w 8"/>
                  <a:gd name="T13" fmla="*/ 12 h 12"/>
                  <a:gd name="T14" fmla="*/ 6 w 8"/>
                  <a:gd name="T15" fmla="*/ 12 h 12"/>
                  <a:gd name="T16" fmla="*/ 8 w 8"/>
                  <a:gd name="T17" fmla="*/ 12 h 12"/>
                  <a:gd name="T18" fmla="*/ 8 w 8"/>
                  <a:gd name="T19" fmla="*/ 10 h 12"/>
                  <a:gd name="T20" fmla="*/ 4 w 8"/>
                  <a:gd name="T21" fmla="*/ 4 h 12"/>
                  <a:gd name="T22" fmla="*/ 4 w 8"/>
                  <a:gd name="T23" fmla="*/ 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4" y="2"/>
                    </a:moveTo>
                    <a:lnTo>
                      <a:pt x="2" y="0"/>
                    </a:lnTo>
                    <a:lnTo>
                      <a:pt x="0" y="2"/>
                    </a:lnTo>
                    <a:lnTo>
                      <a:pt x="0" y="4"/>
                    </a:lnTo>
                    <a:lnTo>
                      <a:pt x="0" y="6"/>
                    </a:lnTo>
                    <a:lnTo>
                      <a:pt x="2" y="10"/>
                    </a:lnTo>
                    <a:lnTo>
                      <a:pt x="4" y="12"/>
                    </a:lnTo>
                    <a:lnTo>
                      <a:pt x="6" y="12"/>
                    </a:lnTo>
                    <a:lnTo>
                      <a:pt x="8" y="12"/>
                    </a:lnTo>
                    <a:lnTo>
                      <a:pt x="8" y="10"/>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4139" name="Freeform 192"/>
              <p:cNvSpPr>
                <a:spLocks/>
              </p:cNvSpPr>
              <p:nvPr/>
            </p:nvSpPr>
            <p:spPr bwMode="auto">
              <a:xfrm>
                <a:off x="4188" y="3103"/>
                <a:ext cx="12" cy="14"/>
              </a:xfrm>
              <a:custGeom>
                <a:avLst/>
                <a:gdLst>
                  <a:gd name="T0" fmla="*/ 4 w 12"/>
                  <a:gd name="T1" fmla="*/ 0 h 14"/>
                  <a:gd name="T2" fmla="*/ 0 w 12"/>
                  <a:gd name="T3" fmla="*/ 2 h 14"/>
                  <a:gd name="T4" fmla="*/ 0 w 12"/>
                  <a:gd name="T5" fmla="*/ 2 h 14"/>
                  <a:gd name="T6" fmla="*/ 10 w 12"/>
                  <a:gd name="T7" fmla="*/ 14 h 14"/>
                  <a:gd name="T8" fmla="*/ 10 w 12"/>
                  <a:gd name="T9" fmla="*/ 14 h 14"/>
                  <a:gd name="T10" fmla="*/ 12 w 12"/>
                  <a:gd name="T11" fmla="*/ 12 h 14"/>
                  <a:gd name="T12" fmla="*/ 10 w 12"/>
                  <a:gd name="T13" fmla="*/ 8 h 14"/>
                  <a:gd name="T14" fmla="*/ 4 w 12"/>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4"/>
                  <a:gd name="T26" fmla="*/ 12 w 1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4">
                    <a:moveTo>
                      <a:pt x="4" y="0"/>
                    </a:moveTo>
                    <a:lnTo>
                      <a:pt x="0" y="2"/>
                    </a:lnTo>
                    <a:lnTo>
                      <a:pt x="10" y="14"/>
                    </a:lnTo>
                    <a:lnTo>
                      <a:pt x="12" y="12"/>
                    </a:lnTo>
                    <a:lnTo>
                      <a:pt x="10" y="8"/>
                    </a:lnTo>
                    <a:lnTo>
                      <a:pt x="4" y="0"/>
                    </a:lnTo>
                    <a:close/>
                  </a:path>
                </a:pathLst>
              </a:custGeom>
              <a:solidFill>
                <a:srgbClr val="0071B4">
                  <a:alpha val="34901"/>
                </a:srgbClr>
              </a:solidFill>
              <a:ln w="9525">
                <a:noFill/>
                <a:round/>
                <a:headEnd/>
                <a:tailEnd/>
              </a:ln>
            </p:spPr>
            <p:txBody>
              <a:bodyPr/>
              <a:lstStyle/>
              <a:p>
                <a:endParaRPr lang="en-US"/>
              </a:p>
            </p:txBody>
          </p:sp>
          <p:sp>
            <p:nvSpPr>
              <p:cNvPr id="14140" name="Freeform 193"/>
              <p:cNvSpPr>
                <a:spLocks/>
              </p:cNvSpPr>
              <p:nvPr/>
            </p:nvSpPr>
            <p:spPr bwMode="auto">
              <a:xfrm>
                <a:off x="1803" y="3832"/>
                <a:ext cx="4" cy="4"/>
              </a:xfrm>
              <a:custGeom>
                <a:avLst/>
                <a:gdLst>
                  <a:gd name="T0" fmla="*/ 2 w 4"/>
                  <a:gd name="T1" fmla="*/ 2 h 4"/>
                  <a:gd name="T2" fmla="*/ 0 w 4"/>
                  <a:gd name="T3" fmla="*/ 0 h 4"/>
                  <a:gd name="T4" fmla="*/ 0 w 4"/>
                  <a:gd name="T5" fmla="*/ 2 h 4"/>
                  <a:gd name="T6" fmla="*/ 4 w 4"/>
                  <a:gd name="T7" fmla="*/ 4 h 4"/>
                  <a:gd name="T8" fmla="*/ 2 w 4"/>
                  <a:gd name="T9" fmla="*/ 2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2"/>
                    </a:moveTo>
                    <a:lnTo>
                      <a:pt x="0" y="0"/>
                    </a:lnTo>
                    <a:lnTo>
                      <a:pt x="0" y="2"/>
                    </a:lnTo>
                    <a:lnTo>
                      <a:pt x="4" y="4"/>
                    </a:lnTo>
                    <a:lnTo>
                      <a:pt x="2" y="2"/>
                    </a:lnTo>
                    <a:close/>
                  </a:path>
                </a:pathLst>
              </a:custGeom>
              <a:solidFill>
                <a:srgbClr val="0071B4">
                  <a:alpha val="34901"/>
                </a:srgbClr>
              </a:solidFill>
              <a:ln w="9525">
                <a:noFill/>
                <a:round/>
                <a:headEnd/>
                <a:tailEnd/>
              </a:ln>
            </p:spPr>
            <p:txBody>
              <a:bodyPr/>
              <a:lstStyle/>
              <a:p>
                <a:endParaRPr lang="en-US"/>
              </a:p>
            </p:txBody>
          </p:sp>
          <p:sp>
            <p:nvSpPr>
              <p:cNvPr id="14141" name="Freeform 194"/>
              <p:cNvSpPr>
                <a:spLocks/>
              </p:cNvSpPr>
              <p:nvPr/>
            </p:nvSpPr>
            <p:spPr bwMode="auto">
              <a:xfrm>
                <a:off x="1799" y="3826"/>
                <a:ext cx="6" cy="2"/>
              </a:xfrm>
              <a:custGeom>
                <a:avLst/>
                <a:gdLst>
                  <a:gd name="T0" fmla="*/ 0 w 6"/>
                  <a:gd name="T1" fmla="*/ 2 h 2"/>
                  <a:gd name="T2" fmla="*/ 2 w 6"/>
                  <a:gd name="T3" fmla="*/ 2 h 2"/>
                  <a:gd name="T4" fmla="*/ 6 w 6"/>
                  <a:gd name="T5" fmla="*/ 2 h 2"/>
                  <a:gd name="T6" fmla="*/ 6 w 6"/>
                  <a:gd name="T7" fmla="*/ 2 h 2"/>
                  <a:gd name="T8" fmla="*/ 6 w 6"/>
                  <a:gd name="T9" fmla="*/ 0 h 2"/>
                  <a:gd name="T10" fmla="*/ 4 w 6"/>
                  <a:gd name="T11" fmla="*/ 0 h 2"/>
                  <a:gd name="T12" fmla="*/ 0 w 6"/>
                  <a:gd name="T13" fmla="*/ 2 h 2"/>
                  <a:gd name="T14" fmla="*/ 0 w 6"/>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2"/>
                  <a:gd name="T26" fmla="*/ 6 w 6"/>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2">
                    <a:moveTo>
                      <a:pt x="0" y="2"/>
                    </a:moveTo>
                    <a:lnTo>
                      <a:pt x="2" y="2"/>
                    </a:lnTo>
                    <a:lnTo>
                      <a:pt x="6" y="2"/>
                    </a:lnTo>
                    <a:lnTo>
                      <a:pt x="6" y="0"/>
                    </a:lnTo>
                    <a:lnTo>
                      <a:pt x="4" y="0"/>
                    </a:lnTo>
                    <a:lnTo>
                      <a:pt x="0" y="2"/>
                    </a:lnTo>
                    <a:close/>
                  </a:path>
                </a:pathLst>
              </a:custGeom>
              <a:solidFill>
                <a:srgbClr val="0071B4">
                  <a:alpha val="34901"/>
                </a:srgbClr>
              </a:solidFill>
              <a:ln w="9525">
                <a:noFill/>
                <a:round/>
                <a:headEnd/>
                <a:tailEnd/>
              </a:ln>
            </p:spPr>
            <p:txBody>
              <a:bodyPr/>
              <a:lstStyle/>
              <a:p>
                <a:endParaRPr lang="en-US"/>
              </a:p>
            </p:txBody>
          </p:sp>
          <p:sp>
            <p:nvSpPr>
              <p:cNvPr id="14142" name="Freeform 195"/>
              <p:cNvSpPr>
                <a:spLocks/>
              </p:cNvSpPr>
              <p:nvPr/>
            </p:nvSpPr>
            <p:spPr bwMode="auto">
              <a:xfrm>
                <a:off x="4160" y="3047"/>
                <a:ext cx="152" cy="160"/>
              </a:xfrm>
              <a:custGeom>
                <a:avLst/>
                <a:gdLst>
                  <a:gd name="T0" fmla="*/ 142 w 152"/>
                  <a:gd name="T1" fmla="*/ 156 h 160"/>
                  <a:gd name="T2" fmla="*/ 150 w 152"/>
                  <a:gd name="T3" fmla="*/ 160 h 160"/>
                  <a:gd name="T4" fmla="*/ 150 w 152"/>
                  <a:gd name="T5" fmla="*/ 130 h 160"/>
                  <a:gd name="T6" fmla="*/ 152 w 152"/>
                  <a:gd name="T7" fmla="*/ 120 h 160"/>
                  <a:gd name="T8" fmla="*/ 146 w 152"/>
                  <a:gd name="T9" fmla="*/ 112 h 160"/>
                  <a:gd name="T10" fmla="*/ 136 w 152"/>
                  <a:gd name="T11" fmla="*/ 110 h 160"/>
                  <a:gd name="T12" fmla="*/ 136 w 152"/>
                  <a:gd name="T13" fmla="*/ 106 h 160"/>
                  <a:gd name="T14" fmla="*/ 132 w 152"/>
                  <a:gd name="T15" fmla="*/ 104 h 160"/>
                  <a:gd name="T16" fmla="*/ 130 w 152"/>
                  <a:gd name="T17" fmla="*/ 94 h 160"/>
                  <a:gd name="T18" fmla="*/ 124 w 152"/>
                  <a:gd name="T19" fmla="*/ 92 h 160"/>
                  <a:gd name="T20" fmla="*/ 118 w 152"/>
                  <a:gd name="T21" fmla="*/ 90 h 160"/>
                  <a:gd name="T22" fmla="*/ 116 w 152"/>
                  <a:gd name="T23" fmla="*/ 86 h 160"/>
                  <a:gd name="T24" fmla="*/ 120 w 152"/>
                  <a:gd name="T25" fmla="*/ 82 h 160"/>
                  <a:gd name="T26" fmla="*/ 116 w 152"/>
                  <a:gd name="T27" fmla="*/ 80 h 160"/>
                  <a:gd name="T28" fmla="*/ 120 w 152"/>
                  <a:gd name="T29" fmla="*/ 74 h 160"/>
                  <a:gd name="T30" fmla="*/ 108 w 152"/>
                  <a:gd name="T31" fmla="*/ 74 h 160"/>
                  <a:gd name="T32" fmla="*/ 108 w 152"/>
                  <a:gd name="T33" fmla="*/ 74 h 160"/>
                  <a:gd name="T34" fmla="*/ 110 w 152"/>
                  <a:gd name="T35" fmla="*/ 70 h 160"/>
                  <a:gd name="T36" fmla="*/ 110 w 152"/>
                  <a:gd name="T37" fmla="*/ 68 h 160"/>
                  <a:gd name="T38" fmla="*/ 112 w 152"/>
                  <a:gd name="T39" fmla="*/ 66 h 160"/>
                  <a:gd name="T40" fmla="*/ 110 w 152"/>
                  <a:gd name="T41" fmla="*/ 64 h 160"/>
                  <a:gd name="T42" fmla="*/ 104 w 152"/>
                  <a:gd name="T43" fmla="*/ 64 h 160"/>
                  <a:gd name="T44" fmla="*/ 100 w 152"/>
                  <a:gd name="T45" fmla="*/ 60 h 160"/>
                  <a:gd name="T46" fmla="*/ 100 w 152"/>
                  <a:gd name="T47" fmla="*/ 62 h 160"/>
                  <a:gd name="T48" fmla="*/ 96 w 152"/>
                  <a:gd name="T49" fmla="*/ 58 h 160"/>
                  <a:gd name="T50" fmla="*/ 90 w 152"/>
                  <a:gd name="T51" fmla="*/ 56 h 160"/>
                  <a:gd name="T52" fmla="*/ 84 w 152"/>
                  <a:gd name="T53" fmla="*/ 48 h 160"/>
                  <a:gd name="T54" fmla="*/ 80 w 152"/>
                  <a:gd name="T55" fmla="*/ 46 h 160"/>
                  <a:gd name="T56" fmla="*/ 80 w 152"/>
                  <a:gd name="T57" fmla="*/ 50 h 160"/>
                  <a:gd name="T58" fmla="*/ 72 w 152"/>
                  <a:gd name="T59" fmla="*/ 44 h 160"/>
                  <a:gd name="T60" fmla="*/ 68 w 152"/>
                  <a:gd name="T61" fmla="*/ 40 h 160"/>
                  <a:gd name="T62" fmla="*/ 60 w 152"/>
                  <a:gd name="T63" fmla="*/ 30 h 160"/>
                  <a:gd name="T64" fmla="*/ 44 w 152"/>
                  <a:gd name="T65" fmla="*/ 20 h 160"/>
                  <a:gd name="T66" fmla="*/ 40 w 152"/>
                  <a:gd name="T67" fmla="*/ 14 h 160"/>
                  <a:gd name="T68" fmla="*/ 40 w 152"/>
                  <a:gd name="T69" fmla="*/ 12 h 160"/>
                  <a:gd name="T70" fmla="*/ 34 w 152"/>
                  <a:gd name="T71" fmla="*/ 6 h 160"/>
                  <a:gd name="T72" fmla="*/ 28 w 152"/>
                  <a:gd name="T73" fmla="*/ 6 h 160"/>
                  <a:gd name="T74" fmla="*/ 16 w 152"/>
                  <a:gd name="T75" fmla="*/ 4 h 160"/>
                  <a:gd name="T76" fmla="*/ 12 w 152"/>
                  <a:gd name="T77" fmla="*/ 4 h 160"/>
                  <a:gd name="T78" fmla="*/ 8 w 152"/>
                  <a:gd name="T79" fmla="*/ 0 h 160"/>
                  <a:gd name="T80" fmla="*/ 2 w 152"/>
                  <a:gd name="T81" fmla="*/ 0 h 160"/>
                  <a:gd name="T82" fmla="*/ 2 w 152"/>
                  <a:gd name="T83" fmla="*/ 0 h 160"/>
                  <a:gd name="T84" fmla="*/ 20 w 152"/>
                  <a:gd name="T85" fmla="*/ 26 h 160"/>
                  <a:gd name="T86" fmla="*/ 28 w 152"/>
                  <a:gd name="T87" fmla="*/ 30 h 160"/>
                  <a:gd name="T88" fmla="*/ 34 w 152"/>
                  <a:gd name="T89" fmla="*/ 38 h 160"/>
                  <a:gd name="T90" fmla="*/ 40 w 152"/>
                  <a:gd name="T91" fmla="*/ 46 h 160"/>
                  <a:gd name="T92" fmla="*/ 52 w 152"/>
                  <a:gd name="T93" fmla="*/ 54 h 160"/>
                  <a:gd name="T94" fmla="*/ 58 w 152"/>
                  <a:gd name="T95" fmla="*/ 74 h 160"/>
                  <a:gd name="T96" fmla="*/ 64 w 152"/>
                  <a:gd name="T97" fmla="*/ 78 h 160"/>
                  <a:gd name="T98" fmla="*/ 68 w 152"/>
                  <a:gd name="T99" fmla="*/ 84 h 160"/>
                  <a:gd name="T100" fmla="*/ 74 w 152"/>
                  <a:gd name="T101" fmla="*/ 94 h 160"/>
                  <a:gd name="T102" fmla="*/ 80 w 152"/>
                  <a:gd name="T103" fmla="*/ 108 h 160"/>
                  <a:gd name="T104" fmla="*/ 98 w 152"/>
                  <a:gd name="T105" fmla="*/ 128 h 160"/>
                  <a:gd name="T106" fmla="*/ 102 w 152"/>
                  <a:gd name="T107" fmla="*/ 134 h 160"/>
                  <a:gd name="T108" fmla="*/ 106 w 152"/>
                  <a:gd name="T109" fmla="*/ 136 h 160"/>
                  <a:gd name="T110" fmla="*/ 118 w 152"/>
                  <a:gd name="T111" fmla="*/ 146 h 160"/>
                  <a:gd name="T112" fmla="*/ 134 w 152"/>
                  <a:gd name="T113" fmla="*/ 160 h 160"/>
                  <a:gd name="T114" fmla="*/ 132 w 152"/>
                  <a:gd name="T115" fmla="*/ 156 h 160"/>
                  <a:gd name="T116" fmla="*/ 140 w 152"/>
                  <a:gd name="T117" fmla="*/ 158 h 160"/>
                  <a:gd name="T118" fmla="*/ 142 w 152"/>
                  <a:gd name="T119" fmla="*/ 156 h 1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2"/>
                  <a:gd name="T181" fmla="*/ 0 h 160"/>
                  <a:gd name="T182" fmla="*/ 152 w 152"/>
                  <a:gd name="T183" fmla="*/ 160 h 1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2" h="160">
                    <a:moveTo>
                      <a:pt x="142" y="156"/>
                    </a:moveTo>
                    <a:lnTo>
                      <a:pt x="142" y="156"/>
                    </a:lnTo>
                    <a:lnTo>
                      <a:pt x="148" y="160"/>
                    </a:lnTo>
                    <a:lnTo>
                      <a:pt x="150" y="160"/>
                    </a:lnTo>
                    <a:lnTo>
                      <a:pt x="152" y="130"/>
                    </a:lnTo>
                    <a:lnTo>
                      <a:pt x="150" y="130"/>
                    </a:lnTo>
                    <a:lnTo>
                      <a:pt x="152" y="122"/>
                    </a:lnTo>
                    <a:lnTo>
                      <a:pt x="152" y="120"/>
                    </a:lnTo>
                    <a:lnTo>
                      <a:pt x="150" y="118"/>
                    </a:lnTo>
                    <a:lnTo>
                      <a:pt x="146" y="112"/>
                    </a:lnTo>
                    <a:lnTo>
                      <a:pt x="144" y="112"/>
                    </a:lnTo>
                    <a:lnTo>
                      <a:pt x="136" y="110"/>
                    </a:lnTo>
                    <a:lnTo>
                      <a:pt x="136" y="108"/>
                    </a:lnTo>
                    <a:lnTo>
                      <a:pt x="136" y="106"/>
                    </a:lnTo>
                    <a:lnTo>
                      <a:pt x="132" y="104"/>
                    </a:lnTo>
                    <a:lnTo>
                      <a:pt x="132" y="102"/>
                    </a:lnTo>
                    <a:lnTo>
                      <a:pt x="130" y="94"/>
                    </a:lnTo>
                    <a:lnTo>
                      <a:pt x="126" y="94"/>
                    </a:lnTo>
                    <a:lnTo>
                      <a:pt x="124" y="92"/>
                    </a:lnTo>
                    <a:lnTo>
                      <a:pt x="122" y="92"/>
                    </a:lnTo>
                    <a:lnTo>
                      <a:pt x="118" y="90"/>
                    </a:lnTo>
                    <a:lnTo>
                      <a:pt x="116" y="88"/>
                    </a:lnTo>
                    <a:lnTo>
                      <a:pt x="116" y="86"/>
                    </a:lnTo>
                    <a:lnTo>
                      <a:pt x="118" y="84"/>
                    </a:lnTo>
                    <a:lnTo>
                      <a:pt x="120" y="82"/>
                    </a:lnTo>
                    <a:lnTo>
                      <a:pt x="118" y="82"/>
                    </a:lnTo>
                    <a:lnTo>
                      <a:pt x="116" y="80"/>
                    </a:lnTo>
                    <a:lnTo>
                      <a:pt x="120" y="78"/>
                    </a:lnTo>
                    <a:lnTo>
                      <a:pt x="120" y="74"/>
                    </a:lnTo>
                    <a:lnTo>
                      <a:pt x="116" y="70"/>
                    </a:lnTo>
                    <a:lnTo>
                      <a:pt x="108" y="74"/>
                    </a:lnTo>
                    <a:lnTo>
                      <a:pt x="110" y="72"/>
                    </a:lnTo>
                    <a:lnTo>
                      <a:pt x="110" y="70"/>
                    </a:lnTo>
                    <a:lnTo>
                      <a:pt x="110" y="68"/>
                    </a:lnTo>
                    <a:lnTo>
                      <a:pt x="112" y="66"/>
                    </a:lnTo>
                    <a:lnTo>
                      <a:pt x="112" y="64"/>
                    </a:lnTo>
                    <a:lnTo>
                      <a:pt x="110" y="64"/>
                    </a:lnTo>
                    <a:lnTo>
                      <a:pt x="108" y="62"/>
                    </a:lnTo>
                    <a:lnTo>
                      <a:pt x="104" y="64"/>
                    </a:lnTo>
                    <a:lnTo>
                      <a:pt x="102" y="62"/>
                    </a:lnTo>
                    <a:lnTo>
                      <a:pt x="100" y="60"/>
                    </a:lnTo>
                    <a:lnTo>
                      <a:pt x="100" y="62"/>
                    </a:lnTo>
                    <a:lnTo>
                      <a:pt x="98" y="62"/>
                    </a:lnTo>
                    <a:lnTo>
                      <a:pt x="96" y="58"/>
                    </a:lnTo>
                    <a:lnTo>
                      <a:pt x="92" y="56"/>
                    </a:lnTo>
                    <a:lnTo>
                      <a:pt x="90" y="56"/>
                    </a:lnTo>
                    <a:lnTo>
                      <a:pt x="88" y="54"/>
                    </a:lnTo>
                    <a:lnTo>
                      <a:pt x="84" y="48"/>
                    </a:lnTo>
                    <a:lnTo>
                      <a:pt x="82" y="46"/>
                    </a:lnTo>
                    <a:lnTo>
                      <a:pt x="80" y="46"/>
                    </a:lnTo>
                    <a:lnTo>
                      <a:pt x="80" y="48"/>
                    </a:lnTo>
                    <a:lnTo>
                      <a:pt x="80" y="50"/>
                    </a:lnTo>
                    <a:lnTo>
                      <a:pt x="78" y="48"/>
                    </a:lnTo>
                    <a:lnTo>
                      <a:pt x="72" y="44"/>
                    </a:lnTo>
                    <a:lnTo>
                      <a:pt x="72" y="40"/>
                    </a:lnTo>
                    <a:lnTo>
                      <a:pt x="68" y="40"/>
                    </a:lnTo>
                    <a:lnTo>
                      <a:pt x="68" y="38"/>
                    </a:lnTo>
                    <a:lnTo>
                      <a:pt x="60" y="30"/>
                    </a:lnTo>
                    <a:lnTo>
                      <a:pt x="50" y="26"/>
                    </a:lnTo>
                    <a:lnTo>
                      <a:pt x="44" y="20"/>
                    </a:lnTo>
                    <a:lnTo>
                      <a:pt x="42" y="16"/>
                    </a:lnTo>
                    <a:lnTo>
                      <a:pt x="40" y="14"/>
                    </a:lnTo>
                    <a:lnTo>
                      <a:pt x="40" y="12"/>
                    </a:lnTo>
                    <a:lnTo>
                      <a:pt x="38" y="10"/>
                    </a:lnTo>
                    <a:lnTo>
                      <a:pt x="34" y="6"/>
                    </a:lnTo>
                    <a:lnTo>
                      <a:pt x="32" y="6"/>
                    </a:lnTo>
                    <a:lnTo>
                      <a:pt x="28" y="6"/>
                    </a:lnTo>
                    <a:lnTo>
                      <a:pt x="26" y="4"/>
                    </a:lnTo>
                    <a:lnTo>
                      <a:pt x="16" y="4"/>
                    </a:lnTo>
                    <a:lnTo>
                      <a:pt x="14" y="4"/>
                    </a:lnTo>
                    <a:lnTo>
                      <a:pt x="12" y="4"/>
                    </a:lnTo>
                    <a:lnTo>
                      <a:pt x="10" y="0"/>
                    </a:lnTo>
                    <a:lnTo>
                      <a:pt x="8" y="0"/>
                    </a:lnTo>
                    <a:lnTo>
                      <a:pt x="4" y="0"/>
                    </a:lnTo>
                    <a:lnTo>
                      <a:pt x="2" y="0"/>
                    </a:lnTo>
                    <a:lnTo>
                      <a:pt x="0" y="0"/>
                    </a:lnTo>
                    <a:lnTo>
                      <a:pt x="2" y="0"/>
                    </a:lnTo>
                    <a:lnTo>
                      <a:pt x="2" y="6"/>
                    </a:lnTo>
                    <a:lnTo>
                      <a:pt x="20" y="26"/>
                    </a:lnTo>
                    <a:lnTo>
                      <a:pt x="22" y="26"/>
                    </a:lnTo>
                    <a:lnTo>
                      <a:pt x="28" y="30"/>
                    </a:lnTo>
                    <a:lnTo>
                      <a:pt x="32" y="38"/>
                    </a:lnTo>
                    <a:lnTo>
                      <a:pt x="34" y="38"/>
                    </a:lnTo>
                    <a:lnTo>
                      <a:pt x="36" y="46"/>
                    </a:lnTo>
                    <a:lnTo>
                      <a:pt x="40" y="46"/>
                    </a:lnTo>
                    <a:lnTo>
                      <a:pt x="46" y="50"/>
                    </a:lnTo>
                    <a:lnTo>
                      <a:pt x="52" y="54"/>
                    </a:lnTo>
                    <a:lnTo>
                      <a:pt x="52" y="58"/>
                    </a:lnTo>
                    <a:lnTo>
                      <a:pt x="58" y="74"/>
                    </a:lnTo>
                    <a:lnTo>
                      <a:pt x="60" y="74"/>
                    </a:lnTo>
                    <a:lnTo>
                      <a:pt x="64" y="78"/>
                    </a:lnTo>
                    <a:lnTo>
                      <a:pt x="66" y="82"/>
                    </a:lnTo>
                    <a:lnTo>
                      <a:pt x="68" y="84"/>
                    </a:lnTo>
                    <a:lnTo>
                      <a:pt x="74" y="90"/>
                    </a:lnTo>
                    <a:lnTo>
                      <a:pt x="74" y="94"/>
                    </a:lnTo>
                    <a:lnTo>
                      <a:pt x="80" y="104"/>
                    </a:lnTo>
                    <a:lnTo>
                      <a:pt x="80" y="108"/>
                    </a:lnTo>
                    <a:lnTo>
                      <a:pt x="96" y="126"/>
                    </a:lnTo>
                    <a:lnTo>
                      <a:pt x="98" y="128"/>
                    </a:lnTo>
                    <a:lnTo>
                      <a:pt x="100" y="130"/>
                    </a:lnTo>
                    <a:lnTo>
                      <a:pt x="102" y="134"/>
                    </a:lnTo>
                    <a:lnTo>
                      <a:pt x="104" y="136"/>
                    </a:lnTo>
                    <a:lnTo>
                      <a:pt x="106" y="136"/>
                    </a:lnTo>
                    <a:lnTo>
                      <a:pt x="118" y="146"/>
                    </a:lnTo>
                    <a:lnTo>
                      <a:pt x="122" y="148"/>
                    </a:lnTo>
                    <a:lnTo>
                      <a:pt x="134" y="160"/>
                    </a:lnTo>
                    <a:lnTo>
                      <a:pt x="132" y="156"/>
                    </a:lnTo>
                    <a:lnTo>
                      <a:pt x="134" y="156"/>
                    </a:lnTo>
                    <a:lnTo>
                      <a:pt x="140" y="158"/>
                    </a:lnTo>
                    <a:lnTo>
                      <a:pt x="142" y="158"/>
                    </a:lnTo>
                    <a:lnTo>
                      <a:pt x="142" y="156"/>
                    </a:lnTo>
                    <a:close/>
                  </a:path>
                </a:pathLst>
              </a:custGeom>
              <a:solidFill>
                <a:srgbClr val="0071B4">
                  <a:alpha val="34901"/>
                </a:srgbClr>
              </a:solidFill>
              <a:ln w="9525">
                <a:noFill/>
                <a:round/>
                <a:headEnd/>
                <a:tailEnd/>
              </a:ln>
            </p:spPr>
            <p:txBody>
              <a:bodyPr/>
              <a:lstStyle/>
              <a:p>
                <a:endParaRPr lang="en-US"/>
              </a:p>
            </p:txBody>
          </p:sp>
          <p:sp>
            <p:nvSpPr>
              <p:cNvPr id="14143" name="Freeform 196"/>
              <p:cNvSpPr>
                <a:spLocks/>
              </p:cNvSpPr>
              <p:nvPr/>
            </p:nvSpPr>
            <p:spPr bwMode="auto">
              <a:xfrm>
                <a:off x="1801" y="3830"/>
                <a:ext cx="6" cy="4"/>
              </a:xfrm>
              <a:custGeom>
                <a:avLst/>
                <a:gdLst>
                  <a:gd name="T0" fmla="*/ 6 w 6"/>
                  <a:gd name="T1" fmla="*/ 2 h 4"/>
                  <a:gd name="T2" fmla="*/ 6 w 6"/>
                  <a:gd name="T3" fmla="*/ 0 h 4"/>
                  <a:gd name="T4" fmla="*/ 0 w 6"/>
                  <a:gd name="T5" fmla="*/ 0 h 4"/>
                  <a:gd name="T6" fmla="*/ 0 w 6"/>
                  <a:gd name="T7" fmla="*/ 0 h 4"/>
                  <a:gd name="T8" fmla="*/ 0 w 6"/>
                  <a:gd name="T9" fmla="*/ 0 h 4"/>
                  <a:gd name="T10" fmla="*/ 4 w 6"/>
                  <a:gd name="T11" fmla="*/ 2 h 4"/>
                  <a:gd name="T12" fmla="*/ 6 w 6"/>
                  <a:gd name="T13" fmla="*/ 4 h 4"/>
                  <a:gd name="T14" fmla="*/ 6 w 6"/>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6" y="2"/>
                    </a:moveTo>
                    <a:lnTo>
                      <a:pt x="6" y="0"/>
                    </a:lnTo>
                    <a:lnTo>
                      <a:pt x="0" y="0"/>
                    </a:lnTo>
                    <a:lnTo>
                      <a:pt x="4" y="2"/>
                    </a:lnTo>
                    <a:lnTo>
                      <a:pt x="6" y="4"/>
                    </a:lnTo>
                    <a:lnTo>
                      <a:pt x="6" y="2"/>
                    </a:lnTo>
                    <a:close/>
                  </a:path>
                </a:pathLst>
              </a:custGeom>
              <a:solidFill>
                <a:srgbClr val="0071B4">
                  <a:alpha val="34901"/>
                </a:srgbClr>
              </a:solidFill>
              <a:ln w="9525">
                <a:noFill/>
                <a:round/>
                <a:headEnd/>
                <a:tailEnd/>
              </a:ln>
            </p:spPr>
            <p:txBody>
              <a:bodyPr/>
              <a:lstStyle/>
              <a:p>
                <a:endParaRPr lang="en-US"/>
              </a:p>
            </p:txBody>
          </p:sp>
          <p:sp>
            <p:nvSpPr>
              <p:cNvPr id="14144" name="Freeform 197"/>
              <p:cNvSpPr>
                <a:spLocks/>
              </p:cNvSpPr>
              <p:nvPr/>
            </p:nvSpPr>
            <p:spPr bwMode="auto">
              <a:xfrm>
                <a:off x="4138" y="3024"/>
                <a:ext cx="2" cy="5"/>
              </a:xfrm>
              <a:custGeom>
                <a:avLst/>
                <a:gdLst>
                  <a:gd name="T0" fmla="*/ 2 w 2"/>
                  <a:gd name="T1" fmla="*/ 0 h 5"/>
                  <a:gd name="T2" fmla="*/ 0 w 2"/>
                  <a:gd name="T3" fmla="*/ 0 h 5"/>
                  <a:gd name="T4" fmla="*/ 0 w 2"/>
                  <a:gd name="T5" fmla="*/ 2 h 5"/>
                  <a:gd name="T6" fmla="*/ 0 w 2"/>
                  <a:gd name="T7" fmla="*/ 4 h 5"/>
                  <a:gd name="T8" fmla="*/ 0 w 2"/>
                  <a:gd name="T9" fmla="*/ 5 h 5"/>
                  <a:gd name="T10" fmla="*/ 2 w 2"/>
                  <a:gd name="T11" fmla="*/ 5 h 5"/>
                  <a:gd name="T12" fmla="*/ 2 w 2"/>
                  <a:gd name="T13" fmla="*/ 2 h 5"/>
                  <a:gd name="T14" fmla="*/ 2 w 2"/>
                  <a:gd name="T15" fmla="*/ 0 h 5"/>
                  <a:gd name="T16" fmla="*/ 2 w 2"/>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5"/>
                  <a:gd name="T29" fmla="*/ 2 w 2"/>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5">
                    <a:moveTo>
                      <a:pt x="2" y="0"/>
                    </a:moveTo>
                    <a:lnTo>
                      <a:pt x="0" y="0"/>
                    </a:lnTo>
                    <a:lnTo>
                      <a:pt x="0" y="2"/>
                    </a:lnTo>
                    <a:lnTo>
                      <a:pt x="0" y="4"/>
                    </a:lnTo>
                    <a:lnTo>
                      <a:pt x="0" y="5"/>
                    </a:lnTo>
                    <a:lnTo>
                      <a:pt x="2" y="5"/>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145" name="Freeform 198"/>
              <p:cNvSpPr>
                <a:spLocks/>
              </p:cNvSpPr>
              <p:nvPr/>
            </p:nvSpPr>
            <p:spPr bwMode="auto">
              <a:xfrm>
                <a:off x="3951" y="2988"/>
                <a:ext cx="32" cy="53"/>
              </a:xfrm>
              <a:custGeom>
                <a:avLst/>
                <a:gdLst>
                  <a:gd name="T0" fmla="*/ 28 w 32"/>
                  <a:gd name="T1" fmla="*/ 30 h 53"/>
                  <a:gd name="T2" fmla="*/ 24 w 32"/>
                  <a:gd name="T3" fmla="*/ 20 h 53"/>
                  <a:gd name="T4" fmla="*/ 24 w 32"/>
                  <a:gd name="T5" fmla="*/ 18 h 53"/>
                  <a:gd name="T6" fmla="*/ 22 w 32"/>
                  <a:gd name="T7" fmla="*/ 14 h 53"/>
                  <a:gd name="T8" fmla="*/ 18 w 32"/>
                  <a:gd name="T9" fmla="*/ 12 h 53"/>
                  <a:gd name="T10" fmla="*/ 18 w 32"/>
                  <a:gd name="T11" fmla="*/ 10 h 53"/>
                  <a:gd name="T12" fmla="*/ 16 w 32"/>
                  <a:gd name="T13" fmla="*/ 8 h 53"/>
                  <a:gd name="T14" fmla="*/ 10 w 32"/>
                  <a:gd name="T15" fmla="*/ 2 h 53"/>
                  <a:gd name="T16" fmla="*/ 8 w 32"/>
                  <a:gd name="T17" fmla="*/ 0 h 53"/>
                  <a:gd name="T18" fmla="*/ 6 w 32"/>
                  <a:gd name="T19" fmla="*/ 0 h 53"/>
                  <a:gd name="T20" fmla="*/ 4 w 32"/>
                  <a:gd name="T21" fmla="*/ 2 h 53"/>
                  <a:gd name="T22" fmla="*/ 6 w 32"/>
                  <a:gd name="T23" fmla="*/ 4 h 53"/>
                  <a:gd name="T24" fmla="*/ 8 w 32"/>
                  <a:gd name="T25" fmla="*/ 4 h 53"/>
                  <a:gd name="T26" fmla="*/ 10 w 32"/>
                  <a:gd name="T27" fmla="*/ 6 h 53"/>
                  <a:gd name="T28" fmla="*/ 8 w 32"/>
                  <a:gd name="T29" fmla="*/ 6 h 53"/>
                  <a:gd name="T30" fmla="*/ 6 w 32"/>
                  <a:gd name="T31" fmla="*/ 8 h 53"/>
                  <a:gd name="T32" fmla="*/ 6 w 32"/>
                  <a:gd name="T33" fmla="*/ 8 h 53"/>
                  <a:gd name="T34" fmla="*/ 6 w 32"/>
                  <a:gd name="T35" fmla="*/ 10 h 53"/>
                  <a:gd name="T36" fmla="*/ 4 w 32"/>
                  <a:gd name="T37" fmla="*/ 12 h 53"/>
                  <a:gd name="T38" fmla="*/ 2 w 32"/>
                  <a:gd name="T39" fmla="*/ 24 h 53"/>
                  <a:gd name="T40" fmla="*/ 2 w 32"/>
                  <a:gd name="T41" fmla="*/ 24 h 53"/>
                  <a:gd name="T42" fmla="*/ 0 w 32"/>
                  <a:gd name="T43" fmla="*/ 24 h 53"/>
                  <a:gd name="T44" fmla="*/ 2 w 32"/>
                  <a:gd name="T45" fmla="*/ 43 h 53"/>
                  <a:gd name="T46" fmla="*/ 6 w 32"/>
                  <a:gd name="T47" fmla="*/ 51 h 53"/>
                  <a:gd name="T48" fmla="*/ 8 w 32"/>
                  <a:gd name="T49" fmla="*/ 53 h 53"/>
                  <a:gd name="T50" fmla="*/ 16 w 32"/>
                  <a:gd name="T51" fmla="*/ 53 h 53"/>
                  <a:gd name="T52" fmla="*/ 28 w 32"/>
                  <a:gd name="T53" fmla="*/ 47 h 53"/>
                  <a:gd name="T54" fmla="*/ 30 w 32"/>
                  <a:gd name="T55" fmla="*/ 43 h 53"/>
                  <a:gd name="T56" fmla="*/ 32 w 32"/>
                  <a:gd name="T57" fmla="*/ 32 h 53"/>
                  <a:gd name="T58" fmla="*/ 30 w 32"/>
                  <a:gd name="T59" fmla="*/ 30 h 53"/>
                  <a:gd name="T60" fmla="*/ 28 w 32"/>
                  <a:gd name="T61" fmla="*/ 30 h 5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
                  <a:gd name="T94" fmla="*/ 0 h 53"/>
                  <a:gd name="T95" fmla="*/ 32 w 32"/>
                  <a:gd name="T96" fmla="*/ 53 h 5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 h="53">
                    <a:moveTo>
                      <a:pt x="28" y="30"/>
                    </a:moveTo>
                    <a:lnTo>
                      <a:pt x="24" y="20"/>
                    </a:lnTo>
                    <a:lnTo>
                      <a:pt x="24" y="18"/>
                    </a:lnTo>
                    <a:lnTo>
                      <a:pt x="22" y="14"/>
                    </a:lnTo>
                    <a:lnTo>
                      <a:pt x="18" y="12"/>
                    </a:lnTo>
                    <a:lnTo>
                      <a:pt x="18" y="10"/>
                    </a:lnTo>
                    <a:lnTo>
                      <a:pt x="16" y="8"/>
                    </a:lnTo>
                    <a:lnTo>
                      <a:pt x="10" y="2"/>
                    </a:lnTo>
                    <a:lnTo>
                      <a:pt x="8" y="0"/>
                    </a:lnTo>
                    <a:lnTo>
                      <a:pt x="6" y="0"/>
                    </a:lnTo>
                    <a:lnTo>
                      <a:pt x="4" y="2"/>
                    </a:lnTo>
                    <a:lnTo>
                      <a:pt x="6" y="4"/>
                    </a:lnTo>
                    <a:lnTo>
                      <a:pt x="8" y="4"/>
                    </a:lnTo>
                    <a:lnTo>
                      <a:pt x="10" y="6"/>
                    </a:lnTo>
                    <a:lnTo>
                      <a:pt x="8" y="6"/>
                    </a:lnTo>
                    <a:lnTo>
                      <a:pt x="6" y="8"/>
                    </a:lnTo>
                    <a:lnTo>
                      <a:pt x="6" y="10"/>
                    </a:lnTo>
                    <a:lnTo>
                      <a:pt x="4" y="12"/>
                    </a:lnTo>
                    <a:lnTo>
                      <a:pt x="2" y="24"/>
                    </a:lnTo>
                    <a:lnTo>
                      <a:pt x="0" y="24"/>
                    </a:lnTo>
                    <a:lnTo>
                      <a:pt x="2" y="43"/>
                    </a:lnTo>
                    <a:lnTo>
                      <a:pt x="6" y="51"/>
                    </a:lnTo>
                    <a:lnTo>
                      <a:pt x="8" y="53"/>
                    </a:lnTo>
                    <a:lnTo>
                      <a:pt x="16" y="53"/>
                    </a:lnTo>
                    <a:lnTo>
                      <a:pt x="28" y="47"/>
                    </a:lnTo>
                    <a:lnTo>
                      <a:pt x="30" y="43"/>
                    </a:lnTo>
                    <a:lnTo>
                      <a:pt x="32" y="32"/>
                    </a:lnTo>
                    <a:lnTo>
                      <a:pt x="30" y="30"/>
                    </a:lnTo>
                    <a:lnTo>
                      <a:pt x="28" y="30"/>
                    </a:lnTo>
                    <a:close/>
                  </a:path>
                </a:pathLst>
              </a:custGeom>
              <a:solidFill>
                <a:srgbClr val="0071B4">
                  <a:alpha val="34901"/>
                </a:srgbClr>
              </a:solidFill>
              <a:ln w="9525">
                <a:noFill/>
                <a:round/>
                <a:headEnd/>
                <a:tailEnd/>
              </a:ln>
            </p:spPr>
            <p:txBody>
              <a:bodyPr/>
              <a:lstStyle/>
              <a:p>
                <a:endParaRPr lang="en-US"/>
              </a:p>
            </p:txBody>
          </p:sp>
          <p:sp>
            <p:nvSpPr>
              <p:cNvPr id="14146" name="Freeform 199"/>
              <p:cNvSpPr>
                <a:spLocks/>
              </p:cNvSpPr>
              <p:nvPr/>
            </p:nvSpPr>
            <p:spPr bwMode="auto">
              <a:xfrm>
                <a:off x="4300" y="3147"/>
                <a:ext cx="22" cy="22"/>
              </a:xfrm>
              <a:custGeom>
                <a:avLst/>
                <a:gdLst>
                  <a:gd name="T0" fmla="*/ 20 w 22"/>
                  <a:gd name="T1" fmla="*/ 14 h 22"/>
                  <a:gd name="T2" fmla="*/ 16 w 22"/>
                  <a:gd name="T3" fmla="*/ 12 h 22"/>
                  <a:gd name="T4" fmla="*/ 16 w 22"/>
                  <a:gd name="T5" fmla="*/ 10 h 22"/>
                  <a:gd name="T6" fmla="*/ 12 w 22"/>
                  <a:gd name="T7" fmla="*/ 0 h 22"/>
                  <a:gd name="T8" fmla="*/ 10 w 22"/>
                  <a:gd name="T9" fmla="*/ 0 h 22"/>
                  <a:gd name="T10" fmla="*/ 8 w 22"/>
                  <a:gd name="T11" fmla="*/ 0 h 22"/>
                  <a:gd name="T12" fmla="*/ 8 w 22"/>
                  <a:gd name="T13" fmla="*/ 2 h 22"/>
                  <a:gd name="T14" fmla="*/ 8 w 22"/>
                  <a:gd name="T15" fmla="*/ 2 h 22"/>
                  <a:gd name="T16" fmla="*/ 8 w 22"/>
                  <a:gd name="T17" fmla="*/ 2 h 22"/>
                  <a:gd name="T18" fmla="*/ 6 w 22"/>
                  <a:gd name="T19" fmla="*/ 0 h 22"/>
                  <a:gd name="T20" fmla="*/ 6 w 22"/>
                  <a:gd name="T21" fmla="*/ 0 h 22"/>
                  <a:gd name="T22" fmla="*/ 4 w 22"/>
                  <a:gd name="T23" fmla="*/ 0 h 22"/>
                  <a:gd name="T24" fmla="*/ 0 w 22"/>
                  <a:gd name="T25" fmla="*/ 4 h 22"/>
                  <a:gd name="T26" fmla="*/ 2 w 22"/>
                  <a:gd name="T27" fmla="*/ 6 h 22"/>
                  <a:gd name="T28" fmla="*/ 6 w 22"/>
                  <a:gd name="T29" fmla="*/ 6 h 22"/>
                  <a:gd name="T30" fmla="*/ 10 w 22"/>
                  <a:gd name="T31" fmla="*/ 8 h 22"/>
                  <a:gd name="T32" fmla="*/ 12 w 22"/>
                  <a:gd name="T33" fmla="*/ 12 h 22"/>
                  <a:gd name="T34" fmla="*/ 12 w 22"/>
                  <a:gd name="T35" fmla="*/ 14 h 22"/>
                  <a:gd name="T36" fmla="*/ 12 w 22"/>
                  <a:gd name="T37" fmla="*/ 16 h 22"/>
                  <a:gd name="T38" fmla="*/ 14 w 22"/>
                  <a:gd name="T39" fmla="*/ 18 h 22"/>
                  <a:gd name="T40" fmla="*/ 18 w 22"/>
                  <a:gd name="T41" fmla="*/ 20 h 22"/>
                  <a:gd name="T42" fmla="*/ 20 w 22"/>
                  <a:gd name="T43" fmla="*/ 22 h 22"/>
                  <a:gd name="T44" fmla="*/ 22 w 22"/>
                  <a:gd name="T45" fmla="*/ 20 h 22"/>
                  <a:gd name="T46" fmla="*/ 22 w 22"/>
                  <a:gd name="T47" fmla="*/ 18 h 22"/>
                  <a:gd name="T48" fmla="*/ 22 w 22"/>
                  <a:gd name="T49" fmla="*/ 14 h 22"/>
                  <a:gd name="T50" fmla="*/ 20 w 22"/>
                  <a:gd name="T51" fmla="*/ 14 h 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2"/>
                  <a:gd name="T80" fmla="*/ 22 w 22"/>
                  <a:gd name="T81" fmla="*/ 22 h 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2">
                    <a:moveTo>
                      <a:pt x="20" y="14"/>
                    </a:moveTo>
                    <a:lnTo>
                      <a:pt x="16" y="12"/>
                    </a:lnTo>
                    <a:lnTo>
                      <a:pt x="16" y="10"/>
                    </a:lnTo>
                    <a:lnTo>
                      <a:pt x="12" y="0"/>
                    </a:lnTo>
                    <a:lnTo>
                      <a:pt x="10" y="0"/>
                    </a:lnTo>
                    <a:lnTo>
                      <a:pt x="8" y="0"/>
                    </a:lnTo>
                    <a:lnTo>
                      <a:pt x="8" y="2"/>
                    </a:lnTo>
                    <a:lnTo>
                      <a:pt x="6" y="0"/>
                    </a:lnTo>
                    <a:lnTo>
                      <a:pt x="4" y="0"/>
                    </a:lnTo>
                    <a:lnTo>
                      <a:pt x="0" y="4"/>
                    </a:lnTo>
                    <a:lnTo>
                      <a:pt x="2" y="6"/>
                    </a:lnTo>
                    <a:lnTo>
                      <a:pt x="6" y="6"/>
                    </a:lnTo>
                    <a:lnTo>
                      <a:pt x="10" y="8"/>
                    </a:lnTo>
                    <a:lnTo>
                      <a:pt x="12" y="12"/>
                    </a:lnTo>
                    <a:lnTo>
                      <a:pt x="12" y="14"/>
                    </a:lnTo>
                    <a:lnTo>
                      <a:pt x="12" y="16"/>
                    </a:lnTo>
                    <a:lnTo>
                      <a:pt x="14" y="18"/>
                    </a:lnTo>
                    <a:lnTo>
                      <a:pt x="18" y="20"/>
                    </a:lnTo>
                    <a:lnTo>
                      <a:pt x="20" y="22"/>
                    </a:lnTo>
                    <a:lnTo>
                      <a:pt x="22" y="20"/>
                    </a:lnTo>
                    <a:lnTo>
                      <a:pt x="22" y="18"/>
                    </a:lnTo>
                    <a:lnTo>
                      <a:pt x="22" y="14"/>
                    </a:lnTo>
                    <a:lnTo>
                      <a:pt x="20" y="14"/>
                    </a:lnTo>
                    <a:close/>
                  </a:path>
                </a:pathLst>
              </a:custGeom>
              <a:solidFill>
                <a:srgbClr val="0071B4">
                  <a:alpha val="34901"/>
                </a:srgbClr>
              </a:solidFill>
              <a:ln w="9525">
                <a:noFill/>
                <a:round/>
                <a:headEnd/>
                <a:tailEnd/>
              </a:ln>
            </p:spPr>
            <p:txBody>
              <a:bodyPr/>
              <a:lstStyle/>
              <a:p>
                <a:endParaRPr lang="en-US"/>
              </a:p>
            </p:txBody>
          </p:sp>
          <p:sp>
            <p:nvSpPr>
              <p:cNvPr id="14147" name="Freeform 200"/>
              <p:cNvSpPr>
                <a:spLocks/>
              </p:cNvSpPr>
              <p:nvPr/>
            </p:nvSpPr>
            <p:spPr bwMode="auto">
              <a:xfrm>
                <a:off x="4204" y="3012"/>
                <a:ext cx="2" cy="4"/>
              </a:xfrm>
              <a:custGeom>
                <a:avLst/>
                <a:gdLst>
                  <a:gd name="T0" fmla="*/ 2 w 2"/>
                  <a:gd name="T1" fmla="*/ 2 h 4"/>
                  <a:gd name="T2" fmla="*/ 0 w 2"/>
                  <a:gd name="T3" fmla="*/ 0 h 4"/>
                  <a:gd name="T4" fmla="*/ 0 w 2"/>
                  <a:gd name="T5" fmla="*/ 0 h 4"/>
                  <a:gd name="T6" fmla="*/ 0 w 2"/>
                  <a:gd name="T7" fmla="*/ 0 h 4"/>
                  <a:gd name="T8" fmla="*/ 0 w 2"/>
                  <a:gd name="T9" fmla="*/ 4 h 4"/>
                  <a:gd name="T10" fmla="*/ 0 w 2"/>
                  <a:gd name="T11" fmla="*/ 4 h 4"/>
                  <a:gd name="T12" fmla="*/ 2 w 2"/>
                  <a:gd name="T13" fmla="*/ 4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0" y="0"/>
                    </a:lnTo>
                    <a:lnTo>
                      <a:pt x="0" y="4"/>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4148" name="Freeform 201"/>
              <p:cNvSpPr>
                <a:spLocks/>
              </p:cNvSpPr>
              <p:nvPr/>
            </p:nvSpPr>
            <p:spPr bwMode="auto">
              <a:xfrm>
                <a:off x="4334" y="3161"/>
                <a:ext cx="9" cy="8"/>
              </a:xfrm>
              <a:custGeom>
                <a:avLst/>
                <a:gdLst>
                  <a:gd name="T0" fmla="*/ 2 w 9"/>
                  <a:gd name="T1" fmla="*/ 8 h 8"/>
                  <a:gd name="T2" fmla="*/ 4 w 9"/>
                  <a:gd name="T3" fmla="*/ 8 h 8"/>
                  <a:gd name="T4" fmla="*/ 5 w 9"/>
                  <a:gd name="T5" fmla="*/ 8 h 8"/>
                  <a:gd name="T6" fmla="*/ 5 w 9"/>
                  <a:gd name="T7" fmla="*/ 8 h 8"/>
                  <a:gd name="T8" fmla="*/ 7 w 9"/>
                  <a:gd name="T9" fmla="*/ 8 h 8"/>
                  <a:gd name="T10" fmla="*/ 9 w 9"/>
                  <a:gd name="T11" fmla="*/ 6 h 8"/>
                  <a:gd name="T12" fmla="*/ 9 w 9"/>
                  <a:gd name="T13" fmla="*/ 2 h 8"/>
                  <a:gd name="T14" fmla="*/ 7 w 9"/>
                  <a:gd name="T15" fmla="*/ 2 h 8"/>
                  <a:gd name="T16" fmla="*/ 5 w 9"/>
                  <a:gd name="T17" fmla="*/ 0 h 8"/>
                  <a:gd name="T18" fmla="*/ 2 w 9"/>
                  <a:gd name="T19" fmla="*/ 0 h 8"/>
                  <a:gd name="T20" fmla="*/ 2 w 9"/>
                  <a:gd name="T21" fmla="*/ 0 h 8"/>
                  <a:gd name="T22" fmla="*/ 2 w 9"/>
                  <a:gd name="T23" fmla="*/ 0 h 8"/>
                  <a:gd name="T24" fmla="*/ 0 w 9"/>
                  <a:gd name="T25" fmla="*/ 2 h 8"/>
                  <a:gd name="T26" fmla="*/ 0 w 9"/>
                  <a:gd name="T27" fmla="*/ 4 h 8"/>
                  <a:gd name="T28" fmla="*/ 2 w 9"/>
                  <a:gd name="T29" fmla="*/ 8 h 8"/>
                  <a:gd name="T30" fmla="*/ 2 w 9"/>
                  <a:gd name="T31" fmla="*/ 8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8"/>
                  <a:gd name="T50" fmla="*/ 9 w 9"/>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8">
                    <a:moveTo>
                      <a:pt x="2" y="8"/>
                    </a:moveTo>
                    <a:lnTo>
                      <a:pt x="4" y="8"/>
                    </a:lnTo>
                    <a:lnTo>
                      <a:pt x="5" y="8"/>
                    </a:lnTo>
                    <a:lnTo>
                      <a:pt x="7" y="8"/>
                    </a:lnTo>
                    <a:lnTo>
                      <a:pt x="9" y="6"/>
                    </a:lnTo>
                    <a:lnTo>
                      <a:pt x="9" y="2"/>
                    </a:lnTo>
                    <a:lnTo>
                      <a:pt x="7" y="2"/>
                    </a:lnTo>
                    <a:lnTo>
                      <a:pt x="5" y="0"/>
                    </a:lnTo>
                    <a:lnTo>
                      <a:pt x="2" y="0"/>
                    </a:lnTo>
                    <a:lnTo>
                      <a:pt x="0" y="2"/>
                    </a:lnTo>
                    <a:lnTo>
                      <a:pt x="0" y="4"/>
                    </a:lnTo>
                    <a:lnTo>
                      <a:pt x="2" y="8"/>
                    </a:lnTo>
                    <a:close/>
                  </a:path>
                </a:pathLst>
              </a:custGeom>
              <a:solidFill>
                <a:srgbClr val="0071B4">
                  <a:alpha val="34901"/>
                </a:srgbClr>
              </a:solidFill>
              <a:ln w="9525">
                <a:noFill/>
                <a:round/>
                <a:headEnd/>
                <a:tailEnd/>
              </a:ln>
            </p:spPr>
            <p:txBody>
              <a:bodyPr/>
              <a:lstStyle/>
              <a:p>
                <a:endParaRPr lang="en-US"/>
              </a:p>
            </p:txBody>
          </p:sp>
          <p:sp>
            <p:nvSpPr>
              <p:cNvPr id="14149" name="Freeform 202"/>
              <p:cNvSpPr>
                <a:spLocks/>
              </p:cNvSpPr>
              <p:nvPr/>
            </p:nvSpPr>
            <p:spPr bwMode="auto">
              <a:xfrm>
                <a:off x="4288" y="3131"/>
                <a:ext cx="4" cy="2"/>
              </a:xfrm>
              <a:custGeom>
                <a:avLst/>
                <a:gdLst>
                  <a:gd name="T0" fmla="*/ 0 w 4"/>
                  <a:gd name="T1" fmla="*/ 2 h 2"/>
                  <a:gd name="T2" fmla="*/ 2 w 4"/>
                  <a:gd name="T3" fmla="*/ 2 h 2"/>
                  <a:gd name="T4" fmla="*/ 2 w 4"/>
                  <a:gd name="T5" fmla="*/ 2 h 2"/>
                  <a:gd name="T6" fmla="*/ 4 w 4"/>
                  <a:gd name="T7" fmla="*/ 2 h 2"/>
                  <a:gd name="T8" fmla="*/ 4 w 4"/>
                  <a:gd name="T9" fmla="*/ 2 h 2"/>
                  <a:gd name="T10" fmla="*/ 2 w 4"/>
                  <a:gd name="T11" fmla="*/ 0 h 2"/>
                  <a:gd name="T12" fmla="*/ 2 w 4"/>
                  <a:gd name="T13" fmla="*/ 0 h 2"/>
                  <a:gd name="T14" fmla="*/ 0 w 4"/>
                  <a:gd name="T15" fmla="*/ 0 h 2"/>
                  <a:gd name="T16" fmla="*/ 0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0" y="2"/>
                    </a:moveTo>
                    <a:lnTo>
                      <a:pt x="2" y="2"/>
                    </a:lnTo>
                    <a:lnTo>
                      <a:pt x="4"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150" name="Freeform 203"/>
              <p:cNvSpPr>
                <a:spLocks/>
              </p:cNvSpPr>
              <p:nvPr/>
            </p:nvSpPr>
            <p:spPr bwMode="auto">
              <a:xfrm>
                <a:off x="4280" y="3103"/>
                <a:ext cx="4" cy="4"/>
              </a:xfrm>
              <a:custGeom>
                <a:avLst/>
                <a:gdLst>
                  <a:gd name="T0" fmla="*/ 2 w 4"/>
                  <a:gd name="T1" fmla="*/ 4 h 4"/>
                  <a:gd name="T2" fmla="*/ 4 w 4"/>
                  <a:gd name="T3" fmla="*/ 2 h 4"/>
                  <a:gd name="T4" fmla="*/ 4 w 4"/>
                  <a:gd name="T5" fmla="*/ 0 h 4"/>
                  <a:gd name="T6" fmla="*/ 2 w 4"/>
                  <a:gd name="T7" fmla="*/ 0 h 4"/>
                  <a:gd name="T8" fmla="*/ 0 w 4"/>
                  <a:gd name="T9" fmla="*/ 2 h 4"/>
                  <a:gd name="T10" fmla="*/ 0 w 4"/>
                  <a:gd name="T11" fmla="*/ 4 h 4"/>
                  <a:gd name="T12" fmla="*/ 0 w 4"/>
                  <a:gd name="T13" fmla="*/ 4 h 4"/>
                  <a:gd name="T14" fmla="*/ 0 w 4"/>
                  <a:gd name="T15" fmla="*/ 4 h 4"/>
                  <a:gd name="T16" fmla="*/ 2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4"/>
                    </a:moveTo>
                    <a:lnTo>
                      <a:pt x="4" y="2"/>
                    </a:lnTo>
                    <a:lnTo>
                      <a:pt x="4" y="0"/>
                    </a:lnTo>
                    <a:lnTo>
                      <a:pt x="2"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grpSp>
        <p:grpSp>
          <p:nvGrpSpPr>
            <p:cNvPr id="4" name="Group 204"/>
            <p:cNvGrpSpPr>
              <a:grpSpLocks/>
            </p:cNvGrpSpPr>
            <p:nvPr/>
          </p:nvGrpSpPr>
          <p:grpSpPr bwMode="auto">
            <a:xfrm>
              <a:off x="1307" y="903"/>
              <a:ext cx="4183" cy="3160"/>
              <a:chOff x="1307" y="903"/>
              <a:chExt cx="4183" cy="3160"/>
            </a:xfrm>
          </p:grpSpPr>
          <p:sp>
            <p:nvSpPr>
              <p:cNvPr id="13751" name="Freeform 205"/>
              <p:cNvSpPr>
                <a:spLocks/>
              </p:cNvSpPr>
              <p:nvPr/>
            </p:nvSpPr>
            <p:spPr bwMode="auto">
              <a:xfrm>
                <a:off x="4288" y="3109"/>
                <a:ext cx="6" cy="4"/>
              </a:xfrm>
              <a:custGeom>
                <a:avLst/>
                <a:gdLst>
                  <a:gd name="T0" fmla="*/ 4 w 6"/>
                  <a:gd name="T1" fmla="*/ 4 h 4"/>
                  <a:gd name="T2" fmla="*/ 4 w 6"/>
                  <a:gd name="T3" fmla="*/ 4 h 4"/>
                  <a:gd name="T4" fmla="*/ 6 w 6"/>
                  <a:gd name="T5" fmla="*/ 2 h 4"/>
                  <a:gd name="T6" fmla="*/ 6 w 6"/>
                  <a:gd name="T7" fmla="*/ 0 h 4"/>
                  <a:gd name="T8" fmla="*/ 4 w 6"/>
                  <a:gd name="T9" fmla="*/ 0 h 4"/>
                  <a:gd name="T10" fmla="*/ 4 w 6"/>
                  <a:gd name="T11" fmla="*/ 0 h 4"/>
                  <a:gd name="T12" fmla="*/ 2 w 6"/>
                  <a:gd name="T13" fmla="*/ 0 h 4"/>
                  <a:gd name="T14" fmla="*/ 0 w 6"/>
                  <a:gd name="T15" fmla="*/ 0 h 4"/>
                  <a:gd name="T16" fmla="*/ 0 w 6"/>
                  <a:gd name="T17" fmla="*/ 0 h 4"/>
                  <a:gd name="T18" fmla="*/ 2 w 6"/>
                  <a:gd name="T19" fmla="*/ 2 h 4"/>
                  <a:gd name="T20" fmla="*/ 2 w 6"/>
                  <a:gd name="T21" fmla="*/ 2 h 4"/>
                  <a:gd name="T22" fmla="*/ 4 w 6"/>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4"/>
                  <a:gd name="T38" fmla="*/ 6 w 6"/>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4">
                    <a:moveTo>
                      <a:pt x="4" y="4"/>
                    </a:moveTo>
                    <a:lnTo>
                      <a:pt x="4" y="4"/>
                    </a:lnTo>
                    <a:lnTo>
                      <a:pt x="6" y="2"/>
                    </a:lnTo>
                    <a:lnTo>
                      <a:pt x="6" y="0"/>
                    </a:lnTo>
                    <a:lnTo>
                      <a:pt x="4" y="0"/>
                    </a:lnTo>
                    <a:lnTo>
                      <a:pt x="2" y="0"/>
                    </a:lnTo>
                    <a:lnTo>
                      <a:pt x="0" y="0"/>
                    </a:lnTo>
                    <a:lnTo>
                      <a:pt x="2" y="2"/>
                    </a:lnTo>
                    <a:lnTo>
                      <a:pt x="4" y="4"/>
                    </a:lnTo>
                    <a:close/>
                  </a:path>
                </a:pathLst>
              </a:custGeom>
              <a:solidFill>
                <a:srgbClr val="0071B4">
                  <a:alpha val="34901"/>
                </a:srgbClr>
              </a:solidFill>
              <a:ln w="9525">
                <a:noFill/>
                <a:round/>
                <a:headEnd/>
                <a:tailEnd/>
              </a:ln>
            </p:spPr>
            <p:txBody>
              <a:bodyPr/>
              <a:lstStyle/>
              <a:p>
                <a:endParaRPr lang="en-US"/>
              </a:p>
            </p:txBody>
          </p:sp>
          <p:sp>
            <p:nvSpPr>
              <p:cNvPr id="13752" name="Freeform 206"/>
              <p:cNvSpPr>
                <a:spLocks/>
              </p:cNvSpPr>
              <p:nvPr/>
            </p:nvSpPr>
            <p:spPr bwMode="auto">
              <a:xfrm>
                <a:off x="4248" y="3095"/>
                <a:ext cx="6" cy="6"/>
              </a:xfrm>
              <a:custGeom>
                <a:avLst/>
                <a:gdLst>
                  <a:gd name="T0" fmla="*/ 4 w 6"/>
                  <a:gd name="T1" fmla="*/ 6 h 6"/>
                  <a:gd name="T2" fmla="*/ 4 w 6"/>
                  <a:gd name="T3" fmla="*/ 4 h 6"/>
                  <a:gd name="T4" fmla="*/ 6 w 6"/>
                  <a:gd name="T5" fmla="*/ 4 h 6"/>
                  <a:gd name="T6" fmla="*/ 6 w 6"/>
                  <a:gd name="T7" fmla="*/ 2 h 6"/>
                  <a:gd name="T8" fmla="*/ 4 w 6"/>
                  <a:gd name="T9" fmla="*/ 0 h 6"/>
                  <a:gd name="T10" fmla="*/ 2 w 6"/>
                  <a:gd name="T11" fmla="*/ 0 h 6"/>
                  <a:gd name="T12" fmla="*/ 2 w 6"/>
                  <a:gd name="T13" fmla="*/ 2 h 6"/>
                  <a:gd name="T14" fmla="*/ 0 w 6"/>
                  <a:gd name="T15" fmla="*/ 2 h 6"/>
                  <a:gd name="T16" fmla="*/ 0 w 6"/>
                  <a:gd name="T17" fmla="*/ 2 h 6"/>
                  <a:gd name="T18" fmla="*/ 2 w 6"/>
                  <a:gd name="T19" fmla="*/ 4 h 6"/>
                  <a:gd name="T20" fmla="*/ 2 w 6"/>
                  <a:gd name="T21" fmla="*/ 6 h 6"/>
                  <a:gd name="T22" fmla="*/ 4 w 6"/>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6"/>
                  <a:gd name="T38" fmla="*/ 6 w 6"/>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6">
                    <a:moveTo>
                      <a:pt x="4" y="6"/>
                    </a:moveTo>
                    <a:lnTo>
                      <a:pt x="4" y="4"/>
                    </a:lnTo>
                    <a:lnTo>
                      <a:pt x="6" y="4"/>
                    </a:lnTo>
                    <a:lnTo>
                      <a:pt x="6" y="2"/>
                    </a:lnTo>
                    <a:lnTo>
                      <a:pt x="4" y="0"/>
                    </a:lnTo>
                    <a:lnTo>
                      <a:pt x="2" y="0"/>
                    </a:lnTo>
                    <a:lnTo>
                      <a:pt x="2" y="2"/>
                    </a:lnTo>
                    <a:lnTo>
                      <a:pt x="0" y="2"/>
                    </a:lnTo>
                    <a:lnTo>
                      <a:pt x="2" y="4"/>
                    </a:lnTo>
                    <a:lnTo>
                      <a:pt x="2" y="6"/>
                    </a:lnTo>
                    <a:lnTo>
                      <a:pt x="4" y="6"/>
                    </a:lnTo>
                    <a:close/>
                  </a:path>
                </a:pathLst>
              </a:custGeom>
              <a:solidFill>
                <a:srgbClr val="0071B4">
                  <a:alpha val="34901"/>
                </a:srgbClr>
              </a:solidFill>
              <a:ln w="9525">
                <a:noFill/>
                <a:round/>
                <a:headEnd/>
                <a:tailEnd/>
              </a:ln>
            </p:spPr>
            <p:txBody>
              <a:bodyPr/>
              <a:lstStyle/>
              <a:p>
                <a:endParaRPr lang="en-US"/>
              </a:p>
            </p:txBody>
          </p:sp>
          <p:sp>
            <p:nvSpPr>
              <p:cNvPr id="13753" name="Freeform 207"/>
              <p:cNvSpPr>
                <a:spLocks/>
              </p:cNvSpPr>
              <p:nvPr/>
            </p:nvSpPr>
            <p:spPr bwMode="auto">
              <a:xfrm>
                <a:off x="1801" y="3820"/>
                <a:ext cx="4" cy="4"/>
              </a:xfrm>
              <a:custGeom>
                <a:avLst/>
                <a:gdLst>
                  <a:gd name="T0" fmla="*/ 4 w 4"/>
                  <a:gd name="T1" fmla="*/ 2 h 4"/>
                  <a:gd name="T2" fmla="*/ 4 w 4"/>
                  <a:gd name="T3" fmla="*/ 2 h 4"/>
                  <a:gd name="T4" fmla="*/ 2 w 4"/>
                  <a:gd name="T5" fmla="*/ 0 h 4"/>
                  <a:gd name="T6" fmla="*/ 0 w 4"/>
                  <a:gd name="T7" fmla="*/ 0 h 4"/>
                  <a:gd name="T8" fmla="*/ 0 w 4"/>
                  <a:gd name="T9" fmla="*/ 2 h 4"/>
                  <a:gd name="T10" fmla="*/ 0 w 4"/>
                  <a:gd name="T11" fmla="*/ 4 h 4"/>
                  <a:gd name="T12" fmla="*/ 4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2"/>
                    </a:moveTo>
                    <a:lnTo>
                      <a:pt x="4" y="2"/>
                    </a:lnTo>
                    <a:lnTo>
                      <a:pt x="2" y="0"/>
                    </a:lnTo>
                    <a:lnTo>
                      <a:pt x="0" y="0"/>
                    </a:lnTo>
                    <a:lnTo>
                      <a:pt x="0" y="2"/>
                    </a:lnTo>
                    <a:lnTo>
                      <a:pt x="0" y="4"/>
                    </a:lnTo>
                    <a:lnTo>
                      <a:pt x="4" y="2"/>
                    </a:lnTo>
                    <a:close/>
                  </a:path>
                </a:pathLst>
              </a:custGeom>
              <a:solidFill>
                <a:srgbClr val="0071B4">
                  <a:alpha val="34901"/>
                </a:srgbClr>
              </a:solidFill>
              <a:ln w="9525">
                <a:noFill/>
                <a:round/>
                <a:headEnd/>
                <a:tailEnd/>
              </a:ln>
            </p:spPr>
            <p:txBody>
              <a:bodyPr/>
              <a:lstStyle/>
              <a:p>
                <a:endParaRPr lang="en-US"/>
              </a:p>
            </p:txBody>
          </p:sp>
          <p:sp>
            <p:nvSpPr>
              <p:cNvPr id="13754" name="Freeform 208"/>
              <p:cNvSpPr>
                <a:spLocks/>
              </p:cNvSpPr>
              <p:nvPr/>
            </p:nvSpPr>
            <p:spPr bwMode="auto">
              <a:xfrm>
                <a:off x="4302" y="3207"/>
                <a:ext cx="127" cy="42"/>
              </a:xfrm>
              <a:custGeom>
                <a:avLst/>
                <a:gdLst>
                  <a:gd name="T0" fmla="*/ 127 w 127"/>
                  <a:gd name="T1" fmla="*/ 40 h 42"/>
                  <a:gd name="T2" fmla="*/ 125 w 127"/>
                  <a:gd name="T3" fmla="*/ 36 h 42"/>
                  <a:gd name="T4" fmla="*/ 125 w 127"/>
                  <a:gd name="T5" fmla="*/ 26 h 42"/>
                  <a:gd name="T6" fmla="*/ 105 w 127"/>
                  <a:gd name="T7" fmla="*/ 24 h 42"/>
                  <a:gd name="T8" fmla="*/ 103 w 127"/>
                  <a:gd name="T9" fmla="*/ 18 h 42"/>
                  <a:gd name="T10" fmla="*/ 99 w 127"/>
                  <a:gd name="T11" fmla="*/ 14 h 42"/>
                  <a:gd name="T12" fmla="*/ 85 w 127"/>
                  <a:gd name="T13" fmla="*/ 10 h 42"/>
                  <a:gd name="T14" fmla="*/ 81 w 127"/>
                  <a:gd name="T15" fmla="*/ 12 h 42"/>
                  <a:gd name="T16" fmla="*/ 79 w 127"/>
                  <a:gd name="T17" fmla="*/ 8 h 42"/>
                  <a:gd name="T18" fmla="*/ 75 w 127"/>
                  <a:gd name="T19" fmla="*/ 8 h 42"/>
                  <a:gd name="T20" fmla="*/ 71 w 127"/>
                  <a:gd name="T21" fmla="*/ 14 h 42"/>
                  <a:gd name="T22" fmla="*/ 45 w 127"/>
                  <a:gd name="T23" fmla="*/ 12 h 42"/>
                  <a:gd name="T24" fmla="*/ 41 w 127"/>
                  <a:gd name="T25" fmla="*/ 6 h 42"/>
                  <a:gd name="T26" fmla="*/ 34 w 127"/>
                  <a:gd name="T27" fmla="*/ 4 h 42"/>
                  <a:gd name="T28" fmla="*/ 30 w 127"/>
                  <a:gd name="T29" fmla="*/ 2 h 42"/>
                  <a:gd name="T30" fmla="*/ 26 w 127"/>
                  <a:gd name="T31" fmla="*/ 0 h 42"/>
                  <a:gd name="T32" fmla="*/ 12 w 127"/>
                  <a:gd name="T33" fmla="*/ 0 h 42"/>
                  <a:gd name="T34" fmla="*/ 6 w 127"/>
                  <a:gd name="T35" fmla="*/ 8 h 42"/>
                  <a:gd name="T36" fmla="*/ 4 w 127"/>
                  <a:gd name="T37" fmla="*/ 10 h 42"/>
                  <a:gd name="T38" fmla="*/ 2 w 127"/>
                  <a:gd name="T39" fmla="*/ 12 h 42"/>
                  <a:gd name="T40" fmla="*/ 0 w 127"/>
                  <a:gd name="T41" fmla="*/ 10 h 42"/>
                  <a:gd name="T42" fmla="*/ 0 w 127"/>
                  <a:gd name="T43" fmla="*/ 12 h 42"/>
                  <a:gd name="T44" fmla="*/ 16 w 127"/>
                  <a:gd name="T45" fmla="*/ 16 h 42"/>
                  <a:gd name="T46" fmla="*/ 18 w 127"/>
                  <a:gd name="T47" fmla="*/ 16 h 42"/>
                  <a:gd name="T48" fmla="*/ 16 w 127"/>
                  <a:gd name="T49" fmla="*/ 20 h 42"/>
                  <a:gd name="T50" fmla="*/ 32 w 127"/>
                  <a:gd name="T51" fmla="*/ 24 h 42"/>
                  <a:gd name="T52" fmla="*/ 45 w 127"/>
                  <a:gd name="T53" fmla="*/ 28 h 42"/>
                  <a:gd name="T54" fmla="*/ 47 w 127"/>
                  <a:gd name="T55" fmla="*/ 26 h 42"/>
                  <a:gd name="T56" fmla="*/ 51 w 127"/>
                  <a:gd name="T57" fmla="*/ 26 h 42"/>
                  <a:gd name="T58" fmla="*/ 53 w 127"/>
                  <a:gd name="T59" fmla="*/ 26 h 42"/>
                  <a:gd name="T60" fmla="*/ 67 w 127"/>
                  <a:gd name="T61" fmla="*/ 28 h 42"/>
                  <a:gd name="T62" fmla="*/ 81 w 127"/>
                  <a:gd name="T63" fmla="*/ 34 h 42"/>
                  <a:gd name="T64" fmla="*/ 83 w 127"/>
                  <a:gd name="T65" fmla="*/ 34 h 42"/>
                  <a:gd name="T66" fmla="*/ 91 w 127"/>
                  <a:gd name="T67" fmla="*/ 34 h 42"/>
                  <a:gd name="T68" fmla="*/ 103 w 127"/>
                  <a:gd name="T69" fmla="*/ 36 h 42"/>
                  <a:gd name="T70" fmla="*/ 125 w 127"/>
                  <a:gd name="T71" fmla="*/ 40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
                  <a:gd name="T109" fmla="*/ 0 h 42"/>
                  <a:gd name="T110" fmla="*/ 127 w 127"/>
                  <a:gd name="T111" fmla="*/ 42 h 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 h="42">
                    <a:moveTo>
                      <a:pt x="125" y="40"/>
                    </a:moveTo>
                    <a:lnTo>
                      <a:pt x="127" y="40"/>
                    </a:lnTo>
                    <a:lnTo>
                      <a:pt x="127" y="42"/>
                    </a:lnTo>
                    <a:lnTo>
                      <a:pt x="125" y="36"/>
                    </a:lnTo>
                    <a:lnTo>
                      <a:pt x="127" y="28"/>
                    </a:lnTo>
                    <a:lnTo>
                      <a:pt x="125" y="26"/>
                    </a:lnTo>
                    <a:lnTo>
                      <a:pt x="109" y="26"/>
                    </a:lnTo>
                    <a:lnTo>
                      <a:pt x="105" y="24"/>
                    </a:lnTo>
                    <a:lnTo>
                      <a:pt x="103" y="20"/>
                    </a:lnTo>
                    <a:lnTo>
                      <a:pt x="103" y="18"/>
                    </a:lnTo>
                    <a:lnTo>
                      <a:pt x="101" y="14"/>
                    </a:lnTo>
                    <a:lnTo>
                      <a:pt x="99" y="14"/>
                    </a:lnTo>
                    <a:lnTo>
                      <a:pt x="93" y="14"/>
                    </a:lnTo>
                    <a:lnTo>
                      <a:pt x="85" y="10"/>
                    </a:lnTo>
                    <a:lnTo>
                      <a:pt x="83" y="12"/>
                    </a:lnTo>
                    <a:lnTo>
                      <a:pt x="81" y="12"/>
                    </a:lnTo>
                    <a:lnTo>
                      <a:pt x="79" y="10"/>
                    </a:lnTo>
                    <a:lnTo>
                      <a:pt x="79" y="8"/>
                    </a:lnTo>
                    <a:lnTo>
                      <a:pt x="75" y="8"/>
                    </a:lnTo>
                    <a:lnTo>
                      <a:pt x="73" y="10"/>
                    </a:lnTo>
                    <a:lnTo>
                      <a:pt x="71" y="14"/>
                    </a:lnTo>
                    <a:lnTo>
                      <a:pt x="69" y="16"/>
                    </a:lnTo>
                    <a:lnTo>
                      <a:pt x="45" y="12"/>
                    </a:lnTo>
                    <a:lnTo>
                      <a:pt x="43" y="10"/>
                    </a:lnTo>
                    <a:lnTo>
                      <a:pt x="41" y="6"/>
                    </a:lnTo>
                    <a:lnTo>
                      <a:pt x="36" y="4"/>
                    </a:lnTo>
                    <a:lnTo>
                      <a:pt x="34" y="4"/>
                    </a:lnTo>
                    <a:lnTo>
                      <a:pt x="30" y="4"/>
                    </a:lnTo>
                    <a:lnTo>
                      <a:pt x="30" y="2"/>
                    </a:lnTo>
                    <a:lnTo>
                      <a:pt x="28" y="0"/>
                    </a:lnTo>
                    <a:lnTo>
                      <a:pt x="26" y="0"/>
                    </a:lnTo>
                    <a:lnTo>
                      <a:pt x="22" y="2"/>
                    </a:lnTo>
                    <a:lnTo>
                      <a:pt x="12" y="0"/>
                    </a:lnTo>
                    <a:lnTo>
                      <a:pt x="10" y="2"/>
                    </a:lnTo>
                    <a:lnTo>
                      <a:pt x="6" y="8"/>
                    </a:lnTo>
                    <a:lnTo>
                      <a:pt x="4" y="10"/>
                    </a:lnTo>
                    <a:lnTo>
                      <a:pt x="4" y="12"/>
                    </a:lnTo>
                    <a:lnTo>
                      <a:pt x="2" y="12"/>
                    </a:lnTo>
                    <a:lnTo>
                      <a:pt x="0" y="10"/>
                    </a:lnTo>
                    <a:lnTo>
                      <a:pt x="0" y="12"/>
                    </a:lnTo>
                    <a:lnTo>
                      <a:pt x="10" y="14"/>
                    </a:lnTo>
                    <a:lnTo>
                      <a:pt x="16" y="16"/>
                    </a:lnTo>
                    <a:lnTo>
                      <a:pt x="18" y="16"/>
                    </a:lnTo>
                    <a:lnTo>
                      <a:pt x="16" y="20"/>
                    </a:lnTo>
                    <a:lnTo>
                      <a:pt x="24" y="22"/>
                    </a:lnTo>
                    <a:lnTo>
                      <a:pt x="32" y="24"/>
                    </a:lnTo>
                    <a:lnTo>
                      <a:pt x="36" y="26"/>
                    </a:lnTo>
                    <a:lnTo>
                      <a:pt x="45" y="28"/>
                    </a:lnTo>
                    <a:lnTo>
                      <a:pt x="45" y="26"/>
                    </a:lnTo>
                    <a:lnTo>
                      <a:pt x="47" y="26"/>
                    </a:lnTo>
                    <a:lnTo>
                      <a:pt x="49" y="26"/>
                    </a:lnTo>
                    <a:lnTo>
                      <a:pt x="51" y="26"/>
                    </a:lnTo>
                    <a:lnTo>
                      <a:pt x="53" y="26"/>
                    </a:lnTo>
                    <a:lnTo>
                      <a:pt x="67" y="28"/>
                    </a:lnTo>
                    <a:lnTo>
                      <a:pt x="75" y="32"/>
                    </a:lnTo>
                    <a:lnTo>
                      <a:pt x="81" y="34"/>
                    </a:lnTo>
                    <a:lnTo>
                      <a:pt x="81" y="32"/>
                    </a:lnTo>
                    <a:lnTo>
                      <a:pt x="83" y="34"/>
                    </a:lnTo>
                    <a:lnTo>
                      <a:pt x="89" y="36"/>
                    </a:lnTo>
                    <a:lnTo>
                      <a:pt x="91" y="34"/>
                    </a:lnTo>
                    <a:lnTo>
                      <a:pt x="95" y="34"/>
                    </a:lnTo>
                    <a:lnTo>
                      <a:pt x="103" y="36"/>
                    </a:lnTo>
                    <a:lnTo>
                      <a:pt x="109" y="34"/>
                    </a:lnTo>
                    <a:lnTo>
                      <a:pt x="125" y="40"/>
                    </a:lnTo>
                    <a:close/>
                  </a:path>
                </a:pathLst>
              </a:custGeom>
              <a:solidFill>
                <a:srgbClr val="0071B4">
                  <a:alpha val="34901"/>
                </a:srgbClr>
              </a:solidFill>
              <a:ln w="9525">
                <a:noFill/>
                <a:round/>
                <a:headEnd/>
                <a:tailEnd/>
              </a:ln>
            </p:spPr>
            <p:txBody>
              <a:bodyPr/>
              <a:lstStyle/>
              <a:p>
                <a:endParaRPr lang="en-US"/>
              </a:p>
            </p:txBody>
          </p:sp>
          <p:sp>
            <p:nvSpPr>
              <p:cNvPr id="13755" name="Freeform 209"/>
              <p:cNvSpPr>
                <a:spLocks/>
              </p:cNvSpPr>
              <p:nvPr/>
            </p:nvSpPr>
            <p:spPr bwMode="auto">
              <a:xfrm>
                <a:off x="4256" y="3101"/>
                <a:ext cx="8" cy="6"/>
              </a:xfrm>
              <a:custGeom>
                <a:avLst/>
                <a:gdLst>
                  <a:gd name="T0" fmla="*/ 6 w 8"/>
                  <a:gd name="T1" fmla="*/ 6 h 6"/>
                  <a:gd name="T2" fmla="*/ 8 w 8"/>
                  <a:gd name="T3" fmla="*/ 6 h 6"/>
                  <a:gd name="T4" fmla="*/ 6 w 8"/>
                  <a:gd name="T5" fmla="*/ 2 h 6"/>
                  <a:gd name="T6" fmla="*/ 4 w 8"/>
                  <a:gd name="T7" fmla="*/ 2 h 6"/>
                  <a:gd name="T8" fmla="*/ 2 w 8"/>
                  <a:gd name="T9" fmla="*/ 2 h 6"/>
                  <a:gd name="T10" fmla="*/ 2 w 8"/>
                  <a:gd name="T11" fmla="*/ 0 h 6"/>
                  <a:gd name="T12" fmla="*/ 0 w 8"/>
                  <a:gd name="T13" fmla="*/ 0 h 6"/>
                  <a:gd name="T14" fmla="*/ 2 w 8"/>
                  <a:gd name="T15" fmla="*/ 2 h 6"/>
                  <a:gd name="T16" fmla="*/ 6 w 8"/>
                  <a:gd name="T17" fmla="*/ 4 h 6"/>
                  <a:gd name="T18" fmla="*/ 6 w 8"/>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
                  <a:gd name="T32" fmla="*/ 8 w 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
                    <a:moveTo>
                      <a:pt x="6" y="6"/>
                    </a:moveTo>
                    <a:lnTo>
                      <a:pt x="8" y="6"/>
                    </a:lnTo>
                    <a:lnTo>
                      <a:pt x="6" y="2"/>
                    </a:lnTo>
                    <a:lnTo>
                      <a:pt x="4" y="2"/>
                    </a:lnTo>
                    <a:lnTo>
                      <a:pt x="2" y="2"/>
                    </a:lnTo>
                    <a:lnTo>
                      <a:pt x="2" y="0"/>
                    </a:lnTo>
                    <a:lnTo>
                      <a:pt x="0" y="0"/>
                    </a:lnTo>
                    <a:lnTo>
                      <a:pt x="2" y="2"/>
                    </a:lnTo>
                    <a:lnTo>
                      <a:pt x="6" y="4"/>
                    </a:lnTo>
                    <a:lnTo>
                      <a:pt x="6" y="6"/>
                    </a:lnTo>
                    <a:close/>
                  </a:path>
                </a:pathLst>
              </a:custGeom>
              <a:solidFill>
                <a:srgbClr val="0071B4">
                  <a:alpha val="34901"/>
                </a:srgbClr>
              </a:solidFill>
              <a:ln w="9525">
                <a:noFill/>
                <a:round/>
                <a:headEnd/>
                <a:tailEnd/>
              </a:ln>
            </p:spPr>
            <p:txBody>
              <a:bodyPr/>
              <a:lstStyle/>
              <a:p>
                <a:endParaRPr lang="en-US"/>
              </a:p>
            </p:txBody>
          </p:sp>
          <p:sp>
            <p:nvSpPr>
              <p:cNvPr id="13756" name="Freeform 210"/>
              <p:cNvSpPr>
                <a:spLocks/>
              </p:cNvSpPr>
              <p:nvPr/>
            </p:nvSpPr>
            <p:spPr bwMode="auto">
              <a:xfrm>
                <a:off x="1783" y="3890"/>
                <a:ext cx="6" cy="12"/>
              </a:xfrm>
              <a:custGeom>
                <a:avLst/>
                <a:gdLst>
                  <a:gd name="T0" fmla="*/ 0 w 6"/>
                  <a:gd name="T1" fmla="*/ 0 h 12"/>
                  <a:gd name="T2" fmla="*/ 0 w 6"/>
                  <a:gd name="T3" fmla="*/ 2 h 12"/>
                  <a:gd name="T4" fmla="*/ 2 w 6"/>
                  <a:gd name="T5" fmla="*/ 6 h 12"/>
                  <a:gd name="T6" fmla="*/ 4 w 6"/>
                  <a:gd name="T7" fmla="*/ 8 h 12"/>
                  <a:gd name="T8" fmla="*/ 4 w 6"/>
                  <a:gd name="T9" fmla="*/ 10 h 12"/>
                  <a:gd name="T10" fmla="*/ 6 w 6"/>
                  <a:gd name="T11" fmla="*/ 12 h 12"/>
                  <a:gd name="T12" fmla="*/ 6 w 6"/>
                  <a:gd name="T13" fmla="*/ 10 h 12"/>
                  <a:gd name="T14" fmla="*/ 6 w 6"/>
                  <a:gd name="T15" fmla="*/ 10 h 12"/>
                  <a:gd name="T16" fmla="*/ 2 w 6"/>
                  <a:gd name="T17" fmla="*/ 0 h 12"/>
                  <a:gd name="T18" fmla="*/ 0 w 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2"/>
                  <a:gd name="T32" fmla="*/ 6 w 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2">
                    <a:moveTo>
                      <a:pt x="0" y="0"/>
                    </a:moveTo>
                    <a:lnTo>
                      <a:pt x="0" y="2"/>
                    </a:lnTo>
                    <a:lnTo>
                      <a:pt x="2" y="6"/>
                    </a:lnTo>
                    <a:lnTo>
                      <a:pt x="4" y="8"/>
                    </a:lnTo>
                    <a:lnTo>
                      <a:pt x="4" y="10"/>
                    </a:lnTo>
                    <a:lnTo>
                      <a:pt x="6" y="12"/>
                    </a:lnTo>
                    <a:lnTo>
                      <a:pt x="6" y="1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757" name="Freeform 211"/>
              <p:cNvSpPr>
                <a:spLocks/>
              </p:cNvSpPr>
              <p:nvPr/>
            </p:nvSpPr>
            <p:spPr bwMode="auto">
              <a:xfrm>
                <a:off x="1789" y="3890"/>
                <a:ext cx="4" cy="6"/>
              </a:xfrm>
              <a:custGeom>
                <a:avLst/>
                <a:gdLst>
                  <a:gd name="T0" fmla="*/ 0 w 4"/>
                  <a:gd name="T1" fmla="*/ 0 h 6"/>
                  <a:gd name="T2" fmla="*/ 0 w 4"/>
                  <a:gd name="T3" fmla="*/ 0 h 6"/>
                  <a:gd name="T4" fmla="*/ 2 w 4"/>
                  <a:gd name="T5" fmla="*/ 6 h 6"/>
                  <a:gd name="T6" fmla="*/ 4 w 4"/>
                  <a:gd name="T7" fmla="*/ 6 h 6"/>
                  <a:gd name="T8" fmla="*/ 4 w 4"/>
                  <a:gd name="T9" fmla="*/ 6 h 6"/>
                  <a:gd name="T10" fmla="*/ 4 w 4"/>
                  <a:gd name="T11" fmla="*/ 4 h 6"/>
                  <a:gd name="T12" fmla="*/ 4 w 4"/>
                  <a:gd name="T13" fmla="*/ 2 h 6"/>
                  <a:gd name="T14" fmla="*/ 0 w 4"/>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0" y="0"/>
                    </a:moveTo>
                    <a:lnTo>
                      <a:pt x="0" y="0"/>
                    </a:lnTo>
                    <a:lnTo>
                      <a:pt x="2" y="6"/>
                    </a:lnTo>
                    <a:lnTo>
                      <a:pt x="4" y="6"/>
                    </a:lnTo>
                    <a:lnTo>
                      <a:pt x="4" y="4"/>
                    </a:lnTo>
                    <a:lnTo>
                      <a:pt x="4" y="2"/>
                    </a:lnTo>
                    <a:lnTo>
                      <a:pt x="0" y="0"/>
                    </a:lnTo>
                    <a:close/>
                  </a:path>
                </a:pathLst>
              </a:custGeom>
              <a:solidFill>
                <a:srgbClr val="0071B4">
                  <a:alpha val="34901"/>
                </a:srgbClr>
              </a:solidFill>
              <a:ln w="9525">
                <a:noFill/>
                <a:round/>
                <a:headEnd/>
                <a:tailEnd/>
              </a:ln>
            </p:spPr>
            <p:txBody>
              <a:bodyPr/>
              <a:lstStyle/>
              <a:p>
                <a:endParaRPr lang="en-US"/>
              </a:p>
            </p:txBody>
          </p:sp>
          <p:sp>
            <p:nvSpPr>
              <p:cNvPr id="13758" name="Freeform 212"/>
              <p:cNvSpPr>
                <a:spLocks/>
              </p:cNvSpPr>
              <p:nvPr/>
            </p:nvSpPr>
            <p:spPr bwMode="auto">
              <a:xfrm>
                <a:off x="1793" y="3945"/>
                <a:ext cx="6" cy="12"/>
              </a:xfrm>
              <a:custGeom>
                <a:avLst/>
                <a:gdLst>
                  <a:gd name="T0" fmla="*/ 4 w 6"/>
                  <a:gd name="T1" fmla="*/ 2 h 12"/>
                  <a:gd name="T2" fmla="*/ 0 w 6"/>
                  <a:gd name="T3" fmla="*/ 0 h 12"/>
                  <a:gd name="T4" fmla="*/ 0 w 6"/>
                  <a:gd name="T5" fmla="*/ 0 h 12"/>
                  <a:gd name="T6" fmla="*/ 0 w 6"/>
                  <a:gd name="T7" fmla="*/ 6 h 12"/>
                  <a:gd name="T8" fmla="*/ 2 w 6"/>
                  <a:gd name="T9" fmla="*/ 12 h 12"/>
                  <a:gd name="T10" fmla="*/ 4 w 6"/>
                  <a:gd name="T11" fmla="*/ 12 h 12"/>
                  <a:gd name="T12" fmla="*/ 4 w 6"/>
                  <a:gd name="T13" fmla="*/ 10 h 12"/>
                  <a:gd name="T14" fmla="*/ 6 w 6"/>
                  <a:gd name="T15" fmla="*/ 6 h 12"/>
                  <a:gd name="T16" fmla="*/ 4 w 6"/>
                  <a:gd name="T17" fmla="*/ 2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2"/>
                  <a:gd name="T29" fmla="*/ 6 w 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2">
                    <a:moveTo>
                      <a:pt x="4" y="2"/>
                    </a:moveTo>
                    <a:lnTo>
                      <a:pt x="0" y="0"/>
                    </a:lnTo>
                    <a:lnTo>
                      <a:pt x="0" y="6"/>
                    </a:lnTo>
                    <a:lnTo>
                      <a:pt x="2" y="12"/>
                    </a:lnTo>
                    <a:lnTo>
                      <a:pt x="4" y="12"/>
                    </a:lnTo>
                    <a:lnTo>
                      <a:pt x="4" y="10"/>
                    </a:lnTo>
                    <a:lnTo>
                      <a:pt x="6" y="6"/>
                    </a:lnTo>
                    <a:lnTo>
                      <a:pt x="4" y="2"/>
                    </a:lnTo>
                    <a:close/>
                  </a:path>
                </a:pathLst>
              </a:custGeom>
              <a:solidFill>
                <a:srgbClr val="0071B4">
                  <a:alpha val="34901"/>
                </a:srgbClr>
              </a:solidFill>
              <a:ln w="9525">
                <a:noFill/>
                <a:round/>
                <a:headEnd/>
                <a:tailEnd/>
              </a:ln>
            </p:spPr>
            <p:txBody>
              <a:bodyPr/>
              <a:lstStyle/>
              <a:p>
                <a:endParaRPr lang="en-US"/>
              </a:p>
            </p:txBody>
          </p:sp>
          <p:sp>
            <p:nvSpPr>
              <p:cNvPr id="13759" name="Freeform 213"/>
              <p:cNvSpPr>
                <a:spLocks/>
              </p:cNvSpPr>
              <p:nvPr/>
            </p:nvSpPr>
            <p:spPr bwMode="auto">
              <a:xfrm>
                <a:off x="1785" y="3882"/>
                <a:ext cx="6" cy="4"/>
              </a:xfrm>
              <a:custGeom>
                <a:avLst/>
                <a:gdLst>
                  <a:gd name="T0" fmla="*/ 2 w 6"/>
                  <a:gd name="T1" fmla="*/ 2 h 4"/>
                  <a:gd name="T2" fmla="*/ 0 w 6"/>
                  <a:gd name="T3" fmla="*/ 4 h 4"/>
                  <a:gd name="T4" fmla="*/ 2 w 6"/>
                  <a:gd name="T5" fmla="*/ 4 h 4"/>
                  <a:gd name="T6" fmla="*/ 4 w 6"/>
                  <a:gd name="T7" fmla="*/ 4 h 4"/>
                  <a:gd name="T8" fmla="*/ 6 w 6"/>
                  <a:gd name="T9" fmla="*/ 2 h 4"/>
                  <a:gd name="T10" fmla="*/ 6 w 6"/>
                  <a:gd name="T11" fmla="*/ 0 h 4"/>
                  <a:gd name="T12" fmla="*/ 4 w 6"/>
                  <a:gd name="T13" fmla="*/ 0 h 4"/>
                  <a:gd name="T14" fmla="*/ 2 w 6"/>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2" y="2"/>
                    </a:moveTo>
                    <a:lnTo>
                      <a:pt x="0" y="4"/>
                    </a:lnTo>
                    <a:lnTo>
                      <a:pt x="2" y="4"/>
                    </a:lnTo>
                    <a:lnTo>
                      <a:pt x="4" y="4"/>
                    </a:lnTo>
                    <a:lnTo>
                      <a:pt x="6" y="2"/>
                    </a:lnTo>
                    <a:lnTo>
                      <a:pt x="6" y="0"/>
                    </a:lnTo>
                    <a:lnTo>
                      <a:pt x="4" y="0"/>
                    </a:lnTo>
                    <a:lnTo>
                      <a:pt x="2" y="2"/>
                    </a:lnTo>
                    <a:close/>
                  </a:path>
                </a:pathLst>
              </a:custGeom>
              <a:solidFill>
                <a:srgbClr val="0071B4">
                  <a:alpha val="34901"/>
                </a:srgbClr>
              </a:solidFill>
              <a:ln w="9525">
                <a:noFill/>
                <a:round/>
                <a:headEnd/>
                <a:tailEnd/>
              </a:ln>
            </p:spPr>
            <p:txBody>
              <a:bodyPr/>
              <a:lstStyle/>
              <a:p>
                <a:endParaRPr lang="en-US"/>
              </a:p>
            </p:txBody>
          </p:sp>
          <p:sp>
            <p:nvSpPr>
              <p:cNvPr id="13760" name="Freeform 214"/>
              <p:cNvSpPr>
                <a:spLocks/>
              </p:cNvSpPr>
              <p:nvPr/>
            </p:nvSpPr>
            <p:spPr bwMode="auto">
              <a:xfrm>
                <a:off x="1787" y="3904"/>
                <a:ext cx="12" cy="28"/>
              </a:xfrm>
              <a:custGeom>
                <a:avLst/>
                <a:gdLst>
                  <a:gd name="T0" fmla="*/ 12 w 12"/>
                  <a:gd name="T1" fmla="*/ 26 h 28"/>
                  <a:gd name="T2" fmla="*/ 10 w 12"/>
                  <a:gd name="T3" fmla="*/ 2 h 28"/>
                  <a:gd name="T4" fmla="*/ 8 w 12"/>
                  <a:gd name="T5" fmla="*/ 0 h 28"/>
                  <a:gd name="T6" fmla="*/ 6 w 12"/>
                  <a:gd name="T7" fmla="*/ 0 h 28"/>
                  <a:gd name="T8" fmla="*/ 4 w 12"/>
                  <a:gd name="T9" fmla="*/ 0 h 28"/>
                  <a:gd name="T10" fmla="*/ 4 w 12"/>
                  <a:gd name="T11" fmla="*/ 2 h 28"/>
                  <a:gd name="T12" fmla="*/ 4 w 12"/>
                  <a:gd name="T13" fmla="*/ 4 h 28"/>
                  <a:gd name="T14" fmla="*/ 4 w 12"/>
                  <a:gd name="T15" fmla="*/ 6 h 28"/>
                  <a:gd name="T16" fmla="*/ 4 w 12"/>
                  <a:gd name="T17" fmla="*/ 6 h 28"/>
                  <a:gd name="T18" fmla="*/ 2 w 12"/>
                  <a:gd name="T19" fmla="*/ 8 h 28"/>
                  <a:gd name="T20" fmla="*/ 0 w 12"/>
                  <a:gd name="T21" fmla="*/ 8 h 28"/>
                  <a:gd name="T22" fmla="*/ 2 w 12"/>
                  <a:gd name="T23" fmla="*/ 10 h 28"/>
                  <a:gd name="T24" fmla="*/ 4 w 12"/>
                  <a:gd name="T25" fmla="*/ 10 h 28"/>
                  <a:gd name="T26" fmla="*/ 4 w 12"/>
                  <a:gd name="T27" fmla="*/ 14 h 28"/>
                  <a:gd name="T28" fmla="*/ 2 w 12"/>
                  <a:gd name="T29" fmla="*/ 12 h 28"/>
                  <a:gd name="T30" fmla="*/ 0 w 12"/>
                  <a:gd name="T31" fmla="*/ 12 h 28"/>
                  <a:gd name="T32" fmla="*/ 0 w 12"/>
                  <a:gd name="T33" fmla="*/ 12 h 28"/>
                  <a:gd name="T34" fmla="*/ 2 w 12"/>
                  <a:gd name="T35" fmla="*/ 16 h 28"/>
                  <a:gd name="T36" fmla="*/ 6 w 12"/>
                  <a:gd name="T37" fmla="*/ 18 h 28"/>
                  <a:gd name="T38" fmla="*/ 6 w 12"/>
                  <a:gd name="T39" fmla="*/ 18 h 28"/>
                  <a:gd name="T40" fmla="*/ 6 w 12"/>
                  <a:gd name="T41" fmla="*/ 20 h 28"/>
                  <a:gd name="T42" fmla="*/ 6 w 12"/>
                  <a:gd name="T43" fmla="*/ 26 h 28"/>
                  <a:gd name="T44" fmla="*/ 8 w 12"/>
                  <a:gd name="T45" fmla="*/ 28 h 28"/>
                  <a:gd name="T46" fmla="*/ 10 w 12"/>
                  <a:gd name="T47" fmla="*/ 28 h 28"/>
                  <a:gd name="T48" fmla="*/ 12 w 12"/>
                  <a:gd name="T49" fmla="*/ 26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
                  <a:gd name="T76" fmla="*/ 0 h 28"/>
                  <a:gd name="T77" fmla="*/ 12 w 1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 h="28">
                    <a:moveTo>
                      <a:pt x="12" y="26"/>
                    </a:moveTo>
                    <a:lnTo>
                      <a:pt x="10" y="2"/>
                    </a:lnTo>
                    <a:lnTo>
                      <a:pt x="8" y="0"/>
                    </a:lnTo>
                    <a:lnTo>
                      <a:pt x="6" y="0"/>
                    </a:lnTo>
                    <a:lnTo>
                      <a:pt x="4" y="0"/>
                    </a:lnTo>
                    <a:lnTo>
                      <a:pt x="4" y="2"/>
                    </a:lnTo>
                    <a:lnTo>
                      <a:pt x="4" y="4"/>
                    </a:lnTo>
                    <a:lnTo>
                      <a:pt x="4" y="6"/>
                    </a:lnTo>
                    <a:lnTo>
                      <a:pt x="2" y="8"/>
                    </a:lnTo>
                    <a:lnTo>
                      <a:pt x="0" y="8"/>
                    </a:lnTo>
                    <a:lnTo>
                      <a:pt x="2" y="10"/>
                    </a:lnTo>
                    <a:lnTo>
                      <a:pt x="4" y="10"/>
                    </a:lnTo>
                    <a:lnTo>
                      <a:pt x="4" y="14"/>
                    </a:lnTo>
                    <a:lnTo>
                      <a:pt x="2" y="12"/>
                    </a:lnTo>
                    <a:lnTo>
                      <a:pt x="0" y="12"/>
                    </a:lnTo>
                    <a:lnTo>
                      <a:pt x="2" y="16"/>
                    </a:lnTo>
                    <a:lnTo>
                      <a:pt x="6" y="18"/>
                    </a:lnTo>
                    <a:lnTo>
                      <a:pt x="6" y="20"/>
                    </a:lnTo>
                    <a:lnTo>
                      <a:pt x="6" y="26"/>
                    </a:lnTo>
                    <a:lnTo>
                      <a:pt x="8" y="28"/>
                    </a:lnTo>
                    <a:lnTo>
                      <a:pt x="10" y="28"/>
                    </a:lnTo>
                    <a:lnTo>
                      <a:pt x="12" y="26"/>
                    </a:lnTo>
                    <a:close/>
                  </a:path>
                </a:pathLst>
              </a:custGeom>
              <a:solidFill>
                <a:srgbClr val="0071B4">
                  <a:alpha val="34901"/>
                </a:srgbClr>
              </a:solidFill>
              <a:ln w="9525">
                <a:noFill/>
                <a:round/>
                <a:headEnd/>
                <a:tailEnd/>
              </a:ln>
            </p:spPr>
            <p:txBody>
              <a:bodyPr/>
              <a:lstStyle/>
              <a:p>
                <a:endParaRPr lang="en-US"/>
              </a:p>
            </p:txBody>
          </p:sp>
          <p:sp>
            <p:nvSpPr>
              <p:cNvPr id="13761" name="Freeform 215"/>
              <p:cNvSpPr>
                <a:spLocks/>
              </p:cNvSpPr>
              <p:nvPr/>
            </p:nvSpPr>
            <p:spPr bwMode="auto">
              <a:xfrm>
                <a:off x="1783" y="3898"/>
                <a:ext cx="4" cy="6"/>
              </a:xfrm>
              <a:custGeom>
                <a:avLst/>
                <a:gdLst>
                  <a:gd name="T0" fmla="*/ 0 w 4"/>
                  <a:gd name="T1" fmla="*/ 4 h 6"/>
                  <a:gd name="T2" fmla="*/ 0 w 4"/>
                  <a:gd name="T3" fmla="*/ 6 h 6"/>
                  <a:gd name="T4" fmla="*/ 2 w 4"/>
                  <a:gd name="T5" fmla="*/ 6 h 6"/>
                  <a:gd name="T6" fmla="*/ 2 w 4"/>
                  <a:gd name="T7" fmla="*/ 6 h 6"/>
                  <a:gd name="T8" fmla="*/ 4 w 4"/>
                  <a:gd name="T9" fmla="*/ 4 h 6"/>
                  <a:gd name="T10" fmla="*/ 2 w 4"/>
                  <a:gd name="T11" fmla="*/ 2 h 6"/>
                  <a:gd name="T12" fmla="*/ 2 w 4"/>
                  <a:gd name="T13" fmla="*/ 0 h 6"/>
                  <a:gd name="T14" fmla="*/ 0 w 4"/>
                  <a:gd name="T15" fmla="*/ 2 h 6"/>
                  <a:gd name="T16" fmla="*/ 0 w 4"/>
                  <a:gd name="T17" fmla="*/ 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0" y="4"/>
                    </a:moveTo>
                    <a:lnTo>
                      <a:pt x="0" y="6"/>
                    </a:lnTo>
                    <a:lnTo>
                      <a:pt x="2" y="6"/>
                    </a:lnTo>
                    <a:lnTo>
                      <a:pt x="4" y="4"/>
                    </a:lnTo>
                    <a:lnTo>
                      <a:pt x="2" y="2"/>
                    </a:lnTo>
                    <a:lnTo>
                      <a:pt x="2" y="0"/>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3762" name="Freeform 216"/>
              <p:cNvSpPr>
                <a:spLocks/>
              </p:cNvSpPr>
              <p:nvPr/>
            </p:nvSpPr>
            <p:spPr bwMode="auto">
              <a:xfrm>
                <a:off x="1791" y="3957"/>
                <a:ext cx="6" cy="6"/>
              </a:xfrm>
              <a:custGeom>
                <a:avLst/>
                <a:gdLst>
                  <a:gd name="T0" fmla="*/ 4 w 6"/>
                  <a:gd name="T1" fmla="*/ 0 h 6"/>
                  <a:gd name="T2" fmla="*/ 4 w 6"/>
                  <a:gd name="T3" fmla="*/ 0 h 6"/>
                  <a:gd name="T4" fmla="*/ 2 w 6"/>
                  <a:gd name="T5" fmla="*/ 4 h 6"/>
                  <a:gd name="T6" fmla="*/ 0 w 6"/>
                  <a:gd name="T7" fmla="*/ 6 h 6"/>
                  <a:gd name="T8" fmla="*/ 2 w 6"/>
                  <a:gd name="T9" fmla="*/ 4 h 6"/>
                  <a:gd name="T10" fmla="*/ 2 w 6"/>
                  <a:gd name="T11" fmla="*/ 6 h 6"/>
                  <a:gd name="T12" fmla="*/ 6 w 6"/>
                  <a:gd name="T13" fmla="*/ 4 h 6"/>
                  <a:gd name="T14" fmla="*/ 4 w 6"/>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4" y="0"/>
                    </a:moveTo>
                    <a:lnTo>
                      <a:pt x="4" y="0"/>
                    </a:lnTo>
                    <a:lnTo>
                      <a:pt x="2" y="4"/>
                    </a:lnTo>
                    <a:lnTo>
                      <a:pt x="0" y="6"/>
                    </a:lnTo>
                    <a:lnTo>
                      <a:pt x="2" y="4"/>
                    </a:lnTo>
                    <a:lnTo>
                      <a:pt x="2" y="6"/>
                    </a:lnTo>
                    <a:lnTo>
                      <a:pt x="6" y="4"/>
                    </a:lnTo>
                    <a:lnTo>
                      <a:pt x="4" y="0"/>
                    </a:lnTo>
                    <a:close/>
                  </a:path>
                </a:pathLst>
              </a:custGeom>
              <a:solidFill>
                <a:srgbClr val="0071B4">
                  <a:alpha val="34901"/>
                </a:srgbClr>
              </a:solidFill>
              <a:ln w="9525">
                <a:noFill/>
                <a:round/>
                <a:headEnd/>
                <a:tailEnd/>
              </a:ln>
            </p:spPr>
            <p:txBody>
              <a:bodyPr/>
              <a:lstStyle/>
              <a:p>
                <a:endParaRPr lang="en-US"/>
              </a:p>
            </p:txBody>
          </p:sp>
          <p:sp>
            <p:nvSpPr>
              <p:cNvPr id="13763" name="Freeform 217"/>
              <p:cNvSpPr>
                <a:spLocks/>
              </p:cNvSpPr>
              <p:nvPr/>
            </p:nvSpPr>
            <p:spPr bwMode="auto">
              <a:xfrm>
                <a:off x="1793" y="3969"/>
                <a:ext cx="4" cy="8"/>
              </a:xfrm>
              <a:custGeom>
                <a:avLst/>
                <a:gdLst>
                  <a:gd name="T0" fmla="*/ 4 w 4"/>
                  <a:gd name="T1" fmla="*/ 6 h 8"/>
                  <a:gd name="T2" fmla="*/ 4 w 4"/>
                  <a:gd name="T3" fmla="*/ 2 h 8"/>
                  <a:gd name="T4" fmla="*/ 2 w 4"/>
                  <a:gd name="T5" fmla="*/ 0 h 8"/>
                  <a:gd name="T6" fmla="*/ 2 w 4"/>
                  <a:gd name="T7" fmla="*/ 0 h 8"/>
                  <a:gd name="T8" fmla="*/ 2 w 4"/>
                  <a:gd name="T9" fmla="*/ 0 h 8"/>
                  <a:gd name="T10" fmla="*/ 2 w 4"/>
                  <a:gd name="T11" fmla="*/ 2 h 8"/>
                  <a:gd name="T12" fmla="*/ 0 w 4"/>
                  <a:gd name="T13" fmla="*/ 4 h 8"/>
                  <a:gd name="T14" fmla="*/ 0 w 4"/>
                  <a:gd name="T15" fmla="*/ 8 h 8"/>
                  <a:gd name="T16" fmla="*/ 2 w 4"/>
                  <a:gd name="T17" fmla="*/ 8 h 8"/>
                  <a:gd name="T18" fmla="*/ 2 w 4"/>
                  <a:gd name="T19" fmla="*/ 8 h 8"/>
                  <a:gd name="T20" fmla="*/ 4 w 4"/>
                  <a:gd name="T21" fmla="*/ 6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8"/>
                  <a:gd name="T35" fmla="*/ 4 w 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8">
                    <a:moveTo>
                      <a:pt x="4" y="6"/>
                    </a:moveTo>
                    <a:lnTo>
                      <a:pt x="4" y="2"/>
                    </a:lnTo>
                    <a:lnTo>
                      <a:pt x="2" y="0"/>
                    </a:lnTo>
                    <a:lnTo>
                      <a:pt x="2" y="2"/>
                    </a:lnTo>
                    <a:lnTo>
                      <a:pt x="0" y="4"/>
                    </a:lnTo>
                    <a:lnTo>
                      <a:pt x="0" y="8"/>
                    </a:lnTo>
                    <a:lnTo>
                      <a:pt x="2" y="8"/>
                    </a:lnTo>
                    <a:lnTo>
                      <a:pt x="4" y="6"/>
                    </a:lnTo>
                    <a:close/>
                  </a:path>
                </a:pathLst>
              </a:custGeom>
              <a:solidFill>
                <a:srgbClr val="0071B4">
                  <a:alpha val="34901"/>
                </a:srgbClr>
              </a:solidFill>
              <a:ln w="9525">
                <a:noFill/>
                <a:round/>
                <a:headEnd/>
                <a:tailEnd/>
              </a:ln>
            </p:spPr>
            <p:txBody>
              <a:bodyPr/>
              <a:lstStyle/>
              <a:p>
                <a:endParaRPr lang="en-US"/>
              </a:p>
            </p:txBody>
          </p:sp>
          <p:sp>
            <p:nvSpPr>
              <p:cNvPr id="13764" name="Freeform 218"/>
              <p:cNvSpPr>
                <a:spLocks/>
              </p:cNvSpPr>
              <p:nvPr/>
            </p:nvSpPr>
            <p:spPr bwMode="auto">
              <a:xfrm>
                <a:off x="1785" y="3934"/>
                <a:ext cx="8" cy="7"/>
              </a:xfrm>
              <a:custGeom>
                <a:avLst/>
                <a:gdLst>
                  <a:gd name="T0" fmla="*/ 6 w 8"/>
                  <a:gd name="T1" fmla="*/ 5 h 7"/>
                  <a:gd name="T2" fmla="*/ 8 w 8"/>
                  <a:gd name="T3" fmla="*/ 2 h 7"/>
                  <a:gd name="T4" fmla="*/ 6 w 8"/>
                  <a:gd name="T5" fmla="*/ 0 h 7"/>
                  <a:gd name="T6" fmla="*/ 4 w 8"/>
                  <a:gd name="T7" fmla="*/ 2 h 7"/>
                  <a:gd name="T8" fmla="*/ 2 w 8"/>
                  <a:gd name="T9" fmla="*/ 2 h 7"/>
                  <a:gd name="T10" fmla="*/ 0 w 8"/>
                  <a:gd name="T11" fmla="*/ 2 h 7"/>
                  <a:gd name="T12" fmla="*/ 0 w 8"/>
                  <a:gd name="T13" fmla="*/ 3 h 7"/>
                  <a:gd name="T14" fmla="*/ 0 w 8"/>
                  <a:gd name="T15" fmla="*/ 3 h 7"/>
                  <a:gd name="T16" fmla="*/ 0 w 8"/>
                  <a:gd name="T17" fmla="*/ 5 h 7"/>
                  <a:gd name="T18" fmla="*/ 2 w 8"/>
                  <a:gd name="T19" fmla="*/ 5 h 7"/>
                  <a:gd name="T20" fmla="*/ 4 w 8"/>
                  <a:gd name="T21" fmla="*/ 5 h 7"/>
                  <a:gd name="T22" fmla="*/ 6 w 8"/>
                  <a:gd name="T23" fmla="*/ 7 h 7"/>
                  <a:gd name="T24" fmla="*/ 6 w 8"/>
                  <a:gd name="T25" fmla="*/ 5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6" y="5"/>
                    </a:moveTo>
                    <a:lnTo>
                      <a:pt x="8" y="2"/>
                    </a:lnTo>
                    <a:lnTo>
                      <a:pt x="6" y="0"/>
                    </a:lnTo>
                    <a:lnTo>
                      <a:pt x="4" y="2"/>
                    </a:lnTo>
                    <a:lnTo>
                      <a:pt x="2" y="2"/>
                    </a:lnTo>
                    <a:lnTo>
                      <a:pt x="0" y="2"/>
                    </a:lnTo>
                    <a:lnTo>
                      <a:pt x="0" y="3"/>
                    </a:lnTo>
                    <a:lnTo>
                      <a:pt x="0" y="5"/>
                    </a:lnTo>
                    <a:lnTo>
                      <a:pt x="2" y="5"/>
                    </a:lnTo>
                    <a:lnTo>
                      <a:pt x="4" y="5"/>
                    </a:lnTo>
                    <a:lnTo>
                      <a:pt x="6" y="7"/>
                    </a:lnTo>
                    <a:lnTo>
                      <a:pt x="6" y="5"/>
                    </a:lnTo>
                    <a:close/>
                  </a:path>
                </a:pathLst>
              </a:custGeom>
              <a:solidFill>
                <a:srgbClr val="0071B4">
                  <a:alpha val="34901"/>
                </a:srgbClr>
              </a:solidFill>
              <a:ln w="9525">
                <a:noFill/>
                <a:round/>
                <a:headEnd/>
                <a:tailEnd/>
              </a:ln>
            </p:spPr>
            <p:txBody>
              <a:bodyPr/>
              <a:lstStyle/>
              <a:p>
                <a:endParaRPr lang="en-US"/>
              </a:p>
            </p:txBody>
          </p:sp>
          <p:sp>
            <p:nvSpPr>
              <p:cNvPr id="13765" name="Freeform 219"/>
              <p:cNvSpPr>
                <a:spLocks/>
              </p:cNvSpPr>
              <p:nvPr/>
            </p:nvSpPr>
            <p:spPr bwMode="auto">
              <a:xfrm>
                <a:off x="1791" y="3969"/>
                <a:ext cx="2" cy="10"/>
              </a:xfrm>
              <a:custGeom>
                <a:avLst/>
                <a:gdLst>
                  <a:gd name="T0" fmla="*/ 0 w 2"/>
                  <a:gd name="T1" fmla="*/ 2 h 10"/>
                  <a:gd name="T2" fmla="*/ 0 w 2"/>
                  <a:gd name="T3" fmla="*/ 2 h 10"/>
                  <a:gd name="T4" fmla="*/ 0 w 2"/>
                  <a:gd name="T5" fmla="*/ 10 h 10"/>
                  <a:gd name="T6" fmla="*/ 2 w 2"/>
                  <a:gd name="T7" fmla="*/ 10 h 10"/>
                  <a:gd name="T8" fmla="*/ 2 w 2"/>
                  <a:gd name="T9" fmla="*/ 10 h 10"/>
                  <a:gd name="T10" fmla="*/ 2 w 2"/>
                  <a:gd name="T11" fmla="*/ 0 h 10"/>
                  <a:gd name="T12" fmla="*/ 2 w 2"/>
                  <a:gd name="T13" fmla="*/ 0 h 10"/>
                  <a:gd name="T14" fmla="*/ 0 w 2"/>
                  <a:gd name="T15" fmla="*/ 2 h 10"/>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10"/>
                  <a:gd name="T26" fmla="*/ 2 w 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10">
                    <a:moveTo>
                      <a:pt x="0" y="2"/>
                    </a:moveTo>
                    <a:lnTo>
                      <a:pt x="0" y="2"/>
                    </a:lnTo>
                    <a:lnTo>
                      <a:pt x="0" y="10"/>
                    </a:lnTo>
                    <a:lnTo>
                      <a:pt x="2" y="1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3766" name="Freeform 220"/>
              <p:cNvSpPr>
                <a:spLocks/>
              </p:cNvSpPr>
              <p:nvPr/>
            </p:nvSpPr>
            <p:spPr bwMode="auto">
              <a:xfrm>
                <a:off x="1795" y="3993"/>
                <a:ext cx="22" cy="14"/>
              </a:xfrm>
              <a:custGeom>
                <a:avLst/>
                <a:gdLst>
                  <a:gd name="T0" fmla="*/ 16 w 22"/>
                  <a:gd name="T1" fmla="*/ 14 h 14"/>
                  <a:gd name="T2" fmla="*/ 20 w 22"/>
                  <a:gd name="T3" fmla="*/ 14 h 14"/>
                  <a:gd name="T4" fmla="*/ 22 w 22"/>
                  <a:gd name="T5" fmla="*/ 14 h 14"/>
                  <a:gd name="T6" fmla="*/ 22 w 22"/>
                  <a:gd name="T7" fmla="*/ 14 h 14"/>
                  <a:gd name="T8" fmla="*/ 20 w 22"/>
                  <a:gd name="T9" fmla="*/ 12 h 14"/>
                  <a:gd name="T10" fmla="*/ 18 w 22"/>
                  <a:gd name="T11" fmla="*/ 10 h 14"/>
                  <a:gd name="T12" fmla="*/ 18 w 22"/>
                  <a:gd name="T13" fmla="*/ 10 h 14"/>
                  <a:gd name="T14" fmla="*/ 16 w 22"/>
                  <a:gd name="T15" fmla="*/ 10 h 14"/>
                  <a:gd name="T16" fmla="*/ 16 w 22"/>
                  <a:gd name="T17" fmla="*/ 10 h 14"/>
                  <a:gd name="T18" fmla="*/ 16 w 22"/>
                  <a:gd name="T19" fmla="*/ 10 h 14"/>
                  <a:gd name="T20" fmla="*/ 4 w 22"/>
                  <a:gd name="T21" fmla="*/ 4 h 14"/>
                  <a:gd name="T22" fmla="*/ 0 w 22"/>
                  <a:gd name="T23" fmla="*/ 0 h 14"/>
                  <a:gd name="T24" fmla="*/ 0 w 22"/>
                  <a:gd name="T25" fmla="*/ 0 h 14"/>
                  <a:gd name="T26" fmla="*/ 2 w 22"/>
                  <a:gd name="T27" fmla="*/ 6 h 14"/>
                  <a:gd name="T28" fmla="*/ 12 w 22"/>
                  <a:gd name="T29" fmla="*/ 10 h 14"/>
                  <a:gd name="T30" fmla="*/ 12 w 22"/>
                  <a:gd name="T31" fmla="*/ 10 h 14"/>
                  <a:gd name="T32" fmla="*/ 12 w 22"/>
                  <a:gd name="T33" fmla="*/ 10 h 14"/>
                  <a:gd name="T34" fmla="*/ 12 w 22"/>
                  <a:gd name="T35" fmla="*/ 8 h 14"/>
                  <a:gd name="T36" fmla="*/ 16 w 22"/>
                  <a:gd name="T37" fmla="*/ 1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14"/>
                  <a:gd name="T59" fmla="*/ 22 w 22"/>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14">
                    <a:moveTo>
                      <a:pt x="16" y="14"/>
                    </a:moveTo>
                    <a:lnTo>
                      <a:pt x="20" y="14"/>
                    </a:lnTo>
                    <a:lnTo>
                      <a:pt x="22" y="14"/>
                    </a:lnTo>
                    <a:lnTo>
                      <a:pt x="20" y="12"/>
                    </a:lnTo>
                    <a:lnTo>
                      <a:pt x="18" y="10"/>
                    </a:lnTo>
                    <a:lnTo>
                      <a:pt x="16" y="10"/>
                    </a:lnTo>
                    <a:lnTo>
                      <a:pt x="4" y="4"/>
                    </a:lnTo>
                    <a:lnTo>
                      <a:pt x="0" y="0"/>
                    </a:lnTo>
                    <a:lnTo>
                      <a:pt x="2" y="6"/>
                    </a:lnTo>
                    <a:lnTo>
                      <a:pt x="12" y="10"/>
                    </a:lnTo>
                    <a:lnTo>
                      <a:pt x="12" y="8"/>
                    </a:lnTo>
                    <a:lnTo>
                      <a:pt x="16" y="14"/>
                    </a:lnTo>
                    <a:close/>
                  </a:path>
                </a:pathLst>
              </a:custGeom>
              <a:solidFill>
                <a:srgbClr val="0071B4">
                  <a:alpha val="34901"/>
                </a:srgbClr>
              </a:solidFill>
              <a:ln w="9525">
                <a:noFill/>
                <a:round/>
                <a:headEnd/>
                <a:tailEnd/>
              </a:ln>
            </p:spPr>
            <p:txBody>
              <a:bodyPr/>
              <a:lstStyle/>
              <a:p>
                <a:endParaRPr lang="en-US"/>
              </a:p>
            </p:txBody>
          </p:sp>
          <p:sp>
            <p:nvSpPr>
              <p:cNvPr id="13767" name="Freeform 221"/>
              <p:cNvSpPr>
                <a:spLocks/>
              </p:cNvSpPr>
              <p:nvPr/>
            </p:nvSpPr>
            <p:spPr bwMode="auto">
              <a:xfrm>
                <a:off x="1791" y="3898"/>
                <a:ext cx="6" cy="4"/>
              </a:xfrm>
              <a:custGeom>
                <a:avLst/>
                <a:gdLst>
                  <a:gd name="T0" fmla="*/ 4 w 6"/>
                  <a:gd name="T1" fmla="*/ 0 h 4"/>
                  <a:gd name="T2" fmla="*/ 0 w 6"/>
                  <a:gd name="T3" fmla="*/ 0 h 4"/>
                  <a:gd name="T4" fmla="*/ 0 w 6"/>
                  <a:gd name="T5" fmla="*/ 0 h 4"/>
                  <a:gd name="T6" fmla="*/ 0 w 6"/>
                  <a:gd name="T7" fmla="*/ 0 h 4"/>
                  <a:gd name="T8" fmla="*/ 2 w 6"/>
                  <a:gd name="T9" fmla="*/ 2 h 4"/>
                  <a:gd name="T10" fmla="*/ 6 w 6"/>
                  <a:gd name="T11" fmla="*/ 4 h 4"/>
                  <a:gd name="T12" fmla="*/ 6 w 6"/>
                  <a:gd name="T13" fmla="*/ 4 h 4"/>
                  <a:gd name="T14" fmla="*/ 4 w 6"/>
                  <a:gd name="T15" fmla="*/ 2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0" y="0"/>
                    </a:lnTo>
                    <a:lnTo>
                      <a:pt x="2" y="2"/>
                    </a:lnTo>
                    <a:lnTo>
                      <a:pt x="6"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3768" name="Freeform 222"/>
              <p:cNvSpPr>
                <a:spLocks/>
              </p:cNvSpPr>
              <p:nvPr/>
            </p:nvSpPr>
            <p:spPr bwMode="auto">
              <a:xfrm>
                <a:off x="1783" y="3924"/>
                <a:ext cx="4" cy="4"/>
              </a:xfrm>
              <a:custGeom>
                <a:avLst/>
                <a:gdLst>
                  <a:gd name="T0" fmla="*/ 4 w 4"/>
                  <a:gd name="T1" fmla="*/ 4 h 4"/>
                  <a:gd name="T2" fmla="*/ 2 w 4"/>
                  <a:gd name="T3" fmla="*/ 0 h 4"/>
                  <a:gd name="T4" fmla="*/ 0 w 4"/>
                  <a:gd name="T5" fmla="*/ 0 h 4"/>
                  <a:gd name="T6" fmla="*/ 0 w 4"/>
                  <a:gd name="T7" fmla="*/ 0 h 4"/>
                  <a:gd name="T8" fmla="*/ 0 w 4"/>
                  <a:gd name="T9" fmla="*/ 2 h 4"/>
                  <a:gd name="T10" fmla="*/ 0 w 4"/>
                  <a:gd name="T11" fmla="*/ 2 h 4"/>
                  <a:gd name="T12" fmla="*/ 2 w 4"/>
                  <a:gd name="T13" fmla="*/ 4 h 4"/>
                  <a:gd name="T14" fmla="*/ 4 w 4"/>
                  <a:gd name="T15" fmla="*/ 4 h 4"/>
                  <a:gd name="T16" fmla="*/ 4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4"/>
                    </a:moveTo>
                    <a:lnTo>
                      <a:pt x="2" y="0"/>
                    </a:lnTo>
                    <a:lnTo>
                      <a:pt x="0" y="0"/>
                    </a:lnTo>
                    <a:lnTo>
                      <a:pt x="0" y="2"/>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3769" name="Freeform 223"/>
              <p:cNvSpPr>
                <a:spLocks/>
              </p:cNvSpPr>
              <p:nvPr/>
            </p:nvSpPr>
            <p:spPr bwMode="auto">
              <a:xfrm>
                <a:off x="1693" y="3018"/>
                <a:ext cx="2" cy="6"/>
              </a:xfrm>
              <a:custGeom>
                <a:avLst/>
                <a:gdLst>
                  <a:gd name="T0" fmla="*/ 2 w 2"/>
                  <a:gd name="T1" fmla="*/ 0 h 6"/>
                  <a:gd name="T2" fmla="*/ 2 w 2"/>
                  <a:gd name="T3" fmla="*/ 0 h 6"/>
                  <a:gd name="T4" fmla="*/ 0 w 2"/>
                  <a:gd name="T5" fmla="*/ 2 h 6"/>
                  <a:gd name="T6" fmla="*/ 0 w 2"/>
                  <a:gd name="T7" fmla="*/ 4 h 6"/>
                  <a:gd name="T8" fmla="*/ 2 w 2"/>
                  <a:gd name="T9" fmla="*/ 6 h 6"/>
                  <a:gd name="T10" fmla="*/ 2 w 2"/>
                  <a:gd name="T11" fmla="*/ 0 h 6"/>
                  <a:gd name="T12" fmla="*/ 2 w 2"/>
                  <a:gd name="T13" fmla="*/ 0 h 6"/>
                  <a:gd name="T14" fmla="*/ 2 w 2"/>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6"/>
                  <a:gd name="T26" fmla="*/ 2 w 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6">
                    <a:moveTo>
                      <a:pt x="2" y="0"/>
                    </a:moveTo>
                    <a:lnTo>
                      <a:pt x="2" y="0"/>
                    </a:lnTo>
                    <a:lnTo>
                      <a:pt x="0" y="2"/>
                    </a:lnTo>
                    <a:lnTo>
                      <a:pt x="0" y="4"/>
                    </a:lnTo>
                    <a:lnTo>
                      <a:pt x="2" y="6"/>
                    </a:lnTo>
                    <a:lnTo>
                      <a:pt x="2" y="0"/>
                    </a:lnTo>
                    <a:close/>
                  </a:path>
                </a:pathLst>
              </a:custGeom>
              <a:solidFill>
                <a:srgbClr val="0071B4">
                  <a:alpha val="34901"/>
                </a:srgbClr>
              </a:solidFill>
              <a:ln w="9525">
                <a:noFill/>
                <a:round/>
                <a:headEnd/>
                <a:tailEnd/>
              </a:ln>
            </p:spPr>
            <p:txBody>
              <a:bodyPr/>
              <a:lstStyle/>
              <a:p>
                <a:endParaRPr lang="en-US"/>
              </a:p>
            </p:txBody>
          </p:sp>
          <p:sp>
            <p:nvSpPr>
              <p:cNvPr id="13770" name="Freeform 224"/>
              <p:cNvSpPr>
                <a:spLocks/>
              </p:cNvSpPr>
              <p:nvPr/>
            </p:nvSpPr>
            <p:spPr bwMode="auto">
              <a:xfrm>
                <a:off x="1307" y="3515"/>
                <a:ext cx="2" cy="2"/>
              </a:xfrm>
              <a:custGeom>
                <a:avLst/>
                <a:gdLst>
                  <a:gd name="T0" fmla="*/ 0 w 2"/>
                  <a:gd name="T1" fmla="*/ 0 h 2"/>
                  <a:gd name="T2" fmla="*/ 0 w 2"/>
                  <a:gd name="T3" fmla="*/ 2 h 2"/>
                  <a:gd name="T4" fmla="*/ 0 w 2"/>
                  <a:gd name="T5" fmla="*/ 2 h 2"/>
                  <a:gd name="T6" fmla="*/ 2 w 2"/>
                  <a:gd name="T7" fmla="*/ 2 h 2"/>
                  <a:gd name="T8" fmla="*/ 2 w 2"/>
                  <a:gd name="T9" fmla="*/ 2 h 2"/>
                  <a:gd name="T10" fmla="*/ 2 w 2"/>
                  <a:gd name="T11" fmla="*/ 2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3771" name="Freeform 225"/>
              <p:cNvSpPr>
                <a:spLocks/>
              </p:cNvSpPr>
              <p:nvPr/>
            </p:nvSpPr>
            <p:spPr bwMode="auto">
              <a:xfrm>
                <a:off x="1805" y="3985"/>
                <a:ext cx="4" cy="6"/>
              </a:xfrm>
              <a:custGeom>
                <a:avLst/>
                <a:gdLst>
                  <a:gd name="T0" fmla="*/ 0 w 4"/>
                  <a:gd name="T1" fmla="*/ 6 h 6"/>
                  <a:gd name="T2" fmla="*/ 2 w 4"/>
                  <a:gd name="T3" fmla="*/ 6 h 6"/>
                  <a:gd name="T4" fmla="*/ 2 w 4"/>
                  <a:gd name="T5" fmla="*/ 6 h 6"/>
                  <a:gd name="T6" fmla="*/ 4 w 4"/>
                  <a:gd name="T7" fmla="*/ 4 h 6"/>
                  <a:gd name="T8" fmla="*/ 4 w 4"/>
                  <a:gd name="T9" fmla="*/ 2 h 6"/>
                  <a:gd name="T10" fmla="*/ 4 w 4"/>
                  <a:gd name="T11" fmla="*/ 0 h 6"/>
                  <a:gd name="T12" fmla="*/ 0 w 4"/>
                  <a:gd name="T13" fmla="*/ 2 h 6"/>
                  <a:gd name="T14" fmla="*/ 0 w 4"/>
                  <a:gd name="T15" fmla="*/ 2 h 6"/>
                  <a:gd name="T16" fmla="*/ 0 w 4"/>
                  <a:gd name="T17" fmla="*/ 4 h 6"/>
                  <a:gd name="T18" fmla="*/ 2 w 4"/>
                  <a:gd name="T19" fmla="*/ 4 h 6"/>
                  <a:gd name="T20" fmla="*/ 2 w 4"/>
                  <a:gd name="T21" fmla="*/ 4 h 6"/>
                  <a:gd name="T22" fmla="*/ 2 w 4"/>
                  <a:gd name="T23" fmla="*/ 4 h 6"/>
                  <a:gd name="T24" fmla="*/ 0 w 4"/>
                  <a:gd name="T25" fmla="*/ 6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6"/>
                  <a:gd name="T41" fmla="*/ 4 w 4"/>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6">
                    <a:moveTo>
                      <a:pt x="0" y="6"/>
                    </a:moveTo>
                    <a:lnTo>
                      <a:pt x="2" y="6"/>
                    </a:lnTo>
                    <a:lnTo>
                      <a:pt x="4" y="4"/>
                    </a:lnTo>
                    <a:lnTo>
                      <a:pt x="4" y="2"/>
                    </a:lnTo>
                    <a:lnTo>
                      <a:pt x="4" y="0"/>
                    </a:lnTo>
                    <a:lnTo>
                      <a:pt x="0" y="2"/>
                    </a:lnTo>
                    <a:lnTo>
                      <a:pt x="0" y="4"/>
                    </a:lnTo>
                    <a:lnTo>
                      <a:pt x="2" y="4"/>
                    </a:lnTo>
                    <a:lnTo>
                      <a:pt x="0" y="6"/>
                    </a:lnTo>
                    <a:close/>
                  </a:path>
                </a:pathLst>
              </a:custGeom>
              <a:solidFill>
                <a:srgbClr val="0071B4">
                  <a:alpha val="34901"/>
                </a:srgbClr>
              </a:solidFill>
              <a:ln w="9525">
                <a:noFill/>
                <a:round/>
                <a:headEnd/>
                <a:tailEnd/>
              </a:ln>
            </p:spPr>
            <p:txBody>
              <a:bodyPr/>
              <a:lstStyle/>
              <a:p>
                <a:endParaRPr lang="en-US"/>
              </a:p>
            </p:txBody>
          </p:sp>
          <p:sp>
            <p:nvSpPr>
              <p:cNvPr id="13772" name="Freeform 226"/>
              <p:cNvSpPr>
                <a:spLocks/>
              </p:cNvSpPr>
              <p:nvPr/>
            </p:nvSpPr>
            <p:spPr bwMode="auto">
              <a:xfrm>
                <a:off x="1801" y="3965"/>
                <a:ext cx="6" cy="8"/>
              </a:xfrm>
              <a:custGeom>
                <a:avLst/>
                <a:gdLst>
                  <a:gd name="T0" fmla="*/ 2 w 6"/>
                  <a:gd name="T1" fmla="*/ 0 h 8"/>
                  <a:gd name="T2" fmla="*/ 0 w 6"/>
                  <a:gd name="T3" fmla="*/ 2 h 8"/>
                  <a:gd name="T4" fmla="*/ 0 w 6"/>
                  <a:gd name="T5" fmla="*/ 4 h 8"/>
                  <a:gd name="T6" fmla="*/ 2 w 6"/>
                  <a:gd name="T7" fmla="*/ 6 h 8"/>
                  <a:gd name="T8" fmla="*/ 4 w 6"/>
                  <a:gd name="T9" fmla="*/ 8 h 8"/>
                  <a:gd name="T10" fmla="*/ 6 w 6"/>
                  <a:gd name="T11" fmla="*/ 8 h 8"/>
                  <a:gd name="T12" fmla="*/ 2 w 6"/>
                  <a:gd name="T13" fmla="*/ 2 h 8"/>
                  <a:gd name="T14" fmla="*/ 2 w 6"/>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8"/>
                  <a:gd name="T26" fmla="*/ 6 w 6"/>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8">
                    <a:moveTo>
                      <a:pt x="2" y="0"/>
                    </a:moveTo>
                    <a:lnTo>
                      <a:pt x="0" y="2"/>
                    </a:lnTo>
                    <a:lnTo>
                      <a:pt x="0" y="4"/>
                    </a:lnTo>
                    <a:lnTo>
                      <a:pt x="2" y="6"/>
                    </a:lnTo>
                    <a:lnTo>
                      <a:pt x="4" y="8"/>
                    </a:lnTo>
                    <a:lnTo>
                      <a:pt x="6" y="8"/>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773" name="Freeform 227"/>
              <p:cNvSpPr>
                <a:spLocks/>
              </p:cNvSpPr>
              <p:nvPr/>
            </p:nvSpPr>
            <p:spPr bwMode="auto">
              <a:xfrm>
                <a:off x="1805" y="3844"/>
                <a:ext cx="2" cy="2"/>
              </a:xfrm>
              <a:custGeom>
                <a:avLst/>
                <a:gdLst>
                  <a:gd name="T0" fmla="*/ 2 w 2"/>
                  <a:gd name="T1" fmla="*/ 2 h 2"/>
                  <a:gd name="T2" fmla="*/ 2 w 2"/>
                  <a:gd name="T3" fmla="*/ 0 h 2"/>
                  <a:gd name="T4" fmla="*/ 2 w 2"/>
                  <a:gd name="T5" fmla="*/ 0 h 2"/>
                  <a:gd name="T6" fmla="*/ 2 w 2"/>
                  <a:gd name="T7" fmla="*/ 0 h 2"/>
                  <a:gd name="T8" fmla="*/ 0 w 2"/>
                  <a:gd name="T9" fmla="*/ 0 h 2"/>
                  <a:gd name="T10" fmla="*/ 2 w 2"/>
                  <a:gd name="T11" fmla="*/ 2 h 2"/>
                  <a:gd name="T12" fmla="*/ 2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2"/>
                    </a:moveTo>
                    <a:lnTo>
                      <a:pt x="2" y="0"/>
                    </a:lnTo>
                    <a:lnTo>
                      <a:pt x="0" y="0"/>
                    </a:lnTo>
                    <a:lnTo>
                      <a:pt x="2" y="2"/>
                    </a:lnTo>
                    <a:close/>
                  </a:path>
                </a:pathLst>
              </a:custGeom>
              <a:solidFill>
                <a:srgbClr val="0071B4">
                  <a:alpha val="34901"/>
                </a:srgbClr>
              </a:solidFill>
              <a:ln w="9525">
                <a:noFill/>
                <a:round/>
                <a:headEnd/>
                <a:tailEnd/>
              </a:ln>
            </p:spPr>
            <p:txBody>
              <a:bodyPr/>
              <a:lstStyle/>
              <a:p>
                <a:endParaRPr lang="en-US"/>
              </a:p>
            </p:txBody>
          </p:sp>
          <p:sp>
            <p:nvSpPr>
              <p:cNvPr id="13774" name="Freeform 228"/>
              <p:cNvSpPr>
                <a:spLocks/>
              </p:cNvSpPr>
              <p:nvPr/>
            </p:nvSpPr>
            <p:spPr bwMode="auto">
              <a:xfrm>
                <a:off x="1795" y="3939"/>
                <a:ext cx="8" cy="10"/>
              </a:xfrm>
              <a:custGeom>
                <a:avLst/>
                <a:gdLst>
                  <a:gd name="T0" fmla="*/ 0 w 8"/>
                  <a:gd name="T1" fmla="*/ 0 h 10"/>
                  <a:gd name="T2" fmla="*/ 0 w 8"/>
                  <a:gd name="T3" fmla="*/ 0 h 10"/>
                  <a:gd name="T4" fmla="*/ 0 w 8"/>
                  <a:gd name="T5" fmla="*/ 0 h 10"/>
                  <a:gd name="T6" fmla="*/ 2 w 8"/>
                  <a:gd name="T7" fmla="*/ 4 h 10"/>
                  <a:gd name="T8" fmla="*/ 2 w 8"/>
                  <a:gd name="T9" fmla="*/ 6 h 10"/>
                  <a:gd name="T10" fmla="*/ 4 w 8"/>
                  <a:gd name="T11" fmla="*/ 6 h 10"/>
                  <a:gd name="T12" fmla="*/ 6 w 8"/>
                  <a:gd name="T13" fmla="*/ 10 h 10"/>
                  <a:gd name="T14" fmla="*/ 8 w 8"/>
                  <a:gd name="T15" fmla="*/ 10 h 10"/>
                  <a:gd name="T16" fmla="*/ 6 w 8"/>
                  <a:gd name="T17" fmla="*/ 6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0"/>
                  <a:gd name="T32" fmla="*/ 8 w 8"/>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0">
                    <a:moveTo>
                      <a:pt x="0" y="0"/>
                    </a:moveTo>
                    <a:lnTo>
                      <a:pt x="0" y="0"/>
                    </a:lnTo>
                    <a:lnTo>
                      <a:pt x="2" y="4"/>
                    </a:lnTo>
                    <a:lnTo>
                      <a:pt x="2" y="6"/>
                    </a:lnTo>
                    <a:lnTo>
                      <a:pt x="4" y="6"/>
                    </a:lnTo>
                    <a:lnTo>
                      <a:pt x="6" y="10"/>
                    </a:lnTo>
                    <a:lnTo>
                      <a:pt x="8" y="10"/>
                    </a:lnTo>
                    <a:lnTo>
                      <a:pt x="6" y="6"/>
                    </a:lnTo>
                    <a:lnTo>
                      <a:pt x="0" y="0"/>
                    </a:lnTo>
                    <a:close/>
                  </a:path>
                </a:pathLst>
              </a:custGeom>
              <a:solidFill>
                <a:srgbClr val="0071B4">
                  <a:alpha val="34901"/>
                </a:srgbClr>
              </a:solidFill>
              <a:ln w="9525">
                <a:noFill/>
                <a:round/>
                <a:headEnd/>
                <a:tailEnd/>
              </a:ln>
            </p:spPr>
            <p:txBody>
              <a:bodyPr/>
              <a:lstStyle/>
              <a:p>
                <a:endParaRPr lang="en-US"/>
              </a:p>
            </p:txBody>
          </p:sp>
          <p:sp>
            <p:nvSpPr>
              <p:cNvPr id="13775" name="Freeform 229"/>
              <p:cNvSpPr>
                <a:spLocks/>
              </p:cNvSpPr>
              <p:nvPr/>
            </p:nvSpPr>
            <p:spPr bwMode="auto">
              <a:xfrm>
                <a:off x="1795" y="3880"/>
                <a:ext cx="6" cy="4"/>
              </a:xfrm>
              <a:custGeom>
                <a:avLst/>
                <a:gdLst>
                  <a:gd name="T0" fmla="*/ 6 w 6"/>
                  <a:gd name="T1" fmla="*/ 4 h 4"/>
                  <a:gd name="T2" fmla="*/ 6 w 6"/>
                  <a:gd name="T3" fmla="*/ 4 h 4"/>
                  <a:gd name="T4" fmla="*/ 4 w 6"/>
                  <a:gd name="T5" fmla="*/ 2 h 4"/>
                  <a:gd name="T6" fmla="*/ 2 w 6"/>
                  <a:gd name="T7" fmla="*/ 0 h 4"/>
                  <a:gd name="T8" fmla="*/ 2 w 6"/>
                  <a:gd name="T9" fmla="*/ 0 h 4"/>
                  <a:gd name="T10" fmla="*/ 0 w 6"/>
                  <a:gd name="T11" fmla="*/ 2 h 4"/>
                  <a:gd name="T12" fmla="*/ 0 w 6"/>
                  <a:gd name="T13" fmla="*/ 4 h 4"/>
                  <a:gd name="T14" fmla="*/ 2 w 6"/>
                  <a:gd name="T15" fmla="*/ 4 h 4"/>
                  <a:gd name="T16" fmla="*/ 6 w 6"/>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6" y="4"/>
                    </a:moveTo>
                    <a:lnTo>
                      <a:pt x="6" y="4"/>
                    </a:lnTo>
                    <a:lnTo>
                      <a:pt x="4" y="2"/>
                    </a:lnTo>
                    <a:lnTo>
                      <a:pt x="2" y="0"/>
                    </a:lnTo>
                    <a:lnTo>
                      <a:pt x="0" y="2"/>
                    </a:lnTo>
                    <a:lnTo>
                      <a:pt x="0" y="4"/>
                    </a:lnTo>
                    <a:lnTo>
                      <a:pt x="2" y="4"/>
                    </a:lnTo>
                    <a:lnTo>
                      <a:pt x="6" y="4"/>
                    </a:lnTo>
                    <a:close/>
                  </a:path>
                </a:pathLst>
              </a:custGeom>
              <a:solidFill>
                <a:srgbClr val="0071B4">
                  <a:alpha val="34901"/>
                </a:srgbClr>
              </a:solidFill>
              <a:ln w="9525">
                <a:noFill/>
                <a:round/>
                <a:headEnd/>
                <a:tailEnd/>
              </a:ln>
            </p:spPr>
            <p:txBody>
              <a:bodyPr/>
              <a:lstStyle/>
              <a:p>
                <a:endParaRPr lang="en-US"/>
              </a:p>
            </p:txBody>
          </p:sp>
          <p:sp>
            <p:nvSpPr>
              <p:cNvPr id="13776" name="Freeform 230"/>
              <p:cNvSpPr>
                <a:spLocks/>
              </p:cNvSpPr>
              <p:nvPr/>
            </p:nvSpPr>
            <p:spPr bwMode="auto">
              <a:xfrm>
                <a:off x="1805" y="3963"/>
                <a:ext cx="4" cy="6"/>
              </a:xfrm>
              <a:custGeom>
                <a:avLst/>
                <a:gdLst>
                  <a:gd name="T0" fmla="*/ 4 w 4"/>
                  <a:gd name="T1" fmla="*/ 4 h 6"/>
                  <a:gd name="T2" fmla="*/ 4 w 4"/>
                  <a:gd name="T3" fmla="*/ 2 h 6"/>
                  <a:gd name="T4" fmla="*/ 2 w 4"/>
                  <a:gd name="T5" fmla="*/ 2 h 6"/>
                  <a:gd name="T6" fmla="*/ 0 w 4"/>
                  <a:gd name="T7" fmla="*/ 0 h 6"/>
                  <a:gd name="T8" fmla="*/ 0 w 4"/>
                  <a:gd name="T9" fmla="*/ 0 h 6"/>
                  <a:gd name="T10" fmla="*/ 2 w 4"/>
                  <a:gd name="T11" fmla="*/ 2 h 6"/>
                  <a:gd name="T12" fmla="*/ 4 w 4"/>
                  <a:gd name="T13" fmla="*/ 6 h 6"/>
                  <a:gd name="T14" fmla="*/ 4 w 4"/>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4"/>
                    </a:moveTo>
                    <a:lnTo>
                      <a:pt x="4" y="2"/>
                    </a:lnTo>
                    <a:lnTo>
                      <a:pt x="2" y="2"/>
                    </a:lnTo>
                    <a:lnTo>
                      <a:pt x="0" y="0"/>
                    </a:lnTo>
                    <a:lnTo>
                      <a:pt x="2" y="2"/>
                    </a:lnTo>
                    <a:lnTo>
                      <a:pt x="4" y="6"/>
                    </a:lnTo>
                    <a:lnTo>
                      <a:pt x="4" y="4"/>
                    </a:lnTo>
                    <a:close/>
                  </a:path>
                </a:pathLst>
              </a:custGeom>
              <a:solidFill>
                <a:srgbClr val="0071B4">
                  <a:alpha val="34901"/>
                </a:srgbClr>
              </a:solidFill>
              <a:ln w="9525">
                <a:noFill/>
                <a:round/>
                <a:headEnd/>
                <a:tailEnd/>
              </a:ln>
            </p:spPr>
            <p:txBody>
              <a:bodyPr/>
              <a:lstStyle/>
              <a:p>
                <a:endParaRPr lang="en-US"/>
              </a:p>
            </p:txBody>
          </p:sp>
          <p:sp>
            <p:nvSpPr>
              <p:cNvPr id="13777" name="Freeform 231"/>
              <p:cNvSpPr>
                <a:spLocks/>
              </p:cNvSpPr>
              <p:nvPr/>
            </p:nvSpPr>
            <p:spPr bwMode="auto">
              <a:xfrm>
                <a:off x="1885" y="4043"/>
                <a:ext cx="15" cy="12"/>
              </a:xfrm>
              <a:custGeom>
                <a:avLst/>
                <a:gdLst>
                  <a:gd name="T0" fmla="*/ 15 w 15"/>
                  <a:gd name="T1" fmla="*/ 2 h 12"/>
                  <a:gd name="T2" fmla="*/ 6 w 15"/>
                  <a:gd name="T3" fmla="*/ 0 h 12"/>
                  <a:gd name="T4" fmla="*/ 0 w 15"/>
                  <a:gd name="T5" fmla="*/ 2 h 12"/>
                  <a:gd name="T6" fmla="*/ 0 w 15"/>
                  <a:gd name="T7" fmla="*/ 4 h 12"/>
                  <a:gd name="T8" fmla="*/ 2 w 15"/>
                  <a:gd name="T9" fmla="*/ 4 h 12"/>
                  <a:gd name="T10" fmla="*/ 2 w 15"/>
                  <a:gd name="T11" fmla="*/ 4 h 12"/>
                  <a:gd name="T12" fmla="*/ 4 w 15"/>
                  <a:gd name="T13" fmla="*/ 8 h 12"/>
                  <a:gd name="T14" fmla="*/ 8 w 15"/>
                  <a:gd name="T15" fmla="*/ 8 h 12"/>
                  <a:gd name="T16" fmla="*/ 8 w 15"/>
                  <a:gd name="T17" fmla="*/ 10 h 12"/>
                  <a:gd name="T18" fmla="*/ 8 w 15"/>
                  <a:gd name="T19" fmla="*/ 10 h 12"/>
                  <a:gd name="T20" fmla="*/ 10 w 15"/>
                  <a:gd name="T21" fmla="*/ 10 h 12"/>
                  <a:gd name="T22" fmla="*/ 10 w 15"/>
                  <a:gd name="T23" fmla="*/ 8 h 12"/>
                  <a:gd name="T24" fmla="*/ 10 w 15"/>
                  <a:gd name="T25" fmla="*/ 8 h 12"/>
                  <a:gd name="T26" fmla="*/ 11 w 15"/>
                  <a:gd name="T27" fmla="*/ 8 h 12"/>
                  <a:gd name="T28" fmla="*/ 11 w 15"/>
                  <a:gd name="T29" fmla="*/ 10 h 12"/>
                  <a:gd name="T30" fmla="*/ 11 w 15"/>
                  <a:gd name="T31" fmla="*/ 12 h 12"/>
                  <a:gd name="T32" fmla="*/ 13 w 15"/>
                  <a:gd name="T33" fmla="*/ 12 h 12"/>
                  <a:gd name="T34" fmla="*/ 15 w 15"/>
                  <a:gd name="T35" fmla="*/ 10 h 12"/>
                  <a:gd name="T36" fmla="*/ 15 w 15"/>
                  <a:gd name="T37" fmla="*/ 10 h 12"/>
                  <a:gd name="T38" fmla="*/ 15 w 15"/>
                  <a:gd name="T39" fmla="*/ 8 h 12"/>
                  <a:gd name="T40" fmla="*/ 15 w 15"/>
                  <a:gd name="T41" fmla="*/ 4 h 12"/>
                  <a:gd name="T42" fmla="*/ 15 w 15"/>
                  <a:gd name="T43" fmla="*/ 2 h 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
                  <a:gd name="T67" fmla="*/ 0 h 12"/>
                  <a:gd name="T68" fmla="*/ 15 w 15"/>
                  <a:gd name="T69" fmla="*/ 12 h 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 h="12">
                    <a:moveTo>
                      <a:pt x="15" y="2"/>
                    </a:moveTo>
                    <a:lnTo>
                      <a:pt x="6" y="0"/>
                    </a:lnTo>
                    <a:lnTo>
                      <a:pt x="0" y="2"/>
                    </a:lnTo>
                    <a:lnTo>
                      <a:pt x="0" y="4"/>
                    </a:lnTo>
                    <a:lnTo>
                      <a:pt x="2" y="4"/>
                    </a:lnTo>
                    <a:lnTo>
                      <a:pt x="4" y="8"/>
                    </a:lnTo>
                    <a:lnTo>
                      <a:pt x="8" y="8"/>
                    </a:lnTo>
                    <a:lnTo>
                      <a:pt x="8" y="10"/>
                    </a:lnTo>
                    <a:lnTo>
                      <a:pt x="10" y="10"/>
                    </a:lnTo>
                    <a:lnTo>
                      <a:pt x="10" y="8"/>
                    </a:lnTo>
                    <a:lnTo>
                      <a:pt x="11" y="8"/>
                    </a:lnTo>
                    <a:lnTo>
                      <a:pt x="11" y="10"/>
                    </a:lnTo>
                    <a:lnTo>
                      <a:pt x="11" y="12"/>
                    </a:lnTo>
                    <a:lnTo>
                      <a:pt x="13" y="12"/>
                    </a:lnTo>
                    <a:lnTo>
                      <a:pt x="15" y="10"/>
                    </a:lnTo>
                    <a:lnTo>
                      <a:pt x="15" y="8"/>
                    </a:lnTo>
                    <a:lnTo>
                      <a:pt x="15" y="4"/>
                    </a:lnTo>
                    <a:lnTo>
                      <a:pt x="15" y="2"/>
                    </a:lnTo>
                    <a:close/>
                  </a:path>
                </a:pathLst>
              </a:custGeom>
              <a:solidFill>
                <a:srgbClr val="0071B4">
                  <a:alpha val="34901"/>
                </a:srgbClr>
              </a:solidFill>
              <a:ln w="9525">
                <a:noFill/>
                <a:round/>
                <a:headEnd/>
                <a:tailEnd/>
              </a:ln>
            </p:spPr>
            <p:txBody>
              <a:bodyPr/>
              <a:lstStyle/>
              <a:p>
                <a:endParaRPr lang="en-US"/>
              </a:p>
            </p:txBody>
          </p:sp>
          <p:sp>
            <p:nvSpPr>
              <p:cNvPr id="13778" name="Freeform 232"/>
              <p:cNvSpPr>
                <a:spLocks/>
              </p:cNvSpPr>
              <p:nvPr/>
            </p:nvSpPr>
            <p:spPr bwMode="auto">
              <a:xfrm>
                <a:off x="1879" y="3991"/>
                <a:ext cx="49" cy="56"/>
              </a:xfrm>
              <a:custGeom>
                <a:avLst/>
                <a:gdLst>
                  <a:gd name="T0" fmla="*/ 45 w 49"/>
                  <a:gd name="T1" fmla="*/ 48 h 56"/>
                  <a:gd name="T2" fmla="*/ 39 w 49"/>
                  <a:gd name="T3" fmla="*/ 48 h 56"/>
                  <a:gd name="T4" fmla="*/ 27 w 49"/>
                  <a:gd name="T5" fmla="*/ 38 h 56"/>
                  <a:gd name="T6" fmla="*/ 25 w 49"/>
                  <a:gd name="T7" fmla="*/ 36 h 56"/>
                  <a:gd name="T8" fmla="*/ 23 w 49"/>
                  <a:gd name="T9" fmla="*/ 34 h 56"/>
                  <a:gd name="T10" fmla="*/ 21 w 49"/>
                  <a:gd name="T11" fmla="*/ 34 h 56"/>
                  <a:gd name="T12" fmla="*/ 21 w 49"/>
                  <a:gd name="T13" fmla="*/ 32 h 56"/>
                  <a:gd name="T14" fmla="*/ 19 w 49"/>
                  <a:gd name="T15" fmla="*/ 32 h 56"/>
                  <a:gd name="T16" fmla="*/ 10 w 49"/>
                  <a:gd name="T17" fmla="*/ 22 h 56"/>
                  <a:gd name="T18" fmla="*/ 6 w 49"/>
                  <a:gd name="T19" fmla="*/ 16 h 56"/>
                  <a:gd name="T20" fmla="*/ 6 w 49"/>
                  <a:gd name="T21" fmla="*/ 14 h 56"/>
                  <a:gd name="T22" fmla="*/ 4 w 49"/>
                  <a:gd name="T23" fmla="*/ 14 h 56"/>
                  <a:gd name="T24" fmla="*/ 2 w 49"/>
                  <a:gd name="T25" fmla="*/ 12 h 56"/>
                  <a:gd name="T26" fmla="*/ 4 w 49"/>
                  <a:gd name="T27" fmla="*/ 10 h 56"/>
                  <a:gd name="T28" fmla="*/ 4 w 49"/>
                  <a:gd name="T29" fmla="*/ 10 h 56"/>
                  <a:gd name="T30" fmla="*/ 6 w 49"/>
                  <a:gd name="T31" fmla="*/ 10 h 56"/>
                  <a:gd name="T32" fmla="*/ 8 w 49"/>
                  <a:gd name="T33" fmla="*/ 12 h 56"/>
                  <a:gd name="T34" fmla="*/ 8 w 49"/>
                  <a:gd name="T35" fmla="*/ 10 h 56"/>
                  <a:gd name="T36" fmla="*/ 2 w 49"/>
                  <a:gd name="T37" fmla="*/ 0 h 56"/>
                  <a:gd name="T38" fmla="*/ 0 w 49"/>
                  <a:gd name="T39" fmla="*/ 0 h 56"/>
                  <a:gd name="T40" fmla="*/ 2 w 49"/>
                  <a:gd name="T41" fmla="*/ 52 h 56"/>
                  <a:gd name="T42" fmla="*/ 2 w 49"/>
                  <a:gd name="T43" fmla="*/ 52 h 56"/>
                  <a:gd name="T44" fmla="*/ 6 w 49"/>
                  <a:gd name="T45" fmla="*/ 50 h 56"/>
                  <a:gd name="T46" fmla="*/ 10 w 49"/>
                  <a:gd name="T47" fmla="*/ 50 h 56"/>
                  <a:gd name="T48" fmla="*/ 12 w 49"/>
                  <a:gd name="T49" fmla="*/ 52 h 56"/>
                  <a:gd name="T50" fmla="*/ 25 w 49"/>
                  <a:gd name="T51" fmla="*/ 54 h 56"/>
                  <a:gd name="T52" fmla="*/ 29 w 49"/>
                  <a:gd name="T53" fmla="*/ 56 h 56"/>
                  <a:gd name="T54" fmla="*/ 31 w 49"/>
                  <a:gd name="T55" fmla="*/ 56 h 56"/>
                  <a:gd name="T56" fmla="*/ 33 w 49"/>
                  <a:gd name="T57" fmla="*/ 56 h 56"/>
                  <a:gd name="T58" fmla="*/ 39 w 49"/>
                  <a:gd name="T59" fmla="*/ 54 h 56"/>
                  <a:gd name="T60" fmla="*/ 43 w 49"/>
                  <a:gd name="T61" fmla="*/ 54 h 56"/>
                  <a:gd name="T62" fmla="*/ 47 w 49"/>
                  <a:gd name="T63" fmla="*/ 52 h 56"/>
                  <a:gd name="T64" fmla="*/ 49 w 49"/>
                  <a:gd name="T65" fmla="*/ 52 h 56"/>
                  <a:gd name="T66" fmla="*/ 49 w 49"/>
                  <a:gd name="T67" fmla="*/ 48 h 56"/>
                  <a:gd name="T68" fmla="*/ 49 w 49"/>
                  <a:gd name="T69" fmla="*/ 46 h 56"/>
                  <a:gd name="T70" fmla="*/ 45 w 49"/>
                  <a:gd name="T71" fmla="*/ 48 h 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
                  <a:gd name="T109" fmla="*/ 0 h 56"/>
                  <a:gd name="T110" fmla="*/ 49 w 49"/>
                  <a:gd name="T111" fmla="*/ 56 h 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 h="56">
                    <a:moveTo>
                      <a:pt x="45" y="48"/>
                    </a:moveTo>
                    <a:lnTo>
                      <a:pt x="39" y="48"/>
                    </a:lnTo>
                    <a:lnTo>
                      <a:pt x="27" y="38"/>
                    </a:lnTo>
                    <a:lnTo>
                      <a:pt x="25" y="36"/>
                    </a:lnTo>
                    <a:lnTo>
                      <a:pt x="23" y="34"/>
                    </a:lnTo>
                    <a:lnTo>
                      <a:pt x="21" y="34"/>
                    </a:lnTo>
                    <a:lnTo>
                      <a:pt x="21" y="32"/>
                    </a:lnTo>
                    <a:lnTo>
                      <a:pt x="19" y="32"/>
                    </a:lnTo>
                    <a:lnTo>
                      <a:pt x="10" y="22"/>
                    </a:lnTo>
                    <a:lnTo>
                      <a:pt x="6" y="16"/>
                    </a:lnTo>
                    <a:lnTo>
                      <a:pt x="6" y="14"/>
                    </a:lnTo>
                    <a:lnTo>
                      <a:pt x="4" y="14"/>
                    </a:lnTo>
                    <a:lnTo>
                      <a:pt x="2" y="12"/>
                    </a:lnTo>
                    <a:lnTo>
                      <a:pt x="4" y="10"/>
                    </a:lnTo>
                    <a:lnTo>
                      <a:pt x="6" y="10"/>
                    </a:lnTo>
                    <a:lnTo>
                      <a:pt x="8" y="12"/>
                    </a:lnTo>
                    <a:lnTo>
                      <a:pt x="8" y="10"/>
                    </a:lnTo>
                    <a:lnTo>
                      <a:pt x="2" y="0"/>
                    </a:lnTo>
                    <a:lnTo>
                      <a:pt x="0" y="0"/>
                    </a:lnTo>
                    <a:lnTo>
                      <a:pt x="2" y="52"/>
                    </a:lnTo>
                    <a:lnTo>
                      <a:pt x="6" y="50"/>
                    </a:lnTo>
                    <a:lnTo>
                      <a:pt x="10" y="50"/>
                    </a:lnTo>
                    <a:lnTo>
                      <a:pt x="12" y="52"/>
                    </a:lnTo>
                    <a:lnTo>
                      <a:pt x="25" y="54"/>
                    </a:lnTo>
                    <a:lnTo>
                      <a:pt x="29" y="56"/>
                    </a:lnTo>
                    <a:lnTo>
                      <a:pt x="31" y="56"/>
                    </a:lnTo>
                    <a:lnTo>
                      <a:pt x="33" y="56"/>
                    </a:lnTo>
                    <a:lnTo>
                      <a:pt x="39" y="54"/>
                    </a:lnTo>
                    <a:lnTo>
                      <a:pt x="43" y="54"/>
                    </a:lnTo>
                    <a:lnTo>
                      <a:pt x="47" y="52"/>
                    </a:lnTo>
                    <a:lnTo>
                      <a:pt x="49" y="52"/>
                    </a:lnTo>
                    <a:lnTo>
                      <a:pt x="49" y="48"/>
                    </a:lnTo>
                    <a:lnTo>
                      <a:pt x="49" y="46"/>
                    </a:lnTo>
                    <a:lnTo>
                      <a:pt x="45" y="48"/>
                    </a:lnTo>
                    <a:close/>
                  </a:path>
                </a:pathLst>
              </a:custGeom>
              <a:solidFill>
                <a:srgbClr val="0071B4">
                  <a:alpha val="34901"/>
                </a:srgbClr>
              </a:solidFill>
              <a:ln w="9525">
                <a:noFill/>
                <a:round/>
                <a:headEnd/>
                <a:tailEnd/>
              </a:ln>
            </p:spPr>
            <p:txBody>
              <a:bodyPr/>
              <a:lstStyle/>
              <a:p>
                <a:endParaRPr lang="en-US"/>
              </a:p>
            </p:txBody>
          </p:sp>
          <p:sp>
            <p:nvSpPr>
              <p:cNvPr id="13779" name="Freeform 233"/>
              <p:cNvSpPr>
                <a:spLocks/>
              </p:cNvSpPr>
              <p:nvPr/>
            </p:nvSpPr>
            <p:spPr bwMode="auto">
              <a:xfrm>
                <a:off x="1902" y="4047"/>
                <a:ext cx="4" cy="2"/>
              </a:xfrm>
              <a:custGeom>
                <a:avLst/>
                <a:gdLst>
                  <a:gd name="T0" fmla="*/ 2 w 4"/>
                  <a:gd name="T1" fmla="*/ 0 h 2"/>
                  <a:gd name="T2" fmla="*/ 0 w 4"/>
                  <a:gd name="T3" fmla="*/ 0 h 2"/>
                  <a:gd name="T4" fmla="*/ 0 w 4"/>
                  <a:gd name="T5" fmla="*/ 0 h 2"/>
                  <a:gd name="T6" fmla="*/ 2 w 4"/>
                  <a:gd name="T7" fmla="*/ 2 h 2"/>
                  <a:gd name="T8" fmla="*/ 4 w 4"/>
                  <a:gd name="T9" fmla="*/ 2 h 2"/>
                  <a:gd name="T10" fmla="*/ 2 w 4"/>
                  <a:gd name="T11" fmla="*/ 2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0"/>
                    </a:lnTo>
                    <a:lnTo>
                      <a:pt x="2" y="2"/>
                    </a:lnTo>
                    <a:lnTo>
                      <a:pt x="4" y="2"/>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780" name="Freeform 234"/>
              <p:cNvSpPr>
                <a:spLocks/>
              </p:cNvSpPr>
              <p:nvPr/>
            </p:nvSpPr>
            <p:spPr bwMode="auto">
              <a:xfrm>
                <a:off x="1902" y="4053"/>
                <a:ext cx="2" cy="2"/>
              </a:xfrm>
              <a:custGeom>
                <a:avLst/>
                <a:gdLst>
                  <a:gd name="T0" fmla="*/ 0 w 2"/>
                  <a:gd name="T1" fmla="*/ 0 h 2"/>
                  <a:gd name="T2" fmla="*/ 0 w 2"/>
                  <a:gd name="T3" fmla="*/ 0 h 2"/>
                  <a:gd name="T4" fmla="*/ 0 w 2"/>
                  <a:gd name="T5" fmla="*/ 2 h 2"/>
                  <a:gd name="T6" fmla="*/ 0 w 2"/>
                  <a:gd name="T7" fmla="*/ 2 h 2"/>
                  <a:gd name="T8" fmla="*/ 2 w 2"/>
                  <a:gd name="T9" fmla="*/ 2 h 2"/>
                  <a:gd name="T10" fmla="*/ 2 w 2"/>
                  <a:gd name="T11" fmla="*/ 0 h 2"/>
                  <a:gd name="T12" fmla="*/ 2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781" name="Freeform 235"/>
              <p:cNvSpPr>
                <a:spLocks/>
              </p:cNvSpPr>
              <p:nvPr/>
            </p:nvSpPr>
            <p:spPr bwMode="auto">
              <a:xfrm>
                <a:off x="1906" y="4051"/>
                <a:ext cx="4" cy="2"/>
              </a:xfrm>
              <a:custGeom>
                <a:avLst/>
                <a:gdLst>
                  <a:gd name="T0" fmla="*/ 2 w 4"/>
                  <a:gd name="T1" fmla="*/ 0 h 2"/>
                  <a:gd name="T2" fmla="*/ 0 w 4"/>
                  <a:gd name="T3" fmla="*/ 2 h 2"/>
                  <a:gd name="T4" fmla="*/ 2 w 4"/>
                  <a:gd name="T5" fmla="*/ 2 h 2"/>
                  <a:gd name="T6" fmla="*/ 2 w 4"/>
                  <a:gd name="T7" fmla="*/ 2 h 2"/>
                  <a:gd name="T8" fmla="*/ 4 w 4"/>
                  <a:gd name="T9" fmla="*/ 2 h 2"/>
                  <a:gd name="T10" fmla="*/ 4 w 4"/>
                  <a:gd name="T11" fmla="*/ 2 h 2"/>
                  <a:gd name="T12" fmla="*/ 2 w 4"/>
                  <a:gd name="T13" fmla="*/ 0 h 2"/>
                  <a:gd name="T14" fmla="*/ 2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0"/>
                    </a:moveTo>
                    <a:lnTo>
                      <a:pt x="0" y="2"/>
                    </a:lnTo>
                    <a:lnTo>
                      <a:pt x="2" y="2"/>
                    </a:lnTo>
                    <a:lnTo>
                      <a:pt x="4" y="2"/>
                    </a:lnTo>
                    <a:lnTo>
                      <a:pt x="2" y="0"/>
                    </a:lnTo>
                    <a:close/>
                  </a:path>
                </a:pathLst>
              </a:custGeom>
              <a:solidFill>
                <a:srgbClr val="0071B4">
                  <a:alpha val="34901"/>
                </a:srgbClr>
              </a:solidFill>
              <a:ln w="9525">
                <a:noFill/>
                <a:round/>
                <a:headEnd/>
                <a:tailEnd/>
              </a:ln>
            </p:spPr>
            <p:txBody>
              <a:bodyPr/>
              <a:lstStyle/>
              <a:p>
                <a:endParaRPr lang="en-US"/>
              </a:p>
            </p:txBody>
          </p:sp>
          <p:sp>
            <p:nvSpPr>
              <p:cNvPr id="13782" name="Freeform 236"/>
              <p:cNvSpPr>
                <a:spLocks/>
              </p:cNvSpPr>
              <p:nvPr/>
            </p:nvSpPr>
            <p:spPr bwMode="auto">
              <a:xfrm>
                <a:off x="1811" y="3816"/>
                <a:ext cx="10" cy="10"/>
              </a:xfrm>
              <a:custGeom>
                <a:avLst/>
                <a:gdLst>
                  <a:gd name="T0" fmla="*/ 4 w 10"/>
                  <a:gd name="T1" fmla="*/ 10 h 10"/>
                  <a:gd name="T2" fmla="*/ 6 w 10"/>
                  <a:gd name="T3" fmla="*/ 10 h 10"/>
                  <a:gd name="T4" fmla="*/ 8 w 10"/>
                  <a:gd name="T5" fmla="*/ 10 h 10"/>
                  <a:gd name="T6" fmla="*/ 10 w 10"/>
                  <a:gd name="T7" fmla="*/ 8 h 10"/>
                  <a:gd name="T8" fmla="*/ 10 w 10"/>
                  <a:gd name="T9" fmla="*/ 6 h 10"/>
                  <a:gd name="T10" fmla="*/ 10 w 10"/>
                  <a:gd name="T11" fmla="*/ 4 h 10"/>
                  <a:gd name="T12" fmla="*/ 10 w 10"/>
                  <a:gd name="T13" fmla="*/ 4 h 10"/>
                  <a:gd name="T14" fmla="*/ 10 w 10"/>
                  <a:gd name="T15" fmla="*/ 2 h 10"/>
                  <a:gd name="T16" fmla="*/ 8 w 10"/>
                  <a:gd name="T17" fmla="*/ 0 h 10"/>
                  <a:gd name="T18" fmla="*/ 8 w 10"/>
                  <a:gd name="T19" fmla="*/ 0 h 10"/>
                  <a:gd name="T20" fmla="*/ 0 w 10"/>
                  <a:gd name="T21" fmla="*/ 4 h 10"/>
                  <a:gd name="T22" fmla="*/ 2 w 10"/>
                  <a:gd name="T23" fmla="*/ 6 h 10"/>
                  <a:gd name="T24" fmla="*/ 4 w 10"/>
                  <a:gd name="T25" fmla="*/ 1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0"/>
                  <a:gd name="T41" fmla="*/ 10 w 10"/>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0">
                    <a:moveTo>
                      <a:pt x="4" y="10"/>
                    </a:moveTo>
                    <a:lnTo>
                      <a:pt x="6" y="10"/>
                    </a:lnTo>
                    <a:lnTo>
                      <a:pt x="8" y="10"/>
                    </a:lnTo>
                    <a:lnTo>
                      <a:pt x="10" y="8"/>
                    </a:lnTo>
                    <a:lnTo>
                      <a:pt x="10" y="6"/>
                    </a:lnTo>
                    <a:lnTo>
                      <a:pt x="10" y="4"/>
                    </a:lnTo>
                    <a:lnTo>
                      <a:pt x="10" y="2"/>
                    </a:lnTo>
                    <a:lnTo>
                      <a:pt x="8" y="0"/>
                    </a:lnTo>
                    <a:lnTo>
                      <a:pt x="0" y="4"/>
                    </a:lnTo>
                    <a:lnTo>
                      <a:pt x="2" y="6"/>
                    </a:lnTo>
                    <a:lnTo>
                      <a:pt x="4" y="10"/>
                    </a:lnTo>
                    <a:close/>
                  </a:path>
                </a:pathLst>
              </a:custGeom>
              <a:solidFill>
                <a:srgbClr val="0071B4">
                  <a:alpha val="34901"/>
                </a:srgbClr>
              </a:solidFill>
              <a:ln w="9525">
                <a:noFill/>
                <a:round/>
                <a:headEnd/>
                <a:tailEnd/>
              </a:ln>
            </p:spPr>
            <p:txBody>
              <a:bodyPr/>
              <a:lstStyle/>
              <a:p>
                <a:endParaRPr lang="en-US"/>
              </a:p>
            </p:txBody>
          </p:sp>
          <p:sp>
            <p:nvSpPr>
              <p:cNvPr id="13783" name="Freeform 237"/>
              <p:cNvSpPr>
                <a:spLocks/>
              </p:cNvSpPr>
              <p:nvPr/>
            </p:nvSpPr>
            <p:spPr bwMode="auto">
              <a:xfrm>
                <a:off x="1799" y="3764"/>
                <a:ext cx="14" cy="34"/>
              </a:xfrm>
              <a:custGeom>
                <a:avLst/>
                <a:gdLst>
                  <a:gd name="T0" fmla="*/ 10 w 14"/>
                  <a:gd name="T1" fmla="*/ 4 h 34"/>
                  <a:gd name="T2" fmla="*/ 8 w 14"/>
                  <a:gd name="T3" fmla="*/ 4 h 34"/>
                  <a:gd name="T4" fmla="*/ 8 w 14"/>
                  <a:gd name="T5" fmla="*/ 0 h 34"/>
                  <a:gd name="T6" fmla="*/ 6 w 14"/>
                  <a:gd name="T7" fmla="*/ 2 h 34"/>
                  <a:gd name="T8" fmla="*/ 6 w 14"/>
                  <a:gd name="T9" fmla="*/ 4 h 34"/>
                  <a:gd name="T10" fmla="*/ 4 w 14"/>
                  <a:gd name="T11" fmla="*/ 4 h 34"/>
                  <a:gd name="T12" fmla="*/ 0 w 14"/>
                  <a:gd name="T13" fmla="*/ 28 h 34"/>
                  <a:gd name="T14" fmla="*/ 2 w 14"/>
                  <a:gd name="T15" fmla="*/ 32 h 34"/>
                  <a:gd name="T16" fmla="*/ 8 w 14"/>
                  <a:gd name="T17" fmla="*/ 34 h 34"/>
                  <a:gd name="T18" fmla="*/ 10 w 14"/>
                  <a:gd name="T19" fmla="*/ 32 h 34"/>
                  <a:gd name="T20" fmla="*/ 8 w 14"/>
                  <a:gd name="T21" fmla="*/ 28 h 34"/>
                  <a:gd name="T22" fmla="*/ 12 w 14"/>
                  <a:gd name="T23" fmla="*/ 28 h 34"/>
                  <a:gd name="T24" fmla="*/ 10 w 14"/>
                  <a:gd name="T25" fmla="*/ 26 h 34"/>
                  <a:gd name="T26" fmla="*/ 10 w 14"/>
                  <a:gd name="T27" fmla="*/ 22 h 34"/>
                  <a:gd name="T28" fmla="*/ 12 w 14"/>
                  <a:gd name="T29" fmla="*/ 22 h 34"/>
                  <a:gd name="T30" fmla="*/ 12 w 14"/>
                  <a:gd name="T31" fmla="*/ 20 h 34"/>
                  <a:gd name="T32" fmla="*/ 10 w 14"/>
                  <a:gd name="T33" fmla="*/ 20 h 34"/>
                  <a:gd name="T34" fmla="*/ 8 w 14"/>
                  <a:gd name="T35" fmla="*/ 18 h 34"/>
                  <a:gd name="T36" fmla="*/ 10 w 14"/>
                  <a:gd name="T37" fmla="*/ 16 h 34"/>
                  <a:gd name="T38" fmla="*/ 10 w 14"/>
                  <a:gd name="T39" fmla="*/ 16 h 34"/>
                  <a:gd name="T40" fmla="*/ 12 w 14"/>
                  <a:gd name="T41" fmla="*/ 14 h 34"/>
                  <a:gd name="T42" fmla="*/ 14 w 14"/>
                  <a:gd name="T43" fmla="*/ 14 h 34"/>
                  <a:gd name="T44" fmla="*/ 10 w 14"/>
                  <a:gd name="T45" fmla="*/ 4 h 34"/>
                  <a:gd name="T46" fmla="*/ 10 w 14"/>
                  <a:gd name="T47" fmla="*/ 4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
                  <a:gd name="T73" fmla="*/ 0 h 34"/>
                  <a:gd name="T74" fmla="*/ 14 w 14"/>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 h="34">
                    <a:moveTo>
                      <a:pt x="10" y="4"/>
                    </a:moveTo>
                    <a:lnTo>
                      <a:pt x="8" y="4"/>
                    </a:lnTo>
                    <a:lnTo>
                      <a:pt x="8" y="0"/>
                    </a:lnTo>
                    <a:lnTo>
                      <a:pt x="6" y="2"/>
                    </a:lnTo>
                    <a:lnTo>
                      <a:pt x="6" y="4"/>
                    </a:lnTo>
                    <a:lnTo>
                      <a:pt x="4" y="4"/>
                    </a:lnTo>
                    <a:lnTo>
                      <a:pt x="0" y="28"/>
                    </a:lnTo>
                    <a:lnTo>
                      <a:pt x="2" y="32"/>
                    </a:lnTo>
                    <a:lnTo>
                      <a:pt x="8" y="34"/>
                    </a:lnTo>
                    <a:lnTo>
                      <a:pt x="10" y="32"/>
                    </a:lnTo>
                    <a:lnTo>
                      <a:pt x="8" y="28"/>
                    </a:lnTo>
                    <a:lnTo>
                      <a:pt x="12" y="28"/>
                    </a:lnTo>
                    <a:lnTo>
                      <a:pt x="10" y="26"/>
                    </a:lnTo>
                    <a:lnTo>
                      <a:pt x="10" y="22"/>
                    </a:lnTo>
                    <a:lnTo>
                      <a:pt x="12" y="22"/>
                    </a:lnTo>
                    <a:lnTo>
                      <a:pt x="12" y="20"/>
                    </a:lnTo>
                    <a:lnTo>
                      <a:pt x="10" y="20"/>
                    </a:lnTo>
                    <a:lnTo>
                      <a:pt x="8" y="18"/>
                    </a:lnTo>
                    <a:lnTo>
                      <a:pt x="10" y="16"/>
                    </a:lnTo>
                    <a:lnTo>
                      <a:pt x="12" y="14"/>
                    </a:lnTo>
                    <a:lnTo>
                      <a:pt x="14" y="14"/>
                    </a:lnTo>
                    <a:lnTo>
                      <a:pt x="10" y="4"/>
                    </a:lnTo>
                    <a:close/>
                  </a:path>
                </a:pathLst>
              </a:custGeom>
              <a:solidFill>
                <a:srgbClr val="0071B4">
                  <a:alpha val="34901"/>
                </a:srgbClr>
              </a:solidFill>
              <a:ln w="9525">
                <a:noFill/>
                <a:round/>
                <a:headEnd/>
                <a:tailEnd/>
              </a:ln>
            </p:spPr>
            <p:txBody>
              <a:bodyPr/>
              <a:lstStyle/>
              <a:p>
                <a:endParaRPr lang="en-US"/>
              </a:p>
            </p:txBody>
          </p:sp>
          <p:sp>
            <p:nvSpPr>
              <p:cNvPr id="13784" name="Freeform 238"/>
              <p:cNvSpPr>
                <a:spLocks/>
              </p:cNvSpPr>
              <p:nvPr/>
            </p:nvSpPr>
            <p:spPr bwMode="auto">
              <a:xfrm>
                <a:off x="1809" y="3975"/>
                <a:ext cx="30" cy="36"/>
              </a:xfrm>
              <a:custGeom>
                <a:avLst/>
                <a:gdLst>
                  <a:gd name="T0" fmla="*/ 10 w 30"/>
                  <a:gd name="T1" fmla="*/ 8 h 36"/>
                  <a:gd name="T2" fmla="*/ 10 w 30"/>
                  <a:gd name="T3" fmla="*/ 4 h 36"/>
                  <a:gd name="T4" fmla="*/ 8 w 30"/>
                  <a:gd name="T5" fmla="*/ 4 h 36"/>
                  <a:gd name="T6" fmla="*/ 6 w 30"/>
                  <a:gd name="T7" fmla="*/ 4 h 36"/>
                  <a:gd name="T8" fmla="*/ 6 w 30"/>
                  <a:gd name="T9" fmla="*/ 6 h 36"/>
                  <a:gd name="T10" fmla="*/ 4 w 30"/>
                  <a:gd name="T11" fmla="*/ 4 h 36"/>
                  <a:gd name="T12" fmla="*/ 2 w 30"/>
                  <a:gd name="T13" fmla="*/ 4 h 36"/>
                  <a:gd name="T14" fmla="*/ 2 w 30"/>
                  <a:gd name="T15" fmla="*/ 4 h 36"/>
                  <a:gd name="T16" fmla="*/ 2 w 30"/>
                  <a:gd name="T17" fmla="*/ 4 h 36"/>
                  <a:gd name="T18" fmla="*/ 2 w 30"/>
                  <a:gd name="T19" fmla="*/ 6 h 36"/>
                  <a:gd name="T20" fmla="*/ 0 w 30"/>
                  <a:gd name="T21" fmla="*/ 18 h 36"/>
                  <a:gd name="T22" fmla="*/ 2 w 30"/>
                  <a:gd name="T23" fmla="*/ 18 h 36"/>
                  <a:gd name="T24" fmla="*/ 2 w 30"/>
                  <a:gd name="T25" fmla="*/ 18 h 36"/>
                  <a:gd name="T26" fmla="*/ 2 w 30"/>
                  <a:gd name="T27" fmla="*/ 20 h 36"/>
                  <a:gd name="T28" fmla="*/ 4 w 30"/>
                  <a:gd name="T29" fmla="*/ 20 h 36"/>
                  <a:gd name="T30" fmla="*/ 6 w 30"/>
                  <a:gd name="T31" fmla="*/ 22 h 36"/>
                  <a:gd name="T32" fmla="*/ 6 w 30"/>
                  <a:gd name="T33" fmla="*/ 22 h 36"/>
                  <a:gd name="T34" fmla="*/ 6 w 30"/>
                  <a:gd name="T35" fmla="*/ 24 h 36"/>
                  <a:gd name="T36" fmla="*/ 10 w 30"/>
                  <a:gd name="T37" fmla="*/ 24 h 36"/>
                  <a:gd name="T38" fmla="*/ 10 w 30"/>
                  <a:gd name="T39" fmla="*/ 24 h 36"/>
                  <a:gd name="T40" fmla="*/ 10 w 30"/>
                  <a:gd name="T41" fmla="*/ 22 h 36"/>
                  <a:gd name="T42" fmla="*/ 12 w 30"/>
                  <a:gd name="T43" fmla="*/ 26 h 36"/>
                  <a:gd name="T44" fmla="*/ 14 w 30"/>
                  <a:gd name="T45" fmla="*/ 26 h 36"/>
                  <a:gd name="T46" fmla="*/ 14 w 30"/>
                  <a:gd name="T47" fmla="*/ 28 h 36"/>
                  <a:gd name="T48" fmla="*/ 12 w 30"/>
                  <a:gd name="T49" fmla="*/ 28 h 36"/>
                  <a:gd name="T50" fmla="*/ 10 w 30"/>
                  <a:gd name="T51" fmla="*/ 28 h 36"/>
                  <a:gd name="T52" fmla="*/ 8 w 30"/>
                  <a:gd name="T53" fmla="*/ 28 h 36"/>
                  <a:gd name="T54" fmla="*/ 8 w 30"/>
                  <a:gd name="T55" fmla="*/ 28 h 36"/>
                  <a:gd name="T56" fmla="*/ 14 w 30"/>
                  <a:gd name="T57" fmla="*/ 34 h 36"/>
                  <a:gd name="T58" fmla="*/ 16 w 30"/>
                  <a:gd name="T59" fmla="*/ 36 h 36"/>
                  <a:gd name="T60" fmla="*/ 16 w 30"/>
                  <a:gd name="T61" fmla="*/ 34 h 36"/>
                  <a:gd name="T62" fmla="*/ 16 w 30"/>
                  <a:gd name="T63" fmla="*/ 32 h 36"/>
                  <a:gd name="T64" fmla="*/ 16 w 30"/>
                  <a:gd name="T65" fmla="*/ 30 h 36"/>
                  <a:gd name="T66" fmla="*/ 16 w 30"/>
                  <a:gd name="T67" fmla="*/ 30 h 36"/>
                  <a:gd name="T68" fmla="*/ 18 w 30"/>
                  <a:gd name="T69" fmla="*/ 28 h 36"/>
                  <a:gd name="T70" fmla="*/ 20 w 30"/>
                  <a:gd name="T71" fmla="*/ 28 h 36"/>
                  <a:gd name="T72" fmla="*/ 20 w 30"/>
                  <a:gd name="T73" fmla="*/ 28 h 36"/>
                  <a:gd name="T74" fmla="*/ 20 w 30"/>
                  <a:gd name="T75" fmla="*/ 26 h 36"/>
                  <a:gd name="T76" fmla="*/ 20 w 30"/>
                  <a:gd name="T77" fmla="*/ 26 h 36"/>
                  <a:gd name="T78" fmla="*/ 22 w 30"/>
                  <a:gd name="T79" fmla="*/ 26 h 36"/>
                  <a:gd name="T80" fmla="*/ 30 w 30"/>
                  <a:gd name="T81" fmla="*/ 20 h 36"/>
                  <a:gd name="T82" fmla="*/ 30 w 30"/>
                  <a:gd name="T83" fmla="*/ 18 h 36"/>
                  <a:gd name="T84" fmla="*/ 30 w 30"/>
                  <a:gd name="T85" fmla="*/ 16 h 36"/>
                  <a:gd name="T86" fmla="*/ 22 w 30"/>
                  <a:gd name="T87" fmla="*/ 16 h 36"/>
                  <a:gd name="T88" fmla="*/ 18 w 30"/>
                  <a:gd name="T89" fmla="*/ 22 h 36"/>
                  <a:gd name="T90" fmla="*/ 14 w 30"/>
                  <a:gd name="T91" fmla="*/ 20 h 36"/>
                  <a:gd name="T92" fmla="*/ 14 w 30"/>
                  <a:gd name="T93" fmla="*/ 18 h 36"/>
                  <a:gd name="T94" fmla="*/ 12 w 30"/>
                  <a:gd name="T95" fmla="*/ 16 h 36"/>
                  <a:gd name="T96" fmla="*/ 10 w 30"/>
                  <a:gd name="T97" fmla="*/ 14 h 36"/>
                  <a:gd name="T98" fmla="*/ 12 w 30"/>
                  <a:gd name="T99" fmla="*/ 10 h 36"/>
                  <a:gd name="T100" fmla="*/ 14 w 30"/>
                  <a:gd name="T101" fmla="*/ 8 h 36"/>
                  <a:gd name="T102" fmla="*/ 14 w 30"/>
                  <a:gd name="T103" fmla="*/ 2 h 36"/>
                  <a:gd name="T104" fmla="*/ 12 w 30"/>
                  <a:gd name="T105" fmla="*/ 2 h 36"/>
                  <a:gd name="T106" fmla="*/ 12 w 30"/>
                  <a:gd name="T107" fmla="*/ 0 h 36"/>
                  <a:gd name="T108" fmla="*/ 12 w 30"/>
                  <a:gd name="T109" fmla="*/ 2 h 36"/>
                  <a:gd name="T110" fmla="*/ 12 w 30"/>
                  <a:gd name="T111" fmla="*/ 4 h 36"/>
                  <a:gd name="T112" fmla="*/ 12 w 30"/>
                  <a:gd name="T113" fmla="*/ 6 h 36"/>
                  <a:gd name="T114" fmla="*/ 10 w 30"/>
                  <a:gd name="T115" fmla="*/ 8 h 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
                  <a:gd name="T175" fmla="*/ 0 h 36"/>
                  <a:gd name="T176" fmla="*/ 30 w 30"/>
                  <a:gd name="T177" fmla="*/ 36 h 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 h="36">
                    <a:moveTo>
                      <a:pt x="10" y="8"/>
                    </a:moveTo>
                    <a:lnTo>
                      <a:pt x="10" y="4"/>
                    </a:lnTo>
                    <a:lnTo>
                      <a:pt x="8" y="4"/>
                    </a:lnTo>
                    <a:lnTo>
                      <a:pt x="6" y="4"/>
                    </a:lnTo>
                    <a:lnTo>
                      <a:pt x="6" y="6"/>
                    </a:lnTo>
                    <a:lnTo>
                      <a:pt x="4" y="4"/>
                    </a:lnTo>
                    <a:lnTo>
                      <a:pt x="2" y="4"/>
                    </a:lnTo>
                    <a:lnTo>
                      <a:pt x="2" y="6"/>
                    </a:lnTo>
                    <a:lnTo>
                      <a:pt x="0" y="18"/>
                    </a:lnTo>
                    <a:lnTo>
                      <a:pt x="2" y="18"/>
                    </a:lnTo>
                    <a:lnTo>
                      <a:pt x="2" y="20"/>
                    </a:lnTo>
                    <a:lnTo>
                      <a:pt x="4" y="20"/>
                    </a:lnTo>
                    <a:lnTo>
                      <a:pt x="6" y="22"/>
                    </a:lnTo>
                    <a:lnTo>
                      <a:pt x="6" y="24"/>
                    </a:lnTo>
                    <a:lnTo>
                      <a:pt x="10" y="24"/>
                    </a:lnTo>
                    <a:lnTo>
                      <a:pt x="10" y="22"/>
                    </a:lnTo>
                    <a:lnTo>
                      <a:pt x="12" y="26"/>
                    </a:lnTo>
                    <a:lnTo>
                      <a:pt x="14" y="26"/>
                    </a:lnTo>
                    <a:lnTo>
                      <a:pt x="14" y="28"/>
                    </a:lnTo>
                    <a:lnTo>
                      <a:pt x="12" y="28"/>
                    </a:lnTo>
                    <a:lnTo>
                      <a:pt x="10" y="28"/>
                    </a:lnTo>
                    <a:lnTo>
                      <a:pt x="8" y="28"/>
                    </a:lnTo>
                    <a:lnTo>
                      <a:pt x="14" y="34"/>
                    </a:lnTo>
                    <a:lnTo>
                      <a:pt x="16" y="36"/>
                    </a:lnTo>
                    <a:lnTo>
                      <a:pt x="16" y="34"/>
                    </a:lnTo>
                    <a:lnTo>
                      <a:pt x="16" y="32"/>
                    </a:lnTo>
                    <a:lnTo>
                      <a:pt x="16" y="30"/>
                    </a:lnTo>
                    <a:lnTo>
                      <a:pt x="18" y="28"/>
                    </a:lnTo>
                    <a:lnTo>
                      <a:pt x="20" y="28"/>
                    </a:lnTo>
                    <a:lnTo>
                      <a:pt x="20" y="26"/>
                    </a:lnTo>
                    <a:lnTo>
                      <a:pt x="22" y="26"/>
                    </a:lnTo>
                    <a:lnTo>
                      <a:pt x="30" y="20"/>
                    </a:lnTo>
                    <a:lnTo>
                      <a:pt x="30" y="18"/>
                    </a:lnTo>
                    <a:lnTo>
                      <a:pt x="30" y="16"/>
                    </a:lnTo>
                    <a:lnTo>
                      <a:pt x="22" y="16"/>
                    </a:lnTo>
                    <a:lnTo>
                      <a:pt x="18" y="22"/>
                    </a:lnTo>
                    <a:lnTo>
                      <a:pt x="14" y="20"/>
                    </a:lnTo>
                    <a:lnTo>
                      <a:pt x="14" y="18"/>
                    </a:lnTo>
                    <a:lnTo>
                      <a:pt x="12" y="16"/>
                    </a:lnTo>
                    <a:lnTo>
                      <a:pt x="10" y="14"/>
                    </a:lnTo>
                    <a:lnTo>
                      <a:pt x="12" y="10"/>
                    </a:lnTo>
                    <a:lnTo>
                      <a:pt x="14" y="8"/>
                    </a:lnTo>
                    <a:lnTo>
                      <a:pt x="14" y="2"/>
                    </a:lnTo>
                    <a:lnTo>
                      <a:pt x="12" y="2"/>
                    </a:lnTo>
                    <a:lnTo>
                      <a:pt x="12" y="0"/>
                    </a:lnTo>
                    <a:lnTo>
                      <a:pt x="12" y="2"/>
                    </a:lnTo>
                    <a:lnTo>
                      <a:pt x="12" y="4"/>
                    </a:lnTo>
                    <a:lnTo>
                      <a:pt x="12" y="6"/>
                    </a:lnTo>
                    <a:lnTo>
                      <a:pt x="10" y="8"/>
                    </a:lnTo>
                    <a:close/>
                  </a:path>
                </a:pathLst>
              </a:custGeom>
              <a:solidFill>
                <a:srgbClr val="0071B4">
                  <a:alpha val="34901"/>
                </a:srgbClr>
              </a:solidFill>
              <a:ln w="9525">
                <a:noFill/>
                <a:round/>
                <a:headEnd/>
                <a:tailEnd/>
              </a:ln>
            </p:spPr>
            <p:txBody>
              <a:bodyPr/>
              <a:lstStyle/>
              <a:p>
                <a:endParaRPr lang="en-US"/>
              </a:p>
            </p:txBody>
          </p:sp>
          <p:sp>
            <p:nvSpPr>
              <p:cNvPr id="13785" name="Freeform 239"/>
              <p:cNvSpPr>
                <a:spLocks/>
              </p:cNvSpPr>
              <p:nvPr/>
            </p:nvSpPr>
            <p:spPr bwMode="auto">
              <a:xfrm>
                <a:off x="1982" y="3969"/>
                <a:ext cx="8" cy="6"/>
              </a:xfrm>
              <a:custGeom>
                <a:avLst/>
                <a:gdLst>
                  <a:gd name="T0" fmla="*/ 6 w 8"/>
                  <a:gd name="T1" fmla="*/ 6 h 6"/>
                  <a:gd name="T2" fmla="*/ 8 w 8"/>
                  <a:gd name="T3" fmla="*/ 2 h 6"/>
                  <a:gd name="T4" fmla="*/ 6 w 8"/>
                  <a:gd name="T5" fmla="*/ 2 h 6"/>
                  <a:gd name="T6" fmla="*/ 6 w 8"/>
                  <a:gd name="T7" fmla="*/ 2 h 6"/>
                  <a:gd name="T8" fmla="*/ 6 w 8"/>
                  <a:gd name="T9" fmla="*/ 2 h 6"/>
                  <a:gd name="T10" fmla="*/ 4 w 8"/>
                  <a:gd name="T11" fmla="*/ 2 h 6"/>
                  <a:gd name="T12" fmla="*/ 4 w 8"/>
                  <a:gd name="T13" fmla="*/ 2 h 6"/>
                  <a:gd name="T14" fmla="*/ 2 w 8"/>
                  <a:gd name="T15" fmla="*/ 2 h 6"/>
                  <a:gd name="T16" fmla="*/ 2 w 8"/>
                  <a:gd name="T17" fmla="*/ 4 h 6"/>
                  <a:gd name="T18" fmla="*/ 2 w 8"/>
                  <a:gd name="T19" fmla="*/ 2 h 6"/>
                  <a:gd name="T20" fmla="*/ 2 w 8"/>
                  <a:gd name="T21" fmla="*/ 2 h 6"/>
                  <a:gd name="T22" fmla="*/ 2 w 8"/>
                  <a:gd name="T23" fmla="*/ 0 h 6"/>
                  <a:gd name="T24" fmla="*/ 2 w 8"/>
                  <a:gd name="T25" fmla="*/ 0 h 6"/>
                  <a:gd name="T26" fmla="*/ 0 w 8"/>
                  <a:gd name="T27" fmla="*/ 0 h 6"/>
                  <a:gd name="T28" fmla="*/ 2 w 8"/>
                  <a:gd name="T29" fmla="*/ 2 h 6"/>
                  <a:gd name="T30" fmla="*/ 4 w 8"/>
                  <a:gd name="T31" fmla="*/ 6 h 6"/>
                  <a:gd name="T32" fmla="*/ 6 w 8"/>
                  <a:gd name="T33" fmla="*/ 6 h 6"/>
                  <a:gd name="T34" fmla="*/ 6 w 8"/>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6"/>
                  <a:gd name="T56" fmla="*/ 8 w 8"/>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6">
                    <a:moveTo>
                      <a:pt x="6" y="6"/>
                    </a:moveTo>
                    <a:lnTo>
                      <a:pt x="8" y="2"/>
                    </a:lnTo>
                    <a:lnTo>
                      <a:pt x="6" y="2"/>
                    </a:lnTo>
                    <a:lnTo>
                      <a:pt x="4" y="2"/>
                    </a:lnTo>
                    <a:lnTo>
                      <a:pt x="2" y="2"/>
                    </a:lnTo>
                    <a:lnTo>
                      <a:pt x="2" y="4"/>
                    </a:lnTo>
                    <a:lnTo>
                      <a:pt x="2" y="2"/>
                    </a:lnTo>
                    <a:lnTo>
                      <a:pt x="2" y="0"/>
                    </a:lnTo>
                    <a:lnTo>
                      <a:pt x="0" y="0"/>
                    </a:lnTo>
                    <a:lnTo>
                      <a:pt x="2" y="2"/>
                    </a:lnTo>
                    <a:lnTo>
                      <a:pt x="4" y="6"/>
                    </a:lnTo>
                    <a:lnTo>
                      <a:pt x="6" y="6"/>
                    </a:lnTo>
                    <a:close/>
                  </a:path>
                </a:pathLst>
              </a:custGeom>
              <a:solidFill>
                <a:srgbClr val="0071B4">
                  <a:alpha val="34901"/>
                </a:srgbClr>
              </a:solidFill>
              <a:ln w="9525">
                <a:noFill/>
                <a:round/>
                <a:headEnd/>
                <a:tailEnd/>
              </a:ln>
            </p:spPr>
            <p:txBody>
              <a:bodyPr/>
              <a:lstStyle/>
              <a:p>
                <a:endParaRPr lang="en-US"/>
              </a:p>
            </p:txBody>
          </p:sp>
          <p:sp>
            <p:nvSpPr>
              <p:cNvPr id="13786" name="Freeform 240"/>
              <p:cNvSpPr>
                <a:spLocks/>
              </p:cNvSpPr>
              <p:nvPr/>
            </p:nvSpPr>
            <p:spPr bwMode="auto">
              <a:xfrm>
                <a:off x="1936" y="4039"/>
                <a:ext cx="12" cy="4"/>
              </a:xfrm>
              <a:custGeom>
                <a:avLst/>
                <a:gdLst>
                  <a:gd name="T0" fmla="*/ 8 w 12"/>
                  <a:gd name="T1" fmla="*/ 2 h 4"/>
                  <a:gd name="T2" fmla="*/ 6 w 12"/>
                  <a:gd name="T3" fmla="*/ 2 h 4"/>
                  <a:gd name="T4" fmla="*/ 2 w 12"/>
                  <a:gd name="T5" fmla="*/ 2 h 4"/>
                  <a:gd name="T6" fmla="*/ 0 w 12"/>
                  <a:gd name="T7" fmla="*/ 2 h 4"/>
                  <a:gd name="T8" fmla="*/ 0 w 12"/>
                  <a:gd name="T9" fmla="*/ 2 h 4"/>
                  <a:gd name="T10" fmla="*/ 0 w 12"/>
                  <a:gd name="T11" fmla="*/ 4 h 4"/>
                  <a:gd name="T12" fmla="*/ 2 w 12"/>
                  <a:gd name="T13" fmla="*/ 4 h 4"/>
                  <a:gd name="T14" fmla="*/ 4 w 12"/>
                  <a:gd name="T15" fmla="*/ 4 h 4"/>
                  <a:gd name="T16" fmla="*/ 6 w 12"/>
                  <a:gd name="T17" fmla="*/ 4 h 4"/>
                  <a:gd name="T18" fmla="*/ 6 w 12"/>
                  <a:gd name="T19" fmla="*/ 2 h 4"/>
                  <a:gd name="T20" fmla="*/ 8 w 12"/>
                  <a:gd name="T21" fmla="*/ 2 h 4"/>
                  <a:gd name="T22" fmla="*/ 12 w 12"/>
                  <a:gd name="T23" fmla="*/ 2 h 4"/>
                  <a:gd name="T24" fmla="*/ 12 w 12"/>
                  <a:gd name="T25" fmla="*/ 2 h 4"/>
                  <a:gd name="T26" fmla="*/ 12 w 12"/>
                  <a:gd name="T27" fmla="*/ 0 h 4"/>
                  <a:gd name="T28" fmla="*/ 12 w 12"/>
                  <a:gd name="T29" fmla="*/ 0 h 4"/>
                  <a:gd name="T30" fmla="*/ 8 w 12"/>
                  <a:gd name="T31" fmla="*/ 2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4"/>
                  <a:gd name="T50" fmla="*/ 12 w 12"/>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4">
                    <a:moveTo>
                      <a:pt x="8" y="2"/>
                    </a:moveTo>
                    <a:lnTo>
                      <a:pt x="6" y="2"/>
                    </a:lnTo>
                    <a:lnTo>
                      <a:pt x="2" y="2"/>
                    </a:lnTo>
                    <a:lnTo>
                      <a:pt x="0" y="2"/>
                    </a:lnTo>
                    <a:lnTo>
                      <a:pt x="0" y="4"/>
                    </a:lnTo>
                    <a:lnTo>
                      <a:pt x="2" y="4"/>
                    </a:lnTo>
                    <a:lnTo>
                      <a:pt x="4" y="4"/>
                    </a:lnTo>
                    <a:lnTo>
                      <a:pt x="6" y="4"/>
                    </a:lnTo>
                    <a:lnTo>
                      <a:pt x="6" y="2"/>
                    </a:lnTo>
                    <a:lnTo>
                      <a:pt x="8" y="2"/>
                    </a:lnTo>
                    <a:lnTo>
                      <a:pt x="12" y="2"/>
                    </a:lnTo>
                    <a:lnTo>
                      <a:pt x="12" y="0"/>
                    </a:lnTo>
                    <a:lnTo>
                      <a:pt x="8" y="2"/>
                    </a:lnTo>
                    <a:close/>
                  </a:path>
                </a:pathLst>
              </a:custGeom>
              <a:solidFill>
                <a:srgbClr val="0071B4">
                  <a:alpha val="34901"/>
                </a:srgbClr>
              </a:solidFill>
              <a:ln w="9525">
                <a:noFill/>
                <a:round/>
                <a:headEnd/>
                <a:tailEnd/>
              </a:ln>
            </p:spPr>
            <p:txBody>
              <a:bodyPr/>
              <a:lstStyle/>
              <a:p>
                <a:endParaRPr lang="en-US"/>
              </a:p>
            </p:txBody>
          </p:sp>
          <p:sp>
            <p:nvSpPr>
              <p:cNvPr id="13787" name="Freeform 241"/>
              <p:cNvSpPr>
                <a:spLocks/>
              </p:cNvSpPr>
              <p:nvPr/>
            </p:nvSpPr>
            <p:spPr bwMode="auto">
              <a:xfrm>
                <a:off x="1847" y="4045"/>
                <a:ext cx="2" cy="4"/>
              </a:xfrm>
              <a:custGeom>
                <a:avLst/>
                <a:gdLst>
                  <a:gd name="T0" fmla="*/ 0 w 2"/>
                  <a:gd name="T1" fmla="*/ 2 h 4"/>
                  <a:gd name="T2" fmla="*/ 0 w 2"/>
                  <a:gd name="T3" fmla="*/ 2 h 4"/>
                  <a:gd name="T4" fmla="*/ 0 w 2"/>
                  <a:gd name="T5" fmla="*/ 2 h 4"/>
                  <a:gd name="T6" fmla="*/ 0 w 2"/>
                  <a:gd name="T7" fmla="*/ 4 h 4"/>
                  <a:gd name="T8" fmla="*/ 2 w 2"/>
                  <a:gd name="T9" fmla="*/ 4 h 4"/>
                  <a:gd name="T10" fmla="*/ 2 w 2"/>
                  <a:gd name="T11" fmla="*/ 4 h 4"/>
                  <a:gd name="T12" fmla="*/ 2 w 2"/>
                  <a:gd name="T13" fmla="*/ 4 h 4"/>
                  <a:gd name="T14" fmla="*/ 2 w 2"/>
                  <a:gd name="T15" fmla="*/ 4 h 4"/>
                  <a:gd name="T16" fmla="*/ 2 w 2"/>
                  <a:gd name="T17" fmla="*/ 0 h 4"/>
                  <a:gd name="T18" fmla="*/ 0 w 2"/>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2"/>
                    </a:moveTo>
                    <a:lnTo>
                      <a:pt x="0" y="2"/>
                    </a:lnTo>
                    <a:lnTo>
                      <a:pt x="0" y="4"/>
                    </a:lnTo>
                    <a:lnTo>
                      <a:pt x="2" y="4"/>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3788" name="Freeform 242"/>
              <p:cNvSpPr>
                <a:spLocks/>
              </p:cNvSpPr>
              <p:nvPr/>
            </p:nvSpPr>
            <p:spPr bwMode="auto">
              <a:xfrm>
                <a:off x="1851" y="4049"/>
                <a:ext cx="4" cy="4"/>
              </a:xfrm>
              <a:custGeom>
                <a:avLst/>
                <a:gdLst>
                  <a:gd name="T0" fmla="*/ 4 w 4"/>
                  <a:gd name="T1" fmla="*/ 0 h 4"/>
                  <a:gd name="T2" fmla="*/ 2 w 4"/>
                  <a:gd name="T3" fmla="*/ 0 h 4"/>
                  <a:gd name="T4" fmla="*/ 0 w 4"/>
                  <a:gd name="T5" fmla="*/ 0 h 4"/>
                  <a:gd name="T6" fmla="*/ 0 w 4"/>
                  <a:gd name="T7" fmla="*/ 2 h 4"/>
                  <a:gd name="T8" fmla="*/ 2 w 4"/>
                  <a:gd name="T9" fmla="*/ 2 h 4"/>
                  <a:gd name="T10" fmla="*/ 4 w 4"/>
                  <a:gd name="T11" fmla="*/ 4 h 4"/>
                  <a:gd name="T12" fmla="*/ 4 w 4"/>
                  <a:gd name="T13" fmla="*/ 4 h 4"/>
                  <a:gd name="T14" fmla="*/ 4 w 4"/>
                  <a:gd name="T15" fmla="*/ 2 h 4"/>
                  <a:gd name="T16" fmla="*/ 4 w 4"/>
                  <a:gd name="T17" fmla="*/ 0 h 4"/>
                  <a:gd name="T18" fmla="*/ 4 w 4"/>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4" y="0"/>
                    </a:moveTo>
                    <a:lnTo>
                      <a:pt x="2" y="0"/>
                    </a:lnTo>
                    <a:lnTo>
                      <a:pt x="0" y="0"/>
                    </a:lnTo>
                    <a:lnTo>
                      <a:pt x="0" y="2"/>
                    </a:lnTo>
                    <a:lnTo>
                      <a:pt x="2" y="2"/>
                    </a:lnTo>
                    <a:lnTo>
                      <a:pt x="4"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3789" name="Freeform 243"/>
              <p:cNvSpPr>
                <a:spLocks/>
              </p:cNvSpPr>
              <p:nvPr/>
            </p:nvSpPr>
            <p:spPr bwMode="auto">
              <a:xfrm>
                <a:off x="1829" y="4019"/>
                <a:ext cx="18" cy="12"/>
              </a:xfrm>
              <a:custGeom>
                <a:avLst/>
                <a:gdLst>
                  <a:gd name="T0" fmla="*/ 12 w 18"/>
                  <a:gd name="T1" fmla="*/ 10 h 12"/>
                  <a:gd name="T2" fmla="*/ 14 w 18"/>
                  <a:gd name="T3" fmla="*/ 12 h 12"/>
                  <a:gd name="T4" fmla="*/ 16 w 18"/>
                  <a:gd name="T5" fmla="*/ 12 h 12"/>
                  <a:gd name="T6" fmla="*/ 18 w 18"/>
                  <a:gd name="T7" fmla="*/ 10 h 12"/>
                  <a:gd name="T8" fmla="*/ 18 w 18"/>
                  <a:gd name="T9" fmla="*/ 8 h 12"/>
                  <a:gd name="T10" fmla="*/ 16 w 18"/>
                  <a:gd name="T11" fmla="*/ 6 h 12"/>
                  <a:gd name="T12" fmla="*/ 16 w 18"/>
                  <a:gd name="T13" fmla="*/ 6 h 12"/>
                  <a:gd name="T14" fmla="*/ 14 w 18"/>
                  <a:gd name="T15" fmla="*/ 8 h 12"/>
                  <a:gd name="T16" fmla="*/ 14 w 18"/>
                  <a:gd name="T17" fmla="*/ 4 h 12"/>
                  <a:gd name="T18" fmla="*/ 12 w 18"/>
                  <a:gd name="T19" fmla="*/ 4 h 12"/>
                  <a:gd name="T20" fmla="*/ 12 w 18"/>
                  <a:gd name="T21" fmla="*/ 2 h 12"/>
                  <a:gd name="T22" fmla="*/ 10 w 18"/>
                  <a:gd name="T23" fmla="*/ 2 h 12"/>
                  <a:gd name="T24" fmla="*/ 8 w 18"/>
                  <a:gd name="T25" fmla="*/ 4 h 12"/>
                  <a:gd name="T26" fmla="*/ 8 w 18"/>
                  <a:gd name="T27" fmla="*/ 4 h 12"/>
                  <a:gd name="T28" fmla="*/ 8 w 18"/>
                  <a:gd name="T29" fmla="*/ 4 h 12"/>
                  <a:gd name="T30" fmla="*/ 8 w 18"/>
                  <a:gd name="T31" fmla="*/ 2 h 12"/>
                  <a:gd name="T32" fmla="*/ 8 w 18"/>
                  <a:gd name="T33" fmla="*/ 2 h 12"/>
                  <a:gd name="T34" fmla="*/ 8 w 18"/>
                  <a:gd name="T35" fmla="*/ 2 h 12"/>
                  <a:gd name="T36" fmla="*/ 6 w 18"/>
                  <a:gd name="T37" fmla="*/ 2 h 12"/>
                  <a:gd name="T38" fmla="*/ 6 w 18"/>
                  <a:gd name="T39" fmla="*/ 0 h 12"/>
                  <a:gd name="T40" fmla="*/ 4 w 18"/>
                  <a:gd name="T41" fmla="*/ 0 h 12"/>
                  <a:gd name="T42" fmla="*/ 4 w 18"/>
                  <a:gd name="T43" fmla="*/ 0 h 12"/>
                  <a:gd name="T44" fmla="*/ 4 w 18"/>
                  <a:gd name="T45" fmla="*/ 2 h 12"/>
                  <a:gd name="T46" fmla="*/ 2 w 18"/>
                  <a:gd name="T47" fmla="*/ 2 h 12"/>
                  <a:gd name="T48" fmla="*/ 0 w 18"/>
                  <a:gd name="T49" fmla="*/ 2 h 12"/>
                  <a:gd name="T50" fmla="*/ 2 w 18"/>
                  <a:gd name="T51" fmla="*/ 6 h 12"/>
                  <a:gd name="T52" fmla="*/ 4 w 18"/>
                  <a:gd name="T53" fmla="*/ 8 h 12"/>
                  <a:gd name="T54" fmla="*/ 4 w 18"/>
                  <a:gd name="T55" fmla="*/ 8 h 12"/>
                  <a:gd name="T56" fmla="*/ 6 w 18"/>
                  <a:gd name="T57" fmla="*/ 10 h 12"/>
                  <a:gd name="T58" fmla="*/ 8 w 18"/>
                  <a:gd name="T59" fmla="*/ 10 h 12"/>
                  <a:gd name="T60" fmla="*/ 8 w 18"/>
                  <a:gd name="T61" fmla="*/ 10 h 12"/>
                  <a:gd name="T62" fmla="*/ 8 w 18"/>
                  <a:gd name="T63" fmla="*/ 10 h 12"/>
                  <a:gd name="T64" fmla="*/ 8 w 18"/>
                  <a:gd name="T65" fmla="*/ 8 h 12"/>
                  <a:gd name="T66" fmla="*/ 12 w 18"/>
                  <a:gd name="T67" fmla="*/ 10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12"/>
                  <a:gd name="T104" fmla="*/ 18 w 18"/>
                  <a:gd name="T105" fmla="*/ 12 h 1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12">
                    <a:moveTo>
                      <a:pt x="12" y="10"/>
                    </a:moveTo>
                    <a:lnTo>
                      <a:pt x="14" y="12"/>
                    </a:lnTo>
                    <a:lnTo>
                      <a:pt x="16" y="12"/>
                    </a:lnTo>
                    <a:lnTo>
                      <a:pt x="18" y="10"/>
                    </a:lnTo>
                    <a:lnTo>
                      <a:pt x="18" y="8"/>
                    </a:lnTo>
                    <a:lnTo>
                      <a:pt x="16" y="6"/>
                    </a:lnTo>
                    <a:lnTo>
                      <a:pt x="14" y="8"/>
                    </a:lnTo>
                    <a:lnTo>
                      <a:pt x="14" y="4"/>
                    </a:lnTo>
                    <a:lnTo>
                      <a:pt x="12" y="4"/>
                    </a:lnTo>
                    <a:lnTo>
                      <a:pt x="12" y="2"/>
                    </a:lnTo>
                    <a:lnTo>
                      <a:pt x="10" y="2"/>
                    </a:lnTo>
                    <a:lnTo>
                      <a:pt x="8" y="4"/>
                    </a:lnTo>
                    <a:lnTo>
                      <a:pt x="8" y="2"/>
                    </a:lnTo>
                    <a:lnTo>
                      <a:pt x="6" y="2"/>
                    </a:lnTo>
                    <a:lnTo>
                      <a:pt x="6" y="0"/>
                    </a:lnTo>
                    <a:lnTo>
                      <a:pt x="4" y="0"/>
                    </a:lnTo>
                    <a:lnTo>
                      <a:pt x="4" y="2"/>
                    </a:lnTo>
                    <a:lnTo>
                      <a:pt x="2" y="2"/>
                    </a:lnTo>
                    <a:lnTo>
                      <a:pt x="0" y="2"/>
                    </a:lnTo>
                    <a:lnTo>
                      <a:pt x="2" y="6"/>
                    </a:lnTo>
                    <a:lnTo>
                      <a:pt x="4" y="8"/>
                    </a:lnTo>
                    <a:lnTo>
                      <a:pt x="6" y="10"/>
                    </a:lnTo>
                    <a:lnTo>
                      <a:pt x="8" y="10"/>
                    </a:lnTo>
                    <a:lnTo>
                      <a:pt x="8" y="8"/>
                    </a:lnTo>
                    <a:lnTo>
                      <a:pt x="12" y="10"/>
                    </a:lnTo>
                    <a:close/>
                  </a:path>
                </a:pathLst>
              </a:custGeom>
              <a:solidFill>
                <a:srgbClr val="0071B4">
                  <a:alpha val="34901"/>
                </a:srgbClr>
              </a:solidFill>
              <a:ln w="9525">
                <a:noFill/>
                <a:round/>
                <a:headEnd/>
                <a:tailEnd/>
              </a:ln>
            </p:spPr>
            <p:txBody>
              <a:bodyPr/>
              <a:lstStyle/>
              <a:p>
                <a:endParaRPr lang="en-US"/>
              </a:p>
            </p:txBody>
          </p:sp>
          <p:sp>
            <p:nvSpPr>
              <p:cNvPr id="13790" name="Freeform 244"/>
              <p:cNvSpPr>
                <a:spLocks/>
              </p:cNvSpPr>
              <p:nvPr/>
            </p:nvSpPr>
            <p:spPr bwMode="auto">
              <a:xfrm>
                <a:off x="1809" y="4007"/>
                <a:ext cx="20" cy="18"/>
              </a:xfrm>
              <a:custGeom>
                <a:avLst/>
                <a:gdLst>
                  <a:gd name="T0" fmla="*/ 18 w 20"/>
                  <a:gd name="T1" fmla="*/ 8 h 18"/>
                  <a:gd name="T2" fmla="*/ 18 w 20"/>
                  <a:gd name="T3" fmla="*/ 6 h 18"/>
                  <a:gd name="T4" fmla="*/ 16 w 20"/>
                  <a:gd name="T5" fmla="*/ 6 h 18"/>
                  <a:gd name="T6" fmla="*/ 14 w 20"/>
                  <a:gd name="T7" fmla="*/ 6 h 18"/>
                  <a:gd name="T8" fmla="*/ 14 w 20"/>
                  <a:gd name="T9" fmla="*/ 6 h 18"/>
                  <a:gd name="T10" fmla="*/ 12 w 20"/>
                  <a:gd name="T11" fmla="*/ 2 h 18"/>
                  <a:gd name="T12" fmla="*/ 12 w 20"/>
                  <a:gd name="T13" fmla="*/ 4 h 18"/>
                  <a:gd name="T14" fmla="*/ 10 w 20"/>
                  <a:gd name="T15" fmla="*/ 2 h 18"/>
                  <a:gd name="T16" fmla="*/ 8 w 20"/>
                  <a:gd name="T17" fmla="*/ 2 h 18"/>
                  <a:gd name="T18" fmla="*/ 8 w 20"/>
                  <a:gd name="T19" fmla="*/ 2 h 18"/>
                  <a:gd name="T20" fmla="*/ 8 w 20"/>
                  <a:gd name="T21" fmla="*/ 4 h 18"/>
                  <a:gd name="T22" fmla="*/ 8 w 20"/>
                  <a:gd name="T23" fmla="*/ 4 h 18"/>
                  <a:gd name="T24" fmla="*/ 6 w 20"/>
                  <a:gd name="T25" fmla="*/ 2 h 18"/>
                  <a:gd name="T26" fmla="*/ 4 w 20"/>
                  <a:gd name="T27" fmla="*/ 2 h 18"/>
                  <a:gd name="T28" fmla="*/ 4 w 20"/>
                  <a:gd name="T29" fmla="*/ 0 h 18"/>
                  <a:gd name="T30" fmla="*/ 2 w 20"/>
                  <a:gd name="T31" fmla="*/ 0 h 18"/>
                  <a:gd name="T32" fmla="*/ 0 w 20"/>
                  <a:gd name="T33" fmla="*/ 0 h 18"/>
                  <a:gd name="T34" fmla="*/ 0 w 20"/>
                  <a:gd name="T35" fmla="*/ 2 h 18"/>
                  <a:gd name="T36" fmla="*/ 0 w 20"/>
                  <a:gd name="T37" fmla="*/ 2 h 18"/>
                  <a:gd name="T38" fmla="*/ 2 w 20"/>
                  <a:gd name="T39" fmla="*/ 6 h 18"/>
                  <a:gd name="T40" fmla="*/ 2 w 20"/>
                  <a:gd name="T41" fmla="*/ 10 h 18"/>
                  <a:gd name="T42" fmla="*/ 6 w 20"/>
                  <a:gd name="T43" fmla="*/ 10 h 18"/>
                  <a:gd name="T44" fmla="*/ 6 w 20"/>
                  <a:gd name="T45" fmla="*/ 14 h 18"/>
                  <a:gd name="T46" fmla="*/ 6 w 20"/>
                  <a:gd name="T47" fmla="*/ 16 h 18"/>
                  <a:gd name="T48" fmla="*/ 12 w 20"/>
                  <a:gd name="T49" fmla="*/ 16 h 18"/>
                  <a:gd name="T50" fmla="*/ 10 w 20"/>
                  <a:gd name="T51" fmla="*/ 18 h 18"/>
                  <a:gd name="T52" fmla="*/ 10 w 20"/>
                  <a:gd name="T53" fmla="*/ 18 h 18"/>
                  <a:gd name="T54" fmla="*/ 12 w 20"/>
                  <a:gd name="T55" fmla="*/ 18 h 18"/>
                  <a:gd name="T56" fmla="*/ 14 w 20"/>
                  <a:gd name="T57" fmla="*/ 18 h 18"/>
                  <a:gd name="T58" fmla="*/ 14 w 20"/>
                  <a:gd name="T59" fmla="*/ 18 h 18"/>
                  <a:gd name="T60" fmla="*/ 14 w 20"/>
                  <a:gd name="T61" fmla="*/ 16 h 18"/>
                  <a:gd name="T62" fmla="*/ 14 w 20"/>
                  <a:gd name="T63" fmla="*/ 16 h 18"/>
                  <a:gd name="T64" fmla="*/ 16 w 20"/>
                  <a:gd name="T65" fmla="*/ 16 h 18"/>
                  <a:gd name="T66" fmla="*/ 18 w 20"/>
                  <a:gd name="T67" fmla="*/ 16 h 18"/>
                  <a:gd name="T68" fmla="*/ 18 w 20"/>
                  <a:gd name="T69" fmla="*/ 16 h 18"/>
                  <a:gd name="T70" fmla="*/ 18 w 20"/>
                  <a:gd name="T71" fmla="*/ 12 h 18"/>
                  <a:gd name="T72" fmla="*/ 20 w 20"/>
                  <a:gd name="T73" fmla="*/ 12 h 18"/>
                  <a:gd name="T74" fmla="*/ 20 w 20"/>
                  <a:gd name="T75" fmla="*/ 10 h 18"/>
                  <a:gd name="T76" fmla="*/ 20 w 20"/>
                  <a:gd name="T77" fmla="*/ 8 h 18"/>
                  <a:gd name="T78" fmla="*/ 18 w 20"/>
                  <a:gd name="T79" fmla="*/ 8 h 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
                  <a:gd name="T121" fmla="*/ 0 h 18"/>
                  <a:gd name="T122" fmla="*/ 20 w 20"/>
                  <a:gd name="T123" fmla="*/ 18 h 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 h="18">
                    <a:moveTo>
                      <a:pt x="18" y="8"/>
                    </a:moveTo>
                    <a:lnTo>
                      <a:pt x="18" y="6"/>
                    </a:lnTo>
                    <a:lnTo>
                      <a:pt x="16" y="6"/>
                    </a:lnTo>
                    <a:lnTo>
                      <a:pt x="14" y="6"/>
                    </a:lnTo>
                    <a:lnTo>
                      <a:pt x="12" y="2"/>
                    </a:lnTo>
                    <a:lnTo>
                      <a:pt x="12" y="4"/>
                    </a:lnTo>
                    <a:lnTo>
                      <a:pt x="10" y="2"/>
                    </a:lnTo>
                    <a:lnTo>
                      <a:pt x="8" y="2"/>
                    </a:lnTo>
                    <a:lnTo>
                      <a:pt x="8" y="4"/>
                    </a:lnTo>
                    <a:lnTo>
                      <a:pt x="6" y="2"/>
                    </a:lnTo>
                    <a:lnTo>
                      <a:pt x="4" y="2"/>
                    </a:lnTo>
                    <a:lnTo>
                      <a:pt x="4" y="0"/>
                    </a:lnTo>
                    <a:lnTo>
                      <a:pt x="2" y="0"/>
                    </a:lnTo>
                    <a:lnTo>
                      <a:pt x="0" y="0"/>
                    </a:lnTo>
                    <a:lnTo>
                      <a:pt x="0" y="2"/>
                    </a:lnTo>
                    <a:lnTo>
                      <a:pt x="2" y="6"/>
                    </a:lnTo>
                    <a:lnTo>
                      <a:pt x="2" y="10"/>
                    </a:lnTo>
                    <a:lnTo>
                      <a:pt x="6" y="10"/>
                    </a:lnTo>
                    <a:lnTo>
                      <a:pt x="6" y="14"/>
                    </a:lnTo>
                    <a:lnTo>
                      <a:pt x="6" y="16"/>
                    </a:lnTo>
                    <a:lnTo>
                      <a:pt x="12" y="16"/>
                    </a:lnTo>
                    <a:lnTo>
                      <a:pt x="10" y="18"/>
                    </a:lnTo>
                    <a:lnTo>
                      <a:pt x="12" y="18"/>
                    </a:lnTo>
                    <a:lnTo>
                      <a:pt x="14" y="18"/>
                    </a:lnTo>
                    <a:lnTo>
                      <a:pt x="14" y="16"/>
                    </a:lnTo>
                    <a:lnTo>
                      <a:pt x="16" y="16"/>
                    </a:lnTo>
                    <a:lnTo>
                      <a:pt x="18" y="16"/>
                    </a:lnTo>
                    <a:lnTo>
                      <a:pt x="18" y="12"/>
                    </a:lnTo>
                    <a:lnTo>
                      <a:pt x="20" y="12"/>
                    </a:lnTo>
                    <a:lnTo>
                      <a:pt x="20" y="10"/>
                    </a:lnTo>
                    <a:lnTo>
                      <a:pt x="20" y="8"/>
                    </a:lnTo>
                    <a:lnTo>
                      <a:pt x="18" y="8"/>
                    </a:lnTo>
                    <a:close/>
                  </a:path>
                </a:pathLst>
              </a:custGeom>
              <a:solidFill>
                <a:srgbClr val="0071B4">
                  <a:alpha val="34901"/>
                </a:srgbClr>
              </a:solidFill>
              <a:ln w="9525">
                <a:noFill/>
                <a:round/>
                <a:headEnd/>
                <a:tailEnd/>
              </a:ln>
            </p:spPr>
            <p:txBody>
              <a:bodyPr/>
              <a:lstStyle/>
              <a:p>
                <a:endParaRPr lang="en-US"/>
              </a:p>
            </p:txBody>
          </p:sp>
          <p:sp>
            <p:nvSpPr>
              <p:cNvPr id="13791" name="Freeform 245"/>
              <p:cNvSpPr>
                <a:spLocks/>
              </p:cNvSpPr>
              <p:nvPr/>
            </p:nvSpPr>
            <p:spPr bwMode="auto">
              <a:xfrm>
                <a:off x="1841" y="3985"/>
                <a:ext cx="40" cy="60"/>
              </a:xfrm>
              <a:custGeom>
                <a:avLst/>
                <a:gdLst>
                  <a:gd name="T0" fmla="*/ 34 w 40"/>
                  <a:gd name="T1" fmla="*/ 60 h 60"/>
                  <a:gd name="T2" fmla="*/ 36 w 40"/>
                  <a:gd name="T3" fmla="*/ 58 h 60"/>
                  <a:gd name="T4" fmla="*/ 38 w 40"/>
                  <a:gd name="T5" fmla="*/ 6 h 60"/>
                  <a:gd name="T6" fmla="*/ 34 w 40"/>
                  <a:gd name="T7" fmla="*/ 4 h 60"/>
                  <a:gd name="T8" fmla="*/ 30 w 40"/>
                  <a:gd name="T9" fmla="*/ 4 h 60"/>
                  <a:gd name="T10" fmla="*/ 24 w 40"/>
                  <a:gd name="T11" fmla="*/ 2 h 60"/>
                  <a:gd name="T12" fmla="*/ 20 w 40"/>
                  <a:gd name="T13" fmla="*/ 8 h 60"/>
                  <a:gd name="T14" fmla="*/ 18 w 40"/>
                  <a:gd name="T15" fmla="*/ 8 h 60"/>
                  <a:gd name="T16" fmla="*/ 16 w 40"/>
                  <a:gd name="T17" fmla="*/ 8 h 60"/>
                  <a:gd name="T18" fmla="*/ 18 w 40"/>
                  <a:gd name="T19" fmla="*/ 12 h 60"/>
                  <a:gd name="T20" fmla="*/ 16 w 40"/>
                  <a:gd name="T21" fmla="*/ 14 h 60"/>
                  <a:gd name="T22" fmla="*/ 14 w 40"/>
                  <a:gd name="T23" fmla="*/ 14 h 60"/>
                  <a:gd name="T24" fmla="*/ 14 w 40"/>
                  <a:gd name="T25" fmla="*/ 22 h 60"/>
                  <a:gd name="T26" fmla="*/ 22 w 40"/>
                  <a:gd name="T27" fmla="*/ 22 h 60"/>
                  <a:gd name="T28" fmla="*/ 28 w 40"/>
                  <a:gd name="T29" fmla="*/ 22 h 60"/>
                  <a:gd name="T30" fmla="*/ 28 w 40"/>
                  <a:gd name="T31" fmla="*/ 26 h 60"/>
                  <a:gd name="T32" fmla="*/ 20 w 40"/>
                  <a:gd name="T33" fmla="*/ 30 h 60"/>
                  <a:gd name="T34" fmla="*/ 18 w 40"/>
                  <a:gd name="T35" fmla="*/ 32 h 60"/>
                  <a:gd name="T36" fmla="*/ 20 w 40"/>
                  <a:gd name="T37" fmla="*/ 40 h 60"/>
                  <a:gd name="T38" fmla="*/ 28 w 40"/>
                  <a:gd name="T39" fmla="*/ 46 h 60"/>
                  <a:gd name="T40" fmla="*/ 26 w 40"/>
                  <a:gd name="T41" fmla="*/ 46 h 60"/>
                  <a:gd name="T42" fmla="*/ 22 w 40"/>
                  <a:gd name="T43" fmla="*/ 44 h 60"/>
                  <a:gd name="T44" fmla="*/ 18 w 40"/>
                  <a:gd name="T45" fmla="*/ 42 h 60"/>
                  <a:gd name="T46" fmla="*/ 16 w 40"/>
                  <a:gd name="T47" fmla="*/ 46 h 60"/>
                  <a:gd name="T48" fmla="*/ 18 w 40"/>
                  <a:gd name="T49" fmla="*/ 46 h 60"/>
                  <a:gd name="T50" fmla="*/ 16 w 40"/>
                  <a:gd name="T51" fmla="*/ 46 h 60"/>
                  <a:gd name="T52" fmla="*/ 6 w 40"/>
                  <a:gd name="T53" fmla="*/ 42 h 60"/>
                  <a:gd name="T54" fmla="*/ 10 w 40"/>
                  <a:gd name="T55" fmla="*/ 46 h 60"/>
                  <a:gd name="T56" fmla="*/ 8 w 40"/>
                  <a:gd name="T57" fmla="*/ 46 h 60"/>
                  <a:gd name="T58" fmla="*/ 4 w 40"/>
                  <a:gd name="T59" fmla="*/ 46 h 60"/>
                  <a:gd name="T60" fmla="*/ 0 w 40"/>
                  <a:gd name="T61" fmla="*/ 50 h 60"/>
                  <a:gd name="T62" fmla="*/ 2 w 40"/>
                  <a:gd name="T63" fmla="*/ 52 h 60"/>
                  <a:gd name="T64" fmla="*/ 4 w 40"/>
                  <a:gd name="T65" fmla="*/ 54 h 60"/>
                  <a:gd name="T66" fmla="*/ 8 w 40"/>
                  <a:gd name="T67" fmla="*/ 54 h 60"/>
                  <a:gd name="T68" fmla="*/ 6 w 40"/>
                  <a:gd name="T69" fmla="*/ 56 h 60"/>
                  <a:gd name="T70" fmla="*/ 8 w 40"/>
                  <a:gd name="T71" fmla="*/ 56 h 60"/>
                  <a:gd name="T72" fmla="*/ 10 w 40"/>
                  <a:gd name="T73" fmla="*/ 56 h 60"/>
                  <a:gd name="T74" fmla="*/ 16 w 40"/>
                  <a:gd name="T75" fmla="*/ 58 h 60"/>
                  <a:gd name="T76" fmla="*/ 20 w 40"/>
                  <a:gd name="T77" fmla="*/ 58 h 60"/>
                  <a:gd name="T78" fmla="*/ 34 w 40"/>
                  <a:gd name="T79" fmla="*/ 60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60"/>
                  <a:gd name="T122" fmla="*/ 40 w 40"/>
                  <a:gd name="T123" fmla="*/ 60 h 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60">
                    <a:moveTo>
                      <a:pt x="34" y="60"/>
                    </a:moveTo>
                    <a:lnTo>
                      <a:pt x="34" y="60"/>
                    </a:lnTo>
                    <a:lnTo>
                      <a:pt x="38" y="60"/>
                    </a:lnTo>
                    <a:lnTo>
                      <a:pt x="36" y="58"/>
                    </a:lnTo>
                    <a:lnTo>
                      <a:pt x="40" y="58"/>
                    </a:lnTo>
                    <a:lnTo>
                      <a:pt x="38" y="6"/>
                    </a:lnTo>
                    <a:lnTo>
                      <a:pt x="38" y="2"/>
                    </a:lnTo>
                    <a:lnTo>
                      <a:pt x="34" y="4"/>
                    </a:lnTo>
                    <a:lnTo>
                      <a:pt x="32" y="6"/>
                    </a:lnTo>
                    <a:lnTo>
                      <a:pt x="30" y="4"/>
                    </a:lnTo>
                    <a:lnTo>
                      <a:pt x="28" y="0"/>
                    </a:lnTo>
                    <a:lnTo>
                      <a:pt x="24" y="2"/>
                    </a:lnTo>
                    <a:lnTo>
                      <a:pt x="22" y="8"/>
                    </a:lnTo>
                    <a:lnTo>
                      <a:pt x="20" y="8"/>
                    </a:lnTo>
                    <a:lnTo>
                      <a:pt x="18" y="8"/>
                    </a:lnTo>
                    <a:lnTo>
                      <a:pt x="14" y="8"/>
                    </a:lnTo>
                    <a:lnTo>
                      <a:pt x="16" y="8"/>
                    </a:lnTo>
                    <a:lnTo>
                      <a:pt x="16" y="10"/>
                    </a:lnTo>
                    <a:lnTo>
                      <a:pt x="18" y="12"/>
                    </a:lnTo>
                    <a:lnTo>
                      <a:pt x="18" y="14"/>
                    </a:lnTo>
                    <a:lnTo>
                      <a:pt x="16" y="14"/>
                    </a:lnTo>
                    <a:lnTo>
                      <a:pt x="14" y="12"/>
                    </a:lnTo>
                    <a:lnTo>
                      <a:pt x="14" y="14"/>
                    </a:lnTo>
                    <a:lnTo>
                      <a:pt x="12" y="20"/>
                    </a:lnTo>
                    <a:lnTo>
                      <a:pt x="14" y="22"/>
                    </a:lnTo>
                    <a:lnTo>
                      <a:pt x="18" y="24"/>
                    </a:lnTo>
                    <a:lnTo>
                      <a:pt x="22" y="22"/>
                    </a:lnTo>
                    <a:lnTo>
                      <a:pt x="26" y="20"/>
                    </a:lnTo>
                    <a:lnTo>
                      <a:pt x="28" y="22"/>
                    </a:lnTo>
                    <a:lnTo>
                      <a:pt x="28" y="24"/>
                    </a:lnTo>
                    <a:lnTo>
                      <a:pt x="28" y="26"/>
                    </a:lnTo>
                    <a:lnTo>
                      <a:pt x="22" y="28"/>
                    </a:lnTo>
                    <a:lnTo>
                      <a:pt x="20" y="30"/>
                    </a:lnTo>
                    <a:lnTo>
                      <a:pt x="18" y="30"/>
                    </a:lnTo>
                    <a:lnTo>
                      <a:pt x="18" y="32"/>
                    </a:lnTo>
                    <a:lnTo>
                      <a:pt x="18" y="40"/>
                    </a:lnTo>
                    <a:lnTo>
                      <a:pt x="20" y="40"/>
                    </a:lnTo>
                    <a:lnTo>
                      <a:pt x="28" y="44"/>
                    </a:lnTo>
                    <a:lnTo>
                      <a:pt x="28" y="46"/>
                    </a:lnTo>
                    <a:lnTo>
                      <a:pt x="26" y="46"/>
                    </a:lnTo>
                    <a:lnTo>
                      <a:pt x="24" y="44"/>
                    </a:lnTo>
                    <a:lnTo>
                      <a:pt x="22" y="44"/>
                    </a:lnTo>
                    <a:lnTo>
                      <a:pt x="20" y="46"/>
                    </a:lnTo>
                    <a:lnTo>
                      <a:pt x="18" y="42"/>
                    </a:lnTo>
                    <a:lnTo>
                      <a:pt x="16" y="44"/>
                    </a:lnTo>
                    <a:lnTo>
                      <a:pt x="16" y="46"/>
                    </a:lnTo>
                    <a:lnTo>
                      <a:pt x="20" y="46"/>
                    </a:lnTo>
                    <a:lnTo>
                      <a:pt x="18" y="46"/>
                    </a:lnTo>
                    <a:lnTo>
                      <a:pt x="16" y="48"/>
                    </a:lnTo>
                    <a:lnTo>
                      <a:pt x="16" y="46"/>
                    </a:lnTo>
                    <a:lnTo>
                      <a:pt x="6" y="40"/>
                    </a:lnTo>
                    <a:lnTo>
                      <a:pt x="6" y="42"/>
                    </a:lnTo>
                    <a:lnTo>
                      <a:pt x="8" y="44"/>
                    </a:lnTo>
                    <a:lnTo>
                      <a:pt x="10" y="46"/>
                    </a:lnTo>
                    <a:lnTo>
                      <a:pt x="8" y="46"/>
                    </a:lnTo>
                    <a:lnTo>
                      <a:pt x="6" y="46"/>
                    </a:lnTo>
                    <a:lnTo>
                      <a:pt x="4" y="46"/>
                    </a:lnTo>
                    <a:lnTo>
                      <a:pt x="4" y="48"/>
                    </a:lnTo>
                    <a:lnTo>
                      <a:pt x="0" y="50"/>
                    </a:lnTo>
                    <a:lnTo>
                      <a:pt x="2" y="50"/>
                    </a:lnTo>
                    <a:lnTo>
                      <a:pt x="2" y="52"/>
                    </a:lnTo>
                    <a:lnTo>
                      <a:pt x="0" y="54"/>
                    </a:lnTo>
                    <a:lnTo>
                      <a:pt x="4" y="54"/>
                    </a:lnTo>
                    <a:lnTo>
                      <a:pt x="4" y="52"/>
                    </a:lnTo>
                    <a:lnTo>
                      <a:pt x="8" y="54"/>
                    </a:lnTo>
                    <a:lnTo>
                      <a:pt x="6" y="54"/>
                    </a:lnTo>
                    <a:lnTo>
                      <a:pt x="6" y="56"/>
                    </a:lnTo>
                    <a:lnTo>
                      <a:pt x="8" y="56"/>
                    </a:lnTo>
                    <a:lnTo>
                      <a:pt x="6" y="56"/>
                    </a:lnTo>
                    <a:lnTo>
                      <a:pt x="10" y="56"/>
                    </a:lnTo>
                    <a:lnTo>
                      <a:pt x="16" y="58"/>
                    </a:lnTo>
                    <a:lnTo>
                      <a:pt x="20" y="58"/>
                    </a:lnTo>
                    <a:lnTo>
                      <a:pt x="30" y="58"/>
                    </a:lnTo>
                    <a:lnTo>
                      <a:pt x="34" y="60"/>
                    </a:lnTo>
                    <a:close/>
                  </a:path>
                </a:pathLst>
              </a:custGeom>
              <a:solidFill>
                <a:srgbClr val="0071B4">
                  <a:alpha val="34901"/>
                </a:srgbClr>
              </a:solidFill>
              <a:ln w="9525">
                <a:noFill/>
                <a:round/>
                <a:headEnd/>
                <a:tailEnd/>
              </a:ln>
            </p:spPr>
            <p:txBody>
              <a:bodyPr/>
              <a:lstStyle/>
              <a:p>
                <a:endParaRPr lang="en-US"/>
              </a:p>
            </p:txBody>
          </p:sp>
          <p:sp>
            <p:nvSpPr>
              <p:cNvPr id="13792" name="Freeform 246"/>
              <p:cNvSpPr>
                <a:spLocks/>
              </p:cNvSpPr>
              <p:nvPr/>
            </p:nvSpPr>
            <p:spPr bwMode="auto">
              <a:xfrm>
                <a:off x="1861" y="4045"/>
                <a:ext cx="28" cy="18"/>
              </a:xfrm>
              <a:custGeom>
                <a:avLst/>
                <a:gdLst>
                  <a:gd name="T0" fmla="*/ 28 w 28"/>
                  <a:gd name="T1" fmla="*/ 14 h 18"/>
                  <a:gd name="T2" fmla="*/ 26 w 28"/>
                  <a:gd name="T3" fmla="*/ 14 h 18"/>
                  <a:gd name="T4" fmla="*/ 26 w 28"/>
                  <a:gd name="T5" fmla="*/ 12 h 18"/>
                  <a:gd name="T6" fmla="*/ 24 w 28"/>
                  <a:gd name="T7" fmla="*/ 10 h 18"/>
                  <a:gd name="T8" fmla="*/ 20 w 28"/>
                  <a:gd name="T9" fmla="*/ 10 h 18"/>
                  <a:gd name="T10" fmla="*/ 20 w 28"/>
                  <a:gd name="T11" fmla="*/ 10 h 18"/>
                  <a:gd name="T12" fmla="*/ 22 w 28"/>
                  <a:gd name="T13" fmla="*/ 8 h 18"/>
                  <a:gd name="T14" fmla="*/ 26 w 28"/>
                  <a:gd name="T15" fmla="*/ 8 h 18"/>
                  <a:gd name="T16" fmla="*/ 26 w 28"/>
                  <a:gd name="T17" fmla="*/ 8 h 18"/>
                  <a:gd name="T18" fmla="*/ 24 w 28"/>
                  <a:gd name="T19" fmla="*/ 6 h 18"/>
                  <a:gd name="T20" fmla="*/ 24 w 28"/>
                  <a:gd name="T21" fmla="*/ 6 h 18"/>
                  <a:gd name="T22" fmla="*/ 18 w 28"/>
                  <a:gd name="T23" fmla="*/ 6 h 18"/>
                  <a:gd name="T24" fmla="*/ 14 w 28"/>
                  <a:gd name="T25" fmla="*/ 4 h 18"/>
                  <a:gd name="T26" fmla="*/ 16 w 28"/>
                  <a:gd name="T27" fmla="*/ 4 h 18"/>
                  <a:gd name="T28" fmla="*/ 20 w 28"/>
                  <a:gd name="T29" fmla="*/ 4 h 18"/>
                  <a:gd name="T30" fmla="*/ 20 w 28"/>
                  <a:gd name="T31" fmla="*/ 4 h 18"/>
                  <a:gd name="T32" fmla="*/ 24 w 28"/>
                  <a:gd name="T33" fmla="*/ 4 h 18"/>
                  <a:gd name="T34" fmla="*/ 24 w 28"/>
                  <a:gd name="T35" fmla="*/ 2 h 18"/>
                  <a:gd name="T36" fmla="*/ 22 w 28"/>
                  <a:gd name="T37" fmla="*/ 0 h 18"/>
                  <a:gd name="T38" fmla="*/ 20 w 28"/>
                  <a:gd name="T39" fmla="*/ 0 h 18"/>
                  <a:gd name="T40" fmla="*/ 0 w 28"/>
                  <a:gd name="T41" fmla="*/ 4 h 18"/>
                  <a:gd name="T42" fmla="*/ 0 w 28"/>
                  <a:gd name="T43" fmla="*/ 6 h 18"/>
                  <a:gd name="T44" fmla="*/ 0 w 28"/>
                  <a:gd name="T45" fmla="*/ 6 h 18"/>
                  <a:gd name="T46" fmla="*/ 0 w 28"/>
                  <a:gd name="T47" fmla="*/ 8 h 18"/>
                  <a:gd name="T48" fmla="*/ 2 w 28"/>
                  <a:gd name="T49" fmla="*/ 8 h 18"/>
                  <a:gd name="T50" fmla="*/ 6 w 28"/>
                  <a:gd name="T51" fmla="*/ 8 h 18"/>
                  <a:gd name="T52" fmla="*/ 8 w 28"/>
                  <a:gd name="T53" fmla="*/ 6 h 18"/>
                  <a:gd name="T54" fmla="*/ 8 w 28"/>
                  <a:gd name="T55" fmla="*/ 6 h 18"/>
                  <a:gd name="T56" fmla="*/ 8 w 28"/>
                  <a:gd name="T57" fmla="*/ 6 h 18"/>
                  <a:gd name="T58" fmla="*/ 8 w 28"/>
                  <a:gd name="T59" fmla="*/ 8 h 18"/>
                  <a:gd name="T60" fmla="*/ 6 w 28"/>
                  <a:gd name="T61" fmla="*/ 10 h 18"/>
                  <a:gd name="T62" fmla="*/ 4 w 28"/>
                  <a:gd name="T63" fmla="*/ 10 h 18"/>
                  <a:gd name="T64" fmla="*/ 8 w 28"/>
                  <a:gd name="T65" fmla="*/ 12 h 18"/>
                  <a:gd name="T66" fmla="*/ 8 w 28"/>
                  <a:gd name="T67" fmla="*/ 12 h 18"/>
                  <a:gd name="T68" fmla="*/ 8 w 28"/>
                  <a:gd name="T69" fmla="*/ 14 h 18"/>
                  <a:gd name="T70" fmla="*/ 14 w 28"/>
                  <a:gd name="T71" fmla="*/ 14 h 18"/>
                  <a:gd name="T72" fmla="*/ 10 w 28"/>
                  <a:gd name="T73" fmla="*/ 10 h 18"/>
                  <a:gd name="T74" fmla="*/ 10 w 28"/>
                  <a:gd name="T75" fmla="*/ 8 h 18"/>
                  <a:gd name="T76" fmla="*/ 10 w 28"/>
                  <a:gd name="T77" fmla="*/ 8 h 18"/>
                  <a:gd name="T78" fmla="*/ 14 w 28"/>
                  <a:gd name="T79" fmla="*/ 8 h 18"/>
                  <a:gd name="T80" fmla="*/ 14 w 28"/>
                  <a:gd name="T81" fmla="*/ 8 h 18"/>
                  <a:gd name="T82" fmla="*/ 16 w 28"/>
                  <a:gd name="T83" fmla="*/ 10 h 18"/>
                  <a:gd name="T84" fmla="*/ 16 w 28"/>
                  <a:gd name="T85" fmla="*/ 10 h 18"/>
                  <a:gd name="T86" fmla="*/ 16 w 28"/>
                  <a:gd name="T87" fmla="*/ 12 h 18"/>
                  <a:gd name="T88" fmla="*/ 18 w 28"/>
                  <a:gd name="T89" fmla="*/ 14 h 18"/>
                  <a:gd name="T90" fmla="*/ 22 w 28"/>
                  <a:gd name="T91" fmla="*/ 12 h 18"/>
                  <a:gd name="T92" fmla="*/ 24 w 28"/>
                  <a:gd name="T93" fmla="*/ 14 h 18"/>
                  <a:gd name="T94" fmla="*/ 26 w 28"/>
                  <a:gd name="T95" fmla="*/ 14 h 18"/>
                  <a:gd name="T96" fmla="*/ 26 w 28"/>
                  <a:gd name="T97" fmla="*/ 16 h 18"/>
                  <a:gd name="T98" fmla="*/ 28 w 28"/>
                  <a:gd name="T99" fmla="*/ 18 h 18"/>
                  <a:gd name="T100" fmla="*/ 28 w 28"/>
                  <a:gd name="T101" fmla="*/ 18 h 18"/>
                  <a:gd name="T102" fmla="*/ 28 w 28"/>
                  <a:gd name="T103" fmla="*/ 18 h 18"/>
                  <a:gd name="T104" fmla="*/ 28 w 28"/>
                  <a:gd name="T105" fmla="*/ 16 h 18"/>
                  <a:gd name="T106" fmla="*/ 28 w 28"/>
                  <a:gd name="T107" fmla="*/ 14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
                  <a:gd name="T163" fmla="*/ 0 h 18"/>
                  <a:gd name="T164" fmla="*/ 28 w 28"/>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 h="18">
                    <a:moveTo>
                      <a:pt x="28" y="14"/>
                    </a:moveTo>
                    <a:lnTo>
                      <a:pt x="26" y="14"/>
                    </a:lnTo>
                    <a:lnTo>
                      <a:pt x="26" y="12"/>
                    </a:lnTo>
                    <a:lnTo>
                      <a:pt x="24" y="10"/>
                    </a:lnTo>
                    <a:lnTo>
                      <a:pt x="20" y="10"/>
                    </a:lnTo>
                    <a:lnTo>
                      <a:pt x="22" y="8"/>
                    </a:lnTo>
                    <a:lnTo>
                      <a:pt x="26" y="8"/>
                    </a:lnTo>
                    <a:lnTo>
                      <a:pt x="24" y="6"/>
                    </a:lnTo>
                    <a:lnTo>
                      <a:pt x="18" y="6"/>
                    </a:lnTo>
                    <a:lnTo>
                      <a:pt x="14" y="4"/>
                    </a:lnTo>
                    <a:lnTo>
                      <a:pt x="16" y="4"/>
                    </a:lnTo>
                    <a:lnTo>
                      <a:pt x="20" y="4"/>
                    </a:lnTo>
                    <a:lnTo>
                      <a:pt x="24" y="4"/>
                    </a:lnTo>
                    <a:lnTo>
                      <a:pt x="24" y="2"/>
                    </a:lnTo>
                    <a:lnTo>
                      <a:pt x="22" y="0"/>
                    </a:lnTo>
                    <a:lnTo>
                      <a:pt x="20" y="0"/>
                    </a:lnTo>
                    <a:lnTo>
                      <a:pt x="0" y="4"/>
                    </a:lnTo>
                    <a:lnTo>
                      <a:pt x="0" y="6"/>
                    </a:lnTo>
                    <a:lnTo>
                      <a:pt x="0" y="8"/>
                    </a:lnTo>
                    <a:lnTo>
                      <a:pt x="2" y="8"/>
                    </a:lnTo>
                    <a:lnTo>
                      <a:pt x="6" y="8"/>
                    </a:lnTo>
                    <a:lnTo>
                      <a:pt x="8" y="6"/>
                    </a:lnTo>
                    <a:lnTo>
                      <a:pt x="8" y="8"/>
                    </a:lnTo>
                    <a:lnTo>
                      <a:pt x="6" y="10"/>
                    </a:lnTo>
                    <a:lnTo>
                      <a:pt x="4" y="10"/>
                    </a:lnTo>
                    <a:lnTo>
                      <a:pt x="8" y="12"/>
                    </a:lnTo>
                    <a:lnTo>
                      <a:pt x="8" y="14"/>
                    </a:lnTo>
                    <a:lnTo>
                      <a:pt x="14" y="14"/>
                    </a:lnTo>
                    <a:lnTo>
                      <a:pt x="10" y="10"/>
                    </a:lnTo>
                    <a:lnTo>
                      <a:pt x="10" y="8"/>
                    </a:lnTo>
                    <a:lnTo>
                      <a:pt x="14" y="8"/>
                    </a:lnTo>
                    <a:lnTo>
                      <a:pt x="16" y="10"/>
                    </a:lnTo>
                    <a:lnTo>
                      <a:pt x="16" y="12"/>
                    </a:lnTo>
                    <a:lnTo>
                      <a:pt x="18" y="14"/>
                    </a:lnTo>
                    <a:lnTo>
                      <a:pt x="22" y="12"/>
                    </a:lnTo>
                    <a:lnTo>
                      <a:pt x="24" y="14"/>
                    </a:lnTo>
                    <a:lnTo>
                      <a:pt x="26" y="14"/>
                    </a:lnTo>
                    <a:lnTo>
                      <a:pt x="26" y="16"/>
                    </a:lnTo>
                    <a:lnTo>
                      <a:pt x="28" y="18"/>
                    </a:lnTo>
                    <a:lnTo>
                      <a:pt x="28" y="16"/>
                    </a:lnTo>
                    <a:lnTo>
                      <a:pt x="28" y="14"/>
                    </a:lnTo>
                    <a:close/>
                  </a:path>
                </a:pathLst>
              </a:custGeom>
              <a:solidFill>
                <a:srgbClr val="0071B4">
                  <a:alpha val="34901"/>
                </a:srgbClr>
              </a:solidFill>
              <a:ln w="9525">
                <a:noFill/>
                <a:round/>
                <a:headEnd/>
                <a:tailEnd/>
              </a:ln>
            </p:spPr>
            <p:txBody>
              <a:bodyPr/>
              <a:lstStyle/>
              <a:p>
                <a:endParaRPr lang="en-US"/>
              </a:p>
            </p:txBody>
          </p:sp>
          <p:sp>
            <p:nvSpPr>
              <p:cNvPr id="13793" name="Freeform 247"/>
              <p:cNvSpPr>
                <a:spLocks/>
              </p:cNvSpPr>
              <p:nvPr/>
            </p:nvSpPr>
            <p:spPr bwMode="auto">
              <a:xfrm>
                <a:off x="1863" y="4043"/>
                <a:ext cx="10" cy="4"/>
              </a:xfrm>
              <a:custGeom>
                <a:avLst/>
                <a:gdLst>
                  <a:gd name="T0" fmla="*/ 4 w 10"/>
                  <a:gd name="T1" fmla="*/ 0 h 4"/>
                  <a:gd name="T2" fmla="*/ 2 w 10"/>
                  <a:gd name="T3" fmla="*/ 2 h 4"/>
                  <a:gd name="T4" fmla="*/ 0 w 10"/>
                  <a:gd name="T5" fmla="*/ 0 h 4"/>
                  <a:gd name="T6" fmla="*/ 0 w 10"/>
                  <a:gd name="T7" fmla="*/ 2 h 4"/>
                  <a:gd name="T8" fmla="*/ 0 w 10"/>
                  <a:gd name="T9" fmla="*/ 4 h 4"/>
                  <a:gd name="T10" fmla="*/ 0 w 10"/>
                  <a:gd name="T11" fmla="*/ 4 h 4"/>
                  <a:gd name="T12" fmla="*/ 0 w 10"/>
                  <a:gd name="T13" fmla="*/ 4 h 4"/>
                  <a:gd name="T14" fmla="*/ 10 w 10"/>
                  <a:gd name="T15" fmla="*/ 4 h 4"/>
                  <a:gd name="T16" fmla="*/ 10 w 10"/>
                  <a:gd name="T17" fmla="*/ 2 h 4"/>
                  <a:gd name="T18" fmla="*/ 8 w 10"/>
                  <a:gd name="T19" fmla="*/ 2 h 4"/>
                  <a:gd name="T20" fmla="*/ 4 w 10"/>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4"/>
                  <a:gd name="T35" fmla="*/ 10 w 10"/>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4">
                    <a:moveTo>
                      <a:pt x="4" y="0"/>
                    </a:moveTo>
                    <a:lnTo>
                      <a:pt x="2" y="2"/>
                    </a:lnTo>
                    <a:lnTo>
                      <a:pt x="0" y="0"/>
                    </a:lnTo>
                    <a:lnTo>
                      <a:pt x="0" y="2"/>
                    </a:lnTo>
                    <a:lnTo>
                      <a:pt x="0" y="4"/>
                    </a:lnTo>
                    <a:lnTo>
                      <a:pt x="10" y="4"/>
                    </a:lnTo>
                    <a:lnTo>
                      <a:pt x="10" y="2"/>
                    </a:lnTo>
                    <a:lnTo>
                      <a:pt x="8" y="2"/>
                    </a:lnTo>
                    <a:lnTo>
                      <a:pt x="4" y="0"/>
                    </a:lnTo>
                    <a:close/>
                  </a:path>
                </a:pathLst>
              </a:custGeom>
              <a:solidFill>
                <a:srgbClr val="0071B4">
                  <a:alpha val="34901"/>
                </a:srgbClr>
              </a:solidFill>
              <a:ln w="9525">
                <a:noFill/>
                <a:round/>
                <a:headEnd/>
                <a:tailEnd/>
              </a:ln>
            </p:spPr>
            <p:txBody>
              <a:bodyPr/>
              <a:lstStyle/>
              <a:p>
                <a:endParaRPr lang="en-US"/>
              </a:p>
            </p:txBody>
          </p:sp>
          <p:sp>
            <p:nvSpPr>
              <p:cNvPr id="13794" name="Freeform 248"/>
              <p:cNvSpPr>
                <a:spLocks/>
              </p:cNvSpPr>
              <p:nvPr/>
            </p:nvSpPr>
            <p:spPr bwMode="auto">
              <a:xfrm>
                <a:off x="1849" y="4013"/>
                <a:ext cx="6" cy="16"/>
              </a:xfrm>
              <a:custGeom>
                <a:avLst/>
                <a:gdLst>
                  <a:gd name="T0" fmla="*/ 0 w 6"/>
                  <a:gd name="T1" fmla="*/ 6 h 16"/>
                  <a:gd name="T2" fmla="*/ 0 w 6"/>
                  <a:gd name="T3" fmla="*/ 6 h 16"/>
                  <a:gd name="T4" fmla="*/ 0 w 6"/>
                  <a:gd name="T5" fmla="*/ 10 h 16"/>
                  <a:gd name="T6" fmla="*/ 0 w 6"/>
                  <a:gd name="T7" fmla="*/ 12 h 16"/>
                  <a:gd name="T8" fmla="*/ 4 w 6"/>
                  <a:gd name="T9" fmla="*/ 14 h 16"/>
                  <a:gd name="T10" fmla="*/ 4 w 6"/>
                  <a:gd name="T11" fmla="*/ 16 h 16"/>
                  <a:gd name="T12" fmla="*/ 6 w 6"/>
                  <a:gd name="T13" fmla="*/ 16 h 16"/>
                  <a:gd name="T14" fmla="*/ 6 w 6"/>
                  <a:gd name="T15" fmla="*/ 14 h 16"/>
                  <a:gd name="T16" fmla="*/ 4 w 6"/>
                  <a:gd name="T17" fmla="*/ 14 h 16"/>
                  <a:gd name="T18" fmla="*/ 4 w 6"/>
                  <a:gd name="T19" fmla="*/ 14 h 16"/>
                  <a:gd name="T20" fmla="*/ 2 w 6"/>
                  <a:gd name="T21" fmla="*/ 10 h 16"/>
                  <a:gd name="T22" fmla="*/ 2 w 6"/>
                  <a:gd name="T23" fmla="*/ 8 h 16"/>
                  <a:gd name="T24" fmla="*/ 4 w 6"/>
                  <a:gd name="T25" fmla="*/ 8 h 16"/>
                  <a:gd name="T26" fmla="*/ 6 w 6"/>
                  <a:gd name="T27" fmla="*/ 10 h 16"/>
                  <a:gd name="T28" fmla="*/ 6 w 6"/>
                  <a:gd name="T29" fmla="*/ 10 h 16"/>
                  <a:gd name="T30" fmla="*/ 6 w 6"/>
                  <a:gd name="T31" fmla="*/ 10 h 16"/>
                  <a:gd name="T32" fmla="*/ 4 w 6"/>
                  <a:gd name="T33" fmla="*/ 0 h 16"/>
                  <a:gd name="T34" fmla="*/ 4 w 6"/>
                  <a:gd name="T35" fmla="*/ 0 h 16"/>
                  <a:gd name="T36" fmla="*/ 2 w 6"/>
                  <a:gd name="T37" fmla="*/ 2 h 16"/>
                  <a:gd name="T38" fmla="*/ 2 w 6"/>
                  <a:gd name="T39" fmla="*/ 4 h 16"/>
                  <a:gd name="T40" fmla="*/ 2 w 6"/>
                  <a:gd name="T41" fmla="*/ 6 h 16"/>
                  <a:gd name="T42" fmla="*/ 2 w 6"/>
                  <a:gd name="T43" fmla="*/ 6 h 16"/>
                  <a:gd name="T44" fmla="*/ 0 w 6"/>
                  <a:gd name="T45" fmla="*/ 6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
                  <a:gd name="T70" fmla="*/ 0 h 16"/>
                  <a:gd name="T71" fmla="*/ 6 w 6"/>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 h="16">
                    <a:moveTo>
                      <a:pt x="0" y="6"/>
                    </a:moveTo>
                    <a:lnTo>
                      <a:pt x="0" y="6"/>
                    </a:lnTo>
                    <a:lnTo>
                      <a:pt x="0" y="10"/>
                    </a:lnTo>
                    <a:lnTo>
                      <a:pt x="0" y="12"/>
                    </a:lnTo>
                    <a:lnTo>
                      <a:pt x="4" y="14"/>
                    </a:lnTo>
                    <a:lnTo>
                      <a:pt x="4" y="16"/>
                    </a:lnTo>
                    <a:lnTo>
                      <a:pt x="6" y="16"/>
                    </a:lnTo>
                    <a:lnTo>
                      <a:pt x="6" y="14"/>
                    </a:lnTo>
                    <a:lnTo>
                      <a:pt x="4" y="14"/>
                    </a:lnTo>
                    <a:lnTo>
                      <a:pt x="2" y="10"/>
                    </a:lnTo>
                    <a:lnTo>
                      <a:pt x="2" y="8"/>
                    </a:lnTo>
                    <a:lnTo>
                      <a:pt x="4" y="8"/>
                    </a:lnTo>
                    <a:lnTo>
                      <a:pt x="6" y="10"/>
                    </a:lnTo>
                    <a:lnTo>
                      <a:pt x="4" y="0"/>
                    </a:lnTo>
                    <a:lnTo>
                      <a:pt x="2" y="2"/>
                    </a:lnTo>
                    <a:lnTo>
                      <a:pt x="2" y="4"/>
                    </a:lnTo>
                    <a:lnTo>
                      <a:pt x="2" y="6"/>
                    </a:lnTo>
                    <a:lnTo>
                      <a:pt x="0" y="6"/>
                    </a:lnTo>
                    <a:close/>
                  </a:path>
                </a:pathLst>
              </a:custGeom>
              <a:solidFill>
                <a:srgbClr val="0071B4">
                  <a:alpha val="34901"/>
                </a:srgbClr>
              </a:solidFill>
              <a:ln w="9525">
                <a:noFill/>
                <a:round/>
                <a:headEnd/>
                <a:tailEnd/>
              </a:ln>
            </p:spPr>
            <p:txBody>
              <a:bodyPr/>
              <a:lstStyle/>
              <a:p>
                <a:endParaRPr lang="en-US"/>
              </a:p>
            </p:txBody>
          </p:sp>
          <p:sp>
            <p:nvSpPr>
              <p:cNvPr id="13795" name="Freeform 249"/>
              <p:cNvSpPr>
                <a:spLocks/>
              </p:cNvSpPr>
              <p:nvPr/>
            </p:nvSpPr>
            <p:spPr bwMode="auto">
              <a:xfrm>
                <a:off x="4168" y="3085"/>
                <a:ext cx="10" cy="8"/>
              </a:xfrm>
              <a:custGeom>
                <a:avLst/>
                <a:gdLst>
                  <a:gd name="T0" fmla="*/ 2 w 10"/>
                  <a:gd name="T1" fmla="*/ 0 h 8"/>
                  <a:gd name="T2" fmla="*/ 0 w 10"/>
                  <a:gd name="T3" fmla="*/ 0 h 8"/>
                  <a:gd name="T4" fmla="*/ 0 w 10"/>
                  <a:gd name="T5" fmla="*/ 2 h 8"/>
                  <a:gd name="T6" fmla="*/ 2 w 10"/>
                  <a:gd name="T7" fmla="*/ 2 h 8"/>
                  <a:gd name="T8" fmla="*/ 8 w 10"/>
                  <a:gd name="T9" fmla="*/ 6 h 8"/>
                  <a:gd name="T10" fmla="*/ 10 w 10"/>
                  <a:gd name="T11" fmla="*/ 8 h 8"/>
                  <a:gd name="T12" fmla="*/ 10 w 10"/>
                  <a:gd name="T13" fmla="*/ 8 h 8"/>
                  <a:gd name="T14" fmla="*/ 8 w 10"/>
                  <a:gd name="T15" fmla="*/ 4 h 8"/>
                  <a:gd name="T16" fmla="*/ 2 w 10"/>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2" y="0"/>
                    </a:moveTo>
                    <a:lnTo>
                      <a:pt x="0" y="0"/>
                    </a:lnTo>
                    <a:lnTo>
                      <a:pt x="0" y="2"/>
                    </a:lnTo>
                    <a:lnTo>
                      <a:pt x="2" y="2"/>
                    </a:lnTo>
                    <a:lnTo>
                      <a:pt x="8" y="6"/>
                    </a:lnTo>
                    <a:lnTo>
                      <a:pt x="10" y="8"/>
                    </a:lnTo>
                    <a:lnTo>
                      <a:pt x="8" y="4"/>
                    </a:lnTo>
                    <a:lnTo>
                      <a:pt x="2" y="0"/>
                    </a:lnTo>
                    <a:close/>
                  </a:path>
                </a:pathLst>
              </a:custGeom>
              <a:solidFill>
                <a:srgbClr val="0071B4">
                  <a:alpha val="34901"/>
                </a:srgbClr>
              </a:solidFill>
              <a:ln w="9525">
                <a:noFill/>
                <a:round/>
                <a:headEnd/>
                <a:tailEnd/>
              </a:ln>
            </p:spPr>
            <p:txBody>
              <a:bodyPr/>
              <a:lstStyle/>
              <a:p>
                <a:endParaRPr lang="en-US"/>
              </a:p>
            </p:txBody>
          </p:sp>
          <p:sp>
            <p:nvSpPr>
              <p:cNvPr id="13796" name="Freeform 250"/>
              <p:cNvSpPr>
                <a:spLocks/>
              </p:cNvSpPr>
              <p:nvPr/>
            </p:nvSpPr>
            <p:spPr bwMode="auto">
              <a:xfrm>
                <a:off x="4582" y="3151"/>
                <a:ext cx="12" cy="2"/>
              </a:xfrm>
              <a:custGeom>
                <a:avLst/>
                <a:gdLst>
                  <a:gd name="T0" fmla="*/ 0 w 12"/>
                  <a:gd name="T1" fmla="*/ 0 h 2"/>
                  <a:gd name="T2" fmla="*/ 2 w 12"/>
                  <a:gd name="T3" fmla="*/ 2 h 2"/>
                  <a:gd name="T4" fmla="*/ 10 w 12"/>
                  <a:gd name="T5" fmla="*/ 0 h 2"/>
                  <a:gd name="T6" fmla="*/ 12 w 12"/>
                  <a:gd name="T7" fmla="*/ 0 h 2"/>
                  <a:gd name="T8" fmla="*/ 12 w 12"/>
                  <a:gd name="T9" fmla="*/ 0 h 2"/>
                  <a:gd name="T10" fmla="*/ 2 w 12"/>
                  <a:gd name="T11" fmla="*/ 0 h 2"/>
                  <a:gd name="T12" fmla="*/ 0 w 12"/>
                  <a:gd name="T13" fmla="*/ 0 h 2"/>
                  <a:gd name="T14" fmla="*/ 0 w 1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2"/>
                  <a:gd name="T26" fmla="*/ 12 w 1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2">
                    <a:moveTo>
                      <a:pt x="0" y="0"/>
                    </a:moveTo>
                    <a:lnTo>
                      <a:pt x="2" y="2"/>
                    </a:lnTo>
                    <a:lnTo>
                      <a:pt x="10" y="0"/>
                    </a:lnTo>
                    <a:lnTo>
                      <a:pt x="12"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797" name="Freeform 251"/>
              <p:cNvSpPr>
                <a:spLocks/>
              </p:cNvSpPr>
              <p:nvPr/>
            </p:nvSpPr>
            <p:spPr bwMode="auto">
              <a:xfrm>
                <a:off x="4724" y="3147"/>
                <a:ext cx="18" cy="4"/>
              </a:xfrm>
              <a:custGeom>
                <a:avLst/>
                <a:gdLst>
                  <a:gd name="T0" fmla="*/ 0 w 18"/>
                  <a:gd name="T1" fmla="*/ 2 h 4"/>
                  <a:gd name="T2" fmla="*/ 0 w 18"/>
                  <a:gd name="T3" fmla="*/ 2 h 4"/>
                  <a:gd name="T4" fmla="*/ 10 w 18"/>
                  <a:gd name="T5" fmla="*/ 4 h 4"/>
                  <a:gd name="T6" fmla="*/ 18 w 18"/>
                  <a:gd name="T7" fmla="*/ 4 h 4"/>
                  <a:gd name="T8" fmla="*/ 18 w 18"/>
                  <a:gd name="T9" fmla="*/ 2 h 4"/>
                  <a:gd name="T10" fmla="*/ 16 w 18"/>
                  <a:gd name="T11" fmla="*/ 2 h 4"/>
                  <a:gd name="T12" fmla="*/ 0 w 18"/>
                  <a:gd name="T13" fmla="*/ 0 h 4"/>
                  <a:gd name="T14" fmla="*/ 0 w 18"/>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4"/>
                  <a:gd name="T26" fmla="*/ 18 w 18"/>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4">
                    <a:moveTo>
                      <a:pt x="0" y="2"/>
                    </a:moveTo>
                    <a:lnTo>
                      <a:pt x="0" y="2"/>
                    </a:lnTo>
                    <a:lnTo>
                      <a:pt x="10" y="4"/>
                    </a:lnTo>
                    <a:lnTo>
                      <a:pt x="18" y="4"/>
                    </a:lnTo>
                    <a:lnTo>
                      <a:pt x="18" y="2"/>
                    </a:lnTo>
                    <a:lnTo>
                      <a:pt x="16"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798" name="Freeform 252"/>
              <p:cNvSpPr>
                <a:spLocks/>
              </p:cNvSpPr>
              <p:nvPr/>
            </p:nvSpPr>
            <p:spPr bwMode="auto">
              <a:xfrm>
                <a:off x="4568" y="3149"/>
                <a:ext cx="12" cy="4"/>
              </a:xfrm>
              <a:custGeom>
                <a:avLst/>
                <a:gdLst>
                  <a:gd name="T0" fmla="*/ 12 w 12"/>
                  <a:gd name="T1" fmla="*/ 2 h 4"/>
                  <a:gd name="T2" fmla="*/ 12 w 12"/>
                  <a:gd name="T3" fmla="*/ 0 h 4"/>
                  <a:gd name="T4" fmla="*/ 10 w 12"/>
                  <a:gd name="T5" fmla="*/ 0 h 4"/>
                  <a:gd name="T6" fmla="*/ 6 w 12"/>
                  <a:gd name="T7" fmla="*/ 0 h 4"/>
                  <a:gd name="T8" fmla="*/ 4 w 12"/>
                  <a:gd name="T9" fmla="*/ 0 h 4"/>
                  <a:gd name="T10" fmla="*/ 0 w 12"/>
                  <a:gd name="T11" fmla="*/ 0 h 4"/>
                  <a:gd name="T12" fmla="*/ 0 w 12"/>
                  <a:gd name="T13" fmla="*/ 0 h 4"/>
                  <a:gd name="T14" fmla="*/ 0 w 12"/>
                  <a:gd name="T15" fmla="*/ 4 h 4"/>
                  <a:gd name="T16" fmla="*/ 2 w 12"/>
                  <a:gd name="T17" fmla="*/ 4 h 4"/>
                  <a:gd name="T18" fmla="*/ 4 w 12"/>
                  <a:gd name="T19" fmla="*/ 2 h 4"/>
                  <a:gd name="T20" fmla="*/ 8 w 12"/>
                  <a:gd name="T21" fmla="*/ 2 h 4"/>
                  <a:gd name="T22" fmla="*/ 10 w 12"/>
                  <a:gd name="T23" fmla="*/ 2 h 4"/>
                  <a:gd name="T24" fmla="*/ 12 w 12"/>
                  <a:gd name="T25" fmla="*/ 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4"/>
                  <a:gd name="T41" fmla="*/ 12 w 1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4">
                    <a:moveTo>
                      <a:pt x="12" y="2"/>
                    </a:moveTo>
                    <a:lnTo>
                      <a:pt x="12" y="0"/>
                    </a:lnTo>
                    <a:lnTo>
                      <a:pt x="10" y="0"/>
                    </a:lnTo>
                    <a:lnTo>
                      <a:pt x="6" y="0"/>
                    </a:lnTo>
                    <a:lnTo>
                      <a:pt x="4" y="0"/>
                    </a:lnTo>
                    <a:lnTo>
                      <a:pt x="0" y="0"/>
                    </a:lnTo>
                    <a:lnTo>
                      <a:pt x="0" y="4"/>
                    </a:lnTo>
                    <a:lnTo>
                      <a:pt x="2" y="4"/>
                    </a:lnTo>
                    <a:lnTo>
                      <a:pt x="4" y="2"/>
                    </a:lnTo>
                    <a:lnTo>
                      <a:pt x="8" y="2"/>
                    </a:lnTo>
                    <a:lnTo>
                      <a:pt x="10" y="2"/>
                    </a:lnTo>
                    <a:lnTo>
                      <a:pt x="12" y="2"/>
                    </a:lnTo>
                    <a:close/>
                  </a:path>
                </a:pathLst>
              </a:custGeom>
              <a:solidFill>
                <a:srgbClr val="0071B4">
                  <a:alpha val="34901"/>
                </a:srgbClr>
              </a:solidFill>
              <a:ln w="9525">
                <a:noFill/>
                <a:round/>
                <a:headEnd/>
                <a:tailEnd/>
              </a:ln>
            </p:spPr>
            <p:txBody>
              <a:bodyPr/>
              <a:lstStyle/>
              <a:p>
                <a:endParaRPr lang="en-US"/>
              </a:p>
            </p:txBody>
          </p:sp>
          <p:sp>
            <p:nvSpPr>
              <p:cNvPr id="13799" name="Freeform 253"/>
              <p:cNvSpPr>
                <a:spLocks/>
              </p:cNvSpPr>
              <p:nvPr/>
            </p:nvSpPr>
            <p:spPr bwMode="auto">
              <a:xfrm>
                <a:off x="4588" y="3153"/>
                <a:ext cx="2" cy="6"/>
              </a:xfrm>
              <a:custGeom>
                <a:avLst/>
                <a:gdLst>
                  <a:gd name="T0" fmla="*/ 2 w 2"/>
                  <a:gd name="T1" fmla="*/ 0 h 6"/>
                  <a:gd name="T2" fmla="*/ 0 w 2"/>
                  <a:gd name="T3" fmla="*/ 0 h 6"/>
                  <a:gd name="T4" fmla="*/ 0 w 2"/>
                  <a:gd name="T5" fmla="*/ 0 h 6"/>
                  <a:gd name="T6" fmla="*/ 0 w 2"/>
                  <a:gd name="T7" fmla="*/ 2 h 6"/>
                  <a:gd name="T8" fmla="*/ 2 w 2"/>
                  <a:gd name="T9" fmla="*/ 6 h 6"/>
                  <a:gd name="T10" fmla="*/ 2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0" y="0"/>
                    </a:lnTo>
                    <a:lnTo>
                      <a:pt x="0" y="2"/>
                    </a:lnTo>
                    <a:lnTo>
                      <a:pt x="2" y="6"/>
                    </a:lnTo>
                    <a:lnTo>
                      <a:pt x="2" y="0"/>
                    </a:lnTo>
                    <a:close/>
                  </a:path>
                </a:pathLst>
              </a:custGeom>
              <a:solidFill>
                <a:srgbClr val="0071B4">
                  <a:alpha val="34901"/>
                </a:srgbClr>
              </a:solidFill>
              <a:ln w="9525">
                <a:noFill/>
                <a:round/>
                <a:headEnd/>
                <a:tailEnd/>
              </a:ln>
            </p:spPr>
            <p:txBody>
              <a:bodyPr/>
              <a:lstStyle/>
              <a:p>
                <a:endParaRPr lang="en-US"/>
              </a:p>
            </p:txBody>
          </p:sp>
          <p:sp>
            <p:nvSpPr>
              <p:cNvPr id="13800" name="Freeform 254"/>
              <p:cNvSpPr>
                <a:spLocks/>
              </p:cNvSpPr>
              <p:nvPr/>
            </p:nvSpPr>
            <p:spPr bwMode="auto">
              <a:xfrm>
                <a:off x="4608" y="3131"/>
                <a:ext cx="8" cy="6"/>
              </a:xfrm>
              <a:custGeom>
                <a:avLst/>
                <a:gdLst>
                  <a:gd name="T0" fmla="*/ 2 w 8"/>
                  <a:gd name="T1" fmla="*/ 6 h 6"/>
                  <a:gd name="T2" fmla="*/ 6 w 8"/>
                  <a:gd name="T3" fmla="*/ 6 h 6"/>
                  <a:gd name="T4" fmla="*/ 6 w 8"/>
                  <a:gd name="T5" fmla="*/ 6 h 6"/>
                  <a:gd name="T6" fmla="*/ 8 w 8"/>
                  <a:gd name="T7" fmla="*/ 6 h 6"/>
                  <a:gd name="T8" fmla="*/ 6 w 8"/>
                  <a:gd name="T9" fmla="*/ 4 h 6"/>
                  <a:gd name="T10" fmla="*/ 4 w 8"/>
                  <a:gd name="T11" fmla="*/ 2 h 6"/>
                  <a:gd name="T12" fmla="*/ 4 w 8"/>
                  <a:gd name="T13" fmla="*/ 0 h 6"/>
                  <a:gd name="T14" fmla="*/ 2 w 8"/>
                  <a:gd name="T15" fmla="*/ 0 h 6"/>
                  <a:gd name="T16" fmla="*/ 0 w 8"/>
                  <a:gd name="T17" fmla="*/ 0 h 6"/>
                  <a:gd name="T18" fmla="*/ 2 w 8"/>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
                  <a:gd name="T32" fmla="*/ 8 w 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
                    <a:moveTo>
                      <a:pt x="2" y="6"/>
                    </a:moveTo>
                    <a:lnTo>
                      <a:pt x="6" y="6"/>
                    </a:lnTo>
                    <a:lnTo>
                      <a:pt x="8" y="6"/>
                    </a:lnTo>
                    <a:lnTo>
                      <a:pt x="6" y="4"/>
                    </a:lnTo>
                    <a:lnTo>
                      <a:pt x="4" y="2"/>
                    </a:lnTo>
                    <a:lnTo>
                      <a:pt x="4" y="0"/>
                    </a:lnTo>
                    <a:lnTo>
                      <a:pt x="2" y="0"/>
                    </a:lnTo>
                    <a:lnTo>
                      <a:pt x="0" y="0"/>
                    </a:lnTo>
                    <a:lnTo>
                      <a:pt x="2" y="6"/>
                    </a:lnTo>
                    <a:close/>
                  </a:path>
                </a:pathLst>
              </a:custGeom>
              <a:solidFill>
                <a:srgbClr val="0071B4">
                  <a:alpha val="34901"/>
                </a:srgbClr>
              </a:solidFill>
              <a:ln w="9525">
                <a:noFill/>
                <a:round/>
                <a:headEnd/>
                <a:tailEnd/>
              </a:ln>
            </p:spPr>
            <p:txBody>
              <a:bodyPr/>
              <a:lstStyle/>
              <a:p>
                <a:endParaRPr lang="en-US"/>
              </a:p>
            </p:txBody>
          </p:sp>
          <p:sp>
            <p:nvSpPr>
              <p:cNvPr id="13801" name="Freeform 255"/>
              <p:cNvSpPr>
                <a:spLocks/>
              </p:cNvSpPr>
              <p:nvPr/>
            </p:nvSpPr>
            <p:spPr bwMode="auto">
              <a:xfrm>
                <a:off x="4977" y="3047"/>
                <a:ext cx="0" cy="0"/>
              </a:xfrm>
              <a:custGeom>
                <a:avLst/>
                <a:gdLst>
                  <a:gd name="T0" fmla="*/ 0 60000 65536"/>
                  <a:gd name="T1" fmla="*/ 0 60000 65536"/>
                  <a:gd name="T2" fmla="*/ 0 60000 65536"/>
                  <a:gd name="T3" fmla="*/ 0 60000 65536"/>
                  <a:gd name="T4" fmla="*/ 0 60000 65536"/>
                  <a:gd name="T5" fmla="*/ 0 60000 65536"/>
                  <a:gd name="T6" fmla="*/ 0 60000 65536"/>
                </a:gdLst>
                <a:ahLst/>
                <a:cxnLst>
                  <a:cxn ang="T0">
                    <a:pos x="0" y="0"/>
                  </a:cxn>
                  <a:cxn ang="T1">
                    <a:pos x="0" y="0"/>
                  </a:cxn>
                  <a:cxn ang="T2">
                    <a:pos x="0" y="0"/>
                  </a:cxn>
                  <a:cxn ang="T3">
                    <a:pos x="0" y="0"/>
                  </a:cxn>
                  <a:cxn ang="T4">
                    <a:pos x="0" y="0"/>
                  </a:cxn>
                  <a:cxn ang="T5">
                    <a:pos x="0" y="0"/>
                  </a:cxn>
                  <a:cxn ang="T6">
                    <a:pos x="0" y="0"/>
                  </a:cxn>
                </a:cxnLst>
                <a:rect l="0" t="0" r="0" b="0"/>
                <a:pathLst>
                  <a:path>
                    <a:moveTo>
                      <a:pt x="0" y="0"/>
                    </a:moveTo>
                    <a:lnTo>
                      <a:pt x="0" y="0"/>
                    </a:lnTo>
                    <a:close/>
                  </a:path>
                </a:pathLst>
              </a:custGeom>
              <a:solidFill>
                <a:srgbClr val="0071B4">
                  <a:alpha val="34901"/>
                </a:srgbClr>
              </a:solidFill>
              <a:ln w="9525">
                <a:noFill/>
                <a:round/>
                <a:headEnd/>
                <a:tailEnd/>
              </a:ln>
            </p:spPr>
            <p:txBody>
              <a:bodyPr/>
              <a:lstStyle/>
              <a:p>
                <a:endParaRPr lang="en-US"/>
              </a:p>
            </p:txBody>
          </p:sp>
          <p:sp>
            <p:nvSpPr>
              <p:cNvPr id="13802" name="Freeform 256"/>
              <p:cNvSpPr>
                <a:spLocks/>
              </p:cNvSpPr>
              <p:nvPr/>
            </p:nvSpPr>
            <p:spPr bwMode="auto">
              <a:xfrm>
                <a:off x="4973" y="3521"/>
                <a:ext cx="2" cy="4"/>
              </a:xfrm>
              <a:custGeom>
                <a:avLst/>
                <a:gdLst>
                  <a:gd name="T0" fmla="*/ 2 w 2"/>
                  <a:gd name="T1" fmla="*/ 0 h 4"/>
                  <a:gd name="T2" fmla="*/ 2 w 2"/>
                  <a:gd name="T3" fmla="*/ 0 h 4"/>
                  <a:gd name="T4" fmla="*/ 0 w 2"/>
                  <a:gd name="T5" fmla="*/ 0 h 4"/>
                  <a:gd name="T6" fmla="*/ 0 w 2"/>
                  <a:gd name="T7" fmla="*/ 0 h 4"/>
                  <a:gd name="T8" fmla="*/ 0 w 2"/>
                  <a:gd name="T9" fmla="*/ 4 h 4"/>
                  <a:gd name="T10" fmla="*/ 2 w 2"/>
                  <a:gd name="T11" fmla="*/ 4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2" y="0"/>
                    </a:lnTo>
                    <a:lnTo>
                      <a:pt x="0" y="0"/>
                    </a:lnTo>
                    <a:lnTo>
                      <a:pt x="0" y="4"/>
                    </a:lnTo>
                    <a:lnTo>
                      <a:pt x="2" y="4"/>
                    </a:lnTo>
                    <a:lnTo>
                      <a:pt x="2" y="0"/>
                    </a:lnTo>
                    <a:close/>
                  </a:path>
                </a:pathLst>
              </a:custGeom>
              <a:solidFill>
                <a:srgbClr val="0071B4">
                  <a:alpha val="34901"/>
                </a:srgbClr>
              </a:solidFill>
              <a:ln w="9525">
                <a:noFill/>
                <a:round/>
                <a:headEnd/>
                <a:tailEnd/>
              </a:ln>
            </p:spPr>
            <p:txBody>
              <a:bodyPr/>
              <a:lstStyle/>
              <a:p>
                <a:endParaRPr lang="en-US"/>
              </a:p>
            </p:txBody>
          </p:sp>
          <p:sp>
            <p:nvSpPr>
              <p:cNvPr id="13803" name="Freeform 257"/>
              <p:cNvSpPr>
                <a:spLocks/>
              </p:cNvSpPr>
              <p:nvPr/>
            </p:nvSpPr>
            <p:spPr bwMode="auto">
              <a:xfrm>
                <a:off x="4736" y="3318"/>
                <a:ext cx="6" cy="8"/>
              </a:xfrm>
              <a:custGeom>
                <a:avLst/>
                <a:gdLst>
                  <a:gd name="T0" fmla="*/ 4 w 6"/>
                  <a:gd name="T1" fmla="*/ 0 h 8"/>
                  <a:gd name="T2" fmla="*/ 2 w 6"/>
                  <a:gd name="T3" fmla="*/ 2 h 8"/>
                  <a:gd name="T4" fmla="*/ 2 w 6"/>
                  <a:gd name="T5" fmla="*/ 0 h 8"/>
                  <a:gd name="T6" fmla="*/ 0 w 6"/>
                  <a:gd name="T7" fmla="*/ 2 h 8"/>
                  <a:gd name="T8" fmla="*/ 0 w 6"/>
                  <a:gd name="T9" fmla="*/ 0 h 8"/>
                  <a:gd name="T10" fmla="*/ 0 w 6"/>
                  <a:gd name="T11" fmla="*/ 0 h 8"/>
                  <a:gd name="T12" fmla="*/ 0 w 6"/>
                  <a:gd name="T13" fmla="*/ 6 h 8"/>
                  <a:gd name="T14" fmla="*/ 0 w 6"/>
                  <a:gd name="T15" fmla="*/ 8 h 8"/>
                  <a:gd name="T16" fmla="*/ 4 w 6"/>
                  <a:gd name="T17" fmla="*/ 8 h 8"/>
                  <a:gd name="T18" fmla="*/ 6 w 6"/>
                  <a:gd name="T19" fmla="*/ 8 h 8"/>
                  <a:gd name="T20" fmla="*/ 6 w 6"/>
                  <a:gd name="T21" fmla="*/ 6 h 8"/>
                  <a:gd name="T22" fmla="*/ 4 w 6"/>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8"/>
                  <a:gd name="T38" fmla="*/ 6 w 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8">
                    <a:moveTo>
                      <a:pt x="4" y="0"/>
                    </a:moveTo>
                    <a:lnTo>
                      <a:pt x="2" y="2"/>
                    </a:lnTo>
                    <a:lnTo>
                      <a:pt x="2" y="0"/>
                    </a:lnTo>
                    <a:lnTo>
                      <a:pt x="0" y="2"/>
                    </a:lnTo>
                    <a:lnTo>
                      <a:pt x="0" y="0"/>
                    </a:lnTo>
                    <a:lnTo>
                      <a:pt x="0" y="6"/>
                    </a:lnTo>
                    <a:lnTo>
                      <a:pt x="0" y="8"/>
                    </a:lnTo>
                    <a:lnTo>
                      <a:pt x="4" y="8"/>
                    </a:lnTo>
                    <a:lnTo>
                      <a:pt x="6" y="8"/>
                    </a:lnTo>
                    <a:lnTo>
                      <a:pt x="6" y="6"/>
                    </a:lnTo>
                    <a:lnTo>
                      <a:pt x="4" y="0"/>
                    </a:lnTo>
                    <a:close/>
                  </a:path>
                </a:pathLst>
              </a:custGeom>
              <a:solidFill>
                <a:srgbClr val="0071B4">
                  <a:alpha val="34901"/>
                </a:srgbClr>
              </a:solidFill>
              <a:ln w="9525">
                <a:noFill/>
                <a:round/>
                <a:headEnd/>
                <a:tailEnd/>
              </a:ln>
            </p:spPr>
            <p:txBody>
              <a:bodyPr/>
              <a:lstStyle/>
              <a:p>
                <a:endParaRPr lang="en-US"/>
              </a:p>
            </p:txBody>
          </p:sp>
          <p:sp>
            <p:nvSpPr>
              <p:cNvPr id="13804" name="Freeform 258"/>
              <p:cNvSpPr>
                <a:spLocks/>
              </p:cNvSpPr>
              <p:nvPr/>
            </p:nvSpPr>
            <p:spPr bwMode="auto">
              <a:xfrm>
                <a:off x="4588" y="3231"/>
                <a:ext cx="14" cy="6"/>
              </a:xfrm>
              <a:custGeom>
                <a:avLst/>
                <a:gdLst>
                  <a:gd name="T0" fmla="*/ 0 w 14"/>
                  <a:gd name="T1" fmla="*/ 6 h 6"/>
                  <a:gd name="T2" fmla="*/ 0 w 14"/>
                  <a:gd name="T3" fmla="*/ 6 h 6"/>
                  <a:gd name="T4" fmla="*/ 2 w 14"/>
                  <a:gd name="T5" fmla="*/ 6 h 6"/>
                  <a:gd name="T6" fmla="*/ 4 w 14"/>
                  <a:gd name="T7" fmla="*/ 6 h 6"/>
                  <a:gd name="T8" fmla="*/ 8 w 14"/>
                  <a:gd name="T9" fmla="*/ 6 h 6"/>
                  <a:gd name="T10" fmla="*/ 14 w 14"/>
                  <a:gd name="T11" fmla="*/ 2 h 6"/>
                  <a:gd name="T12" fmla="*/ 12 w 14"/>
                  <a:gd name="T13" fmla="*/ 0 h 6"/>
                  <a:gd name="T14" fmla="*/ 10 w 14"/>
                  <a:gd name="T15" fmla="*/ 0 h 6"/>
                  <a:gd name="T16" fmla="*/ 6 w 14"/>
                  <a:gd name="T17" fmla="*/ 2 h 6"/>
                  <a:gd name="T18" fmla="*/ 2 w 14"/>
                  <a:gd name="T19" fmla="*/ 2 h 6"/>
                  <a:gd name="T20" fmla="*/ 0 w 14"/>
                  <a:gd name="T21" fmla="*/ 4 h 6"/>
                  <a:gd name="T22" fmla="*/ 0 w 14"/>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6"/>
                  <a:gd name="T38" fmla="*/ 14 w 1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6">
                    <a:moveTo>
                      <a:pt x="0" y="6"/>
                    </a:moveTo>
                    <a:lnTo>
                      <a:pt x="0" y="6"/>
                    </a:lnTo>
                    <a:lnTo>
                      <a:pt x="2" y="6"/>
                    </a:lnTo>
                    <a:lnTo>
                      <a:pt x="4" y="6"/>
                    </a:lnTo>
                    <a:lnTo>
                      <a:pt x="8" y="6"/>
                    </a:lnTo>
                    <a:lnTo>
                      <a:pt x="14" y="2"/>
                    </a:lnTo>
                    <a:lnTo>
                      <a:pt x="12" y="0"/>
                    </a:lnTo>
                    <a:lnTo>
                      <a:pt x="10" y="0"/>
                    </a:lnTo>
                    <a:lnTo>
                      <a:pt x="6" y="2"/>
                    </a:lnTo>
                    <a:lnTo>
                      <a:pt x="2" y="2"/>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3805" name="Freeform 259"/>
              <p:cNvSpPr>
                <a:spLocks/>
              </p:cNvSpPr>
              <p:nvPr/>
            </p:nvSpPr>
            <p:spPr bwMode="auto">
              <a:xfrm>
                <a:off x="4640" y="3235"/>
                <a:ext cx="4" cy="2"/>
              </a:xfrm>
              <a:custGeom>
                <a:avLst/>
                <a:gdLst>
                  <a:gd name="T0" fmla="*/ 0 w 4"/>
                  <a:gd name="T1" fmla="*/ 0 h 2"/>
                  <a:gd name="T2" fmla="*/ 2 w 4"/>
                  <a:gd name="T3" fmla="*/ 2 h 2"/>
                  <a:gd name="T4" fmla="*/ 2 w 4"/>
                  <a:gd name="T5" fmla="*/ 2 h 2"/>
                  <a:gd name="T6" fmla="*/ 4 w 4"/>
                  <a:gd name="T7" fmla="*/ 2 h 2"/>
                  <a:gd name="T8" fmla="*/ 4 w 4"/>
                  <a:gd name="T9" fmla="*/ 0 h 2"/>
                  <a:gd name="T10" fmla="*/ 0 w 4"/>
                  <a:gd name="T11" fmla="*/ 0 h 2"/>
                  <a:gd name="T12" fmla="*/ 0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0" y="0"/>
                    </a:moveTo>
                    <a:lnTo>
                      <a:pt x="2" y="2"/>
                    </a:lnTo>
                    <a:lnTo>
                      <a:pt x="4" y="2"/>
                    </a:lnTo>
                    <a:lnTo>
                      <a:pt x="4" y="0"/>
                    </a:lnTo>
                    <a:lnTo>
                      <a:pt x="0" y="0"/>
                    </a:lnTo>
                    <a:close/>
                  </a:path>
                </a:pathLst>
              </a:custGeom>
              <a:solidFill>
                <a:srgbClr val="0071B4">
                  <a:alpha val="34901"/>
                </a:srgbClr>
              </a:solidFill>
              <a:ln w="9525">
                <a:noFill/>
                <a:round/>
                <a:headEnd/>
                <a:tailEnd/>
              </a:ln>
            </p:spPr>
            <p:txBody>
              <a:bodyPr/>
              <a:lstStyle/>
              <a:p>
                <a:endParaRPr lang="en-US"/>
              </a:p>
            </p:txBody>
          </p:sp>
          <p:sp>
            <p:nvSpPr>
              <p:cNvPr id="13806" name="Freeform 260"/>
              <p:cNvSpPr>
                <a:spLocks/>
              </p:cNvSpPr>
              <p:nvPr/>
            </p:nvSpPr>
            <p:spPr bwMode="auto">
              <a:xfrm>
                <a:off x="4626" y="3225"/>
                <a:ext cx="2" cy="2"/>
              </a:xfrm>
              <a:custGeom>
                <a:avLst/>
                <a:gdLst>
                  <a:gd name="T0" fmla="*/ 0 w 2"/>
                  <a:gd name="T1" fmla="*/ 0 h 2"/>
                  <a:gd name="T2" fmla="*/ 0 w 2"/>
                  <a:gd name="T3" fmla="*/ 2 h 2"/>
                  <a:gd name="T4" fmla="*/ 2 w 2"/>
                  <a:gd name="T5" fmla="*/ 2 h 2"/>
                  <a:gd name="T6" fmla="*/ 2 w 2"/>
                  <a:gd name="T7" fmla="*/ 0 h 2"/>
                  <a:gd name="T8" fmla="*/ 0 w 2"/>
                  <a:gd name="T9" fmla="*/ 0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807" name="Freeform 261"/>
              <p:cNvSpPr>
                <a:spLocks/>
              </p:cNvSpPr>
              <p:nvPr/>
            </p:nvSpPr>
            <p:spPr bwMode="auto">
              <a:xfrm>
                <a:off x="4600" y="3061"/>
                <a:ext cx="2" cy="8"/>
              </a:xfrm>
              <a:custGeom>
                <a:avLst/>
                <a:gdLst>
                  <a:gd name="T0" fmla="*/ 2 w 2"/>
                  <a:gd name="T1" fmla="*/ 0 h 8"/>
                  <a:gd name="T2" fmla="*/ 0 w 2"/>
                  <a:gd name="T3" fmla="*/ 0 h 8"/>
                  <a:gd name="T4" fmla="*/ 2 w 2"/>
                  <a:gd name="T5" fmla="*/ 8 h 8"/>
                  <a:gd name="T6" fmla="*/ 2 w 2"/>
                  <a:gd name="T7" fmla="*/ 8 h 8"/>
                  <a:gd name="T8" fmla="*/ 2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0"/>
                    </a:lnTo>
                    <a:lnTo>
                      <a:pt x="2" y="8"/>
                    </a:lnTo>
                    <a:lnTo>
                      <a:pt x="2" y="0"/>
                    </a:lnTo>
                    <a:close/>
                  </a:path>
                </a:pathLst>
              </a:custGeom>
              <a:solidFill>
                <a:srgbClr val="0071B4">
                  <a:alpha val="34901"/>
                </a:srgbClr>
              </a:solidFill>
              <a:ln w="9525">
                <a:noFill/>
                <a:round/>
                <a:headEnd/>
                <a:tailEnd/>
              </a:ln>
            </p:spPr>
            <p:txBody>
              <a:bodyPr/>
              <a:lstStyle/>
              <a:p>
                <a:endParaRPr lang="en-US"/>
              </a:p>
            </p:txBody>
          </p:sp>
          <p:sp>
            <p:nvSpPr>
              <p:cNvPr id="13808" name="Freeform 262"/>
              <p:cNvSpPr>
                <a:spLocks/>
              </p:cNvSpPr>
              <p:nvPr/>
            </p:nvSpPr>
            <p:spPr bwMode="auto">
              <a:xfrm>
                <a:off x="4519" y="3041"/>
                <a:ext cx="8" cy="4"/>
              </a:xfrm>
              <a:custGeom>
                <a:avLst/>
                <a:gdLst>
                  <a:gd name="T0" fmla="*/ 2 w 8"/>
                  <a:gd name="T1" fmla="*/ 0 h 4"/>
                  <a:gd name="T2" fmla="*/ 0 w 8"/>
                  <a:gd name="T3" fmla="*/ 2 h 4"/>
                  <a:gd name="T4" fmla="*/ 0 w 8"/>
                  <a:gd name="T5" fmla="*/ 2 h 4"/>
                  <a:gd name="T6" fmla="*/ 2 w 8"/>
                  <a:gd name="T7" fmla="*/ 2 h 4"/>
                  <a:gd name="T8" fmla="*/ 4 w 8"/>
                  <a:gd name="T9" fmla="*/ 2 h 4"/>
                  <a:gd name="T10" fmla="*/ 6 w 8"/>
                  <a:gd name="T11" fmla="*/ 4 h 4"/>
                  <a:gd name="T12" fmla="*/ 8 w 8"/>
                  <a:gd name="T13" fmla="*/ 2 h 4"/>
                  <a:gd name="T14" fmla="*/ 2 w 8"/>
                  <a:gd name="T15" fmla="*/ 0 h 4"/>
                  <a:gd name="T16" fmla="*/ 2 w 8"/>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
                  <a:gd name="T29" fmla="*/ 8 w 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
                    <a:moveTo>
                      <a:pt x="2" y="0"/>
                    </a:moveTo>
                    <a:lnTo>
                      <a:pt x="0" y="2"/>
                    </a:lnTo>
                    <a:lnTo>
                      <a:pt x="2" y="2"/>
                    </a:lnTo>
                    <a:lnTo>
                      <a:pt x="4" y="2"/>
                    </a:lnTo>
                    <a:lnTo>
                      <a:pt x="6" y="4"/>
                    </a:lnTo>
                    <a:lnTo>
                      <a:pt x="8" y="2"/>
                    </a:lnTo>
                    <a:lnTo>
                      <a:pt x="2" y="0"/>
                    </a:lnTo>
                    <a:close/>
                  </a:path>
                </a:pathLst>
              </a:custGeom>
              <a:solidFill>
                <a:srgbClr val="0071B4">
                  <a:alpha val="34901"/>
                </a:srgbClr>
              </a:solidFill>
              <a:ln w="9525">
                <a:noFill/>
                <a:round/>
                <a:headEnd/>
                <a:tailEnd/>
              </a:ln>
            </p:spPr>
            <p:txBody>
              <a:bodyPr/>
              <a:lstStyle/>
              <a:p>
                <a:endParaRPr lang="en-US"/>
              </a:p>
            </p:txBody>
          </p:sp>
          <p:sp>
            <p:nvSpPr>
              <p:cNvPr id="13809" name="Freeform 263"/>
              <p:cNvSpPr>
                <a:spLocks/>
              </p:cNvSpPr>
              <p:nvPr/>
            </p:nvSpPr>
            <p:spPr bwMode="auto">
              <a:xfrm>
                <a:off x="4505" y="3051"/>
                <a:ext cx="4" cy="4"/>
              </a:xfrm>
              <a:custGeom>
                <a:avLst/>
                <a:gdLst>
                  <a:gd name="T0" fmla="*/ 0 w 4"/>
                  <a:gd name="T1" fmla="*/ 4 h 4"/>
                  <a:gd name="T2" fmla="*/ 4 w 4"/>
                  <a:gd name="T3" fmla="*/ 2 h 4"/>
                  <a:gd name="T4" fmla="*/ 4 w 4"/>
                  <a:gd name="T5" fmla="*/ 2 h 4"/>
                  <a:gd name="T6" fmla="*/ 2 w 4"/>
                  <a:gd name="T7" fmla="*/ 0 h 4"/>
                  <a:gd name="T8" fmla="*/ 0 w 4"/>
                  <a:gd name="T9" fmla="*/ 2 h 4"/>
                  <a:gd name="T10" fmla="*/ 0 w 4"/>
                  <a:gd name="T11" fmla="*/ 4 h 4"/>
                  <a:gd name="T12" fmla="*/ 0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4"/>
                    </a:moveTo>
                    <a:lnTo>
                      <a:pt x="4" y="2"/>
                    </a:lnTo>
                    <a:lnTo>
                      <a:pt x="2" y="0"/>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3810" name="Freeform 264"/>
              <p:cNvSpPr>
                <a:spLocks/>
              </p:cNvSpPr>
              <p:nvPr/>
            </p:nvSpPr>
            <p:spPr bwMode="auto">
              <a:xfrm>
                <a:off x="4991" y="3195"/>
                <a:ext cx="2" cy="4"/>
              </a:xfrm>
              <a:custGeom>
                <a:avLst/>
                <a:gdLst>
                  <a:gd name="T0" fmla="*/ 0 w 2"/>
                  <a:gd name="T1" fmla="*/ 0 h 4"/>
                  <a:gd name="T2" fmla="*/ 0 w 2"/>
                  <a:gd name="T3" fmla="*/ 2 h 4"/>
                  <a:gd name="T4" fmla="*/ 2 w 2"/>
                  <a:gd name="T5" fmla="*/ 4 h 4"/>
                  <a:gd name="T6" fmla="*/ 0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0"/>
                    </a:moveTo>
                    <a:lnTo>
                      <a:pt x="0" y="2"/>
                    </a:lnTo>
                    <a:lnTo>
                      <a:pt x="2" y="4"/>
                    </a:lnTo>
                    <a:lnTo>
                      <a:pt x="0" y="0"/>
                    </a:lnTo>
                    <a:close/>
                  </a:path>
                </a:pathLst>
              </a:custGeom>
              <a:solidFill>
                <a:srgbClr val="0071B4">
                  <a:alpha val="34901"/>
                </a:srgbClr>
              </a:solidFill>
              <a:ln w="9525">
                <a:noFill/>
                <a:round/>
                <a:headEnd/>
                <a:tailEnd/>
              </a:ln>
            </p:spPr>
            <p:txBody>
              <a:bodyPr/>
              <a:lstStyle/>
              <a:p>
                <a:endParaRPr lang="en-US"/>
              </a:p>
            </p:txBody>
          </p:sp>
          <p:sp>
            <p:nvSpPr>
              <p:cNvPr id="13811" name="Freeform 265"/>
              <p:cNvSpPr>
                <a:spLocks/>
              </p:cNvSpPr>
              <p:nvPr/>
            </p:nvSpPr>
            <p:spPr bwMode="auto">
              <a:xfrm>
                <a:off x="4533" y="3031"/>
                <a:ext cx="6" cy="4"/>
              </a:xfrm>
              <a:custGeom>
                <a:avLst/>
                <a:gdLst>
                  <a:gd name="T0" fmla="*/ 4 w 6"/>
                  <a:gd name="T1" fmla="*/ 4 h 4"/>
                  <a:gd name="T2" fmla="*/ 6 w 6"/>
                  <a:gd name="T3" fmla="*/ 2 h 4"/>
                  <a:gd name="T4" fmla="*/ 4 w 6"/>
                  <a:gd name="T5" fmla="*/ 2 h 4"/>
                  <a:gd name="T6" fmla="*/ 2 w 6"/>
                  <a:gd name="T7" fmla="*/ 0 h 4"/>
                  <a:gd name="T8" fmla="*/ 0 w 6"/>
                  <a:gd name="T9" fmla="*/ 0 h 4"/>
                  <a:gd name="T10" fmla="*/ 0 w 6"/>
                  <a:gd name="T11" fmla="*/ 2 h 4"/>
                  <a:gd name="T12" fmla="*/ 2 w 6"/>
                  <a:gd name="T13" fmla="*/ 4 h 4"/>
                  <a:gd name="T14" fmla="*/ 4 w 6"/>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4" y="4"/>
                    </a:moveTo>
                    <a:lnTo>
                      <a:pt x="6" y="2"/>
                    </a:lnTo>
                    <a:lnTo>
                      <a:pt x="4" y="2"/>
                    </a:lnTo>
                    <a:lnTo>
                      <a:pt x="2" y="0"/>
                    </a:lnTo>
                    <a:lnTo>
                      <a:pt x="0" y="0"/>
                    </a:lnTo>
                    <a:lnTo>
                      <a:pt x="0" y="2"/>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3812" name="Freeform 266"/>
              <p:cNvSpPr>
                <a:spLocks/>
              </p:cNvSpPr>
              <p:nvPr/>
            </p:nvSpPr>
            <p:spPr bwMode="auto">
              <a:xfrm>
                <a:off x="4610" y="3145"/>
                <a:ext cx="10" cy="4"/>
              </a:xfrm>
              <a:custGeom>
                <a:avLst/>
                <a:gdLst>
                  <a:gd name="T0" fmla="*/ 10 w 10"/>
                  <a:gd name="T1" fmla="*/ 2 h 4"/>
                  <a:gd name="T2" fmla="*/ 10 w 10"/>
                  <a:gd name="T3" fmla="*/ 2 h 4"/>
                  <a:gd name="T4" fmla="*/ 2 w 10"/>
                  <a:gd name="T5" fmla="*/ 0 h 4"/>
                  <a:gd name="T6" fmla="*/ 0 w 10"/>
                  <a:gd name="T7" fmla="*/ 0 h 4"/>
                  <a:gd name="T8" fmla="*/ 0 w 10"/>
                  <a:gd name="T9" fmla="*/ 0 h 4"/>
                  <a:gd name="T10" fmla="*/ 0 w 10"/>
                  <a:gd name="T11" fmla="*/ 2 h 4"/>
                  <a:gd name="T12" fmla="*/ 0 w 10"/>
                  <a:gd name="T13" fmla="*/ 4 h 4"/>
                  <a:gd name="T14" fmla="*/ 2 w 10"/>
                  <a:gd name="T15" fmla="*/ 4 h 4"/>
                  <a:gd name="T16" fmla="*/ 10 w 10"/>
                  <a:gd name="T17" fmla="*/ 4 h 4"/>
                  <a:gd name="T18" fmla="*/ 10 w 10"/>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4"/>
                  <a:gd name="T32" fmla="*/ 10 w 1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4">
                    <a:moveTo>
                      <a:pt x="10" y="2"/>
                    </a:moveTo>
                    <a:lnTo>
                      <a:pt x="10" y="2"/>
                    </a:lnTo>
                    <a:lnTo>
                      <a:pt x="2" y="0"/>
                    </a:lnTo>
                    <a:lnTo>
                      <a:pt x="0" y="0"/>
                    </a:lnTo>
                    <a:lnTo>
                      <a:pt x="0" y="2"/>
                    </a:lnTo>
                    <a:lnTo>
                      <a:pt x="0" y="4"/>
                    </a:lnTo>
                    <a:lnTo>
                      <a:pt x="2" y="4"/>
                    </a:lnTo>
                    <a:lnTo>
                      <a:pt x="10" y="4"/>
                    </a:lnTo>
                    <a:lnTo>
                      <a:pt x="10" y="2"/>
                    </a:lnTo>
                    <a:close/>
                  </a:path>
                </a:pathLst>
              </a:custGeom>
              <a:solidFill>
                <a:srgbClr val="0071B4">
                  <a:alpha val="34901"/>
                </a:srgbClr>
              </a:solidFill>
              <a:ln w="9525">
                <a:noFill/>
                <a:round/>
                <a:headEnd/>
                <a:tailEnd/>
              </a:ln>
            </p:spPr>
            <p:txBody>
              <a:bodyPr/>
              <a:lstStyle/>
              <a:p>
                <a:endParaRPr lang="en-US"/>
              </a:p>
            </p:txBody>
          </p:sp>
          <p:sp>
            <p:nvSpPr>
              <p:cNvPr id="13813" name="Freeform 267"/>
              <p:cNvSpPr>
                <a:spLocks/>
              </p:cNvSpPr>
              <p:nvPr/>
            </p:nvSpPr>
            <p:spPr bwMode="auto">
              <a:xfrm>
                <a:off x="4618" y="3175"/>
                <a:ext cx="4" cy="4"/>
              </a:xfrm>
              <a:custGeom>
                <a:avLst/>
                <a:gdLst>
                  <a:gd name="T0" fmla="*/ 0 w 4"/>
                  <a:gd name="T1" fmla="*/ 0 h 4"/>
                  <a:gd name="T2" fmla="*/ 0 w 4"/>
                  <a:gd name="T3" fmla="*/ 2 h 4"/>
                  <a:gd name="T4" fmla="*/ 0 w 4"/>
                  <a:gd name="T5" fmla="*/ 4 h 4"/>
                  <a:gd name="T6" fmla="*/ 0 w 4"/>
                  <a:gd name="T7" fmla="*/ 4 h 4"/>
                  <a:gd name="T8" fmla="*/ 2 w 4"/>
                  <a:gd name="T9" fmla="*/ 2 h 4"/>
                  <a:gd name="T10" fmla="*/ 4 w 4"/>
                  <a:gd name="T11" fmla="*/ 2 h 4"/>
                  <a:gd name="T12" fmla="*/ 4 w 4"/>
                  <a:gd name="T13" fmla="*/ 2 h 4"/>
                  <a:gd name="T14" fmla="*/ 4 w 4"/>
                  <a:gd name="T15" fmla="*/ 0 h 4"/>
                  <a:gd name="T16" fmla="*/ 4 w 4"/>
                  <a:gd name="T17" fmla="*/ 0 h 4"/>
                  <a:gd name="T18" fmla="*/ 2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2"/>
                    </a:lnTo>
                    <a:lnTo>
                      <a:pt x="0" y="4"/>
                    </a:lnTo>
                    <a:lnTo>
                      <a:pt x="2" y="2"/>
                    </a:lnTo>
                    <a:lnTo>
                      <a:pt x="4" y="2"/>
                    </a:lnTo>
                    <a:lnTo>
                      <a:pt x="4"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814" name="Freeform 268"/>
              <p:cNvSpPr>
                <a:spLocks/>
              </p:cNvSpPr>
              <p:nvPr/>
            </p:nvSpPr>
            <p:spPr bwMode="auto">
              <a:xfrm>
                <a:off x="4582" y="3073"/>
                <a:ext cx="2" cy="6"/>
              </a:xfrm>
              <a:custGeom>
                <a:avLst/>
                <a:gdLst>
                  <a:gd name="T0" fmla="*/ 0 w 2"/>
                  <a:gd name="T1" fmla="*/ 2 h 6"/>
                  <a:gd name="T2" fmla="*/ 0 w 2"/>
                  <a:gd name="T3" fmla="*/ 0 h 6"/>
                  <a:gd name="T4" fmla="*/ 0 w 2"/>
                  <a:gd name="T5" fmla="*/ 0 h 6"/>
                  <a:gd name="T6" fmla="*/ 2 w 2"/>
                  <a:gd name="T7" fmla="*/ 6 h 6"/>
                  <a:gd name="T8" fmla="*/ 0 w 2"/>
                  <a:gd name="T9" fmla="*/ 2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2"/>
                    </a:moveTo>
                    <a:lnTo>
                      <a:pt x="0" y="0"/>
                    </a:lnTo>
                    <a:lnTo>
                      <a:pt x="2" y="6"/>
                    </a:lnTo>
                    <a:lnTo>
                      <a:pt x="0" y="2"/>
                    </a:lnTo>
                    <a:close/>
                  </a:path>
                </a:pathLst>
              </a:custGeom>
              <a:solidFill>
                <a:srgbClr val="0071B4">
                  <a:alpha val="34901"/>
                </a:srgbClr>
              </a:solidFill>
              <a:ln w="9525">
                <a:noFill/>
                <a:round/>
                <a:headEnd/>
                <a:tailEnd/>
              </a:ln>
            </p:spPr>
            <p:txBody>
              <a:bodyPr/>
              <a:lstStyle/>
              <a:p>
                <a:endParaRPr lang="en-US"/>
              </a:p>
            </p:txBody>
          </p:sp>
          <p:sp>
            <p:nvSpPr>
              <p:cNvPr id="13815" name="Freeform 269"/>
              <p:cNvSpPr>
                <a:spLocks/>
              </p:cNvSpPr>
              <p:nvPr/>
            </p:nvSpPr>
            <p:spPr bwMode="auto">
              <a:xfrm>
                <a:off x="5086" y="3268"/>
                <a:ext cx="14" cy="8"/>
              </a:xfrm>
              <a:custGeom>
                <a:avLst/>
                <a:gdLst>
                  <a:gd name="T0" fmla="*/ 12 w 14"/>
                  <a:gd name="T1" fmla="*/ 6 h 8"/>
                  <a:gd name="T2" fmla="*/ 10 w 14"/>
                  <a:gd name="T3" fmla="*/ 4 h 8"/>
                  <a:gd name="T4" fmla="*/ 10 w 14"/>
                  <a:gd name="T5" fmla="*/ 2 h 8"/>
                  <a:gd name="T6" fmla="*/ 2 w 14"/>
                  <a:gd name="T7" fmla="*/ 0 h 8"/>
                  <a:gd name="T8" fmla="*/ 0 w 14"/>
                  <a:gd name="T9" fmla="*/ 0 h 8"/>
                  <a:gd name="T10" fmla="*/ 2 w 14"/>
                  <a:gd name="T11" fmla="*/ 2 h 8"/>
                  <a:gd name="T12" fmla="*/ 4 w 14"/>
                  <a:gd name="T13" fmla="*/ 4 h 8"/>
                  <a:gd name="T14" fmla="*/ 6 w 14"/>
                  <a:gd name="T15" fmla="*/ 6 h 8"/>
                  <a:gd name="T16" fmla="*/ 12 w 14"/>
                  <a:gd name="T17" fmla="*/ 8 h 8"/>
                  <a:gd name="T18" fmla="*/ 14 w 14"/>
                  <a:gd name="T19" fmla="*/ 8 h 8"/>
                  <a:gd name="T20" fmla="*/ 12 w 14"/>
                  <a:gd name="T21" fmla="*/ 6 h 8"/>
                  <a:gd name="T22" fmla="*/ 12 w 14"/>
                  <a:gd name="T23" fmla="*/ 6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8"/>
                  <a:gd name="T38" fmla="*/ 14 w 14"/>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8">
                    <a:moveTo>
                      <a:pt x="12" y="6"/>
                    </a:moveTo>
                    <a:lnTo>
                      <a:pt x="10" y="4"/>
                    </a:lnTo>
                    <a:lnTo>
                      <a:pt x="10" y="2"/>
                    </a:lnTo>
                    <a:lnTo>
                      <a:pt x="2" y="0"/>
                    </a:lnTo>
                    <a:lnTo>
                      <a:pt x="0" y="0"/>
                    </a:lnTo>
                    <a:lnTo>
                      <a:pt x="2" y="2"/>
                    </a:lnTo>
                    <a:lnTo>
                      <a:pt x="4" y="4"/>
                    </a:lnTo>
                    <a:lnTo>
                      <a:pt x="6" y="6"/>
                    </a:lnTo>
                    <a:lnTo>
                      <a:pt x="12" y="8"/>
                    </a:lnTo>
                    <a:lnTo>
                      <a:pt x="14" y="8"/>
                    </a:lnTo>
                    <a:lnTo>
                      <a:pt x="12" y="6"/>
                    </a:lnTo>
                    <a:close/>
                  </a:path>
                </a:pathLst>
              </a:custGeom>
              <a:solidFill>
                <a:srgbClr val="0071B4">
                  <a:alpha val="34901"/>
                </a:srgbClr>
              </a:solidFill>
              <a:ln w="9525">
                <a:noFill/>
                <a:round/>
                <a:headEnd/>
                <a:tailEnd/>
              </a:ln>
            </p:spPr>
            <p:txBody>
              <a:bodyPr/>
              <a:lstStyle/>
              <a:p>
                <a:endParaRPr lang="en-US"/>
              </a:p>
            </p:txBody>
          </p:sp>
          <p:sp>
            <p:nvSpPr>
              <p:cNvPr id="13816" name="Freeform 270"/>
              <p:cNvSpPr>
                <a:spLocks/>
              </p:cNvSpPr>
              <p:nvPr/>
            </p:nvSpPr>
            <p:spPr bwMode="auto">
              <a:xfrm>
                <a:off x="5148" y="3943"/>
                <a:ext cx="4" cy="8"/>
              </a:xfrm>
              <a:custGeom>
                <a:avLst/>
                <a:gdLst>
                  <a:gd name="T0" fmla="*/ 4 w 4"/>
                  <a:gd name="T1" fmla="*/ 2 h 8"/>
                  <a:gd name="T2" fmla="*/ 4 w 4"/>
                  <a:gd name="T3" fmla="*/ 0 h 8"/>
                  <a:gd name="T4" fmla="*/ 2 w 4"/>
                  <a:gd name="T5" fmla="*/ 0 h 8"/>
                  <a:gd name="T6" fmla="*/ 0 w 4"/>
                  <a:gd name="T7" fmla="*/ 6 h 8"/>
                  <a:gd name="T8" fmla="*/ 0 w 4"/>
                  <a:gd name="T9" fmla="*/ 6 h 8"/>
                  <a:gd name="T10" fmla="*/ 0 w 4"/>
                  <a:gd name="T11" fmla="*/ 8 h 8"/>
                  <a:gd name="T12" fmla="*/ 2 w 4"/>
                  <a:gd name="T13" fmla="*/ 8 h 8"/>
                  <a:gd name="T14" fmla="*/ 2 w 4"/>
                  <a:gd name="T15" fmla="*/ 8 h 8"/>
                  <a:gd name="T16" fmla="*/ 2 w 4"/>
                  <a:gd name="T17" fmla="*/ 8 h 8"/>
                  <a:gd name="T18" fmla="*/ 2 w 4"/>
                  <a:gd name="T19" fmla="*/ 8 h 8"/>
                  <a:gd name="T20" fmla="*/ 2 w 4"/>
                  <a:gd name="T21" fmla="*/ 6 h 8"/>
                  <a:gd name="T22" fmla="*/ 4 w 4"/>
                  <a:gd name="T23" fmla="*/ 6 h 8"/>
                  <a:gd name="T24" fmla="*/ 4 w 4"/>
                  <a:gd name="T25" fmla="*/ 6 h 8"/>
                  <a:gd name="T26" fmla="*/ 4 w 4"/>
                  <a:gd name="T27" fmla="*/ 6 h 8"/>
                  <a:gd name="T28" fmla="*/ 4 w 4"/>
                  <a:gd name="T29" fmla="*/ 2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8"/>
                  <a:gd name="T47" fmla="*/ 4 w 4"/>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8">
                    <a:moveTo>
                      <a:pt x="4" y="2"/>
                    </a:moveTo>
                    <a:lnTo>
                      <a:pt x="4" y="0"/>
                    </a:lnTo>
                    <a:lnTo>
                      <a:pt x="2" y="0"/>
                    </a:lnTo>
                    <a:lnTo>
                      <a:pt x="0" y="6"/>
                    </a:lnTo>
                    <a:lnTo>
                      <a:pt x="0" y="8"/>
                    </a:lnTo>
                    <a:lnTo>
                      <a:pt x="2" y="8"/>
                    </a:lnTo>
                    <a:lnTo>
                      <a:pt x="2" y="6"/>
                    </a:lnTo>
                    <a:lnTo>
                      <a:pt x="4" y="6"/>
                    </a:lnTo>
                    <a:lnTo>
                      <a:pt x="4" y="2"/>
                    </a:lnTo>
                    <a:close/>
                  </a:path>
                </a:pathLst>
              </a:custGeom>
              <a:solidFill>
                <a:srgbClr val="0071B4">
                  <a:alpha val="34901"/>
                </a:srgbClr>
              </a:solidFill>
              <a:ln w="9525">
                <a:noFill/>
                <a:round/>
                <a:headEnd/>
                <a:tailEnd/>
              </a:ln>
            </p:spPr>
            <p:txBody>
              <a:bodyPr/>
              <a:lstStyle/>
              <a:p>
                <a:endParaRPr lang="en-US"/>
              </a:p>
            </p:txBody>
          </p:sp>
          <p:sp>
            <p:nvSpPr>
              <p:cNvPr id="13817" name="Freeform 271"/>
              <p:cNvSpPr>
                <a:spLocks/>
              </p:cNvSpPr>
              <p:nvPr/>
            </p:nvSpPr>
            <p:spPr bwMode="auto">
              <a:xfrm>
                <a:off x="5076" y="3241"/>
                <a:ext cx="12" cy="19"/>
              </a:xfrm>
              <a:custGeom>
                <a:avLst/>
                <a:gdLst>
                  <a:gd name="T0" fmla="*/ 12 w 12"/>
                  <a:gd name="T1" fmla="*/ 19 h 19"/>
                  <a:gd name="T2" fmla="*/ 12 w 12"/>
                  <a:gd name="T3" fmla="*/ 17 h 19"/>
                  <a:gd name="T4" fmla="*/ 12 w 12"/>
                  <a:gd name="T5" fmla="*/ 15 h 19"/>
                  <a:gd name="T6" fmla="*/ 12 w 12"/>
                  <a:gd name="T7" fmla="*/ 14 h 19"/>
                  <a:gd name="T8" fmla="*/ 8 w 12"/>
                  <a:gd name="T9" fmla="*/ 14 h 19"/>
                  <a:gd name="T10" fmla="*/ 8 w 12"/>
                  <a:gd name="T11" fmla="*/ 14 h 19"/>
                  <a:gd name="T12" fmla="*/ 8 w 12"/>
                  <a:gd name="T13" fmla="*/ 12 h 19"/>
                  <a:gd name="T14" fmla="*/ 6 w 12"/>
                  <a:gd name="T15" fmla="*/ 8 h 19"/>
                  <a:gd name="T16" fmla="*/ 4 w 12"/>
                  <a:gd name="T17" fmla="*/ 8 h 19"/>
                  <a:gd name="T18" fmla="*/ 4 w 12"/>
                  <a:gd name="T19" fmla="*/ 6 h 19"/>
                  <a:gd name="T20" fmla="*/ 2 w 12"/>
                  <a:gd name="T21" fmla="*/ 2 h 19"/>
                  <a:gd name="T22" fmla="*/ 0 w 12"/>
                  <a:gd name="T23" fmla="*/ 0 h 19"/>
                  <a:gd name="T24" fmla="*/ 0 w 12"/>
                  <a:gd name="T25" fmla="*/ 0 h 19"/>
                  <a:gd name="T26" fmla="*/ 0 w 12"/>
                  <a:gd name="T27" fmla="*/ 2 h 19"/>
                  <a:gd name="T28" fmla="*/ 0 w 12"/>
                  <a:gd name="T29" fmla="*/ 2 h 19"/>
                  <a:gd name="T30" fmla="*/ 0 w 12"/>
                  <a:gd name="T31" fmla="*/ 4 h 19"/>
                  <a:gd name="T32" fmla="*/ 6 w 12"/>
                  <a:gd name="T33" fmla="*/ 14 h 19"/>
                  <a:gd name="T34" fmla="*/ 10 w 12"/>
                  <a:gd name="T35" fmla="*/ 17 h 19"/>
                  <a:gd name="T36" fmla="*/ 12 w 12"/>
                  <a:gd name="T37" fmla="*/ 17 h 19"/>
                  <a:gd name="T38" fmla="*/ 12 w 12"/>
                  <a:gd name="T39" fmla="*/ 19 h 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9"/>
                  <a:gd name="T62" fmla="*/ 12 w 12"/>
                  <a:gd name="T63" fmla="*/ 19 h 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9">
                    <a:moveTo>
                      <a:pt x="12" y="19"/>
                    </a:moveTo>
                    <a:lnTo>
                      <a:pt x="12" y="17"/>
                    </a:lnTo>
                    <a:lnTo>
                      <a:pt x="12" y="15"/>
                    </a:lnTo>
                    <a:lnTo>
                      <a:pt x="12" y="14"/>
                    </a:lnTo>
                    <a:lnTo>
                      <a:pt x="8" y="14"/>
                    </a:lnTo>
                    <a:lnTo>
                      <a:pt x="8" y="12"/>
                    </a:lnTo>
                    <a:lnTo>
                      <a:pt x="6" y="8"/>
                    </a:lnTo>
                    <a:lnTo>
                      <a:pt x="4" y="8"/>
                    </a:lnTo>
                    <a:lnTo>
                      <a:pt x="4" y="6"/>
                    </a:lnTo>
                    <a:lnTo>
                      <a:pt x="2" y="2"/>
                    </a:lnTo>
                    <a:lnTo>
                      <a:pt x="0" y="0"/>
                    </a:lnTo>
                    <a:lnTo>
                      <a:pt x="0" y="2"/>
                    </a:lnTo>
                    <a:lnTo>
                      <a:pt x="0" y="4"/>
                    </a:lnTo>
                    <a:lnTo>
                      <a:pt x="6" y="14"/>
                    </a:lnTo>
                    <a:lnTo>
                      <a:pt x="10" y="17"/>
                    </a:lnTo>
                    <a:lnTo>
                      <a:pt x="12" y="17"/>
                    </a:lnTo>
                    <a:lnTo>
                      <a:pt x="12" y="19"/>
                    </a:lnTo>
                    <a:close/>
                  </a:path>
                </a:pathLst>
              </a:custGeom>
              <a:solidFill>
                <a:srgbClr val="0071B4">
                  <a:alpha val="34901"/>
                </a:srgbClr>
              </a:solidFill>
              <a:ln w="9525">
                <a:noFill/>
                <a:round/>
                <a:headEnd/>
                <a:tailEnd/>
              </a:ln>
            </p:spPr>
            <p:txBody>
              <a:bodyPr/>
              <a:lstStyle/>
              <a:p>
                <a:endParaRPr lang="en-US"/>
              </a:p>
            </p:txBody>
          </p:sp>
          <p:sp>
            <p:nvSpPr>
              <p:cNvPr id="13818" name="Freeform 272"/>
              <p:cNvSpPr>
                <a:spLocks/>
              </p:cNvSpPr>
              <p:nvPr/>
            </p:nvSpPr>
            <p:spPr bwMode="auto">
              <a:xfrm>
                <a:off x="5068" y="3251"/>
                <a:ext cx="4" cy="2"/>
              </a:xfrm>
              <a:custGeom>
                <a:avLst/>
                <a:gdLst>
                  <a:gd name="T0" fmla="*/ 4 w 4"/>
                  <a:gd name="T1" fmla="*/ 2 h 2"/>
                  <a:gd name="T2" fmla="*/ 4 w 4"/>
                  <a:gd name="T3" fmla="*/ 2 h 2"/>
                  <a:gd name="T4" fmla="*/ 4 w 4"/>
                  <a:gd name="T5" fmla="*/ 0 h 2"/>
                  <a:gd name="T6" fmla="*/ 2 w 4"/>
                  <a:gd name="T7" fmla="*/ 0 h 2"/>
                  <a:gd name="T8" fmla="*/ 0 w 4"/>
                  <a:gd name="T9" fmla="*/ 0 h 2"/>
                  <a:gd name="T10" fmla="*/ 0 w 4"/>
                  <a:gd name="T11" fmla="*/ 0 h 2"/>
                  <a:gd name="T12" fmla="*/ 2 w 4"/>
                  <a:gd name="T13" fmla="*/ 2 h 2"/>
                  <a:gd name="T14" fmla="*/ 4 w 4"/>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4" y="2"/>
                    </a:moveTo>
                    <a:lnTo>
                      <a:pt x="4" y="2"/>
                    </a:lnTo>
                    <a:lnTo>
                      <a:pt x="4" y="0"/>
                    </a:lnTo>
                    <a:lnTo>
                      <a:pt x="2" y="0"/>
                    </a:lnTo>
                    <a:lnTo>
                      <a:pt x="0" y="0"/>
                    </a:lnTo>
                    <a:lnTo>
                      <a:pt x="2" y="2"/>
                    </a:lnTo>
                    <a:lnTo>
                      <a:pt x="4" y="2"/>
                    </a:lnTo>
                    <a:close/>
                  </a:path>
                </a:pathLst>
              </a:custGeom>
              <a:solidFill>
                <a:srgbClr val="0071B4">
                  <a:alpha val="34901"/>
                </a:srgbClr>
              </a:solidFill>
              <a:ln w="9525">
                <a:noFill/>
                <a:round/>
                <a:headEnd/>
                <a:tailEnd/>
              </a:ln>
            </p:spPr>
            <p:txBody>
              <a:bodyPr/>
              <a:lstStyle/>
              <a:p>
                <a:endParaRPr lang="en-US"/>
              </a:p>
            </p:txBody>
          </p:sp>
          <p:sp>
            <p:nvSpPr>
              <p:cNvPr id="13819" name="Freeform 273"/>
              <p:cNvSpPr>
                <a:spLocks/>
              </p:cNvSpPr>
              <p:nvPr/>
            </p:nvSpPr>
            <p:spPr bwMode="auto">
              <a:xfrm>
                <a:off x="4963" y="3251"/>
                <a:ext cx="6" cy="4"/>
              </a:xfrm>
              <a:custGeom>
                <a:avLst/>
                <a:gdLst>
                  <a:gd name="T0" fmla="*/ 0 w 6"/>
                  <a:gd name="T1" fmla="*/ 0 h 4"/>
                  <a:gd name="T2" fmla="*/ 2 w 6"/>
                  <a:gd name="T3" fmla="*/ 2 h 4"/>
                  <a:gd name="T4" fmla="*/ 4 w 6"/>
                  <a:gd name="T5" fmla="*/ 4 h 4"/>
                  <a:gd name="T6" fmla="*/ 6 w 6"/>
                  <a:gd name="T7" fmla="*/ 4 h 4"/>
                  <a:gd name="T8" fmla="*/ 6 w 6"/>
                  <a:gd name="T9" fmla="*/ 2 h 4"/>
                  <a:gd name="T10" fmla="*/ 0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0"/>
                    </a:moveTo>
                    <a:lnTo>
                      <a:pt x="2" y="2"/>
                    </a:lnTo>
                    <a:lnTo>
                      <a:pt x="4" y="4"/>
                    </a:lnTo>
                    <a:lnTo>
                      <a:pt x="6" y="4"/>
                    </a:lnTo>
                    <a:lnTo>
                      <a:pt x="6" y="2"/>
                    </a:lnTo>
                    <a:lnTo>
                      <a:pt x="0" y="0"/>
                    </a:lnTo>
                    <a:close/>
                  </a:path>
                </a:pathLst>
              </a:custGeom>
              <a:solidFill>
                <a:srgbClr val="0071B4">
                  <a:alpha val="34901"/>
                </a:srgbClr>
              </a:solidFill>
              <a:ln w="9525">
                <a:noFill/>
                <a:round/>
                <a:headEnd/>
                <a:tailEnd/>
              </a:ln>
            </p:spPr>
            <p:txBody>
              <a:bodyPr/>
              <a:lstStyle/>
              <a:p>
                <a:endParaRPr lang="en-US"/>
              </a:p>
            </p:txBody>
          </p:sp>
          <p:sp>
            <p:nvSpPr>
              <p:cNvPr id="13820" name="Freeform 274"/>
              <p:cNvSpPr>
                <a:spLocks/>
              </p:cNvSpPr>
              <p:nvPr/>
            </p:nvSpPr>
            <p:spPr bwMode="auto">
              <a:xfrm>
                <a:off x="5178" y="3342"/>
                <a:ext cx="2" cy="8"/>
              </a:xfrm>
              <a:custGeom>
                <a:avLst/>
                <a:gdLst>
                  <a:gd name="T0" fmla="*/ 0 w 2"/>
                  <a:gd name="T1" fmla="*/ 8 h 8"/>
                  <a:gd name="T2" fmla="*/ 2 w 2"/>
                  <a:gd name="T3" fmla="*/ 6 h 8"/>
                  <a:gd name="T4" fmla="*/ 2 w 2"/>
                  <a:gd name="T5" fmla="*/ 4 h 8"/>
                  <a:gd name="T6" fmla="*/ 0 w 2"/>
                  <a:gd name="T7" fmla="*/ 4 h 8"/>
                  <a:gd name="T8" fmla="*/ 0 w 2"/>
                  <a:gd name="T9" fmla="*/ 0 h 8"/>
                  <a:gd name="T10" fmla="*/ 0 w 2"/>
                  <a:gd name="T11" fmla="*/ 0 h 8"/>
                  <a:gd name="T12" fmla="*/ 0 w 2"/>
                  <a:gd name="T13" fmla="*/ 6 h 8"/>
                  <a:gd name="T14" fmla="*/ 0 w 2"/>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8"/>
                  <a:gd name="T26" fmla="*/ 2 w 2"/>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8">
                    <a:moveTo>
                      <a:pt x="0" y="8"/>
                    </a:moveTo>
                    <a:lnTo>
                      <a:pt x="2" y="6"/>
                    </a:lnTo>
                    <a:lnTo>
                      <a:pt x="2" y="4"/>
                    </a:lnTo>
                    <a:lnTo>
                      <a:pt x="0" y="4"/>
                    </a:lnTo>
                    <a:lnTo>
                      <a:pt x="0" y="0"/>
                    </a:lnTo>
                    <a:lnTo>
                      <a:pt x="0" y="6"/>
                    </a:lnTo>
                    <a:lnTo>
                      <a:pt x="0" y="8"/>
                    </a:lnTo>
                    <a:close/>
                  </a:path>
                </a:pathLst>
              </a:custGeom>
              <a:solidFill>
                <a:srgbClr val="0071B4">
                  <a:alpha val="34901"/>
                </a:srgbClr>
              </a:solidFill>
              <a:ln w="9525">
                <a:noFill/>
                <a:round/>
                <a:headEnd/>
                <a:tailEnd/>
              </a:ln>
            </p:spPr>
            <p:txBody>
              <a:bodyPr/>
              <a:lstStyle/>
              <a:p>
                <a:endParaRPr lang="en-US"/>
              </a:p>
            </p:txBody>
          </p:sp>
          <p:sp>
            <p:nvSpPr>
              <p:cNvPr id="13821" name="Freeform 275"/>
              <p:cNvSpPr>
                <a:spLocks/>
              </p:cNvSpPr>
              <p:nvPr/>
            </p:nvSpPr>
            <p:spPr bwMode="auto">
              <a:xfrm>
                <a:off x="5060" y="3255"/>
                <a:ext cx="18" cy="9"/>
              </a:xfrm>
              <a:custGeom>
                <a:avLst/>
                <a:gdLst>
                  <a:gd name="T0" fmla="*/ 12 w 18"/>
                  <a:gd name="T1" fmla="*/ 1 h 9"/>
                  <a:gd name="T2" fmla="*/ 4 w 18"/>
                  <a:gd name="T3" fmla="*/ 1 h 9"/>
                  <a:gd name="T4" fmla="*/ 2 w 18"/>
                  <a:gd name="T5" fmla="*/ 0 h 9"/>
                  <a:gd name="T6" fmla="*/ 0 w 18"/>
                  <a:gd name="T7" fmla="*/ 0 h 9"/>
                  <a:gd name="T8" fmla="*/ 0 w 18"/>
                  <a:gd name="T9" fmla="*/ 1 h 9"/>
                  <a:gd name="T10" fmla="*/ 0 w 18"/>
                  <a:gd name="T11" fmla="*/ 3 h 9"/>
                  <a:gd name="T12" fmla="*/ 4 w 18"/>
                  <a:gd name="T13" fmla="*/ 7 h 9"/>
                  <a:gd name="T14" fmla="*/ 6 w 18"/>
                  <a:gd name="T15" fmla="*/ 7 h 9"/>
                  <a:gd name="T16" fmla="*/ 18 w 18"/>
                  <a:gd name="T17" fmla="*/ 9 h 9"/>
                  <a:gd name="T18" fmla="*/ 18 w 18"/>
                  <a:gd name="T19" fmla="*/ 7 h 9"/>
                  <a:gd name="T20" fmla="*/ 18 w 18"/>
                  <a:gd name="T21" fmla="*/ 5 h 9"/>
                  <a:gd name="T22" fmla="*/ 18 w 18"/>
                  <a:gd name="T23" fmla="*/ 5 h 9"/>
                  <a:gd name="T24" fmla="*/ 12 w 18"/>
                  <a:gd name="T25" fmla="*/ 1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9"/>
                  <a:gd name="T41" fmla="*/ 18 w 1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9">
                    <a:moveTo>
                      <a:pt x="12" y="1"/>
                    </a:moveTo>
                    <a:lnTo>
                      <a:pt x="4" y="1"/>
                    </a:lnTo>
                    <a:lnTo>
                      <a:pt x="2" y="0"/>
                    </a:lnTo>
                    <a:lnTo>
                      <a:pt x="0" y="0"/>
                    </a:lnTo>
                    <a:lnTo>
                      <a:pt x="0" y="1"/>
                    </a:lnTo>
                    <a:lnTo>
                      <a:pt x="0" y="3"/>
                    </a:lnTo>
                    <a:lnTo>
                      <a:pt x="4" y="7"/>
                    </a:lnTo>
                    <a:lnTo>
                      <a:pt x="6" y="7"/>
                    </a:lnTo>
                    <a:lnTo>
                      <a:pt x="18" y="9"/>
                    </a:lnTo>
                    <a:lnTo>
                      <a:pt x="18" y="7"/>
                    </a:lnTo>
                    <a:lnTo>
                      <a:pt x="18" y="5"/>
                    </a:lnTo>
                    <a:lnTo>
                      <a:pt x="12" y="1"/>
                    </a:lnTo>
                    <a:close/>
                  </a:path>
                </a:pathLst>
              </a:custGeom>
              <a:solidFill>
                <a:srgbClr val="0071B4">
                  <a:alpha val="34901"/>
                </a:srgbClr>
              </a:solidFill>
              <a:ln w="9525">
                <a:noFill/>
                <a:round/>
                <a:headEnd/>
                <a:tailEnd/>
              </a:ln>
            </p:spPr>
            <p:txBody>
              <a:bodyPr/>
              <a:lstStyle/>
              <a:p>
                <a:endParaRPr lang="en-US"/>
              </a:p>
            </p:txBody>
          </p:sp>
          <p:sp>
            <p:nvSpPr>
              <p:cNvPr id="13822" name="Freeform 276"/>
              <p:cNvSpPr>
                <a:spLocks/>
              </p:cNvSpPr>
              <p:nvPr/>
            </p:nvSpPr>
            <p:spPr bwMode="auto">
              <a:xfrm>
                <a:off x="5176" y="3352"/>
                <a:ext cx="4" cy="4"/>
              </a:xfrm>
              <a:custGeom>
                <a:avLst/>
                <a:gdLst>
                  <a:gd name="T0" fmla="*/ 0 w 4"/>
                  <a:gd name="T1" fmla="*/ 0 h 4"/>
                  <a:gd name="T2" fmla="*/ 0 w 4"/>
                  <a:gd name="T3" fmla="*/ 0 h 4"/>
                  <a:gd name="T4" fmla="*/ 0 w 4"/>
                  <a:gd name="T5" fmla="*/ 2 h 4"/>
                  <a:gd name="T6" fmla="*/ 0 w 4"/>
                  <a:gd name="T7" fmla="*/ 2 h 4"/>
                  <a:gd name="T8" fmla="*/ 0 w 4"/>
                  <a:gd name="T9" fmla="*/ 2 h 4"/>
                  <a:gd name="T10" fmla="*/ 0 w 4"/>
                  <a:gd name="T11" fmla="*/ 4 h 4"/>
                  <a:gd name="T12" fmla="*/ 4 w 4"/>
                  <a:gd name="T13" fmla="*/ 4 h 4"/>
                  <a:gd name="T14" fmla="*/ 2 w 4"/>
                  <a:gd name="T15" fmla="*/ 2 h 4"/>
                  <a:gd name="T16" fmla="*/ 2 w 4"/>
                  <a:gd name="T17" fmla="*/ 0 h 4"/>
                  <a:gd name="T18" fmla="*/ 2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0"/>
                    </a:lnTo>
                    <a:lnTo>
                      <a:pt x="0" y="2"/>
                    </a:lnTo>
                    <a:lnTo>
                      <a:pt x="0" y="4"/>
                    </a:lnTo>
                    <a:lnTo>
                      <a:pt x="4" y="4"/>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823" name="Freeform 277"/>
              <p:cNvSpPr>
                <a:spLocks/>
              </p:cNvSpPr>
              <p:nvPr/>
            </p:nvSpPr>
            <p:spPr bwMode="auto">
              <a:xfrm>
                <a:off x="5120" y="3412"/>
                <a:ext cx="42" cy="34"/>
              </a:xfrm>
              <a:custGeom>
                <a:avLst/>
                <a:gdLst>
                  <a:gd name="T0" fmla="*/ 38 w 42"/>
                  <a:gd name="T1" fmla="*/ 32 h 34"/>
                  <a:gd name="T2" fmla="*/ 38 w 42"/>
                  <a:gd name="T3" fmla="*/ 34 h 34"/>
                  <a:gd name="T4" fmla="*/ 40 w 42"/>
                  <a:gd name="T5" fmla="*/ 34 h 34"/>
                  <a:gd name="T6" fmla="*/ 40 w 42"/>
                  <a:gd name="T7" fmla="*/ 32 h 34"/>
                  <a:gd name="T8" fmla="*/ 40 w 42"/>
                  <a:gd name="T9" fmla="*/ 32 h 34"/>
                  <a:gd name="T10" fmla="*/ 42 w 42"/>
                  <a:gd name="T11" fmla="*/ 32 h 34"/>
                  <a:gd name="T12" fmla="*/ 40 w 42"/>
                  <a:gd name="T13" fmla="*/ 30 h 34"/>
                  <a:gd name="T14" fmla="*/ 38 w 42"/>
                  <a:gd name="T15" fmla="*/ 28 h 34"/>
                  <a:gd name="T16" fmla="*/ 36 w 42"/>
                  <a:gd name="T17" fmla="*/ 28 h 34"/>
                  <a:gd name="T18" fmla="*/ 36 w 42"/>
                  <a:gd name="T19" fmla="*/ 26 h 34"/>
                  <a:gd name="T20" fmla="*/ 32 w 42"/>
                  <a:gd name="T21" fmla="*/ 22 h 34"/>
                  <a:gd name="T22" fmla="*/ 26 w 42"/>
                  <a:gd name="T23" fmla="*/ 22 h 34"/>
                  <a:gd name="T24" fmla="*/ 26 w 42"/>
                  <a:gd name="T25" fmla="*/ 20 h 34"/>
                  <a:gd name="T26" fmla="*/ 24 w 42"/>
                  <a:gd name="T27" fmla="*/ 20 h 34"/>
                  <a:gd name="T28" fmla="*/ 22 w 42"/>
                  <a:gd name="T29" fmla="*/ 18 h 34"/>
                  <a:gd name="T30" fmla="*/ 22 w 42"/>
                  <a:gd name="T31" fmla="*/ 16 h 34"/>
                  <a:gd name="T32" fmla="*/ 20 w 42"/>
                  <a:gd name="T33" fmla="*/ 16 h 34"/>
                  <a:gd name="T34" fmla="*/ 20 w 42"/>
                  <a:gd name="T35" fmla="*/ 16 h 34"/>
                  <a:gd name="T36" fmla="*/ 18 w 42"/>
                  <a:gd name="T37" fmla="*/ 12 h 34"/>
                  <a:gd name="T38" fmla="*/ 18 w 42"/>
                  <a:gd name="T39" fmla="*/ 12 h 34"/>
                  <a:gd name="T40" fmla="*/ 16 w 42"/>
                  <a:gd name="T41" fmla="*/ 8 h 34"/>
                  <a:gd name="T42" fmla="*/ 12 w 42"/>
                  <a:gd name="T43" fmla="*/ 8 h 34"/>
                  <a:gd name="T44" fmla="*/ 10 w 42"/>
                  <a:gd name="T45" fmla="*/ 6 h 34"/>
                  <a:gd name="T46" fmla="*/ 10 w 42"/>
                  <a:gd name="T47" fmla="*/ 4 h 34"/>
                  <a:gd name="T48" fmla="*/ 8 w 42"/>
                  <a:gd name="T49" fmla="*/ 4 h 34"/>
                  <a:gd name="T50" fmla="*/ 6 w 42"/>
                  <a:gd name="T51" fmla="*/ 2 h 34"/>
                  <a:gd name="T52" fmla="*/ 4 w 42"/>
                  <a:gd name="T53" fmla="*/ 2 h 34"/>
                  <a:gd name="T54" fmla="*/ 2 w 42"/>
                  <a:gd name="T55" fmla="*/ 0 h 34"/>
                  <a:gd name="T56" fmla="*/ 0 w 42"/>
                  <a:gd name="T57" fmla="*/ 0 h 34"/>
                  <a:gd name="T58" fmla="*/ 2 w 42"/>
                  <a:gd name="T59" fmla="*/ 2 h 34"/>
                  <a:gd name="T60" fmla="*/ 2 w 42"/>
                  <a:gd name="T61" fmla="*/ 4 h 34"/>
                  <a:gd name="T62" fmla="*/ 4 w 42"/>
                  <a:gd name="T63" fmla="*/ 8 h 34"/>
                  <a:gd name="T64" fmla="*/ 6 w 42"/>
                  <a:gd name="T65" fmla="*/ 10 h 34"/>
                  <a:gd name="T66" fmla="*/ 6 w 42"/>
                  <a:gd name="T67" fmla="*/ 12 h 34"/>
                  <a:gd name="T68" fmla="*/ 10 w 42"/>
                  <a:gd name="T69" fmla="*/ 16 h 34"/>
                  <a:gd name="T70" fmla="*/ 16 w 42"/>
                  <a:gd name="T71" fmla="*/ 18 h 34"/>
                  <a:gd name="T72" fmla="*/ 16 w 42"/>
                  <a:gd name="T73" fmla="*/ 20 h 34"/>
                  <a:gd name="T74" fmla="*/ 16 w 42"/>
                  <a:gd name="T75" fmla="*/ 22 h 34"/>
                  <a:gd name="T76" fmla="*/ 18 w 42"/>
                  <a:gd name="T77" fmla="*/ 22 h 34"/>
                  <a:gd name="T78" fmla="*/ 20 w 42"/>
                  <a:gd name="T79" fmla="*/ 22 h 34"/>
                  <a:gd name="T80" fmla="*/ 22 w 42"/>
                  <a:gd name="T81" fmla="*/ 24 h 34"/>
                  <a:gd name="T82" fmla="*/ 24 w 42"/>
                  <a:gd name="T83" fmla="*/ 24 h 34"/>
                  <a:gd name="T84" fmla="*/ 24 w 42"/>
                  <a:gd name="T85" fmla="*/ 26 h 34"/>
                  <a:gd name="T86" fmla="*/ 26 w 42"/>
                  <a:gd name="T87" fmla="*/ 26 h 34"/>
                  <a:gd name="T88" fmla="*/ 26 w 42"/>
                  <a:gd name="T89" fmla="*/ 26 h 34"/>
                  <a:gd name="T90" fmla="*/ 26 w 42"/>
                  <a:gd name="T91" fmla="*/ 26 h 34"/>
                  <a:gd name="T92" fmla="*/ 28 w 42"/>
                  <a:gd name="T93" fmla="*/ 28 h 34"/>
                  <a:gd name="T94" fmla="*/ 28 w 42"/>
                  <a:gd name="T95" fmla="*/ 28 h 34"/>
                  <a:gd name="T96" fmla="*/ 30 w 42"/>
                  <a:gd name="T97" fmla="*/ 28 h 34"/>
                  <a:gd name="T98" fmla="*/ 30 w 42"/>
                  <a:gd name="T99" fmla="*/ 30 h 34"/>
                  <a:gd name="T100" fmla="*/ 32 w 42"/>
                  <a:gd name="T101" fmla="*/ 30 h 34"/>
                  <a:gd name="T102" fmla="*/ 34 w 42"/>
                  <a:gd name="T103" fmla="*/ 30 h 34"/>
                  <a:gd name="T104" fmla="*/ 36 w 42"/>
                  <a:gd name="T105" fmla="*/ 30 h 34"/>
                  <a:gd name="T106" fmla="*/ 36 w 42"/>
                  <a:gd name="T107" fmla="*/ 32 h 34"/>
                  <a:gd name="T108" fmla="*/ 38 w 42"/>
                  <a:gd name="T109" fmla="*/ 32 h 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
                  <a:gd name="T166" fmla="*/ 0 h 34"/>
                  <a:gd name="T167" fmla="*/ 42 w 42"/>
                  <a:gd name="T168" fmla="*/ 34 h 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 h="34">
                    <a:moveTo>
                      <a:pt x="38" y="32"/>
                    </a:moveTo>
                    <a:lnTo>
                      <a:pt x="38" y="34"/>
                    </a:lnTo>
                    <a:lnTo>
                      <a:pt x="40" y="34"/>
                    </a:lnTo>
                    <a:lnTo>
                      <a:pt x="40" y="32"/>
                    </a:lnTo>
                    <a:lnTo>
                      <a:pt x="42" y="32"/>
                    </a:lnTo>
                    <a:lnTo>
                      <a:pt x="40" y="30"/>
                    </a:lnTo>
                    <a:lnTo>
                      <a:pt x="38" y="28"/>
                    </a:lnTo>
                    <a:lnTo>
                      <a:pt x="36" y="28"/>
                    </a:lnTo>
                    <a:lnTo>
                      <a:pt x="36" y="26"/>
                    </a:lnTo>
                    <a:lnTo>
                      <a:pt x="32" y="22"/>
                    </a:lnTo>
                    <a:lnTo>
                      <a:pt x="26" y="22"/>
                    </a:lnTo>
                    <a:lnTo>
                      <a:pt x="26" y="20"/>
                    </a:lnTo>
                    <a:lnTo>
                      <a:pt x="24" y="20"/>
                    </a:lnTo>
                    <a:lnTo>
                      <a:pt x="22" y="18"/>
                    </a:lnTo>
                    <a:lnTo>
                      <a:pt x="22" y="16"/>
                    </a:lnTo>
                    <a:lnTo>
                      <a:pt x="20" y="16"/>
                    </a:lnTo>
                    <a:lnTo>
                      <a:pt x="18" y="12"/>
                    </a:lnTo>
                    <a:lnTo>
                      <a:pt x="16" y="8"/>
                    </a:lnTo>
                    <a:lnTo>
                      <a:pt x="12" y="8"/>
                    </a:lnTo>
                    <a:lnTo>
                      <a:pt x="10" y="6"/>
                    </a:lnTo>
                    <a:lnTo>
                      <a:pt x="10" y="4"/>
                    </a:lnTo>
                    <a:lnTo>
                      <a:pt x="8" y="4"/>
                    </a:lnTo>
                    <a:lnTo>
                      <a:pt x="6" y="2"/>
                    </a:lnTo>
                    <a:lnTo>
                      <a:pt x="4" y="2"/>
                    </a:lnTo>
                    <a:lnTo>
                      <a:pt x="2" y="0"/>
                    </a:lnTo>
                    <a:lnTo>
                      <a:pt x="0" y="0"/>
                    </a:lnTo>
                    <a:lnTo>
                      <a:pt x="2" y="2"/>
                    </a:lnTo>
                    <a:lnTo>
                      <a:pt x="2" y="4"/>
                    </a:lnTo>
                    <a:lnTo>
                      <a:pt x="4" y="8"/>
                    </a:lnTo>
                    <a:lnTo>
                      <a:pt x="6" y="10"/>
                    </a:lnTo>
                    <a:lnTo>
                      <a:pt x="6" y="12"/>
                    </a:lnTo>
                    <a:lnTo>
                      <a:pt x="10" y="16"/>
                    </a:lnTo>
                    <a:lnTo>
                      <a:pt x="16" y="18"/>
                    </a:lnTo>
                    <a:lnTo>
                      <a:pt x="16" y="20"/>
                    </a:lnTo>
                    <a:lnTo>
                      <a:pt x="16" y="22"/>
                    </a:lnTo>
                    <a:lnTo>
                      <a:pt x="18" y="22"/>
                    </a:lnTo>
                    <a:lnTo>
                      <a:pt x="20" y="22"/>
                    </a:lnTo>
                    <a:lnTo>
                      <a:pt x="22" y="24"/>
                    </a:lnTo>
                    <a:lnTo>
                      <a:pt x="24" y="24"/>
                    </a:lnTo>
                    <a:lnTo>
                      <a:pt x="24" y="26"/>
                    </a:lnTo>
                    <a:lnTo>
                      <a:pt x="26" y="26"/>
                    </a:lnTo>
                    <a:lnTo>
                      <a:pt x="28" y="28"/>
                    </a:lnTo>
                    <a:lnTo>
                      <a:pt x="30" y="28"/>
                    </a:lnTo>
                    <a:lnTo>
                      <a:pt x="30" y="30"/>
                    </a:lnTo>
                    <a:lnTo>
                      <a:pt x="32" y="30"/>
                    </a:lnTo>
                    <a:lnTo>
                      <a:pt x="34" y="30"/>
                    </a:lnTo>
                    <a:lnTo>
                      <a:pt x="36" y="30"/>
                    </a:lnTo>
                    <a:lnTo>
                      <a:pt x="36" y="32"/>
                    </a:lnTo>
                    <a:lnTo>
                      <a:pt x="38" y="32"/>
                    </a:lnTo>
                    <a:close/>
                  </a:path>
                </a:pathLst>
              </a:custGeom>
              <a:solidFill>
                <a:srgbClr val="0071B4">
                  <a:alpha val="34901"/>
                </a:srgbClr>
              </a:solidFill>
              <a:ln w="9525">
                <a:noFill/>
                <a:round/>
                <a:headEnd/>
                <a:tailEnd/>
              </a:ln>
            </p:spPr>
            <p:txBody>
              <a:bodyPr/>
              <a:lstStyle/>
              <a:p>
                <a:endParaRPr lang="en-US"/>
              </a:p>
            </p:txBody>
          </p:sp>
          <p:sp>
            <p:nvSpPr>
              <p:cNvPr id="13824" name="Freeform 278"/>
              <p:cNvSpPr>
                <a:spLocks/>
              </p:cNvSpPr>
              <p:nvPr/>
            </p:nvSpPr>
            <p:spPr bwMode="auto">
              <a:xfrm>
                <a:off x="5178" y="3372"/>
                <a:ext cx="6" cy="4"/>
              </a:xfrm>
              <a:custGeom>
                <a:avLst/>
                <a:gdLst>
                  <a:gd name="T0" fmla="*/ 2 w 6"/>
                  <a:gd name="T1" fmla="*/ 4 h 4"/>
                  <a:gd name="T2" fmla="*/ 4 w 6"/>
                  <a:gd name="T3" fmla="*/ 4 h 4"/>
                  <a:gd name="T4" fmla="*/ 6 w 6"/>
                  <a:gd name="T5" fmla="*/ 4 h 4"/>
                  <a:gd name="T6" fmla="*/ 4 w 6"/>
                  <a:gd name="T7" fmla="*/ 2 h 4"/>
                  <a:gd name="T8" fmla="*/ 4 w 6"/>
                  <a:gd name="T9" fmla="*/ 2 h 4"/>
                  <a:gd name="T10" fmla="*/ 2 w 6"/>
                  <a:gd name="T11" fmla="*/ 0 h 4"/>
                  <a:gd name="T12" fmla="*/ 2 w 6"/>
                  <a:gd name="T13" fmla="*/ 2 h 4"/>
                  <a:gd name="T14" fmla="*/ 0 w 6"/>
                  <a:gd name="T15" fmla="*/ 2 h 4"/>
                  <a:gd name="T16" fmla="*/ 0 w 6"/>
                  <a:gd name="T17" fmla="*/ 4 h 4"/>
                  <a:gd name="T18" fmla="*/ 2 w 6"/>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2" y="4"/>
                    </a:moveTo>
                    <a:lnTo>
                      <a:pt x="4" y="4"/>
                    </a:lnTo>
                    <a:lnTo>
                      <a:pt x="6" y="4"/>
                    </a:lnTo>
                    <a:lnTo>
                      <a:pt x="4" y="2"/>
                    </a:lnTo>
                    <a:lnTo>
                      <a:pt x="2" y="0"/>
                    </a:lnTo>
                    <a:lnTo>
                      <a:pt x="2" y="2"/>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3825" name="Freeform 279"/>
              <p:cNvSpPr>
                <a:spLocks/>
              </p:cNvSpPr>
              <p:nvPr/>
            </p:nvSpPr>
            <p:spPr bwMode="auto">
              <a:xfrm>
                <a:off x="5018" y="3217"/>
                <a:ext cx="14" cy="10"/>
              </a:xfrm>
              <a:custGeom>
                <a:avLst/>
                <a:gdLst>
                  <a:gd name="T0" fmla="*/ 14 w 14"/>
                  <a:gd name="T1" fmla="*/ 10 h 10"/>
                  <a:gd name="T2" fmla="*/ 12 w 14"/>
                  <a:gd name="T3" fmla="*/ 8 h 10"/>
                  <a:gd name="T4" fmla="*/ 12 w 14"/>
                  <a:gd name="T5" fmla="*/ 8 h 10"/>
                  <a:gd name="T6" fmla="*/ 10 w 14"/>
                  <a:gd name="T7" fmla="*/ 6 h 10"/>
                  <a:gd name="T8" fmla="*/ 8 w 14"/>
                  <a:gd name="T9" fmla="*/ 6 h 10"/>
                  <a:gd name="T10" fmla="*/ 6 w 14"/>
                  <a:gd name="T11" fmla="*/ 4 h 10"/>
                  <a:gd name="T12" fmla="*/ 4 w 14"/>
                  <a:gd name="T13" fmla="*/ 2 h 10"/>
                  <a:gd name="T14" fmla="*/ 0 w 14"/>
                  <a:gd name="T15" fmla="*/ 0 h 10"/>
                  <a:gd name="T16" fmla="*/ 0 w 14"/>
                  <a:gd name="T17" fmla="*/ 0 h 10"/>
                  <a:gd name="T18" fmla="*/ 6 w 14"/>
                  <a:gd name="T19" fmla="*/ 8 h 10"/>
                  <a:gd name="T20" fmla="*/ 12 w 14"/>
                  <a:gd name="T21" fmla="*/ 10 h 10"/>
                  <a:gd name="T22" fmla="*/ 14 w 14"/>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10"/>
                  <a:gd name="T38" fmla="*/ 14 w 14"/>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10">
                    <a:moveTo>
                      <a:pt x="14" y="10"/>
                    </a:moveTo>
                    <a:lnTo>
                      <a:pt x="12" y="8"/>
                    </a:lnTo>
                    <a:lnTo>
                      <a:pt x="10" y="6"/>
                    </a:lnTo>
                    <a:lnTo>
                      <a:pt x="8" y="6"/>
                    </a:lnTo>
                    <a:lnTo>
                      <a:pt x="6" y="4"/>
                    </a:lnTo>
                    <a:lnTo>
                      <a:pt x="4" y="2"/>
                    </a:lnTo>
                    <a:lnTo>
                      <a:pt x="0" y="0"/>
                    </a:lnTo>
                    <a:lnTo>
                      <a:pt x="6" y="8"/>
                    </a:lnTo>
                    <a:lnTo>
                      <a:pt x="12" y="10"/>
                    </a:lnTo>
                    <a:lnTo>
                      <a:pt x="14" y="10"/>
                    </a:lnTo>
                    <a:close/>
                  </a:path>
                </a:pathLst>
              </a:custGeom>
              <a:solidFill>
                <a:srgbClr val="0071B4">
                  <a:alpha val="34901"/>
                </a:srgbClr>
              </a:solidFill>
              <a:ln w="9525">
                <a:noFill/>
                <a:round/>
                <a:headEnd/>
                <a:tailEnd/>
              </a:ln>
            </p:spPr>
            <p:txBody>
              <a:bodyPr/>
              <a:lstStyle/>
              <a:p>
                <a:endParaRPr lang="en-US"/>
              </a:p>
            </p:txBody>
          </p:sp>
          <p:sp>
            <p:nvSpPr>
              <p:cNvPr id="13826" name="Freeform 280"/>
              <p:cNvSpPr>
                <a:spLocks/>
              </p:cNvSpPr>
              <p:nvPr/>
            </p:nvSpPr>
            <p:spPr bwMode="auto">
              <a:xfrm>
                <a:off x="5024" y="3235"/>
                <a:ext cx="2" cy="4"/>
              </a:xfrm>
              <a:custGeom>
                <a:avLst/>
                <a:gdLst>
                  <a:gd name="T0" fmla="*/ 0 w 2"/>
                  <a:gd name="T1" fmla="*/ 0 h 4"/>
                  <a:gd name="T2" fmla="*/ 0 w 2"/>
                  <a:gd name="T3" fmla="*/ 0 h 4"/>
                  <a:gd name="T4" fmla="*/ 0 w 2"/>
                  <a:gd name="T5" fmla="*/ 2 h 4"/>
                  <a:gd name="T6" fmla="*/ 2 w 2"/>
                  <a:gd name="T7" fmla="*/ 4 h 4"/>
                  <a:gd name="T8" fmla="*/ 2 w 2"/>
                  <a:gd name="T9" fmla="*/ 2 h 4"/>
                  <a:gd name="T10" fmla="*/ 2 w 2"/>
                  <a:gd name="T11" fmla="*/ 2 h 4"/>
                  <a:gd name="T12" fmla="*/ 2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0"/>
                    </a:lnTo>
                    <a:lnTo>
                      <a:pt x="0" y="2"/>
                    </a:lnTo>
                    <a:lnTo>
                      <a:pt x="2" y="4"/>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827" name="Freeform 281"/>
              <p:cNvSpPr>
                <a:spLocks/>
              </p:cNvSpPr>
              <p:nvPr/>
            </p:nvSpPr>
            <p:spPr bwMode="auto">
              <a:xfrm>
                <a:off x="5064" y="3290"/>
                <a:ext cx="6" cy="2"/>
              </a:xfrm>
              <a:custGeom>
                <a:avLst/>
                <a:gdLst>
                  <a:gd name="T0" fmla="*/ 4 w 6"/>
                  <a:gd name="T1" fmla="*/ 0 h 2"/>
                  <a:gd name="T2" fmla="*/ 0 w 6"/>
                  <a:gd name="T3" fmla="*/ 0 h 2"/>
                  <a:gd name="T4" fmla="*/ 0 w 6"/>
                  <a:gd name="T5" fmla="*/ 0 h 2"/>
                  <a:gd name="T6" fmla="*/ 0 w 6"/>
                  <a:gd name="T7" fmla="*/ 0 h 2"/>
                  <a:gd name="T8" fmla="*/ 2 w 6"/>
                  <a:gd name="T9" fmla="*/ 0 h 2"/>
                  <a:gd name="T10" fmla="*/ 4 w 6"/>
                  <a:gd name="T11" fmla="*/ 2 h 2"/>
                  <a:gd name="T12" fmla="*/ 6 w 6"/>
                  <a:gd name="T13" fmla="*/ 2 h 2"/>
                  <a:gd name="T14" fmla="*/ 6 w 6"/>
                  <a:gd name="T15" fmla="*/ 0 h 2"/>
                  <a:gd name="T16" fmla="*/ 4 w 6"/>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2"/>
                  <a:gd name="T29" fmla="*/ 6 w 6"/>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2">
                    <a:moveTo>
                      <a:pt x="4" y="0"/>
                    </a:moveTo>
                    <a:lnTo>
                      <a:pt x="0" y="0"/>
                    </a:lnTo>
                    <a:lnTo>
                      <a:pt x="2" y="0"/>
                    </a:lnTo>
                    <a:lnTo>
                      <a:pt x="4" y="2"/>
                    </a:lnTo>
                    <a:lnTo>
                      <a:pt x="6" y="2"/>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3828" name="Freeform 282"/>
              <p:cNvSpPr>
                <a:spLocks/>
              </p:cNvSpPr>
              <p:nvPr/>
            </p:nvSpPr>
            <p:spPr bwMode="auto">
              <a:xfrm>
                <a:off x="5018" y="3231"/>
                <a:ext cx="4" cy="4"/>
              </a:xfrm>
              <a:custGeom>
                <a:avLst/>
                <a:gdLst>
                  <a:gd name="T0" fmla="*/ 0 w 4"/>
                  <a:gd name="T1" fmla="*/ 0 h 4"/>
                  <a:gd name="T2" fmla="*/ 0 w 4"/>
                  <a:gd name="T3" fmla="*/ 0 h 4"/>
                  <a:gd name="T4" fmla="*/ 0 w 4"/>
                  <a:gd name="T5" fmla="*/ 2 h 4"/>
                  <a:gd name="T6" fmla="*/ 2 w 4"/>
                  <a:gd name="T7" fmla="*/ 4 h 4"/>
                  <a:gd name="T8" fmla="*/ 4 w 4"/>
                  <a:gd name="T9" fmla="*/ 2 h 4"/>
                  <a:gd name="T10" fmla="*/ 2 w 4"/>
                  <a:gd name="T11" fmla="*/ 0 h 4"/>
                  <a:gd name="T12" fmla="*/ 0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0"/>
                    </a:moveTo>
                    <a:lnTo>
                      <a:pt x="0" y="0"/>
                    </a:lnTo>
                    <a:lnTo>
                      <a:pt x="0" y="2"/>
                    </a:lnTo>
                    <a:lnTo>
                      <a:pt x="2" y="4"/>
                    </a:lnTo>
                    <a:lnTo>
                      <a:pt x="4"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829" name="Freeform 283"/>
              <p:cNvSpPr>
                <a:spLocks/>
              </p:cNvSpPr>
              <p:nvPr/>
            </p:nvSpPr>
            <p:spPr bwMode="auto">
              <a:xfrm>
                <a:off x="5028" y="3243"/>
                <a:ext cx="2" cy="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830" name="Freeform 284"/>
              <p:cNvSpPr>
                <a:spLocks/>
              </p:cNvSpPr>
              <p:nvPr/>
            </p:nvSpPr>
            <p:spPr bwMode="auto">
              <a:xfrm>
                <a:off x="5046" y="3231"/>
                <a:ext cx="18" cy="12"/>
              </a:xfrm>
              <a:custGeom>
                <a:avLst/>
                <a:gdLst>
                  <a:gd name="T0" fmla="*/ 18 w 18"/>
                  <a:gd name="T1" fmla="*/ 12 h 12"/>
                  <a:gd name="T2" fmla="*/ 18 w 18"/>
                  <a:gd name="T3" fmla="*/ 10 h 12"/>
                  <a:gd name="T4" fmla="*/ 0 w 18"/>
                  <a:gd name="T5" fmla="*/ 0 h 12"/>
                  <a:gd name="T6" fmla="*/ 0 w 18"/>
                  <a:gd name="T7" fmla="*/ 0 h 12"/>
                  <a:gd name="T8" fmla="*/ 2 w 18"/>
                  <a:gd name="T9" fmla="*/ 2 h 12"/>
                  <a:gd name="T10" fmla="*/ 18 w 18"/>
                  <a:gd name="T11" fmla="*/ 12 h 12"/>
                  <a:gd name="T12" fmla="*/ 18 w 18"/>
                  <a:gd name="T13" fmla="*/ 12 h 12"/>
                  <a:gd name="T14" fmla="*/ 0 60000 65536"/>
                  <a:gd name="T15" fmla="*/ 0 60000 65536"/>
                  <a:gd name="T16" fmla="*/ 0 60000 65536"/>
                  <a:gd name="T17" fmla="*/ 0 60000 65536"/>
                  <a:gd name="T18" fmla="*/ 0 60000 65536"/>
                  <a:gd name="T19" fmla="*/ 0 60000 65536"/>
                  <a:gd name="T20" fmla="*/ 0 60000 65536"/>
                  <a:gd name="T21" fmla="*/ 0 w 18"/>
                  <a:gd name="T22" fmla="*/ 0 h 12"/>
                  <a:gd name="T23" fmla="*/ 18 w 18"/>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2">
                    <a:moveTo>
                      <a:pt x="18" y="12"/>
                    </a:moveTo>
                    <a:lnTo>
                      <a:pt x="18" y="10"/>
                    </a:lnTo>
                    <a:lnTo>
                      <a:pt x="0" y="0"/>
                    </a:lnTo>
                    <a:lnTo>
                      <a:pt x="2" y="2"/>
                    </a:lnTo>
                    <a:lnTo>
                      <a:pt x="18" y="12"/>
                    </a:lnTo>
                    <a:close/>
                  </a:path>
                </a:pathLst>
              </a:custGeom>
              <a:solidFill>
                <a:srgbClr val="0071B4">
                  <a:alpha val="34901"/>
                </a:srgbClr>
              </a:solidFill>
              <a:ln w="9525">
                <a:noFill/>
                <a:round/>
                <a:headEnd/>
                <a:tailEnd/>
              </a:ln>
            </p:spPr>
            <p:txBody>
              <a:bodyPr/>
              <a:lstStyle/>
              <a:p>
                <a:endParaRPr lang="en-US"/>
              </a:p>
            </p:txBody>
          </p:sp>
          <p:sp>
            <p:nvSpPr>
              <p:cNvPr id="13831" name="Freeform 285"/>
              <p:cNvSpPr>
                <a:spLocks/>
              </p:cNvSpPr>
              <p:nvPr/>
            </p:nvSpPr>
            <p:spPr bwMode="auto">
              <a:xfrm>
                <a:off x="5036" y="3245"/>
                <a:ext cx="4" cy="2"/>
              </a:xfrm>
              <a:custGeom>
                <a:avLst/>
                <a:gdLst>
                  <a:gd name="T0" fmla="*/ 2 w 4"/>
                  <a:gd name="T1" fmla="*/ 0 h 2"/>
                  <a:gd name="T2" fmla="*/ 2 w 4"/>
                  <a:gd name="T3" fmla="*/ 0 h 2"/>
                  <a:gd name="T4" fmla="*/ 0 w 4"/>
                  <a:gd name="T5" fmla="*/ 0 h 2"/>
                  <a:gd name="T6" fmla="*/ 2 w 4"/>
                  <a:gd name="T7" fmla="*/ 0 h 2"/>
                  <a:gd name="T8" fmla="*/ 2 w 4"/>
                  <a:gd name="T9" fmla="*/ 2 h 2"/>
                  <a:gd name="T10" fmla="*/ 4 w 4"/>
                  <a:gd name="T11" fmla="*/ 2 h 2"/>
                  <a:gd name="T12" fmla="*/ 4 w 4"/>
                  <a:gd name="T13" fmla="*/ 0 h 2"/>
                  <a:gd name="T14" fmla="*/ 4 w 4"/>
                  <a:gd name="T15" fmla="*/ 0 h 2"/>
                  <a:gd name="T16" fmla="*/ 2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2" y="0"/>
                    </a:moveTo>
                    <a:lnTo>
                      <a:pt x="2" y="0"/>
                    </a:lnTo>
                    <a:lnTo>
                      <a:pt x="0" y="0"/>
                    </a:lnTo>
                    <a:lnTo>
                      <a:pt x="2" y="0"/>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3832" name="Freeform 286"/>
              <p:cNvSpPr>
                <a:spLocks/>
              </p:cNvSpPr>
              <p:nvPr/>
            </p:nvSpPr>
            <p:spPr bwMode="auto">
              <a:xfrm>
                <a:off x="5028" y="3237"/>
                <a:ext cx="8" cy="8"/>
              </a:xfrm>
              <a:custGeom>
                <a:avLst/>
                <a:gdLst>
                  <a:gd name="T0" fmla="*/ 4 w 8"/>
                  <a:gd name="T1" fmla="*/ 2 h 8"/>
                  <a:gd name="T2" fmla="*/ 4 w 8"/>
                  <a:gd name="T3" fmla="*/ 0 h 8"/>
                  <a:gd name="T4" fmla="*/ 2 w 8"/>
                  <a:gd name="T5" fmla="*/ 0 h 8"/>
                  <a:gd name="T6" fmla="*/ 0 w 8"/>
                  <a:gd name="T7" fmla="*/ 0 h 8"/>
                  <a:gd name="T8" fmla="*/ 0 w 8"/>
                  <a:gd name="T9" fmla="*/ 2 h 8"/>
                  <a:gd name="T10" fmla="*/ 0 w 8"/>
                  <a:gd name="T11" fmla="*/ 2 h 8"/>
                  <a:gd name="T12" fmla="*/ 2 w 8"/>
                  <a:gd name="T13" fmla="*/ 4 h 8"/>
                  <a:gd name="T14" fmla="*/ 4 w 8"/>
                  <a:gd name="T15" fmla="*/ 4 h 8"/>
                  <a:gd name="T16" fmla="*/ 6 w 8"/>
                  <a:gd name="T17" fmla="*/ 8 h 8"/>
                  <a:gd name="T18" fmla="*/ 8 w 8"/>
                  <a:gd name="T19" fmla="*/ 8 h 8"/>
                  <a:gd name="T20" fmla="*/ 8 w 8"/>
                  <a:gd name="T21" fmla="*/ 4 h 8"/>
                  <a:gd name="T22" fmla="*/ 4 w 8"/>
                  <a:gd name="T23" fmla="*/ 2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4" y="2"/>
                    </a:moveTo>
                    <a:lnTo>
                      <a:pt x="4" y="0"/>
                    </a:lnTo>
                    <a:lnTo>
                      <a:pt x="2" y="0"/>
                    </a:lnTo>
                    <a:lnTo>
                      <a:pt x="0" y="0"/>
                    </a:lnTo>
                    <a:lnTo>
                      <a:pt x="0" y="2"/>
                    </a:lnTo>
                    <a:lnTo>
                      <a:pt x="2" y="4"/>
                    </a:lnTo>
                    <a:lnTo>
                      <a:pt x="4" y="4"/>
                    </a:lnTo>
                    <a:lnTo>
                      <a:pt x="6" y="8"/>
                    </a:lnTo>
                    <a:lnTo>
                      <a:pt x="8" y="8"/>
                    </a:lnTo>
                    <a:lnTo>
                      <a:pt x="8" y="4"/>
                    </a:lnTo>
                    <a:lnTo>
                      <a:pt x="4" y="2"/>
                    </a:lnTo>
                    <a:close/>
                  </a:path>
                </a:pathLst>
              </a:custGeom>
              <a:solidFill>
                <a:srgbClr val="0071B4">
                  <a:alpha val="34901"/>
                </a:srgbClr>
              </a:solidFill>
              <a:ln w="9525">
                <a:noFill/>
                <a:round/>
                <a:headEnd/>
                <a:tailEnd/>
              </a:ln>
            </p:spPr>
            <p:txBody>
              <a:bodyPr/>
              <a:lstStyle/>
              <a:p>
                <a:endParaRPr lang="en-US"/>
              </a:p>
            </p:txBody>
          </p:sp>
          <p:sp>
            <p:nvSpPr>
              <p:cNvPr id="13833" name="Freeform 287"/>
              <p:cNvSpPr>
                <a:spLocks/>
              </p:cNvSpPr>
              <p:nvPr/>
            </p:nvSpPr>
            <p:spPr bwMode="auto">
              <a:xfrm>
                <a:off x="4405" y="3221"/>
                <a:ext cx="18" cy="6"/>
              </a:xfrm>
              <a:custGeom>
                <a:avLst/>
                <a:gdLst>
                  <a:gd name="T0" fmla="*/ 2 w 18"/>
                  <a:gd name="T1" fmla="*/ 2 h 6"/>
                  <a:gd name="T2" fmla="*/ 0 w 18"/>
                  <a:gd name="T3" fmla="*/ 2 h 6"/>
                  <a:gd name="T4" fmla="*/ 0 w 18"/>
                  <a:gd name="T5" fmla="*/ 2 h 6"/>
                  <a:gd name="T6" fmla="*/ 0 w 18"/>
                  <a:gd name="T7" fmla="*/ 4 h 6"/>
                  <a:gd name="T8" fmla="*/ 2 w 18"/>
                  <a:gd name="T9" fmla="*/ 4 h 6"/>
                  <a:gd name="T10" fmla="*/ 10 w 18"/>
                  <a:gd name="T11" fmla="*/ 6 h 6"/>
                  <a:gd name="T12" fmla="*/ 18 w 18"/>
                  <a:gd name="T13" fmla="*/ 2 h 6"/>
                  <a:gd name="T14" fmla="*/ 16 w 18"/>
                  <a:gd name="T15" fmla="*/ 0 h 6"/>
                  <a:gd name="T16" fmla="*/ 4 w 18"/>
                  <a:gd name="T17" fmla="*/ 0 h 6"/>
                  <a:gd name="T18" fmla="*/ 2 w 18"/>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6"/>
                  <a:gd name="T32" fmla="*/ 18 w 1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6">
                    <a:moveTo>
                      <a:pt x="2" y="2"/>
                    </a:moveTo>
                    <a:lnTo>
                      <a:pt x="0" y="2"/>
                    </a:lnTo>
                    <a:lnTo>
                      <a:pt x="0" y="4"/>
                    </a:lnTo>
                    <a:lnTo>
                      <a:pt x="2" y="4"/>
                    </a:lnTo>
                    <a:lnTo>
                      <a:pt x="10" y="6"/>
                    </a:lnTo>
                    <a:lnTo>
                      <a:pt x="18" y="2"/>
                    </a:lnTo>
                    <a:lnTo>
                      <a:pt x="16" y="0"/>
                    </a:lnTo>
                    <a:lnTo>
                      <a:pt x="4" y="0"/>
                    </a:lnTo>
                    <a:lnTo>
                      <a:pt x="2" y="2"/>
                    </a:lnTo>
                    <a:close/>
                  </a:path>
                </a:pathLst>
              </a:custGeom>
              <a:solidFill>
                <a:srgbClr val="0071B4">
                  <a:alpha val="34901"/>
                </a:srgbClr>
              </a:solidFill>
              <a:ln w="9525">
                <a:noFill/>
                <a:round/>
                <a:headEnd/>
                <a:tailEnd/>
              </a:ln>
            </p:spPr>
            <p:txBody>
              <a:bodyPr/>
              <a:lstStyle/>
              <a:p>
                <a:endParaRPr lang="en-US"/>
              </a:p>
            </p:txBody>
          </p:sp>
          <p:sp>
            <p:nvSpPr>
              <p:cNvPr id="13834" name="Freeform 288"/>
              <p:cNvSpPr>
                <a:spLocks/>
              </p:cNvSpPr>
              <p:nvPr/>
            </p:nvSpPr>
            <p:spPr bwMode="auto">
              <a:xfrm>
                <a:off x="4650" y="3282"/>
                <a:ext cx="16" cy="10"/>
              </a:xfrm>
              <a:custGeom>
                <a:avLst/>
                <a:gdLst>
                  <a:gd name="T0" fmla="*/ 10 w 16"/>
                  <a:gd name="T1" fmla="*/ 10 h 10"/>
                  <a:gd name="T2" fmla="*/ 14 w 16"/>
                  <a:gd name="T3" fmla="*/ 8 h 10"/>
                  <a:gd name="T4" fmla="*/ 16 w 16"/>
                  <a:gd name="T5" fmla="*/ 4 h 10"/>
                  <a:gd name="T6" fmla="*/ 14 w 16"/>
                  <a:gd name="T7" fmla="*/ 2 h 10"/>
                  <a:gd name="T8" fmla="*/ 14 w 16"/>
                  <a:gd name="T9" fmla="*/ 0 h 10"/>
                  <a:gd name="T10" fmla="*/ 12 w 16"/>
                  <a:gd name="T11" fmla="*/ 0 h 10"/>
                  <a:gd name="T12" fmla="*/ 10 w 16"/>
                  <a:gd name="T13" fmla="*/ 2 h 10"/>
                  <a:gd name="T14" fmla="*/ 8 w 16"/>
                  <a:gd name="T15" fmla="*/ 2 h 10"/>
                  <a:gd name="T16" fmla="*/ 4 w 16"/>
                  <a:gd name="T17" fmla="*/ 4 h 10"/>
                  <a:gd name="T18" fmla="*/ 2 w 16"/>
                  <a:gd name="T19" fmla="*/ 2 h 10"/>
                  <a:gd name="T20" fmla="*/ 2 w 16"/>
                  <a:gd name="T21" fmla="*/ 2 h 10"/>
                  <a:gd name="T22" fmla="*/ 0 w 16"/>
                  <a:gd name="T23" fmla="*/ 2 h 10"/>
                  <a:gd name="T24" fmla="*/ 0 w 16"/>
                  <a:gd name="T25" fmla="*/ 0 h 10"/>
                  <a:gd name="T26" fmla="*/ 2 w 16"/>
                  <a:gd name="T27" fmla="*/ 6 h 10"/>
                  <a:gd name="T28" fmla="*/ 8 w 16"/>
                  <a:gd name="T29" fmla="*/ 10 h 10"/>
                  <a:gd name="T30" fmla="*/ 10 w 16"/>
                  <a:gd name="T31" fmla="*/ 1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0"/>
                  <a:gd name="T50" fmla="*/ 16 w 16"/>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0">
                    <a:moveTo>
                      <a:pt x="10" y="10"/>
                    </a:moveTo>
                    <a:lnTo>
                      <a:pt x="14" y="8"/>
                    </a:lnTo>
                    <a:lnTo>
                      <a:pt x="16" y="4"/>
                    </a:lnTo>
                    <a:lnTo>
                      <a:pt x="14" y="2"/>
                    </a:lnTo>
                    <a:lnTo>
                      <a:pt x="14" y="0"/>
                    </a:lnTo>
                    <a:lnTo>
                      <a:pt x="12" y="0"/>
                    </a:lnTo>
                    <a:lnTo>
                      <a:pt x="10" y="2"/>
                    </a:lnTo>
                    <a:lnTo>
                      <a:pt x="8" y="2"/>
                    </a:lnTo>
                    <a:lnTo>
                      <a:pt x="4" y="4"/>
                    </a:lnTo>
                    <a:lnTo>
                      <a:pt x="2" y="2"/>
                    </a:lnTo>
                    <a:lnTo>
                      <a:pt x="0" y="2"/>
                    </a:lnTo>
                    <a:lnTo>
                      <a:pt x="0" y="0"/>
                    </a:lnTo>
                    <a:lnTo>
                      <a:pt x="2" y="6"/>
                    </a:lnTo>
                    <a:lnTo>
                      <a:pt x="8" y="10"/>
                    </a:lnTo>
                    <a:lnTo>
                      <a:pt x="10" y="10"/>
                    </a:lnTo>
                    <a:close/>
                  </a:path>
                </a:pathLst>
              </a:custGeom>
              <a:solidFill>
                <a:srgbClr val="0071B4">
                  <a:alpha val="34901"/>
                </a:srgbClr>
              </a:solidFill>
              <a:ln w="9525">
                <a:noFill/>
                <a:round/>
                <a:headEnd/>
                <a:tailEnd/>
              </a:ln>
            </p:spPr>
            <p:txBody>
              <a:bodyPr/>
              <a:lstStyle/>
              <a:p>
                <a:endParaRPr lang="en-US"/>
              </a:p>
            </p:txBody>
          </p:sp>
          <p:sp>
            <p:nvSpPr>
              <p:cNvPr id="13835" name="Freeform 289"/>
              <p:cNvSpPr>
                <a:spLocks/>
              </p:cNvSpPr>
              <p:nvPr/>
            </p:nvSpPr>
            <p:spPr bwMode="auto">
              <a:xfrm>
                <a:off x="4688" y="3199"/>
                <a:ext cx="2" cy="6"/>
              </a:xfrm>
              <a:custGeom>
                <a:avLst/>
                <a:gdLst>
                  <a:gd name="T0" fmla="*/ 0 w 2"/>
                  <a:gd name="T1" fmla="*/ 6 h 6"/>
                  <a:gd name="T2" fmla="*/ 0 w 2"/>
                  <a:gd name="T3" fmla="*/ 6 h 6"/>
                  <a:gd name="T4" fmla="*/ 2 w 2"/>
                  <a:gd name="T5" fmla="*/ 2 h 6"/>
                  <a:gd name="T6" fmla="*/ 2 w 2"/>
                  <a:gd name="T7" fmla="*/ 0 h 6"/>
                  <a:gd name="T8" fmla="*/ 0 w 2"/>
                  <a:gd name="T9" fmla="*/ 2 h 6"/>
                  <a:gd name="T10" fmla="*/ 0 w 2"/>
                  <a:gd name="T11" fmla="*/ 6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0" y="6"/>
                    </a:moveTo>
                    <a:lnTo>
                      <a:pt x="0" y="6"/>
                    </a:lnTo>
                    <a:lnTo>
                      <a:pt x="2" y="2"/>
                    </a:lnTo>
                    <a:lnTo>
                      <a:pt x="2" y="0"/>
                    </a:lnTo>
                    <a:lnTo>
                      <a:pt x="0" y="2"/>
                    </a:lnTo>
                    <a:lnTo>
                      <a:pt x="0" y="6"/>
                    </a:lnTo>
                    <a:close/>
                  </a:path>
                </a:pathLst>
              </a:custGeom>
              <a:solidFill>
                <a:srgbClr val="0071B4">
                  <a:alpha val="34901"/>
                </a:srgbClr>
              </a:solidFill>
              <a:ln w="9525">
                <a:noFill/>
                <a:round/>
                <a:headEnd/>
                <a:tailEnd/>
              </a:ln>
            </p:spPr>
            <p:txBody>
              <a:bodyPr/>
              <a:lstStyle/>
              <a:p>
                <a:endParaRPr lang="en-US"/>
              </a:p>
            </p:txBody>
          </p:sp>
          <p:sp>
            <p:nvSpPr>
              <p:cNvPr id="13836" name="Freeform 290"/>
              <p:cNvSpPr>
                <a:spLocks/>
              </p:cNvSpPr>
              <p:nvPr/>
            </p:nvSpPr>
            <p:spPr bwMode="auto">
              <a:xfrm>
                <a:off x="4704" y="3213"/>
                <a:ext cx="4" cy="10"/>
              </a:xfrm>
              <a:custGeom>
                <a:avLst/>
                <a:gdLst>
                  <a:gd name="T0" fmla="*/ 0 w 4"/>
                  <a:gd name="T1" fmla="*/ 6 h 10"/>
                  <a:gd name="T2" fmla="*/ 0 w 4"/>
                  <a:gd name="T3" fmla="*/ 4 h 10"/>
                  <a:gd name="T4" fmla="*/ 0 w 4"/>
                  <a:gd name="T5" fmla="*/ 6 h 10"/>
                  <a:gd name="T6" fmla="*/ 0 w 4"/>
                  <a:gd name="T7" fmla="*/ 8 h 10"/>
                  <a:gd name="T8" fmla="*/ 0 w 4"/>
                  <a:gd name="T9" fmla="*/ 8 h 10"/>
                  <a:gd name="T10" fmla="*/ 2 w 4"/>
                  <a:gd name="T11" fmla="*/ 10 h 10"/>
                  <a:gd name="T12" fmla="*/ 4 w 4"/>
                  <a:gd name="T13" fmla="*/ 8 h 10"/>
                  <a:gd name="T14" fmla="*/ 4 w 4"/>
                  <a:gd name="T15" fmla="*/ 8 h 10"/>
                  <a:gd name="T16" fmla="*/ 4 w 4"/>
                  <a:gd name="T17" fmla="*/ 4 h 10"/>
                  <a:gd name="T18" fmla="*/ 2 w 4"/>
                  <a:gd name="T19" fmla="*/ 0 h 10"/>
                  <a:gd name="T20" fmla="*/ 0 w 4"/>
                  <a:gd name="T21" fmla="*/ 0 h 10"/>
                  <a:gd name="T22" fmla="*/ 0 w 4"/>
                  <a:gd name="T23" fmla="*/ 2 h 10"/>
                  <a:gd name="T24" fmla="*/ 2 w 4"/>
                  <a:gd name="T25" fmla="*/ 2 h 10"/>
                  <a:gd name="T26" fmla="*/ 2 w 4"/>
                  <a:gd name="T27" fmla="*/ 2 h 10"/>
                  <a:gd name="T28" fmla="*/ 2 w 4"/>
                  <a:gd name="T29" fmla="*/ 6 h 10"/>
                  <a:gd name="T30" fmla="*/ 0 w 4"/>
                  <a:gd name="T31" fmla="*/ 6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10"/>
                  <a:gd name="T50" fmla="*/ 4 w 4"/>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10">
                    <a:moveTo>
                      <a:pt x="0" y="6"/>
                    </a:moveTo>
                    <a:lnTo>
                      <a:pt x="0" y="4"/>
                    </a:lnTo>
                    <a:lnTo>
                      <a:pt x="0" y="6"/>
                    </a:lnTo>
                    <a:lnTo>
                      <a:pt x="0" y="8"/>
                    </a:lnTo>
                    <a:lnTo>
                      <a:pt x="2" y="10"/>
                    </a:lnTo>
                    <a:lnTo>
                      <a:pt x="4" y="8"/>
                    </a:lnTo>
                    <a:lnTo>
                      <a:pt x="4" y="4"/>
                    </a:lnTo>
                    <a:lnTo>
                      <a:pt x="2" y="0"/>
                    </a:lnTo>
                    <a:lnTo>
                      <a:pt x="0" y="0"/>
                    </a:lnTo>
                    <a:lnTo>
                      <a:pt x="0" y="2"/>
                    </a:lnTo>
                    <a:lnTo>
                      <a:pt x="2" y="2"/>
                    </a:lnTo>
                    <a:lnTo>
                      <a:pt x="2" y="6"/>
                    </a:lnTo>
                    <a:lnTo>
                      <a:pt x="0" y="6"/>
                    </a:lnTo>
                    <a:close/>
                  </a:path>
                </a:pathLst>
              </a:custGeom>
              <a:solidFill>
                <a:srgbClr val="0071B4">
                  <a:alpha val="34901"/>
                </a:srgbClr>
              </a:solidFill>
              <a:ln w="9525">
                <a:noFill/>
                <a:round/>
                <a:headEnd/>
                <a:tailEnd/>
              </a:ln>
            </p:spPr>
            <p:txBody>
              <a:bodyPr/>
              <a:lstStyle/>
              <a:p>
                <a:endParaRPr lang="en-US"/>
              </a:p>
            </p:txBody>
          </p:sp>
          <p:sp>
            <p:nvSpPr>
              <p:cNvPr id="13837" name="Freeform 291"/>
              <p:cNvSpPr>
                <a:spLocks/>
              </p:cNvSpPr>
              <p:nvPr/>
            </p:nvSpPr>
            <p:spPr bwMode="auto">
              <a:xfrm>
                <a:off x="4704" y="3201"/>
                <a:ext cx="8" cy="16"/>
              </a:xfrm>
              <a:custGeom>
                <a:avLst/>
                <a:gdLst>
                  <a:gd name="T0" fmla="*/ 8 w 8"/>
                  <a:gd name="T1" fmla="*/ 14 h 16"/>
                  <a:gd name="T2" fmla="*/ 8 w 8"/>
                  <a:gd name="T3" fmla="*/ 12 h 16"/>
                  <a:gd name="T4" fmla="*/ 8 w 8"/>
                  <a:gd name="T5" fmla="*/ 4 h 16"/>
                  <a:gd name="T6" fmla="*/ 8 w 8"/>
                  <a:gd name="T7" fmla="*/ 2 h 16"/>
                  <a:gd name="T8" fmla="*/ 6 w 8"/>
                  <a:gd name="T9" fmla="*/ 0 h 16"/>
                  <a:gd name="T10" fmla="*/ 2 w 8"/>
                  <a:gd name="T11" fmla="*/ 6 h 16"/>
                  <a:gd name="T12" fmla="*/ 4 w 8"/>
                  <a:gd name="T13" fmla="*/ 6 h 16"/>
                  <a:gd name="T14" fmla="*/ 4 w 8"/>
                  <a:gd name="T15" fmla="*/ 6 h 16"/>
                  <a:gd name="T16" fmla="*/ 2 w 8"/>
                  <a:gd name="T17" fmla="*/ 10 h 16"/>
                  <a:gd name="T18" fmla="*/ 4 w 8"/>
                  <a:gd name="T19" fmla="*/ 12 h 16"/>
                  <a:gd name="T20" fmla="*/ 4 w 8"/>
                  <a:gd name="T21" fmla="*/ 12 h 16"/>
                  <a:gd name="T22" fmla="*/ 4 w 8"/>
                  <a:gd name="T23" fmla="*/ 12 h 16"/>
                  <a:gd name="T24" fmla="*/ 2 w 8"/>
                  <a:gd name="T25" fmla="*/ 10 h 16"/>
                  <a:gd name="T26" fmla="*/ 0 w 8"/>
                  <a:gd name="T27" fmla="*/ 10 h 16"/>
                  <a:gd name="T28" fmla="*/ 2 w 8"/>
                  <a:gd name="T29" fmla="*/ 12 h 16"/>
                  <a:gd name="T30" fmla="*/ 2 w 8"/>
                  <a:gd name="T31" fmla="*/ 12 h 16"/>
                  <a:gd name="T32" fmla="*/ 4 w 8"/>
                  <a:gd name="T33" fmla="*/ 14 h 16"/>
                  <a:gd name="T34" fmla="*/ 6 w 8"/>
                  <a:gd name="T35" fmla="*/ 16 h 16"/>
                  <a:gd name="T36" fmla="*/ 6 w 8"/>
                  <a:gd name="T37" fmla="*/ 16 h 16"/>
                  <a:gd name="T38" fmla="*/ 6 w 8"/>
                  <a:gd name="T39" fmla="*/ 16 h 16"/>
                  <a:gd name="T40" fmla="*/ 6 w 8"/>
                  <a:gd name="T41" fmla="*/ 14 h 16"/>
                  <a:gd name="T42" fmla="*/ 6 w 8"/>
                  <a:gd name="T43" fmla="*/ 12 h 16"/>
                  <a:gd name="T44" fmla="*/ 6 w 8"/>
                  <a:gd name="T45" fmla="*/ 14 h 16"/>
                  <a:gd name="T46" fmla="*/ 8 w 8"/>
                  <a:gd name="T47" fmla="*/ 14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6"/>
                  <a:gd name="T74" fmla="*/ 8 w 8"/>
                  <a:gd name="T75" fmla="*/ 16 h 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6">
                    <a:moveTo>
                      <a:pt x="8" y="14"/>
                    </a:moveTo>
                    <a:lnTo>
                      <a:pt x="8" y="12"/>
                    </a:lnTo>
                    <a:lnTo>
                      <a:pt x="8" y="4"/>
                    </a:lnTo>
                    <a:lnTo>
                      <a:pt x="8" y="2"/>
                    </a:lnTo>
                    <a:lnTo>
                      <a:pt x="6" y="0"/>
                    </a:lnTo>
                    <a:lnTo>
                      <a:pt x="2" y="6"/>
                    </a:lnTo>
                    <a:lnTo>
                      <a:pt x="4" y="6"/>
                    </a:lnTo>
                    <a:lnTo>
                      <a:pt x="2" y="10"/>
                    </a:lnTo>
                    <a:lnTo>
                      <a:pt x="4" y="12"/>
                    </a:lnTo>
                    <a:lnTo>
                      <a:pt x="2" y="10"/>
                    </a:lnTo>
                    <a:lnTo>
                      <a:pt x="0" y="10"/>
                    </a:lnTo>
                    <a:lnTo>
                      <a:pt x="2" y="12"/>
                    </a:lnTo>
                    <a:lnTo>
                      <a:pt x="4" y="14"/>
                    </a:lnTo>
                    <a:lnTo>
                      <a:pt x="6" y="16"/>
                    </a:lnTo>
                    <a:lnTo>
                      <a:pt x="6" y="14"/>
                    </a:lnTo>
                    <a:lnTo>
                      <a:pt x="6" y="12"/>
                    </a:lnTo>
                    <a:lnTo>
                      <a:pt x="6" y="14"/>
                    </a:lnTo>
                    <a:lnTo>
                      <a:pt x="8" y="14"/>
                    </a:lnTo>
                    <a:close/>
                  </a:path>
                </a:pathLst>
              </a:custGeom>
              <a:solidFill>
                <a:srgbClr val="0071B4">
                  <a:alpha val="34901"/>
                </a:srgbClr>
              </a:solidFill>
              <a:ln w="9525">
                <a:noFill/>
                <a:round/>
                <a:headEnd/>
                <a:tailEnd/>
              </a:ln>
            </p:spPr>
            <p:txBody>
              <a:bodyPr/>
              <a:lstStyle/>
              <a:p>
                <a:endParaRPr lang="en-US"/>
              </a:p>
            </p:txBody>
          </p:sp>
          <p:sp>
            <p:nvSpPr>
              <p:cNvPr id="13838" name="Freeform 292"/>
              <p:cNvSpPr>
                <a:spLocks/>
              </p:cNvSpPr>
              <p:nvPr/>
            </p:nvSpPr>
            <p:spPr bwMode="auto">
              <a:xfrm>
                <a:off x="4939" y="3161"/>
                <a:ext cx="32" cy="30"/>
              </a:xfrm>
              <a:custGeom>
                <a:avLst/>
                <a:gdLst>
                  <a:gd name="T0" fmla="*/ 0 w 32"/>
                  <a:gd name="T1" fmla="*/ 2 h 30"/>
                  <a:gd name="T2" fmla="*/ 0 w 32"/>
                  <a:gd name="T3" fmla="*/ 2 h 30"/>
                  <a:gd name="T4" fmla="*/ 2 w 32"/>
                  <a:gd name="T5" fmla="*/ 2 h 30"/>
                  <a:gd name="T6" fmla="*/ 10 w 32"/>
                  <a:gd name="T7" fmla="*/ 8 h 30"/>
                  <a:gd name="T8" fmla="*/ 12 w 32"/>
                  <a:gd name="T9" fmla="*/ 8 h 30"/>
                  <a:gd name="T10" fmla="*/ 16 w 32"/>
                  <a:gd name="T11" fmla="*/ 12 h 30"/>
                  <a:gd name="T12" fmla="*/ 20 w 32"/>
                  <a:gd name="T13" fmla="*/ 12 h 30"/>
                  <a:gd name="T14" fmla="*/ 22 w 32"/>
                  <a:gd name="T15" fmla="*/ 14 h 30"/>
                  <a:gd name="T16" fmla="*/ 28 w 32"/>
                  <a:gd name="T17" fmla="*/ 30 h 30"/>
                  <a:gd name="T18" fmla="*/ 30 w 32"/>
                  <a:gd name="T19" fmla="*/ 30 h 30"/>
                  <a:gd name="T20" fmla="*/ 32 w 32"/>
                  <a:gd name="T21" fmla="*/ 26 h 30"/>
                  <a:gd name="T22" fmla="*/ 32 w 32"/>
                  <a:gd name="T23" fmla="*/ 24 h 30"/>
                  <a:gd name="T24" fmla="*/ 30 w 32"/>
                  <a:gd name="T25" fmla="*/ 20 h 30"/>
                  <a:gd name="T26" fmla="*/ 30 w 32"/>
                  <a:gd name="T27" fmla="*/ 20 h 30"/>
                  <a:gd name="T28" fmla="*/ 28 w 32"/>
                  <a:gd name="T29" fmla="*/ 18 h 30"/>
                  <a:gd name="T30" fmla="*/ 26 w 32"/>
                  <a:gd name="T31" fmla="*/ 18 h 30"/>
                  <a:gd name="T32" fmla="*/ 24 w 32"/>
                  <a:gd name="T33" fmla="*/ 16 h 30"/>
                  <a:gd name="T34" fmla="*/ 16 w 32"/>
                  <a:gd name="T35" fmla="*/ 10 h 30"/>
                  <a:gd name="T36" fmla="*/ 14 w 32"/>
                  <a:gd name="T37" fmla="*/ 10 h 30"/>
                  <a:gd name="T38" fmla="*/ 0 w 32"/>
                  <a:gd name="T39" fmla="*/ 0 h 30"/>
                  <a:gd name="T40" fmla="*/ 0 w 32"/>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0"/>
                  <a:gd name="T65" fmla="*/ 32 w 32"/>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0">
                    <a:moveTo>
                      <a:pt x="0" y="2"/>
                    </a:moveTo>
                    <a:lnTo>
                      <a:pt x="0" y="2"/>
                    </a:lnTo>
                    <a:lnTo>
                      <a:pt x="2" y="2"/>
                    </a:lnTo>
                    <a:lnTo>
                      <a:pt x="10" y="8"/>
                    </a:lnTo>
                    <a:lnTo>
                      <a:pt x="12" y="8"/>
                    </a:lnTo>
                    <a:lnTo>
                      <a:pt x="16" y="12"/>
                    </a:lnTo>
                    <a:lnTo>
                      <a:pt x="20" y="12"/>
                    </a:lnTo>
                    <a:lnTo>
                      <a:pt x="22" y="14"/>
                    </a:lnTo>
                    <a:lnTo>
                      <a:pt x="28" y="30"/>
                    </a:lnTo>
                    <a:lnTo>
                      <a:pt x="30" y="30"/>
                    </a:lnTo>
                    <a:lnTo>
                      <a:pt x="32" y="26"/>
                    </a:lnTo>
                    <a:lnTo>
                      <a:pt x="32" y="24"/>
                    </a:lnTo>
                    <a:lnTo>
                      <a:pt x="30" y="20"/>
                    </a:lnTo>
                    <a:lnTo>
                      <a:pt x="28" y="18"/>
                    </a:lnTo>
                    <a:lnTo>
                      <a:pt x="26" y="18"/>
                    </a:lnTo>
                    <a:lnTo>
                      <a:pt x="24" y="16"/>
                    </a:lnTo>
                    <a:lnTo>
                      <a:pt x="16" y="10"/>
                    </a:lnTo>
                    <a:lnTo>
                      <a:pt x="14" y="1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839" name="Freeform 293"/>
              <p:cNvSpPr>
                <a:spLocks/>
              </p:cNvSpPr>
              <p:nvPr/>
            </p:nvSpPr>
            <p:spPr bwMode="auto">
              <a:xfrm>
                <a:off x="4646" y="3284"/>
                <a:ext cx="6" cy="6"/>
              </a:xfrm>
              <a:custGeom>
                <a:avLst/>
                <a:gdLst>
                  <a:gd name="T0" fmla="*/ 2 w 6"/>
                  <a:gd name="T1" fmla="*/ 0 h 6"/>
                  <a:gd name="T2" fmla="*/ 2 w 6"/>
                  <a:gd name="T3" fmla="*/ 0 h 6"/>
                  <a:gd name="T4" fmla="*/ 0 w 6"/>
                  <a:gd name="T5" fmla="*/ 2 h 6"/>
                  <a:gd name="T6" fmla="*/ 0 w 6"/>
                  <a:gd name="T7" fmla="*/ 4 h 6"/>
                  <a:gd name="T8" fmla="*/ 0 w 6"/>
                  <a:gd name="T9" fmla="*/ 4 h 6"/>
                  <a:gd name="T10" fmla="*/ 0 w 6"/>
                  <a:gd name="T11" fmla="*/ 6 h 6"/>
                  <a:gd name="T12" fmla="*/ 0 w 6"/>
                  <a:gd name="T13" fmla="*/ 6 h 6"/>
                  <a:gd name="T14" fmla="*/ 6 w 6"/>
                  <a:gd name="T15" fmla="*/ 6 h 6"/>
                  <a:gd name="T16" fmla="*/ 4 w 6"/>
                  <a:gd name="T17" fmla="*/ 4 h 6"/>
                  <a:gd name="T18" fmla="*/ 2 w 6"/>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2" y="0"/>
                    </a:moveTo>
                    <a:lnTo>
                      <a:pt x="2" y="0"/>
                    </a:lnTo>
                    <a:lnTo>
                      <a:pt x="0" y="2"/>
                    </a:lnTo>
                    <a:lnTo>
                      <a:pt x="0" y="4"/>
                    </a:lnTo>
                    <a:lnTo>
                      <a:pt x="0" y="6"/>
                    </a:lnTo>
                    <a:lnTo>
                      <a:pt x="6" y="6"/>
                    </a:lnTo>
                    <a:lnTo>
                      <a:pt x="4" y="4"/>
                    </a:lnTo>
                    <a:lnTo>
                      <a:pt x="2" y="0"/>
                    </a:lnTo>
                    <a:close/>
                  </a:path>
                </a:pathLst>
              </a:custGeom>
              <a:solidFill>
                <a:srgbClr val="0071B4">
                  <a:alpha val="34901"/>
                </a:srgbClr>
              </a:solidFill>
              <a:ln w="9525">
                <a:noFill/>
                <a:round/>
                <a:headEnd/>
                <a:tailEnd/>
              </a:ln>
            </p:spPr>
            <p:txBody>
              <a:bodyPr/>
              <a:lstStyle/>
              <a:p>
                <a:endParaRPr lang="en-US"/>
              </a:p>
            </p:txBody>
          </p:sp>
          <p:sp>
            <p:nvSpPr>
              <p:cNvPr id="13840" name="Freeform 294"/>
              <p:cNvSpPr>
                <a:spLocks/>
              </p:cNvSpPr>
              <p:nvPr/>
            </p:nvSpPr>
            <p:spPr bwMode="auto">
              <a:xfrm>
                <a:off x="4650" y="3125"/>
                <a:ext cx="14" cy="6"/>
              </a:xfrm>
              <a:custGeom>
                <a:avLst/>
                <a:gdLst>
                  <a:gd name="T0" fmla="*/ 4 w 14"/>
                  <a:gd name="T1" fmla="*/ 4 h 6"/>
                  <a:gd name="T2" fmla="*/ 8 w 14"/>
                  <a:gd name="T3" fmla="*/ 6 h 6"/>
                  <a:gd name="T4" fmla="*/ 10 w 14"/>
                  <a:gd name="T5" fmla="*/ 6 h 6"/>
                  <a:gd name="T6" fmla="*/ 14 w 14"/>
                  <a:gd name="T7" fmla="*/ 4 h 6"/>
                  <a:gd name="T8" fmla="*/ 6 w 14"/>
                  <a:gd name="T9" fmla="*/ 0 h 6"/>
                  <a:gd name="T10" fmla="*/ 2 w 14"/>
                  <a:gd name="T11" fmla="*/ 2 h 6"/>
                  <a:gd name="T12" fmla="*/ 2 w 14"/>
                  <a:gd name="T13" fmla="*/ 2 h 6"/>
                  <a:gd name="T14" fmla="*/ 2 w 14"/>
                  <a:gd name="T15" fmla="*/ 2 h 6"/>
                  <a:gd name="T16" fmla="*/ 0 w 14"/>
                  <a:gd name="T17" fmla="*/ 2 h 6"/>
                  <a:gd name="T18" fmla="*/ 0 w 14"/>
                  <a:gd name="T19" fmla="*/ 4 h 6"/>
                  <a:gd name="T20" fmla="*/ 2 w 14"/>
                  <a:gd name="T21" fmla="*/ 4 h 6"/>
                  <a:gd name="T22" fmla="*/ 4 w 14"/>
                  <a:gd name="T23" fmla="*/ 4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6"/>
                  <a:gd name="T38" fmla="*/ 14 w 1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6">
                    <a:moveTo>
                      <a:pt x="4" y="4"/>
                    </a:moveTo>
                    <a:lnTo>
                      <a:pt x="8" y="6"/>
                    </a:lnTo>
                    <a:lnTo>
                      <a:pt x="10" y="6"/>
                    </a:lnTo>
                    <a:lnTo>
                      <a:pt x="14" y="4"/>
                    </a:lnTo>
                    <a:lnTo>
                      <a:pt x="6" y="0"/>
                    </a:lnTo>
                    <a:lnTo>
                      <a:pt x="2" y="2"/>
                    </a:lnTo>
                    <a:lnTo>
                      <a:pt x="0" y="2"/>
                    </a:lnTo>
                    <a:lnTo>
                      <a:pt x="0" y="4"/>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3841" name="Freeform 295"/>
              <p:cNvSpPr>
                <a:spLocks/>
              </p:cNvSpPr>
              <p:nvPr/>
            </p:nvSpPr>
            <p:spPr bwMode="auto">
              <a:xfrm>
                <a:off x="4736" y="3280"/>
                <a:ext cx="2" cy="6"/>
              </a:xfrm>
              <a:custGeom>
                <a:avLst/>
                <a:gdLst>
                  <a:gd name="T0" fmla="*/ 0 w 2"/>
                  <a:gd name="T1" fmla="*/ 6 h 6"/>
                  <a:gd name="T2" fmla="*/ 0 w 2"/>
                  <a:gd name="T3" fmla="*/ 6 h 6"/>
                  <a:gd name="T4" fmla="*/ 2 w 2"/>
                  <a:gd name="T5" fmla="*/ 2 h 6"/>
                  <a:gd name="T6" fmla="*/ 2 w 2"/>
                  <a:gd name="T7" fmla="*/ 0 h 6"/>
                  <a:gd name="T8" fmla="*/ 2 w 2"/>
                  <a:gd name="T9" fmla="*/ 0 h 6"/>
                  <a:gd name="T10" fmla="*/ 0 w 2"/>
                  <a:gd name="T11" fmla="*/ 2 h 6"/>
                  <a:gd name="T12" fmla="*/ 0 w 2"/>
                  <a:gd name="T13" fmla="*/ 6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0" y="6"/>
                    </a:moveTo>
                    <a:lnTo>
                      <a:pt x="0" y="6"/>
                    </a:lnTo>
                    <a:lnTo>
                      <a:pt x="2" y="2"/>
                    </a:lnTo>
                    <a:lnTo>
                      <a:pt x="2" y="0"/>
                    </a:lnTo>
                    <a:lnTo>
                      <a:pt x="0" y="2"/>
                    </a:lnTo>
                    <a:lnTo>
                      <a:pt x="0" y="6"/>
                    </a:lnTo>
                    <a:close/>
                  </a:path>
                </a:pathLst>
              </a:custGeom>
              <a:solidFill>
                <a:srgbClr val="0071B4">
                  <a:alpha val="34901"/>
                </a:srgbClr>
              </a:solidFill>
              <a:ln w="9525">
                <a:noFill/>
                <a:round/>
                <a:headEnd/>
                <a:tailEnd/>
              </a:ln>
            </p:spPr>
            <p:txBody>
              <a:bodyPr/>
              <a:lstStyle/>
              <a:p>
                <a:endParaRPr lang="en-US"/>
              </a:p>
            </p:txBody>
          </p:sp>
          <p:sp>
            <p:nvSpPr>
              <p:cNvPr id="13842" name="Freeform 296"/>
              <p:cNvSpPr>
                <a:spLocks/>
              </p:cNvSpPr>
              <p:nvPr/>
            </p:nvSpPr>
            <p:spPr bwMode="auto">
              <a:xfrm>
                <a:off x="4642" y="3149"/>
                <a:ext cx="10" cy="6"/>
              </a:xfrm>
              <a:custGeom>
                <a:avLst/>
                <a:gdLst>
                  <a:gd name="T0" fmla="*/ 8 w 10"/>
                  <a:gd name="T1" fmla="*/ 0 h 6"/>
                  <a:gd name="T2" fmla="*/ 6 w 10"/>
                  <a:gd name="T3" fmla="*/ 0 h 6"/>
                  <a:gd name="T4" fmla="*/ 2 w 10"/>
                  <a:gd name="T5" fmla="*/ 2 h 6"/>
                  <a:gd name="T6" fmla="*/ 0 w 10"/>
                  <a:gd name="T7" fmla="*/ 2 h 6"/>
                  <a:gd name="T8" fmla="*/ 2 w 10"/>
                  <a:gd name="T9" fmla="*/ 4 h 6"/>
                  <a:gd name="T10" fmla="*/ 4 w 10"/>
                  <a:gd name="T11" fmla="*/ 6 h 6"/>
                  <a:gd name="T12" fmla="*/ 8 w 10"/>
                  <a:gd name="T13" fmla="*/ 6 h 6"/>
                  <a:gd name="T14" fmla="*/ 10 w 10"/>
                  <a:gd name="T15" fmla="*/ 4 h 6"/>
                  <a:gd name="T16" fmla="*/ 8 w 10"/>
                  <a:gd name="T17" fmla="*/ 2 h 6"/>
                  <a:gd name="T18" fmla="*/ 10 w 10"/>
                  <a:gd name="T19" fmla="*/ 2 h 6"/>
                  <a:gd name="T20" fmla="*/ 8 w 10"/>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6"/>
                  <a:gd name="T35" fmla="*/ 10 w 10"/>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6">
                    <a:moveTo>
                      <a:pt x="8" y="0"/>
                    </a:moveTo>
                    <a:lnTo>
                      <a:pt x="6" y="0"/>
                    </a:lnTo>
                    <a:lnTo>
                      <a:pt x="2" y="2"/>
                    </a:lnTo>
                    <a:lnTo>
                      <a:pt x="0" y="2"/>
                    </a:lnTo>
                    <a:lnTo>
                      <a:pt x="2" y="4"/>
                    </a:lnTo>
                    <a:lnTo>
                      <a:pt x="4" y="6"/>
                    </a:lnTo>
                    <a:lnTo>
                      <a:pt x="8" y="6"/>
                    </a:lnTo>
                    <a:lnTo>
                      <a:pt x="10" y="4"/>
                    </a:lnTo>
                    <a:lnTo>
                      <a:pt x="8" y="2"/>
                    </a:lnTo>
                    <a:lnTo>
                      <a:pt x="10" y="2"/>
                    </a:lnTo>
                    <a:lnTo>
                      <a:pt x="8" y="0"/>
                    </a:lnTo>
                    <a:close/>
                  </a:path>
                </a:pathLst>
              </a:custGeom>
              <a:solidFill>
                <a:srgbClr val="0071B4">
                  <a:alpha val="34901"/>
                </a:srgbClr>
              </a:solidFill>
              <a:ln w="9525">
                <a:noFill/>
                <a:round/>
                <a:headEnd/>
                <a:tailEnd/>
              </a:ln>
            </p:spPr>
            <p:txBody>
              <a:bodyPr/>
              <a:lstStyle/>
              <a:p>
                <a:endParaRPr lang="en-US"/>
              </a:p>
            </p:txBody>
          </p:sp>
          <p:sp>
            <p:nvSpPr>
              <p:cNvPr id="13843" name="Freeform 297"/>
              <p:cNvSpPr>
                <a:spLocks/>
              </p:cNvSpPr>
              <p:nvPr/>
            </p:nvSpPr>
            <p:spPr bwMode="auto">
              <a:xfrm>
                <a:off x="4967" y="3480"/>
                <a:ext cx="4" cy="15"/>
              </a:xfrm>
              <a:custGeom>
                <a:avLst/>
                <a:gdLst>
                  <a:gd name="T0" fmla="*/ 2 w 4"/>
                  <a:gd name="T1" fmla="*/ 15 h 15"/>
                  <a:gd name="T2" fmla="*/ 4 w 4"/>
                  <a:gd name="T3" fmla="*/ 7 h 15"/>
                  <a:gd name="T4" fmla="*/ 4 w 4"/>
                  <a:gd name="T5" fmla="*/ 3 h 15"/>
                  <a:gd name="T6" fmla="*/ 2 w 4"/>
                  <a:gd name="T7" fmla="*/ 0 h 15"/>
                  <a:gd name="T8" fmla="*/ 2 w 4"/>
                  <a:gd name="T9" fmla="*/ 2 h 15"/>
                  <a:gd name="T10" fmla="*/ 2 w 4"/>
                  <a:gd name="T11" fmla="*/ 3 h 15"/>
                  <a:gd name="T12" fmla="*/ 0 w 4"/>
                  <a:gd name="T13" fmla="*/ 7 h 15"/>
                  <a:gd name="T14" fmla="*/ 0 w 4"/>
                  <a:gd name="T15" fmla="*/ 15 h 15"/>
                  <a:gd name="T16" fmla="*/ 2 w 4"/>
                  <a:gd name="T17" fmla="*/ 1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5"/>
                  <a:gd name="T29" fmla="*/ 4 w 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5">
                    <a:moveTo>
                      <a:pt x="2" y="15"/>
                    </a:moveTo>
                    <a:lnTo>
                      <a:pt x="4" y="7"/>
                    </a:lnTo>
                    <a:lnTo>
                      <a:pt x="4" y="3"/>
                    </a:lnTo>
                    <a:lnTo>
                      <a:pt x="2" y="0"/>
                    </a:lnTo>
                    <a:lnTo>
                      <a:pt x="2" y="2"/>
                    </a:lnTo>
                    <a:lnTo>
                      <a:pt x="2" y="3"/>
                    </a:lnTo>
                    <a:lnTo>
                      <a:pt x="0" y="7"/>
                    </a:lnTo>
                    <a:lnTo>
                      <a:pt x="0" y="15"/>
                    </a:lnTo>
                    <a:lnTo>
                      <a:pt x="2" y="15"/>
                    </a:lnTo>
                    <a:close/>
                  </a:path>
                </a:pathLst>
              </a:custGeom>
              <a:solidFill>
                <a:srgbClr val="0071B4">
                  <a:alpha val="34901"/>
                </a:srgbClr>
              </a:solidFill>
              <a:ln w="9525">
                <a:noFill/>
                <a:round/>
                <a:headEnd/>
                <a:tailEnd/>
              </a:ln>
            </p:spPr>
            <p:txBody>
              <a:bodyPr/>
              <a:lstStyle/>
              <a:p>
                <a:endParaRPr lang="en-US"/>
              </a:p>
            </p:txBody>
          </p:sp>
          <p:sp>
            <p:nvSpPr>
              <p:cNvPr id="13844" name="Freeform 298"/>
              <p:cNvSpPr>
                <a:spLocks/>
              </p:cNvSpPr>
              <p:nvPr/>
            </p:nvSpPr>
            <p:spPr bwMode="auto">
              <a:xfrm>
                <a:off x="4935" y="3256"/>
                <a:ext cx="6" cy="4"/>
              </a:xfrm>
              <a:custGeom>
                <a:avLst/>
                <a:gdLst>
                  <a:gd name="T0" fmla="*/ 4 w 6"/>
                  <a:gd name="T1" fmla="*/ 0 h 4"/>
                  <a:gd name="T2" fmla="*/ 0 w 6"/>
                  <a:gd name="T3" fmla="*/ 0 h 4"/>
                  <a:gd name="T4" fmla="*/ 0 w 6"/>
                  <a:gd name="T5" fmla="*/ 0 h 4"/>
                  <a:gd name="T6" fmla="*/ 0 w 6"/>
                  <a:gd name="T7" fmla="*/ 4 h 4"/>
                  <a:gd name="T8" fmla="*/ 6 w 6"/>
                  <a:gd name="T9" fmla="*/ 4 h 4"/>
                  <a:gd name="T10" fmla="*/ 6 w 6"/>
                  <a:gd name="T11" fmla="*/ 2 h 4"/>
                  <a:gd name="T12" fmla="*/ 4 w 6"/>
                  <a:gd name="T13" fmla="*/ 0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0"/>
                    </a:moveTo>
                    <a:lnTo>
                      <a:pt x="0" y="0"/>
                    </a:lnTo>
                    <a:lnTo>
                      <a:pt x="0" y="4"/>
                    </a:lnTo>
                    <a:lnTo>
                      <a:pt x="6" y="4"/>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3845" name="Freeform 299"/>
              <p:cNvSpPr>
                <a:spLocks/>
              </p:cNvSpPr>
              <p:nvPr/>
            </p:nvSpPr>
            <p:spPr bwMode="auto">
              <a:xfrm>
                <a:off x="4897" y="3203"/>
                <a:ext cx="4" cy="4"/>
              </a:xfrm>
              <a:custGeom>
                <a:avLst/>
                <a:gdLst>
                  <a:gd name="T0" fmla="*/ 0 w 4"/>
                  <a:gd name="T1" fmla="*/ 0 h 4"/>
                  <a:gd name="T2" fmla="*/ 0 w 4"/>
                  <a:gd name="T3" fmla="*/ 0 h 4"/>
                  <a:gd name="T4" fmla="*/ 0 w 4"/>
                  <a:gd name="T5" fmla="*/ 2 h 4"/>
                  <a:gd name="T6" fmla="*/ 2 w 4"/>
                  <a:gd name="T7" fmla="*/ 4 h 4"/>
                  <a:gd name="T8" fmla="*/ 4 w 4"/>
                  <a:gd name="T9" fmla="*/ 4 h 4"/>
                  <a:gd name="T10" fmla="*/ 4 w 4"/>
                  <a:gd name="T11" fmla="*/ 0 h 4"/>
                  <a:gd name="T12" fmla="*/ 0 w 4"/>
                  <a:gd name="T13" fmla="*/ 0 h 4"/>
                  <a:gd name="T14" fmla="*/ 0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0"/>
                    </a:moveTo>
                    <a:lnTo>
                      <a:pt x="0" y="0"/>
                    </a:lnTo>
                    <a:lnTo>
                      <a:pt x="0" y="2"/>
                    </a:lnTo>
                    <a:lnTo>
                      <a:pt x="2" y="4"/>
                    </a:lnTo>
                    <a:lnTo>
                      <a:pt x="4" y="4"/>
                    </a:lnTo>
                    <a:lnTo>
                      <a:pt x="4" y="0"/>
                    </a:lnTo>
                    <a:lnTo>
                      <a:pt x="0" y="0"/>
                    </a:lnTo>
                    <a:close/>
                  </a:path>
                </a:pathLst>
              </a:custGeom>
              <a:solidFill>
                <a:srgbClr val="0071B4">
                  <a:alpha val="34901"/>
                </a:srgbClr>
              </a:solidFill>
              <a:ln w="9525">
                <a:noFill/>
                <a:round/>
                <a:headEnd/>
                <a:tailEnd/>
              </a:ln>
            </p:spPr>
            <p:txBody>
              <a:bodyPr/>
              <a:lstStyle/>
              <a:p>
                <a:endParaRPr lang="en-US"/>
              </a:p>
            </p:txBody>
          </p:sp>
          <p:sp>
            <p:nvSpPr>
              <p:cNvPr id="13846" name="Freeform 300"/>
              <p:cNvSpPr>
                <a:spLocks/>
              </p:cNvSpPr>
              <p:nvPr/>
            </p:nvSpPr>
            <p:spPr bwMode="auto">
              <a:xfrm>
                <a:off x="4903" y="3183"/>
                <a:ext cx="58" cy="30"/>
              </a:xfrm>
              <a:custGeom>
                <a:avLst/>
                <a:gdLst>
                  <a:gd name="T0" fmla="*/ 2 w 58"/>
                  <a:gd name="T1" fmla="*/ 18 h 30"/>
                  <a:gd name="T2" fmla="*/ 0 w 58"/>
                  <a:gd name="T3" fmla="*/ 20 h 30"/>
                  <a:gd name="T4" fmla="*/ 2 w 58"/>
                  <a:gd name="T5" fmla="*/ 22 h 30"/>
                  <a:gd name="T6" fmla="*/ 4 w 58"/>
                  <a:gd name="T7" fmla="*/ 24 h 30"/>
                  <a:gd name="T8" fmla="*/ 8 w 58"/>
                  <a:gd name="T9" fmla="*/ 26 h 30"/>
                  <a:gd name="T10" fmla="*/ 12 w 58"/>
                  <a:gd name="T11" fmla="*/ 28 h 30"/>
                  <a:gd name="T12" fmla="*/ 16 w 58"/>
                  <a:gd name="T13" fmla="*/ 28 h 30"/>
                  <a:gd name="T14" fmla="*/ 18 w 58"/>
                  <a:gd name="T15" fmla="*/ 28 h 30"/>
                  <a:gd name="T16" fmla="*/ 20 w 58"/>
                  <a:gd name="T17" fmla="*/ 30 h 30"/>
                  <a:gd name="T18" fmla="*/ 34 w 58"/>
                  <a:gd name="T19" fmla="*/ 30 h 30"/>
                  <a:gd name="T20" fmla="*/ 44 w 58"/>
                  <a:gd name="T21" fmla="*/ 26 h 30"/>
                  <a:gd name="T22" fmla="*/ 46 w 58"/>
                  <a:gd name="T23" fmla="*/ 22 h 30"/>
                  <a:gd name="T24" fmla="*/ 46 w 58"/>
                  <a:gd name="T25" fmla="*/ 22 h 30"/>
                  <a:gd name="T26" fmla="*/ 48 w 58"/>
                  <a:gd name="T27" fmla="*/ 20 h 30"/>
                  <a:gd name="T28" fmla="*/ 50 w 58"/>
                  <a:gd name="T29" fmla="*/ 20 h 30"/>
                  <a:gd name="T30" fmla="*/ 52 w 58"/>
                  <a:gd name="T31" fmla="*/ 20 h 30"/>
                  <a:gd name="T32" fmla="*/ 54 w 58"/>
                  <a:gd name="T33" fmla="*/ 16 h 30"/>
                  <a:gd name="T34" fmla="*/ 54 w 58"/>
                  <a:gd name="T35" fmla="*/ 14 h 30"/>
                  <a:gd name="T36" fmla="*/ 54 w 58"/>
                  <a:gd name="T37" fmla="*/ 12 h 30"/>
                  <a:gd name="T38" fmla="*/ 56 w 58"/>
                  <a:gd name="T39" fmla="*/ 12 h 30"/>
                  <a:gd name="T40" fmla="*/ 58 w 58"/>
                  <a:gd name="T41" fmla="*/ 10 h 30"/>
                  <a:gd name="T42" fmla="*/ 58 w 58"/>
                  <a:gd name="T43" fmla="*/ 4 h 30"/>
                  <a:gd name="T44" fmla="*/ 56 w 58"/>
                  <a:gd name="T45" fmla="*/ 2 h 30"/>
                  <a:gd name="T46" fmla="*/ 54 w 58"/>
                  <a:gd name="T47" fmla="*/ 0 h 30"/>
                  <a:gd name="T48" fmla="*/ 52 w 58"/>
                  <a:gd name="T49" fmla="*/ 2 h 30"/>
                  <a:gd name="T50" fmla="*/ 52 w 58"/>
                  <a:gd name="T51" fmla="*/ 2 h 30"/>
                  <a:gd name="T52" fmla="*/ 50 w 58"/>
                  <a:gd name="T53" fmla="*/ 2 h 30"/>
                  <a:gd name="T54" fmla="*/ 48 w 58"/>
                  <a:gd name="T55" fmla="*/ 2 h 30"/>
                  <a:gd name="T56" fmla="*/ 46 w 58"/>
                  <a:gd name="T57" fmla="*/ 2 h 30"/>
                  <a:gd name="T58" fmla="*/ 46 w 58"/>
                  <a:gd name="T59" fmla="*/ 2 h 30"/>
                  <a:gd name="T60" fmla="*/ 48 w 58"/>
                  <a:gd name="T61" fmla="*/ 8 h 30"/>
                  <a:gd name="T62" fmla="*/ 48 w 58"/>
                  <a:gd name="T63" fmla="*/ 10 h 30"/>
                  <a:gd name="T64" fmla="*/ 46 w 58"/>
                  <a:gd name="T65" fmla="*/ 12 h 30"/>
                  <a:gd name="T66" fmla="*/ 44 w 58"/>
                  <a:gd name="T67" fmla="*/ 12 h 30"/>
                  <a:gd name="T68" fmla="*/ 42 w 58"/>
                  <a:gd name="T69" fmla="*/ 12 h 30"/>
                  <a:gd name="T70" fmla="*/ 38 w 58"/>
                  <a:gd name="T71" fmla="*/ 18 h 30"/>
                  <a:gd name="T72" fmla="*/ 36 w 58"/>
                  <a:gd name="T73" fmla="*/ 20 h 30"/>
                  <a:gd name="T74" fmla="*/ 34 w 58"/>
                  <a:gd name="T75" fmla="*/ 20 h 30"/>
                  <a:gd name="T76" fmla="*/ 32 w 58"/>
                  <a:gd name="T77" fmla="*/ 18 h 30"/>
                  <a:gd name="T78" fmla="*/ 26 w 58"/>
                  <a:gd name="T79" fmla="*/ 18 h 30"/>
                  <a:gd name="T80" fmla="*/ 26 w 58"/>
                  <a:gd name="T81" fmla="*/ 18 h 30"/>
                  <a:gd name="T82" fmla="*/ 26 w 58"/>
                  <a:gd name="T83" fmla="*/ 16 h 30"/>
                  <a:gd name="T84" fmla="*/ 26 w 58"/>
                  <a:gd name="T85" fmla="*/ 14 h 30"/>
                  <a:gd name="T86" fmla="*/ 26 w 58"/>
                  <a:gd name="T87" fmla="*/ 12 h 30"/>
                  <a:gd name="T88" fmla="*/ 24 w 58"/>
                  <a:gd name="T89" fmla="*/ 14 h 30"/>
                  <a:gd name="T90" fmla="*/ 24 w 58"/>
                  <a:gd name="T91" fmla="*/ 16 h 30"/>
                  <a:gd name="T92" fmla="*/ 24 w 58"/>
                  <a:gd name="T93" fmla="*/ 18 h 30"/>
                  <a:gd name="T94" fmla="*/ 22 w 58"/>
                  <a:gd name="T95" fmla="*/ 20 h 30"/>
                  <a:gd name="T96" fmla="*/ 4 w 58"/>
                  <a:gd name="T97" fmla="*/ 18 h 30"/>
                  <a:gd name="T98" fmla="*/ 2 w 58"/>
                  <a:gd name="T99" fmla="*/ 18 h 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8"/>
                  <a:gd name="T151" fmla="*/ 0 h 30"/>
                  <a:gd name="T152" fmla="*/ 58 w 58"/>
                  <a:gd name="T153" fmla="*/ 30 h 3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8" h="30">
                    <a:moveTo>
                      <a:pt x="2" y="18"/>
                    </a:moveTo>
                    <a:lnTo>
                      <a:pt x="0" y="20"/>
                    </a:lnTo>
                    <a:lnTo>
                      <a:pt x="2" y="22"/>
                    </a:lnTo>
                    <a:lnTo>
                      <a:pt x="4" y="24"/>
                    </a:lnTo>
                    <a:lnTo>
                      <a:pt x="8" y="26"/>
                    </a:lnTo>
                    <a:lnTo>
                      <a:pt x="12" y="28"/>
                    </a:lnTo>
                    <a:lnTo>
                      <a:pt x="16" y="28"/>
                    </a:lnTo>
                    <a:lnTo>
                      <a:pt x="18" y="28"/>
                    </a:lnTo>
                    <a:lnTo>
                      <a:pt x="20" y="30"/>
                    </a:lnTo>
                    <a:lnTo>
                      <a:pt x="34" y="30"/>
                    </a:lnTo>
                    <a:lnTo>
                      <a:pt x="44" y="26"/>
                    </a:lnTo>
                    <a:lnTo>
                      <a:pt x="46" y="22"/>
                    </a:lnTo>
                    <a:lnTo>
                      <a:pt x="48" y="20"/>
                    </a:lnTo>
                    <a:lnTo>
                      <a:pt x="50" y="20"/>
                    </a:lnTo>
                    <a:lnTo>
                      <a:pt x="52" y="20"/>
                    </a:lnTo>
                    <a:lnTo>
                      <a:pt x="54" y="16"/>
                    </a:lnTo>
                    <a:lnTo>
                      <a:pt x="54" y="14"/>
                    </a:lnTo>
                    <a:lnTo>
                      <a:pt x="54" y="12"/>
                    </a:lnTo>
                    <a:lnTo>
                      <a:pt x="56" y="12"/>
                    </a:lnTo>
                    <a:lnTo>
                      <a:pt x="58" y="10"/>
                    </a:lnTo>
                    <a:lnTo>
                      <a:pt x="58" y="4"/>
                    </a:lnTo>
                    <a:lnTo>
                      <a:pt x="56" y="2"/>
                    </a:lnTo>
                    <a:lnTo>
                      <a:pt x="54" y="0"/>
                    </a:lnTo>
                    <a:lnTo>
                      <a:pt x="52" y="2"/>
                    </a:lnTo>
                    <a:lnTo>
                      <a:pt x="50" y="2"/>
                    </a:lnTo>
                    <a:lnTo>
                      <a:pt x="48" y="2"/>
                    </a:lnTo>
                    <a:lnTo>
                      <a:pt x="46" y="2"/>
                    </a:lnTo>
                    <a:lnTo>
                      <a:pt x="48" y="8"/>
                    </a:lnTo>
                    <a:lnTo>
                      <a:pt x="48" y="10"/>
                    </a:lnTo>
                    <a:lnTo>
                      <a:pt x="46" y="12"/>
                    </a:lnTo>
                    <a:lnTo>
                      <a:pt x="44" y="12"/>
                    </a:lnTo>
                    <a:lnTo>
                      <a:pt x="42" y="12"/>
                    </a:lnTo>
                    <a:lnTo>
                      <a:pt x="38" y="18"/>
                    </a:lnTo>
                    <a:lnTo>
                      <a:pt x="36" y="20"/>
                    </a:lnTo>
                    <a:lnTo>
                      <a:pt x="34" y="20"/>
                    </a:lnTo>
                    <a:lnTo>
                      <a:pt x="32" y="18"/>
                    </a:lnTo>
                    <a:lnTo>
                      <a:pt x="26" y="18"/>
                    </a:lnTo>
                    <a:lnTo>
                      <a:pt x="26" y="16"/>
                    </a:lnTo>
                    <a:lnTo>
                      <a:pt x="26" y="14"/>
                    </a:lnTo>
                    <a:lnTo>
                      <a:pt x="26" y="12"/>
                    </a:lnTo>
                    <a:lnTo>
                      <a:pt x="24" y="14"/>
                    </a:lnTo>
                    <a:lnTo>
                      <a:pt x="24" y="16"/>
                    </a:lnTo>
                    <a:lnTo>
                      <a:pt x="24" y="18"/>
                    </a:lnTo>
                    <a:lnTo>
                      <a:pt x="22" y="20"/>
                    </a:lnTo>
                    <a:lnTo>
                      <a:pt x="4" y="18"/>
                    </a:lnTo>
                    <a:lnTo>
                      <a:pt x="2" y="18"/>
                    </a:lnTo>
                    <a:close/>
                  </a:path>
                </a:pathLst>
              </a:custGeom>
              <a:solidFill>
                <a:srgbClr val="0071B4">
                  <a:alpha val="34901"/>
                </a:srgbClr>
              </a:solidFill>
              <a:ln w="9525">
                <a:noFill/>
                <a:round/>
                <a:headEnd/>
                <a:tailEnd/>
              </a:ln>
            </p:spPr>
            <p:txBody>
              <a:bodyPr/>
              <a:lstStyle/>
              <a:p>
                <a:endParaRPr lang="en-US"/>
              </a:p>
            </p:txBody>
          </p:sp>
          <p:sp>
            <p:nvSpPr>
              <p:cNvPr id="13847" name="Freeform 301"/>
              <p:cNvSpPr>
                <a:spLocks/>
              </p:cNvSpPr>
              <p:nvPr/>
            </p:nvSpPr>
            <p:spPr bwMode="auto">
              <a:xfrm>
                <a:off x="4939" y="3262"/>
                <a:ext cx="6" cy="4"/>
              </a:xfrm>
              <a:custGeom>
                <a:avLst/>
                <a:gdLst>
                  <a:gd name="T0" fmla="*/ 4 w 6"/>
                  <a:gd name="T1" fmla="*/ 4 h 4"/>
                  <a:gd name="T2" fmla="*/ 6 w 6"/>
                  <a:gd name="T3" fmla="*/ 4 h 4"/>
                  <a:gd name="T4" fmla="*/ 6 w 6"/>
                  <a:gd name="T5" fmla="*/ 2 h 4"/>
                  <a:gd name="T6" fmla="*/ 4 w 6"/>
                  <a:gd name="T7" fmla="*/ 2 h 4"/>
                  <a:gd name="T8" fmla="*/ 4 w 6"/>
                  <a:gd name="T9" fmla="*/ 2 h 4"/>
                  <a:gd name="T10" fmla="*/ 2 w 6"/>
                  <a:gd name="T11" fmla="*/ 2 h 4"/>
                  <a:gd name="T12" fmla="*/ 0 w 6"/>
                  <a:gd name="T13" fmla="*/ 0 h 4"/>
                  <a:gd name="T14" fmla="*/ 2 w 6"/>
                  <a:gd name="T15" fmla="*/ 2 h 4"/>
                  <a:gd name="T16" fmla="*/ 4 w 6"/>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4"/>
                    </a:moveTo>
                    <a:lnTo>
                      <a:pt x="6" y="4"/>
                    </a:lnTo>
                    <a:lnTo>
                      <a:pt x="6" y="2"/>
                    </a:lnTo>
                    <a:lnTo>
                      <a:pt x="4" y="2"/>
                    </a:lnTo>
                    <a:lnTo>
                      <a:pt x="2" y="2"/>
                    </a:lnTo>
                    <a:lnTo>
                      <a:pt x="0" y="0"/>
                    </a:lnTo>
                    <a:lnTo>
                      <a:pt x="2" y="2"/>
                    </a:lnTo>
                    <a:lnTo>
                      <a:pt x="4" y="4"/>
                    </a:lnTo>
                    <a:close/>
                  </a:path>
                </a:pathLst>
              </a:custGeom>
              <a:solidFill>
                <a:srgbClr val="0071B4">
                  <a:alpha val="34901"/>
                </a:srgbClr>
              </a:solidFill>
              <a:ln w="9525">
                <a:noFill/>
                <a:round/>
                <a:headEnd/>
                <a:tailEnd/>
              </a:ln>
            </p:spPr>
            <p:txBody>
              <a:bodyPr/>
              <a:lstStyle/>
              <a:p>
                <a:endParaRPr lang="en-US"/>
              </a:p>
            </p:txBody>
          </p:sp>
          <p:sp>
            <p:nvSpPr>
              <p:cNvPr id="13848" name="Freeform 302"/>
              <p:cNvSpPr>
                <a:spLocks/>
              </p:cNvSpPr>
              <p:nvPr/>
            </p:nvSpPr>
            <p:spPr bwMode="auto">
              <a:xfrm>
                <a:off x="4885" y="3199"/>
                <a:ext cx="4" cy="2"/>
              </a:xfrm>
              <a:custGeom>
                <a:avLst/>
                <a:gdLst>
                  <a:gd name="T0" fmla="*/ 0 w 4"/>
                  <a:gd name="T1" fmla="*/ 0 h 2"/>
                  <a:gd name="T2" fmla="*/ 0 w 4"/>
                  <a:gd name="T3" fmla="*/ 0 h 2"/>
                  <a:gd name="T4" fmla="*/ 2 w 4"/>
                  <a:gd name="T5" fmla="*/ 2 h 2"/>
                  <a:gd name="T6" fmla="*/ 2 w 4"/>
                  <a:gd name="T7" fmla="*/ 2 h 2"/>
                  <a:gd name="T8" fmla="*/ 4 w 4"/>
                  <a:gd name="T9" fmla="*/ 2 h 2"/>
                  <a:gd name="T10" fmla="*/ 2 w 4"/>
                  <a:gd name="T11" fmla="*/ 0 h 2"/>
                  <a:gd name="T12" fmla="*/ 2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0"/>
                    </a:lnTo>
                    <a:lnTo>
                      <a:pt x="2" y="2"/>
                    </a:lnTo>
                    <a:lnTo>
                      <a:pt x="4"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849" name="Freeform 303"/>
              <p:cNvSpPr>
                <a:spLocks/>
              </p:cNvSpPr>
              <p:nvPr/>
            </p:nvSpPr>
            <p:spPr bwMode="auto">
              <a:xfrm>
                <a:off x="4660" y="3131"/>
                <a:ext cx="279" cy="143"/>
              </a:xfrm>
              <a:custGeom>
                <a:avLst/>
                <a:gdLst>
                  <a:gd name="T0" fmla="*/ 207 w 279"/>
                  <a:gd name="T1" fmla="*/ 62 h 143"/>
                  <a:gd name="T2" fmla="*/ 185 w 279"/>
                  <a:gd name="T3" fmla="*/ 46 h 143"/>
                  <a:gd name="T4" fmla="*/ 137 w 279"/>
                  <a:gd name="T5" fmla="*/ 30 h 143"/>
                  <a:gd name="T6" fmla="*/ 135 w 279"/>
                  <a:gd name="T7" fmla="*/ 28 h 143"/>
                  <a:gd name="T8" fmla="*/ 127 w 279"/>
                  <a:gd name="T9" fmla="*/ 26 h 143"/>
                  <a:gd name="T10" fmla="*/ 108 w 279"/>
                  <a:gd name="T11" fmla="*/ 20 h 143"/>
                  <a:gd name="T12" fmla="*/ 88 w 279"/>
                  <a:gd name="T13" fmla="*/ 20 h 143"/>
                  <a:gd name="T14" fmla="*/ 76 w 279"/>
                  <a:gd name="T15" fmla="*/ 30 h 143"/>
                  <a:gd name="T16" fmla="*/ 64 w 279"/>
                  <a:gd name="T17" fmla="*/ 42 h 143"/>
                  <a:gd name="T18" fmla="*/ 50 w 279"/>
                  <a:gd name="T19" fmla="*/ 30 h 143"/>
                  <a:gd name="T20" fmla="*/ 46 w 279"/>
                  <a:gd name="T21" fmla="*/ 16 h 143"/>
                  <a:gd name="T22" fmla="*/ 34 w 279"/>
                  <a:gd name="T23" fmla="*/ 6 h 143"/>
                  <a:gd name="T24" fmla="*/ 12 w 279"/>
                  <a:gd name="T25" fmla="*/ 4 h 143"/>
                  <a:gd name="T26" fmla="*/ 4 w 279"/>
                  <a:gd name="T27" fmla="*/ 16 h 143"/>
                  <a:gd name="T28" fmla="*/ 12 w 279"/>
                  <a:gd name="T29" fmla="*/ 16 h 143"/>
                  <a:gd name="T30" fmla="*/ 18 w 279"/>
                  <a:gd name="T31" fmla="*/ 26 h 143"/>
                  <a:gd name="T32" fmla="*/ 40 w 279"/>
                  <a:gd name="T33" fmla="*/ 24 h 143"/>
                  <a:gd name="T34" fmla="*/ 34 w 279"/>
                  <a:gd name="T35" fmla="*/ 30 h 143"/>
                  <a:gd name="T36" fmla="*/ 16 w 279"/>
                  <a:gd name="T37" fmla="*/ 32 h 143"/>
                  <a:gd name="T38" fmla="*/ 20 w 279"/>
                  <a:gd name="T39" fmla="*/ 36 h 143"/>
                  <a:gd name="T40" fmla="*/ 26 w 279"/>
                  <a:gd name="T41" fmla="*/ 44 h 143"/>
                  <a:gd name="T42" fmla="*/ 28 w 279"/>
                  <a:gd name="T43" fmla="*/ 52 h 143"/>
                  <a:gd name="T44" fmla="*/ 40 w 279"/>
                  <a:gd name="T45" fmla="*/ 38 h 143"/>
                  <a:gd name="T46" fmla="*/ 42 w 279"/>
                  <a:gd name="T47" fmla="*/ 46 h 143"/>
                  <a:gd name="T48" fmla="*/ 48 w 279"/>
                  <a:gd name="T49" fmla="*/ 50 h 143"/>
                  <a:gd name="T50" fmla="*/ 58 w 279"/>
                  <a:gd name="T51" fmla="*/ 56 h 143"/>
                  <a:gd name="T52" fmla="*/ 94 w 279"/>
                  <a:gd name="T53" fmla="*/ 66 h 143"/>
                  <a:gd name="T54" fmla="*/ 100 w 279"/>
                  <a:gd name="T55" fmla="*/ 70 h 143"/>
                  <a:gd name="T56" fmla="*/ 104 w 279"/>
                  <a:gd name="T57" fmla="*/ 76 h 143"/>
                  <a:gd name="T58" fmla="*/ 108 w 279"/>
                  <a:gd name="T59" fmla="*/ 92 h 143"/>
                  <a:gd name="T60" fmla="*/ 110 w 279"/>
                  <a:gd name="T61" fmla="*/ 96 h 143"/>
                  <a:gd name="T62" fmla="*/ 112 w 279"/>
                  <a:gd name="T63" fmla="*/ 100 h 143"/>
                  <a:gd name="T64" fmla="*/ 100 w 279"/>
                  <a:gd name="T65" fmla="*/ 104 h 143"/>
                  <a:gd name="T66" fmla="*/ 110 w 279"/>
                  <a:gd name="T67" fmla="*/ 112 h 143"/>
                  <a:gd name="T68" fmla="*/ 112 w 279"/>
                  <a:gd name="T69" fmla="*/ 108 h 143"/>
                  <a:gd name="T70" fmla="*/ 125 w 279"/>
                  <a:gd name="T71" fmla="*/ 108 h 143"/>
                  <a:gd name="T72" fmla="*/ 143 w 279"/>
                  <a:gd name="T73" fmla="*/ 122 h 143"/>
                  <a:gd name="T74" fmla="*/ 149 w 279"/>
                  <a:gd name="T75" fmla="*/ 122 h 143"/>
                  <a:gd name="T76" fmla="*/ 173 w 279"/>
                  <a:gd name="T77" fmla="*/ 120 h 143"/>
                  <a:gd name="T78" fmla="*/ 175 w 279"/>
                  <a:gd name="T79" fmla="*/ 110 h 143"/>
                  <a:gd name="T80" fmla="*/ 179 w 279"/>
                  <a:gd name="T81" fmla="*/ 106 h 143"/>
                  <a:gd name="T82" fmla="*/ 185 w 279"/>
                  <a:gd name="T83" fmla="*/ 102 h 143"/>
                  <a:gd name="T84" fmla="*/ 193 w 279"/>
                  <a:gd name="T85" fmla="*/ 100 h 143"/>
                  <a:gd name="T86" fmla="*/ 201 w 279"/>
                  <a:gd name="T87" fmla="*/ 104 h 143"/>
                  <a:gd name="T88" fmla="*/ 215 w 279"/>
                  <a:gd name="T89" fmla="*/ 110 h 143"/>
                  <a:gd name="T90" fmla="*/ 225 w 279"/>
                  <a:gd name="T91" fmla="*/ 124 h 143"/>
                  <a:gd name="T92" fmla="*/ 237 w 279"/>
                  <a:gd name="T93" fmla="*/ 135 h 143"/>
                  <a:gd name="T94" fmla="*/ 267 w 279"/>
                  <a:gd name="T95" fmla="*/ 143 h 143"/>
                  <a:gd name="T96" fmla="*/ 275 w 279"/>
                  <a:gd name="T97" fmla="*/ 139 h 143"/>
                  <a:gd name="T98" fmla="*/ 279 w 279"/>
                  <a:gd name="T99" fmla="*/ 137 h 143"/>
                  <a:gd name="T100" fmla="*/ 267 w 279"/>
                  <a:gd name="T101" fmla="*/ 129 h 143"/>
                  <a:gd name="T102" fmla="*/ 257 w 279"/>
                  <a:gd name="T103" fmla="*/ 122 h 143"/>
                  <a:gd name="T104" fmla="*/ 245 w 279"/>
                  <a:gd name="T105" fmla="*/ 116 h 143"/>
                  <a:gd name="T106" fmla="*/ 239 w 279"/>
                  <a:gd name="T107" fmla="*/ 106 h 143"/>
                  <a:gd name="T108" fmla="*/ 227 w 279"/>
                  <a:gd name="T109" fmla="*/ 90 h 143"/>
                  <a:gd name="T110" fmla="*/ 237 w 279"/>
                  <a:gd name="T111" fmla="*/ 84 h 143"/>
                  <a:gd name="T112" fmla="*/ 229 w 279"/>
                  <a:gd name="T113" fmla="*/ 78 h 1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9"/>
                  <a:gd name="T172" fmla="*/ 0 h 143"/>
                  <a:gd name="T173" fmla="*/ 279 w 279"/>
                  <a:gd name="T174" fmla="*/ 143 h 1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9" h="143">
                    <a:moveTo>
                      <a:pt x="209" y="72"/>
                    </a:moveTo>
                    <a:lnTo>
                      <a:pt x="209" y="70"/>
                    </a:lnTo>
                    <a:lnTo>
                      <a:pt x="209" y="66"/>
                    </a:lnTo>
                    <a:lnTo>
                      <a:pt x="207" y="62"/>
                    </a:lnTo>
                    <a:lnTo>
                      <a:pt x="205" y="58"/>
                    </a:lnTo>
                    <a:lnTo>
                      <a:pt x="193" y="52"/>
                    </a:lnTo>
                    <a:lnTo>
                      <a:pt x="189" y="46"/>
                    </a:lnTo>
                    <a:lnTo>
                      <a:pt x="185" y="46"/>
                    </a:lnTo>
                    <a:lnTo>
                      <a:pt x="141" y="30"/>
                    </a:lnTo>
                    <a:lnTo>
                      <a:pt x="139" y="30"/>
                    </a:lnTo>
                    <a:lnTo>
                      <a:pt x="137" y="30"/>
                    </a:lnTo>
                    <a:lnTo>
                      <a:pt x="137" y="28"/>
                    </a:lnTo>
                    <a:lnTo>
                      <a:pt x="135" y="28"/>
                    </a:lnTo>
                    <a:lnTo>
                      <a:pt x="133" y="28"/>
                    </a:lnTo>
                    <a:lnTo>
                      <a:pt x="131" y="26"/>
                    </a:lnTo>
                    <a:lnTo>
                      <a:pt x="129" y="28"/>
                    </a:lnTo>
                    <a:lnTo>
                      <a:pt x="127" y="26"/>
                    </a:lnTo>
                    <a:lnTo>
                      <a:pt x="125" y="28"/>
                    </a:lnTo>
                    <a:lnTo>
                      <a:pt x="110" y="20"/>
                    </a:lnTo>
                    <a:lnTo>
                      <a:pt x="108" y="20"/>
                    </a:lnTo>
                    <a:lnTo>
                      <a:pt x="100" y="16"/>
                    </a:lnTo>
                    <a:lnTo>
                      <a:pt x="98" y="14"/>
                    </a:lnTo>
                    <a:lnTo>
                      <a:pt x="96" y="14"/>
                    </a:lnTo>
                    <a:lnTo>
                      <a:pt x="88" y="20"/>
                    </a:lnTo>
                    <a:lnTo>
                      <a:pt x="88" y="22"/>
                    </a:lnTo>
                    <a:lnTo>
                      <a:pt x="86" y="24"/>
                    </a:lnTo>
                    <a:lnTo>
                      <a:pt x="76" y="26"/>
                    </a:lnTo>
                    <a:lnTo>
                      <a:pt x="76" y="30"/>
                    </a:lnTo>
                    <a:lnTo>
                      <a:pt x="70" y="34"/>
                    </a:lnTo>
                    <a:lnTo>
                      <a:pt x="70" y="36"/>
                    </a:lnTo>
                    <a:lnTo>
                      <a:pt x="66" y="38"/>
                    </a:lnTo>
                    <a:lnTo>
                      <a:pt x="64" y="42"/>
                    </a:lnTo>
                    <a:lnTo>
                      <a:pt x="60" y="42"/>
                    </a:lnTo>
                    <a:lnTo>
                      <a:pt x="56" y="38"/>
                    </a:lnTo>
                    <a:lnTo>
                      <a:pt x="52" y="30"/>
                    </a:lnTo>
                    <a:lnTo>
                      <a:pt x="50" y="30"/>
                    </a:lnTo>
                    <a:lnTo>
                      <a:pt x="48" y="34"/>
                    </a:lnTo>
                    <a:lnTo>
                      <a:pt x="46" y="28"/>
                    </a:lnTo>
                    <a:lnTo>
                      <a:pt x="44" y="22"/>
                    </a:lnTo>
                    <a:lnTo>
                      <a:pt x="46" y="16"/>
                    </a:lnTo>
                    <a:lnTo>
                      <a:pt x="44" y="12"/>
                    </a:lnTo>
                    <a:lnTo>
                      <a:pt x="44" y="10"/>
                    </a:lnTo>
                    <a:lnTo>
                      <a:pt x="42" y="6"/>
                    </a:lnTo>
                    <a:lnTo>
                      <a:pt x="34" y="6"/>
                    </a:lnTo>
                    <a:lnTo>
                      <a:pt x="26" y="0"/>
                    </a:lnTo>
                    <a:lnTo>
                      <a:pt x="20" y="0"/>
                    </a:lnTo>
                    <a:lnTo>
                      <a:pt x="16" y="0"/>
                    </a:lnTo>
                    <a:lnTo>
                      <a:pt x="12" y="4"/>
                    </a:lnTo>
                    <a:lnTo>
                      <a:pt x="4" y="6"/>
                    </a:lnTo>
                    <a:lnTo>
                      <a:pt x="0" y="14"/>
                    </a:lnTo>
                    <a:lnTo>
                      <a:pt x="4" y="16"/>
                    </a:lnTo>
                    <a:lnTo>
                      <a:pt x="4" y="14"/>
                    </a:lnTo>
                    <a:lnTo>
                      <a:pt x="6" y="16"/>
                    </a:lnTo>
                    <a:lnTo>
                      <a:pt x="8" y="16"/>
                    </a:lnTo>
                    <a:lnTo>
                      <a:pt x="12" y="16"/>
                    </a:lnTo>
                    <a:lnTo>
                      <a:pt x="12" y="18"/>
                    </a:lnTo>
                    <a:lnTo>
                      <a:pt x="14" y="20"/>
                    </a:lnTo>
                    <a:lnTo>
                      <a:pt x="16" y="24"/>
                    </a:lnTo>
                    <a:lnTo>
                      <a:pt x="18" y="26"/>
                    </a:lnTo>
                    <a:lnTo>
                      <a:pt x="22" y="26"/>
                    </a:lnTo>
                    <a:lnTo>
                      <a:pt x="24" y="26"/>
                    </a:lnTo>
                    <a:lnTo>
                      <a:pt x="40" y="24"/>
                    </a:lnTo>
                    <a:lnTo>
                      <a:pt x="40" y="26"/>
                    </a:lnTo>
                    <a:lnTo>
                      <a:pt x="40" y="30"/>
                    </a:lnTo>
                    <a:lnTo>
                      <a:pt x="38" y="30"/>
                    </a:lnTo>
                    <a:lnTo>
                      <a:pt x="34" y="30"/>
                    </a:lnTo>
                    <a:lnTo>
                      <a:pt x="32" y="28"/>
                    </a:lnTo>
                    <a:lnTo>
                      <a:pt x="24" y="32"/>
                    </a:lnTo>
                    <a:lnTo>
                      <a:pt x="20" y="32"/>
                    </a:lnTo>
                    <a:lnTo>
                      <a:pt x="16" y="32"/>
                    </a:lnTo>
                    <a:lnTo>
                      <a:pt x="14" y="34"/>
                    </a:lnTo>
                    <a:lnTo>
                      <a:pt x="14" y="36"/>
                    </a:lnTo>
                    <a:lnTo>
                      <a:pt x="16" y="36"/>
                    </a:lnTo>
                    <a:lnTo>
                      <a:pt x="20" y="36"/>
                    </a:lnTo>
                    <a:lnTo>
                      <a:pt x="22" y="38"/>
                    </a:lnTo>
                    <a:lnTo>
                      <a:pt x="24" y="42"/>
                    </a:lnTo>
                    <a:lnTo>
                      <a:pt x="26" y="42"/>
                    </a:lnTo>
                    <a:lnTo>
                      <a:pt x="26" y="44"/>
                    </a:lnTo>
                    <a:lnTo>
                      <a:pt x="26" y="46"/>
                    </a:lnTo>
                    <a:lnTo>
                      <a:pt x="26" y="50"/>
                    </a:lnTo>
                    <a:lnTo>
                      <a:pt x="28" y="52"/>
                    </a:lnTo>
                    <a:lnTo>
                      <a:pt x="34" y="52"/>
                    </a:lnTo>
                    <a:lnTo>
                      <a:pt x="36" y="48"/>
                    </a:lnTo>
                    <a:lnTo>
                      <a:pt x="40" y="36"/>
                    </a:lnTo>
                    <a:lnTo>
                      <a:pt x="40" y="38"/>
                    </a:lnTo>
                    <a:lnTo>
                      <a:pt x="40" y="40"/>
                    </a:lnTo>
                    <a:lnTo>
                      <a:pt x="40" y="44"/>
                    </a:lnTo>
                    <a:lnTo>
                      <a:pt x="40" y="46"/>
                    </a:lnTo>
                    <a:lnTo>
                      <a:pt x="42" y="46"/>
                    </a:lnTo>
                    <a:lnTo>
                      <a:pt x="42" y="48"/>
                    </a:lnTo>
                    <a:lnTo>
                      <a:pt x="46" y="50"/>
                    </a:lnTo>
                    <a:lnTo>
                      <a:pt x="48" y="52"/>
                    </a:lnTo>
                    <a:lnTo>
                      <a:pt x="48" y="50"/>
                    </a:lnTo>
                    <a:lnTo>
                      <a:pt x="52" y="50"/>
                    </a:lnTo>
                    <a:lnTo>
                      <a:pt x="52" y="52"/>
                    </a:lnTo>
                    <a:lnTo>
                      <a:pt x="54" y="54"/>
                    </a:lnTo>
                    <a:lnTo>
                      <a:pt x="58" y="56"/>
                    </a:lnTo>
                    <a:lnTo>
                      <a:pt x="84" y="64"/>
                    </a:lnTo>
                    <a:lnTo>
                      <a:pt x="88" y="64"/>
                    </a:lnTo>
                    <a:lnTo>
                      <a:pt x="94" y="66"/>
                    </a:lnTo>
                    <a:lnTo>
                      <a:pt x="96" y="68"/>
                    </a:lnTo>
                    <a:lnTo>
                      <a:pt x="98" y="70"/>
                    </a:lnTo>
                    <a:lnTo>
                      <a:pt x="100" y="70"/>
                    </a:lnTo>
                    <a:lnTo>
                      <a:pt x="104" y="74"/>
                    </a:lnTo>
                    <a:lnTo>
                      <a:pt x="104" y="76"/>
                    </a:lnTo>
                    <a:lnTo>
                      <a:pt x="106" y="82"/>
                    </a:lnTo>
                    <a:lnTo>
                      <a:pt x="108" y="86"/>
                    </a:lnTo>
                    <a:lnTo>
                      <a:pt x="110" y="86"/>
                    </a:lnTo>
                    <a:lnTo>
                      <a:pt x="108" y="92"/>
                    </a:lnTo>
                    <a:lnTo>
                      <a:pt x="106" y="92"/>
                    </a:lnTo>
                    <a:lnTo>
                      <a:pt x="110" y="94"/>
                    </a:lnTo>
                    <a:lnTo>
                      <a:pt x="112" y="94"/>
                    </a:lnTo>
                    <a:lnTo>
                      <a:pt x="110" y="96"/>
                    </a:lnTo>
                    <a:lnTo>
                      <a:pt x="114" y="98"/>
                    </a:lnTo>
                    <a:lnTo>
                      <a:pt x="114" y="100"/>
                    </a:lnTo>
                    <a:lnTo>
                      <a:pt x="112" y="100"/>
                    </a:lnTo>
                    <a:lnTo>
                      <a:pt x="108" y="98"/>
                    </a:lnTo>
                    <a:lnTo>
                      <a:pt x="106" y="98"/>
                    </a:lnTo>
                    <a:lnTo>
                      <a:pt x="104" y="98"/>
                    </a:lnTo>
                    <a:lnTo>
                      <a:pt x="100" y="104"/>
                    </a:lnTo>
                    <a:lnTo>
                      <a:pt x="96" y="110"/>
                    </a:lnTo>
                    <a:lnTo>
                      <a:pt x="96" y="112"/>
                    </a:lnTo>
                    <a:lnTo>
                      <a:pt x="108" y="110"/>
                    </a:lnTo>
                    <a:lnTo>
                      <a:pt x="110" y="112"/>
                    </a:lnTo>
                    <a:lnTo>
                      <a:pt x="112" y="112"/>
                    </a:lnTo>
                    <a:lnTo>
                      <a:pt x="112" y="110"/>
                    </a:lnTo>
                    <a:lnTo>
                      <a:pt x="112" y="108"/>
                    </a:lnTo>
                    <a:lnTo>
                      <a:pt x="114" y="110"/>
                    </a:lnTo>
                    <a:lnTo>
                      <a:pt x="116" y="108"/>
                    </a:lnTo>
                    <a:lnTo>
                      <a:pt x="120" y="108"/>
                    </a:lnTo>
                    <a:lnTo>
                      <a:pt x="125" y="108"/>
                    </a:lnTo>
                    <a:lnTo>
                      <a:pt x="127" y="108"/>
                    </a:lnTo>
                    <a:lnTo>
                      <a:pt x="127" y="110"/>
                    </a:lnTo>
                    <a:lnTo>
                      <a:pt x="141" y="122"/>
                    </a:lnTo>
                    <a:lnTo>
                      <a:pt x="143" y="122"/>
                    </a:lnTo>
                    <a:lnTo>
                      <a:pt x="147" y="122"/>
                    </a:lnTo>
                    <a:lnTo>
                      <a:pt x="149" y="122"/>
                    </a:lnTo>
                    <a:lnTo>
                      <a:pt x="153" y="124"/>
                    </a:lnTo>
                    <a:lnTo>
                      <a:pt x="159" y="122"/>
                    </a:lnTo>
                    <a:lnTo>
                      <a:pt x="165" y="124"/>
                    </a:lnTo>
                    <a:lnTo>
                      <a:pt x="173" y="120"/>
                    </a:lnTo>
                    <a:lnTo>
                      <a:pt x="173" y="114"/>
                    </a:lnTo>
                    <a:lnTo>
                      <a:pt x="169" y="112"/>
                    </a:lnTo>
                    <a:lnTo>
                      <a:pt x="175" y="110"/>
                    </a:lnTo>
                    <a:lnTo>
                      <a:pt x="175" y="108"/>
                    </a:lnTo>
                    <a:lnTo>
                      <a:pt x="177" y="106"/>
                    </a:lnTo>
                    <a:lnTo>
                      <a:pt x="179" y="106"/>
                    </a:lnTo>
                    <a:lnTo>
                      <a:pt x="181" y="106"/>
                    </a:lnTo>
                    <a:lnTo>
                      <a:pt x="179" y="100"/>
                    </a:lnTo>
                    <a:lnTo>
                      <a:pt x="181" y="102"/>
                    </a:lnTo>
                    <a:lnTo>
                      <a:pt x="185" y="102"/>
                    </a:lnTo>
                    <a:lnTo>
                      <a:pt x="187" y="102"/>
                    </a:lnTo>
                    <a:lnTo>
                      <a:pt x="189" y="100"/>
                    </a:lnTo>
                    <a:lnTo>
                      <a:pt x="191" y="100"/>
                    </a:lnTo>
                    <a:lnTo>
                      <a:pt x="193" y="100"/>
                    </a:lnTo>
                    <a:lnTo>
                      <a:pt x="195" y="100"/>
                    </a:lnTo>
                    <a:lnTo>
                      <a:pt x="195" y="102"/>
                    </a:lnTo>
                    <a:lnTo>
                      <a:pt x="201" y="104"/>
                    </a:lnTo>
                    <a:lnTo>
                      <a:pt x="203" y="106"/>
                    </a:lnTo>
                    <a:lnTo>
                      <a:pt x="207" y="106"/>
                    </a:lnTo>
                    <a:lnTo>
                      <a:pt x="215" y="110"/>
                    </a:lnTo>
                    <a:lnTo>
                      <a:pt x="215" y="112"/>
                    </a:lnTo>
                    <a:lnTo>
                      <a:pt x="221" y="120"/>
                    </a:lnTo>
                    <a:lnTo>
                      <a:pt x="225" y="122"/>
                    </a:lnTo>
                    <a:lnTo>
                      <a:pt x="225" y="124"/>
                    </a:lnTo>
                    <a:lnTo>
                      <a:pt x="227" y="125"/>
                    </a:lnTo>
                    <a:lnTo>
                      <a:pt x="231" y="127"/>
                    </a:lnTo>
                    <a:lnTo>
                      <a:pt x="237" y="135"/>
                    </a:lnTo>
                    <a:lnTo>
                      <a:pt x="239" y="135"/>
                    </a:lnTo>
                    <a:lnTo>
                      <a:pt x="267" y="139"/>
                    </a:lnTo>
                    <a:lnTo>
                      <a:pt x="267" y="143"/>
                    </a:lnTo>
                    <a:lnTo>
                      <a:pt x="271" y="143"/>
                    </a:lnTo>
                    <a:lnTo>
                      <a:pt x="275" y="143"/>
                    </a:lnTo>
                    <a:lnTo>
                      <a:pt x="277" y="141"/>
                    </a:lnTo>
                    <a:lnTo>
                      <a:pt x="275" y="139"/>
                    </a:lnTo>
                    <a:lnTo>
                      <a:pt x="273" y="139"/>
                    </a:lnTo>
                    <a:lnTo>
                      <a:pt x="277" y="139"/>
                    </a:lnTo>
                    <a:lnTo>
                      <a:pt x="279" y="137"/>
                    </a:lnTo>
                    <a:lnTo>
                      <a:pt x="271" y="135"/>
                    </a:lnTo>
                    <a:lnTo>
                      <a:pt x="265" y="133"/>
                    </a:lnTo>
                    <a:lnTo>
                      <a:pt x="265" y="131"/>
                    </a:lnTo>
                    <a:lnTo>
                      <a:pt x="267" y="129"/>
                    </a:lnTo>
                    <a:lnTo>
                      <a:pt x="265" y="127"/>
                    </a:lnTo>
                    <a:lnTo>
                      <a:pt x="259" y="127"/>
                    </a:lnTo>
                    <a:lnTo>
                      <a:pt x="257" y="125"/>
                    </a:lnTo>
                    <a:lnTo>
                      <a:pt x="257" y="122"/>
                    </a:lnTo>
                    <a:lnTo>
                      <a:pt x="255" y="120"/>
                    </a:lnTo>
                    <a:lnTo>
                      <a:pt x="249" y="122"/>
                    </a:lnTo>
                    <a:lnTo>
                      <a:pt x="247" y="120"/>
                    </a:lnTo>
                    <a:lnTo>
                      <a:pt x="245" y="116"/>
                    </a:lnTo>
                    <a:lnTo>
                      <a:pt x="243" y="112"/>
                    </a:lnTo>
                    <a:lnTo>
                      <a:pt x="241" y="108"/>
                    </a:lnTo>
                    <a:lnTo>
                      <a:pt x="239" y="106"/>
                    </a:lnTo>
                    <a:lnTo>
                      <a:pt x="231" y="100"/>
                    </a:lnTo>
                    <a:lnTo>
                      <a:pt x="229" y="98"/>
                    </a:lnTo>
                    <a:lnTo>
                      <a:pt x="225" y="90"/>
                    </a:lnTo>
                    <a:lnTo>
                      <a:pt x="227" y="90"/>
                    </a:lnTo>
                    <a:lnTo>
                      <a:pt x="233" y="90"/>
                    </a:lnTo>
                    <a:lnTo>
                      <a:pt x="235" y="88"/>
                    </a:lnTo>
                    <a:lnTo>
                      <a:pt x="237" y="88"/>
                    </a:lnTo>
                    <a:lnTo>
                      <a:pt x="237" y="84"/>
                    </a:lnTo>
                    <a:lnTo>
                      <a:pt x="237" y="82"/>
                    </a:lnTo>
                    <a:lnTo>
                      <a:pt x="235" y="80"/>
                    </a:lnTo>
                    <a:lnTo>
                      <a:pt x="231" y="78"/>
                    </a:lnTo>
                    <a:lnTo>
                      <a:pt x="229" y="78"/>
                    </a:lnTo>
                    <a:lnTo>
                      <a:pt x="221" y="76"/>
                    </a:lnTo>
                    <a:lnTo>
                      <a:pt x="217" y="72"/>
                    </a:lnTo>
                    <a:lnTo>
                      <a:pt x="209" y="72"/>
                    </a:lnTo>
                    <a:close/>
                  </a:path>
                </a:pathLst>
              </a:custGeom>
              <a:solidFill>
                <a:srgbClr val="0071B4">
                  <a:alpha val="34901"/>
                </a:srgbClr>
              </a:solidFill>
              <a:ln w="9525">
                <a:noFill/>
                <a:round/>
                <a:headEnd/>
                <a:tailEnd/>
              </a:ln>
            </p:spPr>
            <p:txBody>
              <a:bodyPr/>
              <a:lstStyle/>
              <a:p>
                <a:endParaRPr lang="en-US"/>
              </a:p>
            </p:txBody>
          </p:sp>
          <p:sp>
            <p:nvSpPr>
              <p:cNvPr id="13850" name="Freeform 304"/>
              <p:cNvSpPr>
                <a:spLocks/>
              </p:cNvSpPr>
              <p:nvPr/>
            </p:nvSpPr>
            <p:spPr bwMode="auto">
              <a:xfrm>
                <a:off x="4879" y="3153"/>
                <a:ext cx="8" cy="4"/>
              </a:xfrm>
              <a:custGeom>
                <a:avLst/>
                <a:gdLst>
                  <a:gd name="T0" fmla="*/ 2 w 8"/>
                  <a:gd name="T1" fmla="*/ 0 h 4"/>
                  <a:gd name="T2" fmla="*/ 0 w 8"/>
                  <a:gd name="T3" fmla="*/ 0 h 4"/>
                  <a:gd name="T4" fmla="*/ 0 w 8"/>
                  <a:gd name="T5" fmla="*/ 0 h 4"/>
                  <a:gd name="T6" fmla="*/ 0 w 8"/>
                  <a:gd name="T7" fmla="*/ 0 h 4"/>
                  <a:gd name="T8" fmla="*/ 0 w 8"/>
                  <a:gd name="T9" fmla="*/ 2 h 4"/>
                  <a:gd name="T10" fmla="*/ 0 w 8"/>
                  <a:gd name="T11" fmla="*/ 2 h 4"/>
                  <a:gd name="T12" fmla="*/ 2 w 8"/>
                  <a:gd name="T13" fmla="*/ 4 h 4"/>
                  <a:gd name="T14" fmla="*/ 2 w 8"/>
                  <a:gd name="T15" fmla="*/ 2 h 4"/>
                  <a:gd name="T16" fmla="*/ 4 w 8"/>
                  <a:gd name="T17" fmla="*/ 2 h 4"/>
                  <a:gd name="T18" fmla="*/ 6 w 8"/>
                  <a:gd name="T19" fmla="*/ 4 h 4"/>
                  <a:gd name="T20" fmla="*/ 8 w 8"/>
                  <a:gd name="T21" fmla="*/ 0 h 4"/>
                  <a:gd name="T22" fmla="*/ 2 w 8"/>
                  <a:gd name="T23" fmla="*/ 0 h 4"/>
                  <a:gd name="T24" fmla="*/ 2 w 8"/>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
                  <a:gd name="T41" fmla="*/ 8 w 8"/>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
                    <a:moveTo>
                      <a:pt x="2" y="0"/>
                    </a:moveTo>
                    <a:lnTo>
                      <a:pt x="0" y="0"/>
                    </a:lnTo>
                    <a:lnTo>
                      <a:pt x="0" y="2"/>
                    </a:lnTo>
                    <a:lnTo>
                      <a:pt x="2" y="4"/>
                    </a:lnTo>
                    <a:lnTo>
                      <a:pt x="2" y="2"/>
                    </a:lnTo>
                    <a:lnTo>
                      <a:pt x="4" y="2"/>
                    </a:lnTo>
                    <a:lnTo>
                      <a:pt x="6" y="4"/>
                    </a:lnTo>
                    <a:lnTo>
                      <a:pt x="8" y="0"/>
                    </a:lnTo>
                    <a:lnTo>
                      <a:pt x="2" y="0"/>
                    </a:lnTo>
                    <a:close/>
                  </a:path>
                </a:pathLst>
              </a:custGeom>
              <a:solidFill>
                <a:srgbClr val="0071B4">
                  <a:alpha val="34901"/>
                </a:srgbClr>
              </a:solidFill>
              <a:ln w="9525">
                <a:noFill/>
                <a:round/>
                <a:headEnd/>
                <a:tailEnd/>
              </a:ln>
            </p:spPr>
            <p:txBody>
              <a:bodyPr/>
              <a:lstStyle/>
              <a:p>
                <a:endParaRPr lang="en-US"/>
              </a:p>
            </p:txBody>
          </p:sp>
          <p:sp>
            <p:nvSpPr>
              <p:cNvPr id="13851" name="Freeform 305"/>
              <p:cNvSpPr>
                <a:spLocks/>
              </p:cNvSpPr>
              <p:nvPr/>
            </p:nvSpPr>
            <p:spPr bwMode="auto">
              <a:xfrm>
                <a:off x="4774" y="3356"/>
                <a:ext cx="9" cy="6"/>
              </a:xfrm>
              <a:custGeom>
                <a:avLst/>
                <a:gdLst>
                  <a:gd name="T0" fmla="*/ 4 w 9"/>
                  <a:gd name="T1" fmla="*/ 0 h 6"/>
                  <a:gd name="T2" fmla="*/ 4 w 9"/>
                  <a:gd name="T3" fmla="*/ 2 h 6"/>
                  <a:gd name="T4" fmla="*/ 2 w 9"/>
                  <a:gd name="T5" fmla="*/ 2 h 6"/>
                  <a:gd name="T6" fmla="*/ 0 w 9"/>
                  <a:gd name="T7" fmla="*/ 4 h 6"/>
                  <a:gd name="T8" fmla="*/ 2 w 9"/>
                  <a:gd name="T9" fmla="*/ 6 h 6"/>
                  <a:gd name="T10" fmla="*/ 4 w 9"/>
                  <a:gd name="T11" fmla="*/ 6 h 6"/>
                  <a:gd name="T12" fmla="*/ 6 w 9"/>
                  <a:gd name="T13" fmla="*/ 4 h 6"/>
                  <a:gd name="T14" fmla="*/ 6 w 9"/>
                  <a:gd name="T15" fmla="*/ 4 h 6"/>
                  <a:gd name="T16" fmla="*/ 8 w 9"/>
                  <a:gd name="T17" fmla="*/ 2 h 6"/>
                  <a:gd name="T18" fmla="*/ 9 w 9"/>
                  <a:gd name="T19" fmla="*/ 2 h 6"/>
                  <a:gd name="T20" fmla="*/ 8 w 9"/>
                  <a:gd name="T21" fmla="*/ 2 h 6"/>
                  <a:gd name="T22" fmla="*/ 6 w 9"/>
                  <a:gd name="T23" fmla="*/ 0 h 6"/>
                  <a:gd name="T24" fmla="*/ 4 w 9"/>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6"/>
                  <a:gd name="T41" fmla="*/ 9 w 9"/>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6">
                    <a:moveTo>
                      <a:pt x="4" y="0"/>
                    </a:moveTo>
                    <a:lnTo>
                      <a:pt x="4" y="2"/>
                    </a:lnTo>
                    <a:lnTo>
                      <a:pt x="2" y="2"/>
                    </a:lnTo>
                    <a:lnTo>
                      <a:pt x="0" y="4"/>
                    </a:lnTo>
                    <a:lnTo>
                      <a:pt x="2" y="6"/>
                    </a:lnTo>
                    <a:lnTo>
                      <a:pt x="4" y="6"/>
                    </a:lnTo>
                    <a:lnTo>
                      <a:pt x="6" y="4"/>
                    </a:lnTo>
                    <a:lnTo>
                      <a:pt x="8" y="2"/>
                    </a:lnTo>
                    <a:lnTo>
                      <a:pt x="9" y="2"/>
                    </a:lnTo>
                    <a:lnTo>
                      <a:pt x="8" y="2"/>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3852" name="Freeform 306"/>
              <p:cNvSpPr>
                <a:spLocks/>
              </p:cNvSpPr>
              <p:nvPr/>
            </p:nvSpPr>
            <p:spPr bwMode="auto">
              <a:xfrm>
                <a:off x="4853" y="3746"/>
                <a:ext cx="50" cy="54"/>
              </a:xfrm>
              <a:custGeom>
                <a:avLst/>
                <a:gdLst>
                  <a:gd name="T0" fmla="*/ 48 w 50"/>
                  <a:gd name="T1" fmla="*/ 4 h 54"/>
                  <a:gd name="T2" fmla="*/ 46 w 50"/>
                  <a:gd name="T3" fmla="*/ 2 h 54"/>
                  <a:gd name="T4" fmla="*/ 44 w 50"/>
                  <a:gd name="T5" fmla="*/ 0 h 54"/>
                  <a:gd name="T6" fmla="*/ 44 w 50"/>
                  <a:gd name="T7" fmla="*/ 4 h 54"/>
                  <a:gd name="T8" fmla="*/ 40 w 50"/>
                  <a:gd name="T9" fmla="*/ 2 h 54"/>
                  <a:gd name="T10" fmla="*/ 36 w 50"/>
                  <a:gd name="T11" fmla="*/ 4 h 54"/>
                  <a:gd name="T12" fmla="*/ 32 w 50"/>
                  <a:gd name="T13" fmla="*/ 6 h 54"/>
                  <a:gd name="T14" fmla="*/ 26 w 50"/>
                  <a:gd name="T15" fmla="*/ 8 h 54"/>
                  <a:gd name="T16" fmla="*/ 16 w 50"/>
                  <a:gd name="T17" fmla="*/ 8 h 54"/>
                  <a:gd name="T18" fmla="*/ 6 w 50"/>
                  <a:gd name="T19" fmla="*/ 2 h 54"/>
                  <a:gd name="T20" fmla="*/ 6 w 50"/>
                  <a:gd name="T21" fmla="*/ 2 h 54"/>
                  <a:gd name="T22" fmla="*/ 4 w 50"/>
                  <a:gd name="T23" fmla="*/ 2 h 54"/>
                  <a:gd name="T24" fmla="*/ 0 w 50"/>
                  <a:gd name="T25" fmla="*/ 0 h 54"/>
                  <a:gd name="T26" fmla="*/ 0 w 50"/>
                  <a:gd name="T27" fmla="*/ 0 h 54"/>
                  <a:gd name="T28" fmla="*/ 0 w 50"/>
                  <a:gd name="T29" fmla="*/ 10 h 54"/>
                  <a:gd name="T30" fmla="*/ 8 w 50"/>
                  <a:gd name="T31" fmla="*/ 28 h 54"/>
                  <a:gd name="T32" fmla="*/ 10 w 50"/>
                  <a:gd name="T33" fmla="*/ 30 h 54"/>
                  <a:gd name="T34" fmla="*/ 8 w 50"/>
                  <a:gd name="T35" fmla="*/ 32 h 54"/>
                  <a:gd name="T36" fmla="*/ 6 w 50"/>
                  <a:gd name="T37" fmla="*/ 26 h 54"/>
                  <a:gd name="T38" fmla="*/ 8 w 50"/>
                  <a:gd name="T39" fmla="*/ 38 h 54"/>
                  <a:gd name="T40" fmla="*/ 14 w 50"/>
                  <a:gd name="T41" fmla="*/ 48 h 54"/>
                  <a:gd name="T42" fmla="*/ 18 w 50"/>
                  <a:gd name="T43" fmla="*/ 48 h 54"/>
                  <a:gd name="T44" fmla="*/ 20 w 50"/>
                  <a:gd name="T45" fmla="*/ 48 h 54"/>
                  <a:gd name="T46" fmla="*/ 18 w 50"/>
                  <a:gd name="T47" fmla="*/ 50 h 54"/>
                  <a:gd name="T48" fmla="*/ 16 w 50"/>
                  <a:gd name="T49" fmla="*/ 50 h 54"/>
                  <a:gd name="T50" fmla="*/ 18 w 50"/>
                  <a:gd name="T51" fmla="*/ 52 h 54"/>
                  <a:gd name="T52" fmla="*/ 20 w 50"/>
                  <a:gd name="T53" fmla="*/ 52 h 54"/>
                  <a:gd name="T54" fmla="*/ 22 w 50"/>
                  <a:gd name="T55" fmla="*/ 54 h 54"/>
                  <a:gd name="T56" fmla="*/ 24 w 50"/>
                  <a:gd name="T57" fmla="*/ 52 h 54"/>
                  <a:gd name="T58" fmla="*/ 26 w 50"/>
                  <a:gd name="T59" fmla="*/ 54 h 54"/>
                  <a:gd name="T60" fmla="*/ 28 w 50"/>
                  <a:gd name="T61" fmla="*/ 54 h 54"/>
                  <a:gd name="T62" fmla="*/ 30 w 50"/>
                  <a:gd name="T63" fmla="*/ 54 h 54"/>
                  <a:gd name="T64" fmla="*/ 30 w 50"/>
                  <a:gd name="T65" fmla="*/ 52 h 54"/>
                  <a:gd name="T66" fmla="*/ 32 w 50"/>
                  <a:gd name="T67" fmla="*/ 48 h 54"/>
                  <a:gd name="T68" fmla="*/ 32 w 50"/>
                  <a:gd name="T69" fmla="*/ 46 h 54"/>
                  <a:gd name="T70" fmla="*/ 34 w 50"/>
                  <a:gd name="T71" fmla="*/ 46 h 54"/>
                  <a:gd name="T72" fmla="*/ 36 w 50"/>
                  <a:gd name="T73" fmla="*/ 48 h 54"/>
                  <a:gd name="T74" fmla="*/ 36 w 50"/>
                  <a:gd name="T75" fmla="*/ 46 h 54"/>
                  <a:gd name="T76" fmla="*/ 38 w 50"/>
                  <a:gd name="T77" fmla="*/ 44 h 54"/>
                  <a:gd name="T78" fmla="*/ 38 w 50"/>
                  <a:gd name="T79" fmla="*/ 42 h 54"/>
                  <a:gd name="T80" fmla="*/ 38 w 50"/>
                  <a:gd name="T81" fmla="*/ 40 h 54"/>
                  <a:gd name="T82" fmla="*/ 38 w 50"/>
                  <a:gd name="T83" fmla="*/ 38 h 54"/>
                  <a:gd name="T84" fmla="*/ 42 w 50"/>
                  <a:gd name="T85" fmla="*/ 40 h 54"/>
                  <a:gd name="T86" fmla="*/ 44 w 50"/>
                  <a:gd name="T87" fmla="*/ 40 h 54"/>
                  <a:gd name="T88" fmla="*/ 44 w 50"/>
                  <a:gd name="T89" fmla="*/ 38 h 54"/>
                  <a:gd name="T90" fmla="*/ 44 w 50"/>
                  <a:gd name="T91" fmla="*/ 34 h 54"/>
                  <a:gd name="T92" fmla="*/ 46 w 50"/>
                  <a:gd name="T93" fmla="*/ 34 h 54"/>
                  <a:gd name="T94" fmla="*/ 46 w 50"/>
                  <a:gd name="T95" fmla="*/ 30 h 54"/>
                  <a:gd name="T96" fmla="*/ 48 w 50"/>
                  <a:gd name="T97" fmla="*/ 24 h 54"/>
                  <a:gd name="T98" fmla="*/ 50 w 50"/>
                  <a:gd name="T99" fmla="*/ 26 h 54"/>
                  <a:gd name="T100" fmla="*/ 50 w 50"/>
                  <a:gd name="T101" fmla="*/ 30 h 54"/>
                  <a:gd name="T102" fmla="*/ 50 w 50"/>
                  <a:gd name="T103" fmla="*/ 28 h 54"/>
                  <a:gd name="T104" fmla="*/ 50 w 50"/>
                  <a:gd name="T105" fmla="*/ 26 h 54"/>
                  <a:gd name="T106" fmla="*/ 48 w 50"/>
                  <a:gd name="T107" fmla="*/ 4 h 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
                  <a:gd name="T163" fmla="*/ 0 h 54"/>
                  <a:gd name="T164" fmla="*/ 50 w 50"/>
                  <a:gd name="T165" fmla="*/ 54 h 5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 h="54">
                    <a:moveTo>
                      <a:pt x="48" y="4"/>
                    </a:moveTo>
                    <a:lnTo>
                      <a:pt x="46" y="2"/>
                    </a:lnTo>
                    <a:lnTo>
                      <a:pt x="44" y="0"/>
                    </a:lnTo>
                    <a:lnTo>
                      <a:pt x="44" y="4"/>
                    </a:lnTo>
                    <a:lnTo>
                      <a:pt x="40" y="2"/>
                    </a:lnTo>
                    <a:lnTo>
                      <a:pt x="36" y="4"/>
                    </a:lnTo>
                    <a:lnTo>
                      <a:pt x="32" y="6"/>
                    </a:lnTo>
                    <a:lnTo>
                      <a:pt x="26" y="8"/>
                    </a:lnTo>
                    <a:lnTo>
                      <a:pt x="16" y="8"/>
                    </a:lnTo>
                    <a:lnTo>
                      <a:pt x="6" y="2"/>
                    </a:lnTo>
                    <a:lnTo>
                      <a:pt x="4" y="2"/>
                    </a:lnTo>
                    <a:lnTo>
                      <a:pt x="0" y="0"/>
                    </a:lnTo>
                    <a:lnTo>
                      <a:pt x="0" y="10"/>
                    </a:lnTo>
                    <a:lnTo>
                      <a:pt x="8" y="28"/>
                    </a:lnTo>
                    <a:lnTo>
                      <a:pt x="10" y="30"/>
                    </a:lnTo>
                    <a:lnTo>
                      <a:pt x="8" y="32"/>
                    </a:lnTo>
                    <a:lnTo>
                      <a:pt x="6" y="26"/>
                    </a:lnTo>
                    <a:lnTo>
                      <a:pt x="8" y="38"/>
                    </a:lnTo>
                    <a:lnTo>
                      <a:pt x="14" y="48"/>
                    </a:lnTo>
                    <a:lnTo>
                      <a:pt x="18" y="48"/>
                    </a:lnTo>
                    <a:lnTo>
                      <a:pt x="20" y="48"/>
                    </a:lnTo>
                    <a:lnTo>
                      <a:pt x="18" y="50"/>
                    </a:lnTo>
                    <a:lnTo>
                      <a:pt x="16" y="50"/>
                    </a:lnTo>
                    <a:lnTo>
                      <a:pt x="18" y="52"/>
                    </a:lnTo>
                    <a:lnTo>
                      <a:pt x="20" y="52"/>
                    </a:lnTo>
                    <a:lnTo>
                      <a:pt x="22" y="54"/>
                    </a:lnTo>
                    <a:lnTo>
                      <a:pt x="24" y="52"/>
                    </a:lnTo>
                    <a:lnTo>
                      <a:pt x="26" y="54"/>
                    </a:lnTo>
                    <a:lnTo>
                      <a:pt x="28" y="54"/>
                    </a:lnTo>
                    <a:lnTo>
                      <a:pt x="30" y="54"/>
                    </a:lnTo>
                    <a:lnTo>
                      <a:pt x="30" y="52"/>
                    </a:lnTo>
                    <a:lnTo>
                      <a:pt x="32" y="48"/>
                    </a:lnTo>
                    <a:lnTo>
                      <a:pt x="32" y="46"/>
                    </a:lnTo>
                    <a:lnTo>
                      <a:pt x="34" y="46"/>
                    </a:lnTo>
                    <a:lnTo>
                      <a:pt x="36" y="48"/>
                    </a:lnTo>
                    <a:lnTo>
                      <a:pt x="36" y="46"/>
                    </a:lnTo>
                    <a:lnTo>
                      <a:pt x="38" y="44"/>
                    </a:lnTo>
                    <a:lnTo>
                      <a:pt x="38" y="42"/>
                    </a:lnTo>
                    <a:lnTo>
                      <a:pt x="38" y="40"/>
                    </a:lnTo>
                    <a:lnTo>
                      <a:pt x="38" y="38"/>
                    </a:lnTo>
                    <a:lnTo>
                      <a:pt x="42" y="40"/>
                    </a:lnTo>
                    <a:lnTo>
                      <a:pt x="44" y="40"/>
                    </a:lnTo>
                    <a:lnTo>
                      <a:pt x="44" y="38"/>
                    </a:lnTo>
                    <a:lnTo>
                      <a:pt x="44" y="34"/>
                    </a:lnTo>
                    <a:lnTo>
                      <a:pt x="46" y="34"/>
                    </a:lnTo>
                    <a:lnTo>
                      <a:pt x="46" y="30"/>
                    </a:lnTo>
                    <a:lnTo>
                      <a:pt x="48" y="24"/>
                    </a:lnTo>
                    <a:lnTo>
                      <a:pt x="50" y="26"/>
                    </a:lnTo>
                    <a:lnTo>
                      <a:pt x="50" y="30"/>
                    </a:lnTo>
                    <a:lnTo>
                      <a:pt x="50" y="28"/>
                    </a:lnTo>
                    <a:lnTo>
                      <a:pt x="50" y="26"/>
                    </a:lnTo>
                    <a:lnTo>
                      <a:pt x="48" y="4"/>
                    </a:lnTo>
                    <a:close/>
                  </a:path>
                </a:pathLst>
              </a:custGeom>
              <a:solidFill>
                <a:srgbClr val="0071B4">
                  <a:alpha val="34901"/>
                </a:srgbClr>
              </a:solidFill>
              <a:ln w="9525">
                <a:noFill/>
                <a:round/>
                <a:headEnd/>
                <a:tailEnd/>
              </a:ln>
            </p:spPr>
            <p:txBody>
              <a:bodyPr/>
              <a:lstStyle/>
              <a:p>
                <a:endParaRPr lang="en-US"/>
              </a:p>
            </p:txBody>
          </p:sp>
          <p:sp>
            <p:nvSpPr>
              <p:cNvPr id="13853" name="Freeform 307"/>
              <p:cNvSpPr>
                <a:spLocks/>
              </p:cNvSpPr>
              <p:nvPr/>
            </p:nvSpPr>
            <p:spPr bwMode="auto">
              <a:xfrm>
                <a:off x="4895" y="3728"/>
                <a:ext cx="8" cy="10"/>
              </a:xfrm>
              <a:custGeom>
                <a:avLst/>
                <a:gdLst>
                  <a:gd name="T0" fmla="*/ 4 w 8"/>
                  <a:gd name="T1" fmla="*/ 6 h 10"/>
                  <a:gd name="T2" fmla="*/ 4 w 8"/>
                  <a:gd name="T3" fmla="*/ 10 h 10"/>
                  <a:gd name="T4" fmla="*/ 8 w 8"/>
                  <a:gd name="T5" fmla="*/ 8 h 10"/>
                  <a:gd name="T6" fmla="*/ 8 w 8"/>
                  <a:gd name="T7" fmla="*/ 8 h 10"/>
                  <a:gd name="T8" fmla="*/ 6 w 8"/>
                  <a:gd name="T9" fmla="*/ 4 h 10"/>
                  <a:gd name="T10" fmla="*/ 2 w 8"/>
                  <a:gd name="T11" fmla="*/ 0 h 10"/>
                  <a:gd name="T12" fmla="*/ 2 w 8"/>
                  <a:gd name="T13" fmla="*/ 2 h 10"/>
                  <a:gd name="T14" fmla="*/ 0 w 8"/>
                  <a:gd name="T15" fmla="*/ 2 h 10"/>
                  <a:gd name="T16" fmla="*/ 2 w 8"/>
                  <a:gd name="T17" fmla="*/ 4 h 10"/>
                  <a:gd name="T18" fmla="*/ 4 w 8"/>
                  <a:gd name="T19" fmla="*/ 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0"/>
                  <a:gd name="T32" fmla="*/ 8 w 8"/>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0">
                    <a:moveTo>
                      <a:pt x="4" y="6"/>
                    </a:moveTo>
                    <a:lnTo>
                      <a:pt x="4" y="10"/>
                    </a:lnTo>
                    <a:lnTo>
                      <a:pt x="8" y="8"/>
                    </a:lnTo>
                    <a:lnTo>
                      <a:pt x="6" y="4"/>
                    </a:lnTo>
                    <a:lnTo>
                      <a:pt x="2" y="0"/>
                    </a:lnTo>
                    <a:lnTo>
                      <a:pt x="2" y="2"/>
                    </a:lnTo>
                    <a:lnTo>
                      <a:pt x="0" y="2"/>
                    </a:lnTo>
                    <a:lnTo>
                      <a:pt x="2" y="4"/>
                    </a:lnTo>
                    <a:lnTo>
                      <a:pt x="4" y="6"/>
                    </a:lnTo>
                    <a:close/>
                  </a:path>
                </a:pathLst>
              </a:custGeom>
              <a:solidFill>
                <a:srgbClr val="0071B4">
                  <a:alpha val="34901"/>
                </a:srgbClr>
              </a:solidFill>
              <a:ln w="9525">
                <a:noFill/>
                <a:round/>
                <a:headEnd/>
                <a:tailEnd/>
              </a:ln>
            </p:spPr>
            <p:txBody>
              <a:bodyPr/>
              <a:lstStyle/>
              <a:p>
                <a:endParaRPr lang="en-US"/>
              </a:p>
            </p:txBody>
          </p:sp>
          <p:sp>
            <p:nvSpPr>
              <p:cNvPr id="13854" name="Freeform 308"/>
              <p:cNvSpPr>
                <a:spLocks/>
              </p:cNvSpPr>
              <p:nvPr/>
            </p:nvSpPr>
            <p:spPr bwMode="auto">
              <a:xfrm>
                <a:off x="4411" y="3274"/>
                <a:ext cx="564" cy="444"/>
              </a:xfrm>
              <a:custGeom>
                <a:avLst/>
                <a:gdLst>
                  <a:gd name="T0" fmla="*/ 554 w 564"/>
                  <a:gd name="T1" fmla="*/ 213 h 444"/>
                  <a:gd name="T2" fmla="*/ 524 w 564"/>
                  <a:gd name="T3" fmla="*/ 174 h 444"/>
                  <a:gd name="T4" fmla="*/ 510 w 564"/>
                  <a:gd name="T5" fmla="*/ 172 h 444"/>
                  <a:gd name="T6" fmla="*/ 498 w 564"/>
                  <a:gd name="T7" fmla="*/ 142 h 444"/>
                  <a:gd name="T8" fmla="*/ 478 w 564"/>
                  <a:gd name="T9" fmla="*/ 126 h 444"/>
                  <a:gd name="T10" fmla="*/ 462 w 564"/>
                  <a:gd name="T11" fmla="*/ 114 h 444"/>
                  <a:gd name="T12" fmla="*/ 448 w 564"/>
                  <a:gd name="T13" fmla="*/ 72 h 444"/>
                  <a:gd name="T14" fmla="*/ 430 w 564"/>
                  <a:gd name="T15" fmla="*/ 54 h 444"/>
                  <a:gd name="T16" fmla="*/ 418 w 564"/>
                  <a:gd name="T17" fmla="*/ 20 h 444"/>
                  <a:gd name="T18" fmla="*/ 406 w 564"/>
                  <a:gd name="T19" fmla="*/ 4 h 444"/>
                  <a:gd name="T20" fmla="*/ 396 w 564"/>
                  <a:gd name="T21" fmla="*/ 64 h 444"/>
                  <a:gd name="T22" fmla="*/ 337 w 564"/>
                  <a:gd name="T23" fmla="*/ 78 h 444"/>
                  <a:gd name="T24" fmla="*/ 313 w 564"/>
                  <a:gd name="T25" fmla="*/ 62 h 444"/>
                  <a:gd name="T26" fmla="*/ 321 w 564"/>
                  <a:gd name="T27" fmla="*/ 36 h 444"/>
                  <a:gd name="T28" fmla="*/ 327 w 564"/>
                  <a:gd name="T29" fmla="*/ 24 h 444"/>
                  <a:gd name="T30" fmla="*/ 317 w 564"/>
                  <a:gd name="T31" fmla="*/ 22 h 444"/>
                  <a:gd name="T32" fmla="*/ 303 w 564"/>
                  <a:gd name="T33" fmla="*/ 22 h 444"/>
                  <a:gd name="T34" fmla="*/ 285 w 564"/>
                  <a:gd name="T35" fmla="*/ 16 h 444"/>
                  <a:gd name="T36" fmla="*/ 269 w 564"/>
                  <a:gd name="T37" fmla="*/ 12 h 444"/>
                  <a:gd name="T38" fmla="*/ 259 w 564"/>
                  <a:gd name="T39" fmla="*/ 8 h 444"/>
                  <a:gd name="T40" fmla="*/ 251 w 564"/>
                  <a:gd name="T41" fmla="*/ 24 h 444"/>
                  <a:gd name="T42" fmla="*/ 235 w 564"/>
                  <a:gd name="T43" fmla="*/ 36 h 444"/>
                  <a:gd name="T44" fmla="*/ 231 w 564"/>
                  <a:gd name="T45" fmla="*/ 60 h 444"/>
                  <a:gd name="T46" fmla="*/ 211 w 564"/>
                  <a:gd name="T47" fmla="*/ 62 h 444"/>
                  <a:gd name="T48" fmla="*/ 195 w 564"/>
                  <a:gd name="T49" fmla="*/ 46 h 444"/>
                  <a:gd name="T50" fmla="*/ 179 w 564"/>
                  <a:gd name="T51" fmla="*/ 52 h 444"/>
                  <a:gd name="T52" fmla="*/ 167 w 564"/>
                  <a:gd name="T53" fmla="*/ 64 h 444"/>
                  <a:gd name="T54" fmla="*/ 157 w 564"/>
                  <a:gd name="T55" fmla="*/ 76 h 444"/>
                  <a:gd name="T56" fmla="*/ 144 w 564"/>
                  <a:gd name="T57" fmla="*/ 86 h 444"/>
                  <a:gd name="T58" fmla="*/ 132 w 564"/>
                  <a:gd name="T59" fmla="*/ 86 h 444"/>
                  <a:gd name="T60" fmla="*/ 120 w 564"/>
                  <a:gd name="T61" fmla="*/ 114 h 444"/>
                  <a:gd name="T62" fmla="*/ 68 w 564"/>
                  <a:gd name="T63" fmla="*/ 140 h 444"/>
                  <a:gd name="T64" fmla="*/ 24 w 564"/>
                  <a:gd name="T65" fmla="*/ 160 h 444"/>
                  <a:gd name="T66" fmla="*/ 10 w 564"/>
                  <a:gd name="T67" fmla="*/ 164 h 444"/>
                  <a:gd name="T68" fmla="*/ 10 w 564"/>
                  <a:gd name="T69" fmla="*/ 219 h 444"/>
                  <a:gd name="T70" fmla="*/ 6 w 564"/>
                  <a:gd name="T71" fmla="*/ 229 h 444"/>
                  <a:gd name="T72" fmla="*/ 0 w 564"/>
                  <a:gd name="T73" fmla="*/ 227 h 444"/>
                  <a:gd name="T74" fmla="*/ 24 w 564"/>
                  <a:gd name="T75" fmla="*/ 279 h 444"/>
                  <a:gd name="T76" fmla="*/ 28 w 564"/>
                  <a:gd name="T77" fmla="*/ 347 h 444"/>
                  <a:gd name="T78" fmla="*/ 62 w 564"/>
                  <a:gd name="T79" fmla="*/ 373 h 444"/>
                  <a:gd name="T80" fmla="*/ 90 w 564"/>
                  <a:gd name="T81" fmla="*/ 359 h 444"/>
                  <a:gd name="T82" fmla="*/ 138 w 564"/>
                  <a:gd name="T83" fmla="*/ 351 h 444"/>
                  <a:gd name="T84" fmla="*/ 179 w 564"/>
                  <a:gd name="T85" fmla="*/ 325 h 444"/>
                  <a:gd name="T86" fmla="*/ 283 w 564"/>
                  <a:gd name="T87" fmla="*/ 325 h 444"/>
                  <a:gd name="T88" fmla="*/ 303 w 564"/>
                  <a:gd name="T89" fmla="*/ 345 h 444"/>
                  <a:gd name="T90" fmla="*/ 311 w 564"/>
                  <a:gd name="T91" fmla="*/ 367 h 444"/>
                  <a:gd name="T92" fmla="*/ 327 w 564"/>
                  <a:gd name="T93" fmla="*/ 353 h 444"/>
                  <a:gd name="T94" fmla="*/ 345 w 564"/>
                  <a:gd name="T95" fmla="*/ 331 h 444"/>
                  <a:gd name="T96" fmla="*/ 339 w 564"/>
                  <a:gd name="T97" fmla="*/ 363 h 444"/>
                  <a:gd name="T98" fmla="*/ 345 w 564"/>
                  <a:gd name="T99" fmla="*/ 365 h 444"/>
                  <a:gd name="T100" fmla="*/ 365 w 564"/>
                  <a:gd name="T101" fmla="*/ 379 h 444"/>
                  <a:gd name="T102" fmla="*/ 380 w 564"/>
                  <a:gd name="T103" fmla="*/ 423 h 444"/>
                  <a:gd name="T104" fmla="*/ 438 w 564"/>
                  <a:gd name="T105" fmla="*/ 429 h 444"/>
                  <a:gd name="T106" fmla="*/ 446 w 564"/>
                  <a:gd name="T107" fmla="*/ 431 h 444"/>
                  <a:gd name="T108" fmla="*/ 464 w 564"/>
                  <a:gd name="T109" fmla="*/ 444 h 444"/>
                  <a:gd name="T110" fmla="*/ 470 w 564"/>
                  <a:gd name="T111" fmla="*/ 436 h 444"/>
                  <a:gd name="T112" fmla="*/ 514 w 564"/>
                  <a:gd name="T113" fmla="*/ 407 h 444"/>
                  <a:gd name="T114" fmla="*/ 532 w 564"/>
                  <a:gd name="T115" fmla="*/ 357 h 444"/>
                  <a:gd name="T116" fmla="*/ 544 w 564"/>
                  <a:gd name="T117" fmla="*/ 333 h 444"/>
                  <a:gd name="T118" fmla="*/ 560 w 564"/>
                  <a:gd name="T119" fmla="*/ 293 h 4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64"/>
                  <a:gd name="T181" fmla="*/ 0 h 444"/>
                  <a:gd name="T182" fmla="*/ 564 w 564"/>
                  <a:gd name="T183" fmla="*/ 444 h 4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64" h="444">
                    <a:moveTo>
                      <a:pt x="558" y="247"/>
                    </a:moveTo>
                    <a:lnTo>
                      <a:pt x="558" y="245"/>
                    </a:lnTo>
                    <a:lnTo>
                      <a:pt x="558" y="243"/>
                    </a:lnTo>
                    <a:lnTo>
                      <a:pt x="558" y="241"/>
                    </a:lnTo>
                    <a:lnTo>
                      <a:pt x="560" y="243"/>
                    </a:lnTo>
                    <a:lnTo>
                      <a:pt x="558" y="231"/>
                    </a:lnTo>
                    <a:lnTo>
                      <a:pt x="558" y="227"/>
                    </a:lnTo>
                    <a:lnTo>
                      <a:pt x="558" y="223"/>
                    </a:lnTo>
                    <a:lnTo>
                      <a:pt x="556" y="225"/>
                    </a:lnTo>
                    <a:lnTo>
                      <a:pt x="554" y="221"/>
                    </a:lnTo>
                    <a:lnTo>
                      <a:pt x="554" y="213"/>
                    </a:lnTo>
                    <a:lnTo>
                      <a:pt x="550" y="213"/>
                    </a:lnTo>
                    <a:lnTo>
                      <a:pt x="550" y="211"/>
                    </a:lnTo>
                    <a:lnTo>
                      <a:pt x="548" y="208"/>
                    </a:lnTo>
                    <a:lnTo>
                      <a:pt x="548" y="206"/>
                    </a:lnTo>
                    <a:lnTo>
                      <a:pt x="546" y="206"/>
                    </a:lnTo>
                    <a:lnTo>
                      <a:pt x="542" y="204"/>
                    </a:lnTo>
                    <a:lnTo>
                      <a:pt x="540" y="200"/>
                    </a:lnTo>
                    <a:lnTo>
                      <a:pt x="538" y="196"/>
                    </a:lnTo>
                    <a:lnTo>
                      <a:pt x="534" y="196"/>
                    </a:lnTo>
                    <a:lnTo>
                      <a:pt x="526" y="188"/>
                    </a:lnTo>
                    <a:lnTo>
                      <a:pt x="524" y="174"/>
                    </a:lnTo>
                    <a:lnTo>
                      <a:pt x="524" y="172"/>
                    </a:lnTo>
                    <a:lnTo>
                      <a:pt x="524" y="170"/>
                    </a:lnTo>
                    <a:lnTo>
                      <a:pt x="522" y="170"/>
                    </a:lnTo>
                    <a:lnTo>
                      <a:pt x="522" y="174"/>
                    </a:lnTo>
                    <a:lnTo>
                      <a:pt x="516" y="170"/>
                    </a:lnTo>
                    <a:lnTo>
                      <a:pt x="516" y="166"/>
                    </a:lnTo>
                    <a:lnTo>
                      <a:pt x="514" y="168"/>
                    </a:lnTo>
                    <a:lnTo>
                      <a:pt x="514" y="172"/>
                    </a:lnTo>
                    <a:lnTo>
                      <a:pt x="512" y="172"/>
                    </a:lnTo>
                    <a:lnTo>
                      <a:pt x="510" y="172"/>
                    </a:lnTo>
                    <a:lnTo>
                      <a:pt x="510" y="170"/>
                    </a:lnTo>
                    <a:lnTo>
                      <a:pt x="508" y="170"/>
                    </a:lnTo>
                    <a:lnTo>
                      <a:pt x="508" y="168"/>
                    </a:lnTo>
                    <a:lnTo>
                      <a:pt x="508" y="166"/>
                    </a:lnTo>
                    <a:lnTo>
                      <a:pt x="506" y="158"/>
                    </a:lnTo>
                    <a:lnTo>
                      <a:pt x="506" y="156"/>
                    </a:lnTo>
                    <a:lnTo>
                      <a:pt x="504" y="152"/>
                    </a:lnTo>
                    <a:lnTo>
                      <a:pt x="500" y="148"/>
                    </a:lnTo>
                    <a:lnTo>
                      <a:pt x="498" y="148"/>
                    </a:lnTo>
                    <a:lnTo>
                      <a:pt x="496" y="146"/>
                    </a:lnTo>
                    <a:lnTo>
                      <a:pt x="498" y="142"/>
                    </a:lnTo>
                    <a:lnTo>
                      <a:pt x="500" y="144"/>
                    </a:lnTo>
                    <a:lnTo>
                      <a:pt x="498" y="140"/>
                    </a:lnTo>
                    <a:lnTo>
                      <a:pt x="494" y="136"/>
                    </a:lnTo>
                    <a:lnTo>
                      <a:pt x="492" y="138"/>
                    </a:lnTo>
                    <a:lnTo>
                      <a:pt x="488" y="134"/>
                    </a:lnTo>
                    <a:lnTo>
                      <a:pt x="486" y="134"/>
                    </a:lnTo>
                    <a:lnTo>
                      <a:pt x="484" y="132"/>
                    </a:lnTo>
                    <a:lnTo>
                      <a:pt x="482" y="132"/>
                    </a:lnTo>
                    <a:lnTo>
                      <a:pt x="480" y="132"/>
                    </a:lnTo>
                    <a:lnTo>
                      <a:pt x="478" y="124"/>
                    </a:lnTo>
                    <a:lnTo>
                      <a:pt x="478" y="126"/>
                    </a:lnTo>
                    <a:lnTo>
                      <a:pt x="476" y="126"/>
                    </a:lnTo>
                    <a:lnTo>
                      <a:pt x="468" y="124"/>
                    </a:lnTo>
                    <a:lnTo>
                      <a:pt x="468" y="122"/>
                    </a:lnTo>
                    <a:lnTo>
                      <a:pt x="464" y="122"/>
                    </a:lnTo>
                    <a:lnTo>
                      <a:pt x="464" y="118"/>
                    </a:lnTo>
                    <a:lnTo>
                      <a:pt x="462" y="116"/>
                    </a:lnTo>
                    <a:lnTo>
                      <a:pt x="464" y="116"/>
                    </a:lnTo>
                    <a:lnTo>
                      <a:pt x="464" y="114"/>
                    </a:lnTo>
                    <a:lnTo>
                      <a:pt x="462" y="116"/>
                    </a:lnTo>
                    <a:lnTo>
                      <a:pt x="462" y="114"/>
                    </a:lnTo>
                    <a:lnTo>
                      <a:pt x="460" y="112"/>
                    </a:lnTo>
                    <a:lnTo>
                      <a:pt x="460" y="110"/>
                    </a:lnTo>
                    <a:lnTo>
                      <a:pt x="460" y="106"/>
                    </a:lnTo>
                    <a:lnTo>
                      <a:pt x="456" y="90"/>
                    </a:lnTo>
                    <a:lnTo>
                      <a:pt x="454" y="90"/>
                    </a:lnTo>
                    <a:lnTo>
                      <a:pt x="452" y="86"/>
                    </a:lnTo>
                    <a:lnTo>
                      <a:pt x="450" y="78"/>
                    </a:lnTo>
                    <a:lnTo>
                      <a:pt x="450" y="76"/>
                    </a:lnTo>
                    <a:lnTo>
                      <a:pt x="450" y="74"/>
                    </a:lnTo>
                    <a:lnTo>
                      <a:pt x="448" y="72"/>
                    </a:lnTo>
                    <a:lnTo>
                      <a:pt x="448" y="66"/>
                    </a:lnTo>
                    <a:lnTo>
                      <a:pt x="448" y="62"/>
                    </a:lnTo>
                    <a:lnTo>
                      <a:pt x="446" y="60"/>
                    </a:lnTo>
                    <a:lnTo>
                      <a:pt x="444" y="60"/>
                    </a:lnTo>
                    <a:lnTo>
                      <a:pt x="442" y="56"/>
                    </a:lnTo>
                    <a:lnTo>
                      <a:pt x="440" y="56"/>
                    </a:lnTo>
                    <a:lnTo>
                      <a:pt x="438" y="52"/>
                    </a:lnTo>
                    <a:lnTo>
                      <a:pt x="436" y="52"/>
                    </a:lnTo>
                    <a:lnTo>
                      <a:pt x="434" y="52"/>
                    </a:lnTo>
                    <a:lnTo>
                      <a:pt x="430" y="54"/>
                    </a:lnTo>
                    <a:lnTo>
                      <a:pt x="428" y="54"/>
                    </a:lnTo>
                    <a:lnTo>
                      <a:pt x="426" y="52"/>
                    </a:lnTo>
                    <a:lnTo>
                      <a:pt x="424" y="44"/>
                    </a:lnTo>
                    <a:lnTo>
                      <a:pt x="424" y="40"/>
                    </a:lnTo>
                    <a:lnTo>
                      <a:pt x="422" y="32"/>
                    </a:lnTo>
                    <a:lnTo>
                      <a:pt x="420" y="32"/>
                    </a:lnTo>
                    <a:lnTo>
                      <a:pt x="420" y="28"/>
                    </a:lnTo>
                    <a:lnTo>
                      <a:pt x="418" y="24"/>
                    </a:lnTo>
                    <a:lnTo>
                      <a:pt x="416" y="24"/>
                    </a:lnTo>
                    <a:lnTo>
                      <a:pt x="418" y="20"/>
                    </a:lnTo>
                    <a:lnTo>
                      <a:pt x="416" y="18"/>
                    </a:lnTo>
                    <a:lnTo>
                      <a:pt x="414" y="18"/>
                    </a:lnTo>
                    <a:lnTo>
                      <a:pt x="412" y="4"/>
                    </a:lnTo>
                    <a:lnTo>
                      <a:pt x="412" y="2"/>
                    </a:lnTo>
                    <a:lnTo>
                      <a:pt x="410" y="0"/>
                    </a:lnTo>
                    <a:lnTo>
                      <a:pt x="410" y="2"/>
                    </a:lnTo>
                    <a:lnTo>
                      <a:pt x="408" y="4"/>
                    </a:lnTo>
                    <a:lnTo>
                      <a:pt x="406" y="4"/>
                    </a:lnTo>
                    <a:lnTo>
                      <a:pt x="406" y="8"/>
                    </a:lnTo>
                    <a:lnTo>
                      <a:pt x="402" y="12"/>
                    </a:lnTo>
                    <a:lnTo>
                      <a:pt x="400" y="20"/>
                    </a:lnTo>
                    <a:lnTo>
                      <a:pt x="398" y="20"/>
                    </a:lnTo>
                    <a:lnTo>
                      <a:pt x="396" y="28"/>
                    </a:lnTo>
                    <a:lnTo>
                      <a:pt x="398" y="28"/>
                    </a:lnTo>
                    <a:lnTo>
                      <a:pt x="398" y="30"/>
                    </a:lnTo>
                    <a:lnTo>
                      <a:pt x="396" y="34"/>
                    </a:lnTo>
                    <a:lnTo>
                      <a:pt x="396" y="38"/>
                    </a:lnTo>
                    <a:lnTo>
                      <a:pt x="394" y="42"/>
                    </a:lnTo>
                    <a:lnTo>
                      <a:pt x="396" y="64"/>
                    </a:lnTo>
                    <a:lnTo>
                      <a:pt x="386" y="98"/>
                    </a:lnTo>
                    <a:lnTo>
                      <a:pt x="386" y="100"/>
                    </a:lnTo>
                    <a:lnTo>
                      <a:pt x="374" y="102"/>
                    </a:lnTo>
                    <a:lnTo>
                      <a:pt x="363" y="96"/>
                    </a:lnTo>
                    <a:lnTo>
                      <a:pt x="361" y="92"/>
                    </a:lnTo>
                    <a:lnTo>
                      <a:pt x="359" y="90"/>
                    </a:lnTo>
                    <a:lnTo>
                      <a:pt x="353" y="88"/>
                    </a:lnTo>
                    <a:lnTo>
                      <a:pt x="351" y="86"/>
                    </a:lnTo>
                    <a:lnTo>
                      <a:pt x="349" y="86"/>
                    </a:lnTo>
                    <a:lnTo>
                      <a:pt x="345" y="82"/>
                    </a:lnTo>
                    <a:lnTo>
                      <a:pt x="337" y="78"/>
                    </a:lnTo>
                    <a:lnTo>
                      <a:pt x="337" y="76"/>
                    </a:lnTo>
                    <a:lnTo>
                      <a:pt x="333" y="76"/>
                    </a:lnTo>
                    <a:lnTo>
                      <a:pt x="327" y="74"/>
                    </a:lnTo>
                    <a:lnTo>
                      <a:pt x="325" y="76"/>
                    </a:lnTo>
                    <a:lnTo>
                      <a:pt x="325" y="74"/>
                    </a:lnTo>
                    <a:lnTo>
                      <a:pt x="323" y="68"/>
                    </a:lnTo>
                    <a:lnTo>
                      <a:pt x="319" y="66"/>
                    </a:lnTo>
                    <a:lnTo>
                      <a:pt x="317" y="64"/>
                    </a:lnTo>
                    <a:lnTo>
                      <a:pt x="315" y="66"/>
                    </a:lnTo>
                    <a:lnTo>
                      <a:pt x="313" y="64"/>
                    </a:lnTo>
                    <a:lnTo>
                      <a:pt x="313" y="62"/>
                    </a:lnTo>
                    <a:lnTo>
                      <a:pt x="313" y="60"/>
                    </a:lnTo>
                    <a:lnTo>
                      <a:pt x="317" y="50"/>
                    </a:lnTo>
                    <a:lnTo>
                      <a:pt x="317" y="48"/>
                    </a:lnTo>
                    <a:lnTo>
                      <a:pt x="319" y="44"/>
                    </a:lnTo>
                    <a:lnTo>
                      <a:pt x="317" y="44"/>
                    </a:lnTo>
                    <a:lnTo>
                      <a:pt x="317" y="38"/>
                    </a:lnTo>
                    <a:lnTo>
                      <a:pt x="319" y="38"/>
                    </a:lnTo>
                    <a:lnTo>
                      <a:pt x="321" y="40"/>
                    </a:lnTo>
                    <a:lnTo>
                      <a:pt x="321" y="38"/>
                    </a:lnTo>
                    <a:lnTo>
                      <a:pt x="321" y="36"/>
                    </a:lnTo>
                    <a:lnTo>
                      <a:pt x="323" y="38"/>
                    </a:lnTo>
                    <a:lnTo>
                      <a:pt x="325" y="36"/>
                    </a:lnTo>
                    <a:lnTo>
                      <a:pt x="327" y="34"/>
                    </a:lnTo>
                    <a:lnTo>
                      <a:pt x="325" y="32"/>
                    </a:lnTo>
                    <a:lnTo>
                      <a:pt x="325" y="30"/>
                    </a:lnTo>
                    <a:lnTo>
                      <a:pt x="327" y="32"/>
                    </a:lnTo>
                    <a:lnTo>
                      <a:pt x="327" y="30"/>
                    </a:lnTo>
                    <a:lnTo>
                      <a:pt x="331" y="24"/>
                    </a:lnTo>
                    <a:lnTo>
                      <a:pt x="329" y="22"/>
                    </a:lnTo>
                    <a:lnTo>
                      <a:pt x="327" y="24"/>
                    </a:lnTo>
                    <a:lnTo>
                      <a:pt x="325" y="24"/>
                    </a:lnTo>
                    <a:lnTo>
                      <a:pt x="325" y="20"/>
                    </a:lnTo>
                    <a:lnTo>
                      <a:pt x="325" y="18"/>
                    </a:lnTo>
                    <a:lnTo>
                      <a:pt x="321" y="20"/>
                    </a:lnTo>
                    <a:lnTo>
                      <a:pt x="321" y="24"/>
                    </a:lnTo>
                    <a:lnTo>
                      <a:pt x="321" y="26"/>
                    </a:lnTo>
                    <a:lnTo>
                      <a:pt x="317" y="28"/>
                    </a:lnTo>
                    <a:lnTo>
                      <a:pt x="317" y="26"/>
                    </a:lnTo>
                    <a:lnTo>
                      <a:pt x="317" y="22"/>
                    </a:lnTo>
                    <a:lnTo>
                      <a:pt x="315" y="22"/>
                    </a:lnTo>
                    <a:lnTo>
                      <a:pt x="317" y="18"/>
                    </a:lnTo>
                    <a:lnTo>
                      <a:pt x="313" y="20"/>
                    </a:lnTo>
                    <a:lnTo>
                      <a:pt x="311" y="20"/>
                    </a:lnTo>
                    <a:lnTo>
                      <a:pt x="309" y="20"/>
                    </a:lnTo>
                    <a:lnTo>
                      <a:pt x="307" y="24"/>
                    </a:lnTo>
                    <a:lnTo>
                      <a:pt x="305" y="22"/>
                    </a:lnTo>
                    <a:lnTo>
                      <a:pt x="303" y="22"/>
                    </a:lnTo>
                    <a:lnTo>
                      <a:pt x="301" y="22"/>
                    </a:lnTo>
                    <a:lnTo>
                      <a:pt x="299" y="20"/>
                    </a:lnTo>
                    <a:lnTo>
                      <a:pt x="297" y="20"/>
                    </a:lnTo>
                    <a:lnTo>
                      <a:pt x="295" y="20"/>
                    </a:lnTo>
                    <a:lnTo>
                      <a:pt x="293" y="20"/>
                    </a:lnTo>
                    <a:lnTo>
                      <a:pt x="291" y="18"/>
                    </a:lnTo>
                    <a:lnTo>
                      <a:pt x="287" y="18"/>
                    </a:lnTo>
                    <a:lnTo>
                      <a:pt x="287" y="16"/>
                    </a:lnTo>
                    <a:lnTo>
                      <a:pt x="285" y="16"/>
                    </a:lnTo>
                    <a:lnTo>
                      <a:pt x="283" y="18"/>
                    </a:lnTo>
                    <a:lnTo>
                      <a:pt x="283" y="16"/>
                    </a:lnTo>
                    <a:lnTo>
                      <a:pt x="281" y="16"/>
                    </a:lnTo>
                    <a:lnTo>
                      <a:pt x="277" y="16"/>
                    </a:lnTo>
                    <a:lnTo>
                      <a:pt x="275" y="14"/>
                    </a:lnTo>
                    <a:lnTo>
                      <a:pt x="275" y="12"/>
                    </a:lnTo>
                    <a:lnTo>
                      <a:pt x="273" y="12"/>
                    </a:lnTo>
                    <a:lnTo>
                      <a:pt x="271" y="12"/>
                    </a:lnTo>
                    <a:lnTo>
                      <a:pt x="271" y="14"/>
                    </a:lnTo>
                    <a:lnTo>
                      <a:pt x="269" y="12"/>
                    </a:lnTo>
                    <a:lnTo>
                      <a:pt x="267" y="8"/>
                    </a:lnTo>
                    <a:lnTo>
                      <a:pt x="267" y="10"/>
                    </a:lnTo>
                    <a:lnTo>
                      <a:pt x="265" y="8"/>
                    </a:lnTo>
                    <a:lnTo>
                      <a:pt x="265" y="10"/>
                    </a:lnTo>
                    <a:lnTo>
                      <a:pt x="263" y="12"/>
                    </a:lnTo>
                    <a:lnTo>
                      <a:pt x="263" y="8"/>
                    </a:lnTo>
                    <a:lnTo>
                      <a:pt x="261" y="8"/>
                    </a:lnTo>
                    <a:lnTo>
                      <a:pt x="261" y="10"/>
                    </a:lnTo>
                    <a:lnTo>
                      <a:pt x="259" y="8"/>
                    </a:lnTo>
                    <a:lnTo>
                      <a:pt x="259" y="10"/>
                    </a:lnTo>
                    <a:lnTo>
                      <a:pt x="261" y="10"/>
                    </a:lnTo>
                    <a:lnTo>
                      <a:pt x="263" y="14"/>
                    </a:lnTo>
                    <a:lnTo>
                      <a:pt x="265" y="12"/>
                    </a:lnTo>
                    <a:lnTo>
                      <a:pt x="269" y="14"/>
                    </a:lnTo>
                    <a:lnTo>
                      <a:pt x="271" y="20"/>
                    </a:lnTo>
                    <a:lnTo>
                      <a:pt x="263" y="24"/>
                    </a:lnTo>
                    <a:lnTo>
                      <a:pt x="251" y="24"/>
                    </a:lnTo>
                    <a:lnTo>
                      <a:pt x="249" y="24"/>
                    </a:lnTo>
                    <a:lnTo>
                      <a:pt x="247" y="26"/>
                    </a:lnTo>
                    <a:lnTo>
                      <a:pt x="245" y="26"/>
                    </a:lnTo>
                    <a:lnTo>
                      <a:pt x="247" y="28"/>
                    </a:lnTo>
                    <a:lnTo>
                      <a:pt x="247" y="30"/>
                    </a:lnTo>
                    <a:lnTo>
                      <a:pt x="247" y="28"/>
                    </a:lnTo>
                    <a:lnTo>
                      <a:pt x="245" y="28"/>
                    </a:lnTo>
                    <a:lnTo>
                      <a:pt x="243" y="26"/>
                    </a:lnTo>
                    <a:lnTo>
                      <a:pt x="241" y="28"/>
                    </a:lnTo>
                    <a:lnTo>
                      <a:pt x="237" y="30"/>
                    </a:lnTo>
                    <a:lnTo>
                      <a:pt x="235" y="36"/>
                    </a:lnTo>
                    <a:lnTo>
                      <a:pt x="237" y="36"/>
                    </a:lnTo>
                    <a:lnTo>
                      <a:pt x="237" y="40"/>
                    </a:lnTo>
                    <a:lnTo>
                      <a:pt x="237" y="42"/>
                    </a:lnTo>
                    <a:lnTo>
                      <a:pt x="231" y="42"/>
                    </a:lnTo>
                    <a:lnTo>
                      <a:pt x="231" y="44"/>
                    </a:lnTo>
                    <a:lnTo>
                      <a:pt x="227" y="48"/>
                    </a:lnTo>
                    <a:lnTo>
                      <a:pt x="227" y="50"/>
                    </a:lnTo>
                    <a:lnTo>
                      <a:pt x="225" y="50"/>
                    </a:lnTo>
                    <a:lnTo>
                      <a:pt x="225" y="54"/>
                    </a:lnTo>
                    <a:lnTo>
                      <a:pt x="231" y="60"/>
                    </a:lnTo>
                    <a:lnTo>
                      <a:pt x="229" y="62"/>
                    </a:lnTo>
                    <a:lnTo>
                      <a:pt x="229" y="66"/>
                    </a:lnTo>
                    <a:lnTo>
                      <a:pt x="227" y="66"/>
                    </a:lnTo>
                    <a:lnTo>
                      <a:pt x="221" y="60"/>
                    </a:lnTo>
                    <a:lnTo>
                      <a:pt x="215" y="60"/>
                    </a:lnTo>
                    <a:lnTo>
                      <a:pt x="213" y="60"/>
                    </a:lnTo>
                    <a:lnTo>
                      <a:pt x="213" y="62"/>
                    </a:lnTo>
                    <a:lnTo>
                      <a:pt x="211" y="62"/>
                    </a:lnTo>
                    <a:lnTo>
                      <a:pt x="209" y="62"/>
                    </a:lnTo>
                    <a:lnTo>
                      <a:pt x="209" y="64"/>
                    </a:lnTo>
                    <a:lnTo>
                      <a:pt x="207" y="66"/>
                    </a:lnTo>
                    <a:lnTo>
                      <a:pt x="207" y="58"/>
                    </a:lnTo>
                    <a:lnTo>
                      <a:pt x="203" y="56"/>
                    </a:lnTo>
                    <a:lnTo>
                      <a:pt x="199" y="50"/>
                    </a:lnTo>
                    <a:lnTo>
                      <a:pt x="195" y="46"/>
                    </a:lnTo>
                    <a:lnTo>
                      <a:pt x="193" y="46"/>
                    </a:lnTo>
                    <a:lnTo>
                      <a:pt x="191" y="46"/>
                    </a:lnTo>
                    <a:lnTo>
                      <a:pt x="189" y="46"/>
                    </a:lnTo>
                    <a:lnTo>
                      <a:pt x="187" y="46"/>
                    </a:lnTo>
                    <a:lnTo>
                      <a:pt x="189" y="48"/>
                    </a:lnTo>
                    <a:lnTo>
                      <a:pt x="185" y="50"/>
                    </a:lnTo>
                    <a:lnTo>
                      <a:pt x="183" y="50"/>
                    </a:lnTo>
                    <a:lnTo>
                      <a:pt x="183" y="48"/>
                    </a:lnTo>
                    <a:lnTo>
                      <a:pt x="181" y="48"/>
                    </a:lnTo>
                    <a:lnTo>
                      <a:pt x="181" y="50"/>
                    </a:lnTo>
                    <a:lnTo>
                      <a:pt x="179" y="52"/>
                    </a:lnTo>
                    <a:lnTo>
                      <a:pt x="179" y="50"/>
                    </a:lnTo>
                    <a:lnTo>
                      <a:pt x="177" y="48"/>
                    </a:lnTo>
                    <a:lnTo>
                      <a:pt x="177" y="50"/>
                    </a:lnTo>
                    <a:lnTo>
                      <a:pt x="179" y="50"/>
                    </a:lnTo>
                    <a:lnTo>
                      <a:pt x="179" y="52"/>
                    </a:lnTo>
                    <a:lnTo>
                      <a:pt x="177" y="56"/>
                    </a:lnTo>
                    <a:lnTo>
                      <a:pt x="173" y="58"/>
                    </a:lnTo>
                    <a:lnTo>
                      <a:pt x="173" y="56"/>
                    </a:lnTo>
                    <a:lnTo>
                      <a:pt x="167" y="58"/>
                    </a:lnTo>
                    <a:lnTo>
                      <a:pt x="167" y="60"/>
                    </a:lnTo>
                    <a:lnTo>
                      <a:pt x="167" y="64"/>
                    </a:lnTo>
                    <a:lnTo>
                      <a:pt x="163" y="62"/>
                    </a:lnTo>
                    <a:lnTo>
                      <a:pt x="163" y="64"/>
                    </a:lnTo>
                    <a:lnTo>
                      <a:pt x="163" y="66"/>
                    </a:lnTo>
                    <a:lnTo>
                      <a:pt x="163" y="68"/>
                    </a:lnTo>
                    <a:lnTo>
                      <a:pt x="163" y="70"/>
                    </a:lnTo>
                    <a:lnTo>
                      <a:pt x="161" y="68"/>
                    </a:lnTo>
                    <a:lnTo>
                      <a:pt x="159" y="68"/>
                    </a:lnTo>
                    <a:lnTo>
                      <a:pt x="157" y="70"/>
                    </a:lnTo>
                    <a:lnTo>
                      <a:pt x="159" y="74"/>
                    </a:lnTo>
                    <a:lnTo>
                      <a:pt x="157" y="76"/>
                    </a:lnTo>
                    <a:lnTo>
                      <a:pt x="155" y="78"/>
                    </a:lnTo>
                    <a:lnTo>
                      <a:pt x="155" y="82"/>
                    </a:lnTo>
                    <a:lnTo>
                      <a:pt x="157" y="82"/>
                    </a:lnTo>
                    <a:lnTo>
                      <a:pt x="155" y="84"/>
                    </a:lnTo>
                    <a:lnTo>
                      <a:pt x="151" y="84"/>
                    </a:lnTo>
                    <a:lnTo>
                      <a:pt x="149" y="80"/>
                    </a:lnTo>
                    <a:lnTo>
                      <a:pt x="148" y="80"/>
                    </a:lnTo>
                    <a:lnTo>
                      <a:pt x="144" y="78"/>
                    </a:lnTo>
                    <a:lnTo>
                      <a:pt x="144" y="80"/>
                    </a:lnTo>
                    <a:lnTo>
                      <a:pt x="144" y="84"/>
                    </a:lnTo>
                    <a:lnTo>
                      <a:pt x="144" y="86"/>
                    </a:lnTo>
                    <a:lnTo>
                      <a:pt x="146" y="90"/>
                    </a:lnTo>
                    <a:lnTo>
                      <a:pt x="148" y="92"/>
                    </a:lnTo>
                    <a:lnTo>
                      <a:pt x="146" y="92"/>
                    </a:lnTo>
                    <a:lnTo>
                      <a:pt x="144" y="92"/>
                    </a:lnTo>
                    <a:lnTo>
                      <a:pt x="144" y="96"/>
                    </a:lnTo>
                    <a:lnTo>
                      <a:pt x="144" y="100"/>
                    </a:lnTo>
                    <a:lnTo>
                      <a:pt x="142" y="98"/>
                    </a:lnTo>
                    <a:lnTo>
                      <a:pt x="134" y="82"/>
                    </a:lnTo>
                    <a:lnTo>
                      <a:pt x="134" y="84"/>
                    </a:lnTo>
                    <a:lnTo>
                      <a:pt x="132" y="86"/>
                    </a:lnTo>
                    <a:lnTo>
                      <a:pt x="134" y="88"/>
                    </a:lnTo>
                    <a:lnTo>
                      <a:pt x="132" y="88"/>
                    </a:lnTo>
                    <a:lnTo>
                      <a:pt x="130" y="90"/>
                    </a:lnTo>
                    <a:lnTo>
                      <a:pt x="130" y="92"/>
                    </a:lnTo>
                    <a:lnTo>
                      <a:pt x="128" y="90"/>
                    </a:lnTo>
                    <a:lnTo>
                      <a:pt x="126" y="92"/>
                    </a:lnTo>
                    <a:lnTo>
                      <a:pt x="124" y="94"/>
                    </a:lnTo>
                    <a:lnTo>
                      <a:pt x="124" y="98"/>
                    </a:lnTo>
                    <a:lnTo>
                      <a:pt x="126" y="106"/>
                    </a:lnTo>
                    <a:lnTo>
                      <a:pt x="128" y="106"/>
                    </a:lnTo>
                    <a:lnTo>
                      <a:pt x="120" y="114"/>
                    </a:lnTo>
                    <a:lnTo>
                      <a:pt x="116" y="118"/>
                    </a:lnTo>
                    <a:lnTo>
                      <a:pt x="116" y="122"/>
                    </a:lnTo>
                    <a:lnTo>
                      <a:pt x="108" y="130"/>
                    </a:lnTo>
                    <a:lnTo>
                      <a:pt x="88" y="136"/>
                    </a:lnTo>
                    <a:lnTo>
                      <a:pt x="84" y="134"/>
                    </a:lnTo>
                    <a:lnTo>
                      <a:pt x="82" y="134"/>
                    </a:lnTo>
                    <a:lnTo>
                      <a:pt x="76" y="140"/>
                    </a:lnTo>
                    <a:lnTo>
                      <a:pt x="68" y="140"/>
                    </a:lnTo>
                    <a:lnTo>
                      <a:pt x="62" y="144"/>
                    </a:lnTo>
                    <a:lnTo>
                      <a:pt x="58" y="146"/>
                    </a:lnTo>
                    <a:lnTo>
                      <a:pt x="50" y="144"/>
                    </a:lnTo>
                    <a:lnTo>
                      <a:pt x="48" y="144"/>
                    </a:lnTo>
                    <a:lnTo>
                      <a:pt x="36" y="150"/>
                    </a:lnTo>
                    <a:lnTo>
                      <a:pt x="34" y="154"/>
                    </a:lnTo>
                    <a:lnTo>
                      <a:pt x="32" y="154"/>
                    </a:lnTo>
                    <a:lnTo>
                      <a:pt x="32" y="156"/>
                    </a:lnTo>
                    <a:lnTo>
                      <a:pt x="30" y="158"/>
                    </a:lnTo>
                    <a:lnTo>
                      <a:pt x="24" y="160"/>
                    </a:lnTo>
                    <a:lnTo>
                      <a:pt x="24" y="162"/>
                    </a:lnTo>
                    <a:lnTo>
                      <a:pt x="18" y="164"/>
                    </a:lnTo>
                    <a:lnTo>
                      <a:pt x="14" y="172"/>
                    </a:lnTo>
                    <a:lnTo>
                      <a:pt x="12" y="174"/>
                    </a:lnTo>
                    <a:lnTo>
                      <a:pt x="10" y="172"/>
                    </a:lnTo>
                    <a:lnTo>
                      <a:pt x="12" y="170"/>
                    </a:lnTo>
                    <a:lnTo>
                      <a:pt x="10" y="168"/>
                    </a:lnTo>
                    <a:lnTo>
                      <a:pt x="12" y="166"/>
                    </a:lnTo>
                    <a:lnTo>
                      <a:pt x="12" y="162"/>
                    </a:lnTo>
                    <a:lnTo>
                      <a:pt x="10" y="164"/>
                    </a:lnTo>
                    <a:lnTo>
                      <a:pt x="8" y="164"/>
                    </a:lnTo>
                    <a:lnTo>
                      <a:pt x="4" y="176"/>
                    </a:lnTo>
                    <a:lnTo>
                      <a:pt x="6" y="178"/>
                    </a:lnTo>
                    <a:lnTo>
                      <a:pt x="6" y="188"/>
                    </a:lnTo>
                    <a:lnTo>
                      <a:pt x="2" y="192"/>
                    </a:lnTo>
                    <a:lnTo>
                      <a:pt x="2" y="194"/>
                    </a:lnTo>
                    <a:lnTo>
                      <a:pt x="2" y="202"/>
                    </a:lnTo>
                    <a:lnTo>
                      <a:pt x="8" y="215"/>
                    </a:lnTo>
                    <a:lnTo>
                      <a:pt x="8" y="217"/>
                    </a:lnTo>
                    <a:lnTo>
                      <a:pt x="10" y="219"/>
                    </a:lnTo>
                    <a:lnTo>
                      <a:pt x="12" y="221"/>
                    </a:lnTo>
                    <a:lnTo>
                      <a:pt x="12" y="227"/>
                    </a:lnTo>
                    <a:lnTo>
                      <a:pt x="12" y="229"/>
                    </a:lnTo>
                    <a:lnTo>
                      <a:pt x="10" y="231"/>
                    </a:lnTo>
                    <a:lnTo>
                      <a:pt x="8" y="231"/>
                    </a:lnTo>
                    <a:lnTo>
                      <a:pt x="8" y="227"/>
                    </a:lnTo>
                    <a:lnTo>
                      <a:pt x="6" y="229"/>
                    </a:lnTo>
                    <a:lnTo>
                      <a:pt x="4" y="219"/>
                    </a:lnTo>
                    <a:lnTo>
                      <a:pt x="2" y="219"/>
                    </a:lnTo>
                    <a:lnTo>
                      <a:pt x="2" y="221"/>
                    </a:lnTo>
                    <a:lnTo>
                      <a:pt x="6" y="229"/>
                    </a:lnTo>
                    <a:lnTo>
                      <a:pt x="8" y="231"/>
                    </a:lnTo>
                    <a:lnTo>
                      <a:pt x="8" y="233"/>
                    </a:lnTo>
                    <a:lnTo>
                      <a:pt x="6" y="235"/>
                    </a:lnTo>
                    <a:lnTo>
                      <a:pt x="4" y="235"/>
                    </a:lnTo>
                    <a:lnTo>
                      <a:pt x="4" y="233"/>
                    </a:lnTo>
                    <a:lnTo>
                      <a:pt x="2" y="231"/>
                    </a:lnTo>
                    <a:lnTo>
                      <a:pt x="2" y="229"/>
                    </a:lnTo>
                    <a:lnTo>
                      <a:pt x="0" y="229"/>
                    </a:lnTo>
                    <a:lnTo>
                      <a:pt x="0" y="227"/>
                    </a:lnTo>
                    <a:lnTo>
                      <a:pt x="0" y="229"/>
                    </a:lnTo>
                    <a:lnTo>
                      <a:pt x="0" y="231"/>
                    </a:lnTo>
                    <a:lnTo>
                      <a:pt x="2" y="233"/>
                    </a:lnTo>
                    <a:lnTo>
                      <a:pt x="2" y="235"/>
                    </a:lnTo>
                    <a:lnTo>
                      <a:pt x="6" y="239"/>
                    </a:lnTo>
                    <a:lnTo>
                      <a:pt x="10" y="241"/>
                    </a:lnTo>
                    <a:lnTo>
                      <a:pt x="12" y="251"/>
                    </a:lnTo>
                    <a:lnTo>
                      <a:pt x="12" y="257"/>
                    </a:lnTo>
                    <a:lnTo>
                      <a:pt x="18" y="265"/>
                    </a:lnTo>
                    <a:lnTo>
                      <a:pt x="20" y="269"/>
                    </a:lnTo>
                    <a:lnTo>
                      <a:pt x="24" y="279"/>
                    </a:lnTo>
                    <a:lnTo>
                      <a:pt x="26" y="299"/>
                    </a:lnTo>
                    <a:lnTo>
                      <a:pt x="30" y="303"/>
                    </a:lnTo>
                    <a:lnTo>
                      <a:pt x="36" y="319"/>
                    </a:lnTo>
                    <a:lnTo>
                      <a:pt x="36" y="329"/>
                    </a:lnTo>
                    <a:lnTo>
                      <a:pt x="34" y="331"/>
                    </a:lnTo>
                    <a:lnTo>
                      <a:pt x="34" y="335"/>
                    </a:lnTo>
                    <a:lnTo>
                      <a:pt x="36" y="337"/>
                    </a:lnTo>
                    <a:lnTo>
                      <a:pt x="36" y="339"/>
                    </a:lnTo>
                    <a:lnTo>
                      <a:pt x="32" y="347"/>
                    </a:lnTo>
                    <a:lnTo>
                      <a:pt x="28" y="347"/>
                    </a:lnTo>
                    <a:lnTo>
                      <a:pt x="26" y="347"/>
                    </a:lnTo>
                    <a:lnTo>
                      <a:pt x="26" y="359"/>
                    </a:lnTo>
                    <a:lnTo>
                      <a:pt x="32" y="359"/>
                    </a:lnTo>
                    <a:lnTo>
                      <a:pt x="40" y="369"/>
                    </a:lnTo>
                    <a:lnTo>
                      <a:pt x="44" y="369"/>
                    </a:lnTo>
                    <a:lnTo>
                      <a:pt x="46" y="369"/>
                    </a:lnTo>
                    <a:lnTo>
                      <a:pt x="48" y="371"/>
                    </a:lnTo>
                    <a:lnTo>
                      <a:pt x="60" y="371"/>
                    </a:lnTo>
                    <a:lnTo>
                      <a:pt x="62" y="373"/>
                    </a:lnTo>
                    <a:lnTo>
                      <a:pt x="64" y="373"/>
                    </a:lnTo>
                    <a:lnTo>
                      <a:pt x="66" y="373"/>
                    </a:lnTo>
                    <a:lnTo>
                      <a:pt x="66" y="371"/>
                    </a:lnTo>
                    <a:lnTo>
                      <a:pt x="68" y="371"/>
                    </a:lnTo>
                    <a:lnTo>
                      <a:pt x="70" y="371"/>
                    </a:lnTo>
                    <a:lnTo>
                      <a:pt x="72" y="369"/>
                    </a:lnTo>
                    <a:lnTo>
                      <a:pt x="74" y="367"/>
                    </a:lnTo>
                    <a:lnTo>
                      <a:pt x="80" y="363"/>
                    </a:lnTo>
                    <a:lnTo>
                      <a:pt x="86" y="361"/>
                    </a:lnTo>
                    <a:lnTo>
                      <a:pt x="88" y="359"/>
                    </a:lnTo>
                    <a:lnTo>
                      <a:pt x="90" y="359"/>
                    </a:lnTo>
                    <a:lnTo>
                      <a:pt x="88" y="357"/>
                    </a:lnTo>
                    <a:lnTo>
                      <a:pt x="90" y="357"/>
                    </a:lnTo>
                    <a:lnTo>
                      <a:pt x="92" y="353"/>
                    </a:lnTo>
                    <a:lnTo>
                      <a:pt x="96" y="353"/>
                    </a:lnTo>
                    <a:lnTo>
                      <a:pt x="106" y="353"/>
                    </a:lnTo>
                    <a:lnTo>
                      <a:pt x="110" y="351"/>
                    </a:lnTo>
                    <a:lnTo>
                      <a:pt x="118" y="353"/>
                    </a:lnTo>
                    <a:lnTo>
                      <a:pt x="124" y="351"/>
                    </a:lnTo>
                    <a:lnTo>
                      <a:pt x="126" y="353"/>
                    </a:lnTo>
                    <a:lnTo>
                      <a:pt x="138" y="351"/>
                    </a:lnTo>
                    <a:lnTo>
                      <a:pt x="140" y="353"/>
                    </a:lnTo>
                    <a:lnTo>
                      <a:pt x="142" y="353"/>
                    </a:lnTo>
                    <a:lnTo>
                      <a:pt x="146" y="351"/>
                    </a:lnTo>
                    <a:lnTo>
                      <a:pt x="151" y="337"/>
                    </a:lnTo>
                    <a:lnTo>
                      <a:pt x="155" y="337"/>
                    </a:lnTo>
                    <a:lnTo>
                      <a:pt x="159" y="335"/>
                    </a:lnTo>
                    <a:lnTo>
                      <a:pt x="161" y="335"/>
                    </a:lnTo>
                    <a:lnTo>
                      <a:pt x="163" y="333"/>
                    </a:lnTo>
                    <a:lnTo>
                      <a:pt x="167" y="331"/>
                    </a:lnTo>
                    <a:lnTo>
                      <a:pt x="177" y="325"/>
                    </a:lnTo>
                    <a:lnTo>
                      <a:pt x="179" y="325"/>
                    </a:lnTo>
                    <a:lnTo>
                      <a:pt x="193" y="325"/>
                    </a:lnTo>
                    <a:lnTo>
                      <a:pt x="209" y="323"/>
                    </a:lnTo>
                    <a:lnTo>
                      <a:pt x="223" y="315"/>
                    </a:lnTo>
                    <a:lnTo>
                      <a:pt x="253" y="313"/>
                    </a:lnTo>
                    <a:lnTo>
                      <a:pt x="259" y="315"/>
                    </a:lnTo>
                    <a:lnTo>
                      <a:pt x="265" y="321"/>
                    </a:lnTo>
                    <a:lnTo>
                      <a:pt x="267" y="321"/>
                    </a:lnTo>
                    <a:lnTo>
                      <a:pt x="271" y="321"/>
                    </a:lnTo>
                    <a:lnTo>
                      <a:pt x="279" y="325"/>
                    </a:lnTo>
                    <a:lnTo>
                      <a:pt x="283" y="325"/>
                    </a:lnTo>
                    <a:lnTo>
                      <a:pt x="281" y="323"/>
                    </a:lnTo>
                    <a:lnTo>
                      <a:pt x="283" y="323"/>
                    </a:lnTo>
                    <a:lnTo>
                      <a:pt x="289" y="329"/>
                    </a:lnTo>
                    <a:lnTo>
                      <a:pt x="295" y="331"/>
                    </a:lnTo>
                    <a:lnTo>
                      <a:pt x="293" y="335"/>
                    </a:lnTo>
                    <a:lnTo>
                      <a:pt x="293" y="333"/>
                    </a:lnTo>
                    <a:lnTo>
                      <a:pt x="293" y="337"/>
                    </a:lnTo>
                    <a:lnTo>
                      <a:pt x="295" y="339"/>
                    </a:lnTo>
                    <a:lnTo>
                      <a:pt x="299" y="341"/>
                    </a:lnTo>
                    <a:lnTo>
                      <a:pt x="301" y="341"/>
                    </a:lnTo>
                    <a:lnTo>
                      <a:pt x="303" y="345"/>
                    </a:lnTo>
                    <a:lnTo>
                      <a:pt x="303" y="349"/>
                    </a:lnTo>
                    <a:lnTo>
                      <a:pt x="307" y="351"/>
                    </a:lnTo>
                    <a:lnTo>
                      <a:pt x="309" y="355"/>
                    </a:lnTo>
                    <a:lnTo>
                      <a:pt x="309" y="357"/>
                    </a:lnTo>
                    <a:lnTo>
                      <a:pt x="311" y="359"/>
                    </a:lnTo>
                    <a:lnTo>
                      <a:pt x="311" y="363"/>
                    </a:lnTo>
                    <a:lnTo>
                      <a:pt x="311" y="365"/>
                    </a:lnTo>
                    <a:lnTo>
                      <a:pt x="307" y="363"/>
                    </a:lnTo>
                    <a:lnTo>
                      <a:pt x="307" y="365"/>
                    </a:lnTo>
                    <a:lnTo>
                      <a:pt x="309" y="365"/>
                    </a:lnTo>
                    <a:lnTo>
                      <a:pt x="311" y="367"/>
                    </a:lnTo>
                    <a:lnTo>
                      <a:pt x="313" y="369"/>
                    </a:lnTo>
                    <a:lnTo>
                      <a:pt x="315" y="371"/>
                    </a:lnTo>
                    <a:lnTo>
                      <a:pt x="317" y="371"/>
                    </a:lnTo>
                    <a:lnTo>
                      <a:pt x="319" y="373"/>
                    </a:lnTo>
                    <a:lnTo>
                      <a:pt x="319" y="367"/>
                    </a:lnTo>
                    <a:lnTo>
                      <a:pt x="317" y="367"/>
                    </a:lnTo>
                    <a:lnTo>
                      <a:pt x="317" y="365"/>
                    </a:lnTo>
                    <a:lnTo>
                      <a:pt x="323" y="359"/>
                    </a:lnTo>
                    <a:lnTo>
                      <a:pt x="325" y="355"/>
                    </a:lnTo>
                    <a:lnTo>
                      <a:pt x="327" y="355"/>
                    </a:lnTo>
                    <a:lnTo>
                      <a:pt x="327" y="353"/>
                    </a:lnTo>
                    <a:lnTo>
                      <a:pt x="331" y="351"/>
                    </a:lnTo>
                    <a:lnTo>
                      <a:pt x="333" y="349"/>
                    </a:lnTo>
                    <a:lnTo>
                      <a:pt x="335" y="351"/>
                    </a:lnTo>
                    <a:lnTo>
                      <a:pt x="337" y="347"/>
                    </a:lnTo>
                    <a:lnTo>
                      <a:pt x="341" y="337"/>
                    </a:lnTo>
                    <a:lnTo>
                      <a:pt x="343" y="337"/>
                    </a:lnTo>
                    <a:lnTo>
                      <a:pt x="343" y="331"/>
                    </a:lnTo>
                    <a:lnTo>
                      <a:pt x="343" y="329"/>
                    </a:lnTo>
                    <a:lnTo>
                      <a:pt x="345" y="331"/>
                    </a:lnTo>
                    <a:lnTo>
                      <a:pt x="345" y="333"/>
                    </a:lnTo>
                    <a:lnTo>
                      <a:pt x="345" y="335"/>
                    </a:lnTo>
                    <a:lnTo>
                      <a:pt x="345" y="337"/>
                    </a:lnTo>
                    <a:lnTo>
                      <a:pt x="347" y="341"/>
                    </a:lnTo>
                    <a:lnTo>
                      <a:pt x="345" y="341"/>
                    </a:lnTo>
                    <a:lnTo>
                      <a:pt x="345" y="347"/>
                    </a:lnTo>
                    <a:lnTo>
                      <a:pt x="345" y="349"/>
                    </a:lnTo>
                    <a:lnTo>
                      <a:pt x="343" y="351"/>
                    </a:lnTo>
                    <a:lnTo>
                      <a:pt x="339" y="357"/>
                    </a:lnTo>
                    <a:lnTo>
                      <a:pt x="339" y="363"/>
                    </a:lnTo>
                    <a:lnTo>
                      <a:pt x="339" y="369"/>
                    </a:lnTo>
                    <a:lnTo>
                      <a:pt x="335" y="371"/>
                    </a:lnTo>
                    <a:lnTo>
                      <a:pt x="333" y="371"/>
                    </a:lnTo>
                    <a:lnTo>
                      <a:pt x="331" y="375"/>
                    </a:lnTo>
                    <a:lnTo>
                      <a:pt x="333" y="377"/>
                    </a:lnTo>
                    <a:lnTo>
                      <a:pt x="335" y="375"/>
                    </a:lnTo>
                    <a:lnTo>
                      <a:pt x="339" y="375"/>
                    </a:lnTo>
                    <a:lnTo>
                      <a:pt x="341" y="373"/>
                    </a:lnTo>
                    <a:lnTo>
                      <a:pt x="343" y="375"/>
                    </a:lnTo>
                    <a:lnTo>
                      <a:pt x="343" y="373"/>
                    </a:lnTo>
                    <a:lnTo>
                      <a:pt x="345" y="365"/>
                    </a:lnTo>
                    <a:lnTo>
                      <a:pt x="349" y="359"/>
                    </a:lnTo>
                    <a:lnTo>
                      <a:pt x="351" y="359"/>
                    </a:lnTo>
                    <a:lnTo>
                      <a:pt x="353" y="363"/>
                    </a:lnTo>
                    <a:lnTo>
                      <a:pt x="353" y="367"/>
                    </a:lnTo>
                    <a:lnTo>
                      <a:pt x="355" y="371"/>
                    </a:lnTo>
                    <a:lnTo>
                      <a:pt x="353" y="375"/>
                    </a:lnTo>
                    <a:lnTo>
                      <a:pt x="349" y="383"/>
                    </a:lnTo>
                    <a:lnTo>
                      <a:pt x="351" y="383"/>
                    </a:lnTo>
                    <a:lnTo>
                      <a:pt x="353" y="383"/>
                    </a:lnTo>
                    <a:lnTo>
                      <a:pt x="361" y="379"/>
                    </a:lnTo>
                    <a:lnTo>
                      <a:pt x="365" y="379"/>
                    </a:lnTo>
                    <a:lnTo>
                      <a:pt x="365" y="383"/>
                    </a:lnTo>
                    <a:lnTo>
                      <a:pt x="371" y="391"/>
                    </a:lnTo>
                    <a:lnTo>
                      <a:pt x="372" y="399"/>
                    </a:lnTo>
                    <a:lnTo>
                      <a:pt x="372" y="403"/>
                    </a:lnTo>
                    <a:lnTo>
                      <a:pt x="371" y="405"/>
                    </a:lnTo>
                    <a:lnTo>
                      <a:pt x="371" y="407"/>
                    </a:lnTo>
                    <a:lnTo>
                      <a:pt x="374" y="415"/>
                    </a:lnTo>
                    <a:lnTo>
                      <a:pt x="376" y="415"/>
                    </a:lnTo>
                    <a:lnTo>
                      <a:pt x="378" y="419"/>
                    </a:lnTo>
                    <a:lnTo>
                      <a:pt x="380" y="423"/>
                    </a:lnTo>
                    <a:lnTo>
                      <a:pt x="384" y="425"/>
                    </a:lnTo>
                    <a:lnTo>
                      <a:pt x="388" y="425"/>
                    </a:lnTo>
                    <a:lnTo>
                      <a:pt x="394" y="427"/>
                    </a:lnTo>
                    <a:lnTo>
                      <a:pt x="396" y="431"/>
                    </a:lnTo>
                    <a:lnTo>
                      <a:pt x="398" y="429"/>
                    </a:lnTo>
                    <a:lnTo>
                      <a:pt x="400" y="429"/>
                    </a:lnTo>
                    <a:lnTo>
                      <a:pt x="420" y="436"/>
                    </a:lnTo>
                    <a:lnTo>
                      <a:pt x="422" y="438"/>
                    </a:lnTo>
                    <a:lnTo>
                      <a:pt x="430" y="435"/>
                    </a:lnTo>
                    <a:lnTo>
                      <a:pt x="432" y="431"/>
                    </a:lnTo>
                    <a:lnTo>
                      <a:pt x="438" y="429"/>
                    </a:lnTo>
                    <a:lnTo>
                      <a:pt x="440" y="427"/>
                    </a:lnTo>
                    <a:lnTo>
                      <a:pt x="436" y="425"/>
                    </a:lnTo>
                    <a:lnTo>
                      <a:pt x="438" y="425"/>
                    </a:lnTo>
                    <a:lnTo>
                      <a:pt x="442" y="421"/>
                    </a:lnTo>
                    <a:lnTo>
                      <a:pt x="446" y="423"/>
                    </a:lnTo>
                    <a:lnTo>
                      <a:pt x="446" y="427"/>
                    </a:lnTo>
                    <a:lnTo>
                      <a:pt x="444" y="429"/>
                    </a:lnTo>
                    <a:lnTo>
                      <a:pt x="442" y="429"/>
                    </a:lnTo>
                    <a:lnTo>
                      <a:pt x="442" y="431"/>
                    </a:lnTo>
                    <a:lnTo>
                      <a:pt x="446" y="431"/>
                    </a:lnTo>
                    <a:lnTo>
                      <a:pt x="448" y="431"/>
                    </a:lnTo>
                    <a:lnTo>
                      <a:pt x="450" y="427"/>
                    </a:lnTo>
                    <a:lnTo>
                      <a:pt x="452" y="429"/>
                    </a:lnTo>
                    <a:lnTo>
                      <a:pt x="452" y="433"/>
                    </a:lnTo>
                    <a:lnTo>
                      <a:pt x="454" y="436"/>
                    </a:lnTo>
                    <a:lnTo>
                      <a:pt x="456" y="436"/>
                    </a:lnTo>
                    <a:lnTo>
                      <a:pt x="458" y="438"/>
                    </a:lnTo>
                    <a:lnTo>
                      <a:pt x="460" y="438"/>
                    </a:lnTo>
                    <a:lnTo>
                      <a:pt x="462" y="438"/>
                    </a:lnTo>
                    <a:lnTo>
                      <a:pt x="464" y="444"/>
                    </a:lnTo>
                    <a:lnTo>
                      <a:pt x="466" y="442"/>
                    </a:lnTo>
                    <a:lnTo>
                      <a:pt x="468" y="436"/>
                    </a:lnTo>
                    <a:lnTo>
                      <a:pt x="466" y="436"/>
                    </a:lnTo>
                    <a:lnTo>
                      <a:pt x="464" y="438"/>
                    </a:lnTo>
                    <a:lnTo>
                      <a:pt x="464" y="440"/>
                    </a:lnTo>
                    <a:lnTo>
                      <a:pt x="462" y="438"/>
                    </a:lnTo>
                    <a:lnTo>
                      <a:pt x="462" y="436"/>
                    </a:lnTo>
                    <a:lnTo>
                      <a:pt x="464" y="436"/>
                    </a:lnTo>
                    <a:lnTo>
                      <a:pt x="466" y="436"/>
                    </a:lnTo>
                    <a:lnTo>
                      <a:pt x="470" y="435"/>
                    </a:lnTo>
                    <a:lnTo>
                      <a:pt x="470" y="436"/>
                    </a:lnTo>
                    <a:lnTo>
                      <a:pt x="472" y="435"/>
                    </a:lnTo>
                    <a:lnTo>
                      <a:pt x="474" y="433"/>
                    </a:lnTo>
                    <a:lnTo>
                      <a:pt x="476" y="431"/>
                    </a:lnTo>
                    <a:lnTo>
                      <a:pt x="478" y="429"/>
                    </a:lnTo>
                    <a:lnTo>
                      <a:pt x="492" y="421"/>
                    </a:lnTo>
                    <a:lnTo>
                      <a:pt x="510" y="419"/>
                    </a:lnTo>
                    <a:lnTo>
                      <a:pt x="512" y="415"/>
                    </a:lnTo>
                    <a:lnTo>
                      <a:pt x="514" y="417"/>
                    </a:lnTo>
                    <a:lnTo>
                      <a:pt x="516" y="413"/>
                    </a:lnTo>
                    <a:lnTo>
                      <a:pt x="514" y="407"/>
                    </a:lnTo>
                    <a:lnTo>
                      <a:pt x="518" y="395"/>
                    </a:lnTo>
                    <a:lnTo>
                      <a:pt x="516" y="393"/>
                    </a:lnTo>
                    <a:lnTo>
                      <a:pt x="518" y="383"/>
                    </a:lnTo>
                    <a:lnTo>
                      <a:pt x="520" y="383"/>
                    </a:lnTo>
                    <a:lnTo>
                      <a:pt x="520" y="381"/>
                    </a:lnTo>
                    <a:lnTo>
                      <a:pt x="522" y="379"/>
                    </a:lnTo>
                    <a:lnTo>
                      <a:pt x="524" y="373"/>
                    </a:lnTo>
                    <a:lnTo>
                      <a:pt x="526" y="375"/>
                    </a:lnTo>
                    <a:lnTo>
                      <a:pt x="530" y="361"/>
                    </a:lnTo>
                    <a:lnTo>
                      <a:pt x="532" y="359"/>
                    </a:lnTo>
                    <a:lnTo>
                      <a:pt x="532" y="357"/>
                    </a:lnTo>
                    <a:lnTo>
                      <a:pt x="532" y="355"/>
                    </a:lnTo>
                    <a:lnTo>
                      <a:pt x="534" y="353"/>
                    </a:lnTo>
                    <a:lnTo>
                      <a:pt x="534" y="349"/>
                    </a:lnTo>
                    <a:lnTo>
                      <a:pt x="532" y="349"/>
                    </a:lnTo>
                    <a:lnTo>
                      <a:pt x="532" y="347"/>
                    </a:lnTo>
                    <a:lnTo>
                      <a:pt x="534" y="347"/>
                    </a:lnTo>
                    <a:lnTo>
                      <a:pt x="540" y="337"/>
                    </a:lnTo>
                    <a:lnTo>
                      <a:pt x="546" y="335"/>
                    </a:lnTo>
                    <a:lnTo>
                      <a:pt x="544" y="333"/>
                    </a:lnTo>
                    <a:lnTo>
                      <a:pt x="546" y="333"/>
                    </a:lnTo>
                    <a:lnTo>
                      <a:pt x="550" y="329"/>
                    </a:lnTo>
                    <a:lnTo>
                      <a:pt x="550" y="327"/>
                    </a:lnTo>
                    <a:lnTo>
                      <a:pt x="550" y="325"/>
                    </a:lnTo>
                    <a:lnTo>
                      <a:pt x="550" y="323"/>
                    </a:lnTo>
                    <a:lnTo>
                      <a:pt x="556" y="311"/>
                    </a:lnTo>
                    <a:lnTo>
                      <a:pt x="556" y="309"/>
                    </a:lnTo>
                    <a:lnTo>
                      <a:pt x="558" y="307"/>
                    </a:lnTo>
                    <a:lnTo>
                      <a:pt x="558" y="297"/>
                    </a:lnTo>
                    <a:lnTo>
                      <a:pt x="560" y="293"/>
                    </a:lnTo>
                    <a:lnTo>
                      <a:pt x="564" y="261"/>
                    </a:lnTo>
                    <a:lnTo>
                      <a:pt x="560" y="247"/>
                    </a:lnTo>
                    <a:lnTo>
                      <a:pt x="558" y="247"/>
                    </a:lnTo>
                    <a:close/>
                  </a:path>
                </a:pathLst>
              </a:custGeom>
              <a:solidFill>
                <a:srgbClr val="0071B4">
                  <a:alpha val="34901"/>
                </a:srgbClr>
              </a:solidFill>
              <a:ln w="9525">
                <a:noFill/>
                <a:round/>
                <a:headEnd/>
                <a:tailEnd/>
              </a:ln>
            </p:spPr>
            <p:txBody>
              <a:bodyPr/>
              <a:lstStyle/>
              <a:p>
                <a:endParaRPr lang="en-US"/>
              </a:p>
            </p:txBody>
          </p:sp>
          <p:sp>
            <p:nvSpPr>
              <p:cNvPr id="13855" name="Freeform 309"/>
              <p:cNvSpPr>
                <a:spLocks/>
              </p:cNvSpPr>
              <p:nvPr/>
            </p:nvSpPr>
            <p:spPr bwMode="auto">
              <a:xfrm>
                <a:off x="4738" y="3655"/>
                <a:ext cx="22" cy="10"/>
              </a:xfrm>
              <a:custGeom>
                <a:avLst/>
                <a:gdLst>
                  <a:gd name="T0" fmla="*/ 14 w 22"/>
                  <a:gd name="T1" fmla="*/ 4 h 10"/>
                  <a:gd name="T2" fmla="*/ 14 w 22"/>
                  <a:gd name="T3" fmla="*/ 2 h 10"/>
                  <a:gd name="T4" fmla="*/ 10 w 22"/>
                  <a:gd name="T5" fmla="*/ 0 h 10"/>
                  <a:gd name="T6" fmla="*/ 0 w 22"/>
                  <a:gd name="T7" fmla="*/ 4 h 10"/>
                  <a:gd name="T8" fmla="*/ 0 w 22"/>
                  <a:gd name="T9" fmla="*/ 4 h 10"/>
                  <a:gd name="T10" fmla="*/ 0 w 22"/>
                  <a:gd name="T11" fmla="*/ 6 h 10"/>
                  <a:gd name="T12" fmla="*/ 2 w 22"/>
                  <a:gd name="T13" fmla="*/ 8 h 10"/>
                  <a:gd name="T14" fmla="*/ 10 w 22"/>
                  <a:gd name="T15" fmla="*/ 8 h 10"/>
                  <a:gd name="T16" fmla="*/ 12 w 22"/>
                  <a:gd name="T17" fmla="*/ 10 h 10"/>
                  <a:gd name="T18" fmla="*/ 14 w 22"/>
                  <a:gd name="T19" fmla="*/ 8 h 10"/>
                  <a:gd name="T20" fmla="*/ 16 w 22"/>
                  <a:gd name="T21" fmla="*/ 6 h 10"/>
                  <a:gd name="T22" fmla="*/ 22 w 22"/>
                  <a:gd name="T23" fmla="*/ 6 h 10"/>
                  <a:gd name="T24" fmla="*/ 20 w 22"/>
                  <a:gd name="T25" fmla="*/ 4 h 10"/>
                  <a:gd name="T26" fmla="*/ 14 w 22"/>
                  <a:gd name="T27" fmla="*/ 4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0"/>
                  <a:gd name="T44" fmla="*/ 22 w 22"/>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0">
                    <a:moveTo>
                      <a:pt x="14" y="4"/>
                    </a:moveTo>
                    <a:lnTo>
                      <a:pt x="14" y="2"/>
                    </a:lnTo>
                    <a:lnTo>
                      <a:pt x="10" y="0"/>
                    </a:lnTo>
                    <a:lnTo>
                      <a:pt x="0" y="4"/>
                    </a:lnTo>
                    <a:lnTo>
                      <a:pt x="0" y="6"/>
                    </a:lnTo>
                    <a:lnTo>
                      <a:pt x="2" y="8"/>
                    </a:lnTo>
                    <a:lnTo>
                      <a:pt x="10" y="8"/>
                    </a:lnTo>
                    <a:lnTo>
                      <a:pt x="12" y="10"/>
                    </a:lnTo>
                    <a:lnTo>
                      <a:pt x="14" y="8"/>
                    </a:lnTo>
                    <a:lnTo>
                      <a:pt x="16" y="6"/>
                    </a:lnTo>
                    <a:lnTo>
                      <a:pt x="22" y="6"/>
                    </a:lnTo>
                    <a:lnTo>
                      <a:pt x="20" y="4"/>
                    </a:lnTo>
                    <a:lnTo>
                      <a:pt x="14" y="4"/>
                    </a:lnTo>
                    <a:close/>
                  </a:path>
                </a:pathLst>
              </a:custGeom>
              <a:solidFill>
                <a:srgbClr val="0071B4">
                  <a:alpha val="34901"/>
                </a:srgbClr>
              </a:solidFill>
              <a:ln w="9525">
                <a:noFill/>
                <a:round/>
                <a:headEnd/>
                <a:tailEnd/>
              </a:ln>
            </p:spPr>
            <p:txBody>
              <a:bodyPr/>
              <a:lstStyle/>
              <a:p>
                <a:endParaRPr lang="en-US"/>
              </a:p>
            </p:txBody>
          </p:sp>
          <p:sp>
            <p:nvSpPr>
              <p:cNvPr id="13856" name="Freeform 310"/>
              <p:cNvSpPr>
                <a:spLocks/>
              </p:cNvSpPr>
              <p:nvPr/>
            </p:nvSpPr>
            <p:spPr bwMode="auto">
              <a:xfrm>
                <a:off x="4899" y="3738"/>
                <a:ext cx="6" cy="4"/>
              </a:xfrm>
              <a:custGeom>
                <a:avLst/>
                <a:gdLst>
                  <a:gd name="T0" fmla="*/ 4 w 6"/>
                  <a:gd name="T1" fmla="*/ 0 h 4"/>
                  <a:gd name="T2" fmla="*/ 0 w 6"/>
                  <a:gd name="T3" fmla="*/ 2 h 4"/>
                  <a:gd name="T4" fmla="*/ 0 w 6"/>
                  <a:gd name="T5" fmla="*/ 2 h 4"/>
                  <a:gd name="T6" fmla="*/ 4 w 6"/>
                  <a:gd name="T7" fmla="*/ 4 h 4"/>
                  <a:gd name="T8" fmla="*/ 6 w 6"/>
                  <a:gd name="T9" fmla="*/ 4 h 4"/>
                  <a:gd name="T10" fmla="*/ 6 w 6"/>
                  <a:gd name="T11" fmla="*/ 2 h 4"/>
                  <a:gd name="T12" fmla="*/ 4 w 6"/>
                  <a:gd name="T13" fmla="*/ 0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0"/>
                    </a:moveTo>
                    <a:lnTo>
                      <a:pt x="0" y="2"/>
                    </a:lnTo>
                    <a:lnTo>
                      <a:pt x="4" y="4"/>
                    </a:lnTo>
                    <a:lnTo>
                      <a:pt x="6" y="4"/>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3857" name="Freeform 311"/>
              <p:cNvSpPr>
                <a:spLocks/>
              </p:cNvSpPr>
              <p:nvPr/>
            </p:nvSpPr>
            <p:spPr bwMode="auto">
              <a:xfrm>
                <a:off x="4449" y="3241"/>
                <a:ext cx="12" cy="10"/>
              </a:xfrm>
              <a:custGeom>
                <a:avLst/>
                <a:gdLst>
                  <a:gd name="T0" fmla="*/ 2 w 12"/>
                  <a:gd name="T1" fmla="*/ 6 h 10"/>
                  <a:gd name="T2" fmla="*/ 0 w 12"/>
                  <a:gd name="T3" fmla="*/ 6 h 10"/>
                  <a:gd name="T4" fmla="*/ 0 w 12"/>
                  <a:gd name="T5" fmla="*/ 8 h 10"/>
                  <a:gd name="T6" fmla="*/ 2 w 12"/>
                  <a:gd name="T7" fmla="*/ 10 h 10"/>
                  <a:gd name="T8" fmla="*/ 8 w 12"/>
                  <a:gd name="T9" fmla="*/ 10 h 10"/>
                  <a:gd name="T10" fmla="*/ 10 w 12"/>
                  <a:gd name="T11" fmla="*/ 10 h 10"/>
                  <a:gd name="T12" fmla="*/ 10 w 12"/>
                  <a:gd name="T13" fmla="*/ 6 h 10"/>
                  <a:gd name="T14" fmla="*/ 12 w 12"/>
                  <a:gd name="T15" fmla="*/ 4 h 10"/>
                  <a:gd name="T16" fmla="*/ 12 w 12"/>
                  <a:gd name="T17" fmla="*/ 0 h 10"/>
                  <a:gd name="T18" fmla="*/ 10 w 12"/>
                  <a:gd name="T19" fmla="*/ 0 h 10"/>
                  <a:gd name="T20" fmla="*/ 6 w 12"/>
                  <a:gd name="T21" fmla="*/ 0 h 10"/>
                  <a:gd name="T22" fmla="*/ 2 w 12"/>
                  <a:gd name="T23" fmla="*/ 2 h 10"/>
                  <a:gd name="T24" fmla="*/ 2 w 12"/>
                  <a:gd name="T25" fmla="*/ 6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0"/>
                  <a:gd name="T41" fmla="*/ 12 w 12"/>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0">
                    <a:moveTo>
                      <a:pt x="2" y="6"/>
                    </a:moveTo>
                    <a:lnTo>
                      <a:pt x="0" y="6"/>
                    </a:lnTo>
                    <a:lnTo>
                      <a:pt x="0" y="8"/>
                    </a:lnTo>
                    <a:lnTo>
                      <a:pt x="2" y="10"/>
                    </a:lnTo>
                    <a:lnTo>
                      <a:pt x="8" y="10"/>
                    </a:lnTo>
                    <a:lnTo>
                      <a:pt x="10" y="10"/>
                    </a:lnTo>
                    <a:lnTo>
                      <a:pt x="10" y="6"/>
                    </a:lnTo>
                    <a:lnTo>
                      <a:pt x="12" y="4"/>
                    </a:lnTo>
                    <a:lnTo>
                      <a:pt x="12" y="0"/>
                    </a:lnTo>
                    <a:lnTo>
                      <a:pt x="10" y="0"/>
                    </a:lnTo>
                    <a:lnTo>
                      <a:pt x="6" y="0"/>
                    </a:lnTo>
                    <a:lnTo>
                      <a:pt x="2" y="2"/>
                    </a:lnTo>
                    <a:lnTo>
                      <a:pt x="2" y="6"/>
                    </a:lnTo>
                    <a:close/>
                  </a:path>
                </a:pathLst>
              </a:custGeom>
              <a:solidFill>
                <a:srgbClr val="0071B4">
                  <a:alpha val="34901"/>
                </a:srgbClr>
              </a:solidFill>
              <a:ln w="9525">
                <a:noFill/>
                <a:round/>
                <a:headEnd/>
                <a:tailEnd/>
              </a:ln>
            </p:spPr>
            <p:txBody>
              <a:bodyPr/>
              <a:lstStyle/>
              <a:p>
                <a:endParaRPr lang="en-US"/>
              </a:p>
            </p:txBody>
          </p:sp>
          <p:sp>
            <p:nvSpPr>
              <p:cNvPr id="13858" name="Freeform 312"/>
              <p:cNvSpPr>
                <a:spLocks/>
              </p:cNvSpPr>
              <p:nvPr/>
            </p:nvSpPr>
            <p:spPr bwMode="auto">
              <a:xfrm>
                <a:off x="4451" y="3171"/>
                <a:ext cx="4" cy="10"/>
              </a:xfrm>
              <a:custGeom>
                <a:avLst/>
                <a:gdLst>
                  <a:gd name="T0" fmla="*/ 4 w 4"/>
                  <a:gd name="T1" fmla="*/ 8 h 10"/>
                  <a:gd name="T2" fmla="*/ 4 w 4"/>
                  <a:gd name="T3" fmla="*/ 0 h 10"/>
                  <a:gd name="T4" fmla="*/ 2 w 4"/>
                  <a:gd name="T5" fmla="*/ 0 h 10"/>
                  <a:gd name="T6" fmla="*/ 2 w 4"/>
                  <a:gd name="T7" fmla="*/ 0 h 10"/>
                  <a:gd name="T8" fmla="*/ 2 w 4"/>
                  <a:gd name="T9" fmla="*/ 0 h 10"/>
                  <a:gd name="T10" fmla="*/ 0 w 4"/>
                  <a:gd name="T11" fmla="*/ 4 h 10"/>
                  <a:gd name="T12" fmla="*/ 2 w 4"/>
                  <a:gd name="T13" fmla="*/ 10 h 10"/>
                  <a:gd name="T14" fmla="*/ 4 w 4"/>
                  <a:gd name="T15" fmla="*/ 10 h 10"/>
                  <a:gd name="T16" fmla="*/ 4 w 4"/>
                  <a:gd name="T17" fmla="*/ 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4" y="8"/>
                    </a:moveTo>
                    <a:lnTo>
                      <a:pt x="4" y="0"/>
                    </a:lnTo>
                    <a:lnTo>
                      <a:pt x="2" y="0"/>
                    </a:lnTo>
                    <a:lnTo>
                      <a:pt x="0" y="4"/>
                    </a:lnTo>
                    <a:lnTo>
                      <a:pt x="2" y="10"/>
                    </a:lnTo>
                    <a:lnTo>
                      <a:pt x="4" y="10"/>
                    </a:lnTo>
                    <a:lnTo>
                      <a:pt x="4" y="8"/>
                    </a:lnTo>
                    <a:close/>
                  </a:path>
                </a:pathLst>
              </a:custGeom>
              <a:solidFill>
                <a:srgbClr val="0071B4">
                  <a:alpha val="34901"/>
                </a:srgbClr>
              </a:solidFill>
              <a:ln w="9525">
                <a:noFill/>
                <a:round/>
                <a:headEnd/>
                <a:tailEnd/>
              </a:ln>
            </p:spPr>
            <p:txBody>
              <a:bodyPr/>
              <a:lstStyle/>
              <a:p>
                <a:endParaRPr lang="en-US"/>
              </a:p>
            </p:txBody>
          </p:sp>
          <p:sp>
            <p:nvSpPr>
              <p:cNvPr id="13859" name="Freeform 313"/>
              <p:cNvSpPr>
                <a:spLocks/>
              </p:cNvSpPr>
              <p:nvPr/>
            </p:nvSpPr>
            <p:spPr bwMode="auto">
              <a:xfrm>
                <a:off x="4429" y="3237"/>
                <a:ext cx="16" cy="12"/>
              </a:xfrm>
              <a:custGeom>
                <a:avLst/>
                <a:gdLst>
                  <a:gd name="T0" fmla="*/ 8 w 16"/>
                  <a:gd name="T1" fmla="*/ 2 h 12"/>
                  <a:gd name="T2" fmla="*/ 8 w 16"/>
                  <a:gd name="T3" fmla="*/ 2 h 12"/>
                  <a:gd name="T4" fmla="*/ 2 w 16"/>
                  <a:gd name="T5" fmla="*/ 0 h 12"/>
                  <a:gd name="T6" fmla="*/ 0 w 16"/>
                  <a:gd name="T7" fmla="*/ 2 h 12"/>
                  <a:gd name="T8" fmla="*/ 2 w 16"/>
                  <a:gd name="T9" fmla="*/ 4 h 12"/>
                  <a:gd name="T10" fmla="*/ 2 w 16"/>
                  <a:gd name="T11" fmla="*/ 6 h 12"/>
                  <a:gd name="T12" fmla="*/ 6 w 16"/>
                  <a:gd name="T13" fmla="*/ 6 h 12"/>
                  <a:gd name="T14" fmla="*/ 8 w 16"/>
                  <a:gd name="T15" fmla="*/ 8 h 12"/>
                  <a:gd name="T16" fmla="*/ 10 w 16"/>
                  <a:gd name="T17" fmla="*/ 10 h 12"/>
                  <a:gd name="T18" fmla="*/ 10 w 16"/>
                  <a:gd name="T19" fmla="*/ 12 h 12"/>
                  <a:gd name="T20" fmla="*/ 12 w 16"/>
                  <a:gd name="T21" fmla="*/ 10 h 12"/>
                  <a:gd name="T22" fmla="*/ 16 w 16"/>
                  <a:gd name="T23" fmla="*/ 6 h 12"/>
                  <a:gd name="T24" fmla="*/ 16 w 16"/>
                  <a:gd name="T25" fmla="*/ 4 h 12"/>
                  <a:gd name="T26" fmla="*/ 16 w 16"/>
                  <a:gd name="T27" fmla="*/ 2 h 12"/>
                  <a:gd name="T28" fmla="*/ 10 w 16"/>
                  <a:gd name="T29" fmla="*/ 0 h 12"/>
                  <a:gd name="T30" fmla="*/ 8 w 16"/>
                  <a:gd name="T31" fmla="*/ 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2"/>
                  <a:gd name="T50" fmla="*/ 16 w 16"/>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2">
                    <a:moveTo>
                      <a:pt x="8" y="2"/>
                    </a:moveTo>
                    <a:lnTo>
                      <a:pt x="8" y="2"/>
                    </a:lnTo>
                    <a:lnTo>
                      <a:pt x="2" y="0"/>
                    </a:lnTo>
                    <a:lnTo>
                      <a:pt x="0" y="2"/>
                    </a:lnTo>
                    <a:lnTo>
                      <a:pt x="2" y="4"/>
                    </a:lnTo>
                    <a:lnTo>
                      <a:pt x="2" y="6"/>
                    </a:lnTo>
                    <a:lnTo>
                      <a:pt x="6" y="6"/>
                    </a:lnTo>
                    <a:lnTo>
                      <a:pt x="8" y="8"/>
                    </a:lnTo>
                    <a:lnTo>
                      <a:pt x="10" y="10"/>
                    </a:lnTo>
                    <a:lnTo>
                      <a:pt x="10" y="12"/>
                    </a:lnTo>
                    <a:lnTo>
                      <a:pt x="12" y="10"/>
                    </a:lnTo>
                    <a:lnTo>
                      <a:pt x="16" y="6"/>
                    </a:lnTo>
                    <a:lnTo>
                      <a:pt x="16" y="4"/>
                    </a:lnTo>
                    <a:lnTo>
                      <a:pt x="16" y="2"/>
                    </a:lnTo>
                    <a:lnTo>
                      <a:pt x="10" y="0"/>
                    </a:lnTo>
                    <a:lnTo>
                      <a:pt x="8" y="2"/>
                    </a:lnTo>
                    <a:close/>
                  </a:path>
                </a:pathLst>
              </a:custGeom>
              <a:solidFill>
                <a:srgbClr val="0071B4">
                  <a:alpha val="34901"/>
                </a:srgbClr>
              </a:solidFill>
              <a:ln w="9525">
                <a:noFill/>
                <a:round/>
                <a:headEnd/>
                <a:tailEnd/>
              </a:ln>
            </p:spPr>
            <p:txBody>
              <a:bodyPr/>
              <a:lstStyle/>
              <a:p>
                <a:endParaRPr lang="en-US"/>
              </a:p>
            </p:txBody>
          </p:sp>
          <p:sp>
            <p:nvSpPr>
              <p:cNvPr id="13860" name="Freeform 314"/>
              <p:cNvSpPr>
                <a:spLocks/>
              </p:cNvSpPr>
              <p:nvPr/>
            </p:nvSpPr>
            <p:spPr bwMode="auto">
              <a:xfrm>
                <a:off x="4441" y="3219"/>
                <a:ext cx="4" cy="4"/>
              </a:xfrm>
              <a:custGeom>
                <a:avLst/>
                <a:gdLst>
                  <a:gd name="T0" fmla="*/ 4 w 4"/>
                  <a:gd name="T1" fmla="*/ 2 h 4"/>
                  <a:gd name="T2" fmla="*/ 2 w 4"/>
                  <a:gd name="T3" fmla="*/ 0 h 4"/>
                  <a:gd name="T4" fmla="*/ 0 w 4"/>
                  <a:gd name="T5" fmla="*/ 2 h 4"/>
                  <a:gd name="T6" fmla="*/ 0 w 4"/>
                  <a:gd name="T7" fmla="*/ 2 h 4"/>
                  <a:gd name="T8" fmla="*/ 0 w 4"/>
                  <a:gd name="T9" fmla="*/ 4 h 4"/>
                  <a:gd name="T10" fmla="*/ 4 w 4"/>
                  <a:gd name="T11" fmla="*/ 2 h 4"/>
                  <a:gd name="T12" fmla="*/ 4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2"/>
                    </a:moveTo>
                    <a:lnTo>
                      <a:pt x="2" y="0"/>
                    </a:lnTo>
                    <a:lnTo>
                      <a:pt x="0" y="2"/>
                    </a:lnTo>
                    <a:lnTo>
                      <a:pt x="0" y="4"/>
                    </a:lnTo>
                    <a:lnTo>
                      <a:pt x="4" y="2"/>
                    </a:lnTo>
                    <a:close/>
                  </a:path>
                </a:pathLst>
              </a:custGeom>
              <a:solidFill>
                <a:srgbClr val="0071B4">
                  <a:alpha val="34901"/>
                </a:srgbClr>
              </a:solidFill>
              <a:ln w="9525">
                <a:noFill/>
                <a:round/>
                <a:headEnd/>
                <a:tailEnd/>
              </a:ln>
            </p:spPr>
            <p:txBody>
              <a:bodyPr/>
              <a:lstStyle/>
              <a:p>
                <a:endParaRPr lang="en-US"/>
              </a:p>
            </p:txBody>
          </p:sp>
          <p:sp>
            <p:nvSpPr>
              <p:cNvPr id="13861" name="Freeform 315"/>
              <p:cNvSpPr>
                <a:spLocks/>
              </p:cNvSpPr>
              <p:nvPr/>
            </p:nvSpPr>
            <p:spPr bwMode="auto">
              <a:xfrm>
                <a:off x="5172" y="3430"/>
                <a:ext cx="4" cy="4"/>
              </a:xfrm>
              <a:custGeom>
                <a:avLst/>
                <a:gdLst>
                  <a:gd name="T0" fmla="*/ 4 w 4"/>
                  <a:gd name="T1" fmla="*/ 0 h 4"/>
                  <a:gd name="T2" fmla="*/ 2 w 4"/>
                  <a:gd name="T3" fmla="*/ 0 h 4"/>
                  <a:gd name="T4" fmla="*/ 0 w 4"/>
                  <a:gd name="T5" fmla="*/ 0 h 4"/>
                  <a:gd name="T6" fmla="*/ 2 w 4"/>
                  <a:gd name="T7" fmla="*/ 0 h 4"/>
                  <a:gd name="T8" fmla="*/ 2 w 4"/>
                  <a:gd name="T9" fmla="*/ 2 h 4"/>
                  <a:gd name="T10" fmla="*/ 2 w 4"/>
                  <a:gd name="T11" fmla="*/ 4 h 4"/>
                  <a:gd name="T12" fmla="*/ 4 w 4"/>
                  <a:gd name="T13" fmla="*/ 4 h 4"/>
                  <a:gd name="T14" fmla="*/ 4 w 4"/>
                  <a:gd name="T15" fmla="*/ 2 h 4"/>
                  <a:gd name="T16" fmla="*/ 4 w 4"/>
                  <a:gd name="T17" fmla="*/ 0 h 4"/>
                  <a:gd name="T18" fmla="*/ 4 w 4"/>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4" y="0"/>
                    </a:moveTo>
                    <a:lnTo>
                      <a:pt x="2" y="0"/>
                    </a:lnTo>
                    <a:lnTo>
                      <a:pt x="0" y="0"/>
                    </a:lnTo>
                    <a:lnTo>
                      <a:pt x="2" y="0"/>
                    </a:lnTo>
                    <a:lnTo>
                      <a:pt x="2" y="2"/>
                    </a:lnTo>
                    <a:lnTo>
                      <a:pt x="2" y="4"/>
                    </a:lnTo>
                    <a:lnTo>
                      <a:pt x="4"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3862" name="Freeform 316"/>
              <p:cNvSpPr>
                <a:spLocks/>
              </p:cNvSpPr>
              <p:nvPr/>
            </p:nvSpPr>
            <p:spPr bwMode="auto">
              <a:xfrm>
                <a:off x="4710" y="3018"/>
                <a:ext cx="2" cy="6"/>
              </a:xfrm>
              <a:custGeom>
                <a:avLst/>
                <a:gdLst>
                  <a:gd name="T0" fmla="*/ 0 w 2"/>
                  <a:gd name="T1" fmla="*/ 2 h 6"/>
                  <a:gd name="T2" fmla="*/ 0 w 2"/>
                  <a:gd name="T3" fmla="*/ 4 h 6"/>
                  <a:gd name="T4" fmla="*/ 0 w 2"/>
                  <a:gd name="T5" fmla="*/ 6 h 6"/>
                  <a:gd name="T6" fmla="*/ 2 w 2"/>
                  <a:gd name="T7" fmla="*/ 4 h 6"/>
                  <a:gd name="T8" fmla="*/ 2 w 2"/>
                  <a:gd name="T9" fmla="*/ 0 h 6"/>
                  <a:gd name="T10" fmla="*/ 2 w 2"/>
                  <a:gd name="T11" fmla="*/ 2 h 6"/>
                  <a:gd name="T12" fmla="*/ 0 w 2"/>
                  <a:gd name="T13" fmla="*/ 2 h 6"/>
                  <a:gd name="T14" fmla="*/ 0 w 2"/>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6"/>
                  <a:gd name="T26" fmla="*/ 2 w 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6">
                    <a:moveTo>
                      <a:pt x="0" y="2"/>
                    </a:moveTo>
                    <a:lnTo>
                      <a:pt x="0" y="4"/>
                    </a:lnTo>
                    <a:lnTo>
                      <a:pt x="0" y="6"/>
                    </a:lnTo>
                    <a:lnTo>
                      <a:pt x="2" y="4"/>
                    </a:lnTo>
                    <a:lnTo>
                      <a:pt x="2" y="0"/>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3863" name="Freeform 317"/>
              <p:cNvSpPr>
                <a:spLocks/>
              </p:cNvSpPr>
              <p:nvPr/>
            </p:nvSpPr>
            <p:spPr bwMode="auto">
              <a:xfrm>
                <a:off x="4927" y="3159"/>
                <a:ext cx="6" cy="4"/>
              </a:xfrm>
              <a:custGeom>
                <a:avLst/>
                <a:gdLst>
                  <a:gd name="T0" fmla="*/ 0 w 6"/>
                  <a:gd name="T1" fmla="*/ 0 h 4"/>
                  <a:gd name="T2" fmla="*/ 0 w 6"/>
                  <a:gd name="T3" fmla="*/ 2 h 4"/>
                  <a:gd name="T4" fmla="*/ 4 w 6"/>
                  <a:gd name="T5" fmla="*/ 4 h 4"/>
                  <a:gd name="T6" fmla="*/ 6 w 6"/>
                  <a:gd name="T7" fmla="*/ 4 h 4"/>
                  <a:gd name="T8" fmla="*/ 6 w 6"/>
                  <a:gd name="T9" fmla="*/ 2 h 4"/>
                  <a:gd name="T10" fmla="*/ 6 w 6"/>
                  <a:gd name="T11" fmla="*/ 0 h 4"/>
                  <a:gd name="T12" fmla="*/ 0 w 6"/>
                  <a:gd name="T13" fmla="*/ 0 h 4"/>
                  <a:gd name="T14" fmla="*/ 0 w 6"/>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0" y="0"/>
                    </a:moveTo>
                    <a:lnTo>
                      <a:pt x="0" y="2"/>
                    </a:lnTo>
                    <a:lnTo>
                      <a:pt x="4" y="4"/>
                    </a:lnTo>
                    <a:lnTo>
                      <a:pt x="6" y="4"/>
                    </a:lnTo>
                    <a:lnTo>
                      <a:pt x="6" y="2"/>
                    </a:lnTo>
                    <a:lnTo>
                      <a:pt x="6" y="0"/>
                    </a:lnTo>
                    <a:lnTo>
                      <a:pt x="0" y="0"/>
                    </a:lnTo>
                    <a:close/>
                  </a:path>
                </a:pathLst>
              </a:custGeom>
              <a:solidFill>
                <a:srgbClr val="0071B4">
                  <a:alpha val="34901"/>
                </a:srgbClr>
              </a:solidFill>
              <a:ln w="9525">
                <a:noFill/>
                <a:round/>
                <a:headEnd/>
                <a:tailEnd/>
              </a:ln>
            </p:spPr>
            <p:txBody>
              <a:bodyPr/>
              <a:lstStyle/>
              <a:p>
                <a:endParaRPr lang="en-US"/>
              </a:p>
            </p:txBody>
          </p:sp>
          <p:sp>
            <p:nvSpPr>
              <p:cNvPr id="13864" name="Freeform 318"/>
              <p:cNvSpPr>
                <a:spLocks/>
              </p:cNvSpPr>
              <p:nvPr/>
            </p:nvSpPr>
            <p:spPr bwMode="auto">
              <a:xfrm>
                <a:off x="4662" y="3225"/>
                <a:ext cx="8" cy="12"/>
              </a:xfrm>
              <a:custGeom>
                <a:avLst/>
                <a:gdLst>
                  <a:gd name="T0" fmla="*/ 8 w 8"/>
                  <a:gd name="T1" fmla="*/ 6 h 12"/>
                  <a:gd name="T2" fmla="*/ 8 w 8"/>
                  <a:gd name="T3" fmla="*/ 2 h 12"/>
                  <a:gd name="T4" fmla="*/ 6 w 8"/>
                  <a:gd name="T5" fmla="*/ 0 h 12"/>
                  <a:gd name="T6" fmla="*/ 6 w 8"/>
                  <a:gd name="T7" fmla="*/ 0 h 12"/>
                  <a:gd name="T8" fmla="*/ 4 w 8"/>
                  <a:gd name="T9" fmla="*/ 2 h 12"/>
                  <a:gd name="T10" fmla="*/ 2 w 8"/>
                  <a:gd name="T11" fmla="*/ 6 h 12"/>
                  <a:gd name="T12" fmla="*/ 2 w 8"/>
                  <a:gd name="T13" fmla="*/ 8 h 12"/>
                  <a:gd name="T14" fmla="*/ 0 w 8"/>
                  <a:gd name="T15" fmla="*/ 8 h 12"/>
                  <a:gd name="T16" fmla="*/ 0 w 8"/>
                  <a:gd name="T17" fmla="*/ 10 h 12"/>
                  <a:gd name="T18" fmla="*/ 0 w 8"/>
                  <a:gd name="T19" fmla="*/ 10 h 12"/>
                  <a:gd name="T20" fmla="*/ 4 w 8"/>
                  <a:gd name="T21" fmla="*/ 12 h 12"/>
                  <a:gd name="T22" fmla="*/ 8 w 8"/>
                  <a:gd name="T23" fmla="*/ 6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8" y="6"/>
                    </a:moveTo>
                    <a:lnTo>
                      <a:pt x="8" y="2"/>
                    </a:lnTo>
                    <a:lnTo>
                      <a:pt x="6" y="0"/>
                    </a:lnTo>
                    <a:lnTo>
                      <a:pt x="4" y="2"/>
                    </a:lnTo>
                    <a:lnTo>
                      <a:pt x="2" y="6"/>
                    </a:lnTo>
                    <a:lnTo>
                      <a:pt x="2" y="8"/>
                    </a:lnTo>
                    <a:lnTo>
                      <a:pt x="0" y="8"/>
                    </a:lnTo>
                    <a:lnTo>
                      <a:pt x="0" y="10"/>
                    </a:lnTo>
                    <a:lnTo>
                      <a:pt x="4" y="12"/>
                    </a:lnTo>
                    <a:lnTo>
                      <a:pt x="8" y="6"/>
                    </a:lnTo>
                    <a:close/>
                  </a:path>
                </a:pathLst>
              </a:custGeom>
              <a:solidFill>
                <a:srgbClr val="0071B4">
                  <a:alpha val="34901"/>
                </a:srgbClr>
              </a:solidFill>
              <a:ln w="9525">
                <a:noFill/>
                <a:round/>
                <a:headEnd/>
                <a:tailEnd/>
              </a:ln>
            </p:spPr>
            <p:txBody>
              <a:bodyPr/>
              <a:lstStyle/>
              <a:p>
                <a:endParaRPr lang="en-US"/>
              </a:p>
            </p:txBody>
          </p:sp>
          <p:sp>
            <p:nvSpPr>
              <p:cNvPr id="13865" name="Freeform 319"/>
              <p:cNvSpPr>
                <a:spLocks/>
              </p:cNvSpPr>
              <p:nvPr/>
            </p:nvSpPr>
            <p:spPr bwMode="auto">
              <a:xfrm>
                <a:off x="4616" y="3165"/>
                <a:ext cx="42" cy="14"/>
              </a:xfrm>
              <a:custGeom>
                <a:avLst/>
                <a:gdLst>
                  <a:gd name="T0" fmla="*/ 6 w 42"/>
                  <a:gd name="T1" fmla="*/ 0 h 14"/>
                  <a:gd name="T2" fmla="*/ 2 w 42"/>
                  <a:gd name="T3" fmla="*/ 4 h 14"/>
                  <a:gd name="T4" fmla="*/ 2 w 42"/>
                  <a:gd name="T5" fmla="*/ 4 h 14"/>
                  <a:gd name="T6" fmla="*/ 0 w 42"/>
                  <a:gd name="T7" fmla="*/ 6 h 14"/>
                  <a:gd name="T8" fmla="*/ 0 w 42"/>
                  <a:gd name="T9" fmla="*/ 8 h 14"/>
                  <a:gd name="T10" fmla="*/ 2 w 42"/>
                  <a:gd name="T11" fmla="*/ 10 h 14"/>
                  <a:gd name="T12" fmla="*/ 4 w 42"/>
                  <a:gd name="T13" fmla="*/ 4 h 14"/>
                  <a:gd name="T14" fmla="*/ 6 w 42"/>
                  <a:gd name="T15" fmla="*/ 8 h 14"/>
                  <a:gd name="T16" fmla="*/ 10 w 42"/>
                  <a:gd name="T17" fmla="*/ 8 h 14"/>
                  <a:gd name="T18" fmla="*/ 12 w 42"/>
                  <a:gd name="T19" fmla="*/ 8 h 14"/>
                  <a:gd name="T20" fmla="*/ 12 w 42"/>
                  <a:gd name="T21" fmla="*/ 8 h 14"/>
                  <a:gd name="T22" fmla="*/ 14 w 42"/>
                  <a:gd name="T23" fmla="*/ 6 h 14"/>
                  <a:gd name="T24" fmla="*/ 16 w 42"/>
                  <a:gd name="T25" fmla="*/ 8 h 14"/>
                  <a:gd name="T26" fmla="*/ 22 w 42"/>
                  <a:gd name="T27" fmla="*/ 8 h 14"/>
                  <a:gd name="T28" fmla="*/ 24 w 42"/>
                  <a:gd name="T29" fmla="*/ 8 h 14"/>
                  <a:gd name="T30" fmla="*/ 24 w 42"/>
                  <a:gd name="T31" fmla="*/ 8 h 14"/>
                  <a:gd name="T32" fmla="*/ 28 w 42"/>
                  <a:gd name="T33" fmla="*/ 8 h 14"/>
                  <a:gd name="T34" fmla="*/ 40 w 42"/>
                  <a:gd name="T35" fmla="*/ 14 h 14"/>
                  <a:gd name="T36" fmla="*/ 42 w 42"/>
                  <a:gd name="T37" fmla="*/ 12 h 14"/>
                  <a:gd name="T38" fmla="*/ 42 w 42"/>
                  <a:gd name="T39" fmla="*/ 10 h 14"/>
                  <a:gd name="T40" fmla="*/ 40 w 42"/>
                  <a:gd name="T41" fmla="*/ 8 h 14"/>
                  <a:gd name="T42" fmla="*/ 38 w 42"/>
                  <a:gd name="T43" fmla="*/ 8 h 14"/>
                  <a:gd name="T44" fmla="*/ 36 w 42"/>
                  <a:gd name="T45" fmla="*/ 4 h 14"/>
                  <a:gd name="T46" fmla="*/ 34 w 42"/>
                  <a:gd name="T47" fmla="*/ 2 h 14"/>
                  <a:gd name="T48" fmla="*/ 32 w 42"/>
                  <a:gd name="T49" fmla="*/ 2 h 14"/>
                  <a:gd name="T50" fmla="*/ 28 w 42"/>
                  <a:gd name="T51" fmla="*/ 2 h 14"/>
                  <a:gd name="T52" fmla="*/ 24 w 42"/>
                  <a:gd name="T53" fmla="*/ 0 h 14"/>
                  <a:gd name="T54" fmla="*/ 18 w 42"/>
                  <a:gd name="T55" fmla="*/ 0 h 14"/>
                  <a:gd name="T56" fmla="*/ 16 w 42"/>
                  <a:gd name="T57" fmla="*/ 0 h 14"/>
                  <a:gd name="T58" fmla="*/ 14 w 42"/>
                  <a:gd name="T59" fmla="*/ 0 h 14"/>
                  <a:gd name="T60" fmla="*/ 6 w 42"/>
                  <a:gd name="T61" fmla="*/ 0 h 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2"/>
                  <a:gd name="T94" fmla="*/ 0 h 14"/>
                  <a:gd name="T95" fmla="*/ 42 w 42"/>
                  <a:gd name="T96" fmla="*/ 14 h 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2" h="14">
                    <a:moveTo>
                      <a:pt x="6" y="0"/>
                    </a:moveTo>
                    <a:lnTo>
                      <a:pt x="2" y="4"/>
                    </a:lnTo>
                    <a:lnTo>
                      <a:pt x="0" y="6"/>
                    </a:lnTo>
                    <a:lnTo>
                      <a:pt x="0" y="8"/>
                    </a:lnTo>
                    <a:lnTo>
                      <a:pt x="2" y="10"/>
                    </a:lnTo>
                    <a:lnTo>
                      <a:pt x="4" y="4"/>
                    </a:lnTo>
                    <a:lnTo>
                      <a:pt x="6" y="8"/>
                    </a:lnTo>
                    <a:lnTo>
                      <a:pt x="10" y="8"/>
                    </a:lnTo>
                    <a:lnTo>
                      <a:pt x="12" y="8"/>
                    </a:lnTo>
                    <a:lnTo>
                      <a:pt x="14" y="6"/>
                    </a:lnTo>
                    <a:lnTo>
                      <a:pt x="16" y="8"/>
                    </a:lnTo>
                    <a:lnTo>
                      <a:pt x="22" y="8"/>
                    </a:lnTo>
                    <a:lnTo>
                      <a:pt x="24" y="8"/>
                    </a:lnTo>
                    <a:lnTo>
                      <a:pt x="28" y="8"/>
                    </a:lnTo>
                    <a:lnTo>
                      <a:pt x="40" y="14"/>
                    </a:lnTo>
                    <a:lnTo>
                      <a:pt x="42" y="12"/>
                    </a:lnTo>
                    <a:lnTo>
                      <a:pt x="42" y="10"/>
                    </a:lnTo>
                    <a:lnTo>
                      <a:pt x="40" y="8"/>
                    </a:lnTo>
                    <a:lnTo>
                      <a:pt x="38" y="8"/>
                    </a:lnTo>
                    <a:lnTo>
                      <a:pt x="36" y="4"/>
                    </a:lnTo>
                    <a:lnTo>
                      <a:pt x="34" y="2"/>
                    </a:lnTo>
                    <a:lnTo>
                      <a:pt x="32" y="2"/>
                    </a:lnTo>
                    <a:lnTo>
                      <a:pt x="28" y="2"/>
                    </a:lnTo>
                    <a:lnTo>
                      <a:pt x="24" y="0"/>
                    </a:lnTo>
                    <a:lnTo>
                      <a:pt x="18" y="0"/>
                    </a:lnTo>
                    <a:lnTo>
                      <a:pt x="16" y="0"/>
                    </a:lnTo>
                    <a:lnTo>
                      <a:pt x="14" y="0"/>
                    </a:lnTo>
                    <a:lnTo>
                      <a:pt x="6" y="0"/>
                    </a:lnTo>
                    <a:close/>
                  </a:path>
                </a:pathLst>
              </a:custGeom>
              <a:solidFill>
                <a:srgbClr val="0071B4">
                  <a:alpha val="34901"/>
                </a:srgbClr>
              </a:solidFill>
              <a:ln w="9525">
                <a:noFill/>
                <a:round/>
                <a:headEnd/>
                <a:tailEnd/>
              </a:ln>
            </p:spPr>
            <p:txBody>
              <a:bodyPr/>
              <a:lstStyle/>
              <a:p>
                <a:endParaRPr lang="en-US"/>
              </a:p>
            </p:txBody>
          </p:sp>
          <p:sp>
            <p:nvSpPr>
              <p:cNvPr id="13866" name="Freeform 320"/>
              <p:cNvSpPr>
                <a:spLocks/>
              </p:cNvSpPr>
              <p:nvPr/>
            </p:nvSpPr>
            <p:spPr bwMode="auto">
              <a:xfrm>
                <a:off x="4656" y="3139"/>
                <a:ext cx="4" cy="4"/>
              </a:xfrm>
              <a:custGeom>
                <a:avLst/>
                <a:gdLst>
                  <a:gd name="T0" fmla="*/ 2 w 4"/>
                  <a:gd name="T1" fmla="*/ 4 h 4"/>
                  <a:gd name="T2" fmla="*/ 4 w 4"/>
                  <a:gd name="T3" fmla="*/ 4 h 4"/>
                  <a:gd name="T4" fmla="*/ 4 w 4"/>
                  <a:gd name="T5" fmla="*/ 0 h 4"/>
                  <a:gd name="T6" fmla="*/ 2 w 4"/>
                  <a:gd name="T7" fmla="*/ 0 h 4"/>
                  <a:gd name="T8" fmla="*/ 0 w 4"/>
                  <a:gd name="T9" fmla="*/ 0 h 4"/>
                  <a:gd name="T10" fmla="*/ 2 w 4"/>
                  <a:gd name="T11" fmla="*/ 4 h 4"/>
                  <a:gd name="T12" fmla="*/ 2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4"/>
                    </a:moveTo>
                    <a:lnTo>
                      <a:pt x="4" y="4"/>
                    </a:lnTo>
                    <a:lnTo>
                      <a:pt x="4" y="0"/>
                    </a:lnTo>
                    <a:lnTo>
                      <a:pt x="2" y="0"/>
                    </a:lnTo>
                    <a:lnTo>
                      <a:pt x="0" y="0"/>
                    </a:lnTo>
                    <a:lnTo>
                      <a:pt x="2" y="4"/>
                    </a:lnTo>
                    <a:close/>
                  </a:path>
                </a:pathLst>
              </a:custGeom>
              <a:solidFill>
                <a:srgbClr val="0071B4">
                  <a:alpha val="34901"/>
                </a:srgbClr>
              </a:solidFill>
              <a:ln w="9525">
                <a:noFill/>
                <a:round/>
                <a:headEnd/>
                <a:tailEnd/>
              </a:ln>
            </p:spPr>
            <p:txBody>
              <a:bodyPr/>
              <a:lstStyle/>
              <a:p>
                <a:endParaRPr lang="en-US"/>
              </a:p>
            </p:txBody>
          </p:sp>
          <p:sp>
            <p:nvSpPr>
              <p:cNvPr id="13867" name="Freeform 321"/>
              <p:cNvSpPr>
                <a:spLocks/>
              </p:cNvSpPr>
              <p:nvPr/>
            </p:nvSpPr>
            <p:spPr bwMode="auto">
              <a:xfrm>
                <a:off x="4722" y="3135"/>
                <a:ext cx="12" cy="8"/>
              </a:xfrm>
              <a:custGeom>
                <a:avLst/>
                <a:gdLst>
                  <a:gd name="T0" fmla="*/ 6 w 12"/>
                  <a:gd name="T1" fmla="*/ 0 h 8"/>
                  <a:gd name="T2" fmla="*/ 4 w 12"/>
                  <a:gd name="T3" fmla="*/ 0 h 8"/>
                  <a:gd name="T4" fmla="*/ 4 w 12"/>
                  <a:gd name="T5" fmla="*/ 0 h 8"/>
                  <a:gd name="T6" fmla="*/ 0 w 12"/>
                  <a:gd name="T7" fmla="*/ 0 h 8"/>
                  <a:gd name="T8" fmla="*/ 0 w 12"/>
                  <a:gd name="T9" fmla="*/ 0 h 8"/>
                  <a:gd name="T10" fmla="*/ 6 w 12"/>
                  <a:gd name="T11" fmla="*/ 4 h 8"/>
                  <a:gd name="T12" fmla="*/ 8 w 12"/>
                  <a:gd name="T13" fmla="*/ 6 h 8"/>
                  <a:gd name="T14" fmla="*/ 8 w 12"/>
                  <a:gd name="T15" fmla="*/ 8 h 8"/>
                  <a:gd name="T16" fmla="*/ 12 w 12"/>
                  <a:gd name="T17" fmla="*/ 6 h 8"/>
                  <a:gd name="T18" fmla="*/ 12 w 12"/>
                  <a:gd name="T19" fmla="*/ 6 h 8"/>
                  <a:gd name="T20" fmla="*/ 10 w 12"/>
                  <a:gd name="T21" fmla="*/ 4 h 8"/>
                  <a:gd name="T22" fmla="*/ 6 w 12"/>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8"/>
                  <a:gd name="T38" fmla="*/ 12 w 1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8">
                    <a:moveTo>
                      <a:pt x="6" y="0"/>
                    </a:moveTo>
                    <a:lnTo>
                      <a:pt x="4" y="0"/>
                    </a:lnTo>
                    <a:lnTo>
                      <a:pt x="0" y="0"/>
                    </a:lnTo>
                    <a:lnTo>
                      <a:pt x="6" y="4"/>
                    </a:lnTo>
                    <a:lnTo>
                      <a:pt x="8" y="6"/>
                    </a:lnTo>
                    <a:lnTo>
                      <a:pt x="8" y="8"/>
                    </a:lnTo>
                    <a:lnTo>
                      <a:pt x="12" y="6"/>
                    </a:lnTo>
                    <a:lnTo>
                      <a:pt x="10" y="4"/>
                    </a:lnTo>
                    <a:lnTo>
                      <a:pt x="6" y="0"/>
                    </a:lnTo>
                    <a:close/>
                  </a:path>
                </a:pathLst>
              </a:custGeom>
              <a:solidFill>
                <a:srgbClr val="0071B4">
                  <a:alpha val="34901"/>
                </a:srgbClr>
              </a:solidFill>
              <a:ln w="9525">
                <a:noFill/>
                <a:round/>
                <a:headEnd/>
                <a:tailEnd/>
              </a:ln>
            </p:spPr>
            <p:txBody>
              <a:bodyPr/>
              <a:lstStyle/>
              <a:p>
                <a:endParaRPr lang="en-US"/>
              </a:p>
            </p:txBody>
          </p:sp>
          <p:sp>
            <p:nvSpPr>
              <p:cNvPr id="13868" name="Freeform 322"/>
              <p:cNvSpPr>
                <a:spLocks/>
              </p:cNvSpPr>
              <p:nvPr/>
            </p:nvSpPr>
            <p:spPr bwMode="auto">
              <a:xfrm>
                <a:off x="4921" y="3143"/>
                <a:ext cx="2" cy="4"/>
              </a:xfrm>
              <a:custGeom>
                <a:avLst/>
                <a:gdLst>
                  <a:gd name="T0" fmla="*/ 0 w 2"/>
                  <a:gd name="T1" fmla="*/ 4 h 4"/>
                  <a:gd name="T2" fmla="*/ 2 w 2"/>
                  <a:gd name="T3" fmla="*/ 4 h 4"/>
                  <a:gd name="T4" fmla="*/ 2 w 2"/>
                  <a:gd name="T5" fmla="*/ 4 h 4"/>
                  <a:gd name="T6" fmla="*/ 0 w 2"/>
                  <a:gd name="T7" fmla="*/ 0 h 4"/>
                  <a:gd name="T8" fmla="*/ 0 w 2"/>
                  <a:gd name="T9" fmla="*/ 0 h 4"/>
                  <a:gd name="T10" fmla="*/ 0 w 2"/>
                  <a:gd name="T11" fmla="*/ 2 h 4"/>
                  <a:gd name="T12" fmla="*/ 0 w 2"/>
                  <a:gd name="T13" fmla="*/ 4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4"/>
                    </a:moveTo>
                    <a:lnTo>
                      <a:pt x="2" y="4"/>
                    </a:lnTo>
                    <a:lnTo>
                      <a:pt x="0" y="0"/>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3869" name="Freeform 323"/>
              <p:cNvSpPr>
                <a:spLocks/>
              </p:cNvSpPr>
              <p:nvPr/>
            </p:nvSpPr>
            <p:spPr bwMode="auto">
              <a:xfrm>
                <a:off x="4608" y="3095"/>
                <a:ext cx="22" cy="42"/>
              </a:xfrm>
              <a:custGeom>
                <a:avLst/>
                <a:gdLst>
                  <a:gd name="T0" fmla="*/ 2 w 22"/>
                  <a:gd name="T1" fmla="*/ 12 h 42"/>
                  <a:gd name="T2" fmla="*/ 2 w 22"/>
                  <a:gd name="T3" fmla="*/ 12 h 42"/>
                  <a:gd name="T4" fmla="*/ 0 w 22"/>
                  <a:gd name="T5" fmla="*/ 14 h 42"/>
                  <a:gd name="T6" fmla="*/ 2 w 22"/>
                  <a:gd name="T7" fmla="*/ 16 h 42"/>
                  <a:gd name="T8" fmla="*/ 4 w 22"/>
                  <a:gd name="T9" fmla="*/ 18 h 42"/>
                  <a:gd name="T10" fmla="*/ 4 w 22"/>
                  <a:gd name="T11" fmla="*/ 20 h 42"/>
                  <a:gd name="T12" fmla="*/ 4 w 22"/>
                  <a:gd name="T13" fmla="*/ 22 h 42"/>
                  <a:gd name="T14" fmla="*/ 6 w 22"/>
                  <a:gd name="T15" fmla="*/ 26 h 42"/>
                  <a:gd name="T16" fmla="*/ 6 w 22"/>
                  <a:gd name="T17" fmla="*/ 34 h 42"/>
                  <a:gd name="T18" fmla="*/ 14 w 22"/>
                  <a:gd name="T19" fmla="*/ 42 h 42"/>
                  <a:gd name="T20" fmla="*/ 14 w 22"/>
                  <a:gd name="T21" fmla="*/ 42 h 42"/>
                  <a:gd name="T22" fmla="*/ 10 w 22"/>
                  <a:gd name="T23" fmla="*/ 34 h 42"/>
                  <a:gd name="T24" fmla="*/ 8 w 22"/>
                  <a:gd name="T25" fmla="*/ 26 h 42"/>
                  <a:gd name="T26" fmla="*/ 10 w 22"/>
                  <a:gd name="T27" fmla="*/ 24 h 42"/>
                  <a:gd name="T28" fmla="*/ 16 w 22"/>
                  <a:gd name="T29" fmla="*/ 26 h 42"/>
                  <a:gd name="T30" fmla="*/ 20 w 22"/>
                  <a:gd name="T31" fmla="*/ 26 h 42"/>
                  <a:gd name="T32" fmla="*/ 22 w 22"/>
                  <a:gd name="T33" fmla="*/ 26 h 42"/>
                  <a:gd name="T34" fmla="*/ 20 w 22"/>
                  <a:gd name="T35" fmla="*/ 26 h 42"/>
                  <a:gd name="T36" fmla="*/ 20 w 22"/>
                  <a:gd name="T37" fmla="*/ 24 h 42"/>
                  <a:gd name="T38" fmla="*/ 18 w 22"/>
                  <a:gd name="T39" fmla="*/ 22 h 42"/>
                  <a:gd name="T40" fmla="*/ 14 w 22"/>
                  <a:gd name="T41" fmla="*/ 20 h 42"/>
                  <a:gd name="T42" fmla="*/ 14 w 22"/>
                  <a:gd name="T43" fmla="*/ 20 h 42"/>
                  <a:gd name="T44" fmla="*/ 20 w 22"/>
                  <a:gd name="T45" fmla="*/ 16 h 42"/>
                  <a:gd name="T46" fmla="*/ 20 w 22"/>
                  <a:gd name="T47" fmla="*/ 12 h 42"/>
                  <a:gd name="T48" fmla="*/ 18 w 22"/>
                  <a:gd name="T49" fmla="*/ 10 h 42"/>
                  <a:gd name="T50" fmla="*/ 18 w 22"/>
                  <a:gd name="T51" fmla="*/ 10 h 42"/>
                  <a:gd name="T52" fmla="*/ 16 w 22"/>
                  <a:gd name="T53" fmla="*/ 10 h 42"/>
                  <a:gd name="T54" fmla="*/ 14 w 22"/>
                  <a:gd name="T55" fmla="*/ 10 h 42"/>
                  <a:gd name="T56" fmla="*/ 10 w 22"/>
                  <a:gd name="T57" fmla="*/ 16 h 42"/>
                  <a:gd name="T58" fmla="*/ 6 w 22"/>
                  <a:gd name="T59" fmla="*/ 18 h 42"/>
                  <a:gd name="T60" fmla="*/ 4 w 22"/>
                  <a:gd name="T61" fmla="*/ 18 h 42"/>
                  <a:gd name="T62" fmla="*/ 4 w 22"/>
                  <a:gd name="T63" fmla="*/ 18 h 42"/>
                  <a:gd name="T64" fmla="*/ 10 w 22"/>
                  <a:gd name="T65" fmla="*/ 12 h 42"/>
                  <a:gd name="T66" fmla="*/ 10 w 22"/>
                  <a:gd name="T67" fmla="*/ 10 h 42"/>
                  <a:gd name="T68" fmla="*/ 8 w 22"/>
                  <a:gd name="T69" fmla="*/ 6 h 42"/>
                  <a:gd name="T70" fmla="*/ 8 w 22"/>
                  <a:gd name="T71" fmla="*/ 4 h 42"/>
                  <a:gd name="T72" fmla="*/ 8 w 22"/>
                  <a:gd name="T73" fmla="*/ 4 h 42"/>
                  <a:gd name="T74" fmla="*/ 8 w 22"/>
                  <a:gd name="T75" fmla="*/ 2 h 42"/>
                  <a:gd name="T76" fmla="*/ 10 w 22"/>
                  <a:gd name="T77" fmla="*/ 0 h 42"/>
                  <a:gd name="T78" fmla="*/ 10 w 22"/>
                  <a:gd name="T79" fmla="*/ 0 h 42"/>
                  <a:gd name="T80" fmla="*/ 10 w 22"/>
                  <a:gd name="T81" fmla="*/ 0 h 42"/>
                  <a:gd name="T82" fmla="*/ 8 w 22"/>
                  <a:gd name="T83" fmla="*/ 0 h 42"/>
                  <a:gd name="T84" fmla="*/ 4 w 22"/>
                  <a:gd name="T85" fmla="*/ 2 h 42"/>
                  <a:gd name="T86" fmla="*/ 2 w 22"/>
                  <a:gd name="T87" fmla="*/ 12 h 4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
                  <a:gd name="T133" fmla="*/ 0 h 42"/>
                  <a:gd name="T134" fmla="*/ 22 w 22"/>
                  <a:gd name="T135" fmla="*/ 42 h 4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 h="42">
                    <a:moveTo>
                      <a:pt x="2" y="12"/>
                    </a:moveTo>
                    <a:lnTo>
                      <a:pt x="2" y="12"/>
                    </a:lnTo>
                    <a:lnTo>
                      <a:pt x="0" y="14"/>
                    </a:lnTo>
                    <a:lnTo>
                      <a:pt x="2" y="16"/>
                    </a:lnTo>
                    <a:lnTo>
                      <a:pt x="4" y="18"/>
                    </a:lnTo>
                    <a:lnTo>
                      <a:pt x="4" y="20"/>
                    </a:lnTo>
                    <a:lnTo>
                      <a:pt x="4" y="22"/>
                    </a:lnTo>
                    <a:lnTo>
                      <a:pt x="6" y="26"/>
                    </a:lnTo>
                    <a:lnTo>
                      <a:pt x="6" y="34"/>
                    </a:lnTo>
                    <a:lnTo>
                      <a:pt x="14" y="42"/>
                    </a:lnTo>
                    <a:lnTo>
                      <a:pt x="10" y="34"/>
                    </a:lnTo>
                    <a:lnTo>
                      <a:pt x="8" y="26"/>
                    </a:lnTo>
                    <a:lnTo>
                      <a:pt x="10" y="24"/>
                    </a:lnTo>
                    <a:lnTo>
                      <a:pt x="16" y="26"/>
                    </a:lnTo>
                    <a:lnTo>
                      <a:pt x="20" y="26"/>
                    </a:lnTo>
                    <a:lnTo>
                      <a:pt x="22" y="26"/>
                    </a:lnTo>
                    <a:lnTo>
                      <a:pt x="20" y="26"/>
                    </a:lnTo>
                    <a:lnTo>
                      <a:pt x="20" y="24"/>
                    </a:lnTo>
                    <a:lnTo>
                      <a:pt x="18" y="22"/>
                    </a:lnTo>
                    <a:lnTo>
                      <a:pt x="14" y="20"/>
                    </a:lnTo>
                    <a:lnTo>
                      <a:pt x="20" y="16"/>
                    </a:lnTo>
                    <a:lnTo>
                      <a:pt x="20" y="12"/>
                    </a:lnTo>
                    <a:lnTo>
                      <a:pt x="18" y="10"/>
                    </a:lnTo>
                    <a:lnTo>
                      <a:pt x="16" y="10"/>
                    </a:lnTo>
                    <a:lnTo>
                      <a:pt x="14" y="10"/>
                    </a:lnTo>
                    <a:lnTo>
                      <a:pt x="10" y="16"/>
                    </a:lnTo>
                    <a:lnTo>
                      <a:pt x="6" y="18"/>
                    </a:lnTo>
                    <a:lnTo>
                      <a:pt x="4" y="18"/>
                    </a:lnTo>
                    <a:lnTo>
                      <a:pt x="10" y="12"/>
                    </a:lnTo>
                    <a:lnTo>
                      <a:pt x="10" y="10"/>
                    </a:lnTo>
                    <a:lnTo>
                      <a:pt x="8" y="6"/>
                    </a:lnTo>
                    <a:lnTo>
                      <a:pt x="8" y="4"/>
                    </a:lnTo>
                    <a:lnTo>
                      <a:pt x="8" y="2"/>
                    </a:lnTo>
                    <a:lnTo>
                      <a:pt x="10" y="0"/>
                    </a:lnTo>
                    <a:lnTo>
                      <a:pt x="8" y="0"/>
                    </a:lnTo>
                    <a:lnTo>
                      <a:pt x="4" y="2"/>
                    </a:lnTo>
                    <a:lnTo>
                      <a:pt x="2" y="12"/>
                    </a:lnTo>
                    <a:close/>
                  </a:path>
                </a:pathLst>
              </a:custGeom>
              <a:solidFill>
                <a:srgbClr val="0071B4">
                  <a:alpha val="34901"/>
                </a:srgbClr>
              </a:solidFill>
              <a:ln w="9525">
                <a:noFill/>
                <a:round/>
                <a:headEnd/>
                <a:tailEnd/>
              </a:ln>
            </p:spPr>
            <p:txBody>
              <a:bodyPr/>
              <a:lstStyle/>
              <a:p>
                <a:endParaRPr lang="en-US"/>
              </a:p>
            </p:txBody>
          </p:sp>
          <p:sp>
            <p:nvSpPr>
              <p:cNvPr id="13870" name="Freeform 324"/>
              <p:cNvSpPr>
                <a:spLocks/>
              </p:cNvSpPr>
              <p:nvPr/>
            </p:nvSpPr>
            <p:spPr bwMode="auto">
              <a:xfrm>
                <a:off x="4622" y="3089"/>
                <a:ext cx="6" cy="8"/>
              </a:xfrm>
              <a:custGeom>
                <a:avLst/>
                <a:gdLst>
                  <a:gd name="T0" fmla="*/ 4 w 6"/>
                  <a:gd name="T1" fmla="*/ 4 h 8"/>
                  <a:gd name="T2" fmla="*/ 6 w 6"/>
                  <a:gd name="T3" fmla="*/ 2 h 8"/>
                  <a:gd name="T4" fmla="*/ 4 w 6"/>
                  <a:gd name="T5" fmla="*/ 2 h 8"/>
                  <a:gd name="T6" fmla="*/ 4 w 6"/>
                  <a:gd name="T7" fmla="*/ 0 h 8"/>
                  <a:gd name="T8" fmla="*/ 2 w 6"/>
                  <a:gd name="T9" fmla="*/ 0 h 8"/>
                  <a:gd name="T10" fmla="*/ 0 w 6"/>
                  <a:gd name="T11" fmla="*/ 2 h 8"/>
                  <a:gd name="T12" fmla="*/ 0 w 6"/>
                  <a:gd name="T13" fmla="*/ 4 h 8"/>
                  <a:gd name="T14" fmla="*/ 0 w 6"/>
                  <a:gd name="T15" fmla="*/ 8 h 8"/>
                  <a:gd name="T16" fmla="*/ 4 w 6"/>
                  <a:gd name="T17" fmla="*/ 8 h 8"/>
                  <a:gd name="T18" fmla="*/ 4 w 6"/>
                  <a:gd name="T19" fmla="*/ 4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4" y="4"/>
                    </a:moveTo>
                    <a:lnTo>
                      <a:pt x="6" y="2"/>
                    </a:lnTo>
                    <a:lnTo>
                      <a:pt x="4" y="2"/>
                    </a:lnTo>
                    <a:lnTo>
                      <a:pt x="4" y="0"/>
                    </a:lnTo>
                    <a:lnTo>
                      <a:pt x="2" y="0"/>
                    </a:lnTo>
                    <a:lnTo>
                      <a:pt x="0" y="2"/>
                    </a:lnTo>
                    <a:lnTo>
                      <a:pt x="0" y="4"/>
                    </a:lnTo>
                    <a:lnTo>
                      <a:pt x="0" y="8"/>
                    </a:lnTo>
                    <a:lnTo>
                      <a:pt x="4" y="8"/>
                    </a:lnTo>
                    <a:lnTo>
                      <a:pt x="4" y="4"/>
                    </a:lnTo>
                    <a:close/>
                  </a:path>
                </a:pathLst>
              </a:custGeom>
              <a:solidFill>
                <a:srgbClr val="0071B4">
                  <a:alpha val="34901"/>
                </a:srgbClr>
              </a:solidFill>
              <a:ln w="9525">
                <a:noFill/>
                <a:round/>
                <a:headEnd/>
                <a:tailEnd/>
              </a:ln>
            </p:spPr>
            <p:txBody>
              <a:bodyPr/>
              <a:lstStyle/>
              <a:p>
                <a:endParaRPr lang="en-US"/>
              </a:p>
            </p:txBody>
          </p:sp>
          <p:sp>
            <p:nvSpPr>
              <p:cNvPr id="13871" name="Freeform 325"/>
              <p:cNvSpPr>
                <a:spLocks/>
              </p:cNvSpPr>
              <p:nvPr/>
            </p:nvSpPr>
            <p:spPr bwMode="auto">
              <a:xfrm>
                <a:off x="4993" y="3201"/>
                <a:ext cx="17" cy="20"/>
              </a:xfrm>
              <a:custGeom>
                <a:avLst/>
                <a:gdLst>
                  <a:gd name="T0" fmla="*/ 4 w 17"/>
                  <a:gd name="T1" fmla="*/ 0 h 20"/>
                  <a:gd name="T2" fmla="*/ 0 w 17"/>
                  <a:gd name="T3" fmla="*/ 0 h 20"/>
                  <a:gd name="T4" fmla="*/ 0 w 17"/>
                  <a:gd name="T5" fmla="*/ 4 h 20"/>
                  <a:gd name="T6" fmla="*/ 2 w 17"/>
                  <a:gd name="T7" fmla="*/ 8 h 20"/>
                  <a:gd name="T8" fmla="*/ 8 w 17"/>
                  <a:gd name="T9" fmla="*/ 12 h 20"/>
                  <a:gd name="T10" fmla="*/ 8 w 17"/>
                  <a:gd name="T11" fmla="*/ 16 h 20"/>
                  <a:gd name="T12" fmla="*/ 8 w 17"/>
                  <a:gd name="T13" fmla="*/ 18 h 20"/>
                  <a:gd name="T14" fmla="*/ 11 w 17"/>
                  <a:gd name="T15" fmla="*/ 20 h 20"/>
                  <a:gd name="T16" fmla="*/ 13 w 17"/>
                  <a:gd name="T17" fmla="*/ 20 h 20"/>
                  <a:gd name="T18" fmla="*/ 15 w 17"/>
                  <a:gd name="T19" fmla="*/ 20 h 20"/>
                  <a:gd name="T20" fmla="*/ 17 w 17"/>
                  <a:gd name="T21" fmla="*/ 18 h 20"/>
                  <a:gd name="T22" fmla="*/ 17 w 17"/>
                  <a:gd name="T23" fmla="*/ 18 h 20"/>
                  <a:gd name="T24" fmla="*/ 17 w 17"/>
                  <a:gd name="T25" fmla="*/ 14 h 20"/>
                  <a:gd name="T26" fmla="*/ 4 w 17"/>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0"/>
                  <a:gd name="T44" fmla="*/ 17 w 17"/>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0">
                    <a:moveTo>
                      <a:pt x="4" y="0"/>
                    </a:moveTo>
                    <a:lnTo>
                      <a:pt x="0" y="0"/>
                    </a:lnTo>
                    <a:lnTo>
                      <a:pt x="0" y="4"/>
                    </a:lnTo>
                    <a:lnTo>
                      <a:pt x="2" y="8"/>
                    </a:lnTo>
                    <a:lnTo>
                      <a:pt x="8" y="12"/>
                    </a:lnTo>
                    <a:lnTo>
                      <a:pt x="8" y="16"/>
                    </a:lnTo>
                    <a:lnTo>
                      <a:pt x="8" y="18"/>
                    </a:lnTo>
                    <a:lnTo>
                      <a:pt x="11" y="20"/>
                    </a:lnTo>
                    <a:lnTo>
                      <a:pt x="13" y="20"/>
                    </a:lnTo>
                    <a:lnTo>
                      <a:pt x="15" y="20"/>
                    </a:lnTo>
                    <a:lnTo>
                      <a:pt x="17" y="18"/>
                    </a:lnTo>
                    <a:lnTo>
                      <a:pt x="17" y="14"/>
                    </a:lnTo>
                    <a:lnTo>
                      <a:pt x="4" y="0"/>
                    </a:lnTo>
                    <a:close/>
                  </a:path>
                </a:pathLst>
              </a:custGeom>
              <a:solidFill>
                <a:srgbClr val="0071B4">
                  <a:alpha val="34901"/>
                </a:srgbClr>
              </a:solidFill>
              <a:ln w="9525">
                <a:noFill/>
                <a:round/>
                <a:headEnd/>
                <a:tailEnd/>
              </a:ln>
            </p:spPr>
            <p:txBody>
              <a:bodyPr/>
              <a:lstStyle/>
              <a:p>
                <a:endParaRPr lang="en-US"/>
              </a:p>
            </p:txBody>
          </p:sp>
          <p:sp>
            <p:nvSpPr>
              <p:cNvPr id="13872" name="Freeform 326"/>
              <p:cNvSpPr>
                <a:spLocks/>
              </p:cNvSpPr>
              <p:nvPr/>
            </p:nvSpPr>
            <p:spPr bwMode="auto">
              <a:xfrm>
                <a:off x="5333" y="3245"/>
                <a:ext cx="0" cy="2"/>
              </a:xfrm>
              <a:custGeom>
                <a:avLst/>
                <a:gdLst>
                  <a:gd name="T0" fmla="*/ 0 h 2"/>
                  <a:gd name="T1" fmla="*/ 0 h 2"/>
                  <a:gd name="T2" fmla="*/ 2 h 2"/>
                  <a:gd name="T3" fmla="*/ 2 h 2"/>
                  <a:gd name="T4" fmla="*/ 0 h 2"/>
                  <a:gd name="T5" fmla="*/ 0 h 2"/>
                  <a:gd name="T6" fmla="*/ 0 60000 65536"/>
                  <a:gd name="T7" fmla="*/ 0 60000 65536"/>
                  <a:gd name="T8" fmla="*/ 0 60000 65536"/>
                  <a:gd name="T9" fmla="*/ 0 60000 65536"/>
                  <a:gd name="T10" fmla="*/ 0 60000 65536"/>
                  <a:gd name="T11" fmla="*/ 0 60000 65536"/>
                  <a:gd name="T12" fmla="*/ 0 h 2"/>
                  <a:gd name="T13" fmla="*/ 2 h 2"/>
                </a:gdLst>
                <a:ahLst/>
                <a:cxnLst>
                  <a:cxn ang="T6">
                    <a:pos x="0" y="T0"/>
                  </a:cxn>
                  <a:cxn ang="T7">
                    <a:pos x="0" y="T1"/>
                  </a:cxn>
                  <a:cxn ang="T8">
                    <a:pos x="0" y="T2"/>
                  </a:cxn>
                  <a:cxn ang="T9">
                    <a:pos x="0" y="T3"/>
                  </a:cxn>
                  <a:cxn ang="T10">
                    <a:pos x="0" y="T4"/>
                  </a:cxn>
                  <a:cxn ang="T11">
                    <a:pos x="0" y="T5"/>
                  </a:cxn>
                </a:cxnLst>
                <a:rect l="0" t="T12" r="0" b="T13"/>
                <a:pathLst>
                  <a:path h="2">
                    <a:moveTo>
                      <a:pt x="0" y="0"/>
                    </a:moveTo>
                    <a:lnTo>
                      <a:pt x="0" y="0"/>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3873" name="Freeform 327"/>
              <p:cNvSpPr>
                <a:spLocks/>
              </p:cNvSpPr>
              <p:nvPr/>
            </p:nvSpPr>
            <p:spPr bwMode="auto">
              <a:xfrm>
                <a:off x="4562" y="3241"/>
                <a:ext cx="4" cy="4"/>
              </a:xfrm>
              <a:custGeom>
                <a:avLst/>
                <a:gdLst>
                  <a:gd name="T0" fmla="*/ 2 w 4"/>
                  <a:gd name="T1" fmla="*/ 4 h 4"/>
                  <a:gd name="T2" fmla="*/ 4 w 4"/>
                  <a:gd name="T3" fmla="*/ 2 h 4"/>
                  <a:gd name="T4" fmla="*/ 4 w 4"/>
                  <a:gd name="T5" fmla="*/ 0 h 4"/>
                  <a:gd name="T6" fmla="*/ 0 w 4"/>
                  <a:gd name="T7" fmla="*/ 2 h 4"/>
                  <a:gd name="T8" fmla="*/ 0 w 4"/>
                  <a:gd name="T9" fmla="*/ 2 h 4"/>
                  <a:gd name="T10" fmla="*/ 0 w 4"/>
                  <a:gd name="T11" fmla="*/ 4 h 4"/>
                  <a:gd name="T12" fmla="*/ 2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4"/>
                    </a:moveTo>
                    <a:lnTo>
                      <a:pt x="4" y="2"/>
                    </a:lnTo>
                    <a:lnTo>
                      <a:pt x="4"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3874" name="Freeform 328"/>
              <p:cNvSpPr>
                <a:spLocks/>
              </p:cNvSpPr>
              <p:nvPr/>
            </p:nvSpPr>
            <p:spPr bwMode="auto">
              <a:xfrm>
                <a:off x="5484" y="3392"/>
                <a:ext cx="0" cy="4"/>
              </a:xfrm>
              <a:custGeom>
                <a:avLst/>
                <a:gdLst>
                  <a:gd name="T0" fmla="*/ 0 h 4"/>
                  <a:gd name="T1" fmla="*/ 2 h 4"/>
                  <a:gd name="T2" fmla="*/ 4 h 4"/>
                  <a:gd name="T3" fmla="*/ 4 h 4"/>
                  <a:gd name="T4" fmla="*/ 2 h 4"/>
                  <a:gd name="T5" fmla="*/ 0 h 4"/>
                  <a:gd name="T6" fmla="*/ 0 h 4"/>
                  <a:gd name="T7" fmla="*/ 0 60000 65536"/>
                  <a:gd name="T8" fmla="*/ 0 60000 65536"/>
                  <a:gd name="T9" fmla="*/ 0 60000 65536"/>
                  <a:gd name="T10" fmla="*/ 0 60000 65536"/>
                  <a:gd name="T11" fmla="*/ 0 60000 65536"/>
                  <a:gd name="T12" fmla="*/ 0 60000 65536"/>
                  <a:gd name="T13" fmla="*/ 0 60000 65536"/>
                  <a:gd name="T14" fmla="*/ 0 h 4"/>
                  <a:gd name="T15" fmla="*/ 4 h 4"/>
                </a:gdLst>
                <a:ahLst/>
                <a:cxnLst>
                  <a:cxn ang="T7">
                    <a:pos x="0" y="T0"/>
                  </a:cxn>
                  <a:cxn ang="T8">
                    <a:pos x="0" y="T1"/>
                  </a:cxn>
                  <a:cxn ang="T9">
                    <a:pos x="0" y="T2"/>
                  </a:cxn>
                  <a:cxn ang="T10">
                    <a:pos x="0" y="T3"/>
                  </a:cxn>
                  <a:cxn ang="T11">
                    <a:pos x="0" y="T4"/>
                  </a:cxn>
                  <a:cxn ang="T12">
                    <a:pos x="0" y="T5"/>
                  </a:cxn>
                  <a:cxn ang="T13">
                    <a:pos x="0" y="T6"/>
                  </a:cxn>
                </a:cxnLst>
                <a:rect l="0" t="T14" r="0" b="T15"/>
                <a:pathLst>
                  <a:path h="4">
                    <a:moveTo>
                      <a:pt x="0" y="0"/>
                    </a:moveTo>
                    <a:lnTo>
                      <a:pt x="0" y="2"/>
                    </a:lnTo>
                    <a:lnTo>
                      <a:pt x="0" y="4"/>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3875" name="Freeform 329"/>
              <p:cNvSpPr>
                <a:spLocks/>
              </p:cNvSpPr>
              <p:nvPr/>
            </p:nvSpPr>
            <p:spPr bwMode="auto">
              <a:xfrm>
                <a:off x="4491" y="3101"/>
                <a:ext cx="87" cy="104"/>
              </a:xfrm>
              <a:custGeom>
                <a:avLst/>
                <a:gdLst>
                  <a:gd name="T0" fmla="*/ 12 w 87"/>
                  <a:gd name="T1" fmla="*/ 36 h 104"/>
                  <a:gd name="T2" fmla="*/ 6 w 87"/>
                  <a:gd name="T3" fmla="*/ 42 h 104"/>
                  <a:gd name="T4" fmla="*/ 0 w 87"/>
                  <a:gd name="T5" fmla="*/ 62 h 104"/>
                  <a:gd name="T6" fmla="*/ 2 w 87"/>
                  <a:gd name="T7" fmla="*/ 74 h 104"/>
                  <a:gd name="T8" fmla="*/ 10 w 87"/>
                  <a:gd name="T9" fmla="*/ 80 h 104"/>
                  <a:gd name="T10" fmla="*/ 8 w 87"/>
                  <a:gd name="T11" fmla="*/ 98 h 104"/>
                  <a:gd name="T12" fmla="*/ 10 w 87"/>
                  <a:gd name="T13" fmla="*/ 104 h 104"/>
                  <a:gd name="T14" fmla="*/ 22 w 87"/>
                  <a:gd name="T15" fmla="*/ 102 h 104"/>
                  <a:gd name="T16" fmla="*/ 22 w 87"/>
                  <a:gd name="T17" fmla="*/ 90 h 104"/>
                  <a:gd name="T18" fmla="*/ 22 w 87"/>
                  <a:gd name="T19" fmla="*/ 72 h 104"/>
                  <a:gd name="T20" fmla="*/ 20 w 87"/>
                  <a:gd name="T21" fmla="*/ 64 h 104"/>
                  <a:gd name="T22" fmla="*/ 30 w 87"/>
                  <a:gd name="T23" fmla="*/ 62 h 104"/>
                  <a:gd name="T24" fmla="*/ 32 w 87"/>
                  <a:gd name="T25" fmla="*/ 68 h 104"/>
                  <a:gd name="T26" fmla="*/ 30 w 87"/>
                  <a:gd name="T27" fmla="*/ 76 h 104"/>
                  <a:gd name="T28" fmla="*/ 38 w 87"/>
                  <a:gd name="T29" fmla="*/ 82 h 104"/>
                  <a:gd name="T30" fmla="*/ 38 w 87"/>
                  <a:gd name="T31" fmla="*/ 90 h 104"/>
                  <a:gd name="T32" fmla="*/ 42 w 87"/>
                  <a:gd name="T33" fmla="*/ 92 h 104"/>
                  <a:gd name="T34" fmla="*/ 46 w 87"/>
                  <a:gd name="T35" fmla="*/ 88 h 104"/>
                  <a:gd name="T36" fmla="*/ 54 w 87"/>
                  <a:gd name="T37" fmla="*/ 86 h 104"/>
                  <a:gd name="T38" fmla="*/ 56 w 87"/>
                  <a:gd name="T39" fmla="*/ 82 h 104"/>
                  <a:gd name="T40" fmla="*/ 52 w 87"/>
                  <a:gd name="T41" fmla="*/ 82 h 104"/>
                  <a:gd name="T42" fmla="*/ 50 w 87"/>
                  <a:gd name="T43" fmla="*/ 78 h 104"/>
                  <a:gd name="T44" fmla="*/ 48 w 87"/>
                  <a:gd name="T45" fmla="*/ 74 h 104"/>
                  <a:gd name="T46" fmla="*/ 50 w 87"/>
                  <a:gd name="T47" fmla="*/ 70 h 104"/>
                  <a:gd name="T48" fmla="*/ 48 w 87"/>
                  <a:gd name="T49" fmla="*/ 68 h 104"/>
                  <a:gd name="T50" fmla="*/ 46 w 87"/>
                  <a:gd name="T51" fmla="*/ 64 h 104"/>
                  <a:gd name="T52" fmla="*/ 36 w 87"/>
                  <a:gd name="T53" fmla="*/ 52 h 104"/>
                  <a:gd name="T54" fmla="*/ 38 w 87"/>
                  <a:gd name="T55" fmla="*/ 50 h 104"/>
                  <a:gd name="T56" fmla="*/ 56 w 87"/>
                  <a:gd name="T57" fmla="*/ 38 h 104"/>
                  <a:gd name="T58" fmla="*/ 62 w 87"/>
                  <a:gd name="T59" fmla="*/ 38 h 104"/>
                  <a:gd name="T60" fmla="*/ 64 w 87"/>
                  <a:gd name="T61" fmla="*/ 34 h 104"/>
                  <a:gd name="T62" fmla="*/ 60 w 87"/>
                  <a:gd name="T63" fmla="*/ 32 h 104"/>
                  <a:gd name="T64" fmla="*/ 56 w 87"/>
                  <a:gd name="T65" fmla="*/ 36 h 104"/>
                  <a:gd name="T66" fmla="*/ 44 w 87"/>
                  <a:gd name="T67" fmla="*/ 38 h 104"/>
                  <a:gd name="T68" fmla="*/ 42 w 87"/>
                  <a:gd name="T69" fmla="*/ 38 h 104"/>
                  <a:gd name="T70" fmla="*/ 36 w 87"/>
                  <a:gd name="T71" fmla="*/ 38 h 104"/>
                  <a:gd name="T72" fmla="*/ 32 w 87"/>
                  <a:gd name="T73" fmla="*/ 44 h 104"/>
                  <a:gd name="T74" fmla="*/ 22 w 87"/>
                  <a:gd name="T75" fmla="*/ 38 h 104"/>
                  <a:gd name="T76" fmla="*/ 18 w 87"/>
                  <a:gd name="T77" fmla="*/ 34 h 104"/>
                  <a:gd name="T78" fmla="*/ 22 w 87"/>
                  <a:gd name="T79" fmla="*/ 18 h 104"/>
                  <a:gd name="T80" fmla="*/ 34 w 87"/>
                  <a:gd name="T81" fmla="*/ 18 h 104"/>
                  <a:gd name="T82" fmla="*/ 38 w 87"/>
                  <a:gd name="T83" fmla="*/ 18 h 104"/>
                  <a:gd name="T84" fmla="*/ 40 w 87"/>
                  <a:gd name="T85" fmla="*/ 18 h 104"/>
                  <a:gd name="T86" fmla="*/ 60 w 87"/>
                  <a:gd name="T87" fmla="*/ 18 h 104"/>
                  <a:gd name="T88" fmla="*/ 75 w 87"/>
                  <a:gd name="T89" fmla="*/ 20 h 104"/>
                  <a:gd name="T90" fmla="*/ 87 w 87"/>
                  <a:gd name="T91" fmla="*/ 6 h 104"/>
                  <a:gd name="T92" fmla="*/ 87 w 87"/>
                  <a:gd name="T93" fmla="*/ 2 h 104"/>
                  <a:gd name="T94" fmla="*/ 85 w 87"/>
                  <a:gd name="T95" fmla="*/ 0 h 104"/>
                  <a:gd name="T96" fmla="*/ 73 w 87"/>
                  <a:gd name="T97" fmla="*/ 10 h 104"/>
                  <a:gd name="T98" fmla="*/ 60 w 87"/>
                  <a:gd name="T99" fmla="*/ 10 h 104"/>
                  <a:gd name="T100" fmla="*/ 56 w 87"/>
                  <a:gd name="T101" fmla="*/ 12 h 104"/>
                  <a:gd name="T102" fmla="*/ 52 w 87"/>
                  <a:gd name="T103" fmla="*/ 12 h 104"/>
                  <a:gd name="T104" fmla="*/ 38 w 87"/>
                  <a:gd name="T105" fmla="*/ 8 h 104"/>
                  <a:gd name="T106" fmla="*/ 36 w 87"/>
                  <a:gd name="T107" fmla="*/ 6 h 104"/>
                  <a:gd name="T108" fmla="*/ 28 w 87"/>
                  <a:gd name="T109" fmla="*/ 6 h 104"/>
                  <a:gd name="T110" fmla="*/ 26 w 87"/>
                  <a:gd name="T111" fmla="*/ 10 h 104"/>
                  <a:gd name="T112" fmla="*/ 22 w 87"/>
                  <a:gd name="T113" fmla="*/ 14 h 104"/>
                  <a:gd name="T114" fmla="*/ 18 w 87"/>
                  <a:gd name="T115" fmla="*/ 12 h 104"/>
                  <a:gd name="T116" fmla="*/ 14 w 87"/>
                  <a:gd name="T117" fmla="*/ 18 h 104"/>
                  <a:gd name="T118" fmla="*/ 12 w 87"/>
                  <a:gd name="T119" fmla="*/ 24 h 104"/>
                  <a:gd name="T120" fmla="*/ 14 w 87"/>
                  <a:gd name="T121" fmla="*/ 26 h 104"/>
                  <a:gd name="T122" fmla="*/ 12 w 87"/>
                  <a:gd name="T123" fmla="*/ 32 h 10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7"/>
                  <a:gd name="T187" fmla="*/ 0 h 104"/>
                  <a:gd name="T188" fmla="*/ 87 w 87"/>
                  <a:gd name="T189" fmla="*/ 104 h 10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7" h="104">
                    <a:moveTo>
                      <a:pt x="12" y="32"/>
                    </a:moveTo>
                    <a:lnTo>
                      <a:pt x="12" y="36"/>
                    </a:lnTo>
                    <a:lnTo>
                      <a:pt x="10" y="36"/>
                    </a:lnTo>
                    <a:lnTo>
                      <a:pt x="6" y="42"/>
                    </a:lnTo>
                    <a:lnTo>
                      <a:pt x="6" y="50"/>
                    </a:lnTo>
                    <a:lnTo>
                      <a:pt x="0" y="62"/>
                    </a:lnTo>
                    <a:lnTo>
                      <a:pt x="0" y="70"/>
                    </a:lnTo>
                    <a:lnTo>
                      <a:pt x="2" y="74"/>
                    </a:lnTo>
                    <a:lnTo>
                      <a:pt x="8" y="72"/>
                    </a:lnTo>
                    <a:lnTo>
                      <a:pt x="10" y="80"/>
                    </a:lnTo>
                    <a:lnTo>
                      <a:pt x="8" y="98"/>
                    </a:lnTo>
                    <a:lnTo>
                      <a:pt x="8" y="102"/>
                    </a:lnTo>
                    <a:lnTo>
                      <a:pt x="10" y="104"/>
                    </a:lnTo>
                    <a:lnTo>
                      <a:pt x="22" y="102"/>
                    </a:lnTo>
                    <a:lnTo>
                      <a:pt x="20" y="94"/>
                    </a:lnTo>
                    <a:lnTo>
                      <a:pt x="22" y="90"/>
                    </a:lnTo>
                    <a:lnTo>
                      <a:pt x="22" y="88"/>
                    </a:lnTo>
                    <a:lnTo>
                      <a:pt x="22" y="72"/>
                    </a:lnTo>
                    <a:lnTo>
                      <a:pt x="20" y="68"/>
                    </a:lnTo>
                    <a:lnTo>
                      <a:pt x="20" y="64"/>
                    </a:lnTo>
                    <a:lnTo>
                      <a:pt x="26" y="60"/>
                    </a:lnTo>
                    <a:lnTo>
                      <a:pt x="30" y="62"/>
                    </a:lnTo>
                    <a:lnTo>
                      <a:pt x="32" y="68"/>
                    </a:lnTo>
                    <a:lnTo>
                      <a:pt x="30" y="72"/>
                    </a:lnTo>
                    <a:lnTo>
                      <a:pt x="30" y="76"/>
                    </a:lnTo>
                    <a:lnTo>
                      <a:pt x="36" y="80"/>
                    </a:lnTo>
                    <a:lnTo>
                      <a:pt x="38" y="82"/>
                    </a:lnTo>
                    <a:lnTo>
                      <a:pt x="38" y="86"/>
                    </a:lnTo>
                    <a:lnTo>
                      <a:pt x="38" y="90"/>
                    </a:lnTo>
                    <a:lnTo>
                      <a:pt x="38" y="92"/>
                    </a:lnTo>
                    <a:lnTo>
                      <a:pt x="42" y="92"/>
                    </a:lnTo>
                    <a:lnTo>
                      <a:pt x="46" y="90"/>
                    </a:lnTo>
                    <a:lnTo>
                      <a:pt x="46" y="88"/>
                    </a:lnTo>
                    <a:lnTo>
                      <a:pt x="50" y="86"/>
                    </a:lnTo>
                    <a:lnTo>
                      <a:pt x="54" y="86"/>
                    </a:lnTo>
                    <a:lnTo>
                      <a:pt x="56" y="84"/>
                    </a:lnTo>
                    <a:lnTo>
                      <a:pt x="56" y="82"/>
                    </a:lnTo>
                    <a:lnTo>
                      <a:pt x="54" y="82"/>
                    </a:lnTo>
                    <a:lnTo>
                      <a:pt x="52" y="82"/>
                    </a:lnTo>
                    <a:lnTo>
                      <a:pt x="52" y="78"/>
                    </a:lnTo>
                    <a:lnTo>
                      <a:pt x="50" y="78"/>
                    </a:lnTo>
                    <a:lnTo>
                      <a:pt x="48" y="76"/>
                    </a:lnTo>
                    <a:lnTo>
                      <a:pt x="48" y="74"/>
                    </a:lnTo>
                    <a:lnTo>
                      <a:pt x="48" y="72"/>
                    </a:lnTo>
                    <a:lnTo>
                      <a:pt x="50" y="70"/>
                    </a:lnTo>
                    <a:lnTo>
                      <a:pt x="48" y="68"/>
                    </a:lnTo>
                    <a:lnTo>
                      <a:pt x="48" y="64"/>
                    </a:lnTo>
                    <a:lnTo>
                      <a:pt x="46" y="64"/>
                    </a:lnTo>
                    <a:lnTo>
                      <a:pt x="40" y="54"/>
                    </a:lnTo>
                    <a:lnTo>
                      <a:pt x="36" y="52"/>
                    </a:lnTo>
                    <a:lnTo>
                      <a:pt x="36" y="50"/>
                    </a:lnTo>
                    <a:lnTo>
                      <a:pt x="38" y="50"/>
                    </a:lnTo>
                    <a:lnTo>
                      <a:pt x="48" y="46"/>
                    </a:lnTo>
                    <a:lnTo>
                      <a:pt x="56" y="38"/>
                    </a:lnTo>
                    <a:lnTo>
                      <a:pt x="60" y="36"/>
                    </a:lnTo>
                    <a:lnTo>
                      <a:pt x="62" y="38"/>
                    </a:lnTo>
                    <a:lnTo>
                      <a:pt x="64" y="36"/>
                    </a:lnTo>
                    <a:lnTo>
                      <a:pt x="64" y="34"/>
                    </a:lnTo>
                    <a:lnTo>
                      <a:pt x="62" y="32"/>
                    </a:lnTo>
                    <a:lnTo>
                      <a:pt x="60" y="32"/>
                    </a:lnTo>
                    <a:lnTo>
                      <a:pt x="56" y="34"/>
                    </a:lnTo>
                    <a:lnTo>
                      <a:pt x="56" y="36"/>
                    </a:lnTo>
                    <a:lnTo>
                      <a:pt x="46" y="36"/>
                    </a:lnTo>
                    <a:lnTo>
                      <a:pt x="44" y="38"/>
                    </a:lnTo>
                    <a:lnTo>
                      <a:pt x="42" y="38"/>
                    </a:lnTo>
                    <a:lnTo>
                      <a:pt x="38" y="36"/>
                    </a:lnTo>
                    <a:lnTo>
                      <a:pt x="36" y="38"/>
                    </a:lnTo>
                    <a:lnTo>
                      <a:pt x="32" y="42"/>
                    </a:lnTo>
                    <a:lnTo>
                      <a:pt x="32" y="44"/>
                    </a:lnTo>
                    <a:lnTo>
                      <a:pt x="26" y="44"/>
                    </a:lnTo>
                    <a:lnTo>
                      <a:pt x="22" y="38"/>
                    </a:lnTo>
                    <a:lnTo>
                      <a:pt x="20" y="38"/>
                    </a:lnTo>
                    <a:lnTo>
                      <a:pt x="18" y="34"/>
                    </a:lnTo>
                    <a:lnTo>
                      <a:pt x="18" y="24"/>
                    </a:lnTo>
                    <a:lnTo>
                      <a:pt x="22" y="18"/>
                    </a:lnTo>
                    <a:lnTo>
                      <a:pt x="32" y="18"/>
                    </a:lnTo>
                    <a:lnTo>
                      <a:pt x="34" y="18"/>
                    </a:lnTo>
                    <a:lnTo>
                      <a:pt x="38" y="18"/>
                    </a:lnTo>
                    <a:lnTo>
                      <a:pt x="40" y="18"/>
                    </a:lnTo>
                    <a:lnTo>
                      <a:pt x="42" y="18"/>
                    </a:lnTo>
                    <a:lnTo>
                      <a:pt x="60" y="18"/>
                    </a:lnTo>
                    <a:lnTo>
                      <a:pt x="62" y="20"/>
                    </a:lnTo>
                    <a:lnTo>
                      <a:pt x="75" y="20"/>
                    </a:lnTo>
                    <a:lnTo>
                      <a:pt x="77" y="18"/>
                    </a:lnTo>
                    <a:lnTo>
                      <a:pt x="87" y="6"/>
                    </a:lnTo>
                    <a:lnTo>
                      <a:pt x="87" y="4"/>
                    </a:lnTo>
                    <a:lnTo>
                      <a:pt x="87" y="2"/>
                    </a:lnTo>
                    <a:lnTo>
                      <a:pt x="87" y="0"/>
                    </a:lnTo>
                    <a:lnTo>
                      <a:pt x="85" y="0"/>
                    </a:lnTo>
                    <a:lnTo>
                      <a:pt x="83" y="2"/>
                    </a:lnTo>
                    <a:lnTo>
                      <a:pt x="73" y="10"/>
                    </a:lnTo>
                    <a:lnTo>
                      <a:pt x="69" y="12"/>
                    </a:lnTo>
                    <a:lnTo>
                      <a:pt x="60" y="10"/>
                    </a:lnTo>
                    <a:lnTo>
                      <a:pt x="58" y="10"/>
                    </a:lnTo>
                    <a:lnTo>
                      <a:pt x="56" y="12"/>
                    </a:lnTo>
                    <a:lnTo>
                      <a:pt x="52" y="12"/>
                    </a:lnTo>
                    <a:lnTo>
                      <a:pt x="52" y="10"/>
                    </a:lnTo>
                    <a:lnTo>
                      <a:pt x="38" y="8"/>
                    </a:lnTo>
                    <a:lnTo>
                      <a:pt x="36" y="8"/>
                    </a:lnTo>
                    <a:lnTo>
                      <a:pt x="36" y="6"/>
                    </a:lnTo>
                    <a:lnTo>
                      <a:pt x="30" y="6"/>
                    </a:lnTo>
                    <a:lnTo>
                      <a:pt x="28" y="6"/>
                    </a:lnTo>
                    <a:lnTo>
                      <a:pt x="26" y="8"/>
                    </a:lnTo>
                    <a:lnTo>
                      <a:pt x="26" y="10"/>
                    </a:lnTo>
                    <a:lnTo>
                      <a:pt x="24" y="12"/>
                    </a:lnTo>
                    <a:lnTo>
                      <a:pt x="22" y="14"/>
                    </a:lnTo>
                    <a:lnTo>
                      <a:pt x="20" y="12"/>
                    </a:lnTo>
                    <a:lnTo>
                      <a:pt x="18" y="12"/>
                    </a:lnTo>
                    <a:lnTo>
                      <a:pt x="16" y="14"/>
                    </a:lnTo>
                    <a:lnTo>
                      <a:pt x="14" y="18"/>
                    </a:lnTo>
                    <a:lnTo>
                      <a:pt x="14" y="22"/>
                    </a:lnTo>
                    <a:lnTo>
                      <a:pt x="12" y="24"/>
                    </a:lnTo>
                    <a:lnTo>
                      <a:pt x="14" y="26"/>
                    </a:lnTo>
                    <a:lnTo>
                      <a:pt x="14" y="36"/>
                    </a:lnTo>
                    <a:lnTo>
                      <a:pt x="12" y="32"/>
                    </a:lnTo>
                    <a:close/>
                  </a:path>
                </a:pathLst>
              </a:custGeom>
              <a:solidFill>
                <a:srgbClr val="0071B4">
                  <a:alpha val="34901"/>
                </a:srgbClr>
              </a:solidFill>
              <a:ln w="9525">
                <a:noFill/>
                <a:round/>
                <a:headEnd/>
                <a:tailEnd/>
              </a:ln>
            </p:spPr>
            <p:txBody>
              <a:bodyPr/>
              <a:lstStyle/>
              <a:p>
                <a:endParaRPr lang="en-US"/>
              </a:p>
            </p:txBody>
          </p:sp>
          <p:sp>
            <p:nvSpPr>
              <p:cNvPr id="13876" name="Freeform 330"/>
              <p:cNvSpPr>
                <a:spLocks/>
              </p:cNvSpPr>
              <p:nvPr/>
            </p:nvSpPr>
            <p:spPr bwMode="auto">
              <a:xfrm>
                <a:off x="5305" y="3370"/>
                <a:ext cx="18" cy="12"/>
              </a:xfrm>
              <a:custGeom>
                <a:avLst/>
                <a:gdLst>
                  <a:gd name="T0" fmla="*/ 16 w 18"/>
                  <a:gd name="T1" fmla="*/ 2 h 12"/>
                  <a:gd name="T2" fmla="*/ 14 w 18"/>
                  <a:gd name="T3" fmla="*/ 2 h 12"/>
                  <a:gd name="T4" fmla="*/ 12 w 18"/>
                  <a:gd name="T5" fmla="*/ 2 h 12"/>
                  <a:gd name="T6" fmla="*/ 12 w 18"/>
                  <a:gd name="T7" fmla="*/ 0 h 12"/>
                  <a:gd name="T8" fmla="*/ 10 w 18"/>
                  <a:gd name="T9" fmla="*/ 2 h 12"/>
                  <a:gd name="T10" fmla="*/ 8 w 18"/>
                  <a:gd name="T11" fmla="*/ 2 h 12"/>
                  <a:gd name="T12" fmla="*/ 8 w 18"/>
                  <a:gd name="T13" fmla="*/ 2 h 12"/>
                  <a:gd name="T14" fmla="*/ 6 w 18"/>
                  <a:gd name="T15" fmla="*/ 2 h 12"/>
                  <a:gd name="T16" fmla="*/ 4 w 18"/>
                  <a:gd name="T17" fmla="*/ 2 h 12"/>
                  <a:gd name="T18" fmla="*/ 0 w 18"/>
                  <a:gd name="T19" fmla="*/ 4 h 12"/>
                  <a:gd name="T20" fmla="*/ 0 w 18"/>
                  <a:gd name="T21" fmla="*/ 8 h 12"/>
                  <a:gd name="T22" fmla="*/ 0 w 18"/>
                  <a:gd name="T23" fmla="*/ 10 h 12"/>
                  <a:gd name="T24" fmla="*/ 2 w 18"/>
                  <a:gd name="T25" fmla="*/ 12 h 12"/>
                  <a:gd name="T26" fmla="*/ 6 w 18"/>
                  <a:gd name="T27" fmla="*/ 12 h 12"/>
                  <a:gd name="T28" fmla="*/ 6 w 18"/>
                  <a:gd name="T29" fmla="*/ 12 h 12"/>
                  <a:gd name="T30" fmla="*/ 12 w 18"/>
                  <a:gd name="T31" fmla="*/ 12 h 12"/>
                  <a:gd name="T32" fmla="*/ 14 w 18"/>
                  <a:gd name="T33" fmla="*/ 12 h 12"/>
                  <a:gd name="T34" fmla="*/ 18 w 18"/>
                  <a:gd name="T35" fmla="*/ 12 h 12"/>
                  <a:gd name="T36" fmla="*/ 18 w 18"/>
                  <a:gd name="T37" fmla="*/ 10 h 12"/>
                  <a:gd name="T38" fmla="*/ 16 w 18"/>
                  <a:gd name="T39" fmla="*/ 4 h 12"/>
                  <a:gd name="T40" fmla="*/ 16 w 18"/>
                  <a:gd name="T41" fmla="*/ 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12"/>
                  <a:gd name="T65" fmla="*/ 18 w 18"/>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12">
                    <a:moveTo>
                      <a:pt x="16" y="2"/>
                    </a:moveTo>
                    <a:lnTo>
                      <a:pt x="14" y="2"/>
                    </a:lnTo>
                    <a:lnTo>
                      <a:pt x="12" y="2"/>
                    </a:lnTo>
                    <a:lnTo>
                      <a:pt x="12" y="0"/>
                    </a:lnTo>
                    <a:lnTo>
                      <a:pt x="10" y="2"/>
                    </a:lnTo>
                    <a:lnTo>
                      <a:pt x="8" y="2"/>
                    </a:lnTo>
                    <a:lnTo>
                      <a:pt x="6" y="2"/>
                    </a:lnTo>
                    <a:lnTo>
                      <a:pt x="4" y="2"/>
                    </a:lnTo>
                    <a:lnTo>
                      <a:pt x="0" y="4"/>
                    </a:lnTo>
                    <a:lnTo>
                      <a:pt x="0" y="8"/>
                    </a:lnTo>
                    <a:lnTo>
                      <a:pt x="0" y="10"/>
                    </a:lnTo>
                    <a:lnTo>
                      <a:pt x="2" y="12"/>
                    </a:lnTo>
                    <a:lnTo>
                      <a:pt x="6" y="12"/>
                    </a:lnTo>
                    <a:lnTo>
                      <a:pt x="12" y="12"/>
                    </a:lnTo>
                    <a:lnTo>
                      <a:pt x="14" y="12"/>
                    </a:lnTo>
                    <a:lnTo>
                      <a:pt x="18" y="12"/>
                    </a:lnTo>
                    <a:lnTo>
                      <a:pt x="18" y="10"/>
                    </a:lnTo>
                    <a:lnTo>
                      <a:pt x="16" y="4"/>
                    </a:lnTo>
                    <a:lnTo>
                      <a:pt x="16" y="2"/>
                    </a:lnTo>
                    <a:close/>
                  </a:path>
                </a:pathLst>
              </a:custGeom>
              <a:solidFill>
                <a:srgbClr val="0071B4">
                  <a:alpha val="34901"/>
                </a:srgbClr>
              </a:solidFill>
              <a:ln w="9525">
                <a:noFill/>
                <a:round/>
                <a:headEnd/>
                <a:tailEnd/>
              </a:ln>
            </p:spPr>
            <p:txBody>
              <a:bodyPr/>
              <a:lstStyle/>
              <a:p>
                <a:endParaRPr lang="en-US"/>
              </a:p>
            </p:txBody>
          </p:sp>
          <p:sp>
            <p:nvSpPr>
              <p:cNvPr id="13877" name="Freeform 331"/>
              <p:cNvSpPr>
                <a:spLocks/>
              </p:cNvSpPr>
              <p:nvPr/>
            </p:nvSpPr>
            <p:spPr bwMode="auto">
              <a:xfrm>
                <a:off x="5321" y="3354"/>
                <a:ext cx="22" cy="10"/>
              </a:xfrm>
              <a:custGeom>
                <a:avLst/>
                <a:gdLst>
                  <a:gd name="T0" fmla="*/ 8 w 22"/>
                  <a:gd name="T1" fmla="*/ 4 h 10"/>
                  <a:gd name="T2" fmla="*/ 6 w 22"/>
                  <a:gd name="T3" fmla="*/ 4 h 10"/>
                  <a:gd name="T4" fmla="*/ 2 w 22"/>
                  <a:gd name="T5" fmla="*/ 6 h 10"/>
                  <a:gd name="T6" fmla="*/ 0 w 22"/>
                  <a:gd name="T7" fmla="*/ 6 h 10"/>
                  <a:gd name="T8" fmla="*/ 0 w 22"/>
                  <a:gd name="T9" fmla="*/ 8 h 10"/>
                  <a:gd name="T10" fmla="*/ 2 w 22"/>
                  <a:gd name="T11" fmla="*/ 8 h 10"/>
                  <a:gd name="T12" fmla="*/ 2 w 22"/>
                  <a:gd name="T13" fmla="*/ 10 h 10"/>
                  <a:gd name="T14" fmla="*/ 4 w 22"/>
                  <a:gd name="T15" fmla="*/ 10 h 10"/>
                  <a:gd name="T16" fmla="*/ 6 w 22"/>
                  <a:gd name="T17" fmla="*/ 10 h 10"/>
                  <a:gd name="T18" fmla="*/ 8 w 22"/>
                  <a:gd name="T19" fmla="*/ 10 h 10"/>
                  <a:gd name="T20" fmla="*/ 8 w 22"/>
                  <a:gd name="T21" fmla="*/ 10 h 10"/>
                  <a:gd name="T22" fmla="*/ 10 w 22"/>
                  <a:gd name="T23" fmla="*/ 8 h 10"/>
                  <a:gd name="T24" fmla="*/ 10 w 22"/>
                  <a:gd name="T25" fmla="*/ 6 h 10"/>
                  <a:gd name="T26" fmla="*/ 12 w 22"/>
                  <a:gd name="T27" fmla="*/ 6 h 10"/>
                  <a:gd name="T28" fmla="*/ 12 w 22"/>
                  <a:gd name="T29" fmla="*/ 8 h 10"/>
                  <a:gd name="T30" fmla="*/ 20 w 22"/>
                  <a:gd name="T31" fmla="*/ 8 h 10"/>
                  <a:gd name="T32" fmla="*/ 20 w 22"/>
                  <a:gd name="T33" fmla="*/ 6 h 10"/>
                  <a:gd name="T34" fmla="*/ 20 w 22"/>
                  <a:gd name="T35" fmla="*/ 4 h 10"/>
                  <a:gd name="T36" fmla="*/ 16 w 22"/>
                  <a:gd name="T37" fmla="*/ 6 h 10"/>
                  <a:gd name="T38" fmla="*/ 16 w 22"/>
                  <a:gd name="T39" fmla="*/ 4 h 10"/>
                  <a:gd name="T40" fmla="*/ 20 w 22"/>
                  <a:gd name="T41" fmla="*/ 0 h 10"/>
                  <a:gd name="T42" fmla="*/ 22 w 22"/>
                  <a:gd name="T43" fmla="*/ 0 h 10"/>
                  <a:gd name="T44" fmla="*/ 8 w 22"/>
                  <a:gd name="T45" fmla="*/ 4 h 10"/>
                  <a:gd name="T46" fmla="*/ 8 w 22"/>
                  <a:gd name="T47" fmla="*/ 4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
                  <a:gd name="T73" fmla="*/ 0 h 10"/>
                  <a:gd name="T74" fmla="*/ 22 w 22"/>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 h="10">
                    <a:moveTo>
                      <a:pt x="8" y="4"/>
                    </a:moveTo>
                    <a:lnTo>
                      <a:pt x="6" y="4"/>
                    </a:lnTo>
                    <a:lnTo>
                      <a:pt x="2" y="6"/>
                    </a:lnTo>
                    <a:lnTo>
                      <a:pt x="0" y="6"/>
                    </a:lnTo>
                    <a:lnTo>
                      <a:pt x="0" y="8"/>
                    </a:lnTo>
                    <a:lnTo>
                      <a:pt x="2" y="8"/>
                    </a:lnTo>
                    <a:lnTo>
                      <a:pt x="2" y="10"/>
                    </a:lnTo>
                    <a:lnTo>
                      <a:pt x="4" y="10"/>
                    </a:lnTo>
                    <a:lnTo>
                      <a:pt x="6" y="10"/>
                    </a:lnTo>
                    <a:lnTo>
                      <a:pt x="8" y="10"/>
                    </a:lnTo>
                    <a:lnTo>
                      <a:pt x="10" y="8"/>
                    </a:lnTo>
                    <a:lnTo>
                      <a:pt x="10" y="6"/>
                    </a:lnTo>
                    <a:lnTo>
                      <a:pt x="12" y="6"/>
                    </a:lnTo>
                    <a:lnTo>
                      <a:pt x="12" y="8"/>
                    </a:lnTo>
                    <a:lnTo>
                      <a:pt x="20" y="8"/>
                    </a:lnTo>
                    <a:lnTo>
                      <a:pt x="20" y="6"/>
                    </a:lnTo>
                    <a:lnTo>
                      <a:pt x="20" y="4"/>
                    </a:lnTo>
                    <a:lnTo>
                      <a:pt x="16" y="6"/>
                    </a:lnTo>
                    <a:lnTo>
                      <a:pt x="16" y="4"/>
                    </a:lnTo>
                    <a:lnTo>
                      <a:pt x="20" y="0"/>
                    </a:lnTo>
                    <a:lnTo>
                      <a:pt x="22" y="0"/>
                    </a:lnTo>
                    <a:lnTo>
                      <a:pt x="8" y="4"/>
                    </a:lnTo>
                    <a:close/>
                  </a:path>
                </a:pathLst>
              </a:custGeom>
              <a:solidFill>
                <a:srgbClr val="0071B4">
                  <a:alpha val="34901"/>
                </a:srgbClr>
              </a:solidFill>
              <a:ln w="9525">
                <a:noFill/>
                <a:round/>
                <a:headEnd/>
                <a:tailEnd/>
              </a:ln>
            </p:spPr>
            <p:txBody>
              <a:bodyPr/>
              <a:lstStyle/>
              <a:p>
                <a:endParaRPr lang="en-US"/>
              </a:p>
            </p:txBody>
          </p:sp>
          <p:sp>
            <p:nvSpPr>
              <p:cNvPr id="13878" name="Freeform 332"/>
              <p:cNvSpPr>
                <a:spLocks/>
              </p:cNvSpPr>
              <p:nvPr/>
            </p:nvSpPr>
            <p:spPr bwMode="auto">
              <a:xfrm>
                <a:off x="4461" y="3239"/>
                <a:ext cx="34" cy="14"/>
              </a:xfrm>
              <a:custGeom>
                <a:avLst/>
                <a:gdLst>
                  <a:gd name="T0" fmla="*/ 32 w 34"/>
                  <a:gd name="T1" fmla="*/ 8 h 14"/>
                  <a:gd name="T2" fmla="*/ 34 w 34"/>
                  <a:gd name="T3" fmla="*/ 8 h 14"/>
                  <a:gd name="T4" fmla="*/ 34 w 34"/>
                  <a:gd name="T5" fmla="*/ 8 h 14"/>
                  <a:gd name="T6" fmla="*/ 32 w 34"/>
                  <a:gd name="T7" fmla="*/ 6 h 14"/>
                  <a:gd name="T8" fmla="*/ 30 w 34"/>
                  <a:gd name="T9" fmla="*/ 2 h 14"/>
                  <a:gd name="T10" fmla="*/ 28 w 34"/>
                  <a:gd name="T11" fmla="*/ 6 h 14"/>
                  <a:gd name="T12" fmla="*/ 28 w 34"/>
                  <a:gd name="T13" fmla="*/ 4 h 14"/>
                  <a:gd name="T14" fmla="*/ 26 w 34"/>
                  <a:gd name="T15" fmla="*/ 2 h 14"/>
                  <a:gd name="T16" fmla="*/ 22 w 34"/>
                  <a:gd name="T17" fmla="*/ 2 h 14"/>
                  <a:gd name="T18" fmla="*/ 20 w 34"/>
                  <a:gd name="T19" fmla="*/ 0 h 14"/>
                  <a:gd name="T20" fmla="*/ 16 w 34"/>
                  <a:gd name="T21" fmla="*/ 0 h 14"/>
                  <a:gd name="T22" fmla="*/ 16 w 34"/>
                  <a:gd name="T23" fmla="*/ 0 h 14"/>
                  <a:gd name="T24" fmla="*/ 16 w 34"/>
                  <a:gd name="T25" fmla="*/ 2 h 14"/>
                  <a:gd name="T26" fmla="*/ 20 w 34"/>
                  <a:gd name="T27" fmla="*/ 6 h 14"/>
                  <a:gd name="T28" fmla="*/ 20 w 34"/>
                  <a:gd name="T29" fmla="*/ 6 h 14"/>
                  <a:gd name="T30" fmla="*/ 18 w 34"/>
                  <a:gd name="T31" fmla="*/ 8 h 14"/>
                  <a:gd name="T32" fmla="*/ 16 w 34"/>
                  <a:gd name="T33" fmla="*/ 8 h 14"/>
                  <a:gd name="T34" fmla="*/ 16 w 34"/>
                  <a:gd name="T35" fmla="*/ 8 h 14"/>
                  <a:gd name="T36" fmla="*/ 14 w 34"/>
                  <a:gd name="T37" fmla="*/ 6 h 14"/>
                  <a:gd name="T38" fmla="*/ 12 w 34"/>
                  <a:gd name="T39" fmla="*/ 4 h 14"/>
                  <a:gd name="T40" fmla="*/ 8 w 34"/>
                  <a:gd name="T41" fmla="*/ 4 h 14"/>
                  <a:gd name="T42" fmla="*/ 4 w 34"/>
                  <a:gd name="T43" fmla="*/ 4 h 14"/>
                  <a:gd name="T44" fmla="*/ 4 w 34"/>
                  <a:gd name="T45" fmla="*/ 6 h 14"/>
                  <a:gd name="T46" fmla="*/ 0 w 34"/>
                  <a:gd name="T47" fmla="*/ 8 h 14"/>
                  <a:gd name="T48" fmla="*/ 2 w 34"/>
                  <a:gd name="T49" fmla="*/ 10 h 14"/>
                  <a:gd name="T50" fmla="*/ 2 w 34"/>
                  <a:gd name="T51" fmla="*/ 12 h 14"/>
                  <a:gd name="T52" fmla="*/ 4 w 34"/>
                  <a:gd name="T53" fmla="*/ 14 h 14"/>
                  <a:gd name="T54" fmla="*/ 8 w 34"/>
                  <a:gd name="T55" fmla="*/ 14 h 14"/>
                  <a:gd name="T56" fmla="*/ 24 w 34"/>
                  <a:gd name="T57" fmla="*/ 8 h 14"/>
                  <a:gd name="T58" fmla="*/ 24 w 34"/>
                  <a:gd name="T59" fmla="*/ 10 h 14"/>
                  <a:gd name="T60" fmla="*/ 26 w 34"/>
                  <a:gd name="T61" fmla="*/ 10 h 14"/>
                  <a:gd name="T62" fmla="*/ 30 w 34"/>
                  <a:gd name="T63" fmla="*/ 10 h 14"/>
                  <a:gd name="T64" fmla="*/ 30 w 34"/>
                  <a:gd name="T65" fmla="*/ 8 h 14"/>
                  <a:gd name="T66" fmla="*/ 30 w 34"/>
                  <a:gd name="T67" fmla="*/ 8 h 14"/>
                  <a:gd name="T68" fmla="*/ 32 w 34"/>
                  <a:gd name="T69" fmla="*/ 8 h 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14"/>
                  <a:gd name="T107" fmla="*/ 34 w 34"/>
                  <a:gd name="T108" fmla="*/ 14 h 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14">
                    <a:moveTo>
                      <a:pt x="32" y="8"/>
                    </a:moveTo>
                    <a:lnTo>
                      <a:pt x="34" y="8"/>
                    </a:lnTo>
                    <a:lnTo>
                      <a:pt x="32" y="6"/>
                    </a:lnTo>
                    <a:lnTo>
                      <a:pt x="30" y="2"/>
                    </a:lnTo>
                    <a:lnTo>
                      <a:pt x="28" y="6"/>
                    </a:lnTo>
                    <a:lnTo>
                      <a:pt x="28" y="4"/>
                    </a:lnTo>
                    <a:lnTo>
                      <a:pt x="26" y="2"/>
                    </a:lnTo>
                    <a:lnTo>
                      <a:pt x="22" y="2"/>
                    </a:lnTo>
                    <a:lnTo>
                      <a:pt x="20" y="0"/>
                    </a:lnTo>
                    <a:lnTo>
                      <a:pt x="16" y="0"/>
                    </a:lnTo>
                    <a:lnTo>
                      <a:pt x="16" y="2"/>
                    </a:lnTo>
                    <a:lnTo>
                      <a:pt x="20" y="6"/>
                    </a:lnTo>
                    <a:lnTo>
                      <a:pt x="18" y="8"/>
                    </a:lnTo>
                    <a:lnTo>
                      <a:pt x="16" y="8"/>
                    </a:lnTo>
                    <a:lnTo>
                      <a:pt x="14" y="6"/>
                    </a:lnTo>
                    <a:lnTo>
                      <a:pt x="12" y="4"/>
                    </a:lnTo>
                    <a:lnTo>
                      <a:pt x="8" y="4"/>
                    </a:lnTo>
                    <a:lnTo>
                      <a:pt x="4" y="4"/>
                    </a:lnTo>
                    <a:lnTo>
                      <a:pt x="4" y="6"/>
                    </a:lnTo>
                    <a:lnTo>
                      <a:pt x="0" y="8"/>
                    </a:lnTo>
                    <a:lnTo>
                      <a:pt x="2" y="10"/>
                    </a:lnTo>
                    <a:lnTo>
                      <a:pt x="2" y="12"/>
                    </a:lnTo>
                    <a:lnTo>
                      <a:pt x="4" y="14"/>
                    </a:lnTo>
                    <a:lnTo>
                      <a:pt x="8" y="14"/>
                    </a:lnTo>
                    <a:lnTo>
                      <a:pt x="24" y="8"/>
                    </a:lnTo>
                    <a:lnTo>
                      <a:pt x="24" y="10"/>
                    </a:lnTo>
                    <a:lnTo>
                      <a:pt x="26" y="10"/>
                    </a:lnTo>
                    <a:lnTo>
                      <a:pt x="30" y="10"/>
                    </a:lnTo>
                    <a:lnTo>
                      <a:pt x="30" y="8"/>
                    </a:lnTo>
                    <a:lnTo>
                      <a:pt x="32" y="8"/>
                    </a:lnTo>
                    <a:close/>
                  </a:path>
                </a:pathLst>
              </a:custGeom>
              <a:solidFill>
                <a:srgbClr val="0071B4">
                  <a:alpha val="34901"/>
                </a:srgbClr>
              </a:solidFill>
              <a:ln w="9525">
                <a:noFill/>
                <a:round/>
                <a:headEnd/>
                <a:tailEnd/>
              </a:ln>
            </p:spPr>
            <p:txBody>
              <a:bodyPr/>
              <a:lstStyle/>
              <a:p>
                <a:endParaRPr lang="en-US"/>
              </a:p>
            </p:txBody>
          </p:sp>
          <p:sp>
            <p:nvSpPr>
              <p:cNvPr id="13879" name="Freeform 333"/>
              <p:cNvSpPr>
                <a:spLocks/>
              </p:cNvSpPr>
              <p:nvPr/>
            </p:nvSpPr>
            <p:spPr bwMode="auto">
              <a:xfrm>
                <a:off x="5241" y="3637"/>
                <a:ext cx="82" cy="125"/>
              </a:xfrm>
              <a:custGeom>
                <a:avLst/>
                <a:gdLst>
                  <a:gd name="T0" fmla="*/ 70 w 82"/>
                  <a:gd name="T1" fmla="*/ 56 h 125"/>
                  <a:gd name="T2" fmla="*/ 64 w 82"/>
                  <a:gd name="T3" fmla="*/ 62 h 125"/>
                  <a:gd name="T4" fmla="*/ 54 w 82"/>
                  <a:gd name="T5" fmla="*/ 58 h 125"/>
                  <a:gd name="T6" fmla="*/ 46 w 82"/>
                  <a:gd name="T7" fmla="*/ 54 h 125"/>
                  <a:gd name="T8" fmla="*/ 44 w 82"/>
                  <a:gd name="T9" fmla="*/ 44 h 125"/>
                  <a:gd name="T10" fmla="*/ 42 w 82"/>
                  <a:gd name="T11" fmla="*/ 40 h 125"/>
                  <a:gd name="T12" fmla="*/ 38 w 82"/>
                  <a:gd name="T13" fmla="*/ 36 h 125"/>
                  <a:gd name="T14" fmla="*/ 40 w 82"/>
                  <a:gd name="T15" fmla="*/ 46 h 125"/>
                  <a:gd name="T16" fmla="*/ 36 w 82"/>
                  <a:gd name="T17" fmla="*/ 42 h 125"/>
                  <a:gd name="T18" fmla="*/ 32 w 82"/>
                  <a:gd name="T19" fmla="*/ 42 h 125"/>
                  <a:gd name="T20" fmla="*/ 28 w 82"/>
                  <a:gd name="T21" fmla="*/ 42 h 125"/>
                  <a:gd name="T22" fmla="*/ 30 w 82"/>
                  <a:gd name="T23" fmla="*/ 40 h 125"/>
                  <a:gd name="T24" fmla="*/ 30 w 82"/>
                  <a:gd name="T25" fmla="*/ 36 h 125"/>
                  <a:gd name="T26" fmla="*/ 24 w 82"/>
                  <a:gd name="T27" fmla="*/ 24 h 125"/>
                  <a:gd name="T28" fmla="*/ 22 w 82"/>
                  <a:gd name="T29" fmla="*/ 24 h 125"/>
                  <a:gd name="T30" fmla="*/ 26 w 82"/>
                  <a:gd name="T31" fmla="*/ 24 h 125"/>
                  <a:gd name="T32" fmla="*/ 26 w 82"/>
                  <a:gd name="T33" fmla="*/ 20 h 125"/>
                  <a:gd name="T34" fmla="*/ 22 w 82"/>
                  <a:gd name="T35" fmla="*/ 16 h 125"/>
                  <a:gd name="T36" fmla="*/ 20 w 82"/>
                  <a:gd name="T37" fmla="*/ 14 h 125"/>
                  <a:gd name="T38" fmla="*/ 18 w 82"/>
                  <a:gd name="T39" fmla="*/ 10 h 125"/>
                  <a:gd name="T40" fmla="*/ 12 w 82"/>
                  <a:gd name="T41" fmla="*/ 8 h 125"/>
                  <a:gd name="T42" fmla="*/ 10 w 82"/>
                  <a:gd name="T43" fmla="*/ 6 h 125"/>
                  <a:gd name="T44" fmla="*/ 6 w 82"/>
                  <a:gd name="T45" fmla="*/ 6 h 125"/>
                  <a:gd name="T46" fmla="*/ 4 w 82"/>
                  <a:gd name="T47" fmla="*/ 0 h 125"/>
                  <a:gd name="T48" fmla="*/ 0 w 82"/>
                  <a:gd name="T49" fmla="*/ 0 h 125"/>
                  <a:gd name="T50" fmla="*/ 6 w 82"/>
                  <a:gd name="T51" fmla="*/ 12 h 125"/>
                  <a:gd name="T52" fmla="*/ 10 w 82"/>
                  <a:gd name="T53" fmla="*/ 16 h 125"/>
                  <a:gd name="T54" fmla="*/ 10 w 82"/>
                  <a:gd name="T55" fmla="*/ 18 h 125"/>
                  <a:gd name="T56" fmla="*/ 20 w 82"/>
                  <a:gd name="T57" fmla="*/ 30 h 125"/>
                  <a:gd name="T58" fmla="*/ 22 w 82"/>
                  <a:gd name="T59" fmla="*/ 28 h 125"/>
                  <a:gd name="T60" fmla="*/ 22 w 82"/>
                  <a:gd name="T61" fmla="*/ 32 h 125"/>
                  <a:gd name="T62" fmla="*/ 24 w 82"/>
                  <a:gd name="T63" fmla="*/ 36 h 125"/>
                  <a:gd name="T64" fmla="*/ 26 w 82"/>
                  <a:gd name="T65" fmla="*/ 44 h 125"/>
                  <a:gd name="T66" fmla="*/ 30 w 82"/>
                  <a:gd name="T67" fmla="*/ 44 h 125"/>
                  <a:gd name="T68" fmla="*/ 26 w 82"/>
                  <a:gd name="T69" fmla="*/ 46 h 125"/>
                  <a:gd name="T70" fmla="*/ 30 w 82"/>
                  <a:gd name="T71" fmla="*/ 50 h 125"/>
                  <a:gd name="T72" fmla="*/ 32 w 82"/>
                  <a:gd name="T73" fmla="*/ 56 h 125"/>
                  <a:gd name="T74" fmla="*/ 30 w 82"/>
                  <a:gd name="T75" fmla="*/ 64 h 125"/>
                  <a:gd name="T76" fmla="*/ 24 w 82"/>
                  <a:gd name="T77" fmla="*/ 77 h 125"/>
                  <a:gd name="T78" fmla="*/ 16 w 82"/>
                  <a:gd name="T79" fmla="*/ 85 h 125"/>
                  <a:gd name="T80" fmla="*/ 28 w 82"/>
                  <a:gd name="T81" fmla="*/ 93 h 125"/>
                  <a:gd name="T82" fmla="*/ 36 w 82"/>
                  <a:gd name="T83" fmla="*/ 103 h 125"/>
                  <a:gd name="T84" fmla="*/ 30 w 82"/>
                  <a:gd name="T85" fmla="*/ 115 h 125"/>
                  <a:gd name="T86" fmla="*/ 30 w 82"/>
                  <a:gd name="T87" fmla="*/ 121 h 125"/>
                  <a:gd name="T88" fmla="*/ 44 w 82"/>
                  <a:gd name="T89" fmla="*/ 121 h 125"/>
                  <a:gd name="T90" fmla="*/ 60 w 82"/>
                  <a:gd name="T91" fmla="*/ 87 h 125"/>
                  <a:gd name="T92" fmla="*/ 64 w 82"/>
                  <a:gd name="T93" fmla="*/ 79 h 125"/>
                  <a:gd name="T94" fmla="*/ 72 w 82"/>
                  <a:gd name="T95" fmla="*/ 79 h 125"/>
                  <a:gd name="T96" fmla="*/ 74 w 82"/>
                  <a:gd name="T97" fmla="*/ 79 h 125"/>
                  <a:gd name="T98" fmla="*/ 74 w 82"/>
                  <a:gd name="T99" fmla="*/ 77 h 125"/>
                  <a:gd name="T100" fmla="*/ 82 w 82"/>
                  <a:gd name="T101" fmla="*/ 56 h 12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
                  <a:gd name="T154" fmla="*/ 0 h 125"/>
                  <a:gd name="T155" fmla="*/ 82 w 82"/>
                  <a:gd name="T156" fmla="*/ 125 h 12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 h="125">
                    <a:moveTo>
                      <a:pt x="76" y="52"/>
                    </a:moveTo>
                    <a:lnTo>
                      <a:pt x="74" y="54"/>
                    </a:lnTo>
                    <a:lnTo>
                      <a:pt x="70" y="56"/>
                    </a:lnTo>
                    <a:lnTo>
                      <a:pt x="68" y="60"/>
                    </a:lnTo>
                    <a:lnTo>
                      <a:pt x="66" y="60"/>
                    </a:lnTo>
                    <a:lnTo>
                      <a:pt x="64" y="62"/>
                    </a:lnTo>
                    <a:lnTo>
                      <a:pt x="62" y="60"/>
                    </a:lnTo>
                    <a:lnTo>
                      <a:pt x="60" y="60"/>
                    </a:lnTo>
                    <a:lnTo>
                      <a:pt x="54" y="58"/>
                    </a:lnTo>
                    <a:lnTo>
                      <a:pt x="50" y="56"/>
                    </a:lnTo>
                    <a:lnTo>
                      <a:pt x="48" y="56"/>
                    </a:lnTo>
                    <a:lnTo>
                      <a:pt x="46" y="54"/>
                    </a:lnTo>
                    <a:lnTo>
                      <a:pt x="46" y="50"/>
                    </a:lnTo>
                    <a:lnTo>
                      <a:pt x="44" y="48"/>
                    </a:lnTo>
                    <a:lnTo>
                      <a:pt x="44" y="44"/>
                    </a:lnTo>
                    <a:lnTo>
                      <a:pt x="44" y="40"/>
                    </a:lnTo>
                    <a:lnTo>
                      <a:pt x="42" y="40"/>
                    </a:lnTo>
                    <a:lnTo>
                      <a:pt x="42" y="38"/>
                    </a:lnTo>
                    <a:lnTo>
                      <a:pt x="40" y="36"/>
                    </a:lnTo>
                    <a:lnTo>
                      <a:pt x="38" y="36"/>
                    </a:lnTo>
                    <a:lnTo>
                      <a:pt x="38" y="38"/>
                    </a:lnTo>
                    <a:lnTo>
                      <a:pt x="40" y="46"/>
                    </a:lnTo>
                    <a:lnTo>
                      <a:pt x="38" y="48"/>
                    </a:lnTo>
                    <a:lnTo>
                      <a:pt x="36" y="46"/>
                    </a:lnTo>
                    <a:lnTo>
                      <a:pt x="36" y="42"/>
                    </a:lnTo>
                    <a:lnTo>
                      <a:pt x="34" y="42"/>
                    </a:lnTo>
                    <a:lnTo>
                      <a:pt x="32" y="42"/>
                    </a:lnTo>
                    <a:lnTo>
                      <a:pt x="30" y="42"/>
                    </a:lnTo>
                    <a:lnTo>
                      <a:pt x="28" y="42"/>
                    </a:lnTo>
                    <a:lnTo>
                      <a:pt x="28" y="40"/>
                    </a:lnTo>
                    <a:lnTo>
                      <a:pt x="30" y="40"/>
                    </a:lnTo>
                    <a:lnTo>
                      <a:pt x="30" y="38"/>
                    </a:lnTo>
                    <a:lnTo>
                      <a:pt x="28" y="38"/>
                    </a:lnTo>
                    <a:lnTo>
                      <a:pt x="30" y="36"/>
                    </a:lnTo>
                    <a:lnTo>
                      <a:pt x="30" y="34"/>
                    </a:lnTo>
                    <a:lnTo>
                      <a:pt x="26" y="26"/>
                    </a:lnTo>
                    <a:lnTo>
                      <a:pt x="24" y="24"/>
                    </a:lnTo>
                    <a:lnTo>
                      <a:pt x="22" y="24"/>
                    </a:lnTo>
                    <a:lnTo>
                      <a:pt x="22" y="22"/>
                    </a:lnTo>
                    <a:lnTo>
                      <a:pt x="24" y="22"/>
                    </a:lnTo>
                    <a:lnTo>
                      <a:pt x="26" y="24"/>
                    </a:lnTo>
                    <a:lnTo>
                      <a:pt x="26" y="22"/>
                    </a:lnTo>
                    <a:lnTo>
                      <a:pt x="26" y="20"/>
                    </a:lnTo>
                    <a:lnTo>
                      <a:pt x="24" y="18"/>
                    </a:lnTo>
                    <a:lnTo>
                      <a:pt x="22" y="16"/>
                    </a:lnTo>
                    <a:lnTo>
                      <a:pt x="22" y="14"/>
                    </a:lnTo>
                    <a:lnTo>
                      <a:pt x="20" y="14"/>
                    </a:lnTo>
                    <a:lnTo>
                      <a:pt x="18" y="12"/>
                    </a:lnTo>
                    <a:lnTo>
                      <a:pt x="20" y="12"/>
                    </a:lnTo>
                    <a:lnTo>
                      <a:pt x="18" y="10"/>
                    </a:lnTo>
                    <a:lnTo>
                      <a:pt x="16" y="10"/>
                    </a:lnTo>
                    <a:lnTo>
                      <a:pt x="14" y="10"/>
                    </a:lnTo>
                    <a:lnTo>
                      <a:pt x="12" y="8"/>
                    </a:lnTo>
                    <a:lnTo>
                      <a:pt x="10" y="8"/>
                    </a:lnTo>
                    <a:lnTo>
                      <a:pt x="10" y="6"/>
                    </a:lnTo>
                    <a:lnTo>
                      <a:pt x="8" y="8"/>
                    </a:lnTo>
                    <a:lnTo>
                      <a:pt x="6" y="6"/>
                    </a:lnTo>
                    <a:lnTo>
                      <a:pt x="4" y="2"/>
                    </a:lnTo>
                    <a:lnTo>
                      <a:pt x="4" y="0"/>
                    </a:lnTo>
                    <a:lnTo>
                      <a:pt x="2" y="0"/>
                    </a:lnTo>
                    <a:lnTo>
                      <a:pt x="0" y="0"/>
                    </a:lnTo>
                    <a:lnTo>
                      <a:pt x="6" y="8"/>
                    </a:lnTo>
                    <a:lnTo>
                      <a:pt x="6" y="10"/>
                    </a:lnTo>
                    <a:lnTo>
                      <a:pt x="6" y="12"/>
                    </a:lnTo>
                    <a:lnTo>
                      <a:pt x="8" y="14"/>
                    </a:lnTo>
                    <a:lnTo>
                      <a:pt x="10" y="16"/>
                    </a:lnTo>
                    <a:lnTo>
                      <a:pt x="12" y="14"/>
                    </a:lnTo>
                    <a:lnTo>
                      <a:pt x="10" y="18"/>
                    </a:lnTo>
                    <a:lnTo>
                      <a:pt x="20" y="32"/>
                    </a:lnTo>
                    <a:lnTo>
                      <a:pt x="20" y="30"/>
                    </a:lnTo>
                    <a:lnTo>
                      <a:pt x="22" y="30"/>
                    </a:lnTo>
                    <a:lnTo>
                      <a:pt x="22" y="28"/>
                    </a:lnTo>
                    <a:lnTo>
                      <a:pt x="22" y="30"/>
                    </a:lnTo>
                    <a:lnTo>
                      <a:pt x="22" y="32"/>
                    </a:lnTo>
                    <a:lnTo>
                      <a:pt x="24" y="34"/>
                    </a:lnTo>
                    <a:lnTo>
                      <a:pt x="24" y="36"/>
                    </a:lnTo>
                    <a:lnTo>
                      <a:pt x="24" y="38"/>
                    </a:lnTo>
                    <a:lnTo>
                      <a:pt x="22" y="34"/>
                    </a:lnTo>
                    <a:lnTo>
                      <a:pt x="26" y="44"/>
                    </a:lnTo>
                    <a:lnTo>
                      <a:pt x="28" y="42"/>
                    </a:lnTo>
                    <a:lnTo>
                      <a:pt x="30" y="44"/>
                    </a:lnTo>
                    <a:lnTo>
                      <a:pt x="28" y="46"/>
                    </a:lnTo>
                    <a:lnTo>
                      <a:pt x="26" y="46"/>
                    </a:lnTo>
                    <a:lnTo>
                      <a:pt x="28" y="48"/>
                    </a:lnTo>
                    <a:lnTo>
                      <a:pt x="30" y="50"/>
                    </a:lnTo>
                    <a:lnTo>
                      <a:pt x="30" y="52"/>
                    </a:lnTo>
                    <a:lnTo>
                      <a:pt x="30" y="56"/>
                    </a:lnTo>
                    <a:lnTo>
                      <a:pt x="32" y="56"/>
                    </a:lnTo>
                    <a:lnTo>
                      <a:pt x="30" y="58"/>
                    </a:lnTo>
                    <a:lnTo>
                      <a:pt x="30" y="62"/>
                    </a:lnTo>
                    <a:lnTo>
                      <a:pt x="30" y="64"/>
                    </a:lnTo>
                    <a:lnTo>
                      <a:pt x="28" y="64"/>
                    </a:lnTo>
                    <a:lnTo>
                      <a:pt x="26" y="75"/>
                    </a:lnTo>
                    <a:lnTo>
                      <a:pt x="24" y="77"/>
                    </a:lnTo>
                    <a:lnTo>
                      <a:pt x="18" y="79"/>
                    </a:lnTo>
                    <a:lnTo>
                      <a:pt x="16" y="81"/>
                    </a:lnTo>
                    <a:lnTo>
                      <a:pt x="16" y="85"/>
                    </a:lnTo>
                    <a:lnTo>
                      <a:pt x="18" y="87"/>
                    </a:lnTo>
                    <a:lnTo>
                      <a:pt x="22" y="89"/>
                    </a:lnTo>
                    <a:lnTo>
                      <a:pt x="28" y="93"/>
                    </a:lnTo>
                    <a:lnTo>
                      <a:pt x="32" y="95"/>
                    </a:lnTo>
                    <a:lnTo>
                      <a:pt x="36" y="101"/>
                    </a:lnTo>
                    <a:lnTo>
                      <a:pt x="36" y="103"/>
                    </a:lnTo>
                    <a:lnTo>
                      <a:pt x="34" y="111"/>
                    </a:lnTo>
                    <a:lnTo>
                      <a:pt x="32" y="113"/>
                    </a:lnTo>
                    <a:lnTo>
                      <a:pt x="30" y="115"/>
                    </a:lnTo>
                    <a:lnTo>
                      <a:pt x="28" y="119"/>
                    </a:lnTo>
                    <a:lnTo>
                      <a:pt x="30" y="121"/>
                    </a:lnTo>
                    <a:lnTo>
                      <a:pt x="34" y="121"/>
                    </a:lnTo>
                    <a:lnTo>
                      <a:pt x="38" y="125"/>
                    </a:lnTo>
                    <a:lnTo>
                      <a:pt x="44" y="121"/>
                    </a:lnTo>
                    <a:lnTo>
                      <a:pt x="62" y="91"/>
                    </a:lnTo>
                    <a:lnTo>
                      <a:pt x="60" y="89"/>
                    </a:lnTo>
                    <a:lnTo>
                      <a:pt x="60" y="87"/>
                    </a:lnTo>
                    <a:lnTo>
                      <a:pt x="58" y="87"/>
                    </a:lnTo>
                    <a:lnTo>
                      <a:pt x="64" y="79"/>
                    </a:lnTo>
                    <a:lnTo>
                      <a:pt x="66" y="79"/>
                    </a:lnTo>
                    <a:lnTo>
                      <a:pt x="72" y="79"/>
                    </a:lnTo>
                    <a:lnTo>
                      <a:pt x="74" y="83"/>
                    </a:lnTo>
                    <a:lnTo>
                      <a:pt x="74" y="81"/>
                    </a:lnTo>
                    <a:lnTo>
                      <a:pt x="74" y="79"/>
                    </a:lnTo>
                    <a:lnTo>
                      <a:pt x="74" y="77"/>
                    </a:lnTo>
                    <a:lnTo>
                      <a:pt x="74" y="73"/>
                    </a:lnTo>
                    <a:lnTo>
                      <a:pt x="78" y="72"/>
                    </a:lnTo>
                    <a:lnTo>
                      <a:pt x="82" y="56"/>
                    </a:lnTo>
                    <a:lnTo>
                      <a:pt x="78" y="54"/>
                    </a:lnTo>
                    <a:lnTo>
                      <a:pt x="76" y="52"/>
                    </a:lnTo>
                    <a:close/>
                  </a:path>
                </a:pathLst>
              </a:custGeom>
              <a:solidFill>
                <a:srgbClr val="0071B4">
                  <a:alpha val="34901"/>
                </a:srgbClr>
              </a:solidFill>
              <a:ln w="9525">
                <a:noFill/>
                <a:round/>
                <a:headEnd/>
                <a:tailEnd/>
              </a:ln>
            </p:spPr>
            <p:txBody>
              <a:bodyPr/>
              <a:lstStyle/>
              <a:p>
                <a:endParaRPr lang="en-US"/>
              </a:p>
            </p:txBody>
          </p:sp>
          <p:sp>
            <p:nvSpPr>
              <p:cNvPr id="13880" name="Freeform 334"/>
              <p:cNvSpPr>
                <a:spLocks/>
              </p:cNvSpPr>
              <p:nvPr/>
            </p:nvSpPr>
            <p:spPr bwMode="auto">
              <a:xfrm>
                <a:off x="4590" y="3167"/>
                <a:ext cx="16" cy="12"/>
              </a:xfrm>
              <a:custGeom>
                <a:avLst/>
                <a:gdLst>
                  <a:gd name="T0" fmla="*/ 10 w 16"/>
                  <a:gd name="T1" fmla="*/ 0 h 12"/>
                  <a:gd name="T2" fmla="*/ 2 w 16"/>
                  <a:gd name="T3" fmla="*/ 2 h 12"/>
                  <a:gd name="T4" fmla="*/ 0 w 16"/>
                  <a:gd name="T5" fmla="*/ 2 h 12"/>
                  <a:gd name="T6" fmla="*/ 0 w 16"/>
                  <a:gd name="T7" fmla="*/ 2 h 12"/>
                  <a:gd name="T8" fmla="*/ 0 w 16"/>
                  <a:gd name="T9" fmla="*/ 2 h 12"/>
                  <a:gd name="T10" fmla="*/ 0 w 16"/>
                  <a:gd name="T11" fmla="*/ 4 h 12"/>
                  <a:gd name="T12" fmla="*/ 0 w 16"/>
                  <a:gd name="T13" fmla="*/ 6 h 12"/>
                  <a:gd name="T14" fmla="*/ 4 w 16"/>
                  <a:gd name="T15" fmla="*/ 10 h 12"/>
                  <a:gd name="T16" fmla="*/ 10 w 16"/>
                  <a:gd name="T17" fmla="*/ 12 h 12"/>
                  <a:gd name="T18" fmla="*/ 16 w 16"/>
                  <a:gd name="T19" fmla="*/ 10 h 12"/>
                  <a:gd name="T20" fmla="*/ 16 w 16"/>
                  <a:gd name="T21" fmla="*/ 8 h 12"/>
                  <a:gd name="T22" fmla="*/ 16 w 16"/>
                  <a:gd name="T23" fmla="*/ 4 h 12"/>
                  <a:gd name="T24" fmla="*/ 14 w 16"/>
                  <a:gd name="T25" fmla="*/ 4 h 12"/>
                  <a:gd name="T26" fmla="*/ 14 w 16"/>
                  <a:gd name="T27" fmla="*/ 4 h 12"/>
                  <a:gd name="T28" fmla="*/ 10 w 16"/>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12"/>
                  <a:gd name="T47" fmla="*/ 16 w 16"/>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12">
                    <a:moveTo>
                      <a:pt x="10" y="0"/>
                    </a:moveTo>
                    <a:lnTo>
                      <a:pt x="2" y="2"/>
                    </a:lnTo>
                    <a:lnTo>
                      <a:pt x="0" y="2"/>
                    </a:lnTo>
                    <a:lnTo>
                      <a:pt x="0" y="4"/>
                    </a:lnTo>
                    <a:lnTo>
                      <a:pt x="0" y="6"/>
                    </a:lnTo>
                    <a:lnTo>
                      <a:pt x="4" y="10"/>
                    </a:lnTo>
                    <a:lnTo>
                      <a:pt x="10" y="12"/>
                    </a:lnTo>
                    <a:lnTo>
                      <a:pt x="16" y="10"/>
                    </a:lnTo>
                    <a:lnTo>
                      <a:pt x="16" y="8"/>
                    </a:lnTo>
                    <a:lnTo>
                      <a:pt x="16" y="4"/>
                    </a:lnTo>
                    <a:lnTo>
                      <a:pt x="14" y="4"/>
                    </a:lnTo>
                    <a:lnTo>
                      <a:pt x="10" y="0"/>
                    </a:lnTo>
                    <a:close/>
                  </a:path>
                </a:pathLst>
              </a:custGeom>
              <a:solidFill>
                <a:srgbClr val="0071B4">
                  <a:alpha val="34901"/>
                </a:srgbClr>
              </a:solidFill>
              <a:ln w="9525">
                <a:noFill/>
                <a:round/>
                <a:headEnd/>
                <a:tailEnd/>
              </a:ln>
            </p:spPr>
            <p:txBody>
              <a:bodyPr/>
              <a:lstStyle/>
              <a:p>
                <a:endParaRPr lang="en-US"/>
              </a:p>
            </p:txBody>
          </p:sp>
          <p:sp>
            <p:nvSpPr>
              <p:cNvPr id="13881" name="Freeform 335"/>
              <p:cNvSpPr>
                <a:spLocks/>
              </p:cNvSpPr>
              <p:nvPr/>
            </p:nvSpPr>
            <p:spPr bwMode="auto">
              <a:xfrm>
                <a:off x="4533" y="3197"/>
                <a:ext cx="2" cy="4"/>
              </a:xfrm>
              <a:custGeom>
                <a:avLst/>
                <a:gdLst>
                  <a:gd name="T0" fmla="*/ 2 w 2"/>
                  <a:gd name="T1" fmla="*/ 4 h 4"/>
                  <a:gd name="T2" fmla="*/ 2 w 2"/>
                  <a:gd name="T3" fmla="*/ 2 h 4"/>
                  <a:gd name="T4" fmla="*/ 2 w 2"/>
                  <a:gd name="T5" fmla="*/ 0 h 4"/>
                  <a:gd name="T6" fmla="*/ 0 w 2"/>
                  <a:gd name="T7" fmla="*/ 0 h 4"/>
                  <a:gd name="T8" fmla="*/ 0 w 2"/>
                  <a:gd name="T9" fmla="*/ 0 h 4"/>
                  <a:gd name="T10" fmla="*/ 0 w 2"/>
                  <a:gd name="T11" fmla="*/ 0 h 4"/>
                  <a:gd name="T12" fmla="*/ 0 w 2"/>
                  <a:gd name="T13" fmla="*/ 2 h 4"/>
                  <a:gd name="T14" fmla="*/ 2 w 2"/>
                  <a:gd name="T15" fmla="*/ 4 h 4"/>
                  <a:gd name="T16" fmla="*/ 2 w 2"/>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4"/>
                    </a:moveTo>
                    <a:lnTo>
                      <a:pt x="2" y="2"/>
                    </a:lnTo>
                    <a:lnTo>
                      <a:pt x="2" y="0"/>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3882" name="Freeform 336"/>
              <p:cNvSpPr>
                <a:spLocks/>
              </p:cNvSpPr>
              <p:nvPr/>
            </p:nvSpPr>
            <p:spPr bwMode="auto">
              <a:xfrm>
                <a:off x="5192" y="3400"/>
                <a:ext cx="2" cy="4"/>
              </a:xfrm>
              <a:custGeom>
                <a:avLst/>
                <a:gdLst>
                  <a:gd name="T0" fmla="*/ 2 w 2"/>
                  <a:gd name="T1" fmla="*/ 2 h 4"/>
                  <a:gd name="T2" fmla="*/ 2 w 2"/>
                  <a:gd name="T3" fmla="*/ 0 h 4"/>
                  <a:gd name="T4" fmla="*/ 0 w 2"/>
                  <a:gd name="T5" fmla="*/ 0 h 4"/>
                  <a:gd name="T6" fmla="*/ 0 w 2"/>
                  <a:gd name="T7" fmla="*/ 0 h 4"/>
                  <a:gd name="T8" fmla="*/ 0 w 2"/>
                  <a:gd name="T9" fmla="*/ 2 h 4"/>
                  <a:gd name="T10" fmla="*/ 2 w 2"/>
                  <a:gd name="T11" fmla="*/ 2 h 4"/>
                  <a:gd name="T12" fmla="*/ 2 w 2"/>
                  <a:gd name="T13" fmla="*/ 4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2" y="0"/>
                    </a:lnTo>
                    <a:lnTo>
                      <a:pt x="0" y="0"/>
                    </a:lnTo>
                    <a:lnTo>
                      <a:pt x="0" y="2"/>
                    </a:lnTo>
                    <a:lnTo>
                      <a:pt x="2" y="2"/>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3883" name="Freeform 337"/>
              <p:cNvSpPr>
                <a:spLocks/>
              </p:cNvSpPr>
              <p:nvPr/>
            </p:nvSpPr>
            <p:spPr bwMode="auto">
              <a:xfrm>
                <a:off x="4547" y="3272"/>
                <a:ext cx="8" cy="6"/>
              </a:xfrm>
              <a:custGeom>
                <a:avLst/>
                <a:gdLst>
                  <a:gd name="T0" fmla="*/ 2 w 8"/>
                  <a:gd name="T1" fmla="*/ 6 h 6"/>
                  <a:gd name="T2" fmla="*/ 6 w 8"/>
                  <a:gd name="T3" fmla="*/ 2 h 6"/>
                  <a:gd name="T4" fmla="*/ 8 w 8"/>
                  <a:gd name="T5" fmla="*/ 2 h 6"/>
                  <a:gd name="T6" fmla="*/ 8 w 8"/>
                  <a:gd name="T7" fmla="*/ 0 h 6"/>
                  <a:gd name="T8" fmla="*/ 2 w 8"/>
                  <a:gd name="T9" fmla="*/ 4 h 6"/>
                  <a:gd name="T10" fmla="*/ 0 w 8"/>
                  <a:gd name="T11" fmla="*/ 4 h 6"/>
                  <a:gd name="T12" fmla="*/ 0 w 8"/>
                  <a:gd name="T13" fmla="*/ 6 h 6"/>
                  <a:gd name="T14" fmla="*/ 2 w 8"/>
                  <a:gd name="T15" fmla="*/ 6 h 6"/>
                  <a:gd name="T16" fmla="*/ 2 w 8"/>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6"/>
                  <a:gd name="T29" fmla="*/ 8 w 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6">
                    <a:moveTo>
                      <a:pt x="2" y="6"/>
                    </a:moveTo>
                    <a:lnTo>
                      <a:pt x="6" y="2"/>
                    </a:lnTo>
                    <a:lnTo>
                      <a:pt x="8" y="2"/>
                    </a:lnTo>
                    <a:lnTo>
                      <a:pt x="8" y="0"/>
                    </a:lnTo>
                    <a:lnTo>
                      <a:pt x="2" y="4"/>
                    </a:lnTo>
                    <a:lnTo>
                      <a:pt x="0" y="4"/>
                    </a:lnTo>
                    <a:lnTo>
                      <a:pt x="0" y="6"/>
                    </a:lnTo>
                    <a:lnTo>
                      <a:pt x="2" y="6"/>
                    </a:lnTo>
                    <a:close/>
                  </a:path>
                </a:pathLst>
              </a:custGeom>
              <a:solidFill>
                <a:srgbClr val="0071B4">
                  <a:alpha val="34901"/>
                </a:srgbClr>
              </a:solidFill>
              <a:ln w="9525">
                <a:noFill/>
                <a:round/>
                <a:headEnd/>
                <a:tailEnd/>
              </a:ln>
            </p:spPr>
            <p:txBody>
              <a:bodyPr/>
              <a:lstStyle/>
              <a:p>
                <a:endParaRPr lang="en-US"/>
              </a:p>
            </p:txBody>
          </p:sp>
          <p:sp>
            <p:nvSpPr>
              <p:cNvPr id="13884" name="Freeform 338"/>
              <p:cNvSpPr>
                <a:spLocks/>
              </p:cNvSpPr>
              <p:nvPr/>
            </p:nvSpPr>
            <p:spPr bwMode="auto">
              <a:xfrm>
                <a:off x="5443" y="3314"/>
                <a:ext cx="9" cy="6"/>
              </a:xfrm>
              <a:custGeom>
                <a:avLst/>
                <a:gdLst>
                  <a:gd name="T0" fmla="*/ 4 w 9"/>
                  <a:gd name="T1" fmla="*/ 0 h 6"/>
                  <a:gd name="T2" fmla="*/ 0 w 9"/>
                  <a:gd name="T3" fmla="*/ 0 h 6"/>
                  <a:gd name="T4" fmla="*/ 0 w 9"/>
                  <a:gd name="T5" fmla="*/ 0 h 6"/>
                  <a:gd name="T6" fmla="*/ 0 w 9"/>
                  <a:gd name="T7" fmla="*/ 0 h 6"/>
                  <a:gd name="T8" fmla="*/ 0 w 9"/>
                  <a:gd name="T9" fmla="*/ 2 h 6"/>
                  <a:gd name="T10" fmla="*/ 2 w 9"/>
                  <a:gd name="T11" fmla="*/ 2 h 6"/>
                  <a:gd name="T12" fmla="*/ 2 w 9"/>
                  <a:gd name="T13" fmla="*/ 4 h 6"/>
                  <a:gd name="T14" fmla="*/ 4 w 9"/>
                  <a:gd name="T15" fmla="*/ 4 h 6"/>
                  <a:gd name="T16" fmla="*/ 5 w 9"/>
                  <a:gd name="T17" fmla="*/ 6 h 6"/>
                  <a:gd name="T18" fmla="*/ 7 w 9"/>
                  <a:gd name="T19" fmla="*/ 4 h 6"/>
                  <a:gd name="T20" fmla="*/ 9 w 9"/>
                  <a:gd name="T21" fmla="*/ 6 h 6"/>
                  <a:gd name="T22" fmla="*/ 9 w 9"/>
                  <a:gd name="T23" fmla="*/ 4 h 6"/>
                  <a:gd name="T24" fmla="*/ 7 w 9"/>
                  <a:gd name="T25" fmla="*/ 0 h 6"/>
                  <a:gd name="T26" fmla="*/ 4 w 9"/>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6"/>
                  <a:gd name="T44" fmla="*/ 9 w 9"/>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6">
                    <a:moveTo>
                      <a:pt x="4" y="0"/>
                    </a:moveTo>
                    <a:lnTo>
                      <a:pt x="0" y="0"/>
                    </a:lnTo>
                    <a:lnTo>
                      <a:pt x="0" y="2"/>
                    </a:lnTo>
                    <a:lnTo>
                      <a:pt x="2" y="2"/>
                    </a:lnTo>
                    <a:lnTo>
                      <a:pt x="2" y="4"/>
                    </a:lnTo>
                    <a:lnTo>
                      <a:pt x="4" y="4"/>
                    </a:lnTo>
                    <a:lnTo>
                      <a:pt x="5" y="6"/>
                    </a:lnTo>
                    <a:lnTo>
                      <a:pt x="7" y="4"/>
                    </a:lnTo>
                    <a:lnTo>
                      <a:pt x="9" y="6"/>
                    </a:lnTo>
                    <a:lnTo>
                      <a:pt x="9" y="4"/>
                    </a:lnTo>
                    <a:lnTo>
                      <a:pt x="7" y="0"/>
                    </a:lnTo>
                    <a:lnTo>
                      <a:pt x="4" y="0"/>
                    </a:lnTo>
                    <a:close/>
                  </a:path>
                </a:pathLst>
              </a:custGeom>
              <a:solidFill>
                <a:srgbClr val="0071B4">
                  <a:alpha val="34901"/>
                </a:srgbClr>
              </a:solidFill>
              <a:ln w="9525">
                <a:noFill/>
                <a:round/>
                <a:headEnd/>
                <a:tailEnd/>
              </a:ln>
            </p:spPr>
            <p:txBody>
              <a:bodyPr/>
              <a:lstStyle/>
              <a:p>
                <a:endParaRPr lang="en-US"/>
              </a:p>
            </p:txBody>
          </p:sp>
          <p:sp>
            <p:nvSpPr>
              <p:cNvPr id="13885" name="Freeform 339"/>
              <p:cNvSpPr>
                <a:spLocks/>
              </p:cNvSpPr>
              <p:nvPr/>
            </p:nvSpPr>
            <p:spPr bwMode="auto">
              <a:xfrm>
                <a:off x="5409" y="3426"/>
                <a:ext cx="4" cy="2"/>
              </a:xfrm>
              <a:custGeom>
                <a:avLst/>
                <a:gdLst>
                  <a:gd name="T0" fmla="*/ 0 w 4"/>
                  <a:gd name="T1" fmla="*/ 0 h 2"/>
                  <a:gd name="T2" fmla="*/ 0 w 4"/>
                  <a:gd name="T3" fmla="*/ 2 h 2"/>
                  <a:gd name="T4" fmla="*/ 2 w 4"/>
                  <a:gd name="T5" fmla="*/ 2 h 2"/>
                  <a:gd name="T6" fmla="*/ 4 w 4"/>
                  <a:gd name="T7" fmla="*/ 2 h 2"/>
                  <a:gd name="T8" fmla="*/ 4 w 4"/>
                  <a:gd name="T9" fmla="*/ 2 h 2"/>
                  <a:gd name="T10" fmla="*/ 4 w 4"/>
                  <a:gd name="T11" fmla="*/ 0 h 2"/>
                  <a:gd name="T12" fmla="*/ 4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2"/>
                    </a:lnTo>
                    <a:lnTo>
                      <a:pt x="2" y="2"/>
                    </a:lnTo>
                    <a:lnTo>
                      <a:pt x="4" y="2"/>
                    </a:lnTo>
                    <a:lnTo>
                      <a:pt x="4" y="0"/>
                    </a:lnTo>
                    <a:lnTo>
                      <a:pt x="0" y="0"/>
                    </a:lnTo>
                    <a:close/>
                  </a:path>
                </a:pathLst>
              </a:custGeom>
              <a:solidFill>
                <a:srgbClr val="0071B4">
                  <a:alpha val="34901"/>
                </a:srgbClr>
              </a:solidFill>
              <a:ln w="9525">
                <a:noFill/>
                <a:round/>
                <a:headEnd/>
                <a:tailEnd/>
              </a:ln>
            </p:spPr>
            <p:txBody>
              <a:bodyPr/>
              <a:lstStyle/>
              <a:p>
                <a:endParaRPr lang="en-US"/>
              </a:p>
            </p:txBody>
          </p:sp>
          <p:sp>
            <p:nvSpPr>
              <p:cNvPr id="13886" name="Freeform 340"/>
              <p:cNvSpPr>
                <a:spLocks/>
              </p:cNvSpPr>
              <p:nvPr/>
            </p:nvSpPr>
            <p:spPr bwMode="auto">
              <a:xfrm>
                <a:off x="5443" y="3163"/>
                <a:ext cx="0" cy="2"/>
              </a:xfrm>
              <a:custGeom>
                <a:avLst/>
                <a:gdLst>
                  <a:gd name="T0" fmla="*/ 2 h 2"/>
                  <a:gd name="T1" fmla="*/ 0 h 2"/>
                  <a:gd name="T2" fmla="*/ 2 h 2"/>
                  <a:gd name="T3" fmla="*/ 2 h 2"/>
                  <a:gd name="T4" fmla="*/ 0 60000 65536"/>
                  <a:gd name="T5" fmla="*/ 0 60000 65536"/>
                  <a:gd name="T6" fmla="*/ 0 60000 65536"/>
                  <a:gd name="T7" fmla="*/ 0 60000 65536"/>
                  <a:gd name="T8" fmla="*/ 0 h 2"/>
                  <a:gd name="T9" fmla="*/ 2 h 2"/>
                </a:gdLst>
                <a:ahLst/>
                <a:cxnLst>
                  <a:cxn ang="T4">
                    <a:pos x="0" y="T0"/>
                  </a:cxn>
                  <a:cxn ang="T5">
                    <a:pos x="0" y="T1"/>
                  </a:cxn>
                  <a:cxn ang="T6">
                    <a:pos x="0" y="T2"/>
                  </a:cxn>
                  <a:cxn ang="T7">
                    <a:pos x="0" y="T3"/>
                  </a:cxn>
                </a:cxnLst>
                <a:rect l="0" t="T8" r="0" b="T9"/>
                <a:pathLst>
                  <a:path h="2">
                    <a:moveTo>
                      <a:pt x="0" y="2"/>
                    </a:move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887" name="Freeform 341"/>
              <p:cNvSpPr>
                <a:spLocks/>
              </p:cNvSpPr>
              <p:nvPr/>
            </p:nvSpPr>
            <p:spPr bwMode="auto">
              <a:xfrm>
                <a:off x="5476" y="3177"/>
                <a:ext cx="0" cy="0"/>
              </a:xfrm>
              <a:custGeom>
                <a:avLst/>
                <a:gdLst>
                  <a:gd name="T0" fmla="*/ 0 60000 65536"/>
                  <a:gd name="T1" fmla="*/ 0 60000 65536"/>
                  <a:gd name="T2" fmla="*/ 0 60000 65536"/>
                  <a:gd name="T3" fmla="*/ 0 60000 65536"/>
                  <a:gd name="T4" fmla="*/ 0 60000 65536"/>
                  <a:gd name="T5" fmla="*/ 0 60000 65536"/>
                </a:gdLst>
                <a:ahLst/>
                <a:cxnLst>
                  <a:cxn ang="T0">
                    <a:pos x="0" y="0"/>
                  </a:cxn>
                  <a:cxn ang="T1">
                    <a:pos x="0" y="0"/>
                  </a:cxn>
                  <a:cxn ang="T2">
                    <a:pos x="0" y="0"/>
                  </a:cxn>
                  <a:cxn ang="T3">
                    <a:pos x="0" y="0"/>
                  </a:cxn>
                  <a:cxn ang="T4">
                    <a:pos x="0" y="0"/>
                  </a:cxn>
                  <a:cxn ang="T5">
                    <a:pos x="0" y="0"/>
                  </a:cxn>
                </a:cxnLst>
                <a:rect l="0" t="0" r="0" b="0"/>
                <a:pathLst>
                  <a:path>
                    <a:moveTo>
                      <a:pt x="0" y="0"/>
                    </a:moveTo>
                    <a:lnTo>
                      <a:pt x="0" y="0"/>
                    </a:lnTo>
                    <a:close/>
                  </a:path>
                </a:pathLst>
              </a:custGeom>
              <a:solidFill>
                <a:srgbClr val="0071B4">
                  <a:alpha val="34901"/>
                </a:srgbClr>
              </a:solidFill>
              <a:ln w="9525">
                <a:noFill/>
                <a:round/>
                <a:headEnd/>
                <a:tailEnd/>
              </a:ln>
            </p:spPr>
            <p:txBody>
              <a:bodyPr/>
              <a:lstStyle/>
              <a:p>
                <a:endParaRPr lang="en-US"/>
              </a:p>
            </p:txBody>
          </p:sp>
          <p:sp>
            <p:nvSpPr>
              <p:cNvPr id="13888" name="Freeform 342"/>
              <p:cNvSpPr>
                <a:spLocks/>
              </p:cNvSpPr>
              <p:nvPr/>
            </p:nvSpPr>
            <p:spPr bwMode="auto">
              <a:xfrm>
                <a:off x="4539" y="3191"/>
                <a:ext cx="6" cy="10"/>
              </a:xfrm>
              <a:custGeom>
                <a:avLst/>
                <a:gdLst>
                  <a:gd name="T0" fmla="*/ 4 w 6"/>
                  <a:gd name="T1" fmla="*/ 0 h 10"/>
                  <a:gd name="T2" fmla="*/ 2 w 6"/>
                  <a:gd name="T3" fmla="*/ 0 h 10"/>
                  <a:gd name="T4" fmla="*/ 0 w 6"/>
                  <a:gd name="T5" fmla="*/ 0 h 10"/>
                  <a:gd name="T6" fmla="*/ 0 w 6"/>
                  <a:gd name="T7" fmla="*/ 8 h 10"/>
                  <a:gd name="T8" fmla="*/ 2 w 6"/>
                  <a:gd name="T9" fmla="*/ 10 h 10"/>
                  <a:gd name="T10" fmla="*/ 4 w 6"/>
                  <a:gd name="T11" fmla="*/ 8 h 10"/>
                  <a:gd name="T12" fmla="*/ 4 w 6"/>
                  <a:gd name="T13" fmla="*/ 10 h 10"/>
                  <a:gd name="T14" fmla="*/ 6 w 6"/>
                  <a:gd name="T15" fmla="*/ 4 h 10"/>
                  <a:gd name="T16" fmla="*/ 6 w 6"/>
                  <a:gd name="T17" fmla="*/ 0 h 10"/>
                  <a:gd name="T18" fmla="*/ 4 w 6"/>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0"/>
                  <a:gd name="T32" fmla="*/ 6 w 6"/>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0">
                    <a:moveTo>
                      <a:pt x="4" y="0"/>
                    </a:moveTo>
                    <a:lnTo>
                      <a:pt x="2" y="0"/>
                    </a:lnTo>
                    <a:lnTo>
                      <a:pt x="0" y="0"/>
                    </a:lnTo>
                    <a:lnTo>
                      <a:pt x="0" y="8"/>
                    </a:lnTo>
                    <a:lnTo>
                      <a:pt x="2" y="10"/>
                    </a:lnTo>
                    <a:lnTo>
                      <a:pt x="4" y="8"/>
                    </a:lnTo>
                    <a:lnTo>
                      <a:pt x="4" y="10"/>
                    </a:lnTo>
                    <a:lnTo>
                      <a:pt x="6" y="4"/>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3889" name="Freeform 343"/>
              <p:cNvSpPr>
                <a:spLocks/>
              </p:cNvSpPr>
              <p:nvPr/>
            </p:nvSpPr>
            <p:spPr bwMode="auto">
              <a:xfrm>
                <a:off x="4557" y="3243"/>
                <a:ext cx="49" cy="27"/>
              </a:xfrm>
              <a:custGeom>
                <a:avLst/>
                <a:gdLst>
                  <a:gd name="T0" fmla="*/ 3 w 49"/>
                  <a:gd name="T1" fmla="*/ 27 h 27"/>
                  <a:gd name="T2" fmla="*/ 15 w 49"/>
                  <a:gd name="T3" fmla="*/ 23 h 27"/>
                  <a:gd name="T4" fmla="*/ 19 w 49"/>
                  <a:gd name="T5" fmla="*/ 17 h 27"/>
                  <a:gd name="T6" fmla="*/ 21 w 49"/>
                  <a:gd name="T7" fmla="*/ 15 h 27"/>
                  <a:gd name="T8" fmla="*/ 21 w 49"/>
                  <a:gd name="T9" fmla="*/ 15 h 27"/>
                  <a:gd name="T10" fmla="*/ 49 w 49"/>
                  <a:gd name="T11" fmla="*/ 4 h 27"/>
                  <a:gd name="T12" fmla="*/ 49 w 49"/>
                  <a:gd name="T13" fmla="*/ 0 h 27"/>
                  <a:gd name="T14" fmla="*/ 49 w 49"/>
                  <a:gd name="T15" fmla="*/ 0 h 27"/>
                  <a:gd name="T16" fmla="*/ 47 w 49"/>
                  <a:gd name="T17" fmla="*/ 0 h 27"/>
                  <a:gd name="T18" fmla="*/ 45 w 49"/>
                  <a:gd name="T19" fmla="*/ 0 h 27"/>
                  <a:gd name="T20" fmla="*/ 31 w 49"/>
                  <a:gd name="T21" fmla="*/ 2 h 27"/>
                  <a:gd name="T22" fmla="*/ 29 w 49"/>
                  <a:gd name="T23" fmla="*/ 2 h 27"/>
                  <a:gd name="T24" fmla="*/ 21 w 49"/>
                  <a:gd name="T25" fmla="*/ 4 h 27"/>
                  <a:gd name="T26" fmla="*/ 17 w 49"/>
                  <a:gd name="T27" fmla="*/ 8 h 27"/>
                  <a:gd name="T28" fmla="*/ 15 w 49"/>
                  <a:gd name="T29" fmla="*/ 10 h 27"/>
                  <a:gd name="T30" fmla="*/ 15 w 49"/>
                  <a:gd name="T31" fmla="*/ 10 h 27"/>
                  <a:gd name="T32" fmla="*/ 15 w 49"/>
                  <a:gd name="T33" fmla="*/ 10 h 27"/>
                  <a:gd name="T34" fmla="*/ 13 w 49"/>
                  <a:gd name="T35" fmla="*/ 10 h 27"/>
                  <a:gd name="T36" fmla="*/ 11 w 49"/>
                  <a:gd name="T37" fmla="*/ 10 h 27"/>
                  <a:gd name="T38" fmla="*/ 11 w 49"/>
                  <a:gd name="T39" fmla="*/ 10 h 27"/>
                  <a:gd name="T40" fmla="*/ 5 w 49"/>
                  <a:gd name="T41" fmla="*/ 13 h 27"/>
                  <a:gd name="T42" fmla="*/ 5 w 49"/>
                  <a:gd name="T43" fmla="*/ 13 h 27"/>
                  <a:gd name="T44" fmla="*/ 2 w 49"/>
                  <a:gd name="T45" fmla="*/ 17 h 27"/>
                  <a:gd name="T46" fmla="*/ 0 w 49"/>
                  <a:gd name="T47" fmla="*/ 19 h 27"/>
                  <a:gd name="T48" fmla="*/ 2 w 49"/>
                  <a:gd name="T49" fmla="*/ 21 h 27"/>
                  <a:gd name="T50" fmla="*/ 2 w 49"/>
                  <a:gd name="T51" fmla="*/ 23 h 27"/>
                  <a:gd name="T52" fmla="*/ 0 w 49"/>
                  <a:gd name="T53" fmla="*/ 25 h 27"/>
                  <a:gd name="T54" fmla="*/ 0 w 49"/>
                  <a:gd name="T55" fmla="*/ 27 h 27"/>
                  <a:gd name="T56" fmla="*/ 3 w 49"/>
                  <a:gd name="T57" fmla="*/ 2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
                  <a:gd name="T88" fmla="*/ 0 h 27"/>
                  <a:gd name="T89" fmla="*/ 49 w 49"/>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 h="27">
                    <a:moveTo>
                      <a:pt x="3" y="27"/>
                    </a:moveTo>
                    <a:lnTo>
                      <a:pt x="15" y="23"/>
                    </a:lnTo>
                    <a:lnTo>
                      <a:pt x="19" y="17"/>
                    </a:lnTo>
                    <a:lnTo>
                      <a:pt x="21" y="15"/>
                    </a:lnTo>
                    <a:lnTo>
                      <a:pt x="49" y="4"/>
                    </a:lnTo>
                    <a:lnTo>
                      <a:pt x="49" y="0"/>
                    </a:lnTo>
                    <a:lnTo>
                      <a:pt x="47" y="0"/>
                    </a:lnTo>
                    <a:lnTo>
                      <a:pt x="45" y="0"/>
                    </a:lnTo>
                    <a:lnTo>
                      <a:pt x="31" y="2"/>
                    </a:lnTo>
                    <a:lnTo>
                      <a:pt x="29" y="2"/>
                    </a:lnTo>
                    <a:lnTo>
                      <a:pt x="21" y="4"/>
                    </a:lnTo>
                    <a:lnTo>
                      <a:pt x="17" y="8"/>
                    </a:lnTo>
                    <a:lnTo>
                      <a:pt x="15" y="10"/>
                    </a:lnTo>
                    <a:lnTo>
                      <a:pt x="13" y="10"/>
                    </a:lnTo>
                    <a:lnTo>
                      <a:pt x="11" y="10"/>
                    </a:lnTo>
                    <a:lnTo>
                      <a:pt x="5" y="13"/>
                    </a:lnTo>
                    <a:lnTo>
                      <a:pt x="2" y="17"/>
                    </a:lnTo>
                    <a:lnTo>
                      <a:pt x="0" y="19"/>
                    </a:lnTo>
                    <a:lnTo>
                      <a:pt x="2" y="21"/>
                    </a:lnTo>
                    <a:lnTo>
                      <a:pt x="2" y="23"/>
                    </a:lnTo>
                    <a:lnTo>
                      <a:pt x="0" y="25"/>
                    </a:lnTo>
                    <a:lnTo>
                      <a:pt x="0" y="27"/>
                    </a:lnTo>
                    <a:lnTo>
                      <a:pt x="3" y="27"/>
                    </a:lnTo>
                    <a:close/>
                  </a:path>
                </a:pathLst>
              </a:custGeom>
              <a:solidFill>
                <a:srgbClr val="0071B4">
                  <a:alpha val="34901"/>
                </a:srgbClr>
              </a:solidFill>
              <a:ln w="9525">
                <a:noFill/>
                <a:round/>
                <a:headEnd/>
                <a:tailEnd/>
              </a:ln>
            </p:spPr>
            <p:txBody>
              <a:bodyPr/>
              <a:lstStyle/>
              <a:p>
                <a:endParaRPr lang="en-US"/>
              </a:p>
            </p:txBody>
          </p:sp>
          <p:sp>
            <p:nvSpPr>
              <p:cNvPr id="13890" name="Freeform 344"/>
              <p:cNvSpPr>
                <a:spLocks/>
              </p:cNvSpPr>
              <p:nvPr/>
            </p:nvSpPr>
            <p:spPr bwMode="auto">
              <a:xfrm>
                <a:off x="5460" y="3253"/>
                <a:ext cx="0" cy="2"/>
              </a:xfrm>
              <a:custGeom>
                <a:avLst/>
                <a:gdLst>
                  <a:gd name="T0" fmla="*/ 2 h 2"/>
                  <a:gd name="T1" fmla="*/ 0 h 2"/>
                  <a:gd name="T2" fmla="*/ 0 h 2"/>
                  <a:gd name="T3" fmla="*/ 2 h 2"/>
                  <a:gd name="T4" fmla="*/ 2 h 2"/>
                  <a:gd name="T5" fmla="*/ 2 h 2"/>
                  <a:gd name="T6" fmla="*/ 0 60000 65536"/>
                  <a:gd name="T7" fmla="*/ 0 60000 65536"/>
                  <a:gd name="T8" fmla="*/ 0 60000 65536"/>
                  <a:gd name="T9" fmla="*/ 0 60000 65536"/>
                  <a:gd name="T10" fmla="*/ 0 60000 65536"/>
                  <a:gd name="T11" fmla="*/ 0 60000 65536"/>
                  <a:gd name="T12" fmla="*/ 0 h 2"/>
                  <a:gd name="T13" fmla="*/ 2 h 2"/>
                </a:gdLst>
                <a:ahLst/>
                <a:cxnLst>
                  <a:cxn ang="T6">
                    <a:pos x="0" y="T0"/>
                  </a:cxn>
                  <a:cxn ang="T7">
                    <a:pos x="0" y="T1"/>
                  </a:cxn>
                  <a:cxn ang="T8">
                    <a:pos x="0" y="T2"/>
                  </a:cxn>
                  <a:cxn ang="T9">
                    <a:pos x="0" y="T3"/>
                  </a:cxn>
                  <a:cxn ang="T10">
                    <a:pos x="0" y="T4"/>
                  </a:cxn>
                  <a:cxn ang="T11">
                    <a:pos x="0" y="T5"/>
                  </a:cxn>
                </a:cxnLst>
                <a:rect l="0" t="T12" r="0" b="T13"/>
                <a:pathLst>
                  <a:path h="2">
                    <a:moveTo>
                      <a:pt x="0" y="2"/>
                    </a:move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891" name="Freeform 345"/>
              <p:cNvSpPr>
                <a:spLocks/>
              </p:cNvSpPr>
              <p:nvPr/>
            </p:nvSpPr>
            <p:spPr bwMode="auto">
              <a:xfrm>
                <a:off x="5452" y="3320"/>
                <a:ext cx="10" cy="2"/>
              </a:xfrm>
              <a:custGeom>
                <a:avLst/>
                <a:gdLst>
                  <a:gd name="T0" fmla="*/ 8 w 10"/>
                  <a:gd name="T1" fmla="*/ 0 h 2"/>
                  <a:gd name="T2" fmla="*/ 8 w 10"/>
                  <a:gd name="T3" fmla="*/ 0 h 2"/>
                  <a:gd name="T4" fmla="*/ 6 w 10"/>
                  <a:gd name="T5" fmla="*/ 0 h 2"/>
                  <a:gd name="T6" fmla="*/ 2 w 10"/>
                  <a:gd name="T7" fmla="*/ 0 h 2"/>
                  <a:gd name="T8" fmla="*/ 0 w 10"/>
                  <a:gd name="T9" fmla="*/ 0 h 2"/>
                  <a:gd name="T10" fmla="*/ 2 w 10"/>
                  <a:gd name="T11" fmla="*/ 2 h 2"/>
                  <a:gd name="T12" fmla="*/ 2 w 10"/>
                  <a:gd name="T13" fmla="*/ 2 h 2"/>
                  <a:gd name="T14" fmla="*/ 4 w 10"/>
                  <a:gd name="T15" fmla="*/ 2 h 2"/>
                  <a:gd name="T16" fmla="*/ 6 w 10"/>
                  <a:gd name="T17" fmla="*/ 2 h 2"/>
                  <a:gd name="T18" fmla="*/ 10 w 10"/>
                  <a:gd name="T19" fmla="*/ 2 h 2"/>
                  <a:gd name="T20" fmla="*/ 10 w 10"/>
                  <a:gd name="T21" fmla="*/ 0 h 2"/>
                  <a:gd name="T22" fmla="*/ 8 w 10"/>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2"/>
                  <a:gd name="T38" fmla="*/ 10 w 10"/>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2">
                    <a:moveTo>
                      <a:pt x="8" y="0"/>
                    </a:moveTo>
                    <a:lnTo>
                      <a:pt x="8" y="0"/>
                    </a:lnTo>
                    <a:lnTo>
                      <a:pt x="6" y="0"/>
                    </a:lnTo>
                    <a:lnTo>
                      <a:pt x="2" y="0"/>
                    </a:lnTo>
                    <a:lnTo>
                      <a:pt x="0" y="0"/>
                    </a:lnTo>
                    <a:lnTo>
                      <a:pt x="2" y="2"/>
                    </a:lnTo>
                    <a:lnTo>
                      <a:pt x="4" y="2"/>
                    </a:lnTo>
                    <a:lnTo>
                      <a:pt x="6" y="2"/>
                    </a:lnTo>
                    <a:lnTo>
                      <a:pt x="10" y="2"/>
                    </a:lnTo>
                    <a:lnTo>
                      <a:pt x="10" y="0"/>
                    </a:lnTo>
                    <a:lnTo>
                      <a:pt x="8" y="0"/>
                    </a:lnTo>
                    <a:close/>
                  </a:path>
                </a:pathLst>
              </a:custGeom>
              <a:solidFill>
                <a:srgbClr val="0071B4">
                  <a:alpha val="34901"/>
                </a:srgbClr>
              </a:solidFill>
              <a:ln w="9525">
                <a:noFill/>
                <a:round/>
                <a:headEnd/>
                <a:tailEnd/>
              </a:ln>
            </p:spPr>
            <p:txBody>
              <a:bodyPr/>
              <a:lstStyle/>
              <a:p>
                <a:endParaRPr lang="en-US"/>
              </a:p>
            </p:txBody>
          </p:sp>
          <p:sp>
            <p:nvSpPr>
              <p:cNvPr id="13892" name="Freeform 346"/>
              <p:cNvSpPr>
                <a:spLocks/>
              </p:cNvSpPr>
              <p:nvPr/>
            </p:nvSpPr>
            <p:spPr bwMode="auto">
              <a:xfrm>
                <a:off x="4553" y="3239"/>
                <a:ext cx="6" cy="6"/>
              </a:xfrm>
              <a:custGeom>
                <a:avLst/>
                <a:gdLst>
                  <a:gd name="T0" fmla="*/ 4 w 6"/>
                  <a:gd name="T1" fmla="*/ 6 h 6"/>
                  <a:gd name="T2" fmla="*/ 6 w 6"/>
                  <a:gd name="T3" fmla="*/ 2 h 6"/>
                  <a:gd name="T4" fmla="*/ 6 w 6"/>
                  <a:gd name="T5" fmla="*/ 0 h 6"/>
                  <a:gd name="T6" fmla="*/ 4 w 6"/>
                  <a:gd name="T7" fmla="*/ 2 h 6"/>
                  <a:gd name="T8" fmla="*/ 4 w 6"/>
                  <a:gd name="T9" fmla="*/ 2 h 6"/>
                  <a:gd name="T10" fmla="*/ 2 w 6"/>
                  <a:gd name="T11" fmla="*/ 2 h 6"/>
                  <a:gd name="T12" fmla="*/ 2 w 6"/>
                  <a:gd name="T13" fmla="*/ 2 h 6"/>
                  <a:gd name="T14" fmla="*/ 2 w 6"/>
                  <a:gd name="T15" fmla="*/ 2 h 6"/>
                  <a:gd name="T16" fmla="*/ 0 w 6"/>
                  <a:gd name="T17" fmla="*/ 6 h 6"/>
                  <a:gd name="T18" fmla="*/ 2 w 6"/>
                  <a:gd name="T19" fmla="*/ 6 h 6"/>
                  <a:gd name="T20" fmla="*/ 2 w 6"/>
                  <a:gd name="T21" fmla="*/ 6 h 6"/>
                  <a:gd name="T22" fmla="*/ 4 w 6"/>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6"/>
                  <a:gd name="T38" fmla="*/ 6 w 6"/>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6">
                    <a:moveTo>
                      <a:pt x="4" y="6"/>
                    </a:moveTo>
                    <a:lnTo>
                      <a:pt x="6" y="2"/>
                    </a:lnTo>
                    <a:lnTo>
                      <a:pt x="6" y="0"/>
                    </a:lnTo>
                    <a:lnTo>
                      <a:pt x="4" y="2"/>
                    </a:lnTo>
                    <a:lnTo>
                      <a:pt x="2" y="2"/>
                    </a:lnTo>
                    <a:lnTo>
                      <a:pt x="0" y="6"/>
                    </a:lnTo>
                    <a:lnTo>
                      <a:pt x="2" y="6"/>
                    </a:lnTo>
                    <a:lnTo>
                      <a:pt x="4" y="6"/>
                    </a:lnTo>
                    <a:close/>
                  </a:path>
                </a:pathLst>
              </a:custGeom>
              <a:solidFill>
                <a:srgbClr val="0071B4">
                  <a:alpha val="34901"/>
                </a:srgbClr>
              </a:solidFill>
              <a:ln w="9525">
                <a:noFill/>
                <a:round/>
                <a:headEnd/>
                <a:tailEnd/>
              </a:ln>
            </p:spPr>
            <p:txBody>
              <a:bodyPr/>
              <a:lstStyle/>
              <a:p>
                <a:endParaRPr lang="en-US"/>
              </a:p>
            </p:txBody>
          </p:sp>
          <p:sp>
            <p:nvSpPr>
              <p:cNvPr id="13893" name="Freeform 347"/>
              <p:cNvSpPr>
                <a:spLocks/>
              </p:cNvSpPr>
              <p:nvPr/>
            </p:nvSpPr>
            <p:spPr bwMode="auto">
              <a:xfrm>
                <a:off x="4568" y="3239"/>
                <a:ext cx="10" cy="4"/>
              </a:xfrm>
              <a:custGeom>
                <a:avLst/>
                <a:gdLst>
                  <a:gd name="T0" fmla="*/ 2 w 10"/>
                  <a:gd name="T1" fmla="*/ 4 h 4"/>
                  <a:gd name="T2" fmla="*/ 6 w 10"/>
                  <a:gd name="T3" fmla="*/ 4 h 4"/>
                  <a:gd name="T4" fmla="*/ 8 w 10"/>
                  <a:gd name="T5" fmla="*/ 4 h 4"/>
                  <a:gd name="T6" fmla="*/ 10 w 10"/>
                  <a:gd name="T7" fmla="*/ 2 h 4"/>
                  <a:gd name="T8" fmla="*/ 8 w 10"/>
                  <a:gd name="T9" fmla="*/ 0 h 4"/>
                  <a:gd name="T10" fmla="*/ 2 w 10"/>
                  <a:gd name="T11" fmla="*/ 0 h 4"/>
                  <a:gd name="T12" fmla="*/ 0 w 10"/>
                  <a:gd name="T13" fmla="*/ 0 h 4"/>
                  <a:gd name="T14" fmla="*/ 0 w 10"/>
                  <a:gd name="T15" fmla="*/ 2 h 4"/>
                  <a:gd name="T16" fmla="*/ 0 w 10"/>
                  <a:gd name="T17" fmla="*/ 4 h 4"/>
                  <a:gd name="T18" fmla="*/ 2 w 10"/>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4"/>
                  <a:gd name="T32" fmla="*/ 10 w 1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4">
                    <a:moveTo>
                      <a:pt x="2" y="4"/>
                    </a:moveTo>
                    <a:lnTo>
                      <a:pt x="6" y="4"/>
                    </a:lnTo>
                    <a:lnTo>
                      <a:pt x="8" y="4"/>
                    </a:lnTo>
                    <a:lnTo>
                      <a:pt x="10" y="2"/>
                    </a:lnTo>
                    <a:lnTo>
                      <a:pt x="8" y="0"/>
                    </a:lnTo>
                    <a:lnTo>
                      <a:pt x="2" y="0"/>
                    </a:lnTo>
                    <a:lnTo>
                      <a:pt x="0"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3894" name="Freeform 348"/>
              <p:cNvSpPr>
                <a:spLocks/>
              </p:cNvSpPr>
              <p:nvPr/>
            </p:nvSpPr>
            <p:spPr bwMode="auto">
              <a:xfrm>
                <a:off x="5164" y="3422"/>
                <a:ext cx="4" cy="6"/>
              </a:xfrm>
              <a:custGeom>
                <a:avLst/>
                <a:gdLst>
                  <a:gd name="T0" fmla="*/ 0 w 4"/>
                  <a:gd name="T1" fmla="*/ 2 h 6"/>
                  <a:gd name="T2" fmla="*/ 2 w 4"/>
                  <a:gd name="T3" fmla="*/ 6 h 6"/>
                  <a:gd name="T4" fmla="*/ 4 w 4"/>
                  <a:gd name="T5" fmla="*/ 4 h 6"/>
                  <a:gd name="T6" fmla="*/ 4 w 4"/>
                  <a:gd name="T7" fmla="*/ 4 h 6"/>
                  <a:gd name="T8" fmla="*/ 4 w 4"/>
                  <a:gd name="T9" fmla="*/ 2 h 6"/>
                  <a:gd name="T10" fmla="*/ 2 w 4"/>
                  <a:gd name="T11" fmla="*/ 2 h 6"/>
                  <a:gd name="T12" fmla="*/ 2 w 4"/>
                  <a:gd name="T13" fmla="*/ 2 h 6"/>
                  <a:gd name="T14" fmla="*/ 2 w 4"/>
                  <a:gd name="T15" fmla="*/ 0 h 6"/>
                  <a:gd name="T16" fmla="*/ 0 w 4"/>
                  <a:gd name="T17" fmla="*/ 0 h 6"/>
                  <a:gd name="T18" fmla="*/ 0 w 4"/>
                  <a:gd name="T19" fmla="*/ 0 h 6"/>
                  <a:gd name="T20" fmla="*/ 0 w 4"/>
                  <a:gd name="T21" fmla="*/ 0 h 6"/>
                  <a:gd name="T22" fmla="*/ 0 w 4"/>
                  <a:gd name="T23" fmla="*/ 0 h 6"/>
                  <a:gd name="T24" fmla="*/ 0 w 4"/>
                  <a:gd name="T25" fmla="*/ 2 h 6"/>
                  <a:gd name="T26" fmla="*/ 0 w 4"/>
                  <a:gd name="T27" fmla="*/ 2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6"/>
                  <a:gd name="T44" fmla="*/ 4 w 4"/>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6">
                    <a:moveTo>
                      <a:pt x="0" y="2"/>
                    </a:moveTo>
                    <a:lnTo>
                      <a:pt x="2" y="6"/>
                    </a:lnTo>
                    <a:lnTo>
                      <a:pt x="4" y="4"/>
                    </a:lnTo>
                    <a:lnTo>
                      <a:pt x="4" y="2"/>
                    </a:lnTo>
                    <a:lnTo>
                      <a:pt x="2"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895" name="Freeform 349"/>
              <p:cNvSpPr>
                <a:spLocks/>
              </p:cNvSpPr>
              <p:nvPr/>
            </p:nvSpPr>
            <p:spPr bwMode="auto">
              <a:xfrm>
                <a:off x="5156" y="3332"/>
                <a:ext cx="8" cy="12"/>
              </a:xfrm>
              <a:custGeom>
                <a:avLst/>
                <a:gdLst>
                  <a:gd name="T0" fmla="*/ 6 w 8"/>
                  <a:gd name="T1" fmla="*/ 6 h 12"/>
                  <a:gd name="T2" fmla="*/ 6 w 8"/>
                  <a:gd name="T3" fmla="*/ 4 h 12"/>
                  <a:gd name="T4" fmla="*/ 6 w 8"/>
                  <a:gd name="T5" fmla="*/ 4 h 12"/>
                  <a:gd name="T6" fmla="*/ 6 w 8"/>
                  <a:gd name="T7" fmla="*/ 4 h 12"/>
                  <a:gd name="T8" fmla="*/ 4 w 8"/>
                  <a:gd name="T9" fmla="*/ 6 h 12"/>
                  <a:gd name="T10" fmla="*/ 4 w 8"/>
                  <a:gd name="T11" fmla="*/ 8 h 12"/>
                  <a:gd name="T12" fmla="*/ 2 w 8"/>
                  <a:gd name="T13" fmla="*/ 6 h 12"/>
                  <a:gd name="T14" fmla="*/ 2 w 8"/>
                  <a:gd name="T15" fmla="*/ 4 h 12"/>
                  <a:gd name="T16" fmla="*/ 0 w 8"/>
                  <a:gd name="T17" fmla="*/ 2 h 12"/>
                  <a:gd name="T18" fmla="*/ 0 w 8"/>
                  <a:gd name="T19" fmla="*/ 0 h 12"/>
                  <a:gd name="T20" fmla="*/ 0 w 8"/>
                  <a:gd name="T21" fmla="*/ 0 h 12"/>
                  <a:gd name="T22" fmla="*/ 0 w 8"/>
                  <a:gd name="T23" fmla="*/ 0 h 12"/>
                  <a:gd name="T24" fmla="*/ 2 w 8"/>
                  <a:gd name="T25" fmla="*/ 12 h 12"/>
                  <a:gd name="T26" fmla="*/ 4 w 8"/>
                  <a:gd name="T27" fmla="*/ 12 h 12"/>
                  <a:gd name="T28" fmla="*/ 6 w 8"/>
                  <a:gd name="T29" fmla="*/ 12 h 12"/>
                  <a:gd name="T30" fmla="*/ 8 w 8"/>
                  <a:gd name="T31" fmla="*/ 12 h 12"/>
                  <a:gd name="T32" fmla="*/ 8 w 8"/>
                  <a:gd name="T33" fmla="*/ 10 h 12"/>
                  <a:gd name="T34" fmla="*/ 8 w 8"/>
                  <a:gd name="T35" fmla="*/ 6 h 12"/>
                  <a:gd name="T36" fmla="*/ 6 w 8"/>
                  <a:gd name="T37" fmla="*/ 6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2"/>
                  <a:gd name="T59" fmla="*/ 8 w 8"/>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2">
                    <a:moveTo>
                      <a:pt x="6" y="6"/>
                    </a:moveTo>
                    <a:lnTo>
                      <a:pt x="6" y="4"/>
                    </a:lnTo>
                    <a:lnTo>
                      <a:pt x="4" y="6"/>
                    </a:lnTo>
                    <a:lnTo>
                      <a:pt x="4" y="8"/>
                    </a:lnTo>
                    <a:lnTo>
                      <a:pt x="2" y="6"/>
                    </a:lnTo>
                    <a:lnTo>
                      <a:pt x="2" y="4"/>
                    </a:lnTo>
                    <a:lnTo>
                      <a:pt x="0" y="2"/>
                    </a:lnTo>
                    <a:lnTo>
                      <a:pt x="0" y="0"/>
                    </a:lnTo>
                    <a:lnTo>
                      <a:pt x="2" y="12"/>
                    </a:lnTo>
                    <a:lnTo>
                      <a:pt x="4" y="12"/>
                    </a:lnTo>
                    <a:lnTo>
                      <a:pt x="6" y="12"/>
                    </a:lnTo>
                    <a:lnTo>
                      <a:pt x="8" y="12"/>
                    </a:lnTo>
                    <a:lnTo>
                      <a:pt x="8" y="10"/>
                    </a:lnTo>
                    <a:lnTo>
                      <a:pt x="8" y="6"/>
                    </a:lnTo>
                    <a:lnTo>
                      <a:pt x="6" y="6"/>
                    </a:lnTo>
                    <a:close/>
                  </a:path>
                </a:pathLst>
              </a:custGeom>
              <a:solidFill>
                <a:srgbClr val="0071B4">
                  <a:alpha val="34901"/>
                </a:srgbClr>
              </a:solidFill>
              <a:ln w="9525">
                <a:noFill/>
                <a:round/>
                <a:headEnd/>
                <a:tailEnd/>
              </a:ln>
            </p:spPr>
            <p:txBody>
              <a:bodyPr/>
              <a:lstStyle/>
              <a:p>
                <a:endParaRPr lang="en-US"/>
              </a:p>
            </p:txBody>
          </p:sp>
          <p:sp>
            <p:nvSpPr>
              <p:cNvPr id="13896" name="Freeform 350"/>
              <p:cNvSpPr>
                <a:spLocks/>
              </p:cNvSpPr>
              <p:nvPr/>
            </p:nvSpPr>
            <p:spPr bwMode="auto">
              <a:xfrm>
                <a:off x="4543" y="3187"/>
                <a:ext cx="8" cy="18"/>
              </a:xfrm>
              <a:custGeom>
                <a:avLst/>
                <a:gdLst>
                  <a:gd name="T0" fmla="*/ 4 w 8"/>
                  <a:gd name="T1" fmla="*/ 8 h 18"/>
                  <a:gd name="T2" fmla="*/ 2 w 8"/>
                  <a:gd name="T3" fmla="*/ 8 h 18"/>
                  <a:gd name="T4" fmla="*/ 0 w 8"/>
                  <a:gd name="T5" fmla="*/ 16 h 18"/>
                  <a:gd name="T6" fmla="*/ 2 w 8"/>
                  <a:gd name="T7" fmla="*/ 18 h 18"/>
                  <a:gd name="T8" fmla="*/ 8 w 8"/>
                  <a:gd name="T9" fmla="*/ 14 h 18"/>
                  <a:gd name="T10" fmla="*/ 8 w 8"/>
                  <a:gd name="T11" fmla="*/ 12 h 18"/>
                  <a:gd name="T12" fmla="*/ 8 w 8"/>
                  <a:gd name="T13" fmla="*/ 10 h 18"/>
                  <a:gd name="T14" fmla="*/ 6 w 8"/>
                  <a:gd name="T15" fmla="*/ 8 h 18"/>
                  <a:gd name="T16" fmla="*/ 6 w 8"/>
                  <a:gd name="T17" fmla="*/ 8 h 18"/>
                  <a:gd name="T18" fmla="*/ 6 w 8"/>
                  <a:gd name="T19" fmla="*/ 6 h 18"/>
                  <a:gd name="T20" fmla="*/ 8 w 8"/>
                  <a:gd name="T21" fmla="*/ 4 h 18"/>
                  <a:gd name="T22" fmla="*/ 8 w 8"/>
                  <a:gd name="T23" fmla="*/ 4 h 18"/>
                  <a:gd name="T24" fmla="*/ 8 w 8"/>
                  <a:gd name="T25" fmla="*/ 2 h 18"/>
                  <a:gd name="T26" fmla="*/ 6 w 8"/>
                  <a:gd name="T27" fmla="*/ 0 h 18"/>
                  <a:gd name="T28" fmla="*/ 4 w 8"/>
                  <a:gd name="T29" fmla="*/ 0 h 18"/>
                  <a:gd name="T30" fmla="*/ 4 w 8"/>
                  <a:gd name="T31" fmla="*/ 2 h 18"/>
                  <a:gd name="T32" fmla="*/ 4 w 8"/>
                  <a:gd name="T33" fmla="*/ 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8"/>
                  <a:gd name="T53" fmla="*/ 8 w 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8">
                    <a:moveTo>
                      <a:pt x="4" y="8"/>
                    </a:moveTo>
                    <a:lnTo>
                      <a:pt x="2" y="8"/>
                    </a:lnTo>
                    <a:lnTo>
                      <a:pt x="0" y="16"/>
                    </a:lnTo>
                    <a:lnTo>
                      <a:pt x="2" y="18"/>
                    </a:lnTo>
                    <a:lnTo>
                      <a:pt x="8" y="14"/>
                    </a:lnTo>
                    <a:lnTo>
                      <a:pt x="8" y="12"/>
                    </a:lnTo>
                    <a:lnTo>
                      <a:pt x="8" y="10"/>
                    </a:lnTo>
                    <a:lnTo>
                      <a:pt x="6" y="8"/>
                    </a:lnTo>
                    <a:lnTo>
                      <a:pt x="6" y="6"/>
                    </a:lnTo>
                    <a:lnTo>
                      <a:pt x="8" y="4"/>
                    </a:lnTo>
                    <a:lnTo>
                      <a:pt x="8" y="2"/>
                    </a:lnTo>
                    <a:lnTo>
                      <a:pt x="6" y="0"/>
                    </a:lnTo>
                    <a:lnTo>
                      <a:pt x="4" y="0"/>
                    </a:lnTo>
                    <a:lnTo>
                      <a:pt x="4" y="2"/>
                    </a:lnTo>
                    <a:lnTo>
                      <a:pt x="4" y="8"/>
                    </a:lnTo>
                    <a:close/>
                  </a:path>
                </a:pathLst>
              </a:custGeom>
              <a:solidFill>
                <a:srgbClr val="0071B4">
                  <a:alpha val="34901"/>
                </a:srgbClr>
              </a:solidFill>
              <a:ln w="9525">
                <a:noFill/>
                <a:round/>
                <a:headEnd/>
                <a:tailEnd/>
              </a:ln>
            </p:spPr>
            <p:txBody>
              <a:bodyPr/>
              <a:lstStyle/>
              <a:p>
                <a:endParaRPr lang="en-US"/>
              </a:p>
            </p:txBody>
          </p:sp>
          <p:sp>
            <p:nvSpPr>
              <p:cNvPr id="13897" name="Freeform 351"/>
              <p:cNvSpPr>
                <a:spLocks/>
              </p:cNvSpPr>
              <p:nvPr/>
            </p:nvSpPr>
            <p:spPr bwMode="auto">
              <a:xfrm>
                <a:off x="4351" y="3029"/>
                <a:ext cx="146" cy="154"/>
              </a:xfrm>
              <a:custGeom>
                <a:avLst/>
                <a:gdLst>
                  <a:gd name="T0" fmla="*/ 4 w 146"/>
                  <a:gd name="T1" fmla="*/ 94 h 154"/>
                  <a:gd name="T2" fmla="*/ 8 w 146"/>
                  <a:gd name="T3" fmla="*/ 104 h 154"/>
                  <a:gd name="T4" fmla="*/ 16 w 146"/>
                  <a:gd name="T5" fmla="*/ 120 h 154"/>
                  <a:gd name="T6" fmla="*/ 18 w 146"/>
                  <a:gd name="T7" fmla="*/ 134 h 154"/>
                  <a:gd name="T8" fmla="*/ 26 w 146"/>
                  <a:gd name="T9" fmla="*/ 138 h 154"/>
                  <a:gd name="T10" fmla="*/ 32 w 146"/>
                  <a:gd name="T11" fmla="*/ 138 h 154"/>
                  <a:gd name="T12" fmla="*/ 38 w 146"/>
                  <a:gd name="T13" fmla="*/ 136 h 154"/>
                  <a:gd name="T14" fmla="*/ 44 w 146"/>
                  <a:gd name="T15" fmla="*/ 144 h 154"/>
                  <a:gd name="T16" fmla="*/ 58 w 146"/>
                  <a:gd name="T17" fmla="*/ 140 h 154"/>
                  <a:gd name="T18" fmla="*/ 62 w 146"/>
                  <a:gd name="T19" fmla="*/ 140 h 154"/>
                  <a:gd name="T20" fmla="*/ 76 w 146"/>
                  <a:gd name="T21" fmla="*/ 144 h 154"/>
                  <a:gd name="T22" fmla="*/ 82 w 146"/>
                  <a:gd name="T23" fmla="*/ 154 h 154"/>
                  <a:gd name="T24" fmla="*/ 102 w 146"/>
                  <a:gd name="T25" fmla="*/ 142 h 154"/>
                  <a:gd name="T26" fmla="*/ 104 w 146"/>
                  <a:gd name="T27" fmla="*/ 138 h 154"/>
                  <a:gd name="T28" fmla="*/ 108 w 146"/>
                  <a:gd name="T29" fmla="*/ 132 h 154"/>
                  <a:gd name="T30" fmla="*/ 104 w 146"/>
                  <a:gd name="T31" fmla="*/ 122 h 154"/>
                  <a:gd name="T32" fmla="*/ 116 w 146"/>
                  <a:gd name="T33" fmla="*/ 112 h 154"/>
                  <a:gd name="T34" fmla="*/ 122 w 146"/>
                  <a:gd name="T35" fmla="*/ 94 h 154"/>
                  <a:gd name="T36" fmla="*/ 128 w 146"/>
                  <a:gd name="T37" fmla="*/ 84 h 154"/>
                  <a:gd name="T38" fmla="*/ 134 w 146"/>
                  <a:gd name="T39" fmla="*/ 84 h 154"/>
                  <a:gd name="T40" fmla="*/ 126 w 146"/>
                  <a:gd name="T41" fmla="*/ 68 h 154"/>
                  <a:gd name="T42" fmla="*/ 128 w 146"/>
                  <a:gd name="T43" fmla="*/ 64 h 154"/>
                  <a:gd name="T44" fmla="*/ 120 w 146"/>
                  <a:gd name="T45" fmla="*/ 52 h 154"/>
                  <a:gd name="T46" fmla="*/ 118 w 146"/>
                  <a:gd name="T47" fmla="*/ 46 h 154"/>
                  <a:gd name="T48" fmla="*/ 124 w 146"/>
                  <a:gd name="T49" fmla="*/ 44 h 154"/>
                  <a:gd name="T50" fmla="*/ 120 w 146"/>
                  <a:gd name="T51" fmla="*/ 40 h 154"/>
                  <a:gd name="T52" fmla="*/ 122 w 146"/>
                  <a:gd name="T53" fmla="*/ 38 h 154"/>
                  <a:gd name="T54" fmla="*/ 126 w 146"/>
                  <a:gd name="T55" fmla="*/ 36 h 154"/>
                  <a:gd name="T56" fmla="*/ 134 w 146"/>
                  <a:gd name="T57" fmla="*/ 34 h 154"/>
                  <a:gd name="T58" fmla="*/ 132 w 146"/>
                  <a:gd name="T59" fmla="*/ 28 h 154"/>
                  <a:gd name="T60" fmla="*/ 146 w 146"/>
                  <a:gd name="T61" fmla="*/ 24 h 154"/>
                  <a:gd name="T62" fmla="*/ 132 w 146"/>
                  <a:gd name="T63" fmla="*/ 16 h 154"/>
                  <a:gd name="T64" fmla="*/ 128 w 146"/>
                  <a:gd name="T65" fmla="*/ 16 h 154"/>
                  <a:gd name="T66" fmla="*/ 126 w 146"/>
                  <a:gd name="T67" fmla="*/ 12 h 154"/>
                  <a:gd name="T68" fmla="*/ 122 w 146"/>
                  <a:gd name="T69" fmla="*/ 14 h 154"/>
                  <a:gd name="T70" fmla="*/ 120 w 146"/>
                  <a:gd name="T71" fmla="*/ 4 h 154"/>
                  <a:gd name="T72" fmla="*/ 116 w 146"/>
                  <a:gd name="T73" fmla="*/ 0 h 154"/>
                  <a:gd name="T74" fmla="*/ 110 w 146"/>
                  <a:gd name="T75" fmla="*/ 4 h 154"/>
                  <a:gd name="T76" fmla="*/ 110 w 146"/>
                  <a:gd name="T77" fmla="*/ 0 h 154"/>
                  <a:gd name="T78" fmla="*/ 100 w 146"/>
                  <a:gd name="T79" fmla="*/ 12 h 154"/>
                  <a:gd name="T80" fmla="*/ 92 w 146"/>
                  <a:gd name="T81" fmla="*/ 22 h 154"/>
                  <a:gd name="T82" fmla="*/ 90 w 146"/>
                  <a:gd name="T83" fmla="*/ 28 h 154"/>
                  <a:gd name="T84" fmla="*/ 78 w 146"/>
                  <a:gd name="T85" fmla="*/ 30 h 154"/>
                  <a:gd name="T86" fmla="*/ 70 w 146"/>
                  <a:gd name="T87" fmla="*/ 36 h 154"/>
                  <a:gd name="T88" fmla="*/ 44 w 146"/>
                  <a:gd name="T89" fmla="*/ 56 h 154"/>
                  <a:gd name="T90" fmla="*/ 36 w 146"/>
                  <a:gd name="T91" fmla="*/ 60 h 154"/>
                  <a:gd name="T92" fmla="*/ 32 w 146"/>
                  <a:gd name="T93" fmla="*/ 64 h 154"/>
                  <a:gd name="T94" fmla="*/ 22 w 146"/>
                  <a:gd name="T95" fmla="*/ 72 h 154"/>
                  <a:gd name="T96" fmla="*/ 12 w 146"/>
                  <a:gd name="T97" fmla="*/ 66 h 154"/>
                  <a:gd name="T98" fmla="*/ 0 w 146"/>
                  <a:gd name="T99" fmla="*/ 84 h 1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6"/>
                  <a:gd name="T151" fmla="*/ 0 h 154"/>
                  <a:gd name="T152" fmla="*/ 146 w 146"/>
                  <a:gd name="T153" fmla="*/ 154 h 15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6" h="154">
                    <a:moveTo>
                      <a:pt x="0" y="84"/>
                    </a:moveTo>
                    <a:lnTo>
                      <a:pt x="2" y="90"/>
                    </a:lnTo>
                    <a:lnTo>
                      <a:pt x="2" y="92"/>
                    </a:lnTo>
                    <a:lnTo>
                      <a:pt x="4" y="94"/>
                    </a:lnTo>
                    <a:lnTo>
                      <a:pt x="4" y="102"/>
                    </a:lnTo>
                    <a:lnTo>
                      <a:pt x="6" y="104"/>
                    </a:lnTo>
                    <a:lnTo>
                      <a:pt x="8" y="104"/>
                    </a:lnTo>
                    <a:lnTo>
                      <a:pt x="10" y="106"/>
                    </a:lnTo>
                    <a:lnTo>
                      <a:pt x="12" y="108"/>
                    </a:lnTo>
                    <a:lnTo>
                      <a:pt x="16" y="118"/>
                    </a:lnTo>
                    <a:lnTo>
                      <a:pt x="16" y="120"/>
                    </a:lnTo>
                    <a:lnTo>
                      <a:pt x="18" y="130"/>
                    </a:lnTo>
                    <a:lnTo>
                      <a:pt x="18" y="132"/>
                    </a:lnTo>
                    <a:lnTo>
                      <a:pt x="18" y="134"/>
                    </a:lnTo>
                    <a:lnTo>
                      <a:pt x="20" y="138"/>
                    </a:lnTo>
                    <a:lnTo>
                      <a:pt x="22" y="138"/>
                    </a:lnTo>
                    <a:lnTo>
                      <a:pt x="22" y="136"/>
                    </a:lnTo>
                    <a:lnTo>
                      <a:pt x="26" y="138"/>
                    </a:lnTo>
                    <a:lnTo>
                      <a:pt x="28" y="138"/>
                    </a:lnTo>
                    <a:lnTo>
                      <a:pt x="32" y="138"/>
                    </a:lnTo>
                    <a:lnTo>
                      <a:pt x="34" y="136"/>
                    </a:lnTo>
                    <a:lnTo>
                      <a:pt x="38" y="138"/>
                    </a:lnTo>
                    <a:lnTo>
                      <a:pt x="38" y="136"/>
                    </a:lnTo>
                    <a:lnTo>
                      <a:pt x="40" y="136"/>
                    </a:lnTo>
                    <a:lnTo>
                      <a:pt x="42" y="144"/>
                    </a:lnTo>
                    <a:lnTo>
                      <a:pt x="44" y="144"/>
                    </a:lnTo>
                    <a:lnTo>
                      <a:pt x="46" y="144"/>
                    </a:lnTo>
                    <a:lnTo>
                      <a:pt x="48" y="144"/>
                    </a:lnTo>
                    <a:lnTo>
                      <a:pt x="52" y="144"/>
                    </a:lnTo>
                    <a:lnTo>
                      <a:pt x="58" y="140"/>
                    </a:lnTo>
                    <a:lnTo>
                      <a:pt x="58" y="138"/>
                    </a:lnTo>
                    <a:lnTo>
                      <a:pt x="60" y="140"/>
                    </a:lnTo>
                    <a:lnTo>
                      <a:pt x="62" y="140"/>
                    </a:lnTo>
                    <a:lnTo>
                      <a:pt x="66" y="140"/>
                    </a:lnTo>
                    <a:lnTo>
                      <a:pt x="68" y="144"/>
                    </a:lnTo>
                    <a:lnTo>
                      <a:pt x="76" y="144"/>
                    </a:lnTo>
                    <a:lnTo>
                      <a:pt x="78" y="144"/>
                    </a:lnTo>
                    <a:lnTo>
                      <a:pt x="78" y="146"/>
                    </a:lnTo>
                    <a:lnTo>
                      <a:pt x="80" y="146"/>
                    </a:lnTo>
                    <a:lnTo>
                      <a:pt x="82" y="154"/>
                    </a:lnTo>
                    <a:lnTo>
                      <a:pt x="100" y="146"/>
                    </a:lnTo>
                    <a:lnTo>
                      <a:pt x="100" y="142"/>
                    </a:lnTo>
                    <a:lnTo>
                      <a:pt x="102" y="142"/>
                    </a:lnTo>
                    <a:lnTo>
                      <a:pt x="102" y="140"/>
                    </a:lnTo>
                    <a:lnTo>
                      <a:pt x="102" y="138"/>
                    </a:lnTo>
                    <a:lnTo>
                      <a:pt x="104" y="138"/>
                    </a:lnTo>
                    <a:lnTo>
                      <a:pt x="104" y="136"/>
                    </a:lnTo>
                    <a:lnTo>
                      <a:pt x="106" y="132"/>
                    </a:lnTo>
                    <a:lnTo>
                      <a:pt x="108" y="132"/>
                    </a:lnTo>
                    <a:lnTo>
                      <a:pt x="108" y="128"/>
                    </a:lnTo>
                    <a:lnTo>
                      <a:pt x="106" y="126"/>
                    </a:lnTo>
                    <a:lnTo>
                      <a:pt x="106" y="122"/>
                    </a:lnTo>
                    <a:lnTo>
                      <a:pt x="104" y="122"/>
                    </a:lnTo>
                    <a:lnTo>
                      <a:pt x="104" y="120"/>
                    </a:lnTo>
                    <a:lnTo>
                      <a:pt x="112" y="114"/>
                    </a:lnTo>
                    <a:lnTo>
                      <a:pt x="116" y="112"/>
                    </a:lnTo>
                    <a:lnTo>
                      <a:pt x="120" y="104"/>
                    </a:lnTo>
                    <a:lnTo>
                      <a:pt x="120" y="98"/>
                    </a:lnTo>
                    <a:lnTo>
                      <a:pt x="122" y="96"/>
                    </a:lnTo>
                    <a:lnTo>
                      <a:pt x="122" y="94"/>
                    </a:lnTo>
                    <a:lnTo>
                      <a:pt x="122" y="92"/>
                    </a:lnTo>
                    <a:lnTo>
                      <a:pt x="126" y="86"/>
                    </a:lnTo>
                    <a:lnTo>
                      <a:pt x="128" y="86"/>
                    </a:lnTo>
                    <a:lnTo>
                      <a:pt x="128" y="84"/>
                    </a:lnTo>
                    <a:lnTo>
                      <a:pt x="128" y="82"/>
                    </a:lnTo>
                    <a:lnTo>
                      <a:pt x="130" y="84"/>
                    </a:lnTo>
                    <a:lnTo>
                      <a:pt x="134" y="84"/>
                    </a:lnTo>
                    <a:lnTo>
                      <a:pt x="140" y="84"/>
                    </a:lnTo>
                    <a:lnTo>
                      <a:pt x="140" y="82"/>
                    </a:lnTo>
                    <a:lnTo>
                      <a:pt x="126" y="70"/>
                    </a:lnTo>
                    <a:lnTo>
                      <a:pt x="126" y="68"/>
                    </a:lnTo>
                    <a:lnTo>
                      <a:pt x="126" y="66"/>
                    </a:lnTo>
                    <a:lnTo>
                      <a:pt x="128" y="66"/>
                    </a:lnTo>
                    <a:lnTo>
                      <a:pt x="128" y="64"/>
                    </a:lnTo>
                    <a:lnTo>
                      <a:pt x="122" y="54"/>
                    </a:lnTo>
                    <a:lnTo>
                      <a:pt x="120" y="52"/>
                    </a:lnTo>
                    <a:lnTo>
                      <a:pt x="118" y="52"/>
                    </a:lnTo>
                    <a:lnTo>
                      <a:pt x="120" y="52"/>
                    </a:lnTo>
                    <a:lnTo>
                      <a:pt x="120" y="50"/>
                    </a:lnTo>
                    <a:lnTo>
                      <a:pt x="118" y="50"/>
                    </a:lnTo>
                    <a:lnTo>
                      <a:pt x="116" y="46"/>
                    </a:lnTo>
                    <a:lnTo>
                      <a:pt x="118" y="46"/>
                    </a:lnTo>
                    <a:lnTo>
                      <a:pt x="122" y="46"/>
                    </a:lnTo>
                    <a:lnTo>
                      <a:pt x="122" y="44"/>
                    </a:lnTo>
                    <a:lnTo>
                      <a:pt x="124" y="46"/>
                    </a:lnTo>
                    <a:lnTo>
                      <a:pt x="124" y="44"/>
                    </a:lnTo>
                    <a:lnTo>
                      <a:pt x="124" y="42"/>
                    </a:lnTo>
                    <a:lnTo>
                      <a:pt x="122" y="42"/>
                    </a:lnTo>
                    <a:lnTo>
                      <a:pt x="122" y="40"/>
                    </a:lnTo>
                    <a:lnTo>
                      <a:pt x="120" y="40"/>
                    </a:lnTo>
                    <a:lnTo>
                      <a:pt x="122" y="38"/>
                    </a:lnTo>
                    <a:lnTo>
                      <a:pt x="122" y="36"/>
                    </a:lnTo>
                    <a:lnTo>
                      <a:pt x="124" y="36"/>
                    </a:lnTo>
                    <a:lnTo>
                      <a:pt x="126" y="36"/>
                    </a:lnTo>
                    <a:lnTo>
                      <a:pt x="128" y="38"/>
                    </a:lnTo>
                    <a:lnTo>
                      <a:pt x="136" y="34"/>
                    </a:lnTo>
                    <a:lnTo>
                      <a:pt x="134" y="34"/>
                    </a:lnTo>
                    <a:lnTo>
                      <a:pt x="132" y="32"/>
                    </a:lnTo>
                    <a:lnTo>
                      <a:pt x="130" y="30"/>
                    </a:lnTo>
                    <a:lnTo>
                      <a:pt x="132" y="28"/>
                    </a:lnTo>
                    <a:lnTo>
                      <a:pt x="134" y="28"/>
                    </a:lnTo>
                    <a:lnTo>
                      <a:pt x="144" y="24"/>
                    </a:lnTo>
                    <a:lnTo>
                      <a:pt x="146" y="24"/>
                    </a:lnTo>
                    <a:lnTo>
                      <a:pt x="144" y="22"/>
                    </a:lnTo>
                    <a:lnTo>
                      <a:pt x="138" y="20"/>
                    </a:lnTo>
                    <a:lnTo>
                      <a:pt x="132" y="16"/>
                    </a:lnTo>
                    <a:lnTo>
                      <a:pt x="130" y="16"/>
                    </a:lnTo>
                    <a:lnTo>
                      <a:pt x="128" y="16"/>
                    </a:lnTo>
                    <a:lnTo>
                      <a:pt x="128" y="14"/>
                    </a:lnTo>
                    <a:lnTo>
                      <a:pt x="128" y="12"/>
                    </a:lnTo>
                    <a:lnTo>
                      <a:pt x="126" y="12"/>
                    </a:lnTo>
                    <a:lnTo>
                      <a:pt x="126" y="14"/>
                    </a:lnTo>
                    <a:lnTo>
                      <a:pt x="124" y="14"/>
                    </a:lnTo>
                    <a:lnTo>
                      <a:pt x="122" y="14"/>
                    </a:lnTo>
                    <a:lnTo>
                      <a:pt x="122" y="10"/>
                    </a:lnTo>
                    <a:lnTo>
                      <a:pt x="124" y="10"/>
                    </a:lnTo>
                    <a:lnTo>
                      <a:pt x="122" y="6"/>
                    </a:lnTo>
                    <a:lnTo>
                      <a:pt x="120" y="4"/>
                    </a:lnTo>
                    <a:lnTo>
                      <a:pt x="118" y="4"/>
                    </a:lnTo>
                    <a:lnTo>
                      <a:pt x="116" y="0"/>
                    </a:lnTo>
                    <a:lnTo>
                      <a:pt x="114" y="0"/>
                    </a:lnTo>
                    <a:lnTo>
                      <a:pt x="112" y="2"/>
                    </a:lnTo>
                    <a:lnTo>
                      <a:pt x="110" y="4"/>
                    </a:lnTo>
                    <a:lnTo>
                      <a:pt x="110" y="2"/>
                    </a:lnTo>
                    <a:lnTo>
                      <a:pt x="110" y="0"/>
                    </a:lnTo>
                    <a:lnTo>
                      <a:pt x="108" y="0"/>
                    </a:lnTo>
                    <a:lnTo>
                      <a:pt x="108" y="2"/>
                    </a:lnTo>
                    <a:lnTo>
                      <a:pt x="100" y="12"/>
                    </a:lnTo>
                    <a:lnTo>
                      <a:pt x="96" y="20"/>
                    </a:lnTo>
                    <a:lnTo>
                      <a:pt x="94" y="20"/>
                    </a:lnTo>
                    <a:lnTo>
                      <a:pt x="92" y="20"/>
                    </a:lnTo>
                    <a:lnTo>
                      <a:pt x="92" y="22"/>
                    </a:lnTo>
                    <a:lnTo>
                      <a:pt x="94" y="24"/>
                    </a:lnTo>
                    <a:lnTo>
                      <a:pt x="92" y="26"/>
                    </a:lnTo>
                    <a:lnTo>
                      <a:pt x="90" y="28"/>
                    </a:lnTo>
                    <a:lnTo>
                      <a:pt x="88" y="28"/>
                    </a:lnTo>
                    <a:lnTo>
                      <a:pt x="86" y="28"/>
                    </a:lnTo>
                    <a:lnTo>
                      <a:pt x="84" y="26"/>
                    </a:lnTo>
                    <a:lnTo>
                      <a:pt x="78" y="30"/>
                    </a:lnTo>
                    <a:lnTo>
                      <a:pt x="72" y="32"/>
                    </a:lnTo>
                    <a:lnTo>
                      <a:pt x="70" y="32"/>
                    </a:lnTo>
                    <a:lnTo>
                      <a:pt x="70" y="36"/>
                    </a:lnTo>
                    <a:lnTo>
                      <a:pt x="56" y="54"/>
                    </a:lnTo>
                    <a:lnTo>
                      <a:pt x="54" y="54"/>
                    </a:lnTo>
                    <a:lnTo>
                      <a:pt x="44" y="54"/>
                    </a:lnTo>
                    <a:lnTo>
                      <a:pt x="44" y="56"/>
                    </a:lnTo>
                    <a:lnTo>
                      <a:pt x="40" y="56"/>
                    </a:lnTo>
                    <a:lnTo>
                      <a:pt x="38" y="56"/>
                    </a:lnTo>
                    <a:lnTo>
                      <a:pt x="36" y="60"/>
                    </a:lnTo>
                    <a:lnTo>
                      <a:pt x="36" y="64"/>
                    </a:lnTo>
                    <a:lnTo>
                      <a:pt x="34" y="62"/>
                    </a:lnTo>
                    <a:lnTo>
                      <a:pt x="32" y="64"/>
                    </a:lnTo>
                    <a:lnTo>
                      <a:pt x="34" y="66"/>
                    </a:lnTo>
                    <a:lnTo>
                      <a:pt x="30" y="74"/>
                    </a:lnTo>
                    <a:lnTo>
                      <a:pt x="24" y="72"/>
                    </a:lnTo>
                    <a:lnTo>
                      <a:pt x="22" y="72"/>
                    </a:lnTo>
                    <a:lnTo>
                      <a:pt x="18" y="72"/>
                    </a:lnTo>
                    <a:lnTo>
                      <a:pt x="12" y="70"/>
                    </a:lnTo>
                    <a:lnTo>
                      <a:pt x="12" y="68"/>
                    </a:lnTo>
                    <a:lnTo>
                      <a:pt x="12" y="66"/>
                    </a:lnTo>
                    <a:lnTo>
                      <a:pt x="10" y="68"/>
                    </a:lnTo>
                    <a:lnTo>
                      <a:pt x="8" y="70"/>
                    </a:lnTo>
                    <a:lnTo>
                      <a:pt x="4" y="74"/>
                    </a:lnTo>
                    <a:lnTo>
                      <a:pt x="0" y="84"/>
                    </a:lnTo>
                    <a:close/>
                  </a:path>
                </a:pathLst>
              </a:custGeom>
              <a:solidFill>
                <a:srgbClr val="0071B4">
                  <a:alpha val="34901"/>
                </a:srgbClr>
              </a:solidFill>
              <a:ln w="9525">
                <a:noFill/>
                <a:round/>
                <a:headEnd/>
                <a:tailEnd/>
              </a:ln>
            </p:spPr>
            <p:txBody>
              <a:bodyPr/>
              <a:lstStyle/>
              <a:p>
                <a:endParaRPr lang="en-US"/>
              </a:p>
            </p:txBody>
          </p:sp>
          <p:sp>
            <p:nvSpPr>
              <p:cNvPr id="13898" name="Freeform 352"/>
              <p:cNvSpPr>
                <a:spLocks/>
              </p:cNvSpPr>
              <p:nvPr/>
            </p:nvSpPr>
            <p:spPr bwMode="auto">
              <a:xfrm>
                <a:off x="5188" y="3388"/>
                <a:ext cx="4" cy="6"/>
              </a:xfrm>
              <a:custGeom>
                <a:avLst/>
                <a:gdLst>
                  <a:gd name="T0" fmla="*/ 2 w 4"/>
                  <a:gd name="T1" fmla="*/ 2 h 6"/>
                  <a:gd name="T2" fmla="*/ 2 w 4"/>
                  <a:gd name="T3" fmla="*/ 0 h 6"/>
                  <a:gd name="T4" fmla="*/ 2 w 4"/>
                  <a:gd name="T5" fmla="*/ 0 h 6"/>
                  <a:gd name="T6" fmla="*/ 2 w 4"/>
                  <a:gd name="T7" fmla="*/ 2 h 6"/>
                  <a:gd name="T8" fmla="*/ 0 w 4"/>
                  <a:gd name="T9" fmla="*/ 2 h 6"/>
                  <a:gd name="T10" fmla="*/ 2 w 4"/>
                  <a:gd name="T11" fmla="*/ 4 h 6"/>
                  <a:gd name="T12" fmla="*/ 2 w 4"/>
                  <a:gd name="T13" fmla="*/ 6 h 6"/>
                  <a:gd name="T14" fmla="*/ 4 w 4"/>
                  <a:gd name="T15" fmla="*/ 6 h 6"/>
                  <a:gd name="T16" fmla="*/ 2 w 4"/>
                  <a:gd name="T17" fmla="*/ 2 h 6"/>
                  <a:gd name="T18" fmla="*/ 4 w 4"/>
                  <a:gd name="T19" fmla="*/ 2 h 6"/>
                  <a:gd name="T20" fmla="*/ 2 w 4"/>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2" y="2"/>
                    </a:moveTo>
                    <a:lnTo>
                      <a:pt x="2" y="0"/>
                    </a:lnTo>
                    <a:lnTo>
                      <a:pt x="2" y="2"/>
                    </a:lnTo>
                    <a:lnTo>
                      <a:pt x="0" y="2"/>
                    </a:lnTo>
                    <a:lnTo>
                      <a:pt x="2" y="4"/>
                    </a:lnTo>
                    <a:lnTo>
                      <a:pt x="2" y="6"/>
                    </a:lnTo>
                    <a:lnTo>
                      <a:pt x="4" y="6"/>
                    </a:lnTo>
                    <a:lnTo>
                      <a:pt x="2" y="2"/>
                    </a:lnTo>
                    <a:lnTo>
                      <a:pt x="4" y="2"/>
                    </a:lnTo>
                    <a:lnTo>
                      <a:pt x="2" y="2"/>
                    </a:lnTo>
                    <a:close/>
                  </a:path>
                </a:pathLst>
              </a:custGeom>
              <a:solidFill>
                <a:srgbClr val="0071B4">
                  <a:alpha val="34901"/>
                </a:srgbClr>
              </a:solidFill>
              <a:ln w="9525">
                <a:noFill/>
                <a:round/>
                <a:headEnd/>
                <a:tailEnd/>
              </a:ln>
            </p:spPr>
            <p:txBody>
              <a:bodyPr/>
              <a:lstStyle/>
              <a:p>
                <a:endParaRPr lang="en-US"/>
              </a:p>
            </p:txBody>
          </p:sp>
          <p:sp>
            <p:nvSpPr>
              <p:cNvPr id="13899" name="Freeform 353"/>
              <p:cNvSpPr>
                <a:spLocks/>
              </p:cNvSpPr>
              <p:nvPr/>
            </p:nvSpPr>
            <p:spPr bwMode="auto">
              <a:xfrm>
                <a:off x="4551" y="3143"/>
                <a:ext cx="4" cy="4"/>
              </a:xfrm>
              <a:custGeom>
                <a:avLst/>
                <a:gdLst>
                  <a:gd name="T0" fmla="*/ 2 w 4"/>
                  <a:gd name="T1" fmla="*/ 4 h 4"/>
                  <a:gd name="T2" fmla="*/ 4 w 4"/>
                  <a:gd name="T3" fmla="*/ 4 h 4"/>
                  <a:gd name="T4" fmla="*/ 4 w 4"/>
                  <a:gd name="T5" fmla="*/ 2 h 4"/>
                  <a:gd name="T6" fmla="*/ 4 w 4"/>
                  <a:gd name="T7" fmla="*/ 0 h 4"/>
                  <a:gd name="T8" fmla="*/ 4 w 4"/>
                  <a:gd name="T9" fmla="*/ 0 h 4"/>
                  <a:gd name="T10" fmla="*/ 2 w 4"/>
                  <a:gd name="T11" fmla="*/ 0 h 4"/>
                  <a:gd name="T12" fmla="*/ 2 w 4"/>
                  <a:gd name="T13" fmla="*/ 0 h 4"/>
                  <a:gd name="T14" fmla="*/ 0 w 4"/>
                  <a:gd name="T15" fmla="*/ 2 h 4"/>
                  <a:gd name="T16" fmla="*/ 0 w 4"/>
                  <a:gd name="T17" fmla="*/ 2 h 4"/>
                  <a:gd name="T18" fmla="*/ 0 w 4"/>
                  <a:gd name="T19" fmla="*/ 4 h 4"/>
                  <a:gd name="T20" fmla="*/ 2 w 4"/>
                  <a:gd name="T21" fmla="*/ 4 h 4"/>
                  <a:gd name="T22" fmla="*/ 2 w 4"/>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4"/>
                  <a:gd name="T38" fmla="*/ 4 w 4"/>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4">
                    <a:moveTo>
                      <a:pt x="2" y="4"/>
                    </a:moveTo>
                    <a:lnTo>
                      <a:pt x="4" y="4"/>
                    </a:lnTo>
                    <a:lnTo>
                      <a:pt x="4" y="2"/>
                    </a:lnTo>
                    <a:lnTo>
                      <a:pt x="4" y="0"/>
                    </a:lnTo>
                    <a:lnTo>
                      <a:pt x="2"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3900" name="Freeform 354"/>
              <p:cNvSpPr>
                <a:spLocks/>
              </p:cNvSpPr>
              <p:nvPr/>
            </p:nvSpPr>
            <p:spPr bwMode="auto">
              <a:xfrm>
                <a:off x="4505" y="3237"/>
                <a:ext cx="44" cy="14"/>
              </a:xfrm>
              <a:custGeom>
                <a:avLst/>
                <a:gdLst>
                  <a:gd name="T0" fmla="*/ 22 w 44"/>
                  <a:gd name="T1" fmla="*/ 12 h 14"/>
                  <a:gd name="T2" fmla="*/ 30 w 44"/>
                  <a:gd name="T3" fmla="*/ 12 h 14"/>
                  <a:gd name="T4" fmla="*/ 32 w 44"/>
                  <a:gd name="T5" fmla="*/ 10 h 14"/>
                  <a:gd name="T6" fmla="*/ 36 w 44"/>
                  <a:gd name="T7" fmla="*/ 10 h 14"/>
                  <a:gd name="T8" fmla="*/ 40 w 44"/>
                  <a:gd name="T9" fmla="*/ 8 h 14"/>
                  <a:gd name="T10" fmla="*/ 44 w 44"/>
                  <a:gd name="T11" fmla="*/ 4 h 14"/>
                  <a:gd name="T12" fmla="*/ 44 w 44"/>
                  <a:gd name="T13" fmla="*/ 2 h 14"/>
                  <a:gd name="T14" fmla="*/ 42 w 44"/>
                  <a:gd name="T15" fmla="*/ 0 h 14"/>
                  <a:gd name="T16" fmla="*/ 42 w 44"/>
                  <a:gd name="T17" fmla="*/ 4 h 14"/>
                  <a:gd name="T18" fmla="*/ 42 w 44"/>
                  <a:gd name="T19" fmla="*/ 4 h 14"/>
                  <a:gd name="T20" fmla="*/ 40 w 44"/>
                  <a:gd name="T21" fmla="*/ 4 h 14"/>
                  <a:gd name="T22" fmla="*/ 40 w 44"/>
                  <a:gd name="T23" fmla="*/ 6 h 14"/>
                  <a:gd name="T24" fmla="*/ 38 w 44"/>
                  <a:gd name="T25" fmla="*/ 6 h 14"/>
                  <a:gd name="T26" fmla="*/ 36 w 44"/>
                  <a:gd name="T27" fmla="*/ 8 h 14"/>
                  <a:gd name="T28" fmla="*/ 36 w 44"/>
                  <a:gd name="T29" fmla="*/ 8 h 14"/>
                  <a:gd name="T30" fmla="*/ 30 w 44"/>
                  <a:gd name="T31" fmla="*/ 8 h 14"/>
                  <a:gd name="T32" fmla="*/ 30 w 44"/>
                  <a:gd name="T33" fmla="*/ 6 h 14"/>
                  <a:gd name="T34" fmla="*/ 24 w 44"/>
                  <a:gd name="T35" fmla="*/ 8 h 14"/>
                  <a:gd name="T36" fmla="*/ 22 w 44"/>
                  <a:gd name="T37" fmla="*/ 8 h 14"/>
                  <a:gd name="T38" fmla="*/ 18 w 44"/>
                  <a:gd name="T39" fmla="*/ 6 h 14"/>
                  <a:gd name="T40" fmla="*/ 18 w 44"/>
                  <a:gd name="T41" fmla="*/ 6 h 14"/>
                  <a:gd name="T42" fmla="*/ 12 w 44"/>
                  <a:gd name="T43" fmla="*/ 4 h 14"/>
                  <a:gd name="T44" fmla="*/ 10 w 44"/>
                  <a:gd name="T45" fmla="*/ 4 h 14"/>
                  <a:gd name="T46" fmla="*/ 4 w 44"/>
                  <a:gd name="T47" fmla="*/ 6 h 14"/>
                  <a:gd name="T48" fmla="*/ 2 w 44"/>
                  <a:gd name="T49" fmla="*/ 6 h 14"/>
                  <a:gd name="T50" fmla="*/ 2 w 44"/>
                  <a:gd name="T51" fmla="*/ 6 h 14"/>
                  <a:gd name="T52" fmla="*/ 0 w 44"/>
                  <a:gd name="T53" fmla="*/ 8 h 14"/>
                  <a:gd name="T54" fmla="*/ 0 w 44"/>
                  <a:gd name="T55" fmla="*/ 8 h 14"/>
                  <a:gd name="T56" fmla="*/ 0 w 44"/>
                  <a:gd name="T57" fmla="*/ 10 h 14"/>
                  <a:gd name="T58" fmla="*/ 0 w 44"/>
                  <a:gd name="T59" fmla="*/ 12 h 14"/>
                  <a:gd name="T60" fmla="*/ 10 w 44"/>
                  <a:gd name="T61" fmla="*/ 12 h 14"/>
                  <a:gd name="T62" fmla="*/ 18 w 44"/>
                  <a:gd name="T63" fmla="*/ 14 h 14"/>
                  <a:gd name="T64" fmla="*/ 22 w 44"/>
                  <a:gd name="T65" fmla="*/ 12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14"/>
                  <a:gd name="T101" fmla="*/ 44 w 4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14">
                    <a:moveTo>
                      <a:pt x="22" y="12"/>
                    </a:moveTo>
                    <a:lnTo>
                      <a:pt x="30" y="12"/>
                    </a:lnTo>
                    <a:lnTo>
                      <a:pt x="32" y="10"/>
                    </a:lnTo>
                    <a:lnTo>
                      <a:pt x="36" y="10"/>
                    </a:lnTo>
                    <a:lnTo>
                      <a:pt x="40" y="8"/>
                    </a:lnTo>
                    <a:lnTo>
                      <a:pt x="44" y="4"/>
                    </a:lnTo>
                    <a:lnTo>
                      <a:pt x="44" y="2"/>
                    </a:lnTo>
                    <a:lnTo>
                      <a:pt x="42" y="0"/>
                    </a:lnTo>
                    <a:lnTo>
                      <a:pt x="42" y="4"/>
                    </a:lnTo>
                    <a:lnTo>
                      <a:pt x="40" y="4"/>
                    </a:lnTo>
                    <a:lnTo>
                      <a:pt x="40" y="6"/>
                    </a:lnTo>
                    <a:lnTo>
                      <a:pt x="38" y="6"/>
                    </a:lnTo>
                    <a:lnTo>
                      <a:pt x="36" y="8"/>
                    </a:lnTo>
                    <a:lnTo>
                      <a:pt x="30" y="8"/>
                    </a:lnTo>
                    <a:lnTo>
                      <a:pt x="30" y="6"/>
                    </a:lnTo>
                    <a:lnTo>
                      <a:pt x="24" y="8"/>
                    </a:lnTo>
                    <a:lnTo>
                      <a:pt x="22" y="8"/>
                    </a:lnTo>
                    <a:lnTo>
                      <a:pt x="18" y="6"/>
                    </a:lnTo>
                    <a:lnTo>
                      <a:pt x="12" y="4"/>
                    </a:lnTo>
                    <a:lnTo>
                      <a:pt x="10" y="4"/>
                    </a:lnTo>
                    <a:lnTo>
                      <a:pt x="4" y="6"/>
                    </a:lnTo>
                    <a:lnTo>
                      <a:pt x="2" y="6"/>
                    </a:lnTo>
                    <a:lnTo>
                      <a:pt x="0" y="8"/>
                    </a:lnTo>
                    <a:lnTo>
                      <a:pt x="0" y="10"/>
                    </a:lnTo>
                    <a:lnTo>
                      <a:pt x="0" y="12"/>
                    </a:lnTo>
                    <a:lnTo>
                      <a:pt x="10" y="12"/>
                    </a:lnTo>
                    <a:lnTo>
                      <a:pt x="18" y="14"/>
                    </a:lnTo>
                    <a:lnTo>
                      <a:pt x="22" y="12"/>
                    </a:lnTo>
                    <a:close/>
                  </a:path>
                </a:pathLst>
              </a:custGeom>
              <a:solidFill>
                <a:srgbClr val="0071B4">
                  <a:alpha val="34901"/>
                </a:srgbClr>
              </a:solidFill>
              <a:ln w="9525">
                <a:noFill/>
                <a:round/>
                <a:headEnd/>
                <a:tailEnd/>
              </a:ln>
            </p:spPr>
            <p:txBody>
              <a:bodyPr/>
              <a:lstStyle/>
              <a:p>
                <a:endParaRPr lang="en-US"/>
              </a:p>
            </p:txBody>
          </p:sp>
          <p:sp>
            <p:nvSpPr>
              <p:cNvPr id="13901" name="Rectangle 355"/>
              <p:cNvSpPr>
                <a:spLocks noChangeArrowheads="1"/>
              </p:cNvSpPr>
              <p:nvPr/>
            </p:nvSpPr>
            <p:spPr bwMode="auto">
              <a:xfrm>
                <a:off x="5146" y="3276"/>
                <a:ext cx="1" cy="1"/>
              </a:xfrm>
              <a:prstGeom prst="rect">
                <a:avLst/>
              </a:prstGeom>
              <a:solidFill>
                <a:srgbClr val="0071B4">
                  <a:alpha val="34901"/>
                </a:srgbClr>
              </a:solidFill>
              <a:ln w="9525">
                <a:noFill/>
                <a:miter lim="800000"/>
                <a:headEnd/>
                <a:tailEnd/>
              </a:ln>
            </p:spPr>
            <p:txBody>
              <a:bodyPr/>
              <a:lstStyle/>
              <a:p>
                <a:endParaRPr lang="en-US"/>
              </a:p>
            </p:txBody>
          </p:sp>
          <p:sp>
            <p:nvSpPr>
              <p:cNvPr id="13902" name="Freeform 356"/>
              <p:cNvSpPr>
                <a:spLocks/>
              </p:cNvSpPr>
              <p:nvPr/>
            </p:nvSpPr>
            <p:spPr bwMode="auto">
              <a:xfrm>
                <a:off x="4545" y="3141"/>
                <a:ext cx="6" cy="6"/>
              </a:xfrm>
              <a:custGeom>
                <a:avLst/>
                <a:gdLst>
                  <a:gd name="T0" fmla="*/ 4 w 6"/>
                  <a:gd name="T1" fmla="*/ 0 h 6"/>
                  <a:gd name="T2" fmla="*/ 2 w 6"/>
                  <a:gd name="T3" fmla="*/ 2 h 6"/>
                  <a:gd name="T4" fmla="*/ 2 w 6"/>
                  <a:gd name="T5" fmla="*/ 2 h 6"/>
                  <a:gd name="T6" fmla="*/ 0 w 6"/>
                  <a:gd name="T7" fmla="*/ 4 h 6"/>
                  <a:gd name="T8" fmla="*/ 2 w 6"/>
                  <a:gd name="T9" fmla="*/ 6 h 6"/>
                  <a:gd name="T10" fmla="*/ 4 w 6"/>
                  <a:gd name="T11" fmla="*/ 6 h 6"/>
                  <a:gd name="T12" fmla="*/ 6 w 6"/>
                  <a:gd name="T13" fmla="*/ 2 h 6"/>
                  <a:gd name="T14" fmla="*/ 6 w 6"/>
                  <a:gd name="T15" fmla="*/ 0 h 6"/>
                  <a:gd name="T16" fmla="*/ 4 w 6"/>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4" y="0"/>
                    </a:moveTo>
                    <a:lnTo>
                      <a:pt x="2" y="2"/>
                    </a:lnTo>
                    <a:lnTo>
                      <a:pt x="0" y="4"/>
                    </a:lnTo>
                    <a:lnTo>
                      <a:pt x="2" y="6"/>
                    </a:lnTo>
                    <a:lnTo>
                      <a:pt x="4" y="6"/>
                    </a:lnTo>
                    <a:lnTo>
                      <a:pt x="6" y="2"/>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3903" name="Freeform 357"/>
              <p:cNvSpPr>
                <a:spLocks/>
              </p:cNvSpPr>
              <p:nvPr/>
            </p:nvSpPr>
            <p:spPr bwMode="auto">
              <a:xfrm>
                <a:off x="4549" y="3181"/>
                <a:ext cx="2" cy="4"/>
              </a:xfrm>
              <a:custGeom>
                <a:avLst/>
                <a:gdLst>
                  <a:gd name="T0" fmla="*/ 2 w 2"/>
                  <a:gd name="T1" fmla="*/ 0 h 4"/>
                  <a:gd name="T2" fmla="*/ 0 w 2"/>
                  <a:gd name="T3" fmla="*/ 0 h 4"/>
                  <a:gd name="T4" fmla="*/ 0 w 2"/>
                  <a:gd name="T5" fmla="*/ 0 h 4"/>
                  <a:gd name="T6" fmla="*/ 0 w 2"/>
                  <a:gd name="T7" fmla="*/ 0 h 4"/>
                  <a:gd name="T8" fmla="*/ 0 w 2"/>
                  <a:gd name="T9" fmla="*/ 2 h 4"/>
                  <a:gd name="T10" fmla="*/ 2 w 2"/>
                  <a:gd name="T11" fmla="*/ 4 h 4"/>
                  <a:gd name="T12" fmla="*/ 2 w 2"/>
                  <a:gd name="T13" fmla="*/ 4 h 4"/>
                  <a:gd name="T14" fmla="*/ 2 w 2"/>
                  <a:gd name="T15" fmla="*/ 2 h 4"/>
                  <a:gd name="T16" fmla="*/ 2 w 2"/>
                  <a:gd name="T17" fmla="*/ 0 h 4"/>
                  <a:gd name="T18" fmla="*/ 2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0"/>
                    </a:moveTo>
                    <a:lnTo>
                      <a:pt x="0" y="0"/>
                    </a:lnTo>
                    <a:lnTo>
                      <a:pt x="0" y="2"/>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904" name="Freeform 358"/>
              <p:cNvSpPr>
                <a:spLocks/>
              </p:cNvSpPr>
              <p:nvPr/>
            </p:nvSpPr>
            <p:spPr bwMode="auto">
              <a:xfrm>
                <a:off x="4493" y="3255"/>
                <a:ext cx="26" cy="13"/>
              </a:xfrm>
              <a:custGeom>
                <a:avLst/>
                <a:gdLst>
                  <a:gd name="T0" fmla="*/ 8 w 26"/>
                  <a:gd name="T1" fmla="*/ 7 h 13"/>
                  <a:gd name="T2" fmla="*/ 16 w 26"/>
                  <a:gd name="T3" fmla="*/ 11 h 13"/>
                  <a:gd name="T4" fmla="*/ 18 w 26"/>
                  <a:gd name="T5" fmla="*/ 13 h 13"/>
                  <a:gd name="T6" fmla="*/ 22 w 26"/>
                  <a:gd name="T7" fmla="*/ 13 h 13"/>
                  <a:gd name="T8" fmla="*/ 24 w 26"/>
                  <a:gd name="T9" fmla="*/ 13 h 13"/>
                  <a:gd name="T10" fmla="*/ 26 w 26"/>
                  <a:gd name="T11" fmla="*/ 11 h 13"/>
                  <a:gd name="T12" fmla="*/ 24 w 26"/>
                  <a:gd name="T13" fmla="*/ 9 h 13"/>
                  <a:gd name="T14" fmla="*/ 16 w 26"/>
                  <a:gd name="T15" fmla="*/ 1 h 13"/>
                  <a:gd name="T16" fmla="*/ 16 w 26"/>
                  <a:gd name="T17" fmla="*/ 1 h 13"/>
                  <a:gd name="T18" fmla="*/ 14 w 26"/>
                  <a:gd name="T19" fmla="*/ 0 h 13"/>
                  <a:gd name="T20" fmla="*/ 12 w 26"/>
                  <a:gd name="T21" fmla="*/ 1 h 13"/>
                  <a:gd name="T22" fmla="*/ 4 w 26"/>
                  <a:gd name="T23" fmla="*/ 1 h 13"/>
                  <a:gd name="T24" fmla="*/ 0 w 26"/>
                  <a:gd name="T25" fmla="*/ 1 h 13"/>
                  <a:gd name="T26" fmla="*/ 0 w 26"/>
                  <a:gd name="T27" fmla="*/ 3 h 13"/>
                  <a:gd name="T28" fmla="*/ 2 w 26"/>
                  <a:gd name="T29" fmla="*/ 7 h 13"/>
                  <a:gd name="T30" fmla="*/ 8 w 26"/>
                  <a:gd name="T31" fmla="*/ 7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3"/>
                  <a:gd name="T50" fmla="*/ 26 w 26"/>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3">
                    <a:moveTo>
                      <a:pt x="8" y="7"/>
                    </a:moveTo>
                    <a:lnTo>
                      <a:pt x="16" y="11"/>
                    </a:lnTo>
                    <a:lnTo>
                      <a:pt x="18" y="13"/>
                    </a:lnTo>
                    <a:lnTo>
                      <a:pt x="22" y="13"/>
                    </a:lnTo>
                    <a:lnTo>
                      <a:pt x="24" y="13"/>
                    </a:lnTo>
                    <a:lnTo>
                      <a:pt x="26" y="11"/>
                    </a:lnTo>
                    <a:lnTo>
                      <a:pt x="24" y="9"/>
                    </a:lnTo>
                    <a:lnTo>
                      <a:pt x="16" y="1"/>
                    </a:lnTo>
                    <a:lnTo>
                      <a:pt x="14" y="0"/>
                    </a:lnTo>
                    <a:lnTo>
                      <a:pt x="12" y="1"/>
                    </a:lnTo>
                    <a:lnTo>
                      <a:pt x="4" y="1"/>
                    </a:lnTo>
                    <a:lnTo>
                      <a:pt x="0" y="1"/>
                    </a:lnTo>
                    <a:lnTo>
                      <a:pt x="0" y="3"/>
                    </a:lnTo>
                    <a:lnTo>
                      <a:pt x="2" y="7"/>
                    </a:lnTo>
                    <a:lnTo>
                      <a:pt x="8" y="7"/>
                    </a:lnTo>
                    <a:close/>
                  </a:path>
                </a:pathLst>
              </a:custGeom>
              <a:solidFill>
                <a:srgbClr val="0071B4">
                  <a:alpha val="34901"/>
                </a:srgbClr>
              </a:solidFill>
              <a:ln w="9525">
                <a:noFill/>
                <a:round/>
                <a:headEnd/>
                <a:tailEnd/>
              </a:ln>
            </p:spPr>
            <p:txBody>
              <a:bodyPr/>
              <a:lstStyle/>
              <a:p>
                <a:endParaRPr lang="en-US"/>
              </a:p>
            </p:txBody>
          </p:sp>
          <p:sp>
            <p:nvSpPr>
              <p:cNvPr id="13905" name="Freeform 359"/>
              <p:cNvSpPr>
                <a:spLocks/>
              </p:cNvSpPr>
              <p:nvPr/>
            </p:nvSpPr>
            <p:spPr bwMode="auto">
              <a:xfrm>
                <a:off x="5164" y="3348"/>
                <a:ext cx="8" cy="10"/>
              </a:xfrm>
              <a:custGeom>
                <a:avLst/>
                <a:gdLst>
                  <a:gd name="T0" fmla="*/ 2 w 8"/>
                  <a:gd name="T1" fmla="*/ 2 h 10"/>
                  <a:gd name="T2" fmla="*/ 2 w 8"/>
                  <a:gd name="T3" fmla="*/ 0 h 10"/>
                  <a:gd name="T4" fmla="*/ 0 w 8"/>
                  <a:gd name="T5" fmla="*/ 0 h 10"/>
                  <a:gd name="T6" fmla="*/ 0 w 8"/>
                  <a:gd name="T7" fmla="*/ 2 h 10"/>
                  <a:gd name="T8" fmla="*/ 2 w 8"/>
                  <a:gd name="T9" fmla="*/ 4 h 10"/>
                  <a:gd name="T10" fmla="*/ 2 w 8"/>
                  <a:gd name="T11" fmla="*/ 4 h 10"/>
                  <a:gd name="T12" fmla="*/ 4 w 8"/>
                  <a:gd name="T13" fmla="*/ 10 h 10"/>
                  <a:gd name="T14" fmla="*/ 8 w 8"/>
                  <a:gd name="T15" fmla="*/ 10 h 10"/>
                  <a:gd name="T16" fmla="*/ 8 w 8"/>
                  <a:gd name="T17" fmla="*/ 8 h 10"/>
                  <a:gd name="T18" fmla="*/ 8 w 8"/>
                  <a:gd name="T19" fmla="*/ 6 h 10"/>
                  <a:gd name="T20" fmla="*/ 6 w 8"/>
                  <a:gd name="T21" fmla="*/ 6 h 10"/>
                  <a:gd name="T22" fmla="*/ 4 w 8"/>
                  <a:gd name="T23" fmla="*/ 4 h 10"/>
                  <a:gd name="T24" fmla="*/ 4 w 8"/>
                  <a:gd name="T25" fmla="*/ 2 h 10"/>
                  <a:gd name="T26" fmla="*/ 2 w 8"/>
                  <a:gd name="T27" fmla="*/ 2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0"/>
                  <a:gd name="T44" fmla="*/ 8 w 8"/>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0">
                    <a:moveTo>
                      <a:pt x="2" y="2"/>
                    </a:moveTo>
                    <a:lnTo>
                      <a:pt x="2" y="0"/>
                    </a:lnTo>
                    <a:lnTo>
                      <a:pt x="0" y="0"/>
                    </a:lnTo>
                    <a:lnTo>
                      <a:pt x="0" y="2"/>
                    </a:lnTo>
                    <a:lnTo>
                      <a:pt x="2" y="4"/>
                    </a:lnTo>
                    <a:lnTo>
                      <a:pt x="4" y="10"/>
                    </a:lnTo>
                    <a:lnTo>
                      <a:pt x="8" y="10"/>
                    </a:lnTo>
                    <a:lnTo>
                      <a:pt x="8" y="8"/>
                    </a:lnTo>
                    <a:lnTo>
                      <a:pt x="8" y="6"/>
                    </a:lnTo>
                    <a:lnTo>
                      <a:pt x="6" y="6"/>
                    </a:lnTo>
                    <a:lnTo>
                      <a:pt x="4" y="4"/>
                    </a:lnTo>
                    <a:lnTo>
                      <a:pt x="4" y="2"/>
                    </a:lnTo>
                    <a:lnTo>
                      <a:pt x="2" y="2"/>
                    </a:lnTo>
                    <a:close/>
                  </a:path>
                </a:pathLst>
              </a:custGeom>
              <a:solidFill>
                <a:srgbClr val="0071B4">
                  <a:alpha val="34901"/>
                </a:srgbClr>
              </a:solidFill>
              <a:ln w="9525">
                <a:noFill/>
                <a:round/>
                <a:headEnd/>
                <a:tailEnd/>
              </a:ln>
            </p:spPr>
            <p:txBody>
              <a:bodyPr/>
              <a:lstStyle/>
              <a:p>
                <a:endParaRPr lang="en-US"/>
              </a:p>
            </p:txBody>
          </p:sp>
          <p:sp>
            <p:nvSpPr>
              <p:cNvPr id="13906" name="Freeform 360"/>
              <p:cNvSpPr>
                <a:spLocks/>
              </p:cNvSpPr>
              <p:nvPr/>
            </p:nvSpPr>
            <p:spPr bwMode="auto">
              <a:xfrm>
                <a:off x="5156" y="3744"/>
                <a:ext cx="107" cy="118"/>
              </a:xfrm>
              <a:custGeom>
                <a:avLst/>
                <a:gdLst>
                  <a:gd name="T0" fmla="*/ 105 w 107"/>
                  <a:gd name="T1" fmla="*/ 12 h 118"/>
                  <a:gd name="T2" fmla="*/ 105 w 107"/>
                  <a:gd name="T3" fmla="*/ 8 h 118"/>
                  <a:gd name="T4" fmla="*/ 101 w 107"/>
                  <a:gd name="T5" fmla="*/ 14 h 118"/>
                  <a:gd name="T6" fmla="*/ 101 w 107"/>
                  <a:gd name="T7" fmla="*/ 8 h 118"/>
                  <a:gd name="T8" fmla="*/ 101 w 107"/>
                  <a:gd name="T9" fmla="*/ 6 h 118"/>
                  <a:gd name="T10" fmla="*/ 97 w 107"/>
                  <a:gd name="T11" fmla="*/ 10 h 118"/>
                  <a:gd name="T12" fmla="*/ 91 w 107"/>
                  <a:gd name="T13" fmla="*/ 10 h 118"/>
                  <a:gd name="T14" fmla="*/ 87 w 107"/>
                  <a:gd name="T15" fmla="*/ 6 h 118"/>
                  <a:gd name="T16" fmla="*/ 85 w 107"/>
                  <a:gd name="T17" fmla="*/ 0 h 118"/>
                  <a:gd name="T18" fmla="*/ 83 w 107"/>
                  <a:gd name="T19" fmla="*/ 0 h 118"/>
                  <a:gd name="T20" fmla="*/ 79 w 107"/>
                  <a:gd name="T21" fmla="*/ 4 h 118"/>
                  <a:gd name="T22" fmla="*/ 77 w 107"/>
                  <a:gd name="T23" fmla="*/ 14 h 118"/>
                  <a:gd name="T24" fmla="*/ 68 w 107"/>
                  <a:gd name="T25" fmla="*/ 24 h 118"/>
                  <a:gd name="T26" fmla="*/ 56 w 107"/>
                  <a:gd name="T27" fmla="*/ 44 h 118"/>
                  <a:gd name="T28" fmla="*/ 34 w 107"/>
                  <a:gd name="T29" fmla="*/ 64 h 118"/>
                  <a:gd name="T30" fmla="*/ 28 w 107"/>
                  <a:gd name="T31" fmla="*/ 64 h 118"/>
                  <a:gd name="T32" fmla="*/ 24 w 107"/>
                  <a:gd name="T33" fmla="*/ 66 h 118"/>
                  <a:gd name="T34" fmla="*/ 20 w 107"/>
                  <a:gd name="T35" fmla="*/ 72 h 118"/>
                  <a:gd name="T36" fmla="*/ 16 w 107"/>
                  <a:gd name="T37" fmla="*/ 78 h 118"/>
                  <a:gd name="T38" fmla="*/ 14 w 107"/>
                  <a:gd name="T39" fmla="*/ 82 h 118"/>
                  <a:gd name="T40" fmla="*/ 12 w 107"/>
                  <a:gd name="T41" fmla="*/ 84 h 118"/>
                  <a:gd name="T42" fmla="*/ 12 w 107"/>
                  <a:gd name="T43" fmla="*/ 82 h 118"/>
                  <a:gd name="T44" fmla="*/ 8 w 107"/>
                  <a:gd name="T45" fmla="*/ 88 h 118"/>
                  <a:gd name="T46" fmla="*/ 10 w 107"/>
                  <a:gd name="T47" fmla="*/ 90 h 118"/>
                  <a:gd name="T48" fmla="*/ 6 w 107"/>
                  <a:gd name="T49" fmla="*/ 90 h 118"/>
                  <a:gd name="T50" fmla="*/ 6 w 107"/>
                  <a:gd name="T51" fmla="*/ 92 h 118"/>
                  <a:gd name="T52" fmla="*/ 4 w 107"/>
                  <a:gd name="T53" fmla="*/ 92 h 118"/>
                  <a:gd name="T54" fmla="*/ 6 w 107"/>
                  <a:gd name="T55" fmla="*/ 94 h 118"/>
                  <a:gd name="T56" fmla="*/ 4 w 107"/>
                  <a:gd name="T57" fmla="*/ 98 h 118"/>
                  <a:gd name="T58" fmla="*/ 0 w 107"/>
                  <a:gd name="T59" fmla="*/ 100 h 118"/>
                  <a:gd name="T60" fmla="*/ 2 w 107"/>
                  <a:gd name="T61" fmla="*/ 104 h 118"/>
                  <a:gd name="T62" fmla="*/ 2 w 107"/>
                  <a:gd name="T63" fmla="*/ 106 h 118"/>
                  <a:gd name="T64" fmla="*/ 2 w 107"/>
                  <a:gd name="T65" fmla="*/ 108 h 118"/>
                  <a:gd name="T66" fmla="*/ 12 w 107"/>
                  <a:gd name="T67" fmla="*/ 110 h 118"/>
                  <a:gd name="T68" fmla="*/ 18 w 107"/>
                  <a:gd name="T69" fmla="*/ 108 h 118"/>
                  <a:gd name="T70" fmla="*/ 24 w 107"/>
                  <a:gd name="T71" fmla="*/ 114 h 118"/>
                  <a:gd name="T72" fmla="*/ 26 w 107"/>
                  <a:gd name="T73" fmla="*/ 116 h 118"/>
                  <a:gd name="T74" fmla="*/ 28 w 107"/>
                  <a:gd name="T75" fmla="*/ 116 h 118"/>
                  <a:gd name="T76" fmla="*/ 32 w 107"/>
                  <a:gd name="T77" fmla="*/ 114 h 118"/>
                  <a:gd name="T78" fmla="*/ 38 w 107"/>
                  <a:gd name="T79" fmla="*/ 116 h 118"/>
                  <a:gd name="T80" fmla="*/ 46 w 107"/>
                  <a:gd name="T81" fmla="*/ 112 h 118"/>
                  <a:gd name="T82" fmla="*/ 52 w 107"/>
                  <a:gd name="T83" fmla="*/ 110 h 118"/>
                  <a:gd name="T84" fmla="*/ 58 w 107"/>
                  <a:gd name="T85" fmla="*/ 104 h 118"/>
                  <a:gd name="T86" fmla="*/ 58 w 107"/>
                  <a:gd name="T87" fmla="*/ 102 h 118"/>
                  <a:gd name="T88" fmla="*/ 62 w 107"/>
                  <a:gd name="T89" fmla="*/ 94 h 118"/>
                  <a:gd name="T90" fmla="*/ 66 w 107"/>
                  <a:gd name="T91" fmla="*/ 82 h 118"/>
                  <a:gd name="T92" fmla="*/ 70 w 107"/>
                  <a:gd name="T93" fmla="*/ 70 h 118"/>
                  <a:gd name="T94" fmla="*/ 71 w 107"/>
                  <a:gd name="T95" fmla="*/ 66 h 118"/>
                  <a:gd name="T96" fmla="*/ 79 w 107"/>
                  <a:gd name="T97" fmla="*/ 62 h 118"/>
                  <a:gd name="T98" fmla="*/ 81 w 107"/>
                  <a:gd name="T99" fmla="*/ 62 h 118"/>
                  <a:gd name="T100" fmla="*/ 89 w 107"/>
                  <a:gd name="T101" fmla="*/ 62 h 118"/>
                  <a:gd name="T102" fmla="*/ 91 w 107"/>
                  <a:gd name="T103" fmla="*/ 62 h 118"/>
                  <a:gd name="T104" fmla="*/ 87 w 107"/>
                  <a:gd name="T105" fmla="*/ 48 h 118"/>
                  <a:gd name="T106" fmla="*/ 91 w 107"/>
                  <a:gd name="T107" fmla="*/ 44 h 118"/>
                  <a:gd name="T108" fmla="*/ 97 w 107"/>
                  <a:gd name="T109" fmla="*/ 36 h 118"/>
                  <a:gd name="T110" fmla="*/ 103 w 107"/>
                  <a:gd name="T111" fmla="*/ 30 h 118"/>
                  <a:gd name="T112" fmla="*/ 107 w 107"/>
                  <a:gd name="T113" fmla="*/ 24 h 118"/>
                  <a:gd name="T114" fmla="*/ 107 w 107"/>
                  <a:gd name="T115" fmla="*/ 14 h 1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
                  <a:gd name="T175" fmla="*/ 0 h 118"/>
                  <a:gd name="T176" fmla="*/ 107 w 107"/>
                  <a:gd name="T177" fmla="*/ 118 h 1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 h="118">
                    <a:moveTo>
                      <a:pt x="107" y="14"/>
                    </a:moveTo>
                    <a:lnTo>
                      <a:pt x="105" y="12"/>
                    </a:lnTo>
                    <a:lnTo>
                      <a:pt x="107" y="10"/>
                    </a:lnTo>
                    <a:lnTo>
                      <a:pt x="105" y="8"/>
                    </a:lnTo>
                    <a:lnTo>
                      <a:pt x="103" y="10"/>
                    </a:lnTo>
                    <a:lnTo>
                      <a:pt x="103" y="12"/>
                    </a:lnTo>
                    <a:lnTo>
                      <a:pt x="101" y="14"/>
                    </a:lnTo>
                    <a:lnTo>
                      <a:pt x="103" y="10"/>
                    </a:lnTo>
                    <a:lnTo>
                      <a:pt x="101" y="8"/>
                    </a:lnTo>
                    <a:lnTo>
                      <a:pt x="103" y="6"/>
                    </a:lnTo>
                    <a:lnTo>
                      <a:pt x="101" y="6"/>
                    </a:lnTo>
                    <a:lnTo>
                      <a:pt x="99" y="8"/>
                    </a:lnTo>
                    <a:lnTo>
                      <a:pt x="97" y="10"/>
                    </a:lnTo>
                    <a:lnTo>
                      <a:pt x="93" y="14"/>
                    </a:lnTo>
                    <a:lnTo>
                      <a:pt x="91" y="12"/>
                    </a:lnTo>
                    <a:lnTo>
                      <a:pt x="91" y="10"/>
                    </a:lnTo>
                    <a:lnTo>
                      <a:pt x="91" y="6"/>
                    </a:lnTo>
                    <a:lnTo>
                      <a:pt x="89" y="4"/>
                    </a:lnTo>
                    <a:lnTo>
                      <a:pt x="87" y="6"/>
                    </a:lnTo>
                    <a:lnTo>
                      <a:pt x="87" y="4"/>
                    </a:lnTo>
                    <a:lnTo>
                      <a:pt x="85" y="4"/>
                    </a:lnTo>
                    <a:lnTo>
                      <a:pt x="85" y="0"/>
                    </a:lnTo>
                    <a:lnTo>
                      <a:pt x="83" y="0"/>
                    </a:lnTo>
                    <a:lnTo>
                      <a:pt x="81" y="4"/>
                    </a:lnTo>
                    <a:lnTo>
                      <a:pt x="79" y="4"/>
                    </a:lnTo>
                    <a:lnTo>
                      <a:pt x="79" y="8"/>
                    </a:lnTo>
                    <a:lnTo>
                      <a:pt x="77" y="8"/>
                    </a:lnTo>
                    <a:lnTo>
                      <a:pt x="77" y="14"/>
                    </a:lnTo>
                    <a:lnTo>
                      <a:pt x="73" y="20"/>
                    </a:lnTo>
                    <a:lnTo>
                      <a:pt x="68" y="24"/>
                    </a:lnTo>
                    <a:lnTo>
                      <a:pt x="64" y="36"/>
                    </a:lnTo>
                    <a:lnTo>
                      <a:pt x="58" y="44"/>
                    </a:lnTo>
                    <a:lnTo>
                      <a:pt x="56" y="44"/>
                    </a:lnTo>
                    <a:lnTo>
                      <a:pt x="52" y="48"/>
                    </a:lnTo>
                    <a:lnTo>
                      <a:pt x="50" y="50"/>
                    </a:lnTo>
                    <a:lnTo>
                      <a:pt x="34" y="64"/>
                    </a:lnTo>
                    <a:lnTo>
                      <a:pt x="32" y="64"/>
                    </a:lnTo>
                    <a:lnTo>
                      <a:pt x="30" y="64"/>
                    </a:lnTo>
                    <a:lnTo>
                      <a:pt x="28" y="64"/>
                    </a:lnTo>
                    <a:lnTo>
                      <a:pt x="26" y="64"/>
                    </a:lnTo>
                    <a:lnTo>
                      <a:pt x="24" y="66"/>
                    </a:lnTo>
                    <a:lnTo>
                      <a:pt x="22" y="70"/>
                    </a:lnTo>
                    <a:lnTo>
                      <a:pt x="20" y="70"/>
                    </a:lnTo>
                    <a:lnTo>
                      <a:pt x="20" y="72"/>
                    </a:lnTo>
                    <a:lnTo>
                      <a:pt x="18" y="76"/>
                    </a:lnTo>
                    <a:lnTo>
                      <a:pt x="16" y="78"/>
                    </a:lnTo>
                    <a:lnTo>
                      <a:pt x="14" y="80"/>
                    </a:lnTo>
                    <a:lnTo>
                      <a:pt x="14" y="82"/>
                    </a:lnTo>
                    <a:lnTo>
                      <a:pt x="14" y="84"/>
                    </a:lnTo>
                    <a:lnTo>
                      <a:pt x="12" y="84"/>
                    </a:lnTo>
                    <a:lnTo>
                      <a:pt x="12" y="82"/>
                    </a:lnTo>
                    <a:lnTo>
                      <a:pt x="10" y="82"/>
                    </a:lnTo>
                    <a:lnTo>
                      <a:pt x="8" y="84"/>
                    </a:lnTo>
                    <a:lnTo>
                      <a:pt x="8" y="88"/>
                    </a:lnTo>
                    <a:lnTo>
                      <a:pt x="8" y="90"/>
                    </a:lnTo>
                    <a:lnTo>
                      <a:pt x="10" y="90"/>
                    </a:lnTo>
                    <a:lnTo>
                      <a:pt x="8" y="90"/>
                    </a:lnTo>
                    <a:lnTo>
                      <a:pt x="6" y="90"/>
                    </a:lnTo>
                    <a:lnTo>
                      <a:pt x="6" y="92"/>
                    </a:lnTo>
                    <a:lnTo>
                      <a:pt x="4" y="92"/>
                    </a:lnTo>
                    <a:lnTo>
                      <a:pt x="4" y="94"/>
                    </a:lnTo>
                    <a:lnTo>
                      <a:pt x="6" y="94"/>
                    </a:lnTo>
                    <a:lnTo>
                      <a:pt x="6" y="96"/>
                    </a:lnTo>
                    <a:lnTo>
                      <a:pt x="4" y="98"/>
                    </a:lnTo>
                    <a:lnTo>
                      <a:pt x="6" y="98"/>
                    </a:lnTo>
                    <a:lnTo>
                      <a:pt x="4" y="100"/>
                    </a:lnTo>
                    <a:lnTo>
                      <a:pt x="0" y="100"/>
                    </a:lnTo>
                    <a:lnTo>
                      <a:pt x="0" y="102"/>
                    </a:lnTo>
                    <a:lnTo>
                      <a:pt x="0" y="104"/>
                    </a:lnTo>
                    <a:lnTo>
                      <a:pt x="2" y="104"/>
                    </a:lnTo>
                    <a:lnTo>
                      <a:pt x="2" y="102"/>
                    </a:lnTo>
                    <a:lnTo>
                      <a:pt x="4" y="102"/>
                    </a:lnTo>
                    <a:lnTo>
                      <a:pt x="2" y="106"/>
                    </a:lnTo>
                    <a:lnTo>
                      <a:pt x="6" y="102"/>
                    </a:lnTo>
                    <a:lnTo>
                      <a:pt x="2" y="108"/>
                    </a:lnTo>
                    <a:lnTo>
                      <a:pt x="4" y="108"/>
                    </a:lnTo>
                    <a:lnTo>
                      <a:pt x="10" y="110"/>
                    </a:lnTo>
                    <a:lnTo>
                      <a:pt x="12" y="110"/>
                    </a:lnTo>
                    <a:lnTo>
                      <a:pt x="14" y="108"/>
                    </a:lnTo>
                    <a:lnTo>
                      <a:pt x="16" y="108"/>
                    </a:lnTo>
                    <a:lnTo>
                      <a:pt x="18" y="108"/>
                    </a:lnTo>
                    <a:lnTo>
                      <a:pt x="18" y="112"/>
                    </a:lnTo>
                    <a:lnTo>
                      <a:pt x="22" y="112"/>
                    </a:lnTo>
                    <a:lnTo>
                      <a:pt x="24" y="114"/>
                    </a:lnTo>
                    <a:lnTo>
                      <a:pt x="26" y="112"/>
                    </a:lnTo>
                    <a:lnTo>
                      <a:pt x="26" y="114"/>
                    </a:lnTo>
                    <a:lnTo>
                      <a:pt x="26" y="116"/>
                    </a:lnTo>
                    <a:lnTo>
                      <a:pt x="28" y="116"/>
                    </a:lnTo>
                    <a:lnTo>
                      <a:pt x="30" y="116"/>
                    </a:lnTo>
                    <a:lnTo>
                      <a:pt x="32" y="114"/>
                    </a:lnTo>
                    <a:lnTo>
                      <a:pt x="34" y="118"/>
                    </a:lnTo>
                    <a:lnTo>
                      <a:pt x="38" y="116"/>
                    </a:lnTo>
                    <a:lnTo>
                      <a:pt x="38" y="118"/>
                    </a:lnTo>
                    <a:lnTo>
                      <a:pt x="44" y="114"/>
                    </a:lnTo>
                    <a:lnTo>
                      <a:pt x="46" y="112"/>
                    </a:lnTo>
                    <a:lnTo>
                      <a:pt x="52" y="110"/>
                    </a:lnTo>
                    <a:lnTo>
                      <a:pt x="54" y="106"/>
                    </a:lnTo>
                    <a:lnTo>
                      <a:pt x="56" y="104"/>
                    </a:lnTo>
                    <a:lnTo>
                      <a:pt x="58" y="104"/>
                    </a:lnTo>
                    <a:lnTo>
                      <a:pt x="60" y="102"/>
                    </a:lnTo>
                    <a:lnTo>
                      <a:pt x="58" y="102"/>
                    </a:lnTo>
                    <a:lnTo>
                      <a:pt x="58" y="100"/>
                    </a:lnTo>
                    <a:lnTo>
                      <a:pt x="60" y="98"/>
                    </a:lnTo>
                    <a:lnTo>
                      <a:pt x="62" y="94"/>
                    </a:lnTo>
                    <a:lnTo>
                      <a:pt x="62" y="88"/>
                    </a:lnTo>
                    <a:lnTo>
                      <a:pt x="66" y="86"/>
                    </a:lnTo>
                    <a:lnTo>
                      <a:pt x="66" y="82"/>
                    </a:lnTo>
                    <a:lnTo>
                      <a:pt x="68" y="74"/>
                    </a:lnTo>
                    <a:lnTo>
                      <a:pt x="70" y="70"/>
                    </a:lnTo>
                    <a:lnTo>
                      <a:pt x="70" y="64"/>
                    </a:lnTo>
                    <a:lnTo>
                      <a:pt x="71" y="66"/>
                    </a:lnTo>
                    <a:lnTo>
                      <a:pt x="79" y="64"/>
                    </a:lnTo>
                    <a:lnTo>
                      <a:pt x="79" y="62"/>
                    </a:lnTo>
                    <a:lnTo>
                      <a:pt x="81" y="62"/>
                    </a:lnTo>
                    <a:lnTo>
                      <a:pt x="81" y="60"/>
                    </a:lnTo>
                    <a:lnTo>
                      <a:pt x="83" y="60"/>
                    </a:lnTo>
                    <a:lnTo>
                      <a:pt x="89" y="62"/>
                    </a:lnTo>
                    <a:lnTo>
                      <a:pt x="89" y="60"/>
                    </a:lnTo>
                    <a:lnTo>
                      <a:pt x="91" y="62"/>
                    </a:lnTo>
                    <a:lnTo>
                      <a:pt x="91" y="60"/>
                    </a:lnTo>
                    <a:lnTo>
                      <a:pt x="87" y="58"/>
                    </a:lnTo>
                    <a:lnTo>
                      <a:pt x="87" y="48"/>
                    </a:lnTo>
                    <a:lnTo>
                      <a:pt x="91" y="46"/>
                    </a:lnTo>
                    <a:lnTo>
                      <a:pt x="91" y="44"/>
                    </a:lnTo>
                    <a:lnTo>
                      <a:pt x="93" y="44"/>
                    </a:lnTo>
                    <a:lnTo>
                      <a:pt x="95" y="42"/>
                    </a:lnTo>
                    <a:lnTo>
                      <a:pt x="97" y="36"/>
                    </a:lnTo>
                    <a:lnTo>
                      <a:pt x="101" y="32"/>
                    </a:lnTo>
                    <a:lnTo>
                      <a:pt x="103" y="30"/>
                    </a:lnTo>
                    <a:lnTo>
                      <a:pt x="103" y="28"/>
                    </a:lnTo>
                    <a:lnTo>
                      <a:pt x="105" y="26"/>
                    </a:lnTo>
                    <a:lnTo>
                      <a:pt x="107" y="24"/>
                    </a:lnTo>
                    <a:lnTo>
                      <a:pt x="107" y="22"/>
                    </a:lnTo>
                    <a:lnTo>
                      <a:pt x="105" y="18"/>
                    </a:lnTo>
                    <a:lnTo>
                      <a:pt x="107" y="14"/>
                    </a:lnTo>
                    <a:close/>
                  </a:path>
                </a:pathLst>
              </a:custGeom>
              <a:solidFill>
                <a:srgbClr val="0071B4">
                  <a:alpha val="34901"/>
                </a:srgbClr>
              </a:solidFill>
              <a:ln w="9525">
                <a:noFill/>
                <a:round/>
                <a:headEnd/>
                <a:tailEnd/>
              </a:ln>
            </p:spPr>
            <p:txBody>
              <a:bodyPr/>
              <a:lstStyle/>
              <a:p>
                <a:endParaRPr lang="en-US"/>
              </a:p>
            </p:txBody>
          </p:sp>
          <p:sp>
            <p:nvSpPr>
              <p:cNvPr id="13907" name="Freeform 361"/>
              <p:cNvSpPr>
                <a:spLocks/>
              </p:cNvSpPr>
              <p:nvPr/>
            </p:nvSpPr>
            <p:spPr bwMode="auto">
              <a:xfrm>
                <a:off x="5170" y="3862"/>
                <a:ext cx="8" cy="12"/>
              </a:xfrm>
              <a:custGeom>
                <a:avLst/>
                <a:gdLst>
                  <a:gd name="T0" fmla="*/ 6 w 8"/>
                  <a:gd name="T1" fmla="*/ 6 h 12"/>
                  <a:gd name="T2" fmla="*/ 8 w 8"/>
                  <a:gd name="T3" fmla="*/ 4 h 12"/>
                  <a:gd name="T4" fmla="*/ 8 w 8"/>
                  <a:gd name="T5" fmla="*/ 4 h 12"/>
                  <a:gd name="T6" fmla="*/ 6 w 8"/>
                  <a:gd name="T7" fmla="*/ 2 h 12"/>
                  <a:gd name="T8" fmla="*/ 6 w 8"/>
                  <a:gd name="T9" fmla="*/ 0 h 12"/>
                  <a:gd name="T10" fmla="*/ 6 w 8"/>
                  <a:gd name="T11" fmla="*/ 0 h 12"/>
                  <a:gd name="T12" fmla="*/ 4 w 8"/>
                  <a:gd name="T13" fmla="*/ 0 h 12"/>
                  <a:gd name="T14" fmla="*/ 4 w 8"/>
                  <a:gd name="T15" fmla="*/ 0 h 12"/>
                  <a:gd name="T16" fmla="*/ 4 w 8"/>
                  <a:gd name="T17" fmla="*/ 4 h 12"/>
                  <a:gd name="T18" fmla="*/ 0 w 8"/>
                  <a:gd name="T19" fmla="*/ 8 h 12"/>
                  <a:gd name="T20" fmla="*/ 0 w 8"/>
                  <a:gd name="T21" fmla="*/ 10 h 12"/>
                  <a:gd name="T22" fmla="*/ 0 w 8"/>
                  <a:gd name="T23" fmla="*/ 12 h 12"/>
                  <a:gd name="T24" fmla="*/ 2 w 8"/>
                  <a:gd name="T25" fmla="*/ 12 h 12"/>
                  <a:gd name="T26" fmla="*/ 2 w 8"/>
                  <a:gd name="T27" fmla="*/ 10 h 12"/>
                  <a:gd name="T28" fmla="*/ 4 w 8"/>
                  <a:gd name="T29" fmla="*/ 10 h 12"/>
                  <a:gd name="T30" fmla="*/ 4 w 8"/>
                  <a:gd name="T31" fmla="*/ 10 h 12"/>
                  <a:gd name="T32" fmla="*/ 6 w 8"/>
                  <a:gd name="T33" fmla="*/ 10 h 12"/>
                  <a:gd name="T34" fmla="*/ 8 w 8"/>
                  <a:gd name="T35" fmla="*/ 8 h 12"/>
                  <a:gd name="T36" fmla="*/ 8 w 8"/>
                  <a:gd name="T37" fmla="*/ 8 h 12"/>
                  <a:gd name="T38" fmla="*/ 8 w 8"/>
                  <a:gd name="T39" fmla="*/ 6 h 12"/>
                  <a:gd name="T40" fmla="*/ 6 w 8"/>
                  <a:gd name="T41" fmla="*/ 6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2"/>
                  <a:gd name="T65" fmla="*/ 8 w 8"/>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2">
                    <a:moveTo>
                      <a:pt x="6" y="6"/>
                    </a:moveTo>
                    <a:lnTo>
                      <a:pt x="8" y="4"/>
                    </a:lnTo>
                    <a:lnTo>
                      <a:pt x="6" y="2"/>
                    </a:lnTo>
                    <a:lnTo>
                      <a:pt x="6" y="0"/>
                    </a:lnTo>
                    <a:lnTo>
                      <a:pt x="4" y="0"/>
                    </a:lnTo>
                    <a:lnTo>
                      <a:pt x="4" y="4"/>
                    </a:lnTo>
                    <a:lnTo>
                      <a:pt x="0" y="8"/>
                    </a:lnTo>
                    <a:lnTo>
                      <a:pt x="0" y="10"/>
                    </a:lnTo>
                    <a:lnTo>
                      <a:pt x="0" y="12"/>
                    </a:lnTo>
                    <a:lnTo>
                      <a:pt x="2" y="12"/>
                    </a:lnTo>
                    <a:lnTo>
                      <a:pt x="2" y="10"/>
                    </a:lnTo>
                    <a:lnTo>
                      <a:pt x="4" y="10"/>
                    </a:lnTo>
                    <a:lnTo>
                      <a:pt x="6" y="10"/>
                    </a:lnTo>
                    <a:lnTo>
                      <a:pt x="8" y="8"/>
                    </a:lnTo>
                    <a:lnTo>
                      <a:pt x="8" y="6"/>
                    </a:lnTo>
                    <a:lnTo>
                      <a:pt x="6" y="6"/>
                    </a:lnTo>
                    <a:close/>
                  </a:path>
                </a:pathLst>
              </a:custGeom>
              <a:solidFill>
                <a:srgbClr val="0071B4">
                  <a:alpha val="34901"/>
                </a:srgbClr>
              </a:solidFill>
              <a:ln w="9525">
                <a:noFill/>
                <a:round/>
                <a:headEnd/>
                <a:tailEnd/>
              </a:ln>
            </p:spPr>
            <p:txBody>
              <a:bodyPr/>
              <a:lstStyle/>
              <a:p>
                <a:endParaRPr lang="en-US"/>
              </a:p>
            </p:txBody>
          </p:sp>
          <p:sp>
            <p:nvSpPr>
              <p:cNvPr id="13908" name="Freeform 362"/>
              <p:cNvSpPr>
                <a:spLocks/>
              </p:cNvSpPr>
              <p:nvPr/>
            </p:nvSpPr>
            <p:spPr bwMode="auto">
              <a:xfrm>
                <a:off x="5146" y="3274"/>
                <a:ext cx="4" cy="2"/>
              </a:xfrm>
              <a:custGeom>
                <a:avLst/>
                <a:gdLst>
                  <a:gd name="T0" fmla="*/ 0 w 4"/>
                  <a:gd name="T1" fmla="*/ 2 h 2"/>
                  <a:gd name="T2" fmla="*/ 0 w 4"/>
                  <a:gd name="T3" fmla="*/ 2 h 2"/>
                  <a:gd name="T4" fmla="*/ 2 w 4"/>
                  <a:gd name="T5" fmla="*/ 2 h 2"/>
                  <a:gd name="T6" fmla="*/ 2 w 4"/>
                  <a:gd name="T7" fmla="*/ 2 h 2"/>
                  <a:gd name="T8" fmla="*/ 4 w 4"/>
                  <a:gd name="T9" fmla="*/ 2 h 2"/>
                  <a:gd name="T10" fmla="*/ 4 w 4"/>
                  <a:gd name="T11" fmla="*/ 2 h 2"/>
                  <a:gd name="T12" fmla="*/ 4 w 4"/>
                  <a:gd name="T13" fmla="*/ 0 h 2"/>
                  <a:gd name="T14" fmla="*/ 2 w 4"/>
                  <a:gd name="T15" fmla="*/ 0 h 2"/>
                  <a:gd name="T16" fmla="*/ 2 w 4"/>
                  <a:gd name="T17" fmla="*/ 0 h 2"/>
                  <a:gd name="T18" fmla="*/ 0 w 4"/>
                  <a:gd name="T19" fmla="*/ 2 h 2"/>
                  <a:gd name="T20" fmla="*/ 0 w 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0" y="2"/>
                    </a:moveTo>
                    <a:lnTo>
                      <a:pt x="0" y="2"/>
                    </a:lnTo>
                    <a:lnTo>
                      <a:pt x="2" y="2"/>
                    </a:lnTo>
                    <a:lnTo>
                      <a:pt x="4" y="2"/>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3909" name="Freeform 363"/>
              <p:cNvSpPr>
                <a:spLocks/>
              </p:cNvSpPr>
              <p:nvPr/>
            </p:nvSpPr>
            <p:spPr bwMode="auto">
              <a:xfrm>
                <a:off x="2072" y="1727"/>
                <a:ext cx="42" cy="42"/>
              </a:xfrm>
              <a:custGeom>
                <a:avLst/>
                <a:gdLst>
                  <a:gd name="T0" fmla="*/ 0 w 42"/>
                  <a:gd name="T1" fmla="*/ 20 h 42"/>
                  <a:gd name="T2" fmla="*/ 6 w 42"/>
                  <a:gd name="T3" fmla="*/ 26 h 42"/>
                  <a:gd name="T4" fmla="*/ 2 w 42"/>
                  <a:gd name="T5" fmla="*/ 24 h 42"/>
                  <a:gd name="T6" fmla="*/ 0 w 42"/>
                  <a:gd name="T7" fmla="*/ 26 h 42"/>
                  <a:gd name="T8" fmla="*/ 0 w 42"/>
                  <a:gd name="T9" fmla="*/ 30 h 42"/>
                  <a:gd name="T10" fmla="*/ 6 w 42"/>
                  <a:gd name="T11" fmla="*/ 32 h 42"/>
                  <a:gd name="T12" fmla="*/ 12 w 42"/>
                  <a:gd name="T13" fmla="*/ 32 h 42"/>
                  <a:gd name="T14" fmla="*/ 14 w 42"/>
                  <a:gd name="T15" fmla="*/ 30 h 42"/>
                  <a:gd name="T16" fmla="*/ 14 w 42"/>
                  <a:gd name="T17" fmla="*/ 32 h 42"/>
                  <a:gd name="T18" fmla="*/ 16 w 42"/>
                  <a:gd name="T19" fmla="*/ 32 h 42"/>
                  <a:gd name="T20" fmla="*/ 18 w 42"/>
                  <a:gd name="T21" fmla="*/ 34 h 42"/>
                  <a:gd name="T22" fmla="*/ 20 w 42"/>
                  <a:gd name="T23" fmla="*/ 32 h 42"/>
                  <a:gd name="T24" fmla="*/ 20 w 42"/>
                  <a:gd name="T25" fmla="*/ 34 h 42"/>
                  <a:gd name="T26" fmla="*/ 16 w 42"/>
                  <a:gd name="T27" fmla="*/ 36 h 42"/>
                  <a:gd name="T28" fmla="*/ 14 w 42"/>
                  <a:gd name="T29" fmla="*/ 36 h 42"/>
                  <a:gd name="T30" fmla="*/ 10 w 42"/>
                  <a:gd name="T31" fmla="*/ 36 h 42"/>
                  <a:gd name="T32" fmla="*/ 10 w 42"/>
                  <a:gd name="T33" fmla="*/ 38 h 42"/>
                  <a:gd name="T34" fmla="*/ 16 w 42"/>
                  <a:gd name="T35" fmla="*/ 42 h 42"/>
                  <a:gd name="T36" fmla="*/ 18 w 42"/>
                  <a:gd name="T37" fmla="*/ 42 h 42"/>
                  <a:gd name="T38" fmla="*/ 38 w 42"/>
                  <a:gd name="T39" fmla="*/ 36 h 42"/>
                  <a:gd name="T40" fmla="*/ 40 w 42"/>
                  <a:gd name="T41" fmla="*/ 32 h 42"/>
                  <a:gd name="T42" fmla="*/ 42 w 42"/>
                  <a:gd name="T43" fmla="*/ 24 h 42"/>
                  <a:gd name="T44" fmla="*/ 38 w 42"/>
                  <a:gd name="T45" fmla="*/ 22 h 42"/>
                  <a:gd name="T46" fmla="*/ 32 w 42"/>
                  <a:gd name="T47" fmla="*/ 20 h 42"/>
                  <a:gd name="T48" fmla="*/ 24 w 42"/>
                  <a:gd name="T49" fmla="*/ 6 h 42"/>
                  <a:gd name="T50" fmla="*/ 18 w 42"/>
                  <a:gd name="T51" fmla="*/ 2 h 42"/>
                  <a:gd name="T52" fmla="*/ 12 w 42"/>
                  <a:gd name="T53" fmla="*/ 2 h 42"/>
                  <a:gd name="T54" fmla="*/ 8 w 42"/>
                  <a:gd name="T55" fmla="*/ 0 h 42"/>
                  <a:gd name="T56" fmla="*/ 2 w 42"/>
                  <a:gd name="T57" fmla="*/ 4 h 42"/>
                  <a:gd name="T58" fmla="*/ 2 w 42"/>
                  <a:gd name="T59" fmla="*/ 8 h 42"/>
                  <a:gd name="T60" fmla="*/ 4 w 42"/>
                  <a:gd name="T61" fmla="*/ 14 h 42"/>
                  <a:gd name="T62" fmla="*/ 8 w 42"/>
                  <a:gd name="T63" fmla="*/ 18 h 42"/>
                  <a:gd name="T64" fmla="*/ 0 w 42"/>
                  <a:gd name="T65" fmla="*/ 18 h 42"/>
                  <a:gd name="T66" fmla="*/ 0 w 42"/>
                  <a:gd name="T67" fmla="*/ 20 h 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
                  <a:gd name="T103" fmla="*/ 0 h 42"/>
                  <a:gd name="T104" fmla="*/ 42 w 42"/>
                  <a:gd name="T105" fmla="*/ 42 h 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 h="42">
                    <a:moveTo>
                      <a:pt x="0" y="20"/>
                    </a:moveTo>
                    <a:lnTo>
                      <a:pt x="6" y="26"/>
                    </a:lnTo>
                    <a:lnTo>
                      <a:pt x="2" y="24"/>
                    </a:lnTo>
                    <a:lnTo>
                      <a:pt x="0" y="26"/>
                    </a:lnTo>
                    <a:lnTo>
                      <a:pt x="0" y="30"/>
                    </a:lnTo>
                    <a:lnTo>
                      <a:pt x="6" y="32"/>
                    </a:lnTo>
                    <a:lnTo>
                      <a:pt x="12" y="32"/>
                    </a:lnTo>
                    <a:lnTo>
                      <a:pt x="14" y="30"/>
                    </a:lnTo>
                    <a:lnTo>
                      <a:pt x="14" y="32"/>
                    </a:lnTo>
                    <a:lnTo>
                      <a:pt x="16" y="32"/>
                    </a:lnTo>
                    <a:lnTo>
                      <a:pt x="18" y="34"/>
                    </a:lnTo>
                    <a:lnTo>
                      <a:pt x="20" y="32"/>
                    </a:lnTo>
                    <a:lnTo>
                      <a:pt x="20" y="34"/>
                    </a:lnTo>
                    <a:lnTo>
                      <a:pt x="16" y="36"/>
                    </a:lnTo>
                    <a:lnTo>
                      <a:pt x="14" y="36"/>
                    </a:lnTo>
                    <a:lnTo>
                      <a:pt x="10" y="36"/>
                    </a:lnTo>
                    <a:lnTo>
                      <a:pt x="10" y="38"/>
                    </a:lnTo>
                    <a:lnTo>
                      <a:pt x="16" y="42"/>
                    </a:lnTo>
                    <a:lnTo>
                      <a:pt x="18" y="42"/>
                    </a:lnTo>
                    <a:lnTo>
                      <a:pt x="38" y="36"/>
                    </a:lnTo>
                    <a:lnTo>
                      <a:pt x="40" y="32"/>
                    </a:lnTo>
                    <a:lnTo>
                      <a:pt x="42" y="24"/>
                    </a:lnTo>
                    <a:lnTo>
                      <a:pt x="38" y="22"/>
                    </a:lnTo>
                    <a:lnTo>
                      <a:pt x="32" y="20"/>
                    </a:lnTo>
                    <a:lnTo>
                      <a:pt x="24" y="6"/>
                    </a:lnTo>
                    <a:lnTo>
                      <a:pt x="18" y="2"/>
                    </a:lnTo>
                    <a:lnTo>
                      <a:pt x="12" y="2"/>
                    </a:lnTo>
                    <a:lnTo>
                      <a:pt x="8" y="0"/>
                    </a:lnTo>
                    <a:lnTo>
                      <a:pt x="2" y="4"/>
                    </a:lnTo>
                    <a:lnTo>
                      <a:pt x="2" y="8"/>
                    </a:lnTo>
                    <a:lnTo>
                      <a:pt x="4" y="14"/>
                    </a:lnTo>
                    <a:lnTo>
                      <a:pt x="8" y="18"/>
                    </a:lnTo>
                    <a:lnTo>
                      <a:pt x="0" y="18"/>
                    </a:lnTo>
                    <a:lnTo>
                      <a:pt x="0" y="20"/>
                    </a:lnTo>
                    <a:close/>
                  </a:path>
                </a:pathLst>
              </a:custGeom>
              <a:solidFill>
                <a:srgbClr val="0071B4">
                  <a:alpha val="34901"/>
                </a:srgbClr>
              </a:solidFill>
              <a:ln w="9525">
                <a:noFill/>
                <a:round/>
                <a:headEnd/>
                <a:tailEnd/>
              </a:ln>
            </p:spPr>
            <p:txBody>
              <a:bodyPr/>
              <a:lstStyle/>
              <a:p>
                <a:endParaRPr lang="en-US"/>
              </a:p>
            </p:txBody>
          </p:sp>
          <p:sp>
            <p:nvSpPr>
              <p:cNvPr id="13910" name="Freeform 364"/>
              <p:cNvSpPr>
                <a:spLocks/>
              </p:cNvSpPr>
              <p:nvPr/>
            </p:nvSpPr>
            <p:spPr bwMode="auto">
              <a:xfrm>
                <a:off x="2480" y="1588"/>
                <a:ext cx="38" cy="20"/>
              </a:xfrm>
              <a:custGeom>
                <a:avLst/>
                <a:gdLst>
                  <a:gd name="T0" fmla="*/ 24 w 38"/>
                  <a:gd name="T1" fmla="*/ 10 h 20"/>
                  <a:gd name="T2" fmla="*/ 32 w 38"/>
                  <a:gd name="T3" fmla="*/ 10 h 20"/>
                  <a:gd name="T4" fmla="*/ 32 w 38"/>
                  <a:gd name="T5" fmla="*/ 8 h 20"/>
                  <a:gd name="T6" fmla="*/ 20 w 38"/>
                  <a:gd name="T7" fmla="*/ 2 h 20"/>
                  <a:gd name="T8" fmla="*/ 8 w 38"/>
                  <a:gd name="T9" fmla="*/ 0 h 20"/>
                  <a:gd name="T10" fmla="*/ 0 w 38"/>
                  <a:gd name="T11" fmla="*/ 10 h 20"/>
                  <a:gd name="T12" fmla="*/ 0 w 38"/>
                  <a:gd name="T13" fmla="*/ 14 h 20"/>
                  <a:gd name="T14" fmla="*/ 18 w 38"/>
                  <a:gd name="T15" fmla="*/ 20 h 20"/>
                  <a:gd name="T16" fmla="*/ 22 w 38"/>
                  <a:gd name="T17" fmla="*/ 20 h 20"/>
                  <a:gd name="T18" fmla="*/ 24 w 38"/>
                  <a:gd name="T19" fmla="*/ 18 h 20"/>
                  <a:gd name="T20" fmla="*/ 34 w 38"/>
                  <a:gd name="T21" fmla="*/ 16 h 20"/>
                  <a:gd name="T22" fmla="*/ 36 w 38"/>
                  <a:gd name="T23" fmla="*/ 16 h 20"/>
                  <a:gd name="T24" fmla="*/ 38 w 38"/>
                  <a:gd name="T25" fmla="*/ 12 h 20"/>
                  <a:gd name="T26" fmla="*/ 10 w 38"/>
                  <a:gd name="T27" fmla="*/ 6 h 20"/>
                  <a:gd name="T28" fmla="*/ 18 w 38"/>
                  <a:gd name="T29" fmla="*/ 6 h 20"/>
                  <a:gd name="T30" fmla="*/ 24 w 38"/>
                  <a:gd name="T31" fmla="*/ 10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
                  <a:gd name="T49" fmla="*/ 0 h 20"/>
                  <a:gd name="T50" fmla="*/ 38 w 38"/>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 h="20">
                    <a:moveTo>
                      <a:pt x="24" y="10"/>
                    </a:moveTo>
                    <a:lnTo>
                      <a:pt x="32" y="10"/>
                    </a:lnTo>
                    <a:lnTo>
                      <a:pt x="32" y="8"/>
                    </a:lnTo>
                    <a:lnTo>
                      <a:pt x="20" y="2"/>
                    </a:lnTo>
                    <a:lnTo>
                      <a:pt x="8" y="0"/>
                    </a:lnTo>
                    <a:lnTo>
                      <a:pt x="0" y="10"/>
                    </a:lnTo>
                    <a:lnTo>
                      <a:pt x="0" y="14"/>
                    </a:lnTo>
                    <a:lnTo>
                      <a:pt x="18" y="20"/>
                    </a:lnTo>
                    <a:lnTo>
                      <a:pt x="22" y="20"/>
                    </a:lnTo>
                    <a:lnTo>
                      <a:pt x="24" y="18"/>
                    </a:lnTo>
                    <a:lnTo>
                      <a:pt x="34" y="16"/>
                    </a:lnTo>
                    <a:lnTo>
                      <a:pt x="36" y="16"/>
                    </a:lnTo>
                    <a:lnTo>
                      <a:pt x="38" y="12"/>
                    </a:lnTo>
                    <a:lnTo>
                      <a:pt x="10" y="6"/>
                    </a:lnTo>
                    <a:lnTo>
                      <a:pt x="18" y="6"/>
                    </a:lnTo>
                    <a:lnTo>
                      <a:pt x="24" y="10"/>
                    </a:lnTo>
                    <a:close/>
                  </a:path>
                </a:pathLst>
              </a:custGeom>
              <a:solidFill>
                <a:srgbClr val="0071B4">
                  <a:alpha val="34901"/>
                </a:srgbClr>
              </a:solidFill>
              <a:ln w="9525">
                <a:noFill/>
                <a:round/>
                <a:headEnd/>
                <a:tailEnd/>
              </a:ln>
            </p:spPr>
            <p:txBody>
              <a:bodyPr/>
              <a:lstStyle/>
              <a:p>
                <a:endParaRPr lang="en-US"/>
              </a:p>
            </p:txBody>
          </p:sp>
          <p:sp>
            <p:nvSpPr>
              <p:cNvPr id="13911" name="Freeform 365"/>
              <p:cNvSpPr>
                <a:spLocks/>
              </p:cNvSpPr>
              <p:nvPr/>
            </p:nvSpPr>
            <p:spPr bwMode="auto">
              <a:xfrm>
                <a:off x="2585" y="1333"/>
                <a:ext cx="8" cy="16"/>
              </a:xfrm>
              <a:custGeom>
                <a:avLst/>
                <a:gdLst>
                  <a:gd name="T0" fmla="*/ 0 w 8"/>
                  <a:gd name="T1" fmla="*/ 16 h 16"/>
                  <a:gd name="T2" fmla="*/ 4 w 8"/>
                  <a:gd name="T3" fmla="*/ 16 h 16"/>
                  <a:gd name="T4" fmla="*/ 6 w 8"/>
                  <a:gd name="T5" fmla="*/ 12 h 16"/>
                  <a:gd name="T6" fmla="*/ 8 w 8"/>
                  <a:gd name="T7" fmla="*/ 4 h 16"/>
                  <a:gd name="T8" fmla="*/ 6 w 8"/>
                  <a:gd name="T9" fmla="*/ 0 h 16"/>
                  <a:gd name="T10" fmla="*/ 6 w 8"/>
                  <a:gd name="T11" fmla="*/ 0 h 16"/>
                  <a:gd name="T12" fmla="*/ 4 w 8"/>
                  <a:gd name="T13" fmla="*/ 2 h 16"/>
                  <a:gd name="T14" fmla="*/ 0 w 8"/>
                  <a:gd name="T15" fmla="*/ 12 h 16"/>
                  <a:gd name="T16" fmla="*/ 0 w 8"/>
                  <a:gd name="T17" fmla="*/ 16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6"/>
                  <a:gd name="T29" fmla="*/ 8 w 8"/>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6">
                    <a:moveTo>
                      <a:pt x="0" y="16"/>
                    </a:moveTo>
                    <a:lnTo>
                      <a:pt x="4" y="16"/>
                    </a:lnTo>
                    <a:lnTo>
                      <a:pt x="6" y="12"/>
                    </a:lnTo>
                    <a:lnTo>
                      <a:pt x="8" y="4"/>
                    </a:lnTo>
                    <a:lnTo>
                      <a:pt x="6" y="0"/>
                    </a:lnTo>
                    <a:lnTo>
                      <a:pt x="4" y="2"/>
                    </a:lnTo>
                    <a:lnTo>
                      <a:pt x="0" y="12"/>
                    </a:lnTo>
                    <a:lnTo>
                      <a:pt x="0" y="16"/>
                    </a:lnTo>
                    <a:close/>
                  </a:path>
                </a:pathLst>
              </a:custGeom>
              <a:solidFill>
                <a:srgbClr val="0071B4">
                  <a:alpha val="34901"/>
                </a:srgbClr>
              </a:solidFill>
              <a:ln w="9525">
                <a:noFill/>
                <a:round/>
                <a:headEnd/>
                <a:tailEnd/>
              </a:ln>
            </p:spPr>
            <p:txBody>
              <a:bodyPr/>
              <a:lstStyle/>
              <a:p>
                <a:endParaRPr lang="en-US"/>
              </a:p>
            </p:txBody>
          </p:sp>
          <p:sp>
            <p:nvSpPr>
              <p:cNvPr id="13912" name="Freeform 366"/>
              <p:cNvSpPr>
                <a:spLocks/>
              </p:cNvSpPr>
              <p:nvPr/>
            </p:nvSpPr>
            <p:spPr bwMode="auto">
              <a:xfrm>
                <a:off x="2494" y="1606"/>
                <a:ext cx="38" cy="16"/>
              </a:xfrm>
              <a:custGeom>
                <a:avLst/>
                <a:gdLst>
                  <a:gd name="T0" fmla="*/ 22 w 38"/>
                  <a:gd name="T1" fmla="*/ 10 h 16"/>
                  <a:gd name="T2" fmla="*/ 28 w 38"/>
                  <a:gd name="T3" fmla="*/ 14 h 16"/>
                  <a:gd name="T4" fmla="*/ 28 w 38"/>
                  <a:gd name="T5" fmla="*/ 16 h 16"/>
                  <a:gd name="T6" fmla="*/ 34 w 38"/>
                  <a:gd name="T7" fmla="*/ 16 h 16"/>
                  <a:gd name="T8" fmla="*/ 38 w 38"/>
                  <a:gd name="T9" fmla="*/ 16 h 16"/>
                  <a:gd name="T10" fmla="*/ 34 w 38"/>
                  <a:gd name="T11" fmla="*/ 12 h 16"/>
                  <a:gd name="T12" fmla="*/ 34 w 38"/>
                  <a:gd name="T13" fmla="*/ 10 h 16"/>
                  <a:gd name="T14" fmla="*/ 36 w 38"/>
                  <a:gd name="T15" fmla="*/ 8 h 16"/>
                  <a:gd name="T16" fmla="*/ 36 w 38"/>
                  <a:gd name="T17" fmla="*/ 6 h 16"/>
                  <a:gd name="T18" fmla="*/ 30 w 38"/>
                  <a:gd name="T19" fmla="*/ 2 h 16"/>
                  <a:gd name="T20" fmla="*/ 28 w 38"/>
                  <a:gd name="T21" fmla="*/ 4 h 16"/>
                  <a:gd name="T22" fmla="*/ 24 w 38"/>
                  <a:gd name="T23" fmla="*/ 2 h 16"/>
                  <a:gd name="T24" fmla="*/ 22 w 38"/>
                  <a:gd name="T25" fmla="*/ 2 h 16"/>
                  <a:gd name="T26" fmla="*/ 18 w 38"/>
                  <a:gd name="T27" fmla="*/ 0 h 16"/>
                  <a:gd name="T28" fmla="*/ 0 w 38"/>
                  <a:gd name="T29" fmla="*/ 4 h 16"/>
                  <a:gd name="T30" fmla="*/ 2 w 38"/>
                  <a:gd name="T31" fmla="*/ 6 h 16"/>
                  <a:gd name="T32" fmla="*/ 22 w 38"/>
                  <a:gd name="T33" fmla="*/ 1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16"/>
                  <a:gd name="T53" fmla="*/ 38 w 38"/>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16">
                    <a:moveTo>
                      <a:pt x="22" y="10"/>
                    </a:moveTo>
                    <a:lnTo>
                      <a:pt x="28" y="14"/>
                    </a:lnTo>
                    <a:lnTo>
                      <a:pt x="28" y="16"/>
                    </a:lnTo>
                    <a:lnTo>
                      <a:pt x="34" y="16"/>
                    </a:lnTo>
                    <a:lnTo>
                      <a:pt x="38" y="16"/>
                    </a:lnTo>
                    <a:lnTo>
                      <a:pt x="34" y="12"/>
                    </a:lnTo>
                    <a:lnTo>
                      <a:pt x="34" y="10"/>
                    </a:lnTo>
                    <a:lnTo>
                      <a:pt x="36" y="8"/>
                    </a:lnTo>
                    <a:lnTo>
                      <a:pt x="36" y="6"/>
                    </a:lnTo>
                    <a:lnTo>
                      <a:pt x="30" y="2"/>
                    </a:lnTo>
                    <a:lnTo>
                      <a:pt x="28" y="4"/>
                    </a:lnTo>
                    <a:lnTo>
                      <a:pt x="24" y="2"/>
                    </a:lnTo>
                    <a:lnTo>
                      <a:pt x="22" y="2"/>
                    </a:lnTo>
                    <a:lnTo>
                      <a:pt x="18" y="0"/>
                    </a:lnTo>
                    <a:lnTo>
                      <a:pt x="0" y="4"/>
                    </a:lnTo>
                    <a:lnTo>
                      <a:pt x="2" y="6"/>
                    </a:lnTo>
                    <a:lnTo>
                      <a:pt x="22" y="10"/>
                    </a:lnTo>
                    <a:close/>
                  </a:path>
                </a:pathLst>
              </a:custGeom>
              <a:solidFill>
                <a:srgbClr val="0071B4">
                  <a:alpha val="34901"/>
                </a:srgbClr>
              </a:solidFill>
              <a:ln w="9525">
                <a:noFill/>
                <a:round/>
                <a:headEnd/>
                <a:tailEnd/>
              </a:ln>
            </p:spPr>
            <p:txBody>
              <a:bodyPr/>
              <a:lstStyle/>
              <a:p>
                <a:endParaRPr lang="en-US"/>
              </a:p>
            </p:txBody>
          </p:sp>
          <p:sp>
            <p:nvSpPr>
              <p:cNvPr id="13913" name="Rectangle 367"/>
              <p:cNvSpPr>
                <a:spLocks noChangeArrowheads="1"/>
              </p:cNvSpPr>
              <p:nvPr/>
            </p:nvSpPr>
            <p:spPr bwMode="auto">
              <a:xfrm>
                <a:off x="2506" y="1889"/>
                <a:ext cx="1" cy="1"/>
              </a:xfrm>
              <a:prstGeom prst="rect">
                <a:avLst/>
              </a:prstGeom>
              <a:solidFill>
                <a:srgbClr val="0071B4">
                  <a:alpha val="34901"/>
                </a:srgbClr>
              </a:solidFill>
              <a:ln w="9525">
                <a:noFill/>
                <a:miter lim="800000"/>
                <a:headEnd/>
                <a:tailEnd/>
              </a:ln>
            </p:spPr>
            <p:txBody>
              <a:bodyPr/>
              <a:lstStyle/>
              <a:p>
                <a:endParaRPr lang="en-US"/>
              </a:p>
            </p:txBody>
          </p:sp>
          <p:sp>
            <p:nvSpPr>
              <p:cNvPr id="13914" name="Freeform 368"/>
              <p:cNvSpPr>
                <a:spLocks/>
              </p:cNvSpPr>
              <p:nvPr/>
            </p:nvSpPr>
            <p:spPr bwMode="auto">
              <a:xfrm>
                <a:off x="2587" y="1239"/>
                <a:ext cx="6" cy="16"/>
              </a:xfrm>
              <a:custGeom>
                <a:avLst/>
                <a:gdLst>
                  <a:gd name="T0" fmla="*/ 6 w 6"/>
                  <a:gd name="T1" fmla="*/ 6 h 16"/>
                  <a:gd name="T2" fmla="*/ 4 w 6"/>
                  <a:gd name="T3" fmla="*/ 0 h 16"/>
                  <a:gd name="T4" fmla="*/ 4 w 6"/>
                  <a:gd name="T5" fmla="*/ 2 h 16"/>
                  <a:gd name="T6" fmla="*/ 0 w 6"/>
                  <a:gd name="T7" fmla="*/ 8 h 16"/>
                  <a:gd name="T8" fmla="*/ 0 w 6"/>
                  <a:gd name="T9" fmla="*/ 16 h 16"/>
                  <a:gd name="T10" fmla="*/ 2 w 6"/>
                  <a:gd name="T11" fmla="*/ 16 h 16"/>
                  <a:gd name="T12" fmla="*/ 2 w 6"/>
                  <a:gd name="T13" fmla="*/ 14 h 16"/>
                  <a:gd name="T14" fmla="*/ 4 w 6"/>
                  <a:gd name="T15" fmla="*/ 14 h 16"/>
                  <a:gd name="T16" fmla="*/ 4 w 6"/>
                  <a:gd name="T17" fmla="*/ 12 h 16"/>
                  <a:gd name="T18" fmla="*/ 4 w 6"/>
                  <a:gd name="T19" fmla="*/ 10 h 16"/>
                  <a:gd name="T20" fmla="*/ 6 w 6"/>
                  <a:gd name="T21" fmla="*/ 8 h 16"/>
                  <a:gd name="T22" fmla="*/ 6 w 6"/>
                  <a:gd name="T23" fmla="*/ 6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16"/>
                  <a:gd name="T38" fmla="*/ 6 w 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16">
                    <a:moveTo>
                      <a:pt x="6" y="6"/>
                    </a:moveTo>
                    <a:lnTo>
                      <a:pt x="4" y="0"/>
                    </a:lnTo>
                    <a:lnTo>
                      <a:pt x="4" y="2"/>
                    </a:lnTo>
                    <a:lnTo>
                      <a:pt x="0" y="8"/>
                    </a:lnTo>
                    <a:lnTo>
                      <a:pt x="0" y="16"/>
                    </a:lnTo>
                    <a:lnTo>
                      <a:pt x="2" y="16"/>
                    </a:lnTo>
                    <a:lnTo>
                      <a:pt x="2" y="14"/>
                    </a:lnTo>
                    <a:lnTo>
                      <a:pt x="4" y="14"/>
                    </a:lnTo>
                    <a:lnTo>
                      <a:pt x="4" y="12"/>
                    </a:lnTo>
                    <a:lnTo>
                      <a:pt x="4" y="10"/>
                    </a:lnTo>
                    <a:lnTo>
                      <a:pt x="6" y="8"/>
                    </a:lnTo>
                    <a:lnTo>
                      <a:pt x="6" y="6"/>
                    </a:lnTo>
                    <a:close/>
                  </a:path>
                </a:pathLst>
              </a:custGeom>
              <a:solidFill>
                <a:srgbClr val="0071B4">
                  <a:alpha val="34901"/>
                </a:srgbClr>
              </a:solidFill>
              <a:ln w="9525">
                <a:noFill/>
                <a:round/>
                <a:headEnd/>
                <a:tailEnd/>
              </a:ln>
            </p:spPr>
            <p:txBody>
              <a:bodyPr/>
              <a:lstStyle/>
              <a:p>
                <a:endParaRPr lang="en-US"/>
              </a:p>
            </p:txBody>
          </p:sp>
          <p:sp>
            <p:nvSpPr>
              <p:cNvPr id="13915" name="Freeform 369"/>
              <p:cNvSpPr>
                <a:spLocks/>
              </p:cNvSpPr>
              <p:nvPr/>
            </p:nvSpPr>
            <p:spPr bwMode="auto">
              <a:xfrm>
                <a:off x="2573" y="1484"/>
                <a:ext cx="20" cy="26"/>
              </a:xfrm>
              <a:custGeom>
                <a:avLst/>
                <a:gdLst>
                  <a:gd name="T0" fmla="*/ 2 w 20"/>
                  <a:gd name="T1" fmla="*/ 24 h 26"/>
                  <a:gd name="T2" fmla="*/ 4 w 20"/>
                  <a:gd name="T3" fmla="*/ 22 h 26"/>
                  <a:gd name="T4" fmla="*/ 6 w 20"/>
                  <a:gd name="T5" fmla="*/ 24 h 26"/>
                  <a:gd name="T6" fmla="*/ 14 w 20"/>
                  <a:gd name="T7" fmla="*/ 22 h 26"/>
                  <a:gd name="T8" fmla="*/ 18 w 20"/>
                  <a:gd name="T9" fmla="*/ 26 h 26"/>
                  <a:gd name="T10" fmla="*/ 20 w 20"/>
                  <a:gd name="T11" fmla="*/ 22 h 26"/>
                  <a:gd name="T12" fmla="*/ 20 w 20"/>
                  <a:gd name="T13" fmla="*/ 20 h 26"/>
                  <a:gd name="T14" fmla="*/ 20 w 20"/>
                  <a:gd name="T15" fmla="*/ 14 h 26"/>
                  <a:gd name="T16" fmla="*/ 18 w 20"/>
                  <a:gd name="T17" fmla="*/ 16 h 26"/>
                  <a:gd name="T18" fmla="*/ 16 w 20"/>
                  <a:gd name="T19" fmla="*/ 18 h 26"/>
                  <a:gd name="T20" fmla="*/ 14 w 20"/>
                  <a:gd name="T21" fmla="*/ 18 h 26"/>
                  <a:gd name="T22" fmla="*/ 12 w 20"/>
                  <a:gd name="T23" fmla="*/ 14 h 26"/>
                  <a:gd name="T24" fmla="*/ 10 w 20"/>
                  <a:gd name="T25" fmla="*/ 12 h 26"/>
                  <a:gd name="T26" fmla="*/ 12 w 20"/>
                  <a:gd name="T27" fmla="*/ 10 h 26"/>
                  <a:gd name="T28" fmla="*/ 14 w 20"/>
                  <a:gd name="T29" fmla="*/ 8 h 26"/>
                  <a:gd name="T30" fmla="*/ 14 w 20"/>
                  <a:gd name="T31" fmla="*/ 6 h 26"/>
                  <a:gd name="T32" fmla="*/ 12 w 20"/>
                  <a:gd name="T33" fmla="*/ 0 h 26"/>
                  <a:gd name="T34" fmla="*/ 10 w 20"/>
                  <a:gd name="T35" fmla="*/ 2 h 26"/>
                  <a:gd name="T36" fmla="*/ 10 w 20"/>
                  <a:gd name="T37" fmla="*/ 4 h 26"/>
                  <a:gd name="T38" fmla="*/ 8 w 20"/>
                  <a:gd name="T39" fmla="*/ 6 h 26"/>
                  <a:gd name="T40" fmla="*/ 6 w 20"/>
                  <a:gd name="T41" fmla="*/ 4 h 26"/>
                  <a:gd name="T42" fmla="*/ 0 w 20"/>
                  <a:gd name="T43" fmla="*/ 4 h 26"/>
                  <a:gd name="T44" fmla="*/ 0 w 20"/>
                  <a:gd name="T45" fmla="*/ 6 h 26"/>
                  <a:gd name="T46" fmla="*/ 2 w 20"/>
                  <a:gd name="T47" fmla="*/ 8 h 26"/>
                  <a:gd name="T48" fmla="*/ 2 w 20"/>
                  <a:gd name="T49" fmla="*/ 24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26"/>
                  <a:gd name="T77" fmla="*/ 20 w 20"/>
                  <a:gd name="T78" fmla="*/ 26 h 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26">
                    <a:moveTo>
                      <a:pt x="2" y="24"/>
                    </a:moveTo>
                    <a:lnTo>
                      <a:pt x="4" y="22"/>
                    </a:lnTo>
                    <a:lnTo>
                      <a:pt x="6" y="24"/>
                    </a:lnTo>
                    <a:lnTo>
                      <a:pt x="14" y="22"/>
                    </a:lnTo>
                    <a:lnTo>
                      <a:pt x="18" y="26"/>
                    </a:lnTo>
                    <a:lnTo>
                      <a:pt x="20" y="22"/>
                    </a:lnTo>
                    <a:lnTo>
                      <a:pt x="20" y="20"/>
                    </a:lnTo>
                    <a:lnTo>
                      <a:pt x="20" y="14"/>
                    </a:lnTo>
                    <a:lnTo>
                      <a:pt x="18" y="16"/>
                    </a:lnTo>
                    <a:lnTo>
                      <a:pt x="16" y="18"/>
                    </a:lnTo>
                    <a:lnTo>
                      <a:pt x="14" y="18"/>
                    </a:lnTo>
                    <a:lnTo>
                      <a:pt x="12" y="14"/>
                    </a:lnTo>
                    <a:lnTo>
                      <a:pt x="10" y="12"/>
                    </a:lnTo>
                    <a:lnTo>
                      <a:pt x="12" y="10"/>
                    </a:lnTo>
                    <a:lnTo>
                      <a:pt x="14" y="8"/>
                    </a:lnTo>
                    <a:lnTo>
                      <a:pt x="14" y="6"/>
                    </a:lnTo>
                    <a:lnTo>
                      <a:pt x="12" y="0"/>
                    </a:lnTo>
                    <a:lnTo>
                      <a:pt x="10" y="2"/>
                    </a:lnTo>
                    <a:lnTo>
                      <a:pt x="10" y="4"/>
                    </a:lnTo>
                    <a:lnTo>
                      <a:pt x="8" y="6"/>
                    </a:lnTo>
                    <a:lnTo>
                      <a:pt x="6" y="4"/>
                    </a:lnTo>
                    <a:lnTo>
                      <a:pt x="0" y="4"/>
                    </a:lnTo>
                    <a:lnTo>
                      <a:pt x="0" y="6"/>
                    </a:lnTo>
                    <a:lnTo>
                      <a:pt x="2" y="8"/>
                    </a:lnTo>
                    <a:lnTo>
                      <a:pt x="2" y="24"/>
                    </a:lnTo>
                    <a:close/>
                  </a:path>
                </a:pathLst>
              </a:custGeom>
              <a:solidFill>
                <a:srgbClr val="0071B4">
                  <a:alpha val="34901"/>
                </a:srgbClr>
              </a:solidFill>
              <a:ln w="9525">
                <a:noFill/>
                <a:round/>
                <a:headEnd/>
                <a:tailEnd/>
              </a:ln>
            </p:spPr>
            <p:txBody>
              <a:bodyPr/>
              <a:lstStyle/>
              <a:p>
                <a:endParaRPr lang="en-US"/>
              </a:p>
            </p:txBody>
          </p:sp>
          <p:sp>
            <p:nvSpPr>
              <p:cNvPr id="13916" name="Freeform 370"/>
              <p:cNvSpPr>
                <a:spLocks/>
              </p:cNvSpPr>
              <p:nvPr/>
            </p:nvSpPr>
            <p:spPr bwMode="auto">
              <a:xfrm>
                <a:off x="2532" y="1536"/>
                <a:ext cx="24" cy="18"/>
              </a:xfrm>
              <a:custGeom>
                <a:avLst/>
                <a:gdLst>
                  <a:gd name="T0" fmla="*/ 20 w 24"/>
                  <a:gd name="T1" fmla="*/ 6 h 18"/>
                  <a:gd name="T2" fmla="*/ 20 w 24"/>
                  <a:gd name="T3" fmla="*/ 2 h 18"/>
                  <a:gd name="T4" fmla="*/ 10 w 24"/>
                  <a:gd name="T5" fmla="*/ 0 h 18"/>
                  <a:gd name="T6" fmla="*/ 6 w 24"/>
                  <a:gd name="T7" fmla="*/ 2 h 18"/>
                  <a:gd name="T8" fmla="*/ 2 w 24"/>
                  <a:gd name="T9" fmla="*/ 4 h 18"/>
                  <a:gd name="T10" fmla="*/ 0 w 24"/>
                  <a:gd name="T11" fmla="*/ 8 h 18"/>
                  <a:gd name="T12" fmla="*/ 0 w 24"/>
                  <a:gd name="T13" fmla="*/ 12 h 18"/>
                  <a:gd name="T14" fmla="*/ 2 w 24"/>
                  <a:gd name="T15" fmla="*/ 14 h 18"/>
                  <a:gd name="T16" fmla="*/ 8 w 24"/>
                  <a:gd name="T17" fmla="*/ 16 h 18"/>
                  <a:gd name="T18" fmla="*/ 10 w 24"/>
                  <a:gd name="T19" fmla="*/ 18 h 18"/>
                  <a:gd name="T20" fmla="*/ 24 w 24"/>
                  <a:gd name="T21" fmla="*/ 16 h 18"/>
                  <a:gd name="T22" fmla="*/ 24 w 24"/>
                  <a:gd name="T23" fmla="*/ 12 h 18"/>
                  <a:gd name="T24" fmla="*/ 20 w 24"/>
                  <a:gd name="T25" fmla="*/ 10 h 18"/>
                  <a:gd name="T26" fmla="*/ 20 w 24"/>
                  <a:gd name="T27" fmla="*/ 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8"/>
                  <a:gd name="T44" fmla="*/ 24 w 24"/>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8">
                    <a:moveTo>
                      <a:pt x="20" y="6"/>
                    </a:moveTo>
                    <a:lnTo>
                      <a:pt x="20" y="2"/>
                    </a:lnTo>
                    <a:lnTo>
                      <a:pt x="10" y="0"/>
                    </a:lnTo>
                    <a:lnTo>
                      <a:pt x="6" y="2"/>
                    </a:lnTo>
                    <a:lnTo>
                      <a:pt x="2" y="4"/>
                    </a:lnTo>
                    <a:lnTo>
                      <a:pt x="0" y="8"/>
                    </a:lnTo>
                    <a:lnTo>
                      <a:pt x="0" y="12"/>
                    </a:lnTo>
                    <a:lnTo>
                      <a:pt x="2" y="14"/>
                    </a:lnTo>
                    <a:lnTo>
                      <a:pt x="8" y="16"/>
                    </a:lnTo>
                    <a:lnTo>
                      <a:pt x="10" y="18"/>
                    </a:lnTo>
                    <a:lnTo>
                      <a:pt x="24" y="16"/>
                    </a:lnTo>
                    <a:lnTo>
                      <a:pt x="24" y="12"/>
                    </a:lnTo>
                    <a:lnTo>
                      <a:pt x="20" y="10"/>
                    </a:lnTo>
                    <a:lnTo>
                      <a:pt x="20" y="6"/>
                    </a:lnTo>
                    <a:close/>
                  </a:path>
                </a:pathLst>
              </a:custGeom>
              <a:solidFill>
                <a:srgbClr val="0071B4">
                  <a:alpha val="34901"/>
                </a:srgbClr>
              </a:solidFill>
              <a:ln w="9525">
                <a:noFill/>
                <a:round/>
                <a:headEnd/>
                <a:tailEnd/>
              </a:ln>
            </p:spPr>
            <p:txBody>
              <a:bodyPr/>
              <a:lstStyle/>
              <a:p>
                <a:endParaRPr lang="en-US"/>
              </a:p>
            </p:txBody>
          </p:sp>
          <p:sp>
            <p:nvSpPr>
              <p:cNvPr id="13917" name="Freeform 371"/>
              <p:cNvSpPr>
                <a:spLocks/>
              </p:cNvSpPr>
              <p:nvPr/>
            </p:nvSpPr>
            <p:spPr bwMode="auto">
              <a:xfrm>
                <a:off x="3657" y="1180"/>
                <a:ext cx="17" cy="12"/>
              </a:xfrm>
              <a:custGeom>
                <a:avLst/>
                <a:gdLst>
                  <a:gd name="T0" fmla="*/ 4 w 17"/>
                  <a:gd name="T1" fmla="*/ 8 h 12"/>
                  <a:gd name="T2" fmla="*/ 4 w 17"/>
                  <a:gd name="T3" fmla="*/ 8 h 12"/>
                  <a:gd name="T4" fmla="*/ 6 w 17"/>
                  <a:gd name="T5" fmla="*/ 6 h 12"/>
                  <a:gd name="T6" fmla="*/ 8 w 17"/>
                  <a:gd name="T7" fmla="*/ 8 h 12"/>
                  <a:gd name="T8" fmla="*/ 8 w 17"/>
                  <a:gd name="T9" fmla="*/ 10 h 12"/>
                  <a:gd name="T10" fmla="*/ 8 w 17"/>
                  <a:gd name="T11" fmla="*/ 10 h 12"/>
                  <a:gd name="T12" fmla="*/ 8 w 17"/>
                  <a:gd name="T13" fmla="*/ 12 h 12"/>
                  <a:gd name="T14" fmla="*/ 14 w 17"/>
                  <a:gd name="T15" fmla="*/ 10 h 12"/>
                  <a:gd name="T16" fmla="*/ 14 w 17"/>
                  <a:gd name="T17" fmla="*/ 8 h 12"/>
                  <a:gd name="T18" fmla="*/ 15 w 17"/>
                  <a:gd name="T19" fmla="*/ 8 h 12"/>
                  <a:gd name="T20" fmla="*/ 17 w 17"/>
                  <a:gd name="T21" fmla="*/ 6 h 12"/>
                  <a:gd name="T22" fmla="*/ 15 w 17"/>
                  <a:gd name="T23" fmla="*/ 4 h 12"/>
                  <a:gd name="T24" fmla="*/ 15 w 17"/>
                  <a:gd name="T25" fmla="*/ 0 h 12"/>
                  <a:gd name="T26" fmla="*/ 15 w 17"/>
                  <a:gd name="T27" fmla="*/ 0 h 12"/>
                  <a:gd name="T28" fmla="*/ 4 w 17"/>
                  <a:gd name="T29" fmla="*/ 0 h 12"/>
                  <a:gd name="T30" fmla="*/ 2 w 17"/>
                  <a:gd name="T31" fmla="*/ 0 h 12"/>
                  <a:gd name="T32" fmla="*/ 0 w 17"/>
                  <a:gd name="T33" fmla="*/ 4 h 12"/>
                  <a:gd name="T34" fmla="*/ 4 w 17"/>
                  <a:gd name="T35" fmla="*/ 6 h 12"/>
                  <a:gd name="T36" fmla="*/ 4 w 17"/>
                  <a:gd name="T37" fmla="*/ 8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2"/>
                  <a:gd name="T59" fmla="*/ 17 w 17"/>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2">
                    <a:moveTo>
                      <a:pt x="4" y="8"/>
                    </a:moveTo>
                    <a:lnTo>
                      <a:pt x="4" y="8"/>
                    </a:lnTo>
                    <a:lnTo>
                      <a:pt x="6" y="6"/>
                    </a:lnTo>
                    <a:lnTo>
                      <a:pt x="8" y="8"/>
                    </a:lnTo>
                    <a:lnTo>
                      <a:pt x="8" y="10"/>
                    </a:lnTo>
                    <a:lnTo>
                      <a:pt x="8" y="12"/>
                    </a:lnTo>
                    <a:lnTo>
                      <a:pt x="14" y="10"/>
                    </a:lnTo>
                    <a:lnTo>
                      <a:pt x="14" y="8"/>
                    </a:lnTo>
                    <a:lnTo>
                      <a:pt x="15" y="8"/>
                    </a:lnTo>
                    <a:lnTo>
                      <a:pt x="17" y="6"/>
                    </a:lnTo>
                    <a:lnTo>
                      <a:pt x="15" y="4"/>
                    </a:lnTo>
                    <a:lnTo>
                      <a:pt x="15" y="0"/>
                    </a:lnTo>
                    <a:lnTo>
                      <a:pt x="4" y="0"/>
                    </a:lnTo>
                    <a:lnTo>
                      <a:pt x="2" y="0"/>
                    </a:lnTo>
                    <a:lnTo>
                      <a:pt x="0" y="4"/>
                    </a:lnTo>
                    <a:lnTo>
                      <a:pt x="4" y="6"/>
                    </a:lnTo>
                    <a:lnTo>
                      <a:pt x="4" y="8"/>
                    </a:lnTo>
                    <a:close/>
                  </a:path>
                </a:pathLst>
              </a:custGeom>
              <a:solidFill>
                <a:srgbClr val="0071B4">
                  <a:alpha val="34901"/>
                </a:srgbClr>
              </a:solidFill>
              <a:ln w="9525">
                <a:noFill/>
                <a:round/>
                <a:headEnd/>
                <a:tailEnd/>
              </a:ln>
            </p:spPr>
            <p:txBody>
              <a:bodyPr/>
              <a:lstStyle/>
              <a:p>
                <a:endParaRPr lang="en-US"/>
              </a:p>
            </p:txBody>
          </p:sp>
          <p:sp>
            <p:nvSpPr>
              <p:cNvPr id="13918" name="Freeform 372"/>
              <p:cNvSpPr>
                <a:spLocks/>
              </p:cNvSpPr>
              <p:nvPr/>
            </p:nvSpPr>
            <p:spPr bwMode="auto">
              <a:xfrm>
                <a:off x="2496" y="1614"/>
                <a:ext cx="36" cy="36"/>
              </a:xfrm>
              <a:custGeom>
                <a:avLst/>
                <a:gdLst>
                  <a:gd name="T0" fmla="*/ 30 w 36"/>
                  <a:gd name="T1" fmla="*/ 22 h 36"/>
                  <a:gd name="T2" fmla="*/ 32 w 36"/>
                  <a:gd name="T3" fmla="*/ 22 h 36"/>
                  <a:gd name="T4" fmla="*/ 36 w 36"/>
                  <a:gd name="T5" fmla="*/ 22 h 36"/>
                  <a:gd name="T6" fmla="*/ 34 w 36"/>
                  <a:gd name="T7" fmla="*/ 18 h 36"/>
                  <a:gd name="T8" fmla="*/ 32 w 36"/>
                  <a:gd name="T9" fmla="*/ 18 h 36"/>
                  <a:gd name="T10" fmla="*/ 30 w 36"/>
                  <a:gd name="T11" fmla="*/ 14 h 36"/>
                  <a:gd name="T12" fmla="*/ 24 w 36"/>
                  <a:gd name="T13" fmla="*/ 12 h 36"/>
                  <a:gd name="T14" fmla="*/ 20 w 36"/>
                  <a:gd name="T15" fmla="*/ 8 h 36"/>
                  <a:gd name="T16" fmla="*/ 18 w 36"/>
                  <a:gd name="T17" fmla="*/ 4 h 36"/>
                  <a:gd name="T18" fmla="*/ 14 w 36"/>
                  <a:gd name="T19" fmla="*/ 2 h 36"/>
                  <a:gd name="T20" fmla="*/ 12 w 36"/>
                  <a:gd name="T21" fmla="*/ 2 h 36"/>
                  <a:gd name="T22" fmla="*/ 4 w 36"/>
                  <a:gd name="T23" fmla="*/ 0 h 36"/>
                  <a:gd name="T24" fmla="*/ 0 w 36"/>
                  <a:gd name="T25" fmla="*/ 2 h 36"/>
                  <a:gd name="T26" fmla="*/ 0 w 36"/>
                  <a:gd name="T27" fmla="*/ 4 h 36"/>
                  <a:gd name="T28" fmla="*/ 0 w 36"/>
                  <a:gd name="T29" fmla="*/ 8 h 36"/>
                  <a:gd name="T30" fmla="*/ 2 w 36"/>
                  <a:gd name="T31" fmla="*/ 10 h 36"/>
                  <a:gd name="T32" fmla="*/ 2 w 36"/>
                  <a:gd name="T33" fmla="*/ 14 h 36"/>
                  <a:gd name="T34" fmla="*/ 6 w 36"/>
                  <a:gd name="T35" fmla="*/ 16 h 36"/>
                  <a:gd name="T36" fmla="*/ 8 w 36"/>
                  <a:gd name="T37" fmla="*/ 20 h 36"/>
                  <a:gd name="T38" fmla="*/ 18 w 36"/>
                  <a:gd name="T39" fmla="*/ 26 h 36"/>
                  <a:gd name="T40" fmla="*/ 24 w 36"/>
                  <a:gd name="T41" fmla="*/ 34 h 36"/>
                  <a:gd name="T42" fmla="*/ 28 w 36"/>
                  <a:gd name="T43" fmla="*/ 32 h 36"/>
                  <a:gd name="T44" fmla="*/ 28 w 36"/>
                  <a:gd name="T45" fmla="*/ 34 h 36"/>
                  <a:gd name="T46" fmla="*/ 30 w 36"/>
                  <a:gd name="T47" fmla="*/ 36 h 36"/>
                  <a:gd name="T48" fmla="*/ 32 w 36"/>
                  <a:gd name="T49" fmla="*/ 36 h 36"/>
                  <a:gd name="T50" fmla="*/ 32 w 36"/>
                  <a:gd name="T51" fmla="*/ 30 h 36"/>
                  <a:gd name="T52" fmla="*/ 30 w 36"/>
                  <a:gd name="T53" fmla="*/ 28 h 36"/>
                  <a:gd name="T54" fmla="*/ 28 w 36"/>
                  <a:gd name="T55" fmla="*/ 26 h 36"/>
                  <a:gd name="T56" fmla="*/ 24 w 36"/>
                  <a:gd name="T57" fmla="*/ 24 h 36"/>
                  <a:gd name="T58" fmla="*/ 26 w 36"/>
                  <a:gd name="T59" fmla="*/ 22 h 36"/>
                  <a:gd name="T60" fmla="*/ 30 w 36"/>
                  <a:gd name="T61" fmla="*/ 22 h 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
                  <a:gd name="T94" fmla="*/ 0 h 36"/>
                  <a:gd name="T95" fmla="*/ 36 w 36"/>
                  <a:gd name="T96" fmla="*/ 36 h 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 h="36">
                    <a:moveTo>
                      <a:pt x="30" y="22"/>
                    </a:moveTo>
                    <a:lnTo>
                      <a:pt x="32" y="22"/>
                    </a:lnTo>
                    <a:lnTo>
                      <a:pt x="36" y="22"/>
                    </a:lnTo>
                    <a:lnTo>
                      <a:pt x="34" y="18"/>
                    </a:lnTo>
                    <a:lnTo>
                      <a:pt x="32" y="18"/>
                    </a:lnTo>
                    <a:lnTo>
                      <a:pt x="30" y="14"/>
                    </a:lnTo>
                    <a:lnTo>
                      <a:pt x="24" y="12"/>
                    </a:lnTo>
                    <a:lnTo>
                      <a:pt x="20" y="8"/>
                    </a:lnTo>
                    <a:lnTo>
                      <a:pt x="18" y="4"/>
                    </a:lnTo>
                    <a:lnTo>
                      <a:pt x="14" y="2"/>
                    </a:lnTo>
                    <a:lnTo>
                      <a:pt x="12" y="2"/>
                    </a:lnTo>
                    <a:lnTo>
                      <a:pt x="4" y="0"/>
                    </a:lnTo>
                    <a:lnTo>
                      <a:pt x="0" y="2"/>
                    </a:lnTo>
                    <a:lnTo>
                      <a:pt x="0" y="4"/>
                    </a:lnTo>
                    <a:lnTo>
                      <a:pt x="0" y="8"/>
                    </a:lnTo>
                    <a:lnTo>
                      <a:pt x="2" y="10"/>
                    </a:lnTo>
                    <a:lnTo>
                      <a:pt x="2" y="14"/>
                    </a:lnTo>
                    <a:lnTo>
                      <a:pt x="6" y="16"/>
                    </a:lnTo>
                    <a:lnTo>
                      <a:pt x="8" y="20"/>
                    </a:lnTo>
                    <a:lnTo>
                      <a:pt x="18" y="26"/>
                    </a:lnTo>
                    <a:lnTo>
                      <a:pt x="24" y="34"/>
                    </a:lnTo>
                    <a:lnTo>
                      <a:pt x="28" y="32"/>
                    </a:lnTo>
                    <a:lnTo>
                      <a:pt x="28" y="34"/>
                    </a:lnTo>
                    <a:lnTo>
                      <a:pt x="30" y="36"/>
                    </a:lnTo>
                    <a:lnTo>
                      <a:pt x="32" y="36"/>
                    </a:lnTo>
                    <a:lnTo>
                      <a:pt x="32" y="30"/>
                    </a:lnTo>
                    <a:lnTo>
                      <a:pt x="30" y="28"/>
                    </a:lnTo>
                    <a:lnTo>
                      <a:pt x="28" y="26"/>
                    </a:lnTo>
                    <a:lnTo>
                      <a:pt x="24" y="24"/>
                    </a:lnTo>
                    <a:lnTo>
                      <a:pt x="26" y="22"/>
                    </a:lnTo>
                    <a:lnTo>
                      <a:pt x="30" y="22"/>
                    </a:lnTo>
                    <a:close/>
                  </a:path>
                </a:pathLst>
              </a:custGeom>
              <a:solidFill>
                <a:srgbClr val="0071B4">
                  <a:alpha val="34901"/>
                </a:srgbClr>
              </a:solidFill>
              <a:ln w="9525">
                <a:noFill/>
                <a:round/>
                <a:headEnd/>
                <a:tailEnd/>
              </a:ln>
            </p:spPr>
            <p:txBody>
              <a:bodyPr/>
              <a:lstStyle/>
              <a:p>
                <a:endParaRPr lang="en-US"/>
              </a:p>
            </p:txBody>
          </p:sp>
          <p:sp>
            <p:nvSpPr>
              <p:cNvPr id="13919" name="Freeform 373"/>
              <p:cNvSpPr>
                <a:spLocks/>
              </p:cNvSpPr>
              <p:nvPr/>
            </p:nvSpPr>
            <p:spPr bwMode="auto">
              <a:xfrm>
                <a:off x="2446" y="1695"/>
                <a:ext cx="38" cy="26"/>
              </a:xfrm>
              <a:custGeom>
                <a:avLst/>
                <a:gdLst>
                  <a:gd name="T0" fmla="*/ 32 w 38"/>
                  <a:gd name="T1" fmla="*/ 2 h 26"/>
                  <a:gd name="T2" fmla="*/ 30 w 38"/>
                  <a:gd name="T3" fmla="*/ 0 h 26"/>
                  <a:gd name="T4" fmla="*/ 24 w 38"/>
                  <a:gd name="T5" fmla="*/ 6 h 26"/>
                  <a:gd name="T6" fmla="*/ 14 w 38"/>
                  <a:gd name="T7" fmla="*/ 10 h 26"/>
                  <a:gd name="T8" fmla="*/ 12 w 38"/>
                  <a:gd name="T9" fmla="*/ 12 h 26"/>
                  <a:gd name="T10" fmla="*/ 2 w 38"/>
                  <a:gd name="T11" fmla="*/ 18 h 26"/>
                  <a:gd name="T12" fmla="*/ 0 w 38"/>
                  <a:gd name="T13" fmla="*/ 26 h 26"/>
                  <a:gd name="T14" fmla="*/ 2 w 38"/>
                  <a:gd name="T15" fmla="*/ 26 h 26"/>
                  <a:gd name="T16" fmla="*/ 24 w 38"/>
                  <a:gd name="T17" fmla="*/ 22 h 26"/>
                  <a:gd name="T18" fmla="*/ 28 w 38"/>
                  <a:gd name="T19" fmla="*/ 22 h 26"/>
                  <a:gd name="T20" fmla="*/ 30 w 38"/>
                  <a:gd name="T21" fmla="*/ 20 h 26"/>
                  <a:gd name="T22" fmla="*/ 32 w 38"/>
                  <a:gd name="T23" fmla="*/ 22 h 26"/>
                  <a:gd name="T24" fmla="*/ 34 w 38"/>
                  <a:gd name="T25" fmla="*/ 20 h 26"/>
                  <a:gd name="T26" fmla="*/ 38 w 38"/>
                  <a:gd name="T27" fmla="*/ 18 h 26"/>
                  <a:gd name="T28" fmla="*/ 36 w 38"/>
                  <a:gd name="T29" fmla="*/ 8 h 26"/>
                  <a:gd name="T30" fmla="*/ 36 w 38"/>
                  <a:gd name="T31" fmla="*/ 6 h 26"/>
                  <a:gd name="T32" fmla="*/ 32 w 38"/>
                  <a:gd name="T33" fmla="*/ 2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26"/>
                  <a:gd name="T53" fmla="*/ 38 w 38"/>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26">
                    <a:moveTo>
                      <a:pt x="32" y="2"/>
                    </a:moveTo>
                    <a:lnTo>
                      <a:pt x="30" y="0"/>
                    </a:lnTo>
                    <a:lnTo>
                      <a:pt x="24" y="6"/>
                    </a:lnTo>
                    <a:lnTo>
                      <a:pt x="14" y="10"/>
                    </a:lnTo>
                    <a:lnTo>
                      <a:pt x="12" y="12"/>
                    </a:lnTo>
                    <a:lnTo>
                      <a:pt x="2" y="18"/>
                    </a:lnTo>
                    <a:lnTo>
                      <a:pt x="0" y="26"/>
                    </a:lnTo>
                    <a:lnTo>
                      <a:pt x="2" y="26"/>
                    </a:lnTo>
                    <a:lnTo>
                      <a:pt x="24" y="22"/>
                    </a:lnTo>
                    <a:lnTo>
                      <a:pt x="28" y="22"/>
                    </a:lnTo>
                    <a:lnTo>
                      <a:pt x="30" y="20"/>
                    </a:lnTo>
                    <a:lnTo>
                      <a:pt x="32" y="22"/>
                    </a:lnTo>
                    <a:lnTo>
                      <a:pt x="34" y="20"/>
                    </a:lnTo>
                    <a:lnTo>
                      <a:pt x="38" y="18"/>
                    </a:lnTo>
                    <a:lnTo>
                      <a:pt x="36" y="8"/>
                    </a:lnTo>
                    <a:lnTo>
                      <a:pt x="36" y="6"/>
                    </a:lnTo>
                    <a:lnTo>
                      <a:pt x="32" y="2"/>
                    </a:lnTo>
                    <a:close/>
                  </a:path>
                </a:pathLst>
              </a:custGeom>
              <a:solidFill>
                <a:srgbClr val="0071B4">
                  <a:alpha val="34901"/>
                </a:srgbClr>
              </a:solidFill>
              <a:ln w="9525">
                <a:noFill/>
                <a:round/>
                <a:headEnd/>
                <a:tailEnd/>
              </a:ln>
            </p:spPr>
            <p:txBody>
              <a:bodyPr/>
              <a:lstStyle/>
              <a:p>
                <a:endParaRPr lang="en-US"/>
              </a:p>
            </p:txBody>
          </p:sp>
          <p:sp>
            <p:nvSpPr>
              <p:cNvPr id="13920" name="Freeform 374"/>
              <p:cNvSpPr>
                <a:spLocks/>
              </p:cNvSpPr>
              <p:nvPr/>
            </p:nvSpPr>
            <p:spPr bwMode="auto">
              <a:xfrm>
                <a:off x="3227" y="1259"/>
                <a:ext cx="25" cy="10"/>
              </a:xfrm>
              <a:custGeom>
                <a:avLst/>
                <a:gdLst>
                  <a:gd name="T0" fmla="*/ 3 w 25"/>
                  <a:gd name="T1" fmla="*/ 10 h 10"/>
                  <a:gd name="T2" fmla="*/ 3 w 25"/>
                  <a:gd name="T3" fmla="*/ 10 h 10"/>
                  <a:gd name="T4" fmla="*/ 7 w 25"/>
                  <a:gd name="T5" fmla="*/ 6 h 10"/>
                  <a:gd name="T6" fmla="*/ 11 w 25"/>
                  <a:gd name="T7" fmla="*/ 6 h 10"/>
                  <a:gd name="T8" fmla="*/ 9 w 25"/>
                  <a:gd name="T9" fmla="*/ 4 h 10"/>
                  <a:gd name="T10" fmla="*/ 11 w 25"/>
                  <a:gd name="T11" fmla="*/ 4 h 10"/>
                  <a:gd name="T12" fmla="*/ 13 w 25"/>
                  <a:gd name="T13" fmla="*/ 4 h 10"/>
                  <a:gd name="T14" fmla="*/ 17 w 25"/>
                  <a:gd name="T15" fmla="*/ 8 h 10"/>
                  <a:gd name="T16" fmla="*/ 21 w 25"/>
                  <a:gd name="T17" fmla="*/ 10 h 10"/>
                  <a:gd name="T18" fmla="*/ 21 w 25"/>
                  <a:gd name="T19" fmla="*/ 8 h 10"/>
                  <a:gd name="T20" fmla="*/ 25 w 25"/>
                  <a:gd name="T21" fmla="*/ 6 h 10"/>
                  <a:gd name="T22" fmla="*/ 25 w 25"/>
                  <a:gd name="T23" fmla="*/ 4 h 10"/>
                  <a:gd name="T24" fmla="*/ 23 w 25"/>
                  <a:gd name="T25" fmla="*/ 4 h 10"/>
                  <a:gd name="T26" fmla="*/ 21 w 25"/>
                  <a:gd name="T27" fmla="*/ 6 h 10"/>
                  <a:gd name="T28" fmla="*/ 19 w 25"/>
                  <a:gd name="T29" fmla="*/ 6 h 10"/>
                  <a:gd name="T30" fmla="*/ 17 w 25"/>
                  <a:gd name="T31" fmla="*/ 4 h 10"/>
                  <a:gd name="T32" fmla="*/ 17 w 25"/>
                  <a:gd name="T33" fmla="*/ 2 h 10"/>
                  <a:gd name="T34" fmla="*/ 13 w 25"/>
                  <a:gd name="T35" fmla="*/ 2 h 10"/>
                  <a:gd name="T36" fmla="*/ 11 w 25"/>
                  <a:gd name="T37" fmla="*/ 0 h 10"/>
                  <a:gd name="T38" fmla="*/ 9 w 25"/>
                  <a:gd name="T39" fmla="*/ 0 h 10"/>
                  <a:gd name="T40" fmla="*/ 9 w 25"/>
                  <a:gd name="T41" fmla="*/ 2 h 10"/>
                  <a:gd name="T42" fmla="*/ 7 w 25"/>
                  <a:gd name="T43" fmla="*/ 4 h 10"/>
                  <a:gd name="T44" fmla="*/ 5 w 25"/>
                  <a:gd name="T45" fmla="*/ 4 h 10"/>
                  <a:gd name="T46" fmla="*/ 3 w 25"/>
                  <a:gd name="T47" fmla="*/ 6 h 10"/>
                  <a:gd name="T48" fmla="*/ 3 w 25"/>
                  <a:gd name="T49" fmla="*/ 8 h 10"/>
                  <a:gd name="T50" fmla="*/ 0 w 25"/>
                  <a:gd name="T51" fmla="*/ 6 h 10"/>
                  <a:gd name="T52" fmla="*/ 0 w 25"/>
                  <a:gd name="T53" fmla="*/ 10 h 10"/>
                  <a:gd name="T54" fmla="*/ 3 w 25"/>
                  <a:gd name="T55" fmla="*/ 10 h 10"/>
                  <a:gd name="T56" fmla="*/ 3 w 25"/>
                  <a:gd name="T57" fmla="*/ 10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
                  <a:gd name="T88" fmla="*/ 0 h 10"/>
                  <a:gd name="T89" fmla="*/ 25 w 25"/>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 h="10">
                    <a:moveTo>
                      <a:pt x="3" y="10"/>
                    </a:moveTo>
                    <a:lnTo>
                      <a:pt x="3" y="10"/>
                    </a:lnTo>
                    <a:lnTo>
                      <a:pt x="7" y="6"/>
                    </a:lnTo>
                    <a:lnTo>
                      <a:pt x="11" y="6"/>
                    </a:lnTo>
                    <a:lnTo>
                      <a:pt x="9" y="4"/>
                    </a:lnTo>
                    <a:lnTo>
                      <a:pt x="11" y="4"/>
                    </a:lnTo>
                    <a:lnTo>
                      <a:pt x="13" y="4"/>
                    </a:lnTo>
                    <a:lnTo>
                      <a:pt x="17" y="8"/>
                    </a:lnTo>
                    <a:lnTo>
                      <a:pt x="21" y="10"/>
                    </a:lnTo>
                    <a:lnTo>
                      <a:pt x="21" y="8"/>
                    </a:lnTo>
                    <a:lnTo>
                      <a:pt x="25" y="6"/>
                    </a:lnTo>
                    <a:lnTo>
                      <a:pt x="25" y="4"/>
                    </a:lnTo>
                    <a:lnTo>
                      <a:pt x="23" y="4"/>
                    </a:lnTo>
                    <a:lnTo>
                      <a:pt x="21" y="6"/>
                    </a:lnTo>
                    <a:lnTo>
                      <a:pt x="19" y="6"/>
                    </a:lnTo>
                    <a:lnTo>
                      <a:pt x="17" y="4"/>
                    </a:lnTo>
                    <a:lnTo>
                      <a:pt x="17" y="2"/>
                    </a:lnTo>
                    <a:lnTo>
                      <a:pt x="13" y="2"/>
                    </a:lnTo>
                    <a:lnTo>
                      <a:pt x="11" y="0"/>
                    </a:lnTo>
                    <a:lnTo>
                      <a:pt x="9" y="0"/>
                    </a:lnTo>
                    <a:lnTo>
                      <a:pt x="9" y="2"/>
                    </a:lnTo>
                    <a:lnTo>
                      <a:pt x="7" y="4"/>
                    </a:lnTo>
                    <a:lnTo>
                      <a:pt x="5" y="4"/>
                    </a:lnTo>
                    <a:lnTo>
                      <a:pt x="3" y="6"/>
                    </a:lnTo>
                    <a:lnTo>
                      <a:pt x="3" y="8"/>
                    </a:lnTo>
                    <a:lnTo>
                      <a:pt x="0" y="6"/>
                    </a:lnTo>
                    <a:lnTo>
                      <a:pt x="0" y="10"/>
                    </a:lnTo>
                    <a:lnTo>
                      <a:pt x="3" y="10"/>
                    </a:lnTo>
                    <a:close/>
                  </a:path>
                </a:pathLst>
              </a:custGeom>
              <a:solidFill>
                <a:srgbClr val="0071B4">
                  <a:alpha val="34901"/>
                </a:srgbClr>
              </a:solidFill>
              <a:ln w="9525">
                <a:noFill/>
                <a:round/>
                <a:headEnd/>
                <a:tailEnd/>
              </a:ln>
            </p:spPr>
            <p:txBody>
              <a:bodyPr/>
              <a:lstStyle/>
              <a:p>
                <a:endParaRPr lang="en-US"/>
              </a:p>
            </p:txBody>
          </p:sp>
          <p:sp>
            <p:nvSpPr>
              <p:cNvPr id="13921" name="Freeform 375"/>
              <p:cNvSpPr>
                <a:spLocks/>
              </p:cNvSpPr>
              <p:nvPr/>
            </p:nvSpPr>
            <p:spPr bwMode="auto">
              <a:xfrm>
                <a:off x="2986" y="1265"/>
                <a:ext cx="21" cy="48"/>
              </a:xfrm>
              <a:custGeom>
                <a:avLst/>
                <a:gdLst>
                  <a:gd name="T0" fmla="*/ 2 w 21"/>
                  <a:gd name="T1" fmla="*/ 10 h 48"/>
                  <a:gd name="T2" fmla="*/ 8 w 21"/>
                  <a:gd name="T3" fmla="*/ 28 h 48"/>
                  <a:gd name="T4" fmla="*/ 10 w 21"/>
                  <a:gd name="T5" fmla="*/ 32 h 48"/>
                  <a:gd name="T6" fmla="*/ 12 w 21"/>
                  <a:gd name="T7" fmla="*/ 30 h 48"/>
                  <a:gd name="T8" fmla="*/ 16 w 21"/>
                  <a:gd name="T9" fmla="*/ 36 h 48"/>
                  <a:gd name="T10" fmla="*/ 16 w 21"/>
                  <a:gd name="T11" fmla="*/ 38 h 48"/>
                  <a:gd name="T12" fmla="*/ 18 w 21"/>
                  <a:gd name="T13" fmla="*/ 40 h 48"/>
                  <a:gd name="T14" fmla="*/ 18 w 21"/>
                  <a:gd name="T15" fmla="*/ 46 h 48"/>
                  <a:gd name="T16" fmla="*/ 21 w 21"/>
                  <a:gd name="T17" fmla="*/ 48 h 48"/>
                  <a:gd name="T18" fmla="*/ 21 w 21"/>
                  <a:gd name="T19" fmla="*/ 44 h 48"/>
                  <a:gd name="T20" fmla="*/ 21 w 21"/>
                  <a:gd name="T21" fmla="*/ 42 h 48"/>
                  <a:gd name="T22" fmla="*/ 20 w 21"/>
                  <a:gd name="T23" fmla="*/ 40 h 48"/>
                  <a:gd name="T24" fmla="*/ 18 w 21"/>
                  <a:gd name="T25" fmla="*/ 34 h 48"/>
                  <a:gd name="T26" fmla="*/ 18 w 21"/>
                  <a:gd name="T27" fmla="*/ 34 h 48"/>
                  <a:gd name="T28" fmla="*/ 18 w 21"/>
                  <a:gd name="T29" fmla="*/ 32 h 48"/>
                  <a:gd name="T30" fmla="*/ 18 w 21"/>
                  <a:gd name="T31" fmla="*/ 32 h 48"/>
                  <a:gd name="T32" fmla="*/ 12 w 21"/>
                  <a:gd name="T33" fmla="*/ 28 h 48"/>
                  <a:gd name="T34" fmla="*/ 12 w 21"/>
                  <a:gd name="T35" fmla="*/ 26 h 48"/>
                  <a:gd name="T36" fmla="*/ 10 w 21"/>
                  <a:gd name="T37" fmla="*/ 24 h 48"/>
                  <a:gd name="T38" fmla="*/ 12 w 21"/>
                  <a:gd name="T39" fmla="*/ 22 h 48"/>
                  <a:gd name="T40" fmla="*/ 10 w 21"/>
                  <a:gd name="T41" fmla="*/ 20 h 48"/>
                  <a:gd name="T42" fmla="*/ 8 w 21"/>
                  <a:gd name="T43" fmla="*/ 10 h 48"/>
                  <a:gd name="T44" fmla="*/ 4 w 21"/>
                  <a:gd name="T45" fmla="*/ 6 h 48"/>
                  <a:gd name="T46" fmla="*/ 4 w 21"/>
                  <a:gd name="T47" fmla="*/ 4 h 48"/>
                  <a:gd name="T48" fmla="*/ 4 w 21"/>
                  <a:gd name="T49" fmla="*/ 2 h 48"/>
                  <a:gd name="T50" fmla="*/ 0 w 21"/>
                  <a:gd name="T51" fmla="*/ 0 h 48"/>
                  <a:gd name="T52" fmla="*/ 0 w 21"/>
                  <a:gd name="T53" fmla="*/ 8 h 48"/>
                  <a:gd name="T54" fmla="*/ 0 w 21"/>
                  <a:gd name="T55" fmla="*/ 10 h 48"/>
                  <a:gd name="T56" fmla="*/ 2 w 21"/>
                  <a:gd name="T57" fmla="*/ 10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
                  <a:gd name="T88" fmla="*/ 0 h 48"/>
                  <a:gd name="T89" fmla="*/ 21 w 21"/>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 h="48">
                    <a:moveTo>
                      <a:pt x="2" y="10"/>
                    </a:moveTo>
                    <a:lnTo>
                      <a:pt x="8" y="28"/>
                    </a:lnTo>
                    <a:lnTo>
                      <a:pt x="10" y="32"/>
                    </a:lnTo>
                    <a:lnTo>
                      <a:pt x="12" y="30"/>
                    </a:lnTo>
                    <a:lnTo>
                      <a:pt x="16" y="36"/>
                    </a:lnTo>
                    <a:lnTo>
                      <a:pt x="16" y="38"/>
                    </a:lnTo>
                    <a:lnTo>
                      <a:pt x="18" y="40"/>
                    </a:lnTo>
                    <a:lnTo>
                      <a:pt x="18" y="46"/>
                    </a:lnTo>
                    <a:lnTo>
                      <a:pt x="21" y="48"/>
                    </a:lnTo>
                    <a:lnTo>
                      <a:pt x="21" y="44"/>
                    </a:lnTo>
                    <a:lnTo>
                      <a:pt x="21" y="42"/>
                    </a:lnTo>
                    <a:lnTo>
                      <a:pt x="20" y="40"/>
                    </a:lnTo>
                    <a:lnTo>
                      <a:pt x="18" y="34"/>
                    </a:lnTo>
                    <a:lnTo>
                      <a:pt x="18" y="32"/>
                    </a:lnTo>
                    <a:lnTo>
                      <a:pt x="12" y="28"/>
                    </a:lnTo>
                    <a:lnTo>
                      <a:pt x="12" y="26"/>
                    </a:lnTo>
                    <a:lnTo>
                      <a:pt x="10" y="24"/>
                    </a:lnTo>
                    <a:lnTo>
                      <a:pt x="12" y="22"/>
                    </a:lnTo>
                    <a:lnTo>
                      <a:pt x="10" y="20"/>
                    </a:lnTo>
                    <a:lnTo>
                      <a:pt x="8" y="10"/>
                    </a:lnTo>
                    <a:lnTo>
                      <a:pt x="4" y="6"/>
                    </a:lnTo>
                    <a:lnTo>
                      <a:pt x="4" y="4"/>
                    </a:lnTo>
                    <a:lnTo>
                      <a:pt x="4" y="2"/>
                    </a:lnTo>
                    <a:lnTo>
                      <a:pt x="0" y="0"/>
                    </a:lnTo>
                    <a:lnTo>
                      <a:pt x="0" y="8"/>
                    </a:lnTo>
                    <a:lnTo>
                      <a:pt x="0" y="10"/>
                    </a:lnTo>
                    <a:lnTo>
                      <a:pt x="2" y="10"/>
                    </a:lnTo>
                    <a:close/>
                  </a:path>
                </a:pathLst>
              </a:custGeom>
              <a:solidFill>
                <a:srgbClr val="0071B4">
                  <a:alpha val="34901"/>
                </a:srgbClr>
              </a:solidFill>
              <a:ln w="9525">
                <a:noFill/>
                <a:round/>
                <a:headEnd/>
                <a:tailEnd/>
              </a:ln>
            </p:spPr>
            <p:txBody>
              <a:bodyPr/>
              <a:lstStyle/>
              <a:p>
                <a:endParaRPr lang="en-US"/>
              </a:p>
            </p:txBody>
          </p:sp>
          <p:sp>
            <p:nvSpPr>
              <p:cNvPr id="13922" name="Freeform 376"/>
              <p:cNvSpPr>
                <a:spLocks/>
              </p:cNvSpPr>
              <p:nvPr/>
            </p:nvSpPr>
            <p:spPr bwMode="auto">
              <a:xfrm>
                <a:off x="3125" y="1731"/>
                <a:ext cx="4" cy="8"/>
              </a:xfrm>
              <a:custGeom>
                <a:avLst/>
                <a:gdLst>
                  <a:gd name="T0" fmla="*/ 4 w 4"/>
                  <a:gd name="T1" fmla="*/ 8 h 8"/>
                  <a:gd name="T2" fmla="*/ 4 w 4"/>
                  <a:gd name="T3" fmla="*/ 8 h 8"/>
                  <a:gd name="T4" fmla="*/ 4 w 4"/>
                  <a:gd name="T5" fmla="*/ 2 h 8"/>
                  <a:gd name="T6" fmla="*/ 4 w 4"/>
                  <a:gd name="T7" fmla="*/ 0 h 8"/>
                  <a:gd name="T8" fmla="*/ 2 w 4"/>
                  <a:gd name="T9" fmla="*/ 0 h 8"/>
                  <a:gd name="T10" fmla="*/ 0 w 4"/>
                  <a:gd name="T11" fmla="*/ 0 h 8"/>
                  <a:gd name="T12" fmla="*/ 0 w 4"/>
                  <a:gd name="T13" fmla="*/ 2 h 8"/>
                  <a:gd name="T14" fmla="*/ 0 w 4"/>
                  <a:gd name="T15" fmla="*/ 6 h 8"/>
                  <a:gd name="T16" fmla="*/ 2 w 4"/>
                  <a:gd name="T17" fmla="*/ 6 h 8"/>
                  <a:gd name="T18" fmla="*/ 2 w 4"/>
                  <a:gd name="T19" fmla="*/ 4 h 8"/>
                  <a:gd name="T20" fmla="*/ 2 w 4"/>
                  <a:gd name="T21" fmla="*/ 8 h 8"/>
                  <a:gd name="T22" fmla="*/ 4 w 4"/>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8"/>
                  <a:gd name="T38" fmla="*/ 4 w 4"/>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8">
                    <a:moveTo>
                      <a:pt x="4" y="8"/>
                    </a:moveTo>
                    <a:lnTo>
                      <a:pt x="4" y="8"/>
                    </a:lnTo>
                    <a:lnTo>
                      <a:pt x="4" y="2"/>
                    </a:lnTo>
                    <a:lnTo>
                      <a:pt x="4" y="0"/>
                    </a:lnTo>
                    <a:lnTo>
                      <a:pt x="2" y="0"/>
                    </a:lnTo>
                    <a:lnTo>
                      <a:pt x="0" y="0"/>
                    </a:lnTo>
                    <a:lnTo>
                      <a:pt x="0" y="2"/>
                    </a:lnTo>
                    <a:lnTo>
                      <a:pt x="0" y="6"/>
                    </a:lnTo>
                    <a:lnTo>
                      <a:pt x="2" y="6"/>
                    </a:lnTo>
                    <a:lnTo>
                      <a:pt x="2" y="4"/>
                    </a:lnTo>
                    <a:lnTo>
                      <a:pt x="2" y="8"/>
                    </a:lnTo>
                    <a:lnTo>
                      <a:pt x="4" y="8"/>
                    </a:lnTo>
                    <a:close/>
                  </a:path>
                </a:pathLst>
              </a:custGeom>
              <a:solidFill>
                <a:srgbClr val="0071B4">
                  <a:alpha val="34901"/>
                </a:srgbClr>
              </a:solidFill>
              <a:ln w="9525">
                <a:noFill/>
                <a:round/>
                <a:headEnd/>
                <a:tailEnd/>
              </a:ln>
            </p:spPr>
            <p:txBody>
              <a:bodyPr/>
              <a:lstStyle/>
              <a:p>
                <a:endParaRPr lang="en-US"/>
              </a:p>
            </p:txBody>
          </p:sp>
          <p:sp>
            <p:nvSpPr>
              <p:cNvPr id="13923" name="Freeform 377"/>
              <p:cNvSpPr>
                <a:spLocks/>
              </p:cNvSpPr>
              <p:nvPr/>
            </p:nvSpPr>
            <p:spPr bwMode="auto">
              <a:xfrm>
                <a:off x="3153" y="1725"/>
                <a:ext cx="6" cy="6"/>
              </a:xfrm>
              <a:custGeom>
                <a:avLst/>
                <a:gdLst>
                  <a:gd name="T0" fmla="*/ 0 w 6"/>
                  <a:gd name="T1" fmla="*/ 0 h 6"/>
                  <a:gd name="T2" fmla="*/ 0 w 6"/>
                  <a:gd name="T3" fmla="*/ 2 h 6"/>
                  <a:gd name="T4" fmla="*/ 0 w 6"/>
                  <a:gd name="T5" fmla="*/ 4 h 6"/>
                  <a:gd name="T6" fmla="*/ 4 w 6"/>
                  <a:gd name="T7" fmla="*/ 6 h 6"/>
                  <a:gd name="T8" fmla="*/ 6 w 6"/>
                  <a:gd name="T9" fmla="*/ 6 h 6"/>
                  <a:gd name="T10" fmla="*/ 6 w 6"/>
                  <a:gd name="T11" fmla="*/ 4 h 6"/>
                  <a:gd name="T12" fmla="*/ 4 w 6"/>
                  <a:gd name="T13" fmla="*/ 2 h 6"/>
                  <a:gd name="T14" fmla="*/ 0 w 6"/>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0" y="0"/>
                    </a:moveTo>
                    <a:lnTo>
                      <a:pt x="0" y="2"/>
                    </a:lnTo>
                    <a:lnTo>
                      <a:pt x="0" y="4"/>
                    </a:lnTo>
                    <a:lnTo>
                      <a:pt x="4" y="6"/>
                    </a:lnTo>
                    <a:lnTo>
                      <a:pt x="6" y="6"/>
                    </a:lnTo>
                    <a:lnTo>
                      <a:pt x="6" y="4"/>
                    </a:lnTo>
                    <a:lnTo>
                      <a:pt x="4" y="2"/>
                    </a:lnTo>
                    <a:lnTo>
                      <a:pt x="0" y="0"/>
                    </a:lnTo>
                    <a:close/>
                  </a:path>
                </a:pathLst>
              </a:custGeom>
              <a:solidFill>
                <a:srgbClr val="0071B4">
                  <a:alpha val="34901"/>
                </a:srgbClr>
              </a:solidFill>
              <a:ln w="9525">
                <a:noFill/>
                <a:round/>
                <a:headEnd/>
                <a:tailEnd/>
              </a:ln>
            </p:spPr>
            <p:txBody>
              <a:bodyPr/>
              <a:lstStyle/>
              <a:p>
                <a:endParaRPr lang="en-US"/>
              </a:p>
            </p:txBody>
          </p:sp>
          <p:sp>
            <p:nvSpPr>
              <p:cNvPr id="13924" name="Freeform 378"/>
              <p:cNvSpPr>
                <a:spLocks/>
              </p:cNvSpPr>
              <p:nvPr/>
            </p:nvSpPr>
            <p:spPr bwMode="auto">
              <a:xfrm>
                <a:off x="3055" y="1767"/>
                <a:ext cx="10" cy="14"/>
              </a:xfrm>
              <a:custGeom>
                <a:avLst/>
                <a:gdLst>
                  <a:gd name="T0" fmla="*/ 2 w 10"/>
                  <a:gd name="T1" fmla="*/ 14 h 14"/>
                  <a:gd name="T2" fmla="*/ 6 w 10"/>
                  <a:gd name="T3" fmla="*/ 12 h 14"/>
                  <a:gd name="T4" fmla="*/ 10 w 10"/>
                  <a:gd name="T5" fmla="*/ 2 h 14"/>
                  <a:gd name="T6" fmla="*/ 8 w 10"/>
                  <a:gd name="T7" fmla="*/ 0 h 14"/>
                  <a:gd name="T8" fmla="*/ 6 w 10"/>
                  <a:gd name="T9" fmla="*/ 2 h 14"/>
                  <a:gd name="T10" fmla="*/ 4 w 10"/>
                  <a:gd name="T11" fmla="*/ 6 h 14"/>
                  <a:gd name="T12" fmla="*/ 4 w 10"/>
                  <a:gd name="T13" fmla="*/ 6 h 14"/>
                  <a:gd name="T14" fmla="*/ 4 w 10"/>
                  <a:gd name="T15" fmla="*/ 6 h 14"/>
                  <a:gd name="T16" fmla="*/ 0 w 10"/>
                  <a:gd name="T17" fmla="*/ 8 h 14"/>
                  <a:gd name="T18" fmla="*/ 0 w 10"/>
                  <a:gd name="T19" fmla="*/ 12 h 14"/>
                  <a:gd name="T20" fmla="*/ 0 w 10"/>
                  <a:gd name="T21" fmla="*/ 14 h 14"/>
                  <a:gd name="T22" fmla="*/ 2 w 10"/>
                  <a:gd name="T23" fmla="*/ 14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4"/>
                  <a:gd name="T38" fmla="*/ 10 w 1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4">
                    <a:moveTo>
                      <a:pt x="2" y="14"/>
                    </a:moveTo>
                    <a:lnTo>
                      <a:pt x="6" y="12"/>
                    </a:lnTo>
                    <a:lnTo>
                      <a:pt x="10" y="2"/>
                    </a:lnTo>
                    <a:lnTo>
                      <a:pt x="8" y="0"/>
                    </a:lnTo>
                    <a:lnTo>
                      <a:pt x="6" y="2"/>
                    </a:lnTo>
                    <a:lnTo>
                      <a:pt x="4" y="6"/>
                    </a:lnTo>
                    <a:lnTo>
                      <a:pt x="0" y="8"/>
                    </a:lnTo>
                    <a:lnTo>
                      <a:pt x="0" y="12"/>
                    </a:lnTo>
                    <a:lnTo>
                      <a:pt x="0" y="14"/>
                    </a:lnTo>
                    <a:lnTo>
                      <a:pt x="2" y="14"/>
                    </a:lnTo>
                    <a:close/>
                  </a:path>
                </a:pathLst>
              </a:custGeom>
              <a:solidFill>
                <a:srgbClr val="0071B4">
                  <a:alpha val="34901"/>
                </a:srgbClr>
              </a:solidFill>
              <a:ln w="9525">
                <a:noFill/>
                <a:round/>
                <a:headEnd/>
                <a:tailEnd/>
              </a:ln>
            </p:spPr>
            <p:txBody>
              <a:bodyPr/>
              <a:lstStyle/>
              <a:p>
                <a:endParaRPr lang="en-US"/>
              </a:p>
            </p:txBody>
          </p:sp>
          <p:sp>
            <p:nvSpPr>
              <p:cNvPr id="13925" name="Freeform 379"/>
              <p:cNvSpPr>
                <a:spLocks/>
              </p:cNvSpPr>
              <p:nvPr/>
            </p:nvSpPr>
            <p:spPr bwMode="auto">
              <a:xfrm>
                <a:off x="3147" y="1711"/>
                <a:ext cx="14" cy="10"/>
              </a:xfrm>
              <a:custGeom>
                <a:avLst/>
                <a:gdLst>
                  <a:gd name="T0" fmla="*/ 14 w 14"/>
                  <a:gd name="T1" fmla="*/ 4 h 10"/>
                  <a:gd name="T2" fmla="*/ 14 w 14"/>
                  <a:gd name="T3" fmla="*/ 4 h 10"/>
                  <a:gd name="T4" fmla="*/ 14 w 14"/>
                  <a:gd name="T5" fmla="*/ 2 h 10"/>
                  <a:gd name="T6" fmla="*/ 14 w 14"/>
                  <a:gd name="T7" fmla="*/ 2 h 10"/>
                  <a:gd name="T8" fmla="*/ 12 w 14"/>
                  <a:gd name="T9" fmla="*/ 0 h 10"/>
                  <a:gd name="T10" fmla="*/ 12 w 14"/>
                  <a:gd name="T11" fmla="*/ 0 h 10"/>
                  <a:gd name="T12" fmla="*/ 10 w 14"/>
                  <a:gd name="T13" fmla="*/ 0 h 10"/>
                  <a:gd name="T14" fmla="*/ 10 w 14"/>
                  <a:gd name="T15" fmla="*/ 2 h 10"/>
                  <a:gd name="T16" fmla="*/ 8 w 14"/>
                  <a:gd name="T17" fmla="*/ 2 h 10"/>
                  <a:gd name="T18" fmla="*/ 8 w 14"/>
                  <a:gd name="T19" fmla="*/ 0 h 10"/>
                  <a:gd name="T20" fmla="*/ 6 w 14"/>
                  <a:gd name="T21" fmla="*/ 0 h 10"/>
                  <a:gd name="T22" fmla="*/ 6 w 14"/>
                  <a:gd name="T23" fmla="*/ 0 h 10"/>
                  <a:gd name="T24" fmla="*/ 6 w 14"/>
                  <a:gd name="T25" fmla="*/ 0 h 10"/>
                  <a:gd name="T26" fmla="*/ 6 w 14"/>
                  <a:gd name="T27" fmla="*/ 2 h 10"/>
                  <a:gd name="T28" fmla="*/ 4 w 14"/>
                  <a:gd name="T29" fmla="*/ 2 h 10"/>
                  <a:gd name="T30" fmla="*/ 4 w 14"/>
                  <a:gd name="T31" fmla="*/ 2 h 10"/>
                  <a:gd name="T32" fmla="*/ 2 w 14"/>
                  <a:gd name="T33" fmla="*/ 2 h 10"/>
                  <a:gd name="T34" fmla="*/ 0 w 14"/>
                  <a:gd name="T35" fmla="*/ 4 h 10"/>
                  <a:gd name="T36" fmla="*/ 2 w 14"/>
                  <a:gd name="T37" fmla="*/ 6 h 10"/>
                  <a:gd name="T38" fmla="*/ 2 w 14"/>
                  <a:gd name="T39" fmla="*/ 10 h 10"/>
                  <a:gd name="T40" fmla="*/ 4 w 14"/>
                  <a:gd name="T41" fmla="*/ 8 h 10"/>
                  <a:gd name="T42" fmla="*/ 4 w 14"/>
                  <a:gd name="T43" fmla="*/ 8 h 10"/>
                  <a:gd name="T44" fmla="*/ 6 w 14"/>
                  <a:gd name="T45" fmla="*/ 8 h 10"/>
                  <a:gd name="T46" fmla="*/ 8 w 14"/>
                  <a:gd name="T47" fmla="*/ 8 h 10"/>
                  <a:gd name="T48" fmla="*/ 8 w 14"/>
                  <a:gd name="T49" fmla="*/ 8 h 10"/>
                  <a:gd name="T50" fmla="*/ 10 w 14"/>
                  <a:gd name="T51" fmla="*/ 6 h 10"/>
                  <a:gd name="T52" fmla="*/ 12 w 14"/>
                  <a:gd name="T53" fmla="*/ 8 h 10"/>
                  <a:gd name="T54" fmla="*/ 12 w 14"/>
                  <a:gd name="T55" fmla="*/ 6 h 10"/>
                  <a:gd name="T56" fmla="*/ 14 w 14"/>
                  <a:gd name="T57" fmla="*/ 4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10"/>
                  <a:gd name="T89" fmla="*/ 14 w 14"/>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10">
                    <a:moveTo>
                      <a:pt x="14" y="4"/>
                    </a:moveTo>
                    <a:lnTo>
                      <a:pt x="14" y="4"/>
                    </a:lnTo>
                    <a:lnTo>
                      <a:pt x="14" y="2"/>
                    </a:lnTo>
                    <a:lnTo>
                      <a:pt x="12" y="0"/>
                    </a:lnTo>
                    <a:lnTo>
                      <a:pt x="10" y="0"/>
                    </a:lnTo>
                    <a:lnTo>
                      <a:pt x="10" y="2"/>
                    </a:lnTo>
                    <a:lnTo>
                      <a:pt x="8" y="2"/>
                    </a:lnTo>
                    <a:lnTo>
                      <a:pt x="8" y="0"/>
                    </a:lnTo>
                    <a:lnTo>
                      <a:pt x="6" y="0"/>
                    </a:lnTo>
                    <a:lnTo>
                      <a:pt x="6" y="2"/>
                    </a:lnTo>
                    <a:lnTo>
                      <a:pt x="4" y="2"/>
                    </a:lnTo>
                    <a:lnTo>
                      <a:pt x="2" y="2"/>
                    </a:lnTo>
                    <a:lnTo>
                      <a:pt x="0" y="4"/>
                    </a:lnTo>
                    <a:lnTo>
                      <a:pt x="2" y="6"/>
                    </a:lnTo>
                    <a:lnTo>
                      <a:pt x="2" y="10"/>
                    </a:lnTo>
                    <a:lnTo>
                      <a:pt x="4" y="8"/>
                    </a:lnTo>
                    <a:lnTo>
                      <a:pt x="6" y="8"/>
                    </a:lnTo>
                    <a:lnTo>
                      <a:pt x="8" y="8"/>
                    </a:lnTo>
                    <a:lnTo>
                      <a:pt x="10" y="6"/>
                    </a:lnTo>
                    <a:lnTo>
                      <a:pt x="12" y="8"/>
                    </a:lnTo>
                    <a:lnTo>
                      <a:pt x="12" y="6"/>
                    </a:lnTo>
                    <a:lnTo>
                      <a:pt x="14" y="4"/>
                    </a:lnTo>
                    <a:close/>
                  </a:path>
                </a:pathLst>
              </a:custGeom>
              <a:solidFill>
                <a:srgbClr val="0071B4">
                  <a:alpha val="34901"/>
                </a:srgbClr>
              </a:solidFill>
              <a:ln w="9525">
                <a:noFill/>
                <a:round/>
                <a:headEnd/>
                <a:tailEnd/>
              </a:ln>
            </p:spPr>
            <p:txBody>
              <a:bodyPr/>
              <a:lstStyle/>
              <a:p>
                <a:endParaRPr lang="en-US"/>
              </a:p>
            </p:txBody>
          </p:sp>
          <p:sp>
            <p:nvSpPr>
              <p:cNvPr id="13926" name="Freeform 380"/>
              <p:cNvSpPr>
                <a:spLocks/>
              </p:cNvSpPr>
              <p:nvPr/>
            </p:nvSpPr>
            <p:spPr bwMode="auto">
              <a:xfrm>
                <a:off x="3039" y="1781"/>
                <a:ext cx="14" cy="16"/>
              </a:xfrm>
              <a:custGeom>
                <a:avLst/>
                <a:gdLst>
                  <a:gd name="T0" fmla="*/ 0 w 14"/>
                  <a:gd name="T1" fmla="*/ 14 h 16"/>
                  <a:gd name="T2" fmla="*/ 2 w 14"/>
                  <a:gd name="T3" fmla="*/ 14 h 16"/>
                  <a:gd name="T4" fmla="*/ 6 w 14"/>
                  <a:gd name="T5" fmla="*/ 12 h 16"/>
                  <a:gd name="T6" fmla="*/ 8 w 14"/>
                  <a:gd name="T7" fmla="*/ 12 h 16"/>
                  <a:gd name="T8" fmla="*/ 10 w 14"/>
                  <a:gd name="T9" fmla="*/ 10 h 16"/>
                  <a:gd name="T10" fmla="*/ 8 w 14"/>
                  <a:gd name="T11" fmla="*/ 12 h 16"/>
                  <a:gd name="T12" fmla="*/ 6 w 14"/>
                  <a:gd name="T13" fmla="*/ 14 h 16"/>
                  <a:gd name="T14" fmla="*/ 8 w 14"/>
                  <a:gd name="T15" fmla="*/ 16 h 16"/>
                  <a:gd name="T16" fmla="*/ 10 w 14"/>
                  <a:gd name="T17" fmla="*/ 14 h 16"/>
                  <a:gd name="T18" fmla="*/ 12 w 14"/>
                  <a:gd name="T19" fmla="*/ 14 h 16"/>
                  <a:gd name="T20" fmla="*/ 14 w 14"/>
                  <a:gd name="T21" fmla="*/ 14 h 16"/>
                  <a:gd name="T22" fmla="*/ 12 w 14"/>
                  <a:gd name="T23" fmla="*/ 6 h 16"/>
                  <a:gd name="T24" fmla="*/ 10 w 14"/>
                  <a:gd name="T25" fmla="*/ 0 h 16"/>
                  <a:gd name="T26" fmla="*/ 10 w 14"/>
                  <a:gd name="T27" fmla="*/ 6 h 16"/>
                  <a:gd name="T28" fmla="*/ 8 w 14"/>
                  <a:gd name="T29" fmla="*/ 6 h 16"/>
                  <a:gd name="T30" fmla="*/ 6 w 14"/>
                  <a:gd name="T31" fmla="*/ 4 h 16"/>
                  <a:gd name="T32" fmla="*/ 6 w 14"/>
                  <a:gd name="T33" fmla="*/ 6 h 16"/>
                  <a:gd name="T34" fmla="*/ 6 w 14"/>
                  <a:gd name="T35" fmla="*/ 8 h 16"/>
                  <a:gd name="T36" fmla="*/ 4 w 14"/>
                  <a:gd name="T37" fmla="*/ 8 h 16"/>
                  <a:gd name="T38" fmla="*/ 2 w 14"/>
                  <a:gd name="T39" fmla="*/ 10 h 16"/>
                  <a:gd name="T40" fmla="*/ 2 w 14"/>
                  <a:gd name="T41" fmla="*/ 8 h 16"/>
                  <a:gd name="T42" fmla="*/ 2 w 14"/>
                  <a:gd name="T43" fmla="*/ 10 h 16"/>
                  <a:gd name="T44" fmla="*/ 2 w 14"/>
                  <a:gd name="T45" fmla="*/ 10 h 16"/>
                  <a:gd name="T46" fmla="*/ 2 w 14"/>
                  <a:gd name="T47" fmla="*/ 12 h 16"/>
                  <a:gd name="T48" fmla="*/ 0 w 14"/>
                  <a:gd name="T49" fmla="*/ 14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16"/>
                  <a:gd name="T77" fmla="*/ 14 w 14"/>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16">
                    <a:moveTo>
                      <a:pt x="0" y="14"/>
                    </a:moveTo>
                    <a:lnTo>
                      <a:pt x="2" y="14"/>
                    </a:lnTo>
                    <a:lnTo>
                      <a:pt x="6" y="12"/>
                    </a:lnTo>
                    <a:lnTo>
                      <a:pt x="8" y="12"/>
                    </a:lnTo>
                    <a:lnTo>
                      <a:pt x="10" y="10"/>
                    </a:lnTo>
                    <a:lnTo>
                      <a:pt x="8" y="12"/>
                    </a:lnTo>
                    <a:lnTo>
                      <a:pt x="6" y="14"/>
                    </a:lnTo>
                    <a:lnTo>
                      <a:pt x="8" y="16"/>
                    </a:lnTo>
                    <a:lnTo>
                      <a:pt x="10" y="14"/>
                    </a:lnTo>
                    <a:lnTo>
                      <a:pt x="12" y="14"/>
                    </a:lnTo>
                    <a:lnTo>
                      <a:pt x="14" y="14"/>
                    </a:lnTo>
                    <a:lnTo>
                      <a:pt x="12" y="6"/>
                    </a:lnTo>
                    <a:lnTo>
                      <a:pt x="10" y="0"/>
                    </a:lnTo>
                    <a:lnTo>
                      <a:pt x="10" y="6"/>
                    </a:lnTo>
                    <a:lnTo>
                      <a:pt x="8" y="6"/>
                    </a:lnTo>
                    <a:lnTo>
                      <a:pt x="6" y="4"/>
                    </a:lnTo>
                    <a:lnTo>
                      <a:pt x="6" y="6"/>
                    </a:lnTo>
                    <a:lnTo>
                      <a:pt x="6" y="8"/>
                    </a:lnTo>
                    <a:lnTo>
                      <a:pt x="4" y="8"/>
                    </a:lnTo>
                    <a:lnTo>
                      <a:pt x="2" y="10"/>
                    </a:lnTo>
                    <a:lnTo>
                      <a:pt x="2" y="8"/>
                    </a:lnTo>
                    <a:lnTo>
                      <a:pt x="2" y="10"/>
                    </a:lnTo>
                    <a:lnTo>
                      <a:pt x="2" y="12"/>
                    </a:lnTo>
                    <a:lnTo>
                      <a:pt x="0" y="14"/>
                    </a:lnTo>
                    <a:close/>
                  </a:path>
                </a:pathLst>
              </a:custGeom>
              <a:solidFill>
                <a:srgbClr val="0071B4">
                  <a:alpha val="34901"/>
                </a:srgbClr>
              </a:solidFill>
              <a:ln w="9525">
                <a:noFill/>
                <a:round/>
                <a:headEnd/>
                <a:tailEnd/>
              </a:ln>
            </p:spPr>
            <p:txBody>
              <a:bodyPr/>
              <a:lstStyle/>
              <a:p>
                <a:endParaRPr lang="en-US"/>
              </a:p>
            </p:txBody>
          </p:sp>
          <p:sp>
            <p:nvSpPr>
              <p:cNvPr id="13927" name="Freeform 381"/>
              <p:cNvSpPr>
                <a:spLocks/>
              </p:cNvSpPr>
              <p:nvPr/>
            </p:nvSpPr>
            <p:spPr bwMode="auto">
              <a:xfrm>
                <a:off x="3171" y="1709"/>
                <a:ext cx="4" cy="10"/>
              </a:xfrm>
              <a:custGeom>
                <a:avLst/>
                <a:gdLst>
                  <a:gd name="T0" fmla="*/ 0 w 4"/>
                  <a:gd name="T1" fmla="*/ 2 h 10"/>
                  <a:gd name="T2" fmla="*/ 0 w 4"/>
                  <a:gd name="T3" fmla="*/ 0 h 10"/>
                  <a:gd name="T4" fmla="*/ 0 w 4"/>
                  <a:gd name="T5" fmla="*/ 2 h 10"/>
                  <a:gd name="T6" fmla="*/ 2 w 4"/>
                  <a:gd name="T7" fmla="*/ 10 h 10"/>
                  <a:gd name="T8" fmla="*/ 2 w 4"/>
                  <a:gd name="T9" fmla="*/ 10 h 10"/>
                  <a:gd name="T10" fmla="*/ 4 w 4"/>
                  <a:gd name="T11" fmla="*/ 10 h 10"/>
                  <a:gd name="T12" fmla="*/ 4 w 4"/>
                  <a:gd name="T13" fmla="*/ 8 h 10"/>
                  <a:gd name="T14" fmla="*/ 4 w 4"/>
                  <a:gd name="T15" fmla="*/ 4 h 10"/>
                  <a:gd name="T16" fmla="*/ 2 w 4"/>
                  <a:gd name="T17" fmla="*/ 2 h 10"/>
                  <a:gd name="T18" fmla="*/ 0 w 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2"/>
                    </a:moveTo>
                    <a:lnTo>
                      <a:pt x="0" y="0"/>
                    </a:lnTo>
                    <a:lnTo>
                      <a:pt x="0" y="2"/>
                    </a:lnTo>
                    <a:lnTo>
                      <a:pt x="2" y="10"/>
                    </a:lnTo>
                    <a:lnTo>
                      <a:pt x="4" y="10"/>
                    </a:lnTo>
                    <a:lnTo>
                      <a:pt x="4" y="8"/>
                    </a:lnTo>
                    <a:lnTo>
                      <a:pt x="4" y="4"/>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3928" name="Freeform 382"/>
              <p:cNvSpPr>
                <a:spLocks/>
              </p:cNvSpPr>
              <p:nvPr/>
            </p:nvSpPr>
            <p:spPr bwMode="auto">
              <a:xfrm>
                <a:off x="3159" y="1717"/>
                <a:ext cx="10" cy="12"/>
              </a:xfrm>
              <a:custGeom>
                <a:avLst/>
                <a:gdLst>
                  <a:gd name="T0" fmla="*/ 2 w 10"/>
                  <a:gd name="T1" fmla="*/ 10 h 12"/>
                  <a:gd name="T2" fmla="*/ 2 w 10"/>
                  <a:gd name="T3" fmla="*/ 10 h 12"/>
                  <a:gd name="T4" fmla="*/ 4 w 10"/>
                  <a:gd name="T5" fmla="*/ 12 h 12"/>
                  <a:gd name="T6" fmla="*/ 6 w 10"/>
                  <a:gd name="T7" fmla="*/ 10 h 12"/>
                  <a:gd name="T8" fmla="*/ 6 w 10"/>
                  <a:gd name="T9" fmla="*/ 8 h 12"/>
                  <a:gd name="T10" fmla="*/ 6 w 10"/>
                  <a:gd name="T11" fmla="*/ 10 h 12"/>
                  <a:gd name="T12" fmla="*/ 10 w 10"/>
                  <a:gd name="T13" fmla="*/ 4 h 12"/>
                  <a:gd name="T14" fmla="*/ 10 w 10"/>
                  <a:gd name="T15" fmla="*/ 2 h 12"/>
                  <a:gd name="T16" fmla="*/ 8 w 10"/>
                  <a:gd name="T17" fmla="*/ 0 h 12"/>
                  <a:gd name="T18" fmla="*/ 6 w 10"/>
                  <a:gd name="T19" fmla="*/ 2 h 12"/>
                  <a:gd name="T20" fmla="*/ 4 w 10"/>
                  <a:gd name="T21" fmla="*/ 0 h 12"/>
                  <a:gd name="T22" fmla="*/ 2 w 10"/>
                  <a:gd name="T23" fmla="*/ 4 h 12"/>
                  <a:gd name="T24" fmla="*/ 2 w 10"/>
                  <a:gd name="T25" fmla="*/ 2 h 12"/>
                  <a:gd name="T26" fmla="*/ 0 w 10"/>
                  <a:gd name="T27" fmla="*/ 4 h 12"/>
                  <a:gd name="T28" fmla="*/ 2 w 10"/>
                  <a:gd name="T29" fmla="*/ 6 h 12"/>
                  <a:gd name="T30" fmla="*/ 0 w 10"/>
                  <a:gd name="T31" fmla="*/ 8 h 12"/>
                  <a:gd name="T32" fmla="*/ 2 w 10"/>
                  <a:gd name="T33" fmla="*/ 1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2"/>
                  <a:gd name="T53" fmla="*/ 10 w 10"/>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2">
                    <a:moveTo>
                      <a:pt x="2" y="10"/>
                    </a:moveTo>
                    <a:lnTo>
                      <a:pt x="2" y="10"/>
                    </a:lnTo>
                    <a:lnTo>
                      <a:pt x="4" y="12"/>
                    </a:lnTo>
                    <a:lnTo>
                      <a:pt x="6" y="10"/>
                    </a:lnTo>
                    <a:lnTo>
                      <a:pt x="6" y="8"/>
                    </a:lnTo>
                    <a:lnTo>
                      <a:pt x="6" y="10"/>
                    </a:lnTo>
                    <a:lnTo>
                      <a:pt x="10" y="4"/>
                    </a:lnTo>
                    <a:lnTo>
                      <a:pt x="10" y="2"/>
                    </a:lnTo>
                    <a:lnTo>
                      <a:pt x="8" y="0"/>
                    </a:lnTo>
                    <a:lnTo>
                      <a:pt x="6" y="2"/>
                    </a:lnTo>
                    <a:lnTo>
                      <a:pt x="4" y="0"/>
                    </a:lnTo>
                    <a:lnTo>
                      <a:pt x="2" y="4"/>
                    </a:lnTo>
                    <a:lnTo>
                      <a:pt x="2" y="2"/>
                    </a:lnTo>
                    <a:lnTo>
                      <a:pt x="0" y="4"/>
                    </a:lnTo>
                    <a:lnTo>
                      <a:pt x="2" y="6"/>
                    </a:lnTo>
                    <a:lnTo>
                      <a:pt x="0" y="8"/>
                    </a:lnTo>
                    <a:lnTo>
                      <a:pt x="2" y="10"/>
                    </a:lnTo>
                    <a:close/>
                  </a:path>
                </a:pathLst>
              </a:custGeom>
              <a:solidFill>
                <a:srgbClr val="0071B4">
                  <a:alpha val="34901"/>
                </a:srgbClr>
              </a:solidFill>
              <a:ln w="9525">
                <a:noFill/>
                <a:round/>
                <a:headEnd/>
                <a:tailEnd/>
              </a:ln>
            </p:spPr>
            <p:txBody>
              <a:bodyPr/>
              <a:lstStyle/>
              <a:p>
                <a:endParaRPr lang="en-US"/>
              </a:p>
            </p:txBody>
          </p:sp>
          <p:sp>
            <p:nvSpPr>
              <p:cNvPr id="13929" name="Freeform 383"/>
              <p:cNvSpPr>
                <a:spLocks/>
              </p:cNvSpPr>
              <p:nvPr/>
            </p:nvSpPr>
            <p:spPr bwMode="auto">
              <a:xfrm>
                <a:off x="2988" y="1166"/>
                <a:ext cx="151" cy="253"/>
              </a:xfrm>
              <a:custGeom>
                <a:avLst/>
                <a:gdLst>
                  <a:gd name="T0" fmla="*/ 4 w 151"/>
                  <a:gd name="T1" fmla="*/ 73 h 253"/>
                  <a:gd name="T2" fmla="*/ 12 w 151"/>
                  <a:gd name="T3" fmla="*/ 81 h 253"/>
                  <a:gd name="T4" fmla="*/ 19 w 151"/>
                  <a:gd name="T5" fmla="*/ 69 h 253"/>
                  <a:gd name="T6" fmla="*/ 14 w 151"/>
                  <a:gd name="T7" fmla="*/ 87 h 253"/>
                  <a:gd name="T8" fmla="*/ 14 w 151"/>
                  <a:gd name="T9" fmla="*/ 95 h 253"/>
                  <a:gd name="T10" fmla="*/ 14 w 151"/>
                  <a:gd name="T11" fmla="*/ 109 h 253"/>
                  <a:gd name="T12" fmla="*/ 35 w 151"/>
                  <a:gd name="T13" fmla="*/ 121 h 253"/>
                  <a:gd name="T14" fmla="*/ 31 w 151"/>
                  <a:gd name="T15" fmla="*/ 137 h 253"/>
                  <a:gd name="T16" fmla="*/ 39 w 151"/>
                  <a:gd name="T17" fmla="*/ 145 h 253"/>
                  <a:gd name="T18" fmla="*/ 49 w 151"/>
                  <a:gd name="T19" fmla="*/ 139 h 253"/>
                  <a:gd name="T20" fmla="*/ 51 w 151"/>
                  <a:gd name="T21" fmla="*/ 129 h 253"/>
                  <a:gd name="T22" fmla="*/ 63 w 151"/>
                  <a:gd name="T23" fmla="*/ 115 h 253"/>
                  <a:gd name="T24" fmla="*/ 67 w 151"/>
                  <a:gd name="T25" fmla="*/ 127 h 253"/>
                  <a:gd name="T26" fmla="*/ 81 w 151"/>
                  <a:gd name="T27" fmla="*/ 111 h 253"/>
                  <a:gd name="T28" fmla="*/ 81 w 151"/>
                  <a:gd name="T29" fmla="*/ 125 h 253"/>
                  <a:gd name="T30" fmla="*/ 87 w 151"/>
                  <a:gd name="T31" fmla="*/ 133 h 253"/>
                  <a:gd name="T32" fmla="*/ 85 w 151"/>
                  <a:gd name="T33" fmla="*/ 137 h 253"/>
                  <a:gd name="T34" fmla="*/ 67 w 151"/>
                  <a:gd name="T35" fmla="*/ 145 h 253"/>
                  <a:gd name="T36" fmla="*/ 59 w 151"/>
                  <a:gd name="T37" fmla="*/ 155 h 253"/>
                  <a:gd name="T38" fmla="*/ 45 w 151"/>
                  <a:gd name="T39" fmla="*/ 157 h 253"/>
                  <a:gd name="T40" fmla="*/ 47 w 151"/>
                  <a:gd name="T41" fmla="*/ 179 h 253"/>
                  <a:gd name="T42" fmla="*/ 57 w 151"/>
                  <a:gd name="T43" fmla="*/ 177 h 253"/>
                  <a:gd name="T44" fmla="*/ 71 w 151"/>
                  <a:gd name="T45" fmla="*/ 173 h 253"/>
                  <a:gd name="T46" fmla="*/ 85 w 151"/>
                  <a:gd name="T47" fmla="*/ 169 h 253"/>
                  <a:gd name="T48" fmla="*/ 79 w 151"/>
                  <a:gd name="T49" fmla="*/ 177 h 253"/>
                  <a:gd name="T50" fmla="*/ 59 w 151"/>
                  <a:gd name="T51" fmla="*/ 185 h 253"/>
                  <a:gd name="T52" fmla="*/ 63 w 151"/>
                  <a:gd name="T53" fmla="*/ 193 h 253"/>
                  <a:gd name="T54" fmla="*/ 47 w 151"/>
                  <a:gd name="T55" fmla="*/ 193 h 253"/>
                  <a:gd name="T56" fmla="*/ 61 w 151"/>
                  <a:gd name="T57" fmla="*/ 219 h 253"/>
                  <a:gd name="T58" fmla="*/ 73 w 151"/>
                  <a:gd name="T59" fmla="*/ 225 h 253"/>
                  <a:gd name="T60" fmla="*/ 73 w 151"/>
                  <a:gd name="T61" fmla="*/ 229 h 253"/>
                  <a:gd name="T62" fmla="*/ 81 w 151"/>
                  <a:gd name="T63" fmla="*/ 251 h 253"/>
                  <a:gd name="T64" fmla="*/ 89 w 151"/>
                  <a:gd name="T65" fmla="*/ 237 h 253"/>
                  <a:gd name="T66" fmla="*/ 93 w 151"/>
                  <a:gd name="T67" fmla="*/ 223 h 253"/>
                  <a:gd name="T68" fmla="*/ 97 w 151"/>
                  <a:gd name="T69" fmla="*/ 199 h 253"/>
                  <a:gd name="T70" fmla="*/ 109 w 151"/>
                  <a:gd name="T71" fmla="*/ 181 h 253"/>
                  <a:gd name="T72" fmla="*/ 115 w 151"/>
                  <a:gd name="T73" fmla="*/ 159 h 253"/>
                  <a:gd name="T74" fmla="*/ 121 w 151"/>
                  <a:gd name="T75" fmla="*/ 129 h 253"/>
                  <a:gd name="T76" fmla="*/ 137 w 151"/>
                  <a:gd name="T77" fmla="*/ 115 h 253"/>
                  <a:gd name="T78" fmla="*/ 149 w 151"/>
                  <a:gd name="T79" fmla="*/ 99 h 253"/>
                  <a:gd name="T80" fmla="*/ 121 w 151"/>
                  <a:gd name="T81" fmla="*/ 77 h 253"/>
                  <a:gd name="T82" fmla="*/ 109 w 151"/>
                  <a:gd name="T83" fmla="*/ 48 h 253"/>
                  <a:gd name="T84" fmla="*/ 99 w 151"/>
                  <a:gd name="T85" fmla="*/ 59 h 253"/>
                  <a:gd name="T86" fmla="*/ 95 w 151"/>
                  <a:gd name="T87" fmla="*/ 51 h 253"/>
                  <a:gd name="T88" fmla="*/ 85 w 151"/>
                  <a:gd name="T89" fmla="*/ 20 h 253"/>
                  <a:gd name="T90" fmla="*/ 79 w 151"/>
                  <a:gd name="T91" fmla="*/ 6 h 253"/>
                  <a:gd name="T92" fmla="*/ 75 w 151"/>
                  <a:gd name="T93" fmla="*/ 24 h 253"/>
                  <a:gd name="T94" fmla="*/ 81 w 151"/>
                  <a:gd name="T95" fmla="*/ 95 h 253"/>
                  <a:gd name="T96" fmla="*/ 65 w 151"/>
                  <a:gd name="T97" fmla="*/ 79 h 253"/>
                  <a:gd name="T98" fmla="*/ 53 w 151"/>
                  <a:gd name="T99" fmla="*/ 30 h 253"/>
                  <a:gd name="T100" fmla="*/ 47 w 151"/>
                  <a:gd name="T101" fmla="*/ 71 h 253"/>
                  <a:gd name="T102" fmla="*/ 37 w 151"/>
                  <a:gd name="T103" fmla="*/ 61 h 253"/>
                  <a:gd name="T104" fmla="*/ 27 w 151"/>
                  <a:gd name="T105" fmla="*/ 51 h 253"/>
                  <a:gd name="T106" fmla="*/ 37 w 151"/>
                  <a:gd name="T107" fmla="*/ 38 h 253"/>
                  <a:gd name="T108" fmla="*/ 35 w 151"/>
                  <a:gd name="T109" fmla="*/ 28 h 253"/>
                  <a:gd name="T110" fmla="*/ 21 w 151"/>
                  <a:gd name="T111" fmla="*/ 40 h 253"/>
                  <a:gd name="T112" fmla="*/ 10 w 151"/>
                  <a:gd name="T113" fmla="*/ 36 h 253"/>
                  <a:gd name="T114" fmla="*/ 4 w 151"/>
                  <a:gd name="T115" fmla="*/ 38 h 2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1"/>
                  <a:gd name="T175" fmla="*/ 0 h 253"/>
                  <a:gd name="T176" fmla="*/ 151 w 151"/>
                  <a:gd name="T177" fmla="*/ 253 h 25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1" h="253">
                    <a:moveTo>
                      <a:pt x="2" y="49"/>
                    </a:moveTo>
                    <a:lnTo>
                      <a:pt x="0" y="51"/>
                    </a:lnTo>
                    <a:lnTo>
                      <a:pt x="0" y="53"/>
                    </a:lnTo>
                    <a:lnTo>
                      <a:pt x="2" y="55"/>
                    </a:lnTo>
                    <a:lnTo>
                      <a:pt x="2" y="67"/>
                    </a:lnTo>
                    <a:lnTo>
                      <a:pt x="4" y="65"/>
                    </a:lnTo>
                    <a:lnTo>
                      <a:pt x="4" y="73"/>
                    </a:lnTo>
                    <a:lnTo>
                      <a:pt x="4" y="69"/>
                    </a:lnTo>
                    <a:lnTo>
                      <a:pt x="6" y="73"/>
                    </a:lnTo>
                    <a:lnTo>
                      <a:pt x="6" y="75"/>
                    </a:lnTo>
                    <a:lnTo>
                      <a:pt x="8" y="77"/>
                    </a:lnTo>
                    <a:lnTo>
                      <a:pt x="8" y="81"/>
                    </a:lnTo>
                    <a:lnTo>
                      <a:pt x="8" y="83"/>
                    </a:lnTo>
                    <a:lnTo>
                      <a:pt x="12" y="81"/>
                    </a:lnTo>
                    <a:lnTo>
                      <a:pt x="14" y="75"/>
                    </a:lnTo>
                    <a:lnTo>
                      <a:pt x="10" y="69"/>
                    </a:lnTo>
                    <a:lnTo>
                      <a:pt x="14" y="71"/>
                    </a:lnTo>
                    <a:lnTo>
                      <a:pt x="16" y="73"/>
                    </a:lnTo>
                    <a:lnTo>
                      <a:pt x="16" y="71"/>
                    </a:lnTo>
                    <a:lnTo>
                      <a:pt x="18" y="71"/>
                    </a:lnTo>
                    <a:lnTo>
                      <a:pt x="19" y="69"/>
                    </a:lnTo>
                    <a:lnTo>
                      <a:pt x="18" y="73"/>
                    </a:lnTo>
                    <a:lnTo>
                      <a:pt x="18" y="75"/>
                    </a:lnTo>
                    <a:lnTo>
                      <a:pt x="16" y="77"/>
                    </a:lnTo>
                    <a:lnTo>
                      <a:pt x="16" y="79"/>
                    </a:lnTo>
                    <a:lnTo>
                      <a:pt x="16" y="83"/>
                    </a:lnTo>
                    <a:lnTo>
                      <a:pt x="14" y="83"/>
                    </a:lnTo>
                    <a:lnTo>
                      <a:pt x="14" y="87"/>
                    </a:lnTo>
                    <a:lnTo>
                      <a:pt x="18" y="89"/>
                    </a:lnTo>
                    <a:lnTo>
                      <a:pt x="18" y="93"/>
                    </a:lnTo>
                    <a:lnTo>
                      <a:pt x="19" y="93"/>
                    </a:lnTo>
                    <a:lnTo>
                      <a:pt x="23" y="91"/>
                    </a:lnTo>
                    <a:lnTo>
                      <a:pt x="23" y="95"/>
                    </a:lnTo>
                    <a:lnTo>
                      <a:pt x="23" y="99"/>
                    </a:lnTo>
                    <a:lnTo>
                      <a:pt x="14" y="95"/>
                    </a:lnTo>
                    <a:lnTo>
                      <a:pt x="12" y="93"/>
                    </a:lnTo>
                    <a:lnTo>
                      <a:pt x="10" y="93"/>
                    </a:lnTo>
                    <a:lnTo>
                      <a:pt x="16" y="101"/>
                    </a:lnTo>
                    <a:lnTo>
                      <a:pt x="18" y="103"/>
                    </a:lnTo>
                    <a:lnTo>
                      <a:pt x="16" y="105"/>
                    </a:lnTo>
                    <a:lnTo>
                      <a:pt x="14" y="109"/>
                    </a:lnTo>
                    <a:lnTo>
                      <a:pt x="18" y="113"/>
                    </a:lnTo>
                    <a:lnTo>
                      <a:pt x="18" y="115"/>
                    </a:lnTo>
                    <a:lnTo>
                      <a:pt x="18" y="117"/>
                    </a:lnTo>
                    <a:lnTo>
                      <a:pt x="19" y="119"/>
                    </a:lnTo>
                    <a:lnTo>
                      <a:pt x="27" y="123"/>
                    </a:lnTo>
                    <a:lnTo>
                      <a:pt x="31" y="123"/>
                    </a:lnTo>
                    <a:lnTo>
                      <a:pt x="35" y="121"/>
                    </a:lnTo>
                    <a:lnTo>
                      <a:pt x="35" y="125"/>
                    </a:lnTo>
                    <a:lnTo>
                      <a:pt x="31" y="127"/>
                    </a:lnTo>
                    <a:lnTo>
                      <a:pt x="25" y="127"/>
                    </a:lnTo>
                    <a:lnTo>
                      <a:pt x="23" y="129"/>
                    </a:lnTo>
                    <a:lnTo>
                      <a:pt x="27" y="133"/>
                    </a:lnTo>
                    <a:lnTo>
                      <a:pt x="27" y="135"/>
                    </a:lnTo>
                    <a:lnTo>
                      <a:pt x="31" y="137"/>
                    </a:lnTo>
                    <a:lnTo>
                      <a:pt x="31" y="135"/>
                    </a:lnTo>
                    <a:lnTo>
                      <a:pt x="33" y="141"/>
                    </a:lnTo>
                    <a:lnTo>
                      <a:pt x="31" y="143"/>
                    </a:lnTo>
                    <a:lnTo>
                      <a:pt x="33" y="145"/>
                    </a:lnTo>
                    <a:lnTo>
                      <a:pt x="37" y="147"/>
                    </a:lnTo>
                    <a:lnTo>
                      <a:pt x="39" y="145"/>
                    </a:lnTo>
                    <a:lnTo>
                      <a:pt x="39" y="147"/>
                    </a:lnTo>
                    <a:lnTo>
                      <a:pt x="39" y="145"/>
                    </a:lnTo>
                    <a:lnTo>
                      <a:pt x="43" y="147"/>
                    </a:lnTo>
                    <a:lnTo>
                      <a:pt x="45" y="145"/>
                    </a:lnTo>
                    <a:lnTo>
                      <a:pt x="47" y="145"/>
                    </a:lnTo>
                    <a:lnTo>
                      <a:pt x="49" y="141"/>
                    </a:lnTo>
                    <a:lnTo>
                      <a:pt x="49" y="139"/>
                    </a:lnTo>
                    <a:lnTo>
                      <a:pt x="49" y="135"/>
                    </a:lnTo>
                    <a:lnTo>
                      <a:pt x="53" y="135"/>
                    </a:lnTo>
                    <a:lnTo>
                      <a:pt x="55" y="135"/>
                    </a:lnTo>
                    <a:lnTo>
                      <a:pt x="55" y="131"/>
                    </a:lnTo>
                    <a:lnTo>
                      <a:pt x="53" y="129"/>
                    </a:lnTo>
                    <a:lnTo>
                      <a:pt x="51" y="129"/>
                    </a:lnTo>
                    <a:lnTo>
                      <a:pt x="55" y="111"/>
                    </a:lnTo>
                    <a:lnTo>
                      <a:pt x="57" y="109"/>
                    </a:lnTo>
                    <a:lnTo>
                      <a:pt x="57" y="111"/>
                    </a:lnTo>
                    <a:lnTo>
                      <a:pt x="57" y="115"/>
                    </a:lnTo>
                    <a:lnTo>
                      <a:pt x="59" y="119"/>
                    </a:lnTo>
                    <a:lnTo>
                      <a:pt x="61" y="119"/>
                    </a:lnTo>
                    <a:lnTo>
                      <a:pt x="63" y="115"/>
                    </a:lnTo>
                    <a:lnTo>
                      <a:pt x="63" y="107"/>
                    </a:lnTo>
                    <a:lnTo>
                      <a:pt x="65" y="103"/>
                    </a:lnTo>
                    <a:lnTo>
                      <a:pt x="67" y="105"/>
                    </a:lnTo>
                    <a:lnTo>
                      <a:pt x="67" y="111"/>
                    </a:lnTo>
                    <a:lnTo>
                      <a:pt x="63" y="121"/>
                    </a:lnTo>
                    <a:lnTo>
                      <a:pt x="65" y="127"/>
                    </a:lnTo>
                    <a:lnTo>
                      <a:pt x="67" y="127"/>
                    </a:lnTo>
                    <a:lnTo>
                      <a:pt x="69" y="131"/>
                    </a:lnTo>
                    <a:lnTo>
                      <a:pt x="75" y="127"/>
                    </a:lnTo>
                    <a:lnTo>
                      <a:pt x="75" y="125"/>
                    </a:lnTo>
                    <a:lnTo>
                      <a:pt x="77" y="123"/>
                    </a:lnTo>
                    <a:lnTo>
                      <a:pt x="79" y="121"/>
                    </a:lnTo>
                    <a:lnTo>
                      <a:pt x="79" y="113"/>
                    </a:lnTo>
                    <a:lnTo>
                      <a:pt x="81" y="111"/>
                    </a:lnTo>
                    <a:lnTo>
                      <a:pt x="83" y="109"/>
                    </a:lnTo>
                    <a:lnTo>
                      <a:pt x="83" y="111"/>
                    </a:lnTo>
                    <a:lnTo>
                      <a:pt x="83" y="113"/>
                    </a:lnTo>
                    <a:lnTo>
                      <a:pt x="85" y="115"/>
                    </a:lnTo>
                    <a:lnTo>
                      <a:pt x="83" y="119"/>
                    </a:lnTo>
                    <a:lnTo>
                      <a:pt x="81" y="121"/>
                    </a:lnTo>
                    <a:lnTo>
                      <a:pt x="81" y="125"/>
                    </a:lnTo>
                    <a:lnTo>
                      <a:pt x="79" y="125"/>
                    </a:lnTo>
                    <a:lnTo>
                      <a:pt x="79" y="129"/>
                    </a:lnTo>
                    <a:lnTo>
                      <a:pt x="79" y="131"/>
                    </a:lnTo>
                    <a:lnTo>
                      <a:pt x="81" y="131"/>
                    </a:lnTo>
                    <a:lnTo>
                      <a:pt x="83" y="129"/>
                    </a:lnTo>
                    <a:lnTo>
                      <a:pt x="85" y="133"/>
                    </a:lnTo>
                    <a:lnTo>
                      <a:pt x="87" y="133"/>
                    </a:lnTo>
                    <a:lnTo>
                      <a:pt x="93" y="131"/>
                    </a:lnTo>
                    <a:lnTo>
                      <a:pt x="93" y="133"/>
                    </a:lnTo>
                    <a:lnTo>
                      <a:pt x="89" y="133"/>
                    </a:lnTo>
                    <a:lnTo>
                      <a:pt x="87" y="135"/>
                    </a:lnTo>
                    <a:lnTo>
                      <a:pt x="85" y="137"/>
                    </a:lnTo>
                    <a:lnTo>
                      <a:pt x="79" y="137"/>
                    </a:lnTo>
                    <a:lnTo>
                      <a:pt x="77" y="135"/>
                    </a:lnTo>
                    <a:lnTo>
                      <a:pt x="71" y="137"/>
                    </a:lnTo>
                    <a:lnTo>
                      <a:pt x="67" y="141"/>
                    </a:lnTo>
                    <a:lnTo>
                      <a:pt x="69" y="145"/>
                    </a:lnTo>
                    <a:lnTo>
                      <a:pt x="69" y="147"/>
                    </a:lnTo>
                    <a:lnTo>
                      <a:pt x="67" y="145"/>
                    </a:lnTo>
                    <a:lnTo>
                      <a:pt x="65" y="145"/>
                    </a:lnTo>
                    <a:lnTo>
                      <a:pt x="63" y="147"/>
                    </a:lnTo>
                    <a:lnTo>
                      <a:pt x="61" y="151"/>
                    </a:lnTo>
                    <a:lnTo>
                      <a:pt x="61" y="155"/>
                    </a:lnTo>
                    <a:lnTo>
                      <a:pt x="59" y="155"/>
                    </a:lnTo>
                    <a:lnTo>
                      <a:pt x="57" y="155"/>
                    </a:lnTo>
                    <a:lnTo>
                      <a:pt x="49" y="157"/>
                    </a:lnTo>
                    <a:lnTo>
                      <a:pt x="49" y="159"/>
                    </a:lnTo>
                    <a:lnTo>
                      <a:pt x="49" y="161"/>
                    </a:lnTo>
                    <a:lnTo>
                      <a:pt x="49" y="163"/>
                    </a:lnTo>
                    <a:lnTo>
                      <a:pt x="47" y="163"/>
                    </a:lnTo>
                    <a:lnTo>
                      <a:pt x="45" y="157"/>
                    </a:lnTo>
                    <a:lnTo>
                      <a:pt x="41" y="157"/>
                    </a:lnTo>
                    <a:lnTo>
                      <a:pt x="41" y="159"/>
                    </a:lnTo>
                    <a:lnTo>
                      <a:pt x="43" y="175"/>
                    </a:lnTo>
                    <a:lnTo>
                      <a:pt x="43" y="177"/>
                    </a:lnTo>
                    <a:lnTo>
                      <a:pt x="43" y="179"/>
                    </a:lnTo>
                    <a:lnTo>
                      <a:pt x="45" y="179"/>
                    </a:lnTo>
                    <a:lnTo>
                      <a:pt x="47" y="179"/>
                    </a:lnTo>
                    <a:lnTo>
                      <a:pt x="49" y="177"/>
                    </a:lnTo>
                    <a:lnTo>
                      <a:pt x="51" y="177"/>
                    </a:lnTo>
                    <a:lnTo>
                      <a:pt x="55" y="177"/>
                    </a:lnTo>
                    <a:lnTo>
                      <a:pt x="55" y="175"/>
                    </a:lnTo>
                    <a:lnTo>
                      <a:pt x="57" y="177"/>
                    </a:lnTo>
                    <a:lnTo>
                      <a:pt x="59" y="175"/>
                    </a:lnTo>
                    <a:lnTo>
                      <a:pt x="59" y="177"/>
                    </a:lnTo>
                    <a:lnTo>
                      <a:pt x="63" y="175"/>
                    </a:lnTo>
                    <a:lnTo>
                      <a:pt x="65" y="171"/>
                    </a:lnTo>
                    <a:lnTo>
                      <a:pt x="67" y="171"/>
                    </a:lnTo>
                    <a:lnTo>
                      <a:pt x="69" y="171"/>
                    </a:lnTo>
                    <a:lnTo>
                      <a:pt x="71" y="173"/>
                    </a:lnTo>
                    <a:lnTo>
                      <a:pt x="77" y="171"/>
                    </a:lnTo>
                    <a:lnTo>
                      <a:pt x="79" y="173"/>
                    </a:lnTo>
                    <a:lnTo>
                      <a:pt x="83" y="171"/>
                    </a:lnTo>
                    <a:lnTo>
                      <a:pt x="83" y="167"/>
                    </a:lnTo>
                    <a:lnTo>
                      <a:pt x="85" y="167"/>
                    </a:lnTo>
                    <a:lnTo>
                      <a:pt x="87" y="169"/>
                    </a:lnTo>
                    <a:lnTo>
                      <a:pt x="85" y="169"/>
                    </a:lnTo>
                    <a:lnTo>
                      <a:pt x="87" y="171"/>
                    </a:lnTo>
                    <a:lnTo>
                      <a:pt x="87" y="175"/>
                    </a:lnTo>
                    <a:lnTo>
                      <a:pt x="85" y="175"/>
                    </a:lnTo>
                    <a:lnTo>
                      <a:pt x="81" y="175"/>
                    </a:lnTo>
                    <a:lnTo>
                      <a:pt x="79" y="173"/>
                    </a:lnTo>
                    <a:lnTo>
                      <a:pt x="79" y="177"/>
                    </a:lnTo>
                    <a:lnTo>
                      <a:pt x="75" y="177"/>
                    </a:lnTo>
                    <a:lnTo>
                      <a:pt x="75" y="179"/>
                    </a:lnTo>
                    <a:lnTo>
                      <a:pt x="73" y="179"/>
                    </a:lnTo>
                    <a:lnTo>
                      <a:pt x="71" y="179"/>
                    </a:lnTo>
                    <a:lnTo>
                      <a:pt x="59" y="183"/>
                    </a:lnTo>
                    <a:lnTo>
                      <a:pt x="57" y="183"/>
                    </a:lnTo>
                    <a:lnTo>
                      <a:pt x="59" y="185"/>
                    </a:lnTo>
                    <a:lnTo>
                      <a:pt x="61" y="187"/>
                    </a:lnTo>
                    <a:lnTo>
                      <a:pt x="73" y="189"/>
                    </a:lnTo>
                    <a:lnTo>
                      <a:pt x="73" y="193"/>
                    </a:lnTo>
                    <a:lnTo>
                      <a:pt x="73" y="195"/>
                    </a:lnTo>
                    <a:lnTo>
                      <a:pt x="65" y="193"/>
                    </a:lnTo>
                    <a:lnTo>
                      <a:pt x="65" y="191"/>
                    </a:lnTo>
                    <a:lnTo>
                      <a:pt x="63" y="193"/>
                    </a:lnTo>
                    <a:lnTo>
                      <a:pt x="59" y="191"/>
                    </a:lnTo>
                    <a:lnTo>
                      <a:pt x="57" y="191"/>
                    </a:lnTo>
                    <a:lnTo>
                      <a:pt x="57" y="195"/>
                    </a:lnTo>
                    <a:lnTo>
                      <a:pt x="55" y="195"/>
                    </a:lnTo>
                    <a:lnTo>
                      <a:pt x="53" y="189"/>
                    </a:lnTo>
                    <a:lnTo>
                      <a:pt x="49" y="189"/>
                    </a:lnTo>
                    <a:lnTo>
                      <a:pt x="47" y="193"/>
                    </a:lnTo>
                    <a:lnTo>
                      <a:pt x="47" y="197"/>
                    </a:lnTo>
                    <a:lnTo>
                      <a:pt x="47" y="201"/>
                    </a:lnTo>
                    <a:lnTo>
                      <a:pt x="49" y="209"/>
                    </a:lnTo>
                    <a:lnTo>
                      <a:pt x="51" y="211"/>
                    </a:lnTo>
                    <a:lnTo>
                      <a:pt x="51" y="215"/>
                    </a:lnTo>
                    <a:lnTo>
                      <a:pt x="59" y="219"/>
                    </a:lnTo>
                    <a:lnTo>
                      <a:pt x="61" y="219"/>
                    </a:lnTo>
                    <a:lnTo>
                      <a:pt x="63" y="221"/>
                    </a:lnTo>
                    <a:lnTo>
                      <a:pt x="63" y="225"/>
                    </a:lnTo>
                    <a:lnTo>
                      <a:pt x="65" y="225"/>
                    </a:lnTo>
                    <a:lnTo>
                      <a:pt x="69" y="225"/>
                    </a:lnTo>
                    <a:lnTo>
                      <a:pt x="71" y="225"/>
                    </a:lnTo>
                    <a:lnTo>
                      <a:pt x="73" y="225"/>
                    </a:lnTo>
                    <a:lnTo>
                      <a:pt x="75" y="225"/>
                    </a:lnTo>
                    <a:lnTo>
                      <a:pt x="77" y="227"/>
                    </a:lnTo>
                    <a:lnTo>
                      <a:pt x="79" y="225"/>
                    </a:lnTo>
                    <a:lnTo>
                      <a:pt x="79" y="227"/>
                    </a:lnTo>
                    <a:lnTo>
                      <a:pt x="77" y="231"/>
                    </a:lnTo>
                    <a:lnTo>
                      <a:pt x="77" y="229"/>
                    </a:lnTo>
                    <a:lnTo>
                      <a:pt x="73" y="229"/>
                    </a:lnTo>
                    <a:lnTo>
                      <a:pt x="69" y="233"/>
                    </a:lnTo>
                    <a:lnTo>
                      <a:pt x="69" y="235"/>
                    </a:lnTo>
                    <a:lnTo>
                      <a:pt x="79" y="243"/>
                    </a:lnTo>
                    <a:lnTo>
                      <a:pt x="79" y="251"/>
                    </a:lnTo>
                    <a:lnTo>
                      <a:pt x="81" y="249"/>
                    </a:lnTo>
                    <a:lnTo>
                      <a:pt x="81" y="251"/>
                    </a:lnTo>
                    <a:lnTo>
                      <a:pt x="83" y="253"/>
                    </a:lnTo>
                    <a:lnTo>
                      <a:pt x="85" y="251"/>
                    </a:lnTo>
                    <a:lnTo>
                      <a:pt x="89" y="249"/>
                    </a:lnTo>
                    <a:lnTo>
                      <a:pt x="89" y="245"/>
                    </a:lnTo>
                    <a:lnTo>
                      <a:pt x="89" y="239"/>
                    </a:lnTo>
                    <a:lnTo>
                      <a:pt x="89" y="237"/>
                    </a:lnTo>
                    <a:lnTo>
                      <a:pt x="89" y="235"/>
                    </a:lnTo>
                    <a:lnTo>
                      <a:pt x="89" y="233"/>
                    </a:lnTo>
                    <a:lnTo>
                      <a:pt x="93" y="231"/>
                    </a:lnTo>
                    <a:lnTo>
                      <a:pt x="93" y="227"/>
                    </a:lnTo>
                    <a:lnTo>
                      <a:pt x="93" y="225"/>
                    </a:lnTo>
                    <a:lnTo>
                      <a:pt x="93" y="223"/>
                    </a:lnTo>
                    <a:lnTo>
                      <a:pt x="93" y="217"/>
                    </a:lnTo>
                    <a:lnTo>
                      <a:pt x="93" y="209"/>
                    </a:lnTo>
                    <a:lnTo>
                      <a:pt x="93" y="207"/>
                    </a:lnTo>
                    <a:lnTo>
                      <a:pt x="97" y="203"/>
                    </a:lnTo>
                    <a:lnTo>
                      <a:pt x="99" y="201"/>
                    </a:lnTo>
                    <a:lnTo>
                      <a:pt x="99" y="199"/>
                    </a:lnTo>
                    <a:lnTo>
                      <a:pt x="97" y="199"/>
                    </a:lnTo>
                    <a:lnTo>
                      <a:pt x="97" y="197"/>
                    </a:lnTo>
                    <a:lnTo>
                      <a:pt x="103" y="195"/>
                    </a:lnTo>
                    <a:lnTo>
                      <a:pt x="105" y="195"/>
                    </a:lnTo>
                    <a:lnTo>
                      <a:pt x="105" y="193"/>
                    </a:lnTo>
                    <a:lnTo>
                      <a:pt x="107" y="191"/>
                    </a:lnTo>
                    <a:lnTo>
                      <a:pt x="109" y="181"/>
                    </a:lnTo>
                    <a:lnTo>
                      <a:pt x="107" y="181"/>
                    </a:lnTo>
                    <a:lnTo>
                      <a:pt x="109" y="163"/>
                    </a:lnTo>
                    <a:lnTo>
                      <a:pt x="109" y="161"/>
                    </a:lnTo>
                    <a:lnTo>
                      <a:pt x="109" y="159"/>
                    </a:lnTo>
                    <a:lnTo>
                      <a:pt x="111" y="159"/>
                    </a:lnTo>
                    <a:lnTo>
                      <a:pt x="115" y="159"/>
                    </a:lnTo>
                    <a:lnTo>
                      <a:pt x="115" y="147"/>
                    </a:lnTo>
                    <a:lnTo>
                      <a:pt x="117" y="145"/>
                    </a:lnTo>
                    <a:lnTo>
                      <a:pt x="117" y="143"/>
                    </a:lnTo>
                    <a:lnTo>
                      <a:pt x="117" y="131"/>
                    </a:lnTo>
                    <a:lnTo>
                      <a:pt x="121" y="131"/>
                    </a:lnTo>
                    <a:lnTo>
                      <a:pt x="121" y="129"/>
                    </a:lnTo>
                    <a:lnTo>
                      <a:pt x="123" y="129"/>
                    </a:lnTo>
                    <a:lnTo>
                      <a:pt x="125" y="123"/>
                    </a:lnTo>
                    <a:lnTo>
                      <a:pt x="123" y="121"/>
                    </a:lnTo>
                    <a:lnTo>
                      <a:pt x="127" y="119"/>
                    </a:lnTo>
                    <a:lnTo>
                      <a:pt x="129" y="121"/>
                    </a:lnTo>
                    <a:lnTo>
                      <a:pt x="133" y="115"/>
                    </a:lnTo>
                    <a:lnTo>
                      <a:pt x="137" y="115"/>
                    </a:lnTo>
                    <a:lnTo>
                      <a:pt x="141" y="113"/>
                    </a:lnTo>
                    <a:lnTo>
                      <a:pt x="145" y="115"/>
                    </a:lnTo>
                    <a:lnTo>
                      <a:pt x="149" y="113"/>
                    </a:lnTo>
                    <a:lnTo>
                      <a:pt x="151" y="107"/>
                    </a:lnTo>
                    <a:lnTo>
                      <a:pt x="151" y="101"/>
                    </a:lnTo>
                    <a:lnTo>
                      <a:pt x="149" y="99"/>
                    </a:lnTo>
                    <a:lnTo>
                      <a:pt x="145" y="99"/>
                    </a:lnTo>
                    <a:lnTo>
                      <a:pt x="135" y="95"/>
                    </a:lnTo>
                    <a:lnTo>
                      <a:pt x="133" y="93"/>
                    </a:lnTo>
                    <a:lnTo>
                      <a:pt x="127" y="91"/>
                    </a:lnTo>
                    <a:lnTo>
                      <a:pt x="125" y="81"/>
                    </a:lnTo>
                    <a:lnTo>
                      <a:pt x="123" y="79"/>
                    </a:lnTo>
                    <a:lnTo>
                      <a:pt x="121" y="77"/>
                    </a:lnTo>
                    <a:lnTo>
                      <a:pt x="113" y="77"/>
                    </a:lnTo>
                    <a:lnTo>
                      <a:pt x="113" y="71"/>
                    </a:lnTo>
                    <a:lnTo>
                      <a:pt x="113" y="67"/>
                    </a:lnTo>
                    <a:lnTo>
                      <a:pt x="113" y="65"/>
                    </a:lnTo>
                    <a:lnTo>
                      <a:pt x="113" y="61"/>
                    </a:lnTo>
                    <a:lnTo>
                      <a:pt x="109" y="48"/>
                    </a:lnTo>
                    <a:lnTo>
                      <a:pt x="105" y="48"/>
                    </a:lnTo>
                    <a:lnTo>
                      <a:pt x="105" y="44"/>
                    </a:lnTo>
                    <a:lnTo>
                      <a:pt x="103" y="46"/>
                    </a:lnTo>
                    <a:lnTo>
                      <a:pt x="101" y="49"/>
                    </a:lnTo>
                    <a:lnTo>
                      <a:pt x="101" y="53"/>
                    </a:lnTo>
                    <a:lnTo>
                      <a:pt x="103" y="55"/>
                    </a:lnTo>
                    <a:lnTo>
                      <a:pt x="99" y="59"/>
                    </a:lnTo>
                    <a:lnTo>
                      <a:pt x="95" y="65"/>
                    </a:lnTo>
                    <a:lnTo>
                      <a:pt x="95" y="63"/>
                    </a:lnTo>
                    <a:lnTo>
                      <a:pt x="97" y="61"/>
                    </a:lnTo>
                    <a:lnTo>
                      <a:pt x="99" y="57"/>
                    </a:lnTo>
                    <a:lnTo>
                      <a:pt x="97" y="51"/>
                    </a:lnTo>
                    <a:lnTo>
                      <a:pt x="95" y="51"/>
                    </a:lnTo>
                    <a:lnTo>
                      <a:pt x="95" y="49"/>
                    </a:lnTo>
                    <a:lnTo>
                      <a:pt x="97" y="48"/>
                    </a:lnTo>
                    <a:lnTo>
                      <a:pt x="99" y="40"/>
                    </a:lnTo>
                    <a:lnTo>
                      <a:pt x="101" y="40"/>
                    </a:lnTo>
                    <a:lnTo>
                      <a:pt x="101" y="34"/>
                    </a:lnTo>
                    <a:lnTo>
                      <a:pt x="89" y="18"/>
                    </a:lnTo>
                    <a:lnTo>
                      <a:pt x="85" y="20"/>
                    </a:lnTo>
                    <a:lnTo>
                      <a:pt x="87" y="24"/>
                    </a:lnTo>
                    <a:lnTo>
                      <a:pt x="85" y="26"/>
                    </a:lnTo>
                    <a:lnTo>
                      <a:pt x="83" y="24"/>
                    </a:lnTo>
                    <a:lnTo>
                      <a:pt x="81" y="18"/>
                    </a:lnTo>
                    <a:lnTo>
                      <a:pt x="81" y="10"/>
                    </a:lnTo>
                    <a:lnTo>
                      <a:pt x="79" y="6"/>
                    </a:lnTo>
                    <a:lnTo>
                      <a:pt x="75" y="0"/>
                    </a:lnTo>
                    <a:lnTo>
                      <a:pt x="73" y="2"/>
                    </a:lnTo>
                    <a:lnTo>
                      <a:pt x="71" y="6"/>
                    </a:lnTo>
                    <a:lnTo>
                      <a:pt x="73" y="14"/>
                    </a:lnTo>
                    <a:lnTo>
                      <a:pt x="73" y="18"/>
                    </a:lnTo>
                    <a:lnTo>
                      <a:pt x="73" y="20"/>
                    </a:lnTo>
                    <a:lnTo>
                      <a:pt x="75" y="24"/>
                    </a:lnTo>
                    <a:lnTo>
                      <a:pt x="71" y="24"/>
                    </a:lnTo>
                    <a:lnTo>
                      <a:pt x="69" y="38"/>
                    </a:lnTo>
                    <a:lnTo>
                      <a:pt x="71" y="38"/>
                    </a:lnTo>
                    <a:lnTo>
                      <a:pt x="73" y="71"/>
                    </a:lnTo>
                    <a:lnTo>
                      <a:pt x="75" y="79"/>
                    </a:lnTo>
                    <a:lnTo>
                      <a:pt x="81" y="95"/>
                    </a:lnTo>
                    <a:lnTo>
                      <a:pt x="81" y="97"/>
                    </a:lnTo>
                    <a:lnTo>
                      <a:pt x="79" y="95"/>
                    </a:lnTo>
                    <a:lnTo>
                      <a:pt x="75" y="93"/>
                    </a:lnTo>
                    <a:lnTo>
                      <a:pt x="69" y="77"/>
                    </a:lnTo>
                    <a:lnTo>
                      <a:pt x="67" y="77"/>
                    </a:lnTo>
                    <a:lnTo>
                      <a:pt x="67" y="79"/>
                    </a:lnTo>
                    <a:lnTo>
                      <a:pt x="65" y="79"/>
                    </a:lnTo>
                    <a:lnTo>
                      <a:pt x="67" y="75"/>
                    </a:lnTo>
                    <a:lnTo>
                      <a:pt x="63" y="40"/>
                    </a:lnTo>
                    <a:lnTo>
                      <a:pt x="61" y="38"/>
                    </a:lnTo>
                    <a:lnTo>
                      <a:pt x="61" y="36"/>
                    </a:lnTo>
                    <a:lnTo>
                      <a:pt x="57" y="34"/>
                    </a:lnTo>
                    <a:lnTo>
                      <a:pt x="53" y="30"/>
                    </a:lnTo>
                    <a:lnTo>
                      <a:pt x="51" y="36"/>
                    </a:lnTo>
                    <a:lnTo>
                      <a:pt x="49" y="40"/>
                    </a:lnTo>
                    <a:lnTo>
                      <a:pt x="47" y="42"/>
                    </a:lnTo>
                    <a:lnTo>
                      <a:pt x="47" y="44"/>
                    </a:lnTo>
                    <a:lnTo>
                      <a:pt x="45" y="48"/>
                    </a:lnTo>
                    <a:lnTo>
                      <a:pt x="43" y="49"/>
                    </a:lnTo>
                    <a:lnTo>
                      <a:pt x="47" y="71"/>
                    </a:lnTo>
                    <a:lnTo>
                      <a:pt x="49" y="75"/>
                    </a:lnTo>
                    <a:lnTo>
                      <a:pt x="47" y="73"/>
                    </a:lnTo>
                    <a:lnTo>
                      <a:pt x="43" y="65"/>
                    </a:lnTo>
                    <a:lnTo>
                      <a:pt x="41" y="59"/>
                    </a:lnTo>
                    <a:lnTo>
                      <a:pt x="39" y="55"/>
                    </a:lnTo>
                    <a:lnTo>
                      <a:pt x="37" y="59"/>
                    </a:lnTo>
                    <a:lnTo>
                      <a:pt x="37" y="61"/>
                    </a:lnTo>
                    <a:lnTo>
                      <a:pt x="35" y="59"/>
                    </a:lnTo>
                    <a:lnTo>
                      <a:pt x="35" y="55"/>
                    </a:lnTo>
                    <a:lnTo>
                      <a:pt x="35" y="53"/>
                    </a:lnTo>
                    <a:lnTo>
                      <a:pt x="37" y="51"/>
                    </a:lnTo>
                    <a:lnTo>
                      <a:pt x="39" y="48"/>
                    </a:lnTo>
                    <a:lnTo>
                      <a:pt x="33" y="48"/>
                    </a:lnTo>
                    <a:lnTo>
                      <a:pt x="27" y="51"/>
                    </a:lnTo>
                    <a:lnTo>
                      <a:pt x="23" y="49"/>
                    </a:lnTo>
                    <a:lnTo>
                      <a:pt x="23" y="48"/>
                    </a:lnTo>
                    <a:lnTo>
                      <a:pt x="29" y="46"/>
                    </a:lnTo>
                    <a:lnTo>
                      <a:pt x="31" y="42"/>
                    </a:lnTo>
                    <a:lnTo>
                      <a:pt x="33" y="40"/>
                    </a:lnTo>
                    <a:lnTo>
                      <a:pt x="35" y="40"/>
                    </a:lnTo>
                    <a:lnTo>
                      <a:pt x="37" y="38"/>
                    </a:lnTo>
                    <a:lnTo>
                      <a:pt x="39" y="40"/>
                    </a:lnTo>
                    <a:lnTo>
                      <a:pt x="43" y="38"/>
                    </a:lnTo>
                    <a:lnTo>
                      <a:pt x="43" y="36"/>
                    </a:lnTo>
                    <a:lnTo>
                      <a:pt x="45" y="32"/>
                    </a:lnTo>
                    <a:lnTo>
                      <a:pt x="43" y="28"/>
                    </a:lnTo>
                    <a:lnTo>
                      <a:pt x="41" y="26"/>
                    </a:lnTo>
                    <a:lnTo>
                      <a:pt x="35" y="28"/>
                    </a:lnTo>
                    <a:lnTo>
                      <a:pt x="31" y="32"/>
                    </a:lnTo>
                    <a:lnTo>
                      <a:pt x="25" y="34"/>
                    </a:lnTo>
                    <a:lnTo>
                      <a:pt x="23" y="32"/>
                    </a:lnTo>
                    <a:lnTo>
                      <a:pt x="21" y="28"/>
                    </a:lnTo>
                    <a:lnTo>
                      <a:pt x="19" y="28"/>
                    </a:lnTo>
                    <a:lnTo>
                      <a:pt x="21" y="40"/>
                    </a:lnTo>
                    <a:lnTo>
                      <a:pt x="19" y="38"/>
                    </a:lnTo>
                    <a:lnTo>
                      <a:pt x="19" y="40"/>
                    </a:lnTo>
                    <a:lnTo>
                      <a:pt x="14" y="28"/>
                    </a:lnTo>
                    <a:lnTo>
                      <a:pt x="12" y="30"/>
                    </a:lnTo>
                    <a:lnTo>
                      <a:pt x="12" y="32"/>
                    </a:lnTo>
                    <a:lnTo>
                      <a:pt x="10" y="36"/>
                    </a:lnTo>
                    <a:lnTo>
                      <a:pt x="8" y="32"/>
                    </a:lnTo>
                    <a:lnTo>
                      <a:pt x="6" y="34"/>
                    </a:lnTo>
                    <a:lnTo>
                      <a:pt x="6" y="36"/>
                    </a:lnTo>
                    <a:lnTo>
                      <a:pt x="10" y="42"/>
                    </a:lnTo>
                    <a:lnTo>
                      <a:pt x="8" y="44"/>
                    </a:lnTo>
                    <a:lnTo>
                      <a:pt x="6" y="44"/>
                    </a:lnTo>
                    <a:lnTo>
                      <a:pt x="4" y="38"/>
                    </a:lnTo>
                    <a:lnTo>
                      <a:pt x="2" y="38"/>
                    </a:lnTo>
                    <a:lnTo>
                      <a:pt x="2" y="44"/>
                    </a:lnTo>
                    <a:lnTo>
                      <a:pt x="4" y="49"/>
                    </a:lnTo>
                    <a:lnTo>
                      <a:pt x="4" y="51"/>
                    </a:lnTo>
                    <a:lnTo>
                      <a:pt x="2" y="49"/>
                    </a:lnTo>
                    <a:close/>
                  </a:path>
                </a:pathLst>
              </a:custGeom>
              <a:solidFill>
                <a:srgbClr val="0071B4">
                  <a:alpha val="34901"/>
                </a:srgbClr>
              </a:solidFill>
              <a:ln w="9525">
                <a:noFill/>
                <a:round/>
                <a:headEnd/>
                <a:tailEnd/>
              </a:ln>
            </p:spPr>
            <p:txBody>
              <a:bodyPr/>
              <a:lstStyle/>
              <a:p>
                <a:endParaRPr lang="en-US"/>
              </a:p>
            </p:txBody>
          </p:sp>
          <p:sp>
            <p:nvSpPr>
              <p:cNvPr id="13930" name="Freeform 384"/>
              <p:cNvSpPr>
                <a:spLocks/>
              </p:cNvSpPr>
              <p:nvPr/>
            </p:nvSpPr>
            <p:spPr bwMode="auto">
              <a:xfrm>
                <a:off x="3091" y="1745"/>
                <a:ext cx="12" cy="14"/>
              </a:xfrm>
              <a:custGeom>
                <a:avLst/>
                <a:gdLst>
                  <a:gd name="T0" fmla="*/ 0 w 12"/>
                  <a:gd name="T1" fmla="*/ 12 h 14"/>
                  <a:gd name="T2" fmla="*/ 0 w 12"/>
                  <a:gd name="T3" fmla="*/ 12 h 14"/>
                  <a:gd name="T4" fmla="*/ 4 w 12"/>
                  <a:gd name="T5" fmla="*/ 14 h 14"/>
                  <a:gd name="T6" fmla="*/ 10 w 12"/>
                  <a:gd name="T7" fmla="*/ 12 h 14"/>
                  <a:gd name="T8" fmla="*/ 10 w 12"/>
                  <a:gd name="T9" fmla="*/ 8 h 14"/>
                  <a:gd name="T10" fmla="*/ 12 w 12"/>
                  <a:gd name="T11" fmla="*/ 4 h 14"/>
                  <a:gd name="T12" fmla="*/ 12 w 12"/>
                  <a:gd name="T13" fmla="*/ 2 h 14"/>
                  <a:gd name="T14" fmla="*/ 10 w 12"/>
                  <a:gd name="T15" fmla="*/ 0 h 14"/>
                  <a:gd name="T16" fmla="*/ 10 w 12"/>
                  <a:gd name="T17" fmla="*/ 4 h 14"/>
                  <a:gd name="T18" fmla="*/ 8 w 12"/>
                  <a:gd name="T19" fmla="*/ 6 h 14"/>
                  <a:gd name="T20" fmla="*/ 8 w 12"/>
                  <a:gd name="T21" fmla="*/ 6 h 14"/>
                  <a:gd name="T22" fmla="*/ 6 w 12"/>
                  <a:gd name="T23" fmla="*/ 4 h 14"/>
                  <a:gd name="T24" fmla="*/ 6 w 12"/>
                  <a:gd name="T25" fmla="*/ 6 h 14"/>
                  <a:gd name="T26" fmla="*/ 6 w 12"/>
                  <a:gd name="T27" fmla="*/ 8 h 14"/>
                  <a:gd name="T28" fmla="*/ 2 w 12"/>
                  <a:gd name="T29" fmla="*/ 8 h 14"/>
                  <a:gd name="T30" fmla="*/ 2 w 12"/>
                  <a:gd name="T31" fmla="*/ 10 h 14"/>
                  <a:gd name="T32" fmla="*/ 2 w 12"/>
                  <a:gd name="T33" fmla="*/ 12 h 14"/>
                  <a:gd name="T34" fmla="*/ 0 w 12"/>
                  <a:gd name="T35" fmla="*/ 12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4"/>
                  <a:gd name="T56" fmla="*/ 12 w 12"/>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4">
                    <a:moveTo>
                      <a:pt x="0" y="12"/>
                    </a:moveTo>
                    <a:lnTo>
                      <a:pt x="0" y="12"/>
                    </a:lnTo>
                    <a:lnTo>
                      <a:pt x="4" y="14"/>
                    </a:lnTo>
                    <a:lnTo>
                      <a:pt x="10" y="12"/>
                    </a:lnTo>
                    <a:lnTo>
                      <a:pt x="10" y="8"/>
                    </a:lnTo>
                    <a:lnTo>
                      <a:pt x="12" y="4"/>
                    </a:lnTo>
                    <a:lnTo>
                      <a:pt x="12" y="2"/>
                    </a:lnTo>
                    <a:lnTo>
                      <a:pt x="10" y="0"/>
                    </a:lnTo>
                    <a:lnTo>
                      <a:pt x="10" y="4"/>
                    </a:lnTo>
                    <a:lnTo>
                      <a:pt x="8" y="6"/>
                    </a:lnTo>
                    <a:lnTo>
                      <a:pt x="6" y="4"/>
                    </a:lnTo>
                    <a:lnTo>
                      <a:pt x="6" y="6"/>
                    </a:lnTo>
                    <a:lnTo>
                      <a:pt x="6" y="8"/>
                    </a:lnTo>
                    <a:lnTo>
                      <a:pt x="2" y="8"/>
                    </a:lnTo>
                    <a:lnTo>
                      <a:pt x="2" y="10"/>
                    </a:lnTo>
                    <a:lnTo>
                      <a:pt x="2" y="12"/>
                    </a:lnTo>
                    <a:lnTo>
                      <a:pt x="0" y="12"/>
                    </a:lnTo>
                    <a:close/>
                  </a:path>
                </a:pathLst>
              </a:custGeom>
              <a:solidFill>
                <a:srgbClr val="0071B4">
                  <a:alpha val="34901"/>
                </a:srgbClr>
              </a:solidFill>
              <a:ln w="9525">
                <a:noFill/>
                <a:round/>
                <a:headEnd/>
                <a:tailEnd/>
              </a:ln>
            </p:spPr>
            <p:txBody>
              <a:bodyPr/>
              <a:lstStyle/>
              <a:p>
                <a:endParaRPr lang="en-US"/>
              </a:p>
            </p:txBody>
          </p:sp>
          <p:sp>
            <p:nvSpPr>
              <p:cNvPr id="13931" name="Freeform 385"/>
              <p:cNvSpPr>
                <a:spLocks/>
              </p:cNvSpPr>
              <p:nvPr/>
            </p:nvSpPr>
            <p:spPr bwMode="auto">
              <a:xfrm>
                <a:off x="3043" y="1821"/>
                <a:ext cx="10" cy="10"/>
              </a:xfrm>
              <a:custGeom>
                <a:avLst/>
                <a:gdLst>
                  <a:gd name="T0" fmla="*/ 0 w 10"/>
                  <a:gd name="T1" fmla="*/ 8 h 10"/>
                  <a:gd name="T2" fmla="*/ 2 w 10"/>
                  <a:gd name="T3" fmla="*/ 10 h 10"/>
                  <a:gd name="T4" fmla="*/ 4 w 10"/>
                  <a:gd name="T5" fmla="*/ 10 h 10"/>
                  <a:gd name="T6" fmla="*/ 6 w 10"/>
                  <a:gd name="T7" fmla="*/ 8 h 10"/>
                  <a:gd name="T8" fmla="*/ 8 w 10"/>
                  <a:gd name="T9" fmla="*/ 6 h 10"/>
                  <a:gd name="T10" fmla="*/ 8 w 10"/>
                  <a:gd name="T11" fmla="*/ 4 h 10"/>
                  <a:gd name="T12" fmla="*/ 10 w 10"/>
                  <a:gd name="T13" fmla="*/ 2 h 10"/>
                  <a:gd name="T14" fmla="*/ 8 w 10"/>
                  <a:gd name="T15" fmla="*/ 0 h 10"/>
                  <a:gd name="T16" fmla="*/ 6 w 10"/>
                  <a:gd name="T17" fmla="*/ 4 h 10"/>
                  <a:gd name="T18" fmla="*/ 4 w 10"/>
                  <a:gd name="T19" fmla="*/ 4 h 10"/>
                  <a:gd name="T20" fmla="*/ 2 w 10"/>
                  <a:gd name="T21" fmla="*/ 2 h 10"/>
                  <a:gd name="T22" fmla="*/ 4 w 10"/>
                  <a:gd name="T23" fmla="*/ 4 h 10"/>
                  <a:gd name="T24" fmla="*/ 4 w 10"/>
                  <a:gd name="T25" fmla="*/ 6 h 10"/>
                  <a:gd name="T26" fmla="*/ 4 w 10"/>
                  <a:gd name="T27" fmla="*/ 6 h 10"/>
                  <a:gd name="T28" fmla="*/ 2 w 10"/>
                  <a:gd name="T29" fmla="*/ 6 h 10"/>
                  <a:gd name="T30" fmla="*/ 0 w 10"/>
                  <a:gd name="T31" fmla="*/ 8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0"/>
                  <a:gd name="T50" fmla="*/ 10 w 10"/>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0">
                    <a:moveTo>
                      <a:pt x="0" y="8"/>
                    </a:moveTo>
                    <a:lnTo>
                      <a:pt x="2" y="10"/>
                    </a:lnTo>
                    <a:lnTo>
                      <a:pt x="4" y="10"/>
                    </a:lnTo>
                    <a:lnTo>
                      <a:pt x="6" y="8"/>
                    </a:lnTo>
                    <a:lnTo>
                      <a:pt x="8" y="6"/>
                    </a:lnTo>
                    <a:lnTo>
                      <a:pt x="8" y="4"/>
                    </a:lnTo>
                    <a:lnTo>
                      <a:pt x="10" y="2"/>
                    </a:lnTo>
                    <a:lnTo>
                      <a:pt x="8" y="0"/>
                    </a:lnTo>
                    <a:lnTo>
                      <a:pt x="6" y="4"/>
                    </a:lnTo>
                    <a:lnTo>
                      <a:pt x="4" y="4"/>
                    </a:lnTo>
                    <a:lnTo>
                      <a:pt x="2" y="2"/>
                    </a:lnTo>
                    <a:lnTo>
                      <a:pt x="4" y="4"/>
                    </a:lnTo>
                    <a:lnTo>
                      <a:pt x="4" y="6"/>
                    </a:lnTo>
                    <a:lnTo>
                      <a:pt x="2" y="6"/>
                    </a:lnTo>
                    <a:lnTo>
                      <a:pt x="0" y="8"/>
                    </a:lnTo>
                    <a:close/>
                  </a:path>
                </a:pathLst>
              </a:custGeom>
              <a:solidFill>
                <a:srgbClr val="0071B4">
                  <a:alpha val="34901"/>
                </a:srgbClr>
              </a:solidFill>
              <a:ln w="9525">
                <a:noFill/>
                <a:round/>
                <a:headEnd/>
                <a:tailEnd/>
              </a:ln>
            </p:spPr>
            <p:txBody>
              <a:bodyPr/>
              <a:lstStyle/>
              <a:p>
                <a:endParaRPr lang="en-US"/>
              </a:p>
            </p:txBody>
          </p:sp>
          <p:sp>
            <p:nvSpPr>
              <p:cNvPr id="13932" name="Freeform 386"/>
              <p:cNvSpPr>
                <a:spLocks/>
              </p:cNvSpPr>
              <p:nvPr/>
            </p:nvSpPr>
            <p:spPr bwMode="auto">
              <a:xfrm>
                <a:off x="3129" y="1307"/>
                <a:ext cx="58" cy="68"/>
              </a:xfrm>
              <a:custGeom>
                <a:avLst/>
                <a:gdLst>
                  <a:gd name="T0" fmla="*/ 54 w 58"/>
                  <a:gd name="T1" fmla="*/ 38 h 68"/>
                  <a:gd name="T2" fmla="*/ 58 w 58"/>
                  <a:gd name="T3" fmla="*/ 38 h 68"/>
                  <a:gd name="T4" fmla="*/ 54 w 58"/>
                  <a:gd name="T5" fmla="*/ 36 h 68"/>
                  <a:gd name="T6" fmla="*/ 52 w 58"/>
                  <a:gd name="T7" fmla="*/ 34 h 68"/>
                  <a:gd name="T8" fmla="*/ 52 w 58"/>
                  <a:gd name="T9" fmla="*/ 30 h 68"/>
                  <a:gd name="T10" fmla="*/ 48 w 58"/>
                  <a:gd name="T11" fmla="*/ 26 h 68"/>
                  <a:gd name="T12" fmla="*/ 46 w 58"/>
                  <a:gd name="T13" fmla="*/ 28 h 68"/>
                  <a:gd name="T14" fmla="*/ 40 w 58"/>
                  <a:gd name="T15" fmla="*/ 30 h 68"/>
                  <a:gd name="T16" fmla="*/ 36 w 58"/>
                  <a:gd name="T17" fmla="*/ 26 h 68"/>
                  <a:gd name="T18" fmla="*/ 32 w 58"/>
                  <a:gd name="T19" fmla="*/ 22 h 68"/>
                  <a:gd name="T20" fmla="*/ 32 w 58"/>
                  <a:gd name="T21" fmla="*/ 16 h 68"/>
                  <a:gd name="T22" fmla="*/ 36 w 58"/>
                  <a:gd name="T23" fmla="*/ 14 h 68"/>
                  <a:gd name="T24" fmla="*/ 36 w 58"/>
                  <a:gd name="T25" fmla="*/ 10 h 68"/>
                  <a:gd name="T26" fmla="*/ 32 w 58"/>
                  <a:gd name="T27" fmla="*/ 6 h 68"/>
                  <a:gd name="T28" fmla="*/ 30 w 58"/>
                  <a:gd name="T29" fmla="*/ 2 h 68"/>
                  <a:gd name="T30" fmla="*/ 30 w 58"/>
                  <a:gd name="T31" fmla="*/ 0 h 68"/>
                  <a:gd name="T32" fmla="*/ 24 w 58"/>
                  <a:gd name="T33" fmla="*/ 4 h 68"/>
                  <a:gd name="T34" fmla="*/ 18 w 58"/>
                  <a:gd name="T35" fmla="*/ 6 h 68"/>
                  <a:gd name="T36" fmla="*/ 2 w 58"/>
                  <a:gd name="T37" fmla="*/ 12 h 68"/>
                  <a:gd name="T38" fmla="*/ 0 w 58"/>
                  <a:gd name="T39" fmla="*/ 16 h 68"/>
                  <a:gd name="T40" fmla="*/ 4 w 58"/>
                  <a:gd name="T41" fmla="*/ 18 h 68"/>
                  <a:gd name="T42" fmla="*/ 6 w 58"/>
                  <a:gd name="T43" fmla="*/ 22 h 68"/>
                  <a:gd name="T44" fmla="*/ 10 w 58"/>
                  <a:gd name="T45" fmla="*/ 28 h 68"/>
                  <a:gd name="T46" fmla="*/ 8 w 58"/>
                  <a:gd name="T47" fmla="*/ 34 h 68"/>
                  <a:gd name="T48" fmla="*/ 6 w 58"/>
                  <a:gd name="T49" fmla="*/ 38 h 68"/>
                  <a:gd name="T50" fmla="*/ 6 w 58"/>
                  <a:gd name="T51" fmla="*/ 42 h 68"/>
                  <a:gd name="T52" fmla="*/ 6 w 58"/>
                  <a:gd name="T53" fmla="*/ 44 h 68"/>
                  <a:gd name="T54" fmla="*/ 2 w 58"/>
                  <a:gd name="T55" fmla="*/ 48 h 68"/>
                  <a:gd name="T56" fmla="*/ 0 w 58"/>
                  <a:gd name="T57" fmla="*/ 50 h 68"/>
                  <a:gd name="T58" fmla="*/ 2 w 58"/>
                  <a:gd name="T59" fmla="*/ 54 h 68"/>
                  <a:gd name="T60" fmla="*/ 6 w 58"/>
                  <a:gd name="T61" fmla="*/ 56 h 68"/>
                  <a:gd name="T62" fmla="*/ 10 w 58"/>
                  <a:gd name="T63" fmla="*/ 54 h 68"/>
                  <a:gd name="T64" fmla="*/ 18 w 58"/>
                  <a:gd name="T65" fmla="*/ 54 h 68"/>
                  <a:gd name="T66" fmla="*/ 22 w 58"/>
                  <a:gd name="T67" fmla="*/ 50 h 68"/>
                  <a:gd name="T68" fmla="*/ 26 w 58"/>
                  <a:gd name="T69" fmla="*/ 48 h 68"/>
                  <a:gd name="T70" fmla="*/ 26 w 58"/>
                  <a:gd name="T71" fmla="*/ 50 h 68"/>
                  <a:gd name="T72" fmla="*/ 26 w 58"/>
                  <a:gd name="T73" fmla="*/ 54 h 68"/>
                  <a:gd name="T74" fmla="*/ 30 w 58"/>
                  <a:gd name="T75" fmla="*/ 50 h 68"/>
                  <a:gd name="T76" fmla="*/ 28 w 58"/>
                  <a:gd name="T77" fmla="*/ 54 h 68"/>
                  <a:gd name="T78" fmla="*/ 26 w 58"/>
                  <a:gd name="T79" fmla="*/ 56 h 68"/>
                  <a:gd name="T80" fmla="*/ 26 w 58"/>
                  <a:gd name="T81" fmla="*/ 60 h 68"/>
                  <a:gd name="T82" fmla="*/ 24 w 58"/>
                  <a:gd name="T83" fmla="*/ 68 h 68"/>
                  <a:gd name="T84" fmla="*/ 26 w 58"/>
                  <a:gd name="T85" fmla="*/ 68 h 68"/>
                  <a:gd name="T86" fmla="*/ 30 w 58"/>
                  <a:gd name="T87" fmla="*/ 64 h 68"/>
                  <a:gd name="T88" fmla="*/ 34 w 58"/>
                  <a:gd name="T89" fmla="*/ 60 h 68"/>
                  <a:gd name="T90" fmla="*/ 34 w 58"/>
                  <a:gd name="T91" fmla="*/ 58 h 68"/>
                  <a:gd name="T92" fmla="*/ 36 w 58"/>
                  <a:gd name="T93" fmla="*/ 60 h 68"/>
                  <a:gd name="T94" fmla="*/ 38 w 58"/>
                  <a:gd name="T95" fmla="*/ 58 h 68"/>
                  <a:gd name="T96" fmla="*/ 40 w 58"/>
                  <a:gd name="T97" fmla="*/ 58 h 68"/>
                  <a:gd name="T98" fmla="*/ 42 w 58"/>
                  <a:gd name="T99" fmla="*/ 54 h 68"/>
                  <a:gd name="T100" fmla="*/ 44 w 58"/>
                  <a:gd name="T101" fmla="*/ 48 h 68"/>
                  <a:gd name="T102" fmla="*/ 48 w 58"/>
                  <a:gd name="T103" fmla="*/ 44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8"/>
                  <a:gd name="T157" fmla="*/ 0 h 68"/>
                  <a:gd name="T158" fmla="*/ 58 w 58"/>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8" h="68">
                    <a:moveTo>
                      <a:pt x="48" y="42"/>
                    </a:moveTo>
                    <a:lnTo>
                      <a:pt x="54" y="38"/>
                    </a:lnTo>
                    <a:lnTo>
                      <a:pt x="58" y="38"/>
                    </a:lnTo>
                    <a:lnTo>
                      <a:pt x="58" y="36"/>
                    </a:lnTo>
                    <a:lnTo>
                      <a:pt x="54" y="36"/>
                    </a:lnTo>
                    <a:lnTo>
                      <a:pt x="54" y="34"/>
                    </a:lnTo>
                    <a:lnTo>
                      <a:pt x="52" y="34"/>
                    </a:lnTo>
                    <a:lnTo>
                      <a:pt x="52" y="32"/>
                    </a:lnTo>
                    <a:lnTo>
                      <a:pt x="52" y="30"/>
                    </a:lnTo>
                    <a:lnTo>
                      <a:pt x="50" y="30"/>
                    </a:lnTo>
                    <a:lnTo>
                      <a:pt x="48" y="26"/>
                    </a:lnTo>
                    <a:lnTo>
                      <a:pt x="46" y="28"/>
                    </a:lnTo>
                    <a:lnTo>
                      <a:pt x="42" y="32"/>
                    </a:lnTo>
                    <a:lnTo>
                      <a:pt x="40" y="30"/>
                    </a:lnTo>
                    <a:lnTo>
                      <a:pt x="38" y="28"/>
                    </a:lnTo>
                    <a:lnTo>
                      <a:pt x="36" y="26"/>
                    </a:lnTo>
                    <a:lnTo>
                      <a:pt x="34" y="22"/>
                    </a:lnTo>
                    <a:lnTo>
                      <a:pt x="32" y="22"/>
                    </a:lnTo>
                    <a:lnTo>
                      <a:pt x="32" y="18"/>
                    </a:lnTo>
                    <a:lnTo>
                      <a:pt x="32" y="16"/>
                    </a:lnTo>
                    <a:lnTo>
                      <a:pt x="34" y="12"/>
                    </a:lnTo>
                    <a:lnTo>
                      <a:pt x="36" y="14"/>
                    </a:lnTo>
                    <a:lnTo>
                      <a:pt x="36" y="10"/>
                    </a:lnTo>
                    <a:lnTo>
                      <a:pt x="34" y="4"/>
                    </a:lnTo>
                    <a:lnTo>
                      <a:pt x="32" y="6"/>
                    </a:lnTo>
                    <a:lnTo>
                      <a:pt x="30" y="4"/>
                    </a:lnTo>
                    <a:lnTo>
                      <a:pt x="30" y="2"/>
                    </a:lnTo>
                    <a:lnTo>
                      <a:pt x="30" y="0"/>
                    </a:lnTo>
                    <a:lnTo>
                      <a:pt x="28" y="4"/>
                    </a:lnTo>
                    <a:lnTo>
                      <a:pt x="24" y="4"/>
                    </a:lnTo>
                    <a:lnTo>
                      <a:pt x="24" y="6"/>
                    </a:lnTo>
                    <a:lnTo>
                      <a:pt x="18" y="6"/>
                    </a:lnTo>
                    <a:lnTo>
                      <a:pt x="14" y="6"/>
                    </a:lnTo>
                    <a:lnTo>
                      <a:pt x="2" y="12"/>
                    </a:lnTo>
                    <a:lnTo>
                      <a:pt x="2" y="14"/>
                    </a:lnTo>
                    <a:lnTo>
                      <a:pt x="0" y="16"/>
                    </a:lnTo>
                    <a:lnTo>
                      <a:pt x="2" y="16"/>
                    </a:lnTo>
                    <a:lnTo>
                      <a:pt x="4" y="18"/>
                    </a:lnTo>
                    <a:lnTo>
                      <a:pt x="6" y="18"/>
                    </a:lnTo>
                    <a:lnTo>
                      <a:pt x="6" y="22"/>
                    </a:lnTo>
                    <a:lnTo>
                      <a:pt x="12" y="26"/>
                    </a:lnTo>
                    <a:lnTo>
                      <a:pt x="10" y="28"/>
                    </a:lnTo>
                    <a:lnTo>
                      <a:pt x="10" y="30"/>
                    </a:lnTo>
                    <a:lnTo>
                      <a:pt x="8" y="34"/>
                    </a:lnTo>
                    <a:lnTo>
                      <a:pt x="8" y="36"/>
                    </a:lnTo>
                    <a:lnTo>
                      <a:pt x="6" y="38"/>
                    </a:lnTo>
                    <a:lnTo>
                      <a:pt x="6" y="42"/>
                    </a:lnTo>
                    <a:lnTo>
                      <a:pt x="6" y="44"/>
                    </a:lnTo>
                    <a:lnTo>
                      <a:pt x="2" y="48"/>
                    </a:lnTo>
                    <a:lnTo>
                      <a:pt x="2" y="50"/>
                    </a:lnTo>
                    <a:lnTo>
                      <a:pt x="0" y="50"/>
                    </a:lnTo>
                    <a:lnTo>
                      <a:pt x="2" y="52"/>
                    </a:lnTo>
                    <a:lnTo>
                      <a:pt x="2" y="54"/>
                    </a:lnTo>
                    <a:lnTo>
                      <a:pt x="4" y="56"/>
                    </a:lnTo>
                    <a:lnTo>
                      <a:pt x="6" y="56"/>
                    </a:lnTo>
                    <a:lnTo>
                      <a:pt x="8" y="56"/>
                    </a:lnTo>
                    <a:lnTo>
                      <a:pt x="10" y="54"/>
                    </a:lnTo>
                    <a:lnTo>
                      <a:pt x="18" y="54"/>
                    </a:lnTo>
                    <a:lnTo>
                      <a:pt x="20" y="52"/>
                    </a:lnTo>
                    <a:lnTo>
                      <a:pt x="22" y="50"/>
                    </a:lnTo>
                    <a:lnTo>
                      <a:pt x="24" y="48"/>
                    </a:lnTo>
                    <a:lnTo>
                      <a:pt x="26" y="48"/>
                    </a:lnTo>
                    <a:lnTo>
                      <a:pt x="26" y="50"/>
                    </a:lnTo>
                    <a:lnTo>
                      <a:pt x="26" y="52"/>
                    </a:lnTo>
                    <a:lnTo>
                      <a:pt x="26" y="54"/>
                    </a:lnTo>
                    <a:lnTo>
                      <a:pt x="28" y="50"/>
                    </a:lnTo>
                    <a:lnTo>
                      <a:pt x="30" y="50"/>
                    </a:lnTo>
                    <a:lnTo>
                      <a:pt x="28" y="52"/>
                    </a:lnTo>
                    <a:lnTo>
                      <a:pt x="28" y="54"/>
                    </a:lnTo>
                    <a:lnTo>
                      <a:pt x="26" y="54"/>
                    </a:lnTo>
                    <a:lnTo>
                      <a:pt x="26" y="56"/>
                    </a:lnTo>
                    <a:lnTo>
                      <a:pt x="26" y="60"/>
                    </a:lnTo>
                    <a:lnTo>
                      <a:pt x="22" y="64"/>
                    </a:lnTo>
                    <a:lnTo>
                      <a:pt x="24" y="68"/>
                    </a:lnTo>
                    <a:lnTo>
                      <a:pt x="26" y="66"/>
                    </a:lnTo>
                    <a:lnTo>
                      <a:pt x="26" y="68"/>
                    </a:lnTo>
                    <a:lnTo>
                      <a:pt x="30" y="66"/>
                    </a:lnTo>
                    <a:lnTo>
                      <a:pt x="30" y="64"/>
                    </a:lnTo>
                    <a:lnTo>
                      <a:pt x="34" y="60"/>
                    </a:lnTo>
                    <a:lnTo>
                      <a:pt x="34" y="58"/>
                    </a:lnTo>
                    <a:lnTo>
                      <a:pt x="34" y="60"/>
                    </a:lnTo>
                    <a:lnTo>
                      <a:pt x="36" y="60"/>
                    </a:lnTo>
                    <a:lnTo>
                      <a:pt x="38" y="60"/>
                    </a:lnTo>
                    <a:lnTo>
                      <a:pt x="38" y="58"/>
                    </a:lnTo>
                    <a:lnTo>
                      <a:pt x="40" y="58"/>
                    </a:lnTo>
                    <a:lnTo>
                      <a:pt x="40" y="56"/>
                    </a:lnTo>
                    <a:lnTo>
                      <a:pt x="42" y="54"/>
                    </a:lnTo>
                    <a:lnTo>
                      <a:pt x="44" y="52"/>
                    </a:lnTo>
                    <a:lnTo>
                      <a:pt x="44" y="48"/>
                    </a:lnTo>
                    <a:lnTo>
                      <a:pt x="44" y="46"/>
                    </a:lnTo>
                    <a:lnTo>
                      <a:pt x="48" y="44"/>
                    </a:lnTo>
                    <a:lnTo>
                      <a:pt x="48" y="42"/>
                    </a:lnTo>
                    <a:close/>
                  </a:path>
                </a:pathLst>
              </a:custGeom>
              <a:solidFill>
                <a:srgbClr val="0071B4">
                  <a:alpha val="34901"/>
                </a:srgbClr>
              </a:solidFill>
              <a:ln w="9525">
                <a:noFill/>
                <a:round/>
                <a:headEnd/>
                <a:tailEnd/>
              </a:ln>
            </p:spPr>
            <p:txBody>
              <a:bodyPr/>
              <a:lstStyle/>
              <a:p>
                <a:endParaRPr lang="en-US"/>
              </a:p>
            </p:txBody>
          </p:sp>
          <p:sp>
            <p:nvSpPr>
              <p:cNvPr id="13933" name="Freeform 387"/>
              <p:cNvSpPr>
                <a:spLocks/>
              </p:cNvSpPr>
              <p:nvPr/>
            </p:nvSpPr>
            <p:spPr bwMode="auto">
              <a:xfrm>
                <a:off x="3099" y="1737"/>
                <a:ext cx="14" cy="12"/>
              </a:xfrm>
              <a:custGeom>
                <a:avLst/>
                <a:gdLst>
                  <a:gd name="T0" fmla="*/ 10 w 14"/>
                  <a:gd name="T1" fmla="*/ 10 h 12"/>
                  <a:gd name="T2" fmla="*/ 14 w 14"/>
                  <a:gd name="T3" fmla="*/ 4 h 12"/>
                  <a:gd name="T4" fmla="*/ 10 w 14"/>
                  <a:gd name="T5" fmla="*/ 2 h 12"/>
                  <a:gd name="T6" fmla="*/ 8 w 14"/>
                  <a:gd name="T7" fmla="*/ 4 h 12"/>
                  <a:gd name="T8" fmla="*/ 8 w 14"/>
                  <a:gd name="T9" fmla="*/ 4 h 12"/>
                  <a:gd name="T10" fmla="*/ 6 w 14"/>
                  <a:gd name="T11" fmla="*/ 4 h 12"/>
                  <a:gd name="T12" fmla="*/ 8 w 14"/>
                  <a:gd name="T13" fmla="*/ 2 h 12"/>
                  <a:gd name="T14" fmla="*/ 6 w 14"/>
                  <a:gd name="T15" fmla="*/ 0 h 12"/>
                  <a:gd name="T16" fmla="*/ 6 w 14"/>
                  <a:gd name="T17" fmla="*/ 0 h 12"/>
                  <a:gd name="T18" fmla="*/ 2 w 14"/>
                  <a:gd name="T19" fmla="*/ 0 h 12"/>
                  <a:gd name="T20" fmla="*/ 2 w 14"/>
                  <a:gd name="T21" fmla="*/ 0 h 12"/>
                  <a:gd name="T22" fmla="*/ 0 w 14"/>
                  <a:gd name="T23" fmla="*/ 0 h 12"/>
                  <a:gd name="T24" fmla="*/ 2 w 14"/>
                  <a:gd name="T25" fmla="*/ 2 h 12"/>
                  <a:gd name="T26" fmla="*/ 2 w 14"/>
                  <a:gd name="T27" fmla="*/ 4 h 12"/>
                  <a:gd name="T28" fmla="*/ 4 w 14"/>
                  <a:gd name="T29" fmla="*/ 2 h 12"/>
                  <a:gd name="T30" fmla="*/ 4 w 14"/>
                  <a:gd name="T31" fmla="*/ 2 h 12"/>
                  <a:gd name="T32" fmla="*/ 4 w 14"/>
                  <a:gd name="T33" fmla="*/ 6 h 12"/>
                  <a:gd name="T34" fmla="*/ 2 w 14"/>
                  <a:gd name="T35" fmla="*/ 4 h 12"/>
                  <a:gd name="T36" fmla="*/ 2 w 14"/>
                  <a:gd name="T37" fmla="*/ 6 h 12"/>
                  <a:gd name="T38" fmla="*/ 8 w 14"/>
                  <a:gd name="T39" fmla="*/ 12 h 12"/>
                  <a:gd name="T40" fmla="*/ 10 w 14"/>
                  <a:gd name="T41" fmla="*/ 1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2"/>
                  <a:gd name="T65" fmla="*/ 14 w 14"/>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2">
                    <a:moveTo>
                      <a:pt x="10" y="10"/>
                    </a:moveTo>
                    <a:lnTo>
                      <a:pt x="14" y="4"/>
                    </a:lnTo>
                    <a:lnTo>
                      <a:pt x="10" y="2"/>
                    </a:lnTo>
                    <a:lnTo>
                      <a:pt x="8" y="4"/>
                    </a:lnTo>
                    <a:lnTo>
                      <a:pt x="6" y="4"/>
                    </a:lnTo>
                    <a:lnTo>
                      <a:pt x="8" y="2"/>
                    </a:lnTo>
                    <a:lnTo>
                      <a:pt x="6" y="0"/>
                    </a:lnTo>
                    <a:lnTo>
                      <a:pt x="2" y="0"/>
                    </a:lnTo>
                    <a:lnTo>
                      <a:pt x="0" y="0"/>
                    </a:lnTo>
                    <a:lnTo>
                      <a:pt x="2" y="2"/>
                    </a:lnTo>
                    <a:lnTo>
                      <a:pt x="2" y="4"/>
                    </a:lnTo>
                    <a:lnTo>
                      <a:pt x="4" y="2"/>
                    </a:lnTo>
                    <a:lnTo>
                      <a:pt x="4" y="6"/>
                    </a:lnTo>
                    <a:lnTo>
                      <a:pt x="2" y="4"/>
                    </a:lnTo>
                    <a:lnTo>
                      <a:pt x="2" y="6"/>
                    </a:lnTo>
                    <a:lnTo>
                      <a:pt x="8" y="12"/>
                    </a:lnTo>
                    <a:lnTo>
                      <a:pt x="10" y="10"/>
                    </a:lnTo>
                    <a:close/>
                  </a:path>
                </a:pathLst>
              </a:custGeom>
              <a:solidFill>
                <a:srgbClr val="0071B4">
                  <a:alpha val="34901"/>
                </a:srgbClr>
              </a:solidFill>
              <a:ln w="9525">
                <a:noFill/>
                <a:round/>
                <a:headEnd/>
                <a:tailEnd/>
              </a:ln>
            </p:spPr>
            <p:txBody>
              <a:bodyPr/>
              <a:lstStyle/>
              <a:p>
                <a:endParaRPr lang="en-US"/>
              </a:p>
            </p:txBody>
          </p:sp>
          <p:sp>
            <p:nvSpPr>
              <p:cNvPr id="13934" name="Freeform 388"/>
              <p:cNvSpPr>
                <a:spLocks/>
              </p:cNvSpPr>
              <p:nvPr/>
            </p:nvSpPr>
            <p:spPr bwMode="auto">
              <a:xfrm>
                <a:off x="2571" y="1407"/>
                <a:ext cx="6" cy="47"/>
              </a:xfrm>
              <a:custGeom>
                <a:avLst/>
                <a:gdLst>
                  <a:gd name="T0" fmla="*/ 6 w 6"/>
                  <a:gd name="T1" fmla="*/ 47 h 47"/>
                  <a:gd name="T2" fmla="*/ 6 w 6"/>
                  <a:gd name="T3" fmla="*/ 14 h 47"/>
                  <a:gd name="T4" fmla="*/ 6 w 6"/>
                  <a:gd name="T5" fmla="*/ 10 h 47"/>
                  <a:gd name="T6" fmla="*/ 2 w 6"/>
                  <a:gd name="T7" fmla="*/ 0 h 47"/>
                  <a:gd name="T8" fmla="*/ 2 w 6"/>
                  <a:gd name="T9" fmla="*/ 8 h 47"/>
                  <a:gd name="T10" fmla="*/ 4 w 6"/>
                  <a:gd name="T11" fmla="*/ 10 h 47"/>
                  <a:gd name="T12" fmla="*/ 0 w 6"/>
                  <a:gd name="T13" fmla="*/ 12 h 47"/>
                  <a:gd name="T14" fmla="*/ 6 w 6"/>
                  <a:gd name="T15" fmla="*/ 47 h 47"/>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7"/>
                  <a:gd name="T26" fmla="*/ 6 w 6"/>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7">
                    <a:moveTo>
                      <a:pt x="6" y="47"/>
                    </a:moveTo>
                    <a:lnTo>
                      <a:pt x="6" y="14"/>
                    </a:lnTo>
                    <a:lnTo>
                      <a:pt x="6" y="10"/>
                    </a:lnTo>
                    <a:lnTo>
                      <a:pt x="2" y="0"/>
                    </a:lnTo>
                    <a:lnTo>
                      <a:pt x="2" y="8"/>
                    </a:lnTo>
                    <a:lnTo>
                      <a:pt x="4" y="10"/>
                    </a:lnTo>
                    <a:lnTo>
                      <a:pt x="0" y="12"/>
                    </a:lnTo>
                    <a:lnTo>
                      <a:pt x="6" y="47"/>
                    </a:lnTo>
                    <a:close/>
                  </a:path>
                </a:pathLst>
              </a:custGeom>
              <a:solidFill>
                <a:srgbClr val="0071B4">
                  <a:alpha val="34901"/>
                </a:srgbClr>
              </a:solidFill>
              <a:ln w="9525">
                <a:noFill/>
                <a:round/>
                <a:headEnd/>
                <a:tailEnd/>
              </a:ln>
            </p:spPr>
            <p:txBody>
              <a:bodyPr/>
              <a:lstStyle/>
              <a:p>
                <a:endParaRPr lang="en-US"/>
              </a:p>
            </p:txBody>
          </p:sp>
          <p:sp>
            <p:nvSpPr>
              <p:cNvPr id="13935" name="Freeform 389"/>
              <p:cNvSpPr>
                <a:spLocks/>
              </p:cNvSpPr>
              <p:nvPr/>
            </p:nvSpPr>
            <p:spPr bwMode="auto">
              <a:xfrm>
                <a:off x="3037" y="1783"/>
                <a:ext cx="32" cy="28"/>
              </a:xfrm>
              <a:custGeom>
                <a:avLst/>
                <a:gdLst>
                  <a:gd name="T0" fmla="*/ 18 w 32"/>
                  <a:gd name="T1" fmla="*/ 22 h 28"/>
                  <a:gd name="T2" fmla="*/ 20 w 32"/>
                  <a:gd name="T3" fmla="*/ 24 h 28"/>
                  <a:gd name="T4" fmla="*/ 20 w 32"/>
                  <a:gd name="T5" fmla="*/ 22 h 28"/>
                  <a:gd name="T6" fmla="*/ 20 w 32"/>
                  <a:gd name="T7" fmla="*/ 20 h 28"/>
                  <a:gd name="T8" fmla="*/ 24 w 32"/>
                  <a:gd name="T9" fmla="*/ 16 h 28"/>
                  <a:gd name="T10" fmla="*/ 24 w 32"/>
                  <a:gd name="T11" fmla="*/ 20 h 28"/>
                  <a:gd name="T12" fmla="*/ 26 w 32"/>
                  <a:gd name="T13" fmla="*/ 16 h 28"/>
                  <a:gd name="T14" fmla="*/ 28 w 32"/>
                  <a:gd name="T15" fmla="*/ 14 h 28"/>
                  <a:gd name="T16" fmla="*/ 30 w 32"/>
                  <a:gd name="T17" fmla="*/ 14 h 28"/>
                  <a:gd name="T18" fmla="*/ 32 w 32"/>
                  <a:gd name="T19" fmla="*/ 12 h 28"/>
                  <a:gd name="T20" fmla="*/ 32 w 32"/>
                  <a:gd name="T21" fmla="*/ 10 h 28"/>
                  <a:gd name="T22" fmla="*/ 32 w 32"/>
                  <a:gd name="T23" fmla="*/ 6 h 28"/>
                  <a:gd name="T24" fmla="*/ 30 w 32"/>
                  <a:gd name="T25" fmla="*/ 4 h 28"/>
                  <a:gd name="T26" fmla="*/ 28 w 32"/>
                  <a:gd name="T27" fmla="*/ 2 h 28"/>
                  <a:gd name="T28" fmla="*/ 26 w 32"/>
                  <a:gd name="T29" fmla="*/ 4 h 28"/>
                  <a:gd name="T30" fmla="*/ 28 w 32"/>
                  <a:gd name="T31" fmla="*/ 6 h 28"/>
                  <a:gd name="T32" fmla="*/ 26 w 32"/>
                  <a:gd name="T33" fmla="*/ 8 h 28"/>
                  <a:gd name="T34" fmla="*/ 24 w 32"/>
                  <a:gd name="T35" fmla="*/ 12 h 28"/>
                  <a:gd name="T36" fmla="*/ 22 w 32"/>
                  <a:gd name="T37" fmla="*/ 12 h 28"/>
                  <a:gd name="T38" fmla="*/ 22 w 32"/>
                  <a:gd name="T39" fmla="*/ 14 h 28"/>
                  <a:gd name="T40" fmla="*/ 24 w 32"/>
                  <a:gd name="T41" fmla="*/ 8 h 28"/>
                  <a:gd name="T42" fmla="*/ 22 w 32"/>
                  <a:gd name="T43" fmla="*/ 6 h 28"/>
                  <a:gd name="T44" fmla="*/ 22 w 32"/>
                  <a:gd name="T45" fmla="*/ 6 h 28"/>
                  <a:gd name="T46" fmla="*/ 22 w 32"/>
                  <a:gd name="T47" fmla="*/ 4 h 28"/>
                  <a:gd name="T48" fmla="*/ 22 w 32"/>
                  <a:gd name="T49" fmla="*/ 0 h 28"/>
                  <a:gd name="T50" fmla="*/ 20 w 32"/>
                  <a:gd name="T51" fmla="*/ 0 h 28"/>
                  <a:gd name="T52" fmla="*/ 18 w 32"/>
                  <a:gd name="T53" fmla="*/ 2 h 28"/>
                  <a:gd name="T54" fmla="*/ 18 w 32"/>
                  <a:gd name="T55" fmla="*/ 8 h 28"/>
                  <a:gd name="T56" fmla="*/ 18 w 32"/>
                  <a:gd name="T57" fmla="*/ 8 h 28"/>
                  <a:gd name="T58" fmla="*/ 18 w 32"/>
                  <a:gd name="T59" fmla="*/ 12 h 28"/>
                  <a:gd name="T60" fmla="*/ 14 w 32"/>
                  <a:gd name="T61" fmla="*/ 16 h 28"/>
                  <a:gd name="T62" fmla="*/ 14 w 32"/>
                  <a:gd name="T63" fmla="*/ 16 h 28"/>
                  <a:gd name="T64" fmla="*/ 10 w 32"/>
                  <a:gd name="T65" fmla="*/ 18 h 28"/>
                  <a:gd name="T66" fmla="*/ 8 w 32"/>
                  <a:gd name="T67" fmla="*/ 20 h 28"/>
                  <a:gd name="T68" fmla="*/ 6 w 32"/>
                  <a:gd name="T69" fmla="*/ 20 h 28"/>
                  <a:gd name="T70" fmla="*/ 4 w 32"/>
                  <a:gd name="T71" fmla="*/ 22 h 28"/>
                  <a:gd name="T72" fmla="*/ 4 w 32"/>
                  <a:gd name="T73" fmla="*/ 22 h 28"/>
                  <a:gd name="T74" fmla="*/ 2 w 32"/>
                  <a:gd name="T75" fmla="*/ 24 h 28"/>
                  <a:gd name="T76" fmla="*/ 0 w 32"/>
                  <a:gd name="T77" fmla="*/ 24 h 28"/>
                  <a:gd name="T78" fmla="*/ 0 w 32"/>
                  <a:gd name="T79" fmla="*/ 28 h 28"/>
                  <a:gd name="T80" fmla="*/ 0 w 32"/>
                  <a:gd name="T81" fmla="*/ 28 h 28"/>
                  <a:gd name="T82" fmla="*/ 6 w 32"/>
                  <a:gd name="T83" fmla="*/ 28 h 28"/>
                  <a:gd name="T84" fmla="*/ 6 w 32"/>
                  <a:gd name="T85" fmla="*/ 24 h 28"/>
                  <a:gd name="T86" fmla="*/ 8 w 32"/>
                  <a:gd name="T87" fmla="*/ 24 h 28"/>
                  <a:gd name="T88" fmla="*/ 8 w 32"/>
                  <a:gd name="T89" fmla="*/ 28 h 28"/>
                  <a:gd name="T90" fmla="*/ 14 w 32"/>
                  <a:gd name="T91" fmla="*/ 24 h 28"/>
                  <a:gd name="T92" fmla="*/ 18 w 32"/>
                  <a:gd name="T93" fmla="*/ 18 h 28"/>
                  <a:gd name="T94" fmla="*/ 18 w 32"/>
                  <a:gd name="T95" fmla="*/ 20 h 28"/>
                  <a:gd name="T96" fmla="*/ 18 w 32"/>
                  <a:gd name="T97" fmla="*/ 22 h 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
                  <a:gd name="T148" fmla="*/ 0 h 28"/>
                  <a:gd name="T149" fmla="*/ 32 w 32"/>
                  <a:gd name="T150" fmla="*/ 28 h 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 h="28">
                    <a:moveTo>
                      <a:pt x="18" y="22"/>
                    </a:moveTo>
                    <a:lnTo>
                      <a:pt x="20" y="24"/>
                    </a:lnTo>
                    <a:lnTo>
                      <a:pt x="20" y="22"/>
                    </a:lnTo>
                    <a:lnTo>
                      <a:pt x="20" y="20"/>
                    </a:lnTo>
                    <a:lnTo>
                      <a:pt x="24" y="16"/>
                    </a:lnTo>
                    <a:lnTo>
                      <a:pt x="24" y="20"/>
                    </a:lnTo>
                    <a:lnTo>
                      <a:pt x="26" y="16"/>
                    </a:lnTo>
                    <a:lnTo>
                      <a:pt x="28" y="14"/>
                    </a:lnTo>
                    <a:lnTo>
                      <a:pt x="30" y="14"/>
                    </a:lnTo>
                    <a:lnTo>
                      <a:pt x="32" y="12"/>
                    </a:lnTo>
                    <a:lnTo>
                      <a:pt x="32" y="10"/>
                    </a:lnTo>
                    <a:lnTo>
                      <a:pt x="32" y="6"/>
                    </a:lnTo>
                    <a:lnTo>
                      <a:pt x="30" y="4"/>
                    </a:lnTo>
                    <a:lnTo>
                      <a:pt x="28" y="2"/>
                    </a:lnTo>
                    <a:lnTo>
                      <a:pt x="26" y="4"/>
                    </a:lnTo>
                    <a:lnTo>
                      <a:pt x="28" y="6"/>
                    </a:lnTo>
                    <a:lnTo>
                      <a:pt x="26" y="8"/>
                    </a:lnTo>
                    <a:lnTo>
                      <a:pt x="24" y="12"/>
                    </a:lnTo>
                    <a:lnTo>
                      <a:pt x="22" y="12"/>
                    </a:lnTo>
                    <a:lnTo>
                      <a:pt x="22" y="14"/>
                    </a:lnTo>
                    <a:lnTo>
                      <a:pt x="24" y="8"/>
                    </a:lnTo>
                    <a:lnTo>
                      <a:pt x="22" y="6"/>
                    </a:lnTo>
                    <a:lnTo>
                      <a:pt x="22" y="4"/>
                    </a:lnTo>
                    <a:lnTo>
                      <a:pt x="22" y="0"/>
                    </a:lnTo>
                    <a:lnTo>
                      <a:pt x="20" y="0"/>
                    </a:lnTo>
                    <a:lnTo>
                      <a:pt x="18" y="2"/>
                    </a:lnTo>
                    <a:lnTo>
                      <a:pt x="18" y="8"/>
                    </a:lnTo>
                    <a:lnTo>
                      <a:pt x="18" y="12"/>
                    </a:lnTo>
                    <a:lnTo>
                      <a:pt x="14" y="16"/>
                    </a:lnTo>
                    <a:lnTo>
                      <a:pt x="10" y="18"/>
                    </a:lnTo>
                    <a:lnTo>
                      <a:pt x="8" y="20"/>
                    </a:lnTo>
                    <a:lnTo>
                      <a:pt x="6" y="20"/>
                    </a:lnTo>
                    <a:lnTo>
                      <a:pt x="4" y="22"/>
                    </a:lnTo>
                    <a:lnTo>
                      <a:pt x="2" y="24"/>
                    </a:lnTo>
                    <a:lnTo>
                      <a:pt x="0" y="24"/>
                    </a:lnTo>
                    <a:lnTo>
                      <a:pt x="0" y="28"/>
                    </a:lnTo>
                    <a:lnTo>
                      <a:pt x="6" y="28"/>
                    </a:lnTo>
                    <a:lnTo>
                      <a:pt x="6" y="24"/>
                    </a:lnTo>
                    <a:lnTo>
                      <a:pt x="8" y="24"/>
                    </a:lnTo>
                    <a:lnTo>
                      <a:pt x="8" y="28"/>
                    </a:lnTo>
                    <a:lnTo>
                      <a:pt x="14" y="24"/>
                    </a:lnTo>
                    <a:lnTo>
                      <a:pt x="18" y="18"/>
                    </a:lnTo>
                    <a:lnTo>
                      <a:pt x="18" y="20"/>
                    </a:lnTo>
                    <a:lnTo>
                      <a:pt x="18" y="22"/>
                    </a:lnTo>
                    <a:close/>
                  </a:path>
                </a:pathLst>
              </a:custGeom>
              <a:solidFill>
                <a:srgbClr val="0071B4">
                  <a:alpha val="34901"/>
                </a:srgbClr>
              </a:solidFill>
              <a:ln w="9525">
                <a:noFill/>
                <a:round/>
                <a:headEnd/>
                <a:tailEnd/>
              </a:ln>
            </p:spPr>
            <p:txBody>
              <a:bodyPr/>
              <a:lstStyle/>
              <a:p>
                <a:endParaRPr lang="en-US"/>
              </a:p>
            </p:txBody>
          </p:sp>
          <p:sp>
            <p:nvSpPr>
              <p:cNvPr id="13936" name="Freeform 390"/>
              <p:cNvSpPr>
                <a:spLocks/>
              </p:cNvSpPr>
              <p:nvPr/>
            </p:nvSpPr>
            <p:spPr bwMode="auto">
              <a:xfrm>
                <a:off x="3073" y="1757"/>
                <a:ext cx="16" cy="22"/>
              </a:xfrm>
              <a:custGeom>
                <a:avLst/>
                <a:gdLst>
                  <a:gd name="T0" fmla="*/ 0 w 16"/>
                  <a:gd name="T1" fmla="*/ 20 h 22"/>
                  <a:gd name="T2" fmla="*/ 2 w 16"/>
                  <a:gd name="T3" fmla="*/ 22 h 22"/>
                  <a:gd name="T4" fmla="*/ 2 w 16"/>
                  <a:gd name="T5" fmla="*/ 20 h 22"/>
                  <a:gd name="T6" fmla="*/ 8 w 16"/>
                  <a:gd name="T7" fmla="*/ 20 h 22"/>
                  <a:gd name="T8" fmla="*/ 8 w 16"/>
                  <a:gd name="T9" fmla="*/ 16 h 22"/>
                  <a:gd name="T10" fmla="*/ 10 w 16"/>
                  <a:gd name="T11" fmla="*/ 16 h 22"/>
                  <a:gd name="T12" fmla="*/ 10 w 16"/>
                  <a:gd name="T13" fmla="*/ 18 h 22"/>
                  <a:gd name="T14" fmla="*/ 16 w 16"/>
                  <a:gd name="T15" fmla="*/ 16 h 22"/>
                  <a:gd name="T16" fmla="*/ 16 w 16"/>
                  <a:gd name="T17" fmla="*/ 12 h 22"/>
                  <a:gd name="T18" fmla="*/ 16 w 16"/>
                  <a:gd name="T19" fmla="*/ 8 h 22"/>
                  <a:gd name="T20" fmla="*/ 16 w 16"/>
                  <a:gd name="T21" fmla="*/ 6 h 22"/>
                  <a:gd name="T22" fmla="*/ 14 w 16"/>
                  <a:gd name="T23" fmla="*/ 0 h 22"/>
                  <a:gd name="T24" fmla="*/ 12 w 16"/>
                  <a:gd name="T25" fmla="*/ 0 h 22"/>
                  <a:gd name="T26" fmla="*/ 10 w 16"/>
                  <a:gd name="T27" fmla="*/ 4 h 22"/>
                  <a:gd name="T28" fmla="*/ 10 w 16"/>
                  <a:gd name="T29" fmla="*/ 0 h 22"/>
                  <a:gd name="T30" fmla="*/ 10 w 16"/>
                  <a:gd name="T31" fmla="*/ 4 h 22"/>
                  <a:gd name="T32" fmla="*/ 10 w 16"/>
                  <a:gd name="T33" fmla="*/ 6 h 22"/>
                  <a:gd name="T34" fmla="*/ 8 w 16"/>
                  <a:gd name="T35" fmla="*/ 4 h 22"/>
                  <a:gd name="T36" fmla="*/ 6 w 16"/>
                  <a:gd name="T37" fmla="*/ 4 h 22"/>
                  <a:gd name="T38" fmla="*/ 8 w 16"/>
                  <a:gd name="T39" fmla="*/ 6 h 22"/>
                  <a:gd name="T40" fmla="*/ 6 w 16"/>
                  <a:gd name="T41" fmla="*/ 8 h 22"/>
                  <a:gd name="T42" fmla="*/ 4 w 16"/>
                  <a:gd name="T43" fmla="*/ 8 h 22"/>
                  <a:gd name="T44" fmla="*/ 2 w 16"/>
                  <a:gd name="T45" fmla="*/ 10 h 22"/>
                  <a:gd name="T46" fmla="*/ 2 w 16"/>
                  <a:gd name="T47" fmla="*/ 10 h 22"/>
                  <a:gd name="T48" fmla="*/ 2 w 16"/>
                  <a:gd name="T49" fmla="*/ 12 h 22"/>
                  <a:gd name="T50" fmla="*/ 4 w 16"/>
                  <a:gd name="T51" fmla="*/ 12 h 22"/>
                  <a:gd name="T52" fmla="*/ 2 w 16"/>
                  <a:gd name="T53" fmla="*/ 14 h 22"/>
                  <a:gd name="T54" fmla="*/ 2 w 16"/>
                  <a:gd name="T55" fmla="*/ 14 h 22"/>
                  <a:gd name="T56" fmla="*/ 0 w 16"/>
                  <a:gd name="T57" fmla="*/ 14 h 22"/>
                  <a:gd name="T58" fmla="*/ 2 w 16"/>
                  <a:gd name="T59" fmla="*/ 16 h 22"/>
                  <a:gd name="T60" fmla="*/ 4 w 16"/>
                  <a:gd name="T61" fmla="*/ 16 h 22"/>
                  <a:gd name="T62" fmla="*/ 2 w 16"/>
                  <a:gd name="T63" fmla="*/ 18 h 22"/>
                  <a:gd name="T64" fmla="*/ 0 w 16"/>
                  <a:gd name="T65" fmla="*/ 2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
                  <a:gd name="T100" fmla="*/ 0 h 22"/>
                  <a:gd name="T101" fmla="*/ 16 w 16"/>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 h="22">
                    <a:moveTo>
                      <a:pt x="0" y="20"/>
                    </a:moveTo>
                    <a:lnTo>
                      <a:pt x="2" y="22"/>
                    </a:lnTo>
                    <a:lnTo>
                      <a:pt x="2" y="20"/>
                    </a:lnTo>
                    <a:lnTo>
                      <a:pt x="8" y="20"/>
                    </a:lnTo>
                    <a:lnTo>
                      <a:pt x="8" y="16"/>
                    </a:lnTo>
                    <a:lnTo>
                      <a:pt x="10" y="16"/>
                    </a:lnTo>
                    <a:lnTo>
                      <a:pt x="10" y="18"/>
                    </a:lnTo>
                    <a:lnTo>
                      <a:pt x="16" y="16"/>
                    </a:lnTo>
                    <a:lnTo>
                      <a:pt x="16" y="12"/>
                    </a:lnTo>
                    <a:lnTo>
                      <a:pt x="16" y="8"/>
                    </a:lnTo>
                    <a:lnTo>
                      <a:pt x="16" y="6"/>
                    </a:lnTo>
                    <a:lnTo>
                      <a:pt x="14" y="0"/>
                    </a:lnTo>
                    <a:lnTo>
                      <a:pt x="12" y="0"/>
                    </a:lnTo>
                    <a:lnTo>
                      <a:pt x="10" y="4"/>
                    </a:lnTo>
                    <a:lnTo>
                      <a:pt x="10" y="0"/>
                    </a:lnTo>
                    <a:lnTo>
                      <a:pt x="10" y="4"/>
                    </a:lnTo>
                    <a:lnTo>
                      <a:pt x="10" y="6"/>
                    </a:lnTo>
                    <a:lnTo>
                      <a:pt x="8" y="4"/>
                    </a:lnTo>
                    <a:lnTo>
                      <a:pt x="6" y="4"/>
                    </a:lnTo>
                    <a:lnTo>
                      <a:pt x="8" y="6"/>
                    </a:lnTo>
                    <a:lnTo>
                      <a:pt x="6" y="8"/>
                    </a:lnTo>
                    <a:lnTo>
                      <a:pt x="4" y="8"/>
                    </a:lnTo>
                    <a:lnTo>
                      <a:pt x="2" y="10"/>
                    </a:lnTo>
                    <a:lnTo>
                      <a:pt x="2" y="12"/>
                    </a:lnTo>
                    <a:lnTo>
                      <a:pt x="4" y="12"/>
                    </a:lnTo>
                    <a:lnTo>
                      <a:pt x="2" y="14"/>
                    </a:lnTo>
                    <a:lnTo>
                      <a:pt x="0" y="14"/>
                    </a:lnTo>
                    <a:lnTo>
                      <a:pt x="2" y="16"/>
                    </a:lnTo>
                    <a:lnTo>
                      <a:pt x="4" y="16"/>
                    </a:lnTo>
                    <a:lnTo>
                      <a:pt x="2" y="18"/>
                    </a:lnTo>
                    <a:lnTo>
                      <a:pt x="0" y="20"/>
                    </a:lnTo>
                    <a:close/>
                  </a:path>
                </a:pathLst>
              </a:custGeom>
              <a:solidFill>
                <a:srgbClr val="0071B4">
                  <a:alpha val="34901"/>
                </a:srgbClr>
              </a:solidFill>
              <a:ln w="9525">
                <a:noFill/>
                <a:round/>
                <a:headEnd/>
                <a:tailEnd/>
              </a:ln>
            </p:spPr>
            <p:txBody>
              <a:bodyPr/>
              <a:lstStyle/>
              <a:p>
                <a:endParaRPr lang="en-US"/>
              </a:p>
            </p:txBody>
          </p:sp>
          <p:sp>
            <p:nvSpPr>
              <p:cNvPr id="13937" name="Freeform 391"/>
              <p:cNvSpPr>
                <a:spLocks/>
              </p:cNvSpPr>
              <p:nvPr/>
            </p:nvSpPr>
            <p:spPr bwMode="auto">
              <a:xfrm>
                <a:off x="3111" y="1731"/>
                <a:ext cx="8" cy="8"/>
              </a:xfrm>
              <a:custGeom>
                <a:avLst/>
                <a:gdLst>
                  <a:gd name="T0" fmla="*/ 6 w 8"/>
                  <a:gd name="T1" fmla="*/ 8 h 8"/>
                  <a:gd name="T2" fmla="*/ 8 w 8"/>
                  <a:gd name="T3" fmla="*/ 6 h 8"/>
                  <a:gd name="T4" fmla="*/ 6 w 8"/>
                  <a:gd name="T5" fmla="*/ 4 h 8"/>
                  <a:gd name="T6" fmla="*/ 6 w 8"/>
                  <a:gd name="T7" fmla="*/ 4 h 8"/>
                  <a:gd name="T8" fmla="*/ 6 w 8"/>
                  <a:gd name="T9" fmla="*/ 2 h 8"/>
                  <a:gd name="T10" fmla="*/ 4 w 8"/>
                  <a:gd name="T11" fmla="*/ 2 h 8"/>
                  <a:gd name="T12" fmla="*/ 4 w 8"/>
                  <a:gd name="T13" fmla="*/ 4 h 8"/>
                  <a:gd name="T14" fmla="*/ 2 w 8"/>
                  <a:gd name="T15" fmla="*/ 0 h 8"/>
                  <a:gd name="T16" fmla="*/ 2 w 8"/>
                  <a:gd name="T17" fmla="*/ 0 h 8"/>
                  <a:gd name="T18" fmla="*/ 0 w 8"/>
                  <a:gd name="T19" fmla="*/ 0 h 8"/>
                  <a:gd name="T20" fmla="*/ 4 w 8"/>
                  <a:gd name="T21" fmla="*/ 6 h 8"/>
                  <a:gd name="T22" fmla="*/ 6 w 8"/>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6" y="8"/>
                    </a:moveTo>
                    <a:lnTo>
                      <a:pt x="8" y="6"/>
                    </a:lnTo>
                    <a:lnTo>
                      <a:pt x="6" y="4"/>
                    </a:lnTo>
                    <a:lnTo>
                      <a:pt x="6" y="2"/>
                    </a:lnTo>
                    <a:lnTo>
                      <a:pt x="4" y="2"/>
                    </a:lnTo>
                    <a:lnTo>
                      <a:pt x="4" y="4"/>
                    </a:lnTo>
                    <a:lnTo>
                      <a:pt x="2" y="0"/>
                    </a:lnTo>
                    <a:lnTo>
                      <a:pt x="0" y="0"/>
                    </a:lnTo>
                    <a:lnTo>
                      <a:pt x="4" y="6"/>
                    </a:lnTo>
                    <a:lnTo>
                      <a:pt x="6" y="8"/>
                    </a:lnTo>
                    <a:close/>
                  </a:path>
                </a:pathLst>
              </a:custGeom>
              <a:solidFill>
                <a:srgbClr val="0071B4">
                  <a:alpha val="34901"/>
                </a:srgbClr>
              </a:solidFill>
              <a:ln w="9525">
                <a:noFill/>
                <a:round/>
                <a:headEnd/>
                <a:tailEnd/>
              </a:ln>
            </p:spPr>
            <p:txBody>
              <a:bodyPr/>
              <a:lstStyle/>
              <a:p>
                <a:endParaRPr lang="en-US"/>
              </a:p>
            </p:txBody>
          </p:sp>
          <p:sp>
            <p:nvSpPr>
              <p:cNvPr id="13938" name="Freeform 392"/>
              <p:cNvSpPr>
                <a:spLocks/>
              </p:cNvSpPr>
              <p:nvPr/>
            </p:nvSpPr>
            <p:spPr bwMode="auto">
              <a:xfrm>
                <a:off x="3589" y="1395"/>
                <a:ext cx="215" cy="201"/>
              </a:xfrm>
              <a:custGeom>
                <a:avLst/>
                <a:gdLst>
                  <a:gd name="T0" fmla="*/ 16 w 215"/>
                  <a:gd name="T1" fmla="*/ 181 h 201"/>
                  <a:gd name="T2" fmla="*/ 14 w 215"/>
                  <a:gd name="T3" fmla="*/ 183 h 201"/>
                  <a:gd name="T4" fmla="*/ 10 w 215"/>
                  <a:gd name="T5" fmla="*/ 195 h 201"/>
                  <a:gd name="T6" fmla="*/ 24 w 215"/>
                  <a:gd name="T7" fmla="*/ 197 h 201"/>
                  <a:gd name="T8" fmla="*/ 42 w 215"/>
                  <a:gd name="T9" fmla="*/ 201 h 201"/>
                  <a:gd name="T10" fmla="*/ 48 w 215"/>
                  <a:gd name="T11" fmla="*/ 191 h 201"/>
                  <a:gd name="T12" fmla="*/ 52 w 215"/>
                  <a:gd name="T13" fmla="*/ 187 h 201"/>
                  <a:gd name="T14" fmla="*/ 50 w 215"/>
                  <a:gd name="T15" fmla="*/ 175 h 201"/>
                  <a:gd name="T16" fmla="*/ 56 w 215"/>
                  <a:gd name="T17" fmla="*/ 177 h 201"/>
                  <a:gd name="T18" fmla="*/ 56 w 215"/>
                  <a:gd name="T19" fmla="*/ 167 h 201"/>
                  <a:gd name="T20" fmla="*/ 54 w 215"/>
                  <a:gd name="T21" fmla="*/ 157 h 201"/>
                  <a:gd name="T22" fmla="*/ 64 w 215"/>
                  <a:gd name="T23" fmla="*/ 165 h 201"/>
                  <a:gd name="T24" fmla="*/ 68 w 215"/>
                  <a:gd name="T25" fmla="*/ 159 h 201"/>
                  <a:gd name="T26" fmla="*/ 72 w 215"/>
                  <a:gd name="T27" fmla="*/ 153 h 201"/>
                  <a:gd name="T28" fmla="*/ 72 w 215"/>
                  <a:gd name="T29" fmla="*/ 141 h 201"/>
                  <a:gd name="T30" fmla="*/ 74 w 215"/>
                  <a:gd name="T31" fmla="*/ 137 h 201"/>
                  <a:gd name="T32" fmla="*/ 76 w 215"/>
                  <a:gd name="T33" fmla="*/ 131 h 201"/>
                  <a:gd name="T34" fmla="*/ 82 w 215"/>
                  <a:gd name="T35" fmla="*/ 125 h 201"/>
                  <a:gd name="T36" fmla="*/ 91 w 215"/>
                  <a:gd name="T37" fmla="*/ 123 h 201"/>
                  <a:gd name="T38" fmla="*/ 95 w 215"/>
                  <a:gd name="T39" fmla="*/ 109 h 201"/>
                  <a:gd name="T40" fmla="*/ 107 w 215"/>
                  <a:gd name="T41" fmla="*/ 109 h 201"/>
                  <a:gd name="T42" fmla="*/ 135 w 215"/>
                  <a:gd name="T43" fmla="*/ 79 h 201"/>
                  <a:gd name="T44" fmla="*/ 141 w 215"/>
                  <a:gd name="T45" fmla="*/ 77 h 201"/>
                  <a:gd name="T46" fmla="*/ 163 w 215"/>
                  <a:gd name="T47" fmla="*/ 65 h 201"/>
                  <a:gd name="T48" fmla="*/ 179 w 215"/>
                  <a:gd name="T49" fmla="*/ 57 h 201"/>
                  <a:gd name="T50" fmla="*/ 201 w 215"/>
                  <a:gd name="T51" fmla="*/ 46 h 201"/>
                  <a:gd name="T52" fmla="*/ 215 w 215"/>
                  <a:gd name="T53" fmla="*/ 28 h 201"/>
                  <a:gd name="T54" fmla="*/ 211 w 215"/>
                  <a:gd name="T55" fmla="*/ 12 h 201"/>
                  <a:gd name="T56" fmla="*/ 199 w 215"/>
                  <a:gd name="T57" fmla="*/ 0 h 201"/>
                  <a:gd name="T58" fmla="*/ 181 w 215"/>
                  <a:gd name="T59" fmla="*/ 6 h 201"/>
                  <a:gd name="T60" fmla="*/ 169 w 215"/>
                  <a:gd name="T61" fmla="*/ 16 h 201"/>
                  <a:gd name="T62" fmla="*/ 161 w 215"/>
                  <a:gd name="T63" fmla="*/ 30 h 201"/>
                  <a:gd name="T64" fmla="*/ 147 w 215"/>
                  <a:gd name="T65" fmla="*/ 38 h 201"/>
                  <a:gd name="T66" fmla="*/ 139 w 215"/>
                  <a:gd name="T67" fmla="*/ 38 h 201"/>
                  <a:gd name="T68" fmla="*/ 119 w 215"/>
                  <a:gd name="T69" fmla="*/ 42 h 201"/>
                  <a:gd name="T70" fmla="*/ 103 w 215"/>
                  <a:gd name="T71" fmla="*/ 42 h 201"/>
                  <a:gd name="T72" fmla="*/ 103 w 215"/>
                  <a:gd name="T73" fmla="*/ 53 h 201"/>
                  <a:gd name="T74" fmla="*/ 95 w 215"/>
                  <a:gd name="T75" fmla="*/ 49 h 201"/>
                  <a:gd name="T76" fmla="*/ 70 w 215"/>
                  <a:gd name="T77" fmla="*/ 69 h 201"/>
                  <a:gd name="T78" fmla="*/ 60 w 215"/>
                  <a:gd name="T79" fmla="*/ 81 h 201"/>
                  <a:gd name="T80" fmla="*/ 54 w 215"/>
                  <a:gd name="T81" fmla="*/ 97 h 201"/>
                  <a:gd name="T82" fmla="*/ 34 w 215"/>
                  <a:gd name="T83" fmla="*/ 109 h 201"/>
                  <a:gd name="T84" fmla="*/ 26 w 215"/>
                  <a:gd name="T85" fmla="*/ 107 h 201"/>
                  <a:gd name="T86" fmla="*/ 30 w 215"/>
                  <a:gd name="T87" fmla="*/ 113 h 201"/>
                  <a:gd name="T88" fmla="*/ 28 w 215"/>
                  <a:gd name="T89" fmla="*/ 125 h 201"/>
                  <a:gd name="T90" fmla="*/ 42 w 215"/>
                  <a:gd name="T91" fmla="*/ 129 h 201"/>
                  <a:gd name="T92" fmla="*/ 24 w 215"/>
                  <a:gd name="T93" fmla="*/ 131 h 201"/>
                  <a:gd name="T94" fmla="*/ 30 w 215"/>
                  <a:gd name="T95" fmla="*/ 143 h 201"/>
                  <a:gd name="T96" fmla="*/ 22 w 215"/>
                  <a:gd name="T97" fmla="*/ 153 h 201"/>
                  <a:gd name="T98" fmla="*/ 30 w 215"/>
                  <a:gd name="T99" fmla="*/ 163 h 201"/>
                  <a:gd name="T100" fmla="*/ 14 w 215"/>
                  <a:gd name="T101" fmla="*/ 165 h 201"/>
                  <a:gd name="T102" fmla="*/ 0 w 215"/>
                  <a:gd name="T103" fmla="*/ 175 h 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5"/>
                  <a:gd name="T157" fmla="*/ 0 h 201"/>
                  <a:gd name="T158" fmla="*/ 215 w 215"/>
                  <a:gd name="T159" fmla="*/ 201 h 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5" h="201">
                    <a:moveTo>
                      <a:pt x="4" y="181"/>
                    </a:moveTo>
                    <a:lnTo>
                      <a:pt x="4" y="183"/>
                    </a:lnTo>
                    <a:lnTo>
                      <a:pt x="10" y="185"/>
                    </a:lnTo>
                    <a:lnTo>
                      <a:pt x="14" y="181"/>
                    </a:lnTo>
                    <a:lnTo>
                      <a:pt x="16" y="181"/>
                    </a:lnTo>
                    <a:lnTo>
                      <a:pt x="18" y="179"/>
                    </a:lnTo>
                    <a:lnTo>
                      <a:pt x="20" y="181"/>
                    </a:lnTo>
                    <a:lnTo>
                      <a:pt x="16" y="183"/>
                    </a:lnTo>
                    <a:lnTo>
                      <a:pt x="14" y="183"/>
                    </a:lnTo>
                    <a:lnTo>
                      <a:pt x="10" y="187"/>
                    </a:lnTo>
                    <a:lnTo>
                      <a:pt x="8" y="189"/>
                    </a:lnTo>
                    <a:lnTo>
                      <a:pt x="8" y="191"/>
                    </a:lnTo>
                    <a:lnTo>
                      <a:pt x="10" y="193"/>
                    </a:lnTo>
                    <a:lnTo>
                      <a:pt x="10" y="195"/>
                    </a:lnTo>
                    <a:lnTo>
                      <a:pt x="6" y="197"/>
                    </a:lnTo>
                    <a:lnTo>
                      <a:pt x="10" y="197"/>
                    </a:lnTo>
                    <a:lnTo>
                      <a:pt x="16" y="193"/>
                    </a:lnTo>
                    <a:lnTo>
                      <a:pt x="20" y="193"/>
                    </a:lnTo>
                    <a:lnTo>
                      <a:pt x="24" y="197"/>
                    </a:lnTo>
                    <a:lnTo>
                      <a:pt x="30" y="197"/>
                    </a:lnTo>
                    <a:lnTo>
                      <a:pt x="34" y="201"/>
                    </a:lnTo>
                    <a:lnTo>
                      <a:pt x="38" y="199"/>
                    </a:lnTo>
                    <a:lnTo>
                      <a:pt x="40" y="201"/>
                    </a:lnTo>
                    <a:lnTo>
                      <a:pt x="42" y="201"/>
                    </a:lnTo>
                    <a:lnTo>
                      <a:pt x="44" y="199"/>
                    </a:lnTo>
                    <a:lnTo>
                      <a:pt x="46" y="199"/>
                    </a:lnTo>
                    <a:lnTo>
                      <a:pt x="48" y="195"/>
                    </a:lnTo>
                    <a:lnTo>
                      <a:pt x="50" y="193"/>
                    </a:lnTo>
                    <a:lnTo>
                      <a:pt x="48" y="191"/>
                    </a:lnTo>
                    <a:lnTo>
                      <a:pt x="46" y="189"/>
                    </a:lnTo>
                    <a:lnTo>
                      <a:pt x="44" y="181"/>
                    </a:lnTo>
                    <a:lnTo>
                      <a:pt x="48" y="183"/>
                    </a:lnTo>
                    <a:lnTo>
                      <a:pt x="48" y="185"/>
                    </a:lnTo>
                    <a:lnTo>
                      <a:pt x="52" y="187"/>
                    </a:lnTo>
                    <a:lnTo>
                      <a:pt x="52" y="185"/>
                    </a:lnTo>
                    <a:lnTo>
                      <a:pt x="54" y="185"/>
                    </a:lnTo>
                    <a:lnTo>
                      <a:pt x="54" y="183"/>
                    </a:lnTo>
                    <a:lnTo>
                      <a:pt x="54" y="181"/>
                    </a:lnTo>
                    <a:lnTo>
                      <a:pt x="50" y="175"/>
                    </a:lnTo>
                    <a:lnTo>
                      <a:pt x="46" y="175"/>
                    </a:lnTo>
                    <a:lnTo>
                      <a:pt x="44" y="173"/>
                    </a:lnTo>
                    <a:lnTo>
                      <a:pt x="46" y="171"/>
                    </a:lnTo>
                    <a:lnTo>
                      <a:pt x="54" y="173"/>
                    </a:lnTo>
                    <a:lnTo>
                      <a:pt x="56" y="177"/>
                    </a:lnTo>
                    <a:lnTo>
                      <a:pt x="58" y="177"/>
                    </a:lnTo>
                    <a:lnTo>
                      <a:pt x="58" y="171"/>
                    </a:lnTo>
                    <a:lnTo>
                      <a:pt x="60" y="169"/>
                    </a:lnTo>
                    <a:lnTo>
                      <a:pt x="56" y="167"/>
                    </a:lnTo>
                    <a:lnTo>
                      <a:pt x="56" y="165"/>
                    </a:lnTo>
                    <a:lnTo>
                      <a:pt x="54" y="163"/>
                    </a:lnTo>
                    <a:lnTo>
                      <a:pt x="50" y="161"/>
                    </a:lnTo>
                    <a:lnTo>
                      <a:pt x="54" y="161"/>
                    </a:lnTo>
                    <a:lnTo>
                      <a:pt x="54" y="157"/>
                    </a:lnTo>
                    <a:lnTo>
                      <a:pt x="54" y="153"/>
                    </a:lnTo>
                    <a:lnTo>
                      <a:pt x="60" y="163"/>
                    </a:lnTo>
                    <a:lnTo>
                      <a:pt x="62" y="163"/>
                    </a:lnTo>
                    <a:lnTo>
                      <a:pt x="62" y="165"/>
                    </a:lnTo>
                    <a:lnTo>
                      <a:pt x="64" y="165"/>
                    </a:lnTo>
                    <a:lnTo>
                      <a:pt x="64" y="161"/>
                    </a:lnTo>
                    <a:lnTo>
                      <a:pt x="64" y="159"/>
                    </a:lnTo>
                    <a:lnTo>
                      <a:pt x="66" y="161"/>
                    </a:lnTo>
                    <a:lnTo>
                      <a:pt x="68" y="159"/>
                    </a:lnTo>
                    <a:lnTo>
                      <a:pt x="66" y="155"/>
                    </a:lnTo>
                    <a:lnTo>
                      <a:pt x="68" y="155"/>
                    </a:lnTo>
                    <a:lnTo>
                      <a:pt x="70" y="157"/>
                    </a:lnTo>
                    <a:lnTo>
                      <a:pt x="70" y="153"/>
                    </a:lnTo>
                    <a:lnTo>
                      <a:pt x="72" y="153"/>
                    </a:lnTo>
                    <a:lnTo>
                      <a:pt x="72" y="151"/>
                    </a:lnTo>
                    <a:lnTo>
                      <a:pt x="68" y="141"/>
                    </a:lnTo>
                    <a:lnTo>
                      <a:pt x="64" y="139"/>
                    </a:lnTo>
                    <a:lnTo>
                      <a:pt x="64" y="135"/>
                    </a:lnTo>
                    <a:lnTo>
                      <a:pt x="72" y="141"/>
                    </a:lnTo>
                    <a:lnTo>
                      <a:pt x="72" y="145"/>
                    </a:lnTo>
                    <a:lnTo>
                      <a:pt x="74" y="143"/>
                    </a:lnTo>
                    <a:lnTo>
                      <a:pt x="76" y="143"/>
                    </a:lnTo>
                    <a:lnTo>
                      <a:pt x="74" y="139"/>
                    </a:lnTo>
                    <a:lnTo>
                      <a:pt x="74" y="137"/>
                    </a:lnTo>
                    <a:lnTo>
                      <a:pt x="78" y="139"/>
                    </a:lnTo>
                    <a:lnTo>
                      <a:pt x="76" y="137"/>
                    </a:lnTo>
                    <a:lnTo>
                      <a:pt x="76" y="135"/>
                    </a:lnTo>
                    <a:lnTo>
                      <a:pt x="76" y="133"/>
                    </a:lnTo>
                    <a:lnTo>
                      <a:pt x="76" y="131"/>
                    </a:lnTo>
                    <a:lnTo>
                      <a:pt x="78" y="131"/>
                    </a:lnTo>
                    <a:lnTo>
                      <a:pt x="87" y="137"/>
                    </a:lnTo>
                    <a:lnTo>
                      <a:pt x="83" y="131"/>
                    </a:lnTo>
                    <a:lnTo>
                      <a:pt x="82" y="127"/>
                    </a:lnTo>
                    <a:lnTo>
                      <a:pt x="82" y="125"/>
                    </a:lnTo>
                    <a:lnTo>
                      <a:pt x="83" y="127"/>
                    </a:lnTo>
                    <a:lnTo>
                      <a:pt x="87" y="129"/>
                    </a:lnTo>
                    <a:lnTo>
                      <a:pt x="91" y="129"/>
                    </a:lnTo>
                    <a:lnTo>
                      <a:pt x="91" y="127"/>
                    </a:lnTo>
                    <a:lnTo>
                      <a:pt x="91" y="123"/>
                    </a:lnTo>
                    <a:lnTo>
                      <a:pt x="97" y="117"/>
                    </a:lnTo>
                    <a:lnTo>
                      <a:pt x="97" y="115"/>
                    </a:lnTo>
                    <a:lnTo>
                      <a:pt x="95" y="115"/>
                    </a:lnTo>
                    <a:lnTo>
                      <a:pt x="93" y="113"/>
                    </a:lnTo>
                    <a:lnTo>
                      <a:pt x="95" y="109"/>
                    </a:lnTo>
                    <a:lnTo>
                      <a:pt x="99" y="109"/>
                    </a:lnTo>
                    <a:lnTo>
                      <a:pt x="99" y="111"/>
                    </a:lnTo>
                    <a:lnTo>
                      <a:pt x="101" y="109"/>
                    </a:lnTo>
                    <a:lnTo>
                      <a:pt x="107" y="109"/>
                    </a:lnTo>
                    <a:lnTo>
                      <a:pt x="119" y="91"/>
                    </a:lnTo>
                    <a:lnTo>
                      <a:pt x="121" y="93"/>
                    </a:lnTo>
                    <a:lnTo>
                      <a:pt x="123" y="89"/>
                    </a:lnTo>
                    <a:lnTo>
                      <a:pt x="129" y="87"/>
                    </a:lnTo>
                    <a:lnTo>
                      <a:pt x="135" y="79"/>
                    </a:lnTo>
                    <a:lnTo>
                      <a:pt x="137" y="77"/>
                    </a:lnTo>
                    <a:lnTo>
                      <a:pt x="137" y="73"/>
                    </a:lnTo>
                    <a:lnTo>
                      <a:pt x="139" y="73"/>
                    </a:lnTo>
                    <a:lnTo>
                      <a:pt x="141" y="77"/>
                    </a:lnTo>
                    <a:lnTo>
                      <a:pt x="143" y="77"/>
                    </a:lnTo>
                    <a:lnTo>
                      <a:pt x="157" y="69"/>
                    </a:lnTo>
                    <a:lnTo>
                      <a:pt x="159" y="65"/>
                    </a:lnTo>
                    <a:lnTo>
                      <a:pt x="159" y="67"/>
                    </a:lnTo>
                    <a:lnTo>
                      <a:pt x="163" y="65"/>
                    </a:lnTo>
                    <a:lnTo>
                      <a:pt x="163" y="63"/>
                    </a:lnTo>
                    <a:lnTo>
                      <a:pt x="165" y="61"/>
                    </a:lnTo>
                    <a:lnTo>
                      <a:pt x="171" y="59"/>
                    </a:lnTo>
                    <a:lnTo>
                      <a:pt x="173" y="59"/>
                    </a:lnTo>
                    <a:lnTo>
                      <a:pt x="179" y="57"/>
                    </a:lnTo>
                    <a:lnTo>
                      <a:pt x="181" y="57"/>
                    </a:lnTo>
                    <a:lnTo>
                      <a:pt x="187" y="55"/>
                    </a:lnTo>
                    <a:lnTo>
                      <a:pt x="197" y="46"/>
                    </a:lnTo>
                    <a:lnTo>
                      <a:pt x="199" y="46"/>
                    </a:lnTo>
                    <a:lnTo>
                      <a:pt x="201" y="46"/>
                    </a:lnTo>
                    <a:lnTo>
                      <a:pt x="205" y="47"/>
                    </a:lnTo>
                    <a:lnTo>
                      <a:pt x="203" y="44"/>
                    </a:lnTo>
                    <a:lnTo>
                      <a:pt x="211" y="32"/>
                    </a:lnTo>
                    <a:lnTo>
                      <a:pt x="215" y="30"/>
                    </a:lnTo>
                    <a:lnTo>
                      <a:pt x="215" y="28"/>
                    </a:lnTo>
                    <a:lnTo>
                      <a:pt x="211" y="28"/>
                    </a:lnTo>
                    <a:lnTo>
                      <a:pt x="213" y="22"/>
                    </a:lnTo>
                    <a:lnTo>
                      <a:pt x="215" y="22"/>
                    </a:lnTo>
                    <a:lnTo>
                      <a:pt x="215" y="18"/>
                    </a:lnTo>
                    <a:lnTo>
                      <a:pt x="211" y="12"/>
                    </a:lnTo>
                    <a:lnTo>
                      <a:pt x="213" y="8"/>
                    </a:lnTo>
                    <a:lnTo>
                      <a:pt x="211" y="6"/>
                    </a:lnTo>
                    <a:lnTo>
                      <a:pt x="209" y="4"/>
                    </a:lnTo>
                    <a:lnTo>
                      <a:pt x="207" y="2"/>
                    </a:lnTo>
                    <a:lnTo>
                      <a:pt x="199" y="0"/>
                    </a:lnTo>
                    <a:lnTo>
                      <a:pt x="191" y="0"/>
                    </a:lnTo>
                    <a:lnTo>
                      <a:pt x="185" y="4"/>
                    </a:lnTo>
                    <a:lnTo>
                      <a:pt x="181" y="2"/>
                    </a:lnTo>
                    <a:lnTo>
                      <a:pt x="181" y="4"/>
                    </a:lnTo>
                    <a:lnTo>
                      <a:pt x="181" y="6"/>
                    </a:lnTo>
                    <a:lnTo>
                      <a:pt x="177" y="10"/>
                    </a:lnTo>
                    <a:lnTo>
                      <a:pt x="175" y="10"/>
                    </a:lnTo>
                    <a:lnTo>
                      <a:pt x="173" y="12"/>
                    </a:lnTo>
                    <a:lnTo>
                      <a:pt x="171" y="14"/>
                    </a:lnTo>
                    <a:lnTo>
                      <a:pt x="169" y="16"/>
                    </a:lnTo>
                    <a:lnTo>
                      <a:pt x="169" y="24"/>
                    </a:lnTo>
                    <a:lnTo>
                      <a:pt x="169" y="26"/>
                    </a:lnTo>
                    <a:lnTo>
                      <a:pt x="167" y="28"/>
                    </a:lnTo>
                    <a:lnTo>
                      <a:pt x="163" y="26"/>
                    </a:lnTo>
                    <a:lnTo>
                      <a:pt x="161" y="30"/>
                    </a:lnTo>
                    <a:lnTo>
                      <a:pt x="157" y="30"/>
                    </a:lnTo>
                    <a:lnTo>
                      <a:pt x="151" y="36"/>
                    </a:lnTo>
                    <a:lnTo>
                      <a:pt x="149" y="36"/>
                    </a:lnTo>
                    <a:lnTo>
                      <a:pt x="149" y="38"/>
                    </a:lnTo>
                    <a:lnTo>
                      <a:pt x="147" y="38"/>
                    </a:lnTo>
                    <a:lnTo>
                      <a:pt x="145" y="40"/>
                    </a:lnTo>
                    <a:lnTo>
                      <a:pt x="143" y="40"/>
                    </a:lnTo>
                    <a:lnTo>
                      <a:pt x="141" y="38"/>
                    </a:lnTo>
                    <a:lnTo>
                      <a:pt x="139" y="38"/>
                    </a:lnTo>
                    <a:lnTo>
                      <a:pt x="127" y="46"/>
                    </a:lnTo>
                    <a:lnTo>
                      <a:pt x="125" y="44"/>
                    </a:lnTo>
                    <a:lnTo>
                      <a:pt x="123" y="47"/>
                    </a:lnTo>
                    <a:lnTo>
                      <a:pt x="119" y="46"/>
                    </a:lnTo>
                    <a:lnTo>
                      <a:pt x="119" y="42"/>
                    </a:lnTo>
                    <a:lnTo>
                      <a:pt x="107" y="40"/>
                    </a:lnTo>
                    <a:lnTo>
                      <a:pt x="107" y="38"/>
                    </a:lnTo>
                    <a:lnTo>
                      <a:pt x="103" y="40"/>
                    </a:lnTo>
                    <a:lnTo>
                      <a:pt x="103" y="42"/>
                    </a:lnTo>
                    <a:lnTo>
                      <a:pt x="101" y="42"/>
                    </a:lnTo>
                    <a:lnTo>
                      <a:pt x="101" y="46"/>
                    </a:lnTo>
                    <a:lnTo>
                      <a:pt x="101" y="49"/>
                    </a:lnTo>
                    <a:lnTo>
                      <a:pt x="103" y="49"/>
                    </a:lnTo>
                    <a:lnTo>
                      <a:pt x="103" y="53"/>
                    </a:lnTo>
                    <a:lnTo>
                      <a:pt x="97" y="55"/>
                    </a:lnTo>
                    <a:lnTo>
                      <a:pt x="97" y="57"/>
                    </a:lnTo>
                    <a:lnTo>
                      <a:pt x="93" y="57"/>
                    </a:lnTo>
                    <a:lnTo>
                      <a:pt x="97" y="49"/>
                    </a:lnTo>
                    <a:lnTo>
                      <a:pt x="95" y="49"/>
                    </a:lnTo>
                    <a:lnTo>
                      <a:pt x="89" y="53"/>
                    </a:lnTo>
                    <a:lnTo>
                      <a:pt x="87" y="57"/>
                    </a:lnTo>
                    <a:lnTo>
                      <a:pt x="85" y="59"/>
                    </a:lnTo>
                    <a:lnTo>
                      <a:pt x="72" y="67"/>
                    </a:lnTo>
                    <a:lnTo>
                      <a:pt x="70" y="69"/>
                    </a:lnTo>
                    <a:lnTo>
                      <a:pt x="68" y="75"/>
                    </a:lnTo>
                    <a:lnTo>
                      <a:pt x="66" y="77"/>
                    </a:lnTo>
                    <a:lnTo>
                      <a:pt x="64" y="77"/>
                    </a:lnTo>
                    <a:lnTo>
                      <a:pt x="60" y="81"/>
                    </a:lnTo>
                    <a:lnTo>
                      <a:pt x="60" y="83"/>
                    </a:lnTo>
                    <a:lnTo>
                      <a:pt x="58" y="85"/>
                    </a:lnTo>
                    <a:lnTo>
                      <a:pt x="58" y="87"/>
                    </a:lnTo>
                    <a:lnTo>
                      <a:pt x="58" y="91"/>
                    </a:lnTo>
                    <a:lnTo>
                      <a:pt x="54" y="97"/>
                    </a:lnTo>
                    <a:lnTo>
                      <a:pt x="46" y="95"/>
                    </a:lnTo>
                    <a:lnTo>
                      <a:pt x="42" y="97"/>
                    </a:lnTo>
                    <a:lnTo>
                      <a:pt x="42" y="101"/>
                    </a:lnTo>
                    <a:lnTo>
                      <a:pt x="40" y="105"/>
                    </a:lnTo>
                    <a:lnTo>
                      <a:pt x="34" y="109"/>
                    </a:lnTo>
                    <a:lnTo>
                      <a:pt x="32" y="107"/>
                    </a:lnTo>
                    <a:lnTo>
                      <a:pt x="32" y="103"/>
                    </a:lnTo>
                    <a:lnTo>
                      <a:pt x="28" y="103"/>
                    </a:lnTo>
                    <a:lnTo>
                      <a:pt x="26" y="105"/>
                    </a:lnTo>
                    <a:lnTo>
                      <a:pt x="26" y="107"/>
                    </a:lnTo>
                    <a:lnTo>
                      <a:pt x="24" y="109"/>
                    </a:lnTo>
                    <a:lnTo>
                      <a:pt x="26" y="111"/>
                    </a:lnTo>
                    <a:lnTo>
                      <a:pt x="26" y="115"/>
                    </a:lnTo>
                    <a:lnTo>
                      <a:pt x="28" y="111"/>
                    </a:lnTo>
                    <a:lnTo>
                      <a:pt x="30" y="113"/>
                    </a:lnTo>
                    <a:lnTo>
                      <a:pt x="30" y="115"/>
                    </a:lnTo>
                    <a:lnTo>
                      <a:pt x="32" y="115"/>
                    </a:lnTo>
                    <a:lnTo>
                      <a:pt x="28" y="121"/>
                    </a:lnTo>
                    <a:lnTo>
                      <a:pt x="26" y="123"/>
                    </a:lnTo>
                    <a:lnTo>
                      <a:pt x="28" y="125"/>
                    </a:lnTo>
                    <a:lnTo>
                      <a:pt x="32" y="125"/>
                    </a:lnTo>
                    <a:lnTo>
                      <a:pt x="36" y="125"/>
                    </a:lnTo>
                    <a:lnTo>
                      <a:pt x="38" y="129"/>
                    </a:lnTo>
                    <a:lnTo>
                      <a:pt x="42" y="129"/>
                    </a:lnTo>
                    <a:lnTo>
                      <a:pt x="38" y="131"/>
                    </a:lnTo>
                    <a:lnTo>
                      <a:pt x="32" y="129"/>
                    </a:lnTo>
                    <a:lnTo>
                      <a:pt x="28" y="133"/>
                    </a:lnTo>
                    <a:lnTo>
                      <a:pt x="26" y="131"/>
                    </a:lnTo>
                    <a:lnTo>
                      <a:pt x="24" y="131"/>
                    </a:lnTo>
                    <a:lnTo>
                      <a:pt x="26" y="135"/>
                    </a:lnTo>
                    <a:lnTo>
                      <a:pt x="28" y="139"/>
                    </a:lnTo>
                    <a:lnTo>
                      <a:pt x="30" y="141"/>
                    </a:lnTo>
                    <a:lnTo>
                      <a:pt x="32" y="143"/>
                    </a:lnTo>
                    <a:lnTo>
                      <a:pt x="30" y="143"/>
                    </a:lnTo>
                    <a:lnTo>
                      <a:pt x="22" y="145"/>
                    </a:lnTo>
                    <a:lnTo>
                      <a:pt x="22" y="147"/>
                    </a:lnTo>
                    <a:lnTo>
                      <a:pt x="28" y="151"/>
                    </a:lnTo>
                    <a:lnTo>
                      <a:pt x="26" y="153"/>
                    </a:lnTo>
                    <a:lnTo>
                      <a:pt x="22" y="153"/>
                    </a:lnTo>
                    <a:lnTo>
                      <a:pt x="20" y="153"/>
                    </a:lnTo>
                    <a:lnTo>
                      <a:pt x="22" y="155"/>
                    </a:lnTo>
                    <a:lnTo>
                      <a:pt x="32" y="159"/>
                    </a:lnTo>
                    <a:lnTo>
                      <a:pt x="34" y="163"/>
                    </a:lnTo>
                    <a:lnTo>
                      <a:pt x="30" y="163"/>
                    </a:lnTo>
                    <a:lnTo>
                      <a:pt x="26" y="159"/>
                    </a:lnTo>
                    <a:lnTo>
                      <a:pt x="22" y="159"/>
                    </a:lnTo>
                    <a:lnTo>
                      <a:pt x="20" y="157"/>
                    </a:lnTo>
                    <a:lnTo>
                      <a:pt x="16" y="161"/>
                    </a:lnTo>
                    <a:lnTo>
                      <a:pt x="14" y="165"/>
                    </a:lnTo>
                    <a:lnTo>
                      <a:pt x="16" y="167"/>
                    </a:lnTo>
                    <a:lnTo>
                      <a:pt x="8" y="169"/>
                    </a:lnTo>
                    <a:lnTo>
                      <a:pt x="4" y="175"/>
                    </a:lnTo>
                    <a:lnTo>
                      <a:pt x="2" y="175"/>
                    </a:lnTo>
                    <a:lnTo>
                      <a:pt x="0" y="175"/>
                    </a:lnTo>
                    <a:lnTo>
                      <a:pt x="2" y="179"/>
                    </a:lnTo>
                    <a:lnTo>
                      <a:pt x="4" y="181"/>
                    </a:lnTo>
                    <a:close/>
                  </a:path>
                </a:pathLst>
              </a:custGeom>
              <a:solidFill>
                <a:srgbClr val="0071B4">
                  <a:alpha val="34901"/>
                </a:srgbClr>
              </a:solidFill>
              <a:ln w="9525">
                <a:noFill/>
                <a:round/>
                <a:headEnd/>
                <a:tailEnd/>
              </a:ln>
            </p:spPr>
            <p:txBody>
              <a:bodyPr/>
              <a:lstStyle/>
              <a:p>
                <a:endParaRPr lang="en-US"/>
              </a:p>
            </p:txBody>
          </p:sp>
          <p:sp>
            <p:nvSpPr>
              <p:cNvPr id="13939" name="Freeform 393"/>
              <p:cNvSpPr>
                <a:spLocks/>
              </p:cNvSpPr>
              <p:nvPr/>
            </p:nvSpPr>
            <p:spPr bwMode="auto">
              <a:xfrm>
                <a:off x="3569" y="1683"/>
                <a:ext cx="14" cy="20"/>
              </a:xfrm>
              <a:custGeom>
                <a:avLst/>
                <a:gdLst>
                  <a:gd name="T0" fmla="*/ 14 w 14"/>
                  <a:gd name="T1" fmla="*/ 6 h 20"/>
                  <a:gd name="T2" fmla="*/ 10 w 14"/>
                  <a:gd name="T3" fmla="*/ 2 h 20"/>
                  <a:gd name="T4" fmla="*/ 10 w 14"/>
                  <a:gd name="T5" fmla="*/ 4 h 20"/>
                  <a:gd name="T6" fmla="*/ 8 w 14"/>
                  <a:gd name="T7" fmla="*/ 0 h 20"/>
                  <a:gd name="T8" fmla="*/ 4 w 14"/>
                  <a:gd name="T9" fmla="*/ 0 h 20"/>
                  <a:gd name="T10" fmla="*/ 0 w 14"/>
                  <a:gd name="T11" fmla="*/ 2 h 20"/>
                  <a:gd name="T12" fmla="*/ 0 w 14"/>
                  <a:gd name="T13" fmla="*/ 2 h 20"/>
                  <a:gd name="T14" fmla="*/ 2 w 14"/>
                  <a:gd name="T15" fmla="*/ 4 h 20"/>
                  <a:gd name="T16" fmla="*/ 8 w 14"/>
                  <a:gd name="T17" fmla="*/ 6 h 20"/>
                  <a:gd name="T18" fmla="*/ 12 w 14"/>
                  <a:gd name="T19" fmla="*/ 20 h 20"/>
                  <a:gd name="T20" fmla="*/ 14 w 14"/>
                  <a:gd name="T21" fmla="*/ 20 h 20"/>
                  <a:gd name="T22" fmla="*/ 12 w 14"/>
                  <a:gd name="T23" fmla="*/ 14 h 20"/>
                  <a:gd name="T24" fmla="*/ 12 w 14"/>
                  <a:gd name="T25" fmla="*/ 12 h 20"/>
                  <a:gd name="T26" fmla="*/ 14 w 14"/>
                  <a:gd name="T27" fmla="*/ 6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0"/>
                  <a:gd name="T44" fmla="*/ 14 w 14"/>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0">
                    <a:moveTo>
                      <a:pt x="14" y="6"/>
                    </a:moveTo>
                    <a:lnTo>
                      <a:pt x="10" y="2"/>
                    </a:lnTo>
                    <a:lnTo>
                      <a:pt x="10" y="4"/>
                    </a:lnTo>
                    <a:lnTo>
                      <a:pt x="8" y="0"/>
                    </a:lnTo>
                    <a:lnTo>
                      <a:pt x="4" y="0"/>
                    </a:lnTo>
                    <a:lnTo>
                      <a:pt x="0" y="2"/>
                    </a:lnTo>
                    <a:lnTo>
                      <a:pt x="2" y="4"/>
                    </a:lnTo>
                    <a:lnTo>
                      <a:pt x="8" y="6"/>
                    </a:lnTo>
                    <a:lnTo>
                      <a:pt x="12" y="20"/>
                    </a:lnTo>
                    <a:lnTo>
                      <a:pt x="14" y="20"/>
                    </a:lnTo>
                    <a:lnTo>
                      <a:pt x="12" y="14"/>
                    </a:lnTo>
                    <a:lnTo>
                      <a:pt x="12" y="12"/>
                    </a:lnTo>
                    <a:lnTo>
                      <a:pt x="14" y="6"/>
                    </a:lnTo>
                    <a:close/>
                  </a:path>
                </a:pathLst>
              </a:custGeom>
              <a:solidFill>
                <a:srgbClr val="0071B4">
                  <a:alpha val="34901"/>
                </a:srgbClr>
              </a:solidFill>
              <a:ln w="9525">
                <a:noFill/>
                <a:round/>
                <a:headEnd/>
                <a:tailEnd/>
              </a:ln>
            </p:spPr>
            <p:txBody>
              <a:bodyPr/>
              <a:lstStyle/>
              <a:p>
                <a:endParaRPr lang="en-US"/>
              </a:p>
            </p:txBody>
          </p:sp>
          <p:sp>
            <p:nvSpPr>
              <p:cNvPr id="13940" name="Freeform 394"/>
              <p:cNvSpPr>
                <a:spLocks/>
              </p:cNvSpPr>
              <p:nvPr/>
            </p:nvSpPr>
            <p:spPr bwMode="auto">
              <a:xfrm>
                <a:off x="3657" y="1721"/>
                <a:ext cx="27" cy="32"/>
              </a:xfrm>
              <a:custGeom>
                <a:avLst/>
                <a:gdLst>
                  <a:gd name="T0" fmla="*/ 17 w 27"/>
                  <a:gd name="T1" fmla="*/ 32 h 32"/>
                  <a:gd name="T2" fmla="*/ 21 w 27"/>
                  <a:gd name="T3" fmla="*/ 32 h 32"/>
                  <a:gd name="T4" fmla="*/ 21 w 27"/>
                  <a:gd name="T5" fmla="*/ 30 h 32"/>
                  <a:gd name="T6" fmla="*/ 23 w 27"/>
                  <a:gd name="T7" fmla="*/ 32 h 32"/>
                  <a:gd name="T8" fmla="*/ 25 w 27"/>
                  <a:gd name="T9" fmla="*/ 32 h 32"/>
                  <a:gd name="T10" fmla="*/ 27 w 27"/>
                  <a:gd name="T11" fmla="*/ 28 h 32"/>
                  <a:gd name="T12" fmla="*/ 27 w 27"/>
                  <a:gd name="T13" fmla="*/ 26 h 32"/>
                  <a:gd name="T14" fmla="*/ 17 w 27"/>
                  <a:gd name="T15" fmla="*/ 12 h 32"/>
                  <a:gd name="T16" fmla="*/ 14 w 27"/>
                  <a:gd name="T17" fmla="*/ 10 h 32"/>
                  <a:gd name="T18" fmla="*/ 12 w 27"/>
                  <a:gd name="T19" fmla="*/ 6 h 32"/>
                  <a:gd name="T20" fmla="*/ 10 w 27"/>
                  <a:gd name="T21" fmla="*/ 6 h 32"/>
                  <a:gd name="T22" fmla="*/ 8 w 27"/>
                  <a:gd name="T23" fmla="*/ 0 h 32"/>
                  <a:gd name="T24" fmla="*/ 4 w 27"/>
                  <a:gd name="T25" fmla="*/ 2 h 32"/>
                  <a:gd name="T26" fmla="*/ 2 w 27"/>
                  <a:gd name="T27" fmla="*/ 8 h 32"/>
                  <a:gd name="T28" fmla="*/ 2 w 27"/>
                  <a:gd name="T29" fmla="*/ 8 h 32"/>
                  <a:gd name="T30" fmla="*/ 6 w 27"/>
                  <a:gd name="T31" fmla="*/ 10 h 32"/>
                  <a:gd name="T32" fmla="*/ 2 w 27"/>
                  <a:gd name="T33" fmla="*/ 12 h 32"/>
                  <a:gd name="T34" fmla="*/ 0 w 27"/>
                  <a:gd name="T35" fmla="*/ 10 h 32"/>
                  <a:gd name="T36" fmla="*/ 0 w 27"/>
                  <a:gd name="T37" fmla="*/ 12 h 32"/>
                  <a:gd name="T38" fmla="*/ 2 w 27"/>
                  <a:gd name="T39" fmla="*/ 14 h 32"/>
                  <a:gd name="T40" fmla="*/ 2 w 27"/>
                  <a:gd name="T41" fmla="*/ 16 h 32"/>
                  <a:gd name="T42" fmla="*/ 4 w 27"/>
                  <a:gd name="T43" fmla="*/ 20 h 32"/>
                  <a:gd name="T44" fmla="*/ 4 w 27"/>
                  <a:gd name="T45" fmla="*/ 20 h 32"/>
                  <a:gd name="T46" fmla="*/ 10 w 27"/>
                  <a:gd name="T47" fmla="*/ 30 h 32"/>
                  <a:gd name="T48" fmla="*/ 10 w 27"/>
                  <a:gd name="T49" fmla="*/ 28 h 32"/>
                  <a:gd name="T50" fmla="*/ 6 w 27"/>
                  <a:gd name="T51" fmla="*/ 22 h 32"/>
                  <a:gd name="T52" fmla="*/ 12 w 27"/>
                  <a:gd name="T53" fmla="*/ 26 h 32"/>
                  <a:gd name="T54" fmla="*/ 14 w 27"/>
                  <a:gd name="T55" fmla="*/ 26 h 32"/>
                  <a:gd name="T56" fmla="*/ 15 w 27"/>
                  <a:gd name="T57" fmla="*/ 28 h 32"/>
                  <a:gd name="T58" fmla="*/ 15 w 27"/>
                  <a:gd name="T59" fmla="*/ 30 h 32"/>
                  <a:gd name="T60" fmla="*/ 17 w 27"/>
                  <a:gd name="T61" fmla="*/ 32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
                  <a:gd name="T94" fmla="*/ 0 h 32"/>
                  <a:gd name="T95" fmla="*/ 27 w 27"/>
                  <a:gd name="T96" fmla="*/ 32 h 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 h="32">
                    <a:moveTo>
                      <a:pt x="17" y="32"/>
                    </a:moveTo>
                    <a:lnTo>
                      <a:pt x="21" y="32"/>
                    </a:lnTo>
                    <a:lnTo>
                      <a:pt x="21" y="30"/>
                    </a:lnTo>
                    <a:lnTo>
                      <a:pt x="23" y="32"/>
                    </a:lnTo>
                    <a:lnTo>
                      <a:pt x="25" y="32"/>
                    </a:lnTo>
                    <a:lnTo>
                      <a:pt x="27" y="28"/>
                    </a:lnTo>
                    <a:lnTo>
                      <a:pt x="27" y="26"/>
                    </a:lnTo>
                    <a:lnTo>
                      <a:pt x="17" y="12"/>
                    </a:lnTo>
                    <a:lnTo>
                      <a:pt x="14" y="10"/>
                    </a:lnTo>
                    <a:lnTo>
                      <a:pt x="12" y="6"/>
                    </a:lnTo>
                    <a:lnTo>
                      <a:pt x="10" y="6"/>
                    </a:lnTo>
                    <a:lnTo>
                      <a:pt x="8" y="0"/>
                    </a:lnTo>
                    <a:lnTo>
                      <a:pt x="4" y="2"/>
                    </a:lnTo>
                    <a:lnTo>
                      <a:pt x="2" y="8"/>
                    </a:lnTo>
                    <a:lnTo>
                      <a:pt x="6" y="10"/>
                    </a:lnTo>
                    <a:lnTo>
                      <a:pt x="2" y="12"/>
                    </a:lnTo>
                    <a:lnTo>
                      <a:pt x="0" y="10"/>
                    </a:lnTo>
                    <a:lnTo>
                      <a:pt x="0" y="12"/>
                    </a:lnTo>
                    <a:lnTo>
                      <a:pt x="2" y="14"/>
                    </a:lnTo>
                    <a:lnTo>
                      <a:pt x="2" y="16"/>
                    </a:lnTo>
                    <a:lnTo>
                      <a:pt x="4" y="20"/>
                    </a:lnTo>
                    <a:lnTo>
                      <a:pt x="10" y="30"/>
                    </a:lnTo>
                    <a:lnTo>
                      <a:pt x="10" y="28"/>
                    </a:lnTo>
                    <a:lnTo>
                      <a:pt x="6" y="22"/>
                    </a:lnTo>
                    <a:lnTo>
                      <a:pt x="12" y="26"/>
                    </a:lnTo>
                    <a:lnTo>
                      <a:pt x="14" y="26"/>
                    </a:lnTo>
                    <a:lnTo>
                      <a:pt x="15" y="28"/>
                    </a:lnTo>
                    <a:lnTo>
                      <a:pt x="15" y="30"/>
                    </a:lnTo>
                    <a:lnTo>
                      <a:pt x="17" y="32"/>
                    </a:lnTo>
                    <a:close/>
                  </a:path>
                </a:pathLst>
              </a:custGeom>
              <a:solidFill>
                <a:srgbClr val="0071B4">
                  <a:alpha val="34901"/>
                </a:srgbClr>
              </a:solidFill>
              <a:ln w="9525">
                <a:noFill/>
                <a:round/>
                <a:headEnd/>
                <a:tailEnd/>
              </a:ln>
            </p:spPr>
            <p:txBody>
              <a:bodyPr/>
              <a:lstStyle/>
              <a:p>
                <a:endParaRPr lang="en-US"/>
              </a:p>
            </p:txBody>
          </p:sp>
          <p:sp>
            <p:nvSpPr>
              <p:cNvPr id="13941" name="Freeform 395"/>
              <p:cNvSpPr>
                <a:spLocks/>
              </p:cNvSpPr>
              <p:nvPr/>
            </p:nvSpPr>
            <p:spPr bwMode="auto">
              <a:xfrm>
                <a:off x="3559" y="1590"/>
                <a:ext cx="86" cy="129"/>
              </a:xfrm>
              <a:custGeom>
                <a:avLst/>
                <a:gdLst>
                  <a:gd name="T0" fmla="*/ 10 w 86"/>
                  <a:gd name="T1" fmla="*/ 87 h 129"/>
                  <a:gd name="T2" fmla="*/ 14 w 86"/>
                  <a:gd name="T3" fmla="*/ 87 h 129"/>
                  <a:gd name="T4" fmla="*/ 18 w 86"/>
                  <a:gd name="T5" fmla="*/ 83 h 129"/>
                  <a:gd name="T6" fmla="*/ 22 w 86"/>
                  <a:gd name="T7" fmla="*/ 89 h 129"/>
                  <a:gd name="T8" fmla="*/ 26 w 86"/>
                  <a:gd name="T9" fmla="*/ 85 h 129"/>
                  <a:gd name="T10" fmla="*/ 34 w 86"/>
                  <a:gd name="T11" fmla="*/ 89 h 129"/>
                  <a:gd name="T12" fmla="*/ 28 w 86"/>
                  <a:gd name="T13" fmla="*/ 97 h 129"/>
                  <a:gd name="T14" fmla="*/ 36 w 86"/>
                  <a:gd name="T15" fmla="*/ 101 h 129"/>
                  <a:gd name="T16" fmla="*/ 40 w 86"/>
                  <a:gd name="T17" fmla="*/ 105 h 129"/>
                  <a:gd name="T18" fmla="*/ 34 w 86"/>
                  <a:gd name="T19" fmla="*/ 105 h 129"/>
                  <a:gd name="T20" fmla="*/ 30 w 86"/>
                  <a:gd name="T21" fmla="*/ 107 h 129"/>
                  <a:gd name="T22" fmla="*/ 32 w 86"/>
                  <a:gd name="T23" fmla="*/ 117 h 129"/>
                  <a:gd name="T24" fmla="*/ 34 w 86"/>
                  <a:gd name="T25" fmla="*/ 117 h 129"/>
                  <a:gd name="T26" fmla="*/ 44 w 86"/>
                  <a:gd name="T27" fmla="*/ 119 h 129"/>
                  <a:gd name="T28" fmla="*/ 44 w 86"/>
                  <a:gd name="T29" fmla="*/ 119 h 129"/>
                  <a:gd name="T30" fmla="*/ 52 w 86"/>
                  <a:gd name="T31" fmla="*/ 127 h 129"/>
                  <a:gd name="T32" fmla="*/ 54 w 86"/>
                  <a:gd name="T33" fmla="*/ 123 h 129"/>
                  <a:gd name="T34" fmla="*/ 60 w 86"/>
                  <a:gd name="T35" fmla="*/ 123 h 129"/>
                  <a:gd name="T36" fmla="*/ 62 w 86"/>
                  <a:gd name="T37" fmla="*/ 125 h 129"/>
                  <a:gd name="T38" fmla="*/ 70 w 86"/>
                  <a:gd name="T39" fmla="*/ 127 h 129"/>
                  <a:gd name="T40" fmla="*/ 66 w 86"/>
                  <a:gd name="T41" fmla="*/ 123 h 129"/>
                  <a:gd name="T42" fmla="*/ 70 w 86"/>
                  <a:gd name="T43" fmla="*/ 121 h 129"/>
                  <a:gd name="T44" fmla="*/ 72 w 86"/>
                  <a:gd name="T45" fmla="*/ 123 h 129"/>
                  <a:gd name="T46" fmla="*/ 78 w 86"/>
                  <a:gd name="T47" fmla="*/ 127 h 129"/>
                  <a:gd name="T48" fmla="*/ 76 w 86"/>
                  <a:gd name="T49" fmla="*/ 123 h 129"/>
                  <a:gd name="T50" fmla="*/ 84 w 86"/>
                  <a:gd name="T51" fmla="*/ 121 h 129"/>
                  <a:gd name="T52" fmla="*/ 82 w 86"/>
                  <a:gd name="T53" fmla="*/ 117 h 129"/>
                  <a:gd name="T54" fmla="*/ 64 w 86"/>
                  <a:gd name="T55" fmla="*/ 99 h 129"/>
                  <a:gd name="T56" fmla="*/ 56 w 86"/>
                  <a:gd name="T57" fmla="*/ 70 h 129"/>
                  <a:gd name="T58" fmla="*/ 56 w 86"/>
                  <a:gd name="T59" fmla="*/ 58 h 129"/>
                  <a:gd name="T60" fmla="*/ 56 w 86"/>
                  <a:gd name="T61" fmla="*/ 46 h 129"/>
                  <a:gd name="T62" fmla="*/ 56 w 86"/>
                  <a:gd name="T63" fmla="*/ 40 h 129"/>
                  <a:gd name="T64" fmla="*/ 62 w 86"/>
                  <a:gd name="T65" fmla="*/ 34 h 129"/>
                  <a:gd name="T66" fmla="*/ 56 w 86"/>
                  <a:gd name="T67" fmla="*/ 28 h 129"/>
                  <a:gd name="T68" fmla="*/ 66 w 86"/>
                  <a:gd name="T69" fmla="*/ 26 h 129"/>
                  <a:gd name="T70" fmla="*/ 62 w 86"/>
                  <a:gd name="T71" fmla="*/ 22 h 129"/>
                  <a:gd name="T72" fmla="*/ 68 w 86"/>
                  <a:gd name="T73" fmla="*/ 20 h 129"/>
                  <a:gd name="T74" fmla="*/ 70 w 86"/>
                  <a:gd name="T75" fmla="*/ 14 h 129"/>
                  <a:gd name="T76" fmla="*/ 64 w 86"/>
                  <a:gd name="T77" fmla="*/ 8 h 129"/>
                  <a:gd name="T78" fmla="*/ 52 w 86"/>
                  <a:gd name="T79" fmla="*/ 2 h 129"/>
                  <a:gd name="T80" fmla="*/ 40 w 86"/>
                  <a:gd name="T81" fmla="*/ 4 h 129"/>
                  <a:gd name="T82" fmla="*/ 30 w 86"/>
                  <a:gd name="T83" fmla="*/ 6 h 129"/>
                  <a:gd name="T84" fmla="*/ 22 w 86"/>
                  <a:gd name="T85" fmla="*/ 16 h 129"/>
                  <a:gd name="T86" fmla="*/ 22 w 86"/>
                  <a:gd name="T87" fmla="*/ 20 h 129"/>
                  <a:gd name="T88" fmla="*/ 26 w 86"/>
                  <a:gd name="T89" fmla="*/ 22 h 129"/>
                  <a:gd name="T90" fmla="*/ 18 w 86"/>
                  <a:gd name="T91" fmla="*/ 24 h 129"/>
                  <a:gd name="T92" fmla="*/ 16 w 86"/>
                  <a:gd name="T93" fmla="*/ 36 h 129"/>
                  <a:gd name="T94" fmla="*/ 18 w 86"/>
                  <a:gd name="T95" fmla="*/ 40 h 129"/>
                  <a:gd name="T96" fmla="*/ 20 w 86"/>
                  <a:gd name="T97" fmla="*/ 42 h 129"/>
                  <a:gd name="T98" fmla="*/ 16 w 86"/>
                  <a:gd name="T99" fmla="*/ 48 h 129"/>
                  <a:gd name="T100" fmla="*/ 16 w 86"/>
                  <a:gd name="T101" fmla="*/ 52 h 129"/>
                  <a:gd name="T102" fmla="*/ 12 w 86"/>
                  <a:gd name="T103" fmla="*/ 60 h 129"/>
                  <a:gd name="T104" fmla="*/ 10 w 86"/>
                  <a:gd name="T105" fmla="*/ 60 h 129"/>
                  <a:gd name="T106" fmla="*/ 4 w 86"/>
                  <a:gd name="T107" fmla="*/ 60 h 129"/>
                  <a:gd name="T108" fmla="*/ 0 w 86"/>
                  <a:gd name="T109" fmla="*/ 79 h 1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6"/>
                  <a:gd name="T166" fmla="*/ 0 h 129"/>
                  <a:gd name="T167" fmla="*/ 86 w 86"/>
                  <a:gd name="T168" fmla="*/ 129 h 12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6" h="129">
                    <a:moveTo>
                      <a:pt x="4" y="87"/>
                    </a:moveTo>
                    <a:lnTo>
                      <a:pt x="6" y="87"/>
                    </a:lnTo>
                    <a:lnTo>
                      <a:pt x="10" y="87"/>
                    </a:lnTo>
                    <a:lnTo>
                      <a:pt x="10" y="85"/>
                    </a:lnTo>
                    <a:lnTo>
                      <a:pt x="12" y="83"/>
                    </a:lnTo>
                    <a:lnTo>
                      <a:pt x="14" y="87"/>
                    </a:lnTo>
                    <a:lnTo>
                      <a:pt x="14" y="85"/>
                    </a:lnTo>
                    <a:lnTo>
                      <a:pt x="16" y="81"/>
                    </a:lnTo>
                    <a:lnTo>
                      <a:pt x="18" y="83"/>
                    </a:lnTo>
                    <a:lnTo>
                      <a:pt x="18" y="89"/>
                    </a:lnTo>
                    <a:lnTo>
                      <a:pt x="20" y="89"/>
                    </a:lnTo>
                    <a:lnTo>
                      <a:pt x="22" y="89"/>
                    </a:lnTo>
                    <a:lnTo>
                      <a:pt x="22" y="87"/>
                    </a:lnTo>
                    <a:lnTo>
                      <a:pt x="24" y="89"/>
                    </a:lnTo>
                    <a:lnTo>
                      <a:pt x="26" y="85"/>
                    </a:lnTo>
                    <a:lnTo>
                      <a:pt x="26" y="97"/>
                    </a:lnTo>
                    <a:lnTo>
                      <a:pt x="30" y="91"/>
                    </a:lnTo>
                    <a:lnTo>
                      <a:pt x="34" y="89"/>
                    </a:lnTo>
                    <a:lnTo>
                      <a:pt x="30" y="95"/>
                    </a:lnTo>
                    <a:lnTo>
                      <a:pt x="30" y="97"/>
                    </a:lnTo>
                    <a:lnTo>
                      <a:pt x="28" y="97"/>
                    </a:lnTo>
                    <a:lnTo>
                      <a:pt x="28" y="99"/>
                    </a:lnTo>
                    <a:lnTo>
                      <a:pt x="30" y="101"/>
                    </a:lnTo>
                    <a:lnTo>
                      <a:pt x="36" y="101"/>
                    </a:lnTo>
                    <a:lnTo>
                      <a:pt x="38" y="103"/>
                    </a:lnTo>
                    <a:lnTo>
                      <a:pt x="36" y="103"/>
                    </a:lnTo>
                    <a:lnTo>
                      <a:pt x="40" y="105"/>
                    </a:lnTo>
                    <a:lnTo>
                      <a:pt x="38" y="105"/>
                    </a:lnTo>
                    <a:lnTo>
                      <a:pt x="36" y="107"/>
                    </a:lnTo>
                    <a:lnTo>
                      <a:pt x="34" y="105"/>
                    </a:lnTo>
                    <a:lnTo>
                      <a:pt x="34" y="107"/>
                    </a:lnTo>
                    <a:lnTo>
                      <a:pt x="34" y="109"/>
                    </a:lnTo>
                    <a:lnTo>
                      <a:pt x="30" y="107"/>
                    </a:lnTo>
                    <a:lnTo>
                      <a:pt x="32" y="109"/>
                    </a:lnTo>
                    <a:lnTo>
                      <a:pt x="32" y="117"/>
                    </a:lnTo>
                    <a:lnTo>
                      <a:pt x="34" y="119"/>
                    </a:lnTo>
                    <a:lnTo>
                      <a:pt x="34" y="117"/>
                    </a:lnTo>
                    <a:lnTo>
                      <a:pt x="36" y="119"/>
                    </a:lnTo>
                    <a:lnTo>
                      <a:pt x="38" y="121"/>
                    </a:lnTo>
                    <a:lnTo>
                      <a:pt x="44" y="119"/>
                    </a:lnTo>
                    <a:lnTo>
                      <a:pt x="48" y="119"/>
                    </a:lnTo>
                    <a:lnTo>
                      <a:pt x="44" y="119"/>
                    </a:lnTo>
                    <a:lnTo>
                      <a:pt x="46" y="121"/>
                    </a:lnTo>
                    <a:lnTo>
                      <a:pt x="52" y="127"/>
                    </a:lnTo>
                    <a:lnTo>
                      <a:pt x="52" y="125"/>
                    </a:lnTo>
                    <a:lnTo>
                      <a:pt x="54" y="123"/>
                    </a:lnTo>
                    <a:lnTo>
                      <a:pt x="56" y="121"/>
                    </a:lnTo>
                    <a:lnTo>
                      <a:pt x="58" y="123"/>
                    </a:lnTo>
                    <a:lnTo>
                      <a:pt x="60" y="123"/>
                    </a:lnTo>
                    <a:lnTo>
                      <a:pt x="62" y="125"/>
                    </a:lnTo>
                    <a:lnTo>
                      <a:pt x="62" y="127"/>
                    </a:lnTo>
                    <a:lnTo>
                      <a:pt x="62" y="125"/>
                    </a:lnTo>
                    <a:lnTo>
                      <a:pt x="64" y="125"/>
                    </a:lnTo>
                    <a:lnTo>
                      <a:pt x="66" y="127"/>
                    </a:lnTo>
                    <a:lnTo>
                      <a:pt x="70" y="127"/>
                    </a:lnTo>
                    <a:lnTo>
                      <a:pt x="68" y="123"/>
                    </a:lnTo>
                    <a:lnTo>
                      <a:pt x="68" y="125"/>
                    </a:lnTo>
                    <a:lnTo>
                      <a:pt x="66" y="123"/>
                    </a:lnTo>
                    <a:lnTo>
                      <a:pt x="66" y="121"/>
                    </a:lnTo>
                    <a:lnTo>
                      <a:pt x="70" y="121"/>
                    </a:lnTo>
                    <a:lnTo>
                      <a:pt x="72" y="119"/>
                    </a:lnTo>
                    <a:lnTo>
                      <a:pt x="72" y="123"/>
                    </a:lnTo>
                    <a:lnTo>
                      <a:pt x="76" y="127"/>
                    </a:lnTo>
                    <a:lnTo>
                      <a:pt x="78" y="129"/>
                    </a:lnTo>
                    <a:lnTo>
                      <a:pt x="78" y="127"/>
                    </a:lnTo>
                    <a:lnTo>
                      <a:pt x="80" y="127"/>
                    </a:lnTo>
                    <a:lnTo>
                      <a:pt x="74" y="125"/>
                    </a:lnTo>
                    <a:lnTo>
                      <a:pt x="76" y="123"/>
                    </a:lnTo>
                    <a:lnTo>
                      <a:pt x="82" y="125"/>
                    </a:lnTo>
                    <a:lnTo>
                      <a:pt x="84" y="123"/>
                    </a:lnTo>
                    <a:lnTo>
                      <a:pt x="84" y="121"/>
                    </a:lnTo>
                    <a:lnTo>
                      <a:pt x="86" y="121"/>
                    </a:lnTo>
                    <a:lnTo>
                      <a:pt x="82" y="117"/>
                    </a:lnTo>
                    <a:lnTo>
                      <a:pt x="74" y="111"/>
                    </a:lnTo>
                    <a:lnTo>
                      <a:pt x="72" y="111"/>
                    </a:lnTo>
                    <a:lnTo>
                      <a:pt x="64" y="99"/>
                    </a:lnTo>
                    <a:lnTo>
                      <a:pt x="62" y="95"/>
                    </a:lnTo>
                    <a:lnTo>
                      <a:pt x="58" y="87"/>
                    </a:lnTo>
                    <a:lnTo>
                      <a:pt x="56" y="70"/>
                    </a:lnTo>
                    <a:lnTo>
                      <a:pt x="54" y="68"/>
                    </a:lnTo>
                    <a:lnTo>
                      <a:pt x="54" y="66"/>
                    </a:lnTo>
                    <a:lnTo>
                      <a:pt x="56" y="58"/>
                    </a:lnTo>
                    <a:lnTo>
                      <a:pt x="56" y="54"/>
                    </a:lnTo>
                    <a:lnTo>
                      <a:pt x="54" y="46"/>
                    </a:lnTo>
                    <a:lnTo>
                      <a:pt x="56" y="46"/>
                    </a:lnTo>
                    <a:lnTo>
                      <a:pt x="56" y="42"/>
                    </a:lnTo>
                    <a:lnTo>
                      <a:pt x="56" y="40"/>
                    </a:lnTo>
                    <a:lnTo>
                      <a:pt x="58" y="40"/>
                    </a:lnTo>
                    <a:lnTo>
                      <a:pt x="60" y="36"/>
                    </a:lnTo>
                    <a:lnTo>
                      <a:pt x="62" y="34"/>
                    </a:lnTo>
                    <a:lnTo>
                      <a:pt x="60" y="30"/>
                    </a:lnTo>
                    <a:lnTo>
                      <a:pt x="56" y="30"/>
                    </a:lnTo>
                    <a:lnTo>
                      <a:pt x="56" y="28"/>
                    </a:lnTo>
                    <a:lnTo>
                      <a:pt x="62" y="30"/>
                    </a:lnTo>
                    <a:lnTo>
                      <a:pt x="64" y="28"/>
                    </a:lnTo>
                    <a:lnTo>
                      <a:pt x="66" y="26"/>
                    </a:lnTo>
                    <a:lnTo>
                      <a:pt x="68" y="24"/>
                    </a:lnTo>
                    <a:lnTo>
                      <a:pt x="66" y="22"/>
                    </a:lnTo>
                    <a:lnTo>
                      <a:pt x="62" y="22"/>
                    </a:lnTo>
                    <a:lnTo>
                      <a:pt x="58" y="22"/>
                    </a:lnTo>
                    <a:lnTo>
                      <a:pt x="64" y="18"/>
                    </a:lnTo>
                    <a:lnTo>
                      <a:pt x="68" y="20"/>
                    </a:lnTo>
                    <a:lnTo>
                      <a:pt x="68" y="18"/>
                    </a:lnTo>
                    <a:lnTo>
                      <a:pt x="62" y="16"/>
                    </a:lnTo>
                    <a:lnTo>
                      <a:pt x="70" y="14"/>
                    </a:lnTo>
                    <a:lnTo>
                      <a:pt x="70" y="12"/>
                    </a:lnTo>
                    <a:lnTo>
                      <a:pt x="68" y="8"/>
                    </a:lnTo>
                    <a:lnTo>
                      <a:pt x="64" y="8"/>
                    </a:lnTo>
                    <a:lnTo>
                      <a:pt x="58" y="4"/>
                    </a:lnTo>
                    <a:lnTo>
                      <a:pt x="56" y="4"/>
                    </a:lnTo>
                    <a:lnTo>
                      <a:pt x="52" y="2"/>
                    </a:lnTo>
                    <a:lnTo>
                      <a:pt x="50" y="0"/>
                    </a:lnTo>
                    <a:lnTo>
                      <a:pt x="46" y="0"/>
                    </a:lnTo>
                    <a:lnTo>
                      <a:pt x="40" y="4"/>
                    </a:lnTo>
                    <a:lnTo>
                      <a:pt x="38" y="6"/>
                    </a:lnTo>
                    <a:lnTo>
                      <a:pt x="32" y="4"/>
                    </a:lnTo>
                    <a:lnTo>
                      <a:pt x="30" y="6"/>
                    </a:lnTo>
                    <a:lnTo>
                      <a:pt x="26" y="8"/>
                    </a:lnTo>
                    <a:lnTo>
                      <a:pt x="22" y="14"/>
                    </a:lnTo>
                    <a:lnTo>
                      <a:pt x="22" y="16"/>
                    </a:lnTo>
                    <a:lnTo>
                      <a:pt x="24" y="16"/>
                    </a:lnTo>
                    <a:lnTo>
                      <a:pt x="24" y="18"/>
                    </a:lnTo>
                    <a:lnTo>
                      <a:pt x="22" y="20"/>
                    </a:lnTo>
                    <a:lnTo>
                      <a:pt x="24" y="22"/>
                    </a:lnTo>
                    <a:lnTo>
                      <a:pt x="26" y="22"/>
                    </a:lnTo>
                    <a:lnTo>
                      <a:pt x="22" y="24"/>
                    </a:lnTo>
                    <a:lnTo>
                      <a:pt x="20" y="24"/>
                    </a:lnTo>
                    <a:lnTo>
                      <a:pt x="18" y="24"/>
                    </a:lnTo>
                    <a:lnTo>
                      <a:pt x="14" y="28"/>
                    </a:lnTo>
                    <a:lnTo>
                      <a:pt x="12" y="32"/>
                    </a:lnTo>
                    <a:lnTo>
                      <a:pt x="16" y="36"/>
                    </a:lnTo>
                    <a:lnTo>
                      <a:pt x="18" y="36"/>
                    </a:lnTo>
                    <a:lnTo>
                      <a:pt x="18" y="40"/>
                    </a:lnTo>
                    <a:lnTo>
                      <a:pt x="22" y="38"/>
                    </a:lnTo>
                    <a:lnTo>
                      <a:pt x="20" y="40"/>
                    </a:lnTo>
                    <a:lnTo>
                      <a:pt x="20" y="42"/>
                    </a:lnTo>
                    <a:lnTo>
                      <a:pt x="18" y="44"/>
                    </a:lnTo>
                    <a:lnTo>
                      <a:pt x="16" y="44"/>
                    </a:lnTo>
                    <a:lnTo>
                      <a:pt x="16" y="48"/>
                    </a:lnTo>
                    <a:lnTo>
                      <a:pt x="14" y="48"/>
                    </a:lnTo>
                    <a:lnTo>
                      <a:pt x="16" y="50"/>
                    </a:lnTo>
                    <a:lnTo>
                      <a:pt x="16" y="52"/>
                    </a:lnTo>
                    <a:lnTo>
                      <a:pt x="14" y="52"/>
                    </a:lnTo>
                    <a:lnTo>
                      <a:pt x="14" y="58"/>
                    </a:lnTo>
                    <a:lnTo>
                      <a:pt x="12" y="60"/>
                    </a:lnTo>
                    <a:lnTo>
                      <a:pt x="12" y="64"/>
                    </a:lnTo>
                    <a:lnTo>
                      <a:pt x="10" y="62"/>
                    </a:lnTo>
                    <a:lnTo>
                      <a:pt x="10" y="60"/>
                    </a:lnTo>
                    <a:lnTo>
                      <a:pt x="8" y="60"/>
                    </a:lnTo>
                    <a:lnTo>
                      <a:pt x="6" y="62"/>
                    </a:lnTo>
                    <a:lnTo>
                      <a:pt x="4" y="60"/>
                    </a:lnTo>
                    <a:lnTo>
                      <a:pt x="0" y="64"/>
                    </a:lnTo>
                    <a:lnTo>
                      <a:pt x="0" y="66"/>
                    </a:lnTo>
                    <a:lnTo>
                      <a:pt x="0" y="79"/>
                    </a:lnTo>
                    <a:lnTo>
                      <a:pt x="4" y="85"/>
                    </a:lnTo>
                    <a:lnTo>
                      <a:pt x="4" y="87"/>
                    </a:lnTo>
                    <a:close/>
                  </a:path>
                </a:pathLst>
              </a:custGeom>
              <a:solidFill>
                <a:srgbClr val="0071B4">
                  <a:alpha val="34901"/>
                </a:srgbClr>
              </a:solidFill>
              <a:ln w="9525">
                <a:noFill/>
                <a:round/>
                <a:headEnd/>
                <a:tailEnd/>
              </a:ln>
            </p:spPr>
            <p:txBody>
              <a:bodyPr/>
              <a:lstStyle/>
              <a:p>
                <a:endParaRPr lang="en-US"/>
              </a:p>
            </p:txBody>
          </p:sp>
          <p:sp>
            <p:nvSpPr>
              <p:cNvPr id="13942" name="Freeform 396"/>
              <p:cNvSpPr>
                <a:spLocks/>
              </p:cNvSpPr>
              <p:nvPr/>
            </p:nvSpPr>
            <p:spPr bwMode="auto">
              <a:xfrm>
                <a:off x="2711" y="1691"/>
                <a:ext cx="16" cy="14"/>
              </a:xfrm>
              <a:custGeom>
                <a:avLst/>
                <a:gdLst>
                  <a:gd name="T0" fmla="*/ 4 w 16"/>
                  <a:gd name="T1" fmla="*/ 12 h 14"/>
                  <a:gd name="T2" fmla="*/ 14 w 16"/>
                  <a:gd name="T3" fmla="*/ 8 h 14"/>
                  <a:gd name="T4" fmla="*/ 16 w 16"/>
                  <a:gd name="T5" fmla="*/ 4 h 14"/>
                  <a:gd name="T6" fmla="*/ 16 w 16"/>
                  <a:gd name="T7" fmla="*/ 0 h 14"/>
                  <a:gd name="T8" fmla="*/ 14 w 16"/>
                  <a:gd name="T9" fmla="*/ 0 h 14"/>
                  <a:gd name="T10" fmla="*/ 10 w 16"/>
                  <a:gd name="T11" fmla="*/ 4 h 14"/>
                  <a:gd name="T12" fmla="*/ 8 w 16"/>
                  <a:gd name="T13" fmla="*/ 6 h 14"/>
                  <a:gd name="T14" fmla="*/ 2 w 16"/>
                  <a:gd name="T15" fmla="*/ 10 h 14"/>
                  <a:gd name="T16" fmla="*/ 0 w 16"/>
                  <a:gd name="T17" fmla="*/ 14 h 14"/>
                  <a:gd name="T18" fmla="*/ 0 w 16"/>
                  <a:gd name="T19" fmla="*/ 14 h 14"/>
                  <a:gd name="T20" fmla="*/ 2 w 16"/>
                  <a:gd name="T21" fmla="*/ 14 h 14"/>
                  <a:gd name="T22" fmla="*/ 4 w 16"/>
                  <a:gd name="T23" fmla="*/ 12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4" y="12"/>
                    </a:moveTo>
                    <a:lnTo>
                      <a:pt x="14" y="8"/>
                    </a:lnTo>
                    <a:lnTo>
                      <a:pt x="16" y="4"/>
                    </a:lnTo>
                    <a:lnTo>
                      <a:pt x="16" y="0"/>
                    </a:lnTo>
                    <a:lnTo>
                      <a:pt x="14" y="0"/>
                    </a:lnTo>
                    <a:lnTo>
                      <a:pt x="10" y="4"/>
                    </a:lnTo>
                    <a:lnTo>
                      <a:pt x="8" y="6"/>
                    </a:lnTo>
                    <a:lnTo>
                      <a:pt x="2" y="10"/>
                    </a:lnTo>
                    <a:lnTo>
                      <a:pt x="0" y="14"/>
                    </a:lnTo>
                    <a:lnTo>
                      <a:pt x="2" y="14"/>
                    </a:lnTo>
                    <a:lnTo>
                      <a:pt x="4" y="12"/>
                    </a:lnTo>
                    <a:close/>
                  </a:path>
                </a:pathLst>
              </a:custGeom>
              <a:solidFill>
                <a:srgbClr val="0071B4">
                  <a:alpha val="34901"/>
                </a:srgbClr>
              </a:solidFill>
              <a:ln w="9525">
                <a:noFill/>
                <a:round/>
                <a:headEnd/>
                <a:tailEnd/>
              </a:ln>
            </p:spPr>
            <p:txBody>
              <a:bodyPr/>
              <a:lstStyle/>
              <a:p>
                <a:endParaRPr lang="en-US"/>
              </a:p>
            </p:txBody>
          </p:sp>
          <p:sp>
            <p:nvSpPr>
              <p:cNvPr id="13943" name="Freeform 397"/>
              <p:cNvSpPr>
                <a:spLocks/>
              </p:cNvSpPr>
              <p:nvPr/>
            </p:nvSpPr>
            <p:spPr bwMode="auto">
              <a:xfrm>
                <a:off x="1819" y="903"/>
                <a:ext cx="790" cy="1171"/>
              </a:xfrm>
              <a:custGeom>
                <a:avLst/>
                <a:gdLst>
                  <a:gd name="T0" fmla="*/ 350 w 397"/>
                  <a:gd name="T1" fmla="*/ 422 h 588"/>
                  <a:gd name="T2" fmla="*/ 316 w 397"/>
                  <a:gd name="T3" fmla="*/ 419 h 588"/>
                  <a:gd name="T4" fmla="*/ 327 w 397"/>
                  <a:gd name="T5" fmla="*/ 389 h 588"/>
                  <a:gd name="T6" fmla="*/ 354 w 397"/>
                  <a:gd name="T7" fmla="*/ 404 h 588"/>
                  <a:gd name="T8" fmla="*/ 353 w 397"/>
                  <a:gd name="T9" fmla="*/ 394 h 588"/>
                  <a:gd name="T10" fmla="*/ 334 w 397"/>
                  <a:gd name="T11" fmla="*/ 373 h 588"/>
                  <a:gd name="T12" fmla="*/ 328 w 397"/>
                  <a:gd name="T13" fmla="*/ 350 h 588"/>
                  <a:gd name="T14" fmla="*/ 359 w 397"/>
                  <a:gd name="T15" fmla="*/ 345 h 588"/>
                  <a:gd name="T16" fmla="*/ 365 w 397"/>
                  <a:gd name="T17" fmla="*/ 318 h 588"/>
                  <a:gd name="T18" fmla="*/ 361 w 397"/>
                  <a:gd name="T19" fmla="*/ 292 h 588"/>
                  <a:gd name="T20" fmla="*/ 364 w 397"/>
                  <a:gd name="T21" fmla="*/ 267 h 588"/>
                  <a:gd name="T22" fmla="*/ 355 w 397"/>
                  <a:gd name="T23" fmla="*/ 253 h 588"/>
                  <a:gd name="T24" fmla="*/ 376 w 397"/>
                  <a:gd name="T25" fmla="*/ 235 h 588"/>
                  <a:gd name="T26" fmla="*/ 358 w 397"/>
                  <a:gd name="T27" fmla="*/ 221 h 588"/>
                  <a:gd name="T28" fmla="*/ 377 w 397"/>
                  <a:gd name="T29" fmla="*/ 170 h 588"/>
                  <a:gd name="T30" fmla="*/ 369 w 397"/>
                  <a:gd name="T31" fmla="*/ 140 h 588"/>
                  <a:gd name="T32" fmla="*/ 380 w 397"/>
                  <a:gd name="T33" fmla="*/ 86 h 588"/>
                  <a:gd name="T34" fmla="*/ 334 w 397"/>
                  <a:gd name="T35" fmla="*/ 63 h 588"/>
                  <a:gd name="T36" fmla="*/ 282 w 397"/>
                  <a:gd name="T37" fmla="*/ 76 h 588"/>
                  <a:gd name="T38" fmla="*/ 242 w 397"/>
                  <a:gd name="T39" fmla="*/ 40 h 588"/>
                  <a:gd name="T40" fmla="*/ 226 w 397"/>
                  <a:gd name="T41" fmla="*/ 14 h 588"/>
                  <a:gd name="T42" fmla="*/ 183 w 397"/>
                  <a:gd name="T43" fmla="*/ 16 h 588"/>
                  <a:gd name="T44" fmla="*/ 172 w 397"/>
                  <a:gd name="T45" fmla="*/ 27 h 588"/>
                  <a:gd name="T46" fmla="*/ 157 w 397"/>
                  <a:gd name="T47" fmla="*/ 43 h 588"/>
                  <a:gd name="T48" fmla="*/ 122 w 397"/>
                  <a:gd name="T49" fmla="*/ 50 h 588"/>
                  <a:gd name="T50" fmla="*/ 80 w 397"/>
                  <a:gd name="T51" fmla="*/ 87 h 588"/>
                  <a:gd name="T52" fmla="*/ 57 w 397"/>
                  <a:gd name="T53" fmla="*/ 147 h 588"/>
                  <a:gd name="T54" fmla="*/ 26 w 397"/>
                  <a:gd name="T55" fmla="*/ 182 h 588"/>
                  <a:gd name="T56" fmla="*/ 5 w 397"/>
                  <a:gd name="T57" fmla="*/ 212 h 588"/>
                  <a:gd name="T58" fmla="*/ 41 w 397"/>
                  <a:gd name="T59" fmla="*/ 227 h 588"/>
                  <a:gd name="T60" fmla="*/ 48 w 397"/>
                  <a:gd name="T61" fmla="*/ 241 h 588"/>
                  <a:gd name="T62" fmla="*/ 24 w 397"/>
                  <a:gd name="T63" fmla="*/ 264 h 588"/>
                  <a:gd name="T64" fmla="*/ 67 w 397"/>
                  <a:gd name="T65" fmla="*/ 270 h 588"/>
                  <a:gd name="T66" fmla="*/ 103 w 397"/>
                  <a:gd name="T67" fmla="*/ 288 h 588"/>
                  <a:gd name="T68" fmla="*/ 118 w 397"/>
                  <a:gd name="T69" fmla="*/ 323 h 588"/>
                  <a:gd name="T70" fmla="*/ 128 w 397"/>
                  <a:gd name="T71" fmla="*/ 361 h 588"/>
                  <a:gd name="T72" fmla="*/ 136 w 397"/>
                  <a:gd name="T73" fmla="*/ 381 h 588"/>
                  <a:gd name="T74" fmla="*/ 148 w 397"/>
                  <a:gd name="T75" fmla="*/ 398 h 588"/>
                  <a:gd name="T76" fmla="*/ 151 w 397"/>
                  <a:gd name="T77" fmla="*/ 420 h 588"/>
                  <a:gd name="T78" fmla="*/ 154 w 397"/>
                  <a:gd name="T79" fmla="*/ 443 h 588"/>
                  <a:gd name="T80" fmla="*/ 152 w 397"/>
                  <a:gd name="T81" fmla="*/ 456 h 588"/>
                  <a:gd name="T82" fmla="*/ 135 w 397"/>
                  <a:gd name="T83" fmla="*/ 470 h 588"/>
                  <a:gd name="T84" fmla="*/ 139 w 397"/>
                  <a:gd name="T85" fmla="*/ 498 h 588"/>
                  <a:gd name="T86" fmla="*/ 147 w 397"/>
                  <a:gd name="T87" fmla="*/ 517 h 588"/>
                  <a:gd name="T88" fmla="*/ 151 w 397"/>
                  <a:gd name="T89" fmla="*/ 535 h 588"/>
                  <a:gd name="T90" fmla="*/ 164 w 397"/>
                  <a:gd name="T91" fmla="*/ 558 h 588"/>
                  <a:gd name="T92" fmla="*/ 169 w 397"/>
                  <a:gd name="T93" fmla="*/ 569 h 588"/>
                  <a:gd name="T94" fmla="*/ 179 w 397"/>
                  <a:gd name="T95" fmla="*/ 575 h 588"/>
                  <a:gd name="T96" fmla="*/ 192 w 397"/>
                  <a:gd name="T97" fmla="*/ 579 h 588"/>
                  <a:gd name="T98" fmla="*/ 209 w 397"/>
                  <a:gd name="T99" fmla="*/ 585 h 588"/>
                  <a:gd name="T100" fmla="*/ 215 w 397"/>
                  <a:gd name="T101" fmla="*/ 553 h 588"/>
                  <a:gd name="T102" fmla="*/ 220 w 397"/>
                  <a:gd name="T103" fmla="*/ 541 h 588"/>
                  <a:gd name="T104" fmla="*/ 226 w 397"/>
                  <a:gd name="T105" fmla="*/ 526 h 588"/>
                  <a:gd name="T106" fmla="*/ 229 w 397"/>
                  <a:gd name="T107" fmla="*/ 511 h 588"/>
                  <a:gd name="T108" fmla="*/ 244 w 397"/>
                  <a:gd name="T109" fmla="*/ 501 h 588"/>
                  <a:gd name="T110" fmla="*/ 251 w 397"/>
                  <a:gd name="T111" fmla="*/ 490 h 588"/>
                  <a:gd name="T112" fmla="*/ 260 w 397"/>
                  <a:gd name="T113" fmla="*/ 494 h 588"/>
                  <a:gd name="T114" fmla="*/ 273 w 397"/>
                  <a:gd name="T115" fmla="*/ 482 h 588"/>
                  <a:gd name="T116" fmla="*/ 285 w 397"/>
                  <a:gd name="T117" fmla="*/ 462 h 588"/>
                  <a:gd name="T118" fmla="*/ 290 w 397"/>
                  <a:gd name="T119" fmla="*/ 458 h 588"/>
                  <a:gd name="T120" fmla="*/ 301 w 397"/>
                  <a:gd name="T121" fmla="*/ 453 h 588"/>
                  <a:gd name="T122" fmla="*/ 320 w 397"/>
                  <a:gd name="T123" fmla="*/ 449 h 588"/>
                  <a:gd name="T124" fmla="*/ 336 w 397"/>
                  <a:gd name="T125" fmla="*/ 439 h 5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7"/>
                  <a:gd name="T190" fmla="*/ 0 h 588"/>
                  <a:gd name="T191" fmla="*/ 397 w 397"/>
                  <a:gd name="T192" fmla="*/ 588 h 58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7" h="588">
                    <a:moveTo>
                      <a:pt x="341" y="432"/>
                    </a:moveTo>
                    <a:cubicBezTo>
                      <a:pt x="342" y="432"/>
                      <a:pt x="342" y="432"/>
                      <a:pt x="342" y="432"/>
                    </a:cubicBezTo>
                    <a:cubicBezTo>
                      <a:pt x="342" y="431"/>
                      <a:pt x="342" y="431"/>
                      <a:pt x="342" y="431"/>
                    </a:cubicBezTo>
                    <a:cubicBezTo>
                      <a:pt x="343" y="431"/>
                      <a:pt x="343" y="431"/>
                      <a:pt x="343" y="431"/>
                    </a:cubicBezTo>
                    <a:cubicBezTo>
                      <a:pt x="342" y="430"/>
                      <a:pt x="342" y="430"/>
                      <a:pt x="342" y="430"/>
                    </a:cubicBezTo>
                    <a:cubicBezTo>
                      <a:pt x="341" y="430"/>
                      <a:pt x="341" y="430"/>
                      <a:pt x="341" y="430"/>
                    </a:cubicBezTo>
                    <a:cubicBezTo>
                      <a:pt x="342" y="429"/>
                      <a:pt x="342" y="429"/>
                      <a:pt x="342" y="429"/>
                    </a:cubicBezTo>
                    <a:cubicBezTo>
                      <a:pt x="343" y="429"/>
                      <a:pt x="343" y="429"/>
                      <a:pt x="343" y="429"/>
                    </a:cubicBezTo>
                    <a:cubicBezTo>
                      <a:pt x="343" y="428"/>
                      <a:pt x="343" y="428"/>
                      <a:pt x="343" y="428"/>
                    </a:cubicBezTo>
                    <a:cubicBezTo>
                      <a:pt x="344" y="429"/>
                      <a:pt x="344" y="429"/>
                      <a:pt x="344" y="429"/>
                    </a:cubicBezTo>
                    <a:cubicBezTo>
                      <a:pt x="345" y="430"/>
                      <a:pt x="345" y="430"/>
                      <a:pt x="345" y="430"/>
                    </a:cubicBezTo>
                    <a:cubicBezTo>
                      <a:pt x="346" y="429"/>
                      <a:pt x="346" y="429"/>
                      <a:pt x="346" y="429"/>
                    </a:cubicBezTo>
                    <a:cubicBezTo>
                      <a:pt x="345" y="428"/>
                      <a:pt x="345" y="428"/>
                      <a:pt x="345" y="428"/>
                    </a:cubicBezTo>
                    <a:cubicBezTo>
                      <a:pt x="346" y="428"/>
                      <a:pt x="346" y="428"/>
                      <a:pt x="346" y="428"/>
                    </a:cubicBezTo>
                    <a:cubicBezTo>
                      <a:pt x="344" y="426"/>
                      <a:pt x="344" y="426"/>
                      <a:pt x="344" y="426"/>
                    </a:cubicBezTo>
                    <a:cubicBezTo>
                      <a:pt x="346" y="425"/>
                      <a:pt x="346" y="425"/>
                      <a:pt x="346" y="425"/>
                    </a:cubicBezTo>
                    <a:cubicBezTo>
                      <a:pt x="348" y="425"/>
                      <a:pt x="348" y="425"/>
                      <a:pt x="348" y="425"/>
                    </a:cubicBezTo>
                    <a:cubicBezTo>
                      <a:pt x="348" y="424"/>
                      <a:pt x="348" y="424"/>
                      <a:pt x="348" y="424"/>
                    </a:cubicBezTo>
                    <a:cubicBezTo>
                      <a:pt x="351" y="425"/>
                      <a:pt x="351" y="425"/>
                      <a:pt x="351" y="425"/>
                    </a:cubicBezTo>
                    <a:cubicBezTo>
                      <a:pt x="350" y="424"/>
                      <a:pt x="350" y="424"/>
                      <a:pt x="350" y="424"/>
                    </a:cubicBezTo>
                    <a:cubicBezTo>
                      <a:pt x="349" y="424"/>
                      <a:pt x="349" y="424"/>
                      <a:pt x="349" y="424"/>
                    </a:cubicBezTo>
                    <a:cubicBezTo>
                      <a:pt x="349" y="423"/>
                      <a:pt x="349" y="423"/>
                      <a:pt x="349" y="423"/>
                    </a:cubicBezTo>
                    <a:cubicBezTo>
                      <a:pt x="350" y="423"/>
                      <a:pt x="350" y="423"/>
                      <a:pt x="350" y="423"/>
                    </a:cubicBezTo>
                    <a:cubicBezTo>
                      <a:pt x="350" y="422"/>
                      <a:pt x="350" y="422"/>
                      <a:pt x="350" y="422"/>
                    </a:cubicBezTo>
                    <a:cubicBezTo>
                      <a:pt x="351" y="422"/>
                      <a:pt x="351" y="422"/>
                      <a:pt x="351" y="422"/>
                    </a:cubicBezTo>
                    <a:cubicBezTo>
                      <a:pt x="352" y="421"/>
                      <a:pt x="352" y="421"/>
                      <a:pt x="352" y="421"/>
                    </a:cubicBezTo>
                    <a:cubicBezTo>
                      <a:pt x="352" y="422"/>
                      <a:pt x="352" y="422"/>
                      <a:pt x="352" y="422"/>
                    </a:cubicBezTo>
                    <a:cubicBezTo>
                      <a:pt x="353" y="422"/>
                      <a:pt x="353" y="422"/>
                      <a:pt x="353" y="422"/>
                    </a:cubicBezTo>
                    <a:cubicBezTo>
                      <a:pt x="354" y="421"/>
                      <a:pt x="354" y="421"/>
                      <a:pt x="354" y="421"/>
                    </a:cubicBezTo>
                    <a:cubicBezTo>
                      <a:pt x="355" y="422"/>
                      <a:pt x="355" y="422"/>
                      <a:pt x="355" y="422"/>
                    </a:cubicBezTo>
                    <a:cubicBezTo>
                      <a:pt x="356" y="419"/>
                      <a:pt x="356" y="419"/>
                      <a:pt x="356" y="419"/>
                    </a:cubicBezTo>
                    <a:cubicBezTo>
                      <a:pt x="357" y="418"/>
                      <a:pt x="357" y="418"/>
                      <a:pt x="357" y="418"/>
                    </a:cubicBezTo>
                    <a:cubicBezTo>
                      <a:pt x="357" y="418"/>
                      <a:pt x="357" y="418"/>
                      <a:pt x="357" y="418"/>
                    </a:cubicBezTo>
                    <a:cubicBezTo>
                      <a:pt x="354" y="419"/>
                      <a:pt x="354" y="419"/>
                      <a:pt x="354" y="419"/>
                    </a:cubicBezTo>
                    <a:cubicBezTo>
                      <a:pt x="345" y="418"/>
                      <a:pt x="345" y="418"/>
                      <a:pt x="345" y="418"/>
                    </a:cubicBezTo>
                    <a:cubicBezTo>
                      <a:pt x="337" y="415"/>
                      <a:pt x="337" y="415"/>
                      <a:pt x="337" y="415"/>
                    </a:cubicBezTo>
                    <a:cubicBezTo>
                      <a:pt x="337" y="415"/>
                      <a:pt x="337" y="415"/>
                      <a:pt x="337" y="415"/>
                    </a:cubicBezTo>
                    <a:cubicBezTo>
                      <a:pt x="337" y="413"/>
                      <a:pt x="337" y="413"/>
                      <a:pt x="337" y="413"/>
                    </a:cubicBezTo>
                    <a:cubicBezTo>
                      <a:pt x="335" y="414"/>
                      <a:pt x="335" y="414"/>
                      <a:pt x="335" y="414"/>
                    </a:cubicBezTo>
                    <a:cubicBezTo>
                      <a:pt x="334" y="415"/>
                      <a:pt x="334" y="415"/>
                      <a:pt x="334" y="415"/>
                    </a:cubicBezTo>
                    <a:cubicBezTo>
                      <a:pt x="333" y="413"/>
                      <a:pt x="333" y="413"/>
                      <a:pt x="333" y="413"/>
                    </a:cubicBezTo>
                    <a:cubicBezTo>
                      <a:pt x="327" y="417"/>
                      <a:pt x="327" y="417"/>
                      <a:pt x="327" y="417"/>
                    </a:cubicBezTo>
                    <a:cubicBezTo>
                      <a:pt x="324" y="416"/>
                      <a:pt x="324" y="416"/>
                      <a:pt x="324" y="416"/>
                    </a:cubicBezTo>
                    <a:cubicBezTo>
                      <a:pt x="321" y="417"/>
                      <a:pt x="321" y="417"/>
                      <a:pt x="321" y="417"/>
                    </a:cubicBezTo>
                    <a:cubicBezTo>
                      <a:pt x="320" y="420"/>
                      <a:pt x="320" y="420"/>
                      <a:pt x="320" y="420"/>
                    </a:cubicBezTo>
                    <a:cubicBezTo>
                      <a:pt x="311" y="420"/>
                      <a:pt x="311" y="420"/>
                      <a:pt x="311" y="420"/>
                    </a:cubicBezTo>
                    <a:cubicBezTo>
                      <a:pt x="313" y="418"/>
                      <a:pt x="313" y="418"/>
                      <a:pt x="313" y="418"/>
                    </a:cubicBezTo>
                    <a:cubicBezTo>
                      <a:pt x="316" y="419"/>
                      <a:pt x="316" y="419"/>
                      <a:pt x="316" y="419"/>
                    </a:cubicBezTo>
                    <a:cubicBezTo>
                      <a:pt x="321" y="415"/>
                      <a:pt x="321" y="415"/>
                      <a:pt x="321" y="415"/>
                    </a:cubicBezTo>
                    <a:cubicBezTo>
                      <a:pt x="324" y="415"/>
                      <a:pt x="324" y="415"/>
                      <a:pt x="324" y="415"/>
                    </a:cubicBezTo>
                    <a:cubicBezTo>
                      <a:pt x="326" y="414"/>
                      <a:pt x="326" y="414"/>
                      <a:pt x="326" y="414"/>
                    </a:cubicBezTo>
                    <a:cubicBezTo>
                      <a:pt x="325" y="412"/>
                      <a:pt x="325" y="412"/>
                      <a:pt x="325" y="412"/>
                    </a:cubicBezTo>
                    <a:cubicBezTo>
                      <a:pt x="312" y="412"/>
                      <a:pt x="312" y="412"/>
                      <a:pt x="312" y="412"/>
                    </a:cubicBezTo>
                    <a:cubicBezTo>
                      <a:pt x="311" y="411"/>
                      <a:pt x="311" y="411"/>
                      <a:pt x="311" y="411"/>
                    </a:cubicBezTo>
                    <a:cubicBezTo>
                      <a:pt x="309" y="411"/>
                      <a:pt x="309" y="411"/>
                      <a:pt x="309" y="411"/>
                    </a:cubicBezTo>
                    <a:cubicBezTo>
                      <a:pt x="313" y="409"/>
                      <a:pt x="313" y="409"/>
                      <a:pt x="313" y="409"/>
                    </a:cubicBezTo>
                    <a:cubicBezTo>
                      <a:pt x="314" y="407"/>
                      <a:pt x="314" y="407"/>
                      <a:pt x="314" y="407"/>
                    </a:cubicBezTo>
                    <a:cubicBezTo>
                      <a:pt x="315" y="404"/>
                      <a:pt x="315" y="404"/>
                      <a:pt x="315" y="404"/>
                    </a:cubicBezTo>
                    <a:cubicBezTo>
                      <a:pt x="313" y="402"/>
                      <a:pt x="313" y="402"/>
                      <a:pt x="313" y="402"/>
                    </a:cubicBezTo>
                    <a:cubicBezTo>
                      <a:pt x="314" y="401"/>
                      <a:pt x="314" y="401"/>
                      <a:pt x="314" y="401"/>
                    </a:cubicBezTo>
                    <a:cubicBezTo>
                      <a:pt x="316" y="400"/>
                      <a:pt x="316" y="400"/>
                      <a:pt x="316" y="400"/>
                    </a:cubicBezTo>
                    <a:cubicBezTo>
                      <a:pt x="317" y="401"/>
                      <a:pt x="317" y="401"/>
                      <a:pt x="317" y="401"/>
                    </a:cubicBezTo>
                    <a:cubicBezTo>
                      <a:pt x="318" y="398"/>
                      <a:pt x="318" y="398"/>
                      <a:pt x="318" y="398"/>
                    </a:cubicBezTo>
                    <a:cubicBezTo>
                      <a:pt x="320" y="401"/>
                      <a:pt x="320" y="401"/>
                      <a:pt x="320" y="401"/>
                    </a:cubicBezTo>
                    <a:cubicBezTo>
                      <a:pt x="325" y="400"/>
                      <a:pt x="325" y="400"/>
                      <a:pt x="325" y="400"/>
                    </a:cubicBezTo>
                    <a:cubicBezTo>
                      <a:pt x="329" y="398"/>
                      <a:pt x="329" y="398"/>
                      <a:pt x="329" y="398"/>
                    </a:cubicBezTo>
                    <a:cubicBezTo>
                      <a:pt x="331" y="396"/>
                      <a:pt x="331" y="396"/>
                      <a:pt x="331" y="396"/>
                    </a:cubicBezTo>
                    <a:cubicBezTo>
                      <a:pt x="330" y="394"/>
                      <a:pt x="330" y="394"/>
                      <a:pt x="330" y="394"/>
                    </a:cubicBezTo>
                    <a:cubicBezTo>
                      <a:pt x="332" y="395"/>
                      <a:pt x="332" y="395"/>
                      <a:pt x="332" y="395"/>
                    </a:cubicBezTo>
                    <a:cubicBezTo>
                      <a:pt x="332" y="392"/>
                      <a:pt x="332" y="392"/>
                      <a:pt x="332" y="392"/>
                    </a:cubicBezTo>
                    <a:cubicBezTo>
                      <a:pt x="330" y="389"/>
                      <a:pt x="330" y="389"/>
                      <a:pt x="330" y="389"/>
                    </a:cubicBezTo>
                    <a:cubicBezTo>
                      <a:pt x="327" y="389"/>
                      <a:pt x="327" y="389"/>
                      <a:pt x="327" y="389"/>
                    </a:cubicBezTo>
                    <a:cubicBezTo>
                      <a:pt x="325" y="390"/>
                      <a:pt x="325" y="390"/>
                      <a:pt x="325" y="390"/>
                    </a:cubicBezTo>
                    <a:cubicBezTo>
                      <a:pt x="322" y="388"/>
                      <a:pt x="322" y="388"/>
                      <a:pt x="322" y="388"/>
                    </a:cubicBezTo>
                    <a:cubicBezTo>
                      <a:pt x="320" y="389"/>
                      <a:pt x="320" y="389"/>
                      <a:pt x="320" y="389"/>
                    </a:cubicBezTo>
                    <a:cubicBezTo>
                      <a:pt x="320" y="388"/>
                      <a:pt x="320" y="388"/>
                      <a:pt x="320" y="388"/>
                    </a:cubicBezTo>
                    <a:cubicBezTo>
                      <a:pt x="317" y="386"/>
                      <a:pt x="317" y="386"/>
                      <a:pt x="317" y="386"/>
                    </a:cubicBezTo>
                    <a:cubicBezTo>
                      <a:pt x="319" y="385"/>
                      <a:pt x="319" y="385"/>
                      <a:pt x="319" y="385"/>
                    </a:cubicBezTo>
                    <a:cubicBezTo>
                      <a:pt x="318" y="382"/>
                      <a:pt x="318" y="382"/>
                      <a:pt x="318" y="382"/>
                    </a:cubicBezTo>
                    <a:cubicBezTo>
                      <a:pt x="321" y="384"/>
                      <a:pt x="321" y="384"/>
                      <a:pt x="321" y="384"/>
                    </a:cubicBezTo>
                    <a:cubicBezTo>
                      <a:pt x="323" y="387"/>
                      <a:pt x="323" y="387"/>
                      <a:pt x="323" y="387"/>
                    </a:cubicBezTo>
                    <a:cubicBezTo>
                      <a:pt x="325" y="387"/>
                      <a:pt x="325" y="387"/>
                      <a:pt x="325" y="387"/>
                    </a:cubicBezTo>
                    <a:cubicBezTo>
                      <a:pt x="327" y="386"/>
                      <a:pt x="327" y="386"/>
                      <a:pt x="327" y="386"/>
                    </a:cubicBezTo>
                    <a:cubicBezTo>
                      <a:pt x="329" y="387"/>
                      <a:pt x="329" y="387"/>
                      <a:pt x="329" y="387"/>
                    </a:cubicBezTo>
                    <a:cubicBezTo>
                      <a:pt x="331" y="388"/>
                      <a:pt x="331" y="388"/>
                      <a:pt x="331" y="388"/>
                    </a:cubicBezTo>
                    <a:cubicBezTo>
                      <a:pt x="336" y="393"/>
                      <a:pt x="336" y="393"/>
                      <a:pt x="336" y="393"/>
                    </a:cubicBezTo>
                    <a:cubicBezTo>
                      <a:pt x="338" y="392"/>
                      <a:pt x="338" y="392"/>
                      <a:pt x="338" y="392"/>
                    </a:cubicBezTo>
                    <a:cubicBezTo>
                      <a:pt x="339" y="393"/>
                      <a:pt x="339" y="393"/>
                      <a:pt x="339" y="393"/>
                    </a:cubicBezTo>
                    <a:cubicBezTo>
                      <a:pt x="340" y="396"/>
                      <a:pt x="340" y="396"/>
                      <a:pt x="340" y="396"/>
                    </a:cubicBezTo>
                    <a:cubicBezTo>
                      <a:pt x="342" y="398"/>
                      <a:pt x="342" y="398"/>
                      <a:pt x="342" y="398"/>
                    </a:cubicBezTo>
                    <a:cubicBezTo>
                      <a:pt x="343" y="405"/>
                      <a:pt x="343" y="405"/>
                      <a:pt x="343" y="405"/>
                    </a:cubicBezTo>
                    <a:cubicBezTo>
                      <a:pt x="345" y="408"/>
                      <a:pt x="345" y="408"/>
                      <a:pt x="345" y="408"/>
                    </a:cubicBezTo>
                    <a:cubicBezTo>
                      <a:pt x="347" y="411"/>
                      <a:pt x="347" y="411"/>
                      <a:pt x="347" y="411"/>
                    </a:cubicBezTo>
                    <a:cubicBezTo>
                      <a:pt x="350" y="412"/>
                      <a:pt x="350" y="412"/>
                      <a:pt x="350" y="412"/>
                    </a:cubicBezTo>
                    <a:cubicBezTo>
                      <a:pt x="353" y="411"/>
                      <a:pt x="353" y="411"/>
                      <a:pt x="353" y="411"/>
                    </a:cubicBezTo>
                    <a:cubicBezTo>
                      <a:pt x="354" y="404"/>
                      <a:pt x="354" y="404"/>
                      <a:pt x="354" y="404"/>
                    </a:cubicBezTo>
                    <a:cubicBezTo>
                      <a:pt x="354" y="404"/>
                      <a:pt x="354" y="404"/>
                      <a:pt x="354" y="404"/>
                    </a:cubicBezTo>
                    <a:cubicBezTo>
                      <a:pt x="355" y="410"/>
                      <a:pt x="355" y="410"/>
                      <a:pt x="355" y="410"/>
                    </a:cubicBezTo>
                    <a:cubicBezTo>
                      <a:pt x="357" y="410"/>
                      <a:pt x="357" y="410"/>
                      <a:pt x="357" y="410"/>
                    </a:cubicBezTo>
                    <a:cubicBezTo>
                      <a:pt x="358" y="412"/>
                      <a:pt x="358" y="412"/>
                      <a:pt x="358" y="412"/>
                    </a:cubicBezTo>
                    <a:cubicBezTo>
                      <a:pt x="360" y="411"/>
                      <a:pt x="360" y="411"/>
                      <a:pt x="360" y="411"/>
                    </a:cubicBezTo>
                    <a:cubicBezTo>
                      <a:pt x="360" y="409"/>
                      <a:pt x="360" y="409"/>
                      <a:pt x="360" y="409"/>
                    </a:cubicBezTo>
                    <a:cubicBezTo>
                      <a:pt x="359" y="408"/>
                      <a:pt x="359" y="408"/>
                      <a:pt x="359" y="408"/>
                    </a:cubicBezTo>
                    <a:cubicBezTo>
                      <a:pt x="359" y="406"/>
                      <a:pt x="359" y="406"/>
                      <a:pt x="359" y="406"/>
                    </a:cubicBezTo>
                    <a:cubicBezTo>
                      <a:pt x="358" y="404"/>
                      <a:pt x="358" y="404"/>
                      <a:pt x="358" y="404"/>
                    </a:cubicBezTo>
                    <a:cubicBezTo>
                      <a:pt x="359" y="403"/>
                      <a:pt x="359" y="403"/>
                      <a:pt x="359" y="403"/>
                    </a:cubicBezTo>
                    <a:cubicBezTo>
                      <a:pt x="359" y="400"/>
                      <a:pt x="359" y="400"/>
                      <a:pt x="359" y="400"/>
                    </a:cubicBezTo>
                    <a:cubicBezTo>
                      <a:pt x="359" y="400"/>
                      <a:pt x="359" y="400"/>
                      <a:pt x="359" y="400"/>
                    </a:cubicBezTo>
                    <a:cubicBezTo>
                      <a:pt x="358" y="398"/>
                      <a:pt x="358" y="398"/>
                      <a:pt x="358" y="398"/>
                    </a:cubicBezTo>
                    <a:cubicBezTo>
                      <a:pt x="357" y="398"/>
                      <a:pt x="357" y="398"/>
                      <a:pt x="357" y="398"/>
                    </a:cubicBezTo>
                    <a:cubicBezTo>
                      <a:pt x="358" y="397"/>
                      <a:pt x="358" y="397"/>
                      <a:pt x="358" y="397"/>
                    </a:cubicBezTo>
                    <a:cubicBezTo>
                      <a:pt x="359" y="395"/>
                      <a:pt x="359" y="395"/>
                      <a:pt x="359" y="395"/>
                    </a:cubicBezTo>
                    <a:cubicBezTo>
                      <a:pt x="358" y="394"/>
                      <a:pt x="358" y="394"/>
                      <a:pt x="358" y="394"/>
                    </a:cubicBezTo>
                    <a:cubicBezTo>
                      <a:pt x="359" y="393"/>
                      <a:pt x="359" y="393"/>
                      <a:pt x="359" y="393"/>
                    </a:cubicBezTo>
                    <a:cubicBezTo>
                      <a:pt x="359" y="389"/>
                      <a:pt x="359" y="389"/>
                      <a:pt x="359" y="389"/>
                    </a:cubicBezTo>
                    <a:cubicBezTo>
                      <a:pt x="358" y="388"/>
                      <a:pt x="358" y="388"/>
                      <a:pt x="358" y="388"/>
                    </a:cubicBezTo>
                    <a:cubicBezTo>
                      <a:pt x="356" y="390"/>
                      <a:pt x="356" y="390"/>
                      <a:pt x="356" y="390"/>
                    </a:cubicBezTo>
                    <a:cubicBezTo>
                      <a:pt x="355" y="390"/>
                      <a:pt x="355" y="390"/>
                      <a:pt x="355" y="390"/>
                    </a:cubicBezTo>
                    <a:cubicBezTo>
                      <a:pt x="354" y="393"/>
                      <a:pt x="354" y="393"/>
                      <a:pt x="354" y="393"/>
                    </a:cubicBezTo>
                    <a:cubicBezTo>
                      <a:pt x="353" y="394"/>
                      <a:pt x="353" y="394"/>
                      <a:pt x="353" y="394"/>
                    </a:cubicBezTo>
                    <a:cubicBezTo>
                      <a:pt x="354" y="390"/>
                      <a:pt x="354" y="390"/>
                      <a:pt x="354" y="390"/>
                    </a:cubicBezTo>
                    <a:cubicBezTo>
                      <a:pt x="356" y="386"/>
                      <a:pt x="356" y="386"/>
                      <a:pt x="356" y="386"/>
                    </a:cubicBezTo>
                    <a:cubicBezTo>
                      <a:pt x="357" y="384"/>
                      <a:pt x="357" y="384"/>
                      <a:pt x="357" y="384"/>
                    </a:cubicBezTo>
                    <a:cubicBezTo>
                      <a:pt x="356" y="384"/>
                      <a:pt x="356" y="384"/>
                      <a:pt x="356" y="384"/>
                    </a:cubicBezTo>
                    <a:cubicBezTo>
                      <a:pt x="354" y="386"/>
                      <a:pt x="354" y="386"/>
                      <a:pt x="354" y="386"/>
                    </a:cubicBezTo>
                    <a:cubicBezTo>
                      <a:pt x="353" y="387"/>
                      <a:pt x="353" y="387"/>
                      <a:pt x="353" y="387"/>
                    </a:cubicBezTo>
                    <a:cubicBezTo>
                      <a:pt x="354" y="384"/>
                      <a:pt x="354" y="384"/>
                      <a:pt x="354" y="384"/>
                    </a:cubicBezTo>
                    <a:cubicBezTo>
                      <a:pt x="354" y="383"/>
                      <a:pt x="354" y="383"/>
                      <a:pt x="354" y="383"/>
                    </a:cubicBezTo>
                    <a:cubicBezTo>
                      <a:pt x="351" y="384"/>
                      <a:pt x="351" y="384"/>
                      <a:pt x="351" y="384"/>
                    </a:cubicBezTo>
                    <a:cubicBezTo>
                      <a:pt x="350" y="387"/>
                      <a:pt x="350" y="387"/>
                      <a:pt x="350" y="387"/>
                    </a:cubicBezTo>
                    <a:cubicBezTo>
                      <a:pt x="349" y="387"/>
                      <a:pt x="349" y="387"/>
                      <a:pt x="349" y="387"/>
                    </a:cubicBezTo>
                    <a:cubicBezTo>
                      <a:pt x="350" y="384"/>
                      <a:pt x="350" y="384"/>
                      <a:pt x="350" y="384"/>
                    </a:cubicBezTo>
                    <a:cubicBezTo>
                      <a:pt x="352" y="382"/>
                      <a:pt x="352" y="382"/>
                      <a:pt x="352" y="382"/>
                    </a:cubicBezTo>
                    <a:cubicBezTo>
                      <a:pt x="352" y="381"/>
                      <a:pt x="352" y="381"/>
                      <a:pt x="352" y="381"/>
                    </a:cubicBezTo>
                    <a:cubicBezTo>
                      <a:pt x="353" y="380"/>
                      <a:pt x="353" y="380"/>
                      <a:pt x="353" y="380"/>
                    </a:cubicBezTo>
                    <a:cubicBezTo>
                      <a:pt x="349" y="378"/>
                      <a:pt x="349" y="378"/>
                      <a:pt x="349" y="378"/>
                    </a:cubicBezTo>
                    <a:cubicBezTo>
                      <a:pt x="349" y="376"/>
                      <a:pt x="349" y="376"/>
                      <a:pt x="349" y="376"/>
                    </a:cubicBezTo>
                    <a:cubicBezTo>
                      <a:pt x="345" y="375"/>
                      <a:pt x="345" y="375"/>
                      <a:pt x="345" y="375"/>
                    </a:cubicBezTo>
                    <a:cubicBezTo>
                      <a:pt x="345" y="373"/>
                      <a:pt x="345" y="373"/>
                      <a:pt x="345" y="373"/>
                    </a:cubicBezTo>
                    <a:cubicBezTo>
                      <a:pt x="339" y="368"/>
                      <a:pt x="339" y="368"/>
                      <a:pt x="339" y="368"/>
                    </a:cubicBezTo>
                    <a:cubicBezTo>
                      <a:pt x="337" y="368"/>
                      <a:pt x="337" y="368"/>
                      <a:pt x="337" y="368"/>
                    </a:cubicBezTo>
                    <a:cubicBezTo>
                      <a:pt x="335" y="369"/>
                      <a:pt x="335" y="369"/>
                      <a:pt x="335" y="369"/>
                    </a:cubicBezTo>
                    <a:cubicBezTo>
                      <a:pt x="334" y="371"/>
                      <a:pt x="334" y="371"/>
                      <a:pt x="334" y="371"/>
                    </a:cubicBezTo>
                    <a:cubicBezTo>
                      <a:pt x="334" y="373"/>
                      <a:pt x="334" y="373"/>
                      <a:pt x="334" y="373"/>
                    </a:cubicBezTo>
                    <a:cubicBezTo>
                      <a:pt x="333" y="375"/>
                      <a:pt x="333" y="375"/>
                      <a:pt x="333" y="375"/>
                    </a:cubicBezTo>
                    <a:cubicBezTo>
                      <a:pt x="334" y="369"/>
                      <a:pt x="334" y="369"/>
                      <a:pt x="334" y="369"/>
                    </a:cubicBezTo>
                    <a:cubicBezTo>
                      <a:pt x="332" y="369"/>
                      <a:pt x="332" y="369"/>
                      <a:pt x="332" y="369"/>
                    </a:cubicBezTo>
                    <a:cubicBezTo>
                      <a:pt x="332" y="368"/>
                      <a:pt x="332" y="368"/>
                      <a:pt x="332" y="368"/>
                    </a:cubicBezTo>
                    <a:cubicBezTo>
                      <a:pt x="338" y="366"/>
                      <a:pt x="338" y="366"/>
                      <a:pt x="338" y="366"/>
                    </a:cubicBezTo>
                    <a:cubicBezTo>
                      <a:pt x="337" y="362"/>
                      <a:pt x="337" y="362"/>
                      <a:pt x="337" y="362"/>
                    </a:cubicBezTo>
                    <a:cubicBezTo>
                      <a:pt x="333" y="359"/>
                      <a:pt x="333" y="359"/>
                      <a:pt x="333" y="359"/>
                    </a:cubicBezTo>
                    <a:cubicBezTo>
                      <a:pt x="331" y="359"/>
                      <a:pt x="331" y="359"/>
                      <a:pt x="331" y="359"/>
                    </a:cubicBezTo>
                    <a:cubicBezTo>
                      <a:pt x="327" y="363"/>
                      <a:pt x="327" y="363"/>
                      <a:pt x="327" y="363"/>
                    </a:cubicBezTo>
                    <a:cubicBezTo>
                      <a:pt x="326" y="363"/>
                      <a:pt x="326" y="363"/>
                      <a:pt x="326" y="363"/>
                    </a:cubicBezTo>
                    <a:cubicBezTo>
                      <a:pt x="326" y="361"/>
                      <a:pt x="326" y="361"/>
                      <a:pt x="326" y="361"/>
                    </a:cubicBezTo>
                    <a:cubicBezTo>
                      <a:pt x="324" y="361"/>
                      <a:pt x="324" y="361"/>
                      <a:pt x="324" y="361"/>
                    </a:cubicBezTo>
                    <a:cubicBezTo>
                      <a:pt x="325" y="360"/>
                      <a:pt x="325" y="360"/>
                      <a:pt x="325" y="360"/>
                    </a:cubicBezTo>
                    <a:cubicBezTo>
                      <a:pt x="325" y="360"/>
                      <a:pt x="325" y="360"/>
                      <a:pt x="325" y="360"/>
                    </a:cubicBezTo>
                    <a:cubicBezTo>
                      <a:pt x="324" y="359"/>
                      <a:pt x="324" y="359"/>
                      <a:pt x="324" y="359"/>
                    </a:cubicBezTo>
                    <a:cubicBezTo>
                      <a:pt x="328" y="359"/>
                      <a:pt x="328" y="359"/>
                      <a:pt x="328" y="359"/>
                    </a:cubicBezTo>
                    <a:cubicBezTo>
                      <a:pt x="331" y="358"/>
                      <a:pt x="331" y="358"/>
                      <a:pt x="331" y="358"/>
                    </a:cubicBezTo>
                    <a:cubicBezTo>
                      <a:pt x="332" y="357"/>
                      <a:pt x="332" y="357"/>
                      <a:pt x="332" y="357"/>
                    </a:cubicBezTo>
                    <a:cubicBezTo>
                      <a:pt x="335" y="356"/>
                      <a:pt x="335" y="356"/>
                      <a:pt x="335" y="356"/>
                    </a:cubicBezTo>
                    <a:cubicBezTo>
                      <a:pt x="336" y="353"/>
                      <a:pt x="336" y="353"/>
                      <a:pt x="336" y="353"/>
                    </a:cubicBezTo>
                    <a:cubicBezTo>
                      <a:pt x="335" y="353"/>
                      <a:pt x="335" y="353"/>
                      <a:pt x="335" y="353"/>
                    </a:cubicBezTo>
                    <a:cubicBezTo>
                      <a:pt x="332" y="352"/>
                      <a:pt x="332" y="352"/>
                      <a:pt x="332" y="352"/>
                    </a:cubicBezTo>
                    <a:cubicBezTo>
                      <a:pt x="331" y="351"/>
                      <a:pt x="331" y="351"/>
                      <a:pt x="331" y="351"/>
                    </a:cubicBezTo>
                    <a:cubicBezTo>
                      <a:pt x="328" y="350"/>
                      <a:pt x="328" y="350"/>
                      <a:pt x="328" y="350"/>
                    </a:cubicBezTo>
                    <a:cubicBezTo>
                      <a:pt x="325" y="350"/>
                      <a:pt x="325" y="350"/>
                      <a:pt x="325" y="350"/>
                    </a:cubicBezTo>
                    <a:cubicBezTo>
                      <a:pt x="324" y="352"/>
                      <a:pt x="324" y="352"/>
                      <a:pt x="324" y="352"/>
                    </a:cubicBezTo>
                    <a:cubicBezTo>
                      <a:pt x="322" y="351"/>
                      <a:pt x="322" y="351"/>
                      <a:pt x="322" y="351"/>
                    </a:cubicBezTo>
                    <a:cubicBezTo>
                      <a:pt x="325" y="350"/>
                      <a:pt x="325" y="350"/>
                      <a:pt x="325" y="350"/>
                    </a:cubicBezTo>
                    <a:cubicBezTo>
                      <a:pt x="326" y="348"/>
                      <a:pt x="326" y="348"/>
                      <a:pt x="326" y="348"/>
                    </a:cubicBezTo>
                    <a:cubicBezTo>
                      <a:pt x="323" y="347"/>
                      <a:pt x="323" y="347"/>
                      <a:pt x="323" y="347"/>
                    </a:cubicBezTo>
                    <a:cubicBezTo>
                      <a:pt x="326" y="346"/>
                      <a:pt x="326" y="346"/>
                      <a:pt x="326" y="346"/>
                    </a:cubicBezTo>
                    <a:cubicBezTo>
                      <a:pt x="328" y="348"/>
                      <a:pt x="328" y="348"/>
                      <a:pt x="328" y="348"/>
                    </a:cubicBezTo>
                    <a:cubicBezTo>
                      <a:pt x="330" y="349"/>
                      <a:pt x="330" y="349"/>
                      <a:pt x="330" y="349"/>
                    </a:cubicBezTo>
                    <a:cubicBezTo>
                      <a:pt x="333" y="346"/>
                      <a:pt x="333" y="346"/>
                      <a:pt x="333" y="346"/>
                    </a:cubicBezTo>
                    <a:cubicBezTo>
                      <a:pt x="334" y="344"/>
                      <a:pt x="334" y="344"/>
                      <a:pt x="334" y="344"/>
                    </a:cubicBezTo>
                    <a:cubicBezTo>
                      <a:pt x="337" y="342"/>
                      <a:pt x="337" y="342"/>
                      <a:pt x="337" y="342"/>
                    </a:cubicBezTo>
                    <a:cubicBezTo>
                      <a:pt x="336" y="338"/>
                      <a:pt x="336" y="338"/>
                      <a:pt x="336" y="338"/>
                    </a:cubicBezTo>
                    <a:cubicBezTo>
                      <a:pt x="339" y="340"/>
                      <a:pt x="339" y="340"/>
                      <a:pt x="339" y="340"/>
                    </a:cubicBezTo>
                    <a:cubicBezTo>
                      <a:pt x="340" y="341"/>
                      <a:pt x="340" y="341"/>
                      <a:pt x="340" y="341"/>
                    </a:cubicBezTo>
                    <a:cubicBezTo>
                      <a:pt x="341" y="336"/>
                      <a:pt x="341" y="336"/>
                      <a:pt x="341" y="336"/>
                    </a:cubicBezTo>
                    <a:cubicBezTo>
                      <a:pt x="342" y="335"/>
                      <a:pt x="342" y="335"/>
                      <a:pt x="342" y="335"/>
                    </a:cubicBezTo>
                    <a:cubicBezTo>
                      <a:pt x="343" y="335"/>
                      <a:pt x="343" y="335"/>
                      <a:pt x="343" y="335"/>
                    </a:cubicBezTo>
                    <a:cubicBezTo>
                      <a:pt x="343" y="339"/>
                      <a:pt x="343" y="339"/>
                      <a:pt x="343" y="339"/>
                    </a:cubicBezTo>
                    <a:cubicBezTo>
                      <a:pt x="350" y="346"/>
                      <a:pt x="350" y="346"/>
                      <a:pt x="350" y="346"/>
                    </a:cubicBezTo>
                    <a:cubicBezTo>
                      <a:pt x="354" y="348"/>
                      <a:pt x="354" y="348"/>
                      <a:pt x="354" y="348"/>
                    </a:cubicBezTo>
                    <a:cubicBezTo>
                      <a:pt x="356" y="348"/>
                      <a:pt x="356" y="348"/>
                      <a:pt x="356" y="348"/>
                    </a:cubicBezTo>
                    <a:cubicBezTo>
                      <a:pt x="357" y="346"/>
                      <a:pt x="357" y="346"/>
                      <a:pt x="357" y="346"/>
                    </a:cubicBezTo>
                    <a:cubicBezTo>
                      <a:pt x="359" y="345"/>
                      <a:pt x="359" y="345"/>
                      <a:pt x="359" y="345"/>
                    </a:cubicBezTo>
                    <a:cubicBezTo>
                      <a:pt x="361" y="342"/>
                      <a:pt x="361" y="342"/>
                      <a:pt x="361" y="342"/>
                    </a:cubicBezTo>
                    <a:cubicBezTo>
                      <a:pt x="364" y="343"/>
                      <a:pt x="364" y="343"/>
                      <a:pt x="364" y="343"/>
                    </a:cubicBezTo>
                    <a:cubicBezTo>
                      <a:pt x="367" y="343"/>
                      <a:pt x="367" y="343"/>
                      <a:pt x="367" y="343"/>
                    </a:cubicBezTo>
                    <a:cubicBezTo>
                      <a:pt x="368" y="342"/>
                      <a:pt x="368" y="342"/>
                      <a:pt x="368" y="342"/>
                    </a:cubicBezTo>
                    <a:cubicBezTo>
                      <a:pt x="368" y="341"/>
                      <a:pt x="368" y="341"/>
                      <a:pt x="368" y="341"/>
                    </a:cubicBezTo>
                    <a:cubicBezTo>
                      <a:pt x="368" y="337"/>
                      <a:pt x="368" y="337"/>
                      <a:pt x="368" y="337"/>
                    </a:cubicBezTo>
                    <a:cubicBezTo>
                      <a:pt x="369" y="335"/>
                      <a:pt x="369" y="335"/>
                      <a:pt x="369" y="335"/>
                    </a:cubicBezTo>
                    <a:cubicBezTo>
                      <a:pt x="369" y="334"/>
                      <a:pt x="369" y="334"/>
                      <a:pt x="369" y="334"/>
                    </a:cubicBezTo>
                    <a:cubicBezTo>
                      <a:pt x="361" y="330"/>
                      <a:pt x="361" y="330"/>
                      <a:pt x="361" y="330"/>
                    </a:cubicBezTo>
                    <a:cubicBezTo>
                      <a:pt x="360" y="329"/>
                      <a:pt x="360" y="329"/>
                      <a:pt x="360" y="329"/>
                    </a:cubicBezTo>
                    <a:cubicBezTo>
                      <a:pt x="357" y="329"/>
                      <a:pt x="357" y="329"/>
                      <a:pt x="357" y="329"/>
                    </a:cubicBezTo>
                    <a:cubicBezTo>
                      <a:pt x="354" y="329"/>
                      <a:pt x="354" y="329"/>
                      <a:pt x="354" y="329"/>
                    </a:cubicBezTo>
                    <a:cubicBezTo>
                      <a:pt x="355" y="328"/>
                      <a:pt x="355" y="328"/>
                      <a:pt x="355" y="328"/>
                    </a:cubicBezTo>
                    <a:cubicBezTo>
                      <a:pt x="355" y="327"/>
                      <a:pt x="355" y="327"/>
                      <a:pt x="355" y="327"/>
                    </a:cubicBezTo>
                    <a:cubicBezTo>
                      <a:pt x="355" y="326"/>
                      <a:pt x="355" y="326"/>
                      <a:pt x="355" y="326"/>
                    </a:cubicBezTo>
                    <a:cubicBezTo>
                      <a:pt x="357" y="324"/>
                      <a:pt x="357" y="324"/>
                      <a:pt x="357" y="324"/>
                    </a:cubicBezTo>
                    <a:cubicBezTo>
                      <a:pt x="356" y="323"/>
                      <a:pt x="356" y="323"/>
                      <a:pt x="356" y="323"/>
                    </a:cubicBezTo>
                    <a:cubicBezTo>
                      <a:pt x="354" y="322"/>
                      <a:pt x="354" y="322"/>
                      <a:pt x="354" y="322"/>
                    </a:cubicBezTo>
                    <a:cubicBezTo>
                      <a:pt x="358" y="320"/>
                      <a:pt x="358" y="320"/>
                      <a:pt x="358" y="320"/>
                    </a:cubicBezTo>
                    <a:cubicBezTo>
                      <a:pt x="357" y="316"/>
                      <a:pt x="357" y="316"/>
                      <a:pt x="357" y="316"/>
                    </a:cubicBezTo>
                    <a:cubicBezTo>
                      <a:pt x="358" y="316"/>
                      <a:pt x="358" y="316"/>
                      <a:pt x="358" y="316"/>
                    </a:cubicBezTo>
                    <a:cubicBezTo>
                      <a:pt x="360" y="318"/>
                      <a:pt x="360" y="318"/>
                      <a:pt x="360" y="318"/>
                    </a:cubicBezTo>
                    <a:cubicBezTo>
                      <a:pt x="363" y="317"/>
                      <a:pt x="363" y="317"/>
                      <a:pt x="363" y="317"/>
                    </a:cubicBezTo>
                    <a:cubicBezTo>
                      <a:pt x="365" y="318"/>
                      <a:pt x="365" y="318"/>
                      <a:pt x="365" y="318"/>
                    </a:cubicBezTo>
                    <a:cubicBezTo>
                      <a:pt x="367" y="318"/>
                      <a:pt x="367" y="318"/>
                      <a:pt x="367" y="318"/>
                    </a:cubicBezTo>
                    <a:cubicBezTo>
                      <a:pt x="369" y="318"/>
                      <a:pt x="369" y="318"/>
                      <a:pt x="369" y="318"/>
                    </a:cubicBezTo>
                    <a:cubicBezTo>
                      <a:pt x="371" y="323"/>
                      <a:pt x="371" y="323"/>
                      <a:pt x="371" y="323"/>
                    </a:cubicBezTo>
                    <a:cubicBezTo>
                      <a:pt x="374" y="324"/>
                      <a:pt x="374" y="324"/>
                      <a:pt x="374" y="324"/>
                    </a:cubicBezTo>
                    <a:cubicBezTo>
                      <a:pt x="378" y="319"/>
                      <a:pt x="378" y="319"/>
                      <a:pt x="378" y="319"/>
                    </a:cubicBezTo>
                    <a:cubicBezTo>
                      <a:pt x="377" y="317"/>
                      <a:pt x="377" y="317"/>
                      <a:pt x="377" y="317"/>
                    </a:cubicBezTo>
                    <a:cubicBezTo>
                      <a:pt x="376" y="315"/>
                      <a:pt x="376" y="315"/>
                      <a:pt x="376" y="315"/>
                    </a:cubicBezTo>
                    <a:cubicBezTo>
                      <a:pt x="375" y="313"/>
                      <a:pt x="375" y="313"/>
                      <a:pt x="375" y="313"/>
                    </a:cubicBezTo>
                    <a:cubicBezTo>
                      <a:pt x="372" y="314"/>
                      <a:pt x="372" y="314"/>
                      <a:pt x="372" y="314"/>
                    </a:cubicBezTo>
                    <a:cubicBezTo>
                      <a:pt x="370" y="313"/>
                      <a:pt x="370" y="313"/>
                      <a:pt x="370" y="313"/>
                    </a:cubicBezTo>
                    <a:cubicBezTo>
                      <a:pt x="367" y="312"/>
                      <a:pt x="367" y="312"/>
                      <a:pt x="367" y="312"/>
                    </a:cubicBezTo>
                    <a:cubicBezTo>
                      <a:pt x="364" y="313"/>
                      <a:pt x="364" y="313"/>
                      <a:pt x="364" y="313"/>
                    </a:cubicBezTo>
                    <a:cubicBezTo>
                      <a:pt x="364" y="312"/>
                      <a:pt x="364" y="312"/>
                      <a:pt x="364" y="312"/>
                    </a:cubicBezTo>
                    <a:cubicBezTo>
                      <a:pt x="366" y="311"/>
                      <a:pt x="366" y="311"/>
                      <a:pt x="366" y="311"/>
                    </a:cubicBezTo>
                    <a:cubicBezTo>
                      <a:pt x="366" y="303"/>
                      <a:pt x="366" y="303"/>
                      <a:pt x="366" y="303"/>
                    </a:cubicBezTo>
                    <a:cubicBezTo>
                      <a:pt x="365" y="302"/>
                      <a:pt x="365" y="302"/>
                      <a:pt x="365" y="302"/>
                    </a:cubicBezTo>
                    <a:cubicBezTo>
                      <a:pt x="364" y="302"/>
                      <a:pt x="364" y="302"/>
                      <a:pt x="364" y="302"/>
                    </a:cubicBezTo>
                    <a:cubicBezTo>
                      <a:pt x="362" y="303"/>
                      <a:pt x="362" y="303"/>
                      <a:pt x="362" y="303"/>
                    </a:cubicBezTo>
                    <a:cubicBezTo>
                      <a:pt x="360" y="304"/>
                      <a:pt x="360" y="304"/>
                      <a:pt x="360" y="304"/>
                    </a:cubicBezTo>
                    <a:cubicBezTo>
                      <a:pt x="362" y="301"/>
                      <a:pt x="362" y="301"/>
                      <a:pt x="362" y="301"/>
                    </a:cubicBezTo>
                    <a:cubicBezTo>
                      <a:pt x="365" y="300"/>
                      <a:pt x="365" y="300"/>
                      <a:pt x="365" y="300"/>
                    </a:cubicBezTo>
                    <a:cubicBezTo>
                      <a:pt x="367" y="300"/>
                      <a:pt x="367" y="300"/>
                      <a:pt x="367" y="300"/>
                    </a:cubicBezTo>
                    <a:cubicBezTo>
                      <a:pt x="367" y="298"/>
                      <a:pt x="367" y="298"/>
                      <a:pt x="367" y="298"/>
                    </a:cubicBezTo>
                    <a:cubicBezTo>
                      <a:pt x="361" y="292"/>
                      <a:pt x="361" y="292"/>
                      <a:pt x="361" y="292"/>
                    </a:cubicBezTo>
                    <a:cubicBezTo>
                      <a:pt x="358" y="292"/>
                      <a:pt x="358" y="292"/>
                      <a:pt x="358" y="292"/>
                    </a:cubicBezTo>
                    <a:cubicBezTo>
                      <a:pt x="357" y="290"/>
                      <a:pt x="357" y="290"/>
                      <a:pt x="357" y="290"/>
                    </a:cubicBezTo>
                    <a:cubicBezTo>
                      <a:pt x="361" y="290"/>
                      <a:pt x="361" y="290"/>
                      <a:pt x="361" y="290"/>
                    </a:cubicBezTo>
                    <a:cubicBezTo>
                      <a:pt x="358" y="288"/>
                      <a:pt x="358" y="288"/>
                      <a:pt x="358" y="288"/>
                    </a:cubicBezTo>
                    <a:cubicBezTo>
                      <a:pt x="370" y="294"/>
                      <a:pt x="370" y="294"/>
                      <a:pt x="370" y="294"/>
                    </a:cubicBezTo>
                    <a:cubicBezTo>
                      <a:pt x="371" y="296"/>
                      <a:pt x="371" y="296"/>
                      <a:pt x="371" y="296"/>
                    </a:cubicBezTo>
                    <a:cubicBezTo>
                      <a:pt x="372" y="299"/>
                      <a:pt x="372" y="299"/>
                      <a:pt x="372" y="299"/>
                    </a:cubicBezTo>
                    <a:cubicBezTo>
                      <a:pt x="373" y="300"/>
                      <a:pt x="373" y="300"/>
                      <a:pt x="373" y="300"/>
                    </a:cubicBezTo>
                    <a:cubicBezTo>
                      <a:pt x="374" y="299"/>
                      <a:pt x="374" y="299"/>
                      <a:pt x="374" y="299"/>
                    </a:cubicBezTo>
                    <a:cubicBezTo>
                      <a:pt x="375" y="283"/>
                      <a:pt x="375" y="283"/>
                      <a:pt x="375" y="283"/>
                    </a:cubicBezTo>
                    <a:cubicBezTo>
                      <a:pt x="371" y="278"/>
                      <a:pt x="371" y="278"/>
                      <a:pt x="371" y="278"/>
                    </a:cubicBezTo>
                    <a:cubicBezTo>
                      <a:pt x="369" y="279"/>
                      <a:pt x="369" y="279"/>
                      <a:pt x="369" y="279"/>
                    </a:cubicBezTo>
                    <a:cubicBezTo>
                      <a:pt x="368" y="278"/>
                      <a:pt x="368" y="278"/>
                      <a:pt x="368" y="278"/>
                    </a:cubicBezTo>
                    <a:cubicBezTo>
                      <a:pt x="367" y="277"/>
                      <a:pt x="367" y="277"/>
                      <a:pt x="367" y="277"/>
                    </a:cubicBezTo>
                    <a:cubicBezTo>
                      <a:pt x="364" y="277"/>
                      <a:pt x="364" y="277"/>
                      <a:pt x="364" y="277"/>
                    </a:cubicBezTo>
                    <a:cubicBezTo>
                      <a:pt x="364" y="276"/>
                      <a:pt x="364" y="276"/>
                      <a:pt x="364" y="276"/>
                    </a:cubicBezTo>
                    <a:cubicBezTo>
                      <a:pt x="370" y="275"/>
                      <a:pt x="370" y="275"/>
                      <a:pt x="370" y="275"/>
                    </a:cubicBezTo>
                    <a:cubicBezTo>
                      <a:pt x="371" y="274"/>
                      <a:pt x="371" y="274"/>
                      <a:pt x="371" y="274"/>
                    </a:cubicBezTo>
                    <a:cubicBezTo>
                      <a:pt x="373" y="274"/>
                      <a:pt x="373" y="274"/>
                      <a:pt x="373" y="274"/>
                    </a:cubicBezTo>
                    <a:cubicBezTo>
                      <a:pt x="373" y="272"/>
                      <a:pt x="373" y="272"/>
                      <a:pt x="373" y="272"/>
                    </a:cubicBezTo>
                    <a:cubicBezTo>
                      <a:pt x="372" y="269"/>
                      <a:pt x="372" y="269"/>
                      <a:pt x="372" y="269"/>
                    </a:cubicBezTo>
                    <a:cubicBezTo>
                      <a:pt x="370" y="269"/>
                      <a:pt x="370" y="269"/>
                      <a:pt x="370" y="269"/>
                    </a:cubicBezTo>
                    <a:cubicBezTo>
                      <a:pt x="368" y="269"/>
                      <a:pt x="368" y="269"/>
                      <a:pt x="368" y="269"/>
                    </a:cubicBezTo>
                    <a:cubicBezTo>
                      <a:pt x="364" y="267"/>
                      <a:pt x="364" y="267"/>
                      <a:pt x="364" y="267"/>
                    </a:cubicBezTo>
                    <a:cubicBezTo>
                      <a:pt x="367" y="271"/>
                      <a:pt x="367" y="271"/>
                      <a:pt x="367" y="271"/>
                    </a:cubicBezTo>
                    <a:cubicBezTo>
                      <a:pt x="366" y="271"/>
                      <a:pt x="366" y="271"/>
                      <a:pt x="366" y="271"/>
                    </a:cubicBezTo>
                    <a:cubicBezTo>
                      <a:pt x="364" y="269"/>
                      <a:pt x="364" y="269"/>
                      <a:pt x="364" y="269"/>
                    </a:cubicBezTo>
                    <a:cubicBezTo>
                      <a:pt x="363" y="268"/>
                      <a:pt x="363" y="268"/>
                      <a:pt x="363" y="268"/>
                    </a:cubicBezTo>
                    <a:cubicBezTo>
                      <a:pt x="364" y="270"/>
                      <a:pt x="364" y="270"/>
                      <a:pt x="364" y="270"/>
                    </a:cubicBezTo>
                    <a:cubicBezTo>
                      <a:pt x="362" y="270"/>
                      <a:pt x="362" y="270"/>
                      <a:pt x="362" y="270"/>
                    </a:cubicBezTo>
                    <a:cubicBezTo>
                      <a:pt x="361" y="269"/>
                      <a:pt x="361" y="269"/>
                      <a:pt x="361" y="269"/>
                    </a:cubicBezTo>
                    <a:cubicBezTo>
                      <a:pt x="360" y="269"/>
                      <a:pt x="360" y="269"/>
                      <a:pt x="360" y="269"/>
                    </a:cubicBezTo>
                    <a:cubicBezTo>
                      <a:pt x="360" y="265"/>
                      <a:pt x="360" y="265"/>
                      <a:pt x="360" y="265"/>
                    </a:cubicBezTo>
                    <a:cubicBezTo>
                      <a:pt x="360" y="265"/>
                      <a:pt x="360" y="265"/>
                      <a:pt x="360" y="265"/>
                    </a:cubicBezTo>
                    <a:cubicBezTo>
                      <a:pt x="360" y="263"/>
                      <a:pt x="360" y="263"/>
                      <a:pt x="360" y="263"/>
                    </a:cubicBezTo>
                    <a:cubicBezTo>
                      <a:pt x="356" y="264"/>
                      <a:pt x="356" y="264"/>
                      <a:pt x="356" y="264"/>
                    </a:cubicBezTo>
                    <a:cubicBezTo>
                      <a:pt x="353" y="262"/>
                      <a:pt x="353" y="262"/>
                      <a:pt x="353" y="262"/>
                    </a:cubicBezTo>
                    <a:cubicBezTo>
                      <a:pt x="354" y="262"/>
                      <a:pt x="354" y="262"/>
                      <a:pt x="354" y="262"/>
                    </a:cubicBezTo>
                    <a:cubicBezTo>
                      <a:pt x="359" y="263"/>
                      <a:pt x="359" y="263"/>
                      <a:pt x="359" y="263"/>
                    </a:cubicBezTo>
                    <a:cubicBezTo>
                      <a:pt x="358" y="262"/>
                      <a:pt x="358" y="262"/>
                      <a:pt x="358" y="262"/>
                    </a:cubicBezTo>
                    <a:cubicBezTo>
                      <a:pt x="359" y="260"/>
                      <a:pt x="359" y="260"/>
                      <a:pt x="359" y="260"/>
                    </a:cubicBezTo>
                    <a:cubicBezTo>
                      <a:pt x="357" y="260"/>
                      <a:pt x="357" y="260"/>
                      <a:pt x="357" y="260"/>
                    </a:cubicBezTo>
                    <a:cubicBezTo>
                      <a:pt x="356" y="258"/>
                      <a:pt x="356" y="258"/>
                      <a:pt x="356" y="258"/>
                    </a:cubicBezTo>
                    <a:cubicBezTo>
                      <a:pt x="355" y="258"/>
                      <a:pt x="355" y="258"/>
                      <a:pt x="355" y="258"/>
                    </a:cubicBezTo>
                    <a:cubicBezTo>
                      <a:pt x="354" y="260"/>
                      <a:pt x="354" y="260"/>
                      <a:pt x="354" y="260"/>
                    </a:cubicBezTo>
                    <a:cubicBezTo>
                      <a:pt x="354" y="258"/>
                      <a:pt x="354" y="258"/>
                      <a:pt x="354" y="258"/>
                    </a:cubicBezTo>
                    <a:cubicBezTo>
                      <a:pt x="353" y="255"/>
                      <a:pt x="353" y="255"/>
                      <a:pt x="353" y="255"/>
                    </a:cubicBezTo>
                    <a:cubicBezTo>
                      <a:pt x="355" y="253"/>
                      <a:pt x="355" y="253"/>
                      <a:pt x="355" y="253"/>
                    </a:cubicBezTo>
                    <a:cubicBezTo>
                      <a:pt x="355" y="252"/>
                      <a:pt x="355" y="252"/>
                      <a:pt x="355" y="252"/>
                    </a:cubicBezTo>
                    <a:cubicBezTo>
                      <a:pt x="357" y="251"/>
                      <a:pt x="357" y="251"/>
                      <a:pt x="357" y="251"/>
                    </a:cubicBezTo>
                    <a:cubicBezTo>
                      <a:pt x="359" y="256"/>
                      <a:pt x="359" y="256"/>
                      <a:pt x="359" y="256"/>
                    </a:cubicBezTo>
                    <a:cubicBezTo>
                      <a:pt x="362" y="254"/>
                      <a:pt x="362" y="254"/>
                      <a:pt x="362" y="254"/>
                    </a:cubicBezTo>
                    <a:cubicBezTo>
                      <a:pt x="363" y="252"/>
                      <a:pt x="363" y="252"/>
                      <a:pt x="363" y="252"/>
                    </a:cubicBezTo>
                    <a:cubicBezTo>
                      <a:pt x="366" y="251"/>
                      <a:pt x="366" y="251"/>
                      <a:pt x="366" y="251"/>
                    </a:cubicBezTo>
                    <a:cubicBezTo>
                      <a:pt x="360" y="250"/>
                      <a:pt x="360" y="250"/>
                      <a:pt x="360" y="250"/>
                    </a:cubicBezTo>
                    <a:cubicBezTo>
                      <a:pt x="361" y="249"/>
                      <a:pt x="361" y="249"/>
                      <a:pt x="361" y="249"/>
                    </a:cubicBezTo>
                    <a:cubicBezTo>
                      <a:pt x="365" y="250"/>
                      <a:pt x="365" y="250"/>
                      <a:pt x="365" y="250"/>
                    </a:cubicBezTo>
                    <a:cubicBezTo>
                      <a:pt x="367" y="249"/>
                      <a:pt x="367" y="249"/>
                      <a:pt x="367" y="249"/>
                    </a:cubicBezTo>
                    <a:cubicBezTo>
                      <a:pt x="366" y="248"/>
                      <a:pt x="366" y="248"/>
                      <a:pt x="366" y="248"/>
                    </a:cubicBezTo>
                    <a:cubicBezTo>
                      <a:pt x="360" y="246"/>
                      <a:pt x="360" y="246"/>
                      <a:pt x="360" y="246"/>
                    </a:cubicBezTo>
                    <a:cubicBezTo>
                      <a:pt x="373" y="248"/>
                      <a:pt x="373" y="248"/>
                      <a:pt x="373" y="248"/>
                    </a:cubicBezTo>
                    <a:cubicBezTo>
                      <a:pt x="382" y="252"/>
                      <a:pt x="382" y="252"/>
                      <a:pt x="382" y="252"/>
                    </a:cubicBezTo>
                    <a:cubicBezTo>
                      <a:pt x="384" y="249"/>
                      <a:pt x="384" y="249"/>
                      <a:pt x="384" y="249"/>
                    </a:cubicBezTo>
                    <a:cubicBezTo>
                      <a:pt x="384" y="235"/>
                      <a:pt x="384" y="235"/>
                      <a:pt x="384" y="235"/>
                    </a:cubicBezTo>
                    <a:cubicBezTo>
                      <a:pt x="383" y="235"/>
                      <a:pt x="383" y="235"/>
                      <a:pt x="383" y="235"/>
                    </a:cubicBezTo>
                    <a:cubicBezTo>
                      <a:pt x="383" y="236"/>
                      <a:pt x="383" y="236"/>
                      <a:pt x="383" y="236"/>
                    </a:cubicBezTo>
                    <a:cubicBezTo>
                      <a:pt x="380" y="233"/>
                      <a:pt x="380" y="233"/>
                      <a:pt x="380" y="233"/>
                    </a:cubicBezTo>
                    <a:cubicBezTo>
                      <a:pt x="378" y="235"/>
                      <a:pt x="378" y="235"/>
                      <a:pt x="378" y="235"/>
                    </a:cubicBezTo>
                    <a:cubicBezTo>
                      <a:pt x="379" y="238"/>
                      <a:pt x="379" y="238"/>
                      <a:pt x="379" y="238"/>
                    </a:cubicBezTo>
                    <a:cubicBezTo>
                      <a:pt x="378" y="238"/>
                      <a:pt x="378" y="238"/>
                      <a:pt x="378" y="238"/>
                    </a:cubicBezTo>
                    <a:cubicBezTo>
                      <a:pt x="376" y="237"/>
                      <a:pt x="376" y="237"/>
                      <a:pt x="376" y="237"/>
                    </a:cubicBezTo>
                    <a:cubicBezTo>
                      <a:pt x="376" y="235"/>
                      <a:pt x="376" y="235"/>
                      <a:pt x="376" y="235"/>
                    </a:cubicBezTo>
                    <a:cubicBezTo>
                      <a:pt x="373" y="233"/>
                      <a:pt x="373" y="233"/>
                      <a:pt x="373" y="233"/>
                    </a:cubicBezTo>
                    <a:cubicBezTo>
                      <a:pt x="368" y="233"/>
                      <a:pt x="368" y="233"/>
                      <a:pt x="368" y="233"/>
                    </a:cubicBezTo>
                    <a:cubicBezTo>
                      <a:pt x="370" y="232"/>
                      <a:pt x="370" y="232"/>
                      <a:pt x="370" y="232"/>
                    </a:cubicBezTo>
                    <a:cubicBezTo>
                      <a:pt x="370" y="231"/>
                      <a:pt x="370" y="231"/>
                      <a:pt x="370" y="231"/>
                    </a:cubicBezTo>
                    <a:cubicBezTo>
                      <a:pt x="367" y="229"/>
                      <a:pt x="367" y="229"/>
                      <a:pt x="367" y="229"/>
                    </a:cubicBezTo>
                    <a:cubicBezTo>
                      <a:pt x="368" y="229"/>
                      <a:pt x="368" y="229"/>
                      <a:pt x="368" y="229"/>
                    </a:cubicBezTo>
                    <a:cubicBezTo>
                      <a:pt x="368" y="228"/>
                      <a:pt x="368" y="228"/>
                      <a:pt x="368" y="228"/>
                    </a:cubicBezTo>
                    <a:cubicBezTo>
                      <a:pt x="370" y="228"/>
                      <a:pt x="370" y="228"/>
                      <a:pt x="370" y="228"/>
                    </a:cubicBezTo>
                    <a:cubicBezTo>
                      <a:pt x="367" y="225"/>
                      <a:pt x="367" y="225"/>
                      <a:pt x="367" y="225"/>
                    </a:cubicBezTo>
                    <a:cubicBezTo>
                      <a:pt x="366" y="224"/>
                      <a:pt x="366" y="224"/>
                      <a:pt x="366" y="224"/>
                    </a:cubicBezTo>
                    <a:cubicBezTo>
                      <a:pt x="368" y="222"/>
                      <a:pt x="368" y="222"/>
                      <a:pt x="368" y="222"/>
                    </a:cubicBezTo>
                    <a:cubicBezTo>
                      <a:pt x="370" y="223"/>
                      <a:pt x="370" y="223"/>
                      <a:pt x="370" y="223"/>
                    </a:cubicBezTo>
                    <a:cubicBezTo>
                      <a:pt x="373" y="223"/>
                      <a:pt x="373" y="223"/>
                      <a:pt x="373" y="223"/>
                    </a:cubicBezTo>
                    <a:cubicBezTo>
                      <a:pt x="377" y="227"/>
                      <a:pt x="377" y="227"/>
                      <a:pt x="377" y="227"/>
                    </a:cubicBezTo>
                    <a:cubicBezTo>
                      <a:pt x="379" y="226"/>
                      <a:pt x="379" y="226"/>
                      <a:pt x="379" y="226"/>
                    </a:cubicBezTo>
                    <a:cubicBezTo>
                      <a:pt x="378" y="223"/>
                      <a:pt x="378" y="223"/>
                      <a:pt x="378" y="223"/>
                    </a:cubicBezTo>
                    <a:cubicBezTo>
                      <a:pt x="377" y="221"/>
                      <a:pt x="377" y="221"/>
                      <a:pt x="377" y="221"/>
                    </a:cubicBezTo>
                    <a:cubicBezTo>
                      <a:pt x="368" y="216"/>
                      <a:pt x="368" y="216"/>
                      <a:pt x="368" y="216"/>
                    </a:cubicBezTo>
                    <a:cubicBezTo>
                      <a:pt x="367" y="214"/>
                      <a:pt x="367" y="214"/>
                      <a:pt x="367" y="214"/>
                    </a:cubicBezTo>
                    <a:cubicBezTo>
                      <a:pt x="366" y="213"/>
                      <a:pt x="366" y="213"/>
                      <a:pt x="366" y="213"/>
                    </a:cubicBezTo>
                    <a:cubicBezTo>
                      <a:pt x="365" y="215"/>
                      <a:pt x="365" y="215"/>
                      <a:pt x="365" y="215"/>
                    </a:cubicBezTo>
                    <a:cubicBezTo>
                      <a:pt x="361" y="224"/>
                      <a:pt x="361" y="224"/>
                      <a:pt x="361" y="224"/>
                    </a:cubicBezTo>
                    <a:cubicBezTo>
                      <a:pt x="360" y="224"/>
                      <a:pt x="360" y="224"/>
                      <a:pt x="360" y="224"/>
                    </a:cubicBezTo>
                    <a:cubicBezTo>
                      <a:pt x="358" y="221"/>
                      <a:pt x="358" y="221"/>
                      <a:pt x="358" y="221"/>
                    </a:cubicBezTo>
                    <a:cubicBezTo>
                      <a:pt x="360" y="213"/>
                      <a:pt x="360" y="213"/>
                      <a:pt x="360" y="213"/>
                    </a:cubicBezTo>
                    <a:cubicBezTo>
                      <a:pt x="362" y="210"/>
                      <a:pt x="362" y="210"/>
                      <a:pt x="362" y="210"/>
                    </a:cubicBezTo>
                    <a:cubicBezTo>
                      <a:pt x="362" y="209"/>
                      <a:pt x="362" y="209"/>
                      <a:pt x="362" y="209"/>
                    </a:cubicBezTo>
                    <a:cubicBezTo>
                      <a:pt x="362" y="207"/>
                      <a:pt x="362" y="207"/>
                      <a:pt x="362" y="207"/>
                    </a:cubicBezTo>
                    <a:cubicBezTo>
                      <a:pt x="365" y="191"/>
                      <a:pt x="365" y="191"/>
                      <a:pt x="365" y="191"/>
                    </a:cubicBezTo>
                    <a:cubicBezTo>
                      <a:pt x="363" y="191"/>
                      <a:pt x="363" y="191"/>
                      <a:pt x="363" y="191"/>
                    </a:cubicBezTo>
                    <a:cubicBezTo>
                      <a:pt x="362" y="190"/>
                      <a:pt x="362" y="190"/>
                      <a:pt x="362" y="190"/>
                    </a:cubicBezTo>
                    <a:cubicBezTo>
                      <a:pt x="364" y="190"/>
                      <a:pt x="364" y="190"/>
                      <a:pt x="364" y="190"/>
                    </a:cubicBezTo>
                    <a:cubicBezTo>
                      <a:pt x="364" y="187"/>
                      <a:pt x="364" y="187"/>
                      <a:pt x="364" y="187"/>
                    </a:cubicBezTo>
                    <a:cubicBezTo>
                      <a:pt x="364" y="186"/>
                      <a:pt x="364" y="186"/>
                      <a:pt x="364" y="186"/>
                    </a:cubicBezTo>
                    <a:cubicBezTo>
                      <a:pt x="364" y="184"/>
                      <a:pt x="364" y="184"/>
                      <a:pt x="364" y="184"/>
                    </a:cubicBezTo>
                    <a:cubicBezTo>
                      <a:pt x="365" y="185"/>
                      <a:pt x="365" y="185"/>
                      <a:pt x="365" y="185"/>
                    </a:cubicBezTo>
                    <a:cubicBezTo>
                      <a:pt x="368" y="183"/>
                      <a:pt x="368" y="183"/>
                      <a:pt x="368" y="183"/>
                    </a:cubicBezTo>
                    <a:cubicBezTo>
                      <a:pt x="370" y="184"/>
                      <a:pt x="370" y="184"/>
                      <a:pt x="370" y="184"/>
                    </a:cubicBezTo>
                    <a:cubicBezTo>
                      <a:pt x="373" y="181"/>
                      <a:pt x="373" y="181"/>
                      <a:pt x="373" y="181"/>
                    </a:cubicBezTo>
                    <a:cubicBezTo>
                      <a:pt x="372" y="173"/>
                      <a:pt x="372" y="173"/>
                      <a:pt x="372" y="173"/>
                    </a:cubicBezTo>
                    <a:cubicBezTo>
                      <a:pt x="373" y="174"/>
                      <a:pt x="373" y="174"/>
                      <a:pt x="373" y="174"/>
                    </a:cubicBezTo>
                    <a:cubicBezTo>
                      <a:pt x="374" y="173"/>
                      <a:pt x="374" y="173"/>
                      <a:pt x="374" y="173"/>
                    </a:cubicBezTo>
                    <a:cubicBezTo>
                      <a:pt x="374" y="173"/>
                      <a:pt x="374" y="173"/>
                      <a:pt x="374" y="173"/>
                    </a:cubicBezTo>
                    <a:cubicBezTo>
                      <a:pt x="375" y="173"/>
                      <a:pt x="375" y="173"/>
                      <a:pt x="375" y="173"/>
                    </a:cubicBezTo>
                    <a:cubicBezTo>
                      <a:pt x="375" y="170"/>
                      <a:pt x="375" y="170"/>
                      <a:pt x="375" y="170"/>
                    </a:cubicBezTo>
                    <a:cubicBezTo>
                      <a:pt x="376" y="168"/>
                      <a:pt x="376" y="168"/>
                      <a:pt x="376" y="168"/>
                    </a:cubicBezTo>
                    <a:cubicBezTo>
                      <a:pt x="377" y="168"/>
                      <a:pt x="377" y="168"/>
                      <a:pt x="377" y="168"/>
                    </a:cubicBezTo>
                    <a:cubicBezTo>
                      <a:pt x="377" y="170"/>
                      <a:pt x="377" y="170"/>
                      <a:pt x="377" y="170"/>
                    </a:cubicBezTo>
                    <a:cubicBezTo>
                      <a:pt x="378" y="166"/>
                      <a:pt x="378" y="166"/>
                      <a:pt x="378" y="166"/>
                    </a:cubicBezTo>
                    <a:cubicBezTo>
                      <a:pt x="375" y="166"/>
                      <a:pt x="375" y="166"/>
                      <a:pt x="375" y="166"/>
                    </a:cubicBezTo>
                    <a:cubicBezTo>
                      <a:pt x="373" y="172"/>
                      <a:pt x="373" y="172"/>
                      <a:pt x="373" y="172"/>
                    </a:cubicBezTo>
                    <a:cubicBezTo>
                      <a:pt x="374" y="162"/>
                      <a:pt x="374" y="162"/>
                      <a:pt x="374" y="162"/>
                    </a:cubicBezTo>
                    <a:cubicBezTo>
                      <a:pt x="374" y="161"/>
                      <a:pt x="374" y="161"/>
                      <a:pt x="374" y="161"/>
                    </a:cubicBezTo>
                    <a:cubicBezTo>
                      <a:pt x="375" y="152"/>
                      <a:pt x="375" y="152"/>
                      <a:pt x="375" y="152"/>
                    </a:cubicBezTo>
                    <a:cubicBezTo>
                      <a:pt x="376" y="149"/>
                      <a:pt x="376" y="149"/>
                      <a:pt x="376" y="149"/>
                    </a:cubicBezTo>
                    <a:cubicBezTo>
                      <a:pt x="377" y="148"/>
                      <a:pt x="377" y="148"/>
                      <a:pt x="377" y="148"/>
                    </a:cubicBezTo>
                    <a:cubicBezTo>
                      <a:pt x="382" y="150"/>
                      <a:pt x="382" y="150"/>
                      <a:pt x="382" y="150"/>
                    </a:cubicBezTo>
                    <a:cubicBezTo>
                      <a:pt x="385" y="149"/>
                      <a:pt x="385" y="149"/>
                      <a:pt x="385" y="149"/>
                    </a:cubicBezTo>
                    <a:cubicBezTo>
                      <a:pt x="387" y="146"/>
                      <a:pt x="387" y="146"/>
                      <a:pt x="387" y="146"/>
                    </a:cubicBezTo>
                    <a:cubicBezTo>
                      <a:pt x="387" y="144"/>
                      <a:pt x="387" y="144"/>
                      <a:pt x="387" y="144"/>
                    </a:cubicBezTo>
                    <a:cubicBezTo>
                      <a:pt x="388" y="141"/>
                      <a:pt x="388" y="141"/>
                      <a:pt x="388" y="141"/>
                    </a:cubicBezTo>
                    <a:cubicBezTo>
                      <a:pt x="389" y="139"/>
                      <a:pt x="389" y="139"/>
                      <a:pt x="389" y="139"/>
                    </a:cubicBezTo>
                    <a:cubicBezTo>
                      <a:pt x="389" y="139"/>
                      <a:pt x="389" y="139"/>
                      <a:pt x="389" y="139"/>
                    </a:cubicBezTo>
                    <a:cubicBezTo>
                      <a:pt x="374" y="139"/>
                      <a:pt x="374" y="139"/>
                      <a:pt x="374" y="139"/>
                    </a:cubicBezTo>
                    <a:cubicBezTo>
                      <a:pt x="372" y="142"/>
                      <a:pt x="372" y="142"/>
                      <a:pt x="372" y="142"/>
                    </a:cubicBezTo>
                    <a:cubicBezTo>
                      <a:pt x="371" y="145"/>
                      <a:pt x="371" y="145"/>
                      <a:pt x="371" y="145"/>
                    </a:cubicBezTo>
                    <a:cubicBezTo>
                      <a:pt x="371" y="147"/>
                      <a:pt x="371" y="147"/>
                      <a:pt x="371" y="147"/>
                    </a:cubicBezTo>
                    <a:cubicBezTo>
                      <a:pt x="372" y="147"/>
                      <a:pt x="372" y="147"/>
                      <a:pt x="372" y="147"/>
                    </a:cubicBezTo>
                    <a:cubicBezTo>
                      <a:pt x="370" y="149"/>
                      <a:pt x="370" y="149"/>
                      <a:pt x="370" y="149"/>
                    </a:cubicBezTo>
                    <a:cubicBezTo>
                      <a:pt x="369" y="145"/>
                      <a:pt x="369" y="145"/>
                      <a:pt x="369" y="145"/>
                    </a:cubicBezTo>
                    <a:cubicBezTo>
                      <a:pt x="367" y="145"/>
                      <a:pt x="367" y="145"/>
                      <a:pt x="367" y="145"/>
                    </a:cubicBezTo>
                    <a:cubicBezTo>
                      <a:pt x="369" y="140"/>
                      <a:pt x="369" y="140"/>
                      <a:pt x="369" y="140"/>
                    </a:cubicBezTo>
                    <a:cubicBezTo>
                      <a:pt x="368" y="139"/>
                      <a:pt x="368" y="139"/>
                      <a:pt x="368" y="139"/>
                    </a:cubicBezTo>
                    <a:cubicBezTo>
                      <a:pt x="368" y="139"/>
                      <a:pt x="368" y="139"/>
                      <a:pt x="368" y="139"/>
                    </a:cubicBezTo>
                    <a:cubicBezTo>
                      <a:pt x="368" y="137"/>
                      <a:pt x="368" y="136"/>
                      <a:pt x="369" y="136"/>
                    </a:cubicBezTo>
                    <a:cubicBezTo>
                      <a:pt x="370" y="134"/>
                      <a:pt x="371" y="134"/>
                      <a:pt x="371" y="134"/>
                    </a:cubicBezTo>
                    <a:cubicBezTo>
                      <a:pt x="366" y="130"/>
                      <a:pt x="366" y="130"/>
                      <a:pt x="366" y="130"/>
                    </a:cubicBezTo>
                    <a:cubicBezTo>
                      <a:pt x="366" y="130"/>
                      <a:pt x="367" y="128"/>
                      <a:pt x="369" y="127"/>
                    </a:cubicBezTo>
                    <a:cubicBezTo>
                      <a:pt x="370" y="126"/>
                      <a:pt x="370" y="126"/>
                      <a:pt x="371" y="126"/>
                    </a:cubicBezTo>
                    <a:cubicBezTo>
                      <a:pt x="373" y="126"/>
                      <a:pt x="375" y="126"/>
                      <a:pt x="378" y="126"/>
                    </a:cubicBezTo>
                    <a:cubicBezTo>
                      <a:pt x="383" y="126"/>
                      <a:pt x="385" y="127"/>
                      <a:pt x="387" y="127"/>
                    </a:cubicBezTo>
                    <a:cubicBezTo>
                      <a:pt x="388" y="127"/>
                      <a:pt x="390" y="126"/>
                      <a:pt x="392" y="126"/>
                    </a:cubicBezTo>
                    <a:cubicBezTo>
                      <a:pt x="394" y="126"/>
                      <a:pt x="397" y="116"/>
                      <a:pt x="397" y="116"/>
                    </a:cubicBezTo>
                    <a:cubicBezTo>
                      <a:pt x="393" y="107"/>
                      <a:pt x="393" y="107"/>
                      <a:pt x="393" y="107"/>
                    </a:cubicBezTo>
                    <a:cubicBezTo>
                      <a:pt x="393" y="107"/>
                      <a:pt x="391" y="104"/>
                      <a:pt x="388" y="104"/>
                    </a:cubicBezTo>
                    <a:cubicBezTo>
                      <a:pt x="386" y="104"/>
                      <a:pt x="386" y="107"/>
                      <a:pt x="386" y="110"/>
                    </a:cubicBezTo>
                    <a:cubicBezTo>
                      <a:pt x="386" y="112"/>
                      <a:pt x="383" y="112"/>
                      <a:pt x="380" y="112"/>
                    </a:cubicBezTo>
                    <a:cubicBezTo>
                      <a:pt x="377" y="112"/>
                      <a:pt x="372" y="111"/>
                      <a:pt x="369" y="111"/>
                    </a:cubicBezTo>
                    <a:cubicBezTo>
                      <a:pt x="364" y="111"/>
                      <a:pt x="356" y="115"/>
                      <a:pt x="356" y="115"/>
                    </a:cubicBezTo>
                    <a:cubicBezTo>
                      <a:pt x="356" y="115"/>
                      <a:pt x="358" y="111"/>
                      <a:pt x="359" y="109"/>
                    </a:cubicBezTo>
                    <a:cubicBezTo>
                      <a:pt x="361" y="107"/>
                      <a:pt x="364" y="107"/>
                      <a:pt x="368" y="107"/>
                    </a:cubicBezTo>
                    <a:cubicBezTo>
                      <a:pt x="372" y="107"/>
                      <a:pt x="372" y="105"/>
                      <a:pt x="373" y="105"/>
                    </a:cubicBezTo>
                    <a:cubicBezTo>
                      <a:pt x="374" y="105"/>
                      <a:pt x="378" y="99"/>
                      <a:pt x="379" y="97"/>
                    </a:cubicBezTo>
                    <a:cubicBezTo>
                      <a:pt x="379" y="97"/>
                      <a:pt x="374" y="96"/>
                      <a:pt x="374" y="93"/>
                    </a:cubicBezTo>
                    <a:cubicBezTo>
                      <a:pt x="374" y="91"/>
                      <a:pt x="374" y="91"/>
                      <a:pt x="374" y="91"/>
                    </a:cubicBezTo>
                    <a:cubicBezTo>
                      <a:pt x="374" y="91"/>
                      <a:pt x="378" y="88"/>
                      <a:pt x="380" y="86"/>
                    </a:cubicBezTo>
                    <a:cubicBezTo>
                      <a:pt x="383" y="83"/>
                      <a:pt x="378" y="81"/>
                      <a:pt x="377" y="79"/>
                    </a:cubicBezTo>
                    <a:cubicBezTo>
                      <a:pt x="375" y="78"/>
                      <a:pt x="377" y="76"/>
                      <a:pt x="377" y="76"/>
                    </a:cubicBezTo>
                    <a:cubicBezTo>
                      <a:pt x="377" y="76"/>
                      <a:pt x="377" y="72"/>
                      <a:pt x="380" y="72"/>
                    </a:cubicBezTo>
                    <a:cubicBezTo>
                      <a:pt x="384" y="72"/>
                      <a:pt x="382" y="72"/>
                      <a:pt x="382" y="69"/>
                    </a:cubicBezTo>
                    <a:cubicBezTo>
                      <a:pt x="382" y="68"/>
                      <a:pt x="382" y="67"/>
                      <a:pt x="381" y="67"/>
                    </a:cubicBezTo>
                    <a:cubicBezTo>
                      <a:pt x="381" y="67"/>
                      <a:pt x="380" y="69"/>
                      <a:pt x="379" y="69"/>
                    </a:cubicBezTo>
                    <a:cubicBezTo>
                      <a:pt x="377" y="69"/>
                      <a:pt x="378" y="64"/>
                      <a:pt x="380" y="64"/>
                    </a:cubicBezTo>
                    <a:cubicBezTo>
                      <a:pt x="381" y="64"/>
                      <a:pt x="385" y="62"/>
                      <a:pt x="385" y="62"/>
                    </a:cubicBezTo>
                    <a:cubicBezTo>
                      <a:pt x="385" y="62"/>
                      <a:pt x="387" y="57"/>
                      <a:pt x="387" y="55"/>
                    </a:cubicBezTo>
                    <a:cubicBezTo>
                      <a:pt x="387" y="53"/>
                      <a:pt x="390" y="45"/>
                      <a:pt x="390" y="41"/>
                    </a:cubicBezTo>
                    <a:cubicBezTo>
                      <a:pt x="390" y="36"/>
                      <a:pt x="377" y="33"/>
                      <a:pt x="374" y="31"/>
                    </a:cubicBezTo>
                    <a:cubicBezTo>
                      <a:pt x="373" y="30"/>
                      <a:pt x="371" y="30"/>
                      <a:pt x="369" y="30"/>
                    </a:cubicBezTo>
                    <a:cubicBezTo>
                      <a:pt x="365" y="30"/>
                      <a:pt x="361" y="31"/>
                      <a:pt x="361" y="31"/>
                    </a:cubicBezTo>
                    <a:cubicBezTo>
                      <a:pt x="357" y="38"/>
                      <a:pt x="357" y="38"/>
                      <a:pt x="357" y="38"/>
                    </a:cubicBezTo>
                    <a:cubicBezTo>
                      <a:pt x="357" y="38"/>
                      <a:pt x="355" y="45"/>
                      <a:pt x="355" y="46"/>
                    </a:cubicBezTo>
                    <a:cubicBezTo>
                      <a:pt x="355" y="48"/>
                      <a:pt x="351" y="53"/>
                      <a:pt x="353" y="55"/>
                    </a:cubicBezTo>
                    <a:cubicBezTo>
                      <a:pt x="354" y="57"/>
                      <a:pt x="353" y="61"/>
                      <a:pt x="353" y="61"/>
                    </a:cubicBezTo>
                    <a:cubicBezTo>
                      <a:pt x="353" y="61"/>
                      <a:pt x="355" y="67"/>
                      <a:pt x="352" y="70"/>
                    </a:cubicBezTo>
                    <a:cubicBezTo>
                      <a:pt x="351" y="71"/>
                      <a:pt x="351" y="71"/>
                      <a:pt x="350" y="71"/>
                    </a:cubicBezTo>
                    <a:cubicBezTo>
                      <a:pt x="349" y="71"/>
                      <a:pt x="349" y="67"/>
                      <a:pt x="349" y="67"/>
                    </a:cubicBezTo>
                    <a:cubicBezTo>
                      <a:pt x="342" y="66"/>
                      <a:pt x="342" y="66"/>
                      <a:pt x="342" y="66"/>
                    </a:cubicBezTo>
                    <a:cubicBezTo>
                      <a:pt x="339" y="68"/>
                      <a:pt x="339" y="68"/>
                      <a:pt x="339" y="68"/>
                    </a:cubicBezTo>
                    <a:cubicBezTo>
                      <a:pt x="336" y="71"/>
                      <a:pt x="336" y="71"/>
                      <a:pt x="336" y="71"/>
                    </a:cubicBezTo>
                    <a:cubicBezTo>
                      <a:pt x="336" y="71"/>
                      <a:pt x="334" y="65"/>
                      <a:pt x="334" y="63"/>
                    </a:cubicBezTo>
                    <a:cubicBezTo>
                      <a:pt x="334" y="61"/>
                      <a:pt x="332" y="59"/>
                      <a:pt x="331" y="58"/>
                    </a:cubicBezTo>
                    <a:cubicBezTo>
                      <a:pt x="330" y="57"/>
                      <a:pt x="326" y="52"/>
                      <a:pt x="326" y="50"/>
                    </a:cubicBezTo>
                    <a:cubicBezTo>
                      <a:pt x="326" y="49"/>
                      <a:pt x="326" y="49"/>
                      <a:pt x="326" y="49"/>
                    </a:cubicBezTo>
                    <a:cubicBezTo>
                      <a:pt x="326" y="49"/>
                      <a:pt x="324" y="52"/>
                      <a:pt x="324" y="52"/>
                    </a:cubicBezTo>
                    <a:cubicBezTo>
                      <a:pt x="326" y="55"/>
                      <a:pt x="326" y="55"/>
                      <a:pt x="326" y="55"/>
                    </a:cubicBezTo>
                    <a:cubicBezTo>
                      <a:pt x="326" y="55"/>
                      <a:pt x="328" y="58"/>
                      <a:pt x="328" y="60"/>
                    </a:cubicBezTo>
                    <a:cubicBezTo>
                      <a:pt x="328" y="61"/>
                      <a:pt x="326" y="71"/>
                      <a:pt x="326" y="71"/>
                    </a:cubicBezTo>
                    <a:cubicBezTo>
                      <a:pt x="322" y="78"/>
                      <a:pt x="322" y="78"/>
                      <a:pt x="322" y="78"/>
                    </a:cubicBezTo>
                    <a:cubicBezTo>
                      <a:pt x="322" y="78"/>
                      <a:pt x="319" y="81"/>
                      <a:pt x="319" y="84"/>
                    </a:cubicBezTo>
                    <a:cubicBezTo>
                      <a:pt x="319" y="87"/>
                      <a:pt x="319" y="87"/>
                      <a:pt x="319" y="89"/>
                    </a:cubicBezTo>
                    <a:cubicBezTo>
                      <a:pt x="319" y="91"/>
                      <a:pt x="313" y="106"/>
                      <a:pt x="313" y="106"/>
                    </a:cubicBezTo>
                    <a:cubicBezTo>
                      <a:pt x="313" y="106"/>
                      <a:pt x="314" y="99"/>
                      <a:pt x="314" y="97"/>
                    </a:cubicBezTo>
                    <a:cubicBezTo>
                      <a:pt x="314" y="96"/>
                      <a:pt x="313" y="86"/>
                      <a:pt x="313" y="82"/>
                    </a:cubicBezTo>
                    <a:cubicBezTo>
                      <a:pt x="313" y="78"/>
                      <a:pt x="317" y="72"/>
                      <a:pt x="317" y="69"/>
                    </a:cubicBezTo>
                    <a:cubicBezTo>
                      <a:pt x="317" y="66"/>
                      <a:pt x="316" y="62"/>
                      <a:pt x="316" y="62"/>
                    </a:cubicBezTo>
                    <a:cubicBezTo>
                      <a:pt x="312" y="55"/>
                      <a:pt x="312" y="55"/>
                      <a:pt x="312" y="55"/>
                    </a:cubicBezTo>
                    <a:cubicBezTo>
                      <a:pt x="312" y="55"/>
                      <a:pt x="314" y="47"/>
                      <a:pt x="312" y="46"/>
                    </a:cubicBezTo>
                    <a:cubicBezTo>
                      <a:pt x="310" y="44"/>
                      <a:pt x="310" y="41"/>
                      <a:pt x="310" y="41"/>
                    </a:cubicBezTo>
                    <a:cubicBezTo>
                      <a:pt x="303" y="41"/>
                      <a:pt x="303" y="41"/>
                      <a:pt x="303" y="41"/>
                    </a:cubicBezTo>
                    <a:cubicBezTo>
                      <a:pt x="303" y="41"/>
                      <a:pt x="302" y="48"/>
                      <a:pt x="305" y="50"/>
                    </a:cubicBezTo>
                    <a:cubicBezTo>
                      <a:pt x="307" y="52"/>
                      <a:pt x="305" y="55"/>
                      <a:pt x="303" y="59"/>
                    </a:cubicBezTo>
                    <a:cubicBezTo>
                      <a:pt x="302" y="63"/>
                      <a:pt x="302" y="65"/>
                      <a:pt x="299" y="67"/>
                    </a:cubicBezTo>
                    <a:cubicBezTo>
                      <a:pt x="297" y="70"/>
                      <a:pt x="290" y="73"/>
                      <a:pt x="288" y="73"/>
                    </a:cubicBezTo>
                    <a:cubicBezTo>
                      <a:pt x="286" y="73"/>
                      <a:pt x="282" y="76"/>
                      <a:pt x="282" y="76"/>
                    </a:cubicBezTo>
                    <a:cubicBezTo>
                      <a:pt x="282" y="76"/>
                      <a:pt x="283" y="71"/>
                      <a:pt x="283" y="70"/>
                    </a:cubicBezTo>
                    <a:cubicBezTo>
                      <a:pt x="283" y="68"/>
                      <a:pt x="290" y="67"/>
                      <a:pt x="292" y="65"/>
                    </a:cubicBezTo>
                    <a:cubicBezTo>
                      <a:pt x="295" y="63"/>
                      <a:pt x="292" y="63"/>
                      <a:pt x="294" y="62"/>
                    </a:cubicBezTo>
                    <a:cubicBezTo>
                      <a:pt x="295" y="61"/>
                      <a:pt x="294" y="58"/>
                      <a:pt x="294" y="53"/>
                    </a:cubicBezTo>
                    <a:cubicBezTo>
                      <a:pt x="294" y="50"/>
                      <a:pt x="294" y="49"/>
                      <a:pt x="293" y="49"/>
                    </a:cubicBezTo>
                    <a:cubicBezTo>
                      <a:pt x="293" y="49"/>
                      <a:pt x="293" y="49"/>
                      <a:pt x="293" y="49"/>
                    </a:cubicBezTo>
                    <a:cubicBezTo>
                      <a:pt x="293" y="49"/>
                      <a:pt x="286" y="48"/>
                      <a:pt x="283" y="48"/>
                    </a:cubicBezTo>
                    <a:cubicBezTo>
                      <a:pt x="281" y="48"/>
                      <a:pt x="279" y="47"/>
                      <a:pt x="277" y="47"/>
                    </a:cubicBezTo>
                    <a:cubicBezTo>
                      <a:pt x="276" y="47"/>
                      <a:pt x="274" y="48"/>
                      <a:pt x="272" y="49"/>
                    </a:cubicBezTo>
                    <a:cubicBezTo>
                      <a:pt x="269" y="52"/>
                      <a:pt x="268" y="57"/>
                      <a:pt x="267" y="58"/>
                    </a:cubicBezTo>
                    <a:cubicBezTo>
                      <a:pt x="266" y="59"/>
                      <a:pt x="265" y="60"/>
                      <a:pt x="265" y="60"/>
                    </a:cubicBezTo>
                    <a:cubicBezTo>
                      <a:pt x="265" y="60"/>
                      <a:pt x="260" y="62"/>
                      <a:pt x="260" y="64"/>
                    </a:cubicBezTo>
                    <a:cubicBezTo>
                      <a:pt x="260" y="65"/>
                      <a:pt x="258" y="67"/>
                      <a:pt x="258" y="67"/>
                    </a:cubicBezTo>
                    <a:cubicBezTo>
                      <a:pt x="258" y="67"/>
                      <a:pt x="256" y="62"/>
                      <a:pt x="260" y="59"/>
                    </a:cubicBezTo>
                    <a:cubicBezTo>
                      <a:pt x="261" y="57"/>
                      <a:pt x="261" y="57"/>
                      <a:pt x="261" y="57"/>
                    </a:cubicBezTo>
                    <a:cubicBezTo>
                      <a:pt x="261" y="57"/>
                      <a:pt x="261" y="57"/>
                      <a:pt x="261" y="57"/>
                    </a:cubicBezTo>
                    <a:cubicBezTo>
                      <a:pt x="261" y="57"/>
                      <a:pt x="260" y="57"/>
                      <a:pt x="260" y="57"/>
                    </a:cubicBezTo>
                    <a:cubicBezTo>
                      <a:pt x="260" y="57"/>
                      <a:pt x="260" y="57"/>
                      <a:pt x="260" y="56"/>
                    </a:cubicBezTo>
                    <a:cubicBezTo>
                      <a:pt x="260" y="54"/>
                      <a:pt x="264" y="51"/>
                      <a:pt x="265" y="49"/>
                    </a:cubicBezTo>
                    <a:cubicBezTo>
                      <a:pt x="267" y="48"/>
                      <a:pt x="267" y="46"/>
                      <a:pt x="267" y="46"/>
                    </a:cubicBezTo>
                    <a:cubicBezTo>
                      <a:pt x="267" y="46"/>
                      <a:pt x="264" y="44"/>
                      <a:pt x="260" y="44"/>
                    </a:cubicBezTo>
                    <a:cubicBezTo>
                      <a:pt x="255" y="44"/>
                      <a:pt x="244" y="44"/>
                      <a:pt x="241" y="44"/>
                    </a:cubicBezTo>
                    <a:cubicBezTo>
                      <a:pt x="238" y="44"/>
                      <a:pt x="232" y="38"/>
                      <a:pt x="232" y="38"/>
                    </a:cubicBezTo>
                    <a:cubicBezTo>
                      <a:pt x="232" y="38"/>
                      <a:pt x="240" y="40"/>
                      <a:pt x="242" y="40"/>
                    </a:cubicBezTo>
                    <a:cubicBezTo>
                      <a:pt x="243" y="40"/>
                      <a:pt x="255" y="40"/>
                      <a:pt x="260" y="38"/>
                    </a:cubicBezTo>
                    <a:cubicBezTo>
                      <a:pt x="261" y="37"/>
                      <a:pt x="261" y="37"/>
                      <a:pt x="262" y="37"/>
                    </a:cubicBezTo>
                    <a:cubicBezTo>
                      <a:pt x="263" y="37"/>
                      <a:pt x="262" y="40"/>
                      <a:pt x="264" y="40"/>
                    </a:cubicBezTo>
                    <a:cubicBezTo>
                      <a:pt x="267" y="40"/>
                      <a:pt x="264" y="40"/>
                      <a:pt x="269" y="38"/>
                    </a:cubicBezTo>
                    <a:cubicBezTo>
                      <a:pt x="274" y="37"/>
                      <a:pt x="271" y="37"/>
                      <a:pt x="276" y="35"/>
                    </a:cubicBezTo>
                    <a:cubicBezTo>
                      <a:pt x="280" y="33"/>
                      <a:pt x="281" y="33"/>
                      <a:pt x="282" y="33"/>
                    </a:cubicBezTo>
                    <a:cubicBezTo>
                      <a:pt x="282" y="33"/>
                      <a:pt x="282" y="33"/>
                      <a:pt x="282" y="33"/>
                    </a:cubicBezTo>
                    <a:cubicBezTo>
                      <a:pt x="283" y="33"/>
                      <a:pt x="283" y="33"/>
                      <a:pt x="283" y="33"/>
                    </a:cubicBezTo>
                    <a:cubicBezTo>
                      <a:pt x="285" y="33"/>
                      <a:pt x="291" y="30"/>
                      <a:pt x="291" y="30"/>
                    </a:cubicBezTo>
                    <a:cubicBezTo>
                      <a:pt x="291" y="30"/>
                      <a:pt x="294" y="29"/>
                      <a:pt x="296" y="27"/>
                    </a:cubicBezTo>
                    <a:cubicBezTo>
                      <a:pt x="297" y="26"/>
                      <a:pt x="303" y="22"/>
                      <a:pt x="303" y="20"/>
                    </a:cubicBezTo>
                    <a:cubicBezTo>
                      <a:pt x="303" y="18"/>
                      <a:pt x="298" y="15"/>
                      <a:pt x="298" y="15"/>
                    </a:cubicBezTo>
                    <a:cubicBezTo>
                      <a:pt x="298" y="15"/>
                      <a:pt x="292" y="15"/>
                      <a:pt x="289" y="15"/>
                    </a:cubicBezTo>
                    <a:cubicBezTo>
                      <a:pt x="287" y="15"/>
                      <a:pt x="287" y="18"/>
                      <a:pt x="287" y="18"/>
                    </a:cubicBezTo>
                    <a:cubicBezTo>
                      <a:pt x="285" y="18"/>
                      <a:pt x="285" y="18"/>
                      <a:pt x="285" y="18"/>
                    </a:cubicBezTo>
                    <a:cubicBezTo>
                      <a:pt x="284" y="11"/>
                      <a:pt x="284" y="11"/>
                      <a:pt x="284" y="11"/>
                    </a:cubicBezTo>
                    <a:cubicBezTo>
                      <a:pt x="279" y="16"/>
                      <a:pt x="279" y="16"/>
                      <a:pt x="279" y="16"/>
                    </a:cubicBezTo>
                    <a:cubicBezTo>
                      <a:pt x="279" y="16"/>
                      <a:pt x="279" y="16"/>
                      <a:pt x="279" y="16"/>
                    </a:cubicBezTo>
                    <a:cubicBezTo>
                      <a:pt x="277" y="16"/>
                      <a:pt x="272" y="16"/>
                      <a:pt x="271" y="15"/>
                    </a:cubicBezTo>
                    <a:cubicBezTo>
                      <a:pt x="270" y="14"/>
                      <a:pt x="267" y="14"/>
                      <a:pt x="264" y="14"/>
                    </a:cubicBezTo>
                    <a:cubicBezTo>
                      <a:pt x="262" y="14"/>
                      <a:pt x="261" y="14"/>
                      <a:pt x="261" y="14"/>
                    </a:cubicBezTo>
                    <a:cubicBezTo>
                      <a:pt x="261" y="14"/>
                      <a:pt x="249" y="17"/>
                      <a:pt x="242" y="17"/>
                    </a:cubicBezTo>
                    <a:cubicBezTo>
                      <a:pt x="235" y="17"/>
                      <a:pt x="224" y="18"/>
                      <a:pt x="224" y="18"/>
                    </a:cubicBezTo>
                    <a:cubicBezTo>
                      <a:pt x="226" y="14"/>
                      <a:pt x="226" y="14"/>
                      <a:pt x="226" y="14"/>
                    </a:cubicBezTo>
                    <a:cubicBezTo>
                      <a:pt x="233" y="12"/>
                      <a:pt x="233" y="12"/>
                      <a:pt x="233" y="12"/>
                    </a:cubicBezTo>
                    <a:cubicBezTo>
                      <a:pt x="233" y="12"/>
                      <a:pt x="241" y="11"/>
                      <a:pt x="242" y="10"/>
                    </a:cubicBezTo>
                    <a:cubicBezTo>
                      <a:pt x="244" y="8"/>
                      <a:pt x="247" y="8"/>
                      <a:pt x="249" y="8"/>
                    </a:cubicBezTo>
                    <a:cubicBezTo>
                      <a:pt x="250" y="8"/>
                      <a:pt x="252" y="10"/>
                      <a:pt x="256" y="10"/>
                    </a:cubicBezTo>
                    <a:cubicBezTo>
                      <a:pt x="261" y="10"/>
                      <a:pt x="258" y="9"/>
                      <a:pt x="260" y="9"/>
                    </a:cubicBezTo>
                    <a:cubicBezTo>
                      <a:pt x="261" y="9"/>
                      <a:pt x="258" y="8"/>
                      <a:pt x="258" y="7"/>
                    </a:cubicBezTo>
                    <a:cubicBezTo>
                      <a:pt x="258" y="5"/>
                      <a:pt x="255" y="4"/>
                      <a:pt x="255" y="4"/>
                    </a:cubicBezTo>
                    <a:cubicBezTo>
                      <a:pt x="255" y="4"/>
                      <a:pt x="245" y="4"/>
                      <a:pt x="244" y="3"/>
                    </a:cubicBezTo>
                    <a:cubicBezTo>
                      <a:pt x="243" y="2"/>
                      <a:pt x="242" y="1"/>
                      <a:pt x="239" y="1"/>
                    </a:cubicBezTo>
                    <a:cubicBezTo>
                      <a:pt x="237" y="1"/>
                      <a:pt x="226" y="0"/>
                      <a:pt x="223" y="0"/>
                    </a:cubicBezTo>
                    <a:cubicBezTo>
                      <a:pt x="219" y="0"/>
                      <a:pt x="210" y="0"/>
                      <a:pt x="210" y="0"/>
                    </a:cubicBezTo>
                    <a:cubicBezTo>
                      <a:pt x="210" y="0"/>
                      <a:pt x="210" y="2"/>
                      <a:pt x="210" y="8"/>
                    </a:cubicBezTo>
                    <a:cubicBezTo>
                      <a:pt x="210" y="11"/>
                      <a:pt x="211" y="11"/>
                      <a:pt x="211" y="12"/>
                    </a:cubicBezTo>
                    <a:cubicBezTo>
                      <a:pt x="206" y="12"/>
                      <a:pt x="206" y="12"/>
                      <a:pt x="206" y="12"/>
                    </a:cubicBezTo>
                    <a:cubicBezTo>
                      <a:pt x="203" y="12"/>
                      <a:pt x="203" y="12"/>
                      <a:pt x="203" y="12"/>
                    </a:cubicBezTo>
                    <a:cubicBezTo>
                      <a:pt x="201" y="9"/>
                      <a:pt x="201" y="9"/>
                      <a:pt x="201" y="9"/>
                    </a:cubicBezTo>
                    <a:cubicBezTo>
                      <a:pt x="201" y="9"/>
                      <a:pt x="198" y="9"/>
                      <a:pt x="195" y="9"/>
                    </a:cubicBezTo>
                    <a:cubicBezTo>
                      <a:pt x="191" y="9"/>
                      <a:pt x="191" y="9"/>
                      <a:pt x="190" y="8"/>
                    </a:cubicBezTo>
                    <a:cubicBezTo>
                      <a:pt x="189" y="7"/>
                      <a:pt x="187" y="5"/>
                      <a:pt x="187" y="5"/>
                    </a:cubicBezTo>
                    <a:cubicBezTo>
                      <a:pt x="181" y="6"/>
                      <a:pt x="181" y="6"/>
                      <a:pt x="181" y="6"/>
                    </a:cubicBezTo>
                    <a:cubicBezTo>
                      <a:pt x="178" y="9"/>
                      <a:pt x="178" y="9"/>
                      <a:pt x="178" y="9"/>
                    </a:cubicBezTo>
                    <a:cubicBezTo>
                      <a:pt x="179" y="13"/>
                      <a:pt x="179" y="13"/>
                      <a:pt x="179" y="13"/>
                    </a:cubicBezTo>
                    <a:cubicBezTo>
                      <a:pt x="179" y="16"/>
                      <a:pt x="179" y="16"/>
                      <a:pt x="179" y="16"/>
                    </a:cubicBezTo>
                    <a:cubicBezTo>
                      <a:pt x="183" y="16"/>
                      <a:pt x="183" y="16"/>
                      <a:pt x="183" y="16"/>
                    </a:cubicBezTo>
                    <a:cubicBezTo>
                      <a:pt x="189" y="16"/>
                      <a:pt x="189" y="16"/>
                      <a:pt x="189" y="16"/>
                    </a:cubicBezTo>
                    <a:cubicBezTo>
                      <a:pt x="189" y="16"/>
                      <a:pt x="196" y="15"/>
                      <a:pt x="198" y="15"/>
                    </a:cubicBezTo>
                    <a:cubicBezTo>
                      <a:pt x="200" y="15"/>
                      <a:pt x="202" y="19"/>
                      <a:pt x="202" y="19"/>
                    </a:cubicBezTo>
                    <a:cubicBezTo>
                      <a:pt x="202" y="19"/>
                      <a:pt x="199" y="26"/>
                      <a:pt x="199" y="31"/>
                    </a:cubicBezTo>
                    <a:cubicBezTo>
                      <a:pt x="199" y="35"/>
                      <a:pt x="199" y="35"/>
                      <a:pt x="199" y="35"/>
                    </a:cubicBezTo>
                    <a:cubicBezTo>
                      <a:pt x="197" y="31"/>
                      <a:pt x="197" y="31"/>
                      <a:pt x="197" y="31"/>
                    </a:cubicBezTo>
                    <a:cubicBezTo>
                      <a:pt x="197" y="31"/>
                      <a:pt x="195" y="28"/>
                      <a:pt x="195" y="26"/>
                    </a:cubicBezTo>
                    <a:cubicBezTo>
                      <a:pt x="195" y="25"/>
                      <a:pt x="195" y="19"/>
                      <a:pt x="195" y="19"/>
                    </a:cubicBezTo>
                    <a:cubicBezTo>
                      <a:pt x="195" y="19"/>
                      <a:pt x="192" y="28"/>
                      <a:pt x="192" y="29"/>
                    </a:cubicBezTo>
                    <a:cubicBezTo>
                      <a:pt x="192" y="30"/>
                      <a:pt x="192" y="30"/>
                      <a:pt x="192" y="30"/>
                    </a:cubicBezTo>
                    <a:cubicBezTo>
                      <a:pt x="191" y="30"/>
                      <a:pt x="190" y="27"/>
                      <a:pt x="190" y="27"/>
                    </a:cubicBezTo>
                    <a:cubicBezTo>
                      <a:pt x="188" y="22"/>
                      <a:pt x="188" y="22"/>
                      <a:pt x="188" y="22"/>
                    </a:cubicBezTo>
                    <a:cubicBezTo>
                      <a:pt x="181" y="21"/>
                      <a:pt x="181" y="21"/>
                      <a:pt x="181" y="21"/>
                    </a:cubicBezTo>
                    <a:cubicBezTo>
                      <a:pt x="180" y="24"/>
                      <a:pt x="180" y="24"/>
                      <a:pt x="180" y="24"/>
                    </a:cubicBezTo>
                    <a:cubicBezTo>
                      <a:pt x="181" y="29"/>
                      <a:pt x="181" y="29"/>
                      <a:pt x="181" y="29"/>
                    </a:cubicBezTo>
                    <a:cubicBezTo>
                      <a:pt x="181" y="29"/>
                      <a:pt x="182" y="33"/>
                      <a:pt x="184" y="35"/>
                    </a:cubicBezTo>
                    <a:cubicBezTo>
                      <a:pt x="186" y="37"/>
                      <a:pt x="187" y="39"/>
                      <a:pt x="188" y="40"/>
                    </a:cubicBezTo>
                    <a:cubicBezTo>
                      <a:pt x="189" y="41"/>
                      <a:pt x="188" y="44"/>
                      <a:pt x="188" y="44"/>
                    </a:cubicBezTo>
                    <a:cubicBezTo>
                      <a:pt x="185" y="43"/>
                      <a:pt x="185" y="43"/>
                      <a:pt x="185" y="43"/>
                    </a:cubicBezTo>
                    <a:cubicBezTo>
                      <a:pt x="182" y="43"/>
                      <a:pt x="182" y="43"/>
                      <a:pt x="182" y="43"/>
                    </a:cubicBezTo>
                    <a:cubicBezTo>
                      <a:pt x="180" y="39"/>
                      <a:pt x="180" y="39"/>
                      <a:pt x="180" y="39"/>
                    </a:cubicBezTo>
                    <a:cubicBezTo>
                      <a:pt x="177" y="36"/>
                      <a:pt x="177" y="36"/>
                      <a:pt x="177" y="36"/>
                    </a:cubicBezTo>
                    <a:cubicBezTo>
                      <a:pt x="177" y="36"/>
                      <a:pt x="178" y="32"/>
                      <a:pt x="176" y="30"/>
                    </a:cubicBezTo>
                    <a:cubicBezTo>
                      <a:pt x="174" y="28"/>
                      <a:pt x="172" y="27"/>
                      <a:pt x="172" y="27"/>
                    </a:cubicBezTo>
                    <a:cubicBezTo>
                      <a:pt x="169" y="30"/>
                      <a:pt x="169" y="30"/>
                      <a:pt x="169" y="30"/>
                    </a:cubicBezTo>
                    <a:cubicBezTo>
                      <a:pt x="170" y="33"/>
                      <a:pt x="170" y="33"/>
                      <a:pt x="170" y="33"/>
                    </a:cubicBezTo>
                    <a:cubicBezTo>
                      <a:pt x="170" y="35"/>
                      <a:pt x="170" y="35"/>
                      <a:pt x="170" y="35"/>
                    </a:cubicBezTo>
                    <a:cubicBezTo>
                      <a:pt x="174" y="36"/>
                      <a:pt x="174" y="36"/>
                      <a:pt x="174" y="36"/>
                    </a:cubicBezTo>
                    <a:cubicBezTo>
                      <a:pt x="171" y="39"/>
                      <a:pt x="171" y="39"/>
                      <a:pt x="171" y="39"/>
                    </a:cubicBezTo>
                    <a:cubicBezTo>
                      <a:pt x="177" y="43"/>
                      <a:pt x="177" y="43"/>
                      <a:pt x="177" y="43"/>
                    </a:cubicBezTo>
                    <a:cubicBezTo>
                      <a:pt x="180" y="43"/>
                      <a:pt x="180" y="43"/>
                      <a:pt x="180" y="43"/>
                    </a:cubicBezTo>
                    <a:cubicBezTo>
                      <a:pt x="181" y="49"/>
                      <a:pt x="181" y="49"/>
                      <a:pt x="181" y="49"/>
                    </a:cubicBezTo>
                    <a:cubicBezTo>
                      <a:pt x="185" y="49"/>
                      <a:pt x="185" y="49"/>
                      <a:pt x="185" y="49"/>
                    </a:cubicBezTo>
                    <a:cubicBezTo>
                      <a:pt x="185" y="60"/>
                      <a:pt x="185" y="60"/>
                      <a:pt x="185" y="60"/>
                    </a:cubicBezTo>
                    <a:cubicBezTo>
                      <a:pt x="183" y="68"/>
                      <a:pt x="183" y="68"/>
                      <a:pt x="183" y="68"/>
                    </a:cubicBezTo>
                    <a:cubicBezTo>
                      <a:pt x="181" y="65"/>
                      <a:pt x="181" y="65"/>
                      <a:pt x="181" y="65"/>
                    </a:cubicBezTo>
                    <a:cubicBezTo>
                      <a:pt x="181" y="60"/>
                      <a:pt x="181" y="60"/>
                      <a:pt x="181" y="60"/>
                    </a:cubicBezTo>
                    <a:cubicBezTo>
                      <a:pt x="181" y="60"/>
                      <a:pt x="179" y="60"/>
                      <a:pt x="176" y="60"/>
                    </a:cubicBezTo>
                    <a:cubicBezTo>
                      <a:pt x="176" y="60"/>
                      <a:pt x="176" y="56"/>
                      <a:pt x="175" y="55"/>
                    </a:cubicBezTo>
                    <a:cubicBezTo>
                      <a:pt x="174" y="54"/>
                      <a:pt x="172" y="49"/>
                      <a:pt x="172" y="49"/>
                    </a:cubicBezTo>
                    <a:cubicBezTo>
                      <a:pt x="168" y="49"/>
                      <a:pt x="168" y="49"/>
                      <a:pt x="168" y="49"/>
                    </a:cubicBezTo>
                    <a:cubicBezTo>
                      <a:pt x="166" y="47"/>
                      <a:pt x="166" y="47"/>
                      <a:pt x="166" y="47"/>
                    </a:cubicBezTo>
                    <a:cubicBezTo>
                      <a:pt x="166" y="44"/>
                      <a:pt x="166" y="44"/>
                      <a:pt x="166" y="44"/>
                    </a:cubicBezTo>
                    <a:cubicBezTo>
                      <a:pt x="166" y="39"/>
                      <a:pt x="166" y="39"/>
                      <a:pt x="166" y="39"/>
                    </a:cubicBezTo>
                    <a:cubicBezTo>
                      <a:pt x="162" y="36"/>
                      <a:pt x="162" y="36"/>
                      <a:pt x="162" y="36"/>
                    </a:cubicBezTo>
                    <a:cubicBezTo>
                      <a:pt x="160" y="33"/>
                      <a:pt x="160" y="33"/>
                      <a:pt x="160" y="33"/>
                    </a:cubicBezTo>
                    <a:cubicBezTo>
                      <a:pt x="157" y="39"/>
                      <a:pt x="157" y="39"/>
                      <a:pt x="157" y="39"/>
                    </a:cubicBezTo>
                    <a:cubicBezTo>
                      <a:pt x="157" y="43"/>
                      <a:pt x="157" y="43"/>
                      <a:pt x="157" y="43"/>
                    </a:cubicBezTo>
                    <a:cubicBezTo>
                      <a:pt x="161" y="43"/>
                      <a:pt x="161" y="43"/>
                      <a:pt x="161" y="43"/>
                    </a:cubicBezTo>
                    <a:cubicBezTo>
                      <a:pt x="158" y="44"/>
                      <a:pt x="158" y="44"/>
                      <a:pt x="158" y="44"/>
                    </a:cubicBezTo>
                    <a:cubicBezTo>
                      <a:pt x="159" y="47"/>
                      <a:pt x="159" y="47"/>
                      <a:pt x="159" y="47"/>
                    </a:cubicBezTo>
                    <a:cubicBezTo>
                      <a:pt x="163" y="51"/>
                      <a:pt x="163" y="51"/>
                      <a:pt x="163" y="51"/>
                    </a:cubicBezTo>
                    <a:cubicBezTo>
                      <a:pt x="169" y="51"/>
                      <a:pt x="169" y="51"/>
                      <a:pt x="169" y="51"/>
                    </a:cubicBezTo>
                    <a:cubicBezTo>
                      <a:pt x="171" y="61"/>
                      <a:pt x="171" y="61"/>
                      <a:pt x="171" y="61"/>
                    </a:cubicBezTo>
                    <a:cubicBezTo>
                      <a:pt x="171" y="67"/>
                      <a:pt x="171" y="67"/>
                      <a:pt x="171" y="67"/>
                    </a:cubicBezTo>
                    <a:cubicBezTo>
                      <a:pt x="167" y="69"/>
                      <a:pt x="167" y="69"/>
                      <a:pt x="167" y="69"/>
                    </a:cubicBezTo>
                    <a:cubicBezTo>
                      <a:pt x="167" y="65"/>
                      <a:pt x="167" y="65"/>
                      <a:pt x="167" y="65"/>
                    </a:cubicBezTo>
                    <a:cubicBezTo>
                      <a:pt x="162" y="59"/>
                      <a:pt x="162" y="59"/>
                      <a:pt x="162" y="59"/>
                    </a:cubicBezTo>
                    <a:cubicBezTo>
                      <a:pt x="149" y="59"/>
                      <a:pt x="149" y="59"/>
                      <a:pt x="149" y="59"/>
                    </a:cubicBezTo>
                    <a:cubicBezTo>
                      <a:pt x="149" y="47"/>
                      <a:pt x="149" y="47"/>
                      <a:pt x="149" y="47"/>
                    </a:cubicBezTo>
                    <a:cubicBezTo>
                      <a:pt x="140" y="42"/>
                      <a:pt x="140" y="42"/>
                      <a:pt x="140" y="42"/>
                    </a:cubicBezTo>
                    <a:cubicBezTo>
                      <a:pt x="140" y="32"/>
                      <a:pt x="140" y="32"/>
                      <a:pt x="140" y="32"/>
                    </a:cubicBezTo>
                    <a:cubicBezTo>
                      <a:pt x="130" y="37"/>
                      <a:pt x="130" y="37"/>
                      <a:pt x="130" y="37"/>
                    </a:cubicBezTo>
                    <a:cubicBezTo>
                      <a:pt x="138" y="44"/>
                      <a:pt x="138" y="44"/>
                      <a:pt x="138" y="44"/>
                    </a:cubicBezTo>
                    <a:cubicBezTo>
                      <a:pt x="144" y="47"/>
                      <a:pt x="144" y="47"/>
                      <a:pt x="144" y="47"/>
                    </a:cubicBezTo>
                    <a:cubicBezTo>
                      <a:pt x="144" y="47"/>
                      <a:pt x="143" y="55"/>
                      <a:pt x="143" y="58"/>
                    </a:cubicBezTo>
                    <a:cubicBezTo>
                      <a:pt x="143" y="59"/>
                      <a:pt x="142" y="60"/>
                      <a:pt x="141" y="60"/>
                    </a:cubicBezTo>
                    <a:cubicBezTo>
                      <a:pt x="139" y="60"/>
                      <a:pt x="135" y="58"/>
                      <a:pt x="135" y="58"/>
                    </a:cubicBezTo>
                    <a:cubicBezTo>
                      <a:pt x="129" y="58"/>
                      <a:pt x="129" y="58"/>
                      <a:pt x="129" y="58"/>
                    </a:cubicBezTo>
                    <a:cubicBezTo>
                      <a:pt x="124" y="46"/>
                      <a:pt x="124" y="46"/>
                      <a:pt x="124" y="46"/>
                    </a:cubicBezTo>
                    <a:cubicBezTo>
                      <a:pt x="119" y="43"/>
                      <a:pt x="119" y="43"/>
                      <a:pt x="119" y="43"/>
                    </a:cubicBezTo>
                    <a:cubicBezTo>
                      <a:pt x="122" y="50"/>
                      <a:pt x="122" y="50"/>
                      <a:pt x="122" y="50"/>
                    </a:cubicBezTo>
                    <a:cubicBezTo>
                      <a:pt x="121" y="59"/>
                      <a:pt x="121" y="59"/>
                      <a:pt x="121" y="59"/>
                    </a:cubicBezTo>
                    <a:cubicBezTo>
                      <a:pt x="121" y="65"/>
                      <a:pt x="121" y="65"/>
                      <a:pt x="121" y="65"/>
                    </a:cubicBezTo>
                    <a:cubicBezTo>
                      <a:pt x="115" y="59"/>
                      <a:pt x="115" y="59"/>
                      <a:pt x="115" y="59"/>
                    </a:cubicBezTo>
                    <a:cubicBezTo>
                      <a:pt x="115" y="54"/>
                      <a:pt x="115" y="54"/>
                      <a:pt x="115" y="54"/>
                    </a:cubicBezTo>
                    <a:cubicBezTo>
                      <a:pt x="110" y="54"/>
                      <a:pt x="110" y="54"/>
                      <a:pt x="110" y="54"/>
                    </a:cubicBezTo>
                    <a:cubicBezTo>
                      <a:pt x="113" y="60"/>
                      <a:pt x="113" y="60"/>
                      <a:pt x="113" y="60"/>
                    </a:cubicBezTo>
                    <a:cubicBezTo>
                      <a:pt x="110" y="70"/>
                      <a:pt x="110" y="70"/>
                      <a:pt x="110" y="70"/>
                    </a:cubicBezTo>
                    <a:cubicBezTo>
                      <a:pt x="105" y="76"/>
                      <a:pt x="105" y="76"/>
                      <a:pt x="105" y="76"/>
                    </a:cubicBezTo>
                    <a:cubicBezTo>
                      <a:pt x="107" y="60"/>
                      <a:pt x="107" y="60"/>
                      <a:pt x="107" y="60"/>
                    </a:cubicBezTo>
                    <a:cubicBezTo>
                      <a:pt x="107" y="60"/>
                      <a:pt x="98" y="54"/>
                      <a:pt x="94" y="54"/>
                    </a:cubicBezTo>
                    <a:cubicBezTo>
                      <a:pt x="94" y="54"/>
                      <a:pt x="93" y="54"/>
                      <a:pt x="93" y="55"/>
                    </a:cubicBezTo>
                    <a:cubicBezTo>
                      <a:pt x="90" y="57"/>
                      <a:pt x="93" y="55"/>
                      <a:pt x="93" y="58"/>
                    </a:cubicBezTo>
                    <a:cubicBezTo>
                      <a:pt x="93" y="61"/>
                      <a:pt x="95" y="67"/>
                      <a:pt x="95" y="67"/>
                    </a:cubicBezTo>
                    <a:cubicBezTo>
                      <a:pt x="95" y="67"/>
                      <a:pt x="98" y="77"/>
                      <a:pt x="98" y="82"/>
                    </a:cubicBezTo>
                    <a:cubicBezTo>
                      <a:pt x="98" y="83"/>
                      <a:pt x="98" y="83"/>
                      <a:pt x="97" y="83"/>
                    </a:cubicBezTo>
                    <a:cubicBezTo>
                      <a:pt x="96" y="83"/>
                      <a:pt x="90" y="72"/>
                      <a:pt x="90" y="72"/>
                    </a:cubicBezTo>
                    <a:cubicBezTo>
                      <a:pt x="88" y="64"/>
                      <a:pt x="88" y="64"/>
                      <a:pt x="88" y="64"/>
                    </a:cubicBezTo>
                    <a:cubicBezTo>
                      <a:pt x="86" y="62"/>
                      <a:pt x="86" y="62"/>
                      <a:pt x="86" y="62"/>
                    </a:cubicBezTo>
                    <a:cubicBezTo>
                      <a:pt x="85" y="62"/>
                      <a:pt x="85" y="62"/>
                      <a:pt x="85" y="62"/>
                    </a:cubicBezTo>
                    <a:cubicBezTo>
                      <a:pt x="83" y="65"/>
                      <a:pt x="83" y="65"/>
                      <a:pt x="83" y="65"/>
                    </a:cubicBezTo>
                    <a:cubicBezTo>
                      <a:pt x="82" y="72"/>
                      <a:pt x="82" y="72"/>
                      <a:pt x="82" y="72"/>
                    </a:cubicBezTo>
                    <a:cubicBezTo>
                      <a:pt x="83" y="79"/>
                      <a:pt x="83" y="79"/>
                      <a:pt x="83" y="79"/>
                    </a:cubicBezTo>
                    <a:cubicBezTo>
                      <a:pt x="83" y="87"/>
                      <a:pt x="83" y="87"/>
                      <a:pt x="83" y="87"/>
                    </a:cubicBezTo>
                    <a:cubicBezTo>
                      <a:pt x="80" y="87"/>
                      <a:pt x="80" y="87"/>
                      <a:pt x="80" y="87"/>
                    </a:cubicBezTo>
                    <a:cubicBezTo>
                      <a:pt x="76" y="93"/>
                      <a:pt x="76" y="93"/>
                      <a:pt x="76" y="93"/>
                    </a:cubicBezTo>
                    <a:cubicBezTo>
                      <a:pt x="72" y="89"/>
                      <a:pt x="72" y="89"/>
                      <a:pt x="72" y="89"/>
                    </a:cubicBezTo>
                    <a:cubicBezTo>
                      <a:pt x="67" y="95"/>
                      <a:pt x="67" y="95"/>
                      <a:pt x="67" y="95"/>
                    </a:cubicBezTo>
                    <a:cubicBezTo>
                      <a:pt x="71" y="99"/>
                      <a:pt x="71" y="99"/>
                      <a:pt x="71" y="99"/>
                    </a:cubicBezTo>
                    <a:cubicBezTo>
                      <a:pt x="64" y="106"/>
                      <a:pt x="64" y="106"/>
                      <a:pt x="64" y="106"/>
                    </a:cubicBezTo>
                    <a:cubicBezTo>
                      <a:pt x="55" y="109"/>
                      <a:pt x="55" y="109"/>
                      <a:pt x="55" y="109"/>
                    </a:cubicBezTo>
                    <a:cubicBezTo>
                      <a:pt x="51" y="114"/>
                      <a:pt x="51" y="114"/>
                      <a:pt x="51" y="114"/>
                    </a:cubicBezTo>
                    <a:cubicBezTo>
                      <a:pt x="44" y="114"/>
                      <a:pt x="44" y="114"/>
                      <a:pt x="44" y="114"/>
                    </a:cubicBezTo>
                    <a:cubicBezTo>
                      <a:pt x="44" y="124"/>
                      <a:pt x="44" y="124"/>
                      <a:pt x="44" y="124"/>
                    </a:cubicBezTo>
                    <a:cubicBezTo>
                      <a:pt x="46" y="126"/>
                      <a:pt x="46" y="126"/>
                      <a:pt x="46" y="126"/>
                    </a:cubicBezTo>
                    <a:cubicBezTo>
                      <a:pt x="50" y="127"/>
                      <a:pt x="50" y="127"/>
                      <a:pt x="50" y="127"/>
                    </a:cubicBezTo>
                    <a:cubicBezTo>
                      <a:pt x="54" y="131"/>
                      <a:pt x="54" y="131"/>
                      <a:pt x="54" y="131"/>
                    </a:cubicBezTo>
                    <a:cubicBezTo>
                      <a:pt x="54" y="131"/>
                      <a:pt x="58" y="128"/>
                      <a:pt x="61" y="125"/>
                    </a:cubicBezTo>
                    <a:cubicBezTo>
                      <a:pt x="61" y="125"/>
                      <a:pt x="62" y="125"/>
                      <a:pt x="62" y="125"/>
                    </a:cubicBezTo>
                    <a:cubicBezTo>
                      <a:pt x="63" y="125"/>
                      <a:pt x="63" y="128"/>
                      <a:pt x="63" y="128"/>
                    </a:cubicBezTo>
                    <a:cubicBezTo>
                      <a:pt x="63" y="134"/>
                      <a:pt x="63" y="134"/>
                      <a:pt x="63" y="134"/>
                    </a:cubicBezTo>
                    <a:cubicBezTo>
                      <a:pt x="58" y="134"/>
                      <a:pt x="58" y="134"/>
                      <a:pt x="58" y="134"/>
                    </a:cubicBezTo>
                    <a:cubicBezTo>
                      <a:pt x="58" y="139"/>
                      <a:pt x="58" y="139"/>
                      <a:pt x="58" y="139"/>
                    </a:cubicBezTo>
                    <a:cubicBezTo>
                      <a:pt x="55" y="141"/>
                      <a:pt x="55" y="141"/>
                      <a:pt x="55" y="141"/>
                    </a:cubicBezTo>
                    <a:cubicBezTo>
                      <a:pt x="57" y="142"/>
                      <a:pt x="57" y="142"/>
                      <a:pt x="57" y="142"/>
                    </a:cubicBezTo>
                    <a:cubicBezTo>
                      <a:pt x="58" y="142"/>
                      <a:pt x="58" y="142"/>
                      <a:pt x="58" y="142"/>
                    </a:cubicBezTo>
                    <a:cubicBezTo>
                      <a:pt x="60" y="145"/>
                      <a:pt x="60" y="145"/>
                      <a:pt x="60" y="145"/>
                    </a:cubicBezTo>
                    <a:cubicBezTo>
                      <a:pt x="59" y="147"/>
                      <a:pt x="59" y="147"/>
                      <a:pt x="59" y="147"/>
                    </a:cubicBezTo>
                    <a:cubicBezTo>
                      <a:pt x="57" y="147"/>
                      <a:pt x="57" y="147"/>
                      <a:pt x="57" y="147"/>
                    </a:cubicBezTo>
                    <a:cubicBezTo>
                      <a:pt x="55" y="147"/>
                      <a:pt x="55" y="147"/>
                      <a:pt x="55" y="147"/>
                    </a:cubicBezTo>
                    <a:cubicBezTo>
                      <a:pt x="54" y="151"/>
                      <a:pt x="54" y="151"/>
                      <a:pt x="54" y="151"/>
                    </a:cubicBezTo>
                    <a:cubicBezTo>
                      <a:pt x="55" y="152"/>
                      <a:pt x="55" y="152"/>
                      <a:pt x="55" y="152"/>
                    </a:cubicBezTo>
                    <a:cubicBezTo>
                      <a:pt x="57" y="155"/>
                      <a:pt x="57" y="155"/>
                      <a:pt x="57" y="155"/>
                    </a:cubicBezTo>
                    <a:cubicBezTo>
                      <a:pt x="57" y="159"/>
                      <a:pt x="57" y="159"/>
                      <a:pt x="57" y="159"/>
                    </a:cubicBezTo>
                    <a:cubicBezTo>
                      <a:pt x="55" y="162"/>
                      <a:pt x="55" y="162"/>
                      <a:pt x="55" y="162"/>
                    </a:cubicBezTo>
                    <a:cubicBezTo>
                      <a:pt x="54" y="165"/>
                      <a:pt x="54" y="165"/>
                      <a:pt x="54" y="165"/>
                    </a:cubicBezTo>
                    <a:cubicBezTo>
                      <a:pt x="52" y="166"/>
                      <a:pt x="52" y="166"/>
                      <a:pt x="52" y="166"/>
                    </a:cubicBezTo>
                    <a:cubicBezTo>
                      <a:pt x="48" y="174"/>
                      <a:pt x="48" y="174"/>
                      <a:pt x="48" y="174"/>
                    </a:cubicBezTo>
                    <a:cubicBezTo>
                      <a:pt x="47" y="175"/>
                      <a:pt x="47" y="175"/>
                      <a:pt x="47" y="175"/>
                    </a:cubicBezTo>
                    <a:cubicBezTo>
                      <a:pt x="47" y="174"/>
                      <a:pt x="47" y="174"/>
                      <a:pt x="47" y="174"/>
                    </a:cubicBezTo>
                    <a:cubicBezTo>
                      <a:pt x="45" y="174"/>
                      <a:pt x="45" y="174"/>
                      <a:pt x="45" y="174"/>
                    </a:cubicBezTo>
                    <a:cubicBezTo>
                      <a:pt x="43" y="173"/>
                      <a:pt x="43" y="173"/>
                      <a:pt x="43" y="173"/>
                    </a:cubicBezTo>
                    <a:cubicBezTo>
                      <a:pt x="41" y="174"/>
                      <a:pt x="41" y="174"/>
                      <a:pt x="41" y="174"/>
                    </a:cubicBezTo>
                    <a:cubicBezTo>
                      <a:pt x="40" y="172"/>
                      <a:pt x="40" y="172"/>
                      <a:pt x="40" y="172"/>
                    </a:cubicBezTo>
                    <a:cubicBezTo>
                      <a:pt x="35" y="174"/>
                      <a:pt x="35" y="174"/>
                      <a:pt x="35" y="174"/>
                    </a:cubicBezTo>
                    <a:cubicBezTo>
                      <a:pt x="35" y="175"/>
                      <a:pt x="35" y="175"/>
                      <a:pt x="35" y="175"/>
                    </a:cubicBezTo>
                    <a:cubicBezTo>
                      <a:pt x="34" y="174"/>
                      <a:pt x="34" y="174"/>
                      <a:pt x="34" y="174"/>
                    </a:cubicBezTo>
                    <a:cubicBezTo>
                      <a:pt x="30" y="175"/>
                      <a:pt x="30" y="175"/>
                      <a:pt x="30" y="175"/>
                    </a:cubicBezTo>
                    <a:cubicBezTo>
                      <a:pt x="25" y="179"/>
                      <a:pt x="25" y="179"/>
                      <a:pt x="25" y="179"/>
                    </a:cubicBezTo>
                    <a:cubicBezTo>
                      <a:pt x="26" y="180"/>
                      <a:pt x="26" y="180"/>
                      <a:pt x="26" y="180"/>
                    </a:cubicBezTo>
                    <a:cubicBezTo>
                      <a:pt x="28" y="181"/>
                      <a:pt x="28" y="181"/>
                      <a:pt x="28" y="181"/>
                    </a:cubicBezTo>
                    <a:cubicBezTo>
                      <a:pt x="28" y="183"/>
                      <a:pt x="28" y="183"/>
                      <a:pt x="28" y="183"/>
                    </a:cubicBezTo>
                    <a:cubicBezTo>
                      <a:pt x="26" y="182"/>
                      <a:pt x="26" y="182"/>
                      <a:pt x="26" y="182"/>
                    </a:cubicBezTo>
                    <a:cubicBezTo>
                      <a:pt x="25" y="182"/>
                      <a:pt x="25" y="182"/>
                      <a:pt x="25" y="182"/>
                    </a:cubicBezTo>
                    <a:cubicBezTo>
                      <a:pt x="24" y="183"/>
                      <a:pt x="24" y="183"/>
                      <a:pt x="24" y="183"/>
                    </a:cubicBezTo>
                    <a:cubicBezTo>
                      <a:pt x="24" y="184"/>
                      <a:pt x="24" y="184"/>
                      <a:pt x="24" y="184"/>
                    </a:cubicBezTo>
                    <a:cubicBezTo>
                      <a:pt x="20" y="184"/>
                      <a:pt x="20" y="184"/>
                      <a:pt x="20" y="184"/>
                    </a:cubicBezTo>
                    <a:cubicBezTo>
                      <a:pt x="18" y="186"/>
                      <a:pt x="18" y="186"/>
                      <a:pt x="18" y="186"/>
                    </a:cubicBezTo>
                    <a:cubicBezTo>
                      <a:pt x="15" y="187"/>
                      <a:pt x="15" y="187"/>
                      <a:pt x="15" y="187"/>
                    </a:cubicBezTo>
                    <a:cubicBezTo>
                      <a:pt x="14" y="191"/>
                      <a:pt x="14" y="191"/>
                      <a:pt x="14" y="191"/>
                    </a:cubicBezTo>
                    <a:cubicBezTo>
                      <a:pt x="11" y="190"/>
                      <a:pt x="11" y="190"/>
                      <a:pt x="11" y="190"/>
                    </a:cubicBezTo>
                    <a:cubicBezTo>
                      <a:pt x="9" y="191"/>
                      <a:pt x="9" y="191"/>
                      <a:pt x="9" y="191"/>
                    </a:cubicBezTo>
                    <a:cubicBezTo>
                      <a:pt x="7" y="193"/>
                      <a:pt x="7" y="193"/>
                      <a:pt x="7" y="193"/>
                    </a:cubicBezTo>
                    <a:cubicBezTo>
                      <a:pt x="4" y="194"/>
                      <a:pt x="4" y="194"/>
                      <a:pt x="4" y="194"/>
                    </a:cubicBezTo>
                    <a:cubicBezTo>
                      <a:pt x="3" y="195"/>
                      <a:pt x="3" y="195"/>
                      <a:pt x="3" y="195"/>
                    </a:cubicBezTo>
                    <a:cubicBezTo>
                      <a:pt x="2" y="197"/>
                      <a:pt x="2" y="197"/>
                      <a:pt x="2" y="197"/>
                    </a:cubicBezTo>
                    <a:cubicBezTo>
                      <a:pt x="2" y="198"/>
                      <a:pt x="2" y="198"/>
                      <a:pt x="2" y="198"/>
                    </a:cubicBezTo>
                    <a:cubicBezTo>
                      <a:pt x="1" y="201"/>
                      <a:pt x="1" y="201"/>
                      <a:pt x="1" y="201"/>
                    </a:cubicBezTo>
                    <a:cubicBezTo>
                      <a:pt x="1" y="202"/>
                      <a:pt x="1" y="202"/>
                      <a:pt x="1" y="202"/>
                    </a:cubicBezTo>
                    <a:cubicBezTo>
                      <a:pt x="4" y="203"/>
                      <a:pt x="4" y="203"/>
                      <a:pt x="4" y="203"/>
                    </a:cubicBezTo>
                    <a:cubicBezTo>
                      <a:pt x="2" y="203"/>
                      <a:pt x="2" y="203"/>
                      <a:pt x="2" y="203"/>
                    </a:cubicBezTo>
                    <a:cubicBezTo>
                      <a:pt x="1" y="206"/>
                      <a:pt x="1" y="206"/>
                      <a:pt x="1" y="206"/>
                    </a:cubicBezTo>
                    <a:cubicBezTo>
                      <a:pt x="0" y="206"/>
                      <a:pt x="0" y="206"/>
                      <a:pt x="0" y="206"/>
                    </a:cubicBezTo>
                    <a:cubicBezTo>
                      <a:pt x="1" y="208"/>
                      <a:pt x="1" y="208"/>
                      <a:pt x="1" y="208"/>
                    </a:cubicBezTo>
                    <a:cubicBezTo>
                      <a:pt x="3" y="210"/>
                      <a:pt x="3" y="210"/>
                      <a:pt x="3" y="210"/>
                    </a:cubicBezTo>
                    <a:cubicBezTo>
                      <a:pt x="4" y="211"/>
                      <a:pt x="4" y="211"/>
                      <a:pt x="4" y="211"/>
                    </a:cubicBezTo>
                    <a:cubicBezTo>
                      <a:pt x="5" y="212"/>
                      <a:pt x="5" y="212"/>
                      <a:pt x="5" y="212"/>
                    </a:cubicBezTo>
                    <a:cubicBezTo>
                      <a:pt x="5" y="214"/>
                      <a:pt x="5" y="214"/>
                      <a:pt x="5" y="214"/>
                    </a:cubicBezTo>
                    <a:cubicBezTo>
                      <a:pt x="5" y="214"/>
                      <a:pt x="5" y="214"/>
                      <a:pt x="5" y="214"/>
                    </a:cubicBezTo>
                    <a:cubicBezTo>
                      <a:pt x="8" y="216"/>
                      <a:pt x="8" y="216"/>
                      <a:pt x="8" y="216"/>
                    </a:cubicBezTo>
                    <a:cubicBezTo>
                      <a:pt x="8" y="215"/>
                      <a:pt x="8" y="215"/>
                      <a:pt x="8" y="215"/>
                    </a:cubicBezTo>
                    <a:cubicBezTo>
                      <a:pt x="10" y="216"/>
                      <a:pt x="10" y="216"/>
                      <a:pt x="10" y="216"/>
                    </a:cubicBezTo>
                    <a:cubicBezTo>
                      <a:pt x="12" y="216"/>
                      <a:pt x="12" y="216"/>
                      <a:pt x="12" y="216"/>
                    </a:cubicBezTo>
                    <a:cubicBezTo>
                      <a:pt x="11" y="218"/>
                      <a:pt x="11" y="218"/>
                      <a:pt x="11" y="218"/>
                    </a:cubicBezTo>
                    <a:cubicBezTo>
                      <a:pt x="12" y="220"/>
                      <a:pt x="12" y="220"/>
                      <a:pt x="12" y="220"/>
                    </a:cubicBezTo>
                    <a:cubicBezTo>
                      <a:pt x="20" y="217"/>
                      <a:pt x="20" y="217"/>
                      <a:pt x="20" y="217"/>
                    </a:cubicBezTo>
                    <a:cubicBezTo>
                      <a:pt x="17" y="221"/>
                      <a:pt x="17" y="221"/>
                      <a:pt x="17" y="221"/>
                    </a:cubicBezTo>
                    <a:cubicBezTo>
                      <a:pt x="17" y="223"/>
                      <a:pt x="17" y="223"/>
                      <a:pt x="17" y="223"/>
                    </a:cubicBezTo>
                    <a:cubicBezTo>
                      <a:pt x="21" y="223"/>
                      <a:pt x="21" y="223"/>
                      <a:pt x="21" y="223"/>
                    </a:cubicBezTo>
                    <a:cubicBezTo>
                      <a:pt x="23" y="222"/>
                      <a:pt x="23" y="222"/>
                      <a:pt x="23" y="222"/>
                    </a:cubicBezTo>
                    <a:cubicBezTo>
                      <a:pt x="23" y="223"/>
                      <a:pt x="23" y="223"/>
                      <a:pt x="23" y="223"/>
                    </a:cubicBezTo>
                    <a:cubicBezTo>
                      <a:pt x="20" y="225"/>
                      <a:pt x="20" y="225"/>
                      <a:pt x="20" y="225"/>
                    </a:cubicBezTo>
                    <a:cubicBezTo>
                      <a:pt x="20" y="227"/>
                      <a:pt x="20" y="227"/>
                      <a:pt x="20" y="227"/>
                    </a:cubicBezTo>
                    <a:cubicBezTo>
                      <a:pt x="28" y="230"/>
                      <a:pt x="28" y="230"/>
                      <a:pt x="28" y="230"/>
                    </a:cubicBezTo>
                    <a:cubicBezTo>
                      <a:pt x="30" y="228"/>
                      <a:pt x="30" y="228"/>
                      <a:pt x="30" y="228"/>
                    </a:cubicBezTo>
                    <a:cubicBezTo>
                      <a:pt x="31" y="226"/>
                      <a:pt x="31" y="226"/>
                      <a:pt x="31" y="226"/>
                    </a:cubicBezTo>
                    <a:cubicBezTo>
                      <a:pt x="30" y="224"/>
                      <a:pt x="30" y="224"/>
                      <a:pt x="30" y="224"/>
                    </a:cubicBezTo>
                    <a:cubicBezTo>
                      <a:pt x="31" y="223"/>
                      <a:pt x="31" y="223"/>
                      <a:pt x="31" y="223"/>
                    </a:cubicBezTo>
                    <a:cubicBezTo>
                      <a:pt x="33" y="225"/>
                      <a:pt x="33" y="225"/>
                      <a:pt x="33" y="225"/>
                    </a:cubicBezTo>
                    <a:cubicBezTo>
                      <a:pt x="33" y="228"/>
                      <a:pt x="33" y="228"/>
                      <a:pt x="33" y="228"/>
                    </a:cubicBezTo>
                    <a:cubicBezTo>
                      <a:pt x="41" y="227"/>
                      <a:pt x="41" y="227"/>
                      <a:pt x="41" y="227"/>
                    </a:cubicBezTo>
                    <a:cubicBezTo>
                      <a:pt x="42" y="224"/>
                      <a:pt x="42" y="224"/>
                      <a:pt x="42" y="224"/>
                    </a:cubicBezTo>
                    <a:cubicBezTo>
                      <a:pt x="44" y="222"/>
                      <a:pt x="44" y="222"/>
                      <a:pt x="44" y="222"/>
                    </a:cubicBezTo>
                    <a:cubicBezTo>
                      <a:pt x="46" y="221"/>
                      <a:pt x="46" y="221"/>
                      <a:pt x="46" y="221"/>
                    </a:cubicBezTo>
                    <a:cubicBezTo>
                      <a:pt x="46" y="223"/>
                      <a:pt x="46" y="223"/>
                      <a:pt x="46" y="223"/>
                    </a:cubicBezTo>
                    <a:cubicBezTo>
                      <a:pt x="44" y="224"/>
                      <a:pt x="44" y="224"/>
                      <a:pt x="44" y="224"/>
                    </a:cubicBezTo>
                    <a:cubicBezTo>
                      <a:pt x="44" y="225"/>
                      <a:pt x="44" y="225"/>
                      <a:pt x="44" y="225"/>
                    </a:cubicBezTo>
                    <a:cubicBezTo>
                      <a:pt x="45" y="225"/>
                      <a:pt x="45" y="225"/>
                      <a:pt x="45" y="225"/>
                    </a:cubicBezTo>
                    <a:cubicBezTo>
                      <a:pt x="46" y="223"/>
                      <a:pt x="46" y="223"/>
                      <a:pt x="46" y="223"/>
                    </a:cubicBezTo>
                    <a:cubicBezTo>
                      <a:pt x="48" y="222"/>
                      <a:pt x="48" y="222"/>
                      <a:pt x="48" y="222"/>
                    </a:cubicBezTo>
                    <a:cubicBezTo>
                      <a:pt x="49" y="224"/>
                      <a:pt x="49" y="224"/>
                      <a:pt x="49" y="224"/>
                    </a:cubicBezTo>
                    <a:cubicBezTo>
                      <a:pt x="49" y="225"/>
                      <a:pt x="49" y="225"/>
                      <a:pt x="49" y="225"/>
                    </a:cubicBezTo>
                    <a:cubicBezTo>
                      <a:pt x="51" y="227"/>
                      <a:pt x="51" y="227"/>
                      <a:pt x="51" y="227"/>
                    </a:cubicBezTo>
                    <a:cubicBezTo>
                      <a:pt x="50" y="229"/>
                      <a:pt x="50" y="229"/>
                      <a:pt x="50" y="229"/>
                    </a:cubicBezTo>
                    <a:cubicBezTo>
                      <a:pt x="49" y="230"/>
                      <a:pt x="49" y="230"/>
                      <a:pt x="49" y="230"/>
                    </a:cubicBezTo>
                    <a:cubicBezTo>
                      <a:pt x="47" y="230"/>
                      <a:pt x="47" y="230"/>
                      <a:pt x="47" y="230"/>
                    </a:cubicBezTo>
                    <a:cubicBezTo>
                      <a:pt x="46" y="231"/>
                      <a:pt x="46" y="231"/>
                      <a:pt x="46" y="231"/>
                    </a:cubicBezTo>
                    <a:cubicBezTo>
                      <a:pt x="46" y="233"/>
                      <a:pt x="46" y="233"/>
                      <a:pt x="46" y="233"/>
                    </a:cubicBezTo>
                    <a:cubicBezTo>
                      <a:pt x="47" y="234"/>
                      <a:pt x="47" y="234"/>
                      <a:pt x="47" y="234"/>
                    </a:cubicBezTo>
                    <a:cubicBezTo>
                      <a:pt x="51" y="236"/>
                      <a:pt x="51" y="236"/>
                      <a:pt x="51" y="236"/>
                    </a:cubicBezTo>
                    <a:cubicBezTo>
                      <a:pt x="51" y="237"/>
                      <a:pt x="51" y="237"/>
                      <a:pt x="51" y="237"/>
                    </a:cubicBezTo>
                    <a:cubicBezTo>
                      <a:pt x="51" y="238"/>
                      <a:pt x="51" y="238"/>
                      <a:pt x="51" y="238"/>
                    </a:cubicBezTo>
                    <a:cubicBezTo>
                      <a:pt x="50" y="239"/>
                      <a:pt x="50" y="239"/>
                      <a:pt x="50" y="239"/>
                    </a:cubicBezTo>
                    <a:cubicBezTo>
                      <a:pt x="48" y="240"/>
                      <a:pt x="48" y="240"/>
                      <a:pt x="48" y="240"/>
                    </a:cubicBezTo>
                    <a:cubicBezTo>
                      <a:pt x="48" y="241"/>
                      <a:pt x="48" y="241"/>
                      <a:pt x="48" y="241"/>
                    </a:cubicBezTo>
                    <a:cubicBezTo>
                      <a:pt x="46" y="241"/>
                      <a:pt x="46" y="241"/>
                      <a:pt x="46" y="241"/>
                    </a:cubicBezTo>
                    <a:cubicBezTo>
                      <a:pt x="37" y="239"/>
                      <a:pt x="37" y="239"/>
                      <a:pt x="37" y="239"/>
                    </a:cubicBezTo>
                    <a:cubicBezTo>
                      <a:pt x="33" y="240"/>
                      <a:pt x="33" y="240"/>
                      <a:pt x="33" y="240"/>
                    </a:cubicBezTo>
                    <a:cubicBezTo>
                      <a:pt x="19" y="238"/>
                      <a:pt x="19" y="238"/>
                      <a:pt x="19" y="238"/>
                    </a:cubicBezTo>
                    <a:cubicBezTo>
                      <a:pt x="15" y="239"/>
                      <a:pt x="15" y="239"/>
                      <a:pt x="15" y="239"/>
                    </a:cubicBezTo>
                    <a:cubicBezTo>
                      <a:pt x="15" y="241"/>
                      <a:pt x="15" y="241"/>
                      <a:pt x="15" y="241"/>
                    </a:cubicBezTo>
                    <a:cubicBezTo>
                      <a:pt x="14" y="241"/>
                      <a:pt x="14" y="241"/>
                      <a:pt x="14" y="241"/>
                    </a:cubicBezTo>
                    <a:cubicBezTo>
                      <a:pt x="11" y="246"/>
                      <a:pt x="11" y="246"/>
                      <a:pt x="11" y="246"/>
                    </a:cubicBezTo>
                    <a:cubicBezTo>
                      <a:pt x="11" y="246"/>
                      <a:pt x="11" y="246"/>
                      <a:pt x="11" y="246"/>
                    </a:cubicBezTo>
                    <a:cubicBezTo>
                      <a:pt x="14" y="248"/>
                      <a:pt x="14" y="248"/>
                      <a:pt x="14" y="248"/>
                    </a:cubicBezTo>
                    <a:cubicBezTo>
                      <a:pt x="15" y="249"/>
                      <a:pt x="15" y="249"/>
                      <a:pt x="15" y="249"/>
                    </a:cubicBezTo>
                    <a:cubicBezTo>
                      <a:pt x="15" y="250"/>
                      <a:pt x="15" y="250"/>
                      <a:pt x="15" y="250"/>
                    </a:cubicBezTo>
                    <a:cubicBezTo>
                      <a:pt x="17" y="252"/>
                      <a:pt x="17" y="252"/>
                      <a:pt x="17" y="252"/>
                    </a:cubicBezTo>
                    <a:cubicBezTo>
                      <a:pt x="19" y="251"/>
                      <a:pt x="19" y="251"/>
                      <a:pt x="19" y="251"/>
                    </a:cubicBezTo>
                    <a:cubicBezTo>
                      <a:pt x="22" y="245"/>
                      <a:pt x="22" y="245"/>
                      <a:pt x="22" y="245"/>
                    </a:cubicBezTo>
                    <a:cubicBezTo>
                      <a:pt x="23" y="245"/>
                      <a:pt x="23" y="245"/>
                      <a:pt x="23" y="245"/>
                    </a:cubicBezTo>
                    <a:cubicBezTo>
                      <a:pt x="21" y="250"/>
                      <a:pt x="21" y="250"/>
                      <a:pt x="21" y="250"/>
                    </a:cubicBezTo>
                    <a:cubicBezTo>
                      <a:pt x="22" y="253"/>
                      <a:pt x="22" y="253"/>
                      <a:pt x="22" y="253"/>
                    </a:cubicBezTo>
                    <a:cubicBezTo>
                      <a:pt x="30" y="256"/>
                      <a:pt x="30" y="256"/>
                      <a:pt x="30" y="256"/>
                    </a:cubicBezTo>
                    <a:cubicBezTo>
                      <a:pt x="34" y="255"/>
                      <a:pt x="34" y="255"/>
                      <a:pt x="34" y="255"/>
                    </a:cubicBezTo>
                    <a:cubicBezTo>
                      <a:pt x="34" y="257"/>
                      <a:pt x="34" y="257"/>
                      <a:pt x="34" y="257"/>
                    </a:cubicBezTo>
                    <a:cubicBezTo>
                      <a:pt x="31" y="259"/>
                      <a:pt x="31" y="259"/>
                      <a:pt x="31" y="259"/>
                    </a:cubicBezTo>
                    <a:cubicBezTo>
                      <a:pt x="29" y="259"/>
                      <a:pt x="29" y="259"/>
                      <a:pt x="29" y="259"/>
                    </a:cubicBezTo>
                    <a:cubicBezTo>
                      <a:pt x="24" y="264"/>
                      <a:pt x="24" y="264"/>
                      <a:pt x="24" y="264"/>
                    </a:cubicBezTo>
                    <a:cubicBezTo>
                      <a:pt x="34" y="275"/>
                      <a:pt x="34" y="275"/>
                      <a:pt x="34" y="275"/>
                    </a:cubicBezTo>
                    <a:cubicBezTo>
                      <a:pt x="47" y="279"/>
                      <a:pt x="47" y="279"/>
                      <a:pt x="47" y="279"/>
                    </a:cubicBezTo>
                    <a:cubicBezTo>
                      <a:pt x="42" y="273"/>
                      <a:pt x="42" y="273"/>
                      <a:pt x="42" y="273"/>
                    </a:cubicBezTo>
                    <a:cubicBezTo>
                      <a:pt x="40" y="271"/>
                      <a:pt x="40" y="271"/>
                      <a:pt x="40" y="271"/>
                    </a:cubicBezTo>
                    <a:cubicBezTo>
                      <a:pt x="42" y="269"/>
                      <a:pt x="42" y="269"/>
                      <a:pt x="42" y="269"/>
                    </a:cubicBezTo>
                    <a:cubicBezTo>
                      <a:pt x="44" y="269"/>
                      <a:pt x="44" y="269"/>
                      <a:pt x="44" y="269"/>
                    </a:cubicBezTo>
                    <a:cubicBezTo>
                      <a:pt x="46" y="272"/>
                      <a:pt x="46" y="272"/>
                      <a:pt x="46" y="272"/>
                    </a:cubicBezTo>
                    <a:cubicBezTo>
                      <a:pt x="47" y="272"/>
                      <a:pt x="47" y="272"/>
                      <a:pt x="47" y="272"/>
                    </a:cubicBezTo>
                    <a:cubicBezTo>
                      <a:pt x="48" y="270"/>
                      <a:pt x="48" y="270"/>
                      <a:pt x="48" y="270"/>
                    </a:cubicBezTo>
                    <a:cubicBezTo>
                      <a:pt x="49" y="267"/>
                      <a:pt x="49" y="267"/>
                      <a:pt x="49" y="267"/>
                    </a:cubicBezTo>
                    <a:cubicBezTo>
                      <a:pt x="53" y="269"/>
                      <a:pt x="53" y="269"/>
                      <a:pt x="53" y="269"/>
                    </a:cubicBezTo>
                    <a:cubicBezTo>
                      <a:pt x="52" y="270"/>
                      <a:pt x="52" y="270"/>
                      <a:pt x="52" y="270"/>
                    </a:cubicBezTo>
                    <a:cubicBezTo>
                      <a:pt x="52" y="274"/>
                      <a:pt x="52" y="274"/>
                      <a:pt x="52" y="274"/>
                    </a:cubicBezTo>
                    <a:cubicBezTo>
                      <a:pt x="54" y="276"/>
                      <a:pt x="54" y="276"/>
                      <a:pt x="54" y="276"/>
                    </a:cubicBezTo>
                    <a:cubicBezTo>
                      <a:pt x="55" y="275"/>
                      <a:pt x="55" y="275"/>
                      <a:pt x="55" y="275"/>
                    </a:cubicBezTo>
                    <a:cubicBezTo>
                      <a:pt x="57" y="272"/>
                      <a:pt x="57" y="272"/>
                      <a:pt x="57" y="272"/>
                    </a:cubicBezTo>
                    <a:cubicBezTo>
                      <a:pt x="58" y="271"/>
                      <a:pt x="58" y="271"/>
                      <a:pt x="58" y="271"/>
                    </a:cubicBezTo>
                    <a:cubicBezTo>
                      <a:pt x="59" y="272"/>
                      <a:pt x="59" y="272"/>
                      <a:pt x="59" y="272"/>
                    </a:cubicBezTo>
                    <a:cubicBezTo>
                      <a:pt x="60" y="270"/>
                      <a:pt x="60" y="270"/>
                      <a:pt x="60" y="270"/>
                    </a:cubicBezTo>
                    <a:cubicBezTo>
                      <a:pt x="61" y="268"/>
                      <a:pt x="61" y="268"/>
                      <a:pt x="61" y="268"/>
                    </a:cubicBezTo>
                    <a:cubicBezTo>
                      <a:pt x="63" y="267"/>
                      <a:pt x="63" y="267"/>
                      <a:pt x="63" y="267"/>
                    </a:cubicBezTo>
                    <a:cubicBezTo>
                      <a:pt x="63" y="269"/>
                      <a:pt x="63" y="269"/>
                      <a:pt x="63" y="269"/>
                    </a:cubicBezTo>
                    <a:cubicBezTo>
                      <a:pt x="65" y="272"/>
                      <a:pt x="65" y="272"/>
                      <a:pt x="65" y="272"/>
                    </a:cubicBezTo>
                    <a:cubicBezTo>
                      <a:pt x="67" y="270"/>
                      <a:pt x="67" y="270"/>
                      <a:pt x="67" y="270"/>
                    </a:cubicBezTo>
                    <a:cubicBezTo>
                      <a:pt x="69" y="266"/>
                      <a:pt x="69" y="266"/>
                      <a:pt x="69" y="266"/>
                    </a:cubicBezTo>
                    <a:cubicBezTo>
                      <a:pt x="71" y="266"/>
                      <a:pt x="71" y="266"/>
                      <a:pt x="71" y="266"/>
                    </a:cubicBezTo>
                    <a:cubicBezTo>
                      <a:pt x="72" y="269"/>
                      <a:pt x="72" y="269"/>
                      <a:pt x="72" y="269"/>
                    </a:cubicBezTo>
                    <a:cubicBezTo>
                      <a:pt x="74" y="270"/>
                      <a:pt x="74" y="270"/>
                      <a:pt x="74" y="270"/>
                    </a:cubicBezTo>
                    <a:cubicBezTo>
                      <a:pt x="75" y="269"/>
                      <a:pt x="75" y="269"/>
                      <a:pt x="75" y="269"/>
                    </a:cubicBezTo>
                    <a:cubicBezTo>
                      <a:pt x="84" y="272"/>
                      <a:pt x="84" y="272"/>
                      <a:pt x="84" y="272"/>
                    </a:cubicBezTo>
                    <a:cubicBezTo>
                      <a:pt x="85" y="274"/>
                      <a:pt x="85" y="274"/>
                      <a:pt x="85" y="274"/>
                    </a:cubicBezTo>
                    <a:cubicBezTo>
                      <a:pt x="86" y="275"/>
                      <a:pt x="86" y="275"/>
                      <a:pt x="86" y="275"/>
                    </a:cubicBezTo>
                    <a:cubicBezTo>
                      <a:pt x="86" y="275"/>
                      <a:pt x="86" y="275"/>
                      <a:pt x="86" y="275"/>
                    </a:cubicBezTo>
                    <a:cubicBezTo>
                      <a:pt x="86" y="276"/>
                      <a:pt x="86" y="276"/>
                      <a:pt x="86" y="276"/>
                    </a:cubicBezTo>
                    <a:cubicBezTo>
                      <a:pt x="86" y="274"/>
                      <a:pt x="86" y="274"/>
                      <a:pt x="86" y="274"/>
                    </a:cubicBezTo>
                    <a:cubicBezTo>
                      <a:pt x="86" y="274"/>
                      <a:pt x="86" y="274"/>
                      <a:pt x="86" y="274"/>
                    </a:cubicBezTo>
                    <a:cubicBezTo>
                      <a:pt x="92" y="277"/>
                      <a:pt x="92" y="277"/>
                      <a:pt x="92" y="277"/>
                    </a:cubicBezTo>
                    <a:cubicBezTo>
                      <a:pt x="93" y="277"/>
                      <a:pt x="93" y="277"/>
                      <a:pt x="93" y="277"/>
                    </a:cubicBezTo>
                    <a:cubicBezTo>
                      <a:pt x="93" y="278"/>
                      <a:pt x="93" y="278"/>
                      <a:pt x="93" y="278"/>
                    </a:cubicBezTo>
                    <a:cubicBezTo>
                      <a:pt x="93" y="282"/>
                      <a:pt x="93" y="282"/>
                      <a:pt x="93" y="282"/>
                    </a:cubicBezTo>
                    <a:cubicBezTo>
                      <a:pt x="95" y="281"/>
                      <a:pt x="95" y="281"/>
                      <a:pt x="95" y="281"/>
                    </a:cubicBezTo>
                    <a:cubicBezTo>
                      <a:pt x="96" y="279"/>
                      <a:pt x="96" y="279"/>
                      <a:pt x="96" y="279"/>
                    </a:cubicBezTo>
                    <a:cubicBezTo>
                      <a:pt x="97" y="282"/>
                      <a:pt x="97" y="282"/>
                      <a:pt x="97" y="282"/>
                    </a:cubicBezTo>
                    <a:cubicBezTo>
                      <a:pt x="98" y="282"/>
                      <a:pt x="98" y="282"/>
                      <a:pt x="98" y="282"/>
                    </a:cubicBezTo>
                    <a:cubicBezTo>
                      <a:pt x="99" y="284"/>
                      <a:pt x="99" y="284"/>
                      <a:pt x="99" y="284"/>
                    </a:cubicBezTo>
                    <a:cubicBezTo>
                      <a:pt x="101" y="283"/>
                      <a:pt x="101" y="283"/>
                      <a:pt x="101" y="283"/>
                    </a:cubicBezTo>
                    <a:cubicBezTo>
                      <a:pt x="102" y="286"/>
                      <a:pt x="102" y="286"/>
                      <a:pt x="102" y="286"/>
                    </a:cubicBezTo>
                    <a:cubicBezTo>
                      <a:pt x="103" y="288"/>
                      <a:pt x="103" y="288"/>
                      <a:pt x="103" y="288"/>
                    </a:cubicBezTo>
                    <a:cubicBezTo>
                      <a:pt x="103" y="288"/>
                      <a:pt x="103" y="288"/>
                      <a:pt x="103" y="288"/>
                    </a:cubicBezTo>
                    <a:cubicBezTo>
                      <a:pt x="103" y="290"/>
                      <a:pt x="103" y="290"/>
                      <a:pt x="103" y="290"/>
                    </a:cubicBezTo>
                    <a:cubicBezTo>
                      <a:pt x="101" y="294"/>
                      <a:pt x="101" y="294"/>
                      <a:pt x="101" y="294"/>
                    </a:cubicBezTo>
                    <a:cubicBezTo>
                      <a:pt x="103" y="292"/>
                      <a:pt x="103" y="292"/>
                      <a:pt x="103" y="292"/>
                    </a:cubicBezTo>
                    <a:cubicBezTo>
                      <a:pt x="103" y="294"/>
                      <a:pt x="103" y="294"/>
                      <a:pt x="103" y="294"/>
                    </a:cubicBezTo>
                    <a:cubicBezTo>
                      <a:pt x="103" y="295"/>
                      <a:pt x="103" y="295"/>
                      <a:pt x="103" y="295"/>
                    </a:cubicBezTo>
                    <a:cubicBezTo>
                      <a:pt x="104" y="297"/>
                      <a:pt x="104" y="297"/>
                      <a:pt x="104" y="297"/>
                    </a:cubicBezTo>
                    <a:cubicBezTo>
                      <a:pt x="105" y="300"/>
                      <a:pt x="105" y="300"/>
                      <a:pt x="105" y="300"/>
                    </a:cubicBezTo>
                    <a:cubicBezTo>
                      <a:pt x="106" y="302"/>
                      <a:pt x="106" y="302"/>
                      <a:pt x="106" y="302"/>
                    </a:cubicBezTo>
                    <a:cubicBezTo>
                      <a:pt x="113" y="307"/>
                      <a:pt x="113" y="307"/>
                      <a:pt x="113" y="307"/>
                    </a:cubicBezTo>
                    <a:cubicBezTo>
                      <a:pt x="113" y="308"/>
                      <a:pt x="113" y="308"/>
                      <a:pt x="113" y="308"/>
                    </a:cubicBezTo>
                    <a:cubicBezTo>
                      <a:pt x="112" y="309"/>
                      <a:pt x="112" y="309"/>
                      <a:pt x="112" y="309"/>
                    </a:cubicBezTo>
                    <a:cubicBezTo>
                      <a:pt x="111" y="310"/>
                      <a:pt x="111" y="310"/>
                      <a:pt x="111" y="310"/>
                    </a:cubicBezTo>
                    <a:cubicBezTo>
                      <a:pt x="112" y="311"/>
                      <a:pt x="112" y="311"/>
                      <a:pt x="112" y="311"/>
                    </a:cubicBezTo>
                    <a:cubicBezTo>
                      <a:pt x="114" y="312"/>
                      <a:pt x="114" y="312"/>
                      <a:pt x="114" y="312"/>
                    </a:cubicBezTo>
                    <a:cubicBezTo>
                      <a:pt x="117" y="317"/>
                      <a:pt x="117" y="317"/>
                      <a:pt x="117" y="317"/>
                    </a:cubicBezTo>
                    <a:cubicBezTo>
                      <a:pt x="116" y="317"/>
                      <a:pt x="116" y="317"/>
                      <a:pt x="116" y="317"/>
                    </a:cubicBezTo>
                    <a:cubicBezTo>
                      <a:pt x="113" y="318"/>
                      <a:pt x="113" y="318"/>
                      <a:pt x="113" y="318"/>
                    </a:cubicBezTo>
                    <a:cubicBezTo>
                      <a:pt x="116" y="319"/>
                      <a:pt x="116" y="319"/>
                      <a:pt x="116" y="319"/>
                    </a:cubicBezTo>
                    <a:cubicBezTo>
                      <a:pt x="117" y="319"/>
                      <a:pt x="117" y="319"/>
                      <a:pt x="117" y="319"/>
                    </a:cubicBezTo>
                    <a:cubicBezTo>
                      <a:pt x="117" y="321"/>
                      <a:pt x="117" y="321"/>
                      <a:pt x="117" y="321"/>
                    </a:cubicBezTo>
                    <a:cubicBezTo>
                      <a:pt x="114" y="321"/>
                      <a:pt x="114" y="321"/>
                      <a:pt x="114" y="321"/>
                    </a:cubicBezTo>
                    <a:cubicBezTo>
                      <a:pt x="117" y="322"/>
                      <a:pt x="117" y="322"/>
                      <a:pt x="117" y="322"/>
                    </a:cubicBezTo>
                    <a:cubicBezTo>
                      <a:pt x="118" y="323"/>
                      <a:pt x="118" y="323"/>
                      <a:pt x="118" y="323"/>
                    </a:cubicBezTo>
                    <a:cubicBezTo>
                      <a:pt x="117" y="328"/>
                      <a:pt x="117" y="328"/>
                      <a:pt x="117" y="328"/>
                    </a:cubicBezTo>
                    <a:cubicBezTo>
                      <a:pt x="118" y="328"/>
                      <a:pt x="118" y="328"/>
                      <a:pt x="118" y="328"/>
                    </a:cubicBezTo>
                    <a:cubicBezTo>
                      <a:pt x="119" y="329"/>
                      <a:pt x="119" y="329"/>
                      <a:pt x="119" y="329"/>
                    </a:cubicBezTo>
                    <a:cubicBezTo>
                      <a:pt x="118" y="331"/>
                      <a:pt x="118" y="331"/>
                      <a:pt x="118" y="331"/>
                    </a:cubicBezTo>
                    <a:cubicBezTo>
                      <a:pt x="121" y="333"/>
                      <a:pt x="121" y="333"/>
                      <a:pt x="121" y="333"/>
                    </a:cubicBezTo>
                    <a:cubicBezTo>
                      <a:pt x="120" y="336"/>
                      <a:pt x="120" y="336"/>
                      <a:pt x="120" y="336"/>
                    </a:cubicBezTo>
                    <a:cubicBezTo>
                      <a:pt x="120" y="337"/>
                      <a:pt x="120" y="337"/>
                      <a:pt x="120" y="337"/>
                    </a:cubicBezTo>
                    <a:cubicBezTo>
                      <a:pt x="119" y="336"/>
                      <a:pt x="119" y="336"/>
                      <a:pt x="119" y="336"/>
                    </a:cubicBezTo>
                    <a:cubicBezTo>
                      <a:pt x="119" y="339"/>
                      <a:pt x="119" y="339"/>
                      <a:pt x="119" y="339"/>
                    </a:cubicBezTo>
                    <a:cubicBezTo>
                      <a:pt x="122" y="341"/>
                      <a:pt x="122" y="341"/>
                      <a:pt x="122" y="341"/>
                    </a:cubicBezTo>
                    <a:cubicBezTo>
                      <a:pt x="123" y="343"/>
                      <a:pt x="123" y="343"/>
                      <a:pt x="123" y="343"/>
                    </a:cubicBezTo>
                    <a:cubicBezTo>
                      <a:pt x="122" y="346"/>
                      <a:pt x="122" y="346"/>
                      <a:pt x="122" y="346"/>
                    </a:cubicBezTo>
                    <a:cubicBezTo>
                      <a:pt x="123" y="346"/>
                      <a:pt x="123" y="346"/>
                      <a:pt x="123" y="346"/>
                    </a:cubicBezTo>
                    <a:cubicBezTo>
                      <a:pt x="125" y="344"/>
                      <a:pt x="125" y="344"/>
                      <a:pt x="125" y="344"/>
                    </a:cubicBezTo>
                    <a:cubicBezTo>
                      <a:pt x="124" y="345"/>
                      <a:pt x="124" y="345"/>
                      <a:pt x="124" y="345"/>
                    </a:cubicBezTo>
                    <a:cubicBezTo>
                      <a:pt x="123" y="348"/>
                      <a:pt x="123" y="348"/>
                      <a:pt x="123" y="348"/>
                    </a:cubicBezTo>
                    <a:cubicBezTo>
                      <a:pt x="125" y="349"/>
                      <a:pt x="125" y="349"/>
                      <a:pt x="125" y="349"/>
                    </a:cubicBezTo>
                    <a:cubicBezTo>
                      <a:pt x="123" y="350"/>
                      <a:pt x="123" y="350"/>
                      <a:pt x="123" y="350"/>
                    </a:cubicBezTo>
                    <a:cubicBezTo>
                      <a:pt x="123" y="352"/>
                      <a:pt x="123" y="352"/>
                      <a:pt x="123" y="352"/>
                    </a:cubicBezTo>
                    <a:cubicBezTo>
                      <a:pt x="121" y="353"/>
                      <a:pt x="121" y="353"/>
                      <a:pt x="121" y="353"/>
                    </a:cubicBezTo>
                    <a:cubicBezTo>
                      <a:pt x="128" y="355"/>
                      <a:pt x="128" y="355"/>
                      <a:pt x="128" y="355"/>
                    </a:cubicBezTo>
                    <a:cubicBezTo>
                      <a:pt x="129" y="357"/>
                      <a:pt x="129" y="357"/>
                      <a:pt x="129" y="357"/>
                    </a:cubicBezTo>
                    <a:cubicBezTo>
                      <a:pt x="129" y="360"/>
                      <a:pt x="129" y="360"/>
                      <a:pt x="129" y="360"/>
                    </a:cubicBezTo>
                    <a:cubicBezTo>
                      <a:pt x="128" y="361"/>
                      <a:pt x="128" y="361"/>
                      <a:pt x="128" y="361"/>
                    </a:cubicBezTo>
                    <a:cubicBezTo>
                      <a:pt x="129" y="367"/>
                      <a:pt x="129" y="367"/>
                      <a:pt x="129" y="367"/>
                    </a:cubicBezTo>
                    <a:cubicBezTo>
                      <a:pt x="127" y="367"/>
                      <a:pt x="127" y="367"/>
                      <a:pt x="127" y="367"/>
                    </a:cubicBezTo>
                    <a:cubicBezTo>
                      <a:pt x="128" y="369"/>
                      <a:pt x="128" y="369"/>
                      <a:pt x="128" y="369"/>
                    </a:cubicBezTo>
                    <a:cubicBezTo>
                      <a:pt x="127" y="370"/>
                      <a:pt x="127" y="370"/>
                      <a:pt x="127" y="370"/>
                    </a:cubicBezTo>
                    <a:cubicBezTo>
                      <a:pt x="126" y="372"/>
                      <a:pt x="126" y="372"/>
                      <a:pt x="126" y="372"/>
                    </a:cubicBezTo>
                    <a:cubicBezTo>
                      <a:pt x="124" y="376"/>
                      <a:pt x="124" y="376"/>
                      <a:pt x="124" y="376"/>
                    </a:cubicBezTo>
                    <a:cubicBezTo>
                      <a:pt x="122" y="377"/>
                      <a:pt x="122" y="377"/>
                      <a:pt x="122" y="377"/>
                    </a:cubicBezTo>
                    <a:cubicBezTo>
                      <a:pt x="124" y="379"/>
                      <a:pt x="124" y="379"/>
                      <a:pt x="124" y="379"/>
                    </a:cubicBezTo>
                    <a:cubicBezTo>
                      <a:pt x="127" y="378"/>
                      <a:pt x="127" y="378"/>
                      <a:pt x="127" y="378"/>
                    </a:cubicBezTo>
                    <a:cubicBezTo>
                      <a:pt x="124" y="382"/>
                      <a:pt x="124" y="382"/>
                      <a:pt x="124" y="382"/>
                    </a:cubicBezTo>
                    <a:cubicBezTo>
                      <a:pt x="122" y="383"/>
                      <a:pt x="122" y="383"/>
                      <a:pt x="122" y="383"/>
                    </a:cubicBezTo>
                    <a:cubicBezTo>
                      <a:pt x="121" y="385"/>
                      <a:pt x="121" y="385"/>
                      <a:pt x="121" y="385"/>
                    </a:cubicBezTo>
                    <a:cubicBezTo>
                      <a:pt x="123" y="391"/>
                      <a:pt x="123" y="391"/>
                      <a:pt x="123" y="391"/>
                    </a:cubicBezTo>
                    <a:cubicBezTo>
                      <a:pt x="125" y="389"/>
                      <a:pt x="125" y="389"/>
                      <a:pt x="125" y="389"/>
                    </a:cubicBezTo>
                    <a:cubicBezTo>
                      <a:pt x="127" y="391"/>
                      <a:pt x="127" y="391"/>
                      <a:pt x="127" y="391"/>
                    </a:cubicBezTo>
                    <a:cubicBezTo>
                      <a:pt x="129" y="392"/>
                      <a:pt x="129" y="392"/>
                      <a:pt x="129" y="392"/>
                    </a:cubicBezTo>
                    <a:cubicBezTo>
                      <a:pt x="133" y="390"/>
                      <a:pt x="133" y="390"/>
                      <a:pt x="133" y="390"/>
                    </a:cubicBezTo>
                    <a:cubicBezTo>
                      <a:pt x="133" y="387"/>
                      <a:pt x="133" y="387"/>
                      <a:pt x="133" y="387"/>
                    </a:cubicBezTo>
                    <a:cubicBezTo>
                      <a:pt x="132" y="386"/>
                      <a:pt x="132" y="386"/>
                      <a:pt x="132" y="386"/>
                    </a:cubicBezTo>
                    <a:cubicBezTo>
                      <a:pt x="132" y="384"/>
                      <a:pt x="132" y="384"/>
                      <a:pt x="132" y="384"/>
                    </a:cubicBezTo>
                    <a:cubicBezTo>
                      <a:pt x="133" y="385"/>
                      <a:pt x="133" y="385"/>
                      <a:pt x="133" y="385"/>
                    </a:cubicBezTo>
                    <a:cubicBezTo>
                      <a:pt x="134" y="384"/>
                      <a:pt x="134" y="384"/>
                      <a:pt x="134" y="384"/>
                    </a:cubicBezTo>
                    <a:cubicBezTo>
                      <a:pt x="134" y="383"/>
                      <a:pt x="134" y="383"/>
                      <a:pt x="134" y="383"/>
                    </a:cubicBezTo>
                    <a:cubicBezTo>
                      <a:pt x="136" y="381"/>
                      <a:pt x="136" y="381"/>
                      <a:pt x="136" y="381"/>
                    </a:cubicBezTo>
                    <a:cubicBezTo>
                      <a:pt x="136" y="377"/>
                      <a:pt x="136" y="377"/>
                      <a:pt x="136" y="377"/>
                    </a:cubicBezTo>
                    <a:cubicBezTo>
                      <a:pt x="138" y="382"/>
                      <a:pt x="138" y="382"/>
                      <a:pt x="138" y="382"/>
                    </a:cubicBezTo>
                    <a:cubicBezTo>
                      <a:pt x="140" y="380"/>
                      <a:pt x="140" y="380"/>
                      <a:pt x="140" y="380"/>
                    </a:cubicBezTo>
                    <a:cubicBezTo>
                      <a:pt x="139" y="382"/>
                      <a:pt x="139" y="382"/>
                      <a:pt x="139" y="382"/>
                    </a:cubicBezTo>
                    <a:cubicBezTo>
                      <a:pt x="139" y="384"/>
                      <a:pt x="139" y="384"/>
                      <a:pt x="139" y="384"/>
                    </a:cubicBezTo>
                    <a:cubicBezTo>
                      <a:pt x="142" y="385"/>
                      <a:pt x="142" y="385"/>
                      <a:pt x="142" y="385"/>
                    </a:cubicBezTo>
                    <a:cubicBezTo>
                      <a:pt x="142" y="386"/>
                      <a:pt x="142" y="386"/>
                      <a:pt x="142" y="386"/>
                    </a:cubicBezTo>
                    <a:cubicBezTo>
                      <a:pt x="143" y="386"/>
                      <a:pt x="143" y="386"/>
                      <a:pt x="143" y="386"/>
                    </a:cubicBezTo>
                    <a:cubicBezTo>
                      <a:pt x="148" y="385"/>
                      <a:pt x="148" y="385"/>
                      <a:pt x="148" y="385"/>
                    </a:cubicBezTo>
                    <a:cubicBezTo>
                      <a:pt x="146" y="387"/>
                      <a:pt x="146" y="387"/>
                      <a:pt x="146" y="387"/>
                    </a:cubicBezTo>
                    <a:cubicBezTo>
                      <a:pt x="142" y="389"/>
                      <a:pt x="142" y="389"/>
                      <a:pt x="142" y="389"/>
                    </a:cubicBezTo>
                    <a:cubicBezTo>
                      <a:pt x="140" y="391"/>
                      <a:pt x="140" y="391"/>
                      <a:pt x="140" y="391"/>
                    </a:cubicBezTo>
                    <a:cubicBezTo>
                      <a:pt x="144" y="391"/>
                      <a:pt x="144" y="391"/>
                      <a:pt x="144" y="391"/>
                    </a:cubicBezTo>
                    <a:cubicBezTo>
                      <a:pt x="148" y="390"/>
                      <a:pt x="148" y="390"/>
                      <a:pt x="148" y="390"/>
                    </a:cubicBezTo>
                    <a:cubicBezTo>
                      <a:pt x="145" y="391"/>
                      <a:pt x="145" y="391"/>
                      <a:pt x="145" y="391"/>
                    </a:cubicBezTo>
                    <a:cubicBezTo>
                      <a:pt x="145" y="394"/>
                      <a:pt x="145" y="394"/>
                      <a:pt x="145" y="394"/>
                    </a:cubicBezTo>
                    <a:cubicBezTo>
                      <a:pt x="143" y="396"/>
                      <a:pt x="143" y="396"/>
                      <a:pt x="143" y="396"/>
                    </a:cubicBezTo>
                    <a:cubicBezTo>
                      <a:pt x="149" y="392"/>
                      <a:pt x="149" y="392"/>
                      <a:pt x="149" y="392"/>
                    </a:cubicBezTo>
                    <a:cubicBezTo>
                      <a:pt x="146" y="397"/>
                      <a:pt x="146" y="397"/>
                      <a:pt x="146" y="397"/>
                    </a:cubicBezTo>
                    <a:cubicBezTo>
                      <a:pt x="151" y="396"/>
                      <a:pt x="151" y="396"/>
                      <a:pt x="151" y="396"/>
                    </a:cubicBezTo>
                    <a:cubicBezTo>
                      <a:pt x="151" y="398"/>
                      <a:pt x="151" y="398"/>
                      <a:pt x="151" y="398"/>
                    </a:cubicBezTo>
                    <a:cubicBezTo>
                      <a:pt x="152" y="399"/>
                      <a:pt x="152" y="399"/>
                      <a:pt x="152" y="399"/>
                    </a:cubicBezTo>
                    <a:cubicBezTo>
                      <a:pt x="151" y="400"/>
                      <a:pt x="151" y="400"/>
                      <a:pt x="151" y="400"/>
                    </a:cubicBezTo>
                    <a:cubicBezTo>
                      <a:pt x="148" y="398"/>
                      <a:pt x="148" y="398"/>
                      <a:pt x="148" y="398"/>
                    </a:cubicBezTo>
                    <a:cubicBezTo>
                      <a:pt x="150" y="400"/>
                      <a:pt x="150" y="400"/>
                      <a:pt x="150" y="400"/>
                    </a:cubicBezTo>
                    <a:cubicBezTo>
                      <a:pt x="154" y="402"/>
                      <a:pt x="154" y="402"/>
                      <a:pt x="154" y="402"/>
                    </a:cubicBezTo>
                    <a:cubicBezTo>
                      <a:pt x="155" y="404"/>
                      <a:pt x="155" y="404"/>
                      <a:pt x="155" y="404"/>
                    </a:cubicBezTo>
                    <a:cubicBezTo>
                      <a:pt x="156" y="406"/>
                      <a:pt x="156" y="406"/>
                      <a:pt x="156" y="406"/>
                    </a:cubicBezTo>
                    <a:cubicBezTo>
                      <a:pt x="153" y="405"/>
                      <a:pt x="153" y="405"/>
                      <a:pt x="153" y="405"/>
                    </a:cubicBezTo>
                    <a:cubicBezTo>
                      <a:pt x="155" y="407"/>
                      <a:pt x="155" y="407"/>
                      <a:pt x="155" y="407"/>
                    </a:cubicBezTo>
                    <a:cubicBezTo>
                      <a:pt x="155" y="408"/>
                      <a:pt x="155" y="408"/>
                      <a:pt x="155" y="408"/>
                    </a:cubicBezTo>
                    <a:cubicBezTo>
                      <a:pt x="154" y="408"/>
                      <a:pt x="154" y="408"/>
                      <a:pt x="154" y="408"/>
                    </a:cubicBezTo>
                    <a:cubicBezTo>
                      <a:pt x="154" y="409"/>
                      <a:pt x="154" y="409"/>
                      <a:pt x="154" y="409"/>
                    </a:cubicBezTo>
                    <a:cubicBezTo>
                      <a:pt x="152" y="408"/>
                      <a:pt x="152" y="408"/>
                      <a:pt x="152" y="408"/>
                    </a:cubicBezTo>
                    <a:cubicBezTo>
                      <a:pt x="153" y="410"/>
                      <a:pt x="153" y="410"/>
                      <a:pt x="153" y="410"/>
                    </a:cubicBezTo>
                    <a:cubicBezTo>
                      <a:pt x="154" y="412"/>
                      <a:pt x="154" y="412"/>
                      <a:pt x="154" y="412"/>
                    </a:cubicBezTo>
                    <a:cubicBezTo>
                      <a:pt x="156" y="411"/>
                      <a:pt x="156" y="411"/>
                      <a:pt x="156" y="411"/>
                    </a:cubicBezTo>
                    <a:cubicBezTo>
                      <a:pt x="157" y="412"/>
                      <a:pt x="157" y="412"/>
                      <a:pt x="157" y="412"/>
                    </a:cubicBezTo>
                    <a:cubicBezTo>
                      <a:pt x="157" y="414"/>
                      <a:pt x="157" y="414"/>
                      <a:pt x="157" y="414"/>
                    </a:cubicBezTo>
                    <a:cubicBezTo>
                      <a:pt x="149" y="411"/>
                      <a:pt x="149" y="411"/>
                      <a:pt x="149" y="411"/>
                    </a:cubicBezTo>
                    <a:cubicBezTo>
                      <a:pt x="141" y="405"/>
                      <a:pt x="141" y="405"/>
                      <a:pt x="141" y="405"/>
                    </a:cubicBezTo>
                    <a:cubicBezTo>
                      <a:pt x="133" y="404"/>
                      <a:pt x="133" y="404"/>
                      <a:pt x="133" y="404"/>
                    </a:cubicBezTo>
                    <a:cubicBezTo>
                      <a:pt x="131" y="404"/>
                      <a:pt x="131" y="404"/>
                      <a:pt x="131" y="404"/>
                    </a:cubicBezTo>
                    <a:cubicBezTo>
                      <a:pt x="130" y="406"/>
                      <a:pt x="130" y="406"/>
                      <a:pt x="130" y="406"/>
                    </a:cubicBezTo>
                    <a:cubicBezTo>
                      <a:pt x="134" y="412"/>
                      <a:pt x="134" y="412"/>
                      <a:pt x="134" y="412"/>
                    </a:cubicBezTo>
                    <a:cubicBezTo>
                      <a:pt x="141" y="415"/>
                      <a:pt x="141" y="415"/>
                      <a:pt x="141" y="415"/>
                    </a:cubicBezTo>
                    <a:cubicBezTo>
                      <a:pt x="144" y="419"/>
                      <a:pt x="144" y="419"/>
                      <a:pt x="144" y="419"/>
                    </a:cubicBezTo>
                    <a:cubicBezTo>
                      <a:pt x="151" y="420"/>
                      <a:pt x="151" y="420"/>
                      <a:pt x="151" y="420"/>
                    </a:cubicBezTo>
                    <a:cubicBezTo>
                      <a:pt x="152" y="420"/>
                      <a:pt x="152" y="420"/>
                      <a:pt x="152" y="420"/>
                    </a:cubicBezTo>
                    <a:cubicBezTo>
                      <a:pt x="154" y="420"/>
                      <a:pt x="154" y="420"/>
                      <a:pt x="154" y="420"/>
                    </a:cubicBezTo>
                    <a:cubicBezTo>
                      <a:pt x="154" y="421"/>
                      <a:pt x="154" y="421"/>
                      <a:pt x="154" y="421"/>
                    </a:cubicBezTo>
                    <a:cubicBezTo>
                      <a:pt x="158" y="420"/>
                      <a:pt x="158" y="420"/>
                      <a:pt x="158" y="420"/>
                    </a:cubicBezTo>
                    <a:cubicBezTo>
                      <a:pt x="158" y="422"/>
                      <a:pt x="158" y="422"/>
                      <a:pt x="158" y="422"/>
                    </a:cubicBezTo>
                    <a:cubicBezTo>
                      <a:pt x="159" y="424"/>
                      <a:pt x="159" y="424"/>
                      <a:pt x="159" y="424"/>
                    </a:cubicBezTo>
                    <a:cubicBezTo>
                      <a:pt x="157" y="425"/>
                      <a:pt x="157" y="425"/>
                      <a:pt x="157" y="425"/>
                    </a:cubicBezTo>
                    <a:cubicBezTo>
                      <a:pt x="157" y="427"/>
                      <a:pt x="157" y="427"/>
                      <a:pt x="157" y="427"/>
                    </a:cubicBezTo>
                    <a:cubicBezTo>
                      <a:pt x="155" y="428"/>
                      <a:pt x="155" y="428"/>
                      <a:pt x="155" y="428"/>
                    </a:cubicBezTo>
                    <a:cubicBezTo>
                      <a:pt x="156" y="430"/>
                      <a:pt x="156" y="430"/>
                      <a:pt x="156" y="430"/>
                    </a:cubicBezTo>
                    <a:cubicBezTo>
                      <a:pt x="156" y="431"/>
                      <a:pt x="156" y="431"/>
                      <a:pt x="156" y="431"/>
                    </a:cubicBezTo>
                    <a:cubicBezTo>
                      <a:pt x="154" y="432"/>
                      <a:pt x="154" y="432"/>
                      <a:pt x="154" y="432"/>
                    </a:cubicBezTo>
                    <a:cubicBezTo>
                      <a:pt x="154" y="435"/>
                      <a:pt x="154" y="435"/>
                      <a:pt x="154" y="435"/>
                    </a:cubicBezTo>
                    <a:cubicBezTo>
                      <a:pt x="156" y="436"/>
                      <a:pt x="156" y="436"/>
                      <a:pt x="156" y="436"/>
                    </a:cubicBezTo>
                    <a:cubicBezTo>
                      <a:pt x="158" y="435"/>
                      <a:pt x="158" y="435"/>
                      <a:pt x="158" y="435"/>
                    </a:cubicBezTo>
                    <a:cubicBezTo>
                      <a:pt x="159" y="437"/>
                      <a:pt x="159" y="437"/>
                      <a:pt x="159" y="437"/>
                    </a:cubicBezTo>
                    <a:cubicBezTo>
                      <a:pt x="157" y="438"/>
                      <a:pt x="157" y="438"/>
                      <a:pt x="157" y="438"/>
                    </a:cubicBezTo>
                    <a:cubicBezTo>
                      <a:pt x="158" y="439"/>
                      <a:pt x="158" y="439"/>
                      <a:pt x="158" y="439"/>
                    </a:cubicBezTo>
                    <a:cubicBezTo>
                      <a:pt x="157" y="440"/>
                      <a:pt x="157" y="440"/>
                      <a:pt x="157" y="440"/>
                    </a:cubicBezTo>
                    <a:cubicBezTo>
                      <a:pt x="156" y="438"/>
                      <a:pt x="156" y="438"/>
                      <a:pt x="156" y="438"/>
                    </a:cubicBezTo>
                    <a:cubicBezTo>
                      <a:pt x="154" y="437"/>
                      <a:pt x="154" y="437"/>
                      <a:pt x="154" y="437"/>
                    </a:cubicBezTo>
                    <a:cubicBezTo>
                      <a:pt x="153" y="438"/>
                      <a:pt x="153" y="438"/>
                      <a:pt x="153" y="438"/>
                    </a:cubicBezTo>
                    <a:cubicBezTo>
                      <a:pt x="153" y="442"/>
                      <a:pt x="153" y="442"/>
                      <a:pt x="153" y="442"/>
                    </a:cubicBezTo>
                    <a:cubicBezTo>
                      <a:pt x="154" y="443"/>
                      <a:pt x="154" y="443"/>
                      <a:pt x="154" y="443"/>
                    </a:cubicBezTo>
                    <a:cubicBezTo>
                      <a:pt x="152" y="445"/>
                      <a:pt x="152" y="445"/>
                      <a:pt x="152" y="445"/>
                    </a:cubicBezTo>
                    <a:cubicBezTo>
                      <a:pt x="153" y="446"/>
                      <a:pt x="153" y="446"/>
                      <a:pt x="153" y="446"/>
                    </a:cubicBezTo>
                    <a:cubicBezTo>
                      <a:pt x="154" y="445"/>
                      <a:pt x="154" y="445"/>
                      <a:pt x="154" y="445"/>
                    </a:cubicBezTo>
                    <a:cubicBezTo>
                      <a:pt x="154" y="446"/>
                      <a:pt x="154" y="446"/>
                      <a:pt x="154" y="446"/>
                    </a:cubicBezTo>
                    <a:cubicBezTo>
                      <a:pt x="153" y="449"/>
                      <a:pt x="153" y="449"/>
                      <a:pt x="153" y="449"/>
                    </a:cubicBezTo>
                    <a:cubicBezTo>
                      <a:pt x="150" y="450"/>
                      <a:pt x="150" y="450"/>
                      <a:pt x="150" y="450"/>
                    </a:cubicBezTo>
                    <a:cubicBezTo>
                      <a:pt x="148" y="449"/>
                      <a:pt x="148" y="449"/>
                      <a:pt x="148" y="449"/>
                    </a:cubicBezTo>
                    <a:cubicBezTo>
                      <a:pt x="146" y="449"/>
                      <a:pt x="146" y="449"/>
                      <a:pt x="146" y="449"/>
                    </a:cubicBezTo>
                    <a:cubicBezTo>
                      <a:pt x="143" y="449"/>
                      <a:pt x="143" y="449"/>
                      <a:pt x="143" y="449"/>
                    </a:cubicBezTo>
                    <a:cubicBezTo>
                      <a:pt x="143" y="450"/>
                      <a:pt x="143" y="450"/>
                      <a:pt x="143" y="450"/>
                    </a:cubicBezTo>
                    <a:cubicBezTo>
                      <a:pt x="141" y="452"/>
                      <a:pt x="141" y="452"/>
                      <a:pt x="141" y="452"/>
                    </a:cubicBezTo>
                    <a:cubicBezTo>
                      <a:pt x="141" y="454"/>
                      <a:pt x="141" y="454"/>
                      <a:pt x="141" y="454"/>
                    </a:cubicBezTo>
                    <a:cubicBezTo>
                      <a:pt x="141" y="454"/>
                      <a:pt x="141" y="454"/>
                      <a:pt x="141" y="454"/>
                    </a:cubicBezTo>
                    <a:cubicBezTo>
                      <a:pt x="141" y="455"/>
                      <a:pt x="141" y="455"/>
                      <a:pt x="141" y="455"/>
                    </a:cubicBezTo>
                    <a:cubicBezTo>
                      <a:pt x="143" y="455"/>
                      <a:pt x="143" y="455"/>
                      <a:pt x="143" y="455"/>
                    </a:cubicBezTo>
                    <a:cubicBezTo>
                      <a:pt x="145" y="456"/>
                      <a:pt x="145" y="456"/>
                      <a:pt x="145" y="456"/>
                    </a:cubicBezTo>
                    <a:cubicBezTo>
                      <a:pt x="152" y="454"/>
                      <a:pt x="152" y="454"/>
                      <a:pt x="152" y="454"/>
                    </a:cubicBezTo>
                    <a:cubicBezTo>
                      <a:pt x="150" y="451"/>
                      <a:pt x="150" y="451"/>
                      <a:pt x="150" y="451"/>
                    </a:cubicBezTo>
                    <a:cubicBezTo>
                      <a:pt x="153" y="451"/>
                      <a:pt x="153" y="451"/>
                      <a:pt x="153" y="451"/>
                    </a:cubicBezTo>
                    <a:cubicBezTo>
                      <a:pt x="153" y="452"/>
                      <a:pt x="153" y="452"/>
                      <a:pt x="153" y="452"/>
                    </a:cubicBezTo>
                    <a:cubicBezTo>
                      <a:pt x="153" y="453"/>
                      <a:pt x="153" y="453"/>
                      <a:pt x="153" y="453"/>
                    </a:cubicBezTo>
                    <a:cubicBezTo>
                      <a:pt x="151" y="454"/>
                      <a:pt x="151" y="454"/>
                      <a:pt x="151" y="454"/>
                    </a:cubicBezTo>
                    <a:cubicBezTo>
                      <a:pt x="154" y="456"/>
                      <a:pt x="154" y="456"/>
                      <a:pt x="154" y="456"/>
                    </a:cubicBezTo>
                    <a:cubicBezTo>
                      <a:pt x="152" y="456"/>
                      <a:pt x="152" y="456"/>
                      <a:pt x="152" y="456"/>
                    </a:cubicBezTo>
                    <a:cubicBezTo>
                      <a:pt x="152" y="457"/>
                      <a:pt x="152" y="457"/>
                      <a:pt x="152" y="457"/>
                    </a:cubicBezTo>
                    <a:cubicBezTo>
                      <a:pt x="154" y="458"/>
                      <a:pt x="154" y="458"/>
                      <a:pt x="154" y="458"/>
                    </a:cubicBezTo>
                    <a:cubicBezTo>
                      <a:pt x="154" y="459"/>
                      <a:pt x="154" y="459"/>
                      <a:pt x="154" y="459"/>
                    </a:cubicBezTo>
                    <a:cubicBezTo>
                      <a:pt x="152" y="458"/>
                      <a:pt x="152" y="458"/>
                      <a:pt x="152" y="458"/>
                    </a:cubicBezTo>
                    <a:cubicBezTo>
                      <a:pt x="150" y="459"/>
                      <a:pt x="150" y="459"/>
                      <a:pt x="150" y="459"/>
                    </a:cubicBezTo>
                    <a:cubicBezTo>
                      <a:pt x="148" y="459"/>
                      <a:pt x="148" y="459"/>
                      <a:pt x="148" y="459"/>
                    </a:cubicBezTo>
                    <a:cubicBezTo>
                      <a:pt x="143" y="456"/>
                      <a:pt x="143" y="456"/>
                      <a:pt x="143" y="456"/>
                    </a:cubicBezTo>
                    <a:cubicBezTo>
                      <a:pt x="141" y="457"/>
                      <a:pt x="141" y="457"/>
                      <a:pt x="141" y="457"/>
                    </a:cubicBezTo>
                    <a:cubicBezTo>
                      <a:pt x="141" y="458"/>
                      <a:pt x="141" y="458"/>
                      <a:pt x="141" y="458"/>
                    </a:cubicBezTo>
                    <a:cubicBezTo>
                      <a:pt x="138" y="457"/>
                      <a:pt x="138" y="457"/>
                      <a:pt x="138" y="457"/>
                    </a:cubicBezTo>
                    <a:cubicBezTo>
                      <a:pt x="137" y="458"/>
                      <a:pt x="137" y="458"/>
                      <a:pt x="137" y="458"/>
                    </a:cubicBezTo>
                    <a:cubicBezTo>
                      <a:pt x="140" y="458"/>
                      <a:pt x="140" y="458"/>
                      <a:pt x="140" y="458"/>
                    </a:cubicBezTo>
                    <a:cubicBezTo>
                      <a:pt x="142" y="460"/>
                      <a:pt x="142" y="460"/>
                      <a:pt x="142" y="460"/>
                    </a:cubicBezTo>
                    <a:cubicBezTo>
                      <a:pt x="141" y="460"/>
                      <a:pt x="141" y="460"/>
                      <a:pt x="141" y="460"/>
                    </a:cubicBezTo>
                    <a:cubicBezTo>
                      <a:pt x="139" y="459"/>
                      <a:pt x="139" y="459"/>
                      <a:pt x="139" y="459"/>
                    </a:cubicBezTo>
                    <a:cubicBezTo>
                      <a:pt x="140" y="461"/>
                      <a:pt x="140" y="461"/>
                      <a:pt x="140" y="461"/>
                    </a:cubicBezTo>
                    <a:cubicBezTo>
                      <a:pt x="138" y="461"/>
                      <a:pt x="138" y="461"/>
                      <a:pt x="138" y="461"/>
                    </a:cubicBezTo>
                    <a:cubicBezTo>
                      <a:pt x="136" y="462"/>
                      <a:pt x="136" y="462"/>
                      <a:pt x="136" y="462"/>
                    </a:cubicBezTo>
                    <a:cubicBezTo>
                      <a:pt x="137" y="466"/>
                      <a:pt x="137" y="466"/>
                      <a:pt x="137" y="466"/>
                    </a:cubicBezTo>
                    <a:cubicBezTo>
                      <a:pt x="137" y="466"/>
                      <a:pt x="137" y="466"/>
                      <a:pt x="137" y="466"/>
                    </a:cubicBezTo>
                    <a:cubicBezTo>
                      <a:pt x="136" y="468"/>
                      <a:pt x="136" y="468"/>
                      <a:pt x="136" y="468"/>
                    </a:cubicBezTo>
                    <a:cubicBezTo>
                      <a:pt x="137" y="469"/>
                      <a:pt x="137" y="469"/>
                      <a:pt x="137" y="469"/>
                    </a:cubicBezTo>
                    <a:cubicBezTo>
                      <a:pt x="138" y="468"/>
                      <a:pt x="138" y="468"/>
                      <a:pt x="138" y="468"/>
                    </a:cubicBezTo>
                    <a:cubicBezTo>
                      <a:pt x="135" y="470"/>
                      <a:pt x="135" y="470"/>
                      <a:pt x="135" y="470"/>
                    </a:cubicBezTo>
                    <a:cubicBezTo>
                      <a:pt x="135" y="472"/>
                      <a:pt x="135" y="472"/>
                      <a:pt x="135" y="472"/>
                    </a:cubicBezTo>
                    <a:cubicBezTo>
                      <a:pt x="135" y="472"/>
                      <a:pt x="135" y="472"/>
                      <a:pt x="135" y="472"/>
                    </a:cubicBezTo>
                    <a:cubicBezTo>
                      <a:pt x="134" y="473"/>
                      <a:pt x="134" y="473"/>
                      <a:pt x="134" y="473"/>
                    </a:cubicBezTo>
                    <a:cubicBezTo>
                      <a:pt x="134" y="477"/>
                      <a:pt x="134" y="477"/>
                      <a:pt x="134" y="477"/>
                    </a:cubicBezTo>
                    <a:cubicBezTo>
                      <a:pt x="136" y="478"/>
                      <a:pt x="136" y="478"/>
                      <a:pt x="136" y="478"/>
                    </a:cubicBezTo>
                    <a:cubicBezTo>
                      <a:pt x="136" y="480"/>
                      <a:pt x="136" y="480"/>
                      <a:pt x="136" y="480"/>
                    </a:cubicBezTo>
                    <a:cubicBezTo>
                      <a:pt x="138" y="480"/>
                      <a:pt x="138" y="480"/>
                      <a:pt x="138" y="480"/>
                    </a:cubicBezTo>
                    <a:cubicBezTo>
                      <a:pt x="140" y="480"/>
                      <a:pt x="140" y="480"/>
                      <a:pt x="140" y="480"/>
                    </a:cubicBezTo>
                    <a:cubicBezTo>
                      <a:pt x="140" y="482"/>
                      <a:pt x="140" y="482"/>
                      <a:pt x="140" y="482"/>
                    </a:cubicBezTo>
                    <a:cubicBezTo>
                      <a:pt x="139" y="483"/>
                      <a:pt x="139" y="483"/>
                      <a:pt x="139" y="483"/>
                    </a:cubicBezTo>
                    <a:cubicBezTo>
                      <a:pt x="137" y="485"/>
                      <a:pt x="137" y="485"/>
                      <a:pt x="137" y="485"/>
                    </a:cubicBezTo>
                    <a:cubicBezTo>
                      <a:pt x="139" y="487"/>
                      <a:pt x="139" y="487"/>
                      <a:pt x="139" y="487"/>
                    </a:cubicBezTo>
                    <a:cubicBezTo>
                      <a:pt x="137" y="486"/>
                      <a:pt x="137" y="486"/>
                      <a:pt x="137" y="486"/>
                    </a:cubicBezTo>
                    <a:cubicBezTo>
                      <a:pt x="136" y="488"/>
                      <a:pt x="136" y="488"/>
                      <a:pt x="136" y="488"/>
                    </a:cubicBezTo>
                    <a:cubicBezTo>
                      <a:pt x="136" y="491"/>
                      <a:pt x="136" y="491"/>
                      <a:pt x="136" y="491"/>
                    </a:cubicBezTo>
                    <a:cubicBezTo>
                      <a:pt x="138" y="491"/>
                      <a:pt x="138" y="491"/>
                      <a:pt x="138" y="491"/>
                    </a:cubicBezTo>
                    <a:cubicBezTo>
                      <a:pt x="137" y="492"/>
                      <a:pt x="137" y="492"/>
                      <a:pt x="137" y="492"/>
                    </a:cubicBezTo>
                    <a:cubicBezTo>
                      <a:pt x="138" y="493"/>
                      <a:pt x="138" y="493"/>
                      <a:pt x="138" y="493"/>
                    </a:cubicBezTo>
                    <a:cubicBezTo>
                      <a:pt x="139" y="493"/>
                      <a:pt x="139" y="493"/>
                      <a:pt x="139" y="493"/>
                    </a:cubicBezTo>
                    <a:cubicBezTo>
                      <a:pt x="141" y="492"/>
                      <a:pt x="141" y="492"/>
                      <a:pt x="141" y="492"/>
                    </a:cubicBezTo>
                    <a:cubicBezTo>
                      <a:pt x="137" y="495"/>
                      <a:pt x="137" y="495"/>
                      <a:pt x="137" y="495"/>
                    </a:cubicBezTo>
                    <a:cubicBezTo>
                      <a:pt x="137" y="497"/>
                      <a:pt x="137" y="497"/>
                      <a:pt x="137" y="497"/>
                    </a:cubicBezTo>
                    <a:cubicBezTo>
                      <a:pt x="139" y="497"/>
                      <a:pt x="139" y="497"/>
                      <a:pt x="139" y="497"/>
                    </a:cubicBezTo>
                    <a:cubicBezTo>
                      <a:pt x="139" y="498"/>
                      <a:pt x="139" y="498"/>
                      <a:pt x="139" y="498"/>
                    </a:cubicBezTo>
                    <a:cubicBezTo>
                      <a:pt x="141" y="497"/>
                      <a:pt x="141" y="497"/>
                      <a:pt x="141" y="497"/>
                    </a:cubicBezTo>
                    <a:cubicBezTo>
                      <a:pt x="141" y="498"/>
                      <a:pt x="141" y="498"/>
                      <a:pt x="141" y="498"/>
                    </a:cubicBezTo>
                    <a:cubicBezTo>
                      <a:pt x="140" y="499"/>
                      <a:pt x="140" y="499"/>
                      <a:pt x="140" y="499"/>
                    </a:cubicBezTo>
                    <a:cubicBezTo>
                      <a:pt x="140" y="500"/>
                      <a:pt x="140" y="500"/>
                      <a:pt x="140" y="500"/>
                    </a:cubicBezTo>
                    <a:cubicBezTo>
                      <a:pt x="139" y="501"/>
                      <a:pt x="139" y="501"/>
                      <a:pt x="139" y="501"/>
                    </a:cubicBezTo>
                    <a:cubicBezTo>
                      <a:pt x="141" y="501"/>
                      <a:pt x="141" y="501"/>
                      <a:pt x="141" y="501"/>
                    </a:cubicBezTo>
                    <a:cubicBezTo>
                      <a:pt x="142" y="500"/>
                      <a:pt x="142" y="500"/>
                      <a:pt x="142" y="500"/>
                    </a:cubicBezTo>
                    <a:cubicBezTo>
                      <a:pt x="142" y="504"/>
                      <a:pt x="142" y="504"/>
                      <a:pt x="142" y="504"/>
                    </a:cubicBezTo>
                    <a:cubicBezTo>
                      <a:pt x="144" y="504"/>
                      <a:pt x="144" y="504"/>
                      <a:pt x="144" y="504"/>
                    </a:cubicBezTo>
                    <a:cubicBezTo>
                      <a:pt x="144" y="505"/>
                      <a:pt x="144" y="505"/>
                      <a:pt x="144" y="505"/>
                    </a:cubicBezTo>
                    <a:cubicBezTo>
                      <a:pt x="146" y="505"/>
                      <a:pt x="146" y="505"/>
                      <a:pt x="146" y="505"/>
                    </a:cubicBezTo>
                    <a:cubicBezTo>
                      <a:pt x="144" y="508"/>
                      <a:pt x="144" y="508"/>
                      <a:pt x="144" y="508"/>
                    </a:cubicBezTo>
                    <a:cubicBezTo>
                      <a:pt x="144" y="509"/>
                      <a:pt x="144" y="509"/>
                      <a:pt x="144" y="509"/>
                    </a:cubicBezTo>
                    <a:cubicBezTo>
                      <a:pt x="146" y="508"/>
                      <a:pt x="146" y="508"/>
                      <a:pt x="146" y="508"/>
                    </a:cubicBezTo>
                    <a:cubicBezTo>
                      <a:pt x="146" y="509"/>
                      <a:pt x="146" y="509"/>
                      <a:pt x="146" y="509"/>
                    </a:cubicBezTo>
                    <a:cubicBezTo>
                      <a:pt x="145" y="510"/>
                      <a:pt x="145" y="510"/>
                      <a:pt x="145" y="510"/>
                    </a:cubicBezTo>
                    <a:cubicBezTo>
                      <a:pt x="145" y="512"/>
                      <a:pt x="145" y="512"/>
                      <a:pt x="145" y="512"/>
                    </a:cubicBezTo>
                    <a:cubicBezTo>
                      <a:pt x="146" y="513"/>
                      <a:pt x="146" y="513"/>
                      <a:pt x="146" y="513"/>
                    </a:cubicBezTo>
                    <a:cubicBezTo>
                      <a:pt x="146" y="513"/>
                      <a:pt x="146" y="513"/>
                      <a:pt x="146" y="513"/>
                    </a:cubicBezTo>
                    <a:cubicBezTo>
                      <a:pt x="147" y="516"/>
                      <a:pt x="147" y="516"/>
                      <a:pt x="147" y="516"/>
                    </a:cubicBezTo>
                    <a:cubicBezTo>
                      <a:pt x="148" y="515"/>
                      <a:pt x="148" y="515"/>
                      <a:pt x="148" y="515"/>
                    </a:cubicBezTo>
                    <a:cubicBezTo>
                      <a:pt x="148" y="515"/>
                      <a:pt x="148" y="515"/>
                      <a:pt x="148" y="515"/>
                    </a:cubicBezTo>
                    <a:cubicBezTo>
                      <a:pt x="148" y="516"/>
                      <a:pt x="148" y="516"/>
                      <a:pt x="148" y="516"/>
                    </a:cubicBezTo>
                    <a:cubicBezTo>
                      <a:pt x="147" y="517"/>
                      <a:pt x="147" y="517"/>
                      <a:pt x="147" y="517"/>
                    </a:cubicBezTo>
                    <a:cubicBezTo>
                      <a:pt x="147" y="525"/>
                      <a:pt x="147" y="525"/>
                      <a:pt x="147" y="525"/>
                    </a:cubicBezTo>
                    <a:cubicBezTo>
                      <a:pt x="148" y="524"/>
                      <a:pt x="148" y="524"/>
                      <a:pt x="148" y="524"/>
                    </a:cubicBezTo>
                    <a:cubicBezTo>
                      <a:pt x="149" y="524"/>
                      <a:pt x="149" y="524"/>
                      <a:pt x="149" y="524"/>
                    </a:cubicBezTo>
                    <a:cubicBezTo>
                      <a:pt x="153" y="518"/>
                      <a:pt x="153" y="518"/>
                      <a:pt x="153" y="518"/>
                    </a:cubicBezTo>
                    <a:cubicBezTo>
                      <a:pt x="154" y="518"/>
                      <a:pt x="154" y="518"/>
                      <a:pt x="154" y="518"/>
                    </a:cubicBezTo>
                    <a:cubicBezTo>
                      <a:pt x="155" y="518"/>
                      <a:pt x="155" y="518"/>
                      <a:pt x="155" y="518"/>
                    </a:cubicBezTo>
                    <a:cubicBezTo>
                      <a:pt x="156" y="516"/>
                      <a:pt x="156" y="516"/>
                      <a:pt x="156" y="516"/>
                    </a:cubicBezTo>
                    <a:cubicBezTo>
                      <a:pt x="159" y="517"/>
                      <a:pt x="159" y="517"/>
                      <a:pt x="159" y="517"/>
                    </a:cubicBezTo>
                    <a:cubicBezTo>
                      <a:pt x="160" y="517"/>
                      <a:pt x="160" y="517"/>
                      <a:pt x="160" y="517"/>
                    </a:cubicBezTo>
                    <a:cubicBezTo>
                      <a:pt x="161" y="519"/>
                      <a:pt x="161" y="519"/>
                      <a:pt x="161" y="519"/>
                    </a:cubicBezTo>
                    <a:cubicBezTo>
                      <a:pt x="157" y="518"/>
                      <a:pt x="157" y="518"/>
                      <a:pt x="157" y="518"/>
                    </a:cubicBezTo>
                    <a:cubicBezTo>
                      <a:pt x="156" y="519"/>
                      <a:pt x="156" y="519"/>
                      <a:pt x="156" y="519"/>
                    </a:cubicBezTo>
                    <a:cubicBezTo>
                      <a:pt x="156" y="520"/>
                      <a:pt x="156" y="520"/>
                      <a:pt x="156" y="520"/>
                    </a:cubicBezTo>
                    <a:cubicBezTo>
                      <a:pt x="158" y="521"/>
                      <a:pt x="158" y="521"/>
                      <a:pt x="158" y="521"/>
                    </a:cubicBezTo>
                    <a:cubicBezTo>
                      <a:pt x="160" y="521"/>
                      <a:pt x="160" y="521"/>
                      <a:pt x="160" y="521"/>
                    </a:cubicBezTo>
                    <a:cubicBezTo>
                      <a:pt x="155" y="523"/>
                      <a:pt x="155" y="523"/>
                      <a:pt x="155" y="523"/>
                    </a:cubicBezTo>
                    <a:cubicBezTo>
                      <a:pt x="154" y="525"/>
                      <a:pt x="154" y="525"/>
                      <a:pt x="154" y="525"/>
                    </a:cubicBezTo>
                    <a:cubicBezTo>
                      <a:pt x="153" y="526"/>
                      <a:pt x="153" y="526"/>
                      <a:pt x="153" y="526"/>
                    </a:cubicBezTo>
                    <a:cubicBezTo>
                      <a:pt x="151" y="526"/>
                      <a:pt x="151" y="526"/>
                      <a:pt x="151" y="526"/>
                    </a:cubicBezTo>
                    <a:cubicBezTo>
                      <a:pt x="150" y="527"/>
                      <a:pt x="150" y="527"/>
                      <a:pt x="150" y="527"/>
                    </a:cubicBezTo>
                    <a:cubicBezTo>
                      <a:pt x="151" y="530"/>
                      <a:pt x="151" y="530"/>
                      <a:pt x="151" y="530"/>
                    </a:cubicBezTo>
                    <a:cubicBezTo>
                      <a:pt x="151" y="533"/>
                      <a:pt x="151" y="533"/>
                      <a:pt x="151" y="533"/>
                    </a:cubicBezTo>
                    <a:cubicBezTo>
                      <a:pt x="152" y="533"/>
                      <a:pt x="152" y="533"/>
                      <a:pt x="152" y="533"/>
                    </a:cubicBezTo>
                    <a:cubicBezTo>
                      <a:pt x="151" y="535"/>
                      <a:pt x="151" y="535"/>
                      <a:pt x="151" y="535"/>
                    </a:cubicBezTo>
                    <a:cubicBezTo>
                      <a:pt x="153" y="538"/>
                      <a:pt x="153" y="538"/>
                      <a:pt x="153" y="538"/>
                    </a:cubicBezTo>
                    <a:cubicBezTo>
                      <a:pt x="153" y="538"/>
                      <a:pt x="153" y="538"/>
                      <a:pt x="153" y="538"/>
                    </a:cubicBezTo>
                    <a:cubicBezTo>
                      <a:pt x="154" y="540"/>
                      <a:pt x="154" y="540"/>
                      <a:pt x="154" y="540"/>
                    </a:cubicBezTo>
                    <a:cubicBezTo>
                      <a:pt x="155" y="543"/>
                      <a:pt x="155" y="543"/>
                      <a:pt x="155" y="543"/>
                    </a:cubicBezTo>
                    <a:cubicBezTo>
                      <a:pt x="156" y="543"/>
                      <a:pt x="156" y="543"/>
                      <a:pt x="156" y="543"/>
                    </a:cubicBezTo>
                    <a:cubicBezTo>
                      <a:pt x="156" y="544"/>
                      <a:pt x="156" y="544"/>
                      <a:pt x="156" y="544"/>
                    </a:cubicBezTo>
                    <a:cubicBezTo>
                      <a:pt x="156" y="545"/>
                      <a:pt x="156" y="545"/>
                      <a:pt x="156" y="545"/>
                    </a:cubicBezTo>
                    <a:cubicBezTo>
                      <a:pt x="158" y="545"/>
                      <a:pt x="158" y="545"/>
                      <a:pt x="158" y="545"/>
                    </a:cubicBezTo>
                    <a:cubicBezTo>
                      <a:pt x="158" y="547"/>
                      <a:pt x="158" y="547"/>
                      <a:pt x="158" y="547"/>
                    </a:cubicBezTo>
                    <a:cubicBezTo>
                      <a:pt x="159" y="548"/>
                      <a:pt x="159" y="548"/>
                      <a:pt x="159" y="548"/>
                    </a:cubicBezTo>
                    <a:cubicBezTo>
                      <a:pt x="159" y="549"/>
                      <a:pt x="159" y="549"/>
                      <a:pt x="159" y="549"/>
                    </a:cubicBezTo>
                    <a:cubicBezTo>
                      <a:pt x="160" y="548"/>
                      <a:pt x="160" y="548"/>
                      <a:pt x="160" y="548"/>
                    </a:cubicBezTo>
                    <a:cubicBezTo>
                      <a:pt x="161" y="548"/>
                      <a:pt x="161" y="548"/>
                      <a:pt x="161" y="548"/>
                    </a:cubicBezTo>
                    <a:cubicBezTo>
                      <a:pt x="160" y="550"/>
                      <a:pt x="160" y="550"/>
                      <a:pt x="160" y="550"/>
                    </a:cubicBezTo>
                    <a:cubicBezTo>
                      <a:pt x="160" y="552"/>
                      <a:pt x="160" y="552"/>
                      <a:pt x="160" y="552"/>
                    </a:cubicBezTo>
                    <a:cubicBezTo>
                      <a:pt x="160" y="552"/>
                      <a:pt x="160" y="552"/>
                      <a:pt x="160" y="552"/>
                    </a:cubicBezTo>
                    <a:cubicBezTo>
                      <a:pt x="162" y="553"/>
                      <a:pt x="162" y="553"/>
                      <a:pt x="162" y="553"/>
                    </a:cubicBezTo>
                    <a:cubicBezTo>
                      <a:pt x="163" y="553"/>
                      <a:pt x="163" y="553"/>
                      <a:pt x="163" y="553"/>
                    </a:cubicBezTo>
                    <a:cubicBezTo>
                      <a:pt x="162" y="554"/>
                      <a:pt x="162" y="554"/>
                      <a:pt x="162" y="554"/>
                    </a:cubicBezTo>
                    <a:cubicBezTo>
                      <a:pt x="162" y="555"/>
                      <a:pt x="162" y="555"/>
                      <a:pt x="162" y="555"/>
                    </a:cubicBezTo>
                    <a:cubicBezTo>
                      <a:pt x="164" y="556"/>
                      <a:pt x="164" y="556"/>
                      <a:pt x="164" y="556"/>
                    </a:cubicBezTo>
                    <a:cubicBezTo>
                      <a:pt x="165" y="556"/>
                      <a:pt x="165" y="556"/>
                      <a:pt x="165" y="556"/>
                    </a:cubicBezTo>
                    <a:cubicBezTo>
                      <a:pt x="164" y="557"/>
                      <a:pt x="164" y="557"/>
                      <a:pt x="164" y="557"/>
                    </a:cubicBezTo>
                    <a:cubicBezTo>
                      <a:pt x="164" y="558"/>
                      <a:pt x="164" y="558"/>
                      <a:pt x="164" y="558"/>
                    </a:cubicBezTo>
                    <a:cubicBezTo>
                      <a:pt x="165" y="557"/>
                      <a:pt x="165" y="557"/>
                      <a:pt x="165" y="557"/>
                    </a:cubicBezTo>
                    <a:cubicBezTo>
                      <a:pt x="164" y="558"/>
                      <a:pt x="164" y="558"/>
                      <a:pt x="164" y="558"/>
                    </a:cubicBezTo>
                    <a:cubicBezTo>
                      <a:pt x="163" y="558"/>
                      <a:pt x="163" y="558"/>
                      <a:pt x="163" y="558"/>
                    </a:cubicBezTo>
                    <a:cubicBezTo>
                      <a:pt x="164" y="559"/>
                      <a:pt x="164" y="559"/>
                      <a:pt x="164" y="559"/>
                    </a:cubicBezTo>
                    <a:cubicBezTo>
                      <a:pt x="164" y="560"/>
                      <a:pt x="164" y="560"/>
                      <a:pt x="164" y="560"/>
                    </a:cubicBezTo>
                    <a:cubicBezTo>
                      <a:pt x="165" y="559"/>
                      <a:pt x="165" y="559"/>
                      <a:pt x="165" y="559"/>
                    </a:cubicBezTo>
                    <a:cubicBezTo>
                      <a:pt x="168" y="558"/>
                      <a:pt x="168" y="558"/>
                      <a:pt x="168" y="558"/>
                    </a:cubicBezTo>
                    <a:cubicBezTo>
                      <a:pt x="168" y="558"/>
                      <a:pt x="168" y="558"/>
                      <a:pt x="168" y="558"/>
                    </a:cubicBezTo>
                    <a:cubicBezTo>
                      <a:pt x="169" y="559"/>
                      <a:pt x="169" y="559"/>
                      <a:pt x="169" y="559"/>
                    </a:cubicBezTo>
                    <a:cubicBezTo>
                      <a:pt x="166" y="561"/>
                      <a:pt x="166" y="561"/>
                      <a:pt x="166" y="561"/>
                    </a:cubicBezTo>
                    <a:cubicBezTo>
                      <a:pt x="166" y="562"/>
                      <a:pt x="166" y="562"/>
                      <a:pt x="166" y="562"/>
                    </a:cubicBezTo>
                    <a:cubicBezTo>
                      <a:pt x="167" y="563"/>
                      <a:pt x="167" y="563"/>
                      <a:pt x="167" y="563"/>
                    </a:cubicBezTo>
                    <a:cubicBezTo>
                      <a:pt x="168" y="564"/>
                      <a:pt x="168" y="564"/>
                      <a:pt x="168" y="564"/>
                    </a:cubicBezTo>
                    <a:cubicBezTo>
                      <a:pt x="168" y="564"/>
                      <a:pt x="168" y="564"/>
                      <a:pt x="168" y="564"/>
                    </a:cubicBezTo>
                    <a:cubicBezTo>
                      <a:pt x="169" y="564"/>
                      <a:pt x="169" y="564"/>
                      <a:pt x="169" y="564"/>
                    </a:cubicBezTo>
                    <a:cubicBezTo>
                      <a:pt x="168" y="565"/>
                      <a:pt x="168" y="565"/>
                      <a:pt x="168" y="565"/>
                    </a:cubicBezTo>
                    <a:cubicBezTo>
                      <a:pt x="166" y="566"/>
                      <a:pt x="166" y="566"/>
                      <a:pt x="166" y="566"/>
                    </a:cubicBezTo>
                    <a:cubicBezTo>
                      <a:pt x="167" y="567"/>
                      <a:pt x="167" y="567"/>
                      <a:pt x="167" y="567"/>
                    </a:cubicBezTo>
                    <a:cubicBezTo>
                      <a:pt x="168" y="568"/>
                      <a:pt x="168" y="568"/>
                      <a:pt x="168" y="568"/>
                    </a:cubicBezTo>
                    <a:cubicBezTo>
                      <a:pt x="172" y="566"/>
                      <a:pt x="172" y="566"/>
                      <a:pt x="172" y="566"/>
                    </a:cubicBezTo>
                    <a:cubicBezTo>
                      <a:pt x="172" y="566"/>
                      <a:pt x="172" y="566"/>
                      <a:pt x="172" y="566"/>
                    </a:cubicBezTo>
                    <a:cubicBezTo>
                      <a:pt x="174" y="567"/>
                      <a:pt x="174" y="567"/>
                      <a:pt x="174" y="567"/>
                    </a:cubicBezTo>
                    <a:cubicBezTo>
                      <a:pt x="168" y="569"/>
                      <a:pt x="168" y="569"/>
                      <a:pt x="168" y="569"/>
                    </a:cubicBezTo>
                    <a:cubicBezTo>
                      <a:pt x="169" y="569"/>
                      <a:pt x="169" y="569"/>
                      <a:pt x="169" y="569"/>
                    </a:cubicBezTo>
                    <a:cubicBezTo>
                      <a:pt x="169" y="569"/>
                      <a:pt x="169" y="569"/>
                      <a:pt x="169" y="569"/>
                    </a:cubicBezTo>
                    <a:cubicBezTo>
                      <a:pt x="171" y="569"/>
                      <a:pt x="171" y="569"/>
                      <a:pt x="171" y="569"/>
                    </a:cubicBezTo>
                    <a:cubicBezTo>
                      <a:pt x="171" y="569"/>
                      <a:pt x="171" y="569"/>
                      <a:pt x="171" y="569"/>
                    </a:cubicBezTo>
                    <a:cubicBezTo>
                      <a:pt x="171" y="569"/>
                      <a:pt x="171" y="569"/>
                      <a:pt x="171" y="569"/>
                    </a:cubicBezTo>
                    <a:cubicBezTo>
                      <a:pt x="171" y="571"/>
                      <a:pt x="171" y="571"/>
                      <a:pt x="171" y="571"/>
                    </a:cubicBezTo>
                    <a:cubicBezTo>
                      <a:pt x="172" y="571"/>
                      <a:pt x="172" y="571"/>
                      <a:pt x="172" y="571"/>
                    </a:cubicBezTo>
                    <a:cubicBezTo>
                      <a:pt x="172" y="571"/>
                      <a:pt x="172" y="571"/>
                      <a:pt x="172" y="571"/>
                    </a:cubicBezTo>
                    <a:cubicBezTo>
                      <a:pt x="174" y="571"/>
                      <a:pt x="174" y="571"/>
                      <a:pt x="174" y="571"/>
                    </a:cubicBezTo>
                    <a:cubicBezTo>
                      <a:pt x="174" y="571"/>
                      <a:pt x="174" y="571"/>
                      <a:pt x="174" y="571"/>
                    </a:cubicBezTo>
                    <a:cubicBezTo>
                      <a:pt x="175" y="572"/>
                      <a:pt x="175" y="572"/>
                      <a:pt x="175" y="572"/>
                    </a:cubicBezTo>
                    <a:cubicBezTo>
                      <a:pt x="175" y="572"/>
                      <a:pt x="175" y="572"/>
                      <a:pt x="175" y="572"/>
                    </a:cubicBezTo>
                    <a:cubicBezTo>
                      <a:pt x="176" y="573"/>
                      <a:pt x="176" y="573"/>
                      <a:pt x="176" y="573"/>
                    </a:cubicBezTo>
                    <a:cubicBezTo>
                      <a:pt x="177" y="573"/>
                      <a:pt x="177" y="573"/>
                      <a:pt x="177" y="573"/>
                    </a:cubicBezTo>
                    <a:cubicBezTo>
                      <a:pt x="178" y="573"/>
                      <a:pt x="178" y="573"/>
                      <a:pt x="178" y="573"/>
                    </a:cubicBezTo>
                    <a:cubicBezTo>
                      <a:pt x="178" y="574"/>
                      <a:pt x="178" y="574"/>
                      <a:pt x="178" y="574"/>
                    </a:cubicBezTo>
                    <a:cubicBezTo>
                      <a:pt x="178" y="574"/>
                      <a:pt x="178" y="574"/>
                      <a:pt x="178" y="574"/>
                    </a:cubicBezTo>
                    <a:cubicBezTo>
                      <a:pt x="175" y="576"/>
                      <a:pt x="175" y="576"/>
                      <a:pt x="175" y="576"/>
                    </a:cubicBezTo>
                    <a:cubicBezTo>
                      <a:pt x="174" y="577"/>
                      <a:pt x="174" y="577"/>
                      <a:pt x="174" y="577"/>
                    </a:cubicBezTo>
                    <a:cubicBezTo>
                      <a:pt x="176" y="576"/>
                      <a:pt x="176" y="576"/>
                      <a:pt x="176" y="576"/>
                    </a:cubicBezTo>
                    <a:cubicBezTo>
                      <a:pt x="176" y="577"/>
                      <a:pt x="176" y="577"/>
                      <a:pt x="176" y="577"/>
                    </a:cubicBezTo>
                    <a:cubicBezTo>
                      <a:pt x="179" y="576"/>
                      <a:pt x="179" y="576"/>
                      <a:pt x="179" y="576"/>
                    </a:cubicBezTo>
                    <a:cubicBezTo>
                      <a:pt x="179" y="575"/>
                      <a:pt x="179" y="575"/>
                      <a:pt x="179" y="575"/>
                    </a:cubicBezTo>
                    <a:cubicBezTo>
                      <a:pt x="179" y="575"/>
                      <a:pt x="179" y="575"/>
                      <a:pt x="179" y="575"/>
                    </a:cubicBezTo>
                    <a:cubicBezTo>
                      <a:pt x="179" y="575"/>
                      <a:pt x="179" y="575"/>
                      <a:pt x="179" y="575"/>
                    </a:cubicBezTo>
                    <a:cubicBezTo>
                      <a:pt x="181" y="575"/>
                      <a:pt x="181" y="575"/>
                      <a:pt x="181" y="575"/>
                    </a:cubicBezTo>
                    <a:cubicBezTo>
                      <a:pt x="182" y="575"/>
                      <a:pt x="182" y="575"/>
                      <a:pt x="182" y="575"/>
                    </a:cubicBezTo>
                    <a:cubicBezTo>
                      <a:pt x="185" y="575"/>
                      <a:pt x="185" y="575"/>
                      <a:pt x="185" y="575"/>
                    </a:cubicBezTo>
                    <a:cubicBezTo>
                      <a:pt x="187" y="574"/>
                      <a:pt x="187" y="574"/>
                      <a:pt x="187" y="574"/>
                    </a:cubicBezTo>
                    <a:cubicBezTo>
                      <a:pt x="188" y="574"/>
                      <a:pt x="188" y="574"/>
                      <a:pt x="188" y="574"/>
                    </a:cubicBezTo>
                    <a:cubicBezTo>
                      <a:pt x="190" y="573"/>
                      <a:pt x="190" y="573"/>
                      <a:pt x="190" y="573"/>
                    </a:cubicBezTo>
                    <a:cubicBezTo>
                      <a:pt x="189" y="575"/>
                      <a:pt x="189" y="575"/>
                      <a:pt x="189" y="575"/>
                    </a:cubicBezTo>
                    <a:cubicBezTo>
                      <a:pt x="190" y="575"/>
                      <a:pt x="190" y="575"/>
                      <a:pt x="190" y="575"/>
                    </a:cubicBezTo>
                    <a:cubicBezTo>
                      <a:pt x="192" y="575"/>
                      <a:pt x="192" y="575"/>
                      <a:pt x="192" y="575"/>
                    </a:cubicBezTo>
                    <a:cubicBezTo>
                      <a:pt x="192" y="575"/>
                      <a:pt x="192" y="575"/>
                      <a:pt x="192" y="575"/>
                    </a:cubicBezTo>
                    <a:cubicBezTo>
                      <a:pt x="188" y="577"/>
                      <a:pt x="188" y="577"/>
                      <a:pt x="188" y="577"/>
                    </a:cubicBezTo>
                    <a:cubicBezTo>
                      <a:pt x="189" y="577"/>
                      <a:pt x="189" y="577"/>
                      <a:pt x="189" y="577"/>
                    </a:cubicBezTo>
                    <a:cubicBezTo>
                      <a:pt x="188" y="578"/>
                      <a:pt x="188" y="578"/>
                      <a:pt x="188" y="578"/>
                    </a:cubicBezTo>
                    <a:cubicBezTo>
                      <a:pt x="189" y="578"/>
                      <a:pt x="189" y="578"/>
                      <a:pt x="189" y="578"/>
                    </a:cubicBezTo>
                    <a:cubicBezTo>
                      <a:pt x="189" y="578"/>
                      <a:pt x="189" y="578"/>
                      <a:pt x="189" y="578"/>
                    </a:cubicBezTo>
                    <a:cubicBezTo>
                      <a:pt x="190" y="577"/>
                      <a:pt x="190" y="577"/>
                      <a:pt x="190" y="577"/>
                    </a:cubicBezTo>
                    <a:cubicBezTo>
                      <a:pt x="191" y="577"/>
                      <a:pt x="191" y="577"/>
                      <a:pt x="191" y="577"/>
                    </a:cubicBezTo>
                    <a:cubicBezTo>
                      <a:pt x="193" y="576"/>
                      <a:pt x="193" y="576"/>
                      <a:pt x="193" y="576"/>
                    </a:cubicBezTo>
                    <a:cubicBezTo>
                      <a:pt x="193" y="575"/>
                      <a:pt x="193" y="575"/>
                      <a:pt x="193" y="575"/>
                    </a:cubicBezTo>
                    <a:cubicBezTo>
                      <a:pt x="194" y="575"/>
                      <a:pt x="194" y="575"/>
                      <a:pt x="194" y="575"/>
                    </a:cubicBezTo>
                    <a:cubicBezTo>
                      <a:pt x="193" y="577"/>
                      <a:pt x="193" y="577"/>
                      <a:pt x="193" y="577"/>
                    </a:cubicBezTo>
                    <a:cubicBezTo>
                      <a:pt x="192" y="578"/>
                      <a:pt x="192" y="578"/>
                      <a:pt x="192" y="578"/>
                    </a:cubicBezTo>
                    <a:cubicBezTo>
                      <a:pt x="191" y="579"/>
                      <a:pt x="191" y="579"/>
                      <a:pt x="191" y="579"/>
                    </a:cubicBezTo>
                    <a:cubicBezTo>
                      <a:pt x="192" y="579"/>
                      <a:pt x="192" y="579"/>
                      <a:pt x="192" y="579"/>
                    </a:cubicBezTo>
                    <a:cubicBezTo>
                      <a:pt x="192" y="580"/>
                      <a:pt x="192" y="580"/>
                      <a:pt x="192" y="580"/>
                    </a:cubicBezTo>
                    <a:cubicBezTo>
                      <a:pt x="192" y="581"/>
                      <a:pt x="192" y="581"/>
                      <a:pt x="192" y="581"/>
                    </a:cubicBezTo>
                    <a:cubicBezTo>
                      <a:pt x="193" y="582"/>
                      <a:pt x="193" y="582"/>
                      <a:pt x="193" y="582"/>
                    </a:cubicBezTo>
                    <a:cubicBezTo>
                      <a:pt x="194" y="580"/>
                      <a:pt x="194" y="580"/>
                      <a:pt x="194" y="580"/>
                    </a:cubicBezTo>
                    <a:cubicBezTo>
                      <a:pt x="194" y="579"/>
                      <a:pt x="194" y="579"/>
                      <a:pt x="194" y="579"/>
                    </a:cubicBezTo>
                    <a:cubicBezTo>
                      <a:pt x="195" y="579"/>
                      <a:pt x="195" y="579"/>
                      <a:pt x="195" y="579"/>
                    </a:cubicBezTo>
                    <a:cubicBezTo>
                      <a:pt x="194" y="582"/>
                      <a:pt x="194" y="582"/>
                      <a:pt x="194" y="582"/>
                    </a:cubicBezTo>
                    <a:cubicBezTo>
                      <a:pt x="195" y="582"/>
                      <a:pt x="195" y="582"/>
                      <a:pt x="195" y="582"/>
                    </a:cubicBezTo>
                    <a:cubicBezTo>
                      <a:pt x="196" y="582"/>
                      <a:pt x="196" y="582"/>
                      <a:pt x="196" y="582"/>
                    </a:cubicBezTo>
                    <a:cubicBezTo>
                      <a:pt x="197" y="581"/>
                      <a:pt x="197" y="581"/>
                      <a:pt x="197" y="581"/>
                    </a:cubicBezTo>
                    <a:cubicBezTo>
                      <a:pt x="197" y="583"/>
                      <a:pt x="197" y="583"/>
                      <a:pt x="197" y="583"/>
                    </a:cubicBezTo>
                    <a:cubicBezTo>
                      <a:pt x="195" y="585"/>
                      <a:pt x="195" y="585"/>
                      <a:pt x="195" y="585"/>
                    </a:cubicBezTo>
                    <a:cubicBezTo>
                      <a:pt x="195" y="586"/>
                      <a:pt x="195" y="586"/>
                      <a:pt x="195" y="586"/>
                    </a:cubicBezTo>
                    <a:cubicBezTo>
                      <a:pt x="195" y="586"/>
                      <a:pt x="195" y="586"/>
                      <a:pt x="195" y="586"/>
                    </a:cubicBezTo>
                    <a:cubicBezTo>
                      <a:pt x="196" y="587"/>
                      <a:pt x="196" y="587"/>
                      <a:pt x="196" y="587"/>
                    </a:cubicBezTo>
                    <a:cubicBezTo>
                      <a:pt x="196" y="587"/>
                      <a:pt x="196" y="587"/>
                      <a:pt x="196" y="587"/>
                    </a:cubicBezTo>
                    <a:cubicBezTo>
                      <a:pt x="198" y="587"/>
                      <a:pt x="198" y="587"/>
                      <a:pt x="198" y="587"/>
                    </a:cubicBezTo>
                    <a:cubicBezTo>
                      <a:pt x="199" y="588"/>
                      <a:pt x="199" y="588"/>
                      <a:pt x="199" y="588"/>
                    </a:cubicBezTo>
                    <a:cubicBezTo>
                      <a:pt x="200" y="588"/>
                      <a:pt x="200" y="588"/>
                      <a:pt x="200" y="588"/>
                    </a:cubicBezTo>
                    <a:cubicBezTo>
                      <a:pt x="203" y="585"/>
                      <a:pt x="203" y="585"/>
                      <a:pt x="203" y="585"/>
                    </a:cubicBezTo>
                    <a:cubicBezTo>
                      <a:pt x="203" y="586"/>
                      <a:pt x="203" y="586"/>
                      <a:pt x="203" y="586"/>
                    </a:cubicBezTo>
                    <a:cubicBezTo>
                      <a:pt x="210" y="587"/>
                      <a:pt x="210" y="587"/>
                      <a:pt x="210" y="587"/>
                    </a:cubicBezTo>
                    <a:cubicBezTo>
                      <a:pt x="210" y="586"/>
                      <a:pt x="210" y="586"/>
                      <a:pt x="210" y="586"/>
                    </a:cubicBezTo>
                    <a:cubicBezTo>
                      <a:pt x="209" y="585"/>
                      <a:pt x="209" y="585"/>
                      <a:pt x="209" y="585"/>
                    </a:cubicBezTo>
                    <a:cubicBezTo>
                      <a:pt x="210" y="585"/>
                      <a:pt x="210" y="585"/>
                      <a:pt x="210" y="585"/>
                    </a:cubicBezTo>
                    <a:cubicBezTo>
                      <a:pt x="209" y="583"/>
                      <a:pt x="209" y="583"/>
                      <a:pt x="209" y="583"/>
                    </a:cubicBezTo>
                    <a:cubicBezTo>
                      <a:pt x="208" y="582"/>
                      <a:pt x="208" y="582"/>
                      <a:pt x="208" y="582"/>
                    </a:cubicBezTo>
                    <a:cubicBezTo>
                      <a:pt x="206" y="581"/>
                      <a:pt x="206" y="581"/>
                      <a:pt x="206" y="581"/>
                    </a:cubicBezTo>
                    <a:cubicBezTo>
                      <a:pt x="208" y="581"/>
                      <a:pt x="208" y="581"/>
                      <a:pt x="208" y="581"/>
                    </a:cubicBezTo>
                    <a:cubicBezTo>
                      <a:pt x="209" y="581"/>
                      <a:pt x="209" y="581"/>
                      <a:pt x="209" y="581"/>
                    </a:cubicBezTo>
                    <a:cubicBezTo>
                      <a:pt x="210" y="581"/>
                      <a:pt x="210" y="581"/>
                      <a:pt x="210" y="581"/>
                    </a:cubicBezTo>
                    <a:cubicBezTo>
                      <a:pt x="211" y="581"/>
                      <a:pt x="211" y="581"/>
                      <a:pt x="211" y="581"/>
                    </a:cubicBezTo>
                    <a:cubicBezTo>
                      <a:pt x="211" y="580"/>
                      <a:pt x="211" y="580"/>
                      <a:pt x="211" y="580"/>
                    </a:cubicBezTo>
                    <a:cubicBezTo>
                      <a:pt x="212" y="576"/>
                      <a:pt x="212" y="576"/>
                      <a:pt x="212" y="576"/>
                    </a:cubicBezTo>
                    <a:cubicBezTo>
                      <a:pt x="212" y="575"/>
                      <a:pt x="212" y="575"/>
                      <a:pt x="212" y="575"/>
                    </a:cubicBezTo>
                    <a:cubicBezTo>
                      <a:pt x="213" y="571"/>
                      <a:pt x="213" y="571"/>
                      <a:pt x="213" y="571"/>
                    </a:cubicBezTo>
                    <a:cubicBezTo>
                      <a:pt x="213" y="570"/>
                      <a:pt x="213" y="570"/>
                      <a:pt x="213" y="570"/>
                    </a:cubicBezTo>
                    <a:cubicBezTo>
                      <a:pt x="213" y="570"/>
                      <a:pt x="213" y="570"/>
                      <a:pt x="213" y="570"/>
                    </a:cubicBezTo>
                    <a:cubicBezTo>
                      <a:pt x="214" y="569"/>
                      <a:pt x="214" y="569"/>
                      <a:pt x="214" y="569"/>
                    </a:cubicBezTo>
                    <a:cubicBezTo>
                      <a:pt x="215" y="567"/>
                      <a:pt x="215" y="567"/>
                      <a:pt x="215" y="567"/>
                    </a:cubicBezTo>
                    <a:cubicBezTo>
                      <a:pt x="214" y="567"/>
                      <a:pt x="214" y="567"/>
                      <a:pt x="214" y="567"/>
                    </a:cubicBezTo>
                    <a:cubicBezTo>
                      <a:pt x="216" y="563"/>
                      <a:pt x="216" y="563"/>
                      <a:pt x="216" y="563"/>
                    </a:cubicBezTo>
                    <a:cubicBezTo>
                      <a:pt x="217" y="563"/>
                      <a:pt x="217" y="563"/>
                      <a:pt x="217" y="563"/>
                    </a:cubicBezTo>
                    <a:cubicBezTo>
                      <a:pt x="216" y="562"/>
                      <a:pt x="216" y="562"/>
                      <a:pt x="216" y="562"/>
                    </a:cubicBezTo>
                    <a:cubicBezTo>
                      <a:pt x="217" y="561"/>
                      <a:pt x="217" y="561"/>
                      <a:pt x="217" y="561"/>
                    </a:cubicBezTo>
                    <a:cubicBezTo>
                      <a:pt x="216" y="559"/>
                      <a:pt x="216" y="559"/>
                      <a:pt x="216" y="559"/>
                    </a:cubicBezTo>
                    <a:cubicBezTo>
                      <a:pt x="216" y="559"/>
                      <a:pt x="216" y="559"/>
                      <a:pt x="216" y="559"/>
                    </a:cubicBezTo>
                    <a:cubicBezTo>
                      <a:pt x="215" y="553"/>
                      <a:pt x="215" y="553"/>
                      <a:pt x="215" y="553"/>
                    </a:cubicBezTo>
                    <a:cubicBezTo>
                      <a:pt x="214" y="553"/>
                      <a:pt x="214" y="553"/>
                      <a:pt x="214" y="553"/>
                    </a:cubicBezTo>
                    <a:cubicBezTo>
                      <a:pt x="215" y="552"/>
                      <a:pt x="215" y="552"/>
                      <a:pt x="215" y="552"/>
                    </a:cubicBezTo>
                    <a:cubicBezTo>
                      <a:pt x="214" y="550"/>
                      <a:pt x="214" y="550"/>
                      <a:pt x="214" y="550"/>
                    </a:cubicBezTo>
                    <a:cubicBezTo>
                      <a:pt x="212" y="550"/>
                      <a:pt x="212" y="550"/>
                      <a:pt x="212" y="550"/>
                    </a:cubicBezTo>
                    <a:cubicBezTo>
                      <a:pt x="214" y="549"/>
                      <a:pt x="214" y="549"/>
                      <a:pt x="214" y="549"/>
                    </a:cubicBezTo>
                    <a:cubicBezTo>
                      <a:pt x="214" y="548"/>
                      <a:pt x="214" y="548"/>
                      <a:pt x="214" y="548"/>
                    </a:cubicBezTo>
                    <a:cubicBezTo>
                      <a:pt x="214" y="548"/>
                      <a:pt x="214" y="548"/>
                      <a:pt x="214" y="548"/>
                    </a:cubicBezTo>
                    <a:cubicBezTo>
                      <a:pt x="214" y="547"/>
                      <a:pt x="214" y="547"/>
                      <a:pt x="214" y="547"/>
                    </a:cubicBezTo>
                    <a:cubicBezTo>
                      <a:pt x="215" y="547"/>
                      <a:pt x="215" y="547"/>
                      <a:pt x="215" y="547"/>
                    </a:cubicBezTo>
                    <a:cubicBezTo>
                      <a:pt x="216" y="547"/>
                      <a:pt x="216" y="547"/>
                      <a:pt x="216" y="547"/>
                    </a:cubicBezTo>
                    <a:cubicBezTo>
                      <a:pt x="219" y="547"/>
                      <a:pt x="219" y="547"/>
                      <a:pt x="219" y="547"/>
                    </a:cubicBezTo>
                    <a:cubicBezTo>
                      <a:pt x="220" y="546"/>
                      <a:pt x="220" y="546"/>
                      <a:pt x="220" y="546"/>
                    </a:cubicBezTo>
                    <a:cubicBezTo>
                      <a:pt x="221" y="546"/>
                      <a:pt x="221" y="546"/>
                      <a:pt x="221" y="546"/>
                    </a:cubicBezTo>
                    <a:cubicBezTo>
                      <a:pt x="221" y="544"/>
                      <a:pt x="221" y="544"/>
                      <a:pt x="221" y="544"/>
                    </a:cubicBezTo>
                    <a:cubicBezTo>
                      <a:pt x="220" y="545"/>
                      <a:pt x="220" y="545"/>
                      <a:pt x="220" y="545"/>
                    </a:cubicBezTo>
                    <a:cubicBezTo>
                      <a:pt x="217" y="542"/>
                      <a:pt x="217" y="542"/>
                      <a:pt x="217" y="542"/>
                    </a:cubicBezTo>
                    <a:cubicBezTo>
                      <a:pt x="217" y="542"/>
                      <a:pt x="217" y="542"/>
                      <a:pt x="217" y="542"/>
                    </a:cubicBezTo>
                    <a:cubicBezTo>
                      <a:pt x="218" y="543"/>
                      <a:pt x="218" y="543"/>
                      <a:pt x="218" y="543"/>
                    </a:cubicBezTo>
                    <a:cubicBezTo>
                      <a:pt x="219" y="543"/>
                      <a:pt x="219" y="543"/>
                      <a:pt x="219" y="543"/>
                    </a:cubicBezTo>
                    <a:cubicBezTo>
                      <a:pt x="222" y="544"/>
                      <a:pt x="222" y="544"/>
                      <a:pt x="222" y="544"/>
                    </a:cubicBezTo>
                    <a:cubicBezTo>
                      <a:pt x="222" y="543"/>
                      <a:pt x="222" y="543"/>
                      <a:pt x="222" y="543"/>
                    </a:cubicBezTo>
                    <a:cubicBezTo>
                      <a:pt x="220" y="542"/>
                      <a:pt x="220" y="542"/>
                      <a:pt x="220" y="542"/>
                    </a:cubicBezTo>
                    <a:cubicBezTo>
                      <a:pt x="220" y="541"/>
                      <a:pt x="220" y="541"/>
                      <a:pt x="220" y="541"/>
                    </a:cubicBezTo>
                    <a:cubicBezTo>
                      <a:pt x="220" y="541"/>
                      <a:pt x="220" y="541"/>
                      <a:pt x="220" y="541"/>
                    </a:cubicBezTo>
                    <a:cubicBezTo>
                      <a:pt x="221" y="541"/>
                      <a:pt x="221" y="541"/>
                      <a:pt x="221" y="541"/>
                    </a:cubicBezTo>
                    <a:cubicBezTo>
                      <a:pt x="220" y="540"/>
                      <a:pt x="220" y="540"/>
                      <a:pt x="220" y="540"/>
                    </a:cubicBezTo>
                    <a:cubicBezTo>
                      <a:pt x="220" y="539"/>
                      <a:pt x="220" y="539"/>
                      <a:pt x="220" y="539"/>
                    </a:cubicBezTo>
                    <a:cubicBezTo>
                      <a:pt x="222" y="541"/>
                      <a:pt x="222" y="541"/>
                      <a:pt x="222" y="541"/>
                    </a:cubicBezTo>
                    <a:cubicBezTo>
                      <a:pt x="223" y="541"/>
                      <a:pt x="223" y="541"/>
                      <a:pt x="223" y="541"/>
                    </a:cubicBezTo>
                    <a:cubicBezTo>
                      <a:pt x="223" y="540"/>
                      <a:pt x="223" y="540"/>
                      <a:pt x="223" y="540"/>
                    </a:cubicBezTo>
                    <a:cubicBezTo>
                      <a:pt x="224" y="539"/>
                      <a:pt x="224" y="539"/>
                      <a:pt x="224" y="539"/>
                    </a:cubicBezTo>
                    <a:cubicBezTo>
                      <a:pt x="223" y="539"/>
                      <a:pt x="223" y="539"/>
                      <a:pt x="223" y="539"/>
                    </a:cubicBezTo>
                    <a:cubicBezTo>
                      <a:pt x="223" y="538"/>
                      <a:pt x="223" y="538"/>
                      <a:pt x="223" y="538"/>
                    </a:cubicBezTo>
                    <a:cubicBezTo>
                      <a:pt x="224" y="538"/>
                      <a:pt x="224" y="538"/>
                      <a:pt x="224" y="538"/>
                    </a:cubicBezTo>
                    <a:cubicBezTo>
                      <a:pt x="225" y="538"/>
                      <a:pt x="225" y="538"/>
                      <a:pt x="225" y="538"/>
                    </a:cubicBezTo>
                    <a:cubicBezTo>
                      <a:pt x="225" y="537"/>
                      <a:pt x="225" y="537"/>
                      <a:pt x="225" y="537"/>
                    </a:cubicBezTo>
                    <a:cubicBezTo>
                      <a:pt x="225" y="536"/>
                      <a:pt x="225" y="536"/>
                      <a:pt x="225" y="536"/>
                    </a:cubicBezTo>
                    <a:cubicBezTo>
                      <a:pt x="226" y="536"/>
                      <a:pt x="226" y="536"/>
                      <a:pt x="226" y="536"/>
                    </a:cubicBezTo>
                    <a:cubicBezTo>
                      <a:pt x="226" y="534"/>
                      <a:pt x="226" y="534"/>
                      <a:pt x="226" y="534"/>
                    </a:cubicBezTo>
                    <a:cubicBezTo>
                      <a:pt x="226" y="534"/>
                      <a:pt x="226" y="534"/>
                      <a:pt x="226" y="534"/>
                    </a:cubicBezTo>
                    <a:cubicBezTo>
                      <a:pt x="221" y="533"/>
                      <a:pt x="221" y="533"/>
                      <a:pt x="221" y="533"/>
                    </a:cubicBezTo>
                    <a:cubicBezTo>
                      <a:pt x="221" y="532"/>
                      <a:pt x="221" y="532"/>
                      <a:pt x="221" y="532"/>
                    </a:cubicBezTo>
                    <a:cubicBezTo>
                      <a:pt x="225" y="533"/>
                      <a:pt x="225" y="533"/>
                      <a:pt x="225" y="533"/>
                    </a:cubicBezTo>
                    <a:cubicBezTo>
                      <a:pt x="227" y="533"/>
                      <a:pt x="227" y="533"/>
                      <a:pt x="227" y="533"/>
                    </a:cubicBezTo>
                    <a:cubicBezTo>
                      <a:pt x="226" y="529"/>
                      <a:pt x="226" y="529"/>
                      <a:pt x="226" y="529"/>
                    </a:cubicBezTo>
                    <a:cubicBezTo>
                      <a:pt x="227" y="528"/>
                      <a:pt x="227" y="528"/>
                      <a:pt x="227" y="528"/>
                    </a:cubicBezTo>
                    <a:cubicBezTo>
                      <a:pt x="227" y="527"/>
                      <a:pt x="227" y="527"/>
                      <a:pt x="227" y="527"/>
                    </a:cubicBezTo>
                    <a:cubicBezTo>
                      <a:pt x="226" y="526"/>
                      <a:pt x="226" y="526"/>
                      <a:pt x="226" y="526"/>
                    </a:cubicBezTo>
                    <a:cubicBezTo>
                      <a:pt x="221" y="526"/>
                      <a:pt x="221" y="526"/>
                      <a:pt x="221" y="526"/>
                    </a:cubicBezTo>
                    <a:cubicBezTo>
                      <a:pt x="221" y="524"/>
                      <a:pt x="221" y="524"/>
                      <a:pt x="221" y="524"/>
                    </a:cubicBezTo>
                    <a:cubicBezTo>
                      <a:pt x="222" y="524"/>
                      <a:pt x="222" y="524"/>
                      <a:pt x="222" y="524"/>
                    </a:cubicBezTo>
                    <a:cubicBezTo>
                      <a:pt x="225" y="522"/>
                      <a:pt x="225" y="522"/>
                      <a:pt x="225" y="522"/>
                    </a:cubicBezTo>
                    <a:cubicBezTo>
                      <a:pt x="227" y="522"/>
                      <a:pt x="227" y="522"/>
                      <a:pt x="227" y="522"/>
                    </a:cubicBezTo>
                    <a:cubicBezTo>
                      <a:pt x="229" y="523"/>
                      <a:pt x="229" y="523"/>
                      <a:pt x="229" y="523"/>
                    </a:cubicBezTo>
                    <a:cubicBezTo>
                      <a:pt x="229" y="522"/>
                      <a:pt x="229" y="522"/>
                      <a:pt x="229" y="522"/>
                    </a:cubicBezTo>
                    <a:cubicBezTo>
                      <a:pt x="228" y="522"/>
                      <a:pt x="228" y="522"/>
                      <a:pt x="228" y="522"/>
                    </a:cubicBezTo>
                    <a:cubicBezTo>
                      <a:pt x="227" y="521"/>
                      <a:pt x="227" y="521"/>
                      <a:pt x="227" y="521"/>
                    </a:cubicBezTo>
                    <a:cubicBezTo>
                      <a:pt x="226" y="518"/>
                      <a:pt x="226" y="518"/>
                      <a:pt x="226" y="518"/>
                    </a:cubicBezTo>
                    <a:cubicBezTo>
                      <a:pt x="225" y="517"/>
                      <a:pt x="225" y="517"/>
                      <a:pt x="225" y="517"/>
                    </a:cubicBezTo>
                    <a:cubicBezTo>
                      <a:pt x="225" y="516"/>
                      <a:pt x="225" y="516"/>
                      <a:pt x="225" y="516"/>
                    </a:cubicBezTo>
                    <a:cubicBezTo>
                      <a:pt x="224" y="515"/>
                      <a:pt x="224" y="515"/>
                      <a:pt x="224" y="515"/>
                    </a:cubicBezTo>
                    <a:cubicBezTo>
                      <a:pt x="224" y="514"/>
                      <a:pt x="224" y="514"/>
                      <a:pt x="224" y="514"/>
                    </a:cubicBezTo>
                    <a:cubicBezTo>
                      <a:pt x="222" y="514"/>
                      <a:pt x="222" y="514"/>
                      <a:pt x="222" y="514"/>
                    </a:cubicBezTo>
                    <a:cubicBezTo>
                      <a:pt x="222" y="513"/>
                      <a:pt x="222" y="513"/>
                      <a:pt x="222" y="513"/>
                    </a:cubicBezTo>
                    <a:cubicBezTo>
                      <a:pt x="223" y="511"/>
                      <a:pt x="223" y="511"/>
                      <a:pt x="223" y="511"/>
                    </a:cubicBezTo>
                    <a:cubicBezTo>
                      <a:pt x="224" y="512"/>
                      <a:pt x="224" y="512"/>
                      <a:pt x="224" y="512"/>
                    </a:cubicBezTo>
                    <a:cubicBezTo>
                      <a:pt x="226" y="511"/>
                      <a:pt x="226" y="511"/>
                      <a:pt x="226" y="511"/>
                    </a:cubicBezTo>
                    <a:cubicBezTo>
                      <a:pt x="227" y="512"/>
                      <a:pt x="227" y="512"/>
                      <a:pt x="227" y="512"/>
                    </a:cubicBezTo>
                    <a:cubicBezTo>
                      <a:pt x="227" y="511"/>
                      <a:pt x="227" y="511"/>
                      <a:pt x="227" y="511"/>
                    </a:cubicBezTo>
                    <a:cubicBezTo>
                      <a:pt x="228" y="511"/>
                      <a:pt x="228" y="511"/>
                      <a:pt x="228" y="511"/>
                    </a:cubicBezTo>
                    <a:cubicBezTo>
                      <a:pt x="228" y="512"/>
                      <a:pt x="228" y="512"/>
                      <a:pt x="228" y="512"/>
                    </a:cubicBezTo>
                    <a:cubicBezTo>
                      <a:pt x="229" y="511"/>
                      <a:pt x="229" y="511"/>
                      <a:pt x="229" y="511"/>
                    </a:cubicBezTo>
                    <a:cubicBezTo>
                      <a:pt x="230" y="512"/>
                      <a:pt x="230" y="512"/>
                      <a:pt x="230" y="512"/>
                    </a:cubicBezTo>
                    <a:cubicBezTo>
                      <a:pt x="231" y="511"/>
                      <a:pt x="231" y="511"/>
                      <a:pt x="231" y="511"/>
                    </a:cubicBezTo>
                    <a:cubicBezTo>
                      <a:pt x="231" y="510"/>
                      <a:pt x="231" y="510"/>
                      <a:pt x="231" y="510"/>
                    </a:cubicBezTo>
                    <a:cubicBezTo>
                      <a:pt x="232" y="508"/>
                      <a:pt x="232" y="508"/>
                      <a:pt x="232" y="508"/>
                    </a:cubicBezTo>
                    <a:cubicBezTo>
                      <a:pt x="232" y="507"/>
                      <a:pt x="232" y="507"/>
                      <a:pt x="232" y="507"/>
                    </a:cubicBezTo>
                    <a:cubicBezTo>
                      <a:pt x="232" y="506"/>
                      <a:pt x="232" y="506"/>
                      <a:pt x="232" y="506"/>
                    </a:cubicBezTo>
                    <a:cubicBezTo>
                      <a:pt x="232" y="505"/>
                      <a:pt x="232" y="505"/>
                      <a:pt x="232" y="505"/>
                    </a:cubicBezTo>
                    <a:cubicBezTo>
                      <a:pt x="230" y="504"/>
                      <a:pt x="230" y="504"/>
                      <a:pt x="230" y="504"/>
                    </a:cubicBezTo>
                    <a:cubicBezTo>
                      <a:pt x="231" y="504"/>
                      <a:pt x="231" y="504"/>
                      <a:pt x="231" y="504"/>
                    </a:cubicBezTo>
                    <a:cubicBezTo>
                      <a:pt x="231" y="503"/>
                      <a:pt x="231" y="503"/>
                      <a:pt x="231" y="503"/>
                    </a:cubicBezTo>
                    <a:cubicBezTo>
                      <a:pt x="232" y="504"/>
                      <a:pt x="232" y="504"/>
                      <a:pt x="232" y="504"/>
                    </a:cubicBezTo>
                    <a:cubicBezTo>
                      <a:pt x="233" y="501"/>
                      <a:pt x="233" y="501"/>
                      <a:pt x="233" y="501"/>
                    </a:cubicBezTo>
                    <a:cubicBezTo>
                      <a:pt x="234" y="502"/>
                      <a:pt x="234" y="502"/>
                      <a:pt x="234" y="502"/>
                    </a:cubicBezTo>
                    <a:cubicBezTo>
                      <a:pt x="234" y="503"/>
                      <a:pt x="234" y="503"/>
                      <a:pt x="234" y="503"/>
                    </a:cubicBezTo>
                    <a:cubicBezTo>
                      <a:pt x="235" y="503"/>
                      <a:pt x="235" y="503"/>
                      <a:pt x="235" y="503"/>
                    </a:cubicBezTo>
                    <a:cubicBezTo>
                      <a:pt x="236" y="501"/>
                      <a:pt x="236" y="501"/>
                      <a:pt x="236" y="501"/>
                    </a:cubicBezTo>
                    <a:cubicBezTo>
                      <a:pt x="237" y="502"/>
                      <a:pt x="237" y="502"/>
                      <a:pt x="237" y="502"/>
                    </a:cubicBezTo>
                    <a:cubicBezTo>
                      <a:pt x="238" y="503"/>
                      <a:pt x="238" y="503"/>
                      <a:pt x="238" y="503"/>
                    </a:cubicBezTo>
                    <a:cubicBezTo>
                      <a:pt x="241" y="502"/>
                      <a:pt x="241" y="502"/>
                      <a:pt x="241" y="502"/>
                    </a:cubicBezTo>
                    <a:cubicBezTo>
                      <a:pt x="240" y="501"/>
                      <a:pt x="240" y="501"/>
                      <a:pt x="240" y="501"/>
                    </a:cubicBezTo>
                    <a:cubicBezTo>
                      <a:pt x="242" y="501"/>
                      <a:pt x="242" y="501"/>
                      <a:pt x="242" y="501"/>
                    </a:cubicBezTo>
                    <a:cubicBezTo>
                      <a:pt x="243" y="502"/>
                      <a:pt x="243" y="502"/>
                      <a:pt x="243" y="502"/>
                    </a:cubicBezTo>
                    <a:cubicBezTo>
                      <a:pt x="243" y="501"/>
                      <a:pt x="243" y="501"/>
                      <a:pt x="243" y="501"/>
                    </a:cubicBezTo>
                    <a:cubicBezTo>
                      <a:pt x="244" y="501"/>
                      <a:pt x="244" y="501"/>
                      <a:pt x="244" y="501"/>
                    </a:cubicBezTo>
                    <a:cubicBezTo>
                      <a:pt x="244" y="500"/>
                      <a:pt x="244" y="500"/>
                      <a:pt x="244" y="500"/>
                    </a:cubicBezTo>
                    <a:cubicBezTo>
                      <a:pt x="244" y="499"/>
                      <a:pt x="244" y="499"/>
                      <a:pt x="244" y="499"/>
                    </a:cubicBezTo>
                    <a:cubicBezTo>
                      <a:pt x="243" y="499"/>
                      <a:pt x="243" y="499"/>
                      <a:pt x="243" y="499"/>
                    </a:cubicBezTo>
                    <a:cubicBezTo>
                      <a:pt x="243" y="499"/>
                      <a:pt x="243" y="499"/>
                      <a:pt x="243" y="499"/>
                    </a:cubicBezTo>
                    <a:cubicBezTo>
                      <a:pt x="242" y="498"/>
                      <a:pt x="242" y="498"/>
                      <a:pt x="242" y="498"/>
                    </a:cubicBezTo>
                    <a:cubicBezTo>
                      <a:pt x="242" y="496"/>
                      <a:pt x="242" y="496"/>
                      <a:pt x="242" y="496"/>
                    </a:cubicBezTo>
                    <a:cubicBezTo>
                      <a:pt x="244" y="497"/>
                      <a:pt x="244" y="497"/>
                      <a:pt x="244" y="497"/>
                    </a:cubicBezTo>
                    <a:cubicBezTo>
                      <a:pt x="244" y="496"/>
                      <a:pt x="244" y="496"/>
                      <a:pt x="244" y="496"/>
                    </a:cubicBezTo>
                    <a:cubicBezTo>
                      <a:pt x="244" y="497"/>
                      <a:pt x="244" y="497"/>
                      <a:pt x="244" y="497"/>
                    </a:cubicBezTo>
                    <a:cubicBezTo>
                      <a:pt x="245" y="497"/>
                      <a:pt x="245" y="497"/>
                      <a:pt x="245" y="497"/>
                    </a:cubicBezTo>
                    <a:cubicBezTo>
                      <a:pt x="245" y="495"/>
                      <a:pt x="245" y="495"/>
                      <a:pt x="245" y="495"/>
                    </a:cubicBezTo>
                    <a:cubicBezTo>
                      <a:pt x="244" y="494"/>
                      <a:pt x="244" y="494"/>
                      <a:pt x="244" y="494"/>
                    </a:cubicBezTo>
                    <a:cubicBezTo>
                      <a:pt x="246" y="493"/>
                      <a:pt x="246" y="493"/>
                      <a:pt x="246" y="493"/>
                    </a:cubicBezTo>
                    <a:cubicBezTo>
                      <a:pt x="245" y="492"/>
                      <a:pt x="245" y="492"/>
                      <a:pt x="245" y="492"/>
                    </a:cubicBezTo>
                    <a:cubicBezTo>
                      <a:pt x="246" y="491"/>
                      <a:pt x="246" y="491"/>
                      <a:pt x="246" y="491"/>
                    </a:cubicBezTo>
                    <a:cubicBezTo>
                      <a:pt x="247" y="492"/>
                      <a:pt x="247" y="492"/>
                      <a:pt x="247" y="492"/>
                    </a:cubicBezTo>
                    <a:cubicBezTo>
                      <a:pt x="245" y="490"/>
                      <a:pt x="245" y="490"/>
                      <a:pt x="245" y="490"/>
                    </a:cubicBezTo>
                    <a:cubicBezTo>
                      <a:pt x="245" y="489"/>
                      <a:pt x="245" y="489"/>
                      <a:pt x="245" y="489"/>
                    </a:cubicBezTo>
                    <a:cubicBezTo>
                      <a:pt x="246" y="490"/>
                      <a:pt x="246" y="490"/>
                      <a:pt x="246" y="490"/>
                    </a:cubicBezTo>
                    <a:cubicBezTo>
                      <a:pt x="246" y="488"/>
                      <a:pt x="246" y="488"/>
                      <a:pt x="246" y="488"/>
                    </a:cubicBezTo>
                    <a:cubicBezTo>
                      <a:pt x="248" y="490"/>
                      <a:pt x="248" y="490"/>
                      <a:pt x="248" y="490"/>
                    </a:cubicBezTo>
                    <a:cubicBezTo>
                      <a:pt x="249" y="490"/>
                      <a:pt x="249" y="490"/>
                      <a:pt x="249" y="490"/>
                    </a:cubicBezTo>
                    <a:cubicBezTo>
                      <a:pt x="250" y="490"/>
                      <a:pt x="250" y="490"/>
                      <a:pt x="250" y="490"/>
                    </a:cubicBezTo>
                    <a:cubicBezTo>
                      <a:pt x="251" y="490"/>
                      <a:pt x="251" y="490"/>
                      <a:pt x="251" y="490"/>
                    </a:cubicBezTo>
                    <a:cubicBezTo>
                      <a:pt x="248" y="493"/>
                      <a:pt x="248" y="493"/>
                      <a:pt x="248" y="493"/>
                    </a:cubicBezTo>
                    <a:cubicBezTo>
                      <a:pt x="248" y="494"/>
                      <a:pt x="248" y="494"/>
                      <a:pt x="248" y="494"/>
                    </a:cubicBezTo>
                    <a:cubicBezTo>
                      <a:pt x="247" y="495"/>
                      <a:pt x="247" y="495"/>
                      <a:pt x="247" y="495"/>
                    </a:cubicBezTo>
                    <a:cubicBezTo>
                      <a:pt x="247" y="496"/>
                      <a:pt x="247" y="496"/>
                      <a:pt x="247" y="496"/>
                    </a:cubicBezTo>
                    <a:cubicBezTo>
                      <a:pt x="247" y="497"/>
                      <a:pt x="247" y="497"/>
                      <a:pt x="247" y="497"/>
                    </a:cubicBezTo>
                    <a:cubicBezTo>
                      <a:pt x="247" y="497"/>
                      <a:pt x="247" y="497"/>
                      <a:pt x="247" y="497"/>
                    </a:cubicBezTo>
                    <a:cubicBezTo>
                      <a:pt x="248" y="497"/>
                      <a:pt x="248" y="497"/>
                      <a:pt x="248" y="497"/>
                    </a:cubicBezTo>
                    <a:cubicBezTo>
                      <a:pt x="250" y="499"/>
                      <a:pt x="250" y="499"/>
                      <a:pt x="250" y="499"/>
                    </a:cubicBezTo>
                    <a:cubicBezTo>
                      <a:pt x="251" y="498"/>
                      <a:pt x="251" y="498"/>
                      <a:pt x="251" y="498"/>
                    </a:cubicBezTo>
                    <a:cubicBezTo>
                      <a:pt x="250" y="497"/>
                      <a:pt x="250" y="497"/>
                      <a:pt x="250" y="497"/>
                    </a:cubicBezTo>
                    <a:cubicBezTo>
                      <a:pt x="251" y="497"/>
                      <a:pt x="251" y="497"/>
                      <a:pt x="251" y="497"/>
                    </a:cubicBezTo>
                    <a:cubicBezTo>
                      <a:pt x="251" y="494"/>
                      <a:pt x="251" y="494"/>
                      <a:pt x="251" y="494"/>
                    </a:cubicBezTo>
                    <a:cubicBezTo>
                      <a:pt x="252" y="495"/>
                      <a:pt x="252" y="495"/>
                      <a:pt x="252" y="495"/>
                    </a:cubicBezTo>
                    <a:cubicBezTo>
                      <a:pt x="253" y="497"/>
                      <a:pt x="253" y="497"/>
                      <a:pt x="253" y="497"/>
                    </a:cubicBezTo>
                    <a:cubicBezTo>
                      <a:pt x="254" y="497"/>
                      <a:pt x="254" y="497"/>
                      <a:pt x="254" y="497"/>
                    </a:cubicBezTo>
                    <a:cubicBezTo>
                      <a:pt x="255" y="499"/>
                      <a:pt x="255" y="499"/>
                      <a:pt x="255" y="499"/>
                    </a:cubicBezTo>
                    <a:cubicBezTo>
                      <a:pt x="256" y="495"/>
                      <a:pt x="256" y="495"/>
                      <a:pt x="256" y="495"/>
                    </a:cubicBezTo>
                    <a:cubicBezTo>
                      <a:pt x="257" y="495"/>
                      <a:pt x="257" y="495"/>
                      <a:pt x="257" y="495"/>
                    </a:cubicBezTo>
                    <a:cubicBezTo>
                      <a:pt x="257" y="497"/>
                      <a:pt x="257" y="497"/>
                      <a:pt x="257" y="497"/>
                    </a:cubicBezTo>
                    <a:cubicBezTo>
                      <a:pt x="257" y="496"/>
                      <a:pt x="257" y="496"/>
                      <a:pt x="257" y="496"/>
                    </a:cubicBezTo>
                    <a:cubicBezTo>
                      <a:pt x="258" y="497"/>
                      <a:pt x="258" y="497"/>
                      <a:pt x="258" y="497"/>
                    </a:cubicBezTo>
                    <a:cubicBezTo>
                      <a:pt x="258" y="496"/>
                      <a:pt x="258" y="496"/>
                      <a:pt x="258" y="496"/>
                    </a:cubicBezTo>
                    <a:cubicBezTo>
                      <a:pt x="259" y="497"/>
                      <a:pt x="259" y="497"/>
                      <a:pt x="259" y="497"/>
                    </a:cubicBezTo>
                    <a:cubicBezTo>
                      <a:pt x="260" y="494"/>
                      <a:pt x="260" y="494"/>
                      <a:pt x="260" y="494"/>
                    </a:cubicBezTo>
                    <a:cubicBezTo>
                      <a:pt x="261" y="494"/>
                      <a:pt x="261" y="494"/>
                      <a:pt x="261" y="494"/>
                    </a:cubicBezTo>
                    <a:cubicBezTo>
                      <a:pt x="261" y="493"/>
                      <a:pt x="261" y="493"/>
                      <a:pt x="261" y="493"/>
                    </a:cubicBezTo>
                    <a:cubicBezTo>
                      <a:pt x="262" y="492"/>
                      <a:pt x="262" y="492"/>
                      <a:pt x="262" y="492"/>
                    </a:cubicBezTo>
                    <a:cubicBezTo>
                      <a:pt x="260" y="489"/>
                      <a:pt x="260" y="489"/>
                      <a:pt x="260" y="489"/>
                    </a:cubicBezTo>
                    <a:cubicBezTo>
                      <a:pt x="261" y="488"/>
                      <a:pt x="261" y="488"/>
                      <a:pt x="261" y="488"/>
                    </a:cubicBezTo>
                    <a:cubicBezTo>
                      <a:pt x="262" y="490"/>
                      <a:pt x="262" y="490"/>
                      <a:pt x="262" y="490"/>
                    </a:cubicBezTo>
                    <a:cubicBezTo>
                      <a:pt x="265" y="491"/>
                      <a:pt x="265" y="491"/>
                      <a:pt x="265" y="491"/>
                    </a:cubicBezTo>
                    <a:cubicBezTo>
                      <a:pt x="266" y="491"/>
                      <a:pt x="266" y="491"/>
                      <a:pt x="266" y="491"/>
                    </a:cubicBezTo>
                    <a:cubicBezTo>
                      <a:pt x="265" y="490"/>
                      <a:pt x="265" y="490"/>
                      <a:pt x="265" y="490"/>
                    </a:cubicBezTo>
                    <a:cubicBezTo>
                      <a:pt x="266" y="488"/>
                      <a:pt x="266" y="488"/>
                      <a:pt x="266" y="488"/>
                    </a:cubicBezTo>
                    <a:cubicBezTo>
                      <a:pt x="266" y="490"/>
                      <a:pt x="266" y="490"/>
                      <a:pt x="266" y="490"/>
                    </a:cubicBezTo>
                    <a:cubicBezTo>
                      <a:pt x="267" y="490"/>
                      <a:pt x="267" y="490"/>
                      <a:pt x="267" y="490"/>
                    </a:cubicBezTo>
                    <a:cubicBezTo>
                      <a:pt x="267" y="489"/>
                      <a:pt x="267" y="489"/>
                      <a:pt x="267" y="489"/>
                    </a:cubicBezTo>
                    <a:cubicBezTo>
                      <a:pt x="268" y="489"/>
                      <a:pt x="268" y="489"/>
                      <a:pt x="268" y="489"/>
                    </a:cubicBezTo>
                    <a:cubicBezTo>
                      <a:pt x="269" y="489"/>
                      <a:pt x="269" y="489"/>
                      <a:pt x="269" y="489"/>
                    </a:cubicBezTo>
                    <a:cubicBezTo>
                      <a:pt x="269" y="487"/>
                      <a:pt x="269" y="487"/>
                      <a:pt x="269" y="487"/>
                    </a:cubicBezTo>
                    <a:cubicBezTo>
                      <a:pt x="269" y="487"/>
                      <a:pt x="269" y="487"/>
                      <a:pt x="269" y="487"/>
                    </a:cubicBezTo>
                    <a:cubicBezTo>
                      <a:pt x="270" y="482"/>
                      <a:pt x="270" y="482"/>
                      <a:pt x="270" y="482"/>
                    </a:cubicBezTo>
                    <a:cubicBezTo>
                      <a:pt x="271" y="484"/>
                      <a:pt x="271" y="484"/>
                      <a:pt x="271" y="484"/>
                    </a:cubicBezTo>
                    <a:cubicBezTo>
                      <a:pt x="271" y="483"/>
                      <a:pt x="271" y="483"/>
                      <a:pt x="271" y="483"/>
                    </a:cubicBezTo>
                    <a:cubicBezTo>
                      <a:pt x="272" y="485"/>
                      <a:pt x="272" y="485"/>
                      <a:pt x="272" y="485"/>
                    </a:cubicBezTo>
                    <a:cubicBezTo>
                      <a:pt x="273" y="482"/>
                      <a:pt x="273" y="482"/>
                      <a:pt x="273" y="482"/>
                    </a:cubicBezTo>
                    <a:cubicBezTo>
                      <a:pt x="272" y="482"/>
                      <a:pt x="272" y="482"/>
                      <a:pt x="272" y="482"/>
                    </a:cubicBezTo>
                    <a:cubicBezTo>
                      <a:pt x="273" y="482"/>
                      <a:pt x="273" y="482"/>
                      <a:pt x="273" y="482"/>
                    </a:cubicBezTo>
                    <a:cubicBezTo>
                      <a:pt x="273" y="481"/>
                      <a:pt x="273" y="481"/>
                      <a:pt x="273" y="481"/>
                    </a:cubicBezTo>
                    <a:cubicBezTo>
                      <a:pt x="274" y="482"/>
                      <a:pt x="274" y="482"/>
                      <a:pt x="274" y="482"/>
                    </a:cubicBezTo>
                    <a:cubicBezTo>
                      <a:pt x="273" y="480"/>
                      <a:pt x="273" y="480"/>
                      <a:pt x="273" y="480"/>
                    </a:cubicBezTo>
                    <a:cubicBezTo>
                      <a:pt x="273" y="479"/>
                      <a:pt x="273" y="479"/>
                      <a:pt x="273" y="479"/>
                    </a:cubicBezTo>
                    <a:cubicBezTo>
                      <a:pt x="274" y="479"/>
                      <a:pt x="274" y="479"/>
                      <a:pt x="274" y="479"/>
                    </a:cubicBezTo>
                    <a:cubicBezTo>
                      <a:pt x="275" y="478"/>
                      <a:pt x="275" y="478"/>
                      <a:pt x="275" y="478"/>
                    </a:cubicBezTo>
                    <a:cubicBezTo>
                      <a:pt x="276" y="477"/>
                      <a:pt x="276" y="477"/>
                      <a:pt x="276" y="477"/>
                    </a:cubicBezTo>
                    <a:cubicBezTo>
                      <a:pt x="277" y="474"/>
                      <a:pt x="277" y="474"/>
                      <a:pt x="277" y="474"/>
                    </a:cubicBezTo>
                    <a:cubicBezTo>
                      <a:pt x="277" y="474"/>
                      <a:pt x="277" y="474"/>
                      <a:pt x="277" y="474"/>
                    </a:cubicBezTo>
                    <a:cubicBezTo>
                      <a:pt x="277" y="472"/>
                      <a:pt x="277" y="472"/>
                      <a:pt x="277" y="472"/>
                    </a:cubicBezTo>
                    <a:cubicBezTo>
                      <a:pt x="276" y="471"/>
                      <a:pt x="276" y="471"/>
                      <a:pt x="276" y="471"/>
                    </a:cubicBezTo>
                    <a:cubicBezTo>
                      <a:pt x="277" y="471"/>
                      <a:pt x="277" y="471"/>
                      <a:pt x="277" y="471"/>
                    </a:cubicBezTo>
                    <a:cubicBezTo>
                      <a:pt x="277" y="470"/>
                      <a:pt x="277" y="470"/>
                      <a:pt x="277" y="470"/>
                    </a:cubicBezTo>
                    <a:cubicBezTo>
                      <a:pt x="278" y="468"/>
                      <a:pt x="278" y="468"/>
                      <a:pt x="278" y="468"/>
                    </a:cubicBezTo>
                    <a:cubicBezTo>
                      <a:pt x="279" y="468"/>
                      <a:pt x="279" y="468"/>
                      <a:pt x="279" y="468"/>
                    </a:cubicBezTo>
                    <a:cubicBezTo>
                      <a:pt x="279" y="466"/>
                      <a:pt x="279" y="466"/>
                      <a:pt x="279" y="466"/>
                    </a:cubicBezTo>
                    <a:cubicBezTo>
                      <a:pt x="279" y="465"/>
                      <a:pt x="279" y="465"/>
                      <a:pt x="279" y="465"/>
                    </a:cubicBezTo>
                    <a:cubicBezTo>
                      <a:pt x="280" y="466"/>
                      <a:pt x="280" y="466"/>
                      <a:pt x="280" y="466"/>
                    </a:cubicBezTo>
                    <a:cubicBezTo>
                      <a:pt x="281" y="465"/>
                      <a:pt x="281" y="465"/>
                      <a:pt x="281" y="465"/>
                    </a:cubicBezTo>
                    <a:cubicBezTo>
                      <a:pt x="283" y="463"/>
                      <a:pt x="283" y="463"/>
                      <a:pt x="283" y="463"/>
                    </a:cubicBezTo>
                    <a:cubicBezTo>
                      <a:pt x="283" y="462"/>
                      <a:pt x="283" y="462"/>
                      <a:pt x="283" y="462"/>
                    </a:cubicBezTo>
                    <a:cubicBezTo>
                      <a:pt x="284" y="461"/>
                      <a:pt x="284" y="461"/>
                      <a:pt x="284" y="461"/>
                    </a:cubicBezTo>
                    <a:cubicBezTo>
                      <a:pt x="284" y="462"/>
                      <a:pt x="284" y="462"/>
                      <a:pt x="284" y="462"/>
                    </a:cubicBezTo>
                    <a:cubicBezTo>
                      <a:pt x="285" y="462"/>
                      <a:pt x="285" y="462"/>
                      <a:pt x="285" y="462"/>
                    </a:cubicBezTo>
                    <a:cubicBezTo>
                      <a:pt x="286" y="462"/>
                      <a:pt x="286" y="462"/>
                      <a:pt x="286" y="462"/>
                    </a:cubicBezTo>
                    <a:cubicBezTo>
                      <a:pt x="286" y="461"/>
                      <a:pt x="286" y="461"/>
                      <a:pt x="286" y="461"/>
                    </a:cubicBezTo>
                    <a:cubicBezTo>
                      <a:pt x="286" y="461"/>
                      <a:pt x="286" y="461"/>
                      <a:pt x="286" y="461"/>
                    </a:cubicBezTo>
                    <a:cubicBezTo>
                      <a:pt x="286" y="459"/>
                      <a:pt x="286" y="459"/>
                      <a:pt x="286" y="459"/>
                    </a:cubicBezTo>
                    <a:cubicBezTo>
                      <a:pt x="287" y="458"/>
                      <a:pt x="287" y="458"/>
                      <a:pt x="287" y="458"/>
                    </a:cubicBezTo>
                    <a:cubicBezTo>
                      <a:pt x="287" y="457"/>
                      <a:pt x="287" y="457"/>
                      <a:pt x="287" y="457"/>
                    </a:cubicBezTo>
                    <a:cubicBezTo>
                      <a:pt x="284" y="456"/>
                      <a:pt x="284" y="456"/>
                      <a:pt x="284" y="456"/>
                    </a:cubicBezTo>
                    <a:cubicBezTo>
                      <a:pt x="285" y="456"/>
                      <a:pt x="285" y="456"/>
                      <a:pt x="285" y="456"/>
                    </a:cubicBezTo>
                    <a:cubicBezTo>
                      <a:pt x="282" y="450"/>
                      <a:pt x="282" y="450"/>
                      <a:pt x="282" y="450"/>
                    </a:cubicBezTo>
                    <a:cubicBezTo>
                      <a:pt x="282" y="450"/>
                      <a:pt x="282" y="450"/>
                      <a:pt x="282" y="450"/>
                    </a:cubicBezTo>
                    <a:cubicBezTo>
                      <a:pt x="284" y="449"/>
                      <a:pt x="284" y="449"/>
                      <a:pt x="284" y="449"/>
                    </a:cubicBezTo>
                    <a:cubicBezTo>
                      <a:pt x="283" y="448"/>
                      <a:pt x="283" y="448"/>
                      <a:pt x="283" y="448"/>
                    </a:cubicBezTo>
                    <a:cubicBezTo>
                      <a:pt x="285" y="449"/>
                      <a:pt x="285" y="449"/>
                      <a:pt x="285" y="449"/>
                    </a:cubicBezTo>
                    <a:cubicBezTo>
                      <a:pt x="285" y="452"/>
                      <a:pt x="285" y="452"/>
                      <a:pt x="285" y="452"/>
                    </a:cubicBezTo>
                    <a:cubicBezTo>
                      <a:pt x="286" y="450"/>
                      <a:pt x="286" y="450"/>
                      <a:pt x="286" y="450"/>
                    </a:cubicBezTo>
                    <a:cubicBezTo>
                      <a:pt x="286" y="451"/>
                      <a:pt x="286" y="451"/>
                      <a:pt x="286" y="451"/>
                    </a:cubicBezTo>
                    <a:cubicBezTo>
                      <a:pt x="286" y="452"/>
                      <a:pt x="286" y="452"/>
                      <a:pt x="286" y="452"/>
                    </a:cubicBezTo>
                    <a:cubicBezTo>
                      <a:pt x="287" y="453"/>
                      <a:pt x="287" y="453"/>
                      <a:pt x="287" y="453"/>
                    </a:cubicBezTo>
                    <a:cubicBezTo>
                      <a:pt x="287" y="454"/>
                      <a:pt x="287" y="454"/>
                      <a:pt x="287" y="454"/>
                    </a:cubicBezTo>
                    <a:cubicBezTo>
                      <a:pt x="290" y="455"/>
                      <a:pt x="290" y="455"/>
                      <a:pt x="290" y="455"/>
                    </a:cubicBezTo>
                    <a:cubicBezTo>
                      <a:pt x="289" y="456"/>
                      <a:pt x="289" y="456"/>
                      <a:pt x="289" y="456"/>
                    </a:cubicBezTo>
                    <a:cubicBezTo>
                      <a:pt x="288" y="456"/>
                      <a:pt x="288" y="456"/>
                      <a:pt x="288" y="456"/>
                    </a:cubicBezTo>
                    <a:cubicBezTo>
                      <a:pt x="288" y="457"/>
                      <a:pt x="288" y="457"/>
                      <a:pt x="288" y="457"/>
                    </a:cubicBezTo>
                    <a:cubicBezTo>
                      <a:pt x="290" y="458"/>
                      <a:pt x="290" y="458"/>
                      <a:pt x="290" y="458"/>
                    </a:cubicBezTo>
                    <a:cubicBezTo>
                      <a:pt x="290" y="459"/>
                      <a:pt x="290" y="459"/>
                      <a:pt x="290" y="459"/>
                    </a:cubicBezTo>
                    <a:cubicBezTo>
                      <a:pt x="291" y="458"/>
                      <a:pt x="291" y="458"/>
                      <a:pt x="291" y="458"/>
                    </a:cubicBezTo>
                    <a:cubicBezTo>
                      <a:pt x="292" y="458"/>
                      <a:pt x="292" y="458"/>
                      <a:pt x="292" y="458"/>
                    </a:cubicBezTo>
                    <a:cubicBezTo>
                      <a:pt x="294" y="459"/>
                      <a:pt x="294" y="459"/>
                      <a:pt x="294" y="459"/>
                    </a:cubicBezTo>
                    <a:cubicBezTo>
                      <a:pt x="293" y="457"/>
                      <a:pt x="293" y="457"/>
                      <a:pt x="293" y="457"/>
                    </a:cubicBezTo>
                    <a:cubicBezTo>
                      <a:pt x="293" y="457"/>
                      <a:pt x="293" y="457"/>
                      <a:pt x="293" y="457"/>
                    </a:cubicBezTo>
                    <a:cubicBezTo>
                      <a:pt x="293" y="456"/>
                      <a:pt x="293" y="456"/>
                      <a:pt x="293" y="456"/>
                    </a:cubicBezTo>
                    <a:cubicBezTo>
                      <a:pt x="294" y="456"/>
                      <a:pt x="294" y="456"/>
                      <a:pt x="294" y="456"/>
                    </a:cubicBezTo>
                    <a:cubicBezTo>
                      <a:pt x="294" y="457"/>
                      <a:pt x="294" y="457"/>
                      <a:pt x="294" y="457"/>
                    </a:cubicBezTo>
                    <a:cubicBezTo>
                      <a:pt x="297" y="458"/>
                      <a:pt x="297" y="458"/>
                      <a:pt x="297" y="458"/>
                    </a:cubicBezTo>
                    <a:cubicBezTo>
                      <a:pt x="298" y="458"/>
                      <a:pt x="298" y="458"/>
                      <a:pt x="298" y="458"/>
                    </a:cubicBezTo>
                    <a:cubicBezTo>
                      <a:pt x="298" y="457"/>
                      <a:pt x="298" y="457"/>
                      <a:pt x="298" y="457"/>
                    </a:cubicBezTo>
                    <a:cubicBezTo>
                      <a:pt x="296" y="456"/>
                      <a:pt x="296" y="456"/>
                      <a:pt x="296" y="456"/>
                    </a:cubicBezTo>
                    <a:cubicBezTo>
                      <a:pt x="296" y="455"/>
                      <a:pt x="296" y="455"/>
                      <a:pt x="296" y="455"/>
                    </a:cubicBezTo>
                    <a:cubicBezTo>
                      <a:pt x="297" y="455"/>
                      <a:pt x="297" y="455"/>
                      <a:pt x="297" y="455"/>
                    </a:cubicBezTo>
                    <a:cubicBezTo>
                      <a:pt x="299" y="455"/>
                      <a:pt x="299" y="455"/>
                      <a:pt x="299" y="455"/>
                    </a:cubicBezTo>
                    <a:cubicBezTo>
                      <a:pt x="299" y="457"/>
                      <a:pt x="299" y="457"/>
                      <a:pt x="299" y="457"/>
                    </a:cubicBezTo>
                    <a:cubicBezTo>
                      <a:pt x="300" y="458"/>
                      <a:pt x="300" y="458"/>
                      <a:pt x="300" y="458"/>
                    </a:cubicBezTo>
                    <a:cubicBezTo>
                      <a:pt x="301" y="457"/>
                      <a:pt x="301" y="457"/>
                      <a:pt x="301" y="457"/>
                    </a:cubicBezTo>
                    <a:cubicBezTo>
                      <a:pt x="300" y="456"/>
                      <a:pt x="300" y="456"/>
                      <a:pt x="300" y="456"/>
                    </a:cubicBezTo>
                    <a:cubicBezTo>
                      <a:pt x="300" y="455"/>
                      <a:pt x="300" y="455"/>
                      <a:pt x="300" y="455"/>
                    </a:cubicBezTo>
                    <a:cubicBezTo>
                      <a:pt x="301" y="455"/>
                      <a:pt x="301" y="455"/>
                      <a:pt x="301" y="455"/>
                    </a:cubicBezTo>
                    <a:cubicBezTo>
                      <a:pt x="301" y="454"/>
                      <a:pt x="301" y="454"/>
                      <a:pt x="301" y="454"/>
                    </a:cubicBezTo>
                    <a:cubicBezTo>
                      <a:pt x="301" y="453"/>
                      <a:pt x="301" y="453"/>
                      <a:pt x="301" y="453"/>
                    </a:cubicBezTo>
                    <a:cubicBezTo>
                      <a:pt x="302" y="452"/>
                      <a:pt x="302" y="452"/>
                      <a:pt x="302" y="452"/>
                    </a:cubicBezTo>
                    <a:cubicBezTo>
                      <a:pt x="302" y="452"/>
                      <a:pt x="302" y="452"/>
                      <a:pt x="302" y="452"/>
                    </a:cubicBezTo>
                    <a:cubicBezTo>
                      <a:pt x="303" y="454"/>
                      <a:pt x="303" y="454"/>
                      <a:pt x="303" y="454"/>
                    </a:cubicBezTo>
                    <a:cubicBezTo>
                      <a:pt x="305" y="455"/>
                      <a:pt x="305" y="455"/>
                      <a:pt x="305" y="455"/>
                    </a:cubicBezTo>
                    <a:cubicBezTo>
                      <a:pt x="305" y="455"/>
                      <a:pt x="305" y="455"/>
                      <a:pt x="305" y="455"/>
                    </a:cubicBezTo>
                    <a:cubicBezTo>
                      <a:pt x="306" y="454"/>
                      <a:pt x="306" y="454"/>
                      <a:pt x="306" y="454"/>
                    </a:cubicBezTo>
                    <a:cubicBezTo>
                      <a:pt x="306" y="454"/>
                      <a:pt x="306" y="454"/>
                      <a:pt x="306" y="454"/>
                    </a:cubicBezTo>
                    <a:cubicBezTo>
                      <a:pt x="307" y="454"/>
                      <a:pt x="307" y="454"/>
                      <a:pt x="307" y="454"/>
                    </a:cubicBezTo>
                    <a:cubicBezTo>
                      <a:pt x="307" y="453"/>
                      <a:pt x="307" y="453"/>
                      <a:pt x="307" y="453"/>
                    </a:cubicBezTo>
                    <a:cubicBezTo>
                      <a:pt x="311" y="452"/>
                      <a:pt x="311" y="452"/>
                      <a:pt x="311" y="452"/>
                    </a:cubicBezTo>
                    <a:cubicBezTo>
                      <a:pt x="312" y="451"/>
                      <a:pt x="312" y="451"/>
                      <a:pt x="312" y="451"/>
                    </a:cubicBezTo>
                    <a:cubicBezTo>
                      <a:pt x="313" y="452"/>
                      <a:pt x="313" y="452"/>
                      <a:pt x="313" y="452"/>
                    </a:cubicBezTo>
                    <a:cubicBezTo>
                      <a:pt x="313" y="450"/>
                      <a:pt x="313" y="450"/>
                      <a:pt x="313" y="450"/>
                    </a:cubicBezTo>
                    <a:cubicBezTo>
                      <a:pt x="314" y="451"/>
                      <a:pt x="314" y="451"/>
                      <a:pt x="314" y="451"/>
                    </a:cubicBezTo>
                    <a:cubicBezTo>
                      <a:pt x="315" y="451"/>
                      <a:pt x="315" y="451"/>
                      <a:pt x="315" y="451"/>
                    </a:cubicBezTo>
                    <a:cubicBezTo>
                      <a:pt x="315" y="449"/>
                      <a:pt x="315" y="449"/>
                      <a:pt x="315" y="449"/>
                    </a:cubicBezTo>
                    <a:cubicBezTo>
                      <a:pt x="316" y="450"/>
                      <a:pt x="316" y="450"/>
                      <a:pt x="316" y="450"/>
                    </a:cubicBezTo>
                    <a:cubicBezTo>
                      <a:pt x="317" y="451"/>
                      <a:pt x="317" y="451"/>
                      <a:pt x="317" y="451"/>
                    </a:cubicBezTo>
                    <a:cubicBezTo>
                      <a:pt x="317" y="451"/>
                      <a:pt x="317" y="451"/>
                      <a:pt x="317" y="451"/>
                    </a:cubicBezTo>
                    <a:cubicBezTo>
                      <a:pt x="317" y="450"/>
                      <a:pt x="317" y="450"/>
                      <a:pt x="317" y="450"/>
                    </a:cubicBezTo>
                    <a:cubicBezTo>
                      <a:pt x="319" y="449"/>
                      <a:pt x="319" y="449"/>
                      <a:pt x="319" y="449"/>
                    </a:cubicBezTo>
                    <a:cubicBezTo>
                      <a:pt x="320" y="450"/>
                      <a:pt x="320" y="450"/>
                      <a:pt x="320" y="450"/>
                    </a:cubicBezTo>
                    <a:cubicBezTo>
                      <a:pt x="320" y="450"/>
                      <a:pt x="320" y="450"/>
                      <a:pt x="320" y="450"/>
                    </a:cubicBezTo>
                    <a:cubicBezTo>
                      <a:pt x="320" y="449"/>
                      <a:pt x="320" y="449"/>
                      <a:pt x="320" y="449"/>
                    </a:cubicBezTo>
                    <a:cubicBezTo>
                      <a:pt x="321" y="448"/>
                      <a:pt x="321" y="448"/>
                      <a:pt x="321" y="448"/>
                    </a:cubicBezTo>
                    <a:cubicBezTo>
                      <a:pt x="322" y="448"/>
                      <a:pt x="322" y="448"/>
                      <a:pt x="322" y="448"/>
                    </a:cubicBezTo>
                    <a:cubicBezTo>
                      <a:pt x="322" y="449"/>
                      <a:pt x="322" y="449"/>
                      <a:pt x="322" y="449"/>
                    </a:cubicBezTo>
                    <a:cubicBezTo>
                      <a:pt x="323" y="447"/>
                      <a:pt x="323" y="447"/>
                      <a:pt x="323" y="447"/>
                    </a:cubicBezTo>
                    <a:cubicBezTo>
                      <a:pt x="323" y="447"/>
                      <a:pt x="323" y="447"/>
                      <a:pt x="323" y="447"/>
                    </a:cubicBezTo>
                    <a:cubicBezTo>
                      <a:pt x="325" y="446"/>
                      <a:pt x="325" y="446"/>
                      <a:pt x="325" y="446"/>
                    </a:cubicBezTo>
                    <a:cubicBezTo>
                      <a:pt x="325" y="447"/>
                      <a:pt x="325" y="447"/>
                      <a:pt x="325" y="447"/>
                    </a:cubicBezTo>
                    <a:cubicBezTo>
                      <a:pt x="325" y="447"/>
                      <a:pt x="325" y="447"/>
                      <a:pt x="325" y="447"/>
                    </a:cubicBezTo>
                    <a:cubicBezTo>
                      <a:pt x="327" y="447"/>
                      <a:pt x="327" y="447"/>
                      <a:pt x="327" y="447"/>
                    </a:cubicBezTo>
                    <a:cubicBezTo>
                      <a:pt x="327" y="446"/>
                      <a:pt x="327" y="446"/>
                      <a:pt x="327" y="446"/>
                    </a:cubicBezTo>
                    <a:cubicBezTo>
                      <a:pt x="327" y="445"/>
                      <a:pt x="327" y="445"/>
                      <a:pt x="327" y="445"/>
                    </a:cubicBezTo>
                    <a:cubicBezTo>
                      <a:pt x="330" y="445"/>
                      <a:pt x="330" y="445"/>
                      <a:pt x="330" y="445"/>
                    </a:cubicBezTo>
                    <a:cubicBezTo>
                      <a:pt x="330" y="444"/>
                      <a:pt x="330" y="444"/>
                      <a:pt x="330" y="444"/>
                    </a:cubicBezTo>
                    <a:cubicBezTo>
                      <a:pt x="330" y="443"/>
                      <a:pt x="330" y="443"/>
                      <a:pt x="330" y="443"/>
                    </a:cubicBezTo>
                    <a:cubicBezTo>
                      <a:pt x="331" y="443"/>
                      <a:pt x="331" y="443"/>
                      <a:pt x="331" y="443"/>
                    </a:cubicBezTo>
                    <a:cubicBezTo>
                      <a:pt x="332" y="441"/>
                      <a:pt x="332" y="441"/>
                      <a:pt x="332" y="441"/>
                    </a:cubicBezTo>
                    <a:cubicBezTo>
                      <a:pt x="333" y="441"/>
                      <a:pt x="333" y="441"/>
                      <a:pt x="333" y="441"/>
                    </a:cubicBezTo>
                    <a:cubicBezTo>
                      <a:pt x="332" y="441"/>
                      <a:pt x="332" y="441"/>
                      <a:pt x="332" y="441"/>
                    </a:cubicBezTo>
                    <a:cubicBezTo>
                      <a:pt x="332" y="440"/>
                      <a:pt x="332" y="440"/>
                      <a:pt x="332" y="440"/>
                    </a:cubicBezTo>
                    <a:cubicBezTo>
                      <a:pt x="332" y="439"/>
                      <a:pt x="332" y="439"/>
                      <a:pt x="332" y="439"/>
                    </a:cubicBezTo>
                    <a:cubicBezTo>
                      <a:pt x="334" y="440"/>
                      <a:pt x="334" y="440"/>
                      <a:pt x="334" y="440"/>
                    </a:cubicBezTo>
                    <a:cubicBezTo>
                      <a:pt x="334" y="439"/>
                      <a:pt x="334" y="439"/>
                      <a:pt x="334" y="439"/>
                    </a:cubicBezTo>
                    <a:cubicBezTo>
                      <a:pt x="335" y="438"/>
                      <a:pt x="335" y="438"/>
                      <a:pt x="335" y="438"/>
                    </a:cubicBezTo>
                    <a:cubicBezTo>
                      <a:pt x="336" y="439"/>
                      <a:pt x="336" y="439"/>
                      <a:pt x="336" y="439"/>
                    </a:cubicBezTo>
                    <a:cubicBezTo>
                      <a:pt x="336" y="438"/>
                      <a:pt x="336" y="438"/>
                      <a:pt x="336" y="438"/>
                    </a:cubicBezTo>
                    <a:cubicBezTo>
                      <a:pt x="336" y="437"/>
                      <a:pt x="336" y="437"/>
                      <a:pt x="336" y="437"/>
                    </a:cubicBezTo>
                    <a:cubicBezTo>
                      <a:pt x="336" y="437"/>
                      <a:pt x="336" y="437"/>
                      <a:pt x="336" y="437"/>
                    </a:cubicBezTo>
                    <a:cubicBezTo>
                      <a:pt x="334" y="436"/>
                      <a:pt x="334" y="436"/>
                      <a:pt x="334" y="436"/>
                    </a:cubicBezTo>
                    <a:cubicBezTo>
                      <a:pt x="336" y="435"/>
                      <a:pt x="336" y="435"/>
                      <a:pt x="336" y="435"/>
                    </a:cubicBezTo>
                    <a:cubicBezTo>
                      <a:pt x="337" y="435"/>
                      <a:pt x="337" y="435"/>
                      <a:pt x="337" y="435"/>
                    </a:cubicBezTo>
                    <a:cubicBezTo>
                      <a:pt x="338" y="436"/>
                      <a:pt x="338" y="436"/>
                      <a:pt x="338" y="436"/>
                    </a:cubicBezTo>
                    <a:cubicBezTo>
                      <a:pt x="338" y="436"/>
                      <a:pt x="338" y="436"/>
                      <a:pt x="338" y="436"/>
                    </a:cubicBezTo>
                    <a:cubicBezTo>
                      <a:pt x="337" y="436"/>
                      <a:pt x="337" y="436"/>
                      <a:pt x="337" y="436"/>
                    </a:cubicBezTo>
                    <a:cubicBezTo>
                      <a:pt x="338" y="435"/>
                      <a:pt x="338" y="435"/>
                      <a:pt x="338" y="435"/>
                    </a:cubicBezTo>
                    <a:cubicBezTo>
                      <a:pt x="339" y="434"/>
                      <a:pt x="339" y="434"/>
                      <a:pt x="339" y="434"/>
                    </a:cubicBezTo>
                    <a:cubicBezTo>
                      <a:pt x="339" y="433"/>
                      <a:pt x="339" y="433"/>
                      <a:pt x="339" y="433"/>
                    </a:cubicBezTo>
                    <a:cubicBezTo>
                      <a:pt x="341" y="433"/>
                      <a:pt x="341" y="433"/>
                      <a:pt x="341" y="433"/>
                    </a:cubicBezTo>
                    <a:lnTo>
                      <a:pt x="341" y="432"/>
                    </a:lnTo>
                    <a:close/>
                  </a:path>
                </a:pathLst>
              </a:custGeom>
              <a:solidFill>
                <a:srgbClr val="0071B4">
                  <a:alpha val="34901"/>
                </a:srgbClr>
              </a:solidFill>
              <a:ln w="9525">
                <a:noFill/>
                <a:round/>
                <a:headEnd/>
                <a:tailEnd/>
              </a:ln>
            </p:spPr>
            <p:txBody>
              <a:bodyPr/>
              <a:lstStyle/>
              <a:p>
                <a:endParaRPr lang="en-US"/>
              </a:p>
            </p:txBody>
          </p:sp>
          <p:sp>
            <p:nvSpPr>
              <p:cNvPr id="13944" name="Freeform 398"/>
              <p:cNvSpPr>
                <a:spLocks/>
              </p:cNvSpPr>
              <p:nvPr/>
            </p:nvSpPr>
            <p:spPr bwMode="auto">
              <a:xfrm>
                <a:off x="2593" y="1345"/>
                <a:ext cx="2897" cy="2296"/>
              </a:xfrm>
              <a:custGeom>
                <a:avLst/>
                <a:gdLst>
                  <a:gd name="T0" fmla="*/ 2818 w 2897"/>
                  <a:gd name="T1" fmla="*/ 484 h 2296"/>
                  <a:gd name="T2" fmla="*/ 2523 w 2897"/>
                  <a:gd name="T3" fmla="*/ 408 h 2296"/>
                  <a:gd name="T4" fmla="*/ 2202 w 2897"/>
                  <a:gd name="T5" fmla="*/ 289 h 2296"/>
                  <a:gd name="T6" fmla="*/ 2045 w 2897"/>
                  <a:gd name="T7" fmla="*/ 299 h 2296"/>
                  <a:gd name="T8" fmla="*/ 1852 w 2897"/>
                  <a:gd name="T9" fmla="*/ 229 h 2296"/>
                  <a:gd name="T10" fmla="*/ 1729 w 2897"/>
                  <a:gd name="T11" fmla="*/ 247 h 2296"/>
                  <a:gd name="T12" fmla="*/ 1748 w 2897"/>
                  <a:gd name="T13" fmla="*/ 66 h 2296"/>
                  <a:gd name="T14" fmla="*/ 1619 w 2897"/>
                  <a:gd name="T15" fmla="*/ 84 h 2296"/>
                  <a:gd name="T16" fmla="*/ 1476 w 2897"/>
                  <a:gd name="T17" fmla="*/ 155 h 2296"/>
                  <a:gd name="T18" fmla="*/ 1390 w 2897"/>
                  <a:gd name="T19" fmla="*/ 297 h 2296"/>
                  <a:gd name="T20" fmla="*/ 1291 w 2897"/>
                  <a:gd name="T21" fmla="*/ 273 h 2296"/>
                  <a:gd name="T22" fmla="*/ 1231 w 2897"/>
                  <a:gd name="T23" fmla="*/ 520 h 2296"/>
                  <a:gd name="T24" fmla="*/ 1197 w 2897"/>
                  <a:gd name="T25" fmla="*/ 420 h 2296"/>
                  <a:gd name="T26" fmla="*/ 982 w 2897"/>
                  <a:gd name="T27" fmla="*/ 454 h 2296"/>
                  <a:gd name="T28" fmla="*/ 761 w 2897"/>
                  <a:gd name="T29" fmla="*/ 577 h 2296"/>
                  <a:gd name="T30" fmla="*/ 737 w 2897"/>
                  <a:gd name="T31" fmla="*/ 426 h 2296"/>
                  <a:gd name="T32" fmla="*/ 635 w 2897"/>
                  <a:gd name="T33" fmla="*/ 376 h 2296"/>
                  <a:gd name="T34" fmla="*/ 536 w 2897"/>
                  <a:gd name="T35" fmla="*/ 402 h 2296"/>
                  <a:gd name="T36" fmla="*/ 452 w 2897"/>
                  <a:gd name="T37" fmla="*/ 490 h 2296"/>
                  <a:gd name="T38" fmla="*/ 399 w 2897"/>
                  <a:gd name="T39" fmla="*/ 619 h 2296"/>
                  <a:gd name="T40" fmla="*/ 321 w 2897"/>
                  <a:gd name="T41" fmla="*/ 699 h 2296"/>
                  <a:gd name="T42" fmla="*/ 335 w 2897"/>
                  <a:gd name="T43" fmla="*/ 743 h 2296"/>
                  <a:gd name="T44" fmla="*/ 424 w 2897"/>
                  <a:gd name="T45" fmla="*/ 850 h 2296"/>
                  <a:gd name="T46" fmla="*/ 478 w 2897"/>
                  <a:gd name="T47" fmla="*/ 725 h 2296"/>
                  <a:gd name="T48" fmla="*/ 564 w 2897"/>
                  <a:gd name="T49" fmla="*/ 548 h 2296"/>
                  <a:gd name="T50" fmla="*/ 602 w 2897"/>
                  <a:gd name="T51" fmla="*/ 721 h 2296"/>
                  <a:gd name="T52" fmla="*/ 538 w 2897"/>
                  <a:gd name="T53" fmla="*/ 832 h 2296"/>
                  <a:gd name="T54" fmla="*/ 379 w 2897"/>
                  <a:gd name="T55" fmla="*/ 848 h 2296"/>
                  <a:gd name="T56" fmla="*/ 321 w 2897"/>
                  <a:gd name="T57" fmla="*/ 910 h 2296"/>
                  <a:gd name="T58" fmla="*/ 191 w 2897"/>
                  <a:gd name="T59" fmla="*/ 1019 h 2296"/>
                  <a:gd name="T60" fmla="*/ 195 w 2897"/>
                  <a:gd name="T61" fmla="*/ 1230 h 2296"/>
                  <a:gd name="T62" fmla="*/ 468 w 2897"/>
                  <a:gd name="T63" fmla="*/ 1199 h 2296"/>
                  <a:gd name="T64" fmla="*/ 496 w 2897"/>
                  <a:gd name="T65" fmla="*/ 1121 h 2296"/>
                  <a:gd name="T66" fmla="*/ 612 w 2897"/>
                  <a:gd name="T67" fmla="*/ 1165 h 2296"/>
                  <a:gd name="T68" fmla="*/ 735 w 2897"/>
                  <a:gd name="T69" fmla="*/ 1081 h 2296"/>
                  <a:gd name="T70" fmla="*/ 759 w 2897"/>
                  <a:gd name="T71" fmla="*/ 1073 h 2296"/>
                  <a:gd name="T72" fmla="*/ 620 w 2897"/>
                  <a:gd name="T73" fmla="*/ 1205 h 2296"/>
                  <a:gd name="T74" fmla="*/ 689 w 2897"/>
                  <a:gd name="T75" fmla="*/ 1318 h 2296"/>
                  <a:gd name="T76" fmla="*/ 369 w 2897"/>
                  <a:gd name="T77" fmla="*/ 1227 h 2296"/>
                  <a:gd name="T78" fmla="*/ 2 w 2897"/>
                  <a:gd name="T79" fmla="*/ 1573 h 2296"/>
                  <a:gd name="T80" fmla="*/ 128 w 2897"/>
                  <a:gd name="T81" fmla="*/ 1716 h 2296"/>
                  <a:gd name="T82" fmla="*/ 413 w 2897"/>
                  <a:gd name="T83" fmla="*/ 1852 h 2296"/>
                  <a:gd name="T84" fmla="*/ 592 w 2897"/>
                  <a:gd name="T85" fmla="*/ 2288 h 2296"/>
                  <a:gd name="T86" fmla="*/ 797 w 2897"/>
                  <a:gd name="T87" fmla="*/ 1890 h 2296"/>
                  <a:gd name="T88" fmla="*/ 886 w 2897"/>
                  <a:gd name="T89" fmla="*/ 1629 h 2296"/>
                  <a:gd name="T90" fmla="*/ 769 w 2897"/>
                  <a:gd name="T91" fmla="*/ 1515 h 2296"/>
                  <a:gd name="T92" fmla="*/ 839 w 2897"/>
                  <a:gd name="T93" fmla="*/ 1539 h 2296"/>
                  <a:gd name="T94" fmla="*/ 1036 w 2897"/>
                  <a:gd name="T95" fmla="*/ 1430 h 2296"/>
                  <a:gd name="T96" fmla="*/ 954 w 2897"/>
                  <a:gd name="T97" fmla="*/ 1424 h 2296"/>
                  <a:gd name="T98" fmla="*/ 1113 w 2897"/>
                  <a:gd name="T99" fmla="*/ 1418 h 2296"/>
                  <a:gd name="T100" fmla="*/ 1336 w 2897"/>
                  <a:gd name="T101" fmla="*/ 1661 h 2296"/>
                  <a:gd name="T102" fmla="*/ 1555 w 2897"/>
                  <a:gd name="T103" fmla="*/ 1521 h 2296"/>
                  <a:gd name="T104" fmla="*/ 1675 w 2897"/>
                  <a:gd name="T105" fmla="*/ 1619 h 2296"/>
                  <a:gd name="T106" fmla="*/ 1774 w 2897"/>
                  <a:gd name="T107" fmla="*/ 1493 h 2296"/>
                  <a:gd name="T108" fmla="*/ 1932 w 2897"/>
                  <a:gd name="T109" fmla="*/ 1372 h 2296"/>
                  <a:gd name="T110" fmla="*/ 1886 w 2897"/>
                  <a:gd name="T111" fmla="*/ 1189 h 2296"/>
                  <a:gd name="T112" fmla="*/ 2003 w 2897"/>
                  <a:gd name="T113" fmla="*/ 1266 h 2296"/>
                  <a:gd name="T114" fmla="*/ 2204 w 2897"/>
                  <a:gd name="T115" fmla="*/ 944 h 2296"/>
                  <a:gd name="T116" fmla="*/ 2298 w 2897"/>
                  <a:gd name="T117" fmla="*/ 751 h 2296"/>
                  <a:gd name="T118" fmla="*/ 2511 w 2897"/>
                  <a:gd name="T119" fmla="*/ 681 h 2296"/>
                  <a:gd name="T120" fmla="*/ 2515 w 2897"/>
                  <a:gd name="T121" fmla="*/ 798 h 2296"/>
                  <a:gd name="T122" fmla="*/ 2660 w 2897"/>
                  <a:gd name="T123" fmla="*/ 683 h 2296"/>
                  <a:gd name="T124" fmla="*/ 2768 w 2897"/>
                  <a:gd name="T125" fmla="*/ 544 h 22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7"/>
                  <a:gd name="T190" fmla="*/ 0 h 2296"/>
                  <a:gd name="T191" fmla="*/ 2897 w 2897"/>
                  <a:gd name="T192" fmla="*/ 2296 h 22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7" h="2296">
                    <a:moveTo>
                      <a:pt x="2857" y="581"/>
                    </a:moveTo>
                    <a:lnTo>
                      <a:pt x="2859" y="579"/>
                    </a:lnTo>
                    <a:lnTo>
                      <a:pt x="2863" y="577"/>
                    </a:lnTo>
                    <a:lnTo>
                      <a:pt x="2859" y="571"/>
                    </a:lnTo>
                    <a:lnTo>
                      <a:pt x="2857" y="571"/>
                    </a:lnTo>
                    <a:lnTo>
                      <a:pt x="2855" y="569"/>
                    </a:lnTo>
                    <a:lnTo>
                      <a:pt x="2861" y="569"/>
                    </a:lnTo>
                    <a:lnTo>
                      <a:pt x="2861" y="567"/>
                    </a:lnTo>
                    <a:lnTo>
                      <a:pt x="2861" y="563"/>
                    </a:lnTo>
                    <a:lnTo>
                      <a:pt x="2865" y="561"/>
                    </a:lnTo>
                    <a:lnTo>
                      <a:pt x="2869" y="561"/>
                    </a:lnTo>
                    <a:lnTo>
                      <a:pt x="2877" y="561"/>
                    </a:lnTo>
                    <a:lnTo>
                      <a:pt x="2877" y="559"/>
                    </a:lnTo>
                    <a:lnTo>
                      <a:pt x="2873" y="555"/>
                    </a:lnTo>
                    <a:lnTo>
                      <a:pt x="2871" y="551"/>
                    </a:lnTo>
                    <a:lnTo>
                      <a:pt x="2873" y="549"/>
                    </a:lnTo>
                    <a:lnTo>
                      <a:pt x="2875" y="553"/>
                    </a:lnTo>
                    <a:lnTo>
                      <a:pt x="2879" y="555"/>
                    </a:lnTo>
                    <a:lnTo>
                      <a:pt x="2879" y="557"/>
                    </a:lnTo>
                    <a:lnTo>
                      <a:pt x="2883" y="557"/>
                    </a:lnTo>
                    <a:lnTo>
                      <a:pt x="2883" y="555"/>
                    </a:lnTo>
                    <a:lnTo>
                      <a:pt x="2883" y="553"/>
                    </a:lnTo>
                    <a:lnTo>
                      <a:pt x="2885" y="548"/>
                    </a:lnTo>
                    <a:lnTo>
                      <a:pt x="2887" y="546"/>
                    </a:lnTo>
                    <a:lnTo>
                      <a:pt x="2889" y="544"/>
                    </a:lnTo>
                    <a:lnTo>
                      <a:pt x="2893" y="544"/>
                    </a:lnTo>
                    <a:lnTo>
                      <a:pt x="2895" y="544"/>
                    </a:lnTo>
                    <a:lnTo>
                      <a:pt x="2897" y="542"/>
                    </a:lnTo>
                    <a:lnTo>
                      <a:pt x="2893" y="540"/>
                    </a:lnTo>
                    <a:lnTo>
                      <a:pt x="2893" y="542"/>
                    </a:lnTo>
                    <a:lnTo>
                      <a:pt x="2891" y="540"/>
                    </a:lnTo>
                    <a:lnTo>
                      <a:pt x="2889" y="540"/>
                    </a:lnTo>
                    <a:lnTo>
                      <a:pt x="2889" y="538"/>
                    </a:lnTo>
                    <a:lnTo>
                      <a:pt x="2887" y="534"/>
                    </a:lnTo>
                    <a:lnTo>
                      <a:pt x="2883" y="538"/>
                    </a:lnTo>
                    <a:lnTo>
                      <a:pt x="2883" y="536"/>
                    </a:lnTo>
                    <a:lnTo>
                      <a:pt x="2885" y="536"/>
                    </a:lnTo>
                    <a:lnTo>
                      <a:pt x="2885" y="534"/>
                    </a:lnTo>
                    <a:lnTo>
                      <a:pt x="2879" y="530"/>
                    </a:lnTo>
                    <a:lnTo>
                      <a:pt x="2877" y="526"/>
                    </a:lnTo>
                    <a:lnTo>
                      <a:pt x="2873" y="524"/>
                    </a:lnTo>
                    <a:lnTo>
                      <a:pt x="2871" y="520"/>
                    </a:lnTo>
                    <a:lnTo>
                      <a:pt x="2871" y="518"/>
                    </a:lnTo>
                    <a:lnTo>
                      <a:pt x="2869" y="516"/>
                    </a:lnTo>
                    <a:lnTo>
                      <a:pt x="2867" y="512"/>
                    </a:lnTo>
                    <a:lnTo>
                      <a:pt x="2855" y="510"/>
                    </a:lnTo>
                    <a:lnTo>
                      <a:pt x="2854" y="510"/>
                    </a:lnTo>
                    <a:lnTo>
                      <a:pt x="2857" y="512"/>
                    </a:lnTo>
                    <a:lnTo>
                      <a:pt x="2857" y="514"/>
                    </a:lnTo>
                    <a:lnTo>
                      <a:pt x="2855" y="514"/>
                    </a:lnTo>
                    <a:lnTo>
                      <a:pt x="2852" y="514"/>
                    </a:lnTo>
                    <a:lnTo>
                      <a:pt x="2848" y="510"/>
                    </a:lnTo>
                    <a:lnTo>
                      <a:pt x="2848" y="514"/>
                    </a:lnTo>
                    <a:lnTo>
                      <a:pt x="2848" y="516"/>
                    </a:lnTo>
                    <a:lnTo>
                      <a:pt x="2846" y="516"/>
                    </a:lnTo>
                    <a:lnTo>
                      <a:pt x="2846" y="514"/>
                    </a:lnTo>
                    <a:lnTo>
                      <a:pt x="2844" y="512"/>
                    </a:lnTo>
                    <a:lnTo>
                      <a:pt x="2844" y="510"/>
                    </a:lnTo>
                    <a:lnTo>
                      <a:pt x="2846" y="508"/>
                    </a:lnTo>
                    <a:lnTo>
                      <a:pt x="2844" y="508"/>
                    </a:lnTo>
                    <a:lnTo>
                      <a:pt x="2842" y="508"/>
                    </a:lnTo>
                    <a:lnTo>
                      <a:pt x="2842" y="506"/>
                    </a:lnTo>
                    <a:lnTo>
                      <a:pt x="2840" y="504"/>
                    </a:lnTo>
                    <a:lnTo>
                      <a:pt x="2840" y="506"/>
                    </a:lnTo>
                    <a:lnTo>
                      <a:pt x="2840" y="510"/>
                    </a:lnTo>
                    <a:lnTo>
                      <a:pt x="2838" y="510"/>
                    </a:lnTo>
                    <a:lnTo>
                      <a:pt x="2838" y="508"/>
                    </a:lnTo>
                    <a:lnTo>
                      <a:pt x="2834" y="506"/>
                    </a:lnTo>
                    <a:lnTo>
                      <a:pt x="2832" y="506"/>
                    </a:lnTo>
                    <a:lnTo>
                      <a:pt x="2828" y="508"/>
                    </a:lnTo>
                    <a:lnTo>
                      <a:pt x="2830" y="510"/>
                    </a:lnTo>
                    <a:lnTo>
                      <a:pt x="2830" y="508"/>
                    </a:lnTo>
                    <a:lnTo>
                      <a:pt x="2834" y="508"/>
                    </a:lnTo>
                    <a:lnTo>
                      <a:pt x="2832" y="510"/>
                    </a:lnTo>
                    <a:lnTo>
                      <a:pt x="2836" y="510"/>
                    </a:lnTo>
                    <a:lnTo>
                      <a:pt x="2834" y="524"/>
                    </a:lnTo>
                    <a:lnTo>
                      <a:pt x="2836" y="524"/>
                    </a:lnTo>
                    <a:lnTo>
                      <a:pt x="2838" y="522"/>
                    </a:lnTo>
                    <a:lnTo>
                      <a:pt x="2838" y="524"/>
                    </a:lnTo>
                    <a:lnTo>
                      <a:pt x="2840" y="526"/>
                    </a:lnTo>
                    <a:lnTo>
                      <a:pt x="2840" y="532"/>
                    </a:lnTo>
                    <a:lnTo>
                      <a:pt x="2838" y="532"/>
                    </a:lnTo>
                    <a:lnTo>
                      <a:pt x="2836" y="534"/>
                    </a:lnTo>
                    <a:lnTo>
                      <a:pt x="2836" y="532"/>
                    </a:lnTo>
                    <a:lnTo>
                      <a:pt x="2836" y="530"/>
                    </a:lnTo>
                    <a:lnTo>
                      <a:pt x="2836" y="526"/>
                    </a:lnTo>
                    <a:lnTo>
                      <a:pt x="2834" y="526"/>
                    </a:lnTo>
                    <a:lnTo>
                      <a:pt x="2832" y="526"/>
                    </a:lnTo>
                    <a:lnTo>
                      <a:pt x="2830" y="524"/>
                    </a:lnTo>
                    <a:lnTo>
                      <a:pt x="2830" y="522"/>
                    </a:lnTo>
                    <a:lnTo>
                      <a:pt x="2828" y="520"/>
                    </a:lnTo>
                    <a:lnTo>
                      <a:pt x="2826" y="518"/>
                    </a:lnTo>
                    <a:lnTo>
                      <a:pt x="2828" y="514"/>
                    </a:lnTo>
                    <a:lnTo>
                      <a:pt x="2824" y="498"/>
                    </a:lnTo>
                    <a:lnTo>
                      <a:pt x="2822" y="496"/>
                    </a:lnTo>
                    <a:lnTo>
                      <a:pt x="2822" y="494"/>
                    </a:lnTo>
                    <a:lnTo>
                      <a:pt x="2824" y="496"/>
                    </a:lnTo>
                    <a:lnTo>
                      <a:pt x="2824" y="498"/>
                    </a:lnTo>
                    <a:lnTo>
                      <a:pt x="2826" y="498"/>
                    </a:lnTo>
                    <a:lnTo>
                      <a:pt x="2824" y="496"/>
                    </a:lnTo>
                    <a:lnTo>
                      <a:pt x="2818" y="490"/>
                    </a:lnTo>
                    <a:lnTo>
                      <a:pt x="2818" y="488"/>
                    </a:lnTo>
                    <a:lnTo>
                      <a:pt x="2818" y="484"/>
                    </a:lnTo>
                    <a:lnTo>
                      <a:pt x="2810" y="482"/>
                    </a:lnTo>
                    <a:lnTo>
                      <a:pt x="2814" y="490"/>
                    </a:lnTo>
                    <a:lnTo>
                      <a:pt x="2816" y="492"/>
                    </a:lnTo>
                    <a:lnTo>
                      <a:pt x="2816" y="494"/>
                    </a:lnTo>
                    <a:lnTo>
                      <a:pt x="2806" y="488"/>
                    </a:lnTo>
                    <a:lnTo>
                      <a:pt x="2804" y="486"/>
                    </a:lnTo>
                    <a:lnTo>
                      <a:pt x="2802" y="484"/>
                    </a:lnTo>
                    <a:lnTo>
                      <a:pt x="2804" y="484"/>
                    </a:lnTo>
                    <a:lnTo>
                      <a:pt x="2806" y="482"/>
                    </a:lnTo>
                    <a:lnTo>
                      <a:pt x="2806" y="480"/>
                    </a:lnTo>
                    <a:lnTo>
                      <a:pt x="2802" y="478"/>
                    </a:lnTo>
                    <a:lnTo>
                      <a:pt x="2798" y="478"/>
                    </a:lnTo>
                    <a:lnTo>
                      <a:pt x="2796" y="476"/>
                    </a:lnTo>
                    <a:lnTo>
                      <a:pt x="2794" y="476"/>
                    </a:lnTo>
                    <a:lnTo>
                      <a:pt x="2794" y="474"/>
                    </a:lnTo>
                    <a:lnTo>
                      <a:pt x="2796" y="474"/>
                    </a:lnTo>
                    <a:lnTo>
                      <a:pt x="2796" y="472"/>
                    </a:lnTo>
                    <a:lnTo>
                      <a:pt x="2794" y="470"/>
                    </a:lnTo>
                    <a:lnTo>
                      <a:pt x="2790" y="470"/>
                    </a:lnTo>
                    <a:lnTo>
                      <a:pt x="2792" y="468"/>
                    </a:lnTo>
                    <a:lnTo>
                      <a:pt x="2790" y="464"/>
                    </a:lnTo>
                    <a:lnTo>
                      <a:pt x="2788" y="466"/>
                    </a:lnTo>
                    <a:lnTo>
                      <a:pt x="2786" y="464"/>
                    </a:lnTo>
                    <a:lnTo>
                      <a:pt x="2784" y="462"/>
                    </a:lnTo>
                    <a:lnTo>
                      <a:pt x="2780" y="464"/>
                    </a:lnTo>
                    <a:lnTo>
                      <a:pt x="2778" y="462"/>
                    </a:lnTo>
                    <a:lnTo>
                      <a:pt x="2780" y="460"/>
                    </a:lnTo>
                    <a:lnTo>
                      <a:pt x="2778" y="456"/>
                    </a:lnTo>
                    <a:lnTo>
                      <a:pt x="2774" y="454"/>
                    </a:lnTo>
                    <a:lnTo>
                      <a:pt x="2778" y="458"/>
                    </a:lnTo>
                    <a:lnTo>
                      <a:pt x="2774" y="456"/>
                    </a:lnTo>
                    <a:lnTo>
                      <a:pt x="2772" y="456"/>
                    </a:lnTo>
                    <a:lnTo>
                      <a:pt x="2770" y="454"/>
                    </a:lnTo>
                    <a:lnTo>
                      <a:pt x="2768" y="444"/>
                    </a:lnTo>
                    <a:lnTo>
                      <a:pt x="2766" y="444"/>
                    </a:lnTo>
                    <a:lnTo>
                      <a:pt x="2760" y="442"/>
                    </a:lnTo>
                    <a:lnTo>
                      <a:pt x="2758" y="440"/>
                    </a:lnTo>
                    <a:lnTo>
                      <a:pt x="2754" y="440"/>
                    </a:lnTo>
                    <a:lnTo>
                      <a:pt x="2752" y="438"/>
                    </a:lnTo>
                    <a:lnTo>
                      <a:pt x="2734" y="422"/>
                    </a:lnTo>
                    <a:lnTo>
                      <a:pt x="2730" y="420"/>
                    </a:lnTo>
                    <a:lnTo>
                      <a:pt x="2730" y="418"/>
                    </a:lnTo>
                    <a:lnTo>
                      <a:pt x="2728" y="420"/>
                    </a:lnTo>
                    <a:lnTo>
                      <a:pt x="2718" y="414"/>
                    </a:lnTo>
                    <a:lnTo>
                      <a:pt x="2714" y="410"/>
                    </a:lnTo>
                    <a:lnTo>
                      <a:pt x="2712" y="410"/>
                    </a:lnTo>
                    <a:lnTo>
                      <a:pt x="2704" y="408"/>
                    </a:lnTo>
                    <a:lnTo>
                      <a:pt x="2696" y="400"/>
                    </a:lnTo>
                    <a:lnTo>
                      <a:pt x="2680" y="400"/>
                    </a:lnTo>
                    <a:lnTo>
                      <a:pt x="2680" y="402"/>
                    </a:lnTo>
                    <a:lnTo>
                      <a:pt x="2676" y="402"/>
                    </a:lnTo>
                    <a:lnTo>
                      <a:pt x="2674" y="400"/>
                    </a:lnTo>
                    <a:lnTo>
                      <a:pt x="2670" y="400"/>
                    </a:lnTo>
                    <a:lnTo>
                      <a:pt x="2666" y="400"/>
                    </a:lnTo>
                    <a:lnTo>
                      <a:pt x="2660" y="400"/>
                    </a:lnTo>
                    <a:lnTo>
                      <a:pt x="2656" y="402"/>
                    </a:lnTo>
                    <a:lnTo>
                      <a:pt x="2652" y="400"/>
                    </a:lnTo>
                    <a:lnTo>
                      <a:pt x="2646" y="396"/>
                    </a:lnTo>
                    <a:lnTo>
                      <a:pt x="2644" y="398"/>
                    </a:lnTo>
                    <a:lnTo>
                      <a:pt x="2621" y="392"/>
                    </a:lnTo>
                    <a:lnTo>
                      <a:pt x="2619" y="394"/>
                    </a:lnTo>
                    <a:lnTo>
                      <a:pt x="2619" y="398"/>
                    </a:lnTo>
                    <a:lnTo>
                      <a:pt x="2619" y="400"/>
                    </a:lnTo>
                    <a:lnTo>
                      <a:pt x="2619" y="406"/>
                    </a:lnTo>
                    <a:lnTo>
                      <a:pt x="2615" y="408"/>
                    </a:lnTo>
                    <a:lnTo>
                      <a:pt x="2613" y="410"/>
                    </a:lnTo>
                    <a:lnTo>
                      <a:pt x="2621" y="412"/>
                    </a:lnTo>
                    <a:lnTo>
                      <a:pt x="2623" y="422"/>
                    </a:lnTo>
                    <a:lnTo>
                      <a:pt x="2625" y="424"/>
                    </a:lnTo>
                    <a:lnTo>
                      <a:pt x="2627" y="432"/>
                    </a:lnTo>
                    <a:lnTo>
                      <a:pt x="2619" y="440"/>
                    </a:lnTo>
                    <a:lnTo>
                      <a:pt x="2613" y="444"/>
                    </a:lnTo>
                    <a:lnTo>
                      <a:pt x="2607" y="444"/>
                    </a:lnTo>
                    <a:lnTo>
                      <a:pt x="2605" y="442"/>
                    </a:lnTo>
                    <a:lnTo>
                      <a:pt x="2603" y="434"/>
                    </a:lnTo>
                    <a:lnTo>
                      <a:pt x="2599" y="432"/>
                    </a:lnTo>
                    <a:lnTo>
                      <a:pt x="2599" y="430"/>
                    </a:lnTo>
                    <a:lnTo>
                      <a:pt x="2595" y="428"/>
                    </a:lnTo>
                    <a:lnTo>
                      <a:pt x="2589" y="428"/>
                    </a:lnTo>
                    <a:lnTo>
                      <a:pt x="2587" y="426"/>
                    </a:lnTo>
                    <a:lnTo>
                      <a:pt x="2587" y="412"/>
                    </a:lnTo>
                    <a:lnTo>
                      <a:pt x="2583" y="410"/>
                    </a:lnTo>
                    <a:lnTo>
                      <a:pt x="2583" y="408"/>
                    </a:lnTo>
                    <a:lnTo>
                      <a:pt x="2585" y="408"/>
                    </a:lnTo>
                    <a:lnTo>
                      <a:pt x="2585" y="406"/>
                    </a:lnTo>
                    <a:lnTo>
                      <a:pt x="2581" y="404"/>
                    </a:lnTo>
                    <a:lnTo>
                      <a:pt x="2579" y="404"/>
                    </a:lnTo>
                    <a:lnTo>
                      <a:pt x="2569" y="416"/>
                    </a:lnTo>
                    <a:lnTo>
                      <a:pt x="2567" y="416"/>
                    </a:lnTo>
                    <a:lnTo>
                      <a:pt x="2561" y="416"/>
                    </a:lnTo>
                    <a:lnTo>
                      <a:pt x="2555" y="412"/>
                    </a:lnTo>
                    <a:lnTo>
                      <a:pt x="2547" y="412"/>
                    </a:lnTo>
                    <a:lnTo>
                      <a:pt x="2543" y="412"/>
                    </a:lnTo>
                    <a:lnTo>
                      <a:pt x="2543" y="414"/>
                    </a:lnTo>
                    <a:lnTo>
                      <a:pt x="2543" y="412"/>
                    </a:lnTo>
                    <a:lnTo>
                      <a:pt x="2537" y="412"/>
                    </a:lnTo>
                    <a:lnTo>
                      <a:pt x="2533" y="410"/>
                    </a:lnTo>
                    <a:lnTo>
                      <a:pt x="2529" y="404"/>
                    </a:lnTo>
                    <a:lnTo>
                      <a:pt x="2523" y="408"/>
                    </a:lnTo>
                    <a:lnTo>
                      <a:pt x="2515" y="406"/>
                    </a:lnTo>
                    <a:lnTo>
                      <a:pt x="2511" y="408"/>
                    </a:lnTo>
                    <a:lnTo>
                      <a:pt x="2507" y="408"/>
                    </a:lnTo>
                    <a:lnTo>
                      <a:pt x="2505" y="408"/>
                    </a:lnTo>
                    <a:lnTo>
                      <a:pt x="2503" y="410"/>
                    </a:lnTo>
                    <a:lnTo>
                      <a:pt x="2501" y="410"/>
                    </a:lnTo>
                    <a:lnTo>
                      <a:pt x="2501" y="414"/>
                    </a:lnTo>
                    <a:lnTo>
                      <a:pt x="2497" y="414"/>
                    </a:lnTo>
                    <a:lnTo>
                      <a:pt x="2495" y="418"/>
                    </a:lnTo>
                    <a:lnTo>
                      <a:pt x="2491" y="420"/>
                    </a:lnTo>
                    <a:lnTo>
                      <a:pt x="2489" y="420"/>
                    </a:lnTo>
                    <a:lnTo>
                      <a:pt x="2491" y="416"/>
                    </a:lnTo>
                    <a:lnTo>
                      <a:pt x="2489" y="412"/>
                    </a:lnTo>
                    <a:lnTo>
                      <a:pt x="2487" y="414"/>
                    </a:lnTo>
                    <a:lnTo>
                      <a:pt x="2485" y="414"/>
                    </a:lnTo>
                    <a:lnTo>
                      <a:pt x="2481" y="408"/>
                    </a:lnTo>
                    <a:lnTo>
                      <a:pt x="2479" y="406"/>
                    </a:lnTo>
                    <a:lnTo>
                      <a:pt x="2473" y="406"/>
                    </a:lnTo>
                    <a:lnTo>
                      <a:pt x="2471" y="404"/>
                    </a:lnTo>
                    <a:lnTo>
                      <a:pt x="2467" y="404"/>
                    </a:lnTo>
                    <a:lnTo>
                      <a:pt x="2467" y="400"/>
                    </a:lnTo>
                    <a:lnTo>
                      <a:pt x="2473" y="386"/>
                    </a:lnTo>
                    <a:lnTo>
                      <a:pt x="2473" y="378"/>
                    </a:lnTo>
                    <a:lnTo>
                      <a:pt x="2469" y="372"/>
                    </a:lnTo>
                    <a:lnTo>
                      <a:pt x="2461" y="360"/>
                    </a:lnTo>
                    <a:lnTo>
                      <a:pt x="2457" y="358"/>
                    </a:lnTo>
                    <a:lnTo>
                      <a:pt x="2455" y="356"/>
                    </a:lnTo>
                    <a:lnTo>
                      <a:pt x="2417" y="354"/>
                    </a:lnTo>
                    <a:lnTo>
                      <a:pt x="2415" y="354"/>
                    </a:lnTo>
                    <a:lnTo>
                      <a:pt x="2410" y="354"/>
                    </a:lnTo>
                    <a:lnTo>
                      <a:pt x="2408" y="356"/>
                    </a:lnTo>
                    <a:lnTo>
                      <a:pt x="2406" y="356"/>
                    </a:lnTo>
                    <a:lnTo>
                      <a:pt x="2400" y="354"/>
                    </a:lnTo>
                    <a:lnTo>
                      <a:pt x="2398" y="354"/>
                    </a:lnTo>
                    <a:lnTo>
                      <a:pt x="2396" y="356"/>
                    </a:lnTo>
                    <a:lnTo>
                      <a:pt x="2392" y="358"/>
                    </a:lnTo>
                    <a:lnTo>
                      <a:pt x="2390" y="356"/>
                    </a:lnTo>
                    <a:lnTo>
                      <a:pt x="2384" y="356"/>
                    </a:lnTo>
                    <a:lnTo>
                      <a:pt x="2382" y="358"/>
                    </a:lnTo>
                    <a:lnTo>
                      <a:pt x="2380" y="356"/>
                    </a:lnTo>
                    <a:lnTo>
                      <a:pt x="2374" y="360"/>
                    </a:lnTo>
                    <a:lnTo>
                      <a:pt x="2370" y="360"/>
                    </a:lnTo>
                    <a:lnTo>
                      <a:pt x="2370" y="362"/>
                    </a:lnTo>
                    <a:lnTo>
                      <a:pt x="2362" y="356"/>
                    </a:lnTo>
                    <a:lnTo>
                      <a:pt x="2360" y="356"/>
                    </a:lnTo>
                    <a:lnTo>
                      <a:pt x="2358" y="354"/>
                    </a:lnTo>
                    <a:lnTo>
                      <a:pt x="2364" y="352"/>
                    </a:lnTo>
                    <a:lnTo>
                      <a:pt x="2366" y="350"/>
                    </a:lnTo>
                    <a:lnTo>
                      <a:pt x="2366" y="346"/>
                    </a:lnTo>
                    <a:lnTo>
                      <a:pt x="2356" y="338"/>
                    </a:lnTo>
                    <a:lnTo>
                      <a:pt x="2356" y="336"/>
                    </a:lnTo>
                    <a:lnTo>
                      <a:pt x="2356" y="334"/>
                    </a:lnTo>
                    <a:lnTo>
                      <a:pt x="2346" y="336"/>
                    </a:lnTo>
                    <a:lnTo>
                      <a:pt x="2342" y="336"/>
                    </a:lnTo>
                    <a:lnTo>
                      <a:pt x="2342" y="334"/>
                    </a:lnTo>
                    <a:lnTo>
                      <a:pt x="2342" y="332"/>
                    </a:lnTo>
                    <a:lnTo>
                      <a:pt x="2338" y="328"/>
                    </a:lnTo>
                    <a:lnTo>
                      <a:pt x="2336" y="326"/>
                    </a:lnTo>
                    <a:lnTo>
                      <a:pt x="2334" y="326"/>
                    </a:lnTo>
                    <a:lnTo>
                      <a:pt x="2330" y="322"/>
                    </a:lnTo>
                    <a:lnTo>
                      <a:pt x="2328" y="324"/>
                    </a:lnTo>
                    <a:lnTo>
                      <a:pt x="2326" y="324"/>
                    </a:lnTo>
                    <a:lnTo>
                      <a:pt x="2324" y="324"/>
                    </a:lnTo>
                    <a:lnTo>
                      <a:pt x="2320" y="322"/>
                    </a:lnTo>
                    <a:lnTo>
                      <a:pt x="2318" y="324"/>
                    </a:lnTo>
                    <a:lnTo>
                      <a:pt x="2318" y="322"/>
                    </a:lnTo>
                    <a:lnTo>
                      <a:pt x="2324" y="315"/>
                    </a:lnTo>
                    <a:lnTo>
                      <a:pt x="2326" y="315"/>
                    </a:lnTo>
                    <a:lnTo>
                      <a:pt x="2328" y="317"/>
                    </a:lnTo>
                    <a:lnTo>
                      <a:pt x="2330" y="319"/>
                    </a:lnTo>
                    <a:lnTo>
                      <a:pt x="2334" y="317"/>
                    </a:lnTo>
                    <a:lnTo>
                      <a:pt x="2334" y="311"/>
                    </a:lnTo>
                    <a:lnTo>
                      <a:pt x="2330" y="303"/>
                    </a:lnTo>
                    <a:lnTo>
                      <a:pt x="2322" y="297"/>
                    </a:lnTo>
                    <a:lnTo>
                      <a:pt x="2318" y="297"/>
                    </a:lnTo>
                    <a:lnTo>
                      <a:pt x="2316" y="295"/>
                    </a:lnTo>
                    <a:lnTo>
                      <a:pt x="2312" y="293"/>
                    </a:lnTo>
                    <a:lnTo>
                      <a:pt x="2306" y="293"/>
                    </a:lnTo>
                    <a:lnTo>
                      <a:pt x="2306" y="295"/>
                    </a:lnTo>
                    <a:lnTo>
                      <a:pt x="2306" y="293"/>
                    </a:lnTo>
                    <a:lnTo>
                      <a:pt x="2296" y="293"/>
                    </a:lnTo>
                    <a:lnTo>
                      <a:pt x="2292" y="293"/>
                    </a:lnTo>
                    <a:lnTo>
                      <a:pt x="2286" y="293"/>
                    </a:lnTo>
                    <a:lnTo>
                      <a:pt x="2284" y="289"/>
                    </a:lnTo>
                    <a:lnTo>
                      <a:pt x="2280" y="289"/>
                    </a:lnTo>
                    <a:lnTo>
                      <a:pt x="2274" y="285"/>
                    </a:lnTo>
                    <a:lnTo>
                      <a:pt x="2272" y="285"/>
                    </a:lnTo>
                    <a:lnTo>
                      <a:pt x="2262" y="283"/>
                    </a:lnTo>
                    <a:lnTo>
                      <a:pt x="2256" y="279"/>
                    </a:lnTo>
                    <a:lnTo>
                      <a:pt x="2246" y="279"/>
                    </a:lnTo>
                    <a:lnTo>
                      <a:pt x="2242" y="277"/>
                    </a:lnTo>
                    <a:lnTo>
                      <a:pt x="2216" y="277"/>
                    </a:lnTo>
                    <a:lnTo>
                      <a:pt x="2214" y="275"/>
                    </a:lnTo>
                    <a:lnTo>
                      <a:pt x="2212" y="273"/>
                    </a:lnTo>
                    <a:lnTo>
                      <a:pt x="2210" y="271"/>
                    </a:lnTo>
                    <a:lnTo>
                      <a:pt x="2206" y="271"/>
                    </a:lnTo>
                    <a:lnTo>
                      <a:pt x="2204" y="273"/>
                    </a:lnTo>
                    <a:lnTo>
                      <a:pt x="2204" y="275"/>
                    </a:lnTo>
                    <a:lnTo>
                      <a:pt x="2206" y="277"/>
                    </a:lnTo>
                    <a:lnTo>
                      <a:pt x="2206" y="279"/>
                    </a:lnTo>
                    <a:lnTo>
                      <a:pt x="2208" y="283"/>
                    </a:lnTo>
                    <a:lnTo>
                      <a:pt x="2206" y="283"/>
                    </a:lnTo>
                    <a:lnTo>
                      <a:pt x="2202" y="289"/>
                    </a:lnTo>
                    <a:lnTo>
                      <a:pt x="2202" y="295"/>
                    </a:lnTo>
                    <a:lnTo>
                      <a:pt x="2198" y="301"/>
                    </a:lnTo>
                    <a:lnTo>
                      <a:pt x="2194" y="301"/>
                    </a:lnTo>
                    <a:lnTo>
                      <a:pt x="2190" y="305"/>
                    </a:lnTo>
                    <a:lnTo>
                      <a:pt x="2190" y="309"/>
                    </a:lnTo>
                    <a:lnTo>
                      <a:pt x="2189" y="311"/>
                    </a:lnTo>
                    <a:lnTo>
                      <a:pt x="2190" y="313"/>
                    </a:lnTo>
                    <a:lnTo>
                      <a:pt x="2190" y="317"/>
                    </a:lnTo>
                    <a:lnTo>
                      <a:pt x="2189" y="317"/>
                    </a:lnTo>
                    <a:lnTo>
                      <a:pt x="2189" y="321"/>
                    </a:lnTo>
                    <a:lnTo>
                      <a:pt x="2190" y="324"/>
                    </a:lnTo>
                    <a:lnTo>
                      <a:pt x="2192" y="326"/>
                    </a:lnTo>
                    <a:lnTo>
                      <a:pt x="2192" y="328"/>
                    </a:lnTo>
                    <a:lnTo>
                      <a:pt x="2192" y="332"/>
                    </a:lnTo>
                    <a:lnTo>
                      <a:pt x="2192" y="334"/>
                    </a:lnTo>
                    <a:lnTo>
                      <a:pt x="2190" y="334"/>
                    </a:lnTo>
                    <a:lnTo>
                      <a:pt x="2185" y="330"/>
                    </a:lnTo>
                    <a:lnTo>
                      <a:pt x="2183" y="336"/>
                    </a:lnTo>
                    <a:lnTo>
                      <a:pt x="2181" y="334"/>
                    </a:lnTo>
                    <a:lnTo>
                      <a:pt x="2179" y="336"/>
                    </a:lnTo>
                    <a:lnTo>
                      <a:pt x="2179" y="334"/>
                    </a:lnTo>
                    <a:lnTo>
                      <a:pt x="2173" y="338"/>
                    </a:lnTo>
                    <a:lnTo>
                      <a:pt x="2173" y="340"/>
                    </a:lnTo>
                    <a:lnTo>
                      <a:pt x="2169" y="342"/>
                    </a:lnTo>
                    <a:lnTo>
                      <a:pt x="2169" y="346"/>
                    </a:lnTo>
                    <a:lnTo>
                      <a:pt x="2165" y="344"/>
                    </a:lnTo>
                    <a:lnTo>
                      <a:pt x="2165" y="346"/>
                    </a:lnTo>
                    <a:lnTo>
                      <a:pt x="2163" y="344"/>
                    </a:lnTo>
                    <a:lnTo>
                      <a:pt x="2161" y="344"/>
                    </a:lnTo>
                    <a:lnTo>
                      <a:pt x="2161" y="342"/>
                    </a:lnTo>
                    <a:lnTo>
                      <a:pt x="2161" y="340"/>
                    </a:lnTo>
                    <a:lnTo>
                      <a:pt x="2157" y="340"/>
                    </a:lnTo>
                    <a:lnTo>
                      <a:pt x="2157" y="336"/>
                    </a:lnTo>
                    <a:lnTo>
                      <a:pt x="2155" y="336"/>
                    </a:lnTo>
                    <a:lnTo>
                      <a:pt x="2153" y="336"/>
                    </a:lnTo>
                    <a:lnTo>
                      <a:pt x="2145" y="330"/>
                    </a:lnTo>
                    <a:lnTo>
                      <a:pt x="2143" y="330"/>
                    </a:lnTo>
                    <a:lnTo>
                      <a:pt x="2137" y="328"/>
                    </a:lnTo>
                    <a:lnTo>
                      <a:pt x="2137" y="326"/>
                    </a:lnTo>
                    <a:lnTo>
                      <a:pt x="2135" y="326"/>
                    </a:lnTo>
                    <a:lnTo>
                      <a:pt x="2131" y="324"/>
                    </a:lnTo>
                    <a:lnTo>
                      <a:pt x="2123" y="326"/>
                    </a:lnTo>
                    <a:lnTo>
                      <a:pt x="2121" y="330"/>
                    </a:lnTo>
                    <a:lnTo>
                      <a:pt x="2119" y="334"/>
                    </a:lnTo>
                    <a:lnTo>
                      <a:pt x="2121" y="336"/>
                    </a:lnTo>
                    <a:lnTo>
                      <a:pt x="2121" y="338"/>
                    </a:lnTo>
                    <a:lnTo>
                      <a:pt x="2117" y="334"/>
                    </a:lnTo>
                    <a:lnTo>
                      <a:pt x="2117" y="336"/>
                    </a:lnTo>
                    <a:lnTo>
                      <a:pt x="2109" y="334"/>
                    </a:lnTo>
                    <a:lnTo>
                      <a:pt x="2107" y="336"/>
                    </a:lnTo>
                    <a:lnTo>
                      <a:pt x="2105" y="334"/>
                    </a:lnTo>
                    <a:lnTo>
                      <a:pt x="2101" y="330"/>
                    </a:lnTo>
                    <a:lnTo>
                      <a:pt x="2099" y="328"/>
                    </a:lnTo>
                    <a:lnTo>
                      <a:pt x="2097" y="322"/>
                    </a:lnTo>
                    <a:lnTo>
                      <a:pt x="2093" y="321"/>
                    </a:lnTo>
                    <a:lnTo>
                      <a:pt x="2091" y="311"/>
                    </a:lnTo>
                    <a:lnTo>
                      <a:pt x="2089" y="311"/>
                    </a:lnTo>
                    <a:lnTo>
                      <a:pt x="2081" y="330"/>
                    </a:lnTo>
                    <a:lnTo>
                      <a:pt x="2081" y="346"/>
                    </a:lnTo>
                    <a:lnTo>
                      <a:pt x="2079" y="346"/>
                    </a:lnTo>
                    <a:lnTo>
                      <a:pt x="2077" y="352"/>
                    </a:lnTo>
                    <a:lnTo>
                      <a:pt x="2075" y="354"/>
                    </a:lnTo>
                    <a:lnTo>
                      <a:pt x="2075" y="358"/>
                    </a:lnTo>
                    <a:lnTo>
                      <a:pt x="2073" y="362"/>
                    </a:lnTo>
                    <a:lnTo>
                      <a:pt x="2071" y="366"/>
                    </a:lnTo>
                    <a:lnTo>
                      <a:pt x="2069" y="364"/>
                    </a:lnTo>
                    <a:lnTo>
                      <a:pt x="2067" y="356"/>
                    </a:lnTo>
                    <a:lnTo>
                      <a:pt x="2065" y="356"/>
                    </a:lnTo>
                    <a:lnTo>
                      <a:pt x="2065" y="358"/>
                    </a:lnTo>
                    <a:lnTo>
                      <a:pt x="2063" y="360"/>
                    </a:lnTo>
                    <a:lnTo>
                      <a:pt x="2061" y="356"/>
                    </a:lnTo>
                    <a:lnTo>
                      <a:pt x="2059" y="358"/>
                    </a:lnTo>
                    <a:lnTo>
                      <a:pt x="2057" y="356"/>
                    </a:lnTo>
                    <a:lnTo>
                      <a:pt x="2057" y="354"/>
                    </a:lnTo>
                    <a:lnTo>
                      <a:pt x="2057" y="352"/>
                    </a:lnTo>
                    <a:lnTo>
                      <a:pt x="2053" y="350"/>
                    </a:lnTo>
                    <a:lnTo>
                      <a:pt x="2053" y="352"/>
                    </a:lnTo>
                    <a:lnTo>
                      <a:pt x="2051" y="350"/>
                    </a:lnTo>
                    <a:lnTo>
                      <a:pt x="2051" y="348"/>
                    </a:lnTo>
                    <a:lnTo>
                      <a:pt x="2049" y="342"/>
                    </a:lnTo>
                    <a:lnTo>
                      <a:pt x="2047" y="342"/>
                    </a:lnTo>
                    <a:lnTo>
                      <a:pt x="2045" y="342"/>
                    </a:lnTo>
                    <a:lnTo>
                      <a:pt x="2043" y="332"/>
                    </a:lnTo>
                    <a:lnTo>
                      <a:pt x="2043" y="328"/>
                    </a:lnTo>
                    <a:lnTo>
                      <a:pt x="2041" y="324"/>
                    </a:lnTo>
                    <a:lnTo>
                      <a:pt x="2041" y="326"/>
                    </a:lnTo>
                    <a:lnTo>
                      <a:pt x="2037" y="326"/>
                    </a:lnTo>
                    <a:lnTo>
                      <a:pt x="2037" y="324"/>
                    </a:lnTo>
                    <a:lnTo>
                      <a:pt x="2037" y="322"/>
                    </a:lnTo>
                    <a:lnTo>
                      <a:pt x="2037" y="321"/>
                    </a:lnTo>
                    <a:lnTo>
                      <a:pt x="2035" y="321"/>
                    </a:lnTo>
                    <a:lnTo>
                      <a:pt x="2035" y="315"/>
                    </a:lnTo>
                    <a:lnTo>
                      <a:pt x="2039" y="307"/>
                    </a:lnTo>
                    <a:lnTo>
                      <a:pt x="2041" y="309"/>
                    </a:lnTo>
                    <a:lnTo>
                      <a:pt x="2043" y="309"/>
                    </a:lnTo>
                    <a:lnTo>
                      <a:pt x="2041" y="307"/>
                    </a:lnTo>
                    <a:lnTo>
                      <a:pt x="2041" y="305"/>
                    </a:lnTo>
                    <a:lnTo>
                      <a:pt x="2045" y="303"/>
                    </a:lnTo>
                    <a:lnTo>
                      <a:pt x="2047" y="303"/>
                    </a:lnTo>
                    <a:lnTo>
                      <a:pt x="2045" y="303"/>
                    </a:lnTo>
                    <a:lnTo>
                      <a:pt x="2045" y="301"/>
                    </a:lnTo>
                    <a:lnTo>
                      <a:pt x="2045" y="299"/>
                    </a:lnTo>
                    <a:lnTo>
                      <a:pt x="2045" y="297"/>
                    </a:lnTo>
                    <a:lnTo>
                      <a:pt x="2047" y="293"/>
                    </a:lnTo>
                    <a:lnTo>
                      <a:pt x="2041" y="289"/>
                    </a:lnTo>
                    <a:lnTo>
                      <a:pt x="2043" y="287"/>
                    </a:lnTo>
                    <a:lnTo>
                      <a:pt x="2045" y="285"/>
                    </a:lnTo>
                    <a:lnTo>
                      <a:pt x="2041" y="283"/>
                    </a:lnTo>
                    <a:lnTo>
                      <a:pt x="2043" y="281"/>
                    </a:lnTo>
                    <a:lnTo>
                      <a:pt x="2045" y="279"/>
                    </a:lnTo>
                    <a:lnTo>
                      <a:pt x="2043" y="275"/>
                    </a:lnTo>
                    <a:lnTo>
                      <a:pt x="2045" y="275"/>
                    </a:lnTo>
                    <a:lnTo>
                      <a:pt x="2043" y="275"/>
                    </a:lnTo>
                    <a:lnTo>
                      <a:pt x="2043" y="273"/>
                    </a:lnTo>
                    <a:lnTo>
                      <a:pt x="2043" y="271"/>
                    </a:lnTo>
                    <a:lnTo>
                      <a:pt x="2043" y="269"/>
                    </a:lnTo>
                    <a:lnTo>
                      <a:pt x="2045" y="269"/>
                    </a:lnTo>
                    <a:lnTo>
                      <a:pt x="2045" y="267"/>
                    </a:lnTo>
                    <a:lnTo>
                      <a:pt x="2045" y="265"/>
                    </a:lnTo>
                    <a:lnTo>
                      <a:pt x="2047" y="265"/>
                    </a:lnTo>
                    <a:lnTo>
                      <a:pt x="2045" y="263"/>
                    </a:lnTo>
                    <a:lnTo>
                      <a:pt x="2045" y="261"/>
                    </a:lnTo>
                    <a:lnTo>
                      <a:pt x="2041" y="259"/>
                    </a:lnTo>
                    <a:lnTo>
                      <a:pt x="2039" y="257"/>
                    </a:lnTo>
                    <a:lnTo>
                      <a:pt x="2037" y="253"/>
                    </a:lnTo>
                    <a:lnTo>
                      <a:pt x="2031" y="249"/>
                    </a:lnTo>
                    <a:lnTo>
                      <a:pt x="2033" y="247"/>
                    </a:lnTo>
                    <a:lnTo>
                      <a:pt x="2031" y="245"/>
                    </a:lnTo>
                    <a:lnTo>
                      <a:pt x="2029" y="245"/>
                    </a:lnTo>
                    <a:lnTo>
                      <a:pt x="2027" y="243"/>
                    </a:lnTo>
                    <a:lnTo>
                      <a:pt x="2029" y="243"/>
                    </a:lnTo>
                    <a:lnTo>
                      <a:pt x="2027" y="241"/>
                    </a:lnTo>
                    <a:lnTo>
                      <a:pt x="2023" y="239"/>
                    </a:lnTo>
                    <a:lnTo>
                      <a:pt x="2019" y="239"/>
                    </a:lnTo>
                    <a:lnTo>
                      <a:pt x="2015" y="239"/>
                    </a:lnTo>
                    <a:lnTo>
                      <a:pt x="2011" y="237"/>
                    </a:lnTo>
                    <a:lnTo>
                      <a:pt x="2009" y="241"/>
                    </a:lnTo>
                    <a:lnTo>
                      <a:pt x="2007" y="241"/>
                    </a:lnTo>
                    <a:lnTo>
                      <a:pt x="2005" y="243"/>
                    </a:lnTo>
                    <a:lnTo>
                      <a:pt x="2005" y="241"/>
                    </a:lnTo>
                    <a:lnTo>
                      <a:pt x="1999" y="235"/>
                    </a:lnTo>
                    <a:lnTo>
                      <a:pt x="1997" y="237"/>
                    </a:lnTo>
                    <a:lnTo>
                      <a:pt x="1995" y="235"/>
                    </a:lnTo>
                    <a:lnTo>
                      <a:pt x="1993" y="237"/>
                    </a:lnTo>
                    <a:lnTo>
                      <a:pt x="1991" y="233"/>
                    </a:lnTo>
                    <a:lnTo>
                      <a:pt x="1991" y="235"/>
                    </a:lnTo>
                    <a:lnTo>
                      <a:pt x="1989" y="233"/>
                    </a:lnTo>
                    <a:lnTo>
                      <a:pt x="1989" y="235"/>
                    </a:lnTo>
                    <a:lnTo>
                      <a:pt x="1985" y="233"/>
                    </a:lnTo>
                    <a:lnTo>
                      <a:pt x="1985" y="229"/>
                    </a:lnTo>
                    <a:lnTo>
                      <a:pt x="1983" y="229"/>
                    </a:lnTo>
                    <a:lnTo>
                      <a:pt x="1981" y="225"/>
                    </a:lnTo>
                    <a:lnTo>
                      <a:pt x="1979" y="227"/>
                    </a:lnTo>
                    <a:lnTo>
                      <a:pt x="1977" y="225"/>
                    </a:lnTo>
                    <a:lnTo>
                      <a:pt x="1971" y="225"/>
                    </a:lnTo>
                    <a:lnTo>
                      <a:pt x="1969" y="221"/>
                    </a:lnTo>
                    <a:lnTo>
                      <a:pt x="1967" y="221"/>
                    </a:lnTo>
                    <a:lnTo>
                      <a:pt x="1967" y="225"/>
                    </a:lnTo>
                    <a:lnTo>
                      <a:pt x="1967" y="229"/>
                    </a:lnTo>
                    <a:lnTo>
                      <a:pt x="1966" y="229"/>
                    </a:lnTo>
                    <a:lnTo>
                      <a:pt x="1962" y="229"/>
                    </a:lnTo>
                    <a:lnTo>
                      <a:pt x="1960" y="225"/>
                    </a:lnTo>
                    <a:lnTo>
                      <a:pt x="1958" y="241"/>
                    </a:lnTo>
                    <a:lnTo>
                      <a:pt x="1958" y="243"/>
                    </a:lnTo>
                    <a:lnTo>
                      <a:pt x="1958" y="245"/>
                    </a:lnTo>
                    <a:lnTo>
                      <a:pt x="1962" y="257"/>
                    </a:lnTo>
                    <a:lnTo>
                      <a:pt x="1960" y="259"/>
                    </a:lnTo>
                    <a:lnTo>
                      <a:pt x="1958" y="261"/>
                    </a:lnTo>
                    <a:lnTo>
                      <a:pt x="1952" y="263"/>
                    </a:lnTo>
                    <a:lnTo>
                      <a:pt x="1948" y="265"/>
                    </a:lnTo>
                    <a:lnTo>
                      <a:pt x="1946" y="265"/>
                    </a:lnTo>
                    <a:lnTo>
                      <a:pt x="1944" y="265"/>
                    </a:lnTo>
                    <a:lnTo>
                      <a:pt x="1940" y="265"/>
                    </a:lnTo>
                    <a:lnTo>
                      <a:pt x="1938" y="265"/>
                    </a:lnTo>
                    <a:lnTo>
                      <a:pt x="1930" y="265"/>
                    </a:lnTo>
                    <a:lnTo>
                      <a:pt x="1928" y="267"/>
                    </a:lnTo>
                    <a:lnTo>
                      <a:pt x="1916" y="261"/>
                    </a:lnTo>
                    <a:lnTo>
                      <a:pt x="1914" y="261"/>
                    </a:lnTo>
                    <a:lnTo>
                      <a:pt x="1914" y="263"/>
                    </a:lnTo>
                    <a:lnTo>
                      <a:pt x="1912" y="265"/>
                    </a:lnTo>
                    <a:lnTo>
                      <a:pt x="1892" y="255"/>
                    </a:lnTo>
                    <a:lnTo>
                      <a:pt x="1892" y="253"/>
                    </a:lnTo>
                    <a:lnTo>
                      <a:pt x="1892" y="249"/>
                    </a:lnTo>
                    <a:lnTo>
                      <a:pt x="1892" y="245"/>
                    </a:lnTo>
                    <a:lnTo>
                      <a:pt x="1892" y="243"/>
                    </a:lnTo>
                    <a:lnTo>
                      <a:pt x="1894" y="241"/>
                    </a:lnTo>
                    <a:lnTo>
                      <a:pt x="1896" y="241"/>
                    </a:lnTo>
                    <a:lnTo>
                      <a:pt x="1898" y="241"/>
                    </a:lnTo>
                    <a:lnTo>
                      <a:pt x="1898" y="239"/>
                    </a:lnTo>
                    <a:lnTo>
                      <a:pt x="1896" y="237"/>
                    </a:lnTo>
                    <a:lnTo>
                      <a:pt x="1888" y="237"/>
                    </a:lnTo>
                    <a:lnTo>
                      <a:pt x="1886" y="235"/>
                    </a:lnTo>
                    <a:lnTo>
                      <a:pt x="1882" y="237"/>
                    </a:lnTo>
                    <a:lnTo>
                      <a:pt x="1874" y="235"/>
                    </a:lnTo>
                    <a:lnTo>
                      <a:pt x="1872" y="233"/>
                    </a:lnTo>
                    <a:lnTo>
                      <a:pt x="1868" y="233"/>
                    </a:lnTo>
                    <a:lnTo>
                      <a:pt x="1866" y="233"/>
                    </a:lnTo>
                    <a:lnTo>
                      <a:pt x="1862" y="233"/>
                    </a:lnTo>
                    <a:lnTo>
                      <a:pt x="1852" y="229"/>
                    </a:lnTo>
                    <a:lnTo>
                      <a:pt x="1848" y="231"/>
                    </a:lnTo>
                    <a:lnTo>
                      <a:pt x="1848" y="233"/>
                    </a:lnTo>
                    <a:lnTo>
                      <a:pt x="1838" y="235"/>
                    </a:lnTo>
                    <a:lnTo>
                      <a:pt x="1832" y="235"/>
                    </a:lnTo>
                    <a:lnTo>
                      <a:pt x="1822" y="239"/>
                    </a:lnTo>
                    <a:lnTo>
                      <a:pt x="1826" y="245"/>
                    </a:lnTo>
                    <a:lnTo>
                      <a:pt x="1828" y="249"/>
                    </a:lnTo>
                    <a:lnTo>
                      <a:pt x="1820" y="253"/>
                    </a:lnTo>
                    <a:lnTo>
                      <a:pt x="1816" y="251"/>
                    </a:lnTo>
                    <a:lnTo>
                      <a:pt x="1818" y="251"/>
                    </a:lnTo>
                    <a:lnTo>
                      <a:pt x="1822" y="251"/>
                    </a:lnTo>
                    <a:lnTo>
                      <a:pt x="1822" y="249"/>
                    </a:lnTo>
                    <a:lnTo>
                      <a:pt x="1818" y="247"/>
                    </a:lnTo>
                    <a:lnTo>
                      <a:pt x="1818" y="245"/>
                    </a:lnTo>
                    <a:lnTo>
                      <a:pt x="1818" y="243"/>
                    </a:lnTo>
                    <a:lnTo>
                      <a:pt x="1820" y="237"/>
                    </a:lnTo>
                    <a:lnTo>
                      <a:pt x="1820" y="233"/>
                    </a:lnTo>
                    <a:lnTo>
                      <a:pt x="1818" y="229"/>
                    </a:lnTo>
                    <a:lnTo>
                      <a:pt x="1818" y="227"/>
                    </a:lnTo>
                    <a:lnTo>
                      <a:pt x="1818" y="223"/>
                    </a:lnTo>
                    <a:lnTo>
                      <a:pt x="1812" y="213"/>
                    </a:lnTo>
                    <a:lnTo>
                      <a:pt x="1814" y="221"/>
                    </a:lnTo>
                    <a:lnTo>
                      <a:pt x="1812" y="225"/>
                    </a:lnTo>
                    <a:lnTo>
                      <a:pt x="1812" y="229"/>
                    </a:lnTo>
                    <a:lnTo>
                      <a:pt x="1806" y="229"/>
                    </a:lnTo>
                    <a:lnTo>
                      <a:pt x="1800" y="229"/>
                    </a:lnTo>
                    <a:lnTo>
                      <a:pt x="1796" y="229"/>
                    </a:lnTo>
                    <a:lnTo>
                      <a:pt x="1790" y="223"/>
                    </a:lnTo>
                    <a:lnTo>
                      <a:pt x="1790" y="217"/>
                    </a:lnTo>
                    <a:lnTo>
                      <a:pt x="1790" y="215"/>
                    </a:lnTo>
                    <a:lnTo>
                      <a:pt x="1792" y="217"/>
                    </a:lnTo>
                    <a:lnTo>
                      <a:pt x="1794" y="213"/>
                    </a:lnTo>
                    <a:lnTo>
                      <a:pt x="1794" y="211"/>
                    </a:lnTo>
                    <a:lnTo>
                      <a:pt x="1788" y="213"/>
                    </a:lnTo>
                    <a:lnTo>
                      <a:pt x="1786" y="215"/>
                    </a:lnTo>
                    <a:lnTo>
                      <a:pt x="1786" y="217"/>
                    </a:lnTo>
                    <a:lnTo>
                      <a:pt x="1784" y="219"/>
                    </a:lnTo>
                    <a:lnTo>
                      <a:pt x="1782" y="217"/>
                    </a:lnTo>
                    <a:lnTo>
                      <a:pt x="1780" y="215"/>
                    </a:lnTo>
                    <a:lnTo>
                      <a:pt x="1778" y="213"/>
                    </a:lnTo>
                    <a:lnTo>
                      <a:pt x="1770" y="215"/>
                    </a:lnTo>
                    <a:lnTo>
                      <a:pt x="1770" y="219"/>
                    </a:lnTo>
                    <a:lnTo>
                      <a:pt x="1766" y="223"/>
                    </a:lnTo>
                    <a:lnTo>
                      <a:pt x="1766" y="227"/>
                    </a:lnTo>
                    <a:lnTo>
                      <a:pt x="1768" y="233"/>
                    </a:lnTo>
                    <a:lnTo>
                      <a:pt x="1770" y="233"/>
                    </a:lnTo>
                    <a:lnTo>
                      <a:pt x="1768" y="231"/>
                    </a:lnTo>
                    <a:lnTo>
                      <a:pt x="1768" y="229"/>
                    </a:lnTo>
                    <a:lnTo>
                      <a:pt x="1770" y="231"/>
                    </a:lnTo>
                    <a:lnTo>
                      <a:pt x="1776" y="231"/>
                    </a:lnTo>
                    <a:lnTo>
                      <a:pt x="1776" y="229"/>
                    </a:lnTo>
                    <a:lnTo>
                      <a:pt x="1780" y="227"/>
                    </a:lnTo>
                    <a:lnTo>
                      <a:pt x="1780" y="225"/>
                    </a:lnTo>
                    <a:lnTo>
                      <a:pt x="1784" y="227"/>
                    </a:lnTo>
                    <a:lnTo>
                      <a:pt x="1784" y="231"/>
                    </a:lnTo>
                    <a:lnTo>
                      <a:pt x="1778" y="235"/>
                    </a:lnTo>
                    <a:lnTo>
                      <a:pt x="1776" y="237"/>
                    </a:lnTo>
                    <a:lnTo>
                      <a:pt x="1774" y="237"/>
                    </a:lnTo>
                    <a:lnTo>
                      <a:pt x="1768" y="243"/>
                    </a:lnTo>
                    <a:lnTo>
                      <a:pt x="1766" y="243"/>
                    </a:lnTo>
                    <a:lnTo>
                      <a:pt x="1760" y="237"/>
                    </a:lnTo>
                    <a:lnTo>
                      <a:pt x="1764" y="243"/>
                    </a:lnTo>
                    <a:lnTo>
                      <a:pt x="1762" y="243"/>
                    </a:lnTo>
                    <a:lnTo>
                      <a:pt x="1762" y="241"/>
                    </a:lnTo>
                    <a:lnTo>
                      <a:pt x="1762" y="243"/>
                    </a:lnTo>
                    <a:lnTo>
                      <a:pt x="1760" y="245"/>
                    </a:lnTo>
                    <a:lnTo>
                      <a:pt x="1752" y="249"/>
                    </a:lnTo>
                    <a:lnTo>
                      <a:pt x="1748" y="249"/>
                    </a:lnTo>
                    <a:lnTo>
                      <a:pt x="1748" y="251"/>
                    </a:lnTo>
                    <a:lnTo>
                      <a:pt x="1750" y="253"/>
                    </a:lnTo>
                    <a:lnTo>
                      <a:pt x="1745" y="251"/>
                    </a:lnTo>
                    <a:lnTo>
                      <a:pt x="1741" y="257"/>
                    </a:lnTo>
                    <a:lnTo>
                      <a:pt x="1739" y="255"/>
                    </a:lnTo>
                    <a:lnTo>
                      <a:pt x="1731" y="255"/>
                    </a:lnTo>
                    <a:lnTo>
                      <a:pt x="1729" y="257"/>
                    </a:lnTo>
                    <a:lnTo>
                      <a:pt x="1723" y="255"/>
                    </a:lnTo>
                    <a:lnTo>
                      <a:pt x="1719" y="257"/>
                    </a:lnTo>
                    <a:lnTo>
                      <a:pt x="1721" y="261"/>
                    </a:lnTo>
                    <a:lnTo>
                      <a:pt x="1721" y="265"/>
                    </a:lnTo>
                    <a:lnTo>
                      <a:pt x="1731" y="269"/>
                    </a:lnTo>
                    <a:lnTo>
                      <a:pt x="1729" y="271"/>
                    </a:lnTo>
                    <a:lnTo>
                      <a:pt x="1721" y="267"/>
                    </a:lnTo>
                    <a:lnTo>
                      <a:pt x="1719" y="265"/>
                    </a:lnTo>
                    <a:lnTo>
                      <a:pt x="1717" y="269"/>
                    </a:lnTo>
                    <a:lnTo>
                      <a:pt x="1715" y="269"/>
                    </a:lnTo>
                    <a:lnTo>
                      <a:pt x="1713" y="273"/>
                    </a:lnTo>
                    <a:lnTo>
                      <a:pt x="1711" y="275"/>
                    </a:lnTo>
                    <a:lnTo>
                      <a:pt x="1707" y="275"/>
                    </a:lnTo>
                    <a:lnTo>
                      <a:pt x="1697" y="285"/>
                    </a:lnTo>
                    <a:lnTo>
                      <a:pt x="1699" y="283"/>
                    </a:lnTo>
                    <a:lnTo>
                      <a:pt x="1697" y="283"/>
                    </a:lnTo>
                    <a:lnTo>
                      <a:pt x="1695" y="283"/>
                    </a:lnTo>
                    <a:lnTo>
                      <a:pt x="1693" y="285"/>
                    </a:lnTo>
                    <a:lnTo>
                      <a:pt x="1691" y="283"/>
                    </a:lnTo>
                    <a:lnTo>
                      <a:pt x="1697" y="277"/>
                    </a:lnTo>
                    <a:lnTo>
                      <a:pt x="1699" y="277"/>
                    </a:lnTo>
                    <a:lnTo>
                      <a:pt x="1701" y="275"/>
                    </a:lnTo>
                    <a:lnTo>
                      <a:pt x="1703" y="273"/>
                    </a:lnTo>
                    <a:lnTo>
                      <a:pt x="1707" y="273"/>
                    </a:lnTo>
                    <a:lnTo>
                      <a:pt x="1711" y="271"/>
                    </a:lnTo>
                    <a:lnTo>
                      <a:pt x="1721" y="249"/>
                    </a:lnTo>
                    <a:lnTo>
                      <a:pt x="1723" y="249"/>
                    </a:lnTo>
                    <a:lnTo>
                      <a:pt x="1729" y="247"/>
                    </a:lnTo>
                    <a:lnTo>
                      <a:pt x="1729" y="243"/>
                    </a:lnTo>
                    <a:lnTo>
                      <a:pt x="1733" y="237"/>
                    </a:lnTo>
                    <a:lnTo>
                      <a:pt x="1733" y="233"/>
                    </a:lnTo>
                    <a:lnTo>
                      <a:pt x="1743" y="233"/>
                    </a:lnTo>
                    <a:lnTo>
                      <a:pt x="1746" y="233"/>
                    </a:lnTo>
                    <a:lnTo>
                      <a:pt x="1746" y="235"/>
                    </a:lnTo>
                    <a:lnTo>
                      <a:pt x="1754" y="221"/>
                    </a:lnTo>
                    <a:lnTo>
                      <a:pt x="1754" y="217"/>
                    </a:lnTo>
                    <a:lnTo>
                      <a:pt x="1762" y="211"/>
                    </a:lnTo>
                    <a:lnTo>
                      <a:pt x="1766" y="209"/>
                    </a:lnTo>
                    <a:lnTo>
                      <a:pt x="1772" y="201"/>
                    </a:lnTo>
                    <a:lnTo>
                      <a:pt x="1772" y="197"/>
                    </a:lnTo>
                    <a:lnTo>
                      <a:pt x="1778" y="191"/>
                    </a:lnTo>
                    <a:lnTo>
                      <a:pt x="1778" y="189"/>
                    </a:lnTo>
                    <a:lnTo>
                      <a:pt x="1782" y="187"/>
                    </a:lnTo>
                    <a:lnTo>
                      <a:pt x="1784" y="187"/>
                    </a:lnTo>
                    <a:lnTo>
                      <a:pt x="1782" y="185"/>
                    </a:lnTo>
                    <a:lnTo>
                      <a:pt x="1784" y="185"/>
                    </a:lnTo>
                    <a:lnTo>
                      <a:pt x="1788" y="185"/>
                    </a:lnTo>
                    <a:lnTo>
                      <a:pt x="1788" y="181"/>
                    </a:lnTo>
                    <a:lnTo>
                      <a:pt x="1790" y="181"/>
                    </a:lnTo>
                    <a:lnTo>
                      <a:pt x="1794" y="177"/>
                    </a:lnTo>
                    <a:lnTo>
                      <a:pt x="1798" y="181"/>
                    </a:lnTo>
                    <a:lnTo>
                      <a:pt x="1798" y="177"/>
                    </a:lnTo>
                    <a:lnTo>
                      <a:pt x="1800" y="175"/>
                    </a:lnTo>
                    <a:lnTo>
                      <a:pt x="1798" y="173"/>
                    </a:lnTo>
                    <a:lnTo>
                      <a:pt x="1806" y="171"/>
                    </a:lnTo>
                    <a:lnTo>
                      <a:pt x="1802" y="169"/>
                    </a:lnTo>
                    <a:lnTo>
                      <a:pt x="1804" y="167"/>
                    </a:lnTo>
                    <a:lnTo>
                      <a:pt x="1808" y="165"/>
                    </a:lnTo>
                    <a:lnTo>
                      <a:pt x="1808" y="167"/>
                    </a:lnTo>
                    <a:lnTo>
                      <a:pt x="1810" y="165"/>
                    </a:lnTo>
                    <a:lnTo>
                      <a:pt x="1812" y="165"/>
                    </a:lnTo>
                    <a:lnTo>
                      <a:pt x="1814" y="163"/>
                    </a:lnTo>
                    <a:lnTo>
                      <a:pt x="1812" y="161"/>
                    </a:lnTo>
                    <a:lnTo>
                      <a:pt x="1814" y="159"/>
                    </a:lnTo>
                    <a:lnTo>
                      <a:pt x="1816" y="159"/>
                    </a:lnTo>
                    <a:lnTo>
                      <a:pt x="1818" y="157"/>
                    </a:lnTo>
                    <a:lnTo>
                      <a:pt x="1820" y="153"/>
                    </a:lnTo>
                    <a:lnTo>
                      <a:pt x="1822" y="149"/>
                    </a:lnTo>
                    <a:lnTo>
                      <a:pt x="1824" y="147"/>
                    </a:lnTo>
                    <a:lnTo>
                      <a:pt x="1824" y="145"/>
                    </a:lnTo>
                    <a:lnTo>
                      <a:pt x="1824" y="141"/>
                    </a:lnTo>
                    <a:lnTo>
                      <a:pt x="1824" y="137"/>
                    </a:lnTo>
                    <a:lnTo>
                      <a:pt x="1826" y="137"/>
                    </a:lnTo>
                    <a:lnTo>
                      <a:pt x="1824" y="133"/>
                    </a:lnTo>
                    <a:lnTo>
                      <a:pt x="1822" y="133"/>
                    </a:lnTo>
                    <a:lnTo>
                      <a:pt x="1818" y="129"/>
                    </a:lnTo>
                    <a:lnTo>
                      <a:pt x="1818" y="125"/>
                    </a:lnTo>
                    <a:lnTo>
                      <a:pt x="1816" y="127"/>
                    </a:lnTo>
                    <a:lnTo>
                      <a:pt x="1814" y="129"/>
                    </a:lnTo>
                    <a:lnTo>
                      <a:pt x="1812" y="127"/>
                    </a:lnTo>
                    <a:lnTo>
                      <a:pt x="1812" y="123"/>
                    </a:lnTo>
                    <a:lnTo>
                      <a:pt x="1812" y="121"/>
                    </a:lnTo>
                    <a:lnTo>
                      <a:pt x="1808" y="119"/>
                    </a:lnTo>
                    <a:lnTo>
                      <a:pt x="1806" y="117"/>
                    </a:lnTo>
                    <a:lnTo>
                      <a:pt x="1808" y="115"/>
                    </a:lnTo>
                    <a:lnTo>
                      <a:pt x="1810" y="115"/>
                    </a:lnTo>
                    <a:lnTo>
                      <a:pt x="1814" y="121"/>
                    </a:lnTo>
                    <a:lnTo>
                      <a:pt x="1822" y="125"/>
                    </a:lnTo>
                    <a:lnTo>
                      <a:pt x="1820" y="129"/>
                    </a:lnTo>
                    <a:lnTo>
                      <a:pt x="1822" y="129"/>
                    </a:lnTo>
                    <a:lnTo>
                      <a:pt x="1826" y="117"/>
                    </a:lnTo>
                    <a:lnTo>
                      <a:pt x="1826" y="109"/>
                    </a:lnTo>
                    <a:lnTo>
                      <a:pt x="1824" y="111"/>
                    </a:lnTo>
                    <a:lnTo>
                      <a:pt x="1822" y="109"/>
                    </a:lnTo>
                    <a:lnTo>
                      <a:pt x="1820" y="103"/>
                    </a:lnTo>
                    <a:lnTo>
                      <a:pt x="1822" y="99"/>
                    </a:lnTo>
                    <a:lnTo>
                      <a:pt x="1818" y="94"/>
                    </a:lnTo>
                    <a:lnTo>
                      <a:pt x="1814" y="94"/>
                    </a:lnTo>
                    <a:lnTo>
                      <a:pt x="1816" y="97"/>
                    </a:lnTo>
                    <a:lnTo>
                      <a:pt x="1814" y="99"/>
                    </a:lnTo>
                    <a:lnTo>
                      <a:pt x="1814" y="101"/>
                    </a:lnTo>
                    <a:lnTo>
                      <a:pt x="1812" y="101"/>
                    </a:lnTo>
                    <a:lnTo>
                      <a:pt x="1810" y="96"/>
                    </a:lnTo>
                    <a:lnTo>
                      <a:pt x="1808" y="94"/>
                    </a:lnTo>
                    <a:lnTo>
                      <a:pt x="1810" y="92"/>
                    </a:lnTo>
                    <a:lnTo>
                      <a:pt x="1810" y="88"/>
                    </a:lnTo>
                    <a:lnTo>
                      <a:pt x="1804" y="82"/>
                    </a:lnTo>
                    <a:lnTo>
                      <a:pt x="1802" y="82"/>
                    </a:lnTo>
                    <a:lnTo>
                      <a:pt x="1802" y="80"/>
                    </a:lnTo>
                    <a:lnTo>
                      <a:pt x="1798" y="74"/>
                    </a:lnTo>
                    <a:lnTo>
                      <a:pt x="1792" y="70"/>
                    </a:lnTo>
                    <a:lnTo>
                      <a:pt x="1794" y="68"/>
                    </a:lnTo>
                    <a:lnTo>
                      <a:pt x="1792" y="68"/>
                    </a:lnTo>
                    <a:lnTo>
                      <a:pt x="1790" y="66"/>
                    </a:lnTo>
                    <a:lnTo>
                      <a:pt x="1788" y="68"/>
                    </a:lnTo>
                    <a:lnTo>
                      <a:pt x="1788" y="66"/>
                    </a:lnTo>
                    <a:lnTo>
                      <a:pt x="1788" y="64"/>
                    </a:lnTo>
                    <a:lnTo>
                      <a:pt x="1784" y="64"/>
                    </a:lnTo>
                    <a:lnTo>
                      <a:pt x="1776" y="62"/>
                    </a:lnTo>
                    <a:lnTo>
                      <a:pt x="1772" y="66"/>
                    </a:lnTo>
                    <a:lnTo>
                      <a:pt x="1770" y="66"/>
                    </a:lnTo>
                    <a:lnTo>
                      <a:pt x="1768" y="66"/>
                    </a:lnTo>
                    <a:lnTo>
                      <a:pt x="1764" y="62"/>
                    </a:lnTo>
                    <a:lnTo>
                      <a:pt x="1760" y="64"/>
                    </a:lnTo>
                    <a:lnTo>
                      <a:pt x="1758" y="64"/>
                    </a:lnTo>
                    <a:lnTo>
                      <a:pt x="1752" y="66"/>
                    </a:lnTo>
                    <a:lnTo>
                      <a:pt x="1750" y="64"/>
                    </a:lnTo>
                    <a:lnTo>
                      <a:pt x="1748" y="66"/>
                    </a:lnTo>
                    <a:lnTo>
                      <a:pt x="1748" y="64"/>
                    </a:lnTo>
                    <a:lnTo>
                      <a:pt x="1748" y="62"/>
                    </a:lnTo>
                    <a:lnTo>
                      <a:pt x="1746" y="62"/>
                    </a:lnTo>
                    <a:lnTo>
                      <a:pt x="1746" y="64"/>
                    </a:lnTo>
                    <a:lnTo>
                      <a:pt x="1745" y="64"/>
                    </a:lnTo>
                    <a:lnTo>
                      <a:pt x="1743" y="68"/>
                    </a:lnTo>
                    <a:lnTo>
                      <a:pt x="1745" y="68"/>
                    </a:lnTo>
                    <a:lnTo>
                      <a:pt x="1745" y="70"/>
                    </a:lnTo>
                    <a:lnTo>
                      <a:pt x="1743" y="70"/>
                    </a:lnTo>
                    <a:lnTo>
                      <a:pt x="1743" y="74"/>
                    </a:lnTo>
                    <a:lnTo>
                      <a:pt x="1741" y="76"/>
                    </a:lnTo>
                    <a:lnTo>
                      <a:pt x="1739" y="78"/>
                    </a:lnTo>
                    <a:lnTo>
                      <a:pt x="1737" y="76"/>
                    </a:lnTo>
                    <a:lnTo>
                      <a:pt x="1737" y="80"/>
                    </a:lnTo>
                    <a:lnTo>
                      <a:pt x="1731" y="80"/>
                    </a:lnTo>
                    <a:lnTo>
                      <a:pt x="1729" y="80"/>
                    </a:lnTo>
                    <a:lnTo>
                      <a:pt x="1725" y="80"/>
                    </a:lnTo>
                    <a:lnTo>
                      <a:pt x="1719" y="80"/>
                    </a:lnTo>
                    <a:lnTo>
                      <a:pt x="1719" y="78"/>
                    </a:lnTo>
                    <a:lnTo>
                      <a:pt x="1723" y="74"/>
                    </a:lnTo>
                    <a:lnTo>
                      <a:pt x="1725" y="76"/>
                    </a:lnTo>
                    <a:lnTo>
                      <a:pt x="1727" y="68"/>
                    </a:lnTo>
                    <a:lnTo>
                      <a:pt x="1729" y="66"/>
                    </a:lnTo>
                    <a:lnTo>
                      <a:pt x="1729" y="62"/>
                    </a:lnTo>
                    <a:lnTo>
                      <a:pt x="1733" y="62"/>
                    </a:lnTo>
                    <a:lnTo>
                      <a:pt x="1735" y="56"/>
                    </a:lnTo>
                    <a:lnTo>
                      <a:pt x="1733" y="54"/>
                    </a:lnTo>
                    <a:lnTo>
                      <a:pt x="1735" y="52"/>
                    </a:lnTo>
                    <a:lnTo>
                      <a:pt x="1737" y="54"/>
                    </a:lnTo>
                    <a:lnTo>
                      <a:pt x="1737" y="52"/>
                    </a:lnTo>
                    <a:lnTo>
                      <a:pt x="1735" y="50"/>
                    </a:lnTo>
                    <a:lnTo>
                      <a:pt x="1735" y="48"/>
                    </a:lnTo>
                    <a:lnTo>
                      <a:pt x="1729" y="46"/>
                    </a:lnTo>
                    <a:lnTo>
                      <a:pt x="1727" y="46"/>
                    </a:lnTo>
                    <a:lnTo>
                      <a:pt x="1725" y="44"/>
                    </a:lnTo>
                    <a:lnTo>
                      <a:pt x="1721" y="44"/>
                    </a:lnTo>
                    <a:lnTo>
                      <a:pt x="1719" y="46"/>
                    </a:lnTo>
                    <a:lnTo>
                      <a:pt x="1717" y="42"/>
                    </a:lnTo>
                    <a:lnTo>
                      <a:pt x="1713" y="46"/>
                    </a:lnTo>
                    <a:lnTo>
                      <a:pt x="1715" y="42"/>
                    </a:lnTo>
                    <a:lnTo>
                      <a:pt x="1715" y="38"/>
                    </a:lnTo>
                    <a:lnTo>
                      <a:pt x="1713" y="42"/>
                    </a:lnTo>
                    <a:lnTo>
                      <a:pt x="1707" y="42"/>
                    </a:lnTo>
                    <a:lnTo>
                      <a:pt x="1693" y="50"/>
                    </a:lnTo>
                    <a:lnTo>
                      <a:pt x="1697" y="44"/>
                    </a:lnTo>
                    <a:lnTo>
                      <a:pt x="1699" y="44"/>
                    </a:lnTo>
                    <a:lnTo>
                      <a:pt x="1705" y="34"/>
                    </a:lnTo>
                    <a:lnTo>
                      <a:pt x="1707" y="30"/>
                    </a:lnTo>
                    <a:lnTo>
                      <a:pt x="1711" y="30"/>
                    </a:lnTo>
                    <a:lnTo>
                      <a:pt x="1713" y="26"/>
                    </a:lnTo>
                    <a:lnTo>
                      <a:pt x="1713" y="24"/>
                    </a:lnTo>
                    <a:lnTo>
                      <a:pt x="1717" y="24"/>
                    </a:lnTo>
                    <a:lnTo>
                      <a:pt x="1719" y="26"/>
                    </a:lnTo>
                    <a:lnTo>
                      <a:pt x="1717" y="22"/>
                    </a:lnTo>
                    <a:lnTo>
                      <a:pt x="1713" y="12"/>
                    </a:lnTo>
                    <a:lnTo>
                      <a:pt x="1711" y="10"/>
                    </a:lnTo>
                    <a:lnTo>
                      <a:pt x="1709" y="14"/>
                    </a:lnTo>
                    <a:lnTo>
                      <a:pt x="1705" y="12"/>
                    </a:lnTo>
                    <a:lnTo>
                      <a:pt x="1701" y="10"/>
                    </a:lnTo>
                    <a:lnTo>
                      <a:pt x="1697" y="2"/>
                    </a:lnTo>
                    <a:lnTo>
                      <a:pt x="1695" y="6"/>
                    </a:lnTo>
                    <a:lnTo>
                      <a:pt x="1693" y="4"/>
                    </a:lnTo>
                    <a:lnTo>
                      <a:pt x="1693" y="2"/>
                    </a:lnTo>
                    <a:lnTo>
                      <a:pt x="1691" y="0"/>
                    </a:lnTo>
                    <a:lnTo>
                      <a:pt x="1689" y="2"/>
                    </a:lnTo>
                    <a:lnTo>
                      <a:pt x="1685" y="4"/>
                    </a:lnTo>
                    <a:lnTo>
                      <a:pt x="1683" y="8"/>
                    </a:lnTo>
                    <a:lnTo>
                      <a:pt x="1681" y="8"/>
                    </a:lnTo>
                    <a:lnTo>
                      <a:pt x="1675" y="6"/>
                    </a:lnTo>
                    <a:lnTo>
                      <a:pt x="1675" y="10"/>
                    </a:lnTo>
                    <a:lnTo>
                      <a:pt x="1665" y="24"/>
                    </a:lnTo>
                    <a:lnTo>
                      <a:pt x="1663" y="26"/>
                    </a:lnTo>
                    <a:lnTo>
                      <a:pt x="1657" y="32"/>
                    </a:lnTo>
                    <a:lnTo>
                      <a:pt x="1657" y="34"/>
                    </a:lnTo>
                    <a:lnTo>
                      <a:pt x="1651" y="44"/>
                    </a:lnTo>
                    <a:lnTo>
                      <a:pt x="1649" y="46"/>
                    </a:lnTo>
                    <a:lnTo>
                      <a:pt x="1651" y="48"/>
                    </a:lnTo>
                    <a:lnTo>
                      <a:pt x="1649" y="50"/>
                    </a:lnTo>
                    <a:lnTo>
                      <a:pt x="1647" y="50"/>
                    </a:lnTo>
                    <a:lnTo>
                      <a:pt x="1647" y="52"/>
                    </a:lnTo>
                    <a:lnTo>
                      <a:pt x="1645" y="58"/>
                    </a:lnTo>
                    <a:lnTo>
                      <a:pt x="1645" y="60"/>
                    </a:lnTo>
                    <a:lnTo>
                      <a:pt x="1647" y="62"/>
                    </a:lnTo>
                    <a:lnTo>
                      <a:pt x="1651" y="64"/>
                    </a:lnTo>
                    <a:lnTo>
                      <a:pt x="1651" y="68"/>
                    </a:lnTo>
                    <a:lnTo>
                      <a:pt x="1653" y="68"/>
                    </a:lnTo>
                    <a:lnTo>
                      <a:pt x="1653" y="70"/>
                    </a:lnTo>
                    <a:lnTo>
                      <a:pt x="1649" y="68"/>
                    </a:lnTo>
                    <a:lnTo>
                      <a:pt x="1649" y="66"/>
                    </a:lnTo>
                    <a:lnTo>
                      <a:pt x="1649" y="74"/>
                    </a:lnTo>
                    <a:lnTo>
                      <a:pt x="1637" y="80"/>
                    </a:lnTo>
                    <a:lnTo>
                      <a:pt x="1633" y="80"/>
                    </a:lnTo>
                    <a:lnTo>
                      <a:pt x="1629" y="80"/>
                    </a:lnTo>
                    <a:lnTo>
                      <a:pt x="1617" y="78"/>
                    </a:lnTo>
                    <a:lnTo>
                      <a:pt x="1617" y="80"/>
                    </a:lnTo>
                    <a:lnTo>
                      <a:pt x="1617" y="82"/>
                    </a:lnTo>
                    <a:lnTo>
                      <a:pt x="1619" y="84"/>
                    </a:lnTo>
                    <a:lnTo>
                      <a:pt x="1619" y="86"/>
                    </a:lnTo>
                    <a:lnTo>
                      <a:pt x="1623" y="86"/>
                    </a:lnTo>
                    <a:lnTo>
                      <a:pt x="1625" y="88"/>
                    </a:lnTo>
                    <a:lnTo>
                      <a:pt x="1625" y="90"/>
                    </a:lnTo>
                    <a:lnTo>
                      <a:pt x="1629" y="90"/>
                    </a:lnTo>
                    <a:lnTo>
                      <a:pt x="1631" y="92"/>
                    </a:lnTo>
                    <a:lnTo>
                      <a:pt x="1631" y="94"/>
                    </a:lnTo>
                    <a:lnTo>
                      <a:pt x="1629" y="97"/>
                    </a:lnTo>
                    <a:lnTo>
                      <a:pt x="1629" y="101"/>
                    </a:lnTo>
                    <a:lnTo>
                      <a:pt x="1629" y="105"/>
                    </a:lnTo>
                    <a:lnTo>
                      <a:pt x="1625" y="103"/>
                    </a:lnTo>
                    <a:lnTo>
                      <a:pt x="1625" y="99"/>
                    </a:lnTo>
                    <a:lnTo>
                      <a:pt x="1619" y="97"/>
                    </a:lnTo>
                    <a:lnTo>
                      <a:pt x="1621" y="94"/>
                    </a:lnTo>
                    <a:lnTo>
                      <a:pt x="1619" y="94"/>
                    </a:lnTo>
                    <a:lnTo>
                      <a:pt x="1615" y="94"/>
                    </a:lnTo>
                    <a:lnTo>
                      <a:pt x="1615" y="92"/>
                    </a:lnTo>
                    <a:lnTo>
                      <a:pt x="1613" y="92"/>
                    </a:lnTo>
                    <a:lnTo>
                      <a:pt x="1605" y="97"/>
                    </a:lnTo>
                    <a:lnTo>
                      <a:pt x="1605" y="99"/>
                    </a:lnTo>
                    <a:lnTo>
                      <a:pt x="1605" y="101"/>
                    </a:lnTo>
                    <a:lnTo>
                      <a:pt x="1603" y="101"/>
                    </a:lnTo>
                    <a:lnTo>
                      <a:pt x="1601" y="101"/>
                    </a:lnTo>
                    <a:lnTo>
                      <a:pt x="1599" y="103"/>
                    </a:lnTo>
                    <a:lnTo>
                      <a:pt x="1601" y="103"/>
                    </a:lnTo>
                    <a:lnTo>
                      <a:pt x="1601" y="105"/>
                    </a:lnTo>
                    <a:lnTo>
                      <a:pt x="1603" y="107"/>
                    </a:lnTo>
                    <a:lnTo>
                      <a:pt x="1601" y="107"/>
                    </a:lnTo>
                    <a:lnTo>
                      <a:pt x="1597" y="107"/>
                    </a:lnTo>
                    <a:lnTo>
                      <a:pt x="1593" y="109"/>
                    </a:lnTo>
                    <a:lnTo>
                      <a:pt x="1593" y="107"/>
                    </a:lnTo>
                    <a:lnTo>
                      <a:pt x="1593" y="105"/>
                    </a:lnTo>
                    <a:lnTo>
                      <a:pt x="1591" y="107"/>
                    </a:lnTo>
                    <a:lnTo>
                      <a:pt x="1589" y="111"/>
                    </a:lnTo>
                    <a:lnTo>
                      <a:pt x="1587" y="111"/>
                    </a:lnTo>
                    <a:lnTo>
                      <a:pt x="1583" y="113"/>
                    </a:lnTo>
                    <a:lnTo>
                      <a:pt x="1585" y="109"/>
                    </a:lnTo>
                    <a:lnTo>
                      <a:pt x="1585" y="107"/>
                    </a:lnTo>
                    <a:lnTo>
                      <a:pt x="1583" y="107"/>
                    </a:lnTo>
                    <a:lnTo>
                      <a:pt x="1583" y="105"/>
                    </a:lnTo>
                    <a:lnTo>
                      <a:pt x="1581" y="107"/>
                    </a:lnTo>
                    <a:lnTo>
                      <a:pt x="1577" y="109"/>
                    </a:lnTo>
                    <a:lnTo>
                      <a:pt x="1575" y="113"/>
                    </a:lnTo>
                    <a:lnTo>
                      <a:pt x="1573" y="113"/>
                    </a:lnTo>
                    <a:lnTo>
                      <a:pt x="1571" y="111"/>
                    </a:lnTo>
                    <a:lnTo>
                      <a:pt x="1577" y="105"/>
                    </a:lnTo>
                    <a:lnTo>
                      <a:pt x="1577" y="101"/>
                    </a:lnTo>
                    <a:lnTo>
                      <a:pt x="1573" y="97"/>
                    </a:lnTo>
                    <a:lnTo>
                      <a:pt x="1567" y="97"/>
                    </a:lnTo>
                    <a:lnTo>
                      <a:pt x="1565" y="99"/>
                    </a:lnTo>
                    <a:lnTo>
                      <a:pt x="1565" y="101"/>
                    </a:lnTo>
                    <a:lnTo>
                      <a:pt x="1557" y="99"/>
                    </a:lnTo>
                    <a:lnTo>
                      <a:pt x="1553" y="103"/>
                    </a:lnTo>
                    <a:lnTo>
                      <a:pt x="1551" y="99"/>
                    </a:lnTo>
                    <a:lnTo>
                      <a:pt x="1545" y="99"/>
                    </a:lnTo>
                    <a:lnTo>
                      <a:pt x="1543" y="101"/>
                    </a:lnTo>
                    <a:lnTo>
                      <a:pt x="1545" y="103"/>
                    </a:lnTo>
                    <a:lnTo>
                      <a:pt x="1539" y="105"/>
                    </a:lnTo>
                    <a:lnTo>
                      <a:pt x="1539" y="103"/>
                    </a:lnTo>
                    <a:lnTo>
                      <a:pt x="1539" y="101"/>
                    </a:lnTo>
                    <a:lnTo>
                      <a:pt x="1537" y="103"/>
                    </a:lnTo>
                    <a:lnTo>
                      <a:pt x="1535" y="105"/>
                    </a:lnTo>
                    <a:lnTo>
                      <a:pt x="1533" y="103"/>
                    </a:lnTo>
                    <a:lnTo>
                      <a:pt x="1533" y="109"/>
                    </a:lnTo>
                    <a:lnTo>
                      <a:pt x="1537" y="107"/>
                    </a:lnTo>
                    <a:lnTo>
                      <a:pt x="1539" y="109"/>
                    </a:lnTo>
                    <a:lnTo>
                      <a:pt x="1539" y="111"/>
                    </a:lnTo>
                    <a:lnTo>
                      <a:pt x="1539" y="109"/>
                    </a:lnTo>
                    <a:lnTo>
                      <a:pt x="1541" y="109"/>
                    </a:lnTo>
                    <a:lnTo>
                      <a:pt x="1541" y="111"/>
                    </a:lnTo>
                    <a:lnTo>
                      <a:pt x="1541" y="113"/>
                    </a:lnTo>
                    <a:lnTo>
                      <a:pt x="1518" y="121"/>
                    </a:lnTo>
                    <a:lnTo>
                      <a:pt x="1516" y="121"/>
                    </a:lnTo>
                    <a:lnTo>
                      <a:pt x="1516" y="123"/>
                    </a:lnTo>
                    <a:lnTo>
                      <a:pt x="1516" y="125"/>
                    </a:lnTo>
                    <a:lnTo>
                      <a:pt x="1512" y="125"/>
                    </a:lnTo>
                    <a:lnTo>
                      <a:pt x="1508" y="127"/>
                    </a:lnTo>
                    <a:lnTo>
                      <a:pt x="1506" y="125"/>
                    </a:lnTo>
                    <a:lnTo>
                      <a:pt x="1500" y="129"/>
                    </a:lnTo>
                    <a:lnTo>
                      <a:pt x="1496" y="129"/>
                    </a:lnTo>
                    <a:lnTo>
                      <a:pt x="1494" y="131"/>
                    </a:lnTo>
                    <a:lnTo>
                      <a:pt x="1494" y="137"/>
                    </a:lnTo>
                    <a:lnTo>
                      <a:pt x="1492" y="135"/>
                    </a:lnTo>
                    <a:lnTo>
                      <a:pt x="1490" y="137"/>
                    </a:lnTo>
                    <a:lnTo>
                      <a:pt x="1488" y="139"/>
                    </a:lnTo>
                    <a:lnTo>
                      <a:pt x="1490" y="141"/>
                    </a:lnTo>
                    <a:lnTo>
                      <a:pt x="1486" y="143"/>
                    </a:lnTo>
                    <a:lnTo>
                      <a:pt x="1484" y="145"/>
                    </a:lnTo>
                    <a:lnTo>
                      <a:pt x="1482" y="145"/>
                    </a:lnTo>
                    <a:lnTo>
                      <a:pt x="1480" y="149"/>
                    </a:lnTo>
                    <a:lnTo>
                      <a:pt x="1476" y="151"/>
                    </a:lnTo>
                    <a:lnTo>
                      <a:pt x="1476" y="153"/>
                    </a:lnTo>
                    <a:lnTo>
                      <a:pt x="1476" y="155"/>
                    </a:lnTo>
                    <a:lnTo>
                      <a:pt x="1472" y="157"/>
                    </a:lnTo>
                    <a:lnTo>
                      <a:pt x="1470" y="155"/>
                    </a:lnTo>
                    <a:lnTo>
                      <a:pt x="1462" y="153"/>
                    </a:lnTo>
                    <a:lnTo>
                      <a:pt x="1460" y="157"/>
                    </a:lnTo>
                    <a:lnTo>
                      <a:pt x="1466" y="161"/>
                    </a:lnTo>
                    <a:lnTo>
                      <a:pt x="1472" y="161"/>
                    </a:lnTo>
                    <a:lnTo>
                      <a:pt x="1470" y="163"/>
                    </a:lnTo>
                    <a:lnTo>
                      <a:pt x="1468" y="165"/>
                    </a:lnTo>
                    <a:lnTo>
                      <a:pt x="1466" y="163"/>
                    </a:lnTo>
                    <a:lnTo>
                      <a:pt x="1464" y="163"/>
                    </a:lnTo>
                    <a:lnTo>
                      <a:pt x="1464" y="165"/>
                    </a:lnTo>
                    <a:lnTo>
                      <a:pt x="1460" y="175"/>
                    </a:lnTo>
                    <a:lnTo>
                      <a:pt x="1458" y="175"/>
                    </a:lnTo>
                    <a:lnTo>
                      <a:pt x="1458" y="177"/>
                    </a:lnTo>
                    <a:lnTo>
                      <a:pt x="1458" y="179"/>
                    </a:lnTo>
                    <a:lnTo>
                      <a:pt x="1456" y="181"/>
                    </a:lnTo>
                    <a:lnTo>
                      <a:pt x="1454" y="177"/>
                    </a:lnTo>
                    <a:lnTo>
                      <a:pt x="1452" y="175"/>
                    </a:lnTo>
                    <a:lnTo>
                      <a:pt x="1450" y="173"/>
                    </a:lnTo>
                    <a:lnTo>
                      <a:pt x="1446" y="171"/>
                    </a:lnTo>
                    <a:lnTo>
                      <a:pt x="1448" y="175"/>
                    </a:lnTo>
                    <a:lnTo>
                      <a:pt x="1444" y="177"/>
                    </a:lnTo>
                    <a:lnTo>
                      <a:pt x="1444" y="179"/>
                    </a:lnTo>
                    <a:lnTo>
                      <a:pt x="1444" y="181"/>
                    </a:lnTo>
                    <a:lnTo>
                      <a:pt x="1452" y="181"/>
                    </a:lnTo>
                    <a:lnTo>
                      <a:pt x="1452" y="183"/>
                    </a:lnTo>
                    <a:lnTo>
                      <a:pt x="1456" y="185"/>
                    </a:lnTo>
                    <a:lnTo>
                      <a:pt x="1456" y="187"/>
                    </a:lnTo>
                    <a:lnTo>
                      <a:pt x="1456" y="189"/>
                    </a:lnTo>
                    <a:lnTo>
                      <a:pt x="1456" y="191"/>
                    </a:lnTo>
                    <a:lnTo>
                      <a:pt x="1452" y="189"/>
                    </a:lnTo>
                    <a:lnTo>
                      <a:pt x="1452" y="191"/>
                    </a:lnTo>
                    <a:lnTo>
                      <a:pt x="1448" y="191"/>
                    </a:lnTo>
                    <a:lnTo>
                      <a:pt x="1448" y="193"/>
                    </a:lnTo>
                    <a:lnTo>
                      <a:pt x="1446" y="193"/>
                    </a:lnTo>
                    <a:lnTo>
                      <a:pt x="1446" y="195"/>
                    </a:lnTo>
                    <a:lnTo>
                      <a:pt x="1446" y="197"/>
                    </a:lnTo>
                    <a:lnTo>
                      <a:pt x="1448" y="199"/>
                    </a:lnTo>
                    <a:lnTo>
                      <a:pt x="1456" y="201"/>
                    </a:lnTo>
                    <a:lnTo>
                      <a:pt x="1458" y="211"/>
                    </a:lnTo>
                    <a:lnTo>
                      <a:pt x="1460" y="211"/>
                    </a:lnTo>
                    <a:lnTo>
                      <a:pt x="1460" y="213"/>
                    </a:lnTo>
                    <a:lnTo>
                      <a:pt x="1456" y="211"/>
                    </a:lnTo>
                    <a:lnTo>
                      <a:pt x="1456" y="213"/>
                    </a:lnTo>
                    <a:lnTo>
                      <a:pt x="1456" y="215"/>
                    </a:lnTo>
                    <a:lnTo>
                      <a:pt x="1456" y="217"/>
                    </a:lnTo>
                    <a:lnTo>
                      <a:pt x="1458" y="217"/>
                    </a:lnTo>
                    <a:lnTo>
                      <a:pt x="1458" y="219"/>
                    </a:lnTo>
                    <a:lnTo>
                      <a:pt x="1454" y="221"/>
                    </a:lnTo>
                    <a:lnTo>
                      <a:pt x="1448" y="221"/>
                    </a:lnTo>
                    <a:lnTo>
                      <a:pt x="1446" y="223"/>
                    </a:lnTo>
                    <a:lnTo>
                      <a:pt x="1442" y="223"/>
                    </a:lnTo>
                    <a:lnTo>
                      <a:pt x="1440" y="223"/>
                    </a:lnTo>
                    <a:lnTo>
                      <a:pt x="1440" y="227"/>
                    </a:lnTo>
                    <a:lnTo>
                      <a:pt x="1436" y="229"/>
                    </a:lnTo>
                    <a:lnTo>
                      <a:pt x="1432" y="227"/>
                    </a:lnTo>
                    <a:lnTo>
                      <a:pt x="1430" y="225"/>
                    </a:lnTo>
                    <a:lnTo>
                      <a:pt x="1402" y="231"/>
                    </a:lnTo>
                    <a:lnTo>
                      <a:pt x="1400" y="231"/>
                    </a:lnTo>
                    <a:lnTo>
                      <a:pt x="1396" y="231"/>
                    </a:lnTo>
                    <a:lnTo>
                      <a:pt x="1392" y="231"/>
                    </a:lnTo>
                    <a:lnTo>
                      <a:pt x="1382" y="233"/>
                    </a:lnTo>
                    <a:lnTo>
                      <a:pt x="1382" y="235"/>
                    </a:lnTo>
                    <a:lnTo>
                      <a:pt x="1378" y="233"/>
                    </a:lnTo>
                    <a:lnTo>
                      <a:pt x="1376" y="235"/>
                    </a:lnTo>
                    <a:lnTo>
                      <a:pt x="1376" y="237"/>
                    </a:lnTo>
                    <a:lnTo>
                      <a:pt x="1372" y="237"/>
                    </a:lnTo>
                    <a:lnTo>
                      <a:pt x="1372" y="239"/>
                    </a:lnTo>
                    <a:lnTo>
                      <a:pt x="1372" y="241"/>
                    </a:lnTo>
                    <a:lnTo>
                      <a:pt x="1374" y="241"/>
                    </a:lnTo>
                    <a:lnTo>
                      <a:pt x="1376" y="241"/>
                    </a:lnTo>
                    <a:lnTo>
                      <a:pt x="1374" y="243"/>
                    </a:lnTo>
                    <a:lnTo>
                      <a:pt x="1372" y="245"/>
                    </a:lnTo>
                    <a:lnTo>
                      <a:pt x="1372" y="247"/>
                    </a:lnTo>
                    <a:lnTo>
                      <a:pt x="1370" y="245"/>
                    </a:lnTo>
                    <a:lnTo>
                      <a:pt x="1368" y="247"/>
                    </a:lnTo>
                    <a:lnTo>
                      <a:pt x="1370" y="249"/>
                    </a:lnTo>
                    <a:lnTo>
                      <a:pt x="1372" y="251"/>
                    </a:lnTo>
                    <a:lnTo>
                      <a:pt x="1372" y="253"/>
                    </a:lnTo>
                    <a:lnTo>
                      <a:pt x="1368" y="255"/>
                    </a:lnTo>
                    <a:lnTo>
                      <a:pt x="1372" y="259"/>
                    </a:lnTo>
                    <a:lnTo>
                      <a:pt x="1374" y="261"/>
                    </a:lnTo>
                    <a:lnTo>
                      <a:pt x="1376" y="261"/>
                    </a:lnTo>
                    <a:lnTo>
                      <a:pt x="1376" y="267"/>
                    </a:lnTo>
                    <a:lnTo>
                      <a:pt x="1378" y="267"/>
                    </a:lnTo>
                    <a:lnTo>
                      <a:pt x="1378" y="269"/>
                    </a:lnTo>
                    <a:lnTo>
                      <a:pt x="1376" y="271"/>
                    </a:lnTo>
                    <a:lnTo>
                      <a:pt x="1376" y="273"/>
                    </a:lnTo>
                    <a:lnTo>
                      <a:pt x="1374" y="277"/>
                    </a:lnTo>
                    <a:lnTo>
                      <a:pt x="1374" y="281"/>
                    </a:lnTo>
                    <a:lnTo>
                      <a:pt x="1376" y="283"/>
                    </a:lnTo>
                    <a:lnTo>
                      <a:pt x="1376" y="287"/>
                    </a:lnTo>
                    <a:lnTo>
                      <a:pt x="1378" y="291"/>
                    </a:lnTo>
                    <a:lnTo>
                      <a:pt x="1380" y="295"/>
                    </a:lnTo>
                    <a:lnTo>
                      <a:pt x="1390" y="297"/>
                    </a:lnTo>
                    <a:lnTo>
                      <a:pt x="1394" y="299"/>
                    </a:lnTo>
                    <a:lnTo>
                      <a:pt x="1396" y="299"/>
                    </a:lnTo>
                    <a:lnTo>
                      <a:pt x="1398" y="303"/>
                    </a:lnTo>
                    <a:lnTo>
                      <a:pt x="1396" y="307"/>
                    </a:lnTo>
                    <a:lnTo>
                      <a:pt x="1398" y="309"/>
                    </a:lnTo>
                    <a:lnTo>
                      <a:pt x="1400" y="309"/>
                    </a:lnTo>
                    <a:lnTo>
                      <a:pt x="1402" y="315"/>
                    </a:lnTo>
                    <a:lnTo>
                      <a:pt x="1404" y="315"/>
                    </a:lnTo>
                    <a:lnTo>
                      <a:pt x="1410" y="317"/>
                    </a:lnTo>
                    <a:lnTo>
                      <a:pt x="1412" y="319"/>
                    </a:lnTo>
                    <a:lnTo>
                      <a:pt x="1412" y="317"/>
                    </a:lnTo>
                    <a:lnTo>
                      <a:pt x="1416" y="324"/>
                    </a:lnTo>
                    <a:lnTo>
                      <a:pt x="1414" y="332"/>
                    </a:lnTo>
                    <a:lnTo>
                      <a:pt x="1412" y="334"/>
                    </a:lnTo>
                    <a:lnTo>
                      <a:pt x="1412" y="340"/>
                    </a:lnTo>
                    <a:lnTo>
                      <a:pt x="1410" y="342"/>
                    </a:lnTo>
                    <a:lnTo>
                      <a:pt x="1410" y="346"/>
                    </a:lnTo>
                    <a:lnTo>
                      <a:pt x="1410" y="350"/>
                    </a:lnTo>
                    <a:lnTo>
                      <a:pt x="1414" y="356"/>
                    </a:lnTo>
                    <a:lnTo>
                      <a:pt x="1418" y="372"/>
                    </a:lnTo>
                    <a:lnTo>
                      <a:pt x="1416" y="380"/>
                    </a:lnTo>
                    <a:lnTo>
                      <a:pt x="1414" y="384"/>
                    </a:lnTo>
                    <a:lnTo>
                      <a:pt x="1410" y="384"/>
                    </a:lnTo>
                    <a:lnTo>
                      <a:pt x="1408" y="384"/>
                    </a:lnTo>
                    <a:lnTo>
                      <a:pt x="1408" y="386"/>
                    </a:lnTo>
                    <a:lnTo>
                      <a:pt x="1410" y="390"/>
                    </a:lnTo>
                    <a:lnTo>
                      <a:pt x="1410" y="392"/>
                    </a:lnTo>
                    <a:lnTo>
                      <a:pt x="1402" y="390"/>
                    </a:lnTo>
                    <a:lnTo>
                      <a:pt x="1398" y="390"/>
                    </a:lnTo>
                    <a:lnTo>
                      <a:pt x="1396" y="388"/>
                    </a:lnTo>
                    <a:lnTo>
                      <a:pt x="1396" y="372"/>
                    </a:lnTo>
                    <a:lnTo>
                      <a:pt x="1398" y="364"/>
                    </a:lnTo>
                    <a:lnTo>
                      <a:pt x="1396" y="364"/>
                    </a:lnTo>
                    <a:lnTo>
                      <a:pt x="1396" y="346"/>
                    </a:lnTo>
                    <a:lnTo>
                      <a:pt x="1398" y="342"/>
                    </a:lnTo>
                    <a:lnTo>
                      <a:pt x="1406" y="336"/>
                    </a:lnTo>
                    <a:lnTo>
                      <a:pt x="1408" y="328"/>
                    </a:lnTo>
                    <a:lnTo>
                      <a:pt x="1410" y="328"/>
                    </a:lnTo>
                    <a:lnTo>
                      <a:pt x="1410" y="324"/>
                    </a:lnTo>
                    <a:lnTo>
                      <a:pt x="1404" y="321"/>
                    </a:lnTo>
                    <a:lnTo>
                      <a:pt x="1390" y="324"/>
                    </a:lnTo>
                    <a:lnTo>
                      <a:pt x="1386" y="322"/>
                    </a:lnTo>
                    <a:lnTo>
                      <a:pt x="1382" y="319"/>
                    </a:lnTo>
                    <a:lnTo>
                      <a:pt x="1382" y="321"/>
                    </a:lnTo>
                    <a:lnTo>
                      <a:pt x="1376" y="311"/>
                    </a:lnTo>
                    <a:lnTo>
                      <a:pt x="1376" y="309"/>
                    </a:lnTo>
                    <a:lnTo>
                      <a:pt x="1364" y="301"/>
                    </a:lnTo>
                    <a:lnTo>
                      <a:pt x="1362" y="297"/>
                    </a:lnTo>
                    <a:lnTo>
                      <a:pt x="1354" y="295"/>
                    </a:lnTo>
                    <a:lnTo>
                      <a:pt x="1336" y="295"/>
                    </a:lnTo>
                    <a:lnTo>
                      <a:pt x="1334" y="301"/>
                    </a:lnTo>
                    <a:lnTo>
                      <a:pt x="1328" y="303"/>
                    </a:lnTo>
                    <a:lnTo>
                      <a:pt x="1326" y="307"/>
                    </a:lnTo>
                    <a:lnTo>
                      <a:pt x="1334" y="307"/>
                    </a:lnTo>
                    <a:lnTo>
                      <a:pt x="1338" y="311"/>
                    </a:lnTo>
                    <a:lnTo>
                      <a:pt x="1336" y="315"/>
                    </a:lnTo>
                    <a:lnTo>
                      <a:pt x="1334" y="317"/>
                    </a:lnTo>
                    <a:lnTo>
                      <a:pt x="1328" y="319"/>
                    </a:lnTo>
                    <a:lnTo>
                      <a:pt x="1324" y="322"/>
                    </a:lnTo>
                    <a:lnTo>
                      <a:pt x="1320" y="322"/>
                    </a:lnTo>
                    <a:lnTo>
                      <a:pt x="1320" y="319"/>
                    </a:lnTo>
                    <a:lnTo>
                      <a:pt x="1312" y="311"/>
                    </a:lnTo>
                    <a:lnTo>
                      <a:pt x="1310" y="311"/>
                    </a:lnTo>
                    <a:lnTo>
                      <a:pt x="1308" y="315"/>
                    </a:lnTo>
                    <a:lnTo>
                      <a:pt x="1310" y="317"/>
                    </a:lnTo>
                    <a:lnTo>
                      <a:pt x="1312" y="328"/>
                    </a:lnTo>
                    <a:lnTo>
                      <a:pt x="1314" y="330"/>
                    </a:lnTo>
                    <a:lnTo>
                      <a:pt x="1320" y="334"/>
                    </a:lnTo>
                    <a:lnTo>
                      <a:pt x="1324" y="336"/>
                    </a:lnTo>
                    <a:lnTo>
                      <a:pt x="1326" y="338"/>
                    </a:lnTo>
                    <a:lnTo>
                      <a:pt x="1328" y="340"/>
                    </a:lnTo>
                    <a:lnTo>
                      <a:pt x="1330" y="340"/>
                    </a:lnTo>
                    <a:lnTo>
                      <a:pt x="1332" y="340"/>
                    </a:lnTo>
                    <a:lnTo>
                      <a:pt x="1334" y="336"/>
                    </a:lnTo>
                    <a:lnTo>
                      <a:pt x="1334" y="340"/>
                    </a:lnTo>
                    <a:lnTo>
                      <a:pt x="1334" y="342"/>
                    </a:lnTo>
                    <a:lnTo>
                      <a:pt x="1338" y="342"/>
                    </a:lnTo>
                    <a:lnTo>
                      <a:pt x="1338" y="348"/>
                    </a:lnTo>
                    <a:lnTo>
                      <a:pt x="1342" y="352"/>
                    </a:lnTo>
                    <a:lnTo>
                      <a:pt x="1342" y="356"/>
                    </a:lnTo>
                    <a:lnTo>
                      <a:pt x="1338" y="354"/>
                    </a:lnTo>
                    <a:lnTo>
                      <a:pt x="1334" y="354"/>
                    </a:lnTo>
                    <a:lnTo>
                      <a:pt x="1332" y="352"/>
                    </a:lnTo>
                    <a:lnTo>
                      <a:pt x="1332" y="348"/>
                    </a:lnTo>
                    <a:lnTo>
                      <a:pt x="1330" y="346"/>
                    </a:lnTo>
                    <a:lnTo>
                      <a:pt x="1301" y="340"/>
                    </a:lnTo>
                    <a:lnTo>
                      <a:pt x="1297" y="334"/>
                    </a:lnTo>
                    <a:lnTo>
                      <a:pt x="1301" y="334"/>
                    </a:lnTo>
                    <a:lnTo>
                      <a:pt x="1301" y="326"/>
                    </a:lnTo>
                    <a:lnTo>
                      <a:pt x="1299" y="321"/>
                    </a:lnTo>
                    <a:lnTo>
                      <a:pt x="1297" y="319"/>
                    </a:lnTo>
                    <a:lnTo>
                      <a:pt x="1299" y="313"/>
                    </a:lnTo>
                    <a:lnTo>
                      <a:pt x="1297" y="309"/>
                    </a:lnTo>
                    <a:lnTo>
                      <a:pt x="1299" y="307"/>
                    </a:lnTo>
                    <a:lnTo>
                      <a:pt x="1302" y="297"/>
                    </a:lnTo>
                    <a:lnTo>
                      <a:pt x="1301" y="287"/>
                    </a:lnTo>
                    <a:lnTo>
                      <a:pt x="1302" y="285"/>
                    </a:lnTo>
                    <a:lnTo>
                      <a:pt x="1301" y="281"/>
                    </a:lnTo>
                    <a:lnTo>
                      <a:pt x="1299" y="279"/>
                    </a:lnTo>
                    <a:lnTo>
                      <a:pt x="1301" y="277"/>
                    </a:lnTo>
                    <a:lnTo>
                      <a:pt x="1295" y="273"/>
                    </a:lnTo>
                    <a:lnTo>
                      <a:pt x="1295" y="271"/>
                    </a:lnTo>
                    <a:lnTo>
                      <a:pt x="1291" y="273"/>
                    </a:lnTo>
                    <a:lnTo>
                      <a:pt x="1291" y="275"/>
                    </a:lnTo>
                    <a:lnTo>
                      <a:pt x="1293" y="281"/>
                    </a:lnTo>
                    <a:lnTo>
                      <a:pt x="1295" y="297"/>
                    </a:lnTo>
                    <a:lnTo>
                      <a:pt x="1293" y="301"/>
                    </a:lnTo>
                    <a:lnTo>
                      <a:pt x="1271" y="317"/>
                    </a:lnTo>
                    <a:lnTo>
                      <a:pt x="1271" y="321"/>
                    </a:lnTo>
                    <a:lnTo>
                      <a:pt x="1271" y="324"/>
                    </a:lnTo>
                    <a:lnTo>
                      <a:pt x="1267" y="330"/>
                    </a:lnTo>
                    <a:lnTo>
                      <a:pt x="1267" y="332"/>
                    </a:lnTo>
                    <a:lnTo>
                      <a:pt x="1277" y="348"/>
                    </a:lnTo>
                    <a:lnTo>
                      <a:pt x="1279" y="356"/>
                    </a:lnTo>
                    <a:lnTo>
                      <a:pt x="1285" y="368"/>
                    </a:lnTo>
                    <a:lnTo>
                      <a:pt x="1281" y="382"/>
                    </a:lnTo>
                    <a:lnTo>
                      <a:pt x="1277" y="386"/>
                    </a:lnTo>
                    <a:lnTo>
                      <a:pt x="1277" y="394"/>
                    </a:lnTo>
                    <a:lnTo>
                      <a:pt x="1275" y="398"/>
                    </a:lnTo>
                    <a:lnTo>
                      <a:pt x="1275" y="406"/>
                    </a:lnTo>
                    <a:lnTo>
                      <a:pt x="1279" y="416"/>
                    </a:lnTo>
                    <a:lnTo>
                      <a:pt x="1277" y="428"/>
                    </a:lnTo>
                    <a:lnTo>
                      <a:pt x="1279" y="432"/>
                    </a:lnTo>
                    <a:lnTo>
                      <a:pt x="1281" y="432"/>
                    </a:lnTo>
                    <a:lnTo>
                      <a:pt x="1287" y="430"/>
                    </a:lnTo>
                    <a:lnTo>
                      <a:pt x="1289" y="430"/>
                    </a:lnTo>
                    <a:lnTo>
                      <a:pt x="1297" y="432"/>
                    </a:lnTo>
                    <a:lnTo>
                      <a:pt x="1297" y="430"/>
                    </a:lnTo>
                    <a:lnTo>
                      <a:pt x="1302" y="426"/>
                    </a:lnTo>
                    <a:lnTo>
                      <a:pt x="1308" y="426"/>
                    </a:lnTo>
                    <a:lnTo>
                      <a:pt x="1330" y="440"/>
                    </a:lnTo>
                    <a:lnTo>
                      <a:pt x="1332" y="444"/>
                    </a:lnTo>
                    <a:lnTo>
                      <a:pt x="1332" y="450"/>
                    </a:lnTo>
                    <a:lnTo>
                      <a:pt x="1336" y="460"/>
                    </a:lnTo>
                    <a:lnTo>
                      <a:pt x="1338" y="460"/>
                    </a:lnTo>
                    <a:lnTo>
                      <a:pt x="1338" y="464"/>
                    </a:lnTo>
                    <a:lnTo>
                      <a:pt x="1336" y="466"/>
                    </a:lnTo>
                    <a:lnTo>
                      <a:pt x="1332" y="466"/>
                    </a:lnTo>
                    <a:lnTo>
                      <a:pt x="1330" y="468"/>
                    </a:lnTo>
                    <a:lnTo>
                      <a:pt x="1328" y="472"/>
                    </a:lnTo>
                    <a:lnTo>
                      <a:pt x="1330" y="482"/>
                    </a:lnTo>
                    <a:lnTo>
                      <a:pt x="1330" y="484"/>
                    </a:lnTo>
                    <a:lnTo>
                      <a:pt x="1334" y="484"/>
                    </a:lnTo>
                    <a:lnTo>
                      <a:pt x="1338" y="486"/>
                    </a:lnTo>
                    <a:lnTo>
                      <a:pt x="1342" y="486"/>
                    </a:lnTo>
                    <a:lnTo>
                      <a:pt x="1348" y="490"/>
                    </a:lnTo>
                    <a:lnTo>
                      <a:pt x="1340" y="492"/>
                    </a:lnTo>
                    <a:lnTo>
                      <a:pt x="1338" y="490"/>
                    </a:lnTo>
                    <a:lnTo>
                      <a:pt x="1332" y="490"/>
                    </a:lnTo>
                    <a:lnTo>
                      <a:pt x="1330" y="486"/>
                    </a:lnTo>
                    <a:lnTo>
                      <a:pt x="1324" y="484"/>
                    </a:lnTo>
                    <a:lnTo>
                      <a:pt x="1324" y="482"/>
                    </a:lnTo>
                    <a:lnTo>
                      <a:pt x="1324" y="480"/>
                    </a:lnTo>
                    <a:lnTo>
                      <a:pt x="1326" y="470"/>
                    </a:lnTo>
                    <a:lnTo>
                      <a:pt x="1328" y="466"/>
                    </a:lnTo>
                    <a:lnTo>
                      <a:pt x="1326" y="466"/>
                    </a:lnTo>
                    <a:lnTo>
                      <a:pt x="1324" y="466"/>
                    </a:lnTo>
                    <a:lnTo>
                      <a:pt x="1324" y="464"/>
                    </a:lnTo>
                    <a:lnTo>
                      <a:pt x="1326" y="460"/>
                    </a:lnTo>
                    <a:lnTo>
                      <a:pt x="1326" y="458"/>
                    </a:lnTo>
                    <a:lnTo>
                      <a:pt x="1326" y="456"/>
                    </a:lnTo>
                    <a:lnTo>
                      <a:pt x="1326" y="454"/>
                    </a:lnTo>
                    <a:lnTo>
                      <a:pt x="1324" y="452"/>
                    </a:lnTo>
                    <a:lnTo>
                      <a:pt x="1322" y="450"/>
                    </a:lnTo>
                    <a:lnTo>
                      <a:pt x="1320" y="448"/>
                    </a:lnTo>
                    <a:lnTo>
                      <a:pt x="1318" y="446"/>
                    </a:lnTo>
                    <a:lnTo>
                      <a:pt x="1316" y="444"/>
                    </a:lnTo>
                    <a:lnTo>
                      <a:pt x="1318" y="442"/>
                    </a:lnTo>
                    <a:lnTo>
                      <a:pt x="1316" y="436"/>
                    </a:lnTo>
                    <a:lnTo>
                      <a:pt x="1297" y="440"/>
                    </a:lnTo>
                    <a:lnTo>
                      <a:pt x="1285" y="448"/>
                    </a:lnTo>
                    <a:lnTo>
                      <a:pt x="1287" y="452"/>
                    </a:lnTo>
                    <a:lnTo>
                      <a:pt x="1285" y="458"/>
                    </a:lnTo>
                    <a:lnTo>
                      <a:pt x="1285" y="462"/>
                    </a:lnTo>
                    <a:lnTo>
                      <a:pt x="1287" y="462"/>
                    </a:lnTo>
                    <a:lnTo>
                      <a:pt x="1287" y="464"/>
                    </a:lnTo>
                    <a:lnTo>
                      <a:pt x="1289" y="466"/>
                    </a:lnTo>
                    <a:lnTo>
                      <a:pt x="1289" y="468"/>
                    </a:lnTo>
                    <a:lnTo>
                      <a:pt x="1289" y="470"/>
                    </a:lnTo>
                    <a:lnTo>
                      <a:pt x="1291" y="474"/>
                    </a:lnTo>
                    <a:lnTo>
                      <a:pt x="1289" y="486"/>
                    </a:lnTo>
                    <a:lnTo>
                      <a:pt x="1279" y="498"/>
                    </a:lnTo>
                    <a:lnTo>
                      <a:pt x="1277" y="508"/>
                    </a:lnTo>
                    <a:lnTo>
                      <a:pt x="1273" y="514"/>
                    </a:lnTo>
                    <a:lnTo>
                      <a:pt x="1267" y="520"/>
                    </a:lnTo>
                    <a:lnTo>
                      <a:pt x="1265" y="522"/>
                    </a:lnTo>
                    <a:lnTo>
                      <a:pt x="1257" y="524"/>
                    </a:lnTo>
                    <a:lnTo>
                      <a:pt x="1257" y="526"/>
                    </a:lnTo>
                    <a:lnTo>
                      <a:pt x="1259" y="532"/>
                    </a:lnTo>
                    <a:lnTo>
                      <a:pt x="1257" y="536"/>
                    </a:lnTo>
                    <a:lnTo>
                      <a:pt x="1253" y="538"/>
                    </a:lnTo>
                    <a:lnTo>
                      <a:pt x="1243" y="532"/>
                    </a:lnTo>
                    <a:lnTo>
                      <a:pt x="1239" y="532"/>
                    </a:lnTo>
                    <a:lnTo>
                      <a:pt x="1235" y="534"/>
                    </a:lnTo>
                    <a:lnTo>
                      <a:pt x="1225" y="532"/>
                    </a:lnTo>
                    <a:lnTo>
                      <a:pt x="1225" y="530"/>
                    </a:lnTo>
                    <a:lnTo>
                      <a:pt x="1225" y="528"/>
                    </a:lnTo>
                    <a:lnTo>
                      <a:pt x="1225" y="522"/>
                    </a:lnTo>
                    <a:lnTo>
                      <a:pt x="1221" y="520"/>
                    </a:lnTo>
                    <a:lnTo>
                      <a:pt x="1221" y="518"/>
                    </a:lnTo>
                    <a:lnTo>
                      <a:pt x="1223" y="516"/>
                    </a:lnTo>
                    <a:lnTo>
                      <a:pt x="1227" y="518"/>
                    </a:lnTo>
                    <a:lnTo>
                      <a:pt x="1227" y="520"/>
                    </a:lnTo>
                    <a:lnTo>
                      <a:pt x="1231" y="520"/>
                    </a:lnTo>
                    <a:lnTo>
                      <a:pt x="1233" y="518"/>
                    </a:lnTo>
                    <a:lnTo>
                      <a:pt x="1235" y="518"/>
                    </a:lnTo>
                    <a:lnTo>
                      <a:pt x="1237" y="514"/>
                    </a:lnTo>
                    <a:lnTo>
                      <a:pt x="1239" y="516"/>
                    </a:lnTo>
                    <a:lnTo>
                      <a:pt x="1243" y="514"/>
                    </a:lnTo>
                    <a:lnTo>
                      <a:pt x="1243" y="512"/>
                    </a:lnTo>
                    <a:lnTo>
                      <a:pt x="1245" y="512"/>
                    </a:lnTo>
                    <a:lnTo>
                      <a:pt x="1247" y="512"/>
                    </a:lnTo>
                    <a:lnTo>
                      <a:pt x="1251" y="512"/>
                    </a:lnTo>
                    <a:lnTo>
                      <a:pt x="1253" y="510"/>
                    </a:lnTo>
                    <a:lnTo>
                      <a:pt x="1251" y="508"/>
                    </a:lnTo>
                    <a:lnTo>
                      <a:pt x="1247" y="508"/>
                    </a:lnTo>
                    <a:lnTo>
                      <a:pt x="1245" y="508"/>
                    </a:lnTo>
                    <a:lnTo>
                      <a:pt x="1243" y="506"/>
                    </a:lnTo>
                    <a:lnTo>
                      <a:pt x="1243" y="504"/>
                    </a:lnTo>
                    <a:lnTo>
                      <a:pt x="1249" y="506"/>
                    </a:lnTo>
                    <a:lnTo>
                      <a:pt x="1253" y="506"/>
                    </a:lnTo>
                    <a:lnTo>
                      <a:pt x="1255" y="504"/>
                    </a:lnTo>
                    <a:lnTo>
                      <a:pt x="1255" y="500"/>
                    </a:lnTo>
                    <a:lnTo>
                      <a:pt x="1257" y="500"/>
                    </a:lnTo>
                    <a:lnTo>
                      <a:pt x="1259" y="498"/>
                    </a:lnTo>
                    <a:lnTo>
                      <a:pt x="1259" y="494"/>
                    </a:lnTo>
                    <a:lnTo>
                      <a:pt x="1261" y="490"/>
                    </a:lnTo>
                    <a:lnTo>
                      <a:pt x="1265" y="488"/>
                    </a:lnTo>
                    <a:lnTo>
                      <a:pt x="1267" y="484"/>
                    </a:lnTo>
                    <a:lnTo>
                      <a:pt x="1267" y="482"/>
                    </a:lnTo>
                    <a:lnTo>
                      <a:pt x="1269" y="480"/>
                    </a:lnTo>
                    <a:lnTo>
                      <a:pt x="1269" y="464"/>
                    </a:lnTo>
                    <a:lnTo>
                      <a:pt x="1273" y="458"/>
                    </a:lnTo>
                    <a:lnTo>
                      <a:pt x="1273" y="450"/>
                    </a:lnTo>
                    <a:lnTo>
                      <a:pt x="1259" y="434"/>
                    </a:lnTo>
                    <a:lnTo>
                      <a:pt x="1261" y="424"/>
                    </a:lnTo>
                    <a:lnTo>
                      <a:pt x="1259" y="420"/>
                    </a:lnTo>
                    <a:lnTo>
                      <a:pt x="1261" y="416"/>
                    </a:lnTo>
                    <a:lnTo>
                      <a:pt x="1261" y="410"/>
                    </a:lnTo>
                    <a:lnTo>
                      <a:pt x="1261" y="406"/>
                    </a:lnTo>
                    <a:lnTo>
                      <a:pt x="1261" y="402"/>
                    </a:lnTo>
                    <a:lnTo>
                      <a:pt x="1261" y="400"/>
                    </a:lnTo>
                    <a:lnTo>
                      <a:pt x="1261" y="398"/>
                    </a:lnTo>
                    <a:lnTo>
                      <a:pt x="1259" y="398"/>
                    </a:lnTo>
                    <a:lnTo>
                      <a:pt x="1259" y="394"/>
                    </a:lnTo>
                    <a:lnTo>
                      <a:pt x="1261" y="390"/>
                    </a:lnTo>
                    <a:lnTo>
                      <a:pt x="1259" y="388"/>
                    </a:lnTo>
                    <a:lnTo>
                      <a:pt x="1259" y="384"/>
                    </a:lnTo>
                    <a:lnTo>
                      <a:pt x="1259" y="382"/>
                    </a:lnTo>
                    <a:lnTo>
                      <a:pt x="1263" y="378"/>
                    </a:lnTo>
                    <a:lnTo>
                      <a:pt x="1261" y="368"/>
                    </a:lnTo>
                    <a:lnTo>
                      <a:pt x="1263" y="364"/>
                    </a:lnTo>
                    <a:lnTo>
                      <a:pt x="1263" y="360"/>
                    </a:lnTo>
                    <a:lnTo>
                      <a:pt x="1259" y="350"/>
                    </a:lnTo>
                    <a:lnTo>
                      <a:pt x="1261" y="344"/>
                    </a:lnTo>
                    <a:lnTo>
                      <a:pt x="1255" y="340"/>
                    </a:lnTo>
                    <a:lnTo>
                      <a:pt x="1249" y="330"/>
                    </a:lnTo>
                    <a:lnTo>
                      <a:pt x="1249" y="328"/>
                    </a:lnTo>
                    <a:lnTo>
                      <a:pt x="1249" y="326"/>
                    </a:lnTo>
                    <a:lnTo>
                      <a:pt x="1253" y="324"/>
                    </a:lnTo>
                    <a:lnTo>
                      <a:pt x="1253" y="322"/>
                    </a:lnTo>
                    <a:lnTo>
                      <a:pt x="1255" y="321"/>
                    </a:lnTo>
                    <a:lnTo>
                      <a:pt x="1255" y="315"/>
                    </a:lnTo>
                    <a:lnTo>
                      <a:pt x="1261" y="293"/>
                    </a:lnTo>
                    <a:lnTo>
                      <a:pt x="1261" y="279"/>
                    </a:lnTo>
                    <a:lnTo>
                      <a:pt x="1259" y="277"/>
                    </a:lnTo>
                    <a:lnTo>
                      <a:pt x="1261" y="277"/>
                    </a:lnTo>
                    <a:lnTo>
                      <a:pt x="1249" y="271"/>
                    </a:lnTo>
                    <a:lnTo>
                      <a:pt x="1247" y="267"/>
                    </a:lnTo>
                    <a:lnTo>
                      <a:pt x="1223" y="269"/>
                    </a:lnTo>
                    <a:lnTo>
                      <a:pt x="1221" y="267"/>
                    </a:lnTo>
                    <a:lnTo>
                      <a:pt x="1223" y="265"/>
                    </a:lnTo>
                    <a:lnTo>
                      <a:pt x="1215" y="267"/>
                    </a:lnTo>
                    <a:lnTo>
                      <a:pt x="1213" y="269"/>
                    </a:lnTo>
                    <a:lnTo>
                      <a:pt x="1201" y="319"/>
                    </a:lnTo>
                    <a:lnTo>
                      <a:pt x="1187" y="338"/>
                    </a:lnTo>
                    <a:lnTo>
                      <a:pt x="1179" y="342"/>
                    </a:lnTo>
                    <a:lnTo>
                      <a:pt x="1177" y="350"/>
                    </a:lnTo>
                    <a:lnTo>
                      <a:pt x="1179" y="352"/>
                    </a:lnTo>
                    <a:lnTo>
                      <a:pt x="1181" y="346"/>
                    </a:lnTo>
                    <a:lnTo>
                      <a:pt x="1183" y="348"/>
                    </a:lnTo>
                    <a:lnTo>
                      <a:pt x="1183" y="352"/>
                    </a:lnTo>
                    <a:lnTo>
                      <a:pt x="1181" y="354"/>
                    </a:lnTo>
                    <a:lnTo>
                      <a:pt x="1177" y="356"/>
                    </a:lnTo>
                    <a:lnTo>
                      <a:pt x="1175" y="362"/>
                    </a:lnTo>
                    <a:lnTo>
                      <a:pt x="1177" y="364"/>
                    </a:lnTo>
                    <a:lnTo>
                      <a:pt x="1181" y="364"/>
                    </a:lnTo>
                    <a:lnTo>
                      <a:pt x="1183" y="362"/>
                    </a:lnTo>
                    <a:lnTo>
                      <a:pt x="1187" y="362"/>
                    </a:lnTo>
                    <a:lnTo>
                      <a:pt x="1189" y="366"/>
                    </a:lnTo>
                    <a:lnTo>
                      <a:pt x="1187" y="370"/>
                    </a:lnTo>
                    <a:lnTo>
                      <a:pt x="1187" y="380"/>
                    </a:lnTo>
                    <a:lnTo>
                      <a:pt x="1185" y="384"/>
                    </a:lnTo>
                    <a:lnTo>
                      <a:pt x="1185" y="388"/>
                    </a:lnTo>
                    <a:lnTo>
                      <a:pt x="1187" y="392"/>
                    </a:lnTo>
                    <a:lnTo>
                      <a:pt x="1185" y="396"/>
                    </a:lnTo>
                    <a:lnTo>
                      <a:pt x="1183" y="396"/>
                    </a:lnTo>
                    <a:lnTo>
                      <a:pt x="1181" y="394"/>
                    </a:lnTo>
                    <a:lnTo>
                      <a:pt x="1181" y="410"/>
                    </a:lnTo>
                    <a:lnTo>
                      <a:pt x="1181" y="414"/>
                    </a:lnTo>
                    <a:lnTo>
                      <a:pt x="1181" y="410"/>
                    </a:lnTo>
                    <a:lnTo>
                      <a:pt x="1185" y="408"/>
                    </a:lnTo>
                    <a:lnTo>
                      <a:pt x="1195" y="416"/>
                    </a:lnTo>
                    <a:lnTo>
                      <a:pt x="1197" y="414"/>
                    </a:lnTo>
                    <a:lnTo>
                      <a:pt x="1197" y="416"/>
                    </a:lnTo>
                    <a:lnTo>
                      <a:pt x="1197" y="420"/>
                    </a:lnTo>
                    <a:lnTo>
                      <a:pt x="1203" y="436"/>
                    </a:lnTo>
                    <a:lnTo>
                      <a:pt x="1207" y="438"/>
                    </a:lnTo>
                    <a:lnTo>
                      <a:pt x="1211" y="438"/>
                    </a:lnTo>
                    <a:lnTo>
                      <a:pt x="1211" y="440"/>
                    </a:lnTo>
                    <a:lnTo>
                      <a:pt x="1211" y="442"/>
                    </a:lnTo>
                    <a:lnTo>
                      <a:pt x="1209" y="446"/>
                    </a:lnTo>
                    <a:lnTo>
                      <a:pt x="1203" y="462"/>
                    </a:lnTo>
                    <a:lnTo>
                      <a:pt x="1201" y="466"/>
                    </a:lnTo>
                    <a:lnTo>
                      <a:pt x="1199" y="464"/>
                    </a:lnTo>
                    <a:lnTo>
                      <a:pt x="1199" y="460"/>
                    </a:lnTo>
                    <a:lnTo>
                      <a:pt x="1197" y="456"/>
                    </a:lnTo>
                    <a:lnTo>
                      <a:pt x="1191" y="454"/>
                    </a:lnTo>
                    <a:lnTo>
                      <a:pt x="1181" y="440"/>
                    </a:lnTo>
                    <a:lnTo>
                      <a:pt x="1177" y="440"/>
                    </a:lnTo>
                    <a:lnTo>
                      <a:pt x="1175" y="440"/>
                    </a:lnTo>
                    <a:lnTo>
                      <a:pt x="1169" y="434"/>
                    </a:lnTo>
                    <a:lnTo>
                      <a:pt x="1163" y="432"/>
                    </a:lnTo>
                    <a:lnTo>
                      <a:pt x="1163" y="430"/>
                    </a:lnTo>
                    <a:lnTo>
                      <a:pt x="1165" y="430"/>
                    </a:lnTo>
                    <a:lnTo>
                      <a:pt x="1163" y="428"/>
                    </a:lnTo>
                    <a:lnTo>
                      <a:pt x="1159" y="428"/>
                    </a:lnTo>
                    <a:lnTo>
                      <a:pt x="1153" y="424"/>
                    </a:lnTo>
                    <a:lnTo>
                      <a:pt x="1149" y="422"/>
                    </a:lnTo>
                    <a:lnTo>
                      <a:pt x="1141" y="414"/>
                    </a:lnTo>
                    <a:lnTo>
                      <a:pt x="1129" y="410"/>
                    </a:lnTo>
                    <a:lnTo>
                      <a:pt x="1127" y="410"/>
                    </a:lnTo>
                    <a:lnTo>
                      <a:pt x="1123" y="406"/>
                    </a:lnTo>
                    <a:lnTo>
                      <a:pt x="1105" y="406"/>
                    </a:lnTo>
                    <a:lnTo>
                      <a:pt x="1105" y="404"/>
                    </a:lnTo>
                    <a:lnTo>
                      <a:pt x="1099" y="402"/>
                    </a:lnTo>
                    <a:lnTo>
                      <a:pt x="1097" y="402"/>
                    </a:lnTo>
                    <a:lnTo>
                      <a:pt x="1095" y="402"/>
                    </a:lnTo>
                    <a:lnTo>
                      <a:pt x="1095" y="406"/>
                    </a:lnTo>
                    <a:lnTo>
                      <a:pt x="1093" y="408"/>
                    </a:lnTo>
                    <a:lnTo>
                      <a:pt x="1089" y="410"/>
                    </a:lnTo>
                    <a:lnTo>
                      <a:pt x="1089" y="414"/>
                    </a:lnTo>
                    <a:lnTo>
                      <a:pt x="1097" y="432"/>
                    </a:lnTo>
                    <a:lnTo>
                      <a:pt x="1095" y="430"/>
                    </a:lnTo>
                    <a:lnTo>
                      <a:pt x="1097" y="430"/>
                    </a:lnTo>
                    <a:lnTo>
                      <a:pt x="1095" y="440"/>
                    </a:lnTo>
                    <a:lnTo>
                      <a:pt x="1091" y="446"/>
                    </a:lnTo>
                    <a:lnTo>
                      <a:pt x="1083" y="446"/>
                    </a:lnTo>
                    <a:lnTo>
                      <a:pt x="1083" y="450"/>
                    </a:lnTo>
                    <a:lnTo>
                      <a:pt x="1083" y="454"/>
                    </a:lnTo>
                    <a:lnTo>
                      <a:pt x="1083" y="456"/>
                    </a:lnTo>
                    <a:lnTo>
                      <a:pt x="1081" y="460"/>
                    </a:lnTo>
                    <a:lnTo>
                      <a:pt x="1078" y="462"/>
                    </a:lnTo>
                    <a:lnTo>
                      <a:pt x="1076" y="460"/>
                    </a:lnTo>
                    <a:lnTo>
                      <a:pt x="1072" y="456"/>
                    </a:lnTo>
                    <a:lnTo>
                      <a:pt x="1072" y="452"/>
                    </a:lnTo>
                    <a:lnTo>
                      <a:pt x="1074" y="450"/>
                    </a:lnTo>
                    <a:lnTo>
                      <a:pt x="1076" y="448"/>
                    </a:lnTo>
                    <a:lnTo>
                      <a:pt x="1078" y="446"/>
                    </a:lnTo>
                    <a:lnTo>
                      <a:pt x="1072" y="438"/>
                    </a:lnTo>
                    <a:lnTo>
                      <a:pt x="1072" y="436"/>
                    </a:lnTo>
                    <a:lnTo>
                      <a:pt x="1070" y="436"/>
                    </a:lnTo>
                    <a:lnTo>
                      <a:pt x="1060" y="440"/>
                    </a:lnTo>
                    <a:lnTo>
                      <a:pt x="1056" y="444"/>
                    </a:lnTo>
                    <a:lnTo>
                      <a:pt x="1052" y="446"/>
                    </a:lnTo>
                    <a:lnTo>
                      <a:pt x="1048" y="454"/>
                    </a:lnTo>
                    <a:lnTo>
                      <a:pt x="1044" y="454"/>
                    </a:lnTo>
                    <a:lnTo>
                      <a:pt x="1042" y="452"/>
                    </a:lnTo>
                    <a:lnTo>
                      <a:pt x="1040" y="450"/>
                    </a:lnTo>
                    <a:lnTo>
                      <a:pt x="1034" y="452"/>
                    </a:lnTo>
                    <a:lnTo>
                      <a:pt x="1030" y="450"/>
                    </a:lnTo>
                    <a:lnTo>
                      <a:pt x="1024" y="452"/>
                    </a:lnTo>
                    <a:lnTo>
                      <a:pt x="1020" y="452"/>
                    </a:lnTo>
                    <a:lnTo>
                      <a:pt x="1014" y="458"/>
                    </a:lnTo>
                    <a:lnTo>
                      <a:pt x="1014" y="460"/>
                    </a:lnTo>
                    <a:lnTo>
                      <a:pt x="1012" y="468"/>
                    </a:lnTo>
                    <a:lnTo>
                      <a:pt x="1010" y="468"/>
                    </a:lnTo>
                    <a:lnTo>
                      <a:pt x="1008" y="466"/>
                    </a:lnTo>
                    <a:lnTo>
                      <a:pt x="1006" y="464"/>
                    </a:lnTo>
                    <a:lnTo>
                      <a:pt x="1004" y="466"/>
                    </a:lnTo>
                    <a:lnTo>
                      <a:pt x="1000" y="462"/>
                    </a:lnTo>
                    <a:lnTo>
                      <a:pt x="1000" y="454"/>
                    </a:lnTo>
                    <a:lnTo>
                      <a:pt x="1000" y="452"/>
                    </a:lnTo>
                    <a:lnTo>
                      <a:pt x="1000" y="448"/>
                    </a:lnTo>
                    <a:lnTo>
                      <a:pt x="1002" y="444"/>
                    </a:lnTo>
                    <a:lnTo>
                      <a:pt x="1000" y="440"/>
                    </a:lnTo>
                    <a:lnTo>
                      <a:pt x="998" y="440"/>
                    </a:lnTo>
                    <a:lnTo>
                      <a:pt x="998" y="442"/>
                    </a:lnTo>
                    <a:lnTo>
                      <a:pt x="998" y="440"/>
                    </a:lnTo>
                    <a:lnTo>
                      <a:pt x="1000" y="438"/>
                    </a:lnTo>
                    <a:lnTo>
                      <a:pt x="1006" y="438"/>
                    </a:lnTo>
                    <a:lnTo>
                      <a:pt x="1008" y="436"/>
                    </a:lnTo>
                    <a:lnTo>
                      <a:pt x="1010" y="436"/>
                    </a:lnTo>
                    <a:lnTo>
                      <a:pt x="1004" y="438"/>
                    </a:lnTo>
                    <a:lnTo>
                      <a:pt x="1002" y="438"/>
                    </a:lnTo>
                    <a:lnTo>
                      <a:pt x="998" y="438"/>
                    </a:lnTo>
                    <a:lnTo>
                      <a:pt x="992" y="440"/>
                    </a:lnTo>
                    <a:lnTo>
                      <a:pt x="992" y="442"/>
                    </a:lnTo>
                    <a:lnTo>
                      <a:pt x="990" y="444"/>
                    </a:lnTo>
                    <a:lnTo>
                      <a:pt x="990" y="450"/>
                    </a:lnTo>
                    <a:lnTo>
                      <a:pt x="988" y="450"/>
                    </a:lnTo>
                    <a:lnTo>
                      <a:pt x="986" y="450"/>
                    </a:lnTo>
                    <a:lnTo>
                      <a:pt x="984" y="448"/>
                    </a:lnTo>
                    <a:lnTo>
                      <a:pt x="986" y="446"/>
                    </a:lnTo>
                    <a:lnTo>
                      <a:pt x="984" y="446"/>
                    </a:lnTo>
                    <a:lnTo>
                      <a:pt x="978" y="452"/>
                    </a:lnTo>
                    <a:lnTo>
                      <a:pt x="980" y="452"/>
                    </a:lnTo>
                    <a:lnTo>
                      <a:pt x="982" y="454"/>
                    </a:lnTo>
                    <a:lnTo>
                      <a:pt x="982" y="458"/>
                    </a:lnTo>
                    <a:lnTo>
                      <a:pt x="978" y="460"/>
                    </a:lnTo>
                    <a:lnTo>
                      <a:pt x="974" y="454"/>
                    </a:lnTo>
                    <a:lnTo>
                      <a:pt x="968" y="456"/>
                    </a:lnTo>
                    <a:lnTo>
                      <a:pt x="968" y="458"/>
                    </a:lnTo>
                    <a:lnTo>
                      <a:pt x="958" y="462"/>
                    </a:lnTo>
                    <a:lnTo>
                      <a:pt x="958" y="460"/>
                    </a:lnTo>
                    <a:lnTo>
                      <a:pt x="930" y="480"/>
                    </a:lnTo>
                    <a:lnTo>
                      <a:pt x="928" y="480"/>
                    </a:lnTo>
                    <a:lnTo>
                      <a:pt x="928" y="484"/>
                    </a:lnTo>
                    <a:lnTo>
                      <a:pt x="926" y="486"/>
                    </a:lnTo>
                    <a:lnTo>
                      <a:pt x="920" y="488"/>
                    </a:lnTo>
                    <a:lnTo>
                      <a:pt x="918" y="490"/>
                    </a:lnTo>
                    <a:lnTo>
                      <a:pt x="916" y="488"/>
                    </a:lnTo>
                    <a:lnTo>
                      <a:pt x="912" y="504"/>
                    </a:lnTo>
                    <a:lnTo>
                      <a:pt x="912" y="510"/>
                    </a:lnTo>
                    <a:lnTo>
                      <a:pt x="910" y="514"/>
                    </a:lnTo>
                    <a:lnTo>
                      <a:pt x="906" y="516"/>
                    </a:lnTo>
                    <a:lnTo>
                      <a:pt x="904" y="514"/>
                    </a:lnTo>
                    <a:lnTo>
                      <a:pt x="898" y="518"/>
                    </a:lnTo>
                    <a:lnTo>
                      <a:pt x="898" y="522"/>
                    </a:lnTo>
                    <a:lnTo>
                      <a:pt x="896" y="516"/>
                    </a:lnTo>
                    <a:lnTo>
                      <a:pt x="892" y="518"/>
                    </a:lnTo>
                    <a:lnTo>
                      <a:pt x="890" y="518"/>
                    </a:lnTo>
                    <a:lnTo>
                      <a:pt x="888" y="516"/>
                    </a:lnTo>
                    <a:lnTo>
                      <a:pt x="884" y="508"/>
                    </a:lnTo>
                    <a:lnTo>
                      <a:pt x="876" y="498"/>
                    </a:lnTo>
                    <a:lnTo>
                      <a:pt x="874" y="494"/>
                    </a:lnTo>
                    <a:lnTo>
                      <a:pt x="874" y="490"/>
                    </a:lnTo>
                    <a:lnTo>
                      <a:pt x="876" y="490"/>
                    </a:lnTo>
                    <a:lnTo>
                      <a:pt x="878" y="488"/>
                    </a:lnTo>
                    <a:lnTo>
                      <a:pt x="880" y="484"/>
                    </a:lnTo>
                    <a:lnTo>
                      <a:pt x="898" y="480"/>
                    </a:lnTo>
                    <a:lnTo>
                      <a:pt x="896" y="476"/>
                    </a:lnTo>
                    <a:lnTo>
                      <a:pt x="894" y="466"/>
                    </a:lnTo>
                    <a:lnTo>
                      <a:pt x="892" y="468"/>
                    </a:lnTo>
                    <a:lnTo>
                      <a:pt x="890" y="464"/>
                    </a:lnTo>
                    <a:lnTo>
                      <a:pt x="888" y="462"/>
                    </a:lnTo>
                    <a:lnTo>
                      <a:pt x="888" y="458"/>
                    </a:lnTo>
                    <a:lnTo>
                      <a:pt x="884" y="456"/>
                    </a:lnTo>
                    <a:lnTo>
                      <a:pt x="878" y="454"/>
                    </a:lnTo>
                    <a:lnTo>
                      <a:pt x="866" y="454"/>
                    </a:lnTo>
                    <a:lnTo>
                      <a:pt x="864" y="454"/>
                    </a:lnTo>
                    <a:lnTo>
                      <a:pt x="851" y="448"/>
                    </a:lnTo>
                    <a:lnTo>
                      <a:pt x="851" y="450"/>
                    </a:lnTo>
                    <a:lnTo>
                      <a:pt x="862" y="462"/>
                    </a:lnTo>
                    <a:lnTo>
                      <a:pt x="864" y="474"/>
                    </a:lnTo>
                    <a:lnTo>
                      <a:pt x="862" y="478"/>
                    </a:lnTo>
                    <a:lnTo>
                      <a:pt x="862" y="482"/>
                    </a:lnTo>
                    <a:lnTo>
                      <a:pt x="858" y="496"/>
                    </a:lnTo>
                    <a:lnTo>
                      <a:pt x="858" y="504"/>
                    </a:lnTo>
                    <a:lnTo>
                      <a:pt x="860" y="504"/>
                    </a:lnTo>
                    <a:lnTo>
                      <a:pt x="864" y="504"/>
                    </a:lnTo>
                    <a:lnTo>
                      <a:pt x="866" y="506"/>
                    </a:lnTo>
                    <a:lnTo>
                      <a:pt x="868" y="512"/>
                    </a:lnTo>
                    <a:lnTo>
                      <a:pt x="866" y="518"/>
                    </a:lnTo>
                    <a:lnTo>
                      <a:pt x="868" y="520"/>
                    </a:lnTo>
                    <a:lnTo>
                      <a:pt x="866" y="526"/>
                    </a:lnTo>
                    <a:lnTo>
                      <a:pt x="864" y="530"/>
                    </a:lnTo>
                    <a:lnTo>
                      <a:pt x="862" y="536"/>
                    </a:lnTo>
                    <a:lnTo>
                      <a:pt x="864" y="540"/>
                    </a:lnTo>
                    <a:lnTo>
                      <a:pt x="862" y="549"/>
                    </a:lnTo>
                    <a:lnTo>
                      <a:pt x="860" y="546"/>
                    </a:lnTo>
                    <a:lnTo>
                      <a:pt x="860" y="542"/>
                    </a:lnTo>
                    <a:lnTo>
                      <a:pt x="858" y="540"/>
                    </a:lnTo>
                    <a:lnTo>
                      <a:pt x="857" y="540"/>
                    </a:lnTo>
                    <a:lnTo>
                      <a:pt x="853" y="544"/>
                    </a:lnTo>
                    <a:lnTo>
                      <a:pt x="855" y="540"/>
                    </a:lnTo>
                    <a:lnTo>
                      <a:pt x="855" y="536"/>
                    </a:lnTo>
                    <a:lnTo>
                      <a:pt x="849" y="532"/>
                    </a:lnTo>
                    <a:lnTo>
                      <a:pt x="843" y="532"/>
                    </a:lnTo>
                    <a:lnTo>
                      <a:pt x="837" y="526"/>
                    </a:lnTo>
                    <a:lnTo>
                      <a:pt x="835" y="530"/>
                    </a:lnTo>
                    <a:lnTo>
                      <a:pt x="835" y="532"/>
                    </a:lnTo>
                    <a:lnTo>
                      <a:pt x="825" y="544"/>
                    </a:lnTo>
                    <a:lnTo>
                      <a:pt x="819" y="546"/>
                    </a:lnTo>
                    <a:lnTo>
                      <a:pt x="817" y="546"/>
                    </a:lnTo>
                    <a:lnTo>
                      <a:pt x="813" y="548"/>
                    </a:lnTo>
                    <a:lnTo>
                      <a:pt x="813" y="551"/>
                    </a:lnTo>
                    <a:lnTo>
                      <a:pt x="807" y="557"/>
                    </a:lnTo>
                    <a:lnTo>
                      <a:pt x="803" y="557"/>
                    </a:lnTo>
                    <a:lnTo>
                      <a:pt x="803" y="567"/>
                    </a:lnTo>
                    <a:lnTo>
                      <a:pt x="811" y="579"/>
                    </a:lnTo>
                    <a:lnTo>
                      <a:pt x="817" y="595"/>
                    </a:lnTo>
                    <a:lnTo>
                      <a:pt x="817" y="597"/>
                    </a:lnTo>
                    <a:lnTo>
                      <a:pt x="813" y="593"/>
                    </a:lnTo>
                    <a:lnTo>
                      <a:pt x="811" y="593"/>
                    </a:lnTo>
                    <a:lnTo>
                      <a:pt x="805" y="591"/>
                    </a:lnTo>
                    <a:lnTo>
                      <a:pt x="805" y="593"/>
                    </a:lnTo>
                    <a:lnTo>
                      <a:pt x="803" y="593"/>
                    </a:lnTo>
                    <a:lnTo>
                      <a:pt x="801" y="593"/>
                    </a:lnTo>
                    <a:lnTo>
                      <a:pt x="791" y="587"/>
                    </a:lnTo>
                    <a:lnTo>
                      <a:pt x="787" y="587"/>
                    </a:lnTo>
                    <a:lnTo>
                      <a:pt x="785" y="585"/>
                    </a:lnTo>
                    <a:lnTo>
                      <a:pt x="781" y="589"/>
                    </a:lnTo>
                    <a:lnTo>
                      <a:pt x="779" y="591"/>
                    </a:lnTo>
                    <a:lnTo>
                      <a:pt x="779" y="587"/>
                    </a:lnTo>
                    <a:lnTo>
                      <a:pt x="783" y="583"/>
                    </a:lnTo>
                    <a:lnTo>
                      <a:pt x="775" y="581"/>
                    </a:lnTo>
                    <a:lnTo>
                      <a:pt x="775" y="579"/>
                    </a:lnTo>
                    <a:lnTo>
                      <a:pt x="773" y="579"/>
                    </a:lnTo>
                    <a:lnTo>
                      <a:pt x="763" y="573"/>
                    </a:lnTo>
                    <a:lnTo>
                      <a:pt x="761" y="577"/>
                    </a:lnTo>
                    <a:lnTo>
                      <a:pt x="759" y="579"/>
                    </a:lnTo>
                    <a:lnTo>
                      <a:pt x="759" y="581"/>
                    </a:lnTo>
                    <a:lnTo>
                      <a:pt x="757" y="581"/>
                    </a:lnTo>
                    <a:lnTo>
                      <a:pt x="759" y="589"/>
                    </a:lnTo>
                    <a:lnTo>
                      <a:pt x="761" y="589"/>
                    </a:lnTo>
                    <a:lnTo>
                      <a:pt x="763" y="595"/>
                    </a:lnTo>
                    <a:lnTo>
                      <a:pt x="767" y="599"/>
                    </a:lnTo>
                    <a:lnTo>
                      <a:pt x="775" y="597"/>
                    </a:lnTo>
                    <a:lnTo>
                      <a:pt x="779" y="613"/>
                    </a:lnTo>
                    <a:lnTo>
                      <a:pt x="781" y="615"/>
                    </a:lnTo>
                    <a:lnTo>
                      <a:pt x="775" y="613"/>
                    </a:lnTo>
                    <a:lnTo>
                      <a:pt x="773" y="615"/>
                    </a:lnTo>
                    <a:lnTo>
                      <a:pt x="771" y="617"/>
                    </a:lnTo>
                    <a:lnTo>
                      <a:pt x="753" y="611"/>
                    </a:lnTo>
                    <a:lnTo>
                      <a:pt x="751" y="605"/>
                    </a:lnTo>
                    <a:lnTo>
                      <a:pt x="749" y="603"/>
                    </a:lnTo>
                    <a:lnTo>
                      <a:pt x="747" y="601"/>
                    </a:lnTo>
                    <a:lnTo>
                      <a:pt x="743" y="599"/>
                    </a:lnTo>
                    <a:lnTo>
                      <a:pt x="743" y="601"/>
                    </a:lnTo>
                    <a:lnTo>
                      <a:pt x="739" y="601"/>
                    </a:lnTo>
                    <a:lnTo>
                      <a:pt x="735" y="597"/>
                    </a:lnTo>
                    <a:lnTo>
                      <a:pt x="733" y="595"/>
                    </a:lnTo>
                    <a:lnTo>
                      <a:pt x="731" y="597"/>
                    </a:lnTo>
                    <a:lnTo>
                      <a:pt x="731" y="595"/>
                    </a:lnTo>
                    <a:lnTo>
                      <a:pt x="733" y="591"/>
                    </a:lnTo>
                    <a:lnTo>
                      <a:pt x="733" y="583"/>
                    </a:lnTo>
                    <a:lnTo>
                      <a:pt x="731" y="579"/>
                    </a:lnTo>
                    <a:lnTo>
                      <a:pt x="731" y="577"/>
                    </a:lnTo>
                    <a:lnTo>
                      <a:pt x="727" y="567"/>
                    </a:lnTo>
                    <a:lnTo>
                      <a:pt x="727" y="565"/>
                    </a:lnTo>
                    <a:lnTo>
                      <a:pt x="731" y="563"/>
                    </a:lnTo>
                    <a:lnTo>
                      <a:pt x="733" y="551"/>
                    </a:lnTo>
                    <a:lnTo>
                      <a:pt x="731" y="549"/>
                    </a:lnTo>
                    <a:lnTo>
                      <a:pt x="729" y="548"/>
                    </a:lnTo>
                    <a:lnTo>
                      <a:pt x="729" y="542"/>
                    </a:lnTo>
                    <a:lnTo>
                      <a:pt x="727" y="542"/>
                    </a:lnTo>
                    <a:lnTo>
                      <a:pt x="723" y="540"/>
                    </a:lnTo>
                    <a:lnTo>
                      <a:pt x="721" y="536"/>
                    </a:lnTo>
                    <a:lnTo>
                      <a:pt x="719" y="536"/>
                    </a:lnTo>
                    <a:lnTo>
                      <a:pt x="715" y="536"/>
                    </a:lnTo>
                    <a:lnTo>
                      <a:pt x="715" y="532"/>
                    </a:lnTo>
                    <a:lnTo>
                      <a:pt x="715" y="530"/>
                    </a:lnTo>
                    <a:lnTo>
                      <a:pt x="711" y="530"/>
                    </a:lnTo>
                    <a:lnTo>
                      <a:pt x="701" y="522"/>
                    </a:lnTo>
                    <a:lnTo>
                      <a:pt x="703" y="520"/>
                    </a:lnTo>
                    <a:lnTo>
                      <a:pt x="699" y="516"/>
                    </a:lnTo>
                    <a:lnTo>
                      <a:pt x="699" y="512"/>
                    </a:lnTo>
                    <a:lnTo>
                      <a:pt x="697" y="510"/>
                    </a:lnTo>
                    <a:lnTo>
                      <a:pt x="693" y="508"/>
                    </a:lnTo>
                    <a:lnTo>
                      <a:pt x="695" y="506"/>
                    </a:lnTo>
                    <a:lnTo>
                      <a:pt x="699" y="504"/>
                    </a:lnTo>
                    <a:lnTo>
                      <a:pt x="705" y="508"/>
                    </a:lnTo>
                    <a:lnTo>
                      <a:pt x="705" y="510"/>
                    </a:lnTo>
                    <a:lnTo>
                      <a:pt x="707" y="514"/>
                    </a:lnTo>
                    <a:lnTo>
                      <a:pt x="715" y="520"/>
                    </a:lnTo>
                    <a:lnTo>
                      <a:pt x="715" y="518"/>
                    </a:lnTo>
                    <a:lnTo>
                      <a:pt x="717" y="516"/>
                    </a:lnTo>
                    <a:lnTo>
                      <a:pt x="719" y="520"/>
                    </a:lnTo>
                    <a:lnTo>
                      <a:pt x="721" y="522"/>
                    </a:lnTo>
                    <a:lnTo>
                      <a:pt x="723" y="520"/>
                    </a:lnTo>
                    <a:lnTo>
                      <a:pt x="723" y="522"/>
                    </a:lnTo>
                    <a:lnTo>
                      <a:pt x="725" y="520"/>
                    </a:lnTo>
                    <a:lnTo>
                      <a:pt x="727" y="520"/>
                    </a:lnTo>
                    <a:lnTo>
                      <a:pt x="727" y="526"/>
                    </a:lnTo>
                    <a:lnTo>
                      <a:pt x="731" y="524"/>
                    </a:lnTo>
                    <a:lnTo>
                      <a:pt x="737" y="526"/>
                    </a:lnTo>
                    <a:lnTo>
                      <a:pt x="737" y="528"/>
                    </a:lnTo>
                    <a:lnTo>
                      <a:pt x="741" y="528"/>
                    </a:lnTo>
                    <a:lnTo>
                      <a:pt x="743" y="532"/>
                    </a:lnTo>
                    <a:lnTo>
                      <a:pt x="755" y="536"/>
                    </a:lnTo>
                    <a:lnTo>
                      <a:pt x="763" y="536"/>
                    </a:lnTo>
                    <a:lnTo>
                      <a:pt x="769" y="538"/>
                    </a:lnTo>
                    <a:lnTo>
                      <a:pt x="771" y="540"/>
                    </a:lnTo>
                    <a:lnTo>
                      <a:pt x="789" y="542"/>
                    </a:lnTo>
                    <a:lnTo>
                      <a:pt x="791" y="542"/>
                    </a:lnTo>
                    <a:lnTo>
                      <a:pt x="795" y="540"/>
                    </a:lnTo>
                    <a:lnTo>
                      <a:pt x="807" y="536"/>
                    </a:lnTo>
                    <a:lnTo>
                      <a:pt x="821" y="518"/>
                    </a:lnTo>
                    <a:lnTo>
                      <a:pt x="825" y="504"/>
                    </a:lnTo>
                    <a:lnTo>
                      <a:pt x="823" y="504"/>
                    </a:lnTo>
                    <a:lnTo>
                      <a:pt x="821" y="502"/>
                    </a:lnTo>
                    <a:lnTo>
                      <a:pt x="819" y="488"/>
                    </a:lnTo>
                    <a:lnTo>
                      <a:pt x="817" y="484"/>
                    </a:lnTo>
                    <a:lnTo>
                      <a:pt x="813" y="482"/>
                    </a:lnTo>
                    <a:lnTo>
                      <a:pt x="813" y="484"/>
                    </a:lnTo>
                    <a:lnTo>
                      <a:pt x="811" y="482"/>
                    </a:lnTo>
                    <a:lnTo>
                      <a:pt x="811" y="478"/>
                    </a:lnTo>
                    <a:lnTo>
                      <a:pt x="807" y="474"/>
                    </a:lnTo>
                    <a:lnTo>
                      <a:pt x="805" y="472"/>
                    </a:lnTo>
                    <a:lnTo>
                      <a:pt x="801" y="468"/>
                    </a:lnTo>
                    <a:lnTo>
                      <a:pt x="803" y="472"/>
                    </a:lnTo>
                    <a:lnTo>
                      <a:pt x="801" y="474"/>
                    </a:lnTo>
                    <a:lnTo>
                      <a:pt x="793" y="466"/>
                    </a:lnTo>
                    <a:lnTo>
                      <a:pt x="793" y="468"/>
                    </a:lnTo>
                    <a:lnTo>
                      <a:pt x="791" y="468"/>
                    </a:lnTo>
                    <a:lnTo>
                      <a:pt x="791" y="464"/>
                    </a:lnTo>
                    <a:lnTo>
                      <a:pt x="787" y="460"/>
                    </a:lnTo>
                    <a:lnTo>
                      <a:pt x="789" y="464"/>
                    </a:lnTo>
                    <a:lnTo>
                      <a:pt x="783" y="462"/>
                    </a:lnTo>
                    <a:lnTo>
                      <a:pt x="781" y="460"/>
                    </a:lnTo>
                    <a:lnTo>
                      <a:pt x="781" y="458"/>
                    </a:lnTo>
                    <a:lnTo>
                      <a:pt x="747" y="428"/>
                    </a:lnTo>
                    <a:lnTo>
                      <a:pt x="737" y="426"/>
                    </a:lnTo>
                    <a:lnTo>
                      <a:pt x="739" y="428"/>
                    </a:lnTo>
                    <a:lnTo>
                      <a:pt x="737" y="430"/>
                    </a:lnTo>
                    <a:lnTo>
                      <a:pt x="719" y="422"/>
                    </a:lnTo>
                    <a:lnTo>
                      <a:pt x="719" y="424"/>
                    </a:lnTo>
                    <a:lnTo>
                      <a:pt x="713" y="426"/>
                    </a:lnTo>
                    <a:lnTo>
                      <a:pt x="711" y="424"/>
                    </a:lnTo>
                    <a:lnTo>
                      <a:pt x="711" y="420"/>
                    </a:lnTo>
                    <a:lnTo>
                      <a:pt x="705" y="424"/>
                    </a:lnTo>
                    <a:lnTo>
                      <a:pt x="707" y="418"/>
                    </a:lnTo>
                    <a:lnTo>
                      <a:pt x="703" y="420"/>
                    </a:lnTo>
                    <a:lnTo>
                      <a:pt x="705" y="418"/>
                    </a:lnTo>
                    <a:lnTo>
                      <a:pt x="703" y="416"/>
                    </a:lnTo>
                    <a:lnTo>
                      <a:pt x="701" y="416"/>
                    </a:lnTo>
                    <a:lnTo>
                      <a:pt x="697" y="418"/>
                    </a:lnTo>
                    <a:lnTo>
                      <a:pt x="699" y="416"/>
                    </a:lnTo>
                    <a:lnTo>
                      <a:pt x="697" y="414"/>
                    </a:lnTo>
                    <a:lnTo>
                      <a:pt x="693" y="414"/>
                    </a:lnTo>
                    <a:lnTo>
                      <a:pt x="695" y="406"/>
                    </a:lnTo>
                    <a:lnTo>
                      <a:pt x="695" y="410"/>
                    </a:lnTo>
                    <a:lnTo>
                      <a:pt x="697" y="410"/>
                    </a:lnTo>
                    <a:lnTo>
                      <a:pt x="699" y="410"/>
                    </a:lnTo>
                    <a:lnTo>
                      <a:pt x="701" y="412"/>
                    </a:lnTo>
                    <a:lnTo>
                      <a:pt x="703" y="412"/>
                    </a:lnTo>
                    <a:lnTo>
                      <a:pt x="705" y="412"/>
                    </a:lnTo>
                    <a:lnTo>
                      <a:pt x="707" y="408"/>
                    </a:lnTo>
                    <a:lnTo>
                      <a:pt x="707" y="406"/>
                    </a:lnTo>
                    <a:lnTo>
                      <a:pt x="703" y="404"/>
                    </a:lnTo>
                    <a:lnTo>
                      <a:pt x="701" y="404"/>
                    </a:lnTo>
                    <a:lnTo>
                      <a:pt x="699" y="404"/>
                    </a:lnTo>
                    <a:lnTo>
                      <a:pt x="699" y="402"/>
                    </a:lnTo>
                    <a:lnTo>
                      <a:pt x="691" y="398"/>
                    </a:lnTo>
                    <a:lnTo>
                      <a:pt x="693" y="400"/>
                    </a:lnTo>
                    <a:lnTo>
                      <a:pt x="693" y="404"/>
                    </a:lnTo>
                    <a:lnTo>
                      <a:pt x="691" y="404"/>
                    </a:lnTo>
                    <a:lnTo>
                      <a:pt x="689" y="404"/>
                    </a:lnTo>
                    <a:lnTo>
                      <a:pt x="689" y="406"/>
                    </a:lnTo>
                    <a:lnTo>
                      <a:pt x="689" y="408"/>
                    </a:lnTo>
                    <a:lnTo>
                      <a:pt x="687" y="410"/>
                    </a:lnTo>
                    <a:lnTo>
                      <a:pt x="685" y="410"/>
                    </a:lnTo>
                    <a:lnTo>
                      <a:pt x="683" y="406"/>
                    </a:lnTo>
                    <a:lnTo>
                      <a:pt x="677" y="404"/>
                    </a:lnTo>
                    <a:lnTo>
                      <a:pt x="677" y="406"/>
                    </a:lnTo>
                    <a:lnTo>
                      <a:pt x="677" y="404"/>
                    </a:lnTo>
                    <a:lnTo>
                      <a:pt x="671" y="404"/>
                    </a:lnTo>
                    <a:lnTo>
                      <a:pt x="671" y="408"/>
                    </a:lnTo>
                    <a:lnTo>
                      <a:pt x="669" y="408"/>
                    </a:lnTo>
                    <a:lnTo>
                      <a:pt x="667" y="408"/>
                    </a:lnTo>
                    <a:lnTo>
                      <a:pt x="665" y="406"/>
                    </a:lnTo>
                    <a:lnTo>
                      <a:pt x="665" y="408"/>
                    </a:lnTo>
                    <a:lnTo>
                      <a:pt x="665" y="410"/>
                    </a:lnTo>
                    <a:lnTo>
                      <a:pt x="665" y="406"/>
                    </a:lnTo>
                    <a:lnTo>
                      <a:pt x="661" y="408"/>
                    </a:lnTo>
                    <a:lnTo>
                      <a:pt x="659" y="410"/>
                    </a:lnTo>
                    <a:lnTo>
                      <a:pt x="659" y="406"/>
                    </a:lnTo>
                    <a:lnTo>
                      <a:pt x="661" y="404"/>
                    </a:lnTo>
                    <a:lnTo>
                      <a:pt x="663" y="404"/>
                    </a:lnTo>
                    <a:lnTo>
                      <a:pt x="663" y="402"/>
                    </a:lnTo>
                    <a:lnTo>
                      <a:pt x="663" y="400"/>
                    </a:lnTo>
                    <a:lnTo>
                      <a:pt x="657" y="400"/>
                    </a:lnTo>
                    <a:lnTo>
                      <a:pt x="657" y="398"/>
                    </a:lnTo>
                    <a:lnTo>
                      <a:pt x="651" y="392"/>
                    </a:lnTo>
                    <a:lnTo>
                      <a:pt x="647" y="392"/>
                    </a:lnTo>
                    <a:lnTo>
                      <a:pt x="645" y="390"/>
                    </a:lnTo>
                    <a:lnTo>
                      <a:pt x="645" y="388"/>
                    </a:lnTo>
                    <a:lnTo>
                      <a:pt x="665" y="392"/>
                    </a:lnTo>
                    <a:lnTo>
                      <a:pt x="673" y="384"/>
                    </a:lnTo>
                    <a:lnTo>
                      <a:pt x="677" y="384"/>
                    </a:lnTo>
                    <a:lnTo>
                      <a:pt x="679" y="382"/>
                    </a:lnTo>
                    <a:lnTo>
                      <a:pt x="679" y="378"/>
                    </a:lnTo>
                    <a:lnTo>
                      <a:pt x="675" y="376"/>
                    </a:lnTo>
                    <a:lnTo>
                      <a:pt x="673" y="374"/>
                    </a:lnTo>
                    <a:lnTo>
                      <a:pt x="669" y="372"/>
                    </a:lnTo>
                    <a:lnTo>
                      <a:pt x="667" y="372"/>
                    </a:lnTo>
                    <a:lnTo>
                      <a:pt x="669" y="370"/>
                    </a:lnTo>
                    <a:lnTo>
                      <a:pt x="665" y="368"/>
                    </a:lnTo>
                    <a:lnTo>
                      <a:pt x="663" y="366"/>
                    </a:lnTo>
                    <a:lnTo>
                      <a:pt x="663" y="368"/>
                    </a:lnTo>
                    <a:lnTo>
                      <a:pt x="661" y="368"/>
                    </a:lnTo>
                    <a:lnTo>
                      <a:pt x="661" y="366"/>
                    </a:lnTo>
                    <a:lnTo>
                      <a:pt x="659" y="366"/>
                    </a:lnTo>
                    <a:lnTo>
                      <a:pt x="655" y="368"/>
                    </a:lnTo>
                    <a:lnTo>
                      <a:pt x="655" y="366"/>
                    </a:lnTo>
                    <a:lnTo>
                      <a:pt x="655" y="364"/>
                    </a:lnTo>
                    <a:lnTo>
                      <a:pt x="655" y="362"/>
                    </a:lnTo>
                    <a:lnTo>
                      <a:pt x="653" y="362"/>
                    </a:lnTo>
                    <a:lnTo>
                      <a:pt x="653" y="360"/>
                    </a:lnTo>
                    <a:lnTo>
                      <a:pt x="651" y="360"/>
                    </a:lnTo>
                    <a:lnTo>
                      <a:pt x="649" y="360"/>
                    </a:lnTo>
                    <a:lnTo>
                      <a:pt x="647" y="360"/>
                    </a:lnTo>
                    <a:lnTo>
                      <a:pt x="645" y="364"/>
                    </a:lnTo>
                    <a:lnTo>
                      <a:pt x="645" y="376"/>
                    </a:lnTo>
                    <a:lnTo>
                      <a:pt x="641" y="378"/>
                    </a:lnTo>
                    <a:lnTo>
                      <a:pt x="639" y="376"/>
                    </a:lnTo>
                    <a:lnTo>
                      <a:pt x="637" y="376"/>
                    </a:lnTo>
                    <a:lnTo>
                      <a:pt x="635" y="376"/>
                    </a:lnTo>
                    <a:lnTo>
                      <a:pt x="639" y="372"/>
                    </a:lnTo>
                    <a:lnTo>
                      <a:pt x="641" y="370"/>
                    </a:lnTo>
                    <a:lnTo>
                      <a:pt x="639" y="366"/>
                    </a:lnTo>
                    <a:lnTo>
                      <a:pt x="635" y="370"/>
                    </a:lnTo>
                    <a:lnTo>
                      <a:pt x="634" y="370"/>
                    </a:lnTo>
                    <a:lnTo>
                      <a:pt x="637" y="366"/>
                    </a:lnTo>
                    <a:lnTo>
                      <a:pt x="635" y="364"/>
                    </a:lnTo>
                    <a:lnTo>
                      <a:pt x="637" y="362"/>
                    </a:lnTo>
                    <a:lnTo>
                      <a:pt x="641" y="362"/>
                    </a:lnTo>
                    <a:lnTo>
                      <a:pt x="643" y="358"/>
                    </a:lnTo>
                    <a:lnTo>
                      <a:pt x="643" y="354"/>
                    </a:lnTo>
                    <a:lnTo>
                      <a:pt x="639" y="354"/>
                    </a:lnTo>
                    <a:lnTo>
                      <a:pt x="641" y="352"/>
                    </a:lnTo>
                    <a:lnTo>
                      <a:pt x="639" y="350"/>
                    </a:lnTo>
                    <a:lnTo>
                      <a:pt x="637" y="350"/>
                    </a:lnTo>
                    <a:lnTo>
                      <a:pt x="634" y="352"/>
                    </a:lnTo>
                    <a:lnTo>
                      <a:pt x="632" y="350"/>
                    </a:lnTo>
                    <a:lnTo>
                      <a:pt x="628" y="362"/>
                    </a:lnTo>
                    <a:lnTo>
                      <a:pt x="626" y="364"/>
                    </a:lnTo>
                    <a:lnTo>
                      <a:pt x="626" y="366"/>
                    </a:lnTo>
                    <a:lnTo>
                      <a:pt x="626" y="370"/>
                    </a:lnTo>
                    <a:lnTo>
                      <a:pt x="624" y="370"/>
                    </a:lnTo>
                    <a:lnTo>
                      <a:pt x="624" y="372"/>
                    </a:lnTo>
                    <a:lnTo>
                      <a:pt x="624" y="376"/>
                    </a:lnTo>
                    <a:lnTo>
                      <a:pt x="620" y="376"/>
                    </a:lnTo>
                    <a:lnTo>
                      <a:pt x="618" y="380"/>
                    </a:lnTo>
                    <a:lnTo>
                      <a:pt x="618" y="372"/>
                    </a:lnTo>
                    <a:lnTo>
                      <a:pt x="616" y="368"/>
                    </a:lnTo>
                    <a:lnTo>
                      <a:pt x="618" y="366"/>
                    </a:lnTo>
                    <a:lnTo>
                      <a:pt x="618" y="356"/>
                    </a:lnTo>
                    <a:lnTo>
                      <a:pt x="616" y="358"/>
                    </a:lnTo>
                    <a:lnTo>
                      <a:pt x="600" y="386"/>
                    </a:lnTo>
                    <a:lnTo>
                      <a:pt x="602" y="384"/>
                    </a:lnTo>
                    <a:lnTo>
                      <a:pt x="596" y="392"/>
                    </a:lnTo>
                    <a:lnTo>
                      <a:pt x="594" y="394"/>
                    </a:lnTo>
                    <a:lnTo>
                      <a:pt x="594" y="388"/>
                    </a:lnTo>
                    <a:lnTo>
                      <a:pt x="596" y="386"/>
                    </a:lnTo>
                    <a:lnTo>
                      <a:pt x="598" y="384"/>
                    </a:lnTo>
                    <a:lnTo>
                      <a:pt x="598" y="378"/>
                    </a:lnTo>
                    <a:lnTo>
                      <a:pt x="598" y="376"/>
                    </a:lnTo>
                    <a:lnTo>
                      <a:pt x="606" y="360"/>
                    </a:lnTo>
                    <a:lnTo>
                      <a:pt x="604" y="358"/>
                    </a:lnTo>
                    <a:lnTo>
                      <a:pt x="600" y="362"/>
                    </a:lnTo>
                    <a:lnTo>
                      <a:pt x="598" y="362"/>
                    </a:lnTo>
                    <a:lnTo>
                      <a:pt x="598" y="360"/>
                    </a:lnTo>
                    <a:lnTo>
                      <a:pt x="596" y="358"/>
                    </a:lnTo>
                    <a:lnTo>
                      <a:pt x="596" y="356"/>
                    </a:lnTo>
                    <a:lnTo>
                      <a:pt x="594" y="354"/>
                    </a:lnTo>
                    <a:lnTo>
                      <a:pt x="592" y="358"/>
                    </a:lnTo>
                    <a:lnTo>
                      <a:pt x="592" y="356"/>
                    </a:lnTo>
                    <a:lnTo>
                      <a:pt x="590" y="356"/>
                    </a:lnTo>
                    <a:lnTo>
                      <a:pt x="590" y="362"/>
                    </a:lnTo>
                    <a:lnTo>
                      <a:pt x="586" y="362"/>
                    </a:lnTo>
                    <a:lnTo>
                      <a:pt x="588" y="364"/>
                    </a:lnTo>
                    <a:lnTo>
                      <a:pt x="590" y="366"/>
                    </a:lnTo>
                    <a:lnTo>
                      <a:pt x="590" y="368"/>
                    </a:lnTo>
                    <a:lnTo>
                      <a:pt x="586" y="370"/>
                    </a:lnTo>
                    <a:lnTo>
                      <a:pt x="584" y="372"/>
                    </a:lnTo>
                    <a:lnTo>
                      <a:pt x="586" y="376"/>
                    </a:lnTo>
                    <a:lnTo>
                      <a:pt x="578" y="376"/>
                    </a:lnTo>
                    <a:lnTo>
                      <a:pt x="576" y="380"/>
                    </a:lnTo>
                    <a:lnTo>
                      <a:pt x="574" y="382"/>
                    </a:lnTo>
                    <a:lnTo>
                      <a:pt x="572" y="386"/>
                    </a:lnTo>
                    <a:lnTo>
                      <a:pt x="570" y="388"/>
                    </a:lnTo>
                    <a:lnTo>
                      <a:pt x="572" y="390"/>
                    </a:lnTo>
                    <a:lnTo>
                      <a:pt x="570" y="396"/>
                    </a:lnTo>
                    <a:lnTo>
                      <a:pt x="568" y="396"/>
                    </a:lnTo>
                    <a:lnTo>
                      <a:pt x="568" y="392"/>
                    </a:lnTo>
                    <a:lnTo>
                      <a:pt x="566" y="392"/>
                    </a:lnTo>
                    <a:lnTo>
                      <a:pt x="566" y="388"/>
                    </a:lnTo>
                    <a:lnTo>
                      <a:pt x="558" y="386"/>
                    </a:lnTo>
                    <a:lnTo>
                      <a:pt x="560" y="390"/>
                    </a:lnTo>
                    <a:lnTo>
                      <a:pt x="558" y="390"/>
                    </a:lnTo>
                    <a:lnTo>
                      <a:pt x="556" y="390"/>
                    </a:lnTo>
                    <a:lnTo>
                      <a:pt x="556" y="388"/>
                    </a:lnTo>
                    <a:lnTo>
                      <a:pt x="556" y="386"/>
                    </a:lnTo>
                    <a:lnTo>
                      <a:pt x="554" y="386"/>
                    </a:lnTo>
                    <a:lnTo>
                      <a:pt x="554" y="384"/>
                    </a:lnTo>
                    <a:lnTo>
                      <a:pt x="552" y="384"/>
                    </a:lnTo>
                    <a:lnTo>
                      <a:pt x="550" y="384"/>
                    </a:lnTo>
                    <a:lnTo>
                      <a:pt x="550" y="390"/>
                    </a:lnTo>
                    <a:lnTo>
                      <a:pt x="548" y="384"/>
                    </a:lnTo>
                    <a:lnTo>
                      <a:pt x="546" y="384"/>
                    </a:lnTo>
                    <a:lnTo>
                      <a:pt x="546" y="390"/>
                    </a:lnTo>
                    <a:lnTo>
                      <a:pt x="552" y="392"/>
                    </a:lnTo>
                    <a:lnTo>
                      <a:pt x="552" y="400"/>
                    </a:lnTo>
                    <a:lnTo>
                      <a:pt x="554" y="404"/>
                    </a:lnTo>
                    <a:lnTo>
                      <a:pt x="554" y="408"/>
                    </a:lnTo>
                    <a:lnTo>
                      <a:pt x="542" y="394"/>
                    </a:lnTo>
                    <a:lnTo>
                      <a:pt x="544" y="400"/>
                    </a:lnTo>
                    <a:lnTo>
                      <a:pt x="542" y="400"/>
                    </a:lnTo>
                    <a:lnTo>
                      <a:pt x="542" y="402"/>
                    </a:lnTo>
                    <a:lnTo>
                      <a:pt x="540" y="402"/>
                    </a:lnTo>
                    <a:lnTo>
                      <a:pt x="540" y="404"/>
                    </a:lnTo>
                    <a:lnTo>
                      <a:pt x="538" y="402"/>
                    </a:lnTo>
                    <a:lnTo>
                      <a:pt x="540" y="398"/>
                    </a:lnTo>
                    <a:lnTo>
                      <a:pt x="538" y="400"/>
                    </a:lnTo>
                    <a:lnTo>
                      <a:pt x="536" y="402"/>
                    </a:lnTo>
                    <a:lnTo>
                      <a:pt x="534" y="406"/>
                    </a:lnTo>
                    <a:lnTo>
                      <a:pt x="534" y="412"/>
                    </a:lnTo>
                    <a:lnTo>
                      <a:pt x="530" y="416"/>
                    </a:lnTo>
                    <a:lnTo>
                      <a:pt x="528" y="420"/>
                    </a:lnTo>
                    <a:lnTo>
                      <a:pt x="526" y="422"/>
                    </a:lnTo>
                    <a:lnTo>
                      <a:pt x="528" y="418"/>
                    </a:lnTo>
                    <a:lnTo>
                      <a:pt x="530" y="398"/>
                    </a:lnTo>
                    <a:lnTo>
                      <a:pt x="526" y="400"/>
                    </a:lnTo>
                    <a:lnTo>
                      <a:pt x="522" y="406"/>
                    </a:lnTo>
                    <a:lnTo>
                      <a:pt x="520" y="418"/>
                    </a:lnTo>
                    <a:lnTo>
                      <a:pt x="520" y="404"/>
                    </a:lnTo>
                    <a:lnTo>
                      <a:pt x="514" y="406"/>
                    </a:lnTo>
                    <a:lnTo>
                      <a:pt x="512" y="410"/>
                    </a:lnTo>
                    <a:lnTo>
                      <a:pt x="512" y="416"/>
                    </a:lnTo>
                    <a:lnTo>
                      <a:pt x="514" y="420"/>
                    </a:lnTo>
                    <a:lnTo>
                      <a:pt x="516" y="420"/>
                    </a:lnTo>
                    <a:lnTo>
                      <a:pt x="518" y="424"/>
                    </a:lnTo>
                    <a:lnTo>
                      <a:pt x="518" y="426"/>
                    </a:lnTo>
                    <a:lnTo>
                      <a:pt x="516" y="426"/>
                    </a:lnTo>
                    <a:lnTo>
                      <a:pt x="514" y="422"/>
                    </a:lnTo>
                    <a:lnTo>
                      <a:pt x="512" y="420"/>
                    </a:lnTo>
                    <a:lnTo>
                      <a:pt x="506" y="414"/>
                    </a:lnTo>
                    <a:lnTo>
                      <a:pt x="504" y="414"/>
                    </a:lnTo>
                    <a:lnTo>
                      <a:pt x="506" y="420"/>
                    </a:lnTo>
                    <a:lnTo>
                      <a:pt x="508" y="422"/>
                    </a:lnTo>
                    <a:lnTo>
                      <a:pt x="506" y="424"/>
                    </a:lnTo>
                    <a:lnTo>
                      <a:pt x="504" y="422"/>
                    </a:lnTo>
                    <a:lnTo>
                      <a:pt x="504" y="424"/>
                    </a:lnTo>
                    <a:lnTo>
                      <a:pt x="502" y="422"/>
                    </a:lnTo>
                    <a:lnTo>
                      <a:pt x="500" y="422"/>
                    </a:lnTo>
                    <a:lnTo>
                      <a:pt x="502" y="418"/>
                    </a:lnTo>
                    <a:lnTo>
                      <a:pt x="500" y="416"/>
                    </a:lnTo>
                    <a:lnTo>
                      <a:pt x="498" y="424"/>
                    </a:lnTo>
                    <a:lnTo>
                      <a:pt x="498" y="426"/>
                    </a:lnTo>
                    <a:lnTo>
                      <a:pt x="498" y="428"/>
                    </a:lnTo>
                    <a:lnTo>
                      <a:pt x="492" y="432"/>
                    </a:lnTo>
                    <a:lnTo>
                      <a:pt x="490" y="438"/>
                    </a:lnTo>
                    <a:lnTo>
                      <a:pt x="490" y="440"/>
                    </a:lnTo>
                    <a:lnTo>
                      <a:pt x="494" y="438"/>
                    </a:lnTo>
                    <a:lnTo>
                      <a:pt x="494" y="440"/>
                    </a:lnTo>
                    <a:lnTo>
                      <a:pt x="492" y="440"/>
                    </a:lnTo>
                    <a:lnTo>
                      <a:pt x="492" y="446"/>
                    </a:lnTo>
                    <a:lnTo>
                      <a:pt x="490" y="444"/>
                    </a:lnTo>
                    <a:lnTo>
                      <a:pt x="488" y="444"/>
                    </a:lnTo>
                    <a:lnTo>
                      <a:pt x="490" y="446"/>
                    </a:lnTo>
                    <a:lnTo>
                      <a:pt x="488" y="448"/>
                    </a:lnTo>
                    <a:lnTo>
                      <a:pt x="486" y="446"/>
                    </a:lnTo>
                    <a:lnTo>
                      <a:pt x="486" y="448"/>
                    </a:lnTo>
                    <a:lnTo>
                      <a:pt x="484" y="448"/>
                    </a:lnTo>
                    <a:lnTo>
                      <a:pt x="480" y="450"/>
                    </a:lnTo>
                    <a:lnTo>
                      <a:pt x="478" y="452"/>
                    </a:lnTo>
                    <a:lnTo>
                      <a:pt x="476" y="452"/>
                    </a:lnTo>
                    <a:lnTo>
                      <a:pt x="476" y="454"/>
                    </a:lnTo>
                    <a:lnTo>
                      <a:pt x="478" y="456"/>
                    </a:lnTo>
                    <a:lnTo>
                      <a:pt x="482" y="454"/>
                    </a:lnTo>
                    <a:lnTo>
                      <a:pt x="486" y="456"/>
                    </a:lnTo>
                    <a:lnTo>
                      <a:pt x="490" y="454"/>
                    </a:lnTo>
                    <a:lnTo>
                      <a:pt x="492" y="456"/>
                    </a:lnTo>
                    <a:lnTo>
                      <a:pt x="488" y="456"/>
                    </a:lnTo>
                    <a:lnTo>
                      <a:pt x="488" y="458"/>
                    </a:lnTo>
                    <a:lnTo>
                      <a:pt x="488" y="462"/>
                    </a:lnTo>
                    <a:lnTo>
                      <a:pt x="484" y="460"/>
                    </a:lnTo>
                    <a:lnTo>
                      <a:pt x="480" y="460"/>
                    </a:lnTo>
                    <a:lnTo>
                      <a:pt x="480" y="458"/>
                    </a:lnTo>
                    <a:lnTo>
                      <a:pt x="476" y="458"/>
                    </a:lnTo>
                    <a:lnTo>
                      <a:pt x="474" y="460"/>
                    </a:lnTo>
                    <a:lnTo>
                      <a:pt x="472" y="462"/>
                    </a:lnTo>
                    <a:lnTo>
                      <a:pt x="474" y="466"/>
                    </a:lnTo>
                    <a:lnTo>
                      <a:pt x="474" y="468"/>
                    </a:lnTo>
                    <a:lnTo>
                      <a:pt x="474" y="472"/>
                    </a:lnTo>
                    <a:lnTo>
                      <a:pt x="474" y="474"/>
                    </a:lnTo>
                    <a:lnTo>
                      <a:pt x="472" y="474"/>
                    </a:lnTo>
                    <a:lnTo>
                      <a:pt x="472" y="476"/>
                    </a:lnTo>
                    <a:lnTo>
                      <a:pt x="470" y="476"/>
                    </a:lnTo>
                    <a:lnTo>
                      <a:pt x="470" y="466"/>
                    </a:lnTo>
                    <a:lnTo>
                      <a:pt x="468" y="468"/>
                    </a:lnTo>
                    <a:lnTo>
                      <a:pt x="466" y="470"/>
                    </a:lnTo>
                    <a:lnTo>
                      <a:pt x="464" y="470"/>
                    </a:lnTo>
                    <a:lnTo>
                      <a:pt x="464" y="472"/>
                    </a:lnTo>
                    <a:lnTo>
                      <a:pt x="466" y="472"/>
                    </a:lnTo>
                    <a:lnTo>
                      <a:pt x="466" y="474"/>
                    </a:lnTo>
                    <a:lnTo>
                      <a:pt x="464" y="474"/>
                    </a:lnTo>
                    <a:lnTo>
                      <a:pt x="462" y="476"/>
                    </a:lnTo>
                    <a:lnTo>
                      <a:pt x="462" y="478"/>
                    </a:lnTo>
                    <a:lnTo>
                      <a:pt x="462" y="480"/>
                    </a:lnTo>
                    <a:lnTo>
                      <a:pt x="464" y="482"/>
                    </a:lnTo>
                    <a:lnTo>
                      <a:pt x="462" y="482"/>
                    </a:lnTo>
                    <a:lnTo>
                      <a:pt x="464" y="484"/>
                    </a:lnTo>
                    <a:lnTo>
                      <a:pt x="462" y="484"/>
                    </a:lnTo>
                    <a:lnTo>
                      <a:pt x="460" y="488"/>
                    </a:lnTo>
                    <a:lnTo>
                      <a:pt x="458" y="488"/>
                    </a:lnTo>
                    <a:lnTo>
                      <a:pt x="458" y="490"/>
                    </a:lnTo>
                    <a:lnTo>
                      <a:pt x="460" y="490"/>
                    </a:lnTo>
                    <a:lnTo>
                      <a:pt x="466" y="488"/>
                    </a:lnTo>
                    <a:lnTo>
                      <a:pt x="460" y="494"/>
                    </a:lnTo>
                    <a:lnTo>
                      <a:pt x="456" y="492"/>
                    </a:lnTo>
                    <a:lnTo>
                      <a:pt x="454" y="492"/>
                    </a:lnTo>
                    <a:lnTo>
                      <a:pt x="454" y="490"/>
                    </a:lnTo>
                    <a:lnTo>
                      <a:pt x="452" y="490"/>
                    </a:lnTo>
                    <a:lnTo>
                      <a:pt x="450" y="492"/>
                    </a:lnTo>
                    <a:lnTo>
                      <a:pt x="448" y="496"/>
                    </a:lnTo>
                    <a:lnTo>
                      <a:pt x="446" y="498"/>
                    </a:lnTo>
                    <a:lnTo>
                      <a:pt x="446" y="500"/>
                    </a:lnTo>
                    <a:lnTo>
                      <a:pt x="448" y="500"/>
                    </a:lnTo>
                    <a:lnTo>
                      <a:pt x="446" y="504"/>
                    </a:lnTo>
                    <a:lnTo>
                      <a:pt x="444" y="506"/>
                    </a:lnTo>
                    <a:lnTo>
                      <a:pt x="444" y="510"/>
                    </a:lnTo>
                    <a:lnTo>
                      <a:pt x="442" y="510"/>
                    </a:lnTo>
                    <a:lnTo>
                      <a:pt x="440" y="510"/>
                    </a:lnTo>
                    <a:lnTo>
                      <a:pt x="438" y="510"/>
                    </a:lnTo>
                    <a:lnTo>
                      <a:pt x="436" y="514"/>
                    </a:lnTo>
                    <a:lnTo>
                      <a:pt x="438" y="516"/>
                    </a:lnTo>
                    <a:lnTo>
                      <a:pt x="436" y="518"/>
                    </a:lnTo>
                    <a:lnTo>
                      <a:pt x="434" y="518"/>
                    </a:lnTo>
                    <a:lnTo>
                      <a:pt x="434" y="520"/>
                    </a:lnTo>
                    <a:lnTo>
                      <a:pt x="432" y="520"/>
                    </a:lnTo>
                    <a:lnTo>
                      <a:pt x="432" y="522"/>
                    </a:lnTo>
                    <a:lnTo>
                      <a:pt x="430" y="522"/>
                    </a:lnTo>
                    <a:lnTo>
                      <a:pt x="430" y="526"/>
                    </a:lnTo>
                    <a:lnTo>
                      <a:pt x="434" y="526"/>
                    </a:lnTo>
                    <a:lnTo>
                      <a:pt x="432" y="528"/>
                    </a:lnTo>
                    <a:lnTo>
                      <a:pt x="430" y="528"/>
                    </a:lnTo>
                    <a:lnTo>
                      <a:pt x="428" y="528"/>
                    </a:lnTo>
                    <a:lnTo>
                      <a:pt x="430" y="532"/>
                    </a:lnTo>
                    <a:lnTo>
                      <a:pt x="430" y="534"/>
                    </a:lnTo>
                    <a:lnTo>
                      <a:pt x="432" y="532"/>
                    </a:lnTo>
                    <a:lnTo>
                      <a:pt x="434" y="534"/>
                    </a:lnTo>
                    <a:lnTo>
                      <a:pt x="432" y="536"/>
                    </a:lnTo>
                    <a:lnTo>
                      <a:pt x="428" y="536"/>
                    </a:lnTo>
                    <a:lnTo>
                      <a:pt x="426" y="538"/>
                    </a:lnTo>
                    <a:lnTo>
                      <a:pt x="426" y="542"/>
                    </a:lnTo>
                    <a:lnTo>
                      <a:pt x="424" y="542"/>
                    </a:lnTo>
                    <a:lnTo>
                      <a:pt x="422" y="544"/>
                    </a:lnTo>
                    <a:lnTo>
                      <a:pt x="420" y="548"/>
                    </a:lnTo>
                    <a:lnTo>
                      <a:pt x="422" y="546"/>
                    </a:lnTo>
                    <a:lnTo>
                      <a:pt x="424" y="544"/>
                    </a:lnTo>
                    <a:lnTo>
                      <a:pt x="428" y="544"/>
                    </a:lnTo>
                    <a:lnTo>
                      <a:pt x="428" y="546"/>
                    </a:lnTo>
                    <a:lnTo>
                      <a:pt x="428" y="549"/>
                    </a:lnTo>
                    <a:lnTo>
                      <a:pt x="424" y="548"/>
                    </a:lnTo>
                    <a:lnTo>
                      <a:pt x="424" y="549"/>
                    </a:lnTo>
                    <a:lnTo>
                      <a:pt x="422" y="551"/>
                    </a:lnTo>
                    <a:lnTo>
                      <a:pt x="422" y="553"/>
                    </a:lnTo>
                    <a:lnTo>
                      <a:pt x="422" y="555"/>
                    </a:lnTo>
                    <a:lnTo>
                      <a:pt x="420" y="555"/>
                    </a:lnTo>
                    <a:lnTo>
                      <a:pt x="420" y="557"/>
                    </a:lnTo>
                    <a:lnTo>
                      <a:pt x="420" y="559"/>
                    </a:lnTo>
                    <a:lnTo>
                      <a:pt x="422" y="559"/>
                    </a:lnTo>
                    <a:lnTo>
                      <a:pt x="422" y="565"/>
                    </a:lnTo>
                    <a:lnTo>
                      <a:pt x="420" y="563"/>
                    </a:lnTo>
                    <a:lnTo>
                      <a:pt x="418" y="563"/>
                    </a:lnTo>
                    <a:lnTo>
                      <a:pt x="416" y="559"/>
                    </a:lnTo>
                    <a:lnTo>
                      <a:pt x="418" y="563"/>
                    </a:lnTo>
                    <a:lnTo>
                      <a:pt x="416" y="565"/>
                    </a:lnTo>
                    <a:lnTo>
                      <a:pt x="414" y="565"/>
                    </a:lnTo>
                    <a:lnTo>
                      <a:pt x="414" y="567"/>
                    </a:lnTo>
                    <a:lnTo>
                      <a:pt x="416" y="569"/>
                    </a:lnTo>
                    <a:lnTo>
                      <a:pt x="416" y="567"/>
                    </a:lnTo>
                    <a:lnTo>
                      <a:pt x="418" y="565"/>
                    </a:lnTo>
                    <a:lnTo>
                      <a:pt x="418" y="567"/>
                    </a:lnTo>
                    <a:lnTo>
                      <a:pt x="418" y="571"/>
                    </a:lnTo>
                    <a:lnTo>
                      <a:pt x="416" y="573"/>
                    </a:lnTo>
                    <a:lnTo>
                      <a:pt x="414" y="571"/>
                    </a:lnTo>
                    <a:lnTo>
                      <a:pt x="413" y="573"/>
                    </a:lnTo>
                    <a:lnTo>
                      <a:pt x="411" y="573"/>
                    </a:lnTo>
                    <a:lnTo>
                      <a:pt x="409" y="575"/>
                    </a:lnTo>
                    <a:lnTo>
                      <a:pt x="409" y="577"/>
                    </a:lnTo>
                    <a:lnTo>
                      <a:pt x="407" y="579"/>
                    </a:lnTo>
                    <a:lnTo>
                      <a:pt x="405" y="581"/>
                    </a:lnTo>
                    <a:lnTo>
                      <a:pt x="405" y="585"/>
                    </a:lnTo>
                    <a:lnTo>
                      <a:pt x="407" y="585"/>
                    </a:lnTo>
                    <a:lnTo>
                      <a:pt x="409" y="583"/>
                    </a:lnTo>
                    <a:lnTo>
                      <a:pt x="411" y="585"/>
                    </a:lnTo>
                    <a:lnTo>
                      <a:pt x="405" y="585"/>
                    </a:lnTo>
                    <a:lnTo>
                      <a:pt x="405" y="589"/>
                    </a:lnTo>
                    <a:lnTo>
                      <a:pt x="407" y="591"/>
                    </a:lnTo>
                    <a:lnTo>
                      <a:pt x="405" y="593"/>
                    </a:lnTo>
                    <a:lnTo>
                      <a:pt x="403" y="595"/>
                    </a:lnTo>
                    <a:lnTo>
                      <a:pt x="399" y="591"/>
                    </a:lnTo>
                    <a:lnTo>
                      <a:pt x="397" y="595"/>
                    </a:lnTo>
                    <a:lnTo>
                      <a:pt x="393" y="597"/>
                    </a:lnTo>
                    <a:lnTo>
                      <a:pt x="393" y="599"/>
                    </a:lnTo>
                    <a:lnTo>
                      <a:pt x="387" y="607"/>
                    </a:lnTo>
                    <a:lnTo>
                      <a:pt x="387" y="611"/>
                    </a:lnTo>
                    <a:lnTo>
                      <a:pt x="381" y="615"/>
                    </a:lnTo>
                    <a:lnTo>
                      <a:pt x="381" y="617"/>
                    </a:lnTo>
                    <a:lnTo>
                      <a:pt x="383" y="619"/>
                    </a:lnTo>
                    <a:lnTo>
                      <a:pt x="385" y="617"/>
                    </a:lnTo>
                    <a:lnTo>
                      <a:pt x="385" y="621"/>
                    </a:lnTo>
                    <a:lnTo>
                      <a:pt x="387" y="625"/>
                    </a:lnTo>
                    <a:lnTo>
                      <a:pt x="403" y="615"/>
                    </a:lnTo>
                    <a:lnTo>
                      <a:pt x="405" y="613"/>
                    </a:lnTo>
                    <a:lnTo>
                      <a:pt x="405" y="615"/>
                    </a:lnTo>
                    <a:lnTo>
                      <a:pt x="401" y="617"/>
                    </a:lnTo>
                    <a:lnTo>
                      <a:pt x="399" y="619"/>
                    </a:lnTo>
                    <a:lnTo>
                      <a:pt x="395" y="623"/>
                    </a:lnTo>
                    <a:lnTo>
                      <a:pt x="395" y="625"/>
                    </a:lnTo>
                    <a:lnTo>
                      <a:pt x="391" y="627"/>
                    </a:lnTo>
                    <a:lnTo>
                      <a:pt x="389" y="627"/>
                    </a:lnTo>
                    <a:lnTo>
                      <a:pt x="387" y="627"/>
                    </a:lnTo>
                    <a:lnTo>
                      <a:pt x="389" y="629"/>
                    </a:lnTo>
                    <a:lnTo>
                      <a:pt x="387" y="629"/>
                    </a:lnTo>
                    <a:lnTo>
                      <a:pt x="385" y="629"/>
                    </a:lnTo>
                    <a:lnTo>
                      <a:pt x="385" y="627"/>
                    </a:lnTo>
                    <a:lnTo>
                      <a:pt x="381" y="621"/>
                    </a:lnTo>
                    <a:lnTo>
                      <a:pt x="379" y="623"/>
                    </a:lnTo>
                    <a:lnTo>
                      <a:pt x="377" y="623"/>
                    </a:lnTo>
                    <a:lnTo>
                      <a:pt x="375" y="625"/>
                    </a:lnTo>
                    <a:lnTo>
                      <a:pt x="375" y="627"/>
                    </a:lnTo>
                    <a:lnTo>
                      <a:pt x="377" y="629"/>
                    </a:lnTo>
                    <a:lnTo>
                      <a:pt x="375" y="631"/>
                    </a:lnTo>
                    <a:lnTo>
                      <a:pt x="373" y="629"/>
                    </a:lnTo>
                    <a:lnTo>
                      <a:pt x="373" y="627"/>
                    </a:lnTo>
                    <a:lnTo>
                      <a:pt x="373" y="625"/>
                    </a:lnTo>
                    <a:lnTo>
                      <a:pt x="367" y="629"/>
                    </a:lnTo>
                    <a:lnTo>
                      <a:pt x="365" y="629"/>
                    </a:lnTo>
                    <a:lnTo>
                      <a:pt x="365" y="633"/>
                    </a:lnTo>
                    <a:lnTo>
                      <a:pt x="363" y="633"/>
                    </a:lnTo>
                    <a:lnTo>
                      <a:pt x="363" y="635"/>
                    </a:lnTo>
                    <a:lnTo>
                      <a:pt x="361" y="635"/>
                    </a:lnTo>
                    <a:lnTo>
                      <a:pt x="359" y="633"/>
                    </a:lnTo>
                    <a:lnTo>
                      <a:pt x="359" y="635"/>
                    </a:lnTo>
                    <a:lnTo>
                      <a:pt x="357" y="637"/>
                    </a:lnTo>
                    <a:lnTo>
                      <a:pt x="355" y="637"/>
                    </a:lnTo>
                    <a:lnTo>
                      <a:pt x="351" y="639"/>
                    </a:lnTo>
                    <a:lnTo>
                      <a:pt x="351" y="645"/>
                    </a:lnTo>
                    <a:lnTo>
                      <a:pt x="349" y="643"/>
                    </a:lnTo>
                    <a:lnTo>
                      <a:pt x="345" y="643"/>
                    </a:lnTo>
                    <a:lnTo>
                      <a:pt x="343" y="645"/>
                    </a:lnTo>
                    <a:lnTo>
                      <a:pt x="343" y="647"/>
                    </a:lnTo>
                    <a:lnTo>
                      <a:pt x="345" y="649"/>
                    </a:lnTo>
                    <a:lnTo>
                      <a:pt x="347" y="651"/>
                    </a:lnTo>
                    <a:lnTo>
                      <a:pt x="349" y="649"/>
                    </a:lnTo>
                    <a:lnTo>
                      <a:pt x="351" y="651"/>
                    </a:lnTo>
                    <a:lnTo>
                      <a:pt x="351" y="653"/>
                    </a:lnTo>
                    <a:lnTo>
                      <a:pt x="351" y="655"/>
                    </a:lnTo>
                    <a:lnTo>
                      <a:pt x="349" y="655"/>
                    </a:lnTo>
                    <a:lnTo>
                      <a:pt x="339" y="653"/>
                    </a:lnTo>
                    <a:lnTo>
                      <a:pt x="337" y="655"/>
                    </a:lnTo>
                    <a:lnTo>
                      <a:pt x="335" y="655"/>
                    </a:lnTo>
                    <a:lnTo>
                      <a:pt x="335" y="657"/>
                    </a:lnTo>
                    <a:lnTo>
                      <a:pt x="337" y="657"/>
                    </a:lnTo>
                    <a:lnTo>
                      <a:pt x="335" y="657"/>
                    </a:lnTo>
                    <a:lnTo>
                      <a:pt x="335" y="659"/>
                    </a:lnTo>
                    <a:lnTo>
                      <a:pt x="337" y="659"/>
                    </a:lnTo>
                    <a:lnTo>
                      <a:pt x="339" y="659"/>
                    </a:lnTo>
                    <a:lnTo>
                      <a:pt x="337" y="661"/>
                    </a:lnTo>
                    <a:lnTo>
                      <a:pt x="337" y="667"/>
                    </a:lnTo>
                    <a:lnTo>
                      <a:pt x="335" y="663"/>
                    </a:lnTo>
                    <a:lnTo>
                      <a:pt x="331" y="663"/>
                    </a:lnTo>
                    <a:lnTo>
                      <a:pt x="329" y="669"/>
                    </a:lnTo>
                    <a:lnTo>
                      <a:pt x="331" y="669"/>
                    </a:lnTo>
                    <a:lnTo>
                      <a:pt x="331" y="671"/>
                    </a:lnTo>
                    <a:lnTo>
                      <a:pt x="329" y="669"/>
                    </a:lnTo>
                    <a:lnTo>
                      <a:pt x="329" y="667"/>
                    </a:lnTo>
                    <a:lnTo>
                      <a:pt x="327" y="669"/>
                    </a:lnTo>
                    <a:lnTo>
                      <a:pt x="323" y="669"/>
                    </a:lnTo>
                    <a:lnTo>
                      <a:pt x="323" y="671"/>
                    </a:lnTo>
                    <a:lnTo>
                      <a:pt x="319" y="667"/>
                    </a:lnTo>
                    <a:lnTo>
                      <a:pt x="317" y="669"/>
                    </a:lnTo>
                    <a:lnTo>
                      <a:pt x="319" y="673"/>
                    </a:lnTo>
                    <a:lnTo>
                      <a:pt x="319" y="675"/>
                    </a:lnTo>
                    <a:lnTo>
                      <a:pt x="333" y="673"/>
                    </a:lnTo>
                    <a:lnTo>
                      <a:pt x="329" y="675"/>
                    </a:lnTo>
                    <a:lnTo>
                      <a:pt x="329" y="677"/>
                    </a:lnTo>
                    <a:lnTo>
                      <a:pt x="335" y="675"/>
                    </a:lnTo>
                    <a:lnTo>
                      <a:pt x="333" y="677"/>
                    </a:lnTo>
                    <a:lnTo>
                      <a:pt x="325" y="677"/>
                    </a:lnTo>
                    <a:lnTo>
                      <a:pt x="323" y="677"/>
                    </a:lnTo>
                    <a:lnTo>
                      <a:pt x="321" y="677"/>
                    </a:lnTo>
                    <a:lnTo>
                      <a:pt x="319" y="679"/>
                    </a:lnTo>
                    <a:lnTo>
                      <a:pt x="319" y="681"/>
                    </a:lnTo>
                    <a:lnTo>
                      <a:pt x="317" y="681"/>
                    </a:lnTo>
                    <a:lnTo>
                      <a:pt x="315" y="681"/>
                    </a:lnTo>
                    <a:lnTo>
                      <a:pt x="315" y="683"/>
                    </a:lnTo>
                    <a:lnTo>
                      <a:pt x="319" y="683"/>
                    </a:lnTo>
                    <a:lnTo>
                      <a:pt x="319" y="685"/>
                    </a:lnTo>
                    <a:lnTo>
                      <a:pt x="319" y="687"/>
                    </a:lnTo>
                    <a:lnTo>
                      <a:pt x="317" y="691"/>
                    </a:lnTo>
                    <a:lnTo>
                      <a:pt x="317" y="693"/>
                    </a:lnTo>
                    <a:lnTo>
                      <a:pt x="317" y="695"/>
                    </a:lnTo>
                    <a:lnTo>
                      <a:pt x="317" y="697"/>
                    </a:lnTo>
                    <a:lnTo>
                      <a:pt x="317" y="699"/>
                    </a:lnTo>
                    <a:lnTo>
                      <a:pt x="321" y="699"/>
                    </a:lnTo>
                    <a:lnTo>
                      <a:pt x="329" y="695"/>
                    </a:lnTo>
                    <a:lnTo>
                      <a:pt x="331" y="697"/>
                    </a:lnTo>
                    <a:lnTo>
                      <a:pt x="333" y="697"/>
                    </a:lnTo>
                    <a:lnTo>
                      <a:pt x="337" y="689"/>
                    </a:lnTo>
                    <a:lnTo>
                      <a:pt x="337" y="693"/>
                    </a:lnTo>
                    <a:lnTo>
                      <a:pt x="337" y="695"/>
                    </a:lnTo>
                    <a:lnTo>
                      <a:pt x="337" y="697"/>
                    </a:lnTo>
                    <a:lnTo>
                      <a:pt x="341" y="697"/>
                    </a:lnTo>
                    <a:lnTo>
                      <a:pt x="343" y="695"/>
                    </a:lnTo>
                    <a:lnTo>
                      <a:pt x="343" y="697"/>
                    </a:lnTo>
                    <a:lnTo>
                      <a:pt x="347" y="693"/>
                    </a:lnTo>
                    <a:lnTo>
                      <a:pt x="347" y="687"/>
                    </a:lnTo>
                    <a:lnTo>
                      <a:pt x="351" y="687"/>
                    </a:lnTo>
                    <a:lnTo>
                      <a:pt x="349" y="691"/>
                    </a:lnTo>
                    <a:lnTo>
                      <a:pt x="349" y="695"/>
                    </a:lnTo>
                    <a:lnTo>
                      <a:pt x="351" y="693"/>
                    </a:lnTo>
                    <a:lnTo>
                      <a:pt x="353" y="695"/>
                    </a:lnTo>
                    <a:lnTo>
                      <a:pt x="349" y="697"/>
                    </a:lnTo>
                    <a:lnTo>
                      <a:pt x="345" y="699"/>
                    </a:lnTo>
                    <a:lnTo>
                      <a:pt x="345" y="701"/>
                    </a:lnTo>
                    <a:lnTo>
                      <a:pt x="345" y="703"/>
                    </a:lnTo>
                    <a:lnTo>
                      <a:pt x="343" y="705"/>
                    </a:lnTo>
                    <a:lnTo>
                      <a:pt x="343" y="703"/>
                    </a:lnTo>
                    <a:lnTo>
                      <a:pt x="341" y="701"/>
                    </a:lnTo>
                    <a:lnTo>
                      <a:pt x="339" y="699"/>
                    </a:lnTo>
                    <a:lnTo>
                      <a:pt x="337" y="699"/>
                    </a:lnTo>
                    <a:lnTo>
                      <a:pt x="333" y="699"/>
                    </a:lnTo>
                    <a:lnTo>
                      <a:pt x="331" y="699"/>
                    </a:lnTo>
                    <a:lnTo>
                      <a:pt x="327" y="699"/>
                    </a:lnTo>
                    <a:lnTo>
                      <a:pt x="325" y="699"/>
                    </a:lnTo>
                    <a:lnTo>
                      <a:pt x="323" y="701"/>
                    </a:lnTo>
                    <a:lnTo>
                      <a:pt x="319" y="701"/>
                    </a:lnTo>
                    <a:lnTo>
                      <a:pt x="317" y="703"/>
                    </a:lnTo>
                    <a:lnTo>
                      <a:pt x="317" y="707"/>
                    </a:lnTo>
                    <a:lnTo>
                      <a:pt x="319" y="707"/>
                    </a:lnTo>
                    <a:lnTo>
                      <a:pt x="319" y="705"/>
                    </a:lnTo>
                    <a:lnTo>
                      <a:pt x="321" y="709"/>
                    </a:lnTo>
                    <a:lnTo>
                      <a:pt x="317" y="709"/>
                    </a:lnTo>
                    <a:lnTo>
                      <a:pt x="317" y="707"/>
                    </a:lnTo>
                    <a:lnTo>
                      <a:pt x="315" y="707"/>
                    </a:lnTo>
                    <a:lnTo>
                      <a:pt x="315" y="709"/>
                    </a:lnTo>
                    <a:lnTo>
                      <a:pt x="319" y="713"/>
                    </a:lnTo>
                    <a:lnTo>
                      <a:pt x="323" y="711"/>
                    </a:lnTo>
                    <a:lnTo>
                      <a:pt x="325" y="711"/>
                    </a:lnTo>
                    <a:lnTo>
                      <a:pt x="321" y="717"/>
                    </a:lnTo>
                    <a:lnTo>
                      <a:pt x="319" y="719"/>
                    </a:lnTo>
                    <a:lnTo>
                      <a:pt x="317" y="721"/>
                    </a:lnTo>
                    <a:lnTo>
                      <a:pt x="319" y="723"/>
                    </a:lnTo>
                    <a:lnTo>
                      <a:pt x="321" y="725"/>
                    </a:lnTo>
                    <a:lnTo>
                      <a:pt x="323" y="723"/>
                    </a:lnTo>
                    <a:lnTo>
                      <a:pt x="323" y="725"/>
                    </a:lnTo>
                    <a:lnTo>
                      <a:pt x="325" y="729"/>
                    </a:lnTo>
                    <a:lnTo>
                      <a:pt x="323" y="729"/>
                    </a:lnTo>
                    <a:lnTo>
                      <a:pt x="321" y="731"/>
                    </a:lnTo>
                    <a:lnTo>
                      <a:pt x="323" y="733"/>
                    </a:lnTo>
                    <a:lnTo>
                      <a:pt x="325" y="731"/>
                    </a:lnTo>
                    <a:lnTo>
                      <a:pt x="327" y="727"/>
                    </a:lnTo>
                    <a:lnTo>
                      <a:pt x="327" y="725"/>
                    </a:lnTo>
                    <a:lnTo>
                      <a:pt x="329" y="723"/>
                    </a:lnTo>
                    <a:lnTo>
                      <a:pt x="335" y="715"/>
                    </a:lnTo>
                    <a:lnTo>
                      <a:pt x="337" y="713"/>
                    </a:lnTo>
                    <a:lnTo>
                      <a:pt x="337" y="715"/>
                    </a:lnTo>
                    <a:lnTo>
                      <a:pt x="341" y="715"/>
                    </a:lnTo>
                    <a:lnTo>
                      <a:pt x="343" y="715"/>
                    </a:lnTo>
                    <a:lnTo>
                      <a:pt x="339" y="717"/>
                    </a:lnTo>
                    <a:lnTo>
                      <a:pt x="339" y="721"/>
                    </a:lnTo>
                    <a:lnTo>
                      <a:pt x="337" y="719"/>
                    </a:lnTo>
                    <a:lnTo>
                      <a:pt x="337" y="717"/>
                    </a:lnTo>
                    <a:lnTo>
                      <a:pt x="331" y="725"/>
                    </a:lnTo>
                    <a:lnTo>
                      <a:pt x="333" y="725"/>
                    </a:lnTo>
                    <a:lnTo>
                      <a:pt x="333" y="727"/>
                    </a:lnTo>
                    <a:lnTo>
                      <a:pt x="331" y="727"/>
                    </a:lnTo>
                    <a:lnTo>
                      <a:pt x="325" y="735"/>
                    </a:lnTo>
                    <a:lnTo>
                      <a:pt x="327" y="735"/>
                    </a:lnTo>
                    <a:lnTo>
                      <a:pt x="333" y="735"/>
                    </a:lnTo>
                    <a:lnTo>
                      <a:pt x="335" y="735"/>
                    </a:lnTo>
                    <a:lnTo>
                      <a:pt x="329" y="737"/>
                    </a:lnTo>
                    <a:lnTo>
                      <a:pt x="327" y="739"/>
                    </a:lnTo>
                    <a:lnTo>
                      <a:pt x="325" y="739"/>
                    </a:lnTo>
                    <a:lnTo>
                      <a:pt x="323" y="741"/>
                    </a:lnTo>
                    <a:lnTo>
                      <a:pt x="323" y="739"/>
                    </a:lnTo>
                    <a:lnTo>
                      <a:pt x="319" y="745"/>
                    </a:lnTo>
                    <a:lnTo>
                      <a:pt x="319" y="747"/>
                    </a:lnTo>
                    <a:lnTo>
                      <a:pt x="319" y="749"/>
                    </a:lnTo>
                    <a:lnTo>
                      <a:pt x="321" y="749"/>
                    </a:lnTo>
                    <a:lnTo>
                      <a:pt x="323" y="749"/>
                    </a:lnTo>
                    <a:lnTo>
                      <a:pt x="323" y="747"/>
                    </a:lnTo>
                    <a:lnTo>
                      <a:pt x="323" y="749"/>
                    </a:lnTo>
                    <a:lnTo>
                      <a:pt x="325" y="749"/>
                    </a:lnTo>
                    <a:lnTo>
                      <a:pt x="327" y="747"/>
                    </a:lnTo>
                    <a:lnTo>
                      <a:pt x="325" y="745"/>
                    </a:lnTo>
                    <a:lnTo>
                      <a:pt x="327" y="747"/>
                    </a:lnTo>
                    <a:lnTo>
                      <a:pt x="331" y="745"/>
                    </a:lnTo>
                    <a:lnTo>
                      <a:pt x="333" y="743"/>
                    </a:lnTo>
                    <a:lnTo>
                      <a:pt x="335" y="743"/>
                    </a:lnTo>
                    <a:lnTo>
                      <a:pt x="331" y="749"/>
                    </a:lnTo>
                    <a:lnTo>
                      <a:pt x="331" y="751"/>
                    </a:lnTo>
                    <a:lnTo>
                      <a:pt x="329" y="755"/>
                    </a:lnTo>
                    <a:lnTo>
                      <a:pt x="329" y="757"/>
                    </a:lnTo>
                    <a:lnTo>
                      <a:pt x="329" y="759"/>
                    </a:lnTo>
                    <a:lnTo>
                      <a:pt x="327" y="759"/>
                    </a:lnTo>
                    <a:lnTo>
                      <a:pt x="325" y="759"/>
                    </a:lnTo>
                    <a:lnTo>
                      <a:pt x="325" y="757"/>
                    </a:lnTo>
                    <a:lnTo>
                      <a:pt x="323" y="757"/>
                    </a:lnTo>
                    <a:lnTo>
                      <a:pt x="321" y="767"/>
                    </a:lnTo>
                    <a:lnTo>
                      <a:pt x="335" y="776"/>
                    </a:lnTo>
                    <a:lnTo>
                      <a:pt x="337" y="776"/>
                    </a:lnTo>
                    <a:lnTo>
                      <a:pt x="339" y="775"/>
                    </a:lnTo>
                    <a:lnTo>
                      <a:pt x="339" y="782"/>
                    </a:lnTo>
                    <a:lnTo>
                      <a:pt x="341" y="780"/>
                    </a:lnTo>
                    <a:lnTo>
                      <a:pt x="343" y="782"/>
                    </a:lnTo>
                    <a:lnTo>
                      <a:pt x="343" y="780"/>
                    </a:lnTo>
                    <a:lnTo>
                      <a:pt x="347" y="780"/>
                    </a:lnTo>
                    <a:lnTo>
                      <a:pt x="345" y="782"/>
                    </a:lnTo>
                    <a:lnTo>
                      <a:pt x="349" y="784"/>
                    </a:lnTo>
                    <a:lnTo>
                      <a:pt x="353" y="782"/>
                    </a:lnTo>
                    <a:lnTo>
                      <a:pt x="355" y="780"/>
                    </a:lnTo>
                    <a:lnTo>
                      <a:pt x="357" y="776"/>
                    </a:lnTo>
                    <a:lnTo>
                      <a:pt x="359" y="778"/>
                    </a:lnTo>
                    <a:lnTo>
                      <a:pt x="365" y="776"/>
                    </a:lnTo>
                    <a:lnTo>
                      <a:pt x="369" y="769"/>
                    </a:lnTo>
                    <a:lnTo>
                      <a:pt x="373" y="767"/>
                    </a:lnTo>
                    <a:lnTo>
                      <a:pt x="373" y="765"/>
                    </a:lnTo>
                    <a:lnTo>
                      <a:pt x="375" y="763"/>
                    </a:lnTo>
                    <a:lnTo>
                      <a:pt x="379" y="757"/>
                    </a:lnTo>
                    <a:lnTo>
                      <a:pt x="379" y="755"/>
                    </a:lnTo>
                    <a:lnTo>
                      <a:pt x="383" y="757"/>
                    </a:lnTo>
                    <a:lnTo>
                      <a:pt x="385" y="757"/>
                    </a:lnTo>
                    <a:lnTo>
                      <a:pt x="387" y="757"/>
                    </a:lnTo>
                    <a:lnTo>
                      <a:pt x="389" y="751"/>
                    </a:lnTo>
                    <a:lnTo>
                      <a:pt x="391" y="749"/>
                    </a:lnTo>
                    <a:lnTo>
                      <a:pt x="391" y="747"/>
                    </a:lnTo>
                    <a:lnTo>
                      <a:pt x="389" y="745"/>
                    </a:lnTo>
                    <a:lnTo>
                      <a:pt x="387" y="743"/>
                    </a:lnTo>
                    <a:lnTo>
                      <a:pt x="389" y="743"/>
                    </a:lnTo>
                    <a:lnTo>
                      <a:pt x="389" y="741"/>
                    </a:lnTo>
                    <a:lnTo>
                      <a:pt x="389" y="739"/>
                    </a:lnTo>
                    <a:lnTo>
                      <a:pt x="391" y="741"/>
                    </a:lnTo>
                    <a:lnTo>
                      <a:pt x="391" y="743"/>
                    </a:lnTo>
                    <a:lnTo>
                      <a:pt x="393" y="743"/>
                    </a:lnTo>
                    <a:lnTo>
                      <a:pt x="393" y="741"/>
                    </a:lnTo>
                    <a:lnTo>
                      <a:pt x="391" y="739"/>
                    </a:lnTo>
                    <a:lnTo>
                      <a:pt x="391" y="735"/>
                    </a:lnTo>
                    <a:lnTo>
                      <a:pt x="393" y="735"/>
                    </a:lnTo>
                    <a:lnTo>
                      <a:pt x="393" y="733"/>
                    </a:lnTo>
                    <a:lnTo>
                      <a:pt x="395" y="735"/>
                    </a:lnTo>
                    <a:lnTo>
                      <a:pt x="393" y="737"/>
                    </a:lnTo>
                    <a:lnTo>
                      <a:pt x="395" y="751"/>
                    </a:lnTo>
                    <a:lnTo>
                      <a:pt x="397" y="751"/>
                    </a:lnTo>
                    <a:lnTo>
                      <a:pt x="399" y="753"/>
                    </a:lnTo>
                    <a:lnTo>
                      <a:pt x="401" y="753"/>
                    </a:lnTo>
                    <a:lnTo>
                      <a:pt x="403" y="755"/>
                    </a:lnTo>
                    <a:lnTo>
                      <a:pt x="401" y="755"/>
                    </a:lnTo>
                    <a:lnTo>
                      <a:pt x="401" y="759"/>
                    </a:lnTo>
                    <a:lnTo>
                      <a:pt x="403" y="773"/>
                    </a:lnTo>
                    <a:lnTo>
                      <a:pt x="403" y="775"/>
                    </a:lnTo>
                    <a:lnTo>
                      <a:pt x="403" y="776"/>
                    </a:lnTo>
                    <a:lnTo>
                      <a:pt x="405" y="775"/>
                    </a:lnTo>
                    <a:lnTo>
                      <a:pt x="405" y="773"/>
                    </a:lnTo>
                    <a:lnTo>
                      <a:pt x="407" y="775"/>
                    </a:lnTo>
                    <a:lnTo>
                      <a:pt x="405" y="776"/>
                    </a:lnTo>
                    <a:lnTo>
                      <a:pt x="407" y="776"/>
                    </a:lnTo>
                    <a:lnTo>
                      <a:pt x="407" y="778"/>
                    </a:lnTo>
                    <a:lnTo>
                      <a:pt x="405" y="780"/>
                    </a:lnTo>
                    <a:lnTo>
                      <a:pt x="409" y="782"/>
                    </a:lnTo>
                    <a:lnTo>
                      <a:pt x="409" y="784"/>
                    </a:lnTo>
                    <a:lnTo>
                      <a:pt x="409" y="788"/>
                    </a:lnTo>
                    <a:lnTo>
                      <a:pt x="411" y="788"/>
                    </a:lnTo>
                    <a:lnTo>
                      <a:pt x="411" y="790"/>
                    </a:lnTo>
                    <a:lnTo>
                      <a:pt x="411" y="792"/>
                    </a:lnTo>
                    <a:lnTo>
                      <a:pt x="411" y="796"/>
                    </a:lnTo>
                    <a:lnTo>
                      <a:pt x="411" y="800"/>
                    </a:lnTo>
                    <a:lnTo>
                      <a:pt x="413" y="800"/>
                    </a:lnTo>
                    <a:lnTo>
                      <a:pt x="416" y="810"/>
                    </a:lnTo>
                    <a:lnTo>
                      <a:pt x="418" y="814"/>
                    </a:lnTo>
                    <a:lnTo>
                      <a:pt x="420" y="816"/>
                    </a:lnTo>
                    <a:lnTo>
                      <a:pt x="422" y="818"/>
                    </a:lnTo>
                    <a:lnTo>
                      <a:pt x="424" y="822"/>
                    </a:lnTo>
                    <a:lnTo>
                      <a:pt x="424" y="824"/>
                    </a:lnTo>
                    <a:lnTo>
                      <a:pt x="422" y="824"/>
                    </a:lnTo>
                    <a:lnTo>
                      <a:pt x="420" y="824"/>
                    </a:lnTo>
                    <a:lnTo>
                      <a:pt x="422" y="828"/>
                    </a:lnTo>
                    <a:lnTo>
                      <a:pt x="420" y="828"/>
                    </a:lnTo>
                    <a:lnTo>
                      <a:pt x="418" y="828"/>
                    </a:lnTo>
                    <a:lnTo>
                      <a:pt x="418" y="830"/>
                    </a:lnTo>
                    <a:lnTo>
                      <a:pt x="426" y="844"/>
                    </a:lnTo>
                    <a:lnTo>
                      <a:pt x="424" y="846"/>
                    </a:lnTo>
                    <a:lnTo>
                      <a:pt x="424" y="848"/>
                    </a:lnTo>
                    <a:lnTo>
                      <a:pt x="424" y="850"/>
                    </a:lnTo>
                    <a:lnTo>
                      <a:pt x="426" y="850"/>
                    </a:lnTo>
                    <a:lnTo>
                      <a:pt x="430" y="850"/>
                    </a:lnTo>
                    <a:lnTo>
                      <a:pt x="434" y="848"/>
                    </a:lnTo>
                    <a:lnTo>
                      <a:pt x="438" y="848"/>
                    </a:lnTo>
                    <a:lnTo>
                      <a:pt x="440" y="850"/>
                    </a:lnTo>
                    <a:lnTo>
                      <a:pt x="442" y="848"/>
                    </a:lnTo>
                    <a:lnTo>
                      <a:pt x="444" y="846"/>
                    </a:lnTo>
                    <a:lnTo>
                      <a:pt x="442" y="840"/>
                    </a:lnTo>
                    <a:lnTo>
                      <a:pt x="446" y="834"/>
                    </a:lnTo>
                    <a:lnTo>
                      <a:pt x="448" y="834"/>
                    </a:lnTo>
                    <a:lnTo>
                      <a:pt x="448" y="832"/>
                    </a:lnTo>
                    <a:lnTo>
                      <a:pt x="452" y="830"/>
                    </a:lnTo>
                    <a:lnTo>
                      <a:pt x="456" y="830"/>
                    </a:lnTo>
                    <a:lnTo>
                      <a:pt x="458" y="830"/>
                    </a:lnTo>
                    <a:lnTo>
                      <a:pt x="460" y="830"/>
                    </a:lnTo>
                    <a:lnTo>
                      <a:pt x="464" y="830"/>
                    </a:lnTo>
                    <a:lnTo>
                      <a:pt x="466" y="830"/>
                    </a:lnTo>
                    <a:lnTo>
                      <a:pt x="472" y="816"/>
                    </a:lnTo>
                    <a:lnTo>
                      <a:pt x="472" y="810"/>
                    </a:lnTo>
                    <a:lnTo>
                      <a:pt x="474" y="808"/>
                    </a:lnTo>
                    <a:lnTo>
                      <a:pt x="474" y="804"/>
                    </a:lnTo>
                    <a:lnTo>
                      <a:pt x="476" y="798"/>
                    </a:lnTo>
                    <a:lnTo>
                      <a:pt x="476" y="796"/>
                    </a:lnTo>
                    <a:lnTo>
                      <a:pt x="474" y="794"/>
                    </a:lnTo>
                    <a:lnTo>
                      <a:pt x="476" y="790"/>
                    </a:lnTo>
                    <a:lnTo>
                      <a:pt x="476" y="788"/>
                    </a:lnTo>
                    <a:lnTo>
                      <a:pt x="474" y="786"/>
                    </a:lnTo>
                    <a:lnTo>
                      <a:pt x="474" y="784"/>
                    </a:lnTo>
                    <a:lnTo>
                      <a:pt x="476" y="786"/>
                    </a:lnTo>
                    <a:lnTo>
                      <a:pt x="478" y="784"/>
                    </a:lnTo>
                    <a:lnTo>
                      <a:pt x="476" y="784"/>
                    </a:lnTo>
                    <a:lnTo>
                      <a:pt x="476" y="782"/>
                    </a:lnTo>
                    <a:lnTo>
                      <a:pt x="478" y="780"/>
                    </a:lnTo>
                    <a:lnTo>
                      <a:pt x="478" y="775"/>
                    </a:lnTo>
                    <a:lnTo>
                      <a:pt x="474" y="771"/>
                    </a:lnTo>
                    <a:lnTo>
                      <a:pt x="476" y="773"/>
                    </a:lnTo>
                    <a:lnTo>
                      <a:pt x="478" y="771"/>
                    </a:lnTo>
                    <a:lnTo>
                      <a:pt x="480" y="771"/>
                    </a:lnTo>
                    <a:lnTo>
                      <a:pt x="476" y="769"/>
                    </a:lnTo>
                    <a:lnTo>
                      <a:pt x="470" y="767"/>
                    </a:lnTo>
                    <a:lnTo>
                      <a:pt x="476" y="767"/>
                    </a:lnTo>
                    <a:lnTo>
                      <a:pt x="478" y="767"/>
                    </a:lnTo>
                    <a:lnTo>
                      <a:pt x="480" y="767"/>
                    </a:lnTo>
                    <a:lnTo>
                      <a:pt x="482" y="763"/>
                    </a:lnTo>
                    <a:lnTo>
                      <a:pt x="484" y="763"/>
                    </a:lnTo>
                    <a:lnTo>
                      <a:pt x="490" y="759"/>
                    </a:lnTo>
                    <a:lnTo>
                      <a:pt x="490" y="755"/>
                    </a:lnTo>
                    <a:lnTo>
                      <a:pt x="490" y="757"/>
                    </a:lnTo>
                    <a:lnTo>
                      <a:pt x="490" y="759"/>
                    </a:lnTo>
                    <a:lnTo>
                      <a:pt x="494" y="759"/>
                    </a:lnTo>
                    <a:lnTo>
                      <a:pt x="496" y="757"/>
                    </a:lnTo>
                    <a:lnTo>
                      <a:pt x="500" y="753"/>
                    </a:lnTo>
                    <a:lnTo>
                      <a:pt x="498" y="749"/>
                    </a:lnTo>
                    <a:lnTo>
                      <a:pt x="500" y="751"/>
                    </a:lnTo>
                    <a:lnTo>
                      <a:pt x="502" y="751"/>
                    </a:lnTo>
                    <a:lnTo>
                      <a:pt x="502" y="749"/>
                    </a:lnTo>
                    <a:lnTo>
                      <a:pt x="504" y="749"/>
                    </a:lnTo>
                    <a:lnTo>
                      <a:pt x="504" y="747"/>
                    </a:lnTo>
                    <a:lnTo>
                      <a:pt x="490" y="749"/>
                    </a:lnTo>
                    <a:lnTo>
                      <a:pt x="486" y="749"/>
                    </a:lnTo>
                    <a:lnTo>
                      <a:pt x="486" y="751"/>
                    </a:lnTo>
                    <a:lnTo>
                      <a:pt x="484" y="749"/>
                    </a:lnTo>
                    <a:lnTo>
                      <a:pt x="484" y="747"/>
                    </a:lnTo>
                    <a:lnTo>
                      <a:pt x="476" y="745"/>
                    </a:lnTo>
                    <a:lnTo>
                      <a:pt x="474" y="745"/>
                    </a:lnTo>
                    <a:lnTo>
                      <a:pt x="472" y="745"/>
                    </a:lnTo>
                    <a:lnTo>
                      <a:pt x="474" y="743"/>
                    </a:lnTo>
                    <a:lnTo>
                      <a:pt x="474" y="741"/>
                    </a:lnTo>
                    <a:lnTo>
                      <a:pt x="476" y="743"/>
                    </a:lnTo>
                    <a:lnTo>
                      <a:pt x="478" y="741"/>
                    </a:lnTo>
                    <a:lnTo>
                      <a:pt x="482" y="741"/>
                    </a:lnTo>
                    <a:lnTo>
                      <a:pt x="484" y="745"/>
                    </a:lnTo>
                    <a:lnTo>
                      <a:pt x="486" y="743"/>
                    </a:lnTo>
                    <a:lnTo>
                      <a:pt x="488" y="743"/>
                    </a:lnTo>
                    <a:lnTo>
                      <a:pt x="490" y="745"/>
                    </a:lnTo>
                    <a:lnTo>
                      <a:pt x="490" y="743"/>
                    </a:lnTo>
                    <a:lnTo>
                      <a:pt x="492" y="743"/>
                    </a:lnTo>
                    <a:lnTo>
                      <a:pt x="492" y="747"/>
                    </a:lnTo>
                    <a:lnTo>
                      <a:pt x="494" y="747"/>
                    </a:lnTo>
                    <a:lnTo>
                      <a:pt x="502" y="743"/>
                    </a:lnTo>
                    <a:lnTo>
                      <a:pt x="506" y="739"/>
                    </a:lnTo>
                    <a:lnTo>
                      <a:pt x="506" y="737"/>
                    </a:lnTo>
                    <a:lnTo>
                      <a:pt x="508" y="733"/>
                    </a:lnTo>
                    <a:lnTo>
                      <a:pt x="506" y="729"/>
                    </a:lnTo>
                    <a:lnTo>
                      <a:pt x="502" y="727"/>
                    </a:lnTo>
                    <a:lnTo>
                      <a:pt x="500" y="723"/>
                    </a:lnTo>
                    <a:lnTo>
                      <a:pt x="502" y="723"/>
                    </a:lnTo>
                    <a:lnTo>
                      <a:pt x="502" y="721"/>
                    </a:lnTo>
                    <a:lnTo>
                      <a:pt x="496" y="719"/>
                    </a:lnTo>
                    <a:lnTo>
                      <a:pt x="496" y="717"/>
                    </a:lnTo>
                    <a:lnTo>
                      <a:pt x="496" y="713"/>
                    </a:lnTo>
                    <a:lnTo>
                      <a:pt x="490" y="715"/>
                    </a:lnTo>
                    <a:lnTo>
                      <a:pt x="490" y="713"/>
                    </a:lnTo>
                    <a:lnTo>
                      <a:pt x="490" y="711"/>
                    </a:lnTo>
                    <a:lnTo>
                      <a:pt x="488" y="711"/>
                    </a:lnTo>
                    <a:lnTo>
                      <a:pt x="488" y="713"/>
                    </a:lnTo>
                    <a:lnTo>
                      <a:pt x="486" y="717"/>
                    </a:lnTo>
                    <a:lnTo>
                      <a:pt x="478" y="725"/>
                    </a:lnTo>
                    <a:lnTo>
                      <a:pt x="476" y="725"/>
                    </a:lnTo>
                    <a:lnTo>
                      <a:pt x="472" y="727"/>
                    </a:lnTo>
                    <a:lnTo>
                      <a:pt x="470" y="725"/>
                    </a:lnTo>
                    <a:lnTo>
                      <a:pt x="474" y="725"/>
                    </a:lnTo>
                    <a:lnTo>
                      <a:pt x="476" y="723"/>
                    </a:lnTo>
                    <a:lnTo>
                      <a:pt x="478" y="721"/>
                    </a:lnTo>
                    <a:lnTo>
                      <a:pt x="480" y="719"/>
                    </a:lnTo>
                    <a:lnTo>
                      <a:pt x="486" y="715"/>
                    </a:lnTo>
                    <a:lnTo>
                      <a:pt x="486" y="713"/>
                    </a:lnTo>
                    <a:lnTo>
                      <a:pt x="486" y="711"/>
                    </a:lnTo>
                    <a:lnTo>
                      <a:pt x="484" y="709"/>
                    </a:lnTo>
                    <a:lnTo>
                      <a:pt x="484" y="707"/>
                    </a:lnTo>
                    <a:lnTo>
                      <a:pt x="484" y="705"/>
                    </a:lnTo>
                    <a:lnTo>
                      <a:pt x="484" y="703"/>
                    </a:lnTo>
                    <a:lnTo>
                      <a:pt x="482" y="685"/>
                    </a:lnTo>
                    <a:lnTo>
                      <a:pt x="484" y="681"/>
                    </a:lnTo>
                    <a:lnTo>
                      <a:pt x="484" y="679"/>
                    </a:lnTo>
                    <a:lnTo>
                      <a:pt x="488" y="683"/>
                    </a:lnTo>
                    <a:lnTo>
                      <a:pt x="488" y="679"/>
                    </a:lnTo>
                    <a:lnTo>
                      <a:pt x="486" y="675"/>
                    </a:lnTo>
                    <a:lnTo>
                      <a:pt x="488" y="665"/>
                    </a:lnTo>
                    <a:lnTo>
                      <a:pt x="486" y="663"/>
                    </a:lnTo>
                    <a:lnTo>
                      <a:pt x="486" y="659"/>
                    </a:lnTo>
                    <a:lnTo>
                      <a:pt x="486" y="657"/>
                    </a:lnTo>
                    <a:lnTo>
                      <a:pt x="490" y="659"/>
                    </a:lnTo>
                    <a:lnTo>
                      <a:pt x="490" y="657"/>
                    </a:lnTo>
                    <a:lnTo>
                      <a:pt x="492" y="657"/>
                    </a:lnTo>
                    <a:lnTo>
                      <a:pt x="494" y="655"/>
                    </a:lnTo>
                    <a:lnTo>
                      <a:pt x="494" y="653"/>
                    </a:lnTo>
                    <a:lnTo>
                      <a:pt x="494" y="649"/>
                    </a:lnTo>
                    <a:lnTo>
                      <a:pt x="492" y="647"/>
                    </a:lnTo>
                    <a:lnTo>
                      <a:pt x="492" y="645"/>
                    </a:lnTo>
                    <a:lnTo>
                      <a:pt x="494" y="647"/>
                    </a:lnTo>
                    <a:lnTo>
                      <a:pt x="496" y="649"/>
                    </a:lnTo>
                    <a:lnTo>
                      <a:pt x="498" y="645"/>
                    </a:lnTo>
                    <a:lnTo>
                      <a:pt x="500" y="647"/>
                    </a:lnTo>
                    <a:lnTo>
                      <a:pt x="500" y="645"/>
                    </a:lnTo>
                    <a:lnTo>
                      <a:pt x="502" y="643"/>
                    </a:lnTo>
                    <a:lnTo>
                      <a:pt x="498" y="641"/>
                    </a:lnTo>
                    <a:lnTo>
                      <a:pt x="500" y="641"/>
                    </a:lnTo>
                    <a:lnTo>
                      <a:pt x="502" y="641"/>
                    </a:lnTo>
                    <a:lnTo>
                      <a:pt x="502" y="639"/>
                    </a:lnTo>
                    <a:lnTo>
                      <a:pt x="504" y="639"/>
                    </a:lnTo>
                    <a:lnTo>
                      <a:pt x="504" y="635"/>
                    </a:lnTo>
                    <a:lnTo>
                      <a:pt x="506" y="635"/>
                    </a:lnTo>
                    <a:lnTo>
                      <a:pt x="506" y="633"/>
                    </a:lnTo>
                    <a:lnTo>
                      <a:pt x="508" y="631"/>
                    </a:lnTo>
                    <a:lnTo>
                      <a:pt x="510" y="633"/>
                    </a:lnTo>
                    <a:lnTo>
                      <a:pt x="514" y="631"/>
                    </a:lnTo>
                    <a:lnTo>
                      <a:pt x="514" y="627"/>
                    </a:lnTo>
                    <a:lnTo>
                      <a:pt x="518" y="625"/>
                    </a:lnTo>
                    <a:lnTo>
                      <a:pt x="520" y="625"/>
                    </a:lnTo>
                    <a:lnTo>
                      <a:pt x="522" y="625"/>
                    </a:lnTo>
                    <a:lnTo>
                      <a:pt x="524" y="621"/>
                    </a:lnTo>
                    <a:lnTo>
                      <a:pt x="526" y="619"/>
                    </a:lnTo>
                    <a:lnTo>
                      <a:pt x="528" y="621"/>
                    </a:lnTo>
                    <a:lnTo>
                      <a:pt x="528" y="619"/>
                    </a:lnTo>
                    <a:lnTo>
                      <a:pt x="532" y="617"/>
                    </a:lnTo>
                    <a:lnTo>
                      <a:pt x="532" y="615"/>
                    </a:lnTo>
                    <a:lnTo>
                      <a:pt x="534" y="615"/>
                    </a:lnTo>
                    <a:lnTo>
                      <a:pt x="544" y="597"/>
                    </a:lnTo>
                    <a:lnTo>
                      <a:pt x="544" y="599"/>
                    </a:lnTo>
                    <a:lnTo>
                      <a:pt x="544" y="601"/>
                    </a:lnTo>
                    <a:lnTo>
                      <a:pt x="548" y="597"/>
                    </a:lnTo>
                    <a:lnTo>
                      <a:pt x="546" y="595"/>
                    </a:lnTo>
                    <a:lnTo>
                      <a:pt x="546" y="593"/>
                    </a:lnTo>
                    <a:lnTo>
                      <a:pt x="542" y="589"/>
                    </a:lnTo>
                    <a:lnTo>
                      <a:pt x="542" y="587"/>
                    </a:lnTo>
                    <a:lnTo>
                      <a:pt x="542" y="585"/>
                    </a:lnTo>
                    <a:lnTo>
                      <a:pt x="540" y="585"/>
                    </a:lnTo>
                    <a:lnTo>
                      <a:pt x="540" y="583"/>
                    </a:lnTo>
                    <a:lnTo>
                      <a:pt x="542" y="583"/>
                    </a:lnTo>
                    <a:lnTo>
                      <a:pt x="542" y="581"/>
                    </a:lnTo>
                    <a:lnTo>
                      <a:pt x="544" y="579"/>
                    </a:lnTo>
                    <a:lnTo>
                      <a:pt x="548" y="571"/>
                    </a:lnTo>
                    <a:lnTo>
                      <a:pt x="544" y="567"/>
                    </a:lnTo>
                    <a:lnTo>
                      <a:pt x="548" y="565"/>
                    </a:lnTo>
                    <a:lnTo>
                      <a:pt x="548" y="563"/>
                    </a:lnTo>
                    <a:lnTo>
                      <a:pt x="550" y="563"/>
                    </a:lnTo>
                    <a:lnTo>
                      <a:pt x="552" y="563"/>
                    </a:lnTo>
                    <a:lnTo>
                      <a:pt x="552" y="561"/>
                    </a:lnTo>
                    <a:lnTo>
                      <a:pt x="552" y="559"/>
                    </a:lnTo>
                    <a:lnTo>
                      <a:pt x="554" y="559"/>
                    </a:lnTo>
                    <a:lnTo>
                      <a:pt x="552" y="555"/>
                    </a:lnTo>
                    <a:lnTo>
                      <a:pt x="552" y="553"/>
                    </a:lnTo>
                    <a:lnTo>
                      <a:pt x="554" y="555"/>
                    </a:lnTo>
                    <a:lnTo>
                      <a:pt x="556" y="557"/>
                    </a:lnTo>
                    <a:lnTo>
                      <a:pt x="556" y="553"/>
                    </a:lnTo>
                    <a:lnTo>
                      <a:pt x="558" y="553"/>
                    </a:lnTo>
                    <a:lnTo>
                      <a:pt x="558" y="548"/>
                    </a:lnTo>
                    <a:lnTo>
                      <a:pt x="560" y="548"/>
                    </a:lnTo>
                    <a:lnTo>
                      <a:pt x="560" y="549"/>
                    </a:lnTo>
                    <a:lnTo>
                      <a:pt x="560" y="551"/>
                    </a:lnTo>
                    <a:lnTo>
                      <a:pt x="562" y="551"/>
                    </a:lnTo>
                    <a:lnTo>
                      <a:pt x="564" y="548"/>
                    </a:lnTo>
                    <a:lnTo>
                      <a:pt x="564" y="549"/>
                    </a:lnTo>
                    <a:lnTo>
                      <a:pt x="566" y="551"/>
                    </a:lnTo>
                    <a:lnTo>
                      <a:pt x="568" y="553"/>
                    </a:lnTo>
                    <a:lnTo>
                      <a:pt x="570" y="549"/>
                    </a:lnTo>
                    <a:lnTo>
                      <a:pt x="576" y="549"/>
                    </a:lnTo>
                    <a:lnTo>
                      <a:pt x="578" y="551"/>
                    </a:lnTo>
                    <a:lnTo>
                      <a:pt x="580" y="553"/>
                    </a:lnTo>
                    <a:lnTo>
                      <a:pt x="582" y="551"/>
                    </a:lnTo>
                    <a:lnTo>
                      <a:pt x="582" y="549"/>
                    </a:lnTo>
                    <a:lnTo>
                      <a:pt x="576" y="534"/>
                    </a:lnTo>
                    <a:lnTo>
                      <a:pt x="582" y="548"/>
                    </a:lnTo>
                    <a:lnTo>
                      <a:pt x="584" y="549"/>
                    </a:lnTo>
                    <a:lnTo>
                      <a:pt x="586" y="551"/>
                    </a:lnTo>
                    <a:lnTo>
                      <a:pt x="588" y="551"/>
                    </a:lnTo>
                    <a:lnTo>
                      <a:pt x="590" y="551"/>
                    </a:lnTo>
                    <a:lnTo>
                      <a:pt x="590" y="555"/>
                    </a:lnTo>
                    <a:lnTo>
                      <a:pt x="594" y="557"/>
                    </a:lnTo>
                    <a:lnTo>
                      <a:pt x="598" y="563"/>
                    </a:lnTo>
                    <a:lnTo>
                      <a:pt x="600" y="567"/>
                    </a:lnTo>
                    <a:lnTo>
                      <a:pt x="600" y="575"/>
                    </a:lnTo>
                    <a:lnTo>
                      <a:pt x="602" y="579"/>
                    </a:lnTo>
                    <a:lnTo>
                      <a:pt x="600" y="579"/>
                    </a:lnTo>
                    <a:lnTo>
                      <a:pt x="600" y="581"/>
                    </a:lnTo>
                    <a:lnTo>
                      <a:pt x="600" y="583"/>
                    </a:lnTo>
                    <a:lnTo>
                      <a:pt x="598" y="581"/>
                    </a:lnTo>
                    <a:lnTo>
                      <a:pt x="594" y="583"/>
                    </a:lnTo>
                    <a:lnTo>
                      <a:pt x="590" y="585"/>
                    </a:lnTo>
                    <a:lnTo>
                      <a:pt x="588" y="593"/>
                    </a:lnTo>
                    <a:lnTo>
                      <a:pt x="564" y="627"/>
                    </a:lnTo>
                    <a:lnTo>
                      <a:pt x="560" y="629"/>
                    </a:lnTo>
                    <a:lnTo>
                      <a:pt x="560" y="631"/>
                    </a:lnTo>
                    <a:lnTo>
                      <a:pt x="558" y="631"/>
                    </a:lnTo>
                    <a:lnTo>
                      <a:pt x="556" y="635"/>
                    </a:lnTo>
                    <a:lnTo>
                      <a:pt x="552" y="635"/>
                    </a:lnTo>
                    <a:lnTo>
                      <a:pt x="548" y="635"/>
                    </a:lnTo>
                    <a:lnTo>
                      <a:pt x="548" y="637"/>
                    </a:lnTo>
                    <a:lnTo>
                      <a:pt x="550" y="641"/>
                    </a:lnTo>
                    <a:lnTo>
                      <a:pt x="548" y="641"/>
                    </a:lnTo>
                    <a:lnTo>
                      <a:pt x="544" y="641"/>
                    </a:lnTo>
                    <a:lnTo>
                      <a:pt x="544" y="643"/>
                    </a:lnTo>
                    <a:lnTo>
                      <a:pt x="544" y="645"/>
                    </a:lnTo>
                    <a:lnTo>
                      <a:pt x="542" y="645"/>
                    </a:lnTo>
                    <a:lnTo>
                      <a:pt x="540" y="645"/>
                    </a:lnTo>
                    <a:lnTo>
                      <a:pt x="538" y="653"/>
                    </a:lnTo>
                    <a:lnTo>
                      <a:pt x="540" y="659"/>
                    </a:lnTo>
                    <a:lnTo>
                      <a:pt x="540" y="661"/>
                    </a:lnTo>
                    <a:lnTo>
                      <a:pt x="542" y="665"/>
                    </a:lnTo>
                    <a:lnTo>
                      <a:pt x="540" y="671"/>
                    </a:lnTo>
                    <a:lnTo>
                      <a:pt x="542" y="673"/>
                    </a:lnTo>
                    <a:lnTo>
                      <a:pt x="544" y="675"/>
                    </a:lnTo>
                    <a:lnTo>
                      <a:pt x="546" y="683"/>
                    </a:lnTo>
                    <a:lnTo>
                      <a:pt x="546" y="685"/>
                    </a:lnTo>
                    <a:lnTo>
                      <a:pt x="548" y="685"/>
                    </a:lnTo>
                    <a:lnTo>
                      <a:pt x="548" y="687"/>
                    </a:lnTo>
                    <a:lnTo>
                      <a:pt x="546" y="685"/>
                    </a:lnTo>
                    <a:lnTo>
                      <a:pt x="544" y="687"/>
                    </a:lnTo>
                    <a:lnTo>
                      <a:pt x="544" y="695"/>
                    </a:lnTo>
                    <a:lnTo>
                      <a:pt x="544" y="699"/>
                    </a:lnTo>
                    <a:lnTo>
                      <a:pt x="542" y="699"/>
                    </a:lnTo>
                    <a:lnTo>
                      <a:pt x="542" y="701"/>
                    </a:lnTo>
                    <a:lnTo>
                      <a:pt x="542" y="703"/>
                    </a:lnTo>
                    <a:lnTo>
                      <a:pt x="542" y="705"/>
                    </a:lnTo>
                    <a:lnTo>
                      <a:pt x="542" y="707"/>
                    </a:lnTo>
                    <a:lnTo>
                      <a:pt x="544" y="709"/>
                    </a:lnTo>
                    <a:lnTo>
                      <a:pt x="542" y="709"/>
                    </a:lnTo>
                    <a:lnTo>
                      <a:pt x="544" y="711"/>
                    </a:lnTo>
                    <a:lnTo>
                      <a:pt x="546" y="711"/>
                    </a:lnTo>
                    <a:lnTo>
                      <a:pt x="550" y="715"/>
                    </a:lnTo>
                    <a:lnTo>
                      <a:pt x="558" y="717"/>
                    </a:lnTo>
                    <a:lnTo>
                      <a:pt x="558" y="719"/>
                    </a:lnTo>
                    <a:lnTo>
                      <a:pt x="558" y="721"/>
                    </a:lnTo>
                    <a:lnTo>
                      <a:pt x="560" y="723"/>
                    </a:lnTo>
                    <a:lnTo>
                      <a:pt x="564" y="719"/>
                    </a:lnTo>
                    <a:lnTo>
                      <a:pt x="564" y="721"/>
                    </a:lnTo>
                    <a:lnTo>
                      <a:pt x="564" y="725"/>
                    </a:lnTo>
                    <a:lnTo>
                      <a:pt x="566" y="727"/>
                    </a:lnTo>
                    <a:lnTo>
                      <a:pt x="566" y="729"/>
                    </a:lnTo>
                    <a:lnTo>
                      <a:pt x="568" y="731"/>
                    </a:lnTo>
                    <a:lnTo>
                      <a:pt x="568" y="733"/>
                    </a:lnTo>
                    <a:lnTo>
                      <a:pt x="566" y="733"/>
                    </a:lnTo>
                    <a:lnTo>
                      <a:pt x="566" y="735"/>
                    </a:lnTo>
                    <a:lnTo>
                      <a:pt x="568" y="733"/>
                    </a:lnTo>
                    <a:lnTo>
                      <a:pt x="572" y="727"/>
                    </a:lnTo>
                    <a:lnTo>
                      <a:pt x="572" y="729"/>
                    </a:lnTo>
                    <a:lnTo>
                      <a:pt x="572" y="731"/>
                    </a:lnTo>
                    <a:lnTo>
                      <a:pt x="574" y="731"/>
                    </a:lnTo>
                    <a:lnTo>
                      <a:pt x="580" y="727"/>
                    </a:lnTo>
                    <a:lnTo>
                      <a:pt x="582" y="727"/>
                    </a:lnTo>
                    <a:lnTo>
                      <a:pt x="584" y="727"/>
                    </a:lnTo>
                    <a:lnTo>
                      <a:pt x="584" y="729"/>
                    </a:lnTo>
                    <a:lnTo>
                      <a:pt x="586" y="729"/>
                    </a:lnTo>
                    <a:lnTo>
                      <a:pt x="590" y="725"/>
                    </a:lnTo>
                    <a:lnTo>
                      <a:pt x="592" y="723"/>
                    </a:lnTo>
                    <a:lnTo>
                      <a:pt x="594" y="725"/>
                    </a:lnTo>
                    <a:lnTo>
                      <a:pt x="598" y="723"/>
                    </a:lnTo>
                    <a:lnTo>
                      <a:pt x="600" y="721"/>
                    </a:lnTo>
                    <a:lnTo>
                      <a:pt x="602" y="719"/>
                    </a:lnTo>
                    <a:lnTo>
                      <a:pt x="602" y="721"/>
                    </a:lnTo>
                    <a:lnTo>
                      <a:pt x="608" y="719"/>
                    </a:lnTo>
                    <a:lnTo>
                      <a:pt x="606" y="717"/>
                    </a:lnTo>
                    <a:lnTo>
                      <a:pt x="608" y="717"/>
                    </a:lnTo>
                    <a:lnTo>
                      <a:pt x="610" y="717"/>
                    </a:lnTo>
                    <a:lnTo>
                      <a:pt x="612" y="717"/>
                    </a:lnTo>
                    <a:lnTo>
                      <a:pt x="618" y="717"/>
                    </a:lnTo>
                    <a:lnTo>
                      <a:pt x="624" y="713"/>
                    </a:lnTo>
                    <a:lnTo>
                      <a:pt x="626" y="715"/>
                    </a:lnTo>
                    <a:lnTo>
                      <a:pt x="630" y="715"/>
                    </a:lnTo>
                    <a:lnTo>
                      <a:pt x="632" y="715"/>
                    </a:lnTo>
                    <a:lnTo>
                      <a:pt x="632" y="713"/>
                    </a:lnTo>
                    <a:lnTo>
                      <a:pt x="637" y="715"/>
                    </a:lnTo>
                    <a:lnTo>
                      <a:pt x="641" y="711"/>
                    </a:lnTo>
                    <a:lnTo>
                      <a:pt x="645" y="709"/>
                    </a:lnTo>
                    <a:lnTo>
                      <a:pt x="645" y="711"/>
                    </a:lnTo>
                    <a:lnTo>
                      <a:pt x="645" y="717"/>
                    </a:lnTo>
                    <a:lnTo>
                      <a:pt x="643" y="715"/>
                    </a:lnTo>
                    <a:lnTo>
                      <a:pt x="643" y="717"/>
                    </a:lnTo>
                    <a:lnTo>
                      <a:pt x="643" y="721"/>
                    </a:lnTo>
                    <a:lnTo>
                      <a:pt x="645" y="721"/>
                    </a:lnTo>
                    <a:lnTo>
                      <a:pt x="651" y="725"/>
                    </a:lnTo>
                    <a:lnTo>
                      <a:pt x="659" y="723"/>
                    </a:lnTo>
                    <a:lnTo>
                      <a:pt x="661" y="725"/>
                    </a:lnTo>
                    <a:lnTo>
                      <a:pt x="663" y="727"/>
                    </a:lnTo>
                    <a:lnTo>
                      <a:pt x="663" y="729"/>
                    </a:lnTo>
                    <a:lnTo>
                      <a:pt x="665" y="729"/>
                    </a:lnTo>
                    <a:lnTo>
                      <a:pt x="667" y="731"/>
                    </a:lnTo>
                    <a:lnTo>
                      <a:pt x="665" y="733"/>
                    </a:lnTo>
                    <a:lnTo>
                      <a:pt x="651" y="731"/>
                    </a:lnTo>
                    <a:lnTo>
                      <a:pt x="649" y="733"/>
                    </a:lnTo>
                    <a:lnTo>
                      <a:pt x="647" y="735"/>
                    </a:lnTo>
                    <a:lnTo>
                      <a:pt x="645" y="735"/>
                    </a:lnTo>
                    <a:lnTo>
                      <a:pt x="643" y="735"/>
                    </a:lnTo>
                    <a:lnTo>
                      <a:pt x="641" y="737"/>
                    </a:lnTo>
                    <a:lnTo>
                      <a:pt x="639" y="739"/>
                    </a:lnTo>
                    <a:lnTo>
                      <a:pt x="639" y="737"/>
                    </a:lnTo>
                    <a:lnTo>
                      <a:pt x="637" y="737"/>
                    </a:lnTo>
                    <a:lnTo>
                      <a:pt x="635" y="739"/>
                    </a:lnTo>
                    <a:lnTo>
                      <a:pt x="637" y="743"/>
                    </a:lnTo>
                    <a:lnTo>
                      <a:pt x="635" y="745"/>
                    </a:lnTo>
                    <a:lnTo>
                      <a:pt x="634" y="745"/>
                    </a:lnTo>
                    <a:lnTo>
                      <a:pt x="622" y="745"/>
                    </a:lnTo>
                    <a:lnTo>
                      <a:pt x="620" y="745"/>
                    </a:lnTo>
                    <a:lnTo>
                      <a:pt x="618" y="743"/>
                    </a:lnTo>
                    <a:lnTo>
                      <a:pt x="608" y="741"/>
                    </a:lnTo>
                    <a:lnTo>
                      <a:pt x="606" y="741"/>
                    </a:lnTo>
                    <a:lnTo>
                      <a:pt x="604" y="739"/>
                    </a:lnTo>
                    <a:lnTo>
                      <a:pt x="604" y="741"/>
                    </a:lnTo>
                    <a:lnTo>
                      <a:pt x="602" y="741"/>
                    </a:lnTo>
                    <a:lnTo>
                      <a:pt x="600" y="743"/>
                    </a:lnTo>
                    <a:lnTo>
                      <a:pt x="594" y="743"/>
                    </a:lnTo>
                    <a:lnTo>
                      <a:pt x="592" y="741"/>
                    </a:lnTo>
                    <a:lnTo>
                      <a:pt x="592" y="745"/>
                    </a:lnTo>
                    <a:lnTo>
                      <a:pt x="586" y="745"/>
                    </a:lnTo>
                    <a:lnTo>
                      <a:pt x="584" y="745"/>
                    </a:lnTo>
                    <a:lnTo>
                      <a:pt x="582" y="747"/>
                    </a:lnTo>
                    <a:lnTo>
                      <a:pt x="582" y="749"/>
                    </a:lnTo>
                    <a:lnTo>
                      <a:pt x="574" y="751"/>
                    </a:lnTo>
                    <a:lnTo>
                      <a:pt x="572" y="757"/>
                    </a:lnTo>
                    <a:lnTo>
                      <a:pt x="574" y="757"/>
                    </a:lnTo>
                    <a:lnTo>
                      <a:pt x="574" y="759"/>
                    </a:lnTo>
                    <a:lnTo>
                      <a:pt x="574" y="763"/>
                    </a:lnTo>
                    <a:lnTo>
                      <a:pt x="576" y="763"/>
                    </a:lnTo>
                    <a:lnTo>
                      <a:pt x="578" y="763"/>
                    </a:lnTo>
                    <a:lnTo>
                      <a:pt x="574" y="765"/>
                    </a:lnTo>
                    <a:lnTo>
                      <a:pt x="574" y="767"/>
                    </a:lnTo>
                    <a:lnTo>
                      <a:pt x="574" y="769"/>
                    </a:lnTo>
                    <a:lnTo>
                      <a:pt x="576" y="771"/>
                    </a:lnTo>
                    <a:lnTo>
                      <a:pt x="576" y="775"/>
                    </a:lnTo>
                    <a:lnTo>
                      <a:pt x="578" y="775"/>
                    </a:lnTo>
                    <a:lnTo>
                      <a:pt x="580" y="775"/>
                    </a:lnTo>
                    <a:lnTo>
                      <a:pt x="582" y="776"/>
                    </a:lnTo>
                    <a:lnTo>
                      <a:pt x="584" y="775"/>
                    </a:lnTo>
                    <a:lnTo>
                      <a:pt x="584" y="773"/>
                    </a:lnTo>
                    <a:lnTo>
                      <a:pt x="588" y="775"/>
                    </a:lnTo>
                    <a:lnTo>
                      <a:pt x="586" y="786"/>
                    </a:lnTo>
                    <a:lnTo>
                      <a:pt x="586" y="804"/>
                    </a:lnTo>
                    <a:lnTo>
                      <a:pt x="584" y="806"/>
                    </a:lnTo>
                    <a:lnTo>
                      <a:pt x="582" y="810"/>
                    </a:lnTo>
                    <a:lnTo>
                      <a:pt x="582" y="808"/>
                    </a:lnTo>
                    <a:lnTo>
                      <a:pt x="578" y="810"/>
                    </a:lnTo>
                    <a:lnTo>
                      <a:pt x="576" y="810"/>
                    </a:lnTo>
                    <a:lnTo>
                      <a:pt x="572" y="806"/>
                    </a:lnTo>
                    <a:lnTo>
                      <a:pt x="570" y="804"/>
                    </a:lnTo>
                    <a:lnTo>
                      <a:pt x="568" y="800"/>
                    </a:lnTo>
                    <a:lnTo>
                      <a:pt x="568" y="804"/>
                    </a:lnTo>
                    <a:lnTo>
                      <a:pt x="568" y="798"/>
                    </a:lnTo>
                    <a:lnTo>
                      <a:pt x="560" y="790"/>
                    </a:lnTo>
                    <a:lnTo>
                      <a:pt x="552" y="792"/>
                    </a:lnTo>
                    <a:lnTo>
                      <a:pt x="546" y="798"/>
                    </a:lnTo>
                    <a:lnTo>
                      <a:pt x="540" y="816"/>
                    </a:lnTo>
                    <a:lnTo>
                      <a:pt x="538" y="828"/>
                    </a:lnTo>
                    <a:lnTo>
                      <a:pt x="538" y="832"/>
                    </a:lnTo>
                    <a:lnTo>
                      <a:pt x="540" y="842"/>
                    </a:lnTo>
                    <a:lnTo>
                      <a:pt x="540" y="836"/>
                    </a:lnTo>
                    <a:lnTo>
                      <a:pt x="542" y="850"/>
                    </a:lnTo>
                    <a:lnTo>
                      <a:pt x="542" y="852"/>
                    </a:lnTo>
                    <a:lnTo>
                      <a:pt x="542" y="854"/>
                    </a:lnTo>
                    <a:lnTo>
                      <a:pt x="542" y="862"/>
                    </a:lnTo>
                    <a:lnTo>
                      <a:pt x="538" y="862"/>
                    </a:lnTo>
                    <a:lnTo>
                      <a:pt x="536" y="860"/>
                    </a:lnTo>
                    <a:lnTo>
                      <a:pt x="534" y="860"/>
                    </a:lnTo>
                    <a:lnTo>
                      <a:pt x="534" y="858"/>
                    </a:lnTo>
                    <a:lnTo>
                      <a:pt x="538" y="852"/>
                    </a:lnTo>
                    <a:lnTo>
                      <a:pt x="530" y="860"/>
                    </a:lnTo>
                    <a:lnTo>
                      <a:pt x="526" y="860"/>
                    </a:lnTo>
                    <a:lnTo>
                      <a:pt x="524" y="862"/>
                    </a:lnTo>
                    <a:lnTo>
                      <a:pt x="524" y="864"/>
                    </a:lnTo>
                    <a:lnTo>
                      <a:pt x="522" y="870"/>
                    </a:lnTo>
                    <a:lnTo>
                      <a:pt x="520" y="872"/>
                    </a:lnTo>
                    <a:lnTo>
                      <a:pt x="518" y="872"/>
                    </a:lnTo>
                    <a:lnTo>
                      <a:pt x="516" y="874"/>
                    </a:lnTo>
                    <a:lnTo>
                      <a:pt x="510" y="876"/>
                    </a:lnTo>
                    <a:lnTo>
                      <a:pt x="510" y="874"/>
                    </a:lnTo>
                    <a:lnTo>
                      <a:pt x="508" y="876"/>
                    </a:lnTo>
                    <a:lnTo>
                      <a:pt x="506" y="876"/>
                    </a:lnTo>
                    <a:lnTo>
                      <a:pt x="502" y="866"/>
                    </a:lnTo>
                    <a:lnTo>
                      <a:pt x="508" y="868"/>
                    </a:lnTo>
                    <a:lnTo>
                      <a:pt x="508" y="866"/>
                    </a:lnTo>
                    <a:lnTo>
                      <a:pt x="506" y="864"/>
                    </a:lnTo>
                    <a:lnTo>
                      <a:pt x="500" y="864"/>
                    </a:lnTo>
                    <a:lnTo>
                      <a:pt x="486" y="866"/>
                    </a:lnTo>
                    <a:lnTo>
                      <a:pt x="476" y="870"/>
                    </a:lnTo>
                    <a:lnTo>
                      <a:pt x="468" y="876"/>
                    </a:lnTo>
                    <a:lnTo>
                      <a:pt x="452" y="882"/>
                    </a:lnTo>
                    <a:lnTo>
                      <a:pt x="448" y="886"/>
                    </a:lnTo>
                    <a:lnTo>
                      <a:pt x="448" y="884"/>
                    </a:lnTo>
                    <a:lnTo>
                      <a:pt x="446" y="886"/>
                    </a:lnTo>
                    <a:lnTo>
                      <a:pt x="444" y="886"/>
                    </a:lnTo>
                    <a:lnTo>
                      <a:pt x="448" y="888"/>
                    </a:lnTo>
                    <a:lnTo>
                      <a:pt x="448" y="890"/>
                    </a:lnTo>
                    <a:lnTo>
                      <a:pt x="446" y="892"/>
                    </a:lnTo>
                    <a:lnTo>
                      <a:pt x="442" y="890"/>
                    </a:lnTo>
                    <a:lnTo>
                      <a:pt x="436" y="888"/>
                    </a:lnTo>
                    <a:lnTo>
                      <a:pt x="436" y="884"/>
                    </a:lnTo>
                    <a:lnTo>
                      <a:pt x="434" y="880"/>
                    </a:lnTo>
                    <a:lnTo>
                      <a:pt x="432" y="880"/>
                    </a:lnTo>
                    <a:lnTo>
                      <a:pt x="430" y="880"/>
                    </a:lnTo>
                    <a:lnTo>
                      <a:pt x="428" y="878"/>
                    </a:lnTo>
                    <a:lnTo>
                      <a:pt x="426" y="876"/>
                    </a:lnTo>
                    <a:lnTo>
                      <a:pt x="426" y="874"/>
                    </a:lnTo>
                    <a:lnTo>
                      <a:pt x="418" y="876"/>
                    </a:lnTo>
                    <a:lnTo>
                      <a:pt x="418" y="878"/>
                    </a:lnTo>
                    <a:lnTo>
                      <a:pt x="418" y="876"/>
                    </a:lnTo>
                    <a:lnTo>
                      <a:pt x="422" y="872"/>
                    </a:lnTo>
                    <a:lnTo>
                      <a:pt x="420" y="872"/>
                    </a:lnTo>
                    <a:lnTo>
                      <a:pt x="418" y="874"/>
                    </a:lnTo>
                    <a:lnTo>
                      <a:pt x="414" y="878"/>
                    </a:lnTo>
                    <a:lnTo>
                      <a:pt x="414" y="880"/>
                    </a:lnTo>
                    <a:lnTo>
                      <a:pt x="413" y="880"/>
                    </a:lnTo>
                    <a:lnTo>
                      <a:pt x="413" y="878"/>
                    </a:lnTo>
                    <a:lnTo>
                      <a:pt x="409" y="880"/>
                    </a:lnTo>
                    <a:lnTo>
                      <a:pt x="405" y="884"/>
                    </a:lnTo>
                    <a:lnTo>
                      <a:pt x="403" y="884"/>
                    </a:lnTo>
                    <a:lnTo>
                      <a:pt x="399" y="884"/>
                    </a:lnTo>
                    <a:lnTo>
                      <a:pt x="397" y="886"/>
                    </a:lnTo>
                    <a:lnTo>
                      <a:pt x="395" y="884"/>
                    </a:lnTo>
                    <a:lnTo>
                      <a:pt x="397" y="882"/>
                    </a:lnTo>
                    <a:lnTo>
                      <a:pt x="399" y="878"/>
                    </a:lnTo>
                    <a:lnTo>
                      <a:pt x="399" y="876"/>
                    </a:lnTo>
                    <a:lnTo>
                      <a:pt x="399" y="874"/>
                    </a:lnTo>
                    <a:lnTo>
                      <a:pt x="393" y="876"/>
                    </a:lnTo>
                    <a:lnTo>
                      <a:pt x="391" y="874"/>
                    </a:lnTo>
                    <a:lnTo>
                      <a:pt x="389" y="874"/>
                    </a:lnTo>
                    <a:lnTo>
                      <a:pt x="387" y="874"/>
                    </a:lnTo>
                    <a:lnTo>
                      <a:pt x="385" y="874"/>
                    </a:lnTo>
                    <a:lnTo>
                      <a:pt x="385" y="872"/>
                    </a:lnTo>
                    <a:lnTo>
                      <a:pt x="383" y="872"/>
                    </a:lnTo>
                    <a:lnTo>
                      <a:pt x="385" y="870"/>
                    </a:lnTo>
                    <a:lnTo>
                      <a:pt x="385" y="868"/>
                    </a:lnTo>
                    <a:lnTo>
                      <a:pt x="383" y="864"/>
                    </a:lnTo>
                    <a:lnTo>
                      <a:pt x="379" y="864"/>
                    </a:lnTo>
                    <a:lnTo>
                      <a:pt x="377" y="864"/>
                    </a:lnTo>
                    <a:lnTo>
                      <a:pt x="377" y="862"/>
                    </a:lnTo>
                    <a:lnTo>
                      <a:pt x="379" y="862"/>
                    </a:lnTo>
                    <a:lnTo>
                      <a:pt x="381" y="862"/>
                    </a:lnTo>
                    <a:lnTo>
                      <a:pt x="381" y="860"/>
                    </a:lnTo>
                    <a:lnTo>
                      <a:pt x="379" y="860"/>
                    </a:lnTo>
                    <a:lnTo>
                      <a:pt x="377" y="860"/>
                    </a:lnTo>
                    <a:lnTo>
                      <a:pt x="377" y="856"/>
                    </a:lnTo>
                    <a:lnTo>
                      <a:pt x="379" y="854"/>
                    </a:lnTo>
                    <a:lnTo>
                      <a:pt x="379" y="852"/>
                    </a:lnTo>
                    <a:lnTo>
                      <a:pt x="379" y="848"/>
                    </a:lnTo>
                    <a:lnTo>
                      <a:pt x="381" y="844"/>
                    </a:lnTo>
                    <a:lnTo>
                      <a:pt x="379" y="842"/>
                    </a:lnTo>
                    <a:lnTo>
                      <a:pt x="381" y="842"/>
                    </a:lnTo>
                    <a:lnTo>
                      <a:pt x="385" y="842"/>
                    </a:lnTo>
                    <a:lnTo>
                      <a:pt x="385" y="840"/>
                    </a:lnTo>
                    <a:lnTo>
                      <a:pt x="383" y="838"/>
                    </a:lnTo>
                    <a:lnTo>
                      <a:pt x="385" y="838"/>
                    </a:lnTo>
                    <a:lnTo>
                      <a:pt x="387" y="838"/>
                    </a:lnTo>
                    <a:lnTo>
                      <a:pt x="389" y="836"/>
                    </a:lnTo>
                    <a:lnTo>
                      <a:pt x="389" y="832"/>
                    </a:lnTo>
                    <a:lnTo>
                      <a:pt x="389" y="830"/>
                    </a:lnTo>
                    <a:lnTo>
                      <a:pt x="391" y="830"/>
                    </a:lnTo>
                    <a:lnTo>
                      <a:pt x="391" y="832"/>
                    </a:lnTo>
                    <a:lnTo>
                      <a:pt x="393" y="830"/>
                    </a:lnTo>
                    <a:lnTo>
                      <a:pt x="397" y="828"/>
                    </a:lnTo>
                    <a:lnTo>
                      <a:pt x="397" y="824"/>
                    </a:lnTo>
                    <a:lnTo>
                      <a:pt x="397" y="822"/>
                    </a:lnTo>
                    <a:lnTo>
                      <a:pt x="395" y="822"/>
                    </a:lnTo>
                    <a:lnTo>
                      <a:pt x="393" y="822"/>
                    </a:lnTo>
                    <a:lnTo>
                      <a:pt x="391" y="824"/>
                    </a:lnTo>
                    <a:lnTo>
                      <a:pt x="391" y="822"/>
                    </a:lnTo>
                    <a:lnTo>
                      <a:pt x="389" y="822"/>
                    </a:lnTo>
                    <a:lnTo>
                      <a:pt x="387" y="824"/>
                    </a:lnTo>
                    <a:lnTo>
                      <a:pt x="387" y="822"/>
                    </a:lnTo>
                    <a:lnTo>
                      <a:pt x="387" y="820"/>
                    </a:lnTo>
                    <a:lnTo>
                      <a:pt x="389" y="818"/>
                    </a:lnTo>
                    <a:lnTo>
                      <a:pt x="385" y="820"/>
                    </a:lnTo>
                    <a:lnTo>
                      <a:pt x="385" y="818"/>
                    </a:lnTo>
                    <a:lnTo>
                      <a:pt x="387" y="816"/>
                    </a:lnTo>
                    <a:lnTo>
                      <a:pt x="387" y="814"/>
                    </a:lnTo>
                    <a:lnTo>
                      <a:pt x="389" y="814"/>
                    </a:lnTo>
                    <a:lnTo>
                      <a:pt x="389" y="812"/>
                    </a:lnTo>
                    <a:lnTo>
                      <a:pt x="391" y="804"/>
                    </a:lnTo>
                    <a:lnTo>
                      <a:pt x="391" y="800"/>
                    </a:lnTo>
                    <a:lnTo>
                      <a:pt x="391" y="796"/>
                    </a:lnTo>
                    <a:lnTo>
                      <a:pt x="391" y="792"/>
                    </a:lnTo>
                    <a:lnTo>
                      <a:pt x="383" y="796"/>
                    </a:lnTo>
                    <a:lnTo>
                      <a:pt x="379" y="800"/>
                    </a:lnTo>
                    <a:lnTo>
                      <a:pt x="379" y="802"/>
                    </a:lnTo>
                    <a:lnTo>
                      <a:pt x="377" y="804"/>
                    </a:lnTo>
                    <a:lnTo>
                      <a:pt x="365" y="806"/>
                    </a:lnTo>
                    <a:lnTo>
                      <a:pt x="363" y="810"/>
                    </a:lnTo>
                    <a:lnTo>
                      <a:pt x="359" y="826"/>
                    </a:lnTo>
                    <a:lnTo>
                      <a:pt x="359" y="836"/>
                    </a:lnTo>
                    <a:lnTo>
                      <a:pt x="359" y="838"/>
                    </a:lnTo>
                    <a:lnTo>
                      <a:pt x="359" y="846"/>
                    </a:lnTo>
                    <a:lnTo>
                      <a:pt x="361" y="846"/>
                    </a:lnTo>
                    <a:lnTo>
                      <a:pt x="363" y="846"/>
                    </a:lnTo>
                    <a:lnTo>
                      <a:pt x="365" y="848"/>
                    </a:lnTo>
                    <a:lnTo>
                      <a:pt x="367" y="852"/>
                    </a:lnTo>
                    <a:lnTo>
                      <a:pt x="367" y="862"/>
                    </a:lnTo>
                    <a:lnTo>
                      <a:pt x="367" y="864"/>
                    </a:lnTo>
                    <a:lnTo>
                      <a:pt x="371" y="872"/>
                    </a:lnTo>
                    <a:lnTo>
                      <a:pt x="367" y="874"/>
                    </a:lnTo>
                    <a:lnTo>
                      <a:pt x="367" y="876"/>
                    </a:lnTo>
                    <a:lnTo>
                      <a:pt x="369" y="876"/>
                    </a:lnTo>
                    <a:lnTo>
                      <a:pt x="369" y="878"/>
                    </a:lnTo>
                    <a:lnTo>
                      <a:pt x="369" y="880"/>
                    </a:lnTo>
                    <a:lnTo>
                      <a:pt x="371" y="882"/>
                    </a:lnTo>
                    <a:lnTo>
                      <a:pt x="369" y="882"/>
                    </a:lnTo>
                    <a:lnTo>
                      <a:pt x="369" y="884"/>
                    </a:lnTo>
                    <a:lnTo>
                      <a:pt x="373" y="886"/>
                    </a:lnTo>
                    <a:lnTo>
                      <a:pt x="373" y="888"/>
                    </a:lnTo>
                    <a:lnTo>
                      <a:pt x="367" y="888"/>
                    </a:lnTo>
                    <a:lnTo>
                      <a:pt x="365" y="890"/>
                    </a:lnTo>
                    <a:lnTo>
                      <a:pt x="365" y="894"/>
                    </a:lnTo>
                    <a:lnTo>
                      <a:pt x="367" y="900"/>
                    </a:lnTo>
                    <a:lnTo>
                      <a:pt x="363" y="896"/>
                    </a:lnTo>
                    <a:lnTo>
                      <a:pt x="361" y="894"/>
                    </a:lnTo>
                    <a:lnTo>
                      <a:pt x="361" y="898"/>
                    </a:lnTo>
                    <a:lnTo>
                      <a:pt x="359" y="898"/>
                    </a:lnTo>
                    <a:lnTo>
                      <a:pt x="359" y="894"/>
                    </a:lnTo>
                    <a:lnTo>
                      <a:pt x="357" y="892"/>
                    </a:lnTo>
                    <a:lnTo>
                      <a:pt x="353" y="890"/>
                    </a:lnTo>
                    <a:lnTo>
                      <a:pt x="347" y="892"/>
                    </a:lnTo>
                    <a:lnTo>
                      <a:pt x="347" y="894"/>
                    </a:lnTo>
                    <a:lnTo>
                      <a:pt x="345" y="896"/>
                    </a:lnTo>
                    <a:lnTo>
                      <a:pt x="345" y="898"/>
                    </a:lnTo>
                    <a:lnTo>
                      <a:pt x="347" y="898"/>
                    </a:lnTo>
                    <a:lnTo>
                      <a:pt x="349" y="900"/>
                    </a:lnTo>
                    <a:lnTo>
                      <a:pt x="351" y="904"/>
                    </a:lnTo>
                    <a:lnTo>
                      <a:pt x="349" y="902"/>
                    </a:lnTo>
                    <a:lnTo>
                      <a:pt x="349" y="900"/>
                    </a:lnTo>
                    <a:lnTo>
                      <a:pt x="345" y="902"/>
                    </a:lnTo>
                    <a:lnTo>
                      <a:pt x="341" y="898"/>
                    </a:lnTo>
                    <a:lnTo>
                      <a:pt x="339" y="898"/>
                    </a:lnTo>
                    <a:lnTo>
                      <a:pt x="337" y="898"/>
                    </a:lnTo>
                    <a:lnTo>
                      <a:pt x="333" y="900"/>
                    </a:lnTo>
                    <a:lnTo>
                      <a:pt x="331" y="898"/>
                    </a:lnTo>
                    <a:lnTo>
                      <a:pt x="327" y="898"/>
                    </a:lnTo>
                    <a:lnTo>
                      <a:pt x="323" y="902"/>
                    </a:lnTo>
                    <a:lnTo>
                      <a:pt x="321" y="904"/>
                    </a:lnTo>
                    <a:lnTo>
                      <a:pt x="321" y="906"/>
                    </a:lnTo>
                    <a:lnTo>
                      <a:pt x="321" y="910"/>
                    </a:lnTo>
                    <a:lnTo>
                      <a:pt x="323" y="910"/>
                    </a:lnTo>
                    <a:lnTo>
                      <a:pt x="325" y="910"/>
                    </a:lnTo>
                    <a:lnTo>
                      <a:pt x="323" y="918"/>
                    </a:lnTo>
                    <a:lnTo>
                      <a:pt x="321" y="918"/>
                    </a:lnTo>
                    <a:lnTo>
                      <a:pt x="321" y="920"/>
                    </a:lnTo>
                    <a:lnTo>
                      <a:pt x="321" y="922"/>
                    </a:lnTo>
                    <a:lnTo>
                      <a:pt x="321" y="924"/>
                    </a:lnTo>
                    <a:lnTo>
                      <a:pt x="317" y="922"/>
                    </a:lnTo>
                    <a:lnTo>
                      <a:pt x="317" y="920"/>
                    </a:lnTo>
                    <a:lnTo>
                      <a:pt x="315" y="918"/>
                    </a:lnTo>
                    <a:lnTo>
                      <a:pt x="317" y="916"/>
                    </a:lnTo>
                    <a:lnTo>
                      <a:pt x="319" y="914"/>
                    </a:lnTo>
                    <a:lnTo>
                      <a:pt x="317" y="912"/>
                    </a:lnTo>
                    <a:lnTo>
                      <a:pt x="317" y="910"/>
                    </a:lnTo>
                    <a:lnTo>
                      <a:pt x="313" y="910"/>
                    </a:lnTo>
                    <a:lnTo>
                      <a:pt x="311" y="924"/>
                    </a:lnTo>
                    <a:lnTo>
                      <a:pt x="305" y="932"/>
                    </a:lnTo>
                    <a:lnTo>
                      <a:pt x="305" y="936"/>
                    </a:lnTo>
                    <a:lnTo>
                      <a:pt x="307" y="936"/>
                    </a:lnTo>
                    <a:lnTo>
                      <a:pt x="309" y="938"/>
                    </a:lnTo>
                    <a:lnTo>
                      <a:pt x="311" y="938"/>
                    </a:lnTo>
                    <a:lnTo>
                      <a:pt x="313" y="936"/>
                    </a:lnTo>
                    <a:lnTo>
                      <a:pt x="315" y="938"/>
                    </a:lnTo>
                    <a:lnTo>
                      <a:pt x="313" y="938"/>
                    </a:lnTo>
                    <a:lnTo>
                      <a:pt x="309" y="940"/>
                    </a:lnTo>
                    <a:lnTo>
                      <a:pt x="305" y="940"/>
                    </a:lnTo>
                    <a:lnTo>
                      <a:pt x="301" y="942"/>
                    </a:lnTo>
                    <a:lnTo>
                      <a:pt x="299" y="944"/>
                    </a:lnTo>
                    <a:lnTo>
                      <a:pt x="301" y="944"/>
                    </a:lnTo>
                    <a:lnTo>
                      <a:pt x="303" y="944"/>
                    </a:lnTo>
                    <a:lnTo>
                      <a:pt x="305" y="944"/>
                    </a:lnTo>
                    <a:lnTo>
                      <a:pt x="305" y="946"/>
                    </a:lnTo>
                    <a:lnTo>
                      <a:pt x="303" y="946"/>
                    </a:lnTo>
                    <a:lnTo>
                      <a:pt x="301" y="946"/>
                    </a:lnTo>
                    <a:lnTo>
                      <a:pt x="297" y="944"/>
                    </a:lnTo>
                    <a:lnTo>
                      <a:pt x="295" y="944"/>
                    </a:lnTo>
                    <a:lnTo>
                      <a:pt x="295" y="946"/>
                    </a:lnTo>
                    <a:lnTo>
                      <a:pt x="293" y="946"/>
                    </a:lnTo>
                    <a:lnTo>
                      <a:pt x="285" y="950"/>
                    </a:lnTo>
                    <a:lnTo>
                      <a:pt x="285" y="958"/>
                    </a:lnTo>
                    <a:lnTo>
                      <a:pt x="285" y="956"/>
                    </a:lnTo>
                    <a:lnTo>
                      <a:pt x="285" y="950"/>
                    </a:lnTo>
                    <a:lnTo>
                      <a:pt x="283" y="952"/>
                    </a:lnTo>
                    <a:lnTo>
                      <a:pt x="271" y="956"/>
                    </a:lnTo>
                    <a:lnTo>
                      <a:pt x="269" y="968"/>
                    </a:lnTo>
                    <a:lnTo>
                      <a:pt x="269" y="970"/>
                    </a:lnTo>
                    <a:lnTo>
                      <a:pt x="263" y="976"/>
                    </a:lnTo>
                    <a:lnTo>
                      <a:pt x="251" y="982"/>
                    </a:lnTo>
                    <a:lnTo>
                      <a:pt x="249" y="984"/>
                    </a:lnTo>
                    <a:lnTo>
                      <a:pt x="249" y="986"/>
                    </a:lnTo>
                    <a:lnTo>
                      <a:pt x="253" y="986"/>
                    </a:lnTo>
                    <a:lnTo>
                      <a:pt x="255" y="986"/>
                    </a:lnTo>
                    <a:lnTo>
                      <a:pt x="253" y="988"/>
                    </a:lnTo>
                    <a:lnTo>
                      <a:pt x="249" y="988"/>
                    </a:lnTo>
                    <a:lnTo>
                      <a:pt x="247" y="990"/>
                    </a:lnTo>
                    <a:lnTo>
                      <a:pt x="241" y="990"/>
                    </a:lnTo>
                    <a:lnTo>
                      <a:pt x="233" y="988"/>
                    </a:lnTo>
                    <a:lnTo>
                      <a:pt x="233" y="990"/>
                    </a:lnTo>
                    <a:lnTo>
                      <a:pt x="229" y="984"/>
                    </a:lnTo>
                    <a:lnTo>
                      <a:pt x="229" y="982"/>
                    </a:lnTo>
                    <a:lnTo>
                      <a:pt x="223" y="982"/>
                    </a:lnTo>
                    <a:lnTo>
                      <a:pt x="221" y="982"/>
                    </a:lnTo>
                    <a:lnTo>
                      <a:pt x="221" y="990"/>
                    </a:lnTo>
                    <a:lnTo>
                      <a:pt x="223" y="990"/>
                    </a:lnTo>
                    <a:lnTo>
                      <a:pt x="225" y="1002"/>
                    </a:lnTo>
                    <a:lnTo>
                      <a:pt x="227" y="1003"/>
                    </a:lnTo>
                    <a:lnTo>
                      <a:pt x="223" y="1005"/>
                    </a:lnTo>
                    <a:lnTo>
                      <a:pt x="223" y="1003"/>
                    </a:lnTo>
                    <a:lnTo>
                      <a:pt x="221" y="1003"/>
                    </a:lnTo>
                    <a:lnTo>
                      <a:pt x="217" y="1003"/>
                    </a:lnTo>
                    <a:lnTo>
                      <a:pt x="215" y="1003"/>
                    </a:lnTo>
                    <a:lnTo>
                      <a:pt x="211" y="1005"/>
                    </a:lnTo>
                    <a:lnTo>
                      <a:pt x="205" y="1000"/>
                    </a:lnTo>
                    <a:lnTo>
                      <a:pt x="199" y="1000"/>
                    </a:lnTo>
                    <a:lnTo>
                      <a:pt x="197" y="1002"/>
                    </a:lnTo>
                    <a:lnTo>
                      <a:pt x="182" y="1007"/>
                    </a:lnTo>
                    <a:lnTo>
                      <a:pt x="182" y="1009"/>
                    </a:lnTo>
                    <a:lnTo>
                      <a:pt x="186" y="1009"/>
                    </a:lnTo>
                    <a:lnTo>
                      <a:pt x="186" y="1011"/>
                    </a:lnTo>
                    <a:lnTo>
                      <a:pt x="184" y="1011"/>
                    </a:lnTo>
                    <a:lnTo>
                      <a:pt x="184" y="1013"/>
                    </a:lnTo>
                    <a:lnTo>
                      <a:pt x="188" y="1013"/>
                    </a:lnTo>
                    <a:lnTo>
                      <a:pt x="188" y="1015"/>
                    </a:lnTo>
                    <a:lnTo>
                      <a:pt x="182" y="1017"/>
                    </a:lnTo>
                    <a:lnTo>
                      <a:pt x="184" y="1017"/>
                    </a:lnTo>
                    <a:lnTo>
                      <a:pt x="188" y="1019"/>
                    </a:lnTo>
                    <a:lnTo>
                      <a:pt x="188" y="1021"/>
                    </a:lnTo>
                    <a:lnTo>
                      <a:pt x="190" y="1021"/>
                    </a:lnTo>
                    <a:lnTo>
                      <a:pt x="191" y="1019"/>
                    </a:lnTo>
                    <a:lnTo>
                      <a:pt x="201" y="1025"/>
                    </a:lnTo>
                    <a:lnTo>
                      <a:pt x="203" y="1025"/>
                    </a:lnTo>
                    <a:lnTo>
                      <a:pt x="203" y="1027"/>
                    </a:lnTo>
                    <a:lnTo>
                      <a:pt x="207" y="1025"/>
                    </a:lnTo>
                    <a:lnTo>
                      <a:pt x="209" y="1025"/>
                    </a:lnTo>
                    <a:lnTo>
                      <a:pt x="207" y="1027"/>
                    </a:lnTo>
                    <a:lnTo>
                      <a:pt x="211" y="1027"/>
                    </a:lnTo>
                    <a:lnTo>
                      <a:pt x="213" y="1027"/>
                    </a:lnTo>
                    <a:lnTo>
                      <a:pt x="213" y="1031"/>
                    </a:lnTo>
                    <a:lnTo>
                      <a:pt x="217" y="1033"/>
                    </a:lnTo>
                    <a:lnTo>
                      <a:pt x="219" y="1031"/>
                    </a:lnTo>
                    <a:lnTo>
                      <a:pt x="223" y="1033"/>
                    </a:lnTo>
                    <a:lnTo>
                      <a:pt x="219" y="1035"/>
                    </a:lnTo>
                    <a:lnTo>
                      <a:pt x="219" y="1037"/>
                    </a:lnTo>
                    <a:lnTo>
                      <a:pt x="219" y="1039"/>
                    </a:lnTo>
                    <a:lnTo>
                      <a:pt x="217" y="1037"/>
                    </a:lnTo>
                    <a:lnTo>
                      <a:pt x="217" y="1039"/>
                    </a:lnTo>
                    <a:lnTo>
                      <a:pt x="221" y="1045"/>
                    </a:lnTo>
                    <a:lnTo>
                      <a:pt x="223" y="1047"/>
                    </a:lnTo>
                    <a:lnTo>
                      <a:pt x="229" y="1051"/>
                    </a:lnTo>
                    <a:lnTo>
                      <a:pt x="233" y="1053"/>
                    </a:lnTo>
                    <a:lnTo>
                      <a:pt x="231" y="1055"/>
                    </a:lnTo>
                    <a:lnTo>
                      <a:pt x="233" y="1057"/>
                    </a:lnTo>
                    <a:lnTo>
                      <a:pt x="233" y="1059"/>
                    </a:lnTo>
                    <a:lnTo>
                      <a:pt x="231" y="1063"/>
                    </a:lnTo>
                    <a:lnTo>
                      <a:pt x="233" y="1065"/>
                    </a:lnTo>
                    <a:lnTo>
                      <a:pt x="235" y="1067"/>
                    </a:lnTo>
                    <a:lnTo>
                      <a:pt x="237" y="1069"/>
                    </a:lnTo>
                    <a:lnTo>
                      <a:pt x="237" y="1073"/>
                    </a:lnTo>
                    <a:lnTo>
                      <a:pt x="233" y="1067"/>
                    </a:lnTo>
                    <a:lnTo>
                      <a:pt x="233" y="1069"/>
                    </a:lnTo>
                    <a:lnTo>
                      <a:pt x="231" y="1085"/>
                    </a:lnTo>
                    <a:lnTo>
                      <a:pt x="233" y="1083"/>
                    </a:lnTo>
                    <a:lnTo>
                      <a:pt x="233" y="1085"/>
                    </a:lnTo>
                    <a:lnTo>
                      <a:pt x="231" y="1087"/>
                    </a:lnTo>
                    <a:lnTo>
                      <a:pt x="227" y="1109"/>
                    </a:lnTo>
                    <a:lnTo>
                      <a:pt x="225" y="1109"/>
                    </a:lnTo>
                    <a:lnTo>
                      <a:pt x="221" y="1109"/>
                    </a:lnTo>
                    <a:lnTo>
                      <a:pt x="221" y="1111"/>
                    </a:lnTo>
                    <a:lnTo>
                      <a:pt x="221" y="1109"/>
                    </a:lnTo>
                    <a:lnTo>
                      <a:pt x="219" y="1111"/>
                    </a:lnTo>
                    <a:lnTo>
                      <a:pt x="164" y="1105"/>
                    </a:lnTo>
                    <a:lnTo>
                      <a:pt x="162" y="1107"/>
                    </a:lnTo>
                    <a:lnTo>
                      <a:pt x="146" y="1105"/>
                    </a:lnTo>
                    <a:lnTo>
                      <a:pt x="140" y="1103"/>
                    </a:lnTo>
                    <a:lnTo>
                      <a:pt x="134" y="1105"/>
                    </a:lnTo>
                    <a:lnTo>
                      <a:pt x="132" y="1107"/>
                    </a:lnTo>
                    <a:lnTo>
                      <a:pt x="132" y="1109"/>
                    </a:lnTo>
                    <a:lnTo>
                      <a:pt x="130" y="1111"/>
                    </a:lnTo>
                    <a:lnTo>
                      <a:pt x="126" y="1111"/>
                    </a:lnTo>
                    <a:lnTo>
                      <a:pt x="122" y="1111"/>
                    </a:lnTo>
                    <a:lnTo>
                      <a:pt x="120" y="1113"/>
                    </a:lnTo>
                    <a:lnTo>
                      <a:pt x="118" y="1117"/>
                    </a:lnTo>
                    <a:lnTo>
                      <a:pt x="122" y="1121"/>
                    </a:lnTo>
                    <a:lnTo>
                      <a:pt x="122" y="1123"/>
                    </a:lnTo>
                    <a:lnTo>
                      <a:pt x="124" y="1125"/>
                    </a:lnTo>
                    <a:lnTo>
                      <a:pt x="124" y="1123"/>
                    </a:lnTo>
                    <a:lnTo>
                      <a:pt x="124" y="1127"/>
                    </a:lnTo>
                    <a:lnTo>
                      <a:pt x="126" y="1129"/>
                    </a:lnTo>
                    <a:lnTo>
                      <a:pt x="124" y="1131"/>
                    </a:lnTo>
                    <a:lnTo>
                      <a:pt x="126" y="1131"/>
                    </a:lnTo>
                    <a:lnTo>
                      <a:pt x="126" y="1133"/>
                    </a:lnTo>
                    <a:lnTo>
                      <a:pt x="124" y="1135"/>
                    </a:lnTo>
                    <a:lnTo>
                      <a:pt x="124" y="1137"/>
                    </a:lnTo>
                    <a:lnTo>
                      <a:pt x="124" y="1139"/>
                    </a:lnTo>
                    <a:lnTo>
                      <a:pt x="128" y="1153"/>
                    </a:lnTo>
                    <a:lnTo>
                      <a:pt x="122" y="1179"/>
                    </a:lnTo>
                    <a:lnTo>
                      <a:pt x="116" y="1187"/>
                    </a:lnTo>
                    <a:lnTo>
                      <a:pt x="116" y="1191"/>
                    </a:lnTo>
                    <a:lnTo>
                      <a:pt x="116" y="1195"/>
                    </a:lnTo>
                    <a:lnTo>
                      <a:pt x="118" y="1197"/>
                    </a:lnTo>
                    <a:lnTo>
                      <a:pt x="120" y="1201"/>
                    </a:lnTo>
                    <a:lnTo>
                      <a:pt x="126" y="1199"/>
                    </a:lnTo>
                    <a:lnTo>
                      <a:pt x="126" y="1201"/>
                    </a:lnTo>
                    <a:lnTo>
                      <a:pt x="126" y="1215"/>
                    </a:lnTo>
                    <a:lnTo>
                      <a:pt x="124" y="1221"/>
                    </a:lnTo>
                    <a:lnTo>
                      <a:pt x="124" y="1225"/>
                    </a:lnTo>
                    <a:lnTo>
                      <a:pt x="126" y="1225"/>
                    </a:lnTo>
                    <a:lnTo>
                      <a:pt x="134" y="1225"/>
                    </a:lnTo>
                    <a:lnTo>
                      <a:pt x="136" y="1225"/>
                    </a:lnTo>
                    <a:lnTo>
                      <a:pt x="138" y="1225"/>
                    </a:lnTo>
                    <a:lnTo>
                      <a:pt x="144" y="1223"/>
                    </a:lnTo>
                    <a:lnTo>
                      <a:pt x="150" y="1223"/>
                    </a:lnTo>
                    <a:lnTo>
                      <a:pt x="156" y="1225"/>
                    </a:lnTo>
                    <a:lnTo>
                      <a:pt x="158" y="1227"/>
                    </a:lnTo>
                    <a:lnTo>
                      <a:pt x="160" y="1230"/>
                    </a:lnTo>
                    <a:lnTo>
                      <a:pt x="162" y="1232"/>
                    </a:lnTo>
                    <a:lnTo>
                      <a:pt x="162" y="1234"/>
                    </a:lnTo>
                    <a:lnTo>
                      <a:pt x="164" y="1238"/>
                    </a:lnTo>
                    <a:lnTo>
                      <a:pt x="168" y="1240"/>
                    </a:lnTo>
                    <a:lnTo>
                      <a:pt x="172" y="1242"/>
                    </a:lnTo>
                    <a:lnTo>
                      <a:pt x="174" y="1240"/>
                    </a:lnTo>
                    <a:lnTo>
                      <a:pt x="176" y="1240"/>
                    </a:lnTo>
                    <a:lnTo>
                      <a:pt x="176" y="1238"/>
                    </a:lnTo>
                    <a:lnTo>
                      <a:pt x="178" y="1236"/>
                    </a:lnTo>
                    <a:lnTo>
                      <a:pt x="180" y="1234"/>
                    </a:lnTo>
                    <a:lnTo>
                      <a:pt x="184" y="1234"/>
                    </a:lnTo>
                    <a:lnTo>
                      <a:pt x="188" y="1230"/>
                    </a:lnTo>
                    <a:lnTo>
                      <a:pt x="195" y="1230"/>
                    </a:lnTo>
                    <a:lnTo>
                      <a:pt x="199" y="1230"/>
                    </a:lnTo>
                    <a:lnTo>
                      <a:pt x="203" y="1230"/>
                    </a:lnTo>
                    <a:lnTo>
                      <a:pt x="211" y="1230"/>
                    </a:lnTo>
                    <a:lnTo>
                      <a:pt x="213" y="1229"/>
                    </a:lnTo>
                    <a:lnTo>
                      <a:pt x="217" y="1230"/>
                    </a:lnTo>
                    <a:lnTo>
                      <a:pt x="219" y="1230"/>
                    </a:lnTo>
                    <a:lnTo>
                      <a:pt x="221" y="1229"/>
                    </a:lnTo>
                    <a:lnTo>
                      <a:pt x="223" y="1221"/>
                    </a:lnTo>
                    <a:lnTo>
                      <a:pt x="229" y="1217"/>
                    </a:lnTo>
                    <a:lnTo>
                      <a:pt x="237" y="1215"/>
                    </a:lnTo>
                    <a:lnTo>
                      <a:pt x="237" y="1211"/>
                    </a:lnTo>
                    <a:lnTo>
                      <a:pt x="237" y="1209"/>
                    </a:lnTo>
                    <a:lnTo>
                      <a:pt x="239" y="1207"/>
                    </a:lnTo>
                    <a:lnTo>
                      <a:pt x="243" y="1201"/>
                    </a:lnTo>
                    <a:lnTo>
                      <a:pt x="249" y="1197"/>
                    </a:lnTo>
                    <a:lnTo>
                      <a:pt x="249" y="1195"/>
                    </a:lnTo>
                    <a:lnTo>
                      <a:pt x="249" y="1193"/>
                    </a:lnTo>
                    <a:lnTo>
                      <a:pt x="247" y="1193"/>
                    </a:lnTo>
                    <a:lnTo>
                      <a:pt x="245" y="1193"/>
                    </a:lnTo>
                    <a:lnTo>
                      <a:pt x="245" y="1191"/>
                    </a:lnTo>
                    <a:lnTo>
                      <a:pt x="243" y="1187"/>
                    </a:lnTo>
                    <a:lnTo>
                      <a:pt x="243" y="1185"/>
                    </a:lnTo>
                    <a:lnTo>
                      <a:pt x="243" y="1179"/>
                    </a:lnTo>
                    <a:lnTo>
                      <a:pt x="259" y="1161"/>
                    </a:lnTo>
                    <a:lnTo>
                      <a:pt x="259" y="1159"/>
                    </a:lnTo>
                    <a:lnTo>
                      <a:pt x="261" y="1155"/>
                    </a:lnTo>
                    <a:lnTo>
                      <a:pt x="289" y="1139"/>
                    </a:lnTo>
                    <a:lnTo>
                      <a:pt x="293" y="1137"/>
                    </a:lnTo>
                    <a:lnTo>
                      <a:pt x="291" y="1135"/>
                    </a:lnTo>
                    <a:lnTo>
                      <a:pt x="291" y="1133"/>
                    </a:lnTo>
                    <a:lnTo>
                      <a:pt x="293" y="1131"/>
                    </a:lnTo>
                    <a:lnTo>
                      <a:pt x="293" y="1129"/>
                    </a:lnTo>
                    <a:lnTo>
                      <a:pt x="291" y="1129"/>
                    </a:lnTo>
                    <a:lnTo>
                      <a:pt x="289" y="1121"/>
                    </a:lnTo>
                    <a:lnTo>
                      <a:pt x="289" y="1119"/>
                    </a:lnTo>
                    <a:lnTo>
                      <a:pt x="289" y="1117"/>
                    </a:lnTo>
                    <a:lnTo>
                      <a:pt x="291" y="1113"/>
                    </a:lnTo>
                    <a:lnTo>
                      <a:pt x="299" y="1109"/>
                    </a:lnTo>
                    <a:lnTo>
                      <a:pt x="301" y="1107"/>
                    </a:lnTo>
                    <a:lnTo>
                      <a:pt x="303" y="1107"/>
                    </a:lnTo>
                    <a:lnTo>
                      <a:pt x="305" y="1107"/>
                    </a:lnTo>
                    <a:lnTo>
                      <a:pt x="309" y="1109"/>
                    </a:lnTo>
                    <a:lnTo>
                      <a:pt x="311" y="1109"/>
                    </a:lnTo>
                    <a:lnTo>
                      <a:pt x="315" y="1111"/>
                    </a:lnTo>
                    <a:lnTo>
                      <a:pt x="315" y="1109"/>
                    </a:lnTo>
                    <a:lnTo>
                      <a:pt x="317" y="1109"/>
                    </a:lnTo>
                    <a:lnTo>
                      <a:pt x="319" y="1109"/>
                    </a:lnTo>
                    <a:lnTo>
                      <a:pt x="321" y="1111"/>
                    </a:lnTo>
                    <a:lnTo>
                      <a:pt x="323" y="1113"/>
                    </a:lnTo>
                    <a:lnTo>
                      <a:pt x="325" y="1113"/>
                    </a:lnTo>
                    <a:lnTo>
                      <a:pt x="329" y="1115"/>
                    </a:lnTo>
                    <a:lnTo>
                      <a:pt x="333" y="1115"/>
                    </a:lnTo>
                    <a:lnTo>
                      <a:pt x="339" y="1113"/>
                    </a:lnTo>
                    <a:lnTo>
                      <a:pt x="339" y="1111"/>
                    </a:lnTo>
                    <a:lnTo>
                      <a:pt x="345" y="1105"/>
                    </a:lnTo>
                    <a:lnTo>
                      <a:pt x="347" y="1103"/>
                    </a:lnTo>
                    <a:lnTo>
                      <a:pt x="351" y="1101"/>
                    </a:lnTo>
                    <a:lnTo>
                      <a:pt x="355" y="1101"/>
                    </a:lnTo>
                    <a:lnTo>
                      <a:pt x="359" y="1099"/>
                    </a:lnTo>
                    <a:lnTo>
                      <a:pt x="361" y="1097"/>
                    </a:lnTo>
                    <a:lnTo>
                      <a:pt x="363" y="1093"/>
                    </a:lnTo>
                    <a:lnTo>
                      <a:pt x="365" y="1091"/>
                    </a:lnTo>
                    <a:lnTo>
                      <a:pt x="369" y="1089"/>
                    </a:lnTo>
                    <a:lnTo>
                      <a:pt x="373" y="1089"/>
                    </a:lnTo>
                    <a:lnTo>
                      <a:pt x="389" y="1097"/>
                    </a:lnTo>
                    <a:lnTo>
                      <a:pt x="393" y="1113"/>
                    </a:lnTo>
                    <a:lnTo>
                      <a:pt x="393" y="1115"/>
                    </a:lnTo>
                    <a:lnTo>
                      <a:pt x="401" y="1125"/>
                    </a:lnTo>
                    <a:lnTo>
                      <a:pt x="403" y="1127"/>
                    </a:lnTo>
                    <a:lnTo>
                      <a:pt x="405" y="1127"/>
                    </a:lnTo>
                    <a:lnTo>
                      <a:pt x="409" y="1129"/>
                    </a:lnTo>
                    <a:lnTo>
                      <a:pt x="411" y="1135"/>
                    </a:lnTo>
                    <a:lnTo>
                      <a:pt x="414" y="1135"/>
                    </a:lnTo>
                    <a:lnTo>
                      <a:pt x="428" y="1149"/>
                    </a:lnTo>
                    <a:lnTo>
                      <a:pt x="438" y="1149"/>
                    </a:lnTo>
                    <a:lnTo>
                      <a:pt x="440" y="1153"/>
                    </a:lnTo>
                    <a:lnTo>
                      <a:pt x="442" y="1157"/>
                    </a:lnTo>
                    <a:lnTo>
                      <a:pt x="446" y="1159"/>
                    </a:lnTo>
                    <a:lnTo>
                      <a:pt x="446" y="1161"/>
                    </a:lnTo>
                    <a:lnTo>
                      <a:pt x="452" y="1161"/>
                    </a:lnTo>
                    <a:lnTo>
                      <a:pt x="454" y="1163"/>
                    </a:lnTo>
                    <a:lnTo>
                      <a:pt x="454" y="1165"/>
                    </a:lnTo>
                    <a:lnTo>
                      <a:pt x="454" y="1167"/>
                    </a:lnTo>
                    <a:lnTo>
                      <a:pt x="456" y="1169"/>
                    </a:lnTo>
                    <a:lnTo>
                      <a:pt x="458" y="1169"/>
                    </a:lnTo>
                    <a:lnTo>
                      <a:pt x="460" y="1173"/>
                    </a:lnTo>
                    <a:lnTo>
                      <a:pt x="462" y="1171"/>
                    </a:lnTo>
                    <a:lnTo>
                      <a:pt x="464" y="1171"/>
                    </a:lnTo>
                    <a:lnTo>
                      <a:pt x="472" y="1193"/>
                    </a:lnTo>
                    <a:lnTo>
                      <a:pt x="466" y="1197"/>
                    </a:lnTo>
                    <a:lnTo>
                      <a:pt x="468" y="1199"/>
                    </a:lnTo>
                    <a:lnTo>
                      <a:pt x="464" y="1205"/>
                    </a:lnTo>
                    <a:lnTo>
                      <a:pt x="464" y="1207"/>
                    </a:lnTo>
                    <a:lnTo>
                      <a:pt x="466" y="1209"/>
                    </a:lnTo>
                    <a:lnTo>
                      <a:pt x="470" y="1209"/>
                    </a:lnTo>
                    <a:lnTo>
                      <a:pt x="474" y="1203"/>
                    </a:lnTo>
                    <a:lnTo>
                      <a:pt x="476" y="1201"/>
                    </a:lnTo>
                    <a:lnTo>
                      <a:pt x="478" y="1201"/>
                    </a:lnTo>
                    <a:lnTo>
                      <a:pt x="478" y="1195"/>
                    </a:lnTo>
                    <a:lnTo>
                      <a:pt x="478" y="1193"/>
                    </a:lnTo>
                    <a:lnTo>
                      <a:pt x="482" y="1191"/>
                    </a:lnTo>
                    <a:lnTo>
                      <a:pt x="484" y="1191"/>
                    </a:lnTo>
                    <a:lnTo>
                      <a:pt x="484" y="1183"/>
                    </a:lnTo>
                    <a:lnTo>
                      <a:pt x="482" y="1181"/>
                    </a:lnTo>
                    <a:lnTo>
                      <a:pt x="480" y="1179"/>
                    </a:lnTo>
                    <a:lnTo>
                      <a:pt x="476" y="1177"/>
                    </a:lnTo>
                    <a:lnTo>
                      <a:pt x="478" y="1169"/>
                    </a:lnTo>
                    <a:lnTo>
                      <a:pt x="482" y="1163"/>
                    </a:lnTo>
                    <a:lnTo>
                      <a:pt x="486" y="1163"/>
                    </a:lnTo>
                    <a:lnTo>
                      <a:pt x="490" y="1165"/>
                    </a:lnTo>
                    <a:lnTo>
                      <a:pt x="496" y="1169"/>
                    </a:lnTo>
                    <a:lnTo>
                      <a:pt x="498" y="1173"/>
                    </a:lnTo>
                    <a:lnTo>
                      <a:pt x="502" y="1175"/>
                    </a:lnTo>
                    <a:lnTo>
                      <a:pt x="504" y="1171"/>
                    </a:lnTo>
                    <a:lnTo>
                      <a:pt x="496" y="1159"/>
                    </a:lnTo>
                    <a:lnTo>
                      <a:pt x="486" y="1155"/>
                    </a:lnTo>
                    <a:lnTo>
                      <a:pt x="484" y="1153"/>
                    </a:lnTo>
                    <a:lnTo>
                      <a:pt x="470" y="1145"/>
                    </a:lnTo>
                    <a:lnTo>
                      <a:pt x="468" y="1145"/>
                    </a:lnTo>
                    <a:lnTo>
                      <a:pt x="468" y="1143"/>
                    </a:lnTo>
                    <a:lnTo>
                      <a:pt x="470" y="1141"/>
                    </a:lnTo>
                    <a:lnTo>
                      <a:pt x="470" y="1137"/>
                    </a:lnTo>
                    <a:lnTo>
                      <a:pt x="470" y="1135"/>
                    </a:lnTo>
                    <a:lnTo>
                      <a:pt x="466" y="1137"/>
                    </a:lnTo>
                    <a:lnTo>
                      <a:pt x="458" y="1137"/>
                    </a:lnTo>
                    <a:lnTo>
                      <a:pt x="458" y="1139"/>
                    </a:lnTo>
                    <a:lnTo>
                      <a:pt x="452" y="1133"/>
                    </a:lnTo>
                    <a:lnTo>
                      <a:pt x="450" y="1133"/>
                    </a:lnTo>
                    <a:lnTo>
                      <a:pt x="450" y="1131"/>
                    </a:lnTo>
                    <a:lnTo>
                      <a:pt x="448" y="1131"/>
                    </a:lnTo>
                    <a:lnTo>
                      <a:pt x="442" y="1125"/>
                    </a:lnTo>
                    <a:lnTo>
                      <a:pt x="438" y="1115"/>
                    </a:lnTo>
                    <a:lnTo>
                      <a:pt x="434" y="1105"/>
                    </a:lnTo>
                    <a:lnTo>
                      <a:pt x="434" y="1103"/>
                    </a:lnTo>
                    <a:lnTo>
                      <a:pt x="432" y="1103"/>
                    </a:lnTo>
                    <a:lnTo>
                      <a:pt x="420" y="1097"/>
                    </a:lnTo>
                    <a:lnTo>
                      <a:pt x="418" y="1091"/>
                    </a:lnTo>
                    <a:lnTo>
                      <a:pt x="416" y="1089"/>
                    </a:lnTo>
                    <a:lnTo>
                      <a:pt x="418" y="1081"/>
                    </a:lnTo>
                    <a:lnTo>
                      <a:pt x="418" y="1079"/>
                    </a:lnTo>
                    <a:lnTo>
                      <a:pt x="420" y="1077"/>
                    </a:lnTo>
                    <a:lnTo>
                      <a:pt x="418" y="1077"/>
                    </a:lnTo>
                    <a:lnTo>
                      <a:pt x="416" y="1075"/>
                    </a:lnTo>
                    <a:lnTo>
                      <a:pt x="416" y="1071"/>
                    </a:lnTo>
                    <a:lnTo>
                      <a:pt x="416" y="1069"/>
                    </a:lnTo>
                    <a:lnTo>
                      <a:pt x="420" y="1067"/>
                    </a:lnTo>
                    <a:lnTo>
                      <a:pt x="420" y="1069"/>
                    </a:lnTo>
                    <a:lnTo>
                      <a:pt x="430" y="1063"/>
                    </a:lnTo>
                    <a:lnTo>
                      <a:pt x="432" y="1063"/>
                    </a:lnTo>
                    <a:lnTo>
                      <a:pt x="434" y="1063"/>
                    </a:lnTo>
                    <a:lnTo>
                      <a:pt x="436" y="1063"/>
                    </a:lnTo>
                    <a:lnTo>
                      <a:pt x="436" y="1065"/>
                    </a:lnTo>
                    <a:lnTo>
                      <a:pt x="436" y="1067"/>
                    </a:lnTo>
                    <a:lnTo>
                      <a:pt x="434" y="1067"/>
                    </a:lnTo>
                    <a:lnTo>
                      <a:pt x="434" y="1073"/>
                    </a:lnTo>
                    <a:lnTo>
                      <a:pt x="438" y="1081"/>
                    </a:lnTo>
                    <a:lnTo>
                      <a:pt x="440" y="1081"/>
                    </a:lnTo>
                    <a:lnTo>
                      <a:pt x="446" y="1071"/>
                    </a:lnTo>
                    <a:lnTo>
                      <a:pt x="448" y="1073"/>
                    </a:lnTo>
                    <a:lnTo>
                      <a:pt x="450" y="1075"/>
                    </a:lnTo>
                    <a:lnTo>
                      <a:pt x="452" y="1075"/>
                    </a:lnTo>
                    <a:lnTo>
                      <a:pt x="452" y="1077"/>
                    </a:lnTo>
                    <a:lnTo>
                      <a:pt x="454" y="1079"/>
                    </a:lnTo>
                    <a:lnTo>
                      <a:pt x="454" y="1083"/>
                    </a:lnTo>
                    <a:lnTo>
                      <a:pt x="456" y="1087"/>
                    </a:lnTo>
                    <a:lnTo>
                      <a:pt x="460" y="1091"/>
                    </a:lnTo>
                    <a:lnTo>
                      <a:pt x="458" y="1091"/>
                    </a:lnTo>
                    <a:lnTo>
                      <a:pt x="458" y="1093"/>
                    </a:lnTo>
                    <a:lnTo>
                      <a:pt x="460" y="1097"/>
                    </a:lnTo>
                    <a:lnTo>
                      <a:pt x="468" y="1103"/>
                    </a:lnTo>
                    <a:lnTo>
                      <a:pt x="468" y="1107"/>
                    </a:lnTo>
                    <a:lnTo>
                      <a:pt x="476" y="1107"/>
                    </a:lnTo>
                    <a:lnTo>
                      <a:pt x="490" y="1117"/>
                    </a:lnTo>
                    <a:lnTo>
                      <a:pt x="488" y="1115"/>
                    </a:lnTo>
                    <a:lnTo>
                      <a:pt x="484" y="1115"/>
                    </a:lnTo>
                    <a:lnTo>
                      <a:pt x="484" y="1117"/>
                    </a:lnTo>
                    <a:lnTo>
                      <a:pt x="488" y="1117"/>
                    </a:lnTo>
                    <a:lnTo>
                      <a:pt x="492" y="1119"/>
                    </a:lnTo>
                    <a:lnTo>
                      <a:pt x="496" y="1121"/>
                    </a:lnTo>
                    <a:lnTo>
                      <a:pt x="504" y="1125"/>
                    </a:lnTo>
                    <a:lnTo>
                      <a:pt x="512" y="1133"/>
                    </a:lnTo>
                    <a:lnTo>
                      <a:pt x="514" y="1137"/>
                    </a:lnTo>
                    <a:lnTo>
                      <a:pt x="516" y="1137"/>
                    </a:lnTo>
                    <a:lnTo>
                      <a:pt x="518" y="1139"/>
                    </a:lnTo>
                    <a:lnTo>
                      <a:pt x="516" y="1147"/>
                    </a:lnTo>
                    <a:lnTo>
                      <a:pt x="518" y="1151"/>
                    </a:lnTo>
                    <a:lnTo>
                      <a:pt x="518" y="1153"/>
                    </a:lnTo>
                    <a:lnTo>
                      <a:pt x="518" y="1155"/>
                    </a:lnTo>
                    <a:lnTo>
                      <a:pt x="516" y="1155"/>
                    </a:lnTo>
                    <a:lnTo>
                      <a:pt x="516" y="1159"/>
                    </a:lnTo>
                    <a:lnTo>
                      <a:pt x="516" y="1165"/>
                    </a:lnTo>
                    <a:lnTo>
                      <a:pt x="514" y="1165"/>
                    </a:lnTo>
                    <a:lnTo>
                      <a:pt x="518" y="1171"/>
                    </a:lnTo>
                    <a:lnTo>
                      <a:pt x="522" y="1171"/>
                    </a:lnTo>
                    <a:lnTo>
                      <a:pt x="524" y="1175"/>
                    </a:lnTo>
                    <a:lnTo>
                      <a:pt x="526" y="1177"/>
                    </a:lnTo>
                    <a:lnTo>
                      <a:pt x="528" y="1179"/>
                    </a:lnTo>
                    <a:lnTo>
                      <a:pt x="530" y="1183"/>
                    </a:lnTo>
                    <a:lnTo>
                      <a:pt x="532" y="1185"/>
                    </a:lnTo>
                    <a:lnTo>
                      <a:pt x="536" y="1191"/>
                    </a:lnTo>
                    <a:lnTo>
                      <a:pt x="536" y="1189"/>
                    </a:lnTo>
                    <a:lnTo>
                      <a:pt x="540" y="1191"/>
                    </a:lnTo>
                    <a:lnTo>
                      <a:pt x="540" y="1193"/>
                    </a:lnTo>
                    <a:lnTo>
                      <a:pt x="538" y="1193"/>
                    </a:lnTo>
                    <a:lnTo>
                      <a:pt x="536" y="1193"/>
                    </a:lnTo>
                    <a:lnTo>
                      <a:pt x="542" y="1203"/>
                    </a:lnTo>
                    <a:lnTo>
                      <a:pt x="544" y="1201"/>
                    </a:lnTo>
                    <a:lnTo>
                      <a:pt x="548" y="1203"/>
                    </a:lnTo>
                    <a:lnTo>
                      <a:pt x="552" y="1203"/>
                    </a:lnTo>
                    <a:lnTo>
                      <a:pt x="556" y="1203"/>
                    </a:lnTo>
                    <a:lnTo>
                      <a:pt x="558" y="1203"/>
                    </a:lnTo>
                    <a:lnTo>
                      <a:pt x="562" y="1203"/>
                    </a:lnTo>
                    <a:lnTo>
                      <a:pt x="562" y="1201"/>
                    </a:lnTo>
                    <a:lnTo>
                      <a:pt x="566" y="1205"/>
                    </a:lnTo>
                    <a:lnTo>
                      <a:pt x="570" y="1205"/>
                    </a:lnTo>
                    <a:lnTo>
                      <a:pt x="568" y="1207"/>
                    </a:lnTo>
                    <a:lnTo>
                      <a:pt x="566" y="1209"/>
                    </a:lnTo>
                    <a:lnTo>
                      <a:pt x="568" y="1209"/>
                    </a:lnTo>
                    <a:lnTo>
                      <a:pt x="576" y="1209"/>
                    </a:lnTo>
                    <a:lnTo>
                      <a:pt x="578" y="1213"/>
                    </a:lnTo>
                    <a:lnTo>
                      <a:pt x="582" y="1215"/>
                    </a:lnTo>
                    <a:lnTo>
                      <a:pt x="582" y="1205"/>
                    </a:lnTo>
                    <a:lnTo>
                      <a:pt x="580" y="1203"/>
                    </a:lnTo>
                    <a:lnTo>
                      <a:pt x="578" y="1203"/>
                    </a:lnTo>
                    <a:lnTo>
                      <a:pt x="574" y="1199"/>
                    </a:lnTo>
                    <a:lnTo>
                      <a:pt x="572" y="1199"/>
                    </a:lnTo>
                    <a:lnTo>
                      <a:pt x="572" y="1197"/>
                    </a:lnTo>
                    <a:lnTo>
                      <a:pt x="570" y="1197"/>
                    </a:lnTo>
                    <a:lnTo>
                      <a:pt x="562" y="1193"/>
                    </a:lnTo>
                    <a:lnTo>
                      <a:pt x="560" y="1193"/>
                    </a:lnTo>
                    <a:lnTo>
                      <a:pt x="566" y="1191"/>
                    </a:lnTo>
                    <a:lnTo>
                      <a:pt x="566" y="1187"/>
                    </a:lnTo>
                    <a:lnTo>
                      <a:pt x="566" y="1185"/>
                    </a:lnTo>
                    <a:lnTo>
                      <a:pt x="568" y="1185"/>
                    </a:lnTo>
                    <a:lnTo>
                      <a:pt x="570" y="1187"/>
                    </a:lnTo>
                    <a:lnTo>
                      <a:pt x="570" y="1189"/>
                    </a:lnTo>
                    <a:lnTo>
                      <a:pt x="572" y="1189"/>
                    </a:lnTo>
                    <a:lnTo>
                      <a:pt x="570" y="1183"/>
                    </a:lnTo>
                    <a:lnTo>
                      <a:pt x="566" y="1179"/>
                    </a:lnTo>
                    <a:lnTo>
                      <a:pt x="564" y="1175"/>
                    </a:lnTo>
                    <a:lnTo>
                      <a:pt x="562" y="1173"/>
                    </a:lnTo>
                    <a:lnTo>
                      <a:pt x="562" y="1163"/>
                    </a:lnTo>
                    <a:lnTo>
                      <a:pt x="566" y="1161"/>
                    </a:lnTo>
                    <a:lnTo>
                      <a:pt x="566" y="1163"/>
                    </a:lnTo>
                    <a:lnTo>
                      <a:pt x="566" y="1165"/>
                    </a:lnTo>
                    <a:lnTo>
                      <a:pt x="572" y="1169"/>
                    </a:lnTo>
                    <a:lnTo>
                      <a:pt x="572" y="1171"/>
                    </a:lnTo>
                    <a:lnTo>
                      <a:pt x="576" y="1173"/>
                    </a:lnTo>
                    <a:lnTo>
                      <a:pt x="574" y="1171"/>
                    </a:lnTo>
                    <a:lnTo>
                      <a:pt x="574" y="1169"/>
                    </a:lnTo>
                    <a:lnTo>
                      <a:pt x="578" y="1169"/>
                    </a:lnTo>
                    <a:lnTo>
                      <a:pt x="580" y="1173"/>
                    </a:lnTo>
                    <a:lnTo>
                      <a:pt x="580" y="1171"/>
                    </a:lnTo>
                    <a:lnTo>
                      <a:pt x="578" y="1169"/>
                    </a:lnTo>
                    <a:lnTo>
                      <a:pt x="578" y="1165"/>
                    </a:lnTo>
                    <a:lnTo>
                      <a:pt x="582" y="1167"/>
                    </a:lnTo>
                    <a:lnTo>
                      <a:pt x="586" y="1169"/>
                    </a:lnTo>
                    <a:lnTo>
                      <a:pt x="584" y="1167"/>
                    </a:lnTo>
                    <a:lnTo>
                      <a:pt x="582" y="1165"/>
                    </a:lnTo>
                    <a:lnTo>
                      <a:pt x="578" y="1163"/>
                    </a:lnTo>
                    <a:lnTo>
                      <a:pt x="576" y="1161"/>
                    </a:lnTo>
                    <a:lnTo>
                      <a:pt x="580" y="1159"/>
                    </a:lnTo>
                    <a:lnTo>
                      <a:pt x="584" y="1159"/>
                    </a:lnTo>
                    <a:lnTo>
                      <a:pt x="588" y="1155"/>
                    </a:lnTo>
                    <a:lnTo>
                      <a:pt x="590" y="1157"/>
                    </a:lnTo>
                    <a:lnTo>
                      <a:pt x="592" y="1157"/>
                    </a:lnTo>
                    <a:lnTo>
                      <a:pt x="596" y="1155"/>
                    </a:lnTo>
                    <a:lnTo>
                      <a:pt x="608" y="1157"/>
                    </a:lnTo>
                    <a:lnTo>
                      <a:pt x="610" y="1159"/>
                    </a:lnTo>
                    <a:lnTo>
                      <a:pt x="610" y="1161"/>
                    </a:lnTo>
                    <a:lnTo>
                      <a:pt x="612" y="1161"/>
                    </a:lnTo>
                    <a:lnTo>
                      <a:pt x="622" y="1161"/>
                    </a:lnTo>
                    <a:lnTo>
                      <a:pt x="620" y="1163"/>
                    </a:lnTo>
                    <a:lnTo>
                      <a:pt x="612" y="1165"/>
                    </a:lnTo>
                    <a:lnTo>
                      <a:pt x="612" y="1171"/>
                    </a:lnTo>
                    <a:lnTo>
                      <a:pt x="614" y="1169"/>
                    </a:lnTo>
                    <a:lnTo>
                      <a:pt x="616" y="1167"/>
                    </a:lnTo>
                    <a:lnTo>
                      <a:pt x="632" y="1155"/>
                    </a:lnTo>
                    <a:lnTo>
                      <a:pt x="645" y="1153"/>
                    </a:lnTo>
                    <a:lnTo>
                      <a:pt x="647" y="1155"/>
                    </a:lnTo>
                    <a:lnTo>
                      <a:pt x="651" y="1153"/>
                    </a:lnTo>
                    <a:lnTo>
                      <a:pt x="651" y="1151"/>
                    </a:lnTo>
                    <a:lnTo>
                      <a:pt x="651" y="1149"/>
                    </a:lnTo>
                    <a:lnTo>
                      <a:pt x="649" y="1149"/>
                    </a:lnTo>
                    <a:lnTo>
                      <a:pt x="641" y="1145"/>
                    </a:lnTo>
                    <a:lnTo>
                      <a:pt x="637" y="1141"/>
                    </a:lnTo>
                    <a:lnTo>
                      <a:pt x="637" y="1139"/>
                    </a:lnTo>
                    <a:lnTo>
                      <a:pt x="637" y="1137"/>
                    </a:lnTo>
                    <a:lnTo>
                      <a:pt x="637" y="1135"/>
                    </a:lnTo>
                    <a:lnTo>
                      <a:pt x="632" y="1127"/>
                    </a:lnTo>
                    <a:lnTo>
                      <a:pt x="630" y="1125"/>
                    </a:lnTo>
                    <a:lnTo>
                      <a:pt x="634" y="1123"/>
                    </a:lnTo>
                    <a:lnTo>
                      <a:pt x="634" y="1121"/>
                    </a:lnTo>
                    <a:lnTo>
                      <a:pt x="635" y="1121"/>
                    </a:lnTo>
                    <a:lnTo>
                      <a:pt x="635" y="1113"/>
                    </a:lnTo>
                    <a:lnTo>
                      <a:pt x="639" y="1109"/>
                    </a:lnTo>
                    <a:lnTo>
                      <a:pt x="643" y="1109"/>
                    </a:lnTo>
                    <a:lnTo>
                      <a:pt x="645" y="1105"/>
                    </a:lnTo>
                    <a:lnTo>
                      <a:pt x="645" y="1101"/>
                    </a:lnTo>
                    <a:lnTo>
                      <a:pt x="647" y="1087"/>
                    </a:lnTo>
                    <a:lnTo>
                      <a:pt x="649" y="1089"/>
                    </a:lnTo>
                    <a:lnTo>
                      <a:pt x="655" y="1081"/>
                    </a:lnTo>
                    <a:lnTo>
                      <a:pt x="657" y="1081"/>
                    </a:lnTo>
                    <a:lnTo>
                      <a:pt x="659" y="1079"/>
                    </a:lnTo>
                    <a:lnTo>
                      <a:pt x="661" y="1071"/>
                    </a:lnTo>
                    <a:lnTo>
                      <a:pt x="659" y="1069"/>
                    </a:lnTo>
                    <a:lnTo>
                      <a:pt x="661" y="1069"/>
                    </a:lnTo>
                    <a:lnTo>
                      <a:pt x="659" y="1061"/>
                    </a:lnTo>
                    <a:lnTo>
                      <a:pt x="661" y="1061"/>
                    </a:lnTo>
                    <a:lnTo>
                      <a:pt x="661" y="1063"/>
                    </a:lnTo>
                    <a:lnTo>
                      <a:pt x="661" y="1065"/>
                    </a:lnTo>
                    <a:lnTo>
                      <a:pt x="661" y="1063"/>
                    </a:lnTo>
                    <a:lnTo>
                      <a:pt x="663" y="1061"/>
                    </a:lnTo>
                    <a:lnTo>
                      <a:pt x="665" y="1061"/>
                    </a:lnTo>
                    <a:lnTo>
                      <a:pt x="667" y="1061"/>
                    </a:lnTo>
                    <a:lnTo>
                      <a:pt x="671" y="1057"/>
                    </a:lnTo>
                    <a:lnTo>
                      <a:pt x="669" y="1053"/>
                    </a:lnTo>
                    <a:lnTo>
                      <a:pt x="667" y="1051"/>
                    </a:lnTo>
                    <a:lnTo>
                      <a:pt x="667" y="1049"/>
                    </a:lnTo>
                    <a:lnTo>
                      <a:pt x="667" y="1051"/>
                    </a:lnTo>
                    <a:lnTo>
                      <a:pt x="671" y="1051"/>
                    </a:lnTo>
                    <a:lnTo>
                      <a:pt x="671" y="1053"/>
                    </a:lnTo>
                    <a:lnTo>
                      <a:pt x="673" y="1053"/>
                    </a:lnTo>
                    <a:lnTo>
                      <a:pt x="675" y="1049"/>
                    </a:lnTo>
                    <a:lnTo>
                      <a:pt x="675" y="1047"/>
                    </a:lnTo>
                    <a:lnTo>
                      <a:pt x="683" y="1045"/>
                    </a:lnTo>
                    <a:lnTo>
                      <a:pt x="687" y="1043"/>
                    </a:lnTo>
                    <a:lnTo>
                      <a:pt x="687" y="1045"/>
                    </a:lnTo>
                    <a:lnTo>
                      <a:pt x="691" y="1043"/>
                    </a:lnTo>
                    <a:lnTo>
                      <a:pt x="691" y="1041"/>
                    </a:lnTo>
                    <a:lnTo>
                      <a:pt x="695" y="1045"/>
                    </a:lnTo>
                    <a:lnTo>
                      <a:pt x="697" y="1047"/>
                    </a:lnTo>
                    <a:lnTo>
                      <a:pt x="691" y="1047"/>
                    </a:lnTo>
                    <a:lnTo>
                      <a:pt x="689" y="1047"/>
                    </a:lnTo>
                    <a:lnTo>
                      <a:pt x="689" y="1049"/>
                    </a:lnTo>
                    <a:lnTo>
                      <a:pt x="693" y="1049"/>
                    </a:lnTo>
                    <a:lnTo>
                      <a:pt x="695" y="1049"/>
                    </a:lnTo>
                    <a:lnTo>
                      <a:pt x="691" y="1051"/>
                    </a:lnTo>
                    <a:lnTo>
                      <a:pt x="691" y="1053"/>
                    </a:lnTo>
                    <a:lnTo>
                      <a:pt x="693" y="1053"/>
                    </a:lnTo>
                    <a:lnTo>
                      <a:pt x="695" y="1053"/>
                    </a:lnTo>
                    <a:lnTo>
                      <a:pt x="697" y="1055"/>
                    </a:lnTo>
                    <a:lnTo>
                      <a:pt x="701" y="1057"/>
                    </a:lnTo>
                    <a:lnTo>
                      <a:pt x="709" y="1055"/>
                    </a:lnTo>
                    <a:lnTo>
                      <a:pt x="711" y="1053"/>
                    </a:lnTo>
                    <a:lnTo>
                      <a:pt x="711" y="1055"/>
                    </a:lnTo>
                    <a:lnTo>
                      <a:pt x="713" y="1057"/>
                    </a:lnTo>
                    <a:lnTo>
                      <a:pt x="715" y="1055"/>
                    </a:lnTo>
                    <a:lnTo>
                      <a:pt x="717" y="1055"/>
                    </a:lnTo>
                    <a:lnTo>
                      <a:pt x="717" y="1057"/>
                    </a:lnTo>
                    <a:lnTo>
                      <a:pt x="719" y="1059"/>
                    </a:lnTo>
                    <a:lnTo>
                      <a:pt x="717" y="1059"/>
                    </a:lnTo>
                    <a:lnTo>
                      <a:pt x="709" y="1061"/>
                    </a:lnTo>
                    <a:lnTo>
                      <a:pt x="701" y="1067"/>
                    </a:lnTo>
                    <a:lnTo>
                      <a:pt x="701" y="1069"/>
                    </a:lnTo>
                    <a:lnTo>
                      <a:pt x="705" y="1069"/>
                    </a:lnTo>
                    <a:lnTo>
                      <a:pt x="711" y="1073"/>
                    </a:lnTo>
                    <a:lnTo>
                      <a:pt x="713" y="1075"/>
                    </a:lnTo>
                    <a:lnTo>
                      <a:pt x="715" y="1077"/>
                    </a:lnTo>
                    <a:lnTo>
                      <a:pt x="715" y="1083"/>
                    </a:lnTo>
                    <a:lnTo>
                      <a:pt x="713" y="1085"/>
                    </a:lnTo>
                    <a:lnTo>
                      <a:pt x="717" y="1089"/>
                    </a:lnTo>
                    <a:lnTo>
                      <a:pt x="721" y="1089"/>
                    </a:lnTo>
                    <a:lnTo>
                      <a:pt x="725" y="1087"/>
                    </a:lnTo>
                    <a:lnTo>
                      <a:pt x="727" y="1087"/>
                    </a:lnTo>
                    <a:lnTo>
                      <a:pt x="727" y="1085"/>
                    </a:lnTo>
                    <a:lnTo>
                      <a:pt x="729" y="1083"/>
                    </a:lnTo>
                    <a:lnTo>
                      <a:pt x="731" y="1083"/>
                    </a:lnTo>
                    <a:lnTo>
                      <a:pt x="729" y="1081"/>
                    </a:lnTo>
                    <a:lnTo>
                      <a:pt x="733" y="1081"/>
                    </a:lnTo>
                    <a:lnTo>
                      <a:pt x="735" y="1081"/>
                    </a:lnTo>
                    <a:lnTo>
                      <a:pt x="743" y="1075"/>
                    </a:lnTo>
                    <a:lnTo>
                      <a:pt x="751" y="1077"/>
                    </a:lnTo>
                    <a:lnTo>
                      <a:pt x="757" y="1075"/>
                    </a:lnTo>
                    <a:lnTo>
                      <a:pt x="757" y="1071"/>
                    </a:lnTo>
                    <a:lnTo>
                      <a:pt x="757" y="1069"/>
                    </a:lnTo>
                    <a:lnTo>
                      <a:pt x="755" y="1067"/>
                    </a:lnTo>
                    <a:lnTo>
                      <a:pt x="749" y="1069"/>
                    </a:lnTo>
                    <a:lnTo>
                      <a:pt x="747" y="1069"/>
                    </a:lnTo>
                    <a:lnTo>
                      <a:pt x="745" y="1071"/>
                    </a:lnTo>
                    <a:lnTo>
                      <a:pt x="743" y="1069"/>
                    </a:lnTo>
                    <a:lnTo>
                      <a:pt x="741" y="1071"/>
                    </a:lnTo>
                    <a:lnTo>
                      <a:pt x="737" y="1069"/>
                    </a:lnTo>
                    <a:lnTo>
                      <a:pt x="737" y="1071"/>
                    </a:lnTo>
                    <a:lnTo>
                      <a:pt x="735" y="1065"/>
                    </a:lnTo>
                    <a:lnTo>
                      <a:pt x="735" y="1063"/>
                    </a:lnTo>
                    <a:lnTo>
                      <a:pt x="731" y="1063"/>
                    </a:lnTo>
                    <a:lnTo>
                      <a:pt x="731" y="1061"/>
                    </a:lnTo>
                    <a:lnTo>
                      <a:pt x="729" y="1063"/>
                    </a:lnTo>
                    <a:lnTo>
                      <a:pt x="729" y="1061"/>
                    </a:lnTo>
                    <a:lnTo>
                      <a:pt x="729" y="1059"/>
                    </a:lnTo>
                    <a:lnTo>
                      <a:pt x="727" y="1057"/>
                    </a:lnTo>
                    <a:lnTo>
                      <a:pt x="725" y="1057"/>
                    </a:lnTo>
                    <a:lnTo>
                      <a:pt x="725" y="1059"/>
                    </a:lnTo>
                    <a:lnTo>
                      <a:pt x="723" y="1059"/>
                    </a:lnTo>
                    <a:lnTo>
                      <a:pt x="723" y="1057"/>
                    </a:lnTo>
                    <a:lnTo>
                      <a:pt x="723" y="1055"/>
                    </a:lnTo>
                    <a:lnTo>
                      <a:pt x="721" y="1055"/>
                    </a:lnTo>
                    <a:lnTo>
                      <a:pt x="719" y="1053"/>
                    </a:lnTo>
                    <a:lnTo>
                      <a:pt x="717" y="1053"/>
                    </a:lnTo>
                    <a:lnTo>
                      <a:pt x="723" y="1055"/>
                    </a:lnTo>
                    <a:lnTo>
                      <a:pt x="723" y="1053"/>
                    </a:lnTo>
                    <a:lnTo>
                      <a:pt x="723" y="1051"/>
                    </a:lnTo>
                    <a:lnTo>
                      <a:pt x="725" y="1051"/>
                    </a:lnTo>
                    <a:lnTo>
                      <a:pt x="725" y="1053"/>
                    </a:lnTo>
                    <a:lnTo>
                      <a:pt x="725" y="1055"/>
                    </a:lnTo>
                    <a:lnTo>
                      <a:pt x="729" y="1055"/>
                    </a:lnTo>
                    <a:lnTo>
                      <a:pt x="729" y="1057"/>
                    </a:lnTo>
                    <a:lnTo>
                      <a:pt x="729" y="1055"/>
                    </a:lnTo>
                    <a:lnTo>
                      <a:pt x="731" y="1055"/>
                    </a:lnTo>
                    <a:lnTo>
                      <a:pt x="733" y="1055"/>
                    </a:lnTo>
                    <a:lnTo>
                      <a:pt x="731" y="1057"/>
                    </a:lnTo>
                    <a:lnTo>
                      <a:pt x="733" y="1059"/>
                    </a:lnTo>
                    <a:lnTo>
                      <a:pt x="733" y="1061"/>
                    </a:lnTo>
                    <a:lnTo>
                      <a:pt x="735" y="1061"/>
                    </a:lnTo>
                    <a:lnTo>
                      <a:pt x="733" y="1055"/>
                    </a:lnTo>
                    <a:lnTo>
                      <a:pt x="737" y="1051"/>
                    </a:lnTo>
                    <a:lnTo>
                      <a:pt x="737" y="1047"/>
                    </a:lnTo>
                    <a:lnTo>
                      <a:pt x="739" y="1047"/>
                    </a:lnTo>
                    <a:lnTo>
                      <a:pt x="739" y="1051"/>
                    </a:lnTo>
                    <a:lnTo>
                      <a:pt x="739" y="1053"/>
                    </a:lnTo>
                    <a:lnTo>
                      <a:pt x="737" y="1053"/>
                    </a:lnTo>
                    <a:lnTo>
                      <a:pt x="737" y="1055"/>
                    </a:lnTo>
                    <a:lnTo>
                      <a:pt x="739" y="1055"/>
                    </a:lnTo>
                    <a:lnTo>
                      <a:pt x="741" y="1049"/>
                    </a:lnTo>
                    <a:lnTo>
                      <a:pt x="743" y="1049"/>
                    </a:lnTo>
                    <a:lnTo>
                      <a:pt x="747" y="1045"/>
                    </a:lnTo>
                    <a:lnTo>
                      <a:pt x="749" y="1045"/>
                    </a:lnTo>
                    <a:lnTo>
                      <a:pt x="751" y="1043"/>
                    </a:lnTo>
                    <a:lnTo>
                      <a:pt x="751" y="1045"/>
                    </a:lnTo>
                    <a:lnTo>
                      <a:pt x="753" y="1043"/>
                    </a:lnTo>
                    <a:lnTo>
                      <a:pt x="759" y="1041"/>
                    </a:lnTo>
                    <a:lnTo>
                      <a:pt x="761" y="1043"/>
                    </a:lnTo>
                    <a:lnTo>
                      <a:pt x="763" y="1039"/>
                    </a:lnTo>
                    <a:lnTo>
                      <a:pt x="767" y="1037"/>
                    </a:lnTo>
                    <a:lnTo>
                      <a:pt x="769" y="1037"/>
                    </a:lnTo>
                    <a:lnTo>
                      <a:pt x="771" y="1035"/>
                    </a:lnTo>
                    <a:lnTo>
                      <a:pt x="781" y="1033"/>
                    </a:lnTo>
                    <a:lnTo>
                      <a:pt x="785" y="1033"/>
                    </a:lnTo>
                    <a:lnTo>
                      <a:pt x="787" y="1033"/>
                    </a:lnTo>
                    <a:lnTo>
                      <a:pt x="789" y="1031"/>
                    </a:lnTo>
                    <a:lnTo>
                      <a:pt x="793" y="1031"/>
                    </a:lnTo>
                    <a:lnTo>
                      <a:pt x="793" y="1033"/>
                    </a:lnTo>
                    <a:lnTo>
                      <a:pt x="795" y="1033"/>
                    </a:lnTo>
                    <a:lnTo>
                      <a:pt x="797" y="1035"/>
                    </a:lnTo>
                    <a:lnTo>
                      <a:pt x="793" y="1035"/>
                    </a:lnTo>
                    <a:lnTo>
                      <a:pt x="783" y="1039"/>
                    </a:lnTo>
                    <a:lnTo>
                      <a:pt x="783" y="1041"/>
                    </a:lnTo>
                    <a:lnTo>
                      <a:pt x="785" y="1043"/>
                    </a:lnTo>
                    <a:lnTo>
                      <a:pt x="783" y="1043"/>
                    </a:lnTo>
                    <a:lnTo>
                      <a:pt x="781" y="1043"/>
                    </a:lnTo>
                    <a:lnTo>
                      <a:pt x="775" y="1043"/>
                    </a:lnTo>
                    <a:lnTo>
                      <a:pt x="773" y="1045"/>
                    </a:lnTo>
                    <a:lnTo>
                      <a:pt x="777" y="1047"/>
                    </a:lnTo>
                    <a:lnTo>
                      <a:pt x="779" y="1049"/>
                    </a:lnTo>
                    <a:lnTo>
                      <a:pt x="785" y="1055"/>
                    </a:lnTo>
                    <a:lnTo>
                      <a:pt x="783" y="1055"/>
                    </a:lnTo>
                    <a:lnTo>
                      <a:pt x="781" y="1055"/>
                    </a:lnTo>
                    <a:lnTo>
                      <a:pt x="779" y="1057"/>
                    </a:lnTo>
                    <a:lnTo>
                      <a:pt x="777" y="1057"/>
                    </a:lnTo>
                    <a:lnTo>
                      <a:pt x="769" y="1069"/>
                    </a:lnTo>
                    <a:lnTo>
                      <a:pt x="761" y="1069"/>
                    </a:lnTo>
                    <a:lnTo>
                      <a:pt x="761" y="1071"/>
                    </a:lnTo>
                    <a:lnTo>
                      <a:pt x="759" y="1073"/>
                    </a:lnTo>
                    <a:lnTo>
                      <a:pt x="765" y="1077"/>
                    </a:lnTo>
                    <a:lnTo>
                      <a:pt x="767" y="1081"/>
                    </a:lnTo>
                    <a:lnTo>
                      <a:pt x="769" y="1083"/>
                    </a:lnTo>
                    <a:lnTo>
                      <a:pt x="771" y="1083"/>
                    </a:lnTo>
                    <a:lnTo>
                      <a:pt x="773" y="1083"/>
                    </a:lnTo>
                    <a:lnTo>
                      <a:pt x="777" y="1087"/>
                    </a:lnTo>
                    <a:lnTo>
                      <a:pt x="789" y="1093"/>
                    </a:lnTo>
                    <a:lnTo>
                      <a:pt x="795" y="1097"/>
                    </a:lnTo>
                    <a:lnTo>
                      <a:pt x="799" y="1103"/>
                    </a:lnTo>
                    <a:lnTo>
                      <a:pt x="801" y="1103"/>
                    </a:lnTo>
                    <a:lnTo>
                      <a:pt x="803" y="1107"/>
                    </a:lnTo>
                    <a:lnTo>
                      <a:pt x="809" y="1111"/>
                    </a:lnTo>
                    <a:lnTo>
                      <a:pt x="817" y="1115"/>
                    </a:lnTo>
                    <a:lnTo>
                      <a:pt x="823" y="1119"/>
                    </a:lnTo>
                    <a:lnTo>
                      <a:pt x="825" y="1121"/>
                    </a:lnTo>
                    <a:lnTo>
                      <a:pt x="827" y="1131"/>
                    </a:lnTo>
                    <a:lnTo>
                      <a:pt x="829" y="1133"/>
                    </a:lnTo>
                    <a:lnTo>
                      <a:pt x="829" y="1141"/>
                    </a:lnTo>
                    <a:lnTo>
                      <a:pt x="827" y="1141"/>
                    </a:lnTo>
                    <a:lnTo>
                      <a:pt x="827" y="1143"/>
                    </a:lnTo>
                    <a:lnTo>
                      <a:pt x="825" y="1143"/>
                    </a:lnTo>
                    <a:lnTo>
                      <a:pt x="811" y="1153"/>
                    </a:lnTo>
                    <a:lnTo>
                      <a:pt x="805" y="1153"/>
                    </a:lnTo>
                    <a:lnTo>
                      <a:pt x="797" y="1153"/>
                    </a:lnTo>
                    <a:lnTo>
                      <a:pt x="779" y="1155"/>
                    </a:lnTo>
                    <a:lnTo>
                      <a:pt x="773" y="1153"/>
                    </a:lnTo>
                    <a:lnTo>
                      <a:pt x="771" y="1155"/>
                    </a:lnTo>
                    <a:lnTo>
                      <a:pt x="761" y="1149"/>
                    </a:lnTo>
                    <a:lnTo>
                      <a:pt x="755" y="1149"/>
                    </a:lnTo>
                    <a:lnTo>
                      <a:pt x="751" y="1141"/>
                    </a:lnTo>
                    <a:lnTo>
                      <a:pt x="747" y="1143"/>
                    </a:lnTo>
                    <a:lnTo>
                      <a:pt x="741" y="1139"/>
                    </a:lnTo>
                    <a:lnTo>
                      <a:pt x="739" y="1137"/>
                    </a:lnTo>
                    <a:lnTo>
                      <a:pt x="739" y="1135"/>
                    </a:lnTo>
                    <a:lnTo>
                      <a:pt x="737" y="1133"/>
                    </a:lnTo>
                    <a:lnTo>
                      <a:pt x="735" y="1133"/>
                    </a:lnTo>
                    <a:lnTo>
                      <a:pt x="733" y="1135"/>
                    </a:lnTo>
                    <a:lnTo>
                      <a:pt x="713" y="1135"/>
                    </a:lnTo>
                    <a:lnTo>
                      <a:pt x="701" y="1139"/>
                    </a:lnTo>
                    <a:lnTo>
                      <a:pt x="695" y="1143"/>
                    </a:lnTo>
                    <a:lnTo>
                      <a:pt x="693" y="1143"/>
                    </a:lnTo>
                    <a:lnTo>
                      <a:pt x="687" y="1149"/>
                    </a:lnTo>
                    <a:lnTo>
                      <a:pt x="685" y="1151"/>
                    </a:lnTo>
                    <a:lnTo>
                      <a:pt x="681" y="1153"/>
                    </a:lnTo>
                    <a:lnTo>
                      <a:pt x="675" y="1153"/>
                    </a:lnTo>
                    <a:lnTo>
                      <a:pt x="669" y="1151"/>
                    </a:lnTo>
                    <a:lnTo>
                      <a:pt x="661" y="1151"/>
                    </a:lnTo>
                    <a:lnTo>
                      <a:pt x="657" y="1151"/>
                    </a:lnTo>
                    <a:lnTo>
                      <a:pt x="655" y="1151"/>
                    </a:lnTo>
                    <a:lnTo>
                      <a:pt x="655" y="1149"/>
                    </a:lnTo>
                    <a:lnTo>
                      <a:pt x="653" y="1153"/>
                    </a:lnTo>
                    <a:lnTo>
                      <a:pt x="653" y="1155"/>
                    </a:lnTo>
                    <a:lnTo>
                      <a:pt x="655" y="1157"/>
                    </a:lnTo>
                    <a:lnTo>
                      <a:pt x="659" y="1159"/>
                    </a:lnTo>
                    <a:lnTo>
                      <a:pt x="661" y="1157"/>
                    </a:lnTo>
                    <a:lnTo>
                      <a:pt x="663" y="1159"/>
                    </a:lnTo>
                    <a:lnTo>
                      <a:pt x="651" y="1161"/>
                    </a:lnTo>
                    <a:lnTo>
                      <a:pt x="649" y="1161"/>
                    </a:lnTo>
                    <a:lnTo>
                      <a:pt x="649" y="1163"/>
                    </a:lnTo>
                    <a:lnTo>
                      <a:pt x="651" y="1163"/>
                    </a:lnTo>
                    <a:lnTo>
                      <a:pt x="653" y="1165"/>
                    </a:lnTo>
                    <a:lnTo>
                      <a:pt x="637" y="1165"/>
                    </a:lnTo>
                    <a:lnTo>
                      <a:pt x="637" y="1163"/>
                    </a:lnTo>
                    <a:lnTo>
                      <a:pt x="635" y="1163"/>
                    </a:lnTo>
                    <a:lnTo>
                      <a:pt x="634" y="1163"/>
                    </a:lnTo>
                    <a:lnTo>
                      <a:pt x="635" y="1165"/>
                    </a:lnTo>
                    <a:lnTo>
                      <a:pt x="632" y="1167"/>
                    </a:lnTo>
                    <a:lnTo>
                      <a:pt x="630" y="1165"/>
                    </a:lnTo>
                    <a:lnTo>
                      <a:pt x="628" y="1163"/>
                    </a:lnTo>
                    <a:lnTo>
                      <a:pt x="624" y="1165"/>
                    </a:lnTo>
                    <a:lnTo>
                      <a:pt x="620" y="1165"/>
                    </a:lnTo>
                    <a:lnTo>
                      <a:pt x="616" y="1171"/>
                    </a:lnTo>
                    <a:lnTo>
                      <a:pt x="614" y="1173"/>
                    </a:lnTo>
                    <a:lnTo>
                      <a:pt x="612" y="1175"/>
                    </a:lnTo>
                    <a:lnTo>
                      <a:pt x="612" y="1179"/>
                    </a:lnTo>
                    <a:lnTo>
                      <a:pt x="612" y="1181"/>
                    </a:lnTo>
                    <a:lnTo>
                      <a:pt x="622" y="1181"/>
                    </a:lnTo>
                    <a:lnTo>
                      <a:pt x="620" y="1183"/>
                    </a:lnTo>
                    <a:lnTo>
                      <a:pt x="620" y="1187"/>
                    </a:lnTo>
                    <a:lnTo>
                      <a:pt x="622" y="1189"/>
                    </a:lnTo>
                    <a:lnTo>
                      <a:pt x="624" y="1191"/>
                    </a:lnTo>
                    <a:lnTo>
                      <a:pt x="624" y="1193"/>
                    </a:lnTo>
                    <a:lnTo>
                      <a:pt x="622" y="1195"/>
                    </a:lnTo>
                    <a:lnTo>
                      <a:pt x="622" y="1197"/>
                    </a:lnTo>
                    <a:lnTo>
                      <a:pt x="622" y="1199"/>
                    </a:lnTo>
                    <a:lnTo>
                      <a:pt x="626" y="1199"/>
                    </a:lnTo>
                    <a:lnTo>
                      <a:pt x="626" y="1201"/>
                    </a:lnTo>
                    <a:lnTo>
                      <a:pt x="620" y="1201"/>
                    </a:lnTo>
                    <a:lnTo>
                      <a:pt x="618" y="1197"/>
                    </a:lnTo>
                    <a:lnTo>
                      <a:pt x="616" y="1197"/>
                    </a:lnTo>
                    <a:lnTo>
                      <a:pt x="616" y="1199"/>
                    </a:lnTo>
                    <a:lnTo>
                      <a:pt x="616" y="1201"/>
                    </a:lnTo>
                    <a:lnTo>
                      <a:pt x="614" y="1203"/>
                    </a:lnTo>
                    <a:lnTo>
                      <a:pt x="616" y="1205"/>
                    </a:lnTo>
                    <a:lnTo>
                      <a:pt x="618" y="1205"/>
                    </a:lnTo>
                    <a:lnTo>
                      <a:pt x="620" y="1205"/>
                    </a:lnTo>
                    <a:lnTo>
                      <a:pt x="622" y="1207"/>
                    </a:lnTo>
                    <a:lnTo>
                      <a:pt x="624" y="1207"/>
                    </a:lnTo>
                    <a:lnTo>
                      <a:pt x="626" y="1209"/>
                    </a:lnTo>
                    <a:lnTo>
                      <a:pt x="628" y="1211"/>
                    </a:lnTo>
                    <a:lnTo>
                      <a:pt x="626" y="1213"/>
                    </a:lnTo>
                    <a:lnTo>
                      <a:pt x="626" y="1215"/>
                    </a:lnTo>
                    <a:lnTo>
                      <a:pt x="628" y="1215"/>
                    </a:lnTo>
                    <a:lnTo>
                      <a:pt x="630" y="1215"/>
                    </a:lnTo>
                    <a:lnTo>
                      <a:pt x="628" y="1217"/>
                    </a:lnTo>
                    <a:lnTo>
                      <a:pt x="628" y="1219"/>
                    </a:lnTo>
                    <a:lnTo>
                      <a:pt x="630" y="1219"/>
                    </a:lnTo>
                    <a:lnTo>
                      <a:pt x="632" y="1221"/>
                    </a:lnTo>
                    <a:lnTo>
                      <a:pt x="628" y="1225"/>
                    </a:lnTo>
                    <a:lnTo>
                      <a:pt x="630" y="1225"/>
                    </a:lnTo>
                    <a:lnTo>
                      <a:pt x="641" y="1225"/>
                    </a:lnTo>
                    <a:lnTo>
                      <a:pt x="641" y="1227"/>
                    </a:lnTo>
                    <a:lnTo>
                      <a:pt x="639" y="1227"/>
                    </a:lnTo>
                    <a:lnTo>
                      <a:pt x="637" y="1229"/>
                    </a:lnTo>
                    <a:lnTo>
                      <a:pt x="634" y="1229"/>
                    </a:lnTo>
                    <a:lnTo>
                      <a:pt x="632" y="1230"/>
                    </a:lnTo>
                    <a:lnTo>
                      <a:pt x="630" y="1232"/>
                    </a:lnTo>
                    <a:lnTo>
                      <a:pt x="639" y="1229"/>
                    </a:lnTo>
                    <a:lnTo>
                      <a:pt x="639" y="1230"/>
                    </a:lnTo>
                    <a:lnTo>
                      <a:pt x="637" y="1232"/>
                    </a:lnTo>
                    <a:lnTo>
                      <a:pt x="639" y="1232"/>
                    </a:lnTo>
                    <a:lnTo>
                      <a:pt x="641" y="1230"/>
                    </a:lnTo>
                    <a:lnTo>
                      <a:pt x="641" y="1229"/>
                    </a:lnTo>
                    <a:lnTo>
                      <a:pt x="645" y="1229"/>
                    </a:lnTo>
                    <a:lnTo>
                      <a:pt x="647" y="1230"/>
                    </a:lnTo>
                    <a:lnTo>
                      <a:pt x="649" y="1232"/>
                    </a:lnTo>
                    <a:lnTo>
                      <a:pt x="651" y="1232"/>
                    </a:lnTo>
                    <a:lnTo>
                      <a:pt x="651" y="1230"/>
                    </a:lnTo>
                    <a:lnTo>
                      <a:pt x="653" y="1230"/>
                    </a:lnTo>
                    <a:lnTo>
                      <a:pt x="653" y="1236"/>
                    </a:lnTo>
                    <a:lnTo>
                      <a:pt x="655" y="1238"/>
                    </a:lnTo>
                    <a:lnTo>
                      <a:pt x="659" y="1238"/>
                    </a:lnTo>
                    <a:lnTo>
                      <a:pt x="663" y="1240"/>
                    </a:lnTo>
                    <a:lnTo>
                      <a:pt x="673" y="1236"/>
                    </a:lnTo>
                    <a:lnTo>
                      <a:pt x="673" y="1234"/>
                    </a:lnTo>
                    <a:lnTo>
                      <a:pt x="673" y="1232"/>
                    </a:lnTo>
                    <a:lnTo>
                      <a:pt x="673" y="1230"/>
                    </a:lnTo>
                    <a:lnTo>
                      <a:pt x="675" y="1229"/>
                    </a:lnTo>
                    <a:lnTo>
                      <a:pt x="683" y="1229"/>
                    </a:lnTo>
                    <a:lnTo>
                      <a:pt x="697" y="1236"/>
                    </a:lnTo>
                    <a:lnTo>
                      <a:pt x="697" y="1238"/>
                    </a:lnTo>
                    <a:lnTo>
                      <a:pt x="701" y="1240"/>
                    </a:lnTo>
                    <a:lnTo>
                      <a:pt x="705" y="1242"/>
                    </a:lnTo>
                    <a:lnTo>
                      <a:pt x="713" y="1240"/>
                    </a:lnTo>
                    <a:lnTo>
                      <a:pt x="715" y="1240"/>
                    </a:lnTo>
                    <a:lnTo>
                      <a:pt x="719" y="1238"/>
                    </a:lnTo>
                    <a:lnTo>
                      <a:pt x="721" y="1236"/>
                    </a:lnTo>
                    <a:lnTo>
                      <a:pt x="723" y="1236"/>
                    </a:lnTo>
                    <a:lnTo>
                      <a:pt x="723" y="1234"/>
                    </a:lnTo>
                    <a:lnTo>
                      <a:pt x="729" y="1230"/>
                    </a:lnTo>
                    <a:lnTo>
                      <a:pt x="731" y="1229"/>
                    </a:lnTo>
                    <a:lnTo>
                      <a:pt x="733" y="1229"/>
                    </a:lnTo>
                    <a:lnTo>
                      <a:pt x="735" y="1229"/>
                    </a:lnTo>
                    <a:lnTo>
                      <a:pt x="739" y="1232"/>
                    </a:lnTo>
                    <a:lnTo>
                      <a:pt x="743" y="1232"/>
                    </a:lnTo>
                    <a:lnTo>
                      <a:pt x="745" y="1232"/>
                    </a:lnTo>
                    <a:lnTo>
                      <a:pt x="745" y="1230"/>
                    </a:lnTo>
                    <a:lnTo>
                      <a:pt x="749" y="1229"/>
                    </a:lnTo>
                    <a:lnTo>
                      <a:pt x="753" y="1230"/>
                    </a:lnTo>
                    <a:lnTo>
                      <a:pt x="751" y="1232"/>
                    </a:lnTo>
                    <a:lnTo>
                      <a:pt x="749" y="1234"/>
                    </a:lnTo>
                    <a:lnTo>
                      <a:pt x="747" y="1238"/>
                    </a:lnTo>
                    <a:lnTo>
                      <a:pt x="749" y="1242"/>
                    </a:lnTo>
                    <a:lnTo>
                      <a:pt x="747" y="1246"/>
                    </a:lnTo>
                    <a:lnTo>
                      <a:pt x="747" y="1250"/>
                    </a:lnTo>
                    <a:lnTo>
                      <a:pt x="749" y="1254"/>
                    </a:lnTo>
                    <a:lnTo>
                      <a:pt x="749" y="1258"/>
                    </a:lnTo>
                    <a:lnTo>
                      <a:pt x="749" y="1262"/>
                    </a:lnTo>
                    <a:lnTo>
                      <a:pt x="749" y="1264"/>
                    </a:lnTo>
                    <a:lnTo>
                      <a:pt x="749" y="1268"/>
                    </a:lnTo>
                    <a:lnTo>
                      <a:pt x="745" y="1270"/>
                    </a:lnTo>
                    <a:lnTo>
                      <a:pt x="743" y="1278"/>
                    </a:lnTo>
                    <a:lnTo>
                      <a:pt x="741" y="1278"/>
                    </a:lnTo>
                    <a:lnTo>
                      <a:pt x="739" y="1282"/>
                    </a:lnTo>
                    <a:lnTo>
                      <a:pt x="739" y="1284"/>
                    </a:lnTo>
                    <a:lnTo>
                      <a:pt x="735" y="1292"/>
                    </a:lnTo>
                    <a:lnTo>
                      <a:pt x="727" y="1316"/>
                    </a:lnTo>
                    <a:lnTo>
                      <a:pt x="725" y="1318"/>
                    </a:lnTo>
                    <a:lnTo>
                      <a:pt x="721" y="1322"/>
                    </a:lnTo>
                    <a:lnTo>
                      <a:pt x="713" y="1326"/>
                    </a:lnTo>
                    <a:lnTo>
                      <a:pt x="709" y="1326"/>
                    </a:lnTo>
                    <a:lnTo>
                      <a:pt x="707" y="1324"/>
                    </a:lnTo>
                    <a:lnTo>
                      <a:pt x="705" y="1326"/>
                    </a:lnTo>
                    <a:lnTo>
                      <a:pt x="699" y="1326"/>
                    </a:lnTo>
                    <a:lnTo>
                      <a:pt x="697" y="1324"/>
                    </a:lnTo>
                    <a:lnTo>
                      <a:pt x="695" y="1322"/>
                    </a:lnTo>
                    <a:lnTo>
                      <a:pt x="693" y="1320"/>
                    </a:lnTo>
                    <a:lnTo>
                      <a:pt x="691" y="1320"/>
                    </a:lnTo>
                    <a:lnTo>
                      <a:pt x="691" y="1318"/>
                    </a:lnTo>
                    <a:lnTo>
                      <a:pt x="689" y="1318"/>
                    </a:lnTo>
                    <a:lnTo>
                      <a:pt x="681" y="1318"/>
                    </a:lnTo>
                    <a:lnTo>
                      <a:pt x="679" y="1318"/>
                    </a:lnTo>
                    <a:lnTo>
                      <a:pt x="677" y="1320"/>
                    </a:lnTo>
                    <a:lnTo>
                      <a:pt x="671" y="1322"/>
                    </a:lnTo>
                    <a:lnTo>
                      <a:pt x="671" y="1320"/>
                    </a:lnTo>
                    <a:lnTo>
                      <a:pt x="675" y="1320"/>
                    </a:lnTo>
                    <a:lnTo>
                      <a:pt x="675" y="1318"/>
                    </a:lnTo>
                    <a:lnTo>
                      <a:pt x="673" y="1318"/>
                    </a:lnTo>
                    <a:lnTo>
                      <a:pt x="667" y="1320"/>
                    </a:lnTo>
                    <a:lnTo>
                      <a:pt x="649" y="1330"/>
                    </a:lnTo>
                    <a:lnTo>
                      <a:pt x="643" y="1326"/>
                    </a:lnTo>
                    <a:lnTo>
                      <a:pt x="635" y="1326"/>
                    </a:lnTo>
                    <a:lnTo>
                      <a:pt x="634" y="1324"/>
                    </a:lnTo>
                    <a:lnTo>
                      <a:pt x="628" y="1324"/>
                    </a:lnTo>
                    <a:lnTo>
                      <a:pt x="620" y="1320"/>
                    </a:lnTo>
                    <a:lnTo>
                      <a:pt x="606" y="1316"/>
                    </a:lnTo>
                    <a:lnTo>
                      <a:pt x="598" y="1318"/>
                    </a:lnTo>
                    <a:lnTo>
                      <a:pt x="596" y="1318"/>
                    </a:lnTo>
                    <a:lnTo>
                      <a:pt x="596" y="1316"/>
                    </a:lnTo>
                    <a:lnTo>
                      <a:pt x="594" y="1312"/>
                    </a:lnTo>
                    <a:lnTo>
                      <a:pt x="592" y="1312"/>
                    </a:lnTo>
                    <a:lnTo>
                      <a:pt x="570" y="1308"/>
                    </a:lnTo>
                    <a:lnTo>
                      <a:pt x="568" y="1308"/>
                    </a:lnTo>
                    <a:lnTo>
                      <a:pt x="566" y="1306"/>
                    </a:lnTo>
                    <a:lnTo>
                      <a:pt x="566" y="1304"/>
                    </a:lnTo>
                    <a:lnTo>
                      <a:pt x="566" y="1302"/>
                    </a:lnTo>
                    <a:lnTo>
                      <a:pt x="566" y="1300"/>
                    </a:lnTo>
                    <a:lnTo>
                      <a:pt x="564" y="1300"/>
                    </a:lnTo>
                    <a:lnTo>
                      <a:pt x="562" y="1298"/>
                    </a:lnTo>
                    <a:lnTo>
                      <a:pt x="552" y="1296"/>
                    </a:lnTo>
                    <a:lnTo>
                      <a:pt x="538" y="1298"/>
                    </a:lnTo>
                    <a:lnTo>
                      <a:pt x="522" y="1310"/>
                    </a:lnTo>
                    <a:lnTo>
                      <a:pt x="522" y="1312"/>
                    </a:lnTo>
                    <a:lnTo>
                      <a:pt x="522" y="1316"/>
                    </a:lnTo>
                    <a:lnTo>
                      <a:pt x="524" y="1318"/>
                    </a:lnTo>
                    <a:lnTo>
                      <a:pt x="524" y="1322"/>
                    </a:lnTo>
                    <a:lnTo>
                      <a:pt x="524" y="1324"/>
                    </a:lnTo>
                    <a:lnTo>
                      <a:pt x="524" y="1326"/>
                    </a:lnTo>
                    <a:lnTo>
                      <a:pt x="518" y="1334"/>
                    </a:lnTo>
                    <a:lnTo>
                      <a:pt x="512" y="1338"/>
                    </a:lnTo>
                    <a:lnTo>
                      <a:pt x="508" y="1338"/>
                    </a:lnTo>
                    <a:lnTo>
                      <a:pt x="504" y="1336"/>
                    </a:lnTo>
                    <a:lnTo>
                      <a:pt x="498" y="1330"/>
                    </a:lnTo>
                    <a:lnTo>
                      <a:pt x="464" y="1320"/>
                    </a:lnTo>
                    <a:lnTo>
                      <a:pt x="458" y="1312"/>
                    </a:lnTo>
                    <a:lnTo>
                      <a:pt x="458" y="1306"/>
                    </a:lnTo>
                    <a:lnTo>
                      <a:pt x="456" y="1304"/>
                    </a:lnTo>
                    <a:lnTo>
                      <a:pt x="436" y="1298"/>
                    </a:lnTo>
                    <a:lnTo>
                      <a:pt x="434" y="1298"/>
                    </a:lnTo>
                    <a:lnTo>
                      <a:pt x="430" y="1296"/>
                    </a:lnTo>
                    <a:lnTo>
                      <a:pt x="426" y="1296"/>
                    </a:lnTo>
                    <a:lnTo>
                      <a:pt x="422" y="1298"/>
                    </a:lnTo>
                    <a:lnTo>
                      <a:pt x="416" y="1296"/>
                    </a:lnTo>
                    <a:lnTo>
                      <a:pt x="405" y="1292"/>
                    </a:lnTo>
                    <a:lnTo>
                      <a:pt x="403" y="1290"/>
                    </a:lnTo>
                    <a:lnTo>
                      <a:pt x="401" y="1290"/>
                    </a:lnTo>
                    <a:lnTo>
                      <a:pt x="399" y="1290"/>
                    </a:lnTo>
                    <a:lnTo>
                      <a:pt x="399" y="1288"/>
                    </a:lnTo>
                    <a:lnTo>
                      <a:pt x="397" y="1284"/>
                    </a:lnTo>
                    <a:lnTo>
                      <a:pt x="393" y="1286"/>
                    </a:lnTo>
                    <a:lnTo>
                      <a:pt x="393" y="1284"/>
                    </a:lnTo>
                    <a:lnTo>
                      <a:pt x="393" y="1282"/>
                    </a:lnTo>
                    <a:lnTo>
                      <a:pt x="391" y="1282"/>
                    </a:lnTo>
                    <a:lnTo>
                      <a:pt x="389" y="1282"/>
                    </a:lnTo>
                    <a:lnTo>
                      <a:pt x="385" y="1280"/>
                    </a:lnTo>
                    <a:lnTo>
                      <a:pt x="383" y="1278"/>
                    </a:lnTo>
                    <a:lnTo>
                      <a:pt x="383" y="1274"/>
                    </a:lnTo>
                    <a:lnTo>
                      <a:pt x="387" y="1276"/>
                    </a:lnTo>
                    <a:lnTo>
                      <a:pt x="387" y="1272"/>
                    </a:lnTo>
                    <a:lnTo>
                      <a:pt x="389" y="1270"/>
                    </a:lnTo>
                    <a:lnTo>
                      <a:pt x="391" y="1270"/>
                    </a:lnTo>
                    <a:lnTo>
                      <a:pt x="393" y="1268"/>
                    </a:lnTo>
                    <a:lnTo>
                      <a:pt x="397" y="1264"/>
                    </a:lnTo>
                    <a:lnTo>
                      <a:pt x="401" y="1256"/>
                    </a:lnTo>
                    <a:lnTo>
                      <a:pt x="401" y="1250"/>
                    </a:lnTo>
                    <a:lnTo>
                      <a:pt x="399" y="1248"/>
                    </a:lnTo>
                    <a:lnTo>
                      <a:pt x="397" y="1246"/>
                    </a:lnTo>
                    <a:lnTo>
                      <a:pt x="395" y="1246"/>
                    </a:lnTo>
                    <a:lnTo>
                      <a:pt x="393" y="1244"/>
                    </a:lnTo>
                    <a:lnTo>
                      <a:pt x="393" y="1240"/>
                    </a:lnTo>
                    <a:lnTo>
                      <a:pt x="393" y="1236"/>
                    </a:lnTo>
                    <a:lnTo>
                      <a:pt x="395" y="1234"/>
                    </a:lnTo>
                    <a:lnTo>
                      <a:pt x="399" y="1234"/>
                    </a:lnTo>
                    <a:lnTo>
                      <a:pt x="401" y="1229"/>
                    </a:lnTo>
                    <a:lnTo>
                      <a:pt x="399" y="1225"/>
                    </a:lnTo>
                    <a:lnTo>
                      <a:pt x="397" y="1227"/>
                    </a:lnTo>
                    <a:lnTo>
                      <a:pt x="395" y="1229"/>
                    </a:lnTo>
                    <a:lnTo>
                      <a:pt x="393" y="1229"/>
                    </a:lnTo>
                    <a:lnTo>
                      <a:pt x="393" y="1230"/>
                    </a:lnTo>
                    <a:lnTo>
                      <a:pt x="389" y="1229"/>
                    </a:lnTo>
                    <a:lnTo>
                      <a:pt x="389" y="1227"/>
                    </a:lnTo>
                    <a:lnTo>
                      <a:pt x="389" y="1223"/>
                    </a:lnTo>
                    <a:lnTo>
                      <a:pt x="383" y="1221"/>
                    </a:lnTo>
                    <a:lnTo>
                      <a:pt x="377" y="1221"/>
                    </a:lnTo>
                    <a:lnTo>
                      <a:pt x="369" y="1225"/>
                    </a:lnTo>
                    <a:lnTo>
                      <a:pt x="369" y="1227"/>
                    </a:lnTo>
                    <a:lnTo>
                      <a:pt x="367" y="1227"/>
                    </a:lnTo>
                    <a:lnTo>
                      <a:pt x="365" y="1227"/>
                    </a:lnTo>
                    <a:lnTo>
                      <a:pt x="361" y="1227"/>
                    </a:lnTo>
                    <a:lnTo>
                      <a:pt x="359" y="1227"/>
                    </a:lnTo>
                    <a:lnTo>
                      <a:pt x="355" y="1229"/>
                    </a:lnTo>
                    <a:lnTo>
                      <a:pt x="353" y="1227"/>
                    </a:lnTo>
                    <a:lnTo>
                      <a:pt x="349" y="1225"/>
                    </a:lnTo>
                    <a:lnTo>
                      <a:pt x="347" y="1227"/>
                    </a:lnTo>
                    <a:lnTo>
                      <a:pt x="343" y="1227"/>
                    </a:lnTo>
                    <a:lnTo>
                      <a:pt x="341" y="1227"/>
                    </a:lnTo>
                    <a:lnTo>
                      <a:pt x="335" y="1225"/>
                    </a:lnTo>
                    <a:lnTo>
                      <a:pt x="333" y="1227"/>
                    </a:lnTo>
                    <a:lnTo>
                      <a:pt x="321" y="1230"/>
                    </a:lnTo>
                    <a:lnTo>
                      <a:pt x="317" y="1230"/>
                    </a:lnTo>
                    <a:lnTo>
                      <a:pt x="315" y="1229"/>
                    </a:lnTo>
                    <a:lnTo>
                      <a:pt x="301" y="1227"/>
                    </a:lnTo>
                    <a:lnTo>
                      <a:pt x="297" y="1229"/>
                    </a:lnTo>
                    <a:lnTo>
                      <a:pt x="295" y="1230"/>
                    </a:lnTo>
                    <a:lnTo>
                      <a:pt x="293" y="1229"/>
                    </a:lnTo>
                    <a:lnTo>
                      <a:pt x="291" y="1229"/>
                    </a:lnTo>
                    <a:lnTo>
                      <a:pt x="289" y="1229"/>
                    </a:lnTo>
                    <a:lnTo>
                      <a:pt x="283" y="1232"/>
                    </a:lnTo>
                    <a:lnTo>
                      <a:pt x="267" y="1232"/>
                    </a:lnTo>
                    <a:lnTo>
                      <a:pt x="257" y="1236"/>
                    </a:lnTo>
                    <a:lnTo>
                      <a:pt x="255" y="1238"/>
                    </a:lnTo>
                    <a:lnTo>
                      <a:pt x="251" y="1240"/>
                    </a:lnTo>
                    <a:lnTo>
                      <a:pt x="247" y="1244"/>
                    </a:lnTo>
                    <a:lnTo>
                      <a:pt x="245" y="1246"/>
                    </a:lnTo>
                    <a:lnTo>
                      <a:pt x="241" y="1244"/>
                    </a:lnTo>
                    <a:lnTo>
                      <a:pt x="239" y="1246"/>
                    </a:lnTo>
                    <a:lnTo>
                      <a:pt x="237" y="1246"/>
                    </a:lnTo>
                    <a:lnTo>
                      <a:pt x="235" y="1246"/>
                    </a:lnTo>
                    <a:lnTo>
                      <a:pt x="231" y="1248"/>
                    </a:lnTo>
                    <a:lnTo>
                      <a:pt x="227" y="1254"/>
                    </a:lnTo>
                    <a:lnTo>
                      <a:pt x="219" y="1258"/>
                    </a:lnTo>
                    <a:lnTo>
                      <a:pt x="213" y="1258"/>
                    </a:lnTo>
                    <a:lnTo>
                      <a:pt x="211" y="1258"/>
                    </a:lnTo>
                    <a:lnTo>
                      <a:pt x="207" y="1258"/>
                    </a:lnTo>
                    <a:lnTo>
                      <a:pt x="203" y="1254"/>
                    </a:lnTo>
                    <a:lnTo>
                      <a:pt x="203" y="1256"/>
                    </a:lnTo>
                    <a:lnTo>
                      <a:pt x="191" y="1256"/>
                    </a:lnTo>
                    <a:lnTo>
                      <a:pt x="186" y="1258"/>
                    </a:lnTo>
                    <a:lnTo>
                      <a:pt x="184" y="1256"/>
                    </a:lnTo>
                    <a:lnTo>
                      <a:pt x="174" y="1248"/>
                    </a:lnTo>
                    <a:lnTo>
                      <a:pt x="172" y="1244"/>
                    </a:lnTo>
                    <a:lnTo>
                      <a:pt x="166" y="1246"/>
                    </a:lnTo>
                    <a:lnTo>
                      <a:pt x="166" y="1248"/>
                    </a:lnTo>
                    <a:lnTo>
                      <a:pt x="150" y="1278"/>
                    </a:lnTo>
                    <a:lnTo>
                      <a:pt x="130" y="1288"/>
                    </a:lnTo>
                    <a:lnTo>
                      <a:pt x="118" y="1302"/>
                    </a:lnTo>
                    <a:lnTo>
                      <a:pt x="120" y="1304"/>
                    </a:lnTo>
                    <a:lnTo>
                      <a:pt x="116" y="1310"/>
                    </a:lnTo>
                    <a:lnTo>
                      <a:pt x="114" y="1312"/>
                    </a:lnTo>
                    <a:lnTo>
                      <a:pt x="110" y="1320"/>
                    </a:lnTo>
                    <a:lnTo>
                      <a:pt x="108" y="1332"/>
                    </a:lnTo>
                    <a:lnTo>
                      <a:pt x="112" y="1336"/>
                    </a:lnTo>
                    <a:lnTo>
                      <a:pt x="112" y="1342"/>
                    </a:lnTo>
                    <a:lnTo>
                      <a:pt x="104" y="1354"/>
                    </a:lnTo>
                    <a:lnTo>
                      <a:pt x="102" y="1356"/>
                    </a:lnTo>
                    <a:lnTo>
                      <a:pt x="100" y="1358"/>
                    </a:lnTo>
                    <a:lnTo>
                      <a:pt x="98" y="1362"/>
                    </a:lnTo>
                    <a:lnTo>
                      <a:pt x="94" y="1362"/>
                    </a:lnTo>
                    <a:lnTo>
                      <a:pt x="84" y="1372"/>
                    </a:lnTo>
                    <a:lnTo>
                      <a:pt x="66" y="1376"/>
                    </a:lnTo>
                    <a:lnTo>
                      <a:pt x="64" y="1380"/>
                    </a:lnTo>
                    <a:lnTo>
                      <a:pt x="58" y="1394"/>
                    </a:lnTo>
                    <a:lnTo>
                      <a:pt x="48" y="1400"/>
                    </a:lnTo>
                    <a:lnTo>
                      <a:pt x="44" y="1404"/>
                    </a:lnTo>
                    <a:lnTo>
                      <a:pt x="40" y="1420"/>
                    </a:lnTo>
                    <a:lnTo>
                      <a:pt x="28" y="1438"/>
                    </a:lnTo>
                    <a:lnTo>
                      <a:pt x="26" y="1440"/>
                    </a:lnTo>
                    <a:lnTo>
                      <a:pt x="20" y="1450"/>
                    </a:lnTo>
                    <a:lnTo>
                      <a:pt x="20" y="1452"/>
                    </a:lnTo>
                    <a:lnTo>
                      <a:pt x="16" y="1461"/>
                    </a:lnTo>
                    <a:lnTo>
                      <a:pt x="12" y="1463"/>
                    </a:lnTo>
                    <a:lnTo>
                      <a:pt x="10" y="1469"/>
                    </a:lnTo>
                    <a:lnTo>
                      <a:pt x="8" y="1481"/>
                    </a:lnTo>
                    <a:lnTo>
                      <a:pt x="12" y="1479"/>
                    </a:lnTo>
                    <a:lnTo>
                      <a:pt x="14" y="1487"/>
                    </a:lnTo>
                    <a:lnTo>
                      <a:pt x="16" y="1487"/>
                    </a:lnTo>
                    <a:lnTo>
                      <a:pt x="20" y="1493"/>
                    </a:lnTo>
                    <a:lnTo>
                      <a:pt x="20" y="1499"/>
                    </a:lnTo>
                    <a:lnTo>
                      <a:pt x="18" y="1503"/>
                    </a:lnTo>
                    <a:lnTo>
                      <a:pt x="16" y="1503"/>
                    </a:lnTo>
                    <a:lnTo>
                      <a:pt x="16" y="1505"/>
                    </a:lnTo>
                    <a:lnTo>
                      <a:pt x="20" y="1511"/>
                    </a:lnTo>
                    <a:lnTo>
                      <a:pt x="22" y="1531"/>
                    </a:lnTo>
                    <a:lnTo>
                      <a:pt x="14" y="1553"/>
                    </a:lnTo>
                    <a:lnTo>
                      <a:pt x="14" y="1559"/>
                    </a:lnTo>
                    <a:lnTo>
                      <a:pt x="10" y="1567"/>
                    </a:lnTo>
                    <a:lnTo>
                      <a:pt x="4" y="1571"/>
                    </a:lnTo>
                    <a:lnTo>
                      <a:pt x="2" y="1571"/>
                    </a:lnTo>
                    <a:lnTo>
                      <a:pt x="0" y="1571"/>
                    </a:lnTo>
                    <a:lnTo>
                      <a:pt x="0" y="1573"/>
                    </a:lnTo>
                    <a:lnTo>
                      <a:pt x="2" y="1575"/>
                    </a:lnTo>
                    <a:lnTo>
                      <a:pt x="2" y="1573"/>
                    </a:lnTo>
                    <a:lnTo>
                      <a:pt x="4" y="1573"/>
                    </a:lnTo>
                    <a:lnTo>
                      <a:pt x="4" y="1575"/>
                    </a:lnTo>
                    <a:lnTo>
                      <a:pt x="8" y="1577"/>
                    </a:lnTo>
                    <a:lnTo>
                      <a:pt x="8" y="1579"/>
                    </a:lnTo>
                    <a:lnTo>
                      <a:pt x="10" y="1581"/>
                    </a:lnTo>
                    <a:lnTo>
                      <a:pt x="10" y="1583"/>
                    </a:lnTo>
                    <a:lnTo>
                      <a:pt x="12" y="1585"/>
                    </a:lnTo>
                    <a:lnTo>
                      <a:pt x="14" y="1589"/>
                    </a:lnTo>
                    <a:lnTo>
                      <a:pt x="14" y="1591"/>
                    </a:lnTo>
                    <a:lnTo>
                      <a:pt x="12" y="1591"/>
                    </a:lnTo>
                    <a:lnTo>
                      <a:pt x="12" y="1593"/>
                    </a:lnTo>
                    <a:lnTo>
                      <a:pt x="10" y="1593"/>
                    </a:lnTo>
                    <a:lnTo>
                      <a:pt x="10" y="1597"/>
                    </a:lnTo>
                    <a:lnTo>
                      <a:pt x="12" y="1597"/>
                    </a:lnTo>
                    <a:lnTo>
                      <a:pt x="10" y="1605"/>
                    </a:lnTo>
                    <a:lnTo>
                      <a:pt x="12" y="1607"/>
                    </a:lnTo>
                    <a:lnTo>
                      <a:pt x="10" y="1607"/>
                    </a:lnTo>
                    <a:lnTo>
                      <a:pt x="12" y="1609"/>
                    </a:lnTo>
                    <a:lnTo>
                      <a:pt x="18" y="1611"/>
                    </a:lnTo>
                    <a:lnTo>
                      <a:pt x="18" y="1613"/>
                    </a:lnTo>
                    <a:lnTo>
                      <a:pt x="20" y="1615"/>
                    </a:lnTo>
                    <a:lnTo>
                      <a:pt x="22" y="1615"/>
                    </a:lnTo>
                    <a:lnTo>
                      <a:pt x="24" y="1615"/>
                    </a:lnTo>
                    <a:lnTo>
                      <a:pt x="24" y="1617"/>
                    </a:lnTo>
                    <a:lnTo>
                      <a:pt x="26" y="1617"/>
                    </a:lnTo>
                    <a:lnTo>
                      <a:pt x="30" y="1615"/>
                    </a:lnTo>
                    <a:lnTo>
                      <a:pt x="38" y="1613"/>
                    </a:lnTo>
                    <a:lnTo>
                      <a:pt x="38" y="1615"/>
                    </a:lnTo>
                    <a:lnTo>
                      <a:pt x="32" y="1615"/>
                    </a:lnTo>
                    <a:lnTo>
                      <a:pt x="30" y="1617"/>
                    </a:lnTo>
                    <a:lnTo>
                      <a:pt x="32" y="1619"/>
                    </a:lnTo>
                    <a:lnTo>
                      <a:pt x="30" y="1623"/>
                    </a:lnTo>
                    <a:lnTo>
                      <a:pt x="32" y="1625"/>
                    </a:lnTo>
                    <a:lnTo>
                      <a:pt x="34" y="1625"/>
                    </a:lnTo>
                    <a:lnTo>
                      <a:pt x="36" y="1625"/>
                    </a:lnTo>
                    <a:lnTo>
                      <a:pt x="34" y="1627"/>
                    </a:lnTo>
                    <a:lnTo>
                      <a:pt x="36" y="1627"/>
                    </a:lnTo>
                    <a:lnTo>
                      <a:pt x="36" y="1629"/>
                    </a:lnTo>
                    <a:lnTo>
                      <a:pt x="38" y="1629"/>
                    </a:lnTo>
                    <a:lnTo>
                      <a:pt x="38" y="1627"/>
                    </a:lnTo>
                    <a:lnTo>
                      <a:pt x="40" y="1627"/>
                    </a:lnTo>
                    <a:lnTo>
                      <a:pt x="40" y="1631"/>
                    </a:lnTo>
                    <a:lnTo>
                      <a:pt x="42" y="1631"/>
                    </a:lnTo>
                    <a:lnTo>
                      <a:pt x="42" y="1635"/>
                    </a:lnTo>
                    <a:lnTo>
                      <a:pt x="44" y="1637"/>
                    </a:lnTo>
                    <a:lnTo>
                      <a:pt x="46" y="1639"/>
                    </a:lnTo>
                    <a:lnTo>
                      <a:pt x="52" y="1643"/>
                    </a:lnTo>
                    <a:lnTo>
                      <a:pt x="54" y="1645"/>
                    </a:lnTo>
                    <a:lnTo>
                      <a:pt x="54" y="1647"/>
                    </a:lnTo>
                    <a:lnTo>
                      <a:pt x="56" y="1649"/>
                    </a:lnTo>
                    <a:lnTo>
                      <a:pt x="58" y="1649"/>
                    </a:lnTo>
                    <a:lnTo>
                      <a:pt x="58" y="1651"/>
                    </a:lnTo>
                    <a:lnTo>
                      <a:pt x="60" y="1653"/>
                    </a:lnTo>
                    <a:lnTo>
                      <a:pt x="60" y="1655"/>
                    </a:lnTo>
                    <a:lnTo>
                      <a:pt x="60" y="1657"/>
                    </a:lnTo>
                    <a:lnTo>
                      <a:pt x="62" y="1659"/>
                    </a:lnTo>
                    <a:lnTo>
                      <a:pt x="60" y="1661"/>
                    </a:lnTo>
                    <a:lnTo>
                      <a:pt x="62" y="1661"/>
                    </a:lnTo>
                    <a:lnTo>
                      <a:pt x="62" y="1663"/>
                    </a:lnTo>
                    <a:lnTo>
                      <a:pt x="60" y="1663"/>
                    </a:lnTo>
                    <a:lnTo>
                      <a:pt x="60" y="1665"/>
                    </a:lnTo>
                    <a:lnTo>
                      <a:pt x="62" y="1667"/>
                    </a:lnTo>
                    <a:lnTo>
                      <a:pt x="64" y="1667"/>
                    </a:lnTo>
                    <a:lnTo>
                      <a:pt x="66" y="1667"/>
                    </a:lnTo>
                    <a:lnTo>
                      <a:pt x="66" y="1669"/>
                    </a:lnTo>
                    <a:lnTo>
                      <a:pt x="66" y="1671"/>
                    </a:lnTo>
                    <a:lnTo>
                      <a:pt x="72" y="1675"/>
                    </a:lnTo>
                    <a:lnTo>
                      <a:pt x="72" y="1677"/>
                    </a:lnTo>
                    <a:lnTo>
                      <a:pt x="86" y="1683"/>
                    </a:lnTo>
                    <a:lnTo>
                      <a:pt x="84" y="1683"/>
                    </a:lnTo>
                    <a:lnTo>
                      <a:pt x="86" y="1683"/>
                    </a:lnTo>
                    <a:lnTo>
                      <a:pt x="86" y="1684"/>
                    </a:lnTo>
                    <a:lnTo>
                      <a:pt x="88" y="1684"/>
                    </a:lnTo>
                    <a:lnTo>
                      <a:pt x="90" y="1686"/>
                    </a:lnTo>
                    <a:lnTo>
                      <a:pt x="88" y="1686"/>
                    </a:lnTo>
                    <a:lnTo>
                      <a:pt x="90" y="1688"/>
                    </a:lnTo>
                    <a:lnTo>
                      <a:pt x="92" y="1688"/>
                    </a:lnTo>
                    <a:lnTo>
                      <a:pt x="94" y="1692"/>
                    </a:lnTo>
                    <a:lnTo>
                      <a:pt x="100" y="1694"/>
                    </a:lnTo>
                    <a:lnTo>
                      <a:pt x="128" y="1716"/>
                    </a:lnTo>
                    <a:lnTo>
                      <a:pt x="132" y="1716"/>
                    </a:lnTo>
                    <a:lnTo>
                      <a:pt x="136" y="1718"/>
                    </a:lnTo>
                    <a:lnTo>
                      <a:pt x="140" y="1718"/>
                    </a:lnTo>
                    <a:lnTo>
                      <a:pt x="140" y="1720"/>
                    </a:lnTo>
                    <a:lnTo>
                      <a:pt x="146" y="1720"/>
                    </a:lnTo>
                    <a:lnTo>
                      <a:pt x="188" y="1708"/>
                    </a:lnTo>
                    <a:lnTo>
                      <a:pt x="201" y="1710"/>
                    </a:lnTo>
                    <a:lnTo>
                      <a:pt x="203" y="1708"/>
                    </a:lnTo>
                    <a:lnTo>
                      <a:pt x="203" y="1710"/>
                    </a:lnTo>
                    <a:lnTo>
                      <a:pt x="219" y="1714"/>
                    </a:lnTo>
                    <a:lnTo>
                      <a:pt x="223" y="1712"/>
                    </a:lnTo>
                    <a:lnTo>
                      <a:pt x="225" y="1710"/>
                    </a:lnTo>
                    <a:lnTo>
                      <a:pt x="249" y="1700"/>
                    </a:lnTo>
                    <a:lnTo>
                      <a:pt x="257" y="1700"/>
                    </a:lnTo>
                    <a:lnTo>
                      <a:pt x="259" y="1700"/>
                    </a:lnTo>
                    <a:lnTo>
                      <a:pt x="263" y="1696"/>
                    </a:lnTo>
                    <a:lnTo>
                      <a:pt x="273" y="1692"/>
                    </a:lnTo>
                    <a:lnTo>
                      <a:pt x="271" y="1692"/>
                    </a:lnTo>
                    <a:lnTo>
                      <a:pt x="285" y="1692"/>
                    </a:lnTo>
                    <a:lnTo>
                      <a:pt x="305" y="1692"/>
                    </a:lnTo>
                    <a:lnTo>
                      <a:pt x="313" y="1694"/>
                    </a:lnTo>
                    <a:lnTo>
                      <a:pt x="315" y="1698"/>
                    </a:lnTo>
                    <a:lnTo>
                      <a:pt x="317" y="1700"/>
                    </a:lnTo>
                    <a:lnTo>
                      <a:pt x="319" y="1702"/>
                    </a:lnTo>
                    <a:lnTo>
                      <a:pt x="319" y="1704"/>
                    </a:lnTo>
                    <a:lnTo>
                      <a:pt x="321" y="1704"/>
                    </a:lnTo>
                    <a:lnTo>
                      <a:pt x="321" y="1706"/>
                    </a:lnTo>
                    <a:lnTo>
                      <a:pt x="321" y="1714"/>
                    </a:lnTo>
                    <a:lnTo>
                      <a:pt x="325" y="1716"/>
                    </a:lnTo>
                    <a:lnTo>
                      <a:pt x="327" y="1718"/>
                    </a:lnTo>
                    <a:lnTo>
                      <a:pt x="329" y="1720"/>
                    </a:lnTo>
                    <a:lnTo>
                      <a:pt x="331" y="1720"/>
                    </a:lnTo>
                    <a:lnTo>
                      <a:pt x="333" y="1722"/>
                    </a:lnTo>
                    <a:lnTo>
                      <a:pt x="337" y="1720"/>
                    </a:lnTo>
                    <a:lnTo>
                      <a:pt x="339" y="1718"/>
                    </a:lnTo>
                    <a:lnTo>
                      <a:pt x="339" y="1720"/>
                    </a:lnTo>
                    <a:lnTo>
                      <a:pt x="341" y="1720"/>
                    </a:lnTo>
                    <a:lnTo>
                      <a:pt x="343" y="1718"/>
                    </a:lnTo>
                    <a:lnTo>
                      <a:pt x="345" y="1716"/>
                    </a:lnTo>
                    <a:lnTo>
                      <a:pt x="351" y="1718"/>
                    </a:lnTo>
                    <a:lnTo>
                      <a:pt x="359" y="1718"/>
                    </a:lnTo>
                    <a:lnTo>
                      <a:pt x="361" y="1714"/>
                    </a:lnTo>
                    <a:lnTo>
                      <a:pt x="361" y="1712"/>
                    </a:lnTo>
                    <a:lnTo>
                      <a:pt x="363" y="1712"/>
                    </a:lnTo>
                    <a:lnTo>
                      <a:pt x="363" y="1714"/>
                    </a:lnTo>
                    <a:lnTo>
                      <a:pt x="363" y="1716"/>
                    </a:lnTo>
                    <a:lnTo>
                      <a:pt x="365" y="1718"/>
                    </a:lnTo>
                    <a:lnTo>
                      <a:pt x="367" y="1716"/>
                    </a:lnTo>
                    <a:lnTo>
                      <a:pt x="369" y="1716"/>
                    </a:lnTo>
                    <a:lnTo>
                      <a:pt x="371" y="1724"/>
                    </a:lnTo>
                    <a:lnTo>
                      <a:pt x="377" y="1726"/>
                    </a:lnTo>
                    <a:lnTo>
                      <a:pt x="377" y="1724"/>
                    </a:lnTo>
                    <a:lnTo>
                      <a:pt x="379" y="1724"/>
                    </a:lnTo>
                    <a:lnTo>
                      <a:pt x="381" y="1724"/>
                    </a:lnTo>
                    <a:lnTo>
                      <a:pt x="381" y="1726"/>
                    </a:lnTo>
                    <a:lnTo>
                      <a:pt x="381" y="1728"/>
                    </a:lnTo>
                    <a:lnTo>
                      <a:pt x="379" y="1728"/>
                    </a:lnTo>
                    <a:lnTo>
                      <a:pt x="381" y="1730"/>
                    </a:lnTo>
                    <a:lnTo>
                      <a:pt x="381" y="1732"/>
                    </a:lnTo>
                    <a:lnTo>
                      <a:pt x="385" y="1736"/>
                    </a:lnTo>
                    <a:lnTo>
                      <a:pt x="383" y="1736"/>
                    </a:lnTo>
                    <a:lnTo>
                      <a:pt x="381" y="1750"/>
                    </a:lnTo>
                    <a:lnTo>
                      <a:pt x="381" y="1752"/>
                    </a:lnTo>
                    <a:lnTo>
                      <a:pt x="379" y="1756"/>
                    </a:lnTo>
                    <a:lnTo>
                      <a:pt x="379" y="1758"/>
                    </a:lnTo>
                    <a:lnTo>
                      <a:pt x="377" y="1764"/>
                    </a:lnTo>
                    <a:lnTo>
                      <a:pt x="379" y="1766"/>
                    </a:lnTo>
                    <a:lnTo>
                      <a:pt x="379" y="1770"/>
                    </a:lnTo>
                    <a:lnTo>
                      <a:pt x="379" y="1772"/>
                    </a:lnTo>
                    <a:lnTo>
                      <a:pt x="377" y="1772"/>
                    </a:lnTo>
                    <a:lnTo>
                      <a:pt x="377" y="1774"/>
                    </a:lnTo>
                    <a:lnTo>
                      <a:pt x="381" y="1778"/>
                    </a:lnTo>
                    <a:lnTo>
                      <a:pt x="383" y="1778"/>
                    </a:lnTo>
                    <a:lnTo>
                      <a:pt x="383" y="1780"/>
                    </a:lnTo>
                    <a:lnTo>
                      <a:pt x="379" y="1780"/>
                    </a:lnTo>
                    <a:lnTo>
                      <a:pt x="377" y="1778"/>
                    </a:lnTo>
                    <a:lnTo>
                      <a:pt x="377" y="1776"/>
                    </a:lnTo>
                    <a:lnTo>
                      <a:pt x="375" y="1776"/>
                    </a:lnTo>
                    <a:lnTo>
                      <a:pt x="375" y="1786"/>
                    </a:lnTo>
                    <a:lnTo>
                      <a:pt x="371" y="1790"/>
                    </a:lnTo>
                    <a:lnTo>
                      <a:pt x="369" y="1790"/>
                    </a:lnTo>
                    <a:lnTo>
                      <a:pt x="375" y="1808"/>
                    </a:lnTo>
                    <a:lnTo>
                      <a:pt x="399" y="1832"/>
                    </a:lnTo>
                    <a:lnTo>
                      <a:pt x="401" y="1836"/>
                    </a:lnTo>
                    <a:lnTo>
                      <a:pt x="403" y="1838"/>
                    </a:lnTo>
                    <a:lnTo>
                      <a:pt x="411" y="1846"/>
                    </a:lnTo>
                    <a:lnTo>
                      <a:pt x="413" y="1852"/>
                    </a:lnTo>
                    <a:lnTo>
                      <a:pt x="414" y="1852"/>
                    </a:lnTo>
                    <a:lnTo>
                      <a:pt x="414" y="1860"/>
                    </a:lnTo>
                    <a:lnTo>
                      <a:pt x="416" y="1862"/>
                    </a:lnTo>
                    <a:lnTo>
                      <a:pt x="418" y="1864"/>
                    </a:lnTo>
                    <a:lnTo>
                      <a:pt x="416" y="1866"/>
                    </a:lnTo>
                    <a:lnTo>
                      <a:pt x="416" y="1868"/>
                    </a:lnTo>
                    <a:lnTo>
                      <a:pt x="424" y="1878"/>
                    </a:lnTo>
                    <a:lnTo>
                      <a:pt x="428" y="1894"/>
                    </a:lnTo>
                    <a:lnTo>
                      <a:pt x="430" y="1896"/>
                    </a:lnTo>
                    <a:lnTo>
                      <a:pt x="430" y="1904"/>
                    </a:lnTo>
                    <a:lnTo>
                      <a:pt x="428" y="1908"/>
                    </a:lnTo>
                    <a:lnTo>
                      <a:pt x="428" y="1910"/>
                    </a:lnTo>
                    <a:lnTo>
                      <a:pt x="430" y="1919"/>
                    </a:lnTo>
                    <a:lnTo>
                      <a:pt x="432" y="1921"/>
                    </a:lnTo>
                    <a:lnTo>
                      <a:pt x="434" y="1925"/>
                    </a:lnTo>
                    <a:lnTo>
                      <a:pt x="436" y="1927"/>
                    </a:lnTo>
                    <a:lnTo>
                      <a:pt x="438" y="1933"/>
                    </a:lnTo>
                    <a:lnTo>
                      <a:pt x="436" y="1935"/>
                    </a:lnTo>
                    <a:lnTo>
                      <a:pt x="436" y="1939"/>
                    </a:lnTo>
                    <a:lnTo>
                      <a:pt x="436" y="1941"/>
                    </a:lnTo>
                    <a:lnTo>
                      <a:pt x="436" y="1945"/>
                    </a:lnTo>
                    <a:lnTo>
                      <a:pt x="434" y="1951"/>
                    </a:lnTo>
                    <a:lnTo>
                      <a:pt x="430" y="1957"/>
                    </a:lnTo>
                    <a:lnTo>
                      <a:pt x="424" y="1959"/>
                    </a:lnTo>
                    <a:lnTo>
                      <a:pt x="424" y="1963"/>
                    </a:lnTo>
                    <a:lnTo>
                      <a:pt x="420" y="1967"/>
                    </a:lnTo>
                    <a:lnTo>
                      <a:pt x="418" y="1971"/>
                    </a:lnTo>
                    <a:lnTo>
                      <a:pt x="418" y="1973"/>
                    </a:lnTo>
                    <a:lnTo>
                      <a:pt x="418" y="1975"/>
                    </a:lnTo>
                    <a:lnTo>
                      <a:pt x="411" y="2003"/>
                    </a:lnTo>
                    <a:lnTo>
                      <a:pt x="409" y="2005"/>
                    </a:lnTo>
                    <a:lnTo>
                      <a:pt x="409" y="2013"/>
                    </a:lnTo>
                    <a:lnTo>
                      <a:pt x="409" y="2015"/>
                    </a:lnTo>
                    <a:lnTo>
                      <a:pt x="407" y="2015"/>
                    </a:lnTo>
                    <a:lnTo>
                      <a:pt x="409" y="2025"/>
                    </a:lnTo>
                    <a:lnTo>
                      <a:pt x="409" y="2033"/>
                    </a:lnTo>
                    <a:lnTo>
                      <a:pt x="409" y="2035"/>
                    </a:lnTo>
                    <a:lnTo>
                      <a:pt x="409" y="2037"/>
                    </a:lnTo>
                    <a:lnTo>
                      <a:pt x="413" y="2045"/>
                    </a:lnTo>
                    <a:lnTo>
                      <a:pt x="414" y="2045"/>
                    </a:lnTo>
                    <a:lnTo>
                      <a:pt x="438" y="2087"/>
                    </a:lnTo>
                    <a:lnTo>
                      <a:pt x="438" y="2089"/>
                    </a:lnTo>
                    <a:lnTo>
                      <a:pt x="446" y="2103"/>
                    </a:lnTo>
                    <a:lnTo>
                      <a:pt x="446" y="2129"/>
                    </a:lnTo>
                    <a:lnTo>
                      <a:pt x="452" y="2140"/>
                    </a:lnTo>
                    <a:lnTo>
                      <a:pt x="452" y="2150"/>
                    </a:lnTo>
                    <a:lnTo>
                      <a:pt x="454" y="2156"/>
                    </a:lnTo>
                    <a:lnTo>
                      <a:pt x="454" y="2160"/>
                    </a:lnTo>
                    <a:lnTo>
                      <a:pt x="458" y="2176"/>
                    </a:lnTo>
                    <a:lnTo>
                      <a:pt x="474" y="2196"/>
                    </a:lnTo>
                    <a:lnTo>
                      <a:pt x="476" y="2196"/>
                    </a:lnTo>
                    <a:lnTo>
                      <a:pt x="476" y="2198"/>
                    </a:lnTo>
                    <a:lnTo>
                      <a:pt x="476" y="2200"/>
                    </a:lnTo>
                    <a:lnTo>
                      <a:pt x="478" y="2202"/>
                    </a:lnTo>
                    <a:lnTo>
                      <a:pt x="500" y="2250"/>
                    </a:lnTo>
                    <a:lnTo>
                      <a:pt x="500" y="2260"/>
                    </a:lnTo>
                    <a:lnTo>
                      <a:pt x="498" y="2264"/>
                    </a:lnTo>
                    <a:lnTo>
                      <a:pt x="496" y="2262"/>
                    </a:lnTo>
                    <a:lnTo>
                      <a:pt x="494" y="2264"/>
                    </a:lnTo>
                    <a:lnTo>
                      <a:pt x="494" y="2268"/>
                    </a:lnTo>
                    <a:lnTo>
                      <a:pt x="496" y="2268"/>
                    </a:lnTo>
                    <a:lnTo>
                      <a:pt x="498" y="2270"/>
                    </a:lnTo>
                    <a:lnTo>
                      <a:pt x="496" y="2270"/>
                    </a:lnTo>
                    <a:lnTo>
                      <a:pt x="498" y="2274"/>
                    </a:lnTo>
                    <a:lnTo>
                      <a:pt x="502" y="2280"/>
                    </a:lnTo>
                    <a:lnTo>
                      <a:pt x="502" y="2282"/>
                    </a:lnTo>
                    <a:lnTo>
                      <a:pt x="502" y="2284"/>
                    </a:lnTo>
                    <a:lnTo>
                      <a:pt x="502" y="2288"/>
                    </a:lnTo>
                    <a:lnTo>
                      <a:pt x="502" y="2290"/>
                    </a:lnTo>
                    <a:lnTo>
                      <a:pt x="504" y="2290"/>
                    </a:lnTo>
                    <a:lnTo>
                      <a:pt x="504" y="2286"/>
                    </a:lnTo>
                    <a:lnTo>
                      <a:pt x="508" y="2286"/>
                    </a:lnTo>
                    <a:lnTo>
                      <a:pt x="508" y="2290"/>
                    </a:lnTo>
                    <a:lnTo>
                      <a:pt x="508" y="2292"/>
                    </a:lnTo>
                    <a:lnTo>
                      <a:pt x="514" y="2290"/>
                    </a:lnTo>
                    <a:lnTo>
                      <a:pt x="514" y="2292"/>
                    </a:lnTo>
                    <a:lnTo>
                      <a:pt x="514" y="2294"/>
                    </a:lnTo>
                    <a:lnTo>
                      <a:pt x="518" y="2296"/>
                    </a:lnTo>
                    <a:lnTo>
                      <a:pt x="520" y="2296"/>
                    </a:lnTo>
                    <a:lnTo>
                      <a:pt x="522" y="2296"/>
                    </a:lnTo>
                    <a:lnTo>
                      <a:pt x="524" y="2296"/>
                    </a:lnTo>
                    <a:lnTo>
                      <a:pt x="528" y="2296"/>
                    </a:lnTo>
                    <a:lnTo>
                      <a:pt x="530" y="2292"/>
                    </a:lnTo>
                    <a:lnTo>
                      <a:pt x="534" y="2292"/>
                    </a:lnTo>
                    <a:lnTo>
                      <a:pt x="536" y="2292"/>
                    </a:lnTo>
                    <a:lnTo>
                      <a:pt x="538" y="2290"/>
                    </a:lnTo>
                    <a:lnTo>
                      <a:pt x="542" y="2292"/>
                    </a:lnTo>
                    <a:lnTo>
                      <a:pt x="544" y="2290"/>
                    </a:lnTo>
                    <a:lnTo>
                      <a:pt x="548" y="2290"/>
                    </a:lnTo>
                    <a:lnTo>
                      <a:pt x="550" y="2290"/>
                    </a:lnTo>
                    <a:lnTo>
                      <a:pt x="550" y="2288"/>
                    </a:lnTo>
                    <a:lnTo>
                      <a:pt x="554" y="2286"/>
                    </a:lnTo>
                    <a:lnTo>
                      <a:pt x="556" y="2286"/>
                    </a:lnTo>
                    <a:lnTo>
                      <a:pt x="562" y="2284"/>
                    </a:lnTo>
                    <a:lnTo>
                      <a:pt x="568" y="2286"/>
                    </a:lnTo>
                    <a:lnTo>
                      <a:pt x="570" y="2286"/>
                    </a:lnTo>
                    <a:lnTo>
                      <a:pt x="572" y="2284"/>
                    </a:lnTo>
                    <a:lnTo>
                      <a:pt x="576" y="2284"/>
                    </a:lnTo>
                    <a:lnTo>
                      <a:pt x="592" y="2288"/>
                    </a:lnTo>
                    <a:lnTo>
                      <a:pt x="594" y="2284"/>
                    </a:lnTo>
                    <a:lnTo>
                      <a:pt x="598" y="2284"/>
                    </a:lnTo>
                    <a:lnTo>
                      <a:pt x="604" y="2286"/>
                    </a:lnTo>
                    <a:lnTo>
                      <a:pt x="606" y="2284"/>
                    </a:lnTo>
                    <a:lnTo>
                      <a:pt x="604" y="2282"/>
                    </a:lnTo>
                    <a:lnTo>
                      <a:pt x="606" y="2280"/>
                    </a:lnTo>
                    <a:lnTo>
                      <a:pt x="620" y="2280"/>
                    </a:lnTo>
                    <a:lnTo>
                      <a:pt x="689" y="2202"/>
                    </a:lnTo>
                    <a:lnTo>
                      <a:pt x="691" y="2200"/>
                    </a:lnTo>
                    <a:lnTo>
                      <a:pt x="695" y="2196"/>
                    </a:lnTo>
                    <a:lnTo>
                      <a:pt x="697" y="2192"/>
                    </a:lnTo>
                    <a:lnTo>
                      <a:pt x="705" y="2166"/>
                    </a:lnTo>
                    <a:lnTo>
                      <a:pt x="693" y="2166"/>
                    </a:lnTo>
                    <a:lnTo>
                      <a:pt x="705" y="2166"/>
                    </a:lnTo>
                    <a:lnTo>
                      <a:pt x="705" y="2156"/>
                    </a:lnTo>
                    <a:lnTo>
                      <a:pt x="705" y="2158"/>
                    </a:lnTo>
                    <a:lnTo>
                      <a:pt x="703" y="2158"/>
                    </a:lnTo>
                    <a:lnTo>
                      <a:pt x="699" y="2154"/>
                    </a:lnTo>
                    <a:lnTo>
                      <a:pt x="705" y="2146"/>
                    </a:lnTo>
                    <a:lnTo>
                      <a:pt x="735" y="2135"/>
                    </a:lnTo>
                    <a:lnTo>
                      <a:pt x="739" y="2127"/>
                    </a:lnTo>
                    <a:lnTo>
                      <a:pt x="741" y="2123"/>
                    </a:lnTo>
                    <a:lnTo>
                      <a:pt x="739" y="2125"/>
                    </a:lnTo>
                    <a:lnTo>
                      <a:pt x="737" y="2127"/>
                    </a:lnTo>
                    <a:lnTo>
                      <a:pt x="737" y="2125"/>
                    </a:lnTo>
                    <a:lnTo>
                      <a:pt x="741" y="2097"/>
                    </a:lnTo>
                    <a:lnTo>
                      <a:pt x="739" y="2097"/>
                    </a:lnTo>
                    <a:lnTo>
                      <a:pt x="735" y="2081"/>
                    </a:lnTo>
                    <a:lnTo>
                      <a:pt x="735" y="2079"/>
                    </a:lnTo>
                    <a:lnTo>
                      <a:pt x="733" y="2077"/>
                    </a:lnTo>
                    <a:lnTo>
                      <a:pt x="729" y="2073"/>
                    </a:lnTo>
                    <a:lnTo>
                      <a:pt x="729" y="2071"/>
                    </a:lnTo>
                    <a:lnTo>
                      <a:pt x="729" y="2063"/>
                    </a:lnTo>
                    <a:lnTo>
                      <a:pt x="733" y="2063"/>
                    </a:lnTo>
                    <a:lnTo>
                      <a:pt x="745" y="2049"/>
                    </a:lnTo>
                    <a:lnTo>
                      <a:pt x="747" y="2049"/>
                    </a:lnTo>
                    <a:lnTo>
                      <a:pt x="749" y="2045"/>
                    </a:lnTo>
                    <a:lnTo>
                      <a:pt x="749" y="2047"/>
                    </a:lnTo>
                    <a:lnTo>
                      <a:pt x="751" y="2047"/>
                    </a:lnTo>
                    <a:lnTo>
                      <a:pt x="757" y="2039"/>
                    </a:lnTo>
                    <a:lnTo>
                      <a:pt x="755" y="2039"/>
                    </a:lnTo>
                    <a:lnTo>
                      <a:pt x="757" y="2039"/>
                    </a:lnTo>
                    <a:lnTo>
                      <a:pt x="759" y="2037"/>
                    </a:lnTo>
                    <a:lnTo>
                      <a:pt x="761" y="2037"/>
                    </a:lnTo>
                    <a:lnTo>
                      <a:pt x="761" y="2035"/>
                    </a:lnTo>
                    <a:lnTo>
                      <a:pt x="783" y="2023"/>
                    </a:lnTo>
                    <a:lnTo>
                      <a:pt x="787" y="2023"/>
                    </a:lnTo>
                    <a:lnTo>
                      <a:pt x="791" y="2021"/>
                    </a:lnTo>
                    <a:lnTo>
                      <a:pt x="791" y="2017"/>
                    </a:lnTo>
                    <a:lnTo>
                      <a:pt x="799" y="2013"/>
                    </a:lnTo>
                    <a:lnTo>
                      <a:pt x="801" y="2011"/>
                    </a:lnTo>
                    <a:lnTo>
                      <a:pt x="799" y="2009"/>
                    </a:lnTo>
                    <a:lnTo>
                      <a:pt x="803" y="2007"/>
                    </a:lnTo>
                    <a:lnTo>
                      <a:pt x="805" y="2005"/>
                    </a:lnTo>
                    <a:lnTo>
                      <a:pt x="809" y="1999"/>
                    </a:lnTo>
                    <a:lnTo>
                      <a:pt x="811" y="1999"/>
                    </a:lnTo>
                    <a:lnTo>
                      <a:pt x="811" y="1995"/>
                    </a:lnTo>
                    <a:lnTo>
                      <a:pt x="809" y="1995"/>
                    </a:lnTo>
                    <a:lnTo>
                      <a:pt x="813" y="1991"/>
                    </a:lnTo>
                    <a:lnTo>
                      <a:pt x="815" y="1987"/>
                    </a:lnTo>
                    <a:lnTo>
                      <a:pt x="815" y="1985"/>
                    </a:lnTo>
                    <a:lnTo>
                      <a:pt x="813" y="1983"/>
                    </a:lnTo>
                    <a:lnTo>
                      <a:pt x="811" y="1983"/>
                    </a:lnTo>
                    <a:lnTo>
                      <a:pt x="813" y="1981"/>
                    </a:lnTo>
                    <a:lnTo>
                      <a:pt x="813" y="1979"/>
                    </a:lnTo>
                    <a:lnTo>
                      <a:pt x="811" y="1981"/>
                    </a:lnTo>
                    <a:lnTo>
                      <a:pt x="811" y="1979"/>
                    </a:lnTo>
                    <a:lnTo>
                      <a:pt x="811" y="1977"/>
                    </a:lnTo>
                    <a:lnTo>
                      <a:pt x="811" y="1963"/>
                    </a:lnTo>
                    <a:lnTo>
                      <a:pt x="809" y="1963"/>
                    </a:lnTo>
                    <a:lnTo>
                      <a:pt x="809" y="1961"/>
                    </a:lnTo>
                    <a:lnTo>
                      <a:pt x="811" y="1959"/>
                    </a:lnTo>
                    <a:lnTo>
                      <a:pt x="809" y="1945"/>
                    </a:lnTo>
                    <a:lnTo>
                      <a:pt x="815" y="1933"/>
                    </a:lnTo>
                    <a:lnTo>
                      <a:pt x="815" y="1929"/>
                    </a:lnTo>
                    <a:lnTo>
                      <a:pt x="815" y="1927"/>
                    </a:lnTo>
                    <a:lnTo>
                      <a:pt x="813" y="1927"/>
                    </a:lnTo>
                    <a:lnTo>
                      <a:pt x="807" y="1931"/>
                    </a:lnTo>
                    <a:lnTo>
                      <a:pt x="813" y="1927"/>
                    </a:lnTo>
                    <a:lnTo>
                      <a:pt x="813" y="1925"/>
                    </a:lnTo>
                    <a:lnTo>
                      <a:pt x="811" y="1925"/>
                    </a:lnTo>
                    <a:lnTo>
                      <a:pt x="809" y="1923"/>
                    </a:lnTo>
                    <a:lnTo>
                      <a:pt x="807" y="1921"/>
                    </a:lnTo>
                    <a:lnTo>
                      <a:pt x="803" y="1919"/>
                    </a:lnTo>
                    <a:lnTo>
                      <a:pt x="803" y="1917"/>
                    </a:lnTo>
                    <a:lnTo>
                      <a:pt x="803" y="1915"/>
                    </a:lnTo>
                    <a:lnTo>
                      <a:pt x="803" y="1913"/>
                    </a:lnTo>
                    <a:lnTo>
                      <a:pt x="801" y="1913"/>
                    </a:lnTo>
                    <a:lnTo>
                      <a:pt x="801" y="1911"/>
                    </a:lnTo>
                    <a:lnTo>
                      <a:pt x="801" y="1910"/>
                    </a:lnTo>
                    <a:lnTo>
                      <a:pt x="797" y="1904"/>
                    </a:lnTo>
                    <a:lnTo>
                      <a:pt x="799" y="1904"/>
                    </a:lnTo>
                    <a:lnTo>
                      <a:pt x="797" y="1902"/>
                    </a:lnTo>
                    <a:lnTo>
                      <a:pt x="795" y="1896"/>
                    </a:lnTo>
                    <a:lnTo>
                      <a:pt x="797" y="1894"/>
                    </a:lnTo>
                    <a:lnTo>
                      <a:pt x="797" y="1892"/>
                    </a:lnTo>
                    <a:lnTo>
                      <a:pt x="797" y="1890"/>
                    </a:lnTo>
                    <a:lnTo>
                      <a:pt x="797" y="1888"/>
                    </a:lnTo>
                    <a:lnTo>
                      <a:pt x="797" y="1882"/>
                    </a:lnTo>
                    <a:lnTo>
                      <a:pt x="799" y="1882"/>
                    </a:lnTo>
                    <a:lnTo>
                      <a:pt x="799" y="1880"/>
                    </a:lnTo>
                    <a:lnTo>
                      <a:pt x="797" y="1876"/>
                    </a:lnTo>
                    <a:lnTo>
                      <a:pt x="791" y="1870"/>
                    </a:lnTo>
                    <a:lnTo>
                      <a:pt x="789" y="1866"/>
                    </a:lnTo>
                    <a:lnTo>
                      <a:pt x="795" y="1844"/>
                    </a:lnTo>
                    <a:lnTo>
                      <a:pt x="799" y="1844"/>
                    </a:lnTo>
                    <a:lnTo>
                      <a:pt x="811" y="1816"/>
                    </a:lnTo>
                    <a:lnTo>
                      <a:pt x="817" y="1814"/>
                    </a:lnTo>
                    <a:lnTo>
                      <a:pt x="819" y="1810"/>
                    </a:lnTo>
                    <a:lnTo>
                      <a:pt x="819" y="1808"/>
                    </a:lnTo>
                    <a:lnTo>
                      <a:pt x="821" y="1808"/>
                    </a:lnTo>
                    <a:lnTo>
                      <a:pt x="823" y="1808"/>
                    </a:lnTo>
                    <a:lnTo>
                      <a:pt x="827" y="1804"/>
                    </a:lnTo>
                    <a:lnTo>
                      <a:pt x="841" y="1788"/>
                    </a:lnTo>
                    <a:lnTo>
                      <a:pt x="841" y="1786"/>
                    </a:lnTo>
                    <a:lnTo>
                      <a:pt x="843" y="1784"/>
                    </a:lnTo>
                    <a:lnTo>
                      <a:pt x="841" y="1784"/>
                    </a:lnTo>
                    <a:lnTo>
                      <a:pt x="841" y="1782"/>
                    </a:lnTo>
                    <a:lnTo>
                      <a:pt x="843" y="1784"/>
                    </a:lnTo>
                    <a:lnTo>
                      <a:pt x="845" y="1782"/>
                    </a:lnTo>
                    <a:lnTo>
                      <a:pt x="876" y="1754"/>
                    </a:lnTo>
                    <a:lnTo>
                      <a:pt x="882" y="1752"/>
                    </a:lnTo>
                    <a:lnTo>
                      <a:pt x="890" y="1746"/>
                    </a:lnTo>
                    <a:lnTo>
                      <a:pt x="894" y="1740"/>
                    </a:lnTo>
                    <a:lnTo>
                      <a:pt x="912" y="1724"/>
                    </a:lnTo>
                    <a:lnTo>
                      <a:pt x="918" y="1714"/>
                    </a:lnTo>
                    <a:lnTo>
                      <a:pt x="918" y="1712"/>
                    </a:lnTo>
                    <a:lnTo>
                      <a:pt x="920" y="1710"/>
                    </a:lnTo>
                    <a:lnTo>
                      <a:pt x="924" y="1706"/>
                    </a:lnTo>
                    <a:lnTo>
                      <a:pt x="926" y="1704"/>
                    </a:lnTo>
                    <a:lnTo>
                      <a:pt x="928" y="1702"/>
                    </a:lnTo>
                    <a:lnTo>
                      <a:pt x="942" y="1675"/>
                    </a:lnTo>
                    <a:lnTo>
                      <a:pt x="942" y="1673"/>
                    </a:lnTo>
                    <a:lnTo>
                      <a:pt x="942" y="1669"/>
                    </a:lnTo>
                    <a:lnTo>
                      <a:pt x="946" y="1667"/>
                    </a:lnTo>
                    <a:lnTo>
                      <a:pt x="952" y="1657"/>
                    </a:lnTo>
                    <a:lnTo>
                      <a:pt x="954" y="1655"/>
                    </a:lnTo>
                    <a:lnTo>
                      <a:pt x="954" y="1651"/>
                    </a:lnTo>
                    <a:lnTo>
                      <a:pt x="956" y="1637"/>
                    </a:lnTo>
                    <a:lnTo>
                      <a:pt x="958" y="1637"/>
                    </a:lnTo>
                    <a:lnTo>
                      <a:pt x="960" y="1637"/>
                    </a:lnTo>
                    <a:lnTo>
                      <a:pt x="962" y="1637"/>
                    </a:lnTo>
                    <a:lnTo>
                      <a:pt x="960" y="1635"/>
                    </a:lnTo>
                    <a:lnTo>
                      <a:pt x="960" y="1637"/>
                    </a:lnTo>
                    <a:lnTo>
                      <a:pt x="958" y="1637"/>
                    </a:lnTo>
                    <a:lnTo>
                      <a:pt x="958" y="1635"/>
                    </a:lnTo>
                    <a:lnTo>
                      <a:pt x="960" y="1635"/>
                    </a:lnTo>
                    <a:lnTo>
                      <a:pt x="960" y="1633"/>
                    </a:lnTo>
                    <a:lnTo>
                      <a:pt x="960" y="1631"/>
                    </a:lnTo>
                    <a:lnTo>
                      <a:pt x="960" y="1629"/>
                    </a:lnTo>
                    <a:lnTo>
                      <a:pt x="960" y="1627"/>
                    </a:lnTo>
                    <a:lnTo>
                      <a:pt x="958" y="1625"/>
                    </a:lnTo>
                    <a:lnTo>
                      <a:pt x="958" y="1623"/>
                    </a:lnTo>
                    <a:lnTo>
                      <a:pt x="960" y="1621"/>
                    </a:lnTo>
                    <a:lnTo>
                      <a:pt x="960" y="1619"/>
                    </a:lnTo>
                    <a:lnTo>
                      <a:pt x="960" y="1617"/>
                    </a:lnTo>
                    <a:lnTo>
                      <a:pt x="962" y="1617"/>
                    </a:lnTo>
                    <a:lnTo>
                      <a:pt x="960" y="1617"/>
                    </a:lnTo>
                    <a:lnTo>
                      <a:pt x="958" y="1617"/>
                    </a:lnTo>
                    <a:lnTo>
                      <a:pt x="956" y="1615"/>
                    </a:lnTo>
                    <a:lnTo>
                      <a:pt x="954" y="1615"/>
                    </a:lnTo>
                    <a:lnTo>
                      <a:pt x="952" y="1615"/>
                    </a:lnTo>
                    <a:lnTo>
                      <a:pt x="950" y="1617"/>
                    </a:lnTo>
                    <a:lnTo>
                      <a:pt x="946" y="1619"/>
                    </a:lnTo>
                    <a:lnTo>
                      <a:pt x="936" y="1621"/>
                    </a:lnTo>
                    <a:lnTo>
                      <a:pt x="934" y="1621"/>
                    </a:lnTo>
                    <a:lnTo>
                      <a:pt x="928" y="1623"/>
                    </a:lnTo>
                    <a:lnTo>
                      <a:pt x="924" y="1623"/>
                    </a:lnTo>
                    <a:lnTo>
                      <a:pt x="920" y="1625"/>
                    </a:lnTo>
                    <a:lnTo>
                      <a:pt x="912" y="1627"/>
                    </a:lnTo>
                    <a:lnTo>
                      <a:pt x="910" y="1625"/>
                    </a:lnTo>
                    <a:lnTo>
                      <a:pt x="906" y="1625"/>
                    </a:lnTo>
                    <a:lnTo>
                      <a:pt x="904" y="1627"/>
                    </a:lnTo>
                    <a:lnTo>
                      <a:pt x="904" y="1629"/>
                    </a:lnTo>
                    <a:lnTo>
                      <a:pt x="900" y="1629"/>
                    </a:lnTo>
                    <a:lnTo>
                      <a:pt x="898" y="1631"/>
                    </a:lnTo>
                    <a:lnTo>
                      <a:pt x="894" y="1631"/>
                    </a:lnTo>
                    <a:lnTo>
                      <a:pt x="892" y="1631"/>
                    </a:lnTo>
                    <a:lnTo>
                      <a:pt x="888" y="1631"/>
                    </a:lnTo>
                    <a:lnTo>
                      <a:pt x="888" y="1629"/>
                    </a:lnTo>
                    <a:lnTo>
                      <a:pt x="886" y="1629"/>
                    </a:lnTo>
                    <a:lnTo>
                      <a:pt x="884" y="1629"/>
                    </a:lnTo>
                    <a:lnTo>
                      <a:pt x="884" y="1631"/>
                    </a:lnTo>
                    <a:lnTo>
                      <a:pt x="874" y="1635"/>
                    </a:lnTo>
                    <a:lnTo>
                      <a:pt x="868" y="1635"/>
                    </a:lnTo>
                    <a:lnTo>
                      <a:pt x="866" y="1635"/>
                    </a:lnTo>
                    <a:lnTo>
                      <a:pt x="864" y="1635"/>
                    </a:lnTo>
                    <a:lnTo>
                      <a:pt x="862" y="1633"/>
                    </a:lnTo>
                    <a:lnTo>
                      <a:pt x="853" y="1621"/>
                    </a:lnTo>
                    <a:lnTo>
                      <a:pt x="851" y="1621"/>
                    </a:lnTo>
                    <a:lnTo>
                      <a:pt x="851" y="1619"/>
                    </a:lnTo>
                    <a:lnTo>
                      <a:pt x="849" y="1619"/>
                    </a:lnTo>
                    <a:lnTo>
                      <a:pt x="847" y="1619"/>
                    </a:lnTo>
                    <a:lnTo>
                      <a:pt x="845" y="1619"/>
                    </a:lnTo>
                    <a:lnTo>
                      <a:pt x="843" y="1619"/>
                    </a:lnTo>
                    <a:lnTo>
                      <a:pt x="843" y="1621"/>
                    </a:lnTo>
                    <a:lnTo>
                      <a:pt x="841" y="1621"/>
                    </a:lnTo>
                    <a:lnTo>
                      <a:pt x="841" y="1619"/>
                    </a:lnTo>
                    <a:lnTo>
                      <a:pt x="843" y="1619"/>
                    </a:lnTo>
                    <a:lnTo>
                      <a:pt x="845" y="1617"/>
                    </a:lnTo>
                    <a:lnTo>
                      <a:pt x="845" y="1615"/>
                    </a:lnTo>
                    <a:lnTo>
                      <a:pt x="847" y="1615"/>
                    </a:lnTo>
                    <a:lnTo>
                      <a:pt x="851" y="1613"/>
                    </a:lnTo>
                    <a:lnTo>
                      <a:pt x="853" y="1613"/>
                    </a:lnTo>
                    <a:lnTo>
                      <a:pt x="853" y="1611"/>
                    </a:lnTo>
                    <a:lnTo>
                      <a:pt x="851" y="1607"/>
                    </a:lnTo>
                    <a:lnTo>
                      <a:pt x="851" y="1605"/>
                    </a:lnTo>
                    <a:lnTo>
                      <a:pt x="849" y="1603"/>
                    </a:lnTo>
                    <a:lnTo>
                      <a:pt x="847" y="1603"/>
                    </a:lnTo>
                    <a:lnTo>
                      <a:pt x="847" y="1601"/>
                    </a:lnTo>
                    <a:lnTo>
                      <a:pt x="847" y="1599"/>
                    </a:lnTo>
                    <a:lnTo>
                      <a:pt x="845" y="1601"/>
                    </a:lnTo>
                    <a:lnTo>
                      <a:pt x="843" y="1599"/>
                    </a:lnTo>
                    <a:lnTo>
                      <a:pt x="843" y="1597"/>
                    </a:lnTo>
                    <a:lnTo>
                      <a:pt x="839" y="1597"/>
                    </a:lnTo>
                    <a:lnTo>
                      <a:pt x="839" y="1595"/>
                    </a:lnTo>
                    <a:lnTo>
                      <a:pt x="837" y="1593"/>
                    </a:lnTo>
                    <a:lnTo>
                      <a:pt x="837" y="1591"/>
                    </a:lnTo>
                    <a:lnTo>
                      <a:pt x="835" y="1591"/>
                    </a:lnTo>
                    <a:lnTo>
                      <a:pt x="833" y="1589"/>
                    </a:lnTo>
                    <a:lnTo>
                      <a:pt x="833" y="1587"/>
                    </a:lnTo>
                    <a:lnTo>
                      <a:pt x="831" y="1587"/>
                    </a:lnTo>
                    <a:lnTo>
                      <a:pt x="829" y="1585"/>
                    </a:lnTo>
                    <a:lnTo>
                      <a:pt x="823" y="1577"/>
                    </a:lnTo>
                    <a:lnTo>
                      <a:pt x="821" y="1575"/>
                    </a:lnTo>
                    <a:lnTo>
                      <a:pt x="819" y="1575"/>
                    </a:lnTo>
                    <a:lnTo>
                      <a:pt x="817" y="1575"/>
                    </a:lnTo>
                    <a:lnTo>
                      <a:pt x="815" y="1573"/>
                    </a:lnTo>
                    <a:lnTo>
                      <a:pt x="813" y="1571"/>
                    </a:lnTo>
                    <a:lnTo>
                      <a:pt x="811" y="1571"/>
                    </a:lnTo>
                    <a:lnTo>
                      <a:pt x="811" y="1569"/>
                    </a:lnTo>
                    <a:lnTo>
                      <a:pt x="809" y="1571"/>
                    </a:lnTo>
                    <a:lnTo>
                      <a:pt x="807" y="1571"/>
                    </a:lnTo>
                    <a:lnTo>
                      <a:pt x="807" y="1569"/>
                    </a:lnTo>
                    <a:lnTo>
                      <a:pt x="805" y="1567"/>
                    </a:lnTo>
                    <a:lnTo>
                      <a:pt x="805" y="1565"/>
                    </a:lnTo>
                    <a:lnTo>
                      <a:pt x="805" y="1563"/>
                    </a:lnTo>
                    <a:lnTo>
                      <a:pt x="803" y="1563"/>
                    </a:lnTo>
                    <a:lnTo>
                      <a:pt x="801" y="1563"/>
                    </a:lnTo>
                    <a:lnTo>
                      <a:pt x="801" y="1565"/>
                    </a:lnTo>
                    <a:lnTo>
                      <a:pt x="803" y="1567"/>
                    </a:lnTo>
                    <a:lnTo>
                      <a:pt x="801" y="1567"/>
                    </a:lnTo>
                    <a:lnTo>
                      <a:pt x="801" y="1565"/>
                    </a:lnTo>
                    <a:lnTo>
                      <a:pt x="799" y="1565"/>
                    </a:lnTo>
                    <a:lnTo>
                      <a:pt x="799" y="1561"/>
                    </a:lnTo>
                    <a:lnTo>
                      <a:pt x="797" y="1561"/>
                    </a:lnTo>
                    <a:lnTo>
                      <a:pt x="797" y="1559"/>
                    </a:lnTo>
                    <a:lnTo>
                      <a:pt x="797" y="1557"/>
                    </a:lnTo>
                    <a:lnTo>
                      <a:pt x="793" y="1555"/>
                    </a:lnTo>
                    <a:lnTo>
                      <a:pt x="789" y="1533"/>
                    </a:lnTo>
                    <a:lnTo>
                      <a:pt x="785" y="1525"/>
                    </a:lnTo>
                    <a:lnTo>
                      <a:pt x="783" y="1525"/>
                    </a:lnTo>
                    <a:lnTo>
                      <a:pt x="783" y="1523"/>
                    </a:lnTo>
                    <a:lnTo>
                      <a:pt x="781" y="1523"/>
                    </a:lnTo>
                    <a:lnTo>
                      <a:pt x="781" y="1521"/>
                    </a:lnTo>
                    <a:lnTo>
                      <a:pt x="779" y="1521"/>
                    </a:lnTo>
                    <a:lnTo>
                      <a:pt x="777" y="1519"/>
                    </a:lnTo>
                    <a:lnTo>
                      <a:pt x="777" y="1517"/>
                    </a:lnTo>
                    <a:lnTo>
                      <a:pt x="769" y="1515"/>
                    </a:lnTo>
                    <a:lnTo>
                      <a:pt x="767" y="1513"/>
                    </a:lnTo>
                    <a:lnTo>
                      <a:pt x="765" y="1479"/>
                    </a:lnTo>
                    <a:lnTo>
                      <a:pt x="761" y="1473"/>
                    </a:lnTo>
                    <a:lnTo>
                      <a:pt x="761" y="1467"/>
                    </a:lnTo>
                    <a:lnTo>
                      <a:pt x="757" y="1463"/>
                    </a:lnTo>
                    <a:lnTo>
                      <a:pt x="755" y="1461"/>
                    </a:lnTo>
                    <a:lnTo>
                      <a:pt x="753" y="1457"/>
                    </a:lnTo>
                    <a:lnTo>
                      <a:pt x="745" y="1456"/>
                    </a:lnTo>
                    <a:lnTo>
                      <a:pt x="743" y="1450"/>
                    </a:lnTo>
                    <a:lnTo>
                      <a:pt x="741" y="1448"/>
                    </a:lnTo>
                    <a:lnTo>
                      <a:pt x="741" y="1442"/>
                    </a:lnTo>
                    <a:lnTo>
                      <a:pt x="741" y="1438"/>
                    </a:lnTo>
                    <a:lnTo>
                      <a:pt x="745" y="1438"/>
                    </a:lnTo>
                    <a:lnTo>
                      <a:pt x="743" y="1436"/>
                    </a:lnTo>
                    <a:lnTo>
                      <a:pt x="737" y="1430"/>
                    </a:lnTo>
                    <a:lnTo>
                      <a:pt x="713" y="1382"/>
                    </a:lnTo>
                    <a:lnTo>
                      <a:pt x="713" y="1376"/>
                    </a:lnTo>
                    <a:lnTo>
                      <a:pt x="711" y="1376"/>
                    </a:lnTo>
                    <a:lnTo>
                      <a:pt x="705" y="1368"/>
                    </a:lnTo>
                    <a:lnTo>
                      <a:pt x="701" y="1358"/>
                    </a:lnTo>
                    <a:lnTo>
                      <a:pt x="701" y="1356"/>
                    </a:lnTo>
                    <a:lnTo>
                      <a:pt x="701" y="1352"/>
                    </a:lnTo>
                    <a:lnTo>
                      <a:pt x="697" y="1350"/>
                    </a:lnTo>
                    <a:lnTo>
                      <a:pt x="699" y="1346"/>
                    </a:lnTo>
                    <a:lnTo>
                      <a:pt x="699" y="1344"/>
                    </a:lnTo>
                    <a:lnTo>
                      <a:pt x="701" y="1342"/>
                    </a:lnTo>
                    <a:lnTo>
                      <a:pt x="701" y="1344"/>
                    </a:lnTo>
                    <a:lnTo>
                      <a:pt x="701" y="1346"/>
                    </a:lnTo>
                    <a:lnTo>
                      <a:pt x="703" y="1350"/>
                    </a:lnTo>
                    <a:lnTo>
                      <a:pt x="709" y="1362"/>
                    </a:lnTo>
                    <a:lnTo>
                      <a:pt x="709" y="1364"/>
                    </a:lnTo>
                    <a:lnTo>
                      <a:pt x="721" y="1378"/>
                    </a:lnTo>
                    <a:lnTo>
                      <a:pt x="723" y="1378"/>
                    </a:lnTo>
                    <a:lnTo>
                      <a:pt x="725" y="1378"/>
                    </a:lnTo>
                    <a:lnTo>
                      <a:pt x="725" y="1376"/>
                    </a:lnTo>
                    <a:lnTo>
                      <a:pt x="727" y="1374"/>
                    </a:lnTo>
                    <a:lnTo>
                      <a:pt x="727" y="1372"/>
                    </a:lnTo>
                    <a:lnTo>
                      <a:pt x="733" y="1354"/>
                    </a:lnTo>
                    <a:lnTo>
                      <a:pt x="733" y="1352"/>
                    </a:lnTo>
                    <a:lnTo>
                      <a:pt x="733" y="1354"/>
                    </a:lnTo>
                    <a:lnTo>
                      <a:pt x="749" y="1356"/>
                    </a:lnTo>
                    <a:lnTo>
                      <a:pt x="733" y="1354"/>
                    </a:lnTo>
                    <a:lnTo>
                      <a:pt x="733" y="1352"/>
                    </a:lnTo>
                    <a:lnTo>
                      <a:pt x="733" y="1356"/>
                    </a:lnTo>
                    <a:lnTo>
                      <a:pt x="733" y="1358"/>
                    </a:lnTo>
                    <a:lnTo>
                      <a:pt x="731" y="1366"/>
                    </a:lnTo>
                    <a:lnTo>
                      <a:pt x="729" y="1374"/>
                    </a:lnTo>
                    <a:lnTo>
                      <a:pt x="729" y="1372"/>
                    </a:lnTo>
                    <a:lnTo>
                      <a:pt x="731" y="1372"/>
                    </a:lnTo>
                    <a:lnTo>
                      <a:pt x="735" y="1372"/>
                    </a:lnTo>
                    <a:lnTo>
                      <a:pt x="737" y="1374"/>
                    </a:lnTo>
                    <a:lnTo>
                      <a:pt x="745" y="1388"/>
                    </a:lnTo>
                    <a:lnTo>
                      <a:pt x="747" y="1392"/>
                    </a:lnTo>
                    <a:lnTo>
                      <a:pt x="749" y="1394"/>
                    </a:lnTo>
                    <a:lnTo>
                      <a:pt x="751" y="1396"/>
                    </a:lnTo>
                    <a:lnTo>
                      <a:pt x="753" y="1402"/>
                    </a:lnTo>
                    <a:lnTo>
                      <a:pt x="757" y="1406"/>
                    </a:lnTo>
                    <a:lnTo>
                      <a:pt x="757" y="1408"/>
                    </a:lnTo>
                    <a:lnTo>
                      <a:pt x="757" y="1410"/>
                    </a:lnTo>
                    <a:lnTo>
                      <a:pt x="759" y="1410"/>
                    </a:lnTo>
                    <a:lnTo>
                      <a:pt x="765" y="1422"/>
                    </a:lnTo>
                    <a:lnTo>
                      <a:pt x="765" y="1424"/>
                    </a:lnTo>
                    <a:lnTo>
                      <a:pt x="765" y="1426"/>
                    </a:lnTo>
                    <a:lnTo>
                      <a:pt x="767" y="1430"/>
                    </a:lnTo>
                    <a:lnTo>
                      <a:pt x="769" y="1432"/>
                    </a:lnTo>
                    <a:lnTo>
                      <a:pt x="771" y="1432"/>
                    </a:lnTo>
                    <a:lnTo>
                      <a:pt x="773" y="1432"/>
                    </a:lnTo>
                    <a:lnTo>
                      <a:pt x="775" y="1432"/>
                    </a:lnTo>
                    <a:lnTo>
                      <a:pt x="775" y="1434"/>
                    </a:lnTo>
                    <a:lnTo>
                      <a:pt x="781" y="1440"/>
                    </a:lnTo>
                    <a:lnTo>
                      <a:pt x="789" y="1454"/>
                    </a:lnTo>
                    <a:lnTo>
                      <a:pt x="789" y="1456"/>
                    </a:lnTo>
                    <a:lnTo>
                      <a:pt x="791" y="1461"/>
                    </a:lnTo>
                    <a:lnTo>
                      <a:pt x="791" y="1465"/>
                    </a:lnTo>
                    <a:lnTo>
                      <a:pt x="791" y="1467"/>
                    </a:lnTo>
                    <a:lnTo>
                      <a:pt x="791" y="1469"/>
                    </a:lnTo>
                    <a:lnTo>
                      <a:pt x="795" y="1485"/>
                    </a:lnTo>
                    <a:lnTo>
                      <a:pt x="799" y="1489"/>
                    </a:lnTo>
                    <a:lnTo>
                      <a:pt x="803" y="1491"/>
                    </a:lnTo>
                    <a:lnTo>
                      <a:pt x="805" y="1491"/>
                    </a:lnTo>
                    <a:lnTo>
                      <a:pt x="811" y="1497"/>
                    </a:lnTo>
                    <a:lnTo>
                      <a:pt x="819" y="1509"/>
                    </a:lnTo>
                    <a:lnTo>
                      <a:pt x="819" y="1511"/>
                    </a:lnTo>
                    <a:lnTo>
                      <a:pt x="821" y="1515"/>
                    </a:lnTo>
                    <a:lnTo>
                      <a:pt x="823" y="1517"/>
                    </a:lnTo>
                    <a:lnTo>
                      <a:pt x="829" y="1527"/>
                    </a:lnTo>
                    <a:lnTo>
                      <a:pt x="831" y="1529"/>
                    </a:lnTo>
                    <a:lnTo>
                      <a:pt x="835" y="1533"/>
                    </a:lnTo>
                    <a:lnTo>
                      <a:pt x="837" y="1537"/>
                    </a:lnTo>
                    <a:lnTo>
                      <a:pt x="839" y="1539"/>
                    </a:lnTo>
                    <a:lnTo>
                      <a:pt x="843" y="1545"/>
                    </a:lnTo>
                    <a:lnTo>
                      <a:pt x="843" y="1547"/>
                    </a:lnTo>
                    <a:lnTo>
                      <a:pt x="843" y="1549"/>
                    </a:lnTo>
                    <a:lnTo>
                      <a:pt x="843" y="1557"/>
                    </a:lnTo>
                    <a:lnTo>
                      <a:pt x="843" y="1559"/>
                    </a:lnTo>
                    <a:lnTo>
                      <a:pt x="843" y="1561"/>
                    </a:lnTo>
                    <a:lnTo>
                      <a:pt x="843" y="1563"/>
                    </a:lnTo>
                    <a:lnTo>
                      <a:pt x="843" y="1565"/>
                    </a:lnTo>
                    <a:lnTo>
                      <a:pt x="841" y="1565"/>
                    </a:lnTo>
                    <a:lnTo>
                      <a:pt x="843" y="1565"/>
                    </a:lnTo>
                    <a:lnTo>
                      <a:pt x="845" y="1569"/>
                    </a:lnTo>
                    <a:lnTo>
                      <a:pt x="849" y="1585"/>
                    </a:lnTo>
                    <a:lnTo>
                      <a:pt x="849" y="1587"/>
                    </a:lnTo>
                    <a:lnTo>
                      <a:pt x="851" y="1595"/>
                    </a:lnTo>
                    <a:lnTo>
                      <a:pt x="853" y="1599"/>
                    </a:lnTo>
                    <a:lnTo>
                      <a:pt x="853" y="1603"/>
                    </a:lnTo>
                    <a:lnTo>
                      <a:pt x="857" y="1603"/>
                    </a:lnTo>
                    <a:lnTo>
                      <a:pt x="858" y="1603"/>
                    </a:lnTo>
                    <a:lnTo>
                      <a:pt x="860" y="1603"/>
                    </a:lnTo>
                    <a:lnTo>
                      <a:pt x="862" y="1603"/>
                    </a:lnTo>
                    <a:lnTo>
                      <a:pt x="866" y="1603"/>
                    </a:lnTo>
                    <a:lnTo>
                      <a:pt x="872" y="1603"/>
                    </a:lnTo>
                    <a:lnTo>
                      <a:pt x="880" y="1599"/>
                    </a:lnTo>
                    <a:lnTo>
                      <a:pt x="882" y="1595"/>
                    </a:lnTo>
                    <a:lnTo>
                      <a:pt x="886" y="1593"/>
                    </a:lnTo>
                    <a:lnTo>
                      <a:pt x="894" y="1593"/>
                    </a:lnTo>
                    <a:lnTo>
                      <a:pt x="896" y="1593"/>
                    </a:lnTo>
                    <a:lnTo>
                      <a:pt x="900" y="1593"/>
                    </a:lnTo>
                    <a:lnTo>
                      <a:pt x="910" y="1589"/>
                    </a:lnTo>
                    <a:lnTo>
                      <a:pt x="910" y="1587"/>
                    </a:lnTo>
                    <a:lnTo>
                      <a:pt x="914" y="1585"/>
                    </a:lnTo>
                    <a:lnTo>
                      <a:pt x="924" y="1585"/>
                    </a:lnTo>
                    <a:lnTo>
                      <a:pt x="930" y="1581"/>
                    </a:lnTo>
                    <a:lnTo>
                      <a:pt x="932" y="1577"/>
                    </a:lnTo>
                    <a:lnTo>
                      <a:pt x="966" y="1565"/>
                    </a:lnTo>
                    <a:lnTo>
                      <a:pt x="968" y="1563"/>
                    </a:lnTo>
                    <a:lnTo>
                      <a:pt x="972" y="1561"/>
                    </a:lnTo>
                    <a:lnTo>
                      <a:pt x="974" y="1561"/>
                    </a:lnTo>
                    <a:lnTo>
                      <a:pt x="976" y="1561"/>
                    </a:lnTo>
                    <a:lnTo>
                      <a:pt x="976" y="1557"/>
                    </a:lnTo>
                    <a:lnTo>
                      <a:pt x="978" y="1553"/>
                    </a:lnTo>
                    <a:lnTo>
                      <a:pt x="980" y="1551"/>
                    </a:lnTo>
                    <a:lnTo>
                      <a:pt x="986" y="1547"/>
                    </a:lnTo>
                    <a:lnTo>
                      <a:pt x="1002" y="1541"/>
                    </a:lnTo>
                    <a:lnTo>
                      <a:pt x="1010" y="1541"/>
                    </a:lnTo>
                    <a:lnTo>
                      <a:pt x="1012" y="1541"/>
                    </a:lnTo>
                    <a:lnTo>
                      <a:pt x="1014" y="1541"/>
                    </a:lnTo>
                    <a:lnTo>
                      <a:pt x="1016" y="1539"/>
                    </a:lnTo>
                    <a:lnTo>
                      <a:pt x="1018" y="1537"/>
                    </a:lnTo>
                    <a:lnTo>
                      <a:pt x="1018" y="1533"/>
                    </a:lnTo>
                    <a:lnTo>
                      <a:pt x="1022" y="1529"/>
                    </a:lnTo>
                    <a:lnTo>
                      <a:pt x="1032" y="1527"/>
                    </a:lnTo>
                    <a:lnTo>
                      <a:pt x="1034" y="1527"/>
                    </a:lnTo>
                    <a:lnTo>
                      <a:pt x="1036" y="1523"/>
                    </a:lnTo>
                    <a:lnTo>
                      <a:pt x="1038" y="1517"/>
                    </a:lnTo>
                    <a:lnTo>
                      <a:pt x="1040" y="1515"/>
                    </a:lnTo>
                    <a:lnTo>
                      <a:pt x="1042" y="1513"/>
                    </a:lnTo>
                    <a:lnTo>
                      <a:pt x="1044" y="1513"/>
                    </a:lnTo>
                    <a:lnTo>
                      <a:pt x="1044" y="1511"/>
                    </a:lnTo>
                    <a:lnTo>
                      <a:pt x="1046" y="1511"/>
                    </a:lnTo>
                    <a:lnTo>
                      <a:pt x="1052" y="1511"/>
                    </a:lnTo>
                    <a:lnTo>
                      <a:pt x="1054" y="1511"/>
                    </a:lnTo>
                    <a:lnTo>
                      <a:pt x="1054" y="1509"/>
                    </a:lnTo>
                    <a:lnTo>
                      <a:pt x="1054" y="1507"/>
                    </a:lnTo>
                    <a:lnTo>
                      <a:pt x="1052" y="1505"/>
                    </a:lnTo>
                    <a:lnTo>
                      <a:pt x="1052" y="1501"/>
                    </a:lnTo>
                    <a:lnTo>
                      <a:pt x="1052" y="1497"/>
                    </a:lnTo>
                    <a:lnTo>
                      <a:pt x="1052" y="1495"/>
                    </a:lnTo>
                    <a:lnTo>
                      <a:pt x="1058" y="1489"/>
                    </a:lnTo>
                    <a:lnTo>
                      <a:pt x="1060" y="1487"/>
                    </a:lnTo>
                    <a:lnTo>
                      <a:pt x="1060" y="1489"/>
                    </a:lnTo>
                    <a:lnTo>
                      <a:pt x="1060" y="1491"/>
                    </a:lnTo>
                    <a:lnTo>
                      <a:pt x="1062" y="1491"/>
                    </a:lnTo>
                    <a:lnTo>
                      <a:pt x="1064" y="1489"/>
                    </a:lnTo>
                    <a:lnTo>
                      <a:pt x="1070" y="1479"/>
                    </a:lnTo>
                    <a:lnTo>
                      <a:pt x="1074" y="1475"/>
                    </a:lnTo>
                    <a:lnTo>
                      <a:pt x="1079" y="1465"/>
                    </a:lnTo>
                    <a:lnTo>
                      <a:pt x="1081" y="1459"/>
                    </a:lnTo>
                    <a:lnTo>
                      <a:pt x="1079" y="1459"/>
                    </a:lnTo>
                    <a:lnTo>
                      <a:pt x="1079" y="1457"/>
                    </a:lnTo>
                    <a:lnTo>
                      <a:pt x="1076" y="1457"/>
                    </a:lnTo>
                    <a:lnTo>
                      <a:pt x="1074" y="1456"/>
                    </a:lnTo>
                    <a:lnTo>
                      <a:pt x="1072" y="1452"/>
                    </a:lnTo>
                    <a:lnTo>
                      <a:pt x="1070" y="1450"/>
                    </a:lnTo>
                    <a:lnTo>
                      <a:pt x="1070" y="1448"/>
                    </a:lnTo>
                    <a:lnTo>
                      <a:pt x="1066" y="1444"/>
                    </a:lnTo>
                    <a:lnTo>
                      <a:pt x="1064" y="1442"/>
                    </a:lnTo>
                    <a:lnTo>
                      <a:pt x="1062" y="1442"/>
                    </a:lnTo>
                    <a:lnTo>
                      <a:pt x="1058" y="1440"/>
                    </a:lnTo>
                    <a:lnTo>
                      <a:pt x="1052" y="1440"/>
                    </a:lnTo>
                    <a:lnTo>
                      <a:pt x="1046" y="1438"/>
                    </a:lnTo>
                    <a:lnTo>
                      <a:pt x="1042" y="1434"/>
                    </a:lnTo>
                    <a:lnTo>
                      <a:pt x="1040" y="1434"/>
                    </a:lnTo>
                    <a:lnTo>
                      <a:pt x="1036" y="1430"/>
                    </a:lnTo>
                    <a:lnTo>
                      <a:pt x="1036" y="1428"/>
                    </a:lnTo>
                    <a:lnTo>
                      <a:pt x="1034" y="1426"/>
                    </a:lnTo>
                    <a:lnTo>
                      <a:pt x="1032" y="1424"/>
                    </a:lnTo>
                    <a:lnTo>
                      <a:pt x="1032" y="1412"/>
                    </a:lnTo>
                    <a:lnTo>
                      <a:pt x="1032" y="1410"/>
                    </a:lnTo>
                    <a:lnTo>
                      <a:pt x="1034" y="1408"/>
                    </a:lnTo>
                    <a:lnTo>
                      <a:pt x="1034" y="1406"/>
                    </a:lnTo>
                    <a:lnTo>
                      <a:pt x="1032" y="1404"/>
                    </a:lnTo>
                    <a:lnTo>
                      <a:pt x="1034" y="1404"/>
                    </a:lnTo>
                    <a:lnTo>
                      <a:pt x="1034" y="1402"/>
                    </a:lnTo>
                    <a:lnTo>
                      <a:pt x="1032" y="1402"/>
                    </a:lnTo>
                    <a:lnTo>
                      <a:pt x="1030" y="1402"/>
                    </a:lnTo>
                    <a:lnTo>
                      <a:pt x="1028" y="1406"/>
                    </a:lnTo>
                    <a:lnTo>
                      <a:pt x="1028" y="1408"/>
                    </a:lnTo>
                    <a:lnTo>
                      <a:pt x="1026" y="1410"/>
                    </a:lnTo>
                    <a:lnTo>
                      <a:pt x="1022" y="1412"/>
                    </a:lnTo>
                    <a:lnTo>
                      <a:pt x="1022" y="1414"/>
                    </a:lnTo>
                    <a:lnTo>
                      <a:pt x="1020" y="1416"/>
                    </a:lnTo>
                    <a:lnTo>
                      <a:pt x="1018" y="1418"/>
                    </a:lnTo>
                    <a:lnTo>
                      <a:pt x="1016" y="1420"/>
                    </a:lnTo>
                    <a:lnTo>
                      <a:pt x="1014" y="1422"/>
                    </a:lnTo>
                    <a:lnTo>
                      <a:pt x="1012" y="1424"/>
                    </a:lnTo>
                    <a:lnTo>
                      <a:pt x="1010" y="1424"/>
                    </a:lnTo>
                    <a:lnTo>
                      <a:pt x="1010" y="1426"/>
                    </a:lnTo>
                    <a:lnTo>
                      <a:pt x="1008" y="1428"/>
                    </a:lnTo>
                    <a:lnTo>
                      <a:pt x="1008" y="1430"/>
                    </a:lnTo>
                    <a:lnTo>
                      <a:pt x="1006" y="1430"/>
                    </a:lnTo>
                    <a:lnTo>
                      <a:pt x="1006" y="1432"/>
                    </a:lnTo>
                    <a:lnTo>
                      <a:pt x="1004" y="1432"/>
                    </a:lnTo>
                    <a:lnTo>
                      <a:pt x="1002" y="1434"/>
                    </a:lnTo>
                    <a:lnTo>
                      <a:pt x="1000" y="1436"/>
                    </a:lnTo>
                    <a:lnTo>
                      <a:pt x="994" y="1436"/>
                    </a:lnTo>
                    <a:lnTo>
                      <a:pt x="990" y="1436"/>
                    </a:lnTo>
                    <a:lnTo>
                      <a:pt x="988" y="1434"/>
                    </a:lnTo>
                    <a:lnTo>
                      <a:pt x="982" y="1434"/>
                    </a:lnTo>
                    <a:lnTo>
                      <a:pt x="980" y="1436"/>
                    </a:lnTo>
                    <a:lnTo>
                      <a:pt x="978" y="1436"/>
                    </a:lnTo>
                    <a:lnTo>
                      <a:pt x="976" y="1436"/>
                    </a:lnTo>
                    <a:lnTo>
                      <a:pt x="970" y="1436"/>
                    </a:lnTo>
                    <a:lnTo>
                      <a:pt x="968" y="1436"/>
                    </a:lnTo>
                    <a:lnTo>
                      <a:pt x="968" y="1432"/>
                    </a:lnTo>
                    <a:lnTo>
                      <a:pt x="966" y="1434"/>
                    </a:lnTo>
                    <a:lnTo>
                      <a:pt x="966" y="1432"/>
                    </a:lnTo>
                    <a:lnTo>
                      <a:pt x="964" y="1432"/>
                    </a:lnTo>
                    <a:lnTo>
                      <a:pt x="964" y="1430"/>
                    </a:lnTo>
                    <a:lnTo>
                      <a:pt x="964" y="1428"/>
                    </a:lnTo>
                    <a:lnTo>
                      <a:pt x="964" y="1426"/>
                    </a:lnTo>
                    <a:lnTo>
                      <a:pt x="958" y="1428"/>
                    </a:lnTo>
                    <a:lnTo>
                      <a:pt x="964" y="1426"/>
                    </a:lnTo>
                    <a:lnTo>
                      <a:pt x="964" y="1424"/>
                    </a:lnTo>
                    <a:lnTo>
                      <a:pt x="966" y="1422"/>
                    </a:lnTo>
                    <a:lnTo>
                      <a:pt x="966" y="1418"/>
                    </a:lnTo>
                    <a:lnTo>
                      <a:pt x="966" y="1416"/>
                    </a:lnTo>
                    <a:lnTo>
                      <a:pt x="966" y="1412"/>
                    </a:lnTo>
                    <a:lnTo>
                      <a:pt x="966" y="1410"/>
                    </a:lnTo>
                    <a:lnTo>
                      <a:pt x="966" y="1408"/>
                    </a:lnTo>
                    <a:lnTo>
                      <a:pt x="964" y="1406"/>
                    </a:lnTo>
                    <a:lnTo>
                      <a:pt x="962" y="1404"/>
                    </a:lnTo>
                    <a:lnTo>
                      <a:pt x="960" y="1404"/>
                    </a:lnTo>
                    <a:lnTo>
                      <a:pt x="958" y="1406"/>
                    </a:lnTo>
                    <a:lnTo>
                      <a:pt x="956" y="1412"/>
                    </a:lnTo>
                    <a:lnTo>
                      <a:pt x="954" y="1414"/>
                    </a:lnTo>
                    <a:lnTo>
                      <a:pt x="954" y="1416"/>
                    </a:lnTo>
                    <a:lnTo>
                      <a:pt x="954" y="1418"/>
                    </a:lnTo>
                    <a:lnTo>
                      <a:pt x="956" y="1418"/>
                    </a:lnTo>
                    <a:lnTo>
                      <a:pt x="954" y="1420"/>
                    </a:lnTo>
                    <a:lnTo>
                      <a:pt x="956" y="1422"/>
                    </a:lnTo>
                    <a:lnTo>
                      <a:pt x="956" y="1424"/>
                    </a:lnTo>
                    <a:lnTo>
                      <a:pt x="956" y="1426"/>
                    </a:lnTo>
                    <a:lnTo>
                      <a:pt x="954" y="1426"/>
                    </a:lnTo>
                    <a:lnTo>
                      <a:pt x="954" y="1424"/>
                    </a:lnTo>
                    <a:lnTo>
                      <a:pt x="954" y="1422"/>
                    </a:lnTo>
                    <a:lnTo>
                      <a:pt x="952" y="1420"/>
                    </a:lnTo>
                    <a:lnTo>
                      <a:pt x="952" y="1416"/>
                    </a:lnTo>
                    <a:lnTo>
                      <a:pt x="946" y="1408"/>
                    </a:lnTo>
                    <a:lnTo>
                      <a:pt x="946" y="1406"/>
                    </a:lnTo>
                    <a:lnTo>
                      <a:pt x="946" y="1404"/>
                    </a:lnTo>
                    <a:lnTo>
                      <a:pt x="946" y="1402"/>
                    </a:lnTo>
                    <a:lnTo>
                      <a:pt x="944" y="1398"/>
                    </a:lnTo>
                    <a:lnTo>
                      <a:pt x="944" y="1396"/>
                    </a:lnTo>
                    <a:lnTo>
                      <a:pt x="944" y="1394"/>
                    </a:lnTo>
                    <a:lnTo>
                      <a:pt x="938" y="1388"/>
                    </a:lnTo>
                    <a:lnTo>
                      <a:pt x="934" y="1388"/>
                    </a:lnTo>
                    <a:lnTo>
                      <a:pt x="934" y="1386"/>
                    </a:lnTo>
                    <a:lnTo>
                      <a:pt x="934" y="1384"/>
                    </a:lnTo>
                    <a:lnTo>
                      <a:pt x="930" y="1380"/>
                    </a:lnTo>
                    <a:lnTo>
                      <a:pt x="928" y="1378"/>
                    </a:lnTo>
                    <a:lnTo>
                      <a:pt x="926" y="1378"/>
                    </a:lnTo>
                    <a:lnTo>
                      <a:pt x="920" y="1366"/>
                    </a:lnTo>
                    <a:lnTo>
                      <a:pt x="920" y="1362"/>
                    </a:lnTo>
                    <a:lnTo>
                      <a:pt x="918" y="1354"/>
                    </a:lnTo>
                    <a:lnTo>
                      <a:pt x="916" y="1354"/>
                    </a:lnTo>
                    <a:lnTo>
                      <a:pt x="912" y="1354"/>
                    </a:lnTo>
                    <a:lnTo>
                      <a:pt x="912" y="1352"/>
                    </a:lnTo>
                    <a:lnTo>
                      <a:pt x="916" y="1350"/>
                    </a:lnTo>
                    <a:lnTo>
                      <a:pt x="918" y="1350"/>
                    </a:lnTo>
                    <a:lnTo>
                      <a:pt x="920" y="1348"/>
                    </a:lnTo>
                    <a:lnTo>
                      <a:pt x="920" y="1346"/>
                    </a:lnTo>
                    <a:lnTo>
                      <a:pt x="916" y="1344"/>
                    </a:lnTo>
                    <a:lnTo>
                      <a:pt x="916" y="1342"/>
                    </a:lnTo>
                    <a:lnTo>
                      <a:pt x="918" y="1342"/>
                    </a:lnTo>
                    <a:lnTo>
                      <a:pt x="922" y="1344"/>
                    </a:lnTo>
                    <a:lnTo>
                      <a:pt x="924" y="1342"/>
                    </a:lnTo>
                    <a:lnTo>
                      <a:pt x="926" y="1340"/>
                    </a:lnTo>
                    <a:lnTo>
                      <a:pt x="928" y="1340"/>
                    </a:lnTo>
                    <a:lnTo>
                      <a:pt x="926" y="1338"/>
                    </a:lnTo>
                    <a:lnTo>
                      <a:pt x="928" y="1336"/>
                    </a:lnTo>
                    <a:lnTo>
                      <a:pt x="926" y="1334"/>
                    </a:lnTo>
                    <a:lnTo>
                      <a:pt x="928" y="1334"/>
                    </a:lnTo>
                    <a:lnTo>
                      <a:pt x="930" y="1334"/>
                    </a:lnTo>
                    <a:lnTo>
                      <a:pt x="932" y="1336"/>
                    </a:lnTo>
                    <a:lnTo>
                      <a:pt x="932" y="1338"/>
                    </a:lnTo>
                    <a:lnTo>
                      <a:pt x="934" y="1340"/>
                    </a:lnTo>
                    <a:lnTo>
                      <a:pt x="936" y="1342"/>
                    </a:lnTo>
                    <a:lnTo>
                      <a:pt x="938" y="1344"/>
                    </a:lnTo>
                    <a:lnTo>
                      <a:pt x="940" y="1342"/>
                    </a:lnTo>
                    <a:lnTo>
                      <a:pt x="942" y="1340"/>
                    </a:lnTo>
                    <a:lnTo>
                      <a:pt x="944" y="1342"/>
                    </a:lnTo>
                    <a:lnTo>
                      <a:pt x="946" y="1344"/>
                    </a:lnTo>
                    <a:lnTo>
                      <a:pt x="946" y="1346"/>
                    </a:lnTo>
                    <a:lnTo>
                      <a:pt x="948" y="1350"/>
                    </a:lnTo>
                    <a:lnTo>
                      <a:pt x="950" y="1350"/>
                    </a:lnTo>
                    <a:lnTo>
                      <a:pt x="952" y="1356"/>
                    </a:lnTo>
                    <a:lnTo>
                      <a:pt x="958" y="1360"/>
                    </a:lnTo>
                    <a:lnTo>
                      <a:pt x="962" y="1374"/>
                    </a:lnTo>
                    <a:lnTo>
                      <a:pt x="964" y="1378"/>
                    </a:lnTo>
                    <a:lnTo>
                      <a:pt x="968" y="1378"/>
                    </a:lnTo>
                    <a:lnTo>
                      <a:pt x="972" y="1378"/>
                    </a:lnTo>
                    <a:lnTo>
                      <a:pt x="978" y="1382"/>
                    </a:lnTo>
                    <a:lnTo>
                      <a:pt x="980" y="1384"/>
                    </a:lnTo>
                    <a:lnTo>
                      <a:pt x="980" y="1386"/>
                    </a:lnTo>
                    <a:lnTo>
                      <a:pt x="982" y="1388"/>
                    </a:lnTo>
                    <a:lnTo>
                      <a:pt x="994" y="1392"/>
                    </a:lnTo>
                    <a:lnTo>
                      <a:pt x="994" y="1394"/>
                    </a:lnTo>
                    <a:lnTo>
                      <a:pt x="992" y="1394"/>
                    </a:lnTo>
                    <a:lnTo>
                      <a:pt x="994" y="1396"/>
                    </a:lnTo>
                    <a:lnTo>
                      <a:pt x="1000" y="1396"/>
                    </a:lnTo>
                    <a:lnTo>
                      <a:pt x="1004" y="1396"/>
                    </a:lnTo>
                    <a:lnTo>
                      <a:pt x="1006" y="1398"/>
                    </a:lnTo>
                    <a:lnTo>
                      <a:pt x="1010" y="1398"/>
                    </a:lnTo>
                    <a:lnTo>
                      <a:pt x="1012" y="1398"/>
                    </a:lnTo>
                    <a:lnTo>
                      <a:pt x="1016" y="1396"/>
                    </a:lnTo>
                    <a:lnTo>
                      <a:pt x="1018" y="1396"/>
                    </a:lnTo>
                    <a:lnTo>
                      <a:pt x="1022" y="1394"/>
                    </a:lnTo>
                    <a:lnTo>
                      <a:pt x="1022" y="1392"/>
                    </a:lnTo>
                    <a:lnTo>
                      <a:pt x="1032" y="1388"/>
                    </a:lnTo>
                    <a:lnTo>
                      <a:pt x="1034" y="1388"/>
                    </a:lnTo>
                    <a:lnTo>
                      <a:pt x="1042" y="1392"/>
                    </a:lnTo>
                    <a:lnTo>
                      <a:pt x="1048" y="1410"/>
                    </a:lnTo>
                    <a:lnTo>
                      <a:pt x="1068" y="1414"/>
                    </a:lnTo>
                    <a:lnTo>
                      <a:pt x="1072" y="1416"/>
                    </a:lnTo>
                    <a:lnTo>
                      <a:pt x="1072" y="1414"/>
                    </a:lnTo>
                    <a:lnTo>
                      <a:pt x="1074" y="1414"/>
                    </a:lnTo>
                    <a:lnTo>
                      <a:pt x="1089" y="1416"/>
                    </a:lnTo>
                    <a:lnTo>
                      <a:pt x="1091" y="1416"/>
                    </a:lnTo>
                    <a:lnTo>
                      <a:pt x="1093" y="1418"/>
                    </a:lnTo>
                    <a:lnTo>
                      <a:pt x="1105" y="1420"/>
                    </a:lnTo>
                    <a:lnTo>
                      <a:pt x="1107" y="1420"/>
                    </a:lnTo>
                    <a:lnTo>
                      <a:pt x="1109" y="1422"/>
                    </a:lnTo>
                    <a:lnTo>
                      <a:pt x="1109" y="1420"/>
                    </a:lnTo>
                    <a:lnTo>
                      <a:pt x="1111" y="1420"/>
                    </a:lnTo>
                    <a:lnTo>
                      <a:pt x="1113" y="1418"/>
                    </a:lnTo>
                    <a:lnTo>
                      <a:pt x="1115" y="1420"/>
                    </a:lnTo>
                    <a:lnTo>
                      <a:pt x="1119" y="1418"/>
                    </a:lnTo>
                    <a:lnTo>
                      <a:pt x="1133" y="1418"/>
                    </a:lnTo>
                    <a:lnTo>
                      <a:pt x="1135" y="1416"/>
                    </a:lnTo>
                    <a:lnTo>
                      <a:pt x="1141" y="1416"/>
                    </a:lnTo>
                    <a:lnTo>
                      <a:pt x="1143" y="1418"/>
                    </a:lnTo>
                    <a:lnTo>
                      <a:pt x="1147" y="1418"/>
                    </a:lnTo>
                    <a:lnTo>
                      <a:pt x="1149" y="1420"/>
                    </a:lnTo>
                    <a:lnTo>
                      <a:pt x="1151" y="1416"/>
                    </a:lnTo>
                    <a:lnTo>
                      <a:pt x="1157" y="1418"/>
                    </a:lnTo>
                    <a:lnTo>
                      <a:pt x="1161" y="1416"/>
                    </a:lnTo>
                    <a:lnTo>
                      <a:pt x="1173" y="1416"/>
                    </a:lnTo>
                    <a:lnTo>
                      <a:pt x="1177" y="1418"/>
                    </a:lnTo>
                    <a:lnTo>
                      <a:pt x="1179" y="1424"/>
                    </a:lnTo>
                    <a:lnTo>
                      <a:pt x="1183" y="1426"/>
                    </a:lnTo>
                    <a:lnTo>
                      <a:pt x="1185" y="1428"/>
                    </a:lnTo>
                    <a:lnTo>
                      <a:pt x="1187" y="1436"/>
                    </a:lnTo>
                    <a:lnTo>
                      <a:pt x="1189" y="1436"/>
                    </a:lnTo>
                    <a:lnTo>
                      <a:pt x="1189" y="1438"/>
                    </a:lnTo>
                    <a:lnTo>
                      <a:pt x="1189" y="1440"/>
                    </a:lnTo>
                    <a:lnTo>
                      <a:pt x="1193" y="1440"/>
                    </a:lnTo>
                    <a:lnTo>
                      <a:pt x="1197" y="1440"/>
                    </a:lnTo>
                    <a:lnTo>
                      <a:pt x="1197" y="1444"/>
                    </a:lnTo>
                    <a:lnTo>
                      <a:pt x="1199" y="1444"/>
                    </a:lnTo>
                    <a:lnTo>
                      <a:pt x="1201" y="1446"/>
                    </a:lnTo>
                    <a:lnTo>
                      <a:pt x="1207" y="1454"/>
                    </a:lnTo>
                    <a:lnTo>
                      <a:pt x="1209" y="1454"/>
                    </a:lnTo>
                    <a:lnTo>
                      <a:pt x="1219" y="1454"/>
                    </a:lnTo>
                    <a:lnTo>
                      <a:pt x="1227" y="1452"/>
                    </a:lnTo>
                    <a:lnTo>
                      <a:pt x="1227" y="1450"/>
                    </a:lnTo>
                    <a:lnTo>
                      <a:pt x="1229" y="1450"/>
                    </a:lnTo>
                    <a:lnTo>
                      <a:pt x="1229" y="1452"/>
                    </a:lnTo>
                    <a:lnTo>
                      <a:pt x="1227" y="1456"/>
                    </a:lnTo>
                    <a:lnTo>
                      <a:pt x="1221" y="1459"/>
                    </a:lnTo>
                    <a:lnTo>
                      <a:pt x="1213" y="1461"/>
                    </a:lnTo>
                    <a:lnTo>
                      <a:pt x="1211" y="1459"/>
                    </a:lnTo>
                    <a:lnTo>
                      <a:pt x="1209" y="1461"/>
                    </a:lnTo>
                    <a:lnTo>
                      <a:pt x="1209" y="1465"/>
                    </a:lnTo>
                    <a:lnTo>
                      <a:pt x="1229" y="1485"/>
                    </a:lnTo>
                    <a:lnTo>
                      <a:pt x="1237" y="1485"/>
                    </a:lnTo>
                    <a:lnTo>
                      <a:pt x="1241" y="1483"/>
                    </a:lnTo>
                    <a:lnTo>
                      <a:pt x="1245" y="1481"/>
                    </a:lnTo>
                    <a:lnTo>
                      <a:pt x="1249" y="1479"/>
                    </a:lnTo>
                    <a:lnTo>
                      <a:pt x="1253" y="1475"/>
                    </a:lnTo>
                    <a:lnTo>
                      <a:pt x="1255" y="1461"/>
                    </a:lnTo>
                    <a:lnTo>
                      <a:pt x="1263" y="1461"/>
                    </a:lnTo>
                    <a:lnTo>
                      <a:pt x="1263" y="1463"/>
                    </a:lnTo>
                    <a:lnTo>
                      <a:pt x="1263" y="1465"/>
                    </a:lnTo>
                    <a:lnTo>
                      <a:pt x="1259" y="1465"/>
                    </a:lnTo>
                    <a:lnTo>
                      <a:pt x="1259" y="1467"/>
                    </a:lnTo>
                    <a:lnTo>
                      <a:pt x="1259" y="1471"/>
                    </a:lnTo>
                    <a:lnTo>
                      <a:pt x="1261" y="1473"/>
                    </a:lnTo>
                    <a:lnTo>
                      <a:pt x="1259" y="1475"/>
                    </a:lnTo>
                    <a:lnTo>
                      <a:pt x="1259" y="1479"/>
                    </a:lnTo>
                    <a:lnTo>
                      <a:pt x="1261" y="1479"/>
                    </a:lnTo>
                    <a:lnTo>
                      <a:pt x="1261" y="1481"/>
                    </a:lnTo>
                    <a:lnTo>
                      <a:pt x="1263" y="1491"/>
                    </a:lnTo>
                    <a:lnTo>
                      <a:pt x="1261" y="1497"/>
                    </a:lnTo>
                    <a:lnTo>
                      <a:pt x="1261" y="1505"/>
                    </a:lnTo>
                    <a:lnTo>
                      <a:pt x="1261" y="1507"/>
                    </a:lnTo>
                    <a:lnTo>
                      <a:pt x="1263" y="1511"/>
                    </a:lnTo>
                    <a:lnTo>
                      <a:pt x="1263" y="1509"/>
                    </a:lnTo>
                    <a:lnTo>
                      <a:pt x="1265" y="1509"/>
                    </a:lnTo>
                    <a:lnTo>
                      <a:pt x="1265" y="1511"/>
                    </a:lnTo>
                    <a:lnTo>
                      <a:pt x="1263" y="1513"/>
                    </a:lnTo>
                    <a:lnTo>
                      <a:pt x="1263" y="1519"/>
                    </a:lnTo>
                    <a:lnTo>
                      <a:pt x="1265" y="1523"/>
                    </a:lnTo>
                    <a:lnTo>
                      <a:pt x="1265" y="1527"/>
                    </a:lnTo>
                    <a:lnTo>
                      <a:pt x="1271" y="1553"/>
                    </a:lnTo>
                    <a:lnTo>
                      <a:pt x="1273" y="1557"/>
                    </a:lnTo>
                    <a:lnTo>
                      <a:pt x="1275" y="1559"/>
                    </a:lnTo>
                    <a:lnTo>
                      <a:pt x="1277" y="1563"/>
                    </a:lnTo>
                    <a:lnTo>
                      <a:pt x="1279" y="1563"/>
                    </a:lnTo>
                    <a:lnTo>
                      <a:pt x="1277" y="1563"/>
                    </a:lnTo>
                    <a:lnTo>
                      <a:pt x="1277" y="1565"/>
                    </a:lnTo>
                    <a:lnTo>
                      <a:pt x="1279" y="1571"/>
                    </a:lnTo>
                    <a:lnTo>
                      <a:pt x="1281" y="1573"/>
                    </a:lnTo>
                    <a:lnTo>
                      <a:pt x="1283" y="1575"/>
                    </a:lnTo>
                    <a:lnTo>
                      <a:pt x="1295" y="1609"/>
                    </a:lnTo>
                    <a:lnTo>
                      <a:pt x="1304" y="1619"/>
                    </a:lnTo>
                    <a:lnTo>
                      <a:pt x="1314" y="1651"/>
                    </a:lnTo>
                    <a:lnTo>
                      <a:pt x="1326" y="1667"/>
                    </a:lnTo>
                    <a:lnTo>
                      <a:pt x="1330" y="1667"/>
                    </a:lnTo>
                    <a:lnTo>
                      <a:pt x="1332" y="1665"/>
                    </a:lnTo>
                    <a:lnTo>
                      <a:pt x="1334" y="1665"/>
                    </a:lnTo>
                    <a:lnTo>
                      <a:pt x="1336" y="1663"/>
                    </a:lnTo>
                    <a:lnTo>
                      <a:pt x="1336" y="1661"/>
                    </a:lnTo>
                    <a:lnTo>
                      <a:pt x="1336" y="1659"/>
                    </a:lnTo>
                    <a:lnTo>
                      <a:pt x="1338" y="1655"/>
                    </a:lnTo>
                    <a:lnTo>
                      <a:pt x="1344" y="1653"/>
                    </a:lnTo>
                    <a:lnTo>
                      <a:pt x="1348" y="1651"/>
                    </a:lnTo>
                    <a:lnTo>
                      <a:pt x="1348" y="1647"/>
                    </a:lnTo>
                    <a:lnTo>
                      <a:pt x="1354" y="1637"/>
                    </a:lnTo>
                    <a:lnTo>
                      <a:pt x="1356" y="1637"/>
                    </a:lnTo>
                    <a:lnTo>
                      <a:pt x="1358" y="1637"/>
                    </a:lnTo>
                    <a:lnTo>
                      <a:pt x="1360" y="1637"/>
                    </a:lnTo>
                    <a:lnTo>
                      <a:pt x="1360" y="1615"/>
                    </a:lnTo>
                    <a:lnTo>
                      <a:pt x="1368" y="1597"/>
                    </a:lnTo>
                    <a:lnTo>
                      <a:pt x="1366" y="1593"/>
                    </a:lnTo>
                    <a:lnTo>
                      <a:pt x="1366" y="1591"/>
                    </a:lnTo>
                    <a:lnTo>
                      <a:pt x="1364" y="1589"/>
                    </a:lnTo>
                    <a:lnTo>
                      <a:pt x="1366" y="1589"/>
                    </a:lnTo>
                    <a:lnTo>
                      <a:pt x="1364" y="1581"/>
                    </a:lnTo>
                    <a:lnTo>
                      <a:pt x="1364" y="1579"/>
                    </a:lnTo>
                    <a:lnTo>
                      <a:pt x="1364" y="1575"/>
                    </a:lnTo>
                    <a:lnTo>
                      <a:pt x="1364" y="1565"/>
                    </a:lnTo>
                    <a:lnTo>
                      <a:pt x="1368" y="1559"/>
                    </a:lnTo>
                    <a:lnTo>
                      <a:pt x="1370" y="1557"/>
                    </a:lnTo>
                    <a:lnTo>
                      <a:pt x="1372" y="1557"/>
                    </a:lnTo>
                    <a:lnTo>
                      <a:pt x="1374" y="1559"/>
                    </a:lnTo>
                    <a:lnTo>
                      <a:pt x="1376" y="1559"/>
                    </a:lnTo>
                    <a:lnTo>
                      <a:pt x="1380" y="1551"/>
                    </a:lnTo>
                    <a:lnTo>
                      <a:pt x="1394" y="1547"/>
                    </a:lnTo>
                    <a:lnTo>
                      <a:pt x="1394" y="1545"/>
                    </a:lnTo>
                    <a:lnTo>
                      <a:pt x="1394" y="1543"/>
                    </a:lnTo>
                    <a:lnTo>
                      <a:pt x="1396" y="1541"/>
                    </a:lnTo>
                    <a:lnTo>
                      <a:pt x="1420" y="1521"/>
                    </a:lnTo>
                    <a:lnTo>
                      <a:pt x="1422" y="1521"/>
                    </a:lnTo>
                    <a:lnTo>
                      <a:pt x="1432" y="1507"/>
                    </a:lnTo>
                    <a:lnTo>
                      <a:pt x="1452" y="1497"/>
                    </a:lnTo>
                    <a:lnTo>
                      <a:pt x="1458" y="1491"/>
                    </a:lnTo>
                    <a:lnTo>
                      <a:pt x="1458" y="1489"/>
                    </a:lnTo>
                    <a:lnTo>
                      <a:pt x="1462" y="1487"/>
                    </a:lnTo>
                    <a:lnTo>
                      <a:pt x="1460" y="1481"/>
                    </a:lnTo>
                    <a:lnTo>
                      <a:pt x="1462" y="1477"/>
                    </a:lnTo>
                    <a:lnTo>
                      <a:pt x="1474" y="1469"/>
                    </a:lnTo>
                    <a:lnTo>
                      <a:pt x="1476" y="1467"/>
                    </a:lnTo>
                    <a:lnTo>
                      <a:pt x="1476" y="1465"/>
                    </a:lnTo>
                    <a:lnTo>
                      <a:pt x="1478" y="1465"/>
                    </a:lnTo>
                    <a:lnTo>
                      <a:pt x="1478" y="1471"/>
                    </a:lnTo>
                    <a:lnTo>
                      <a:pt x="1480" y="1473"/>
                    </a:lnTo>
                    <a:lnTo>
                      <a:pt x="1482" y="1473"/>
                    </a:lnTo>
                    <a:lnTo>
                      <a:pt x="1484" y="1473"/>
                    </a:lnTo>
                    <a:lnTo>
                      <a:pt x="1484" y="1471"/>
                    </a:lnTo>
                    <a:lnTo>
                      <a:pt x="1484" y="1469"/>
                    </a:lnTo>
                    <a:lnTo>
                      <a:pt x="1486" y="1471"/>
                    </a:lnTo>
                    <a:lnTo>
                      <a:pt x="1486" y="1473"/>
                    </a:lnTo>
                    <a:lnTo>
                      <a:pt x="1488" y="1473"/>
                    </a:lnTo>
                    <a:lnTo>
                      <a:pt x="1490" y="1473"/>
                    </a:lnTo>
                    <a:lnTo>
                      <a:pt x="1492" y="1471"/>
                    </a:lnTo>
                    <a:lnTo>
                      <a:pt x="1494" y="1471"/>
                    </a:lnTo>
                    <a:lnTo>
                      <a:pt x="1494" y="1469"/>
                    </a:lnTo>
                    <a:lnTo>
                      <a:pt x="1496" y="1471"/>
                    </a:lnTo>
                    <a:lnTo>
                      <a:pt x="1498" y="1469"/>
                    </a:lnTo>
                    <a:lnTo>
                      <a:pt x="1498" y="1471"/>
                    </a:lnTo>
                    <a:lnTo>
                      <a:pt x="1502" y="1469"/>
                    </a:lnTo>
                    <a:lnTo>
                      <a:pt x="1502" y="1467"/>
                    </a:lnTo>
                    <a:lnTo>
                      <a:pt x="1504" y="1465"/>
                    </a:lnTo>
                    <a:lnTo>
                      <a:pt x="1504" y="1467"/>
                    </a:lnTo>
                    <a:lnTo>
                      <a:pt x="1504" y="1461"/>
                    </a:lnTo>
                    <a:lnTo>
                      <a:pt x="1504" y="1463"/>
                    </a:lnTo>
                    <a:lnTo>
                      <a:pt x="1506" y="1461"/>
                    </a:lnTo>
                    <a:lnTo>
                      <a:pt x="1506" y="1459"/>
                    </a:lnTo>
                    <a:lnTo>
                      <a:pt x="1504" y="1456"/>
                    </a:lnTo>
                    <a:lnTo>
                      <a:pt x="1504" y="1454"/>
                    </a:lnTo>
                    <a:lnTo>
                      <a:pt x="1506" y="1456"/>
                    </a:lnTo>
                    <a:lnTo>
                      <a:pt x="1508" y="1456"/>
                    </a:lnTo>
                    <a:lnTo>
                      <a:pt x="1514" y="1456"/>
                    </a:lnTo>
                    <a:lnTo>
                      <a:pt x="1516" y="1456"/>
                    </a:lnTo>
                    <a:lnTo>
                      <a:pt x="1520" y="1463"/>
                    </a:lnTo>
                    <a:lnTo>
                      <a:pt x="1525" y="1483"/>
                    </a:lnTo>
                    <a:lnTo>
                      <a:pt x="1529" y="1489"/>
                    </a:lnTo>
                    <a:lnTo>
                      <a:pt x="1531" y="1491"/>
                    </a:lnTo>
                    <a:lnTo>
                      <a:pt x="1533" y="1493"/>
                    </a:lnTo>
                    <a:lnTo>
                      <a:pt x="1535" y="1493"/>
                    </a:lnTo>
                    <a:lnTo>
                      <a:pt x="1535" y="1495"/>
                    </a:lnTo>
                    <a:lnTo>
                      <a:pt x="1545" y="1501"/>
                    </a:lnTo>
                    <a:lnTo>
                      <a:pt x="1545" y="1503"/>
                    </a:lnTo>
                    <a:lnTo>
                      <a:pt x="1547" y="1505"/>
                    </a:lnTo>
                    <a:lnTo>
                      <a:pt x="1547" y="1507"/>
                    </a:lnTo>
                    <a:lnTo>
                      <a:pt x="1543" y="1505"/>
                    </a:lnTo>
                    <a:lnTo>
                      <a:pt x="1543" y="1507"/>
                    </a:lnTo>
                    <a:lnTo>
                      <a:pt x="1545" y="1511"/>
                    </a:lnTo>
                    <a:lnTo>
                      <a:pt x="1547" y="1513"/>
                    </a:lnTo>
                    <a:lnTo>
                      <a:pt x="1549" y="1509"/>
                    </a:lnTo>
                    <a:lnTo>
                      <a:pt x="1555" y="1521"/>
                    </a:lnTo>
                    <a:lnTo>
                      <a:pt x="1555" y="1523"/>
                    </a:lnTo>
                    <a:lnTo>
                      <a:pt x="1555" y="1525"/>
                    </a:lnTo>
                    <a:lnTo>
                      <a:pt x="1557" y="1537"/>
                    </a:lnTo>
                    <a:lnTo>
                      <a:pt x="1553" y="1549"/>
                    </a:lnTo>
                    <a:lnTo>
                      <a:pt x="1553" y="1555"/>
                    </a:lnTo>
                    <a:lnTo>
                      <a:pt x="1555" y="1555"/>
                    </a:lnTo>
                    <a:lnTo>
                      <a:pt x="1557" y="1553"/>
                    </a:lnTo>
                    <a:lnTo>
                      <a:pt x="1557" y="1555"/>
                    </a:lnTo>
                    <a:lnTo>
                      <a:pt x="1557" y="1557"/>
                    </a:lnTo>
                    <a:lnTo>
                      <a:pt x="1563" y="1559"/>
                    </a:lnTo>
                    <a:lnTo>
                      <a:pt x="1565" y="1557"/>
                    </a:lnTo>
                    <a:lnTo>
                      <a:pt x="1567" y="1557"/>
                    </a:lnTo>
                    <a:lnTo>
                      <a:pt x="1569" y="1559"/>
                    </a:lnTo>
                    <a:lnTo>
                      <a:pt x="1587" y="1545"/>
                    </a:lnTo>
                    <a:lnTo>
                      <a:pt x="1587" y="1535"/>
                    </a:lnTo>
                    <a:lnTo>
                      <a:pt x="1591" y="1541"/>
                    </a:lnTo>
                    <a:lnTo>
                      <a:pt x="1593" y="1543"/>
                    </a:lnTo>
                    <a:lnTo>
                      <a:pt x="1599" y="1547"/>
                    </a:lnTo>
                    <a:lnTo>
                      <a:pt x="1601" y="1547"/>
                    </a:lnTo>
                    <a:lnTo>
                      <a:pt x="1609" y="1589"/>
                    </a:lnTo>
                    <a:lnTo>
                      <a:pt x="1611" y="1587"/>
                    </a:lnTo>
                    <a:lnTo>
                      <a:pt x="1615" y="1605"/>
                    </a:lnTo>
                    <a:lnTo>
                      <a:pt x="1615" y="1609"/>
                    </a:lnTo>
                    <a:lnTo>
                      <a:pt x="1615" y="1613"/>
                    </a:lnTo>
                    <a:lnTo>
                      <a:pt x="1613" y="1611"/>
                    </a:lnTo>
                    <a:lnTo>
                      <a:pt x="1613" y="1613"/>
                    </a:lnTo>
                    <a:lnTo>
                      <a:pt x="1617" y="1617"/>
                    </a:lnTo>
                    <a:lnTo>
                      <a:pt x="1613" y="1637"/>
                    </a:lnTo>
                    <a:lnTo>
                      <a:pt x="1615" y="1639"/>
                    </a:lnTo>
                    <a:lnTo>
                      <a:pt x="1615" y="1637"/>
                    </a:lnTo>
                    <a:lnTo>
                      <a:pt x="1617" y="1635"/>
                    </a:lnTo>
                    <a:lnTo>
                      <a:pt x="1619" y="1629"/>
                    </a:lnTo>
                    <a:lnTo>
                      <a:pt x="1621" y="1625"/>
                    </a:lnTo>
                    <a:lnTo>
                      <a:pt x="1611" y="1663"/>
                    </a:lnTo>
                    <a:lnTo>
                      <a:pt x="1611" y="1667"/>
                    </a:lnTo>
                    <a:lnTo>
                      <a:pt x="1615" y="1665"/>
                    </a:lnTo>
                    <a:lnTo>
                      <a:pt x="1621" y="1671"/>
                    </a:lnTo>
                    <a:lnTo>
                      <a:pt x="1623" y="1673"/>
                    </a:lnTo>
                    <a:lnTo>
                      <a:pt x="1629" y="1681"/>
                    </a:lnTo>
                    <a:lnTo>
                      <a:pt x="1631" y="1683"/>
                    </a:lnTo>
                    <a:lnTo>
                      <a:pt x="1637" y="1690"/>
                    </a:lnTo>
                    <a:lnTo>
                      <a:pt x="1641" y="1712"/>
                    </a:lnTo>
                    <a:lnTo>
                      <a:pt x="1643" y="1712"/>
                    </a:lnTo>
                    <a:lnTo>
                      <a:pt x="1643" y="1720"/>
                    </a:lnTo>
                    <a:lnTo>
                      <a:pt x="1645" y="1722"/>
                    </a:lnTo>
                    <a:lnTo>
                      <a:pt x="1645" y="1724"/>
                    </a:lnTo>
                    <a:lnTo>
                      <a:pt x="1653" y="1736"/>
                    </a:lnTo>
                    <a:lnTo>
                      <a:pt x="1653" y="1740"/>
                    </a:lnTo>
                    <a:lnTo>
                      <a:pt x="1681" y="1760"/>
                    </a:lnTo>
                    <a:lnTo>
                      <a:pt x="1683" y="1760"/>
                    </a:lnTo>
                    <a:lnTo>
                      <a:pt x="1685" y="1760"/>
                    </a:lnTo>
                    <a:lnTo>
                      <a:pt x="1685" y="1758"/>
                    </a:lnTo>
                    <a:lnTo>
                      <a:pt x="1687" y="1758"/>
                    </a:lnTo>
                    <a:lnTo>
                      <a:pt x="1691" y="1758"/>
                    </a:lnTo>
                    <a:lnTo>
                      <a:pt x="1693" y="1760"/>
                    </a:lnTo>
                    <a:lnTo>
                      <a:pt x="1693" y="1758"/>
                    </a:lnTo>
                    <a:lnTo>
                      <a:pt x="1695" y="1754"/>
                    </a:lnTo>
                    <a:lnTo>
                      <a:pt x="1689" y="1744"/>
                    </a:lnTo>
                    <a:lnTo>
                      <a:pt x="1685" y="1740"/>
                    </a:lnTo>
                    <a:lnTo>
                      <a:pt x="1683" y="1710"/>
                    </a:lnTo>
                    <a:lnTo>
                      <a:pt x="1677" y="1702"/>
                    </a:lnTo>
                    <a:lnTo>
                      <a:pt x="1667" y="1694"/>
                    </a:lnTo>
                    <a:lnTo>
                      <a:pt x="1665" y="1694"/>
                    </a:lnTo>
                    <a:lnTo>
                      <a:pt x="1655" y="1684"/>
                    </a:lnTo>
                    <a:lnTo>
                      <a:pt x="1647" y="1683"/>
                    </a:lnTo>
                    <a:lnTo>
                      <a:pt x="1643" y="1679"/>
                    </a:lnTo>
                    <a:lnTo>
                      <a:pt x="1639" y="1667"/>
                    </a:lnTo>
                    <a:lnTo>
                      <a:pt x="1635" y="1663"/>
                    </a:lnTo>
                    <a:lnTo>
                      <a:pt x="1633" y="1655"/>
                    </a:lnTo>
                    <a:lnTo>
                      <a:pt x="1633" y="1651"/>
                    </a:lnTo>
                    <a:lnTo>
                      <a:pt x="1629" y="1651"/>
                    </a:lnTo>
                    <a:lnTo>
                      <a:pt x="1627" y="1653"/>
                    </a:lnTo>
                    <a:lnTo>
                      <a:pt x="1625" y="1651"/>
                    </a:lnTo>
                    <a:lnTo>
                      <a:pt x="1623" y="1651"/>
                    </a:lnTo>
                    <a:lnTo>
                      <a:pt x="1623" y="1637"/>
                    </a:lnTo>
                    <a:lnTo>
                      <a:pt x="1625" y="1633"/>
                    </a:lnTo>
                    <a:lnTo>
                      <a:pt x="1625" y="1631"/>
                    </a:lnTo>
                    <a:lnTo>
                      <a:pt x="1625" y="1629"/>
                    </a:lnTo>
                    <a:lnTo>
                      <a:pt x="1627" y="1627"/>
                    </a:lnTo>
                    <a:lnTo>
                      <a:pt x="1627" y="1625"/>
                    </a:lnTo>
                    <a:lnTo>
                      <a:pt x="1633" y="1611"/>
                    </a:lnTo>
                    <a:lnTo>
                      <a:pt x="1635" y="1597"/>
                    </a:lnTo>
                    <a:lnTo>
                      <a:pt x="1633" y="1591"/>
                    </a:lnTo>
                    <a:lnTo>
                      <a:pt x="1637" y="1591"/>
                    </a:lnTo>
                    <a:lnTo>
                      <a:pt x="1641" y="1591"/>
                    </a:lnTo>
                    <a:lnTo>
                      <a:pt x="1647" y="1591"/>
                    </a:lnTo>
                    <a:lnTo>
                      <a:pt x="1647" y="1593"/>
                    </a:lnTo>
                    <a:lnTo>
                      <a:pt x="1647" y="1601"/>
                    </a:lnTo>
                    <a:lnTo>
                      <a:pt x="1647" y="1603"/>
                    </a:lnTo>
                    <a:lnTo>
                      <a:pt x="1649" y="1603"/>
                    </a:lnTo>
                    <a:lnTo>
                      <a:pt x="1647" y="1603"/>
                    </a:lnTo>
                    <a:lnTo>
                      <a:pt x="1661" y="1603"/>
                    </a:lnTo>
                    <a:lnTo>
                      <a:pt x="1667" y="1609"/>
                    </a:lnTo>
                    <a:lnTo>
                      <a:pt x="1669" y="1611"/>
                    </a:lnTo>
                    <a:lnTo>
                      <a:pt x="1671" y="1611"/>
                    </a:lnTo>
                    <a:lnTo>
                      <a:pt x="1673" y="1617"/>
                    </a:lnTo>
                    <a:lnTo>
                      <a:pt x="1675" y="1617"/>
                    </a:lnTo>
                    <a:lnTo>
                      <a:pt x="1675" y="1619"/>
                    </a:lnTo>
                    <a:lnTo>
                      <a:pt x="1677" y="1621"/>
                    </a:lnTo>
                    <a:lnTo>
                      <a:pt x="1677" y="1623"/>
                    </a:lnTo>
                    <a:lnTo>
                      <a:pt x="1677" y="1621"/>
                    </a:lnTo>
                    <a:lnTo>
                      <a:pt x="1679" y="1629"/>
                    </a:lnTo>
                    <a:lnTo>
                      <a:pt x="1681" y="1627"/>
                    </a:lnTo>
                    <a:lnTo>
                      <a:pt x="1683" y="1625"/>
                    </a:lnTo>
                    <a:lnTo>
                      <a:pt x="1685" y="1627"/>
                    </a:lnTo>
                    <a:lnTo>
                      <a:pt x="1685" y="1629"/>
                    </a:lnTo>
                    <a:lnTo>
                      <a:pt x="1685" y="1631"/>
                    </a:lnTo>
                    <a:lnTo>
                      <a:pt x="1685" y="1633"/>
                    </a:lnTo>
                    <a:lnTo>
                      <a:pt x="1687" y="1633"/>
                    </a:lnTo>
                    <a:lnTo>
                      <a:pt x="1689" y="1633"/>
                    </a:lnTo>
                    <a:lnTo>
                      <a:pt x="1693" y="1633"/>
                    </a:lnTo>
                    <a:lnTo>
                      <a:pt x="1695" y="1633"/>
                    </a:lnTo>
                    <a:lnTo>
                      <a:pt x="1695" y="1635"/>
                    </a:lnTo>
                    <a:lnTo>
                      <a:pt x="1697" y="1635"/>
                    </a:lnTo>
                    <a:lnTo>
                      <a:pt x="1699" y="1637"/>
                    </a:lnTo>
                    <a:lnTo>
                      <a:pt x="1703" y="1639"/>
                    </a:lnTo>
                    <a:lnTo>
                      <a:pt x="1705" y="1641"/>
                    </a:lnTo>
                    <a:lnTo>
                      <a:pt x="1701" y="1645"/>
                    </a:lnTo>
                    <a:lnTo>
                      <a:pt x="1701" y="1651"/>
                    </a:lnTo>
                    <a:lnTo>
                      <a:pt x="1701" y="1653"/>
                    </a:lnTo>
                    <a:lnTo>
                      <a:pt x="1703" y="1659"/>
                    </a:lnTo>
                    <a:lnTo>
                      <a:pt x="1703" y="1661"/>
                    </a:lnTo>
                    <a:lnTo>
                      <a:pt x="1705" y="1661"/>
                    </a:lnTo>
                    <a:lnTo>
                      <a:pt x="1713" y="1653"/>
                    </a:lnTo>
                    <a:lnTo>
                      <a:pt x="1717" y="1651"/>
                    </a:lnTo>
                    <a:lnTo>
                      <a:pt x="1719" y="1651"/>
                    </a:lnTo>
                    <a:lnTo>
                      <a:pt x="1719" y="1649"/>
                    </a:lnTo>
                    <a:lnTo>
                      <a:pt x="1719" y="1647"/>
                    </a:lnTo>
                    <a:lnTo>
                      <a:pt x="1723" y="1647"/>
                    </a:lnTo>
                    <a:lnTo>
                      <a:pt x="1725" y="1647"/>
                    </a:lnTo>
                    <a:lnTo>
                      <a:pt x="1725" y="1645"/>
                    </a:lnTo>
                    <a:lnTo>
                      <a:pt x="1725" y="1643"/>
                    </a:lnTo>
                    <a:lnTo>
                      <a:pt x="1725" y="1641"/>
                    </a:lnTo>
                    <a:lnTo>
                      <a:pt x="1727" y="1641"/>
                    </a:lnTo>
                    <a:lnTo>
                      <a:pt x="1727" y="1639"/>
                    </a:lnTo>
                    <a:lnTo>
                      <a:pt x="1727" y="1637"/>
                    </a:lnTo>
                    <a:lnTo>
                      <a:pt x="1729" y="1637"/>
                    </a:lnTo>
                    <a:lnTo>
                      <a:pt x="1729" y="1635"/>
                    </a:lnTo>
                    <a:lnTo>
                      <a:pt x="1733" y="1635"/>
                    </a:lnTo>
                    <a:lnTo>
                      <a:pt x="1735" y="1635"/>
                    </a:lnTo>
                    <a:lnTo>
                      <a:pt x="1737" y="1635"/>
                    </a:lnTo>
                    <a:lnTo>
                      <a:pt x="1745" y="1631"/>
                    </a:lnTo>
                    <a:lnTo>
                      <a:pt x="1746" y="1627"/>
                    </a:lnTo>
                    <a:lnTo>
                      <a:pt x="1754" y="1625"/>
                    </a:lnTo>
                    <a:lnTo>
                      <a:pt x="1756" y="1623"/>
                    </a:lnTo>
                    <a:lnTo>
                      <a:pt x="1758" y="1623"/>
                    </a:lnTo>
                    <a:lnTo>
                      <a:pt x="1760" y="1619"/>
                    </a:lnTo>
                    <a:lnTo>
                      <a:pt x="1762" y="1617"/>
                    </a:lnTo>
                    <a:lnTo>
                      <a:pt x="1762" y="1615"/>
                    </a:lnTo>
                    <a:lnTo>
                      <a:pt x="1760" y="1615"/>
                    </a:lnTo>
                    <a:lnTo>
                      <a:pt x="1762" y="1613"/>
                    </a:lnTo>
                    <a:lnTo>
                      <a:pt x="1760" y="1607"/>
                    </a:lnTo>
                    <a:lnTo>
                      <a:pt x="1760" y="1605"/>
                    </a:lnTo>
                    <a:lnTo>
                      <a:pt x="1762" y="1607"/>
                    </a:lnTo>
                    <a:lnTo>
                      <a:pt x="1762" y="1603"/>
                    </a:lnTo>
                    <a:lnTo>
                      <a:pt x="1764" y="1603"/>
                    </a:lnTo>
                    <a:lnTo>
                      <a:pt x="1764" y="1599"/>
                    </a:lnTo>
                    <a:lnTo>
                      <a:pt x="1762" y="1597"/>
                    </a:lnTo>
                    <a:lnTo>
                      <a:pt x="1756" y="1565"/>
                    </a:lnTo>
                    <a:lnTo>
                      <a:pt x="1748" y="1557"/>
                    </a:lnTo>
                    <a:lnTo>
                      <a:pt x="1748" y="1553"/>
                    </a:lnTo>
                    <a:lnTo>
                      <a:pt x="1748" y="1555"/>
                    </a:lnTo>
                    <a:lnTo>
                      <a:pt x="1746" y="1555"/>
                    </a:lnTo>
                    <a:lnTo>
                      <a:pt x="1746" y="1553"/>
                    </a:lnTo>
                    <a:lnTo>
                      <a:pt x="1746" y="1551"/>
                    </a:lnTo>
                    <a:lnTo>
                      <a:pt x="1741" y="1549"/>
                    </a:lnTo>
                    <a:lnTo>
                      <a:pt x="1723" y="1531"/>
                    </a:lnTo>
                    <a:lnTo>
                      <a:pt x="1723" y="1525"/>
                    </a:lnTo>
                    <a:lnTo>
                      <a:pt x="1713" y="1517"/>
                    </a:lnTo>
                    <a:lnTo>
                      <a:pt x="1713" y="1515"/>
                    </a:lnTo>
                    <a:lnTo>
                      <a:pt x="1717" y="1499"/>
                    </a:lnTo>
                    <a:lnTo>
                      <a:pt x="1725" y="1491"/>
                    </a:lnTo>
                    <a:lnTo>
                      <a:pt x="1727" y="1487"/>
                    </a:lnTo>
                    <a:lnTo>
                      <a:pt x="1729" y="1483"/>
                    </a:lnTo>
                    <a:lnTo>
                      <a:pt x="1735" y="1481"/>
                    </a:lnTo>
                    <a:lnTo>
                      <a:pt x="1737" y="1479"/>
                    </a:lnTo>
                    <a:lnTo>
                      <a:pt x="1737" y="1477"/>
                    </a:lnTo>
                    <a:lnTo>
                      <a:pt x="1743" y="1475"/>
                    </a:lnTo>
                    <a:lnTo>
                      <a:pt x="1745" y="1475"/>
                    </a:lnTo>
                    <a:lnTo>
                      <a:pt x="1748" y="1473"/>
                    </a:lnTo>
                    <a:lnTo>
                      <a:pt x="1748" y="1475"/>
                    </a:lnTo>
                    <a:lnTo>
                      <a:pt x="1748" y="1473"/>
                    </a:lnTo>
                    <a:lnTo>
                      <a:pt x="1750" y="1473"/>
                    </a:lnTo>
                    <a:lnTo>
                      <a:pt x="1752" y="1471"/>
                    </a:lnTo>
                    <a:lnTo>
                      <a:pt x="1760" y="1473"/>
                    </a:lnTo>
                    <a:lnTo>
                      <a:pt x="1760" y="1475"/>
                    </a:lnTo>
                    <a:lnTo>
                      <a:pt x="1762" y="1475"/>
                    </a:lnTo>
                    <a:lnTo>
                      <a:pt x="1764" y="1475"/>
                    </a:lnTo>
                    <a:lnTo>
                      <a:pt x="1768" y="1473"/>
                    </a:lnTo>
                    <a:lnTo>
                      <a:pt x="1770" y="1475"/>
                    </a:lnTo>
                    <a:lnTo>
                      <a:pt x="1768" y="1481"/>
                    </a:lnTo>
                    <a:lnTo>
                      <a:pt x="1772" y="1491"/>
                    </a:lnTo>
                    <a:lnTo>
                      <a:pt x="1774" y="1493"/>
                    </a:lnTo>
                    <a:lnTo>
                      <a:pt x="1778" y="1491"/>
                    </a:lnTo>
                    <a:lnTo>
                      <a:pt x="1778" y="1487"/>
                    </a:lnTo>
                    <a:lnTo>
                      <a:pt x="1776" y="1483"/>
                    </a:lnTo>
                    <a:lnTo>
                      <a:pt x="1778" y="1475"/>
                    </a:lnTo>
                    <a:lnTo>
                      <a:pt x="1780" y="1477"/>
                    </a:lnTo>
                    <a:lnTo>
                      <a:pt x="1786" y="1475"/>
                    </a:lnTo>
                    <a:lnTo>
                      <a:pt x="1788" y="1473"/>
                    </a:lnTo>
                    <a:lnTo>
                      <a:pt x="1796" y="1473"/>
                    </a:lnTo>
                    <a:lnTo>
                      <a:pt x="1798" y="1471"/>
                    </a:lnTo>
                    <a:lnTo>
                      <a:pt x="1802" y="1469"/>
                    </a:lnTo>
                    <a:lnTo>
                      <a:pt x="1802" y="1471"/>
                    </a:lnTo>
                    <a:lnTo>
                      <a:pt x="1804" y="1471"/>
                    </a:lnTo>
                    <a:lnTo>
                      <a:pt x="1806" y="1469"/>
                    </a:lnTo>
                    <a:lnTo>
                      <a:pt x="1808" y="1469"/>
                    </a:lnTo>
                    <a:lnTo>
                      <a:pt x="1812" y="1467"/>
                    </a:lnTo>
                    <a:lnTo>
                      <a:pt x="1814" y="1467"/>
                    </a:lnTo>
                    <a:lnTo>
                      <a:pt x="1814" y="1463"/>
                    </a:lnTo>
                    <a:lnTo>
                      <a:pt x="1816" y="1457"/>
                    </a:lnTo>
                    <a:lnTo>
                      <a:pt x="1816" y="1459"/>
                    </a:lnTo>
                    <a:lnTo>
                      <a:pt x="1820" y="1463"/>
                    </a:lnTo>
                    <a:lnTo>
                      <a:pt x="1822" y="1463"/>
                    </a:lnTo>
                    <a:lnTo>
                      <a:pt x="1822" y="1454"/>
                    </a:lnTo>
                    <a:lnTo>
                      <a:pt x="1824" y="1456"/>
                    </a:lnTo>
                    <a:lnTo>
                      <a:pt x="1826" y="1457"/>
                    </a:lnTo>
                    <a:lnTo>
                      <a:pt x="1828" y="1459"/>
                    </a:lnTo>
                    <a:lnTo>
                      <a:pt x="1828" y="1461"/>
                    </a:lnTo>
                    <a:lnTo>
                      <a:pt x="1834" y="1461"/>
                    </a:lnTo>
                    <a:lnTo>
                      <a:pt x="1832" y="1459"/>
                    </a:lnTo>
                    <a:lnTo>
                      <a:pt x="1834" y="1457"/>
                    </a:lnTo>
                    <a:lnTo>
                      <a:pt x="1836" y="1459"/>
                    </a:lnTo>
                    <a:lnTo>
                      <a:pt x="1838" y="1459"/>
                    </a:lnTo>
                    <a:lnTo>
                      <a:pt x="1838" y="1456"/>
                    </a:lnTo>
                    <a:lnTo>
                      <a:pt x="1840" y="1456"/>
                    </a:lnTo>
                    <a:lnTo>
                      <a:pt x="1840" y="1457"/>
                    </a:lnTo>
                    <a:lnTo>
                      <a:pt x="1842" y="1457"/>
                    </a:lnTo>
                    <a:lnTo>
                      <a:pt x="1844" y="1456"/>
                    </a:lnTo>
                    <a:lnTo>
                      <a:pt x="1846" y="1454"/>
                    </a:lnTo>
                    <a:lnTo>
                      <a:pt x="1848" y="1456"/>
                    </a:lnTo>
                    <a:lnTo>
                      <a:pt x="1850" y="1457"/>
                    </a:lnTo>
                    <a:lnTo>
                      <a:pt x="1850" y="1456"/>
                    </a:lnTo>
                    <a:lnTo>
                      <a:pt x="1852" y="1456"/>
                    </a:lnTo>
                    <a:lnTo>
                      <a:pt x="1852" y="1454"/>
                    </a:lnTo>
                    <a:lnTo>
                      <a:pt x="1856" y="1456"/>
                    </a:lnTo>
                    <a:lnTo>
                      <a:pt x="1866" y="1452"/>
                    </a:lnTo>
                    <a:lnTo>
                      <a:pt x="1870" y="1444"/>
                    </a:lnTo>
                    <a:lnTo>
                      <a:pt x="1872" y="1444"/>
                    </a:lnTo>
                    <a:lnTo>
                      <a:pt x="1874" y="1444"/>
                    </a:lnTo>
                    <a:lnTo>
                      <a:pt x="1876" y="1442"/>
                    </a:lnTo>
                    <a:lnTo>
                      <a:pt x="1878" y="1442"/>
                    </a:lnTo>
                    <a:lnTo>
                      <a:pt x="1878" y="1440"/>
                    </a:lnTo>
                    <a:lnTo>
                      <a:pt x="1880" y="1438"/>
                    </a:lnTo>
                    <a:lnTo>
                      <a:pt x="1880" y="1440"/>
                    </a:lnTo>
                    <a:lnTo>
                      <a:pt x="1880" y="1438"/>
                    </a:lnTo>
                    <a:lnTo>
                      <a:pt x="1882" y="1438"/>
                    </a:lnTo>
                    <a:lnTo>
                      <a:pt x="1886" y="1434"/>
                    </a:lnTo>
                    <a:lnTo>
                      <a:pt x="1886" y="1432"/>
                    </a:lnTo>
                    <a:lnTo>
                      <a:pt x="1886" y="1430"/>
                    </a:lnTo>
                    <a:lnTo>
                      <a:pt x="1888" y="1428"/>
                    </a:lnTo>
                    <a:lnTo>
                      <a:pt x="1890" y="1428"/>
                    </a:lnTo>
                    <a:lnTo>
                      <a:pt x="1894" y="1428"/>
                    </a:lnTo>
                    <a:lnTo>
                      <a:pt x="1894" y="1426"/>
                    </a:lnTo>
                    <a:lnTo>
                      <a:pt x="1896" y="1424"/>
                    </a:lnTo>
                    <a:lnTo>
                      <a:pt x="1898" y="1422"/>
                    </a:lnTo>
                    <a:lnTo>
                      <a:pt x="1898" y="1418"/>
                    </a:lnTo>
                    <a:lnTo>
                      <a:pt x="1900" y="1418"/>
                    </a:lnTo>
                    <a:lnTo>
                      <a:pt x="1902" y="1420"/>
                    </a:lnTo>
                    <a:lnTo>
                      <a:pt x="1902" y="1418"/>
                    </a:lnTo>
                    <a:lnTo>
                      <a:pt x="1902" y="1416"/>
                    </a:lnTo>
                    <a:lnTo>
                      <a:pt x="1902" y="1414"/>
                    </a:lnTo>
                    <a:lnTo>
                      <a:pt x="1904" y="1414"/>
                    </a:lnTo>
                    <a:lnTo>
                      <a:pt x="1906" y="1416"/>
                    </a:lnTo>
                    <a:lnTo>
                      <a:pt x="1906" y="1414"/>
                    </a:lnTo>
                    <a:lnTo>
                      <a:pt x="1906" y="1412"/>
                    </a:lnTo>
                    <a:lnTo>
                      <a:pt x="1906" y="1410"/>
                    </a:lnTo>
                    <a:lnTo>
                      <a:pt x="1908" y="1408"/>
                    </a:lnTo>
                    <a:lnTo>
                      <a:pt x="1908" y="1406"/>
                    </a:lnTo>
                    <a:lnTo>
                      <a:pt x="1910" y="1402"/>
                    </a:lnTo>
                    <a:lnTo>
                      <a:pt x="1910" y="1400"/>
                    </a:lnTo>
                    <a:lnTo>
                      <a:pt x="1908" y="1396"/>
                    </a:lnTo>
                    <a:lnTo>
                      <a:pt x="1910" y="1394"/>
                    </a:lnTo>
                    <a:lnTo>
                      <a:pt x="1912" y="1394"/>
                    </a:lnTo>
                    <a:lnTo>
                      <a:pt x="1912" y="1398"/>
                    </a:lnTo>
                    <a:lnTo>
                      <a:pt x="1914" y="1396"/>
                    </a:lnTo>
                    <a:lnTo>
                      <a:pt x="1914" y="1392"/>
                    </a:lnTo>
                    <a:lnTo>
                      <a:pt x="1918" y="1390"/>
                    </a:lnTo>
                    <a:lnTo>
                      <a:pt x="1920" y="1384"/>
                    </a:lnTo>
                    <a:lnTo>
                      <a:pt x="1922" y="1380"/>
                    </a:lnTo>
                    <a:lnTo>
                      <a:pt x="1928" y="1372"/>
                    </a:lnTo>
                    <a:lnTo>
                      <a:pt x="1930" y="1370"/>
                    </a:lnTo>
                    <a:lnTo>
                      <a:pt x="1932" y="1372"/>
                    </a:lnTo>
                    <a:lnTo>
                      <a:pt x="1934" y="1370"/>
                    </a:lnTo>
                    <a:lnTo>
                      <a:pt x="1934" y="1364"/>
                    </a:lnTo>
                    <a:lnTo>
                      <a:pt x="1936" y="1360"/>
                    </a:lnTo>
                    <a:lnTo>
                      <a:pt x="1934" y="1358"/>
                    </a:lnTo>
                    <a:lnTo>
                      <a:pt x="1934" y="1356"/>
                    </a:lnTo>
                    <a:lnTo>
                      <a:pt x="1938" y="1356"/>
                    </a:lnTo>
                    <a:lnTo>
                      <a:pt x="1938" y="1354"/>
                    </a:lnTo>
                    <a:lnTo>
                      <a:pt x="1940" y="1356"/>
                    </a:lnTo>
                    <a:lnTo>
                      <a:pt x="1940" y="1350"/>
                    </a:lnTo>
                    <a:lnTo>
                      <a:pt x="1936" y="1352"/>
                    </a:lnTo>
                    <a:lnTo>
                      <a:pt x="1934" y="1352"/>
                    </a:lnTo>
                    <a:lnTo>
                      <a:pt x="1936" y="1350"/>
                    </a:lnTo>
                    <a:lnTo>
                      <a:pt x="1942" y="1346"/>
                    </a:lnTo>
                    <a:lnTo>
                      <a:pt x="1940" y="1344"/>
                    </a:lnTo>
                    <a:lnTo>
                      <a:pt x="1938" y="1344"/>
                    </a:lnTo>
                    <a:lnTo>
                      <a:pt x="1936" y="1344"/>
                    </a:lnTo>
                    <a:lnTo>
                      <a:pt x="1934" y="1342"/>
                    </a:lnTo>
                    <a:lnTo>
                      <a:pt x="1932" y="1340"/>
                    </a:lnTo>
                    <a:lnTo>
                      <a:pt x="1930" y="1340"/>
                    </a:lnTo>
                    <a:lnTo>
                      <a:pt x="1924" y="1342"/>
                    </a:lnTo>
                    <a:lnTo>
                      <a:pt x="1918" y="1340"/>
                    </a:lnTo>
                    <a:lnTo>
                      <a:pt x="1916" y="1340"/>
                    </a:lnTo>
                    <a:lnTo>
                      <a:pt x="1918" y="1338"/>
                    </a:lnTo>
                    <a:lnTo>
                      <a:pt x="1926" y="1338"/>
                    </a:lnTo>
                    <a:lnTo>
                      <a:pt x="1928" y="1336"/>
                    </a:lnTo>
                    <a:lnTo>
                      <a:pt x="1930" y="1334"/>
                    </a:lnTo>
                    <a:lnTo>
                      <a:pt x="1934" y="1332"/>
                    </a:lnTo>
                    <a:lnTo>
                      <a:pt x="1936" y="1330"/>
                    </a:lnTo>
                    <a:lnTo>
                      <a:pt x="1940" y="1330"/>
                    </a:lnTo>
                    <a:lnTo>
                      <a:pt x="1940" y="1328"/>
                    </a:lnTo>
                    <a:lnTo>
                      <a:pt x="1936" y="1322"/>
                    </a:lnTo>
                    <a:lnTo>
                      <a:pt x="1932" y="1320"/>
                    </a:lnTo>
                    <a:lnTo>
                      <a:pt x="1930" y="1316"/>
                    </a:lnTo>
                    <a:lnTo>
                      <a:pt x="1928" y="1314"/>
                    </a:lnTo>
                    <a:lnTo>
                      <a:pt x="1924" y="1314"/>
                    </a:lnTo>
                    <a:lnTo>
                      <a:pt x="1924" y="1312"/>
                    </a:lnTo>
                    <a:lnTo>
                      <a:pt x="1922" y="1312"/>
                    </a:lnTo>
                    <a:lnTo>
                      <a:pt x="1916" y="1312"/>
                    </a:lnTo>
                    <a:lnTo>
                      <a:pt x="1922" y="1310"/>
                    </a:lnTo>
                    <a:lnTo>
                      <a:pt x="1940" y="1316"/>
                    </a:lnTo>
                    <a:lnTo>
                      <a:pt x="1932" y="1308"/>
                    </a:lnTo>
                    <a:lnTo>
                      <a:pt x="1932" y="1304"/>
                    </a:lnTo>
                    <a:lnTo>
                      <a:pt x="1930" y="1302"/>
                    </a:lnTo>
                    <a:lnTo>
                      <a:pt x="1926" y="1300"/>
                    </a:lnTo>
                    <a:lnTo>
                      <a:pt x="1922" y="1282"/>
                    </a:lnTo>
                    <a:lnTo>
                      <a:pt x="1920" y="1278"/>
                    </a:lnTo>
                    <a:lnTo>
                      <a:pt x="1918" y="1274"/>
                    </a:lnTo>
                    <a:lnTo>
                      <a:pt x="1916" y="1272"/>
                    </a:lnTo>
                    <a:lnTo>
                      <a:pt x="1904" y="1266"/>
                    </a:lnTo>
                    <a:lnTo>
                      <a:pt x="1902" y="1264"/>
                    </a:lnTo>
                    <a:lnTo>
                      <a:pt x="1910" y="1252"/>
                    </a:lnTo>
                    <a:lnTo>
                      <a:pt x="1914" y="1248"/>
                    </a:lnTo>
                    <a:lnTo>
                      <a:pt x="1916" y="1244"/>
                    </a:lnTo>
                    <a:lnTo>
                      <a:pt x="1914" y="1242"/>
                    </a:lnTo>
                    <a:lnTo>
                      <a:pt x="1916" y="1240"/>
                    </a:lnTo>
                    <a:lnTo>
                      <a:pt x="1920" y="1240"/>
                    </a:lnTo>
                    <a:lnTo>
                      <a:pt x="1920" y="1242"/>
                    </a:lnTo>
                    <a:lnTo>
                      <a:pt x="1922" y="1242"/>
                    </a:lnTo>
                    <a:lnTo>
                      <a:pt x="1924" y="1238"/>
                    </a:lnTo>
                    <a:lnTo>
                      <a:pt x="1926" y="1236"/>
                    </a:lnTo>
                    <a:lnTo>
                      <a:pt x="1926" y="1234"/>
                    </a:lnTo>
                    <a:lnTo>
                      <a:pt x="1928" y="1234"/>
                    </a:lnTo>
                    <a:lnTo>
                      <a:pt x="1932" y="1232"/>
                    </a:lnTo>
                    <a:lnTo>
                      <a:pt x="1938" y="1230"/>
                    </a:lnTo>
                    <a:lnTo>
                      <a:pt x="1940" y="1229"/>
                    </a:lnTo>
                    <a:lnTo>
                      <a:pt x="1942" y="1227"/>
                    </a:lnTo>
                    <a:lnTo>
                      <a:pt x="1942" y="1229"/>
                    </a:lnTo>
                    <a:lnTo>
                      <a:pt x="1944" y="1227"/>
                    </a:lnTo>
                    <a:lnTo>
                      <a:pt x="1946" y="1229"/>
                    </a:lnTo>
                    <a:lnTo>
                      <a:pt x="1946" y="1230"/>
                    </a:lnTo>
                    <a:lnTo>
                      <a:pt x="1948" y="1227"/>
                    </a:lnTo>
                    <a:lnTo>
                      <a:pt x="1950" y="1225"/>
                    </a:lnTo>
                    <a:lnTo>
                      <a:pt x="1950" y="1221"/>
                    </a:lnTo>
                    <a:lnTo>
                      <a:pt x="1946" y="1219"/>
                    </a:lnTo>
                    <a:lnTo>
                      <a:pt x="1944" y="1219"/>
                    </a:lnTo>
                    <a:lnTo>
                      <a:pt x="1940" y="1219"/>
                    </a:lnTo>
                    <a:lnTo>
                      <a:pt x="1936" y="1219"/>
                    </a:lnTo>
                    <a:lnTo>
                      <a:pt x="1934" y="1217"/>
                    </a:lnTo>
                    <a:lnTo>
                      <a:pt x="1932" y="1217"/>
                    </a:lnTo>
                    <a:lnTo>
                      <a:pt x="1926" y="1213"/>
                    </a:lnTo>
                    <a:lnTo>
                      <a:pt x="1924" y="1213"/>
                    </a:lnTo>
                    <a:lnTo>
                      <a:pt x="1918" y="1217"/>
                    </a:lnTo>
                    <a:lnTo>
                      <a:pt x="1916" y="1219"/>
                    </a:lnTo>
                    <a:lnTo>
                      <a:pt x="1914" y="1221"/>
                    </a:lnTo>
                    <a:lnTo>
                      <a:pt x="1910" y="1225"/>
                    </a:lnTo>
                    <a:lnTo>
                      <a:pt x="1908" y="1225"/>
                    </a:lnTo>
                    <a:lnTo>
                      <a:pt x="1900" y="1223"/>
                    </a:lnTo>
                    <a:lnTo>
                      <a:pt x="1898" y="1221"/>
                    </a:lnTo>
                    <a:lnTo>
                      <a:pt x="1898" y="1215"/>
                    </a:lnTo>
                    <a:lnTo>
                      <a:pt x="1894" y="1213"/>
                    </a:lnTo>
                    <a:lnTo>
                      <a:pt x="1894" y="1211"/>
                    </a:lnTo>
                    <a:lnTo>
                      <a:pt x="1892" y="1211"/>
                    </a:lnTo>
                    <a:lnTo>
                      <a:pt x="1890" y="1209"/>
                    </a:lnTo>
                    <a:lnTo>
                      <a:pt x="1888" y="1209"/>
                    </a:lnTo>
                    <a:lnTo>
                      <a:pt x="1886" y="1207"/>
                    </a:lnTo>
                    <a:lnTo>
                      <a:pt x="1880" y="1201"/>
                    </a:lnTo>
                    <a:lnTo>
                      <a:pt x="1884" y="1191"/>
                    </a:lnTo>
                    <a:lnTo>
                      <a:pt x="1886" y="1189"/>
                    </a:lnTo>
                    <a:lnTo>
                      <a:pt x="1888" y="1189"/>
                    </a:lnTo>
                    <a:lnTo>
                      <a:pt x="1890" y="1191"/>
                    </a:lnTo>
                    <a:lnTo>
                      <a:pt x="1900" y="1189"/>
                    </a:lnTo>
                    <a:lnTo>
                      <a:pt x="1904" y="1185"/>
                    </a:lnTo>
                    <a:lnTo>
                      <a:pt x="1906" y="1177"/>
                    </a:lnTo>
                    <a:lnTo>
                      <a:pt x="1920" y="1171"/>
                    </a:lnTo>
                    <a:lnTo>
                      <a:pt x="1930" y="1157"/>
                    </a:lnTo>
                    <a:lnTo>
                      <a:pt x="1932" y="1157"/>
                    </a:lnTo>
                    <a:lnTo>
                      <a:pt x="1938" y="1157"/>
                    </a:lnTo>
                    <a:lnTo>
                      <a:pt x="1940" y="1155"/>
                    </a:lnTo>
                    <a:lnTo>
                      <a:pt x="1940" y="1157"/>
                    </a:lnTo>
                    <a:lnTo>
                      <a:pt x="1942" y="1159"/>
                    </a:lnTo>
                    <a:lnTo>
                      <a:pt x="1944" y="1163"/>
                    </a:lnTo>
                    <a:lnTo>
                      <a:pt x="1946" y="1165"/>
                    </a:lnTo>
                    <a:lnTo>
                      <a:pt x="1938" y="1175"/>
                    </a:lnTo>
                    <a:lnTo>
                      <a:pt x="1936" y="1177"/>
                    </a:lnTo>
                    <a:lnTo>
                      <a:pt x="1934" y="1181"/>
                    </a:lnTo>
                    <a:lnTo>
                      <a:pt x="1932" y="1183"/>
                    </a:lnTo>
                    <a:lnTo>
                      <a:pt x="1938" y="1185"/>
                    </a:lnTo>
                    <a:lnTo>
                      <a:pt x="1936" y="1191"/>
                    </a:lnTo>
                    <a:lnTo>
                      <a:pt x="1932" y="1193"/>
                    </a:lnTo>
                    <a:lnTo>
                      <a:pt x="1930" y="1195"/>
                    </a:lnTo>
                    <a:lnTo>
                      <a:pt x="1932" y="1197"/>
                    </a:lnTo>
                    <a:lnTo>
                      <a:pt x="1936" y="1193"/>
                    </a:lnTo>
                    <a:lnTo>
                      <a:pt x="1938" y="1193"/>
                    </a:lnTo>
                    <a:lnTo>
                      <a:pt x="1940" y="1193"/>
                    </a:lnTo>
                    <a:lnTo>
                      <a:pt x="1944" y="1191"/>
                    </a:lnTo>
                    <a:lnTo>
                      <a:pt x="1944" y="1187"/>
                    </a:lnTo>
                    <a:lnTo>
                      <a:pt x="1948" y="1185"/>
                    </a:lnTo>
                    <a:lnTo>
                      <a:pt x="1960" y="1179"/>
                    </a:lnTo>
                    <a:lnTo>
                      <a:pt x="1962" y="1177"/>
                    </a:lnTo>
                    <a:lnTo>
                      <a:pt x="1962" y="1179"/>
                    </a:lnTo>
                    <a:lnTo>
                      <a:pt x="1973" y="1175"/>
                    </a:lnTo>
                    <a:lnTo>
                      <a:pt x="1977" y="1179"/>
                    </a:lnTo>
                    <a:lnTo>
                      <a:pt x="1977" y="1181"/>
                    </a:lnTo>
                    <a:lnTo>
                      <a:pt x="1981" y="1179"/>
                    </a:lnTo>
                    <a:lnTo>
                      <a:pt x="1989" y="1181"/>
                    </a:lnTo>
                    <a:lnTo>
                      <a:pt x="1987" y="1195"/>
                    </a:lnTo>
                    <a:lnTo>
                      <a:pt x="1987" y="1197"/>
                    </a:lnTo>
                    <a:lnTo>
                      <a:pt x="1989" y="1197"/>
                    </a:lnTo>
                    <a:lnTo>
                      <a:pt x="1985" y="1199"/>
                    </a:lnTo>
                    <a:lnTo>
                      <a:pt x="1983" y="1201"/>
                    </a:lnTo>
                    <a:lnTo>
                      <a:pt x="1979" y="1209"/>
                    </a:lnTo>
                    <a:lnTo>
                      <a:pt x="1983" y="1209"/>
                    </a:lnTo>
                    <a:lnTo>
                      <a:pt x="1987" y="1207"/>
                    </a:lnTo>
                    <a:lnTo>
                      <a:pt x="1987" y="1209"/>
                    </a:lnTo>
                    <a:lnTo>
                      <a:pt x="1985" y="1211"/>
                    </a:lnTo>
                    <a:lnTo>
                      <a:pt x="1983" y="1211"/>
                    </a:lnTo>
                    <a:lnTo>
                      <a:pt x="1985" y="1213"/>
                    </a:lnTo>
                    <a:lnTo>
                      <a:pt x="1985" y="1211"/>
                    </a:lnTo>
                    <a:lnTo>
                      <a:pt x="1987" y="1215"/>
                    </a:lnTo>
                    <a:lnTo>
                      <a:pt x="1989" y="1215"/>
                    </a:lnTo>
                    <a:lnTo>
                      <a:pt x="1991" y="1213"/>
                    </a:lnTo>
                    <a:lnTo>
                      <a:pt x="1993" y="1211"/>
                    </a:lnTo>
                    <a:lnTo>
                      <a:pt x="1991" y="1209"/>
                    </a:lnTo>
                    <a:lnTo>
                      <a:pt x="1993" y="1209"/>
                    </a:lnTo>
                    <a:lnTo>
                      <a:pt x="1995" y="1211"/>
                    </a:lnTo>
                    <a:lnTo>
                      <a:pt x="1997" y="1213"/>
                    </a:lnTo>
                    <a:lnTo>
                      <a:pt x="1999" y="1213"/>
                    </a:lnTo>
                    <a:lnTo>
                      <a:pt x="2001" y="1213"/>
                    </a:lnTo>
                    <a:lnTo>
                      <a:pt x="2003" y="1211"/>
                    </a:lnTo>
                    <a:lnTo>
                      <a:pt x="2005" y="1213"/>
                    </a:lnTo>
                    <a:lnTo>
                      <a:pt x="2003" y="1213"/>
                    </a:lnTo>
                    <a:lnTo>
                      <a:pt x="2003" y="1215"/>
                    </a:lnTo>
                    <a:lnTo>
                      <a:pt x="2005" y="1217"/>
                    </a:lnTo>
                    <a:lnTo>
                      <a:pt x="2005" y="1219"/>
                    </a:lnTo>
                    <a:lnTo>
                      <a:pt x="2007" y="1221"/>
                    </a:lnTo>
                    <a:lnTo>
                      <a:pt x="2009" y="1221"/>
                    </a:lnTo>
                    <a:lnTo>
                      <a:pt x="2007" y="1223"/>
                    </a:lnTo>
                    <a:lnTo>
                      <a:pt x="2009" y="1225"/>
                    </a:lnTo>
                    <a:lnTo>
                      <a:pt x="2009" y="1227"/>
                    </a:lnTo>
                    <a:lnTo>
                      <a:pt x="2009" y="1229"/>
                    </a:lnTo>
                    <a:lnTo>
                      <a:pt x="2007" y="1227"/>
                    </a:lnTo>
                    <a:lnTo>
                      <a:pt x="2003" y="1229"/>
                    </a:lnTo>
                    <a:lnTo>
                      <a:pt x="2001" y="1229"/>
                    </a:lnTo>
                    <a:lnTo>
                      <a:pt x="1999" y="1230"/>
                    </a:lnTo>
                    <a:lnTo>
                      <a:pt x="1999" y="1232"/>
                    </a:lnTo>
                    <a:lnTo>
                      <a:pt x="2001" y="1232"/>
                    </a:lnTo>
                    <a:lnTo>
                      <a:pt x="2001" y="1236"/>
                    </a:lnTo>
                    <a:lnTo>
                      <a:pt x="2003" y="1234"/>
                    </a:lnTo>
                    <a:lnTo>
                      <a:pt x="2001" y="1232"/>
                    </a:lnTo>
                    <a:lnTo>
                      <a:pt x="2003" y="1232"/>
                    </a:lnTo>
                    <a:lnTo>
                      <a:pt x="2005" y="1242"/>
                    </a:lnTo>
                    <a:lnTo>
                      <a:pt x="2007" y="1244"/>
                    </a:lnTo>
                    <a:lnTo>
                      <a:pt x="2007" y="1246"/>
                    </a:lnTo>
                    <a:lnTo>
                      <a:pt x="2007" y="1248"/>
                    </a:lnTo>
                    <a:lnTo>
                      <a:pt x="2005" y="1250"/>
                    </a:lnTo>
                    <a:lnTo>
                      <a:pt x="2003" y="1256"/>
                    </a:lnTo>
                    <a:lnTo>
                      <a:pt x="2003" y="1258"/>
                    </a:lnTo>
                    <a:lnTo>
                      <a:pt x="2001" y="1262"/>
                    </a:lnTo>
                    <a:lnTo>
                      <a:pt x="2003" y="1264"/>
                    </a:lnTo>
                    <a:lnTo>
                      <a:pt x="2003" y="1262"/>
                    </a:lnTo>
                    <a:lnTo>
                      <a:pt x="2005" y="1264"/>
                    </a:lnTo>
                    <a:lnTo>
                      <a:pt x="2003" y="1266"/>
                    </a:lnTo>
                    <a:lnTo>
                      <a:pt x="2005" y="1268"/>
                    </a:lnTo>
                    <a:lnTo>
                      <a:pt x="2001" y="1266"/>
                    </a:lnTo>
                    <a:lnTo>
                      <a:pt x="2001" y="1268"/>
                    </a:lnTo>
                    <a:lnTo>
                      <a:pt x="2001" y="1270"/>
                    </a:lnTo>
                    <a:lnTo>
                      <a:pt x="2001" y="1272"/>
                    </a:lnTo>
                    <a:lnTo>
                      <a:pt x="2001" y="1270"/>
                    </a:lnTo>
                    <a:lnTo>
                      <a:pt x="2003" y="1270"/>
                    </a:lnTo>
                    <a:lnTo>
                      <a:pt x="2005" y="1272"/>
                    </a:lnTo>
                    <a:lnTo>
                      <a:pt x="2007" y="1268"/>
                    </a:lnTo>
                    <a:lnTo>
                      <a:pt x="2009" y="1270"/>
                    </a:lnTo>
                    <a:lnTo>
                      <a:pt x="2011" y="1266"/>
                    </a:lnTo>
                    <a:lnTo>
                      <a:pt x="2013" y="1266"/>
                    </a:lnTo>
                    <a:lnTo>
                      <a:pt x="2015" y="1264"/>
                    </a:lnTo>
                    <a:lnTo>
                      <a:pt x="2015" y="1266"/>
                    </a:lnTo>
                    <a:lnTo>
                      <a:pt x="2013" y="1268"/>
                    </a:lnTo>
                    <a:lnTo>
                      <a:pt x="2015" y="1268"/>
                    </a:lnTo>
                    <a:lnTo>
                      <a:pt x="2017" y="1268"/>
                    </a:lnTo>
                    <a:lnTo>
                      <a:pt x="2017" y="1264"/>
                    </a:lnTo>
                    <a:lnTo>
                      <a:pt x="2019" y="1264"/>
                    </a:lnTo>
                    <a:lnTo>
                      <a:pt x="2019" y="1266"/>
                    </a:lnTo>
                    <a:lnTo>
                      <a:pt x="2021" y="1266"/>
                    </a:lnTo>
                    <a:lnTo>
                      <a:pt x="2021" y="1264"/>
                    </a:lnTo>
                    <a:lnTo>
                      <a:pt x="2021" y="1262"/>
                    </a:lnTo>
                    <a:lnTo>
                      <a:pt x="2025" y="1260"/>
                    </a:lnTo>
                    <a:lnTo>
                      <a:pt x="2027" y="1262"/>
                    </a:lnTo>
                    <a:lnTo>
                      <a:pt x="2029" y="1262"/>
                    </a:lnTo>
                    <a:lnTo>
                      <a:pt x="2029" y="1264"/>
                    </a:lnTo>
                    <a:lnTo>
                      <a:pt x="2033" y="1258"/>
                    </a:lnTo>
                    <a:lnTo>
                      <a:pt x="2035" y="1258"/>
                    </a:lnTo>
                    <a:lnTo>
                      <a:pt x="2041" y="1256"/>
                    </a:lnTo>
                    <a:lnTo>
                      <a:pt x="2043" y="1254"/>
                    </a:lnTo>
                    <a:lnTo>
                      <a:pt x="2047" y="1242"/>
                    </a:lnTo>
                    <a:lnTo>
                      <a:pt x="2045" y="1242"/>
                    </a:lnTo>
                    <a:lnTo>
                      <a:pt x="2045" y="1223"/>
                    </a:lnTo>
                    <a:lnTo>
                      <a:pt x="2031" y="1199"/>
                    </a:lnTo>
                    <a:lnTo>
                      <a:pt x="2031" y="1197"/>
                    </a:lnTo>
                    <a:lnTo>
                      <a:pt x="2021" y="1189"/>
                    </a:lnTo>
                    <a:lnTo>
                      <a:pt x="2017" y="1187"/>
                    </a:lnTo>
                    <a:lnTo>
                      <a:pt x="2019" y="1183"/>
                    </a:lnTo>
                    <a:lnTo>
                      <a:pt x="2019" y="1185"/>
                    </a:lnTo>
                    <a:lnTo>
                      <a:pt x="2019" y="1177"/>
                    </a:lnTo>
                    <a:lnTo>
                      <a:pt x="2023" y="1175"/>
                    </a:lnTo>
                    <a:lnTo>
                      <a:pt x="2025" y="1173"/>
                    </a:lnTo>
                    <a:lnTo>
                      <a:pt x="2031" y="1171"/>
                    </a:lnTo>
                    <a:lnTo>
                      <a:pt x="2033" y="1169"/>
                    </a:lnTo>
                    <a:lnTo>
                      <a:pt x="2035" y="1169"/>
                    </a:lnTo>
                    <a:lnTo>
                      <a:pt x="2045" y="1159"/>
                    </a:lnTo>
                    <a:lnTo>
                      <a:pt x="2047" y="1157"/>
                    </a:lnTo>
                    <a:lnTo>
                      <a:pt x="2049" y="1157"/>
                    </a:lnTo>
                    <a:lnTo>
                      <a:pt x="2049" y="1149"/>
                    </a:lnTo>
                    <a:lnTo>
                      <a:pt x="2049" y="1147"/>
                    </a:lnTo>
                    <a:lnTo>
                      <a:pt x="2049" y="1145"/>
                    </a:lnTo>
                    <a:lnTo>
                      <a:pt x="2059" y="1131"/>
                    </a:lnTo>
                    <a:lnTo>
                      <a:pt x="2061" y="1131"/>
                    </a:lnTo>
                    <a:lnTo>
                      <a:pt x="2063" y="1131"/>
                    </a:lnTo>
                    <a:lnTo>
                      <a:pt x="2063" y="1129"/>
                    </a:lnTo>
                    <a:lnTo>
                      <a:pt x="2065" y="1127"/>
                    </a:lnTo>
                    <a:lnTo>
                      <a:pt x="2065" y="1125"/>
                    </a:lnTo>
                    <a:lnTo>
                      <a:pt x="2063" y="1125"/>
                    </a:lnTo>
                    <a:lnTo>
                      <a:pt x="2071" y="1125"/>
                    </a:lnTo>
                    <a:lnTo>
                      <a:pt x="2073" y="1121"/>
                    </a:lnTo>
                    <a:lnTo>
                      <a:pt x="2075" y="1119"/>
                    </a:lnTo>
                    <a:lnTo>
                      <a:pt x="2077" y="1115"/>
                    </a:lnTo>
                    <a:lnTo>
                      <a:pt x="2079" y="1109"/>
                    </a:lnTo>
                    <a:lnTo>
                      <a:pt x="2079" y="1111"/>
                    </a:lnTo>
                    <a:lnTo>
                      <a:pt x="2083" y="1111"/>
                    </a:lnTo>
                    <a:lnTo>
                      <a:pt x="2081" y="1115"/>
                    </a:lnTo>
                    <a:lnTo>
                      <a:pt x="2087" y="1113"/>
                    </a:lnTo>
                    <a:lnTo>
                      <a:pt x="2087" y="1119"/>
                    </a:lnTo>
                    <a:lnTo>
                      <a:pt x="2091" y="1121"/>
                    </a:lnTo>
                    <a:lnTo>
                      <a:pt x="2093" y="1121"/>
                    </a:lnTo>
                    <a:lnTo>
                      <a:pt x="2095" y="1121"/>
                    </a:lnTo>
                    <a:lnTo>
                      <a:pt x="2097" y="1123"/>
                    </a:lnTo>
                    <a:lnTo>
                      <a:pt x="2099" y="1123"/>
                    </a:lnTo>
                    <a:lnTo>
                      <a:pt x="2105" y="1121"/>
                    </a:lnTo>
                    <a:lnTo>
                      <a:pt x="2107" y="1121"/>
                    </a:lnTo>
                    <a:lnTo>
                      <a:pt x="2127" y="1105"/>
                    </a:lnTo>
                    <a:lnTo>
                      <a:pt x="2133" y="1097"/>
                    </a:lnTo>
                    <a:lnTo>
                      <a:pt x="2133" y="1095"/>
                    </a:lnTo>
                    <a:lnTo>
                      <a:pt x="2139" y="1089"/>
                    </a:lnTo>
                    <a:lnTo>
                      <a:pt x="2141" y="1087"/>
                    </a:lnTo>
                    <a:lnTo>
                      <a:pt x="2192" y="1011"/>
                    </a:lnTo>
                    <a:lnTo>
                      <a:pt x="2194" y="1009"/>
                    </a:lnTo>
                    <a:lnTo>
                      <a:pt x="2196" y="1007"/>
                    </a:lnTo>
                    <a:lnTo>
                      <a:pt x="2198" y="998"/>
                    </a:lnTo>
                    <a:lnTo>
                      <a:pt x="2198" y="996"/>
                    </a:lnTo>
                    <a:lnTo>
                      <a:pt x="2200" y="988"/>
                    </a:lnTo>
                    <a:lnTo>
                      <a:pt x="2200" y="978"/>
                    </a:lnTo>
                    <a:lnTo>
                      <a:pt x="2202" y="974"/>
                    </a:lnTo>
                    <a:lnTo>
                      <a:pt x="2202" y="972"/>
                    </a:lnTo>
                    <a:lnTo>
                      <a:pt x="2200" y="972"/>
                    </a:lnTo>
                    <a:lnTo>
                      <a:pt x="2200" y="960"/>
                    </a:lnTo>
                    <a:lnTo>
                      <a:pt x="2200" y="956"/>
                    </a:lnTo>
                    <a:lnTo>
                      <a:pt x="2202" y="948"/>
                    </a:lnTo>
                    <a:lnTo>
                      <a:pt x="2204" y="946"/>
                    </a:lnTo>
                    <a:lnTo>
                      <a:pt x="2204" y="944"/>
                    </a:lnTo>
                    <a:lnTo>
                      <a:pt x="2208" y="938"/>
                    </a:lnTo>
                    <a:lnTo>
                      <a:pt x="2212" y="932"/>
                    </a:lnTo>
                    <a:lnTo>
                      <a:pt x="2212" y="930"/>
                    </a:lnTo>
                    <a:lnTo>
                      <a:pt x="2214" y="926"/>
                    </a:lnTo>
                    <a:lnTo>
                      <a:pt x="2208" y="922"/>
                    </a:lnTo>
                    <a:lnTo>
                      <a:pt x="2210" y="916"/>
                    </a:lnTo>
                    <a:lnTo>
                      <a:pt x="2208" y="910"/>
                    </a:lnTo>
                    <a:lnTo>
                      <a:pt x="2204" y="906"/>
                    </a:lnTo>
                    <a:lnTo>
                      <a:pt x="2200" y="906"/>
                    </a:lnTo>
                    <a:lnTo>
                      <a:pt x="2196" y="904"/>
                    </a:lnTo>
                    <a:lnTo>
                      <a:pt x="2194" y="902"/>
                    </a:lnTo>
                    <a:lnTo>
                      <a:pt x="2192" y="904"/>
                    </a:lnTo>
                    <a:lnTo>
                      <a:pt x="2192" y="902"/>
                    </a:lnTo>
                    <a:lnTo>
                      <a:pt x="2196" y="902"/>
                    </a:lnTo>
                    <a:lnTo>
                      <a:pt x="2200" y="904"/>
                    </a:lnTo>
                    <a:lnTo>
                      <a:pt x="2202" y="904"/>
                    </a:lnTo>
                    <a:lnTo>
                      <a:pt x="2204" y="904"/>
                    </a:lnTo>
                    <a:lnTo>
                      <a:pt x="2208" y="908"/>
                    </a:lnTo>
                    <a:lnTo>
                      <a:pt x="2210" y="906"/>
                    </a:lnTo>
                    <a:lnTo>
                      <a:pt x="2212" y="904"/>
                    </a:lnTo>
                    <a:lnTo>
                      <a:pt x="2212" y="900"/>
                    </a:lnTo>
                    <a:lnTo>
                      <a:pt x="2210" y="900"/>
                    </a:lnTo>
                    <a:lnTo>
                      <a:pt x="2198" y="890"/>
                    </a:lnTo>
                    <a:lnTo>
                      <a:pt x="2196" y="888"/>
                    </a:lnTo>
                    <a:lnTo>
                      <a:pt x="2196" y="886"/>
                    </a:lnTo>
                    <a:lnTo>
                      <a:pt x="2192" y="882"/>
                    </a:lnTo>
                    <a:lnTo>
                      <a:pt x="2190" y="880"/>
                    </a:lnTo>
                    <a:lnTo>
                      <a:pt x="2190" y="878"/>
                    </a:lnTo>
                    <a:lnTo>
                      <a:pt x="2187" y="878"/>
                    </a:lnTo>
                    <a:lnTo>
                      <a:pt x="2183" y="880"/>
                    </a:lnTo>
                    <a:lnTo>
                      <a:pt x="2181" y="880"/>
                    </a:lnTo>
                    <a:lnTo>
                      <a:pt x="2175" y="878"/>
                    </a:lnTo>
                    <a:lnTo>
                      <a:pt x="2175" y="882"/>
                    </a:lnTo>
                    <a:lnTo>
                      <a:pt x="2177" y="882"/>
                    </a:lnTo>
                    <a:lnTo>
                      <a:pt x="2173" y="894"/>
                    </a:lnTo>
                    <a:lnTo>
                      <a:pt x="2171" y="896"/>
                    </a:lnTo>
                    <a:lnTo>
                      <a:pt x="2171" y="892"/>
                    </a:lnTo>
                    <a:lnTo>
                      <a:pt x="2173" y="888"/>
                    </a:lnTo>
                    <a:lnTo>
                      <a:pt x="2173" y="886"/>
                    </a:lnTo>
                    <a:lnTo>
                      <a:pt x="2167" y="892"/>
                    </a:lnTo>
                    <a:lnTo>
                      <a:pt x="2159" y="894"/>
                    </a:lnTo>
                    <a:lnTo>
                      <a:pt x="2155" y="894"/>
                    </a:lnTo>
                    <a:lnTo>
                      <a:pt x="2157" y="892"/>
                    </a:lnTo>
                    <a:lnTo>
                      <a:pt x="2161" y="888"/>
                    </a:lnTo>
                    <a:lnTo>
                      <a:pt x="2161" y="886"/>
                    </a:lnTo>
                    <a:lnTo>
                      <a:pt x="2157" y="884"/>
                    </a:lnTo>
                    <a:lnTo>
                      <a:pt x="2157" y="882"/>
                    </a:lnTo>
                    <a:lnTo>
                      <a:pt x="2159" y="882"/>
                    </a:lnTo>
                    <a:lnTo>
                      <a:pt x="2161" y="878"/>
                    </a:lnTo>
                    <a:lnTo>
                      <a:pt x="2157" y="878"/>
                    </a:lnTo>
                    <a:lnTo>
                      <a:pt x="2155" y="880"/>
                    </a:lnTo>
                    <a:lnTo>
                      <a:pt x="2153" y="882"/>
                    </a:lnTo>
                    <a:lnTo>
                      <a:pt x="2155" y="884"/>
                    </a:lnTo>
                    <a:lnTo>
                      <a:pt x="2155" y="886"/>
                    </a:lnTo>
                    <a:lnTo>
                      <a:pt x="2151" y="888"/>
                    </a:lnTo>
                    <a:lnTo>
                      <a:pt x="2149" y="888"/>
                    </a:lnTo>
                    <a:lnTo>
                      <a:pt x="2149" y="890"/>
                    </a:lnTo>
                    <a:lnTo>
                      <a:pt x="2147" y="890"/>
                    </a:lnTo>
                    <a:lnTo>
                      <a:pt x="2149" y="876"/>
                    </a:lnTo>
                    <a:lnTo>
                      <a:pt x="2149" y="872"/>
                    </a:lnTo>
                    <a:lnTo>
                      <a:pt x="2149" y="870"/>
                    </a:lnTo>
                    <a:lnTo>
                      <a:pt x="2145" y="870"/>
                    </a:lnTo>
                    <a:lnTo>
                      <a:pt x="2133" y="872"/>
                    </a:lnTo>
                    <a:lnTo>
                      <a:pt x="2131" y="868"/>
                    </a:lnTo>
                    <a:lnTo>
                      <a:pt x="2127" y="866"/>
                    </a:lnTo>
                    <a:lnTo>
                      <a:pt x="2127" y="862"/>
                    </a:lnTo>
                    <a:lnTo>
                      <a:pt x="2135" y="856"/>
                    </a:lnTo>
                    <a:lnTo>
                      <a:pt x="2137" y="856"/>
                    </a:lnTo>
                    <a:lnTo>
                      <a:pt x="2141" y="852"/>
                    </a:lnTo>
                    <a:lnTo>
                      <a:pt x="2143" y="848"/>
                    </a:lnTo>
                    <a:lnTo>
                      <a:pt x="2145" y="846"/>
                    </a:lnTo>
                    <a:lnTo>
                      <a:pt x="2147" y="846"/>
                    </a:lnTo>
                    <a:lnTo>
                      <a:pt x="2149" y="844"/>
                    </a:lnTo>
                    <a:lnTo>
                      <a:pt x="2161" y="832"/>
                    </a:lnTo>
                    <a:lnTo>
                      <a:pt x="2163" y="828"/>
                    </a:lnTo>
                    <a:lnTo>
                      <a:pt x="2165" y="826"/>
                    </a:lnTo>
                    <a:lnTo>
                      <a:pt x="2167" y="824"/>
                    </a:lnTo>
                    <a:lnTo>
                      <a:pt x="2167" y="822"/>
                    </a:lnTo>
                    <a:lnTo>
                      <a:pt x="2171" y="818"/>
                    </a:lnTo>
                    <a:lnTo>
                      <a:pt x="2171" y="814"/>
                    </a:lnTo>
                    <a:lnTo>
                      <a:pt x="2173" y="816"/>
                    </a:lnTo>
                    <a:lnTo>
                      <a:pt x="2175" y="812"/>
                    </a:lnTo>
                    <a:lnTo>
                      <a:pt x="2183" y="802"/>
                    </a:lnTo>
                    <a:lnTo>
                      <a:pt x="2185" y="802"/>
                    </a:lnTo>
                    <a:lnTo>
                      <a:pt x="2190" y="798"/>
                    </a:lnTo>
                    <a:lnTo>
                      <a:pt x="2190" y="794"/>
                    </a:lnTo>
                    <a:lnTo>
                      <a:pt x="2192" y="794"/>
                    </a:lnTo>
                    <a:lnTo>
                      <a:pt x="2198" y="790"/>
                    </a:lnTo>
                    <a:lnTo>
                      <a:pt x="2200" y="786"/>
                    </a:lnTo>
                    <a:lnTo>
                      <a:pt x="2200" y="782"/>
                    </a:lnTo>
                    <a:lnTo>
                      <a:pt x="2236" y="749"/>
                    </a:lnTo>
                    <a:lnTo>
                      <a:pt x="2276" y="749"/>
                    </a:lnTo>
                    <a:lnTo>
                      <a:pt x="2276" y="751"/>
                    </a:lnTo>
                    <a:lnTo>
                      <a:pt x="2276" y="753"/>
                    </a:lnTo>
                    <a:lnTo>
                      <a:pt x="2278" y="753"/>
                    </a:lnTo>
                    <a:lnTo>
                      <a:pt x="2280" y="753"/>
                    </a:lnTo>
                    <a:lnTo>
                      <a:pt x="2282" y="751"/>
                    </a:lnTo>
                    <a:lnTo>
                      <a:pt x="2282" y="747"/>
                    </a:lnTo>
                    <a:lnTo>
                      <a:pt x="2284" y="745"/>
                    </a:lnTo>
                    <a:lnTo>
                      <a:pt x="2298" y="751"/>
                    </a:lnTo>
                    <a:lnTo>
                      <a:pt x="2302" y="751"/>
                    </a:lnTo>
                    <a:lnTo>
                      <a:pt x="2302" y="749"/>
                    </a:lnTo>
                    <a:lnTo>
                      <a:pt x="2304" y="747"/>
                    </a:lnTo>
                    <a:lnTo>
                      <a:pt x="2310" y="747"/>
                    </a:lnTo>
                    <a:lnTo>
                      <a:pt x="2312" y="751"/>
                    </a:lnTo>
                    <a:lnTo>
                      <a:pt x="2314" y="753"/>
                    </a:lnTo>
                    <a:lnTo>
                      <a:pt x="2318" y="751"/>
                    </a:lnTo>
                    <a:lnTo>
                      <a:pt x="2318" y="749"/>
                    </a:lnTo>
                    <a:lnTo>
                      <a:pt x="2316" y="749"/>
                    </a:lnTo>
                    <a:lnTo>
                      <a:pt x="2316" y="747"/>
                    </a:lnTo>
                    <a:lnTo>
                      <a:pt x="2318" y="745"/>
                    </a:lnTo>
                    <a:lnTo>
                      <a:pt x="2320" y="745"/>
                    </a:lnTo>
                    <a:lnTo>
                      <a:pt x="2320" y="743"/>
                    </a:lnTo>
                    <a:lnTo>
                      <a:pt x="2320" y="741"/>
                    </a:lnTo>
                    <a:lnTo>
                      <a:pt x="2322" y="739"/>
                    </a:lnTo>
                    <a:lnTo>
                      <a:pt x="2326" y="739"/>
                    </a:lnTo>
                    <a:lnTo>
                      <a:pt x="2338" y="741"/>
                    </a:lnTo>
                    <a:lnTo>
                      <a:pt x="2340" y="741"/>
                    </a:lnTo>
                    <a:lnTo>
                      <a:pt x="2344" y="745"/>
                    </a:lnTo>
                    <a:lnTo>
                      <a:pt x="2346" y="745"/>
                    </a:lnTo>
                    <a:lnTo>
                      <a:pt x="2346" y="743"/>
                    </a:lnTo>
                    <a:lnTo>
                      <a:pt x="2350" y="743"/>
                    </a:lnTo>
                    <a:lnTo>
                      <a:pt x="2352" y="743"/>
                    </a:lnTo>
                    <a:lnTo>
                      <a:pt x="2358" y="747"/>
                    </a:lnTo>
                    <a:lnTo>
                      <a:pt x="2358" y="749"/>
                    </a:lnTo>
                    <a:lnTo>
                      <a:pt x="2364" y="751"/>
                    </a:lnTo>
                    <a:lnTo>
                      <a:pt x="2364" y="753"/>
                    </a:lnTo>
                    <a:lnTo>
                      <a:pt x="2362" y="755"/>
                    </a:lnTo>
                    <a:lnTo>
                      <a:pt x="2352" y="755"/>
                    </a:lnTo>
                    <a:lnTo>
                      <a:pt x="2350" y="755"/>
                    </a:lnTo>
                    <a:lnTo>
                      <a:pt x="2350" y="757"/>
                    </a:lnTo>
                    <a:lnTo>
                      <a:pt x="2354" y="763"/>
                    </a:lnTo>
                    <a:lnTo>
                      <a:pt x="2360" y="763"/>
                    </a:lnTo>
                    <a:lnTo>
                      <a:pt x="2364" y="761"/>
                    </a:lnTo>
                    <a:lnTo>
                      <a:pt x="2366" y="759"/>
                    </a:lnTo>
                    <a:lnTo>
                      <a:pt x="2368" y="757"/>
                    </a:lnTo>
                    <a:lnTo>
                      <a:pt x="2370" y="759"/>
                    </a:lnTo>
                    <a:lnTo>
                      <a:pt x="2374" y="761"/>
                    </a:lnTo>
                    <a:lnTo>
                      <a:pt x="2376" y="759"/>
                    </a:lnTo>
                    <a:lnTo>
                      <a:pt x="2376" y="757"/>
                    </a:lnTo>
                    <a:lnTo>
                      <a:pt x="2380" y="755"/>
                    </a:lnTo>
                    <a:lnTo>
                      <a:pt x="2384" y="753"/>
                    </a:lnTo>
                    <a:lnTo>
                      <a:pt x="2388" y="753"/>
                    </a:lnTo>
                    <a:lnTo>
                      <a:pt x="2390" y="757"/>
                    </a:lnTo>
                    <a:lnTo>
                      <a:pt x="2392" y="757"/>
                    </a:lnTo>
                    <a:lnTo>
                      <a:pt x="2396" y="755"/>
                    </a:lnTo>
                    <a:lnTo>
                      <a:pt x="2396" y="753"/>
                    </a:lnTo>
                    <a:lnTo>
                      <a:pt x="2400" y="753"/>
                    </a:lnTo>
                    <a:lnTo>
                      <a:pt x="2402" y="755"/>
                    </a:lnTo>
                    <a:lnTo>
                      <a:pt x="2402" y="753"/>
                    </a:lnTo>
                    <a:lnTo>
                      <a:pt x="2404" y="753"/>
                    </a:lnTo>
                    <a:lnTo>
                      <a:pt x="2406" y="751"/>
                    </a:lnTo>
                    <a:lnTo>
                      <a:pt x="2404" y="749"/>
                    </a:lnTo>
                    <a:lnTo>
                      <a:pt x="2402" y="747"/>
                    </a:lnTo>
                    <a:lnTo>
                      <a:pt x="2398" y="745"/>
                    </a:lnTo>
                    <a:lnTo>
                      <a:pt x="2392" y="745"/>
                    </a:lnTo>
                    <a:lnTo>
                      <a:pt x="2392" y="743"/>
                    </a:lnTo>
                    <a:lnTo>
                      <a:pt x="2394" y="741"/>
                    </a:lnTo>
                    <a:lnTo>
                      <a:pt x="2392" y="735"/>
                    </a:lnTo>
                    <a:lnTo>
                      <a:pt x="2394" y="735"/>
                    </a:lnTo>
                    <a:lnTo>
                      <a:pt x="2400" y="723"/>
                    </a:lnTo>
                    <a:lnTo>
                      <a:pt x="2404" y="719"/>
                    </a:lnTo>
                    <a:lnTo>
                      <a:pt x="2408" y="717"/>
                    </a:lnTo>
                    <a:lnTo>
                      <a:pt x="2415" y="709"/>
                    </a:lnTo>
                    <a:lnTo>
                      <a:pt x="2415" y="707"/>
                    </a:lnTo>
                    <a:lnTo>
                      <a:pt x="2417" y="705"/>
                    </a:lnTo>
                    <a:lnTo>
                      <a:pt x="2425" y="695"/>
                    </a:lnTo>
                    <a:lnTo>
                      <a:pt x="2427" y="689"/>
                    </a:lnTo>
                    <a:lnTo>
                      <a:pt x="2433" y="681"/>
                    </a:lnTo>
                    <a:lnTo>
                      <a:pt x="2437" y="681"/>
                    </a:lnTo>
                    <a:lnTo>
                      <a:pt x="2439" y="679"/>
                    </a:lnTo>
                    <a:lnTo>
                      <a:pt x="2445" y="679"/>
                    </a:lnTo>
                    <a:lnTo>
                      <a:pt x="2455" y="677"/>
                    </a:lnTo>
                    <a:lnTo>
                      <a:pt x="2457" y="677"/>
                    </a:lnTo>
                    <a:lnTo>
                      <a:pt x="2459" y="675"/>
                    </a:lnTo>
                    <a:lnTo>
                      <a:pt x="2461" y="675"/>
                    </a:lnTo>
                    <a:lnTo>
                      <a:pt x="2463" y="677"/>
                    </a:lnTo>
                    <a:lnTo>
                      <a:pt x="2465" y="679"/>
                    </a:lnTo>
                    <a:lnTo>
                      <a:pt x="2467" y="681"/>
                    </a:lnTo>
                    <a:lnTo>
                      <a:pt x="2469" y="681"/>
                    </a:lnTo>
                    <a:lnTo>
                      <a:pt x="2477" y="673"/>
                    </a:lnTo>
                    <a:lnTo>
                      <a:pt x="2475" y="685"/>
                    </a:lnTo>
                    <a:lnTo>
                      <a:pt x="2473" y="687"/>
                    </a:lnTo>
                    <a:lnTo>
                      <a:pt x="2471" y="693"/>
                    </a:lnTo>
                    <a:lnTo>
                      <a:pt x="2471" y="695"/>
                    </a:lnTo>
                    <a:lnTo>
                      <a:pt x="2473" y="697"/>
                    </a:lnTo>
                    <a:lnTo>
                      <a:pt x="2471" y="699"/>
                    </a:lnTo>
                    <a:lnTo>
                      <a:pt x="2471" y="701"/>
                    </a:lnTo>
                    <a:lnTo>
                      <a:pt x="2471" y="703"/>
                    </a:lnTo>
                    <a:lnTo>
                      <a:pt x="2479" y="701"/>
                    </a:lnTo>
                    <a:lnTo>
                      <a:pt x="2475" y="711"/>
                    </a:lnTo>
                    <a:lnTo>
                      <a:pt x="2475" y="715"/>
                    </a:lnTo>
                    <a:lnTo>
                      <a:pt x="2477" y="713"/>
                    </a:lnTo>
                    <a:lnTo>
                      <a:pt x="2481" y="709"/>
                    </a:lnTo>
                    <a:lnTo>
                      <a:pt x="2483" y="709"/>
                    </a:lnTo>
                    <a:lnTo>
                      <a:pt x="2505" y="685"/>
                    </a:lnTo>
                    <a:lnTo>
                      <a:pt x="2509" y="683"/>
                    </a:lnTo>
                    <a:lnTo>
                      <a:pt x="2511" y="683"/>
                    </a:lnTo>
                    <a:lnTo>
                      <a:pt x="2511" y="681"/>
                    </a:lnTo>
                    <a:lnTo>
                      <a:pt x="2513" y="683"/>
                    </a:lnTo>
                    <a:lnTo>
                      <a:pt x="2513" y="685"/>
                    </a:lnTo>
                    <a:lnTo>
                      <a:pt x="2513" y="687"/>
                    </a:lnTo>
                    <a:lnTo>
                      <a:pt x="2515" y="687"/>
                    </a:lnTo>
                    <a:lnTo>
                      <a:pt x="2517" y="681"/>
                    </a:lnTo>
                    <a:lnTo>
                      <a:pt x="2515" y="681"/>
                    </a:lnTo>
                    <a:lnTo>
                      <a:pt x="2515" y="679"/>
                    </a:lnTo>
                    <a:lnTo>
                      <a:pt x="2515" y="671"/>
                    </a:lnTo>
                    <a:lnTo>
                      <a:pt x="2515" y="669"/>
                    </a:lnTo>
                    <a:lnTo>
                      <a:pt x="2519" y="665"/>
                    </a:lnTo>
                    <a:lnTo>
                      <a:pt x="2519" y="661"/>
                    </a:lnTo>
                    <a:lnTo>
                      <a:pt x="2519" y="659"/>
                    </a:lnTo>
                    <a:lnTo>
                      <a:pt x="2523" y="655"/>
                    </a:lnTo>
                    <a:lnTo>
                      <a:pt x="2535" y="651"/>
                    </a:lnTo>
                    <a:lnTo>
                      <a:pt x="2539" y="653"/>
                    </a:lnTo>
                    <a:lnTo>
                      <a:pt x="2543" y="657"/>
                    </a:lnTo>
                    <a:lnTo>
                      <a:pt x="2541" y="659"/>
                    </a:lnTo>
                    <a:lnTo>
                      <a:pt x="2537" y="659"/>
                    </a:lnTo>
                    <a:lnTo>
                      <a:pt x="2531" y="665"/>
                    </a:lnTo>
                    <a:lnTo>
                      <a:pt x="2529" y="681"/>
                    </a:lnTo>
                    <a:lnTo>
                      <a:pt x="2525" y="685"/>
                    </a:lnTo>
                    <a:lnTo>
                      <a:pt x="2525" y="689"/>
                    </a:lnTo>
                    <a:lnTo>
                      <a:pt x="2527" y="691"/>
                    </a:lnTo>
                    <a:lnTo>
                      <a:pt x="2527" y="695"/>
                    </a:lnTo>
                    <a:lnTo>
                      <a:pt x="2525" y="697"/>
                    </a:lnTo>
                    <a:lnTo>
                      <a:pt x="2523" y="697"/>
                    </a:lnTo>
                    <a:lnTo>
                      <a:pt x="2523" y="701"/>
                    </a:lnTo>
                    <a:lnTo>
                      <a:pt x="2525" y="703"/>
                    </a:lnTo>
                    <a:lnTo>
                      <a:pt x="2525" y="705"/>
                    </a:lnTo>
                    <a:lnTo>
                      <a:pt x="2519" y="709"/>
                    </a:lnTo>
                    <a:lnTo>
                      <a:pt x="2515" y="709"/>
                    </a:lnTo>
                    <a:lnTo>
                      <a:pt x="2513" y="709"/>
                    </a:lnTo>
                    <a:lnTo>
                      <a:pt x="2509" y="715"/>
                    </a:lnTo>
                    <a:lnTo>
                      <a:pt x="2507" y="715"/>
                    </a:lnTo>
                    <a:lnTo>
                      <a:pt x="2499" y="717"/>
                    </a:lnTo>
                    <a:lnTo>
                      <a:pt x="2499" y="719"/>
                    </a:lnTo>
                    <a:lnTo>
                      <a:pt x="2499" y="721"/>
                    </a:lnTo>
                    <a:lnTo>
                      <a:pt x="2497" y="725"/>
                    </a:lnTo>
                    <a:lnTo>
                      <a:pt x="2485" y="739"/>
                    </a:lnTo>
                    <a:lnTo>
                      <a:pt x="2479" y="743"/>
                    </a:lnTo>
                    <a:lnTo>
                      <a:pt x="2477" y="749"/>
                    </a:lnTo>
                    <a:lnTo>
                      <a:pt x="2475" y="749"/>
                    </a:lnTo>
                    <a:lnTo>
                      <a:pt x="2469" y="755"/>
                    </a:lnTo>
                    <a:lnTo>
                      <a:pt x="2469" y="761"/>
                    </a:lnTo>
                    <a:lnTo>
                      <a:pt x="2449" y="782"/>
                    </a:lnTo>
                    <a:lnTo>
                      <a:pt x="2445" y="784"/>
                    </a:lnTo>
                    <a:lnTo>
                      <a:pt x="2441" y="784"/>
                    </a:lnTo>
                    <a:lnTo>
                      <a:pt x="2437" y="790"/>
                    </a:lnTo>
                    <a:lnTo>
                      <a:pt x="2431" y="788"/>
                    </a:lnTo>
                    <a:lnTo>
                      <a:pt x="2429" y="788"/>
                    </a:lnTo>
                    <a:lnTo>
                      <a:pt x="2431" y="796"/>
                    </a:lnTo>
                    <a:lnTo>
                      <a:pt x="2427" y="808"/>
                    </a:lnTo>
                    <a:lnTo>
                      <a:pt x="2417" y="814"/>
                    </a:lnTo>
                    <a:lnTo>
                      <a:pt x="2411" y="836"/>
                    </a:lnTo>
                    <a:lnTo>
                      <a:pt x="2415" y="884"/>
                    </a:lnTo>
                    <a:lnTo>
                      <a:pt x="2427" y="956"/>
                    </a:lnTo>
                    <a:lnTo>
                      <a:pt x="2447" y="934"/>
                    </a:lnTo>
                    <a:lnTo>
                      <a:pt x="2451" y="922"/>
                    </a:lnTo>
                    <a:lnTo>
                      <a:pt x="2451" y="918"/>
                    </a:lnTo>
                    <a:lnTo>
                      <a:pt x="2451" y="916"/>
                    </a:lnTo>
                    <a:lnTo>
                      <a:pt x="2453" y="912"/>
                    </a:lnTo>
                    <a:lnTo>
                      <a:pt x="2451" y="912"/>
                    </a:lnTo>
                    <a:lnTo>
                      <a:pt x="2453" y="910"/>
                    </a:lnTo>
                    <a:lnTo>
                      <a:pt x="2455" y="910"/>
                    </a:lnTo>
                    <a:lnTo>
                      <a:pt x="2461" y="904"/>
                    </a:lnTo>
                    <a:lnTo>
                      <a:pt x="2467" y="902"/>
                    </a:lnTo>
                    <a:lnTo>
                      <a:pt x="2473" y="904"/>
                    </a:lnTo>
                    <a:lnTo>
                      <a:pt x="2471" y="902"/>
                    </a:lnTo>
                    <a:lnTo>
                      <a:pt x="2471" y="900"/>
                    </a:lnTo>
                    <a:lnTo>
                      <a:pt x="2471" y="884"/>
                    </a:lnTo>
                    <a:lnTo>
                      <a:pt x="2481" y="874"/>
                    </a:lnTo>
                    <a:lnTo>
                      <a:pt x="2485" y="870"/>
                    </a:lnTo>
                    <a:lnTo>
                      <a:pt x="2489" y="870"/>
                    </a:lnTo>
                    <a:lnTo>
                      <a:pt x="2491" y="872"/>
                    </a:lnTo>
                    <a:lnTo>
                      <a:pt x="2495" y="872"/>
                    </a:lnTo>
                    <a:lnTo>
                      <a:pt x="2497" y="872"/>
                    </a:lnTo>
                    <a:lnTo>
                      <a:pt x="2501" y="868"/>
                    </a:lnTo>
                    <a:lnTo>
                      <a:pt x="2501" y="866"/>
                    </a:lnTo>
                    <a:lnTo>
                      <a:pt x="2497" y="858"/>
                    </a:lnTo>
                    <a:lnTo>
                      <a:pt x="2495" y="850"/>
                    </a:lnTo>
                    <a:lnTo>
                      <a:pt x="2499" y="836"/>
                    </a:lnTo>
                    <a:lnTo>
                      <a:pt x="2501" y="834"/>
                    </a:lnTo>
                    <a:lnTo>
                      <a:pt x="2505" y="830"/>
                    </a:lnTo>
                    <a:lnTo>
                      <a:pt x="2503" y="828"/>
                    </a:lnTo>
                    <a:lnTo>
                      <a:pt x="2503" y="826"/>
                    </a:lnTo>
                    <a:lnTo>
                      <a:pt x="2511" y="824"/>
                    </a:lnTo>
                    <a:lnTo>
                      <a:pt x="2513" y="822"/>
                    </a:lnTo>
                    <a:lnTo>
                      <a:pt x="2513" y="824"/>
                    </a:lnTo>
                    <a:lnTo>
                      <a:pt x="2513" y="826"/>
                    </a:lnTo>
                    <a:lnTo>
                      <a:pt x="2511" y="828"/>
                    </a:lnTo>
                    <a:lnTo>
                      <a:pt x="2509" y="830"/>
                    </a:lnTo>
                    <a:lnTo>
                      <a:pt x="2511" y="834"/>
                    </a:lnTo>
                    <a:lnTo>
                      <a:pt x="2513" y="836"/>
                    </a:lnTo>
                    <a:lnTo>
                      <a:pt x="2515" y="836"/>
                    </a:lnTo>
                    <a:lnTo>
                      <a:pt x="2517" y="832"/>
                    </a:lnTo>
                    <a:lnTo>
                      <a:pt x="2517" y="828"/>
                    </a:lnTo>
                    <a:lnTo>
                      <a:pt x="2517" y="820"/>
                    </a:lnTo>
                    <a:lnTo>
                      <a:pt x="2515" y="818"/>
                    </a:lnTo>
                    <a:lnTo>
                      <a:pt x="2511" y="818"/>
                    </a:lnTo>
                    <a:lnTo>
                      <a:pt x="2511" y="802"/>
                    </a:lnTo>
                    <a:lnTo>
                      <a:pt x="2511" y="800"/>
                    </a:lnTo>
                    <a:lnTo>
                      <a:pt x="2515" y="798"/>
                    </a:lnTo>
                    <a:lnTo>
                      <a:pt x="2517" y="792"/>
                    </a:lnTo>
                    <a:lnTo>
                      <a:pt x="2517" y="790"/>
                    </a:lnTo>
                    <a:lnTo>
                      <a:pt x="2509" y="786"/>
                    </a:lnTo>
                    <a:lnTo>
                      <a:pt x="2507" y="786"/>
                    </a:lnTo>
                    <a:lnTo>
                      <a:pt x="2505" y="790"/>
                    </a:lnTo>
                    <a:lnTo>
                      <a:pt x="2505" y="792"/>
                    </a:lnTo>
                    <a:lnTo>
                      <a:pt x="2503" y="790"/>
                    </a:lnTo>
                    <a:lnTo>
                      <a:pt x="2501" y="788"/>
                    </a:lnTo>
                    <a:lnTo>
                      <a:pt x="2499" y="786"/>
                    </a:lnTo>
                    <a:lnTo>
                      <a:pt x="2499" y="782"/>
                    </a:lnTo>
                    <a:lnTo>
                      <a:pt x="2513" y="759"/>
                    </a:lnTo>
                    <a:lnTo>
                      <a:pt x="2513" y="755"/>
                    </a:lnTo>
                    <a:lnTo>
                      <a:pt x="2515" y="755"/>
                    </a:lnTo>
                    <a:lnTo>
                      <a:pt x="2515" y="753"/>
                    </a:lnTo>
                    <a:lnTo>
                      <a:pt x="2515" y="751"/>
                    </a:lnTo>
                    <a:lnTo>
                      <a:pt x="2517" y="751"/>
                    </a:lnTo>
                    <a:lnTo>
                      <a:pt x="2519" y="749"/>
                    </a:lnTo>
                    <a:lnTo>
                      <a:pt x="2517" y="745"/>
                    </a:lnTo>
                    <a:lnTo>
                      <a:pt x="2517" y="741"/>
                    </a:lnTo>
                    <a:lnTo>
                      <a:pt x="2519" y="739"/>
                    </a:lnTo>
                    <a:lnTo>
                      <a:pt x="2521" y="735"/>
                    </a:lnTo>
                    <a:lnTo>
                      <a:pt x="2525" y="733"/>
                    </a:lnTo>
                    <a:lnTo>
                      <a:pt x="2527" y="731"/>
                    </a:lnTo>
                    <a:lnTo>
                      <a:pt x="2529" y="733"/>
                    </a:lnTo>
                    <a:lnTo>
                      <a:pt x="2531" y="735"/>
                    </a:lnTo>
                    <a:lnTo>
                      <a:pt x="2533" y="731"/>
                    </a:lnTo>
                    <a:lnTo>
                      <a:pt x="2537" y="729"/>
                    </a:lnTo>
                    <a:lnTo>
                      <a:pt x="2539" y="731"/>
                    </a:lnTo>
                    <a:lnTo>
                      <a:pt x="2539" y="735"/>
                    </a:lnTo>
                    <a:lnTo>
                      <a:pt x="2543" y="735"/>
                    </a:lnTo>
                    <a:lnTo>
                      <a:pt x="2543" y="731"/>
                    </a:lnTo>
                    <a:lnTo>
                      <a:pt x="2543" y="729"/>
                    </a:lnTo>
                    <a:lnTo>
                      <a:pt x="2545" y="725"/>
                    </a:lnTo>
                    <a:lnTo>
                      <a:pt x="2547" y="725"/>
                    </a:lnTo>
                    <a:lnTo>
                      <a:pt x="2553" y="723"/>
                    </a:lnTo>
                    <a:lnTo>
                      <a:pt x="2555" y="721"/>
                    </a:lnTo>
                    <a:lnTo>
                      <a:pt x="2559" y="715"/>
                    </a:lnTo>
                    <a:lnTo>
                      <a:pt x="2559" y="717"/>
                    </a:lnTo>
                    <a:lnTo>
                      <a:pt x="2561" y="719"/>
                    </a:lnTo>
                    <a:lnTo>
                      <a:pt x="2559" y="721"/>
                    </a:lnTo>
                    <a:lnTo>
                      <a:pt x="2559" y="725"/>
                    </a:lnTo>
                    <a:lnTo>
                      <a:pt x="2559" y="733"/>
                    </a:lnTo>
                    <a:lnTo>
                      <a:pt x="2557" y="735"/>
                    </a:lnTo>
                    <a:lnTo>
                      <a:pt x="2559" y="735"/>
                    </a:lnTo>
                    <a:lnTo>
                      <a:pt x="2569" y="723"/>
                    </a:lnTo>
                    <a:lnTo>
                      <a:pt x="2569" y="719"/>
                    </a:lnTo>
                    <a:lnTo>
                      <a:pt x="2573" y="721"/>
                    </a:lnTo>
                    <a:lnTo>
                      <a:pt x="2575" y="719"/>
                    </a:lnTo>
                    <a:lnTo>
                      <a:pt x="2577" y="719"/>
                    </a:lnTo>
                    <a:lnTo>
                      <a:pt x="2581" y="715"/>
                    </a:lnTo>
                    <a:lnTo>
                      <a:pt x="2585" y="715"/>
                    </a:lnTo>
                    <a:lnTo>
                      <a:pt x="2587" y="713"/>
                    </a:lnTo>
                    <a:lnTo>
                      <a:pt x="2597" y="713"/>
                    </a:lnTo>
                    <a:lnTo>
                      <a:pt x="2603" y="717"/>
                    </a:lnTo>
                    <a:lnTo>
                      <a:pt x="2607" y="719"/>
                    </a:lnTo>
                    <a:lnTo>
                      <a:pt x="2609" y="721"/>
                    </a:lnTo>
                    <a:lnTo>
                      <a:pt x="2613" y="729"/>
                    </a:lnTo>
                    <a:lnTo>
                      <a:pt x="2613" y="731"/>
                    </a:lnTo>
                    <a:lnTo>
                      <a:pt x="2617" y="731"/>
                    </a:lnTo>
                    <a:lnTo>
                      <a:pt x="2617" y="727"/>
                    </a:lnTo>
                    <a:lnTo>
                      <a:pt x="2621" y="721"/>
                    </a:lnTo>
                    <a:lnTo>
                      <a:pt x="2621" y="719"/>
                    </a:lnTo>
                    <a:lnTo>
                      <a:pt x="2619" y="719"/>
                    </a:lnTo>
                    <a:lnTo>
                      <a:pt x="2625" y="715"/>
                    </a:lnTo>
                    <a:lnTo>
                      <a:pt x="2627" y="715"/>
                    </a:lnTo>
                    <a:lnTo>
                      <a:pt x="2627" y="713"/>
                    </a:lnTo>
                    <a:lnTo>
                      <a:pt x="2629" y="713"/>
                    </a:lnTo>
                    <a:lnTo>
                      <a:pt x="2631" y="713"/>
                    </a:lnTo>
                    <a:lnTo>
                      <a:pt x="2633" y="709"/>
                    </a:lnTo>
                    <a:lnTo>
                      <a:pt x="2634" y="709"/>
                    </a:lnTo>
                    <a:lnTo>
                      <a:pt x="2634" y="707"/>
                    </a:lnTo>
                    <a:lnTo>
                      <a:pt x="2636" y="707"/>
                    </a:lnTo>
                    <a:lnTo>
                      <a:pt x="2638" y="705"/>
                    </a:lnTo>
                    <a:lnTo>
                      <a:pt x="2640" y="705"/>
                    </a:lnTo>
                    <a:lnTo>
                      <a:pt x="2642" y="703"/>
                    </a:lnTo>
                    <a:lnTo>
                      <a:pt x="2640" y="701"/>
                    </a:lnTo>
                    <a:lnTo>
                      <a:pt x="2640" y="699"/>
                    </a:lnTo>
                    <a:lnTo>
                      <a:pt x="2642" y="701"/>
                    </a:lnTo>
                    <a:lnTo>
                      <a:pt x="2644" y="701"/>
                    </a:lnTo>
                    <a:lnTo>
                      <a:pt x="2646" y="697"/>
                    </a:lnTo>
                    <a:lnTo>
                      <a:pt x="2644" y="697"/>
                    </a:lnTo>
                    <a:lnTo>
                      <a:pt x="2648" y="697"/>
                    </a:lnTo>
                    <a:lnTo>
                      <a:pt x="2650" y="695"/>
                    </a:lnTo>
                    <a:lnTo>
                      <a:pt x="2652" y="693"/>
                    </a:lnTo>
                    <a:lnTo>
                      <a:pt x="2650" y="691"/>
                    </a:lnTo>
                    <a:lnTo>
                      <a:pt x="2652" y="689"/>
                    </a:lnTo>
                    <a:lnTo>
                      <a:pt x="2652" y="691"/>
                    </a:lnTo>
                    <a:lnTo>
                      <a:pt x="2654" y="691"/>
                    </a:lnTo>
                    <a:lnTo>
                      <a:pt x="2656" y="689"/>
                    </a:lnTo>
                    <a:lnTo>
                      <a:pt x="2658" y="687"/>
                    </a:lnTo>
                    <a:lnTo>
                      <a:pt x="2660" y="685"/>
                    </a:lnTo>
                    <a:lnTo>
                      <a:pt x="2660" y="683"/>
                    </a:lnTo>
                    <a:lnTo>
                      <a:pt x="2660" y="681"/>
                    </a:lnTo>
                    <a:lnTo>
                      <a:pt x="2662" y="681"/>
                    </a:lnTo>
                    <a:lnTo>
                      <a:pt x="2662" y="683"/>
                    </a:lnTo>
                    <a:lnTo>
                      <a:pt x="2664" y="683"/>
                    </a:lnTo>
                    <a:lnTo>
                      <a:pt x="2666" y="683"/>
                    </a:lnTo>
                    <a:lnTo>
                      <a:pt x="2668" y="679"/>
                    </a:lnTo>
                    <a:lnTo>
                      <a:pt x="2676" y="677"/>
                    </a:lnTo>
                    <a:lnTo>
                      <a:pt x="2678" y="675"/>
                    </a:lnTo>
                    <a:lnTo>
                      <a:pt x="2682" y="673"/>
                    </a:lnTo>
                    <a:lnTo>
                      <a:pt x="2682" y="671"/>
                    </a:lnTo>
                    <a:lnTo>
                      <a:pt x="2682" y="669"/>
                    </a:lnTo>
                    <a:lnTo>
                      <a:pt x="2682" y="667"/>
                    </a:lnTo>
                    <a:lnTo>
                      <a:pt x="2684" y="667"/>
                    </a:lnTo>
                    <a:lnTo>
                      <a:pt x="2684" y="671"/>
                    </a:lnTo>
                    <a:lnTo>
                      <a:pt x="2692" y="667"/>
                    </a:lnTo>
                    <a:lnTo>
                      <a:pt x="2704" y="659"/>
                    </a:lnTo>
                    <a:lnTo>
                      <a:pt x="2712" y="657"/>
                    </a:lnTo>
                    <a:lnTo>
                      <a:pt x="2712" y="655"/>
                    </a:lnTo>
                    <a:lnTo>
                      <a:pt x="2712" y="653"/>
                    </a:lnTo>
                    <a:lnTo>
                      <a:pt x="2708" y="647"/>
                    </a:lnTo>
                    <a:lnTo>
                      <a:pt x="2710" y="645"/>
                    </a:lnTo>
                    <a:lnTo>
                      <a:pt x="2714" y="653"/>
                    </a:lnTo>
                    <a:lnTo>
                      <a:pt x="2714" y="655"/>
                    </a:lnTo>
                    <a:lnTo>
                      <a:pt x="2716" y="655"/>
                    </a:lnTo>
                    <a:lnTo>
                      <a:pt x="2718" y="655"/>
                    </a:lnTo>
                    <a:lnTo>
                      <a:pt x="2718" y="653"/>
                    </a:lnTo>
                    <a:lnTo>
                      <a:pt x="2716" y="651"/>
                    </a:lnTo>
                    <a:lnTo>
                      <a:pt x="2718" y="651"/>
                    </a:lnTo>
                    <a:lnTo>
                      <a:pt x="2720" y="653"/>
                    </a:lnTo>
                    <a:lnTo>
                      <a:pt x="2720" y="655"/>
                    </a:lnTo>
                    <a:lnTo>
                      <a:pt x="2726" y="657"/>
                    </a:lnTo>
                    <a:lnTo>
                      <a:pt x="2732" y="661"/>
                    </a:lnTo>
                    <a:lnTo>
                      <a:pt x="2736" y="663"/>
                    </a:lnTo>
                    <a:lnTo>
                      <a:pt x="2738" y="663"/>
                    </a:lnTo>
                    <a:lnTo>
                      <a:pt x="2738" y="659"/>
                    </a:lnTo>
                    <a:lnTo>
                      <a:pt x="2740" y="659"/>
                    </a:lnTo>
                    <a:lnTo>
                      <a:pt x="2744" y="653"/>
                    </a:lnTo>
                    <a:lnTo>
                      <a:pt x="2744" y="649"/>
                    </a:lnTo>
                    <a:lnTo>
                      <a:pt x="2744" y="647"/>
                    </a:lnTo>
                    <a:lnTo>
                      <a:pt x="2742" y="645"/>
                    </a:lnTo>
                    <a:lnTo>
                      <a:pt x="2738" y="643"/>
                    </a:lnTo>
                    <a:lnTo>
                      <a:pt x="2738" y="641"/>
                    </a:lnTo>
                    <a:lnTo>
                      <a:pt x="2740" y="641"/>
                    </a:lnTo>
                    <a:lnTo>
                      <a:pt x="2742" y="641"/>
                    </a:lnTo>
                    <a:lnTo>
                      <a:pt x="2744" y="639"/>
                    </a:lnTo>
                    <a:lnTo>
                      <a:pt x="2742" y="635"/>
                    </a:lnTo>
                    <a:lnTo>
                      <a:pt x="2740" y="635"/>
                    </a:lnTo>
                    <a:lnTo>
                      <a:pt x="2736" y="629"/>
                    </a:lnTo>
                    <a:lnTo>
                      <a:pt x="2734" y="611"/>
                    </a:lnTo>
                    <a:lnTo>
                      <a:pt x="2730" y="613"/>
                    </a:lnTo>
                    <a:lnTo>
                      <a:pt x="2728" y="611"/>
                    </a:lnTo>
                    <a:lnTo>
                      <a:pt x="2728" y="609"/>
                    </a:lnTo>
                    <a:lnTo>
                      <a:pt x="2730" y="607"/>
                    </a:lnTo>
                    <a:lnTo>
                      <a:pt x="2732" y="609"/>
                    </a:lnTo>
                    <a:lnTo>
                      <a:pt x="2728" y="599"/>
                    </a:lnTo>
                    <a:lnTo>
                      <a:pt x="2726" y="603"/>
                    </a:lnTo>
                    <a:lnTo>
                      <a:pt x="2722" y="601"/>
                    </a:lnTo>
                    <a:lnTo>
                      <a:pt x="2720" y="599"/>
                    </a:lnTo>
                    <a:lnTo>
                      <a:pt x="2718" y="599"/>
                    </a:lnTo>
                    <a:lnTo>
                      <a:pt x="2716" y="595"/>
                    </a:lnTo>
                    <a:lnTo>
                      <a:pt x="2716" y="587"/>
                    </a:lnTo>
                    <a:lnTo>
                      <a:pt x="2718" y="585"/>
                    </a:lnTo>
                    <a:lnTo>
                      <a:pt x="2720" y="587"/>
                    </a:lnTo>
                    <a:lnTo>
                      <a:pt x="2724" y="589"/>
                    </a:lnTo>
                    <a:lnTo>
                      <a:pt x="2726" y="587"/>
                    </a:lnTo>
                    <a:lnTo>
                      <a:pt x="2728" y="589"/>
                    </a:lnTo>
                    <a:lnTo>
                      <a:pt x="2732" y="589"/>
                    </a:lnTo>
                    <a:lnTo>
                      <a:pt x="2732" y="591"/>
                    </a:lnTo>
                    <a:lnTo>
                      <a:pt x="2734" y="589"/>
                    </a:lnTo>
                    <a:lnTo>
                      <a:pt x="2736" y="587"/>
                    </a:lnTo>
                    <a:lnTo>
                      <a:pt x="2744" y="585"/>
                    </a:lnTo>
                    <a:lnTo>
                      <a:pt x="2748" y="579"/>
                    </a:lnTo>
                    <a:lnTo>
                      <a:pt x="2752" y="575"/>
                    </a:lnTo>
                    <a:lnTo>
                      <a:pt x="2760" y="567"/>
                    </a:lnTo>
                    <a:lnTo>
                      <a:pt x="2760" y="563"/>
                    </a:lnTo>
                    <a:lnTo>
                      <a:pt x="2762" y="561"/>
                    </a:lnTo>
                    <a:lnTo>
                      <a:pt x="2762" y="557"/>
                    </a:lnTo>
                    <a:lnTo>
                      <a:pt x="2754" y="549"/>
                    </a:lnTo>
                    <a:lnTo>
                      <a:pt x="2754" y="540"/>
                    </a:lnTo>
                    <a:lnTo>
                      <a:pt x="2756" y="540"/>
                    </a:lnTo>
                    <a:lnTo>
                      <a:pt x="2758" y="542"/>
                    </a:lnTo>
                    <a:lnTo>
                      <a:pt x="2762" y="540"/>
                    </a:lnTo>
                    <a:lnTo>
                      <a:pt x="2762" y="534"/>
                    </a:lnTo>
                    <a:lnTo>
                      <a:pt x="2764" y="536"/>
                    </a:lnTo>
                    <a:lnTo>
                      <a:pt x="2764" y="534"/>
                    </a:lnTo>
                    <a:lnTo>
                      <a:pt x="2764" y="536"/>
                    </a:lnTo>
                    <a:lnTo>
                      <a:pt x="2768" y="540"/>
                    </a:lnTo>
                    <a:lnTo>
                      <a:pt x="2770" y="538"/>
                    </a:lnTo>
                    <a:lnTo>
                      <a:pt x="2772" y="534"/>
                    </a:lnTo>
                    <a:lnTo>
                      <a:pt x="2772" y="532"/>
                    </a:lnTo>
                    <a:lnTo>
                      <a:pt x="2774" y="534"/>
                    </a:lnTo>
                    <a:lnTo>
                      <a:pt x="2772" y="542"/>
                    </a:lnTo>
                    <a:lnTo>
                      <a:pt x="2770" y="544"/>
                    </a:lnTo>
                    <a:lnTo>
                      <a:pt x="2768" y="544"/>
                    </a:lnTo>
                    <a:lnTo>
                      <a:pt x="2766" y="542"/>
                    </a:lnTo>
                    <a:lnTo>
                      <a:pt x="2770" y="551"/>
                    </a:lnTo>
                    <a:lnTo>
                      <a:pt x="2772" y="551"/>
                    </a:lnTo>
                    <a:lnTo>
                      <a:pt x="2774" y="555"/>
                    </a:lnTo>
                    <a:lnTo>
                      <a:pt x="2774" y="559"/>
                    </a:lnTo>
                    <a:lnTo>
                      <a:pt x="2776" y="561"/>
                    </a:lnTo>
                    <a:lnTo>
                      <a:pt x="2784" y="561"/>
                    </a:lnTo>
                    <a:lnTo>
                      <a:pt x="2790" y="561"/>
                    </a:lnTo>
                    <a:lnTo>
                      <a:pt x="2790" y="557"/>
                    </a:lnTo>
                    <a:lnTo>
                      <a:pt x="2794" y="557"/>
                    </a:lnTo>
                    <a:lnTo>
                      <a:pt x="2798" y="559"/>
                    </a:lnTo>
                    <a:lnTo>
                      <a:pt x="2802" y="557"/>
                    </a:lnTo>
                    <a:lnTo>
                      <a:pt x="2804" y="561"/>
                    </a:lnTo>
                    <a:lnTo>
                      <a:pt x="2806" y="561"/>
                    </a:lnTo>
                    <a:lnTo>
                      <a:pt x="2810" y="563"/>
                    </a:lnTo>
                    <a:lnTo>
                      <a:pt x="2810" y="567"/>
                    </a:lnTo>
                    <a:lnTo>
                      <a:pt x="2810" y="571"/>
                    </a:lnTo>
                    <a:lnTo>
                      <a:pt x="2810" y="577"/>
                    </a:lnTo>
                    <a:lnTo>
                      <a:pt x="2814" y="579"/>
                    </a:lnTo>
                    <a:lnTo>
                      <a:pt x="2816" y="581"/>
                    </a:lnTo>
                    <a:lnTo>
                      <a:pt x="2818" y="583"/>
                    </a:lnTo>
                    <a:lnTo>
                      <a:pt x="2818" y="585"/>
                    </a:lnTo>
                    <a:lnTo>
                      <a:pt x="2820" y="585"/>
                    </a:lnTo>
                    <a:lnTo>
                      <a:pt x="2822" y="587"/>
                    </a:lnTo>
                    <a:lnTo>
                      <a:pt x="2824" y="587"/>
                    </a:lnTo>
                    <a:lnTo>
                      <a:pt x="2822" y="585"/>
                    </a:lnTo>
                    <a:lnTo>
                      <a:pt x="2824" y="583"/>
                    </a:lnTo>
                    <a:lnTo>
                      <a:pt x="2826" y="585"/>
                    </a:lnTo>
                    <a:lnTo>
                      <a:pt x="2826" y="581"/>
                    </a:lnTo>
                    <a:lnTo>
                      <a:pt x="2826" y="579"/>
                    </a:lnTo>
                    <a:lnTo>
                      <a:pt x="2828" y="579"/>
                    </a:lnTo>
                    <a:lnTo>
                      <a:pt x="2828" y="583"/>
                    </a:lnTo>
                    <a:lnTo>
                      <a:pt x="2826" y="587"/>
                    </a:lnTo>
                    <a:lnTo>
                      <a:pt x="2830" y="589"/>
                    </a:lnTo>
                    <a:lnTo>
                      <a:pt x="2832" y="589"/>
                    </a:lnTo>
                    <a:lnTo>
                      <a:pt x="2834" y="591"/>
                    </a:lnTo>
                    <a:lnTo>
                      <a:pt x="2836" y="595"/>
                    </a:lnTo>
                    <a:lnTo>
                      <a:pt x="2836" y="597"/>
                    </a:lnTo>
                    <a:lnTo>
                      <a:pt x="2840" y="597"/>
                    </a:lnTo>
                    <a:lnTo>
                      <a:pt x="2840" y="595"/>
                    </a:lnTo>
                    <a:lnTo>
                      <a:pt x="2840" y="599"/>
                    </a:lnTo>
                    <a:lnTo>
                      <a:pt x="2842" y="599"/>
                    </a:lnTo>
                    <a:lnTo>
                      <a:pt x="2844" y="599"/>
                    </a:lnTo>
                    <a:lnTo>
                      <a:pt x="2846" y="595"/>
                    </a:lnTo>
                    <a:lnTo>
                      <a:pt x="2846" y="591"/>
                    </a:lnTo>
                    <a:lnTo>
                      <a:pt x="2848" y="593"/>
                    </a:lnTo>
                    <a:lnTo>
                      <a:pt x="2846" y="601"/>
                    </a:lnTo>
                    <a:lnTo>
                      <a:pt x="2848" y="603"/>
                    </a:lnTo>
                    <a:lnTo>
                      <a:pt x="2850" y="603"/>
                    </a:lnTo>
                    <a:lnTo>
                      <a:pt x="2852" y="601"/>
                    </a:lnTo>
                    <a:lnTo>
                      <a:pt x="2852" y="597"/>
                    </a:lnTo>
                    <a:lnTo>
                      <a:pt x="2850" y="595"/>
                    </a:lnTo>
                    <a:lnTo>
                      <a:pt x="2852" y="595"/>
                    </a:lnTo>
                    <a:lnTo>
                      <a:pt x="2854" y="595"/>
                    </a:lnTo>
                    <a:lnTo>
                      <a:pt x="2855" y="597"/>
                    </a:lnTo>
                    <a:lnTo>
                      <a:pt x="2859" y="597"/>
                    </a:lnTo>
                    <a:lnTo>
                      <a:pt x="2857" y="591"/>
                    </a:lnTo>
                    <a:lnTo>
                      <a:pt x="2855" y="589"/>
                    </a:lnTo>
                    <a:lnTo>
                      <a:pt x="2852" y="591"/>
                    </a:lnTo>
                    <a:lnTo>
                      <a:pt x="2852" y="589"/>
                    </a:lnTo>
                    <a:lnTo>
                      <a:pt x="2852" y="587"/>
                    </a:lnTo>
                    <a:lnTo>
                      <a:pt x="2854" y="587"/>
                    </a:lnTo>
                    <a:lnTo>
                      <a:pt x="2854" y="585"/>
                    </a:lnTo>
                    <a:lnTo>
                      <a:pt x="2852" y="583"/>
                    </a:lnTo>
                    <a:lnTo>
                      <a:pt x="2850" y="585"/>
                    </a:lnTo>
                    <a:lnTo>
                      <a:pt x="2852" y="583"/>
                    </a:lnTo>
                    <a:lnTo>
                      <a:pt x="2854" y="583"/>
                    </a:lnTo>
                    <a:lnTo>
                      <a:pt x="2855" y="581"/>
                    </a:lnTo>
                    <a:lnTo>
                      <a:pt x="2855" y="579"/>
                    </a:lnTo>
                    <a:lnTo>
                      <a:pt x="2857" y="581"/>
                    </a:lnTo>
                    <a:close/>
                  </a:path>
                </a:pathLst>
              </a:custGeom>
              <a:solidFill>
                <a:srgbClr val="0071B4">
                  <a:alpha val="34901"/>
                </a:srgbClr>
              </a:solidFill>
              <a:ln w="9525">
                <a:noFill/>
                <a:round/>
                <a:headEnd/>
                <a:tailEnd/>
              </a:ln>
            </p:spPr>
            <p:txBody>
              <a:bodyPr/>
              <a:lstStyle/>
              <a:p>
                <a:endParaRPr lang="en-US"/>
              </a:p>
            </p:txBody>
          </p:sp>
          <p:sp>
            <p:nvSpPr>
              <p:cNvPr id="13945" name="Freeform 399"/>
              <p:cNvSpPr>
                <a:spLocks/>
              </p:cNvSpPr>
              <p:nvPr/>
            </p:nvSpPr>
            <p:spPr bwMode="auto">
              <a:xfrm>
                <a:off x="3121" y="1283"/>
                <a:ext cx="32" cy="30"/>
              </a:xfrm>
              <a:custGeom>
                <a:avLst/>
                <a:gdLst>
                  <a:gd name="T0" fmla="*/ 10 w 32"/>
                  <a:gd name="T1" fmla="*/ 30 h 30"/>
                  <a:gd name="T2" fmla="*/ 14 w 32"/>
                  <a:gd name="T3" fmla="*/ 30 h 30"/>
                  <a:gd name="T4" fmla="*/ 14 w 32"/>
                  <a:gd name="T5" fmla="*/ 28 h 30"/>
                  <a:gd name="T6" fmla="*/ 16 w 32"/>
                  <a:gd name="T7" fmla="*/ 28 h 30"/>
                  <a:gd name="T8" fmla="*/ 20 w 32"/>
                  <a:gd name="T9" fmla="*/ 26 h 30"/>
                  <a:gd name="T10" fmla="*/ 26 w 32"/>
                  <a:gd name="T11" fmla="*/ 26 h 30"/>
                  <a:gd name="T12" fmla="*/ 28 w 32"/>
                  <a:gd name="T13" fmla="*/ 14 h 30"/>
                  <a:gd name="T14" fmla="*/ 32 w 32"/>
                  <a:gd name="T15" fmla="*/ 10 h 30"/>
                  <a:gd name="T16" fmla="*/ 28 w 32"/>
                  <a:gd name="T17" fmla="*/ 6 h 30"/>
                  <a:gd name="T18" fmla="*/ 28 w 32"/>
                  <a:gd name="T19" fmla="*/ 4 h 30"/>
                  <a:gd name="T20" fmla="*/ 26 w 32"/>
                  <a:gd name="T21" fmla="*/ 2 h 30"/>
                  <a:gd name="T22" fmla="*/ 16 w 32"/>
                  <a:gd name="T23" fmla="*/ 4 h 30"/>
                  <a:gd name="T24" fmla="*/ 16 w 32"/>
                  <a:gd name="T25" fmla="*/ 4 h 30"/>
                  <a:gd name="T26" fmla="*/ 16 w 32"/>
                  <a:gd name="T27" fmla="*/ 2 h 30"/>
                  <a:gd name="T28" fmla="*/ 18 w 32"/>
                  <a:gd name="T29" fmla="*/ 0 h 30"/>
                  <a:gd name="T30" fmla="*/ 16 w 32"/>
                  <a:gd name="T31" fmla="*/ 0 h 30"/>
                  <a:gd name="T32" fmla="*/ 12 w 32"/>
                  <a:gd name="T33" fmla="*/ 2 h 30"/>
                  <a:gd name="T34" fmla="*/ 12 w 32"/>
                  <a:gd name="T35" fmla="*/ 6 h 30"/>
                  <a:gd name="T36" fmla="*/ 10 w 32"/>
                  <a:gd name="T37" fmla="*/ 6 h 30"/>
                  <a:gd name="T38" fmla="*/ 8 w 32"/>
                  <a:gd name="T39" fmla="*/ 6 h 30"/>
                  <a:gd name="T40" fmla="*/ 6 w 32"/>
                  <a:gd name="T41" fmla="*/ 8 h 30"/>
                  <a:gd name="T42" fmla="*/ 0 w 32"/>
                  <a:gd name="T43" fmla="*/ 10 h 30"/>
                  <a:gd name="T44" fmla="*/ 2 w 32"/>
                  <a:gd name="T45" fmla="*/ 14 h 30"/>
                  <a:gd name="T46" fmla="*/ 6 w 32"/>
                  <a:gd name="T47" fmla="*/ 14 h 30"/>
                  <a:gd name="T48" fmla="*/ 6 w 32"/>
                  <a:gd name="T49" fmla="*/ 22 h 30"/>
                  <a:gd name="T50" fmla="*/ 8 w 32"/>
                  <a:gd name="T51" fmla="*/ 26 h 30"/>
                  <a:gd name="T52" fmla="*/ 8 w 32"/>
                  <a:gd name="T53" fmla="*/ 28 h 30"/>
                  <a:gd name="T54" fmla="*/ 10 w 32"/>
                  <a:gd name="T55" fmla="*/ 30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2"/>
                  <a:gd name="T85" fmla="*/ 0 h 30"/>
                  <a:gd name="T86" fmla="*/ 32 w 32"/>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2" h="30">
                    <a:moveTo>
                      <a:pt x="10" y="30"/>
                    </a:moveTo>
                    <a:lnTo>
                      <a:pt x="14" y="30"/>
                    </a:lnTo>
                    <a:lnTo>
                      <a:pt x="14" y="28"/>
                    </a:lnTo>
                    <a:lnTo>
                      <a:pt x="16" y="28"/>
                    </a:lnTo>
                    <a:lnTo>
                      <a:pt x="20" y="26"/>
                    </a:lnTo>
                    <a:lnTo>
                      <a:pt x="26" y="26"/>
                    </a:lnTo>
                    <a:lnTo>
                      <a:pt x="28" y="14"/>
                    </a:lnTo>
                    <a:lnTo>
                      <a:pt x="32" y="10"/>
                    </a:lnTo>
                    <a:lnTo>
                      <a:pt x="28" y="6"/>
                    </a:lnTo>
                    <a:lnTo>
                      <a:pt x="28" y="4"/>
                    </a:lnTo>
                    <a:lnTo>
                      <a:pt x="26" y="2"/>
                    </a:lnTo>
                    <a:lnTo>
                      <a:pt x="16" y="4"/>
                    </a:lnTo>
                    <a:lnTo>
                      <a:pt x="16" y="2"/>
                    </a:lnTo>
                    <a:lnTo>
                      <a:pt x="18" y="0"/>
                    </a:lnTo>
                    <a:lnTo>
                      <a:pt x="16" y="0"/>
                    </a:lnTo>
                    <a:lnTo>
                      <a:pt x="12" y="2"/>
                    </a:lnTo>
                    <a:lnTo>
                      <a:pt x="12" y="6"/>
                    </a:lnTo>
                    <a:lnTo>
                      <a:pt x="10" y="6"/>
                    </a:lnTo>
                    <a:lnTo>
                      <a:pt x="8" y="6"/>
                    </a:lnTo>
                    <a:lnTo>
                      <a:pt x="6" y="8"/>
                    </a:lnTo>
                    <a:lnTo>
                      <a:pt x="0" y="10"/>
                    </a:lnTo>
                    <a:lnTo>
                      <a:pt x="2" y="14"/>
                    </a:lnTo>
                    <a:lnTo>
                      <a:pt x="6" y="14"/>
                    </a:lnTo>
                    <a:lnTo>
                      <a:pt x="6" y="22"/>
                    </a:lnTo>
                    <a:lnTo>
                      <a:pt x="8" y="26"/>
                    </a:lnTo>
                    <a:lnTo>
                      <a:pt x="8" y="28"/>
                    </a:lnTo>
                    <a:lnTo>
                      <a:pt x="10" y="30"/>
                    </a:lnTo>
                    <a:close/>
                  </a:path>
                </a:pathLst>
              </a:custGeom>
              <a:solidFill>
                <a:srgbClr val="0071B4">
                  <a:alpha val="34901"/>
                </a:srgbClr>
              </a:solidFill>
              <a:ln w="9525">
                <a:noFill/>
                <a:round/>
                <a:headEnd/>
                <a:tailEnd/>
              </a:ln>
            </p:spPr>
            <p:txBody>
              <a:bodyPr/>
              <a:lstStyle/>
              <a:p>
                <a:endParaRPr lang="en-US"/>
              </a:p>
            </p:txBody>
          </p:sp>
          <p:sp>
            <p:nvSpPr>
              <p:cNvPr id="13946" name="Freeform 400"/>
              <p:cNvSpPr>
                <a:spLocks/>
              </p:cNvSpPr>
              <p:nvPr/>
            </p:nvSpPr>
            <p:spPr bwMode="auto">
              <a:xfrm>
                <a:off x="3511" y="1761"/>
                <a:ext cx="30" cy="32"/>
              </a:xfrm>
              <a:custGeom>
                <a:avLst/>
                <a:gdLst>
                  <a:gd name="T0" fmla="*/ 2 w 30"/>
                  <a:gd name="T1" fmla="*/ 32 h 32"/>
                  <a:gd name="T2" fmla="*/ 2 w 30"/>
                  <a:gd name="T3" fmla="*/ 30 h 32"/>
                  <a:gd name="T4" fmla="*/ 2 w 30"/>
                  <a:gd name="T5" fmla="*/ 26 h 32"/>
                  <a:gd name="T6" fmla="*/ 4 w 30"/>
                  <a:gd name="T7" fmla="*/ 26 h 32"/>
                  <a:gd name="T8" fmla="*/ 6 w 30"/>
                  <a:gd name="T9" fmla="*/ 30 h 32"/>
                  <a:gd name="T10" fmla="*/ 8 w 30"/>
                  <a:gd name="T11" fmla="*/ 32 h 32"/>
                  <a:gd name="T12" fmla="*/ 8 w 30"/>
                  <a:gd name="T13" fmla="*/ 30 h 32"/>
                  <a:gd name="T14" fmla="*/ 10 w 30"/>
                  <a:gd name="T15" fmla="*/ 32 h 32"/>
                  <a:gd name="T16" fmla="*/ 12 w 30"/>
                  <a:gd name="T17" fmla="*/ 30 h 32"/>
                  <a:gd name="T18" fmla="*/ 14 w 30"/>
                  <a:gd name="T19" fmla="*/ 28 h 32"/>
                  <a:gd name="T20" fmla="*/ 18 w 30"/>
                  <a:gd name="T21" fmla="*/ 28 h 32"/>
                  <a:gd name="T22" fmla="*/ 20 w 30"/>
                  <a:gd name="T23" fmla="*/ 26 h 32"/>
                  <a:gd name="T24" fmla="*/ 28 w 30"/>
                  <a:gd name="T25" fmla="*/ 16 h 32"/>
                  <a:gd name="T26" fmla="*/ 30 w 30"/>
                  <a:gd name="T27" fmla="*/ 20 h 32"/>
                  <a:gd name="T28" fmla="*/ 30 w 30"/>
                  <a:gd name="T29" fmla="*/ 16 h 32"/>
                  <a:gd name="T30" fmla="*/ 28 w 30"/>
                  <a:gd name="T31" fmla="*/ 8 h 32"/>
                  <a:gd name="T32" fmla="*/ 28 w 30"/>
                  <a:gd name="T33" fmla="*/ 12 h 32"/>
                  <a:gd name="T34" fmla="*/ 26 w 30"/>
                  <a:gd name="T35" fmla="*/ 12 h 32"/>
                  <a:gd name="T36" fmla="*/ 24 w 30"/>
                  <a:gd name="T37" fmla="*/ 8 h 32"/>
                  <a:gd name="T38" fmla="*/ 14 w 30"/>
                  <a:gd name="T39" fmla="*/ 0 h 32"/>
                  <a:gd name="T40" fmla="*/ 14 w 30"/>
                  <a:gd name="T41" fmla="*/ 0 h 32"/>
                  <a:gd name="T42" fmla="*/ 10 w 30"/>
                  <a:gd name="T43" fmla="*/ 2 h 32"/>
                  <a:gd name="T44" fmla="*/ 10 w 30"/>
                  <a:gd name="T45" fmla="*/ 0 h 32"/>
                  <a:gd name="T46" fmla="*/ 8 w 30"/>
                  <a:gd name="T47" fmla="*/ 0 h 32"/>
                  <a:gd name="T48" fmla="*/ 8 w 30"/>
                  <a:gd name="T49" fmla="*/ 2 h 32"/>
                  <a:gd name="T50" fmla="*/ 6 w 30"/>
                  <a:gd name="T51" fmla="*/ 4 h 32"/>
                  <a:gd name="T52" fmla="*/ 2 w 30"/>
                  <a:gd name="T53" fmla="*/ 14 h 32"/>
                  <a:gd name="T54" fmla="*/ 0 w 30"/>
                  <a:gd name="T55" fmla="*/ 26 h 32"/>
                  <a:gd name="T56" fmla="*/ 2 w 30"/>
                  <a:gd name="T57" fmla="*/ 28 h 32"/>
                  <a:gd name="T58" fmla="*/ 2 w 30"/>
                  <a:gd name="T59" fmla="*/ 32 h 3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32"/>
                  <a:gd name="T92" fmla="*/ 30 w 30"/>
                  <a:gd name="T93" fmla="*/ 32 h 3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32">
                    <a:moveTo>
                      <a:pt x="2" y="32"/>
                    </a:moveTo>
                    <a:lnTo>
                      <a:pt x="2" y="30"/>
                    </a:lnTo>
                    <a:lnTo>
                      <a:pt x="2" y="26"/>
                    </a:lnTo>
                    <a:lnTo>
                      <a:pt x="4" y="26"/>
                    </a:lnTo>
                    <a:lnTo>
                      <a:pt x="6" y="30"/>
                    </a:lnTo>
                    <a:lnTo>
                      <a:pt x="8" y="32"/>
                    </a:lnTo>
                    <a:lnTo>
                      <a:pt x="8" y="30"/>
                    </a:lnTo>
                    <a:lnTo>
                      <a:pt x="10" y="32"/>
                    </a:lnTo>
                    <a:lnTo>
                      <a:pt x="12" y="30"/>
                    </a:lnTo>
                    <a:lnTo>
                      <a:pt x="14" y="28"/>
                    </a:lnTo>
                    <a:lnTo>
                      <a:pt x="18" y="28"/>
                    </a:lnTo>
                    <a:lnTo>
                      <a:pt x="20" y="26"/>
                    </a:lnTo>
                    <a:lnTo>
                      <a:pt x="28" y="16"/>
                    </a:lnTo>
                    <a:lnTo>
                      <a:pt x="30" y="20"/>
                    </a:lnTo>
                    <a:lnTo>
                      <a:pt x="30" y="16"/>
                    </a:lnTo>
                    <a:lnTo>
                      <a:pt x="28" y="8"/>
                    </a:lnTo>
                    <a:lnTo>
                      <a:pt x="28" y="12"/>
                    </a:lnTo>
                    <a:lnTo>
                      <a:pt x="26" y="12"/>
                    </a:lnTo>
                    <a:lnTo>
                      <a:pt x="24" y="8"/>
                    </a:lnTo>
                    <a:lnTo>
                      <a:pt x="14" y="0"/>
                    </a:lnTo>
                    <a:lnTo>
                      <a:pt x="10" y="2"/>
                    </a:lnTo>
                    <a:lnTo>
                      <a:pt x="10" y="0"/>
                    </a:lnTo>
                    <a:lnTo>
                      <a:pt x="8" y="0"/>
                    </a:lnTo>
                    <a:lnTo>
                      <a:pt x="8" y="2"/>
                    </a:lnTo>
                    <a:lnTo>
                      <a:pt x="6" y="4"/>
                    </a:lnTo>
                    <a:lnTo>
                      <a:pt x="2" y="14"/>
                    </a:lnTo>
                    <a:lnTo>
                      <a:pt x="0" y="26"/>
                    </a:lnTo>
                    <a:lnTo>
                      <a:pt x="2" y="28"/>
                    </a:lnTo>
                    <a:lnTo>
                      <a:pt x="2" y="32"/>
                    </a:lnTo>
                    <a:close/>
                  </a:path>
                </a:pathLst>
              </a:custGeom>
              <a:solidFill>
                <a:srgbClr val="0071B4">
                  <a:alpha val="34901"/>
                </a:srgbClr>
              </a:solidFill>
              <a:ln w="9525">
                <a:noFill/>
                <a:round/>
                <a:headEnd/>
                <a:tailEnd/>
              </a:ln>
            </p:spPr>
            <p:txBody>
              <a:bodyPr/>
              <a:lstStyle/>
              <a:p>
                <a:endParaRPr lang="en-US"/>
              </a:p>
            </p:txBody>
          </p:sp>
          <p:sp>
            <p:nvSpPr>
              <p:cNvPr id="13947" name="Freeform 401"/>
              <p:cNvSpPr>
                <a:spLocks/>
              </p:cNvSpPr>
              <p:nvPr/>
            </p:nvSpPr>
            <p:spPr bwMode="auto">
              <a:xfrm>
                <a:off x="3207" y="1269"/>
                <a:ext cx="8" cy="14"/>
              </a:xfrm>
              <a:custGeom>
                <a:avLst/>
                <a:gdLst>
                  <a:gd name="T0" fmla="*/ 4 w 8"/>
                  <a:gd name="T1" fmla="*/ 6 h 14"/>
                  <a:gd name="T2" fmla="*/ 4 w 8"/>
                  <a:gd name="T3" fmla="*/ 2 h 14"/>
                  <a:gd name="T4" fmla="*/ 2 w 8"/>
                  <a:gd name="T5" fmla="*/ 0 h 14"/>
                  <a:gd name="T6" fmla="*/ 2 w 8"/>
                  <a:gd name="T7" fmla="*/ 0 h 14"/>
                  <a:gd name="T8" fmla="*/ 2 w 8"/>
                  <a:gd name="T9" fmla="*/ 2 h 14"/>
                  <a:gd name="T10" fmla="*/ 0 w 8"/>
                  <a:gd name="T11" fmla="*/ 4 h 14"/>
                  <a:gd name="T12" fmla="*/ 2 w 8"/>
                  <a:gd name="T13" fmla="*/ 8 h 14"/>
                  <a:gd name="T14" fmla="*/ 2 w 8"/>
                  <a:gd name="T15" fmla="*/ 8 h 14"/>
                  <a:gd name="T16" fmla="*/ 2 w 8"/>
                  <a:gd name="T17" fmla="*/ 12 h 14"/>
                  <a:gd name="T18" fmla="*/ 4 w 8"/>
                  <a:gd name="T19" fmla="*/ 14 h 14"/>
                  <a:gd name="T20" fmla="*/ 8 w 8"/>
                  <a:gd name="T21" fmla="*/ 12 h 14"/>
                  <a:gd name="T22" fmla="*/ 8 w 8"/>
                  <a:gd name="T23" fmla="*/ 10 h 14"/>
                  <a:gd name="T24" fmla="*/ 8 w 8"/>
                  <a:gd name="T25" fmla="*/ 10 h 14"/>
                  <a:gd name="T26" fmla="*/ 6 w 8"/>
                  <a:gd name="T27" fmla="*/ 6 h 14"/>
                  <a:gd name="T28" fmla="*/ 4 w 8"/>
                  <a:gd name="T29" fmla="*/ 6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4"/>
                  <a:gd name="T47" fmla="*/ 8 w 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4">
                    <a:moveTo>
                      <a:pt x="4" y="6"/>
                    </a:moveTo>
                    <a:lnTo>
                      <a:pt x="4" y="2"/>
                    </a:lnTo>
                    <a:lnTo>
                      <a:pt x="2" y="0"/>
                    </a:lnTo>
                    <a:lnTo>
                      <a:pt x="2" y="2"/>
                    </a:lnTo>
                    <a:lnTo>
                      <a:pt x="0" y="4"/>
                    </a:lnTo>
                    <a:lnTo>
                      <a:pt x="2" y="8"/>
                    </a:lnTo>
                    <a:lnTo>
                      <a:pt x="2" y="12"/>
                    </a:lnTo>
                    <a:lnTo>
                      <a:pt x="4" y="14"/>
                    </a:lnTo>
                    <a:lnTo>
                      <a:pt x="8" y="12"/>
                    </a:lnTo>
                    <a:lnTo>
                      <a:pt x="8" y="10"/>
                    </a:lnTo>
                    <a:lnTo>
                      <a:pt x="6" y="6"/>
                    </a:lnTo>
                    <a:lnTo>
                      <a:pt x="4" y="6"/>
                    </a:lnTo>
                    <a:close/>
                  </a:path>
                </a:pathLst>
              </a:custGeom>
              <a:solidFill>
                <a:srgbClr val="0071B4">
                  <a:alpha val="34901"/>
                </a:srgbClr>
              </a:solidFill>
              <a:ln w="9525">
                <a:noFill/>
                <a:round/>
                <a:headEnd/>
                <a:tailEnd/>
              </a:ln>
            </p:spPr>
            <p:txBody>
              <a:bodyPr/>
              <a:lstStyle/>
              <a:p>
                <a:endParaRPr lang="en-US"/>
              </a:p>
            </p:txBody>
          </p:sp>
          <p:sp>
            <p:nvSpPr>
              <p:cNvPr id="13948" name="Freeform 402"/>
              <p:cNvSpPr>
                <a:spLocks/>
              </p:cNvSpPr>
              <p:nvPr/>
            </p:nvSpPr>
            <p:spPr bwMode="auto">
              <a:xfrm>
                <a:off x="3193" y="1693"/>
                <a:ext cx="10" cy="8"/>
              </a:xfrm>
              <a:custGeom>
                <a:avLst/>
                <a:gdLst>
                  <a:gd name="T0" fmla="*/ 0 w 10"/>
                  <a:gd name="T1" fmla="*/ 6 h 8"/>
                  <a:gd name="T2" fmla="*/ 2 w 10"/>
                  <a:gd name="T3" fmla="*/ 8 h 8"/>
                  <a:gd name="T4" fmla="*/ 4 w 10"/>
                  <a:gd name="T5" fmla="*/ 8 h 8"/>
                  <a:gd name="T6" fmla="*/ 6 w 10"/>
                  <a:gd name="T7" fmla="*/ 8 h 8"/>
                  <a:gd name="T8" fmla="*/ 8 w 10"/>
                  <a:gd name="T9" fmla="*/ 6 h 8"/>
                  <a:gd name="T10" fmla="*/ 10 w 10"/>
                  <a:gd name="T11" fmla="*/ 8 h 8"/>
                  <a:gd name="T12" fmla="*/ 10 w 10"/>
                  <a:gd name="T13" fmla="*/ 6 h 8"/>
                  <a:gd name="T14" fmla="*/ 8 w 10"/>
                  <a:gd name="T15" fmla="*/ 2 h 8"/>
                  <a:gd name="T16" fmla="*/ 4 w 10"/>
                  <a:gd name="T17" fmla="*/ 0 h 8"/>
                  <a:gd name="T18" fmla="*/ 4 w 10"/>
                  <a:gd name="T19" fmla="*/ 2 h 8"/>
                  <a:gd name="T20" fmla="*/ 4 w 10"/>
                  <a:gd name="T21" fmla="*/ 4 h 8"/>
                  <a:gd name="T22" fmla="*/ 2 w 10"/>
                  <a:gd name="T23" fmla="*/ 2 h 8"/>
                  <a:gd name="T24" fmla="*/ 0 w 10"/>
                  <a:gd name="T25" fmla="*/ 2 h 8"/>
                  <a:gd name="T26" fmla="*/ 0 w 10"/>
                  <a:gd name="T27" fmla="*/ 4 h 8"/>
                  <a:gd name="T28" fmla="*/ 4 w 10"/>
                  <a:gd name="T29" fmla="*/ 4 h 8"/>
                  <a:gd name="T30" fmla="*/ 2 w 10"/>
                  <a:gd name="T31" fmla="*/ 6 h 8"/>
                  <a:gd name="T32" fmla="*/ 0 w 10"/>
                  <a:gd name="T33" fmla="*/ 6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8"/>
                  <a:gd name="T53" fmla="*/ 10 w 10"/>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8">
                    <a:moveTo>
                      <a:pt x="0" y="6"/>
                    </a:moveTo>
                    <a:lnTo>
                      <a:pt x="2" y="8"/>
                    </a:lnTo>
                    <a:lnTo>
                      <a:pt x="4" y="8"/>
                    </a:lnTo>
                    <a:lnTo>
                      <a:pt x="6" y="8"/>
                    </a:lnTo>
                    <a:lnTo>
                      <a:pt x="8" y="6"/>
                    </a:lnTo>
                    <a:lnTo>
                      <a:pt x="10" y="8"/>
                    </a:lnTo>
                    <a:lnTo>
                      <a:pt x="10" y="6"/>
                    </a:lnTo>
                    <a:lnTo>
                      <a:pt x="8" y="2"/>
                    </a:lnTo>
                    <a:lnTo>
                      <a:pt x="4" y="0"/>
                    </a:lnTo>
                    <a:lnTo>
                      <a:pt x="4" y="2"/>
                    </a:lnTo>
                    <a:lnTo>
                      <a:pt x="4" y="4"/>
                    </a:lnTo>
                    <a:lnTo>
                      <a:pt x="2" y="2"/>
                    </a:lnTo>
                    <a:lnTo>
                      <a:pt x="0" y="2"/>
                    </a:lnTo>
                    <a:lnTo>
                      <a:pt x="0" y="4"/>
                    </a:lnTo>
                    <a:lnTo>
                      <a:pt x="4" y="4"/>
                    </a:lnTo>
                    <a:lnTo>
                      <a:pt x="2" y="6"/>
                    </a:lnTo>
                    <a:lnTo>
                      <a:pt x="0" y="6"/>
                    </a:lnTo>
                    <a:close/>
                  </a:path>
                </a:pathLst>
              </a:custGeom>
              <a:solidFill>
                <a:srgbClr val="0071B4">
                  <a:alpha val="34901"/>
                </a:srgbClr>
              </a:solidFill>
              <a:ln w="9525">
                <a:noFill/>
                <a:round/>
                <a:headEnd/>
                <a:tailEnd/>
              </a:ln>
            </p:spPr>
            <p:txBody>
              <a:bodyPr/>
              <a:lstStyle/>
              <a:p>
                <a:endParaRPr lang="en-US"/>
              </a:p>
            </p:txBody>
          </p:sp>
          <p:sp>
            <p:nvSpPr>
              <p:cNvPr id="13949" name="Rectangle 403"/>
              <p:cNvSpPr>
                <a:spLocks noChangeArrowheads="1"/>
              </p:cNvSpPr>
              <p:nvPr/>
            </p:nvSpPr>
            <p:spPr bwMode="auto">
              <a:xfrm>
                <a:off x="3165" y="1319"/>
                <a:ext cx="1" cy="2"/>
              </a:xfrm>
              <a:prstGeom prst="rect">
                <a:avLst/>
              </a:prstGeom>
              <a:solidFill>
                <a:srgbClr val="0071B4">
                  <a:alpha val="34901"/>
                </a:srgbClr>
              </a:solidFill>
              <a:ln w="9525">
                <a:noFill/>
                <a:miter lim="800000"/>
                <a:headEnd/>
                <a:tailEnd/>
              </a:ln>
            </p:spPr>
            <p:txBody>
              <a:bodyPr/>
              <a:lstStyle/>
              <a:p>
                <a:endParaRPr lang="en-US"/>
              </a:p>
            </p:txBody>
          </p:sp>
          <p:sp>
            <p:nvSpPr>
              <p:cNvPr id="13950" name="Freeform 404"/>
              <p:cNvSpPr>
                <a:spLocks/>
              </p:cNvSpPr>
              <p:nvPr/>
            </p:nvSpPr>
            <p:spPr bwMode="auto">
              <a:xfrm>
                <a:off x="3091" y="1120"/>
                <a:ext cx="130" cy="125"/>
              </a:xfrm>
              <a:custGeom>
                <a:avLst/>
                <a:gdLst>
                  <a:gd name="T0" fmla="*/ 4 w 65"/>
                  <a:gd name="T1" fmla="*/ 25 h 63"/>
                  <a:gd name="T2" fmla="*/ 5 w 65"/>
                  <a:gd name="T3" fmla="*/ 30 h 63"/>
                  <a:gd name="T4" fmla="*/ 3 w 65"/>
                  <a:gd name="T5" fmla="*/ 31 h 63"/>
                  <a:gd name="T6" fmla="*/ 2 w 65"/>
                  <a:gd name="T7" fmla="*/ 32 h 63"/>
                  <a:gd name="T8" fmla="*/ 2 w 65"/>
                  <a:gd name="T9" fmla="*/ 37 h 63"/>
                  <a:gd name="T10" fmla="*/ 3 w 65"/>
                  <a:gd name="T11" fmla="*/ 39 h 63"/>
                  <a:gd name="T12" fmla="*/ 5 w 65"/>
                  <a:gd name="T13" fmla="*/ 39 h 63"/>
                  <a:gd name="T14" fmla="*/ 10 w 65"/>
                  <a:gd name="T15" fmla="*/ 41 h 63"/>
                  <a:gd name="T16" fmla="*/ 12 w 65"/>
                  <a:gd name="T17" fmla="*/ 41 h 63"/>
                  <a:gd name="T18" fmla="*/ 16 w 65"/>
                  <a:gd name="T19" fmla="*/ 39 h 63"/>
                  <a:gd name="T20" fmla="*/ 25 w 65"/>
                  <a:gd name="T21" fmla="*/ 38 h 63"/>
                  <a:gd name="T22" fmla="*/ 26 w 65"/>
                  <a:gd name="T23" fmla="*/ 39 h 63"/>
                  <a:gd name="T24" fmla="*/ 26 w 65"/>
                  <a:gd name="T25" fmla="*/ 41 h 63"/>
                  <a:gd name="T26" fmla="*/ 21 w 65"/>
                  <a:gd name="T27" fmla="*/ 42 h 63"/>
                  <a:gd name="T28" fmla="*/ 18 w 65"/>
                  <a:gd name="T29" fmla="*/ 43 h 63"/>
                  <a:gd name="T30" fmla="*/ 19 w 65"/>
                  <a:gd name="T31" fmla="*/ 46 h 63"/>
                  <a:gd name="T32" fmla="*/ 21 w 65"/>
                  <a:gd name="T33" fmla="*/ 48 h 63"/>
                  <a:gd name="T34" fmla="*/ 16 w 65"/>
                  <a:gd name="T35" fmla="*/ 46 h 63"/>
                  <a:gd name="T36" fmla="*/ 11 w 65"/>
                  <a:gd name="T37" fmla="*/ 46 h 63"/>
                  <a:gd name="T38" fmla="*/ 13 w 65"/>
                  <a:gd name="T39" fmla="*/ 49 h 63"/>
                  <a:gd name="T40" fmla="*/ 19 w 65"/>
                  <a:gd name="T41" fmla="*/ 53 h 63"/>
                  <a:gd name="T42" fmla="*/ 21 w 65"/>
                  <a:gd name="T43" fmla="*/ 55 h 63"/>
                  <a:gd name="T44" fmla="*/ 24 w 65"/>
                  <a:gd name="T45" fmla="*/ 53 h 63"/>
                  <a:gd name="T46" fmla="*/ 28 w 65"/>
                  <a:gd name="T47" fmla="*/ 53 h 63"/>
                  <a:gd name="T48" fmla="*/ 33 w 65"/>
                  <a:gd name="T49" fmla="*/ 54 h 63"/>
                  <a:gd name="T50" fmla="*/ 33 w 65"/>
                  <a:gd name="T51" fmla="*/ 59 h 63"/>
                  <a:gd name="T52" fmla="*/ 34 w 65"/>
                  <a:gd name="T53" fmla="*/ 61 h 63"/>
                  <a:gd name="T54" fmla="*/ 37 w 65"/>
                  <a:gd name="T55" fmla="*/ 63 h 63"/>
                  <a:gd name="T56" fmla="*/ 43 w 65"/>
                  <a:gd name="T57" fmla="*/ 61 h 63"/>
                  <a:gd name="T58" fmla="*/ 46 w 65"/>
                  <a:gd name="T59" fmla="*/ 57 h 63"/>
                  <a:gd name="T60" fmla="*/ 49 w 65"/>
                  <a:gd name="T61" fmla="*/ 57 h 63"/>
                  <a:gd name="T62" fmla="*/ 54 w 65"/>
                  <a:gd name="T63" fmla="*/ 54 h 63"/>
                  <a:gd name="T64" fmla="*/ 55 w 65"/>
                  <a:gd name="T65" fmla="*/ 51 h 63"/>
                  <a:gd name="T66" fmla="*/ 55 w 65"/>
                  <a:gd name="T67" fmla="*/ 48 h 63"/>
                  <a:gd name="T68" fmla="*/ 56 w 65"/>
                  <a:gd name="T69" fmla="*/ 44 h 63"/>
                  <a:gd name="T70" fmla="*/ 59 w 65"/>
                  <a:gd name="T71" fmla="*/ 41 h 63"/>
                  <a:gd name="T72" fmla="*/ 61 w 65"/>
                  <a:gd name="T73" fmla="*/ 38 h 63"/>
                  <a:gd name="T74" fmla="*/ 63 w 65"/>
                  <a:gd name="T75" fmla="*/ 33 h 63"/>
                  <a:gd name="T76" fmla="*/ 63 w 65"/>
                  <a:gd name="T77" fmla="*/ 30 h 63"/>
                  <a:gd name="T78" fmla="*/ 64 w 65"/>
                  <a:gd name="T79" fmla="*/ 25 h 63"/>
                  <a:gd name="T80" fmla="*/ 62 w 65"/>
                  <a:gd name="T81" fmla="*/ 14 h 63"/>
                  <a:gd name="T82" fmla="*/ 54 w 65"/>
                  <a:gd name="T83" fmla="*/ 11 h 63"/>
                  <a:gd name="T84" fmla="*/ 49 w 65"/>
                  <a:gd name="T85" fmla="*/ 10 h 63"/>
                  <a:gd name="T86" fmla="*/ 44 w 65"/>
                  <a:gd name="T87" fmla="*/ 9 h 63"/>
                  <a:gd name="T88" fmla="*/ 41 w 65"/>
                  <a:gd name="T89" fmla="*/ 8 h 63"/>
                  <a:gd name="T90" fmla="*/ 38 w 65"/>
                  <a:gd name="T91" fmla="*/ 0 h 63"/>
                  <a:gd name="T92" fmla="*/ 30 w 65"/>
                  <a:gd name="T93" fmla="*/ 9 h 63"/>
                  <a:gd name="T94" fmla="*/ 20 w 65"/>
                  <a:gd name="T95" fmla="*/ 2 h 63"/>
                  <a:gd name="T96" fmla="*/ 18 w 65"/>
                  <a:gd name="T97" fmla="*/ 5 h 63"/>
                  <a:gd name="T98" fmla="*/ 17 w 65"/>
                  <a:gd name="T99" fmla="*/ 11 h 63"/>
                  <a:gd name="T100" fmla="*/ 4 w 65"/>
                  <a:gd name="T101" fmla="*/ 13 h 63"/>
                  <a:gd name="T102" fmla="*/ 1 w 65"/>
                  <a:gd name="T103" fmla="*/ 22 h 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5"/>
                  <a:gd name="T157" fmla="*/ 0 h 63"/>
                  <a:gd name="T158" fmla="*/ 65 w 65"/>
                  <a:gd name="T159" fmla="*/ 63 h 6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5" h="63">
                    <a:moveTo>
                      <a:pt x="1" y="22"/>
                    </a:moveTo>
                    <a:cubicBezTo>
                      <a:pt x="3" y="22"/>
                      <a:pt x="6" y="23"/>
                      <a:pt x="6" y="23"/>
                    </a:cubicBezTo>
                    <a:cubicBezTo>
                      <a:pt x="5" y="24"/>
                      <a:pt x="6" y="26"/>
                      <a:pt x="5" y="26"/>
                    </a:cubicBezTo>
                    <a:cubicBezTo>
                      <a:pt x="4" y="26"/>
                      <a:pt x="4" y="25"/>
                      <a:pt x="4" y="25"/>
                    </a:cubicBezTo>
                    <a:cubicBezTo>
                      <a:pt x="4" y="25"/>
                      <a:pt x="4" y="25"/>
                      <a:pt x="4" y="26"/>
                    </a:cubicBezTo>
                    <a:cubicBezTo>
                      <a:pt x="4" y="27"/>
                      <a:pt x="5" y="28"/>
                      <a:pt x="5" y="28"/>
                    </a:cubicBezTo>
                    <a:cubicBezTo>
                      <a:pt x="5" y="30"/>
                      <a:pt x="5" y="30"/>
                      <a:pt x="5" y="30"/>
                    </a:cubicBezTo>
                    <a:cubicBezTo>
                      <a:pt x="5" y="30"/>
                      <a:pt x="5" y="30"/>
                      <a:pt x="5" y="30"/>
                    </a:cubicBezTo>
                    <a:cubicBezTo>
                      <a:pt x="4" y="30"/>
                      <a:pt x="4" y="30"/>
                      <a:pt x="4" y="30"/>
                    </a:cubicBezTo>
                    <a:cubicBezTo>
                      <a:pt x="5" y="31"/>
                      <a:pt x="5" y="31"/>
                      <a:pt x="5" y="31"/>
                    </a:cubicBezTo>
                    <a:cubicBezTo>
                      <a:pt x="4" y="32"/>
                      <a:pt x="4" y="32"/>
                      <a:pt x="4" y="32"/>
                    </a:cubicBezTo>
                    <a:cubicBezTo>
                      <a:pt x="3" y="31"/>
                      <a:pt x="3" y="31"/>
                      <a:pt x="3" y="31"/>
                    </a:cubicBezTo>
                    <a:cubicBezTo>
                      <a:pt x="3" y="31"/>
                      <a:pt x="3" y="31"/>
                      <a:pt x="3" y="31"/>
                    </a:cubicBezTo>
                    <a:cubicBezTo>
                      <a:pt x="4" y="32"/>
                      <a:pt x="4" y="32"/>
                      <a:pt x="4" y="32"/>
                    </a:cubicBezTo>
                    <a:cubicBezTo>
                      <a:pt x="3" y="32"/>
                      <a:pt x="3" y="32"/>
                      <a:pt x="3" y="32"/>
                    </a:cubicBezTo>
                    <a:cubicBezTo>
                      <a:pt x="2" y="32"/>
                      <a:pt x="2" y="32"/>
                      <a:pt x="2" y="32"/>
                    </a:cubicBezTo>
                    <a:cubicBezTo>
                      <a:pt x="1" y="34"/>
                      <a:pt x="1" y="34"/>
                      <a:pt x="1" y="34"/>
                    </a:cubicBezTo>
                    <a:cubicBezTo>
                      <a:pt x="1" y="35"/>
                      <a:pt x="1" y="35"/>
                      <a:pt x="1" y="35"/>
                    </a:cubicBezTo>
                    <a:cubicBezTo>
                      <a:pt x="2" y="35"/>
                      <a:pt x="2" y="35"/>
                      <a:pt x="2" y="35"/>
                    </a:cubicBezTo>
                    <a:cubicBezTo>
                      <a:pt x="2" y="37"/>
                      <a:pt x="2" y="37"/>
                      <a:pt x="2" y="37"/>
                    </a:cubicBezTo>
                    <a:cubicBezTo>
                      <a:pt x="3" y="37"/>
                      <a:pt x="3" y="37"/>
                      <a:pt x="3" y="37"/>
                    </a:cubicBezTo>
                    <a:cubicBezTo>
                      <a:pt x="3" y="38"/>
                      <a:pt x="3" y="38"/>
                      <a:pt x="3" y="38"/>
                    </a:cubicBezTo>
                    <a:cubicBezTo>
                      <a:pt x="3" y="40"/>
                      <a:pt x="3" y="40"/>
                      <a:pt x="3" y="40"/>
                    </a:cubicBezTo>
                    <a:cubicBezTo>
                      <a:pt x="3" y="39"/>
                      <a:pt x="3" y="39"/>
                      <a:pt x="3" y="39"/>
                    </a:cubicBezTo>
                    <a:cubicBezTo>
                      <a:pt x="4" y="38"/>
                      <a:pt x="4" y="38"/>
                      <a:pt x="4" y="38"/>
                    </a:cubicBezTo>
                    <a:cubicBezTo>
                      <a:pt x="4" y="39"/>
                      <a:pt x="4" y="39"/>
                      <a:pt x="4" y="39"/>
                    </a:cubicBezTo>
                    <a:cubicBezTo>
                      <a:pt x="4" y="39"/>
                      <a:pt x="4" y="39"/>
                      <a:pt x="4" y="39"/>
                    </a:cubicBezTo>
                    <a:cubicBezTo>
                      <a:pt x="5" y="39"/>
                      <a:pt x="5" y="39"/>
                      <a:pt x="5" y="39"/>
                    </a:cubicBezTo>
                    <a:cubicBezTo>
                      <a:pt x="4" y="40"/>
                      <a:pt x="4" y="40"/>
                      <a:pt x="4" y="40"/>
                    </a:cubicBezTo>
                    <a:cubicBezTo>
                      <a:pt x="5" y="41"/>
                      <a:pt x="5" y="41"/>
                      <a:pt x="5" y="41"/>
                    </a:cubicBezTo>
                    <a:cubicBezTo>
                      <a:pt x="9" y="41"/>
                      <a:pt x="9" y="41"/>
                      <a:pt x="9" y="41"/>
                    </a:cubicBezTo>
                    <a:cubicBezTo>
                      <a:pt x="10" y="41"/>
                      <a:pt x="10" y="41"/>
                      <a:pt x="10" y="41"/>
                    </a:cubicBezTo>
                    <a:cubicBezTo>
                      <a:pt x="10" y="42"/>
                      <a:pt x="10" y="42"/>
                      <a:pt x="10" y="42"/>
                    </a:cubicBezTo>
                    <a:cubicBezTo>
                      <a:pt x="10" y="42"/>
                      <a:pt x="10" y="42"/>
                      <a:pt x="10" y="42"/>
                    </a:cubicBezTo>
                    <a:cubicBezTo>
                      <a:pt x="12" y="41"/>
                      <a:pt x="12" y="41"/>
                      <a:pt x="12" y="41"/>
                    </a:cubicBezTo>
                    <a:cubicBezTo>
                      <a:pt x="12" y="41"/>
                      <a:pt x="12" y="41"/>
                      <a:pt x="12" y="41"/>
                    </a:cubicBezTo>
                    <a:cubicBezTo>
                      <a:pt x="14" y="41"/>
                      <a:pt x="14" y="41"/>
                      <a:pt x="14" y="41"/>
                    </a:cubicBezTo>
                    <a:cubicBezTo>
                      <a:pt x="14" y="40"/>
                      <a:pt x="14" y="40"/>
                      <a:pt x="14" y="40"/>
                    </a:cubicBezTo>
                    <a:cubicBezTo>
                      <a:pt x="16" y="40"/>
                      <a:pt x="16" y="40"/>
                      <a:pt x="16" y="40"/>
                    </a:cubicBezTo>
                    <a:cubicBezTo>
                      <a:pt x="16" y="39"/>
                      <a:pt x="16" y="39"/>
                      <a:pt x="16" y="39"/>
                    </a:cubicBezTo>
                    <a:cubicBezTo>
                      <a:pt x="19" y="39"/>
                      <a:pt x="19" y="39"/>
                      <a:pt x="19" y="39"/>
                    </a:cubicBezTo>
                    <a:cubicBezTo>
                      <a:pt x="19" y="38"/>
                      <a:pt x="19" y="38"/>
                      <a:pt x="19" y="38"/>
                    </a:cubicBezTo>
                    <a:cubicBezTo>
                      <a:pt x="24" y="39"/>
                      <a:pt x="24" y="39"/>
                      <a:pt x="24" y="39"/>
                    </a:cubicBezTo>
                    <a:cubicBezTo>
                      <a:pt x="25" y="38"/>
                      <a:pt x="25" y="38"/>
                      <a:pt x="25" y="38"/>
                    </a:cubicBezTo>
                    <a:cubicBezTo>
                      <a:pt x="26" y="38"/>
                      <a:pt x="26" y="38"/>
                      <a:pt x="26" y="38"/>
                    </a:cubicBezTo>
                    <a:cubicBezTo>
                      <a:pt x="27" y="37"/>
                      <a:pt x="27" y="37"/>
                      <a:pt x="27" y="37"/>
                    </a:cubicBezTo>
                    <a:cubicBezTo>
                      <a:pt x="27" y="39"/>
                      <a:pt x="27" y="39"/>
                      <a:pt x="27" y="39"/>
                    </a:cubicBezTo>
                    <a:cubicBezTo>
                      <a:pt x="26" y="39"/>
                      <a:pt x="26" y="39"/>
                      <a:pt x="26" y="39"/>
                    </a:cubicBezTo>
                    <a:cubicBezTo>
                      <a:pt x="28" y="40"/>
                      <a:pt x="28" y="40"/>
                      <a:pt x="28" y="40"/>
                    </a:cubicBezTo>
                    <a:cubicBezTo>
                      <a:pt x="27" y="40"/>
                      <a:pt x="27" y="40"/>
                      <a:pt x="27" y="40"/>
                    </a:cubicBezTo>
                    <a:cubicBezTo>
                      <a:pt x="27" y="41"/>
                      <a:pt x="27" y="41"/>
                      <a:pt x="27" y="41"/>
                    </a:cubicBezTo>
                    <a:cubicBezTo>
                      <a:pt x="26" y="41"/>
                      <a:pt x="26" y="41"/>
                      <a:pt x="26" y="41"/>
                    </a:cubicBezTo>
                    <a:cubicBezTo>
                      <a:pt x="26" y="42"/>
                      <a:pt x="26" y="42"/>
                      <a:pt x="26" y="42"/>
                    </a:cubicBezTo>
                    <a:cubicBezTo>
                      <a:pt x="26" y="42"/>
                      <a:pt x="26" y="42"/>
                      <a:pt x="26" y="42"/>
                    </a:cubicBezTo>
                    <a:cubicBezTo>
                      <a:pt x="26" y="42"/>
                      <a:pt x="26" y="42"/>
                      <a:pt x="26" y="42"/>
                    </a:cubicBezTo>
                    <a:cubicBezTo>
                      <a:pt x="21" y="42"/>
                      <a:pt x="21" y="42"/>
                      <a:pt x="21" y="42"/>
                    </a:cubicBezTo>
                    <a:cubicBezTo>
                      <a:pt x="20" y="43"/>
                      <a:pt x="20" y="43"/>
                      <a:pt x="20" y="43"/>
                    </a:cubicBezTo>
                    <a:cubicBezTo>
                      <a:pt x="20" y="43"/>
                      <a:pt x="20" y="43"/>
                      <a:pt x="20" y="43"/>
                    </a:cubicBezTo>
                    <a:cubicBezTo>
                      <a:pt x="20" y="42"/>
                      <a:pt x="20" y="42"/>
                      <a:pt x="20" y="42"/>
                    </a:cubicBezTo>
                    <a:cubicBezTo>
                      <a:pt x="18" y="43"/>
                      <a:pt x="18" y="43"/>
                      <a:pt x="18" y="43"/>
                    </a:cubicBezTo>
                    <a:cubicBezTo>
                      <a:pt x="18" y="44"/>
                      <a:pt x="18" y="44"/>
                      <a:pt x="18" y="44"/>
                    </a:cubicBezTo>
                    <a:cubicBezTo>
                      <a:pt x="17" y="45"/>
                      <a:pt x="17" y="45"/>
                      <a:pt x="17" y="45"/>
                    </a:cubicBezTo>
                    <a:cubicBezTo>
                      <a:pt x="19" y="45"/>
                      <a:pt x="19" y="45"/>
                      <a:pt x="19" y="45"/>
                    </a:cubicBezTo>
                    <a:cubicBezTo>
                      <a:pt x="19" y="46"/>
                      <a:pt x="19" y="46"/>
                      <a:pt x="19" y="46"/>
                    </a:cubicBezTo>
                    <a:cubicBezTo>
                      <a:pt x="21" y="46"/>
                      <a:pt x="21" y="46"/>
                      <a:pt x="21" y="46"/>
                    </a:cubicBezTo>
                    <a:cubicBezTo>
                      <a:pt x="21" y="46"/>
                      <a:pt x="21" y="46"/>
                      <a:pt x="21" y="46"/>
                    </a:cubicBezTo>
                    <a:cubicBezTo>
                      <a:pt x="21" y="47"/>
                      <a:pt x="21" y="47"/>
                      <a:pt x="21" y="47"/>
                    </a:cubicBezTo>
                    <a:cubicBezTo>
                      <a:pt x="21" y="48"/>
                      <a:pt x="21" y="48"/>
                      <a:pt x="21" y="48"/>
                    </a:cubicBezTo>
                    <a:cubicBezTo>
                      <a:pt x="20" y="48"/>
                      <a:pt x="20" y="48"/>
                      <a:pt x="20" y="48"/>
                    </a:cubicBezTo>
                    <a:cubicBezTo>
                      <a:pt x="19" y="47"/>
                      <a:pt x="19" y="47"/>
                      <a:pt x="19" y="47"/>
                    </a:cubicBezTo>
                    <a:cubicBezTo>
                      <a:pt x="16" y="47"/>
                      <a:pt x="16" y="47"/>
                      <a:pt x="16" y="47"/>
                    </a:cubicBezTo>
                    <a:cubicBezTo>
                      <a:pt x="16" y="46"/>
                      <a:pt x="16" y="46"/>
                      <a:pt x="16" y="46"/>
                    </a:cubicBezTo>
                    <a:cubicBezTo>
                      <a:pt x="15" y="46"/>
                      <a:pt x="15" y="46"/>
                      <a:pt x="15" y="46"/>
                    </a:cubicBezTo>
                    <a:cubicBezTo>
                      <a:pt x="15" y="46"/>
                      <a:pt x="15" y="46"/>
                      <a:pt x="15" y="46"/>
                    </a:cubicBezTo>
                    <a:cubicBezTo>
                      <a:pt x="13" y="45"/>
                      <a:pt x="13" y="45"/>
                      <a:pt x="13" y="45"/>
                    </a:cubicBezTo>
                    <a:cubicBezTo>
                      <a:pt x="11" y="46"/>
                      <a:pt x="11" y="46"/>
                      <a:pt x="11" y="46"/>
                    </a:cubicBezTo>
                    <a:cubicBezTo>
                      <a:pt x="11" y="46"/>
                      <a:pt x="11" y="46"/>
                      <a:pt x="11" y="46"/>
                    </a:cubicBezTo>
                    <a:cubicBezTo>
                      <a:pt x="12" y="47"/>
                      <a:pt x="12" y="47"/>
                      <a:pt x="12" y="47"/>
                    </a:cubicBezTo>
                    <a:cubicBezTo>
                      <a:pt x="13" y="48"/>
                      <a:pt x="13" y="48"/>
                      <a:pt x="13" y="48"/>
                    </a:cubicBezTo>
                    <a:cubicBezTo>
                      <a:pt x="13" y="49"/>
                      <a:pt x="13" y="49"/>
                      <a:pt x="13" y="49"/>
                    </a:cubicBezTo>
                    <a:cubicBezTo>
                      <a:pt x="14" y="50"/>
                      <a:pt x="14" y="50"/>
                      <a:pt x="14" y="50"/>
                    </a:cubicBezTo>
                    <a:cubicBezTo>
                      <a:pt x="15" y="52"/>
                      <a:pt x="15" y="52"/>
                      <a:pt x="15" y="52"/>
                    </a:cubicBezTo>
                    <a:cubicBezTo>
                      <a:pt x="18" y="52"/>
                      <a:pt x="18" y="52"/>
                      <a:pt x="18" y="52"/>
                    </a:cubicBezTo>
                    <a:cubicBezTo>
                      <a:pt x="19" y="53"/>
                      <a:pt x="19" y="53"/>
                      <a:pt x="19" y="53"/>
                    </a:cubicBezTo>
                    <a:cubicBezTo>
                      <a:pt x="19" y="54"/>
                      <a:pt x="19" y="54"/>
                      <a:pt x="19" y="54"/>
                    </a:cubicBezTo>
                    <a:cubicBezTo>
                      <a:pt x="20" y="55"/>
                      <a:pt x="20" y="55"/>
                      <a:pt x="20" y="55"/>
                    </a:cubicBezTo>
                    <a:cubicBezTo>
                      <a:pt x="21" y="55"/>
                      <a:pt x="21" y="55"/>
                      <a:pt x="21" y="55"/>
                    </a:cubicBezTo>
                    <a:cubicBezTo>
                      <a:pt x="21" y="55"/>
                      <a:pt x="21" y="55"/>
                      <a:pt x="21" y="55"/>
                    </a:cubicBezTo>
                    <a:cubicBezTo>
                      <a:pt x="21" y="54"/>
                      <a:pt x="21" y="54"/>
                      <a:pt x="21" y="54"/>
                    </a:cubicBezTo>
                    <a:cubicBezTo>
                      <a:pt x="23" y="54"/>
                      <a:pt x="23" y="54"/>
                      <a:pt x="23" y="54"/>
                    </a:cubicBezTo>
                    <a:cubicBezTo>
                      <a:pt x="24" y="55"/>
                      <a:pt x="24" y="55"/>
                      <a:pt x="24" y="55"/>
                    </a:cubicBezTo>
                    <a:cubicBezTo>
                      <a:pt x="24" y="53"/>
                      <a:pt x="24" y="53"/>
                      <a:pt x="24" y="53"/>
                    </a:cubicBezTo>
                    <a:cubicBezTo>
                      <a:pt x="24" y="53"/>
                      <a:pt x="24" y="53"/>
                      <a:pt x="24" y="53"/>
                    </a:cubicBezTo>
                    <a:cubicBezTo>
                      <a:pt x="25" y="54"/>
                      <a:pt x="25" y="54"/>
                      <a:pt x="25" y="54"/>
                    </a:cubicBezTo>
                    <a:cubicBezTo>
                      <a:pt x="27" y="55"/>
                      <a:pt x="27" y="55"/>
                      <a:pt x="27" y="55"/>
                    </a:cubicBezTo>
                    <a:cubicBezTo>
                      <a:pt x="28" y="53"/>
                      <a:pt x="28" y="53"/>
                      <a:pt x="28" y="53"/>
                    </a:cubicBezTo>
                    <a:cubicBezTo>
                      <a:pt x="31" y="55"/>
                      <a:pt x="31" y="55"/>
                      <a:pt x="31" y="55"/>
                    </a:cubicBezTo>
                    <a:cubicBezTo>
                      <a:pt x="32" y="54"/>
                      <a:pt x="32" y="54"/>
                      <a:pt x="32" y="54"/>
                    </a:cubicBezTo>
                    <a:cubicBezTo>
                      <a:pt x="32" y="53"/>
                      <a:pt x="32" y="53"/>
                      <a:pt x="32" y="53"/>
                    </a:cubicBezTo>
                    <a:cubicBezTo>
                      <a:pt x="33" y="54"/>
                      <a:pt x="33" y="54"/>
                      <a:pt x="33" y="54"/>
                    </a:cubicBezTo>
                    <a:cubicBezTo>
                      <a:pt x="32" y="55"/>
                      <a:pt x="32" y="55"/>
                      <a:pt x="32" y="55"/>
                    </a:cubicBezTo>
                    <a:cubicBezTo>
                      <a:pt x="32" y="56"/>
                      <a:pt x="32" y="56"/>
                      <a:pt x="32" y="56"/>
                    </a:cubicBezTo>
                    <a:cubicBezTo>
                      <a:pt x="32" y="58"/>
                      <a:pt x="32" y="58"/>
                      <a:pt x="32" y="58"/>
                    </a:cubicBezTo>
                    <a:cubicBezTo>
                      <a:pt x="33" y="59"/>
                      <a:pt x="33" y="59"/>
                      <a:pt x="33" y="59"/>
                    </a:cubicBezTo>
                    <a:cubicBezTo>
                      <a:pt x="33" y="59"/>
                      <a:pt x="33" y="59"/>
                      <a:pt x="33" y="59"/>
                    </a:cubicBezTo>
                    <a:cubicBezTo>
                      <a:pt x="33" y="60"/>
                      <a:pt x="33" y="60"/>
                      <a:pt x="33" y="60"/>
                    </a:cubicBezTo>
                    <a:cubicBezTo>
                      <a:pt x="34" y="61"/>
                      <a:pt x="34" y="61"/>
                      <a:pt x="34" y="61"/>
                    </a:cubicBezTo>
                    <a:cubicBezTo>
                      <a:pt x="34" y="61"/>
                      <a:pt x="34" y="61"/>
                      <a:pt x="34" y="61"/>
                    </a:cubicBezTo>
                    <a:cubicBezTo>
                      <a:pt x="34" y="62"/>
                      <a:pt x="34" y="62"/>
                      <a:pt x="34" y="62"/>
                    </a:cubicBezTo>
                    <a:cubicBezTo>
                      <a:pt x="36" y="62"/>
                      <a:pt x="36" y="62"/>
                      <a:pt x="36" y="62"/>
                    </a:cubicBezTo>
                    <a:cubicBezTo>
                      <a:pt x="36" y="63"/>
                      <a:pt x="36" y="63"/>
                      <a:pt x="36" y="63"/>
                    </a:cubicBezTo>
                    <a:cubicBezTo>
                      <a:pt x="37" y="63"/>
                      <a:pt x="37" y="63"/>
                      <a:pt x="37" y="63"/>
                    </a:cubicBezTo>
                    <a:cubicBezTo>
                      <a:pt x="37" y="62"/>
                      <a:pt x="37" y="62"/>
                      <a:pt x="37" y="62"/>
                    </a:cubicBezTo>
                    <a:cubicBezTo>
                      <a:pt x="37" y="63"/>
                      <a:pt x="37" y="63"/>
                      <a:pt x="37" y="63"/>
                    </a:cubicBezTo>
                    <a:cubicBezTo>
                      <a:pt x="41" y="62"/>
                      <a:pt x="41" y="62"/>
                      <a:pt x="41" y="62"/>
                    </a:cubicBezTo>
                    <a:cubicBezTo>
                      <a:pt x="43" y="61"/>
                      <a:pt x="43" y="61"/>
                      <a:pt x="43" y="61"/>
                    </a:cubicBezTo>
                    <a:cubicBezTo>
                      <a:pt x="43" y="60"/>
                      <a:pt x="43" y="60"/>
                      <a:pt x="43" y="60"/>
                    </a:cubicBezTo>
                    <a:cubicBezTo>
                      <a:pt x="43" y="58"/>
                      <a:pt x="43" y="58"/>
                      <a:pt x="43" y="58"/>
                    </a:cubicBezTo>
                    <a:cubicBezTo>
                      <a:pt x="44" y="57"/>
                      <a:pt x="44" y="57"/>
                      <a:pt x="44" y="57"/>
                    </a:cubicBezTo>
                    <a:cubicBezTo>
                      <a:pt x="46" y="57"/>
                      <a:pt x="46" y="57"/>
                      <a:pt x="46" y="57"/>
                    </a:cubicBezTo>
                    <a:cubicBezTo>
                      <a:pt x="48" y="55"/>
                      <a:pt x="48" y="55"/>
                      <a:pt x="48" y="55"/>
                    </a:cubicBezTo>
                    <a:cubicBezTo>
                      <a:pt x="49" y="56"/>
                      <a:pt x="49" y="56"/>
                      <a:pt x="49" y="56"/>
                    </a:cubicBezTo>
                    <a:cubicBezTo>
                      <a:pt x="49" y="56"/>
                      <a:pt x="49" y="56"/>
                      <a:pt x="49" y="56"/>
                    </a:cubicBezTo>
                    <a:cubicBezTo>
                      <a:pt x="49" y="57"/>
                      <a:pt x="49" y="57"/>
                      <a:pt x="49" y="57"/>
                    </a:cubicBezTo>
                    <a:cubicBezTo>
                      <a:pt x="50" y="56"/>
                      <a:pt x="50" y="56"/>
                      <a:pt x="50" y="56"/>
                    </a:cubicBezTo>
                    <a:cubicBezTo>
                      <a:pt x="51" y="56"/>
                      <a:pt x="51" y="56"/>
                      <a:pt x="51" y="56"/>
                    </a:cubicBezTo>
                    <a:cubicBezTo>
                      <a:pt x="52" y="54"/>
                      <a:pt x="52" y="54"/>
                      <a:pt x="52" y="54"/>
                    </a:cubicBezTo>
                    <a:cubicBezTo>
                      <a:pt x="54" y="54"/>
                      <a:pt x="54" y="54"/>
                      <a:pt x="54" y="54"/>
                    </a:cubicBezTo>
                    <a:cubicBezTo>
                      <a:pt x="53" y="53"/>
                      <a:pt x="53" y="53"/>
                      <a:pt x="53" y="53"/>
                    </a:cubicBezTo>
                    <a:cubicBezTo>
                      <a:pt x="54" y="52"/>
                      <a:pt x="54" y="52"/>
                      <a:pt x="54" y="52"/>
                    </a:cubicBezTo>
                    <a:cubicBezTo>
                      <a:pt x="54" y="51"/>
                      <a:pt x="54" y="51"/>
                      <a:pt x="54" y="51"/>
                    </a:cubicBezTo>
                    <a:cubicBezTo>
                      <a:pt x="55" y="51"/>
                      <a:pt x="55" y="51"/>
                      <a:pt x="55" y="51"/>
                    </a:cubicBezTo>
                    <a:cubicBezTo>
                      <a:pt x="55" y="50"/>
                      <a:pt x="55" y="50"/>
                      <a:pt x="55" y="50"/>
                    </a:cubicBezTo>
                    <a:cubicBezTo>
                      <a:pt x="55" y="49"/>
                      <a:pt x="55" y="49"/>
                      <a:pt x="55" y="49"/>
                    </a:cubicBezTo>
                    <a:cubicBezTo>
                      <a:pt x="55" y="49"/>
                      <a:pt x="55" y="49"/>
                      <a:pt x="55" y="49"/>
                    </a:cubicBezTo>
                    <a:cubicBezTo>
                      <a:pt x="55" y="48"/>
                      <a:pt x="55" y="48"/>
                      <a:pt x="55" y="48"/>
                    </a:cubicBezTo>
                    <a:cubicBezTo>
                      <a:pt x="55" y="48"/>
                      <a:pt x="55" y="48"/>
                      <a:pt x="55" y="48"/>
                    </a:cubicBezTo>
                    <a:cubicBezTo>
                      <a:pt x="54" y="46"/>
                      <a:pt x="54" y="46"/>
                      <a:pt x="54" y="46"/>
                    </a:cubicBezTo>
                    <a:cubicBezTo>
                      <a:pt x="56" y="44"/>
                      <a:pt x="56" y="44"/>
                      <a:pt x="56" y="44"/>
                    </a:cubicBezTo>
                    <a:cubicBezTo>
                      <a:pt x="56" y="44"/>
                      <a:pt x="56" y="44"/>
                      <a:pt x="56" y="44"/>
                    </a:cubicBezTo>
                    <a:cubicBezTo>
                      <a:pt x="57" y="44"/>
                      <a:pt x="57" y="44"/>
                      <a:pt x="57" y="44"/>
                    </a:cubicBezTo>
                    <a:cubicBezTo>
                      <a:pt x="58" y="42"/>
                      <a:pt x="58" y="42"/>
                      <a:pt x="58" y="42"/>
                    </a:cubicBezTo>
                    <a:cubicBezTo>
                      <a:pt x="59" y="42"/>
                      <a:pt x="59" y="42"/>
                      <a:pt x="59" y="42"/>
                    </a:cubicBezTo>
                    <a:cubicBezTo>
                      <a:pt x="59" y="41"/>
                      <a:pt x="59" y="41"/>
                      <a:pt x="59" y="41"/>
                    </a:cubicBezTo>
                    <a:cubicBezTo>
                      <a:pt x="60" y="41"/>
                      <a:pt x="60" y="41"/>
                      <a:pt x="60" y="41"/>
                    </a:cubicBezTo>
                    <a:cubicBezTo>
                      <a:pt x="60" y="40"/>
                      <a:pt x="60" y="40"/>
                      <a:pt x="60" y="40"/>
                    </a:cubicBezTo>
                    <a:cubicBezTo>
                      <a:pt x="60" y="40"/>
                      <a:pt x="60" y="40"/>
                      <a:pt x="60" y="40"/>
                    </a:cubicBezTo>
                    <a:cubicBezTo>
                      <a:pt x="61" y="38"/>
                      <a:pt x="61" y="38"/>
                      <a:pt x="61" y="38"/>
                    </a:cubicBezTo>
                    <a:cubicBezTo>
                      <a:pt x="61" y="37"/>
                      <a:pt x="61" y="37"/>
                      <a:pt x="61" y="37"/>
                    </a:cubicBezTo>
                    <a:cubicBezTo>
                      <a:pt x="63" y="37"/>
                      <a:pt x="63" y="37"/>
                      <a:pt x="63" y="37"/>
                    </a:cubicBezTo>
                    <a:cubicBezTo>
                      <a:pt x="64" y="34"/>
                      <a:pt x="64" y="34"/>
                      <a:pt x="64" y="34"/>
                    </a:cubicBezTo>
                    <a:cubicBezTo>
                      <a:pt x="63" y="33"/>
                      <a:pt x="63" y="33"/>
                      <a:pt x="63" y="33"/>
                    </a:cubicBezTo>
                    <a:cubicBezTo>
                      <a:pt x="63" y="33"/>
                      <a:pt x="63" y="33"/>
                      <a:pt x="63" y="33"/>
                    </a:cubicBezTo>
                    <a:cubicBezTo>
                      <a:pt x="63" y="32"/>
                      <a:pt x="63" y="32"/>
                      <a:pt x="63" y="32"/>
                    </a:cubicBezTo>
                    <a:cubicBezTo>
                      <a:pt x="64" y="31"/>
                      <a:pt x="64" y="31"/>
                      <a:pt x="64" y="31"/>
                    </a:cubicBezTo>
                    <a:cubicBezTo>
                      <a:pt x="63" y="30"/>
                      <a:pt x="63" y="30"/>
                      <a:pt x="63" y="30"/>
                    </a:cubicBezTo>
                    <a:cubicBezTo>
                      <a:pt x="63" y="30"/>
                      <a:pt x="63" y="30"/>
                      <a:pt x="63" y="30"/>
                    </a:cubicBezTo>
                    <a:cubicBezTo>
                      <a:pt x="63" y="30"/>
                      <a:pt x="63" y="30"/>
                      <a:pt x="63" y="30"/>
                    </a:cubicBezTo>
                    <a:cubicBezTo>
                      <a:pt x="64" y="26"/>
                      <a:pt x="64" y="26"/>
                      <a:pt x="64" y="26"/>
                    </a:cubicBezTo>
                    <a:cubicBezTo>
                      <a:pt x="64" y="26"/>
                      <a:pt x="65" y="26"/>
                      <a:pt x="64" y="25"/>
                    </a:cubicBezTo>
                    <a:cubicBezTo>
                      <a:pt x="62" y="24"/>
                      <a:pt x="62" y="23"/>
                      <a:pt x="62" y="23"/>
                    </a:cubicBezTo>
                    <a:cubicBezTo>
                      <a:pt x="64" y="20"/>
                      <a:pt x="64" y="20"/>
                      <a:pt x="64" y="20"/>
                    </a:cubicBezTo>
                    <a:cubicBezTo>
                      <a:pt x="63" y="18"/>
                      <a:pt x="63" y="18"/>
                      <a:pt x="63" y="18"/>
                    </a:cubicBezTo>
                    <a:cubicBezTo>
                      <a:pt x="63" y="18"/>
                      <a:pt x="63" y="14"/>
                      <a:pt x="62" y="14"/>
                    </a:cubicBezTo>
                    <a:cubicBezTo>
                      <a:pt x="61" y="14"/>
                      <a:pt x="60" y="14"/>
                      <a:pt x="60" y="14"/>
                    </a:cubicBezTo>
                    <a:cubicBezTo>
                      <a:pt x="60" y="14"/>
                      <a:pt x="60" y="14"/>
                      <a:pt x="60" y="14"/>
                    </a:cubicBezTo>
                    <a:cubicBezTo>
                      <a:pt x="59" y="14"/>
                      <a:pt x="57" y="14"/>
                      <a:pt x="57" y="14"/>
                    </a:cubicBezTo>
                    <a:cubicBezTo>
                      <a:pt x="56" y="13"/>
                      <a:pt x="54" y="11"/>
                      <a:pt x="54" y="11"/>
                    </a:cubicBezTo>
                    <a:cubicBezTo>
                      <a:pt x="53" y="9"/>
                      <a:pt x="53" y="9"/>
                      <a:pt x="53" y="9"/>
                    </a:cubicBezTo>
                    <a:cubicBezTo>
                      <a:pt x="53" y="9"/>
                      <a:pt x="53" y="10"/>
                      <a:pt x="52" y="10"/>
                    </a:cubicBezTo>
                    <a:cubicBezTo>
                      <a:pt x="51" y="10"/>
                      <a:pt x="51" y="10"/>
                      <a:pt x="50" y="10"/>
                    </a:cubicBezTo>
                    <a:cubicBezTo>
                      <a:pt x="50" y="10"/>
                      <a:pt x="50" y="10"/>
                      <a:pt x="49" y="10"/>
                    </a:cubicBezTo>
                    <a:cubicBezTo>
                      <a:pt x="48" y="9"/>
                      <a:pt x="48" y="7"/>
                      <a:pt x="48" y="7"/>
                    </a:cubicBezTo>
                    <a:cubicBezTo>
                      <a:pt x="48" y="7"/>
                      <a:pt x="47" y="7"/>
                      <a:pt x="47" y="7"/>
                    </a:cubicBezTo>
                    <a:cubicBezTo>
                      <a:pt x="46" y="7"/>
                      <a:pt x="46" y="7"/>
                      <a:pt x="46" y="7"/>
                    </a:cubicBezTo>
                    <a:cubicBezTo>
                      <a:pt x="45" y="8"/>
                      <a:pt x="44" y="9"/>
                      <a:pt x="44" y="9"/>
                    </a:cubicBezTo>
                    <a:cubicBezTo>
                      <a:pt x="44" y="9"/>
                      <a:pt x="45" y="10"/>
                      <a:pt x="45" y="10"/>
                    </a:cubicBezTo>
                    <a:cubicBezTo>
                      <a:pt x="44" y="11"/>
                      <a:pt x="43" y="12"/>
                      <a:pt x="43" y="12"/>
                    </a:cubicBezTo>
                    <a:cubicBezTo>
                      <a:pt x="43" y="12"/>
                      <a:pt x="42" y="12"/>
                      <a:pt x="41" y="11"/>
                    </a:cubicBezTo>
                    <a:cubicBezTo>
                      <a:pt x="40" y="10"/>
                      <a:pt x="41" y="9"/>
                      <a:pt x="41" y="8"/>
                    </a:cubicBezTo>
                    <a:cubicBezTo>
                      <a:pt x="41" y="7"/>
                      <a:pt x="41" y="8"/>
                      <a:pt x="41" y="6"/>
                    </a:cubicBezTo>
                    <a:cubicBezTo>
                      <a:pt x="41" y="4"/>
                      <a:pt x="42" y="2"/>
                      <a:pt x="42" y="2"/>
                    </a:cubicBezTo>
                    <a:cubicBezTo>
                      <a:pt x="42" y="2"/>
                      <a:pt x="41" y="0"/>
                      <a:pt x="39" y="0"/>
                    </a:cubicBezTo>
                    <a:cubicBezTo>
                      <a:pt x="39" y="0"/>
                      <a:pt x="39" y="0"/>
                      <a:pt x="38" y="0"/>
                    </a:cubicBezTo>
                    <a:cubicBezTo>
                      <a:pt x="35" y="1"/>
                      <a:pt x="34" y="0"/>
                      <a:pt x="34" y="2"/>
                    </a:cubicBezTo>
                    <a:cubicBezTo>
                      <a:pt x="34" y="4"/>
                      <a:pt x="33" y="6"/>
                      <a:pt x="33" y="6"/>
                    </a:cubicBezTo>
                    <a:cubicBezTo>
                      <a:pt x="33" y="6"/>
                      <a:pt x="34" y="6"/>
                      <a:pt x="33" y="7"/>
                    </a:cubicBezTo>
                    <a:cubicBezTo>
                      <a:pt x="32" y="9"/>
                      <a:pt x="30" y="9"/>
                      <a:pt x="30" y="9"/>
                    </a:cubicBezTo>
                    <a:cubicBezTo>
                      <a:pt x="28" y="5"/>
                      <a:pt x="28" y="5"/>
                      <a:pt x="28" y="5"/>
                    </a:cubicBezTo>
                    <a:cubicBezTo>
                      <a:pt x="28" y="5"/>
                      <a:pt x="27" y="3"/>
                      <a:pt x="25" y="3"/>
                    </a:cubicBezTo>
                    <a:cubicBezTo>
                      <a:pt x="23" y="3"/>
                      <a:pt x="21" y="2"/>
                      <a:pt x="21" y="2"/>
                    </a:cubicBezTo>
                    <a:cubicBezTo>
                      <a:pt x="21" y="2"/>
                      <a:pt x="21" y="2"/>
                      <a:pt x="20" y="2"/>
                    </a:cubicBezTo>
                    <a:cubicBezTo>
                      <a:pt x="19" y="2"/>
                      <a:pt x="18" y="2"/>
                      <a:pt x="17" y="3"/>
                    </a:cubicBezTo>
                    <a:cubicBezTo>
                      <a:pt x="16" y="4"/>
                      <a:pt x="15" y="5"/>
                      <a:pt x="15" y="5"/>
                    </a:cubicBezTo>
                    <a:cubicBezTo>
                      <a:pt x="16" y="7"/>
                      <a:pt x="16" y="7"/>
                      <a:pt x="16" y="7"/>
                    </a:cubicBezTo>
                    <a:cubicBezTo>
                      <a:pt x="18" y="5"/>
                      <a:pt x="18" y="5"/>
                      <a:pt x="18" y="5"/>
                    </a:cubicBezTo>
                    <a:cubicBezTo>
                      <a:pt x="23" y="7"/>
                      <a:pt x="23" y="7"/>
                      <a:pt x="23" y="7"/>
                    </a:cubicBezTo>
                    <a:cubicBezTo>
                      <a:pt x="23" y="7"/>
                      <a:pt x="25" y="10"/>
                      <a:pt x="23" y="10"/>
                    </a:cubicBezTo>
                    <a:cubicBezTo>
                      <a:pt x="21" y="10"/>
                      <a:pt x="19" y="11"/>
                      <a:pt x="18" y="11"/>
                    </a:cubicBezTo>
                    <a:cubicBezTo>
                      <a:pt x="17" y="11"/>
                      <a:pt x="18" y="11"/>
                      <a:pt x="17" y="11"/>
                    </a:cubicBezTo>
                    <a:cubicBezTo>
                      <a:pt x="17" y="11"/>
                      <a:pt x="16" y="11"/>
                      <a:pt x="15" y="11"/>
                    </a:cubicBezTo>
                    <a:cubicBezTo>
                      <a:pt x="11" y="9"/>
                      <a:pt x="10" y="7"/>
                      <a:pt x="10" y="7"/>
                    </a:cubicBezTo>
                    <a:cubicBezTo>
                      <a:pt x="10" y="7"/>
                      <a:pt x="8" y="11"/>
                      <a:pt x="7" y="11"/>
                    </a:cubicBezTo>
                    <a:cubicBezTo>
                      <a:pt x="6" y="12"/>
                      <a:pt x="4" y="13"/>
                      <a:pt x="4" y="13"/>
                    </a:cubicBezTo>
                    <a:cubicBezTo>
                      <a:pt x="6" y="16"/>
                      <a:pt x="6" y="16"/>
                      <a:pt x="6" y="16"/>
                    </a:cubicBezTo>
                    <a:cubicBezTo>
                      <a:pt x="3" y="17"/>
                      <a:pt x="3" y="17"/>
                      <a:pt x="3" y="17"/>
                    </a:cubicBezTo>
                    <a:cubicBezTo>
                      <a:pt x="3" y="17"/>
                      <a:pt x="2" y="18"/>
                      <a:pt x="1" y="19"/>
                    </a:cubicBezTo>
                    <a:cubicBezTo>
                      <a:pt x="0" y="20"/>
                      <a:pt x="0" y="22"/>
                      <a:pt x="1" y="22"/>
                    </a:cubicBezTo>
                    <a:close/>
                  </a:path>
                </a:pathLst>
              </a:custGeom>
              <a:solidFill>
                <a:srgbClr val="0071B4">
                  <a:alpha val="34901"/>
                </a:srgbClr>
              </a:solidFill>
              <a:ln w="9525">
                <a:noFill/>
                <a:round/>
                <a:headEnd/>
                <a:tailEnd/>
              </a:ln>
            </p:spPr>
            <p:txBody>
              <a:bodyPr/>
              <a:lstStyle/>
              <a:p>
                <a:endParaRPr lang="en-US"/>
              </a:p>
            </p:txBody>
          </p:sp>
        </p:grpSp>
        <p:grpSp>
          <p:nvGrpSpPr>
            <p:cNvPr id="5" name="Group 405"/>
            <p:cNvGrpSpPr>
              <a:grpSpLocks/>
            </p:cNvGrpSpPr>
            <p:nvPr/>
          </p:nvGrpSpPr>
          <p:grpSpPr bwMode="auto">
            <a:xfrm>
              <a:off x="214" y="1180"/>
              <a:ext cx="5332" cy="2688"/>
              <a:chOff x="214" y="1180"/>
              <a:chExt cx="5332" cy="2688"/>
            </a:xfrm>
          </p:grpSpPr>
          <p:sp>
            <p:nvSpPr>
              <p:cNvPr id="13551" name="Freeform 406"/>
              <p:cNvSpPr>
                <a:spLocks/>
              </p:cNvSpPr>
              <p:nvPr/>
            </p:nvSpPr>
            <p:spPr bwMode="auto">
              <a:xfrm>
                <a:off x="3505" y="1180"/>
                <a:ext cx="4" cy="2"/>
              </a:xfrm>
              <a:custGeom>
                <a:avLst/>
                <a:gdLst>
                  <a:gd name="T0" fmla="*/ 4 w 4"/>
                  <a:gd name="T1" fmla="*/ 0 h 2"/>
                  <a:gd name="T2" fmla="*/ 4 w 4"/>
                  <a:gd name="T3" fmla="*/ 0 h 2"/>
                  <a:gd name="T4" fmla="*/ 0 w 4"/>
                  <a:gd name="T5" fmla="*/ 0 h 2"/>
                  <a:gd name="T6" fmla="*/ 0 w 4"/>
                  <a:gd name="T7" fmla="*/ 2 h 2"/>
                  <a:gd name="T8" fmla="*/ 4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lnTo>
                      <a:pt x="4" y="0"/>
                    </a:lnTo>
                    <a:lnTo>
                      <a:pt x="0" y="0"/>
                    </a:lnTo>
                    <a:lnTo>
                      <a:pt x="0" y="2"/>
                    </a:lnTo>
                    <a:lnTo>
                      <a:pt x="4" y="0"/>
                    </a:lnTo>
                    <a:close/>
                  </a:path>
                </a:pathLst>
              </a:custGeom>
              <a:solidFill>
                <a:srgbClr val="0071B4">
                  <a:alpha val="34901"/>
                </a:srgbClr>
              </a:solidFill>
              <a:ln w="9525">
                <a:noFill/>
                <a:round/>
                <a:headEnd/>
                <a:tailEnd/>
              </a:ln>
            </p:spPr>
            <p:txBody>
              <a:bodyPr/>
              <a:lstStyle/>
              <a:p>
                <a:endParaRPr lang="en-US"/>
              </a:p>
            </p:txBody>
          </p:sp>
          <p:sp>
            <p:nvSpPr>
              <p:cNvPr id="13552" name="Freeform 407"/>
              <p:cNvSpPr>
                <a:spLocks/>
              </p:cNvSpPr>
              <p:nvPr/>
            </p:nvSpPr>
            <p:spPr bwMode="auto">
              <a:xfrm>
                <a:off x="5458" y="1962"/>
                <a:ext cx="44" cy="24"/>
              </a:xfrm>
              <a:custGeom>
                <a:avLst/>
                <a:gdLst>
                  <a:gd name="T0" fmla="*/ 42 w 44"/>
                  <a:gd name="T1" fmla="*/ 16 h 24"/>
                  <a:gd name="T2" fmla="*/ 40 w 44"/>
                  <a:gd name="T3" fmla="*/ 14 h 24"/>
                  <a:gd name="T4" fmla="*/ 38 w 44"/>
                  <a:gd name="T5" fmla="*/ 14 h 24"/>
                  <a:gd name="T6" fmla="*/ 36 w 44"/>
                  <a:gd name="T7" fmla="*/ 16 h 24"/>
                  <a:gd name="T8" fmla="*/ 32 w 44"/>
                  <a:gd name="T9" fmla="*/ 14 h 24"/>
                  <a:gd name="T10" fmla="*/ 32 w 44"/>
                  <a:gd name="T11" fmla="*/ 12 h 24"/>
                  <a:gd name="T12" fmla="*/ 26 w 44"/>
                  <a:gd name="T13" fmla="*/ 10 h 24"/>
                  <a:gd name="T14" fmla="*/ 26 w 44"/>
                  <a:gd name="T15" fmla="*/ 8 h 24"/>
                  <a:gd name="T16" fmla="*/ 24 w 44"/>
                  <a:gd name="T17" fmla="*/ 6 h 24"/>
                  <a:gd name="T18" fmla="*/ 24 w 44"/>
                  <a:gd name="T19" fmla="*/ 6 h 24"/>
                  <a:gd name="T20" fmla="*/ 22 w 44"/>
                  <a:gd name="T21" fmla="*/ 4 h 24"/>
                  <a:gd name="T22" fmla="*/ 20 w 44"/>
                  <a:gd name="T23" fmla="*/ 4 h 24"/>
                  <a:gd name="T24" fmla="*/ 18 w 44"/>
                  <a:gd name="T25" fmla="*/ 4 h 24"/>
                  <a:gd name="T26" fmla="*/ 18 w 44"/>
                  <a:gd name="T27" fmla="*/ 4 h 24"/>
                  <a:gd name="T28" fmla="*/ 16 w 44"/>
                  <a:gd name="T29" fmla="*/ 4 h 24"/>
                  <a:gd name="T30" fmla="*/ 14 w 44"/>
                  <a:gd name="T31" fmla="*/ 6 h 24"/>
                  <a:gd name="T32" fmla="*/ 12 w 44"/>
                  <a:gd name="T33" fmla="*/ 6 h 24"/>
                  <a:gd name="T34" fmla="*/ 10 w 44"/>
                  <a:gd name="T35" fmla="*/ 4 h 24"/>
                  <a:gd name="T36" fmla="*/ 4 w 44"/>
                  <a:gd name="T37" fmla="*/ 4 h 24"/>
                  <a:gd name="T38" fmla="*/ 2 w 44"/>
                  <a:gd name="T39" fmla="*/ 0 h 24"/>
                  <a:gd name="T40" fmla="*/ 2 w 44"/>
                  <a:gd name="T41" fmla="*/ 2 h 24"/>
                  <a:gd name="T42" fmla="*/ 0 w 44"/>
                  <a:gd name="T43" fmla="*/ 10 h 24"/>
                  <a:gd name="T44" fmla="*/ 2 w 44"/>
                  <a:gd name="T45" fmla="*/ 14 h 24"/>
                  <a:gd name="T46" fmla="*/ 4 w 44"/>
                  <a:gd name="T47" fmla="*/ 14 h 24"/>
                  <a:gd name="T48" fmla="*/ 6 w 44"/>
                  <a:gd name="T49" fmla="*/ 16 h 24"/>
                  <a:gd name="T50" fmla="*/ 8 w 44"/>
                  <a:gd name="T51" fmla="*/ 14 h 24"/>
                  <a:gd name="T52" fmla="*/ 10 w 44"/>
                  <a:gd name="T53" fmla="*/ 14 h 24"/>
                  <a:gd name="T54" fmla="*/ 14 w 44"/>
                  <a:gd name="T55" fmla="*/ 14 h 24"/>
                  <a:gd name="T56" fmla="*/ 16 w 44"/>
                  <a:gd name="T57" fmla="*/ 14 h 24"/>
                  <a:gd name="T58" fmla="*/ 22 w 44"/>
                  <a:gd name="T59" fmla="*/ 18 h 24"/>
                  <a:gd name="T60" fmla="*/ 28 w 44"/>
                  <a:gd name="T61" fmla="*/ 22 h 24"/>
                  <a:gd name="T62" fmla="*/ 30 w 44"/>
                  <a:gd name="T63" fmla="*/ 22 h 24"/>
                  <a:gd name="T64" fmla="*/ 30 w 44"/>
                  <a:gd name="T65" fmla="*/ 24 h 24"/>
                  <a:gd name="T66" fmla="*/ 32 w 44"/>
                  <a:gd name="T67" fmla="*/ 24 h 24"/>
                  <a:gd name="T68" fmla="*/ 34 w 44"/>
                  <a:gd name="T69" fmla="*/ 22 h 24"/>
                  <a:gd name="T70" fmla="*/ 36 w 44"/>
                  <a:gd name="T71" fmla="*/ 20 h 24"/>
                  <a:gd name="T72" fmla="*/ 38 w 44"/>
                  <a:gd name="T73" fmla="*/ 20 h 24"/>
                  <a:gd name="T74" fmla="*/ 42 w 44"/>
                  <a:gd name="T75" fmla="*/ 20 h 24"/>
                  <a:gd name="T76" fmla="*/ 44 w 44"/>
                  <a:gd name="T77" fmla="*/ 20 h 24"/>
                  <a:gd name="T78" fmla="*/ 44 w 44"/>
                  <a:gd name="T79" fmla="*/ 18 h 24"/>
                  <a:gd name="T80" fmla="*/ 44 w 44"/>
                  <a:gd name="T81" fmla="*/ 16 h 24"/>
                  <a:gd name="T82" fmla="*/ 44 w 44"/>
                  <a:gd name="T83" fmla="*/ 16 h 24"/>
                  <a:gd name="T84" fmla="*/ 42 w 44"/>
                  <a:gd name="T85" fmla="*/ 16 h 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
                  <a:gd name="T130" fmla="*/ 0 h 24"/>
                  <a:gd name="T131" fmla="*/ 44 w 44"/>
                  <a:gd name="T132" fmla="*/ 24 h 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 h="24">
                    <a:moveTo>
                      <a:pt x="42" y="16"/>
                    </a:moveTo>
                    <a:lnTo>
                      <a:pt x="40" y="14"/>
                    </a:lnTo>
                    <a:lnTo>
                      <a:pt x="38" y="14"/>
                    </a:lnTo>
                    <a:lnTo>
                      <a:pt x="36" y="16"/>
                    </a:lnTo>
                    <a:lnTo>
                      <a:pt x="32" y="14"/>
                    </a:lnTo>
                    <a:lnTo>
                      <a:pt x="32" y="12"/>
                    </a:lnTo>
                    <a:lnTo>
                      <a:pt x="26" y="10"/>
                    </a:lnTo>
                    <a:lnTo>
                      <a:pt x="26" y="8"/>
                    </a:lnTo>
                    <a:lnTo>
                      <a:pt x="24" y="6"/>
                    </a:lnTo>
                    <a:lnTo>
                      <a:pt x="22" y="4"/>
                    </a:lnTo>
                    <a:lnTo>
                      <a:pt x="20" y="4"/>
                    </a:lnTo>
                    <a:lnTo>
                      <a:pt x="18" y="4"/>
                    </a:lnTo>
                    <a:lnTo>
                      <a:pt x="16" y="4"/>
                    </a:lnTo>
                    <a:lnTo>
                      <a:pt x="14" y="6"/>
                    </a:lnTo>
                    <a:lnTo>
                      <a:pt x="12" y="6"/>
                    </a:lnTo>
                    <a:lnTo>
                      <a:pt x="10" y="4"/>
                    </a:lnTo>
                    <a:lnTo>
                      <a:pt x="4" y="4"/>
                    </a:lnTo>
                    <a:lnTo>
                      <a:pt x="2" y="0"/>
                    </a:lnTo>
                    <a:lnTo>
                      <a:pt x="2" y="2"/>
                    </a:lnTo>
                    <a:lnTo>
                      <a:pt x="0" y="10"/>
                    </a:lnTo>
                    <a:lnTo>
                      <a:pt x="2" y="14"/>
                    </a:lnTo>
                    <a:lnTo>
                      <a:pt x="4" y="14"/>
                    </a:lnTo>
                    <a:lnTo>
                      <a:pt x="6" y="16"/>
                    </a:lnTo>
                    <a:lnTo>
                      <a:pt x="8" y="14"/>
                    </a:lnTo>
                    <a:lnTo>
                      <a:pt x="10" y="14"/>
                    </a:lnTo>
                    <a:lnTo>
                      <a:pt x="14" y="14"/>
                    </a:lnTo>
                    <a:lnTo>
                      <a:pt x="16" y="14"/>
                    </a:lnTo>
                    <a:lnTo>
                      <a:pt x="22" y="18"/>
                    </a:lnTo>
                    <a:lnTo>
                      <a:pt x="28" y="22"/>
                    </a:lnTo>
                    <a:lnTo>
                      <a:pt x="30" y="22"/>
                    </a:lnTo>
                    <a:lnTo>
                      <a:pt x="30" y="24"/>
                    </a:lnTo>
                    <a:lnTo>
                      <a:pt x="32" y="24"/>
                    </a:lnTo>
                    <a:lnTo>
                      <a:pt x="34" y="22"/>
                    </a:lnTo>
                    <a:lnTo>
                      <a:pt x="36" y="20"/>
                    </a:lnTo>
                    <a:lnTo>
                      <a:pt x="38" y="20"/>
                    </a:lnTo>
                    <a:lnTo>
                      <a:pt x="42" y="20"/>
                    </a:lnTo>
                    <a:lnTo>
                      <a:pt x="44" y="20"/>
                    </a:lnTo>
                    <a:lnTo>
                      <a:pt x="44" y="18"/>
                    </a:lnTo>
                    <a:lnTo>
                      <a:pt x="44" y="16"/>
                    </a:lnTo>
                    <a:lnTo>
                      <a:pt x="42" y="16"/>
                    </a:lnTo>
                    <a:close/>
                  </a:path>
                </a:pathLst>
              </a:custGeom>
              <a:solidFill>
                <a:srgbClr val="0071B4">
                  <a:alpha val="34901"/>
                </a:srgbClr>
              </a:solidFill>
              <a:ln w="9525">
                <a:noFill/>
                <a:round/>
                <a:headEnd/>
                <a:tailEnd/>
              </a:ln>
            </p:spPr>
            <p:txBody>
              <a:bodyPr/>
              <a:lstStyle/>
              <a:p>
                <a:endParaRPr lang="en-US"/>
              </a:p>
            </p:txBody>
          </p:sp>
          <p:sp>
            <p:nvSpPr>
              <p:cNvPr id="13553" name="Freeform 408"/>
              <p:cNvSpPr>
                <a:spLocks/>
              </p:cNvSpPr>
              <p:nvPr/>
            </p:nvSpPr>
            <p:spPr bwMode="auto">
              <a:xfrm>
                <a:off x="5520" y="2064"/>
                <a:ext cx="26" cy="16"/>
              </a:xfrm>
              <a:custGeom>
                <a:avLst/>
                <a:gdLst>
                  <a:gd name="T0" fmla="*/ 26 w 26"/>
                  <a:gd name="T1" fmla="*/ 8 h 16"/>
                  <a:gd name="T2" fmla="*/ 24 w 26"/>
                  <a:gd name="T3" fmla="*/ 8 h 16"/>
                  <a:gd name="T4" fmla="*/ 24 w 26"/>
                  <a:gd name="T5" fmla="*/ 2 h 16"/>
                  <a:gd name="T6" fmla="*/ 24 w 26"/>
                  <a:gd name="T7" fmla="*/ 2 h 16"/>
                  <a:gd name="T8" fmla="*/ 18 w 26"/>
                  <a:gd name="T9" fmla="*/ 2 h 16"/>
                  <a:gd name="T10" fmla="*/ 16 w 26"/>
                  <a:gd name="T11" fmla="*/ 0 h 16"/>
                  <a:gd name="T12" fmla="*/ 14 w 26"/>
                  <a:gd name="T13" fmla="*/ 0 h 16"/>
                  <a:gd name="T14" fmla="*/ 8 w 26"/>
                  <a:gd name="T15" fmla="*/ 4 h 16"/>
                  <a:gd name="T16" fmla="*/ 0 w 26"/>
                  <a:gd name="T17" fmla="*/ 4 h 16"/>
                  <a:gd name="T18" fmla="*/ 0 w 26"/>
                  <a:gd name="T19" fmla="*/ 4 h 16"/>
                  <a:gd name="T20" fmla="*/ 0 w 26"/>
                  <a:gd name="T21" fmla="*/ 6 h 16"/>
                  <a:gd name="T22" fmla="*/ 0 w 26"/>
                  <a:gd name="T23" fmla="*/ 8 h 16"/>
                  <a:gd name="T24" fmla="*/ 4 w 26"/>
                  <a:gd name="T25" fmla="*/ 12 h 16"/>
                  <a:gd name="T26" fmla="*/ 6 w 26"/>
                  <a:gd name="T27" fmla="*/ 12 h 16"/>
                  <a:gd name="T28" fmla="*/ 8 w 26"/>
                  <a:gd name="T29" fmla="*/ 12 h 16"/>
                  <a:gd name="T30" fmla="*/ 18 w 26"/>
                  <a:gd name="T31" fmla="*/ 16 h 16"/>
                  <a:gd name="T32" fmla="*/ 18 w 26"/>
                  <a:gd name="T33" fmla="*/ 14 h 16"/>
                  <a:gd name="T34" fmla="*/ 20 w 26"/>
                  <a:gd name="T35" fmla="*/ 14 h 16"/>
                  <a:gd name="T36" fmla="*/ 22 w 26"/>
                  <a:gd name="T37" fmla="*/ 12 h 16"/>
                  <a:gd name="T38" fmla="*/ 22 w 26"/>
                  <a:gd name="T39" fmla="*/ 12 h 16"/>
                  <a:gd name="T40" fmla="*/ 24 w 26"/>
                  <a:gd name="T41" fmla="*/ 12 h 16"/>
                  <a:gd name="T42" fmla="*/ 26 w 26"/>
                  <a:gd name="T43" fmla="*/ 10 h 16"/>
                  <a:gd name="T44" fmla="*/ 26 w 26"/>
                  <a:gd name="T45" fmla="*/ 8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16"/>
                  <a:gd name="T71" fmla="*/ 26 w 26"/>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16">
                    <a:moveTo>
                      <a:pt x="26" y="8"/>
                    </a:moveTo>
                    <a:lnTo>
                      <a:pt x="24" y="8"/>
                    </a:lnTo>
                    <a:lnTo>
                      <a:pt x="24" y="2"/>
                    </a:lnTo>
                    <a:lnTo>
                      <a:pt x="18" y="2"/>
                    </a:lnTo>
                    <a:lnTo>
                      <a:pt x="16" y="0"/>
                    </a:lnTo>
                    <a:lnTo>
                      <a:pt x="14" y="0"/>
                    </a:lnTo>
                    <a:lnTo>
                      <a:pt x="8" y="4"/>
                    </a:lnTo>
                    <a:lnTo>
                      <a:pt x="0" y="4"/>
                    </a:lnTo>
                    <a:lnTo>
                      <a:pt x="0" y="6"/>
                    </a:lnTo>
                    <a:lnTo>
                      <a:pt x="0" y="8"/>
                    </a:lnTo>
                    <a:lnTo>
                      <a:pt x="4" y="12"/>
                    </a:lnTo>
                    <a:lnTo>
                      <a:pt x="6" y="12"/>
                    </a:lnTo>
                    <a:lnTo>
                      <a:pt x="8" y="12"/>
                    </a:lnTo>
                    <a:lnTo>
                      <a:pt x="18" y="16"/>
                    </a:lnTo>
                    <a:lnTo>
                      <a:pt x="18" y="14"/>
                    </a:lnTo>
                    <a:lnTo>
                      <a:pt x="20" y="14"/>
                    </a:lnTo>
                    <a:lnTo>
                      <a:pt x="22" y="12"/>
                    </a:lnTo>
                    <a:lnTo>
                      <a:pt x="24" y="12"/>
                    </a:lnTo>
                    <a:lnTo>
                      <a:pt x="26" y="10"/>
                    </a:lnTo>
                    <a:lnTo>
                      <a:pt x="26" y="8"/>
                    </a:lnTo>
                    <a:close/>
                  </a:path>
                </a:pathLst>
              </a:custGeom>
              <a:solidFill>
                <a:srgbClr val="0071B4">
                  <a:alpha val="34901"/>
                </a:srgbClr>
              </a:solidFill>
              <a:ln w="9525">
                <a:noFill/>
                <a:round/>
                <a:headEnd/>
                <a:tailEnd/>
              </a:ln>
            </p:spPr>
            <p:txBody>
              <a:bodyPr/>
              <a:lstStyle/>
              <a:p>
                <a:endParaRPr lang="en-US"/>
              </a:p>
            </p:txBody>
          </p:sp>
          <p:sp>
            <p:nvSpPr>
              <p:cNvPr id="13554" name="Freeform 409"/>
              <p:cNvSpPr>
                <a:spLocks/>
              </p:cNvSpPr>
              <p:nvPr/>
            </p:nvSpPr>
            <p:spPr bwMode="auto">
              <a:xfrm>
                <a:off x="435" y="1962"/>
                <a:ext cx="44" cy="24"/>
              </a:xfrm>
              <a:custGeom>
                <a:avLst/>
                <a:gdLst>
                  <a:gd name="T0" fmla="*/ 42 w 44"/>
                  <a:gd name="T1" fmla="*/ 20 h 24"/>
                  <a:gd name="T2" fmla="*/ 44 w 44"/>
                  <a:gd name="T3" fmla="*/ 20 h 24"/>
                  <a:gd name="T4" fmla="*/ 44 w 44"/>
                  <a:gd name="T5" fmla="*/ 18 h 24"/>
                  <a:gd name="T6" fmla="*/ 44 w 44"/>
                  <a:gd name="T7" fmla="*/ 16 h 24"/>
                  <a:gd name="T8" fmla="*/ 44 w 44"/>
                  <a:gd name="T9" fmla="*/ 16 h 24"/>
                  <a:gd name="T10" fmla="*/ 42 w 44"/>
                  <a:gd name="T11" fmla="*/ 16 h 24"/>
                  <a:gd name="T12" fmla="*/ 40 w 44"/>
                  <a:gd name="T13" fmla="*/ 14 h 24"/>
                  <a:gd name="T14" fmla="*/ 38 w 44"/>
                  <a:gd name="T15" fmla="*/ 14 h 24"/>
                  <a:gd name="T16" fmla="*/ 38 w 44"/>
                  <a:gd name="T17" fmla="*/ 16 h 24"/>
                  <a:gd name="T18" fmla="*/ 34 w 44"/>
                  <a:gd name="T19" fmla="*/ 14 h 24"/>
                  <a:gd name="T20" fmla="*/ 32 w 44"/>
                  <a:gd name="T21" fmla="*/ 12 h 24"/>
                  <a:gd name="T22" fmla="*/ 26 w 44"/>
                  <a:gd name="T23" fmla="*/ 10 h 24"/>
                  <a:gd name="T24" fmla="*/ 26 w 44"/>
                  <a:gd name="T25" fmla="*/ 8 h 24"/>
                  <a:gd name="T26" fmla="*/ 26 w 44"/>
                  <a:gd name="T27" fmla="*/ 6 h 24"/>
                  <a:gd name="T28" fmla="*/ 24 w 44"/>
                  <a:gd name="T29" fmla="*/ 6 h 24"/>
                  <a:gd name="T30" fmla="*/ 22 w 44"/>
                  <a:gd name="T31" fmla="*/ 4 h 24"/>
                  <a:gd name="T32" fmla="*/ 20 w 44"/>
                  <a:gd name="T33" fmla="*/ 4 h 24"/>
                  <a:gd name="T34" fmla="*/ 18 w 44"/>
                  <a:gd name="T35" fmla="*/ 4 h 24"/>
                  <a:gd name="T36" fmla="*/ 18 w 44"/>
                  <a:gd name="T37" fmla="*/ 4 h 24"/>
                  <a:gd name="T38" fmla="*/ 16 w 44"/>
                  <a:gd name="T39" fmla="*/ 4 h 24"/>
                  <a:gd name="T40" fmla="*/ 14 w 44"/>
                  <a:gd name="T41" fmla="*/ 6 h 24"/>
                  <a:gd name="T42" fmla="*/ 12 w 44"/>
                  <a:gd name="T43" fmla="*/ 6 h 24"/>
                  <a:gd name="T44" fmla="*/ 10 w 44"/>
                  <a:gd name="T45" fmla="*/ 4 h 24"/>
                  <a:gd name="T46" fmla="*/ 4 w 44"/>
                  <a:gd name="T47" fmla="*/ 4 h 24"/>
                  <a:gd name="T48" fmla="*/ 2 w 44"/>
                  <a:gd name="T49" fmla="*/ 0 h 24"/>
                  <a:gd name="T50" fmla="*/ 2 w 44"/>
                  <a:gd name="T51" fmla="*/ 2 h 24"/>
                  <a:gd name="T52" fmla="*/ 0 w 44"/>
                  <a:gd name="T53" fmla="*/ 10 h 24"/>
                  <a:gd name="T54" fmla="*/ 2 w 44"/>
                  <a:gd name="T55" fmla="*/ 14 h 24"/>
                  <a:gd name="T56" fmla="*/ 4 w 44"/>
                  <a:gd name="T57" fmla="*/ 14 h 24"/>
                  <a:gd name="T58" fmla="*/ 6 w 44"/>
                  <a:gd name="T59" fmla="*/ 16 h 24"/>
                  <a:gd name="T60" fmla="*/ 8 w 44"/>
                  <a:gd name="T61" fmla="*/ 14 h 24"/>
                  <a:gd name="T62" fmla="*/ 10 w 44"/>
                  <a:gd name="T63" fmla="*/ 14 h 24"/>
                  <a:gd name="T64" fmla="*/ 14 w 44"/>
                  <a:gd name="T65" fmla="*/ 14 h 24"/>
                  <a:gd name="T66" fmla="*/ 16 w 44"/>
                  <a:gd name="T67" fmla="*/ 14 h 24"/>
                  <a:gd name="T68" fmla="*/ 22 w 44"/>
                  <a:gd name="T69" fmla="*/ 18 h 24"/>
                  <a:gd name="T70" fmla="*/ 28 w 44"/>
                  <a:gd name="T71" fmla="*/ 22 h 24"/>
                  <a:gd name="T72" fmla="*/ 30 w 44"/>
                  <a:gd name="T73" fmla="*/ 22 h 24"/>
                  <a:gd name="T74" fmla="*/ 30 w 44"/>
                  <a:gd name="T75" fmla="*/ 24 h 24"/>
                  <a:gd name="T76" fmla="*/ 34 w 44"/>
                  <a:gd name="T77" fmla="*/ 24 h 24"/>
                  <a:gd name="T78" fmla="*/ 34 w 44"/>
                  <a:gd name="T79" fmla="*/ 22 h 24"/>
                  <a:gd name="T80" fmla="*/ 36 w 44"/>
                  <a:gd name="T81" fmla="*/ 20 h 24"/>
                  <a:gd name="T82" fmla="*/ 38 w 44"/>
                  <a:gd name="T83" fmla="*/ 20 h 24"/>
                  <a:gd name="T84" fmla="*/ 42 w 44"/>
                  <a:gd name="T85" fmla="*/ 20 h 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
                  <a:gd name="T130" fmla="*/ 0 h 24"/>
                  <a:gd name="T131" fmla="*/ 44 w 44"/>
                  <a:gd name="T132" fmla="*/ 24 h 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 h="24">
                    <a:moveTo>
                      <a:pt x="42" y="20"/>
                    </a:moveTo>
                    <a:lnTo>
                      <a:pt x="44" y="20"/>
                    </a:lnTo>
                    <a:lnTo>
                      <a:pt x="44" y="18"/>
                    </a:lnTo>
                    <a:lnTo>
                      <a:pt x="44" y="16"/>
                    </a:lnTo>
                    <a:lnTo>
                      <a:pt x="42" y="16"/>
                    </a:lnTo>
                    <a:lnTo>
                      <a:pt x="40" y="14"/>
                    </a:lnTo>
                    <a:lnTo>
                      <a:pt x="38" y="14"/>
                    </a:lnTo>
                    <a:lnTo>
                      <a:pt x="38" y="16"/>
                    </a:lnTo>
                    <a:lnTo>
                      <a:pt x="34" y="14"/>
                    </a:lnTo>
                    <a:lnTo>
                      <a:pt x="32" y="12"/>
                    </a:lnTo>
                    <a:lnTo>
                      <a:pt x="26" y="10"/>
                    </a:lnTo>
                    <a:lnTo>
                      <a:pt x="26" y="8"/>
                    </a:lnTo>
                    <a:lnTo>
                      <a:pt x="26" y="6"/>
                    </a:lnTo>
                    <a:lnTo>
                      <a:pt x="24" y="6"/>
                    </a:lnTo>
                    <a:lnTo>
                      <a:pt x="22" y="4"/>
                    </a:lnTo>
                    <a:lnTo>
                      <a:pt x="20" y="4"/>
                    </a:lnTo>
                    <a:lnTo>
                      <a:pt x="18" y="4"/>
                    </a:lnTo>
                    <a:lnTo>
                      <a:pt x="16" y="4"/>
                    </a:lnTo>
                    <a:lnTo>
                      <a:pt x="14" y="6"/>
                    </a:lnTo>
                    <a:lnTo>
                      <a:pt x="12" y="6"/>
                    </a:lnTo>
                    <a:lnTo>
                      <a:pt x="10" y="4"/>
                    </a:lnTo>
                    <a:lnTo>
                      <a:pt x="4" y="4"/>
                    </a:lnTo>
                    <a:lnTo>
                      <a:pt x="2" y="0"/>
                    </a:lnTo>
                    <a:lnTo>
                      <a:pt x="2" y="2"/>
                    </a:lnTo>
                    <a:lnTo>
                      <a:pt x="0" y="10"/>
                    </a:lnTo>
                    <a:lnTo>
                      <a:pt x="2" y="14"/>
                    </a:lnTo>
                    <a:lnTo>
                      <a:pt x="4" y="14"/>
                    </a:lnTo>
                    <a:lnTo>
                      <a:pt x="6" y="16"/>
                    </a:lnTo>
                    <a:lnTo>
                      <a:pt x="8" y="14"/>
                    </a:lnTo>
                    <a:lnTo>
                      <a:pt x="10" y="14"/>
                    </a:lnTo>
                    <a:lnTo>
                      <a:pt x="14" y="14"/>
                    </a:lnTo>
                    <a:lnTo>
                      <a:pt x="16" y="14"/>
                    </a:lnTo>
                    <a:lnTo>
                      <a:pt x="22" y="18"/>
                    </a:lnTo>
                    <a:lnTo>
                      <a:pt x="28" y="22"/>
                    </a:lnTo>
                    <a:lnTo>
                      <a:pt x="30" y="22"/>
                    </a:lnTo>
                    <a:lnTo>
                      <a:pt x="30" y="24"/>
                    </a:lnTo>
                    <a:lnTo>
                      <a:pt x="34" y="24"/>
                    </a:lnTo>
                    <a:lnTo>
                      <a:pt x="34" y="22"/>
                    </a:lnTo>
                    <a:lnTo>
                      <a:pt x="36" y="20"/>
                    </a:lnTo>
                    <a:lnTo>
                      <a:pt x="38" y="20"/>
                    </a:lnTo>
                    <a:lnTo>
                      <a:pt x="42" y="20"/>
                    </a:lnTo>
                    <a:close/>
                  </a:path>
                </a:pathLst>
              </a:custGeom>
              <a:solidFill>
                <a:srgbClr val="0071B4">
                  <a:alpha val="34901"/>
                </a:srgbClr>
              </a:solidFill>
              <a:ln w="9525">
                <a:noFill/>
                <a:round/>
                <a:headEnd/>
                <a:tailEnd/>
              </a:ln>
            </p:spPr>
            <p:txBody>
              <a:bodyPr/>
              <a:lstStyle/>
              <a:p>
                <a:endParaRPr lang="en-US"/>
              </a:p>
            </p:txBody>
          </p:sp>
          <p:sp>
            <p:nvSpPr>
              <p:cNvPr id="13555" name="Freeform 410"/>
              <p:cNvSpPr>
                <a:spLocks/>
              </p:cNvSpPr>
              <p:nvPr/>
            </p:nvSpPr>
            <p:spPr bwMode="auto">
              <a:xfrm>
                <a:off x="497" y="2064"/>
                <a:ext cx="26" cy="16"/>
              </a:xfrm>
              <a:custGeom>
                <a:avLst/>
                <a:gdLst>
                  <a:gd name="T0" fmla="*/ 26 w 26"/>
                  <a:gd name="T1" fmla="*/ 8 h 16"/>
                  <a:gd name="T2" fmla="*/ 26 w 26"/>
                  <a:gd name="T3" fmla="*/ 2 h 16"/>
                  <a:gd name="T4" fmla="*/ 24 w 26"/>
                  <a:gd name="T5" fmla="*/ 2 h 16"/>
                  <a:gd name="T6" fmla="*/ 20 w 26"/>
                  <a:gd name="T7" fmla="*/ 2 h 16"/>
                  <a:gd name="T8" fmla="*/ 18 w 26"/>
                  <a:gd name="T9" fmla="*/ 0 h 16"/>
                  <a:gd name="T10" fmla="*/ 14 w 26"/>
                  <a:gd name="T11" fmla="*/ 0 h 16"/>
                  <a:gd name="T12" fmla="*/ 10 w 26"/>
                  <a:gd name="T13" fmla="*/ 4 h 16"/>
                  <a:gd name="T14" fmla="*/ 0 w 26"/>
                  <a:gd name="T15" fmla="*/ 4 h 16"/>
                  <a:gd name="T16" fmla="*/ 0 w 26"/>
                  <a:gd name="T17" fmla="*/ 4 h 16"/>
                  <a:gd name="T18" fmla="*/ 0 w 26"/>
                  <a:gd name="T19" fmla="*/ 6 h 16"/>
                  <a:gd name="T20" fmla="*/ 0 w 26"/>
                  <a:gd name="T21" fmla="*/ 8 h 16"/>
                  <a:gd name="T22" fmla="*/ 4 w 26"/>
                  <a:gd name="T23" fmla="*/ 12 h 16"/>
                  <a:gd name="T24" fmla="*/ 6 w 26"/>
                  <a:gd name="T25" fmla="*/ 12 h 16"/>
                  <a:gd name="T26" fmla="*/ 8 w 26"/>
                  <a:gd name="T27" fmla="*/ 12 h 16"/>
                  <a:gd name="T28" fmla="*/ 18 w 26"/>
                  <a:gd name="T29" fmla="*/ 16 h 16"/>
                  <a:gd name="T30" fmla="*/ 18 w 26"/>
                  <a:gd name="T31" fmla="*/ 14 h 16"/>
                  <a:gd name="T32" fmla="*/ 20 w 26"/>
                  <a:gd name="T33" fmla="*/ 14 h 16"/>
                  <a:gd name="T34" fmla="*/ 22 w 26"/>
                  <a:gd name="T35" fmla="*/ 12 h 16"/>
                  <a:gd name="T36" fmla="*/ 22 w 26"/>
                  <a:gd name="T37" fmla="*/ 12 h 16"/>
                  <a:gd name="T38" fmla="*/ 26 w 26"/>
                  <a:gd name="T39" fmla="*/ 12 h 16"/>
                  <a:gd name="T40" fmla="*/ 26 w 26"/>
                  <a:gd name="T41" fmla="*/ 10 h 16"/>
                  <a:gd name="T42" fmla="*/ 26 w 26"/>
                  <a:gd name="T43" fmla="*/ 8 h 16"/>
                  <a:gd name="T44" fmla="*/ 26 w 26"/>
                  <a:gd name="T45" fmla="*/ 8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16"/>
                  <a:gd name="T71" fmla="*/ 26 w 26"/>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16">
                    <a:moveTo>
                      <a:pt x="26" y="8"/>
                    </a:moveTo>
                    <a:lnTo>
                      <a:pt x="26" y="2"/>
                    </a:lnTo>
                    <a:lnTo>
                      <a:pt x="24" y="2"/>
                    </a:lnTo>
                    <a:lnTo>
                      <a:pt x="20" y="2"/>
                    </a:lnTo>
                    <a:lnTo>
                      <a:pt x="18" y="0"/>
                    </a:lnTo>
                    <a:lnTo>
                      <a:pt x="14" y="0"/>
                    </a:lnTo>
                    <a:lnTo>
                      <a:pt x="10" y="4"/>
                    </a:lnTo>
                    <a:lnTo>
                      <a:pt x="0" y="4"/>
                    </a:lnTo>
                    <a:lnTo>
                      <a:pt x="0" y="6"/>
                    </a:lnTo>
                    <a:lnTo>
                      <a:pt x="0" y="8"/>
                    </a:lnTo>
                    <a:lnTo>
                      <a:pt x="4" y="12"/>
                    </a:lnTo>
                    <a:lnTo>
                      <a:pt x="6" y="12"/>
                    </a:lnTo>
                    <a:lnTo>
                      <a:pt x="8" y="12"/>
                    </a:lnTo>
                    <a:lnTo>
                      <a:pt x="18" y="16"/>
                    </a:lnTo>
                    <a:lnTo>
                      <a:pt x="18" y="14"/>
                    </a:lnTo>
                    <a:lnTo>
                      <a:pt x="20" y="14"/>
                    </a:lnTo>
                    <a:lnTo>
                      <a:pt x="22" y="12"/>
                    </a:lnTo>
                    <a:lnTo>
                      <a:pt x="26" y="12"/>
                    </a:lnTo>
                    <a:lnTo>
                      <a:pt x="26" y="10"/>
                    </a:lnTo>
                    <a:lnTo>
                      <a:pt x="26" y="8"/>
                    </a:lnTo>
                    <a:close/>
                  </a:path>
                </a:pathLst>
              </a:custGeom>
              <a:solidFill>
                <a:srgbClr val="0071B4">
                  <a:alpha val="34901"/>
                </a:srgbClr>
              </a:solidFill>
              <a:ln w="9525">
                <a:noFill/>
                <a:round/>
                <a:headEnd/>
                <a:tailEnd/>
              </a:ln>
            </p:spPr>
            <p:txBody>
              <a:bodyPr/>
              <a:lstStyle/>
              <a:p>
                <a:endParaRPr lang="en-US"/>
              </a:p>
            </p:txBody>
          </p:sp>
          <p:sp>
            <p:nvSpPr>
              <p:cNvPr id="13556" name="Freeform 411"/>
              <p:cNvSpPr>
                <a:spLocks/>
              </p:cNvSpPr>
              <p:nvPr/>
            </p:nvSpPr>
            <p:spPr bwMode="auto">
              <a:xfrm>
                <a:off x="527" y="2050"/>
                <a:ext cx="16" cy="14"/>
              </a:xfrm>
              <a:custGeom>
                <a:avLst/>
                <a:gdLst>
                  <a:gd name="T0" fmla="*/ 10 w 16"/>
                  <a:gd name="T1" fmla="*/ 14 h 14"/>
                  <a:gd name="T2" fmla="*/ 16 w 16"/>
                  <a:gd name="T3" fmla="*/ 8 h 14"/>
                  <a:gd name="T4" fmla="*/ 16 w 16"/>
                  <a:gd name="T5" fmla="*/ 6 h 14"/>
                  <a:gd name="T6" fmla="*/ 14 w 16"/>
                  <a:gd name="T7" fmla="*/ 4 h 14"/>
                  <a:gd name="T8" fmla="*/ 6 w 16"/>
                  <a:gd name="T9" fmla="*/ 0 h 14"/>
                  <a:gd name="T10" fmla="*/ 4 w 16"/>
                  <a:gd name="T11" fmla="*/ 2 h 14"/>
                  <a:gd name="T12" fmla="*/ 0 w 16"/>
                  <a:gd name="T13" fmla="*/ 6 h 14"/>
                  <a:gd name="T14" fmla="*/ 0 w 16"/>
                  <a:gd name="T15" fmla="*/ 6 h 14"/>
                  <a:gd name="T16" fmla="*/ 2 w 16"/>
                  <a:gd name="T17" fmla="*/ 6 h 14"/>
                  <a:gd name="T18" fmla="*/ 6 w 16"/>
                  <a:gd name="T19" fmla="*/ 8 h 14"/>
                  <a:gd name="T20" fmla="*/ 10 w 16"/>
                  <a:gd name="T21" fmla="*/ 14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4"/>
                  <a:gd name="T35" fmla="*/ 16 w 16"/>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4">
                    <a:moveTo>
                      <a:pt x="10" y="14"/>
                    </a:moveTo>
                    <a:lnTo>
                      <a:pt x="16" y="8"/>
                    </a:lnTo>
                    <a:lnTo>
                      <a:pt x="16" y="6"/>
                    </a:lnTo>
                    <a:lnTo>
                      <a:pt x="14" y="4"/>
                    </a:lnTo>
                    <a:lnTo>
                      <a:pt x="6" y="0"/>
                    </a:lnTo>
                    <a:lnTo>
                      <a:pt x="4" y="2"/>
                    </a:lnTo>
                    <a:lnTo>
                      <a:pt x="0" y="6"/>
                    </a:lnTo>
                    <a:lnTo>
                      <a:pt x="2" y="6"/>
                    </a:lnTo>
                    <a:lnTo>
                      <a:pt x="6" y="8"/>
                    </a:lnTo>
                    <a:lnTo>
                      <a:pt x="10" y="14"/>
                    </a:lnTo>
                    <a:close/>
                  </a:path>
                </a:pathLst>
              </a:custGeom>
              <a:solidFill>
                <a:srgbClr val="0071B4">
                  <a:alpha val="34901"/>
                </a:srgbClr>
              </a:solidFill>
              <a:ln w="9525">
                <a:noFill/>
                <a:round/>
                <a:headEnd/>
                <a:tailEnd/>
              </a:ln>
            </p:spPr>
            <p:txBody>
              <a:bodyPr/>
              <a:lstStyle/>
              <a:p>
                <a:endParaRPr lang="en-US"/>
              </a:p>
            </p:txBody>
          </p:sp>
          <p:sp>
            <p:nvSpPr>
              <p:cNvPr id="13557" name="Freeform 412"/>
              <p:cNvSpPr>
                <a:spLocks/>
              </p:cNvSpPr>
              <p:nvPr/>
            </p:nvSpPr>
            <p:spPr bwMode="auto">
              <a:xfrm>
                <a:off x="1755" y="1966"/>
                <a:ext cx="12" cy="8"/>
              </a:xfrm>
              <a:custGeom>
                <a:avLst/>
                <a:gdLst>
                  <a:gd name="T0" fmla="*/ 0 w 12"/>
                  <a:gd name="T1" fmla="*/ 0 h 8"/>
                  <a:gd name="T2" fmla="*/ 2 w 12"/>
                  <a:gd name="T3" fmla="*/ 4 h 8"/>
                  <a:gd name="T4" fmla="*/ 8 w 12"/>
                  <a:gd name="T5" fmla="*/ 8 h 8"/>
                  <a:gd name="T6" fmla="*/ 12 w 12"/>
                  <a:gd name="T7" fmla="*/ 8 h 8"/>
                  <a:gd name="T8" fmla="*/ 10 w 12"/>
                  <a:gd name="T9" fmla="*/ 4 h 8"/>
                  <a:gd name="T10" fmla="*/ 10 w 12"/>
                  <a:gd name="T11" fmla="*/ 4 h 8"/>
                  <a:gd name="T12" fmla="*/ 0 w 12"/>
                  <a:gd name="T13" fmla="*/ 0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0" y="0"/>
                    </a:moveTo>
                    <a:lnTo>
                      <a:pt x="2" y="4"/>
                    </a:lnTo>
                    <a:lnTo>
                      <a:pt x="8" y="8"/>
                    </a:lnTo>
                    <a:lnTo>
                      <a:pt x="12" y="8"/>
                    </a:lnTo>
                    <a:lnTo>
                      <a:pt x="10" y="4"/>
                    </a:lnTo>
                    <a:lnTo>
                      <a:pt x="0" y="0"/>
                    </a:lnTo>
                    <a:close/>
                  </a:path>
                </a:pathLst>
              </a:custGeom>
              <a:solidFill>
                <a:srgbClr val="0071B4">
                  <a:alpha val="34901"/>
                </a:srgbClr>
              </a:solidFill>
              <a:ln w="9525">
                <a:noFill/>
                <a:round/>
                <a:headEnd/>
                <a:tailEnd/>
              </a:ln>
            </p:spPr>
            <p:txBody>
              <a:bodyPr/>
              <a:lstStyle/>
              <a:p>
                <a:endParaRPr lang="en-US"/>
              </a:p>
            </p:txBody>
          </p:sp>
          <p:sp>
            <p:nvSpPr>
              <p:cNvPr id="13558" name="Freeform 413"/>
              <p:cNvSpPr>
                <a:spLocks/>
              </p:cNvSpPr>
              <p:nvPr/>
            </p:nvSpPr>
            <p:spPr bwMode="auto">
              <a:xfrm>
                <a:off x="1666" y="1988"/>
                <a:ext cx="25" cy="26"/>
              </a:xfrm>
              <a:custGeom>
                <a:avLst/>
                <a:gdLst>
                  <a:gd name="T0" fmla="*/ 17 w 25"/>
                  <a:gd name="T1" fmla="*/ 14 h 26"/>
                  <a:gd name="T2" fmla="*/ 23 w 25"/>
                  <a:gd name="T3" fmla="*/ 8 h 26"/>
                  <a:gd name="T4" fmla="*/ 25 w 25"/>
                  <a:gd name="T5" fmla="*/ 6 h 26"/>
                  <a:gd name="T6" fmla="*/ 25 w 25"/>
                  <a:gd name="T7" fmla="*/ 4 h 26"/>
                  <a:gd name="T8" fmla="*/ 25 w 25"/>
                  <a:gd name="T9" fmla="*/ 2 h 26"/>
                  <a:gd name="T10" fmla="*/ 21 w 25"/>
                  <a:gd name="T11" fmla="*/ 0 h 26"/>
                  <a:gd name="T12" fmla="*/ 19 w 25"/>
                  <a:gd name="T13" fmla="*/ 2 h 26"/>
                  <a:gd name="T14" fmla="*/ 11 w 25"/>
                  <a:gd name="T15" fmla="*/ 4 h 26"/>
                  <a:gd name="T16" fmla="*/ 8 w 25"/>
                  <a:gd name="T17" fmla="*/ 8 h 26"/>
                  <a:gd name="T18" fmla="*/ 2 w 25"/>
                  <a:gd name="T19" fmla="*/ 22 h 26"/>
                  <a:gd name="T20" fmla="*/ 0 w 25"/>
                  <a:gd name="T21" fmla="*/ 26 h 26"/>
                  <a:gd name="T22" fmla="*/ 2 w 25"/>
                  <a:gd name="T23" fmla="*/ 26 h 26"/>
                  <a:gd name="T24" fmla="*/ 6 w 25"/>
                  <a:gd name="T25" fmla="*/ 24 h 26"/>
                  <a:gd name="T26" fmla="*/ 9 w 25"/>
                  <a:gd name="T27" fmla="*/ 24 h 26"/>
                  <a:gd name="T28" fmla="*/ 11 w 25"/>
                  <a:gd name="T29" fmla="*/ 22 h 26"/>
                  <a:gd name="T30" fmla="*/ 15 w 25"/>
                  <a:gd name="T31" fmla="*/ 20 h 26"/>
                  <a:gd name="T32" fmla="*/ 13 w 25"/>
                  <a:gd name="T33" fmla="*/ 16 h 26"/>
                  <a:gd name="T34" fmla="*/ 15 w 25"/>
                  <a:gd name="T35" fmla="*/ 14 h 26"/>
                  <a:gd name="T36" fmla="*/ 17 w 25"/>
                  <a:gd name="T37" fmla="*/ 14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17" y="14"/>
                    </a:moveTo>
                    <a:lnTo>
                      <a:pt x="23" y="8"/>
                    </a:lnTo>
                    <a:lnTo>
                      <a:pt x="25" y="6"/>
                    </a:lnTo>
                    <a:lnTo>
                      <a:pt x="25" y="4"/>
                    </a:lnTo>
                    <a:lnTo>
                      <a:pt x="25" y="2"/>
                    </a:lnTo>
                    <a:lnTo>
                      <a:pt x="21" y="0"/>
                    </a:lnTo>
                    <a:lnTo>
                      <a:pt x="19" y="2"/>
                    </a:lnTo>
                    <a:lnTo>
                      <a:pt x="11" y="4"/>
                    </a:lnTo>
                    <a:lnTo>
                      <a:pt x="8" y="8"/>
                    </a:lnTo>
                    <a:lnTo>
                      <a:pt x="2" y="22"/>
                    </a:lnTo>
                    <a:lnTo>
                      <a:pt x="0" y="26"/>
                    </a:lnTo>
                    <a:lnTo>
                      <a:pt x="2" y="26"/>
                    </a:lnTo>
                    <a:lnTo>
                      <a:pt x="6" y="24"/>
                    </a:lnTo>
                    <a:lnTo>
                      <a:pt x="9" y="24"/>
                    </a:lnTo>
                    <a:lnTo>
                      <a:pt x="11" y="22"/>
                    </a:lnTo>
                    <a:lnTo>
                      <a:pt x="15" y="20"/>
                    </a:lnTo>
                    <a:lnTo>
                      <a:pt x="13" y="16"/>
                    </a:lnTo>
                    <a:lnTo>
                      <a:pt x="15" y="14"/>
                    </a:lnTo>
                    <a:lnTo>
                      <a:pt x="17" y="14"/>
                    </a:lnTo>
                    <a:close/>
                  </a:path>
                </a:pathLst>
              </a:custGeom>
              <a:solidFill>
                <a:srgbClr val="0071B4">
                  <a:alpha val="34901"/>
                </a:srgbClr>
              </a:solidFill>
              <a:ln w="9525">
                <a:noFill/>
                <a:round/>
                <a:headEnd/>
                <a:tailEnd/>
              </a:ln>
            </p:spPr>
            <p:txBody>
              <a:bodyPr/>
              <a:lstStyle/>
              <a:p>
                <a:endParaRPr lang="en-US"/>
              </a:p>
            </p:txBody>
          </p:sp>
          <p:sp>
            <p:nvSpPr>
              <p:cNvPr id="13559" name="Freeform 414"/>
              <p:cNvSpPr>
                <a:spLocks/>
              </p:cNvSpPr>
              <p:nvPr/>
            </p:nvSpPr>
            <p:spPr bwMode="auto">
              <a:xfrm>
                <a:off x="696" y="2116"/>
                <a:ext cx="16" cy="11"/>
              </a:xfrm>
              <a:custGeom>
                <a:avLst/>
                <a:gdLst>
                  <a:gd name="T0" fmla="*/ 14 w 16"/>
                  <a:gd name="T1" fmla="*/ 5 h 11"/>
                  <a:gd name="T2" fmla="*/ 14 w 16"/>
                  <a:gd name="T3" fmla="*/ 2 h 11"/>
                  <a:gd name="T4" fmla="*/ 14 w 16"/>
                  <a:gd name="T5" fmla="*/ 4 h 11"/>
                  <a:gd name="T6" fmla="*/ 12 w 16"/>
                  <a:gd name="T7" fmla="*/ 4 h 11"/>
                  <a:gd name="T8" fmla="*/ 12 w 16"/>
                  <a:gd name="T9" fmla="*/ 4 h 11"/>
                  <a:gd name="T10" fmla="*/ 12 w 16"/>
                  <a:gd name="T11" fmla="*/ 2 h 11"/>
                  <a:gd name="T12" fmla="*/ 12 w 16"/>
                  <a:gd name="T13" fmla="*/ 2 h 11"/>
                  <a:gd name="T14" fmla="*/ 8 w 16"/>
                  <a:gd name="T15" fmla="*/ 0 h 11"/>
                  <a:gd name="T16" fmla="*/ 6 w 16"/>
                  <a:gd name="T17" fmla="*/ 2 h 11"/>
                  <a:gd name="T18" fmla="*/ 6 w 16"/>
                  <a:gd name="T19" fmla="*/ 2 h 11"/>
                  <a:gd name="T20" fmla="*/ 6 w 16"/>
                  <a:gd name="T21" fmla="*/ 4 h 11"/>
                  <a:gd name="T22" fmla="*/ 4 w 16"/>
                  <a:gd name="T23" fmla="*/ 4 h 11"/>
                  <a:gd name="T24" fmla="*/ 6 w 16"/>
                  <a:gd name="T25" fmla="*/ 5 h 11"/>
                  <a:gd name="T26" fmla="*/ 8 w 16"/>
                  <a:gd name="T27" fmla="*/ 5 h 11"/>
                  <a:gd name="T28" fmla="*/ 8 w 16"/>
                  <a:gd name="T29" fmla="*/ 5 h 11"/>
                  <a:gd name="T30" fmla="*/ 6 w 16"/>
                  <a:gd name="T31" fmla="*/ 5 h 11"/>
                  <a:gd name="T32" fmla="*/ 6 w 16"/>
                  <a:gd name="T33" fmla="*/ 5 h 11"/>
                  <a:gd name="T34" fmla="*/ 2 w 16"/>
                  <a:gd name="T35" fmla="*/ 5 h 11"/>
                  <a:gd name="T36" fmla="*/ 2 w 16"/>
                  <a:gd name="T37" fmla="*/ 5 h 11"/>
                  <a:gd name="T38" fmla="*/ 2 w 16"/>
                  <a:gd name="T39" fmla="*/ 7 h 11"/>
                  <a:gd name="T40" fmla="*/ 0 w 16"/>
                  <a:gd name="T41" fmla="*/ 7 h 11"/>
                  <a:gd name="T42" fmla="*/ 2 w 16"/>
                  <a:gd name="T43" fmla="*/ 9 h 11"/>
                  <a:gd name="T44" fmla="*/ 4 w 16"/>
                  <a:gd name="T45" fmla="*/ 11 h 11"/>
                  <a:gd name="T46" fmla="*/ 6 w 16"/>
                  <a:gd name="T47" fmla="*/ 11 h 11"/>
                  <a:gd name="T48" fmla="*/ 6 w 16"/>
                  <a:gd name="T49" fmla="*/ 11 h 11"/>
                  <a:gd name="T50" fmla="*/ 6 w 16"/>
                  <a:gd name="T51" fmla="*/ 11 h 11"/>
                  <a:gd name="T52" fmla="*/ 8 w 16"/>
                  <a:gd name="T53" fmla="*/ 9 h 11"/>
                  <a:gd name="T54" fmla="*/ 8 w 16"/>
                  <a:gd name="T55" fmla="*/ 9 h 11"/>
                  <a:gd name="T56" fmla="*/ 10 w 16"/>
                  <a:gd name="T57" fmla="*/ 9 h 11"/>
                  <a:gd name="T58" fmla="*/ 12 w 16"/>
                  <a:gd name="T59" fmla="*/ 9 h 11"/>
                  <a:gd name="T60" fmla="*/ 14 w 16"/>
                  <a:gd name="T61" fmla="*/ 7 h 11"/>
                  <a:gd name="T62" fmla="*/ 16 w 16"/>
                  <a:gd name="T63" fmla="*/ 7 h 11"/>
                  <a:gd name="T64" fmla="*/ 16 w 16"/>
                  <a:gd name="T65" fmla="*/ 5 h 11"/>
                  <a:gd name="T66" fmla="*/ 14 w 16"/>
                  <a:gd name="T67" fmla="*/ 5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11"/>
                  <a:gd name="T104" fmla="*/ 16 w 16"/>
                  <a:gd name="T105" fmla="*/ 11 h 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11">
                    <a:moveTo>
                      <a:pt x="14" y="5"/>
                    </a:moveTo>
                    <a:lnTo>
                      <a:pt x="14" y="2"/>
                    </a:lnTo>
                    <a:lnTo>
                      <a:pt x="14" y="4"/>
                    </a:lnTo>
                    <a:lnTo>
                      <a:pt x="12" y="4"/>
                    </a:lnTo>
                    <a:lnTo>
                      <a:pt x="12" y="2"/>
                    </a:lnTo>
                    <a:lnTo>
                      <a:pt x="8" y="0"/>
                    </a:lnTo>
                    <a:lnTo>
                      <a:pt x="6" y="2"/>
                    </a:lnTo>
                    <a:lnTo>
                      <a:pt x="6" y="4"/>
                    </a:lnTo>
                    <a:lnTo>
                      <a:pt x="4" y="4"/>
                    </a:lnTo>
                    <a:lnTo>
                      <a:pt x="6" y="5"/>
                    </a:lnTo>
                    <a:lnTo>
                      <a:pt x="8" y="5"/>
                    </a:lnTo>
                    <a:lnTo>
                      <a:pt x="6" y="5"/>
                    </a:lnTo>
                    <a:lnTo>
                      <a:pt x="2" y="5"/>
                    </a:lnTo>
                    <a:lnTo>
                      <a:pt x="2" y="7"/>
                    </a:lnTo>
                    <a:lnTo>
                      <a:pt x="0" y="7"/>
                    </a:lnTo>
                    <a:lnTo>
                      <a:pt x="2" y="9"/>
                    </a:lnTo>
                    <a:lnTo>
                      <a:pt x="4" y="11"/>
                    </a:lnTo>
                    <a:lnTo>
                      <a:pt x="6" y="11"/>
                    </a:lnTo>
                    <a:lnTo>
                      <a:pt x="8" y="9"/>
                    </a:lnTo>
                    <a:lnTo>
                      <a:pt x="10" y="9"/>
                    </a:lnTo>
                    <a:lnTo>
                      <a:pt x="12" y="9"/>
                    </a:lnTo>
                    <a:lnTo>
                      <a:pt x="14" y="7"/>
                    </a:lnTo>
                    <a:lnTo>
                      <a:pt x="16" y="7"/>
                    </a:lnTo>
                    <a:lnTo>
                      <a:pt x="16" y="5"/>
                    </a:lnTo>
                    <a:lnTo>
                      <a:pt x="14" y="5"/>
                    </a:lnTo>
                    <a:close/>
                  </a:path>
                </a:pathLst>
              </a:custGeom>
              <a:solidFill>
                <a:srgbClr val="0071B4">
                  <a:alpha val="34901"/>
                </a:srgbClr>
              </a:solidFill>
              <a:ln w="9525">
                <a:noFill/>
                <a:round/>
                <a:headEnd/>
                <a:tailEnd/>
              </a:ln>
            </p:spPr>
            <p:txBody>
              <a:bodyPr/>
              <a:lstStyle/>
              <a:p>
                <a:endParaRPr lang="en-US"/>
              </a:p>
            </p:txBody>
          </p:sp>
          <p:sp>
            <p:nvSpPr>
              <p:cNvPr id="13560" name="Freeform 415"/>
              <p:cNvSpPr>
                <a:spLocks/>
              </p:cNvSpPr>
              <p:nvPr/>
            </p:nvSpPr>
            <p:spPr bwMode="auto">
              <a:xfrm>
                <a:off x="704" y="2112"/>
                <a:ext cx="4" cy="4"/>
              </a:xfrm>
              <a:custGeom>
                <a:avLst/>
                <a:gdLst>
                  <a:gd name="T0" fmla="*/ 4 w 4"/>
                  <a:gd name="T1" fmla="*/ 4 h 4"/>
                  <a:gd name="T2" fmla="*/ 4 w 4"/>
                  <a:gd name="T3" fmla="*/ 2 h 4"/>
                  <a:gd name="T4" fmla="*/ 4 w 4"/>
                  <a:gd name="T5" fmla="*/ 2 h 4"/>
                  <a:gd name="T6" fmla="*/ 2 w 4"/>
                  <a:gd name="T7" fmla="*/ 0 h 4"/>
                  <a:gd name="T8" fmla="*/ 2 w 4"/>
                  <a:gd name="T9" fmla="*/ 2 h 4"/>
                  <a:gd name="T10" fmla="*/ 0 w 4"/>
                  <a:gd name="T11" fmla="*/ 0 h 4"/>
                  <a:gd name="T12" fmla="*/ 0 w 4"/>
                  <a:gd name="T13" fmla="*/ 2 h 4"/>
                  <a:gd name="T14" fmla="*/ 2 w 4"/>
                  <a:gd name="T15" fmla="*/ 4 h 4"/>
                  <a:gd name="T16" fmla="*/ 4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4"/>
                    </a:moveTo>
                    <a:lnTo>
                      <a:pt x="4" y="2"/>
                    </a:lnTo>
                    <a:lnTo>
                      <a:pt x="2" y="0"/>
                    </a:lnTo>
                    <a:lnTo>
                      <a:pt x="2" y="2"/>
                    </a:lnTo>
                    <a:lnTo>
                      <a:pt x="0" y="0"/>
                    </a:lnTo>
                    <a:lnTo>
                      <a:pt x="0" y="2"/>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3561" name="Freeform 416"/>
              <p:cNvSpPr>
                <a:spLocks/>
              </p:cNvSpPr>
              <p:nvPr/>
            </p:nvSpPr>
            <p:spPr bwMode="auto">
              <a:xfrm>
                <a:off x="421" y="2060"/>
                <a:ext cx="6" cy="4"/>
              </a:xfrm>
              <a:custGeom>
                <a:avLst/>
                <a:gdLst>
                  <a:gd name="T0" fmla="*/ 6 w 6"/>
                  <a:gd name="T1" fmla="*/ 4 h 4"/>
                  <a:gd name="T2" fmla="*/ 4 w 6"/>
                  <a:gd name="T3" fmla="*/ 4 h 4"/>
                  <a:gd name="T4" fmla="*/ 4 w 6"/>
                  <a:gd name="T5" fmla="*/ 4 h 4"/>
                  <a:gd name="T6" fmla="*/ 0 w 6"/>
                  <a:gd name="T7" fmla="*/ 2 h 4"/>
                  <a:gd name="T8" fmla="*/ 0 w 6"/>
                  <a:gd name="T9" fmla="*/ 0 h 4"/>
                  <a:gd name="T10" fmla="*/ 0 w 6"/>
                  <a:gd name="T11" fmla="*/ 0 h 4"/>
                  <a:gd name="T12" fmla="*/ 0 w 6"/>
                  <a:gd name="T13" fmla="*/ 0 h 4"/>
                  <a:gd name="T14" fmla="*/ 0 w 6"/>
                  <a:gd name="T15" fmla="*/ 2 h 4"/>
                  <a:gd name="T16" fmla="*/ 4 w 6"/>
                  <a:gd name="T17" fmla="*/ 4 h 4"/>
                  <a:gd name="T18" fmla="*/ 6 w 6"/>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6" y="4"/>
                    </a:moveTo>
                    <a:lnTo>
                      <a:pt x="4" y="4"/>
                    </a:lnTo>
                    <a:lnTo>
                      <a:pt x="0" y="2"/>
                    </a:lnTo>
                    <a:lnTo>
                      <a:pt x="0" y="0"/>
                    </a:lnTo>
                    <a:lnTo>
                      <a:pt x="0" y="2"/>
                    </a:lnTo>
                    <a:lnTo>
                      <a:pt x="4" y="4"/>
                    </a:lnTo>
                    <a:lnTo>
                      <a:pt x="6" y="4"/>
                    </a:lnTo>
                    <a:close/>
                  </a:path>
                </a:pathLst>
              </a:custGeom>
              <a:solidFill>
                <a:srgbClr val="0071B4">
                  <a:alpha val="34901"/>
                </a:srgbClr>
              </a:solidFill>
              <a:ln w="9525">
                <a:noFill/>
                <a:round/>
                <a:headEnd/>
                <a:tailEnd/>
              </a:ln>
            </p:spPr>
            <p:txBody>
              <a:bodyPr/>
              <a:lstStyle/>
              <a:p>
                <a:endParaRPr lang="en-US"/>
              </a:p>
            </p:txBody>
          </p:sp>
          <p:sp>
            <p:nvSpPr>
              <p:cNvPr id="13562" name="Freeform 417"/>
              <p:cNvSpPr>
                <a:spLocks/>
              </p:cNvSpPr>
              <p:nvPr/>
            </p:nvSpPr>
            <p:spPr bwMode="auto">
              <a:xfrm>
                <a:off x="1845" y="1994"/>
                <a:ext cx="10" cy="6"/>
              </a:xfrm>
              <a:custGeom>
                <a:avLst/>
                <a:gdLst>
                  <a:gd name="T0" fmla="*/ 4 w 10"/>
                  <a:gd name="T1" fmla="*/ 0 h 6"/>
                  <a:gd name="T2" fmla="*/ 2 w 10"/>
                  <a:gd name="T3" fmla="*/ 0 h 6"/>
                  <a:gd name="T4" fmla="*/ 0 w 10"/>
                  <a:gd name="T5" fmla="*/ 0 h 6"/>
                  <a:gd name="T6" fmla="*/ 0 w 10"/>
                  <a:gd name="T7" fmla="*/ 0 h 6"/>
                  <a:gd name="T8" fmla="*/ 4 w 10"/>
                  <a:gd name="T9" fmla="*/ 4 h 6"/>
                  <a:gd name="T10" fmla="*/ 6 w 10"/>
                  <a:gd name="T11" fmla="*/ 6 h 6"/>
                  <a:gd name="T12" fmla="*/ 10 w 10"/>
                  <a:gd name="T13" fmla="*/ 6 h 6"/>
                  <a:gd name="T14" fmla="*/ 10 w 10"/>
                  <a:gd name="T15" fmla="*/ 4 h 6"/>
                  <a:gd name="T16" fmla="*/ 8 w 10"/>
                  <a:gd name="T17" fmla="*/ 2 h 6"/>
                  <a:gd name="T18" fmla="*/ 4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6"/>
                  <a:gd name="T32" fmla="*/ 10 w 10"/>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6">
                    <a:moveTo>
                      <a:pt x="4" y="0"/>
                    </a:moveTo>
                    <a:lnTo>
                      <a:pt x="2" y="0"/>
                    </a:lnTo>
                    <a:lnTo>
                      <a:pt x="0" y="0"/>
                    </a:lnTo>
                    <a:lnTo>
                      <a:pt x="4" y="4"/>
                    </a:lnTo>
                    <a:lnTo>
                      <a:pt x="6" y="6"/>
                    </a:lnTo>
                    <a:lnTo>
                      <a:pt x="10" y="6"/>
                    </a:lnTo>
                    <a:lnTo>
                      <a:pt x="10" y="4"/>
                    </a:lnTo>
                    <a:lnTo>
                      <a:pt x="8" y="2"/>
                    </a:lnTo>
                    <a:lnTo>
                      <a:pt x="4" y="0"/>
                    </a:lnTo>
                    <a:close/>
                  </a:path>
                </a:pathLst>
              </a:custGeom>
              <a:solidFill>
                <a:srgbClr val="0071B4">
                  <a:alpha val="34901"/>
                </a:srgbClr>
              </a:solidFill>
              <a:ln w="9525">
                <a:noFill/>
                <a:round/>
                <a:headEnd/>
                <a:tailEnd/>
              </a:ln>
            </p:spPr>
            <p:txBody>
              <a:bodyPr/>
              <a:lstStyle/>
              <a:p>
                <a:endParaRPr lang="en-US"/>
              </a:p>
            </p:txBody>
          </p:sp>
          <p:sp>
            <p:nvSpPr>
              <p:cNvPr id="13563" name="Freeform 418"/>
              <p:cNvSpPr>
                <a:spLocks/>
              </p:cNvSpPr>
              <p:nvPr/>
            </p:nvSpPr>
            <p:spPr bwMode="auto">
              <a:xfrm>
                <a:off x="1793" y="1994"/>
                <a:ext cx="12" cy="4"/>
              </a:xfrm>
              <a:custGeom>
                <a:avLst/>
                <a:gdLst>
                  <a:gd name="T0" fmla="*/ 4 w 12"/>
                  <a:gd name="T1" fmla="*/ 2 h 4"/>
                  <a:gd name="T2" fmla="*/ 2 w 12"/>
                  <a:gd name="T3" fmla="*/ 2 h 4"/>
                  <a:gd name="T4" fmla="*/ 0 w 12"/>
                  <a:gd name="T5" fmla="*/ 2 h 4"/>
                  <a:gd name="T6" fmla="*/ 2 w 12"/>
                  <a:gd name="T7" fmla="*/ 4 h 4"/>
                  <a:gd name="T8" fmla="*/ 8 w 12"/>
                  <a:gd name="T9" fmla="*/ 4 h 4"/>
                  <a:gd name="T10" fmla="*/ 10 w 12"/>
                  <a:gd name="T11" fmla="*/ 4 h 4"/>
                  <a:gd name="T12" fmla="*/ 12 w 12"/>
                  <a:gd name="T13" fmla="*/ 2 h 4"/>
                  <a:gd name="T14" fmla="*/ 10 w 12"/>
                  <a:gd name="T15" fmla="*/ 2 h 4"/>
                  <a:gd name="T16" fmla="*/ 10 w 12"/>
                  <a:gd name="T17" fmla="*/ 0 h 4"/>
                  <a:gd name="T18" fmla="*/ 10 w 12"/>
                  <a:gd name="T19" fmla="*/ 2 h 4"/>
                  <a:gd name="T20" fmla="*/ 10 w 12"/>
                  <a:gd name="T21" fmla="*/ 2 h 4"/>
                  <a:gd name="T22" fmla="*/ 4 w 12"/>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
                  <a:gd name="T38" fmla="*/ 12 w 1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
                    <a:moveTo>
                      <a:pt x="4" y="2"/>
                    </a:moveTo>
                    <a:lnTo>
                      <a:pt x="2" y="2"/>
                    </a:lnTo>
                    <a:lnTo>
                      <a:pt x="0" y="2"/>
                    </a:lnTo>
                    <a:lnTo>
                      <a:pt x="2" y="4"/>
                    </a:lnTo>
                    <a:lnTo>
                      <a:pt x="8" y="4"/>
                    </a:lnTo>
                    <a:lnTo>
                      <a:pt x="10" y="4"/>
                    </a:lnTo>
                    <a:lnTo>
                      <a:pt x="12" y="2"/>
                    </a:lnTo>
                    <a:lnTo>
                      <a:pt x="10" y="2"/>
                    </a:lnTo>
                    <a:lnTo>
                      <a:pt x="10" y="0"/>
                    </a:lnTo>
                    <a:lnTo>
                      <a:pt x="10" y="2"/>
                    </a:lnTo>
                    <a:lnTo>
                      <a:pt x="4" y="2"/>
                    </a:lnTo>
                    <a:close/>
                  </a:path>
                </a:pathLst>
              </a:custGeom>
              <a:solidFill>
                <a:srgbClr val="0071B4">
                  <a:alpha val="34901"/>
                </a:srgbClr>
              </a:solidFill>
              <a:ln w="9525">
                <a:noFill/>
                <a:round/>
                <a:headEnd/>
                <a:tailEnd/>
              </a:ln>
            </p:spPr>
            <p:txBody>
              <a:bodyPr/>
              <a:lstStyle/>
              <a:p>
                <a:endParaRPr lang="en-US"/>
              </a:p>
            </p:txBody>
          </p:sp>
          <p:sp>
            <p:nvSpPr>
              <p:cNvPr id="13564" name="Freeform 419"/>
              <p:cNvSpPr>
                <a:spLocks/>
              </p:cNvSpPr>
              <p:nvPr/>
            </p:nvSpPr>
            <p:spPr bwMode="auto">
              <a:xfrm>
                <a:off x="674" y="2129"/>
                <a:ext cx="36" cy="32"/>
              </a:xfrm>
              <a:custGeom>
                <a:avLst/>
                <a:gdLst>
                  <a:gd name="T0" fmla="*/ 32 w 36"/>
                  <a:gd name="T1" fmla="*/ 8 h 32"/>
                  <a:gd name="T2" fmla="*/ 32 w 36"/>
                  <a:gd name="T3" fmla="*/ 6 h 32"/>
                  <a:gd name="T4" fmla="*/ 32 w 36"/>
                  <a:gd name="T5" fmla="*/ 2 h 32"/>
                  <a:gd name="T6" fmla="*/ 28 w 36"/>
                  <a:gd name="T7" fmla="*/ 6 h 32"/>
                  <a:gd name="T8" fmla="*/ 26 w 36"/>
                  <a:gd name="T9" fmla="*/ 2 h 32"/>
                  <a:gd name="T10" fmla="*/ 24 w 36"/>
                  <a:gd name="T11" fmla="*/ 2 h 32"/>
                  <a:gd name="T12" fmla="*/ 24 w 36"/>
                  <a:gd name="T13" fmla="*/ 2 h 32"/>
                  <a:gd name="T14" fmla="*/ 22 w 36"/>
                  <a:gd name="T15" fmla="*/ 4 h 32"/>
                  <a:gd name="T16" fmla="*/ 18 w 36"/>
                  <a:gd name="T17" fmla="*/ 6 h 32"/>
                  <a:gd name="T18" fmla="*/ 16 w 36"/>
                  <a:gd name="T19" fmla="*/ 8 h 32"/>
                  <a:gd name="T20" fmla="*/ 14 w 36"/>
                  <a:gd name="T21" fmla="*/ 2 h 32"/>
                  <a:gd name="T22" fmla="*/ 12 w 36"/>
                  <a:gd name="T23" fmla="*/ 4 h 32"/>
                  <a:gd name="T24" fmla="*/ 16 w 36"/>
                  <a:gd name="T25" fmla="*/ 10 h 32"/>
                  <a:gd name="T26" fmla="*/ 14 w 36"/>
                  <a:gd name="T27" fmla="*/ 12 h 32"/>
                  <a:gd name="T28" fmla="*/ 14 w 36"/>
                  <a:gd name="T29" fmla="*/ 14 h 32"/>
                  <a:gd name="T30" fmla="*/ 10 w 36"/>
                  <a:gd name="T31" fmla="*/ 12 h 32"/>
                  <a:gd name="T32" fmla="*/ 10 w 36"/>
                  <a:gd name="T33" fmla="*/ 8 h 32"/>
                  <a:gd name="T34" fmla="*/ 6 w 36"/>
                  <a:gd name="T35" fmla="*/ 10 h 32"/>
                  <a:gd name="T36" fmla="*/ 2 w 36"/>
                  <a:gd name="T37" fmla="*/ 12 h 32"/>
                  <a:gd name="T38" fmla="*/ 0 w 36"/>
                  <a:gd name="T39" fmla="*/ 16 h 32"/>
                  <a:gd name="T40" fmla="*/ 0 w 36"/>
                  <a:gd name="T41" fmla="*/ 16 h 32"/>
                  <a:gd name="T42" fmla="*/ 2 w 36"/>
                  <a:gd name="T43" fmla="*/ 18 h 32"/>
                  <a:gd name="T44" fmla="*/ 6 w 36"/>
                  <a:gd name="T45" fmla="*/ 28 h 32"/>
                  <a:gd name="T46" fmla="*/ 8 w 36"/>
                  <a:gd name="T47" fmla="*/ 22 h 32"/>
                  <a:gd name="T48" fmla="*/ 6 w 36"/>
                  <a:gd name="T49" fmla="*/ 22 h 32"/>
                  <a:gd name="T50" fmla="*/ 10 w 36"/>
                  <a:gd name="T51" fmla="*/ 22 h 32"/>
                  <a:gd name="T52" fmla="*/ 10 w 36"/>
                  <a:gd name="T53" fmla="*/ 24 h 32"/>
                  <a:gd name="T54" fmla="*/ 12 w 36"/>
                  <a:gd name="T55" fmla="*/ 26 h 32"/>
                  <a:gd name="T56" fmla="*/ 12 w 36"/>
                  <a:gd name="T57" fmla="*/ 28 h 32"/>
                  <a:gd name="T58" fmla="*/ 16 w 36"/>
                  <a:gd name="T59" fmla="*/ 28 h 32"/>
                  <a:gd name="T60" fmla="*/ 16 w 36"/>
                  <a:gd name="T61" fmla="*/ 26 h 32"/>
                  <a:gd name="T62" fmla="*/ 16 w 36"/>
                  <a:gd name="T63" fmla="*/ 24 h 32"/>
                  <a:gd name="T64" fmla="*/ 20 w 36"/>
                  <a:gd name="T65" fmla="*/ 20 h 32"/>
                  <a:gd name="T66" fmla="*/ 24 w 36"/>
                  <a:gd name="T67" fmla="*/ 18 h 32"/>
                  <a:gd name="T68" fmla="*/ 24 w 36"/>
                  <a:gd name="T69" fmla="*/ 18 h 32"/>
                  <a:gd name="T70" fmla="*/ 26 w 36"/>
                  <a:gd name="T71" fmla="*/ 16 h 32"/>
                  <a:gd name="T72" fmla="*/ 28 w 36"/>
                  <a:gd name="T73" fmla="*/ 18 h 32"/>
                  <a:gd name="T74" fmla="*/ 30 w 36"/>
                  <a:gd name="T75" fmla="*/ 16 h 32"/>
                  <a:gd name="T76" fmla="*/ 26 w 36"/>
                  <a:gd name="T77" fmla="*/ 14 h 32"/>
                  <a:gd name="T78" fmla="*/ 28 w 36"/>
                  <a:gd name="T79" fmla="*/ 12 h 32"/>
                  <a:gd name="T80" fmla="*/ 34 w 36"/>
                  <a:gd name="T81" fmla="*/ 14 h 32"/>
                  <a:gd name="T82" fmla="*/ 32 w 36"/>
                  <a:gd name="T83" fmla="*/ 10 h 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32"/>
                  <a:gd name="T128" fmla="*/ 36 w 36"/>
                  <a:gd name="T129" fmla="*/ 32 h 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32">
                    <a:moveTo>
                      <a:pt x="32" y="8"/>
                    </a:moveTo>
                    <a:lnTo>
                      <a:pt x="32" y="8"/>
                    </a:lnTo>
                    <a:lnTo>
                      <a:pt x="32" y="6"/>
                    </a:lnTo>
                    <a:lnTo>
                      <a:pt x="32" y="2"/>
                    </a:lnTo>
                    <a:lnTo>
                      <a:pt x="30" y="2"/>
                    </a:lnTo>
                    <a:lnTo>
                      <a:pt x="28" y="6"/>
                    </a:lnTo>
                    <a:lnTo>
                      <a:pt x="26" y="4"/>
                    </a:lnTo>
                    <a:lnTo>
                      <a:pt x="26" y="2"/>
                    </a:lnTo>
                    <a:lnTo>
                      <a:pt x="24" y="2"/>
                    </a:lnTo>
                    <a:lnTo>
                      <a:pt x="22" y="0"/>
                    </a:lnTo>
                    <a:lnTo>
                      <a:pt x="24" y="2"/>
                    </a:lnTo>
                    <a:lnTo>
                      <a:pt x="24" y="4"/>
                    </a:lnTo>
                    <a:lnTo>
                      <a:pt x="22" y="4"/>
                    </a:lnTo>
                    <a:lnTo>
                      <a:pt x="20" y="4"/>
                    </a:lnTo>
                    <a:lnTo>
                      <a:pt x="18" y="6"/>
                    </a:lnTo>
                    <a:lnTo>
                      <a:pt x="18" y="8"/>
                    </a:lnTo>
                    <a:lnTo>
                      <a:pt x="16" y="8"/>
                    </a:lnTo>
                    <a:lnTo>
                      <a:pt x="16" y="4"/>
                    </a:lnTo>
                    <a:lnTo>
                      <a:pt x="14" y="2"/>
                    </a:lnTo>
                    <a:lnTo>
                      <a:pt x="12" y="2"/>
                    </a:lnTo>
                    <a:lnTo>
                      <a:pt x="12" y="4"/>
                    </a:lnTo>
                    <a:lnTo>
                      <a:pt x="16" y="10"/>
                    </a:lnTo>
                    <a:lnTo>
                      <a:pt x="14" y="10"/>
                    </a:lnTo>
                    <a:lnTo>
                      <a:pt x="14" y="12"/>
                    </a:lnTo>
                    <a:lnTo>
                      <a:pt x="14" y="14"/>
                    </a:lnTo>
                    <a:lnTo>
                      <a:pt x="12" y="14"/>
                    </a:lnTo>
                    <a:lnTo>
                      <a:pt x="10" y="12"/>
                    </a:lnTo>
                    <a:lnTo>
                      <a:pt x="10" y="10"/>
                    </a:lnTo>
                    <a:lnTo>
                      <a:pt x="10" y="8"/>
                    </a:lnTo>
                    <a:lnTo>
                      <a:pt x="6" y="8"/>
                    </a:lnTo>
                    <a:lnTo>
                      <a:pt x="6" y="10"/>
                    </a:lnTo>
                    <a:lnTo>
                      <a:pt x="4" y="10"/>
                    </a:lnTo>
                    <a:lnTo>
                      <a:pt x="2" y="12"/>
                    </a:lnTo>
                    <a:lnTo>
                      <a:pt x="2" y="16"/>
                    </a:lnTo>
                    <a:lnTo>
                      <a:pt x="0" y="16"/>
                    </a:lnTo>
                    <a:lnTo>
                      <a:pt x="2" y="18"/>
                    </a:lnTo>
                    <a:lnTo>
                      <a:pt x="4" y="26"/>
                    </a:lnTo>
                    <a:lnTo>
                      <a:pt x="6" y="28"/>
                    </a:lnTo>
                    <a:lnTo>
                      <a:pt x="8" y="28"/>
                    </a:lnTo>
                    <a:lnTo>
                      <a:pt x="8" y="22"/>
                    </a:lnTo>
                    <a:lnTo>
                      <a:pt x="6" y="22"/>
                    </a:lnTo>
                    <a:lnTo>
                      <a:pt x="8" y="20"/>
                    </a:lnTo>
                    <a:lnTo>
                      <a:pt x="10" y="22"/>
                    </a:lnTo>
                    <a:lnTo>
                      <a:pt x="10" y="24"/>
                    </a:lnTo>
                    <a:lnTo>
                      <a:pt x="12" y="26"/>
                    </a:lnTo>
                    <a:lnTo>
                      <a:pt x="12" y="28"/>
                    </a:lnTo>
                    <a:lnTo>
                      <a:pt x="10" y="32"/>
                    </a:lnTo>
                    <a:lnTo>
                      <a:pt x="16" y="28"/>
                    </a:lnTo>
                    <a:lnTo>
                      <a:pt x="16" y="26"/>
                    </a:lnTo>
                    <a:lnTo>
                      <a:pt x="16" y="24"/>
                    </a:lnTo>
                    <a:lnTo>
                      <a:pt x="18" y="22"/>
                    </a:lnTo>
                    <a:lnTo>
                      <a:pt x="20" y="20"/>
                    </a:lnTo>
                    <a:lnTo>
                      <a:pt x="24" y="18"/>
                    </a:lnTo>
                    <a:lnTo>
                      <a:pt x="26" y="16"/>
                    </a:lnTo>
                    <a:lnTo>
                      <a:pt x="28" y="16"/>
                    </a:lnTo>
                    <a:lnTo>
                      <a:pt x="28" y="18"/>
                    </a:lnTo>
                    <a:lnTo>
                      <a:pt x="30" y="18"/>
                    </a:lnTo>
                    <a:lnTo>
                      <a:pt x="30" y="16"/>
                    </a:lnTo>
                    <a:lnTo>
                      <a:pt x="30" y="14"/>
                    </a:lnTo>
                    <a:lnTo>
                      <a:pt x="26" y="14"/>
                    </a:lnTo>
                    <a:lnTo>
                      <a:pt x="26" y="12"/>
                    </a:lnTo>
                    <a:lnTo>
                      <a:pt x="28" y="12"/>
                    </a:lnTo>
                    <a:lnTo>
                      <a:pt x="32" y="14"/>
                    </a:lnTo>
                    <a:lnTo>
                      <a:pt x="34" y="14"/>
                    </a:lnTo>
                    <a:lnTo>
                      <a:pt x="36" y="10"/>
                    </a:lnTo>
                    <a:lnTo>
                      <a:pt x="32" y="10"/>
                    </a:lnTo>
                    <a:lnTo>
                      <a:pt x="32" y="8"/>
                    </a:lnTo>
                    <a:close/>
                  </a:path>
                </a:pathLst>
              </a:custGeom>
              <a:solidFill>
                <a:srgbClr val="0071B4">
                  <a:alpha val="34901"/>
                </a:srgbClr>
              </a:solidFill>
              <a:ln w="9525">
                <a:noFill/>
                <a:round/>
                <a:headEnd/>
                <a:tailEnd/>
              </a:ln>
            </p:spPr>
            <p:txBody>
              <a:bodyPr/>
              <a:lstStyle/>
              <a:p>
                <a:endParaRPr lang="en-US"/>
              </a:p>
            </p:txBody>
          </p:sp>
          <p:sp>
            <p:nvSpPr>
              <p:cNvPr id="13565" name="Freeform 420"/>
              <p:cNvSpPr>
                <a:spLocks/>
              </p:cNvSpPr>
              <p:nvPr/>
            </p:nvSpPr>
            <p:spPr bwMode="auto">
              <a:xfrm>
                <a:off x="533" y="1986"/>
                <a:ext cx="10" cy="10"/>
              </a:xfrm>
              <a:custGeom>
                <a:avLst/>
                <a:gdLst>
                  <a:gd name="T0" fmla="*/ 4 w 10"/>
                  <a:gd name="T1" fmla="*/ 8 h 10"/>
                  <a:gd name="T2" fmla="*/ 8 w 10"/>
                  <a:gd name="T3" fmla="*/ 8 h 10"/>
                  <a:gd name="T4" fmla="*/ 10 w 10"/>
                  <a:gd name="T5" fmla="*/ 2 h 10"/>
                  <a:gd name="T6" fmla="*/ 8 w 10"/>
                  <a:gd name="T7" fmla="*/ 0 h 10"/>
                  <a:gd name="T8" fmla="*/ 6 w 10"/>
                  <a:gd name="T9" fmla="*/ 0 h 10"/>
                  <a:gd name="T10" fmla="*/ 0 w 10"/>
                  <a:gd name="T11" fmla="*/ 4 h 10"/>
                  <a:gd name="T12" fmla="*/ 0 w 10"/>
                  <a:gd name="T13" fmla="*/ 10 h 10"/>
                  <a:gd name="T14" fmla="*/ 0 w 10"/>
                  <a:gd name="T15" fmla="*/ 10 h 10"/>
                  <a:gd name="T16" fmla="*/ 4 w 10"/>
                  <a:gd name="T17" fmla="*/ 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0"/>
                  <a:gd name="T29" fmla="*/ 10 w 10"/>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0">
                    <a:moveTo>
                      <a:pt x="4" y="8"/>
                    </a:moveTo>
                    <a:lnTo>
                      <a:pt x="8" y="8"/>
                    </a:lnTo>
                    <a:lnTo>
                      <a:pt x="10" y="2"/>
                    </a:lnTo>
                    <a:lnTo>
                      <a:pt x="8" y="0"/>
                    </a:lnTo>
                    <a:lnTo>
                      <a:pt x="6" y="0"/>
                    </a:lnTo>
                    <a:lnTo>
                      <a:pt x="0" y="4"/>
                    </a:lnTo>
                    <a:lnTo>
                      <a:pt x="0" y="10"/>
                    </a:lnTo>
                    <a:lnTo>
                      <a:pt x="4" y="8"/>
                    </a:lnTo>
                    <a:close/>
                  </a:path>
                </a:pathLst>
              </a:custGeom>
              <a:solidFill>
                <a:srgbClr val="0071B4">
                  <a:alpha val="34901"/>
                </a:srgbClr>
              </a:solidFill>
              <a:ln w="9525">
                <a:noFill/>
                <a:round/>
                <a:headEnd/>
                <a:tailEnd/>
              </a:ln>
            </p:spPr>
            <p:txBody>
              <a:bodyPr/>
              <a:lstStyle/>
              <a:p>
                <a:endParaRPr lang="en-US"/>
              </a:p>
            </p:txBody>
          </p:sp>
          <p:sp>
            <p:nvSpPr>
              <p:cNvPr id="13566" name="Freeform 421"/>
              <p:cNvSpPr>
                <a:spLocks/>
              </p:cNvSpPr>
              <p:nvPr/>
            </p:nvSpPr>
            <p:spPr bwMode="auto">
              <a:xfrm>
                <a:off x="584" y="2106"/>
                <a:ext cx="6" cy="8"/>
              </a:xfrm>
              <a:custGeom>
                <a:avLst/>
                <a:gdLst>
                  <a:gd name="T0" fmla="*/ 4 w 6"/>
                  <a:gd name="T1" fmla="*/ 8 h 8"/>
                  <a:gd name="T2" fmla="*/ 6 w 6"/>
                  <a:gd name="T3" fmla="*/ 2 h 8"/>
                  <a:gd name="T4" fmla="*/ 6 w 6"/>
                  <a:gd name="T5" fmla="*/ 0 h 8"/>
                  <a:gd name="T6" fmla="*/ 6 w 6"/>
                  <a:gd name="T7" fmla="*/ 0 h 8"/>
                  <a:gd name="T8" fmla="*/ 2 w 6"/>
                  <a:gd name="T9" fmla="*/ 4 h 8"/>
                  <a:gd name="T10" fmla="*/ 2 w 6"/>
                  <a:gd name="T11" fmla="*/ 4 h 8"/>
                  <a:gd name="T12" fmla="*/ 0 w 6"/>
                  <a:gd name="T13" fmla="*/ 6 h 8"/>
                  <a:gd name="T14" fmla="*/ 2 w 6"/>
                  <a:gd name="T15" fmla="*/ 8 h 8"/>
                  <a:gd name="T16" fmla="*/ 2 w 6"/>
                  <a:gd name="T17" fmla="*/ 8 h 8"/>
                  <a:gd name="T18" fmla="*/ 4 w 6"/>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4" y="8"/>
                    </a:moveTo>
                    <a:lnTo>
                      <a:pt x="6" y="2"/>
                    </a:lnTo>
                    <a:lnTo>
                      <a:pt x="6" y="0"/>
                    </a:lnTo>
                    <a:lnTo>
                      <a:pt x="2" y="4"/>
                    </a:lnTo>
                    <a:lnTo>
                      <a:pt x="0" y="6"/>
                    </a:lnTo>
                    <a:lnTo>
                      <a:pt x="2" y="8"/>
                    </a:lnTo>
                    <a:lnTo>
                      <a:pt x="4" y="8"/>
                    </a:lnTo>
                    <a:close/>
                  </a:path>
                </a:pathLst>
              </a:custGeom>
              <a:solidFill>
                <a:srgbClr val="0071B4">
                  <a:alpha val="34901"/>
                </a:srgbClr>
              </a:solidFill>
              <a:ln w="9525">
                <a:noFill/>
                <a:round/>
                <a:headEnd/>
                <a:tailEnd/>
              </a:ln>
            </p:spPr>
            <p:txBody>
              <a:bodyPr/>
              <a:lstStyle/>
              <a:p>
                <a:endParaRPr lang="en-US"/>
              </a:p>
            </p:txBody>
          </p:sp>
          <p:sp>
            <p:nvSpPr>
              <p:cNvPr id="13567" name="Freeform 422"/>
              <p:cNvSpPr>
                <a:spLocks/>
              </p:cNvSpPr>
              <p:nvPr/>
            </p:nvSpPr>
            <p:spPr bwMode="auto">
              <a:xfrm>
                <a:off x="1922" y="2026"/>
                <a:ext cx="12" cy="10"/>
              </a:xfrm>
              <a:custGeom>
                <a:avLst/>
                <a:gdLst>
                  <a:gd name="T0" fmla="*/ 10 w 12"/>
                  <a:gd name="T1" fmla="*/ 2 h 10"/>
                  <a:gd name="T2" fmla="*/ 8 w 12"/>
                  <a:gd name="T3" fmla="*/ 0 h 10"/>
                  <a:gd name="T4" fmla="*/ 6 w 12"/>
                  <a:gd name="T5" fmla="*/ 0 h 10"/>
                  <a:gd name="T6" fmla="*/ 6 w 12"/>
                  <a:gd name="T7" fmla="*/ 0 h 10"/>
                  <a:gd name="T8" fmla="*/ 4 w 12"/>
                  <a:gd name="T9" fmla="*/ 0 h 10"/>
                  <a:gd name="T10" fmla="*/ 0 w 12"/>
                  <a:gd name="T11" fmla="*/ 2 h 10"/>
                  <a:gd name="T12" fmla="*/ 0 w 12"/>
                  <a:gd name="T13" fmla="*/ 4 h 10"/>
                  <a:gd name="T14" fmla="*/ 2 w 12"/>
                  <a:gd name="T15" fmla="*/ 4 h 10"/>
                  <a:gd name="T16" fmla="*/ 4 w 12"/>
                  <a:gd name="T17" fmla="*/ 8 h 10"/>
                  <a:gd name="T18" fmla="*/ 6 w 12"/>
                  <a:gd name="T19" fmla="*/ 6 h 10"/>
                  <a:gd name="T20" fmla="*/ 6 w 12"/>
                  <a:gd name="T21" fmla="*/ 10 h 10"/>
                  <a:gd name="T22" fmla="*/ 10 w 12"/>
                  <a:gd name="T23" fmla="*/ 10 h 10"/>
                  <a:gd name="T24" fmla="*/ 10 w 12"/>
                  <a:gd name="T25" fmla="*/ 10 h 10"/>
                  <a:gd name="T26" fmla="*/ 12 w 12"/>
                  <a:gd name="T27" fmla="*/ 4 h 10"/>
                  <a:gd name="T28" fmla="*/ 10 w 12"/>
                  <a:gd name="T29" fmla="*/ 2 h 10"/>
                  <a:gd name="T30" fmla="*/ 10 w 12"/>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0"/>
                  <a:gd name="T50" fmla="*/ 12 w 12"/>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0">
                    <a:moveTo>
                      <a:pt x="10" y="2"/>
                    </a:moveTo>
                    <a:lnTo>
                      <a:pt x="8" y="0"/>
                    </a:lnTo>
                    <a:lnTo>
                      <a:pt x="6" y="0"/>
                    </a:lnTo>
                    <a:lnTo>
                      <a:pt x="4" y="0"/>
                    </a:lnTo>
                    <a:lnTo>
                      <a:pt x="0" y="2"/>
                    </a:lnTo>
                    <a:lnTo>
                      <a:pt x="0" y="4"/>
                    </a:lnTo>
                    <a:lnTo>
                      <a:pt x="2" y="4"/>
                    </a:lnTo>
                    <a:lnTo>
                      <a:pt x="4" y="8"/>
                    </a:lnTo>
                    <a:lnTo>
                      <a:pt x="6" y="6"/>
                    </a:lnTo>
                    <a:lnTo>
                      <a:pt x="6" y="10"/>
                    </a:lnTo>
                    <a:lnTo>
                      <a:pt x="10" y="10"/>
                    </a:lnTo>
                    <a:lnTo>
                      <a:pt x="12" y="4"/>
                    </a:lnTo>
                    <a:lnTo>
                      <a:pt x="10" y="2"/>
                    </a:lnTo>
                    <a:close/>
                  </a:path>
                </a:pathLst>
              </a:custGeom>
              <a:solidFill>
                <a:srgbClr val="0071B4">
                  <a:alpha val="34901"/>
                </a:srgbClr>
              </a:solidFill>
              <a:ln w="9525">
                <a:noFill/>
                <a:round/>
                <a:headEnd/>
                <a:tailEnd/>
              </a:ln>
            </p:spPr>
            <p:txBody>
              <a:bodyPr/>
              <a:lstStyle/>
              <a:p>
                <a:endParaRPr lang="en-US"/>
              </a:p>
            </p:txBody>
          </p:sp>
          <p:sp>
            <p:nvSpPr>
              <p:cNvPr id="13568" name="Freeform 423"/>
              <p:cNvSpPr>
                <a:spLocks/>
              </p:cNvSpPr>
              <p:nvPr/>
            </p:nvSpPr>
            <p:spPr bwMode="auto">
              <a:xfrm>
                <a:off x="1883" y="2058"/>
                <a:ext cx="8" cy="10"/>
              </a:xfrm>
              <a:custGeom>
                <a:avLst/>
                <a:gdLst>
                  <a:gd name="T0" fmla="*/ 4 w 8"/>
                  <a:gd name="T1" fmla="*/ 2 h 10"/>
                  <a:gd name="T2" fmla="*/ 2 w 8"/>
                  <a:gd name="T3" fmla="*/ 4 h 10"/>
                  <a:gd name="T4" fmla="*/ 2 w 8"/>
                  <a:gd name="T5" fmla="*/ 2 h 10"/>
                  <a:gd name="T6" fmla="*/ 0 w 8"/>
                  <a:gd name="T7" fmla="*/ 8 h 10"/>
                  <a:gd name="T8" fmla="*/ 2 w 8"/>
                  <a:gd name="T9" fmla="*/ 10 h 10"/>
                  <a:gd name="T10" fmla="*/ 4 w 8"/>
                  <a:gd name="T11" fmla="*/ 8 h 10"/>
                  <a:gd name="T12" fmla="*/ 6 w 8"/>
                  <a:gd name="T13" fmla="*/ 6 h 10"/>
                  <a:gd name="T14" fmla="*/ 8 w 8"/>
                  <a:gd name="T15" fmla="*/ 4 h 10"/>
                  <a:gd name="T16" fmla="*/ 8 w 8"/>
                  <a:gd name="T17" fmla="*/ 0 h 10"/>
                  <a:gd name="T18" fmla="*/ 4 w 8"/>
                  <a:gd name="T19" fmla="*/ 0 h 10"/>
                  <a:gd name="T20" fmla="*/ 4 w 8"/>
                  <a:gd name="T21" fmla="*/ 2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0"/>
                  <a:gd name="T35" fmla="*/ 8 w 8"/>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0">
                    <a:moveTo>
                      <a:pt x="4" y="2"/>
                    </a:moveTo>
                    <a:lnTo>
                      <a:pt x="2" y="4"/>
                    </a:lnTo>
                    <a:lnTo>
                      <a:pt x="2" y="2"/>
                    </a:lnTo>
                    <a:lnTo>
                      <a:pt x="0" y="8"/>
                    </a:lnTo>
                    <a:lnTo>
                      <a:pt x="2" y="10"/>
                    </a:lnTo>
                    <a:lnTo>
                      <a:pt x="4" y="8"/>
                    </a:lnTo>
                    <a:lnTo>
                      <a:pt x="6" y="6"/>
                    </a:lnTo>
                    <a:lnTo>
                      <a:pt x="8" y="4"/>
                    </a:lnTo>
                    <a:lnTo>
                      <a:pt x="8" y="0"/>
                    </a:lnTo>
                    <a:lnTo>
                      <a:pt x="4" y="0"/>
                    </a:lnTo>
                    <a:lnTo>
                      <a:pt x="4" y="2"/>
                    </a:lnTo>
                    <a:close/>
                  </a:path>
                </a:pathLst>
              </a:custGeom>
              <a:solidFill>
                <a:srgbClr val="0071B4">
                  <a:alpha val="34901"/>
                </a:srgbClr>
              </a:solidFill>
              <a:ln w="9525">
                <a:noFill/>
                <a:round/>
                <a:headEnd/>
                <a:tailEnd/>
              </a:ln>
            </p:spPr>
            <p:txBody>
              <a:bodyPr/>
              <a:lstStyle/>
              <a:p>
                <a:endParaRPr lang="en-US"/>
              </a:p>
            </p:txBody>
          </p:sp>
          <p:sp>
            <p:nvSpPr>
              <p:cNvPr id="13569" name="Freeform 424"/>
              <p:cNvSpPr>
                <a:spLocks/>
              </p:cNvSpPr>
              <p:nvPr/>
            </p:nvSpPr>
            <p:spPr bwMode="auto">
              <a:xfrm>
                <a:off x="692" y="2125"/>
                <a:ext cx="6" cy="2"/>
              </a:xfrm>
              <a:custGeom>
                <a:avLst/>
                <a:gdLst>
                  <a:gd name="T0" fmla="*/ 4 w 6"/>
                  <a:gd name="T1" fmla="*/ 0 h 2"/>
                  <a:gd name="T2" fmla="*/ 6 w 6"/>
                  <a:gd name="T3" fmla="*/ 2 h 2"/>
                  <a:gd name="T4" fmla="*/ 6 w 6"/>
                  <a:gd name="T5" fmla="*/ 0 h 2"/>
                  <a:gd name="T6" fmla="*/ 2 w 6"/>
                  <a:gd name="T7" fmla="*/ 0 h 2"/>
                  <a:gd name="T8" fmla="*/ 2 w 6"/>
                  <a:gd name="T9" fmla="*/ 0 h 2"/>
                  <a:gd name="T10" fmla="*/ 0 w 6"/>
                  <a:gd name="T11" fmla="*/ 0 h 2"/>
                  <a:gd name="T12" fmla="*/ 2 w 6"/>
                  <a:gd name="T13" fmla="*/ 0 h 2"/>
                  <a:gd name="T14" fmla="*/ 2 w 6"/>
                  <a:gd name="T15" fmla="*/ 2 h 2"/>
                  <a:gd name="T16" fmla="*/ 4 w 6"/>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2"/>
                  <a:gd name="T29" fmla="*/ 6 w 6"/>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2">
                    <a:moveTo>
                      <a:pt x="4" y="0"/>
                    </a:moveTo>
                    <a:lnTo>
                      <a:pt x="6" y="2"/>
                    </a:lnTo>
                    <a:lnTo>
                      <a:pt x="6" y="0"/>
                    </a:lnTo>
                    <a:lnTo>
                      <a:pt x="2" y="0"/>
                    </a:lnTo>
                    <a:lnTo>
                      <a:pt x="0" y="0"/>
                    </a:lnTo>
                    <a:lnTo>
                      <a:pt x="2" y="0"/>
                    </a:lnTo>
                    <a:lnTo>
                      <a:pt x="2" y="2"/>
                    </a:lnTo>
                    <a:lnTo>
                      <a:pt x="4" y="0"/>
                    </a:lnTo>
                    <a:close/>
                  </a:path>
                </a:pathLst>
              </a:custGeom>
              <a:solidFill>
                <a:srgbClr val="0071B4">
                  <a:alpha val="34901"/>
                </a:srgbClr>
              </a:solidFill>
              <a:ln w="9525">
                <a:noFill/>
                <a:round/>
                <a:headEnd/>
                <a:tailEnd/>
              </a:ln>
            </p:spPr>
            <p:txBody>
              <a:bodyPr/>
              <a:lstStyle/>
              <a:p>
                <a:endParaRPr lang="en-US"/>
              </a:p>
            </p:txBody>
          </p:sp>
          <p:sp>
            <p:nvSpPr>
              <p:cNvPr id="13570" name="Freeform 425"/>
              <p:cNvSpPr>
                <a:spLocks/>
              </p:cNvSpPr>
              <p:nvPr/>
            </p:nvSpPr>
            <p:spPr bwMode="auto">
              <a:xfrm>
                <a:off x="1741" y="1972"/>
                <a:ext cx="14" cy="12"/>
              </a:xfrm>
              <a:custGeom>
                <a:avLst/>
                <a:gdLst>
                  <a:gd name="T0" fmla="*/ 10 w 14"/>
                  <a:gd name="T1" fmla="*/ 12 h 12"/>
                  <a:gd name="T2" fmla="*/ 14 w 14"/>
                  <a:gd name="T3" fmla="*/ 8 h 12"/>
                  <a:gd name="T4" fmla="*/ 12 w 14"/>
                  <a:gd name="T5" fmla="*/ 4 h 12"/>
                  <a:gd name="T6" fmla="*/ 10 w 14"/>
                  <a:gd name="T7" fmla="*/ 2 h 12"/>
                  <a:gd name="T8" fmla="*/ 8 w 14"/>
                  <a:gd name="T9" fmla="*/ 2 h 12"/>
                  <a:gd name="T10" fmla="*/ 6 w 14"/>
                  <a:gd name="T11" fmla="*/ 0 h 12"/>
                  <a:gd name="T12" fmla="*/ 4 w 14"/>
                  <a:gd name="T13" fmla="*/ 0 h 12"/>
                  <a:gd name="T14" fmla="*/ 0 w 14"/>
                  <a:gd name="T15" fmla="*/ 2 h 12"/>
                  <a:gd name="T16" fmla="*/ 0 w 14"/>
                  <a:gd name="T17" fmla="*/ 2 h 12"/>
                  <a:gd name="T18" fmla="*/ 0 w 14"/>
                  <a:gd name="T19" fmla="*/ 2 h 12"/>
                  <a:gd name="T20" fmla="*/ 10 w 14"/>
                  <a:gd name="T21" fmla="*/ 12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0" y="12"/>
                    </a:moveTo>
                    <a:lnTo>
                      <a:pt x="14" y="8"/>
                    </a:lnTo>
                    <a:lnTo>
                      <a:pt x="12" y="4"/>
                    </a:lnTo>
                    <a:lnTo>
                      <a:pt x="10" y="2"/>
                    </a:lnTo>
                    <a:lnTo>
                      <a:pt x="8" y="2"/>
                    </a:lnTo>
                    <a:lnTo>
                      <a:pt x="6" y="0"/>
                    </a:lnTo>
                    <a:lnTo>
                      <a:pt x="4" y="0"/>
                    </a:lnTo>
                    <a:lnTo>
                      <a:pt x="0" y="2"/>
                    </a:lnTo>
                    <a:lnTo>
                      <a:pt x="10" y="12"/>
                    </a:lnTo>
                    <a:close/>
                  </a:path>
                </a:pathLst>
              </a:custGeom>
              <a:solidFill>
                <a:srgbClr val="0071B4">
                  <a:alpha val="34901"/>
                </a:srgbClr>
              </a:solidFill>
              <a:ln w="9525">
                <a:noFill/>
                <a:round/>
                <a:headEnd/>
                <a:tailEnd/>
              </a:ln>
            </p:spPr>
            <p:txBody>
              <a:bodyPr/>
              <a:lstStyle/>
              <a:p>
                <a:endParaRPr lang="en-US"/>
              </a:p>
            </p:txBody>
          </p:sp>
          <p:sp>
            <p:nvSpPr>
              <p:cNvPr id="13571" name="Freeform 426"/>
              <p:cNvSpPr>
                <a:spLocks/>
              </p:cNvSpPr>
              <p:nvPr/>
            </p:nvSpPr>
            <p:spPr bwMode="auto">
              <a:xfrm>
                <a:off x="931" y="2121"/>
                <a:ext cx="20" cy="22"/>
              </a:xfrm>
              <a:custGeom>
                <a:avLst/>
                <a:gdLst>
                  <a:gd name="T0" fmla="*/ 10 w 20"/>
                  <a:gd name="T1" fmla="*/ 14 h 22"/>
                  <a:gd name="T2" fmla="*/ 12 w 20"/>
                  <a:gd name="T3" fmla="*/ 16 h 22"/>
                  <a:gd name="T4" fmla="*/ 20 w 20"/>
                  <a:gd name="T5" fmla="*/ 22 h 22"/>
                  <a:gd name="T6" fmla="*/ 20 w 20"/>
                  <a:gd name="T7" fmla="*/ 20 h 22"/>
                  <a:gd name="T8" fmla="*/ 20 w 20"/>
                  <a:gd name="T9" fmla="*/ 20 h 22"/>
                  <a:gd name="T10" fmla="*/ 20 w 20"/>
                  <a:gd name="T11" fmla="*/ 14 h 22"/>
                  <a:gd name="T12" fmla="*/ 18 w 20"/>
                  <a:gd name="T13" fmla="*/ 14 h 22"/>
                  <a:gd name="T14" fmla="*/ 16 w 20"/>
                  <a:gd name="T15" fmla="*/ 14 h 22"/>
                  <a:gd name="T16" fmla="*/ 14 w 20"/>
                  <a:gd name="T17" fmla="*/ 14 h 22"/>
                  <a:gd name="T18" fmla="*/ 10 w 20"/>
                  <a:gd name="T19" fmla="*/ 10 h 22"/>
                  <a:gd name="T20" fmla="*/ 12 w 20"/>
                  <a:gd name="T21" fmla="*/ 10 h 22"/>
                  <a:gd name="T22" fmla="*/ 18 w 20"/>
                  <a:gd name="T23" fmla="*/ 12 h 22"/>
                  <a:gd name="T24" fmla="*/ 20 w 20"/>
                  <a:gd name="T25" fmla="*/ 12 h 22"/>
                  <a:gd name="T26" fmla="*/ 20 w 20"/>
                  <a:gd name="T27" fmla="*/ 10 h 22"/>
                  <a:gd name="T28" fmla="*/ 18 w 20"/>
                  <a:gd name="T29" fmla="*/ 8 h 22"/>
                  <a:gd name="T30" fmla="*/ 20 w 20"/>
                  <a:gd name="T31" fmla="*/ 10 h 22"/>
                  <a:gd name="T32" fmla="*/ 20 w 20"/>
                  <a:gd name="T33" fmla="*/ 6 h 22"/>
                  <a:gd name="T34" fmla="*/ 20 w 20"/>
                  <a:gd name="T35" fmla="*/ 6 h 22"/>
                  <a:gd name="T36" fmla="*/ 18 w 20"/>
                  <a:gd name="T37" fmla="*/ 6 h 22"/>
                  <a:gd name="T38" fmla="*/ 18 w 20"/>
                  <a:gd name="T39" fmla="*/ 4 h 22"/>
                  <a:gd name="T40" fmla="*/ 14 w 20"/>
                  <a:gd name="T41" fmla="*/ 4 h 22"/>
                  <a:gd name="T42" fmla="*/ 14 w 20"/>
                  <a:gd name="T43" fmla="*/ 4 h 22"/>
                  <a:gd name="T44" fmla="*/ 12 w 20"/>
                  <a:gd name="T45" fmla="*/ 4 h 22"/>
                  <a:gd name="T46" fmla="*/ 12 w 20"/>
                  <a:gd name="T47" fmla="*/ 2 h 22"/>
                  <a:gd name="T48" fmla="*/ 8 w 20"/>
                  <a:gd name="T49" fmla="*/ 0 h 22"/>
                  <a:gd name="T50" fmla="*/ 6 w 20"/>
                  <a:gd name="T51" fmla="*/ 2 h 22"/>
                  <a:gd name="T52" fmla="*/ 4 w 20"/>
                  <a:gd name="T53" fmla="*/ 2 h 22"/>
                  <a:gd name="T54" fmla="*/ 4 w 20"/>
                  <a:gd name="T55" fmla="*/ 4 h 22"/>
                  <a:gd name="T56" fmla="*/ 2 w 20"/>
                  <a:gd name="T57" fmla="*/ 4 h 22"/>
                  <a:gd name="T58" fmla="*/ 2 w 20"/>
                  <a:gd name="T59" fmla="*/ 2 h 22"/>
                  <a:gd name="T60" fmla="*/ 0 w 20"/>
                  <a:gd name="T61" fmla="*/ 4 h 22"/>
                  <a:gd name="T62" fmla="*/ 0 w 20"/>
                  <a:gd name="T63" fmla="*/ 4 h 22"/>
                  <a:gd name="T64" fmla="*/ 4 w 20"/>
                  <a:gd name="T65" fmla="*/ 8 h 22"/>
                  <a:gd name="T66" fmla="*/ 2 w 20"/>
                  <a:gd name="T67" fmla="*/ 10 h 22"/>
                  <a:gd name="T68" fmla="*/ 2 w 20"/>
                  <a:gd name="T69" fmla="*/ 8 h 22"/>
                  <a:gd name="T70" fmla="*/ 2 w 20"/>
                  <a:gd name="T71" fmla="*/ 10 h 22"/>
                  <a:gd name="T72" fmla="*/ 2 w 20"/>
                  <a:gd name="T73" fmla="*/ 12 h 22"/>
                  <a:gd name="T74" fmla="*/ 2 w 20"/>
                  <a:gd name="T75" fmla="*/ 14 h 22"/>
                  <a:gd name="T76" fmla="*/ 4 w 20"/>
                  <a:gd name="T77" fmla="*/ 14 h 22"/>
                  <a:gd name="T78" fmla="*/ 4 w 20"/>
                  <a:gd name="T79" fmla="*/ 16 h 22"/>
                  <a:gd name="T80" fmla="*/ 4 w 20"/>
                  <a:gd name="T81" fmla="*/ 18 h 22"/>
                  <a:gd name="T82" fmla="*/ 6 w 20"/>
                  <a:gd name="T83" fmla="*/ 18 h 22"/>
                  <a:gd name="T84" fmla="*/ 8 w 20"/>
                  <a:gd name="T85" fmla="*/ 20 h 22"/>
                  <a:gd name="T86" fmla="*/ 6 w 20"/>
                  <a:gd name="T87" fmla="*/ 20 h 22"/>
                  <a:gd name="T88" fmla="*/ 6 w 20"/>
                  <a:gd name="T89" fmla="*/ 22 h 22"/>
                  <a:gd name="T90" fmla="*/ 8 w 20"/>
                  <a:gd name="T91" fmla="*/ 22 h 22"/>
                  <a:gd name="T92" fmla="*/ 10 w 20"/>
                  <a:gd name="T93" fmla="*/ 22 h 22"/>
                  <a:gd name="T94" fmla="*/ 10 w 20"/>
                  <a:gd name="T95" fmla="*/ 22 h 22"/>
                  <a:gd name="T96" fmla="*/ 10 w 20"/>
                  <a:gd name="T97" fmla="*/ 20 h 22"/>
                  <a:gd name="T98" fmla="*/ 10 w 20"/>
                  <a:gd name="T99" fmla="*/ 18 h 22"/>
                  <a:gd name="T100" fmla="*/ 10 w 20"/>
                  <a:gd name="T101" fmla="*/ 16 h 22"/>
                  <a:gd name="T102" fmla="*/ 10 w 20"/>
                  <a:gd name="T103" fmla="*/ 14 h 22"/>
                  <a:gd name="T104" fmla="*/ 10 w 20"/>
                  <a:gd name="T105" fmla="*/ 14 h 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
                  <a:gd name="T160" fmla="*/ 0 h 22"/>
                  <a:gd name="T161" fmla="*/ 20 w 20"/>
                  <a:gd name="T162" fmla="*/ 22 h 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 h="22">
                    <a:moveTo>
                      <a:pt x="10" y="14"/>
                    </a:moveTo>
                    <a:lnTo>
                      <a:pt x="12" y="16"/>
                    </a:lnTo>
                    <a:lnTo>
                      <a:pt x="20" y="22"/>
                    </a:lnTo>
                    <a:lnTo>
                      <a:pt x="20" y="20"/>
                    </a:lnTo>
                    <a:lnTo>
                      <a:pt x="20" y="14"/>
                    </a:lnTo>
                    <a:lnTo>
                      <a:pt x="18" y="14"/>
                    </a:lnTo>
                    <a:lnTo>
                      <a:pt x="16" y="14"/>
                    </a:lnTo>
                    <a:lnTo>
                      <a:pt x="14" y="14"/>
                    </a:lnTo>
                    <a:lnTo>
                      <a:pt x="10" y="10"/>
                    </a:lnTo>
                    <a:lnTo>
                      <a:pt x="12" y="10"/>
                    </a:lnTo>
                    <a:lnTo>
                      <a:pt x="18" y="12"/>
                    </a:lnTo>
                    <a:lnTo>
                      <a:pt x="20" y="12"/>
                    </a:lnTo>
                    <a:lnTo>
                      <a:pt x="20" y="10"/>
                    </a:lnTo>
                    <a:lnTo>
                      <a:pt x="18" y="8"/>
                    </a:lnTo>
                    <a:lnTo>
                      <a:pt x="20" y="10"/>
                    </a:lnTo>
                    <a:lnTo>
                      <a:pt x="20" y="6"/>
                    </a:lnTo>
                    <a:lnTo>
                      <a:pt x="18" y="6"/>
                    </a:lnTo>
                    <a:lnTo>
                      <a:pt x="18" y="4"/>
                    </a:lnTo>
                    <a:lnTo>
                      <a:pt x="14" y="4"/>
                    </a:lnTo>
                    <a:lnTo>
                      <a:pt x="12" y="4"/>
                    </a:lnTo>
                    <a:lnTo>
                      <a:pt x="12" y="2"/>
                    </a:lnTo>
                    <a:lnTo>
                      <a:pt x="8" y="0"/>
                    </a:lnTo>
                    <a:lnTo>
                      <a:pt x="6" y="2"/>
                    </a:lnTo>
                    <a:lnTo>
                      <a:pt x="4" y="2"/>
                    </a:lnTo>
                    <a:lnTo>
                      <a:pt x="4" y="4"/>
                    </a:lnTo>
                    <a:lnTo>
                      <a:pt x="2" y="4"/>
                    </a:lnTo>
                    <a:lnTo>
                      <a:pt x="2" y="2"/>
                    </a:lnTo>
                    <a:lnTo>
                      <a:pt x="0" y="4"/>
                    </a:lnTo>
                    <a:lnTo>
                      <a:pt x="4" y="8"/>
                    </a:lnTo>
                    <a:lnTo>
                      <a:pt x="2" y="10"/>
                    </a:lnTo>
                    <a:lnTo>
                      <a:pt x="2" y="8"/>
                    </a:lnTo>
                    <a:lnTo>
                      <a:pt x="2" y="10"/>
                    </a:lnTo>
                    <a:lnTo>
                      <a:pt x="2" y="12"/>
                    </a:lnTo>
                    <a:lnTo>
                      <a:pt x="2" y="14"/>
                    </a:lnTo>
                    <a:lnTo>
                      <a:pt x="4" y="14"/>
                    </a:lnTo>
                    <a:lnTo>
                      <a:pt x="4" y="16"/>
                    </a:lnTo>
                    <a:lnTo>
                      <a:pt x="4" y="18"/>
                    </a:lnTo>
                    <a:lnTo>
                      <a:pt x="6" y="18"/>
                    </a:lnTo>
                    <a:lnTo>
                      <a:pt x="8" y="20"/>
                    </a:lnTo>
                    <a:lnTo>
                      <a:pt x="6" y="20"/>
                    </a:lnTo>
                    <a:lnTo>
                      <a:pt x="6" y="22"/>
                    </a:lnTo>
                    <a:lnTo>
                      <a:pt x="8" y="22"/>
                    </a:lnTo>
                    <a:lnTo>
                      <a:pt x="10" y="22"/>
                    </a:lnTo>
                    <a:lnTo>
                      <a:pt x="10" y="20"/>
                    </a:lnTo>
                    <a:lnTo>
                      <a:pt x="10" y="18"/>
                    </a:lnTo>
                    <a:lnTo>
                      <a:pt x="10" y="16"/>
                    </a:lnTo>
                    <a:lnTo>
                      <a:pt x="10" y="14"/>
                    </a:lnTo>
                    <a:close/>
                  </a:path>
                </a:pathLst>
              </a:custGeom>
              <a:solidFill>
                <a:srgbClr val="0071B4">
                  <a:alpha val="34901"/>
                </a:srgbClr>
              </a:solidFill>
              <a:ln w="9525">
                <a:noFill/>
                <a:round/>
                <a:headEnd/>
                <a:tailEnd/>
              </a:ln>
            </p:spPr>
            <p:txBody>
              <a:bodyPr/>
              <a:lstStyle/>
              <a:p>
                <a:endParaRPr lang="en-US"/>
              </a:p>
            </p:txBody>
          </p:sp>
          <p:sp>
            <p:nvSpPr>
              <p:cNvPr id="13572" name="Freeform 427"/>
              <p:cNvSpPr>
                <a:spLocks/>
              </p:cNvSpPr>
              <p:nvPr/>
            </p:nvSpPr>
            <p:spPr bwMode="auto">
              <a:xfrm>
                <a:off x="1795" y="1938"/>
                <a:ext cx="2" cy="2"/>
              </a:xfrm>
              <a:custGeom>
                <a:avLst/>
                <a:gdLst>
                  <a:gd name="T0" fmla="*/ 2 w 2"/>
                  <a:gd name="T1" fmla="*/ 0 h 2"/>
                  <a:gd name="T2" fmla="*/ 0 w 2"/>
                  <a:gd name="T3" fmla="*/ 0 h 2"/>
                  <a:gd name="T4" fmla="*/ 2 w 2"/>
                  <a:gd name="T5" fmla="*/ 2 h 2"/>
                  <a:gd name="T6" fmla="*/ 2 w 2"/>
                  <a:gd name="T7" fmla="*/ 0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0"/>
                    </a:moveTo>
                    <a:lnTo>
                      <a:pt x="0" y="0"/>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573" name="Freeform 428"/>
              <p:cNvSpPr>
                <a:spLocks/>
              </p:cNvSpPr>
              <p:nvPr/>
            </p:nvSpPr>
            <p:spPr bwMode="auto">
              <a:xfrm>
                <a:off x="955" y="2125"/>
                <a:ext cx="12" cy="28"/>
              </a:xfrm>
              <a:custGeom>
                <a:avLst/>
                <a:gdLst>
                  <a:gd name="T0" fmla="*/ 6 w 12"/>
                  <a:gd name="T1" fmla="*/ 22 h 28"/>
                  <a:gd name="T2" fmla="*/ 8 w 12"/>
                  <a:gd name="T3" fmla="*/ 24 h 28"/>
                  <a:gd name="T4" fmla="*/ 8 w 12"/>
                  <a:gd name="T5" fmla="*/ 24 h 28"/>
                  <a:gd name="T6" fmla="*/ 8 w 12"/>
                  <a:gd name="T7" fmla="*/ 20 h 28"/>
                  <a:gd name="T8" fmla="*/ 10 w 12"/>
                  <a:gd name="T9" fmla="*/ 20 h 28"/>
                  <a:gd name="T10" fmla="*/ 12 w 12"/>
                  <a:gd name="T11" fmla="*/ 20 h 28"/>
                  <a:gd name="T12" fmla="*/ 12 w 12"/>
                  <a:gd name="T13" fmla="*/ 18 h 28"/>
                  <a:gd name="T14" fmla="*/ 10 w 12"/>
                  <a:gd name="T15" fmla="*/ 18 h 28"/>
                  <a:gd name="T16" fmla="*/ 10 w 12"/>
                  <a:gd name="T17" fmla="*/ 16 h 28"/>
                  <a:gd name="T18" fmla="*/ 10 w 12"/>
                  <a:gd name="T19" fmla="*/ 16 h 28"/>
                  <a:gd name="T20" fmla="*/ 12 w 12"/>
                  <a:gd name="T21" fmla="*/ 16 h 28"/>
                  <a:gd name="T22" fmla="*/ 10 w 12"/>
                  <a:gd name="T23" fmla="*/ 14 h 28"/>
                  <a:gd name="T24" fmla="*/ 8 w 12"/>
                  <a:gd name="T25" fmla="*/ 12 h 28"/>
                  <a:gd name="T26" fmla="*/ 8 w 12"/>
                  <a:gd name="T27" fmla="*/ 10 h 28"/>
                  <a:gd name="T28" fmla="*/ 8 w 12"/>
                  <a:gd name="T29" fmla="*/ 10 h 28"/>
                  <a:gd name="T30" fmla="*/ 6 w 12"/>
                  <a:gd name="T31" fmla="*/ 4 h 28"/>
                  <a:gd name="T32" fmla="*/ 6 w 12"/>
                  <a:gd name="T33" fmla="*/ 4 h 28"/>
                  <a:gd name="T34" fmla="*/ 6 w 12"/>
                  <a:gd name="T35" fmla="*/ 2 h 28"/>
                  <a:gd name="T36" fmla="*/ 8 w 12"/>
                  <a:gd name="T37" fmla="*/ 2 h 28"/>
                  <a:gd name="T38" fmla="*/ 12 w 12"/>
                  <a:gd name="T39" fmla="*/ 14 h 28"/>
                  <a:gd name="T40" fmla="*/ 12 w 12"/>
                  <a:gd name="T41" fmla="*/ 12 h 28"/>
                  <a:gd name="T42" fmla="*/ 12 w 12"/>
                  <a:gd name="T43" fmla="*/ 10 h 28"/>
                  <a:gd name="T44" fmla="*/ 10 w 12"/>
                  <a:gd name="T45" fmla="*/ 6 h 28"/>
                  <a:gd name="T46" fmla="*/ 6 w 12"/>
                  <a:gd name="T47" fmla="*/ 0 h 28"/>
                  <a:gd name="T48" fmla="*/ 0 w 12"/>
                  <a:gd name="T49" fmla="*/ 0 h 28"/>
                  <a:gd name="T50" fmla="*/ 0 w 12"/>
                  <a:gd name="T51" fmla="*/ 0 h 28"/>
                  <a:gd name="T52" fmla="*/ 0 w 12"/>
                  <a:gd name="T53" fmla="*/ 2 h 28"/>
                  <a:gd name="T54" fmla="*/ 2 w 12"/>
                  <a:gd name="T55" fmla="*/ 14 h 28"/>
                  <a:gd name="T56" fmla="*/ 2 w 12"/>
                  <a:gd name="T57" fmla="*/ 14 h 28"/>
                  <a:gd name="T58" fmla="*/ 2 w 12"/>
                  <a:gd name="T59" fmla="*/ 16 h 28"/>
                  <a:gd name="T60" fmla="*/ 4 w 12"/>
                  <a:gd name="T61" fmla="*/ 14 h 28"/>
                  <a:gd name="T62" fmla="*/ 6 w 12"/>
                  <a:gd name="T63" fmla="*/ 14 h 28"/>
                  <a:gd name="T64" fmla="*/ 4 w 12"/>
                  <a:gd name="T65" fmla="*/ 16 h 28"/>
                  <a:gd name="T66" fmla="*/ 2 w 12"/>
                  <a:gd name="T67" fmla="*/ 16 h 28"/>
                  <a:gd name="T68" fmla="*/ 4 w 12"/>
                  <a:gd name="T69" fmla="*/ 18 h 28"/>
                  <a:gd name="T70" fmla="*/ 4 w 12"/>
                  <a:gd name="T71" fmla="*/ 18 h 28"/>
                  <a:gd name="T72" fmla="*/ 4 w 12"/>
                  <a:gd name="T73" fmla="*/ 20 h 28"/>
                  <a:gd name="T74" fmla="*/ 2 w 12"/>
                  <a:gd name="T75" fmla="*/ 20 h 28"/>
                  <a:gd name="T76" fmla="*/ 2 w 12"/>
                  <a:gd name="T77" fmla="*/ 20 h 28"/>
                  <a:gd name="T78" fmla="*/ 2 w 12"/>
                  <a:gd name="T79" fmla="*/ 26 h 28"/>
                  <a:gd name="T80" fmla="*/ 2 w 12"/>
                  <a:gd name="T81" fmla="*/ 28 h 28"/>
                  <a:gd name="T82" fmla="*/ 2 w 12"/>
                  <a:gd name="T83" fmla="*/ 28 h 28"/>
                  <a:gd name="T84" fmla="*/ 4 w 12"/>
                  <a:gd name="T85" fmla="*/ 28 h 28"/>
                  <a:gd name="T86" fmla="*/ 6 w 12"/>
                  <a:gd name="T87" fmla="*/ 22 h 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
                  <a:gd name="T133" fmla="*/ 0 h 28"/>
                  <a:gd name="T134" fmla="*/ 12 w 12"/>
                  <a:gd name="T135" fmla="*/ 28 h 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 h="28">
                    <a:moveTo>
                      <a:pt x="6" y="22"/>
                    </a:moveTo>
                    <a:lnTo>
                      <a:pt x="8" y="24"/>
                    </a:lnTo>
                    <a:lnTo>
                      <a:pt x="8" y="20"/>
                    </a:lnTo>
                    <a:lnTo>
                      <a:pt x="10" y="20"/>
                    </a:lnTo>
                    <a:lnTo>
                      <a:pt x="12" y="20"/>
                    </a:lnTo>
                    <a:lnTo>
                      <a:pt x="12" y="18"/>
                    </a:lnTo>
                    <a:lnTo>
                      <a:pt x="10" y="18"/>
                    </a:lnTo>
                    <a:lnTo>
                      <a:pt x="10" y="16"/>
                    </a:lnTo>
                    <a:lnTo>
                      <a:pt x="12" y="16"/>
                    </a:lnTo>
                    <a:lnTo>
                      <a:pt x="10" y="14"/>
                    </a:lnTo>
                    <a:lnTo>
                      <a:pt x="8" y="12"/>
                    </a:lnTo>
                    <a:lnTo>
                      <a:pt x="8" y="10"/>
                    </a:lnTo>
                    <a:lnTo>
                      <a:pt x="6" y="4"/>
                    </a:lnTo>
                    <a:lnTo>
                      <a:pt x="6" y="2"/>
                    </a:lnTo>
                    <a:lnTo>
                      <a:pt x="8" y="2"/>
                    </a:lnTo>
                    <a:lnTo>
                      <a:pt x="12" y="14"/>
                    </a:lnTo>
                    <a:lnTo>
                      <a:pt x="12" y="12"/>
                    </a:lnTo>
                    <a:lnTo>
                      <a:pt x="12" y="10"/>
                    </a:lnTo>
                    <a:lnTo>
                      <a:pt x="10" y="6"/>
                    </a:lnTo>
                    <a:lnTo>
                      <a:pt x="6" y="0"/>
                    </a:lnTo>
                    <a:lnTo>
                      <a:pt x="0" y="0"/>
                    </a:lnTo>
                    <a:lnTo>
                      <a:pt x="0" y="2"/>
                    </a:lnTo>
                    <a:lnTo>
                      <a:pt x="2" y="14"/>
                    </a:lnTo>
                    <a:lnTo>
                      <a:pt x="2" y="16"/>
                    </a:lnTo>
                    <a:lnTo>
                      <a:pt x="4" y="14"/>
                    </a:lnTo>
                    <a:lnTo>
                      <a:pt x="6" y="14"/>
                    </a:lnTo>
                    <a:lnTo>
                      <a:pt x="4" y="16"/>
                    </a:lnTo>
                    <a:lnTo>
                      <a:pt x="2" y="16"/>
                    </a:lnTo>
                    <a:lnTo>
                      <a:pt x="4" y="18"/>
                    </a:lnTo>
                    <a:lnTo>
                      <a:pt x="4" y="20"/>
                    </a:lnTo>
                    <a:lnTo>
                      <a:pt x="2" y="20"/>
                    </a:lnTo>
                    <a:lnTo>
                      <a:pt x="2" y="26"/>
                    </a:lnTo>
                    <a:lnTo>
                      <a:pt x="2" y="28"/>
                    </a:lnTo>
                    <a:lnTo>
                      <a:pt x="4" y="28"/>
                    </a:lnTo>
                    <a:lnTo>
                      <a:pt x="6" y="22"/>
                    </a:lnTo>
                    <a:close/>
                  </a:path>
                </a:pathLst>
              </a:custGeom>
              <a:solidFill>
                <a:srgbClr val="0071B4">
                  <a:alpha val="34901"/>
                </a:srgbClr>
              </a:solidFill>
              <a:ln w="9525">
                <a:noFill/>
                <a:round/>
                <a:headEnd/>
                <a:tailEnd/>
              </a:ln>
            </p:spPr>
            <p:txBody>
              <a:bodyPr/>
              <a:lstStyle/>
              <a:p>
                <a:endParaRPr lang="en-US"/>
              </a:p>
            </p:txBody>
          </p:sp>
          <p:sp>
            <p:nvSpPr>
              <p:cNvPr id="13574" name="Freeform 429"/>
              <p:cNvSpPr>
                <a:spLocks/>
              </p:cNvSpPr>
              <p:nvPr/>
            </p:nvSpPr>
            <p:spPr bwMode="auto">
              <a:xfrm>
                <a:off x="5112" y="2098"/>
                <a:ext cx="18" cy="20"/>
              </a:xfrm>
              <a:custGeom>
                <a:avLst/>
                <a:gdLst>
                  <a:gd name="T0" fmla="*/ 10 w 18"/>
                  <a:gd name="T1" fmla="*/ 12 h 20"/>
                  <a:gd name="T2" fmla="*/ 16 w 18"/>
                  <a:gd name="T3" fmla="*/ 10 h 20"/>
                  <a:gd name="T4" fmla="*/ 18 w 18"/>
                  <a:gd name="T5" fmla="*/ 6 h 20"/>
                  <a:gd name="T6" fmla="*/ 18 w 18"/>
                  <a:gd name="T7" fmla="*/ 2 h 20"/>
                  <a:gd name="T8" fmla="*/ 16 w 18"/>
                  <a:gd name="T9" fmla="*/ 0 h 20"/>
                  <a:gd name="T10" fmla="*/ 14 w 18"/>
                  <a:gd name="T11" fmla="*/ 0 h 20"/>
                  <a:gd name="T12" fmla="*/ 14 w 18"/>
                  <a:gd name="T13" fmla="*/ 2 h 20"/>
                  <a:gd name="T14" fmla="*/ 6 w 18"/>
                  <a:gd name="T15" fmla="*/ 4 h 20"/>
                  <a:gd name="T16" fmla="*/ 4 w 18"/>
                  <a:gd name="T17" fmla="*/ 6 h 20"/>
                  <a:gd name="T18" fmla="*/ 6 w 18"/>
                  <a:gd name="T19" fmla="*/ 6 h 20"/>
                  <a:gd name="T20" fmla="*/ 0 w 18"/>
                  <a:gd name="T21" fmla="*/ 20 h 20"/>
                  <a:gd name="T22" fmla="*/ 10 w 18"/>
                  <a:gd name="T23" fmla="*/ 12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0"/>
                  <a:gd name="T38" fmla="*/ 18 w 1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0">
                    <a:moveTo>
                      <a:pt x="10" y="12"/>
                    </a:moveTo>
                    <a:lnTo>
                      <a:pt x="16" y="10"/>
                    </a:lnTo>
                    <a:lnTo>
                      <a:pt x="18" y="6"/>
                    </a:lnTo>
                    <a:lnTo>
                      <a:pt x="18" y="2"/>
                    </a:lnTo>
                    <a:lnTo>
                      <a:pt x="16" y="0"/>
                    </a:lnTo>
                    <a:lnTo>
                      <a:pt x="14" y="0"/>
                    </a:lnTo>
                    <a:lnTo>
                      <a:pt x="14" y="2"/>
                    </a:lnTo>
                    <a:lnTo>
                      <a:pt x="6" y="4"/>
                    </a:lnTo>
                    <a:lnTo>
                      <a:pt x="4" y="6"/>
                    </a:lnTo>
                    <a:lnTo>
                      <a:pt x="6" y="6"/>
                    </a:lnTo>
                    <a:lnTo>
                      <a:pt x="0" y="20"/>
                    </a:lnTo>
                    <a:lnTo>
                      <a:pt x="10" y="12"/>
                    </a:lnTo>
                    <a:close/>
                  </a:path>
                </a:pathLst>
              </a:custGeom>
              <a:solidFill>
                <a:srgbClr val="0071B4">
                  <a:alpha val="34901"/>
                </a:srgbClr>
              </a:solidFill>
              <a:ln w="9525">
                <a:noFill/>
                <a:round/>
                <a:headEnd/>
                <a:tailEnd/>
              </a:ln>
            </p:spPr>
            <p:txBody>
              <a:bodyPr/>
              <a:lstStyle/>
              <a:p>
                <a:endParaRPr lang="en-US"/>
              </a:p>
            </p:txBody>
          </p:sp>
          <p:sp>
            <p:nvSpPr>
              <p:cNvPr id="13575" name="Freeform 430"/>
              <p:cNvSpPr>
                <a:spLocks/>
              </p:cNvSpPr>
              <p:nvPr/>
            </p:nvSpPr>
            <p:spPr bwMode="auto">
              <a:xfrm>
                <a:off x="1715" y="2006"/>
                <a:ext cx="14" cy="24"/>
              </a:xfrm>
              <a:custGeom>
                <a:avLst/>
                <a:gdLst>
                  <a:gd name="T0" fmla="*/ 4 w 14"/>
                  <a:gd name="T1" fmla="*/ 22 h 24"/>
                  <a:gd name="T2" fmla="*/ 6 w 14"/>
                  <a:gd name="T3" fmla="*/ 24 h 24"/>
                  <a:gd name="T4" fmla="*/ 6 w 14"/>
                  <a:gd name="T5" fmla="*/ 24 h 24"/>
                  <a:gd name="T6" fmla="*/ 8 w 14"/>
                  <a:gd name="T7" fmla="*/ 22 h 24"/>
                  <a:gd name="T8" fmla="*/ 8 w 14"/>
                  <a:gd name="T9" fmla="*/ 20 h 24"/>
                  <a:gd name="T10" fmla="*/ 14 w 14"/>
                  <a:gd name="T11" fmla="*/ 2 h 24"/>
                  <a:gd name="T12" fmla="*/ 12 w 14"/>
                  <a:gd name="T13" fmla="*/ 2 h 24"/>
                  <a:gd name="T14" fmla="*/ 4 w 14"/>
                  <a:gd name="T15" fmla="*/ 0 h 24"/>
                  <a:gd name="T16" fmla="*/ 4 w 14"/>
                  <a:gd name="T17" fmla="*/ 2 h 24"/>
                  <a:gd name="T18" fmla="*/ 4 w 14"/>
                  <a:gd name="T19" fmla="*/ 2 h 24"/>
                  <a:gd name="T20" fmla="*/ 2 w 14"/>
                  <a:gd name="T21" fmla="*/ 2 h 24"/>
                  <a:gd name="T22" fmla="*/ 2 w 14"/>
                  <a:gd name="T23" fmla="*/ 4 h 24"/>
                  <a:gd name="T24" fmla="*/ 0 w 14"/>
                  <a:gd name="T25" fmla="*/ 18 h 24"/>
                  <a:gd name="T26" fmla="*/ 2 w 14"/>
                  <a:gd name="T27" fmla="*/ 20 h 24"/>
                  <a:gd name="T28" fmla="*/ 4 w 14"/>
                  <a:gd name="T29" fmla="*/ 2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24"/>
                  <a:gd name="T47" fmla="*/ 14 w 14"/>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24">
                    <a:moveTo>
                      <a:pt x="4" y="22"/>
                    </a:moveTo>
                    <a:lnTo>
                      <a:pt x="6" y="24"/>
                    </a:lnTo>
                    <a:lnTo>
                      <a:pt x="8" y="22"/>
                    </a:lnTo>
                    <a:lnTo>
                      <a:pt x="8" y="20"/>
                    </a:lnTo>
                    <a:lnTo>
                      <a:pt x="14" y="2"/>
                    </a:lnTo>
                    <a:lnTo>
                      <a:pt x="12" y="2"/>
                    </a:lnTo>
                    <a:lnTo>
                      <a:pt x="4" y="0"/>
                    </a:lnTo>
                    <a:lnTo>
                      <a:pt x="4" y="2"/>
                    </a:lnTo>
                    <a:lnTo>
                      <a:pt x="2" y="2"/>
                    </a:lnTo>
                    <a:lnTo>
                      <a:pt x="2" y="4"/>
                    </a:lnTo>
                    <a:lnTo>
                      <a:pt x="0" y="18"/>
                    </a:lnTo>
                    <a:lnTo>
                      <a:pt x="2" y="20"/>
                    </a:lnTo>
                    <a:lnTo>
                      <a:pt x="4" y="22"/>
                    </a:lnTo>
                    <a:close/>
                  </a:path>
                </a:pathLst>
              </a:custGeom>
              <a:solidFill>
                <a:srgbClr val="0071B4">
                  <a:alpha val="34901"/>
                </a:srgbClr>
              </a:solidFill>
              <a:ln w="9525">
                <a:noFill/>
                <a:round/>
                <a:headEnd/>
                <a:tailEnd/>
              </a:ln>
            </p:spPr>
            <p:txBody>
              <a:bodyPr/>
              <a:lstStyle/>
              <a:p>
                <a:endParaRPr lang="en-US"/>
              </a:p>
            </p:txBody>
          </p:sp>
          <p:sp>
            <p:nvSpPr>
              <p:cNvPr id="13576" name="Freeform 431"/>
              <p:cNvSpPr>
                <a:spLocks/>
              </p:cNvSpPr>
              <p:nvPr/>
            </p:nvSpPr>
            <p:spPr bwMode="auto">
              <a:xfrm>
                <a:off x="786" y="2060"/>
                <a:ext cx="7" cy="6"/>
              </a:xfrm>
              <a:custGeom>
                <a:avLst/>
                <a:gdLst>
                  <a:gd name="T0" fmla="*/ 5 w 7"/>
                  <a:gd name="T1" fmla="*/ 2 h 6"/>
                  <a:gd name="T2" fmla="*/ 3 w 7"/>
                  <a:gd name="T3" fmla="*/ 2 h 6"/>
                  <a:gd name="T4" fmla="*/ 3 w 7"/>
                  <a:gd name="T5" fmla="*/ 2 h 6"/>
                  <a:gd name="T6" fmla="*/ 1 w 7"/>
                  <a:gd name="T7" fmla="*/ 0 h 6"/>
                  <a:gd name="T8" fmla="*/ 1 w 7"/>
                  <a:gd name="T9" fmla="*/ 2 h 6"/>
                  <a:gd name="T10" fmla="*/ 0 w 7"/>
                  <a:gd name="T11" fmla="*/ 2 h 6"/>
                  <a:gd name="T12" fmla="*/ 0 w 7"/>
                  <a:gd name="T13" fmla="*/ 4 h 6"/>
                  <a:gd name="T14" fmla="*/ 0 w 7"/>
                  <a:gd name="T15" fmla="*/ 6 h 6"/>
                  <a:gd name="T16" fmla="*/ 0 w 7"/>
                  <a:gd name="T17" fmla="*/ 4 h 6"/>
                  <a:gd name="T18" fmla="*/ 1 w 7"/>
                  <a:gd name="T19" fmla="*/ 6 h 6"/>
                  <a:gd name="T20" fmla="*/ 1 w 7"/>
                  <a:gd name="T21" fmla="*/ 4 h 6"/>
                  <a:gd name="T22" fmla="*/ 3 w 7"/>
                  <a:gd name="T23" fmla="*/ 6 h 6"/>
                  <a:gd name="T24" fmla="*/ 1 w 7"/>
                  <a:gd name="T25" fmla="*/ 6 h 6"/>
                  <a:gd name="T26" fmla="*/ 7 w 7"/>
                  <a:gd name="T27" fmla="*/ 4 h 6"/>
                  <a:gd name="T28" fmla="*/ 7 w 7"/>
                  <a:gd name="T29" fmla="*/ 4 h 6"/>
                  <a:gd name="T30" fmla="*/ 7 w 7"/>
                  <a:gd name="T31" fmla="*/ 2 h 6"/>
                  <a:gd name="T32" fmla="*/ 5 w 7"/>
                  <a:gd name="T33" fmla="*/ 2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6"/>
                  <a:gd name="T53" fmla="*/ 7 w 7"/>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6">
                    <a:moveTo>
                      <a:pt x="5" y="2"/>
                    </a:moveTo>
                    <a:lnTo>
                      <a:pt x="3" y="2"/>
                    </a:lnTo>
                    <a:lnTo>
                      <a:pt x="1" y="0"/>
                    </a:lnTo>
                    <a:lnTo>
                      <a:pt x="1" y="2"/>
                    </a:lnTo>
                    <a:lnTo>
                      <a:pt x="0" y="2"/>
                    </a:lnTo>
                    <a:lnTo>
                      <a:pt x="0" y="4"/>
                    </a:lnTo>
                    <a:lnTo>
                      <a:pt x="0" y="6"/>
                    </a:lnTo>
                    <a:lnTo>
                      <a:pt x="0" y="4"/>
                    </a:lnTo>
                    <a:lnTo>
                      <a:pt x="1" y="6"/>
                    </a:lnTo>
                    <a:lnTo>
                      <a:pt x="1" y="4"/>
                    </a:lnTo>
                    <a:lnTo>
                      <a:pt x="3" y="6"/>
                    </a:lnTo>
                    <a:lnTo>
                      <a:pt x="1" y="6"/>
                    </a:lnTo>
                    <a:lnTo>
                      <a:pt x="7" y="4"/>
                    </a:lnTo>
                    <a:lnTo>
                      <a:pt x="7" y="2"/>
                    </a:lnTo>
                    <a:lnTo>
                      <a:pt x="5" y="2"/>
                    </a:lnTo>
                    <a:close/>
                  </a:path>
                </a:pathLst>
              </a:custGeom>
              <a:solidFill>
                <a:srgbClr val="0071B4">
                  <a:alpha val="34901"/>
                </a:srgbClr>
              </a:solidFill>
              <a:ln w="9525">
                <a:noFill/>
                <a:round/>
                <a:headEnd/>
                <a:tailEnd/>
              </a:ln>
            </p:spPr>
            <p:txBody>
              <a:bodyPr/>
              <a:lstStyle/>
              <a:p>
                <a:endParaRPr lang="en-US"/>
              </a:p>
            </p:txBody>
          </p:sp>
          <p:sp>
            <p:nvSpPr>
              <p:cNvPr id="13577" name="Freeform 432"/>
              <p:cNvSpPr>
                <a:spLocks/>
              </p:cNvSpPr>
              <p:nvPr/>
            </p:nvSpPr>
            <p:spPr bwMode="auto">
              <a:xfrm>
                <a:off x="770" y="2064"/>
                <a:ext cx="14" cy="16"/>
              </a:xfrm>
              <a:custGeom>
                <a:avLst/>
                <a:gdLst>
                  <a:gd name="T0" fmla="*/ 12 w 14"/>
                  <a:gd name="T1" fmla="*/ 2 h 16"/>
                  <a:gd name="T2" fmla="*/ 12 w 14"/>
                  <a:gd name="T3" fmla="*/ 2 h 16"/>
                  <a:gd name="T4" fmla="*/ 10 w 14"/>
                  <a:gd name="T5" fmla="*/ 0 h 16"/>
                  <a:gd name="T6" fmla="*/ 10 w 14"/>
                  <a:gd name="T7" fmla="*/ 4 h 16"/>
                  <a:gd name="T8" fmla="*/ 6 w 14"/>
                  <a:gd name="T9" fmla="*/ 8 h 16"/>
                  <a:gd name="T10" fmla="*/ 4 w 14"/>
                  <a:gd name="T11" fmla="*/ 10 h 16"/>
                  <a:gd name="T12" fmla="*/ 2 w 14"/>
                  <a:gd name="T13" fmla="*/ 10 h 16"/>
                  <a:gd name="T14" fmla="*/ 2 w 14"/>
                  <a:gd name="T15" fmla="*/ 12 h 16"/>
                  <a:gd name="T16" fmla="*/ 2 w 14"/>
                  <a:gd name="T17" fmla="*/ 12 h 16"/>
                  <a:gd name="T18" fmla="*/ 0 w 14"/>
                  <a:gd name="T19" fmla="*/ 14 h 16"/>
                  <a:gd name="T20" fmla="*/ 0 w 14"/>
                  <a:gd name="T21" fmla="*/ 16 h 16"/>
                  <a:gd name="T22" fmla="*/ 2 w 14"/>
                  <a:gd name="T23" fmla="*/ 16 h 16"/>
                  <a:gd name="T24" fmla="*/ 6 w 14"/>
                  <a:gd name="T25" fmla="*/ 14 h 16"/>
                  <a:gd name="T26" fmla="*/ 6 w 14"/>
                  <a:gd name="T27" fmla="*/ 14 h 16"/>
                  <a:gd name="T28" fmla="*/ 8 w 14"/>
                  <a:gd name="T29" fmla="*/ 12 h 16"/>
                  <a:gd name="T30" fmla="*/ 8 w 14"/>
                  <a:gd name="T31" fmla="*/ 10 h 16"/>
                  <a:gd name="T32" fmla="*/ 14 w 14"/>
                  <a:gd name="T33" fmla="*/ 2 h 16"/>
                  <a:gd name="T34" fmla="*/ 12 w 14"/>
                  <a:gd name="T35" fmla="*/ 2 h 16"/>
                  <a:gd name="T36" fmla="*/ 12 w 14"/>
                  <a:gd name="T37" fmla="*/ 2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6"/>
                  <a:gd name="T59" fmla="*/ 14 w 1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6">
                    <a:moveTo>
                      <a:pt x="12" y="2"/>
                    </a:moveTo>
                    <a:lnTo>
                      <a:pt x="12" y="2"/>
                    </a:lnTo>
                    <a:lnTo>
                      <a:pt x="10" y="0"/>
                    </a:lnTo>
                    <a:lnTo>
                      <a:pt x="10" y="4"/>
                    </a:lnTo>
                    <a:lnTo>
                      <a:pt x="6" y="8"/>
                    </a:lnTo>
                    <a:lnTo>
                      <a:pt x="4" y="10"/>
                    </a:lnTo>
                    <a:lnTo>
                      <a:pt x="2" y="10"/>
                    </a:lnTo>
                    <a:lnTo>
                      <a:pt x="2" y="12"/>
                    </a:lnTo>
                    <a:lnTo>
                      <a:pt x="0" y="14"/>
                    </a:lnTo>
                    <a:lnTo>
                      <a:pt x="0" y="16"/>
                    </a:lnTo>
                    <a:lnTo>
                      <a:pt x="2" y="16"/>
                    </a:lnTo>
                    <a:lnTo>
                      <a:pt x="6" y="14"/>
                    </a:lnTo>
                    <a:lnTo>
                      <a:pt x="8" y="12"/>
                    </a:lnTo>
                    <a:lnTo>
                      <a:pt x="8" y="10"/>
                    </a:lnTo>
                    <a:lnTo>
                      <a:pt x="14" y="2"/>
                    </a:lnTo>
                    <a:lnTo>
                      <a:pt x="12" y="2"/>
                    </a:lnTo>
                    <a:close/>
                  </a:path>
                </a:pathLst>
              </a:custGeom>
              <a:solidFill>
                <a:srgbClr val="0071B4">
                  <a:alpha val="34901"/>
                </a:srgbClr>
              </a:solidFill>
              <a:ln w="9525">
                <a:noFill/>
                <a:round/>
                <a:headEnd/>
                <a:tailEnd/>
              </a:ln>
            </p:spPr>
            <p:txBody>
              <a:bodyPr/>
              <a:lstStyle/>
              <a:p>
                <a:endParaRPr lang="en-US"/>
              </a:p>
            </p:txBody>
          </p:sp>
          <p:sp>
            <p:nvSpPr>
              <p:cNvPr id="13578" name="Freeform 433"/>
              <p:cNvSpPr>
                <a:spLocks/>
              </p:cNvSpPr>
              <p:nvPr/>
            </p:nvSpPr>
            <p:spPr bwMode="auto">
              <a:xfrm>
                <a:off x="1620" y="1893"/>
                <a:ext cx="97" cy="89"/>
              </a:xfrm>
              <a:custGeom>
                <a:avLst/>
                <a:gdLst>
                  <a:gd name="T0" fmla="*/ 97 w 97"/>
                  <a:gd name="T1" fmla="*/ 67 h 89"/>
                  <a:gd name="T2" fmla="*/ 91 w 97"/>
                  <a:gd name="T3" fmla="*/ 65 h 89"/>
                  <a:gd name="T4" fmla="*/ 89 w 97"/>
                  <a:gd name="T5" fmla="*/ 61 h 89"/>
                  <a:gd name="T6" fmla="*/ 87 w 97"/>
                  <a:gd name="T7" fmla="*/ 57 h 89"/>
                  <a:gd name="T8" fmla="*/ 83 w 97"/>
                  <a:gd name="T9" fmla="*/ 61 h 89"/>
                  <a:gd name="T10" fmla="*/ 77 w 97"/>
                  <a:gd name="T11" fmla="*/ 61 h 89"/>
                  <a:gd name="T12" fmla="*/ 77 w 97"/>
                  <a:gd name="T13" fmla="*/ 57 h 89"/>
                  <a:gd name="T14" fmla="*/ 75 w 97"/>
                  <a:gd name="T15" fmla="*/ 47 h 89"/>
                  <a:gd name="T16" fmla="*/ 67 w 97"/>
                  <a:gd name="T17" fmla="*/ 37 h 89"/>
                  <a:gd name="T18" fmla="*/ 61 w 97"/>
                  <a:gd name="T19" fmla="*/ 37 h 89"/>
                  <a:gd name="T20" fmla="*/ 55 w 97"/>
                  <a:gd name="T21" fmla="*/ 33 h 89"/>
                  <a:gd name="T22" fmla="*/ 54 w 97"/>
                  <a:gd name="T23" fmla="*/ 29 h 89"/>
                  <a:gd name="T24" fmla="*/ 46 w 97"/>
                  <a:gd name="T25" fmla="*/ 25 h 89"/>
                  <a:gd name="T26" fmla="*/ 42 w 97"/>
                  <a:gd name="T27" fmla="*/ 19 h 89"/>
                  <a:gd name="T28" fmla="*/ 38 w 97"/>
                  <a:gd name="T29" fmla="*/ 15 h 89"/>
                  <a:gd name="T30" fmla="*/ 34 w 97"/>
                  <a:gd name="T31" fmla="*/ 17 h 89"/>
                  <a:gd name="T32" fmla="*/ 30 w 97"/>
                  <a:gd name="T33" fmla="*/ 21 h 89"/>
                  <a:gd name="T34" fmla="*/ 30 w 97"/>
                  <a:gd name="T35" fmla="*/ 9 h 89"/>
                  <a:gd name="T36" fmla="*/ 26 w 97"/>
                  <a:gd name="T37" fmla="*/ 3 h 89"/>
                  <a:gd name="T38" fmla="*/ 22 w 97"/>
                  <a:gd name="T39" fmla="*/ 0 h 89"/>
                  <a:gd name="T40" fmla="*/ 20 w 97"/>
                  <a:gd name="T41" fmla="*/ 3 h 89"/>
                  <a:gd name="T42" fmla="*/ 14 w 97"/>
                  <a:gd name="T43" fmla="*/ 31 h 89"/>
                  <a:gd name="T44" fmla="*/ 12 w 97"/>
                  <a:gd name="T45" fmla="*/ 53 h 89"/>
                  <a:gd name="T46" fmla="*/ 8 w 97"/>
                  <a:gd name="T47" fmla="*/ 63 h 89"/>
                  <a:gd name="T48" fmla="*/ 2 w 97"/>
                  <a:gd name="T49" fmla="*/ 65 h 89"/>
                  <a:gd name="T50" fmla="*/ 0 w 97"/>
                  <a:gd name="T51" fmla="*/ 75 h 89"/>
                  <a:gd name="T52" fmla="*/ 6 w 97"/>
                  <a:gd name="T53" fmla="*/ 75 h 89"/>
                  <a:gd name="T54" fmla="*/ 10 w 97"/>
                  <a:gd name="T55" fmla="*/ 73 h 89"/>
                  <a:gd name="T56" fmla="*/ 16 w 97"/>
                  <a:gd name="T57" fmla="*/ 73 h 89"/>
                  <a:gd name="T58" fmla="*/ 18 w 97"/>
                  <a:gd name="T59" fmla="*/ 71 h 89"/>
                  <a:gd name="T60" fmla="*/ 20 w 97"/>
                  <a:gd name="T61" fmla="*/ 67 h 89"/>
                  <a:gd name="T62" fmla="*/ 22 w 97"/>
                  <a:gd name="T63" fmla="*/ 73 h 89"/>
                  <a:gd name="T64" fmla="*/ 24 w 97"/>
                  <a:gd name="T65" fmla="*/ 89 h 89"/>
                  <a:gd name="T66" fmla="*/ 26 w 97"/>
                  <a:gd name="T67" fmla="*/ 89 h 89"/>
                  <a:gd name="T68" fmla="*/ 36 w 97"/>
                  <a:gd name="T69" fmla="*/ 83 h 89"/>
                  <a:gd name="T70" fmla="*/ 38 w 97"/>
                  <a:gd name="T71" fmla="*/ 81 h 89"/>
                  <a:gd name="T72" fmla="*/ 40 w 97"/>
                  <a:gd name="T73" fmla="*/ 75 h 89"/>
                  <a:gd name="T74" fmla="*/ 44 w 97"/>
                  <a:gd name="T75" fmla="*/ 75 h 89"/>
                  <a:gd name="T76" fmla="*/ 46 w 97"/>
                  <a:gd name="T77" fmla="*/ 71 h 89"/>
                  <a:gd name="T78" fmla="*/ 50 w 97"/>
                  <a:gd name="T79" fmla="*/ 69 h 89"/>
                  <a:gd name="T80" fmla="*/ 50 w 97"/>
                  <a:gd name="T81" fmla="*/ 65 h 89"/>
                  <a:gd name="T82" fmla="*/ 59 w 97"/>
                  <a:gd name="T83" fmla="*/ 57 h 89"/>
                  <a:gd name="T84" fmla="*/ 57 w 97"/>
                  <a:gd name="T85" fmla="*/ 59 h 89"/>
                  <a:gd name="T86" fmla="*/ 59 w 97"/>
                  <a:gd name="T87" fmla="*/ 63 h 89"/>
                  <a:gd name="T88" fmla="*/ 59 w 97"/>
                  <a:gd name="T89" fmla="*/ 63 h 89"/>
                  <a:gd name="T90" fmla="*/ 65 w 97"/>
                  <a:gd name="T91" fmla="*/ 65 h 89"/>
                  <a:gd name="T92" fmla="*/ 65 w 97"/>
                  <a:gd name="T93" fmla="*/ 71 h 89"/>
                  <a:gd name="T94" fmla="*/ 69 w 97"/>
                  <a:gd name="T95" fmla="*/ 73 h 89"/>
                  <a:gd name="T96" fmla="*/ 71 w 97"/>
                  <a:gd name="T97" fmla="*/ 73 h 89"/>
                  <a:gd name="T98" fmla="*/ 75 w 97"/>
                  <a:gd name="T99" fmla="*/ 73 h 89"/>
                  <a:gd name="T100" fmla="*/ 79 w 97"/>
                  <a:gd name="T101" fmla="*/ 75 h 89"/>
                  <a:gd name="T102" fmla="*/ 81 w 97"/>
                  <a:gd name="T103" fmla="*/ 77 h 89"/>
                  <a:gd name="T104" fmla="*/ 87 w 97"/>
                  <a:gd name="T105" fmla="*/ 79 h 89"/>
                  <a:gd name="T106" fmla="*/ 97 w 97"/>
                  <a:gd name="T107" fmla="*/ 69 h 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7"/>
                  <a:gd name="T163" fmla="*/ 0 h 89"/>
                  <a:gd name="T164" fmla="*/ 97 w 97"/>
                  <a:gd name="T165" fmla="*/ 89 h 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7" h="89">
                    <a:moveTo>
                      <a:pt x="97" y="69"/>
                    </a:moveTo>
                    <a:lnTo>
                      <a:pt x="97" y="67"/>
                    </a:lnTo>
                    <a:lnTo>
                      <a:pt x="91" y="67"/>
                    </a:lnTo>
                    <a:lnTo>
                      <a:pt x="91" y="65"/>
                    </a:lnTo>
                    <a:lnTo>
                      <a:pt x="91" y="63"/>
                    </a:lnTo>
                    <a:lnTo>
                      <a:pt x="89" y="61"/>
                    </a:lnTo>
                    <a:lnTo>
                      <a:pt x="89" y="59"/>
                    </a:lnTo>
                    <a:lnTo>
                      <a:pt x="87" y="57"/>
                    </a:lnTo>
                    <a:lnTo>
                      <a:pt x="83" y="61"/>
                    </a:lnTo>
                    <a:lnTo>
                      <a:pt x="81" y="61"/>
                    </a:lnTo>
                    <a:lnTo>
                      <a:pt x="77" y="61"/>
                    </a:lnTo>
                    <a:lnTo>
                      <a:pt x="75" y="61"/>
                    </a:lnTo>
                    <a:lnTo>
                      <a:pt x="77" y="57"/>
                    </a:lnTo>
                    <a:lnTo>
                      <a:pt x="75" y="55"/>
                    </a:lnTo>
                    <a:lnTo>
                      <a:pt x="75" y="47"/>
                    </a:lnTo>
                    <a:lnTo>
                      <a:pt x="71" y="41"/>
                    </a:lnTo>
                    <a:lnTo>
                      <a:pt x="67" y="37"/>
                    </a:lnTo>
                    <a:lnTo>
                      <a:pt x="63" y="39"/>
                    </a:lnTo>
                    <a:lnTo>
                      <a:pt x="61" y="37"/>
                    </a:lnTo>
                    <a:lnTo>
                      <a:pt x="59" y="33"/>
                    </a:lnTo>
                    <a:lnTo>
                      <a:pt x="55" y="33"/>
                    </a:lnTo>
                    <a:lnTo>
                      <a:pt x="55" y="31"/>
                    </a:lnTo>
                    <a:lnTo>
                      <a:pt x="54" y="29"/>
                    </a:lnTo>
                    <a:lnTo>
                      <a:pt x="52" y="25"/>
                    </a:lnTo>
                    <a:lnTo>
                      <a:pt x="46" y="25"/>
                    </a:lnTo>
                    <a:lnTo>
                      <a:pt x="42" y="23"/>
                    </a:lnTo>
                    <a:lnTo>
                      <a:pt x="42" y="19"/>
                    </a:lnTo>
                    <a:lnTo>
                      <a:pt x="40" y="17"/>
                    </a:lnTo>
                    <a:lnTo>
                      <a:pt x="38" y="15"/>
                    </a:lnTo>
                    <a:lnTo>
                      <a:pt x="36" y="15"/>
                    </a:lnTo>
                    <a:lnTo>
                      <a:pt x="34" y="17"/>
                    </a:lnTo>
                    <a:lnTo>
                      <a:pt x="32" y="21"/>
                    </a:lnTo>
                    <a:lnTo>
                      <a:pt x="30" y="21"/>
                    </a:lnTo>
                    <a:lnTo>
                      <a:pt x="28" y="13"/>
                    </a:lnTo>
                    <a:lnTo>
                      <a:pt x="30" y="9"/>
                    </a:lnTo>
                    <a:lnTo>
                      <a:pt x="28" y="7"/>
                    </a:lnTo>
                    <a:lnTo>
                      <a:pt x="26" y="3"/>
                    </a:lnTo>
                    <a:lnTo>
                      <a:pt x="24" y="3"/>
                    </a:lnTo>
                    <a:lnTo>
                      <a:pt x="22" y="0"/>
                    </a:lnTo>
                    <a:lnTo>
                      <a:pt x="22" y="1"/>
                    </a:lnTo>
                    <a:lnTo>
                      <a:pt x="20" y="3"/>
                    </a:lnTo>
                    <a:lnTo>
                      <a:pt x="16" y="7"/>
                    </a:lnTo>
                    <a:lnTo>
                      <a:pt x="14" y="31"/>
                    </a:lnTo>
                    <a:lnTo>
                      <a:pt x="12" y="53"/>
                    </a:lnTo>
                    <a:lnTo>
                      <a:pt x="12" y="57"/>
                    </a:lnTo>
                    <a:lnTo>
                      <a:pt x="8" y="63"/>
                    </a:lnTo>
                    <a:lnTo>
                      <a:pt x="4" y="63"/>
                    </a:lnTo>
                    <a:lnTo>
                      <a:pt x="2" y="65"/>
                    </a:lnTo>
                    <a:lnTo>
                      <a:pt x="0" y="73"/>
                    </a:lnTo>
                    <a:lnTo>
                      <a:pt x="0" y="75"/>
                    </a:lnTo>
                    <a:lnTo>
                      <a:pt x="2" y="77"/>
                    </a:lnTo>
                    <a:lnTo>
                      <a:pt x="6" y="75"/>
                    </a:lnTo>
                    <a:lnTo>
                      <a:pt x="8" y="73"/>
                    </a:lnTo>
                    <a:lnTo>
                      <a:pt x="10" y="73"/>
                    </a:lnTo>
                    <a:lnTo>
                      <a:pt x="12" y="73"/>
                    </a:lnTo>
                    <a:lnTo>
                      <a:pt x="16" y="73"/>
                    </a:lnTo>
                    <a:lnTo>
                      <a:pt x="18" y="71"/>
                    </a:lnTo>
                    <a:lnTo>
                      <a:pt x="20" y="67"/>
                    </a:lnTo>
                    <a:lnTo>
                      <a:pt x="22" y="73"/>
                    </a:lnTo>
                    <a:lnTo>
                      <a:pt x="22" y="85"/>
                    </a:lnTo>
                    <a:lnTo>
                      <a:pt x="24" y="89"/>
                    </a:lnTo>
                    <a:lnTo>
                      <a:pt x="26" y="89"/>
                    </a:lnTo>
                    <a:lnTo>
                      <a:pt x="34" y="85"/>
                    </a:lnTo>
                    <a:lnTo>
                      <a:pt x="36" y="83"/>
                    </a:lnTo>
                    <a:lnTo>
                      <a:pt x="38" y="81"/>
                    </a:lnTo>
                    <a:lnTo>
                      <a:pt x="40" y="75"/>
                    </a:lnTo>
                    <a:lnTo>
                      <a:pt x="44" y="75"/>
                    </a:lnTo>
                    <a:lnTo>
                      <a:pt x="46" y="73"/>
                    </a:lnTo>
                    <a:lnTo>
                      <a:pt x="46" y="71"/>
                    </a:lnTo>
                    <a:lnTo>
                      <a:pt x="48" y="71"/>
                    </a:lnTo>
                    <a:lnTo>
                      <a:pt x="50" y="69"/>
                    </a:lnTo>
                    <a:lnTo>
                      <a:pt x="50" y="67"/>
                    </a:lnTo>
                    <a:lnTo>
                      <a:pt x="50" y="65"/>
                    </a:lnTo>
                    <a:lnTo>
                      <a:pt x="50" y="59"/>
                    </a:lnTo>
                    <a:lnTo>
                      <a:pt x="59" y="57"/>
                    </a:lnTo>
                    <a:lnTo>
                      <a:pt x="57" y="59"/>
                    </a:lnTo>
                    <a:lnTo>
                      <a:pt x="55" y="63"/>
                    </a:lnTo>
                    <a:lnTo>
                      <a:pt x="59" y="63"/>
                    </a:lnTo>
                    <a:lnTo>
                      <a:pt x="63" y="63"/>
                    </a:lnTo>
                    <a:lnTo>
                      <a:pt x="65" y="65"/>
                    </a:lnTo>
                    <a:lnTo>
                      <a:pt x="67" y="67"/>
                    </a:lnTo>
                    <a:lnTo>
                      <a:pt x="65" y="71"/>
                    </a:lnTo>
                    <a:lnTo>
                      <a:pt x="65" y="73"/>
                    </a:lnTo>
                    <a:lnTo>
                      <a:pt x="69" y="73"/>
                    </a:lnTo>
                    <a:lnTo>
                      <a:pt x="71" y="71"/>
                    </a:lnTo>
                    <a:lnTo>
                      <a:pt x="71" y="73"/>
                    </a:lnTo>
                    <a:lnTo>
                      <a:pt x="73" y="73"/>
                    </a:lnTo>
                    <a:lnTo>
                      <a:pt x="75" y="73"/>
                    </a:lnTo>
                    <a:lnTo>
                      <a:pt x="77" y="77"/>
                    </a:lnTo>
                    <a:lnTo>
                      <a:pt x="79" y="75"/>
                    </a:lnTo>
                    <a:lnTo>
                      <a:pt x="79" y="77"/>
                    </a:lnTo>
                    <a:lnTo>
                      <a:pt x="81" y="77"/>
                    </a:lnTo>
                    <a:lnTo>
                      <a:pt x="85" y="79"/>
                    </a:lnTo>
                    <a:lnTo>
                      <a:pt x="87" y="79"/>
                    </a:lnTo>
                    <a:lnTo>
                      <a:pt x="95" y="71"/>
                    </a:lnTo>
                    <a:lnTo>
                      <a:pt x="97" y="69"/>
                    </a:lnTo>
                    <a:close/>
                  </a:path>
                </a:pathLst>
              </a:custGeom>
              <a:solidFill>
                <a:srgbClr val="0071B4">
                  <a:alpha val="34901"/>
                </a:srgbClr>
              </a:solidFill>
              <a:ln w="9525">
                <a:noFill/>
                <a:round/>
                <a:headEnd/>
                <a:tailEnd/>
              </a:ln>
            </p:spPr>
            <p:txBody>
              <a:bodyPr/>
              <a:lstStyle/>
              <a:p>
                <a:endParaRPr lang="en-US"/>
              </a:p>
            </p:txBody>
          </p:sp>
          <p:sp>
            <p:nvSpPr>
              <p:cNvPr id="13579" name="Freeform 434"/>
              <p:cNvSpPr>
                <a:spLocks/>
              </p:cNvSpPr>
              <p:nvPr/>
            </p:nvSpPr>
            <p:spPr bwMode="auto">
              <a:xfrm>
                <a:off x="403" y="2273"/>
                <a:ext cx="14" cy="2"/>
              </a:xfrm>
              <a:custGeom>
                <a:avLst/>
                <a:gdLst>
                  <a:gd name="T0" fmla="*/ 12 w 14"/>
                  <a:gd name="T1" fmla="*/ 0 h 2"/>
                  <a:gd name="T2" fmla="*/ 10 w 14"/>
                  <a:gd name="T3" fmla="*/ 0 h 2"/>
                  <a:gd name="T4" fmla="*/ 6 w 14"/>
                  <a:gd name="T5" fmla="*/ 0 h 2"/>
                  <a:gd name="T6" fmla="*/ 0 w 14"/>
                  <a:gd name="T7" fmla="*/ 0 h 2"/>
                  <a:gd name="T8" fmla="*/ 2 w 14"/>
                  <a:gd name="T9" fmla="*/ 2 h 2"/>
                  <a:gd name="T10" fmla="*/ 12 w 14"/>
                  <a:gd name="T11" fmla="*/ 2 h 2"/>
                  <a:gd name="T12" fmla="*/ 14 w 14"/>
                  <a:gd name="T13" fmla="*/ 0 h 2"/>
                  <a:gd name="T14" fmla="*/ 14 w 14"/>
                  <a:gd name="T15" fmla="*/ 0 h 2"/>
                  <a:gd name="T16" fmla="*/ 12 w 1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
                  <a:gd name="T29" fmla="*/ 14 w 1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
                    <a:moveTo>
                      <a:pt x="12" y="0"/>
                    </a:moveTo>
                    <a:lnTo>
                      <a:pt x="10" y="0"/>
                    </a:lnTo>
                    <a:lnTo>
                      <a:pt x="6" y="0"/>
                    </a:lnTo>
                    <a:lnTo>
                      <a:pt x="0" y="0"/>
                    </a:lnTo>
                    <a:lnTo>
                      <a:pt x="2" y="2"/>
                    </a:lnTo>
                    <a:lnTo>
                      <a:pt x="12" y="2"/>
                    </a:lnTo>
                    <a:lnTo>
                      <a:pt x="14" y="0"/>
                    </a:lnTo>
                    <a:lnTo>
                      <a:pt x="12" y="0"/>
                    </a:lnTo>
                    <a:close/>
                  </a:path>
                </a:pathLst>
              </a:custGeom>
              <a:solidFill>
                <a:srgbClr val="0071B4">
                  <a:alpha val="34901"/>
                </a:srgbClr>
              </a:solidFill>
              <a:ln w="9525">
                <a:noFill/>
                <a:round/>
                <a:headEnd/>
                <a:tailEnd/>
              </a:ln>
            </p:spPr>
            <p:txBody>
              <a:bodyPr/>
              <a:lstStyle/>
              <a:p>
                <a:endParaRPr lang="en-US"/>
              </a:p>
            </p:txBody>
          </p:sp>
          <p:sp>
            <p:nvSpPr>
              <p:cNvPr id="13580" name="Freeform 435"/>
              <p:cNvSpPr>
                <a:spLocks/>
              </p:cNvSpPr>
              <p:nvPr/>
            </p:nvSpPr>
            <p:spPr bwMode="auto">
              <a:xfrm>
                <a:off x="395" y="2265"/>
                <a:ext cx="8" cy="10"/>
              </a:xfrm>
              <a:custGeom>
                <a:avLst/>
                <a:gdLst>
                  <a:gd name="T0" fmla="*/ 4 w 8"/>
                  <a:gd name="T1" fmla="*/ 2 h 10"/>
                  <a:gd name="T2" fmla="*/ 4 w 8"/>
                  <a:gd name="T3" fmla="*/ 2 h 10"/>
                  <a:gd name="T4" fmla="*/ 4 w 8"/>
                  <a:gd name="T5" fmla="*/ 4 h 10"/>
                  <a:gd name="T6" fmla="*/ 4 w 8"/>
                  <a:gd name="T7" fmla="*/ 4 h 10"/>
                  <a:gd name="T8" fmla="*/ 0 w 8"/>
                  <a:gd name="T9" fmla="*/ 8 h 10"/>
                  <a:gd name="T10" fmla="*/ 0 w 8"/>
                  <a:gd name="T11" fmla="*/ 8 h 10"/>
                  <a:gd name="T12" fmla="*/ 0 w 8"/>
                  <a:gd name="T13" fmla="*/ 10 h 10"/>
                  <a:gd name="T14" fmla="*/ 2 w 8"/>
                  <a:gd name="T15" fmla="*/ 10 h 10"/>
                  <a:gd name="T16" fmla="*/ 4 w 8"/>
                  <a:gd name="T17" fmla="*/ 8 h 10"/>
                  <a:gd name="T18" fmla="*/ 4 w 8"/>
                  <a:gd name="T19" fmla="*/ 8 h 10"/>
                  <a:gd name="T20" fmla="*/ 6 w 8"/>
                  <a:gd name="T21" fmla="*/ 8 h 10"/>
                  <a:gd name="T22" fmla="*/ 6 w 8"/>
                  <a:gd name="T23" fmla="*/ 4 h 10"/>
                  <a:gd name="T24" fmla="*/ 8 w 8"/>
                  <a:gd name="T25" fmla="*/ 4 h 10"/>
                  <a:gd name="T26" fmla="*/ 8 w 8"/>
                  <a:gd name="T27" fmla="*/ 2 h 10"/>
                  <a:gd name="T28" fmla="*/ 6 w 8"/>
                  <a:gd name="T29" fmla="*/ 0 h 10"/>
                  <a:gd name="T30" fmla="*/ 4 w 8"/>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0"/>
                  <a:gd name="T50" fmla="*/ 8 w 8"/>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0">
                    <a:moveTo>
                      <a:pt x="4" y="2"/>
                    </a:moveTo>
                    <a:lnTo>
                      <a:pt x="4" y="2"/>
                    </a:lnTo>
                    <a:lnTo>
                      <a:pt x="4" y="4"/>
                    </a:lnTo>
                    <a:lnTo>
                      <a:pt x="0" y="8"/>
                    </a:lnTo>
                    <a:lnTo>
                      <a:pt x="0" y="10"/>
                    </a:lnTo>
                    <a:lnTo>
                      <a:pt x="2" y="10"/>
                    </a:lnTo>
                    <a:lnTo>
                      <a:pt x="4" y="8"/>
                    </a:lnTo>
                    <a:lnTo>
                      <a:pt x="6" y="8"/>
                    </a:lnTo>
                    <a:lnTo>
                      <a:pt x="6" y="4"/>
                    </a:lnTo>
                    <a:lnTo>
                      <a:pt x="8" y="4"/>
                    </a:lnTo>
                    <a:lnTo>
                      <a:pt x="8" y="2"/>
                    </a:lnTo>
                    <a:lnTo>
                      <a:pt x="6" y="0"/>
                    </a:lnTo>
                    <a:lnTo>
                      <a:pt x="4" y="2"/>
                    </a:lnTo>
                    <a:close/>
                  </a:path>
                </a:pathLst>
              </a:custGeom>
              <a:solidFill>
                <a:srgbClr val="0071B4">
                  <a:alpha val="34901"/>
                </a:srgbClr>
              </a:solidFill>
              <a:ln w="9525">
                <a:noFill/>
                <a:round/>
                <a:headEnd/>
                <a:tailEnd/>
              </a:ln>
            </p:spPr>
            <p:txBody>
              <a:bodyPr/>
              <a:lstStyle/>
              <a:p>
                <a:endParaRPr lang="en-US"/>
              </a:p>
            </p:txBody>
          </p:sp>
          <p:sp>
            <p:nvSpPr>
              <p:cNvPr id="13581" name="Freeform 436"/>
              <p:cNvSpPr>
                <a:spLocks/>
              </p:cNvSpPr>
              <p:nvPr/>
            </p:nvSpPr>
            <p:spPr bwMode="auto">
              <a:xfrm>
                <a:off x="4951" y="2380"/>
                <a:ext cx="6" cy="6"/>
              </a:xfrm>
              <a:custGeom>
                <a:avLst/>
                <a:gdLst>
                  <a:gd name="T0" fmla="*/ 6 w 6"/>
                  <a:gd name="T1" fmla="*/ 0 h 6"/>
                  <a:gd name="T2" fmla="*/ 6 w 6"/>
                  <a:gd name="T3" fmla="*/ 0 h 6"/>
                  <a:gd name="T4" fmla="*/ 4 w 6"/>
                  <a:gd name="T5" fmla="*/ 2 h 6"/>
                  <a:gd name="T6" fmla="*/ 2 w 6"/>
                  <a:gd name="T7" fmla="*/ 4 h 6"/>
                  <a:gd name="T8" fmla="*/ 0 w 6"/>
                  <a:gd name="T9" fmla="*/ 6 h 6"/>
                  <a:gd name="T10" fmla="*/ 2 w 6"/>
                  <a:gd name="T11" fmla="*/ 6 h 6"/>
                  <a:gd name="T12" fmla="*/ 6 w 6"/>
                  <a:gd name="T13" fmla="*/ 2 h 6"/>
                  <a:gd name="T14" fmla="*/ 6 w 6"/>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6" y="0"/>
                    </a:moveTo>
                    <a:lnTo>
                      <a:pt x="6" y="0"/>
                    </a:lnTo>
                    <a:lnTo>
                      <a:pt x="4" y="2"/>
                    </a:lnTo>
                    <a:lnTo>
                      <a:pt x="2" y="4"/>
                    </a:lnTo>
                    <a:lnTo>
                      <a:pt x="0" y="6"/>
                    </a:lnTo>
                    <a:lnTo>
                      <a:pt x="2" y="6"/>
                    </a:lnTo>
                    <a:lnTo>
                      <a:pt x="6" y="2"/>
                    </a:lnTo>
                    <a:lnTo>
                      <a:pt x="6" y="0"/>
                    </a:lnTo>
                    <a:close/>
                  </a:path>
                </a:pathLst>
              </a:custGeom>
              <a:solidFill>
                <a:srgbClr val="0071B4">
                  <a:alpha val="34901"/>
                </a:srgbClr>
              </a:solidFill>
              <a:ln w="9525">
                <a:noFill/>
                <a:round/>
                <a:headEnd/>
                <a:tailEnd/>
              </a:ln>
            </p:spPr>
            <p:txBody>
              <a:bodyPr/>
              <a:lstStyle/>
              <a:p>
                <a:endParaRPr lang="en-US"/>
              </a:p>
            </p:txBody>
          </p:sp>
          <p:sp>
            <p:nvSpPr>
              <p:cNvPr id="13582" name="Freeform 437"/>
              <p:cNvSpPr>
                <a:spLocks/>
              </p:cNvSpPr>
              <p:nvPr/>
            </p:nvSpPr>
            <p:spPr bwMode="auto">
              <a:xfrm>
                <a:off x="463" y="2163"/>
                <a:ext cx="2" cy="2"/>
              </a:xfrm>
              <a:custGeom>
                <a:avLst/>
                <a:gdLst>
                  <a:gd name="T0" fmla="*/ 0 w 2"/>
                  <a:gd name="T1" fmla="*/ 2 h 2"/>
                  <a:gd name="T2" fmla="*/ 2 w 2"/>
                  <a:gd name="T3" fmla="*/ 2 h 2"/>
                  <a:gd name="T4" fmla="*/ 2 w 2"/>
                  <a:gd name="T5" fmla="*/ 0 h 2"/>
                  <a:gd name="T6" fmla="*/ 0 w 2"/>
                  <a:gd name="T7" fmla="*/ 2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0" y="2"/>
                    </a:moveTo>
                    <a:lnTo>
                      <a:pt x="2" y="2"/>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3583" name="Freeform 438"/>
              <p:cNvSpPr>
                <a:spLocks/>
              </p:cNvSpPr>
              <p:nvPr/>
            </p:nvSpPr>
            <p:spPr bwMode="auto">
              <a:xfrm>
                <a:off x="363" y="2275"/>
                <a:ext cx="8" cy="8"/>
              </a:xfrm>
              <a:custGeom>
                <a:avLst/>
                <a:gdLst>
                  <a:gd name="T0" fmla="*/ 6 w 8"/>
                  <a:gd name="T1" fmla="*/ 4 h 8"/>
                  <a:gd name="T2" fmla="*/ 4 w 8"/>
                  <a:gd name="T3" fmla="*/ 4 h 8"/>
                  <a:gd name="T4" fmla="*/ 4 w 8"/>
                  <a:gd name="T5" fmla="*/ 2 h 8"/>
                  <a:gd name="T6" fmla="*/ 4 w 8"/>
                  <a:gd name="T7" fmla="*/ 2 h 8"/>
                  <a:gd name="T8" fmla="*/ 4 w 8"/>
                  <a:gd name="T9" fmla="*/ 0 h 8"/>
                  <a:gd name="T10" fmla="*/ 2 w 8"/>
                  <a:gd name="T11" fmla="*/ 2 h 8"/>
                  <a:gd name="T12" fmla="*/ 2 w 8"/>
                  <a:gd name="T13" fmla="*/ 4 h 8"/>
                  <a:gd name="T14" fmla="*/ 2 w 8"/>
                  <a:gd name="T15" fmla="*/ 4 h 8"/>
                  <a:gd name="T16" fmla="*/ 0 w 8"/>
                  <a:gd name="T17" fmla="*/ 6 h 8"/>
                  <a:gd name="T18" fmla="*/ 0 w 8"/>
                  <a:gd name="T19" fmla="*/ 8 h 8"/>
                  <a:gd name="T20" fmla="*/ 2 w 8"/>
                  <a:gd name="T21" fmla="*/ 8 h 8"/>
                  <a:gd name="T22" fmla="*/ 2 w 8"/>
                  <a:gd name="T23" fmla="*/ 8 h 8"/>
                  <a:gd name="T24" fmla="*/ 2 w 8"/>
                  <a:gd name="T25" fmla="*/ 8 h 8"/>
                  <a:gd name="T26" fmla="*/ 4 w 8"/>
                  <a:gd name="T27" fmla="*/ 8 h 8"/>
                  <a:gd name="T28" fmla="*/ 8 w 8"/>
                  <a:gd name="T29" fmla="*/ 6 h 8"/>
                  <a:gd name="T30" fmla="*/ 8 w 8"/>
                  <a:gd name="T31" fmla="*/ 4 h 8"/>
                  <a:gd name="T32" fmla="*/ 6 w 8"/>
                  <a:gd name="T33" fmla="*/ 4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8"/>
                  <a:gd name="T53" fmla="*/ 8 w 8"/>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8">
                    <a:moveTo>
                      <a:pt x="6" y="4"/>
                    </a:moveTo>
                    <a:lnTo>
                      <a:pt x="4" y="4"/>
                    </a:lnTo>
                    <a:lnTo>
                      <a:pt x="4" y="2"/>
                    </a:lnTo>
                    <a:lnTo>
                      <a:pt x="4" y="0"/>
                    </a:lnTo>
                    <a:lnTo>
                      <a:pt x="2" y="2"/>
                    </a:lnTo>
                    <a:lnTo>
                      <a:pt x="2" y="4"/>
                    </a:lnTo>
                    <a:lnTo>
                      <a:pt x="0" y="6"/>
                    </a:lnTo>
                    <a:lnTo>
                      <a:pt x="0" y="8"/>
                    </a:lnTo>
                    <a:lnTo>
                      <a:pt x="2" y="8"/>
                    </a:lnTo>
                    <a:lnTo>
                      <a:pt x="4" y="8"/>
                    </a:lnTo>
                    <a:lnTo>
                      <a:pt x="8" y="6"/>
                    </a:lnTo>
                    <a:lnTo>
                      <a:pt x="8" y="4"/>
                    </a:lnTo>
                    <a:lnTo>
                      <a:pt x="6" y="4"/>
                    </a:lnTo>
                    <a:close/>
                  </a:path>
                </a:pathLst>
              </a:custGeom>
              <a:solidFill>
                <a:srgbClr val="0071B4">
                  <a:alpha val="34901"/>
                </a:srgbClr>
              </a:solidFill>
              <a:ln w="9525">
                <a:noFill/>
                <a:round/>
                <a:headEnd/>
                <a:tailEnd/>
              </a:ln>
            </p:spPr>
            <p:txBody>
              <a:bodyPr/>
              <a:lstStyle/>
              <a:p>
                <a:endParaRPr lang="en-US"/>
              </a:p>
            </p:txBody>
          </p:sp>
          <p:sp>
            <p:nvSpPr>
              <p:cNvPr id="13584" name="Freeform 439"/>
              <p:cNvSpPr>
                <a:spLocks/>
              </p:cNvSpPr>
              <p:nvPr/>
            </p:nvSpPr>
            <p:spPr bwMode="auto">
              <a:xfrm>
                <a:off x="455" y="2149"/>
                <a:ext cx="2" cy="2"/>
              </a:xfrm>
              <a:custGeom>
                <a:avLst/>
                <a:gdLst>
                  <a:gd name="T0" fmla="*/ 0 w 2"/>
                  <a:gd name="T1" fmla="*/ 0 h 2"/>
                  <a:gd name="T2" fmla="*/ 0 w 2"/>
                  <a:gd name="T3" fmla="*/ 0 h 2"/>
                  <a:gd name="T4" fmla="*/ 0 w 2"/>
                  <a:gd name="T5" fmla="*/ 0 h 2"/>
                  <a:gd name="T6" fmla="*/ 0 w 2"/>
                  <a:gd name="T7" fmla="*/ 2 h 2"/>
                  <a:gd name="T8" fmla="*/ 2 w 2"/>
                  <a:gd name="T9" fmla="*/ 2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0" y="2"/>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3585" name="Freeform 440"/>
              <p:cNvSpPr>
                <a:spLocks/>
              </p:cNvSpPr>
              <p:nvPr/>
            </p:nvSpPr>
            <p:spPr bwMode="auto">
              <a:xfrm>
                <a:off x="423" y="2265"/>
                <a:ext cx="4" cy="4"/>
              </a:xfrm>
              <a:custGeom>
                <a:avLst/>
                <a:gdLst>
                  <a:gd name="T0" fmla="*/ 2 w 4"/>
                  <a:gd name="T1" fmla="*/ 2 h 4"/>
                  <a:gd name="T2" fmla="*/ 2 w 4"/>
                  <a:gd name="T3" fmla="*/ 0 h 4"/>
                  <a:gd name="T4" fmla="*/ 0 w 4"/>
                  <a:gd name="T5" fmla="*/ 2 h 4"/>
                  <a:gd name="T6" fmla="*/ 0 w 4"/>
                  <a:gd name="T7" fmla="*/ 4 h 4"/>
                  <a:gd name="T8" fmla="*/ 2 w 4"/>
                  <a:gd name="T9" fmla="*/ 4 h 4"/>
                  <a:gd name="T10" fmla="*/ 4 w 4"/>
                  <a:gd name="T11" fmla="*/ 2 h 4"/>
                  <a:gd name="T12" fmla="*/ 4 w 4"/>
                  <a:gd name="T13" fmla="*/ 2 h 4"/>
                  <a:gd name="T14" fmla="*/ 2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2"/>
                    </a:moveTo>
                    <a:lnTo>
                      <a:pt x="2" y="0"/>
                    </a:lnTo>
                    <a:lnTo>
                      <a:pt x="0" y="2"/>
                    </a:lnTo>
                    <a:lnTo>
                      <a:pt x="0" y="4"/>
                    </a:lnTo>
                    <a:lnTo>
                      <a:pt x="2" y="4"/>
                    </a:lnTo>
                    <a:lnTo>
                      <a:pt x="4" y="2"/>
                    </a:lnTo>
                    <a:lnTo>
                      <a:pt x="2" y="2"/>
                    </a:lnTo>
                    <a:close/>
                  </a:path>
                </a:pathLst>
              </a:custGeom>
              <a:solidFill>
                <a:srgbClr val="0071B4">
                  <a:alpha val="34901"/>
                </a:srgbClr>
              </a:solidFill>
              <a:ln w="9525">
                <a:noFill/>
                <a:round/>
                <a:headEnd/>
                <a:tailEnd/>
              </a:ln>
            </p:spPr>
            <p:txBody>
              <a:bodyPr/>
              <a:lstStyle/>
              <a:p>
                <a:endParaRPr lang="en-US"/>
              </a:p>
            </p:txBody>
          </p:sp>
          <p:sp>
            <p:nvSpPr>
              <p:cNvPr id="13586" name="Freeform 441"/>
              <p:cNvSpPr>
                <a:spLocks/>
              </p:cNvSpPr>
              <p:nvPr/>
            </p:nvSpPr>
            <p:spPr bwMode="auto">
              <a:xfrm>
                <a:off x="312" y="2275"/>
                <a:ext cx="4" cy="2"/>
              </a:xfrm>
              <a:custGeom>
                <a:avLst/>
                <a:gdLst>
                  <a:gd name="T0" fmla="*/ 2 w 4"/>
                  <a:gd name="T1" fmla="*/ 0 h 2"/>
                  <a:gd name="T2" fmla="*/ 0 w 4"/>
                  <a:gd name="T3" fmla="*/ 2 h 2"/>
                  <a:gd name="T4" fmla="*/ 2 w 4"/>
                  <a:gd name="T5" fmla="*/ 2 h 2"/>
                  <a:gd name="T6" fmla="*/ 4 w 4"/>
                  <a:gd name="T7" fmla="*/ 2 h 2"/>
                  <a:gd name="T8" fmla="*/ 4 w 4"/>
                  <a:gd name="T9" fmla="*/ 2 h 2"/>
                  <a:gd name="T10" fmla="*/ 4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3587" name="Freeform 442"/>
              <p:cNvSpPr>
                <a:spLocks/>
              </p:cNvSpPr>
              <p:nvPr/>
            </p:nvSpPr>
            <p:spPr bwMode="auto">
              <a:xfrm>
                <a:off x="282" y="2271"/>
                <a:ext cx="6" cy="8"/>
              </a:xfrm>
              <a:custGeom>
                <a:avLst/>
                <a:gdLst>
                  <a:gd name="T0" fmla="*/ 6 w 6"/>
                  <a:gd name="T1" fmla="*/ 0 h 8"/>
                  <a:gd name="T2" fmla="*/ 4 w 6"/>
                  <a:gd name="T3" fmla="*/ 2 h 8"/>
                  <a:gd name="T4" fmla="*/ 4 w 6"/>
                  <a:gd name="T5" fmla="*/ 4 h 8"/>
                  <a:gd name="T6" fmla="*/ 0 w 6"/>
                  <a:gd name="T7" fmla="*/ 6 h 8"/>
                  <a:gd name="T8" fmla="*/ 0 w 6"/>
                  <a:gd name="T9" fmla="*/ 8 h 8"/>
                  <a:gd name="T10" fmla="*/ 2 w 6"/>
                  <a:gd name="T11" fmla="*/ 6 h 8"/>
                  <a:gd name="T12" fmla="*/ 4 w 6"/>
                  <a:gd name="T13" fmla="*/ 6 h 8"/>
                  <a:gd name="T14" fmla="*/ 4 w 6"/>
                  <a:gd name="T15" fmla="*/ 4 h 8"/>
                  <a:gd name="T16" fmla="*/ 6 w 6"/>
                  <a:gd name="T17" fmla="*/ 2 h 8"/>
                  <a:gd name="T18" fmla="*/ 6 w 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6" y="0"/>
                    </a:moveTo>
                    <a:lnTo>
                      <a:pt x="4" y="2"/>
                    </a:lnTo>
                    <a:lnTo>
                      <a:pt x="4" y="4"/>
                    </a:lnTo>
                    <a:lnTo>
                      <a:pt x="0" y="6"/>
                    </a:lnTo>
                    <a:lnTo>
                      <a:pt x="0" y="8"/>
                    </a:lnTo>
                    <a:lnTo>
                      <a:pt x="2" y="6"/>
                    </a:lnTo>
                    <a:lnTo>
                      <a:pt x="4" y="6"/>
                    </a:lnTo>
                    <a:lnTo>
                      <a:pt x="4" y="4"/>
                    </a:lnTo>
                    <a:lnTo>
                      <a:pt x="6" y="2"/>
                    </a:lnTo>
                    <a:lnTo>
                      <a:pt x="6" y="0"/>
                    </a:lnTo>
                    <a:close/>
                  </a:path>
                </a:pathLst>
              </a:custGeom>
              <a:solidFill>
                <a:srgbClr val="0071B4">
                  <a:alpha val="34901"/>
                </a:srgbClr>
              </a:solidFill>
              <a:ln w="9525">
                <a:noFill/>
                <a:round/>
                <a:headEnd/>
                <a:tailEnd/>
              </a:ln>
            </p:spPr>
            <p:txBody>
              <a:bodyPr/>
              <a:lstStyle/>
              <a:p>
                <a:endParaRPr lang="en-US"/>
              </a:p>
            </p:txBody>
          </p:sp>
          <p:sp>
            <p:nvSpPr>
              <p:cNvPr id="13588" name="Freeform 443"/>
              <p:cNvSpPr>
                <a:spLocks/>
              </p:cNvSpPr>
              <p:nvPr/>
            </p:nvSpPr>
            <p:spPr bwMode="auto">
              <a:xfrm>
                <a:off x="353" y="2277"/>
                <a:ext cx="8" cy="6"/>
              </a:xfrm>
              <a:custGeom>
                <a:avLst/>
                <a:gdLst>
                  <a:gd name="T0" fmla="*/ 4 w 8"/>
                  <a:gd name="T1" fmla="*/ 4 h 6"/>
                  <a:gd name="T2" fmla="*/ 0 w 8"/>
                  <a:gd name="T3" fmla="*/ 4 h 6"/>
                  <a:gd name="T4" fmla="*/ 0 w 8"/>
                  <a:gd name="T5" fmla="*/ 6 h 6"/>
                  <a:gd name="T6" fmla="*/ 6 w 8"/>
                  <a:gd name="T7" fmla="*/ 4 h 6"/>
                  <a:gd name="T8" fmla="*/ 8 w 8"/>
                  <a:gd name="T9" fmla="*/ 2 h 6"/>
                  <a:gd name="T10" fmla="*/ 8 w 8"/>
                  <a:gd name="T11" fmla="*/ 0 h 6"/>
                  <a:gd name="T12" fmla="*/ 6 w 8"/>
                  <a:gd name="T13" fmla="*/ 0 h 6"/>
                  <a:gd name="T14" fmla="*/ 4 w 8"/>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6"/>
                  <a:gd name="T26" fmla="*/ 8 w 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6">
                    <a:moveTo>
                      <a:pt x="4" y="4"/>
                    </a:moveTo>
                    <a:lnTo>
                      <a:pt x="0" y="4"/>
                    </a:lnTo>
                    <a:lnTo>
                      <a:pt x="0" y="6"/>
                    </a:lnTo>
                    <a:lnTo>
                      <a:pt x="6" y="4"/>
                    </a:lnTo>
                    <a:lnTo>
                      <a:pt x="8" y="2"/>
                    </a:lnTo>
                    <a:lnTo>
                      <a:pt x="8" y="0"/>
                    </a:lnTo>
                    <a:lnTo>
                      <a:pt x="6" y="0"/>
                    </a:lnTo>
                    <a:lnTo>
                      <a:pt x="4" y="4"/>
                    </a:lnTo>
                    <a:close/>
                  </a:path>
                </a:pathLst>
              </a:custGeom>
              <a:solidFill>
                <a:srgbClr val="0071B4">
                  <a:alpha val="34901"/>
                </a:srgbClr>
              </a:solidFill>
              <a:ln w="9525">
                <a:noFill/>
                <a:round/>
                <a:headEnd/>
                <a:tailEnd/>
              </a:ln>
            </p:spPr>
            <p:txBody>
              <a:bodyPr/>
              <a:lstStyle/>
              <a:p>
                <a:endParaRPr lang="en-US"/>
              </a:p>
            </p:txBody>
          </p:sp>
          <p:sp>
            <p:nvSpPr>
              <p:cNvPr id="13589" name="Freeform 444"/>
              <p:cNvSpPr>
                <a:spLocks/>
              </p:cNvSpPr>
              <p:nvPr/>
            </p:nvSpPr>
            <p:spPr bwMode="auto">
              <a:xfrm>
                <a:off x="302" y="2283"/>
                <a:ext cx="10" cy="6"/>
              </a:xfrm>
              <a:custGeom>
                <a:avLst/>
                <a:gdLst>
                  <a:gd name="T0" fmla="*/ 6 w 10"/>
                  <a:gd name="T1" fmla="*/ 4 h 6"/>
                  <a:gd name="T2" fmla="*/ 0 w 10"/>
                  <a:gd name="T3" fmla="*/ 0 h 6"/>
                  <a:gd name="T4" fmla="*/ 0 w 10"/>
                  <a:gd name="T5" fmla="*/ 0 h 6"/>
                  <a:gd name="T6" fmla="*/ 0 w 10"/>
                  <a:gd name="T7" fmla="*/ 0 h 6"/>
                  <a:gd name="T8" fmla="*/ 0 w 10"/>
                  <a:gd name="T9" fmla="*/ 0 h 6"/>
                  <a:gd name="T10" fmla="*/ 6 w 10"/>
                  <a:gd name="T11" fmla="*/ 6 h 6"/>
                  <a:gd name="T12" fmla="*/ 8 w 10"/>
                  <a:gd name="T13" fmla="*/ 6 h 6"/>
                  <a:gd name="T14" fmla="*/ 10 w 10"/>
                  <a:gd name="T15" fmla="*/ 6 h 6"/>
                  <a:gd name="T16" fmla="*/ 10 w 10"/>
                  <a:gd name="T17" fmla="*/ 6 h 6"/>
                  <a:gd name="T18" fmla="*/ 6 w 10"/>
                  <a:gd name="T19" fmla="*/ 4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6"/>
                  <a:gd name="T32" fmla="*/ 10 w 10"/>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6">
                    <a:moveTo>
                      <a:pt x="6" y="4"/>
                    </a:moveTo>
                    <a:lnTo>
                      <a:pt x="0" y="0"/>
                    </a:lnTo>
                    <a:lnTo>
                      <a:pt x="6" y="6"/>
                    </a:lnTo>
                    <a:lnTo>
                      <a:pt x="8" y="6"/>
                    </a:lnTo>
                    <a:lnTo>
                      <a:pt x="10" y="6"/>
                    </a:lnTo>
                    <a:lnTo>
                      <a:pt x="6" y="4"/>
                    </a:lnTo>
                    <a:close/>
                  </a:path>
                </a:pathLst>
              </a:custGeom>
              <a:solidFill>
                <a:srgbClr val="0071B4">
                  <a:alpha val="34901"/>
                </a:srgbClr>
              </a:solidFill>
              <a:ln w="9525">
                <a:noFill/>
                <a:round/>
                <a:headEnd/>
                <a:tailEnd/>
              </a:ln>
            </p:spPr>
            <p:txBody>
              <a:bodyPr/>
              <a:lstStyle/>
              <a:p>
                <a:endParaRPr lang="en-US"/>
              </a:p>
            </p:txBody>
          </p:sp>
          <p:sp>
            <p:nvSpPr>
              <p:cNvPr id="13590" name="Freeform 445"/>
              <p:cNvSpPr>
                <a:spLocks/>
              </p:cNvSpPr>
              <p:nvPr/>
            </p:nvSpPr>
            <p:spPr bwMode="auto">
              <a:xfrm>
                <a:off x="343" y="2277"/>
                <a:ext cx="10" cy="6"/>
              </a:xfrm>
              <a:custGeom>
                <a:avLst/>
                <a:gdLst>
                  <a:gd name="T0" fmla="*/ 4 w 10"/>
                  <a:gd name="T1" fmla="*/ 0 h 6"/>
                  <a:gd name="T2" fmla="*/ 4 w 10"/>
                  <a:gd name="T3" fmla="*/ 0 h 6"/>
                  <a:gd name="T4" fmla="*/ 0 w 10"/>
                  <a:gd name="T5" fmla="*/ 0 h 6"/>
                  <a:gd name="T6" fmla="*/ 0 w 10"/>
                  <a:gd name="T7" fmla="*/ 0 h 6"/>
                  <a:gd name="T8" fmla="*/ 0 w 10"/>
                  <a:gd name="T9" fmla="*/ 0 h 6"/>
                  <a:gd name="T10" fmla="*/ 2 w 10"/>
                  <a:gd name="T11" fmla="*/ 2 h 6"/>
                  <a:gd name="T12" fmla="*/ 2 w 10"/>
                  <a:gd name="T13" fmla="*/ 2 h 6"/>
                  <a:gd name="T14" fmla="*/ 4 w 10"/>
                  <a:gd name="T15" fmla="*/ 4 h 6"/>
                  <a:gd name="T16" fmla="*/ 4 w 10"/>
                  <a:gd name="T17" fmla="*/ 6 h 6"/>
                  <a:gd name="T18" fmla="*/ 6 w 10"/>
                  <a:gd name="T19" fmla="*/ 6 h 6"/>
                  <a:gd name="T20" fmla="*/ 8 w 10"/>
                  <a:gd name="T21" fmla="*/ 6 h 6"/>
                  <a:gd name="T22" fmla="*/ 8 w 10"/>
                  <a:gd name="T23" fmla="*/ 4 h 6"/>
                  <a:gd name="T24" fmla="*/ 8 w 10"/>
                  <a:gd name="T25" fmla="*/ 2 h 6"/>
                  <a:gd name="T26" fmla="*/ 10 w 10"/>
                  <a:gd name="T27" fmla="*/ 2 h 6"/>
                  <a:gd name="T28" fmla="*/ 6 w 10"/>
                  <a:gd name="T29" fmla="*/ 2 h 6"/>
                  <a:gd name="T30" fmla="*/ 4 w 10"/>
                  <a:gd name="T31" fmla="*/ 0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6"/>
                  <a:gd name="T50" fmla="*/ 10 w 10"/>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6">
                    <a:moveTo>
                      <a:pt x="4" y="0"/>
                    </a:moveTo>
                    <a:lnTo>
                      <a:pt x="4" y="0"/>
                    </a:lnTo>
                    <a:lnTo>
                      <a:pt x="0" y="0"/>
                    </a:lnTo>
                    <a:lnTo>
                      <a:pt x="2" y="2"/>
                    </a:lnTo>
                    <a:lnTo>
                      <a:pt x="4" y="4"/>
                    </a:lnTo>
                    <a:lnTo>
                      <a:pt x="4" y="6"/>
                    </a:lnTo>
                    <a:lnTo>
                      <a:pt x="6" y="6"/>
                    </a:lnTo>
                    <a:lnTo>
                      <a:pt x="8" y="6"/>
                    </a:lnTo>
                    <a:lnTo>
                      <a:pt x="8" y="4"/>
                    </a:lnTo>
                    <a:lnTo>
                      <a:pt x="8" y="2"/>
                    </a:lnTo>
                    <a:lnTo>
                      <a:pt x="10" y="2"/>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3591" name="Freeform 446"/>
              <p:cNvSpPr>
                <a:spLocks/>
              </p:cNvSpPr>
              <p:nvPr/>
            </p:nvSpPr>
            <p:spPr bwMode="auto">
              <a:xfrm>
                <a:off x="465" y="2165"/>
                <a:ext cx="2" cy="2"/>
              </a:xfrm>
              <a:custGeom>
                <a:avLst/>
                <a:gdLst>
                  <a:gd name="T0" fmla="*/ 0 w 2"/>
                  <a:gd name="T1" fmla="*/ 0 h 2"/>
                  <a:gd name="T2" fmla="*/ 0 w 2"/>
                  <a:gd name="T3" fmla="*/ 2 h 2"/>
                  <a:gd name="T4" fmla="*/ 2 w 2"/>
                  <a:gd name="T5" fmla="*/ 0 h 2"/>
                  <a:gd name="T6" fmla="*/ 2 w 2"/>
                  <a:gd name="T7" fmla="*/ 0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592" name="Freeform 447"/>
              <p:cNvSpPr>
                <a:spLocks/>
              </p:cNvSpPr>
              <p:nvPr/>
            </p:nvSpPr>
            <p:spPr bwMode="auto">
              <a:xfrm>
                <a:off x="515" y="2223"/>
                <a:ext cx="4" cy="4"/>
              </a:xfrm>
              <a:custGeom>
                <a:avLst/>
                <a:gdLst>
                  <a:gd name="T0" fmla="*/ 2 w 4"/>
                  <a:gd name="T1" fmla="*/ 0 h 4"/>
                  <a:gd name="T2" fmla="*/ 2 w 4"/>
                  <a:gd name="T3" fmla="*/ 0 h 4"/>
                  <a:gd name="T4" fmla="*/ 0 w 4"/>
                  <a:gd name="T5" fmla="*/ 0 h 4"/>
                  <a:gd name="T6" fmla="*/ 0 w 4"/>
                  <a:gd name="T7" fmla="*/ 2 h 4"/>
                  <a:gd name="T8" fmla="*/ 0 w 4"/>
                  <a:gd name="T9" fmla="*/ 4 h 4"/>
                  <a:gd name="T10" fmla="*/ 4 w 4"/>
                  <a:gd name="T11" fmla="*/ 4 h 4"/>
                  <a:gd name="T12" fmla="*/ 4 w 4"/>
                  <a:gd name="T13" fmla="*/ 2 h 4"/>
                  <a:gd name="T14" fmla="*/ 4 w 4"/>
                  <a:gd name="T15" fmla="*/ 0 h 4"/>
                  <a:gd name="T16" fmla="*/ 2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0"/>
                    </a:moveTo>
                    <a:lnTo>
                      <a:pt x="2" y="0"/>
                    </a:lnTo>
                    <a:lnTo>
                      <a:pt x="0" y="0"/>
                    </a:lnTo>
                    <a:lnTo>
                      <a:pt x="0" y="2"/>
                    </a:lnTo>
                    <a:lnTo>
                      <a:pt x="0" y="4"/>
                    </a:lnTo>
                    <a:lnTo>
                      <a:pt x="4" y="4"/>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3593" name="Freeform 448"/>
              <p:cNvSpPr>
                <a:spLocks/>
              </p:cNvSpPr>
              <p:nvPr/>
            </p:nvSpPr>
            <p:spPr bwMode="auto">
              <a:xfrm>
                <a:off x="471" y="2239"/>
                <a:ext cx="18" cy="18"/>
              </a:xfrm>
              <a:custGeom>
                <a:avLst/>
                <a:gdLst>
                  <a:gd name="T0" fmla="*/ 16 w 18"/>
                  <a:gd name="T1" fmla="*/ 0 h 18"/>
                  <a:gd name="T2" fmla="*/ 12 w 18"/>
                  <a:gd name="T3" fmla="*/ 2 h 18"/>
                  <a:gd name="T4" fmla="*/ 12 w 18"/>
                  <a:gd name="T5" fmla="*/ 6 h 18"/>
                  <a:gd name="T6" fmla="*/ 8 w 18"/>
                  <a:gd name="T7" fmla="*/ 6 h 18"/>
                  <a:gd name="T8" fmla="*/ 6 w 18"/>
                  <a:gd name="T9" fmla="*/ 6 h 18"/>
                  <a:gd name="T10" fmla="*/ 2 w 18"/>
                  <a:gd name="T11" fmla="*/ 14 h 18"/>
                  <a:gd name="T12" fmla="*/ 0 w 18"/>
                  <a:gd name="T13" fmla="*/ 16 h 18"/>
                  <a:gd name="T14" fmla="*/ 0 w 18"/>
                  <a:gd name="T15" fmla="*/ 18 h 18"/>
                  <a:gd name="T16" fmla="*/ 2 w 18"/>
                  <a:gd name="T17" fmla="*/ 18 h 18"/>
                  <a:gd name="T18" fmla="*/ 2 w 18"/>
                  <a:gd name="T19" fmla="*/ 18 h 18"/>
                  <a:gd name="T20" fmla="*/ 4 w 18"/>
                  <a:gd name="T21" fmla="*/ 16 h 18"/>
                  <a:gd name="T22" fmla="*/ 14 w 18"/>
                  <a:gd name="T23" fmla="*/ 8 h 18"/>
                  <a:gd name="T24" fmla="*/ 18 w 18"/>
                  <a:gd name="T25" fmla="*/ 4 h 18"/>
                  <a:gd name="T26" fmla="*/ 18 w 18"/>
                  <a:gd name="T27" fmla="*/ 2 h 18"/>
                  <a:gd name="T28" fmla="*/ 18 w 18"/>
                  <a:gd name="T29" fmla="*/ 2 h 18"/>
                  <a:gd name="T30" fmla="*/ 16 w 18"/>
                  <a:gd name="T31" fmla="*/ 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8"/>
                  <a:gd name="T50" fmla="*/ 18 w 18"/>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8">
                    <a:moveTo>
                      <a:pt x="16" y="0"/>
                    </a:moveTo>
                    <a:lnTo>
                      <a:pt x="12" y="2"/>
                    </a:lnTo>
                    <a:lnTo>
                      <a:pt x="12" y="6"/>
                    </a:lnTo>
                    <a:lnTo>
                      <a:pt x="8" y="6"/>
                    </a:lnTo>
                    <a:lnTo>
                      <a:pt x="6" y="6"/>
                    </a:lnTo>
                    <a:lnTo>
                      <a:pt x="2" y="14"/>
                    </a:lnTo>
                    <a:lnTo>
                      <a:pt x="0" y="16"/>
                    </a:lnTo>
                    <a:lnTo>
                      <a:pt x="0" y="18"/>
                    </a:lnTo>
                    <a:lnTo>
                      <a:pt x="2" y="18"/>
                    </a:lnTo>
                    <a:lnTo>
                      <a:pt x="4" y="16"/>
                    </a:lnTo>
                    <a:lnTo>
                      <a:pt x="14" y="8"/>
                    </a:lnTo>
                    <a:lnTo>
                      <a:pt x="18" y="4"/>
                    </a:lnTo>
                    <a:lnTo>
                      <a:pt x="18" y="2"/>
                    </a:lnTo>
                    <a:lnTo>
                      <a:pt x="16" y="0"/>
                    </a:lnTo>
                    <a:close/>
                  </a:path>
                </a:pathLst>
              </a:custGeom>
              <a:solidFill>
                <a:srgbClr val="0071B4">
                  <a:alpha val="34901"/>
                </a:srgbClr>
              </a:solidFill>
              <a:ln w="9525">
                <a:noFill/>
                <a:round/>
                <a:headEnd/>
                <a:tailEnd/>
              </a:ln>
            </p:spPr>
            <p:txBody>
              <a:bodyPr/>
              <a:lstStyle/>
              <a:p>
                <a:endParaRPr lang="en-US"/>
              </a:p>
            </p:txBody>
          </p:sp>
          <p:sp>
            <p:nvSpPr>
              <p:cNvPr id="13594" name="Freeform 449"/>
              <p:cNvSpPr>
                <a:spLocks/>
              </p:cNvSpPr>
              <p:nvPr/>
            </p:nvSpPr>
            <p:spPr bwMode="auto">
              <a:xfrm>
                <a:off x="214" y="2253"/>
                <a:ext cx="12" cy="6"/>
              </a:xfrm>
              <a:custGeom>
                <a:avLst/>
                <a:gdLst>
                  <a:gd name="T0" fmla="*/ 10 w 12"/>
                  <a:gd name="T1" fmla="*/ 2 h 6"/>
                  <a:gd name="T2" fmla="*/ 10 w 12"/>
                  <a:gd name="T3" fmla="*/ 0 h 6"/>
                  <a:gd name="T4" fmla="*/ 6 w 12"/>
                  <a:gd name="T5" fmla="*/ 0 h 6"/>
                  <a:gd name="T6" fmla="*/ 6 w 12"/>
                  <a:gd name="T7" fmla="*/ 0 h 6"/>
                  <a:gd name="T8" fmla="*/ 2 w 12"/>
                  <a:gd name="T9" fmla="*/ 0 h 6"/>
                  <a:gd name="T10" fmla="*/ 2 w 12"/>
                  <a:gd name="T11" fmla="*/ 0 h 6"/>
                  <a:gd name="T12" fmla="*/ 0 w 12"/>
                  <a:gd name="T13" fmla="*/ 2 h 6"/>
                  <a:gd name="T14" fmla="*/ 0 w 12"/>
                  <a:gd name="T15" fmla="*/ 2 h 6"/>
                  <a:gd name="T16" fmla="*/ 0 w 12"/>
                  <a:gd name="T17" fmla="*/ 2 h 6"/>
                  <a:gd name="T18" fmla="*/ 4 w 12"/>
                  <a:gd name="T19" fmla="*/ 2 h 6"/>
                  <a:gd name="T20" fmla="*/ 4 w 12"/>
                  <a:gd name="T21" fmla="*/ 2 h 6"/>
                  <a:gd name="T22" fmla="*/ 4 w 12"/>
                  <a:gd name="T23" fmla="*/ 4 h 6"/>
                  <a:gd name="T24" fmla="*/ 6 w 12"/>
                  <a:gd name="T25" fmla="*/ 4 h 6"/>
                  <a:gd name="T26" fmla="*/ 6 w 12"/>
                  <a:gd name="T27" fmla="*/ 6 h 6"/>
                  <a:gd name="T28" fmla="*/ 8 w 12"/>
                  <a:gd name="T29" fmla="*/ 4 h 6"/>
                  <a:gd name="T30" fmla="*/ 10 w 12"/>
                  <a:gd name="T31" fmla="*/ 4 h 6"/>
                  <a:gd name="T32" fmla="*/ 12 w 12"/>
                  <a:gd name="T33" fmla="*/ 2 h 6"/>
                  <a:gd name="T34" fmla="*/ 10 w 12"/>
                  <a:gd name="T35" fmla="*/ 2 h 6"/>
                  <a:gd name="T36" fmla="*/ 10 w 12"/>
                  <a:gd name="T37" fmla="*/ 2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6"/>
                  <a:gd name="T59" fmla="*/ 12 w 1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6">
                    <a:moveTo>
                      <a:pt x="10" y="2"/>
                    </a:moveTo>
                    <a:lnTo>
                      <a:pt x="10" y="0"/>
                    </a:lnTo>
                    <a:lnTo>
                      <a:pt x="6" y="0"/>
                    </a:lnTo>
                    <a:lnTo>
                      <a:pt x="2" y="0"/>
                    </a:lnTo>
                    <a:lnTo>
                      <a:pt x="0" y="2"/>
                    </a:lnTo>
                    <a:lnTo>
                      <a:pt x="4" y="2"/>
                    </a:lnTo>
                    <a:lnTo>
                      <a:pt x="4" y="4"/>
                    </a:lnTo>
                    <a:lnTo>
                      <a:pt x="6" y="4"/>
                    </a:lnTo>
                    <a:lnTo>
                      <a:pt x="6" y="6"/>
                    </a:lnTo>
                    <a:lnTo>
                      <a:pt x="8" y="4"/>
                    </a:lnTo>
                    <a:lnTo>
                      <a:pt x="10" y="4"/>
                    </a:lnTo>
                    <a:lnTo>
                      <a:pt x="12" y="2"/>
                    </a:lnTo>
                    <a:lnTo>
                      <a:pt x="10" y="2"/>
                    </a:lnTo>
                    <a:close/>
                  </a:path>
                </a:pathLst>
              </a:custGeom>
              <a:solidFill>
                <a:srgbClr val="0071B4">
                  <a:alpha val="34901"/>
                </a:srgbClr>
              </a:solidFill>
              <a:ln w="9525">
                <a:noFill/>
                <a:round/>
                <a:headEnd/>
                <a:tailEnd/>
              </a:ln>
            </p:spPr>
            <p:txBody>
              <a:bodyPr/>
              <a:lstStyle/>
              <a:p>
                <a:endParaRPr lang="en-US"/>
              </a:p>
            </p:txBody>
          </p:sp>
          <p:sp>
            <p:nvSpPr>
              <p:cNvPr id="13595" name="Freeform 450"/>
              <p:cNvSpPr>
                <a:spLocks/>
              </p:cNvSpPr>
              <p:nvPr/>
            </p:nvSpPr>
            <p:spPr bwMode="auto">
              <a:xfrm>
                <a:off x="491" y="2229"/>
                <a:ext cx="20" cy="16"/>
              </a:xfrm>
              <a:custGeom>
                <a:avLst/>
                <a:gdLst>
                  <a:gd name="T0" fmla="*/ 18 w 20"/>
                  <a:gd name="T1" fmla="*/ 0 h 16"/>
                  <a:gd name="T2" fmla="*/ 16 w 20"/>
                  <a:gd name="T3" fmla="*/ 2 h 16"/>
                  <a:gd name="T4" fmla="*/ 16 w 20"/>
                  <a:gd name="T5" fmla="*/ 0 h 16"/>
                  <a:gd name="T6" fmla="*/ 14 w 20"/>
                  <a:gd name="T7" fmla="*/ 0 h 16"/>
                  <a:gd name="T8" fmla="*/ 12 w 20"/>
                  <a:gd name="T9" fmla="*/ 0 h 16"/>
                  <a:gd name="T10" fmla="*/ 10 w 20"/>
                  <a:gd name="T11" fmla="*/ 2 h 16"/>
                  <a:gd name="T12" fmla="*/ 10 w 20"/>
                  <a:gd name="T13" fmla="*/ 2 h 16"/>
                  <a:gd name="T14" fmla="*/ 10 w 20"/>
                  <a:gd name="T15" fmla="*/ 6 h 16"/>
                  <a:gd name="T16" fmla="*/ 12 w 20"/>
                  <a:gd name="T17" fmla="*/ 6 h 16"/>
                  <a:gd name="T18" fmla="*/ 14 w 20"/>
                  <a:gd name="T19" fmla="*/ 6 h 16"/>
                  <a:gd name="T20" fmla="*/ 12 w 20"/>
                  <a:gd name="T21" fmla="*/ 8 h 16"/>
                  <a:gd name="T22" fmla="*/ 10 w 20"/>
                  <a:gd name="T23" fmla="*/ 6 h 16"/>
                  <a:gd name="T24" fmla="*/ 10 w 20"/>
                  <a:gd name="T25" fmla="*/ 8 h 16"/>
                  <a:gd name="T26" fmla="*/ 8 w 20"/>
                  <a:gd name="T27" fmla="*/ 12 h 16"/>
                  <a:gd name="T28" fmla="*/ 6 w 20"/>
                  <a:gd name="T29" fmla="*/ 12 h 16"/>
                  <a:gd name="T30" fmla="*/ 0 w 20"/>
                  <a:gd name="T31" fmla="*/ 14 h 16"/>
                  <a:gd name="T32" fmla="*/ 0 w 20"/>
                  <a:gd name="T33" fmla="*/ 14 h 16"/>
                  <a:gd name="T34" fmla="*/ 2 w 20"/>
                  <a:gd name="T35" fmla="*/ 16 h 16"/>
                  <a:gd name="T36" fmla="*/ 8 w 20"/>
                  <a:gd name="T37" fmla="*/ 16 h 16"/>
                  <a:gd name="T38" fmla="*/ 12 w 20"/>
                  <a:gd name="T39" fmla="*/ 12 h 16"/>
                  <a:gd name="T40" fmla="*/ 14 w 20"/>
                  <a:gd name="T41" fmla="*/ 12 h 16"/>
                  <a:gd name="T42" fmla="*/ 14 w 20"/>
                  <a:gd name="T43" fmla="*/ 10 h 16"/>
                  <a:gd name="T44" fmla="*/ 18 w 20"/>
                  <a:gd name="T45" fmla="*/ 8 h 16"/>
                  <a:gd name="T46" fmla="*/ 20 w 20"/>
                  <a:gd name="T47" fmla="*/ 8 h 16"/>
                  <a:gd name="T48" fmla="*/ 18 w 20"/>
                  <a:gd name="T49" fmla="*/ 6 h 16"/>
                  <a:gd name="T50" fmla="*/ 18 w 20"/>
                  <a:gd name="T51" fmla="*/ 6 h 16"/>
                  <a:gd name="T52" fmla="*/ 18 w 20"/>
                  <a:gd name="T53" fmla="*/ 4 h 16"/>
                  <a:gd name="T54" fmla="*/ 20 w 20"/>
                  <a:gd name="T55" fmla="*/ 2 h 16"/>
                  <a:gd name="T56" fmla="*/ 20 w 20"/>
                  <a:gd name="T57" fmla="*/ 0 h 16"/>
                  <a:gd name="T58" fmla="*/ 20 w 20"/>
                  <a:gd name="T59" fmla="*/ 0 h 16"/>
                  <a:gd name="T60" fmla="*/ 18 w 20"/>
                  <a:gd name="T61" fmla="*/ 0 h 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
                  <a:gd name="T94" fmla="*/ 0 h 16"/>
                  <a:gd name="T95" fmla="*/ 20 w 20"/>
                  <a:gd name="T96" fmla="*/ 16 h 1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 h="16">
                    <a:moveTo>
                      <a:pt x="18" y="0"/>
                    </a:moveTo>
                    <a:lnTo>
                      <a:pt x="16" y="2"/>
                    </a:lnTo>
                    <a:lnTo>
                      <a:pt x="16" y="0"/>
                    </a:lnTo>
                    <a:lnTo>
                      <a:pt x="14" y="0"/>
                    </a:lnTo>
                    <a:lnTo>
                      <a:pt x="12" y="0"/>
                    </a:lnTo>
                    <a:lnTo>
                      <a:pt x="10" y="2"/>
                    </a:lnTo>
                    <a:lnTo>
                      <a:pt x="10" y="6"/>
                    </a:lnTo>
                    <a:lnTo>
                      <a:pt x="12" y="6"/>
                    </a:lnTo>
                    <a:lnTo>
                      <a:pt x="14" y="6"/>
                    </a:lnTo>
                    <a:lnTo>
                      <a:pt x="12" y="8"/>
                    </a:lnTo>
                    <a:lnTo>
                      <a:pt x="10" y="6"/>
                    </a:lnTo>
                    <a:lnTo>
                      <a:pt x="10" y="8"/>
                    </a:lnTo>
                    <a:lnTo>
                      <a:pt x="8" y="12"/>
                    </a:lnTo>
                    <a:lnTo>
                      <a:pt x="6" y="12"/>
                    </a:lnTo>
                    <a:lnTo>
                      <a:pt x="0" y="14"/>
                    </a:lnTo>
                    <a:lnTo>
                      <a:pt x="2" y="16"/>
                    </a:lnTo>
                    <a:lnTo>
                      <a:pt x="8" y="16"/>
                    </a:lnTo>
                    <a:lnTo>
                      <a:pt x="12" y="12"/>
                    </a:lnTo>
                    <a:lnTo>
                      <a:pt x="14" y="12"/>
                    </a:lnTo>
                    <a:lnTo>
                      <a:pt x="14" y="10"/>
                    </a:lnTo>
                    <a:lnTo>
                      <a:pt x="18" y="8"/>
                    </a:lnTo>
                    <a:lnTo>
                      <a:pt x="20" y="8"/>
                    </a:lnTo>
                    <a:lnTo>
                      <a:pt x="18" y="6"/>
                    </a:lnTo>
                    <a:lnTo>
                      <a:pt x="18" y="4"/>
                    </a:lnTo>
                    <a:lnTo>
                      <a:pt x="20" y="2"/>
                    </a:lnTo>
                    <a:lnTo>
                      <a:pt x="20" y="0"/>
                    </a:lnTo>
                    <a:lnTo>
                      <a:pt x="18" y="0"/>
                    </a:lnTo>
                    <a:close/>
                  </a:path>
                </a:pathLst>
              </a:custGeom>
              <a:solidFill>
                <a:srgbClr val="0071B4">
                  <a:alpha val="34901"/>
                </a:srgbClr>
              </a:solidFill>
              <a:ln w="9525">
                <a:noFill/>
                <a:round/>
                <a:headEnd/>
                <a:tailEnd/>
              </a:ln>
            </p:spPr>
            <p:txBody>
              <a:bodyPr/>
              <a:lstStyle/>
              <a:p>
                <a:endParaRPr lang="en-US"/>
              </a:p>
            </p:txBody>
          </p:sp>
          <p:sp>
            <p:nvSpPr>
              <p:cNvPr id="13596" name="Freeform 451"/>
              <p:cNvSpPr>
                <a:spLocks/>
              </p:cNvSpPr>
              <p:nvPr/>
            </p:nvSpPr>
            <p:spPr bwMode="auto">
              <a:xfrm>
                <a:off x="4999" y="2305"/>
                <a:ext cx="13" cy="14"/>
              </a:xfrm>
              <a:custGeom>
                <a:avLst/>
                <a:gdLst>
                  <a:gd name="T0" fmla="*/ 11 w 13"/>
                  <a:gd name="T1" fmla="*/ 0 h 14"/>
                  <a:gd name="T2" fmla="*/ 5 w 13"/>
                  <a:gd name="T3" fmla="*/ 8 h 14"/>
                  <a:gd name="T4" fmla="*/ 4 w 13"/>
                  <a:gd name="T5" fmla="*/ 8 h 14"/>
                  <a:gd name="T6" fmla="*/ 4 w 13"/>
                  <a:gd name="T7" fmla="*/ 10 h 14"/>
                  <a:gd name="T8" fmla="*/ 2 w 13"/>
                  <a:gd name="T9" fmla="*/ 10 h 14"/>
                  <a:gd name="T10" fmla="*/ 0 w 13"/>
                  <a:gd name="T11" fmla="*/ 10 h 14"/>
                  <a:gd name="T12" fmla="*/ 0 w 13"/>
                  <a:gd name="T13" fmla="*/ 14 h 14"/>
                  <a:gd name="T14" fmla="*/ 2 w 13"/>
                  <a:gd name="T15" fmla="*/ 14 h 14"/>
                  <a:gd name="T16" fmla="*/ 5 w 13"/>
                  <a:gd name="T17" fmla="*/ 12 h 14"/>
                  <a:gd name="T18" fmla="*/ 9 w 13"/>
                  <a:gd name="T19" fmla="*/ 10 h 14"/>
                  <a:gd name="T20" fmla="*/ 13 w 13"/>
                  <a:gd name="T21" fmla="*/ 4 h 14"/>
                  <a:gd name="T22" fmla="*/ 13 w 13"/>
                  <a:gd name="T23" fmla="*/ 2 h 14"/>
                  <a:gd name="T24" fmla="*/ 13 w 13"/>
                  <a:gd name="T25" fmla="*/ 0 h 14"/>
                  <a:gd name="T26" fmla="*/ 11 w 13"/>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14"/>
                  <a:gd name="T44" fmla="*/ 13 w 13"/>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14">
                    <a:moveTo>
                      <a:pt x="11" y="0"/>
                    </a:moveTo>
                    <a:lnTo>
                      <a:pt x="5" y="8"/>
                    </a:lnTo>
                    <a:lnTo>
                      <a:pt x="4" y="8"/>
                    </a:lnTo>
                    <a:lnTo>
                      <a:pt x="4" y="10"/>
                    </a:lnTo>
                    <a:lnTo>
                      <a:pt x="2" y="10"/>
                    </a:lnTo>
                    <a:lnTo>
                      <a:pt x="0" y="10"/>
                    </a:lnTo>
                    <a:lnTo>
                      <a:pt x="0" y="14"/>
                    </a:lnTo>
                    <a:lnTo>
                      <a:pt x="2" y="14"/>
                    </a:lnTo>
                    <a:lnTo>
                      <a:pt x="5" y="12"/>
                    </a:lnTo>
                    <a:lnTo>
                      <a:pt x="9" y="10"/>
                    </a:lnTo>
                    <a:lnTo>
                      <a:pt x="13" y="4"/>
                    </a:lnTo>
                    <a:lnTo>
                      <a:pt x="13" y="2"/>
                    </a:lnTo>
                    <a:lnTo>
                      <a:pt x="13" y="0"/>
                    </a:lnTo>
                    <a:lnTo>
                      <a:pt x="11" y="0"/>
                    </a:lnTo>
                    <a:close/>
                  </a:path>
                </a:pathLst>
              </a:custGeom>
              <a:solidFill>
                <a:srgbClr val="0071B4">
                  <a:alpha val="34901"/>
                </a:srgbClr>
              </a:solidFill>
              <a:ln w="9525">
                <a:noFill/>
                <a:round/>
                <a:headEnd/>
                <a:tailEnd/>
              </a:ln>
            </p:spPr>
            <p:txBody>
              <a:bodyPr/>
              <a:lstStyle/>
              <a:p>
                <a:endParaRPr lang="en-US"/>
              </a:p>
            </p:txBody>
          </p:sp>
          <p:sp>
            <p:nvSpPr>
              <p:cNvPr id="13597" name="Freeform 452"/>
              <p:cNvSpPr>
                <a:spLocks/>
              </p:cNvSpPr>
              <p:nvPr/>
            </p:nvSpPr>
            <p:spPr bwMode="auto">
              <a:xfrm>
                <a:off x="4991" y="2327"/>
                <a:ext cx="2" cy="8"/>
              </a:xfrm>
              <a:custGeom>
                <a:avLst/>
                <a:gdLst>
                  <a:gd name="T0" fmla="*/ 2 w 2"/>
                  <a:gd name="T1" fmla="*/ 0 h 8"/>
                  <a:gd name="T2" fmla="*/ 0 w 2"/>
                  <a:gd name="T3" fmla="*/ 8 h 8"/>
                  <a:gd name="T4" fmla="*/ 2 w 2"/>
                  <a:gd name="T5" fmla="*/ 8 h 8"/>
                  <a:gd name="T6" fmla="*/ 2 w 2"/>
                  <a:gd name="T7" fmla="*/ 0 h 8"/>
                  <a:gd name="T8" fmla="*/ 0 60000 65536"/>
                  <a:gd name="T9" fmla="*/ 0 60000 65536"/>
                  <a:gd name="T10" fmla="*/ 0 60000 65536"/>
                  <a:gd name="T11" fmla="*/ 0 60000 65536"/>
                  <a:gd name="T12" fmla="*/ 0 w 2"/>
                  <a:gd name="T13" fmla="*/ 0 h 8"/>
                  <a:gd name="T14" fmla="*/ 2 w 2"/>
                  <a:gd name="T15" fmla="*/ 8 h 8"/>
                </a:gdLst>
                <a:ahLst/>
                <a:cxnLst>
                  <a:cxn ang="T8">
                    <a:pos x="T0" y="T1"/>
                  </a:cxn>
                  <a:cxn ang="T9">
                    <a:pos x="T2" y="T3"/>
                  </a:cxn>
                  <a:cxn ang="T10">
                    <a:pos x="T4" y="T5"/>
                  </a:cxn>
                  <a:cxn ang="T11">
                    <a:pos x="T6" y="T7"/>
                  </a:cxn>
                </a:cxnLst>
                <a:rect l="T12" t="T13" r="T14" b="T15"/>
                <a:pathLst>
                  <a:path w="2" h="8">
                    <a:moveTo>
                      <a:pt x="2" y="0"/>
                    </a:moveTo>
                    <a:lnTo>
                      <a:pt x="0" y="8"/>
                    </a:lnTo>
                    <a:lnTo>
                      <a:pt x="2" y="8"/>
                    </a:lnTo>
                    <a:lnTo>
                      <a:pt x="2" y="0"/>
                    </a:lnTo>
                    <a:close/>
                  </a:path>
                </a:pathLst>
              </a:custGeom>
              <a:solidFill>
                <a:srgbClr val="0071B4">
                  <a:alpha val="34901"/>
                </a:srgbClr>
              </a:solidFill>
              <a:ln w="9525">
                <a:noFill/>
                <a:round/>
                <a:headEnd/>
                <a:tailEnd/>
              </a:ln>
            </p:spPr>
            <p:txBody>
              <a:bodyPr/>
              <a:lstStyle/>
              <a:p>
                <a:endParaRPr lang="en-US"/>
              </a:p>
            </p:txBody>
          </p:sp>
          <p:sp>
            <p:nvSpPr>
              <p:cNvPr id="13598" name="Freeform 453"/>
              <p:cNvSpPr>
                <a:spLocks/>
              </p:cNvSpPr>
              <p:nvPr/>
            </p:nvSpPr>
            <p:spPr bwMode="auto">
              <a:xfrm>
                <a:off x="4983" y="2343"/>
                <a:ext cx="2" cy="4"/>
              </a:xfrm>
              <a:custGeom>
                <a:avLst/>
                <a:gdLst>
                  <a:gd name="T0" fmla="*/ 0 w 2"/>
                  <a:gd name="T1" fmla="*/ 4 h 4"/>
                  <a:gd name="T2" fmla="*/ 2 w 2"/>
                  <a:gd name="T3" fmla="*/ 2 h 4"/>
                  <a:gd name="T4" fmla="*/ 2 w 2"/>
                  <a:gd name="T5" fmla="*/ 2 h 4"/>
                  <a:gd name="T6" fmla="*/ 2 w 2"/>
                  <a:gd name="T7" fmla="*/ 0 h 4"/>
                  <a:gd name="T8" fmla="*/ 0 w 2"/>
                  <a:gd name="T9" fmla="*/ 4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4"/>
                    </a:moveTo>
                    <a:lnTo>
                      <a:pt x="2" y="2"/>
                    </a:lnTo>
                    <a:lnTo>
                      <a:pt x="2" y="0"/>
                    </a:lnTo>
                    <a:lnTo>
                      <a:pt x="0" y="4"/>
                    </a:lnTo>
                    <a:close/>
                  </a:path>
                </a:pathLst>
              </a:custGeom>
              <a:solidFill>
                <a:srgbClr val="0071B4">
                  <a:alpha val="34901"/>
                </a:srgbClr>
              </a:solidFill>
              <a:ln w="9525">
                <a:noFill/>
                <a:round/>
                <a:headEnd/>
                <a:tailEnd/>
              </a:ln>
            </p:spPr>
            <p:txBody>
              <a:bodyPr/>
              <a:lstStyle/>
              <a:p>
                <a:endParaRPr lang="en-US"/>
              </a:p>
            </p:txBody>
          </p:sp>
          <p:sp>
            <p:nvSpPr>
              <p:cNvPr id="13599" name="Freeform 454"/>
              <p:cNvSpPr>
                <a:spLocks/>
              </p:cNvSpPr>
              <p:nvPr/>
            </p:nvSpPr>
            <p:spPr bwMode="auto">
              <a:xfrm>
                <a:off x="5012" y="2301"/>
                <a:ext cx="4" cy="4"/>
              </a:xfrm>
              <a:custGeom>
                <a:avLst/>
                <a:gdLst>
                  <a:gd name="T0" fmla="*/ 2 w 4"/>
                  <a:gd name="T1" fmla="*/ 4 h 4"/>
                  <a:gd name="T2" fmla="*/ 2 w 4"/>
                  <a:gd name="T3" fmla="*/ 4 h 4"/>
                  <a:gd name="T4" fmla="*/ 4 w 4"/>
                  <a:gd name="T5" fmla="*/ 0 h 4"/>
                  <a:gd name="T6" fmla="*/ 4 w 4"/>
                  <a:gd name="T7" fmla="*/ 0 h 4"/>
                  <a:gd name="T8" fmla="*/ 0 w 4"/>
                  <a:gd name="T9" fmla="*/ 4 h 4"/>
                  <a:gd name="T10" fmla="*/ 2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2" y="4"/>
                    </a:lnTo>
                    <a:lnTo>
                      <a:pt x="4" y="0"/>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3600" name="Freeform 455"/>
              <p:cNvSpPr>
                <a:spLocks/>
              </p:cNvSpPr>
              <p:nvPr/>
            </p:nvSpPr>
            <p:spPr bwMode="auto">
              <a:xfrm>
                <a:off x="4628" y="2643"/>
                <a:ext cx="2" cy="4"/>
              </a:xfrm>
              <a:custGeom>
                <a:avLst/>
                <a:gdLst>
                  <a:gd name="T0" fmla="*/ 0 w 2"/>
                  <a:gd name="T1" fmla="*/ 2 h 4"/>
                  <a:gd name="T2" fmla="*/ 0 w 2"/>
                  <a:gd name="T3" fmla="*/ 4 h 4"/>
                  <a:gd name="T4" fmla="*/ 2 w 2"/>
                  <a:gd name="T5" fmla="*/ 2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0" y="4"/>
                    </a:lnTo>
                    <a:lnTo>
                      <a:pt x="2" y="2"/>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3601" name="Freeform 456"/>
              <p:cNvSpPr>
                <a:spLocks/>
              </p:cNvSpPr>
              <p:nvPr/>
            </p:nvSpPr>
            <p:spPr bwMode="auto">
              <a:xfrm>
                <a:off x="4630" y="2721"/>
                <a:ext cx="2" cy="4"/>
              </a:xfrm>
              <a:custGeom>
                <a:avLst/>
                <a:gdLst>
                  <a:gd name="T0" fmla="*/ 0 w 2"/>
                  <a:gd name="T1" fmla="*/ 2 h 4"/>
                  <a:gd name="T2" fmla="*/ 0 w 2"/>
                  <a:gd name="T3" fmla="*/ 0 h 4"/>
                  <a:gd name="T4" fmla="*/ 0 w 2"/>
                  <a:gd name="T5" fmla="*/ 2 h 4"/>
                  <a:gd name="T6" fmla="*/ 0 w 2"/>
                  <a:gd name="T7" fmla="*/ 2 h 4"/>
                  <a:gd name="T8" fmla="*/ 0 w 2"/>
                  <a:gd name="T9" fmla="*/ 4 h 4"/>
                  <a:gd name="T10" fmla="*/ 2 w 2"/>
                  <a:gd name="T11" fmla="*/ 4 h 4"/>
                  <a:gd name="T12" fmla="*/ 0 w 2"/>
                  <a:gd name="T13" fmla="*/ 2 h 4"/>
                  <a:gd name="T14" fmla="*/ 0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2"/>
                    </a:moveTo>
                    <a:lnTo>
                      <a:pt x="0" y="0"/>
                    </a:lnTo>
                    <a:lnTo>
                      <a:pt x="0" y="2"/>
                    </a:lnTo>
                    <a:lnTo>
                      <a:pt x="0" y="4"/>
                    </a:lnTo>
                    <a:lnTo>
                      <a:pt x="2" y="4"/>
                    </a:lnTo>
                    <a:lnTo>
                      <a:pt x="0" y="2"/>
                    </a:lnTo>
                    <a:close/>
                  </a:path>
                </a:pathLst>
              </a:custGeom>
              <a:solidFill>
                <a:srgbClr val="0071B4">
                  <a:alpha val="34901"/>
                </a:srgbClr>
              </a:solidFill>
              <a:ln w="9525">
                <a:noFill/>
                <a:round/>
                <a:headEnd/>
                <a:tailEnd/>
              </a:ln>
            </p:spPr>
            <p:txBody>
              <a:bodyPr/>
              <a:lstStyle/>
              <a:p>
                <a:endParaRPr lang="en-US"/>
              </a:p>
            </p:txBody>
          </p:sp>
          <p:sp>
            <p:nvSpPr>
              <p:cNvPr id="13602" name="Freeform 457"/>
              <p:cNvSpPr>
                <a:spLocks/>
              </p:cNvSpPr>
              <p:nvPr/>
            </p:nvSpPr>
            <p:spPr bwMode="auto">
              <a:xfrm>
                <a:off x="5146" y="2197"/>
                <a:ext cx="12" cy="16"/>
              </a:xfrm>
              <a:custGeom>
                <a:avLst/>
                <a:gdLst>
                  <a:gd name="T0" fmla="*/ 6 w 12"/>
                  <a:gd name="T1" fmla="*/ 0 h 16"/>
                  <a:gd name="T2" fmla="*/ 4 w 12"/>
                  <a:gd name="T3" fmla="*/ 0 h 16"/>
                  <a:gd name="T4" fmla="*/ 0 w 12"/>
                  <a:gd name="T5" fmla="*/ 0 h 16"/>
                  <a:gd name="T6" fmla="*/ 0 w 12"/>
                  <a:gd name="T7" fmla="*/ 2 h 16"/>
                  <a:gd name="T8" fmla="*/ 6 w 12"/>
                  <a:gd name="T9" fmla="*/ 12 h 16"/>
                  <a:gd name="T10" fmla="*/ 10 w 12"/>
                  <a:gd name="T11" fmla="*/ 16 h 16"/>
                  <a:gd name="T12" fmla="*/ 12 w 12"/>
                  <a:gd name="T13" fmla="*/ 14 h 16"/>
                  <a:gd name="T14" fmla="*/ 10 w 12"/>
                  <a:gd name="T15" fmla="*/ 10 h 16"/>
                  <a:gd name="T16" fmla="*/ 8 w 12"/>
                  <a:gd name="T17" fmla="*/ 8 h 16"/>
                  <a:gd name="T18" fmla="*/ 8 w 12"/>
                  <a:gd name="T19" fmla="*/ 6 h 16"/>
                  <a:gd name="T20" fmla="*/ 8 w 12"/>
                  <a:gd name="T21" fmla="*/ 6 h 16"/>
                  <a:gd name="T22" fmla="*/ 6 w 12"/>
                  <a:gd name="T23" fmla="*/ 4 h 16"/>
                  <a:gd name="T24" fmla="*/ 6 w 12"/>
                  <a:gd name="T25" fmla="*/ 4 h 16"/>
                  <a:gd name="T26" fmla="*/ 6 w 12"/>
                  <a:gd name="T27" fmla="*/ 2 h 16"/>
                  <a:gd name="T28" fmla="*/ 6 w 12"/>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6"/>
                  <a:gd name="T47" fmla="*/ 12 w 12"/>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6">
                    <a:moveTo>
                      <a:pt x="6" y="0"/>
                    </a:moveTo>
                    <a:lnTo>
                      <a:pt x="4" y="0"/>
                    </a:lnTo>
                    <a:lnTo>
                      <a:pt x="0" y="0"/>
                    </a:lnTo>
                    <a:lnTo>
                      <a:pt x="0" y="2"/>
                    </a:lnTo>
                    <a:lnTo>
                      <a:pt x="6" y="12"/>
                    </a:lnTo>
                    <a:lnTo>
                      <a:pt x="10" y="16"/>
                    </a:lnTo>
                    <a:lnTo>
                      <a:pt x="12" y="14"/>
                    </a:lnTo>
                    <a:lnTo>
                      <a:pt x="10" y="10"/>
                    </a:lnTo>
                    <a:lnTo>
                      <a:pt x="8" y="8"/>
                    </a:lnTo>
                    <a:lnTo>
                      <a:pt x="8" y="6"/>
                    </a:lnTo>
                    <a:lnTo>
                      <a:pt x="6" y="4"/>
                    </a:lnTo>
                    <a:lnTo>
                      <a:pt x="6" y="2"/>
                    </a:lnTo>
                    <a:lnTo>
                      <a:pt x="6" y="0"/>
                    </a:lnTo>
                    <a:close/>
                  </a:path>
                </a:pathLst>
              </a:custGeom>
              <a:solidFill>
                <a:srgbClr val="0071B4">
                  <a:alpha val="34901"/>
                </a:srgbClr>
              </a:solidFill>
              <a:ln w="9525">
                <a:noFill/>
                <a:round/>
                <a:headEnd/>
                <a:tailEnd/>
              </a:ln>
            </p:spPr>
            <p:txBody>
              <a:bodyPr/>
              <a:lstStyle/>
              <a:p>
                <a:endParaRPr lang="en-US"/>
              </a:p>
            </p:txBody>
          </p:sp>
          <p:sp>
            <p:nvSpPr>
              <p:cNvPr id="13603" name="Freeform 458"/>
              <p:cNvSpPr>
                <a:spLocks/>
              </p:cNvSpPr>
              <p:nvPr/>
            </p:nvSpPr>
            <p:spPr bwMode="auto">
              <a:xfrm>
                <a:off x="4979" y="2777"/>
                <a:ext cx="2" cy="0"/>
              </a:xfrm>
              <a:custGeom>
                <a:avLst/>
                <a:gdLst>
                  <a:gd name="T0" fmla="*/ 2 w 2"/>
                  <a:gd name="T1" fmla="*/ 2 w 2"/>
                  <a:gd name="T2" fmla="*/ 2 w 2"/>
                  <a:gd name="T3" fmla="*/ 2 w 2"/>
                  <a:gd name="T4" fmla="*/ 0 w 2"/>
                  <a:gd name="T5" fmla="*/ 2 w 2"/>
                  <a:gd name="T6" fmla="*/ 2 w 2"/>
                  <a:gd name="T7" fmla="*/ 2 w 2"/>
                  <a:gd name="T8" fmla="*/ 2 w 2"/>
                  <a:gd name="T9" fmla="*/ 2 w 2"/>
                  <a:gd name="T10" fmla="*/ 2 w 2"/>
                  <a:gd name="T11" fmla="*/ 2 w 2"/>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2 w 2"/>
                </a:gdLst>
                <a:ahLst/>
                <a:cxnLst>
                  <a:cxn ang="T12">
                    <a:pos x="T0" y="0"/>
                  </a:cxn>
                  <a:cxn ang="T13">
                    <a:pos x="T1" y="0"/>
                  </a:cxn>
                  <a:cxn ang="T14">
                    <a:pos x="T2" y="0"/>
                  </a:cxn>
                  <a:cxn ang="T15">
                    <a:pos x="T3" y="0"/>
                  </a:cxn>
                  <a:cxn ang="T16">
                    <a:pos x="T4" y="0"/>
                  </a:cxn>
                  <a:cxn ang="T17">
                    <a:pos x="T5" y="0"/>
                  </a:cxn>
                  <a:cxn ang="T18">
                    <a:pos x="T6" y="0"/>
                  </a:cxn>
                  <a:cxn ang="T19">
                    <a:pos x="T7" y="0"/>
                  </a:cxn>
                  <a:cxn ang="T20">
                    <a:pos x="T8" y="0"/>
                  </a:cxn>
                  <a:cxn ang="T21">
                    <a:pos x="T9" y="0"/>
                  </a:cxn>
                  <a:cxn ang="T22">
                    <a:pos x="T10" y="0"/>
                  </a:cxn>
                  <a:cxn ang="T23">
                    <a:pos x="T11" y="0"/>
                  </a:cxn>
                </a:cxnLst>
                <a:rect l="T24" t="0" r="T25" b="0"/>
                <a:pathLst>
                  <a:path w="2">
                    <a:moveTo>
                      <a:pt x="2" y="0"/>
                    </a:moveTo>
                    <a:lnTo>
                      <a:pt x="2" y="0"/>
                    </a:lnTo>
                    <a:lnTo>
                      <a:pt x="0" y="0"/>
                    </a:lnTo>
                    <a:lnTo>
                      <a:pt x="2" y="0"/>
                    </a:lnTo>
                    <a:close/>
                  </a:path>
                </a:pathLst>
              </a:custGeom>
              <a:solidFill>
                <a:srgbClr val="0071B4">
                  <a:alpha val="34901"/>
                </a:srgbClr>
              </a:solidFill>
              <a:ln w="9525">
                <a:noFill/>
                <a:round/>
                <a:headEnd/>
                <a:tailEnd/>
              </a:ln>
            </p:spPr>
            <p:txBody>
              <a:bodyPr/>
              <a:lstStyle/>
              <a:p>
                <a:endParaRPr lang="en-US"/>
              </a:p>
            </p:txBody>
          </p:sp>
          <p:sp>
            <p:nvSpPr>
              <p:cNvPr id="13604" name="Freeform 459"/>
              <p:cNvSpPr>
                <a:spLocks/>
              </p:cNvSpPr>
              <p:nvPr/>
            </p:nvSpPr>
            <p:spPr bwMode="auto">
              <a:xfrm>
                <a:off x="3394" y="3193"/>
                <a:ext cx="4" cy="8"/>
              </a:xfrm>
              <a:custGeom>
                <a:avLst/>
                <a:gdLst>
                  <a:gd name="T0" fmla="*/ 2 w 4"/>
                  <a:gd name="T1" fmla="*/ 0 h 8"/>
                  <a:gd name="T2" fmla="*/ 2 w 4"/>
                  <a:gd name="T3" fmla="*/ 2 h 8"/>
                  <a:gd name="T4" fmla="*/ 0 w 4"/>
                  <a:gd name="T5" fmla="*/ 0 h 8"/>
                  <a:gd name="T6" fmla="*/ 0 w 4"/>
                  <a:gd name="T7" fmla="*/ 6 h 8"/>
                  <a:gd name="T8" fmla="*/ 2 w 4"/>
                  <a:gd name="T9" fmla="*/ 8 h 8"/>
                  <a:gd name="T10" fmla="*/ 4 w 4"/>
                  <a:gd name="T11" fmla="*/ 6 h 8"/>
                  <a:gd name="T12" fmla="*/ 2 w 4"/>
                  <a:gd name="T13" fmla="*/ 2 h 8"/>
                  <a:gd name="T14" fmla="*/ 2 w 4"/>
                  <a:gd name="T15" fmla="*/ 4 h 8"/>
                  <a:gd name="T16" fmla="*/ 2 w 4"/>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8"/>
                  <a:gd name="T29" fmla="*/ 4 w 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8">
                    <a:moveTo>
                      <a:pt x="2" y="0"/>
                    </a:moveTo>
                    <a:lnTo>
                      <a:pt x="2" y="2"/>
                    </a:lnTo>
                    <a:lnTo>
                      <a:pt x="0" y="0"/>
                    </a:lnTo>
                    <a:lnTo>
                      <a:pt x="0" y="6"/>
                    </a:lnTo>
                    <a:lnTo>
                      <a:pt x="2" y="8"/>
                    </a:lnTo>
                    <a:lnTo>
                      <a:pt x="4" y="6"/>
                    </a:lnTo>
                    <a:lnTo>
                      <a:pt x="2" y="2"/>
                    </a:lnTo>
                    <a:lnTo>
                      <a:pt x="2" y="4"/>
                    </a:lnTo>
                    <a:lnTo>
                      <a:pt x="2" y="0"/>
                    </a:lnTo>
                    <a:close/>
                  </a:path>
                </a:pathLst>
              </a:custGeom>
              <a:solidFill>
                <a:srgbClr val="0071B4">
                  <a:alpha val="34901"/>
                </a:srgbClr>
              </a:solidFill>
              <a:ln w="9525">
                <a:noFill/>
                <a:round/>
                <a:headEnd/>
                <a:tailEnd/>
              </a:ln>
            </p:spPr>
            <p:txBody>
              <a:bodyPr/>
              <a:lstStyle/>
              <a:p>
                <a:endParaRPr lang="en-US"/>
              </a:p>
            </p:txBody>
          </p:sp>
          <p:sp>
            <p:nvSpPr>
              <p:cNvPr id="13605" name="Freeform 460"/>
              <p:cNvSpPr>
                <a:spLocks/>
              </p:cNvSpPr>
              <p:nvPr/>
            </p:nvSpPr>
            <p:spPr bwMode="auto">
              <a:xfrm>
                <a:off x="1735" y="2169"/>
                <a:ext cx="4" cy="8"/>
              </a:xfrm>
              <a:custGeom>
                <a:avLst/>
                <a:gdLst>
                  <a:gd name="T0" fmla="*/ 4 w 4"/>
                  <a:gd name="T1" fmla="*/ 0 h 8"/>
                  <a:gd name="T2" fmla="*/ 2 w 4"/>
                  <a:gd name="T3" fmla="*/ 0 h 8"/>
                  <a:gd name="T4" fmla="*/ 2 w 4"/>
                  <a:gd name="T5" fmla="*/ 0 h 8"/>
                  <a:gd name="T6" fmla="*/ 2 w 4"/>
                  <a:gd name="T7" fmla="*/ 0 h 8"/>
                  <a:gd name="T8" fmla="*/ 2 w 4"/>
                  <a:gd name="T9" fmla="*/ 2 h 8"/>
                  <a:gd name="T10" fmla="*/ 2 w 4"/>
                  <a:gd name="T11" fmla="*/ 2 h 8"/>
                  <a:gd name="T12" fmla="*/ 0 w 4"/>
                  <a:gd name="T13" fmla="*/ 2 h 8"/>
                  <a:gd name="T14" fmla="*/ 2 w 4"/>
                  <a:gd name="T15" fmla="*/ 2 h 8"/>
                  <a:gd name="T16" fmla="*/ 2 w 4"/>
                  <a:gd name="T17" fmla="*/ 4 h 8"/>
                  <a:gd name="T18" fmla="*/ 2 w 4"/>
                  <a:gd name="T19" fmla="*/ 4 h 8"/>
                  <a:gd name="T20" fmla="*/ 0 w 4"/>
                  <a:gd name="T21" fmla="*/ 4 h 8"/>
                  <a:gd name="T22" fmla="*/ 2 w 4"/>
                  <a:gd name="T23" fmla="*/ 4 h 8"/>
                  <a:gd name="T24" fmla="*/ 0 w 4"/>
                  <a:gd name="T25" fmla="*/ 6 h 8"/>
                  <a:gd name="T26" fmla="*/ 0 w 4"/>
                  <a:gd name="T27" fmla="*/ 6 h 8"/>
                  <a:gd name="T28" fmla="*/ 0 w 4"/>
                  <a:gd name="T29" fmla="*/ 8 h 8"/>
                  <a:gd name="T30" fmla="*/ 0 w 4"/>
                  <a:gd name="T31" fmla="*/ 8 h 8"/>
                  <a:gd name="T32" fmla="*/ 2 w 4"/>
                  <a:gd name="T33" fmla="*/ 8 h 8"/>
                  <a:gd name="T34" fmla="*/ 2 w 4"/>
                  <a:gd name="T35" fmla="*/ 6 h 8"/>
                  <a:gd name="T36" fmla="*/ 2 w 4"/>
                  <a:gd name="T37" fmla="*/ 6 h 8"/>
                  <a:gd name="T38" fmla="*/ 2 w 4"/>
                  <a:gd name="T39" fmla="*/ 8 h 8"/>
                  <a:gd name="T40" fmla="*/ 2 w 4"/>
                  <a:gd name="T41" fmla="*/ 6 h 8"/>
                  <a:gd name="T42" fmla="*/ 2 w 4"/>
                  <a:gd name="T43" fmla="*/ 6 h 8"/>
                  <a:gd name="T44" fmla="*/ 2 w 4"/>
                  <a:gd name="T45" fmla="*/ 6 h 8"/>
                  <a:gd name="T46" fmla="*/ 4 w 4"/>
                  <a:gd name="T47" fmla="*/ 6 h 8"/>
                  <a:gd name="T48" fmla="*/ 4 w 4"/>
                  <a:gd name="T49" fmla="*/ 6 h 8"/>
                  <a:gd name="T50" fmla="*/ 4 w 4"/>
                  <a:gd name="T51" fmla="*/ 6 h 8"/>
                  <a:gd name="T52" fmla="*/ 4 w 4"/>
                  <a:gd name="T53" fmla="*/ 4 h 8"/>
                  <a:gd name="T54" fmla="*/ 4 w 4"/>
                  <a:gd name="T55" fmla="*/ 4 h 8"/>
                  <a:gd name="T56" fmla="*/ 4 w 4"/>
                  <a:gd name="T57" fmla="*/ 4 h 8"/>
                  <a:gd name="T58" fmla="*/ 4 w 4"/>
                  <a:gd name="T59" fmla="*/ 0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
                  <a:gd name="T91" fmla="*/ 0 h 8"/>
                  <a:gd name="T92" fmla="*/ 4 w 4"/>
                  <a:gd name="T93" fmla="*/ 8 h 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 h="8">
                    <a:moveTo>
                      <a:pt x="4" y="0"/>
                    </a:moveTo>
                    <a:lnTo>
                      <a:pt x="2" y="0"/>
                    </a:lnTo>
                    <a:lnTo>
                      <a:pt x="2" y="2"/>
                    </a:lnTo>
                    <a:lnTo>
                      <a:pt x="0" y="2"/>
                    </a:lnTo>
                    <a:lnTo>
                      <a:pt x="2" y="2"/>
                    </a:lnTo>
                    <a:lnTo>
                      <a:pt x="2" y="4"/>
                    </a:lnTo>
                    <a:lnTo>
                      <a:pt x="0" y="4"/>
                    </a:lnTo>
                    <a:lnTo>
                      <a:pt x="2" y="4"/>
                    </a:lnTo>
                    <a:lnTo>
                      <a:pt x="0" y="6"/>
                    </a:lnTo>
                    <a:lnTo>
                      <a:pt x="0" y="8"/>
                    </a:lnTo>
                    <a:lnTo>
                      <a:pt x="2" y="8"/>
                    </a:lnTo>
                    <a:lnTo>
                      <a:pt x="2" y="6"/>
                    </a:lnTo>
                    <a:lnTo>
                      <a:pt x="2" y="8"/>
                    </a:lnTo>
                    <a:lnTo>
                      <a:pt x="2" y="6"/>
                    </a:lnTo>
                    <a:lnTo>
                      <a:pt x="4" y="6"/>
                    </a:lnTo>
                    <a:lnTo>
                      <a:pt x="4" y="4"/>
                    </a:lnTo>
                    <a:lnTo>
                      <a:pt x="4" y="0"/>
                    </a:lnTo>
                    <a:close/>
                  </a:path>
                </a:pathLst>
              </a:custGeom>
              <a:solidFill>
                <a:srgbClr val="0071B4">
                  <a:alpha val="34901"/>
                </a:srgbClr>
              </a:solidFill>
              <a:ln w="9525">
                <a:noFill/>
                <a:round/>
                <a:headEnd/>
                <a:tailEnd/>
              </a:ln>
            </p:spPr>
            <p:txBody>
              <a:bodyPr/>
              <a:lstStyle/>
              <a:p>
                <a:endParaRPr lang="en-US"/>
              </a:p>
            </p:txBody>
          </p:sp>
          <p:sp>
            <p:nvSpPr>
              <p:cNvPr id="13606" name="Freeform 461"/>
              <p:cNvSpPr>
                <a:spLocks/>
              </p:cNvSpPr>
              <p:nvPr/>
            </p:nvSpPr>
            <p:spPr bwMode="auto">
              <a:xfrm>
                <a:off x="3388" y="3205"/>
                <a:ext cx="4" cy="10"/>
              </a:xfrm>
              <a:custGeom>
                <a:avLst/>
                <a:gdLst>
                  <a:gd name="T0" fmla="*/ 2 w 4"/>
                  <a:gd name="T1" fmla="*/ 6 h 10"/>
                  <a:gd name="T2" fmla="*/ 2 w 4"/>
                  <a:gd name="T3" fmla="*/ 0 h 10"/>
                  <a:gd name="T4" fmla="*/ 2 w 4"/>
                  <a:gd name="T5" fmla="*/ 0 h 10"/>
                  <a:gd name="T6" fmla="*/ 0 w 4"/>
                  <a:gd name="T7" fmla="*/ 2 h 10"/>
                  <a:gd name="T8" fmla="*/ 2 w 4"/>
                  <a:gd name="T9" fmla="*/ 8 h 10"/>
                  <a:gd name="T10" fmla="*/ 4 w 4"/>
                  <a:gd name="T11" fmla="*/ 10 h 10"/>
                  <a:gd name="T12" fmla="*/ 4 w 4"/>
                  <a:gd name="T13" fmla="*/ 8 h 10"/>
                  <a:gd name="T14" fmla="*/ 4 w 4"/>
                  <a:gd name="T15" fmla="*/ 6 h 10"/>
                  <a:gd name="T16" fmla="*/ 2 w 4"/>
                  <a:gd name="T17" fmla="*/ 6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2" y="6"/>
                    </a:moveTo>
                    <a:lnTo>
                      <a:pt x="2" y="0"/>
                    </a:lnTo>
                    <a:lnTo>
                      <a:pt x="0" y="2"/>
                    </a:lnTo>
                    <a:lnTo>
                      <a:pt x="2" y="8"/>
                    </a:lnTo>
                    <a:lnTo>
                      <a:pt x="4" y="10"/>
                    </a:lnTo>
                    <a:lnTo>
                      <a:pt x="4" y="8"/>
                    </a:lnTo>
                    <a:lnTo>
                      <a:pt x="4" y="6"/>
                    </a:lnTo>
                    <a:lnTo>
                      <a:pt x="2" y="6"/>
                    </a:lnTo>
                    <a:close/>
                  </a:path>
                </a:pathLst>
              </a:custGeom>
              <a:solidFill>
                <a:srgbClr val="0071B4">
                  <a:alpha val="34901"/>
                </a:srgbClr>
              </a:solidFill>
              <a:ln w="9525">
                <a:noFill/>
                <a:round/>
                <a:headEnd/>
                <a:tailEnd/>
              </a:ln>
            </p:spPr>
            <p:txBody>
              <a:bodyPr/>
              <a:lstStyle/>
              <a:p>
                <a:endParaRPr lang="en-US"/>
              </a:p>
            </p:txBody>
          </p:sp>
          <p:sp>
            <p:nvSpPr>
              <p:cNvPr id="13607" name="Freeform 462"/>
              <p:cNvSpPr>
                <a:spLocks/>
              </p:cNvSpPr>
              <p:nvPr/>
            </p:nvSpPr>
            <p:spPr bwMode="auto">
              <a:xfrm>
                <a:off x="4282" y="2980"/>
                <a:ext cx="2" cy="4"/>
              </a:xfrm>
              <a:custGeom>
                <a:avLst/>
                <a:gdLst>
                  <a:gd name="T0" fmla="*/ 0 w 2"/>
                  <a:gd name="T1" fmla="*/ 0 h 4"/>
                  <a:gd name="T2" fmla="*/ 0 w 2"/>
                  <a:gd name="T3" fmla="*/ 2 h 4"/>
                  <a:gd name="T4" fmla="*/ 0 w 2"/>
                  <a:gd name="T5" fmla="*/ 2 h 4"/>
                  <a:gd name="T6" fmla="*/ 2 w 2"/>
                  <a:gd name="T7" fmla="*/ 4 h 4"/>
                  <a:gd name="T8" fmla="*/ 2 w 2"/>
                  <a:gd name="T9" fmla="*/ 4 h 4"/>
                  <a:gd name="T10" fmla="*/ 2 w 2"/>
                  <a:gd name="T11" fmla="*/ 2 h 4"/>
                  <a:gd name="T12" fmla="*/ 0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2"/>
                    </a:lnTo>
                    <a:lnTo>
                      <a:pt x="2" y="4"/>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3608" name="Freeform 463"/>
              <p:cNvSpPr>
                <a:spLocks/>
              </p:cNvSpPr>
              <p:nvPr/>
            </p:nvSpPr>
            <p:spPr bwMode="auto">
              <a:xfrm>
                <a:off x="4885" y="2412"/>
                <a:ext cx="26" cy="22"/>
              </a:xfrm>
              <a:custGeom>
                <a:avLst/>
                <a:gdLst>
                  <a:gd name="T0" fmla="*/ 26 w 26"/>
                  <a:gd name="T1" fmla="*/ 2 h 22"/>
                  <a:gd name="T2" fmla="*/ 24 w 26"/>
                  <a:gd name="T3" fmla="*/ 0 h 22"/>
                  <a:gd name="T4" fmla="*/ 22 w 26"/>
                  <a:gd name="T5" fmla="*/ 0 h 22"/>
                  <a:gd name="T6" fmla="*/ 18 w 26"/>
                  <a:gd name="T7" fmla="*/ 6 h 22"/>
                  <a:gd name="T8" fmla="*/ 16 w 26"/>
                  <a:gd name="T9" fmla="*/ 6 h 22"/>
                  <a:gd name="T10" fmla="*/ 14 w 26"/>
                  <a:gd name="T11" fmla="*/ 4 h 22"/>
                  <a:gd name="T12" fmla="*/ 14 w 26"/>
                  <a:gd name="T13" fmla="*/ 4 h 22"/>
                  <a:gd name="T14" fmla="*/ 12 w 26"/>
                  <a:gd name="T15" fmla="*/ 6 h 22"/>
                  <a:gd name="T16" fmla="*/ 10 w 26"/>
                  <a:gd name="T17" fmla="*/ 8 h 22"/>
                  <a:gd name="T18" fmla="*/ 8 w 26"/>
                  <a:gd name="T19" fmla="*/ 8 h 22"/>
                  <a:gd name="T20" fmla="*/ 4 w 26"/>
                  <a:gd name="T21" fmla="*/ 14 h 22"/>
                  <a:gd name="T22" fmla="*/ 2 w 26"/>
                  <a:gd name="T23" fmla="*/ 16 h 22"/>
                  <a:gd name="T24" fmla="*/ 2 w 26"/>
                  <a:gd name="T25" fmla="*/ 18 h 22"/>
                  <a:gd name="T26" fmla="*/ 0 w 26"/>
                  <a:gd name="T27" fmla="*/ 22 h 22"/>
                  <a:gd name="T28" fmla="*/ 2 w 26"/>
                  <a:gd name="T29" fmla="*/ 22 h 22"/>
                  <a:gd name="T30" fmla="*/ 8 w 26"/>
                  <a:gd name="T31" fmla="*/ 16 h 22"/>
                  <a:gd name="T32" fmla="*/ 10 w 26"/>
                  <a:gd name="T33" fmla="*/ 14 h 22"/>
                  <a:gd name="T34" fmla="*/ 12 w 26"/>
                  <a:gd name="T35" fmla="*/ 12 h 22"/>
                  <a:gd name="T36" fmla="*/ 14 w 26"/>
                  <a:gd name="T37" fmla="*/ 12 h 22"/>
                  <a:gd name="T38" fmla="*/ 26 w 26"/>
                  <a:gd name="T39" fmla="*/ 4 h 22"/>
                  <a:gd name="T40" fmla="*/ 26 w 26"/>
                  <a:gd name="T41" fmla="*/ 2 h 22"/>
                  <a:gd name="T42" fmla="*/ 26 w 26"/>
                  <a:gd name="T43" fmla="*/ 4 h 22"/>
                  <a:gd name="T44" fmla="*/ 26 w 26"/>
                  <a:gd name="T45" fmla="*/ 2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22"/>
                  <a:gd name="T71" fmla="*/ 26 w 26"/>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22">
                    <a:moveTo>
                      <a:pt x="26" y="2"/>
                    </a:moveTo>
                    <a:lnTo>
                      <a:pt x="24" y="0"/>
                    </a:lnTo>
                    <a:lnTo>
                      <a:pt x="22" y="0"/>
                    </a:lnTo>
                    <a:lnTo>
                      <a:pt x="18" y="6"/>
                    </a:lnTo>
                    <a:lnTo>
                      <a:pt x="16" y="6"/>
                    </a:lnTo>
                    <a:lnTo>
                      <a:pt x="14" y="4"/>
                    </a:lnTo>
                    <a:lnTo>
                      <a:pt x="12" y="6"/>
                    </a:lnTo>
                    <a:lnTo>
                      <a:pt x="10" y="8"/>
                    </a:lnTo>
                    <a:lnTo>
                      <a:pt x="8" y="8"/>
                    </a:lnTo>
                    <a:lnTo>
                      <a:pt x="4" y="14"/>
                    </a:lnTo>
                    <a:lnTo>
                      <a:pt x="2" y="16"/>
                    </a:lnTo>
                    <a:lnTo>
                      <a:pt x="2" y="18"/>
                    </a:lnTo>
                    <a:lnTo>
                      <a:pt x="0" y="22"/>
                    </a:lnTo>
                    <a:lnTo>
                      <a:pt x="2" y="22"/>
                    </a:lnTo>
                    <a:lnTo>
                      <a:pt x="8" y="16"/>
                    </a:lnTo>
                    <a:lnTo>
                      <a:pt x="10" y="14"/>
                    </a:lnTo>
                    <a:lnTo>
                      <a:pt x="12" y="12"/>
                    </a:lnTo>
                    <a:lnTo>
                      <a:pt x="14" y="12"/>
                    </a:lnTo>
                    <a:lnTo>
                      <a:pt x="26" y="4"/>
                    </a:lnTo>
                    <a:lnTo>
                      <a:pt x="26" y="2"/>
                    </a:lnTo>
                    <a:lnTo>
                      <a:pt x="26" y="4"/>
                    </a:lnTo>
                    <a:lnTo>
                      <a:pt x="26" y="2"/>
                    </a:lnTo>
                    <a:close/>
                  </a:path>
                </a:pathLst>
              </a:custGeom>
              <a:solidFill>
                <a:srgbClr val="0071B4">
                  <a:alpha val="34901"/>
                </a:srgbClr>
              </a:solidFill>
              <a:ln w="9525">
                <a:noFill/>
                <a:round/>
                <a:headEnd/>
                <a:tailEnd/>
              </a:ln>
            </p:spPr>
            <p:txBody>
              <a:bodyPr/>
              <a:lstStyle/>
              <a:p>
                <a:endParaRPr lang="en-US"/>
              </a:p>
            </p:txBody>
          </p:sp>
          <p:sp>
            <p:nvSpPr>
              <p:cNvPr id="13609" name="Freeform 464"/>
              <p:cNvSpPr>
                <a:spLocks/>
              </p:cNvSpPr>
              <p:nvPr/>
            </p:nvSpPr>
            <p:spPr bwMode="auto">
              <a:xfrm>
                <a:off x="5170" y="2213"/>
                <a:ext cx="6" cy="4"/>
              </a:xfrm>
              <a:custGeom>
                <a:avLst/>
                <a:gdLst>
                  <a:gd name="T0" fmla="*/ 0 w 6"/>
                  <a:gd name="T1" fmla="*/ 0 h 4"/>
                  <a:gd name="T2" fmla="*/ 2 w 6"/>
                  <a:gd name="T3" fmla="*/ 0 h 4"/>
                  <a:gd name="T4" fmla="*/ 2 w 6"/>
                  <a:gd name="T5" fmla="*/ 0 h 4"/>
                  <a:gd name="T6" fmla="*/ 4 w 6"/>
                  <a:gd name="T7" fmla="*/ 4 h 4"/>
                  <a:gd name="T8" fmla="*/ 6 w 6"/>
                  <a:gd name="T9" fmla="*/ 4 h 4"/>
                  <a:gd name="T10" fmla="*/ 2 w 6"/>
                  <a:gd name="T11" fmla="*/ 0 h 4"/>
                  <a:gd name="T12" fmla="*/ 0 w 6"/>
                  <a:gd name="T13" fmla="*/ 0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0" y="0"/>
                    </a:moveTo>
                    <a:lnTo>
                      <a:pt x="2" y="0"/>
                    </a:lnTo>
                    <a:lnTo>
                      <a:pt x="4" y="4"/>
                    </a:lnTo>
                    <a:lnTo>
                      <a:pt x="6" y="4"/>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610" name="Freeform 465"/>
              <p:cNvSpPr>
                <a:spLocks/>
              </p:cNvSpPr>
              <p:nvPr/>
            </p:nvSpPr>
            <p:spPr bwMode="auto">
              <a:xfrm>
                <a:off x="4347" y="2838"/>
                <a:ext cx="32" cy="30"/>
              </a:xfrm>
              <a:custGeom>
                <a:avLst/>
                <a:gdLst>
                  <a:gd name="T0" fmla="*/ 20 w 32"/>
                  <a:gd name="T1" fmla="*/ 4 h 30"/>
                  <a:gd name="T2" fmla="*/ 12 w 32"/>
                  <a:gd name="T3" fmla="*/ 4 h 30"/>
                  <a:gd name="T4" fmla="*/ 8 w 32"/>
                  <a:gd name="T5" fmla="*/ 6 h 30"/>
                  <a:gd name="T6" fmla="*/ 8 w 32"/>
                  <a:gd name="T7" fmla="*/ 8 h 30"/>
                  <a:gd name="T8" fmla="*/ 0 w 32"/>
                  <a:gd name="T9" fmla="*/ 14 h 30"/>
                  <a:gd name="T10" fmla="*/ 0 w 32"/>
                  <a:gd name="T11" fmla="*/ 22 h 30"/>
                  <a:gd name="T12" fmla="*/ 2 w 32"/>
                  <a:gd name="T13" fmla="*/ 26 h 30"/>
                  <a:gd name="T14" fmla="*/ 12 w 32"/>
                  <a:gd name="T15" fmla="*/ 28 h 30"/>
                  <a:gd name="T16" fmla="*/ 14 w 32"/>
                  <a:gd name="T17" fmla="*/ 30 h 30"/>
                  <a:gd name="T18" fmla="*/ 14 w 32"/>
                  <a:gd name="T19" fmla="*/ 30 h 30"/>
                  <a:gd name="T20" fmla="*/ 16 w 32"/>
                  <a:gd name="T21" fmla="*/ 26 h 30"/>
                  <a:gd name="T22" fmla="*/ 20 w 32"/>
                  <a:gd name="T23" fmla="*/ 26 h 30"/>
                  <a:gd name="T24" fmla="*/ 26 w 32"/>
                  <a:gd name="T25" fmla="*/ 22 h 30"/>
                  <a:gd name="T26" fmla="*/ 30 w 32"/>
                  <a:gd name="T27" fmla="*/ 10 h 30"/>
                  <a:gd name="T28" fmla="*/ 32 w 32"/>
                  <a:gd name="T29" fmla="*/ 8 h 30"/>
                  <a:gd name="T30" fmla="*/ 32 w 32"/>
                  <a:gd name="T31" fmla="*/ 2 h 30"/>
                  <a:gd name="T32" fmla="*/ 28 w 32"/>
                  <a:gd name="T33" fmla="*/ 2 h 30"/>
                  <a:gd name="T34" fmla="*/ 26 w 32"/>
                  <a:gd name="T35" fmla="*/ 0 h 30"/>
                  <a:gd name="T36" fmla="*/ 26 w 32"/>
                  <a:gd name="T37" fmla="*/ 2 h 30"/>
                  <a:gd name="T38" fmla="*/ 26 w 32"/>
                  <a:gd name="T39" fmla="*/ 2 h 30"/>
                  <a:gd name="T40" fmla="*/ 22 w 32"/>
                  <a:gd name="T41" fmla="*/ 2 h 30"/>
                  <a:gd name="T42" fmla="*/ 20 w 32"/>
                  <a:gd name="T43" fmla="*/ 4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
                  <a:gd name="T67" fmla="*/ 0 h 30"/>
                  <a:gd name="T68" fmla="*/ 32 w 32"/>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 h="30">
                    <a:moveTo>
                      <a:pt x="20" y="4"/>
                    </a:moveTo>
                    <a:lnTo>
                      <a:pt x="12" y="4"/>
                    </a:lnTo>
                    <a:lnTo>
                      <a:pt x="8" y="6"/>
                    </a:lnTo>
                    <a:lnTo>
                      <a:pt x="8" y="8"/>
                    </a:lnTo>
                    <a:lnTo>
                      <a:pt x="0" y="14"/>
                    </a:lnTo>
                    <a:lnTo>
                      <a:pt x="0" y="22"/>
                    </a:lnTo>
                    <a:lnTo>
                      <a:pt x="2" y="26"/>
                    </a:lnTo>
                    <a:lnTo>
                      <a:pt x="12" y="28"/>
                    </a:lnTo>
                    <a:lnTo>
                      <a:pt x="14" y="30"/>
                    </a:lnTo>
                    <a:lnTo>
                      <a:pt x="16" y="26"/>
                    </a:lnTo>
                    <a:lnTo>
                      <a:pt x="20" y="26"/>
                    </a:lnTo>
                    <a:lnTo>
                      <a:pt x="26" y="22"/>
                    </a:lnTo>
                    <a:lnTo>
                      <a:pt x="30" y="10"/>
                    </a:lnTo>
                    <a:lnTo>
                      <a:pt x="32" y="8"/>
                    </a:lnTo>
                    <a:lnTo>
                      <a:pt x="32" y="2"/>
                    </a:lnTo>
                    <a:lnTo>
                      <a:pt x="28" y="2"/>
                    </a:lnTo>
                    <a:lnTo>
                      <a:pt x="26" y="0"/>
                    </a:lnTo>
                    <a:lnTo>
                      <a:pt x="26" y="2"/>
                    </a:lnTo>
                    <a:lnTo>
                      <a:pt x="22" y="2"/>
                    </a:lnTo>
                    <a:lnTo>
                      <a:pt x="20" y="4"/>
                    </a:lnTo>
                    <a:close/>
                  </a:path>
                </a:pathLst>
              </a:custGeom>
              <a:solidFill>
                <a:srgbClr val="0071B4">
                  <a:alpha val="34901"/>
                </a:srgbClr>
              </a:solidFill>
              <a:ln w="9525">
                <a:noFill/>
                <a:round/>
                <a:headEnd/>
                <a:tailEnd/>
              </a:ln>
            </p:spPr>
            <p:txBody>
              <a:bodyPr/>
              <a:lstStyle/>
              <a:p>
                <a:endParaRPr lang="en-US"/>
              </a:p>
            </p:txBody>
          </p:sp>
          <p:sp>
            <p:nvSpPr>
              <p:cNvPr id="13611" name="Freeform 466"/>
              <p:cNvSpPr>
                <a:spLocks/>
              </p:cNvSpPr>
              <p:nvPr/>
            </p:nvSpPr>
            <p:spPr bwMode="auto">
              <a:xfrm>
                <a:off x="4748" y="2201"/>
                <a:ext cx="12" cy="14"/>
              </a:xfrm>
              <a:custGeom>
                <a:avLst/>
                <a:gdLst>
                  <a:gd name="T0" fmla="*/ 6 w 12"/>
                  <a:gd name="T1" fmla="*/ 0 h 14"/>
                  <a:gd name="T2" fmla="*/ 4 w 12"/>
                  <a:gd name="T3" fmla="*/ 6 h 14"/>
                  <a:gd name="T4" fmla="*/ 0 w 12"/>
                  <a:gd name="T5" fmla="*/ 8 h 14"/>
                  <a:gd name="T6" fmla="*/ 0 w 12"/>
                  <a:gd name="T7" fmla="*/ 10 h 14"/>
                  <a:gd name="T8" fmla="*/ 2 w 12"/>
                  <a:gd name="T9" fmla="*/ 8 h 14"/>
                  <a:gd name="T10" fmla="*/ 4 w 12"/>
                  <a:gd name="T11" fmla="*/ 10 h 14"/>
                  <a:gd name="T12" fmla="*/ 4 w 12"/>
                  <a:gd name="T13" fmla="*/ 12 h 14"/>
                  <a:gd name="T14" fmla="*/ 6 w 12"/>
                  <a:gd name="T15" fmla="*/ 14 h 14"/>
                  <a:gd name="T16" fmla="*/ 10 w 12"/>
                  <a:gd name="T17" fmla="*/ 8 h 14"/>
                  <a:gd name="T18" fmla="*/ 12 w 12"/>
                  <a:gd name="T19" fmla="*/ 6 h 14"/>
                  <a:gd name="T20" fmla="*/ 12 w 12"/>
                  <a:gd name="T21" fmla="*/ 4 h 14"/>
                  <a:gd name="T22" fmla="*/ 10 w 12"/>
                  <a:gd name="T23" fmla="*/ 0 h 14"/>
                  <a:gd name="T24" fmla="*/ 6 w 12"/>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4"/>
                  <a:gd name="T41" fmla="*/ 12 w 12"/>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4">
                    <a:moveTo>
                      <a:pt x="6" y="0"/>
                    </a:moveTo>
                    <a:lnTo>
                      <a:pt x="4" y="6"/>
                    </a:lnTo>
                    <a:lnTo>
                      <a:pt x="0" y="8"/>
                    </a:lnTo>
                    <a:lnTo>
                      <a:pt x="0" y="10"/>
                    </a:lnTo>
                    <a:lnTo>
                      <a:pt x="2" y="8"/>
                    </a:lnTo>
                    <a:lnTo>
                      <a:pt x="4" y="10"/>
                    </a:lnTo>
                    <a:lnTo>
                      <a:pt x="4" y="12"/>
                    </a:lnTo>
                    <a:lnTo>
                      <a:pt x="6" y="14"/>
                    </a:lnTo>
                    <a:lnTo>
                      <a:pt x="10" y="8"/>
                    </a:lnTo>
                    <a:lnTo>
                      <a:pt x="12" y="6"/>
                    </a:lnTo>
                    <a:lnTo>
                      <a:pt x="12" y="4"/>
                    </a:lnTo>
                    <a:lnTo>
                      <a:pt x="10" y="0"/>
                    </a:lnTo>
                    <a:lnTo>
                      <a:pt x="6" y="0"/>
                    </a:lnTo>
                    <a:close/>
                  </a:path>
                </a:pathLst>
              </a:custGeom>
              <a:solidFill>
                <a:srgbClr val="0071B4">
                  <a:alpha val="34901"/>
                </a:srgbClr>
              </a:solidFill>
              <a:ln w="9525">
                <a:noFill/>
                <a:round/>
                <a:headEnd/>
                <a:tailEnd/>
              </a:ln>
            </p:spPr>
            <p:txBody>
              <a:bodyPr/>
              <a:lstStyle/>
              <a:p>
                <a:endParaRPr lang="en-US"/>
              </a:p>
            </p:txBody>
          </p:sp>
          <p:sp>
            <p:nvSpPr>
              <p:cNvPr id="13612" name="Rectangle 467"/>
              <p:cNvSpPr>
                <a:spLocks noChangeArrowheads="1"/>
              </p:cNvSpPr>
              <p:nvPr/>
            </p:nvSpPr>
            <p:spPr bwMode="auto">
              <a:xfrm>
                <a:off x="4357" y="2948"/>
                <a:ext cx="1" cy="1"/>
              </a:xfrm>
              <a:prstGeom prst="rect">
                <a:avLst/>
              </a:prstGeom>
              <a:solidFill>
                <a:srgbClr val="0071B4">
                  <a:alpha val="34901"/>
                </a:srgbClr>
              </a:solidFill>
              <a:ln w="9525">
                <a:noFill/>
                <a:miter lim="800000"/>
                <a:headEnd/>
                <a:tailEnd/>
              </a:ln>
            </p:spPr>
            <p:txBody>
              <a:bodyPr/>
              <a:lstStyle/>
              <a:p>
                <a:endParaRPr lang="en-US"/>
              </a:p>
            </p:txBody>
          </p:sp>
          <p:sp>
            <p:nvSpPr>
              <p:cNvPr id="13613" name="Freeform 468"/>
              <p:cNvSpPr>
                <a:spLocks/>
              </p:cNvSpPr>
              <p:nvPr/>
            </p:nvSpPr>
            <p:spPr bwMode="auto">
              <a:xfrm>
                <a:off x="4678" y="2617"/>
                <a:ext cx="34" cy="26"/>
              </a:xfrm>
              <a:custGeom>
                <a:avLst/>
                <a:gdLst>
                  <a:gd name="T0" fmla="*/ 32 w 34"/>
                  <a:gd name="T1" fmla="*/ 2 h 26"/>
                  <a:gd name="T2" fmla="*/ 30 w 34"/>
                  <a:gd name="T3" fmla="*/ 2 h 26"/>
                  <a:gd name="T4" fmla="*/ 28 w 34"/>
                  <a:gd name="T5" fmla="*/ 0 h 26"/>
                  <a:gd name="T6" fmla="*/ 24 w 34"/>
                  <a:gd name="T7" fmla="*/ 0 h 26"/>
                  <a:gd name="T8" fmla="*/ 24 w 34"/>
                  <a:gd name="T9" fmla="*/ 0 h 26"/>
                  <a:gd name="T10" fmla="*/ 20 w 34"/>
                  <a:gd name="T11" fmla="*/ 2 h 26"/>
                  <a:gd name="T12" fmla="*/ 18 w 34"/>
                  <a:gd name="T13" fmla="*/ 4 h 26"/>
                  <a:gd name="T14" fmla="*/ 14 w 34"/>
                  <a:gd name="T15" fmla="*/ 6 h 26"/>
                  <a:gd name="T16" fmla="*/ 12 w 34"/>
                  <a:gd name="T17" fmla="*/ 6 h 26"/>
                  <a:gd name="T18" fmla="*/ 8 w 34"/>
                  <a:gd name="T19" fmla="*/ 6 h 26"/>
                  <a:gd name="T20" fmla="*/ 0 w 34"/>
                  <a:gd name="T21" fmla="*/ 16 h 26"/>
                  <a:gd name="T22" fmla="*/ 2 w 34"/>
                  <a:gd name="T23" fmla="*/ 16 h 26"/>
                  <a:gd name="T24" fmla="*/ 4 w 34"/>
                  <a:gd name="T25" fmla="*/ 18 h 26"/>
                  <a:gd name="T26" fmla="*/ 4 w 34"/>
                  <a:gd name="T27" fmla="*/ 18 h 26"/>
                  <a:gd name="T28" fmla="*/ 4 w 34"/>
                  <a:gd name="T29" fmla="*/ 20 h 26"/>
                  <a:gd name="T30" fmla="*/ 6 w 34"/>
                  <a:gd name="T31" fmla="*/ 24 h 26"/>
                  <a:gd name="T32" fmla="*/ 8 w 34"/>
                  <a:gd name="T33" fmla="*/ 26 h 26"/>
                  <a:gd name="T34" fmla="*/ 12 w 34"/>
                  <a:gd name="T35" fmla="*/ 26 h 26"/>
                  <a:gd name="T36" fmla="*/ 12 w 34"/>
                  <a:gd name="T37" fmla="*/ 24 h 26"/>
                  <a:gd name="T38" fmla="*/ 16 w 34"/>
                  <a:gd name="T39" fmla="*/ 16 h 26"/>
                  <a:gd name="T40" fmla="*/ 18 w 34"/>
                  <a:gd name="T41" fmla="*/ 16 h 26"/>
                  <a:gd name="T42" fmla="*/ 22 w 34"/>
                  <a:gd name="T43" fmla="*/ 14 h 26"/>
                  <a:gd name="T44" fmla="*/ 28 w 34"/>
                  <a:gd name="T45" fmla="*/ 18 h 26"/>
                  <a:gd name="T46" fmla="*/ 32 w 34"/>
                  <a:gd name="T47" fmla="*/ 12 h 26"/>
                  <a:gd name="T48" fmla="*/ 34 w 34"/>
                  <a:gd name="T49" fmla="*/ 10 h 26"/>
                  <a:gd name="T50" fmla="*/ 34 w 34"/>
                  <a:gd name="T51" fmla="*/ 8 h 26"/>
                  <a:gd name="T52" fmla="*/ 34 w 34"/>
                  <a:gd name="T53" fmla="*/ 8 h 26"/>
                  <a:gd name="T54" fmla="*/ 32 w 34"/>
                  <a:gd name="T55" fmla="*/ 2 h 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
                  <a:gd name="T85" fmla="*/ 0 h 26"/>
                  <a:gd name="T86" fmla="*/ 34 w 34"/>
                  <a:gd name="T87" fmla="*/ 26 h 2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 h="26">
                    <a:moveTo>
                      <a:pt x="32" y="2"/>
                    </a:moveTo>
                    <a:lnTo>
                      <a:pt x="30" y="2"/>
                    </a:lnTo>
                    <a:lnTo>
                      <a:pt x="28" y="0"/>
                    </a:lnTo>
                    <a:lnTo>
                      <a:pt x="24" y="0"/>
                    </a:lnTo>
                    <a:lnTo>
                      <a:pt x="20" y="2"/>
                    </a:lnTo>
                    <a:lnTo>
                      <a:pt x="18" y="4"/>
                    </a:lnTo>
                    <a:lnTo>
                      <a:pt x="14" y="6"/>
                    </a:lnTo>
                    <a:lnTo>
                      <a:pt x="12" y="6"/>
                    </a:lnTo>
                    <a:lnTo>
                      <a:pt x="8" y="6"/>
                    </a:lnTo>
                    <a:lnTo>
                      <a:pt x="0" y="16"/>
                    </a:lnTo>
                    <a:lnTo>
                      <a:pt x="2" y="16"/>
                    </a:lnTo>
                    <a:lnTo>
                      <a:pt x="4" y="18"/>
                    </a:lnTo>
                    <a:lnTo>
                      <a:pt x="4" y="20"/>
                    </a:lnTo>
                    <a:lnTo>
                      <a:pt x="6" y="24"/>
                    </a:lnTo>
                    <a:lnTo>
                      <a:pt x="8" y="26"/>
                    </a:lnTo>
                    <a:lnTo>
                      <a:pt x="12" y="26"/>
                    </a:lnTo>
                    <a:lnTo>
                      <a:pt x="12" y="24"/>
                    </a:lnTo>
                    <a:lnTo>
                      <a:pt x="16" y="16"/>
                    </a:lnTo>
                    <a:lnTo>
                      <a:pt x="18" y="16"/>
                    </a:lnTo>
                    <a:lnTo>
                      <a:pt x="22" y="14"/>
                    </a:lnTo>
                    <a:lnTo>
                      <a:pt x="28" y="18"/>
                    </a:lnTo>
                    <a:lnTo>
                      <a:pt x="32" y="12"/>
                    </a:lnTo>
                    <a:lnTo>
                      <a:pt x="34" y="10"/>
                    </a:lnTo>
                    <a:lnTo>
                      <a:pt x="34" y="8"/>
                    </a:lnTo>
                    <a:lnTo>
                      <a:pt x="32" y="2"/>
                    </a:lnTo>
                    <a:close/>
                  </a:path>
                </a:pathLst>
              </a:custGeom>
              <a:solidFill>
                <a:srgbClr val="0071B4">
                  <a:alpha val="34901"/>
                </a:srgbClr>
              </a:solidFill>
              <a:ln w="9525">
                <a:noFill/>
                <a:round/>
                <a:headEnd/>
                <a:tailEnd/>
              </a:ln>
            </p:spPr>
            <p:txBody>
              <a:bodyPr/>
              <a:lstStyle/>
              <a:p>
                <a:endParaRPr lang="en-US"/>
              </a:p>
            </p:txBody>
          </p:sp>
          <p:sp>
            <p:nvSpPr>
              <p:cNvPr id="13614" name="Freeform 469"/>
              <p:cNvSpPr>
                <a:spLocks/>
              </p:cNvSpPr>
              <p:nvPr/>
            </p:nvSpPr>
            <p:spPr bwMode="auto">
              <a:xfrm>
                <a:off x="4660" y="2675"/>
                <a:ext cx="2" cy="8"/>
              </a:xfrm>
              <a:custGeom>
                <a:avLst/>
                <a:gdLst>
                  <a:gd name="T0" fmla="*/ 2 w 2"/>
                  <a:gd name="T1" fmla="*/ 0 h 8"/>
                  <a:gd name="T2" fmla="*/ 0 w 2"/>
                  <a:gd name="T3" fmla="*/ 6 h 8"/>
                  <a:gd name="T4" fmla="*/ 0 w 2"/>
                  <a:gd name="T5" fmla="*/ 8 h 8"/>
                  <a:gd name="T6" fmla="*/ 2 w 2"/>
                  <a:gd name="T7" fmla="*/ 2 h 8"/>
                  <a:gd name="T8" fmla="*/ 2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6"/>
                    </a:lnTo>
                    <a:lnTo>
                      <a:pt x="0" y="8"/>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615" name="Freeform 470"/>
              <p:cNvSpPr>
                <a:spLocks/>
              </p:cNvSpPr>
              <p:nvPr/>
            </p:nvSpPr>
            <p:spPr bwMode="auto">
              <a:xfrm>
                <a:off x="4712" y="2613"/>
                <a:ext cx="4" cy="6"/>
              </a:xfrm>
              <a:custGeom>
                <a:avLst/>
                <a:gdLst>
                  <a:gd name="T0" fmla="*/ 4 w 4"/>
                  <a:gd name="T1" fmla="*/ 6 h 6"/>
                  <a:gd name="T2" fmla="*/ 4 w 4"/>
                  <a:gd name="T3" fmla="*/ 0 h 6"/>
                  <a:gd name="T4" fmla="*/ 0 w 4"/>
                  <a:gd name="T5" fmla="*/ 6 h 6"/>
                  <a:gd name="T6" fmla="*/ 2 w 4"/>
                  <a:gd name="T7" fmla="*/ 6 h 6"/>
                  <a:gd name="T8" fmla="*/ 4 w 4"/>
                  <a:gd name="T9" fmla="*/ 6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4" y="6"/>
                    </a:moveTo>
                    <a:lnTo>
                      <a:pt x="4" y="0"/>
                    </a:lnTo>
                    <a:lnTo>
                      <a:pt x="0" y="6"/>
                    </a:lnTo>
                    <a:lnTo>
                      <a:pt x="2" y="6"/>
                    </a:lnTo>
                    <a:lnTo>
                      <a:pt x="4" y="6"/>
                    </a:lnTo>
                    <a:close/>
                  </a:path>
                </a:pathLst>
              </a:custGeom>
              <a:solidFill>
                <a:srgbClr val="0071B4">
                  <a:alpha val="34901"/>
                </a:srgbClr>
              </a:solidFill>
              <a:ln w="9525">
                <a:noFill/>
                <a:round/>
                <a:headEnd/>
                <a:tailEnd/>
              </a:ln>
            </p:spPr>
            <p:txBody>
              <a:bodyPr/>
              <a:lstStyle/>
              <a:p>
                <a:endParaRPr lang="en-US"/>
              </a:p>
            </p:txBody>
          </p:sp>
          <p:sp>
            <p:nvSpPr>
              <p:cNvPr id="13616" name="Freeform 471"/>
              <p:cNvSpPr>
                <a:spLocks/>
              </p:cNvSpPr>
              <p:nvPr/>
            </p:nvSpPr>
            <p:spPr bwMode="auto">
              <a:xfrm>
                <a:off x="4762" y="2992"/>
                <a:ext cx="0" cy="0"/>
              </a:xfrm>
              <a:custGeom>
                <a:avLst/>
                <a:gdLst>
                  <a:gd name="T0" fmla="*/ 0 60000 65536"/>
                  <a:gd name="T1" fmla="*/ 0 60000 65536"/>
                  <a:gd name="T2" fmla="*/ 0 60000 65536"/>
                  <a:gd name="T3" fmla="*/ 0 60000 65536"/>
                  <a:gd name="T4" fmla="*/ 0 60000 65536"/>
                  <a:gd name="T5" fmla="*/ 0 60000 65536"/>
                </a:gdLst>
                <a:ahLst/>
                <a:cxnLst>
                  <a:cxn ang="T0">
                    <a:pos x="0" y="0"/>
                  </a:cxn>
                  <a:cxn ang="T1">
                    <a:pos x="0" y="0"/>
                  </a:cxn>
                  <a:cxn ang="T2">
                    <a:pos x="0" y="0"/>
                  </a:cxn>
                  <a:cxn ang="T3">
                    <a:pos x="0" y="0"/>
                  </a:cxn>
                  <a:cxn ang="T4">
                    <a:pos x="0" y="0"/>
                  </a:cxn>
                  <a:cxn ang="T5">
                    <a:pos x="0" y="0"/>
                  </a:cxn>
                </a:cxnLst>
                <a:rect l="0" t="0" r="0" b="0"/>
                <a:pathLst>
                  <a:path>
                    <a:moveTo>
                      <a:pt x="0" y="0"/>
                    </a:moveTo>
                    <a:lnTo>
                      <a:pt x="0" y="0"/>
                    </a:lnTo>
                    <a:close/>
                  </a:path>
                </a:pathLst>
              </a:custGeom>
              <a:solidFill>
                <a:srgbClr val="0071B4">
                  <a:alpha val="34901"/>
                </a:srgbClr>
              </a:solidFill>
              <a:ln w="9525">
                <a:noFill/>
                <a:round/>
                <a:headEnd/>
                <a:tailEnd/>
              </a:ln>
            </p:spPr>
            <p:txBody>
              <a:bodyPr/>
              <a:lstStyle/>
              <a:p>
                <a:endParaRPr lang="en-US"/>
              </a:p>
            </p:txBody>
          </p:sp>
          <p:sp>
            <p:nvSpPr>
              <p:cNvPr id="13617" name="Freeform 472"/>
              <p:cNvSpPr>
                <a:spLocks/>
              </p:cNvSpPr>
              <p:nvPr/>
            </p:nvSpPr>
            <p:spPr bwMode="auto">
              <a:xfrm>
                <a:off x="4646" y="2647"/>
                <a:ext cx="4" cy="6"/>
              </a:xfrm>
              <a:custGeom>
                <a:avLst/>
                <a:gdLst>
                  <a:gd name="T0" fmla="*/ 2 w 4"/>
                  <a:gd name="T1" fmla="*/ 0 h 6"/>
                  <a:gd name="T2" fmla="*/ 2 w 4"/>
                  <a:gd name="T3" fmla="*/ 2 h 6"/>
                  <a:gd name="T4" fmla="*/ 0 w 4"/>
                  <a:gd name="T5" fmla="*/ 4 h 6"/>
                  <a:gd name="T6" fmla="*/ 2 w 4"/>
                  <a:gd name="T7" fmla="*/ 6 h 6"/>
                  <a:gd name="T8" fmla="*/ 4 w 4"/>
                  <a:gd name="T9" fmla="*/ 2 h 6"/>
                  <a:gd name="T10" fmla="*/ 2 w 4"/>
                  <a:gd name="T11" fmla="*/ 0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0"/>
                    </a:moveTo>
                    <a:lnTo>
                      <a:pt x="2" y="2"/>
                    </a:lnTo>
                    <a:lnTo>
                      <a:pt x="0" y="4"/>
                    </a:lnTo>
                    <a:lnTo>
                      <a:pt x="2" y="6"/>
                    </a:lnTo>
                    <a:lnTo>
                      <a:pt x="4" y="2"/>
                    </a:lnTo>
                    <a:lnTo>
                      <a:pt x="2" y="0"/>
                    </a:lnTo>
                    <a:close/>
                  </a:path>
                </a:pathLst>
              </a:custGeom>
              <a:solidFill>
                <a:srgbClr val="0071B4">
                  <a:alpha val="34901"/>
                </a:srgbClr>
              </a:solidFill>
              <a:ln w="9525">
                <a:noFill/>
                <a:round/>
                <a:headEnd/>
                <a:tailEnd/>
              </a:ln>
            </p:spPr>
            <p:txBody>
              <a:bodyPr/>
              <a:lstStyle/>
              <a:p>
                <a:endParaRPr lang="en-US"/>
              </a:p>
            </p:txBody>
          </p:sp>
          <p:sp>
            <p:nvSpPr>
              <p:cNvPr id="13618" name="Freeform 473"/>
              <p:cNvSpPr>
                <a:spLocks/>
              </p:cNvSpPr>
              <p:nvPr/>
            </p:nvSpPr>
            <p:spPr bwMode="auto">
              <a:xfrm>
                <a:off x="4879" y="2446"/>
                <a:ext cx="4" cy="2"/>
              </a:xfrm>
              <a:custGeom>
                <a:avLst/>
                <a:gdLst>
                  <a:gd name="T0" fmla="*/ 2 w 4"/>
                  <a:gd name="T1" fmla="*/ 0 h 2"/>
                  <a:gd name="T2" fmla="*/ 0 w 4"/>
                  <a:gd name="T3" fmla="*/ 2 h 2"/>
                  <a:gd name="T4" fmla="*/ 2 w 4"/>
                  <a:gd name="T5" fmla="*/ 2 h 2"/>
                  <a:gd name="T6" fmla="*/ 4 w 4"/>
                  <a:gd name="T7" fmla="*/ 2 h 2"/>
                  <a:gd name="T8" fmla="*/ 4 w 4"/>
                  <a:gd name="T9" fmla="*/ 0 h 2"/>
                  <a:gd name="T10" fmla="*/ 4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3619" name="Freeform 474"/>
              <p:cNvSpPr>
                <a:spLocks/>
              </p:cNvSpPr>
              <p:nvPr/>
            </p:nvSpPr>
            <p:spPr bwMode="auto">
              <a:xfrm>
                <a:off x="4851" y="2936"/>
                <a:ext cx="4" cy="4"/>
              </a:xfrm>
              <a:custGeom>
                <a:avLst/>
                <a:gdLst>
                  <a:gd name="T0" fmla="*/ 2 w 4"/>
                  <a:gd name="T1" fmla="*/ 4 h 4"/>
                  <a:gd name="T2" fmla="*/ 4 w 4"/>
                  <a:gd name="T3" fmla="*/ 2 h 4"/>
                  <a:gd name="T4" fmla="*/ 4 w 4"/>
                  <a:gd name="T5" fmla="*/ 0 h 4"/>
                  <a:gd name="T6" fmla="*/ 4 w 4"/>
                  <a:gd name="T7" fmla="*/ 0 h 4"/>
                  <a:gd name="T8" fmla="*/ 4 w 4"/>
                  <a:gd name="T9" fmla="*/ 0 h 4"/>
                  <a:gd name="T10" fmla="*/ 2 w 4"/>
                  <a:gd name="T11" fmla="*/ 2 h 4"/>
                  <a:gd name="T12" fmla="*/ 2 w 4"/>
                  <a:gd name="T13" fmla="*/ 2 h 4"/>
                  <a:gd name="T14" fmla="*/ 0 w 4"/>
                  <a:gd name="T15" fmla="*/ 2 h 4"/>
                  <a:gd name="T16" fmla="*/ 2 w 4"/>
                  <a:gd name="T17" fmla="*/ 4 h 4"/>
                  <a:gd name="T18" fmla="*/ 2 w 4"/>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2" y="4"/>
                    </a:moveTo>
                    <a:lnTo>
                      <a:pt x="4" y="2"/>
                    </a:lnTo>
                    <a:lnTo>
                      <a:pt x="4" y="0"/>
                    </a:lnTo>
                    <a:lnTo>
                      <a:pt x="2" y="2"/>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3620" name="Freeform 475"/>
              <p:cNvSpPr>
                <a:spLocks/>
              </p:cNvSpPr>
              <p:nvPr/>
            </p:nvSpPr>
            <p:spPr bwMode="auto">
              <a:xfrm>
                <a:off x="4652" y="2681"/>
                <a:ext cx="4" cy="4"/>
              </a:xfrm>
              <a:custGeom>
                <a:avLst/>
                <a:gdLst>
                  <a:gd name="T0" fmla="*/ 4 w 4"/>
                  <a:gd name="T1" fmla="*/ 4 h 4"/>
                  <a:gd name="T2" fmla="*/ 4 w 4"/>
                  <a:gd name="T3" fmla="*/ 2 h 4"/>
                  <a:gd name="T4" fmla="*/ 2 w 4"/>
                  <a:gd name="T5" fmla="*/ 2 h 4"/>
                  <a:gd name="T6" fmla="*/ 0 w 4"/>
                  <a:gd name="T7" fmla="*/ 0 h 4"/>
                  <a:gd name="T8" fmla="*/ 0 w 4"/>
                  <a:gd name="T9" fmla="*/ 2 h 4"/>
                  <a:gd name="T10" fmla="*/ 0 w 4"/>
                  <a:gd name="T11" fmla="*/ 4 h 4"/>
                  <a:gd name="T12" fmla="*/ 4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4"/>
                    </a:moveTo>
                    <a:lnTo>
                      <a:pt x="4" y="2"/>
                    </a:lnTo>
                    <a:lnTo>
                      <a:pt x="2" y="2"/>
                    </a:lnTo>
                    <a:lnTo>
                      <a:pt x="0" y="0"/>
                    </a:lnTo>
                    <a:lnTo>
                      <a:pt x="0" y="2"/>
                    </a:lnTo>
                    <a:lnTo>
                      <a:pt x="0" y="4"/>
                    </a:lnTo>
                    <a:lnTo>
                      <a:pt x="4" y="4"/>
                    </a:lnTo>
                    <a:close/>
                  </a:path>
                </a:pathLst>
              </a:custGeom>
              <a:solidFill>
                <a:srgbClr val="0071B4">
                  <a:alpha val="34901"/>
                </a:srgbClr>
              </a:solidFill>
              <a:ln w="9525">
                <a:noFill/>
                <a:round/>
                <a:headEnd/>
                <a:tailEnd/>
              </a:ln>
            </p:spPr>
            <p:txBody>
              <a:bodyPr/>
              <a:lstStyle/>
              <a:p>
                <a:endParaRPr lang="en-US"/>
              </a:p>
            </p:txBody>
          </p:sp>
          <p:sp>
            <p:nvSpPr>
              <p:cNvPr id="13621" name="Freeform 476"/>
              <p:cNvSpPr>
                <a:spLocks/>
              </p:cNvSpPr>
              <p:nvPr/>
            </p:nvSpPr>
            <p:spPr bwMode="auto">
              <a:xfrm>
                <a:off x="1691" y="2249"/>
                <a:ext cx="18" cy="12"/>
              </a:xfrm>
              <a:custGeom>
                <a:avLst/>
                <a:gdLst>
                  <a:gd name="T0" fmla="*/ 8 w 18"/>
                  <a:gd name="T1" fmla="*/ 6 h 12"/>
                  <a:gd name="T2" fmla="*/ 12 w 18"/>
                  <a:gd name="T3" fmla="*/ 10 h 12"/>
                  <a:gd name="T4" fmla="*/ 16 w 18"/>
                  <a:gd name="T5" fmla="*/ 10 h 12"/>
                  <a:gd name="T6" fmla="*/ 18 w 18"/>
                  <a:gd name="T7" fmla="*/ 12 h 12"/>
                  <a:gd name="T8" fmla="*/ 18 w 18"/>
                  <a:gd name="T9" fmla="*/ 10 h 12"/>
                  <a:gd name="T10" fmla="*/ 16 w 18"/>
                  <a:gd name="T11" fmla="*/ 2 h 12"/>
                  <a:gd name="T12" fmla="*/ 14 w 18"/>
                  <a:gd name="T13" fmla="*/ 2 h 12"/>
                  <a:gd name="T14" fmla="*/ 10 w 18"/>
                  <a:gd name="T15" fmla="*/ 0 h 12"/>
                  <a:gd name="T16" fmla="*/ 8 w 18"/>
                  <a:gd name="T17" fmla="*/ 0 h 12"/>
                  <a:gd name="T18" fmla="*/ 0 w 18"/>
                  <a:gd name="T19" fmla="*/ 2 h 12"/>
                  <a:gd name="T20" fmla="*/ 0 w 18"/>
                  <a:gd name="T21" fmla="*/ 4 h 12"/>
                  <a:gd name="T22" fmla="*/ 2 w 18"/>
                  <a:gd name="T23" fmla="*/ 6 h 12"/>
                  <a:gd name="T24" fmla="*/ 8 w 18"/>
                  <a:gd name="T25" fmla="*/ 6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2"/>
                  <a:gd name="T41" fmla="*/ 18 w 18"/>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2">
                    <a:moveTo>
                      <a:pt x="8" y="6"/>
                    </a:moveTo>
                    <a:lnTo>
                      <a:pt x="12" y="10"/>
                    </a:lnTo>
                    <a:lnTo>
                      <a:pt x="16" y="10"/>
                    </a:lnTo>
                    <a:lnTo>
                      <a:pt x="18" y="12"/>
                    </a:lnTo>
                    <a:lnTo>
                      <a:pt x="18" y="10"/>
                    </a:lnTo>
                    <a:lnTo>
                      <a:pt x="16" y="2"/>
                    </a:lnTo>
                    <a:lnTo>
                      <a:pt x="14" y="2"/>
                    </a:lnTo>
                    <a:lnTo>
                      <a:pt x="10" y="0"/>
                    </a:lnTo>
                    <a:lnTo>
                      <a:pt x="8" y="0"/>
                    </a:lnTo>
                    <a:lnTo>
                      <a:pt x="0" y="2"/>
                    </a:lnTo>
                    <a:lnTo>
                      <a:pt x="0" y="4"/>
                    </a:lnTo>
                    <a:lnTo>
                      <a:pt x="2" y="6"/>
                    </a:lnTo>
                    <a:lnTo>
                      <a:pt x="8" y="6"/>
                    </a:lnTo>
                    <a:close/>
                  </a:path>
                </a:pathLst>
              </a:custGeom>
              <a:solidFill>
                <a:srgbClr val="0071B4">
                  <a:alpha val="34901"/>
                </a:srgbClr>
              </a:solidFill>
              <a:ln w="9525">
                <a:noFill/>
                <a:round/>
                <a:headEnd/>
                <a:tailEnd/>
              </a:ln>
            </p:spPr>
            <p:txBody>
              <a:bodyPr/>
              <a:lstStyle/>
              <a:p>
                <a:endParaRPr lang="en-US"/>
              </a:p>
            </p:txBody>
          </p:sp>
          <p:sp>
            <p:nvSpPr>
              <p:cNvPr id="13622" name="Freeform 477"/>
              <p:cNvSpPr>
                <a:spLocks/>
              </p:cNvSpPr>
              <p:nvPr/>
            </p:nvSpPr>
            <p:spPr bwMode="auto">
              <a:xfrm>
                <a:off x="1719" y="2167"/>
                <a:ext cx="6" cy="8"/>
              </a:xfrm>
              <a:custGeom>
                <a:avLst/>
                <a:gdLst>
                  <a:gd name="T0" fmla="*/ 0 w 6"/>
                  <a:gd name="T1" fmla="*/ 8 h 8"/>
                  <a:gd name="T2" fmla="*/ 6 w 6"/>
                  <a:gd name="T3" fmla="*/ 6 h 8"/>
                  <a:gd name="T4" fmla="*/ 6 w 6"/>
                  <a:gd name="T5" fmla="*/ 0 h 8"/>
                  <a:gd name="T6" fmla="*/ 6 w 6"/>
                  <a:gd name="T7" fmla="*/ 0 h 8"/>
                  <a:gd name="T8" fmla="*/ 6 w 6"/>
                  <a:gd name="T9" fmla="*/ 0 h 8"/>
                  <a:gd name="T10" fmla="*/ 6 w 6"/>
                  <a:gd name="T11" fmla="*/ 2 h 8"/>
                  <a:gd name="T12" fmla="*/ 6 w 6"/>
                  <a:gd name="T13" fmla="*/ 4 h 8"/>
                  <a:gd name="T14" fmla="*/ 4 w 6"/>
                  <a:gd name="T15" fmla="*/ 4 h 8"/>
                  <a:gd name="T16" fmla="*/ 4 w 6"/>
                  <a:gd name="T17" fmla="*/ 4 h 8"/>
                  <a:gd name="T18" fmla="*/ 2 w 6"/>
                  <a:gd name="T19" fmla="*/ 4 h 8"/>
                  <a:gd name="T20" fmla="*/ 2 w 6"/>
                  <a:gd name="T21" fmla="*/ 4 h 8"/>
                  <a:gd name="T22" fmla="*/ 2 w 6"/>
                  <a:gd name="T23" fmla="*/ 4 h 8"/>
                  <a:gd name="T24" fmla="*/ 2 w 6"/>
                  <a:gd name="T25" fmla="*/ 4 h 8"/>
                  <a:gd name="T26" fmla="*/ 2 w 6"/>
                  <a:gd name="T27" fmla="*/ 4 h 8"/>
                  <a:gd name="T28" fmla="*/ 2 w 6"/>
                  <a:gd name="T29" fmla="*/ 6 h 8"/>
                  <a:gd name="T30" fmla="*/ 0 w 6"/>
                  <a:gd name="T31" fmla="*/ 4 h 8"/>
                  <a:gd name="T32" fmla="*/ 0 w 6"/>
                  <a:gd name="T33" fmla="*/ 6 h 8"/>
                  <a:gd name="T34" fmla="*/ 0 w 6"/>
                  <a:gd name="T35" fmla="*/ 6 h 8"/>
                  <a:gd name="T36" fmla="*/ 0 w 6"/>
                  <a:gd name="T37" fmla="*/ 6 h 8"/>
                  <a:gd name="T38" fmla="*/ 0 w 6"/>
                  <a:gd name="T39" fmla="*/ 6 h 8"/>
                  <a:gd name="T40" fmla="*/ 0 w 6"/>
                  <a:gd name="T41" fmla="*/ 6 h 8"/>
                  <a:gd name="T42" fmla="*/ 0 w 6"/>
                  <a:gd name="T43" fmla="*/ 8 h 8"/>
                  <a:gd name="T44" fmla="*/ 0 w 6"/>
                  <a:gd name="T45" fmla="*/ 8 h 8"/>
                  <a:gd name="T46" fmla="*/ 0 w 6"/>
                  <a:gd name="T47" fmla="*/ 8 h 8"/>
                  <a:gd name="T48" fmla="*/ 0 w 6"/>
                  <a:gd name="T49" fmla="*/ 8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
                  <a:gd name="T76" fmla="*/ 0 h 8"/>
                  <a:gd name="T77" fmla="*/ 6 w 6"/>
                  <a:gd name="T78" fmla="*/ 8 h 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 h="8">
                    <a:moveTo>
                      <a:pt x="0" y="8"/>
                    </a:moveTo>
                    <a:lnTo>
                      <a:pt x="6" y="6"/>
                    </a:lnTo>
                    <a:lnTo>
                      <a:pt x="6" y="0"/>
                    </a:lnTo>
                    <a:lnTo>
                      <a:pt x="6" y="2"/>
                    </a:lnTo>
                    <a:lnTo>
                      <a:pt x="6" y="4"/>
                    </a:lnTo>
                    <a:lnTo>
                      <a:pt x="4" y="4"/>
                    </a:lnTo>
                    <a:lnTo>
                      <a:pt x="2" y="4"/>
                    </a:lnTo>
                    <a:lnTo>
                      <a:pt x="2" y="6"/>
                    </a:lnTo>
                    <a:lnTo>
                      <a:pt x="0" y="4"/>
                    </a:lnTo>
                    <a:lnTo>
                      <a:pt x="0" y="6"/>
                    </a:lnTo>
                    <a:lnTo>
                      <a:pt x="0" y="8"/>
                    </a:lnTo>
                    <a:close/>
                  </a:path>
                </a:pathLst>
              </a:custGeom>
              <a:solidFill>
                <a:srgbClr val="0071B4">
                  <a:alpha val="34901"/>
                </a:srgbClr>
              </a:solidFill>
              <a:ln w="9525">
                <a:noFill/>
                <a:round/>
                <a:headEnd/>
                <a:tailEnd/>
              </a:ln>
            </p:spPr>
            <p:txBody>
              <a:bodyPr/>
              <a:lstStyle/>
              <a:p>
                <a:endParaRPr lang="en-US"/>
              </a:p>
            </p:txBody>
          </p:sp>
          <p:sp>
            <p:nvSpPr>
              <p:cNvPr id="13623" name="Freeform 478"/>
              <p:cNvSpPr>
                <a:spLocks/>
              </p:cNvSpPr>
              <p:nvPr/>
            </p:nvSpPr>
            <p:spPr bwMode="auto">
              <a:xfrm>
                <a:off x="1731" y="2179"/>
                <a:ext cx="4" cy="6"/>
              </a:xfrm>
              <a:custGeom>
                <a:avLst/>
                <a:gdLst>
                  <a:gd name="T0" fmla="*/ 4 w 4"/>
                  <a:gd name="T1" fmla="*/ 0 h 6"/>
                  <a:gd name="T2" fmla="*/ 4 w 4"/>
                  <a:gd name="T3" fmla="*/ 0 h 6"/>
                  <a:gd name="T4" fmla="*/ 4 w 4"/>
                  <a:gd name="T5" fmla="*/ 0 h 6"/>
                  <a:gd name="T6" fmla="*/ 2 w 4"/>
                  <a:gd name="T7" fmla="*/ 0 h 6"/>
                  <a:gd name="T8" fmla="*/ 2 w 4"/>
                  <a:gd name="T9" fmla="*/ 0 h 6"/>
                  <a:gd name="T10" fmla="*/ 0 w 4"/>
                  <a:gd name="T11" fmla="*/ 6 h 6"/>
                  <a:gd name="T12" fmla="*/ 2 w 4"/>
                  <a:gd name="T13" fmla="*/ 6 h 6"/>
                  <a:gd name="T14" fmla="*/ 2 w 4"/>
                  <a:gd name="T15" fmla="*/ 2 h 6"/>
                  <a:gd name="T16" fmla="*/ 4 w 4"/>
                  <a:gd name="T17" fmla="*/ 0 h 6"/>
                  <a:gd name="T18" fmla="*/ 4 w 4"/>
                  <a:gd name="T19" fmla="*/ 0 h 6"/>
                  <a:gd name="T20" fmla="*/ 4 w 4"/>
                  <a:gd name="T21" fmla="*/ 0 h 6"/>
                  <a:gd name="T22" fmla="*/ 2 w 4"/>
                  <a:gd name="T23" fmla="*/ 0 h 6"/>
                  <a:gd name="T24" fmla="*/ 2 w 4"/>
                  <a:gd name="T25" fmla="*/ 0 h 6"/>
                  <a:gd name="T26" fmla="*/ 4 w 4"/>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6"/>
                  <a:gd name="T44" fmla="*/ 4 w 4"/>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6">
                    <a:moveTo>
                      <a:pt x="4" y="0"/>
                    </a:moveTo>
                    <a:lnTo>
                      <a:pt x="4" y="0"/>
                    </a:lnTo>
                    <a:lnTo>
                      <a:pt x="2" y="0"/>
                    </a:lnTo>
                    <a:lnTo>
                      <a:pt x="0" y="6"/>
                    </a:lnTo>
                    <a:lnTo>
                      <a:pt x="2" y="6"/>
                    </a:lnTo>
                    <a:lnTo>
                      <a:pt x="2" y="2"/>
                    </a:lnTo>
                    <a:lnTo>
                      <a:pt x="4" y="0"/>
                    </a:lnTo>
                    <a:lnTo>
                      <a:pt x="2" y="0"/>
                    </a:lnTo>
                    <a:lnTo>
                      <a:pt x="4" y="0"/>
                    </a:lnTo>
                    <a:close/>
                  </a:path>
                </a:pathLst>
              </a:custGeom>
              <a:solidFill>
                <a:srgbClr val="0071B4">
                  <a:alpha val="34901"/>
                </a:srgbClr>
              </a:solidFill>
              <a:ln w="9525">
                <a:noFill/>
                <a:round/>
                <a:headEnd/>
                <a:tailEnd/>
              </a:ln>
            </p:spPr>
            <p:txBody>
              <a:bodyPr/>
              <a:lstStyle/>
              <a:p>
                <a:endParaRPr lang="en-US"/>
              </a:p>
            </p:txBody>
          </p:sp>
          <p:sp>
            <p:nvSpPr>
              <p:cNvPr id="13624" name="Freeform 479"/>
              <p:cNvSpPr>
                <a:spLocks/>
              </p:cNvSpPr>
              <p:nvPr/>
            </p:nvSpPr>
            <p:spPr bwMode="auto">
              <a:xfrm>
                <a:off x="1719" y="2165"/>
                <a:ext cx="16" cy="20"/>
              </a:xfrm>
              <a:custGeom>
                <a:avLst/>
                <a:gdLst>
                  <a:gd name="T0" fmla="*/ 16 w 16"/>
                  <a:gd name="T1" fmla="*/ 8 h 20"/>
                  <a:gd name="T2" fmla="*/ 16 w 16"/>
                  <a:gd name="T3" fmla="*/ 6 h 20"/>
                  <a:gd name="T4" fmla="*/ 16 w 16"/>
                  <a:gd name="T5" fmla="*/ 6 h 20"/>
                  <a:gd name="T6" fmla="*/ 16 w 16"/>
                  <a:gd name="T7" fmla="*/ 4 h 20"/>
                  <a:gd name="T8" fmla="*/ 14 w 16"/>
                  <a:gd name="T9" fmla="*/ 4 h 20"/>
                  <a:gd name="T10" fmla="*/ 14 w 16"/>
                  <a:gd name="T11" fmla="*/ 4 h 20"/>
                  <a:gd name="T12" fmla="*/ 12 w 16"/>
                  <a:gd name="T13" fmla="*/ 2 h 20"/>
                  <a:gd name="T14" fmla="*/ 12 w 16"/>
                  <a:gd name="T15" fmla="*/ 2 h 20"/>
                  <a:gd name="T16" fmla="*/ 12 w 16"/>
                  <a:gd name="T17" fmla="*/ 2 h 20"/>
                  <a:gd name="T18" fmla="*/ 12 w 16"/>
                  <a:gd name="T19" fmla="*/ 0 h 20"/>
                  <a:gd name="T20" fmla="*/ 10 w 16"/>
                  <a:gd name="T21" fmla="*/ 0 h 20"/>
                  <a:gd name="T22" fmla="*/ 8 w 16"/>
                  <a:gd name="T23" fmla="*/ 10 h 20"/>
                  <a:gd name="T24" fmla="*/ 8 w 16"/>
                  <a:gd name="T25" fmla="*/ 10 h 20"/>
                  <a:gd name="T26" fmla="*/ 6 w 16"/>
                  <a:gd name="T27" fmla="*/ 12 h 20"/>
                  <a:gd name="T28" fmla="*/ 6 w 16"/>
                  <a:gd name="T29" fmla="*/ 12 h 20"/>
                  <a:gd name="T30" fmla="*/ 6 w 16"/>
                  <a:gd name="T31" fmla="*/ 10 h 20"/>
                  <a:gd name="T32" fmla="*/ 8 w 16"/>
                  <a:gd name="T33" fmla="*/ 8 h 20"/>
                  <a:gd name="T34" fmla="*/ 8 w 16"/>
                  <a:gd name="T35" fmla="*/ 4 h 20"/>
                  <a:gd name="T36" fmla="*/ 8 w 16"/>
                  <a:gd name="T37" fmla="*/ 2 h 20"/>
                  <a:gd name="T38" fmla="*/ 8 w 16"/>
                  <a:gd name="T39" fmla="*/ 2 h 20"/>
                  <a:gd name="T40" fmla="*/ 8 w 16"/>
                  <a:gd name="T41" fmla="*/ 4 h 20"/>
                  <a:gd name="T42" fmla="*/ 8 w 16"/>
                  <a:gd name="T43" fmla="*/ 6 h 20"/>
                  <a:gd name="T44" fmla="*/ 6 w 16"/>
                  <a:gd name="T45" fmla="*/ 8 h 20"/>
                  <a:gd name="T46" fmla="*/ 4 w 16"/>
                  <a:gd name="T47" fmla="*/ 12 h 20"/>
                  <a:gd name="T48" fmla="*/ 0 w 16"/>
                  <a:gd name="T49" fmla="*/ 18 h 20"/>
                  <a:gd name="T50" fmla="*/ 0 w 16"/>
                  <a:gd name="T51" fmla="*/ 18 h 20"/>
                  <a:gd name="T52" fmla="*/ 2 w 16"/>
                  <a:gd name="T53" fmla="*/ 18 h 20"/>
                  <a:gd name="T54" fmla="*/ 2 w 16"/>
                  <a:gd name="T55" fmla="*/ 20 h 20"/>
                  <a:gd name="T56" fmla="*/ 2 w 16"/>
                  <a:gd name="T57" fmla="*/ 18 h 20"/>
                  <a:gd name="T58" fmla="*/ 8 w 16"/>
                  <a:gd name="T59" fmla="*/ 12 h 20"/>
                  <a:gd name="T60" fmla="*/ 8 w 16"/>
                  <a:gd name="T61" fmla="*/ 12 h 20"/>
                  <a:gd name="T62" fmla="*/ 4 w 16"/>
                  <a:gd name="T63" fmla="*/ 20 h 20"/>
                  <a:gd name="T64" fmla="*/ 6 w 16"/>
                  <a:gd name="T65" fmla="*/ 18 h 20"/>
                  <a:gd name="T66" fmla="*/ 8 w 16"/>
                  <a:gd name="T67" fmla="*/ 18 h 20"/>
                  <a:gd name="T68" fmla="*/ 8 w 16"/>
                  <a:gd name="T69" fmla="*/ 18 h 20"/>
                  <a:gd name="T70" fmla="*/ 12 w 16"/>
                  <a:gd name="T71" fmla="*/ 10 h 20"/>
                  <a:gd name="T72" fmla="*/ 12 w 16"/>
                  <a:gd name="T73" fmla="*/ 12 h 20"/>
                  <a:gd name="T74" fmla="*/ 14 w 16"/>
                  <a:gd name="T75" fmla="*/ 10 h 20"/>
                  <a:gd name="T76" fmla="*/ 14 w 16"/>
                  <a:gd name="T77" fmla="*/ 10 h 20"/>
                  <a:gd name="T78" fmla="*/ 14 w 16"/>
                  <a:gd name="T79" fmla="*/ 10 h 20"/>
                  <a:gd name="T80" fmla="*/ 14 w 16"/>
                  <a:gd name="T81" fmla="*/ 6 h 20"/>
                  <a:gd name="T82" fmla="*/ 14 w 16"/>
                  <a:gd name="T83" fmla="*/ 6 h 20"/>
                  <a:gd name="T84" fmla="*/ 14 w 16"/>
                  <a:gd name="T85" fmla="*/ 6 h 20"/>
                  <a:gd name="T86" fmla="*/ 12 w 16"/>
                  <a:gd name="T87" fmla="*/ 16 h 20"/>
                  <a:gd name="T88" fmla="*/ 12 w 16"/>
                  <a:gd name="T89" fmla="*/ 18 h 20"/>
                  <a:gd name="T90" fmla="*/ 12 w 16"/>
                  <a:gd name="T91" fmla="*/ 16 h 20"/>
                  <a:gd name="T92" fmla="*/ 16 w 16"/>
                  <a:gd name="T93" fmla="*/ 8 h 2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
                  <a:gd name="T142" fmla="*/ 0 h 20"/>
                  <a:gd name="T143" fmla="*/ 16 w 16"/>
                  <a:gd name="T144" fmla="*/ 20 h 2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 h="20">
                    <a:moveTo>
                      <a:pt x="16" y="8"/>
                    </a:moveTo>
                    <a:lnTo>
                      <a:pt x="16" y="8"/>
                    </a:lnTo>
                    <a:lnTo>
                      <a:pt x="16" y="6"/>
                    </a:lnTo>
                    <a:lnTo>
                      <a:pt x="16" y="4"/>
                    </a:lnTo>
                    <a:lnTo>
                      <a:pt x="14" y="4"/>
                    </a:lnTo>
                    <a:lnTo>
                      <a:pt x="12" y="4"/>
                    </a:lnTo>
                    <a:lnTo>
                      <a:pt x="12" y="2"/>
                    </a:lnTo>
                    <a:lnTo>
                      <a:pt x="10" y="2"/>
                    </a:lnTo>
                    <a:lnTo>
                      <a:pt x="12" y="0"/>
                    </a:lnTo>
                    <a:lnTo>
                      <a:pt x="10" y="0"/>
                    </a:lnTo>
                    <a:lnTo>
                      <a:pt x="8" y="10"/>
                    </a:lnTo>
                    <a:lnTo>
                      <a:pt x="6" y="12"/>
                    </a:lnTo>
                    <a:lnTo>
                      <a:pt x="6" y="10"/>
                    </a:lnTo>
                    <a:lnTo>
                      <a:pt x="8" y="8"/>
                    </a:lnTo>
                    <a:lnTo>
                      <a:pt x="8" y="6"/>
                    </a:lnTo>
                    <a:lnTo>
                      <a:pt x="8" y="4"/>
                    </a:lnTo>
                    <a:lnTo>
                      <a:pt x="8" y="2"/>
                    </a:lnTo>
                    <a:lnTo>
                      <a:pt x="8" y="4"/>
                    </a:lnTo>
                    <a:lnTo>
                      <a:pt x="8" y="6"/>
                    </a:lnTo>
                    <a:lnTo>
                      <a:pt x="8" y="8"/>
                    </a:lnTo>
                    <a:lnTo>
                      <a:pt x="6" y="8"/>
                    </a:lnTo>
                    <a:lnTo>
                      <a:pt x="4" y="12"/>
                    </a:lnTo>
                    <a:lnTo>
                      <a:pt x="0" y="16"/>
                    </a:lnTo>
                    <a:lnTo>
                      <a:pt x="0" y="18"/>
                    </a:lnTo>
                    <a:lnTo>
                      <a:pt x="2" y="18"/>
                    </a:lnTo>
                    <a:lnTo>
                      <a:pt x="2" y="20"/>
                    </a:lnTo>
                    <a:lnTo>
                      <a:pt x="2" y="18"/>
                    </a:lnTo>
                    <a:lnTo>
                      <a:pt x="8" y="12"/>
                    </a:lnTo>
                    <a:lnTo>
                      <a:pt x="4" y="20"/>
                    </a:lnTo>
                    <a:lnTo>
                      <a:pt x="6" y="18"/>
                    </a:lnTo>
                    <a:lnTo>
                      <a:pt x="8" y="18"/>
                    </a:lnTo>
                    <a:lnTo>
                      <a:pt x="12" y="10"/>
                    </a:lnTo>
                    <a:lnTo>
                      <a:pt x="12" y="12"/>
                    </a:lnTo>
                    <a:lnTo>
                      <a:pt x="10" y="18"/>
                    </a:lnTo>
                    <a:lnTo>
                      <a:pt x="14" y="10"/>
                    </a:lnTo>
                    <a:lnTo>
                      <a:pt x="14" y="6"/>
                    </a:lnTo>
                    <a:lnTo>
                      <a:pt x="16" y="6"/>
                    </a:lnTo>
                    <a:lnTo>
                      <a:pt x="12" y="16"/>
                    </a:lnTo>
                    <a:lnTo>
                      <a:pt x="12" y="18"/>
                    </a:lnTo>
                    <a:lnTo>
                      <a:pt x="12" y="16"/>
                    </a:lnTo>
                    <a:lnTo>
                      <a:pt x="16" y="8"/>
                    </a:lnTo>
                    <a:close/>
                  </a:path>
                </a:pathLst>
              </a:custGeom>
              <a:solidFill>
                <a:srgbClr val="0071B4">
                  <a:alpha val="34901"/>
                </a:srgbClr>
              </a:solidFill>
              <a:ln w="9525">
                <a:noFill/>
                <a:round/>
                <a:headEnd/>
                <a:tailEnd/>
              </a:ln>
            </p:spPr>
            <p:txBody>
              <a:bodyPr/>
              <a:lstStyle/>
              <a:p>
                <a:endParaRPr lang="en-US"/>
              </a:p>
            </p:txBody>
          </p:sp>
          <p:sp>
            <p:nvSpPr>
              <p:cNvPr id="13625" name="Freeform 480"/>
              <p:cNvSpPr>
                <a:spLocks/>
              </p:cNvSpPr>
              <p:nvPr/>
            </p:nvSpPr>
            <p:spPr bwMode="auto">
              <a:xfrm>
                <a:off x="4865" y="2914"/>
                <a:ext cx="2" cy="0"/>
              </a:xfrm>
              <a:custGeom>
                <a:avLst/>
                <a:gdLst>
                  <a:gd name="T0" fmla="*/ 0 w 2"/>
                  <a:gd name="T1" fmla="*/ 0 w 2"/>
                  <a:gd name="T2" fmla="*/ 0 w 2"/>
                  <a:gd name="T3" fmla="*/ 2 w 2"/>
                  <a:gd name="T4" fmla="*/ 2 w 2"/>
                  <a:gd name="T5" fmla="*/ 2 w 2"/>
                  <a:gd name="T6" fmla="*/ 2 w 2"/>
                  <a:gd name="T7" fmla="*/ 0 w 2"/>
                  <a:gd name="T8" fmla="*/ 0 60000 65536"/>
                  <a:gd name="T9" fmla="*/ 0 60000 65536"/>
                  <a:gd name="T10" fmla="*/ 0 60000 65536"/>
                  <a:gd name="T11" fmla="*/ 0 60000 65536"/>
                  <a:gd name="T12" fmla="*/ 0 60000 65536"/>
                  <a:gd name="T13" fmla="*/ 0 60000 65536"/>
                  <a:gd name="T14" fmla="*/ 0 60000 65536"/>
                  <a:gd name="T15" fmla="*/ 0 60000 65536"/>
                  <a:gd name="T16" fmla="*/ 0 w 2"/>
                  <a:gd name="T17" fmla="*/ 2 w 2"/>
                </a:gdLst>
                <a:ahLst/>
                <a:cxnLst>
                  <a:cxn ang="T8">
                    <a:pos x="T0" y="0"/>
                  </a:cxn>
                  <a:cxn ang="T9">
                    <a:pos x="T1" y="0"/>
                  </a:cxn>
                  <a:cxn ang="T10">
                    <a:pos x="T2" y="0"/>
                  </a:cxn>
                  <a:cxn ang="T11">
                    <a:pos x="T3" y="0"/>
                  </a:cxn>
                  <a:cxn ang="T12">
                    <a:pos x="T4" y="0"/>
                  </a:cxn>
                  <a:cxn ang="T13">
                    <a:pos x="T5" y="0"/>
                  </a:cxn>
                  <a:cxn ang="T14">
                    <a:pos x="T6" y="0"/>
                  </a:cxn>
                  <a:cxn ang="T15">
                    <a:pos x="T7" y="0"/>
                  </a:cxn>
                </a:cxnLst>
                <a:rect l="T16" t="0" r="T17" b="0"/>
                <a:pathLst>
                  <a:path w="2">
                    <a:moveTo>
                      <a:pt x="0" y="0"/>
                    </a:moveTo>
                    <a:lnTo>
                      <a:pt x="0"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626" name="Freeform 481"/>
              <p:cNvSpPr>
                <a:spLocks/>
              </p:cNvSpPr>
              <p:nvPr/>
            </p:nvSpPr>
            <p:spPr bwMode="auto">
              <a:xfrm>
                <a:off x="4859" y="2842"/>
                <a:ext cx="2" cy="0"/>
              </a:xfrm>
              <a:custGeom>
                <a:avLst/>
                <a:gdLst>
                  <a:gd name="T0" fmla="*/ 2 w 2"/>
                  <a:gd name="T1" fmla="*/ 0 w 2"/>
                  <a:gd name="T2" fmla="*/ 0 w 2"/>
                  <a:gd name="T3" fmla="*/ 0 w 2"/>
                  <a:gd name="T4" fmla="*/ 2 w 2"/>
                  <a:gd name="T5" fmla="*/ 2 w 2"/>
                  <a:gd name="T6" fmla="*/ 0 60000 65536"/>
                  <a:gd name="T7" fmla="*/ 0 60000 65536"/>
                  <a:gd name="T8" fmla="*/ 0 60000 65536"/>
                  <a:gd name="T9" fmla="*/ 0 60000 65536"/>
                  <a:gd name="T10" fmla="*/ 0 60000 65536"/>
                  <a:gd name="T11" fmla="*/ 0 60000 65536"/>
                  <a:gd name="T12" fmla="*/ 0 w 2"/>
                  <a:gd name="T13" fmla="*/ 2 w 2"/>
                </a:gdLst>
                <a:ahLst/>
                <a:cxnLst>
                  <a:cxn ang="T6">
                    <a:pos x="T0" y="0"/>
                  </a:cxn>
                  <a:cxn ang="T7">
                    <a:pos x="T1" y="0"/>
                  </a:cxn>
                  <a:cxn ang="T8">
                    <a:pos x="T2" y="0"/>
                  </a:cxn>
                  <a:cxn ang="T9">
                    <a:pos x="T3" y="0"/>
                  </a:cxn>
                  <a:cxn ang="T10">
                    <a:pos x="T4" y="0"/>
                  </a:cxn>
                  <a:cxn ang="T11">
                    <a:pos x="T5" y="0"/>
                  </a:cxn>
                </a:cxnLst>
                <a:rect l="T12" t="0" r="T13" b="0"/>
                <a:pathLst>
                  <a:path w="2">
                    <a:moveTo>
                      <a:pt x="2" y="0"/>
                    </a:moveTo>
                    <a:lnTo>
                      <a:pt x="0" y="0"/>
                    </a:lnTo>
                    <a:lnTo>
                      <a:pt x="2" y="0"/>
                    </a:lnTo>
                    <a:close/>
                  </a:path>
                </a:pathLst>
              </a:custGeom>
              <a:solidFill>
                <a:srgbClr val="0071B4">
                  <a:alpha val="34901"/>
                </a:srgbClr>
              </a:solidFill>
              <a:ln w="9525">
                <a:noFill/>
                <a:round/>
                <a:headEnd/>
                <a:tailEnd/>
              </a:ln>
            </p:spPr>
            <p:txBody>
              <a:bodyPr/>
              <a:lstStyle/>
              <a:p>
                <a:endParaRPr lang="en-US"/>
              </a:p>
            </p:txBody>
          </p:sp>
          <p:sp>
            <p:nvSpPr>
              <p:cNvPr id="13627" name="Freeform 482"/>
              <p:cNvSpPr>
                <a:spLocks/>
              </p:cNvSpPr>
              <p:nvPr/>
            </p:nvSpPr>
            <p:spPr bwMode="auto">
              <a:xfrm>
                <a:off x="4863" y="2434"/>
                <a:ext cx="12" cy="14"/>
              </a:xfrm>
              <a:custGeom>
                <a:avLst/>
                <a:gdLst>
                  <a:gd name="T0" fmla="*/ 10 w 12"/>
                  <a:gd name="T1" fmla="*/ 0 h 14"/>
                  <a:gd name="T2" fmla="*/ 10 w 12"/>
                  <a:gd name="T3" fmla="*/ 0 h 14"/>
                  <a:gd name="T4" fmla="*/ 8 w 12"/>
                  <a:gd name="T5" fmla="*/ 0 h 14"/>
                  <a:gd name="T6" fmla="*/ 8 w 12"/>
                  <a:gd name="T7" fmla="*/ 4 h 14"/>
                  <a:gd name="T8" fmla="*/ 0 w 12"/>
                  <a:gd name="T9" fmla="*/ 12 h 14"/>
                  <a:gd name="T10" fmla="*/ 2 w 12"/>
                  <a:gd name="T11" fmla="*/ 14 h 14"/>
                  <a:gd name="T12" fmla="*/ 12 w 12"/>
                  <a:gd name="T13" fmla="*/ 2 h 14"/>
                  <a:gd name="T14" fmla="*/ 12 w 12"/>
                  <a:gd name="T15" fmla="*/ 0 h 14"/>
                  <a:gd name="T16" fmla="*/ 10 w 12"/>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4"/>
                  <a:gd name="T29" fmla="*/ 12 w 1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4">
                    <a:moveTo>
                      <a:pt x="10" y="0"/>
                    </a:moveTo>
                    <a:lnTo>
                      <a:pt x="10" y="0"/>
                    </a:lnTo>
                    <a:lnTo>
                      <a:pt x="8" y="0"/>
                    </a:lnTo>
                    <a:lnTo>
                      <a:pt x="8" y="4"/>
                    </a:lnTo>
                    <a:lnTo>
                      <a:pt x="0" y="12"/>
                    </a:lnTo>
                    <a:lnTo>
                      <a:pt x="2" y="14"/>
                    </a:lnTo>
                    <a:lnTo>
                      <a:pt x="12" y="2"/>
                    </a:lnTo>
                    <a:lnTo>
                      <a:pt x="12" y="0"/>
                    </a:lnTo>
                    <a:lnTo>
                      <a:pt x="10" y="0"/>
                    </a:lnTo>
                    <a:close/>
                  </a:path>
                </a:pathLst>
              </a:custGeom>
              <a:solidFill>
                <a:srgbClr val="0071B4">
                  <a:alpha val="34901"/>
                </a:srgbClr>
              </a:solidFill>
              <a:ln w="9525">
                <a:noFill/>
                <a:round/>
                <a:headEnd/>
                <a:tailEnd/>
              </a:ln>
            </p:spPr>
            <p:txBody>
              <a:bodyPr/>
              <a:lstStyle/>
              <a:p>
                <a:endParaRPr lang="en-US"/>
              </a:p>
            </p:txBody>
          </p:sp>
          <p:sp>
            <p:nvSpPr>
              <p:cNvPr id="13628" name="Freeform 483"/>
              <p:cNvSpPr>
                <a:spLocks/>
              </p:cNvSpPr>
              <p:nvPr/>
            </p:nvSpPr>
            <p:spPr bwMode="auto">
              <a:xfrm>
                <a:off x="4867" y="2868"/>
                <a:ext cx="2" cy="2"/>
              </a:xfrm>
              <a:custGeom>
                <a:avLst/>
                <a:gdLst>
                  <a:gd name="T0" fmla="*/ 0 w 2"/>
                  <a:gd name="T1" fmla="*/ 2 h 2"/>
                  <a:gd name="T2" fmla="*/ 2 w 2"/>
                  <a:gd name="T3" fmla="*/ 0 h 2"/>
                  <a:gd name="T4" fmla="*/ 2 w 2"/>
                  <a:gd name="T5" fmla="*/ 0 h 2"/>
                  <a:gd name="T6" fmla="*/ 0 w 2"/>
                  <a:gd name="T7" fmla="*/ 2 h 2"/>
                  <a:gd name="T8" fmla="*/ 0 w 2"/>
                  <a:gd name="T9" fmla="*/ 2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3629" name="Freeform 484"/>
              <p:cNvSpPr>
                <a:spLocks/>
              </p:cNvSpPr>
              <p:nvPr/>
            </p:nvSpPr>
            <p:spPr bwMode="auto">
              <a:xfrm>
                <a:off x="5168" y="2209"/>
                <a:ext cx="2" cy="4"/>
              </a:xfrm>
              <a:custGeom>
                <a:avLst/>
                <a:gdLst>
                  <a:gd name="T0" fmla="*/ 0 w 2"/>
                  <a:gd name="T1" fmla="*/ 0 h 4"/>
                  <a:gd name="T2" fmla="*/ 2 w 2"/>
                  <a:gd name="T3" fmla="*/ 4 h 4"/>
                  <a:gd name="T4" fmla="*/ 2 w 2"/>
                  <a:gd name="T5" fmla="*/ 4 h 4"/>
                  <a:gd name="T6" fmla="*/ 0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0"/>
                    </a:moveTo>
                    <a:lnTo>
                      <a:pt x="2" y="4"/>
                    </a:lnTo>
                    <a:lnTo>
                      <a:pt x="0" y="0"/>
                    </a:lnTo>
                    <a:close/>
                  </a:path>
                </a:pathLst>
              </a:custGeom>
              <a:solidFill>
                <a:srgbClr val="0071B4">
                  <a:alpha val="34901"/>
                </a:srgbClr>
              </a:solidFill>
              <a:ln w="9525">
                <a:noFill/>
                <a:round/>
                <a:headEnd/>
                <a:tailEnd/>
              </a:ln>
            </p:spPr>
            <p:txBody>
              <a:bodyPr/>
              <a:lstStyle/>
              <a:p>
                <a:endParaRPr lang="en-US"/>
              </a:p>
            </p:txBody>
          </p:sp>
          <p:sp>
            <p:nvSpPr>
              <p:cNvPr id="13630" name="Freeform 485"/>
              <p:cNvSpPr>
                <a:spLocks/>
              </p:cNvSpPr>
              <p:nvPr/>
            </p:nvSpPr>
            <p:spPr bwMode="auto">
              <a:xfrm>
                <a:off x="1779" y="2771"/>
                <a:ext cx="6" cy="8"/>
              </a:xfrm>
              <a:custGeom>
                <a:avLst/>
                <a:gdLst>
                  <a:gd name="T0" fmla="*/ 4 w 6"/>
                  <a:gd name="T1" fmla="*/ 6 h 8"/>
                  <a:gd name="T2" fmla="*/ 4 w 6"/>
                  <a:gd name="T3" fmla="*/ 8 h 8"/>
                  <a:gd name="T4" fmla="*/ 6 w 6"/>
                  <a:gd name="T5" fmla="*/ 8 h 8"/>
                  <a:gd name="T6" fmla="*/ 6 w 6"/>
                  <a:gd name="T7" fmla="*/ 8 h 8"/>
                  <a:gd name="T8" fmla="*/ 6 w 6"/>
                  <a:gd name="T9" fmla="*/ 6 h 8"/>
                  <a:gd name="T10" fmla="*/ 6 w 6"/>
                  <a:gd name="T11" fmla="*/ 6 h 8"/>
                  <a:gd name="T12" fmla="*/ 0 w 6"/>
                  <a:gd name="T13" fmla="*/ 0 h 8"/>
                  <a:gd name="T14" fmla="*/ 0 w 6"/>
                  <a:gd name="T15" fmla="*/ 0 h 8"/>
                  <a:gd name="T16" fmla="*/ 4 w 6"/>
                  <a:gd name="T17" fmla="*/ 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8"/>
                  <a:gd name="T29" fmla="*/ 6 w 6"/>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8">
                    <a:moveTo>
                      <a:pt x="4" y="6"/>
                    </a:moveTo>
                    <a:lnTo>
                      <a:pt x="4" y="8"/>
                    </a:lnTo>
                    <a:lnTo>
                      <a:pt x="6" y="8"/>
                    </a:lnTo>
                    <a:lnTo>
                      <a:pt x="6" y="6"/>
                    </a:lnTo>
                    <a:lnTo>
                      <a:pt x="0" y="0"/>
                    </a:lnTo>
                    <a:lnTo>
                      <a:pt x="4" y="6"/>
                    </a:lnTo>
                    <a:close/>
                  </a:path>
                </a:pathLst>
              </a:custGeom>
              <a:solidFill>
                <a:srgbClr val="0071B4">
                  <a:alpha val="34901"/>
                </a:srgbClr>
              </a:solidFill>
              <a:ln w="9525">
                <a:noFill/>
                <a:round/>
                <a:headEnd/>
                <a:tailEnd/>
              </a:ln>
            </p:spPr>
            <p:txBody>
              <a:bodyPr/>
              <a:lstStyle/>
              <a:p>
                <a:endParaRPr lang="en-US"/>
              </a:p>
            </p:txBody>
          </p:sp>
          <p:sp>
            <p:nvSpPr>
              <p:cNvPr id="13631" name="Freeform 486"/>
              <p:cNvSpPr>
                <a:spLocks/>
              </p:cNvSpPr>
              <p:nvPr/>
            </p:nvSpPr>
            <p:spPr bwMode="auto">
              <a:xfrm>
                <a:off x="1773" y="2603"/>
                <a:ext cx="6" cy="2"/>
              </a:xfrm>
              <a:custGeom>
                <a:avLst/>
                <a:gdLst>
                  <a:gd name="T0" fmla="*/ 6 w 6"/>
                  <a:gd name="T1" fmla="*/ 0 h 2"/>
                  <a:gd name="T2" fmla="*/ 6 w 6"/>
                  <a:gd name="T3" fmla="*/ 0 h 2"/>
                  <a:gd name="T4" fmla="*/ 0 w 6"/>
                  <a:gd name="T5" fmla="*/ 2 h 2"/>
                  <a:gd name="T6" fmla="*/ 0 w 6"/>
                  <a:gd name="T7" fmla="*/ 2 h 2"/>
                  <a:gd name="T8" fmla="*/ 6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6" y="0"/>
                    </a:lnTo>
                    <a:lnTo>
                      <a:pt x="0" y="2"/>
                    </a:lnTo>
                    <a:lnTo>
                      <a:pt x="6" y="0"/>
                    </a:lnTo>
                    <a:close/>
                  </a:path>
                </a:pathLst>
              </a:custGeom>
              <a:solidFill>
                <a:srgbClr val="0071B4">
                  <a:alpha val="34901"/>
                </a:srgbClr>
              </a:solidFill>
              <a:ln w="9525">
                <a:noFill/>
                <a:round/>
                <a:headEnd/>
                <a:tailEnd/>
              </a:ln>
            </p:spPr>
            <p:txBody>
              <a:bodyPr/>
              <a:lstStyle/>
              <a:p>
                <a:endParaRPr lang="en-US"/>
              </a:p>
            </p:txBody>
          </p:sp>
          <p:sp>
            <p:nvSpPr>
              <p:cNvPr id="13632" name="Freeform 487"/>
              <p:cNvSpPr>
                <a:spLocks/>
              </p:cNvSpPr>
              <p:nvPr/>
            </p:nvSpPr>
            <p:spPr bwMode="auto">
              <a:xfrm>
                <a:off x="1779" y="2587"/>
                <a:ext cx="4" cy="14"/>
              </a:xfrm>
              <a:custGeom>
                <a:avLst/>
                <a:gdLst>
                  <a:gd name="T0" fmla="*/ 0 w 4"/>
                  <a:gd name="T1" fmla="*/ 14 h 14"/>
                  <a:gd name="T2" fmla="*/ 0 w 4"/>
                  <a:gd name="T3" fmla="*/ 14 h 14"/>
                  <a:gd name="T4" fmla="*/ 4 w 4"/>
                  <a:gd name="T5" fmla="*/ 14 h 14"/>
                  <a:gd name="T6" fmla="*/ 4 w 4"/>
                  <a:gd name="T7" fmla="*/ 8 h 14"/>
                  <a:gd name="T8" fmla="*/ 2 w 4"/>
                  <a:gd name="T9" fmla="*/ 0 h 14"/>
                  <a:gd name="T10" fmla="*/ 0 w 4"/>
                  <a:gd name="T11" fmla="*/ 0 h 14"/>
                  <a:gd name="T12" fmla="*/ 4 w 4"/>
                  <a:gd name="T13" fmla="*/ 8 h 14"/>
                  <a:gd name="T14" fmla="*/ 2 w 4"/>
                  <a:gd name="T15" fmla="*/ 14 h 14"/>
                  <a:gd name="T16" fmla="*/ 0 w 4"/>
                  <a:gd name="T17" fmla="*/ 1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4"/>
                  <a:gd name="T29" fmla="*/ 4 w 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4">
                    <a:moveTo>
                      <a:pt x="0" y="14"/>
                    </a:moveTo>
                    <a:lnTo>
                      <a:pt x="0" y="14"/>
                    </a:lnTo>
                    <a:lnTo>
                      <a:pt x="4" y="14"/>
                    </a:lnTo>
                    <a:lnTo>
                      <a:pt x="4" y="8"/>
                    </a:lnTo>
                    <a:lnTo>
                      <a:pt x="2" y="0"/>
                    </a:lnTo>
                    <a:lnTo>
                      <a:pt x="0" y="0"/>
                    </a:lnTo>
                    <a:lnTo>
                      <a:pt x="4" y="8"/>
                    </a:lnTo>
                    <a:lnTo>
                      <a:pt x="2" y="14"/>
                    </a:lnTo>
                    <a:lnTo>
                      <a:pt x="0" y="14"/>
                    </a:lnTo>
                    <a:close/>
                  </a:path>
                </a:pathLst>
              </a:custGeom>
              <a:solidFill>
                <a:srgbClr val="0071B4">
                  <a:alpha val="34901"/>
                </a:srgbClr>
              </a:solidFill>
              <a:ln w="9525">
                <a:noFill/>
                <a:round/>
                <a:headEnd/>
                <a:tailEnd/>
              </a:ln>
            </p:spPr>
            <p:txBody>
              <a:bodyPr/>
              <a:lstStyle/>
              <a:p>
                <a:endParaRPr lang="en-US"/>
              </a:p>
            </p:txBody>
          </p:sp>
          <p:sp>
            <p:nvSpPr>
              <p:cNvPr id="13633" name="Freeform 488"/>
              <p:cNvSpPr>
                <a:spLocks/>
              </p:cNvSpPr>
              <p:nvPr/>
            </p:nvSpPr>
            <p:spPr bwMode="auto">
              <a:xfrm>
                <a:off x="1787" y="2791"/>
                <a:ext cx="4" cy="8"/>
              </a:xfrm>
              <a:custGeom>
                <a:avLst/>
                <a:gdLst>
                  <a:gd name="T0" fmla="*/ 4 w 4"/>
                  <a:gd name="T1" fmla="*/ 6 h 8"/>
                  <a:gd name="T2" fmla="*/ 4 w 4"/>
                  <a:gd name="T3" fmla="*/ 8 h 8"/>
                  <a:gd name="T4" fmla="*/ 4 w 4"/>
                  <a:gd name="T5" fmla="*/ 6 h 8"/>
                  <a:gd name="T6" fmla="*/ 4 w 4"/>
                  <a:gd name="T7" fmla="*/ 4 h 8"/>
                  <a:gd name="T8" fmla="*/ 2 w 4"/>
                  <a:gd name="T9" fmla="*/ 4 h 8"/>
                  <a:gd name="T10" fmla="*/ 0 w 4"/>
                  <a:gd name="T11" fmla="*/ 0 h 8"/>
                  <a:gd name="T12" fmla="*/ 2 w 4"/>
                  <a:gd name="T13" fmla="*/ 4 h 8"/>
                  <a:gd name="T14" fmla="*/ 4 w 4"/>
                  <a:gd name="T15" fmla="*/ 6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4" y="6"/>
                    </a:moveTo>
                    <a:lnTo>
                      <a:pt x="4" y="8"/>
                    </a:lnTo>
                    <a:lnTo>
                      <a:pt x="4" y="6"/>
                    </a:lnTo>
                    <a:lnTo>
                      <a:pt x="4" y="4"/>
                    </a:lnTo>
                    <a:lnTo>
                      <a:pt x="2" y="4"/>
                    </a:lnTo>
                    <a:lnTo>
                      <a:pt x="0" y="0"/>
                    </a:lnTo>
                    <a:lnTo>
                      <a:pt x="2" y="4"/>
                    </a:lnTo>
                    <a:lnTo>
                      <a:pt x="4" y="6"/>
                    </a:lnTo>
                    <a:close/>
                  </a:path>
                </a:pathLst>
              </a:custGeom>
              <a:solidFill>
                <a:srgbClr val="0071B4">
                  <a:alpha val="34901"/>
                </a:srgbClr>
              </a:solidFill>
              <a:ln w="9525">
                <a:noFill/>
                <a:round/>
                <a:headEnd/>
                <a:tailEnd/>
              </a:ln>
            </p:spPr>
            <p:txBody>
              <a:bodyPr/>
              <a:lstStyle/>
              <a:p>
                <a:endParaRPr lang="en-US"/>
              </a:p>
            </p:txBody>
          </p:sp>
          <p:sp>
            <p:nvSpPr>
              <p:cNvPr id="13634" name="Rectangle 489"/>
              <p:cNvSpPr>
                <a:spLocks noChangeArrowheads="1"/>
              </p:cNvSpPr>
              <p:nvPr/>
            </p:nvSpPr>
            <p:spPr bwMode="auto">
              <a:xfrm>
                <a:off x="1787" y="2789"/>
                <a:ext cx="1" cy="2"/>
              </a:xfrm>
              <a:prstGeom prst="rect">
                <a:avLst/>
              </a:prstGeom>
              <a:solidFill>
                <a:srgbClr val="0071B4">
                  <a:alpha val="34901"/>
                </a:srgbClr>
              </a:solidFill>
              <a:ln w="9525">
                <a:noFill/>
                <a:miter lim="800000"/>
                <a:headEnd/>
                <a:tailEnd/>
              </a:ln>
            </p:spPr>
            <p:txBody>
              <a:bodyPr/>
              <a:lstStyle/>
              <a:p>
                <a:endParaRPr lang="en-US"/>
              </a:p>
            </p:txBody>
          </p:sp>
          <p:sp>
            <p:nvSpPr>
              <p:cNvPr id="13635" name="Freeform 490"/>
              <p:cNvSpPr>
                <a:spLocks/>
              </p:cNvSpPr>
              <p:nvPr/>
            </p:nvSpPr>
            <p:spPr bwMode="auto">
              <a:xfrm>
                <a:off x="1743" y="2763"/>
                <a:ext cx="8" cy="14"/>
              </a:xfrm>
              <a:custGeom>
                <a:avLst/>
                <a:gdLst>
                  <a:gd name="T0" fmla="*/ 4 w 8"/>
                  <a:gd name="T1" fmla="*/ 2 h 14"/>
                  <a:gd name="T2" fmla="*/ 4 w 8"/>
                  <a:gd name="T3" fmla="*/ 2 h 14"/>
                  <a:gd name="T4" fmla="*/ 2 w 8"/>
                  <a:gd name="T5" fmla="*/ 0 h 14"/>
                  <a:gd name="T6" fmla="*/ 0 w 8"/>
                  <a:gd name="T7" fmla="*/ 0 h 14"/>
                  <a:gd name="T8" fmla="*/ 2 w 8"/>
                  <a:gd name="T9" fmla="*/ 2 h 14"/>
                  <a:gd name="T10" fmla="*/ 0 w 8"/>
                  <a:gd name="T11" fmla="*/ 8 h 14"/>
                  <a:gd name="T12" fmla="*/ 0 w 8"/>
                  <a:gd name="T13" fmla="*/ 10 h 14"/>
                  <a:gd name="T14" fmla="*/ 2 w 8"/>
                  <a:gd name="T15" fmla="*/ 12 h 14"/>
                  <a:gd name="T16" fmla="*/ 4 w 8"/>
                  <a:gd name="T17" fmla="*/ 14 h 14"/>
                  <a:gd name="T18" fmla="*/ 6 w 8"/>
                  <a:gd name="T19" fmla="*/ 14 h 14"/>
                  <a:gd name="T20" fmla="*/ 6 w 8"/>
                  <a:gd name="T21" fmla="*/ 12 h 14"/>
                  <a:gd name="T22" fmla="*/ 8 w 8"/>
                  <a:gd name="T23" fmla="*/ 12 h 14"/>
                  <a:gd name="T24" fmla="*/ 8 w 8"/>
                  <a:gd name="T25" fmla="*/ 8 h 14"/>
                  <a:gd name="T26" fmla="*/ 4 w 8"/>
                  <a:gd name="T27" fmla="*/ 4 h 14"/>
                  <a:gd name="T28" fmla="*/ 4 w 8"/>
                  <a:gd name="T29" fmla="*/ 2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4"/>
                  <a:gd name="T47" fmla="*/ 8 w 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4">
                    <a:moveTo>
                      <a:pt x="4" y="2"/>
                    </a:moveTo>
                    <a:lnTo>
                      <a:pt x="4" y="2"/>
                    </a:lnTo>
                    <a:lnTo>
                      <a:pt x="2" y="0"/>
                    </a:lnTo>
                    <a:lnTo>
                      <a:pt x="0" y="0"/>
                    </a:lnTo>
                    <a:lnTo>
                      <a:pt x="2" y="2"/>
                    </a:lnTo>
                    <a:lnTo>
                      <a:pt x="0" y="8"/>
                    </a:lnTo>
                    <a:lnTo>
                      <a:pt x="0" y="10"/>
                    </a:lnTo>
                    <a:lnTo>
                      <a:pt x="2" y="12"/>
                    </a:lnTo>
                    <a:lnTo>
                      <a:pt x="4" y="14"/>
                    </a:lnTo>
                    <a:lnTo>
                      <a:pt x="6" y="14"/>
                    </a:lnTo>
                    <a:lnTo>
                      <a:pt x="6" y="12"/>
                    </a:lnTo>
                    <a:lnTo>
                      <a:pt x="8" y="12"/>
                    </a:lnTo>
                    <a:lnTo>
                      <a:pt x="8" y="8"/>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3636" name="Freeform 491"/>
              <p:cNvSpPr>
                <a:spLocks/>
              </p:cNvSpPr>
              <p:nvPr/>
            </p:nvSpPr>
            <p:spPr bwMode="auto">
              <a:xfrm>
                <a:off x="1757" y="2743"/>
                <a:ext cx="4" cy="10"/>
              </a:xfrm>
              <a:custGeom>
                <a:avLst/>
                <a:gdLst>
                  <a:gd name="T0" fmla="*/ 0 w 4"/>
                  <a:gd name="T1" fmla="*/ 6 h 10"/>
                  <a:gd name="T2" fmla="*/ 2 w 4"/>
                  <a:gd name="T3" fmla="*/ 10 h 10"/>
                  <a:gd name="T4" fmla="*/ 4 w 4"/>
                  <a:gd name="T5" fmla="*/ 2 h 10"/>
                  <a:gd name="T6" fmla="*/ 4 w 4"/>
                  <a:gd name="T7" fmla="*/ 0 h 10"/>
                  <a:gd name="T8" fmla="*/ 4 w 4"/>
                  <a:gd name="T9" fmla="*/ 2 h 10"/>
                  <a:gd name="T10" fmla="*/ 4 w 4"/>
                  <a:gd name="T11" fmla="*/ 2 h 10"/>
                  <a:gd name="T12" fmla="*/ 2 w 4"/>
                  <a:gd name="T13" fmla="*/ 0 h 10"/>
                  <a:gd name="T14" fmla="*/ 2 w 4"/>
                  <a:gd name="T15" fmla="*/ 0 h 10"/>
                  <a:gd name="T16" fmla="*/ 0 w 4"/>
                  <a:gd name="T17" fmla="*/ 4 h 10"/>
                  <a:gd name="T18" fmla="*/ 0 w 4"/>
                  <a:gd name="T19" fmla="*/ 6 h 10"/>
                  <a:gd name="T20" fmla="*/ 0 w 4"/>
                  <a:gd name="T21" fmla="*/ 6 h 10"/>
                  <a:gd name="T22" fmla="*/ 0 w 4"/>
                  <a:gd name="T23" fmla="*/ 6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10"/>
                  <a:gd name="T38" fmla="*/ 4 w 4"/>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10">
                    <a:moveTo>
                      <a:pt x="0" y="6"/>
                    </a:moveTo>
                    <a:lnTo>
                      <a:pt x="2" y="10"/>
                    </a:lnTo>
                    <a:lnTo>
                      <a:pt x="4" y="2"/>
                    </a:lnTo>
                    <a:lnTo>
                      <a:pt x="4" y="0"/>
                    </a:lnTo>
                    <a:lnTo>
                      <a:pt x="4" y="2"/>
                    </a:lnTo>
                    <a:lnTo>
                      <a:pt x="2" y="0"/>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3637" name="Freeform 492"/>
              <p:cNvSpPr>
                <a:spLocks/>
              </p:cNvSpPr>
              <p:nvPr/>
            </p:nvSpPr>
            <p:spPr bwMode="auto">
              <a:xfrm>
                <a:off x="1795" y="2779"/>
                <a:ext cx="4" cy="4"/>
              </a:xfrm>
              <a:custGeom>
                <a:avLst/>
                <a:gdLst>
                  <a:gd name="T0" fmla="*/ 4 w 4"/>
                  <a:gd name="T1" fmla="*/ 0 h 4"/>
                  <a:gd name="T2" fmla="*/ 2 w 4"/>
                  <a:gd name="T3" fmla="*/ 0 h 4"/>
                  <a:gd name="T4" fmla="*/ 2 w 4"/>
                  <a:gd name="T5" fmla="*/ 2 h 4"/>
                  <a:gd name="T6" fmla="*/ 0 w 4"/>
                  <a:gd name="T7" fmla="*/ 4 h 4"/>
                  <a:gd name="T8" fmla="*/ 2 w 4"/>
                  <a:gd name="T9" fmla="*/ 2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2" y="0"/>
                    </a:lnTo>
                    <a:lnTo>
                      <a:pt x="2" y="2"/>
                    </a:lnTo>
                    <a:lnTo>
                      <a:pt x="0" y="4"/>
                    </a:lnTo>
                    <a:lnTo>
                      <a:pt x="2" y="2"/>
                    </a:lnTo>
                    <a:lnTo>
                      <a:pt x="4" y="0"/>
                    </a:lnTo>
                    <a:close/>
                  </a:path>
                </a:pathLst>
              </a:custGeom>
              <a:solidFill>
                <a:srgbClr val="0071B4">
                  <a:alpha val="34901"/>
                </a:srgbClr>
              </a:solidFill>
              <a:ln w="9525">
                <a:noFill/>
                <a:round/>
                <a:headEnd/>
                <a:tailEnd/>
              </a:ln>
            </p:spPr>
            <p:txBody>
              <a:bodyPr/>
              <a:lstStyle/>
              <a:p>
                <a:endParaRPr lang="en-US"/>
              </a:p>
            </p:txBody>
          </p:sp>
          <p:sp>
            <p:nvSpPr>
              <p:cNvPr id="13638" name="Freeform 493"/>
              <p:cNvSpPr>
                <a:spLocks/>
              </p:cNvSpPr>
              <p:nvPr/>
            </p:nvSpPr>
            <p:spPr bwMode="auto">
              <a:xfrm>
                <a:off x="1755" y="2765"/>
                <a:ext cx="2" cy="2"/>
              </a:xfrm>
              <a:custGeom>
                <a:avLst/>
                <a:gdLst>
                  <a:gd name="T0" fmla="*/ 0 w 2"/>
                  <a:gd name="T1" fmla="*/ 2 h 2"/>
                  <a:gd name="T2" fmla="*/ 2 w 2"/>
                  <a:gd name="T3" fmla="*/ 2 h 2"/>
                  <a:gd name="T4" fmla="*/ 2 w 2"/>
                  <a:gd name="T5" fmla="*/ 0 h 2"/>
                  <a:gd name="T6" fmla="*/ 2 w 2"/>
                  <a:gd name="T7" fmla="*/ 0 h 2"/>
                  <a:gd name="T8" fmla="*/ 0 w 2"/>
                  <a:gd name="T9" fmla="*/ 0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2"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639" name="Freeform 494"/>
              <p:cNvSpPr>
                <a:spLocks/>
              </p:cNvSpPr>
              <p:nvPr/>
            </p:nvSpPr>
            <p:spPr bwMode="auto">
              <a:xfrm>
                <a:off x="1771" y="2763"/>
                <a:ext cx="2" cy="8"/>
              </a:xfrm>
              <a:custGeom>
                <a:avLst/>
                <a:gdLst>
                  <a:gd name="T0" fmla="*/ 2 w 2"/>
                  <a:gd name="T1" fmla="*/ 8 h 8"/>
                  <a:gd name="T2" fmla="*/ 2 w 2"/>
                  <a:gd name="T3" fmla="*/ 2 h 8"/>
                  <a:gd name="T4" fmla="*/ 2 w 2"/>
                  <a:gd name="T5" fmla="*/ 0 h 8"/>
                  <a:gd name="T6" fmla="*/ 2 w 2"/>
                  <a:gd name="T7" fmla="*/ 0 h 8"/>
                  <a:gd name="T8" fmla="*/ 0 w 2"/>
                  <a:gd name="T9" fmla="*/ 4 h 8"/>
                  <a:gd name="T10" fmla="*/ 0 w 2"/>
                  <a:gd name="T11" fmla="*/ 6 h 8"/>
                  <a:gd name="T12" fmla="*/ 0 w 2"/>
                  <a:gd name="T13" fmla="*/ 6 h 8"/>
                  <a:gd name="T14" fmla="*/ 2 w 2"/>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8"/>
                  <a:gd name="T26" fmla="*/ 2 w 2"/>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8">
                    <a:moveTo>
                      <a:pt x="2" y="8"/>
                    </a:moveTo>
                    <a:lnTo>
                      <a:pt x="2" y="2"/>
                    </a:lnTo>
                    <a:lnTo>
                      <a:pt x="2" y="0"/>
                    </a:lnTo>
                    <a:lnTo>
                      <a:pt x="0" y="4"/>
                    </a:lnTo>
                    <a:lnTo>
                      <a:pt x="0" y="6"/>
                    </a:lnTo>
                    <a:lnTo>
                      <a:pt x="2" y="8"/>
                    </a:lnTo>
                    <a:close/>
                  </a:path>
                </a:pathLst>
              </a:custGeom>
              <a:solidFill>
                <a:srgbClr val="0071B4">
                  <a:alpha val="34901"/>
                </a:srgbClr>
              </a:solidFill>
              <a:ln w="9525">
                <a:noFill/>
                <a:round/>
                <a:headEnd/>
                <a:tailEnd/>
              </a:ln>
            </p:spPr>
            <p:txBody>
              <a:bodyPr/>
              <a:lstStyle/>
              <a:p>
                <a:endParaRPr lang="en-US"/>
              </a:p>
            </p:txBody>
          </p:sp>
          <p:sp>
            <p:nvSpPr>
              <p:cNvPr id="13640" name="Freeform 495"/>
              <p:cNvSpPr>
                <a:spLocks/>
              </p:cNvSpPr>
              <p:nvPr/>
            </p:nvSpPr>
            <p:spPr bwMode="auto">
              <a:xfrm>
                <a:off x="1849" y="2490"/>
                <a:ext cx="4" cy="4"/>
              </a:xfrm>
              <a:custGeom>
                <a:avLst/>
                <a:gdLst>
                  <a:gd name="T0" fmla="*/ 4 w 4"/>
                  <a:gd name="T1" fmla="*/ 2 h 4"/>
                  <a:gd name="T2" fmla="*/ 4 w 4"/>
                  <a:gd name="T3" fmla="*/ 4 h 4"/>
                  <a:gd name="T4" fmla="*/ 4 w 4"/>
                  <a:gd name="T5" fmla="*/ 2 h 4"/>
                  <a:gd name="T6" fmla="*/ 4 w 4"/>
                  <a:gd name="T7" fmla="*/ 2 h 4"/>
                  <a:gd name="T8" fmla="*/ 2 w 4"/>
                  <a:gd name="T9" fmla="*/ 0 h 4"/>
                  <a:gd name="T10" fmla="*/ 2 w 4"/>
                  <a:gd name="T11" fmla="*/ 0 h 4"/>
                  <a:gd name="T12" fmla="*/ 0 w 4"/>
                  <a:gd name="T13" fmla="*/ 2 h 4"/>
                  <a:gd name="T14" fmla="*/ 0 w 4"/>
                  <a:gd name="T15" fmla="*/ 2 h 4"/>
                  <a:gd name="T16" fmla="*/ 0 w 4"/>
                  <a:gd name="T17" fmla="*/ 4 h 4"/>
                  <a:gd name="T18" fmla="*/ 2 w 4"/>
                  <a:gd name="T19" fmla="*/ 2 h 4"/>
                  <a:gd name="T20" fmla="*/ 4 w 4"/>
                  <a:gd name="T21" fmla="*/ 2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4" y="2"/>
                    </a:moveTo>
                    <a:lnTo>
                      <a:pt x="4" y="4"/>
                    </a:lnTo>
                    <a:lnTo>
                      <a:pt x="4" y="2"/>
                    </a:lnTo>
                    <a:lnTo>
                      <a:pt x="2" y="0"/>
                    </a:lnTo>
                    <a:lnTo>
                      <a:pt x="0" y="2"/>
                    </a:lnTo>
                    <a:lnTo>
                      <a:pt x="0" y="4"/>
                    </a:lnTo>
                    <a:lnTo>
                      <a:pt x="2" y="2"/>
                    </a:lnTo>
                    <a:lnTo>
                      <a:pt x="4" y="2"/>
                    </a:lnTo>
                    <a:close/>
                  </a:path>
                </a:pathLst>
              </a:custGeom>
              <a:solidFill>
                <a:srgbClr val="0071B4">
                  <a:alpha val="34901"/>
                </a:srgbClr>
              </a:solidFill>
              <a:ln w="9525">
                <a:noFill/>
                <a:round/>
                <a:headEnd/>
                <a:tailEnd/>
              </a:ln>
            </p:spPr>
            <p:txBody>
              <a:bodyPr/>
              <a:lstStyle/>
              <a:p>
                <a:endParaRPr lang="en-US"/>
              </a:p>
            </p:txBody>
          </p:sp>
          <p:sp>
            <p:nvSpPr>
              <p:cNvPr id="13641" name="Freeform 496"/>
              <p:cNvSpPr>
                <a:spLocks/>
              </p:cNvSpPr>
              <p:nvPr/>
            </p:nvSpPr>
            <p:spPr bwMode="auto">
              <a:xfrm>
                <a:off x="1819" y="2840"/>
                <a:ext cx="4" cy="2"/>
              </a:xfrm>
              <a:custGeom>
                <a:avLst/>
                <a:gdLst>
                  <a:gd name="T0" fmla="*/ 2 w 4"/>
                  <a:gd name="T1" fmla="*/ 2 h 2"/>
                  <a:gd name="T2" fmla="*/ 4 w 4"/>
                  <a:gd name="T3" fmla="*/ 2 h 2"/>
                  <a:gd name="T4" fmla="*/ 4 w 4"/>
                  <a:gd name="T5" fmla="*/ 0 h 2"/>
                  <a:gd name="T6" fmla="*/ 2 w 4"/>
                  <a:gd name="T7" fmla="*/ 0 h 2"/>
                  <a:gd name="T8" fmla="*/ 2 w 4"/>
                  <a:gd name="T9" fmla="*/ 0 h 2"/>
                  <a:gd name="T10" fmla="*/ 2 w 4"/>
                  <a:gd name="T11" fmla="*/ 0 h 2"/>
                  <a:gd name="T12" fmla="*/ 0 w 4"/>
                  <a:gd name="T13" fmla="*/ 0 h 2"/>
                  <a:gd name="T14" fmla="*/ 0 w 4"/>
                  <a:gd name="T15" fmla="*/ 0 h 2"/>
                  <a:gd name="T16" fmla="*/ 0 w 4"/>
                  <a:gd name="T17" fmla="*/ 2 h 2"/>
                  <a:gd name="T18" fmla="*/ 2 w 4"/>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2" y="2"/>
                    </a:moveTo>
                    <a:lnTo>
                      <a:pt x="4" y="2"/>
                    </a:lnTo>
                    <a:lnTo>
                      <a:pt x="4" y="0"/>
                    </a:lnTo>
                    <a:lnTo>
                      <a:pt x="2" y="0"/>
                    </a:lnTo>
                    <a:lnTo>
                      <a:pt x="0" y="0"/>
                    </a:lnTo>
                    <a:lnTo>
                      <a:pt x="0" y="2"/>
                    </a:lnTo>
                    <a:lnTo>
                      <a:pt x="2" y="2"/>
                    </a:lnTo>
                    <a:close/>
                  </a:path>
                </a:pathLst>
              </a:custGeom>
              <a:solidFill>
                <a:srgbClr val="0071B4">
                  <a:alpha val="34901"/>
                </a:srgbClr>
              </a:solidFill>
              <a:ln w="9525">
                <a:noFill/>
                <a:round/>
                <a:headEnd/>
                <a:tailEnd/>
              </a:ln>
            </p:spPr>
            <p:txBody>
              <a:bodyPr/>
              <a:lstStyle/>
              <a:p>
                <a:endParaRPr lang="en-US"/>
              </a:p>
            </p:txBody>
          </p:sp>
          <p:sp>
            <p:nvSpPr>
              <p:cNvPr id="13642" name="Freeform 497"/>
              <p:cNvSpPr>
                <a:spLocks/>
              </p:cNvSpPr>
              <p:nvPr/>
            </p:nvSpPr>
            <p:spPr bwMode="auto">
              <a:xfrm>
                <a:off x="1813" y="2856"/>
                <a:ext cx="8" cy="4"/>
              </a:xfrm>
              <a:custGeom>
                <a:avLst/>
                <a:gdLst>
                  <a:gd name="T0" fmla="*/ 8 w 8"/>
                  <a:gd name="T1" fmla="*/ 4 h 4"/>
                  <a:gd name="T2" fmla="*/ 6 w 8"/>
                  <a:gd name="T3" fmla="*/ 2 h 4"/>
                  <a:gd name="T4" fmla="*/ 4 w 8"/>
                  <a:gd name="T5" fmla="*/ 0 h 4"/>
                  <a:gd name="T6" fmla="*/ 2 w 8"/>
                  <a:gd name="T7" fmla="*/ 0 h 4"/>
                  <a:gd name="T8" fmla="*/ 0 w 8"/>
                  <a:gd name="T9" fmla="*/ 2 h 4"/>
                  <a:gd name="T10" fmla="*/ 2 w 8"/>
                  <a:gd name="T11" fmla="*/ 2 h 4"/>
                  <a:gd name="T12" fmla="*/ 6 w 8"/>
                  <a:gd name="T13" fmla="*/ 4 h 4"/>
                  <a:gd name="T14" fmla="*/ 8 w 8"/>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4"/>
                  <a:gd name="T26" fmla="*/ 8 w 8"/>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4">
                    <a:moveTo>
                      <a:pt x="8" y="4"/>
                    </a:moveTo>
                    <a:lnTo>
                      <a:pt x="6" y="2"/>
                    </a:lnTo>
                    <a:lnTo>
                      <a:pt x="4" y="0"/>
                    </a:lnTo>
                    <a:lnTo>
                      <a:pt x="2" y="0"/>
                    </a:lnTo>
                    <a:lnTo>
                      <a:pt x="0" y="2"/>
                    </a:lnTo>
                    <a:lnTo>
                      <a:pt x="2" y="2"/>
                    </a:lnTo>
                    <a:lnTo>
                      <a:pt x="6" y="4"/>
                    </a:lnTo>
                    <a:lnTo>
                      <a:pt x="8" y="4"/>
                    </a:lnTo>
                    <a:close/>
                  </a:path>
                </a:pathLst>
              </a:custGeom>
              <a:solidFill>
                <a:srgbClr val="0071B4">
                  <a:alpha val="34901"/>
                </a:srgbClr>
              </a:solidFill>
              <a:ln w="9525">
                <a:noFill/>
                <a:round/>
                <a:headEnd/>
                <a:tailEnd/>
              </a:ln>
            </p:spPr>
            <p:txBody>
              <a:bodyPr/>
              <a:lstStyle/>
              <a:p>
                <a:endParaRPr lang="en-US"/>
              </a:p>
            </p:txBody>
          </p:sp>
          <p:sp>
            <p:nvSpPr>
              <p:cNvPr id="13643" name="Freeform 498"/>
              <p:cNvSpPr>
                <a:spLocks/>
              </p:cNvSpPr>
              <p:nvPr/>
            </p:nvSpPr>
            <p:spPr bwMode="auto">
              <a:xfrm>
                <a:off x="1809" y="2820"/>
                <a:ext cx="8" cy="8"/>
              </a:xfrm>
              <a:custGeom>
                <a:avLst/>
                <a:gdLst>
                  <a:gd name="T0" fmla="*/ 2 w 8"/>
                  <a:gd name="T1" fmla="*/ 2 h 8"/>
                  <a:gd name="T2" fmla="*/ 0 w 8"/>
                  <a:gd name="T3" fmla="*/ 4 h 8"/>
                  <a:gd name="T4" fmla="*/ 0 w 8"/>
                  <a:gd name="T5" fmla="*/ 8 h 8"/>
                  <a:gd name="T6" fmla="*/ 6 w 8"/>
                  <a:gd name="T7" fmla="*/ 6 h 8"/>
                  <a:gd name="T8" fmla="*/ 8 w 8"/>
                  <a:gd name="T9" fmla="*/ 6 h 8"/>
                  <a:gd name="T10" fmla="*/ 8 w 8"/>
                  <a:gd name="T11" fmla="*/ 0 h 8"/>
                  <a:gd name="T12" fmla="*/ 6 w 8"/>
                  <a:gd name="T13" fmla="*/ 4 h 8"/>
                  <a:gd name="T14" fmla="*/ 2 w 8"/>
                  <a:gd name="T15" fmla="*/ 2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2" y="2"/>
                    </a:moveTo>
                    <a:lnTo>
                      <a:pt x="0" y="4"/>
                    </a:lnTo>
                    <a:lnTo>
                      <a:pt x="0" y="8"/>
                    </a:lnTo>
                    <a:lnTo>
                      <a:pt x="6" y="6"/>
                    </a:lnTo>
                    <a:lnTo>
                      <a:pt x="8" y="6"/>
                    </a:lnTo>
                    <a:lnTo>
                      <a:pt x="8" y="0"/>
                    </a:lnTo>
                    <a:lnTo>
                      <a:pt x="6" y="4"/>
                    </a:lnTo>
                    <a:lnTo>
                      <a:pt x="2" y="2"/>
                    </a:lnTo>
                    <a:close/>
                  </a:path>
                </a:pathLst>
              </a:custGeom>
              <a:solidFill>
                <a:srgbClr val="0071B4">
                  <a:alpha val="34901"/>
                </a:srgbClr>
              </a:solidFill>
              <a:ln w="9525">
                <a:noFill/>
                <a:round/>
                <a:headEnd/>
                <a:tailEnd/>
              </a:ln>
            </p:spPr>
            <p:txBody>
              <a:bodyPr/>
              <a:lstStyle/>
              <a:p>
                <a:endParaRPr lang="en-US"/>
              </a:p>
            </p:txBody>
          </p:sp>
          <p:sp>
            <p:nvSpPr>
              <p:cNvPr id="13644" name="Freeform 499"/>
              <p:cNvSpPr>
                <a:spLocks/>
              </p:cNvSpPr>
              <p:nvPr/>
            </p:nvSpPr>
            <p:spPr bwMode="auto">
              <a:xfrm>
                <a:off x="1857" y="2492"/>
                <a:ext cx="4" cy="4"/>
              </a:xfrm>
              <a:custGeom>
                <a:avLst/>
                <a:gdLst>
                  <a:gd name="T0" fmla="*/ 2 w 4"/>
                  <a:gd name="T1" fmla="*/ 4 h 4"/>
                  <a:gd name="T2" fmla="*/ 4 w 4"/>
                  <a:gd name="T3" fmla="*/ 2 h 4"/>
                  <a:gd name="T4" fmla="*/ 2 w 4"/>
                  <a:gd name="T5" fmla="*/ 0 h 4"/>
                  <a:gd name="T6" fmla="*/ 2 w 4"/>
                  <a:gd name="T7" fmla="*/ 2 h 4"/>
                  <a:gd name="T8" fmla="*/ 2 w 4"/>
                  <a:gd name="T9" fmla="*/ 2 h 4"/>
                  <a:gd name="T10" fmla="*/ 0 w 4"/>
                  <a:gd name="T11" fmla="*/ 2 h 4"/>
                  <a:gd name="T12" fmla="*/ 0 w 4"/>
                  <a:gd name="T13" fmla="*/ 2 h 4"/>
                  <a:gd name="T14" fmla="*/ 2 w 4"/>
                  <a:gd name="T15" fmla="*/ 4 h 4"/>
                  <a:gd name="T16" fmla="*/ 2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4"/>
                    </a:moveTo>
                    <a:lnTo>
                      <a:pt x="4" y="2"/>
                    </a:lnTo>
                    <a:lnTo>
                      <a:pt x="2" y="0"/>
                    </a:lnTo>
                    <a:lnTo>
                      <a:pt x="2" y="2"/>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3645" name="Freeform 500"/>
              <p:cNvSpPr>
                <a:spLocks/>
              </p:cNvSpPr>
              <p:nvPr/>
            </p:nvSpPr>
            <p:spPr bwMode="auto">
              <a:xfrm>
                <a:off x="1799" y="2799"/>
                <a:ext cx="6" cy="9"/>
              </a:xfrm>
              <a:custGeom>
                <a:avLst/>
                <a:gdLst>
                  <a:gd name="T0" fmla="*/ 2 w 6"/>
                  <a:gd name="T1" fmla="*/ 9 h 9"/>
                  <a:gd name="T2" fmla="*/ 6 w 6"/>
                  <a:gd name="T3" fmla="*/ 5 h 9"/>
                  <a:gd name="T4" fmla="*/ 6 w 6"/>
                  <a:gd name="T5" fmla="*/ 3 h 9"/>
                  <a:gd name="T6" fmla="*/ 4 w 6"/>
                  <a:gd name="T7" fmla="*/ 2 h 9"/>
                  <a:gd name="T8" fmla="*/ 4 w 6"/>
                  <a:gd name="T9" fmla="*/ 2 h 9"/>
                  <a:gd name="T10" fmla="*/ 2 w 6"/>
                  <a:gd name="T11" fmla="*/ 0 h 9"/>
                  <a:gd name="T12" fmla="*/ 0 w 6"/>
                  <a:gd name="T13" fmla="*/ 0 h 9"/>
                  <a:gd name="T14" fmla="*/ 0 w 6"/>
                  <a:gd name="T15" fmla="*/ 0 h 9"/>
                  <a:gd name="T16" fmla="*/ 0 w 6"/>
                  <a:gd name="T17" fmla="*/ 2 h 9"/>
                  <a:gd name="T18" fmla="*/ 0 w 6"/>
                  <a:gd name="T19" fmla="*/ 2 h 9"/>
                  <a:gd name="T20" fmla="*/ 4 w 6"/>
                  <a:gd name="T21" fmla="*/ 2 h 9"/>
                  <a:gd name="T22" fmla="*/ 4 w 6"/>
                  <a:gd name="T23" fmla="*/ 2 h 9"/>
                  <a:gd name="T24" fmla="*/ 4 w 6"/>
                  <a:gd name="T25" fmla="*/ 3 h 9"/>
                  <a:gd name="T26" fmla="*/ 4 w 6"/>
                  <a:gd name="T27" fmla="*/ 3 h 9"/>
                  <a:gd name="T28" fmla="*/ 0 w 6"/>
                  <a:gd name="T29" fmla="*/ 7 h 9"/>
                  <a:gd name="T30" fmla="*/ 2 w 6"/>
                  <a:gd name="T31" fmla="*/ 9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
                  <a:gd name="T49" fmla="*/ 0 h 9"/>
                  <a:gd name="T50" fmla="*/ 6 w 6"/>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 h="9">
                    <a:moveTo>
                      <a:pt x="2" y="9"/>
                    </a:moveTo>
                    <a:lnTo>
                      <a:pt x="6" y="5"/>
                    </a:lnTo>
                    <a:lnTo>
                      <a:pt x="6" y="3"/>
                    </a:lnTo>
                    <a:lnTo>
                      <a:pt x="4" y="2"/>
                    </a:lnTo>
                    <a:lnTo>
                      <a:pt x="2" y="0"/>
                    </a:lnTo>
                    <a:lnTo>
                      <a:pt x="0" y="0"/>
                    </a:lnTo>
                    <a:lnTo>
                      <a:pt x="0" y="2"/>
                    </a:lnTo>
                    <a:lnTo>
                      <a:pt x="4" y="2"/>
                    </a:lnTo>
                    <a:lnTo>
                      <a:pt x="4" y="3"/>
                    </a:lnTo>
                    <a:lnTo>
                      <a:pt x="0" y="7"/>
                    </a:lnTo>
                    <a:lnTo>
                      <a:pt x="2" y="9"/>
                    </a:lnTo>
                    <a:close/>
                  </a:path>
                </a:pathLst>
              </a:custGeom>
              <a:solidFill>
                <a:srgbClr val="0071B4">
                  <a:alpha val="34901"/>
                </a:srgbClr>
              </a:solidFill>
              <a:ln w="9525">
                <a:noFill/>
                <a:round/>
                <a:headEnd/>
                <a:tailEnd/>
              </a:ln>
            </p:spPr>
            <p:txBody>
              <a:bodyPr/>
              <a:lstStyle/>
              <a:p>
                <a:endParaRPr lang="en-US"/>
              </a:p>
            </p:txBody>
          </p:sp>
          <p:sp>
            <p:nvSpPr>
              <p:cNvPr id="13646" name="Freeform 501"/>
              <p:cNvSpPr>
                <a:spLocks/>
              </p:cNvSpPr>
              <p:nvPr/>
            </p:nvSpPr>
            <p:spPr bwMode="auto">
              <a:xfrm>
                <a:off x="1749" y="2777"/>
                <a:ext cx="4" cy="4"/>
              </a:xfrm>
              <a:custGeom>
                <a:avLst/>
                <a:gdLst>
                  <a:gd name="T0" fmla="*/ 0 w 4"/>
                  <a:gd name="T1" fmla="*/ 2 h 4"/>
                  <a:gd name="T2" fmla="*/ 0 w 4"/>
                  <a:gd name="T3" fmla="*/ 4 h 4"/>
                  <a:gd name="T4" fmla="*/ 2 w 4"/>
                  <a:gd name="T5" fmla="*/ 2 h 4"/>
                  <a:gd name="T6" fmla="*/ 4 w 4"/>
                  <a:gd name="T7" fmla="*/ 0 h 4"/>
                  <a:gd name="T8" fmla="*/ 2 w 4"/>
                  <a:gd name="T9" fmla="*/ 0 h 4"/>
                  <a:gd name="T10" fmla="*/ 0 w 4"/>
                  <a:gd name="T11" fmla="*/ 2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2"/>
                    </a:moveTo>
                    <a:lnTo>
                      <a:pt x="0" y="4"/>
                    </a:lnTo>
                    <a:lnTo>
                      <a:pt x="2" y="2"/>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3647" name="Freeform 502"/>
              <p:cNvSpPr>
                <a:spLocks/>
              </p:cNvSpPr>
              <p:nvPr/>
            </p:nvSpPr>
            <p:spPr bwMode="auto">
              <a:xfrm>
                <a:off x="1827" y="2810"/>
                <a:ext cx="12" cy="6"/>
              </a:xfrm>
              <a:custGeom>
                <a:avLst/>
                <a:gdLst>
                  <a:gd name="T0" fmla="*/ 0 w 12"/>
                  <a:gd name="T1" fmla="*/ 4 h 6"/>
                  <a:gd name="T2" fmla="*/ 0 w 12"/>
                  <a:gd name="T3" fmla="*/ 4 h 6"/>
                  <a:gd name="T4" fmla="*/ 2 w 12"/>
                  <a:gd name="T5" fmla="*/ 4 h 6"/>
                  <a:gd name="T6" fmla="*/ 4 w 12"/>
                  <a:gd name="T7" fmla="*/ 2 h 6"/>
                  <a:gd name="T8" fmla="*/ 10 w 12"/>
                  <a:gd name="T9" fmla="*/ 6 h 6"/>
                  <a:gd name="T10" fmla="*/ 12 w 12"/>
                  <a:gd name="T11" fmla="*/ 6 h 6"/>
                  <a:gd name="T12" fmla="*/ 10 w 12"/>
                  <a:gd name="T13" fmla="*/ 6 h 6"/>
                  <a:gd name="T14" fmla="*/ 4 w 12"/>
                  <a:gd name="T15" fmla="*/ 0 h 6"/>
                  <a:gd name="T16" fmla="*/ 2 w 12"/>
                  <a:gd name="T17" fmla="*/ 2 h 6"/>
                  <a:gd name="T18" fmla="*/ 0 w 12"/>
                  <a:gd name="T19" fmla="*/ 4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
                  <a:gd name="T32" fmla="*/ 12 w 1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
                    <a:moveTo>
                      <a:pt x="0" y="4"/>
                    </a:moveTo>
                    <a:lnTo>
                      <a:pt x="0" y="4"/>
                    </a:lnTo>
                    <a:lnTo>
                      <a:pt x="2" y="4"/>
                    </a:lnTo>
                    <a:lnTo>
                      <a:pt x="4" y="2"/>
                    </a:lnTo>
                    <a:lnTo>
                      <a:pt x="10" y="6"/>
                    </a:lnTo>
                    <a:lnTo>
                      <a:pt x="12" y="6"/>
                    </a:lnTo>
                    <a:lnTo>
                      <a:pt x="10" y="6"/>
                    </a:lnTo>
                    <a:lnTo>
                      <a:pt x="4" y="0"/>
                    </a:lnTo>
                    <a:lnTo>
                      <a:pt x="2" y="2"/>
                    </a:lnTo>
                    <a:lnTo>
                      <a:pt x="0" y="4"/>
                    </a:lnTo>
                    <a:close/>
                  </a:path>
                </a:pathLst>
              </a:custGeom>
              <a:solidFill>
                <a:srgbClr val="0071B4">
                  <a:alpha val="34901"/>
                </a:srgbClr>
              </a:solidFill>
              <a:ln w="9525">
                <a:noFill/>
                <a:round/>
                <a:headEnd/>
                <a:tailEnd/>
              </a:ln>
            </p:spPr>
            <p:txBody>
              <a:bodyPr/>
              <a:lstStyle/>
              <a:p>
                <a:endParaRPr lang="en-US"/>
              </a:p>
            </p:txBody>
          </p:sp>
          <p:sp>
            <p:nvSpPr>
              <p:cNvPr id="13648" name="Rectangle 503"/>
              <p:cNvSpPr>
                <a:spLocks noChangeArrowheads="1"/>
              </p:cNvSpPr>
              <p:nvPr/>
            </p:nvSpPr>
            <p:spPr bwMode="auto">
              <a:xfrm>
                <a:off x="1817" y="2820"/>
                <a:ext cx="1" cy="1"/>
              </a:xfrm>
              <a:prstGeom prst="rect">
                <a:avLst/>
              </a:prstGeom>
              <a:solidFill>
                <a:srgbClr val="0071B4">
                  <a:alpha val="34901"/>
                </a:srgbClr>
              </a:solidFill>
              <a:ln w="9525">
                <a:noFill/>
                <a:miter lim="800000"/>
                <a:headEnd/>
                <a:tailEnd/>
              </a:ln>
            </p:spPr>
            <p:txBody>
              <a:bodyPr/>
              <a:lstStyle/>
              <a:p>
                <a:endParaRPr lang="en-US"/>
              </a:p>
            </p:txBody>
          </p:sp>
          <p:sp>
            <p:nvSpPr>
              <p:cNvPr id="13649" name="Freeform 504"/>
              <p:cNvSpPr>
                <a:spLocks/>
              </p:cNvSpPr>
              <p:nvPr/>
            </p:nvSpPr>
            <p:spPr bwMode="auto">
              <a:xfrm>
                <a:off x="1805" y="2496"/>
                <a:ext cx="28" cy="12"/>
              </a:xfrm>
              <a:custGeom>
                <a:avLst/>
                <a:gdLst>
                  <a:gd name="T0" fmla="*/ 24 w 28"/>
                  <a:gd name="T1" fmla="*/ 2 h 12"/>
                  <a:gd name="T2" fmla="*/ 24 w 28"/>
                  <a:gd name="T3" fmla="*/ 0 h 12"/>
                  <a:gd name="T4" fmla="*/ 20 w 28"/>
                  <a:gd name="T5" fmla="*/ 4 h 12"/>
                  <a:gd name="T6" fmla="*/ 6 w 28"/>
                  <a:gd name="T7" fmla="*/ 6 h 12"/>
                  <a:gd name="T8" fmla="*/ 2 w 28"/>
                  <a:gd name="T9" fmla="*/ 6 h 12"/>
                  <a:gd name="T10" fmla="*/ 2 w 28"/>
                  <a:gd name="T11" fmla="*/ 8 h 12"/>
                  <a:gd name="T12" fmla="*/ 0 w 28"/>
                  <a:gd name="T13" fmla="*/ 8 h 12"/>
                  <a:gd name="T14" fmla="*/ 0 w 28"/>
                  <a:gd name="T15" fmla="*/ 10 h 12"/>
                  <a:gd name="T16" fmla="*/ 0 w 28"/>
                  <a:gd name="T17" fmla="*/ 10 h 12"/>
                  <a:gd name="T18" fmla="*/ 0 w 28"/>
                  <a:gd name="T19" fmla="*/ 10 h 12"/>
                  <a:gd name="T20" fmla="*/ 2 w 28"/>
                  <a:gd name="T21" fmla="*/ 10 h 12"/>
                  <a:gd name="T22" fmla="*/ 2 w 28"/>
                  <a:gd name="T23" fmla="*/ 10 h 12"/>
                  <a:gd name="T24" fmla="*/ 2 w 28"/>
                  <a:gd name="T25" fmla="*/ 12 h 12"/>
                  <a:gd name="T26" fmla="*/ 28 w 28"/>
                  <a:gd name="T27" fmla="*/ 2 h 12"/>
                  <a:gd name="T28" fmla="*/ 26 w 28"/>
                  <a:gd name="T29" fmla="*/ 2 h 12"/>
                  <a:gd name="T30" fmla="*/ 24 w 28"/>
                  <a:gd name="T31" fmla="*/ 4 h 12"/>
                  <a:gd name="T32" fmla="*/ 22 w 28"/>
                  <a:gd name="T33" fmla="*/ 4 h 12"/>
                  <a:gd name="T34" fmla="*/ 20 w 28"/>
                  <a:gd name="T35" fmla="*/ 4 h 12"/>
                  <a:gd name="T36" fmla="*/ 20 w 28"/>
                  <a:gd name="T37" fmla="*/ 4 h 12"/>
                  <a:gd name="T38" fmla="*/ 24 w 28"/>
                  <a:gd name="T39" fmla="*/ 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12"/>
                  <a:gd name="T62" fmla="*/ 28 w 28"/>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12">
                    <a:moveTo>
                      <a:pt x="24" y="2"/>
                    </a:moveTo>
                    <a:lnTo>
                      <a:pt x="24" y="0"/>
                    </a:lnTo>
                    <a:lnTo>
                      <a:pt x="20" y="4"/>
                    </a:lnTo>
                    <a:lnTo>
                      <a:pt x="6" y="6"/>
                    </a:lnTo>
                    <a:lnTo>
                      <a:pt x="2" y="6"/>
                    </a:lnTo>
                    <a:lnTo>
                      <a:pt x="2" y="8"/>
                    </a:lnTo>
                    <a:lnTo>
                      <a:pt x="0" y="8"/>
                    </a:lnTo>
                    <a:lnTo>
                      <a:pt x="0" y="10"/>
                    </a:lnTo>
                    <a:lnTo>
                      <a:pt x="2" y="10"/>
                    </a:lnTo>
                    <a:lnTo>
                      <a:pt x="2" y="12"/>
                    </a:lnTo>
                    <a:lnTo>
                      <a:pt x="28" y="2"/>
                    </a:lnTo>
                    <a:lnTo>
                      <a:pt x="26" y="2"/>
                    </a:lnTo>
                    <a:lnTo>
                      <a:pt x="24" y="4"/>
                    </a:lnTo>
                    <a:lnTo>
                      <a:pt x="22" y="4"/>
                    </a:lnTo>
                    <a:lnTo>
                      <a:pt x="20" y="4"/>
                    </a:lnTo>
                    <a:lnTo>
                      <a:pt x="24" y="2"/>
                    </a:lnTo>
                    <a:close/>
                  </a:path>
                </a:pathLst>
              </a:custGeom>
              <a:solidFill>
                <a:srgbClr val="0071B4">
                  <a:alpha val="34901"/>
                </a:srgbClr>
              </a:solidFill>
              <a:ln w="9525">
                <a:noFill/>
                <a:round/>
                <a:headEnd/>
                <a:tailEnd/>
              </a:ln>
            </p:spPr>
            <p:txBody>
              <a:bodyPr/>
              <a:lstStyle/>
              <a:p>
                <a:endParaRPr lang="en-US"/>
              </a:p>
            </p:txBody>
          </p:sp>
          <p:sp>
            <p:nvSpPr>
              <p:cNvPr id="13650" name="Freeform 505"/>
              <p:cNvSpPr>
                <a:spLocks/>
              </p:cNvSpPr>
              <p:nvPr/>
            </p:nvSpPr>
            <p:spPr bwMode="auto">
              <a:xfrm>
                <a:off x="1817" y="2804"/>
                <a:ext cx="4" cy="2"/>
              </a:xfrm>
              <a:custGeom>
                <a:avLst/>
                <a:gdLst>
                  <a:gd name="T0" fmla="*/ 4 w 4"/>
                  <a:gd name="T1" fmla="*/ 2 h 2"/>
                  <a:gd name="T2" fmla="*/ 4 w 4"/>
                  <a:gd name="T3" fmla="*/ 2 h 2"/>
                  <a:gd name="T4" fmla="*/ 4 w 4"/>
                  <a:gd name="T5" fmla="*/ 0 h 2"/>
                  <a:gd name="T6" fmla="*/ 2 w 4"/>
                  <a:gd name="T7" fmla="*/ 0 h 2"/>
                  <a:gd name="T8" fmla="*/ 0 w 4"/>
                  <a:gd name="T9" fmla="*/ 2 h 2"/>
                  <a:gd name="T10" fmla="*/ 2 w 4"/>
                  <a:gd name="T11" fmla="*/ 2 h 2"/>
                  <a:gd name="T12" fmla="*/ 4 w 4"/>
                  <a:gd name="T13" fmla="*/ 2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4" y="2"/>
                    </a:moveTo>
                    <a:lnTo>
                      <a:pt x="4" y="2"/>
                    </a:lnTo>
                    <a:lnTo>
                      <a:pt x="4" y="0"/>
                    </a:lnTo>
                    <a:lnTo>
                      <a:pt x="2" y="0"/>
                    </a:lnTo>
                    <a:lnTo>
                      <a:pt x="0" y="2"/>
                    </a:lnTo>
                    <a:lnTo>
                      <a:pt x="2" y="2"/>
                    </a:lnTo>
                    <a:lnTo>
                      <a:pt x="4" y="2"/>
                    </a:lnTo>
                    <a:close/>
                  </a:path>
                </a:pathLst>
              </a:custGeom>
              <a:solidFill>
                <a:srgbClr val="0071B4">
                  <a:alpha val="34901"/>
                </a:srgbClr>
              </a:solidFill>
              <a:ln w="9525">
                <a:noFill/>
                <a:round/>
                <a:headEnd/>
                <a:tailEnd/>
              </a:ln>
            </p:spPr>
            <p:txBody>
              <a:bodyPr/>
              <a:lstStyle/>
              <a:p>
                <a:endParaRPr lang="en-US"/>
              </a:p>
            </p:txBody>
          </p:sp>
          <p:sp>
            <p:nvSpPr>
              <p:cNvPr id="13651" name="Freeform 506"/>
              <p:cNvSpPr>
                <a:spLocks/>
              </p:cNvSpPr>
              <p:nvPr/>
            </p:nvSpPr>
            <p:spPr bwMode="auto">
              <a:xfrm>
                <a:off x="1873" y="2952"/>
                <a:ext cx="4" cy="4"/>
              </a:xfrm>
              <a:custGeom>
                <a:avLst/>
                <a:gdLst>
                  <a:gd name="T0" fmla="*/ 0 w 4"/>
                  <a:gd name="T1" fmla="*/ 2 h 4"/>
                  <a:gd name="T2" fmla="*/ 0 w 4"/>
                  <a:gd name="T3" fmla="*/ 0 h 4"/>
                  <a:gd name="T4" fmla="*/ 0 w 4"/>
                  <a:gd name="T5" fmla="*/ 2 h 4"/>
                  <a:gd name="T6" fmla="*/ 0 w 4"/>
                  <a:gd name="T7" fmla="*/ 2 h 4"/>
                  <a:gd name="T8" fmla="*/ 4 w 4"/>
                  <a:gd name="T9" fmla="*/ 4 h 4"/>
                  <a:gd name="T10" fmla="*/ 4 w 4"/>
                  <a:gd name="T11" fmla="*/ 4 h 4"/>
                  <a:gd name="T12" fmla="*/ 2 w 4"/>
                  <a:gd name="T13" fmla="*/ 2 h 4"/>
                  <a:gd name="T14" fmla="*/ 0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2"/>
                    </a:moveTo>
                    <a:lnTo>
                      <a:pt x="0" y="0"/>
                    </a:lnTo>
                    <a:lnTo>
                      <a:pt x="0" y="2"/>
                    </a:lnTo>
                    <a:lnTo>
                      <a:pt x="4" y="4"/>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3652" name="Freeform 507"/>
              <p:cNvSpPr>
                <a:spLocks/>
              </p:cNvSpPr>
              <p:nvPr/>
            </p:nvSpPr>
            <p:spPr bwMode="auto">
              <a:xfrm>
                <a:off x="1982" y="2916"/>
                <a:ext cx="6" cy="6"/>
              </a:xfrm>
              <a:custGeom>
                <a:avLst/>
                <a:gdLst>
                  <a:gd name="T0" fmla="*/ 4 w 6"/>
                  <a:gd name="T1" fmla="*/ 2 h 6"/>
                  <a:gd name="T2" fmla="*/ 2 w 6"/>
                  <a:gd name="T3" fmla="*/ 0 h 6"/>
                  <a:gd name="T4" fmla="*/ 2 w 6"/>
                  <a:gd name="T5" fmla="*/ 0 h 6"/>
                  <a:gd name="T6" fmla="*/ 0 w 6"/>
                  <a:gd name="T7" fmla="*/ 0 h 6"/>
                  <a:gd name="T8" fmla="*/ 4 w 6"/>
                  <a:gd name="T9" fmla="*/ 6 h 6"/>
                  <a:gd name="T10" fmla="*/ 4 w 6"/>
                  <a:gd name="T11" fmla="*/ 6 h 6"/>
                  <a:gd name="T12" fmla="*/ 6 w 6"/>
                  <a:gd name="T13" fmla="*/ 6 h 6"/>
                  <a:gd name="T14" fmla="*/ 6 w 6"/>
                  <a:gd name="T15" fmla="*/ 6 h 6"/>
                  <a:gd name="T16" fmla="*/ 4 w 6"/>
                  <a:gd name="T17" fmla="*/ 2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4" y="2"/>
                    </a:moveTo>
                    <a:lnTo>
                      <a:pt x="2" y="0"/>
                    </a:lnTo>
                    <a:lnTo>
                      <a:pt x="0" y="0"/>
                    </a:lnTo>
                    <a:lnTo>
                      <a:pt x="4" y="6"/>
                    </a:lnTo>
                    <a:lnTo>
                      <a:pt x="6" y="6"/>
                    </a:lnTo>
                    <a:lnTo>
                      <a:pt x="4" y="2"/>
                    </a:lnTo>
                    <a:close/>
                  </a:path>
                </a:pathLst>
              </a:custGeom>
              <a:solidFill>
                <a:srgbClr val="0071B4">
                  <a:alpha val="34901"/>
                </a:srgbClr>
              </a:solidFill>
              <a:ln w="9525">
                <a:noFill/>
                <a:round/>
                <a:headEnd/>
                <a:tailEnd/>
              </a:ln>
            </p:spPr>
            <p:txBody>
              <a:bodyPr/>
              <a:lstStyle/>
              <a:p>
                <a:endParaRPr lang="en-US"/>
              </a:p>
            </p:txBody>
          </p:sp>
          <p:sp>
            <p:nvSpPr>
              <p:cNvPr id="13653" name="Freeform 508"/>
              <p:cNvSpPr>
                <a:spLocks/>
              </p:cNvSpPr>
              <p:nvPr/>
            </p:nvSpPr>
            <p:spPr bwMode="auto">
              <a:xfrm>
                <a:off x="1930" y="2864"/>
                <a:ext cx="0" cy="2"/>
              </a:xfrm>
              <a:custGeom>
                <a:avLst/>
                <a:gdLst>
                  <a:gd name="T0" fmla="*/ 2 h 2"/>
                  <a:gd name="T1" fmla="*/ 2 h 2"/>
                  <a:gd name="T2" fmla="*/ 0 h 2"/>
                  <a:gd name="T3" fmla="*/ 2 h 2"/>
                  <a:gd name="T4" fmla="*/ 2 h 2"/>
                  <a:gd name="T5" fmla="*/ 0 60000 65536"/>
                  <a:gd name="T6" fmla="*/ 0 60000 65536"/>
                  <a:gd name="T7" fmla="*/ 0 60000 65536"/>
                  <a:gd name="T8" fmla="*/ 0 60000 65536"/>
                  <a:gd name="T9" fmla="*/ 0 60000 65536"/>
                  <a:gd name="T10" fmla="*/ 0 h 2"/>
                  <a:gd name="T11" fmla="*/ 2 h 2"/>
                </a:gdLst>
                <a:ahLst/>
                <a:cxnLst>
                  <a:cxn ang="T5">
                    <a:pos x="0" y="T0"/>
                  </a:cxn>
                  <a:cxn ang="T6">
                    <a:pos x="0" y="T1"/>
                  </a:cxn>
                  <a:cxn ang="T7">
                    <a:pos x="0" y="T2"/>
                  </a:cxn>
                  <a:cxn ang="T8">
                    <a:pos x="0" y="T3"/>
                  </a:cxn>
                  <a:cxn ang="T9">
                    <a:pos x="0" y="T4"/>
                  </a:cxn>
                </a:cxnLst>
                <a:rect l="0" t="T10" r="0" b="T11"/>
                <a:pathLst>
                  <a:path h="2">
                    <a:moveTo>
                      <a:pt x="0" y="2"/>
                    </a:moveTo>
                    <a:lnTo>
                      <a:pt x="0"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654" name="Freeform 509"/>
              <p:cNvSpPr>
                <a:spLocks/>
              </p:cNvSpPr>
              <p:nvPr/>
            </p:nvSpPr>
            <p:spPr bwMode="auto">
              <a:xfrm>
                <a:off x="1902" y="2426"/>
                <a:ext cx="2" cy="4"/>
              </a:xfrm>
              <a:custGeom>
                <a:avLst/>
                <a:gdLst>
                  <a:gd name="T0" fmla="*/ 2 w 2"/>
                  <a:gd name="T1" fmla="*/ 2 h 4"/>
                  <a:gd name="T2" fmla="*/ 2 w 2"/>
                  <a:gd name="T3" fmla="*/ 0 h 4"/>
                  <a:gd name="T4" fmla="*/ 2 w 2"/>
                  <a:gd name="T5" fmla="*/ 2 h 4"/>
                  <a:gd name="T6" fmla="*/ 0 w 2"/>
                  <a:gd name="T7" fmla="*/ 4 h 4"/>
                  <a:gd name="T8" fmla="*/ 2 w 2"/>
                  <a:gd name="T9" fmla="*/ 4 h 4"/>
                  <a:gd name="T10" fmla="*/ 2 w 2"/>
                  <a:gd name="T11" fmla="*/ 4 h 4"/>
                  <a:gd name="T12" fmla="*/ 2 w 2"/>
                  <a:gd name="T13" fmla="*/ 2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2"/>
                    </a:moveTo>
                    <a:lnTo>
                      <a:pt x="2" y="0"/>
                    </a:lnTo>
                    <a:lnTo>
                      <a:pt x="2" y="2"/>
                    </a:lnTo>
                    <a:lnTo>
                      <a:pt x="0" y="4"/>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3655" name="Freeform 510"/>
              <p:cNvSpPr>
                <a:spLocks/>
              </p:cNvSpPr>
              <p:nvPr/>
            </p:nvSpPr>
            <p:spPr bwMode="auto">
              <a:xfrm>
                <a:off x="1799" y="2842"/>
                <a:ext cx="84" cy="34"/>
              </a:xfrm>
              <a:custGeom>
                <a:avLst/>
                <a:gdLst>
                  <a:gd name="T0" fmla="*/ 82 w 84"/>
                  <a:gd name="T1" fmla="*/ 24 h 34"/>
                  <a:gd name="T2" fmla="*/ 84 w 84"/>
                  <a:gd name="T3" fmla="*/ 20 h 34"/>
                  <a:gd name="T4" fmla="*/ 82 w 84"/>
                  <a:gd name="T5" fmla="*/ 18 h 34"/>
                  <a:gd name="T6" fmla="*/ 70 w 84"/>
                  <a:gd name="T7" fmla="*/ 14 h 34"/>
                  <a:gd name="T8" fmla="*/ 68 w 84"/>
                  <a:gd name="T9" fmla="*/ 12 h 34"/>
                  <a:gd name="T10" fmla="*/ 72 w 84"/>
                  <a:gd name="T11" fmla="*/ 10 h 34"/>
                  <a:gd name="T12" fmla="*/ 72 w 84"/>
                  <a:gd name="T13" fmla="*/ 10 h 34"/>
                  <a:gd name="T14" fmla="*/ 64 w 84"/>
                  <a:gd name="T15" fmla="*/ 8 h 34"/>
                  <a:gd name="T16" fmla="*/ 62 w 84"/>
                  <a:gd name="T17" fmla="*/ 4 h 34"/>
                  <a:gd name="T18" fmla="*/ 50 w 84"/>
                  <a:gd name="T19" fmla="*/ 0 h 34"/>
                  <a:gd name="T20" fmla="*/ 36 w 84"/>
                  <a:gd name="T21" fmla="*/ 2 h 34"/>
                  <a:gd name="T22" fmla="*/ 36 w 84"/>
                  <a:gd name="T23" fmla="*/ 2 h 34"/>
                  <a:gd name="T24" fmla="*/ 28 w 84"/>
                  <a:gd name="T25" fmla="*/ 4 h 34"/>
                  <a:gd name="T26" fmla="*/ 22 w 84"/>
                  <a:gd name="T27" fmla="*/ 0 h 34"/>
                  <a:gd name="T28" fmla="*/ 16 w 84"/>
                  <a:gd name="T29" fmla="*/ 0 h 34"/>
                  <a:gd name="T30" fmla="*/ 14 w 84"/>
                  <a:gd name="T31" fmla="*/ 4 h 34"/>
                  <a:gd name="T32" fmla="*/ 14 w 84"/>
                  <a:gd name="T33" fmla="*/ 6 h 34"/>
                  <a:gd name="T34" fmla="*/ 22 w 84"/>
                  <a:gd name="T35" fmla="*/ 6 h 34"/>
                  <a:gd name="T36" fmla="*/ 22 w 84"/>
                  <a:gd name="T37" fmla="*/ 14 h 34"/>
                  <a:gd name="T38" fmla="*/ 28 w 84"/>
                  <a:gd name="T39" fmla="*/ 18 h 34"/>
                  <a:gd name="T40" fmla="*/ 28 w 84"/>
                  <a:gd name="T41" fmla="*/ 20 h 34"/>
                  <a:gd name="T42" fmla="*/ 8 w 84"/>
                  <a:gd name="T43" fmla="*/ 20 h 34"/>
                  <a:gd name="T44" fmla="*/ 0 w 84"/>
                  <a:gd name="T45" fmla="*/ 20 h 34"/>
                  <a:gd name="T46" fmla="*/ 2 w 84"/>
                  <a:gd name="T47" fmla="*/ 24 h 34"/>
                  <a:gd name="T48" fmla="*/ 8 w 84"/>
                  <a:gd name="T49" fmla="*/ 28 h 34"/>
                  <a:gd name="T50" fmla="*/ 8 w 84"/>
                  <a:gd name="T51" fmla="*/ 26 h 34"/>
                  <a:gd name="T52" fmla="*/ 10 w 84"/>
                  <a:gd name="T53" fmla="*/ 24 h 34"/>
                  <a:gd name="T54" fmla="*/ 28 w 84"/>
                  <a:gd name="T55" fmla="*/ 26 h 34"/>
                  <a:gd name="T56" fmla="*/ 36 w 84"/>
                  <a:gd name="T57" fmla="*/ 28 h 34"/>
                  <a:gd name="T58" fmla="*/ 36 w 84"/>
                  <a:gd name="T59" fmla="*/ 28 h 34"/>
                  <a:gd name="T60" fmla="*/ 38 w 84"/>
                  <a:gd name="T61" fmla="*/ 32 h 34"/>
                  <a:gd name="T62" fmla="*/ 40 w 84"/>
                  <a:gd name="T63" fmla="*/ 34 h 34"/>
                  <a:gd name="T64" fmla="*/ 40 w 84"/>
                  <a:gd name="T65" fmla="*/ 34 h 34"/>
                  <a:gd name="T66" fmla="*/ 44 w 84"/>
                  <a:gd name="T67" fmla="*/ 30 h 34"/>
                  <a:gd name="T68" fmla="*/ 50 w 84"/>
                  <a:gd name="T69" fmla="*/ 24 h 34"/>
                  <a:gd name="T70" fmla="*/ 52 w 84"/>
                  <a:gd name="T71" fmla="*/ 24 h 34"/>
                  <a:gd name="T72" fmla="*/ 56 w 84"/>
                  <a:gd name="T73" fmla="*/ 26 h 34"/>
                  <a:gd name="T74" fmla="*/ 60 w 84"/>
                  <a:gd name="T75" fmla="*/ 24 h 34"/>
                  <a:gd name="T76" fmla="*/ 74 w 84"/>
                  <a:gd name="T77" fmla="*/ 22 h 34"/>
                  <a:gd name="T78" fmla="*/ 78 w 84"/>
                  <a:gd name="T79" fmla="*/ 24 h 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4"/>
                  <a:gd name="T121" fmla="*/ 0 h 34"/>
                  <a:gd name="T122" fmla="*/ 84 w 84"/>
                  <a:gd name="T123" fmla="*/ 34 h 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4" h="34">
                    <a:moveTo>
                      <a:pt x="80" y="24"/>
                    </a:moveTo>
                    <a:lnTo>
                      <a:pt x="82" y="24"/>
                    </a:lnTo>
                    <a:lnTo>
                      <a:pt x="84" y="22"/>
                    </a:lnTo>
                    <a:lnTo>
                      <a:pt x="84" y="20"/>
                    </a:lnTo>
                    <a:lnTo>
                      <a:pt x="84" y="18"/>
                    </a:lnTo>
                    <a:lnTo>
                      <a:pt x="82" y="18"/>
                    </a:lnTo>
                    <a:lnTo>
                      <a:pt x="78" y="14"/>
                    </a:lnTo>
                    <a:lnTo>
                      <a:pt x="70" y="14"/>
                    </a:lnTo>
                    <a:lnTo>
                      <a:pt x="68" y="12"/>
                    </a:lnTo>
                    <a:lnTo>
                      <a:pt x="70" y="12"/>
                    </a:lnTo>
                    <a:lnTo>
                      <a:pt x="72" y="10"/>
                    </a:lnTo>
                    <a:lnTo>
                      <a:pt x="64" y="8"/>
                    </a:lnTo>
                    <a:lnTo>
                      <a:pt x="62" y="6"/>
                    </a:lnTo>
                    <a:lnTo>
                      <a:pt x="62" y="4"/>
                    </a:lnTo>
                    <a:lnTo>
                      <a:pt x="58" y="4"/>
                    </a:lnTo>
                    <a:lnTo>
                      <a:pt x="50" y="0"/>
                    </a:lnTo>
                    <a:lnTo>
                      <a:pt x="38" y="0"/>
                    </a:lnTo>
                    <a:lnTo>
                      <a:pt x="36" y="2"/>
                    </a:lnTo>
                    <a:lnTo>
                      <a:pt x="34" y="4"/>
                    </a:lnTo>
                    <a:lnTo>
                      <a:pt x="28" y="4"/>
                    </a:lnTo>
                    <a:lnTo>
                      <a:pt x="26" y="2"/>
                    </a:lnTo>
                    <a:lnTo>
                      <a:pt x="22" y="0"/>
                    </a:lnTo>
                    <a:lnTo>
                      <a:pt x="20" y="0"/>
                    </a:lnTo>
                    <a:lnTo>
                      <a:pt x="16" y="0"/>
                    </a:lnTo>
                    <a:lnTo>
                      <a:pt x="14" y="2"/>
                    </a:lnTo>
                    <a:lnTo>
                      <a:pt x="14" y="4"/>
                    </a:lnTo>
                    <a:lnTo>
                      <a:pt x="14" y="6"/>
                    </a:lnTo>
                    <a:lnTo>
                      <a:pt x="20" y="6"/>
                    </a:lnTo>
                    <a:lnTo>
                      <a:pt x="22" y="6"/>
                    </a:lnTo>
                    <a:lnTo>
                      <a:pt x="22" y="8"/>
                    </a:lnTo>
                    <a:lnTo>
                      <a:pt x="22" y="14"/>
                    </a:lnTo>
                    <a:lnTo>
                      <a:pt x="28" y="18"/>
                    </a:lnTo>
                    <a:lnTo>
                      <a:pt x="28" y="20"/>
                    </a:lnTo>
                    <a:lnTo>
                      <a:pt x="12" y="22"/>
                    </a:lnTo>
                    <a:lnTo>
                      <a:pt x="8" y="20"/>
                    </a:lnTo>
                    <a:lnTo>
                      <a:pt x="0" y="20"/>
                    </a:lnTo>
                    <a:lnTo>
                      <a:pt x="0" y="22"/>
                    </a:lnTo>
                    <a:lnTo>
                      <a:pt x="2" y="24"/>
                    </a:lnTo>
                    <a:lnTo>
                      <a:pt x="6" y="26"/>
                    </a:lnTo>
                    <a:lnTo>
                      <a:pt x="8" y="28"/>
                    </a:lnTo>
                    <a:lnTo>
                      <a:pt x="8" y="26"/>
                    </a:lnTo>
                    <a:lnTo>
                      <a:pt x="10" y="24"/>
                    </a:lnTo>
                    <a:lnTo>
                      <a:pt x="22" y="28"/>
                    </a:lnTo>
                    <a:lnTo>
                      <a:pt x="28" y="26"/>
                    </a:lnTo>
                    <a:lnTo>
                      <a:pt x="32" y="26"/>
                    </a:lnTo>
                    <a:lnTo>
                      <a:pt x="36" y="28"/>
                    </a:lnTo>
                    <a:lnTo>
                      <a:pt x="38" y="30"/>
                    </a:lnTo>
                    <a:lnTo>
                      <a:pt x="38" y="32"/>
                    </a:lnTo>
                    <a:lnTo>
                      <a:pt x="40" y="34"/>
                    </a:lnTo>
                    <a:lnTo>
                      <a:pt x="42" y="32"/>
                    </a:lnTo>
                    <a:lnTo>
                      <a:pt x="44" y="30"/>
                    </a:lnTo>
                    <a:lnTo>
                      <a:pt x="48" y="24"/>
                    </a:lnTo>
                    <a:lnTo>
                      <a:pt x="50" y="24"/>
                    </a:lnTo>
                    <a:lnTo>
                      <a:pt x="52" y="24"/>
                    </a:lnTo>
                    <a:lnTo>
                      <a:pt x="54" y="26"/>
                    </a:lnTo>
                    <a:lnTo>
                      <a:pt x="56" y="26"/>
                    </a:lnTo>
                    <a:lnTo>
                      <a:pt x="60" y="24"/>
                    </a:lnTo>
                    <a:lnTo>
                      <a:pt x="62" y="22"/>
                    </a:lnTo>
                    <a:lnTo>
                      <a:pt x="74" y="22"/>
                    </a:lnTo>
                    <a:lnTo>
                      <a:pt x="78" y="24"/>
                    </a:lnTo>
                    <a:lnTo>
                      <a:pt x="80" y="24"/>
                    </a:lnTo>
                    <a:close/>
                  </a:path>
                </a:pathLst>
              </a:custGeom>
              <a:solidFill>
                <a:srgbClr val="0071B4">
                  <a:alpha val="34901"/>
                </a:srgbClr>
              </a:solidFill>
              <a:ln w="9525">
                <a:noFill/>
                <a:round/>
                <a:headEnd/>
                <a:tailEnd/>
              </a:ln>
            </p:spPr>
            <p:txBody>
              <a:bodyPr/>
              <a:lstStyle/>
              <a:p>
                <a:endParaRPr lang="en-US"/>
              </a:p>
            </p:txBody>
          </p:sp>
          <p:sp>
            <p:nvSpPr>
              <p:cNvPr id="13656" name="Freeform 511"/>
              <p:cNvSpPr>
                <a:spLocks/>
              </p:cNvSpPr>
              <p:nvPr/>
            </p:nvSpPr>
            <p:spPr bwMode="auto">
              <a:xfrm>
                <a:off x="1739" y="2804"/>
                <a:ext cx="14" cy="8"/>
              </a:xfrm>
              <a:custGeom>
                <a:avLst/>
                <a:gdLst>
                  <a:gd name="T0" fmla="*/ 8 w 14"/>
                  <a:gd name="T1" fmla="*/ 2 h 8"/>
                  <a:gd name="T2" fmla="*/ 2 w 14"/>
                  <a:gd name="T3" fmla="*/ 0 h 8"/>
                  <a:gd name="T4" fmla="*/ 0 w 14"/>
                  <a:gd name="T5" fmla="*/ 0 h 8"/>
                  <a:gd name="T6" fmla="*/ 0 w 14"/>
                  <a:gd name="T7" fmla="*/ 0 h 8"/>
                  <a:gd name="T8" fmla="*/ 0 w 14"/>
                  <a:gd name="T9" fmla="*/ 0 h 8"/>
                  <a:gd name="T10" fmla="*/ 2 w 14"/>
                  <a:gd name="T11" fmla="*/ 2 h 8"/>
                  <a:gd name="T12" fmla="*/ 6 w 14"/>
                  <a:gd name="T13" fmla="*/ 2 h 8"/>
                  <a:gd name="T14" fmla="*/ 6 w 14"/>
                  <a:gd name="T15" fmla="*/ 4 h 8"/>
                  <a:gd name="T16" fmla="*/ 8 w 14"/>
                  <a:gd name="T17" fmla="*/ 6 h 8"/>
                  <a:gd name="T18" fmla="*/ 10 w 14"/>
                  <a:gd name="T19" fmla="*/ 8 h 8"/>
                  <a:gd name="T20" fmla="*/ 14 w 14"/>
                  <a:gd name="T21" fmla="*/ 8 h 8"/>
                  <a:gd name="T22" fmla="*/ 12 w 14"/>
                  <a:gd name="T23" fmla="*/ 6 h 8"/>
                  <a:gd name="T24" fmla="*/ 12 w 14"/>
                  <a:gd name="T25" fmla="*/ 4 h 8"/>
                  <a:gd name="T26" fmla="*/ 8 w 14"/>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8"/>
                  <a:gd name="T44" fmla="*/ 14 w 14"/>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8">
                    <a:moveTo>
                      <a:pt x="8" y="2"/>
                    </a:moveTo>
                    <a:lnTo>
                      <a:pt x="2" y="0"/>
                    </a:lnTo>
                    <a:lnTo>
                      <a:pt x="0" y="0"/>
                    </a:lnTo>
                    <a:lnTo>
                      <a:pt x="2" y="2"/>
                    </a:lnTo>
                    <a:lnTo>
                      <a:pt x="6" y="2"/>
                    </a:lnTo>
                    <a:lnTo>
                      <a:pt x="6" y="4"/>
                    </a:lnTo>
                    <a:lnTo>
                      <a:pt x="8" y="6"/>
                    </a:lnTo>
                    <a:lnTo>
                      <a:pt x="10" y="8"/>
                    </a:lnTo>
                    <a:lnTo>
                      <a:pt x="14" y="8"/>
                    </a:lnTo>
                    <a:lnTo>
                      <a:pt x="12" y="6"/>
                    </a:lnTo>
                    <a:lnTo>
                      <a:pt x="12" y="4"/>
                    </a:lnTo>
                    <a:lnTo>
                      <a:pt x="8" y="2"/>
                    </a:lnTo>
                    <a:close/>
                  </a:path>
                </a:pathLst>
              </a:custGeom>
              <a:solidFill>
                <a:srgbClr val="0071B4">
                  <a:alpha val="34901"/>
                </a:srgbClr>
              </a:solidFill>
              <a:ln w="9525">
                <a:noFill/>
                <a:round/>
                <a:headEnd/>
                <a:tailEnd/>
              </a:ln>
            </p:spPr>
            <p:txBody>
              <a:bodyPr/>
              <a:lstStyle/>
              <a:p>
                <a:endParaRPr lang="en-US"/>
              </a:p>
            </p:txBody>
          </p:sp>
          <p:sp>
            <p:nvSpPr>
              <p:cNvPr id="13657" name="Freeform 512"/>
              <p:cNvSpPr>
                <a:spLocks/>
              </p:cNvSpPr>
              <p:nvPr/>
            </p:nvSpPr>
            <p:spPr bwMode="auto">
              <a:xfrm>
                <a:off x="1898" y="2864"/>
                <a:ext cx="20" cy="8"/>
              </a:xfrm>
              <a:custGeom>
                <a:avLst/>
                <a:gdLst>
                  <a:gd name="T0" fmla="*/ 0 w 20"/>
                  <a:gd name="T1" fmla="*/ 0 h 8"/>
                  <a:gd name="T2" fmla="*/ 0 w 20"/>
                  <a:gd name="T3" fmla="*/ 2 h 8"/>
                  <a:gd name="T4" fmla="*/ 2 w 20"/>
                  <a:gd name="T5" fmla="*/ 4 h 8"/>
                  <a:gd name="T6" fmla="*/ 2 w 20"/>
                  <a:gd name="T7" fmla="*/ 8 h 8"/>
                  <a:gd name="T8" fmla="*/ 2 w 20"/>
                  <a:gd name="T9" fmla="*/ 8 h 8"/>
                  <a:gd name="T10" fmla="*/ 18 w 20"/>
                  <a:gd name="T11" fmla="*/ 6 h 8"/>
                  <a:gd name="T12" fmla="*/ 20 w 20"/>
                  <a:gd name="T13" fmla="*/ 4 h 8"/>
                  <a:gd name="T14" fmla="*/ 20 w 20"/>
                  <a:gd name="T15" fmla="*/ 2 h 8"/>
                  <a:gd name="T16" fmla="*/ 20 w 20"/>
                  <a:gd name="T17" fmla="*/ 0 h 8"/>
                  <a:gd name="T18" fmla="*/ 20 w 20"/>
                  <a:gd name="T19" fmla="*/ 0 h 8"/>
                  <a:gd name="T20" fmla="*/ 18 w 20"/>
                  <a:gd name="T21" fmla="*/ 0 h 8"/>
                  <a:gd name="T22" fmla="*/ 2 w 20"/>
                  <a:gd name="T23" fmla="*/ 0 h 8"/>
                  <a:gd name="T24" fmla="*/ 0 w 20"/>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8"/>
                  <a:gd name="T41" fmla="*/ 20 w 20"/>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8">
                    <a:moveTo>
                      <a:pt x="0" y="0"/>
                    </a:moveTo>
                    <a:lnTo>
                      <a:pt x="0" y="2"/>
                    </a:lnTo>
                    <a:lnTo>
                      <a:pt x="2" y="4"/>
                    </a:lnTo>
                    <a:lnTo>
                      <a:pt x="2" y="8"/>
                    </a:lnTo>
                    <a:lnTo>
                      <a:pt x="18" y="6"/>
                    </a:lnTo>
                    <a:lnTo>
                      <a:pt x="20" y="4"/>
                    </a:lnTo>
                    <a:lnTo>
                      <a:pt x="20" y="2"/>
                    </a:lnTo>
                    <a:lnTo>
                      <a:pt x="20" y="0"/>
                    </a:lnTo>
                    <a:lnTo>
                      <a:pt x="18"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658" name="Freeform 513"/>
              <p:cNvSpPr>
                <a:spLocks/>
              </p:cNvSpPr>
              <p:nvPr/>
            </p:nvSpPr>
            <p:spPr bwMode="auto">
              <a:xfrm>
                <a:off x="1940" y="2380"/>
                <a:ext cx="32" cy="22"/>
              </a:xfrm>
              <a:custGeom>
                <a:avLst/>
                <a:gdLst>
                  <a:gd name="T0" fmla="*/ 28 w 32"/>
                  <a:gd name="T1" fmla="*/ 18 h 22"/>
                  <a:gd name="T2" fmla="*/ 28 w 32"/>
                  <a:gd name="T3" fmla="*/ 16 h 22"/>
                  <a:gd name="T4" fmla="*/ 32 w 32"/>
                  <a:gd name="T5" fmla="*/ 14 h 22"/>
                  <a:gd name="T6" fmla="*/ 32 w 32"/>
                  <a:gd name="T7" fmla="*/ 14 h 22"/>
                  <a:gd name="T8" fmla="*/ 26 w 32"/>
                  <a:gd name="T9" fmla="*/ 12 h 22"/>
                  <a:gd name="T10" fmla="*/ 20 w 32"/>
                  <a:gd name="T11" fmla="*/ 14 h 22"/>
                  <a:gd name="T12" fmla="*/ 10 w 32"/>
                  <a:gd name="T13" fmla="*/ 12 h 22"/>
                  <a:gd name="T14" fmla="*/ 8 w 32"/>
                  <a:gd name="T15" fmla="*/ 12 h 22"/>
                  <a:gd name="T16" fmla="*/ 6 w 32"/>
                  <a:gd name="T17" fmla="*/ 12 h 22"/>
                  <a:gd name="T18" fmla="*/ 4 w 32"/>
                  <a:gd name="T19" fmla="*/ 6 h 22"/>
                  <a:gd name="T20" fmla="*/ 4 w 32"/>
                  <a:gd name="T21" fmla="*/ 4 h 22"/>
                  <a:gd name="T22" fmla="*/ 4 w 32"/>
                  <a:gd name="T23" fmla="*/ 0 h 22"/>
                  <a:gd name="T24" fmla="*/ 0 w 32"/>
                  <a:gd name="T25" fmla="*/ 6 h 22"/>
                  <a:gd name="T26" fmla="*/ 0 w 32"/>
                  <a:gd name="T27" fmla="*/ 8 h 22"/>
                  <a:gd name="T28" fmla="*/ 4 w 32"/>
                  <a:gd name="T29" fmla="*/ 10 h 22"/>
                  <a:gd name="T30" fmla="*/ 2 w 32"/>
                  <a:gd name="T31" fmla="*/ 12 h 22"/>
                  <a:gd name="T32" fmla="*/ 4 w 32"/>
                  <a:gd name="T33" fmla="*/ 14 h 22"/>
                  <a:gd name="T34" fmla="*/ 8 w 32"/>
                  <a:gd name="T35" fmla="*/ 14 h 22"/>
                  <a:gd name="T36" fmla="*/ 8 w 32"/>
                  <a:gd name="T37" fmla="*/ 16 h 22"/>
                  <a:gd name="T38" fmla="*/ 14 w 32"/>
                  <a:gd name="T39" fmla="*/ 18 h 22"/>
                  <a:gd name="T40" fmla="*/ 16 w 32"/>
                  <a:gd name="T41" fmla="*/ 18 h 22"/>
                  <a:gd name="T42" fmla="*/ 16 w 32"/>
                  <a:gd name="T43" fmla="*/ 18 h 22"/>
                  <a:gd name="T44" fmla="*/ 18 w 32"/>
                  <a:gd name="T45" fmla="*/ 18 h 22"/>
                  <a:gd name="T46" fmla="*/ 20 w 32"/>
                  <a:gd name="T47" fmla="*/ 18 h 22"/>
                  <a:gd name="T48" fmla="*/ 20 w 32"/>
                  <a:gd name="T49" fmla="*/ 20 h 22"/>
                  <a:gd name="T50" fmla="*/ 20 w 32"/>
                  <a:gd name="T51" fmla="*/ 22 h 22"/>
                  <a:gd name="T52" fmla="*/ 24 w 32"/>
                  <a:gd name="T53" fmla="*/ 22 h 22"/>
                  <a:gd name="T54" fmla="*/ 26 w 32"/>
                  <a:gd name="T55" fmla="*/ 22 h 22"/>
                  <a:gd name="T56" fmla="*/ 26 w 32"/>
                  <a:gd name="T57" fmla="*/ 22 h 22"/>
                  <a:gd name="T58" fmla="*/ 26 w 32"/>
                  <a:gd name="T59" fmla="*/ 18 h 22"/>
                  <a:gd name="T60" fmla="*/ 28 w 32"/>
                  <a:gd name="T61" fmla="*/ 18 h 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
                  <a:gd name="T94" fmla="*/ 0 h 22"/>
                  <a:gd name="T95" fmla="*/ 32 w 32"/>
                  <a:gd name="T96" fmla="*/ 22 h 2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 h="22">
                    <a:moveTo>
                      <a:pt x="28" y="18"/>
                    </a:moveTo>
                    <a:lnTo>
                      <a:pt x="28" y="16"/>
                    </a:lnTo>
                    <a:lnTo>
                      <a:pt x="32" y="14"/>
                    </a:lnTo>
                    <a:lnTo>
                      <a:pt x="26" y="12"/>
                    </a:lnTo>
                    <a:lnTo>
                      <a:pt x="20" y="14"/>
                    </a:lnTo>
                    <a:lnTo>
                      <a:pt x="10" y="12"/>
                    </a:lnTo>
                    <a:lnTo>
                      <a:pt x="8" y="12"/>
                    </a:lnTo>
                    <a:lnTo>
                      <a:pt x="6" y="12"/>
                    </a:lnTo>
                    <a:lnTo>
                      <a:pt x="4" y="6"/>
                    </a:lnTo>
                    <a:lnTo>
                      <a:pt x="4" y="4"/>
                    </a:lnTo>
                    <a:lnTo>
                      <a:pt x="4" y="0"/>
                    </a:lnTo>
                    <a:lnTo>
                      <a:pt x="0" y="6"/>
                    </a:lnTo>
                    <a:lnTo>
                      <a:pt x="0" y="8"/>
                    </a:lnTo>
                    <a:lnTo>
                      <a:pt x="4" y="10"/>
                    </a:lnTo>
                    <a:lnTo>
                      <a:pt x="2" y="12"/>
                    </a:lnTo>
                    <a:lnTo>
                      <a:pt x="4" y="14"/>
                    </a:lnTo>
                    <a:lnTo>
                      <a:pt x="8" y="14"/>
                    </a:lnTo>
                    <a:lnTo>
                      <a:pt x="8" y="16"/>
                    </a:lnTo>
                    <a:lnTo>
                      <a:pt x="14" y="18"/>
                    </a:lnTo>
                    <a:lnTo>
                      <a:pt x="16" y="18"/>
                    </a:lnTo>
                    <a:lnTo>
                      <a:pt x="18" y="18"/>
                    </a:lnTo>
                    <a:lnTo>
                      <a:pt x="20" y="18"/>
                    </a:lnTo>
                    <a:lnTo>
                      <a:pt x="20" y="20"/>
                    </a:lnTo>
                    <a:lnTo>
                      <a:pt x="20" y="22"/>
                    </a:lnTo>
                    <a:lnTo>
                      <a:pt x="24" y="22"/>
                    </a:lnTo>
                    <a:lnTo>
                      <a:pt x="26" y="22"/>
                    </a:lnTo>
                    <a:lnTo>
                      <a:pt x="26" y="18"/>
                    </a:lnTo>
                    <a:lnTo>
                      <a:pt x="28" y="18"/>
                    </a:lnTo>
                    <a:close/>
                  </a:path>
                </a:pathLst>
              </a:custGeom>
              <a:solidFill>
                <a:srgbClr val="0071B4">
                  <a:alpha val="34901"/>
                </a:srgbClr>
              </a:solidFill>
              <a:ln w="9525">
                <a:noFill/>
                <a:round/>
                <a:headEnd/>
                <a:tailEnd/>
              </a:ln>
            </p:spPr>
            <p:txBody>
              <a:bodyPr/>
              <a:lstStyle/>
              <a:p>
                <a:endParaRPr lang="en-US"/>
              </a:p>
            </p:txBody>
          </p:sp>
          <p:sp>
            <p:nvSpPr>
              <p:cNvPr id="13659" name="Freeform 514"/>
              <p:cNvSpPr>
                <a:spLocks/>
              </p:cNvSpPr>
              <p:nvPr/>
            </p:nvSpPr>
            <p:spPr bwMode="auto">
              <a:xfrm>
                <a:off x="1938" y="2970"/>
                <a:ext cx="8" cy="4"/>
              </a:xfrm>
              <a:custGeom>
                <a:avLst/>
                <a:gdLst>
                  <a:gd name="T0" fmla="*/ 4 w 8"/>
                  <a:gd name="T1" fmla="*/ 2 h 4"/>
                  <a:gd name="T2" fmla="*/ 2 w 8"/>
                  <a:gd name="T3" fmla="*/ 0 h 4"/>
                  <a:gd name="T4" fmla="*/ 2 w 8"/>
                  <a:gd name="T5" fmla="*/ 0 h 4"/>
                  <a:gd name="T6" fmla="*/ 0 w 8"/>
                  <a:gd name="T7" fmla="*/ 2 h 4"/>
                  <a:gd name="T8" fmla="*/ 2 w 8"/>
                  <a:gd name="T9" fmla="*/ 2 h 4"/>
                  <a:gd name="T10" fmla="*/ 4 w 8"/>
                  <a:gd name="T11" fmla="*/ 2 h 4"/>
                  <a:gd name="T12" fmla="*/ 4 w 8"/>
                  <a:gd name="T13" fmla="*/ 4 h 4"/>
                  <a:gd name="T14" fmla="*/ 6 w 8"/>
                  <a:gd name="T15" fmla="*/ 4 h 4"/>
                  <a:gd name="T16" fmla="*/ 8 w 8"/>
                  <a:gd name="T17" fmla="*/ 2 h 4"/>
                  <a:gd name="T18" fmla="*/ 8 w 8"/>
                  <a:gd name="T19" fmla="*/ 0 h 4"/>
                  <a:gd name="T20" fmla="*/ 8 w 8"/>
                  <a:gd name="T21" fmla="*/ 0 h 4"/>
                  <a:gd name="T22" fmla="*/ 4 w 8"/>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
                  <a:gd name="T38" fmla="*/ 8 w 8"/>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
                    <a:moveTo>
                      <a:pt x="4" y="2"/>
                    </a:moveTo>
                    <a:lnTo>
                      <a:pt x="2" y="0"/>
                    </a:lnTo>
                    <a:lnTo>
                      <a:pt x="0" y="2"/>
                    </a:lnTo>
                    <a:lnTo>
                      <a:pt x="2" y="2"/>
                    </a:lnTo>
                    <a:lnTo>
                      <a:pt x="4" y="2"/>
                    </a:lnTo>
                    <a:lnTo>
                      <a:pt x="4" y="4"/>
                    </a:lnTo>
                    <a:lnTo>
                      <a:pt x="6" y="4"/>
                    </a:lnTo>
                    <a:lnTo>
                      <a:pt x="8" y="2"/>
                    </a:lnTo>
                    <a:lnTo>
                      <a:pt x="8" y="0"/>
                    </a:lnTo>
                    <a:lnTo>
                      <a:pt x="4" y="2"/>
                    </a:lnTo>
                    <a:close/>
                  </a:path>
                </a:pathLst>
              </a:custGeom>
              <a:solidFill>
                <a:srgbClr val="0071B4">
                  <a:alpha val="34901"/>
                </a:srgbClr>
              </a:solidFill>
              <a:ln w="9525">
                <a:noFill/>
                <a:round/>
                <a:headEnd/>
                <a:tailEnd/>
              </a:ln>
            </p:spPr>
            <p:txBody>
              <a:bodyPr/>
              <a:lstStyle/>
              <a:p>
                <a:endParaRPr lang="en-US"/>
              </a:p>
            </p:txBody>
          </p:sp>
          <p:sp>
            <p:nvSpPr>
              <p:cNvPr id="13660" name="Freeform 515"/>
              <p:cNvSpPr>
                <a:spLocks/>
              </p:cNvSpPr>
              <p:nvPr/>
            </p:nvSpPr>
            <p:spPr bwMode="auto">
              <a:xfrm>
                <a:off x="1938" y="2321"/>
                <a:ext cx="38" cy="18"/>
              </a:xfrm>
              <a:custGeom>
                <a:avLst/>
                <a:gdLst>
                  <a:gd name="T0" fmla="*/ 38 w 38"/>
                  <a:gd name="T1" fmla="*/ 18 h 18"/>
                  <a:gd name="T2" fmla="*/ 38 w 38"/>
                  <a:gd name="T3" fmla="*/ 16 h 18"/>
                  <a:gd name="T4" fmla="*/ 36 w 38"/>
                  <a:gd name="T5" fmla="*/ 14 h 18"/>
                  <a:gd name="T6" fmla="*/ 36 w 38"/>
                  <a:gd name="T7" fmla="*/ 14 h 18"/>
                  <a:gd name="T8" fmla="*/ 36 w 38"/>
                  <a:gd name="T9" fmla="*/ 12 h 18"/>
                  <a:gd name="T10" fmla="*/ 34 w 38"/>
                  <a:gd name="T11" fmla="*/ 12 h 18"/>
                  <a:gd name="T12" fmla="*/ 34 w 38"/>
                  <a:gd name="T13" fmla="*/ 12 h 18"/>
                  <a:gd name="T14" fmla="*/ 30 w 38"/>
                  <a:gd name="T15" fmla="*/ 12 h 18"/>
                  <a:gd name="T16" fmla="*/ 26 w 38"/>
                  <a:gd name="T17" fmla="*/ 6 h 18"/>
                  <a:gd name="T18" fmla="*/ 8 w 38"/>
                  <a:gd name="T19" fmla="*/ 0 h 18"/>
                  <a:gd name="T20" fmla="*/ 2 w 38"/>
                  <a:gd name="T21" fmla="*/ 0 h 18"/>
                  <a:gd name="T22" fmla="*/ 0 w 38"/>
                  <a:gd name="T23" fmla="*/ 0 h 18"/>
                  <a:gd name="T24" fmla="*/ 0 w 38"/>
                  <a:gd name="T25" fmla="*/ 2 h 18"/>
                  <a:gd name="T26" fmla="*/ 12 w 38"/>
                  <a:gd name="T27" fmla="*/ 8 h 18"/>
                  <a:gd name="T28" fmla="*/ 12 w 38"/>
                  <a:gd name="T29" fmla="*/ 10 h 18"/>
                  <a:gd name="T30" fmla="*/ 14 w 38"/>
                  <a:gd name="T31" fmla="*/ 14 h 18"/>
                  <a:gd name="T32" fmla="*/ 22 w 38"/>
                  <a:gd name="T33" fmla="*/ 16 h 18"/>
                  <a:gd name="T34" fmla="*/ 36 w 38"/>
                  <a:gd name="T35" fmla="*/ 18 h 18"/>
                  <a:gd name="T36" fmla="*/ 38 w 38"/>
                  <a:gd name="T37" fmla="*/ 18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18"/>
                  <a:gd name="T59" fmla="*/ 38 w 38"/>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18">
                    <a:moveTo>
                      <a:pt x="38" y="18"/>
                    </a:moveTo>
                    <a:lnTo>
                      <a:pt x="38" y="16"/>
                    </a:lnTo>
                    <a:lnTo>
                      <a:pt x="36" y="14"/>
                    </a:lnTo>
                    <a:lnTo>
                      <a:pt x="36" y="12"/>
                    </a:lnTo>
                    <a:lnTo>
                      <a:pt x="34" y="12"/>
                    </a:lnTo>
                    <a:lnTo>
                      <a:pt x="30" y="12"/>
                    </a:lnTo>
                    <a:lnTo>
                      <a:pt x="26" y="6"/>
                    </a:lnTo>
                    <a:lnTo>
                      <a:pt x="8" y="0"/>
                    </a:lnTo>
                    <a:lnTo>
                      <a:pt x="2" y="0"/>
                    </a:lnTo>
                    <a:lnTo>
                      <a:pt x="0" y="0"/>
                    </a:lnTo>
                    <a:lnTo>
                      <a:pt x="0" y="2"/>
                    </a:lnTo>
                    <a:lnTo>
                      <a:pt x="12" y="8"/>
                    </a:lnTo>
                    <a:lnTo>
                      <a:pt x="12" y="10"/>
                    </a:lnTo>
                    <a:lnTo>
                      <a:pt x="14" y="14"/>
                    </a:lnTo>
                    <a:lnTo>
                      <a:pt x="22" y="16"/>
                    </a:lnTo>
                    <a:lnTo>
                      <a:pt x="36" y="18"/>
                    </a:lnTo>
                    <a:lnTo>
                      <a:pt x="38" y="18"/>
                    </a:lnTo>
                    <a:close/>
                  </a:path>
                </a:pathLst>
              </a:custGeom>
              <a:solidFill>
                <a:srgbClr val="0071B4">
                  <a:alpha val="34901"/>
                </a:srgbClr>
              </a:solidFill>
              <a:ln w="9525">
                <a:noFill/>
                <a:round/>
                <a:headEnd/>
                <a:tailEnd/>
              </a:ln>
            </p:spPr>
            <p:txBody>
              <a:bodyPr/>
              <a:lstStyle/>
              <a:p>
                <a:endParaRPr lang="en-US"/>
              </a:p>
            </p:txBody>
          </p:sp>
          <p:sp>
            <p:nvSpPr>
              <p:cNvPr id="13661" name="Freeform 516"/>
              <p:cNvSpPr>
                <a:spLocks/>
              </p:cNvSpPr>
              <p:nvPr/>
            </p:nvSpPr>
            <p:spPr bwMode="auto">
              <a:xfrm>
                <a:off x="1960" y="2880"/>
                <a:ext cx="2" cy="2"/>
              </a:xfrm>
              <a:custGeom>
                <a:avLst/>
                <a:gdLst>
                  <a:gd name="T0" fmla="*/ 0 w 2"/>
                  <a:gd name="T1" fmla="*/ 0 h 2"/>
                  <a:gd name="T2" fmla="*/ 0 w 2"/>
                  <a:gd name="T3" fmla="*/ 2 h 2"/>
                  <a:gd name="T4" fmla="*/ 2 w 2"/>
                  <a:gd name="T5" fmla="*/ 2 h 2"/>
                  <a:gd name="T6" fmla="*/ 2 w 2"/>
                  <a:gd name="T7" fmla="*/ 0 h 2"/>
                  <a:gd name="T8" fmla="*/ 0 w 2"/>
                  <a:gd name="T9" fmla="*/ 0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662" name="Freeform 517"/>
              <p:cNvSpPr>
                <a:spLocks/>
              </p:cNvSpPr>
              <p:nvPr/>
            </p:nvSpPr>
            <p:spPr bwMode="auto">
              <a:xfrm>
                <a:off x="1934" y="2649"/>
                <a:ext cx="2" cy="2"/>
              </a:xfrm>
              <a:custGeom>
                <a:avLst/>
                <a:gdLst>
                  <a:gd name="T0" fmla="*/ 0 w 2"/>
                  <a:gd name="T1" fmla="*/ 2 h 2"/>
                  <a:gd name="T2" fmla="*/ 0 w 2"/>
                  <a:gd name="T3" fmla="*/ 2 h 2"/>
                  <a:gd name="T4" fmla="*/ 2 w 2"/>
                  <a:gd name="T5" fmla="*/ 0 h 2"/>
                  <a:gd name="T6" fmla="*/ 2 w 2"/>
                  <a:gd name="T7" fmla="*/ 0 h 2"/>
                  <a:gd name="T8" fmla="*/ 0 w 2"/>
                  <a:gd name="T9" fmla="*/ 0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0"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663" name="Freeform 518"/>
              <p:cNvSpPr>
                <a:spLocks/>
              </p:cNvSpPr>
              <p:nvPr/>
            </p:nvSpPr>
            <p:spPr bwMode="auto">
              <a:xfrm>
                <a:off x="1711" y="2763"/>
                <a:ext cx="4" cy="4"/>
              </a:xfrm>
              <a:custGeom>
                <a:avLst/>
                <a:gdLst>
                  <a:gd name="T0" fmla="*/ 2 w 4"/>
                  <a:gd name="T1" fmla="*/ 0 h 4"/>
                  <a:gd name="T2" fmla="*/ 0 w 4"/>
                  <a:gd name="T3" fmla="*/ 4 h 4"/>
                  <a:gd name="T4" fmla="*/ 0 w 4"/>
                  <a:gd name="T5" fmla="*/ 4 h 4"/>
                  <a:gd name="T6" fmla="*/ 4 w 4"/>
                  <a:gd name="T7" fmla="*/ 0 h 4"/>
                  <a:gd name="T8" fmla="*/ 2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0"/>
                    </a:moveTo>
                    <a:lnTo>
                      <a:pt x="0" y="4"/>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3664" name="Freeform 519"/>
              <p:cNvSpPr>
                <a:spLocks/>
              </p:cNvSpPr>
              <p:nvPr/>
            </p:nvSpPr>
            <p:spPr bwMode="auto">
              <a:xfrm>
                <a:off x="1707" y="2769"/>
                <a:ext cx="2" cy="2"/>
              </a:xfrm>
              <a:custGeom>
                <a:avLst/>
                <a:gdLst>
                  <a:gd name="T0" fmla="*/ 2 w 2"/>
                  <a:gd name="T1" fmla="*/ 0 h 2"/>
                  <a:gd name="T2" fmla="*/ 0 w 2"/>
                  <a:gd name="T3" fmla="*/ 0 h 2"/>
                  <a:gd name="T4" fmla="*/ 0 w 2"/>
                  <a:gd name="T5" fmla="*/ 2 h 2"/>
                  <a:gd name="T6" fmla="*/ 2 w 2"/>
                  <a:gd name="T7" fmla="*/ 0 h 2"/>
                  <a:gd name="T8" fmla="*/ 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3665" name="Freeform 520"/>
              <p:cNvSpPr>
                <a:spLocks/>
              </p:cNvSpPr>
              <p:nvPr/>
            </p:nvSpPr>
            <p:spPr bwMode="auto">
              <a:xfrm>
                <a:off x="1735" y="2739"/>
                <a:ext cx="14" cy="4"/>
              </a:xfrm>
              <a:custGeom>
                <a:avLst/>
                <a:gdLst>
                  <a:gd name="T0" fmla="*/ 8 w 14"/>
                  <a:gd name="T1" fmla="*/ 0 h 4"/>
                  <a:gd name="T2" fmla="*/ 2 w 14"/>
                  <a:gd name="T3" fmla="*/ 2 h 4"/>
                  <a:gd name="T4" fmla="*/ 0 w 14"/>
                  <a:gd name="T5" fmla="*/ 2 h 4"/>
                  <a:gd name="T6" fmla="*/ 0 w 14"/>
                  <a:gd name="T7" fmla="*/ 4 h 4"/>
                  <a:gd name="T8" fmla="*/ 4 w 14"/>
                  <a:gd name="T9" fmla="*/ 4 h 4"/>
                  <a:gd name="T10" fmla="*/ 12 w 14"/>
                  <a:gd name="T11" fmla="*/ 2 h 4"/>
                  <a:gd name="T12" fmla="*/ 12 w 14"/>
                  <a:gd name="T13" fmla="*/ 2 h 4"/>
                  <a:gd name="T14" fmla="*/ 14 w 14"/>
                  <a:gd name="T15" fmla="*/ 4 h 4"/>
                  <a:gd name="T16" fmla="*/ 14 w 14"/>
                  <a:gd name="T17" fmla="*/ 2 h 4"/>
                  <a:gd name="T18" fmla="*/ 12 w 14"/>
                  <a:gd name="T19" fmla="*/ 0 h 4"/>
                  <a:gd name="T20" fmla="*/ 12 w 14"/>
                  <a:gd name="T21" fmla="*/ 0 h 4"/>
                  <a:gd name="T22" fmla="*/ 12 w 14"/>
                  <a:gd name="T23" fmla="*/ 0 h 4"/>
                  <a:gd name="T24" fmla="*/ 10 w 14"/>
                  <a:gd name="T25" fmla="*/ 0 h 4"/>
                  <a:gd name="T26" fmla="*/ 8 w 14"/>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4"/>
                  <a:gd name="T44" fmla="*/ 14 w 14"/>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4">
                    <a:moveTo>
                      <a:pt x="8" y="0"/>
                    </a:moveTo>
                    <a:lnTo>
                      <a:pt x="2" y="2"/>
                    </a:lnTo>
                    <a:lnTo>
                      <a:pt x="0" y="2"/>
                    </a:lnTo>
                    <a:lnTo>
                      <a:pt x="0" y="4"/>
                    </a:lnTo>
                    <a:lnTo>
                      <a:pt x="4" y="4"/>
                    </a:lnTo>
                    <a:lnTo>
                      <a:pt x="12" y="2"/>
                    </a:lnTo>
                    <a:lnTo>
                      <a:pt x="14" y="4"/>
                    </a:lnTo>
                    <a:lnTo>
                      <a:pt x="14" y="2"/>
                    </a:lnTo>
                    <a:lnTo>
                      <a:pt x="12" y="0"/>
                    </a:lnTo>
                    <a:lnTo>
                      <a:pt x="10" y="0"/>
                    </a:lnTo>
                    <a:lnTo>
                      <a:pt x="8" y="0"/>
                    </a:lnTo>
                    <a:close/>
                  </a:path>
                </a:pathLst>
              </a:custGeom>
              <a:solidFill>
                <a:srgbClr val="0071B4">
                  <a:alpha val="34901"/>
                </a:srgbClr>
              </a:solidFill>
              <a:ln w="9525">
                <a:noFill/>
                <a:round/>
                <a:headEnd/>
                <a:tailEnd/>
              </a:ln>
            </p:spPr>
            <p:txBody>
              <a:bodyPr/>
              <a:lstStyle/>
              <a:p>
                <a:endParaRPr lang="en-US"/>
              </a:p>
            </p:txBody>
          </p:sp>
          <p:sp>
            <p:nvSpPr>
              <p:cNvPr id="13666" name="Freeform 521"/>
              <p:cNvSpPr>
                <a:spLocks/>
              </p:cNvSpPr>
              <p:nvPr/>
            </p:nvSpPr>
            <p:spPr bwMode="auto">
              <a:xfrm>
                <a:off x="1751" y="2779"/>
                <a:ext cx="2" cy="6"/>
              </a:xfrm>
              <a:custGeom>
                <a:avLst/>
                <a:gdLst>
                  <a:gd name="T0" fmla="*/ 2 w 2"/>
                  <a:gd name="T1" fmla="*/ 6 h 6"/>
                  <a:gd name="T2" fmla="*/ 2 w 2"/>
                  <a:gd name="T3" fmla="*/ 0 h 6"/>
                  <a:gd name="T4" fmla="*/ 0 w 2"/>
                  <a:gd name="T5" fmla="*/ 2 h 6"/>
                  <a:gd name="T6" fmla="*/ 0 w 2"/>
                  <a:gd name="T7" fmla="*/ 6 h 6"/>
                  <a:gd name="T8" fmla="*/ 2 w 2"/>
                  <a:gd name="T9" fmla="*/ 6 h 6"/>
                  <a:gd name="T10" fmla="*/ 2 w 2"/>
                  <a:gd name="T11" fmla="*/ 6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6"/>
                    </a:moveTo>
                    <a:lnTo>
                      <a:pt x="2" y="0"/>
                    </a:lnTo>
                    <a:lnTo>
                      <a:pt x="0" y="2"/>
                    </a:lnTo>
                    <a:lnTo>
                      <a:pt x="0" y="6"/>
                    </a:lnTo>
                    <a:lnTo>
                      <a:pt x="2" y="6"/>
                    </a:lnTo>
                    <a:close/>
                  </a:path>
                </a:pathLst>
              </a:custGeom>
              <a:solidFill>
                <a:srgbClr val="0071B4">
                  <a:alpha val="34901"/>
                </a:srgbClr>
              </a:solidFill>
              <a:ln w="9525">
                <a:noFill/>
                <a:round/>
                <a:headEnd/>
                <a:tailEnd/>
              </a:ln>
            </p:spPr>
            <p:txBody>
              <a:bodyPr/>
              <a:lstStyle/>
              <a:p>
                <a:endParaRPr lang="en-US"/>
              </a:p>
            </p:txBody>
          </p:sp>
          <p:sp>
            <p:nvSpPr>
              <p:cNvPr id="13667" name="Rectangle 522"/>
              <p:cNvSpPr>
                <a:spLocks noChangeArrowheads="1"/>
              </p:cNvSpPr>
              <p:nvPr/>
            </p:nvSpPr>
            <p:spPr bwMode="auto">
              <a:xfrm>
                <a:off x="1747" y="2739"/>
                <a:ext cx="1" cy="1"/>
              </a:xfrm>
              <a:prstGeom prst="rect">
                <a:avLst/>
              </a:prstGeom>
              <a:solidFill>
                <a:srgbClr val="0071B4">
                  <a:alpha val="34901"/>
                </a:srgbClr>
              </a:solidFill>
              <a:ln w="9525">
                <a:noFill/>
                <a:miter lim="800000"/>
                <a:headEnd/>
                <a:tailEnd/>
              </a:ln>
            </p:spPr>
            <p:txBody>
              <a:bodyPr/>
              <a:lstStyle/>
              <a:p>
                <a:endParaRPr lang="en-US"/>
              </a:p>
            </p:txBody>
          </p:sp>
          <p:sp>
            <p:nvSpPr>
              <p:cNvPr id="13668" name="Freeform 523"/>
              <p:cNvSpPr>
                <a:spLocks/>
              </p:cNvSpPr>
              <p:nvPr/>
            </p:nvSpPr>
            <p:spPr bwMode="auto">
              <a:xfrm>
                <a:off x="1675" y="2812"/>
                <a:ext cx="6" cy="8"/>
              </a:xfrm>
              <a:custGeom>
                <a:avLst/>
                <a:gdLst>
                  <a:gd name="T0" fmla="*/ 0 w 6"/>
                  <a:gd name="T1" fmla="*/ 6 h 8"/>
                  <a:gd name="T2" fmla="*/ 0 w 6"/>
                  <a:gd name="T3" fmla="*/ 6 h 8"/>
                  <a:gd name="T4" fmla="*/ 2 w 6"/>
                  <a:gd name="T5" fmla="*/ 8 h 8"/>
                  <a:gd name="T6" fmla="*/ 2 w 6"/>
                  <a:gd name="T7" fmla="*/ 8 h 8"/>
                  <a:gd name="T8" fmla="*/ 6 w 6"/>
                  <a:gd name="T9" fmla="*/ 6 h 8"/>
                  <a:gd name="T10" fmla="*/ 6 w 6"/>
                  <a:gd name="T11" fmla="*/ 4 h 8"/>
                  <a:gd name="T12" fmla="*/ 6 w 6"/>
                  <a:gd name="T13" fmla="*/ 2 h 8"/>
                  <a:gd name="T14" fmla="*/ 6 w 6"/>
                  <a:gd name="T15" fmla="*/ 2 h 8"/>
                  <a:gd name="T16" fmla="*/ 6 w 6"/>
                  <a:gd name="T17" fmla="*/ 2 h 8"/>
                  <a:gd name="T18" fmla="*/ 4 w 6"/>
                  <a:gd name="T19" fmla="*/ 2 h 8"/>
                  <a:gd name="T20" fmla="*/ 4 w 6"/>
                  <a:gd name="T21" fmla="*/ 0 h 8"/>
                  <a:gd name="T22" fmla="*/ 2 w 6"/>
                  <a:gd name="T23" fmla="*/ 2 h 8"/>
                  <a:gd name="T24" fmla="*/ 2 w 6"/>
                  <a:gd name="T25" fmla="*/ 2 h 8"/>
                  <a:gd name="T26" fmla="*/ 2 w 6"/>
                  <a:gd name="T27" fmla="*/ 4 h 8"/>
                  <a:gd name="T28" fmla="*/ 2 w 6"/>
                  <a:gd name="T29" fmla="*/ 4 h 8"/>
                  <a:gd name="T30" fmla="*/ 2 w 6"/>
                  <a:gd name="T31" fmla="*/ 6 h 8"/>
                  <a:gd name="T32" fmla="*/ 0 w 6"/>
                  <a:gd name="T33" fmla="*/ 6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8"/>
                  <a:gd name="T53" fmla="*/ 6 w 6"/>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8">
                    <a:moveTo>
                      <a:pt x="0" y="6"/>
                    </a:moveTo>
                    <a:lnTo>
                      <a:pt x="0" y="6"/>
                    </a:lnTo>
                    <a:lnTo>
                      <a:pt x="2" y="8"/>
                    </a:lnTo>
                    <a:lnTo>
                      <a:pt x="6" y="6"/>
                    </a:lnTo>
                    <a:lnTo>
                      <a:pt x="6" y="4"/>
                    </a:lnTo>
                    <a:lnTo>
                      <a:pt x="6" y="2"/>
                    </a:lnTo>
                    <a:lnTo>
                      <a:pt x="4" y="2"/>
                    </a:lnTo>
                    <a:lnTo>
                      <a:pt x="4" y="0"/>
                    </a:lnTo>
                    <a:lnTo>
                      <a:pt x="2" y="2"/>
                    </a:lnTo>
                    <a:lnTo>
                      <a:pt x="2" y="4"/>
                    </a:lnTo>
                    <a:lnTo>
                      <a:pt x="2" y="6"/>
                    </a:lnTo>
                    <a:lnTo>
                      <a:pt x="0" y="6"/>
                    </a:lnTo>
                    <a:close/>
                  </a:path>
                </a:pathLst>
              </a:custGeom>
              <a:solidFill>
                <a:srgbClr val="0071B4">
                  <a:alpha val="34901"/>
                </a:srgbClr>
              </a:solidFill>
              <a:ln w="9525">
                <a:noFill/>
                <a:round/>
                <a:headEnd/>
                <a:tailEnd/>
              </a:ln>
            </p:spPr>
            <p:txBody>
              <a:bodyPr/>
              <a:lstStyle/>
              <a:p>
                <a:endParaRPr lang="en-US"/>
              </a:p>
            </p:txBody>
          </p:sp>
          <p:sp>
            <p:nvSpPr>
              <p:cNvPr id="13669" name="Freeform 524"/>
              <p:cNvSpPr>
                <a:spLocks/>
              </p:cNvSpPr>
              <p:nvPr/>
            </p:nvSpPr>
            <p:spPr bwMode="auto">
              <a:xfrm>
                <a:off x="1695" y="2771"/>
                <a:ext cx="6" cy="2"/>
              </a:xfrm>
              <a:custGeom>
                <a:avLst/>
                <a:gdLst>
                  <a:gd name="T0" fmla="*/ 6 w 6"/>
                  <a:gd name="T1" fmla="*/ 2 h 2"/>
                  <a:gd name="T2" fmla="*/ 6 w 6"/>
                  <a:gd name="T3" fmla="*/ 0 h 2"/>
                  <a:gd name="T4" fmla="*/ 4 w 6"/>
                  <a:gd name="T5" fmla="*/ 0 h 2"/>
                  <a:gd name="T6" fmla="*/ 2 w 6"/>
                  <a:gd name="T7" fmla="*/ 0 h 2"/>
                  <a:gd name="T8" fmla="*/ 0 w 6"/>
                  <a:gd name="T9" fmla="*/ 2 h 2"/>
                  <a:gd name="T10" fmla="*/ 0 w 6"/>
                  <a:gd name="T11" fmla="*/ 2 h 2"/>
                  <a:gd name="T12" fmla="*/ 0 w 6"/>
                  <a:gd name="T13" fmla="*/ 2 h 2"/>
                  <a:gd name="T14" fmla="*/ 4 w 6"/>
                  <a:gd name="T15" fmla="*/ 0 h 2"/>
                  <a:gd name="T16" fmla="*/ 6 w 6"/>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2"/>
                  <a:gd name="T29" fmla="*/ 6 w 6"/>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2">
                    <a:moveTo>
                      <a:pt x="6" y="2"/>
                    </a:moveTo>
                    <a:lnTo>
                      <a:pt x="6" y="0"/>
                    </a:lnTo>
                    <a:lnTo>
                      <a:pt x="4" y="0"/>
                    </a:lnTo>
                    <a:lnTo>
                      <a:pt x="2" y="0"/>
                    </a:lnTo>
                    <a:lnTo>
                      <a:pt x="0" y="2"/>
                    </a:lnTo>
                    <a:lnTo>
                      <a:pt x="4" y="0"/>
                    </a:lnTo>
                    <a:lnTo>
                      <a:pt x="6" y="2"/>
                    </a:lnTo>
                    <a:close/>
                  </a:path>
                </a:pathLst>
              </a:custGeom>
              <a:solidFill>
                <a:srgbClr val="0071B4">
                  <a:alpha val="34901"/>
                </a:srgbClr>
              </a:solidFill>
              <a:ln w="9525">
                <a:noFill/>
                <a:round/>
                <a:headEnd/>
                <a:tailEnd/>
              </a:ln>
            </p:spPr>
            <p:txBody>
              <a:bodyPr/>
              <a:lstStyle/>
              <a:p>
                <a:endParaRPr lang="en-US"/>
              </a:p>
            </p:txBody>
          </p:sp>
          <p:sp>
            <p:nvSpPr>
              <p:cNvPr id="13670" name="Freeform 525"/>
              <p:cNvSpPr>
                <a:spLocks/>
              </p:cNvSpPr>
              <p:nvPr/>
            </p:nvSpPr>
            <p:spPr bwMode="auto">
              <a:xfrm>
                <a:off x="1743" y="2862"/>
                <a:ext cx="30" cy="12"/>
              </a:xfrm>
              <a:custGeom>
                <a:avLst/>
                <a:gdLst>
                  <a:gd name="T0" fmla="*/ 20 w 30"/>
                  <a:gd name="T1" fmla="*/ 4 h 12"/>
                  <a:gd name="T2" fmla="*/ 18 w 30"/>
                  <a:gd name="T3" fmla="*/ 2 h 12"/>
                  <a:gd name="T4" fmla="*/ 18 w 30"/>
                  <a:gd name="T5" fmla="*/ 2 h 12"/>
                  <a:gd name="T6" fmla="*/ 6 w 30"/>
                  <a:gd name="T7" fmla="*/ 0 h 12"/>
                  <a:gd name="T8" fmla="*/ 0 w 30"/>
                  <a:gd name="T9" fmla="*/ 2 h 12"/>
                  <a:gd name="T10" fmla="*/ 0 w 30"/>
                  <a:gd name="T11" fmla="*/ 4 h 12"/>
                  <a:gd name="T12" fmla="*/ 2 w 30"/>
                  <a:gd name="T13" fmla="*/ 6 h 12"/>
                  <a:gd name="T14" fmla="*/ 4 w 30"/>
                  <a:gd name="T15" fmla="*/ 6 h 12"/>
                  <a:gd name="T16" fmla="*/ 10 w 30"/>
                  <a:gd name="T17" fmla="*/ 10 h 12"/>
                  <a:gd name="T18" fmla="*/ 12 w 30"/>
                  <a:gd name="T19" fmla="*/ 10 h 12"/>
                  <a:gd name="T20" fmla="*/ 14 w 30"/>
                  <a:gd name="T21" fmla="*/ 12 h 12"/>
                  <a:gd name="T22" fmla="*/ 16 w 30"/>
                  <a:gd name="T23" fmla="*/ 12 h 12"/>
                  <a:gd name="T24" fmla="*/ 18 w 30"/>
                  <a:gd name="T25" fmla="*/ 10 h 12"/>
                  <a:gd name="T26" fmla="*/ 20 w 30"/>
                  <a:gd name="T27" fmla="*/ 10 h 12"/>
                  <a:gd name="T28" fmla="*/ 22 w 30"/>
                  <a:gd name="T29" fmla="*/ 10 h 12"/>
                  <a:gd name="T30" fmla="*/ 26 w 30"/>
                  <a:gd name="T31" fmla="*/ 10 h 12"/>
                  <a:gd name="T32" fmla="*/ 30 w 30"/>
                  <a:gd name="T33" fmla="*/ 10 h 12"/>
                  <a:gd name="T34" fmla="*/ 28 w 30"/>
                  <a:gd name="T35" fmla="*/ 6 h 12"/>
                  <a:gd name="T36" fmla="*/ 22 w 30"/>
                  <a:gd name="T37" fmla="*/ 6 h 12"/>
                  <a:gd name="T38" fmla="*/ 20 w 30"/>
                  <a:gd name="T39" fmla="*/ 4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
                  <a:gd name="T61" fmla="*/ 0 h 12"/>
                  <a:gd name="T62" fmla="*/ 30 w 30"/>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 h="12">
                    <a:moveTo>
                      <a:pt x="20" y="4"/>
                    </a:moveTo>
                    <a:lnTo>
                      <a:pt x="18" y="2"/>
                    </a:lnTo>
                    <a:lnTo>
                      <a:pt x="6" y="0"/>
                    </a:lnTo>
                    <a:lnTo>
                      <a:pt x="0" y="2"/>
                    </a:lnTo>
                    <a:lnTo>
                      <a:pt x="0" y="4"/>
                    </a:lnTo>
                    <a:lnTo>
                      <a:pt x="2" y="6"/>
                    </a:lnTo>
                    <a:lnTo>
                      <a:pt x="4" y="6"/>
                    </a:lnTo>
                    <a:lnTo>
                      <a:pt x="10" y="10"/>
                    </a:lnTo>
                    <a:lnTo>
                      <a:pt x="12" y="10"/>
                    </a:lnTo>
                    <a:lnTo>
                      <a:pt x="14" y="12"/>
                    </a:lnTo>
                    <a:lnTo>
                      <a:pt x="16" y="12"/>
                    </a:lnTo>
                    <a:lnTo>
                      <a:pt x="18" y="10"/>
                    </a:lnTo>
                    <a:lnTo>
                      <a:pt x="20" y="10"/>
                    </a:lnTo>
                    <a:lnTo>
                      <a:pt x="22" y="10"/>
                    </a:lnTo>
                    <a:lnTo>
                      <a:pt x="26" y="10"/>
                    </a:lnTo>
                    <a:lnTo>
                      <a:pt x="30" y="10"/>
                    </a:lnTo>
                    <a:lnTo>
                      <a:pt x="28" y="6"/>
                    </a:lnTo>
                    <a:lnTo>
                      <a:pt x="22" y="6"/>
                    </a:lnTo>
                    <a:lnTo>
                      <a:pt x="20" y="4"/>
                    </a:lnTo>
                    <a:close/>
                  </a:path>
                </a:pathLst>
              </a:custGeom>
              <a:solidFill>
                <a:srgbClr val="0071B4">
                  <a:alpha val="34901"/>
                </a:srgbClr>
              </a:solidFill>
              <a:ln w="9525">
                <a:noFill/>
                <a:round/>
                <a:headEnd/>
                <a:tailEnd/>
              </a:ln>
            </p:spPr>
            <p:txBody>
              <a:bodyPr/>
              <a:lstStyle/>
              <a:p>
                <a:endParaRPr lang="en-US"/>
              </a:p>
            </p:txBody>
          </p:sp>
          <p:sp>
            <p:nvSpPr>
              <p:cNvPr id="13671" name="Freeform 526"/>
              <p:cNvSpPr>
                <a:spLocks/>
              </p:cNvSpPr>
              <p:nvPr/>
            </p:nvSpPr>
            <p:spPr bwMode="auto">
              <a:xfrm>
                <a:off x="1652" y="2795"/>
                <a:ext cx="149" cy="49"/>
              </a:xfrm>
              <a:custGeom>
                <a:avLst/>
                <a:gdLst>
                  <a:gd name="T0" fmla="*/ 149 w 149"/>
                  <a:gd name="T1" fmla="*/ 41 h 49"/>
                  <a:gd name="T2" fmla="*/ 141 w 149"/>
                  <a:gd name="T3" fmla="*/ 39 h 49"/>
                  <a:gd name="T4" fmla="*/ 139 w 149"/>
                  <a:gd name="T5" fmla="*/ 35 h 49"/>
                  <a:gd name="T6" fmla="*/ 127 w 149"/>
                  <a:gd name="T7" fmla="*/ 35 h 49"/>
                  <a:gd name="T8" fmla="*/ 127 w 149"/>
                  <a:gd name="T9" fmla="*/ 33 h 49"/>
                  <a:gd name="T10" fmla="*/ 129 w 149"/>
                  <a:gd name="T11" fmla="*/ 31 h 49"/>
                  <a:gd name="T12" fmla="*/ 125 w 149"/>
                  <a:gd name="T13" fmla="*/ 29 h 49"/>
                  <a:gd name="T14" fmla="*/ 119 w 149"/>
                  <a:gd name="T15" fmla="*/ 29 h 49"/>
                  <a:gd name="T16" fmla="*/ 117 w 149"/>
                  <a:gd name="T17" fmla="*/ 27 h 49"/>
                  <a:gd name="T18" fmla="*/ 107 w 149"/>
                  <a:gd name="T19" fmla="*/ 21 h 49"/>
                  <a:gd name="T20" fmla="*/ 95 w 149"/>
                  <a:gd name="T21" fmla="*/ 17 h 49"/>
                  <a:gd name="T22" fmla="*/ 91 w 149"/>
                  <a:gd name="T23" fmla="*/ 13 h 49"/>
                  <a:gd name="T24" fmla="*/ 87 w 149"/>
                  <a:gd name="T25" fmla="*/ 13 h 49"/>
                  <a:gd name="T26" fmla="*/ 87 w 149"/>
                  <a:gd name="T27" fmla="*/ 11 h 49"/>
                  <a:gd name="T28" fmla="*/ 85 w 149"/>
                  <a:gd name="T29" fmla="*/ 11 h 49"/>
                  <a:gd name="T30" fmla="*/ 77 w 149"/>
                  <a:gd name="T31" fmla="*/ 11 h 49"/>
                  <a:gd name="T32" fmla="*/ 73 w 149"/>
                  <a:gd name="T33" fmla="*/ 7 h 49"/>
                  <a:gd name="T34" fmla="*/ 65 w 149"/>
                  <a:gd name="T35" fmla="*/ 2 h 49"/>
                  <a:gd name="T36" fmla="*/ 59 w 149"/>
                  <a:gd name="T37" fmla="*/ 2 h 49"/>
                  <a:gd name="T38" fmla="*/ 33 w 149"/>
                  <a:gd name="T39" fmla="*/ 0 h 49"/>
                  <a:gd name="T40" fmla="*/ 6 w 149"/>
                  <a:gd name="T41" fmla="*/ 11 h 49"/>
                  <a:gd name="T42" fmla="*/ 6 w 149"/>
                  <a:gd name="T43" fmla="*/ 15 h 49"/>
                  <a:gd name="T44" fmla="*/ 4 w 149"/>
                  <a:gd name="T45" fmla="*/ 17 h 49"/>
                  <a:gd name="T46" fmla="*/ 0 w 149"/>
                  <a:gd name="T47" fmla="*/ 19 h 49"/>
                  <a:gd name="T48" fmla="*/ 6 w 149"/>
                  <a:gd name="T49" fmla="*/ 19 h 49"/>
                  <a:gd name="T50" fmla="*/ 6 w 149"/>
                  <a:gd name="T51" fmla="*/ 21 h 49"/>
                  <a:gd name="T52" fmla="*/ 12 w 149"/>
                  <a:gd name="T53" fmla="*/ 17 h 49"/>
                  <a:gd name="T54" fmla="*/ 23 w 149"/>
                  <a:gd name="T55" fmla="*/ 13 h 49"/>
                  <a:gd name="T56" fmla="*/ 29 w 149"/>
                  <a:gd name="T57" fmla="*/ 7 h 49"/>
                  <a:gd name="T58" fmla="*/ 41 w 149"/>
                  <a:gd name="T59" fmla="*/ 7 h 49"/>
                  <a:gd name="T60" fmla="*/ 43 w 149"/>
                  <a:gd name="T61" fmla="*/ 9 h 49"/>
                  <a:gd name="T62" fmla="*/ 37 w 149"/>
                  <a:gd name="T63" fmla="*/ 11 h 49"/>
                  <a:gd name="T64" fmla="*/ 39 w 149"/>
                  <a:gd name="T65" fmla="*/ 13 h 49"/>
                  <a:gd name="T66" fmla="*/ 45 w 149"/>
                  <a:gd name="T67" fmla="*/ 15 h 49"/>
                  <a:gd name="T68" fmla="*/ 47 w 149"/>
                  <a:gd name="T69" fmla="*/ 15 h 49"/>
                  <a:gd name="T70" fmla="*/ 51 w 149"/>
                  <a:gd name="T71" fmla="*/ 15 h 49"/>
                  <a:gd name="T72" fmla="*/ 53 w 149"/>
                  <a:gd name="T73" fmla="*/ 15 h 49"/>
                  <a:gd name="T74" fmla="*/ 61 w 149"/>
                  <a:gd name="T75" fmla="*/ 17 h 49"/>
                  <a:gd name="T76" fmla="*/ 75 w 149"/>
                  <a:gd name="T77" fmla="*/ 23 h 49"/>
                  <a:gd name="T78" fmla="*/ 87 w 149"/>
                  <a:gd name="T79" fmla="*/ 25 h 49"/>
                  <a:gd name="T80" fmla="*/ 95 w 149"/>
                  <a:gd name="T81" fmla="*/ 37 h 49"/>
                  <a:gd name="T82" fmla="*/ 109 w 149"/>
                  <a:gd name="T83" fmla="*/ 39 h 49"/>
                  <a:gd name="T84" fmla="*/ 109 w 149"/>
                  <a:gd name="T85" fmla="*/ 41 h 49"/>
                  <a:gd name="T86" fmla="*/ 99 w 149"/>
                  <a:gd name="T87" fmla="*/ 47 h 49"/>
                  <a:gd name="T88" fmla="*/ 101 w 149"/>
                  <a:gd name="T89" fmla="*/ 49 h 49"/>
                  <a:gd name="T90" fmla="*/ 149 w 149"/>
                  <a:gd name="T91" fmla="*/ 43 h 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9"/>
                  <a:gd name="T139" fmla="*/ 0 h 49"/>
                  <a:gd name="T140" fmla="*/ 149 w 149"/>
                  <a:gd name="T141" fmla="*/ 49 h 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9" h="49">
                    <a:moveTo>
                      <a:pt x="149" y="43"/>
                    </a:moveTo>
                    <a:lnTo>
                      <a:pt x="149" y="41"/>
                    </a:lnTo>
                    <a:lnTo>
                      <a:pt x="145" y="41"/>
                    </a:lnTo>
                    <a:lnTo>
                      <a:pt x="141" y="39"/>
                    </a:lnTo>
                    <a:lnTo>
                      <a:pt x="141" y="37"/>
                    </a:lnTo>
                    <a:lnTo>
                      <a:pt x="139" y="35"/>
                    </a:lnTo>
                    <a:lnTo>
                      <a:pt x="137" y="35"/>
                    </a:lnTo>
                    <a:lnTo>
                      <a:pt x="127" y="35"/>
                    </a:lnTo>
                    <a:lnTo>
                      <a:pt x="127" y="33"/>
                    </a:lnTo>
                    <a:lnTo>
                      <a:pt x="129" y="31"/>
                    </a:lnTo>
                    <a:lnTo>
                      <a:pt x="127" y="29"/>
                    </a:lnTo>
                    <a:lnTo>
                      <a:pt x="125" y="29"/>
                    </a:lnTo>
                    <a:lnTo>
                      <a:pt x="121" y="29"/>
                    </a:lnTo>
                    <a:lnTo>
                      <a:pt x="119" y="29"/>
                    </a:lnTo>
                    <a:lnTo>
                      <a:pt x="119" y="27"/>
                    </a:lnTo>
                    <a:lnTo>
                      <a:pt x="117" y="27"/>
                    </a:lnTo>
                    <a:lnTo>
                      <a:pt x="115" y="27"/>
                    </a:lnTo>
                    <a:lnTo>
                      <a:pt x="107" y="21"/>
                    </a:lnTo>
                    <a:lnTo>
                      <a:pt x="95" y="17"/>
                    </a:lnTo>
                    <a:lnTo>
                      <a:pt x="93" y="15"/>
                    </a:lnTo>
                    <a:lnTo>
                      <a:pt x="91" y="13"/>
                    </a:lnTo>
                    <a:lnTo>
                      <a:pt x="87" y="13"/>
                    </a:lnTo>
                    <a:lnTo>
                      <a:pt x="87" y="11"/>
                    </a:lnTo>
                    <a:lnTo>
                      <a:pt x="85" y="11"/>
                    </a:lnTo>
                    <a:lnTo>
                      <a:pt x="83" y="9"/>
                    </a:lnTo>
                    <a:lnTo>
                      <a:pt x="77" y="11"/>
                    </a:lnTo>
                    <a:lnTo>
                      <a:pt x="75" y="9"/>
                    </a:lnTo>
                    <a:lnTo>
                      <a:pt x="73" y="7"/>
                    </a:lnTo>
                    <a:lnTo>
                      <a:pt x="71" y="6"/>
                    </a:lnTo>
                    <a:lnTo>
                      <a:pt x="65" y="2"/>
                    </a:lnTo>
                    <a:lnTo>
                      <a:pt x="61" y="2"/>
                    </a:lnTo>
                    <a:lnTo>
                      <a:pt x="59" y="2"/>
                    </a:lnTo>
                    <a:lnTo>
                      <a:pt x="57" y="0"/>
                    </a:lnTo>
                    <a:lnTo>
                      <a:pt x="33" y="0"/>
                    </a:lnTo>
                    <a:lnTo>
                      <a:pt x="8" y="9"/>
                    </a:lnTo>
                    <a:lnTo>
                      <a:pt x="6" y="11"/>
                    </a:lnTo>
                    <a:lnTo>
                      <a:pt x="6" y="15"/>
                    </a:lnTo>
                    <a:lnTo>
                      <a:pt x="6" y="17"/>
                    </a:lnTo>
                    <a:lnTo>
                      <a:pt x="4" y="17"/>
                    </a:lnTo>
                    <a:lnTo>
                      <a:pt x="0" y="19"/>
                    </a:lnTo>
                    <a:lnTo>
                      <a:pt x="4" y="19"/>
                    </a:lnTo>
                    <a:lnTo>
                      <a:pt x="6" y="19"/>
                    </a:lnTo>
                    <a:lnTo>
                      <a:pt x="6" y="21"/>
                    </a:lnTo>
                    <a:lnTo>
                      <a:pt x="10" y="17"/>
                    </a:lnTo>
                    <a:lnTo>
                      <a:pt x="12" y="17"/>
                    </a:lnTo>
                    <a:lnTo>
                      <a:pt x="14" y="15"/>
                    </a:lnTo>
                    <a:lnTo>
                      <a:pt x="23" y="13"/>
                    </a:lnTo>
                    <a:lnTo>
                      <a:pt x="23" y="9"/>
                    </a:lnTo>
                    <a:lnTo>
                      <a:pt x="29" y="7"/>
                    </a:lnTo>
                    <a:lnTo>
                      <a:pt x="41" y="7"/>
                    </a:lnTo>
                    <a:lnTo>
                      <a:pt x="43" y="7"/>
                    </a:lnTo>
                    <a:lnTo>
                      <a:pt x="43" y="9"/>
                    </a:lnTo>
                    <a:lnTo>
                      <a:pt x="37" y="11"/>
                    </a:lnTo>
                    <a:lnTo>
                      <a:pt x="39" y="13"/>
                    </a:lnTo>
                    <a:lnTo>
                      <a:pt x="45" y="15"/>
                    </a:lnTo>
                    <a:lnTo>
                      <a:pt x="47" y="15"/>
                    </a:lnTo>
                    <a:lnTo>
                      <a:pt x="49" y="15"/>
                    </a:lnTo>
                    <a:lnTo>
                      <a:pt x="51" y="15"/>
                    </a:lnTo>
                    <a:lnTo>
                      <a:pt x="53" y="15"/>
                    </a:lnTo>
                    <a:lnTo>
                      <a:pt x="59" y="15"/>
                    </a:lnTo>
                    <a:lnTo>
                      <a:pt x="61" y="17"/>
                    </a:lnTo>
                    <a:lnTo>
                      <a:pt x="65" y="19"/>
                    </a:lnTo>
                    <a:lnTo>
                      <a:pt x="75" y="23"/>
                    </a:lnTo>
                    <a:lnTo>
                      <a:pt x="85" y="23"/>
                    </a:lnTo>
                    <a:lnTo>
                      <a:pt x="87" y="25"/>
                    </a:lnTo>
                    <a:lnTo>
                      <a:pt x="89" y="31"/>
                    </a:lnTo>
                    <a:lnTo>
                      <a:pt x="95" y="37"/>
                    </a:lnTo>
                    <a:lnTo>
                      <a:pt x="103" y="37"/>
                    </a:lnTo>
                    <a:lnTo>
                      <a:pt x="109" y="39"/>
                    </a:lnTo>
                    <a:lnTo>
                      <a:pt x="109" y="41"/>
                    </a:lnTo>
                    <a:lnTo>
                      <a:pt x="103" y="45"/>
                    </a:lnTo>
                    <a:lnTo>
                      <a:pt x="99" y="47"/>
                    </a:lnTo>
                    <a:lnTo>
                      <a:pt x="99" y="49"/>
                    </a:lnTo>
                    <a:lnTo>
                      <a:pt x="101" y="49"/>
                    </a:lnTo>
                    <a:lnTo>
                      <a:pt x="137" y="47"/>
                    </a:lnTo>
                    <a:lnTo>
                      <a:pt x="149" y="43"/>
                    </a:lnTo>
                    <a:close/>
                  </a:path>
                </a:pathLst>
              </a:custGeom>
              <a:solidFill>
                <a:srgbClr val="0071B4">
                  <a:alpha val="34901"/>
                </a:srgbClr>
              </a:solidFill>
              <a:ln w="9525">
                <a:noFill/>
                <a:round/>
                <a:headEnd/>
                <a:tailEnd/>
              </a:ln>
            </p:spPr>
            <p:txBody>
              <a:bodyPr/>
              <a:lstStyle/>
              <a:p>
                <a:endParaRPr lang="en-US"/>
              </a:p>
            </p:txBody>
          </p:sp>
          <p:sp>
            <p:nvSpPr>
              <p:cNvPr id="13672" name="Freeform 527"/>
              <p:cNvSpPr>
                <a:spLocks/>
              </p:cNvSpPr>
              <p:nvPr/>
            </p:nvSpPr>
            <p:spPr bwMode="auto">
              <a:xfrm>
                <a:off x="1875" y="2438"/>
                <a:ext cx="2" cy="4"/>
              </a:xfrm>
              <a:custGeom>
                <a:avLst/>
                <a:gdLst>
                  <a:gd name="T0" fmla="*/ 0 w 2"/>
                  <a:gd name="T1" fmla="*/ 0 h 4"/>
                  <a:gd name="T2" fmla="*/ 0 w 2"/>
                  <a:gd name="T3" fmla="*/ 2 h 4"/>
                  <a:gd name="T4" fmla="*/ 0 w 2"/>
                  <a:gd name="T5" fmla="*/ 4 h 4"/>
                  <a:gd name="T6" fmla="*/ 2 w 2"/>
                  <a:gd name="T7" fmla="*/ 4 h 4"/>
                  <a:gd name="T8" fmla="*/ 2 w 2"/>
                  <a:gd name="T9" fmla="*/ 2 h 4"/>
                  <a:gd name="T10" fmla="*/ 2 w 2"/>
                  <a:gd name="T11" fmla="*/ 2 h 4"/>
                  <a:gd name="T12" fmla="*/ 2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2"/>
                    </a:lnTo>
                    <a:lnTo>
                      <a:pt x="0" y="4"/>
                    </a:lnTo>
                    <a:lnTo>
                      <a:pt x="2" y="4"/>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673" name="Freeform 528"/>
              <p:cNvSpPr>
                <a:spLocks/>
              </p:cNvSpPr>
              <p:nvPr/>
            </p:nvSpPr>
            <p:spPr bwMode="auto">
              <a:xfrm>
                <a:off x="1932" y="2874"/>
                <a:ext cx="2" cy="2"/>
              </a:xfrm>
              <a:custGeom>
                <a:avLst/>
                <a:gdLst>
                  <a:gd name="T0" fmla="*/ 0 w 2"/>
                  <a:gd name="T1" fmla="*/ 2 h 2"/>
                  <a:gd name="T2" fmla="*/ 2 w 2"/>
                  <a:gd name="T3" fmla="*/ 0 h 2"/>
                  <a:gd name="T4" fmla="*/ 0 w 2"/>
                  <a:gd name="T5" fmla="*/ 0 h 2"/>
                  <a:gd name="T6" fmla="*/ 0 w 2"/>
                  <a:gd name="T7" fmla="*/ 0 h 2"/>
                  <a:gd name="T8" fmla="*/ 0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674" name="Freeform 529"/>
              <p:cNvSpPr>
                <a:spLocks/>
              </p:cNvSpPr>
              <p:nvPr/>
            </p:nvSpPr>
            <p:spPr bwMode="auto">
              <a:xfrm>
                <a:off x="4533" y="2990"/>
                <a:ext cx="65" cy="57"/>
              </a:xfrm>
              <a:custGeom>
                <a:avLst/>
                <a:gdLst>
                  <a:gd name="T0" fmla="*/ 51 w 65"/>
                  <a:gd name="T1" fmla="*/ 0 h 57"/>
                  <a:gd name="T2" fmla="*/ 49 w 65"/>
                  <a:gd name="T3" fmla="*/ 0 h 57"/>
                  <a:gd name="T4" fmla="*/ 49 w 65"/>
                  <a:gd name="T5" fmla="*/ 10 h 57"/>
                  <a:gd name="T6" fmla="*/ 47 w 65"/>
                  <a:gd name="T7" fmla="*/ 10 h 57"/>
                  <a:gd name="T8" fmla="*/ 39 w 65"/>
                  <a:gd name="T9" fmla="*/ 10 h 57"/>
                  <a:gd name="T10" fmla="*/ 39 w 65"/>
                  <a:gd name="T11" fmla="*/ 14 h 57"/>
                  <a:gd name="T12" fmla="*/ 35 w 65"/>
                  <a:gd name="T13" fmla="*/ 16 h 57"/>
                  <a:gd name="T14" fmla="*/ 31 w 65"/>
                  <a:gd name="T15" fmla="*/ 22 h 57"/>
                  <a:gd name="T16" fmla="*/ 27 w 65"/>
                  <a:gd name="T17" fmla="*/ 20 h 57"/>
                  <a:gd name="T18" fmla="*/ 20 w 65"/>
                  <a:gd name="T19" fmla="*/ 14 h 57"/>
                  <a:gd name="T20" fmla="*/ 16 w 65"/>
                  <a:gd name="T21" fmla="*/ 18 h 57"/>
                  <a:gd name="T22" fmla="*/ 14 w 65"/>
                  <a:gd name="T23" fmla="*/ 22 h 57"/>
                  <a:gd name="T24" fmla="*/ 4 w 65"/>
                  <a:gd name="T25" fmla="*/ 26 h 57"/>
                  <a:gd name="T26" fmla="*/ 2 w 65"/>
                  <a:gd name="T27" fmla="*/ 39 h 57"/>
                  <a:gd name="T28" fmla="*/ 4 w 65"/>
                  <a:gd name="T29" fmla="*/ 39 h 57"/>
                  <a:gd name="T30" fmla="*/ 10 w 65"/>
                  <a:gd name="T31" fmla="*/ 28 h 57"/>
                  <a:gd name="T32" fmla="*/ 14 w 65"/>
                  <a:gd name="T33" fmla="*/ 34 h 57"/>
                  <a:gd name="T34" fmla="*/ 18 w 65"/>
                  <a:gd name="T35" fmla="*/ 30 h 57"/>
                  <a:gd name="T36" fmla="*/ 20 w 65"/>
                  <a:gd name="T37" fmla="*/ 30 h 57"/>
                  <a:gd name="T38" fmla="*/ 22 w 65"/>
                  <a:gd name="T39" fmla="*/ 30 h 57"/>
                  <a:gd name="T40" fmla="*/ 26 w 65"/>
                  <a:gd name="T41" fmla="*/ 26 h 57"/>
                  <a:gd name="T42" fmla="*/ 31 w 65"/>
                  <a:gd name="T43" fmla="*/ 32 h 57"/>
                  <a:gd name="T44" fmla="*/ 29 w 65"/>
                  <a:gd name="T45" fmla="*/ 38 h 57"/>
                  <a:gd name="T46" fmla="*/ 33 w 65"/>
                  <a:gd name="T47" fmla="*/ 49 h 57"/>
                  <a:gd name="T48" fmla="*/ 45 w 65"/>
                  <a:gd name="T49" fmla="*/ 53 h 57"/>
                  <a:gd name="T50" fmla="*/ 47 w 65"/>
                  <a:gd name="T51" fmla="*/ 55 h 57"/>
                  <a:gd name="T52" fmla="*/ 53 w 65"/>
                  <a:gd name="T53" fmla="*/ 51 h 57"/>
                  <a:gd name="T54" fmla="*/ 51 w 65"/>
                  <a:gd name="T55" fmla="*/ 45 h 57"/>
                  <a:gd name="T56" fmla="*/ 49 w 65"/>
                  <a:gd name="T57" fmla="*/ 39 h 57"/>
                  <a:gd name="T58" fmla="*/ 55 w 65"/>
                  <a:gd name="T59" fmla="*/ 34 h 57"/>
                  <a:gd name="T60" fmla="*/ 59 w 65"/>
                  <a:gd name="T61" fmla="*/ 45 h 57"/>
                  <a:gd name="T62" fmla="*/ 61 w 65"/>
                  <a:gd name="T63" fmla="*/ 39 h 57"/>
                  <a:gd name="T64" fmla="*/ 63 w 65"/>
                  <a:gd name="T65" fmla="*/ 38 h 57"/>
                  <a:gd name="T66" fmla="*/ 65 w 65"/>
                  <a:gd name="T67" fmla="*/ 32 h 57"/>
                  <a:gd name="T68" fmla="*/ 63 w 65"/>
                  <a:gd name="T69" fmla="*/ 22 h 57"/>
                  <a:gd name="T70" fmla="*/ 61 w 65"/>
                  <a:gd name="T71" fmla="*/ 18 h 57"/>
                  <a:gd name="T72" fmla="*/ 61 w 65"/>
                  <a:gd name="T73" fmla="*/ 14 h 57"/>
                  <a:gd name="T74" fmla="*/ 59 w 65"/>
                  <a:gd name="T75" fmla="*/ 6 h 57"/>
                  <a:gd name="T76" fmla="*/ 57 w 65"/>
                  <a:gd name="T77" fmla="*/ 6 h 57"/>
                  <a:gd name="T78" fmla="*/ 53 w 65"/>
                  <a:gd name="T79" fmla="*/ 2 h 5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5"/>
                  <a:gd name="T121" fmla="*/ 0 h 57"/>
                  <a:gd name="T122" fmla="*/ 65 w 65"/>
                  <a:gd name="T123" fmla="*/ 57 h 5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5" h="57">
                    <a:moveTo>
                      <a:pt x="53" y="2"/>
                    </a:moveTo>
                    <a:lnTo>
                      <a:pt x="51" y="0"/>
                    </a:lnTo>
                    <a:lnTo>
                      <a:pt x="49" y="0"/>
                    </a:lnTo>
                    <a:lnTo>
                      <a:pt x="49" y="6"/>
                    </a:lnTo>
                    <a:lnTo>
                      <a:pt x="49" y="10"/>
                    </a:lnTo>
                    <a:lnTo>
                      <a:pt x="47" y="10"/>
                    </a:lnTo>
                    <a:lnTo>
                      <a:pt x="43" y="12"/>
                    </a:lnTo>
                    <a:lnTo>
                      <a:pt x="39" y="10"/>
                    </a:lnTo>
                    <a:lnTo>
                      <a:pt x="39" y="12"/>
                    </a:lnTo>
                    <a:lnTo>
                      <a:pt x="39" y="14"/>
                    </a:lnTo>
                    <a:lnTo>
                      <a:pt x="37" y="16"/>
                    </a:lnTo>
                    <a:lnTo>
                      <a:pt x="35" y="16"/>
                    </a:lnTo>
                    <a:lnTo>
                      <a:pt x="33" y="18"/>
                    </a:lnTo>
                    <a:lnTo>
                      <a:pt x="31" y="22"/>
                    </a:lnTo>
                    <a:lnTo>
                      <a:pt x="26" y="24"/>
                    </a:lnTo>
                    <a:lnTo>
                      <a:pt x="27" y="20"/>
                    </a:lnTo>
                    <a:lnTo>
                      <a:pt x="26" y="16"/>
                    </a:lnTo>
                    <a:lnTo>
                      <a:pt x="20" y="14"/>
                    </a:lnTo>
                    <a:lnTo>
                      <a:pt x="20" y="16"/>
                    </a:lnTo>
                    <a:lnTo>
                      <a:pt x="16" y="18"/>
                    </a:lnTo>
                    <a:lnTo>
                      <a:pt x="14" y="20"/>
                    </a:lnTo>
                    <a:lnTo>
                      <a:pt x="14" y="22"/>
                    </a:lnTo>
                    <a:lnTo>
                      <a:pt x="6" y="24"/>
                    </a:lnTo>
                    <a:lnTo>
                      <a:pt x="4" y="26"/>
                    </a:lnTo>
                    <a:lnTo>
                      <a:pt x="0" y="36"/>
                    </a:lnTo>
                    <a:lnTo>
                      <a:pt x="2" y="39"/>
                    </a:lnTo>
                    <a:lnTo>
                      <a:pt x="4" y="39"/>
                    </a:lnTo>
                    <a:lnTo>
                      <a:pt x="8" y="32"/>
                    </a:lnTo>
                    <a:lnTo>
                      <a:pt x="10" y="28"/>
                    </a:lnTo>
                    <a:lnTo>
                      <a:pt x="12" y="28"/>
                    </a:lnTo>
                    <a:lnTo>
                      <a:pt x="14" y="34"/>
                    </a:lnTo>
                    <a:lnTo>
                      <a:pt x="14" y="32"/>
                    </a:lnTo>
                    <a:lnTo>
                      <a:pt x="18" y="30"/>
                    </a:lnTo>
                    <a:lnTo>
                      <a:pt x="20" y="30"/>
                    </a:lnTo>
                    <a:lnTo>
                      <a:pt x="22" y="32"/>
                    </a:lnTo>
                    <a:lnTo>
                      <a:pt x="22" y="30"/>
                    </a:lnTo>
                    <a:lnTo>
                      <a:pt x="24" y="26"/>
                    </a:lnTo>
                    <a:lnTo>
                      <a:pt x="26" y="26"/>
                    </a:lnTo>
                    <a:lnTo>
                      <a:pt x="27" y="28"/>
                    </a:lnTo>
                    <a:lnTo>
                      <a:pt x="31" y="32"/>
                    </a:lnTo>
                    <a:lnTo>
                      <a:pt x="31" y="34"/>
                    </a:lnTo>
                    <a:lnTo>
                      <a:pt x="29" y="38"/>
                    </a:lnTo>
                    <a:lnTo>
                      <a:pt x="31" y="45"/>
                    </a:lnTo>
                    <a:lnTo>
                      <a:pt x="33" y="49"/>
                    </a:lnTo>
                    <a:lnTo>
                      <a:pt x="41" y="53"/>
                    </a:lnTo>
                    <a:lnTo>
                      <a:pt x="45" y="53"/>
                    </a:lnTo>
                    <a:lnTo>
                      <a:pt x="47" y="51"/>
                    </a:lnTo>
                    <a:lnTo>
                      <a:pt x="47" y="55"/>
                    </a:lnTo>
                    <a:lnTo>
                      <a:pt x="49" y="57"/>
                    </a:lnTo>
                    <a:lnTo>
                      <a:pt x="53" y="51"/>
                    </a:lnTo>
                    <a:lnTo>
                      <a:pt x="51" y="45"/>
                    </a:lnTo>
                    <a:lnTo>
                      <a:pt x="49" y="43"/>
                    </a:lnTo>
                    <a:lnTo>
                      <a:pt x="49" y="39"/>
                    </a:lnTo>
                    <a:lnTo>
                      <a:pt x="55" y="34"/>
                    </a:lnTo>
                    <a:lnTo>
                      <a:pt x="57" y="38"/>
                    </a:lnTo>
                    <a:lnTo>
                      <a:pt x="59" y="45"/>
                    </a:lnTo>
                    <a:lnTo>
                      <a:pt x="61" y="47"/>
                    </a:lnTo>
                    <a:lnTo>
                      <a:pt x="61" y="39"/>
                    </a:lnTo>
                    <a:lnTo>
                      <a:pt x="61" y="38"/>
                    </a:lnTo>
                    <a:lnTo>
                      <a:pt x="63" y="38"/>
                    </a:lnTo>
                    <a:lnTo>
                      <a:pt x="65" y="36"/>
                    </a:lnTo>
                    <a:lnTo>
                      <a:pt x="65" y="32"/>
                    </a:lnTo>
                    <a:lnTo>
                      <a:pt x="63" y="26"/>
                    </a:lnTo>
                    <a:lnTo>
                      <a:pt x="63" y="22"/>
                    </a:lnTo>
                    <a:lnTo>
                      <a:pt x="61" y="20"/>
                    </a:lnTo>
                    <a:lnTo>
                      <a:pt x="61" y="18"/>
                    </a:lnTo>
                    <a:lnTo>
                      <a:pt x="59" y="16"/>
                    </a:lnTo>
                    <a:lnTo>
                      <a:pt x="61" y="14"/>
                    </a:lnTo>
                    <a:lnTo>
                      <a:pt x="61" y="12"/>
                    </a:lnTo>
                    <a:lnTo>
                      <a:pt x="59" y="6"/>
                    </a:lnTo>
                    <a:lnTo>
                      <a:pt x="57" y="6"/>
                    </a:lnTo>
                    <a:lnTo>
                      <a:pt x="55" y="4"/>
                    </a:lnTo>
                    <a:lnTo>
                      <a:pt x="53" y="2"/>
                    </a:lnTo>
                    <a:close/>
                  </a:path>
                </a:pathLst>
              </a:custGeom>
              <a:solidFill>
                <a:srgbClr val="0071B4">
                  <a:alpha val="34901"/>
                </a:srgbClr>
              </a:solidFill>
              <a:ln w="9525">
                <a:noFill/>
                <a:round/>
                <a:headEnd/>
                <a:tailEnd/>
              </a:ln>
            </p:spPr>
            <p:txBody>
              <a:bodyPr/>
              <a:lstStyle/>
              <a:p>
                <a:endParaRPr lang="en-US"/>
              </a:p>
            </p:txBody>
          </p:sp>
          <p:sp>
            <p:nvSpPr>
              <p:cNvPr id="13675" name="Freeform 530"/>
              <p:cNvSpPr>
                <a:spLocks/>
              </p:cNvSpPr>
              <p:nvPr/>
            </p:nvSpPr>
            <p:spPr bwMode="auto">
              <a:xfrm>
                <a:off x="4590" y="2986"/>
                <a:ext cx="2" cy="4"/>
              </a:xfrm>
              <a:custGeom>
                <a:avLst/>
                <a:gdLst>
                  <a:gd name="T0" fmla="*/ 2 w 2"/>
                  <a:gd name="T1" fmla="*/ 4 h 4"/>
                  <a:gd name="T2" fmla="*/ 2 w 2"/>
                  <a:gd name="T3" fmla="*/ 2 h 4"/>
                  <a:gd name="T4" fmla="*/ 0 w 2"/>
                  <a:gd name="T5" fmla="*/ 0 h 4"/>
                  <a:gd name="T6" fmla="*/ 0 w 2"/>
                  <a:gd name="T7" fmla="*/ 2 h 4"/>
                  <a:gd name="T8" fmla="*/ 0 w 2"/>
                  <a:gd name="T9" fmla="*/ 2 h 4"/>
                  <a:gd name="T10" fmla="*/ 2 w 2"/>
                  <a:gd name="T11" fmla="*/ 4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4"/>
                    </a:moveTo>
                    <a:lnTo>
                      <a:pt x="2" y="2"/>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3676" name="Freeform 531"/>
              <p:cNvSpPr>
                <a:spLocks/>
              </p:cNvSpPr>
              <p:nvPr/>
            </p:nvSpPr>
            <p:spPr bwMode="auto">
              <a:xfrm>
                <a:off x="4122" y="2936"/>
                <a:ext cx="6" cy="28"/>
              </a:xfrm>
              <a:custGeom>
                <a:avLst/>
                <a:gdLst>
                  <a:gd name="T0" fmla="*/ 2 w 6"/>
                  <a:gd name="T1" fmla="*/ 18 h 28"/>
                  <a:gd name="T2" fmla="*/ 0 w 6"/>
                  <a:gd name="T3" fmla="*/ 24 h 28"/>
                  <a:gd name="T4" fmla="*/ 0 w 6"/>
                  <a:gd name="T5" fmla="*/ 26 h 28"/>
                  <a:gd name="T6" fmla="*/ 2 w 6"/>
                  <a:gd name="T7" fmla="*/ 28 h 28"/>
                  <a:gd name="T8" fmla="*/ 2 w 6"/>
                  <a:gd name="T9" fmla="*/ 28 h 28"/>
                  <a:gd name="T10" fmla="*/ 2 w 6"/>
                  <a:gd name="T11" fmla="*/ 26 h 28"/>
                  <a:gd name="T12" fmla="*/ 6 w 6"/>
                  <a:gd name="T13" fmla="*/ 10 h 28"/>
                  <a:gd name="T14" fmla="*/ 4 w 6"/>
                  <a:gd name="T15" fmla="*/ 8 h 28"/>
                  <a:gd name="T16" fmla="*/ 4 w 6"/>
                  <a:gd name="T17" fmla="*/ 6 h 28"/>
                  <a:gd name="T18" fmla="*/ 6 w 6"/>
                  <a:gd name="T19" fmla="*/ 6 h 28"/>
                  <a:gd name="T20" fmla="*/ 6 w 6"/>
                  <a:gd name="T21" fmla="*/ 0 h 28"/>
                  <a:gd name="T22" fmla="*/ 6 w 6"/>
                  <a:gd name="T23" fmla="*/ 0 h 28"/>
                  <a:gd name="T24" fmla="*/ 2 w 6"/>
                  <a:gd name="T25" fmla="*/ 18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28"/>
                  <a:gd name="T41" fmla="*/ 6 w 6"/>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28">
                    <a:moveTo>
                      <a:pt x="2" y="18"/>
                    </a:moveTo>
                    <a:lnTo>
                      <a:pt x="0" y="24"/>
                    </a:lnTo>
                    <a:lnTo>
                      <a:pt x="0" y="26"/>
                    </a:lnTo>
                    <a:lnTo>
                      <a:pt x="2" y="28"/>
                    </a:lnTo>
                    <a:lnTo>
                      <a:pt x="2" y="26"/>
                    </a:lnTo>
                    <a:lnTo>
                      <a:pt x="6" y="10"/>
                    </a:lnTo>
                    <a:lnTo>
                      <a:pt x="4" y="8"/>
                    </a:lnTo>
                    <a:lnTo>
                      <a:pt x="4" y="6"/>
                    </a:lnTo>
                    <a:lnTo>
                      <a:pt x="6" y="6"/>
                    </a:lnTo>
                    <a:lnTo>
                      <a:pt x="6" y="0"/>
                    </a:lnTo>
                    <a:lnTo>
                      <a:pt x="2" y="18"/>
                    </a:lnTo>
                    <a:close/>
                  </a:path>
                </a:pathLst>
              </a:custGeom>
              <a:solidFill>
                <a:srgbClr val="0071B4">
                  <a:alpha val="34901"/>
                </a:srgbClr>
              </a:solidFill>
              <a:ln w="9525">
                <a:noFill/>
                <a:round/>
                <a:headEnd/>
                <a:tailEnd/>
              </a:ln>
            </p:spPr>
            <p:txBody>
              <a:bodyPr/>
              <a:lstStyle/>
              <a:p>
                <a:endParaRPr lang="en-US"/>
              </a:p>
            </p:txBody>
          </p:sp>
          <p:sp>
            <p:nvSpPr>
              <p:cNvPr id="13677" name="Freeform 532"/>
              <p:cNvSpPr>
                <a:spLocks/>
              </p:cNvSpPr>
              <p:nvPr/>
            </p:nvSpPr>
            <p:spPr bwMode="auto">
              <a:xfrm>
                <a:off x="4566" y="2950"/>
                <a:ext cx="20" cy="22"/>
              </a:xfrm>
              <a:custGeom>
                <a:avLst/>
                <a:gdLst>
                  <a:gd name="T0" fmla="*/ 12 w 20"/>
                  <a:gd name="T1" fmla="*/ 0 h 22"/>
                  <a:gd name="T2" fmla="*/ 10 w 20"/>
                  <a:gd name="T3" fmla="*/ 0 h 22"/>
                  <a:gd name="T4" fmla="*/ 6 w 20"/>
                  <a:gd name="T5" fmla="*/ 0 h 22"/>
                  <a:gd name="T6" fmla="*/ 0 w 20"/>
                  <a:gd name="T7" fmla="*/ 0 h 22"/>
                  <a:gd name="T8" fmla="*/ 0 w 20"/>
                  <a:gd name="T9" fmla="*/ 0 h 22"/>
                  <a:gd name="T10" fmla="*/ 0 w 20"/>
                  <a:gd name="T11" fmla="*/ 0 h 22"/>
                  <a:gd name="T12" fmla="*/ 2 w 20"/>
                  <a:gd name="T13" fmla="*/ 4 h 22"/>
                  <a:gd name="T14" fmla="*/ 4 w 20"/>
                  <a:gd name="T15" fmla="*/ 6 h 22"/>
                  <a:gd name="T16" fmla="*/ 4 w 20"/>
                  <a:gd name="T17" fmla="*/ 8 h 22"/>
                  <a:gd name="T18" fmla="*/ 10 w 20"/>
                  <a:gd name="T19" fmla="*/ 12 h 22"/>
                  <a:gd name="T20" fmla="*/ 8 w 20"/>
                  <a:gd name="T21" fmla="*/ 14 h 22"/>
                  <a:gd name="T22" fmla="*/ 8 w 20"/>
                  <a:gd name="T23" fmla="*/ 16 h 22"/>
                  <a:gd name="T24" fmla="*/ 10 w 20"/>
                  <a:gd name="T25" fmla="*/ 18 h 22"/>
                  <a:gd name="T26" fmla="*/ 12 w 20"/>
                  <a:gd name="T27" fmla="*/ 18 h 22"/>
                  <a:gd name="T28" fmla="*/ 14 w 20"/>
                  <a:gd name="T29" fmla="*/ 20 h 22"/>
                  <a:gd name="T30" fmla="*/ 16 w 20"/>
                  <a:gd name="T31" fmla="*/ 22 h 22"/>
                  <a:gd name="T32" fmla="*/ 20 w 20"/>
                  <a:gd name="T33" fmla="*/ 22 h 22"/>
                  <a:gd name="T34" fmla="*/ 18 w 20"/>
                  <a:gd name="T35" fmla="*/ 18 h 22"/>
                  <a:gd name="T36" fmla="*/ 16 w 20"/>
                  <a:gd name="T37" fmla="*/ 12 h 22"/>
                  <a:gd name="T38" fmla="*/ 16 w 20"/>
                  <a:gd name="T39" fmla="*/ 4 h 22"/>
                  <a:gd name="T40" fmla="*/ 14 w 20"/>
                  <a:gd name="T41" fmla="*/ 2 h 22"/>
                  <a:gd name="T42" fmla="*/ 14 w 20"/>
                  <a:gd name="T43" fmla="*/ 0 h 22"/>
                  <a:gd name="T44" fmla="*/ 12 w 2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2"/>
                  <a:gd name="T71" fmla="*/ 20 w 20"/>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2">
                    <a:moveTo>
                      <a:pt x="12" y="0"/>
                    </a:moveTo>
                    <a:lnTo>
                      <a:pt x="10" y="0"/>
                    </a:lnTo>
                    <a:lnTo>
                      <a:pt x="6" y="0"/>
                    </a:lnTo>
                    <a:lnTo>
                      <a:pt x="0" y="0"/>
                    </a:lnTo>
                    <a:lnTo>
                      <a:pt x="2" y="4"/>
                    </a:lnTo>
                    <a:lnTo>
                      <a:pt x="4" y="6"/>
                    </a:lnTo>
                    <a:lnTo>
                      <a:pt x="4" y="8"/>
                    </a:lnTo>
                    <a:lnTo>
                      <a:pt x="10" y="12"/>
                    </a:lnTo>
                    <a:lnTo>
                      <a:pt x="8" y="14"/>
                    </a:lnTo>
                    <a:lnTo>
                      <a:pt x="8" y="16"/>
                    </a:lnTo>
                    <a:lnTo>
                      <a:pt x="10" y="18"/>
                    </a:lnTo>
                    <a:lnTo>
                      <a:pt x="12" y="18"/>
                    </a:lnTo>
                    <a:lnTo>
                      <a:pt x="14" y="20"/>
                    </a:lnTo>
                    <a:lnTo>
                      <a:pt x="16" y="22"/>
                    </a:lnTo>
                    <a:lnTo>
                      <a:pt x="20" y="22"/>
                    </a:lnTo>
                    <a:lnTo>
                      <a:pt x="18" y="18"/>
                    </a:lnTo>
                    <a:lnTo>
                      <a:pt x="16" y="12"/>
                    </a:lnTo>
                    <a:lnTo>
                      <a:pt x="16" y="4"/>
                    </a:lnTo>
                    <a:lnTo>
                      <a:pt x="14" y="2"/>
                    </a:lnTo>
                    <a:lnTo>
                      <a:pt x="14" y="0"/>
                    </a:lnTo>
                    <a:lnTo>
                      <a:pt x="12" y="0"/>
                    </a:lnTo>
                    <a:close/>
                  </a:path>
                </a:pathLst>
              </a:custGeom>
              <a:solidFill>
                <a:srgbClr val="0071B4">
                  <a:alpha val="34901"/>
                </a:srgbClr>
              </a:solidFill>
              <a:ln w="9525">
                <a:noFill/>
                <a:round/>
                <a:headEnd/>
                <a:tailEnd/>
              </a:ln>
            </p:spPr>
            <p:txBody>
              <a:bodyPr/>
              <a:lstStyle/>
              <a:p>
                <a:endParaRPr lang="en-US"/>
              </a:p>
            </p:txBody>
          </p:sp>
          <p:sp>
            <p:nvSpPr>
              <p:cNvPr id="13678" name="Freeform 533"/>
              <p:cNvSpPr>
                <a:spLocks/>
              </p:cNvSpPr>
              <p:nvPr/>
            </p:nvSpPr>
            <p:spPr bwMode="auto">
              <a:xfrm>
                <a:off x="4580" y="2769"/>
                <a:ext cx="2" cy="2"/>
              </a:xfrm>
              <a:custGeom>
                <a:avLst/>
                <a:gdLst>
                  <a:gd name="T0" fmla="*/ 0 w 2"/>
                  <a:gd name="T1" fmla="*/ 2 h 2"/>
                  <a:gd name="T2" fmla="*/ 2 w 2"/>
                  <a:gd name="T3" fmla="*/ 2 h 2"/>
                  <a:gd name="T4" fmla="*/ 2 w 2"/>
                  <a:gd name="T5" fmla="*/ 2 h 2"/>
                  <a:gd name="T6" fmla="*/ 0 w 2"/>
                  <a:gd name="T7" fmla="*/ 0 h 2"/>
                  <a:gd name="T8" fmla="*/ 0 w 2"/>
                  <a:gd name="T9" fmla="*/ 0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2"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679" name="Freeform 534"/>
              <p:cNvSpPr>
                <a:spLocks/>
              </p:cNvSpPr>
              <p:nvPr/>
            </p:nvSpPr>
            <p:spPr bwMode="auto">
              <a:xfrm>
                <a:off x="3457" y="3294"/>
                <a:ext cx="4" cy="4"/>
              </a:xfrm>
              <a:custGeom>
                <a:avLst/>
                <a:gdLst>
                  <a:gd name="T0" fmla="*/ 4 w 4"/>
                  <a:gd name="T1" fmla="*/ 0 h 4"/>
                  <a:gd name="T2" fmla="*/ 2 w 4"/>
                  <a:gd name="T3" fmla="*/ 0 h 4"/>
                  <a:gd name="T4" fmla="*/ 2 w 4"/>
                  <a:gd name="T5" fmla="*/ 2 h 4"/>
                  <a:gd name="T6" fmla="*/ 0 w 4"/>
                  <a:gd name="T7" fmla="*/ 2 h 4"/>
                  <a:gd name="T8" fmla="*/ 0 w 4"/>
                  <a:gd name="T9" fmla="*/ 2 h 4"/>
                  <a:gd name="T10" fmla="*/ 2 w 4"/>
                  <a:gd name="T11" fmla="*/ 2 h 4"/>
                  <a:gd name="T12" fmla="*/ 2 w 4"/>
                  <a:gd name="T13" fmla="*/ 4 h 4"/>
                  <a:gd name="T14" fmla="*/ 2 w 4"/>
                  <a:gd name="T15" fmla="*/ 4 h 4"/>
                  <a:gd name="T16" fmla="*/ 4 w 4"/>
                  <a:gd name="T17" fmla="*/ 4 h 4"/>
                  <a:gd name="T18" fmla="*/ 4 w 4"/>
                  <a:gd name="T19" fmla="*/ 4 h 4"/>
                  <a:gd name="T20" fmla="*/ 4 w 4"/>
                  <a:gd name="T21" fmla="*/ 2 h 4"/>
                  <a:gd name="T22" fmla="*/ 4 w 4"/>
                  <a:gd name="T23" fmla="*/ 2 h 4"/>
                  <a:gd name="T24" fmla="*/ 4 w 4"/>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4"/>
                  <a:gd name="T41" fmla="*/ 4 w 4"/>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4">
                    <a:moveTo>
                      <a:pt x="4" y="0"/>
                    </a:moveTo>
                    <a:lnTo>
                      <a:pt x="2" y="0"/>
                    </a:lnTo>
                    <a:lnTo>
                      <a:pt x="2" y="2"/>
                    </a:lnTo>
                    <a:lnTo>
                      <a:pt x="0" y="2"/>
                    </a:lnTo>
                    <a:lnTo>
                      <a:pt x="2" y="2"/>
                    </a:lnTo>
                    <a:lnTo>
                      <a:pt x="2" y="4"/>
                    </a:lnTo>
                    <a:lnTo>
                      <a:pt x="4"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3680" name="Freeform 535"/>
              <p:cNvSpPr>
                <a:spLocks/>
              </p:cNvSpPr>
              <p:nvPr/>
            </p:nvSpPr>
            <p:spPr bwMode="auto">
              <a:xfrm>
                <a:off x="3639" y="3408"/>
                <a:ext cx="6" cy="8"/>
              </a:xfrm>
              <a:custGeom>
                <a:avLst/>
                <a:gdLst>
                  <a:gd name="T0" fmla="*/ 4 w 6"/>
                  <a:gd name="T1" fmla="*/ 0 h 8"/>
                  <a:gd name="T2" fmla="*/ 2 w 6"/>
                  <a:gd name="T3" fmla="*/ 2 h 8"/>
                  <a:gd name="T4" fmla="*/ 2 w 6"/>
                  <a:gd name="T5" fmla="*/ 2 h 8"/>
                  <a:gd name="T6" fmla="*/ 2 w 6"/>
                  <a:gd name="T7" fmla="*/ 4 h 8"/>
                  <a:gd name="T8" fmla="*/ 0 w 6"/>
                  <a:gd name="T9" fmla="*/ 6 h 8"/>
                  <a:gd name="T10" fmla="*/ 0 w 6"/>
                  <a:gd name="T11" fmla="*/ 8 h 8"/>
                  <a:gd name="T12" fmla="*/ 4 w 6"/>
                  <a:gd name="T13" fmla="*/ 8 h 8"/>
                  <a:gd name="T14" fmla="*/ 6 w 6"/>
                  <a:gd name="T15" fmla="*/ 8 h 8"/>
                  <a:gd name="T16" fmla="*/ 6 w 6"/>
                  <a:gd name="T17" fmla="*/ 6 h 8"/>
                  <a:gd name="T18" fmla="*/ 4 w 6"/>
                  <a:gd name="T19" fmla="*/ 4 h 8"/>
                  <a:gd name="T20" fmla="*/ 4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4" y="0"/>
                    </a:moveTo>
                    <a:lnTo>
                      <a:pt x="2" y="2"/>
                    </a:lnTo>
                    <a:lnTo>
                      <a:pt x="2" y="4"/>
                    </a:lnTo>
                    <a:lnTo>
                      <a:pt x="0" y="6"/>
                    </a:lnTo>
                    <a:lnTo>
                      <a:pt x="0" y="8"/>
                    </a:lnTo>
                    <a:lnTo>
                      <a:pt x="4" y="8"/>
                    </a:lnTo>
                    <a:lnTo>
                      <a:pt x="6" y="8"/>
                    </a:lnTo>
                    <a:lnTo>
                      <a:pt x="6" y="6"/>
                    </a:lnTo>
                    <a:lnTo>
                      <a:pt x="4" y="4"/>
                    </a:lnTo>
                    <a:lnTo>
                      <a:pt x="4" y="0"/>
                    </a:lnTo>
                    <a:close/>
                  </a:path>
                </a:pathLst>
              </a:custGeom>
              <a:solidFill>
                <a:srgbClr val="0071B4">
                  <a:alpha val="34901"/>
                </a:srgbClr>
              </a:solidFill>
              <a:ln w="9525">
                <a:noFill/>
                <a:round/>
                <a:headEnd/>
                <a:tailEnd/>
              </a:ln>
            </p:spPr>
            <p:txBody>
              <a:bodyPr/>
              <a:lstStyle/>
              <a:p>
                <a:endParaRPr lang="en-US"/>
              </a:p>
            </p:txBody>
          </p:sp>
          <p:sp>
            <p:nvSpPr>
              <p:cNvPr id="13681" name="Freeform 536"/>
              <p:cNvSpPr>
                <a:spLocks/>
              </p:cNvSpPr>
              <p:nvPr/>
            </p:nvSpPr>
            <p:spPr bwMode="auto">
              <a:xfrm>
                <a:off x="3485" y="3256"/>
                <a:ext cx="4" cy="2"/>
              </a:xfrm>
              <a:custGeom>
                <a:avLst/>
                <a:gdLst>
                  <a:gd name="T0" fmla="*/ 2 w 4"/>
                  <a:gd name="T1" fmla="*/ 0 h 2"/>
                  <a:gd name="T2" fmla="*/ 0 w 4"/>
                  <a:gd name="T3" fmla="*/ 2 h 2"/>
                  <a:gd name="T4" fmla="*/ 2 w 4"/>
                  <a:gd name="T5" fmla="*/ 2 h 2"/>
                  <a:gd name="T6" fmla="*/ 4 w 4"/>
                  <a:gd name="T7" fmla="*/ 0 h 2"/>
                  <a:gd name="T8" fmla="*/ 2 w 4"/>
                  <a:gd name="T9" fmla="*/ 0 h 2"/>
                  <a:gd name="T10" fmla="*/ 4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2" y="2"/>
                    </a:lnTo>
                    <a:lnTo>
                      <a:pt x="4" y="0"/>
                    </a:lnTo>
                    <a:lnTo>
                      <a:pt x="2" y="0"/>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3682" name="Freeform 537"/>
              <p:cNvSpPr>
                <a:spLocks/>
              </p:cNvSpPr>
              <p:nvPr/>
            </p:nvSpPr>
            <p:spPr bwMode="auto">
              <a:xfrm>
                <a:off x="3469" y="3304"/>
                <a:ext cx="2" cy="4"/>
              </a:xfrm>
              <a:custGeom>
                <a:avLst/>
                <a:gdLst>
                  <a:gd name="T0" fmla="*/ 0 w 2"/>
                  <a:gd name="T1" fmla="*/ 0 h 4"/>
                  <a:gd name="T2" fmla="*/ 0 w 2"/>
                  <a:gd name="T3" fmla="*/ 0 h 4"/>
                  <a:gd name="T4" fmla="*/ 0 w 2"/>
                  <a:gd name="T5" fmla="*/ 0 h 4"/>
                  <a:gd name="T6" fmla="*/ 0 w 2"/>
                  <a:gd name="T7" fmla="*/ 0 h 4"/>
                  <a:gd name="T8" fmla="*/ 0 w 2"/>
                  <a:gd name="T9" fmla="*/ 2 h 4"/>
                  <a:gd name="T10" fmla="*/ 0 w 2"/>
                  <a:gd name="T11" fmla="*/ 4 h 4"/>
                  <a:gd name="T12" fmla="*/ 0 w 2"/>
                  <a:gd name="T13" fmla="*/ 4 h 4"/>
                  <a:gd name="T14" fmla="*/ 2 w 2"/>
                  <a:gd name="T15" fmla="*/ 4 h 4"/>
                  <a:gd name="T16" fmla="*/ 2 w 2"/>
                  <a:gd name="T17" fmla="*/ 2 h 4"/>
                  <a:gd name="T18" fmla="*/ 2 w 2"/>
                  <a:gd name="T19" fmla="*/ 2 h 4"/>
                  <a:gd name="T20" fmla="*/ 2 w 2"/>
                  <a:gd name="T21" fmla="*/ 0 h 4"/>
                  <a:gd name="T22" fmla="*/ 0 w 2"/>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
                  <a:gd name="T37" fmla="*/ 0 h 4"/>
                  <a:gd name="T38" fmla="*/ 2 w 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 h="4">
                    <a:moveTo>
                      <a:pt x="0" y="0"/>
                    </a:moveTo>
                    <a:lnTo>
                      <a:pt x="0" y="0"/>
                    </a:lnTo>
                    <a:lnTo>
                      <a:pt x="0" y="2"/>
                    </a:lnTo>
                    <a:lnTo>
                      <a:pt x="0" y="4"/>
                    </a:lnTo>
                    <a:lnTo>
                      <a:pt x="2" y="4"/>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683" name="Freeform 538"/>
              <p:cNvSpPr>
                <a:spLocks/>
              </p:cNvSpPr>
              <p:nvPr/>
            </p:nvSpPr>
            <p:spPr bwMode="auto">
              <a:xfrm>
                <a:off x="3609" y="3422"/>
                <a:ext cx="8" cy="8"/>
              </a:xfrm>
              <a:custGeom>
                <a:avLst/>
                <a:gdLst>
                  <a:gd name="T0" fmla="*/ 4 w 8"/>
                  <a:gd name="T1" fmla="*/ 0 h 8"/>
                  <a:gd name="T2" fmla="*/ 0 w 8"/>
                  <a:gd name="T3" fmla="*/ 2 h 8"/>
                  <a:gd name="T4" fmla="*/ 0 w 8"/>
                  <a:gd name="T5" fmla="*/ 2 h 8"/>
                  <a:gd name="T6" fmla="*/ 2 w 8"/>
                  <a:gd name="T7" fmla="*/ 4 h 8"/>
                  <a:gd name="T8" fmla="*/ 4 w 8"/>
                  <a:gd name="T9" fmla="*/ 6 h 8"/>
                  <a:gd name="T10" fmla="*/ 6 w 8"/>
                  <a:gd name="T11" fmla="*/ 8 h 8"/>
                  <a:gd name="T12" fmla="*/ 8 w 8"/>
                  <a:gd name="T13" fmla="*/ 8 h 8"/>
                  <a:gd name="T14" fmla="*/ 8 w 8"/>
                  <a:gd name="T15" fmla="*/ 4 h 8"/>
                  <a:gd name="T16" fmla="*/ 6 w 8"/>
                  <a:gd name="T17" fmla="*/ 2 h 8"/>
                  <a:gd name="T18" fmla="*/ 4 w 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4" y="0"/>
                    </a:moveTo>
                    <a:lnTo>
                      <a:pt x="0" y="2"/>
                    </a:lnTo>
                    <a:lnTo>
                      <a:pt x="2" y="4"/>
                    </a:lnTo>
                    <a:lnTo>
                      <a:pt x="4" y="6"/>
                    </a:lnTo>
                    <a:lnTo>
                      <a:pt x="6" y="8"/>
                    </a:lnTo>
                    <a:lnTo>
                      <a:pt x="8" y="8"/>
                    </a:lnTo>
                    <a:lnTo>
                      <a:pt x="8" y="4"/>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3684" name="Rectangle 539"/>
              <p:cNvSpPr>
                <a:spLocks noChangeArrowheads="1"/>
              </p:cNvSpPr>
              <p:nvPr/>
            </p:nvSpPr>
            <p:spPr bwMode="auto">
              <a:xfrm>
                <a:off x="4580" y="2769"/>
                <a:ext cx="1" cy="1"/>
              </a:xfrm>
              <a:prstGeom prst="rect">
                <a:avLst/>
              </a:prstGeom>
              <a:solidFill>
                <a:srgbClr val="0071B4">
                  <a:alpha val="34901"/>
                </a:srgbClr>
              </a:solidFill>
              <a:ln w="9525">
                <a:noFill/>
                <a:miter lim="800000"/>
                <a:headEnd/>
                <a:tailEnd/>
              </a:ln>
            </p:spPr>
            <p:txBody>
              <a:bodyPr/>
              <a:lstStyle/>
              <a:p>
                <a:endParaRPr lang="en-US"/>
              </a:p>
            </p:txBody>
          </p:sp>
          <p:sp>
            <p:nvSpPr>
              <p:cNvPr id="13685" name="Freeform 540"/>
              <p:cNvSpPr>
                <a:spLocks/>
              </p:cNvSpPr>
              <p:nvPr/>
            </p:nvSpPr>
            <p:spPr bwMode="auto">
              <a:xfrm>
                <a:off x="4467" y="2966"/>
                <a:ext cx="34" cy="42"/>
              </a:xfrm>
              <a:custGeom>
                <a:avLst/>
                <a:gdLst>
                  <a:gd name="T0" fmla="*/ 26 w 34"/>
                  <a:gd name="T1" fmla="*/ 14 h 42"/>
                  <a:gd name="T2" fmla="*/ 24 w 34"/>
                  <a:gd name="T3" fmla="*/ 16 h 42"/>
                  <a:gd name="T4" fmla="*/ 22 w 34"/>
                  <a:gd name="T5" fmla="*/ 18 h 42"/>
                  <a:gd name="T6" fmla="*/ 20 w 34"/>
                  <a:gd name="T7" fmla="*/ 20 h 42"/>
                  <a:gd name="T8" fmla="*/ 10 w 34"/>
                  <a:gd name="T9" fmla="*/ 30 h 42"/>
                  <a:gd name="T10" fmla="*/ 10 w 34"/>
                  <a:gd name="T11" fmla="*/ 30 h 42"/>
                  <a:gd name="T12" fmla="*/ 8 w 34"/>
                  <a:gd name="T13" fmla="*/ 32 h 42"/>
                  <a:gd name="T14" fmla="*/ 4 w 34"/>
                  <a:gd name="T15" fmla="*/ 36 h 42"/>
                  <a:gd name="T16" fmla="*/ 2 w 34"/>
                  <a:gd name="T17" fmla="*/ 38 h 42"/>
                  <a:gd name="T18" fmla="*/ 0 w 34"/>
                  <a:gd name="T19" fmla="*/ 42 h 42"/>
                  <a:gd name="T20" fmla="*/ 2 w 34"/>
                  <a:gd name="T21" fmla="*/ 42 h 42"/>
                  <a:gd name="T22" fmla="*/ 6 w 34"/>
                  <a:gd name="T23" fmla="*/ 40 h 42"/>
                  <a:gd name="T24" fmla="*/ 8 w 34"/>
                  <a:gd name="T25" fmla="*/ 38 h 42"/>
                  <a:gd name="T26" fmla="*/ 18 w 34"/>
                  <a:gd name="T27" fmla="*/ 30 h 42"/>
                  <a:gd name="T28" fmla="*/ 22 w 34"/>
                  <a:gd name="T29" fmla="*/ 26 h 42"/>
                  <a:gd name="T30" fmla="*/ 22 w 34"/>
                  <a:gd name="T31" fmla="*/ 22 h 42"/>
                  <a:gd name="T32" fmla="*/ 28 w 34"/>
                  <a:gd name="T33" fmla="*/ 20 h 42"/>
                  <a:gd name="T34" fmla="*/ 30 w 34"/>
                  <a:gd name="T35" fmla="*/ 16 h 42"/>
                  <a:gd name="T36" fmla="*/ 34 w 34"/>
                  <a:gd name="T37" fmla="*/ 14 h 42"/>
                  <a:gd name="T38" fmla="*/ 34 w 34"/>
                  <a:gd name="T39" fmla="*/ 12 h 42"/>
                  <a:gd name="T40" fmla="*/ 32 w 34"/>
                  <a:gd name="T41" fmla="*/ 6 h 42"/>
                  <a:gd name="T42" fmla="*/ 34 w 34"/>
                  <a:gd name="T43" fmla="*/ 6 h 42"/>
                  <a:gd name="T44" fmla="*/ 32 w 34"/>
                  <a:gd name="T45" fmla="*/ 4 h 42"/>
                  <a:gd name="T46" fmla="*/ 32 w 34"/>
                  <a:gd name="T47" fmla="*/ 0 h 42"/>
                  <a:gd name="T48" fmla="*/ 32 w 34"/>
                  <a:gd name="T49" fmla="*/ 0 h 42"/>
                  <a:gd name="T50" fmla="*/ 32 w 34"/>
                  <a:gd name="T51" fmla="*/ 2 h 42"/>
                  <a:gd name="T52" fmla="*/ 30 w 34"/>
                  <a:gd name="T53" fmla="*/ 2 h 42"/>
                  <a:gd name="T54" fmla="*/ 30 w 34"/>
                  <a:gd name="T55" fmla="*/ 6 h 42"/>
                  <a:gd name="T56" fmla="*/ 30 w 34"/>
                  <a:gd name="T57" fmla="*/ 6 h 42"/>
                  <a:gd name="T58" fmla="*/ 30 w 34"/>
                  <a:gd name="T59" fmla="*/ 8 h 42"/>
                  <a:gd name="T60" fmla="*/ 30 w 34"/>
                  <a:gd name="T61" fmla="*/ 8 h 42"/>
                  <a:gd name="T62" fmla="*/ 30 w 34"/>
                  <a:gd name="T63" fmla="*/ 10 h 42"/>
                  <a:gd name="T64" fmla="*/ 30 w 34"/>
                  <a:gd name="T65" fmla="*/ 8 h 42"/>
                  <a:gd name="T66" fmla="*/ 30 w 34"/>
                  <a:gd name="T67" fmla="*/ 10 h 42"/>
                  <a:gd name="T68" fmla="*/ 28 w 34"/>
                  <a:gd name="T69" fmla="*/ 14 h 42"/>
                  <a:gd name="T70" fmla="*/ 26 w 34"/>
                  <a:gd name="T71" fmla="*/ 14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
                  <a:gd name="T109" fmla="*/ 0 h 42"/>
                  <a:gd name="T110" fmla="*/ 34 w 34"/>
                  <a:gd name="T111" fmla="*/ 42 h 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 h="42">
                    <a:moveTo>
                      <a:pt x="26" y="14"/>
                    </a:moveTo>
                    <a:lnTo>
                      <a:pt x="24" y="16"/>
                    </a:lnTo>
                    <a:lnTo>
                      <a:pt x="22" y="18"/>
                    </a:lnTo>
                    <a:lnTo>
                      <a:pt x="20" y="20"/>
                    </a:lnTo>
                    <a:lnTo>
                      <a:pt x="10" y="30"/>
                    </a:lnTo>
                    <a:lnTo>
                      <a:pt x="8" y="32"/>
                    </a:lnTo>
                    <a:lnTo>
                      <a:pt x="4" y="36"/>
                    </a:lnTo>
                    <a:lnTo>
                      <a:pt x="2" y="38"/>
                    </a:lnTo>
                    <a:lnTo>
                      <a:pt x="0" y="42"/>
                    </a:lnTo>
                    <a:lnTo>
                      <a:pt x="2" y="42"/>
                    </a:lnTo>
                    <a:lnTo>
                      <a:pt x="6" y="40"/>
                    </a:lnTo>
                    <a:lnTo>
                      <a:pt x="8" y="38"/>
                    </a:lnTo>
                    <a:lnTo>
                      <a:pt x="18" y="30"/>
                    </a:lnTo>
                    <a:lnTo>
                      <a:pt x="22" y="26"/>
                    </a:lnTo>
                    <a:lnTo>
                      <a:pt x="22" y="22"/>
                    </a:lnTo>
                    <a:lnTo>
                      <a:pt x="28" y="20"/>
                    </a:lnTo>
                    <a:lnTo>
                      <a:pt x="30" y="16"/>
                    </a:lnTo>
                    <a:lnTo>
                      <a:pt x="34" y="14"/>
                    </a:lnTo>
                    <a:lnTo>
                      <a:pt x="34" y="12"/>
                    </a:lnTo>
                    <a:lnTo>
                      <a:pt x="32" y="6"/>
                    </a:lnTo>
                    <a:lnTo>
                      <a:pt x="34" y="6"/>
                    </a:lnTo>
                    <a:lnTo>
                      <a:pt x="32" y="4"/>
                    </a:lnTo>
                    <a:lnTo>
                      <a:pt x="32" y="0"/>
                    </a:lnTo>
                    <a:lnTo>
                      <a:pt x="32" y="2"/>
                    </a:lnTo>
                    <a:lnTo>
                      <a:pt x="30" y="2"/>
                    </a:lnTo>
                    <a:lnTo>
                      <a:pt x="30" y="6"/>
                    </a:lnTo>
                    <a:lnTo>
                      <a:pt x="30" y="8"/>
                    </a:lnTo>
                    <a:lnTo>
                      <a:pt x="30" y="10"/>
                    </a:lnTo>
                    <a:lnTo>
                      <a:pt x="30" y="8"/>
                    </a:lnTo>
                    <a:lnTo>
                      <a:pt x="30" y="10"/>
                    </a:lnTo>
                    <a:lnTo>
                      <a:pt x="28" y="14"/>
                    </a:lnTo>
                    <a:lnTo>
                      <a:pt x="26" y="14"/>
                    </a:lnTo>
                    <a:close/>
                  </a:path>
                </a:pathLst>
              </a:custGeom>
              <a:solidFill>
                <a:srgbClr val="0071B4">
                  <a:alpha val="34901"/>
                </a:srgbClr>
              </a:solidFill>
              <a:ln w="9525">
                <a:noFill/>
                <a:round/>
                <a:headEnd/>
                <a:tailEnd/>
              </a:ln>
            </p:spPr>
            <p:txBody>
              <a:bodyPr/>
              <a:lstStyle/>
              <a:p>
                <a:endParaRPr lang="en-US"/>
              </a:p>
            </p:txBody>
          </p:sp>
          <p:sp>
            <p:nvSpPr>
              <p:cNvPr id="13686" name="Freeform 541"/>
              <p:cNvSpPr>
                <a:spLocks/>
              </p:cNvSpPr>
              <p:nvPr/>
            </p:nvSpPr>
            <p:spPr bwMode="auto">
              <a:xfrm>
                <a:off x="4507" y="2763"/>
                <a:ext cx="26" cy="49"/>
              </a:xfrm>
              <a:custGeom>
                <a:avLst/>
                <a:gdLst>
                  <a:gd name="T0" fmla="*/ 24 w 26"/>
                  <a:gd name="T1" fmla="*/ 2 h 49"/>
                  <a:gd name="T2" fmla="*/ 24 w 26"/>
                  <a:gd name="T3" fmla="*/ 2 h 49"/>
                  <a:gd name="T4" fmla="*/ 22 w 26"/>
                  <a:gd name="T5" fmla="*/ 2 h 49"/>
                  <a:gd name="T6" fmla="*/ 22 w 26"/>
                  <a:gd name="T7" fmla="*/ 0 h 49"/>
                  <a:gd name="T8" fmla="*/ 20 w 26"/>
                  <a:gd name="T9" fmla="*/ 0 h 49"/>
                  <a:gd name="T10" fmla="*/ 18 w 26"/>
                  <a:gd name="T11" fmla="*/ 0 h 49"/>
                  <a:gd name="T12" fmla="*/ 18 w 26"/>
                  <a:gd name="T13" fmla="*/ 2 h 49"/>
                  <a:gd name="T14" fmla="*/ 12 w 26"/>
                  <a:gd name="T15" fmla="*/ 4 h 49"/>
                  <a:gd name="T16" fmla="*/ 0 w 26"/>
                  <a:gd name="T17" fmla="*/ 22 h 49"/>
                  <a:gd name="T18" fmla="*/ 0 w 26"/>
                  <a:gd name="T19" fmla="*/ 26 h 49"/>
                  <a:gd name="T20" fmla="*/ 2 w 26"/>
                  <a:gd name="T21" fmla="*/ 38 h 49"/>
                  <a:gd name="T22" fmla="*/ 4 w 26"/>
                  <a:gd name="T23" fmla="*/ 41 h 49"/>
                  <a:gd name="T24" fmla="*/ 8 w 26"/>
                  <a:gd name="T25" fmla="*/ 41 h 49"/>
                  <a:gd name="T26" fmla="*/ 10 w 26"/>
                  <a:gd name="T27" fmla="*/ 49 h 49"/>
                  <a:gd name="T28" fmla="*/ 10 w 26"/>
                  <a:gd name="T29" fmla="*/ 49 h 49"/>
                  <a:gd name="T30" fmla="*/ 24 w 26"/>
                  <a:gd name="T31" fmla="*/ 10 h 49"/>
                  <a:gd name="T32" fmla="*/ 24 w 26"/>
                  <a:gd name="T33" fmla="*/ 6 h 49"/>
                  <a:gd name="T34" fmla="*/ 26 w 26"/>
                  <a:gd name="T35" fmla="*/ 4 h 49"/>
                  <a:gd name="T36" fmla="*/ 24 w 26"/>
                  <a:gd name="T37" fmla="*/ 2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49"/>
                  <a:gd name="T59" fmla="*/ 26 w 26"/>
                  <a:gd name="T60" fmla="*/ 49 h 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49">
                    <a:moveTo>
                      <a:pt x="24" y="2"/>
                    </a:moveTo>
                    <a:lnTo>
                      <a:pt x="24" y="2"/>
                    </a:lnTo>
                    <a:lnTo>
                      <a:pt x="22" y="2"/>
                    </a:lnTo>
                    <a:lnTo>
                      <a:pt x="22" y="0"/>
                    </a:lnTo>
                    <a:lnTo>
                      <a:pt x="20" y="0"/>
                    </a:lnTo>
                    <a:lnTo>
                      <a:pt x="18" y="0"/>
                    </a:lnTo>
                    <a:lnTo>
                      <a:pt x="18" y="2"/>
                    </a:lnTo>
                    <a:lnTo>
                      <a:pt x="12" y="4"/>
                    </a:lnTo>
                    <a:lnTo>
                      <a:pt x="0" y="22"/>
                    </a:lnTo>
                    <a:lnTo>
                      <a:pt x="0" y="26"/>
                    </a:lnTo>
                    <a:lnTo>
                      <a:pt x="2" y="38"/>
                    </a:lnTo>
                    <a:lnTo>
                      <a:pt x="4" y="41"/>
                    </a:lnTo>
                    <a:lnTo>
                      <a:pt x="8" y="41"/>
                    </a:lnTo>
                    <a:lnTo>
                      <a:pt x="10" y="49"/>
                    </a:lnTo>
                    <a:lnTo>
                      <a:pt x="24" y="10"/>
                    </a:lnTo>
                    <a:lnTo>
                      <a:pt x="24" y="6"/>
                    </a:lnTo>
                    <a:lnTo>
                      <a:pt x="26" y="4"/>
                    </a:lnTo>
                    <a:lnTo>
                      <a:pt x="24" y="2"/>
                    </a:lnTo>
                    <a:close/>
                  </a:path>
                </a:pathLst>
              </a:custGeom>
              <a:solidFill>
                <a:srgbClr val="0071B4">
                  <a:alpha val="34901"/>
                </a:srgbClr>
              </a:solidFill>
              <a:ln w="9525">
                <a:noFill/>
                <a:round/>
                <a:headEnd/>
                <a:tailEnd/>
              </a:ln>
            </p:spPr>
            <p:txBody>
              <a:bodyPr/>
              <a:lstStyle/>
              <a:p>
                <a:endParaRPr lang="en-US"/>
              </a:p>
            </p:txBody>
          </p:sp>
          <p:sp>
            <p:nvSpPr>
              <p:cNvPr id="13687" name="Freeform 542"/>
              <p:cNvSpPr>
                <a:spLocks/>
              </p:cNvSpPr>
              <p:nvPr/>
            </p:nvSpPr>
            <p:spPr bwMode="auto">
              <a:xfrm>
                <a:off x="4423" y="2808"/>
                <a:ext cx="2" cy="0"/>
              </a:xfrm>
              <a:custGeom>
                <a:avLst/>
                <a:gdLst>
                  <a:gd name="T0" fmla="*/ 2 w 2"/>
                  <a:gd name="T1" fmla="*/ 2 w 2"/>
                  <a:gd name="T2" fmla="*/ 2 w 2"/>
                  <a:gd name="T3" fmla="*/ 2 w 2"/>
                  <a:gd name="T4" fmla="*/ 2 w 2"/>
                  <a:gd name="T5" fmla="*/ 0 w 2"/>
                  <a:gd name="T6" fmla="*/ 2 w 2"/>
                  <a:gd name="T7" fmla="*/ 2 w 2"/>
                  <a:gd name="T8" fmla="*/ 2 w 2"/>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 name="T18" fmla="*/ 0 w 2"/>
                  <a:gd name="T19" fmla="*/ 2 w 2"/>
                </a:gdLst>
                <a:ahLst/>
                <a:cxnLst>
                  <a:cxn ang="T9">
                    <a:pos x="T0" y="0"/>
                  </a:cxn>
                  <a:cxn ang="T10">
                    <a:pos x="T1" y="0"/>
                  </a:cxn>
                  <a:cxn ang="T11">
                    <a:pos x="T2" y="0"/>
                  </a:cxn>
                  <a:cxn ang="T12">
                    <a:pos x="T3" y="0"/>
                  </a:cxn>
                  <a:cxn ang="T13">
                    <a:pos x="T4" y="0"/>
                  </a:cxn>
                  <a:cxn ang="T14">
                    <a:pos x="T5" y="0"/>
                  </a:cxn>
                  <a:cxn ang="T15">
                    <a:pos x="T6" y="0"/>
                  </a:cxn>
                  <a:cxn ang="T16">
                    <a:pos x="T7" y="0"/>
                  </a:cxn>
                  <a:cxn ang="T17">
                    <a:pos x="T8" y="0"/>
                  </a:cxn>
                </a:cxnLst>
                <a:rect l="T18" t="0" r="T19" b="0"/>
                <a:pathLst>
                  <a:path w="2">
                    <a:moveTo>
                      <a:pt x="2" y="0"/>
                    </a:moveTo>
                    <a:lnTo>
                      <a:pt x="2" y="0"/>
                    </a:lnTo>
                    <a:lnTo>
                      <a:pt x="0" y="0"/>
                    </a:lnTo>
                    <a:lnTo>
                      <a:pt x="2" y="0"/>
                    </a:lnTo>
                    <a:close/>
                  </a:path>
                </a:pathLst>
              </a:custGeom>
              <a:solidFill>
                <a:srgbClr val="0071B4">
                  <a:alpha val="34901"/>
                </a:srgbClr>
              </a:solidFill>
              <a:ln w="9525">
                <a:noFill/>
                <a:round/>
                <a:headEnd/>
                <a:tailEnd/>
              </a:ln>
            </p:spPr>
            <p:txBody>
              <a:bodyPr/>
              <a:lstStyle/>
              <a:p>
                <a:endParaRPr lang="en-US"/>
              </a:p>
            </p:txBody>
          </p:sp>
          <p:sp>
            <p:nvSpPr>
              <p:cNvPr id="13688" name="Freeform 543"/>
              <p:cNvSpPr>
                <a:spLocks/>
              </p:cNvSpPr>
              <p:nvPr/>
            </p:nvSpPr>
            <p:spPr bwMode="auto">
              <a:xfrm>
                <a:off x="4503" y="2862"/>
                <a:ext cx="59" cy="88"/>
              </a:xfrm>
              <a:custGeom>
                <a:avLst/>
                <a:gdLst>
                  <a:gd name="T0" fmla="*/ 0 w 59"/>
                  <a:gd name="T1" fmla="*/ 36 h 88"/>
                  <a:gd name="T2" fmla="*/ 8 w 59"/>
                  <a:gd name="T3" fmla="*/ 56 h 88"/>
                  <a:gd name="T4" fmla="*/ 12 w 59"/>
                  <a:gd name="T5" fmla="*/ 60 h 88"/>
                  <a:gd name="T6" fmla="*/ 14 w 59"/>
                  <a:gd name="T7" fmla="*/ 56 h 88"/>
                  <a:gd name="T8" fmla="*/ 16 w 59"/>
                  <a:gd name="T9" fmla="*/ 60 h 88"/>
                  <a:gd name="T10" fmla="*/ 12 w 59"/>
                  <a:gd name="T11" fmla="*/ 66 h 88"/>
                  <a:gd name="T12" fmla="*/ 14 w 59"/>
                  <a:gd name="T13" fmla="*/ 70 h 88"/>
                  <a:gd name="T14" fmla="*/ 18 w 59"/>
                  <a:gd name="T15" fmla="*/ 72 h 88"/>
                  <a:gd name="T16" fmla="*/ 22 w 59"/>
                  <a:gd name="T17" fmla="*/ 72 h 88"/>
                  <a:gd name="T18" fmla="*/ 26 w 59"/>
                  <a:gd name="T19" fmla="*/ 68 h 88"/>
                  <a:gd name="T20" fmla="*/ 32 w 59"/>
                  <a:gd name="T21" fmla="*/ 70 h 88"/>
                  <a:gd name="T22" fmla="*/ 40 w 59"/>
                  <a:gd name="T23" fmla="*/ 78 h 88"/>
                  <a:gd name="T24" fmla="*/ 42 w 59"/>
                  <a:gd name="T25" fmla="*/ 78 h 88"/>
                  <a:gd name="T26" fmla="*/ 38 w 59"/>
                  <a:gd name="T27" fmla="*/ 68 h 88"/>
                  <a:gd name="T28" fmla="*/ 44 w 59"/>
                  <a:gd name="T29" fmla="*/ 72 h 88"/>
                  <a:gd name="T30" fmla="*/ 46 w 59"/>
                  <a:gd name="T31" fmla="*/ 74 h 88"/>
                  <a:gd name="T32" fmla="*/ 50 w 59"/>
                  <a:gd name="T33" fmla="*/ 78 h 88"/>
                  <a:gd name="T34" fmla="*/ 52 w 59"/>
                  <a:gd name="T35" fmla="*/ 82 h 88"/>
                  <a:gd name="T36" fmla="*/ 57 w 59"/>
                  <a:gd name="T37" fmla="*/ 82 h 88"/>
                  <a:gd name="T38" fmla="*/ 57 w 59"/>
                  <a:gd name="T39" fmla="*/ 84 h 88"/>
                  <a:gd name="T40" fmla="*/ 59 w 59"/>
                  <a:gd name="T41" fmla="*/ 88 h 88"/>
                  <a:gd name="T42" fmla="*/ 59 w 59"/>
                  <a:gd name="T43" fmla="*/ 82 h 88"/>
                  <a:gd name="T44" fmla="*/ 57 w 59"/>
                  <a:gd name="T45" fmla="*/ 80 h 88"/>
                  <a:gd name="T46" fmla="*/ 56 w 59"/>
                  <a:gd name="T47" fmla="*/ 80 h 88"/>
                  <a:gd name="T48" fmla="*/ 57 w 59"/>
                  <a:gd name="T49" fmla="*/ 78 h 88"/>
                  <a:gd name="T50" fmla="*/ 54 w 59"/>
                  <a:gd name="T51" fmla="*/ 76 h 88"/>
                  <a:gd name="T52" fmla="*/ 56 w 59"/>
                  <a:gd name="T53" fmla="*/ 72 h 88"/>
                  <a:gd name="T54" fmla="*/ 57 w 59"/>
                  <a:gd name="T55" fmla="*/ 70 h 88"/>
                  <a:gd name="T56" fmla="*/ 50 w 59"/>
                  <a:gd name="T57" fmla="*/ 68 h 88"/>
                  <a:gd name="T58" fmla="*/ 50 w 59"/>
                  <a:gd name="T59" fmla="*/ 70 h 88"/>
                  <a:gd name="T60" fmla="*/ 46 w 59"/>
                  <a:gd name="T61" fmla="*/ 70 h 88"/>
                  <a:gd name="T62" fmla="*/ 44 w 59"/>
                  <a:gd name="T63" fmla="*/ 62 h 88"/>
                  <a:gd name="T64" fmla="*/ 40 w 59"/>
                  <a:gd name="T65" fmla="*/ 64 h 88"/>
                  <a:gd name="T66" fmla="*/ 36 w 59"/>
                  <a:gd name="T67" fmla="*/ 64 h 88"/>
                  <a:gd name="T68" fmla="*/ 34 w 59"/>
                  <a:gd name="T69" fmla="*/ 66 h 88"/>
                  <a:gd name="T70" fmla="*/ 32 w 59"/>
                  <a:gd name="T71" fmla="*/ 68 h 88"/>
                  <a:gd name="T72" fmla="*/ 28 w 59"/>
                  <a:gd name="T73" fmla="*/ 66 h 88"/>
                  <a:gd name="T74" fmla="*/ 26 w 59"/>
                  <a:gd name="T75" fmla="*/ 60 h 88"/>
                  <a:gd name="T76" fmla="*/ 26 w 59"/>
                  <a:gd name="T77" fmla="*/ 56 h 88"/>
                  <a:gd name="T78" fmla="*/ 24 w 59"/>
                  <a:gd name="T79" fmla="*/ 48 h 88"/>
                  <a:gd name="T80" fmla="*/ 26 w 59"/>
                  <a:gd name="T81" fmla="*/ 44 h 88"/>
                  <a:gd name="T82" fmla="*/ 28 w 59"/>
                  <a:gd name="T83" fmla="*/ 40 h 88"/>
                  <a:gd name="T84" fmla="*/ 32 w 59"/>
                  <a:gd name="T85" fmla="*/ 38 h 88"/>
                  <a:gd name="T86" fmla="*/ 38 w 59"/>
                  <a:gd name="T87" fmla="*/ 24 h 88"/>
                  <a:gd name="T88" fmla="*/ 36 w 59"/>
                  <a:gd name="T89" fmla="*/ 20 h 88"/>
                  <a:gd name="T90" fmla="*/ 34 w 59"/>
                  <a:gd name="T91" fmla="*/ 18 h 88"/>
                  <a:gd name="T92" fmla="*/ 34 w 59"/>
                  <a:gd name="T93" fmla="*/ 8 h 88"/>
                  <a:gd name="T94" fmla="*/ 36 w 59"/>
                  <a:gd name="T95" fmla="*/ 4 h 88"/>
                  <a:gd name="T96" fmla="*/ 34 w 59"/>
                  <a:gd name="T97" fmla="*/ 2 h 88"/>
                  <a:gd name="T98" fmla="*/ 32 w 59"/>
                  <a:gd name="T99" fmla="*/ 4 h 88"/>
                  <a:gd name="T100" fmla="*/ 26 w 59"/>
                  <a:gd name="T101" fmla="*/ 4 h 88"/>
                  <a:gd name="T102" fmla="*/ 14 w 59"/>
                  <a:gd name="T103" fmla="*/ 0 h 88"/>
                  <a:gd name="T104" fmla="*/ 8 w 59"/>
                  <a:gd name="T105" fmla="*/ 36 h 88"/>
                  <a:gd name="T106" fmla="*/ 2 w 59"/>
                  <a:gd name="T107" fmla="*/ 34 h 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9"/>
                  <a:gd name="T163" fmla="*/ 0 h 88"/>
                  <a:gd name="T164" fmla="*/ 59 w 59"/>
                  <a:gd name="T165" fmla="*/ 88 h 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9" h="88">
                    <a:moveTo>
                      <a:pt x="0" y="34"/>
                    </a:moveTo>
                    <a:lnTo>
                      <a:pt x="0" y="36"/>
                    </a:lnTo>
                    <a:lnTo>
                      <a:pt x="6" y="56"/>
                    </a:lnTo>
                    <a:lnTo>
                      <a:pt x="8" y="56"/>
                    </a:lnTo>
                    <a:lnTo>
                      <a:pt x="12" y="62"/>
                    </a:lnTo>
                    <a:lnTo>
                      <a:pt x="12" y="60"/>
                    </a:lnTo>
                    <a:lnTo>
                      <a:pt x="12" y="56"/>
                    </a:lnTo>
                    <a:lnTo>
                      <a:pt x="14" y="56"/>
                    </a:lnTo>
                    <a:lnTo>
                      <a:pt x="16" y="58"/>
                    </a:lnTo>
                    <a:lnTo>
                      <a:pt x="16" y="60"/>
                    </a:lnTo>
                    <a:lnTo>
                      <a:pt x="14" y="64"/>
                    </a:lnTo>
                    <a:lnTo>
                      <a:pt x="12" y="66"/>
                    </a:lnTo>
                    <a:lnTo>
                      <a:pt x="14" y="70"/>
                    </a:lnTo>
                    <a:lnTo>
                      <a:pt x="16" y="70"/>
                    </a:lnTo>
                    <a:lnTo>
                      <a:pt x="18" y="72"/>
                    </a:lnTo>
                    <a:lnTo>
                      <a:pt x="20" y="72"/>
                    </a:lnTo>
                    <a:lnTo>
                      <a:pt x="22" y="72"/>
                    </a:lnTo>
                    <a:lnTo>
                      <a:pt x="24" y="72"/>
                    </a:lnTo>
                    <a:lnTo>
                      <a:pt x="26" y="68"/>
                    </a:lnTo>
                    <a:lnTo>
                      <a:pt x="28" y="68"/>
                    </a:lnTo>
                    <a:lnTo>
                      <a:pt x="32" y="70"/>
                    </a:lnTo>
                    <a:lnTo>
                      <a:pt x="38" y="76"/>
                    </a:lnTo>
                    <a:lnTo>
                      <a:pt x="40" y="78"/>
                    </a:lnTo>
                    <a:lnTo>
                      <a:pt x="42" y="78"/>
                    </a:lnTo>
                    <a:lnTo>
                      <a:pt x="38" y="72"/>
                    </a:lnTo>
                    <a:lnTo>
                      <a:pt x="38" y="68"/>
                    </a:lnTo>
                    <a:lnTo>
                      <a:pt x="40" y="70"/>
                    </a:lnTo>
                    <a:lnTo>
                      <a:pt x="44" y="72"/>
                    </a:lnTo>
                    <a:lnTo>
                      <a:pt x="46" y="74"/>
                    </a:lnTo>
                    <a:lnTo>
                      <a:pt x="48" y="76"/>
                    </a:lnTo>
                    <a:lnTo>
                      <a:pt x="50" y="78"/>
                    </a:lnTo>
                    <a:lnTo>
                      <a:pt x="50" y="80"/>
                    </a:lnTo>
                    <a:lnTo>
                      <a:pt x="52" y="82"/>
                    </a:lnTo>
                    <a:lnTo>
                      <a:pt x="54" y="84"/>
                    </a:lnTo>
                    <a:lnTo>
                      <a:pt x="57" y="82"/>
                    </a:lnTo>
                    <a:lnTo>
                      <a:pt x="57" y="84"/>
                    </a:lnTo>
                    <a:lnTo>
                      <a:pt x="57" y="86"/>
                    </a:lnTo>
                    <a:lnTo>
                      <a:pt x="59" y="88"/>
                    </a:lnTo>
                    <a:lnTo>
                      <a:pt x="59" y="86"/>
                    </a:lnTo>
                    <a:lnTo>
                      <a:pt x="59" y="82"/>
                    </a:lnTo>
                    <a:lnTo>
                      <a:pt x="57" y="80"/>
                    </a:lnTo>
                    <a:lnTo>
                      <a:pt x="56" y="80"/>
                    </a:lnTo>
                    <a:lnTo>
                      <a:pt x="57" y="78"/>
                    </a:lnTo>
                    <a:lnTo>
                      <a:pt x="56" y="76"/>
                    </a:lnTo>
                    <a:lnTo>
                      <a:pt x="54" y="76"/>
                    </a:lnTo>
                    <a:lnTo>
                      <a:pt x="54" y="74"/>
                    </a:lnTo>
                    <a:lnTo>
                      <a:pt x="56" y="72"/>
                    </a:lnTo>
                    <a:lnTo>
                      <a:pt x="57" y="72"/>
                    </a:lnTo>
                    <a:lnTo>
                      <a:pt x="57" y="70"/>
                    </a:lnTo>
                    <a:lnTo>
                      <a:pt x="52" y="68"/>
                    </a:lnTo>
                    <a:lnTo>
                      <a:pt x="50" y="68"/>
                    </a:lnTo>
                    <a:lnTo>
                      <a:pt x="50" y="66"/>
                    </a:lnTo>
                    <a:lnTo>
                      <a:pt x="50" y="70"/>
                    </a:lnTo>
                    <a:lnTo>
                      <a:pt x="48" y="70"/>
                    </a:lnTo>
                    <a:lnTo>
                      <a:pt x="46" y="70"/>
                    </a:lnTo>
                    <a:lnTo>
                      <a:pt x="46" y="64"/>
                    </a:lnTo>
                    <a:lnTo>
                      <a:pt x="44" y="62"/>
                    </a:lnTo>
                    <a:lnTo>
                      <a:pt x="42" y="62"/>
                    </a:lnTo>
                    <a:lnTo>
                      <a:pt x="40" y="64"/>
                    </a:lnTo>
                    <a:lnTo>
                      <a:pt x="38" y="62"/>
                    </a:lnTo>
                    <a:lnTo>
                      <a:pt x="36" y="64"/>
                    </a:lnTo>
                    <a:lnTo>
                      <a:pt x="34" y="64"/>
                    </a:lnTo>
                    <a:lnTo>
                      <a:pt x="34" y="66"/>
                    </a:lnTo>
                    <a:lnTo>
                      <a:pt x="34" y="68"/>
                    </a:lnTo>
                    <a:lnTo>
                      <a:pt x="32" y="68"/>
                    </a:lnTo>
                    <a:lnTo>
                      <a:pt x="28" y="66"/>
                    </a:lnTo>
                    <a:lnTo>
                      <a:pt x="28" y="64"/>
                    </a:lnTo>
                    <a:lnTo>
                      <a:pt x="26" y="60"/>
                    </a:lnTo>
                    <a:lnTo>
                      <a:pt x="26" y="58"/>
                    </a:lnTo>
                    <a:lnTo>
                      <a:pt x="26" y="56"/>
                    </a:lnTo>
                    <a:lnTo>
                      <a:pt x="24" y="54"/>
                    </a:lnTo>
                    <a:lnTo>
                      <a:pt x="24" y="48"/>
                    </a:lnTo>
                    <a:lnTo>
                      <a:pt x="26" y="44"/>
                    </a:lnTo>
                    <a:lnTo>
                      <a:pt x="26" y="42"/>
                    </a:lnTo>
                    <a:lnTo>
                      <a:pt x="28" y="40"/>
                    </a:lnTo>
                    <a:lnTo>
                      <a:pt x="32" y="38"/>
                    </a:lnTo>
                    <a:lnTo>
                      <a:pt x="34" y="36"/>
                    </a:lnTo>
                    <a:lnTo>
                      <a:pt x="38" y="24"/>
                    </a:lnTo>
                    <a:lnTo>
                      <a:pt x="38" y="22"/>
                    </a:lnTo>
                    <a:lnTo>
                      <a:pt x="36" y="20"/>
                    </a:lnTo>
                    <a:lnTo>
                      <a:pt x="34" y="18"/>
                    </a:lnTo>
                    <a:lnTo>
                      <a:pt x="34" y="8"/>
                    </a:lnTo>
                    <a:lnTo>
                      <a:pt x="36" y="4"/>
                    </a:lnTo>
                    <a:lnTo>
                      <a:pt x="34" y="2"/>
                    </a:lnTo>
                    <a:lnTo>
                      <a:pt x="32" y="2"/>
                    </a:lnTo>
                    <a:lnTo>
                      <a:pt x="32" y="4"/>
                    </a:lnTo>
                    <a:lnTo>
                      <a:pt x="30" y="4"/>
                    </a:lnTo>
                    <a:lnTo>
                      <a:pt x="26" y="4"/>
                    </a:lnTo>
                    <a:lnTo>
                      <a:pt x="22" y="2"/>
                    </a:lnTo>
                    <a:lnTo>
                      <a:pt x="14" y="0"/>
                    </a:lnTo>
                    <a:lnTo>
                      <a:pt x="10" y="4"/>
                    </a:lnTo>
                    <a:lnTo>
                      <a:pt x="8" y="36"/>
                    </a:lnTo>
                    <a:lnTo>
                      <a:pt x="6" y="38"/>
                    </a:lnTo>
                    <a:lnTo>
                      <a:pt x="2" y="34"/>
                    </a:lnTo>
                    <a:lnTo>
                      <a:pt x="0" y="34"/>
                    </a:lnTo>
                    <a:close/>
                  </a:path>
                </a:pathLst>
              </a:custGeom>
              <a:solidFill>
                <a:srgbClr val="0071B4">
                  <a:alpha val="34901"/>
                </a:srgbClr>
              </a:solidFill>
              <a:ln w="9525">
                <a:noFill/>
                <a:round/>
                <a:headEnd/>
                <a:tailEnd/>
              </a:ln>
            </p:spPr>
            <p:txBody>
              <a:bodyPr/>
              <a:lstStyle/>
              <a:p>
                <a:endParaRPr lang="en-US"/>
              </a:p>
            </p:txBody>
          </p:sp>
          <p:sp>
            <p:nvSpPr>
              <p:cNvPr id="13689" name="Freeform 544"/>
              <p:cNvSpPr>
                <a:spLocks/>
              </p:cNvSpPr>
              <p:nvPr/>
            </p:nvSpPr>
            <p:spPr bwMode="auto">
              <a:xfrm>
                <a:off x="4419" y="2806"/>
                <a:ext cx="4" cy="4"/>
              </a:xfrm>
              <a:custGeom>
                <a:avLst/>
                <a:gdLst>
                  <a:gd name="T0" fmla="*/ 4 w 4"/>
                  <a:gd name="T1" fmla="*/ 0 h 4"/>
                  <a:gd name="T2" fmla="*/ 4 w 4"/>
                  <a:gd name="T3" fmla="*/ 0 h 4"/>
                  <a:gd name="T4" fmla="*/ 4 w 4"/>
                  <a:gd name="T5" fmla="*/ 0 h 4"/>
                  <a:gd name="T6" fmla="*/ 2 w 4"/>
                  <a:gd name="T7" fmla="*/ 2 h 4"/>
                  <a:gd name="T8" fmla="*/ 2 w 4"/>
                  <a:gd name="T9" fmla="*/ 2 h 4"/>
                  <a:gd name="T10" fmla="*/ 0 w 4"/>
                  <a:gd name="T11" fmla="*/ 2 h 4"/>
                  <a:gd name="T12" fmla="*/ 0 w 4"/>
                  <a:gd name="T13" fmla="*/ 2 h 4"/>
                  <a:gd name="T14" fmla="*/ 2 w 4"/>
                  <a:gd name="T15" fmla="*/ 2 h 4"/>
                  <a:gd name="T16" fmla="*/ 2 w 4"/>
                  <a:gd name="T17" fmla="*/ 2 h 4"/>
                  <a:gd name="T18" fmla="*/ 2 w 4"/>
                  <a:gd name="T19" fmla="*/ 2 h 4"/>
                  <a:gd name="T20" fmla="*/ 2 w 4"/>
                  <a:gd name="T21" fmla="*/ 2 h 4"/>
                  <a:gd name="T22" fmla="*/ 2 w 4"/>
                  <a:gd name="T23" fmla="*/ 4 h 4"/>
                  <a:gd name="T24" fmla="*/ 4 w 4"/>
                  <a:gd name="T25" fmla="*/ 2 h 4"/>
                  <a:gd name="T26" fmla="*/ 4 w 4"/>
                  <a:gd name="T27" fmla="*/ 2 h 4"/>
                  <a:gd name="T28" fmla="*/ 4 w 4"/>
                  <a:gd name="T29" fmla="*/ 2 h 4"/>
                  <a:gd name="T30" fmla="*/ 4 w 4"/>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4"/>
                  <a:gd name="T50" fmla="*/ 4 w 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4">
                    <a:moveTo>
                      <a:pt x="4" y="0"/>
                    </a:moveTo>
                    <a:lnTo>
                      <a:pt x="4" y="0"/>
                    </a:lnTo>
                    <a:lnTo>
                      <a:pt x="2" y="2"/>
                    </a:lnTo>
                    <a:lnTo>
                      <a:pt x="0" y="2"/>
                    </a:lnTo>
                    <a:lnTo>
                      <a:pt x="2" y="2"/>
                    </a:lnTo>
                    <a:lnTo>
                      <a:pt x="2"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3690" name="Freeform 545"/>
              <p:cNvSpPr>
                <a:spLocks/>
              </p:cNvSpPr>
              <p:nvPr/>
            </p:nvSpPr>
            <p:spPr bwMode="auto">
              <a:xfrm>
                <a:off x="4202" y="2960"/>
                <a:ext cx="2" cy="4"/>
              </a:xfrm>
              <a:custGeom>
                <a:avLst/>
                <a:gdLst>
                  <a:gd name="T0" fmla="*/ 0 w 2"/>
                  <a:gd name="T1" fmla="*/ 2 h 4"/>
                  <a:gd name="T2" fmla="*/ 0 w 2"/>
                  <a:gd name="T3" fmla="*/ 4 h 4"/>
                  <a:gd name="T4" fmla="*/ 2 w 2"/>
                  <a:gd name="T5" fmla="*/ 4 h 4"/>
                  <a:gd name="T6" fmla="*/ 2 w 2"/>
                  <a:gd name="T7" fmla="*/ 0 h 4"/>
                  <a:gd name="T8" fmla="*/ 2 w 2"/>
                  <a:gd name="T9" fmla="*/ 2 h 4"/>
                  <a:gd name="T10" fmla="*/ 0 w 2"/>
                  <a:gd name="T11" fmla="*/ 2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0" y="2"/>
                    </a:moveTo>
                    <a:lnTo>
                      <a:pt x="0" y="4"/>
                    </a:lnTo>
                    <a:lnTo>
                      <a:pt x="2" y="4"/>
                    </a:lnTo>
                    <a:lnTo>
                      <a:pt x="2" y="0"/>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3691" name="Freeform 546"/>
              <p:cNvSpPr>
                <a:spLocks/>
              </p:cNvSpPr>
              <p:nvPr/>
            </p:nvSpPr>
            <p:spPr bwMode="auto">
              <a:xfrm>
                <a:off x="531" y="2203"/>
                <a:ext cx="26" cy="16"/>
              </a:xfrm>
              <a:custGeom>
                <a:avLst/>
                <a:gdLst>
                  <a:gd name="T0" fmla="*/ 24 w 26"/>
                  <a:gd name="T1" fmla="*/ 6 h 16"/>
                  <a:gd name="T2" fmla="*/ 24 w 26"/>
                  <a:gd name="T3" fmla="*/ 6 h 16"/>
                  <a:gd name="T4" fmla="*/ 22 w 26"/>
                  <a:gd name="T5" fmla="*/ 4 h 16"/>
                  <a:gd name="T6" fmla="*/ 20 w 26"/>
                  <a:gd name="T7" fmla="*/ 0 h 16"/>
                  <a:gd name="T8" fmla="*/ 18 w 26"/>
                  <a:gd name="T9" fmla="*/ 0 h 16"/>
                  <a:gd name="T10" fmla="*/ 14 w 26"/>
                  <a:gd name="T11" fmla="*/ 2 h 16"/>
                  <a:gd name="T12" fmla="*/ 10 w 26"/>
                  <a:gd name="T13" fmla="*/ 2 h 16"/>
                  <a:gd name="T14" fmla="*/ 8 w 26"/>
                  <a:gd name="T15" fmla="*/ 2 h 16"/>
                  <a:gd name="T16" fmla="*/ 6 w 26"/>
                  <a:gd name="T17" fmla="*/ 6 h 16"/>
                  <a:gd name="T18" fmla="*/ 0 w 26"/>
                  <a:gd name="T19" fmla="*/ 10 h 16"/>
                  <a:gd name="T20" fmla="*/ 2 w 26"/>
                  <a:gd name="T21" fmla="*/ 14 h 16"/>
                  <a:gd name="T22" fmla="*/ 6 w 26"/>
                  <a:gd name="T23" fmla="*/ 16 h 16"/>
                  <a:gd name="T24" fmla="*/ 12 w 26"/>
                  <a:gd name="T25" fmla="*/ 10 h 16"/>
                  <a:gd name="T26" fmla="*/ 18 w 26"/>
                  <a:gd name="T27" fmla="*/ 10 h 16"/>
                  <a:gd name="T28" fmla="*/ 22 w 26"/>
                  <a:gd name="T29" fmla="*/ 10 h 16"/>
                  <a:gd name="T30" fmla="*/ 24 w 26"/>
                  <a:gd name="T31" fmla="*/ 8 h 16"/>
                  <a:gd name="T32" fmla="*/ 26 w 26"/>
                  <a:gd name="T33" fmla="*/ 8 h 16"/>
                  <a:gd name="T34" fmla="*/ 26 w 26"/>
                  <a:gd name="T35" fmla="*/ 8 h 16"/>
                  <a:gd name="T36" fmla="*/ 26 w 26"/>
                  <a:gd name="T37" fmla="*/ 8 h 16"/>
                  <a:gd name="T38" fmla="*/ 24 w 26"/>
                  <a:gd name="T39" fmla="*/ 6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16"/>
                  <a:gd name="T62" fmla="*/ 26 w 26"/>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16">
                    <a:moveTo>
                      <a:pt x="24" y="6"/>
                    </a:moveTo>
                    <a:lnTo>
                      <a:pt x="24" y="6"/>
                    </a:lnTo>
                    <a:lnTo>
                      <a:pt x="22" y="4"/>
                    </a:lnTo>
                    <a:lnTo>
                      <a:pt x="20" y="0"/>
                    </a:lnTo>
                    <a:lnTo>
                      <a:pt x="18" y="0"/>
                    </a:lnTo>
                    <a:lnTo>
                      <a:pt x="14" y="2"/>
                    </a:lnTo>
                    <a:lnTo>
                      <a:pt x="10" y="2"/>
                    </a:lnTo>
                    <a:lnTo>
                      <a:pt x="8" y="2"/>
                    </a:lnTo>
                    <a:lnTo>
                      <a:pt x="6" y="6"/>
                    </a:lnTo>
                    <a:lnTo>
                      <a:pt x="0" y="10"/>
                    </a:lnTo>
                    <a:lnTo>
                      <a:pt x="2" y="14"/>
                    </a:lnTo>
                    <a:lnTo>
                      <a:pt x="6" y="16"/>
                    </a:lnTo>
                    <a:lnTo>
                      <a:pt x="12" y="10"/>
                    </a:lnTo>
                    <a:lnTo>
                      <a:pt x="18" y="10"/>
                    </a:lnTo>
                    <a:lnTo>
                      <a:pt x="22" y="10"/>
                    </a:lnTo>
                    <a:lnTo>
                      <a:pt x="24" y="8"/>
                    </a:lnTo>
                    <a:lnTo>
                      <a:pt x="26" y="8"/>
                    </a:lnTo>
                    <a:lnTo>
                      <a:pt x="24" y="6"/>
                    </a:lnTo>
                    <a:close/>
                  </a:path>
                </a:pathLst>
              </a:custGeom>
              <a:solidFill>
                <a:srgbClr val="0071B4">
                  <a:alpha val="34901"/>
                </a:srgbClr>
              </a:solidFill>
              <a:ln w="9525">
                <a:noFill/>
                <a:round/>
                <a:headEnd/>
                <a:tailEnd/>
              </a:ln>
            </p:spPr>
            <p:txBody>
              <a:bodyPr/>
              <a:lstStyle/>
              <a:p>
                <a:endParaRPr lang="en-US"/>
              </a:p>
            </p:txBody>
          </p:sp>
          <p:sp>
            <p:nvSpPr>
              <p:cNvPr id="13692" name="Freeform 547"/>
              <p:cNvSpPr>
                <a:spLocks/>
              </p:cNvSpPr>
              <p:nvPr/>
            </p:nvSpPr>
            <p:spPr bwMode="auto">
              <a:xfrm>
                <a:off x="4204" y="2948"/>
                <a:ext cx="0" cy="4"/>
              </a:xfrm>
              <a:custGeom>
                <a:avLst/>
                <a:gdLst>
                  <a:gd name="T0" fmla="*/ 4 h 4"/>
                  <a:gd name="T1" fmla="*/ 0 h 4"/>
                  <a:gd name="T2" fmla="*/ 4 h 4"/>
                  <a:gd name="T3" fmla="*/ 4 h 4"/>
                  <a:gd name="T4" fmla="*/ 4 h 4"/>
                  <a:gd name="T5" fmla="*/ 0 60000 65536"/>
                  <a:gd name="T6" fmla="*/ 0 60000 65536"/>
                  <a:gd name="T7" fmla="*/ 0 60000 65536"/>
                  <a:gd name="T8" fmla="*/ 0 60000 65536"/>
                  <a:gd name="T9" fmla="*/ 0 60000 65536"/>
                  <a:gd name="T10" fmla="*/ 0 h 4"/>
                  <a:gd name="T11" fmla="*/ 4 h 4"/>
                </a:gdLst>
                <a:ahLst/>
                <a:cxnLst>
                  <a:cxn ang="T5">
                    <a:pos x="0" y="T0"/>
                  </a:cxn>
                  <a:cxn ang="T6">
                    <a:pos x="0" y="T1"/>
                  </a:cxn>
                  <a:cxn ang="T7">
                    <a:pos x="0" y="T2"/>
                  </a:cxn>
                  <a:cxn ang="T8">
                    <a:pos x="0" y="T3"/>
                  </a:cxn>
                  <a:cxn ang="T9">
                    <a:pos x="0" y="T4"/>
                  </a:cxn>
                </a:cxnLst>
                <a:rect l="0" t="T10" r="0" b="T11"/>
                <a:pathLst>
                  <a:path h="4">
                    <a:moveTo>
                      <a:pt x="0" y="4"/>
                    </a:moveTo>
                    <a:lnTo>
                      <a:pt x="0" y="0"/>
                    </a:lnTo>
                    <a:lnTo>
                      <a:pt x="0" y="4"/>
                    </a:lnTo>
                    <a:close/>
                  </a:path>
                </a:pathLst>
              </a:custGeom>
              <a:solidFill>
                <a:srgbClr val="0071B4">
                  <a:alpha val="34901"/>
                </a:srgbClr>
              </a:solidFill>
              <a:ln w="9525">
                <a:noFill/>
                <a:round/>
                <a:headEnd/>
                <a:tailEnd/>
              </a:ln>
            </p:spPr>
            <p:txBody>
              <a:bodyPr/>
              <a:lstStyle/>
              <a:p>
                <a:endParaRPr lang="en-US"/>
              </a:p>
            </p:txBody>
          </p:sp>
          <p:sp>
            <p:nvSpPr>
              <p:cNvPr id="13693" name="Freeform 548"/>
              <p:cNvSpPr>
                <a:spLocks/>
              </p:cNvSpPr>
              <p:nvPr/>
            </p:nvSpPr>
            <p:spPr bwMode="auto">
              <a:xfrm>
                <a:off x="4204" y="2960"/>
                <a:ext cx="2" cy="4"/>
              </a:xfrm>
              <a:custGeom>
                <a:avLst/>
                <a:gdLst>
                  <a:gd name="T0" fmla="*/ 2 w 2"/>
                  <a:gd name="T1" fmla="*/ 4 h 4"/>
                  <a:gd name="T2" fmla="*/ 2 w 2"/>
                  <a:gd name="T3" fmla="*/ 2 h 4"/>
                  <a:gd name="T4" fmla="*/ 2 w 2"/>
                  <a:gd name="T5" fmla="*/ 0 h 4"/>
                  <a:gd name="T6" fmla="*/ 2 w 2"/>
                  <a:gd name="T7" fmla="*/ 0 h 4"/>
                  <a:gd name="T8" fmla="*/ 0 w 2"/>
                  <a:gd name="T9" fmla="*/ 4 h 4"/>
                  <a:gd name="T10" fmla="*/ 2 w 2"/>
                  <a:gd name="T11" fmla="*/ 4 h 4"/>
                  <a:gd name="T12" fmla="*/ 2 w 2"/>
                  <a:gd name="T13" fmla="*/ 4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4"/>
                    </a:moveTo>
                    <a:lnTo>
                      <a:pt x="2" y="2"/>
                    </a:lnTo>
                    <a:lnTo>
                      <a:pt x="2" y="0"/>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3694" name="Freeform 549"/>
              <p:cNvSpPr>
                <a:spLocks/>
              </p:cNvSpPr>
              <p:nvPr/>
            </p:nvSpPr>
            <p:spPr bwMode="auto">
              <a:xfrm>
                <a:off x="4559" y="2775"/>
                <a:ext cx="1" cy="2"/>
              </a:xfrm>
              <a:custGeom>
                <a:avLst/>
                <a:gdLst>
                  <a:gd name="T0" fmla="*/ 1 w 1"/>
                  <a:gd name="T1" fmla="*/ 2 h 2"/>
                  <a:gd name="T2" fmla="*/ 1 w 1"/>
                  <a:gd name="T3" fmla="*/ 2 h 2"/>
                  <a:gd name="T4" fmla="*/ 0 w 1"/>
                  <a:gd name="T5" fmla="*/ 0 h 2"/>
                  <a:gd name="T6" fmla="*/ 0 w 1"/>
                  <a:gd name="T7" fmla="*/ 0 h 2"/>
                  <a:gd name="T8" fmla="*/ 0 w 1"/>
                  <a:gd name="T9" fmla="*/ 2 h 2"/>
                  <a:gd name="T10" fmla="*/ 0 w 1"/>
                  <a:gd name="T11" fmla="*/ 2 h 2"/>
                  <a:gd name="T12" fmla="*/ 1 w 1"/>
                  <a:gd name="T13" fmla="*/ 2 h 2"/>
                  <a:gd name="T14" fmla="*/ 1 w 1"/>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2"/>
                  <a:gd name="T26" fmla="*/ 1 w 1"/>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2">
                    <a:moveTo>
                      <a:pt x="1" y="2"/>
                    </a:moveTo>
                    <a:lnTo>
                      <a:pt x="1" y="2"/>
                    </a:lnTo>
                    <a:lnTo>
                      <a:pt x="0" y="0"/>
                    </a:lnTo>
                    <a:lnTo>
                      <a:pt x="0" y="2"/>
                    </a:lnTo>
                    <a:lnTo>
                      <a:pt x="1" y="2"/>
                    </a:lnTo>
                    <a:close/>
                  </a:path>
                </a:pathLst>
              </a:custGeom>
              <a:solidFill>
                <a:srgbClr val="0071B4">
                  <a:alpha val="34901"/>
                </a:srgbClr>
              </a:solidFill>
              <a:ln w="9525">
                <a:noFill/>
                <a:round/>
                <a:headEnd/>
                <a:tailEnd/>
              </a:ln>
            </p:spPr>
            <p:txBody>
              <a:bodyPr/>
              <a:lstStyle/>
              <a:p>
                <a:endParaRPr lang="en-US"/>
              </a:p>
            </p:txBody>
          </p:sp>
          <p:sp>
            <p:nvSpPr>
              <p:cNvPr id="13695" name="Freeform 550"/>
              <p:cNvSpPr>
                <a:spLocks/>
              </p:cNvSpPr>
              <p:nvPr/>
            </p:nvSpPr>
            <p:spPr bwMode="auto">
              <a:xfrm>
                <a:off x="3450" y="3296"/>
                <a:ext cx="1" cy="2"/>
              </a:xfrm>
              <a:custGeom>
                <a:avLst/>
                <a:gdLst>
                  <a:gd name="T0" fmla="*/ 0 w 1"/>
                  <a:gd name="T1" fmla="*/ 2 h 2"/>
                  <a:gd name="T2" fmla="*/ 1 w 1"/>
                  <a:gd name="T3" fmla="*/ 2 h 2"/>
                  <a:gd name="T4" fmla="*/ 1 w 1"/>
                  <a:gd name="T5" fmla="*/ 2 h 2"/>
                  <a:gd name="T6" fmla="*/ 1 w 1"/>
                  <a:gd name="T7" fmla="*/ 2 h 2"/>
                  <a:gd name="T8" fmla="*/ 0 w 1"/>
                  <a:gd name="T9" fmla="*/ 0 h 2"/>
                  <a:gd name="T10" fmla="*/ 0 w 1"/>
                  <a:gd name="T11" fmla="*/ 0 h 2"/>
                  <a:gd name="T12" fmla="*/ 0 w 1"/>
                  <a:gd name="T13" fmla="*/ 2 h 2"/>
                  <a:gd name="T14" fmla="*/ 0 w 1"/>
                  <a:gd name="T15" fmla="*/ 2 h 2"/>
                  <a:gd name="T16" fmla="*/ 0 w 1"/>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2"/>
                    </a:moveTo>
                    <a:lnTo>
                      <a:pt x="1"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696" name="Freeform 551"/>
              <p:cNvSpPr>
                <a:spLocks/>
              </p:cNvSpPr>
              <p:nvPr/>
            </p:nvSpPr>
            <p:spPr bwMode="auto">
              <a:xfrm>
                <a:off x="2143" y="3125"/>
                <a:ext cx="6" cy="2"/>
              </a:xfrm>
              <a:custGeom>
                <a:avLst/>
                <a:gdLst>
                  <a:gd name="T0" fmla="*/ 4 w 6"/>
                  <a:gd name="T1" fmla="*/ 2 h 2"/>
                  <a:gd name="T2" fmla="*/ 6 w 6"/>
                  <a:gd name="T3" fmla="*/ 2 h 2"/>
                  <a:gd name="T4" fmla="*/ 6 w 6"/>
                  <a:gd name="T5" fmla="*/ 0 h 2"/>
                  <a:gd name="T6" fmla="*/ 4 w 6"/>
                  <a:gd name="T7" fmla="*/ 0 h 2"/>
                  <a:gd name="T8" fmla="*/ 4 w 6"/>
                  <a:gd name="T9" fmla="*/ 0 h 2"/>
                  <a:gd name="T10" fmla="*/ 2 w 6"/>
                  <a:gd name="T11" fmla="*/ 0 h 2"/>
                  <a:gd name="T12" fmla="*/ 2 w 6"/>
                  <a:gd name="T13" fmla="*/ 2 h 2"/>
                  <a:gd name="T14" fmla="*/ 0 w 6"/>
                  <a:gd name="T15" fmla="*/ 2 h 2"/>
                  <a:gd name="T16" fmla="*/ 0 w 6"/>
                  <a:gd name="T17" fmla="*/ 2 h 2"/>
                  <a:gd name="T18" fmla="*/ 0 w 6"/>
                  <a:gd name="T19" fmla="*/ 2 h 2"/>
                  <a:gd name="T20" fmla="*/ 0 w 6"/>
                  <a:gd name="T21" fmla="*/ 2 h 2"/>
                  <a:gd name="T22" fmla="*/ 4 w 6"/>
                  <a:gd name="T23" fmla="*/ 2 h 2"/>
                  <a:gd name="T24" fmla="*/ 4 w 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2"/>
                  <a:gd name="T41" fmla="*/ 6 w 6"/>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2">
                    <a:moveTo>
                      <a:pt x="4" y="2"/>
                    </a:moveTo>
                    <a:lnTo>
                      <a:pt x="6" y="2"/>
                    </a:lnTo>
                    <a:lnTo>
                      <a:pt x="6" y="0"/>
                    </a:lnTo>
                    <a:lnTo>
                      <a:pt x="4" y="0"/>
                    </a:lnTo>
                    <a:lnTo>
                      <a:pt x="2" y="0"/>
                    </a:lnTo>
                    <a:lnTo>
                      <a:pt x="2" y="2"/>
                    </a:lnTo>
                    <a:lnTo>
                      <a:pt x="0" y="2"/>
                    </a:lnTo>
                    <a:lnTo>
                      <a:pt x="4" y="2"/>
                    </a:lnTo>
                    <a:close/>
                  </a:path>
                </a:pathLst>
              </a:custGeom>
              <a:solidFill>
                <a:srgbClr val="0071B4">
                  <a:alpha val="34901"/>
                </a:srgbClr>
              </a:solidFill>
              <a:ln w="9525">
                <a:noFill/>
                <a:round/>
                <a:headEnd/>
                <a:tailEnd/>
              </a:ln>
            </p:spPr>
            <p:txBody>
              <a:bodyPr/>
              <a:lstStyle/>
              <a:p>
                <a:endParaRPr lang="en-US"/>
              </a:p>
            </p:txBody>
          </p:sp>
          <p:sp>
            <p:nvSpPr>
              <p:cNvPr id="13697" name="Freeform 552"/>
              <p:cNvSpPr>
                <a:spLocks/>
              </p:cNvSpPr>
              <p:nvPr/>
            </p:nvSpPr>
            <p:spPr bwMode="auto">
              <a:xfrm>
                <a:off x="2131" y="3127"/>
                <a:ext cx="30" cy="24"/>
              </a:xfrm>
              <a:custGeom>
                <a:avLst/>
                <a:gdLst>
                  <a:gd name="T0" fmla="*/ 4 w 30"/>
                  <a:gd name="T1" fmla="*/ 2 h 24"/>
                  <a:gd name="T2" fmla="*/ 4 w 30"/>
                  <a:gd name="T3" fmla="*/ 2 h 24"/>
                  <a:gd name="T4" fmla="*/ 2 w 30"/>
                  <a:gd name="T5" fmla="*/ 4 h 24"/>
                  <a:gd name="T6" fmla="*/ 0 w 30"/>
                  <a:gd name="T7" fmla="*/ 6 h 24"/>
                  <a:gd name="T8" fmla="*/ 2 w 30"/>
                  <a:gd name="T9" fmla="*/ 20 h 24"/>
                  <a:gd name="T10" fmla="*/ 2 w 30"/>
                  <a:gd name="T11" fmla="*/ 22 h 24"/>
                  <a:gd name="T12" fmla="*/ 4 w 30"/>
                  <a:gd name="T13" fmla="*/ 24 h 24"/>
                  <a:gd name="T14" fmla="*/ 10 w 30"/>
                  <a:gd name="T15" fmla="*/ 24 h 24"/>
                  <a:gd name="T16" fmla="*/ 12 w 30"/>
                  <a:gd name="T17" fmla="*/ 24 h 24"/>
                  <a:gd name="T18" fmla="*/ 18 w 30"/>
                  <a:gd name="T19" fmla="*/ 22 h 24"/>
                  <a:gd name="T20" fmla="*/ 26 w 30"/>
                  <a:gd name="T21" fmla="*/ 18 h 24"/>
                  <a:gd name="T22" fmla="*/ 30 w 30"/>
                  <a:gd name="T23" fmla="*/ 10 h 24"/>
                  <a:gd name="T24" fmla="*/ 30 w 30"/>
                  <a:gd name="T25" fmla="*/ 4 h 24"/>
                  <a:gd name="T26" fmla="*/ 30 w 30"/>
                  <a:gd name="T27" fmla="*/ 4 h 24"/>
                  <a:gd name="T28" fmla="*/ 30 w 30"/>
                  <a:gd name="T29" fmla="*/ 2 h 24"/>
                  <a:gd name="T30" fmla="*/ 30 w 30"/>
                  <a:gd name="T31" fmla="*/ 2 h 24"/>
                  <a:gd name="T32" fmla="*/ 28 w 30"/>
                  <a:gd name="T33" fmla="*/ 2 h 24"/>
                  <a:gd name="T34" fmla="*/ 24 w 30"/>
                  <a:gd name="T35" fmla="*/ 0 h 24"/>
                  <a:gd name="T36" fmla="*/ 14 w 30"/>
                  <a:gd name="T37" fmla="*/ 2 h 24"/>
                  <a:gd name="T38" fmla="*/ 8 w 30"/>
                  <a:gd name="T39" fmla="*/ 2 h 24"/>
                  <a:gd name="T40" fmla="*/ 4 w 30"/>
                  <a:gd name="T41" fmla="*/ 2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4"/>
                  <a:gd name="T65" fmla="*/ 30 w 30"/>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4">
                    <a:moveTo>
                      <a:pt x="4" y="2"/>
                    </a:moveTo>
                    <a:lnTo>
                      <a:pt x="4" y="2"/>
                    </a:lnTo>
                    <a:lnTo>
                      <a:pt x="2" y="4"/>
                    </a:lnTo>
                    <a:lnTo>
                      <a:pt x="0" y="6"/>
                    </a:lnTo>
                    <a:lnTo>
                      <a:pt x="2" y="20"/>
                    </a:lnTo>
                    <a:lnTo>
                      <a:pt x="2" y="22"/>
                    </a:lnTo>
                    <a:lnTo>
                      <a:pt x="4" y="24"/>
                    </a:lnTo>
                    <a:lnTo>
                      <a:pt x="10" y="24"/>
                    </a:lnTo>
                    <a:lnTo>
                      <a:pt x="12" y="24"/>
                    </a:lnTo>
                    <a:lnTo>
                      <a:pt x="18" y="22"/>
                    </a:lnTo>
                    <a:lnTo>
                      <a:pt x="26" y="18"/>
                    </a:lnTo>
                    <a:lnTo>
                      <a:pt x="30" y="10"/>
                    </a:lnTo>
                    <a:lnTo>
                      <a:pt x="30" y="4"/>
                    </a:lnTo>
                    <a:lnTo>
                      <a:pt x="30" y="2"/>
                    </a:lnTo>
                    <a:lnTo>
                      <a:pt x="28" y="2"/>
                    </a:lnTo>
                    <a:lnTo>
                      <a:pt x="24" y="0"/>
                    </a:lnTo>
                    <a:lnTo>
                      <a:pt x="14" y="2"/>
                    </a:lnTo>
                    <a:lnTo>
                      <a:pt x="8" y="2"/>
                    </a:lnTo>
                    <a:lnTo>
                      <a:pt x="4" y="2"/>
                    </a:lnTo>
                    <a:close/>
                  </a:path>
                </a:pathLst>
              </a:custGeom>
              <a:solidFill>
                <a:srgbClr val="0071B4">
                  <a:alpha val="34901"/>
                </a:srgbClr>
              </a:solidFill>
              <a:ln w="9525">
                <a:noFill/>
                <a:round/>
                <a:headEnd/>
                <a:tailEnd/>
              </a:ln>
            </p:spPr>
            <p:txBody>
              <a:bodyPr/>
              <a:lstStyle/>
              <a:p>
                <a:endParaRPr lang="en-US"/>
              </a:p>
            </p:txBody>
          </p:sp>
          <p:sp>
            <p:nvSpPr>
              <p:cNvPr id="13698" name="Freeform 553"/>
              <p:cNvSpPr>
                <a:spLocks/>
              </p:cNvSpPr>
              <p:nvPr/>
            </p:nvSpPr>
            <p:spPr bwMode="auto">
              <a:xfrm>
                <a:off x="2123" y="3125"/>
                <a:ext cx="8" cy="10"/>
              </a:xfrm>
              <a:custGeom>
                <a:avLst/>
                <a:gdLst>
                  <a:gd name="T0" fmla="*/ 4 w 8"/>
                  <a:gd name="T1" fmla="*/ 10 h 10"/>
                  <a:gd name="T2" fmla="*/ 6 w 8"/>
                  <a:gd name="T3" fmla="*/ 8 h 10"/>
                  <a:gd name="T4" fmla="*/ 6 w 8"/>
                  <a:gd name="T5" fmla="*/ 8 h 10"/>
                  <a:gd name="T6" fmla="*/ 8 w 8"/>
                  <a:gd name="T7" fmla="*/ 6 h 10"/>
                  <a:gd name="T8" fmla="*/ 8 w 8"/>
                  <a:gd name="T9" fmla="*/ 4 h 10"/>
                  <a:gd name="T10" fmla="*/ 8 w 8"/>
                  <a:gd name="T11" fmla="*/ 4 h 10"/>
                  <a:gd name="T12" fmla="*/ 8 w 8"/>
                  <a:gd name="T13" fmla="*/ 4 h 10"/>
                  <a:gd name="T14" fmla="*/ 6 w 8"/>
                  <a:gd name="T15" fmla="*/ 4 h 10"/>
                  <a:gd name="T16" fmla="*/ 6 w 8"/>
                  <a:gd name="T17" fmla="*/ 4 h 10"/>
                  <a:gd name="T18" fmla="*/ 6 w 8"/>
                  <a:gd name="T19" fmla="*/ 2 h 10"/>
                  <a:gd name="T20" fmla="*/ 8 w 8"/>
                  <a:gd name="T21" fmla="*/ 2 h 10"/>
                  <a:gd name="T22" fmla="*/ 8 w 8"/>
                  <a:gd name="T23" fmla="*/ 0 h 10"/>
                  <a:gd name="T24" fmla="*/ 6 w 8"/>
                  <a:gd name="T25" fmla="*/ 2 h 10"/>
                  <a:gd name="T26" fmla="*/ 6 w 8"/>
                  <a:gd name="T27" fmla="*/ 2 h 10"/>
                  <a:gd name="T28" fmla="*/ 4 w 8"/>
                  <a:gd name="T29" fmla="*/ 2 h 10"/>
                  <a:gd name="T30" fmla="*/ 4 w 8"/>
                  <a:gd name="T31" fmla="*/ 4 h 10"/>
                  <a:gd name="T32" fmla="*/ 4 w 8"/>
                  <a:gd name="T33" fmla="*/ 4 h 10"/>
                  <a:gd name="T34" fmla="*/ 2 w 8"/>
                  <a:gd name="T35" fmla="*/ 6 h 10"/>
                  <a:gd name="T36" fmla="*/ 0 w 8"/>
                  <a:gd name="T37" fmla="*/ 8 h 10"/>
                  <a:gd name="T38" fmla="*/ 0 w 8"/>
                  <a:gd name="T39" fmla="*/ 8 h 10"/>
                  <a:gd name="T40" fmla="*/ 2 w 8"/>
                  <a:gd name="T41" fmla="*/ 10 h 10"/>
                  <a:gd name="T42" fmla="*/ 2 w 8"/>
                  <a:gd name="T43" fmla="*/ 10 h 10"/>
                  <a:gd name="T44" fmla="*/ 4 w 8"/>
                  <a:gd name="T45" fmla="*/ 10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10"/>
                  <a:gd name="T71" fmla="*/ 8 w 8"/>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10">
                    <a:moveTo>
                      <a:pt x="4" y="10"/>
                    </a:moveTo>
                    <a:lnTo>
                      <a:pt x="6" y="8"/>
                    </a:lnTo>
                    <a:lnTo>
                      <a:pt x="8" y="6"/>
                    </a:lnTo>
                    <a:lnTo>
                      <a:pt x="8" y="4"/>
                    </a:lnTo>
                    <a:lnTo>
                      <a:pt x="6" y="4"/>
                    </a:lnTo>
                    <a:lnTo>
                      <a:pt x="6" y="2"/>
                    </a:lnTo>
                    <a:lnTo>
                      <a:pt x="8" y="2"/>
                    </a:lnTo>
                    <a:lnTo>
                      <a:pt x="8" y="0"/>
                    </a:lnTo>
                    <a:lnTo>
                      <a:pt x="6" y="2"/>
                    </a:lnTo>
                    <a:lnTo>
                      <a:pt x="4" y="2"/>
                    </a:lnTo>
                    <a:lnTo>
                      <a:pt x="4" y="4"/>
                    </a:lnTo>
                    <a:lnTo>
                      <a:pt x="2" y="6"/>
                    </a:lnTo>
                    <a:lnTo>
                      <a:pt x="0" y="8"/>
                    </a:lnTo>
                    <a:lnTo>
                      <a:pt x="2" y="10"/>
                    </a:lnTo>
                    <a:lnTo>
                      <a:pt x="4" y="10"/>
                    </a:lnTo>
                    <a:close/>
                  </a:path>
                </a:pathLst>
              </a:custGeom>
              <a:solidFill>
                <a:srgbClr val="0071B4">
                  <a:alpha val="34901"/>
                </a:srgbClr>
              </a:solidFill>
              <a:ln w="9525">
                <a:noFill/>
                <a:round/>
                <a:headEnd/>
                <a:tailEnd/>
              </a:ln>
            </p:spPr>
            <p:txBody>
              <a:bodyPr/>
              <a:lstStyle/>
              <a:p>
                <a:endParaRPr lang="en-US"/>
              </a:p>
            </p:txBody>
          </p:sp>
          <p:sp>
            <p:nvSpPr>
              <p:cNvPr id="13699" name="Freeform 554"/>
              <p:cNvSpPr>
                <a:spLocks/>
              </p:cNvSpPr>
              <p:nvPr/>
            </p:nvSpPr>
            <p:spPr bwMode="auto">
              <a:xfrm>
                <a:off x="1622" y="2832"/>
                <a:ext cx="4" cy="4"/>
              </a:xfrm>
              <a:custGeom>
                <a:avLst/>
                <a:gdLst>
                  <a:gd name="T0" fmla="*/ 0 w 4"/>
                  <a:gd name="T1" fmla="*/ 4 h 4"/>
                  <a:gd name="T2" fmla="*/ 0 w 4"/>
                  <a:gd name="T3" fmla="*/ 4 h 4"/>
                  <a:gd name="T4" fmla="*/ 2 w 4"/>
                  <a:gd name="T5" fmla="*/ 2 h 4"/>
                  <a:gd name="T6" fmla="*/ 4 w 4"/>
                  <a:gd name="T7" fmla="*/ 0 h 4"/>
                  <a:gd name="T8" fmla="*/ 2 w 4"/>
                  <a:gd name="T9" fmla="*/ 0 h 4"/>
                  <a:gd name="T10" fmla="*/ 0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4"/>
                    </a:moveTo>
                    <a:lnTo>
                      <a:pt x="0" y="4"/>
                    </a:lnTo>
                    <a:lnTo>
                      <a:pt x="2" y="2"/>
                    </a:lnTo>
                    <a:lnTo>
                      <a:pt x="4" y="0"/>
                    </a:lnTo>
                    <a:lnTo>
                      <a:pt x="2" y="0"/>
                    </a:lnTo>
                    <a:lnTo>
                      <a:pt x="0" y="4"/>
                    </a:lnTo>
                    <a:close/>
                  </a:path>
                </a:pathLst>
              </a:custGeom>
              <a:solidFill>
                <a:srgbClr val="0071B4">
                  <a:alpha val="34901"/>
                </a:srgbClr>
              </a:solidFill>
              <a:ln w="9525">
                <a:noFill/>
                <a:round/>
                <a:headEnd/>
                <a:tailEnd/>
              </a:ln>
            </p:spPr>
            <p:txBody>
              <a:bodyPr/>
              <a:lstStyle/>
              <a:p>
                <a:endParaRPr lang="en-US"/>
              </a:p>
            </p:txBody>
          </p:sp>
          <p:sp>
            <p:nvSpPr>
              <p:cNvPr id="13700" name="Freeform 555"/>
              <p:cNvSpPr>
                <a:spLocks/>
              </p:cNvSpPr>
              <p:nvPr/>
            </p:nvSpPr>
            <p:spPr bwMode="auto">
              <a:xfrm>
                <a:off x="2133" y="3125"/>
                <a:ext cx="2" cy="2"/>
              </a:xfrm>
              <a:custGeom>
                <a:avLst/>
                <a:gdLst>
                  <a:gd name="T0" fmla="*/ 2 w 2"/>
                  <a:gd name="T1" fmla="*/ 0 h 2"/>
                  <a:gd name="T2" fmla="*/ 2 w 2"/>
                  <a:gd name="T3" fmla="*/ 0 h 2"/>
                  <a:gd name="T4" fmla="*/ 0 w 2"/>
                  <a:gd name="T5" fmla="*/ 0 h 2"/>
                  <a:gd name="T6" fmla="*/ 2 w 2"/>
                  <a:gd name="T7" fmla="*/ 2 h 2"/>
                  <a:gd name="T8" fmla="*/ 2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0"/>
                    </a:lnTo>
                    <a:lnTo>
                      <a:pt x="0" y="0"/>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701" name="Freeform 556"/>
              <p:cNvSpPr>
                <a:spLocks/>
              </p:cNvSpPr>
              <p:nvPr/>
            </p:nvSpPr>
            <p:spPr bwMode="auto">
              <a:xfrm>
                <a:off x="1877" y="2436"/>
                <a:ext cx="2" cy="4"/>
              </a:xfrm>
              <a:custGeom>
                <a:avLst/>
                <a:gdLst>
                  <a:gd name="T0" fmla="*/ 2 w 2"/>
                  <a:gd name="T1" fmla="*/ 0 h 4"/>
                  <a:gd name="T2" fmla="*/ 0 w 2"/>
                  <a:gd name="T3" fmla="*/ 2 h 4"/>
                  <a:gd name="T4" fmla="*/ 0 w 2"/>
                  <a:gd name="T5" fmla="*/ 2 h 4"/>
                  <a:gd name="T6" fmla="*/ 2 w 2"/>
                  <a:gd name="T7" fmla="*/ 4 h 4"/>
                  <a:gd name="T8" fmla="*/ 2 w 2"/>
                  <a:gd name="T9" fmla="*/ 2 h 4"/>
                  <a:gd name="T10" fmla="*/ 2 w 2"/>
                  <a:gd name="T11" fmla="*/ 0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0" y="2"/>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702" name="Freeform 557"/>
              <p:cNvSpPr>
                <a:spLocks/>
              </p:cNvSpPr>
              <p:nvPr/>
            </p:nvSpPr>
            <p:spPr bwMode="auto">
              <a:xfrm>
                <a:off x="1879" y="2440"/>
                <a:ext cx="2" cy="2"/>
              </a:xfrm>
              <a:custGeom>
                <a:avLst/>
                <a:gdLst>
                  <a:gd name="T0" fmla="*/ 0 w 2"/>
                  <a:gd name="T1" fmla="*/ 2 h 2"/>
                  <a:gd name="T2" fmla="*/ 0 w 2"/>
                  <a:gd name="T3" fmla="*/ 2 h 2"/>
                  <a:gd name="T4" fmla="*/ 2 w 2"/>
                  <a:gd name="T5" fmla="*/ 0 h 2"/>
                  <a:gd name="T6" fmla="*/ 0 w 2"/>
                  <a:gd name="T7" fmla="*/ 0 h 2"/>
                  <a:gd name="T8" fmla="*/ 0 w 2"/>
                  <a:gd name="T9" fmla="*/ 0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0"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703" name="Freeform 558"/>
              <p:cNvSpPr>
                <a:spLocks/>
              </p:cNvSpPr>
              <p:nvPr/>
            </p:nvSpPr>
            <p:spPr bwMode="auto">
              <a:xfrm>
                <a:off x="1883" y="2952"/>
                <a:ext cx="2" cy="4"/>
              </a:xfrm>
              <a:custGeom>
                <a:avLst/>
                <a:gdLst>
                  <a:gd name="T0" fmla="*/ 2 w 2"/>
                  <a:gd name="T1" fmla="*/ 4 h 4"/>
                  <a:gd name="T2" fmla="*/ 2 w 2"/>
                  <a:gd name="T3" fmla="*/ 4 h 4"/>
                  <a:gd name="T4" fmla="*/ 2 w 2"/>
                  <a:gd name="T5" fmla="*/ 4 h 4"/>
                  <a:gd name="T6" fmla="*/ 2 w 2"/>
                  <a:gd name="T7" fmla="*/ 2 h 4"/>
                  <a:gd name="T8" fmla="*/ 2 w 2"/>
                  <a:gd name="T9" fmla="*/ 2 h 4"/>
                  <a:gd name="T10" fmla="*/ 0 w 2"/>
                  <a:gd name="T11" fmla="*/ 2 h 4"/>
                  <a:gd name="T12" fmla="*/ 0 w 2"/>
                  <a:gd name="T13" fmla="*/ 0 h 4"/>
                  <a:gd name="T14" fmla="*/ 0 w 2"/>
                  <a:gd name="T15" fmla="*/ 2 h 4"/>
                  <a:gd name="T16" fmla="*/ 2 w 2"/>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4"/>
                    </a:moveTo>
                    <a:lnTo>
                      <a:pt x="2" y="4"/>
                    </a:lnTo>
                    <a:lnTo>
                      <a:pt x="2" y="2"/>
                    </a:lnTo>
                    <a:lnTo>
                      <a:pt x="0" y="2"/>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3704" name="Freeform 559"/>
              <p:cNvSpPr>
                <a:spLocks/>
              </p:cNvSpPr>
              <p:nvPr/>
            </p:nvSpPr>
            <p:spPr bwMode="auto">
              <a:xfrm>
                <a:off x="1476" y="2763"/>
                <a:ext cx="2" cy="4"/>
              </a:xfrm>
              <a:custGeom>
                <a:avLst/>
                <a:gdLst>
                  <a:gd name="T0" fmla="*/ 2 w 2"/>
                  <a:gd name="T1" fmla="*/ 0 h 4"/>
                  <a:gd name="T2" fmla="*/ 0 w 2"/>
                  <a:gd name="T3" fmla="*/ 0 h 4"/>
                  <a:gd name="T4" fmla="*/ 0 w 2"/>
                  <a:gd name="T5" fmla="*/ 2 h 4"/>
                  <a:gd name="T6" fmla="*/ 0 w 2"/>
                  <a:gd name="T7" fmla="*/ 2 h 4"/>
                  <a:gd name="T8" fmla="*/ 2 w 2"/>
                  <a:gd name="T9" fmla="*/ 4 h 4"/>
                  <a:gd name="T10" fmla="*/ 2 w 2"/>
                  <a:gd name="T11" fmla="*/ 2 h 4"/>
                  <a:gd name="T12" fmla="*/ 2 w 2"/>
                  <a:gd name="T13" fmla="*/ 2 h 4"/>
                  <a:gd name="T14" fmla="*/ 2 w 2"/>
                  <a:gd name="T15" fmla="*/ 0 h 4"/>
                  <a:gd name="T16" fmla="*/ 2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0"/>
                    </a:moveTo>
                    <a:lnTo>
                      <a:pt x="0" y="0"/>
                    </a:lnTo>
                    <a:lnTo>
                      <a:pt x="0" y="2"/>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705" name="Freeform 560"/>
              <p:cNvSpPr>
                <a:spLocks/>
              </p:cNvSpPr>
              <p:nvPr/>
            </p:nvSpPr>
            <p:spPr bwMode="auto">
              <a:xfrm>
                <a:off x="1482" y="2715"/>
                <a:ext cx="8" cy="10"/>
              </a:xfrm>
              <a:custGeom>
                <a:avLst/>
                <a:gdLst>
                  <a:gd name="T0" fmla="*/ 6 w 8"/>
                  <a:gd name="T1" fmla="*/ 2 h 10"/>
                  <a:gd name="T2" fmla="*/ 6 w 8"/>
                  <a:gd name="T3" fmla="*/ 2 h 10"/>
                  <a:gd name="T4" fmla="*/ 4 w 8"/>
                  <a:gd name="T5" fmla="*/ 2 h 10"/>
                  <a:gd name="T6" fmla="*/ 2 w 8"/>
                  <a:gd name="T7" fmla="*/ 4 h 10"/>
                  <a:gd name="T8" fmla="*/ 2 w 8"/>
                  <a:gd name="T9" fmla="*/ 6 h 10"/>
                  <a:gd name="T10" fmla="*/ 2 w 8"/>
                  <a:gd name="T11" fmla="*/ 6 h 10"/>
                  <a:gd name="T12" fmla="*/ 2 w 8"/>
                  <a:gd name="T13" fmla="*/ 6 h 10"/>
                  <a:gd name="T14" fmla="*/ 0 w 8"/>
                  <a:gd name="T15" fmla="*/ 10 h 10"/>
                  <a:gd name="T16" fmla="*/ 0 w 8"/>
                  <a:gd name="T17" fmla="*/ 10 h 10"/>
                  <a:gd name="T18" fmla="*/ 2 w 8"/>
                  <a:gd name="T19" fmla="*/ 10 h 10"/>
                  <a:gd name="T20" fmla="*/ 8 w 8"/>
                  <a:gd name="T21" fmla="*/ 2 h 10"/>
                  <a:gd name="T22" fmla="*/ 8 w 8"/>
                  <a:gd name="T23" fmla="*/ 0 h 10"/>
                  <a:gd name="T24" fmla="*/ 8 w 8"/>
                  <a:gd name="T25" fmla="*/ 0 h 10"/>
                  <a:gd name="T26" fmla="*/ 8 w 8"/>
                  <a:gd name="T27" fmla="*/ 2 h 10"/>
                  <a:gd name="T28" fmla="*/ 6 w 8"/>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0"/>
                  <a:gd name="T47" fmla="*/ 8 w 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0">
                    <a:moveTo>
                      <a:pt x="6" y="2"/>
                    </a:moveTo>
                    <a:lnTo>
                      <a:pt x="6" y="2"/>
                    </a:lnTo>
                    <a:lnTo>
                      <a:pt x="4" y="2"/>
                    </a:lnTo>
                    <a:lnTo>
                      <a:pt x="2" y="4"/>
                    </a:lnTo>
                    <a:lnTo>
                      <a:pt x="2" y="6"/>
                    </a:lnTo>
                    <a:lnTo>
                      <a:pt x="0" y="10"/>
                    </a:lnTo>
                    <a:lnTo>
                      <a:pt x="2" y="10"/>
                    </a:lnTo>
                    <a:lnTo>
                      <a:pt x="8" y="2"/>
                    </a:lnTo>
                    <a:lnTo>
                      <a:pt x="8" y="0"/>
                    </a:lnTo>
                    <a:lnTo>
                      <a:pt x="8" y="2"/>
                    </a:lnTo>
                    <a:lnTo>
                      <a:pt x="6" y="2"/>
                    </a:lnTo>
                    <a:close/>
                  </a:path>
                </a:pathLst>
              </a:custGeom>
              <a:solidFill>
                <a:srgbClr val="0071B4">
                  <a:alpha val="34901"/>
                </a:srgbClr>
              </a:solidFill>
              <a:ln w="9525">
                <a:noFill/>
                <a:round/>
                <a:headEnd/>
                <a:tailEnd/>
              </a:ln>
            </p:spPr>
            <p:txBody>
              <a:bodyPr/>
              <a:lstStyle/>
              <a:p>
                <a:endParaRPr lang="en-US"/>
              </a:p>
            </p:txBody>
          </p:sp>
          <p:sp>
            <p:nvSpPr>
              <p:cNvPr id="13706" name="Freeform 561"/>
              <p:cNvSpPr>
                <a:spLocks/>
              </p:cNvSpPr>
              <p:nvPr/>
            </p:nvSpPr>
            <p:spPr bwMode="auto">
              <a:xfrm>
                <a:off x="2135" y="3119"/>
                <a:ext cx="8" cy="6"/>
              </a:xfrm>
              <a:custGeom>
                <a:avLst/>
                <a:gdLst>
                  <a:gd name="T0" fmla="*/ 4 w 8"/>
                  <a:gd name="T1" fmla="*/ 2 h 6"/>
                  <a:gd name="T2" fmla="*/ 2 w 8"/>
                  <a:gd name="T3" fmla="*/ 2 h 6"/>
                  <a:gd name="T4" fmla="*/ 2 w 8"/>
                  <a:gd name="T5" fmla="*/ 0 h 6"/>
                  <a:gd name="T6" fmla="*/ 0 w 8"/>
                  <a:gd name="T7" fmla="*/ 2 h 6"/>
                  <a:gd name="T8" fmla="*/ 0 w 8"/>
                  <a:gd name="T9" fmla="*/ 4 h 6"/>
                  <a:gd name="T10" fmla="*/ 2 w 8"/>
                  <a:gd name="T11" fmla="*/ 6 h 6"/>
                  <a:gd name="T12" fmla="*/ 6 w 8"/>
                  <a:gd name="T13" fmla="*/ 6 h 6"/>
                  <a:gd name="T14" fmla="*/ 8 w 8"/>
                  <a:gd name="T15" fmla="*/ 6 h 6"/>
                  <a:gd name="T16" fmla="*/ 8 w 8"/>
                  <a:gd name="T17" fmla="*/ 4 h 6"/>
                  <a:gd name="T18" fmla="*/ 6 w 8"/>
                  <a:gd name="T19" fmla="*/ 4 h 6"/>
                  <a:gd name="T20" fmla="*/ 4 w 8"/>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6"/>
                  <a:gd name="T35" fmla="*/ 8 w 8"/>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6">
                    <a:moveTo>
                      <a:pt x="4" y="2"/>
                    </a:moveTo>
                    <a:lnTo>
                      <a:pt x="2" y="2"/>
                    </a:lnTo>
                    <a:lnTo>
                      <a:pt x="2" y="0"/>
                    </a:lnTo>
                    <a:lnTo>
                      <a:pt x="0" y="2"/>
                    </a:lnTo>
                    <a:lnTo>
                      <a:pt x="0" y="4"/>
                    </a:lnTo>
                    <a:lnTo>
                      <a:pt x="2" y="6"/>
                    </a:lnTo>
                    <a:lnTo>
                      <a:pt x="6" y="6"/>
                    </a:lnTo>
                    <a:lnTo>
                      <a:pt x="8" y="6"/>
                    </a:lnTo>
                    <a:lnTo>
                      <a:pt x="8" y="4"/>
                    </a:lnTo>
                    <a:lnTo>
                      <a:pt x="6" y="4"/>
                    </a:lnTo>
                    <a:lnTo>
                      <a:pt x="4" y="2"/>
                    </a:lnTo>
                    <a:close/>
                  </a:path>
                </a:pathLst>
              </a:custGeom>
              <a:solidFill>
                <a:srgbClr val="0071B4">
                  <a:alpha val="34901"/>
                </a:srgbClr>
              </a:solidFill>
              <a:ln w="9525">
                <a:noFill/>
                <a:round/>
                <a:headEnd/>
                <a:tailEnd/>
              </a:ln>
            </p:spPr>
            <p:txBody>
              <a:bodyPr/>
              <a:lstStyle/>
              <a:p>
                <a:endParaRPr lang="en-US"/>
              </a:p>
            </p:txBody>
          </p:sp>
          <p:sp>
            <p:nvSpPr>
              <p:cNvPr id="13707" name="Freeform 562"/>
              <p:cNvSpPr>
                <a:spLocks/>
              </p:cNvSpPr>
              <p:nvPr/>
            </p:nvSpPr>
            <p:spPr bwMode="auto">
              <a:xfrm>
                <a:off x="3364" y="3866"/>
                <a:ext cx="4" cy="2"/>
              </a:xfrm>
              <a:custGeom>
                <a:avLst/>
                <a:gdLst>
                  <a:gd name="T0" fmla="*/ 2 w 4"/>
                  <a:gd name="T1" fmla="*/ 0 h 2"/>
                  <a:gd name="T2" fmla="*/ 0 w 4"/>
                  <a:gd name="T3" fmla="*/ 0 h 2"/>
                  <a:gd name="T4" fmla="*/ 0 w 4"/>
                  <a:gd name="T5" fmla="*/ 0 h 2"/>
                  <a:gd name="T6" fmla="*/ 2 w 4"/>
                  <a:gd name="T7" fmla="*/ 2 h 2"/>
                  <a:gd name="T8" fmla="*/ 4 w 4"/>
                  <a:gd name="T9" fmla="*/ 2 h 2"/>
                  <a:gd name="T10" fmla="*/ 4 w 4"/>
                  <a:gd name="T11" fmla="*/ 2 h 2"/>
                  <a:gd name="T12" fmla="*/ 4 w 4"/>
                  <a:gd name="T13" fmla="*/ 0 h 2"/>
                  <a:gd name="T14" fmla="*/ 2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0"/>
                    </a:moveTo>
                    <a:lnTo>
                      <a:pt x="0" y="0"/>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3708" name="Freeform 563"/>
              <p:cNvSpPr>
                <a:spLocks/>
              </p:cNvSpPr>
              <p:nvPr/>
            </p:nvSpPr>
            <p:spPr bwMode="auto">
              <a:xfrm>
                <a:off x="2956" y="3071"/>
                <a:ext cx="8" cy="8"/>
              </a:xfrm>
              <a:custGeom>
                <a:avLst/>
                <a:gdLst>
                  <a:gd name="T0" fmla="*/ 6 w 8"/>
                  <a:gd name="T1" fmla="*/ 8 h 8"/>
                  <a:gd name="T2" fmla="*/ 8 w 8"/>
                  <a:gd name="T3" fmla="*/ 4 h 8"/>
                  <a:gd name="T4" fmla="*/ 8 w 8"/>
                  <a:gd name="T5" fmla="*/ 2 h 8"/>
                  <a:gd name="T6" fmla="*/ 6 w 8"/>
                  <a:gd name="T7" fmla="*/ 0 h 8"/>
                  <a:gd name="T8" fmla="*/ 4 w 8"/>
                  <a:gd name="T9" fmla="*/ 0 h 8"/>
                  <a:gd name="T10" fmla="*/ 0 w 8"/>
                  <a:gd name="T11" fmla="*/ 6 h 8"/>
                  <a:gd name="T12" fmla="*/ 0 w 8"/>
                  <a:gd name="T13" fmla="*/ 8 h 8"/>
                  <a:gd name="T14" fmla="*/ 0 w 8"/>
                  <a:gd name="T15" fmla="*/ 8 h 8"/>
                  <a:gd name="T16" fmla="*/ 2 w 8"/>
                  <a:gd name="T17" fmla="*/ 8 h 8"/>
                  <a:gd name="T18" fmla="*/ 4 w 8"/>
                  <a:gd name="T19" fmla="*/ 8 h 8"/>
                  <a:gd name="T20" fmla="*/ 6 w 8"/>
                  <a:gd name="T21" fmla="*/ 8 h 8"/>
                  <a:gd name="T22" fmla="*/ 6 w 8"/>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6" y="8"/>
                    </a:moveTo>
                    <a:lnTo>
                      <a:pt x="8" y="4"/>
                    </a:lnTo>
                    <a:lnTo>
                      <a:pt x="8" y="2"/>
                    </a:lnTo>
                    <a:lnTo>
                      <a:pt x="6" y="0"/>
                    </a:lnTo>
                    <a:lnTo>
                      <a:pt x="4" y="0"/>
                    </a:lnTo>
                    <a:lnTo>
                      <a:pt x="0" y="6"/>
                    </a:lnTo>
                    <a:lnTo>
                      <a:pt x="0" y="8"/>
                    </a:lnTo>
                    <a:lnTo>
                      <a:pt x="2" y="8"/>
                    </a:lnTo>
                    <a:lnTo>
                      <a:pt x="4" y="8"/>
                    </a:lnTo>
                    <a:lnTo>
                      <a:pt x="6" y="8"/>
                    </a:lnTo>
                    <a:close/>
                  </a:path>
                </a:pathLst>
              </a:custGeom>
              <a:solidFill>
                <a:srgbClr val="0071B4">
                  <a:alpha val="34901"/>
                </a:srgbClr>
              </a:solidFill>
              <a:ln w="9525">
                <a:noFill/>
                <a:round/>
                <a:headEnd/>
                <a:tailEnd/>
              </a:ln>
            </p:spPr>
            <p:txBody>
              <a:bodyPr/>
              <a:lstStyle/>
              <a:p>
                <a:endParaRPr lang="en-US"/>
              </a:p>
            </p:txBody>
          </p:sp>
          <p:sp>
            <p:nvSpPr>
              <p:cNvPr id="13709" name="Freeform 564"/>
              <p:cNvSpPr>
                <a:spLocks/>
              </p:cNvSpPr>
              <p:nvPr/>
            </p:nvSpPr>
            <p:spPr bwMode="auto">
              <a:xfrm>
                <a:off x="3442" y="3296"/>
                <a:ext cx="99" cy="197"/>
              </a:xfrm>
              <a:custGeom>
                <a:avLst/>
                <a:gdLst>
                  <a:gd name="T0" fmla="*/ 79 w 99"/>
                  <a:gd name="T1" fmla="*/ 0 h 197"/>
                  <a:gd name="T2" fmla="*/ 77 w 99"/>
                  <a:gd name="T3" fmla="*/ 4 h 197"/>
                  <a:gd name="T4" fmla="*/ 77 w 99"/>
                  <a:gd name="T5" fmla="*/ 12 h 197"/>
                  <a:gd name="T6" fmla="*/ 73 w 99"/>
                  <a:gd name="T7" fmla="*/ 16 h 197"/>
                  <a:gd name="T8" fmla="*/ 71 w 99"/>
                  <a:gd name="T9" fmla="*/ 18 h 197"/>
                  <a:gd name="T10" fmla="*/ 67 w 99"/>
                  <a:gd name="T11" fmla="*/ 20 h 197"/>
                  <a:gd name="T12" fmla="*/ 63 w 99"/>
                  <a:gd name="T13" fmla="*/ 20 h 197"/>
                  <a:gd name="T14" fmla="*/ 65 w 99"/>
                  <a:gd name="T15" fmla="*/ 28 h 197"/>
                  <a:gd name="T16" fmla="*/ 61 w 99"/>
                  <a:gd name="T17" fmla="*/ 32 h 197"/>
                  <a:gd name="T18" fmla="*/ 65 w 99"/>
                  <a:gd name="T19" fmla="*/ 34 h 197"/>
                  <a:gd name="T20" fmla="*/ 63 w 99"/>
                  <a:gd name="T21" fmla="*/ 36 h 197"/>
                  <a:gd name="T22" fmla="*/ 57 w 99"/>
                  <a:gd name="T23" fmla="*/ 40 h 197"/>
                  <a:gd name="T24" fmla="*/ 57 w 99"/>
                  <a:gd name="T25" fmla="*/ 36 h 197"/>
                  <a:gd name="T26" fmla="*/ 57 w 99"/>
                  <a:gd name="T27" fmla="*/ 38 h 197"/>
                  <a:gd name="T28" fmla="*/ 55 w 99"/>
                  <a:gd name="T29" fmla="*/ 48 h 197"/>
                  <a:gd name="T30" fmla="*/ 51 w 99"/>
                  <a:gd name="T31" fmla="*/ 48 h 197"/>
                  <a:gd name="T32" fmla="*/ 49 w 99"/>
                  <a:gd name="T33" fmla="*/ 44 h 197"/>
                  <a:gd name="T34" fmla="*/ 43 w 99"/>
                  <a:gd name="T35" fmla="*/ 48 h 197"/>
                  <a:gd name="T36" fmla="*/ 45 w 99"/>
                  <a:gd name="T37" fmla="*/ 54 h 197"/>
                  <a:gd name="T38" fmla="*/ 45 w 99"/>
                  <a:gd name="T39" fmla="*/ 56 h 197"/>
                  <a:gd name="T40" fmla="*/ 41 w 99"/>
                  <a:gd name="T41" fmla="*/ 54 h 197"/>
                  <a:gd name="T42" fmla="*/ 39 w 99"/>
                  <a:gd name="T43" fmla="*/ 50 h 197"/>
                  <a:gd name="T44" fmla="*/ 35 w 99"/>
                  <a:gd name="T45" fmla="*/ 52 h 197"/>
                  <a:gd name="T46" fmla="*/ 33 w 99"/>
                  <a:gd name="T47" fmla="*/ 54 h 197"/>
                  <a:gd name="T48" fmla="*/ 29 w 99"/>
                  <a:gd name="T49" fmla="*/ 54 h 197"/>
                  <a:gd name="T50" fmla="*/ 27 w 99"/>
                  <a:gd name="T51" fmla="*/ 56 h 197"/>
                  <a:gd name="T52" fmla="*/ 23 w 99"/>
                  <a:gd name="T53" fmla="*/ 56 h 197"/>
                  <a:gd name="T54" fmla="*/ 19 w 99"/>
                  <a:gd name="T55" fmla="*/ 58 h 197"/>
                  <a:gd name="T56" fmla="*/ 15 w 99"/>
                  <a:gd name="T57" fmla="*/ 58 h 197"/>
                  <a:gd name="T58" fmla="*/ 9 w 99"/>
                  <a:gd name="T59" fmla="*/ 76 h 197"/>
                  <a:gd name="T60" fmla="*/ 11 w 99"/>
                  <a:gd name="T61" fmla="*/ 88 h 197"/>
                  <a:gd name="T62" fmla="*/ 17 w 99"/>
                  <a:gd name="T63" fmla="*/ 108 h 197"/>
                  <a:gd name="T64" fmla="*/ 15 w 99"/>
                  <a:gd name="T65" fmla="*/ 114 h 197"/>
                  <a:gd name="T66" fmla="*/ 8 w 99"/>
                  <a:gd name="T67" fmla="*/ 132 h 197"/>
                  <a:gd name="T68" fmla="*/ 0 w 99"/>
                  <a:gd name="T69" fmla="*/ 142 h 197"/>
                  <a:gd name="T70" fmla="*/ 2 w 99"/>
                  <a:gd name="T71" fmla="*/ 158 h 197"/>
                  <a:gd name="T72" fmla="*/ 8 w 99"/>
                  <a:gd name="T73" fmla="*/ 166 h 197"/>
                  <a:gd name="T74" fmla="*/ 8 w 99"/>
                  <a:gd name="T75" fmla="*/ 182 h 197"/>
                  <a:gd name="T76" fmla="*/ 25 w 99"/>
                  <a:gd name="T77" fmla="*/ 197 h 197"/>
                  <a:gd name="T78" fmla="*/ 37 w 99"/>
                  <a:gd name="T79" fmla="*/ 191 h 197"/>
                  <a:gd name="T80" fmla="*/ 49 w 99"/>
                  <a:gd name="T81" fmla="*/ 191 h 197"/>
                  <a:gd name="T82" fmla="*/ 53 w 99"/>
                  <a:gd name="T83" fmla="*/ 187 h 197"/>
                  <a:gd name="T84" fmla="*/ 81 w 99"/>
                  <a:gd name="T85" fmla="*/ 100 h 197"/>
                  <a:gd name="T86" fmla="*/ 91 w 99"/>
                  <a:gd name="T87" fmla="*/ 64 h 197"/>
                  <a:gd name="T88" fmla="*/ 89 w 99"/>
                  <a:gd name="T89" fmla="*/ 56 h 197"/>
                  <a:gd name="T90" fmla="*/ 93 w 99"/>
                  <a:gd name="T91" fmla="*/ 46 h 197"/>
                  <a:gd name="T92" fmla="*/ 97 w 99"/>
                  <a:gd name="T93" fmla="*/ 54 h 197"/>
                  <a:gd name="T94" fmla="*/ 89 w 99"/>
                  <a:gd name="T95" fmla="*/ 8 h 1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9"/>
                  <a:gd name="T145" fmla="*/ 0 h 197"/>
                  <a:gd name="T146" fmla="*/ 99 w 99"/>
                  <a:gd name="T147" fmla="*/ 197 h 1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9" h="197">
                    <a:moveTo>
                      <a:pt x="81" y="0"/>
                    </a:moveTo>
                    <a:lnTo>
                      <a:pt x="79" y="0"/>
                    </a:lnTo>
                    <a:lnTo>
                      <a:pt x="77" y="4"/>
                    </a:lnTo>
                    <a:lnTo>
                      <a:pt x="77" y="6"/>
                    </a:lnTo>
                    <a:lnTo>
                      <a:pt x="77" y="12"/>
                    </a:lnTo>
                    <a:lnTo>
                      <a:pt x="77" y="16"/>
                    </a:lnTo>
                    <a:lnTo>
                      <a:pt x="73" y="16"/>
                    </a:lnTo>
                    <a:lnTo>
                      <a:pt x="71" y="16"/>
                    </a:lnTo>
                    <a:lnTo>
                      <a:pt x="71" y="18"/>
                    </a:lnTo>
                    <a:lnTo>
                      <a:pt x="69" y="22"/>
                    </a:lnTo>
                    <a:lnTo>
                      <a:pt x="67" y="20"/>
                    </a:lnTo>
                    <a:lnTo>
                      <a:pt x="65" y="20"/>
                    </a:lnTo>
                    <a:lnTo>
                      <a:pt x="63" y="20"/>
                    </a:lnTo>
                    <a:lnTo>
                      <a:pt x="65" y="26"/>
                    </a:lnTo>
                    <a:lnTo>
                      <a:pt x="65" y="28"/>
                    </a:lnTo>
                    <a:lnTo>
                      <a:pt x="63" y="26"/>
                    </a:lnTo>
                    <a:lnTo>
                      <a:pt x="61" y="32"/>
                    </a:lnTo>
                    <a:lnTo>
                      <a:pt x="63" y="34"/>
                    </a:lnTo>
                    <a:lnTo>
                      <a:pt x="65" y="34"/>
                    </a:lnTo>
                    <a:lnTo>
                      <a:pt x="65" y="36"/>
                    </a:lnTo>
                    <a:lnTo>
                      <a:pt x="63" y="36"/>
                    </a:lnTo>
                    <a:lnTo>
                      <a:pt x="61" y="36"/>
                    </a:lnTo>
                    <a:lnTo>
                      <a:pt x="57" y="40"/>
                    </a:lnTo>
                    <a:lnTo>
                      <a:pt x="59" y="38"/>
                    </a:lnTo>
                    <a:lnTo>
                      <a:pt x="57" y="36"/>
                    </a:lnTo>
                    <a:lnTo>
                      <a:pt x="55" y="38"/>
                    </a:lnTo>
                    <a:lnTo>
                      <a:pt x="57" y="38"/>
                    </a:lnTo>
                    <a:lnTo>
                      <a:pt x="53" y="42"/>
                    </a:lnTo>
                    <a:lnTo>
                      <a:pt x="55" y="48"/>
                    </a:lnTo>
                    <a:lnTo>
                      <a:pt x="53" y="48"/>
                    </a:lnTo>
                    <a:lnTo>
                      <a:pt x="51" y="48"/>
                    </a:lnTo>
                    <a:lnTo>
                      <a:pt x="51" y="44"/>
                    </a:lnTo>
                    <a:lnTo>
                      <a:pt x="49" y="44"/>
                    </a:lnTo>
                    <a:lnTo>
                      <a:pt x="45" y="46"/>
                    </a:lnTo>
                    <a:lnTo>
                      <a:pt x="43" y="48"/>
                    </a:lnTo>
                    <a:lnTo>
                      <a:pt x="43" y="50"/>
                    </a:lnTo>
                    <a:lnTo>
                      <a:pt x="45" y="54"/>
                    </a:lnTo>
                    <a:lnTo>
                      <a:pt x="47" y="56"/>
                    </a:lnTo>
                    <a:lnTo>
                      <a:pt x="45" y="56"/>
                    </a:lnTo>
                    <a:lnTo>
                      <a:pt x="43" y="56"/>
                    </a:lnTo>
                    <a:lnTo>
                      <a:pt x="41" y="54"/>
                    </a:lnTo>
                    <a:lnTo>
                      <a:pt x="39" y="50"/>
                    </a:lnTo>
                    <a:lnTo>
                      <a:pt x="37" y="52"/>
                    </a:lnTo>
                    <a:lnTo>
                      <a:pt x="35" y="52"/>
                    </a:lnTo>
                    <a:lnTo>
                      <a:pt x="33" y="52"/>
                    </a:lnTo>
                    <a:lnTo>
                      <a:pt x="33" y="54"/>
                    </a:lnTo>
                    <a:lnTo>
                      <a:pt x="31" y="56"/>
                    </a:lnTo>
                    <a:lnTo>
                      <a:pt x="29" y="54"/>
                    </a:lnTo>
                    <a:lnTo>
                      <a:pt x="27" y="56"/>
                    </a:lnTo>
                    <a:lnTo>
                      <a:pt x="27" y="54"/>
                    </a:lnTo>
                    <a:lnTo>
                      <a:pt x="23" y="56"/>
                    </a:lnTo>
                    <a:lnTo>
                      <a:pt x="23" y="58"/>
                    </a:lnTo>
                    <a:lnTo>
                      <a:pt x="19" y="58"/>
                    </a:lnTo>
                    <a:lnTo>
                      <a:pt x="17" y="56"/>
                    </a:lnTo>
                    <a:lnTo>
                      <a:pt x="15" y="58"/>
                    </a:lnTo>
                    <a:lnTo>
                      <a:pt x="15" y="62"/>
                    </a:lnTo>
                    <a:lnTo>
                      <a:pt x="9" y="76"/>
                    </a:lnTo>
                    <a:lnTo>
                      <a:pt x="11" y="80"/>
                    </a:lnTo>
                    <a:lnTo>
                      <a:pt x="11" y="88"/>
                    </a:lnTo>
                    <a:lnTo>
                      <a:pt x="17" y="106"/>
                    </a:lnTo>
                    <a:lnTo>
                      <a:pt x="17" y="108"/>
                    </a:lnTo>
                    <a:lnTo>
                      <a:pt x="17" y="110"/>
                    </a:lnTo>
                    <a:lnTo>
                      <a:pt x="15" y="114"/>
                    </a:lnTo>
                    <a:lnTo>
                      <a:pt x="13" y="116"/>
                    </a:lnTo>
                    <a:lnTo>
                      <a:pt x="8" y="132"/>
                    </a:lnTo>
                    <a:lnTo>
                      <a:pt x="6" y="132"/>
                    </a:lnTo>
                    <a:lnTo>
                      <a:pt x="0" y="142"/>
                    </a:lnTo>
                    <a:lnTo>
                      <a:pt x="0" y="154"/>
                    </a:lnTo>
                    <a:lnTo>
                      <a:pt x="2" y="158"/>
                    </a:lnTo>
                    <a:lnTo>
                      <a:pt x="4" y="160"/>
                    </a:lnTo>
                    <a:lnTo>
                      <a:pt x="8" y="166"/>
                    </a:lnTo>
                    <a:lnTo>
                      <a:pt x="6" y="170"/>
                    </a:lnTo>
                    <a:lnTo>
                      <a:pt x="8" y="182"/>
                    </a:lnTo>
                    <a:lnTo>
                      <a:pt x="11" y="187"/>
                    </a:lnTo>
                    <a:lnTo>
                      <a:pt x="25" y="197"/>
                    </a:lnTo>
                    <a:lnTo>
                      <a:pt x="29" y="197"/>
                    </a:lnTo>
                    <a:lnTo>
                      <a:pt x="37" y="191"/>
                    </a:lnTo>
                    <a:lnTo>
                      <a:pt x="45" y="189"/>
                    </a:lnTo>
                    <a:lnTo>
                      <a:pt x="49" y="191"/>
                    </a:lnTo>
                    <a:lnTo>
                      <a:pt x="51" y="189"/>
                    </a:lnTo>
                    <a:lnTo>
                      <a:pt x="53" y="187"/>
                    </a:lnTo>
                    <a:lnTo>
                      <a:pt x="81" y="102"/>
                    </a:lnTo>
                    <a:lnTo>
                      <a:pt x="81" y="100"/>
                    </a:lnTo>
                    <a:lnTo>
                      <a:pt x="87" y="72"/>
                    </a:lnTo>
                    <a:lnTo>
                      <a:pt x="91" y="64"/>
                    </a:lnTo>
                    <a:lnTo>
                      <a:pt x="91" y="60"/>
                    </a:lnTo>
                    <a:lnTo>
                      <a:pt x="89" y="56"/>
                    </a:lnTo>
                    <a:lnTo>
                      <a:pt x="91" y="46"/>
                    </a:lnTo>
                    <a:lnTo>
                      <a:pt x="93" y="46"/>
                    </a:lnTo>
                    <a:lnTo>
                      <a:pt x="95" y="54"/>
                    </a:lnTo>
                    <a:lnTo>
                      <a:pt x="97" y="54"/>
                    </a:lnTo>
                    <a:lnTo>
                      <a:pt x="99" y="50"/>
                    </a:lnTo>
                    <a:lnTo>
                      <a:pt x="89" y="8"/>
                    </a:lnTo>
                    <a:lnTo>
                      <a:pt x="81" y="0"/>
                    </a:lnTo>
                    <a:close/>
                  </a:path>
                </a:pathLst>
              </a:custGeom>
              <a:solidFill>
                <a:srgbClr val="0071B4">
                  <a:alpha val="34901"/>
                </a:srgbClr>
              </a:solidFill>
              <a:ln w="9525">
                <a:noFill/>
                <a:round/>
                <a:headEnd/>
                <a:tailEnd/>
              </a:ln>
            </p:spPr>
            <p:txBody>
              <a:bodyPr/>
              <a:lstStyle/>
              <a:p>
                <a:endParaRPr lang="en-US"/>
              </a:p>
            </p:txBody>
          </p:sp>
          <p:sp>
            <p:nvSpPr>
              <p:cNvPr id="13710" name="Freeform 565"/>
              <p:cNvSpPr>
                <a:spLocks/>
              </p:cNvSpPr>
              <p:nvPr/>
            </p:nvSpPr>
            <p:spPr bwMode="auto">
              <a:xfrm>
                <a:off x="3444" y="3284"/>
                <a:ext cx="2" cy="8"/>
              </a:xfrm>
              <a:custGeom>
                <a:avLst/>
                <a:gdLst>
                  <a:gd name="T0" fmla="*/ 0 w 2"/>
                  <a:gd name="T1" fmla="*/ 6 h 8"/>
                  <a:gd name="T2" fmla="*/ 0 w 2"/>
                  <a:gd name="T3" fmla="*/ 6 h 8"/>
                  <a:gd name="T4" fmla="*/ 2 w 2"/>
                  <a:gd name="T5" fmla="*/ 8 h 8"/>
                  <a:gd name="T6" fmla="*/ 2 w 2"/>
                  <a:gd name="T7" fmla="*/ 8 h 8"/>
                  <a:gd name="T8" fmla="*/ 2 w 2"/>
                  <a:gd name="T9" fmla="*/ 8 h 8"/>
                  <a:gd name="T10" fmla="*/ 2 w 2"/>
                  <a:gd name="T11" fmla="*/ 6 h 8"/>
                  <a:gd name="T12" fmla="*/ 2 w 2"/>
                  <a:gd name="T13" fmla="*/ 4 h 8"/>
                  <a:gd name="T14" fmla="*/ 2 w 2"/>
                  <a:gd name="T15" fmla="*/ 0 h 8"/>
                  <a:gd name="T16" fmla="*/ 2 w 2"/>
                  <a:gd name="T17" fmla="*/ 0 h 8"/>
                  <a:gd name="T18" fmla="*/ 2 w 2"/>
                  <a:gd name="T19" fmla="*/ 0 h 8"/>
                  <a:gd name="T20" fmla="*/ 0 w 2"/>
                  <a:gd name="T21" fmla="*/ 0 h 8"/>
                  <a:gd name="T22" fmla="*/ 0 w 2"/>
                  <a:gd name="T23" fmla="*/ 0 h 8"/>
                  <a:gd name="T24" fmla="*/ 0 w 2"/>
                  <a:gd name="T25" fmla="*/ 4 h 8"/>
                  <a:gd name="T26" fmla="*/ 0 w 2"/>
                  <a:gd name="T27" fmla="*/ 4 h 8"/>
                  <a:gd name="T28" fmla="*/ 0 w 2"/>
                  <a:gd name="T29" fmla="*/ 6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
                  <a:gd name="T46" fmla="*/ 0 h 8"/>
                  <a:gd name="T47" fmla="*/ 2 w 2"/>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 h="8">
                    <a:moveTo>
                      <a:pt x="0" y="6"/>
                    </a:moveTo>
                    <a:lnTo>
                      <a:pt x="0" y="6"/>
                    </a:lnTo>
                    <a:lnTo>
                      <a:pt x="2" y="8"/>
                    </a:lnTo>
                    <a:lnTo>
                      <a:pt x="2" y="6"/>
                    </a:lnTo>
                    <a:lnTo>
                      <a:pt x="2" y="4"/>
                    </a:lnTo>
                    <a:lnTo>
                      <a:pt x="2" y="0"/>
                    </a:lnTo>
                    <a:lnTo>
                      <a:pt x="0" y="0"/>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3711" name="Freeform 566"/>
              <p:cNvSpPr>
                <a:spLocks/>
              </p:cNvSpPr>
              <p:nvPr/>
            </p:nvSpPr>
            <p:spPr bwMode="auto">
              <a:xfrm>
                <a:off x="2928" y="3119"/>
                <a:ext cx="4" cy="4"/>
              </a:xfrm>
              <a:custGeom>
                <a:avLst/>
                <a:gdLst>
                  <a:gd name="T0" fmla="*/ 4 w 4"/>
                  <a:gd name="T1" fmla="*/ 0 h 4"/>
                  <a:gd name="T2" fmla="*/ 4 w 4"/>
                  <a:gd name="T3" fmla="*/ 0 h 4"/>
                  <a:gd name="T4" fmla="*/ 2 w 4"/>
                  <a:gd name="T5" fmla="*/ 0 h 4"/>
                  <a:gd name="T6" fmla="*/ 0 w 4"/>
                  <a:gd name="T7" fmla="*/ 0 h 4"/>
                  <a:gd name="T8" fmla="*/ 0 w 4"/>
                  <a:gd name="T9" fmla="*/ 2 h 4"/>
                  <a:gd name="T10" fmla="*/ 0 w 4"/>
                  <a:gd name="T11" fmla="*/ 4 h 4"/>
                  <a:gd name="T12" fmla="*/ 2 w 4"/>
                  <a:gd name="T13" fmla="*/ 4 h 4"/>
                  <a:gd name="T14" fmla="*/ 2 w 4"/>
                  <a:gd name="T15" fmla="*/ 4 h 4"/>
                  <a:gd name="T16" fmla="*/ 4 w 4"/>
                  <a:gd name="T17" fmla="*/ 2 h 4"/>
                  <a:gd name="T18" fmla="*/ 4 w 4"/>
                  <a:gd name="T19" fmla="*/ 0 h 4"/>
                  <a:gd name="T20" fmla="*/ 4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4" y="0"/>
                    </a:moveTo>
                    <a:lnTo>
                      <a:pt x="4" y="0"/>
                    </a:lnTo>
                    <a:lnTo>
                      <a:pt x="2" y="0"/>
                    </a:lnTo>
                    <a:lnTo>
                      <a:pt x="0" y="0"/>
                    </a:lnTo>
                    <a:lnTo>
                      <a:pt x="0" y="2"/>
                    </a:lnTo>
                    <a:lnTo>
                      <a:pt x="0" y="4"/>
                    </a:lnTo>
                    <a:lnTo>
                      <a:pt x="2"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3712" name="Freeform 567"/>
              <p:cNvSpPr>
                <a:spLocks/>
              </p:cNvSpPr>
              <p:nvPr/>
            </p:nvSpPr>
            <p:spPr bwMode="auto">
              <a:xfrm>
                <a:off x="2661" y="3020"/>
                <a:ext cx="4" cy="4"/>
              </a:xfrm>
              <a:custGeom>
                <a:avLst/>
                <a:gdLst>
                  <a:gd name="T0" fmla="*/ 2 w 4"/>
                  <a:gd name="T1" fmla="*/ 0 h 4"/>
                  <a:gd name="T2" fmla="*/ 0 w 4"/>
                  <a:gd name="T3" fmla="*/ 2 h 4"/>
                  <a:gd name="T4" fmla="*/ 0 w 4"/>
                  <a:gd name="T5" fmla="*/ 2 h 4"/>
                  <a:gd name="T6" fmla="*/ 0 w 4"/>
                  <a:gd name="T7" fmla="*/ 2 h 4"/>
                  <a:gd name="T8" fmla="*/ 2 w 4"/>
                  <a:gd name="T9" fmla="*/ 4 h 4"/>
                  <a:gd name="T10" fmla="*/ 2 w 4"/>
                  <a:gd name="T11" fmla="*/ 4 h 4"/>
                  <a:gd name="T12" fmla="*/ 4 w 4"/>
                  <a:gd name="T13" fmla="*/ 2 h 4"/>
                  <a:gd name="T14" fmla="*/ 4 w 4"/>
                  <a:gd name="T15" fmla="*/ 2 h 4"/>
                  <a:gd name="T16" fmla="*/ 2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0"/>
                    </a:moveTo>
                    <a:lnTo>
                      <a:pt x="0" y="2"/>
                    </a:lnTo>
                    <a:lnTo>
                      <a:pt x="2" y="4"/>
                    </a:lnTo>
                    <a:lnTo>
                      <a:pt x="4" y="2"/>
                    </a:lnTo>
                    <a:lnTo>
                      <a:pt x="2" y="0"/>
                    </a:lnTo>
                    <a:close/>
                  </a:path>
                </a:pathLst>
              </a:custGeom>
              <a:solidFill>
                <a:srgbClr val="0071B4">
                  <a:alpha val="34901"/>
                </a:srgbClr>
              </a:solidFill>
              <a:ln w="9525">
                <a:noFill/>
                <a:round/>
                <a:headEnd/>
                <a:tailEnd/>
              </a:ln>
            </p:spPr>
            <p:txBody>
              <a:bodyPr/>
              <a:lstStyle/>
              <a:p>
                <a:endParaRPr lang="en-US"/>
              </a:p>
            </p:txBody>
          </p:sp>
          <p:sp>
            <p:nvSpPr>
              <p:cNvPr id="13713" name="Freeform 568"/>
              <p:cNvSpPr>
                <a:spLocks/>
              </p:cNvSpPr>
              <p:nvPr/>
            </p:nvSpPr>
            <p:spPr bwMode="auto">
              <a:xfrm>
                <a:off x="2916" y="3145"/>
                <a:ext cx="2" cy="0"/>
              </a:xfrm>
              <a:custGeom>
                <a:avLst/>
                <a:gdLst>
                  <a:gd name="T0" fmla="*/ 2 w 2"/>
                  <a:gd name="T1" fmla="*/ 0 w 2"/>
                  <a:gd name="T2" fmla="*/ 2 w 2"/>
                  <a:gd name="T3" fmla="*/ 2 w 2"/>
                  <a:gd name="T4" fmla="*/ 2 w 2"/>
                  <a:gd name="T5" fmla="*/ 2 w 2"/>
                  <a:gd name="T6" fmla="*/ 0 60000 65536"/>
                  <a:gd name="T7" fmla="*/ 0 60000 65536"/>
                  <a:gd name="T8" fmla="*/ 0 60000 65536"/>
                  <a:gd name="T9" fmla="*/ 0 60000 65536"/>
                  <a:gd name="T10" fmla="*/ 0 60000 65536"/>
                  <a:gd name="T11" fmla="*/ 0 60000 65536"/>
                  <a:gd name="T12" fmla="*/ 0 w 2"/>
                  <a:gd name="T13" fmla="*/ 2 w 2"/>
                </a:gdLst>
                <a:ahLst/>
                <a:cxnLst>
                  <a:cxn ang="T6">
                    <a:pos x="T0" y="0"/>
                  </a:cxn>
                  <a:cxn ang="T7">
                    <a:pos x="T1" y="0"/>
                  </a:cxn>
                  <a:cxn ang="T8">
                    <a:pos x="T2" y="0"/>
                  </a:cxn>
                  <a:cxn ang="T9">
                    <a:pos x="T3" y="0"/>
                  </a:cxn>
                  <a:cxn ang="T10">
                    <a:pos x="T4" y="0"/>
                  </a:cxn>
                  <a:cxn ang="T11">
                    <a:pos x="T5" y="0"/>
                  </a:cxn>
                </a:cxnLst>
                <a:rect l="T12" t="0" r="T13" b="0"/>
                <a:pathLst>
                  <a:path w="2">
                    <a:moveTo>
                      <a:pt x="2" y="0"/>
                    </a:moveTo>
                    <a:lnTo>
                      <a:pt x="0" y="0"/>
                    </a:lnTo>
                    <a:lnTo>
                      <a:pt x="2" y="0"/>
                    </a:lnTo>
                    <a:close/>
                  </a:path>
                </a:pathLst>
              </a:custGeom>
              <a:solidFill>
                <a:srgbClr val="0071B4">
                  <a:alpha val="34901"/>
                </a:srgbClr>
              </a:solidFill>
              <a:ln w="9525">
                <a:noFill/>
                <a:round/>
                <a:headEnd/>
                <a:tailEnd/>
              </a:ln>
            </p:spPr>
            <p:txBody>
              <a:bodyPr/>
              <a:lstStyle/>
              <a:p>
                <a:endParaRPr lang="en-US"/>
              </a:p>
            </p:txBody>
          </p:sp>
          <p:sp>
            <p:nvSpPr>
              <p:cNvPr id="13714" name="Freeform 569"/>
              <p:cNvSpPr>
                <a:spLocks/>
              </p:cNvSpPr>
              <p:nvPr/>
            </p:nvSpPr>
            <p:spPr bwMode="auto">
              <a:xfrm>
                <a:off x="2940" y="3101"/>
                <a:ext cx="2" cy="2"/>
              </a:xfrm>
              <a:custGeom>
                <a:avLst/>
                <a:gdLst>
                  <a:gd name="T0" fmla="*/ 2 w 2"/>
                  <a:gd name="T1" fmla="*/ 0 h 2"/>
                  <a:gd name="T2" fmla="*/ 0 w 2"/>
                  <a:gd name="T3" fmla="*/ 0 h 2"/>
                  <a:gd name="T4" fmla="*/ 0 w 2"/>
                  <a:gd name="T5" fmla="*/ 0 h 2"/>
                  <a:gd name="T6" fmla="*/ 0 w 2"/>
                  <a:gd name="T7" fmla="*/ 2 h 2"/>
                  <a:gd name="T8" fmla="*/ 0 w 2"/>
                  <a:gd name="T9" fmla="*/ 2 h 2"/>
                  <a:gd name="T10" fmla="*/ 2 w 2"/>
                  <a:gd name="T11" fmla="*/ 0 h 2"/>
                  <a:gd name="T12" fmla="*/ 2 w 2"/>
                  <a:gd name="T13" fmla="*/ 0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3715" name="Freeform 570"/>
              <p:cNvSpPr>
                <a:spLocks/>
              </p:cNvSpPr>
              <p:nvPr/>
            </p:nvSpPr>
            <p:spPr bwMode="auto">
              <a:xfrm>
                <a:off x="2139" y="3119"/>
                <a:ext cx="2" cy="2"/>
              </a:xfrm>
              <a:custGeom>
                <a:avLst/>
                <a:gdLst>
                  <a:gd name="T0" fmla="*/ 0 w 2"/>
                  <a:gd name="T1" fmla="*/ 2 h 2"/>
                  <a:gd name="T2" fmla="*/ 2 w 2"/>
                  <a:gd name="T3" fmla="*/ 2 h 2"/>
                  <a:gd name="T4" fmla="*/ 0 w 2"/>
                  <a:gd name="T5" fmla="*/ 0 h 2"/>
                  <a:gd name="T6" fmla="*/ 0 w 2"/>
                  <a:gd name="T7" fmla="*/ 0 h 2"/>
                  <a:gd name="T8" fmla="*/ 0 w 2"/>
                  <a:gd name="T9" fmla="*/ 0 h 2"/>
                  <a:gd name="T10" fmla="*/ 0 w 2"/>
                  <a:gd name="T11" fmla="*/ 2 h 2"/>
                  <a:gd name="T12" fmla="*/ 0 w 2"/>
                  <a:gd name="T13" fmla="*/ 2 h 2"/>
                  <a:gd name="T14" fmla="*/ 0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2"/>
                    </a:moveTo>
                    <a:lnTo>
                      <a:pt x="2"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716" name="Freeform 571"/>
              <p:cNvSpPr>
                <a:spLocks/>
              </p:cNvSpPr>
              <p:nvPr/>
            </p:nvSpPr>
            <p:spPr bwMode="auto">
              <a:xfrm>
                <a:off x="4533" y="2914"/>
                <a:ext cx="2" cy="6"/>
              </a:xfrm>
              <a:custGeom>
                <a:avLst/>
                <a:gdLst>
                  <a:gd name="T0" fmla="*/ 0 w 2"/>
                  <a:gd name="T1" fmla="*/ 0 h 6"/>
                  <a:gd name="T2" fmla="*/ 0 w 2"/>
                  <a:gd name="T3" fmla="*/ 0 h 6"/>
                  <a:gd name="T4" fmla="*/ 0 w 2"/>
                  <a:gd name="T5" fmla="*/ 6 h 6"/>
                  <a:gd name="T6" fmla="*/ 2 w 2"/>
                  <a:gd name="T7" fmla="*/ 6 h 6"/>
                  <a:gd name="T8" fmla="*/ 2 w 2"/>
                  <a:gd name="T9" fmla="*/ 0 h 6"/>
                  <a:gd name="T10" fmla="*/ 0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0" y="0"/>
                    </a:moveTo>
                    <a:lnTo>
                      <a:pt x="0" y="0"/>
                    </a:lnTo>
                    <a:lnTo>
                      <a:pt x="0" y="6"/>
                    </a:lnTo>
                    <a:lnTo>
                      <a:pt x="2" y="6"/>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717" name="Freeform 572"/>
              <p:cNvSpPr>
                <a:spLocks/>
              </p:cNvSpPr>
              <p:nvPr/>
            </p:nvSpPr>
            <p:spPr bwMode="auto">
              <a:xfrm>
                <a:off x="1012" y="2227"/>
                <a:ext cx="4" cy="6"/>
              </a:xfrm>
              <a:custGeom>
                <a:avLst/>
                <a:gdLst>
                  <a:gd name="T0" fmla="*/ 4 w 4"/>
                  <a:gd name="T1" fmla="*/ 4 h 6"/>
                  <a:gd name="T2" fmla="*/ 4 w 4"/>
                  <a:gd name="T3" fmla="*/ 2 h 6"/>
                  <a:gd name="T4" fmla="*/ 2 w 4"/>
                  <a:gd name="T5" fmla="*/ 0 h 6"/>
                  <a:gd name="T6" fmla="*/ 0 w 4"/>
                  <a:gd name="T7" fmla="*/ 0 h 6"/>
                  <a:gd name="T8" fmla="*/ 0 w 4"/>
                  <a:gd name="T9" fmla="*/ 2 h 6"/>
                  <a:gd name="T10" fmla="*/ 0 w 4"/>
                  <a:gd name="T11" fmla="*/ 2 h 6"/>
                  <a:gd name="T12" fmla="*/ 4 w 4"/>
                  <a:gd name="T13" fmla="*/ 6 h 6"/>
                  <a:gd name="T14" fmla="*/ 4 w 4"/>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4"/>
                    </a:moveTo>
                    <a:lnTo>
                      <a:pt x="4" y="2"/>
                    </a:lnTo>
                    <a:lnTo>
                      <a:pt x="2" y="0"/>
                    </a:lnTo>
                    <a:lnTo>
                      <a:pt x="0" y="0"/>
                    </a:lnTo>
                    <a:lnTo>
                      <a:pt x="0" y="2"/>
                    </a:lnTo>
                    <a:lnTo>
                      <a:pt x="4" y="6"/>
                    </a:lnTo>
                    <a:lnTo>
                      <a:pt x="4" y="4"/>
                    </a:lnTo>
                    <a:close/>
                  </a:path>
                </a:pathLst>
              </a:custGeom>
              <a:solidFill>
                <a:srgbClr val="0071B4">
                  <a:alpha val="34901"/>
                </a:srgbClr>
              </a:solidFill>
              <a:ln w="9525">
                <a:noFill/>
                <a:round/>
                <a:headEnd/>
                <a:tailEnd/>
              </a:ln>
            </p:spPr>
            <p:txBody>
              <a:bodyPr/>
              <a:lstStyle/>
              <a:p>
                <a:endParaRPr lang="en-US"/>
              </a:p>
            </p:txBody>
          </p:sp>
          <p:sp>
            <p:nvSpPr>
              <p:cNvPr id="13718" name="Freeform 573"/>
              <p:cNvSpPr>
                <a:spLocks/>
              </p:cNvSpPr>
              <p:nvPr/>
            </p:nvSpPr>
            <p:spPr bwMode="auto">
              <a:xfrm>
                <a:off x="1014" y="2237"/>
                <a:ext cx="10" cy="10"/>
              </a:xfrm>
              <a:custGeom>
                <a:avLst/>
                <a:gdLst>
                  <a:gd name="T0" fmla="*/ 8 w 10"/>
                  <a:gd name="T1" fmla="*/ 4 h 10"/>
                  <a:gd name="T2" fmla="*/ 6 w 10"/>
                  <a:gd name="T3" fmla="*/ 4 h 10"/>
                  <a:gd name="T4" fmla="*/ 0 w 10"/>
                  <a:gd name="T5" fmla="*/ 0 h 10"/>
                  <a:gd name="T6" fmla="*/ 0 w 10"/>
                  <a:gd name="T7" fmla="*/ 2 h 10"/>
                  <a:gd name="T8" fmla="*/ 2 w 10"/>
                  <a:gd name="T9" fmla="*/ 4 h 10"/>
                  <a:gd name="T10" fmla="*/ 4 w 10"/>
                  <a:gd name="T11" fmla="*/ 6 h 10"/>
                  <a:gd name="T12" fmla="*/ 6 w 10"/>
                  <a:gd name="T13" fmla="*/ 8 h 10"/>
                  <a:gd name="T14" fmla="*/ 8 w 10"/>
                  <a:gd name="T15" fmla="*/ 10 h 10"/>
                  <a:gd name="T16" fmla="*/ 10 w 10"/>
                  <a:gd name="T17" fmla="*/ 10 h 10"/>
                  <a:gd name="T18" fmla="*/ 10 w 10"/>
                  <a:gd name="T19" fmla="*/ 10 h 10"/>
                  <a:gd name="T20" fmla="*/ 8 w 10"/>
                  <a:gd name="T21" fmla="*/ 4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0"/>
                  <a:gd name="T35" fmla="*/ 10 w 10"/>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0">
                    <a:moveTo>
                      <a:pt x="8" y="4"/>
                    </a:moveTo>
                    <a:lnTo>
                      <a:pt x="6" y="4"/>
                    </a:lnTo>
                    <a:lnTo>
                      <a:pt x="0" y="0"/>
                    </a:lnTo>
                    <a:lnTo>
                      <a:pt x="0" y="2"/>
                    </a:lnTo>
                    <a:lnTo>
                      <a:pt x="2" y="4"/>
                    </a:lnTo>
                    <a:lnTo>
                      <a:pt x="4" y="6"/>
                    </a:lnTo>
                    <a:lnTo>
                      <a:pt x="6" y="8"/>
                    </a:lnTo>
                    <a:lnTo>
                      <a:pt x="8" y="10"/>
                    </a:lnTo>
                    <a:lnTo>
                      <a:pt x="10" y="10"/>
                    </a:lnTo>
                    <a:lnTo>
                      <a:pt x="8" y="4"/>
                    </a:lnTo>
                    <a:close/>
                  </a:path>
                </a:pathLst>
              </a:custGeom>
              <a:solidFill>
                <a:srgbClr val="0071B4">
                  <a:alpha val="34901"/>
                </a:srgbClr>
              </a:solidFill>
              <a:ln w="9525">
                <a:noFill/>
                <a:round/>
                <a:headEnd/>
                <a:tailEnd/>
              </a:ln>
            </p:spPr>
            <p:txBody>
              <a:bodyPr/>
              <a:lstStyle/>
              <a:p>
                <a:endParaRPr lang="en-US"/>
              </a:p>
            </p:txBody>
          </p:sp>
          <p:sp>
            <p:nvSpPr>
              <p:cNvPr id="13719" name="Freeform 574"/>
              <p:cNvSpPr>
                <a:spLocks/>
              </p:cNvSpPr>
              <p:nvPr/>
            </p:nvSpPr>
            <p:spPr bwMode="auto">
              <a:xfrm>
                <a:off x="1018" y="2231"/>
                <a:ext cx="10" cy="16"/>
              </a:xfrm>
              <a:custGeom>
                <a:avLst/>
                <a:gdLst>
                  <a:gd name="T0" fmla="*/ 6 w 10"/>
                  <a:gd name="T1" fmla="*/ 6 h 16"/>
                  <a:gd name="T2" fmla="*/ 6 w 10"/>
                  <a:gd name="T3" fmla="*/ 6 h 16"/>
                  <a:gd name="T4" fmla="*/ 4 w 10"/>
                  <a:gd name="T5" fmla="*/ 2 h 16"/>
                  <a:gd name="T6" fmla="*/ 0 w 10"/>
                  <a:gd name="T7" fmla="*/ 0 h 16"/>
                  <a:gd name="T8" fmla="*/ 0 w 10"/>
                  <a:gd name="T9" fmla="*/ 0 h 16"/>
                  <a:gd name="T10" fmla="*/ 0 w 10"/>
                  <a:gd name="T11" fmla="*/ 2 h 16"/>
                  <a:gd name="T12" fmla="*/ 0 w 10"/>
                  <a:gd name="T13" fmla="*/ 4 h 16"/>
                  <a:gd name="T14" fmla="*/ 2 w 10"/>
                  <a:gd name="T15" fmla="*/ 4 h 16"/>
                  <a:gd name="T16" fmla="*/ 2 w 10"/>
                  <a:gd name="T17" fmla="*/ 6 h 16"/>
                  <a:gd name="T18" fmla="*/ 8 w 10"/>
                  <a:gd name="T19" fmla="*/ 16 h 16"/>
                  <a:gd name="T20" fmla="*/ 10 w 10"/>
                  <a:gd name="T21" fmla="*/ 14 h 16"/>
                  <a:gd name="T22" fmla="*/ 10 w 10"/>
                  <a:gd name="T23" fmla="*/ 10 h 16"/>
                  <a:gd name="T24" fmla="*/ 6 w 10"/>
                  <a:gd name="T25" fmla="*/ 8 h 16"/>
                  <a:gd name="T26" fmla="*/ 6 w 10"/>
                  <a:gd name="T27" fmla="*/ 6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6"/>
                  <a:gd name="T44" fmla="*/ 10 w 10"/>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6">
                    <a:moveTo>
                      <a:pt x="6" y="6"/>
                    </a:moveTo>
                    <a:lnTo>
                      <a:pt x="6" y="6"/>
                    </a:lnTo>
                    <a:lnTo>
                      <a:pt x="4" y="2"/>
                    </a:lnTo>
                    <a:lnTo>
                      <a:pt x="0" y="0"/>
                    </a:lnTo>
                    <a:lnTo>
                      <a:pt x="0" y="2"/>
                    </a:lnTo>
                    <a:lnTo>
                      <a:pt x="0" y="4"/>
                    </a:lnTo>
                    <a:lnTo>
                      <a:pt x="2" y="4"/>
                    </a:lnTo>
                    <a:lnTo>
                      <a:pt x="2" y="6"/>
                    </a:lnTo>
                    <a:lnTo>
                      <a:pt x="8" y="16"/>
                    </a:lnTo>
                    <a:lnTo>
                      <a:pt x="10" y="14"/>
                    </a:lnTo>
                    <a:lnTo>
                      <a:pt x="10" y="10"/>
                    </a:lnTo>
                    <a:lnTo>
                      <a:pt x="6" y="8"/>
                    </a:lnTo>
                    <a:lnTo>
                      <a:pt x="6" y="6"/>
                    </a:lnTo>
                    <a:close/>
                  </a:path>
                </a:pathLst>
              </a:custGeom>
              <a:solidFill>
                <a:srgbClr val="0071B4">
                  <a:alpha val="34901"/>
                </a:srgbClr>
              </a:solidFill>
              <a:ln w="9525">
                <a:noFill/>
                <a:round/>
                <a:headEnd/>
                <a:tailEnd/>
              </a:ln>
            </p:spPr>
            <p:txBody>
              <a:bodyPr/>
              <a:lstStyle/>
              <a:p>
                <a:endParaRPr lang="en-US"/>
              </a:p>
            </p:txBody>
          </p:sp>
          <p:sp>
            <p:nvSpPr>
              <p:cNvPr id="13720" name="Freeform 575"/>
              <p:cNvSpPr>
                <a:spLocks/>
              </p:cNvSpPr>
              <p:nvPr/>
            </p:nvSpPr>
            <p:spPr bwMode="auto">
              <a:xfrm>
                <a:off x="1032" y="2255"/>
                <a:ext cx="2" cy="8"/>
              </a:xfrm>
              <a:custGeom>
                <a:avLst/>
                <a:gdLst>
                  <a:gd name="T0" fmla="*/ 0 w 2"/>
                  <a:gd name="T1" fmla="*/ 0 h 8"/>
                  <a:gd name="T2" fmla="*/ 0 w 2"/>
                  <a:gd name="T3" fmla="*/ 0 h 8"/>
                  <a:gd name="T4" fmla="*/ 0 w 2"/>
                  <a:gd name="T5" fmla="*/ 2 h 8"/>
                  <a:gd name="T6" fmla="*/ 2 w 2"/>
                  <a:gd name="T7" fmla="*/ 8 h 8"/>
                  <a:gd name="T8" fmla="*/ 2 w 2"/>
                  <a:gd name="T9" fmla="*/ 8 h 8"/>
                  <a:gd name="T10" fmla="*/ 2 w 2"/>
                  <a:gd name="T11" fmla="*/ 6 h 8"/>
                  <a:gd name="T12" fmla="*/ 0 w 2"/>
                  <a:gd name="T13" fmla="*/ 0 h 8"/>
                  <a:gd name="T14" fmla="*/ 0 60000 65536"/>
                  <a:gd name="T15" fmla="*/ 0 60000 65536"/>
                  <a:gd name="T16" fmla="*/ 0 60000 65536"/>
                  <a:gd name="T17" fmla="*/ 0 60000 65536"/>
                  <a:gd name="T18" fmla="*/ 0 60000 65536"/>
                  <a:gd name="T19" fmla="*/ 0 60000 65536"/>
                  <a:gd name="T20" fmla="*/ 0 60000 65536"/>
                  <a:gd name="T21" fmla="*/ 0 w 2"/>
                  <a:gd name="T22" fmla="*/ 0 h 8"/>
                  <a:gd name="T23" fmla="*/ 2 w 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8">
                    <a:moveTo>
                      <a:pt x="0" y="0"/>
                    </a:moveTo>
                    <a:lnTo>
                      <a:pt x="0" y="0"/>
                    </a:lnTo>
                    <a:lnTo>
                      <a:pt x="0" y="2"/>
                    </a:lnTo>
                    <a:lnTo>
                      <a:pt x="2" y="8"/>
                    </a:lnTo>
                    <a:lnTo>
                      <a:pt x="2" y="6"/>
                    </a:lnTo>
                    <a:lnTo>
                      <a:pt x="0" y="0"/>
                    </a:lnTo>
                    <a:close/>
                  </a:path>
                </a:pathLst>
              </a:custGeom>
              <a:solidFill>
                <a:srgbClr val="0071B4">
                  <a:alpha val="34901"/>
                </a:srgbClr>
              </a:solidFill>
              <a:ln w="9525">
                <a:noFill/>
                <a:round/>
                <a:headEnd/>
                <a:tailEnd/>
              </a:ln>
            </p:spPr>
            <p:txBody>
              <a:bodyPr/>
              <a:lstStyle/>
              <a:p>
                <a:endParaRPr lang="en-US"/>
              </a:p>
            </p:txBody>
          </p:sp>
          <p:sp>
            <p:nvSpPr>
              <p:cNvPr id="13721" name="Freeform 576"/>
              <p:cNvSpPr>
                <a:spLocks/>
              </p:cNvSpPr>
              <p:nvPr/>
            </p:nvSpPr>
            <p:spPr bwMode="auto">
              <a:xfrm>
                <a:off x="997" y="2181"/>
                <a:ext cx="11" cy="20"/>
              </a:xfrm>
              <a:custGeom>
                <a:avLst/>
                <a:gdLst>
                  <a:gd name="T0" fmla="*/ 11 w 11"/>
                  <a:gd name="T1" fmla="*/ 18 h 20"/>
                  <a:gd name="T2" fmla="*/ 10 w 11"/>
                  <a:gd name="T3" fmla="*/ 16 h 20"/>
                  <a:gd name="T4" fmla="*/ 10 w 11"/>
                  <a:gd name="T5" fmla="*/ 8 h 20"/>
                  <a:gd name="T6" fmla="*/ 10 w 11"/>
                  <a:gd name="T7" fmla="*/ 2 h 20"/>
                  <a:gd name="T8" fmla="*/ 8 w 11"/>
                  <a:gd name="T9" fmla="*/ 0 h 20"/>
                  <a:gd name="T10" fmla="*/ 6 w 11"/>
                  <a:gd name="T11" fmla="*/ 0 h 20"/>
                  <a:gd name="T12" fmla="*/ 4 w 11"/>
                  <a:gd name="T13" fmla="*/ 2 h 20"/>
                  <a:gd name="T14" fmla="*/ 4 w 11"/>
                  <a:gd name="T15" fmla="*/ 2 h 20"/>
                  <a:gd name="T16" fmla="*/ 2 w 11"/>
                  <a:gd name="T17" fmla="*/ 4 h 20"/>
                  <a:gd name="T18" fmla="*/ 2 w 11"/>
                  <a:gd name="T19" fmla="*/ 4 h 20"/>
                  <a:gd name="T20" fmla="*/ 2 w 11"/>
                  <a:gd name="T21" fmla="*/ 6 h 20"/>
                  <a:gd name="T22" fmla="*/ 2 w 11"/>
                  <a:gd name="T23" fmla="*/ 6 h 20"/>
                  <a:gd name="T24" fmla="*/ 2 w 11"/>
                  <a:gd name="T25" fmla="*/ 6 h 20"/>
                  <a:gd name="T26" fmla="*/ 0 w 11"/>
                  <a:gd name="T27" fmla="*/ 10 h 20"/>
                  <a:gd name="T28" fmla="*/ 2 w 11"/>
                  <a:gd name="T29" fmla="*/ 10 h 20"/>
                  <a:gd name="T30" fmla="*/ 0 w 11"/>
                  <a:gd name="T31" fmla="*/ 10 h 20"/>
                  <a:gd name="T32" fmla="*/ 0 w 11"/>
                  <a:gd name="T33" fmla="*/ 12 h 20"/>
                  <a:gd name="T34" fmla="*/ 0 w 11"/>
                  <a:gd name="T35" fmla="*/ 14 h 20"/>
                  <a:gd name="T36" fmla="*/ 2 w 11"/>
                  <a:gd name="T37" fmla="*/ 16 h 20"/>
                  <a:gd name="T38" fmla="*/ 4 w 11"/>
                  <a:gd name="T39" fmla="*/ 14 h 20"/>
                  <a:gd name="T40" fmla="*/ 4 w 11"/>
                  <a:gd name="T41" fmla="*/ 12 h 20"/>
                  <a:gd name="T42" fmla="*/ 4 w 11"/>
                  <a:gd name="T43" fmla="*/ 14 h 20"/>
                  <a:gd name="T44" fmla="*/ 6 w 11"/>
                  <a:gd name="T45" fmla="*/ 12 h 20"/>
                  <a:gd name="T46" fmla="*/ 6 w 11"/>
                  <a:gd name="T47" fmla="*/ 8 h 20"/>
                  <a:gd name="T48" fmla="*/ 6 w 11"/>
                  <a:gd name="T49" fmla="*/ 12 h 20"/>
                  <a:gd name="T50" fmla="*/ 6 w 11"/>
                  <a:gd name="T51" fmla="*/ 14 h 20"/>
                  <a:gd name="T52" fmla="*/ 4 w 11"/>
                  <a:gd name="T53" fmla="*/ 16 h 20"/>
                  <a:gd name="T54" fmla="*/ 6 w 11"/>
                  <a:gd name="T55" fmla="*/ 16 h 20"/>
                  <a:gd name="T56" fmla="*/ 6 w 11"/>
                  <a:gd name="T57" fmla="*/ 16 h 20"/>
                  <a:gd name="T58" fmla="*/ 6 w 11"/>
                  <a:gd name="T59" fmla="*/ 14 h 20"/>
                  <a:gd name="T60" fmla="*/ 8 w 11"/>
                  <a:gd name="T61" fmla="*/ 16 h 20"/>
                  <a:gd name="T62" fmla="*/ 8 w 11"/>
                  <a:gd name="T63" fmla="*/ 18 h 20"/>
                  <a:gd name="T64" fmla="*/ 8 w 11"/>
                  <a:gd name="T65" fmla="*/ 18 h 20"/>
                  <a:gd name="T66" fmla="*/ 10 w 11"/>
                  <a:gd name="T67" fmla="*/ 20 h 20"/>
                  <a:gd name="T68" fmla="*/ 11 w 11"/>
                  <a:gd name="T69" fmla="*/ 20 h 20"/>
                  <a:gd name="T70" fmla="*/ 11 w 11"/>
                  <a:gd name="T71" fmla="*/ 20 h 20"/>
                  <a:gd name="T72" fmla="*/ 11 w 11"/>
                  <a:gd name="T73" fmla="*/ 18 h 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
                  <a:gd name="T112" fmla="*/ 0 h 20"/>
                  <a:gd name="T113" fmla="*/ 11 w 11"/>
                  <a:gd name="T114" fmla="*/ 20 h 2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 h="20">
                    <a:moveTo>
                      <a:pt x="11" y="18"/>
                    </a:moveTo>
                    <a:lnTo>
                      <a:pt x="10" y="16"/>
                    </a:lnTo>
                    <a:lnTo>
                      <a:pt x="10" y="8"/>
                    </a:lnTo>
                    <a:lnTo>
                      <a:pt x="10" y="2"/>
                    </a:lnTo>
                    <a:lnTo>
                      <a:pt x="8" y="0"/>
                    </a:lnTo>
                    <a:lnTo>
                      <a:pt x="6" y="0"/>
                    </a:lnTo>
                    <a:lnTo>
                      <a:pt x="4" y="2"/>
                    </a:lnTo>
                    <a:lnTo>
                      <a:pt x="2" y="4"/>
                    </a:lnTo>
                    <a:lnTo>
                      <a:pt x="2" y="6"/>
                    </a:lnTo>
                    <a:lnTo>
                      <a:pt x="0" y="10"/>
                    </a:lnTo>
                    <a:lnTo>
                      <a:pt x="2" y="10"/>
                    </a:lnTo>
                    <a:lnTo>
                      <a:pt x="0" y="10"/>
                    </a:lnTo>
                    <a:lnTo>
                      <a:pt x="0" y="12"/>
                    </a:lnTo>
                    <a:lnTo>
                      <a:pt x="0" y="14"/>
                    </a:lnTo>
                    <a:lnTo>
                      <a:pt x="2" y="16"/>
                    </a:lnTo>
                    <a:lnTo>
                      <a:pt x="4" y="14"/>
                    </a:lnTo>
                    <a:lnTo>
                      <a:pt x="4" y="12"/>
                    </a:lnTo>
                    <a:lnTo>
                      <a:pt x="4" y="14"/>
                    </a:lnTo>
                    <a:lnTo>
                      <a:pt x="6" y="12"/>
                    </a:lnTo>
                    <a:lnTo>
                      <a:pt x="6" y="8"/>
                    </a:lnTo>
                    <a:lnTo>
                      <a:pt x="6" y="12"/>
                    </a:lnTo>
                    <a:lnTo>
                      <a:pt x="6" y="14"/>
                    </a:lnTo>
                    <a:lnTo>
                      <a:pt x="4" y="16"/>
                    </a:lnTo>
                    <a:lnTo>
                      <a:pt x="6" y="16"/>
                    </a:lnTo>
                    <a:lnTo>
                      <a:pt x="6" y="14"/>
                    </a:lnTo>
                    <a:lnTo>
                      <a:pt x="8" y="16"/>
                    </a:lnTo>
                    <a:lnTo>
                      <a:pt x="8" y="18"/>
                    </a:lnTo>
                    <a:lnTo>
                      <a:pt x="10" y="20"/>
                    </a:lnTo>
                    <a:lnTo>
                      <a:pt x="11" y="20"/>
                    </a:lnTo>
                    <a:lnTo>
                      <a:pt x="11" y="18"/>
                    </a:lnTo>
                    <a:close/>
                  </a:path>
                </a:pathLst>
              </a:custGeom>
              <a:solidFill>
                <a:srgbClr val="0071B4">
                  <a:alpha val="34901"/>
                </a:srgbClr>
              </a:solidFill>
              <a:ln w="9525">
                <a:noFill/>
                <a:round/>
                <a:headEnd/>
                <a:tailEnd/>
              </a:ln>
            </p:spPr>
            <p:txBody>
              <a:bodyPr/>
              <a:lstStyle/>
              <a:p>
                <a:endParaRPr lang="en-US"/>
              </a:p>
            </p:txBody>
          </p:sp>
          <p:sp>
            <p:nvSpPr>
              <p:cNvPr id="13722" name="Freeform 577"/>
              <p:cNvSpPr>
                <a:spLocks/>
              </p:cNvSpPr>
              <p:nvPr/>
            </p:nvSpPr>
            <p:spPr bwMode="auto">
              <a:xfrm>
                <a:off x="987" y="2245"/>
                <a:ext cx="18" cy="28"/>
              </a:xfrm>
              <a:custGeom>
                <a:avLst/>
                <a:gdLst>
                  <a:gd name="T0" fmla="*/ 12 w 18"/>
                  <a:gd name="T1" fmla="*/ 20 h 28"/>
                  <a:gd name="T2" fmla="*/ 12 w 18"/>
                  <a:gd name="T3" fmla="*/ 18 h 28"/>
                  <a:gd name="T4" fmla="*/ 8 w 18"/>
                  <a:gd name="T5" fmla="*/ 16 h 28"/>
                  <a:gd name="T6" fmla="*/ 8 w 18"/>
                  <a:gd name="T7" fmla="*/ 12 h 28"/>
                  <a:gd name="T8" fmla="*/ 8 w 18"/>
                  <a:gd name="T9" fmla="*/ 12 h 28"/>
                  <a:gd name="T10" fmla="*/ 8 w 18"/>
                  <a:gd name="T11" fmla="*/ 10 h 28"/>
                  <a:gd name="T12" fmla="*/ 8 w 18"/>
                  <a:gd name="T13" fmla="*/ 10 h 28"/>
                  <a:gd name="T14" fmla="*/ 10 w 18"/>
                  <a:gd name="T15" fmla="*/ 10 h 28"/>
                  <a:gd name="T16" fmla="*/ 12 w 18"/>
                  <a:gd name="T17" fmla="*/ 8 h 28"/>
                  <a:gd name="T18" fmla="*/ 10 w 18"/>
                  <a:gd name="T19" fmla="*/ 6 h 28"/>
                  <a:gd name="T20" fmla="*/ 8 w 18"/>
                  <a:gd name="T21" fmla="*/ 6 h 28"/>
                  <a:gd name="T22" fmla="*/ 8 w 18"/>
                  <a:gd name="T23" fmla="*/ 6 h 28"/>
                  <a:gd name="T24" fmla="*/ 10 w 18"/>
                  <a:gd name="T25" fmla="*/ 4 h 28"/>
                  <a:gd name="T26" fmla="*/ 10 w 18"/>
                  <a:gd name="T27" fmla="*/ 2 h 28"/>
                  <a:gd name="T28" fmla="*/ 8 w 18"/>
                  <a:gd name="T29" fmla="*/ 0 h 28"/>
                  <a:gd name="T30" fmla="*/ 0 w 18"/>
                  <a:gd name="T31" fmla="*/ 6 h 28"/>
                  <a:gd name="T32" fmla="*/ 4 w 18"/>
                  <a:gd name="T33" fmla="*/ 6 h 28"/>
                  <a:gd name="T34" fmla="*/ 2 w 18"/>
                  <a:gd name="T35" fmla="*/ 8 h 28"/>
                  <a:gd name="T36" fmla="*/ 2 w 18"/>
                  <a:gd name="T37" fmla="*/ 10 h 28"/>
                  <a:gd name="T38" fmla="*/ 4 w 18"/>
                  <a:gd name="T39" fmla="*/ 10 h 28"/>
                  <a:gd name="T40" fmla="*/ 4 w 18"/>
                  <a:gd name="T41" fmla="*/ 8 h 28"/>
                  <a:gd name="T42" fmla="*/ 4 w 18"/>
                  <a:gd name="T43" fmla="*/ 12 h 28"/>
                  <a:gd name="T44" fmla="*/ 4 w 18"/>
                  <a:gd name="T45" fmla="*/ 14 h 28"/>
                  <a:gd name="T46" fmla="*/ 6 w 18"/>
                  <a:gd name="T47" fmla="*/ 14 h 28"/>
                  <a:gd name="T48" fmla="*/ 10 w 18"/>
                  <a:gd name="T49" fmla="*/ 18 h 28"/>
                  <a:gd name="T50" fmla="*/ 10 w 18"/>
                  <a:gd name="T51" fmla="*/ 20 h 28"/>
                  <a:gd name="T52" fmla="*/ 10 w 18"/>
                  <a:gd name="T53" fmla="*/ 20 h 28"/>
                  <a:gd name="T54" fmla="*/ 10 w 18"/>
                  <a:gd name="T55" fmla="*/ 20 h 28"/>
                  <a:gd name="T56" fmla="*/ 10 w 18"/>
                  <a:gd name="T57" fmla="*/ 22 h 28"/>
                  <a:gd name="T58" fmla="*/ 16 w 18"/>
                  <a:gd name="T59" fmla="*/ 28 h 28"/>
                  <a:gd name="T60" fmla="*/ 18 w 18"/>
                  <a:gd name="T61" fmla="*/ 26 h 28"/>
                  <a:gd name="T62" fmla="*/ 18 w 18"/>
                  <a:gd name="T63" fmla="*/ 26 h 28"/>
                  <a:gd name="T64" fmla="*/ 14 w 18"/>
                  <a:gd name="T65" fmla="*/ 20 h 28"/>
                  <a:gd name="T66" fmla="*/ 12 w 18"/>
                  <a:gd name="T67" fmla="*/ 20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28"/>
                  <a:gd name="T104" fmla="*/ 18 w 18"/>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28">
                    <a:moveTo>
                      <a:pt x="12" y="20"/>
                    </a:moveTo>
                    <a:lnTo>
                      <a:pt x="12" y="18"/>
                    </a:lnTo>
                    <a:lnTo>
                      <a:pt x="8" y="16"/>
                    </a:lnTo>
                    <a:lnTo>
                      <a:pt x="8" y="12"/>
                    </a:lnTo>
                    <a:lnTo>
                      <a:pt x="8" y="10"/>
                    </a:lnTo>
                    <a:lnTo>
                      <a:pt x="10" y="10"/>
                    </a:lnTo>
                    <a:lnTo>
                      <a:pt x="12" y="8"/>
                    </a:lnTo>
                    <a:lnTo>
                      <a:pt x="10" y="6"/>
                    </a:lnTo>
                    <a:lnTo>
                      <a:pt x="8" y="6"/>
                    </a:lnTo>
                    <a:lnTo>
                      <a:pt x="10" y="4"/>
                    </a:lnTo>
                    <a:lnTo>
                      <a:pt x="10" y="2"/>
                    </a:lnTo>
                    <a:lnTo>
                      <a:pt x="8" y="0"/>
                    </a:lnTo>
                    <a:lnTo>
                      <a:pt x="0" y="6"/>
                    </a:lnTo>
                    <a:lnTo>
                      <a:pt x="4" y="6"/>
                    </a:lnTo>
                    <a:lnTo>
                      <a:pt x="2" y="8"/>
                    </a:lnTo>
                    <a:lnTo>
                      <a:pt x="2" y="10"/>
                    </a:lnTo>
                    <a:lnTo>
                      <a:pt x="4" y="10"/>
                    </a:lnTo>
                    <a:lnTo>
                      <a:pt x="4" y="8"/>
                    </a:lnTo>
                    <a:lnTo>
                      <a:pt x="4" y="12"/>
                    </a:lnTo>
                    <a:lnTo>
                      <a:pt x="4" y="14"/>
                    </a:lnTo>
                    <a:lnTo>
                      <a:pt x="6" y="14"/>
                    </a:lnTo>
                    <a:lnTo>
                      <a:pt x="10" y="18"/>
                    </a:lnTo>
                    <a:lnTo>
                      <a:pt x="10" y="20"/>
                    </a:lnTo>
                    <a:lnTo>
                      <a:pt x="10" y="22"/>
                    </a:lnTo>
                    <a:lnTo>
                      <a:pt x="16" y="28"/>
                    </a:lnTo>
                    <a:lnTo>
                      <a:pt x="18" y="26"/>
                    </a:lnTo>
                    <a:lnTo>
                      <a:pt x="14" y="20"/>
                    </a:lnTo>
                    <a:lnTo>
                      <a:pt x="12" y="20"/>
                    </a:lnTo>
                    <a:close/>
                  </a:path>
                </a:pathLst>
              </a:custGeom>
              <a:solidFill>
                <a:srgbClr val="0071B4">
                  <a:alpha val="34901"/>
                </a:srgbClr>
              </a:solidFill>
              <a:ln w="9525">
                <a:noFill/>
                <a:round/>
                <a:headEnd/>
                <a:tailEnd/>
              </a:ln>
            </p:spPr>
            <p:txBody>
              <a:bodyPr/>
              <a:lstStyle/>
              <a:p>
                <a:endParaRPr lang="en-US"/>
              </a:p>
            </p:txBody>
          </p:sp>
          <p:sp>
            <p:nvSpPr>
              <p:cNvPr id="13723" name="Freeform 578"/>
              <p:cNvSpPr>
                <a:spLocks/>
              </p:cNvSpPr>
              <p:nvPr/>
            </p:nvSpPr>
            <p:spPr bwMode="auto">
              <a:xfrm>
                <a:off x="975" y="2199"/>
                <a:ext cx="8" cy="12"/>
              </a:xfrm>
              <a:custGeom>
                <a:avLst/>
                <a:gdLst>
                  <a:gd name="T0" fmla="*/ 6 w 8"/>
                  <a:gd name="T1" fmla="*/ 12 h 12"/>
                  <a:gd name="T2" fmla="*/ 8 w 8"/>
                  <a:gd name="T3" fmla="*/ 12 h 12"/>
                  <a:gd name="T4" fmla="*/ 4 w 8"/>
                  <a:gd name="T5" fmla="*/ 6 h 12"/>
                  <a:gd name="T6" fmla="*/ 4 w 8"/>
                  <a:gd name="T7" fmla="*/ 4 h 12"/>
                  <a:gd name="T8" fmla="*/ 4 w 8"/>
                  <a:gd name="T9" fmla="*/ 2 h 12"/>
                  <a:gd name="T10" fmla="*/ 4 w 8"/>
                  <a:gd name="T11" fmla="*/ 2 h 12"/>
                  <a:gd name="T12" fmla="*/ 2 w 8"/>
                  <a:gd name="T13" fmla="*/ 0 h 12"/>
                  <a:gd name="T14" fmla="*/ 0 w 8"/>
                  <a:gd name="T15" fmla="*/ 0 h 12"/>
                  <a:gd name="T16" fmla="*/ 2 w 8"/>
                  <a:gd name="T17" fmla="*/ 4 h 12"/>
                  <a:gd name="T18" fmla="*/ 4 w 8"/>
                  <a:gd name="T19" fmla="*/ 10 h 12"/>
                  <a:gd name="T20" fmla="*/ 6 w 8"/>
                  <a:gd name="T21" fmla="*/ 12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2"/>
                  <a:gd name="T35" fmla="*/ 8 w 8"/>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2">
                    <a:moveTo>
                      <a:pt x="6" y="12"/>
                    </a:moveTo>
                    <a:lnTo>
                      <a:pt x="8" y="12"/>
                    </a:lnTo>
                    <a:lnTo>
                      <a:pt x="4" y="6"/>
                    </a:lnTo>
                    <a:lnTo>
                      <a:pt x="4" y="4"/>
                    </a:lnTo>
                    <a:lnTo>
                      <a:pt x="4" y="2"/>
                    </a:lnTo>
                    <a:lnTo>
                      <a:pt x="2" y="0"/>
                    </a:lnTo>
                    <a:lnTo>
                      <a:pt x="0" y="0"/>
                    </a:lnTo>
                    <a:lnTo>
                      <a:pt x="2" y="4"/>
                    </a:lnTo>
                    <a:lnTo>
                      <a:pt x="4" y="10"/>
                    </a:lnTo>
                    <a:lnTo>
                      <a:pt x="6" y="12"/>
                    </a:lnTo>
                    <a:close/>
                  </a:path>
                </a:pathLst>
              </a:custGeom>
              <a:solidFill>
                <a:srgbClr val="0071B4">
                  <a:alpha val="34901"/>
                </a:srgbClr>
              </a:solidFill>
              <a:ln w="9525">
                <a:noFill/>
                <a:round/>
                <a:headEnd/>
                <a:tailEnd/>
              </a:ln>
            </p:spPr>
            <p:txBody>
              <a:bodyPr/>
              <a:lstStyle/>
              <a:p>
                <a:endParaRPr lang="en-US"/>
              </a:p>
            </p:txBody>
          </p:sp>
          <p:sp>
            <p:nvSpPr>
              <p:cNvPr id="13724" name="Freeform 579"/>
              <p:cNvSpPr>
                <a:spLocks/>
              </p:cNvSpPr>
              <p:nvPr/>
            </p:nvSpPr>
            <p:spPr bwMode="auto">
              <a:xfrm>
                <a:off x="999" y="2197"/>
                <a:ext cx="4" cy="6"/>
              </a:xfrm>
              <a:custGeom>
                <a:avLst/>
                <a:gdLst>
                  <a:gd name="T0" fmla="*/ 2 w 4"/>
                  <a:gd name="T1" fmla="*/ 6 h 6"/>
                  <a:gd name="T2" fmla="*/ 4 w 4"/>
                  <a:gd name="T3" fmla="*/ 6 h 6"/>
                  <a:gd name="T4" fmla="*/ 2 w 4"/>
                  <a:gd name="T5" fmla="*/ 2 h 6"/>
                  <a:gd name="T6" fmla="*/ 0 w 4"/>
                  <a:gd name="T7" fmla="*/ 0 h 6"/>
                  <a:gd name="T8" fmla="*/ 0 w 4"/>
                  <a:gd name="T9" fmla="*/ 4 h 6"/>
                  <a:gd name="T10" fmla="*/ 0 w 4"/>
                  <a:gd name="T11" fmla="*/ 4 h 6"/>
                  <a:gd name="T12" fmla="*/ 2 w 4"/>
                  <a:gd name="T13" fmla="*/ 6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2" y="6"/>
                    </a:moveTo>
                    <a:lnTo>
                      <a:pt x="4" y="6"/>
                    </a:lnTo>
                    <a:lnTo>
                      <a:pt x="2" y="2"/>
                    </a:lnTo>
                    <a:lnTo>
                      <a:pt x="0" y="0"/>
                    </a:lnTo>
                    <a:lnTo>
                      <a:pt x="0" y="4"/>
                    </a:lnTo>
                    <a:lnTo>
                      <a:pt x="2" y="6"/>
                    </a:lnTo>
                    <a:close/>
                  </a:path>
                </a:pathLst>
              </a:custGeom>
              <a:solidFill>
                <a:srgbClr val="0071B4">
                  <a:alpha val="34901"/>
                </a:srgbClr>
              </a:solidFill>
              <a:ln w="9525">
                <a:noFill/>
                <a:round/>
                <a:headEnd/>
                <a:tailEnd/>
              </a:ln>
            </p:spPr>
            <p:txBody>
              <a:bodyPr/>
              <a:lstStyle/>
              <a:p>
                <a:endParaRPr lang="en-US"/>
              </a:p>
            </p:txBody>
          </p:sp>
          <p:sp>
            <p:nvSpPr>
              <p:cNvPr id="13725" name="Freeform 580"/>
              <p:cNvSpPr>
                <a:spLocks/>
              </p:cNvSpPr>
              <p:nvPr/>
            </p:nvSpPr>
            <p:spPr bwMode="auto">
              <a:xfrm>
                <a:off x="977" y="2225"/>
                <a:ext cx="20" cy="24"/>
              </a:xfrm>
              <a:custGeom>
                <a:avLst/>
                <a:gdLst>
                  <a:gd name="T0" fmla="*/ 12 w 20"/>
                  <a:gd name="T1" fmla="*/ 20 h 24"/>
                  <a:gd name="T2" fmla="*/ 12 w 20"/>
                  <a:gd name="T3" fmla="*/ 20 h 24"/>
                  <a:gd name="T4" fmla="*/ 14 w 20"/>
                  <a:gd name="T5" fmla="*/ 20 h 24"/>
                  <a:gd name="T6" fmla="*/ 16 w 20"/>
                  <a:gd name="T7" fmla="*/ 22 h 24"/>
                  <a:gd name="T8" fmla="*/ 18 w 20"/>
                  <a:gd name="T9" fmla="*/ 18 h 24"/>
                  <a:gd name="T10" fmla="*/ 20 w 20"/>
                  <a:gd name="T11" fmla="*/ 4 h 24"/>
                  <a:gd name="T12" fmla="*/ 20 w 20"/>
                  <a:gd name="T13" fmla="*/ 0 h 24"/>
                  <a:gd name="T14" fmla="*/ 20 w 20"/>
                  <a:gd name="T15" fmla="*/ 0 h 24"/>
                  <a:gd name="T16" fmla="*/ 18 w 20"/>
                  <a:gd name="T17" fmla="*/ 2 h 24"/>
                  <a:gd name="T18" fmla="*/ 16 w 20"/>
                  <a:gd name="T19" fmla="*/ 2 h 24"/>
                  <a:gd name="T20" fmla="*/ 16 w 20"/>
                  <a:gd name="T21" fmla="*/ 2 h 24"/>
                  <a:gd name="T22" fmla="*/ 16 w 20"/>
                  <a:gd name="T23" fmla="*/ 6 h 24"/>
                  <a:gd name="T24" fmla="*/ 12 w 20"/>
                  <a:gd name="T25" fmla="*/ 12 h 24"/>
                  <a:gd name="T26" fmla="*/ 10 w 20"/>
                  <a:gd name="T27" fmla="*/ 12 h 24"/>
                  <a:gd name="T28" fmla="*/ 10 w 20"/>
                  <a:gd name="T29" fmla="*/ 12 h 24"/>
                  <a:gd name="T30" fmla="*/ 8 w 20"/>
                  <a:gd name="T31" fmla="*/ 12 h 24"/>
                  <a:gd name="T32" fmla="*/ 12 w 20"/>
                  <a:gd name="T33" fmla="*/ 8 h 24"/>
                  <a:gd name="T34" fmla="*/ 14 w 20"/>
                  <a:gd name="T35" fmla="*/ 8 h 24"/>
                  <a:gd name="T36" fmla="*/ 12 w 20"/>
                  <a:gd name="T37" fmla="*/ 4 h 24"/>
                  <a:gd name="T38" fmla="*/ 12 w 20"/>
                  <a:gd name="T39" fmla="*/ 0 h 24"/>
                  <a:gd name="T40" fmla="*/ 10 w 20"/>
                  <a:gd name="T41" fmla="*/ 2 h 24"/>
                  <a:gd name="T42" fmla="*/ 8 w 20"/>
                  <a:gd name="T43" fmla="*/ 2 h 24"/>
                  <a:gd name="T44" fmla="*/ 8 w 20"/>
                  <a:gd name="T45" fmla="*/ 4 h 24"/>
                  <a:gd name="T46" fmla="*/ 8 w 20"/>
                  <a:gd name="T47" fmla="*/ 0 h 24"/>
                  <a:gd name="T48" fmla="*/ 8 w 20"/>
                  <a:gd name="T49" fmla="*/ 0 h 24"/>
                  <a:gd name="T50" fmla="*/ 2 w 20"/>
                  <a:gd name="T51" fmla="*/ 0 h 24"/>
                  <a:gd name="T52" fmla="*/ 0 w 20"/>
                  <a:gd name="T53" fmla="*/ 4 h 24"/>
                  <a:gd name="T54" fmla="*/ 2 w 20"/>
                  <a:gd name="T55" fmla="*/ 6 h 24"/>
                  <a:gd name="T56" fmla="*/ 4 w 20"/>
                  <a:gd name="T57" fmla="*/ 12 h 24"/>
                  <a:gd name="T58" fmla="*/ 8 w 20"/>
                  <a:gd name="T59" fmla="*/ 16 h 24"/>
                  <a:gd name="T60" fmla="*/ 10 w 20"/>
                  <a:gd name="T61" fmla="*/ 16 h 24"/>
                  <a:gd name="T62" fmla="*/ 10 w 20"/>
                  <a:gd name="T63" fmla="*/ 18 h 24"/>
                  <a:gd name="T64" fmla="*/ 10 w 20"/>
                  <a:gd name="T65" fmla="*/ 20 h 24"/>
                  <a:gd name="T66" fmla="*/ 8 w 20"/>
                  <a:gd name="T67" fmla="*/ 18 h 24"/>
                  <a:gd name="T68" fmla="*/ 10 w 20"/>
                  <a:gd name="T69" fmla="*/ 22 h 24"/>
                  <a:gd name="T70" fmla="*/ 10 w 20"/>
                  <a:gd name="T71" fmla="*/ 22 h 24"/>
                  <a:gd name="T72" fmla="*/ 12 w 20"/>
                  <a:gd name="T73" fmla="*/ 24 h 24"/>
                  <a:gd name="T74" fmla="*/ 12 w 20"/>
                  <a:gd name="T75" fmla="*/ 20 h 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
                  <a:gd name="T115" fmla="*/ 0 h 24"/>
                  <a:gd name="T116" fmla="*/ 20 w 20"/>
                  <a:gd name="T117" fmla="*/ 24 h 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 h="24">
                    <a:moveTo>
                      <a:pt x="12" y="20"/>
                    </a:moveTo>
                    <a:lnTo>
                      <a:pt x="12" y="20"/>
                    </a:lnTo>
                    <a:lnTo>
                      <a:pt x="14" y="20"/>
                    </a:lnTo>
                    <a:lnTo>
                      <a:pt x="16" y="22"/>
                    </a:lnTo>
                    <a:lnTo>
                      <a:pt x="18" y="18"/>
                    </a:lnTo>
                    <a:lnTo>
                      <a:pt x="20" y="4"/>
                    </a:lnTo>
                    <a:lnTo>
                      <a:pt x="20" y="0"/>
                    </a:lnTo>
                    <a:lnTo>
                      <a:pt x="18" y="2"/>
                    </a:lnTo>
                    <a:lnTo>
                      <a:pt x="16" y="2"/>
                    </a:lnTo>
                    <a:lnTo>
                      <a:pt x="16" y="6"/>
                    </a:lnTo>
                    <a:lnTo>
                      <a:pt x="12" y="12"/>
                    </a:lnTo>
                    <a:lnTo>
                      <a:pt x="10" y="12"/>
                    </a:lnTo>
                    <a:lnTo>
                      <a:pt x="8" y="12"/>
                    </a:lnTo>
                    <a:lnTo>
                      <a:pt x="12" y="8"/>
                    </a:lnTo>
                    <a:lnTo>
                      <a:pt x="14" y="8"/>
                    </a:lnTo>
                    <a:lnTo>
                      <a:pt x="12" y="4"/>
                    </a:lnTo>
                    <a:lnTo>
                      <a:pt x="12" y="0"/>
                    </a:lnTo>
                    <a:lnTo>
                      <a:pt x="10" y="2"/>
                    </a:lnTo>
                    <a:lnTo>
                      <a:pt x="8" y="2"/>
                    </a:lnTo>
                    <a:lnTo>
                      <a:pt x="8" y="4"/>
                    </a:lnTo>
                    <a:lnTo>
                      <a:pt x="8" y="0"/>
                    </a:lnTo>
                    <a:lnTo>
                      <a:pt x="2" y="0"/>
                    </a:lnTo>
                    <a:lnTo>
                      <a:pt x="0" y="4"/>
                    </a:lnTo>
                    <a:lnTo>
                      <a:pt x="2" y="6"/>
                    </a:lnTo>
                    <a:lnTo>
                      <a:pt x="4" y="12"/>
                    </a:lnTo>
                    <a:lnTo>
                      <a:pt x="8" y="16"/>
                    </a:lnTo>
                    <a:lnTo>
                      <a:pt x="10" y="16"/>
                    </a:lnTo>
                    <a:lnTo>
                      <a:pt x="10" y="18"/>
                    </a:lnTo>
                    <a:lnTo>
                      <a:pt x="10" y="20"/>
                    </a:lnTo>
                    <a:lnTo>
                      <a:pt x="8" y="18"/>
                    </a:lnTo>
                    <a:lnTo>
                      <a:pt x="10" y="22"/>
                    </a:lnTo>
                    <a:lnTo>
                      <a:pt x="12" y="24"/>
                    </a:lnTo>
                    <a:lnTo>
                      <a:pt x="12" y="20"/>
                    </a:lnTo>
                    <a:close/>
                  </a:path>
                </a:pathLst>
              </a:custGeom>
              <a:solidFill>
                <a:srgbClr val="0071B4">
                  <a:alpha val="34901"/>
                </a:srgbClr>
              </a:solidFill>
              <a:ln w="9525">
                <a:noFill/>
                <a:round/>
                <a:headEnd/>
                <a:tailEnd/>
              </a:ln>
            </p:spPr>
            <p:txBody>
              <a:bodyPr/>
              <a:lstStyle/>
              <a:p>
                <a:endParaRPr lang="en-US"/>
              </a:p>
            </p:txBody>
          </p:sp>
          <p:sp>
            <p:nvSpPr>
              <p:cNvPr id="13726" name="Freeform 581"/>
              <p:cNvSpPr>
                <a:spLocks/>
              </p:cNvSpPr>
              <p:nvPr/>
            </p:nvSpPr>
            <p:spPr bwMode="auto">
              <a:xfrm>
                <a:off x="1044" y="2301"/>
                <a:ext cx="70" cy="53"/>
              </a:xfrm>
              <a:custGeom>
                <a:avLst/>
                <a:gdLst>
                  <a:gd name="T0" fmla="*/ 50 w 70"/>
                  <a:gd name="T1" fmla="*/ 47 h 53"/>
                  <a:gd name="T2" fmla="*/ 56 w 70"/>
                  <a:gd name="T3" fmla="*/ 47 h 53"/>
                  <a:gd name="T4" fmla="*/ 58 w 70"/>
                  <a:gd name="T5" fmla="*/ 49 h 53"/>
                  <a:gd name="T6" fmla="*/ 70 w 70"/>
                  <a:gd name="T7" fmla="*/ 51 h 53"/>
                  <a:gd name="T8" fmla="*/ 70 w 70"/>
                  <a:gd name="T9" fmla="*/ 49 h 53"/>
                  <a:gd name="T10" fmla="*/ 68 w 70"/>
                  <a:gd name="T11" fmla="*/ 47 h 53"/>
                  <a:gd name="T12" fmla="*/ 60 w 70"/>
                  <a:gd name="T13" fmla="*/ 34 h 53"/>
                  <a:gd name="T14" fmla="*/ 58 w 70"/>
                  <a:gd name="T15" fmla="*/ 32 h 53"/>
                  <a:gd name="T16" fmla="*/ 52 w 70"/>
                  <a:gd name="T17" fmla="*/ 32 h 53"/>
                  <a:gd name="T18" fmla="*/ 48 w 70"/>
                  <a:gd name="T19" fmla="*/ 26 h 53"/>
                  <a:gd name="T20" fmla="*/ 48 w 70"/>
                  <a:gd name="T21" fmla="*/ 24 h 53"/>
                  <a:gd name="T22" fmla="*/ 40 w 70"/>
                  <a:gd name="T23" fmla="*/ 14 h 53"/>
                  <a:gd name="T24" fmla="*/ 38 w 70"/>
                  <a:gd name="T25" fmla="*/ 12 h 53"/>
                  <a:gd name="T26" fmla="*/ 12 w 70"/>
                  <a:gd name="T27" fmla="*/ 2 h 53"/>
                  <a:gd name="T28" fmla="*/ 2 w 70"/>
                  <a:gd name="T29" fmla="*/ 0 h 53"/>
                  <a:gd name="T30" fmla="*/ 0 w 70"/>
                  <a:gd name="T31" fmla="*/ 2 h 53"/>
                  <a:gd name="T32" fmla="*/ 2 w 70"/>
                  <a:gd name="T33" fmla="*/ 6 h 53"/>
                  <a:gd name="T34" fmla="*/ 6 w 70"/>
                  <a:gd name="T35" fmla="*/ 4 h 53"/>
                  <a:gd name="T36" fmla="*/ 12 w 70"/>
                  <a:gd name="T37" fmla="*/ 4 h 53"/>
                  <a:gd name="T38" fmla="*/ 12 w 70"/>
                  <a:gd name="T39" fmla="*/ 10 h 53"/>
                  <a:gd name="T40" fmla="*/ 12 w 70"/>
                  <a:gd name="T41" fmla="*/ 10 h 53"/>
                  <a:gd name="T42" fmla="*/ 8 w 70"/>
                  <a:gd name="T43" fmla="*/ 8 h 53"/>
                  <a:gd name="T44" fmla="*/ 6 w 70"/>
                  <a:gd name="T45" fmla="*/ 10 h 53"/>
                  <a:gd name="T46" fmla="*/ 8 w 70"/>
                  <a:gd name="T47" fmla="*/ 14 h 53"/>
                  <a:gd name="T48" fmla="*/ 8 w 70"/>
                  <a:gd name="T49" fmla="*/ 16 h 53"/>
                  <a:gd name="T50" fmla="*/ 10 w 70"/>
                  <a:gd name="T51" fmla="*/ 14 h 53"/>
                  <a:gd name="T52" fmla="*/ 12 w 70"/>
                  <a:gd name="T53" fmla="*/ 14 h 53"/>
                  <a:gd name="T54" fmla="*/ 16 w 70"/>
                  <a:gd name="T55" fmla="*/ 14 h 53"/>
                  <a:gd name="T56" fmla="*/ 18 w 70"/>
                  <a:gd name="T57" fmla="*/ 16 h 53"/>
                  <a:gd name="T58" fmla="*/ 16 w 70"/>
                  <a:gd name="T59" fmla="*/ 20 h 53"/>
                  <a:gd name="T60" fmla="*/ 20 w 70"/>
                  <a:gd name="T61" fmla="*/ 20 h 53"/>
                  <a:gd name="T62" fmla="*/ 22 w 70"/>
                  <a:gd name="T63" fmla="*/ 20 h 53"/>
                  <a:gd name="T64" fmla="*/ 26 w 70"/>
                  <a:gd name="T65" fmla="*/ 24 h 53"/>
                  <a:gd name="T66" fmla="*/ 28 w 70"/>
                  <a:gd name="T67" fmla="*/ 24 h 53"/>
                  <a:gd name="T68" fmla="*/ 30 w 70"/>
                  <a:gd name="T69" fmla="*/ 24 h 53"/>
                  <a:gd name="T70" fmla="*/ 30 w 70"/>
                  <a:gd name="T71" fmla="*/ 28 h 53"/>
                  <a:gd name="T72" fmla="*/ 26 w 70"/>
                  <a:gd name="T73" fmla="*/ 28 h 53"/>
                  <a:gd name="T74" fmla="*/ 28 w 70"/>
                  <a:gd name="T75" fmla="*/ 32 h 53"/>
                  <a:gd name="T76" fmla="*/ 34 w 70"/>
                  <a:gd name="T77" fmla="*/ 32 h 53"/>
                  <a:gd name="T78" fmla="*/ 36 w 70"/>
                  <a:gd name="T79" fmla="*/ 34 h 53"/>
                  <a:gd name="T80" fmla="*/ 40 w 70"/>
                  <a:gd name="T81" fmla="*/ 38 h 53"/>
                  <a:gd name="T82" fmla="*/ 36 w 70"/>
                  <a:gd name="T83" fmla="*/ 38 h 53"/>
                  <a:gd name="T84" fmla="*/ 42 w 70"/>
                  <a:gd name="T85" fmla="*/ 40 h 53"/>
                  <a:gd name="T86" fmla="*/ 46 w 70"/>
                  <a:gd name="T87" fmla="*/ 40 h 53"/>
                  <a:gd name="T88" fmla="*/ 48 w 70"/>
                  <a:gd name="T89" fmla="*/ 40 h 53"/>
                  <a:gd name="T90" fmla="*/ 46 w 70"/>
                  <a:gd name="T91" fmla="*/ 42 h 53"/>
                  <a:gd name="T92" fmla="*/ 46 w 70"/>
                  <a:gd name="T93" fmla="*/ 44 h 53"/>
                  <a:gd name="T94" fmla="*/ 50 w 70"/>
                  <a:gd name="T95" fmla="*/ 46 h 53"/>
                  <a:gd name="T96" fmla="*/ 52 w 70"/>
                  <a:gd name="T97" fmla="*/ 44 h 53"/>
                  <a:gd name="T98" fmla="*/ 50 w 70"/>
                  <a:gd name="T99" fmla="*/ 46 h 5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0"/>
                  <a:gd name="T151" fmla="*/ 0 h 53"/>
                  <a:gd name="T152" fmla="*/ 70 w 70"/>
                  <a:gd name="T153" fmla="*/ 53 h 5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0" h="53">
                    <a:moveTo>
                      <a:pt x="50" y="46"/>
                    </a:moveTo>
                    <a:lnTo>
                      <a:pt x="50" y="47"/>
                    </a:lnTo>
                    <a:lnTo>
                      <a:pt x="54" y="49"/>
                    </a:lnTo>
                    <a:lnTo>
                      <a:pt x="56" y="47"/>
                    </a:lnTo>
                    <a:lnTo>
                      <a:pt x="58" y="49"/>
                    </a:lnTo>
                    <a:lnTo>
                      <a:pt x="68" y="53"/>
                    </a:lnTo>
                    <a:lnTo>
                      <a:pt x="70" y="51"/>
                    </a:lnTo>
                    <a:lnTo>
                      <a:pt x="70" y="49"/>
                    </a:lnTo>
                    <a:lnTo>
                      <a:pt x="70" y="47"/>
                    </a:lnTo>
                    <a:lnTo>
                      <a:pt x="68" y="47"/>
                    </a:lnTo>
                    <a:lnTo>
                      <a:pt x="64" y="38"/>
                    </a:lnTo>
                    <a:lnTo>
                      <a:pt x="60" y="34"/>
                    </a:lnTo>
                    <a:lnTo>
                      <a:pt x="58" y="34"/>
                    </a:lnTo>
                    <a:lnTo>
                      <a:pt x="58" y="32"/>
                    </a:lnTo>
                    <a:lnTo>
                      <a:pt x="56" y="32"/>
                    </a:lnTo>
                    <a:lnTo>
                      <a:pt x="52" y="32"/>
                    </a:lnTo>
                    <a:lnTo>
                      <a:pt x="48" y="28"/>
                    </a:lnTo>
                    <a:lnTo>
                      <a:pt x="48" y="26"/>
                    </a:lnTo>
                    <a:lnTo>
                      <a:pt x="48" y="24"/>
                    </a:lnTo>
                    <a:lnTo>
                      <a:pt x="40" y="16"/>
                    </a:lnTo>
                    <a:lnTo>
                      <a:pt x="40" y="14"/>
                    </a:lnTo>
                    <a:lnTo>
                      <a:pt x="40" y="12"/>
                    </a:lnTo>
                    <a:lnTo>
                      <a:pt x="38" y="12"/>
                    </a:lnTo>
                    <a:lnTo>
                      <a:pt x="14" y="4"/>
                    </a:lnTo>
                    <a:lnTo>
                      <a:pt x="12" y="2"/>
                    </a:lnTo>
                    <a:lnTo>
                      <a:pt x="4" y="0"/>
                    </a:lnTo>
                    <a:lnTo>
                      <a:pt x="2" y="0"/>
                    </a:lnTo>
                    <a:lnTo>
                      <a:pt x="0" y="2"/>
                    </a:lnTo>
                    <a:lnTo>
                      <a:pt x="0" y="4"/>
                    </a:lnTo>
                    <a:lnTo>
                      <a:pt x="2" y="6"/>
                    </a:lnTo>
                    <a:lnTo>
                      <a:pt x="4" y="6"/>
                    </a:lnTo>
                    <a:lnTo>
                      <a:pt x="6" y="4"/>
                    </a:lnTo>
                    <a:lnTo>
                      <a:pt x="12" y="4"/>
                    </a:lnTo>
                    <a:lnTo>
                      <a:pt x="12" y="10"/>
                    </a:lnTo>
                    <a:lnTo>
                      <a:pt x="10" y="8"/>
                    </a:lnTo>
                    <a:lnTo>
                      <a:pt x="8" y="8"/>
                    </a:lnTo>
                    <a:lnTo>
                      <a:pt x="6" y="8"/>
                    </a:lnTo>
                    <a:lnTo>
                      <a:pt x="6" y="10"/>
                    </a:lnTo>
                    <a:lnTo>
                      <a:pt x="8" y="12"/>
                    </a:lnTo>
                    <a:lnTo>
                      <a:pt x="8" y="14"/>
                    </a:lnTo>
                    <a:lnTo>
                      <a:pt x="8" y="16"/>
                    </a:lnTo>
                    <a:lnTo>
                      <a:pt x="10" y="16"/>
                    </a:lnTo>
                    <a:lnTo>
                      <a:pt x="10" y="14"/>
                    </a:lnTo>
                    <a:lnTo>
                      <a:pt x="12" y="16"/>
                    </a:lnTo>
                    <a:lnTo>
                      <a:pt x="12" y="14"/>
                    </a:lnTo>
                    <a:lnTo>
                      <a:pt x="14" y="18"/>
                    </a:lnTo>
                    <a:lnTo>
                      <a:pt x="16" y="14"/>
                    </a:lnTo>
                    <a:lnTo>
                      <a:pt x="18" y="16"/>
                    </a:lnTo>
                    <a:lnTo>
                      <a:pt x="18" y="18"/>
                    </a:lnTo>
                    <a:lnTo>
                      <a:pt x="16" y="20"/>
                    </a:lnTo>
                    <a:lnTo>
                      <a:pt x="18" y="22"/>
                    </a:lnTo>
                    <a:lnTo>
                      <a:pt x="20" y="20"/>
                    </a:lnTo>
                    <a:lnTo>
                      <a:pt x="22" y="20"/>
                    </a:lnTo>
                    <a:lnTo>
                      <a:pt x="24" y="22"/>
                    </a:lnTo>
                    <a:lnTo>
                      <a:pt x="26" y="24"/>
                    </a:lnTo>
                    <a:lnTo>
                      <a:pt x="28" y="24"/>
                    </a:lnTo>
                    <a:lnTo>
                      <a:pt x="28" y="26"/>
                    </a:lnTo>
                    <a:lnTo>
                      <a:pt x="30" y="24"/>
                    </a:lnTo>
                    <a:lnTo>
                      <a:pt x="34" y="26"/>
                    </a:lnTo>
                    <a:lnTo>
                      <a:pt x="30" y="28"/>
                    </a:lnTo>
                    <a:lnTo>
                      <a:pt x="28" y="28"/>
                    </a:lnTo>
                    <a:lnTo>
                      <a:pt x="26" y="28"/>
                    </a:lnTo>
                    <a:lnTo>
                      <a:pt x="26" y="32"/>
                    </a:lnTo>
                    <a:lnTo>
                      <a:pt x="28" y="32"/>
                    </a:lnTo>
                    <a:lnTo>
                      <a:pt x="30" y="32"/>
                    </a:lnTo>
                    <a:lnTo>
                      <a:pt x="34" y="32"/>
                    </a:lnTo>
                    <a:lnTo>
                      <a:pt x="34" y="34"/>
                    </a:lnTo>
                    <a:lnTo>
                      <a:pt x="36" y="34"/>
                    </a:lnTo>
                    <a:lnTo>
                      <a:pt x="40" y="36"/>
                    </a:lnTo>
                    <a:lnTo>
                      <a:pt x="40" y="38"/>
                    </a:lnTo>
                    <a:lnTo>
                      <a:pt x="38" y="38"/>
                    </a:lnTo>
                    <a:lnTo>
                      <a:pt x="36" y="38"/>
                    </a:lnTo>
                    <a:lnTo>
                      <a:pt x="40" y="40"/>
                    </a:lnTo>
                    <a:lnTo>
                      <a:pt x="42" y="40"/>
                    </a:lnTo>
                    <a:lnTo>
                      <a:pt x="44" y="40"/>
                    </a:lnTo>
                    <a:lnTo>
                      <a:pt x="46" y="40"/>
                    </a:lnTo>
                    <a:lnTo>
                      <a:pt x="48" y="40"/>
                    </a:lnTo>
                    <a:lnTo>
                      <a:pt x="48" y="42"/>
                    </a:lnTo>
                    <a:lnTo>
                      <a:pt x="46" y="42"/>
                    </a:lnTo>
                    <a:lnTo>
                      <a:pt x="46" y="44"/>
                    </a:lnTo>
                    <a:lnTo>
                      <a:pt x="50" y="46"/>
                    </a:lnTo>
                    <a:lnTo>
                      <a:pt x="52" y="44"/>
                    </a:lnTo>
                    <a:lnTo>
                      <a:pt x="52" y="46"/>
                    </a:lnTo>
                    <a:lnTo>
                      <a:pt x="50" y="46"/>
                    </a:lnTo>
                    <a:close/>
                  </a:path>
                </a:pathLst>
              </a:custGeom>
              <a:solidFill>
                <a:srgbClr val="0071B4">
                  <a:alpha val="34901"/>
                </a:srgbClr>
              </a:solidFill>
              <a:ln w="9525">
                <a:noFill/>
                <a:round/>
                <a:headEnd/>
                <a:tailEnd/>
              </a:ln>
            </p:spPr>
            <p:txBody>
              <a:bodyPr/>
              <a:lstStyle/>
              <a:p>
                <a:endParaRPr lang="en-US"/>
              </a:p>
            </p:txBody>
          </p:sp>
          <p:sp>
            <p:nvSpPr>
              <p:cNvPr id="13727" name="Freeform 582"/>
              <p:cNvSpPr>
                <a:spLocks/>
              </p:cNvSpPr>
              <p:nvPr/>
            </p:nvSpPr>
            <p:spPr bwMode="auto">
              <a:xfrm>
                <a:off x="1186" y="2703"/>
                <a:ext cx="2" cy="4"/>
              </a:xfrm>
              <a:custGeom>
                <a:avLst/>
                <a:gdLst>
                  <a:gd name="T0" fmla="*/ 0 w 2"/>
                  <a:gd name="T1" fmla="*/ 0 h 4"/>
                  <a:gd name="T2" fmla="*/ 0 w 2"/>
                  <a:gd name="T3" fmla="*/ 0 h 4"/>
                  <a:gd name="T4" fmla="*/ 0 w 2"/>
                  <a:gd name="T5" fmla="*/ 2 h 4"/>
                  <a:gd name="T6" fmla="*/ 0 w 2"/>
                  <a:gd name="T7" fmla="*/ 2 h 4"/>
                  <a:gd name="T8" fmla="*/ 2 w 2"/>
                  <a:gd name="T9" fmla="*/ 4 h 4"/>
                  <a:gd name="T10" fmla="*/ 2 w 2"/>
                  <a:gd name="T11" fmla="*/ 0 h 4"/>
                  <a:gd name="T12" fmla="*/ 0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0"/>
                    </a:moveTo>
                    <a:lnTo>
                      <a:pt x="0" y="0"/>
                    </a:lnTo>
                    <a:lnTo>
                      <a:pt x="0" y="2"/>
                    </a:lnTo>
                    <a:lnTo>
                      <a:pt x="2" y="4"/>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728" name="Freeform 583"/>
              <p:cNvSpPr>
                <a:spLocks/>
              </p:cNvSpPr>
              <p:nvPr/>
            </p:nvSpPr>
            <p:spPr bwMode="auto">
              <a:xfrm>
                <a:off x="989" y="2169"/>
                <a:ext cx="4" cy="6"/>
              </a:xfrm>
              <a:custGeom>
                <a:avLst/>
                <a:gdLst>
                  <a:gd name="T0" fmla="*/ 4 w 4"/>
                  <a:gd name="T1" fmla="*/ 2 h 6"/>
                  <a:gd name="T2" fmla="*/ 2 w 4"/>
                  <a:gd name="T3" fmla="*/ 2 h 6"/>
                  <a:gd name="T4" fmla="*/ 2 w 4"/>
                  <a:gd name="T5" fmla="*/ 2 h 6"/>
                  <a:gd name="T6" fmla="*/ 0 w 4"/>
                  <a:gd name="T7" fmla="*/ 0 h 6"/>
                  <a:gd name="T8" fmla="*/ 0 w 4"/>
                  <a:gd name="T9" fmla="*/ 2 h 6"/>
                  <a:gd name="T10" fmla="*/ 0 w 4"/>
                  <a:gd name="T11" fmla="*/ 4 h 6"/>
                  <a:gd name="T12" fmla="*/ 4 w 4"/>
                  <a:gd name="T13" fmla="*/ 6 h 6"/>
                  <a:gd name="T14" fmla="*/ 4 w 4"/>
                  <a:gd name="T15" fmla="*/ 6 h 6"/>
                  <a:gd name="T16" fmla="*/ 4 w 4"/>
                  <a:gd name="T17" fmla="*/ 6 h 6"/>
                  <a:gd name="T18" fmla="*/ 4 w 4"/>
                  <a:gd name="T19" fmla="*/ 4 h 6"/>
                  <a:gd name="T20" fmla="*/ 4 w 4"/>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4" y="2"/>
                    </a:moveTo>
                    <a:lnTo>
                      <a:pt x="2" y="2"/>
                    </a:lnTo>
                    <a:lnTo>
                      <a:pt x="0" y="0"/>
                    </a:lnTo>
                    <a:lnTo>
                      <a:pt x="0" y="2"/>
                    </a:lnTo>
                    <a:lnTo>
                      <a:pt x="0" y="4"/>
                    </a:lnTo>
                    <a:lnTo>
                      <a:pt x="4" y="6"/>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3729" name="Freeform 584"/>
              <p:cNvSpPr>
                <a:spLocks/>
              </p:cNvSpPr>
              <p:nvPr/>
            </p:nvSpPr>
            <p:spPr bwMode="auto">
              <a:xfrm>
                <a:off x="4921" y="2398"/>
                <a:ext cx="12" cy="14"/>
              </a:xfrm>
              <a:custGeom>
                <a:avLst/>
                <a:gdLst>
                  <a:gd name="T0" fmla="*/ 12 w 12"/>
                  <a:gd name="T1" fmla="*/ 2 h 14"/>
                  <a:gd name="T2" fmla="*/ 12 w 12"/>
                  <a:gd name="T3" fmla="*/ 0 h 14"/>
                  <a:gd name="T4" fmla="*/ 12 w 12"/>
                  <a:gd name="T5" fmla="*/ 0 h 14"/>
                  <a:gd name="T6" fmla="*/ 0 w 12"/>
                  <a:gd name="T7" fmla="*/ 10 h 14"/>
                  <a:gd name="T8" fmla="*/ 0 w 12"/>
                  <a:gd name="T9" fmla="*/ 14 h 14"/>
                  <a:gd name="T10" fmla="*/ 2 w 12"/>
                  <a:gd name="T11" fmla="*/ 12 h 14"/>
                  <a:gd name="T12" fmla="*/ 12 w 12"/>
                  <a:gd name="T13" fmla="*/ 2 h 14"/>
                  <a:gd name="T14" fmla="*/ 12 w 12"/>
                  <a:gd name="T15" fmla="*/ 2 h 14"/>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4"/>
                  <a:gd name="T26" fmla="*/ 12 w 1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4">
                    <a:moveTo>
                      <a:pt x="12" y="2"/>
                    </a:moveTo>
                    <a:lnTo>
                      <a:pt x="12" y="0"/>
                    </a:lnTo>
                    <a:lnTo>
                      <a:pt x="0" y="10"/>
                    </a:lnTo>
                    <a:lnTo>
                      <a:pt x="0" y="14"/>
                    </a:lnTo>
                    <a:lnTo>
                      <a:pt x="2" y="12"/>
                    </a:lnTo>
                    <a:lnTo>
                      <a:pt x="12" y="2"/>
                    </a:lnTo>
                    <a:close/>
                  </a:path>
                </a:pathLst>
              </a:custGeom>
              <a:solidFill>
                <a:srgbClr val="0071B4">
                  <a:alpha val="34901"/>
                </a:srgbClr>
              </a:solidFill>
              <a:ln w="9525">
                <a:noFill/>
                <a:round/>
                <a:headEnd/>
                <a:tailEnd/>
              </a:ln>
            </p:spPr>
            <p:txBody>
              <a:bodyPr/>
              <a:lstStyle/>
              <a:p>
                <a:endParaRPr lang="en-US"/>
              </a:p>
            </p:txBody>
          </p:sp>
          <p:sp>
            <p:nvSpPr>
              <p:cNvPr id="13730" name="Freeform 585"/>
              <p:cNvSpPr>
                <a:spLocks/>
              </p:cNvSpPr>
              <p:nvPr/>
            </p:nvSpPr>
            <p:spPr bwMode="auto">
              <a:xfrm>
                <a:off x="1228" y="2715"/>
                <a:ext cx="3" cy="6"/>
              </a:xfrm>
              <a:custGeom>
                <a:avLst/>
                <a:gdLst>
                  <a:gd name="T0" fmla="*/ 2 w 3"/>
                  <a:gd name="T1" fmla="*/ 0 h 6"/>
                  <a:gd name="T2" fmla="*/ 2 w 3"/>
                  <a:gd name="T3" fmla="*/ 2 h 6"/>
                  <a:gd name="T4" fmla="*/ 0 w 3"/>
                  <a:gd name="T5" fmla="*/ 4 h 6"/>
                  <a:gd name="T6" fmla="*/ 2 w 3"/>
                  <a:gd name="T7" fmla="*/ 4 h 6"/>
                  <a:gd name="T8" fmla="*/ 2 w 3"/>
                  <a:gd name="T9" fmla="*/ 4 h 6"/>
                  <a:gd name="T10" fmla="*/ 2 w 3"/>
                  <a:gd name="T11" fmla="*/ 6 h 6"/>
                  <a:gd name="T12" fmla="*/ 2 w 3"/>
                  <a:gd name="T13" fmla="*/ 6 h 6"/>
                  <a:gd name="T14" fmla="*/ 2 w 3"/>
                  <a:gd name="T15" fmla="*/ 6 h 6"/>
                  <a:gd name="T16" fmla="*/ 3 w 3"/>
                  <a:gd name="T17" fmla="*/ 4 h 6"/>
                  <a:gd name="T18" fmla="*/ 2 w 3"/>
                  <a:gd name="T19" fmla="*/ 0 h 6"/>
                  <a:gd name="T20" fmla="*/ 2 w 3"/>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6"/>
                  <a:gd name="T35" fmla="*/ 3 w 3"/>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6">
                    <a:moveTo>
                      <a:pt x="2" y="0"/>
                    </a:moveTo>
                    <a:lnTo>
                      <a:pt x="2" y="2"/>
                    </a:lnTo>
                    <a:lnTo>
                      <a:pt x="0" y="4"/>
                    </a:lnTo>
                    <a:lnTo>
                      <a:pt x="2" y="4"/>
                    </a:lnTo>
                    <a:lnTo>
                      <a:pt x="2" y="6"/>
                    </a:lnTo>
                    <a:lnTo>
                      <a:pt x="3" y="4"/>
                    </a:lnTo>
                    <a:lnTo>
                      <a:pt x="2" y="0"/>
                    </a:lnTo>
                    <a:close/>
                  </a:path>
                </a:pathLst>
              </a:custGeom>
              <a:solidFill>
                <a:srgbClr val="0071B4">
                  <a:alpha val="34901"/>
                </a:srgbClr>
              </a:solidFill>
              <a:ln w="9525">
                <a:noFill/>
                <a:round/>
                <a:headEnd/>
                <a:tailEnd/>
              </a:ln>
            </p:spPr>
            <p:txBody>
              <a:bodyPr/>
              <a:lstStyle/>
              <a:p>
                <a:endParaRPr lang="en-US"/>
              </a:p>
            </p:txBody>
          </p:sp>
          <p:sp>
            <p:nvSpPr>
              <p:cNvPr id="13731" name="Freeform 586"/>
              <p:cNvSpPr>
                <a:spLocks/>
              </p:cNvSpPr>
              <p:nvPr/>
            </p:nvSpPr>
            <p:spPr bwMode="auto">
              <a:xfrm>
                <a:off x="4801" y="2418"/>
                <a:ext cx="4" cy="4"/>
              </a:xfrm>
              <a:custGeom>
                <a:avLst/>
                <a:gdLst>
                  <a:gd name="T0" fmla="*/ 4 w 4"/>
                  <a:gd name="T1" fmla="*/ 0 h 4"/>
                  <a:gd name="T2" fmla="*/ 2 w 4"/>
                  <a:gd name="T3" fmla="*/ 0 h 4"/>
                  <a:gd name="T4" fmla="*/ 0 w 4"/>
                  <a:gd name="T5" fmla="*/ 2 h 4"/>
                  <a:gd name="T6" fmla="*/ 2 w 4"/>
                  <a:gd name="T7" fmla="*/ 2 h 4"/>
                  <a:gd name="T8" fmla="*/ 2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2" y="0"/>
                    </a:lnTo>
                    <a:lnTo>
                      <a:pt x="0" y="2"/>
                    </a:lnTo>
                    <a:lnTo>
                      <a:pt x="2" y="2"/>
                    </a:lnTo>
                    <a:lnTo>
                      <a:pt x="2" y="4"/>
                    </a:lnTo>
                    <a:lnTo>
                      <a:pt x="4" y="0"/>
                    </a:lnTo>
                    <a:close/>
                  </a:path>
                </a:pathLst>
              </a:custGeom>
              <a:solidFill>
                <a:srgbClr val="0071B4">
                  <a:alpha val="34901"/>
                </a:srgbClr>
              </a:solidFill>
              <a:ln w="9525">
                <a:noFill/>
                <a:round/>
                <a:headEnd/>
                <a:tailEnd/>
              </a:ln>
            </p:spPr>
            <p:txBody>
              <a:bodyPr/>
              <a:lstStyle/>
              <a:p>
                <a:endParaRPr lang="en-US"/>
              </a:p>
            </p:txBody>
          </p:sp>
          <p:sp>
            <p:nvSpPr>
              <p:cNvPr id="13732" name="Freeform 587"/>
              <p:cNvSpPr>
                <a:spLocks/>
              </p:cNvSpPr>
              <p:nvPr/>
            </p:nvSpPr>
            <p:spPr bwMode="auto">
              <a:xfrm>
                <a:off x="4809" y="2221"/>
                <a:ext cx="44" cy="183"/>
              </a:xfrm>
              <a:custGeom>
                <a:avLst/>
                <a:gdLst>
                  <a:gd name="T0" fmla="*/ 2 w 44"/>
                  <a:gd name="T1" fmla="*/ 60 h 183"/>
                  <a:gd name="T2" fmla="*/ 2 w 44"/>
                  <a:gd name="T3" fmla="*/ 62 h 183"/>
                  <a:gd name="T4" fmla="*/ 6 w 44"/>
                  <a:gd name="T5" fmla="*/ 66 h 183"/>
                  <a:gd name="T6" fmla="*/ 8 w 44"/>
                  <a:gd name="T7" fmla="*/ 72 h 183"/>
                  <a:gd name="T8" fmla="*/ 6 w 44"/>
                  <a:gd name="T9" fmla="*/ 88 h 183"/>
                  <a:gd name="T10" fmla="*/ 8 w 44"/>
                  <a:gd name="T11" fmla="*/ 92 h 183"/>
                  <a:gd name="T12" fmla="*/ 8 w 44"/>
                  <a:gd name="T13" fmla="*/ 98 h 183"/>
                  <a:gd name="T14" fmla="*/ 8 w 44"/>
                  <a:gd name="T15" fmla="*/ 100 h 183"/>
                  <a:gd name="T16" fmla="*/ 8 w 44"/>
                  <a:gd name="T17" fmla="*/ 100 h 183"/>
                  <a:gd name="T18" fmla="*/ 4 w 44"/>
                  <a:gd name="T19" fmla="*/ 126 h 183"/>
                  <a:gd name="T20" fmla="*/ 8 w 44"/>
                  <a:gd name="T21" fmla="*/ 141 h 183"/>
                  <a:gd name="T22" fmla="*/ 6 w 44"/>
                  <a:gd name="T23" fmla="*/ 143 h 183"/>
                  <a:gd name="T24" fmla="*/ 4 w 44"/>
                  <a:gd name="T25" fmla="*/ 181 h 183"/>
                  <a:gd name="T26" fmla="*/ 8 w 44"/>
                  <a:gd name="T27" fmla="*/ 183 h 183"/>
                  <a:gd name="T28" fmla="*/ 12 w 44"/>
                  <a:gd name="T29" fmla="*/ 171 h 183"/>
                  <a:gd name="T30" fmla="*/ 14 w 44"/>
                  <a:gd name="T31" fmla="*/ 167 h 183"/>
                  <a:gd name="T32" fmla="*/ 18 w 44"/>
                  <a:gd name="T33" fmla="*/ 167 h 183"/>
                  <a:gd name="T34" fmla="*/ 24 w 44"/>
                  <a:gd name="T35" fmla="*/ 171 h 183"/>
                  <a:gd name="T36" fmla="*/ 26 w 44"/>
                  <a:gd name="T37" fmla="*/ 181 h 183"/>
                  <a:gd name="T38" fmla="*/ 28 w 44"/>
                  <a:gd name="T39" fmla="*/ 177 h 183"/>
                  <a:gd name="T40" fmla="*/ 28 w 44"/>
                  <a:gd name="T41" fmla="*/ 173 h 183"/>
                  <a:gd name="T42" fmla="*/ 26 w 44"/>
                  <a:gd name="T43" fmla="*/ 167 h 183"/>
                  <a:gd name="T44" fmla="*/ 26 w 44"/>
                  <a:gd name="T45" fmla="*/ 165 h 183"/>
                  <a:gd name="T46" fmla="*/ 24 w 44"/>
                  <a:gd name="T47" fmla="*/ 167 h 183"/>
                  <a:gd name="T48" fmla="*/ 22 w 44"/>
                  <a:gd name="T49" fmla="*/ 165 h 183"/>
                  <a:gd name="T50" fmla="*/ 22 w 44"/>
                  <a:gd name="T51" fmla="*/ 163 h 183"/>
                  <a:gd name="T52" fmla="*/ 20 w 44"/>
                  <a:gd name="T53" fmla="*/ 157 h 183"/>
                  <a:gd name="T54" fmla="*/ 14 w 44"/>
                  <a:gd name="T55" fmla="*/ 149 h 183"/>
                  <a:gd name="T56" fmla="*/ 20 w 44"/>
                  <a:gd name="T57" fmla="*/ 116 h 183"/>
                  <a:gd name="T58" fmla="*/ 24 w 44"/>
                  <a:gd name="T59" fmla="*/ 114 h 183"/>
                  <a:gd name="T60" fmla="*/ 26 w 44"/>
                  <a:gd name="T61" fmla="*/ 114 h 183"/>
                  <a:gd name="T62" fmla="*/ 30 w 44"/>
                  <a:gd name="T63" fmla="*/ 114 h 183"/>
                  <a:gd name="T64" fmla="*/ 38 w 44"/>
                  <a:gd name="T65" fmla="*/ 118 h 183"/>
                  <a:gd name="T66" fmla="*/ 44 w 44"/>
                  <a:gd name="T67" fmla="*/ 126 h 183"/>
                  <a:gd name="T68" fmla="*/ 44 w 44"/>
                  <a:gd name="T69" fmla="*/ 124 h 183"/>
                  <a:gd name="T70" fmla="*/ 40 w 44"/>
                  <a:gd name="T71" fmla="*/ 120 h 183"/>
                  <a:gd name="T72" fmla="*/ 24 w 44"/>
                  <a:gd name="T73" fmla="*/ 64 h 183"/>
                  <a:gd name="T74" fmla="*/ 22 w 44"/>
                  <a:gd name="T75" fmla="*/ 66 h 183"/>
                  <a:gd name="T76" fmla="*/ 22 w 44"/>
                  <a:gd name="T77" fmla="*/ 48 h 183"/>
                  <a:gd name="T78" fmla="*/ 22 w 44"/>
                  <a:gd name="T79" fmla="*/ 48 h 183"/>
                  <a:gd name="T80" fmla="*/ 24 w 44"/>
                  <a:gd name="T81" fmla="*/ 36 h 183"/>
                  <a:gd name="T82" fmla="*/ 16 w 44"/>
                  <a:gd name="T83" fmla="*/ 0 h 183"/>
                  <a:gd name="T84" fmla="*/ 14 w 44"/>
                  <a:gd name="T85" fmla="*/ 0 h 183"/>
                  <a:gd name="T86" fmla="*/ 14 w 44"/>
                  <a:gd name="T87" fmla="*/ 0 h 183"/>
                  <a:gd name="T88" fmla="*/ 12 w 44"/>
                  <a:gd name="T89" fmla="*/ 0 h 183"/>
                  <a:gd name="T90" fmla="*/ 10 w 44"/>
                  <a:gd name="T91" fmla="*/ 0 h 183"/>
                  <a:gd name="T92" fmla="*/ 10 w 44"/>
                  <a:gd name="T93" fmla="*/ 2 h 183"/>
                  <a:gd name="T94" fmla="*/ 16 w 44"/>
                  <a:gd name="T95" fmla="*/ 16 h 183"/>
                  <a:gd name="T96" fmla="*/ 14 w 44"/>
                  <a:gd name="T97" fmla="*/ 16 h 183"/>
                  <a:gd name="T98" fmla="*/ 14 w 44"/>
                  <a:gd name="T99" fmla="*/ 16 h 183"/>
                  <a:gd name="T100" fmla="*/ 12 w 44"/>
                  <a:gd name="T101" fmla="*/ 18 h 183"/>
                  <a:gd name="T102" fmla="*/ 14 w 44"/>
                  <a:gd name="T103" fmla="*/ 20 h 183"/>
                  <a:gd name="T104" fmla="*/ 12 w 44"/>
                  <a:gd name="T105" fmla="*/ 22 h 183"/>
                  <a:gd name="T106" fmla="*/ 10 w 44"/>
                  <a:gd name="T107" fmla="*/ 22 h 183"/>
                  <a:gd name="T108" fmla="*/ 8 w 44"/>
                  <a:gd name="T109" fmla="*/ 20 h 183"/>
                  <a:gd name="T110" fmla="*/ 6 w 44"/>
                  <a:gd name="T111" fmla="*/ 20 h 183"/>
                  <a:gd name="T112" fmla="*/ 4 w 44"/>
                  <a:gd name="T113" fmla="*/ 20 h 183"/>
                  <a:gd name="T114" fmla="*/ 2 w 44"/>
                  <a:gd name="T115" fmla="*/ 24 h 183"/>
                  <a:gd name="T116" fmla="*/ 4 w 44"/>
                  <a:gd name="T117" fmla="*/ 32 h 183"/>
                  <a:gd name="T118" fmla="*/ 0 w 44"/>
                  <a:gd name="T119" fmla="*/ 48 h 183"/>
                  <a:gd name="T120" fmla="*/ 2 w 44"/>
                  <a:gd name="T121" fmla="*/ 60 h 1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
                  <a:gd name="T184" fmla="*/ 0 h 183"/>
                  <a:gd name="T185" fmla="*/ 44 w 44"/>
                  <a:gd name="T186" fmla="*/ 183 h 18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 h="183">
                    <a:moveTo>
                      <a:pt x="2" y="60"/>
                    </a:moveTo>
                    <a:lnTo>
                      <a:pt x="2" y="62"/>
                    </a:lnTo>
                    <a:lnTo>
                      <a:pt x="6" y="66"/>
                    </a:lnTo>
                    <a:lnTo>
                      <a:pt x="8" y="72"/>
                    </a:lnTo>
                    <a:lnTo>
                      <a:pt x="6" y="88"/>
                    </a:lnTo>
                    <a:lnTo>
                      <a:pt x="8" y="92"/>
                    </a:lnTo>
                    <a:lnTo>
                      <a:pt x="8" y="98"/>
                    </a:lnTo>
                    <a:lnTo>
                      <a:pt x="8" y="100"/>
                    </a:lnTo>
                    <a:lnTo>
                      <a:pt x="4" y="126"/>
                    </a:lnTo>
                    <a:lnTo>
                      <a:pt x="8" y="141"/>
                    </a:lnTo>
                    <a:lnTo>
                      <a:pt x="6" y="143"/>
                    </a:lnTo>
                    <a:lnTo>
                      <a:pt x="4" y="181"/>
                    </a:lnTo>
                    <a:lnTo>
                      <a:pt x="8" y="183"/>
                    </a:lnTo>
                    <a:lnTo>
                      <a:pt x="12" y="171"/>
                    </a:lnTo>
                    <a:lnTo>
                      <a:pt x="14" y="167"/>
                    </a:lnTo>
                    <a:lnTo>
                      <a:pt x="18" y="167"/>
                    </a:lnTo>
                    <a:lnTo>
                      <a:pt x="24" y="171"/>
                    </a:lnTo>
                    <a:lnTo>
                      <a:pt x="26" y="181"/>
                    </a:lnTo>
                    <a:lnTo>
                      <a:pt x="28" y="177"/>
                    </a:lnTo>
                    <a:lnTo>
                      <a:pt x="28" y="173"/>
                    </a:lnTo>
                    <a:lnTo>
                      <a:pt x="26" y="167"/>
                    </a:lnTo>
                    <a:lnTo>
                      <a:pt x="26" y="165"/>
                    </a:lnTo>
                    <a:lnTo>
                      <a:pt x="24" y="167"/>
                    </a:lnTo>
                    <a:lnTo>
                      <a:pt x="22" y="165"/>
                    </a:lnTo>
                    <a:lnTo>
                      <a:pt x="22" y="163"/>
                    </a:lnTo>
                    <a:lnTo>
                      <a:pt x="20" y="157"/>
                    </a:lnTo>
                    <a:lnTo>
                      <a:pt x="14" y="149"/>
                    </a:lnTo>
                    <a:lnTo>
                      <a:pt x="20" y="116"/>
                    </a:lnTo>
                    <a:lnTo>
                      <a:pt x="24" y="114"/>
                    </a:lnTo>
                    <a:lnTo>
                      <a:pt x="26" y="114"/>
                    </a:lnTo>
                    <a:lnTo>
                      <a:pt x="30" y="114"/>
                    </a:lnTo>
                    <a:lnTo>
                      <a:pt x="38" y="118"/>
                    </a:lnTo>
                    <a:lnTo>
                      <a:pt x="44" y="126"/>
                    </a:lnTo>
                    <a:lnTo>
                      <a:pt x="44" y="124"/>
                    </a:lnTo>
                    <a:lnTo>
                      <a:pt x="40" y="120"/>
                    </a:lnTo>
                    <a:lnTo>
                      <a:pt x="24" y="64"/>
                    </a:lnTo>
                    <a:lnTo>
                      <a:pt x="22" y="66"/>
                    </a:lnTo>
                    <a:lnTo>
                      <a:pt x="22" y="48"/>
                    </a:lnTo>
                    <a:lnTo>
                      <a:pt x="24" y="36"/>
                    </a:lnTo>
                    <a:lnTo>
                      <a:pt x="16" y="0"/>
                    </a:lnTo>
                    <a:lnTo>
                      <a:pt x="14" y="0"/>
                    </a:lnTo>
                    <a:lnTo>
                      <a:pt x="12" y="0"/>
                    </a:lnTo>
                    <a:lnTo>
                      <a:pt x="10" y="0"/>
                    </a:lnTo>
                    <a:lnTo>
                      <a:pt x="10" y="2"/>
                    </a:lnTo>
                    <a:lnTo>
                      <a:pt x="16" y="16"/>
                    </a:lnTo>
                    <a:lnTo>
                      <a:pt x="14" y="16"/>
                    </a:lnTo>
                    <a:lnTo>
                      <a:pt x="12" y="18"/>
                    </a:lnTo>
                    <a:lnTo>
                      <a:pt x="14" y="20"/>
                    </a:lnTo>
                    <a:lnTo>
                      <a:pt x="12" y="22"/>
                    </a:lnTo>
                    <a:lnTo>
                      <a:pt x="10" y="22"/>
                    </a:lnTo>
                    <a:lnTo>
                      <a:pt x="8" y="20"/>
                    </a:lnTo>
                    <a:lnTo>
                      <a:pt x="6" y="20"/>
                    </a:lnTo>
                    <a:lnTo>
                      <a:pt x="4" y="20"/>
                    </a:lnTo>
                    <a:lnTo>
                      <a:pt x="2" y="24"/>
                    </a:lnTo>
                    <a:lnTo>
                      <a:pt x="4" y="32"/>
                    </a:lnTo>
                    <a:lnTo>
                      <a:pt x="0" y="48"/>
                    </a:lnTo>
                    <a:lnTo>
                      <a:pt x="2" y="60"/>
                    </a:lnTo>
                    <a:close/>
                  </a:path>
                </a:pathLst>
              </a:custGeom>
              <a:solidFill>
                <a:srgbClr val="0071B4">
                  <a:alpha val="34901"/>
                </a:srgbClr>
              </a:solidFill>
              <a:ln w="9525">
                <a:noFill/>
                <a:round/>
                <a:headEnd/>
                <a:tailEnd/>
              </a:ln>
            </p:spPr>
            <p:txBody>
              <a:bodyPr/>
              <a:lstStyle/>
              <a:p>
                <a:endParaRPr lang="en-US"/>
              </a:p>
            </p:txBody>
          </p:sp>
          <p:sp>
            <p:nvSpPr>
              <p:cNvPr id="13733" name="Rectangle 588"/>
              <p:cNvSpPr>
                <a:spLocks noChangeArrowheads="1"/>
              </p:cNvSpPr>
              <p:nvPr/>
            </p:nvSpPr>
            <p:spPr bwMode="auto">
              <a:xfrm>
                <a:off x="1184" y="2631"/>
                <a:ext cx="1" cy="1"/>
              </a:xfrm>
              <a:prstGeom prst="rect">
                <a:avLst/>
              </a:prstGeom>
              <a:solidFill>
                <a:srgbClr val="0071B4">
                  <a:alpha val="34901"/>
                </a:srgbClr>
              </a:solidFill>
              <a:ln w="9525">
                <a:noFill/>
                <a:miter lim="800000"/>
                <a:headEnd/>
                <a:tailEnd/>
              </a:ln>
            </p:spPr>
            <p:txBody>
              <a:bodyPr/>
              <a:lstStyle/>
              <a:p>
                <a:endParaRPr lang="en-US"/>
              </a:p>
            </p:txBody>
          </p:sp>
          <p:sp>
            <p:nvSpPr>
              <p:cNvPr id="13734" name="Freeform 589"/>
              <p:cNvSpPr>
                <a:spLocks/>
              </p:cNvSpPr>
              <p:nvPr/>
            </p:nvSpPr>
            <p:spPr bwMode="auto">
              <a:xfrm>
                <a:off x="1164" y="2621"/>
                <a:ext cx="6" cy="2"/>
              </a:xfrm>
              <a:custGeom>
                <a:avLst/>
                <a:gdLst>
                  <a:gd name="T0" fmla="*/ 0 w 6"/>
                  <a:gd name="T1" fmla="*/ 0 h 2"/>
                  <a:gd name="T2" fmla="*/ 0 w 6"/>
                  <a:gd name="T3" fmla="*/ 2 h 2"/>
                  <a:gd name="T4" fmla="*/ 2 w 6"/>
                  <a:gd name="T5" fmla="*/ 2 h 2"/>
                  <a:gd name="T6" fmla="*/ 6 w 6"/>
                  <a:gd name="T7" fmla="*/ 2 h 2"/>
                  <a:gd name="T8" fmla="*/ 6 w 6"/>
                  <a:gd name="T9" fmla="*/ 0 h 2"/>
                  <a:gd name="T10" fmla="*/ 2 w 6"/>
                  <a:gd name="T11" fmla="*/ 2 h 2"/>
                  <a:gd name="T12" fmla="*/ 0 w 6"/>
                  <a:gd name="T13" fmla="*/ 0 h 2"/>
                  <a:gd name="T14" fmla="*/ 0 60000 65536"/>
                  <a:gd name="T15" fmla="*/ 0 60000 65536"/>
                  <a:gd name="T16" fmla="*/ 0 60000 65536"/>
                  <a:gd name="T17" fmla="*/ 0 60000 65536"/>
                  <a:gd name="T18" fmla="*/ 0 60000 65536"/>
                  <a:gd name="T19" fmla="*/ 0 60000 65536"/>
                  <a:gd name="T20" fmla="*/ 0 60000 65536"/>
                  <a:gd name="T21" fmla="*/ 0 w 6"/>
                  <a:gd name="T22" fmla="*/ 0 h 2"/>
                  <a:gd name="T23" fmla="*/ 6 w 6"/>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2">
                    <a:moveTo>
                      <a:pt x="0" y="0"/>
                    </a:moveTo>
                    <a:lnTo>
                      <a:pt x="0" y="2"/>
                    </a:lnTo>
                    <a:lnTo>
                      <a:pt x="2" y="2"/>
                    </a:lnTo>
                    <a:lnTo>
                      <a:pt x="6" y="2"/>
                    </a:lnTo>
                    <a:lnTo>
                      <a:pt x="6" y="0"/>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3735" name="Freeform 590"/>
              <p:cNvSpPr>
                <a:spLocks/>
              </p:cNvSpPr>
              <p:nvPr/>
            </p:nvSpPr>
            <p:spPr bwMode="auto">
              <a:xfrm>
                <a:off x="1184" y="2631"/>
                <a:ext cx="2" cy="4"/>
              </a:xfrm>
              <a:custGeom>
                <a:avLst/>
                <a:gdLst>
                  <a:gd name="T0" fmla="*/ 0 w 2"/>
                  <a:gd name="T1" fmla="*/ 2 h 4"/>
                  <a:gd name="T2" fmla="*/ 2 w 2"/>
                  <a:gd name="T3" fmla="*/ 4 h 4"/>
                  <a:gd name="T4" fmla="*/ 2 w 2"/>
                  <a:gd name="T5" fmla="*/ 4 h 4"/>
                  <a:gd name="T6" fmla="*/ 2 w 2"/>
                  <a:gd name="T7" fmla="*/ 2 h 4"/>
                  <a:gd name="T8" fmla="*/ 2 w 2"/>
                  <a:gd name="T9" fmla="*/ 2 h 4"/>
                  <a:gd name="T10" fmla="*/ 0 w 2"/>
                  <a:gd name="T11" fmla="*/ 2 h 4"/>
                  <a:gd name="T12" fmla="*/ 0 w 2"/>
                  <a:gd name="T13" fmla="*/ 0 h 4"/>
                  <a:gd name="T14" fmla="*/ 0 w 2"/>
                  <a:gd name="T15" fmla="*/ 2 h 4"/>
                  <a:gd name="T16" fmla="*/ 0 w 2"/>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2"/>
                    </a:moveTo>
                    <a:lnTo>
                      <a:pt x="2" y="4"/>
                    </a:lnTo>
                    <a:lnTo>
                      <a:pt x="2" y="2"/>
                    </a:lnTo>
                    <a:lnTo>
                      <a:pt x="0"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736" name="Freeform 591"/>
              <p:cNvSpPr>
                <a:spLocks/>
              </p:cNvSpPr>
              <p:nvPr/>
            </p:nvSpPr>
            <p:spPr bwMode="auto">
              <a:xfrm>
                <a:off x="1182" y="2639"/>
                <a:ext cx="4" cy="4"/>
              </a:xfrm>
              <a:custGeom>
                <a:avLst/>
                <a:gdLst>
                  <a:gd name="T0" fmla="*/ 2 w 4"/>
                  <a:gd name="T1" fmla="*/ 2 h 4"/>
                  <a:gd name="T2" fmla="*/ 0 w 4"/>
                  <a:gd name="T3" fmla="*/ 0 h 4"/>
                  <a:gd name="T4" fmla="*/ 0 w 4"/>
                  <a:gd name="T5" fmla="*/ 0 h 4"/>
                  <a:gd name="T6" fmla="*/ 0 w 4"/>
                  <a:gd name="T7" fmla="*/ 0 h 4"/>
                  <a:gd name="T8" fmla="*/ 0 w 4"/>
                  <a:gd name="T9" fmla="*/ 0 h 4"/>
                  <a:gd name="T10" fmla="*/ 2 w 4"/>
                  <a:gd name="T11" fmla="*/ 4 h 4"/>
                  <a:gd name="T12" fmla="*/ 4 w 4"/>
                  <a:gd name="T13" fmla="*/ 4 h 4"/>
                  <a:gd name="T14" fmla="*/ 2 w 4"/>
                  <a:gd name="T15" fmla="*/ 2 h 4"/>
                  <a:gd name="T16" fmla="*/ 2 w 4"/>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2"/>
                    </a:moveTo>
                    <a:lnTo>
                      <a:pt x="0" y="0"/>
                    </a:lnTo>
                    <a:lnTo>
                      <a:pt x="2" y="4"/>
                    </a:lnTo>
                    <a:lnTo>
                      <a:pt x="4" y="4"/>
                    </a:lnTo>
                    <a:lnTo>
                      <a:pt x="2" y="2"/>
                    </a:lnTo>
                    <a:close/>
                  </a:path>
                </a:pathLst>
              </a:custGeom>
              <a:solidFill>
                <a:srgbClr val="0071B4">
                  <a:alpha val="34901"/>
                </a:srgbClr>
              </a:solidFill>
              <a:ln w="9525">
                <a:noFill/>
                <a:round/>
                <a:headEnd/>
                <a:tailEnd/>
              </a:ln>
            </p:spPr>
            <p:txBody>
              <a:bodyPr/>
              <a:lstStyle/>
              <a:p>
                <a:endParaRPr lang="en-US"/>
              </a:p>
            </p:txBody>
          </p:sp>
          <p:sp>
            <p:nvSpPr>
              <p:cNvPr id="13737" name="Freeform 592"/>
              <p:cNvSpPr>
                <a:spLocks/>
              </p:cNvSpPr>
              <p:nvPr/>
            </p:nvSpPr>
            <p:spPr bwMode="auto">
              <a:xfrm>
                <a:off x="4783" y="2414"/>
                <a:ext cx="86" cy="78"/>
              </a:xfrm>
              <a:custGeom>
                <a:avLst/>
                <a:gdLst>
                  <a:gd name="T0" fmla="*/ 4 w 86"/>
                  <a:gd name="T1" fmla="*/ 54 h 78"/>
                  <a:gd name="T2" fmla="*/ 0 w 86"/>
                  <a:gd name="T3" fmla="*/ 62 h 78"/>
                  <a:gd name="T4" fmla="*/ 4 w 86"/>
                  <a:gd name="T5" fmla="*/ 76 h 78"/>
                  <a:gd name="T6" fmla="*/ 6 w 86"/>
                  <a:gd name="T7" fmla="*/ 78 h 78"/>
                  <a:gd name="T8" fmla="*/ 10 w 86"/>
                  <a:gd name="T9" fmla="*/ 74 h 78"/>
                  <a:gd name="T10" fmla="*/ 18 w 86"/>
                  <a:gd name="T11" fmla="*/ 72 h 78"/>
                  <a:gd name="T12" fmla="*/ 16 w 86"/>
                  <a:gd name="T13" fmla="*/ 66 h 78"/>
                  <a:gd name="T14" fmla="*/ 8 w 86"/>
                  <a:gd name="T15" fmla="*/ 60 h 78"/>
                  <a:gd name="T16" fmla="*/ 14 w 86"/>
                  <a:gd name="T17" fmla="*/ 58 h 78"/>
                  <a:gd name="T18" fmla="*/ 20 w 86"/>
                  <a:gd name="T19" fmla="*/ 60 h 78"/>
                  <a:gd name="T20" fmla="*/ 26 w 86"/>
                  <a:gd name="T21" fmla="*/ 56 h 78"/>
                  <a:gd name="T22" fmla="*/ 48 w 86"/>
                  <a:gd name="T23" fmla="*/ 68 h 78"/>
                  <a:gd name="T24" fmla="*/ 52 w 86"/>
                  <a:gd name="T25" fmla="*/ 62 h 78"/>
                  <a:gd name="T26" fmla="*/ 62 w 86"/>
                  <a:gd name="T27" fmla="*/ 50 h 78"/>
                  <a:gd name="T28" fmla="*/ 70 w 86"/>
                  <a:gd name="T29" fmla="*/ 50 h 78"/>
                  <a:gd name="T30" fmla="*/ 74 w 86"/>
                  <a:gd name="T31" fmla="*/ 48 h 78"/>
                  <a:gd name="T32" fmla="*/ 84 w 86"/>
                  <a:gd name="T33" fmla="*/ 42 h 78"/>
                  <a:gd name="T34" fmla="*/ 82 w 86"/>
                  <a:gd name="T35" fmla="*/ 42 h 78"/>
                  <a:gd name="T36" fmla="*/ 78 w 86"/>
                  <a:gd name="T37" fmla="*/ 38 h 78"/>
                  <a:gd name="T38" fmla="*/ 74 w 86"/>
                  <a:gd name="T39" fmla="*/ 32 h 78"/>
                  <a:gd name="T40" fmla="*/ 78 w 86"/>
                  <a:gd name="T41" fmla="*/ 24 h 78"/>
                  <a:gd name="T42" fmla="*/ 70 w 86"/>
                  <a:gd name="T43" fmla="*/ 30 h 78"/>
                  <a:gd name="T44" fmla="*/ 64 w 86"/>
                  <a:gd name="T45" fmla="*/ 30 h 78"/>
                  <a:gd name="T46" fmla="*/ 58 w 86"/>
                  <a:gd name="T47" fmla="*/ 26 h 78"/>
                  <a:gd name="T48" fmla="*/ 32 w 86"/>
                  <a:gd name="T49" fmla="*/ 4 h 78"/>
                  <a:gd name="T50" fmla="*/ 30 w 86"/>
                  <a:gd name="T51" fmla="*/ 0 h 78"/>
                  <a:gd name="T52" fmla="*/ 26 w 86"/>
                  <a:gd name="T53" fmla="*/ 4 h 78"/>
                  <a:gd name="T54" fmla="*/ 28 w 86"/>
                  <a:gd name="T55" fmla="*/ 14 h 78"/>
                  <a:gd name="T56" fmla="*/ 22 w 86"/>
                  <a:gd name="T57" fmla="*/ 34 h 78"/>
                  <a:gd name="T58" fmla="*/ 22 w 86"/>
                  <a:gd name="T59" fmla="*/ 44 h 78"/>
                  <a:gd name="T60" fmla="*/ 10 w 86"/>
                  <a:gd name="T61" fmla="*/ 42 h 78"/>
                  <a:gd name="T62" fmla="*/ 10 w 86"/>
                  <a:gd name="T63" fmla="*/ 46 h 78"/>
                  <a:gd name="T64" fmla="*/ 6 w 86"/>
                  <a:gd name="T65" fmla="*/ 52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78"/>
                  <a:gd name="T101" fmla="*/ 86 w 86"/>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78">
                    <a:moveTo>
                      <a:pt x="6" y="52"/>
                    </a:moveTo>
                    <a:lnTo>
                      <a:pt x="4" y="54"/>
                    </a:lnTo>
                    <a:lnTo>
                      <a:pt x="2" y="56"/>
                    </a:lnTo>
                    <a:lnTo>
                      <a:pt x="0" y="62"/>
                    </a:lnTo>
                    <a:lnTo>
                      <a:pt x="6" y="68"/>
                    </a:lnTo>
                    <a:lnTo>
                      <a:pt x="4" y="76"/>
                    </a:lnTo>
                    <a:lnTo>
                      <a:pt x="4" y="78"/>
                    </a:lnTo>
                    <a:lnTo>
                      <a:pt x="6" y="78"/>
                    </a:lnTo>
                    <a:lnTo>
                      <a:pt x="10" y="76"/>
                    </a:lnTo>
                    <a:lnTo>
                      <a:pt x="10" y="74"/>
                    </a:lnTo>
                    <a:lnTo>
                      <a:pt x="14" y="72"/>
                    </a:lnTo>
                    <a:lnTo>
                      <a:pt x="18" y="72"/>
                    </a:lnTo>
                    <a:lnTo>
                      <a:pt x="20" y="70"/>
                    </a:lnTo>
                    <a:lnTo>
                      <a:pt x="16" y="66"/>
                    </a:lnTo>
                    <a:lnTo>
                      <a:pt x="10" y="64"/>
                    </a:lnTo>
                    <a:lnTo>
                      <a:pt x="8" y="60"/>
                    </a:lnTo>
                    <a:lnTo>
                      <a:pt x="10" y="58"/>
                    </a:lnTo>
                    <a:lnTo>
                      <a:pt x="14" y="58"/>
                    </a:lnTo>
                    <a:lnTo>
                      <a:pt x="18" y="60"/>
                    </a:lnTo>
                    <a:lnTo>
                      <a:pt x="20" y="60"/>
                    </a:lnTo>
                    <a:lnTo>
                      <a:pt x="22" y="58"/>
                    </a:lnTo>
                    <a:lnTo>
                      <a:pt x="26" y="56"/>
                    </a:lnTo>
                    <a:lnTo>
                      <a:pt x="30" y="56"/>
                    </a:lnTo>
                    <a:lnTo>
                      <a:pt x="48" y="68"/>
                    </a:lnTo>
                    <a:lnTo>
                      <a:pt x="50" y="66"/>
                    </a:lnTo>
                    <a:lnTo>
                      <a:pt x="52" y="62"/>
                    </a:lnTo>
                    <a:lnTo>
                      <a:pt x="58" y="52"/>
                    </a:lnTo>
                    <a:lnTo>
                      <a:pt x="62" y="50"/>
                    </a:lnTo>
                    <a:lnTo>
                      <a:pt x="66" y="48"/>
                    </a:lnTo>
                    <a:lnTo>
                      <a:pt x="70" y="50"/>
                    </a:lnTo>
                    <a:lnTo>
                      <a:pt x="72" y="48"/>
                    </a:lnTo>
                    <a:lnTo>
                      <a:pt x="74" y="48"/>
                    </a:lnTo>
                    <a:lnTo>
                      <a:pt x="76" y="48"/>
                    </a:lnTo>
                    <a:lnTo>
                      <a:pt x="84" y="42"/>
                    </a:lnTo>
                    <a:lnTo>
                      <a:pt x="86" y="40"/>
                    </a:lnTo>
                    <a:lnTo>
                      <a:pt x="82" y="42"/>
                    </a:lnTo>
                    <a:lnTo>
                      <a:pt x="78" y="42"/>
                    </a:lnTo>
                    <a:lnTo>
                      <a:pt x="78" y="38"/>
                    </a:lnTo>
                    <a:lnTo>
                      <a:pt x="76" y="36"/>
                    </a:lnTo>
                    <a:lnTo>
                      <a:pt x="74" y="32"/>
                    </a:lnTo>
                    <a:lnTo>
                      <a:pt x="78" y="24"/>
                    </a:lnTo>
                    <a:lnTo>
                      <a:pt x="74" y="28"/>
                    </a:lnTo>
                    <a:lnTo>
                      <a:pt x="70" y="30"/>
                    </a:lnTo>
                    <a:lnTo>
                      <a:pt x="68" y="30"/>
                    </a:lnTo>
                    <a:lnTo>
                      <a:pt x="64" y="30"/>
                    </a:lnTo>
                    <a:lnTo>
                      <a:pt x="64" y="28"/>
                    </a:lnTo>
                    <a:lnTo>
                      <a:pt x="58" y="26"/>
                    </a:lnTo>
                    <a:lnTo>
                      <a:pt x="46" y="18"/>
                    </a:lnTo>
                    <a:lnTo>
                      <a:pt x="32" y="4"/>
                    </a:lnTo>
                    <a:lnTo>
                      <a:pt x="32" y="2"/>
                    </a:lnTo>
                    <a:lnTo>
                      <a:pt x="30" y="0"/>
                    </a:lnTo>
                    <a:lnTo>
                      <a:pt x="28" y="0"/>
                    </a:lnTo>
                    <a:lnTo>
                      <a:pt x="26" y="4"/>
                    </a:lnTo>
                    <a:lnTo>
                      <a:pt x="26" y="6"/>
                    </a:lnTo>
                    <a:lnTo>
                      <a:pt x="28" y="14"/>
                    </a:lnTo>
                    <a:lnTo>
                      <a:pt x="24" y="32"/>
                    </a:lnTo>
                    <a:lnTo>
                      <a:pt x="22" y="34"/>
                    </a:lnTo>
                    <a:lnTo>
                      <a:pt x="24" y="40"/>
                    </a:lnTo>
                    <a:lnTo>
                      <a:pt x="22" y="44"/>
                    </a:lnTo>
                    <a:lnTo>
                      <a:pt x="16" y="44"/>
                    </a:lnTo>
                    <a:lnTo>
                      <a:pt x="10" y="42"/>
                    </a:lnTo>
                    <a:lnTo>
                      <a:pt x="8" y="44"/>
                    </a:lnTo>
                    <a:lnTo>
                      <a:pt x="10" y="46"/>
                    </a:lnTo>
                    <a:lnTo>
                      <a:pt x="10" y="50"/>
                    </a:lnTo>
                    <a:lnTo>
                      <a:pt x="6" y="52"/>
                    </a:lnTo>
                    <a:close/>
                  </a:path>
                </a:pathLst>
              </a:custGeom>
              <a:solidFill>
                <a:srgbClr val="0071B4">
                  <a:alpha val="34901"/>
                </a:srgbClr>
              </a:solidFill>
              <a:ln w="9525">
                <a:noFill/>
                <a:round/>
                <a:headEnd/>
                <a:tailEnd/>
              </a:ln>
            </p:spPr>
            <p:txBody>
              <a:bodyPr/>
              <a:lstStyle/>
              <a:p>
                <a:endParaRPr lang="en-US"/>
              </a:p>
            </p:txBody>
          </p:sp>
          <p:sp>
            <p:nvSpPr>
              <p:cNvPr id="13738" name="Freeform 593"/>
              <p:cNvSpPr>
                <a:spLocks/>
              </p:cNvSpPr>
              <p:nvPr/>
            </p:nvSpPr>
            <p:spPr bwMode="auto">
              <a:xfrm>
                <a:off x="1160" y="2621"/>
                <a:ext cx="2" cy="2"/>
              </a:xfrm>
              <a:custGeom>
                <a:avLst/>
                <a:gdLst>
                  <a:gd name="T0" fmla="*/ 2 w 2"/>
                  <a:gd name="T1" fmla="*/ 0 h 2"/>
                  <a:gd name="T2" fmla="*/ 0 w 2"/>
                  <a:gd name="T3" fmla="*/ 2 h 2"/>
                  <a:gd name="T4" fmla="*/ 0 w 2"/>
                  <a:gd name="T5" fmla="*/ 2 h 2"/>
                  <a:gd name="T6" fmla="*/ 2 w 2"/>
                  <a:gd name="T7" fmla="*/ 2 h 2"/>
                  <a:gd name="T8" fmla="*/ 2 w 2"/>
                  <a:gd name="T9" fmla="*/ 2 h 2"/>
                  <a:gd name="T10" fmla="*/ 2 w 2"/>
                  <a:gd name="T11" fmla="*/ 2 h 2"/>
                  <a:gd name="T12" fmla="*/ 2 w 2"/>
                  <a:gd name="T13" fmla="*/ 2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0" y="2"/>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739" name="Freeform 594"/>
              <p:cNvSpPr>
                <a:spLocks/>
              </p:cNvSpPr>
              <p:nvPr/>
            </p:nvSpPr>
            <p:spPr bwMode="auto">
              <a:xfrm>
                <a:off x="622" y="2171"/>
                <a:ext cx="2" cy="8"/>
              </a:xfrm>
              <a:custGeom>
                <a:avLst/>
                <a:gdLst>
                  <a:gd name="T0" fmla="*/ 2 w 2"/>
                  <a:gd name="T1" fmla="*/ 0 h 8"/>
                  <a:gd name="T2" fmla="*/ 0 w 2"/>
                  <a:gd name="T3" fmla="*/ 0 h 8"/>
                  <a:gd name="T4" fmla="*/ 0 w 2"/>
                  <a:gd name="T5" fmla="*/ 2 h 8"/>
                  <a:gd name="T6" fmla="*/ 0 w 2"/>
                  <a:gd name="T7" fmla="*/ 2 h 8"/>
                  <a:gd name="T8" fmla="*/ 0 w 2"/>
                  <a:gd name="T9" fmla="*/ 8 h 8"/>
                  <a:gd name="T10" fmla="*/ 0 w 2"/>
                  <a:gd name="T11" fmla="*/ 8 h 8"/>
                  <a:gd name="T12" fmla="*/ 2 w 2"/>
                  <a:gd name="T13" fmla="*/ 4 h 8"/>
                  <a:gd name="T14" fmla="*/ 2 w 2"/>
                  <a:gd name="T15" fmla="*/ 2 h 8"/>
                  <a:gd name="T16" fmla="*/ 2 w 2"/>
                  <a:gd name="T17" fmla="*/ 2 h 8"/>
                  <a:gd name="T18" fmla="*/ 2 w 2"/>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8"/>
                  <a:gd name="T32" fmla="*/ 2 w 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8">
                    <a:moveTo>
                      <a:pt x="2" y="0"/>
                    </a:moveTo>
                    <a:lnTo>
                      <a:pt x="0" y="0"/>
                    </a:lnTo>
                    <a:lnTo>
                      <a:pt x="0" y="2"/>
                    </a:lnTo>
                    <a:lnTo>
                      <a:pt x="0" y="8"/>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740" name="Freeform 595"/>
              <p:cNvSpPr>
                <a:spLocks/>
              </p:cNvSpPr>
              <p:nvPr/>
            </p:nvSpPr>
            <p:spPr bwMode="auto">
              <a:xfrm>
                <a:off x="628" y="2820"/>
                <a:ext cx="6" cy="4"/>
              </a:xfrm>
              <a:custGeom>
                <a:avLst/>
                <a:gdLst>
                  <a:gd name="T0" fmla="*/ 0 w 6"/>
                  <a:gd name="T1" fmla="*/ 0 h 4"/>
                  <a:gd name="T2" fmla="*/ 0 w 6"/>
                  <a:gd name="T3" fmla="*/ 0 h 4"/>
                  <a:gd name="T4" fmla="*/ 0 w 6"/>
                  <a:gd name="T5" fmla="*/ 0 h 4"/>
                  <a:gd name="T6" fmla="*/ 0 w 6"/>
                  <a:gd name="T7" fmla="*/ 0 h 4"/>
                  <a:gd name="T8" fmla="*/ 0 w 6"/>
                  <a:gd name="T9" fmla="*/ 2 h 4"/>
                  <a:gd name="T10" fmla="*/ 2 w 6"/>
                  <a:gd name="T11" fmla="*/ 4 h 4"/>
                  <a:gd name="T12" fmla="*/ 6 w 6"/>
                  <a:gd name="T13" fmla="*/ 4 h 4"/>
                  <a:gd name="T14" fmla="*/ 6 w 6"/>
                  <a:gd name="T15" fmla="*/ 4 h 4"/>
                  <a:gd name="T16" fmla="*/ 2 w 6"/>
                  <a:gd name="T17" fmla="*/ 0 h 4"/>
                  <a:gd name="T18" fmla="*/ 0 w 6"/>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0" y="0"/>
                    </a:moveTo>
                    <a:lnTo>
                      <a:pt x="0" y="0"/>
                    </a:lnTo>
                    <a:lnTo>
                      <a:pt x="0" y="2"/>
                    </a:lnTo>
                    <a:lnTo>
                      <a:pt x="2" y="4"/>
                    </a:lnTo>
                    <a:lnTo>
                      <a:pt x="6" y="4"/>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741" name="Freeform 596"/>
              <p:cNvSpPr>
                <a:spLocks/>
              </p:cNvSpPr>
              <p:nvPr/>
            </p:nvSpPr>
            <p:spPr bwMode="auto">
              <a:xfrm>
                <a:off x="644" y="2830"/>
                <a:ext cx="2" cy="2"/>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2 w 2"/>
                  <a:gd name="T15" fmla="*/ 2 h 2"/>
                  <a:gd name="T16" fmla="*/ 2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0" y="0"/>
                    </a:ln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742" name="Freeform 597"/>
              <p:cNvSpPr>
                <a:spLocks/>
              </p:cNvSpPr>
              <p:nvPr/>
            </p:nvSpPr>
            <p:spPr bwMode="auto">
              <a:xfrm>
                <a:off x="640" y="2826"/>
                <a:ext cx="8" cy="2"/>
              </a:xfrm>
              <a:custGeom>
                <a:avLst/>
                <a:gdLst>
                  <a:gd name="T0" fmla="*/ 0 w 8"/>
                  <a:gd name="T1" fmla="*/ 0 h 2"/>
                  <a:gd name="T2" fmla="*/ 0 w 8"/>
                  <a:gd name="T3" fmla="*/ 0 h 2"/>
                  <a:gd name="T4" fmla="*/ 0 w 8"/>
                  <a:gd name="T5" fmla="*/ 0 h 2"/>
                  <a:gd name="T6" fmla="*/ 0 w 8"/>
                  <a:gd name="T7" fmla="*/ 0 h 2"/>
                  <a:gd name="T8" fmla="*/ 0 w 8"/>
                  <a:gd name="T9" fmla="*/ 0 h 2"/>
                  <a:gd name="T10" fmla="*/ 0 w 8"/>
                  <a:gd name="T11" fmla="*/ 2 h 2"/>
                  <a:gd name="T12" fmla="*/ 2 w 8"/>
                  <a:gd name="T13" fmla="*/ 0 h 2"/>
                  <a:gd name="T14" fmla="*/ 6 w 8"/>
                  <a:gd name="T15" fmla="*/ 2 h 2"/>
                  <a:gd name="T16" fmla="*/ 8 w 8"/>
                  <a:gd name="T17" fmla="*/ 2 h 2"/>
                  <a:gd name="T18" fmla="*/ 8 w 8"/>
                  <a:gd name="T19" fmla="*/ 0 h 2"/>
                  <a:gd name="T20" fmla="*/ 8 w 8"/>
                  <a:gd name="T21" fmla="*/ 0 h 2"/>
                  <a:gd name="T22" fmla="*/ 0 w 8"/>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
                  <a:gd name="T38" fmla="*/ 8 w 8"/>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
                    <a:moveTo>
                      <a:pt x="0" y="0"/>
                    </a:moveTo>
                    <a:lnTo>
                      <a:pt x="0" y="0"/>
                    </a:lnTo>
                    <a:lnTo>
                      <a:pt x="0" y="2"/>
                    </a:lnTo>
                    <a:lnTo>
                      <a:pt x="2" y="0"/>
                    </a:lnTo>
                    <a:lnTo>
                      <a:pt x="6" y="2"/>
                    </a:lnTo>
                    <a:lnTo>
                      <a:pt x="8" y="2"/>
                    </a:lnTo>
                    <a:lnTo>
                      <a:pt x="8" y="0"/>
                    </a:lnTo>
                    <a:lnTo>
                      <a:pt x="0" y="0"/>
                    </a:lnTo>
                    <a:close/>
                  </a:path>
                </a:pathLst>
              </a:custGeom>
              <a:solidFill>
                <a:srgbClr val="0071B4">
                  <a:alpha val="34901"/>
                </a:srgbClr>
              </a:solidFill>
              <a:ln w="9525">
                <a:noFill/>
                <a:round/>
                <a:headEnd/>
                <a:tailEnd/>
              </a:ln>
            </p:spPr>
            <p:txBody>
              <a:bodyPr/>
              <a:lstStyle/>
              <a:p>
                <a:endParaRPr lang="en-US"/>
              </a:p>
            </p:txBody>
          </p:sp>
          <p:sp>
            <p:nvSpPr>
              <p:cNvPr id="13743" name="Freeform 598"/>
              <p:cNvSpPr>
                <a:spLocks/>
              </p:cNvSpPr>
              <p:nvPr/>
            </p:nvSpPr>
            <p:spPr bwMode="auto">
              <a:xfrm>
                <a:off x="969" y="2171"/>
                <a:ext cx="24" cy="40"/>
              </a:xfrm>
              <a:custGeom>
                <a:avLst/>
                <a:gdLst>
                  <a:gd name="T0" fmla="*/ 10 w 24"/>
                  <a:gd name="T1" fmla="*/ 18 h 40"/>
                  <a:gd name="T2" fmla="*/ 10 w 24"/>
                  <a:gd name="T3" fmla="*/ 20 h 40"/>
                  <a:gd name="T4" fmla="*/ 8 w 24"/>
                  <a:gd name="T5" fmla="*/ 24 h 40"/>
                  <a:gd name="T6" fmla="*/ 12 w 24"/>
                  <a:gd name="T7" fmla="*/ 28 h 40"/>
                  <a:gd name="T8" fmla="*/ 16 w 24"/>
                  <a:gd name="T9" fmla="*/ 28 h 40"/>
                  <a:gd name="T10" fmla="*/ 18 w 24"/>
                  <a:gd name="T11" fmla="*/ 34 h 40"/>
                  <a:gd name="T12" fmla="*/ 20 w 24"/>
                  <a:gd name="T13" fmla="*/ 34 h 40"/>
                  <a:gd name="T14" fmla="*/ 24 w 24"/>
                  <a:gd name="T15" fmla="*/ 40 h 40"/>
                  <a:gd name="T16" fmla="*/ 24 w 24"/>
                  <a:gd name="T17" fmla="*/ 36 h 40"/>
                  <a:gd name="T18" fmla="*/ 24 w 24"/>
                  <a:gd name="T19" fmla="*/ 34 h 40"/>
                  <a:gd name="T20" fmla="*/ 22 w 24"/>
                  <a:gd name="T21" fmla="*/ 34 h 40"/>
                  <a:gd name="T22" fmla="*/ 24 w 24"/>
                  <a:gd name="T23" fmla="*/ 30 h 40"/>
                  <a:gd name="T24" fmla="*/ 24 w 24"/>
                  <a:gd name="T25" fmla="*/ 28 h 40"/>
                  <a:gd name="T26" fmla="*/ 22 w 24"/>
                  <a:gd name="T27" fmla="*/ 26 h 40"/>
                  <a:gd name="T28" fmla="*/ 22 w 24"/>
                  <a:gd name="T29" fmla="*/ 26 h 40"/>
                  <a:gd name="T30" fmla="*/ 20 w 24"/>
                  <a:gd name="T31" fmla="*/ 24 h 40"/>
                  <a:gd name="T32" fmla="*/ 18 w 24"/>
                  <a:gd name="T33" fmla="*/ 22 h 40"/>
                  <a:gd name="T34" fmla="*/ 16 w 24"/>
                  <a:gd name="T35" fmla="*/ 18 h 40"/>
                  <a:gd name="T36" fmla="*/ 18 w 24"/>
                  <a:gd name="T37" fmla="*/ 16 h 40"/>
                  <a:gd name="T38" fmla="*/ 16 w 24"/>
                  <a:gd name="T39" fmla="*/ 16 h 40"/>
                  <a:gd name="T40" fmla="*/ 18 w 24"/>
                  <a:gd name="T41" fmla="*/ 16 h 40"/>
                  <a:gd name="T42" fmla="*/ 18 w 24"/>
                  <a:gd name="T43" fmla="*/ 14 h 40"/>
                  <a:gd name="T44" fmla="*/ 14 w 24"/>
                  <a:gd name="T45" fmla="*/ 8 h 40"/>
                  <a:gd name="T46" fmla="*/ 8 w 24"/>
                  <a:gd name="T47" fmla="*/ 8 h 40"/>
                  <a:gd name="T48" fmla="*/ 10 w 24"/>
                  <a:gd name="T49" fmla="*/ 4 h 40"/>
                  <a:gd name="T50" fmla="*/ 8 w 24"/>
                  <a:gd name="T51" fmla="*/ 0 h 40"/>
                  <a:gd name="T52" fmla="*/ 4 w 24"/>
                  <a:gd name="T53" fmla="*/ 2 h 40"/>
                  <a:gd name="T54" fmla="*/ 2 w 24"/>
                  <a:gd name="T55" fmla="*/ 0 h 40"/>
                  <a:gd name="T56" fmla="*/ 2 w 24"/>
                  <a:gd name="T57" fmla="*/ 2 h 40"/>
                  <a:gd name="T58" fmla="*/ 0 w 24"/>
                  <a:gd name="T59" fmla="*/ 8 h 40"/>
                  <a:gd name="T60" fmla="*/ 2 w 24"/>
                  <a:gd name="T61" fmla="*/ 10 h 40"/>
                  <a:gd name="T62" fmla="*/ 6 w 24"/>
                  <a:gd name="T63" fmla="*/ 8 h 40"/>
                  <a:gd name="T64" fmla="*/ 6 w 24"/>
                  <a:gd name="T65" fmla="*/ 6 h 40"/>
                  <a:gd name="T66" fmla="*/ 6 w 24"/>
                  <a:gd name="T67" fmla="*/ 16 h 40"/>
                  <a:gd name="T68" fmla="*/ 6 w 24"/>
                  <a:gd name="T69" fmla="*/ 18 h 40"/>
                  <a:gd name="T70" fmla="*/ 10 w 24"/>
                  <a:gd name="T71" fmla="*/ 18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40"/>
                  <a:gd name="T110" fmla="*/ 24 w 2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40">
                    <a:moveTo>
                      <a:pt x="10" y="18"/>
                    </a:moveTo>
                    <a:lnTo>
                      <a:pt x="10" y="18"/>
                    </a:lnTo>
                    <a:lnTo>
                      <a:pt x="12" y="20"/>
                    </a:lnTo>
                    <a:lnTo>
                      <a:pt x="10" y="20"/>
                    </a:lnTo>
                    <a:lnTo>
                      <a:pt x="10" y="24"/>
                    </a:lnTo>
                    <a:lnTo>
                      <a:pt x="8" y="24"/>
                    </a:lnTo>
                    <a:lnTo>
                      <a:pt x="10" y="26"/>
                    </a:lnTo>
                    <a:lnTo>
                      <a:pt x="12" y="28"/>
                    </a:lnTo>
                    <a:lnTo>
                      <a:pt x="12" y="26"/>
                    </a:lnTo>
                    <a:lnTo>
                      <a:pt x="16" y="28"/>
                    </a:lnTo>
                    <a:lnTo>
                      <a:pt x="16" y="30"/>
                    </a:lnTo>
                    <a:lnTo>
                      <a:pt x="18" y="34"/>
                    </a:lnTo>
                    <a:lnTo>
                      <a:pt x="20" y="34"/>
                    </a:lnTo>
                    <a:lnTo>
                      <a:pt x="20" y="40"/>
                    </a:lnTo>
                    <a:lnTo>
                      <a:pt x="24" y="40"/>
                    </a:lnTo>
                    <a:lnTo>
                      <a:pt x="24" y="36"/>
                    </a:lnTo>
                    <a:lnTo>
                      <a:pt x="24" y="34"/>
                    </a:lnTo>
                    <a:lnTo>
                      <a:pt x="22" y="34"/>
                    </a:lnTo>
                    <a:lnTo>
                      <a:pt x="24" y="30"/>
                    </a:lnTo>
                    <a:lnTo>
                      <a:pt x="24" y="28"/>
                    </a:lnTo>
                    <a:lnTo>
                      <a:pt x="22" y="28"/>
                    </a:lnTo>
                    <a:lnTo>
                      <a:pt x="22" y="26"/>
                    </a:lnTo>
                    <a:lnTo>
                      <a:pt x="20" y="24"/>
                    </a:lnTo>
                    <a:lnTo>
                      <a:pt x="18" y="24"/>
                    </a:lnTo>
                    <a:lnTo>
                      <a:pt x="18" y="22"/>
                    </a:lnTo>
                    <a:lnTo>
                      <a:pt x="16" y="20"/>
                    </a:lnTo>
                    <a:lnTo>
                      <a:pt x="16" y="18"/>
                    </a:lnTo>
                    <a:lnTo>
                      <a:pt x="22" y="22"/>
                    </a:lnTo>
                    <a:lnTo>
                      <a:pt x="18" y="16"/>
                    </a:lnTo>
                    <a:lnTo>
                      <a:pt x="18" y="18"/>
                    </a:lnTo>
                    <a:lnTo>
                      <a:pt x="16" y="16"/>
                    </a:lnTo>
                    <a:lnTo>
                      <a:pt x="18" y="16"/>
                    </a:lnTo>
                    <a:lnTo>
                      <a:pt x="18" y="14"/>
                    </a:lnTo>
                    <a:lnTo>
                      <a:pt x="14" y="10"/>
                    </a:lnTo>
                    <a:lnTo>
                      <a:pt x="14" y="8"/>
                    </a:lnTo>
                    <a:lnTo>
                      <a:pt x="12" y="8"/>
                    </a:lnTo>
                    <a:lnTo>
                      <a:pt x="8" y="8"/>
                    </a:lnTo>
                    <a:lnTo>
                      <a:pt x="8" y="6"/>
                    </a:lnTo>
                    <a:lnTo>
                      <a:pt x="10" y="4"/>
                    </a:lnTo>
                    <a:lnTo>
                      <a:pt x="10" y="2"/>
                    </a:lnTo>
                    <a:lnTo>
                      <a:pt x="8" y="0"/>
                    </a:lnTo>
                    <a:lnTo>
                      <a:pt x="6" y="0"/>
                    </a:lnTo>
                    <a:lnTo>
                      <a:pt x="4" y="2"/>
                    </a:lnTo>
                    <a:lnTo>
                      <a:pt x="4" y="0"/>
                    </a:lnTo>
                    <a:lnTo>
                      <a:pt x="2" y="0"/>
                    </a:lnTo>
                    <a:lnTo>
                      <a:pt x="2" y="2"/>
                    </a:lnTo>
                    <a:lnTo>
                      <a:pt x="4" y="4"/>
                    </a:lnTo>
                    <a:lnTo>
                      <a:pt x="0" y="8"/>
                    </a:lnTo>
                    <a:lnTo>
                      <a:pt x="0" y="10"/>
                    </a:lnTo>
                    <a:lnTo>
                      <a:pt x="2" y="10"/>
                    </a:lnTo>
                    <a:lnTo>
                      <a:pt x="4" y="8"/>
                    </a:lnTo>
                    <a:lnTo>
                      <a:pt x="6" y="8"/>
                    </a:lnTo>
                    <a:lnTo>
                      <a:pt x="6" y="4"/>
                    </a:lnTo>
                    <a:lnTo>
                      <a:pt x="6" y="6"/>
                    </a:lnTo>
                    <a:lnTo>
                      <a:pt x="8" y="14"/>
                    </a:lnTo>
                    <a:lnTo>
                      <a:pt x="6" y="16"/>
                    </a:lnTo>
                    <a:lnTo>
                      <a:pt x="4" y="18"/>
                    </a:lnTo>
                    <a:lnTo>
                      <a:pt x="6" y="18"/>
                    </a:lnTo>
                    <a:lnTo>
                      <a:pt x="8" y="18"/>
                    </a:lnTo>
                    <a:lnTo>
                      <a:pt x="10" y="18"/>
                    </a:lnTo>
                    <a:close/>
                  </a:path>
                </a:pathLst>
              </a:custGeom>
              <a:solidFill>
                <a:srgbClr val="0071B4">
                  <a:alpha val="34901"/>
                </a:srgbClr>
              </a:solidFill>
              <a:ln w="9525">
                <a:noFill/>
                <a:round/>
                <a:headEnd/>
                <a:tailEnd/>
              </a:ln>
            </p:spPr>
            <p:txBody>
              <a:bodyPr/>
              <a:lstStyle/>
              <a:p>
                <a:endParaRPr lang="en-US"/>
              </a:p>
            </p:txBody>
          </p:sp>
          <p:sp>
            <p:nvSpPr>
              <p:cNvPr id="13744" name="Rectangle 599"/>
              <p:cNvSpPr>
                <a:spLocks noChangeArrowheads="1"/>
              </p:cNvSpPr>
              <p:nvPr/>
            </p:nvSpPr>
            <p:spPr bwMode="auto">
              <a:xfrm>
                <a:off x="590" y="2195"/>
                <a:ext cx="2" cy="1"/>
              </a:xfrm>
              <a:prstGeom prst="rect">
                <a:avLst/>
              </a:prstGeom>
              <a:solidFill>
                <a:srgbClr val="0071B4">
                  <a:alpha val="34901"/>
                </a:srgbClr>
              </a:solidFill>
              <a:ln w="9525">
                <a:noFill/>
                <a:miter lim="800000"/>
                <a:headEnd/>
                <a:tailEnd/>
              </a:ln>
            </p:spPr>
            <p:txBody>
              <a:bodyPr/>
              <a:lstStyle/>
              <a:p>
                <a:endParaRPr lang="en-US"/>
              </a:p>
            </p:txBody>
          </p:sp>
          <p:sp>
            <p:nvSpPr>
              <p:cNvPr id="13745" name="Freeform 600"/>
              <p:cNvSpPr>
                <a:spLocks/>
              </p:cNvSpPr>
              <p:nvPr/>
            </p:nvSpPr>
            <p:spPr bwMode="auto">
              <a:xfrm>
                <a:off x="648" y="2828"/>
                <a:ext cx="10" cy="8"/>
              </a:xfrm>
              <a:custGeom>
                <a:avLst/>
                <a:gdLst>
                  <a:gd name="T0" fmla="*/ 4 w 10"/>
                  <a:gd name="T1" fmla="*/ 2 h 8"/>
                  <a:gd name="T2" fmla="*/ 4 w 10"/>
                  <a:gd name="T3" fmla="*/ 2 h 8"/>
                  <a:gd name="T4" fmla="*/ 2 w 10"/>
                  <a:gd name="T5" fmla="*/ 0 h 8"/>
                  <a:gd name="T6" fmla="*/ 2 w 10"/>
                  <a:gd name="T7" fmla="*/ 0 h 8"/>
                  <a:gd name="T8" fmla="*/ 0 w 10"/>
                  <a:gd name="T9" fmla="*/ 2 h 8"/>
                  <a:gd name="T10" fmla="*/ 2 w 10"/>
                  <a:gd name="T11" fmla="*/ 2 h 8"/>
                  <a:gd name="T12" fmla="*/ 4 w 10"/>
                  <a:gd name="T13" fmla="*/ 4 h 8"/>
                  <a:gd name="T14" fmla="*/ 6 w 10"/>
                  <a:gd name="T15" fmla="*/ 6 h 8"/>
                  <a:gd name="T16" fmla="*/ 6 w 10"/>
                  <a:gd name="T17" fmla="*/ 8 h 8"/>
                  <a:gd name="T18" fmla="*/ 8 w 10"/>
                  <a:gd name="T19" fmla="*/ 8 h 8"/>
                  <a:gd name="T20" fmla="*/ 10 w 10"/>
                  <a:gd name="T21" fmla="*/ 6 h 8"/>
                  <a:gd name="T22" fmla="*/ 10 w 10"/>
                  <a:gd name="T23" fmla="*/ 4 h 8"/>
                  <a:gd name="T24" fmla="*/ 6 w 10"/>
                  <a:gd name="T25" fmla="*/ 2 h 8"/>
                  <a:gd name="T26" fmla="*/ 4 w 10"/>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8"/>
                  <a:gd name="T44" fmla="*/ 10 w 10"/>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8">
                    <a:moveTo>
                      <a:pt x="4" y="2"/>
                    </a:moveTo>
                    <a:lnTo>
                      <a:pt x="4" y="2"/>
                    </a:lnTo>
                    <a:lnTo>
                      <a:pt x="2" y="0"/>
                    </a:lnTo>
                    <a:lnTo>
                      <a:pt x="0" y="2"/>
                    </a:lnTo>
                    <a:lnTo>
                      <a:pt x="2" y="2"/>
                    </a:lnTo>
                    <a:lnTo>
                      <a:pt x="4" y="4"/>
                    </a:lnTo>
                    <a:lnTo>
                      <a:pt x="6" y="6"/>
                    </a:lnTo>
                    <a:lnTo>
                      <a:pt x="6" y="8"/>
                    </a:lnTo>
                    <a:lnTo>
                      <a:pt x="8" y="8"/>
                    </a:lnTo>
                    <a:lnTo>
                      <a:pt x="10" y="6"/>
                    </a:lnTo>
                    <a:lnTo>
                      <a:pt x="10" y="4"/>
                    </a:lnTo>
                    <a:lnTo>
                      <a:pt x="6" y="2"/>
                    </a:lnTo>
                    <a:lnTo>
                      <a:pt x="4" y="2"/>
                    </a:lnTo>
                    <a:close/>
                  </a:path>
                </a:pathLst>
              </a:custGeom>
              <a:solidFill>
                <a:srgbClr val="0071B4">
                  <a:alpha val="34901"/>
                </a:srgbClr>
              </a:solidFill>
              <a:ln w="9525">
                <a:noFill/>
                <a:round/>
                <a:headEnd/>
                <a:tailEnd/>
              </a:ln>
            </p:spPr>
            <p:txBody>
              <a:bodyPr/>
              <a:lstStyle/>
              <a:p>
                <a:endParaRPr lang="en-US"/>
              </a:p>
            </p:txBody>
          </p:sp>
          <p:sp>
            <p:nvSpPr>
              <p:cNvPr id="13746" name="Freeform 601"/>
              <p:cNvSpPr>
                <a:spLocks/>
              </p:cNvSpPr>
              <p:nvPr/>
            </p:nvSpPr>
            <p:spPr bwMode="auto">
              <a:xfrm>
                <a:off x="563" y="2217"/>
                <a:ext cx="1" cy="2"/>
              </a:xfrm>
              <a:custGeom>
                <a:avLst/>
                <a:gdLst>
                  <a:gd name="T0" fmla="*/ 0 w 1"/>
                  <a:gd name="T1" fmla="*/ 0 h 2"/>
                  <a:gd name="T2" fmla="*/ 0 w 1"/>
                  <a:gd name="T3" fmla="*/ 0 h 2"/>
                  <a:gd name="T4" fmla="*/ 0 w 1"/>
                  <a:gd name="T5" fmla="*/ 2 h 2"/>
                  <a:gd name="T6" fmla="*/ 1 w 1"/>
                  <a:gd name="T7" fmla="*/ 2 h 2"/>
                  <a:gd name="T8" fmla="*/ 1 w 1"/>
                  <a:gd name="T9" fmla="*/ 2 h 2"/>
                  <a:gd name="T10" fmla="*/ 1 w 1"/>
                  <a:gd name="T11" fmla="*/ 0 h 2"/>
                  <a:gd name="T12" fmla="*/ 0 w 1"/>
                  <a:gd name="T13" fmla="*/ 0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0"/>
                    </a:moveTo>
                    <a:lnTo>
                      <a:pt x="0" y="0"/>
                    </a:lnTo>
                    <a:lnTo>
                      <a:pt x="0" y="2"/>
                    </a:lnTo>
                    <a:lnTo>
                      <a:pt x="1" y="2"/>
                    </a:lnTo>
                    <a:lnTo>
                      <a:pt x="1" y="0"/>
                    </a:lnTo>
                    <a:lnTo>
                      <a:pt x="0" y="0"/>
                    </a:lnTo>
                    <a:close/>
                  </a:path>
                </a:pathLst>
              </a:custGeom>
              <a:solidFill>
                <a:srgbClr val="0071B4">
                  <a:alpha val="34901"/>
                </a:srgbClr>
              </a:solidFill>
              <a:ln w="9525">
                <a:noFill/>
                <a:round/>
                <a:headEnd/>
                <a:tailEnd/>
              </a:ln>
            </p:spPr>
            <p:txBody>
              <a:bodyPr/>
              <a:lstStyle/>
              <a:p>
                <a:endParaRPr lang="en-US"/>
              </a:p>
            </p:txBody>
          </p:sp>
          <p:sp>
            <p:nvSpPr>
              <p:cNvPr id="13747" name="Freeform 602"/>
              <p:cNvSpPr>
                <a:spLocks/>
              </p:cNvSpPr>
              <p:nvPr/>
            </p:nvSpPr>
            <p:spPr bwMode="auto">
              <a:xfrm>
                <a:off x="588" y="2193"/>
                <a:ext cx="6" cy="6"/>
              </a:xfrm>
              <a:custGeom>
                <a:avLst/>
                <a:gdLst>
                  <a:gd name="T0" fmla="*/ 4 w 6"/>
                  <a:gd name="T1" fmla="*/ 2 h 6"/>
                  <a:gd name="T2" fmla="*/ 4 w 6"/>
                  <a:gd name="T3" fmla="*/ 0 h 6"/>
                  <a:gd name="T4" fmla="*/ 4 w 6"/>
                  <a:gd name="T5" fmla="*/ 2 h 6"/>
                  <a:gd name="T6" fmla="*/ 4 w 6"/>
                  <a:gd name="T7" fmla="*/ 2 h 6"/>
                  <a:gd name="T8" fmla="*/ 4 w 6"/>
                  <a:gd name="T9" fmla="*/ 2 h 6"/>
                  <a:gd name="T10" fmla="*/ 2 w 6"/>
                  <a:gd name="T11" fmla="*/ 4 h 6"/>
                  <a:gd name="T12" fmla="*/ 2 w 6"/>
                  <a:gd name="T13" fmla="*/ 2 h 6"/>
                  <a:gd name="T14" fmla="*/ 2 w 6"/>
                  <a:gd name="T15" fmla="*/ 2 h 6"/>
                  <a:gd name="T16" fmla="*/ 0 w 6"/>
                  <a:gd name="T17" fmla="*/ 2 h 6"/>
                  <a:gd name="T18" fmla="*/ 2 w 6"/>
                  <a:gd name="T19" fmla="*/ 6 h 6"/>
                  <a:gd name="T20" fmla="*/ 4 w 6"/>
                  <a:gd name="T21" fmla="*/ 6 h 6"/>
                  <a:gd name="T22" fmla="*/ 4 w 6"/>
                  <a:gd name="T23" fmla="*/ 6 h 6"/>
                  <a:gd name="T24" fmla="*/ 6 w 6"/>
                  <a:gd name="T25" fmla="*/ 6 h 6"/>
                  <a:gd name="T26" fmla="*/ 4 w 6"/>
                  <a:gd name="T27" fmla="*/ 4 h 6"/>
                  <a:gd name="T28" fmla="*/ 4 w 6"/>
                  <a:gd name="T29" fmla="*/ 2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6"/>
                  <a:gd name="T47" fmla="*/ 6 w 6"/>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6">
                    <a:moveTo>
                      <a:pt x="4" y="2"/>
                    </a:moveTo>
                    <a:lnTo>
                      <a:pt x="4" y="0"/>
                    </a:lnTo>
                    <a:lnTo>
                      <a:pt x="4" y="2"/>
                    </a:lnTo>
                    <a:lnTo>
                      <a:pt x="2" y="4"/>
                    </a:lnTo>
                    <a:lnTo>
                      <a:pt x="2" y="2"/>
                    </a:lnTo>
                    <a:lnTo>
                      <a:pt x="0" y="2"/>
                    </a:lnTo>
                    <a:lnTo>
                      <a:pt x="2" y="6"/>
                    </a:lnTo>
                    <a:lnTo>
                      <a:pt x="4" y="6"/>
                    </a:lnTo>
                    <a:lnTo>
                      <a:pt x="6" y="6"/>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3748" name="Freeform 603"/>
              <p:cNvSpPr>
                <a:spLocks/>
              </p:cNvSpPr>
              <p:nvPr/>
            </p:nvSpPr>
            <p:spPr bwMode="auto">
              <a:xfrm>
                <a:off x="606" y="2810"/>
                <a:ext cx="6" cy="6"/>
              </a:xfrm>
              <a:custGeom>
                <a:avLst/>
                <a:gdLst>
                  <a:gd name="T0" fmla="*/ 4 w 6"/>
                  <a:gd name="T1" fmla="*/ 0 h 6"/>
                  <a:gd name="T2" fmla="*/ 2 w 6"/>
                  <a:gd name="T3" fmla="*/ 0 h 6"/>
                  <a:gd name="T4" fmla="*/ 0 w 6"/>
                  <a:gd name="T5" fmla="*/ 2 h 6"/>
                  <a:gd name="T6" fmla="*/ 0 w 6"/>
                  <a:gd name="T7" fmla="*/ 4 h 6"/>
                  <a:gd name="T8" fmla="*/ 2 w 6"/>
                  <a:gd name="T9" fmla="*/ 4 h 6"/>
                  <a:gd name="T10" fmla="*/ 2 w 6"/>
                  <a:gd name="T11" fmla="*/ 6 h 6"/>
                  <a:gd name="T12" fmla="*/ 2 w 6"/>
                  <a:gd name="T13" fmla="*/ 6 h 6"/>
                  <a:gd name="T14" fmla="*/ 6 w 6"/>
                  <a:gd name="T15" fmla="*/ 2 h 6"/>
                  <a:gd name="T16" fmla="*/ 6 w 6"/>
                  <a:gd name="T17" fmla="*/ 2 h 6"/>
                  <a:gd name="T18" fmla="*/ 4 w 6"/>
                  <a:gd name="T19" fmla="*/ 0 h 6"/>
                  <a:gd name="T20" fmla="*/ 4 w 6"/>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6"/>
                  <a:gd name="T35" fmla="*/ 6 w 6"/>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6">
                    <a:moveTo>
                      <a:pt x="4" y="0"/>
                    </a:moveTo>
                    <a:lnTo>
                      <a:pt x="2" y="0"/>
                    </a:lnTo>
                    <a:lnTo>
                      <a:pt x="0" y="2"/>
                    </a:lnTo>
                    <a:lnTo>
                      <a:pt x="0" y="4"/>
                    </a:lnTo>
                    <a:lnTo>
                      <a:pt x="2" y="4"/>
                    </a:lnTo>
                    <a:lnTo>
                      <a:pt x="2" y="6"/>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3749" name="Rectangle 604"/>
              <p:cNvSpPr>
                <a:spLocks noChangeArrowheads="1"/>
              </p:cNvSpPr>
              <p:nvPr/>
            </p:nvSpPr>
            <p:spPr bwMode="auto">
              <a:xfrm>
                <a:off x="622" y="2171"/>
                <a:ext cx="1" cy="1"/>
              </a:xfrm>
              <a:prstGeom prst="rect">
                <a:avLst/>
              </a:prstGeom>
              <a:solidFill>
                <a:srgbClr val="0071B4">
                  <a:alpha val="34901"/>
                </a:srgbClr>
              </a:solidFill>
              <a:ln w="9525">
                <a:noFill/>
                <a:miter lim="800000"/>
                <a:headEnd/>
                <a:tailEnd/>
              </a:ln>
            </p:spPr>
            <p:txBody>
              <a:bodyPr/>
              <a:lstStyle/>
              <a:p>
                <a:endParaRPr lang="en-US"/>
              </a:p>
            </p:txBody>
          </p:sp>
          <p:sp>
            <p:nvSpPr>
              <p:cNvPr id="13750" name="Freeform 605"/>
              <p:cNvSpPr>
                <a:spLocks/>
              </p:cNvSpPr>
              <p:nvPr/>
            </p:nvSpPr>
            <p:spPr bwMode="auto">
              <a:xfrm>
                <a:off x="965" y="2151"/>
                <a:ext cx="14" cy="18"/>
              </a:xfrm>
              <a:custGeom>
                <a:avLst/>
                <a:gdLst>
                  <a:gd name="T0" fmla="*/ 4 w 14"/>
                  <a:gd name="T1" fmla="*/ 6 h 18"/>
                  <a:gd name="T2" fmla="*/ 4 w 14"/>
                  <a:gd name="T3" fmla="*/ 6 h 18"/>
                  <a:gd name="T4" fmla="*/ 6 w 14"/>
                  <a:gd name="T5" fmla="*/ 18 h 18"/>
                  <a:gd name="T6" fmla="*/ 8 w 14"/>
                  <a:gd name="T7" fmla="*/ 16 h 18"/>
                  <a:gd name="T8" fmla="*/ 10 w 14"/>
                  <a:gd name="T9" fmla="*/ 16 h 18"/>
                  <a:gd name="T10" fmla="*/ 12 w 14"/>
                  <a:gd name="T11" fmla="*/ 16 h 18"/>
                  <a:gd name="T12" fmla="*/ 12 w 14"/>
                  <a:gd name="T13" fmla="*/ 16 h 18"/>
                  <a:gd name="T14" fmla="*/ 12 w 14"/>
                  <a:gd name="T15" fmla="*/ 14 h 18"/>
                  <a:gd name="T16" fmla="*/ 10 w 14"/>
                  <a:gd name="T17" fmla="*/ 10 h 18"/>
                  <a:gd name="T18" fmla="*/ 10 w 14"/>
                  <a:gd name="T19" fmla="*/ 8 h 18"/>
                  <a:gd name="T20" fmla="*/ 10 w 14"/>
                  <a:gd name="T21" fmla="*/ 8 h 18"/>
                  <a:gd name="T22" fmla="*/ 12 w 14"/>
                  <a:gd name="T23" fmla="*/ 8 h 18"/>
                  <a:gd name="T24" fmla="*/ 14 w 14"/>
                  <a:gd name="T25" fmla="*/ 12 h 18"/>
                  <a:gd name="T26" fmla="*/ 14 w 14"/>
                  <a:gd name="T27" fmla="*/ 12 h 18"/>
                  <a:gd name="T28" fmla="*/ 14 w 14"/>
                  <a:gd name="T29" fmla="*/ 6 h 18"/>
                  <a:gd name="T30" fmla="*/ 14 w 14"/>
                  <a:gd name="T31" fmla="*/ 6 h 18"/>
                  <a:gd name="T32" fmla="*/ 12 w 14"/>
                  <a:gd name="T33" fmla="*/ 4 h 18"/>
                  <a:gd name="T34" fmla="*/ 2 w 14"/>
                  <a:gd name="T35" fmla="*/ 0 h 18"/>
                  <a:gd name="T36" fmla="*/ 0 w 14"/>
                  <a:gd name="T37" fmla="*/ 2 h 18"/>
                  <a:gd name="T38" fmla="*/ 0 w 14"/>
                  <a:gd name="T39" fmla="*/ 2 h 18"/>
                  <a:gd name="T40" fmla="*/ 2 w 14"/>
                  <a:gd name="T41" fmla="*/ 4 h 18"/>
                  <a:gd name="T42" fmla="*/ 4 w 14"/>
                  <a:gd name="T43" fmla="*/ 4 h 18"/>
                  <a:gd name="T44" fmla="*/ 4 w 14"/>
                  <a:gd name="T45" fmla="*/ 6 h 18"/>
                  <a:gd name="T46" fmla="*/ 2 w 14"/>
                  <a:gd name="T47" fmla="*/ 6 h 18"/>
                  <a:gd name="T48" fmla="*/ 2 w 14"/>
                  <a:gd name="T49" fmla="*/ 6 h 18"/>
                  <a:gd name="T50" fmla="*/ 4 w 14"/>
                  <a:gd name="T51" fmla="*/ 6 h 18"/>
                  <a:gd name="T52" fmla="*/ 4 w 14"/>
                  <a:gd name="T53" fmla="*/ 6 h 18"/>
                  <a:gd name="T54" fmla="*/ 4 w 14"/>
                  <a:gd name="T55" fmla="*/ 6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
                  <a:gd name="T85" fmla="*/ 0 h 18"/>
                  <a:gd name="T86" fmla="*/ 14 w 14"/>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 h="18">
                    <a:moveTo>
                      <a:pt x="4" y="6"/>
                    </a:moveTo>
                    <a:lnTo>
                      <a:pt x="4" y="6"/>
                    </a:lnTo>
                    <a:lnTo>
                      <a:pt x="6" y="18"/>
                    </a:lnTo>
                    <a:lnTo>
                      <a:pt x="8" y="16"/>
                    </a:lnTo>
                    <a:lnTo>
                      <a:pt x="10" y="16"/>
                    </a:lnTo>
                    <a:lnTo>
                      <a:pt x="12" y="16"/>
                    </a:lnTo>
                    <a:lnTo>
                      <a:pt x="12" y="14"/>
                    </a:lnTo>
                    <a:lnTo>
                      <a:pt x="10" y="10"/>
                    </a:lnTo>
                    <a:lnTo>
                      <a:pt x="10" y="8"/>
                    </a:lnTo>
                    <a:lnTo>
                      <a:pt x="12" y="8"/>
                    </a:lnTo>
                    <a:lnTo>
                      <a:pt x="14" y="12"/>
                    </a:lnTo>
                    <a:lnTo>
                      <a:pt x="14" y="6"/>
                    </a:lnTo>
                    <a:lnTo>
                      <a:pt x="12" y="4"/>
                    </a:lnTo>
                    <a:lnTo>
                      <a:pt x="2" y="0"/>
                    </a:lnTo>
                    <a:lnTo>
                      <a:pt x="0" y="2"/>
                    </a:lnTo>
                    <a:lnTo>
                      <a:pt x="2" y="4"/>
                    </a:lnTo>
                    <a:lnTo>
                      <a:pt x="4" y="4"/>
                    </a:lnTo>
                    <a:lnTo>
                      <a:pt x="4" y="6"/>
                    </a:lnTo>
                    <a:lnTo>
                      <a:pt x="2" y="6"/>
                    </a:lnTo>
                    <a:lnTo>
                      <a:pt x="4" y="6"/>
                    </a:lnTo>
                    <a:close/>
                  </a:path>
                </a:pathLst>
              </a:custGeom>
              <a:solidFill>
                <a:srgbClr val="0071B4">
                  <a:alpha val="34901"/>
                </a:srgbClr>
              </a:solidFill>
              <a:ln w="9525">
                <a:noFill/>
                <a:round/>
                <a:headEnd/>
                <a:tailEnd/>
              </a:ln>
            </p:spPr>
            <p:txBody>
              <a:bodyPr/>
              <a:lstStyle/>
              <a:p>
                <a:endParaRPr lang="en-US"/>
              </a:p>
            </p:txBody>
          </p:sp>
        </p:grpSp>
        <p:sp>
          <p:nvSpPr>
            <p:cNvPr id="13497" name="Freeform 606"/>
            <p:cNvSpPr>
              <a:spLocks/>
            </p:cNvSpPr>
            <p:nvPr/>
          </p:nvSpPr>
          <p:spPr bwMode="auto">
            <a:xfrm>
              <a:off x="979" y="2169"/>
              <a:ext cx="4" cy="4"/>
            </a:xfrm>
            <a:custGeom>
              <a:avLst/>
              <a:gdLst>
                <a:gd name="T0" fmla="*/ 0 w 4"/>
                <a:gd name="T1" fmla="*/ 2 h 4"/>
                <a:gd name="T2" fmla="*/ 0 w 4"/>
                <a:gd name="T3" fmla="*/ 2 h 4"/>
                <a:gd name="T4" fmla="*/ 2 w 4"/>
                <a:gd name="T5" fmla="*/ 4 h 4"/>
                <a:gd name="T6" fmla="*/ 4 w 4"/>
                <a:gd name="T7" fmla="*/ 4 h 4"/>
                <a:gd name="T8" fmla="*/ 4 w 4"/>
                <a:gd name="T9" fmla="*/ 4 h 4"/>
                <a:gd name="T10" fmla="*/ 4 w 4"/>
                <a:gd name="T11" fmla="*/ 0 h 4"/>
                <a:gd name="T12" fmla="*/ 4 w 4"/>
                <a:gd name="T13" fmla="*/ 0 h 4"/>
                <a:gd name="T14" fmla="*/ 4 w 4"/>
                <a:gd name="T15" fmla="*/ 0 h 4"/>
                <a:gd name="T16" fmla="*/ 2 w 4"/>
                <a:gd name="T17" fmla="*/ 0 h 4"/>
                <a:gd name="T18" fmla="*/ 0 w 4"/>
                <a:gd name="T19" fmla="*/ 0 h 4"/>
                <a:gd name="T20" fmla="*/ 0 w 4"/>
                <a:gd name="T21" fmla="*/ 2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2"/>
                  </a:moveTo>
                  <a:lnTo>
                    <a:pt x="0" y="2"/>
                  </a:lnTo>
                  <a:lnTo>
                    <a:pt x="2" y="4"/>
                  </a:lnTo>
                  <a:lnTo>
                    <a:pt x="4" y="4"/>
                  </a:lnTo>
                  <a:lnTo>
                    <a:pt x="4" y="0"/>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498" name="Freeform 607"/>
            <p:cNvSpPr>
              <a:spLocks/>
            </p:cNvSpPr>
            <p:nvPr/>
          </p:nvSpPr>
          <p:spPr bwMode="auto">
            <a:xfrm>
              <a:off x="981" y="2159"/>
              <a:ext cx="4" cy="8"/>
            </a:xfrm>
            <a:custGeom>
              <a:avLst/>
              <a:gdLst>
                <a:gd name="T0" fmla="*/ 2 w 4"/>
                <a:gd name="T1" fmla="*/ 8 h 8"/>
                <a:gd name="T2" fmla="*/ 2 w 4"/>
                <a:gd name="T3" fmla="*/ 6 h 8"/>
                <a:gd name="T4" fmla="*/ 2 w 4"/>
                <a:gd name="T5" fmla="*/ 6 h 8"/>
                <a:gd name="T6" fmla="*/ 4 w 4"/>
                <a:gd name="T7" fmla="*/ 6 h 8"/>
                <a:gd name="T8" fmla="*/ 4 w 4"/>
                <a:gd name="T9" fmla="*/ 6 h 8"/>
                <a:gd name="T10" fmla="*/ 0 w 4"/>
                <a:gd name="T11" fmla="*/ 0 h 8"/>
                <a:gd name="T12" fmla="*/ 0 w 4"/>
                <a:gd name="T13" fmla="*/ 0 h 8"/>
                <a:gd name="T14" fmla="*/ 0 w 4"/>
                <a:gd name="T15" fmla="*/ 0 h 8"/>
                <a:gd name="T16" fmla="*/ 0 w 4"/>
                <a:gd name="T17" fmla="*/ 6 h 8"/>
                <a:gd name="T18" fmla="*/ 0 w 4"/>
                <a:gd name="T19" fmla="*/ 8 h 8"/>
                <a:gd name="T20" fmla="*/ 2 w 4"/>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8"/>
                <a:gd name="T35" fmla="*/ 4 w 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8">
                  <a:moveTo>
                    <a:pt x="2" y="8"/>
                  </a:moveTo>
                  <a:lnTo>
                    <a:pt x="2" y="6"/>
                  </a:lnTo>
                  <a:lnTo>
                    <a:pt x="4" y="6"/>
                  </a:lnTo>
                  <a:lnTo>
                    <a:pt x="0" y="0"/>
                  </a:lnTo>
                  <a:lnTo>
                    <a:pt x="0" y="6"/>
                  </a:lnTo>
                  <a:lnTo>
                    <a:pt x="0" y="8"/>
                  </a:lnTo>
                  <a:lnTo>
                    <a:pt x="2" y="8"/>
                  </a:lnTo>
                  <a:close/>
                </a:path>
              </a:pathLst>
            </a:custGeom>
            <a:solidFill>
              <a:srgbClr val="0071B4">
                <a:alpha val="34901"/>
              </a:srgbClr>
            </a:solidFill>
            <a:ln w="9525">
              <a:noFill/>
              <a:round/>
              <a:headEnd/>
              <a:tailEnd/>
            </a:ln>
          </p:spPr>
          <p:txBody>
            <a:bodyPr/>
            <a:lstStyle/>
            <a:p>
              <a:endParaRPr lang="en-US"/>
            </a:p>
          </p:txBody>
        </p:sp>
        <p:sp>
          <p:nvSpPr>
            <p:cNvPr id="13499" name="Freeform 608"/>
            <p:cNvSpPr>
              <a:spLocks/>
            </p:cNvSpPr>
            <p:nvPr/>
          </p:nvSpPr>
          <p:spPr bwMode="auto">
            <a:xfrm>
              <a:off x="959" y="2157"/>
              <a:ext cx="10" cy="20"/>
            </a:xfrm>
            <a:custGeom>
              <a:avLst/>
              <a:gdLst>
                <a:gd name="T0" fmla="*/ 8 w 10"/>
                <a:gd name="T1" fmla="*/ 2 h 20"/>
                <a:gd name="T2" fmla="*/ 6 w 10"/>
                <a:gd name="T3" fmla="*/ 4 h 20"/>
                <a:gd name="T4" fmla="*/ 4 w 10"/>
                <a:gd name="T5" fmla="*/ 0 h 20"/>
                <a:gd name="T6" fmla="*/ 2 w 10"/>
                <a:gd name="T7" fmla="*/ 0 h 20"/>
                <a:gd name="T8" fmla="*/ 0 w 10"/>
                <a:gd name="T9" fmla="*/ 0 h 20"/>
                <a:gd name="T10" fmla="*/ 0 w 10"/>
                <a:gd name="T11" fmla="*/ 2 h 20"/>
                <a:gd name="T12" fmla="*/ 0 w 10"/>
                <a:gd name="T13" fmla="*/ 4 h 20"/>
                <a:gd name="T14" fmla="*/ 2 w 10"/>
                <a:gd name="T15" fmla="*/ 4 h 20"/>
                <a:gd name="T16" fmla="*/ 2 w 10"/>
                <a:gd name="T17" fmla="*/ 6 h 20"/>
                <a:gd name="T18" fmla="*/ 4 w 10"/>
                <a:gd name="T19" fmla="*/ 6 h 20"/>
                <a:gd name="T20" fmla="*/ 4 w 10"/>
                <a:gd name="T21" fmla="*/ 6 h 20"/>
                <a:gd name="T22" fmla="*/ 2 w 10"/>
                <a:gd name="T23" fmla="*/ 8 h 20"/>
                <a:gd name="T24" fmla="*/ 4 w 10"/>
                <a:gd name="T25" fmla="*/ 10 h 20"/>
                <a:gd name="T26" fmla="*/ 4 w 10"/>
                <a:gd name="T27" fmla="*/ 10 h 20"/>
                <a:gd name="T28" fmla="*/ 6 w 10"/>
                <a:gd name="T29" fmla="*/ 8 h 20"/>
                <a:gd name="T30" fmla="*/ 6 w 10"/>
                <a:gd name="T31" fmla="*/ 10 h 20"/>
                <a:gd name="T32" fmla="*/ 4 w 10"/>
                <a:gd name="T33" fmla="*/ 12 h 20"/>
                <a:gd name="T34" fmla="*/ 2 w 10"/>
                <a:gd name="T35" fmla="*/ 12 h 20"/>
                <a:gd name="T36" fmla="*/ 4 w 10"/>
                <a:gd name="T37" fmla="*/ 16 h 20"/>
                <a:gd name="T38" fmla="*/ 4 w 10"/>
                <a:gd name="T39" fmla="*/ 18 h 20"/>
                <a:gd name="T40" fmla="*/ 4 w 10"/>
                <a:gd name="T41" fmla="*/ 16 h 20"/>
                <a:gd name="T42" fmla="*/ 6 w 10"/>
                <a:gd name="T43" fmla="*/ 16 h 20"/>
                <a:gd name="T44" fmla="*/ 6 w 10"/>
                <a:gd name="T45" fmla="*/ 20 h 20"/>
                <a:gd name="T46" fmla="*/ 6 w 10"/>
                <a:gd name="T47" fmla="*/ 6 h 20"/>
                <a:gd name="T48" fmla="*/ 10 w 10"/>
                <a:gd name="T49" fmla="*/ 6 h 20"/>
                <a:gd name="T50" fmla="*/ 8 w 10"/>
                <a:gd name="T51" fmla="*/ 2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20"/>
                <a:gd name="T80" fmla="*/ 10 w 10"/>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20">
                  <a:moveTo>
                    <a:pt x="8" y="2"/>
                  </a:moveTo>
                  <a:lnTo>
                    <a:pt x="6" y="4"/>
                  </a:lnTo>
                  <a:lnTo>
                    <a:pt x="4" y="0"/>
                  </a:lnTo>
                  <a:lnTo>
                    <a:pt x="2" y="0"/>
                  </a:lnTo>
                  <a:lnTo>
                    <a:pt x="0" y="0"/>
                  </a:lnTo>
                  <a:lnTo>
                    <a:pt x="0" y="2"/>
                  </a:lnTo>
                  <a:lnTo>
                    <a:pt x="0" y="4"/>
                  </a:lnTo>
                  <a:lnTo>
                    <a:pt x="2" y="4"/>
                  </a:lnTo>
                  <a:lnTo>
                    <a:pt x="2" y="6"/>
                  </a:lnTo>
                  <a:lnTo>
                    <a:pt x="4" y="6"/>
                  </a:lnTo>
                  <a:lnTo>
                    <a:pt x="2" y="8"/>
                  </a:lnTo>
                  <a:lnTo>
                    <a:pt x="4" y="10"/>
                  </a:lnTo>
                  <a:lnTo>
                    <a:pt x="6" y="8"/>
                  </a:lnTo>
                  <a:lnTo>
                    <a:pt x="6" y="10"/>
                  </a:lnTo>
                  <a:lnTo>
                    <a:pt x="4" y="12"/>
                  </a:lnTo>
                  <a:lnTo>
                    <a:pt x="2" y="12"/>
                  </a:lnTo>
                  <a:lnTo>
                    <a:pt x="4" y="16"/>
                  </a:lnTo>
                  <a:lnTo>
                    <a:pt x="4" y="18"/>
                  </a:lnTo>
                  <a:lnTo>
                    <a:pt x="4" y="16"/>
                  </a:lnTo>
                  <a:lnTo>
                    <a:pt x="6" y="16"/>
                  </a:lnTo>
                  <a:lnTo>
                    <a:pt x="6" y="20"/>
                  </a:lnTo>
                  <a:lnTo>
                    <a:pt x="6" y="6"/>
                  </a:lnTo>
                  <a:lnTo>
                    <a:pt x="10" y="6"/>
                  </a:lnTo>
                  <a:lnTo>
                    <a:pt x="8" y="2"/>
                  </a:lnTo>
                  <a:close/>
                </a:path>
              </a:pathLst>
            </a:custGeom>
            <a:solidFill>
              <a:srgbClr val="0071B4">
                <a:alpha val="34901"/>
              </a:srgbClr>
            </a:solidFill>
            <a:ln w="9525">
              <a:noFill/>
              <a:round/>
              <a:headEnd/>
              <a:tailEnd/>
            </a:ln>
          </p:spPr>
          <p:txBody>
            <a:bodyPr/>
            <a:lstStyle/>
            <a:p>
              <a:endParaRPr lang="en-US"/>
            </a:p>
          </p:txBody>
        </p:sp>
        <p:sp>
          <p:nvSpPr>
            <p:cNvPr id="13500" name="Freeform 609"/>
            <p:cNvSpPr>
              <a:spLocks/>
            </p:cNvSpPr>
            <p:nvPr/>
          </p:nvSpPr>
          <p:spPr bwMode="auto">
            <a:xfrm>
              <a:off x="674" y="2165"/>
              <a:ext cx="4" cy="4"/>
            </a:xfrm>
            <a:custGeom>
              <a:avLst/>
              <a:gdLst>
                <a:gd name="T0" fmla="*/ 2 w 4"/>
                <a:gd name="T1" fmla="*/ 2 h 4"/>
                <a:gd name="T2" fmla="*/ 0 w 4"/>
                <a:gd name="T3" fmla="*/ 4 h 4"/>
                <a:gd name="T4" fmla="*/ 2 w 4"/>
                <a:gd name="T5" fmla="*/ 4 h 4"/>
                <a:gd name="T6" fmla="*/ 4 w 4"/>
                <a:gd name="T7" fmla="*/ 2 h 4"/>
                <a:gd name="T8" fmla="*/ 4 w 4"/>
                <a:gd name="T9" fmla="*/ 0 h 4"/>
                <a:gd name="T10" fmla="*/ 4 w 4"/>
                <a:gd name="T11" fmla="*/ 0 h 4"/>
                <a:gd name="T12" fmla="*/ 2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2"/>
                  </a:moveTo>
                  <a:lnTo>
                    <a:pt x="0" y="4"/>
                  </a:lnTo>
                  <a:lnTo>
                    <a:pt x="2" y="4"/>
                  </a:lnTo>
                  <a:lnTo>
                    <a:pt x="4" y="2"/>
                  </a:lnTo>
                  <a:lnTo>
                    <a:pt x="4" y="0"/>
                  </a:lnTo>
                  <a:lnTo>
                    <a:pt x="2" y="2"/>
                  </a:lnTo>
                  <a:close/>
                </a:path>
              </a:pathLst>
            </a:custGeom>
            <a:solidFill>
              <a:srgbClr val="0071B4">
                <a:alpha val="34901"/>
              </a:srgbClr>
            </a:solidFill>
            <a:ln w="9525">
              <a:noFill/>
              <a:round/>
              <a:headEnd/>
              <a:tailEnd/>
            </a:ln>
          </p:spPr>
          <p:txBody>
            <a:bodyPr/>
            <a:lstStyle/>
            <a:p>
              <a:endParaRPr lang="en-US"/>
            </a:p>
          </p:txBody>
        </p:sp>
        <p:sp>
          <p:nvSpPr>
            <p:cNvPr id="13501" name="Freeform 610"/>
            <p:cNvSpPr>
              <a:spLocks/>
            </p:cNvSpPr>
            <p:nvPr/>
          </p:nvSpPr>
          <p:spPr bwMode="auto">
            <a:xfrm>
              <a:off x="943" y="2141"/>
              <a:ext cx="12" cy="34"/>
            </a:xfrm>
            <a:custGeom>
              <a:avLst/>
              <a:gdLst>
                <a:gd name="T0" fmla="*/ 12 w 12"/>
                <a:gd name="T1" fmla="*/ 20 h 34"/>
                <a:gd name="T2" fmla="*/ 12 w 12"/>
                <a:gd name="T3" fmla="*/ 16 h 34"/>
                <a:gd name="T4" fmla="*/ 12 w 12"/>
                <a:gd name="T5" fmla="*/ 16 h 34"/>
                <a:gd name="T6" fmla="*/ 12 w 12"/>
                <a:gd name="T7" fmla="*/ 14 h 34"/>
                <a:gd name="T8" fmla="*/ 12 w 12"/>
                <a:gd name="T9" fmla="*/ 12 h 34"/>
                <a:gd name="T10" fmla="*/ 10 w 12"/>
                <a:gd name="T11" fmla="*/ 12 h 34"/>
                <a:gd name="T12" fmla="*/ 10 w 12"/>
                <a:gd name="T13" fmla="*/ 14 h 34"/>
                <a:gd name="T14" fmla="*/ 10 w 12"/>
                <a:gd name="T15" fmla="*/ 10 h 34"/>
                <a:gd name="T16" fmla="*/ 10 w 12"/>
                <a:gd name="T17" fmla="*/ 6 h 34"/>
                <a:gd name="T18" fmla="*/ 10 w 12"/>
                <a:gd name="T19" fmla="*/ 6 h 34"/>
                <a:gd name="T20" fmla="*/ 8 w 12"/>
                <a:gd name="T21" fmla="*/ 6 h 34"/>
                <a:gd name="T22" fmla="*/ 8 w 12"/>
                <a:gd name="T23" fmla="*/ 4 h 34"/>
                <a:gd name="T24" fmla="*/ 6 w 12"/>
                <a:gd name="T25" fmla="*/ 4 h 34"/>
                <a:gd name="T26" fmla="*/ 4 w 12"/>
                <a:gd name="T27" fmla="*/ 2 h 34"/>
                <a:gd name="T28" fmla="*/ 2 w 12"/>
                <a:gd name="T29" fmla="*/ 2 h 34"/>
                <a:gd name="T30" fmla="*/ 2 w 12"/>
                <a:gd name="T31" fmla="*/ 0 h 34"/>
                <a:gd name="T32" fmla="*/ 0 w 12"/>
                <a:gd name="T33" fmla="*/ 0 h 34"/>
                <a:gd name="T34" fmla="*/ 0 w 12"/>
                <a:gd name="T35" fmla="*/ 2 h 34"/>
                <a:gd name="T36" fmla="*/ 0 w 12"/>
                <a:gd name="T37" fmla="*/ 4 h 34"/>
                <a:gd name="T38" fmla="*/ 0 w 12"/>
                <a:gd name="T39" fmla="*/ 4 h 34"/>
                <a:gd name="T40" fmla="*/ 0 w 12"/>
                <a:gd name="T41" fmla="*/ 6 h 34"/>
                <a:gd name="T42" fmla="*/ 2 w 12"/>
                <a:gd name="T43" fmla="*/ 8 h 34"/>
                <a:gd name="T44" fmla="*/ 4 w 12"/>
                <a:gd name="T45" fmla="*/ 10 h 34"/>
                <a:gd name="T46" fmla="*/ 4 w 12"/>
                <a:gd name="T47" fmla="*/ 12 h 34"/>
                <a:gd name="T48" fmla="*/ 4 w 12"/>
                <a:gd name="T49" fmla="*/ 14 h 34"/>
                <a:gd name="T50" fmla="*/ 4 w 12"/>
                <a:gd name="T51" fmla="*/ 14 h 34"/>
                <a:gd name="T52" fmla="*/ 4 w 12"/>
                <a:gd name="T53" fmla="*/ 14 h 34"/>
                <a:gd name="T54" fmla="*/ 4 w 12"/>
                <a:gd name="T55" fmla="*/ 16 h 34"/>
                <a:gd name="T56" fmla="*/ 4 w 12"/>
                <a:gd name="T57" fmla="*/ 16 h 34"/>
                <a:gd name="T58" fmla="*/ 4 w 12"/>
                <a:gd name="T59" fmla="*/ 18 h 34"/>
                <a:gd name="T60" fmla="*/ 6 w 12"/>
                <a:gd name="T61" fmla="*/ 18 h 34"/>
                <a:gd name="T62" fmla="*/ 6 w 12"/>
                <a:gd name="T63" fmla="*/ 20 h 34"/>
                <a:gd name="T64" fmla="*/ 8 w 12"/>
                <a:gd name="T65" fmla="*/ 20 h 34"/>
                <a:gd name="T66" fmla="*/ 8 w 12"/>
                <a:gd name="T67" fmla="*/ 20 h 34"/>
                <a:gd name="T68" fmla="*/ 8 w 12"/>
                <a:gd name="T69" fmla="*/ 20 h 34"/>
                <a:gd name="T70" fmla="*/ 10 w 12"/>
                <a:gd name="T71" fmla="*/ 18 h 34"/>
                <a:gd name="T72" fmla="*/ 10 w 12"/>
                <a:gd name="T73" fmla="*/ 20 h 34"/>
                <a:gd name="T74" fmla="*/ 8 w 12"/>
                <a:gd name="T75" fmla="*/ 22 h 34"/>
                <a:gd name="T76" fmla="*/ 8 w 12"/>
                <a:gd name="T77" fmla="*/ 24 h 34"/>
                <a:gd name="T78" fmla="*/ 10 w 12"/>
                <a:gd name="T79" fmla="*/ 30 h 34"/>
                <a:gd name="T80" fmla="*/ 10 w 12"/>
                <a:gd name="T81" fmla="*/ 30 h 34"/>
                <a:gd name="T82" fmla="*/ 10 w 12"/>
                <a:gd name="T83" fmla="*/ 34 h 34"/>
                <a:gd name="T84" fmla="*/ 12 w 12"/>
                <a:gd name="T85" fmla="*/ 34 h 34"/>
                <a:gd name="T86" fmla="*/ 12 w 12"/>
                <a:gd name="T87" fmla="*/ 32 h 34"/>
                <a:gd name="T88" fmla="*/ 12 w 12"/>
                <a:gd name="T89" fmla="*/ 20 h 34"/>
                <a:gd name="T90" fmla="*/ 12 w 12"/>
                <a:gd name="T91" fmla="*/ 20 h 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
                <a:gd name="T139" fmla="*/ 0 h 34"/>
                <a:gd name="T140" fmla="*/ 12 w 12"/>
                <a:gd name="T141" fmla="*/ 34 h 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 h="34">
                  <a:moveTo>
                    <a:pt x="12" y="20"/>
                  </a:moveTo>
                  <a:lnTo>
                    <a:pt x="12" y="16"/>
                  </a:lnTo>
                  <a:lnTo>
                    <a:pt x="12" y="14"/>
                  </a:lnTo>
                  <a:lnTo>
                    <a:pt x="12" y="12"/>
                  </a:lnTo>
                  <a:lnTo>
                    <a:pt x="10" y="12"/>
                  </a:lnTo>
                  <a:lnTo>
                    <a:pt x="10" y="14"/>
                  </a:lnTo>
                  <a:lnTo>
                    <a:pt x="10" y="10"/>
                  </a:lnTo>
                  <a:lnTo>
                    <a:pt x="10" y="6"/>
                  </a:lnTo>
                  <a:lnTo>
                    <a:pt x="8" y="6"/>
                  </a:lnTo>
                  <a:lnTo>
                    <a:pt x="8" y="4"/>
                  </a:lnTo>
                  <a:lnTo>
                    <a:pt x="6" y="4"/>
                  </a:lnTo>
                  <a:lnTo>
                    <a:pt x="4" y="2"/>
                  </a:lnTo>
                  <a:lnTo>
                    <a:pt x="2" y="2"/>
                  </a:lnTo>
                  <a:lnTo>
                    <a:pt x="2" y="0"/>
                  </a:lnTo>
                  <a:lnTo>
                    <a:pt x="0" y="0"/>
                  </a:lnTo>
                  <a:lnTo>
                    <a:pt x="0" y="2"/>
                  </a:lnTo>
                  <a:lnTo>
                    <a:pt x="0" y="4"/>
                  </a:lnTo>
                  <a:lnTo>
                    <a:pt x="0" y="6"/>
                  </a:lnTo>
                  <a:lnTo>
                    <a:pt x="2" y="8"/>
                  </a:lnTo>
                  <a:lnTo>
                    <a:pt x="4" y="10"/>
                  </a:lnTo>
                  <a:lnTo>
                    <a:pt x="4" y="12"/>
                  </a:lnTo>
                  <a:lnTo>
                    <a:pt x="4" y="14"/>
                  </a:lnTo>
                  <a:lnTo>
                    <a:pt x="4" y="16"/>
                  </a:lnTo>
                  <a:lnTo>
                    <a:pt x="4" y="18"/>
                  </a:lnTo>
                  <a:lnTo>
                    <a:pt x="6" y="18"/>
                  </a:lnTo>
                  <a:lnTo>
                    <a:pt x="6" y="20"/>
                  </a:lnTo>
                  <a:lnTo>
                    <a:pt x="8" y="20"/>
                  </a:lnTo>
                  <a:lnTo>
                    <a:pt x="10" y="18"/>
                  </a:lnTo>
                  <a:lnTo>
                    <a:pt x="10" y="20"/>
                  </a:lnTo>
                  <a:lnTo>
                    <a:pt x="8" y="22"/>
                  </a:lnTo>
                  <a:lnTo>
                    <a:pt x="8" y="24"/>
                  </a:lnTo>
                  <a:lnTo>
                    <a:pt x="10" y="30"/>
                  </a:lnTo>
                  <a:lnTo>
                    <a:pt x="10" y="34"/>
                  </a:lnTo>
                  <a:lnTo>
                    <a:pt x="12" y="34"/>
                  </a:lnTo>
                  <a:lnTo>
                    <a:pt x="12" y="32"/>
                  </a:lnTo>
                  <a:lnTo>
                    <a:pt x="12" y="20"/>
                  </a:lnTo>
                  <a:close/>
                </a:path>
              </a:pathLst>
            </a:custGeom>
            <a:solidFill>
              <a:srgbClr val="0071B4">
                <a:alpha val="34901"/>
              </a:srgbClr>
            </a:solidFill>
            <a:ln w="9525">
              <a:noFill/>
              <a:round/>
              <a:headEnd/>
              <a:tailEnd/>
            </a:ln>
          </p:spPr>
          <p:txBody>
            <a:bodyPr/>
            <a:lstStyle/>
            <a:p>
              <a:endParaRPr lang="en-US"/>
            </a:p>
          </p:txBody>
        </p:sp>
        <p:sp>
          <p:nvSpPr>
            <p:cNvPr id="13502" name="Freeform 611"/>
            <p:cNvSpPr>
              <a:spLocks/>
            </p:cNvSpPr>
            <p:nvPr/>
          </p:nvSpPr>
          <p:spPr bwMode="auto">
            <a:xfrm>
              <a:off x="680" y="2165"/>
              <a:ext cx="4" cy="2"/>
            </a:xfrm>
            <a:custGeom>
              <a:avLst/>
              <a:gdLst>
                <a:gd name="T0" fmla="*/ 0 w 4"/>
                <a:gd name="T1" fmla="*/ 0 h 2"/>
                <a:gd name="T2" fmla="*/ 0 w 4"/>
                <a:gd name="T3" fmla="*/ 2 h 2"/>
                <a:gd name="T4" fmla="*/ 2 w 4"/>
                <a:gd name="T5" fmla="*/ 2 h 2"/>
                <a:gd name="T6" fmla="*/ 4 w 4"/>
                <a:gd name="T7" fmla="*/ 0 h 2"/>
                <a:gd name="T8" fmla="*/ 4 w 4"/>
                <a:gd name="T9" fmla="*/ 0 h 2"/>
                <a:gd name="T10" fmla="*/ 2 w 4"/>
                <a:gd name="T11" fmla="*/ 0 h 2"/>
                <a:gd name="T12" fmla="*/ 0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0" y="0"/>
                  </a:moveTo>
                  <a:lnTo>
                    <a:pt x="0" y="2"/>
                  </a:lnTo>
                  <a:lnTo>
                    <a:pt x="2" y="2"/>
                  </a:lnTo>
                  <a:lnTo>
                    <a:pt x="4"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503" name="Freeform 612"/>
            <p:cNvSpPr>
              <a:spLocks/>
            </p:cNvSpPr>
            <p:nvPr/>
          </p:nvSpPr>
          <p:spPr bwMode="auto">
            <a:xfrm>
              <a:off x="658" y="2840"/>
              <a:ext cx="16" cy="20"/>
            </a:xfrm>
            <a:custGeom>
              <a:avLst/>
              <a:gdLst>
                <a:gd name="T0" fmla="*/ 16 w 16"/>
                <a:gd name="T1" fmla="*/ 10 h 20"/>
                <a:gd name="T2" fmla="*/ 14 w 16"/>
                <a:gd name="T3" fmla="*/ 8 h 20"/>
                <a:gd name="T4" fmla="*/ 12 w 16"/>
                <a:gd name="T5" fmla="*/ 6 h 20"/>
                <a:gd name="T6" fmla="*/ 12 w 16"/>
                <a:gd name="T7" fmla="*/ 4 h 20"/>
                <a:gd name="T8" fmla="*/ 6 w 16"/>
                <a:gd name="T9" fmla="*/ 2 h 20"/>
                <a:gd name="T10" fmla="*/ 4 w 16"/>
                <a:gd name="T11" fmla="*/ 2 h 20"/>
                <a:gd name="T12" fmla="*/ 4 w 16"/>
                <a:gd name="T13" fmla="*/ 0 h 20"/>
                <a:gd name="T14" fmla="*/ 2 w 16"/>
                <a:gd name="T15" fmla="*/ 0 h 20"/>
                <a:gd name="T16" fmla="*/ 2 w 16"/>
                <a:gd name="T17" fmla="*/ 2 h 20"/>
                <a:gd name="T18" fmla="*/ 2 w 16"/>
                <a:gd name="T19" fmla="*/ 0 h 20"/>
                <a:gd name="T20" fmla="*/ 2 w 16"/>
                <a:gd name="T21" fmla="*/ 2 h 20"/>
                <a:gd name="T22" fmla="*/ 2 w 16"/>
                <a:gd name="T23" fmla="*/ 4 h 20"/>
                <a:gd name="T24" fmla="*/ 0 w 16"/>
                <a:gd name="T25" fmla="*/ 8 h 20"/>
                <a:gd name="T26" fmla="*/ 2 w 16"/>
                <a:gd name="T27" fmla="*/ 16 h 20"/>
                <a:gd name="T28" fmla="*/ 4 w 16"/>
                <a:gd name="T29" fmla="*/ 18 h 20"/>
                <a:gd name="T30" fmla="*/ 6 w 16"/>
                <a:gd name="T31" fmla="*/ 20 h 20"/>
                <a:gd name="T32" fmla="*/ 6 w 16"/>
                <a:gd name="T33" fmla="*/ 18 h 20"/>
                <a:gd name="T34" fmla="*/ 8 w 16"/>
                <a:gd name="T35" fmla="*/ 18 h 20"/>
                <a:gd name="T36" fmla="*/ 10 w 16"/>
                <a:gd name="T37" fmla="*/ 14 h 20"/>
                <a:gd name="T38" fmla="*/ 12 w 16"/>
                <a:gd name="T39" fmla="*/ 14 h 20"/>
                <a:gd name="T40" fmla="*/ 16 w 16"/>
                <a:gd name="T41" fmla="*/ 14 h 20"/>
                <a:gd name="T42" fmla="*/ 16 w 16"/>
                <a:gd name="T43" fmla="*/ 12 h 20"/>
                <a:gd name="T44" fmla="*/ 16 w 16"/>
                <a:gd name="T45" fmla="*/ 10 h 20"/>
                <a:gd name="T46" fmla="*/ 16 w 16"/>
                <a:gd name="T47" fmla="*/ 10 h 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20"/>
                <a:gd name="T74" fmla="*/ 16 w 16"/>
                <a:gd name="T75" fmla="*/ 20 h 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20">
                  <a:moveTo>
                    <a:pt x="16" y="10"/>
                  </a:moveTo>
                  <a:lnTo>
                    <a:pt x="14" y="8"/>
                  </a:lnTo>
                  <a:lnTo>
                    <a:pt x="12" y="6"/>
                  </a:lnTo>
                  <a:lnTo>
                    <a:pt x="12" y="4"/>
                  </a:lnTo>
                  <a:lnTo>
                    <a:pt x="6" y="2"/>
                  </a:lnTo>
                  <a:lnTo>
                    <a:pt x="4" y="2"/>
                  </a:lnTo>
                  <a:lnTo>
                    <a:pt x="4" y="0"/>
                  </a:lnTo>
                  <a:lnTo>
                    <a:pt x="2" y="0"/>
                  </a:lnTo>
                  <a:lnTo>
                    <a:pt x="2" y="2"/>
                  </a:lnTo>
                  <a:lnTo>
                    <a:pt x="2" y="0"/>
                  </a:lnTo>
                  <a:lnTo>
                    <a:pt x="2" y="2"/>
                  </a:lnTo>
                  <a:lnTo>
                    <a:pt x="2" y="4"/>
                  </a:lnTo>
                  <a:lnTo>
                    <a:pt x="0" y="8"/>
                  </a:lnTo>
                  <a:lnTo>
                    <a:pt x="2" y="16"/>
                  </a:lnTo>
                  <a:lnTo>
                    <a:pt x="4" y="18"/>
                  </a:lnTo>
                  <a:lnTo>
                    <a:pt x="6" y="20"/>
                  </a:lnTo>
                  <a:lnTo>
                    <a:pt x="6" y="18"/>
                  </a:lnTo>
                  <a:lnTo>
                    <a:pt x="8" y="18"/>
                  </a:lnTo>
                  <a:lnTo>
                    <a:pt x="10" y="14"/>
                  </a:lnTo>
                  <a:lnTo>
                    <a:pt x="12" y="14"/>
                  </a:lnTo>
                  <a:lnTo>
                    <a:pt x="16" y="14"/>
                  </a:lnTo>
                  <a:lnTo>
                    <a:pt x="16" y="12"/>
                  </a:lnTo>
                  <a:lnTo>
                    <a:pt x="16" y="10"/>
                  </a:lnTo>
                  <a:close/>
                </a:path>
              </a:pathLst>
            </a:custGeom>
            <a:solidFill>
              <a:srgbClr val="0071B4">
                <a:alpha val="34901"/>
              </a:srgbClr>
            </a:solidFill>
            <a:ln w="9525">
              <a:noFill/>
              <a:round/>
              <a:headEnd/>
              <a:tailEnd/>
            </a:ln>
          </p:spPr>
          <p:txBody>
            <a:bodyPr/>
            <a:lstStyle/>
            <a:p>
              <a:endParaRPr lang="en-US"/>
            </a:p>
          </p:txBody>
        </p:sp>
        <p:sp>
          <p:nvSpPr>
            <p:cNvPr id="13504" name="Freeform 613"/>
            <p:cNvSpPr>
              <a:spLocks/>
            </p:cNvSpPr>
            <p:nvPr/>
          </p:nvSpPr>
          <p:spPr bwMode="auto">
            <a:xfrm>
              <a:off x="694" y="2149"/>
              <a:ext cx="6" cy="4"/>
            </a:xfrm>
            <a:custGeom>
              <a:avLst/>
              <a:gdLst>
                <a:gd name="T0" fmla="*/ 4 w 6"/>
                <a:gd name="T1" fmla="*/ 0 h 4"/>
                <a:gd name="T2" fmla="*/ 2 w 6"/>
                <a:gd name="T3" fmla="*/ 0 h 4"/>
                <a:gd name="T4" fmla="*/ 2 w 6"/>
                <a:gd name="T5" fmla="*/ 0 h 4"/>
                <a:gd name="T6" fmla="*/ 0 w 6"/>
                <a:gd name="T7" fmla="*/ 2 h 4"/>
                <a:gd name="T8" fmla="*/ 2 w 6"/>
                <a:gd name="T9" fmla="*/ 4 h 4"/>
                <a:gd name="T10" fmla="*/ 4 w 6"/>
                <a:gd name="T11" fmla="*/ 2 h 4"/>
                <a:gd name="T12" fmla="*/ 6 w 6"/>
                <a:gd name="T13" fmla="*/ 0 h 4"/>
                <a:gd name="T14" fmla="*/ 6 w 6"/>
                <a:gd name="T15" fmla="*/ 0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2" y="0"/>
                  </a:lnTo>
                  <a:lnTo>
                    <a:pt x="0" y="2"/>
                  </a:lnTo>
                  <a:lnTo>
                    <a:pt x="2" y="4"/>
                  </a:lnTo>
                  <a:lnTo>
                    <a:pt x="4" y="2"/>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3505" name="Freeform 614"/>
            <p:cNvSpPr>
              <a:spLocks/>
            </p:cNvSpPr>
            <p:nvPr/>
          </p:nvSpPr>
          <p:spPr bwMode="auto">
            <a:xfrm>
              <a:off x="1974" y="2974"/>
              <a:ext cx="12" cy="12"/>
            </a:xfrm>
            <a:custGeom>
              <a:avLst/>
              <a:gdLst>
                <a:gd name="T0" fmla="*/ 12 w 12"/>
                <a:gd name="T1" fmla="*/ 2 h 12"/>
                <a:gd name="T2" fmla="*/ 12 w 12"/>
                <a:gd name="T3" fmla="*/ 0 h 12"/>
                <a:gd name="T4" fmla="*/ 4 w 12"/>
                <a:gd name="T5" fmla="*/ 2 h 12"/>
                <a:gd name="T6" fmla="*/ 4 w 12"/>
                <a:gd name="T7" fmla="*/ 2 h 12"/>
                <a:gd name="T8" fmla="*/ 2 w 12"/>
                <a:gd name="T9" fmla="*/ 2 h 12"/>
                <a:gd name="T10" fmla="*/ 2 w 12"/>
                <a:gd name="T11" fmla="*/ 4 h 12"/>
                <a:gd name="T12" fmla="*/ 4 w 12"/>
                <a:gd name="T13" fmla="*/ 4 h 12"/>
                <a:gd name="T14" fmla="*/ 4 w 12"/>
                <a:gd name="T15" fmla="*/ 4 h 12"/>
                <a:gd name="T16" fmla="*/ 6 w 12"/>
                <a:gd name="T17" fmla="*/ 4 h 12"/>
                <a:gd name="T18" fmla="*/ 4 w 12"/>
                <a:gd name="T19" fmla="*/ 8 h 12"/>
                <a:gd name="T20" fmla="*/ 4 w 12"/>
                <a:gd name="T21" fmla="*/ 10 h 12"/>
                <a:gd name="T22" fmla="*/ 0 w 12"/>
                <a:gd name="T23" fmla="*/ 10 h 12"/>
                <a:gd name="T24" fmla="*/ 0 w 12"/>
                <a:gd name="T25" fmla="*/ 12 h 12"/>
                <a:gd name="T26" fmla="*/ 10 w 12"/>
                <a:gd name="T27" fmla="*/ 10 h 12"/>
                <a:gd name="T28" fmla="*/ 12 w 12"/>
                <a:gd name="T29" fmla="*/ 10 h 12"/>
                <a:gd name="T30" fmla="*/ 12 w 12"/>
                <a:gd name="T31" fmla="*/ 8 h 12"/>
                <a:gd name="T32" fmla="*/ 12 w 12"/>
                <a:gd name="T33" fmla="*/ 6 h 12"/>
                <a:gd name="T34" fmla="*/ 12 w 12"/>
                <a:gd name="T35" fmla="*/ 6 h 12"/>
                <a:gd name="T36" fmla="*/ 12 w 12"/>
                <a:gd name="T37" fmla="*/ 2 h 12"/>
                <a:gd name="T38" fmla="*/ 12 w 12"/>
                <a:gd name="T39" fmla="*/ 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2"/>
                <a:gd name="T62" fmla="*/ 12 w 12"/>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2">
                  <a:moveTo>
                    <a:pt x="12" y="2"/>
                  </a:moveTo>
                  <a:lnTo>
                    <a:pt x="12" y="0"/>
                  </a:lnTo>
                  <a:lnTo>
                    <a:pt x="4" y="2"/>
                  </a:lnTo>
                  <a:lnTo>
                    <a:pt x="2" y="2"/>
                  </a:lnTo>
                  <a:lnTo>
                    <a:pt x="2" y="4"/>
                  </a:lnTo>
                  <a:lnTo>
                    <a:pt x="4" y="4"/>
                  </a:lnTo>
                  <a:lnTo>
                    <a:pt x="6" y="4"/>
                  </a:lnTo>
                  <a:lnTo>
                    <a:pt x="4" y="8"/>
                  </a:lnTo>
                  <a:lnTo>
                    <a:pt x="4" y="10"/>
                  </a:lnTo>
                  <a:lnTo>
                    <a:pt x="0" y="10"/>
                  </a:lnTo>
                  <a:lnTo>
                    <a:pt x="0" y="12"/>
                  </a:lnTo>
                  <a:lnTo>
                    <a:pt x="10" y="10"/>
                  </a:lnTo>
                  <a:lnTo>
                    <a:pt x="12" y="10"/>
                  </a:lnTo>
                  <a:lnTo>
                    <a:pt x="12" y="8"/>
                  </a:lnTo>
                  <a:lnTo>
                    <a:pt x="12" y="6"/>
                  </a:lnTo>
                  <a:lnTo>
                    <a:pt x="12" y="2"/>
                  </a:lnTo>
                  <a:close/>
                </a:path>
              </a:pathLst>
            </a:custGeom>
            <a:solidFill>
              <a:srgbClr val="0071B4">
                <a:alpha val="34901"/>
              </a:srgbClr>
            </a:solidFill>
            <a:ln w="9525">
              <a:noFill/>
              <a:round/>
              <a:headEnd/>
              <a:tailEnd/>
            </a:ln>
          </p:spPr>
          <p:txBody>
            <a:bodyPr/>
            <a:lstStyle/>
            <a:p>
              <a:endParaRPr lang="en-US"/>
            </a:p>
          </p:txBody>
        </p:sp>
        <p:sp>
          <p:nvSpPr>
            <p:cNvPr id="13506" name="Freeform 615"/>
            <p:cNvSpPr>
              <a:spLocks/>
            </p:cNvSpPr>
            <p:nvPr/>
          </p:nvSpPr>
          <p:spPr bwMode="auto">
            <a:xfrm>
              <a:off x="489" y="1656"/>
              <a:ext cx="1861" cy="2363"/>
            </a:xfrm>
            <a:custGeom>
              <a:avLst/>
              <a:gdLst>
                <a:gd name="T0" fmla="*/ 1642 w 1861"/>
                <a:gd name="T1" fmla="*/ 1493 h 2363"/>
                <a:gd name="T2" fmla="*/ 1499 w 1861"/>
                <a:gd name="T3" fmla="*/ 1344 h 2363"/>
                <a:gd name="T4" fmla="*/ 1348 w 1861"/>
                <a:gd name="T5" fmla="*/ 1316 h 2363"/>
                <a:gd name="T6" fmla="*/ 1179 w 1861"/>
                <a:gd name="T7" fmla="*/ 1308 h 2363"/>
                <a:gd name="T8" fmla="*/ 1073 w 1861"/>
                <a:gd name="T9" fmla="*/ 1200 h 2363"/>
                <a:gd name="T10" fmla="*/ 1001 w 1861"/>
                <a:gd name="T11" fmla="*/ 1055 h 2363"/>
                <a:gd name="T12" fmla="*/ 1105 w 1861"/>
                <a:gd name="T13" fmla="*/ 1025 h 2363"/>
                <a:gd name="T14" fmla="*/ 1220 w 1861"/>
                <a:gd name="T15" fmla="*/ 991 h 2363"/>
                <a:gd name="T16" fmla="*/ 1284 w 1861"/>
                <a:gd name="T17" fmla="*/ 910 h 2363"/>
                <a:gd name="T18" fmla="*/ 1312 w 1861"/>
                <a:gd name="T19" fmla="*/ 868 h 2363"/>
                <a:gd name="T20" fmla="*/ 1394 w 1861"/>
                <a:gd name="T21" fmla="*/ 780 h 2363"/>
                <a:gd name="T22" fmla="*/ 1477 w 1861"/>
                <a:gd name="T23" fmla="*/ 770 h 2363"/>
                <a:gd name="T24" fmla="*/ 1417 w 1861"/>
                <a:gd name="T25" fmla="*/ 663 h 2363"/>
                <a:gd name="T26" fmla="*/ 1515 w 1861"/>
                <a:gd name="T27" fmla="*/ 585 h 2363"/>
                <a:gd name="T28" fmla="*/ 1485 w 1861"/>
                <a:gd name="T29" fmla="*/ 507 h 2363"/>
                <a:gd name="T30" fmla="*/ 1447 w 1861"/>
                <a:gd name="T31" fmla="*/ 410 h 2363"/>
                <a:gd name="T32" fmla="*/ 1358 w 1861"/>
                <a:gd name="T33" fmla="*/ 416 h 2363"/>
                <a:gd name="T34" fmla="*/ 1256 w 1861"/>
                <a:gd name="T35" fmla="*/ 362 h 2363"/>
                <a:gd name="T36" fmla="*/ 1250 w 1861"/>
                <a:gd name="T37" fmla="*/ 609 h 2363"/>
                <a:gd name="T38" fmla="*/ 1123 w 1861"/>
                <a:gd name="T39" fmla="*/ 523 h 2363"/>
                <a:gd name="T40" fmla="*/ 1075 w 1861"/>
                <a:gd name="T41" fmla="*/ 316 h 2363"/>
                <a:gd name="T42" fmla="*/ 1091 w 1861"/>
                <a:gd name="T43" fmla="*/ 237 h 2363"/>
                <a:gd name="T44" fmla="*/ 1202 w 1861"/>
                <a:gd name="T45" fmla="*/ 143 h 2363"/>
                <a:gd name="T46" fmla="*/ 1115 w 1861"/>
                <a:gd name="T47" fmla="*/ 147 h 2363"/>
                <a:gd name="T48" fmla="*/ 1039 w 1861"/>
                <a:gd name="T49" fmla="*/ 10 h 2363"/>
                <a:gd name="T50" fmla="*/ 1037 w 1861"/>
                <a:gd name="T51" fmla="*/ 127 h 2363"/>
                <a:gd name="T52" fmla="*/ 977 w 1861"/>
                <a:gd name="T53" fmla="*/ 167 h 2363"/>
                <a:gd name="T54" fmla="*/ 864 w 1861"/>
                <a:gd name="T55" fmla="*/ 125 h 2363"/>
                <a:gd name="T56" fmla="*/ 850 w 1861"/>
                <a:gd name="T57" fmla="*/ 193 h 2363"/>
                <a:gd name="T58" fmla="*/ 739 w 1861"/>
                <a:gd name="T59" fmla="*/ 155 h 2363"/>
                <a:gd name="T60" fmla="*/ 607 w 1861"/>
                <a:gd name="T61" fmla="*/ 85 h 2363"/>
                <a:gd name="T62" fmla="*/ 496 w 1861"/>
                <a:gd name="T63" fmla="*/ 115 h 2363"/>
                <a:gd name="T64" fmla="*/ 440 w 1861"/>
                <a:gd name="T65" fmla="*/ 127 h 2363"/>
                <a:gd name="T66" fmla="*/ 213 w 1861"/>
                <a:gd name="T67" fmla="*/ 51 h 2363"/>
                <a:gd name="T68" fmla="*/ 113 w 1861"/>
                <a:gd name="T69" fmla="*/ 67 h 2363"/>
                <a:gd name="T70" fmla="*/ 79 w 1861"/>
                <a:gd name="T71" fmla="*/ 193 h 2363"/>
                <a:gd name="T72" fmla="*/ 60 w 1861"/>
                <a:gd name="T73" fmla="*/ 227 h 2363"/>
                <a:gd name="T74" fmla="*/ 103 w 1861"/>
                <a:gd name="T75" fmla="*/ 274 h 2363"/>
                <a:gd name="T76" fmla="*/ 44 w 1861"/>
                <a:gd name="T77" fmla="*/ 390 h 2363"/>
                <a:gd name="T78" fmla="*/ 109 w 1861"/>
                <a:gd name="T79" fmla="*/ 450 h 2363"/>
                <a:gd name="T80" fmla="*/ 64 w 1861"/>
                <a:gd name="T81" fmla="*/ 545 h 2363"/>
                <a:gd name="T82" fmla="*/ 157 w 1861"/>
                <a:gd name="T83" fmla="*/ 497 h 2363"/>
                <a:gd name="T84" fmla="*/ 255 w 1861"/>
                <a:gd name="T85" fmla="*/ 378 h 2363"/>
                <a:gd name="T86" fmla="*/ 275 w 1861"/>
                <a:gd name="T87" fmla="*/ 410 h 2363"/>
                <a:gd name="T88" fmla="*/ 350 w 1861"/>
                <a:gd name="T89" fmla="*/ 416 h 2363"/>
                <a:gd name="T90" fmla="*/ 442 w 1861"/>
                <a:gd name="T91" fmla="*/ 456 h 2363"/>
                <a:gd name="T92" fmla="*/ 482 w 1861"/>
                <a:gd name="T93" fmla="*/ 481 h 2363"/>
                <a:gd name="T94" fmla="*/ 523 w 1861"/>
                <a:gd name="T95" fmla="*/ 547 h 2363"/>
                <a:gd name="T96" fmla="*/ 563 w 1861"/>
                <a:gd name="T97" fmla="*/ 633 h 2363"/>
                <a:gd name="T98" fmla="*/ 635 w 1861"/>
                <a:gd name="T99" fmla="*/ 681 h 2363"/>
                <a:gd name="T100" fmla="*/ 615 w 1861"/>
                <a:gd name="T101" fmla="*/ 798 h 2363"/>
                <a:gd name="T102" fmla="*/ 729 w 1861"/>
                <a:gd name="T103" fmla="*/ 1019 h 2363"/>
                <a:gd name="T104" fmla="*/ 802 w 1861"/>
                <a:gd name="T105" fmla="*/ 1113 h 2363"/>
                <a:gd name="T106" fmla="*/ 812 w 1861"/>
                <a:gd name="T107" fmla="*/ 1079 h 2363"/>
                <a:gd name="T108" fmla="*/ 979 w 1861"/>
                <a:gd name="T109" fmla="*/ 1244 h 2363"/>
                <a:gd name="T110" fmla="*/ 1206 w 1861"/>
                <a:gd name="T111" fmla="*/ 1356 h 2363"/>
                <a:gd name="T112" fmla="*/ 1232 w 1861"/>
                <a:gd name="T113" fmla="*/ 1503 h 2363"/>
                <a:gd name="T114" fmla="*/ 1322 w 1861"/>
                <a:gd name="T115" fmla="*/ 2074 h 2363"/>
                <a:gd name="T116" fmla="*/ 1324 w 1861"/>
                <a:gd name="T117" fmla="*/ 2196 h 2363"/>
                <a:gd name="T118" fmla="*/ 1314 w 1861"/>
                <a:gd name="T119" fmla="*/ 2260 h 2363"/>
                <a:gd name="T120" fmla="*/ 1356 w 1861"/>
                <a:gd name="T121" fmla="*/ 2363 h 2363"/>
                <a:gd name="T122" fmla="*/ 1451 w 1861"/>
                <a:gd name="T123" fmla="*/ 2134 h 2363"/>
                <a:gd name="T124" fmla="*/ 1623 w 1861"/>
                <a:gd name="T125" fmla="*/ 1941 h 23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1"/>
                <a:gd name="T190" fmla="*/ 0 h 2363"/>
                <a:gd name="T191" fmla="*/ 1861 w 1861"/>
                <a:gd name="T192" fmla="*/ 2363 h 23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1" h="2363">
                  <a:moveTo>
                    <a:pt x="1853" y="1543"/>
                  </a:moveTo>
                  <a:lnTo>
                    <a:pt x="1851" y="1541"/>
                  </a:lnTo>
                  <a:lnTo>
                    <a:pt x="1838" y="1541"/>
                  </a:lnTo>
                  <a:lnTo>
                    <a:pt x="1836" y="1541"/>
                  </a:lnTo>
                  <a:lnTo>
                    <a:pt x="1834" y="1539"/>
                  </a:lnTo>
                  <a:lnTo>
                    <a:pt x="1832" y="1539"/>
                  </a:lnTo>
                  <a:lnTo>
                    <a:pt x="1792" y="1511"/>
                  </a:lnTo>
                  <a:lnTo>
                    <a:pt x="1766" y="1511"/>
                  </a:lnTo>
                  <a:lnTo>
                    <a:pt x="1746" y="1505"/>
                  </a:lnTo>
                  <a:lnTo>
                    <a:pt x="1744" y="1505"/>
                  </a:lnTo>
                  <a:lnTo>
                    <a:pt x="1742" y="1505"/>
                  </a:lnTo>
                  <a:lnTo>
                    <a:pt x="1742" y="1503"/>
                  </a:lnTo>
                  <a:lnTo>
                    <a:pt x="1730" y="1507"/>
                  </a:lnTo>
                  <a:lnTo>
                    <a:pt x="1728" y="1507"/>
                  </a:lnTo>
                  <a:lnTo>
                    <a:pt x="1728" y="1505"/>
                  </a:lnTo>
                  <a:lnTo>
                    <a:pt x="1730" y="1503"/>
                  </a:lnTo>
                  <a:lnTo>
                    <a:pt x="1730" y="1501"/>
                  </a:lnTo>
                  <a:lnTo>
                    <a:pt x="1728" y="1499"/>
                  </a:lnTo>
                  <a:lnTo>
                    <a:pt x="1726" y="1501"/>
                  </a:lnTo>
                  <a:lnTo>
                    <a:pt x="1726" y="1499"/>
                  </a:lnTo>
                  <a:lnTo>
                    <a:pt x="1728" y="1495"/>
                  </a:lnTo>
                  <a:lnTo>
                    <a:pt x="1726" y="1493"/>
                  </a:lnTo>
                  <a:lnTo>
                    <a:pt x="1722" y="1491"/>
                  </a:lnTo>
                  <a:lnTo>
                    <a:pt x="1720" y="1491"/>
                  </a:lnTo>
                  <a:lnTo>
                    <a:pt x="1718" y="1493"/>
                  </a:lnTo>
                  <a:lnTo>
                    <a:pt x="1716" y="1493"/>
                  </a:lnTo>
                  <a:lnTo>
                    <a:pt x="1716" y="1491"/>
                  </a:lnTo>
                  <a:lnTo>
                    <a:pt x="1716" y="1489"/>
                  </a:lnTo>
                  <a:lnTo>
                    <a:pt x="1714" y="1487"/>
                  </a:lnTo>
                  <a:lnTo>
                    <a:pt x="1710" y="1487"/>
                  </a:lnTo>
                  <a:lnTo>
                    <a:pt x="1708" y="1485"/>
                  </a:lnTo>
                  <a:lnTo>
                    <a:pt x="1706" y="1485"/>
                  </a:lnTo>
                  <a:lnTo>
                    <a:pt x="1704" y="1483"/>
                  </a:lnTo>
                  <a:lnTo>
                    <a:pt x="1700" y="1483"/>
                  </a:lnTo>
                  <a:lnTo>
                    <a:pt x="1688" y="1479"/>
                  </a:lnTo>
                  <a:lnTo>
                    <a:pt x="1680" y="1479"/>
                  </a:lnTo>
                  <a:lnTo>
                    <a:pt x="1678" y="1479"/>
                  </a:lnTo>
                  <a:lnTo>
                    <a:pt x="1676" y="1483"/>
                  </a:lnTo>
                  <a:lnTo>
                    <a:pt x="1676" y="1485"/>
                  </a:lnTo>
                  <a:lnTo>
                    <a:pt x="1672" y="1491"/>
                  </a:lnTo>
                  <a:lnTo>
                    <a:pt x="1666" y="1491"/>
                  </a:lnTo>
                  <a:lnTo>
                    <a:pt x="1666" y="1493"/>
                  </a:lnTo>
                  <a:lnTo>
                    <a:pt x="1662" y="1499"/>
                  </a:lnTo>
                  <a:lnTo>
                    <a:pt x="1662" y="1501"/>
                  </a:lnTo>
                  <a:lnTo>
                    <a:pt x="1662" y="1503"/>
                  </a:lnTo>
                  <a:lnTo>
                    <a:pt x="1660" y="1503"/>
                  </a:lnTo>
                  <a:lnTo>
                    <a:pt x="1660" y="1499"/>
                  </a:lnTo>
                  <a:lnTo>
                    <a:pt x="1660" y="1495"/>
                  </a:lnTo>
                  <a:lnTo>
                    <a:pt x="1658" y="1495"/>
                  </a:lnTo>
                  <a:lnTo>
                    <a:pt x="1656" y="1497"/>
                  </a:lnTo>
                  <a:lnTo>
                    <a:pt x="1646" y="1495"/>
                  </a:lnTo>
                  <a:lnTo>
                    <a:pt x="1646" y="1497"/>
                  </a:lnTo>
                  <a:lnTo>
                    <a:pt x="1644" y="1497"/>
                  </a:lnTo>
                  <a:lnTo>
                    <a:pt x="1644" y="1495"/>
                  </a:lnTo>
                  <a:lnTo>
                    <a:pt x="1642" y="1495"/>
                  </a:lnTo>
                  <a:lnTo>
                    <a:pt x="1638" y="1497"/>
                  </a:lnTo>
                  <a:lnTo>
                    <a:pt x="1636" y="1497"/>
                  </a:lnTo>
                  <a:lnTo>
                    <a:pt x="1632" y="1495"/>
                  </a:lnTo>
                  <a:lnTo>
                    <a:pt x="1632" y="1497"/>
                  </a:lnTo>
                  <a:lnTo>
                    <a:pt x="1630" y="1499"/>
                  </a:lnTo>
                  <a:lnTo>
                    <a:pt x="1630" y="1497"/>
                  </a:lnTo>
                  <a:lnTo>
                    <a:pt x="1630" y="1495"/>
                  </a:lnTo>
                  <a:lnTo>
                    <a:pt x="1632" y="1495"/>
                  </a:lnTo>
                  <a:lnTo>
                    <a:pt x="1634" y="1495"/>
                  </a:lnTo>
                  <a:lnTo>
                    <a:pt x="1636" y="1495"/>
                  </a:lnTo>
                  <a:lnTo>
                    <a:pt x="1638" y="1495"/>
                  </a:lnTo>
                  <a:lnTo>
                    <a:pt x="1640" y="1495"/>
                  </a:lnTo>
                  <a:lnTo>
                    <a:pt x="1642" y="1493"/>
                  </a:lnTo>
                  <a:lnTo>
                    <a:pt x="1642" y="1487"/>
                  </a:lnTo>
                  <a:lnTo>
                    <a:pt x="1640" y="1487"/>
                  </a:lnTo>
                  <a:lnTo>
                    <a:pt x="1638" y="1485"/>
                  </a:lnTo>
                  <a:lnTo>
                    <a:pt x="1638" y="1483"/>
                  </a:lnTo>
                  <a:lnTo>
                    <a:pt x="1640" y="1483"/>
                  </a:lnTo>
                  <a:lnTo>
                    <a:pt x="1640" y="1481"/>
                  </a:lnTo>
                  <a:lnTo>
                    <a:pt x="1638" y="1481"/>
                  </a:lnTo>
                  <a:lnTo>
                    <a:pt x="1636" y="1483"/>
                  </a:lnTo>
                  <a:lnTo>
                    <a:pt x="1636" y="1485"/>
                  </a:lnTo>
                  <a:lnTo>
                    <a:pt x="1632" y="1485"/>
                  </a:lnTo>
                  <a:lnTo>
                    <a:pt x="1632" y="1481"/>
                  </a:lnTo>
                  <a:lnTo>
                    <a:pt x="1632" y="1477"/>
                  </a:lnTo>
                  <a:lnTo>
                    <a:pt x="1632" y="1475"/>
                  </a:lnTo>
                  <a:lnTo>
                    <a:pt x="1646" y="1459"/>
                  </a:lnTo>
                  <a:lnTo>
                    <a:pt x="1648" y="1457"/>
                  </a:lnTo>
                  <a:lnTo>
                    <a:pt x="1650" y="1455"/>
                  </a:lnTo>
                  <a:lnTo>
                    <a:pt x="1652" y="1447"/>
                  </a:lnTo>
                  <a:lnTo>
                    <a:pt x="1650" y="1445"/>
                  </a:lnTo>
                  <a:lnTo>
                    <a:pt x="1648" y="1445"/>
                  </a:lnTo>
                  <a:lnTo>
                    <a:pt x="1644" y="1445"/>
                  </a:lnTo>
                  <a:lnTo>
                    <a:pt x="1642" y="1435"/>
                  </a:lnTo>
                  <a:lnTo>
                    <a:pt x="1636" y="1417"/>
                  </a:lnTo>
                  <a:lnTo>
                    <a:pt x="1632" y="1411"/>
                  </a:lnTo>
                  <a:lnTo>
                    <a:pt x="1630" y="1411"/>
                  </a:lnTo>
                  <a:lnTo>
                    <a:pt x="1630" y="1413"/>
                  </a:lnTo>
                  <a:lnTo>
                    <a:pt x="1629" y="1413"/>
                  </a:lnTo>
                  <a:lnTo>
                    <a:pt x="1619" y="1427"/>
                  </a:lnTo>
                  <a:lnTo>
                    <a:pt x="1629" y="1413"/>
                  </a:lnTo>
                  <a:lnTo>
                    <a:pt x="1629" y="1409"/>
                  </a:lnTo>
                  <a:lnTo>
                    <a:pt x="1619" y="1401"/>
                  </a:lnTo>
                  <a:lnTo>
                    <a:pt x="1599" y="1391"/>
                  </a:lnTo>
                  <a:lnTo>
                    <a:pt x="1597" y="1391"/>
                  </a:lnTo>
                  <a:lnTo>
                    <a:pt x="1595" y="1393"/>
                  </a:lnTo>
                  <a:lnTo>
                    <a:pt x="1595" y="1389"/>
                  </a:lnTo>
                  <a:lnTo>
                    <a:pt x="1581" y="1387"/>
                  </a:lnTo>
                  <a:lnTo>
                    <a:pt x="1561" y="1389"/>
                  </a:lnTo>
                  <a:lnTo>
                    <a:pt x="1555" y="1387"/>
                  </a:lnTo>
                  <a:lnTo>
                    <a:pt x="1553" y="1389"/>
                  </a:lnTo>
                  <a:lnTo>
                    <a:pt x="1551" y="1387"/>
                  </a:lnTo>
                  <a:lnTo>
                    <a:pt x="1549" y="1383"/>
                  </a:lnTo>
                  <a:lnTo>
                    <a:pt x="1547" y="1381"/>
                  </a:lnTo>
                  <a:lnTo>
                    <a:pt x="1543" y="1377"/>
                  </a:lnTo>
                  <a:lnTo>
                    <a:pt x="1541" y="1375"/>
                  </a:lnTo>
                  <a:lnTo>
                    <a:pt x="1537" y="1375"/>
                  </a:lnTo>
                  <a:lnTo>
                    <a:pt x="1533" y="1375"/>
                  </a:lnTo>
                  <a:lnTo>
                    <a:pt x="1531" y="1373"/>
                  </a:lnTo>
                  <a:lnTo>
                    <a:pt x="1531" y="1368"/>
                  </a:lnTo>
                  <a:lnTo>
                    <a:pt x="1517" y="1354"/>
                  </a:lnTo>
                  <a:lnTo>
                    <a:pt x="1515" y="1354"/>
                  </a:lnTo>
                  <a:lnTo>
                    <a:pt x="1513" y="1354"/>
                  </a:lnTo>
                  <a:lnTo>
                    <a:pt x="1509" y="1350"/>
                  </a:lnTo>
                  <a:lnTo>
                    <a:pt x="1505" y="1350"/>
                  </a:lnTo>
                  <a:lnTo>
                    <a:pt x="1503" y="1352"/>
                  </a:lnTo>
                  <a:lnTo>
                    <a:pt x="1501" y="1352"/>
                  </a:lnTo>
                  <a:lnTo>
                    <a:pt x="1497" y="1352"/>
                  </a:lnTo>
                  <a:lnTo>
                    <a:pt x="1497" y="1350"/>
                  </a:lnTo>
                  <a:lnTo>
                    <a:pt x="1499" y="1350"/>
                  </a:lnTo>
                  <a:lnTo>
                    <a:pt x="1501" y="1348"/>
                  </a:lnTo>
                  <a:lnTo>
                    <a:pt x="1499" y="1344"/>
                  </a:lnTo>
                  <a:lnTo>
                    <a:pt x="1497" y="1340"/>
                  </a:lnTo>
                  <a:lnTo>
                    <a:pt x="1495" y="1338"/>
                  </a:lnTo>
                  <a:lnTo>
                    <a:pt x="1483" y="1332"/>
                  </a:lnTo>
                  <a:lnTo>
                    <a:pt x="1479" y="1334"/>
                  </a:lnTo>
                  <a:lnTo>
                    <a:pt x="1477" y="1332"/>
                  </a:lnTo>
                  <a:lnTo>
                    <a:pt x="1477" y="1330"/>
                  </a:lnTo>
                  <a:lnTo>
                    <a:pt x="1475" y="1328"/>
                  </a:lnTo>
                  <a:lnTo>
                    <a:pt x="1473" y="1326"/>
                  </a:lnTo>
                  <a:lnTo>
                    <a:pt x="1469" y="1326"/>
                  </a:lnTo>
                  <a:lnTo>
                    <a:pt x="1469" y="1324"/>
                  </a:lnTo>
                  <a:lnTo>
                    <a:pt x="1471" y="1324"/>
                  </a:lnTo>
                  <a:lnTo>
                    <a:pt x="1473" y="1322"/>
                  </a:lnTo>
                  <a:lnTo>
                    <a:pt x="1477" y="1322"/>
                  </a:lnTo>
                  <a:lnTo>
                    <a:pt x="1479" y="1322"/>
                  </a:lnTo>
                  <a:lnTo>
                    <a:pt x="1481" y="1322"/>
                  </a:lnTo>
                  <a:lnTo>
                    <a:pt x="1483" y="1320"/>
                  </a:lnTo>
                  <a:lnTo>
                    <a:pt x="1453" y="1320"/>
                  </a:lnTo>
                  <a:lnTo>
                    <a:pt x="1451" y="1322"/>
                  </a:lnTo>
                  <a:lnTo>
                    <a:pt x="1453" y="1322"/>
                  </a:lnTo>
                  <a:lnTo>
                    <a:pt x="1459" y="1322"/>
                  </a:lnTo>
                  <a:lnTo>
                    <a:pt x="1457" y="1324"/>
                  </a:lnTo>
                  <a:lnTo>
                    <a:pt x="1451" y="1324"/>
                  </a:lnTo>
                  <a:lnTo>
                    <a:pt x="1445" y="1326"/>
                  </a:lnTo>
                  <a:lnTo>
                    <a:pt x="1435" y="1328"/>
                  </a:lnTo>
                  <a:lnTo>
                    <a:pt x="1429" y="1326"/>
                  </a:lnTo>
                  <a:lnTo>
                    <a:pt x="1427" y="1324"/>
                  </a:lnTo>
                  <a:lnTo>
                    <a:pt x="1427" y="1322"/>
                  </a:lnTo>
                  <a:lnTo>
                    <a:pt x="1425" y="1322"/>
                  </a:lnTo>
                  <a:lnTo>
                    <a:pt x="1400" y="1324"/>
                  </a:lnTo>
                  <a:lnTo>
                    <a:pt x="1398" y="1322"/>
                  </a:lnTo>
                  <a:lnTo>
                    <a:pt x="1396" y="1314"/>
                  </a:lnTo>
                  <a:lnTo>
                    <a:pt x="1394" y="1312"/>
                  </a:lnTo>
                  <a:lnTo>
                    <a:pt x="1378" y="1310"/>
                  </a:lnTo>
                  <a:lnTo>
                    <a:pt x="1376" y="1306"/>
                  </a:lnTo>
                  <a:lnTo>
                    <a:pt x="1374" y="1300"/>
                  </a:lnTo>
                  <a:lnTo>
                    <a:pt x="1372" y="1298"/>
                  </a:lnTo>
                  <a:lnTo>
                    <a:pt x="1370" y="1300"/>
                  </a:lnTo>
                  <a:lnTo>
                    <a:pt x="1368" y="1306"/>
                  </a:lnTo>
                  <a:lnTo>
                    <a:pt x="1370" y="1306"/>
                  </a:lnTo>
                  <a:lnTo>
                    <a:pt x="1374" y="1306"/>
                  </a:lnTo>
                  <a:lnTo>
                    <a:pt x="1374" y="1308"/>
                  </a:lnTo>
                  <a:lnTo>
                    <a:pt x="1374" y="1310"/>
                  </a:lnTo>
                  <a:lnTo>
                    <a:pt x="1360" y="1312"/>
                  </a:lnTo>
                  <a:lnTo>
                    <a:pt x="1356" y="1316"/>
                  </a:lnTo>
                  <a:lnTo>
                    <a:pt x="1354" y="1316"/>
                  </a:lnTo>
                  <a:lnTo>
                    <a:pt x="1352" y="1316"/>
                  </a:lnTo>
                  <a:lnTo>
                    <a:pt x="1352" y="1318"/>
                  </a:lnTo>
                  <a:lnTo>
                    <a:pt x="1352" y="1324"/>
                  </a:lnTo>
                  <a:lnTo>
                    <a:pt x="1356" y="1334"/>
                  </a:lnTo>
                  <a:lnTo>
                    <a:pt x="1356" y="1340"/>
                  </a:lnTo>
                  <a:lnTo>
                    <a:pt x="1354" y="1344"/>
                  </a:lnTo>
                  <a:lnTo>
                    <a:pt x="1352" y="1344"/>
                  </a:lnTo>
                  <a:lnTo>
                    <a:pt x="1350" y="1344"/>
                  </a:lnTo>
                  <a:lnTo>
                    <a:pt x="1348" y="1344"/>
                  </a:lnTo>
                  <a:lnTo>
                    <a:pt x="1348" y="1340"/>
                  </a:lnTo>
                  <a:lnTo>
                    <a:pt x="1346" y="1338"/>
                  </a:lnTo>
                  <a:lnTo>
                    <a:pt x="1344" y="1336"/>
                  </a:lnTo>
                  <a:lnTo>
                    <a:pt x="1344" y="1334"/>
                  </a:lnTo>
                  <a:lnTo>
                    <a:pt x="1344" y="1330"/>
                  </a:lnTo>
                  <a:lnTo>
                    <a:pt x="1344" y="1328"/>
                  </a:lnTo>
                  <a:lnTo>
                    <a:pt x="1348" y="1324"/>
                  </a:lnTo>
                  <a:lnTo>
                    <a:pt x="1350" y="1318"/>
                  </a:lnTo>
                  <a:lnTo>
                    <a:pt x="1348" y="1318"/>
                  </a:lnTo>
                  <a:lnTo>
                    <a:pt x="1348" y="1316"/>
                  </a:lnTo>
                  <a:lnTo>
                    <a:pt x="1346" y="1312"/>
                  </a:lnTo>
                  <a:lnTo>
                    <a:pt x="1346" y="1308"/>
                  </a:lnTo>
                  <a:lnTo>
                    <a:pt x="1350" y="1306"/>
                  </a:lnTo>
                  <a:lnTo>
                    <a:pt x="1352" y="1304"/>
                  </a:lnTo>
                  <a:lnTo>
                    <a:pt x="1354" y="1302"/>
                  </a:lnTo>
                  <a:lnTo>
                    <a:pt x="1354" y="1298"/>
                  </a:lnTo>
                  <a:lnTo>
                    <a:pt x="1352" y="1298"/>
                  </a:lnTo>
                  <a:lnTo>
                    <a:pt x="1348" y="1296"/>
                  </a:lnTo>
                  <a:lnTo>
                    <a:pt x="1346" y="1298"/>
                  </a:lnTo>
                  <a:lnTo>
                    <a:pt x="1346" y="1296"/>
                  </a:lnTo>
                  <a:lnTo>
                    <a:pt x="1346" y="1298"/>
                  </a:lnTo>
                  <a:lnTo>
                    <a:pt x="1346" y="1300"/>
                  </a:lnTo>
                  <a:lnTo>
                    <a:pt x="1344" y="1300"/>
                  </a:lnTo>
                  <a:lnTo>
                    <a:pt x="1342" y="1298"/>
                  </a:lnTo>
                  <a:lnTo>
                    <a:pt x="1342" y="1300"/>
                  </a:lnTo>
                  <a:lnTo>
                    <a:pt x="1342" y="1302"/>
                  </a:lnTo>
                  <a:lnTo>
                    <a:pt x="1340" y="1304"/>
                  </a:lnTo>
                  <a:lnTo>
                    <a:pt x="1320" y="1312"/>
                  </a:lnTo>
                  <a:lnTo>
                    <a:pt x="1312" y="1312"/>
                  </a:lnTo>
                  <a:lnTo>
                    <a:pt x="1310" y="1318"/>
                  </a:lnTo>
                  <a:lnTo>
                    <a:pt x="1308" y="1320"/>
                  </a:lnTo>
                  <a:lnTo>
                    <a:pt x="1308" y="1316"/>
                  </a:lnTo>
                  <a:lnTo>
                    <a:pt x="1302" y="1316"/>
                  </a:lnTo>
                  <a:lnTo>
                    <a:pt x="1300" y="1316"/>
                  </a:lnTo>
                  <a:lnTo>
                    <a:pt x="1294" y="1322"/>
                  </a:lnTo>
                  <a:lnTo>
                    <a:pt x="1292" y="1322"/>
                  </a:lnTo>
                  <a:lnTo>
                    <a:pt x="1292" y="1336"/>
                  </a:lnTo>
                  <a:lnTo>
                    <a:pt x="1290" y="1338"/>
                  </a:lnTo>
                  <a:lnTo>
                    <a:pt x="1286" y="1338"/>
                  </a:lnTo>
                  <a:lnTo>
                    <a:pt x="1284" y="1340"/>
                  </a:lnTo>
                  <a:lnTo>
                    <a:pt x="1280" y="1346"/>
                  </a:lnTo>
                  <a:lnTo>
                    <a:pt x="1276" y="1350"/>
                  </a:lnTo>
                  <a:lnTo>
                    <a:pt x="1274" y="1350"/>
                  </a:lnTo>
                  <a:lnTo>
                    <a:pt x="1274" y="1352"/>
                  </a:lnTo>
                  <a:lnTo>
                    <a:pt x="1276" y="1352"/>
                  </a:lnTo>
                  <a:lnTo>
                    <a:pt x="1276" y="1356"/>
                  </a:lnTo>
                  <a:lnTo>
                    <a:pt x="1276" y="1358"/>
                  </a:lnTo>
                  <a:lnTo>
                    <a:pt x="1274" y="1358"/>
                  </a:lnTo>
                  <a:lnTo>
                    <a:pt x="1268" y="1350"/>
                  </a:lnTo>
                  <a:lnTo>
                    <a:pt x="1256" y="1340"/>
                  </a:lnTo>
                  <a:lnTo>
                    <a:pt x="1238" y="1336"/>
                  </a:lnTo>
                  <a:lnTo>
                    <a:pt x="1236" y="1336"/>
                  </a:lnTo>
                  <a:lnTo>
                    <a:pt x="1234" y="1336"/>
                  </a:lnTo>
                  <a:lnTo>
                    <a:pt x="1234" y="1338"/>
                  </a:lnTo>
                  <a:lnTo>
                    <a:pt x="1234" y="1340"/>
                  </a:lnTo>
                  <a:lnTo>
                    <a:pt x="1234" y="1342"/>
                  </a:lnTo>
                  <a:lnTo>
                    <a:pt x="1232" y="1344"/>
                  </a:lnTo>
                  <a:lnTo>
                    <a:pt x="1230" y="1344"/>
                  </a:lnTo>
                  <a:lnTo>
                    <a:pt x="1230" y="1340"/>
                  </a:lnTo>
                  <a:lnTo>
                    <a:pt x="1228" y="1340"/>
                  </a:lnTo>
                  <a:lnTo>
                    <a:pt x="1224" y="1344"/>
                  </a:lnTo>
                  <a:lnTo>
                    <a:pt x="1220" y="1344"/>
                  </a:lnTo>
                  <a:lnTo>
                    <a:pt x="1218" y="1344"/>
                  </a:lnTo>
                  <a:lnTo>
                    <a:pt x="1216" y="1346"/>
                  </a:lnTo>
                  <a:lnTo>
                    <a:pt x="1212" y="1346"/>
                  </a:lnTo>
                  <a:lnTo>
                    <a:pt x="1206" y="1344"/>
                  </a:lnTo>
                  <a:lnTo>
                    <a:pt x="1200" y="1344"/>
                  </a:lnTo>
                  <a:lnTo>
                    <a:pt x="1200" y="1342"/>
                  </a:lnTo>
                  <a:lnTo>
                    <a:pt x="1198" y="1340"/>
                  </a:lnTo>
                  <a:lnTo>
                    <a:pt x="1198" y="1338"/>
                  </a:lnTo>
                  <a:lnTo>
                    <a:pt x="1196" y="1336"/>
                  </a:lnTo>
                  <a:lnTo>
                    <a:pt x="1194" y="1336"/>
                  </a:lnTo>
                  <a:lnTo>
                    <a:pt x="1183" y="1324"/>
                  </a:lnTo>
                  <a:lnTo>
                    <a:pt x="1181" y="1318"/>
                  </a:lnTo>
                  <a:lnTo>
                    <a:pt x="1173" y="1318"/>
                  </a:lnTo>
                  <a:lnTo>
                    <a:pt x="1181" y="1318"/>
                  </a:lnTo>
                  <a:lnTo>
                    <a:pt x="1179" y="1316"/>
                  </a:lnTo>
                  <a:lnTo>
                    <a:pt x="1179" y="1312"/>
                  </a:lnTo>
                  <a:lnTo>
                    <a:pt x="1177" y="1310"/>
                  </a:lnTo>
                  <a:lnTo>
                    <a:pt x="1179" y="1308"/>
                  </a:lnTo>
                  <a:lnTo>
                    <a:pt x="1185" y="1258"/>
                  </a:lnTo>
                  <a:lnTo>
                    <a:pt x="1183" y="1258"/>
                  </a:lnTo>
                  <a:lnTo>
                    <a:pt x="1185" y="1258"/>
                  </a:lnTo>
                  <a:lnTo>
                    <a:pt x="1185" y="1256"/>
                  </a:lnTo>
                  <a:lnTo>
                    <a:pt x="1183" y="1254"/>
                  </a:lnTo>
                  <a:lnTo>
                    <a:pt x="1177" y="1252"/>
                  </a:lnTo>
                  <a:lnTo>
                    <a:pt x="1175" y="1248"/>
                  </a:lnTo>
                  <a:lnTo>
                    <a:pt x="1171" y="1248"/>
                  </a:lnTo>
                  <a:lnTo>
                    <a:pt x="1165" y="1246"/>
                  </a:lnTo>
                  <a:lnTo>
                    <a:pt x="1161" y="1246"/>
                  </a:lnTo>
                  <a:lnTo>
                    <a:pt x="1159" y="1244"/>
                  </a:lnTo>
                  <a:lnTo>
                    <a:pt x="1157" y="1246"/>
                  </a:lnTo>
                  <a:lnTo>
                    <a:pt x="1153" y="1246"/>
                  </a:lnTo>
                  <a:lnTo>
                    <a:pt x="1151" y="1244"/>
                  </a:lnTo>
                  <a:lnTo>
                    <a:pt x="1147" y="1244"/>
                  </a:lnTo>
                  <a:lnTo>
                    <a:pt x="1147" y="1246"/>
                  </a:lnTo>
                  <a:lnTo>
                    <a:pt x="1115" y="1248"/>
                  </a:lnTo>
                  <a:lnTo>
                    <a:pt x="1113" y="1250"/>
                  </a:lnTo>
                  <a:lnTo>
                    <a:pt x="1105" y="1256"/>
                  </a:lnTo>
                  <a:lnTo>
                    <a:pt x="1113" y="1250"/>
                  </a:lnTo>
                  <a:lnTo>
                    <a:pt x="1115" y="1248"/>
                  </a:lnTo>
                  <a:lnTo>
                    <a:pt x="1113" y="1246"/>
                  </a:lnTo>
                  <a:lnTo>
                    <a:pt x="1111" y="1248"/>
                  </a:lnTo>
                  <a:lnTo>
                    <a:pt x="1109" y="1248"/>
                  </a:lnTo>
                  <a:lnTo>
                    <a:pt x="1107" y="1246"/>
                  </a:lnTo>
                  <a:lnTo>
                    <a:pt x="1107" y="1244"/>
                  </a:lnTo>
                  <a:lnTo>
                    <a:pt x="1107" y="1242"/>
                  </a:lnTo>
                  <a:lnTo>
                    <a:pt x="1113" y="1236"/>
                  </a:lnTo>
                  <a:lnTo>
                    <a:pt x="1115" y="1234"/>
                  </a:lnTo>
                  <a:lnTo>
                    <a:pt x="1115" y="1218"/>
                  </a:lnTo>
                  <a:lnTo>
                    <a:pt x="1117" y="1212"/>
                  </a:lnTo>
                  <a:lnTo>
                    <a:pt x="1117" y="1210"/>
                  </a:lnTo>
                  <a:lnTo>
                    <a:pt x="1115" y="1208"/>
                  </a:lnTo>
                  <a:lnTo>
                    <a:pt x="1113" y="1208"/>
                  </a:lnTo>
                  <a:lnTo>
                    <a:pt x="1115" y="1206"/>
                  </a:lnTo>
                  <a:lnTo>
                    <a:pt x="1117" y="1202"/>
                  </a:lnTo>
                  <a:lnTo>
                    <a:pt x="1119" y="1202"/>
                  </a:lnTo>
                  <a:lnTo>
                    <a:pt x="1117" y="1206"/>
                  </a:lnTo>
                  <a:lnTo>
                    <a:pt x="1119" y="1208"/>
                  </a:lnTo>
                  <a:lnTo>
                    <a:pt x="1121" y="1208"/>
                  </a:lnTo>
                  <a:lnTo>
                    <a:pt x="1119" y="1212"/>
                  </a:lnTo>
                  <a:lnTo>
                    <a:pt x="1121" y="1214"/>
                  </a:lnTo>
                  <a:lnTo>
                    <a:pt x="1125" y="1196"/>
                  </a:lnTo>
                  <a:lnTo>
                    <a:pt x="1125" y="1194"/>
                  </a:lnTo>
                  <a:lnTo>
                    <a:pt x="1127" y="1192"/>
                  </a:lnTo>
                  <a:lnTo>
                    <a:pt x="1127" y="1190"/>
                  </a:lnTo>
                  <a:lnTo>
                    <a:pt x="1125" y="1190"/>
                  </a:lnTo>
                  <a:lnTo>
                    <a:pt x="1127" y="1186"/>
                  </a:lnTo>
                  <a:lnTo>
                    <a:pt x="1127" y="1182"/>
                  </a:lnTo>
                  <a:lnTo>
                    <a:pt x="1129" y="1178"/>
                  </a:lnTo>
                  <a:lnTo>
                    <a:pt x="1135" y="1172"/>
                  </a:lnTo>
                  <a:lnTo>
                    <a:pt x="1135" y="1168"/>
                  </a:lnTo>
                  <a:lnTo>
                    <a:pt x="1135" y="1164"/>
                  </a:lnTo>
                  <a:lnTo>
                    <a:pt x="1133" y="1162"/>
                  </a:lnTo>
                  <a:lnTo>
                    <a:pt x="1125" y="1162"/>
                  </a:lnTo>
                  <a:lnTo>
                    <a:pt x="1123" y="1164"/>
                  </a:lnTo>
                  <a:lnTo>
                    <a:pt x="1123" y="1162"/>
                  </a:lnTo>
                  <a:lnTo>
                    <a:pt x="1117" y="1160"/>
                  </a:lnTo>
                  <a:lnTo>
                    <a:pt x="1109" y="1162"/>
                  </a:lnTo>
                  <a:lnTo>
                    <a:pt x="1107" y="1164"/>
                  </a:lnTo>
                  <a:lnTo>
                    <a:pt x="1089" y="1166"/>
                  </a:lnTo>
                  <a:lnTo>
                    <a:pt x="1087" y="1168"/>
                  </a:lnTo>
                  <a:lnTo>
                    <a:pt x="1083" y="1186"/>
                  </a:lnTo>
                  <a:lnTo>
                    <a:pt x="1081" y="1190"/>
                  </a:lnTo>
                  <a:lnTo>
                    <a:pt x="1079" y="1196"/>
                  </a:lnTo>
                  <a:lnTo>
                    <a:pt x="1077" y="1198"/>
                  </a:lnTo>
                  <a:lnTo>
                    <a:pt x="1073" y="1200"/>
                  </a:lnTo>
                  <a:lnTo>
                    <a:pt x="1073" y="1204"/>
                  </a:lnTo>
                  <a:lnTo>
                    <a:pt x="1069" y="1208"/>
                  </a:lnTo>
                  <a:lnTo>
                    <a:pt x="1067" y="1208"/>
                  </a:lnTo>
                  <a:lnTo>
                    <a:pt x="1065" y="1208"/>
                  </a:lnTo>
                  <a:lnTo>
                    <a:pt x="1065" y="1206"/>
                  </a:lnTo>
                  <a:lnTo>
                    <a:pt x="1063" y="1204"/>
                  </a:lnTo>
                  <a:lnTo>
                    <a:pt x="1061" y="1204"/>
                  </a:lnTo>
                  <a:lnTo>
                    <a:pt x="1057" y="1204"/>
                  </a:lnTo>
                  <a:lnTo>
                    <a:pt x="1047" y="1208"/>
                  </a:lnTo>
                  <a:lnTo>
                    <a:pt x="1045" y="1208"/>
                  </a:lnTo>
                  <a:lnTo>
                    <a:pt x="1037" y="1208"/>
                  </a:lnTo>
                  <a:lnTo>
                    <a:pt x="1033" y="1212"/>
                  </a:lnTo>
                  <a:lnTo>
                    <a:pt x="1029" y="1212"/>
                  </a:lnTo>
                  <a:lnTo>
                    <a:pt x="1025" y="1210"/>
                  </a:lnTo>
                  <a:lnTo>
                    <a:pt x="1023" y="1206"/>
                  </a:lnTo>
                  <a:lnTo>
                    <a:pt x="1021" y="1204"/>
                  </a:lnTo>
                  <a:lnTo>
                    <a:pt x="1021" y="1206"/>
                  </a:lnTo>
                  <a:lnTo>
                    <a:pt x="1017" y="1206"/>
                  </a:lnTo>
                  <a:lnTo>
                    <a:pt x="1011" y="1202"/>
                  </a:lnTo>
                  <a:lnTo>
                    <a:pt x="1007" y="1198"/>
                  </a:lnTo>
                  <a:lnTo>
                    <a:pt x="1005" y="1198"/>
                  </a:lnTo>
                  <a:lnTo>
                    <a:pt x="1005" y="1196"/>
                  </a:lnTo>
                  <a:lnTo>
                    <a:pt x="999" y="1184"/>
                  </a:lnTo>
                  <a:lnTo>
                    <a:pt x="995" y="1178"/>
                  </a:lnTo>
                  <a:lnTo>
                    <a:pt x="989" y="1168"/>
                  </a:lnTo>
                  <a:lnTo>
                    <a:pt x="991" y="1166"/>
                  </a:lnTo>
                  <a:lnTo>
                    <a:pt x="991" y="1164"/>
                  </a:lnTo>
                  <a:lnTo>
                    <a:pt x="991" y="1162"/>
                  </a:lnTo>
                  <a:lnTo>
                    <a:pt x="985" y="1158"/>
                  </a:lnTo>
                  <a:lnTo>
                    <a:pt x="983" y="1152"/>
                  </a:lnTo>
                  <a:lnTo>
                    <a:pt x="985" y="1133"/>
                  </a:lnTo>
                  <a:lnTo>
                    <a:pt x="985" y="1129"/>
                  </a:lnTo>
                  <a:lnTo>
                    <a:pt x="983" y="1129"/>
                  </a:lnTo>
                  <a:lnTo>
                    <a:pt x="983" y="1117"/>
                  </a:lnTo>
                  <a:lnTo>
                    <a:pt x="983" y="1115"/>
                  </a:lnTo>
                  <a:lnTo>
                    <a:pt x="983" y="1113"/>
                  </a:lnTo>
                  <a:lnTo>
                    <a:pt x="985" y="1111"/>
                  </a:lnTo>
                  <a:lnTo>
                    <a:pt x="985" y="1105"/>
                  </a:lnTo>
                  <a:lnTo>
                    <a:pt x="987" y="1105"/>
                  </a:lnTo>
                  <a:lnTo>
                    <a:pt x="989" y="1105"/>
                  </a:lnTo>
                  <a:lnTo>
                    <a:pt x="991" y="1105"/>
                  </a:lnTo>
                  <a:lnTo>
                    <a:pt x="993" y="1103"/>
                  </a:lnTo>
                  <a:lnTo>
                    <a:pt x="993" y="1099"/>
                  </a:lnTo>
                  <a:lnTo>
                    <a:pt x="993" y="1101"/>
                  </a:lnTo>
                  <a:lnTo>
                    <a:pt x="991" y="1101"/>
                  </a:lnTo>
                  <a:lnTo>
                    <a:pt x="991" y="1103"/>
                  </a:lnTo>
                  <a:lnTo>
                    <a:pt x="991" y="1101"/>
                  </a:lnTo>
                  <a:lnTo>
                    <a:pt x="993" y="1097"/>
                  </a:lnTo>
                  <a:lnTo>
                    <a:pt x="991" y="1095"/>
                  </a:lnTo>
                  <a:lnTo>
                    <a:pt x="989" y="1091"/>
                  </a:lnTo>
                  <a:lnTo>
                    <a:pt x="987" y="1081"/>
                  </a:lnTo>
                  <a:lnTo>
                    <a:pt x="989" y="1081"/>
                  </a:lnTo>
                  <a:lnTo>
                    <a:pt x="989" y="1077"/>
                  </a:lnTo>
                  <a:lnTo>
                    <a:pt x="987" y="1077"/>
                  </a:lnTo>
                  <a:lnTo>
                    <a:pt x="987" y="1075"/>
                  </a:lnTo>
                  <a:lnTo>
                    <a:pt x="989" y="1075"/>
                  </a:lnTo>
                  <a:lnTo>
                    <a:pt x="989" y="1077"/>
                  </a:lnTo>
                  <a:lnTo>
                    <a:pt x="991" y="1075"/>
                  </a:lnTo>
                  <a:lnTo>
                    <a:pt x="991" y="1071"/>
                  </a:lnTo>
                  <a:lnTo>
                    <a:pt x="989" y="1067"/>
                  </a:lnTo>
                  <a:lnTo>
                    <a:pt x="993" y="1067"/>
                  </a:lnTo>
                  <a:lnTo>
                    <a:pt x="995" y="1065"/>
                  </a:lnTo>
                  <a:lnTo>
                    <a:pt x="993" y="1063"/>
                  </a:lnTo>
                  <a:lnTo>
                    <a:pt x="993" y="1065"/>
                  </a:lnTo>
                  <a:lnTo>
                    <a:pt x="993" y="1063"/>
                  </a:lnTo>
                  <a:lnTo>
                    <a:pt x="995" y="1061"/>
                  </a:lnTo>
                  <a:lnTo>
                    <a:pt x="997" y="1059"/>
                  </a:lnTo>
                  <a:lnTo>
                    <a:pt x="999" y="1059"/>
                  </a:lnTo>
                  <a:lnTo>
                    <a:pt x="1001" y="1059"/>
                  </a:lnTo>
                  <a:lnTo>
                    <a:pt x="1001" y="1057"/>
                  </a:lnTo>
                  <a:lnTo>
                    <a:pt x="1001" y="1055"/>
                  </a:lnTo>
                  <a:lnTo>
                    <a:pt x="1001" y="1053"/>
                  </a:lnTo>
                  <a:lnTo>
                    <a:pt x="1003" y="1053"/>
                  </a:lnTo>
                  <a:lnTo>
                    <a:pt x="1003" y="1055"/>
                  </a:lnTo>
                  <a:lnTo>
                    <a:pt x="1003" y="1053"/>
                  </a:lnTo>
                  <a:lnTo>
                    <a:pt x="1005" y="1053"/>
                  </a:lnTo>
                  <a:lnTo>
                    <a:pt x="1005" y="1055"/>
                  </a:lnTo>
                  <a:lnTo>
                    <a:pt x="1005" y="1053"/>
                  </a:lnTo>
                  <a:lnTo>
                    <a:pt x="1007" y="1053"/>
                  </a:lnTo>
                  <a:lnTo>
                    <a:pt x="1007" y="1055"/>
                  </a:lnTo>
                  <a:lnTo>
                    <a:pt x="1011" y="1053"/>
                  </a:lnTo>
                  <a:lnTo>
                    <a:pt x="1005" y="1057"/>
                  </a:lnTo>
                  <a:lnTo>
                    <a:pt x="1007" y="1057"/>
                  </a:lnTo>
                  <a:lnTo>
                    <a:pt x="1019" y="1049"/>
                  </a:lnTo>
                  <a:lnTo>
                    <a:pt x="1021" y="1045"/>
                  </a:lnTo>
                  <a:lnTo>
                    <a:pt x="1021" y="1037"/>
                  </a:lnTo>
                  <a:lnTo>
                    <a:pt x="1023" y="1035"/>
                  </a:lnTo>
                  <a:lnTo>
                    <a:pt x="1025" y="1039"/>
                  </a:lnTo>
                  <a:lnTo>
                    <a:pt x="1023" y="1041"/>
                  </a:lnTo>
                  <a:lnTo>
                    <a:pt x="1025" y="1041"/>
                  </a:lnTo>
                  <a:lnTo>
                    <a:pt x="1033" y="1037"/>
                  </a:lnTo>
                  <a:lnTo>
                    <a:pt x="1045" y="1035"/>
                  </a:lnTo>
                  <a:lnTo>
                    <a:pt x="1059" y="1039"/>
                  </a:lnTo>
                  <a:lnTo>
                    <a:pt x="1061" y="1037"/>
                  </a:lnTo>
                  <a:lnTo>
                    <a:pt x="1061" y="1035"/>
                  </a:lnTo>
                  <a:lnTo>
                    <a:pt x="1063" y="1035"/>
                  </a:lnTo>
                  <a:lnTo>
                    <a:pt x="1069" y="1037"/>
                  </a:lnTo>
                  <a:lnTo>
                    <a:pt x="1069" y="1039"/>
                  </a:lnTo>
                  <a:lnTo>
                    <a:pt x="1071" y="1039"/>
                  </a:lnTo>
                  <a:lnTo>
                    <a:pt x="1075" y="1043"/>
                  </a:lnTo>
                  <a:lnTo>
                    <a:pt x="1077" y="1043"/>
                  </a:lnTo>
                  <a:lnTo>
                    <a:pt x="1077" y="1045"/>
                  </a:lnTo>
                  <a:lnTo>
                    <a:pt x="1079" y="1045"/>
                  </a:lnTo>
                  <a:lnTo>
                    <a:pt x="1083" y="1045"/>
                  </a:lnTo>
                  <a:lnTo>
                    <a:pt x="1085" y="1045"/>
                  </a:lnTo>
                  <a:lnTo>
                    <a:pt x="1089" y="1045"/>
                  </a:lnTo>
                  <a:lnTo>
                    <a:pt x="1091" y="1043"/>
                  </a:lnTo>
                  <a:lnTo>
                    <a:pt x="1091" y="1041"/>
                  </a:lnTo>
                  <a:lnTo>
                    <a:pt x="1093" y="1041"/>
                  </a:lnTo>
                  <a:lnTo>
                    <a:pt x="1095" y="1043"/>
                  </a:lnTo>
                  <a:lnTo>
                    <a:pt x="1097" y="1043"/>
                  </a:lnTo>
                  <a:lnTo>
                    <a:pt x="1099" y="1047"/>
                  </a:lnTo>
                  <a:lnTo>
                    <a:pt x="1103" y="1047"/>
                  </a:lnTo>
                  <a:lnTo>
                    <a:pt x="1103" y="1045"/>
                  </a:lnTo>
                  <a:lnTo>
                    <a:pt x="1101" y="1043"/>
                  </a:lnTo>
                  <a:lnTo>
                    <a:pt x="1097" y="1041"/>
                  </a:lnTo>
                  <a:lnTo>
                    <a:pt x="1095" y="1039"/>
                  </a:lnTo>
                  <a:lnTo>
                    <a:pt x="1097" y="1037"/>
                  </a:lnTo>
                  <a:lnTo>
                    <a:pt x="1099" y="1035"/>
                  </a:lnTo>
                  <a:lnTo>
                    <a:pt x="1101" y="1031"/>
                  </a:lnTo>
                  <a:lnTo>
                    <a:pt x="1099" y="1029"/>
                  </a:lnTo>
                  <a:lnTo>
                    <a:pt x="1097" y="1031"/>
                  </a:lnTo>
                  <a:lnTo>
                    <a:pt x="1095" y="1033"/>
                  </a:lnTo>
                  <a:lnTo>
                    <a:pt x="1093" y="1033"/>
                  </a:lnTo>
                  <a:lnTo>
                    <a:pt x="1093" y="1029"/>
                  </a:lnTo>
                  <a:lnTo>
                    <a:pt x="1091" y="1029"/>
                  </a:lnTo>
                  <a:lnTo>
                    <a:pt x="1089" y="1031"/>
                  </a:lnTo>
                  <a:lnTo>
                    <a:pt x="1087" y="1031"/>
                  </a:lnTo>
                  <a:lnTo>
                    <a:pt x="1085" y="1029"/>
                  </a:lnTo>
                  <a:lnTo>
                    <a:pt x="1085" y="1027"/>
                  </a:lnTo>
                  <a:lnTo>
                    <a:pt x="1089" y="1025"/>
                  </a:lnTo>
                  <a:lnTo>
                    <a:pt x="1097" y="1027"/>
                  </a:lnTo>
                  <a:lnTo>
                    <a:pt x="1099" y="1027"/>
                  </a:lnTo>
                  <a:lnTo>
                    <a:pt x="1103" y="1027"/>
                  </a:lnTo>
                  <a:lnTo>
                    <a:pt x="1105" y="1025"/>
                  </a:lnTo>
                  <a:lnTo>
                    <a:pt x="1115" y="1025"/>
                  </a:lnTo>
                  <a:lnTo>
                    <a:pt x="1117" y="1025"/>
                  </a:lnTo>
                  <a:lnTo>
                    <a:pt x="1119" y="1017"/>
                  </a:lnTo>
                  <a:lnTo>
                    <a:pt x="1119" y="1025"/>
                  </a:lnTo>
                  <a:lnTo>
                    <a:pt x="1119" y="1027"/>
                  </a:lnTo>
                  <a:lnTo>
                    <a:pt x="1127" y="1025"/>
                  </a:lnTo>
                  <a:lnTo>
                    <a:pt x="1129" y="1023"/>
                  </a:lnTo>
                  <a:lnTo>
                    <a:pt x="1131" y="1023"/>
                  </a:lnTo>
                  <a:lnTo>
                    <a:pt x="1133" y="1023"/>
                  </a:lnTo>
                  <a:lnTo>
                    <a:pt x="1131" y="1025"/>
                  </a:lnTo>
                  <a:lnTo>
                    <a:pt x="1143" y="1023"/>
                  </a:lnTo>
                  <a:lnTo>
                    <a:pt x="1143" y="1025"/>
                  </a:lnTo>
                  <a:lnTo>
                    <a:pt x="1153" y="1031"/>
                  </a:lnTo>
                  <a:lnTo>
                    <a:pt x="1157" y="1035"/>
                  </a:lnTo>
                  <a:lnTo>
                    <a:pt x="1157" y="1037"/>
                  </a:lnTo>
                  <a:lnTo>
                    <a:pt x="1165" y="1035"/>
                  </a:lnTo>
                  <a:lnTo>
                    <a:pt x="1167" y="1033"/>
                  </a:lnTo>
                  <a:lnTo>
                    <a:pt x="1169" y="1033"/>
                  </a:lnTo>
                  <a:lnTo>
                    <a:pt x="1169" y="1031"/>
                  </a:lnTo>
                  <a:lnTo>
                    <a:pt x="1171" y="1031"/>
                  </a:lnTo>
                  <a:lnTo>
                    <a:pt x="1175" y="1031"/>
                  </a:lnTo>
                  <a:lnTo>
                    <a:pt x="1177" y="1031"/>
                  </a:lnTo>
                  <a:lnTo>
                    <a:pt x="1181" y="1037"/>
                  </a:lnTo>
                  <a:lnTo>
                    <a:pt x="1183" y="1037"/>
                  </a:lnTo>
                  <a:lnTo>
                    <a:pt x="1183" y="1039"/>
                  </a:lnTo>
                  <a:lnTo>
                    <a:pt x="1185" y="1039"/>
                  </a:lnTo>
                  <a:lnTo>
                    <a:pt x="1186" y="1043"/>
                  </a:lnTo>
                  <a:lnTo>
                    <a:pt x="1190" y="1045"/>
                  </a:lnTo>
                  <a:lnTo>
                    <a:pt x="1192" y="1047"/>
                  </a:lnTo>
                  <a:lnTo>
                    <a:pt x="1192" y="1067"/>
                  </a:lnTo>
                  <a:lnTo>
                    <a:pt x="1192" y="1065"/>
                  </a:lnTo>
                  <a:lnTo>
                    <a:pt x="1194" y="1065"/>
                  </a:lnTo>
                  <a:lnTo>
                    <a:pt x="1194" y="1071"/>
                  </a:lnTo>
                  <a:lnTo>
                    <a:pt x="1194" y="1073"/>
                  </a:lnTo>
                  <a:lnTo>
                    <a:pt x="1198" y="1081"/>
                  </a:lnTo>
                  <a:lnTo>
                    <a:pt x="1200" y="1081"/>
                  </a:lnTo>
                  <a:lnTo>
                    <a:pt x="1202" y="1081"/>
                  </a:lnTo>
                  <a:lnTo>
                    <a:pt x="1202" y="1085"/>
                  </a:lnTo>
                  <a:lnTo>
                    <a:pt x="1204" y="1085"/>
                  </a:lnTo>
                  <a:lnTo>
                    <a:pt x="1202" y="1087"/>
                  </a:lnTo>
                  <a:lnTo>
                    <a:pt x="1206" y="1095"/>
                  </a:lnTo>
                  <a:lnTo>
                    <a:pt x="1208" y="1097"/>
                  </a:lnTo>
                  <a:lnTo>
                    <a:pt x="1210" y="1097"/>
                  </a:lnTo>
                  <a:lnTo>
                    <a:pt x="1210" y="1099"/>
                  </a:lnTo>
                  <a:lnTo>
                    <a:pt x="1214" y="1105"/>
                  </a:lnTo>
                  <a:lnTo>
                    <a:pt x="1214" y="1107"/>
                  </a:lnTo>
                  <a:lnTo>
                    <a:pt x="1214" y="1109"/>
                  </a:lnTo>
                  <a:lnTo>
                    <a:pt x="1220" y="1109"/>
                  </a:lnTo>
                  <a:lnTo>
                    <a:pt x="1224" y="1107"/>
                  </a:lnTo>
                  <a:lnTo>
                    <a:pt x="1226" y="1107"/>
                  </a:lnTo>
                  <a:lnTo>
                    <a:pt x="1226" y="1105"/>
                  </a:lnTo>
                  <a:lnTo>
                    <a:pt x="1228" y="1095"/>
                  </a:lnTo>
                  <a:lnTo>
                    <a:pt x="1228" y="1081"/>
                  </a:lnTo>
                  <a:lnTo>
                    <a:pt x="1222" y="1061"/>
                  </a:lnTo>
                  <a:lnTo>
                    <a:pt x="1222" y="1055"/>
                  </a:lnTo>
                  <a:lnTo>
                    <a:pt x="1208" y="1021"/>
                  </a:lnTo>
                  <a:lnTo>
                    <a:pt x="1210" y="1021"/>
                  </a:lnTo>
                  <a:lnTo>
                    <a:pt x="1210" y="1017"/>
                  </a:lnTo>
                  <a:lnTo>
                    <a:pt x="1218" y="999"/>
                  </a:lnTo>
                  <a:lnTo>
                    <a:pt x="1218" y="997"/>
                  </a:lnTo>
                  <a:lnTo>
                    <a:pt x="1220" y="995"/>
                  </a:lnTo>
                  <a:lnTo>
                    <a:pt x="1222" y="995"/>
                  </a:lnTo>
                  <a:lnTo>
                    <a:pt x="1220" y="991"/>
                  </a:lnTo>
                  <a:lnTo>
                    <a:pt x="1228" y="991"/>
                  </a:lnTo>
                  <a:lnTo>
                    <a:pt x="1230" y="989"/>
                  </a:lnTo>
                  <a:lnTo>
                    <a:pt x="1236" y="985"/>
                  </a:lnTo>
                  <a:lnTo>
                    <a:pt x="1238" y="985"/>
                  </a:lnTo>
                  <a:lnTo>
                    <a:pt x="1238" y="983"/>
                  </a:lnTo>
                  <a:lnTo>
                    <a:pt x="1240" y="981"/>
                  </a:lnTo>
                  <a:lnTo>
                    <a:pt x="1242" y="981"/>
                  </a:lnTo>
                  <a:lnTo>
                    <a:pt x="1242" y="979"/>
                  </a:lnTo>
                  <a:lnTo>
                    <a:pt x="1242" y="977"/>
                  </a:lnTo>
                  <a:lnTo>
                    <a:pt x="1244" y="975"/>
                  </a:lnTo>
                  <a:lnTo>
                    <a:pt x="1248" y="971"/>
                  </a:lnTo>
                  <a:lnTo>
                    <a:pt x="1250" y="969"/>
                  </a:lnTo>
                  <a:lnTo>
                    <a:pt x="1256" y="967"/>
                  </a:lnTo>
                  <a:lnTo>
                    <a:pt x="1262" y="965"/>
                  </a:lnTo>
                  <a:lnTo>
                    <a:pt x="1262" y="963"/>
                  </a:lnTo>
                  <a:lnTo>
                    <a:pt x="1266" y="959"/>
                  </a:lnTo>
                  <a:lnTo>
                    <a:pt x="1272" y="955"/>
                  </a:lnTo>
                  <a:lnTo>
                    <a:pt x="1278" y="955"/>
                  </a:lnTo>
                  <a:lnTo>
                    <a:pt x="1282" y="953"/>
                  </a:lnTo>
                  <a:lnTo>
                    <a:pt x="1282" y="951"/>
                  </a:lnTo>
                  <a:lnTo>
                    <a:pt x="1282" y="949"/>
                  </a:lnTo>
                  <a:lnTo>
                    <a:pt x="1280" y="949"/>
                  </a:lnTo>
                  <a:lnTo>
                    <a:pt x="1278" y="949"/>
                  </a:lnTo>
                  <a:lnTo>
                    <a:pt x="1278" y="951"/>
                  </a:lnTo>
                  <a:lnTo>
                    <a:pt x="1278" y="949"/>
                  </a:lnTo>
                  <a:lnTo>
                    <a:pt x="1280" y="947"/>
                  </a:lnTo>
                  <a:lnTo>
                    <a:pt x="1280" y="945"/>
                  </a:lnTo>
                  <a:lnTo>
                    <a:pt x="1282" y="945"/>
                  </a:lnTo>
                  <a:lnTo>
                    <a:pt x="1280" y="943"/>
                  </a:lnTo>
                  <a:lnTo>
                    <a:pt x="1276" y="941"/>
                  </a:lnTo>
                  <a:lnTo>
                    <a:pt x="1280" y="941"/>
                  </a:lnTo>
                  <a:lnTo>
                    <a:pt x="1282" y="941"/>
                  </a:lnTo>
                  <a:lnTo>
                    <a:pt x="1282" y="943"/>
                  </a:lnTo>
                  <a:lnTo>
                    <a:pt x="1284" y="943"/>
                  </a:lnTo>
                  <a:lnTo>
                    <a:pt x="1286" y="943"/>
                  </a:lnTo>
                  <a:lnTo>
                    <a:pt x="1288" y="943"/>
                  </a:lnTo>
                  <a:lnTo>
                    <a:pt x="1290" y="939"/>
                  </a:lnTo>
                  <a:lnTo>
                    <a:pt x="1292" y="939"/>
                  </a:lnTo>
                  <a:lnTo>
                    <a:pt x="1292" y="935"/>
                  </a:lnTo>
                  <a:lnTo>
                    <a:pt x="1290" y="933"/>
                  </a:lnTo>
                  <a:lnTo>
                    <a:pt x="1288" y="935"/>
                  </a:lnTo>
                  <a:lnTo>
                    <a:pt x="1288" y="937"/>
                  </a:lnTo>
                  <a:lnTo>
                    <a:pt x="1286" y="935"/>
                  </a:lnTo>
                  <a:lnTo>
                    <a:pt x="1286" y="933"/>
                  </a:lnTo>
                  <a:lnTo>
                    <a:pt x="1280" y="933"/>
                  </a:lnTo>
                  <a:lnTo>
                    <a:pt x="1278" y="933"/>
                  </a:lnTo>
                  <a:lnTo>
                    <a:pt x="1278" y="927"/>
                  </a:lnTo>
                  <a:lnTo>
                    <a:pt x="1280" y="931"/>
                  </a:lnTo>
                  <a:lnTo>
                    <a:pt x="1282" y="931"/>
                  </a:lnTo>
                  <a:lnTo>
                    <a:pt x="1286" y="929"/>
                  </a:lnTo>
                  <a:lnTo>
                    <a:pt x="1288" y="929"/>
                  </a:lnTo>
                  <a:lnTo>
                    <a:pt x="1290" y="929"/>
                  </a:lnTo>
                  <a:lnTo>
                    <a:pt x="1290" y="931"/>
                  </a:lnTo>
                  <a:lnTo>
                    <a:pt x="1290" y="929"/>
                  </a:lnTo>
                  <a:lnTo>
                    <a:pt x="1290" y="927"/>
                  </a:lnTo>
                  <a:lnTo>
                    <a:pt x="1288" y="925"/>
                  </a:lnTo>
                  <a:lnTo>
                    <a:pt x="1290" y="921"/>
                  </a:lnTo>
                  <a:lnTo>
                    <a:pt x="1288" y="918"/>
                  </a:lnTo>
                  <a:lnTo>
                    <a:pt x="1284" y="916"/>
                  </a:lnTo>
                  <a:lnTo>
                    <a:pt x="1284" y="918"/>
                  </a:lnTo>
                  <a:lnTo>
                    <a:pt x="1280" y="916"/>
                  </a:lnTo>
                  <a:lnTo>
                    <a:pt x="1280" y="914"/>
                  </a:lnTo>
                  <a:lnTo>
                    <a:pt x="1284" y="914"/>
                  </a:lnTo>
                  <a:lnTo>
                    <a:pt x="1284" y="912"/>
                  </a:lnTo>
                  <a:lnTo>
                    <a:pt x="1282" y="912"/>
                  </a:lnTo>
                  <a:lnTo>
                    <a:pt x="1282" y="910"/>
                  </a:lnTo>
                  <a:lnTo>
                    <a:pt x="1284" y="910"/>
                  </a:lnTo>
                  <a:lnTo>
                    <a:pt x="1284" y="908"/>
                  </a:lnTo>
                  <a:lnTo>
                    <a:pt x="1282" y="906"/>
                  </a:lnTo>
                  <a:lnTo>
                    <a:pt x="1282" y="904"/>
                  </a:lnTo>
                  <a:lnTo>
                    <a:pt x="1284" y="900"/>
                  </a:lnTo>
                  <a:lnTo>
                    <a:pt x="1282" y="898"/>
                  </a:lnTo>
                  <a:lnTo>
                    <a:pt x="1276" y="894"/>
                  </a:lnTo>
                  <a:lnTo>
                    <a:pt x="1274" y="892"/>
                  </a:lnTo>
                  <a:lnTo>
                    <a:pt x="1270" y="890"/>
                  </a:lnTo>
                  <a:lnTo>
                    <a:pt x="1268" y="890"/>
                  </a:lnTo>
                  <a:lnTo>
                    <a:pt x="1270" y="888"/>
                  </a:lnTo>
                  <a:lnTo>
                    <a:pt x="1270" y="890"/>
                  </a:lnTo>
                  <a:lnTo>
                    <a:pt x="1276" y="892"/>
                  </a:lnTo>
                  <a:lnTo>
                    <a:pt x="1278" y="892"/>
                  </a:lnTo>
                  <a:lnTo>
                    <a:pt x="1280" y="894"/>
                  </a:lnTo>
                  <a:lnTo>
                    <a:pt x="1282" y="896"/>
                  </a:lnTo>
                  <a:lnTo>
                    <a:pt x="1282" y="892"/>
                  </a:lnTo>
                  <a:lnTo>
                    <a:pt x="1280" y="890"/>
                  </a:lnTo>
                  <a:lnTo>
                    <a:pt x="1282" y="890"/>
                  </a:lnTo>
                  <a:lnTo>
                    <a:pt x="1280" y="886"/>
                  </a:lnTo>
                  <a:lnTo>
                    <a:pt x="1280" y="878"/>
                  </a:lnTo>
                  <a:lnTo>
                    <a:pt x="1280" y="876"/>
                  </a:lnTo>
                  <a:lnTo>
                    <a:pt x="1286" y="872"/>
                  </a:lnTo>
                  <a:lnTo>
                    <a:pt x="1288" y="870"/>
                  </a:lnTo>
                  <a:lnTo>
                    <a:pt x="1288" y="872"/>
                  </a:lnTo>
                  <a:lnTo>
                    <a:pt x="1288" y="874"/>
                  </a:lnTo>
                  <a:lnTo>
                    <a:pt x="1286" y="874"/>
                  </a:lnTo>
                  <a:lnTo>
                    <a:pt x="1286" y="876"/>
                  </a:lnTo>
                  <a:lnTo>
                    <a:pt x="1286" y="878"/>
                  </a:lnTo>
                  <a:lnTo>
                    <a:pt x="1286" y="880"/>
                  </a:lnTo>
                  <a:lnTo>
                    <a:pt x="1284" y="882"/>
                  </a:lnTo>
                  <a:lnTo>
                    <a:pt x="1286" y="882"/>
                  </a:lnTo>
                  <a:lnTo>
                    <a:pt x="1286" y="886"/>
                  </a:lnTo>
                  <a:lnTo>
                    <a:pt x="1284" y="888"/>
                  </a:lnTo>
                  <a:lnTo>
                    <a:pt x="1284" y="890"/>
                  </a:lnTo>
                  <a:lnTo>
                    <a:pt x="1286" y="892"/>
                  </a:lnTo>
                  <a:lnTo>
                    <a:pt x="1288" y="892"/>
                  </a:lnTo>
                  <a:lnTo>
                    <a:pt x="1290" y="894"/>
                  </a:lnTo>
                  <a:lnTo>
                    <a:pt x="1290" y="896"/>
                  </a:lnTo>
                  <a:lnTo>
                    <a:pt x="1290" y="898"/>
                  </a:lnTo>
                  <a:lnTo>
                    <a:pt x="1292" y="898"/>
                  </a:lnTo>
                  <a:lnTo>
                    <a:pt x="1292" y="900"/>
                  </a:lnTo>
                  <a:lnTo>
                    <a:pt x="1290" y="900"/>
                  </a:lnTo>
                  <a:lnTo>
                    <a:pt x="1288" y="908"/>
                  </a:lnTo>
                  <a:lnTo>
                    <a:pt x="1288" y="912"/>
                  </a:lnTo>
                  <a:lnTo>
                    <a:pt x="1290" y="912"/>
                  </a:lnTo>
                  <a:lnTo>
                    <a:pt x="1298" y="898"/>
                  </a:lnTo>
                  <a:lnTo>
                    <a:pt x="1298" y="894"/>
                  </a:lnTo>
                  <a:lnTo>
                    <a:pt x="1300" y="892"/>
                  </a:lnTo>
                  <a:lnTo>
                    <a:pt x="1300" y="890"/>
                  </a:lnTo>
                  <a:lnTo>
                    <a:pt x="1302" y="888"/>
                  </a:lnTo>
                  <a:lnTo>
                    <a:pt x="1294" y="872"/>
                  </a:lnTo>
                  <a:lnTo>
                    <a:pt x="1294" y="870"/>
                  </a:lnTo>
                  <a:lnTo>
                    <a:pt x="1296" y="874"/>
                  </a:lnTo>
                  <a:lnTo>
                    <a:pt x="1300" y="874"/>
                  </a:lnTo>
                  <a:lnTo>
                    <a:pt x="1300" y="876"/>
                  </a:lnTo>
                  <a:lnTo>
                    <a:pt x="1304" y="876"/>
                  </a:lnTo>
                  <a:lnTo>
                    <a:pt x="1304" y="880"/>
                  </a:lnTo>
                  <a:lnTo>
                    <a:pt x="1310" y="870"/>
                  </a:lnTo>
                  <a:lnTo>
                    <a:pt x="1312" y="868"/>
                  </a:lnTo>
                  <a:lnTo>
                    <a:pt x="1314" y="864"/>
                  </a:lnTo>
                  <a:lnTo>
                    <a:pt x="1314" y="862"/>
                  </a:lnTo>
                  <a:lnTo>
                    <a:pt x="1316" y="862"/>
                  </a:lnTo>
                  <a:lnTo>
                    <a:pt x="1316" y="858"/>
                  </a:lnTo>
                  <a:lnTo>
                    <a:pt x="1316" y="856"/>
                  </a:lnTo>
                  <a:lnTo>
                    <a:pt x="1314" y="854"/>
                  </a:lnTo>
                  <a:lnTo>
                    <a:pt x="1312" y="854"/>
                  </a:lnTo>
                  <a:lnTo>
                    <a:pt x="1312" y="852"/>
                  </a:lnTo>
                  <a:lnTo>
                    <a:pt x="1316" y="846"/>
                  </a:lnTo>
                  <a:lnTo>
                    <a:pt x="1318" y="846"/>
                  </a:lnTo>
                  <a:lnTo>
                    <a:pt x="1320" y="844"/>
                  </a:lnTo>
                  <a:lnTo>
                    <a:pt x="1328" y="840"/>
                  </a:lnTo>
                  <a:lnTo>
                    <a:pt x="1330" y="838"/>
                  </a:lnTo>
                  <a:lnTo>
                    <a:pt x="1332" y="838"/>
                  </a:lnTo>
                  <a:lnTo>
                    <a:pt x="1336" y="838"/>
                  </a:lnTo>
                  <a:lnTo>
                    <a:pt x="1350" y="836"/>
                  </a:lnTo>
                  <a:lnTo>
                    <a:pt x="1352" y="834"/>
                  </a:lnTo>
                  <a:lnTo>
                    <a:pt x="1354" y="830"/>
                  </a:lnTo>
                  <a:lnTo>
                    <a:pt x="1356" y="830"/>
                  </a:lnTo>
                  <a:lnTo>
                    <a:pt x="1356" y="834"/>
                  </a:lnTo>
                  <a:lnTo>
                    <a:pt x="1358" y="834"/>
                  </a:lnTo>
                  <a:lnTo>
                    <a:pt x="1362" y="830"/>
                  </a:lnTo>
                  <a:lnTo>
                    <a:pt x="1364" y="832"/>
                  </a:lnTo>
                  <a:lnTo>
                    <a:pt x="1366" y="834"/>
                  </a:lnTo>
                  <a:lnTo>
                    <a:pt x="1368" y="832"/>
                  </a:lnTo>
                  <a:lnTo>
                    <a:pt x="1370" y="832"/>
                  </a:lnTo>
                  <a:lnTo>
                    <a:pt x="1372" y="830"/>
                  </a:lnTo>
                  <a:lnTo>
                    <a:pt x="1374" y="830"/>
                  </a:lnTo>
                  <a:lnTo>
                    <a:pt x="1374" y="826"/>
                  </a:lnTo>
                  <a:lnTo>
                    <a:pt x="1372" y="826"/>
                  </a:lnTo>
                  <a:lnTo>
                    <a:pt x="1372" y="828"/>
                  </a:lnTo>
                  <a:lnTo>
                    <a:pt x="1372" y="830"/>
                  </a:lnTo>
                  <a:lnTo>
                    <a:pt x="1370" y="830"/>
                  </a:lnTo>
                  <a:lnTo>
                    <a:pt x="1364" y="828"/>
                  </a:lnTo>
                  <a:lnTo>
                    <a:pt x="1364" y="826"/>
                  </a:lnTo>
                  <a:lnTo>
                    <a:pt x="1362" y="824"/>
                  </a:lnTo>
                  <a:lnTo>
                    <a:pt x="1362" y="822"/>
                  </a:lnTo>
                  <a:lnTo>
                    <a:pt x="1362" y="820"/>
                  </a:lnTo>
                  <a:lnTo>
                    <a:pt x="1358" y="820"/>
                  </a:lnTo>
                  <a:lnTo>
                    <a:pt x="1358" y="818"/>
                  </a:lnTo>
                  <a:lnTo>
                    <a:pt x="1360" y="816"/>
                  </a:lnTo>
                  <a:lnTo>
                    <a:pt x="1360" y="814"/>
                  </a:lnTo>
                  <a:lnTo>
                    <a:pt x="1362" y="814"/>
                  </a:lnTo>
                  <a:lnTo>
                    <a:pt x="1360" y="808"/>
                  </a:lnTo>
                  <a:lnTo>
                    <a:pt x="1360" y="804"/>
                  </a:lnTo>
                  <a:lnTo>
                    <a:pt x="1364" y="800"/>
                  </a:lnTo>
                  <a:lnTo>
                    <a:pt x="1368" y="796"/>
                  </a:lnTo>
                  <a:lnTo>
                    <a:pt x="1370" y="792"/>
                  </a:lnTo>
                  <a:lnTo>
                    <a:pt x="1372" y="790"/>
                  </a:lnTo>
                  <a:lnTo>
                    <a:pt x="1374" y="790"/>
                  </a:lnTo>
                  <a:lnTo>
                    <a:pt x="1374" y="792"/>
                  </a:lnTo>
                  <a:lnTo>
                    <a:pt x="1376" y="792"/>
                  </a:lnTo>
                  <a:lnTo>
                    <a:pt x="1376" y="790"/>
                  </a:lnTo>
                  <a:lnTo>
                    <a:pt x="1376" y="788"/>
                  </a:lnTo>
                  <a:lnTo>
                    <a:pt x="1378" y="788"/>
                  </a:lnTo>
                  <a:lnTo>
                    <a:pt x="1378" y="790"/>
                  </a:lnTo>
                  <a:lnTo>
                    <a:pt x="1380" y="788"/>
                  </a:lnTo>
                  <a:lnTo>
                    <a:pt x="1382" y="786"/>
                  </a:lnTo>
                  <a:lnTo>
                    <a:pt x="1384" y="786"/>
                  </a:lnTo>
                  <a:lnTo>
                    <a:pt x="1386" y="784"/>
                  </a:lnTo>
                  <a:lnTo>
                    <a:pt x="1386" y="782"/>
                  </a:lnTo>
                  <a:lnTo>
                    <a:pt x="1386" y="780"/>
                  </a:lnTo>
                  <a:lnTo>
                    <a:pt x="1388" y="778"/>
                  </a:lnTo>
                  <a:lnTo>
                    <a:pt x="1388" y="776"/>
                  </a:lnTo>
                  <a:lnTo>
                    <a:pt x="1390" y="776"/>
                  </a:lnTo>
                  <a:lnTo>
                    <a:pt x="1390" y="778"/>
                  </a:lnTo>
                  <a:lnTo>
                    <a:pt x="1390" y="780"/>
                  </a:lnTo>
                  <a:lnTo>
                    <a:pt x="1392" y="780"/>
                  </a:lnTo>
                  <a:lnTo>
                    <a:pt x="1394" y="780"/>
                  </a:lnTo>
                  <a:lnTo>
                    <a:pt x="1396" y="782"/>
                  </a:lnTo>
                  <a:lnTo>
                    <a:pt x="1398" y="780"/>
                  </a:lnTo>
                  <a:lnTo>
                    <a:pt x="1400" y="778"/>
                  </a:lnTo>
                  <a:lnTo>
                    <a:pt x="1402" y="778"/>
                  </a:lnTo>
                  <a:lnTo>
                    <a:pt x="1402" y="776"/>
                  </a:lnTo>
                  <a:lnTo>
                    <a:pt x="1407" y="776"/>
                  </a:lnTo>
                  <a:lnTo>
                    <a:pt x="1407" y="774"/>
                  </a:lnTo>
                  <a:lnTo>
                    <a:pt x="1409" y="774"/>
                  </a:lnTo>
                  <a:lnTo>
                    <a:pt x="1411" y="774"/>
                  </a:lnTo>
                  <a:lnTo>
                    <a:pt x="1413" y="772"/>
                  </a:lnTo>
                  <a:lnTo>
                    <a:pt x="1413" y="770"/>
                  </a:lnTo>
                  <a:lnTo>
                    <a:pt x="1411" y="770"/>
                  </a:lnTo>
                  <a:lnTo>
                    <a:pt x="1411" y="768"/>
                  </a:lnTo>
                  <a:lnTo>
                    <a:pt x="1413" y="768"/>
                  </a:lnTo>
                  <a:lnTo>
                    <a:pt x="1413" y="764"/>
                  </a:lnTo>
                  <a:lnTo>
                    <a:pt x="1415" y="764"/>
                  </a:lnTo>
                  <a:lnTo>
                    <a:pt x="1417" y="764"/>
                  </a:lnTo>
                  <a:lnTo>
                    <a:pt x="1423" y="764"/>
                  </a:lnTo>
                  <a:lnTo>
                    <a:pt x="1427" y="760"/>
                  </a:lnTo>
                  <a:lnTo>
                    <a:pt x="1429" y="762"/>
                  </a:lnTo>
                  <a:lnTo>
                    <a:pt x="1431" y="762"/>
                  </a:lnTo>
                  <a:lnTo>
                    <a:pt x="1443" y="754"/>
                  </a:lnTo>
                  <a:lnTo>
                    <a:pt x="1445" y="752"/>
                  </a:lnTo>
                  <a:lnTo>
                    <a:pt x="1447" y="748"/>
                  </a:lnTo>
                  <a:lnTo>
                    <a:pt x="1449" y="750"/>
                  </a:lnTo>
                  <a:lnTo>
                    <a:pt x="1451" y="750"/>
                  </a:lnTo>
                  <a:lnTo>
                    <a:pt x="1443" y="756"/>
                  </a:lnTo>
                  <a:lnTo>
                    <a:pt x="1445" y="760"/>
                  </a:lnTo>
                  <a:lnTo>
                    <a:pt x="1447" y="760"/>
                  </a:lnTo>
                  <a:lnTo>
                    <a:pt x="1451" y="758"/>
                  </a:lnTo>
                  <a:lnTo>
                    <a:pt x="1457" y="760"/>
                  </a:lnTo>
                  <a:lnTo>
                    <a:pt x="1465" y="758"/>
                  </a:lnTo>
                  <a:lnTo>
                    <a:pt x="1465" y="760"/>
                  </a:lnTo>
                  <a:lnTo>
                    <a:pt x="1459" y="760"/>
                  </a:lnTo>
                  <a:lnTo>
                    <a:pt x="1455" y="762"/>
                  </a:lnTo>
                  <a:lnTo>
                    <a:pt x="1453" y="764"/>
                  </a:lnTo>
                  <a:lnTo>
                    <a:pt x="1451" y="764"/>
                  </a:lnTo>
                  <a:lnTo>
                    <a:pt x="1451" y="762"/>
                  </a:lnTo>
                  <a:lnTo>
                    <a:pt x="1449" y="760"/>
                  </a:lnTo>
                  <a:lnTo>
                    <a:pt x="1433" y="770"/>
                  </a:lnTo>
                  <a:lnTo>
                    <a:pt x="1433" y="772"/>
                  </a:lnTo>
                  <a:lnTo>
                    <a:pt x="1431" y="774"/>
                  </a:lnTo>
                  <a:lnTo>
                    <a:pt x="1429" y="772"/>
                  </a:lnTo>
                  <a:lnTo>
                    <a:pt x="1425" y="776"/>
                  </a:lnTo>
                  <a:lnTo>
                    <a:pt x="1425" y="778"/>
                  </a:lnTo>
                  <a:lnTo>
                    <a:pt x="1427" y="776"/>
                  </a:lnTo>
                  <a:lnTo>
                    <a:pt x="1429" y="774"/>
                  </a:lnTo>
                  <a:lnTo>
                    <a:pt x="1427" y="780"/>
                  </a:lnTo>
                  <a:lnTo>
                    <a:pt x="1425" y="782"/>
                  </a:lnTo>
                  <a:lnTo>
                    <a:pt x="1427" y="790"/>
                  </a:lnTo>
                  <a:lnTo>
                    <a:pt x="1429" y="790"/>
                  </a:lnTo>
                  <a:lnTo>
                    <a:pt x="1431" y="792"/>
                  </a:lnTo>
                  <a:lnTo>
                    <a:pt x="1431" y="796"/>
                  </a:lnTo>
                  <a:lnTo>
                    <a:pt x="1435" y="796"/>
                  </a:lnTo>
                  <a:lnTo>
                    <a:pt x="1437" y="794"/>
                  </a:lnTo>
                  <a:lnTo>
                    <a:pt x="1437" y="792"/>
                  </a:lnTo>
                  <a:lnTo>
                    <a:pt x="1439" y="792"/>
                  </a:lnTo>
                  <a:lnTo>
                    <a:pt x="1441" y="792"/>
                  </a:lnTo>
                  <a:lnTo>
                    <a:pt x="1443" y="790"/>
                  </a:lnTo>
                  <a:lnTo>
                    <a:pt x="1445" y="788"/>
                  </a:lnTo>
                  <a:lnTo>
                    <a:pt x="1449" y="782"/>
                  </a:lnTo>
                  <a:lnTo>
                    <a:pt x="1451" y="780"/>
                  </a:lnTo>
                  <a:lnTo>
                    <a:pt x="1453" y="776"/>
                  </a:lnTo>
                  <a:lnTo>
                    <a:pt x="1453" y="774"/>
                  </a:lnTo>
                  <a:lnTo>
                    <a:pt x="1455" y="776"/>
                  </a:lnTo>
                  <a:lnTo>
                    <a:pt x="1457" y="774"/>
                  </a:lnTo>
                  <a:lnTo>
                    <a:pt x="1459" y="776"/>
                  </a:lnTo>
                  <a:lnTo>
                    <a:pt x="1461" y="776"/>
                  </a:lnTo>
                  <a:lnTo>
                    <a:pt x="1461" y="772"/>
                  </a:lnTo>
                  <a:lnTo>
                    <a:pt x="1465" y="774"/>
                  </a:lnTo>
                  <a:lnTo>
                    <a:pt x="1469" y="772"/>
                  </a:lnTo>
                  <a:lnTo>
                    <a:pt x="1471" y="772"/>
                  </a:lnTo>
                  <a:lnTo>
                    <a:pt x="1475" y="770"/>
                  </a:lnTo>
                  <a:lnTo>
                    <a:pt x="1477" y="770"/>
                  </a:lnTo>
                  <a:lnTo>
                    <a:pt x="1477" y="768"/>
                  </a:lnTo>
                  <a:lnTo>
                    <a:pt x="1479" y="768"/>
                  </a:lnTo>
                  <a:lnTo>
                    <a:pt x="1489" y="762"/>
                  </a:lnTo>
                  <a:lnTo>
                    <a:pt x="1491" y="762"/>
                  </a:lnTo>
                  <a:lnTo>
                    <a:pt x="1493" y="762"/>
                  </a:lnTo>
                  <a:lnTo>
                    <a:pt x="1495" y="762"/>
                  </a:lnTo>
                  <a:lnTo>
                    <a:pt x="1497" y="760"/>
                  </a:lnTo>
                  <a:lnTo>
                    <a:pt x="1493" y="760"/>
                  </a:lnTo>
                  <a:lnTo>
                    <a:pt x="1493" y="758"/>
                  </a:lnTo>
                  <a:lnTo>
                    <a:pt x="1495" y="756"/>
                  </a:lnTo>
                  <a:lnTo>
                    <a:pt x="1491" y="754"/>
                  </a:lnTo>
                  <a:lnTo>
                    <a:pt x="1489" y="754"/>
                  </a:lnTo>
                  <a:lnTo>
                    <a:pt x="1487" y="754"/>
                  </a:lnTo>
                  <a:lnTo>
                    <a:pt x="1485" y="754"/>
                  </a:lnTo>
                  <a:lnTo>
                    <a:pt x="1485" y="752"/>
                  </a:lnTo>
                  <a:lnTo>
                    <a:pt x="1485" y="748"/>
                  </a:lnTo>
                  <a:lnTo>
                    <a:pt x="1479" y="752"/>
                  </a:lnTo>
                  <a:lnTo>
                    <a:pt x="1473" y="754"/>
                  </a:lnTo>
                  <a:lnTo>
                    <a:pt x="1473" y="752"/>
                  </a:lnTo>
                  <a:lnTo>
                    <a:pt x="1457" y="748"/>
                  </a:lnTo>
                  <a:lnTo>
                    <a:pt x="1457" y="746"/>
                  </a:lnTo>
                  <a:lnTo>
                    <a:pt x="1459" y="744"/>
                  </a:lnTo>
                  <a:lnTo>
                    <a:pt x="1457" y="744"/>
                  </a:lnTo>
                  <a:lnTo>
                    <a:pt x="1453" y="742"/>
                  </a:lnTo>
                  <a:lnTo>
                    <a:pt x="1449" y="740"/>
                  </a:lnTo>
                  <a:lnTo>
                    <a:pt x="1447" y="738"/>
                  </a:lnTo>
                  <a:lnTo>
                    <a:pt x="1443" y="730"/>
                  </a:lnTo>
                  <a:lnTo>
                    <a:pt x="1443" y="724"/>
                  </a:lnTo>
                  <a:lnTo>
                    <a:pt x="1439" y="724"/>
                  </a:lnTo>
                  <a:lnTo>
                    <a:pt x="1437" y="724"/>
                  </a:lnTo>
                  <a:lnTo>
                    <a:pt x="1441" y="720"/>
                  </a:lnTo>
                  <a:lnTo>
                    <a:pt x="1445" y="714"/>
                  </a:lnTo>
                  <a:lnTo>
                    <a:pt x="1445" y="710"/>
                  </a:lnTo>
                  <a:lnTo>
                    <a:pt x="1443" y="710"/>
                  </a:lnTo>
                  <a:lnTo>
                    <a:pt x="1441" y="710"/>
                  </a:lnTo>
                  <a:lnTo>
                    <a:pt x="1441" y="708"/>
                  </a:lnTo>
                  <a:lnTo>
                    <a:pt x="1439" y="708"/>
                  </a:lnTo>
                  <a:lnTo>
                    <a:pt x="1433" y="712"/>
                  </a:lnTo>
                  <a:lnTo>
                    <a:pt x="1431" y="710"/>
                  </a:lnTo>
                  <a:lnTo>
                    <a:pt x="1429" y="708"/>
                  </a:lnTo>
                  <a:lnTo>
                    <a:pt x="1423" y="704"/>
                  </a:lnTo>
                  <a:lnTo>
                    <a:pt x="1419" y="704"/>
                  </a:lnTo>
                  <a:lnTo>
                    <a:pt x="1421" y="704"/>
                  </a:lnTo>
                  <a:lnTo>
                    <a:pt x="1429" y="702"/>
                  </a:lnTo>
                  <a:lnTo>
                    <a:pt x="1433" y="704"/>
                  </a:lnTo>
                  <a:lnTo>
                    <a:pt x="1439" y="704"/>
                  </a:lnTo>
                  <a:lnTo>
                    <a:pt x="1451" y="694"/>
                  </a:lnTo>
                  <a:lnTo>
                    <a:pt x="1451" y="691"/>
                  </a:lnTo>
                  <a:lnTo>
                    <a:pt x="1449" y="689"/>
                  </a:lnTo>
                  <a:lnTo>
                    <a:pt x="1451" y="689"/>
                  </a:lnTo>
                  <a:lnTo>
                    <a:pt x="1453" y="689"/>
                  </a:lnTo>
                  <a:lnTo>
                    <a:pt x="1451" y="685"/>
                  </a:lnTo>
                  <a:lnTo>
                    <a:pt x="1441" y="681"/>
                  </a:lnTo>
                  <a:lnTo>
                    <a:pt x="1427" y="679"/>
                  </a:lnTo>
                  <a:lnTo>
                    <a:pt x="1394" y="692"/>
                  </a:lnTo>
                  <a:lnTo>
                    <a:pt x="1390" y="696"/>
                  </a:lnTo>
                  <a:lnTo>
                    <a:pt x="1388" y="698"/>
                  </a:lnTo>
                  <a:lnTo>
                    <a:pt x="1364" y="726"/>
                  </a:lnTo>
                  <a:lnTo>
                    <a:pt x="1362" y="726"/>
                  </a:lnTo>
                  <a:lnTo>
                    <a:pt x="1360" y="728"/>
                  </a:lnTo>
                  <a:lnTo>
                    <a:pt x="1356" y="730"/>
                  </a:lnTo>
                  <a:lnTo>
                    <a:pt x="1356" y="728"/>
                  </a:lnTo>
                  <a:lnTo>
                    <a:pt x="1368" y="716"/>
                  </a:lnTo>
                  <a:lnTo>
                    <a:pt x="1370" y="716"/>
                  </a:lnTo>
                  <a:lnTo>
                    <a:pt x="1376" y="706"/>
                  </a:lnTo>
                  <a:lnTo>
                    <a:pt x="1374" y="702"/>
                  </a:lnTo>
                  <a:lnTo>
                    <a:pt x="1378" y="702"/>
                  </a:lnTo>
                  <a:lnTo>
                    <a:pt x="1380" y="698"/>
                  </a:lnTo>
                  <a:lnTo>
                    <a:pt x="1388" y="689"/>
                  </a:lnTo>
                  <a:lnTo>
                    <a:pt x="1390" y="687"/>
                  </a:lnTo>
                  <a:lnTo>
                    <a:pt x="1394" y="683"/>
                  </a:lnTo>
                  <a:lnTo>
                    <a:pt x="1394" y="681"/>
                  </a:lnTo>
                  <a:lnTo>
                    <a:pt x="1396" y="681"/>
                  </a:lnTo>
                  <a:lnTo>
                    <a:pt x="1400" y="679"/>
                  </a:lnTo>
                  <a:lnTo>
                    <a:pt x="1409" y="679"/>
                  </a:lnTo>
                  <a:lnTo>
                    <a:pt x="1409" y="677"/>
                  </a:lnTo>
                  <a:lnTo>
                    <a:pt x="1413" y="667"/>
                  </a:lnTo>
                  <a:lnTo>
                    <a:pt x="1417" y="663"/>
                  </a:lnTo>
                  <a:lnTo>
                    <a:pt x="1419" y="661"/>
                  </a:lnTo>
                  <a:lnTo>
                    <a:pt x="1421" y="661"/>
                  </a:lnTo>
                  <a:lnTo>
                    <a:pt x="1421" y="659"/>
                  </a:lnTo>
                  <a:lnTo>
                    <a:pt x="1423" y="659"/>
                  </a:lnTo>
                  <a:lnTo>
                    <a:pt x="1427" y="659"/>
                  </a:lnTo>
                  <a:lnTo>
                    <a:pt x="1429" y="657"/>
                  </a:lnTo>
                  <a:lnTo>
                    <a:pt x="1441" y="659"/>
                  </a:lnTo>
                  <a:lnTo>
                    <a:pt x="1449" y="657"/>
                  </a:lnTo>
                  <a:lnTo>
                    <a:pt x="1465" y="659"/>
                  </a:lnTo>
                  <a:lnTo>
                    <a:pt x="1469" y="657"/>
                  </a:lnTo>
                  <a:lnTo>
                    <a:pt x="1485" y="659"/>
                  </a:lnTo>
                  <a:lnTo>
                    <a:pt x="1487" y="659"/>
                  </a:lnTo>
                  <a:lnTo>
                    <a:pt x="1487" y="661"/>
                  </a:lnTo>
                  <a:lnTo>
                    <a:pt x="1489" y="661"/>
                  </a:lnTo>
                  <a:lnTo>
                    <a:pt x="1501" y="659"/>
                  </a:lnTo>
                  <a:lnTo>
                    <a:pt x="1507" y="657"/>
                  </a:lnTo>
                  <a:lnTo>
                    <a:pt x="1507" y="655"/>
                  </a:lnTo>
                  <a:lnTo>
                    <a:pt x="1509" y="655"/>
                  </a:lnTo>
                  <a:lnTo>
                    <a:pt x="1509" y="657"/>
                  </a:lnTo>
                  <a:lnTo>
                    <a:pt x="1509" y="659"/>
                  </a:lnTo>
                  <a:lnTo>
                    <a:pt x="1511" y="659"/>
                  </a:lnTo>
                  <a:lnTo>
                    <a:pt x="1513" y="657"/>
                  </a:lnTo>
                  <a:lnTo>
                    <a:pt x="1517" y="653"/>
                  </a:lnTo>
                  <a:lnTo>
                    <a:pt x="1519" y="651"/>
                  </a:lnTo>
                  <a:lnTo>
                    <a:pt x="1527" y="641"/>
                  </a:lnTo>
                  <a:lnTo>
                    <a:pt x="1529" y="641"/>
                  </a:lnTo>
                  <a:lnTo>
                    <a:pt x="1531" y="637"/>
                  </a:lnTo>
                  <a:lnTo>
                    <a:pt x="1533" y="635"/>
                  </a:lnTo>
                  <a:lnTo>
                    <a:pt x="1541" y="633"/>
                  </a:lnTo>
                  <a:lnTo>
                    <a:pt x="1545" y="631"/>
                  </a:lnTo>
                  <a:lnTo>
                    <a:pt x="1555" y="631"/>
                  </a:lnTo>
                  <a:lnTo>
                    <a:pt x="1559" y="631"/>
                  </a:lnTo>
                  <a:lnTo>
                    <a:pt x="1563" y="625"/>
                  </a:lnTo>
                  <a:lnTo>
                    <a:pt x="1567" y="621"/>
                  </a:lnTo>
                  <a:lnTo>
                    <a:pt x="1573" y="615"/>
                  </a:lnTo>
                  <a:lnTo>
                    <a:pt x="1567" y="609"/>
                  </a:lnTo>
                  <a:lnTo>
                    <a:pt x="1573" y="611"/>
                  </a:lnTo>
                  <a:lnTo>
                    <a:pt x="1571" y="607"/>
                  </a:lnTo>
                  <a:lnTo>
                    <a:pt x="1567" y="607"/>
                  </a:lnTo>
                  <a:lnTo>
                    <a:pt x="1569" y="605"/>
                  </a:lnTo>
                  <a:lnTo>
                    <a:pt x="1571" y="605"/>
                  </a:lnTo>
                  <a:lnTo>
                    <a:pt x="1569" y="601"/>
                  </a:lnTo>
                  <a:lnTo>
                    <a:pt x="1569" y="599"/>
                  </a:lnTo>
                  <a:lnTo>
                    <a:pt x="1569" y="595"/>
                  </a:lnTo>
                  <a:lnTo>
                    <a:pt x="1567" y="595"/>
                  </a:lnTo>
                  <a:lnTo>
                    <a:pt x="1565" y="595"/>
                  </a:lnTo>
                  <a:lnTo>
                    <a:pt x="1563" y="593"/>
                  </a:lnTo>
                  <a:lnTo>
                    <a:pt x="1569" y="595"/>
                  </a:lnTo>
                  <a:lnTo>
                    <a:pt x="1571" y="593"/>
                  </a:lnTo>
                  <a:lnTo>
                    <a:pt x="1571" y="591"/>
                  </a:lnTo>
                  <a:lnTo>
                    <a:pt x="1571" y="589"/>
                  </a:lnTo>
                  <a:lnTo>
                    <a:pt x="1569" y="587"/>
                  </a:lnTo>
                  <a:lnTo>
                    <a:pt x="1567" y="585"/>
                  </a:lnTo>
                  <a:lnTo>
                    <a:pt x="1569" y="585"/>
                  </a:lnTo>
                  <a:lnTo>
                    <a:pt x="1569" y="583"/>
                  </a:lnTo>
                  <a:lnTo>
                    <a:pt x="1559" y="579"/>
                  </a:lnTo>
                  <a:lnTo>
                    <a:pt x="1561" y="579"/>
                  </a:lnTo>
                  <a:lnTo>
                    <a:pt x="1559" y="577"/>
                  </a:lnTo>
                  <a:lnTo>
                    <a:pt x="1555" y="579"/>
                  </a:lnTo>
                  <a:lnTo>
                    <a:pt x="1553" y="579"/>
                  </a:lnTo>
                  <a:lnTo>
                    <a:pt x="1549" y="587"/>
                  </a:lnTo>
                  <a:lnTo>
                    <a:pt x="1549" y="581"/>
                  </a:lnTo>
                  <a:lnTo>
                    <a:pt x="1551" y="577"/>
                  </a:lnTo>
                  <a:lnTo>
                    <a:pt x="1549" y="573"/>
                  </a:lnTo>
                  <a:lnTo>
                    <a:pt x="1551" y="569"/>
                  </a:lnTo>
                  <a:lnTo>
                    <a:pt x="1549" y="569"/>
                  </a:lnTo>
                  <a:lnTo>
                    <a:pt x="1539" y="567"/>
                  </a:lnTo>
                  <a:lnTo>
                    <a:pt x="1533" y="569"/>
                  </a:lnTo>
                  <a:lnTo>
                    <a:pt x="1537" y="569"/>
                  </a:lnTo>
                  <a:lnTo>
                    <a:pt x="1543" y="571"/>
                  </a:lnTo>
                  <a:lnTo>
                    <a:pt x="1541" y="571"/>
                  </a:lnTo>
                  <a:lnTo>
                    <a:pt x="1537" y="571"/>
                  </a:lnTo>
                  <a:lnTo>
                    <a:pt x="1531" y="573"/>
                  </a:lnTo>
                  <a:lnTo>
                    <a:pt x="1527" y="575"/>
                  </a:lnTo>
                  <a:lnTo>
                    <a:pt x="1525" y="577"/>
                  </a:lnTo>
                  <a:lnTo>
                    <a:pt x="1521" y="579"/>
                  </a:lnTo>
                  <a:lnTo>
                    <a:pt x="1515" y="585"/>
                  </a:lnTo>
                  <a:lnTo>
                    <a:pt x="1513" y="587"/>
                  </a:lnTo>
                  <a:lnTo>
                    <a:pt x="1507" y="591"/>
                  </a:lnTo>
                  <a:lnTo>
                    <a:pt x="1507" y="583"/>
                  </a:lnTo>
                  <a:lnTo>
                    <a:pt x="1501" y="581"/>
                  </a:lnTo>
                  <a:lnTo>
                    <a:pt x="1497" y="579"/>
                  </a:lnTo>
                  <a:lnTo>
                    <a:pt x="1497" y="577"/>
                  </a:lnTo>
                  <a:lnTo>
                    <a:pt x="1499" y="577"/>
                  </a:lnTo>
                  <a:lnTo>
                    <a:pt x="1501" y="577"/>
                  </a:lnTo>
                  <a:lnTo>
                    <a:pt x="1503" y="579"/>
                  </a:lnTo>
                  <a:lnTo>
                    <a:pt x="1505" y="581"/>
                  </a:lnTo>
                  <a:lnTo>
                    <a:pt x="1509" y="581"/>
                  </a:lnTo>
                  <a:lnTo>
                    <a:pt x="1513" y="575"/>
                  </a:lnTo>
                  <a:lnTo>
                    <a:pt x="1517" y="575"/>
                  </a:lnTo>
                  <a:lnTo>
                    <a:pt x="1529" y="571"/>
                  </a:lnTo>
                  <a:lnTo>
                    <a:pt x="1527" y="569"/>
                  </a:lnTo>
                  <a:lnTo>
                    <a:pt x="1521" y="573"/>
                  </a:lnTo>
                  <a:lnTo>
                    <a:pt x="1517" y="573"/>
                  </a:lnTo>
                  <a:lnTo>
                    <a:pt x="1519" y="571"/>
                  </a:lnTo>
                  <a:lnTo>
                    <a:pt x="1531" y="569"/>
                  </a:lnTo>
                  <a:lnTo>
                    <a:pt x="1535" y="565"/>
                  </a:lnTo>
                  <a:lnTo>
                    <a:pt x="1541" y="563"/>
                  </a:lnTo>
                  <a:lnTo>
                    <a:pt x="1543" y="563"/>
                  </a:lnTo>
                  <a:lnTo>
                    <a:pt x="1545" y="563"/>
                  </a:lnTo>
                  <a:lnTo>
                    <a:pt x="1547" y="563"/>
                  </a:lnTo>
                  <a:lnTo>
                    <a:pt x="1547" y="561"/>
                  </a:lnTo>
                  <a:lnTo>
                    <a:pt x="1547" y="559"/>
                  </a:lnTo>
                  <a:lnTo>
                    <a:pt x="1547" y="557"/>
                  </a:lnTo>
                  <a:lnTo>
                    <a:pt x="1545" y="557"/>
                  </a:lnTo>
                  <a:lnTo>
                    <a:pt x="1543" y="555"/>
                  </a:lnTo>
                  <a:lnTo>
                    <a:pt x="1541" y="555"/>
                  </a:lnTo>
                  <a:lnTo>
                    <a:pt x="1541" y="553"/>
                  </a:lnTo>
                  <a:lnTo>
                    <a:pt x="1539" y="549"/>
                  </a:lnTo>
                  <a:lnTo>
                    <a:pt x="1537" y="551"/>
                  </a:lnTo>
                  <a:lnTo>
                    <a:pt x="1537" y="553"/>
                  </a:lnTo>
                  <a:lnTo>
                    <a:pt x="1535" y="555"/>
                  </a:lnTo>
                  <a:lnTo>
                    <a:pt x="1529" y="551"/>
                  </a:lnTo>
                  <a:lnTo>
                    <a:pt x="1527" y="551"/>
                  </a:lnTo>
                  <a:lnTo>
                    <a:pt x="1525" y="545"/>
                  </a:lnTo>
                  <a:lnTo>
                    <a:pt x="1523" y="547"/>
                  </a:lnTo>
                  <a:lnTo>
                    <a:pt x="1523" y="543"/>
                  </a:lnTo>
                  <a:lnTo>
                    <a:pt x="1515" y="551"/>
                  </a:lnTo>
                  <a:lnTo>
                    <a:pt x="1519" y="543"/>
                  </a:lnTo>
                  <a:lnTo>
                    <a:pt x="1515" y="543"/>
                  </a:lnTo>
                  <a:lnTo>
                    <a:pt x="1515" y="541"/>
                  </a:lnTo>
                  <a:lnTo>
                    <a:pt x="1513" y="541"/>
                  </a:lnTo>
                  <a:lnTo>
                    <a:pt x="1511" y="543"/>
                  </a:lnTo>
                  <a:lnTo>
                    <a:pt x="1509" y="541"/>
                  </a:lnTo>
                  <a:lnTo>
                    <a:pt x="1505" y="543"/>
                  </a:lnTo>
                  <a:lnTo>
                    <a:pt x="1505" y="541"/>
                  </a:lnTo>
                  <a:lnTo>
                    <a:pt x="1507" y="539"/>
                  </a:lnTo>
                  <a:lnTo>
                    <a:pt x="1507" y="535"/>
                  </a:lnTo>
                  <a:lnTo>
                    <a:pt x="1505" y="535"/>
                  </a:lnTo>
                  <a:lnTo>
                    <a:pt x="1507" y="533"/>
                  </a:lnTo>
                  <a:lnTo>
                    <a:pt x="1507" y="531"/>
                  </a:lnTo>
                  <a:lnTo>
                    <a:pt x="1505" y="531"/>
                  </a:lnTo>
                  <a:lnTo>
                    <a:pt x="1503" y="531"/>
                  </a:lnTo>
                  <a:lnTo>
                    <a:pt x="1503" y="529"/>
                  </a:lnTo>
                  <a:lnTo>
                    <a:pt x="1501" y="527"/>
                  </a:lnTo>
                  <a:lnTo>
                    <a:pt x="1493" y="527"/>
                  </a:lnTo>
                  <a:lnTo>
                    <a:pt x="1495" y="525"/>
                  </a:lnTo>
                  <a:lnTo>
                    <a:pt x="1493" y="523"/>
                  </a:lnTo>
                  <a:lnTo>
                    <a:pt x="1493" y="519"/>
                  </a:lnTo>
                  <a:lnTo>
                    <a:pt x="1483" y="519"/>
                  </a:lnTo>
                  <a:lnTo>
                    <a:pt x="1485" y="517"/>
                  </a:lnTo>
                  <a:lnTo>
                    <a:pt x="1487" y="517"/>
                  </a:lnTo>
                  <a:lnTo>
                    <a:pt x="1487" y="515"/>
                  </a:lnTo>
                  <a:lnTo>
                    <a:pt x="1483" y="513"/>
                  </a:lnTo>
                  <a:lnTo>
                    <a:pt x="1485" y="511"/>
                  </a:lnTo>
                  <a:lnTo>
                    <a:pt x="1487" y="511"/>
                  </a:lnTo>
                  <a:lnTo>
                    <a:pt x="1487" y="509"/>
                  </a:lnTo>
                  <a:lnTo>
                    <a:pt x="1471" y="507"/>
                  </a:lnTo>
                  <a:lnTo>
                    <a:pt x="1481" y="507"/>
                  </a:lnTo>
                  <a:lnTo>
                    <a:pt x="1481" y="505"/>
                  </a:lnTo>
                  <a:lnTo>
                    <a:pt x="1477" y="505"/>
                  </a:lnTo>
                  <a:lnTo>
                    <a:pt x="1477" y="503"/>
                  </a:lnTo>
                  <a:lnTo>
                    <a:pt x="1485" y="507"/>
                  </a:lnTo>
                  <a:lnTo>
                    <a:pt x="1487" y="507"/>
                  </a:lnTo>
                  <a:lnTo>
                    <a:pt x="1487" y="503"/>
                  </a:lnTo>
                  <a:lnTo>
                    <a:pt x="1491" y="497"/>
                  </a:lnTo>
                  <a:lnTo>
                    <a:pt x="1491" y="495"/>
                  </a:lnTo>
                  <a:lnTo>
                    <a:pt x="1485" y="493"/>
                  </a:lnTo>
                  <a:lnTo>
                    <a:pt x="1487" y="491"/>
                  </a:lnTo>
                  <a:lnTo>
                    <a:pt x="1485" y="487"/>
                  </a:lnTo>
                  <a:lnTo>
                    <a:pt x="1477" y="487"/>
                  </a:lnTo>
                  <a:lnTo>
                    <a:pt x="1481" y="487"/>
                  </a:lnTo>
                  <a:lnTo>
                    <a:pt x="1485" y="483"/>
                  </a:lnTo>
                  <a:lnTo>
                    <a:pt x="1485" y="481"/>
                  </a:lnTo>
                  <a:lnTo>
                    <a:pt x="1483" y="479"/>
                  </a:lnTo>
                  <a:lnTo>
                    <a:pt x="1479" y="475"/>
                  </a:lnTo>
                  <a:lnTo>
                    <a:pt x="1477" y="475"/>
                  </a:lnTo>
                  <a:lnTo>
                    <a:pt x="1475" y="475"/>
                  </a:lnTo>
                  <a:lnTo>
                    <a:pt x="1475" y="473"/>
                  </a:lnTo>
                  <a:lnTo>
                    <a:pt x="1477" y="473"/>
                  </a:lnTo>
                  <a:lnTo>
                    <a:pt x="1477" y="471"/>
                  </a:lnTo>
                  <a:lnTo>
                    <a:pt x="1475" y="469"/>
                  </a:lnTo>
                  <a:lnTo>
                    <a:pt x="1473" y="469"/>
                  </a:lnTo>
                  <a:lnTo>
                    <a:pt x="1471" y="469"/>
                  </a:lnTo>
                  <a:lnTo>
                    <a:pt x="1469" y="471"/>
                  </a:lnTo>
                  <a:lnTo>
                    <a:pt x="1467" y="471"/>
                  </a:lnTo>
                  <a:lnTo>
                    <a:pt x="1469" y="467"/>
                  </a:lnTo>
                  <a:lnTo>
                    <a:pt x="1473" y="467"/>
                  </a:lnTo>
                  <a:lnTo>
                    <a:pt x="1473" y="465"/>
                  </a:lnTo>
                  <a:lnTo>
                    <a:pt x="1473" y="464"/>
                  </a:lnTo>
                  <a:lnTo>
                    <a:pt x="1475" y="464"/>
                  </a:lnTo>
                  <a:lnTo>
                    <a:pt x="1475" y="460"/>
                  </a:lnTo>
                  <a:lnTo>
                    <a:pt x="1463" y="460"/>
                  </a:lnTo>
                  <a:lnTo>
                    <a:pt x="1461" y="460"/>
                  </a:lnTo>
                  <a:lnTo>
                    <a:pt x="1461" y="458"/>
                  </a:lnTo>
                  <a:lnTo>
                    <a:pt x="1463" y="458"/>
                  </a:lnTo>
                  <a:lnTo>
                    <a:pt x="1465" y="460"/>
                  </a:lnTo>
                  <a:lnTo>
                    <a:pt x="1471" y="458"/>
                  </a:lnTo>
                  <a:lnTo>
                    <a:pt x="1471" y="456"/>
                  </a:lnTo>
                  <a:lnTo>
                    <a:pt x="1469" y="456"/>
                  </a:lnTo>
                  <a:lnTo>
                    <a:pt x="1469" y="454"/>
                  </a:lnTo>
                  <a:lnTo>
                    <a:pt x="1469" y="452"/>
                  </a:lnTo>
                  <a:lnTo>
                    <a:pt x="1467" y="452"/>
                  </a:lnTo>
                  <a:lnTo>
                    <a:pt x="1465" y="452"/>
                  </a:lnTo>
                  <a:lnTo>
                    <a:pt x="1465" y="450"/>
                  </a:lnTo>
                  <a:lnTo>
                    <a:pt x="1465" y="448"/>
                  </a:lnTo>
                  <a:lnTo>
                    <a:pt x="1467" y="444"/>
                  </a:lnTo>
                  <a:lnTo>
                    <a:pt x="1465" y="444"/>
                  </a:lnTo>
                  <a:lnTo>
                    <a:pt x="1461" y="446"/>
                  </a:lnTo>
                  <a:lnTo>
                    <a:pt x="1457" y="446"/>
                  </a:lnTo>
                  <a:lnTo>
                    <a:pt x="1455" y="446"/>
                  </a:lnTo>
                  <a:lnTo>
                    <a:pt x="1453" y="446"/>
                  </a:lnTo>
                  <a:lnTo>
                    <a:pt x="1451" y="448"/>
                  </a:lnTo>
                  <a:lnTo>
                    <a:pt x="1453" y="446"/>
                  </a:lnTo>
                  <a:lnTo>
                    <a:pt x="1455" y="444"/>
                  </a:lnTo>
                  <a:lnTo>
                    <a:pt x="1461" y="444"/>
                  </a:lnTo>
                  <a:lnTo>
                    <a:pt x="1463" y="442"/>
                  </a:lnTo>
                  <a:lnTo>
                    <a:pt x="1463" y="440"/>
                  </a:lnTo>
                  <a:lnTo>
                    <a:pt x="1461" y="440"/>
                  </a:lnTo>
                  <a:lnTo>
                    <a:pt x="1461" y="438"/>
                  </a:lnTo>
                  <a:lnTo>
                    <a:pt x="1459" y="436"/>
                  </a:lnTo>
                  <a:lnTo>
                    <a:pt x="1459" y="438"/>
                  </a:lnTo>
                  <a:lnTo>
                    <a:pt x="1457" y="436"/>
                  </a:lnTo>
                  <a:lnTo>
                    <a:pt x="1455" y="436"/>
                  </a:lnTo>
                  <a:lnTo>
                    <a:pt x="1459" y="432"/>
                  </a:lnTo>
                  <a:lnTo>
                    <a:pt x="1455" y="430"/>
                  </a:lnTo>
                  <a:lnTo>
                    <a:pt x="1453" y="432"/>
                  </a:lnTo>
                  <a:lnTo>
                    <a:pt x="1453" y="430"/>
                  </a:lnTo>
                  <a:lnTo>
                    <a:pt x="1455" y="428"/>
                  </a:lnTo>
                  <a:lnTo>
                    <a:pt x="1451" y="428"/>
                  </a:lnTo>
                  <a:lnTo>
                    <a:pt x="1451" y="422"/>
                  </a:lnTo>
                  <a:lnTo>
                    <a:pt x="1449" y="422"/>
                  </a:lnTo>
                  <a:lnTo>
                    <a:pt x="1449" y="418"/>
                  </a:lnTo>
                  <a:lnTo>
                    <a:pt x="1449" y="416"/>
                  </a:lnTo>
                  <a:lnTo>
                    <a:pt x="1449" y="414"/>
                  </a:lnTo>
                  <a:lnTo>
                    <a:pt x="1447" y="414"/>
                  </a:lnTo>
                  <a:lnTo>
                    <a:pt x="1449" y="412"/>
                  </a:lnTo>
                  <a:lnTo>
                    <a:pt x="1447" y="410"/>
                  </a:lnTo>
                  <a:lnTo>
                    <a:pt x="1445" y="410"/>
                  </a:lnTo>
                  <a:lnTo>
                    <a:pt x="1443" y="410"/>
                  </a:lnTo>
                  <a:lnTo>
                    <a:pt x="1441" y="414"/>
                  </a:lnTo>
                  <a:lnTo>
                    <a:pt x="1439" y="416"/>
                  </a:lnTo>
                  <a:lnTo>
                    <a:pt x="1437" y="418"/>
                  </a:lnTo>
                  <a:lnTo>
                    <a:pt x="1433" y="426"/>
                  </a:lnTo>
                  <a:lnTo>
                    <a:pt x="1437" y="434"/>
                  </a:lnTo>
                  <a:lnTo>
                    <a:pt x="1435" y="434"/>
                  </a:lnTo>
                  <a:lnTo>
                    <a:pt x="1435" y="438"/>
                  </a:lnTo>
                  <a:lnTo>
                    <a:pt x="1433" y="438"/>
                  </a:lnTo>
                  <a:lnTo>
                    <a:pt x="1433" y="440"/>
                  </a:lnTo>
                  <a:lnTo>
                    <a:pt x="1431" y="438"/>
                  </a:lnTo>
                  <a:lnTo>
                    <a:pt x="1433" y="442"/>
                  </a:lnTo>
                  <a:lnTo>
                    <a:pt x="1431" y="446"/>
                  </a:lnTo>
                  <a:lnTo>
                    <a:pt x="1429" y="446"/>
                  </a:lnTo>
                  <a:lnTo>
                    <a:pt x="1429" y="448"/>
                  </a:lnTo>
                  <a:lnTo>
                    <a:pt x="1429" y="450"/>
                  </a:lnTo>
                  <a:lnTo>
                    <a:pt x="1427" y="450"/>
                  </a:lnTo>
                  <a:lnTo>
                    <a:pt x="1425" y="448"/>
                  </a:lnTo>
                  <a:lnTo>
                    <a:pt x="1429" y="456"/>
                  </a:lnTo>
                  <a:lnTo>
                    <a:pt x="1425" y="462"/>
                  </a:lnTo>
                  <a:lnTo>
                    <a:pt x="1427" y="458"/>
                  </a:lnTo>
                  <a:lnTo>
                    <a:pt x="1425" y="454"/>
                  </a:lnTo>
                  <a:lnTo>
                    <a:pt x="1423" y="454"/>
                  </a:lnTo>
                  <a:lnTo>
                    <a:pt x="1421" y="450"/>
                  </a:lnTo>
                  <a:lnTo>
                    <a:pt x="1417" y="456"/>
                  </a:lnTo>
                  <a:lnTo>
                    <a:pt x="1417" y="460"/>
                  </a:lnTo>
                  <a:lnTo>
                    <a:pt x="1411" y="462"/>
                  </a:lnTo>
                  <a:lnTo>
                    <a:pt x="1404" y="465"/>
                  </a:lnTo>
                  <a:lnTo>
                    <a:pt x="1404" y="469"/>
                  </a:lnTo>
                  <a:lnTo>
                    <a:pt x="1402" y="469"/>
                  </a:lnTo>
                  <a:lnTo>
                    <a:pt x="1402" y="465"/>
                  </a:lnTo>
                  <a:lnTo>
                    <a:pt x="1402" y="464"/>
                  </a:lnTo>
                  <a:lnTo>
                    <a:pt x="1402" y="462"/>
                  </a:lnTo>
                  <a:lnTo>
                    <a:pt x="1400" y="464"/>
                  </a:lnTo>
                  <a:lnTo>
                    <a:pt x="1400" y="458"/>
                  </a:lnTo>
                  <a:lnTo>
                    <a:pt x="1398" y="460"/>
                  </a:lnTo>
                  <a:lnTo>
                    <a:pt x="1394" y="469"/>
                  </a:lnTo>
                  <a:lnTo>
                    <a:pt x="1382" y="477"/>
                  </a:lnTo>
                  <a:lnTo>
                    <a:pt x="1394" y="469"/>
                  </a:lnTo>
                  <a:lnTo>
                    <a:pt x="1396" y="462"/>
                  </a:lnTo>
                  <a:lnTo>
                    <a:pt x="1396" y="458"/>
                  </a:lnTo>
                  <a:lnTo>
                    <a:pt x="1394" y="456"/>
                  </a:lnTo>
                  <a:lnTo>
                    <a:pt x="1392" y="450"/>
                  </a:lnTo>
                  <a:lnTo>
                    <a:pt x="1390" y="450"/>
                  </a:lnTo>
                  <a:lnTo>
                    <a:pt x="1380" y="450"/>
                  </a:lnTo>
                  <a:lnTo>
                    <a:pt x="1374" y="456"/>
                  </a:lnTo>
                  <a:lnTo>
                    <a:pt x="1372" y="454"/>
                  </a:lnTo>
                  <a:lnTo>
                    <a:pt x="1368" y="454"/>
                  </a:lnTo>
                  <a:lnTo>
                    <a:pt x="1368" y="452"/>
                  </a:lnTo>
                  <a:lnTo>
                    <a:pt x="1372" y="452"/>
                  </a:lnTo>
                  <a:lnTo>
                    <a:pt x="1372" y="450"/>
                  </a:lnTo>
                  <a:lnTo>
                    <a:pt x="1372" y="446"/>
                  </a:lnTo>
                  <a:lnTo>
                    <a:pt x="1374" y="446"/>
                  </a:lnTo>
                  <a:lnTo>
                    <a:pt x="1376" y="448"/>
                  </a:lnTo>
                  <a:lnTo>
                    <a:pt x="1376" y="450"/>
                  </a:lnTo>
                  <a:lnTo>
                    <a:pt x="1380" y="446"/>
                  </a:lnTo>
                  <a:lnTo>
                    <a:pt x="1382" y="448"/>
                  </a:lnTo>
                  <a:lnTo>
                    <a:pt x="1382" y="446"/>
                  </a:lnTo>
                  <a:lnTo>
                    <a:pt x="1382" y="444"/>
                  </a:lnTo>
                  <a:lnTo>
                    <a:pt x="1378" y="444"/>
                  </a:lnTo>
                  <a:lnTo>
                    <a:pt x="1378" y="442"/>
                  </a:lnTo>
                  <a:lnTo>
                    <a:pt x="1382" y="440"/>
                  </a:lnTo>
                  <a:lnTo>
                    <a:pt x="1382" y="438"/>
                  </a:lnTo>
                  <a:lnTo>
                    <a:pt x="1380" y="438"/>
                  </a:lnTo>
                  <a:lnTo>
                    <a:pt x="1376" y="438"/>
                  </a:lnTo>
                  <a:lnTo>
                    <a:pt x="1380" y="430"/>
                  </a:lnTo>
                  <a:lnTo>
                    <a:pt x="1378" y="428"/>
                  </a:lnTo>
                  <a:lnTo>
                    <a:pt x="1380" y="428"/>
                  </a:lnTo>
                  <a:lnTo>
                    <a:pt x="1378" y="424"/>
                  </a:lnTo>
                  <a:lnTo>
                    <a:pt x="1376" y="422"/>
                  </a:lnTo>
                  <a:lnTo>
                    <a:pt x="1372" y="420"/>
                  </a:lnTo>
                  <a:lnTo>
                    <a:pt x="1364" y="422"/>
                  </a:lnTo>
                  <a:lnTo>
                    <a:pt x="1358" y="418"/>
                  </a:lnTo>
                  <a:lnTo>
                    <a:pt x="1354" y="418"/>
                  </a:lnTo>
                  <a:lnTo>
                    <a:pt x="1356" y="416"/>
                  </a:lnTo>
                  <a:lnTo>
                    <a:pt x="1358" y="416"/>
                  </a:lnTo>
                  <a:lnTo>
                    <a:pt x="1360" y="418"/>
                  </a:lnTo>
                  <a:lnTo>
                    <a:pt x="1374" y="420"/>
                  </a:lnTo>
                  <a:lnTo>
                    <a:pt x="1376" y="418"/>
                  </a:lnTo>
                  <a:lnTo>
                    <a:pt x="1380" y="416"/>
                  </a:lnTo>
                  <a:lnTo>
                    <a:pt x="1378" y="412"/>
                  </a:lnTo>
                  <a:lnTo>
                    <a:pt x="1376" y="408"/>
                  </a:lnTo>
                  <a:lnTo>
                    <a:pt x="1376" y="406"/>
                  </a:lnTo>
                  <a:lnTo>
                    <a:pt x="1376" y="404"/>
                  </a:lnTo>
                  <a:lnTo>
                    <a:pt x="1376" y="400"/>
                  </a:lnTo>
                  <a:lnTo>
                    <a:pt x="1378" y="398"/>
                  </a:lnTo>
                  <a:lnTo>
                    <a:pt x="1380" y="396"/>
                  </a:lnTo>
                  <a:lnTo>
                    <a:pt x="1380" y="394"/>
                  </a:lnTo>
                  <a:lnTo>
                    <a:pt x="1376" y="388"/>
                  </a:lnTo>
                  <a:lnTo>
                    <a:pt x="1374" y="390"/>
                  </a:lnTo>
                  <a:lnTo>
                    <a:pt x="1374" y="392"/>
                  </a:lnTo>
                  <a:lnTo>
                    <a:pt x="1370" y="394"/>
                  </a:lnTo>
                  <a:lnTo>
                    <a:pt x="1368" y="394"/>
                  </a:lnTo>
                  <a:lnTo>
                    <a:pt x="1368" y="392"/>
                  </a:lnTo>
                  <a:lnTo>
                    <a:pt x="1368" y="390"/>
                  </a:lnTo>
                  <a:lnTo>
                    <a:pt x="1366" y="388"/>
                  </a:lnTo>
                  <a:lnTo>
                    <a:pt x="1364" y="390"/>
                  </a:lnTo>
                  <a:lnTo>
                    <a:pt x="1360" y="388"/>
                  </a:lnTo>
                  <a:lnTo>
                    <a:pt x="1358" y="390"/>
                  </a:lnTo>
                  <a:lnTo>
                    <a:pt x="1356" y="388"/>
                  </a:lnTo>
                  <a:lnTo>
                    <a:pt x="1356" y="386"/>
                  </a:lnTo>
                  <a:lnTo>
                    <a:pt x="1354" y="386"/>
                  </a:lnTo>
                  <a:lnTo>
                    <a:pt x="1348" y="386"/>
                  </a:lnTo>
                  <a:lnTo>
                    <a:pt x="1350" y="384"/>
                  </a:lnTo>
                  <a:lnTo>
                    <a:pt x="1346" y="384"/>
                  </a:lnTo>
                  <a:lnTo>
                    <a:pt x="1344" y="380"/>
                  </a:lnTo>
                  <a:lnTo>
                    <a:pt x="1344" y="378"/>
                  </a:lnTo>
                  <a:lnTo>
                    <a:pt x="1346" y="376"/>
                  </a:lnTo>
                  <a:lnTo>
                    <a:pt x="1348" y="376"/>
                  </a:lnTo>
                  <a:lnTo>
                    <a:pt x="1348" y="374"/>
                  </a:lnTo>
                  <a:lnTo>
                    <a:pt x="1348" y="372"/>
                  </a:lnTo>
                  <a:lnTo>
                    <a:pt x="1346" y="372"/>
                  </a:lnTo>
                  <a:lnTo>
                    <a:pt x="1344" y="372"/>
                  </a:lnTo>
                  <a:lnTo>
                    <a:pt x="1342" y="374"/>
                  </a:lnTo>
                  <a:lnTo>
                    <a:pt x="1340" y="374"/>
                  </a:lnTo>
                  <a:lnTo>
                    <a:pt x="1340" y="372"/>
                  </a:lnTo>
                  <a:lnTo>
                    <a:pt x="1342" y="372"/>
                  </a:lnTo>
                  <a:lnTo>
                    <a:pt x="1340" y="370"/>
                  </a:lnTo>
                  <a:lnTo>
                    <a:pt x="1340" y="368"/>
                  </a:lnTo>
                  <a:lnTo>
                    <a:pt x="1340" y="364"/>
                  </a:lnTo>
                  <a:lnTo>
                    <a:pt x="1336" y="362"/>
                  </a:lnTo>
                  <a:lnTo>
                    <a:pt x="1336" y="366"/>
                  </a:lnTo>
                  <a:lnTo>
                    <a:pt x="1334" y="366"/>
                  </a:lnTo>
                  <a:lnTo>
                    <a:pt x="1332" y="366"/>
                  </a:lnTo>
                  <a:lnTo>
                    <a:pt x="1334" y="360"/>
                  </a:lnTo>
                  <a:lnTo>
                    <a:pt x="1334" y="358"/>
                  </a:lnTo>
                  <a:lnTo>
                    <a:pt x="1334" y="356"/>
                  </a:lnTo>
                  <a:lnTo>
                    <a:pt x="1332" y="356"/>
                  </a:lnTo>
                  <a:lnTo>
                    <a:pt x="1328" y="354"/>
                  </a:lnTo>
                  <a:lnTo>
                    <a:pt x="1326" y="352"/>
                  </a:lnTo>
                  <a:lnTo>
                    <a:pt x="1316" y="348"/>
                  </a:lnTo>
                  <a:lnTo>
                    <a:pt x="1314" y="350"/>
                  </a:lnTo>
                  <a:lnTo>
                    <a:pt x="1306" y="354"/>
                  </a:lnTo>
                  <a:lnTo>
                    <a:pt x="1304" y="354"/>
                  </a:lnTo>
                  <a:lnTo>
                    <a:pt x="1304" y="356"/>
                  </a:lnTo>
                  <a:lnTo>
                    <a:pt x="1300" y="356"/>
                  </a:lnTo>
                  <a:lnTo>
                    <a:pt x="1300" y="354"/>
                  </a:lnTo>
                  <a:lnTo>
                    <a:pt x="1300" y="352"/>
                  </a:lnTo>
                  <a:lnTo>
                    <a:pt x="1294" y="352"/>
                  </a:lnTo>
                  <a:lnTo>
                    <a:pt x="1292" y="354"/>
                  </a:lnTo>
                  <a:lnTo>
                    <a:pt x="1292" y="352"/>
                  </a:lnTo>
                  <a:lnTo>
                    <a:pt x="1284" y="350"/>
                  </a:lnTo>
                  <a:lnTo>
                    <a:pt x="1284" y="348"/>
                  </a:lnTo>
                  <a:lnTo>
                    <a:pt x="1282" y="348"/>
                  </a:lnTo>
                  <a:lnTo>
                    <a:pt x="1268" y="346"/>
                  </a:lnTo>
                  <a:lnTo>
                    <a:pt x="1266" y="346"/>
                  </a:lnTo>
                  <a:lnTo>
                    <a:pt x="1266" y="344"/>
                  </a:lnTo>
                  <a:lnTo>
                    <a:pt x="1264" y="344"/>
                  </a:lnTo>
                  <a:lnTo>
                    <a:pt x="1258" y="352"/>
                  </a:lnTo>
                  <a:lnTo>
                    <a:pt x="1256" y="354"/>
                  </a:lnTo>
                  <a:lnTo>
                    <a:pt x="1256" y="362"/>
                  </a:lnTo>
                  <a:lnTo>
                    <a:pt x="1256" y="364"/>
                  </a:lnTo>
                  <a:lnTo>
                    <a:pt x="1258" y="368"/>
                  </a:lnTo>
                  <a:lnTo>
                    <a:pt x="1260" y="370"/>
                  </a:lnTo>
                  <a:lnTo>
                    <a:pt x="1262" y="370"/>
                  </a:lnTo>
                  <a:lnTo>
                    <a:pt x="1264" y="372"/>
                  </a:lnTo>
                  <a:lnTo>
                    <a:pt x="1266" y="372"/>
                  </a:lnTo>
                  <a:lnTo>
                    <a:pt x="1266" y="370"/>
                  </a:lnTo>
                  <a:lnTo>
                    <a:pt x="1266" y="374"/>
                  </a:lnTo>
                  <a:lnTo>
                    <a:pt x="1264" y="374"/>
                  </a:lnTo>
                  <a:lnTo>
                    <a:pt x="1264" y="376"/>
                  </a:lnTo>
                  <a:lnTo>
                    <a:pt x="1262" y="378"/>
                  </a:lnTo>
                  <a:lnTo>
                    <a:pt x="1262" y="380"/>
                  </a:lnTo>
                  <a:lnTo>
                    <a:pt x="1262" y="382"/>
                  </a:lnTo>
                  <a:lnTo>
                    <a:pt x="1260" y="384"/>
                  </a:lnTo>
                  <a:lnTo>
                    <a:pt x="1258" y="388"/>
                  </a:lnTo>
                  <a:lnTo>
                    <a:pt x="1256" y="392"/>
                  </a:lnTo>
                  <a:lnTo>
                    <a:pt x="1256" y="396"/>
                  </a:lnTo>
                  <a:lnTo>
                    <a:pt x="1258" y="398"/>
                  </a:lnTo>
                  <a:lnTo>
                    <a:pt x="1260" y="398"/>
                  </a:lnTo>
                  <a:lnTo>
                    <a:pt x="1262" y="398"/>
                  </a:lnTo>
                  <a:lnTo>
                    <a:pt x="1264" y="398"/>
                  </a:lnTo>
                  <a:lnTo>
                    <a:pt x="1266" y="398"/>
                  </a:lnTo>
                  <a:lnTo>
                    <a:pt x="1262" y="400"/>
                  </a:lnTo>
                  <a:lnTo>
                    <a:pt x="1262" y="402"/>
                  </a:lnTo>
                  <a:lnTo>
                    <a:pt x="1262" y="408"/>
                  </a:lnTo>
                  <a:lnTo>
                    <a:pt x="1264" y="412"/>
                  </a:lnTo>
                  <a:lnTo>
                    <a:pt x="1266" y="414"/>
                  </a:lnTo>
                  <a:lnTo>
                    <a:pt x="1266" y="418"/>
                  </a:lnTo>
                  <a:lnTo>
                    <a:pt x="1264" y="418"/>
                  </a:lnTo>
                  <a:lnTo>
                    <a:pt x="1262" y="418"/>
                  </a:lnTo>
                  <a:lnTo>
                    <a:pt x="1262" y="420"/>
                  </a:lnTo>
                  <a:lnTo>
                    <a:pt x="1268" y="420"/>
                  </a:lnTo>
                  <a:lnTo>
                    <a:pt x="1270" y="420"/>
                  </a:lnTo>
                  <a:lnTo>
                    <a:pt x="1268" y="424"/>
                  </a:lnTo>
                  <a:lnTo>
                    <a:pt x="1266" y="428"/>
                  </a:lnTo>
                  <a:lnTo>
                    <a:pt x="1268" y="430"/>
                  </a:lnTo>
                  <a:lnTo>
                    <a:pt x="1272" y="430"/>
                  </a:lnTo>
                  <a:lnTo>
                    <a:pt x="1266" y="432"/>
                  </a:lnTo>
                  <a:lnTo>
                    <a:pt x="1266" y="430"/>
                  </a:lnTo>
                  <a:lnTo>
                    <a:pt x="1262" y="430"/>
                  </a:lnTo>
                  <a:lnTo>
                    <a:pt x="1262" y="432"/>
                  </a:lnTo>
                  <a:lnTo>
                    <a:pt x="1262" y="436"/>
                  </a:lnTo>
                  <a:lnTo>
                    <a:pt x="1262" y="440"/>
                  </a:lnTo>
                  <a:lnTo>
                    <a:pt x="1258" y="440"/>
                  </a:lnTo>
                  <a:lnTo>
                    <a:pt x="1258" y="442"/>
                  </a:lnTo>
                  <a:lnTo>
                    <a:pt x="1252" y="442"/>
                  </a:lnTo>
                  <a:lnTo>
                    <a:pt x="1250" y="444"/>
                  </a:lnTo>
                  <a:lnTo>
                    <a:pt x="1248" y="444"/>
                  </a:lnTo>
                  <a:lnTo>
                    <a:pt x="1248" y="446"/>
                  </a:lnTo>
                  <a:lnTo>
                    <a:pt x="1248" y="452"/>
                  </a:lnTo>
                  <a:lnTo>
                    <a:pt x="1248" y="454"/>
                  </a:lnTo>
                  <a:lnTo>
                    <a:pt x="1264" y="465"/>
                  </a:lnTo>
                  <a:lnTo>
                    <a:pt x="1266" y="465"/>
                  </a:lnTo>
                  <a:lnTo>
                    <a:pt x="1274" y="497"/>
                  </a:lnTo>
                  <a:lnTo>
                    <a:pt x="1274" y="499"/>
                  </a:lnTo>
                  <a:lnTo>
                    <a:pt x="1276" y="517"/>
                  </a:lnTo>
                  <a:lnTo>
                    <a:pt x="1278" y="517"/>
                  </a:lnTo>
                  <a:lnTo>
                    <a:pt x="1280" y="509"/>
                  </a:lnTo>
                  <a:lnTo>
                    <a:pt x="1282" y="511"/>
                  </a:lnTo>
                  <a:lnTo>
                    <a:pt x="1282" y="517"/>
                  </a:lnTo>
                  <a:lnTo>
                    <a:pt x="1284" y="517"/>
                  </a:lnTo>
                  <a:lnTo>
                    <a:pt x="1284" y="521"/>
                  </a:lnTo>
                  <a:lnTo>
                    <a:pt x="1280" y="521"/>
                  </a:lnTo>
                  <a:lnTo>
                    <a:pt x="1278" y="519"/>
                  </a:lnTo>
                  <a:lnTo>
                    <a:pt x="1276" y="519"/>
                  </a:lnTo>
                  <a:lnTo>
                    <a:pt x="1276" y="521"/>
                  </a:lnTo>
                  <a:lnTo>
                    <a:pt x="1264" y="539"/>
                  </a:lnTo>
                  <a:lnTo>
                    <a:pt x="1234" y="559"/>
                  </a:lnTo>
                  <a:lnTo>
                    <a:pt x="1238" y="561"/>
                  </a:lnTo>
                  <a:lnTo>
                    <a:pt x="1246" y="577"/>
                  </a:lnTo>
                  <a:lnTo>
                    <a:pt x="1248" y="601"/>
                  </a:lnTo>
                  <a:lnTo>
                    <a:pt x="1248" y="603"/>
                  </a:lnTo>
                  <a:lnTo>
                    <a:pt x="1250" y="607"/>
                  </a:lnTo>
                  <a:lnTo>
                    <a:pt x="1250" y="609"/>
                  </a:lnTo>
                  <a:lnTo>
                    <a:pt x="1252" y="613"/>
                  </a:lnTo>
                  <a:lnTo>
                    <a:pt x="1254" y="613"/>
                  </a:lnTo>
                  <a:lnTo>
                    <a:pt x="1256" y="615"/>
                  </a:lnTo>
                  <a:lnTo>
                    <a:pt x="1260" y="613"/>
                  </a:lnTo>
                  <a:lnTo>
                    <a:pt x="1260" y="615"/>
                  </a:lnTo>
                  <a:lnTo>
                    <a:pt x="1258" y="615"/>
                  </a:lnTo>
                  <a:lnTo>
                    <a:pt x="1254" y="615"/>
                  </a:lnTo>
                  <a:lnTo>
                    <a:pt x="1252" y="617"/>
                  </a:lnTo>
                  <a:lnTo>
                    <a:pt x="1250" y="621"/>
                  </a:lnTo>
                  <a:lnTo>
                    <a:pt x="1248" y="621"/>
                  </a:lnTo>
                  <a:lnTo>
                    <a:pt x="1248" y="623"/>
                  </a:lnTo>
                  <a:lnTo>
                    <a:pt x="1244" y="623"/>
                  </a:lnTo>
                  <a:lnTo>
                    <a:pt x="1244" y="625"/>
                  </a:lnTo>
                  <a:lnTo>
                    <a:pt x="1248" y="629"/>
                  </a:lnTo>
                  <a:lnTo>
                    <a:pt x="1250" y="631"/>
                  </a:lnTo>
                  <a:lnTo>
                    <a:pt x="1250" y="633"/>
                  </a:lnTo>
                  <a:lnTo>
                    <a:pt x="1248" y="633"/>
                  </a:lnTo>
                  <a:lnTo>
                    <a:pt x="1248" y="635"/>
                  </a:lnTo>
                  <a:lnTo>
                    <a:pt x="1246" y="637"/>
                  </a:lnTo>
                  <a:lnTo>
                    <a:pt x="1244" y="631"/>
                  </a:lnTo>
                  <a:lnTo>
                    <a:pt x="1242" y="629"/>
                  </a:lnTo>
                  <a:lnTo>
                    <a:pt x="1240" y="627"/>
                  </a:lnTo>
                  <a:lnTo>
                    <a:pt x="1238" y="629"/>
                  </a:lnTo>
                  <a:lnTo>
                    <a:pt x="1238" y="631"/>
                  </a:lnTo>
                  <a:lnTo>
                    <a:pt x="1234" y="631"/>
                  </a:lnTo>
                  <a:lnTo>
                    <a:pt x="1234" y="633"/>
                  </a:lnTo>
                  <a:lnTo>
                    <a:pt x="1236" y="641"/>
                  </a:lnTo>
                  <a:lnTo>
                    <a:pt x="1234" y="641"/>
                  </a:lnTo>
                  <a:lnTo>
                    <a:pt x="1230" y="637"/>
                  </a:lnTo>
                  <a:lnTo>
                    <a:pt x="1228" y="637"/>
                  </a:lnTo>
                  <a:lnTo>
                    <a:pt x="1226" y="635"/>
                  </a:lnTo>
                  <a:lnTo>
                    <a:pt x="1224" y="635"/>
                  </a:lnTo>
                  <a:lnTo>
                    <a:pt x="1216" y="641"/>
                  </a:lnTo>
                  <a:lnTo>
                    <a:pt x="1222" y="635"/>
                  </a:lnTo>
                  <a:lnTo>
                    <a:pt x="1224" y="633"/>
                  </a:lnTo>
                  <a:lnTo>
                    <a:pt x="1222" y="625"/>
                  </a:lnTo>
                  <a:lnTo>
                    <a:pt x="1212" y="617"/>
                  </a:lnTo>
                  <a:lnTo>
                    <a:pt x="1210" y="617"/>
                  </a:lnTo>
                  <a:lnTo>
                    <a:pt x="1200" y="619"/>
                  </a:lnTo>
                  <a:lnTo>
                    <a:pt x="1208" y="613"/>
                  </a:lnTo>
                  <a:lnTo>
                    <a:pt x="1210" y="613"/>
                  </a:lnTo>
                  <a:lnTo>
                    <a:pt x="1208" y="607"/>
                  </a:lnTo>
                  <a:lnTo>
                    <a:pt x="1206" y="605"/>
                  </a:lnTo>
                  <a:lnTo>
                    <a:pt x="1204" y="605"/>
                  </a:lnTo>
                  <a:lnTo>
                    <a:pt x="1202" y="601"/>
                  </a:lnTo>
                  <a:lnTo>
                    <a:pt x="1200" y="599"/>
                  </a:lnTo>
                  <a:lnTo>
                    <a:pt x="1198" y="597"/>
                  </a:lnTo>
                  <a:lnTo>
                    <a:pt x="1198" y="593"/>
                  </a:lnTo>
                  <a:lnTo>
                    <a:pt x="1200" y="591"/>
                  </a:lnTo>
                  <a:lnTo>
                    <a:pt x="1200" y="575"/>
                  </a:lnTo>
                  <a:lnTo>
                    <a:pt x="1196" y="571"/>
                  </a:lnTo>
                  <a:lnTo>
                    <a:pt x="1198" y="553"/>
                  </a:lnTo>
                  <a:lnTo>
                    <a:pt x="1198" y="545"/>
                  </a:lnTo>
                  <a:lnTo>
                    <a:pt x="1196" y="547"/>
                  </a:lnTo>
                  <a:lnTo>
                    <a:pt x="1194" y="545"/>
                  </a:lnTo>
                  <a:lnTo>
                    <a:pt x="1192" y="545"/>
                  </a:lnTo>
                  <a:lnTo>
                    <a:pt x="1190" y="545"/>
                  </a:lnTo>
                  <a:lnTo>
                    <a:pt x="1188" y="543"/>
                  </a:lnTo>
                  <a:lnTo>
                    <a:pt x="1186" y="543"/>
                  </a:lnTo>
                  <a:lnTo>
                    <a:pt x="1185" y="543"/>
                  </a:lnTo>
                  <a:lnTo>
                    <a:pt x="1157" y="543"/>
                  </a:lnTo>
                  <a:lnTo>
                    <a:pt x="1151" y="553"/>
                  </a:lnTo>
                  <a:lnTo>
                    <a:pt x="1157" y="541"/>
                  </a:lnTo>
                  <a:lnTo>
                    <a:pt x="1157" y="539"/>
                  </a:lnTo>
                  <a:lnTo>
                    <a:pt x="1153" y="537"/>
                  </a:lnTo>
                  <a:lnTo>
                    <a:pt x="1151" y="535"/>
                  </a:lnTo>
                  <a:lnTo>
                    <a:pt x="1149" y="533"/>
                  </a:lnTo>
                  <a:lnTo>
                    <a:pt x="1137" y="529"/>
                  </a:lnTo>
                  <a:lnTo>
                    <a:pt x="1135" y="527"/>
                  </a:lnTo>
                  <a:lnTo>
                    <a:pt x="1133" y="527"/>
                  </a:lnTo>
                  <a:lnTo>
                    <a:pt x="1131" y="527"/>
                  </a:lnTo>
                  <a:lnTo>
                    <a:pt x="1129" y="527"/>
                  </a:lnTo>
                  <a:lnTo>
                    <a:pt x="1127" y="525"/>
                  </a:lnTo>
                  <a:lnTo>
                    <a:pt x="1125" y="525"/>
                  </a:lnTo>
                  <a:lnTo>
                    <a:pt x="1123" y="525"/>
                  </a:lnTo>
                  <a:lnTo>
                    <a:pt x="1123" y="523"/>
                  </a:lnTo>
                  <a:lnTo>
                    <a:pt x="1117" y="513"/>
                  </a:lnTo>
                  <a:lnTo>
                    <a:pt x="1103" y="503"/>
                  </a:lnTo>
                  <a:lnTo>
                    <a:pt x="1097" y="503"/>
                  </a:lnTo>
                  <a:lnTo>
                    <a:pt x="1087" y="499"/>
                  </a:lnTo>
                  <a:lnTo>
                    <a:pt x="1085" y="497"/>
                  </a:lnTo>
                  <a:lnTo>
                    <a:pt x="1081" y="493"/>
                  </a:lnTo>
                  <a:lnTo>
                    <a:pt x="1075" y="491"/>
                  </a:lnTo>
                  <a:lnTo>
                    <a:pt x="1059" y="501"/>
                  </a:lnTo>
                  <a:lnTo>
                    <a:pt x="1057" y="501"/>
                  </a:lnTo>
                  <a:lnTo>
                    <a:pt x="1057" y="499"/>
                  </a:lnTo>
                  <a:lnTo>
                    <a:pt x="1053" y="501"/>
                  </a:lnTo>
                  <a:lnTo>
                    <a:pt x="1055" y="497"/>
                  </a:lnTo>
                  <a:lnTo>
                    <a:pt x="1057" y="495"/>
                  </a:lnTo>
                  <a:lnTo>
                    <a:pt x="1057" y="487"/>
                  </a:lnTo>
                  <a:lnTo>
                    <a:pt x="1053" y="481"/>
                  </a:lnTo>
                  <a:lnTo>
                    <a:pt x="1053" y="473"/>
                  </a:lnTo>
                  <a:lnTo>
                    <a:pt x="1049" y="462"/>
                  </a:lnTo>
                  <a:lnTo>
                    <a:pt x="1047" y="456"/>
                  </a:lnTo>
                  <a:lnTo>
                    <a:pt x="1047" y="454"/>
                  </a:lnTo>
                  <a:lnTo>
                    <a:pt x="1045" y="452"/>
                  </a:lnTo>
                  <a:lnTo>
                    <a:pt x="1043" y="454"/>
                  </a:lnTo>
                  <a:lnTo>
                    <a:pt x="1041" y="454"/>
                  </a:lnTo>
                  <a:lnTo>
                    <a:pt x="1039" y="452"/>
                  </a:lnTo>
                  <a:lnTo>
                    <a:pt x="1033" y="452"/>
                  </a:lnTo>
                  <a:lnTo>
                    <a:pt x="1031" y="454"/>
                  </a:lnTo>
                  <a:lnTo>
                    <a:pt x="1031" y="458"/>
                  </a:lnTo>
                  <a:lnTo>
                    <a:pt x="1031" y="460"/>
                  </a:lnTo>
                  <a:lnTo>
                    <a:pt x="1031" y="452"/>
                  </a:lnTo>
                  <a:lnTo>
                    <a:pt x="1029" y="454"/>
                  </a:lnTo>
                  <a:lnTo>
                    <a:pt x="1027" y="452"/>
                  </a:lnTo>
                  <a:lnTo>
                    <a:pt x="1023" y="446"/>
                  </a:lnTo>
                  <a:lnTo>
                    <a:pt x="1021" y="446"/>
                  </a:lnTo>
                  <a:lnTo>
                    <a:pt x="1023" y="442"/>
                  </a:lnTo>
                  <a:lnTo>
                    <a:pt x="1025" y="406"/>
                  </a:lnTo>
                  <a:lnTo>
                    <a:pt x="1025" y="404"/>
                  </a:lnTo>
                  <a:lnTo>
                    <a:pt x="1027" y="404"/>
                  </a:lnTo>
                  <a:lnTo>
                    <a:pt x="1029" y="402"/>
                  </a:lnTo>
                  <a:lnTo>
                    <a:pt x="1027" y="396"/>
                  </a:lnTo>
                  <a:lnTo>
                    <a:pt x="1031" y="394"/>
                  </a:lnTo>
                  <a:lnTo>
                    <a:pt x="1033" y="386"/>
                  </a:lnTo>
                  <a:lnTo>
                    <a:pt x="1033" y="384"/>
                  </a:lnTo>
                  <a:lnTo>
                    <a:pt x="1027" y="380"/>
                  </a:lnTo>
                  <a:lnTo>
                    <a:pt x="1029" y="378"/>
                  </a:lnTo>
                  <a:lnTo>
                    <a:pt x="1035" y="378"/>
                  </a:lnTo>
                  <a:lnTo>
                    <a:pt x="1041" y="372"/>
                  </a:lnTo>
                  <a:lnTo>
                    <a:pt x="1045" y="368"/>
                  </a:lnTo>
                  <a:lnTo>
                    <a:pt x="1043" y="366"/>
                  </a:lnTo>
                  <a:lnTo>
                    <a:pt x="1043" y="364"/>
                  </a:lnTo>
                  <a:lnTo>
                    <a:pt x="1047" y="364"/>
                  </a:lnTo>
                  <a:lnTo>
                    <a:pt x="1047" y="362"/>
                  </a:lnTo>
                  <a:lnTo>
                    <a:pt x="1047" y="360"/>
                  </a:lnTo>
                  <a:lnTo>
                    <a:pt x="1047" y="358"/>
                  </a:lnTo>
                  <a:lnTo>
                    <a:pt x="1049" y="358"/>
                  </a:lnTo>
                  <a:lnTo>
                    <a:pt x="1049" y="356"/>
                  </a:lnTo>
                  <a:lnTo>
                    <a:pt x="1051" y="354"/>
                  </a:lnTo>
                  <a:lnTo>
                    <a:pt x="1055" y="360"/>
                  </a:lnTo>
                  <a:lnTo>
                    <a:pt x="1053" y="350"/>
                  </a:lnTo>
                  <a:lnTo>
                    <a:pt x="1055" y="344"/>
                  </a:lnTo>
                  <a:lnTo>
                    <a:pt x="1057" y="344"/>
                  </a:lnTo>
                  <a:lnTo>
                    <a:pt x="1061" y="344"/>
                  </a:lnTo>
                  <a:lnTo>
                    <a:pt x="1063" y="344"/>
                  </a:lnTo>
                  <a:lnTo>
                    <a:pt x="1063" y="342"/>
                  </a:lnTo>
                  <a:lnTo>
                    <a:pt x="1059" y="342"/>
                  </a:lnTo>
                  <a:lnTo>
                    <a:pt x="1057" y="338"/>
                  </a:lnTo>
                  <a:lnTo>
                    <a:pt x="1057" y="336"/>
                  </a:lnTo>
                  <a:lnTo>
                    <a:pt x="1061" y="338"/>
                  </a:lnTo>
                  <a:lnTo>
                    <a:pt x="1063" y="336"/>
                  </a:lnTo>
                  <a:lnTo>
                    <a:pt x="1071" y="338"/>
                  </a:lnTo>
                  <a:lnTo>
                    <a:pt x="1073" y="336"/>
                  </a:lnTo>
                  <a:lnTo>
                    <a:pt x="1075" y="334"/>
                  </a:lnTo>
                  <a:lnTo>
                    <a:pt x="1081" y="334"/>
                  </a:lnTo>
                  <a:lnTo>
                    <a:pt x="1083" y="332"/>
                  </a:lnTo>
                  <a:lnTo>
                    <a:pt x="1083" y="330"/>
                  </a:lnTo>
                  <a:lnTo>
                    <a:pt x="1083" y="328"/>
                  </a:lnTo>
                  <a:lnTo>
                    <a:pt x="1081" y="320"/>
                  </a:lnTo>
                  <a:lnTo>
                    <a:pt x="1079" y="318"/>
                  </a:lnTo>
                  <a:lnTo>
                    <a:pt x="1079" y="316"/>
                  </a:lnTo>
                  <a:lnTo>
                    <a:pt x="1077" y="316"/>
                  </a:lnTo>
                  <a:lnTo>
                    <a:pt x="1075" y="316"/>
                  </a:lnTo>
                  <a:lnTo>
                    <a:pt x="1073" y="314"/>
                  </a:lnTo>
                  <a:lnTo>
                    <a:pt x="1069" y="312"/>
                  </a:lnTo>
                  <a:lnTo>
                    <a:pt x="1069" y="310"/>
                  </a:lnTo>
                  <a:lnTo>
                    <a:pt x="1067" y="308"/>
                  </a:lnTo>
                  <a:lnTo>
                    <a:pt x="1063" y="310"/>
                  </a:lnTo>
                  <a:lnTo>
                    <a:pt x="1061" y="310"/>
                  </a:lnTo>
                  <a:lnTo>
                    <a:pt x="1061" y="314"/>
                  </a:lnTo>
                  <a:lnTo>
                    <a:pt x="1059" y="312"/>
                  </a:lnTo>
                  <a:lnTo>
                    <a:pt x="1061" y="310"/>
                  </a:lnTo>
                  <a:lnTo>
                    <a:pt x="1063" y="310"/>
                  </a:lnTo>
                  <a:lnTo>
                    <a:pt x="1061" y="308"/>
                  </a:lnTo>
                  <a:lnTo>
                    <a:pt x="1057" y="306"/>
                  </a:lnTo>
                  <a:lnTo>
                    <a:pt x="1055" y="308"/>
                  </a:lnTo>
                  <a:lnTo>
                    <a:pt x="1055" y="306"/>
                  </a:lnTo>
                  <a:lnTo>
                    <a:pt x="1047" y="304"/>
                  </a:lnTo>
                  <a:lnTo>
                    <a:pt x="1045" y="302"/>
                  </a:lnTo>
                  <a:lnTo>
                    <a:pt x="1045" y="304"/>
                  </a:lnTo>
                  <a:lnTo>
                    <a:pt x="1043" y="304"/>
                  </a:lnTo>
                  <a:lnTo>
                    <a:pt x="1041" y="304"/>
                  </a:lnTo>
                  <a:lnTo>
                    <a:pt x="1041" y="302"/>
                  </a:lnTo>
                  <a:lnTo>
                    <a:pt x="1043" y="298"/>
                  </a:lnTo>
                  <a:lnTo>
                    <a:pt x="1055" y="304"/>
                  </a:lnTo>
                  <a:lnTo>
                    <a:pt x="1061" y="306"/>
                  </a:lnTo>
                  <a:lnTo>
                    <a:pt x="1063" y="306"/>
                  </a:lnTo>
                  <a:lnTo>
                    <a:pt x="1065" y="306"/>
                  </a:lnTo>
                  <a:lnTo>
                    <a:pt x="1065" y="308"/>
                  </a:lnTo>
                  <a:lnTo>
                    <a:pt x="1069" y="306"/>
                  </a:lnTo>
                  <a:lnTo>
                    <a:pt x="1069" y="304"/>
                  </a:lnTo>
                  <a:lnTo>
                    <a:pt x="1071" y="308"/>
                  </a:lnTo>
                  <a:lnTo>
                    <a:pt x="1075" y="310"/>
                  </a:lnTo>
                  <a:lnTo>
                    <a:pt x="1079" y="312"/>
                  </a:lnTo>
                  <a:lnTo>
                    <a:pt x="1081" y="314"/>
                  </a:lnTo>
                  <a:lnTo>
                    <a:pt x="1083" y="316"/>
                  </a:lnTo>
                  <a:lnTo>
                    <a:pt x="1083" y="314"/>
                  </a:lnTo>
                  <a:lnTo>
                    <a:pt x="1085" y="314"/>
                  </a:lnTo>
                  <a:lnTo>
                    <a:pt x="1087" y="314"/>
                  </a:lnTo>
                  <a:lnTo>
                    <a:pt x="1087" y="312"/>
                  </a:lnTo>
                  <a:lnTo>
                    <a:pt x="1089" y="312"/>
                  </a:lnTo>
                  <a:lnTo>
                    <a:pt x="1093" y="304"/>
                  </a:lnTo>
                  <a:lnTo>
                    <a:pt x="1091" y="304"/>
                  </a:lnTo>
                  <a:lnTo>
                    <a:pt x="1091" y="300"/>
                  </a:lnTo>
                  <a:lnTo>
                    <a:pt x="1093" y="302"/>
                  </a:lnTo>
                  <a:lnTo>
                    <a:pt x="1095" y="302"/>
                  </a:lnTo>
                  <a:lnTo>
                    <a:pt x="1095" y="300"/>
                  </a:lnTo>
                  <a:lnTo>
                    <a:pt x="1093" y="298"/>
                  </a:lnTo>
                  <a:lnTo>
                    <a:pt x="1093" y="296"/>
                  </a:lnTo>
                  <a:lnTo>
                    <a:pt x="1093" y="294"/>
                  </a:lnTo>
                  <a:lnTo>
                    <a:pt x="1095" y="294"/>
                  </a:lnTo>
                  <a:lnTo>
                    <a:pt x="1097" y="296"/>
                  </a:lnTo>
                  <a:lnTo>
                    <a:pt x="1099" y="298"/>
                  </a:lnTo>
                  <a:lnTo>
                    <a:pt x="1099" y="296"/>
                  </a:lnTo>
                  <a:lnTo>
                    <a:pt x="1105" y="300"/>
                  </a:lnTo>
                  <a:lnTo>
                    <a:pt x="1105" y="298"/>
                  </a:lnTo>
                  <a:lnTo>
                    <a:pt x="1111" y="300"/>
                  </a:lnTo>
                  <a:lnTo>
                    <a:pt x="1115" y="296"/>
                  </a:lnTo>
                  <a:lnTo>
                    <a:pt x="1117" y="294"/>
                  </a:lnTo>
                  <a:lnTo>
                    <a:pt x="1119" y="294"/>
                  </a:lnTo>
                  <a:lnTo>
                    <a:pt x="1123" y="286"/>
                  </a:lnTo>
                  <a:lnTo>
                    <a:pt x="1123" y="282"/>
                  </a:lnTo>
                  <a:lnTo>
                    <a:pt x="1125" y="282"/>
                  </a:lnTo>
                  <a:lnTo>
                    <a:pt x="1127" y="276"/>
                  </a:lnTo>
                  <a:lnTo>
                    <a:pt x="1129" y="276"/>
                  </a:lnTo>
                  <a:lnTo>
                    <a:pt x="1131" y="270"/>
                  </a:lnTo>
                  <a:lnTo>
                    <a:pt x="1133" y="268"/>
                  </a:lnTo>
                  <a:lnTo>
                    <a:pt x="1133" y="266"/>
                  </a:lnTo>
                  <a:lnTo>
                    <a:pt x="1135" y="260"/>
                  </a:lnTo>
                  <a:lnTo>
                    <a:pt x="1133" y="260"/>
                  </a:lnTo>
                  <a:lnTo>
                    <a:pt x="1133" y="258"/>
                  </a:lnTo>
                  <a:lnTo>
                    <a:pt x="1121" y="258"/>
                  </a:lnTo>
                  <a:lnTo>
                    <a:pt x="1119" y="258"/>
                  </a:lnTo>
                  <a:lnTo>
                    <a:pt x="1105" y="256"/>
                  </a:lnTo>
                  <a:lnTo>
                    <a:pt x="1095" y="242"/>
                  </a:lnTo>
                  <a:lnTo>
                    <a:pt x="1089" y="240"/>
                  </a:lnTo>
                  <a:lnTo>
                    <a:pt x="1091" y="237"/>
                  </a:lnTo>
                  <a:lnTo>
                    <a:pt x="1095" y="238"/>
                  </a:lnTo>
                  <a:lnTo>
                    <a:pt x="1097" y="237"/>
                  </a:lnTo>
                  <a:lnTo>
                    <a:pt x="1099" y="237"/>
                  </a:lnTo>
                  <a:lnTo>
                    <a:pt x="1105" y="242"/>
                  </a:lnTo>
                  <a:lnTo>
                    <a:pt x="1109" y="244"/>
                  </a:lnTo>
                  <a:lnTo>
                    <a:pt x="1117" y="250"/>
                  </a:lnTo>
                  <a:lnTo>
                    <a:pt x="1119" y="256"/>
                  </a:lnTo>
                  <a:lnTo>
                    <a:pt x="1131" y="254"/>
                  </a:lnTo>
                  <a:lnTo>
                    <a:pt x="1133" y="252"/>
                  </a:lnTo>
                  <a:lnTo>
                    <a:pt x="1135" y="248"/>
                  </a:lnTo>
                  <a:lnTo>
                    <a:pt x="1137" y="246"/>
                  </a:lnTo>
                  <a:lnTo>
                    <a:pt x="1139" y="244"/>
                  </a:lnTo>
                  <a:lnTo>
                    <a:pt x="1141" y="240"/>
                  </a:lnTo>
                  <a:lnTo>
                    <a:pt x="1143" y="237"/>
                  </a:lnTo>
                  <a:lnTo>
                    <a:pt x="1145" y="235"/>
                  </a:lnTo>
                  <a:lnTo>
                    <a:pt x="1147" y="233"/>
                  </a:lnTo>
                  <a:lnTo>
                    <a:pt x="1147" y="231"/>
                  </a:lnTo>
                  <a:lnTo>
                    <a:pt x="1147" y="227"/>
                  </a:lnTo>
                  <a:lnTo>
                    <a:pt x="1147" y="225"/>
                  </a:lnTo>
                  <a:lnTo>
                    <a:pt x="1143" y="225"/>
                  </a:lnTo>
                  <a:lnTo>
                    <a:pt x="1139" y="221"/>
                  </a:lnTo>
                  <a:lnTo>
                    <a:pt x="1137" y="219"/>
                  </a:lnTo>
                  <a:lnTo>
                    <a:pt x="1139" y="219"/>
                  </a:lnTo>
                  <a:lnTo>
                    <a:pt x="1139" y="217"/>
                  </a:lnTo>
                  <a:lnTo>
                    <a:pt x="1141" y="215"/>
                  </a:lnTo>
                  <a:lnTo>
                    <a:pt x="1147" y="217"/>
                  </a:lnTo>
                  <a:lnTo>
                    <a:pt x="1149" y="217"/>
                  </a:lnTo>
                  <a:lnTo>
                    <a:pt x="1155" y="213"/>
                  </a:lnTo>
                  <a:lnTo>
                    <a:pt x="1157" y="213"/>
                  </a:lnTo>
                  <a:lnTo>
                    <a:pt x="1159" y="225"/>
                  </a:lnTo>
                  <a:lnTo>
                    <a:pt x="1161" y="223"/>
                  </a:lnTo>
                  <a:lnTo>
                    <a:pt x="1163" y="225"/>
                  </a:lnTo>
                  <a:lnTo>
                    <a:pt x="1165" y="225"/>
                  </a:lnTo>
                  <a:lnTo>
                    <a:pt x="1169" y="227"/>
                  </a:lnTo>
                  <a:lnTo>
                    <a:pt x="1169" y="221"/>
                  </a:lnTo>
                  <a:lnTo>
                    <a:pt x="1171" y="221"/>
                  </a:lnTo>
                  <a:lnTo>
                    <a:pt x="1173" y="223"/>
                  </a:lnTo>
                  <a:lnTo>
                    <a:pt x="1175" y="227"/>
                  </a:lnTo>
                  <a:lnTo>
                    <a:pt x="1179" y="227"/>
                  </a:lnTo>
                  <a:lnTo>
                    <a:pt x="1177" y="221"/>
                  </a:lnTo>
                  <a:lnTo>
                    <a:pt x="1177" y="219"/>
                  </a:lnTo>
                  <a:lnTo>
                    <a:pt x="1175" y="213"/>
                  </a:lnTo>
                  <a:lnTo>
                    <a:pt x="1173" y="211"/>
                  </a:lnTo>
                  <a:lnTo>
                    <a:pt x="1175" y="209"/>
                  </a:lnTo>
                  <a:lnTo>
                    <a:pt x="1177" y="213"/>
                  </a:lnTo>
                  <a:lnTo>
                    <a:pt x="1183" y="217"/>
                  </a:lnTo>
                  <a:lnTo>
                    <a:pt x="1183" y="219"/>
                  </a:lnTo>
                  <a:lnTo>
                    <a:pt x="1185" y="221"/>
                  </a:lnTo>
                  <a:lnTo>
                    <a:pt x="1186" y="221"/>
                  </a:lnTo>
                  <a:lnTo>
                    <a:pt x="1188" y="217"/>
                  </a:lnTo>
                  <a:lnTo>
                    <a:pt x="1190" y="215"/>
                  </a:lnTo>
                  <a:lnTo>
                    <a:pt x="1194" y="213"/>
                  </a:lnTo>
                  <a:lnTo>
                    <a:pt x="1202" y="207"/>
                  </a:lnTo>
                  <a:lnTo>
                    <a:pt x="1202" y="203"/>
                  </a:lnTo>
                  <a:lnTo>
                    <a:pt x="1202" y="201"/>
                  </a:lnTo>
                  <a:lnTo>
                    <a:pt x="1208" y="197"/>
                  </a:lnTo>
                  <a:lnTo>
                    <a:pt x="1212" y="195"/>
                  </a:lnTo>
                  <a:lnTo>
                    <a:pt x="1212" y="193"/>
                  </a:lnTo>
                  <a:lnTo>
                    <a:pt x="1212" y="191"/>
                  </a:lnTo>
                  <a:lnTo>
                    <a:pt x="1212" y="189"/>
                  </a:lnTo>
                  <a:lnTo>
                    <a:pt x="1212" y="185"/>
                  </a:lnTo>
                  <a:lnTo>
                    <a:pt x="1212" y="183"/>
                  </a:lnTo>
                  <a:lnTo>
                    <a:pt x="1212" y="181"/>
                  </a:lnTo>
                  <a:lnTo>
                    <a:pt x="1202" y="167"/>
                  </a:lnTo>
                  <a:lnTo>
                    <a:pt x="1202" y="159"/>
                  </a:lnTo>
                  <a:lnTo>
                    <a:pt x="1204" y="155"/>
                  </a:lnTo>
                  <a:lnTo>
                    <a:pt x="1198" y="157"/>
                  </a:lnTo>
                  <a:lnTo>
                    <a:pt x="1198" y="153"/>
                  </a:lnTo>
                  <a:lnTo>
                    <a:pt x="1198" y="151"/>
                  </a:lnTo>
                  <a:lnTo>
                    <a:pt x="1194" y="145"/>
                  </a:lnTo>
                  <a:lnTo>
                    <a:pt x="1196" y="143"/>
                  </a:lnTo>
                  <a:lnTo>
                    <a:pt x="1200" y="145"/>
                  </a:lnTo>
                  <a:lnTo>
                    <a:pt x="1200" y="143"/>
                  </a:lnTo>
                  <a:lnTo>
                    <a:pt x="1202" y="143"/>
                  </a:lnTo>
                  <a:lnTo>
                    <a:pt x="1202" y="145"/>
                  </a:lnTo>
                  <a:lnTo>
                    <a:pt x="1204" y="147"/>
                  </a:lnTo>
                  <a:lnTo>
                    <a:pt x="1206" y="143"/>
                  </a:lnTo>
                  <a:lnTo>
                    <a:pt x="1208" y="143"/>
                  </a:lnTo>
                  <a:lnTo>
                    <a:pt x="1212" y="141"/>
                  </a:lnTo>
                  <a:lnTo>
                    <a:pt x="1212" y="139"/>
                  </a:lnTo>
                  <a:lnTo>
                    <a:pt x="1214" y="135"/>
                  </a:lnTo>
                  <a:lnTo>
                    <a:pt x="1212" y="131"/>
                  </a:lnTo>
                  <a:lnTo>
                    <a:pt x="1204" y="129"/>
                  </a:lnTo>
                  <a:lnTo>
                    <a:pt x="1206" y="127"/>
                  </a:lnTo>
                  <a:lnTo>
                    <a:pt x="1210" y="123"/>
                  </a:lnTo>
                  <a:lnTo>
                    <a:pt x="1212" y="121"/>
                  </a:lnTo>
                  <a:lnTo>
                    <a:pt x="1212" y="117"/>
                  </a:lnTo>
                  <a:lnTo>
                    <a:pt x="1208" y="117"/>
                  </a:lnTo>
                  <a:lnTo>
                    <a:pt x="1206" y="115"/>
                  </a:lnTo>
                  <a:lnTo>
                    <a:pt x="1200" y="115"/>
                  </a:lnTo>
                  <a:lnTo>
                    <a:pt x="1198" y="115"/>
                  </a:lnTo>
                  <a:lnTo>
                    <a:pt x="1200" y="113"/>
                  </a:lnTo>
                  <a:lnTo>
                    <a:pt x="1194" y="107"/>
                  </a:lnTo>
                  <a:lnTo>
                    <a:pt x="1192" y="105"/>
                  </a:lnTo>
                  <a:lnTo>
                    <a:pt x="1196" y="105"/>
                  </a:lnTo>
                  <a:lnTo>
                    <a:pt x="1194" y="99"/>
                  </a:lnTo>
                  <a:lnTo>
                    <a:pt x="1194" y="97"/>
                  </a:lnTo>
                  <a:lnTo>
                    <a:pt x="1192" y="97"/>
                  </a:lnTo>
                  <a:lnTo>
                    <a:pt x="1188" y="99"/>
                  </a:lnTo>
                  <a:lnTo>
                    <a:pt x="1186" y="97"/>
                  </a:lnTo>
                  <a:lnTo>
                    <a:pt x="1181" y="97"/>
                  </a:lnTo>
                  <a:lnTo>
                    <a:pt x="1175" y="95"/>
                  </a:lnTo>
                  <a:lnTo>
                    <a:pt x="1173" y="91"/>
                  </a:lnTo>
                  <a:lnTo>
                    <a:pt x="1169" y="91"/>
                  </a:lnTo>
                  <a:lnTo>
                    <a:pt x="1163" y="91"/>
                  </a:lnTo>
                  <a:lnTo>
                    <a:pt x="1161" y="93"/>
                  </a:lnTo>
                  <a:lnTo>
                    <a:pt x="1155" y="91"/>
                  </a:lnTo>
                  <a:lnTo>
                    <a:pt x="1155" y="97"/>
                  </a:lnTo>
                  <a:lnTo>
                    <a:pt x="1155" y="99"/>
                  </a:lnTo>
                  <a:lnTo>
                    <a:pt x="1155" y="103"/>
                  </a:lnTo>
                  <a:lnTo>
                    <a:pt x="1155" y="105"/>
                  </a:lnTo>
                  <a:lnTo>
                    <a:pt x="1155" y="109"/>
                  </a:lnTo>
                  <a:lnTo>
                    <a:pt x="1155" y="111"/>
                  </a:lnTo>
                  <a:lnTo>
                    <a:pt x="1155" y="113"/>
                  </a:lnTo>
                  <a:lnTo>
                    <a:pt x="1157" y="117"/>
                  </a:lnTo>
                  <a:lnTo>
                    <a:pt x="1159" y="119"/>
                  </a:lnTo>
                  <a:lnTo>
                    <a:pt x="1161" y="119"/>
                  </a:lnTo>
                  <a:lnTo>
                    <a:pt x="1163" y="123"/>
                  </a:lnTo>
                  <a:lnTo>
                    <a:pt x="1165" y="123"/>
                  </a:lnTo>
                  <a:lnTo>
                    <a:pt x="1167" y="125"/>
                  </a:lnTo>
                  <a:lnTo>
                    <a:pt x="1163" y="125"/>
                  </a:lnTo>
                  <a:lnTo>
                    <a:pt x="1163" y="127"/>
                  </a:lnTo>
                  <a:lnTo>
                    <a:pt x="1161" y="127"/>
                  </a:lnTo>
                  <a:lnTo>
                    <a:pt x="1159" y="129"/>
                  </a:lnTo>
                  <a:lnTo>
                    <a:pt x="1161" y="131"/>
                  </a:lnTo>
                  <a:lnTo>
                    <a:pt x="1165" y="133"/>
                  </a:lnTo>
                  <a:lnTo>
                    <a:pt x="1163" y="133"/>
                  </a:lnTo>
                  <a:lnTo>
                    <a:pt x="1159" y="133"/>
                  </a:lnTo>
                  <a:lnTo>
                    <a:pt x="1157" y="135"/>
                  </a:lnTo>
                  <a:lnTo>
                    <a:pt x="1155" y="133"/>
                  </a:lnTo>
                  <a:lnTo>
                    <a:pt x="1155" y="135"/>
                  </a:lnTo>
                  <a:lnTo>
                    <a:pt x="1153" y="135"/>
                  </a:lnTo>
                  <a:lnTo>
                    <a:pt x="1151" y="137"/>
                  </a:lnTo>
                  <a:lnTo>
                    <a:pt x="1151" y="149"/>
                  </a:lnTo>
                  <a:lnTo>
                    <a:pt x="1149" y="151"/>
                  </a:lnTo>
                  <a:lnTo>
                    <a:pt x="1149" y="155"/>
                  </a:lnTo>
                  <a:lnTo>
                    <a:pt x="1145" y="163"/>
                  </a:lnTo>
                  <a:lnTo>
                    <a:pt x="1143" y="167"/>
                  </a:lnTo>
                  <a:lnTo>
                    <a:pt x="1139" y="173"/>
                  </a:lnTo>
                  <a:lnTo>
                    <a:pt x="1139" y="185"/>
                  </a:lnTo>
                  <a:lnTo>
                    <a:pt x="1137" y="183"/>
                  </a:lnTo>
                  <a:lnTo>
                    <a:pt x="1135" y="185"/>
                  </a:lnTo>
                  <a:lnTo>
                    <a:pt x="1135" y="183"/>
                  </a:lnTo>
                  <a:lnTo>
                    <a:pt x="1133" y="185"/>
                  </a:lnTo>
                  <a:lnTo>
                    <a:pt x="1131" y="189"/>
                  </a:lnTo>
                  <a:lnTo>
                    <a:pt x="1129" y="191"/>
                  </a:lnTo>
                  <a:lnTo>
                    <a:pt x="1127" y="189"/>
                  </a:lnTo>
                  <a:lnTo>
                    <a:pt x="1125" y="187"/>
                  </a:lnTo>
                  <a:lnTo>
                    <a:pt x="1113" y="163"/>
                  </a:lnTo>
                  <a:lnTo>
                    <a:pt x="1115" y="157"/>
                  </a:lnTo>
                  <a:lnTo>
                    <a:pt x="1113" y="153"/>
                  </a:lnTo>
                  <a:lnTo>
                    <a:pt x="1115" y="147"/>
                  </a:lnTo>
                  <a:lnTo>
                    <a:pt x="1115" y="151"/>
                  </a:lnTo>
                  <a:lnTo>
                    <a:pt x="1117" y="153"/>
                  </a:lnTo>
                  <a:lnTo>
                    <a:pt x="1119" y="153"/>
                  </a:lnTo>
                  <a:lnTo>
                    <a:pt x="1121" y="151"/>
                  </a:lnTo>
                  <a:lnTo>
                    <a:pt x="1117" y="129"/>
                  </a:lnTo>
                  <a:lnTo>
                    <a:pt x="1109" y="123"/>
                  </a:lnTo>
                  <a:lnTo>
                    <a:pt x="1107" y="119"/>
                  </a:lnTo>
                  <a:lnTo>
                    <a:pt x="1105" y="113"/>
                  </a:lnTo>
                  <a:lnTo>
                    <a:pt x="1101" y="113"/>
                  </a:lnTo>
                  <a:lnTo>
                    <a:pt x="1099" y="115"/>
                  </a:lnTo>
                  <a:lnTo>
                    <a:pt x="1097" y="119"/>
                  </a:lnTo>
                  <a:lnTo>
                    <a:pt x="1093" y="123"/>
                  </a:lnTo>
                  <a:lnTo>
                    <a:pt x="1093" y="135"/>
                  </a:lnTo>
                  <a:lnTo>
                    <a:pt x="1091" y="139"/>
                  </a:lnTo>
                  <a:lnTo>
                    <a:pt x="1091" y="143"/>
                  </a:lnTo>
                  <a:lnTo>
                    <a:pt x="1087" y="151"/>
                  </a:lnTo>
                  <a:lnTo>
                    <a:pt x="1083" y="143"/>
                  </a:lnTo>
                  <a:lnTo>
                    <a:pt x="1085" y="131"/>
                  </a:lnTo>
                  <a:lnTo>
                    <a:pt x="1083" y="127"/>
                  </a:lnTo>
                  <a:lnTo>
                    <a:pt x="1081" y="123"/>
                  </a:lnTo>
                  <a:lnTo>
                    <a:pt x="1081" y="119"/>
                  </a:lnTo>
                  <a:lnTo>
                    <a:pt x="1077" y="119"/>
                  </a:lnTo>
                  <a:lnTo>
                    <a:pt x="1071" y="111"/>
                  </a:lnTo>
                  <a:lnTo>
                    <a:pt x="1073" y="111"/>
                  </a:lnTo>
                  <a:lnTo>
                    <a:pt x="1075" y="109"/>
                  </a:lnTo>
                  <a:lnTo>
                    <a:pt x="1077" y="113"/>
                  </a:lnTo>
                  <a:lnTo>
                    <a:pt x="1079" y="111"/>
                  </a:lnTo>
                  <a:lnTo>
                    <a:pt x="1079" y="107"/>
                  </a:lnTo>
                  <a:lnTo>
                    <a:pt x="1079" y="103"/>
                  </a:lnTo>
                  <a:lnTo>
                    <a:pt x="1077" y="105"/>
                  </a:lnTo>
                  <a:lnTo>
                    <a:pt x="1075" y="105"/>
                  </a:lnTo>
                  <a:lnTo>
                    <a:pt x="1073" y="103"/>
                  </a:lnTo>
                  <a:lnTo>
                    <a:pt x="1071" y="103"/>
                  </a:lnTo>
                  <a:lnTo>
                    <a:pt x="1073" y="101"/>
                  </a:lnTo>
                  <a:lnTo>
                    <a:pt x="1073" y="99"/>
                  </a:lnTo>
                  <a:lnTo>
                    <a:pt x="1071" y="99"/>
                  </a:lnTo>
                  <a:lnTo>
                    <a:pt x="1067" y="103"/>
                  </a:lnTo>
                  <a:lnTo>
                    <a:pt x="1065" y="105"/>
                  </a:lnTo>
                  <a:lnTo>
                    <a:pt x="1061" y="103"/>
                  </a:lnTo>
                  <a:lnTo>
                    <a:pt x="1059" y="97"/>
                  </a:lnTo>
                  <a:lnTo>
                    <a:pt x="1053" y="97"/>
                  </a:lnTo>
                  <a:lnTo>
                    <a:pt x="1053" y="95"/>
                  </a:lnTo>
                  <a:lnTo>
                    <a:pt x="1055" y="93"/>
                  </a:lnTo>
                  <a:lnTo>
                    <a:pt x="1055" y="91"/>
                  </a:lnTo>
                  <a:lnTo>
                    <a:pt x="1057" y="91"/>
                  </a:lnTo>
                  <a:lnTo>
                    <a:pt x="1059" y="89"/>
                  </a:lnTo>
                  <a:lnTo>
                    <a:pt x="1061" y="89"/>
                  </a:lnTo>
                  <a:lnTo>
                    <a:pt x="1063" y="85"/>
                  </a:lnTo>
                  <a:lnTo>
                    <a:pt x="1061" y="81"/>
                  </a:lnTo>
                  <a:lnTo>
                    <a:pt x="1057" y="81"/>
                  </a:lnTo>
                  <a:lnTo>
                    <a:pt x="1057" y="79"/>
                  </a:lnTo>
                  <a:lnTo>
                    <a:pt x="1057" y="77"/>
                  </a:lnTo>
                  <a:lnTo>
                    <a:pt x="1059" y="77"/>
                  </a:lnTo>
                  <a:lnTo>
                    <a:pt x="1065" y="79"/>
                  </a:lnTo>
                  <a:lnTo>
                    <a:pt x="1069" y="79"/>
                  </a:lnTo>
                  <a:lnTo>
                    <a:pt x="1069" y="77"/>
                  </a:lnTo>
                  <a:lnTo>
                    <a:pt x="1067" y="75"/>
                  </a:lnTo>
                  <a:lnTo>
                    <a:pt x="1067" y="71"/>
                  </a:lnTo>
                  <a:lnTo>
                    <a:pt x="1065" y="69"/>
                  </a:lnTo>
                  <a:lnTo>
                    <a:pt x="1065" y="71"/>
                  </a:lnTo>
                  <a:lnTo>
                    <a:pt x="1063" y="73"/>
                  </a:lnTo>
                  <a:lnTo>
                    <a:pt x="1061" y="67"/>
                  </a:lnTo>
                  <a:lnTo>
                    <a:pt x="1059" y="63"/>
                  </a:lnTo>
                  <a:lnTo>
                    <a:pt x="1059" y="59"/>
                  </a:lnTo>
                  <a:lnTo>
                    <a:pt x="1057" y="55"/>
                  </a:lnTo>
                  <a:lnTo>
                    <a:pt x="1053" y="57"/>
                  </a:lnTo>
                  <a:lnTo>
                    <a:pt x="1053" y="51"/>
                  </a:lnTo>
                  <a:lnTo>
                    <a:pt x="1049" y="51"/>
                  </a:lnTo>
                  <a:lnTo>
                    <a:pt x="1049" y="47"/>
                  </a:lnTo>
                  <a:lnTo>
                    <a:pt x="1051" y="49"/>
                  </a:lnTo>
                  <a:lnTo>
                    <a:pt x="1049" y="29"/>
                  </a:lnTo>
                  <a:lnTo>
                    <a:pt x="1043" y="19"/>
                  </a:lnTo>
                  <a:lnTo>
                    <a:pt x="1039" y="19"/>
                  </a:lnTo>
                  <a:lnTo>
                    <a:pt x="1039" y="15"/>
                  </a:lnTo>
                  <a:lnTo>
                    <a:pt x="1039" y="10"/>
                  </a:lnTo>
                  <a:lnTo>
                    <a:pt x="1035" y="11"/>
                  </a:lnTo>
                  <a:lnTo>
                    <a:pt x="1033" y="8"/>
                  </a:lnTo>
                  <a:lnTo>
                    <a:pt x="1031" y="11"/>
                  </a:lnTo>
                  <a:lnTo>
                    <a:pt x="1029" y="13"/>
                  </a:lnTo>
                  <a:lnTo>
                    <a:pt x="1029" y="8"/>
                  </a:lnTo>
                  <a:lnTo>
                    <a:pt x="1027" y="10"/>
                  </a:lnTo>
                  <a:lnTo>
                    <a:pt x="1027" y="8"/>
                  </a:lnTo>
                  <a:lnTo>
                    <a:pt x="1027" y="6"/>
                  </a:lnTo>
                  <a:lnTo>
                    <a:pt x="1029" y="4"/>
                  </a:lnTo>
                  <a:lnTo>
                    <a:pt x="1025" y="0"/>
                  </a:lnTo>
                  <a:lnTo>
                    <a:pt x="1023" y="2"/>
                  </a:lnTo>
                  <a:lnTo>
                    <a:pt x="1021" y="0"/>
                  </a:lnTo>
                  <a:lnTo>
                    <a:pt x="1019" y="2"/>
                  </a:lnTo>
                  <a:lnTo>
                    <a:pt x="1015" y="10"/>
                  </a:lnTo>
                  <a:lnTo>
                    <a:pt x="1009" y="17"/>
                  </a:lnTo>
                  <a:lnTo>
                    <a:pt x="1011" y="19"/>
                  </a:lnTo>
                  <a:lnTo>
                    <a:pt x="1011" y="21"/>
                  </a:lnTo>
                  <a:lnTo>
                    <a:pt x="1013" y="21"/>
                  </a:lnTo>
                  <a:lnTo>
                    <a:pt x="1015" y="27"/>
                  </a:lnTo>
                  <a:lnTo>
                    <a:pt x="1013" y="31"/>
                  </a:lnTo>
                  <a:lnTo>
                    <a:pt x="1007" y="25"/>
                  </a:lnTo>
                  <a:lnTo>
                    <a:pt x="1005" y="27"/>
                  </a:lnTo>
                  <a:lnTo>
                    <a:pt x="1005" y="29"/>
                  </a:lnTo>
                  <a:lnTo>
                    <a:pt x="1003" y="29"/>
                  </a:lnTo>
                  <a:lnTo>
                    <a:pt x="1003" y="31"/>
                  </a:lnTo>
                  <a:lnTo>
                    <a:pt x="1003" y="39"/>
                  </a:lnTo>
                  <a:lnTo>
                    <a:pt x="1001" y="43"/>
                  </a:lnTo>
                  <a:lnTo>
                    <a:pt x="1001" y="49"/>
                  </a:lnTo>
                  <a:lnTo>
                    <a:pt x="1003" y="51"/>
                  </a:lnTo>
                  <a:lnTo>
                    <a:pt x="1005" y="57"/>
                  </a:lnTo>
                  <a:lnTo>
                    <a:pt x="1007" y="57"/>
                  </a:lnTo>
                  <a:lnTo>
                    <a:pt x="1007" y="61"/>
                  </a:lnTo>
                  <a:lnTo>
                    <a:pt x="1005" y="61"/>
                  </a:lnTo>
                  <a:lnTo>
                    <a:pt x="1003" y="61"/>
                  </a:lnTo>
                  <a:lnTo>
                    <a:pt x="1001" y="67"/>
                  </a:lnTo>
                  <a:lnTo>
                    <a:pt x="999" y="67"/>
                  </a:lnTo>
                  <a:lnTo>
                    <a:pt x="999" y="81"/>
                  </a:lnTo>
                  <a:lnTo>
                    <a:pt x="1001" y="83"/>
                  </a:lnTo>
                  <a:lnTo>
                    <a:pt x="1001" y="85"/>
                  </a:lnTo>
                  <a:lnTo>
                    <a:pt x="1007" y="89"/>
                  </a:lnTo>
                  <a:lnTo>
                    <a:pt x="1005" y="89"/>
                  </a:lnTo>
                  <a:lnTo>
                    <a:pt x="1007" y="91"/>
                  </a:lnTo>
                  <a:lnTo>
                    <a:pt x="1009" y="95"/>
                  </a:lnTo>
                  <a:lnTo>
                    <a:pt x="1017" y="93"/>
                  </a:lnTo>
                  <a:lnTo>
                    <a:pt x="1017" y="95"/>
                  </a:lnTo>
                  <a:lnTo>
                    <a:pt x="1017" y="97"/>
                  </a:lnTo>
                  <a:lnTo>
                    <a:pt x="1021" y="99"/>
                  </a:lnTo>
                  <a:lnTo>
                    <a:pt x="1021" y="101"/>
                  </a:lnTo>
                  <a:lnTo>
                    <a:pt x="1023" y="101"/>
                  </a:lnTo>
                  <a:lnTo>
                    <a:pt x="1025" y="101"/>
                  </a:lnTo>
                  <a:lnTo>
                    <a:pt x="1025" y="99"/>
                  </a:lnTo>
                  <a:lnTo>
                    <a:pt x="1029" y="107"/>
                  </a:lnTo>
                  <a:lnTo>
                    <a:pt x="1033" y="107"/>
                  </a:lnTo>
                  <a:lnTo>
                    <a:pt x="1037" y="103"/>
                  </a:lnTo>
                  <a:lnTo>
                    <a:pt x="1039" y="103"/>
                  </a:lnTo>
                  <a:lnTo>
                    <a:pt x="1041" y="109"/>
                  </a:lnTo>
                  <a:lnTo>
                    <a:pt x="1039" y="113"/>
                  </a:lnTo>
                  <a:lnTo>
                    <a:pt x="1037" y="117"/>
                  </a:lnTo>
                  <a:lnTo>
                    <a:pt x="1037" y="115"/>
                  </a:lnTo>
                  <a:lnTo>
                    <a:pt x="1037" y="111"/>
                  </a:lnTo>
                  <a:lnTo>
                    <a:pt x="1037" y="107"/>
                  </a:lnTo>
                  <a:lnTo>
                    <a:pt x="1037" y="109"/>
                  </a:lnTo>
                  <a:lnTo>
                    <a:pt x="1033" y="111"/>
                  </a:lnTo>
                  <a:lnTo>
                    <a:pt x="1031" y="115"/>
                  </a:lnTo>
                  <a:lnTo>
                    <a:pt x="1029" y="119"/>
                  </a:lnTo>
                  <a:lnTo>
                    <a:pt x="1031" y="117"/>
                  </a:lnTo>
                  <a:lnTo>
                    <a:pt x="1031" y="121"/>
                  </a:lnTo>
                  <a:lnTo>
                    <a:pt x="1029" y="125"/>
                  </a:lnTo>
                  <a:lnTo>
                    <a:pt x="1027" y="125"/>
                  </a:lnTo>
                  <a:lnTo>
                    <a:pt x="1027" y="127"/>
                  </a:lnTo>
                  <a:lnTo>
                    <a:pt x="1025" y="131"/>
                  </a:lnTo>
                  <a:lnTo>
                    <a:pt x="1025" y="135"/>
                  </a:lnTo>
                  <a:lnTo>
                    <a:pt x="1029" y="135"/>
                  </a:lnTo>
                  <a:lnTo>
                    <a:pt x="1033" y="133"/>
                  </a:lnTo>
                  <a:lnTo>
                    <a:pt x="1037" y="127"/>
                  </a:lnTo>
                  <a:lnTo>
                    <a:pt x="1035" y="129"/>
                  </a:lnTo>
                  <a:lnTo>
                    <a:pt x="1033" y="129"/>
                  </a:lnTo>
                  <a:lnTo>
                    <a:pt x="1033" y="127"/>
                  </a:lnTo>
                  <a:lnTo>
                    <a:pt x="1035" y="125"/>
                  </a:lnTo>
                  <a:lnTo>
                    <a:pt x="1035" y="123"/>
                  </a:lnTo>
                  <a:lnTo>
                    <a:pt x="1037" y="125"/>
                  </a:lnTo>
                  <a:lnTo>
                    <a:pt x="1039" y="139"/>
                  </a:lnTo>
                  <a:lnTo>
                    <a:pt x="1041" y="139"/>
                  </a:lnTo>
                  <a:lnTo>
                    <a:pt x="1039" y="141"/>
                  </a:lnTo>
                  <a:lnTo>
                    <a:pt x="1033" y="147"/>
                  </a:lnTo>
                  <a:lnTo>
                    <a:pt x="1031" y="151"/>
                  </a:lnTo>
                  <a:lnTo>
                    <a:pt x="1031" y="153"/>
                  </a:lnTo>
                  <a:lnTo>
                    <a:pt x="1027" y="155"/>
                  </a:lnTo>
                  <a:lnTo>
                    <a:pt x="1025" y="159"/>
                  </a:lnTo>
                  <a:lnTo>
                    <a:pt x="1023" y="161"/>
                  </a:lnTo>
                  <a:lnTo>
                    <a:pt x="1021" y="159"/>
                  </a:lnTo>
                  <a:lnTo>
                    <a:pt x="1017" y="159"/>
                  </a:lnTo>
                  <a:lnTo>
                    <a:pt x="1015" y="157"/>
                  </a:lnTo>
                  <a:lnTo>
                    <a:pt x="1013" y="159"/>
                  </a:lnTo>
                  <a:lnTo>
                    <a:pt x="1013" y="161"/>
                  </a:lnTo>
                  <a:lnTo>
                    <a:pt x="1013" y="163"/>
                  </a:lnTo>
                  <a:lnTo>
                    <a:pt x="1013" y="171"/>
                  </a:lnTo>
                  <a:lnTo>
                    <a:pt x="1015" y="175"/>
                  </a:lnTo>
                  <a:lnTo>
                    <a:pt x="1017" y="177"/>
                  </a:lnTo>
                  <a:lnTo>
                    <a:pt x="1017" y="181"/>
                  </a:lnTo>
                  <a:lnTo>
                    <a:pt x="1017" y="185"/>
                  </a:lnTo>
                  <a:lnTo>
                    <a:pt x="1017" y="191"/>
                  </a:lnTo>
                  <a:lnTo>
                    <a:pt x="1013" y="189"/>
                  </a:lnTo>
                  <a:lnTo>
                    <a:pt x="1013" y="187"/>
                  </a:lnTo>
                  <a:lnTo>
                    <a:pt x="1013" y="185"/>
                  </a:lnTo>
                  <a:lnTo>
                    <a:pt x="1013" y="183"/>
                  </a:lnTo>
                  <a:lnTo>
                    <a:pt x="1011" y="185"/>
                  </a:lnTo>
                  <a:lnTo>
                    <a:pt x="1011" y="183"/>
                  </a:lnTo>
                  <a:lnTo>
                    <a:pt x="1007" y="187"/>
                  </a:lnTo>
                  <a:lnTo>
                    <a:pt x="1007" y="181"/>
                  </a:lnTo>
                  <a:lnTo>
                    <a:pt x="1003" y="181"/>
                  </a:lnTo>
                  <a:lnTo>
                    <a:pt x="1001" y="177"/>
                  </a:lnTo>
                  <a:lnTo>
                    <a:pt x="1007" y="175"/>
                  </a:lnTo>
                  <a:lnTo>
                    <a:pt x="1005" y="171"/>
                  </a:lnTo>
                  <a:lnTo>
                    <a:pt x="1005" y="165"/>
                  </a:lnTo>
                  <a:lnTo>
                    <a:pt x="1007" y="163"/>
                  </a:lnTo>
                  <a:lnTo>
                    <a:pt x="1007" y="153"/>
                  </a:lnTo>
                  <a:lnTo>
                    <a:pt x="1001" y="157"/>
                  </a:lnTo>
                  <a:lnTo>
                    <a:pt x="1001" y="161"/>
                  </a:lnTo>
                  <a:lnTo>
                    <a:pt x="999" y="159"/>
                  </a:lnTo>
                  <a:lnTo>
                    <a:pt x="997" y="161"/>
                  </a:lnTo>
                  <a:lnTo>
                    <a:pt x="997" y="159"/>
                  </a:lnTo>
                  <a:lnTo>
                    <a:pt x="997" y="157"/>
                  </a:lnTo>
                  <a:lnTo>
                    <a:pt x="999" y="155"/>
                  </a:lnTo>
                  <a:lnTo>
                    <a:pt x="999" y="151"/>
                  </a:lnTo>
                  <a:lnTo>
                    <a:pt x="999" y="149"/>
                  </a:lnTo>
                  <a:lnTo>
                    <a:pt x="995" y="151"/>
                  </a:lnTo>
                  <a:lnTo>
                    <a:pt x="993" y="151"/>
                  </a:lnTo>
                  <a:lnTo>
                    <a:pt x="995" y="149"/>
                  </a:lnTo>
                  <a:lnTo>
                    <a:pt x="991" y="147"/>
                  </a:lnTo>
                  <a:lnTo>
                    <a:pt x="989" y="143"/>
                  </a:lnTo>
                  <a:lnTo>
                    <a:pt x="985" y="143"/>
                  </a:lnTo>
                  <a:lnTo>
                    <a:pt x="987" y="147"/>
                  </a:lnTo>
                  <a:lnTo>
                    <a:pt x="985" y="143"/>
                  </a:lnTo>
                  <a:lnTo>
                    <a:pt x="983" y="141"/>
                  </a:lnTo>
                  <a:lnTo>
                    <a:pt x="981" y="141"/>
                  </a:lnTo>
                  <a:lnTo>
                    <a:pt x="979" y="141"/>
                  </a:lnTo>
                  <a:lnTo>
                    <a:pt x="983" y="147"/>
                  </a:lnTo>
                  <a:lnTo>
                    <a:pt x="977" y="149"/>
                  </a:lnTo>
                  <a:lnTo>
                    <a:pt x="977" y="147"/>
                  </a:lnTo>
                  <a:lnTo>
                    <a:pt x="973" y="147"/>
                  </a:lnTo>
                  <a:lnTo>
                    <a:pt x="973" y="149"/>
                  </a:lnTo>
                  <a:lnTo>
                    <a:pt x="971" y="147"/>
                  </a:lnTo>
                  <a:lnTo>
                    <a:pt x="969" y="147"/>
                  </a:lnTo>
                  <a:lnTo>
                    <a:pt x="971" y="151"/>
                  </a:lnTo>
                  <a:lnTo>
                    <a:pt x="971" y="153"/>
                  </a:lnTo>
                  <a:lnTo>
                    <a:pt x="975" y="155"/>
                  </a:lnTo>
                  <a:lnTo>
                    <a:pt x="975" y="159"/>
                  </a:lnTo>
                  <a:lnTo>
                    <a:pt x="973" y="157"/>
                  </a:lnTo>
                  <a:lnTo>
                    <a:pt x="977" y="163"/>
                  </a:lnTo>
                  <a:lnTo>
                    <a:pt x="977" y="167"/>
                  </a:lnTo>
                  <a:lnTo>
                    <a:pt x="979" y="169"/>
                  </a:lnTo>
                  <a:lnTo>
                    <a:pt x="979" y="165"/>
                  </a:lnTo>
                  <a:lnTo>
                    <a:pt x="981" y="163"/>
                  </a:lnTo>
                  <a:lnTo>
                    <a:pt x="985" y="163"/>
                  </a:lnTo>
                  <a:lnTo>
                    <a:pt x="987" y="163"/>
                  </a:lnTo>
                  <a:lnTo>
                    <a:pt x="987" y="165"/>
                  </a:lnTo>
                  <a:lnTo>
                    <a:pt x="989" y="165"/>
                  </a:lnTo>
                  <a:lnTo>
                    <a:pt x="989" y="163"/>
                  </a:lnTo>
                  <a:lnTo>
                    <a:pt x="991" y="163"/>
                  </a:lnTo>
                  <a:lnTo>
                    <a:pt x="991" y="173"/>
                  </a:lnTo>
                  <a:lnTo>
                    <a:pt x="989" y="175"/>
                  </a:lnTo>
                  <a:lnTo>
                    <a:pt x="985" y="177"/>
                  </a:lnTo>
                  <a:lnTo>
                    <a:pt x="983" y="175"/>
                  </a:lnTo>
                  <a:lnTo>
                    <a:pt x="981" y="173"/>
                  </a:lnTo>
                  <a:lnTo>
                    <a:pt x="979" y="171"/>
                  </a:lnTo>
                  <a:lnTo>
                    <a:pt x="977" y="171"/>
                  </a:lnTo>
                  <a:lnTo>
                    <a:pt x="975" y="167"/>
                  </a:lnTo>
                  <a:lnTo>
                    <a:pt x="975" y="163"/>
                  </a:lnTo>
                  <a:lnTo>
                    <a:pt x="973" y="163"/>
                  </a:lnTo>
                  <a:lnTo>
                    <a:pt x="971" y="159"/>
                  </a:lnTo>
                  <a:lnTo>
                    <a:pt x="969" y="159"/>
                  </a:lnTo>
                  <a:lnTo>
                    <a:pt x="969" y="161"/>
                  </a:lnTo>
                  <a:lnTo>
                    <a:pt x="969" y="163"/>
                  </a:lnTo>
                  <a:lnTo>
                    <a:pt x="971" y="165"/>
                  </a:lnTo>
                  <a:lnTo>
                    <a:pt x="971" y="167"/>
                  </a:lnTo>
                  <a:lnTo>
                    <a:pt x="973" y="171"/>
                  </a:lnTo>
                  <a:lnTo>
                    <a:pt x="969" y="171"/>
                  </a:lnTo>
                  <a:lnTo>
                    <a:pt x="965" y="171"/>
                  </a:lnTo>
                  <a:lnTo>
                    <a:pt x="963" y="171"/>
                  </a:lnTo>
                  <a:lnTo>
                    <a:pt x="962" y="171"/>
                  </a:lnTo>
                  <a:lnTo>
                    <a:pt x="958" y="169"/>
                  </a:lnTo>
                  <a:lnTo>
                    <a:pt x="956" y="169"/>
                  </a:lnTo>
                  <a:lnTo>
                    <a:pt x="948" y="167"/>
                  </a:lnTo>
                  <a:lnTo>
                    <a:pt x="944" y="171"/>
                  </a:lnTo>
                  <a:lnTo>
                    <a:pt x="940" y="171"/>
                  </a:lnTo>
                  <a:lnTo>
                    <a:pt x="934" y="171"/>
                  </a:lnTo>
                  <a:lnTo>
                    <a:pt x="930" y="173"/>
                  </a:lnTo>
                  <a:lnTo>
                    <a:pt x="926" y="171"/>
                  </a:lnTo>
                  <a:lnTo>
                    <a:pt x="924" y="171"/>
                  </a:lnTo>
                  <a:lnTo>
                    <a:pt x="922" y="171"/>
                  </a:lnTo>
                  <a:lnTo>
                    <a:pt x="922" y="173"/>
                  </a:lnTo>
                  <a:lnTo>
                    <a:pt x="920" y="173"/>
                  </a:lnTo>
                  <a:lnTo>
                    <a:pt x="916" y="171"/>
                  </a:lnTo>
                  <a:lnTo>
                    <a:pt x="914" y="171"/>
                  </a:lnTo>
                  <a:lnTo>
                    <a:pt x="912" y="165"/>
                  </a:lnTo>
                  <a:lnTo>
                    <a:pt x="906" y="161"/>
                  </a:lnTo>
                  <a:lnTo>
                    <a:pt x="906" y="157"/>
                  </a:lnTo>
                  <a:lnTo>
                    <a:pt x="902" y="155"/>
                  </a:lnTo>
                  <a:lnTo>
                    <a:pt x="902" y="157"/>
                  </a:lnTo>
                  <a:lnTo>
                    <a:pt x="900" y="159"/>
                  </a:lnTo>
                  <a:lnTo>
                    <a:pt x="898" y="159"/>
                  </a:lnTo>
                  <a:lnTo>
                    <a:pt x="898" y="161"/>
                  </a:lnTo>
                  <a:lnTo>
                    <a:pt x="896" y="159"/>
                  </a:lnTo>
                  <a:lnTo>
                    <a:pt x="894" y="161"/>
                  </a:lnTo>
                  <a:lnTo>
                    <a:pt x="890" y="159"/>
                  </a:lnTo>
                  <a:lnTo>
                    <a:pt x="888" y="159"/>
                  </a:lnTo>
                  <a:lnTo>
                    <a:pt x="886" y="157"/>
                  </a:lnTo>
                  <a:lnTo>
                    <a:pt x="886" y="153"/>
                  </a:lnTo>
                  <a:lnTo>
                    <a:pt x="880" y="151"/>
                  </a:lnTo>
                  <a:lnTo>
                    <a:pt x="878" y="149"/>
                  </a:lnTo>
                  <a:lnTo>
                    <a:pt x="878" y="147"/>
                  </a:lnTo>
                  <a:lnTo>
                    <a:pt x="876" y="147"/>
                  </a:lnTo>
                  <a:lnTo>
                    <a:pt x="874" y="145"/>
                  </a:lnTo>
                  <a:lnTo>
                    <a:pt x="872" y="145"/>
                  </a:lnTo>
                  <a:lnTo>
                    <a:pt x="872" y="143"/>
                  </a:lnTo>
                  <a:lnTo>
                    <a:pt x="874" y="143"/>
                  </a:lnTo>
                  <a:lnTo>
                    <a:pt x="876" y="143"/>
                  </a:lnTo>
                  <a:lnTo>
                    <a:pt x="876" y="141"/>
                  </a:lnTo>
                  <a:lnTo>
                    <a:pt x="874" y="139"/>
                  </a:lnTo>
                  <a:lnTo>
                    <a:pt x="874" y="137"/>
                  </a:lnTo>
                  <a:lnTo>
                    <a:pt x="872" y="135"/>
                  </a:lnTo>
                  <a:lnTo>
                    <a:pt x="874" y="133"/>
                  </a:lnTo>
                  <a:lnTo>
                    <a:pt x="870" y="131"/>
                  </a:lnTo>
                  <a:lnTo>
                    <a:pt x="870" y="127"/>
                  </a:lnTo>
                  <a:lnTo>
                    <a:pt x="868" y="127"/>
                  </a:lnTo>
                  <a:lnTo>
                    <a:pt x="866" y="125"/>
                  </a:lnTo>
                  <a:lnTo>
                    <a:pt x="864" y="125"/>
                  </a:lnTo>
                  <a:lnTo>
                    <a:pt x="862" y="127"/>
                  </a:lnTo>
                  <a:lnTo>
                    <a:pt x="858" y="125"/>
                  </a:lnTo>
                  <a:lnTo>
                    <a:pt x="858" y="129"/>
                  </a:lnTo>
                  <a:lnTo>
                    <a:pt x="854" y="129"/>
                  </a:lnTo>
                  <a:lnTo>
                    <a:pt x="852" y="131"/>
                  </a:lnTo>
                  <a:lnTo>
                    <a:pt x="842" y="135"/>
                  </a:lnTo>
                  <a:lnTo>
                    <a:pt x="834" y="137"/>
                  </a:lnTo>
                  <a:lnTo>
                    <a:pt x="832" y="139"/>
                  </a:lnTo>
                  <a:lnTo>
                    <a:pt x="830" y="143"/>
                  </a:lnTo>
                  <a:lnTo>
                    <a:pt x="830" y="145"/>
                  </a:lnTo>
                  <a:lnTo>
                    <a:pt x="828" y="147"/>
                  </a:lnTo>
                  <a:lnTo>
                    <a:pt x="828" y="151"/>
                  </a:lnTo>
                  <a:lnTo>
                    <a:pt x="832" y="151"/>
                  </a:lnTo>
                  <a:lnTo>
                    <a:pt x="830" y="153"/>
                  </a:lnTo>
                  <a:lnTo>
                    <a:pt x="834" y="153"/>
                  </a:lnTo>
                  <a:lnTo>
                    <a:pt x="832" y="155"/>
                  </a:lnTo>
                  <a:lnTo>
                    <a:pt x="834" y="153"/>
                  </a:lnTo>
                  <a:lnTo>
                    <a:pt x="834" y="155"/>
                  </a:lnTo>
                  <a:lnTo>
                    <a:pt x="840" y="155"/>
                  </a:lnTo>
                  <a:lnTo>
                    <a:pt x="838" y="155"/>
                  </a:lnTo>
                  <a:lnTo>
                    <a:pt x="840" y="157"/>
                  </a:lnTo>
                  <a:lnTo>
                    <a:pt x="842" y="155"/>
                  </a:lnTo>
                  <a:lnTo>
                    <a:pt x="844" y="155"/>
                  </a:lnTo>
                  <a:lnTo>
                    <a:pt x="842" y="153"/>
                  </a:lnTo>
                  <a:lnTo>
                    <a:pt x="840" y="151"/>
                  </a:lnTo>
                  <a:lnTo>
                    <a:pt x="840" y="149"/>
                  </a:lnTo>
                  <a:lnTo>
                    <a:pt x="842" y="149"/>
                  </a:lnTo>
                  <a:lnTo>
                    <a:pt x="846" y="147"/>
                  </a:lnTo>
                  <a:lnTo>
                    <a:pt x="846" y="149"/>
                  </a:lnTo>
                  <a:lnTo>
                    <a:pt x="850" y="149"/>
                  </a:lnTo>
                  <a:lnTo>
                    <a:pt x="850" y="151"/>
                  </a:lnTo>
                  <a:lnTo>
                    <a:pt x="852" y="147"/>
                  </a:lnTo>
                  <a:lnTo>
                    <a:pt x="856" y="147"/>
                  </a:lnTo>
                  <a:lnTo>
                    <a:pt x="856" y="149"/>
                  </a:lnTo>
                  <a:lnTo>
                    <a:pt x="858" y="147"/>
                  </a:lnTo>
                  <a:lnTo>
                    <a:pt x="856" y="149"/>
                  </a:lnTo>
                  <a:lnTo>
                    <a:pt x="858" y="151"/>
                  </a:lnTo>
                  <a:lnTo>
                    <a:pt x="858" y="149"/>
                  </a:lnTo>
                  <a:lnTo>
                    <a:pt x="858" y="145"/>
                  </a:lnTo>
                  <a:lnTo>
                    <a:pt x="858" y="147"/>
                  </a:lnTo>
                  <a:lnTo>
                    <a:pt x="856" y="143"/>
                  </a:lnTo>
                  <a:lnTo>
                    <a:pt x="860" y="141"/>
                  </a:lnTo>
                  <a:lnTo>
                    <a:pt x="858" y="139"/>
                  </a:lnTo>
                  <a:lnTo>
                    <a:pt x="866" y="135"/>
                  </a:lnTo>
                  <a:lnTo>
                    <a:pt x="866" y="137"/>
                  </a:lnTo>
                  <a:lnTo>
                    <a:pt x="868" y="135"/>
                  </a:lnTo>
                  <a:lnTo>
                    <a:pt x="868" y="139"/>
                  </a:lnTo>
                  <a:lnTo>
                    <a:pt x="866" y="141"/>
                  </a:lnTo>
                  <a:lnTo>
                    <a:pt x="868" y="141"/>
                  </a:lnTo>
                  <a:lnTo>
                    <a:pt x="866" y="143"/>
                  </a:lnTo>
                  <a:lnTo>
                    <a:pt x="866" y="145"/>
                  </a:lnTo>
                  <a:lnTo>
                    <a:pt x="864" y="147"/>
                  </a:lnTo>
                  <a:lnTo>
                    <a:pt x="862" y="151"/>
                  </a:lnTo>
                  <a:lnTo>
                    <a:pt x="862" y="147"/>
                  </a:lnTo>
                  <a:lnTo>
                    <a:pt x="860" y="149"/>
                  </a:lnTo>
                  <a:lnTo>
                    <a:pt x="862" y="153"/>
                  </a:lnTo>
                  <a:lnTo>
                    <a:pt x="858" y="153"/>
                  </a:lnTo>
                  <a:lnTo>
                    <a:pt x="856" y="153"/>
                  </a:lnTo>
                  <a:lnTo>
                    <a:pt x="856" y="157"/>
                  </a:lnTo>
                  <a:lnTo>
                    <a:pt x="850" y="157"/>
                  </a:lnTo>
                  <a:lnTo>
                    <a:pt x="850" y="155"/>
                  </a:lnTo>
                  <a:lnTo>
                    <a:pt x="850" y="157"/>
                  </a:lnTo>
                  <a:lnTo>
                    <a:pt x="848" y="159"/>
                  </a:lnTo>
                  <a:lnTo>
                    <a:pt x="844" y="159"/>
                  </a:lnTo>
                  <a:lnTo>
                    <a:pt x="842" y="163"/>
                  </a:lnTo>
                  <a:lnTo>
                    <a:pt x="844" y="163"/>
                  </a:lnTo>
                  <a:lnTo>
                    <a:pt x="842" y="165"/>
                  </a:lnTo>
                  <a:lnTo>
                    <a:pt x="842" y="167"/>
                  </a:lnTo>
                  <a:lnTo>
                    <a:pt x="840" y="165"/>
                  </a:lnTo>
                  <a:lnTo>
                    <a:pt x="838" y="171"/>
                  </a:lnTo>
                  <a:lnTo>
                    <a:pt x="840" y="173"/>
                  </a:lnTo>
                  <a:lnTo>
                    <a:pt x="842" y="175"/>
                  </a:lnTo>
                  <a:lnTo>
                    <a:pt x="842" y="177"/>
                  </a:lnTo>
                  <a:lnTo>
                    <a:pt x="844" y="177"/>
                  </a:lnTo>
                  <a:lnTo>
                    <a:pt x="844" y="181"/>
                  </a:lnTo>
                  <a:lnTo>
                    <a:pt x="842" y="183"/>
                  </a:lnTo>
                  <a:lnTo>
                    <a:pt x="848" y="193"/>
                  </a:lnTo>
                  <a:lnTo>
                    <a:pt x="850" y="193"/>
                  </a:lnTo>
                  <a:lnTo>
                    <a:pt x="848" y="195"/>
                  </a:lnTo>
                  <a:lnTo>
                    <a:pt x="850" y="201"/>
                  </a:lnTo>
                  <a:lnTo>
                    <a:pt x="848" y="201"/>
                  </a:lnTo>
                  <a:lnTo>
                    <a:pt x="846" y="203"/>
                  </a:lnTo>
                  <a:lnTo>
                    <a:pt x="844" y="201"/>
                  </a:lnTo>
                  <a:lnTo>
                    <a:pt x="842" y="201"/>
                  </a:lnTo>
                  <a:lnTo>
                    <a:pt x="842" y="207"/>
                  </a:lnTo>
                  <a:lnTo>
                    <a:pt x="840" y="205"/>
                  </a:lnTo>
                  <a:lnTo>
                    <a:pt x="834" y="197"/>
                  </a:lnTo>
                  <a:lnTo>
                    <a:pt x="834" y="195"/>
                  </a:lnTo>
                  <a:lnTo>
                    <a:pt x="834" y="197"/>
                  </a:lnTo>
                  <a:lnTo>
                    <a:pt x="838" y="195"/>
                  </a:lnTo>
                  <a:lnTo>
                    <a:pt x="840" y="195"/>
                  </a:lnTo>
                  <a:lnTo>
                    <a:pt x="842" y="193"/>
                  </a:lnTo>
                  <a:lnTo>
                    <a:pt x="838" y="185"/>
                  </a:lnTo>
                  <a:lnTo>
                    <a:pt x="836" y="185"/>
                  </a:lnTo>
                  <a:lnTo>
                    <a:pt x="834" y="181"/>
                  </a:lnTo>
                  <a:lnTo>
                    <a:pt x="832" y="183"/>
                  </a:lnTo>
                  <a:lnTo>
                    <a:pt x="830" y="183"/>
                  </a:lnTo>
                  <a:lnTo>
                    <a:pt x="830" y="181"/>
                  </a:lnTo>
                  <a:lnTo>
                    <a:pt x="832" y="177"/>
                  </a:lnTo>
                  <a:lnTo>
                    <a:pt x="830" y="177"/>
                  </a:lnTo>
                  <a:lnTo>
                    <a:pt x="830" y="175"/>
                  </a:lnTo>
                  <a:lnTo>
                    <a:pt x="828" y="179"/>
                  </a:lnTo>
                  <a:lnTo>
                    <a:pt x="828" y="183"/>
                  </a:lnTo>
                  <a:lnTo>
                    <a:pt x="828" y="181"/>
                  </a:lnTo>
                  <a:lnTo>
                    <a:pt x="828" y="183"/>
                  </a:lnTo>
                  <a:lnTo>
                    <a:pt x="826" y="181"/>
                  </a:lnTo>
                  <a:lnTo>
                    <a:pt x="826" y="177"/>
                  </a:lnTo>
                  <a:lnTo>
                    <a:pt x="826" y="175"/>
                  </a:lnTo>
                  <a:lnTo>
                    <a:pt x="826" y="173"/>
                  </a:lnTo>
                  <a:lnTo>
                    <a:pt x="826" y="171"/>
                  </a:lnTo>
                  <a:lnTo>
                    <a:pt x="818" y="171"/>
                  </a:lnTo>
                  <a:lnTo>
                    <a:pt x="820" y="171"/>
                  </a:lnTo>
                  <a:lnTo>
                    <a:pt x="814" y="171"/>
                  </a:lnTo>
                  <a:lnTo>
                    <a:pt x="816" y="171"/>
                  </a:lnTo>
                  <a:lnTo>
                    <a:pt x="816" y="169"/>
                  </a:lnTo>
                  <a:lnTo>
                    <a:pt x="814" y="165"/>
                  </a:lnTo>
                  <a:lnTo>
                    <a:pt x="812" y="165"/>
                  </a:lnTo>
                  <a:lnTo>
                    <a:pt x="812" y="163"/>
                  </a:lnTo>
                  <a:lnTo>
                    <a:pt x="810" y="161"/>
                  </a:lnTo>
                  <a:lnTo>
                    <a:pt x="808" y="163"/>
                  </a:lnTo>
                  <a:lnTo>
                    <a:pt x="806" y="163"/>
                  </a:lnTo>
                  <a:lnTo>
                    <a:pt x="804" y="165"/>
                  </a:lnTo>
                  <a:lnTo>
                    <a:pt x="800" y="169"/>
                  </a:lnTo>
                  <a:lnTo>
                    <a:pt x="798" y="171"/>
                  </a:lnTo>
                  <a:lnTo>
                    <a:pt x="796" y="171"/>
                  </a:lnTo>
                  <a:lnTo>
                    <a:pt x="796" y="165"/>
                  </a:lnTo>
                  <a:lnTo>
                    <a:pt x="792" y="167"/>
                  </a:lnTo>
                  <a:lnTo>
                    <a:pt x="792" y="171"/>
                  </a:lnTo>
                  <a:lnTo>
                    <a:pt x="790" y="171"/>
                  </a:lnTo>
                  <a:lnTo>
                    <a:pt x="786" y="171"/>
                  </a:lnTo>
                  <a:lnTo>
                    <a:pt x="786" y="169"/>
                  </a:lnTo>
                  <a:lnTo>
                    <a:pt x="784" y="171"/>
                  </a:lnTo>
                  <a:lnTo>
                    <a:pt x="786" y="173"/>
                  </a:lnTo>
                  <a:lnTo>
                    <a:pt x="782" y="173"/>
                  </a:lnTo>
                  <a:lnTo>
                    <a:pt x="784" y="171"/>
                  </a:lnTo>
                  <a:lnTo>
                    <a:pt x="778" y="171"/>
                  </a:lnTo>
                  <a:lnTo>
                    <a:pt x="778" y="173"/>
                  </a:lnTo>
                  <a:lnTo>
                    <a:pt x="772" y="173"/>
                  </a:lnTo>
                  <a:lnTo>
                    <a:pt x="768" y="171"/>
                  </a:lnTo>
                  <a:lnTo>
                    <a:pt x="770" y="171"/>
                  </a:lnTo>
                  <a:lnTo>
                    <a:pt x="764" y="173"/>
                  </a:lnTo>
                  <a:lnTo>
                    <a:pt x="760" y="171"/>
                  </a:lnTo>
                  <a:lnTo>
                    <a:pt x="756" y="171"/>
                  </a:lnTo>
                  <a:lnTo>
                    <a:pt x="752" y="171"/>
                  </a:lnTo>
                  <a:lnTo>
                    <a:pt x="750" y="171"/>
                  </a:lnTo>
                  <a:lnTo>
                    <a:pt x="748" y="169"/>
                  </a:lnTo>
                  <a:lnTo>
                    <a:pt x="746" y="169"/>
                  </a:lnTo>
                  <a:lnTo>
                    <a:pt x="746" y="171"/>
                  </a:lnTo>
                  <a:lnTo>
                    <a:pt x="737" y="165"/>
                  </a:lnTo>
                  <a:lnTo>
                    <a:pt x="739" y="165"/>
                  </a:lnTo>
                  <a:lnTo>
                    <a:pt x="737" y="165"/>
                  </a:lnTo>
                  <a:lnTo>
                    <a:pt x="735" y="165"/>
                  </a:lnTo>
                  <a:lnTo>
                    <a:pt x="733" y="163"/>
                  </a:lnTo>
                  <a:lnTo>
                    <a:pt x="737" y="161"/>
                  </a:lnTo>
                  <a:lnTo>
                    <a:pt x="737" y="157"/>
                  </a:lnTo>
                  <a:lnTo>
                    <a:pt x="739" y="155"/>
                  </a:lnTo>
                  <a:lnTo>
                    <a:pt x="737" y="155"/>
                  </a:lnTo>
                  <a:lnTo>
                    <a:pt x="742" y="155"/>
                  </a:lnTo>
                  <a:lnTo>
                    <a:pt x="744" y="153"/>
                  </a:lnTo>
                  <a:lnTo>
                    <a:pt x="741" y="151"/>
                  </a:lnTo>
                  <a:lnTo>
                    <a:pt x="746" y="151"/>
                  </a:lnTo>
                  <a:lnTo>
                    <a:pt x="748" y="151"/>
                  </a:lnTo>
                  <a:lnTo>
                    <a:pt x="750" y="153"/>
                  </a:lnTo>
                  <a:lnTo>
                    <a:pt x="752" y="153"/>
                  </a:lnTo>
                  <a:lnTo>
                    <a:pt x="752" y="151"/>
                  </a:lnTo>
                  <a:lnTo>
                    <a:pt x="754" y="151"/>
                  </a:lnTo>
                  <a:lnTo>
                    <a:pt x="754" y="149"/>
                  </a:lnTo>
                  <a:lnTo>
                    <a:pt x="754" y="147"/>
                  </a:lnTo>
                  <a:lnTo>
                    <a:pt x="754" y="145"/>
                  </a:lnTo>
                  <a:lnTo>
                    <a:pt x="752" y="147"/>
                  </a:lnTo>
                  <a:lnTo>
                    <a:pt x="752" y="141"/>
                  </a:lnTo>
                  <a:lnTo>
                    <a:pt x="748" y="135"/>
                  </a:lnTo>
                  <a:lnTo>
                    <a:pt x="744" y="133"/>
                  </a:lnTo>
                  <a:lnTo>
                    <a:pt x="744" y="129"/>
                  </a:lnTo>
                  <a:lnTo>
                    <a:pt x="741" y="131"/>
                  </a:lnTo>
                  <a:lnTo>
                    <a:pt x="741" y="129"/>
                  </a:lnTo>
                  <a:lnTo>
                    <a:pt x="737" y="127"/>
                  </a:lnTo>
                  <a:lnTo>
                    <a:pt x="739" y="125"/>
                  </a:lnTo>
                  <a:lnTo>
                    <a:pt x="731" y="123"/>
                  </a:lnTo>
                  <a:lnTo>
                    <a:pt x="731" y="125"/>
                  </a:lnTo>
                  <a:lnTo>
                    <a:pt x="729" y="125"/>
                  </a:lnTo>
                  <a:lnTo>
                    <a:pt x="727" y="123"/>
                  </a:lnTo>
                  <a:lnTo>
                    <a:pt x="725" y="125"/>
                  </a:lnTo>
                  <a:lnTo>
                    <a:pt x="729" y="129"/>
                  </a:lnTo>
                  <a:lnTo>
                    <a:pt x="727" y="131"/>
                  </a:lnTo>
                  <a:lnTo>
                    <a:pt x="725" y="127"/>
                  </a:lnTo>
                  <a:lnTo>
                    <a:pt x="723" y="129"/>
                  </a:lnTo>
                  <a:lnTo>
                    <a:pt x="715" y="127"/>
                  </a:lnTo>
                  <a:lnTo>
                    <a:pt x="711" y="127"/>
                  </a:lnTo>
                  <a:lnTo>
                    <a:pt x="711" y="125"/>
                  </a:lnTo>
                  <a:lnTo>
                    <a:pt x="705" y="125"/>
                  </a:lnTo>
                  <a:lnTo>
                    <a:pt x="699" y="121"/>
                  </a:lnTo>
                  <a:lnTo>
                    <a:pt x="695" y="121"/>
                  </a:lnTo>
                  <a:lnTo>
                    <a:pt x="691" y="117"/>
                  </a:lnTo>
                  <a:lnTo>
                    <a:pt x="691" y="115"/>
                  </a:lnTo>
                  <a:lnTo>
                    <a:pt x="687" y="113"/>
                  </a:lnTo>
                  <a:lnTo>
                    <a:pt x="685" y="115"/>
                  </a:lnTo>
                  <a:lnTo>
                    <a:pt x="681" y="111"/>
                  </a:lnTo>
                  <a:lnTo>
                    <a:pt x="677" y="111"/>
                  </a:lnTo>
                  <a:lnTo>
                    <a:pt x="675" y="111"/>
                  </a:lnTo>
                  <a:lnTo>
                    <a:pt x="671" y="109"/>
                  </a:lnTo>
                  <a:lnTo>
                    <a:pt x="665" y="107"/>
                  </a:lnTo>
                  <a:lnTo>
                    <a:pt x="661" y="99"/>
                  </a:lnTo>
                  <a:lnTo>
                    <a:pt x="653" y="93"/>
                  </a:lnTo>
                  <a:lnTo>
                    <a:pt x="647" y="91"/>
                  </a:lnTo>
                  <a:lnTo>
                    <a:pt x="641" y="93"/>
                  </a:lnTo>
                  <a:lnTo>
                    <a:pt x="641" y="91"/>
                  </a:lnTo>
                  <a:lnTo>
                    <a:pt x="639" y="91"/>
                  </a:lnTo>
                  <a:lnTo>
                    <a:pt x="637" y="91"/>
                  </a:lnTo>
                  <a:lnTo>
                    <a:pt x="635" y="91"/>
                  </a:lnTo>
                  <a:lnTo>
                    <a:pt x="631" y="91"/>
                  </a:lnTo>
                  <a:lnTo>
                    <a:pt x="629" y="91"/>
                  </a:lnTo>
                  <a:lnTo>
                    <a:pt x="627" y="103"/>
                  </a:lnTo>
                  <a:lnTo>
                    <a:pt x="625" y="105"/>
                  </a:lnTo>
                  <a:lnTo>
                    <a:pt x="623" y="109"/>
                  </a:lnTo>
                  <a:lnTo>
                    <a:pt x="621" y="109"/>
                  </a:lnTo>
                  <a:lnTo>
                    <a:pt x="617" y="109"/>
                  </a:lnTo>
                  <a:lnTo>
                    <a:pt x="615" y="109"/>
                  </a:lnTo>
                  <a:lnTo>
                    <a:pt x="613" y="111"/>
                  </a:lnTo>
                  <a:lnTo>
                    <a:pt x="609" y="109"/>
                  </a:lnTo>
                  <a:lnTo>
                    <a:pt x="609" y="105"/>
                  </a:lnTo>
                  <a:lnTo>
                    <a:pt x="609" y="109"/>
                  </a:lnTo>
                  <a:lnTo>
                    <a:pt x="615" y="95"/>
                  </a:lnTo>
                  <a:lnTo>
                    <a:pt x="613" y="95"/>
                  </a:lnTo>
                  <a:lnTo>
                    <a:pt x="611" y="97"/>
                  </a:lnTo>
                  <a:lnTo>
                    <a:pt x="609" y="95"/>
                  </a:lnTo>
                  <a:lnTo>
                    <a:pt x="609" y="93"/>
                  </a:lnTo>
                  <a:lnTo>
                    <a:pt x="611" y="81"/>
                  </a:lnTo>
                  <a:lnTo>
                    <a:pt x="609" y="79"/>
                  </a:lnTo>
                  <a:lnTo>
                    <a:pt x="605" y="79"/>
                  </a:lnTo>
                  <a:lnTo>
                    <a:pt x="607" y="81"/>
                  </a:lnTo>
                  <a:lnTo>
                    <a:pt x="609" y="81"/>
                  </a:lnTo>
                  <a:lnTo>
                    <a:pt x="609" y="83"/>
                  </a:lnTo>
                  <a:lnTo>
                    <a:pt x="607" y="83"/>
                  </a:lnTo>
                  <a:lnTo>
                    <a:pt x="607" y="85"/>
                  </a:lnTo>
                  <a:lnTo>
                    <a:pt x="605" y="83"/>
                  </a:lnTo>
                  <a:lnTo>
                    <a:pt x="605" y="81"/>
                  </a:lnTo>
                  <a:lnTo>
                    <a:pt x="601" y="83"/>
                  </a:lnTo>
                  <a:lnTo>
                    <a:pt x="601" y="81"/>
                  </a:lnTo>
                  <a:lnTo>
                    <a:pt x="599" y="83"/>
                  </a:lnTo>
                  <a:lnTo>
                    <a:pt x="599" y="87"/>
                  </a:lnTo>
                  <a:lnTo>
                    <a:pt x="601" y="87"/>
                  </a:lnTo>
                  <a:lnTo>
                    <a:pt x="601" y="85"/>
                  </a:lnTo>
                  <a:lnTo>
                    <a:pt x="603" y="83"/>
                  </a:lnTo>
                  <a:lnTo>
                    <a:pt x="605" y="85"/>
                  </a:lnTo>
                  <a:lnTo>
                    <a:pt x="603" y="87"/>
                  </a:lnTo>
                  <a:lnTo>
                    <a:pt x="599" y="93"/>
                  </a:lnTo>
                  <a:lnTo>
                    <a:pt x="597" y="91"/>
                  </a:lnTo>
                  <a:lnTo>
                    <a:pt x="597" y="93"/>
                  </a:lnTo>
                  <a:lnTo>
                    <a:pt x="601" y="93"/>
                  </a:lnTo>
                  <a:lnTo>
                    <a:pt x="601" y="95"/>
                  </a:lnTo>
                  <a:lnTo>
                    <a:pt x="597" y="97"/>
                  </a:lnTo>
                  <a:lnTo>
                    <a:pt x="595" y="99"/>
                  </a:lnTo>
                  <a:lnTo>
                    <a:pt x="597" y="103"/>
                  </a:lnTo>
                  <a:lnTo>
                    <a:pt x="599" y="103"/>
                  </a:lnTo>
                  <a:lnTo>
                    <a:pt x="597" y="103"/>
                  </a:lnTo>
                  <a:lnTo>
                    <a:pt x="593" y="105"/>
                  </a:lnTo>
                  <a:lnTo>
                    <a:pt x="593" y="107"/>
                  </a:lnTo>
                  <a:lnTo>
                    <a:pt x="597" y="105"/>
                  </a:lnTo>
                  <a:lnTo>
                    <a:pt x="599" y="107"/>
                  </a:lnTo>
                  <a:lnTo>
                    <a:pt x="599" y="109"/>
                  </a:lnTo>
                  <a:lnTo>
                    <a:pt x="597" y="109"/>
                  </a:lnTo>
                  <a:lnTo>
                    <a:pt x="595" y="109"/>
                  </a:lnTo>
                  <a:lnTo>
                    <a:pt x="589" y="109"/>
                  </a:lnTo>
                  <a:lnTo>
                    <a:pt x="587" y="109"/>
                  </a:lnTo>
                  <a:lnTo>
                    <a:pt x="583" y="105"/>
                  </a:lnTo>
                  <a:lnTo>
                    <a:pt x="581" y="101"/>
                  </a:lnTo>
                  <a:lnTo>
                    <a:pt x="579" y="99"/>
                  </a:lnTo>
                  <a:lnTo>
                    <a:pt x="571" y="83"/>
                  </a:lnTo>
                  <a:lnTo>
                    <a:pt x="571" y="75"/>
                  </a:lnTo>
                  <a:lnTo>
                    <a:pt x="569" y="71"/>
                  </a:lnTo>
                  <a:lnTo>
                    <a:pt x="561" y="63"/>
                  </a:lnTo>
                  <a:lnTo>
                    <a:pt x="559" y="61"/>
                  </a:lnTo>
                  <a:lnTo>
                    <a:pt x="557" y="65"/>
                  </a:lnTo>
                  <a:lnTo>
                    <a:pt x="557" y="67"/>
                  </a:lnTo>
                  <a:lnTo>
                    <a:pt x="559" y="67"/>
                  </a:lnTo>
                  <a:lnTo>
                    <a:pt x="559" y="71"/>
                  </a:lnTo>
                  <a:lnTo>
                    <a:pt x="561" y="73"/>
                  </a:lnTo>
                  <a:lnTo>
                    <a:pt x="565" y="75"/>
                  </a:lnTo>
                  <a:lnTo>
                    <a:pt x="563" y="77"/>
                  </a:lnTo>
                  <a:lnTo>
                    <a:pt x="555" y="79"/>
                  </a:lnTo>
                  <a:lnTo>
                    <a:pt x="555" y="81"/>
                  </a:lnTo>
                  <a:lnTo>
                    <a:pt x="555" y="83"/>
                  </a:lnTo>
                  <a:lnTo>
                    <a:pt x="555" y="85"/>
                  </a:lnTo>
                  <a:lnTo>
                    <a:pt x="549" y="93"/>
                  </a:lnTo>
                  <a:lnTo>
                    <a:pt x="543" y="95"/>
                  </a:lnTo>
                  <a:lnTo>
                    <a:pt x="545" y="89"/>
                  </a:lnTo>
                  <a:lnTo>
                    <a:pt x="547" y="91"/>
                  </a:lnTo>
                  <a:lnTo>
                    <a:pt x="547" y="85"/>
                  </a:lnTo>
                  <a:lnTo>
                    <a:pt x="543" y="89"/>
                  </a:lnTo>
                  <a:lnTo>
                    <a:pt x="535" y="91"/>
                  </a:lnTo>
                  <a:lnTo>
                    <a:pt x="533" y="95"/>
                  </a:lnTo>
                  <a:lnTo>
                    <a:pt x="527" y="97"/>
                  </a:lnTo>
                  <a:lnTo>
                    <a:pt x="525" y="99"/>
                  </a:lnTo>
                  <a:lnTo>
                    <a:pt x="518" y="117"/>
                  </a:lnTo>
                  <a:lnTo>
                    <a:pt x="518" y="107"/>
                  </a:lnTo>
                  <a:lnTo>
                    <a:pt x="518" y="105"/>
                  </a:lnTo>
                  <a:lnTo>
                    <a:pt x="514" y="105"/>
                  </a:lnTo>
                  <a:lnTo>
                    <a:pt x="512" y="111"/>
                  </a:lnTo>
                  <a:lnTo>
                    <a:pt x="512" y="107"/>
                  </a:lnTo>
                  <a:lnTo>
                    <a:pt x="510" y="111"/>
                  </a:lnTo>
                  <a:lnTo>
                    <a:pt x="510" y="107"/>
                  </a:lnTo>
                  <a:lnTo>
                    <a:pt x="506" y="109"/>
                  </a:lnTo>
                  <a:lnTo>
                    <a:pt x="508" y="109"/>
                  </a:lnTo>
                  <a:lnTo>
                    <a:pt x="508" y="111"/>
                  </a:lnTo>
                  <a:lnTo>
                    <a:pt x="502" y="117"/>
                  </a:lnTo>
                  <a:lnTo>
                    <a:pt x="496" y="119"/>
                  </a:lnTo>
                  <a:lnTo>
                    <a:pt x="492" y="121"/>
                  </a:lnTo>
                  <a:lnTo>
                    <a:pt x="490" y="121"/>
                  </a:lnTo>
                  <a:lnTo>
                    <a:pt x="492" y="119"/>
                  </a:lnTo>
                  <a:lnTo>
                    <a:pt x="494" y="115"/>
                  </a:lnTo>
                  <a:lnTo>
                    <a:pt x="496" y="115"/>
                  </a:lnTo>
                  <a:lnTo>
                    <a:pt x="496" y="117"/>
                  </a:lnTo>
                  <a:lnTo>
                    <a:pt x="498" y="113"/>
                  </a:lnTo>
                  <a:lnTo>
                    <a:pt x="500" y="113"/>
                  </a:lnTo>
                  <a:lnTo>
                    <a:pt x="500" y="111"/>
                  </a:lnTo>
                  <a:lnTo>
                    <a:pt x="504" y="107"/>
                  </a:lnTo>
                  <a:lnTo>
                    <a:pt x="502" y="109"/>
                  </a:lnTo>
                  <a:lnTo>
                    <a:pt x="504" y="105"/>
                  </a:lnTo>
                  <a:lnTo>
                    <a:pt x="506" y="103"/>
                  </a:lnTo>
                  <a:lnTo>
                    <a:pt x="514" y="101"/>
                  </a:lnTo>
                  <a:lnTo>
                    <a:pt x="518" y="101"/>
                  </a:lnTo>
                  <a:lnTo>
                    <a:pt x="521" y="97"/>
                  </a:lnTo>
                  <a:lnTo>
                    <a:pt x="523" y="95"/>
                  </a:lnTo>
                  <a:lnTo>
                    <a:pt x="527" y="91"/>
                  </a:lnTo>
                  <a:lnTo>
                    <a:pt x="537" y="85"/>
                  </a:lnTo>
                  <a:lnTo>
                    <a:pt x="539" y="81"/>
                  </a:lnTo>
                  <a:lnTo>
                    <a:pt x="539" y="77"/>
                  </a:lnTo>
                  <a:lnTo>
                    <a:pt x="537" y="75"/>
                  </a:lnTo>
                  <a:lnTo>
                    <a:pt x="535" y="73"/>
                  </a:lnTo>
                  <a:lnTo>
                    <a:pt x="533" y="75"/>
                  </a:lnTo>
                  <a:lnTo>
                    <a:pt x="533" y="77"/>
                  </a:lnTo>
                  <a:lnTo>
                    <a:pt x="533" y="79"/>
                  </a:lnTo>
                  <a:lnTo>
                    <a:pt x="529" y="81"/>
                  </a:lnTo>
                  <a:lnTo>
                    <a:pt x="529" y="79"/>
                  </a:lnTo>
                  <a:lnTo>
                    <a:pt x="527" y="79"/>
                  </a:lnTo>
                  <a:lnTo>
                    <a:pt x="525" y="77"/>
                  </a:lnTo>
                  <a:lnTo>
                    <a:pt x="523" y="79"/>
                  </a:lnTo>
                  <a:lnTo>
                    <a:pt x="519" y="81"/>
                  </a:lnTo>
                  <a:lnTo>
                    <a:pt x="519" y="83"/>
                  </a:lnTo>
                  <a:lnTo>
                    <a:pt x="518" y="85"/>
                  </a:lnTo>
                  <a:lnTo>
                    <a:pt x="516" y="87"/>
                  </a:lnTo>
                  <a:lnTo>
                    <a:pt x="512" y="85"/>
                  </a:lnTo>
                  <a:lnTo>
                    <a:pt x="512" y="89"/>
                  </a:lnTo>
                  <a:lnTo>
                    <a:pt x="506" y="93"/>
                  </a:lnTo>
                  <a:lnTo>
                    <a:pt x="504" y="93"/>
                  </a:lnTo>
                  <a:lnTo>
                    <a:pt x="504" y="95"/>
                  </a:lnTo>
                  <a:lnTo>
                    <a:pt x="502" y="95"/>
                  </a:lnTo>
                  <a:lnTo>
                    <a:pt x="498" y="95"/>
                  </a:lnTo>
                  <a:lnTo>
                    <a:pt x="496" y="95"/>
                  </a:lnTo>
                  <a:lnTo>
                    <a:pt x="494" y="97"/>
                  </a:lnTo>
                  <a:lnTo>
                    <a:pt x="494" y="99"/>
                  </a:lnTo>
                  <a:lnTo>
                    <a:pt x="492" y="97"/>
                  </a:lnTo>
                  <a:lnTo>
                    <a:pt x="490" y="99"/>
                  </a:lnTo>
                  <a:lnTo>
                    <a:pt x="490" y="105"/>
                  </a:lnTo>
                  <a:lnTo>
                    <a:pt x="488" y="107"/>
                  </a:lnTo>
                  <a:lnTo>
                    <a:pt x="486" y="109"/>
                  </a:lnTo>
                  <a:lnTo>
                    <a:pt x="480" y="109"/>
                  </a:lnTo>
                  <a:lnTo>
                    <a:pt x="480" y="111"/>
                  </a:lnTo>
                  <a:lnTo>
                    <a:pt x="478" y="111"/>
                  </a:lnTo>
                  <a:lnTo>
                    <a:pt x="476" y="113"/>
                  </a:lnTo>
                  <a:lnTo>
                    <a:pt x="472" y="117"/>
                  </a:lnTo>
                  <a:lnTo>
                    <a:pt x="470" y="119"/>
                  </a:lnTo>
                  <a:lnTo>
                    <a:pt x="468" y="121"/>
                  </a:lnTo>
                  <a:lnTo>
                    <a:pt x="468" y="123"/>
                  </a:lnTo>
                  <a:lnTo>
                    <a:pt x="472" y="133"/>
                  </a:lnTo>
                  <a:lnTo>
                    <a:pt x="474" y="135"/>
                  </a:lnTo>
                  <a:lnTo>
                    <a:pt x="474" y="139"/>
                  </a:lnTo>
                  <a:lnTo>
                    <a:pt x="474" y="141"/>
                  </a:lnTo>
                  <a:lnTo>
                    <a:pt x="472" y="139"/>
                  </a:lnTo>
                  <a:lnTo>
                    <a:pt x="468" y="135"/>
                  </a:lnTo>
                  <a:lnTo>
                    <a:pt x="468" y="133"/>
                  </a:lnTo>
                  <a:lnTo>
                    <a:pt x="466" y="131"/>
                  </a:lnTo>
                  <a:lnTo>
                    <a:pt x="466" y="129"/>
                  </a:lnTo>
                  <a:lnTo>
                    <a:pt x="462" y="129"/>
                  </a:lnTo>
                  <a:lnTo>
                    <a:pt x="460" y="129"/>
                  </a:lnTo>
                  <a:lnTo>
                    <a:pt x="456" y="127"/>
                  </a:lnTo>
                  <a:lnTo>
                    <a:pt x="454" y="127"/>
                  </a:lnTo>
                  <a:lnTo>
                    <a:pt x="456" y="129"/>
                  </a:lnTo>
                  <a:lnTo>
                    <a:pt x="456" y="133"/>
                  </a:lnTo>
                  <a:lnTo>
                    <a:pt x="460" y="135"/>
                  </a:lnTo>
                  <a:lnTo>
                    <a:pt x="460" y="137"/>
                  </a:lnTo>
                  <a:lnTo>
                    <a:pt x="458" y="137"/>
                  </a:lnTo>
                  <a:lnTo>
                    <a:pt x="448" y="129"/>
                  </a:lnTo>
                  <a:lnTo>
                    <a:pt x="446" y="127"/>
                  </a:lnTo>
                  <a:lnTo>
                    <a:pt x="440" y="125"/>
                  </a:lnTo>
                  <a:lnTo>
                    <a:pt x="442" y="127"/>
                  </a:lnTo>
                  <a:lnTo>
                    <a:pt x="442" y="129"/>
                  </a:lnTo>
                  <a:lnTo>
                    <a:pt x="440" y="127"/>
                  </a:lnTo>
                  <a:lnTo>
                    <a:pt x="438" y="129"/>
                  </a:lnTo>
                  <a:lnTo>
                    <a:pt x="436" y="129"/>
                  </a:lnTo>
                  <a:lnTo>
                    <a:pt x="428" y="125"/>
                  </a:lnTo>
                  <a:lnTo>
                    <a:pt x="426" y="125"/>
                  </a:lnTo>
                  <a:lnTo>
                    <a:pt x="424" y="123"/>
                  </a:lnTo>
                  <a:lnTo>
                    <a:pt x="422" y="121"/>
                  </a:lnTo>
                  <a:lnTo>
                    <a:pt x="416" y="117"/>
                  </a:lnTo>
                  <a:lnTo>
                    <a:pt x="416" y="113"/>
                  </a:lnTo>
                  <a:lnTo>
                    <a:pt x="414" y="115"/>
                  </a:lnTo>
                  <a:lnTo>
                    <a:pt x="412" y="115"/>
                  </a:lnTo>
                  <a:lnTo>
                    <a:pt x="402" y="101"/>
                  </a:lnTo>
                  <a:lnTo>
                    <a:pt x="396" y="101"/>
                  </a:lnTo>
                  <a:lnTo>
                    <a:pt x="396" y="99"/>
                  </a:lnTo>
                  <a:lnTo>
                    <a:pt x="384" y="97"/>
                  </a:lnTo>
                  <a:lnTo>
                    <a:pt x="378" y="95"/>
                  </a:lnTo>
                  <a:lnTo>
                    <a:pt x="376" y="95"/>
                  </a:lnTo>
                  <a:lnTo>
                    <a:pt x="376" y="97"/>
                  </a:lnTo>
                  <a:lnTo>
                    <a:pt x="374" y="99"/>
                  </a:lnTo>
                  <a:lnTo>
                    <a:pt x="372" y="97"/>
                  </a:lnTo>
                  <a:lnTo>
                    <a:pt x="370" y="93"/>
                  </a:lnTo>
                  <a:lnTo>
                    <a:pt x="364" y="91"/>
                  </a:lnTo>
                  <a:lnTo>
                    <a:pt x="362" y="89"/>
                  </a:lnTo>
                  <a:lnTo>
                    <a:pt x="358" y="87"/>
                  </a:lnTo>
                  <a:lnTo>
                    <a:pt x="358" y="85"/>
                  </a:lnTo>
                  <a:lnTo>
                    <a:pt x="356" y="83"/>
                  </a:lnTo>
                  <a:lnTo>
                    <a:pt x="348" y="79"/>
                  </a:lnTo>
                  <a:lnTo>
                    <a:pt x="346" y="79"/>
                  </a:lnTo>
                  <a:lnTo>
                    <a:pt x="344" y="79"/>
                  </a:lnTo>
                  <a:lnTo>
                    <a:pt x="344" y="81"/>
                  </a:lnTo>
                  <a:lnTo>
                    <a:pt x="342" y="83"/>
                  </a:lnTo>
                  <a:lnTo>
                    <a:pt x="340" y="81"/>
                  </a:lnTo>
                  <a:lnTo>
                    <a:pt x="340" y="79"/>
                  </a:lnTo>
                  <a:lnTo>
                    <a:pt x="338" y="81"/>
                  </a:lnTo>
                  <a:lnTo>
                    <a:pt x="332" y="81"/>
                  </a:lnTo>
                  <a:lnTo>
                    <a:pt x="330" y="83"/>
                  </a:lnTo>
                  <a:lnTo>
                    <a:pt x="328" y="85"/>
                  </a:lnTo>
                  <a:lnTo>
                    <a:pt x="326" y="85"/>
                  </a:lnTo>
                  <a:lnTo>
                    <a:pt x="324" y="83"/>
                  </a:lnTo>
                  <a:lnTo>
                    <a:pt x="322" y="85"/>
                  </a:lnTo>
                  <a:lnTo>
                    <a:pt x="318" y="85"/>
                  </a:lnTo>
                  <a:lnTo>
                    <a:pt x="318" y="83"/>
                  </a:lnTo>
                  <a:lnTo>
                    <a:pt x="318" y="81"/>
                  </a:lnTo>
                  <a:lnTo>
                    <a:pt x="312" y="81"/>
                  </a:lnTo>
                  <a:lnTo>
                    <a:pt x="310" y="79"/>
                  </a:lnTo>
                  <a:lnTo>
                    <a:pt x="308" y="77"/>
                  </a:lnTo>
                  <a:lnTo>
                    <a:pt x="295" y="77"/>
                  </a:lnTo>
                  <a:lnTo>
                    <a:pt x="287" y="73"/>
                  </a:lnTo>
                  <a:lnTo>
                    <a:pt x="283" y="73"/>
                  </a:lnTo>
                  <a:lnTo>
                    <a:pt x="281" y="71"/>
                  </a:lnTo>
                  <a:lnTo>
                    <a:pt x="277" y="69"/>
                  </a:lnTo>
                  <a:lnTo>
                    <a:pt x="273" y="69"/>
                  </a:lnTo>
                  <a:lnTo>
                    <a:pt x="273" y="67"/>
                  </a:lnTo>
                  <a:lnTo>
                    <a:pt x="263" y="63"/>
                  </a:lnTo>
                  <a:lnTo>
                    <a:pt x="257" y="63"/>
                  </a:lnTo>
                  <a:lnTo>
                    <a:pt x="255" y="65"/>
                  </a:lnTo>
                  <a:lnTo>
                    <a:pt x="249" y="67"/>
                  </a:lnTo>
                  <a:lnTo>
                    <a:pt x="251" y="65"/>
                  </a:lnTo>
                  <a:lnTo>
                    <a:pt x="249" y="63"/>
                  </a:lnTo>
                  <a:lnTo>
                    <a:pt x="245" y="63"/>
                  </a:lnTo>
                  <a:lnTo>
                    <a:pt x="237" y="65"/>
                  </a:lnTo>
                  <a:lnTo>
                    <a:pt x="229" y="65"/>
                  </a:lnTo>
                  <a:lnTo>
                    <a:pt x="231" y="63"/>
                  </a:lnTo>
                  <a:lnTo>
                    <a:pt x="231" y="61"/>
                  </a:lnTo>
                  <a:lnTo>
                    <a:pt x="221" y="61"/>
                  </a:lnTo>
                  <a:lnTo>
                    <a:pt x="225" y="59"/>
                  </a:lnTo>
                  <a:lnTo>
                    <a:pt x="225" y="57"/>
                  </a:lnTo>
                  <a:lnTo>
                    <a:pt x="221" y="57"/>
                  </a:lnTo>
                  <a:lnTo>
                    <a:pt x="223" y="53"/>
                  </a:lnTo>
                  <a:lnTo>
                    <a:pt x="223" y="49"/>
                  </a:lnTo>
                  <a:lnTo>
                    <a:pt x="219" y="47"/>
                  </a:lnTo>
                  <a:lnTo>
                    <a:pt x="215" y="47"/>
                  </a:lnTo>
                  <a:lnTo>
                    <a:pt x="215" y="51"/>
                  </a:lnTo>
                  <a:lnTo>
                    <a:pt x="213" y="51"/>
                  </a:lnTo>
                  <a:lnTo>
                    <a:pt x="211" y="47"/>
                  </a:lnTo>
                  <a:lnTo>
                    <a:pt x="209" y="45"/>
                  </a:lnTo>
                  <a:lnTo>
                    <a:pt x="207" y="45"/>
                  </a:lnTo>
                  <a:lnTo>
                    <a:pt x="205" y="45"/>
                  </a:lnTo>
                  <a:lnTo>
                    <a:pt x="201" y="49"/>
                  </a:lnTo>
                  <a:lnTo>
                    <a:pt x="199" y="47"/>
                  </a:lnTo>
                  <a:lnTo>
                    <a:pt x="197" y="47"/>
                  </a:lnTo>
                  <a:lnTo>
                    <a:pt x="195" y="51"/>
                  </a:lnTo>
                  <a:lnTo>
                    <a:pt x="193" y="51"/>
                  </a:lnTo>
                  <a:lnTo>
                    <a:pt x="193" y="49"/>
                  </a:lnTo>
                  <a:lnTo>
                    <a:pt x="189" y="49"/>
                  </a:lnTo>
                  <a:lnTo>
                    <a:pt x="187" y="47"/>
                  </a:lnTo>
                  <a:lnTo>
                    <a:pt x="189" y="45"/>
                  </a:lnTo>
                  <a:lnTo>
                    <a:pt x="187" y="39"/>
                  </a:lnTo>
                  <a:lnTo>
                    <a:pt x="181" y="37"/>
                  </a:lnTo>
                  <a:lnTo>
                    <a:pt x="181" y="39"/>
                  </a:lnTo>
                  <a:lnTo>
                    <a:pt x="181" y="37"/>
                  </a:lnTo>
                  <a:lnTo>
                    <a:pt x="181" y="41"/>
                  </a:lnTo>
                  <a:lnTo>
                    <a:pt x="179" y="41"/>
                  </a:lnTo>
                  <a:lnTo>
                    <a:pt x="177" y="41"/>
                  </a:lnTo>
                  <a:lnTo>
                    <a:pt x="177" y="45"/>
                  </a:lnTo>
                  <a:lnTo>
                    <a:pt x="179" y="49"/>
                  </a:lnTo>
                  <a:lnTo>
                    <a:pt x="179" y="53"/>
                  </a:lnTo>
                  <a:lnTo>
                    <a:pt x="177" y="53"/>
                  </a:lnTo>
                  <a:lnTo>
                    <a:pt x="177" y="51"/>
                  </a:lnTo>
                  <a:lnTo>
                    <a:pt x="175" y="49"/>
                  </a:lnTo>
                  <a:lnTo>
                    <a:pt x="173" y="51"/>
                  </a:lnTo>
                  <a:lnTo>
                    <a:pt x="173" y="49"/>
                  </a:lnTo>
                  <a:lnTo>
                    <a:pt x="171" y="51"/>
                  </a:lnTo>
                  <a:lnTo>
                    <a:pt x="167" y="49"/>
                  </a:lnTo>
                  <a:lnTo>
                    <a:pt x="165" y="47"/>
                  </a:lnTo>
                  <a:lnTo>
                    <a:pt x="163" y="49"/>
                  </a:lnTo>
                  <a:lnTo>
                    <a:pt x="165" y="43"/>
                  </a:lnTo>
                  <a:lnTo>
                    <a:pt x="167" y="45"/>
                  </a:lnTo>
                  <a:lnTo>
                    <a:pt x="171" y="43"/>
                  </a:lnTo>
                  <a:lnTo>
                    <a:pt x="175" y="39"/>
                  </a:lnTo>
                  <a:lnTo>
                    <a:pt x="175" y="37"/>
                  </a:lnTo>
                  <a:lnTo>
                    <a:pt x="175" y="35"/>
                  </a:lnTo>
                  <a:lnTo>
                    <a:pt x="173" y="33"/>
                  </a:lnTo>
                  <a:lnTo>
                    <a:pt x="167" y="35"/>
                  </a:lnTo>
                  <a:lnTo>
                    <a:pt x="167" y="31"/>
                  </a:lnTo>
                  <a:lnTo>
                    <a:pt x="165" y="29"/>
                  </a:lnTo>
                  <a:lnTo>
                    <a:pt x="163" y="31"/>
                  </a:lnTo>
                  <a:lnTo>
                    <a:pt x="161" y="29"/>
                  </a:lnTo>
                  <a:lnTo>
                    <a:pt x="159" y="27"/>
                  </a:lnTo>
                  <a:lnTo>
                    <a:pt x="157" y="29"/>
                  </a:lnTo>
                  <a:lnTo>
                    <a:pt x="155" y="31"/>
                  </a:lnTo>
                  <a:lnTo>
                    <a:pt x="155" y="33"/>
                  </a:lnTo>
                  <a:lnTo>
                    <a:pt x="155" y="35"/>
                  </a:lnTo>
                  <a:lnTo>
                    <a:pt x="155" y="37"/>
                  </a:lnTo>
                  <a:lnTo>
                    <a:pt x="153" y="35"/>
                  </a:lnTo>
                  <a:lnTo>
                    <a:pt x="151" y="37"/>
                  </a:lnTo>
                  <a:lnTo>
                    <a:pt x="147" y="43"/>
                  </a:lnTo>
                  <a:lnTo>
                    <a:pt x="141" y="49"/>
                  </a:lnTo>
                  <a:lnTo>
                    <a:pt x="135" y="49"/>
                  </a:lnTo>
                  <a:lnTo>
                    <a:pt x="135" y="51"/>
                  </a:lnTo>
                  <a:lnTo>
                    <a:pt x="129" y="51"/>
                  </a:lnTo>
                  <a:lnTo>
                    <a:pt x="125" y="51"/>
                  </a:lnTo>
                  <a:lnTo>
                    <a:pt x="123" y="53"/>
                  </a:lnTo>
                  <a:lnTo>
                    <a:pt x="123" y="55"/>
                  </a:lnTo>
                  <a:lnTo>
                    <a:pt x="119" y="53"/>
                  </a:lnTo>
                  <a:lnTo>
                    <a:pt x="121" y="51"/>
                  </a:lnTo>
                  <a:lnTo>
                    <a:pt x="121" y="49"/>
                  </a:lnTo>
                  <a:lnTo>
                    <a:pt x="125" y="47"/>
                  </a:lnTo>
                  <a:lnTo>
                    <a:pt x="127" y="45"/>
                  </a:lnTo>
                  <a:lnTo>
                    <a:pt x="117" y="49"/>
                  </a:lnTo>
                  <a:lnTo>
                    <a:pt x="115" y="53"/>
                  </a:lnTo>
                  <a:lnTo>
                    <a:pt x="113" y="55"/>
                  </a:lnTo>
                  <a:lnTo>
                    <a:pt x="111" y="57"/>
                  </a:lnTo>
                  <a:lnTo>
                    <a:pt x="113" y="59"/>
                  </a:lnTo>
                  <a:lnTo>
                    <a:pt x="115" y="59"/>
                  </a:lnTo>
                  <a:lnTo>
                    <a:pt x="115" y="63"/>
                  </a:lnTo>
                  <a:lnTo>
                    <a:pt x="117" y="63"/>
                  </a:lnTo>
                  <a:lnTo>
                    <a:pt x="119" y="63"/>
                  </a:lnTo>
                  <a:lnTo>
                    <a:pt x="117" y="65"/>
                  </a:lnTo>
                  <a:lnTo>
                    <a:pt x="115" y="63"/>
                  </a:lnTo>
                  <a:lnTo>
                    <a:pt x="113" y="67"/>
                  </a:lnTo>
                  <a:lnTo>
                    <a:pt x="115" y="69"/>
                  </a:lnTo>
                  <a:lnTo>
                    <a:pt x="115" y="71"/>
                  </a:lnTo>
                  <a:lnTo>
                    <a:pt x="113" y="73"/>
                  </a:lnTo>
                  <a:lnTo>
                    <a:pt x="111" y="71"/>
                  </a:lnTo>
                  <a:lnTo>
                    <a:pt x="111" y="69"/>
                  </a:lnTo>
                  <a:lnTo>
                    <a:pt x="109" y="71"/>
                  </a:lnTo>
                  <a:lnTo>
                    <a:pt x="111" y="67"/>
                  </a:lnTo>
                  <a:lnTo>
                    <a:pt x="111" y="65"/>
                  </a:lnTo>
                  <a:lnTo>
                    <a:pt x="113" y="63"/>
                  </a:lnTo>
                  <a:lnTo>
                    <a:pt x="111" y="61"/>
                  </a:lnTo>
                  <a:lnTo>
                    <a:pt x="109" y="59"/>
                  </a:lnTo>
                  <a:lnTo>
                    <a:pt x="103" y="65"/>
                  </a:lnTo>
                  <a:lnTo>
                    <a:pt x="105" y="65"/>
                  </a:lnTo>
                  <a:lnTo>
                    <a:pt x="103" y="67"/>
                  </a:lnTo>
                  <a:lnTo>
                    <a:pt x="93" y="75"/>
                  </a:lnTo>
                  <a:lnTo>
                    <a:pt x="87" y="75"/>
                  </a:lnTo>
                  <a:lnTo>
                    <a:pt x="85" y="79"/>
                  </a:lnTo>
                  <a:lnTo>
                    <a:pt x="85" y="75"/>
                  </a:lnTo>
                  <a:lnTo>
                    <a:pt x="85" y="73"/>
                  </a:lnTo>
                  <a:lnTo>
                    <a:pt x="87" y="73"/>
                  </a:lnTo>
                  <a:lnTo>
                    <a:pt x="85" y="71"/>
                  </a:lnTo>
                  <a:lnTo>
                    <a:pt x="81" y="79"/>
                  </a:lnTo>
                  <a:lnTo>
                    <a:pt x="81" y="81"/>
                  </a:lnTo>
                  <a:lnTo>
                    <a:pt x="85" y="85"/>
                  </a:lnTo>
                  <a:lnTo>
                    <a:pt x="89" y="87"/>
                  </a:lnTo>
                  <a:lnTo>
                    <a:pt x="89" y="89"/>
                  </a:lnTo>
                  <a:lnTo>
                    <a:pt x="81" y="85"/>
                  </a:lnTo>
                  <a:lnTo>
                    <a:pt x="81" y="83"/>
                  </a:lnTo>
                  <a:lnTo>
                    <a:pt x="79" y="83"/>
                  </a:lnTo>
                  <a:lnTo>
                    <a:pt x="72" y="91"/>
                  </a:lnTo>
                  <a:lnTo>
                    <a:pt x="74" y="93"/>
                  </a:lnTo>
                  <a:lnTo>
                    <a:pt x="79" y="93"/>
                  </a:lnTo>
                  <a:lnTo>
                    <a:pt x="79" y="95"/>
                  </a:lnTo>
                  <a:lnTo>
                    <a:pt x="74" y="95"/>
                  </a:lnTo>
                  <a:lnTo>
                    <a:pt x="72" y="95"/>
                  </a:lnTo>
                  <a:lnTo>
                    <a:pt x="70" y="95"/>
                  </a:lnTo>
                  <a:lnTo>
                    <a:pt x="74" y="99"/>
                  </a:lnTo>
                  <a:lnTo>
                    <a:pt x="75" y="101"/>
                  </a:lnTo>
                  <a:lnTo>
                    <a:pt x="75" y="103"/>
                  </a:lnTo>
                  <a:lnTo>
                    <a:pt x="70" y="99"/>
                  </a:lnTo>
                  <a:lnTo>
                    <a:pt x="72" y="101"/>
                  </a:lnTo>
                  <a:lnTo>
                    <a:pt x="70" y="109"/>
                  </a:lnTo>
                  <a:lnTo>
                    <a:pt x="68" y="109"/>
                  </a:lnTo>
                  <a:lnTo>
                    <a:pt x="68" y="105"/>
                  </a:lnTo>
                  <a:lnTo>
                    <a:pt x="64" y="119"/>
                  </a:lnTo>
                  <a:lnTo>
                    <a:pt x="58" y="125"/>
                  </a:lnTo>
                  <a:lnTo>
                    <a:pt x="32" y="129"/>
                  </a:lnTo>
                  <a:lnTo>
                    <a:pt x="30" y="129"/>
                  </a:lnTo>
                  <a:lnTo>
                    <a:pt x="32" y="129"/>
                  </a:lnTo>
                  <a:lnTo>
                    <a:pt x="32" y="127"/>
                  </a:lnTo>
                  <a:lnTo>
                    <a:pt x="26" y="129"/>
                  </a:lnTo>
                  <a:lnTo>
                    <a:pt x="24" y="143"/>
                  </a:lnTo>
                  <a:lnTo>
                    <a:pt x="26" y="143"/>
                  </a:lnTo>
                  <a:lnTo>
                    <a:pt x="28" y="143"/>
                  </a:lnTo>
                  <a:lnTo>
                    <a:pt x="26" y="145"/>
                  </a:lnTo>
                  <a:lnTo>
                    <a:pt x="22" y="147"/>
                  </a:lnTo>
                  <a:lnTo>
                    <a:pt x="20" y="147"/>
                  </a:lnTo>
                  <a:lnTo>
                    <a:pt x="22" y="147"/>
                  </a:lnTo>
                  <a:lnTo>
                    <a:pt x="22" y="143"/>
                  </a:lnTo>
                  <a:lnTo>
                    <a:pt x="18" y="147"/>
                  </a:lnTo>
                  <a:lnTo>
                    <a:pt x="16" y="149"/>
                  </a:lnTo>
                  <a:lnTo>
                    <a:pt x="26" y="153"/>
                  </a:lnTo>
                  <a:lnTo>
                    <a:pt x="30" y="157"/>
                  </a:lnTo>
                  <a:lnTo>
                    <a:pt x="36" y="161"/>
                  </a:lnTo>
                  <a:lnTo>
                    <a:pt x="38" y="163"/>
                  </a:lnTo>
                  <a:lnTo>
                    <a:pt x="56" y="177"/>
                  </a:lnTo>
                  <a:lnTo>
                    <a:pt x="56" y="179"/>
                  </a:lnTo>
                  <a:lnTo>
                    <a:pt x="58" y="181"/>
                  </a:lnTo>
                  <a:lnTo>
                    <a:pt x="60" y="187"/>
                  </a:lnTo>
                  <a:lnTo>
                    <a:pt x="62" y="187"/>
                  </a:lnTo>
                  <a:lnTo>
                    <a:pt x="60" y="189"/>
                  </a:lnTo>
                  <a:lnTo>
                    <a:pt x="62" y="195"/>
                  </a:lnTo>
                  <a:lnTo>
                    <a:pt x="74" y="201"/>
                  </a:lnTo>
                  <a:lnTo>
                    <a:pt x="74" y="199"/>
                  </a:lnTo>
                  <a:lnTo>
                    <a:pt x="74" y="197"/>
                  </a:lnTo>
                  <a:lnTo>
                    <a:pt x="74" y="195"/>
                  </a:lnTo>
                  <a:lnTo>
                    <a:pt x="77" y="197"/>
                  </a:lnTo>
                  <a:lnTo>
                    <a:pt x="77" y="195"/>
                  </a:lnTo>
                  <a:lnTo>
                    <a:pt x="77" y="193"/>
                  </a:lnTo>
                  <a:lnTo>
                    <a:pt x="79" y="193"/>
                  </a:lnTo>
                  <a:lnTo>
                    <a:pt x="77" y="199"/>
                  </a:lnTo>
                  <a:lnTo>
                    <a:pt x="77" y="201"/>
                  </a:lnTo>
                  <a:lnTo>
                    <a:pt x="81" y="199"/>
                  </a:lnTo>
                  <a:lnTo>
                    <a:pt x="85" y="197"/>
                  </a:lnTo>
                  <a:lnTo>
                    <a:pt x="87" y="197"/>
                  </a:lnTo>
                  <a:lnTo>
                    <a:pt x="89" y="199"/>
                  </a:lnTo>
                  <a:lnTo>
                    <a:pt x="91" y="201"/>
                  </a:lnTo>
                  <a:lnTo>
                    <a:pt x="87" y="203"/>
                  </a:lnTo>
                  <a:lnTo>
                    <a:pt x="87" y="207"/>
                  </a:lnTo>
                  <a:lnTo>
                    <a:pt x="89" y="213"/>
                  </a:lnTo>
                  <a:lnTo>
                    <a:pt x="93" y="215"/>
                  </a:lnTo>
                  <a:lnTo>
                    <a:pt x="95" y="213"/>
                  </a:lnTo>
                  <a:lnTo>
                    <a:pt x="95" y="211"/>
                  </a:lnTo>
                  <a:lnTo>
                    <a:pt x="95" y="209"/>
                  </a:lnTo>
                  <a:lnTo>
                    <a:pt x="95" y="213"/>
                  </a:lnTo>
                  <a:lnTo>
                    <a:pt x="97" y="211"/>
                  </a:lnTo>
                  <a:lnTo>
                    <a:pt x="101" y="211"/>
                  </a:lnTo>
                  <a:lnTo>
                    <a:pt x="105" y="215"/>
                  </a:lnTo>
                  <a:lnTo>
                    <a:pt x="107" y="213"/>
                  </a:lnTo>
                  <a:lnTo>
                    <a:pt x="111" y="211"/>
                  </a:lnTo>
                  <a:lnTo>
                    <a:pt x="113" y="211"/>
                  </a:lnTo>
                  <a:lnTo>
                    <a:pt x="115" y="209"/>
                  </a:lnTo>
                  <a:lnTo>
                    <a:pt x="119" y="211"/>
                  </a:lnTo>
                  <a:lnTo>
                    <a:pt x="117" y="211"/>
                  </a:lnTo>
                  <a:lnTo>
                    <a:pt x="111" y="215"/>
                  </a:lnTo>
                  <a:lnTo>
                    <a:pt x="109" y="217"/>
                  </a:lnTo>
                  <a:lnTo>
                    <a:pt x="111" y="217"/>
                  </a:lnTo>
                  <a:lnTo>
                    <a:pt x="111" y="215"/>
                  </a:lnTo>
                  <a:lnTo>
                    <a:pt x="117" y="213"/>
                  </a:lnTo>
                  <a:lnTo>
                    <a:pt x="119" y="215"/>
                  </a:lnTo>
                  <a:lnTo>
                    <a:pt x="119" y="217"/>
                  </a:lnTo>
                  <a:lnTo>
                    <a:pt x="117" y="217"/>
                  </a:lnTo>
                  <a:lnTo>
                    <a:pt x="111" y="219"/>
                  </a:lnTo>
                  <a:lnTo>
                    <a:pt x="109" y="219"/>
                  </a:lnTo>
                  <a:lnTo>
                    <a:pt x="109" y="221"/>
                  </a:lnTo>
                  <a:lnTo>
                    <a:pt x="103" y="221"/>
                  </a:lnTo>
                  <a:lnTo>
                    <a:pt x="101" y="221"/>
                  </a:lnTo>
                  <a:lnTo>
                    <a:pt x="101" y="219"/>
                  </a:lnTo>
                  <a:lnTo>
                    <a:pt x="99" y="219"/>
                  </a:lnTo>
                  <a:lnTo>
                    <a:pt x="99" y="217"/>
                  </a:lnTo>
                  <a:lnTo>
                    <a:pt x="97" y="217"/>
                  </a:lnTo>
                  <a:lnTo>
                    <a:pt x="95" y="215"/>
                  </a:lnTo>
                  <a:lnTo>
                    <a:pt x="93" y="217"/>
                  </a:lnTo>
                  <a:lnTo>
                    <a:pt x="89" y="217"/>
                  </a:lnTo>
                  <a:lnTo>
                    <a:pt x="85" y="215"/>
                  </a:lnTo>
                  <a:lnTo>
                    <a:pt x="83" y="211"/>
                  </a:lnTo>
                  <a:lnTo>
                    <a:pt x="87" y="217"/>
                  </a:lnTo>
                  <a:lnTo>
                    <a:pt x="85" y="221"/>
                  </a:lnTo>
                  <a:lnTo>
                    <a:pt x="85" y="223"/>
                  </a:lnTo>
                  <a:lnTo>
                    <a:pt x="87" y="223"/>
                  </a:lnTo>
                  <a:lnTo>
                    <a:pt x="87" y="219"/>
                  </a:lnTo>
                  <a:lnTo>
                    <a:pt x="97" y="223"/>
                  </a:lnTo>
                  <a:lnTo>
                    <a:pt x="99" y="225"/>
                  </a:lnTo>
                  <a:lnTo>
                    <a:pt x="99" y="227"/>
                  </a:lnTo>
                  <a:lnTo>
                    <a:pt x="97" y="229"/>
                  </a:lnTo>
                  <a:lnTo>
                    <a:pt x="97" y="227"/>
                  </a:lnTo>
                  <a:lnTo>
                    <a:pt x="91" y="225"/>
                  </a:lnTo>
                  <a:lnTo>
                    <a:pt x="89" y="233"/>
                  </a:lnTo>
                  <a:lnTo>
                    <a:pt x="89" y="235"/>
                  </a:lnTo>
                  <a:lnTo>
                    <a:pt x="87" y="235"/>
                  </a:lnTo>
                  <a:lnTo>
                    <a:pt x="85" y="235"/>
                  </a:lnTo>
                  <a:lnTo>
                    <a:pt x="85" y="233"/>
                  </a:lnTo>
                  <a:lnTo>
                    <a:pt x="83" y="231"/>
                  </a:lnTo>
                  <a:lnTo>
                    <a:pt x="81" y="233"/>
                  </a:lnTo>
                  <a:lnTo>
                    <a:pt x="79" y="231"/>
                  </a:lnTo>
                  <a:lnTo>
                    <a:pt x="75" y="233"/>
                  </a:lnTo>
                  <a:lnTo>
                    <a:pt x="75" y="231"/>
                  </a:lnTo>
                  <a:lnTo>
                    <a:pt x="75" y="233"/>
                  </a:lnTo>
                  <a:lnTo>
                    <a:pt x="75" y="231"/>
                  </a:lnTo>
                  <a:lnTo>
                    <a:pt x="74" y="231"/>
                  </a:lnTo>
                  <a:lnTo>
                    <a:pt x="72" y="233"/>
                  </a:lnTo>
                  <a:lnTo>
                    <a:pt x="72" y="231"/>
                  </a:lnTo>
                  <a:lnTo>
                    <a:pt x="62" y="231"/>
                  </a:lnTo>
                  <a:lnTo>
                    <a:pt x="60" y="229"/>
                  </a:lnTo>
                  <a:lnTo>
                    <a:pt x="60" y="227"/>
                  </a:lnTo>
                  <a:lnTo>
                    <a:pt x="56" y="227"/>
                  </a:lnTo>
                  <a:lnTo>
                    <a:pt x="60" y="223"/>
                  </a:lnTo>
                  <a:lnTo>
                    <a:pt x="60" y="221"/>
                  </a:lnTo>
                  <a:lnTo>
                    <a:pt x="60" y="217"/>
                  </a:lnTo>
                  <a:lnTo>
                    <a:pt x="60" y="215"/>
                  </a:lnTo>
                  <a:lnTo>
                    <a:pt x="58" y="213"/>
                  </a:lnTo>
                  <a:lnTo>
                    <a:pt x="62" y="213"/>
                  </a:lnTo>
                  <a:lnTo>
                    <a:pt x="48" y="213"/>
                  </a:lnTo>
                  <a:lnTo>
                    <a:pt x="44" y="219"/>
                  </a:lnTo>
                  <a:lnTo>
                    <a:pt x="40" y="219"/>
                  </a:lnTo>
                  <a:lnTo>
                    <a:pt x="38" y="219"/>
                  </a:lnTo>
                  <a:lnTo>
                    <a:pt x="32" y="225"/>
                  </a:lnTo>
                  <a:lnTo>
                    <a:pt x="34" y="227"/>
                  </a:lnTo>
                  <a:lnTo>
                    <a:pt x="36" y="229"/>
                  </a:lnTo>
                  <a:lnTo>
                    <a:pt x="34" y="229"/>
                  </a:lnTo>
                  <a:lnTo>
                    <a:pt x="28" y="231"/>
                  </a:lnTo>
                  <a:lnTo>
                    <a:pt x="28" y="229"/>
                  </a:lnTo>
                  <a:lnTo>
                    <a:pt x="28" y="227"/>
                  </a:lnTo>
                  <a:lnTo>
                    <a:pt x="20" y="233"/>
                  </a:lnTo>
                  <a:lnTo>
                    <a:pt x="18" y="235"/>
                  </a:lnTo>
                  <a:lnTo>
                    <a:pt x="16" y="233"/>
                  </a:lnTo>
                  <a:lnTo>
                    <a:pt x="16" y="235"/>
                  </a:lnTo>
                  <a:lnTo>
                    <a:pt x="16" y="237"/>
                  </a:lnTo>
                  <a:lnTo>
                    <a:pt x="12" y="238"/>
                  </a:lnTo>
                  <a:lnTo>
                    <a:pt x="12" y="237"/>
                  </a:lnTo>
                  <a:lnTo>
                    <a:pt x="8" y="238"/>
                  </a:lnTo>
                  <a:lnTo>
                    <a:pt x="8" y="240"/>
                  </a:lnTo>
                  <a:lnTo>
                    <a:pt x="8" y="242"/>
                  </a:lnTo>
                  <a:lnTo>
                    <a:pt x="2" y="246"/>
                  </a:lnTo>
                  <a:lnTo>
                    <a:pt x="0" y="246"/>
                  </a:lnTo>
                  <a:lnTo>
                    <a:pt x="2" y="242"/>
                  </a:lnTo>
                  <a:lnTo>
                    <a:pt x="0" y="244"/>
                  </a:lnTo>
                  <a:lnTo>
                    <a:pt x="0" y="246"/>
                  </a:lnTo>
                  <a:lnTo>
                    <a:pt x="10" y="254"/>
                  </a:lnTo>
                  <a:lnTo>
                    <a:pt x="18" y="256"/>
                  </a:lnTo>
                  <a:lnTo>
                    <a:pt x="18" y="254"/>
                  </a:lnTo>
                  <a:lnTo>
                    <a:pt x="26" y="258"/>
                  </a:lnTo>
                  <a:lnTo>
                    <a:pt x="22" y="258"/>
                  </a:lnTo>
                  <a:lnTo>
                    <a:pt x="20" y="262"/>
                  </a:lnTo>
                  <a:lnTo>
                    <a:pt x="18" y="262"/>
                  </a:lnTo>
                  <a:lnTo>
                    <a:pt x="18" y="260"/>
                  </a:lnTo>
                  <a:lnTo>
                    <a:pt x="18" y="258"/>
                  </a:lnTo>
                  <a:lnTo>
                    <a:pt x="16" y="260"/>
                  </a:lnTo>
                  <a:lnTo>
                    <a:pt x="20" y="266"/>
                  </a:lnTo>
                  <a:lnTo>
                    <a:pt x="22" y="268"/>
                  </a:lnTo>
                  <a:lnTo>
                    <a:pt x="22" y="270"/>
                  </a:lnTo>
                  <a:lnTo>
                    <a:pt x="22" y="276"/>
                  </a:lnTo>
                  <a:lnTo>
                    <a:pt x="24" y="280"/>
                  </a:lnTo>
                  <a:lnTo>
                    <a:pt x="26" y="280"/>
                  </a:lnTo>
                  <a:lnTo>
                    <a:pt x="28" y="282"/>
                  </a:lnTo>
                  <a:lnTo>
                    <a:pt x="38" y="284"/>
                  </a:lnTo>
                  <a:lnTo>
                    <a:pt x="40" y="284"/>
                  </a:lnTo>
                  <a:lnTo>
                    <a:pt x="46" y="286"/>
                  </a:lnTo>
                  <a:lnTo>
                    <a:pt x="54" y="282"/>
                  </a:lnTo>
                  <a:lnTo>
                    <a:pt x="58" y="282"/>
                  </a:lnTo>
                  <a:lnTo>
                    <a:pt x="62" y="280"/>
                  </a:lnTo>
                  <a:lnTo>
                    <a:pt x="66" y="284"/>
                  </a:lnTo>
                  <a:lnTo>
                    <a:pt x="70" y="286"/>
                  </a:lnTo>
                  <a:lnTo>
                    <a:pt x="70" y="284"/>
                  </a:lnTo>
                  <a:lnTo>
                    <a:pt x="68" y="282"/>
                  </a:lnTo>
                  <a:lnTo>
                    <a:pt x="66" y="280"/>
                  </a:lnTo>
                  <a:lnTo>
                    <a:pt x="70" y="280"/>
                  </a:lnTo>
                  <a:lnTo>
                    <a:pt x="72" y="282"/>
                  </a:lnTo>
                  <a:lnTo>
                    <a:pt x="74" y="284"/>
                  </a:lnTo>
                  <a:lnTo>
                    <a:pt x="74" y="290"/>
                  </a:lnTo>
                  <a:lnTo>
                    <a:pt x="75" y="290"/>
                  </a:lnTo>
                  <a:lnTo>
                    <a:pt x="79" y="282"/>
                  </a:lnTo>
                  <a:lnTo>
                    <a:pt x="83" y="278"/>
                  </a:lnTo>
                  <a:lnTo>
                    <a:pt x="89" y="274"/>
                  </a:lnTo>
                  <a:lnTo>
                    <a:pt x="91" y="274"/>
                  </a:lnTo>
                  <a:lnTo>
                    <a:pt x="93" y="274"/>
                  </a:lnTo>
                  <a:lnTo>
                    <a:pt x="95" y="272"/>
                  </a:lnTo>
                  <a:lnTo>
                    <a:pt x="99" y="270"/>
                  </a:lnTo>
                  <a:lnTo>
                    <a:pt x="101" y="274"/>
                  </a:lnTo>
                  <a:lnTo>
                    <a:pt x="103" y="274"/>
                  </a:lnTo>
                  <a:lnTo>
                    <a:pt x="103" y="278"/>
                  </a:lnTo>
                  <a:lnTo>
                    <a:pt x="99" y="284"/>
                  </a:lnTo>
                  <a:lnTo>
                    <a:pt x="97" y="284"/>
                  </a:lnTo>
                  <a:lnTo>
                    <a:pt x="95" y="282"/>
                  </a:lnTo>
                  <a:lnTo>
                    <a:pt x="91" y="282"/>
                  </a:lnTo>
                  <a:lnTo>
                    <a:pt x="91" y="286"/>
                  </a:lnTo>
                  <a:lnTo>
                    <a:pt x="93" y="288"/>
                  </a:lnTo>
                  <a:lnTo>
                    <a:pt x="93" y="286"/>
                  </a:lnTo>
                  <a:lnTo>
                    <a:pt x="97" y="288"/>
                  </a:lnTo>
                  <a:lnTo>
                    <a:pt x="101" y="296"/>
                  </a:lnTo>
                  <a:lnTo>
                    <a:pt x="99" y="298"/>
                  </a:lnTo>
                  <a:lnTo>
                    <a:pt x="101" y="300"/>
                  </a:lnTo>
                  <a:lnTo>
                    <a:pt x="101" y="304"/>
                  </a:lnTo>
                  <a:lnTo>
                    <a:pt x="101" y="308"/>
                  </a:lnTo>
                  <a:lnTo>
                    <a:pt x="97" y="314"/>
                  </a:lnTo>
                  <a:lnTo>
                    <a:pt x="95" y="316"/>
                  </a:lnTo>
                  <a:lnTo>
                    <a:pt x="93" y="316"/>
                  </a:lnTo>
                  <a:lnTo>
                    <a:pt x="91" y="316"/>
                  </a:lnTo>
                  <a:lnTo>
                    <a:pt x="89" y="318"/>
                  </a:lnTo>
                  <a:lnTo>
                    <a:pt x="87" y="318"/>
                  </a:lnTo>
                  <a:lnTo>
                    <a:pt x="81" y="320"/>
                  </a:lnTo>
                  <a:lnTo>
                    <a:pt x="83" y="316"/>
                  </a:lnTo>
                  <a:lnTo>
                    <a:pt x="81" y="316"/>
                  </a:lnTo>
                  <a:lnTo>
                    <a:pt x="72" y="330"/>
                  </a:lnTo>
                  <a:lnTo>
                    <a:pt x="68" y="330"/>
                  </a:lnTo>
                  <a:lnTo>
                    <a:pt x="66" y="330"/>
                  </a:lnTo>
                  <a:lnTo>
                    <a:pt x="64" y="328"/>
                  </a:lnTo>
                  <a:lnTo>
                    <a:pt x="60" y="330"/>
                  </a:lnTo>
                  <a:lnTo>
                    <a:pt x="56" y="332"/>
                  </a:lnTo>
                  <a:lnTo>
                    <a:pt x="56" y="334"/>
                  </a:lnTo>
                  <a:lnTo>
                    <a:pt x="56" y="336"/>
                  </a:lnTo>
                  <a:lnTo>
                    <a:pt x="56" y="338"/>
                  </a:lnTo>
                  <a:lnTo>
                    <a:pt x="56" y="340"/>
                  </a:lnTo>
                  <a:lnTo>
                    <a:pt x="50" y="338"/>
                  </a:lnTo>
                  <a:lnTo>
                    <a:pt x="48" y="340"/>
                  </a:lnTo>
                  <a:lnTo>
                    <a:pt x="46" y="342"/>
                  </a:lnTo>
                  <a:lnTo>
                    <a:pt x="44" y="346"/>
                  </a:lnTo>
                  <a:lnTo>
                    <a:pt x="42" y="344"/>
                  </a:lnTo>
                  <a:lnTo>
                    <a:pt x="36" y="350"/>
                  </a:lnTo>
                  <a:lnTo>
                    <a:pt x="34" y="352"/>
                  </a:lnTo>
                  <a:lnTo>
                    <a:pt x="32" y="360"/>
                  </a:lnTo>
                  <a:lnTo>
                    <a:pt x="32" y="364"/>
                  </a:lnTo>
                  <a:lnTo>
                    <a:pt x="32" y="366"/>
                  </a:lnTo>
                  <a:lnTo>
                    <a:pt x="30" y="366"/>
                  </a:lnTo>
                  <a:lnTo>
                    <a:pt x="28" y="366"/>
                  </a:lnTo>
                  <a:lnTo>
                    <a:pt x="26" y="366"/>
                  </a:lnTo>
                  <a:lnTo>
                    <a:pt x="26" y="368"/>
                  </a:lnTo>
                  <a:lnTo>
                    <a:pt x="30" y="370"/>
                  </a:lnTo>
                  <a:lnTo>
                    <a:pt x="28" y="372"/>
                  </a:lnTo>
                  <a:lnTo>
                    <a:pt x="26" y="372"/>
                  </a:lnTo>
                  <a:lnTo>
                    <a:pt x="26" y="376"/>
                  </a:lnTo>
                  <a:lnTo>
                    <a:pt x="32" y="374"/>
                  </a:lnTo>
                  <a:lnTo>
                    <a:pt x="34" y="374"/>
                  </a:lnTo>
                  <a:lnTo>
                    <a:pt x="34" y="372"/>
                  </a:lnTo>
                  <a:lnTo>
                    <a:pt x="40" y="372"/>
                  </a:lnTo>
                  <a:lnTo>
                    <a:pt x="38" y="374"/>
                  </a:lnTo>
                  <a:lnTo>
                    <a:pt x="40" y="374"/>
                  </a:lnTo>
                  <a:lnTo>
                    <a:pt x="34" y="374"/>
                  </a:lnTo>
                  <a:lnTo>
                    <a:pt x="32" y="376"/>
                  </a:lnTo>
                  <a:lnTo>
                    <a:pt x="30" y="378"/>
                  </a:lnTo>
                  <a:lnTo>
                    <a:pt x="30" y="380"/>
                  </a:lnTo>
                  <a:lnTo>
                    <a:pt x="34" y="382"/>
                  </a:lnTo>
                  <a:lnTo>
                    <a:pt x="36" y="378"/>
                  </a:lnTo>
                  <a:lnTo>
                    <a:pt x="38" y="380"/>
                  </a:lnTo>
                  <a:lnTo>
                    <a:pt x="36" y="380"/>
                  </a:lnTo>
                  <a:lnTo>
                    <a:pt x="36" y="382"/>
                  </a:lnTo>
                  <a:lnTo>
                    <a:pt x="38" y="386"/>
                  </a:lnTo>
                  <a:lnTo>
                    <a:pt x="38" y="388"/>
                  </a:lnTo>
                  <a:lnTo>
                    <a:pt x="38" y="390"/>
                  </a:lnTo>
                  <a:lnTo>
                    <a:pt x="40" y="390"/>
                  </a:lnTo>
                  <a:lnTo>
                    <a:pt x="40" y="392"/>
                  </a:lnTo>
                  <a:lnTo>
                    <a:pt x="42" y="392"/>
                  </a:lnTo>
                  <a:lnTo>
                    <a:pt x="44" y="388"/>
                  </a:lnTo>
                  <a:lnTo>
                    <a:pt x="44" y="390"/>
                  </a:lnTo>
                  <a:lnTo>
                    <a:pt x="46" y="390"/>
                  </a:lnTo>
                  <a:lnTo>
                    <a:pt x="48" y="390"/>
                  </a:lnTo>
                  <a:lnTo>
                    <a:pt x="46" y="394"/>
                  </a:lnTo>
                  <a:lnTo>
                    <a:pt x="56" y="396"/>
                  </a:lnTo>
                  <a:lnTo>
                    <a:pt x="58" y="394"/>
                  </a:lnTo>
                  <a:lnTo>
                    <a:pt x="60" y="394"/>
                  </a:lnTo>
                  <a:lnTo>
                    <a:pt x="62" y="398"/>
                  </a:lnTo>
                  <a:lnTo>
                    <a:pt x="60" y="400"/>
                  </a:lnTo>
                  <a:lnTo>
                    <a:pt x="56" y="400"/>
                  </a:lnTo>
                  <a:lnTo>
                    <a:pt x="50" y="410"/>
                  </a:lnTo>
                  <a:lnTo>
                    <a:pt x="50" y="412"/>
                  </a:lnTo>
                  <a:lnTo>
                    <a:pt x="50" y="414"/>
                  </a:lnTo>
                  <a:lnTo>
                    <a:pt x="52" y="418"/>
                  </a:lnTo>
                  <a:lnTo>
                    <a:pt x="54" y="418"/>
                  </a:lnTo>
                  <a:lnTo>
                    <a:pt x="56" y="418"/>
                  </a:lnTo>
                  <a:lnTo>
                    <a:pt x="58" y="418"/>
                  </a:lnTo>
                  <a:lnTo>
                    <a:pt x="56" y="420"/>
                  </a:lnTo>
                  <a:lnTo>
                    <a:pt x="60" y="420"/>
                  </a:lnTo>
                  <a:lnTo>
                    <a:pt x="56" y="420"/>
                  </a:lnTo>
                  <a:lnTo>
                    <a:pt x="54" y="422"/>
                  </a:lnTo>
                  <a:lnTo>
                    <a:pt x="56" y="424"/>
                  </a:lnTo>
                  <a:lnTo>
                    <a:pt x="58" y="426"/>
                  </a:lnTo>
                  <a:lnTo>
                    <a:pt x="60" y="426"/>
                  </a:lnTo>
                  <a:lnTo>
                    <a:pt x="62" y="428"/>
                  </a:lnTo>
                  <a:lnTo>
                    <a:pt x="62" y="426"/>
                  </a:lnTo>
                  <a:lnTo>
                    <a:pt x="64" y="428"/>
                  </a:lnTo>
                  <a:lnTo>
                    <a:pt x="66" y="428"/>
                  </a:lnTo>
                  <a:lnTo>
                    <a:pt x="68" y="428"/>
                  </a:lnTo>
                  <a:lnTo>
                    <a:pt x="70" y="428"/>
                  </a:lnTo>
                  <a:lnTo>
                    <a:pt x="70" y="426"/>
                  </a:lnTo>
                  <a:lnTo>
                    <a:pt x="75" y="420"/>
                  </a:lnTo>
                  <a:lnTo>
                    <a:pt x="77" y="416"/>
                  </a:lnTo>
                  <a:lnTo>
                    <a:pt x="79" y="414"/>
                  </a:lnTo>
                  <a:lnTo>
                    <a:pt x="77" y="412"/>
                  </a:lnTo>
                  <a:lnTo>
                    <a:pt x="75" y="410"/>
                  </a:lnTo>
                  <a:lnTo>
                    <a:pt x="79" y="402"/>
                  </a:lnTo>
                  <a:lnTo>
                    <a:pt x="83" y="398"/>
                  </a:lnTo>
                  <a:lnTo>
                    <a:pt x="85" y="396"/>
                  </a:lnTo>
                  <a:lnTo>
                    <a:pt x="87" y="396"/>
                  </a:lnTo>
                  <a:lnTo>
                    <a:pt x="91" y="396"/>
                  </a:lnTo>
                  <a:lnTo>
                    <a:pt x="79" y="408"/>
                  </a:lnTo>
                  <a:lnTo>
                    <a:pt x="77" y="410"/>
                  </a:lnTo>
                  <a:lnTo>
                    <a:pt x="79" y="412"/>
                  </a:lnTo>
                  <a:lnTo>
                    <a:pt x="81" y="418"/>
                  </a:lnTo>
                  <a:lnTo>
                    <a:pt x="87" y="432"/>
                  </a:lnTo>
                  <a:lnTo>
                    <a:pt x="87" y="434"/>
                  </a:lnTo>
                  <a:lnTo>
                    <a:pt x="85" y="436"/>
                  </a:lnTo>
                  <a:lnTo>
                    <a:pt x="85" y="438"/>
                  </a:lnTo>
                  <a:lnTo>
                    <a:pt x="83" y="438"/>
                  </a:lnTo>
                  <a:lnTo>
                    <a:pt x="83" y="440"/>
                  </a:lnTo>
                  <a:lnTo>
                    <a:pt x="85" y="444"/>
                  </a:lnTo>
                  <a:lnTo>
                    <a:pt x="87" y="442"/>
                  </a:lnTo>
                  <a:lnTo>
                    <a:pt x="89" y="442"/>
                  </a:lnTo>
                  <a:lnTo>
                    <a:pt x="89" y="444"/>
                  </a:lnTo>
                  <a:lnTo>
                    <a:pt x="87" y="446"/>
                  </a:lnTo>
                  <a:lnTo>
                    <a:pt x="87" y="450"/>
                  </a:lnTo>
                  <a:lnTo>
                    <a:pt x="89" y="450"/>
                  </a:lnTo>
                  <a:lnTo>
                    <a:pt x="89" y="452"/>
                  </a:lnTo>
                  <a:lnTo>
                    <a:pt x="85" y="454"/>
                  </a:lnTo>
                  <a:lnTo>
                    <a:pt x="83" y="454"/>
                  </a:lnTo>
                  <a:lnTo>
                    <a:pt x="81" y="456"/>
                  </a:lnTo>
                  <a:lnTo>
                    <a:pt x="87" y="456"/>
                  </a:lnTo>
                  <a:lnTo>
                    <a:pt x="89" y="456"/>
                  </a:lnTo>
                  <a:lnTo>
                    <a:pt x="93" y="452"/>
                  </a:lnTo>
                  <a:lnTo>
                    <a:pt x="95" y="452"/>
                  </a:lnTo>
                  <a:lnTo>
                    <a:pt x="97" y="448"/>
                  </a:lnTo>
                  <a:lnTo>
                    <a:pt x="101" y="448"/>
                  </a:lnTo>
                  <a:lnTo>
                    <a:pt x="105" y="446"/>
                  </a:lnTo>
                  <a:lnTo>
                    <a:pt x="107" y="438"/>
                  </a:lnTo>
                  <a:lnTo>
                    <a:pt x="109" y="444"/>
                  </a:lnTo>
                  <a:lnTo>
                    <a:pt x="107" y="444"/>
                  </a:lnTo>
                  <a:lnTo>
                    <a:pt x="107" y="446"/>
                  </a:lnTo>
                  <a:lnTo>
                    <a:pt x="107" y="448"/>
                  </a:lnTo>
                  <a:lnTo>
                    <a:pt x="109" y="450"/>
                  </a:lnTo>
                  <a:lnTo>
                    <a:pt x="111" y="450"/>
                  </a:lnTo>
                  <a:lnTo>
                    <a:pt x="113" y="452"/>
                  </a:lnTo>
                  <a:lnTo>
                    <a:pt x="115" y="450"/>
                  </a:lnTo>
                  <a:lnTo>
                    <a:pt x="115" y="448"/>
                  </a:lnTo>
                  <a:lnTo>
                    <a:pt x="117" y="448"/>
                  </a:lnTo>
                  <a:lnTo>
                    <a:pt x="117" y="450"/>
                  </a:lnTo>
                  <a:lnTo>
                    <a:pt x="119" y="452"/>
                  </a:lnTo>
                  <a:lnTo>
                    <a:pt x="125" y="462"/>
                  </a:lnTo>
                  <a:lnTo>
                    <a:pt x="127" y="462"/>
                  </a:lnTo>
                  <a:lnTo>
                    <a:pt x="129" y="460"/>
                  </a:lnTo>
                  <a:lnTo>
                    <a:pt x="129" y="456"/>
                  </a:lnTo>
                  <a:lnTo>
                    <a:pt x="127" y="454"/>
                  </a:lnTo>
                  <a:lnTo>
                    <a:pt x="129" y="450"/>
                  </a:lnTo>
                  <a:lnTo>
                    <a:pt x="131" y="448"/>
                  </a:lnTo>
                  <a:lnTo>
                    <a:pt x="133" y="446"/>
                  </a:lnTo>
                  <a:lnTo>
                    <a:pt x="133" y="448"/>
                  </a:lnTo>
                  <a:lnTo>
                    <a:pt x="133" y="452"/>
                  </a:lnTo>
                  <a:lnTo>
                    <a:pt x="137" y="456"/>
                  </a:lnTo>
                  <a:lnTo>
                    <a:pt x="139" y="456"/>
                  </a:lnTo>
                  <a:lnTo>
                    <a:pt x="149" y="450"/>
                  </a:lnTo>
                  <a:lnTo>
                    <a:pt x="153" y="444"/>
                  </a:lnTo>
                  <a:lnTo>
                    <a:pt x="157" y="444"/>
                  </a:lnTo>
                  <a:lnTo>
                    <a:pt x="153" y="450"/>
                  </a:lnTo>
                  <a:lnTo>
                    <a:pt x="151" y="452"/>
                  </a:lnTo>
                  <a:lnTo>
                    <a:pt x="153" y="452"/>
                  </a:lnTo>
                  <a:lnTo>
                    <a:pt x="151" y="456"/>
                  </a:lnTo>
                  <a:lnTo>
                    <a:pt x="147" y="458"/>
                  </a:lnTo>
                  <a:lnTo>
                    <a:pt x="147" y="464"/>
                  </a:lnTo>
                  <a:lnTo>
                    <a:pt x="149" y="465"/>
                  </a:lnTo>
                  <a:lnTo>
                    <a:pt x="145" y="469"/>
                  </a:lnTo>
                  <a:lnTo>
                    <a:pt x="143" y="481"/>
                  </a:lnTo>
                  <a:lnTo>
                    <a:pt x="139" y="489"/>
                  </a:lnTo>
                  <a:lnTo>
                    <a:pt x="137" y="489"/>
                  </a:lnTo>
                  <a:lnTo>
                    <a:pt x="137" y="491"/>
                  </a:lnTo>
                  <a:lnTo>
                    <a:pt x="133" y="495"/>
                  </a:lnTo>
                  <a:lnTo>
                    <a:pt x="129" y="503"/>
                  </a:lnTo>
                  <a:lnTo>
                    <a:pt x="127" y="503"/>
                  </a:lnTo>
                  <a:lnTo>
                    <a:pt x="125" y="503"/>
                  </a:lnTo>
                  <a:lnTo>
                    <a:pt x="123" y="505"/>
                  </a:lnTo>
                  <a:lnTo>
                    <a:pt x="119" y="507"/>
                  </a:lnTo>
                  <a:lnTo>
                    <a:pt x="115" y="509"/>
                  </a:lnTo>
                  <a:lnTo>
                    <a:pt x="113" y="509"/>
                  </a:lnTo>
                  <a:lnTo>
                    <a:pt x="105" y="519"/>
                  </a:lnTo>
                  <a:lnTo>
                    <a:pt x="103" y="525"/>
                  </a:lnTo>
                  <a:lnTo>
                    <a:pt x="107" y="527"/>
                  </a:lnTo>
                  <a:lnTo>
                    <a:pt x="105" y="527"/>
                  </a:lnTo>
                  <a:lnTo>
                    <a:pt x="103" y="527"/>
                  </a:lnTo>
                  <a:lnTo>
                    <a:pt x="101" y="525"/>
                  </a:lnTo>
                  <a:lnTo>
                    <a:pt x="101" y="527"/>
                  </a:lnTo>
                  <a:lnTo>
                    <a:pt x="99" y="527"/>
                  </a:lnTo>
                  <a:lnTo>
                    <a:pt x="99" y="525"/>
                  </a:lnTo>
                  <a:lnTo>
                    <a:pt x="99" y="523"/>
                  </a:lnTo>
                  <a:lnTo>
                    <a:pt x="97" y="523"/>
                  </a:lnTo>
                  <a:lnTo>
                    <a:pt x="95" y="523"/>
                  </a:lnTo>
                  <a:lnTo>
                    <a:pt x="93" y="523"/>
                  </a:lnTo>
                  <a:lnTo>
                    <a:pt x="77" y="533"/>
                  </a:lnTo>
                  <a:lnTo>
                    <a:pt x="77" y="535"/>
                  </a:lnTo>
                  <a:lnTo>
                    <a:pt x="75" y="535"/>
                  </a:lnTo>
                  <a:lnTo>
                    <a:pt x="75" y="537"/>
                  </a:lnTo>
                  <a:lnTo>
                    <a:pt x="75" y="539"/>
                  </a:lnTo>
                  <a:lnTo>
                    <a:pt x="72" y="541"/>
                  </a:lnTo>
                  <a:lnTo>
                    <a:pt x="72" y="543"/>
                  </a:lnTo>
                  <a:lnTo>
                    <a:pt x="70" y="541"/>
                  </a:lnTo>
                  <a:lnTo>
                    <a:pt x="68" y="543"/>
                  </a:lnTo>
                  <a:lnTo>
                    <a:pt x="66" y="545"/>
                  </a:lnTo>
                  <a:lnTo>
                    <a:pt x="64" y="545"/>
                  </a:lnTo>
                  <a:lnTo>
                    <a:pt x="66" y="545"/>
                  </a:lnTo>
                  <a:lnTo>
                    <a:pt x="66" y="549"/>
                  </a:lnTo>
                  <a:lnTo>
                    <a:pt x="66" y="551"/>
                  </a:lnTo>
                  <a:lnTo>
                    <a:pt x="68" y="551"/>
                  </a:lnTo>
                  <a:lnTo>
                    <a:pt x="68" y="549"/>
                  </a:lnTo>
                  <a:lnTo>
                    <a:pt x="68" y="545"/>
                  </a:lnTo>
                  <a:lnTo>
                    <a:pt x="70" y="545"/>
                  </a:lnTo>
                  <a:lnTo>
                    <a:pt x="70" y="547"/>
                  </a:lnTo>
                  <a:lnTo>
                    <a:pt x="72" y="549"/>
                  </a:lnTo>
                  <a:lnTo>
                    <a:pt x="75" y="547"/>
                  </a:lnTo>
                  <a:lnTo>
                    <a:pt x="75" y="543"/>
                  </a:lnTo>
                  <a:lnTo>
                    <a:pt x="75" y="541"/>
                  </a:lnTo>
                  <a:lnTo>
                    <a:pt x="77" y="543"/>
                  </a:lnTo>
                  <a:lnTo>
                    <a:pt x="77" y="545"/>
                  </a:lnTo>
                  <a:lnTo>
                    <a:pt x="79" y="545"/>
                  </a:lnTo>
                  <a:lnTo>
                    <a:pt x="79" y="547"/>
                  </a:lnTo>
                  <a:lnTo>
                    <a:pt x="81" y="545"/>
                  </a:lnTo>
                  <a:lnTo>
                    <a:pt x="83" y="545"/>
                  </a:lnTo>
                  <a:lnTo>
                    <a:pt x="85" y="543"/>
                  </a:lnTo>
                  <a:lnTo>
                    <a:pt x="85" y="541"/>
                  </a:lnTo>
                  <a:lnTo>
                    <a:pt x="87" y="533"/>
                  </a:lnTo>
                  <a:lnTo>
                    <a:pt x="89" y="533"/>
                  </a:lnTo>
                  <a:lnTo>
                    <a:pt x="91" y="533"/>
                  </a:lnTo>
                  <a:lnTo>
                    <a:pt x="91" y="535"/>
                  </a:lnTo>
                  <a:lnTo>
                    <a:pt x="89" y="537"/>
                  </a:lnTo>
                  <a:lnTo>
                    <a:pt x="91" y="539"/>
                  </a:lnTo>
                  <a:lnTo>
                    <a:pt x="95" y="537"/>
                  </a:lnTo>
                  <a:lnTo>
                    <a:pt x="97" y="535"/>
                  </a:lnTo>
                  <a:lnTo>
                    <a:pt x="101" y="537"/>
                  </a:lnTo>
                  <a:lnTo>
                    <a:pt x="101" y="535"/>
                  </a:lnTo>
                  <a:lnTo>
                    <a:pt x="103" y="533"/>
                  </a:lnTo>
                  <a:lnTo>
                    <a:pt x="105" y="535"/>
                  </a:lnTo>
                  <a:lnTo>
                    <a:pt x="105" y="533"/>
                  </a:lnTo>
                  <a:lnTo>
                    <a:pt x="105" y="531"/>
                  </a:lnTo>
                  <a:lnTo>
                    <a:pt x="107" y="531"/>
                  </a:lnTo>
                  <a:lnTo>
                    <a:pt x="109" y="531"/>
                  </a:lnTo>
                  <a:lnTo>
                    <a:pt x="111" y="529"/>
                  </a:lnTo>
                  <a:lnTo>
                    <a:pt x="113" y="529"/>
                  </a:lnTo>
                  <a:lnTo>
                    <a:pt x="113" y="527"/>
                  </a:lnTo>
                  <a:lnTo>
                    <a:pt x="115" y="527"/>
                  </a:lnTo>
                  <a:lnTo>
                    <a:pt x="117" y="529"/>
                  </a:lnTo>
                  <a:lnTo>
                    <a:pt x="115" y="533"/>
                  </a:lnTo>
                  <a:lnTo>
                    <a:pt x="117" y="535"/>
                  </a:lnTo>
                  <a:lnTo>
                    <a:pt x="119" y="525"/>
                  </a:lnTo>
                  <a:lnTo>
                    <a:pt x="119" y="527"/>
                  </a:lnTo>
                  <a:lnTo>
                    <a:pt x="125" y="525"/>
                  </a:lnTo>
                  <a:lnTo>
                    <a:pt x="129" y="523"/>
                  </a:lnTo>
                  <a:lnTo>
                    <a:pt x="131" y="523"/>
                  </a:lnTo>
                  <a:lnTo>
                    <a:pt x="131" y="517"/>
                  </a:lnTo>
                  <a:lnTo>
                    <a:pt x="129" y="517"/>
                  </a:lnTo>
                  <a:lnTo>
                    <a:pt x="125" y="515"/>
                  </a:lnTo>
                  <a:lnTo>
                    <a:pt x="125" y="513"/>
                  </a:lnTo>
                  <a:lnTo>
                    <a:pt x="123" y="511"/>
                  </a:lnTo>
                  <a:lnTo>
                    <a:pt x="125" y="511"/>
                  </a:lnTo>
                  <a:lnTo>
                    <a:pt x="127" y="515"/>
                  </a:lnTo>
                  <a:lnTo>
                    <a:pt x="129" y="515"/>
                  </a:lnTo>
                  <a:lnTo>
                    <a:pt x="133" y="513"/>
                  </a:lnTo>
                  <a:lnTo>
                    <a:pt x="137" y="511"/>
                  </a:lnTo>
                  <a:lnTo>
                    <a:pt x="141" y="511"/>
                  </a:lnTo>
                  <a:lnTo>
                    <a:pt x="141" y="509"/>
                  </a:lnTo>
                  <a:lnTo>
                    <a:pt x="139" y="509"/>
                  </a:lnTo>
                  <a:lnTo>
                    <a:pt x="143" y="507"/>
                  </a:lnTo>
                  <a:lnTo>
                    <a:pt x="145" y="507"/>
                  </a:lnTo>
                  <a:lnTo>
                    <a:pt x="147" y="507"/>
                  </a:lnTo>
                  <a:lnTo>
                    <a:pt x="147" y="505"/>
                  </a:lnTo>
                  <a:lnTo>
                    <a:pt x="147" y="503"/>
                  </a:lnTo>
                  <a:lnTo>
                    <a:pt x="147" y="501"/>
                  </a:lnTo>
                  <a:lnTo>
                    <a:pt x="151" y="503"/>
                  </a:lnTo>
                  <a:lnTo>
                    <a:pt x="155" y="501"/>
                  </a:lnTo>
                  <a:lnTo>
                    <a:pt x="155" y="499"/>
                  </a:lnTo>
                  <a:lnTo>
                    <a:pt x="157" y="499"/>
                  </a:lnTo>
                  <a:lnTo>
                    <a:pt x="157" y="497"/>
                  </a:lnTo>
                  <a:lnTo>
                    <a:pt x="159" y="499"/>
                  </a:lnTo>
                  <a:lnTo>
                    <a:pt x="159" y="497"/>
                  </a:lnTo>
                  <a:lnTo>
                    <a:pt x="161" y="497"/>
                  </a:lnTo>
                  <a:lnTo>
                    <a:pt x="161" y="493"/>
                  </a:lnTo>
                  <a:lnTo>
                    <a:pt x="163" y="491"/>
                  </a:lnTo>
                  <a:lnTo>
                    <a:pt x="161" y="491"/>
                  </a:lnTo>
                  <a:lnTo>
                    <a:pt x="159" y="489"/>
                  </a:lnTo>
                  <a:lnTo>
                    <a:pt x="161" y="489"/>
                  </a:lnTo>
                  <a:lnTo>
                    <a:pt x="165" y="485"/>
                  </a:lnTo>
                  <a:lnTo>
                    <a:pt x="167" y="487"/>
                  </a:lnTo>
                  <a:lnTo>
                    <a:pt x="167" y="483"/>
                  </a:lnTo>
                  <a:lnTo>
                    <a:pt x="171" y="483"/>
                  </a:lnTo>
                  <a:lnTo>
                    <a:pt x="171" y="481"/>
                  </a:lnTo>
                  <a:lnTo>
                    <a:pt x="171" y="479"/>
                  </a:lnTo>
                  <a:lnTo>
                    <a:pt x="173" y="479"/>
                  </a:lnTo>
                  <a:lnTo>
                    <a:pt x="175" y="479"/>
                  </a:lnTo>
                  <a:lnTo>
                    <a:pt x="177" y="477"/>
                  </a:lnTo>
                  <a:lnTo>
                    <a:pt x="179" y="477"/>
                  </a:lnTo>
                  <a:lnTo>
                    <a:pt x="181" y="473"/>
                  </a:lnTo>
                  <a:lnTo>
                    <a:pt x="187" y="471"/>
                  </a:lnTo>
                  <a:lnTo>
                    <a:pt x="189" y="469"/>
                  </a:lnTo>
                  <a:lnTo>
                    <a:pt x="191" y="469"/>
                  </a:lnTo>
                  <a:lnTo>
                    <a:pt x="193" y="467"/>
                  </a:lnTo>
                  <a:lnTo>
                    <a:pt x="193" y="465"/>
                  </a:lnTo>
                  <a:lnTo>
                    <a:pt x="193" y="464"/>
                  </a:lnTo>
                  <a:lnTo>
                    <a:pt x="195" y="464"/>
                  </a:lnTo>
                  <a:lnTo>
                    <a:pt x="195" y="462"/>
                  </a:lnTo>
                  <a:lnTo>
                    <a:pt x="195" y="460"/>
                  </a:lnTo>
                  <a:lnTo>
                    <a:pt x="197" y="460"/>
                  </a:lnTo>
                  <a:lnTo>
                    <a:pt x="197" y="456"/>
                  </a:lnTo>
                  <a:lnTo>
                    <a:pt x="203" y="456"/>
                  </a:lnTo>
                  <a:lnTo>
                    <a:pt x="205" y="454"/>
                  </a:lnTo>
                  <a:lnTo>
                    <a:pt x="205" y="450"/>
                  </a:lnTo>
                  <a:lnTo>
                    <a:pt x="203" y="448"/>
                  </a:lnTo>
                  <a:lnTo>
                    <a:pt x="199" y="446"/>
                  </a:lnTo>
                  <a:lnTo>
                    <a:pt x="197" y="444"/>
                  </a:lnTo>
                  <a:lnTo>
                    <a:pt x="193" y="446"/>
                  </a:lnTo>
                  <a:lnTo>
                    <a:pt x="195" y="436"/>
                  </a:lnTo>
                  <a:lnTo>
                    <a:pt x="197" y="436"/>
                  </a:lnTo>
                  <a:lnTo>
                    <a:pt x="199" y="434"/>
                  </a:lnTo>
                  <a:lnTo>
                    <a:pt x="199" y="432"/>
                  </a:lnTo>
                  <a:lnTo>
                    <a:pt x="201" y="432"/>
                  </a:lnTo>
                  <a:lnTo>
                    <a:pt x="201" y="430"/>
                  </a:lnTo>
                  <a:lnTo>
                    <a:pt x="201" y="428"/>
                  </a:lnTo>
                  <a:lnTo>
                    <a:pt x="203" y="428"/>
                  </a:lnTo>
                  <a:lnTo>
                    <a:pt x="203" y="426"/>
                  </a:lnTo>
                  <a:lnTo>
                    <a:pt x="205" y="426"/>
                  </a:lnTo>
                  <a:lnTo>
                    <a:pt x="205" y="428"/>
                  </a:lnTo>
                  <a:lnTo>
                    <a:pt x="207" y="428"/>
                  </a:lnTo>
                  <a:lnTo>
                    <a:pt x="209" y="426"/>
                  </a:lnTo>
                  <a:lnTo>
                    <a:pt x="209" y="424"/>
                  </a:lnTo>
                  <a:lnTo>
                    <a:pt x="207" y="422"/>
                  </a:lnTo>
                  <a:lnTo>
                    <a:pt x="209" y="422"/>
                  </a:lnTo>
                  <a:lnTo>
                    <a:pt x="213" y="422"/>
                  </a:lnTo>
                  <a:lnTo>
                    <a:pt x="215" y="418"/>
                  </a:lnTo>
                  <a:lnTo>
                    <a:pt x="215" y="416"/>
                  </a:lnTo>
                  <a:lnTo>
                    <a:pt x="213" y="416"/>
                  </a:lnTo>
                  <a:lnTo>
                    <a:pt x="209" y="410"/>
                  </a:lnTo>
                  <a:lnTo>
                    <a:pt x="211" y="410"/>
                  </a:lnTo>
                  <a:lnTo>
                    <a:pt x="211" y="412"/>
                  </a:lnTo>
                  <a:lnTo>
                    <a:pt x="215" y="412"/>
                  </a:lnTo>
                  <a:lnTo>
                    <a:pt x="219" y="408"/>
                  </a:lnTo>
                  <a:lnTo>
                    <a:pt x="221" y="402"/>
                  </a:lnTo>
                  <a:lnTo>
                    <a:pt x="227" y="396"/>
                  </a:lnTo>
                  <a:lnTo>
                    <a:pt x="227" y="392"/>
                  </a:lnTo>
                  <a:lnTo>
                    <a:pt x="235" y="388"/>
                  </a:lnTo>
                  <a:lnTo>
                    <a:pt x="241" y="382"/>
                  </a:lnTo>
                  <a:lnTo>
                    <a:pt x="241" y="380"/>
                  </a:lnTo>
                  <a:lnTo>
                    <a:pt x="241" y="378"/>
                  </a:lnTo>
                  <a:lnTo>
                    <a:pt x="249" y="352"/>
                  </a:lnTo>
                  <a:lnTo>
                    <a:pt x="249" y="354"/>
                  </a:lnTo>
                  <a:lnTo>
                    <a:pt x="249" y="366"/>
                  </a:lnTo>
                  <a:lnTo>
                    <a:pt x="245" y="376"/>
                  </a:lnTo>
                  <a:lnTo>
                    <a:pt x="243" y="382"/>
                  </a:lnTo>
                  <a:lnTo>
                    <a:pt x="245" y="384"/>
                  </a:lnTo>
                  <a:lnTo>
                    <a:pt x="251" y="384"/>
                  </a:lnTo>
                  <a:lnTo>
                    <a:pt x="255" y="378"/>
                  </a:lnTo>
                  <a:lnTo>
                    <a:pt x="259" y="376"/>
                  </a:lnTo>
                  <a:lnTo>
                    <a:pt x="261" y="376"/>
                  </a:lnTo>
                  <a:lnTo>
                    <a:pt x="259" y="378"/>
                  </a:lnTo>
                  <a:lnTo>
                    <a:pt x="257" y="378"/>
                  </a:lnTo>
                  <a:lnTo>
                    <a:pt x="255" y="380"/>
                  </a:lnTo>
                  <a:lnTo>
                    <a:pt x="253" y="384"/>
                  </a:lnTo>
                  <a:lnTo>
                    <a:pt x="251" y="384"/>
                  </a:lnTo>
                  <a:lnTo>
                    <a:pt x="251" y="388"/>
                  </a:lnTo>
                  <a:lnTo>
                    <a:pt x="253" y="390"/>
                  </a:lnTo>
                  <a:lnTo>
                    <a:pt x="265" y="394"/>
                  </a:lnTo>
                  <a:lnTo>
                    <a:pt x="255" y="392"/>
                  </a:lnTo>
                  <a:lnTo>
                    <a:pt x="251" y="394"/>
                  </a:lnTo>
                  <a:lnTo>
                    <a:pt x="249" y="394"/>
                  </a:lnTo>
                  <a:lnTo>
                    <a:pt x="247" y="390"/>
                  </a:lnTo>
                  <a:lnTo>
                    <a:pt x="245" y="390"/>
                  </a:lnTo>
                  <a:lnTo>
                    <a:pt x="233" y="398"/>
                  </a:lnTo>
                  <a:lnTo>
                    <a:pt x="233" y="400"/>
                  </a:lnTo>
                  <a:lnTo>
                    <a:pt x="233" y="406"/>
                  </a:lnTo>
                  <a:lnTo>
                    <a:pt x="233" y="412"/>
                  </a:lnTo>
                  <a:lnTo>
                    <a:pt x="231" y="414"/>
                  </a:lnTo>
                  <a:lnTo>
                    <a:pt x="229" y="416"/>
                  </a:lnTo>
                  <a:lnTo>
                    <a:pt x="229" y="418"/>
                  </a:lnTo>
                  <a:lnTo>
                    <a:pt x="227" y="420"/>
                  </a:lnTo>
                  <a:lnTo>
                    <a:pt x="227" y="424"/>
                  </a:lnTo>
                  <a:lnTo>
                    <a:pt x="225" y="426"/>
                  </a:lnTo>
                  <a:lnTo>
                    <a:pt x="227" y="428"/>
                  </a:lnTo>
                  <a:lnTo>
                    <a:pt x="231" y="430"/>
                  </a:lnTo>
                  <a:lnTo>
                    <a:pt x="237" y="424"/>
                  </a:lnTo>
                  <a:lnTo>
                    <a:pt x="239" y="426"/>
                  </a:lnTo>
                  <a:lnTo>
                    <a:pt x="235" y="430"/>
                  </a:lnTo>
                  <a:lnTo>
                    <a:pt x="233" y="432"/>
                  </a:lnTo>
                  <a:lnTo>
                    <a:pt x="233" y="434"/>
                  </a:lnTo>
                  <a:lnTo>
                    <a:pt x="231" y="434"/>
                  </a:lnTo>
                  <a:lnTo>
                    <a:pt x="229" y="434"/>
                  </a:lnTo>
                  <a:lnTo>
                    <a:pt x="229" y="436"/>
                  </a:lnTo>
                  <a:lnTo>
                    <a:pt x="227" y="434"/>
                  </a:lnTo>
                  <a:lnTo>
                    <a:pt x="225" y="436"/>
                  </a:lnTo>
                  <a:lnTo>
                    <a:pt x="227" y="436"/>
                  </a:lnTo>
                  <a:lnTo>
                    <a:pt x="225" y="438"/>
                  </a:lnTo>
                  <a:lnTo>
                    <a:pt x="225" y="440"/>
                  </a:lnTo>
                  <a:lnTo>
                    <a:pt x="227" y="440"/>
                  </a:lnTo>
                  <a:lnTo>
                    <a:pt x="227" y="442"/>
                  </a:lnTo>
                  <a:lnTo>
                    <a:pt x="231" y="440"/>
                  </a:lnTo>
                  <a:lnTo>
                    <a:pt x="235" y="440"/>
                  </a:lnTo>
                  <a:lnTo>
                    <a:pt x="235" y="438"/>
                  </a:lnTo>
                  <a:lnTo>
                    <a:pt x="237" y="438"/>
                  </a:lnTo>
                  <a:lnTo>
                    <a:pt x="239" y="440"/>
                  </a:lnTo>
                  <a:lnTo>
                    <a:pt x="243" y="432"/>
                  </a:lnTo>
                  <a:lnTo>
                    <a:pt x="245" y="432"/>
                  </a:lnTo>
                  <a:lnTo>
                    <a:pt x="247" y="430"/>
                  </a:lnTo>
                  <a:lnTo>
                    <a:pt x="247" y="436"/>
                  </a:lnTo>
                  <a:lnTo>
                    <a:pt x="249" y="432"/>
                  </a:lnTo>
                  <a:lnTo>
                    <a:pt x="249" y="428"/>
                  </a:lnTo>
                  <a:lnTo>
                    <a:pt x="253" y="426"/>
                  </a:lnTo>
                  <a:lnTo>
                    <a:pt x="255" y="428"/>
                  </a:lnTo>
                  <a:lnTo>
                    <a:pt x="255" y="426"/>
                  </a:lnTo>
                  <a:lnTo>
                    <a:pt x="255" y="422"/>
                  </a:lnTo>
                  <a:lnTo>
                    <a:pt x="255" y="420"/>
                  </a:lnTo>
                  <a:lnTo>
                    <a:pt x="257" y="428"/>
                  </a:lnTo>
                  <a:lnTo>
                    <a:pt x="259" y="420"/>
                  </a:lnTo>
                  <a:lnTo>
                    <a:pt x="259" y="418"/>
                  </a:lnTo>
                  <a:lnTo>
                    <a:pt x="259" y="416"/>
                  </a:lnTo>
                  <a:lnTo>
                    <a:pt x="261" y="420"/>
                  </a:lnTo>
                  <a:lnTo>
                    <a:pt x="261" y="418"/>
                  </a:lnTo>
                  <a:lnTo>
                    <a:pt x="263" y="418"/>
                  </a:lnTo>
                  <a:lnTo>
                    <a:pt x="265" y="420"/>
                  </a:lnTo>
                  <a:lnTo>
                    <a:pt x="269" y="420"/>
                  </a:lnTo>
                  <a:lnTo>
                    <a:pt x="271" y="418"/>
                  </a:lnTo>
                  <a:lnTo>
                    <a:pt x="273" y="418"/>
                  </a:lnTo>
                  <a:lnTo>
                    <a:pt x="273" y="414"/>
                  </a:lnTo>
                  <a:lnTo>
                    <a:pt x="275" y="416"/>
                  </a:lnTo>
                  <a:lnTo>
                    <a:pt x="275" y="414"/>
                  </a:lnTo>
                  <a:lnTo>
                    <a:pt x="277" y="412"/>
                  </a:lnTo>
                  <a:lnTo>
                    <a:pt x="275" y="412"/>
                  </a:lnTo>
                  <a:lnTo>
                    <a:pt x="273" y="412"/>
                  </a:lnTo>
                  <a:lnTo>
                    <a:pt x="275" y="410"/>
                  </a:lnTo>
                  <a:lnTo>
                    <a:pt x="277" y="406"/>
                  </a:lnTo>
                  <a:lnTo>
                    <a:pt x="279" y="406"/>
                  </a:lnTo>
                  <a:lnTo>
                    <a:pt x="279" y="404"/>
                  </a:lnTo>
                  <a:lnTo>
                    <a:pt x="277" y="402"/>
                  </a:lnTo>
                  <a:lnTo>
                    <a:pt x="275" y="404"/>
                  </a:lnTo>
                  <a:lnTo>
                    <a:pt x="273" y="404"/>
                  </a:lnTo>
                  <a:lnTo>
                    <a:pt x="271" y="406"/>
                  </a:lnTo>
                  <a:lnTo>
                    <a:pt x="271" y="404"/>
                  </a:lnTo>
                  <a:lnTo>
                    <a:pt x="273" y="402"/>
                  </a:lnTo>
                  <a:lnTo>
                    <a:pt x="275" y="400"/>
                  </a:lnTo>
                  <a:lnTo>
                    <a:pt x="275" y="398"/>
                  </a:lnTo>
                  <a:lnTo>
                    <a:pt x="273" y="400"/>
                  </a:lnTo>
                  <a:lnTo>
                    <a:pt x="273" y="398"/>
                  </a:lnTo>
                  <a:lnTo>
                    <a:pt x="271" y="398"/>
                  </a:lnTo>
                  <a:lnTo>
                    <a:pt x="271" y="396"/>
                  </a:lnTo>
                  <a:lnTo>
                    <a:pt x="271" y="394"/>
                  </a:lnTo>
                  <a:lnTo>
                    <a:pt x="275" y="394"/>
                  </a:lnTo>
                  <a:lnTo>
                    <a:pt x="275" y="392"/>
                  </a:lnTo>
                  <a:lnTo>
                    <a:pt x="273" y="390"/>
                  </a:lnTo>
                  <a:lnTo>
                    <a:pt x="275" y="388"/>
                  </a:lnTo>
                  <a:lnTo>
                    <a:pt x="277" y="386"/>
                  </a:lnTo>
                  <a:lnTo>
                    <a:pt x="277" y="388"/>
                  </a:lnTo>
                  <a:lnTo>
                    <a:pt x="279" y="388"/>
                  </a:lnTo>
                  <a:lnTo>
                    <a:pt x="279" y="386"/>
                  </a:lnTo>
                  <a:lnTo>
                    <a:pt x="283" y="382"/>
                  </a:lnTo>
                  <a:lnTo>
                    <a:pt x="283" y="386"/>
                  </a:lnTo>
                  <a:lnTo>
                    <a:pt x="279" y="392"/>
                  </a:lnTo>
                  <a:lnTo>
                    <a:pt x="281" y="394"/>
                  </a:lnTo>
                  <a:lnTo>
                    <a:pt x="283" y="394"/>
                  </a:lnTo>
                  <a:lnTo>
                    <a:pt x="283" y="392"/>
                  </a:lnTo>
                  <a:lnTo>
                    <a:pt x="285" y="386"/>
                  </a:lnTo>
                  <a:lnTo>
                    <a:pt x="285" y="390"/>
                  </a:lnTo>
                  <a:lnTo>
                    <a:pt x="285" y="392"/>
                  </a:lnTo>
                  <a:lnTo>
                    <a:pt x="291" y="390"/>
                  </a:lnTo>
                  <a:lnTo>
                    <a:pt x="293" y="392"/>
                  </a:lnTo>
                  <a:lnTo>
                    <a:pt x="295" y="390"/>
                  </a:lnTo>
                  <a:lnTo>
                    <a:pt x="297" y="388"/>
                  </a:lnTo>
                  <a:lnTo>
                    <a:pt x="300" y="386"/>
                  </a:lnTo>
                  <a:lnTo>
                    <a:pt x="302" y="386"/>
                  </a:lnTo>
                  <a:lnTo>
                    <a:pt x="302" y="388"/>
                  </a:lnTo>
                  <a:lnTo>
                    <a:pt x="298" y="388"/>
                  </a:lnTo>
                  <a:lnTo>
                    <a:pt x="298" y="394"/>
                  </a:lnTo>
                  <a:lnTo>
                    <a:pt x="298" y="396"/>
                  </a:lnTo>
                  <a:lnTo>
                    <a:pt x="304" y="394"/>
                  </a:lnTo>
                  <a:lnTo>
                    <a:pt x="304" y="396"/>
                  </a:lnTo>
                  <a:lnTo>
                    <a:pt x="297" y="398"/>
                  </a:lnTo>
                  <a:lnTo>
                    <a:pt x="300" y="398"/>
                  </a:lnTo>
                  <a:lnTo>
                    <a:pt x="304" y="396"/>
                  </a:lnTo>
                  <a:lnTo>
                    <a:pt x="306" y="396"/>
                  </a:lnTo>
                  <a:lnTo>
                    <a:pt x="302" y="400"/>
                  </a:lnTo>
                  <a:lnTo>
                    <a:pt x="306" y="400"/>
                  </a:lnTo>
                  <a:lnTo>
                    <a:pt x="308" y="400"/>
                  </a:lnTo>
                  <a:lnTo>
                    <a:pt x="310" y="400"/>
                  </a:lnTo>
                  <a:lnTo>
                    <a:pt x="308" y="404"/>
                  </a:lnTo>
                  <a:lnTo>
                    <a:pt x="310" y="404"/>
                  </a:lnTo>
                  <a:lnTo>
                    <a:pt x="314" y="408"/>
                  </a:lnTo>
                  <a:lnTo>
                    <a:pt x="316" y="410"/>
                  </a:lnTo>
                  <a:lnTo>
                    <a:pt x="318" y="410"/>
                  </a:lnTo>
                  <a:lnTo>
                    <a:pt x="318" y="408"/>
                  </a:lnTo>
                  <a:lnTo>
                    <a:pt x="318" y="406"/>
                  </a:lnTo>
                  <a:lnTo>
                    <a:pt x="320" y="406"/>
                  </a:lnTo>
                  <a:lnTo>
                    <a:pt x="322" y="406"/>
                  </a:lnTo>
                  <a:lnTo>
                    <a:pt x="322" y="408"/>
                  </a:lnTo>
                  <a:lnTo>
                    <a:pt x="322" y="410"/>
                  </a:lnTo>
                  <a:lnTo>
                    <a:pt x="326" y="412"/>
                  </a:lnTo>
                  <a:lnTo>
                    <a:pt x="326" y="414"/>
                  </a:lnTo>
                  <a:lnTo>
                    <a:pt x="328" y="414"/>
                  </a:lnTo>
                  <a:lnTo>
                    <a:pt x="328" y="412"/>
                  </a:lnTo>
                  <a:lnTo>
                    <a:pt x="330" y="414"/>
                  </a:lnTo>
                  <a:lnTo>
                    <a:pt x="332" y="414"/>
                  </a:lnTo>
                  <a:lnTo>
                    <a:pt x="334" y="416"/>
                  </a:lnTo>
                  <a:lnTo>
                    <a:pt x="334" y="418"/>
                  </a:lnTo>
                  <a:lnTo>
                    <a:pt x="336" y="420"/>
                  </a:lnTo>
                  <a:lnTo>
                    <a:pt x="340" y="418"/>
                  </a:lnTo>
                  <a:lnTo>
                    <a:pt x="348" y="418"/>
                  </a:lnTo>
                  <a:lnTo>
                    <a:pt x="350" y="416"/>
                  </a:lnTo>
                  <a:lnTo>
                    <a:pt x="352" y="418"/>
                  </a:lnTo>
                  <a:lnTo>
                    <a:pt x="352" y="416"/>
                  </a:lnTo>
                  <a:lnTo>
                    <a:pt x="356" y="416"/>
                  </a:lnTo>
                  <a:lnTo>
                    <a:pt x="358" y="418"/>
                  </a:lnTo>
                  <a:lnTo>
                    <a:pt x="368" y="420"/>
                  </a:lnTo>
                  <a:lnTo>
                    <a:pt x="372" y="418"/>
                  </a:lnTo>
                  <a:lnTo>
                    <a:pt x="372" y="420"/>
                  </a:lnTo>
                  <a:lnTo>
                    <a:pt x="370" y="422"/>
                  </a:lnTo>
                  <a:lnTo>
                    <a:pt x="378" y="424"/>
                  </a:lnTo>
                  <a:lnTo>
                    <a:pt x="388" y="426"/>
                  </a:lnTo>
                  <a:lnTo>
                    <a:pt x="392" y="424"/>
                  </a:lnTo>
                  <a:lnTo>
                    <a:pt x="396" y="420"/>
                  </a:lnTo>
                  <a:lnTo>
                    <a:pt x="396" y="418"/>
                  </a:lnTo>
                  <a:lnTo>
                    <a:pt x="398" y="416"/>
                  </a:lnTo>
                  <a:lnTo>
                    <a:pt x="402" y="422"/>
                  </a:lnTo>
                  <a:lnTo>
                    <a:pt x="404" y="422"/>
                  </a:lnTo>
                  <a:lnTo>
                    <a:pt x="404" y="424"/>
                  </a:lnTo>
                  <a:lnTo>
                    <a:pt x="402" y="424"/>
                  </a:lnTo>
                  <a:lnTo>
                    <a:pt x="402" y="430"/>
                  </a:lnTo>
                  <a:lnTo>
                    <a:pt x="402" y="432"/>
                  </a:lnTo>
                  <a:lnTo>
                    <a:pt x="400" y="430"/>
                  </a:lnTo>
                  <a:lnTo>
                    <a:pt x="400" y="424"/>
                  </a:lnTo>
                  <a:lnTo>
                    <a:pt x="400" y="422"/>
                  </a:lnTo>
                  <a:lnTo>
                    <a:pt x="400" y="420"/>
                  </a:lnTo>
                  <a:lnTo>
                    <a:pt x="398" y="420"/>
                  </a:lnTo>
                  <a:lnTo>
                    <a:pt x="398" y="422"/>
                  </a:lnTo>
                  <a:lnTo>
                    <a:pt x="398" y="426"/>
                  </a:lnTo>
                  <a:lnTo>
                    <a:pt x="398" y="428"/>
                  </a:lnTo>
                  <a:lnTo>
                    <a:pt x="396" y="430"/>
                  </a:lnTo>
                  <a:lnTo>
                    <a:pt x="394" y="432"/>
                  </a:lnTo>
                  <a:lnTo>
                    <a:pt x="394" y="434"/>
                  </a:lnTo>
                  <a:lnTo>
                    <a:pt x="398" y="434"/>
                  </a:lnTo>
                  <a:lnTo>
                    <a:pt x="398" y="436"/>
                  </a:lnTo>
                  <a:lnTo>
                    <a:pt x="400" y="436"/>
                  </a:lnTo>
                  <a:lnTo>
                    <a:pt x="402" y="436"/>
                  </a:lnTo>
                  <a:lnTo>
                    <a:pt x="402" y="438"/>
                  </a:lnTo>
                  <a:lnTo>
                    <a:pt x="406" y="440"/>
                  </a:lnTo>
                  <a:lnTo>
                    <a:pt x="410" y="442"/>
                  </a:lnTo>
                  <a:lnTo>
                    <a:pt x="412" y="440"/>
                  </a:lnTo>
                  <a:lnTo>
                    <a:pt x="414" y="442"/>
                  </a:lnTo>
                  <a:lnTo>
                    <a:pt x="414" y="440"/>
                  </a:lnTo>
                  <a:lnTo>
                    <a:pt x="416" y="438"/>
                  </a:lnTo>
                  <a:lnTo>
                    <a:pt x="414" y="436"/>
                  </a:lnTo>
                  <a:lnTo>
                    <a:pt x="416" y="436"/>
                  </a:lnTo>
                  <a:lnTo>
                    <a:pt x="416" y="434"/>
                  </a:lnTo>
                  <a:lnTo>
                    <a:pt x="418" y="432"/>
                  </a:lnTo>
                  <a:lnTo>
                    <a:pt x="420" y="434"/>
                  </a:lnTo>
                  <a:lnTo>
                    <a:pt x="422" y="432"/>
                  </a:lnTo>
                  <a:lnTo>
                    <a:pt x="418" y="430"/>
                  </a:lnTo>
                  <a:lnTo>
                    <a:pt x="422" y="432"/>
                  </a:lnTo>
                  <a:lnTo>
                    <a:pt x="424" y="432"/>
                  </a:lnTo>
                  <a:lnTo>
                    <a:pt x="418" y="436"/>
                  </a:lnTo>
                  <a:lnTo>
                    <a:pt x="418" y="438"/>
                  </a:lnTo>
                  <a:lnTo>
                    <a:pt x="416" y="444"/>
                  </a:lnTo>
                  <a:lnTo>
                    <a:pt x="416" y="446"/>
                  </a:lnTo>
                  <a:lnTo>
                    <a:pt x="424" y="456"/>
                  </a:lnTo>
                  <a:lnTo>
                    <a:pt x="424" y="454"/>
                  </a:lnTo>
                  <a:lnTo>
                    <a:pt x="426" y="454"/>
                  </a:lnTo>
                  <a:lnTo>
                    <a:pt x="424" y="458"/>
                  </a:lnTo>
                  <a:lnTo>
                    <a:pt x="428" y="460"/>
                  </a:lnTo>
                  <a:lnTo>
                    <a:pt x="430" y="462"/>
                  </a:lnTo>
                  <a:lnTo>
                    <a:pt x="434" y="462"/>
                  </a:lnTo>
                  <a:lnTo>
                    <a:pt x="438" y="465"/>
                  </a:lnTo>
                  <a:lnTo>
                    <a:pt x="440" y="465"/>
                  </a:lnTo>
                  <a:lnTo>
                    <a:pt x="442" y="464"/>
                  </a:lnTo>
                  <a:lnTo>
                    <a:pt x="444" y="464"/>
                  </a:lnTo>
                  <a:lnTo>
                    <a:pt x="446" y="464"/>
                  </a:lnTo>
                  <a:lnTo>
                    <a:pt x="446" y="460"/>
                  </a:lnTo>
                  <a:lnTo>
                    <a:pt x="444" y="456"/>
                  </a:lnTo>
                  <a:lnTo>
                    <a:pt x="442" y="456"/>
                  </a:lnTo>
                  <a:lnTo>
                    <a:pt x="442" y="454"/>
                  </a:lnTo>
                  <a:lnTo>
                    <a:pt x="438" y="452"/>
                  </a:lnTo>
                  <a:lnTo>
                    <a:pt x="436" y="450"/>
                  </a:lnTo>
                  <a:lnTo>
                    <a:pt x="434" y="450"/>
                  </a:lnTo>
                  <a:lnTo>
                    <a:pt x="434" y="448"/>
                  </a:lnTo>
                  <a:lnTo>
                    <a:pt x="436" y="448"/>
                  </a:lnTo>
                  <a:lnTo>
                    <a:pt x="434" y="446"/>
                  </a:lnTo>
                  <a:lnTo>
                    <a:pt x="438" y="448"/>
                  </a:lnTo>
                  <a:lnTo>
                    <a:pt x="438" y="446"/>
                  </a:lnTo>
                  <a:lnTo>
                    <a:pt x="440" y="448"/>
                  </a:lnTo>
                  <a:lnTo>
                    <a:pt x="442" y="450"/>
                  </a:lnTo>
                  <a:lnTo>
                    <a:pt x="444" y="452"/>
                  </a:lnTo>
                  <a:lnTo>
                    <a:pt x="446" y="448"/>
                  </a:lnTo>
                  <a:lnTo>
                    <a:pt x="448" y="450"/>
                  </a:lnTo>
                  <a:lnTo>
                    <a:pt x="446" y="450"/>
                  </a:lnTo>
                  <a:lnTo>
                    <a:pt x="448" y="454"/>
                  </a:lnTo>
                  <a:lnTo>
                    <a:pt x="448" y="456"/>
                  </a:lnTo>
                  <a:lnTo>
                    <a:pt x="450" y="458"/>
                  </a:lnTo>
                  <a:lnTo>
                    <a:pt x="450" y="462"/>
                  </a:lnTo>
                  <a:lnTo>
                    <a:pt x="454" y="462"/>
                  </a:lnTo>
                  <a:lnTo>
                    <a:pt x="454" y="460"/>
                  </a:lnTo>
                  <a:lnTo>
                    <a:pt x="456" y="462"/>
                  </a:lnTo>
                  <a:lnTo>
                    <a:pt x="456" y="467"/>
                  </a:lnTo>
                  <a:lnTo>
                    <a:pt x="458" y="467"/>
                  </a:lnTo>
                  <a:lnTo>
                    <a:pt x="460" y="464"/>
                  </a:lnTo>
                  <a:lnTo>
                    <a:pt x="456" y="448"/>
                  </a:lnTo>
                  <a:lnTo>
                    <a:pt x="456" y="446"/>
                  </a:lnTo>
                  <a:lnTo>
                    <a:pt x="454" y="442"/>
                  </a:lnTo>
                  <a:lnTo>
                    <a:pt x="456" y="442"/>
                  </a:lnTo>
                  <a:lnTo>
                    <a:pt x="454" y="438"/>
                  </a:lnTo>
                  <a:lnTo>
                    <a:pt x="456" y="436"/>
                  </a:lnTo>
                  <a:lnTo>
                    <a:pt x="460" y="452"/>
                  </a:lnTo>
                  <a:lnTo>
                    <a:pt x="462" y="452"/>
                  </a:lnTo>
                  <a:lnTo>
                    <a:pt x="462" y="456"/>
                  </a:lnTo>
                  <a:lnTo>
                    <a:pt x="464" y="462"/>
                  </a:lnTo>
                  <a:lnTo>
                    <a:pt x="468" y="464"/>
                  </a:lnTo>
                  <a:lnTo>
                    <a:pt x="472" y="467"/>
                  </a:lnTo>
                  <a:lnTo>
                    <a:pt x="474" y="465"/>
                  </a:lnTo>
                  <a:lnTo>
                    <a:pt x="474" y="467"/>
                  </a:lnTo>
                  <a:lnTo>
                    <a:pt x="474" y="469"/>
                  </a:lnTo>
                  <a:lnTo>
                    <a:pt x="476" y="471"/>
                  </a:lnTo>
                  <a:lnTo>
                    <a:pt x="478" y="471"/>
                  </a:lnTo>
                  <a:lnTo>
                    <a:pt x="480" y="469"/>
                  </a:lnTo>
                  <a:lnTo>
                    <a:pt x="480" y="467"/>
                  </a:lnTo>
                  <a:lnTo>
                    <a:pt x="482" y="467"/>
                  </a:lnTo>
                  <a:lnTo>
                    <a:pt x="480" y="471"/>
                  </a:lnTo>
                  <a:lnTo>
                    <a:pt x="482" y="469"/>
                  </a:lnTo>
                  <a:lnTo>
                    <a:pt x="484" y="471"/>
                  </a:lnTo>
                  <a:lnTo>
                    <a:pt x="480" y="473"/>
                  </a:lnTo>
                  <a:lnTo>
                    <a:pt x="478" y="473"/>
                  </a:lnTo>
                  <a:lnTo>
                    <a:pt x="478" y="475"/>
                  </a:lnTo>
                  <a:lnTo>
                    <a:pt x="480" y="477"/>
                  </a:lnTo>
                  <a:lnTo>
                    <a:pt x="482" y="477"/>
                  </a:lnTo>
                  <a:lnTo>
                    <a:pt x="482" y="475"/>
                  </a:lnTo>
                  <a:lnTo>
                    <a:pt x="486" y="475"/>
                  </a:lnTo>
                  <a:lnTo>
                    <a:pt x="488" y="475"/>
                  </a:lnTo>
                  <a:lnTo>
                    <a:pt x="486" y="475"/>
                  </a:lnTo>
                  <a:lnTo>
                    <a:pt x="484" y="475"/>
                  </a:lnTo>
                  <a:lnTo>
                    <a:pt x="482" y="477"/>
                  </a:lnTo>
                  <a:lnTo>
                    <a:pt x="484" y="477"/>
                  </a:lnTo>
                  <a:lnTo>
                    <a:pt x="486" y="481"/>
                  </a:lnTo>
                  <a:lnTo>
                    <a:pt x="488" y="481"/>
                  </a:lnTo>
                  <a:lnTo>
                    <a:pt x="488" y="483"/>
                  </a:lnTo>
                  <a:lnTo>
                    <a:pt x="490" y="485"/>
                  </a:lnTo>
                  <a:lnTo>
                    <a:pt x="488" y="485"/>
                  </a:lnTo>
                  <a:lnTo>
                    <a:pt x="488" y="483"/>
                  </a:lnTo>
                  <a:lnTo>
                    <a:pt x="482" y="481"/>
                  </a:lnTo>
                  <a:lnTo>
                    <a:pt x="482" y="483"/>
                  </a:lnTo>
                  <a:lnTo>
                    <a:pt x="484" y="483"/>
                  </a:lnTo>
                  <a:lnTo>
                    <a:pt x="484" y="485"/>
                  </a:lnTo>
                  <a:lnTo>
                    <a:pt x="484" y="487"/>
                  </a:lnTo>
                  <a:lnTo>
                    <a:pt x="484" y="489"/>
                  </a:lnTo>
                  <a:lnTo>
                    <a:pt x="486" y="489"/>
                  </a:lnTo>
                  <a:lnTo>
                    <a:pt x="488" y="489"/>
                  </a:lnTo>
                  <a:lnTo>
                    <a:pt x="488" y="491"/>
                  </a:lnTo>
                  <a:lnTo>
                    <a:pt x="484" y="491"/>
                  </a:lnTo>
                  <a:lnTo>
                    <a:pt x="484" y="493"/>
                  </a:lnTo>
                  <a:lnTo>
                    <a:pt x="486" y="495"/>
                  </a:lnTo>
                  <a:lnTo>
                    <a:pt x="488" y="495"/>
                  </a:lnTo>
                  <a:lnTo>
                    <a:pt x="490" y="497"/>
                  </a:lnTo>
                  <a:lnTo>
                    <a:pt x="492" y="495"/>
                  </a:lnTo>
                  <a:lnTo>
                    <a:pt x="492" y="497"/>
                  </a:lnTo>
                  <a:lnTo>
                    <a:pt x="494" y="499"/>
                  </a:lnTo>
                  <a:lnTo>
                    <a:pt x="490" y="497"/>
                  </a:lnTo>
                  <a:lnTo>
                    <a:pt x="490" y="499"/>
                  </a:lnTo>
                  <a:lnTo>
                    <a:pt x="494" y="503"/>
                  </a:lnTo>
                  <a:lnTo>
                    <a:pt x="496" y="503"/>
                  </a:lnTo>
                  <a:lnTo>
                    <a:pt x="498" y="503"/>
                  </a:lnTo>
                  <a:lnTo>
                    <a:pt x="498" y="505"/>
                  </a:lnTo>
                  <a:lnTo>
                    <a:pt x="500" y="507"/>
                  </a:lnTo>
                  <a:lnTo>
                    <a:pt x="500" y="511"/>
                  </a:lnTo>
                  <a:lnTo>
                    <a:pt x="502" y="513"/>
                  </a:lnTo>
                  <a:lnTo>
                    <a:pt x="504" y="515"/>
                  </a:lnTo>
                  <a:lnTo>
                    <a:pt x="506" y="517"/>
                  </a:lnTo>
                  <a:lnTo>
                    <a:pt x="510" y="519"/>
                  </a:lnTo>
                  <a:lnTo>
                    <a:pt x="506" y="519"/>
                  </a:lnTo>
                  <a:lnTo>
                    <a:pt x="504" y="521"/>
                  </a:lnTo>
                  <a:lnTo>
                    <a:pt x="504" y="523"/>
                  </a:lnTo>
                  <a:lnTo>
                    <a:pt x="504" y="529"/>
                  </a:lnTo>
                  <a:lnTo>
                    <a:pt x="502" y="529"/>
                  </a:lnTo>
                  <a:lnTo>
                    <a:pt x="500" y="531"/>
                  </a:lnTo>
                  <a:lnTo>
                    <a:pt x="502" y="533"/>
                  </a:lnTo>
                  <a:lnTo>
                    <a:pt x="504" y="535"/>
                  </a:lnTo>
                  <a:lnTo>
                    <a:pt x="504" y="533"/>
                  </a:lnTo>
                  <a:lnTo>
                    <a:pt x="506" y="533"/>
                  </a:lnTo>
                  <a:lnTo>
                    <a:pt x="506" y="531"/>
                  </a:lnTo>
                  <a:lnTo>
                    <a:pt x="508" y="529"/>
                  </a:lnTo>
                  <a:lnTo>
                    <a:pt x="508" y="527"/>
                  </a:lnTo>
                  <a:lnTo>
                    <a:pt x="508" y="525"/>
                  </a:lnTo>
                  <a:lnTo>
                    <a:pt x="510" y="525"/>
                  </a:lnTo>
                  <a:lnTo>
                    <a:pt x="512" y="525"/>
                  </a:lnTo>
                  <a:lnTo>
                    <a:pt x="514" y="523"/>
                  </a:lnTo>
                  <a:lnTo>
                    <a:pt x="516" y="521"/>
                  </a:lnTo>
                  <a:lnTo>
                    <a:pt x="518" y="523"/>
                  </a:lnTo>
                  <a:lnTo>
                    <a:pt x="516" y="523"/>
                  </a:lnTo>
                  <a:lnTo>
                    <a:pt x="516" y="525"/>
                  </a:lnTo>
                  <a:lnTo>
                    <a:pt x="518" y="527"/>
                  </a:lnTo>
                  <a:lnTo>
                    <a:pt x="519" y="531"/>
                  </a:lnTo>
                  <a:lnTo>
                    <a:pt x="519" y="533"/>
                  </a:lnTo>
                  <a:lnTo>
                    <a:pt x="519" y="535"/>
                  </a:lnTo>
                  <a:lnTo>
                    <a:pt x="519" y="541"/>
                  </a:lnTo>
                  <a:lnTo>
                    <a:pt x="521" y="541"/>
                  </a:lnTo>
                  <a:lnTo>
                    <a:pt x="523" y="541"/>
                  </a:lnTo>
                  <a:lnTo>
                    <a:pt x="525" y="545"/>
                  </a:lnTo>
                  <a:lnTo>
                    <a:pt x="523" y="545"/>
                  </a:lnTo>
                  <a:lnTo>
                    <a:pt x="523" y="547"/>
                  </a:lnTo>
                  <a:lnTo>
                    <a:pt x="521" y="547"/>
                  </a:lnTo>
                  <a:lnTo>
                    <a:pt x="519" y="547"/>
                  </a:lnTo>
                  <a:lnTo>
                    <a:pt x="519" y="553"/>
                  </a:lnTo>
                  <a:lnTo>
                    <a:pt x="519" y="555"/>
                  </a:lnTo>
                  <a:lnTo>
                    <a:pt x="521" y="551"/>
                  </a:lnTo>
                  <a:lnTo>
                    <a:pt x="521" y="553"/>
                  </a:lnTo>
                  <a:lnTo>
                    <a:pt x="523" y="553"/>
                  </a:lnTo>
                  <a:lnTo>
                    <a:pt x="525" y="551"/>
                  </a:lnTo>
                  <a:lnTo>
                    <a:pt x="529" y="547"/>
                  </a:lnTo>
                  <a:lnTo>
                    <a:pt x="531" y="547"/>
                  </a:lnTo>
                  <a:lnTo>
                    <a:pt x="531" y="549"/>
                  </a:lnTo>
                  <a:lnTo>
                    <a:pt x="531" y="551"/>
                  </a:lnTo>
                  <a:lnTo>
                    <a:pt x="529" y="553"/>
                  </a:lnTo>
                  <a:lnTo>
                    <a:pt x="529" y="555"/>
                  </a:lnTo>
                  <a:lnTo>
                    <a:pt x="531" y="557"/>
                  </a:lnTo>
                  <a:lnTo>
                    <a:pt x="529" y="555"/>
                  </a:lnTo>
                  <a:lnTo>
                    <a:pt x="527" y="557"/>
                  </a:lnTo>
                  <a:lnTo>
                    <a:pt x="527" y="559"/>
                  </a:lnTo>
                  <a:lnTo>
                    <a:pt x="525" y="559"/>
                  </a:lnTo>
                  <a:lnTo>
                    <a:pt x="525" y="563"/>
                  </a:lnTo>
                  <a:lnTo>
                    <a:pt x="527" y="563"/>
                  </a:lnTo>
                  <a:lnTo>
                    <a:pt x="529" y="567"/>
                  </a:lnTo>
                  <a:lnTo>
                    <a:pt x="533" y="567"/>
                  </a:lnTo>
                  <a:lnTo>
                    <a:pt x="533" y="569"/>
                  </a:lnTo>
                  <a:lnTo>
                    <a:pt x="531" y="569"/>
                  </a:lnTo>
                  <a:lnTo>
                    <a:pt x="531" y="571"/>
                  </a:lnTo>
                  <a:lnTo>
                    <a:pt x="531" y="573"/>
                  </a:lnTo>
                  <a:lnTo>
                    <a:pt x="535" y="579"/>
                  </a:lnTo>
                  <a:lnTo>
                    <a:pt x="537" y="581"/>
                  </a:lnTo>
                  <a:lnTo>
                    <a:pt x="541" y="585"/>
                  </a:lnTo>
                  <a:lnTo>
                    <a:pt x="541" y="587"/>
                  </a:lnTo>
                  <a:lnTo>
                    <a:pt x="543" y="587"/>
                  </a:lnTo>
                  <a:lnTo>
                    <a:pt x="543" y="585"/>
                  </a:lnTo>
                  <a:lnTo>
                    <a:pt x="545" y="585"/>
                  </a:lnTo>
                  <a:lnTo>
                    <a:pt x="545" y="587"/>
                  </a:lnTo>
                  <a:lnTo>
                    <a:pt x="545" y="593"/>
                  </a:lnTo>
                  <a:lnTo>
                    <a:pt x="543" y="597"/>
                  </a:lnTo>
                  <a:lnTo>
                    <a:pt x="545" y="599"/>
                  </a:lnTo>
                  <a:lnTo>
                    <a:pt x="547" y="603"/>
                  </a:lnTo>
                  <a:lnTo>
                    <a:pt x="549" y="603"/>
                  </a:lnTo>
                  <a:lnTo>
                    <a:pt x="549" y="607"/>
                  </a:lnTo>
                  <a:lnTo>
                    <a:pt x="551" y="607"/>
                  </a:lnTo>
                  <a:lnTo>
                    <a:pt x="555" y="607"/>
                  </a:lnTo>
                  <a:lnTo>
                    <a:pt x="557" y="607"/>
                  </a:lnTo>
                  <a:lnTo>
                    <a:pt x="557" y="609"/>
                  </a:lnTo>
                  <a:lnTo>
                    <a:pt x="555" y="611"/>
                  </a:lnTo>
                  <a:lnTo>
                    <a:pt x="559" y="611"/>
                  </a:lnTo>
                  <a:lnTo>
                    <a:pt x="561" y="609"/>
                  </a:lnTo>
                  <a:lnTo>
                    <a:pt x="561" y="611"/>
                  </a:lnTo>
                  <a:lnTo>
                    <a:pt x="561" y="613"/>
                  </a:lnTo>
                  <a:lnTo>
                    <a:pt x="563" y="613"/>
                  </a:lnTo>
                  <a:lnTo>
                    <a:pt x="563" y="615"/>
                  </a:lnTo>
                  <a:lnTo>
                    <a:pt x="561" y="619"/>
                  </a:lnTo>
                  <a:lnTo>
                    <a:pt x="563" y="619"/>
                  </a:lnTo>
                  <a:lnTo>
                    <a:pt x="563" y="627"/>
                  </a:lnTo>
                  <a:lnTo>
                    <a:pt x="563" y="629"/>
                  </a:lnTo>
                  <a:lnTo>
                    <a:pt x="565" y="627"/>
                  </a:lnTo>
                  <a:lnTo>
                    <a:pt x="567" y="625"/>
                  </a:lnTo>
                  <a:lnTo>
                    <a:pt x="569" y="627"/>
                  </a:lnTo>
                  <a:lnTo>
                    <a:pt x="567" y="629"/>
                  </a:lnTo>
                  <a:lnTo>
                    <a:pt x="571" y="631"/>
                  </a:lnTo>
                  <a:lnTo>
                    <a:pt x="569" y="631"/>
                  </a:lnTo>
                  <a:lnTo>
                    <a:pt x="567" y="631"/>
                  </a:lnTo>
                  <a:lnTo>
                    <a:pt x="565" y="633"/>
                  </a:lnTo>
                  <a:lnTo>
                    <a:pt x="563" y="633"/>
                  </a:lnTo>
                  <a:lnTo>
                    <a:pt x="567" y="633"/>
                  </a:lnTo>
                  <a:lnTo>
                    <a:pt x="569" y="635"/>
                  </a:lnTo>
                  <a:lnTo>
                    <a:pt x="567" y="635"/>
                  </a:lnTo>
                  <a:lnTo>
                    <a:pt x="565" y="635"/>
                  </a:lnTo>
                  <a:lnTo>
                    <a:pt x="563" y="637"/>
                  </a:lnTo>
                  <a:lnTo>
                    <a:pt x="565" y="639"/>
                  </a:lnTo>
                  <a:lnTo>
                    <a:pt x="567" y="641"/>
                  </a:lnTo>
                  <a:lnTo>
                    <a:pt x="573" y="645"/>
                  </a:lnTo>
                  <a:lnTo>
                    <a:pt x="573" y="643"/>
                  </a:lnTo>
                  <a:lnTo>
                    <a:pt x="577" y="643"/>
                  </a:lnTo>
                  <a:lnTo>
                    <a:pt x="579" y="643"/>
                  </a:lnTo>
                  <a:lnTo>
                    <a:pt x="581" y="641"/>
                  </a:lnTo>
                  <a:lnTo>
                    <a:pt x="585" y="643"/>
                  </a:lnTo>
                  <a:lnTo>
                    <a:pt x="585" y="645"/>
                  </a:lnTo>
                  <a:lnTo>
                    <a:pt x="583" y="645"/>
                  </a:lnTo>
                  <a:lnTo>
                    <a:pt x="585" y="645"/>
                  </a:lnTo>
                  <a:lnTo>
                    <a:pt x="587" y="647"/>
                  </a:lnTo>
                  <a:lnTo>
                    <a:pt x="585" y="649"/>
                  </a:lnTo>
                  <a:lnTo>
                    <a:pt x="589" y="649"/>
                  </a:lnTo>
                  <a:lnTo>
                    <a:pt x="581" y="651"/>
                  </a:lnTo>
                  <a:lnTo>
                    <a:pt x="583" y="653"/>
                  </a:lnTo>
                  <a:lnTo>
                    <a:pt x="591" y="653"/>
                  </a:lnTo>
                  <a:lnTo>
                    <a:pt x="593" y="653"/>
                  </a:lnTo>
                  <a:lnTo>
                    <a:pt x="593" y="651"/>
                  </a:lnTo>
                  <a:lnTo>
                    <a:pt x="595" y="653"/>
                  </a:lnTo>
                  <a:lnTo>
                    <a:pt x="599" y="653"/>
                  </a:lnTo>
                  <a:lnTo>
                    <a:pt x="601" y="651"/>
                  </a:lnTo>
                  <a:lnTo>
                    <a:pt x="603" y="655"/>
                  </a:lnTo>
                  <a:lnTo>
                    <a:pt x="605" y="655"/>
                  </a:lnTo>
                  <a:lnTo>
                    <a:pt x="607" y="655"/>
                  </a:lnTo>
                  <a:lnTo>
                    <a:pt x="607" y="657"/>
                  </a:lnTo>
                  <a:lnTo>
                    <a:pt x="607" y="659"/>
                  </a:lnTo>
                  <a:lnTo>
                    <a:pt x="607" y="661"/>
                  </a:lnTo>
                  <a:lnTo>
                    <a:pt x="605" y="663"/>
                  </a:lnTo>
                  <a:lnTo>
                    <a:pt x="611" y="667"/>
                  </a:lnTo>
                  <a:lnTo>
                    <a:pt x="613" y="667"/>
                  </a:lnTo>
                  <a:lnTo>
                    <a:pt x="615" y="667"/>
                  </a:lnTo>
                  <a:lnTo>
                    <a:pt x="615" y="665"/>
                  </a:lnTo>
                  <a:lnTo>
                    <a:pt x="617" y="667"/>
                  </a:lnTo>
                  <a:lnTo>
                    <a:pt x="617" y="665"/>
                  </a:lnTo>
                  <a:lnTo>
                    <a:pt x="617" y="663"/>
                  </a:lnTo>
                  <a:lnTo>
                    <a:pt x="617" y="665"/>
                  </a:lnTo>
                  <a:lnTo>
                    <a:pt x="619" y="667"/>
                  </a:lnTo>
                  <a:lnTo>
                    <a:pt x="619" y="669"/>
                  </a:lnTo>
                  <a:lnTo>
                    <a:pt x="619" y="671"/>
                  </a:lnTo>
                  <a:lnTo>
                    <a:pt x="621" y="671"/>
                  </a:lnTo>
                  <a:lnTo>
                    <a:pt x="621" y="673"/>
                  </a:lnTo>
                  <a:lnTo>
                    <a:pt x="621" y="675"/>
                  </a:lnTo>
                  <a:lnTo>
                    <a:pt x="623" y="677"/>
                  </a:lnTo>
                  <a:lnTo>
                    <a:pt x="625" y="673"/>
                  </a:lnTo>
                  <a:lnTo>
                    <a:pt x="627" y="671"/>
                  </a:lnTo>
                  <a:lnTo>
                    <a:pt x="627" y="669"/>
                  </a:lnTo>
                  <a:lnTo>
                    <a:pt x="629" y="671"/>
                  </a:lnTo>
                  <a:lnTo>
                    <a:pt x="627" y="677"/>
                  </a:lnTo>
                  <a:lnTo>
                    <a:pt x="627" y="679"/>
                  </a:lnTo>
                  <a:lnTo>
                    <a:pt x="629" y="679"/>
                  </a:lnTo>
                  <a:lnTo>
                    <a:pt x="631" y="681"/>
                  </a:lnTo>
                  <a:lnTo>
                    <a:pt x="635" y="679"/>
                  </a:lnTo>
                  <a:lnTo>
                    <a:pt x="635" y="681"/>
                  </a:lnTo>
                  <a:lnTo>
                    <a:pt x="633" y="681"/>
                  </a:lnTo>
                  <a:lnTo>
                    <a:pt x="631" y="683"/>
                  </a:lnTo>
                  <a:lnTo>
                    <a:pt x="629" y="683"/>
                  </a:lnTo>
                  <a:lnTo>
                    <a:pt x="631" y="685"/>
                  </a:lnTo>
                  <a:lnTo>
                    <a:pt x="631" y="683"/>
                  </a:lnTo>
                  <a:lnTo>
                    <a:pt x="633" y="685"/>
                  </a:lnTo>
                  <a:lnTo>
                    <a:pt x="633" y="687"/>
                  </a:lnTo>
                  <a:lnTo>
                    <a:pt x="635" y="689"/>
                  </a:lnTo>
                  <a:lnTo>
                    <a:pt x="637" y="689"/>
                  </a:lnTo>
                  <a:lnTo>
                    <a:pt x="639" y="691"/>
                  </a:lnTo>
                  <a:lnTo>
                    <a:pt x="641" y="691"/>
                  </a:lnTo>
                  <a:lnTo>
                    <a:pt x="641" y="692"/>
                  </a:lnTo>
                  <a:lnTo>
                    <a:pt x="639" y="691"/>
                  </a:lnTo>
                  <a:lnTo>
                    <a:pt x="639" y="694"/>
                  </a:lnTo>
                  <a:lnTo>
                    <a:pt x="637" y="694"/>
                  </a:lnTo>
                  <a:lnTo>
                    <a:pt x="637" y="696"/>
                  </a:lnTo>
                  <a:lnTo>
                    <a:pt x="639" y="698"/>
                  </a:lnTo>
                  <a:lnTo>
                    <a:pt x="641" y="702"/>
                  </a:lnTo>
                  <a:lnTo>
                    <a:pt x="641" y="710"/>
                  </a:lnTo>
                  <a:lnTo>
                    <a:pt x="639" y="710"/>
                  </a:lnTo>
                  <a:lnTo>
                    <a:pt x="639" y="708"/>
                  </a:lnTo>
                  <a:lnTo>
                    <a:pt x="637" y="708"/>
                  </a:lnTo>
                  <a:lnTo>
                    <a:pt x="635" y="712"/>
                  </a:lnTo>
                  <a:lnTo>
                    <a:pt x="633" y="714"/>
                  </a:lnTo>
                  <a:lnTo>
                    <a:pt x="631" y="716"/>
                  </a:lnTo>
                  <a:lnTo>
                    <a:pt x="633" y="716"/>
                  </a:lnTo>
                  <a:lnTo>
                    <a:pt x="633" y="718"/>
                  </a:lnTo>
                  <a:lnTo>
                    <a:pt x="631" y="718"/>
                  </a:lnTo>
                  <a:lnTo>
                    <a:pt x="631" y="714"/>
                  </a:lnTo>
                  <a:lnTo>
                    <a:pt x="633" y="708"/>
                  </a:lnTo>
                  <a:lnTo>
                    <a:pt x="635" y="708"/>
                  </a:lnTo>
                  <a:lnTo>
                    <a:pt x="635" y="704"/>
                  </a:lnTo>
                  <a:lnTo>
                    <a:pt x="635" y="702"/>
                  </a:lnTo>
                  <a:lnTo>
                    <a:pt x="631" y="704"/>
                  </a:lnTo>
                  <a:lnTo>
                    <a:pt x="629" y="702"/>
                  </a:lnTo>
                  <a:lnTo>
                    <a:pt x="619" y="702"/>
                  </a:lnTo>
                  <a:lnTo>
                    <a:pt x="609" y="696"/>
                  </a:lnTo>
                  <a:lnTo>
                    <a:pt x="607" y="698"/>
                  </a:lnTo>
                  <a:lnTo>
                    <a:pt x="607" y="700"/>
                  </a:lnTo>
                  <a:lnTo>
                    <a:pt x="607" y="704"/>
                  </a:lnTo>
                  <a:lnTo>
                    <a:pt x="609" y="708"/>
                  </a:lnTo>
                  <a:lnTo>
                    <a:pt x="611" y="710"/>
                  </a:lnTo>
                  <a:lnTo>
                    <a:pt x="615" y="726"/>
                  </a:lnTo>
                  <a:lnTo>
                    <a:pt x="617" y="724"/>
                  </a:lnTo>
                  <a:lnTo>
                    <a:pt x="617" y="726"/>
                  </a:lnTo>
                  <a:lnTo>
                    <a:pt x="617" y="728"/>
                  </a:lnTo>
                  <a:lnTo>
                    <a:pt x="617" y="730"/>
                  </a:lnTo>
                  <a:lnTo>
                    <a:pt x="617" y="732"/>
                  </a:lnTo>
                  <a:lnTo>
                    <a:pt x="619" y="732"/>
                  </a:lnTo>
                  <a:lnTo>
                    <a:pt x="619" y="736"/>
                  </a:lnTo>
                  <a:lnTo>
                    <a:pt x="619" y="738"/>
                  </a:lnTo>
                  <a:lnTo>
                    <a:pt x="617" y="738"/>
                  </a:lnTo>
                  <a:lnTo>
                    <a:pt x="617" y="734"/>
                  </a:lnTo>
                  <a:lnTo>
                    <a:pt x="617" y="738"/>
                  </a:lnTo>
                  <a:lnTo>
                    <a:pt x="617" y="740"/>
                  </a:lnTo>
                  <a:lnTo>
                    <a:pt x="619" y="740"/>
                  </a:lnTo>
                  <a:lnTo>
                    <a:pt x="625" y="740"/>
                  </a:lnTo>
                  <a:lnTo>
                    <a:pt x="627" y="742"/>
                  </a:lnTo>
                  <a:lnTo>
                    <a:pt x="627" y="744"/>
                  </a:lnTo>
                  <a:lnTo>
                    <a:pt x="625" y="742"/>
                  </a:lnTo>
                  <a:lnTo>
                    <a:pt x="619" y="744"/>
                  </a:lnTo>
                  <a:lnTo>
                    <a:pt x="617" y="750"/>
                  </a:lnTo>
                  <a:lnTo>
                    <a:pt x="619" y="752"/>
                  </a:lnTo>
                  <a:lnTo>
                    <a:pt x="619" y="754"/>
                  </a:lnTo>
                  <a:lnTo>
                    <a:pt x="619" y="756"/>
                  </a:lnTo>
                  <a:lnTo>
                    <a:pt x="617" y="758"/>
                  </a:lnTo>
                  <a:lnTo>
                    <a:pt x="615" y="796"/>
                  </a:lnTo>
                  <a:lnTo>
                    <a:pt x="615" y="798"/>
                  </a:lnTo>
                  <a:lnTo>
                    <a:pt x="613" y="798"/>
                  </a:lnTo>
                  <a:lnTo>
                    <a:pt x="611" y="802"/>
                  </a:lnTo>
                  <a:lnTo>
                    <a:pt x="611" y="808"/>
                  </a:lnTo>
                  <a:lnTo>
                    <a:pt x="617" y="836"/>
                  </a:lnTo>
                  <a:lnTo>
                    <a:pt x="615" y="846"/>
                  </a:lnTo>
                  <a:lnTo>
                    <a:pt x="613" y="852"/>
                  </a:lnTo>
                  <a:lnTo>
                    <a:pt x="613" y="856"/>
                  </a:lnTo>
                  <a:lnTo>
                    <a:pt x="615" y="858"/>
                  </a:lnTo>
                  <a:lnTo>
                    <a:pt x="621" y="868"/>
                  </a:lnTo>
                  <a:lnTo>
                    <a:pt x="621" y="870"/>
                  </a:lnTo>
                  <a:lnTo>
                    <a:pt x="623" y="882"/>
                  </a:lnTo>
                  <a:lnTo>
                    <a:pt x="631" y="892"/>
                  </a:lnTo>
                  <a:lnTo>
                    <a:pt x="631" y="894"/>
                  </a:lnTo>
                  <a:lnTo>
                    <a:pt x="631" y="896"/>
                  </a:lnTo>
                  <a:lnTo>
                    <a:pt x="633" y="896"/>
                  </a:lnTo>
                  <a:lnTo>
                    <a:pt x="635" y="898"/>
                  </a:lnTo>
                  <a:lnTo>
                    <a:pt x="637" y="900"/>
                  </a:lnTo>
                  <a:lnTo>
                    <a:pt x="639" y="898"/>
                  </a:lnTo>
                  <a:lnTo>
                    <a:pt x="639" y="894"/>
                  </a:lnTo>
                  <a:lnTo>
                    <a:pt x="641" y="894"/>
                  </a:lnTo>
                  <a:lnTo>
                    <a:pt x="645" y="896"/>
                  </a:lnTo>
                  <a:lnTo>
                    <a:pt x="643" y="898"/>
                  </a:lnTo>
                  <a:lnTo>
                    <a:pt x="641" y="898"/>
                  </a:lnTo>
                  <a:lnTo>
                    <a:pt x="641" y="900"/>
                  </a:lnTo>
                  <a:lnTo>
                    <a:pt x="643" y="906"/>
                  </a:lnTo>
                  <a:lnTo>
                    <a:pt x="641" y="904"/>
                  </a:lnTo>
                  <a:lnTo>
                    <a:pt x="639" y="902"/>
                  </a:lnTo>
                  <a:lnTo>
                    <a:pt x="639" y="904"/>
                  </a:lnTo>
                  <a:lnTo>
                    <a:pt x="641" y="912"/>
                  </a:lnTo>
                  <a:lnTo>
                    <a:pt x="643" y="916"/>
                  </a:lnTo>
                  <a:lnTo>
                    <a:pt x="647" y="916"/>
                  </a:lnTo>
                  <a:lnTo>
                    <a:pt x="647" y="918"/>
                  </a:lnTo>
                  <a:lnTo>
                    <a:pt x="647" y="921"/>
                  </a:lnTo>
                  <a:lnTo>
                    <a:pt x="647" y="925"/>
                  </a:lnTo>
                  <a:lnTo>
                    <a:pt x="659" y="941"/>
                  </a:lnTo>
                  <a:lnTo>
                    <a:pt x="661" y="941"/>
                  </a:lnTo>
                  <a:lnTo>
                    <a:pt x="661" y="945"/>
                  </a:lnTo>
                  <a:lnTo>
                    <a:pt x="663" y="945"/>
                  </a:lnTo>
                  <a:lnTo>
                    <a:pt x="665" y="947"/>
                  </a:lnTo>
                  <a:lnTo>
                    <a:pt x="665" y="949"/>
                  </a:lnTo>
                  <a:lnTo>
                    <a:pt x="665" y="955"/>
                  </a:lnTo>
                  <a:lnTo>
                    <a:pt x="665" y="957"/>
                  </a:lnTo>
                  <a:lnTo>
                    <a:pt x="673" y="959"/>
                  </a:lnTo>
                  <a:lnTo>
                    <a:pt x="675" y="959"/>
                  </a:lnTo>
                  <a:lnTo>
                    <a:pt x="677" y="959"/>
                  </a:lnTo>
                  <a:lnTo>
                    <a:pt x="679" y="959"/>
                  </a:lnTo>
                  <a:lnTo>
                    <a:pt x="683" y="961"/>
                  </a:lnTo>
                  <a:lnTo>
                    <a:pt x="685" y="963"/>
                  </a:lnTo>
                  <a:lnTo>
                    <a:pt x="689" y="965"/>
                  </a:lnTo>
                  <a:lnTo>
                    <a:pt x="691" y="967"/>
                  </a:lnTo>
                  <a:lnTo>
                    <a:pt x="691" y="965"/>
                  </a:lnTo>
                  <a:lnTo>
                    <a:pt x="693" y="965"/>
                  </a:lnTo>
                  <a:lnTo>
                    <a:pt x="695" y="967"/>
                  </a:lnTo>
                  <a:lnTo>
                    <a:pt x="697" y="969"/>
                  </a:lnTo>
                  <a:lnTo>
                    <a:pt x="697" y="971"/>
                  </a:lnTo>
                  <a:lnTo>
                    <a:pt x="699" y="971"/>
                  </a:lnTo>
                  <a:lnTo>
                    <a:pt x="711" y="981"/>
                  </a:lnTo>
                  <a:lnTo>
                    <a:pt x="713" y="983"/>
                  </a:lnTo>
                  <a:lnTo>
                    <a:pt x="713" y="991"/>
                  </a:lnTo>
                  <a:lnTo>
                    <a:pt x="715" y="993"/>
                  </a:lnTo>
                  <a:lnTo>
                    <a:pt x="715" y="995"/>
                  </a:lnTo>
                  <a:lnTo>
                    <a:pt x="717" y="997"/>
                  </a:lnTo>
                  <a:lnTo>
                    <a:pt x="717" y="999"/>
                  </a:lnTo>
                  <a:lnTo>
                    <a:pt x="719" y="1001"/>
                  </a:lnTo>
                  <a:lnTo>
                    <a:pt x="721" y="1001"/>
                  </a:lnTo>
                  <a:lnTo>
                    <a:pt x="721" y="1003"/>
                  </a:lnTo>
                  <a:lnTo>
                    <a:pt x="721" y="1007"/>
                  </a:lnTo>
                  <a:lnTo>
                    <a:pt x="727" y="1015"/>
                  </a:lnTo>
                  <a:lnTo>
                    <a:pt x="727" y="1017"/>
                  </a:lnTo>
                  <a:lnTo>
                    <a:pt x="727" y="1019"/>
                  </a:lnTo>
                  <a:lnTo>
                    <a:pt x="729" y="1019"/>
                  </a:lnTo>
                  <a:lnTo>
                    <a:pt x="729" y="1023"/>
                  </a:lnTo>
                  <a:lnTo>
                    <a:pt x="729" y="1025"/>
                  </a:lnTo>
                  <a:lnTo>
                    <a:pt x="731" y="1027"/>
                  </a:lnTo>
                  <a:lnTo>
                    <a:pt x="731" y="1025"/>
                  </a:lnTo>
                  <a:lnTo>
                    <a:pt x="735" y="1037"/>
                  </a:lnTo>
                  <a:lnTo>
                    <a:pt x="737" y="1037"/>
                  </a:lnTo>
                  <a:lnTo>
                    <a:pt x="739" y="1039"/>
                  </a:lnTo>
                  <a:lnTo>
                    <a:pt x="741" y="1039"/>
                  </a:lnTo>
                  <a:lnTo>
                    <a:pt x="742" y="1041"/>
                  </a:lnTo>
                  <a:lnTo>
                    <a:pt x="744" y="1041"/>
                  </a:lnTo>
                  <a:lnTo>
                    <a:pt x="746" y="1047"/>
                  </a:lnTo>
                  <a:lnTo>
                    <a:pt x="748" y="1047"/>
                  </a:lnTo>
                  <a:lnTo>
                    <a:pt x="750" y="1051"/>
                  </a:lnTo>
                  <a:lnTo>
                    <a:pt x="756" y="1057"/>
                  </a:lnTo>
                  <a:lnTo>
                    <a:pt x="756" y="1061"/>
                  </a:lnTo>
                  <a:lnTo>
                    <a:pt x="756" y="1063"/>
                  </a:lnTo>
                  <a:lnTo>
                    <a:pt x="756" y="1065"/>
                  </a:lnTo>
                  <a:lnTo>
                    <a:pt x="754" y="1065"/>
                  </a:lnTo>
                  <a:lnTo>
                    <a:pt x="754" y="1067"/>
                  </a:lnTo>
                  <a:lnTo>
                    <a:pt x="756" y="1067"/>
                  </a:lnTo>
                  <a:lnTo>
                    <a:pt x="754" y="1067"/>
                  </a:lnTo>
                  <a:lnTo>
                    <a:pt x="748" y="1069"/>
                  </a:lnTo>
                  <a:lnTo>
                    <a:pt x="744" y="1067"/>
                  </a:lnTo>
                  <a:lnTo>
                    <a:pt x="744" y="1069"/>
                  </a:lnTo>
                  <a:lnTo>
                    <a:pt x="748" y="1071"/>
                  </a:lnTo>
                  <a:lnTo>
                    <a:pt x="750" y="1073"/>
                  </a:lnTo>
                  <a:lnTo>
                    <a:pt x="752" y="1077"/>
                  </a:lnTo>
                  <a:lnTo>
                    <a:pt x="754" y="1077"/>
                  </a:lnTo>
                  <a:lnTo>
                    <a:pt x="756" y="1079"/>
                  </a:lnTo>
                  <a:lnTo>
                    <a:pt x="760" y="1081"/>
                  </a:lnTo>
                  <a:lnTo>
                    <a:pt x="762" y="1083"/>
                  </a:lnTo>
                  <a:lnTo>
                    <a:pt x="764" y="1083"/>
                  </a:lnTo>
                  <a:lnTo>
                    <a:pt x="766" y="1085"/>
                  </a:lnTo>
                  <a:lnTo>
                    <a:pt x="770" y="1081"/>
                  </a:lnTo>
                  <a:lnTo>
                    <a:pt x="770" y="1083"/>
                  </a:lnTo>
                  <a:lnTo>
                    <a:pt x="770" y="1085"/>
                  </a:lnTo>
                  <a:lnTo>
                    <a:pt x="774" y="1089"/>
                  </a:lnTo>
                  <a:lnTo>
                    <a:pt x="778" y="1093"/>
                  </a:lnTo>
                  <a:lnTo>
                    <a:pt x="780" y="1093"/>
                  </a:lnTo>
                  <a:lnTo>
                    <a:pt x="784" y="1099"/>
                  </a:lnTo>
                  <a:lnTo>
                    <a:pt x="784" y="1107"/>
                  </a:lnTo>
                  <a:lnTo>
                    <a:pt x="782" y="1113"/>
                  </a:lnTo>
                  <a:lnTo>
                    <a:pt x="782" y="1115"/>
                  </a:lnTo>
                  <a:lnTo>
                    <a:pt x="784" y="1113"/>
                  </a:lnTo>
                  <a:lnTo>
                    <a:pt x="784" y="1115"/>
                  </a:lnTo>
                  <a:lnTo>
                    <a:pt x="786" y="1115"/>
                  </a:lnTo>
                  <a:lnTo>
                    <a:pt x="788" y="1115"/>
                  </a:lnTo>
                  <a:lnTo>
                    <a:pt x="788" y="1117"/>
                  </a:lnTo>
                  <a:lnTo>
                    <a:pt x="788" y="1119"/>
                  </a:lnTo>
                  <a:lnTo>
                    <a:pt x="790" y="1119"/>
                  </a:lnTo>
                  <a:lnTo>
                    <a:pt x="790" y="1121"/>
                  </a:lnTo>
                  <a:lnTo>
                    <a:pt x="804" y="1131"/>
                  </a:lnTo>
                  <a:lnTo>
                    <a:pt x="806" y="1133"/>
                  </a:lnTo>
                  <a:lnTo>
                    <a:pt x="810" y="1135"/>
                  </a:lnTo>
                  <a:lnTo>
                    <a:pt x="812" y="1141"/>
                  </a:lnTo>
                  <a:lnTo>
                    <a:pt x="814" y="1143"/>
                  </a:lnTo>
                  <a:lnTo>
                    <a:pt x="816" y="1143"/>
                  </a:lnTo>
                  <a:lnTo>
                    <a:pt x="818" y="1141"/>
                  </a:lnTo>
                  <a:lnTo>
                    <a:pt x="820" y="1137"/>
                  </a:lnTo>
                  <a:lnTo>
                    <a:pt x="820" y="1135"/>
                  </a:lnTo>
                  <a:lnTo>
                    <a:pt x="816" y="1129"/>
                  </a:lnTo>
                  <a:lnTo>
                    <a:pt x="816" y="1127"/>
                  </a:lnTo>
                  <a:lnTo>
                    <a:pt x="810" y="1123"/>
                  </a:lnTo>
                  <a:lnTo>
                    <a:pt x="808" y="1125"/>
                  </a:lnTo>
                  <a:lnTo>
                    <a:pt x="806" y="1123"/>
                  </a:lnTo>
                  <a:lnTo>
                    <a:pt x="804" y="1119"/>
                  </a:lnTo>
                  <a:lnTo>
                    <a:pt x="802" y="1119"/>
                  </a:lnTo>
                  <a:lnTo>
                    <a:pt x="802" y="1113"/>
                  </a:lnTo>
                  <a:lnTo>
                    <a:pt x="800" y="1109"/>
                  </a:lnTo>
                  <a:lnTo>
                    <a:pt x="800" y="1103"/>
                  </a:lnTo>
                  <a:lnTo>
                    <a:pt x="798" y="1103"/>
                  </a:lnTo>
                  <a:lnTo>
                    <a:pt x="796" y="1099"/>
                  </a:lnTo>
                  <a:lnTo>
                    <a:pt x="794" y="1091"/>
                  </a:lnTo>
                  <a:lnTo>
                    <a:pt x="792" y="1085"/>
                  </a:lnTo>
                  <a:lnTo>
                    <a:pt x="790" y="1083"/>
                  </a:lnTo>
                  <a:lnTo>
                    <a:pt x="788" y="1083"/>
                  </a:lnTo>
                  <a:lnTo>
                    <a:pt x="788" y="1087"/>
                  </a:lnTo>
                  <a:lnTo>
                    <a:pt x="790" y="1087"/>
                  </a:lnTo>
                  <a:lnTo>
                    <a:pt x="788" y="1087"/>
                  </a:lnTo>
                  <a:lnTo>
                    <a:pt x="788" y="1085"/>
                  </a:lnTo>
                  <a:lnTo>
                    <a:pt x="786" y="1081"/>
                  </a:lnTo>
                  <a:lnTo>
                    <a:pt x="786" y="1079"/>
                  </a:lnTo>
                  <a:lnTo>
                    <a:pt x="784" y="1079"/>
                  </a:lnTo>
                  <a:lnTo>
                    <a:pt x="782" y="1077"/>
                  </a:lnTo>
                  <a:lnTo>
                    <a:pt x="782" y="1075"/>
                  </a:lnTo>
                  <a:lnTo>
                    <a:pt x="780" y="1073"/>
                  </a:lnTo>
                  <a:lnTo>
                    <a:pt x="776" y="1067"/>
                  </a:lnTo>
                  <a:lnTo>
                    <a:pt x="774" y="1059"/>
                  </a:lnTo>
                  <a:lnTo>
                    <a:pt x="772" y="1057"/>
                  </a:lnTo>
                  <a:lnTo>
                    <a:pt x="770" y="1055"/>
                  </a:lnTo>
                  <a:lnTo>
                    <a:pt x="768" y="1051"/>
                  </a:lnTo>
                  <a:lnTo>
                    <a:pt x="766" y="1051"/>
                  </a:lnTo>
                  <a:lnTo>
                    <a:pt x="764" y="1051"/>
                  </a:lnTo>
                  <a:lnTo>
                    <a:pt x="762" y="1047"/>
                  </a:lnTo>
                  <a:lnTo>
                    <a:pt x="762" y="1045"/>
                  </a:lnTo>
                  <a:lnTo>
                    <a:pt x="756" y="1039"/>
                  </a:lnTo>
                  <a:lnTo>
                    <a:pt x="756" y="1037"/>
                  </a:lnTo>
                  <a:lnTo>
                    <a:pt x="754" y="1037"/>
                  </a:lnTo>
                  <a:lnTo>
                    <a:pt x="752" y="1037"/>
                  </a:lnTo>
                  <a:lnTo>
                    <a:pt x="750" y="1031"/>
                  </a:lnTo>
                  <a:lnTo>
                    <a:pt x="748" y="1017"/>
                  </a:lnTo>
                  <a:lnTo>
                    <a:pt x="746" y="1015"/>
                  </a:lnTo>
                  <a:lnTo>
                    <a:pt x="746" y="1007"/>
                  </a:lnTo>
                  <a:lnTo>
                    <a:pt x="746" y="1005"/>
                  </a:lnTo>
                  <a:lnTo>
                    <a:pt x="744" y="1003"/>
                  </a:lnTo>
                  <a:lnTo>
                    <a:pt x="748" y="1003"/>
                  </a:lnTo>
                  <a:lnTo>
                    <a:pt x="750" y="1005"/>
                  </a:lnTo>
                  <a:lnTo>
                    <a:pt x="752" y="1005"/>
                  </a:lnTo>
                  <a:lnTo>
                    <a:pt x="752" y="1007"/>
                  </a:lnTo>
                  <a:lnTo>
                    <a:pt x="756" y="1009"/>
                  </a:lnTo>
                  <a:lnTo>
                    <a:pt x="760" y="1007"/>
                  </a:lnTo>
                  <a:lnTo>
                    <a:pt x="762" y="1009"/>
                  </a:lnTo>
                  <a:lnTo>
                    <a:pt x="762" y="1011"/>
                  </a:lnTo>
                  <a:lnTo>
                    <a:pt x="768" y="1013"/>
                  </a:lnTo>
                  <a:lnTo>
                    <a:pt x="770" y="1015"/>
                  </a:lnTo>
                  <a:lnTo>
                    <a:pt x="770" y="1021"/>
                  </a:lnTo>
                  <a:lnTo>
                    <a:pt x="772" y="1025"/>
                  </a:lnTo>
                  <a:lnTo>
                    <a:pt x="772" y="1027"/>
                  </a:lnTo>
                  <a:lnTo>
                    <a:pt x="774" y="1029"/>
                  </a:lnTo>
                  <a:lnTo>
                    <a:pt x="774" y="1033"/>
                  </a:lnTo>
                  <a:lnTo>
                    <a:pt x="776" y="1035"/>
                  </a:lnTo>
                  <a:lnTo>
                    <a:pt x="778" y="1037"/>
                  </a:lnTo>
                  <a:lnTo>
                    <a:pt x="778" y="1041"/>
                  </a:lnTo>
                  <a:lnTo>
                    <a:pt x="780" y="1043"/>
                  </a:lnTo>
                  <a:lnTo>
                    <a:pt x="782" y="1045"/>
                  </a:lnTo>
                  <a:lnTo>
                    <a:pt x="784" y="1049"/>
                  </a:lnTo>
                  <a:lnTo>
                    <a:pt x="786" y="1051"/>
                  </a:lnTo>
                  <a:lnTo>
                    <a:pt x="786" y="1055"/>
                  </a:lnTo>
                  <a:lnTo>
                    <a:pt x="790" y="1057"/>
                  </a:lnTo>
                  <a:lnTo>
                    <a:pt x="792" y="1059"/>
                  </a:lnTo>
                  <a:lnTo>
                    <a:pt x="796" y="1063"/>
                  </a:lnTo>
                  <a:lnTo>
                    <a:pt x="798" y="1065"/>
                  </a:lnTo>
                  <a:lnTo>
                    <a:pt x="804" y="1067"/>
                  </a:lnTo>
                  <a:lnTo>
                    <a:pt x="804" y="1071"/>
                  </a:lnTo>
                  <a:lnTo>
                    <a:pt x="804" y="1073"/>
                  </a:lnTo>
                  <a:lnTo>
                    <a:pt x="808" y="1077"/>
                  </a:lnTo>
                  <a:lnTo>
                    <a:pt x="812" y="1079"/>
                  </a:lnTo>
                  <a:lnTo>
                    <a:pt x="816" y="1083"/>
                  </a:lnTo>
                  <a:lnTo>
                    <a:pt x="816" y="1085"/>
                  </a:lnTo>
                  <a:lnTo>
                    <a:pt x="820" y="1085"/>
                  </a:lnTo>
                  <a:lnTo>
                    <a:pt x="822" y="1087"/>
                  </a:lnTo>
                  <a:lnTo>
                    <a:pt x="824" y="1089"/>
                  </a:lnTo>
                  <a:lnTo>
                    <a:pt x="824" y="1091"/>
                  </a:lnTo>
                  <a:lnTo>
                    <a:pt x="824" y="1093"/>
                  </a:lnTo>
                  <a:lnTo>
                    <a:pt x="822" y="1095"/>
                  </a:lnTo>
                  <a:lnTo>
                    <a:pt x="822" y="1099"/>
                  </a:lnTo>
                  <a:lnTo>
                    <a:pt x="822" y="1101"/>
                  </a:lnTo>
                  <a:lnTo>
                    <a:pt x="824" y="1103"/>
                  </a:lnTo>
                  <a:lnTo>
                    <a:pt x="826" y="1103"/>
                  </a:lnTo>
                  <a:lnTo>
                    <a:pt x="828" y="1101"/>
                  </a:lnTo>
                  <a:lnTo>
                    <a:pt x="828" y="1105"/>
                  </a:lnTo>
                  <a:lnTo>
                    <a:pt x="834" y="1109"/>
                  </a:lnTo>
                  <a:lnTo>
                    <a:pt x="836" y="1109"/>
                  </a:lnTo>
                  <a:lnTo>
                    <a:pt x="838" y="1107"/>
                  </a:lnTo>
                  <a:lnTo>
                    <a:pt x="842" y="1113"/>
                  </a:lnTo>
                  <a:lnTo>
                    <a:pt x="842" y="1117"/>
                  </a:lnTo>
                  <a:lnTo>
                    <a:pt x="842" y="1119"/>
                  </a:lnTo>
                  <a:lnTo>
                    <a:pt x="858" y="1131"/>
                  </a:lnTo>
                  <a:lnTo>
                    <a:pt x="858" y="1133"/>
                  </a:lnTo>
                  <a:lnTo>
                    <a:pt x="860" y="1133"/>
                  </a:lnTo>
                  <a:lnTo>
                    <a:pt x="862" y="1139"/>
                  </a:lnTo>
                  <a:lnTo>
                    <a:pt x="874" y="1148"/>
                  </a:lnTo>
                  <a:lnTo>
                    <a:pt x="874" y="1150"/>
                  </a:lnTo>
                  <a:lnTo>
                    <a:pt x="874" y="1152"/>
                  </a:lnTo>
                  <a:lnTo>
                    <a:pt x="876" y="1158"/>
                  </a:lnTo>
                  <a:lnTo>
                    <a:pt x="878" y="1160"/>
                  </a:lnTo>
                  <a:lnTo>
                    <a:pt x="878" y="1162"/>
                  </a:lnTo>
                  <a:lnTo>
                    <a:pt x="880" y="1164"/>
                  </a:lnTo>
                  <a:lnTo>
                    <a:pt x="880" y="1168"/>
                  </a:lnTo>
                  <a:lnTo>
                    <a:pt x="880" y="1170"/>
                  </a:lnTo>
                  <a:lnTo>
                    <a:pt x="878" y="1174"/>
                  </a:lnTo>
                  <a:lnTo>
                    <a:pt x="880" y="1176"/>
                  </a:lnTo>
                  <a:lnTo>
                    <a:pt x="880" y="1178"/>
                  </a:lnTo>
                  <a:lnTo>
                    <a:pt x="876" y="1180"/>
                  </a:lnTo>
                  <a:lnTo>
                    <a:pt x="874" y="1180"/>
                  </a:lnTo>
                  <a:lnTo>
                    <a:pt x="876" y="1182"/>
                  </a:lnTo>
                  <a:lnTo>
                    <a:pt x="878" y="1190"/>
                  </a:lnTo>
                  <a:lnTo>
                    <a:pt x="888" y="1198"/>
                  </a:lnTo>
                  <a:lnTo>
                    <a:pt x="892" y="1200"/>
                  </a:lnTo>
                  <a:lnTo>
                    <a:pt x="894" y="1200"/>
                  </a:lnTo>
                  <a:lnTo>
                    <a:pt x="898" y="1202"/>
                  </a:lnTo>
                  <a:lnTo>
                    <a:pt x="900" y="1204"/>
                  </a:lnTo>
                  <a:lnTo>
                    <a:pt x="902" y="1206"/>
                  </a:lnTo>
                  <a:lnTo>
                    <a:pt x="902" y="1208"/>
                  </a:lnTo>
                  <a:lnTo>
                    <a:pt x="904" y="1208"/>
                  </a:lnTo>
                  <a:lnTo>
                    <a:pt x="904" y="1210"/>
                  </a:lnTo>
                  <a:lnTo>
                    <a:pt x="906" y="1210"/>
                  </a:lnTo>
                  <a:lnTo>
                    <a:pt x="910" y="1212"/>
                  </a:lnTo>
                  <a:lnTo>
                    <a:pt x="912" y="1212"/>
                  </a:lnTo>
                  <a:lnTo>
                    <a:pt x="912" y="1214"/>
                  </a:lnTo>
                  <a:lnTo>
                    <a:pt x="924" y="1216"/>
                  </a:lnTo>
                  <a:lnTo>
                    <a:pt x="926" y="1216"/>
                  </a:lnTo>
                  <a:lnTo>
                    <a:pt x="930" y="1218"/>
                  </a:lnTo>
                  <a:lnTo>
                    <a:pt x="932" y="1220"/>
                  </a:lnTo>
                  <a:lnTo>
                    <a:pt x="932" y="1222"/>
                  </a:lnTo>
                  <a:lnTo>
                    <a:pt x="934" y="1222"/>
                  </a:lnTo>
                  <a:lnTo>
                    <a:pt x="938" y="1224"/>
                  </a:lnTo>
                  <a:lnTo>
                    <a:pt x="938" y="1226"/>
                  </a:lnTo>
                  <a:lnTo>
                    <a:pt x="940" y="1228"/>
                  </a:lnTo>
                  <a:lnTo>
                    <a:pt x="942" y="1226"/>
                  </a:lnTo>
                  <a:lnTo>
                    <a:pt x="967" y="1236"/>
                  </a:lnTo>
                  <a:lnTo>
                    <a:pt x="969" y="1236"/>
                  </a:lnTo>
                  <a:lnTo>
                    <a:pt x="979" y="1242"/>
                  </a:lnTo>
                  <a:lnTo>
                    <a:pt x="979" y="1244"/>
                  </a:lnTo>
                  <a:lnTo>
                    <a:pt x="981" y="1244"/>
                  </a:lnTo>
                  <a:lnTo>
                    <a:pt x="983" y="1244"/>
                  </a:lnTo>
                  <a:lnTo>
                    <a:pt x="999" y="1248"/>
                  </a:lnTo>
                  <a:lnTo>
                    <a:pt x="1001" y="1250"/>
                  </a:lnTo>
                  <a:lnTo>
                    <a:pt x="1007" y="1250"/>
                  </a:lnTo>
                  <a:lnTo>
                    <a:pt x="1007" y="1248"/>
                  </a:lnTo>
                  <a:lnTo>
                    <a:pt x="1009" y="1248"/>
                  </a:lnTo>
                  <a:lnTo>
                    <a:pt x="1015" y="1246"/>
                  </a:lnTo>
                  <a:lnTo>
                    <a:pt x="1019" y="1242"/>
                  </a:lnTo>
                  <a:lnTo>
                    <a:pt x="1023" y="1242"/>
                  </a:lnTo>
                  <a:lnTo>
                    <a:pt x="1027" y="1242"/>
                  </a:lnTo>
                  <a:lnTo>
                    <a:pt x="1041" y="1248"/>
                  </a:lnTo>
                  <a:lnTo>
                    <a:pt x="1061" y="1264"/>
                  </a:lnTo>
                  <a:lnTo>
                    <a:pt x="1061" y="1266"/>
                  </a:lnTo>
                  <a:lnTo>
                    <a:pt x="1063" y="1266"/>
                  </a:lnTo>
                  <a:lnTo>
                    <a:pt x="1065" y="1268"/>
                  </a:lnTo>
                  <a:lnTo>
                    <a:pt x="1073" y="1274"/>
                  </a:lnTo>
                  <a:lnTo>
                    <a:pt x="1089" y="1276"/>
                  </a:lnTo>
                  <a:lnTo>
                    <a:pt x="1091" y="1276"/>
                  </a:lnTo>
                  <a:lnTo>
                    <a:pt x="1111" y="1284"/>
                  </a:lnTo>
                  <a:lnTo>
                    <a:pt x="1117" y="1284"/>
                  </a:lnTo>
                  <a:lnTo>
                    <a:pt x="1121" y="1282"/>
                  </a:lnTo>
                  <a:lnTo>
                    <a:pt x="1123" y="1282"/>
                  </a:lnTo>
                  <a:lnTo>
                    <a:pt x="1125" y="1282"/>
                  </a:lnTo>
                  <a:lnTo>
                    <a:pt x="1127" y="1282"/>
                  </a:lnTo>
                  <a:lnTo>
                    <a:pt x="1127" y="1284"/>
                  </a:lnTo>
                  <a:lnTo>
                    <a:pt x="1129" y="1286"/>
                  </a:lnTo>
                  <a:lnTo>
                    <a:pt x="1125" y="1286"/>
                  </a:lnTo>
                  <a:lnTo>
                    <a:pt x="1125" y="1288"/>
                  </a:lnTo>
                  <a:lnTo>
                    <a:pt x="1125" y="1290"/>
                  </a:lnTo>
                  <a:lnTo>
                    <a:pt x="1149" y="1312"/>
                  </a:lnTo>
                  <a:lnTo>
                    <a:pt x="1151" y="1314"/>
                  </a:lnTo>
                  <a:lnTo>
                    <a:pt x="1153" y="1314"/>
                  </a:lnTo>
                  <a:lnTo>
                    <a:pt x="1151" y="1314"/>
                  </a:lnTo>
                  <a:lnTo>
                    <a:pt x="1151" y="1316"/>
                  </a:lnTo>
                  <a:lnTo>
                    <a:pt x="1149" y="1316"/>
                  </a:lnTo>
                  <a:lnTo>
                    <a:pt x="1149" y="1318"/>
                  </a:lnTo>
                  <a:lnTo>
                    <a:pt x="1151" y="1318"/>
                  </a:lnTo>
                  <a:lnTo>
                    <a:pt x="1151" y="1322"/>
                  </a:lnTo>
                  <a:lnTo>
                    <a:pt x="1149" y="1322"/>
                  </a:lnTo>
                  <a:lnTo>
                    <a:pt x="1149" y="1324"/>
                  </a:lnTo>
                  <a:lnTo>
                    <a:pt x="1151" y="1328"/>
                  </a:lnTo>
                  <a:lnTo>
                    <a:pt x="1153" y="1332"/>
                  </a:lnTo>
                  <a:lnTo>
                    <a:pt x="1155" y="1332"/>
                  </a:lnTo>
                  <a:lnTo>
                    <a:pt x="1161" y="1336"/>
                  </a:lnTo>
                  <a:lnTo>
                    <a:pt x="1163" y="1332"/>
                  </a:lnTo>
                  <a:lnTo>
                    <a:pt x="1161" y="1332"/>
                  </a:lnTo>
                  <a:lnTo>
                    <a:pt x="1159" y="1330"/>
                  </a:lnTo>
                  <a:lnTo>
                    <a:pt x="1161" y="1328"/>
                  </a:lnTo>
                  <a:lnTo>
                    <a:pt x="1163" y="1328"/>
                  </a:lnTo>
                  <a:lnTo>
                    <a:pt x="1165" y="1330"/>
                  </a:lnTo>
                  <a:lnTo>
                    <a:pt x="1167" y="1334"/>
                  </a:lnTo>
                  <a:lnTo>
                    <a:pt x="1169" y="1336"/>
                  </a:lnTo>
                  <a:lnTo>
                    <a:pt x="1175" y="1340"/>
                  </a:lnTo>
                  <a:lnTo>
                    <a:pt x="1179" y="1342"/>
                  </a:lnTo>
                  <a:lnTo>
                    <a:pt x="1181" y="1350"/>
                  </a:lnTo>
                  <a:lnTo>
                    <a:pt x="1183" y="1352"/>
                  </a:lnTo>
                  <a:lnTo>
                    <a:pt x="1185" y="1352"/>
                  </a:lnTo>
                  <a:lnTo>
                    <a:pt x="1185" y="1348"/>
                  </a:lnTo>
                  <a:lnTo>
                    <a:pt x="1186" y="1348"/>
                  </a:lnTo>
                  <a:lnTo>
                    <a:pt x="1186" y="1350"/>
                  </a:lnTo>
                  <a:lnTo>
                    <a:pt x="1188" y="1354"/>
                  </a:lnTo>
                  <a:lnTo>
                    <a:pt x="1190" y="1356"/>
                  </a:lnTo>
                  <a:lnTo>
                    <a:pt x="1192" y="1354"/>
                  </a:lnTo>
                  <a:lnTo>
                    <a:pt x="1206" y="1356"/>
                  </a:lnTo>
                  <a:lnTo>
                    <a:pt x="1212" y="1364"/>
                  </a:lnTo>
                  <a:lnTo>
                    <a:pt x="1214" y="1364"/>
                  </a:lnTo>
                  <a:lnTo>
                    <a:pt x="1214" y="1362"/>
                  </a:lnTo>
                  <a:lnTo>
                    <a:pt x="1216" y="1362"/>
                  </a:lnTo>
                  <a:lnTo>
                    <a:pt x="1218" y="1370"/>
                  </a:lnTo>
                  <a:lnTo>
                    <a:pt x="1224" y="1370"/>
                  </a:lnTo>
                  <a:lnTo>
                    <a:pt x="1230" y="1366"/>
                  </a:lnTo>
                  <a:lnTo>
                    <a:pt x="1228" y="1364"/>
                  </a:lnTo>
                  <a:lnTo>
                    <a:pt x="1224" y="1360"/>
                  </a:lnTo>
                  <a:lnTo>
                    <a:pt x="1224" y="1358"/>
                  </a:lnTo>
                  <a:lnTo>
                    <a:pt x="1224" y="1356"/>
                  </a:lnTo>
                  <a:lnTo>
                    <a:pt x="1228" y="1354"/>
                  </a:lnTo>
                  <a:lnTo>
                    <a:pt x="1230" y="1354"/>
                  </a:lnTo>
                  <a:lnTo>
                    <a:pt x="1232" y="1352"/>
                  </a:lnTo>
                  <a:lnTo>
                    <a:pt x="1238" y="1346"/>
                  </a:lnTo>
                  <a:lnTo>
                    <a:pt x="1240" y="1344"/>
                  </a:lnTo>
                  <a:lnTo>
                    <a:pt x="1242" y="1344"/>
                  </a:lnTo>
                  <a:lnTo>
                    <a:pt x="1250" y="1350"/>
                  </a:lnTo>
                  <a:lnTo>
                    <a:pt x="1254" y="1352"/>
                  </a:lnTo>
                  <a:lnTo>
                    <a:pt x="1256" y="1352"/>
                  </a:lnTo>
                  <a:lnTo>
                    <a:pt x="1258" y="1352"/>
                  </a:lnTo>
                  <a:lnTo>
                    <a:pt x="1258" y="1354"/>
                  </a:lnTo>
                  <a:lnTo>
                    <a:pt x="1254" y="1356"/>
                  </a:lnTo>
                  <a:lnTo>
                    <a:pt x="1254" y="1360"/>
                  </a:lnTo>
                  <a:lnTo>
                    <a:pt x="1254" y="1362"/>
                  </a:lnTo>
                  <a:lnTo>
                    <a:pt x="1258" y="1366"/>
                  </a:lnTo>
                  <a:lnTo>
                    <a:pt x="1260" y="1368"/>
                  </a:lnTo>
                  <a:lnTo>
                    <a:pt x="1264" y="1375"/>
                  </a:lnTo>
                  <a:lnTo>
                    <a:pt x="1266" y="1377"/>
                  </a:lnTo>
                  <a:lnTo>
                    <a:pt x="1268" y="1379"/>
                  </a:lnTo>
                  <a:lnTo>
                    <a:pt x="1268" y="1389"/>
                  </a:lnTo>
                  <a:lnTo>
                    <a:pt x="1266" y="1391"/>
                  </a:lnTo>
                  <a:lnTo>
                    <a:pt x="1266" y="1393"/>
                  </a:lnTo>
                  <a:lnTo>
                    <a:pt x="1268" y="1407"/>
                  </a:lnTo>
                  <a:lnTo>
                    <a:pt x="1266" y="1413"/>
                  </a:lnTo>
                  <a:lnTo>
                    <a:pt x="1266" y="1415"/>
                  </a:lnTo>
                  <a:lnTo>
                    <a:pt x="1268" y="1415"/>
                  </a:lnTo>
                  <a:lnTo>
                    <a:pt x="1272" y="1415"/>
                  </a:lnTo>
                  <a:lnTo>
                    <a:pt x="1274" y="1415"/>
                  </a:lnTo>
                  <a:lnTo>
                    <a:pt x="1274" y="1417"/>
                  </a:lnTo>
                  <a:lnTo>
                    <a:pt x="1266" y="1425"/>
                  </a:lnTo>
                  <a:lnTo>
                    <a:pt x="1264" y="1431"/>
                  </a:lnTo>
                  <a:lnTo>
                    <a:pt x="1262" y="1431"/>
                  </a:lnTo>
                  <a:lnTo>
                    <a:pt x="1260" y="1433"/>
                  </a:lnTo>
                  <a:lnTo>
                    <a:pt x="1256" y="1433"/>
                  </a:lnTo>
                  <a:lnTo>
                    <a:pt x="1252" y="1435"/>
                  </a:lnTo>
                  <a:lnTo>
                    <a:pt x="1250" y="1441"/>
                  </a:lnTo>
                  <a:lnTo>
                    <a:pt x="1250" y="1443"/>
                  </a:lnTo>
                  <a:lnTo>
                    <a:pt x="1248" y="1445"/>
                  </a:lnTo>
                  <a:lnTo>
                    <a:pt x="1246" y="1445"/>
                  </a:lnTo>
                  <a:lnTo>
                    <a:pt x="1246" y="1447"/>
                  </a:lnTo>
                  <a:lnTo>
                    <a:pt x="1246" y="1449"/>
                  </a:lnTo>
                  <a:lnTo>
                    <a:pt x="1246" y="1451"/>
                  </a:lnTo>
                  <a:lnTo>
                    <a:pt x="1246" y="1453"/>
                  </a:lnTo>
                  <a:lnTo>
                    <a:pt x="1242" y="1453"/>
                  </a:lnTo>
                  <a:lnTo>
                    <a:pt x="1240" y="1455"/>
                  </a:lnTo>
                  <a:lnTo>
                    <a:pt x="1238" y="1457"/>
                  </a:lnTo>
                  <a:lnTo>
                    <a:pt x="1236" y="1459"/>
                  </a:lnTo>
                  <a:lnTo>
                    <a:pt x="1230" y="1459"/>
                  </a:lnTo>
                  <a:lnTo>
                    <a:pt x="1230" y="1467"/>
                  </a:lnTo>
                  <a:lnTo>
                    <a:pt x="1226" y="1473"/>
                  </a:lnTo>
                  <a:lnTo>
                    <a:pt x="1226" y="1479"/>
                  </a:lnTo>
                  <a:lnTo>
                    <a:pt x="1224" y="1481"/>
                  </a:lnTo>
                  <a:lnTo>
                    <a:pt x="1220" y="1483"/>
                  </a:lnTo>
                  <a:lnTo>
                    <a:pt x="1220" y="1485"/>
                  </a:lnTo>
                  <a:lnTo>
                    <a:pt x="1220" y="1501"/>
                  </a:lnTo>
                  <a:lnTo>
                    <a:pt x="1222" y="1503"/>
                  </a:lnTo>
                  <a:lnTo>
                    <a:pt x="1224" y="1505"/>
                  </a:lnTo>
                  <a:lnTo>
                    <a:pt x="1226" y="1507"/>
                  </a:lnTo>
                  <a:lnTo>
                    <a:pt x="1232" y="1501"/>
                  </a:lnTo>
                  <a:lnTo>
                    <a:pt x="1232" y="1503"/>
                  </a:lnTo>
                  <a:lnTo>
                    <a:pt x="1234" y="1505"/>
                  </a:lnTo>
                  <a:lnTo>
                    <a:pt x="1232" y="1513"/>
                  </a:lnTo>
                  <a:lnTo>
                    <a:pt x="1230" y="1515"/>
                  </a:lnTo>
                  <a:lnTo>
                    <a:pt x="1226" y="1517"/>
                  </a:lnTo>
                  <a:lnTo>
                    <a:pt x="1214" y="1529"/>
                  </a:lnTo>
                  <a:lnTo>
                    <a:pt x="1212" y="1533"/>
                  </a:lnTo>
                  <a:lnTo>
                    <a:pt x="1214" y="1537"/>
                  </a:lnTo>
                  <a:lnTo>
                    <a:pt x="1214" y="1539"/>
                  </a:lnTo>
                  <a:lnTo>
                    <a:pt x="1216" y="1543"/>
                  </a:lnTo>
                  <a:lnTo>
                    <a:pt x="1218" y="1547"/>
                  </a:lnTo>
                  <a:lnTo>
                    <a:pt x="1218" y="1549"/>
                  </a:lnTo>
                  <a:lnTo>
                    <a:pt x="1216" y="1551"/>
                  </a:lnTo>
                  <a:lnTo>
                    <a:pt x="1216" y="1553"/>
                  </a:lnTo>
                  <a:lnTo>
                    <a:pt x="1232" y="1565"/>
                  </a:lnTo>
                  <a:lnTo>
                    <a:pt x="1234" y="1567"/>
                  </a:lnTo>
                  <a:lnTo>
                    <a:pt x="1236" y="1569"/>
                  </a:lnTo>
                  <a:lnTo>
                    <a:pt x="1238" y="1579"/>
                  </a:lnTo>
                  <a:lnTo>
                    <a:pt x="1246" y="1587"/>
                  </a:lnTo>
                  <a:lnTo>
                    <a:pt x="1264" y="1630"/>
                  </a:lnTo>
                  <a:lnTo>
                    <a:pt x="1266" y="1632"/>
                  </a:lnTo>
                  <a:lnTo>
                    <a:pt x="1282" y="1656"/>
                  </a:lnTo>
                  <a:lnTo>
                    <a:pt x="1284" y="1662"/>
                  </a:lnTo>
                  <a:lnTo>
                    <a:pt x="1282" y="1664"/>
                  </a:lnTo>
                  <a:lnTo>
                    <a:pt x="1282" y="1666"/>
                  </a:lnTo>
                  <a:lnTo>
                    <a:pt x="1282" y="1668"/>
                  </a:lnTo>
                  <a:lnTo>
                    <a:pt x="1298" y="1686"/>
                  </a:lnTo>
                  <a:lnTo>
                    <a:pt x="1336" y="1706"/>
                  </a:lnTo>
                  <a:lnTo>
                    <a:pt x="1338" y="1706"/>
                  </a:lnTo>
                  <a:lnTo>
                    <a:pt x="1362" y="1726"/>
                  </a:lnTo>
                  <a:lnTo>
                    <a:pt x="1364" y="1726"/>
                  </a:lnTo>
                  <a:lnTo>
                    <a:pt x="1370" y="1774"/>
                  </a:lnTo>
                  <a:lnTo>
                    <a:pt x="1366" y="1796"/>
                  </a:lnTo>
                  <a:lnTo>
                    <a:pt x="1366" y="1798"/>
                  </a:lnTo>
                  <a:lnTo>
                    <a:pt x="1364" y="1798"/>
                  </a:lnTo>
                  <a:lnTo>
                    <a:pt x="1364" y="1800"/>
                  </a:lnTo>
                  <a:lnTo>
                    <a:pt x="1362" y="1804"/>
                  </a:lnTo>
                  <a:lnTo>
                    <a:pt x="1364" y="1806"/>
                  </a:lnTo>
                  <a:lnTo>
                    <a:pt x="1364" y="1835"/>
                  </a:lnTo>
                  <a:lnTo>
                    <a:pt x="1362" y="1835"/>
                  </a:lnTo>
                  <a:lnTo>
                    <a:pt x="1360" y="1839"/>
                  </a:lnTo>
                  <a:lnTo>
                    <a:pt x="1362" y="1847"/>
                  </a:lnTo>
                  <a:lnTo>
                    <a:pt x="1360" y="1859"/>
                  </a:lnTo>
                  <a:lnTo>
                    <a:pt x="1358" y="1863"/>
                  </a:lnTo>
                  <a:lnTo>
                    <a:pt x="1358" y="1867"/>
                  </a:lnTo>
                  <a:lnTo>
                    <a:pt x="1356" y="1871"/>
                  </a:lnTo>
                  <a:lnTo>
                    <a:pt x="1352" y="1885"/>
                  </a:lnTo>
                  <a:lnTo>
                    <a:pt x="1348" y="1891"/>
                  </a:lnTo>
                  <a:lnTo>
                    <a:pt x="1348" y="1893"/>
                  </a:lnTo>
                  <a:lnTo>
                    <a:pt x="1352" y="1905"/>
                  </a:lnTo>
                  <a:lnTo>
                    <a:pt x="1350" y="1909"/>
                  </a:lnTo>
                  <a:lnTo>
                    <a:pt x="1348" y="1911"/>
                  </a:lnTo>
                  <a:lnTo>
                    <a:pt x="1350" y="1953"/>
                  </a:lnTo>
                  <a:lnTo>
                    <a:pt x="1348" y="1959"/>
                  </a:lnTo>
                  <a:lnTo>
                    <a:pt x="1348" y="1969"/>
                  </a:lnTo>
                  <a:lnTo>
                    <a:pt x="1346" y="1971"/>
                  </a:lnTo>
                  <a:lnTo>
                    <a:pt x="1344" y="1979"/>
                  </a:lnTo>
                  <a:lnTo>
                    <a:pt x="1344" y="1981"/>
                  </a:lnTo>
                  <a:lnTo>
                    <a:pt x="1330" y="2019"/>
                  </a:lnTo>
                  <a:lnTo>
                    <a:pt x="1328" y="2019"/>
                  </a:lnTo>
                  <a:lnTo>
                    <a:pt x="1328" y="2017"/>
                  </a:lnTo>
                  <a:lnTo>
                    <a:pt x="1326" y="2019"/>
                  </a:lnTo>
                  <a:lnTo>
                    <a:pt x="1326" y="2027"/>
                  </a:lnTo>
                  <a:lnTo>
                    <a:pt x="1324" y="2029"/>
                  </a:lnTo>
                  <a:lnTo>
                    <a:pt x="1322" y="2027"/>
                  </a:lnTo>
                  <a:lnTo>
                    <a:pt x="1320" y="2029"/>
                  </a:lnTo>
                  <a:lnTo>
                    <a:pt x="1320" y="2039"/>
                  </a:lnTo>
                  <a:lnTo>
                    <a:pt x="1322" y="2045"/>
                  </a:lnTo>
                  <a:lnTo>
                    <a:pt x="1322" y="2051"/>
                  </a:lnTo>
                  <a:lnTo>
                    <a:pt x="1320" y="2053"/>
                  </a:lnTo>
                  <a:lnTo>
                    <a:pt x="1322" y="2056"/>
                  </a:lnTo>
                  <a:lnTo>
                    <a:pt x="1324" y="2068"/>
                  </a:lnTo>
                  <a:lnTo>
                    <a:pt x="1324" y="2070"/>
                  </a:lnTo>
                  <a:lnTo>
                    <a:pt x="1322" y="2072"/>
                  </a:lnTo>
                  <a:lnTo>
                    <a:pt x="1322" y="2074"/>
                  </a:lnTo>
                  <a:lnTo>
                    <a:pt x="1320" y="2076"/>
                  </a:lnTo>
                  <a:lnTo>
                    <a:pt x="1318" y="2104"/>
                  </a:lnTo>
                  <a:lnTo>
                    <a:pt x="1318" y="2106"/>
                  </a:lnTo>
                  <a:lnTo>
                    <a:pt x="1320" y="2106"/>
                  </a:lnTo>
                  <a:lnTo>
                    <a:pt x="1320" y="2108"/>
                  </a:lnTo>
                  <a:lnTo>
                    <a:pt x="1324" y="2110"/>
                  </a:lnTo>
                  <a:lnTo>
                    <a:pt x="1326" y="2110"/>
                  </a:lnTo>
                  <a:lnTo>
                    <a:pt x="1328" y="2108"/>
                  </a:lnTo>
                  <a:lnTo>
                    <a:pt x="1328" y="2106"/>
                  </a:lnTo>
                  <a:lnTo>
                    <a:pt x="1330" y="2106"/>
                  </a:lnTo>
                  <a:lnTo>
                    <a:pt x="1332" y="2106"/>
                  </a:lnTo>
                  <a:lnTo>
                    <a:pt x="1334" y="2108"/>
                  </a:lnTo>
                  <a:lnTo>
                    <a:pt x="1336" y="2108"/>
                  </a:lnTo>
                  <a:lnTo>
                    <a:pt x="1338" y="2108"/>
                  </a:lnTo>
                  <a:lnTo>
                    <a:pt x="1338" y="2110"/>
                  </a:lnTo>
                  <a:lnTo>
                    <a:pt x="1336" y="2110"/>
                  </a:lnTo>
                  <a:lnTo>
                    <a:pt x="1334" y="2112"/>
                  </a:lnTo>
                  <a:lnTo>
                    <a:pt x="1332" y="2114"/>
                  </a:lnTo>
                  <a:lnTo>
                    <a:pt x="1334" y="2114"/>
                  </a:lnTo>
                  <a:lnTo>
                    <a:pt x="1336" y="2114"/>
                  </a:lnTo>
                  <a:lnTo>
                    <a:pt x="1338" y="2124"/>
                  </a:lnTo>
                  <a:lnTo>
                    <a:pt x="1336" y="2120"/>
                  </a:lnTo>
                  <a:lnTo>
                    <a:pt x="1334" y="2120"/>
                  </a:lnTo>
                  <a:lnTo>
                    <a:pt x="1334" y="2122"/>
                  </a:lnTo>
                  <a:lnTo>
                    <a:pt x="1334" y="2124"/>
                  </a:lnTo>
                  <a:lnTo>
                    <a:pt x="1336" y="2126"/>
                  </a:lnTo>
                  <a:lnTo>
                    <a:pt x="1334" y="2126"/>
                  </a:lnTo>
                  <a:lnTo>
                    <a:pt x="1332" y="2128"/>
                  </a:lnTo>
                  <a:lnTo>
                    <a:pt x="1332" y="2134"/>
                  </a:lnTo>
                  <a:lnTo>
                    <a:pt x="1332" y="2138"/>
                  </a:lnTo>
                  <a:lnTo>
                    <a:pt x="1330" y="2140"/>
                  </a:lnTo>
                  <a:lnTo>
                    <a:pt x="1330" y="2142"/>
                  </a:lnTo>
                  <a:lnTo>
                    <a:pt x="1330" y="2144"/>
                  </a:lnTo>
                  <a:lnTo>
                    <a:pt x="1330" y="2146"/>
                  </a:lnTo>
                  <a:lnTo>
                    <a:pt x="1330" y="2148"/>
                  </a:lnTo>
                  <a:lnTo>
                    <a:pt x="1330" y="2150"/>
                  </a:lnTo>
                  <a:lnTo>
                    <a:pt x="1328" y="2154"/>
                  </a:lnTo>
                  <a:lnTo>
                    <a:pt x="1326" y="2154"/>
                  </a:lnTo>
                  <a:lnTo>
                    <a:pt x="1326" y="2156"/>
                  </a:lnTo>
                  <a:lnTo>
                    <a:pt x="1326" y="2158"/>
                  </a:lnTo>
                  <a:lnTo>
                    <a:pt x="1328" y="2158"/>
                  </a:lnTo>
                  <a:lnTo>
                    <a:pt x="1332" y="2160"/>
                  </a:lnTo>
                  <a:lnTo>
                    <a:pt x="1332" y="2162"/>
                  </a:lnTo>
                  <a:lnTo>
                    <a:pt x="1334" y="2162"/>
                  </a:lnTo>
                  <a:lnTo>
                    <a:pt x="1334" y="2168"/>
                  </a:lnTo>
                  <a:lnTo>
                    <a:pt x="1334" y="2170"/>
                  </a:lnTo>
                  <a:lnTo>
                    <a:pt x="1330" y="2172"/>
                  </a:lnTo>
                  <a:lnTo>
                    <a:pt x="1328" y="2172"/>
                  </a:lnTo>
                  <a:lnTo>
                    <a:pt x="1326" y="2172"/>
                  </a:lnTo>
                  <a:lnTo>
                    <a:pt x="1324" y="2174"/>
                  </a:lnTo>
                  <a:lnTo>
                    <a:pt x="1324" y="2178"/>
                  </a:lnTo>
                  <a:lnTo>
                    <a:pt x="1326" y="2178"/>
                  </a:lnTo>
                  <a:lnTo>
                    <a:pt x="1330" y="2180"/>
                  </a:lnTo>
                  <a:lnTo>
                    <a:pt x="1332" y="2180"/>
                  </a:lnTo>
                  <a:lnTo>
                    <a:pt x="1332" y="2182"/>
                  </a:lnTo>
                  <a:lnTo>
                    <a:pt x="1330" y="2182"/>
                  </a:lnTo>
                  <a:lnTo>
                    <a:pt x="1326" y="2180"/>
                  </a:lnTo>
                  <a:lnTo>
                    <a:pt x="1324" y="2180"/>
                  </a:lnTo>
                  <a:lnTo>
                    <a:pt x="1322" y="2182"/>
                  </a:lnTo>
                  <a:lnTo>
                    <a:pt x="1322" y="2184"/>
                  </a:lnTo>
                  <a:lnTo>
                    <a:pt x="1326" y="2184"/>
                  </a:lnTo>
                  <a:lnTo>
                    <a:pt x="1326" y="2182"/>
                  </a:lnTo>
                  <a:lnTo>
                    <a:pt x="1326" y="2184"/>
                  </a:lnTo>
                  <a:lnTo>
                    <a:pt x="1324" y="2186"/>
                  </a:lnTo>
                  <a:lnTo>
                    <a:pt x="1324" y="2188"/>
                  </a:lnTo>
                  <a:lnTo>
                    <a:pt x="1326" y="2188"/>
                  </a:lnTo>
                  <a:lnTo>
                    <a:pt x="1322" y="2188"/>
                  </a:lnTo>
                  <a:lnTo>
                    <a:pt x="1322" y="2190"/>
                  </a:lnTo>
                  <a:lnTo>
                    <a:pt x="1320" y="2196"/>
                  </a:lnTo>
                  <a:lnTo>
                    <a:pt x="1324" y="2190"/>
                  </a:lnTo>
                  <a:lnTo>
                    <a:pt x="1326" y="2190"/>
                  </a:lnTo>
                  <a:lnTo>
                    <a:pt x="1326" y="2192"/>
                  </a:lnTo>
                  <a:lnTo>
                    <a:pt x="1324" y="2196"/>
                  </a:lnTo>
                  <a:lnTo>
                    <a:pt x="1324" y="2198"/>
                  </a:lnTo>
                  <a:lnTo>
                    <a:pt x="1322" y="2198"/>
                  </a:lnTo>
                  <a:lnTo>
                    <a:pt x="1320" y="2200"/>
                  </a:lnTo>
                  <a:lnTo>
                    <a:pt x="1318" y="2202"/>
                  </a:lnTo>
                  <a:lnTo>
                    <a:pt x="1318" y="2204"/>
                  </a:lnTo>
                  <a:lnTo>
                    <a:pt x="1318" y="2198"/>
                  </a:lnTo>
                  <a:lnTo>
                    <a:pt x="1316" y="2198"/>
                  </a:lnTo>
                  <a:lnTo>
                    <a:pt x="1316" y="2202"/>
                  </a:lnTo>
                  <a:lnTo>
                    <a:pt x="1314" y="2200"/>
                  </a:lnTo>
                  <a:lnTo>
                    <a:pt x="1312" y="2198"/>
                  </a:lnTo>
                  <a:lnTo>
                    <a:pt x="1314" y="2196"/>
                  </a:lnTo>
                  <a:lnTo>
                    <a:pt x="1314" y="2194"/>
                  </a:lnTo>
                  <a:lnTo>
                    <a:pt x="1312" y="2194"/>
                  </a:lnTo>
                  <a:lnTo>
                    <a:pt x="1314" y="2192"/>
                  </a:lnTo>
                  <a:lnTo>
                    <a:pt x="1310" y="2190"/>
                  </a:lnTo>
                  <a:lnTo>
                    <a:pt x="1308" y="2190"/>
                  </a:lnTo>
                  <a:lnTo>
                    <a:pt x="1306" y="2190"/>
                  </a:lnTo>
                  <a:lnTo>
                    <a:pt x="1300" y="2190"/>
                  </a:lnTo>
                  <a:lnTo>
                    <a:pt x="1300" y="2192"/>
                  </a:lnTo>
                  <a:lnTo>
                    <a:pt x="1302" y="2194"/>
                  </a:lnTo>
                  <a:lnTo>
                    <a:pt x="1304" y="2194"/>
                  </a:lnTo>
                  <a:lnTo>
                    <a:pt x="1304" y="2196"/>
                  </a:lnTo>
                  <a:lnTo>
                    <a:pt x="1302" y="2198"/>
                  </a:lnTo>
                  <a:lnTo>
                    <a:pt x="1300" y="2198"/>
                  </a:lnTo>
                  <a:lnTo>
                    <a:pt x="1298" y="2200"/>
                  </a:lnTo>
                  <a:lnTo>
                    <a:pt x="1294" y="2204"/>
                  </a:lnTo>
                  <a:lnTo>
                    <a:pt x="1294" y="2208"/>
                  </a:lnTo>
                  <a:lnTo>
                    <a:pt x="1294" y="2212"/>
                  </a:lnTo>
                  <a:lnTo>
                    <a:pt x="1296" y="2212"/>
                  </a:lnTo>
                  <a:lnTo>
                    <a:pt x="1296" y="2210"/>
                  </a:lnTo>
                  <a:lnTo>
                    <a:pt x="1296" y="2208"/>
                  </a:lnTo>
                  <a:lnTo>
                    <a:pt x="1296" y="2206"/>
                  </a:lnTo>
                  <a:lnTo>
                    <a:pt x="1298" y="2204"/>
                  </a:lnTo>
                  <a:lnTo>
                    <a:pt x="1302" y="2208"/>
                  </a:lnTo>
                  <a:lnTo>
                    <a:pt x="1306" y="2208"/>
                  </a:lnTo>
                  <a:lnTo>
                    <a:pt x="1308" y="2208"/>
                  </a:lnTo>
                  <a:lnTo>
                    <a:pt x="1308" y="2206"/>
                  </a:lnTo>
                  <a:lnTo>
                    <a:pt x="1310" y="2206"/>
                  </a:lnTo>
                  <a:lnTo>
                    <a:pt x="1314" y="2210"/>
                  </a:lnTo>
                  <a:lnTo>
                    <a:pt x="1314" y="2212"/>
                  </a:lnTo>
                  <a:lnTo>
                    <a:pt x="1316" y="2212"/>
                  </a:lnTo>
                  <a:lnTo>
                    <a:pt x="1314" y="2214"/>
                  </a:lnTo>
                  <a:lnTo>
                    <a:pt x="1314" y="2216"/>
                  </a:lnTo>
                  <a:lnTo>
                    <a:pt x="1310" y="2218"/>
                  </a:lnTo>
                  <a:lnTo>
                    <a:pt x="1308" y="2222"/>
                  </a:lnTo>
                  <a:lnTo>
                    <a:pt x="1310" y="2222"/>
                  </a:lnTo>
                  <a:lnTo>
                    <a:pt x="1314" y="2224"/>
                  </a:lnTo>
                  <a:lnTo>
                    <a:pt x="1314" y="2226"/>
                  </a:lnTo>
                  <a:lnTo>
                    <a:pt x="1312" y="2228"/>
                  </a:lnTo>
                  <a:lnTo>
                    <a:pt x="1314" y="2228"/>
                  </a:lnTo>
                  <a:lnTo>
                    <a:pt x="1318" y="2228"/>
                  </a:lnTo>
                  <a:lnTo>
                    <a:pt x="1318" y="2226"/>
                  </a:lnTo>
                  <a:lnTo>
                    <a:pt x="1322" y="2236"/>
                  </a:lnTo>
                  <a:lnTo>
                    <a:pt x="1324" y="2238"/>
                  </a:lnTo>
                  <a:lnTo>
                    <a:pt x="1322" y="2238"/>
                  </a:lnTo>
                  <a:lnTo>
                    <a:pt x="1318" y="2234"/>
                  </a:lnTo>
                  <a:lnTo>
                    <a:pt x="1314" y="2234"/>
                  </a:lnTo>
                  <a:lnTo>
                    <a:pt x="1312" y="2234"/>
                  </a:lnTo>
                  <a:lnTo>
                    <a:pt x="1312" y="2238"/>
                  </a:lnTo>
                  <a:lnTo>
                    <a:pt x="1310" y="2232"/>
                  </a:lnTo>
                  <a:lnTo>
                    <a:pt x="1308" y="2232"/>
                  </a:lnTo>
                  <a:lnTo>
                    <a:pt x="1308" y="2238"/>
                  </a:lnTo>
                  <a:lnTo>
                    <a:pt x="1310" y="2240"/>
                  </a:lnTo>
                  <a:lnTo>
                    <a:pt x="1310" y="2242"/>
                  </a:lnTo>
                  <a:lnTo>
                    <a:pt x="1310" y="2244"/>
                  </a:lnTo>
                  <a:lnTo>
                    <a:pt x="1316" y="2242"/>
                  </a:lnTo>
                  <a:lnTo>
                    <a:pt x="1318" y="2240"/>
                  </a:lnTo>
                  <a:lnTo>
                    <a:pt x="1318" y="2246"/>
                  </a:lnTo>
                  <a:lnTo>
                    <a:pt x="1316" y="2244"/>
                  </a:lnTo>
                  <a:lnTo>
                    <a:pt x="1312" y="2244"/>
                  </a:lnTo>
                  <a:lnTo>
                    <a:pt x="1312" y="2246"/>
                  </a:lnTo>
                  <a:lnTo>
                    <a:pt x="1314" y="2248"/>
                  </a:lnTo>
                  <a:lnTo>
                    <a:pt x="1312" y="2248"/>
                  </a:lnTo>
                  <a:lnTo>
                    <a:pt x="1312" y="2250"/>
                  </a:lnTo>
                  <a:lnTo>
                    <a:pt x="1312" y="2264"/>
                  </a:lnTo>
                  <a:lnTo>
                    <a:pt x="1314" y="2264"/>
                  </a:lnTo>
                  <a:lnTo>
                    <a:pt x="1314" y="2262"/>
                  </a:lnTo>
                  <a:lnTo>
                    <a:pt x="1314" y="2260"/>
                  </a:lnTo>
                  <a:lnTo>
                    <a:pt x="1318" y="2258"/>
                  </a:lnTo>
                  <a:lnTo>
                    <a:pt x="1318" y="2256"/>
                  </a:lnTo>
                  <a:lnTo>
                    <a:pt x="1316" y="2264"/>
                  </a:lnTo>
                  <a:lnTo>
                    <a:pt x="1316" y="2266"/>
                  </a:lnTo>
                  <a:lnTo>
                    <a:pt x="1318" y="2266"/>
                  </a:lnTo>
                  <a:lnTo>
                    <a:pt x="1318" y="2268"/>
                  </a:lnTo>
                  <a:lnTo>
                    <a:pt x="1316" y="2266"/>
                  </a:lnTo>
                  <a:lnTo>
                    <a:pt x="1312" y="2270"/>
                  </a:lnTo>
                  <a:lnTo>
                    <a:pt x="1312" y="2272"/>
                  </a:lnTo>
                  <a:lnTo>
                    <a:pt x="1310" y="2276"/>
                  </a:lnTo>
                  <a:lnTo>
                    <a:pt x="1308" y="2280"/>
                  </a:lnTo>
                  <a:lnTo>
                    <a:pt x="1310" y="2283"/>
                  </a:lnTo>
                  <a:lnTo>
                    <a:pt x="1312" y="2283"/>
                  </a:lnTo>
                  <a:lnTo>
                    <a:pt x="1316" y="2285"/>
                  </a:lnTo>
                  <a:lnTo>
                    <a:pt x="1316" y="2287"/>
                  </a:lnTo>
                  <a:lnTo>
                    <a:pt x="1318" y="2287"/>
                  </a:lnTo>
                  <a:lnTo>
                    <a:pt x="1314" y="2287"/>
                  </a:lnTo>
                  <a:lnTo>
                    <a:pt x="1314" y="2291"/>
                  </a:lnTo>
                  <a:lnTo>
                    <a:pt x="1316" y="2291"/>
                  </a:lnTo>
                  <a:lnTo>
                    <a:pt x="1318" y="2291"/>
                  </a:lnTo>
                  <a:lnTo>
                    <a:pt x="1320" y="2291"/>
                  </a:lnTo>
                  <a:lnTo>
                    <a:pt x="1320" y="2293"/>
                  </a:lnTo>
                  <a:lnTo>
                    <a:pt x="1316" y="2295"/>
                  </a:lnTo>
                  <a:lnTo>
                    <a:pt x="1314" y="2295"/>
                  </a:lnTo>
                  <a:lnTo>
                    <a:pt x="1314" y="2297"/>
                  </a:lnTo>
                  <a:lnTo>
                    <a:pt x="1314" y="2299"/>
                  </a:lnTo>
                  <a:lnTo>
                    <a:pt x="1320" y="2307"/>
                  </a:lnTo>
                  <a:lnTo>
                    <a:pt x="1322" y="2311"/>
                  </a:lnTo>
                  <a:lnTo>
                    <a:pt x="1322" y="2317"/>
                  </a:lnTo>
                  <a:lnTo>
                    <a:pt x="1322" y="2321"/>
                  </a:lnTo>
                  <a:lnTo>
                    <a:pt x="1324" y="2321"/>
                  </a:lnTo>
                  <a:lnTo>
                    <a:pt x="1326" y="2321"/>
                  </a:lnTo>
                  <a:lnTo>
                    <a:pt x="1326" y="2315"/>
                  </a:lnTo>
                  <a:lnTo>
                    <a:pt x="1328" y="2319"/>
                  </a:lnTo>
                  <a:lnTo>
                    <a:pt x="1330" y="2317"/>
                  </a:lnTo>
                  <a:lnTo>
                    <a:pt x="1328" y="2313"/>
                  </a:lnTo>
                  <a:lnTo>
                    <a:pt x="1330" y="2315"/>
                  </a:lnTo>
                  <a:lnTo>
                    <a:pt x="1332" y="2315"/>
                  </a:lnTo>
                  <a:lnTo>
                    <a:pt x="1334" y="2315"/>
                  </a:lnTo>
                  <a:lnTo>
                    <a:pt x="1334" y="2313"/>
                  </a:lnTo>
                  <a:lnTo>
                    <a:pt x="1326" y="2307"/>
                  </a:lnTo>
                  <a:lnTo>
                    <a:pt x="1328" y="2307"/>
                  </a:lnTo>
                  <a:lnTo>
                    <a:pt x="1330" y="2309"/>
                  </a:lnTo>
                  <a:lnTo>
                    <a:pt x="1336" y="2315"/>
                  </a:lnTo>
                  <a:lnTo>
                    <a:pt x="1336" y="2319"/>
                  </a:lnTo>
                  <a:lnTo>
                    <a:pt x="1334" y="2319"/>
                  </a:lnTo>
                  <a:lnTo>
                    <a:pt x="1336" y="2323"/>
                  </a:lnTo>
                  <a:lnTo>
                    <a:pt x="1338" y="2325"/>
                  </a:lnTo>
                  <a:lnTo>
                    <a:pt x="1336" y="2329"/>
                  </a:lnTo>
                  <a:lnTo>
                    <a:pt x="1334" y="2329"/>
                  </a:lnTo>
                  <a:lnTo>
                    <a:pt x="1332" y="2331"/>
                  </a:lnTo>
                  <a:lnTo>
                    <a:pt x="1332" y="2333"/>
                  </a:lnTo>
                  <a:lnTo>
                    <a:pt x="1336" y="2331"/>
                  </a:lnTo>
                  <a:lnTo>
                    <a:pt x="1336" y="2333"/>
                  </a:lnTo>
                  <a:lnTo>
                    <a:pt x="1336" y="2335"/>
                  </a:lnTo>
                  <a:lnTo>
                    <a:pt x="1338" y="2333"/>
                  </a:lnTo>
                  <a:lnTo>
                    <a:pt x="1342" y="2331"/>
                  </a:lnTo>
                  <a:lnTo>
                    <a:pt x="1350" y="2333"/>
                  </a:lnTo>
                  <a:lnTo>
                    <a:pt x="1354" y="2337"/>
                  </a:lnTo>
                  <a:lnTo>
                    <a:pt x="1356" y="2339"/>
                  </a:lnTo>
                  <a:lnTo>
                    <a:pt x="1354" y="2345"/>
                  </a:lnTo>
                  <a:lnTo>
                    <a:pt x="1350" y="2347"/>
                  </a:lnTo>
                  <a:lnTo>
                    <a:pt x="1346" y="2349"/>
                  </a:lnTo>
                  <a:lnTo>
                    <a:pt x="1344" y="2349"/>
                  </a:lnTo>
                  <a:lnTo>
                    <a:pt x="1344" y="2351"/>
                  </a:lnTo>
                  <a:lnTo>
                    <a:pt x="1342" y="2353"/>
                  </a:lnTo>
                  <a:lnTo>
                    <a:pt x="1342" y="2351"/>
                  </a:lnTo>
                  <a:lnTo>
                    <a:pt x="1342" y="2349"/>
                  </a:lnTo>
                  <a:lnTo>
                    <a:pt x="1340" y="2351"/>
                  </a:lnTo>
                  <a:lnTo>
                    <a:pt x="1340" y="2353"/>
                  </a:lnTo>
                  <a:lnTo>
                    <a:pt x="1340" y="2355"/>
                  </a:lnTo>
                  <a:lnTo>
                    <a:pt x="1344" y="2359"/>
                  </a:lnTo>
                  <a:lnTo>
                    <a:pt x="1348" y="2361"/>
                  </a:lnTo>
                  <a:lnTo>
                    <a:pt x="1350" y="2361"/>
                  </a:lnTo>
                  <a:lnTo>
                    <a:pt x="1354" y="2363"/>
                  </a:lnTo>
                  <a:lnTo>
                    <a:pt x="1356" y="2363"/>
                  </a:lnTo>
                  <a:lnTo>
                    <a:pt x="1356" y="2361"/>
                  </a:lnTo>
                  <a:lnTo>
                    <a:pt x="1358" y="2359"/>
                  </a:lnTo>
                  <a:lnTo>
                    <a:pt x="1360" y="2337"/>
                  </a:lnTo>
                  <a:lnTo>
                    <a:pt x="1364" y="2335"/>
                  </a:lnTo>
                  <a:lnTo>
                    <a:pt x="1366" y="2335"/>
                  </a:lnTo>
                  <a:lnTo>
                    <a:pt x="1368" y="2335"/>
                  </a:lnTo>
                  <a:lnTo>
                    <a:pt x="1372" y="2331"/>
                  </a:lnTo>
                  <a:lnTo>
                    <a:pt x="1376" y="2331"/>
                  </a:lnTo>
                  <a:lnTo>
                    <a:pt x="1378" y="2329"/>
                  </a:lnTo>
                  <a:lnTo>
                    <a:pt x="1378" y="2327"/>
                  </a:lnTo>
                  <a:lnTo>
                    <a:pt x="1382" y="2325"/>
                  </a:lnTo>
                  <a:lnTo>
                    <a:pt x="1384" y="2325"/>
                  </a:lnTo>
                  <a:lnTo>
                    <a:pt x="1388" y="2327"/>
                  </a:lnTo>
                  <a:lnTo>
                    <a:pt x="1394" y="2327"/>
                  </a:lnTo>
                  <a:lnTo>
                    <a:pt x="1392" y="2327"/>
                  </a:lnTo>
                  <a:lnTo>
                    <a:pt x="1390" y="2325"/>
                  </a:lnTo>
                  <a:lnTo>
                    <a:pt x="1374" y="2321"/>
                  </a:lnTo>
                  <a:lnTo>
                    <a:pt x="1360" y="2321"/>
                  </a:lnTo>
                  <a:lnTo>
                    <a:pt x="1374" y="2321"/>
                  </a:lnTo>
                  <a:lnTo>
                    <a:pt x="1390" y="2325"/>
                  </a:lnTo>
                  <a:lnTo>
                    <a:pt x="1392" y="2327"/>
                  </a:lnTo>
                  <a:lnTo>
                    <a:pt x="1394" y="2327"/>
                  </a:lnTo>
                  <a:lnTo>
                    <a:pt x="1386" y="2313"/>
                  </a:lnTo>
                  <a:lnTo>
                    <a:pt x="1384" y="2311"/>
                  </a:lnTo>
                  <a:lnTo>
                    <a:pt x="1382" y="2313"/>
                  </a:lnTo>
                  <a:lnTo>
                    <a:pt x="1380" y="2311"/>
                  </a:lnTo>
                  <a:lnTo>
                    <a:pt x="1382" y="2309"/>
                  </a:lnTo>
                  <a:lnTo>
                    <a:pt x="1384" y="2309"/>
                  </a:lnTo>
                  <a:lnTo>
                    <a:pt x="1386" y="2309"/>
                  </a:lnTo>
                  <a:lnTo>
                    <a:pt x="1382" y="2297"/>
                  </a:lnTo>
                  <a:lnTo>
                    <a:pt x="1382" y="2299"/>
                  </a:lnTo>
                  <a:lnTo>
                    <a:pt x="1380" y="2299"/>
                  </a:lnTo>
                  <a:lnTo>
                    <a:pt x="1382" y="2295"/>
                  </a:lnTo>
                  <a:lnTo>
                    <a:pt x="1384" y="2285"/>
                  </a:lnTo>
                  <a:lnTo>
                    <a:pt x="1394" y="2280"/>
                  </a:lnTo>
                  <a:lnTo>
                    <a:pt x="1394" y="2278"/>
                  </a:lnTo>
                  <a:lnTo>
                    <a:pt x="1392" y="2278"/>
                  </a:lnTo>
                  <a:lnTo>
                    <a:pt x="1390" y="2276"/>
                  </a:lnTo>
                  <a:lnTo>
                    <a:pt x="1390" y="2270"/>
                  </a:lnTo>
                  <a:lnTo>
                    <a:pt x="1392" y="2276"/>
                  </a:lnTo>
                  <a:lnTo>
                    <a:pt x="1394" y="2278"/>
                  </a:lnTo>
                  <a:lnTo>
                    <a:pt x="1398" y="2278"/>
                  </a:lnTo>
                  <a:lnTo>
                    <a:pt x="1400" y="2278"/>
                  </a:lnTo>
                  <a:lnTo>
                    <a:pt x="1402" y="2274"/>
                  </a:lnTo>
                  <a:lnTo>
                    <a:pt x="1406" y="2262"/>
                  </a:lnTo>
                  <a:lnTo>
                    <a:pt x="1402" y="2262"/>
                  </a:lnTo>
                  <a:lnTo>
                    <a:pt x="1406" y="2254"/>
                  </a:lnTo>
                  <a:lnTo>
                    <a:pt x="1425" y="2236"/>
                  </a:lnTo>
                  <a:lnTo>
                    <a:pt x="1427" y="2236"/>
                  </a:lnTo>
                  <a:lnTo>
                    <a:pt x="1427" y="2234"/>
                  </a:lnTo>
                  <a:lnTo>
                    <a:pt x="1429" y="2232"/>
                  </a:lnTo>
                  <a:lnTo>
                    <a:pt x="1429" y="2228"/>
                  </a:lnTo>
                  <a:lnTo>
                    <a:pt x="1429" y="2226"/>
                  </a:lnTo>
                  <a:lnTo>
                    <a:pt x="1431" y="2224"/>
                  </a:lnTo>
                  <a:lnTo>
                    <a:pt x="1431" y="2216"/>
                  </a:lnTo>
                  <a:lnTo>
                    <a:pt x="1429" y="2214"/>
                  </a:lnTo>
                  <a:lnTo>
                    <a:pt x="1423" y="2216"/>
                  </a:lnTo>
                  <a:lnTo>
                    <a:pt x="1417" y="2212"/>
                  </a:lnTo>
                  <a:lnTo>
                    <a:pt x="1409" y="2204"/>
                  </a:lnTo>
                  <a:lnTo>
                    <a:pt x="1406" y="2196"/>
                  </a:lnTo>
                  <a:lnTo>
                    <a:pt x="1406" y="2192"/>
                  </a:lnTo>
                  <a:lnTo>
                    <a:pt x="1415" y="2178"/>
                  </a:lnTo>
                  <a:lnTo>
                    <a:pt x="1417" y="2176"/>
                  </a:lnTo>
                  <a:lnTo>
                    <a:pt x="1419" y="2176"/>
                  </a:lnTo>
                  <a:lnTo>
                    <a:pt x="1421" y="2174"/>
                  </a:lnTo>
                  <a:lnTo>
                    <a:pt x="1425" y="2172"/>
                  </a:lnTo>
                  <a:lnTo>
                    <a:pt x="1433" y="2174"/>
                  </a:lnTo>
                  <a:lnTo>
                    <a:pt x="1433" y="2172"/>
                  </a:lnTo>
                  <a:lnTo>
                    <a:pt x="1431" y="2168"/>
                  </a:lnTo>
                  <a:lnTo>
                    <a:pt x="1433" y="2164"/>
                  </a:lnTo>
                  <a:lnTo>
                    <a:pt x="1435" y="2164"/>
                  </a:lnTo>
                  <a:lnTo>
                    <a:pt x="1437" y="2162"/>
                  </a:lnTo>
                  <a:lnTo>
                    <a:pt x="1437" y="2160"/>
                  </a:lnTo>
                  <a:lnTo>
                    <a:pt x="1439" y="2152"/>
                  </a:lnTo>
                  <a:lnTo>
                    <a:pt x="1437" y="2148"/>
                  </a:lnTo>
                  <a:lnTo>
                    <a:pt x="1437" y="2144"/>
                  </a:lnTo>
                  <a:lnTo>
                    <a:pt x="1441" y="2138"/>
                  </a:lnTo>
                  <a:lnTo>
                    <a:pt x="1451" y="2134"/>
                  </a:lnTo>
                  <a:lnTo>
                    <a:pt x="1441" y="2130"/>
                  </a:lnTo>
                  <a:lnTo>
                    <a:pt x="1441" y="2128"/>
                  </a:lnTo>
                  <a:lnTo>
                    <a:pt x="1441" y="2126"/>
                  </a:lnTo>
                  <a:lnTo>
                    <a:pt x="1443" y="2126"/>
                  </a:lnTo>
                  <a:lnTo>
                    <a:pt x="1445" y="2124"/>
                  </a:lnTo>
                  <a:lnTo>
                    <a:pt x="1447" y="2124"/>
                  </a:lnTo>
                  <a:lnTo>
                    <a:pt x="1449" y="2124"/>
                  </a:lnTo>
                  <a:lnTo>
                    <a:pt x="1451" y="2126"/>
                  </a:lnTo>
                  <a:lnTo>
                    <a:pt x="1451" y="2130"/>
                  </a:lnTo>
                  <a:lnTo>
                    <a:pt x="1453" y="2130"/>
                  </a:lnTo>
                  <a:lnTo>
                    <a:pt x="1455" y="2130"/>
                  </a:lnTo>
                  <a:lnTo>
                    <a:pt x="1459" y="2130"/>
                  </a:lnTo>
                  <a:lnTo>
                    <a:pt x="1461" y="2128"/>
                  </a:lnTo>
                  <a:lnTo>
                    <a:pt x="1461" y="2126"/>
                  </a:lnTo>
                  <a:lnTo>
                    <a:pt x="1459" y="2118"/>
                  </a:lnTo>
                  <a:lnTo>
                    <a:pt x="1457" y="2116"/>
                  </a:lnTo>
                  <a:lnTo>
                    <a:pt x="1455" y="2118"/>
                  </a:lnTo>
                  <a:lnTo>
                    <a:pt x="1451" y="2118"/>
                  </a:lnTo>
                  <a:lnTo>
                    <a:pt x="1453" y="2118"/>
                  </a:lnTo>
                  <a:lnTo>
                    <a:pt x="1453" y="2122"/>
                  </a:lnTo>
                  <a:lnTo>
                    <a:pt x="1447" y="2122"/>
                  </a:lnTo>
                  <a:lnTo>
                    <a:pt x="1447" y="2120"/>
                  </a:lnTo>
                  <a:lnTo>
                    <a:pt x="1443" y="2118"/>
                  </a:lnTo>
                  <a:lnTo>
                    <a:pt x="1441" y="2116"/>
                  </a:lnTo>
                  <a:lnTo>
                    <a:pt x="1439" y="2104"/>
                  </a:lnTo>
                  <a:lnTo>
                    <a:pt x="1439" y="2098"/>
                  </a:lnTo>
                  <a:lnTo>
                    <a:pt x="1439" y="2092"/>
                  </a:lnTo>
                  <a:lnTo>
                    <a:pt x="1441" y="2090"/>
                  </a:lnTo>
                  <a:lnTo>
                    <a:pt x="1443" y="2092"/>
                  </a:lnTo>
                  <a:lnTo>
                    <a:pt x="1457" y="2098"/>
                  </a:lnTo>
                  <a:lnTo>
                    <a:pt x="1467" y="2098"/>
                  </a:lnTo>
                  <a:lnTo>
                    <a:pt x="1471" y="2096"/>
                  </a:lnTo>
                  <a:lnTo>
                    <a:pt x="1475" y="2094"/>
                  </a:lnTo>
                  <a:lnTo>
                    <a:pt x="1477" y="2092"/>
                  </a:lnTo>
                  <a:lnTo>
                    <a:pt x="1479" y="2088"/>
                  </a:lnTo>
                  <a:lnTo>
                    <a:pt x="1477" y="2082"/>
                  </a:lnTo>
                  <a:lnTo>
                    <a:pt x="1479" y="2074"/>
                  </a:lnTo>
                  <a:lnTo>
                    <a:pt x="1481" y="2074"/>
                  </a:lnTo>
                  <a:lnTo>
                    <a:pt x="1481" y="2068"/>
                  </a:lnTo>
                  <a:lnTo>
                    <a:pt x="1481" y="2066"/>
                  </a:lnTo>
                  <a:lnTo>
                    <a:pt x="1479" y="2064"/>
                  </a:lnTo>
                  <a:lnTo>
                    <a:pt x="1477" y="2056"/>
                  </a:lnTo>
                  <a:lnTo>
                    <a:pt x="1479" y="2054"/>
                  </a:lnTo>
                  <a:lnTo>
                    <a:pt x="1481" y="2058"/>
                  </a:lnTo>
                  <a:lnTo>
                    <a:pt x="1497" y="2058"/>
                  </a:lnTo>
                  <a:lnTo>
                    <a:pt x="1501" y="2058"/>
                  </a:lnTo>
                  <a:lnTo>
                    <a:pt x="1541" y="2047"/>
                  </a:lnTo>
                  <a:lnTo>
                    <a:pt x="1545" y="2045"/>
                  </a:lnTo>
                  <a:lnTo>
                    <a:pt x="1545" y="2039"/>
                  </a:lnTo>
                  <a:lnTo>
                    <a:pt x="1557" y="2023"/>
                  </a:lnTo>
                  <a:lnTo>
                    <a:pt x="1557" y="2013"/>
                  </a:lnTo>
                  <a:lnTo>
                    <a:pt x="1555" y="2013"/>
                  </a:lnTo>
                  <a:lnTo>
                    <a:pt x="1551" y="2011"/>
                  </a:lnTo>
                  <a:lnTo>
                    <a:pt x="1547" y="2007"/>
                  </a:lnTo>
                  <a:lnTo>
                    <a:pt x="1547" y="2005"/>
                  </a:lnTo>
                  <a:lnTo>
                    <a:pt x="1549" y="1997"/>
                  </a:lnTo>
                  <a:lnTo>
                    <a:pt x="1549" y="1995"/>
                  </a:lnTo>
                  <a:lnTo>
                    <a:pt x="1533" y="1983"/>
                  </a:lnTo>
                  <a:lnTo>
                    <a:pt x="1531" y="1977"/>
                  </a:lnTo>
                  <a:lnTo>
                    <a:pt x="1533" y="1973"/>
                  </a:lnTo>
                  <a:lnTo>
                    <a:pt x="1535" y="1973"/>
                  </a:lnTo>
                  <a:lnTo>
                    <a:pt x="1539" y="1977"/>
                  </a:lnTo>
                  <a:lnTo>
                    <a:pt x="1539" y="1981"/>
                  </a:lnTo>
                  <a:lnTo>
                    <a:pt x="1549" y="1981"/>
                  </a:lnTo>
                  <a:lnTo>
                    <a:pt x="1563" y="1987"/>
                  </a:lnTo>
                  <a:lnTo>
                    <a:pt x="1573" y="1987"/>
                  </a:lnTo>
                  <a:lnTo>
                    <a:pt x="1583" y="1989"/>
                  </a:lnTo>
                  <a:lnTo>
                    <a:pt x="1589" y="1985"/>
                  </a:lnTo>
                  <a:lnTo>
                    <a:pt x="1597" y="1981"/>
                  </a:lnTo>
                  <a:lnTo>
                    <a:pt x="1597" y="1977"/>
                  </a:lnTo>
                  <a:lnTo>
                    <a:pt x="1601" y="1973"/>
                  </a:lnTo>
                  <a:lnTo>
                    <a:pt x="1601" y="1969"/>
                  </a:lnTo>
                  <a:lnTo>
                    <a:pt x="1603" y="1969"/>
                  </a:lnTo>
                  <a:lnTo>
                    <a:pt x="1603" y="1967"/>
                  </a:lnTo>
                  <a:lnTo>
                    <a:pt x="1605" y="1967"/>
                  </a:lnTo>
                  <a:lnTo>
                    <a:pt x="1609" y="1961"/>
                  </a:lnTo>
                  <a:lnTo>
                    <a:pt x="1615" y="1953"/>
                  </a:lnTo>
                  <a:lnTo>
                    <a:pt x="1617" y="1947"/>
                  </a:lnTo>
                  <a:lnTo>
                    <a:pt x="1623" y="1941"/>
                  </a:lnTo>
                  <a:lnTo>
                    <a:pt x="1634" y="1933"/>
                  </a:lnTo>
                  <a:lnTo>
                    <a:pt x="1660" y="1887"/>
                  </a:lnTo>
                  <a:lnTo>
                    <a:pt x="1666" y="1885"/>
                  </a:lnTo>
                  <a:lnTo>
                    <a:pt x="1666" y="1881"/>
                  </a:lnTo>
                  <a:lnTo>
                    <a:pt x="1668" y="1879"/>
                  </a:lnTo>
                  <a:lnTo>
                    <a:pt x="1670" y="1865"/>
                  </a:lnTo>
                  <a:lnTo>
                    <a:pt x="1670" y="1863"/>
                  </a:lnTo>
                  <a:lnTo>
                    <a:pt x="1672" y="1863"/>
                  </a:lnTo>
                  <a:lnTo>
                    <a:pt x="1672" y="1861"/>
                  </a:lnTo>
                  <a:lnTo>
                    <a:pt x="1670" y="1859"/>
                  </a:lnTo>
                  <a:lnTo>
                    <a:pt x="1670" y="1855"/>
                  </a:lnTo>
                  <a:lnTo>
                    <a:pt x="1668" y="1853"/>
                  </a:lnTo>
                  <a:lnTo>
                    <a:pt x="1668" y="1849"/>
                  </a:lnTo>
                  <a:lnTo>
                    <a:pt x="1668" y="1847"/>
                  </a:lnTo>
                  <a:lnTo>
                    <a:pt x="1668" y="1845"/>
                  </a:lnTo>
                  <a:lnTo>
                    <a:pt x="1670" y="1841"/>
                  </a:lnTo>
                  <a:lnTo>
                    <a:pt x="1682" y="1826"/>
                  </a:lnTo>
                  <a:lnTo>
                    <a:pt x="1700" y="1812"/>
                  </a:lnTo>
                  <a:lnTo>
                    <a:pt x="1702" y="1812"/>
                  </a:lnTo>
                  <a:lnTo>
                    <a:pt x="1704" y="1812"/>
                  </a:lnTo>
                  <a:lnTo>
                    <a:pt x="1706" y="1810"/>
                  </a:lnTo>
                  <a:lnTo>
                    <a:pt x="1712" y="1808"/>
                  </a:lnTo>
                  <a:lnTo>
                    <a:pt x="1716" y="1806"/>
                  </a:lnTo>
                  <a:lnTo>
                    <a:pt x="1718" y="1804"/>
                  </a:lnTo>
                  <a:lnTo>
                    <a:pt x="1724" y="1802"/>
                  </a:lnTo>
                  <a:lnTo>
                    <a:pt x="1726" y="1802"/>
                  </a:lnTo>
                  <a:lnTo>
                    <a:pt x="1726" y="1800"/>
                  </a:lnTo>
                  <a:lnTo>
                    <a:pt x="1724" y="1800"/>
                  </a:lnTo>
                  <a:lnTo>
                    <a:pt x="1726" y="1798"/>
                  </a:lnTo>
                  <a:lnTo>
                    <a:pt x="1728" y="1798"/>
                  </a:lnTo>
                  <a:lnTo>
                    <a:pt x="1730" y="1798"/>
                  </a:lnTo>
                  <a:lnTo>
                    <a:pt x="1736" y="1796"/>
                  </a:lnTo>
                  <a:lnTo>
                    <a:pt x="1738" y="1798"/>
                  </a:lnTo>
                  <a:lnTo>
                    <a:pt x="1740" y="1798"/>
                  </a:lnTo>
                  <a:lnTo>
                    <a:pt x="1744" y="1796"/>
                  </a:lnTo>
                  <a:lnTo>
                    <a:pt x="1746" y="1796"/>
                  </a:lnTo>
                  <a:lnTo>
                    <a:pt x="1748" y="1796"/>
                  </a:lnTo>
                  <a:lnTo>
                    <a:pt x="1760" y="1796"/>
                  </a:lnTo>
                  <a:lnTo>
                    <a:pt x="1762" y="1790"/>
                  </a:lnTo>
                  <a:lnTo>
                    <a:pt x="1774" y="1782"/>
                  </a:lnTo>
                  <a:lnTo>
                    <a:pt x="1776" y="1772"/>
                  </a:lnTo>
                  <a:lnTo>
                    <a:pt x="1794" y="1746"/>
                  </a:lnTo>
                  <a:lnTo>
                    <a:pt x="1796" y="1726"/>
                  </a:lnTo>
                  <a:lnTo>
                    <a:pt x="1800" y="1720"/>
                  </a:lnTo>
                  <a:lnTo>
                    <a:pt x="1806" y="1654"/>
                  </a:lnTo>
                  <a:lnTo>
                    <a:pt x="1808" y="1650"/>
                  </a:lnTo>
                  <a:lnTo>
                    <a:pt x="1810" y="1650"/>
                  </a:lnTo>
                  <a:lnTo>
                    <a:pt x="1812" y="1652"/>
                  </a:lnTo>
                  <a:lnTo>
                    <a:pt x="1812" y="1650"/>
                  </a:lnTo>
                  <a:lnTo>
                    <a:pt x="1818" y="1644"/>
                  </a:lnTo>
                  <a:lnTo>
                    <a:pt x="1828" y="1626"/>
                  </a:lnTo>
                  <a:lnTo>
                    <a:pt x="1857" y="1593"/>
                  </a:lnTo>
                  <a:lnTo>
                    <a:pt x="1861" y="1563"/>
                  </a:lnTo>
                  <a:lnTo>
                    <a:pt x="1857" y="1549"/>
                  </a:lnTo>
                  <a:lnTo>
                    <a:pt x="1853" y="1543"/>
                  </a:lnTo>
                  <a:close/>
                </a:path>
              </a:pathLst>
            </a:custGeom>
            <a:solidFill>
              <a:srgbClr val="0071B4">
                <a:alpha val="34901"/>
              </a:srgbClr>
            </a:solidFill>
            <a:ln w="9525">
              <a:noFill/>
              <a:round/>
              <a:headEnd/>
              <a:tailEnd/>
            </a:ln>
          </p:spPr>
          <p:txBody>
            <a:bodyPr/>
            <a:lstStyle/>
            <a:p>
              <a:endParaRPr lang="en-US"/>
            </a:p>
          </p:txBody>
        </p:sp>
        <p:sp>
          <p:nvSpPr>
            <p:cNvPr id="13507" name="Freeform 616"/>
            <p:cNvSpPr>
              <a:spLocks/>
            </p:cNvSpPr>
            <p:nvPr/>
          </p:nvSpPr>
          <p:spPr bwMode="auto">
            <a:xfrm>
              <a:off x="1582" y="2926"/>
              <a:ext cx="6" cy="4"/>
            </a:xfrm>
            <a:custGeom>
              <a:avLst/>
              <a:gdLst>
                <a:gd name="T0" fmla="*/ 4 w 6"/>
                <a:gd name="T1" fmla="*/ 0 h 4"/>
                <a:gd name="T2" fmla="*/ 2 w 6"/>
                <a:gd name="T3" fmla="*/ 2 h 4"/>
                <a:gd name="T4" fmla="*/ 2 w 6"/>
                <a:gd name="T5" fmla="*/ 2 h 4"/>
                <a:gd name="T6" fmla="*/ 0 w 6"/>
                <a:gd name="T7" fmla="*/ 4 h 4"/>
                <a:gd name="T8" fmla="*/ 2 w 6"/>
                <a:gd name="T9" fmla="*/ 2 h 4"/>
                <a:gd name="T10" fmla="*/ 2 w 6"/>
                <a:gd name="T11" fmla="*/ 2 h 4"/>
                <a:gd name="T12" fmla="*/ 4 w 6"/>
                <a:gd name="T13" fmla="*/ 0 h 4"/>
                <a:gd name="T14" fmla="*/ 6 w 6"/>
                <a:gd name="T15" fmla="*/ 0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2" y="2"/>
                  </a:lnTo>
                  <a:lnTo>
                    <a:pt x="0" y="4"/>
                  </a:lnTo>
                  <a:lnTo>
                    <a:pt x="2" y="2"/>
                  </a:lnTo>
                  <a:lnTo>
                    <a:pt x="4" y="0"/>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3508" name="Freeform 617"/>
            <p:cNvSpPr>
              <a:spLocks/>
            </p:cNvSpPr>
            <p:nvPr/>
          </p:nvSpPr>
          <p:spPr bwMode="auto">
            <a:xfrm>
              <a:off x="1588" y="2918"/>
              <a:ext cx="4" cy="6"/>
            </a:xfrm>
            <a:custGeom>
              <a:avLst/>
              <a:gdLst>
                <a:gd name="T0" fmla="*/ 4 w 4"/>
                <a:gd name="T1" fmla="*/ 2 h 6"/>
                <a:gd name="T2" fmla="*/ 2 w 4"/>
                <a:gd name="T3" fmla="*/ 4 h 6"/>
                <a:gd name="T4" fmla="*/ 0 w 4"/>
                <a:gd name="T5" fmla="*/ 4 h 6"/>
                <a:gd name="T6" fmla="*/ 0 w 4"/>
                <a:gd name="T7" fmla="*/ 4 h 6"/>
                <a:gd name="T8" fmla="*/ 0 w 4"/>
                <a:gd name="T9" fmla="*/ 6 h 6"/>
                <a:gd name="T10" fmla="*/ 0 w 4"/>
                <a:gd name="T11" fmla="*/ 4 h 6"/>
                <a:gd name="T12" fmla="*/ 0 w 4"/>
                <a:gd name="T13" fmla="*/ 4 h 6"/>
                <a:gd name="T14" fmla="*/ 2 w 4"/>
                <a:gd name="T15" fmla="*/ 4 h 6"/>
                <a:gd name="T16" fmla="*/ 4 w 4"/>
                <a:gd name="T17" fmla="*/ 2 h 6"/>
                <a:gd name="T18" fmla="*/ 4 w 4"/>
                <a:gd name="T19" fmla="*/ 0 h 6"/>
                <a:gd name="T20" fmla="*/ 4 w 4"/>
                <a:gd name="T21" fmla="*/ 0 h 6"/>
                <a:gd name="T22" fmla="*/ 4 w 4"/>
                <a:gd name="T23" fmla="*/ 0 h 6"/>
                <a:gd name="T24" fmla="*/ 4 w 4"/>
                <a:gd name="T25" fmla="*/ 2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6"/>
                <a:gd name="T41" fmla="*/ 4 w 4"/>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6">
                  <a:moveTo>
                    <a:pt x="4" y="2"/>
                  </a:moveTo>
                  <a:lnTo>
                    <a:pt x="2" y="4"/>
                  </a:lnTo>
                  <a:lnTo>
                    <a:pt x="0" y="4"/>
                  </a:lnTo>
                  <a:lnTo>
                    <a:pt x="0" y="6"/>
                  </a:lnTo>
                  <a:lnTo>
                    <a:pt x="0" y="4"/>
                  </a:lnTo>
                  <a:lnTo>
                    <a:pt x="2" y="4"/>
                  </a:lnTo>
                  <a:lnTo>
                    <a:pt x="4" y="2"/>
                  </a:lnTo>
                  <a:lnTo>
                    <a:pt x="4" y="0"/>
                  </a:lnTo>
                  <a:lnTo>
                    <a:pt x="4" y="2"/>
                  </a:lnTo>
                  <a:close/>
                </a:path>
              </a:pathLst>
            </a:custGeom>
            <a:solidFill>
              <a:srgbClr val="0071B4">
                <a:alpha val="34901"/>
              </a:srgbClr>
            </a:solidFill>
            <a:ln w="9525">
              <a:noFill/>
              <a:round/>
              <a:headEnd/>
              <a:tailEnd/>
            </a:ln>
          </p:spPr>
          <p:txBody>
            <a:bodyPr/>
            <a:lstStyle/>
            <a:p>
              <a:endParaRPr lang="en-US"/>
            </a:p>
          </p:txBody>
        </p:sp>
        <p:sp>
          <p:nvSpPr>
            <p:cNvPr id="13509" name="Freeform 618"/>
            <p:cNvSpPr>
              <a:spLocks/>
            </p:cNvSpPr>
            <p:nvPr/>
          </p:nvSpPr>
          <p:spPr bwMode="auto">
            <a:xfrm>
              <a:off x="1592" y="2912"/>
              <a:ext cx="2" cy="2"/>
            </a:xfrm>
            <a:custGeom>
              <a:avLst/>
              <a:gdLst>
                <a:gd name="T0" fmla="*/ 2 w 2"/>
                <a:gd name="T1" fmla="*/ 2 h 2"/>
                <a:gd name="T2" fmla="*/ 0 w 2"/>
                <a:gd name="T3" fmla="*/ 2 h 2"/>
                <a:gd name="T4" fmla="*/ 2 w 2"/>
                <a:gd name="T5" fmla="*/ 2 h 2"/>
                <a:gd name="T6" fmla="*/ 2 w 2"/>
                <a:gd name="T7" fmla="*/ 0 h 2"/>
                <a:gd name="T8" fmla="*/ 2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2"/>
                  </a:moveTo>
                  <a:lnTo>
                    <a:pt x="0" y="2"/>
                  </a:lnTo>
                  <a:lnTo>
                    <a:pt x="2" y="2"/>
                  </a:lnTo>
                  <a:lnTo>
                    <a:pt x="2" y="0"/>
                  </a:lnTo>
                  <a:lnTo>
                    <a:pt x="2" y="2"/>
                  </a:lnTo>
                  <a:close/>
                </a:path>
              </a:pathLst>
            </a:custGeom>
            <a:solidFill>
              <a:srgbClr val="0071B4">
                <a:alpha val="34901"/>
              </a:srgbClr>
            </a:solidFill>
            <a:ln w="9525">
              <a:noFill/>
              <a:round/>
              <a:headEnd/>
              <a:tailEnd/>
            </a:ln>
          </p:spPr>
          <p:txBody>
            <a:bodyPr/>
            <a:lstStyle/>
            <a:p>
              <a:endParaRPr lang="en-US"/>
            </a:p>
          </p:txBody>
        </p:sp>
        <p:sp>
          <p:nvSpPr>
            <p:cNvPr id="13510" name="Freeform 619"/>
            <p:cNvSpPr>
              <a:spLocks/>
            </p:cNvSpPr>
            <p:nvPr/>
          </p:nvSpPr>
          <p:spPr bwMode="auto">
            <a:xfrm>
              <a:off x="4557" y="2948"/>
              <a:ext cx="2" cy="4"/>
            </a:xfrm>
            <a:custGeom>
              <a:avLst/>
              <a:gdLst>
                <a:gd name="T0" fmla="*/ 2 w 2"/>
                <a:gd name="T1" fmla="*/ 2 h 4"/>
                <a:gd name="T2" fmla="*/ 2 w 2"/>
                <a:gd name="T3" fmla="*/ 0 h 4"/>
                <a:gd name="T4" fmla="*/ 0 w 2"/>
                <a:gd name="T5" fmla="*/ 0 h 4"/>
                <a:gd name="T6" fmla="*/ 2 w 2"/>
                <a:gd name="T7" fmla="*/ 4 h 4"/>
                <a:gd name="T8" fmla="*/ 2 w 2"/>
                <a:gd name="T9" fmla="*/ 4 h 4"/>
                <a:gd name="T10" fmla="*/ 2 w 2"/>
                <a:gd name="T11" fmla="*/ 2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2"/>
                  </a:moveTo>
                  <a:lnTo>
                    <a:pt x="2" y="0"/>
                  </a:lnTo>
                  <a:lnTo>
                    <a:pt x="0" y="0"/>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3511" name="Freeform 620"/>
            <p:cNvSpPr>
              <a:spLocks/>
            </p:cNvSpPr>
            <p:nvPr/>
          </p:nvSpPr>
          <p:spPr bwMode="auto">
            <a:xfrm>
              <a:off x="4541" y="2950"/>
              <a:ext cx="2" cy="4"/>
            </a:xfrm>
            <a:custGeom>
              <a:avLst/>
              <a:gdLst>
                <a:gd name="T0" fmla="*/ 2 w 2"/>
                <a:gd name="T1" fmla="*/ 2 h 4"/>
                <a:gd name="T2" fmla="*/ 2 w 2"/>
                <a:gd name="T3" fmla="*/ 2 h 4"/>
                <a:gd name="T4" fmla="*/ 2 w 2"/>
                <a:gd name="T5" fmla="*/ 0 h 4"/>
                <a:gd name="T6" fmla="*/ 0 w 2"/>
                <a:gd name="T7" fmla="*/ 0 h 4"/>
                <a:gd name="T8" fmla="*/ 0 w 2"/>
                <a:gd name="T9" fmla="*/ 2 h 4"/>
                <a:gd name="T10" fmla="*/ 0 w 2"/>
                <a:gd name="T11" fmla="*/ 2 h 4"/>
                <a:gd name="T12" fmla="*/ 2 w 2"/>
                <a:gd name="T13" fmla="*/ 4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2" y="2"/>
                  </a:lnTo>
                  <a:lnTo>
                    <a:pt x="2" y="0"/>
                  </a:lnTo>
                  <a:lnTo>
                    <a:pt x="0" y="0"/>
                  </a:lnTo>
                  <a:lnTo>
                    <a:pt x="0" y="2"/>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3512" name="Freeform 621"/>
            <p:cNvSpPr>
              <a:spLocks/>
            </p:cNvSpPr>
            <p:nvPr/>
          </p:nvSpPr>
          <p:spPr bwMode="auto">
            <a:xfrm>
              <a:off x="4551" y="2950"/>
              <a:ext cx="11" cy="12"/>
            </a:xfrm>
            <a:custGeom>
              <a:avLst/>
              <a:gdLst>
                <a:gd name="T0" fmla="*/ 2 w 11"/>
                <a:gd name="T1" fmla="*/ 0 h 12"/>
                <a:gd name="T2" fmla="*/ 2 w 11"/>
                <a:gd name="T3" fmla="*/ 0 h 12"/>
                <a:gd name="T4" fmla="*/ 2 w 11"/>
                <a:gd name="T5" fmla="*/ 0 h 12"/>
                <a:gd name="T6" fmla="*/ 2 w 11"/>
                <a:gd name="T7" fmla="*/ 0 h 12"/>
                <a:gd name="T8" fmla="*/ 0 w 11"/>
                <a:gd name="T9" fmla="*/ 8 h 12"/>
                <a:gd name="T10" fmla="*/ 2 w 11"/>
                <a:gd name="T11" fmla="*/ 8 h 12"/>
                <a:gd name="T12" fmla="*/ 2 w 11"/>
                <a:gd name="T13" fmla="*/ 6 h 12"/>
                <a:gd name="T14" fmla="*/ 4 w 11"/>
                <a:gd name="T15" fmla="*/ 6 h 12"/>
                <a:gd name="T16" fmla="*/ 6 w 11"/>
                <a:gd name="T17" fmla="*/ 6 h 12"/>
                <a:gd name="T18" fmla="*/ 8 w 11"/>
                <a:gd name="T19" fmla="*/ 8 h 12"/>
                <a:gd name="T20" fmla="*/ 9 w 11"/>
                <a:gd name="T21" fmla="*/ 10 h 12"/>
                <a:gd name="T22" fmla="*/ 11 w 11"/>
                <a:gd name="T23" fmla="*/ 12 h 12"/>
                <a:gd name="T24" fmla="*/ 11 w 11"/>
                <a:gd name="T25" fmla="*/ 8 h 12"/>
                <a:gd name="T26" fmla="*/ 11 w 11"/>
                <a:gd name="T27" fmla="*/ 8 h 12"/>
                <a:gd name="T28" fmla="*/ 4 w 11"/>
                <a:gd name="T29" fmla="*/ 0 h 12"/>
                <a:gd name="T30" fmla="*/ 2 w 11"/>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2" y="0"/>
                  </a:moveTo>
                  <a:lnTo>
                    <a:pt x="2" y="0"/>
                  </a:lnTo>
                  <a:lnTo>
                    <a:pt x="0" y="8"/>
                  </a:lnTo>
                  <a:lnTo>
                    <a:pt x="2" y="8"/>
                  </a:lnTo>
                  <a:lnTo>
                    <a:pt x="2" y="6"/>
                  </a:lnTo>
                  <a:lnTo>
                    <a:pt x="4" y="6"/>
                  </a:lnTo>
                  <a:lnTo>
                    <a:pt x="6" y="6"/>
                  </a:lnTo>
                  <a:lnTo>
                    <a:pt x="8" y="8"/>
                  </a:lnTo>
                  <a:lnTo>
                    <a:pt x="9" y="10"/>
                  </a:lnTo>
                  <a:lnTo>
                    <a:pt x="11" y="12"/>
                  </a:lnTo>
                  <a:lnTo>
                    <a:pt x="11" y="8"/>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3513" name="Freeform 622"/>
            <p:cNvSpPr>
              <a:spLocks/>
            </p:cNvSpPr>
            <p:nvPr/>
          </p:nvSpPr>
          <p:spPr bwMode="auto">
            <a:xfrm>
              <a:off x="4533" y="2960"/>
              <a:ext cx="16" cy="20"/>
            </a:xfrm>
            <a:custGeom>
              <a:avLst/>
              <a:gdLst>
                <a:gd name="T0" fmla="*/ 6 w 16"/>
                <a:gd name="T1" fmla="*/ 2 h 20"/>
                <a:gd name="T2" fmla="*/ 4 w 16"/>
                <a:gd name="T3" fmla="*/ 0 h 20"/>
                <a:gd name="T4" fmla="*/ 2 w 16"/>
                <a:gd name="T5" fmla="*/ 0 h 20"/>
                <a:gd name="T6" fmla="*/ 0 w 16"/>
                <a:gd name="T7" fmla="*/ 0 h 20"/>
                <a:gd name="T8" fmla="*/ 0 w 16"/>
                <a:gd name="T9" fmla="*/ 0 h 20"/>
                <a:gd name="T10" fmla="*/ 2 w 16"/>
                <a:gd name="T11" fmla="*/ 2 h 20"/>
                <a:gd name="T12" fmla="*/ 2 w 16"/>
                <a:gd name="T13" fmla="*/ 20 h 20"/>
                <a:gd name="T14" fmla="*/ 4 w 16"/>
                <a:gd name="T15" fmla="*/ 18 h 20"/>
                <a:gd name="T16" fmla="*/ 10 w 16"/>
                <a:gd name="T17" fmla="*/ 16 h 20"/>
                <a:gd name="T18" fmla="*/ 16 w 16"/>
                <a:gd name="T19" fmla="*/ 10 h 20"/>
                <a:gd name="T20" fmla="*/ 16 w 16"/>
                <a:gd name="T21" fmla="*/ 8 h 20"/>
                <a:gd name="T22" fmla="*/ 16 w 16"/>
                <a:gd name="T23" fmla="*/ 4 h 20"/>
                <a:gd name="T24" fmla="*/ 16 w 16"/>
                <a:gd name="T25" fmla="*/ 4 h 20"/>
                <a:gd name="T26" fmla="*/ 14 w 16"/>
                <a:gd name="T27" fmla="*/ 6 h 20"/>
                <a:gd name="T28" fmla="*/ 12 w 16"/>
                <a:gd name="T29" fmla="*/ 4 h 20"/>
                <a:gd name="T30" fmla="*/ 8 w 16"/>
                <a:gd name="T31" fmla="*/ 4 h 20"/>
                <a:gd name="T32" fmla="*/ 6 w 16"/>
                <a:gd name="T33" fmla="*/ 2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20"/>
                <a:gd name="T53" fmla="*/ 16 w 16"/>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20">
                  <a:moveTo>
                    <a:pt x="6" y="2"/>
                  </a:moveTo>
                  <a:lnTo>
                    <a:pt x="4" y="0"/>
                  </a:lnTo>
                  <a:lnTo>
                    <a:pt x="2" y="0"/>
                  </a:lnTo>
                  <a:lnTo>
                    <a:pt x="0" y="0"/>
                  </a:lnTo>
                  <a:lnTo>
                    <a:pt x="2" y="2"/>
                  </a:lnTo>
                  <a:lnTo>
                    <a:pt x="2" y="20"/>
                  </a:lnTo>
                  <a:lnTo>
                    <a:pt x="4" y="18"/>
                  </a:lnTo>
                  <a:lnTo>
                    <a:pt x="10" y="16"/>
                  </a:lnTo>
                  <a:lnTo>
                    <a:pt x="16" y="10"/>
                  </a:lnTo>
                  <a:lnTo>
                    <a:pt x="16" y="8"/>
                  </a:lnTo>
                  <a:lnTo>
                    <a:pt x="16" y="4"/>
                  </a:lnTo>
                  <a:lnTo>
                    <a:pt x="14" y="6"/>
                  </a:lnTo>
                  <a:lnTo>
                    <a:pt x="12" y="4"/>
                  </a:lnTo>
                  <a:lnTo>
                    <a:pt x="8" y="4"/>
                  </a:lnTo>
                  <a:lnTo>
                    <a:pt x="6" y="2"/>
                  </a:lnTo>
                  <a:close/>
                </a:path>
              </a:pathLst>
            </a:custGeom>
            <a:solidFill>
              <a:srgbClr val="0071B4">
                <a:alpha val="34901"/>
              </a:srgbClr>
            </a:solidFill>
            <a:ln w="9525">
              <a:noFill/>
              <a:round/>
              <a:headEnd/>
              <a:tailEnd/>
            </a:ln>
          </p:spPr>
          <p:txBody>
            <a:bodyPr/>
            <a:lstStyle/>
            <a:p>
              <a:endParaRPr lang="en-US"/>
            </a:p>
          </p:txBody>
        </p:sp>
        <p:sp>
          <p:nvSpPr>
            <p:cNvPr id="13514" name="Freeform 623"/>
            <p:cNvSpPr>
              <a:spLocks/>
            </p:cNvSpPr>
            <p:nvPr/>
          </p:nvSpPr>
          <p:spPr bwMode="auto">
            <a:xfrm>
              <a:off x="4541" y="2972"/>
              <a:ext cx="14" cy="28"/>
            </a:xfrm>
            <a:custGeom>
              <a:avLst/>
              <a:gdLst>
                <a:gd name="T0" fmla="*/ 12 w 14"/>
                <a:gd name="T1" fmla="*/ 10 h 28"/>
                <a:gd name="T2" fmla="*/ 12 w 14"/>
                <a:gd name="T3" fmla="*/ 8 h 28"/>
                <a:gd name="T4" fmla="*/ 14 w 14"/>
                <a:gd name="T5" fmla="*/ 6 h 28"/>
                <a:gd name="T6" fmla="*/ 14 w 14"/>
                <a:gd name="T7" fmla="*/ 2 h 28"/>
                <a:gd name="T8" fmla="*/ 10 w 14"/>
                <a:gd name="T9" fmla="*/ 0 h 28"/>
                <a:gd name="T10" fmla="*/ 6 w 14"/>
                <a:gd name="T11" fmla="*/ 2 h 28"/>
                <a:gd name="T12" fmla="*/ 6 w 14"/>
                <a:gd name="T13" fmla="*/ 2 h 28"/>
                <a:gd name="T14" fmla="*/ 4 w 14"/>
                <a:gd name="T15" fmla="*/ 6 h 28"/>
                <a:gd name="T16" fmla="*/ 4 w 14"/>
                <a:gd name="T17" fmla="*/ 12 h 28"/>
                <a:gd name="T18" fmla="*/ 4 w 14"/>
                <a:gd name="T19" fmla="*/ 14 h 28"/>
                <a:gd name="T20" fmla="*/ 0 w 14"/>
                <a:gd name="T21" fmla="*/ 14 h 28"/>
                <a:gd name="T22" fmla="*/ 0 w 14"/>
                <a:gd name="T23" fmla="*/ 18 h 28"/>
                <a:gd name="T24" fmla="*/ 0 w 14"/>
                <a:gd name="T25" fmla="*/ 20 h 28"/>
                <a:gd name="T26" fmla="*/ 2 w 14"/>
                <a:gd name="T27" fmla="*/ 22 h 28"/>
                <a:gd name="T28" fmla="*/ 4 w 14"/>
                <a:gd name="T29" fmla="*/ 24 h 28"/>
                <a:gd name="T30" fmla="*/ 6 w 14"/>
                <a:gd name="T31" fmla="*/ 24 h 28"/>
                <a:gd name="T32" fmla="*/ 8 w 14"/>
                <a:gd name="T33" fmla="*/ 28 h 28"/>
                <a:gd name="T34" fmla="*/ 10 w 14"/>
                <a:gd name="T35" fmla="*/ 26 h 28"/>
                <a:gd name="T36" fmla="*/ 10 w 14"/>
                <a:gd name="T37" fmla="*/ 24 h 28"/>
                <a:gd name="T38" fmla="*/ 10 w 14"/>
                <a:gd name="T39" fmla="*/ 24 h 28"/>
                <a:gd name="T40" fmla="*/ 10 w 14"/>
                <a:gd name="T41" fmla="*/ 22 h 28"/>
                <a:gd name="T42" fmla="*/ 10 w 14"/>
                <a:gd name="T43" fmla="*/ 16 h 28"/>
                <a:gd name="T44" fmla="*/ 12 w 14"/>
                <a:gd name="T45" fmla="*/ 1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28"/>
                <a:gd name="T71" fmla="*/ 14 w 14"/>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28">
                  <a:moveTo>
                    <a:pt x="12" y="10"/>
                  </a:moveTo>
                  <a:lnTo>
                    <a:pt x="12" y="8"/>
                  </a:lnTo>
                  <a:lnTo>
                    <a:pt x="14" y="6"/>
                  </a:lnTo>
                  <a:lnTo>
                    <a:pt x="14" y="2"/>
                  </a:lnTo>
                  <a:lnTo>
                    <a:pt x="10" y="0"/>
                  </a:lnTo>
                  <a:lnTo>
                    <a:pt x="6" y="2"/>
                  </a:lnTo>
                  <a:lnTo>
                    <a:pt x="4" y="6"/>
                  </a:lnTo>
                  <a:lnTo>
                    <a:pt x="4" y="12"/>
                  </a:lnTo>
                  <a:lnTo>
                    <a:pt x="4" y="14"/>
                  </a:lnTo>
                  <a:lnTo>
                    <a:pt x="0" y="14"/>
                  </a:lnTo>
                  <a:lnTo>
                    <a:pt x="0" y="18"/>
                  </a:lnTo>
                  <a:lnTo>
                    <a:pt x="0" y="20"/>
                  </a:lnTo>
                  <a:lnTo>
                    <a:pt x="2" y="22"/>
                  </a:lnTo>
                  <a:lnTo>
                    <a:pt x="4" y="24"/>
                  </a:lnTo>
                  <a:lnTo>
                    <a:pt x="6" y="24"/>
                  </a:lnTo>
                  <a:lnTo>
                    <a:pt x="8" y="28"/>
                  </a:lnTo>
                  <a:lnTo>
                    <a:pt x="10" y="26"/>
                  </a:lnTo>
                  <a:lnTo>
                    <a:pt x="10" y="24"/>
                  </a:lnTo>
                  <a:lnTo>
                    <a:pt x="10" y="22"/>
                  </a:lnTo>
                  <a:lnTo>
                    <a:pt x="10" y="16"/>
                  </a:lnTo>
                  <a:lnTo>
                    <a:pt x="12" y="10"/>
                  </a:lnTo>
                  <a:close/>
                </a:path>
              </a:pathLst>
            </a:custGeom>
            <a:solidFill>
              <a:srgbClr val="0071B4">
                <a:alpha val="34901"/>
              </a:srgbClr>
            </a:solidFill>
            <a:ln w="9525">
              <a:noFill/>
              <a:round/>
              <a:headEnd/>
              <a:tailEnd/>
            </a:ln>
          </p:spPr>
          <p:txBody>
            <a:bodyPr/>
            <a:lstStyle/>
            <a:p>
              <a:endParaRPr lang="en-US"/>
            </a:p>
          </p:txBody>
        </p:sp>
        <p:sp>
          <p:nvSpPr>
            <p:cNvPr id="13515" name="Freeform 624"/>
            <p:cNvSpPr>
              <a:spLocks/>
            </p:cNvSpPr>
            <p:nvPr/>
          </p:nvSpPr>
          <p:spPr bwMode="auto">
            <a:xfrm>
              <a:off x="4535" y="2948"/>
              <a:ext cx="0" cy="8"/>
            </a:xfrm>
            <a:custGeom>
              <a:avLst/>
              <a:gdLst>
                <a:gd name="T0" fmla="*/ 0 h 8"/>
                <a:gd name="T1" fmla="*/ 0 h 8"/>
                <a:gd name="T2" fmla="*/ 4 h 8"/>
                <a:gd name="T3" fmla="*/ 6 h 8"/>
                <a:gd name="T4" fmla="*/ 8 h 8"/>
                <a:gd name="T5" fmla="*/ 6 h 8"/>
                <a:gd name="T6" fmla="*/ 0 h 8"/>
                <a:gd name="T7" fmla="*/ 0 60000 65536"/>
                <a:gd name="T8" fmla="*/ 0 60000 65536"/>
                <a:gd name="T9" fmla="*/ 0 60000 65536"/>
                <a:gd name="T10" fmla="*/ 0 60000 65536"/>
                <a:gd name="T11" fmla="*/ 0 60000 65536"/>
                <a:gd name="T12" fmla="*/ 0 60000 65536"/>
                <a:gd name="T13" fmla="*/ 0 60000 65536"/>
                <a:gd name="T14" fmla="*/ 0 h 8"/>
                <a:gd name="T15" fmla="*/ 8 h 8"/>
              </a:gdLst>
              <a:ahLst/>
              <a:cxnLst>
                <a:cxn ang="T7">
                  <a:pos x="0" y="T0"/>
                </a:cxn>
                <a:cxn ang="T8">
                  <a:pos x="0" y="T1"/>
                </a:cxn>
                <a:cxn ang="T9">
                  <a:pos x="0" y="T2"/>
                </a:cxn>
                <a:cxn ang="T10">
                  <a:pos x="0" y="T3"/>
                </a:cxn>
                <a:cxn ang="T11">
                  <a:pos x="0" y="T4"/>
                </a:cxn>
                <a:cxn ang="T12">
                  <a:pos x="0" y="T5"/>
                </a:cxn>
                <a:cxn ang="T13">
                  <a:pos x="0" y="T6"/>
                </a:cxn>
              </a:cxnLst>
              <a:rect l="0" t="T14" r="0" b="T15"/>
              <a:pathLst>
                <a:path h="8">
                  <a:moveTo>
                    <a:pt x="0" y="0"/>
                  </a:moveTo>
                  <a:lnTo>
                    <a:pt x="0" y="0"/>
                  </a:lnTo>
                  <a:lnTo>
                    <a:pt x="0" y="4"/>
                  </a:lnTo>
                  <a:lnTo>
                    <a:pt x="0" y="6"/>
                  </a:lnTo>
                  <a:lnTo>
                    <a:pt x="0" y="8"/>
                  </a:lnTo>
                  <a:lnTo>
                    <a:pt x="0" y="6"/>
                  </a:lnTo>
                  <a:lnTo>
                    <a:pt x="0" y="0"/>
                  </a:lnTo>
                  <a:close/>
                </a:path>
              </a:pathLst>
            </a:custGeom>
            <a:solidFill>
              <a:srgbClr val="0071B4">
                <a:alpha val="34901"/>
              </a:srgbClr>
            </a:solidFill>
            <a:ln w="9525">
              <a:noFill/>
              <a:round/>
              <a:headEnd/>
              <a:tailEnd/>
            </a:ln>
          </p:spPr>
          <p:txBody>
            <a:bodyPr/>
            <a:lstStyle/>
            <a:p>
              <a:endParaRPr lang="en-US"/>
            </a:p>
          </p:txBody>
        </p:sp>
        <p:sp>
          <p:nvSpPr>
            <p:cNvPr id="13516" name="Freeform 625"/>
            <p:cNvSpPr>
              <a:spLocks/>
            </p:cNvSpPr>
            <p:nvPr/>
          </p:nvSpPr>
          <p:spPr bwMode="auto">
            <a:xfrm>
              <a:off x="4762" y="2550"/>
              <a:ext cx="4" cy="8"/>
            </a:xfrm>
            <a:custGeom>
              <a:avLst/>
              <a:gdLst>
                <a:gd name="T0" fmla="*/ 2 w 4"/>
                <a:gd name="T1" fmla="*/ 0 h 8"/>
                <a:gd name="T2" fmla="*/ 0 w 4"/>
                <a:gd name="T3" fmla="*/ 4 h 8"/>
                <a:gd name="T4" fmla="*/ 2 w 4"/>
                <a:gd name="T5" fmla="*/ 8 h 8"/>
                <a:gd name="T6" fmla="*/ 4 w 4"/>
                <a:gd name="T7" fmla="*/ 8 h 8"/>
                <a:gd name="T8" fmla="*/ 4 w 4"/>
                <a:gd name="T9" fmla="*/ 2 h 8"/>
                <a:gd name="T10" fmla="*/ 4 w 4"/>
                <a:gd name="T11" fmla="*/ 2 h 8"/>
                <a:gd name="T12" fmla="*/ 4 w 4"/>
                <a:gd name="T13" fmla="*/ 0 h 8"/>
                <a:gd name="T14" fmla="*/ 2 w 4"/>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2" y="0"/>
                  </a:moveTo>
                  <a:lnTo>
                    <a:pt x="0" y="4"/>
                  </a:lnTo>
                  <a:lnTo>
                    <a:pt x="2" y="8"/>
                  </a:lnTo>
                  <a:lnTo>
                    <a:pt x="4" y="8"/>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3517" name="Freeform 626"/>
            <p:cNvSpPr>
              <a:spLocks/>
            </p:cNvSpPr>
            <p:nvPr/>
          </p:nvSpPr>
          <p:spPr bwMode="auto">
            <a:xfrm>
              <a:off x="4549" y="2942"/>
              <a:ext cx="4" cy="6"/>
            </a:xfrm>
            <a:custGeom>
              <a:avLst/>
              <a:gdLst>
                <a:gd name="T0" fmla="*/ 4 w 4"/>
                <a:gd name="T1" fmla="*/ 2 h 6"/>
                <a:gd name="T2" fmla="*/ 2 w 4"/>
                <a:gd name="T3" fmla="*/ 2 h 6"/>
                <a:gd name="T4" fmla="*/ 0 w 4"/>
                <a:gd name="T5" fmla="*/ 0 h 6"/>
                <a:gd name="T6" fmla="*/ 0 w 4"/>
                <a:gd name="T7" fmla="*/ 0 h 6"/>
                <a:gd name="T8" fmla="*/ 0 w 4"/>
                <a:gd name="T9" fmla="*/ 0 h 6"/>
                <a:gd name="T10" fmla="*/ 0 w 4"/>
                <a:gd name="T11" fmla="*/ 0 h 6"/>
                <a:gd name="T12" fmla="*/ 2 w 4"/>
                <a:gd name="T13" fmla="*/ 4 h 6"/>
                <a:gd name="T14" fmla="*/ 4 w 4"/>
                <a:gd name="T15" fmla="*/ 4 h 6"/>
                <a:gd name="T16" fmla="*/ 4 w 4"/>
                <a:gd name="T17" fmla="*/ 6 h 6"/>
                <a:gd name="T18" fmla="*/ 4 w 4"/>
                <a:gd name="T19" fmla="*/ 4 h 6"/>
                <a:gd name="T20" fmla="*/ 4 w 4"/>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4" y="2"/>
                  </a:moveTo>
                  <a:lnTo>
                    <a:pt x="2" y="2"/>
                  </a:lnTo>
                  <a:lnTo>
                    <a:pt x="0" y="0"/>
                  </a:lnTo>
                  <a:lnTo>
                    <a:pt x="2" y="4"/>
                  </a:lnTo>
                  <a:lnTo>
                    <a:pt x="4" y="4"/>
                  </a:lnTo>
                  <a:lnTo>
                    <a:pt x="4" y="6"/>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3518" name="Freeform 627"/>
            <p:cNvSpPr>
              <a:spLocks/>
            </p:cNvSpPr>
            <p:nvPr/>
          </p:nvSpPr>
          <p:spPr bwMode="auto">
            <a:xfrm>
              <a:off x="4553" y="2968"/>
              <a:ext cx="9" cy="26"/>
            </a:xfrm>
            <a:custGeom>
              <a:avLst/>
              <a:gdLst>
                <a:gd name="T0" fmla="*/ 2 w 9"/>
                <a:gd name="T1" fmla="*/ 24 h 26"/>
                <a:gd name="T2" fmla="*/ 6 w 9"/>
                <a:gd name="T3" fmla="*/ 16 h 26"/>
                <a:gd name="T4" fmla="*/ 9 w 9"/>
                <a:gd name="T5" fmla="*/ 12 h 26"/>
                <a:gd name="T6" fmla="*/ 9 w 9"/>
                <a:gd name="T7" fmla="*/ 0 h 26"/>
                <a:gd name="T8" fmla="*/ 9 w 9"/>
                <a:gd name="T9" fmla="*/ 0 h 26"/>
                <a:gd name="T10" fmla="*/ 7 w 9"/>
                <a:gd name="T11" fmla="*/ 2 h 26"/>
                <a:gd name="T12" fmla="*/ 0 w 9"/>
                <a:gd name="T13" fmla="*/ 20 h 26"/>
                <a:gd name="T14" fmla="*/ 2 w 9"/>
                <a:gd name="T15" fmla="*/ 26 h 26"/>
                <a:gd name="T16" fmla="*/ 2 w 9"/>
                <a:gd name="T17" fmla="*/ 24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26"/>
                <a:gd name="T29" fmla="*/ 9 w 9"/>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26">
                  <a:moveTo>
                    <a:pt x="2" y="24"/>
                  </a:moveTo>
                  <a:lnTo>
                    <a:pt x="6" y="16"/>
                  </a:lnTo>
                  <a:lnTo>
                    <a:pt x="9" y="12"/>
                  </a:lnTo>
                  <a:lnTo>
                    <a:pt x="9" y="0"/>
                  </a:lnTo>
                  <a:lnTo>
                    <a:pt x="7" y="2"/>
                  </a:lnTo>
                  <a:lnTo>
                    <a:pt x="0" y="20"/>
                  </a:lnTo>
                  <a:lnTo>
                    <a:pt x="2" y="26"/>
                  </a:lnTo>
                  <a:lnTo>
                    <a:pt x="2" y="24"/>
                  </a:lnTo>
                  <a:close/>
                </a:path>
              </a:pathLst>
            </a:custGeom>
            <a:solidFill>
              <a:srgbClr val="0071B4">
                <a:alpha val="34901"/>
              </a:srgbClr>
            </a:solidFill>
            <a:ln w="9525">
              <a:noFill/>
              <a:round/>
              <a:headEnd/>
              <a:tailEnd/>
            </a:ln>
          </p:spPr>
          <p:txBody>
            <a:bodyPr/>
            <a:lstStyle/>
            <a:p>
              <a:endParaRPr lang="en-US"/>
            </a:p>
          </p:txBody>
        </p:sp>
        <p:sp>
          <p:nvSpPr>
            <p:cNvPr id="13519" name="Freeform 628"/>
            <p:cNvSpPr>
              <a:spLocks/>
            </p:cNvSpPr>
            <p:nvPr/>
          </p:nvSpPr>
          <p:spPr bwMode="auto">
            <a:xfrm>
              <a:off x="4531" y="2936"/>
              <a:ext cx="6" cy="4"/>
            </a:xfrm>
            <a:custGeom>
              <a:avLst/>
              <a:gdLst>
                <a:gd name="T0" fmla="*/ 4 w 6"/>
                <a:gd name="T1" fmla="*/ 0 h 4"/>
                <a:gd name="T2" fmla="*/ 2 w 6"/>
                <a:gd name="T3" fmla="*/ 0 h 4"/>
                <a:gd name="T4" fmla="*/ 0 w 6"/>
                <a:gd name="T5" fmla="*/ 2 h 4"/>
                <a:gd name="T6" fmla="*/ 2 w 6"/>
                <a:gd name="T7" fmla="*/ 2 h 4"/>
                <a:gd name="T8" fmla="*/ 2 w 6"/>
                <a:gd name="T9" fmla="*/ 4 h 4"/>
                <a:gd name="T10" fmla="*/ 4 w 6"/>
                <a:gd name="T11" fmla="*/ 4 h 4"/>
                <a:gd name="T12" fmla="*/ 6 w 6"/>
                <a:gd name="T13" fmla="*/ 2 h 4"/>
                <a:gd name="T14" fmla="*/ 4 w 6"/>
                <a:gd name="T15" fmla="*/ 0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2" y="0"/>
                  </a:lnTo>
                  <a:lnTo>
                    <a:pt x="0" y="2"/>
                  </a:lnTo>
                  <a:lnTo>
                    <a:pt x="2" y="2"/>
                  </a:lnTo>
                  <a:lnTo>
                    <a:pt x="2" y="4"/>
                  </a:lnTo>
                  <a:lnTo>
                    <a:pt x="4" y="4"/>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3520" name="Freeform 629"/>
            <p:cNvSpPr>
              <a:spLocks/>
            </p:cNvSpPr>
            <p:nvPr/>
          </p:nvSpPr>
          <p:spPr bwMode="auto">
            <a:xfrm>
              <a:off x="4592" y="2631"/>
              <a:ext cx="10" cy="6"/>
            </a:xfrm>
            <a:custGeom>
              <a:avLst/>
              <a:gdLst>
                <a:gd name="T0" fmla="*/ 6 w 10"/>
                <a:gd name="T1" fmla="*/ 0 h 6"/>
                <a:gd name="T2" fmla="*/ 2 w 10"/>
                <a:gd name="T3" fmla="*/ 2 h 6"/>
                <a:gd name="T4" fmla="*/ 0 w 10"/>
                <a:gd name="T5" fmla="*/ 4 h 6"/>
                <a:gd name="T6" fmla="*/ 0 w 10"/>
                <a:gd name="T7" fmla="*/ 6 h 6"/>
                <a:gd name="T8" fmla="*/ 8 w 10"/>
                <a:gd name="T9" fmla="*/ 4 h 6"/>
                <a:gd name="T10" fmla="*/ 10 w 10"/>
                <a:gd name="T11" fmla="*/ 2 h 6"/>
                <a:gd name="T12" fmla="*/ 10 w 10"/>
                <a:gd name="T13" fmla="*/ 0 h 6"/>
                <a:gd name="T14" fmla="*/ 6 w 10"/>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6"/>
                <a:gd name="T26" fmla="*/ 10 w 10"/>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6">
                  <a:moveTo>
                    <a:pt x="6" y="0"/>
                  </a:moveTo>
                  <a:lnTo>
                    <a:pt x="2" y="2"/>
                  </a:lnTo>
                  <a:lnTo>
                    <a:pt x="0" y="4"/>
                  </a:lnTo>
                  <a:lnTo>
                    <a:pt x="0" y="6"/>
                  </a:lnTo>
                  <a:lnTo>
                    <a:pt x="8" y="4"/>
                  </a:lnTo>
                  <a:lnTo>
                    <a:pt x="10" y="2"/>
                  </a:lnTo>
                  <a:lnTo>
                    <a:pt x="10" y="0"/>
                  </a:lnTo>
                  <a:lnTo>
                    <a:pt x="6" y="0"/>
                  </a:lnTo>
                  <a:close/>
                </a:path>
              </a:pathLst>
            </a:custGeom>
            <a:solidFill>
              <a:srgbClr val="0071B4">
                <a:alpha val="34901"/>
              </a:srgbClr>
            </a:solidFill>
            <a:ln w="9525">
              <a:noFill/>
              <a:round/>
              <a:headEnd/>
              <a:tailEnd/>
            </a:ln>
          </p:spPr>
          <p:txBody>
            <a:bodyPr/>
            <a:lstStyle/>
            <a:p>
              <a:endParaRPr lang="en-US"/>
            </a:p>
          </p:txBody>
        </p:sp>
        <p:sp>
          <p:nvSpPr>
            <p:cNvPr id="13521" name="Freeform 630"/>
            <p:cNvSpPr>
              <a:spLocks/>
            </p:cNvSpPr>
            <p:nvPr/>
          </p:nvSpPr>
          <p:spPr bwMode="auto">
            <a:xfrm>
              <a:off x="1976" y="2956"/>
              <a:ext cx="2" cy="2"/>
            </a:xfrm>
            <a:custGeom>
              <a:avLst/>
              <a:gdLst>
                <a:gd name="T0" fmla="*/ 0 w 2"/>
                <a:gd name="T1" fmla="*/ 2 h 2"/>
                <a:gd name="T2" fmla="*/ 2 w 2"/>
                <a:gd name="T3" fmla="*/ 0 h 2"/>
                <a:gd name="T4" fmla="*/ 2 w 2"/>
                <a:gd name="T5" fmla="*/ 0 h 2"/>
                <a:gd name="T6" fmla="*/ 0 w 2"/>
                <a:gd name="T7" fmla="*/ 0 h 2"/>
                <a:gd name="T8" fmla="*/ 0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522" name="Freeform 631"/>
            <p:cNvSpPr>
              <a:spLocks/>
            </p:cNvSpPr>
            <p:nvPr/>
          </p:nvSpPr>
          <p:spPr bwMode="auto">
            <a:xfrm>
              <a:off x="1980" y="2906"/>
              <a:ext cx="2" cy="6"/>
            </a:xfrm>
            <a:custGeom>
              <a:avLst/>
              <a:gdLst>
                <a:gd name="T0" fmla="*/ 0 w 2"/>
                <a:gd name="T1" fmla="*/ 4 h 6"/>
                <a:gd name="T2" fmla="*/ 2 w 2"/>
                <a:gd name="T3" fmla="*/ 6 h 6"/>
                <a:gd name="T4" fmla="*/ 2 w 2"/>
                <a:gd name="T5" fmla="*/ 6 h 6"/>
                <a:gd name="T6" fmla="*/ 2 w 2"/>
                <a:gd name="T7" fmla="*/ 4 h 6"/>
                <a:gd name="T8" fmla="*/ 2 w 2"/>
                <a:gd name="T9" fmla="*/ 0 h 6"/>
                <a:gd name="T10" fmla="*/ 2 w 2"/>
                <a:gd name="T11" fmla="*/ 0 h 6"/>
                <a:gd name="T12" fmla="*/ 0 w 2"/>
                <a:gd name="T13" fmla="*/ 0 h 6"/>
                <a:gd name="T14" fmla="*/ 0 w 2"/>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6"/>
                <a:gd name="T26" fmla="*/ 2 w 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6">
                  <a:moveTo>
                    <a:pt x="0" y="4"/>
                  </a:moveTo>
                  <a:lnTo>
                    <a:pt x="2" y="6"/>
                  </a:lnTo>
                  <a:lnTo>
                    <a:pt x="2" y="4"/>
                  </a:lnTo>
                  <a:lnTo>
                    <a:pt x="2" y="0"/>
                  </a:lnTo>
                  <a:lnTo>
                    <a:pt x="0" y="0"/>
                  </a:lnTo>
                  <a:lnTo>
                    <a:pt x="0" y="4"/>
                  </a:lnTo>
                  <a:close/>
                </a:path>
              </a:pathLst>
            </a:custGeom>
            <a:solidFill>
              <a:srgbClr val="0071B4">
                <a:alpha val="34901"/>
              </a:srgbClr>
            </a:solidFill>
            <a:ln w="9525">
              <a:noFill/>
              <a:round/>
              <a:headEnd/>
              <a:tailEnd/>
            </a:ln>
          </p:spPr>
          <p:txBody>
            <a:bodyPr/>
            <a:lstStyle/>
            <a:p>
              <a:endParaRPr lang="en-US"/>
            </a:p>
          </p:txBody>
        </p:sp>
        <p:sp>
          <p:nvSpPr>
            <p:cNvPr id="13523" name="Freeform 632"/>
            <p:cNvSpPr>
              <a:spLocks/>
            </p:cNvSpPr>
            <p:nvPr/>
          </p:nvSpPr>
          <p:spPr bwMode="auto">
            <a:xfrm>
              <a:off x="1984" y="2938"/>
              <a:ext cx="2" cy="4"/>
            </a:xfrm>
            <a:custGeom>
              <a:avLst/>
              <a:gdLst>
                <a:gd name="T0" fmla="*/ 0 w 2"/>
                <a:gd name="T1" fmla="*/ 2 h 4"/>
                <a:gd name="T2" fmla="*/ 0 w 2"/>
                <a:gd name="T3" fmla="*/ 4 h 4"/>
                <a:gd name="T4" fmla="*/ 2 w 2"/>
                <a:gd name="T5" fmla="*/ 4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0" y="4"/>
                  </a:lnTo>
                  <a:lnTo>
                    <a:pt x="2" y="4"/>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3524" name="Freeform 633"/>
            <p:cNvSpPr>
              <a:spLocks/>
            </p:cNvSpPr>
            <p:nvPr/>
          </p:nvSpPr>
          <p:spPr bwMode="auto">
            <a:xfrm>
              <a:off x="1974" y="2884"/>
              <a:ext cx="2" cy="2"/>
            </a:xfrm>
            <a:custGeom>
              <a:avLst/>
              <a:gdLst>
                <a:gd name="T0" fmla="*/ 0 w 2"/>
                <a:gd name="T1" fmla="*/ 0 h 2"/>
                <a:gd name="T2" fmla="*/ 0 w 2"/>
                <a:gd name="T3" fmla="*/ 0 h 2"/>
                <a:gd name="T4" fmla="*/ 0 w 2"/>
                <a:gd name="T5" fmla="*/ 2 h 2"/>
                <a:gd name="T6" fmla="*/ 0 w 2"/>
                <a:gd name="T7" fmla="*/ 2 h 2"/>
                <a:gd name="T8" fmla="*/ 2 w 2"/>
                <a:gd name="T9" fmla="*/ 0 h 2"/>
                <a:gd name="T10" fmla="*/ 2 w 2"/>
                <a:gd name="T11" fmla="*/ 0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0"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525" name="Freeform 634"/>
            <p:cNvSpPr>
              <a:spLocks/>
            </p:cNvSpPr>
            <p:nvPr/>
          </p:nvSpPr>
          <p:spPr bwMode="auto">
            <a:xfrm>
              <a:off x="1974" y="2892"/>
              <a:ext cx="8" cy="8"/>
            </a:xfrm>
            <a:custGeom>
              <a:avLst/>
              <a:gdLst>
                <a:gd name="T0" fmla="*/ 6 w 8"/>
                <a:gd name="T1" fmla="*/ 2 h 8"/>
                <a:gd name="T2" fmla="*/ 6 w 8"/>
                <a:gd name="T3" fmla="*/ 0 h 8"/>
                <a:gd name="T4" fmla="*/ 4 w 8"/>
                <a:gd name="T5" fmla="*/ 0 h 8"/>
                <a:gd name="T6" fmla="*/ 4 w 8"/>
                <a:gd name="T7" fmla="*/ 4 h 8"/>
                <a:gd name="T8" fmla="*/ 2 w 8"/>
                <a:gd name="T9" fmla="*/ 2 h 8"/>
                <a:gd name="T10" fmla="*/ 0 w 8"/>
                <a:gd name="T11" fmla="*/ 6 h 8"/>
                <a:gd name="T12" fmla="*/ 0 w 8"/>
                <a:gd name="T13" fmla="*/ 8 h 8"/>
                <a:gd name="T14" fmla="*/ 2 w 8"/>
                <a:gd name="T15" fmla="*/ 8 h 8"/>
                <a:gd name="T16" fmla="*/ 4 w 8"/>
                <a:gd name="T17" fmla="*/ 6 h 8"/>
                <a:gd name="T18" fmla="*/ 4 w 8"/>
                <a:gd name="T19" fmla="*/ 4 h 8"/>
                <a:gd name="T20" fmla="*/ 6 w 8"/>
                <a:gd name="T21" fmla="*/ 4 h 8"/>
                <a:gd name="T22" fmla="*/ 8 w 8"/>
                <a:gd name="T23" fmla="*/ 4 h 8"/>
                <a:gd name="T24" fmla="*/ 8 w 8"/>
                <a:gd name="T25" fmla="*/ 4 h 8"/>
                <a:gd name="T26" fmla="*/ 6 w 8"/>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6" y="2"/>
                  </a:moveTo>
                  <a:lnTo>
                    <a:pt x="6" y="0"/>
                  </a:lnTo>
                  <a:lnTo>
                    <a:pt x="4" y="0"/>
                  </a:lnTo>
                  <a:lnTo>
                    <a:pt x="4" y="4"/>
                  </a:lnTo>
                  <a:lnTo>
                    <a:pt x="2" y="2"/>
                  </a:lnTo>
                  <a:lnTo>
                    <a:pt x="0" y="6"/>
                  </a:lnTo>
                  <a:lnTo>
                    <a:pt x="0" y="8"/>
                  </a:lnTo>
                  <a:lnTo>
                    <a:pt x="2" y="8"/>
                  </a:lnTo>
                  <a:lnTo>
                    <a:pt x="4" y="6"/>
                  </a:lnTo>
                  <a:lnTo>
                    <a:pt x="4" y="4"/>
                  </a:lnTo>
                  <a:lnTo>
                    <a:pt x="6" y="4"/>
                  </a:lnTo>
                  <a:lnTo>
                    <a:pt x="8" y="4"/>
                  </a:lnTo>
                  <a:lnTo>
                    <a:pt x="6" y="2"/>
                  </a:lnTo>
                  <a:close/>
                </a:path>
              </a:pathLst>
            </a:custGeom>
            <a:solidFill>
              <a:srgbClr val="0071B4">
                <a:alpha val="34901"/>
              </a:srgbClr>
            </a:solidFill>
            <a:ln w="9525">
              <a:noFill/>
              <a:round/>
              <a:headEnd/>
              <a:tailEnd/>
            </a:ln>
          </p:spPr>
          <p:txBody>
            <a:bodyPr/>
            <a:lstStyle/>
            <a:p>
              <a:endParaRPr lang="en-US"/>
            </a:p>
          </p:txBody>
        </p:sp>
        <p:sp>
          <p:nvSpPr>
            <p:cNvPr id="13526" name="Freeform 635"/>
            <p:cNvSpPr>
              <a:spLocks/>
            </p:cNvSpPr>
            <p:nvPr/>
          </p:nvSpPr>
          <p:spPr bwMode="auto">
            <a:xfrm>
              <a:off x="1253" y="2697"/>
              <a:ext cx="6" cy="8"/>
            </a:xfrm>
            <a:custGeom>
              <a:avLst/>
              <a:gdLst>
                <a:gd name="T0" fmla="*/ 4 w 6"/>
                <a:gd name="T1" fmla="*/ 4 h 8"/>
                <a:gd name="T2" fmla="*/ 4 w 6"/>
                <a:gd name="T3" fmla="*/ 4 h 8"/>
                <a:gd name="T4" fmla="*/ 0 w 6"/>
                <a:gd name="T5" fmla="*/ 0 h 8"/>
                <a:gd name="T6" fmla="*/ 0 w 6"/>
                <a:gd name="T7" fmla="*/ 0 h 8"/>
                <a:gd name="T8" fmla="*/ 0 w 6"/>
                <a:gd name="T9" fmla="*/ 0 h 8"/>
                <a:gd name="T10" fmla="*/ 4 w 6"/>
                <a:gd name="T11" fmla="*/ 8 h 8"/>
                <a:gd name="T12" fmla="*/ 6 w 6"/>
                <a:gd name="T13" fmla="*/ 8 h 8"/>
                <a:gd name="T14" fmla="*/ 6 w 6"/>
                <a:gd name="T15" fmla="*/ 6 h 8"/>
                <a:gd name="T16" fmla="*/ 4 w 6"/>
                <a:gd name="T17" fmla="*/ 6 h 8"/>
                <a:gd name="T18" fmla="*/ 4 w 6"/>
                <a:gd name="T19" fmla="*/ 4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4" y="4"/>
                  </a:moveTo>
                  <a:lnTo>
                    <a:pt x="4" y="4"/>
                  </a:lnTo>
                  <a:lnTo>
                    <a:pt x="0" y="0"/>
                  </a:lnTo>
                  <a:lnTo>
                    <a:pt x="4" y="8"/>
                  </a:lnTo>
                  <a:lnTo>
                    <a:pt x="6" y="8"/>
                  </a:lnTo>
                  <a:lnTo>
                    <a:pt x="6" y="6"/>
                  </a:lnTo>
                  <a:lnTo>
                    <a:pt x="4" y="6"/>
                  </a:lnTo>
                  <a:lnTo>
                    <a:pt x="4" y="4"/>
                  </a:lnTo>
                  <a:close/>
                </a:path>
              </a:pathLst>
            </a:custGeom>
            <a:solidFill>
              <a:srgbClr val="0071B4">
                <a:alpha val="34901"/>
              </a:srgbClr>
            </a:solidFill>
            <a:ln w="9525">
              <a:noFill/>
              <a:round/>
              <a:headEnd/>
              <a:tailEnd/>
            </a:ln>
          </p:spPr>
          <p:txBody>
            <a:bodyPr/>
            <a:lstStyle/>
            <a:p>
              <a:endParaRPr lang="en-US"/>
            </a:p>
          </p:txBody>
        </p:sp>
        <p:sp>
          <p:nvSpPr>
            <p:cNvPr id="13527" name="Freeform 636"/>
            <p:cNvSpPr>
              <a:spLocks/>
            </p:cNvSpPr>
            <p:nvPr/>
          </p:nvSpPr>
          <p:spPr bwMode="auto">
            <a:xfrm>
              <a:off x="1267" y="2701"/>
              <a:ext cx="4" cy="8"/>
            </a:xfrm>
            <a:custGeom>
              <a:avLst/>
              <a:gdLst>
                <a:gd name="T0" fmla="*/ 2 w 4"/>
                <a:gd name="T1" fmla="*/ 0 h 8"/>
                <a:gd name="T2" fmla="*/ 0 w 4"/>
                <a:gd name="T3" fmla="*/ 0 h 8"/>
                <a:gd name="T4" fmla="*/ 0 w 4"/>
                <a:gd name="T5" fmla="*/ 4 h 8"/>
                <a:gd name="T6" fmla="*/ 0 w 4"/>
                <a:gd name="T7" fmla="*/ 6 h 8"/>
                <a:gd name="T8" fmla="*/ 0 w 4"/>
                <a:gd name="T9" fmla="*/ 6 h 8"/>
                <a:gd name="T10" fmla="*/ 2 w 4"/>
                <a:gd name="T11" fmla="*/ 8 h 8"/>
                <a:gd name="T12" fmla="*/ 4 w 4"/>
                <a:gd name="T13" fmla="*/ 8 h 8"/>
                <a:gd name="T14" fmla="*/ 4 w 4"/>
                <a:gd name="T15" fmla="*/ 4 h 8"/>
                <a:gd name="T16" fmla="*/ 2 w 4"/>
                <a:gd name="T17" fmla="*/ 2 h 8"/>
                <a:gd name="T18" fmla="*/ 2 w 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8"/>
                <a:gd name="T32" fmla="*/ 4 w 4"/>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8">
                  <a:moveTo>
                    <a:pt x="2" y="0"/>
                  </a:moveTo>
                  <a:lnTo>
                    <a:pt x="0" y="0"/>
                  </a:lnTo>
                  <a:lnTo>
                    <a:pt x="0" y="4"/>
                  </a:lnTo>
                  <a:lnTo>
                    <a:pt x="0" y="6"/>
                  </a:lnTo>
                  <a:lnTo>
                    <a:pt x="2" y="8"/>
                  </a:lnTo>
                  <a:lnTo>
                    <a:pt x="4" y="8"/>
                  </a:lnTo>
                  <a:lnTo>
                    <a:pt x="4"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528" name="Freeform 637"/>
            <p:cNvSpPr>
              <a:spLocks/>
            </p:cNvSpPr>
            <p:nvPr/>
          </p:nvSpPr>
          <p:spPr bwMode="auto">
            <a:xfrm>
              <a:off x="1988" y="2966"/>
              <a:ext cx="4" cy="4"/>
            </a:xfrm>
            <a:custGeom>
              <a:avLst/>
              <a:gdLst>
                <a:gd name="T0" fmla="*/ 0 w 4"/>
                <a:gd name="T1" fmla="*/ 4 h 4"/>
                <a:gd name="T2" fmla="*/ 2 w 4"/>
                <a:gd name="T3" fmla="*/ 4 h 4"/>
                <a:gd name="T4" fmla="*/ 2 w 4"/>
                <a:gd name="T5" fmla="*/ 4 h 4"/>
                <a:gd name="T6" fmla="*/ 4 w 4"/>
                <a:gd name="T7" fmla="*/ 2 h 4"/>
                <a:gd name="T8" fmla="*/ 4 w 4"/>
                <a:gd name="T9" fmla="*/ 0 h 4"/>
                <a:gd name="T10" fmla="*/ 4 w 4"/>
                <a:gd name="T11" fmla="*/ 2 h 4"/>
                <a:gd name="T12" fmla="*/ 2 w 4"/>
                <a:gd name="T13" fmla="*/ 2 h 4"/>
                <a:gd name="T14" fmla="*/ 0 w 4"/>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4"/>
                  </a:moveTo>
                  <a:lnTo>
                    <a:pt x="2" y="4"/>
                  </a:lnTo>
                  <a:lnTo>
                    <a:pt x="4" y="2"/>
                  </a:lnTo>
                  <a:lnTo>
                    <a:pt x="4" y="0"/>
                  </a:lnTo>
                  <a:lnTo>
                    <a:pt x="4" y="2"/>
                  </a:lnTo>
                  <a:lnTo>
                    <a:pt x="2" y="2"/>
                  </a:lnTo>
                  <a:lnTo>
                    <a:pt x="0" y="4"/>
                  </a:lnTo>
                  <a:close/>
                </a:path>
              </a:pathLst>
            </a:custGeom>
            <a:solidFill>
              <a:srgbClr val="0071B4">
                <a:alpha val="34901"/>
              </a:srgbClr>
            </a:solidFill>
            <a:ln w="9525">
              <a:noFill/>
              <a:round/>
              <a:headEnd/>
              <a:tailEnd/>
            </a:ln>
          </p:spPr>
          <p:txBody>
            <a:bodyPr/>
            <a:lstStyle/>
            <a:p>
              <a:endParaRPr lang="en-US"/>
            </a:p>
          </p:txBody>
        </p:sp>
        <p:sp>
          <p:nvSpPr>
            <p:cNvPr id="13529" name="Freeform 638"/>
            <p:cNvSpPr>
              <a:spLocks/>
            </p:cNvSpPr>
            <p:nvPr/>
          </p:nvSpPr>
          <p:spPr bwMode="auto">
            <a:xfrm>
              <a:off x="1986" y="2928"/>
              <a:ext cx="2" cy="6"/>
            </a:xfrm>
            <a:custGeom>
              <a:avLst/>
              <a:gdLst>
                <a:gd name="T0" fmla="*/ 2 w 2"/>
                <a:gd name="T1" fmla="*/ 4 h 6"/>
                <a:gd name="T2" fmla="*/ 2 w 2"/>
                <a:gd name="T3" fmla="*/ 2 h 6"/>
                <a:gd name="T4" fmla="*/ 0 w 2"/>
                <a:gd name="T5" fmla="*/ 0 h 6"/>
                <a:gd name="T6" fmla="*/ 0 w 2"/>
                <a:gd name="T7" fmla="*/ 4 h 6"/>
                <a:gd name="T8" fmla="*/ 0 w 2"/>
                <a:gd name="T9" fmla="*/ 6 h 6"/>
                <a:gd name="T10" fmla="*/ 2 w 2"/>
                <a:gd name="T11" fmla="*/ 4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4"/>
                  </a:moveTo>
                  <a:lnTo>
                    <a:pt x="2" y="2"/>
                  </a:lnTo>
                  <a:lnTo>
                    <a:pt x="0" y="0"/>
                  </a:lnTo>
                  <a:lnTo>
                    <a:pt x="0" y="4"/>
                  </a:lnTo>
                  <a:lnTo>
                    <a:pt x="0" y="6"/>
                  </a:lnTo>
                  <a:lnTo>
                    <a:pt x="2" y="4"/>
                  </a:lnTo>
                  <a:close/>
                </a:path>
              </a:pathLst>
            </a:custGeom>
            <a:solidFill>
              <a:srgbClr val="0071B4">
                <a:alpha val="34901"/>
              </a:srgbClr>
            </a:solidFill>
            <a:ln w="9525">
              <a:noFill/>
              <a:round/>
              <a:headEnd/>
              <a:tailEnd/>
            </a:ln>
          </p:spPr>
          <p:txBody>
            <a:bodyPr/>
            <a:lstStyle/>
            <a:p>
              <a:endParaRPr lang="en-US"/>
            </a:p>
          </p:txBody>
        </p:sp>
        <p:sp>
          <p:nvSpPr>
            <p:cNvPr id="13530" name="Freeform 639"/>
            <p:cNvSpPr>
              <a:spLocks/>
            </p:cNvSpPr>
            <p:nvPr/>
          </p:nvSpPr>
          <p:spPr bwMode="auto">
            <a:xfrm>
              <a:off x="4543" y="2976"/>
              <a:ext cx="2" cy="4"/>
            </a:xfrm>
            <a:custGeom>
              <a:avLst/>
              <a:gdLst>
                <a:gd name="T0" fmla="*/ 2 w 2"/>
                <a:gd name="T1" fmla="*/ 0 h 4"/>
                <a:gd name="T2" fmla="*/ 0 w 2"/>
                <a:gd name="T3" fmla="*/ 0 h 4"/>
                <a:gd name="T4" fmla="*/ 0 w 2"/>
                <a:gd name="T5" fmla="*/ 2 h 4"/>
                <a:gd name="T6" fmla="*/ 0 w 2"/>
                <a:gd name="T7" fmla="*/ 2 h 4"/>
                <a:gd name="T8" fmla="*/ 0 w 2"/>
                <a:gd name="T9" fmla="*/ 4 h 4"/>
                <a:gd name="T10" fmla="*/ 0 w 2"/>
                <a:gd name="T11" fmla="*/ 4 h 4"/>
                <a:gd name="T12" fmla="*/ 0 w 2"/>
                <a:gd name="T13" fmla="*/ 4 h 4"/>
                <a:gd name="T14" fmla="*/ 2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0"/>
                  </a:moveTo>
                  <a:lnTo>
                    <a:pt x="0" y="0"/>
                  </a:lnTo>
                  <a:lnTo>
                    <a:pt x="0" y="2"/>
                  </a:lnTo>
                  <a:lnTo>
                    <a:pt x="0" y="4"/>
                  </a:lnTo>
                  <a:lnTo>
                    <a:pt x="2" y="0"/>
                  </a:lnTo>
                  <a:close/>
                </a:path>
              </a:pathLst>
            </a:custGeom>
            <a:solidFill>
              <a:srgbClr val="0071B4">
                <a:alpha val="34901"/>
              </a:srgbClr>
            </a:solidFill>
            <a:ln w="9525">
              <a:noFill/>
              <a:round/>
              <a:headEnd/>
              <a:tailEnd/>
            </a:ln>
          </p:spPr>
          <p:txBody>
            <a:bodyPr/>
            <a:lstStyle/>
            <a:p>
              <a:endParaRPr lang="en-US"/>
            </a:p>
          </p:txBody>
        </p:sp>
        <p:sp>
          <p:nvSpPr>
            <p:cNvPr id="13531" name="Freeform 640"/>
            <p:cNvSpPr>
              <a:spLocks/>
            </p:cNvSpPr>
            <p:nvPr/>
          </p:nvSpPr>
          <p:spPr bwMode="auto">
            <a:xfrm>
              <a:off x="4632" y="2639"/>
              <a:ext cx="2" cy="4"/>
            </a:xfrm>
            <a:custGeom>
              <a:avLst/>
              <a:gdLst>
                <a:gd name="T0" fmla="*/ 2 w 2"/>
                <a:gd name="T1" fmla="*/ 0 h 4"/>
                <a:gd name="T2" fmla="*/ 0 w 2"/>
                <a:gd name="T3" fmla="*/ 2 h 4"/>
                <a:gd name="T4" fmla="*/ 2 w 2"/>
                <a:gd name="T5" fmla="*/ 4 h 4"/>
                <a:gd name="T6" fmla="*/ 2 w 2"/>
                <a:gd name="T7" fmla="*/ 2 h 4"/>
                <a:gd name="T8" fmla="*/ 2 w 2"/>
                <a:gd name="T9" fmla="*/ 0 h 4"/>
                <a:gd name="T10" fmla="*/ 2 w 2"/>
                <a:gd name="T11" fmla="*/ 0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0" y="2"/>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3532" name="Freeform 641"/>
            <p:cNvSpPr>
              <a:spLocks/>
            </p:cNvSpPr>
            <p:nvPr/>
          </p:nvSpPr>
          <p:spPr bwMode="auto">
            <a:xfrm>
              <a:off x="4636" y="2611"/>
              <a:ext cx="2" cy="6"/>
            </a:xfrm>
            <a:custGeom>
              <a:avLst/>
              <a:gdLst>
                <a:gd name="T0" fmla="*/ 2 w 2"/>
                <a:gd name="T1" fmla="*/ 4 h 6"/>
                <a:gd name="T2" fmla="*/ 2 w 2"/>
                <a:gd name="T3" fmla="*/ 2 h 6"/>
                <a:gd name="T4" fmla="*/ 2 w 2"/>
                <a:gd name="T5" fmla="*/ 0 h 6"/>
                <a:gd name="T6" fmla="*/ 0 w 2"/>
                <a:gd name="T7" fmla="*/ 2 h 6"/>
                <a:gd name="T8" fmla="*/ 2 w 2"/>
                <a:gd name="T9" fmla="*/ 4 h 6"/>
                <a:gd name="T10" fmla="*/ 2 w 2"/>
                <a:gd name="T11" fmla="*/ 6 h 6"/>
                <a:gd name="T12" fmla="*/ 2 w 2"/>
                <a:gd name="T13" fmla="*/ 4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2" y="4"/>
                  </a:moveTo>
                  <a:lnTo>
                    <a:pt x="2" y="2"/>
                  </a:lnTo>
                  <a:lnTo>
                    <a:pt x="2" y="0"/>
                  </a:lnTo>
                  <a:lnTo>
                    <a:pt x="0" y="2"/>
                  </a:lnTo>
                  <a:lnTo>
                    <a:pt x="2" y="4"/>
                  </a:lnTo>
                  <a:lnTo>
                    <a:pt x="2" y="6"/>
                  </a:lnTo>
                  <a:lnTo>
                    <a:pt x="2" y="4"/>
                  </a:lnTo>
                  <a:close/>
                </a:path>
              </a:pathLst>
            </a:custGeom>
            <a:solidFill>
              <a:srgbClr val="0071B4">
                <a:alpha val="34901"/>
              </a:srgbClr>
            </a:solidFill>
            <a:ln w="9525">
              <a:noFill/>
              <a:round/>
              <a:headEnd/>
              <a:tailEnd/>
            </a:ln>
          </p:spPr>
          <p:txBody>
            <a:bodyPr/>
            <a:lstStyle/>
            <a:p>
              <a:endParaRPr lang="en-US"/>
            </a:p>
          </p:txBody>
        </p:sp>
        <p:sp>
          <p:nvSpPr>
            <p:cNvPr id="13533" name="Freeform 642"/>
            <p:cNvSpPr>
              <a:spLocks/>
            </p:cNvSpPr>
            <p:nvPr/>
          </p:nvSpPr>
          <p:spPr bwMode="auto">
            <a:xfrm>
              <a:off x="4634" y="2617"/>
              <a:ext cx="2" cy="4"/>
            </a:xfrm>
            <a:custGeom>
              <a:avLst/>
              <a:gdLst>
                <a:gd name="T0" fmla="*/ 0 w 2"/>
                <a:gd name="T1" fmla="*/ 2 h 4"/>
                <a:gd name="T2" fmla="*/ 0 w 2"/>
                <a:gd name="T3" fmla="*/ 4 h 4"/>
                <a:gd name="T4" fmla="*/ 2 w 2"/>
                <a:gd name="T5" fmla="*/ 2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0" y="4"/>
                  </a:lnTo>
                  <a:lnTo>
                    <a:pt x="2" y="2"/>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3534" name="Freeform 643"/>
            <p:cNvSpPr>
              <a:spLocks/>
            </p:cNvSpPr>
            <p:nvPr/>
          </p:nvSpPr>
          <p:spPr bwMode="auto">
            <a:xfrm>
              <a:off x="4505" y="2954"/>
              <a:ext cx="4" cy="4"/>
            </a:xfrm>
            <a:custGeom>
              <a:avLst/>
              <a:gdLst>
                <a:gd name="T0" fmla="*/ 4 w 4"/>
                <a:gd name="T1" fmla="*/ 2 h 4"/>
                <a:gd name="T2" fmla="*/ 4 w 4"/>
                <a:gd name="T3" fmla="*/ 2 h 4"/>
                <a:gd name="T4" fmla="*/ 2 w 4"/>
                <a:gd name="T5" fmla="*/ 2 h 4"/>
                <a:gd name="T6" fmla="*/ 0 w 4"/>
                <a:gd name="T7" fmla="*/ 0 h 4"/>
                <a:gd name="T8" fmla="*/ 2 w 4"/>
                <a:gd name="T9" fmla="*/ 2 h 4"/>
                <a:gd name="T10" fmla="*/ 2 w 4"/>
                <a:gd name="T11" fmla="*/ 4 h 4"/>
                <a:gd name="T12" fmla="*/ 4 w 4"/>
                <a:gd name="T13" fmla="*/ 4 h 4"/>
                <a:gd name="T14" fmla="*/ 4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2"/>
                  </a:moveTo>
                  <a:lnTo>
                    <a:pt x="4" y="2"/>
                  </a:lnTo>
                  <a:lnTo>
                    <a:pt x="2" y="2"/>
                  </a:lnTo>
                  <a:lnTo>
                    <a:pt x="0" y="0"/>
                  </a:lnTo>
                  <a:lnTo>
                    <a:pt x="2" y="2"/>
                  </a:lnTo>
                  <a:lnTo>
                    <a:pt x="2" y="4"/>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3535" name="Freeform 644"/>
            <p:cNvSpPr>
              <a:spLocks/>
            </p:cNvSpPr>
            <p:nvPr/>
          </p:nvSpPr>
          <p:spPr bwMode="auto">
            <a:xfrm>
              <a:off x="4636" y="2711"/>
              <a:ext cx="4" cy="6"/>
            </a:xfrm>
            <a:custGeom>
              <a:avLst/>
              <a:gdLst>
                <a:gd name="T0" fmla="*/ 0 w 4"/>
                <a:gd name="T1" fmla="*/ 4 h 6"/>
                <a:gd name="T2" fmla="*/ 0 w 4"/>
                <a:gd name="T3" fmla="*/ 6 h 6"/>
                <a:gd name="T4" fmla="*/ 0 w 4"/>
                <a:gd name="T5" fmla="*/ 6 h 6"/>
                <a:gd name="T6" fmla="*/ 0 w 4"/>
                <a:gd name="T7" fmla="*/ 6 h 6"/>
                <a:gd name="T8" fmla="*/ 2 w 4"/>
                <a:gd name="T9" fmla="*/ 6 h 6"/>
                <a:gd name="T10" fmla="*/ 2 w 4"/>
                <a:gd name="T11" fmla="*/ 4 h 6"/>
                <a:gd name="T12" fmla="*/ 4 w 4"/>
                <a:gd name="T13" fmla="*/ 2 h 6"/>
                <a:gd name="T14" fmla="*/ 4 w 4"/>
                <a:gd name="T15" fmla="*/ 2 h 6"/>
                <a:gd name="T16" fmla="*/ 4 w 4"/>
                <a:gd name="T17" fmla="*/ 0 h 6"/>
                <a:gd name="T18" fmla="*/ 2 w 4"/>
                <a:gd name="T19" fmla="*/ 2 h 6"/>
                <a:gd name="T20" fmla="*/ 0 w 4"/>
                <a:gd name="T21" fmla="*/ 2 h 6"/>
                <a:gd name="T22" fmla="*/ 0 w 4"/>
                <a:gd name="T23" fmla="*/ 4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6"/>
                <a:gd name="T38" fmla="*/ 4 w 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6">
                  <a:moveTo>
                    <a:pt x="0" y="4"/>
                  </a:moveTo>
                  <a:lnTo>
                    <a:pt x="0" y="6"/>
                  </a:lnTo>
                  <a:lnTo>
                    <a:pt x="2" y="6"/>
                  </a:lnTo>
                  <a:lnTo>
                    <a:pt x="2" y="4"/>
                  </a:lnTo>
                  <a:lnTo>
                    <a:pt x="4" y="2"/>
                  </a:lnTo>
                  <a:lnTo>
                    <a:pt x="4" y="0"/>
                  </a:lnTo>
                  <a:lnTo>
                    <a:pt x="2" y="2"/>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3536" name="Freeform 645"/>
            <p:cNvSpPr>
              <a:spLocks/>
            </p:cNvSpPr>
            <p:nvPr/>
          </p:nvSpPr>
          <p:spPr bwMode="auto">
            <a:xfrm>
              <a:off x="4614" y="2737"/>
              <a:ext cx="6" cy="12"/>
            </a:xfrm>
            <a:custGeom>
              <a:avLst/>
              <a:gdLst>
                <a:gd name="T0" fmla="*/ 0 w 6"/>
                <a:gd name="T1" fmla="*/ 10 h 12"/>
                <a:gd name="T2" fmla="*/ 2 w 6"/>
                <a:gd name="T3" fmla="*/ 8 h 12"/>
                <a:gd name="T4" fmla="*/ 2 w 6"/>
                <a:gd name="T5" fmla="*/ 8 h 12"/>
                <a:gd name="T6" fmla="*/ 4 w 6"/>
                <a:gd name="T7" fmla="*/ 6 h 12"/>
                <a:gd name="T8" fmla="*/ 6 w 6"/>
                <a:gd name="T9" fmla="*/ 6 h 12"/>
                <a:gd name="T10" fmla="*/ 6 w 6"/>
                <a:gd name="T11" fmla="*/ 2 h 12"/>
                <a:gd name="T12" fmla="*/ 6 w 6"/>
                <a:gd name="T13" fmla="*/ 0 h 12"/>
                <a:gd name="T14" fmla="*/ 6 w 6"/>
                <a:gd name="T15" fmla="*/ 2 h 12"/>
                <a:gd name="T16" fmla="*/ 4 w 6"/>
                <a:gd name="T17" fmla="*/ 4 h 12"/>
                <a:gd name="T18" fmla="*/ 2 w 6"/>
                <a:gd name="T19" fmla="*/ 4 h 12"/>
                <a:gd name="T20" fmla="*/ 2 w 6"/>
                <a:gd name="T21" fmla="*/ 6 h 12"/>
                <a:gd name="T22" fmla="*/ 0 w 6"/>
                <a:gd name="T23" fmla="*/ 6 h 12"/>
                <a:gd name="T24" fmla="*/ 0 w 6"/>
                <a:gd name="T25" fmla="*/ 8 h 12"/>
                <a:gd name="T26" fmla="*/ 0 w 6"/>
                <a:gd name="T27" fmla="*/ 10 h 12"/>
                <a:gd name="T28" fmla="*/ 0 w 6"/>
                <a:gd name="T29" fmla="*/ 12 h 12"/>
                <a:gd name="T30" fmla="*/ 0 w 6"/>
                <a:gd name="T31" fmla="*/ 12 h 12"/>
                <a:gd name="T32" fmla="*/ 0 w 6"/>
                <a:gd name="T33" fmla="*/ 1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2"/>
                <a:gd name="T53" fmla="*/ 6 w 6"/>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2">
                  <a:moveTo>
                    <a:pt x="0" y="10"/>
                  </a:moveTo>
                  <a:lnTo>
                    <a:pt x="2" y="8"/>
                  </a:lnTo>
                  <a:lnTo>
                    <a:pt x="4" y="6"/>
                  </a:lnTo>
                  <a:lnTo>
                    <a:pt x="6" y="6"/>
                  </a:lnTo>
                  <a:lnTo>
                    <a:pt x="6" y="2"/>
                  </a:lnTo>
                  <a:lnTo>
                    <a:pt x="6" y="0"/>
                  </a:lnTo>
                  <a:lnTo>
                    <a:pt x="6" y="2"/>
                  </a:lnTo>
                  <a:lnTo>
                    <a:pt x="4" y="4"/>
                  </a:lnTo>
                  <a:lnTo>
                    <a:pt x="2" y="4"/>
                  </a:lnTo>
                  <a:lnTo>
                    <a:pt x="2" y="6"/>
                  </a:lnTo>
                  <a:lnTo>
                    <a:pt x="0" y="6"/>
                  </a:lnTo>
                  <a:lnTo>
                    <a:pt x="0" y="8"/>
                  </a:lnTo>
                  <a:lnTo>
                    <a:pt x="0" y="10"/>
                  </a:lnTo>
                  <a:lnTo>
                    <a:pt x="0" y="12"/>
                  </a:lnTo>
                  <a:lnTo>
                    <a:pt x="0" y="10"/>
                  </a:lnTo>
                  <a:close/>
                </a:path>
              </a:pathLst>
            </a:custGeom>
            <a:solidFill>
              <a:srgbClr val="0071B4">
                <a:alpha val="34901"/>
              </a:srgbClr>
            </a:solidFill>
            <a:ln w="9525">
              <a:noFill/>
              <a:round/>
              <a:headEnd/>
              <a:tailEnd/>
            </a:ln>
          </p:spPr>
          <p:txBody>
            <a:bodyPr/>
            <a:lstStyle/>
            <a:p>
              <a:endParaRPr lang="en-US"/>
            </a:p>
          </p:txBody>
        </p:sp>
        <p:sp>
          <p:nvSpPr>
            <p:cNvPr id="13537" name="Freeform 646"/>
            <p:cNvSpPr>
              <a:spLocks/>
            </p:cNvSpPr>
            <p:nvPr/>
          </p:nvSpPr>
          <p:spPr bwMode="auto">
            <a:xfrm>
              <a:off x="4658" y="2562"/>
              <a:ext cx="2" cy="2"/>
            </a:xfrm>
            <a:custGeom>
              <a:avLst/>
              <a:gdLst>
                <a:gd name="T0" fmla="*/ 0 w 2"/>
                <a:gd name="T1" fmla="*/ 0 h 2"/>
                <a:gd name="T2" fmla="*/ 0 w 2"/>
                <a:gd name="T3" fmla="*/ 0 h 2"/>
                <a:gd name="T4" fmla="*/ 0 w 2"/>
                <a:gd name="T5" fmla="*/ 2 h 2"/>
                <a:gd name="T6" fmla="*/ 0 w 2"/>
                <a:gd name="T7" fmla="*/ 2 h 2"/>
                <a:gd name="T8" fmla="*/ 2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0"/>
                  </a:lnTo>
                  <a:lnTo>
                    <a:pt x="0"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3538" name="Freeform 647"/>
            <p:cNvSpPr>
              <a:spLocks/>
            </p:cNvSpPr>
            <p:nvPr/>
          </p:nvSpPr>
          <p:spPr bwMode="auto">
            <a:xfrm>
              <a:off x="4660" y="2492"/>
              <a:ext cx="155" cy="139"/>
            </a:xfrm>
            <a:custGeom>
              <a:avLst/>
              <a:gdLst>
                <a:gd name="T0" fmla="*/ 24 w 155"/>
                <a:gd name="T1" fmla="*/ 107 h 139"/>
                <a:gd name="T2" fmla="*/ 16 w 155"/>
                <a:gd name="T3" fmla="*/ 117 h 139"/>
                <a:gd name="T4" fmla="*/ 0 w 155"/>
                <a:gd name="T5" fmla="*/ 131 h 139"/>
                <a:gd name="T6" fmla="*/ 8 w 155"/>
                <a:gd name="T7" fmla="*/ 131 h 139"/>
                <a:gd name="T8" fmla="*/ 18 w 155"/>
                <a:gd name="T9" fmla="*/ 131 h 139"/>
                <a:gd name="T10" fmla="*/ 24 w 155"/>
                <a:gd name="T11" fmla="*/ 127 h 139"/>
                <a:gd name="T12" fmla="*/ 48 w 155"/>
                <a:gd name="T13" fmla="*/ 117 h 139"/>
                <a:gd name="T14" fmla="*/ 62 w 155"/>
                <a:gd name="T15" fmla="*/ 119 h 139"/>
                <a:gd name="T16" fmla="*/ 60 w 155"/>
                <a:gd name="T17" fmla="*/ 125 h 139"/>
                <a:gd name="T18" fmla="*/ 62 w 155"/>
                <a:gd name="T19" fmla="*/ 135 h 139"/>
                <a:gd name="T20" fmla="*/ 70 w 155"/>
                <a:gd name="T21" fmla="*/ 137 h 139"/>
                <a:gd name="T22" fmla="*/ 80 w 155"/>
                <a:gd name="T23" fmla="*/ 127 h 139"/>
                <a:gd name="T24" fmla="*/ 84 w 155"/>
                <a:gd name="T25" fmla="*/ 123 h 139"/>
                <a:gd name="T26" fmla="*/ 84 w 155"/>
                <a:gd name="T27" fmla="*/ 113 h 139"/>
                <a:gd name="T28" fmla="*/ 86 w 155"/>
                <a:gd name="T29" fmla="*/ 117 h 139"/>
                <a:gd name="T30" fmla="*/ 88 w 155"/>
                <a:gd name="T31" fmla="*/ 119 h 139"/>
                <a:gd name="T32" fmla="*/ 102 w 155"/>
                <a:gd name="T33" fmla="*/ 121 h 139"/>
                <a:gd name="T34" fmla="*/ 110 w 155"/>
                <a:gd name="T35" fmla="*/ 115 h 139"/>
                <a:gd name="T36" fmla="*/ 116 w 155"/>
                <a:gd name="T37" fmla="*/ 117 h 139"/>
                <a:gd name="T38" fmla="*/ 122 w 155"/>
                <a:gd name="T39" fmla="*/ 109 h 139"/>
                <a:gd name="T40" fmla="*/ 127 w 155"/>
                <a:gd name="T41" fmla="*/ 103 h 139"/>
                <a:gd name="T42" fmla="*/ 125 w 155"/>
                <a:gd name="T43" fmla="*/ 113 h 139"/>
                <a:gd name="T44" fmla="*/ 135 w 155"/>
                <a:gd name="T45" fmla="*/ 103 h 139"/>
                <a:gd name="T46" fmla="*/ 135 w 155"/>
                <a:gd name="T47" fmla="*/ 97 h 139"/>
                <a:gd name="T48" fmla="*/ 141 w 155"/>
                <a:gd name="T49" fmla="*/ 80 h 139"/>
                <a:gd name="T50" fmla="*/ 145 w 155"/>
                <a:gd name="T51" fmla="*/ 56 h 139"/>
                <a:gd name="T52" fmla="*/ 151 w 155"/>
                <a:gd name="T53" fmla="*/ 44 h 139"/>
                <a:gd name="T54" fmla="*/ 155 w 155"/>
                <a:gd name="T55" fmla="*/ 40 h 139"/>
                <a:gd name="T56" fmla="*/ 147 w 155"/>
                <a:gd name="T57" fmla="*/ 12 h 139"/>
                <a:gd name="T58" fmla="*/ 143 w 155"/>
                <a:gd name="T59" fmla="*/ 0 h 139"/>
                <a:gd name="T60" fmla="*/ 137 w 155"/>
                <a:gd name="T61" fmla="*/ 2 h 139"/>
                <a:gd name="T62" fmla="*/ 143 w 155"/>
                <a:gd name="T63" fmla="*/ 2 h 139"/>
                <a:gd name="T64" fmla="*/ 141 w 155"/>
                <a:gd name="T65" fmla="*/ 10 h 139"/>
                <a:gd name="T66" fmla="*/ 135 w 155"/>
                <a:gd name="T67" fmla="*/ 10 h 139"/>
                <a:gd name="T68" fmla="*/ 131 w 155"/>
                <a:gd name="T69" fmla="*/ 6 h 139"/>
                <a:gd name="T70" fmla="*/ 127 w 155"/>
                <a:gd name="T71" fmla="*/ 12 h 139"/>
                <a:gd name="T72" fmla="*/ 123 w 155"/>
                <a:gd name="T73" fmla="*/ 28 h 139"/>
                <a:gd name="T74" fmla="*/ 118 w 155"/>
                <a:gd name="T75" fmla="*/ 62 h 139"/>
                <a:gd name="T76" fmla="*/ 108 w 155"/>
                <a:gd name="T77" fmla="*/ 72 h 139"/>
                <a:gd name="T78" fmla="*/ 90 w 155"/>
                <a:gd name="T79" fmla="*/ 83 h 139"/>
                <a:gd name="T80" fmla="*/ 86 w 155"/>
                <a:gd name="T81" fmla="*/ 80 h 139"/>
                <a:gd name="T82" fmla="*/ 88 w 155"/>
                <a:gd name="T83" fmla="*/ 76 h 139"/>
                <a:gd name="T84" fmla="*/ 88 w 155"/>
                <a:gd name="T85" fmla="*/ 72 h 139"/>
                <a:gd name="T86" fmla="*/ 80 w 155"/>
                <a:gd name="T87" fmla="*/ 85 h 139"/>
                <a:gd name="T88" fmla="*/ 68 w 155"/>
                <a:gd name="T89" fmla="*/ 105 h 139"/>
                <a:gd name="T90" fmla="*/ 60 w 155"/>
                <a:gd name="T91" fmla="*/ 101 h 13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5"/>
                <a:gd name="T139" fmla="*/ 0 h 139"/>
                <a:gd name="T140" fmla="*/ 155 w 155"/>
                <a:gd name="T141" fmla="*/ 139 h 13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5" h="139">
                  <a:moveTo>
                    <a:pt x="34" y="105"/>
                  </a:moveTo>
                  <a:lnTo>
                    <a:pt x="30" y="103"/>
                  </a:lnTo>
                  <a:lnTo>
                    <a:pt x="24" y="107"/>
                  </a:lnTo>
                  <a:lnTo>
                    <a:pt x="22" y="111"/>
                  </a:lnTo>
                  <a:lnTo>
                    <a:pt x="18" y="113"/>
                  </a:lnTo>
                  <a:lnTo>
                    <a:pt x="16" y="117"/>
                  </a:lnTo>
                  <a:lnTo>
                    <a:pt x="6" y="123"/>
                  </a:lnTo>
                  <a:lnTo>
                    <a:pt x="0" y="125"/>
                  </a:lnTo>
                  <a:lnTo>
                    <a:pt x="0" y="131"/>
                  </a:lnTo>
                  <a:lnTo>
                    <a:pt x="4" y="131"/>
                  </a:lnTo>
                  <a:lnTo>
                    <a:pt x="6" y="131"/>
                  </a:lnTo>
                  <a:lnTo>
                    <a:pt x="8" y="131"/>
                  </a:lnTo>
                  <a:lnTo>
                    <a:pt x="10" y="129"/>
                  </a:lnTo>
                  <a:lnTo>
                    <a:pt x="16" y="133"/>
                  </a:lnTo>
                  <a:lnTo>
                    <a:pt x="18" y="131"/>
                  </a:lnTo>
                  <a:lnTo>
                    <a:pt x="20" y="125"/>
                  </a:lnTo>
                  <a:lnTo>
                    <a:pt x="22" y="125"/>
                  </a:lnTo>
                  <a:lnTo>
                    <a:pt x="24" y="127"/>
                  </a:lnTo>
                  <a:lnTo>
                    <a:pt x="40" y="121"/>
                  </a:lnTo>
                  <a:lnTo>
                    <a:pt x="42" y="123"/>
                  </a:lnTo>
                  <a:lnTo>
                    <a:pt x="48" y="117"/>
                  </a:lnTo>
                  <a:lnTo>
                    <a:pt x="52" y="117"/>
                  </a:lnTo>
                  <a:lnTo>
                    <a:pt x="58" y="119"/>
                  </a:lnTo>
                  <a:lnTo>
                    <a:pt x="62" y="119"/>
                  </a:lnTo>
                  <a:lnTo>
                    <a:pt x="64" y="119"/>
                  </a:lnTo>
                  <a:lnTo>
                    <a:pt x="64" y="121"/>
                  </a:lnTo>
                  <a:lnTo>
                    <a:pt x="60" y="125"/>
                  </a:lnTo>
                  <a:lnTo>
                    <a:pt x="60" y="131"/>
                  </a:lnTo>
                  <a:lnTo>
                    <a:pt x="60" y="133"/>
                  </a:lnTo>
                  <a:lnTo>
                    <a:pt x="62" y="135"/>
                  </a:lnTo>
                  <a:lnTo>
                    <a:pt x="64" y="137"/>
                  </a:lnTo>
                  <a:lnTo>
                    <a:pt x="68" y="139"/>
                  </a:lnTo>
                  <a:lnTo>
                    <a:pt x="70" y="137"/>
                  </a:lnTo>
                  <a:lnTo>
                    <a:pt x="76" y="127"/>
                  </a:lnTo>
                  <a:lnTo>
                    <a:pt x="78" y="127"/>
                  </a:lnTo>
                  <a:lnTo>
                    <a:pt x="80" y="127"/>
                  </a:lnTo>
                  <a:lnTo>
                    <a:pt x="82" y="125"/>
                  </a:lnTo>
                  <a:lnTo>
                    <a:pt x="84" y="127"/>
                  </a:lnTo>
                  <a:lnTo>
                    <a:pt x="84" y="123"/>
                  </a:lnTo>
                  <a:lnTo>
                    <a:pt x="78" y="119"/>
                  </a:lnTo>
                  <a:lnTo>
                    <a:pt x="82" y="113"/>
                  </a:lnTo>
                  <a:lnTo>
                    <a:pt x="84" y="113"/>
                  </a:lnTo>
                  <a:lnTo>
                    <a:pt x="84" y="117"/>
                  </a:lnTo>
                  <a:lnTo>
                    <a:pt x="84" y="119"/>
                  </a:lnTo>
                  <a:lnTo>
                    <a:pt x="86" y="117"/>
                  </a:lnTo>
                  <a:lnTo>
                    <a:pt x="90" y="119"/>
                  </a:lnTo>
                  <a:lnTo>
                    <a:pt x="88" y="119"/>
                  </a:lnTo>
                  <a:lnTo>
                    <a:pt x="88" y="121"/>
                  </a:lnTo>
                  <a:lnTo>
                    <a:pt x="90" y="119"/>
                  </a:lnTo>
                  <a:lnTo>
                    <a:pt x="102" y="121"/>
                  </a:lnTo>
                  <a:lnTo>
                    <a:pt x="110" y="113"/>
                  </a:lnTo>
                  <a:lnTo>
                    <a:pt x="112" y="113"/>
                  </a:lnTo>
                  <a:lnTo>
                    <a:pt x="110" y="115"/>
                  </a:lnTo>
                  <a:lnTo>
                    <a:pt x="112" y="119"/>
                  </a:lnTo>
                  <a:lnTo>
                    <a:pt x="114" y="119"/>
                  </a:lnTo>
                  <a:lnTo>
                    <a:pt x="116" y="117"/>
                  </a:lnTo>
                  <a:lnTo>
                    <a:pt x="116" y="111"/>
                  </a:lnTo>
                  <a:lnTo>
                    <a:pt x="118" y="109"/>
                  </a:lnTo>
                  <a:lnTo>
                    <a:pt x="122" y="109"/>
                  </a:lnTo>
                  <a:lnTo>
                    <a:pt x="123" y="111"/>
                  </a:lnTo>
                  <a:lnTo>
                    <a:pt x="125" y="103"/>
                  </a:lnTo>
                  <a:lnTo>
                    <a:pt x="127" y="103"/>
                  </a:lnTo>
                  <a:lnTo>
                    <a:pt x="127" y="105"/>
                  </a:lnTo>
                  <a:lnTo>
                    <a:pt x="125" y="107"/>
                  </a:lnTo>
                  <a:lnTo>
                    <a:pt x="125" y="113"/>
                  </a:lnTo>
                  <a:lnTo>
                    <a:pt x="125" y="115"/>
                  </a:lnTo>
                  <a:lnTo>
                    <a:pt x="131" y="111"/>
                  </a:lnTo>
                  <a:lnTo>
                    <a:pt x="135" y="103"/>
                  </a:lnTo>
                  <a:lnTo>
                    <a:pt x="139" y="101"/>
                  </a:lnTo>
                  <a:lnTo>
                    <a:pt x="137" y="99"/>
                  </a:lnTo>
                  <a:lnTo>
                    <a:pt x="135" y="97"/>
                  </a:lnTo>
                  <a:lnTo>
                    <a:pt x="137" y="87"/>
                  </a:lnTo>
                  <a:lnTo>
                    <a:pt x="139" y="82"/>
                  </a:lnTo>
                  <a:lnTo>
                    <a:pt x="141" y="80"/>
                  </a:lnTo>
                  <a:lnTo>
                    <a:pt x="141" y="64"/>
                  </a:lnTo>
                  <a:lnTo>
                    <a:pt x="141" y="58"/>
                  </a:lnTo>
                  <a:lnTo>
                    <a:pt x="145" y="56"/>
                  </a:lnTo>
                  <a:lnTo>
                    <a:pt x="149" y="56"/>
                  </a:lnTo>
                  <a:lnTo>
                    <a:pt x="149" y="52"/>
                  </a:lnTo>
                  <a:lnTo>
                    <a:pt x="151" y="44"/>
                  </a:lnTo>
                  <a:lnTo>
                    <a:pt x="153" y="44"/>
                  </a:lnTo>
                  <a:lnTo>
                    <a:pt x="153" y="42"/>
                  </a:lnTo>
                  <a:lnTo>
                    <a:pt x="155" y="40"/>
                  </a:lnTo>
                  <a:lnTo>
                    <a:pt x="155" y="38"/>
                  </a:lnTo>
                  <a:lnTo>
                    <a:pt x="155" y="36"/>
                  </a:lnTo>
                  <a:lnTo>
                    <a:pt x="147" y="12"/>
                  </a:lnTo>
                  <a:lnTo>
                    <a:pt x="147" y="2"/>
                  </a:lnTo>
                  <a:lnTo>
                    <a:pt x="147" y="0"/>
                  </a:lnTo>
                  <a:lnTo>
                    <a:pt x="143" y="0"/>
                  </a:lnTo>
                  <a:lnTo>
                    <a:pt x="139" y="0"/>
                  </a:lnTo>
                  <a:lnTo>
                    <a:pt x="137" y="2"/>
                  </a:lnTo>
                  <a:lnTo>
                    <a:pt x="139" y="6"/>
                  </a:lnTo>
                  <a:lnTo>
                    <a:pt x="141" y="4"/>
                  </a:lnTo>
                  <a:lnTo>
                    <a:pt x="143" y="2"/>
                  </a:lnTo>
                  <a:lnTo>
                    <a:pt x="143" y="6"/>
                  </a:lnTo>
                  <a:lnTo>
                    <a:pt x="141" y="10"/>
                  </a:lnTo>
                  <a:lnTo>
                    <a:pt x="139" y="8"/>
                  </a:lnTo>
                  <a:lnTo>
                    <a:pt x="137" y="12"/>
                  </a:lnTo>
                  <a:lnTo>
                    <a:pt x="135" y="10"/>
                  </a:lnTo>
                  <a:lnTo>
                    <a:pt x="135" y="6"/>
                  </a:lnTo>
                  <a:lnTo>
                    <a:pt x="133" y="4"/>
                  </a:lnTo>
                  <a:lnTo>
                    <a:pt x="131" y="6"/>
                  </a:lnTo>
                  <a:lnTo>
                    <a:pt x="131" y="8"/>
                  </a:lnTo>
                  <a:lnTo>
                    <a:pt x="129" y="12"/>
                  </a:lnTo>
                  <a:lnTo>
                    <a:pt x="127" y="12"/>
                  </a:lnTo>
                  <a:lnTo>
                    <a:pt x="127" y="14"/>
                  </a:lnTo>
                  <a:lnTo>
                    <a:pt x="127" y="22"/>
                  </a:lnTo>
                  <a:lnTo>
                    <a:pt x="123" y="28"/>
                  </a:lnTo>
                  <a:lnTo>
                    <a:pt x="125" y="28"/>
                  </a:lnTo>
                  <a:lnTo>
                    <a:pt x="127" y="30"/>
                  </a:lnTo>
                  <a:lnTo>
                    <a:pt x="118" y="62"/>
                  </a:lnTo>
                  <a:lnTo>
                    <a:pt x="116" y="62"/>
                  </a:lnTo>
                  <a:lnTo>
                    <a:pt x="112" y="64"/>
                  </a:lnTo>
                  <a:lnTo>
                    <a:pt x="108" y="72"/>
                  </a:lnTo>
                  <a:lnTo>
                    <a:pt x="100" y="78"/>
                  </a:lnTo>
                  <a:lnTo>
                    <a:pt x="92" y="82"/>
                  </a:lnTo>
                  <a:lnTo>
                    <a:pt x="90" y="83"/>
                  </a:lnTo>
                  <a:lnTo>
                    <a:pt x="88" y="83"/>
                  </a:lnTo>
                  <a:lnTo>
                    <a:pt x="86" y="83"/>
                  </a:lnTo>
                  <a:lnTo>
                    <a:pt x="86" y="80"/>
                  </a:lnTo>
                  <a:lnTo>
                    <a:pt x="84" y="78"/>
                  </a:lnTo>
                  <a:lnTo>
                    <a:pt x="88" y="76"/>
                  </a:lnTo>
                  <a:lnTo>
                    <a:pt x="90" y="74"/>
                  </a:lnTo>
                  <a:lnTo>
                    <a:pt x="90" y="72"/>
                  </a:lnTo>
                  <a:lnTo>
                    <a:pt x="88" y="72"/>
                  </a:lnTo>
                  <a:lnTo>
                    <a:pt x="82" y="74"/>
                  </a:lnTo>
                  <a:lnTo>
                    <a:pt x="82" y="80"/>
                  </a:lnTo>
                  <a:lnTo>
                    <a:pt x="80" y="85"/>
                  </a:lnTo>
                  <a:lnTo>
                    <a:pt x="72" y="93"/>
                  </a:lnTo>
                  <a:lnTo>
                    <a:pt x="72" y="101"/>
                  </a:lnTo>
                  <a:lnTo>
                    <a:pt x="68" y="105"/>
                  </a:lnTo>
                  <a:lnTo>
                    <a:pt x="66" y="105"/>
                  </a:lnTo>
                  <a:lnTo>
                    <a:pt x="60" y="103"/>
                  </a:lnTo>
                  <a:lnTo>
                    <a:pt x="60" y="101"/>
                  </a:lnTo>
                  <a:lnTo>
                    <a:pt x="34" y="105"/>
                  </a:lnTo>
                  <a:close/>
                </a:path>
              </a:pathLst>
            </a:custGeom>
            <a:solidFill>
              <a:srgbClr val="0071B4">
                <a:alpha val="34901"/>
              </a:srgbClr>
            </a:solidFill>
            <a:ln w="9525">
              <a:noFill/>
              <a:round/>
              <a:headEnd/>
              <a:tailEnd/>
            </a:ln>
          </p:spPr>
          <p:txBody>
            <a:bodyPr/>
            <a:lstStyle/>
            <a:p>
              <a:endParaRPr lang="en-US"/>
            </a:p>
          </p:txBody>
        </p:sp>
        <p:sp>
          <p:nvSpPr>
            <p:cNvPr id="13539" name="Freeform 648"/>
            <p:cNvSpPr>
              <a:spLocks/>
            </p:cNvSpPr>
            <p:nvPr/>
          </p:nvSpPr>
          <p:spPr bwMode="auto">
            <a:xfrm>
              <a:off x="4642" y="2625"/>
              <a:ext cx="2" cy="2"/>
            </a:xfrm>
            <a:custGeom>
              <a:avLst/>
              <a:gdLst>
                <a:gd name="T0" fmla="*/ 0 w 2"/>
                <a:gd name="T1" fmla="*/ 0 h 2"/>
                <a:gd name="T2" fmla="*/ 0 w 2"/>
                <a:gd name="T3" fmla="*/ 0 h 2"/>
                <a:gd name="T4" fmla="*/ 0 w 2"/>
                <a:gd name="T5" fmla="*/ 2 h 2"/>
                <a:gd name="T6" fmla="*/ 2 w 2"/>
                <a:gd name="T7" fmla="*/ 2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0" y="0"/>
                  </a:lnTo>
                  <a:lnTo>
                    <a:pt x="0" y="2"/>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3540" name="Freeform 649"/>
            <p:cNvSpPr>
              <a:spLocks/>
            </p:cNvSpPr>
            <p:nvPr/>
          </p:nvSpPr>
          <p:spPr bwMode="auto">
            <a:xfrm>
              <a:off x="4642" y="2623"/>
              <a:ext cx="32" cy="48"/>
            </a:xfrm>
            <a:custGeom>
              <a:avLst/>
              <a:gdLst>
                <a:gd name="T0" fmla="*/ 4 w 32"/>
                <a:gd name="T1" fmla="*/ 16 h 48"/>
                <a:gd name="T2" fmla="*/ 4 w 32"/>
                <a:gd name="T3" fmla="*/ 18 h 48"/>
                <a:gd name="T4" fmla="*/ 2 w 32"/>
                <a:gd name="T5" fmla="*/ 16 h 48"/>
                <a:gd name="T6" fmla="*/ 0 w 32"/>
                <a:gd name="T7" fmla="*/ 16 h 48"/>
                <a:gd name="T8" fmla="*/ 2 w 32"/>
                <a:gd name="T9" fmla="*/ 24 h 48"/>
                <a:gd name="T10" fmla="*/ 2 w 32"/>
                <a:gd name="T11" fmla="*/ 22 h 48"/>
                <a:gd name="T12" fmla="*/ 6 w 32"/>
                <a:gd name="T13" fmla="*/ 20 h 48"/>
                <a:gd name="T14" fmla="*/ 8 w 32"/>
                <a:gd name="T15" fmla="*/ 22 h 48"/>
                <a:gd name="T16" fmla="*/ 10 w 32"/>
                <a:gd name="T17" fmla="*/ 20 h 48"/>
                <a:gd name="T18" fmla="*/ 8 w 32"/>
                <a:gd name="T19" fmla="*/ 18 h 48"/>
                <a:gd name="T20" fmla="*/ 8 w 32"/>
                <a:gd name="T21" fmla="*/ 18 h 48"/>
                <a:gd name="T22" fmla="*/ 8 w 32"/>
                <a:gd name="T23" fmla="*/ 14 h 48"/>
                <a:gd name="T24" fmla="*/ 8 w 32"/>
                <a:gd name="T25" fmla="*/ 14 h 48"/>
                <a:gd name="T26" fmla="*/ 12 w 32"/>
                <a:gd name="T27" fmla="*/ 20 h 48"/>
                <a:gd name="T28" fmla="*/ 12 w 32"/>
                <a:gd name="T29" fmla="*/ 22 h 48"/>
                <a:gd name="T30" fmla="*/ 12 w 32"/>
                <a:gd name="T31" fmla="*/ 22 h 48"/>
                <a:gd name="T32" fmla="*/ 12 w 32"/>
                <a:gd name="T33" fmla="*/ 26 h 48"/>
                <a:gd name="T34" fmla="*/ 12 w 32"/>
                <a:gd name="T35" fmla="*/ 30 h 48"/>
                <a:gd name="T36" fmla="*/ 10 w 32"/>
                <a:gd name="T37" fmla="*/ 30 h 48"/>
                <a:gd name="T38" fmla="*/ 8 w 32"/>
                <a:gd name="T39" fmla="*/ 34 h 48"/>
                <a:gd name="T40" fmla="*/ 8 w 32"/>
                <a:gd name="T41" fmla="*/ 42 h 48"/>
                <a:gd name="T42" fmla="*/ 8 w 32"/>
                <a:gd name="T43" fmla="*/ 44 h 48"/>
                <a:gd name="T44" fmla="*/ 10 w 32"/>
                <a:gd name="T45" fmla="*/ 46 h 48"/>
                <a:gd name="T46" fmla="*/ 14 w 32"/>
                <a:gd name="T47" fmla="*/ 46 h 48"/>
                <a:gd name="T48" fmla="*/ 14 w 32"/>
                <a:gd name="T49" fmla="*/ 44 h 48"/>
                <a:gd name="T50" fmla="*/ 12 w 32"/>
                <a:gd name="T51" fmla="*/ 40 h 48"/>
                <a:gd name="T52" fmla="*/ 14 w 32"/>
                <a:gd name="T53" fmla="*/ 38 h 48"/>
                <a:gd name="T54" fmla="*/ 16 w 32"/>
                <a:gd name="T55" fmla="*/ 38 h 48"/>
                <a:gd name="T56" fmla="*/ 14 w 32"/>
                <a:gd name="T57" fmla="*/ 40 h 48"/>
                <a:gd name="T58" fmla="*/ 16 w 32"/>
                <a:gd name="T59" fmla="*/ 48 h 48"/>
                <a:gd name="T60" fmla="*/ 18 w 32"/>
                <a:gd name="T61" fmla="*/ 48 h 48"/>
                <a:gd name="T62" fmla="*/ 20 w 32"/>
                <a:gd name="T63" fmla="*/ 46 h 48"/>
                <a:gd name="T64" fmla="*/ 20 w 32"/>
                <a:gd name="T65" fmla="*/ 44 h 48"/>
                <a:gd name="T66" fmla="*/ 22 w 32"/>
                <a:gd name="T67" fmla="*/ 42 h 48"/>
                <a:gd name="T68" fmla="*/ 22 w 32"/>
                <a:gd name="T69" fmla="*/ 42 h 48"/>
                <a:gd name="T70" fmla="*/ 32 w 32"/>
                <a:gd name="T71" fmla="*/ 18 h 48"/>
                <a:gd name="T72" fmla="*/ 32 w 32"/>
                <a:gd name="T73" fmla="*/ 16 h 48"/>
                <a:gd name="T74" fmla="*/ 30 w 32"/>
                <a:gd name="T75" fmla="*/ 12 h 48"/>
                <a:gd name="T76" fmla="*/ 28 w 32"/>
                <a:gd name="T77" fmla="*/ 12 h 48"/>
                <a:gd name="T78" fmla="*/ 26 w 32"/>
                <a:gd name="T79" fmla="*/ 10 h 48"/>
                <a:gd name="T80" fmla="*/ 28 w 32"/>
                <a:gd name="T81" fmla="*/ 8 h 48"/>
                <a:gd name="T82" fmla="*/ 28 w 32"/>
                <a:gd name="T83" fmla="*/ 6 h 48"/>
                <a:gd name="T84" fmla="*/ 26 w 32"/>
                <a:gd name="T85" fmla="*/ 6 h 48"/>
                <a:gd name="T86" fmla="*/ 22 w 32"/>
                <a:gd name="T87" fmla="*/ 6 h 48"/>
                <a:gd name="T88" fmla="*/ 18 w 32"/>
                <a:gd name="T89" fmla="*/ 2 h 48"/>
                <a:gd name="T90" fmla="*/ 18 w 32"/>
                <a:gd name="T91" fmla="*/ 2 h 48"/>
                <a:gd name="T92" fmla="*/ 16 w 32"/>
                <a:gd name="T93" fmla="*/ 2 h 48"/>
                <a:gd name="T94" fmla="*/ 16 w 32"/>
                <a:gd name="T95" fmla="*/ 0 h 48"/>
                <a:gd name="T96" fmla="*/ 16 w 32"/>
                <a:gd name="T97" fmla="*/ 0 h 48"/>
                <a:gd name="T98" fmla="*/ 14 w 32"/>
                <a:gd name="T99" fmla="*/ 2 h 48"/>
                <a:gd name="T100" fmla="*/ 12 w 32"/>
                <a:gd name="T101" fmla="*/ 4 h 48"/>
                <a:gd name="T102" fmla="*/ 10 w 32"/>
                <a:gd name="T103" fmla="*/ 6 h 48"/>
                <a:gd name="T104" fmla="*/ 8 w 32"/>
                <a:gd name="T105" fmla="*/ 6 h 48"/>
                <a:gd name="T106" fmla="*/ 6 w 32"/>
                <a:gd name="T107" fmla="*/ 8 h 48"/>
                <a:gd name="T108" fmla="*/ 4 w 32"/>
                <a:gd name="T109" fmla="*/ 8 h 48"/>
                <a:gd name="T110" fmla="*/ 4 w 32"/>
                <a:gd name="T111" fmla="*/ 8 h 48"/>
                <a:gd name="T112" fmla="*/ 2 w 32"/>
                <a:gd name="T113" fmla="*/ 10 h 48"/>
                <a:gd name="T114" fmla="*/ 0 w 32"/>
                <a:gd name="T115" fmla="*/ 12 h 48"/>
                <a:gd name="T116" fmla="*/ 4 w 32"/>
                <a:gd name="T117" fmla="*/ 16 h 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
                <a:gd name="T178" fmla="*/ 0 h 48"/>
                <a:gd name="T179" fmla="*/ 32 w 32"/>
                <a:gd name="T180" fmla="*/ 48 h 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 h="48">
                  <a:moveTo>
                    <a:pt x="4" y="16"/>
                  </a:moveTo>
                  <a:lnTo>
                    <a:pt x="4" y="18"/>
                  </a:lnTo>
                  <a:lnTo>
                    <a:pt x="2" y="16"/>
                  </a:lnTo>
                  <a:lnTo>
                    <a:pt x="0" y="16"/>
                  </a:lnTo>
                  <a:lnTo>
                    <a:pt x="2" y="24"/>
                  </a:lnTo>
                  <a:lnTo>
                    <a:pt x="2" y="22"/>
                  </a:lnTo>
                  <a:lnTo>
                    <a:pt x="6" y="20"/>
                  </a:lnTo>
                  <a:lnTo>
                    <a:pt x="8" y="22"/>
                  </a:lnTo>
                  <a:lnTo>
                    <a:pt x="10" y="20"/>
                  </a:lnTo>
                  <a:lnTo>
                    <a:pt x="8" y="18"/>
                  </a:lnTo>
                  <a:lnTo>
                    <a:pt x="8" y="14"/>
                  </a:lnTo>
                  <a:lnTo>
                    <a:pt x="12" y="20"/>
                  </a:lnTo>
                  <a:lnTo>
                    <a:pt x="12" y="22"/>
                  </a:lnTo>
                  <a:lnTo>
                    <a:pt x="12" y="26"/>
                  </a:lnTo>
                  <a:lnTo>
                    <a:pt x="12" y="30"/>
                  </a:lnTo>
                  <a:lnTo>
                    <a:pt x="10" y="30"/>
                  </a:lnTo>
                  <a:lnTo>
                    <a:pt x="8" y="34"/>
                  </a:lnTo>
                  <a:lnTo>
                    <a:pt x="8" y="42"/>
                  </a:lnTo>
                  <a:lnTo>
                    <a:pt x="8" y="44"/>
                  </a:lnTo>
                  <a:lnTo>
                    <a:pt x="10" y="46"/>
                  </a:lnTo>
                  <a:lnTo>
                    <a:pt x="14" y="46"/>
                  </a:lnTo>
                  <a:lnTo>
                    <a:pt x="14" y="44"/>
                  </a:lnTo>
                  <a:lnTo>
                    <a:pt x="12" y="40"/>
                  </a:lnTo>
                  <a:lnTo>
                    <a:pt x="14" y="38"/>
                  </a:lnTo>
                  <a:lnTo>
                    <a:pt x="16" y="38"/>
                  </a:lnTo>
                  <a:lnTo>
                    <a:pt x="14" y="40"/>
                  </a:lnTo>
                  <a:lnTo>
                    <a:pt x="16" y="48"/>
                  </a:lnTo>
                  <a:lnTo>
                    <a:pt x="18" y="48"/>
                  </a:lnTo>
                  <a:lnTo>
                    <a:pt x="20" y="46"/>
                  </a:lnTo>
                  <a:lnTo>
                    <a:pt x="20" y="44"/>
                  </a:lnTo>
                  <a:lnTo>
                    <a:pt x="22" y="42"/>
                  </a:lnTo>
                  <a:lnTo>
                    <a:pt x="32" y="18"/>
                  </a:lnTo>
                  <a:lnTo>
                    <a:pt x="32" y="16"/>
                  </a:lnTo>
                  <a:lnTo>
                    <a:pt x="30" y="12"/>
                  </a:lnTo>
                  <a:lnTo>
                    <a:pt x="28" y="12"/>
                  </a:lnTo>
                  <a:lnTo>
                    <a:pt x="26" y="10"/>
                  </a:lnTo>
                  <a:lnTo>
                    <a:pt x="28" y="8"/>
                  </a:lnTo>
                  <a:lnTo>
                    <a:pt x="28" y="6"/>
                  </a:lnTo>
                  <a:lnTo>
                    <a:pt x="26" y="6"/>
                  </a:lnTo>
                  <a:lnTo>
                    <a:pt x="22" y="6"/>
                  </a:lnTo>
                  <a:lnTo>
                    <a:pt x="18" y="2"/>
                  </a:lnTo>
                  <a:lnTo>
                    <a:pt x="16" y="2"/>
                  </a:lnTo>
                  <a:lnTo>
                    <a:pt x="16" y="0"/>
                  </a:lnTo>
                  <a:lnTo>
                    <a:pt x="14" y="2"/>
                  </a:lnTo>
                  <a:lnTo>
                    <a:pt x="12" y="4"/>
                  </a:lnTo>
                  <a:lnTo>
                    <a:pt x="10" y="6"/>
                  </a:lnTo>
                  <a:lnTo>
                    <a:pt x="8" y="6"/>
                  </a:lnTo>
                  <a:lnTo>
                    <a:pt x="6" y="8"/>
                  </a:lnTo>
                  <a:lnTo>
                    <a:pt x="4" y="8"/>
                  </a:lnTo>
                  <a:lnTo>
                    <a:pt x="2" y="10"/>
                  </a:lnTo>
                  <a:lnTo>
                    <a:pt x="0" y="12"/>
                  </a:lnTo>
                  <a:lnTo>
                    <a:pt x="4" y="16"/>
                  </a:lnTo>
                  <a:close/>
                </a:path>
              </a:pathLst>
            </a:custGeom>
            <a:solidFill>
              <a:srgbClr val="0071B4">
                <a:alpha val="34901"/>
              </a:srgbClr>
            </a:solidFill>
            <a:ln w="9525">
              <a:noFill/>
              <a:round/>
              <a:headEnd/>
              <a:tailEnd/>
            </a:ln>
          </p:spPr>
          <p:txBody>
            <a:bodyPr/>
            <a:lstStyle/>
            <a:p>
              <a:endParaRPr lang="en-US"/>
            </a:p>
          </p:txBody>
        </p:sp>
        <p:sp>
          <p:nvSpPr>
            <p:cNvPr id="13541" name="Freeform 650"/>
            <p:cNvSpPr>
              <a:spLocks/>
            </p:cNvSpPr>
            <p:nvPr/>
          </p:nvSpPr>
          <p:spPr bwMode="auto">
            <a:xfrm>
              <a:off x="1988" y="3961"/>
              <a:ext cx="24" cy="20"/>
            </a:xfrm>
            <a:custGeom>
              <a:avLst/>
              <a:gdLst>
                <a:gd name="T0" fmla="*/ 22 w 24"/>
                <a:gd name="T1" fmla="*/ 6 h 20"/>
                <a:gd name="T2" fmla="*/ 22 w 24"/>
                <a:gd name="T3" fmla="*/ 6 h 20"/>
                <a:gd name="T4" fmla="*/ 24 w 24"/>
                <a:gd name="T5" fmla="*/ 4 h 20"/>
                <a:gd name="T6" fmla="*/ 24 w 24"/>
                <a:gd name="T7" fmla="*/ 2 h 20"/>
                <a:gd name="T8" fmla="*/ 24 w 24"/>
                <a:gd name="T9" fmla="*/ 2 h 20"/>
                <a:gd name="T10" fmla="*/ 22 w 24"/>
                <a:gd name="T11" fmla="*/ 0 h 20"/>
                <a:gd name="T12" fmla="*/ 22 w 24"/>
                <a:gd name="T13" fmla="*/ 0 h 20"/>
                <a:gd name="T14" fmla="*/ 22 w 24"/>
                <a:gd name="T15" fmla="*/ 2 h 20"/>
                <a:gd name="T16" fmla="*/ 22 w 24"/>
                <a:gd name="T17" fmla="*/ 2 h 20"/>
                <a:gd name="T18" fmla="*/ 14 w 24"/>
                <a:gd name="T19" fmla="*/ 2 h 20"/>
                <a:gd name="T20" fmla="*/ 12 w 24"/>
                <a:gd name="T21" fmla="*/ 2 h 20"/>
                <a:gd name="T22" fmla="*/ 8 w 24"/>
                <a:gd name="T23" fmla="*/ 2 h 20"/>
                <a:gd name="T24" fmla="*/ 4 w 24"/>
                <a:gd name="T25" fmla="*/ 0 h 20"/>
                <a:gd name="T26" fmla="*/ 6 w 24"/>
                <a:gd name="T27" fmla="*/ 2 h 20"/>
                <a:gd name="T28" fmla="*/ 6 w 24"/>
                <a:gd name="T29" fmla="*/ 2 h 20"/>
                <a:gd name="T30" fmla="*/ 8 w 24"/>
                <a:gd name="T31" fmla="*/ 2 h 20"/>
                <a:gd name="T32" fmla="*/ 8 w 24"/>
                <a:gd name="T33" fmla="*/ 4 h 20"/>
                <a:gd name="T34" fmla="*/ 6 w 24"/>
                <a:gd name="T35" fmla="*/ 4 h 20"/>
                <a:gd name="T36" fmla="*/ 6 w 24"/>
                <a:gd name="T37" fmla="*/ 4 h 20"/>
                <a:gd name="T38" fmla="*/ 8 w 24"/>
                <a:gd name="T39" fmla="*/ 4 h 20"/>
                <a:gd name="T40" fmla="*/ 12 w 24"/>
                <a:gd name="T41" fmla="*/ 8 h 20"/>
                <a:gd name="T42" fmla="*/ 10 w 24"/>
                <a:gd name="T43" fmla="*/ 8 h 20"/>
                <a:gd name="T44" fmla="*/ 8 w 24"/>
                <a:gd name="T45" fmla="*/ 10 h 20"/>
                <a:gd name="T46" fmla="*/ 6 w 24"/>
                <a:gd name="T47" fmla="*/ 10 h 20"/>
                <a:gd name="T48" fmla="*/ 6 w 24"/>
                <a:gd name="T49" fmla="*/ 12 h 20"/>
                <a:gd name="T50" fmla="*/ 6 w 24"/>
                <a:gd name="T51" fmla="*/ 14 h 20"/>
                <a:gd name="T52" fmla="*/ 8 w 24"/>
                <a:gd name="T53" fmla="*/ 14 h 20"/>
                <a:gd name="T54" fmla="*/ 6 w 24"/>
                <a:gd name="T55" fmla="*/ 14 h 20"/>
                <a:gd name="T56" fmla="*/ 4 w 24"/>
                <a:gd name="T57" fmla="*/ 14 h 20"/>
                <a:gd name="T58" fmla="*/ 2 w 24"/>
                <a:gd name="T59" fmla="*/ 14 h 20"/>
                <a:gd name="T60" fmla="*/ 2 w 24"/>
                <a:gd name="T61" fmla="*/ 16 h 20"/>
                <a:gd name="T62" fmla="*/ 0 w 24"/>
                <a:gd name="T63" fmla="*/ 16 h 20"/>
                <a:gd name="T64" fmla="*/ 0 w 24"/>
                <a:gd name="T65" fmla="*/ 16 h 20"/>
                <a:gd name="T66" fmla="*/ 2 w 24"/>
                <a:gd name="T67" fmla="*/ 18 h 20"/>
                <a:gd name="T68" fmla="*/ 2 w 24"/>
                <a:gd name="T69" fmla="*/ 18 h 20"/>
                <a:gd name="T70" fmla="*/ 2 w 24"/>
                <a:gd name="T71" fmla="*/ 18 h 20"/>
                <a:gd name="T72" fmla="*/ 2 w 24"/>
                <a:gd name="T73" fmla="*/ 18 h 20"/>
                <a:gd name="T74" fmla="*/ 4 w 24"/>
                <a:gd name="T75" fmla="*/ 18 h 20"/>
                <a:gd name="T76" fmla="*/ 4 w 24"/>
                <a:gd name="T77" fmla="*/ 20 h 20"/>
                <a:gd name="T78" fmla="*/ 8 w 24"/>
                <a:gd name="T79" fmla="*/ 18 h 20"/>
                <a:gd name="T80" fmla="*/ 8 w 24"/>
                <a:gd name="T81" fmla="*/ 18 h 20"/>
                <a:gd name="T82" fmla="*/ 10 w 24"/>
                <a:gd name="T83" fmla="*/ 16 h 20"/>
                <a:gd name="T84" fmla="*/ 10 w 24"/>
                <a:gd name="T85" fmla="*/ 14 h 20"/>
                <a:gd name="T86" fmla="*/ 10 w 24"/>
                <a:gd name="T87" fmla="*/ 14 h 20"/>
                <a:gd name="T88" fmla="*/ 10 w 24"/>
                <a:gd name="T89" fmla="*/ 16 h 20"/>
                <a:gd name="T90" fmla="*/ 12 w 24"/>
                <a:gd name="T91" fmla="*/ 14 h 20"/>
                <a:gd name="T92" fmla="*/ 14 w 24"/>
                <a:gd name="T93" fmla="*/ 14 h 20"/>
                <a:gd name="T94" fmla="*/ 16 w 24"/>
                <a:gd name="T95" fmla="*/ 14 h 20"/>
                <a:gd name="T96" fmla="*/ 16 w 24"/>
                <a:gd name="T97" fmla="*/ 12 h 20"/>
                <a:gd name="T98" fmla="*/ 18 w 24"/>
                <a:gd name="T99" fmla="*/ 10 h 20"/>
                <a:gd name="T100" fmla="*/ 22 w 24"/>
                <a:gd name="T101" fmla="*/ 6 h 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
                <a:gd name="T154" fmla="*/ 0 h 20"/>
                <a:gd name="T155" fmla="*/ 24 w 24"/>
                <a:gd name="T156" fmla="*/ 20 h 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 h="20">
                  <a:moveTo>
                    <a:pt x="22" y="6"/>
                  </a:moveTo>
                  <a:lnTo>
                    <a:pt x="22" y="6"/>
                  </a:lnTo>
                  <a:lnTo>
                    <a:pt x="24" y="4"/>
                  </a:lnTo>
                  <a:lnTo>
                    <a:pt x="24" y="2"/>
                  </a:lnTo>
                  <a:lnTo>
                    <a:pt x="22" y="0"/>
                  </a:lnTo>
                  <a:lnTo>
                    <a:pt x="22" y="2"/>
                  </a:lnTo>
                  <a:lnTo>
                    <a:pt x="14" y="2"/>
                  </a:lnTo>
                  <a:lnTo>
                    <a:pt x="12" y="2"/>
                  </a:lnTo>
                  <a:lnTo>
                    <a:pt x="8" y="2"/>
                  </a:lnTo>
                  <a:lnTo>
                    <a:pt x="4" y="0"/>
                  </a:lnTo>
                  <a:lnTo>
                    <a:pt x="6" y="2"/>
                  </a:lnTo>
                  <a:lnTo>
                    <a:pt x="8" y="2"/>
                  </a:lnTo>
                  <a:lnTo>
                    <a:pt x="8" y="4"/>
                  </a:lnTo>
                  <a:lnTo>
                    <a:pt x="6" y="4"/>
                  </a:lnTo>
                  <a:lnTo>
                    <a:pt x="8" y="4"/>
                  </a:lnTo>
                  <a:lnTo>
                    <a:pt x="12" y="8"/>
                  </a:lnTo>
                  <a:lnTo>
                    <a:pt x="10" y="8"/>
                  </a:lnTo>
                  <a:lnTo>
                    <a:pt x="8" y="10"/>
                  </a:lnTo>
                  <a:lnTo>
                    <a:pt x="6" y="10"/>
                  </a:lnTo>
                  <a:lnTo>
                    <a:pt x="6" y="12"/>
                  </a:lnTo>
                  <a:lnTo>
                    <a:pt x="6" y="14"/>
                  </a:lnTo>
                  <a:lnTo>
                    <a:pt x="8" y="14"/>
                  </a:lnTo>
                  <a:lnTo>
                    <a:pt x="6" y="14"/>
                  </a:lnTo>
                  <a:lnTo>
                    <a:pt x="4" y="14"/>
                  </a:lnTo>
                  <a:lnTo>
                    <a:pt x="2" y="14"/>
                  </a:lnTo>
                  <a:lnTo>
                    <a:pt x="2" y="16"/>
                  </a:lnTo>
                  <a:lnTo>
                    <a:pt x="0" y="16"/>
                  </a:lnTo>
                  <a:lnTo>
                    <a:pt x="2" y="18"/>
                  </a:lnTo>
                  <a:lnTo>
                    <a:pt x="4" y="18"/>
                  </a:lnTo>
                  <a:lnTo>
                    <a:pt x="4" y="20"/>
                  </a:lnTo>
                  <a:lnTo>
                    <a:pt x="8" y="18"/>
                  </a:lnTo>
                  <a:lnTo>
                    <a:pt x="10" y="16"/>
                  </a:lnTo>
                  <a:lnTo>
                    <a:pt x="10" y="14"/>
                  </a:lnTo>
                  <a:lnTo>
                    <a:pt x="10" y="16"/>
                  </a:lnTo>
                  <a:lnTo>
                    <a:pt x="12" y="14"/>
                  </a:lnTo>
                  <a:lnTo>
                    <a:pt x="14" y="14"/>
                  </a:lnTo>
                  <a:lnTo>
                    <a:pt x="16" y="14"/>
                  </a:lnTo>
                  <a:lnTo>
                    <a:pt x="16" y="12"/>
                  </a:lnTo>
                  <a:lnTo>
                    <a:pt x="18" y="10"/>
                  </a:lnTo>
                  <a:lnTo>
                    <a:pt x="22" y="6"/>
                  </a:lnTo>
                  <a:close/>
                </a:path>
              </a:pathLst>
            </a:custGeom>
            <a:solidFill>
              <a:srgbClr val="0071B4">
                <a:alpha val="34901"/>
              </a:srgbClr>
            </a:solidFill>
            <a:ln w="9525">
              <a:noFill/>
              <a:round/>
              <a:headEnd/>
              <a:tailEnd/>
            </a:ln>
          </p:spPr>
          <p:txBody>
            <a:bodyPr/>
            <a:lstStyle/>
            <a:p>
              <a:endParaRPr lang="en-US"/>
            </a:p>
          </p:txBody>
        </p:sp>
        <p:sp>
          <p:nvSpPr>
            <p:cNvPr id="13542" name="Freeform 651"/>
            <p:cNvSpPr>
              <a:spLocks/>
            </p:cNvSpPr>
            <p:nvPr/>
          </p:nvSpPr>
          <p:spPr bwMode="auto">
            <a:xfrm>
              <a:off x="4584" y="2980"/>
              <a:ext cx="2" cy="8"/>
            </a:xfrm>
            <a:custGeom>
              <a:avLst/>
              <a:gdLst>
                <a:gd name="T0" fmla="*/ 0 w 2"/>
                <a:gd name="T1" fmla="*/ 6 h 8"/>
                <a:gd name="T2" fmla="*/ 2 w 2"/>
                <a:gd name="T3" fmla="*/ 8 h 8"/>
                <a:gd name="T4" fmla="*/ 2 w 2"/>
                <a:gd name="T5" fmla="*/ 8 h 8"/>
                <a:gd name="T6" fmla="*/ 2 w 2"/>
                <a:gd name="T7" fmla="*/ 0 h 8"/>
                <a:gd name="T8" fmla="*/ 0 w 2"/>
                <a:gd name="T9" fmla="*/ 0 h 8"/>
                <a:gd name="T10" fmla="*/ 0 w 2"/>
                <a:gd name="T11" fmla="*/ 2 h 8"/>
                <a:gd name="T12" fmla="*/ 0 w 2"/>
                <a:gd name="T13" fmla="*/ 4 h 8"/>
                <a:gd name="T14" fmla="*/ 0 w 2"/>
                <a:gd name="T15" fmla="*/ 6 h 8"/>
                <a:gd name="T16" fmla="*/ 0 w 2"/>
                <a:gd name="T17" fmla="*/ 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8"/>
                <a:gd name="T29" fmla="*/ 2 w 2"/>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8">
                  <a:moveTo>
                    <a:pt x="0" y="6"/>
                  </a:moveTo>
                  <a:lnTo>
                    <a:pt x="2" y="8"/>
                  </a:lnTo>
                  <a:lnTo>
                    <a:pt x="2" y="0"/>
                  </a:lnTo>
                  <a:lnTo>
                    <a:pt x="0" y="0"/>
                  </a:lnTo>
                  <a:lnTo>
                    <a:pt x="0" y="2"/>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3543" name="Freeform 652"/>
            <p:cNvSpPr>
              <a:spLocks/>
            </p:cNvSpPr>
            <p:nvPr/>
          </p:nvSpPr>
          <p:spPr bwMode="auto">
            <a:xfrm>
              <a:off x="2006" y="3959"/>
              <a:ext cx="26" cy="24"/>
            </a:xfrm>
            <a:custGeom>
              <a:avLst/>
              <a:gdLst>
                <a:gd name="T0" fmla="*/ 24 w 26"/>
                <a:gd name="T1" fmla="*/ 6 h 24"/>
                <a:gd name="T2" fmla="*/ 24 w 26"/>
                <a:gd name="T3" fmla="*/ 6 h 24"/>
                <a:gd name="T4" fmla="*/ 26 w 26"/>
                <a:gd name="T5" fmla="*/ 6 h 24"/>
                <a:gd name="T6" fmla="*/ 26 w 26"/>
                <a:gd name="T7" fmla="*/ 6 h 24"/>
                <a:gd name="T8" fmla="*/ 24 w 26"/>
                <a:gd name="T9" fmla="*/ 4 h 24"/>
                <a:gd name="T10" fmla="*/ 22 w 26"/>
                <a:gd name="T11" fmla="*/ 4 h 24"/>
                <a:gd name="T12" fmla="*/ 18 w 26"/>
                <a:gd name="T13" fmla="*/ 4 h 24"/>
                <a:gd name="T14" fmla="*/ 16 w 26"/>
                <a:gd name="T15" fmla="*/ 0 h 24"/>
                <a:gd name="T16" fmla="*/ 14 w 26"/>
                <a:gd name="T17" fmla="*/ 2 h 24"/>
                <a:gd name="T18" fmla="*/ 12 w 26"/>
                <a:gd name="T19" fmla="*/ 0 h 24"/>
                <a:gd name="T20" fmla="*/ 10 w 26"/>
                <a:gd name="T21" fmla="*/ 2 h 24"/>
                <a:gd name="T22" fmla="*/ 10 w 26"/>
                <a:gd name="T23" fmla="*/ 4 h 24"/>
                <a:gd name="T24" fmla="*/ 8 w 26"/>
                <a:gd name="T25" fmla="*/ 4 h 24"/>
                <a:gd name="T26" fmla="*/ 8 w 26"/>
                <a:gd name="T27" fmla="*/ 4 h 24"/>
                <a:gd name="T28" fmla="*/ 8 w 26"/>
                <a:gd name="T29" fmla="*/ 12 h 24"/>
                <a:gd name="T30" fmla="*/ 8 w 26"/>
                <a:gd name="T31" fmla="*/ 12 h 24"/>
                <a:gd name="T32" fmla="*/ 8 w 26"/>
                <a:gd name="T33" fmla="*/ 10 h 24"/>
                <a:gd name="T34" fmla="*/ 6 w 26"/>
                <a:gd name="T35" fmla="*/ 10 h 24"/>
                <a:gd name="T36" fmla="*/ 4 w 26"/>
                <a:gd name="T37" fmla="*/ 12 h 24"/>
                <a:gd name="T38" fmla="*/ 4 w 26"/>
                <a:gd name="T39" fmla="*/ 12 h 24"/>
                <a:gd name="T40" fmla="*/ 2 w 26"/>
                <a:gd name="T41" fmla="*/ 12 h 24"/>
                <a:gd name="T42" fmla="*/ 0 w 26"/>
                <a:gd name="T43" fmla="*/ 12 h 24"/>
                <a:gd name="T44" fmla="*/ 0 w 26"/>
                <a:gd name="T45" fmla="*/ 18 h 24"/>
                <a:gd name="T46" fmla="*/ 0 w 26"/>
                <a:gd name="T47" fmla="*/ 20 h 24"/>
                <a:gd name="T48" fmla="*/ 2 w 26"/>
                <a:gd name="T49" fmla="*/ 24 h 24"/>
                <a:gd name="T50" fmla="*/ 4 w 26"/>
                <a:gd name="T51" fmla="*/ 24 h 24"/>
                <a:gd name="T52" fmla="*/ 4 w 26"/>
                <a:gd name="T53" fmla="*/ 20 h 24"/>
                <a:gd name="T54" fmla="*/ 6 w 26"/>
                <a:gd name="T55" fmla="*/ 22 h 24"/>
                <a:gd name="T56" fmla="*/ 10 w 26"/>
                <a:gd name="T57" fmla="*/ 22 h 24"/>
                <a:gd name="T58" fmla="*/ 8 w 26"/>
                <a:gd name="T59" fmla="*/ 20 h 24"/>
                <a:gd name="T60" fmla="*/ 8 w 26"/>
                <a:gd name="T61" fmla="*/ 20 h 24"/>
                <a:gd name="T62" fmla="*/ 8 w 26"/>
                <a:gd name="T63" fmla="*/ 18 h 24"/>
                <a:gd name="T64" fmla="*/ 8 w 26"/>
                <a:gd name="T65" fmla="*/ 18 h 24"/>
                <a:gd name="T66" fmla="*/ 10 w 26"/>
                <a:gd name="T67" fmla="*/ 18 h 24"/>
                <a:gd name="T68" fmla="*/ 12 w 26"/>
                <a:gd name="T69" fmla="*/ 18 h 24"/>
                <a:gd name="T70" fmla="*/ 14 w 26"/>
                <a:gd name="T71" fmla="*/ 18 h 24"/>
                <a:gd name="T72" fmla="*/ 14 w 26"/>
                <a:gd name="T73" fmla="*/ 18 h 24"/>
                <a:gd name="T74" fmla="*/ 10 w 26"/>
                <a:gd name="T75" fmla="*/ 14 h 24"/>
                <a:gd name="T76" fmla="*/ 10 w 26"/>
                <a:gd name="T77" fmla="*/ 14 h 24"/>
                <a:gd name="T78" fmla="*/ 18 w 26"/>
                <a:gd name="T79" fmla="*/ 14 h 24"/>
                <a:gd name="T80" fmla="*/ 20 w 26"/>
                <a:gd name="T81" fmla="*/ 12 h 24"/>
                <a:gd name="T82" fmla="*/ 22 w 26"/>
                <a:gd name="T83" fmla="*/ 10 h 24"/>
                <a:gd name="T84" fmla="*/ 24 w 26"/>
                <a:gd name="T85" fmla="*/ 10 h 24"/>
                <a:gd name="T86" fmla="*/ 26 w 26"/>
                <a:gd name="T87" fmla="*/ 10 h 24"/>
                <a:gd name="T88" fmla="*/ 26 w 26"/>
                <a:gd name="T89" fmla="*/ 8 h 24"/>
                <a:gd name="T90" fmla="*/ 26 w 26"/>
                <a:gd name="T91" fmla="*/ 8 h 24"/>
                <a:gd name="T92" fmla="*/ 24 w 26"/>
                <a:gd name="T93" fmla="*/ 6 h 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6"/>
                <a:gd name="T142" fmla="*/ 0 h 24"/>
                <a:gd name="T143" fmla="*/ 26 w 26"/>
                <a:gd name="T144" fmla="*/ 24 h 2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6" h="24">
                  <a:moveTo>
                    <a:pt x="24" y="6"/>
                  </a:moveTo>
                  <a:lnTo>
                    <a:pt x="24" y="6"/>
                  </a:lnTo>
                  <a:lnTo>
                    <a:pt x="26" y="6"/>
                  </a:lnTo>
                  <a:lnTo>
                    <a:pt x="24" y="4"/>
                  </a:lnTo>
                  <a:lnTo>
                    <a:pt x="22" y="4"/>
                  </a:lnTo>
                  <a:lnTo>
                    <a:pt x="18" y="4"/>
                  </a:lnTo>
                  <a:lnTo>
                    <a:pt x="16" y="0"/>
                  </a:lnTo>
                  <a:lnTo>
                    <a:pt x="14" y="2"/>
                  </a:lnTo>
                  <a:lnTo>
                    <a:pt x="12" y="0"/>
                  </a:lnTo>
                  <a:lnTo>
                    <a:pt x="10" y="2"/>
                  </a:lnTo>
                  <a:lnTo>
                    <a:pt x="10" y="4"/>
                  </a:lnTo>
                  <a:lnTo>
                    <a:pt x="8" y="4"/>
                  </a:lnTo>
                  <a:lnTo>
                    <a:pt x="8" y="12"/>
                  </a:lnTo>
                  <a:lnTo>
                    <a:pt x="8" y="10"/>
                  </a:lnTo>
                  <a:lnTo>
                    <a:pt x="6" y="10"/>
                  </a:lnTo>
                  <a:lnTo>
                    <a:pt x="4" y="12"/>
                  </a:lnTo>
                  <a:lnTo>
                    <a:pt x="2" y="12"/>
                  </a:lnTo>
                  <a:lnTo>
                    <a:pt x="0" y="12"/>
                  </a:lnTo>
                  <a:lnTo>
                    <a:pt x="0" y="18"/>
                  </a:lnTo>
                  <a:lnTo>
                    <a:pt x="0" y="20"/>
                  </a:lnTo>
                  <a:lnTo>
                    <a:pt x="2" y="24"/>
                  </a:lnTo>
                  <a:lnTo>
                    <a:pt x="4" y="24"/>
                  </a:lnTo>
                  <a:lnTo>
                    <a:pt x="4" y="20"/>
                  </a:lnTo>
                  <a:lnTo>
                    <a:pt x="6" y="22"/>
                  </a:lnTo>
                  <a:lnTo>
                    <a:pt x="10" y="22"/>
                  </a:lnTo>
                  <a:lnTo>
                    <a:pt x="8" y="20"/>
                  </a:lnTo>
                  <a:lnTo>
                    <a:pt x="8" y="18"/>
                  </a:lnTo>
                  <a:lnTo>
                    <a:pt x="10" y="18"/>
                  </a:lnTo>
                  <a:lnTo>
                    <a:pt x="12" y="18"/>
                  </a:lnTo>
                  <a:lnTo>
                    <a:pt x="14" y="18"/>
                  </a:lnTo>
                  <a:lnTo>
                    <a:pt x="10" y="14"/>
                  </a:lnTo>
                  <a:lnTo>
                    <a:pt x="18" y="14"/>
                  </a:lnTo>
                  <a:lnTo>
                    <a:pt x="20" y="12"/>
                  </a:lnTo>
                  <a:lnTo>
                    <a:pt x="22" y="10"/>
                  </a:lnTo>
                  <a:lnTo>
                    <a:pt x="24" y="10"/>
                  </a:lnTo>
                  <a:lnTo>
                    <a:pt x="26" y="10"/>
                  </a:lnTo>
                  <a:lnTo>
                    <a:pt x="26" y="8"/>
                  </a:lnTo>
                  <a:lnTo>
                    <a:pt x="24" y="6"/>
                  </a:lnTo>
                  <a:close/>
                </a:path>
              </a:pathLst>
            </a:custGeom>
            <a:solidFill>
              <a:srgbClr val="0071B4">
                <a:alpha val="34901"/>
              </a:srgbClr>
            </a:solidFill>
            <a:ln w="9525">
              <a:noFill/>
              <a:round/>
              <a:headEnd/>
              <a:tailEnd/>
            </a:ln>
          </p:spPr>
          <p:txBody>
            <a:bodyPr/>
            <a:lstStyle/>
            <a:p>
              <a:endParaRPr lang="en-US"/>
            </a:p>
          </p:txBody>
        </p:sp>
        <p:sp>
          <p:nvSpPr>
            <p:cNvPr id="13544" name="Freeform 653"/>
            <p:cNvSpPr>
              <a:spLocks/>
            </p:cNvSpPr>
            <p:nvPr/>
          </p:nvSpPr>
          <p:spPr bwMode="auto">
            <a:xfrm>
              <a:off x="4568" y="2962"/>
              <a:ext cx="2" cy="2"/>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0" y="2"/>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3545" name="Freeform 654"/>
            <p:cNvSpPr>
              <a:spLocks/>
            </p:cNvSpPr>
            <p:nvPr/>
          </p:nvSpPr>
          <p:spPr bwMode="auto">
            <a:xfrm>
              <a:off x="4566" y="2964"/>
              <a:ext cx="14" cy="22"/>
            </a:xfrm>
            <a:custGeom>
              <a:avLst/>
              <a:gdLst>
                <a:gd name="T0" fmla="*/ 0 w 14"/>
                <a:gd name="T1" fmla="*/ 2 h 22"/>
                <a:gd name="T2" fmla="*/ 0 w 14"/>
                <a:gd name="T3" fmla="*/ 4 h 22"/>
                <a:gd name="T4" fmla="*/ 2 w 14"/>
                <a:gd name="T5" fmla="*/ 10 h 22"/>
                <a:gd name="T6" fmla="*/ 4 w 14"/>
                <a:gd name="T7" fmla="*/ 8 h 22"/>
                <a:gd name="T8" fmla="*/ 6 w 14"/>
                <a:gd name="T9" fmla="*/ 12 h 22"/>
                <a:gd name="T10" fmla="*/ 6 w 14"/>
                <a:gd name="T11" fmla="*/ 18 h 22"/>
                <a:gd name="T12" fmla="*/ 8 w 14"/>
                <a:gd name="T13" fmla="*/ 20 h 22"/>
                <a:gd name="T14" fmla="*/ 10 w 14"/>
                <a:gd name="T15" fmla="*/ 22 h 22"/>
                <a:gd name="T16" fmla="*/ 10 w 14"/>
                <a:gd name="T17" fmla="*/ 18 h 22"/>
                <a:gd name="T18" fmla="*/ 12 w 14"/>
                <a:gd name="T19" fmla="*/ 20 h 22"/>
                <a:gd name="T20" fmla="*/ 14 w 14"/>
                <a:gd name="T21" fmla="*/ 18 h 22"/>
                <a:gd name="T22" fmla="*/ 10 w 14"/>
                <a:gd name="T23" fmla="*/ 12 h 22"/>
                <a:gd name="T24" fmla="*/ 10 w 14"/>
                <a:gd name="T25" fmla="*/ 6 h 22"/>
                <a:gd name="T26" fmla="*/ 8 w 14"/>
                <a:gd name="T27" fmla="*/ 2 h 22"/>
                <a:gd name="T28" fmla="*/ 4 w 14"/>
                <a:gd name="T29" fmla="*/ 4 h 22"/>
                <a:gd name="T30" fmla="*/ 2 w 14"/>
                <a:gd name="T31" fmla="*/ 2 h 22"/>
                <a:gd name="T32" fmla="*/ 2 w 14"/>
                <a:gd name="T33" fmla="*/ 4 h 22"/>
                <a:gd name="T34" fmla="*/ 0 w 14"/>
                <a:gd name="T35" fmla="*/ 2 h 22"/>
                <a:gd name="T36" fmla="*/ 0 w 14"/>
                <a:gd name="T37" fmla="*/ 0 h 22"/>
                <a:gd name="T38" fmla="*/ 0 w 14"/>
                <a:gd name="T39" fmla="*/ 2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
                <a:gd name="T61" fmla="*/ 0 h 22"/>
                <a:gd name="T62" fmla="*/ 14 w 14"/>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 h="22">
                  <a:moveTo>
                    <a:pt x="0" y="2"/>
                  </a:moveTo>
                  <a:lnTo>
                    <a:pt x="0" y="4"/>
                  </a:lnTo>
                  <a:lnTo>
                    <a:pt x="2" y="10"/>
                  </a:lnTo>
                  <a:lnTo>
                    <a:pt x="4" y="8"/>
                  </a:lnTo>
                  <a:lnTo>
                    <a:pt x="6" y="12"/>
                  </a:lnTo>
                  <a:lnTo>
                    <a:pt x="6" y="18"/>
                  </a:lnTo>
                  <a:lnTo>
                    <a:pt x="8" y="20"/>
                  </a:lnTo>
                  <a:lnTo>
                    <a:pt x="10" y="22"/>
                  </a:lnTo>
                  <a:lnTo>
                    <a:pt x="10" y="18"/>
                  </a:lnTo>
                  <a:lnTo>
                    <a:pt x="12" y="20"/>
                  </a:lnTo>
                  <a:lnTo>
                    <a:pt x="14" y="18"/>
                  </a:lnTo>
                  <a:lnTo>
                    <a:pt x="10" y="12"/>
                  </a:lnTo>
                  <a:lnTo>
                    <a:pt x="10" y="6"/>
                  </a:lnTo>
                  <a:lnTo>
                    <a:pt x="8" y="2"/>
                  </a:lnTo>
                  <a:lnTo>
                    <a:pt x="4" y="4"/>
                  </a:lnTo>
                  <a:lnTo>
                    <a:pt x="2" y="2"/>
                  </a:lnTo>
                  <a:lnTo>
                    <a:pt x="2" y="4"/>
                  </a:lnTo>
                  <a:lnTo>
                    <a:pt x="0"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3546" name="Freeform 655"/>
            <p:cNvSpPr>
              <a:spLocks/>
            </p:cNvSpPr>
            <p:nvPr/>
          </p:nvSpPr>
          <p:spPr bwMode="auto">
            <a:xfrm>
              <a:off x="4560" y="2984"/>
              <a:ext cx="10" cy="8"/>
            </a:xfrm>
            <a:custGeom>
              <a:avLst/>
              <a:gdLst>
                <a:gd name="T0" fmla="*/ 0 w 10"/>
                <a:gd name="T1" fmla="*/ 4 h 8"/>
                <a:gd name="T2" fmla="*/ 0 w 10"/>
                <a:gd name="T3" fmla="*/ 4 h 8"/>
                <a:gd name="T4" fmla="*/ 0 w 10"/>
                <a:gd name="T5" fmla="*/ 4 h 8"/>
                <a:gd name="T6" fmla="*/ 0 w 10"/>
                <a:gd name="T7" fmla="*/ 6 h 8"/>
                <a:gd name="T8" fmla="*/ 2 w 10"/>
                <a:gd name="T9" fmla="*/ 8 h 8"/>
                <a:gd name="T10" fmla="*/ 6 w 10"/>
                <a:gd name="T11" fmla="*/ 8 h 8"/>
                <a:gd name="T12" fmla="*/ 8 w 10"/>
                <a:gd name="T13" fmla="*/ 6 h 8"/>
                <a:gd name="T14" fmla="*/ 10 w 10"/>
                <a:gd name="T15" fmla="*/ 6 h 8"/>
                <a:gd name="T16" fmla="*/ 10 w 10"/>
                <a:gd name="T17" fmla="*/ 4 h 8"/>
                <a:gd name="T18" fmla="*/ 10 w 10"/>
                <a:gd name="T19" fmla="*/ 4 h 8"/>
                <a:gd name="T20" fmla="*/ 10 w 10"/>
                <a:gd name="T21" fmla="*/ 0 h 8"/>
                <a:gd name="T22" fmla="*/ 8 w 10"/>
                <a:gd name="T23" fmla="*/ 0 h 8"/>
                <a:gd name="T24" fmla="*/ 4 w 10"/>
                <a:gd name="T25" fmla="*/ 0 h 8"/>
                <a:gd name="T26" fmla="*/ 0 w 10"/>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8"/>
                <a:gd name="T44" fmla="*/ 10 w 10"/>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8">
                  <a:moveTo>
                    <a:pt x="0" y="4"/>
                  </a:moveTo>
                  <a:lnTo>
                    <a:pt x="0" y="4"/>
                  </a:lnTo>
                  <a:lnTo>
                    <a:pt x="0" y="6"/>
                  </a:lnTo>
                  <a:lnTo>
                    <a:pt x="2" y="8"/>
                  </a:lnTo>
                  <a:lnTo>
                    <a:pt x="6" y="8"/>
                  </a:lnTo>
                  <a:lnTo>
                    <a:pt x="8" y="6"/>
                  </a:lnTo>
                  <a:lnTo>
                    <a:pt x="10" y="6"/>
                  </a:lnTo>
                  <a:lnTo>
                    <a:pt x="10" y="4"/>
                  </a:lnTo>
                  <a:lnTo>
                    <a:pt x="10" y="0"/>
                  </a:lnTo>
                  <a:lnTo>
                    <a:pt x="8" y="0"/>
                  </a:lnTo>
                  <a:lnTo>
                    <a:pt x="4" y="0"/>
                  </a:lnTo>
                  <a:lnTo>
                    <a:pt x="0" y="4"/>
                  </a:lnTo>
                  <a:close/>
                </a:path>
              </a:pathLst>
            </a:custGeom>
            <a:solidFill>
              <a:srgbClr val="0071B4">
                <a:alpha val="34901"/>
              </a:srgbClr>
            </a:solidFill>
            <a:ln w="9525">
              <a:noFill/>
              <a:round/>
              <a:headEnd/>
              <a:tailEnd/>
            </a:ln>
          </p:spPr>
          <p:txBody>
            <a:bodyPr/>
            <a:lstStyle/>
            <a:p>
              <a:endParaRPr lang="en-US"/>
            </a:p>
          </p:txBody>
        </p:sp>
        <p:sp>
          <p:nvSpPr>
            <p:cNvPr id="13547" name="Freeform 656"/>
            <p:cNvSpPr>
              <a:spLocks/>
            </p:cNvSpPr>
            <p:nvPr/>
          </p:nvSpPr>
          <p:spPr bwMode="auto">
            <a:xfrm>
              <a:off x="4505" y="2958"/>
              <a:ext cx="2" cy="4"/>
            </a:xfrm>
            <a:custGeom>
              <a:avLst/>
              <a:gdLst>
                <a:gd name="T0" fmla="*/ 2 w 2"/>
                <a:gd name="T1" fmla="*/ 4 h 4"/>
                <a:gd name="T2" fmla="*/ 2 w 2"/>
                <a:gd name="T3" fmla="*/ 4 h 4"/>
                <a:gd name="T4" fmla="*/ 2 w 2"/>
                <a:gd name="T5" fmla="*/ 2 h 4"/>
                <a:gd name="T6" fmla="*/ 2 w 2"/>
                <a:gd name="T7" fmla="*/ 2 h 4"/>
                <a:gd name="T8" fmla="*/ 0 w 2"/>
                <a:gd name="T9" fmla="*/ 0 h 4"/>
                <a:gd name="T10" fmla="*/ 0 w 2"/>
                <a:gd name="T11" fmla="*/ 2 h 4"/>
                <a:gd name="T12" fmla="*/ 0 w 2"/>
                <a:gd name="T13" fmla="*/ 4 h 4"/>
                <a:gd name="T14" fmla="*/ 2 w 2"/>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4"/>
                  </a:moveTo>
                  <a:lnTo>
                    <a:pt x="2" y="4"/>
                  </a:lnTo>
                  <a:lnTo>
                    <a:pt x="2" y="2"/>
                  </a:lnTo>
                  <a:lnTo>
                    <a:pt x="0"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3548" name="Rectangle 657"/>
            <p:cNvSpPr>
              <a:spLocks noChangeArrowheads="1"/>
            </p:cNvSpPr>
            <p:nvPr/>
          </p:nvSpPr>
          <p:spPr bwMode="auto">
            <a:xfrm>
              <a:off x="4505" y="2954"/>
              <a:ext cx="1" cy="1"/>
            </a:xfrm>
            <a:prstGeom prst="rect">
              <a:avLst/>
            </a:prstGeom>
            <a:solidFill>
              <a:srgbClr val="0071B4">
                <a:alpha val="34901"/>
              </a:srgbClr>
            </a:solidFill>
            <a:ln w="9525">
              <a:noFill/>
              <a:miter lim="800000"/>
              <a:headEnd/>
              <a:tailEnd/>
            </a:ln>
          </p:spPr>
          <p:txBody>
            <a:bodyPr/>
            <a:lstStyle/>
            <a:p>
              <a:endParaRPr lang="en-US"/>
            </a:p>
          </p:txBody>
        </p:sp>
        <p:sp>
          <p:nvSpPr>
            <p:cNvPr id="13549" name="Freeform 658"/>
            <p:cNvSpPr>
              <a:spLocks/>
            </p:cNvSpPr>
            <p:nvPr/>
          </p:nvSpPr>
          <p:spPr bwMode="auto">
            <a:xfrm>
              <a:off x="4511" y="2936"/>
              <a:ext cx="18" cy="18"/>
            </a:xfrm>
            <a:custGeom>
              <a:avLst/>
              <a:gdLst>
                <a:gd name="T0" fmla="*/ 16 w 18"/>
                <a:gd name="T1" fmla="*/ 14 h 18"/>
                <a:gd name="T2" fmla="*/ 18 w 18"/>
                <a:gd name="T3" fmla="*/ 14 h 18"/>
                <a:gd name="T4" fmla="*/ 16 w 18"/>
                <a:gd name="T5" fmla="*/ 4 h 18"/>
                <a:gd name="T6" fmla="*/ 16 w 18"/>
                <a:gd name="T7" fmla="*/ 4 h 18"/>
                <a:gd name="T8" fmla="*/ 12 w 18"/>
                <a:gd name="T9" fmla="*/ 2 h 18"/>
                <a:gd name="T10" fmla="*/ 0 w 18"/>
                <a:gd name="T11" fmla="*/ 0 h 18"/>
                <a:gd name="T12" fmla="*/ 0 w 18"/>
                <a:gd name="T13" fmla="*/ 2 h 18"/>
                <a:gd name="T14" fmla="*/ 2 w 18"/>
                <a:gd name="T15" fmla="*/ 2 h 18"/>
                <a:gd name="T16" fmla="*/ 2 w 18"/>
                <a:gd name="T17" fmla="*/ 2 h 18"/>
                <a:gd name="T18" fmla="*/ 4 w 18"/>
                <a:gd name="T19" fmla="*/ 4 h 18"/>
                <a:gd name="T20" fmla="*/ 6 w 18"/>
                <a:gd name="T21" fmla="*/ 4 h 18"/>
                <a:gd name="T22" fmla="*/ 6 w 18"/>
                <a:gd name="T23" fmla="*/ 6 h 18"/>
                <a:gd name="T24" fmla="*/ 6 w 18"/>
                <a:gd name="T25" fmla="*/ 10 h 18"/>
                <a:gd name="T26" fmla="*/ 10 w 18"/>
                <a:gd name="T27" fmla="*/ 16 h 18"/>
                <a:gd name="T28" fmla="*/ 12 w 18"/>
                <a:gd name="T29" fmla="*/ 16 h 18"/>
                <a:gd name="T30" fmla="*/ 12 w 18"/>
                <a:gd name="T31" fmla="*/ 18 h 18"/>
                <a:gd name="T32" fmla="*/ 16 w 18"/>
                <a:gd name="T33" fmla="*/ 16 h 18"/>
                <a:gd name="T34" fmla="*/ 16 w 18"/>
                <a:gd name="T35" fmla="*/ 14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6" y="14"/>
                  </a:moveTo>
                  <a:lnTo>
                    <a:pt x="18" y="14"/>
                  </a:lnTo>
                  <a:lnTo>
                    <a:pt x="16" y="4"/>
                  </a:lnTo>
                  <a:lnTo>
                    <a:pt x="12" y="2"/>
                  </a:lnTo>
                  <a:lnTo>
                    <a:pt x="0" y="0"/>
                  </a:lnTo>
                  <a:lnTo>
                    <a:pt x="0" y="2"/>
                  </a:lnTo>
                  <a:lnTo>
                    <a:pt x="2" y="2"/>
                  </a:lnTo>
                  <a:lnTo>
                    <a:pt x="4" y="4"/>
                  </a:lnTo>
                  <a:lnTo>
                    <a:pt x="6" y="4"/>
                  </a:lnTo>
                  <a:lnTo>
                    <a:pt x="6" y="6"/>
                  </a:lnTo>
                  <a:lnTo>
                    <a:pt x="6" y="10"/>
                  </a:lnTo>
                  <a:lnTo>
                    <a:pt x="10" y="16"/>
                  </a:lnTo>
                  <a:lnTo>
                    <a:pt x="12" y="16"/>
                  </a:lnTo>
                  <a:lnTo>
                    <a:pt x="12" y="18"/>
                  </a:lnTo>
                  <a:lnTo>
                    <a:pt x="16" y="16"/>
                  </a:lnTo>
                  <a:lnTo>
                    <a:pt x="16" y="14"/>
                  </a:lnTo>
                  <a:close/>
                </a:path>
              </a:pathLst>
            </a:custGeom>
            <a:solidFill>
              <a:srgbClr val="0071B4">
                <a:alpha val="34901"/>
              </a:srgbClr>
            </a:solidFill>
            <a:ln w="9525">
              <a:noFill/>
              <a:round/>
              <a:headEnd/>
              <a:tailEnd/>
            </a:ln>
          </p:spPr>
          <p:txBody>
            <a:bodyPr/>
            <a:lstStyle/>
            <a:p>
              <a:endParaRPr lang="en-US"/>
            </a:p>
          </p:txBody>
        </p:sp>
        <p:sp>
          <p:nvSpPr>
            <p:cNvPr id="13550" name="Freeform 659"/>
            <p:cNvSpPr>
              <a:spLocks/>
            </p:cNvSpPr>
            <p:nvPr/>
          </p:nvSpPr>
          <p:spPr bwMode="auto">
            <a:xfrm>
              <a:off x="4562" y="2775"/>
              <a:ext cx="4" cy="2"/>
            </a:xfrm>
            <a:custGeom>
              <a:avLst/>
              <a:gdLst>
                <a:gd name="T0" fmla="*/ 2 w 4"/>
                <a:gd name="T1" fmla="*/ 0 h 2"/>
                <a:gd name="T2" fmla="*/ 0 w 4"/>
                <a:gd name="T3" fmla="*/ 0 h 2"/>
                <a:gd name="T4" fmla="*/ 2 w 4"/>
                <a:gd name="T5" fmla="*/ 2 h 2"/>
                <a:gd name="T6" fmla="*/ 2 w 4"/>
                <a:gd name="T7" fmla="*/ 2 h 2"/>
                <a:gd name="T8" fmla="*/ 2 w 4"/>
                <a:gd name="T9" fmla="*/ 2 h 2"/>
                <a:gd name="T10" fmla="*/ 4 w 4"/>
                <a:gd name="T11" fmla="*/ 0 h 2"/>
                <a:gd name="T12" fmla="*/ 2 w 4"/>
                <a:gd name="T13" fmla="*/ 0 h 2"/>
                <a:gd name="T14" fmla="*/ 2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0"/>
                  </a:moveTo>
                  <a:lnTo>
                    <a:pt x="0" y="0"/>
                  </a:lnTo>
                  <a:lnTo>
                    <a:pt x="2" y="2"/>
                  </a:lnTo>
                  <a:lnTo>
                    <a:pt x="4" y="0"/>
                  </a:lnTo>
                  <a:lnTo>
                    <a:pt x="2" y="0"/>
                  </a:lnTo>
                  <a:close/>
                </a:path>
              </a:pathLst>
            </a:custGeom>
            <a:solidFill>
              <a:srgbClr val="0071B4">
                <a:alpha val="34901"/>
              </a:srgbClr>
            </a:solidFill>
            <a:ln w="9525">
              <a:noFill/>
              <a:round/>
              <a:headEnd/>
              <a:tailEnd/>
            </a:ln>
          </p:spPr>
          <p:txBody>
            <a:bodyPr/>
            <a:lstStyle/>
            <a:p>
              <a:endParaRPr lang="en-US"/>
            </a:p>
          </p:txBody>
        </p:sp>
      </p:grpSp>
      <p:grpSp>
        <p:nvGrpSpPr>
          <p:cNvPr id="6" name="Group 660"/>
          <p:cNvGrpSpPr>
            <a:grpSpLocks/>
          </p:cNvGrpSpPr>
          <p:nvPr/>
        </p:nvGrpSpPr>
        <p:grpSpPr bwMode="auto">
          <a:xfrm>
            <a:off x="0" y="0"/>
            <a:ext cx="9144000" cy="6861175"/>
            <a:chOff x="0" y="0"/>
            <a:chExt cx="5760" cy="4322"/>
          </a:xfrm>
        </p:grpSpPr>
        <p:pic>
          <p:nvPicPr>
            <p:cNvPr id="13490" name="Picture 93" descr="BackgroundGradient"/>
            <p:cNvPicPr>
              <a:picLocks noChangeAspect="1" noChangeArrowheads="1"/>
            </p:cNvPicPr>
            <p:nvPr/>
          </p:nvPicPr>
          <p:blipFill>
            <a:blip r:embed="rId3" cstate="print"/>
            <a:srcRect b="86348"/>
            <a:stretch>
              <a:fillRect/>
            </a:stretch>
          </p:blipFill>
          <p:spPr bwMode="auto">
            <a:xfrm>
              <a:off x="0" y="0"/>
              <a:ext cx="5760" cy="590"/>
            </a:xfrm>
            <a:prstGeom prst="rect">
              <a:avLst/>
            </a:prstGeom>
            <a:noFill/>
            <a:ln w="9525">
              <a:noFill/>
              <a:miter lim="800000"/>
              <a:headEnd/>
              <a:tailEnd/>
            </a:ln>
          </p:spPr>
        </p:pic>
        <p:pic>
          <p:nvPicPr>
            <p:cNvPr id="13491" name="Picture 93" descr="BackgroundGradient"/>
            <p:cNvPicPr>
              <a:picLocks noChangeAspect="1" noChangeArrowheads="1"/>
            </p:cNvPicPr>
            <p:nvPr/>
          </p:nvPicPr>
          <p:blipFill>
            <a:blip r:embed="rId3" cstate="print"/>
            <a:srcRect t="86488"/>
            <a:stretch>
              <a:fillRect/>
            </a:stretch>
          </p:blipFill>
          <p:spPr bwMode="auto">
            <a:xfrm>
              <a:off x="0" y="3738"/>
              <a:ext cx="5760" cy="584"/>
            </a:xfrm>
            <a:prstGeom prst="rect">
              <a:avLst/>
            </a:prstGeom>
            <a:noFill/>
            <a:ln w="9525">
              <a:noFill/>
              <a:miter lim="800000"/>
              <a:headEnd/>
              <a:tailEnd/>
            </a:ln>
          </p:spPr>
        </p:pic>
        <p:sp>
          <p:nvSpPr>
            <p:cNvPr id="13492" name="Line 663"/>
            <p:cNvSpPr>
              <a:spLocks noChangeShapeType="1"/>
            </p:cNvSpPr>
            <p:nvPr/>
          </p:nvSpPr>
          <p:spPr bwMode="auto">
            <a:xfrm>
              <a:off x="85" y="3732"/>
              <a:ext cx="5584" cy="0"/>
            </a:xfrm>
            <a:prstGeom prst="line">
              <a:avLst/>
            </a:prstGeom>
            <a:noFill/>
            <a:ln w="9525">
              <a:solidFill>
                <a:schemeClr val="tx1"/>
              </a:solidFill>
              <a:round/>
              <a:headEnd/>
              <a:tailEnd/>
            </a:ln>
          </p:spPr>
          <p:txBody>
            <a:bodyPr anchor="ctr"/>
            <a:lstStyle/>
            <a:p>
              <a:endParaRPr lang="en-US"/>
            </a:p>
          </p:txBody>
        </p:sp>
        <p:sp>
          <p:nvSpPr>
            <p:cNvPr id="13493" name="Line 664"/>
            <p:cNvSpPr>
              <a:spLocks noChangeShapeType="1"/>
            </p:cNvSpPr>
            <p:nvPr/>
          </p:nvSpPr>
          <p:spPr bwMode="auto">
            <a:xfrm>
              <a:off x="85" y="589"/>
              <a:ext cx="5584" cy="0"/>
            </a:xfrm>
            <a:prstGeom prst="line">
              <a:avLst/>
            </a:prstGeom>
            <a:noFill/>
            <a:ln w="9525">
              <a:solidFill>
                <a:schemeClr val="tx1"/>
              </a:solidFill>
              <a:round/>
              <a:headEnd/>
              <a:tailEnd/>
            </a:ln>
          </p:spPr>
          <p:txBody>
            <a:bodyPr anchor="ctr"/>
            <a:lstStyle/>
            <a:p>
              <a:endParaRPr lang="en-US"/>
            </a:p>
          </p:txBody>
        </p:sp>
      </p:grpSp>
      <p:grpSp>
        <p:nvGrpSpPr>
          <p:cNvPr id="7" name="Group 665"/>
          <p:cNvGrpSpPr>
            <a:grpSpLocks/>
          </p:cNvGrpSpPr>
          <p:nvPr/>
        </p:nvGrpSpPr>
        <p:grpSpPr bwMode="auto">
          <a:xfrm>
            <a:off x="3317875" y="4492625"/>
            <a:ext cx="107950" cy="107950"/>
            <a:chOff x="2016" y="3178"/>
            <a:chExt cx="172" cy="172"/>
          </a:xfrm>
        </p:grpSpPr>
        <p:sp>
          <p:nvSpPr>
            <p:cNvPr id="13488" name="Oval 66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89" name="Oval 66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8" name="Group 668"/>
          <p:cNvGrpSpPr>
            <a:grpSpLocks/>
          </p:cNvGrpSpPr>
          <p:nvPr/>
        </p:nvGrpSpPr>
        <p:grpSpPr bwMode="auto">
          <a:xfrm>
            <a:off x="7194550" y="2643188"/>
            <a:ext cx="107950" cy="107950"/>
            <a:chOff x="2016" y="3178"/>
            <a:chExt cx="172" cy="172"/>
          </a:xfrm>
        </p:grpSpPr>
        <p:sp>
          <p:nvSpPr>
            <p:cNvPr id="13486" name="Oval 66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87" name="Oval 67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9" name="Group 671"/>
          <p:cNvGrpSpPr>
            <a:grpSpLocks/>
          </p:cNvGrpSpPr>
          <p:nvPr/>
        </p:nvGrpSpPr>
        <p:grpSpPr bwMode="auto">
          <a:xfrm>
            <a:off x="6802438" y="3559175"/>
            <a:ext cx="107950" cy="107950"/>
            <a:chOff x="2016" y="3178"/>
            <a:chExt cx="172" cy="172"/>
          </a:xfrm>
        </p:grpSpPr>
        <p:sp>
          <p:nvSpPr>
            <p:cNvPr id="13484" name="Oval 67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85" name="Oval 67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0" name="Group 674"/>
          <p:cNvGrpSpPr>
            <a:grpSpLocks/>
          </p:cNvGrpSpPr>
          <p:nvPr/>
        </p:nvGrpSpPr>
        <p:grpSpPr bwMode="auto">
          <a:xfrm>
            <a:off x="6118225" y="3832225"/>
            <a:ext cx="107950" cy="107950"/>
            <a:chOff x="2016" y="3178"/>
            <a:chExt cx="172" cy="172"/>
          </a:xfrm>
        </p:grpSpPr>
        <p:sp>
          <p:nvSpPr>
            <p:cNvPr id="13482" name="Oval 67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83" name="Oval 67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1" name="Group 677"/>
          <p:cNvGrpSpPr>
            <a:grpSpLocks/>
          </p:cNvGrpSpPr>
          <p:nvPr/>
        </p:nvGrpSpPr>
        <p:grpSpPr bwMode="auto">
          <a:xfrm>
            <a:off x="2944813" y="4335463"/>
            <a:ext cx="107950" cy="107950"/>
            <a:chOff x="2016" y="3178"/>
            <a:chExt cx="172" cy="172"/>
          </a:xfrm>
        </p:grpSpPr>
        <p:sp>
          <p:nvSpPr>
            <p:cNvPr id="13480" name="Oval 67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81" name="Oval 67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 name="Group 680"/>
          <p:cNvGrpSpPr>
            <a:grpSpLocks/>
          </p:cNvGrpSpPr>
          <p:nvPr/>
        </p:nvGrpSpPr>
        <p:grpSpPr bwMode="auto">
          <a:xfrm>
            <a:off x="4813300" y="2957513"/>
            <a:ext cx="107950" cy="107950"/>
            <a:chOff x="2016" y="3178"/>
            <a:chExt cx="172" cy="172"/>
          </a:xfrm>
        </p:grpSpPr>
        <p:sp>
          <p:nvSpPr>
            <p:cNvPr id="13478" name="Oval 68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79" name="Oval 68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3" name="Group 683"/>
          <p:cNvGrpSpPr>
            <a:grpSpLocks/>
          </p:cNvGrpSpPr>
          <p:nvPr/>
        </p:nvGrpSpPr>
        <p:grpSpPr bwMode="auto">
          <a:xfrm>
            <a:off x="4535488" y="3519488"/>
            <a:ext cx="107950" cy="107950"/>
            <a:chOff x="2016" y="3178"/>
            <a:chExt cx="172" cy="172"/>
          </a:xfrm>
        </p:grpSpPr>
        <p:sp>
          <p:nvSpPr>
            <p:cNvPr id="13476" name="Oval 68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77" name="Oval 68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 name="Group 686"/>
          <p:cNvGrpSpPr>
            <a:grpSpLocks/>
          </p:cNvGrpSpPr>
          <p:nvPr/>
        </p:nvGrpSpPr>
        <p:grpSpPr bwMode="auto">
          <a:xfrm>
            <a:off x="771525" y="2363788"/>
            <a:ext cx="107950" cy="107950"/>
            <a:chOff x="2016" y="3178"/>
            <a:chExt cx="172" cy="172"/>
          </a:xfrm>
        </p:grpSpPr>
        <p:sp>
          <p:nvSpPr>
            <p:cNvPr id="13474" name="Oval 68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75" name="Oval 68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5" name="Group 689"/>
          <p:cNvGrpSpPr>
            <a:grpSpLocks/>
          </p:cNvGrpSpPr>
          <p:nvPr/>
        </p:nvGrpSpPr>
        <p:grpSpPr bwMode="auto">
          <a:xfrm>
            <a:off x="2382838" y="3281363"/>
            <a:ext cx="107950" cy="107950"/>
            <a:chOff x="2016" y="3178"/>
            <a:chExt cx="172" cy="172"/>
          </a:xfrm>
        </p:grpSpPr>
        <p:sp>
          <p:nvSpPr>
            <p:cNvPr id="13472" name="Oval 69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73" name="Oval 69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6" name="Group 692"/>
          <p:cNvGrpSpPr>
            <a:grpSpLocks/>
          </p:cNvGrpSpPr>
          <p:nvPr/>
        </p:nvGrpSpPr>
        <p:grpSpPr bwMode="auto">
          <a:xfrm>
            <a:off x="7983538" y="2327275"/>
            <a:ext cx="107950" cy="107950"/>
            <a:chOff x="2016" y="3178"/>
            <a:chExt cx="172" cy="172"/>
          </a:xfrm>
        </p:grpSpPr>
        <p:sp>
          <p:nvSpPr>
            <p:cNvPr id="13470" name="Oval 69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71" name="Oval 69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7" name="Group 695"/>
          <p:cNvGrpSpPr>
            <a:grpSpLocks/>
          </p:cNvGrpSpPr>
          <p:nvPr/>
        </p:nvGrpSpPr>
        <p:grpSpPr bwMode="auto">
          <a:xfrm>
            <a:off x="2847975" y="5067300"/>
            <a:ext cx="107950" cy="107950"/>
            <a:chOff x="2016" y="3178"/>
            <a:chExt cx="172" cy="172"/>
          </a:xfrm>
        </p:grpSpPr>
        <p:sp>
          <p:nvSpPr>
            <p:cNvPr id="13468" name="Oval 69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69" name="Oval 69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8" name="Group 698"/>
          <p:cNvGrpSpPr>
            <a:grpSpLocks/>
          </p:cNvGrpSpPr>
          <p:nvPr/>
        </p:nvGrpSpPr>
        <p:grpSpPr bwMode="auto">
          <a:xfrm>
            <a:off x="4243388" y="3933825"/>
            <a:ext cx="107950" cy="107950"/>
            <a:chOff x="2016" y="3178"/>
            <a:chExt cx="172" cy="172"/>
          </a:xfrm>
        </p:grpSpPr>
        <p:sp>
          <p:nvSpPr>
            <p:cNvPr id="13466" name="Oval 69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67" name="Oval 70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9" name="Group 701"/>
          <p:cNvGrpSpPr>
            <a:grpSpLocks/>
          </p:cNvGrpSpPr>
          <p:nvPr/>
        </p:nvGrpSpPr>
        <p:grpSpPr bwMode="auto">
          <a:xfrm>
            <a:off x="7292975" y="4937125"/>
            <a:ext cx="107950" cy="107950"/>
            <a:chOff x="2016" y="3178"/>
            <a:chExt cx="172" cy="172"/>
          </a:xfrm>
        </p:grpSpPr>
        <p:sp>
          <p:nvSpPr>
            <p:cNvPr id="13464" name="Oval 70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65" name="Oval 70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0" name="Group 704"/>
          <p:cNvGrpSpPr>
            <a:grpSpLocks/>
          </p:cNvGrpSpPr>
          <p:nvPr/>
        </p:nvGrpSpPr>
        <p:grpSpPr bwMode="auto">
          <a:xfrm>
            <a:off x="4718050" y="2335213"/>
            <a:ext cx="107950" cy="107950"/>
            <a:chOff x="2016" y="3178"/>
            <a:chExt cx="172" cy="172"/>
          </a:xfrm>
        </p:grpSpPr>
        <p:sp>
          <p:nvSpPr>
            <p:cNvPr id="13462" name="Oval 70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63" name="Oval 70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1" name="Group 707"/>
          <p:cNvGrpSpPr>
            <a:grpSpLocks/>
          </p:cNvGrpSpPr>
          <p:nvPr/>
        </p:nvGrpSpPr>
        <p:grpSpPr bwMode="auto">
          <a:xfrm>
            <a:off x="3324225" y="2341563"/>
            <a:ext cx="107950" cy="107950"/>
            <a:chOff x="2016" y="3178"/>
            <a:chExt cx="172" cy="172"/>
          </a:xfrm>
        </p:grpSpPr>
        <p:sp>
          <p:nvSpPr>
            <p:cNvPr id="13460" name="Oval 70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61" name="Oval 70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2" name="Group 710"/>
          <p:cNvGrpSpPr>
            <a:grpSpLocks/>
          </p:cNvGrpSpPr>
          <p:nvPr/>
        </p:nvGrpSpPr>
        <p:grpSpPr bwMode="auto">
          <a:xfrm>
            <a:off x="2720975" y="5718175"/>
            <a:ext cx="107950" cy="107950"/>
            <a:chOff x="2016" y="3178"/>
            <a:chExt cx="172" cy="172"/>
          </a:xfrm>
        </p:grpSpPr>
        <p:sp>
          <p:nvSpPr>
            <p:cNvPr id="13458" name="Oval 71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59" name="Oval 71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3" name="Group 713"/>
          <p:cNvGrpSpPr>
            <a:grpSpLocks/>
          </p:cNvGrpSpPr>
          <p:nvPr/>
        </p:nvGrpSpPr>
        <p:grpSpPr bwMode="auto">
          <a:xfrm>
            <a:off x="5241925" y="4160838"/>
            <a:ext cx="107950" cy="107950"/>
            <a:chOff x="2016" y="3178"/>
            <a:chExt cx="172" cy="172"/>
          </a:xfrm>
        </p:grpSpPr>
        <p:sp>
          <p:nvSpPr>
            <p:cNvPr id="13456" name="Oval 71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57" name="Oval 71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4" name="Group 716"/>
          <p:cNvGrpSpPr>
            <a:grpSpLocks/>
          </p:cNvGrpSpPr>
          <p:nvPr/>
        </p:nvGrpSpPr>
        <p:grpSpPr bwMode="auto">
          <a:xfrm>
            <a:off x="4979988" y="3602038"/>
            <a:ext cx="107950" cy="107950"/>
            <a:chOff x="2016" y="3178"/>
            <a:chExt cx="172" cy="172"/>
          </a:xfrm>
        </p:grpSpPr>
        <p:sp>
          <p:nvSpPr>
            <p:cNvPr id="13454" name="Oval 71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55" name="Oval 71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5" name="Group 719"/>
          <p:cNvGrpSpPr>
            <a:grpSpLocks/>
          </p:cNvGrpSpPr>
          <p:nvPr/>
        </p:nvGrpSpPr>
        <p:grpSpPr bwMode="auto">
          <a:xfrm>
            <a:off x="1611313" y="3473450"/>
            <a:ext cx="107950" cy="107950"/>
            <a:chOff x="2016" y="3178"/>
            <a:chExt cx="172" cy="172"/>
          </a:xfrm>
        </p:grpSpPr>
        <p:sp>
          <p:nvSpPr>
            <p:cNvPr id="13452" name="Oval 72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53" name="Oval 72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6" name="Group 722"/>
          <p:cNvGrpSpPr>
            <a:grpSpLocks/>
          </p:cNvGrpSpPr>
          <p:nvPr/>
        </p:nvGrpSpPr>
        <p:grpSpPr bwMode="auto">
          <a:xfrm>
            <a:off x="1073150" y="2428875"/>
            <a:ext cx="107950" cy="107950"/>
            <a:chOff x="2016" y="3178"/>
            <a:chExt cx="172" cy="172"/>
          </a:xfrm>
        </p:grpSpPr>
        <p:sp>
          <p:nvSpPr>
            <p:cNvPr id="13450" name="Oval 72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51" name="Oval 72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7" name="Group 725"/>
          <p:cNvGrpSpPr>
            <a:grpSpLocks/>
          </p:cNvGrpSpPr>
          <p:nvPr/>
        </p:nvGrpSpPr>
        <p:grpSpPr bwMode="auto">
          <a:xfrm>
            <a:off x="4859338" y="5095875"/>
            <a:ext cx="107950" cy="107950"/>
            <a:chOff x="2016" y="3178"/>
            <a:chExt cx="172" cy="172"/>
          </a:xfrm>
        </p:grpSpPr>
        <p:sp>
          <p:nvSpPr>
            <p:cNvPr id="13448" name="Oval 72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49" name="Oval 72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8" name="Group 728"/>
          <p:cNvGrpSpPr>
            <a:grpSpLocks/>
          </p:cNvGrpSpPr>
          <p:nvPr/>
        </p:nvGrpSpPr>
        <p:grpSpPr bwMode="auto">
          <a:xfrm>
            <a:off x="7853363" y="5095875"/>
            <a:ext cx="107950" cy="107950"/>
            <a:chOff x="2016" y="3178"/>
            <a:chExt cx="172" cy="172"/>
          </a:xfrm>
        </p:grpSpPr>
        <p:sp>
          <p:nvSpPr>
            <p:cNvPr id="13446" name="Oval 72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47" name="Oval 73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29" name="Group 731"/>
          <p:cNvGrpSpPr>
            <a:grpSpLocks/>
          </p:cNvGrpSpPr>
          <p:nvPr/>
        </p:nvGrpSpPr>
        <p:grpSpPr bwMode="auto">
          <a:xfrm>
            <a:off x="6638925" y="3732213"/>
            <a:ext cx="107950" cy="107950"/>
            <a:chOff x="2016" y="3178"/>
            <a:chExt cx="172" cy="172"/>
          </a:xfrm>
        </p:grpSpPr>
        <p:sp>
          <p:nvSpPr>
            <p:cNvPr id="13444" name="Oval 73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45" name="Oval 73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30" name="Group 734"/>
          <p:cNvGrpSpPr>
            <a:grpSpLocks/>
          </p:cNvGrpSpPr>
          <p:nvPr/>
        </p:nvGrpSpPr>
        <p:grpSpPr bwMode="auto">
          <a:xfrm>
            <a:off x="7551738" y="3440113"/>
            <a:ext cx="107950" cy="107950"/>
            <a:chOff x="2016" y="3178"/>
            <a:chExt cx="172" cy="172"/>
          </a:xfrm>
        </p:grpSpPr>
        <p:sp>
          <p:nvSpPr>
            <p:cNvPr id="13442" name="Oval 73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43" name="Oval 73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31" name="Group 737"/>
          <p:cNvGrpSpPr>
            <a:grpSpLocks/>
          </p:cNvGrpSpPr>
          <p:nvPr/>
        </p:nvGrpSpPr>
        <p:grpSpPr bwMode="auto">
          <a:xfrm>
            <a:off x="2006600" y="3832225"/>
            <a:ext cx="107950" cy="107950"/>
            <a:chOff x="2016" y="3178"/>
            <a:chExt cx="172" cy="172"/>
          </a:xfrm>
        </p:grpSpPr>
        <p:sp>
          <p:nvSpPr>
            <p:cNvPr id="13440" name="Oval 73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41" name="Oval 73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3494" name="Group 740"/>
          <p:cNvGrpSpPr>
            <a:grpSpLocks/>
          </p:cNvGrpSpPr>
          <p:nvPr/>
        </p:nvGrpSpPr>
        <p:grpSpPr bwMode="auto">
          <a:xfrm>
            <a:off x="2220913" y="2838450"/>
            <a:ext cx="107950" cy="107950"/>
            <a:chOff x="2016" y="3178"/>
            <a:chExt cx="172" cy="172"/>
          </a:xfrm>
        </p:grpSpPr>
        <p:sp>
          <p:nvSpPr>
            <p:cNvPr id="13438" name="Oval 74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39" name="Oval 74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3495" name="Group 743"/>
          <p:cNvGrpSpPr>
            <a:grpSpLocks/>
          </p:cNvGrpSpPr>
          <p:nvPr/>
        </p:nvGrpSpPr>
        <p:grpSpPr bwMode="auto">
          <a:xfrm>
            <a:off x="2592388" y="4530725"/>
            <a:ext cx="107950" cy="107950"/>
            <a:chOff x="2016" y="3178"/>
            <a:chExt cx="172" cy="172"/>
          </a:xfrm>
        </p:grpSpPr>
        <p:sp>
          <p:nvSpPr>
            <p:cNvPr id="13436" name="Oval 74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37" name="Oval 74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3496" name="Group 746"/>
          <p:cNvGrpSpPr>
            <a:grpSpLocks/>
          </p:cNvGrpSpPr>
          <p:nvPr/>
        </p:nvGrpSpPr>
        <p:grpSpPr bwMode="auto">
          <a:xfrm>
            <a:off x="3173413" y="4864100"/>
            <a:ext cx="107950" cy="107950"/>
            <a:chOff x="2016" y="3178"/>
            <a:chExt cx="172" cy="172"/>
          </a:xfrm>
        </p:grpSpPr>
        <p:sp>
          <p:nvSpPr>
            <p:cNvPr id="13434" name="Oval 74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35" name="Oval 74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72" name="Group 749"/>
          <p:cNvGrpSpPr>
            <a:grpSpLocks/>
          </p:cNvGrpSpPr>
          <p:nvPr/>
        </p:nvGrpSpPr>
        <p:grpSpPr bwMode="auto">
          <a:xfrm>
            <a:off x="5113338" y="4341813"/>
            <a:ext cx="107950" cy="107950"/>
            <a:chOff x="2016" y="3178"/>
            <a:chExt cx="172" cy="172"/>
          </a:xfrm>
        </p:grpSpPr>
        <p:sp>
          <p:nvSpPr>
            <p:cNvPr id="13432" name="Oval 75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33" name="Oval 75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73" name="Group 752"/>
          <p:cNvGrpSpPr>
            <a:grpSpLocks/>
          </p:cNvGrpSpPr>
          <p:nvPr/>
        </p:nvGrpSpPr>
        <p:grpSpPr bwMode="auto">
          <a:xfrm>
            <a:off x="4129088" y="3703638"/>
            <a:ext cx="107950" cy="107950"/>
            <a:chOff x="2016" y="3178"/>
            <a:chExt cx="172" cy="172"/>
          </a:xfrm>
        </p:grpSpPr>
        <p:sp>
          <p:nvSpPr>
            <p:cNvPr id="13430" name="Oval 75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31" name="Oval 75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74" name="Group 755"/>
          <p:cNvGrpSpPr>
            <a:grpSpLocks/>
          </p:cNvGrpSpPr>
          <p:nvPr/>
        </p:nvGrpSpPr>
        <p:grpSpPr bwMode="auto">
          <a:xfrm>
            <a:off x="4241800" y="3305175"/>
            <a:ext cx="107950" cy="107950"/>
            <a:chOff x="2016" y="3178"/>
            <a:chExt cx="172" cy="172"/>
          </a:xfrm>
        </p:grpSpPr>
        <p:sp>
          <p:nvSpPr>
            <p:cNvPr id="13428" name="Oval 75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29" name="Oval 75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75" name="Group 758"/>
          <p:cNvGrpSpPr>
            <a:grpSpLocks/>
          </p:cNvGrpSpPr>
          <p:nvPr/>
        </p:nvGrpSpPr>
        <p:grpSpPr bwMode="auto">
          <a:xfrm>
            <a:off x="4484688" y="3103563"/>
            <a:ext cx="107950" cy="107950"/>
            <a:chOff x="2016" y="3178"/>
            <a:chExt cx="172" cy="172"/>
          </a:xfrm>
        </p:grpSpPr>
        <p:sp>
          <p:nvSpPr>
            <p:cNvPr id="13426" name="Oval 75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27" name="Oval 76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76" name="Group 761"/>
          <p:cNvGrpSpPr>
            <a:grpSpLocks/>
          </p:cNvGrpSpPr>
          <p:nvPr/>
        </p:nvGrpSpPr>
        <p:grpSpPr bwMode="auto">
          <a:xfrm>
            <a:off x="4318000" y="2838450"/>
            <a:ext cx="107950" cy="107950"/>
            <a:chOff x="2016" y="3178"/>
            <a:chExt cx="172" cy="172"/>
          </a:xfrm>
        </p:grpSpPr>
        <p:sp>
          <p:nvSpPr>
            <p:cNvPr id="13424" name="Oval 76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25" name="Oval 76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77" name="Group 764"/>
          <p:cNvGrpSpPr>
            <a:grpSpLocks/>
          </p:cNvGrpSpPr>
          <p:nvPr/>
        </p:nvGrpSpPr>
        <p:grpSpPr bwMode="auto">
          <a:xfrm>
            <a:off x="6854825" y="2327275"/>
            <a:ext cx="107950" cy="107950"/>
            <a:chOff x="2016" y="3178"/>
            <a:chExt cx="172" cy="172"/>
          </a:xfrm>
        </p:grpSpPr>
        <p:sp>
          <p:nvSpPr>
            <p:cNvPr id="13422" name="Oval 76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23" name="Oval 76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78" name="Group 767"/>
          <p:cNvGrpSpPr>
            <a:grpSpLocks/>
          </p:cNvGrpSpPr>
          <p:nvPr/>
        </p:nvGrpSpPr>
        <p:grpSpPr bwMode="auto">
          <a:xfrm>
            <a:off x="5565775" y="3832225"/>
            <a:ext cx="107950" cy="107950"/>
            <a:chOff x="2016" y="3178"/>
            <a:chExt cx="172" cy="172"/>
          </a:xfrm>
        </p:grpSpPr>
        <p:sp>
          <p:nvSpPr>
            <p:cNvPr id="13420" name="Oval 76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21" name="Oval 76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79" name="Group 770"/>
          <p:cNvGrpSpPr>
            <a:grpSpLocks/>
          </p:cNvGrpSpPr>
          <p:nvPr/>
        </p:nvGrpSpPr>
        <p:grpSpPr bwMode="auto">
          <a:xfrm>
            <a:off x="1492250" y="3235325"/>
            <a:ext cx="107950" cy="107950"/>
            <a:chOff x="2016" y="3178"/>
            <a:chExt cx="172" cy="172"/>
          </a:xfrm>
        </p:grpSpPr>
        <p:sp>
          <p:nvSpPr>
            <p:cNvPr id="13418" name="Oval 77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19" name="Oval 77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0" name="Group 773"/>
          <p:cNvGrpSpPr>
            <a:grpSpLocks/>
          </p:cNvGrpSpPr>
          <p:nvPr/>
        </p:nvGrpSpPr>
        <p:grpSpPr bwMode="auto">
          <a:xfrm>
            <a:off x="5403850" y="3281363"/>
            <a:ext cx="107950" cy="107950"/>
            <a:chOff x="2016" y="3178"/>
            <a:chExt cx="172" cy="172"/>
          </a:xfrm>
        </p:grpSpPr>
        <p:sp>
          <p:nvSpPr>
            <p:cNvPr id="13416" name="Oval 77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17" name="Oval 77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1" name="Group 776"/>
          <p:cNvGrpSpPr>
            <a:grpSpLocks/>
          </p:cNvGrpSpPr>
          <p:nvPr/>
        </p:nvGrpSpPr>
        <p:grpSpPr bwMode="auto">
          <a:xfrm>
            <a:off x="2727325" y="4738688"/>
            <a:ext cx="107950" cy="107950"/>
            <a:chOff x="2016" y="3178"/>
            <a:chExt cx="172" cy="172"/>
          </a:xfrm>
        </p:grpSpPr>
        <p:sp>
          <p:nvSpPr>
            <p:cNvPr id="13414" name="Oval 77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15" name="Oval 77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2" name="Group 779"/>
          <p:cNvGrpSpPr>
            <a:grpSpLocks/>
          </p:cNvGrpSpPr>
          <p:nvPr/>
        </p:nvGrpSpPr>
        <p:grpSpPr bwMode="auto">
          <a:xfrm>
            <a:off x="2776538" y="5456238"/>
            <a:ext cx="107950" cy="107950"/>
            <a:chOff x="2016" y="3178"/>
            <a:chExt cx="172" cy="172"/>
          </a:xfrm>
        </p:grpSpPr>
        <p:sp>
          <p:nvSpPr>
            <p:cNvPr id="13412" name="Oval 78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13" name="Oval 78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3" name="Group 782"/>
          <p:cNvGrpSpPr>
            <a:grpSpLocks/>
          </p:cNvGrpSpPr>
          <p:nvPr/>
        </p:nvGrpSpPr>
        <p:grpSpPr bwMode="auto">
          <a:xfrm>
            <a:off x="7739063" y="4762500"/>
            <a:ext cx="107950" cy="107950"/>
            <a:chOff x="2016" y="3178"/>
            <a:chExt cx="172" cy="172"/>
          </a:xfrm>
        </p:grpSpPr>
        <p:sp>
          <p:nvSpPr>
            <p:cNvPr id="13410" name="Oval 78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11" name="Oval 78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4" name="Group 785"/>
          <p:cNvGrpSpPr>
            <a:grpSpLocks/>
          </p:cNvGrpSpPr>
          <p:nvPr/>
        </p:nvGrpSpPr>
        <p:grpSpPr bwMode="auto">
          <a:xfrm>
            <a:off x="5256213" y="3519488"/>
            <a:ext cx="107950" cy="107950"/>
            <a:chOff x="2016" y="3178"/>
            <a:chExt cx="172" cy="172"/>
          </a:xfrm>
        </p:grpSpPr>
        <p:sp>
          <p:nvSpPr>
            <p:cNvPr id="13408" name="Oval 78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09" name="Oval 78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5" name="Group 788"/>
          <p:cNvGrpSpPr>
            <a:grpSpLocks/>
          </p:cNvGrpSpPr>
          <p:nvPr/>
        </p:nvGrpSpPr>
        <p:grpSpPr bwMode="auto">
          <a:xfrm>
            <a:off x="6764338" y="4337050"/>
            <a:ext cx="107950" cy="107950"/>
            <a:chOff x="2016" y="3178"/>
            <a:chExt cx="172" cy="172"/>
          </a:xfrm>
        </p:grpSpPr>
        <p:sp>
          <p:nvSpPr>
            <p:cNvPr id="13406" name="Oval 78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07" name="Oval 79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6" name="Group 791"/>
          <p:cNvGrpSpPr>
            <a:grpSpLocks/>
          </p:cNvGrpSpPr>
          <p:nvPr/>
        </p:nvGrpSpPr>
        <p:grpSpPr bwMode="auto">
          <a:xfrm>
            <a:off x="4576763" y="4052888"/>
            <a:ext cx="107950" cy="107950"/>
            <a:chOff x="2016" y="3178"/>
            <a:chExt cx="172" cy="172"/>
          </a:xfrm>
        </p:grpSpPr>
        <p:sp>
          <p:nvSpPr>
            <p:cNvPr id="13404" name="Oval 79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05" name="Oval 79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7" name="Group 794"/>
          <p:cNvGrpSpPr>
            <a:grpSpLocks/>
          </p:cNvGrpSpPr>
          <p:nvPr/>
        </p:nvGrpSpPr>
        <p:grpSpPr bwMode="auto">
          <a:xfrm>
            <a:off x="6965950" y="4298950"/>
            <a:ext cx="107950" cy="107950"/>
            <a:chOff x="2016" y="3178"/>
            <a:chExt cx="172" cy="172"/>
          </a:xfrm>
        </p:grpSpPr>
        <p:sp>
          <p:nvSpPr>
            <p:cNvPr id="13402" name="Oval 79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03" name="Oval 79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8" name="Group 797"/>
          <p:cNvGrpSpPr>
            <a:grpSpLocks/>
          </p:cNvGrpSpPr>
          <p:nvPr/>
        </p:nvGrpSpPr>
        <p:grpSpPr bwMode="auto">
          <a:xfrm>
            <a:off x="2446338" y="3640138"/>
            <a:ext cx="107950" cy="107950"/>
            <a:chOff x="2016" y="3178"/>
            <a:chExt cx="172" cy="172"/>
          </a:xfrm>
        </p:grpSpPr>
        <p:sp>
          <p:nvSpPr>
            <p:cNvPr id="13400" name="Oval 79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401" name="Oval 79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89" name="Group 800"/>
          <p:cNvGrpSpPr>
            <a:grpSpLocks/>
          </p:cNvGrpSpPr>
          <p:nvPr/>
        </p:nvGrpSpPr>
        <p:grpSpPr bwMode="auto">
          <a:xfrm>
            <a:off x="2058988" y="3281363"/>
            <a:ext cx="107950" cy="107950"/>
            <a:chOff x="2016" y="3178"/>
            <a:chExt cx="172" cy="172"/>
          </a:xfrm>
        </p:grpSpPr>
        <p:sp>
          <p:nvSpPr>
            <p:cNvPr id="13398" name="Oval 80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99" name="Oval 80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2690" name="Group 803"/>
          <p:cNvGrpSpPr>
            <a:grpSpLocks/>
          </p:cNvGrpSpPr>
          <p:nvPr/>
        </p:nvGrpSpPr>
        <p:grpSpPr bwMode="auto">
          <a:xfrm>
            <a:off x="6494463" y="2957513"/>
            <a:ext cx="107950" cy="107950"/>
            <a:chOff x="2016" y="3178"/>
            <a:chExt cx="172" cy="172"/>
          </a:xfrm>
        </p:grpSpPr>
        <p:sp>
          <p:nvSpPr>
            <p:cNvPr id="13396" name="Oval 80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97" name="Oval 80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51" name="Group 806"/>
          <p:cNvGrpSpPr>
            <a:grpSpLocks/>
          </p:cNvGrpSpPr>
          <p:nvPr/>
        </p:nvGrpSpPr>
        <p:grpSpPr bwMode="auto">
          <a:xfrm>
            <a:off x="6189663" y="2719388"/>
            <a:ext cx="107950" cy="107950"/>
            <a:chOff x="2016" y="3178"/>
            <a:chExt cx="172" cy="172"/>
          </a:xfrm>
        </p:grpSpPr>
        <p:sp>
          <p:nvSpPr>
            <p:cNvPr id="13394" name="Oval 80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95" name="Oval 80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52" name="Group 809"/>
          <p:cNvGrpSpPr>
            <a:grpSpLocks/>
          </p:cNvGrpSpPr>
          <p:nvPr/>
        </p:nvGrpSpPr>
        <p:grpSpPr bwMode="auto">
          <a:xfrm>
            <a:off x="4991100" y="2393950"/>
            <a:ext cx="107950" cy="107950"/>
            <a:chOff x="2016" y="3178"/>
            <a:chExt cx="172" cy="172"/>
          </a:xfrm>
        </p:grpSpPr>
        <p:sp>
          <p:nvSpPr>
            <p:cNvPr id="13392" name="Oval 81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93" name="Oval 81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53" name="Group 812"/>
          <p:cNvGrpSpPr>
            <a:grpSpLocks/>
          </p:cNvGrpSpPr>
          <p:nvPr/>
        </p:nvGrpSpPr>
        <p:grpSpPr bwMode="auto">
          <a:xfrm>
            <a:off x="2644775" y="3151188"/>
            <a:ext cx="107950" cy="107950"/>
            <a:chOff x="2016" y="3178"/>
            <a:chExt cx="172" cy="172"/>
          </a:xfrm>
        </p:grpSpPr>
        <p:sp>
          <p:nvSpPr>
            <p:cNvPr id="13390" name="Oval 81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91" name="Oval 81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54" name="Group 815"/>
          <p:cNvGrpSpPr>
            <a:grpSpLocks/>
          </p:cNvGrpSpPr>
          <p:nvPr/>
        </p:nvGrpSpPr>
        <p:grpSpPr bwMode="auto">
          <a:xfrm>
            <a:off x="4687888" y="2640013"/>
            <a:ext cx="107950" cy="107950"/>
            <a:chOff x="2016" y="3178"/>
            <a:chExt cx="172" cy="172"/>
          </a:xfrm>
        </p:grpSpPr>
        <p:sp>
          <p:nvSpPr>
            <p:cNvPr id="13388" name="Oval 81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89" name="Oval 81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55" name="Group 818"/>
          <p:cNvGrpSpPr>
            <a:grpSpLocks/>
          </p:cNvGrpSpPr>
          <p:nvPr/>
        </p:nvGrpSpPr>
        <p:grpSpPr bwMode="auto">
          <a:xfrm>
            <a:off x="5110163" y="4816475"/>
            <a:ext cx="107950" cy="107950"/>
            <a:chOff x="2016" y="3178"/>
            <a:chExt cx="172" cy="172"/>
          </a:xfrm>
        </p:grpSpPr>
        <p:sp>
          <p:nvSpPr>
            <p:cNvPr id="13386" name="Oval 81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87" name="Oval 82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56" name="Group 821"/>
          <p:cNvGrpSpPr>
            <a:grpSpLocks/>
          </p:cNvGrpSpPr>
          <p:nvPr/>
        </p:nvGrpSpPr>
        <p:grpSpPr bwMode="auto">
          <a:xfrm>
            <a:off x="7539038" y="4427538"/>
            <a:ext cx="107950" cy="107950"/>
            <a:chOff x="2016" y="3178"/>
            <a:chExt cx="172" cy="172"/>
          </a:xfrm>
        </p:grpSpPr>
        <p:sp>
          <p:nvSpPr>
            <p:cNvPr id="13384" name="Oval 82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85" name="Oval 82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57" name="Group 824"/>
          <p:cNvGrpSpPr>
            <a:grpSpLocks/>
          </p:cNvGrpSpPr>
          <p:nvPr/>
        </p:nvGrpSpPr>
        <p:grpSpPr bwMode="auto">
          <a:xfrm>
            <a:off x="8105775" y="2798763"/>
            <a:ext cx="107950" cy="107950"/>
            <a:chOff x="2016" y="3178"/>
            <a:chExt cx="172" cy="172"/>
          </a:xfrm>
        </p:grpSpPr>
        <p:sp>
          <p:nvSpPr>
            <p:cNvPr id="13382" name="Oval 82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83" name="Oval 82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58" name="Group 827"/>
          <p:cNvGrpSpPr>
            <a:grpSpLocks/>
          </p:cNvGrpSpPr>
          <p:nvPr/>
        </p:nvGrpSpPr>
        <p:grpSpPr bwMode="auto">
          <a:xfrm>
            <a:off x="2408238" y="4008438"/>
            <a:ext cx="107950" cy="107950"/>
            <a:chOff x="2016" y="3178"/>
            <a:chExt cx="172" cy="172"/>
          </a:xfrm>
        </p:grpSpPr>
        <p:sp>
          <p:nvSpPr>
            <p:cNvPr id="13380" name="Oval 82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81" name="Oval 82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59" name="Group 830"/>
          <p:cNvGrpSpPr>
            <a:grpSpLocks/>
          </p:cNvGrpSpPr>
          <p:nvPr/>
        </p:nvGrpSpPr>
        <p:grpSpPr bwMode="auto">
          <a:xfrm>
            <a:off x="2243138" y="3519488"/>
            <a:ext cx="107950" cy="107950"/>
            <a:chOff x="2016" y="3178"/>
            <a:chExt cx="172" cy="172"/>
          </a:xfrm>
        </p:grpSpPr>
        <p:sp>
          <p:nvSpPr>
            <p:cNvPr id="13378" name="Oval 83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79" name="Oval 83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0" name="Group 833"/>
          <p:cNvGrpSpPr>
            <a:grpSpLocks/>
          </p:cNvGrpSpPr>
          <p:nvPr/>
        </p:nvGrpSpPr>
        <p:grpSpPr bwMode="auto">
          <a:xfrm>
            <a:off x="5111750" y="3932238"/>
            <a:ext cx="107950" cy="107950"/>
            <a:chOff x="2016" y="3178"/>
            <a:chExt cx="172" cy="172"/>
          </a:xfrm>
        </p:grpSpPr>
        <p:sp>
          <p:nvSpPr>
            <p:cNvPr id="13376" name="Oval 83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77" name="Oval 83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1" name="Group 836"/>
          <p:cNvGrpSpPr>
            <a:grpSpLocks/>
          </p:cNvGrpSpPr>
          <p:nvPr/>
        </p:nvGrpSpPr>
        <p:grpSpPr bwMode="auto">
          <a:xfrm>
            <a:off x="5734050" y="3519488"/>
            <a:ext cx="107950" cy="107950"/>
            <a:chOff x="2016" y="3178"/>
            <a:chExt cx="172" cy="172"/>
          </a:xfrm>
        </p:grpSpPr>
        <p:sp>
          <p:nvSpPr>
            <p:cNvPr id="13374" name="Oval 83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75" name="Oval 83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2" name="Group 839"/>
          <p:cNvGrpSpPr>
            <a:grpSpLocks/>
          </p:cNvGrpSpPr>
          <p:nvPr/>
        </p:nvGrpSpPr>
        <p:grpSpPr bwMode="auto">
          <a:xfrm>
            <a:off x="6265863" y="3281363"/>
            <a:ext cx="107950" cy="107950"/>
            <a:chOff x="2016" y="3178"/>
            <a:chExt cx="172" cy="172"/>
          </a:xfrm>
        </p:grpSpPr>
        <p:sp>
          <p:nvSpPr>
            <p:cNvPr id="13372" name="Oval 84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73" name="Oval 84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3" name="Group 842"/>
          <p:cNvGrpSpPr>
            <a:grpSpLocks/>
          </p:cNvGrpSpPr>
          <p:nvPr/>
        </p:nvGrpSpPr>
        <p:grpSpPr bwMode="auto">
          <a:xfrm>
            <a:off x="4889500" y="3205163"/>
            <a:ext cx="107950" cy="107950"/>
            <a:chOff x="2016" y="3178"/>
            <a:chExt cx="172" cy="172"/>
          </a:xfrm>
        </p:grpSpPr>
        <p:sp>
          <p:nvSpPr>
            <p:cNvPr id="13370" name="Oval 84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71" name="Oval 84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4" name="Group 845"/>
          <p:cNvGrpSpPr>
            <a:grpSpLocks/>
          </p:cNvGrpSpPr>
          <p:nvPr/>
        </p:nvGrpSpPr>
        <p:grpSpPr bwMode="auto">
          <a:xfrm>
            <a:off x="2981325" y="2957513"/>
            <a:ext cx="107950" cy="107950"/>
            <a:chOff x="2016" y="3178"/>
            <a:chExt cx="172" cy="172"/>
          </a:xfrm>
        </p:grpSpPr>
        <p:sp>
          <p:nvSpPr>
            <p:cNvPr id="13368" name="Oval 84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69" name="Oval 84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5" name="Group 848"/>
          <p:cNvGrpSpPr>
            <a:grpSpLocks/>
          </p:cNvGrpSpPr>
          <p:nvPr/>
        </p:nvGrpSpPr>
        <p:grpSpPr bwMode="auto">
          <a:xfrm>
            <a:off x="1373188" y="2792413"/>
            <a:ext cx="107950" cy="107950"/>
            <a:chOff x="2016" y="3178"/>
            <a:chExt cx="172" cy="172"/>
          </a:xfrm>
        </p:grpSpPr>
        <p:sp>
          <p:nvSpPr>
            <p:cNvPr id="13366" name="Oval 84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67" name="Oval 85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6" name="Group 851"/>
          <p:cNvGrpSpPr>
            <a:grpSpLocks/>
          </p:cNvGrpSpPr>
          <p:nvPr/>
        </p:nvGrpSpPr>
        <p:grpSpPr bwMode="auto">
          <a:xfrm>
            <a:off x="5018088" y="5014913"/>
            <a:ext cx="107950" cy="107950"/>
            <a:chOff x="2016" y="3178"/>
            <a:chExt cx="172" cy="172"/>
          </a:xfrm>
        </p:grpSpPr>
        <p:sp>
          <p:nvSpPr>
            <p:cNvPr id="13364" name="Oval 85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65" name="Oval 85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7" name="Group 854"/>
          <p:cNvGrpSpPr>
            <a:grpSpLocks/>
          </p:cNvGrpSpPr>
          <p:nvPr/>
        </p:nvGrpSpPr>
        <p:grpSpPr bwMode="auto">
          <a:xfrm>
            <a:off x="5487988" y="4703763"/>
            <a:ext cx="107950" cy="107950"/>
            <a:chOff x="2016" y="3178"/>
            <a:chExt cx="172" cy="172"/>
          </a:xfrm>
        </p:grpSpPr>
        <p:sp>
          <p:nvSpPr>
            <p:cNvPr id="13362" name="Oval 85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63" name="Oval 85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8" name="Group 857"/>
          <p:cNvGrpSpPr>
            <a:grpSpLocks/>
          </p:cNvGrpSpPr>
          <p:nvPr/>
        </p:nvGrpSpPr>
        <p:grpSpPr bwMode="auto">
          <a:xfrm>
            <a:off x="7185025" y="5072063"/>
            <a:ext cx="107950" cy="107950"/>
            <a:chOff x="2016" y="3178"/>
            <a:chExt cx="172" cy="172"/>
          </a:xfrm>
        </p:grpSpPr>
        <p:sp>
          <p:nvSpPr>
            <p:cNvPr id="13360" name="Oval 85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61" name="Oval 85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69" name="Group 860"/>
          <p:cNvGrpSpPr>
            <a:grpSpLocks/>
          </p:cNvGrpSpPr>
          <p:nvPr/>
        </p:nvGrpSpPr>
        <p:grpSpPr bwMode="auto">
          <a:xfrm>
            <a:off x="7508875" y="5002213"/>
            <a:ext cx="107950" cy="107950"/>
            <a:chOff x="2016" y="3178"/>
            <a:chExt cx="172" cy="172"/>
          </a:xfrm>
        </p:grpSpPr>
        <p:sp>
          <p:nvSpPr>
            <p:cNvPr id="13358" name="Oval 86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59" name="Oval 86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0" name="Group 863"/>
          <p:cNvGrpSpPr>
            <a:grpSpLocks/>
          </p:cNvGrpSpPr>
          <p:nvPr/>
        </p:nvGrpSpPr>
        <p:grpSpPr bwMode="auto">
          <a:xfrm>
            <a:off x="8355013" y="2455863"/>
            <a:ext cx="107950" cy="107950"/>
            <a:chOff x="2016" y="3178"/>
            <a:chExt cx="172" cy="172"/>
          </a:xfrm>
        </p:grpSpPr>
        <p:sp>
          <p:nvSpPr>
            <p:cNvPr id="13356" name="Oval 86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57" name="Oval 86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1" name="Group 866"/>
          <p:cNvGrpSpPr>
            <a:grpSpLocks/>
          </p:cNvGrpSpPr>
          <p:nvPr/>
        </p:nvGrpSpPr>
        <p:grpSpPr bwMode="auto">
          <a:xfrm>
            <a:off x="6827838" y="3987800"/>
            <a:ext cx="107950" cy="107950"/>
            <a:chOff x="2016" y="3178"/>
            <a:chExt cx="172" cy="172"/>
          </a:xfrm>
        </p:grpSpPr>
        <p:sp>
          <p:nvSpPr>
            <p:cNvPr id="13354" name="Oval 86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55" name="Oval 86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2" name="Group 869"/>
          <p:cNvGrpSpPr>
            <a:grpSpLocks/>
          </p:cNvGrpSpPr>
          <p:nvPr/>
        </p:nvGrpSpPr>
        <p:grpSpPr bwMode="auto">
          <a:xfrm>
            <a:off x="6426200" y="3321050"/>
            <a:ext cx="107950" cy="107950"/>
            <a:chOff x="2016" y="3178"/>
            <a:chExt cx="172" cy="172"/>
          </a:xfrm>
        </p:grpSpPr>
        <p:sp>
          <p:nvSpPr>
            <p:cNvPr id="13352" name="Oval 87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53" name="Oval 87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3" name="Group 872"/>
          <p:cNvGrpSpPr>
            <a:grpSpLocks/>
          </p:cNvGrpSpPr>
          <p:nvPr/>
        </p:nvGrpSpPr>
        <p:grpSpPr bwMode="auto">
          <a:xfrm>
            <a:off x="4813300" y="2238375"/>
            <a:ext cx="107950" cy="107950"/>
            <a:chOff x="2016" y="3178"/>
            <a:chExt cx="172" cy="172"/>
          </a:xfrm>
        </p:grpSpPr>
        <p:sp>
          <p:nvSpPr>
            <p:cNvPr id="13350" name="Oval 87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51" name="Oval 87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4" name="Group 875"/>
          <p:cNvGrpSpPr>
            <a:grpSpLocks/>
          </p:cNvGrpSpPr>
          <p:nvPr/>
        </p:nvGrpSpPr>
        <p:grpSpPr bwMode="auto">
          <a:xfrm>
            <a:off x="3446463" y="4535488"/>
            <a:ext cx="107950" cy="107950"/>
            <a:chOff x="2016" y="3178"/>
            <a:chExt cx="172" cy="172"/>
          </a:xfrm>
        </p:grpSpPr>
        <p:sp>
          <p:nvSpPr>
            <p:cNvPr id="13348" name="Oval 87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49" name="Oval 87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5" name="Group 878"/>
          <p:cNvGrpSpPr>
            <a:grpSpLocks/>
          </p:cNvGrpSpPr>
          <p:nvPr/>
        </p:nvGrpSpPr>
        <p:grpSpPr bwMode="auto">
          <a:xfrm>
            <a:off x="2944813" y="5246688"/>
            <a:ext cx="107950" cy="107950"/>
            <a:chOff x="2016" y="3178"/>
            <a:chExt cx="172" cy="172"/>
          </a:xfrm>
        </p:grpSpPr>
        <p:sp>
          <p:nvSpPr>
            <p:cNvPr id="13346" name="Oval 87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47" name="Oval 88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6" name="Group 881"/>
          <p:cNvGrpSpPr>
            <a:grpSpLocks/>
          </p:cNvGrpSpPr>
          <p:nvPr/>
        </p:nvGrpSpPr>
        <p:grpSpPr bwMode="auto">
          <a:xfrm>
            <a:off x="1571625" y="2938463"/>
            <a:ext cx="107950" cy="107950"/>
            <a:chOff x="2016" y="3178"/>
            <a:chExt cx="172" cy="172"/>
          </a:xfrm>
        </p:grpSpPr>
        <p:sp>
          <p:nvSpPr>
            <p:cNvPr id="13344" name="Oval 88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45" name="Oval 88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7" name="Group 884"/>
          <p:cNvGrpSpPr>
            <a:grpSpLocks/>
          </p:cNvGrpSpPr>
          <p:nvPr/>
        </p:nvGrpSpPr>
        <p:grpSpPr bwMode="auto">
          <a:xfrm>
            <a:off x="2763838" y="2336800"/>
            <a:ext cx="107950" cy="107950"/>
            <a:chOff x="2016" y="3178"/>
            <a:chExt cx="172" cy="172"/>
          </a:xfrm>
        </p:grpSpPr>
        <p:sp>
          <p:nvSpPr>
            <p:cNvPr id="13342" name="Oval 88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43" name="Oval 88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8" name="Group 887"/>
          <p:cNvGrpSpPr>
            <a:grpSpLocks/>
          </p:cNvGrpSpPr>
          <p:nvPr/>
        </p:nvGrpSpPr>
        <p:grpSpPr bwMode="auto">
          <a:xfrm>
            <a:off x="3937000" y="2303463"/>
            <a:ext cx="107950" cy="107950"/>
            <a:chOff x="2016" y="3178"/>
            <a:chExt cx="172" cy="172"/>
          </a:xfrm>
        </p:grpSpPr>
        <p:sp>
          <p:nvSpPr>
            <p:cNvPr id="13340" name="Oval 88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41" name="Oval 88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79" name="Group 890"/>
          <p:cNvGrpSpPr>
            <a:grpSpLocks/>
          </p:cNvGrpSpPr>
          <p:nvPr/>
        </p:nvGrpSpPr>
        <p:grpSpPr bwMode="auto">
          <a:xfrm>
            <a:off x="7715250" y="3203575"/>
            <a:ext cx="107950" cy="107950"/>
            <a:chOff x="2016" y="3178"/>
            <a:chExt cx="172" cy="172"/>
          </a:xfrm>
        </p:grpSpPr>
        <p:sp>
          <p:nvSpPr>
            <p:cNvPr id="13338" name="Oval 89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39" name="Oval 89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0" name="Group 893"/>
          <p:cNvGrpSpPr>
            <a:grpSpLocks/>
          </p:cNvGrpSpPr>
          <p:nvPr/>
        </p:nvGrpSpPr>
        <p:grpSpPr bwMode="auto">
          <a:xfrm>
            <a:off x="7672388" y="4406900"/>
            <a:ext cx="107950" cy="107950"/>
            <a:chOff x="2016" y="3178"/>
            <a:chExt cx="172" cy="172"/>
          </a:xfrm>
        </p:grpSpPr>
        <p:sp>
          <p:nvSpPr>
            <p:cNvPr id="13336" name="Oval 89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37" name="Oval 89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1" name="Group 896"/>
          <p:cNvGrpSpPr>
            <a:grpSpLocks/>
          </p:cNvGrpSpPr>
          <p:nvPr/>
        </p:nvGrpSpPr>
        <p:grpSpPr bwMode="auto">
          <a:xfrm>
            <a:off x="3092450" y="4287838"/>
            <a:ext cx="107950" cy="107950"/>
            <a:chOff x="2016" y="3178"/>
            <a:chExt cx="172" cy="172"/>
          </a:xfrm>
        </p:grpSpPr>
        <p:sp>
          <p:nvSpPr>
            <p:cNvPr id="13334" name="Oval 89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35" name="Oval 89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2" name="Group 899"/>
          <p:cNvGrpSpPr>
            <a:grpSpLocks/>
          </p:cNvGrpSpPr>
          <p:nvPr/>
        </p:nvGrpSpPr>
        <p:grpSpPr bwMode="auto">
          <a:xfrm>
            <a:off x="4797425" y="4786313"/>
            <a:ext cx="107950" cy="107950"/>
            <a:chOff x="2016" y="3178"/>
            <a:chExt cx="172" cy="172"/>
          </a:xfrm>
        </p:grpSpPr>
        <p:sp>
          <p:nvSpPr>
            <p:cNvPr id="13332" name="Oval 90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33" name="Oval 90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3" name="Group 902"/>
          <p:cNvGrpSpPr>
            <a:grpSpLocks/>
          </p:cNvGrpSpPr>
          <p:nvPr/>
        </p:nvGrpSpPr>
        <p:grpSpPr bwMode="auto">
          <a:xfrm>
            <a:off x="4160838" y="4095750"/>
            <a:ext cx="107950" cy="107950"/>
            <a:chOff x="2016" y="3178"/>
            <a:chExt cx="172" cy="172"/>
          </a:xfrm>
        </p:grpSpPr>
        <p:sp>
          <p:nvSpPr>
            <p:cNvPr id="13330" name="Oval 90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31" name="Oval 90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4" name="Group 905"/>
          <p:cNvGrpSpPr>
            <a:grpSpLocks/>
          </p:cNvGrpSpPr>
          <p:nvPr/>
        </p:nvGrpSpPr>
        <p:grpSpPr bwMode="auto">
          <a:xfrm>
            <a:off x="5449888" y="3924300"/>
            <a:ext cx="107950" cy="107950"/>
            <a:chOff x="2016" y="3178"/>
            <a:chExt cx="172" cy="172"/>
          </a:xfrm>
        </p:grpSpPr>
        <p:sp>
          <p:nvSpPr>
            <p:cNvPr id="13328" name="Oval 90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29" name="Oval 90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5" name="Group 908"/>
          <p:cNvGrpSpPr>
            <a:grpSpLocks/>
          </p:cNvGrpSpPr>
          <p:nvPr/>
        </p:nvGrpSpPr>
        <p:grpSpPr bwMode="auto">
          <a:xfrm>
            <a:off x="6188075" y="3994150"/>
            <a:ext cx="107950" cy="107950"/>
            <a:chOff x="2016" y="3178"/>
            <a:chExt cx="172" cy="172"/>
          </a:xfrm>
        </p:grpSpPr>
        <p:sp>
          <p:nvSpPr>
            <p:cNvPr id="13326" name="Oval 90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27" name="Oval 91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6" name="Group 911"/>
          <p:cNvGrpSpPr>
            <a:grpSpLocks/>
          </p:cNvGrpSpPr>
          <p:nvPr/>
        </p:nvGrpSpPr>
        <p:grpSpPr bwMode="auto">
          <a:xfrm>
            <a:off x="1844675" y="3613150"/>
            <a:ext cx="107950" cy="107950"/>
            <a:chOff x="2016" y="3178"/>
            <a:chExt cx="172" cy="172"/>
          </a:xfrm>
        </p:grpSpPr>
        <p:sp>
          <p:nvSpPr>
            <p:cNvPr id="13324" name="Oval 91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25" name="Oval 91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7" name="Group 914"/>
          <p:cNvGrpSpPr>
            <a:grpSpLocks/>
          </p:cNvGrpSpPr>
          <p:nvPr/>
        </p:nvGrpSpPr>
        <p:grpSpPr bwMode="auto">
          <a:xfrm>
            <a:off x="4637088" y="3086100"/>
            <a:ext cx="107950" cy="107950"/>
            <a:chOff x="2016" y="3178"/>
            <a:chExt cx="172" cy="172"/>
          </a:xfrm>
        </p:grpSpPr>
        <p:sp>
          <p:nvSpPr>
            <p:cNvPr id="13322" name="Oval 91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23" name="Oval 91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8" name="Group 917"/>
          <p:cNvGrpSpPr>
            <a:grpSpLocks/>
          </p:cNvGrpSpPr>
          <p:nvPr/>
        </p:nvGrpSpPr>
        <p:grpSpPr bwMode="auto">
          <a:xfrm>
            <a:off x="2446338" y="2898775"/>
            <a:ext cx="107950" cy="107950"/>
            <a:chOff x="2016" y="3178"/>
            <a:chExt cx="172" cy="172"/>
          </a:xfrm>
        </p:grpSpPr>
        <p:sp>
          <p:nvSpPr>
            <p:cNvPr id="13320" name="Oval 91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21" name="Oval 91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89" name="Group 920"/>
          <p:cNvGrpSpPr>
            <a:grpSpLocks/>
          </p:cNvGrpSpPr>
          <p:nvPr/>
        </p:nvGrpSpPr>
        <p:grpSpPr bwMode="auto">
          <a:xfrm>
            <a:off x="2916238" y="2759075"/>
            <a:ext cx="107950" cy="107950"/>
            <a:chOff x="2016" y="3178"/>
            <a:chExt cx="172" cy="172"/>
          </a:xfrm>
        </p:grpSpPr>
        <p:sp>
          <p:nvSpPr>
            <p:cNvPr id="13318" name="Oval 92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19" name="Oval 92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0" name="Group 923"/>
          <p:cNvGrpSpPr>
            <a:grpSpLocks/>
          </p:cNvGrpSpPr>
          <p:nvPr/>
        </p:nvGrpSpPr>
        <p:grpSpPr bwMode="auto">
          <a:xfrm>
            <a:off x="5462588" y="4086225"/>
            <a:ext cx="107950" cy="107950"/>
            <a:chOff x="2016" y="3178"/>
            <a:chExt cx="172" cy="172"/>
          </a:xfrm>
        </p:grpSpPr>
        <p:sp>
          <p:nvSpPr>
            <p:cNvPr id="13316" name="Oval 92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17" name="Oval 92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1" name="Group 926"/>
          <p:cNvGrpSpPr>
            <a:grpSpLocks/>
          </p:cNvGrpSpPr>
          <p:nvPr/>
        </p:nvGrpSpPr>
        <p:grpSpPr bwMode="auto">
          <a:xfrm>
            <a:off x="7334250" y="3238500"/>
            <a:ext cx="107950" cy="107950"/>
            <a:chOff x="2016" y="3178"/>
            <a:chExt cx="172" cy="172"/>
          </a:xfrm>
        </p:grpSpPr>
        <p:sp>
          <p:nvSpPr>
            <p:cNvPr id="13314" name="Oval 92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15" name="Oval 92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2" name="Group 929"/>
          <p:cNvGrpSpPr>
            <a:grpSpLocks/>
          </p:cNvGrpSpPr>
          <p:nvPr/>
        </p:nvGrpSpPr>
        <p:grpSpPr bwMode="auto">
          <a:xfrm>
            <a:off x="7404100" y="3067050"/>
            <a:ext cx="107950" cy="107950"/>
            <a:chOff x="2016" y="3178"/>
            <a:chExt cx="172" cy="172"/>
          </a:xfrm>
        </p:grpSpPr>
        <p:sp>
          <p:nvSpPr>
            <p:cNvPr id="13312" name="Oval 93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13" name="Oval 93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3" name="Group 932"/>
          <p:cNvGrpSpPr>
            <a:grpSpLocks/>
          </p:cNvGrpSpPr>
          <p:nvPr/>
        </p:nvGrpSpPr>
        <p:grpSpPr bwMode="auto">
          <a:xfrm>
            <a:off x="7013575" y="3711575"/>
            <a:ext cx="107950" cy="107950"/>
            <a:chOff x="2016" y="3178"/>
            <a:chExt cx="172" cy="172"/>
          </a:xfrm>
        </p:grpSpPr>
        <p:sp>
          <p:nvSpPr>
            <p:cNvPr id="13310" name="Oval 93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11" name="Oval 93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4" name="Group 935"/>
          <p:cNvGrpSpPr>
            <a:grpSpLocks/>
          </p:cNvGrpSpPr>
          <p:nvPr/>
        </p:nvGrpSpPr>
        <p:grpSpPr bwMode="auto">
          <a:xfrm>
            <a:off x="6683375" y="3876675"/>
            <a:ext cx="107950" cy="107950"/>
            <a:chOff x="2016" y="3178"/>
            <a:chExt cx="172" cy="172"/>
          </a:xfrm>
        </p:grpSpPr>
        <p:sp>
          <p:nvSpPr>
            <p:cNvPr id="13308" name="Oval 93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09" name="Oval 93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5" name="Group 938"/>
          <p:cNvGrpSpPr>
            <a:grpSpLocks/>
          </p:cNvGrpSpPr>
          <p:nvPr/>
        </p:nvGrpSpPr>
        <p:grpSpPr bwMode="auto">
          <a:xfrm>
            <a:off x="7389813" y="4725988"/>
            <a:ext cx="107950" cy="107950"/>
            <a:chOff x="2016" y="3178"/>
            <a:chExt cx="172" cy="172"/>
          </a:xfrm>
        </p:grpSpPr>
        <p:sp>
          <p:nvSpPr>
            <p:cNvPr id="13306" name="Oval 93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07" name="Oval 94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6" name="Group 941"/>
          <p:cNvGrpSpPr>
            <a:grpSpLocks/>
          </p:cNvGrpSpPr>
          <p:nvPr/>
        </p:nvGrpSpPr>
        <p:grpSpPr bwMode="auto">
          <a:xfrm>
            <a:off x="8528050" y="2382838"/>
            <a:ext cx="107950" cy="107950"/>
            <a:chOff x="2016" y="3178"/>
            <a:chExt cx="172" cy="172"/>
          </a:xfrm>
        </p:grpSpPr>
        <p:sp>
          <p:nvSpPr>
            <p:cNvPr id="13304" name="Oval 94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05" name="Oval 94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7" name="Group 944"/>
          <p:cNvGrpSpPr>
            <a:grpSpLocks/>
          </p:cNvGrpSpPr>
          <p:nvPr/>
        </p:nvGrpSpPr>
        <p:grpSpPr bwMode="auto">
          <a:xfrm>
            <a:off x="5068888" y="2279650"/>
            <a:ext cx="107950" cy="107950"/>
            <a:chOff x="2016" y="3178"/>
            <a:chExt cx="172" cy="172"/>
          </a:xfrm>
        </p:grpSpPr>
        <p:sp>
          <p:nvSpPr>
            <p:cNvPr id="13302" name="Oval 94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03" name="Oval 94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8" name="Group 947"/>
          <p:cNvGrpSpPr>
            <a:grpSpLocks/>
          </p:cNvGrpSpPr>
          <p:nvPr/>
        </p:nvGrpSpPr>
        <p:grpSpPr bwMode="auto">
          <a:xfrm>
            <a:off x="3321050" y="4799013"/>
            <a:ext cx="107950" cy="107950"/>
            <a:chOff x="2016" y="3178"/>
            <a:chExt cx="172" cy="172"/>
          </a:xfrm>
        </p:grpSpPr>
        <p:sp>
          <p:nvSpPr>
            <p:cNvPr id="13300" name="Oval 94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301" name="Oval 94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199" name="Group 950"/>
          <p:cNvGrpSpPr>
            <a:grpSpLocks/>
          </p:cNvGrpSpPr>
          <p:nvPr/>
        </p:nvGrpSpPr>
        <p:grpSpPr bwMode="auto">
          <a:xfrm>
            <a:off x="2628900" y="4176713"/>
            <a:ext cx="107950" cy="107950"/>
            <a:chOff x="2016" y="3178"/>
            <a:chExt cx="172" cy="172"/>
          </a:xfrm>
        </p:grpSpPr>
        <p:sp>
          <p:nvSpPr>
            <p:cNvPr id="13298" name="Oval 95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99" name="Oval 95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0" name="Group 953"/>
          <p:cNvGrpSpPr>
            <a:grpSpLocks/>
          </p:cNvGrpSpPr>
          <p:nvPr/>
        </p:nvGrpSpPr>
        <p:grpSpPr bwMode="auto">
          <a:xfrm>
            <a:off x="2813050" y="4157663"/>
            <a:ext cx="107950" cy="107950"/>
            <a:chOff x="2016" y="3178"/>
            <a:chExt cx="172" cy="172"/>
          </a:xfrm>
        </p:grpSpPr>
        <p:sp>
          <p:nvSpPr>
            <p:cNvPr id="13296" name="Oval 95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97" name="Oval 95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1" name="Group 956"/>
          <p:cNvGrpSpPr>
            <a:grpSpLocks/>
          </p:cNvGrpSpPr>
          <p:nvPr/>
        </p:nvGrpSpPr>
        <p:grpSpPr bwMode="auto">
          <a:xfrm>
            <a:off x="1241425" y="2579688"/>
            <a:ext cx="107950" cy="107950"/>
            <a:chOff x="2016" y="3178"/>
            <a:chExt cx="172" cy="172"/>
          </a:xfrm>
        </p:grpSpPr>
        <p:sp>
          <p:nvSpPr>
            <p:cNvPr id="13294" name="Oval 95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95" name="Oval 95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2" name="Group 959"/>
          <p:cNvGrpSpPr>
            <a:grpSpLocks/>
          </p:cNvGrpSpPr>
          <p:nvPr/>
        </p:nvGrpSpPr>
        <p:grpSpPr bwMode="auto">
          <a:xfrm>
            <a:off x="746125" y="2541588"/>
            <a:ext cx="107950" cy="107950"/>
            <a:chOff x="2016" y="3178"/>
            <a:chExt cx="172" cy="172"/>
          </a:xfrm>
        </p:grpSpPr>
        <p:sp>
          <p:nvSpPr>
            <p:cNvPr id="13292" name="Oval 96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93" name="Oval 96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3" name="Group 962"/>
          <p:cNvGrpSpPr>
            <a:grpSpLocks/>
          </p:cNvGrpSpPr>
          <p:nvPr/>
        </p:nvGrpSpPr>
        <p:grpSpPr bwMode="auto">
          <a:xfrm>
            <a:off x="3409950" y="2205038"/>
            <a:ext cx="107950" cy="107950"/>
            <a:chOff x="2016" y="3178"/>
            <a:chExt cx="172" cy="172"/>
          </a:xfrm>
        </p:grpSpPr>
        <p:sp>
          <p:nvSpPr>
            <p:cNvPr id="13290" name="Oval 96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91" name="Oval 96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4" name="Group 965"/>
          <p:cNvGrpSpPr>
            <a:grpSpLocks/>
          </p:cNvGrpSpPr>
          <p:nvPr/>
        </p:nvGrpSpPr>
        <p:grpSpPr bwMode="auto">
          <a:xfrm>
            <a:off x="2884488" y="2244725"/>
            <a:ext cx="107950" cy="107950"/>
            <a:chOff x="2016" y="3178"/>
            <a:chExt cx="172" cy="172"/>
          </a:xfrm>
        </p:grpSpPr>
        <p:sp>
          <p:nvSpPr>
            <p:cNvPr id="13288" name="Oval 96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89" name="Oval 96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5" name="Group 968"/>
          <p:cNvGrpSpPr>
            <a:grpSpLocks/>
          </p:cNvGrpSpPr>
          <p:nvPr/>
        </p:nvGrpSpPr>
        <p:grpSpPr bwMode="auto">
          <a:xfrm>
            <a:off x="2490788" y="3390900"/>
            <a:ext cx="107950" cy="107950"/>
            <a:chOff x="2016" y="3178"/>
            <a:chExt cx="172" cy="172"/>
          </a:xfrm>
        </p:grpSpPr>
        <p:sp>
          <p:nvSpPr>
            <p:cNvPr id="13286" name="Oval 96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87" name="Oval 97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6" name="Group 971"/>
          <p:cNvGrpSpPr>
            <a:grpSpLocks/>
          </p:cNvGrpSpPr>
          <p:nvPr/>
        </p:nvGrpSpPr>
        <p:grpSpPr bwMode="auto">
          <a:xfrm>
            <a:off x="600075" y="2449513"/>
            <a:ext cx="107950" cy="107950"/>
            <a:chOff x="2016" y="3178"/>
            <a:chExt cx="172" cy="172"/>
          </a:xfrm>
        </p:grpSpPr>
        <p:sp>
          <p:nvSpPr>
            <p:cNvPr id="13284" name="Oval 97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85" name="Oval 97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7" name="Group 974"/>
          <p:cNvGrpSpPr>
            <a:grpSpLocks/>
          </p:cNvGrpSpPr>
          <p:nvPr/>
        </p:nvGrpSpPr>
        <p:grpSpPr bwMode="auto">
          <a:xfrm>
            <a:off x="6275388" y="3797300"/>
            <a:ext cx="107950" cy="107950"/>
            <a:chOff x="2016" y="3178"/>
            <a:chExt cx="172" cy="172"/>
          </a:xfrm>
        </p:grpSpPr>
        <p:sp>
          <p:nvSpPr>
            <p:cNvPr id="13282" name="Oval 97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83" name="Oval 97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8" name="Group 977"/>
          <p:cNvGrpSpPr>
            <a:grpSpLocks/>
          </p:cNvGrpSpPr>
          <p:nvPr/>
        </p:nvGrpSpPr>
        <p:grpSpPr bwMode="auto">
          <a:xfrm>
            <a:off x="5260975" y="4583113"/>
            <a:ext cx="107950" cy="107950"/>
            <a:chOff x="2016" y="3178"/>
            <a:chExt cx="172" cy="172"/>
          </a:xfrm>
        </p:grpSpPr>
        <p:sp>
          <p:nvSpPr>
            <p:cNvPr id="13280" name="Oval 97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81" name="Oval 97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09" name="Group 980"/>
          <p:cNvGrpSpPr>
            <a:grpSpLocks/>
          </p:cNvGrpSpPr>
          <p:nvPr/>
        </p:nvGrpSpPr>
        <p:grpSpPr bwMode="auto">
          <a:xfrm>
            <a:off x="4243388" y="3549650"/>
            <a:ext cx="107950" cy="107950"/>
            <a:chOff x="2016" y="3178"/>
            <a:chExt cx="172" cy="172"/>
          </a:xfrm>
        </p:grpSpPr>
        <p:sp>
          <p:nvSpPr>
            <p:cNvPr id="13278" name="Oval 98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79" name="Oval 98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0" name="Group 983"/>
          <p:cNvGrpSpPr>
            <a:grpSpLocks/>
          </p:cNvGrpSpPr>
          <p:nvPr/>
        </p:nvGrpSpPr>
        <p:grpSpPr bwMode="auto">
          <a:xfrm>
            <a:off x="4656138" y="3625850"/>
            <a:ext cx="107950" cy="107950"/>
            <a:chOff x="2016" y="3178"/>
            <a:chExt cx="172" cy="172"/>
          </a:xfrm>
        </p:grpSpPr>
        <p:sp>
          <p:nvSpPr>
            <p:cNvPr id="13276" name="Oval 98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77" name="Oval 98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1" name="Group 986"/>
          <p:cNvGrpSpPr>
            <a:grpSpLocks/>
          </p:cNvGrpSpPr>
          <p:nvPr/>
        </p:nvGrpSpPr>
        <p:grpSpPr bwMode="auto">
          <a:xfrm>
            <a:off x="4808538" y="4133850"/>
            <a:ext cx="107950" cy="107950"/>
            <a:chOff x="2016" y="3178"/>
            <a:chExt cx="172" cy="172"/>
          </a:xfrm>
        </p:grpSpPr>
        <p:sp>
          <p:nvSpPr>
            <p:cNvPr id="13274" name="Oval 98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75" name="Oval 98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2" name="Group 989"/>
          <p:cNvGrpSpPr>
            <a:grpSpLocks/>
          </p:cNvGrpSpPr>
          <p:nvPr/>
        </p:nvGrpSpPr>
        <p:grpSpPr bwMode="auto">
          <a:xfrm>
            <a:off x="2881313" y="4598988"/>
            <a:ext cx="107950" cy="107950"/>
            <a:chOff x="2016" y="3178"/>
            <a:chExt cx="172" cy="172"/>
          </a:xfrm>
        </p:grpSpPr>
        <p:sp>
          <p:nvSpPr>
            <p:cNvPr id="13272" name="Oval 99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73" name="Oval 99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3" name="Group 992"/>
          <p:cNvGrpSpPr>
            <a:grpSpLocks/>
          </p:cNvGrpSpPr>
          <p:nvPr/>
        </p:nvGrpSpPr>
        <p:grpSpPr bwMode="auto">
          <a:xfrm>
            <a:off x="7586663" y="4862513"/>
            <a:ext cx="107950" cy="107950"/>
            <a:chOff x="2016" y="3178"/>
            <a:chExt cx="172" cy="172"/>
          </a:xfrm>
        </p:grpSpPr>
        <p:sp>
          <p:nvSpPr>
            <p:cNvPr id="13270" name="Oval 99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71" name="Oval 99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4" name="Group 995"/>
          <p:cNvGrpSpPr>
            <a:grpSpLocks/>
          </p:cNvGrpSpPr>
          <p:nvPr/>
        </p:nvGrpSpPr>
        <p:grpSpPr bwMode="auto">
          <a:xfrm>
            <a:off x="7037388" y="3562350"/>
            <a:ext cx="107950" cy="107950"/>
            <a:chOff x="2016" y="3178"/>
            <a:chExt cx="172" cy="172"/>
          </a:xfrm>
        </p:grpSpPr>
        <p:sp>
          <p:nvSpPr>
            <p:cNvPr id="13268" name="Oval 99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69" name="Oval 99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5" name="Group 998"/>
          <p:cNvGrpSpPr>
            <a:grpSpLocks/>
          </p:cNvGrpSpPr>
          <p:nvPr/>
        </p:nvGrpSpPr>
        <p:grpSpPr bwMode="auto">
          <a:xfrm>
            <a:off x="8178800" y="2620963"/>
            <a:ext cx="107950" cy="107950"/>
            <a:chOff x="2016" y="3178"/>
            <a:chExt cx="172" cy="172"/>
          </a:xfrm>
        </p:grpSpPr>
        <p:sp>
          <p:nvSpPr>
            <p:cNvPr id="13266" name="Oval 99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67" name="Oval 100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6" name="Group 1001"/>
          <p:cNvGrpSpPr>
            <a:grpSpLocks/>
          </p:cNvGrpSpPr>
          <p:nvPr/>
        </p:nvGrpSpPr>
        <p:grpSpPr bwMode="auto">
          <a:xfrm>
            <a:off x="4808538" y="3860800"/>
            <a:ext cx="107950" cy="107950"/>
            <a:chOff x="2016" y="3178"/>
            <a:chExt cx="172" cy="172"/>
          </a:xfrm>
        </p:grpSpPr>
        <p:sp>
          <p:nvSpPr>
            <p:cNvPr id="13264" name="Oval 100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65" name="Oval 100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7" name="Group 1004"/>
          <p:cNvGrpSpPr>
            <a:grpSpLocks/>
          </p:cNvGrpSpPr>
          <p:nvPr/>
        </p:nvGrpSpPr>
        <p:grpSpPr bwMode="auto">
          <a:xfrm>
            <a:off x="3086100" y="5049838"/>
            <a:ext cx="107950" cy="107950"/>
            <a:chOff x="2016" y="3178"/>
            <a:chExt cx="172" cy="172"/>
          </a:xfrm>
        </p:grpSpPr>
        <p:sp>
          <p:nvSpPr>
            <p:cNvPr id="13262" name="Oval 100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63" name="Oval 100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8" name="Group 1007"/>
          <p:cNvGrpSpPr>
            <a:grpSpLocks/>
          </p:cNvGrpSpPr>
          <p:nvPr/>
        </p:nvGrpSpPr>
        <p:grpSpPr bwMode="auto">
          <a:xfrm>
            <a:off x="4738688" y="4432300"/>
            <a:ext cx="107950" cy="107950"/>
            <a:chOff x="2016" y="3178"/>
            <a:chExt cx="172" cy="172"/>
          </a:xfrm>
        </p:grpSpPr>
        <p:sp>
          <p:nvSpPr>
            <p:cNvPr id="13260" name="Oval 100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61" name="Oval 100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19" name="Group 1010"/>
          <p:cNvGrpSpPr>
            <a:grpSpLocks/>
          </p:cNvGrpSpPr>
          <p:nvPr/>
        </p:nvGrpSpPr>
        <p:grpSpPr bwMode="auto">
          <a:xfrm>
            <a:off x="2554288" y="3238500"/>
            <a:ext cx="107950" cy="107950"/>
            <a:chOff x="2016" y="3178"/>
            <a:chExt cx="172" cy="172"/>
          </a:xfrm>
        </p:grpSpPr>
        <p:sp>
          <p:nvSpPr>
            <p:cNvPr id="13258" name="Oval 101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59" name="Oval 101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0" name="Group 1013"/>
          <p:cNvGrpSpPr>
            <a:grpSpLocks/>
          </p:cNvGrpSpPr>
          <p:nvPr/>
        </p:nvGrpSpPr>
        <p:grpSpPr bwMode="auto">
          <a:xfrm>
            <a:off x="5121275" y="4659313"/>
            <a:ext cx="107950" cy="107950"/>
            <a:chOff x="2016" y="3178"/>
            <a:chExt cx="172" cy="172"/>
          </a:xfrm>
        </p:grpSpPr>
        <p:sp>
          <p:nvSpPr>
            <p:cNvPr id="13256" name="Oval 101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57" name="Oval 101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1" name="Group 1016"/>
          <p:cNvGrpSpPr>
            <a:grpSpLocks/>
          </p:cNvGrpSpPr>
          <p:nvPr/>
        </p:nvGrpSpPr>
        <p:grpSpPr bwMode="auto">
          <a:xfrm>
            <a:off x="1984375" y="3663950"/>
            <a:ext cx="107950" cy="107950"/>
            <a:chOff x="2016" y="3178"/>
            <a:chExt cx="172" cy="172"/>
          </a:xfrm>
        </p:grpSpPr>
        <p:sp>
          <p:nvSpPr>
            <p:cNvPr id="13254" name="Oval 101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55" name="Oval 101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2" name="Group 1019"/>
          <p:cNvGrpSpPr>
            <a:grpSpLocks/>
          </p:cNvGrpSpPr>
          <p:nvPr/>
        </p:nvGrpSpPr>
        <p:grpSpPr bwMode="auto">
          <a:xfrm>
            <a:off x="5075238" y="3321050"/>
            <a:ext cx="107950" cy="107950"/>
            <a:chOff x="2016" y="3178"/>
            <a:chExt cx="172" cy="172"/>
          </a:xfrm>
        </p:grpSpPr>
        <p:sp>
          <p:nvSpPr>
            <p:cNvPr id="13252" name="Oval 102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53" name="Oval 102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3" name="Group 1022"/>
          <p:cNvGrpSpPr>
            <a:grpSpLocks/>
          </p:cNvGrpSpPr>
          <p:nvPr/>
        </p:nvGrpSpPr>
        <p:grpSpPr bwMode="auto">
          <a:xfrm>
            <a:off x="5164138" y="3060700"/>
            <a:ext cx="107950" cy="107950"/>
            <a:chOff x="2016" y="3178"/>
            <a:chExt cx="172" cy="172"/>
          </a:xfrm>
        </p:grpSpPr>
        <p:sp>
          <p:nvSpPr>
            <p:cNvPr id="13250" name="Oval 102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51" name="Oval 102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4" name="Group 1025"/>
          <p:cNvGrpSpPr>
            <a:grpSpLocks/>
          </p:cNvGrpSpPr>
          <p:nvPr/>
        </p:nvGrpSpPr>
        <p:grpSpPr bwMode="auto">
          <a:xfrm>
            <a:off x="6978650" y="2466975"/>
            <a:ext cx="107950" cy="107950"/>
            <a:chOff x="2016" y="3178"/>
            <a:chExt cx="172" cy="172"/>
          </a:xfrm>
        </p:grpSpPr>
        <p:sp>
          <p:nvSpPr>
            <p:cNvPr id="13248" name="Oval 102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49" name="Oval 102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5" name="Group 1028"/>
          <p:cNvGrpSpPr>
            <a:grpSpLocks/>
          </p:cNvGrpSpPr>
          <p:nvPr/>
        </p:nvGrpSpPr>
        <p:grpSpPr bwMode="auto">
          <a:xfrm>
            <a:off x="6619875" y="3578225"/>
            <a:ext cx="107950" cy="107950"/>
            <a:chOff x="2016" y="3178"/>
            <a:chExt cx="172" cy="172"/>
          </a:xfrm>
        </p:grpSpPr>
        <p:sp>
          <p:nvSpPr>
            <p:cNvPr id="13246" name="Oval 102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47" name="Oval 103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6" name="Group 1031"/>
          <p:cNvGrpSpPr>
            <a:grpSpLocks/>
          </p:cNvGrpSpPr>
          <p:nvPr/>
        </p:nvGrpSpPr>
        <p:grpSpPr bwMode="auto">
          <a:xfrm>
            <a:off x="5683250" y="3775075"/>
            <a:ext cx="107950" cy="107950"/>
            <a:chOff x="2016" y="3178"/>
            <a:chExt cx="172" cy="172"/>
          </a:xfrm>
        </p:grpSpPr>
        <p:sp>
          <p:nvSpPr>
            <p:cNvPr id="13244" name="Oval 103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45" name="Oval 103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7" name="Group 1034"/>
          <p:cNvGrpSpPr>
            <a:grpSpLocks/>
          </p:cNvGrpSpPr>
          <p:nvPr/>
        </p:nvGrpSpPr>
        <p:grpSpPr bwMode="auto">
          <a:xfrm>
            <a:off x="5087938" y="3698875"/>
            <a:ext cx="107950" cy="107950"/>
            <a:chOff x="2016" y="3178"/>
            <a:chExt cx="172" cy="172"/>
          </a:xfrm>
        </p:grpSpPr>
        <p:sp>
          <p:nvSpPr>
            <p:cNvPr id="13242" name="Oval 103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43" name="Oval 103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8" name="Group 1037"/>
          <p:cNvGrpSpPr>
            <a:grpSpLocks/>
          </p:cNvGrpSpPr>
          <p:nvPr/>
        </p:nvGrpSpPr>
        <p:grpSpPr bwMode="auto">
          <a:xfrm>
            <a:off x="3141663" y="4432300"/>
            <a:ext cx="107950" cy="107950"/>
            <a:chOff x="2016" y="3178"/>
            <a:chExt cx="172" cy="172"/>
          </a:xfrm>
        </p:grpSpPr>
        <p:sp>
          <p:nvSpPr>
            <p:cNvPr id="13240" name="Oval 103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41" name="Oval 103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29" name="Group 1040"/>
          <p:cNvGrpSpPr>
            <a:grpSpLocks/>
          </p:cNvGrpSpPr>
          <p:nvPr/>
        </p:nvGrpSpPr>
        <p:grpSpPr bwMode="auto">
          <a:xfrm>
            <a:off x="1589088" y="3332163"/>
            <a:ext cx="107950" cy="107950"/>
            <a:chOff x="2016" y="3178"/>
            <a:chExt cx="172" cy="172"/>
          </a:xfrm>
        </p:grpSpPr>
        <p:sp>
          <p:nvSpPr>
            <p:cNvPr id="13238" name="Oval 104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39" name="Oval 104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0" name="Group 1043"/>
          <p:cNvGrpSpPr>
            <a:grpSpLocks/>
          </p:cNvGrpSpPr>
          <p:nvPr/>
        </p:nvGrpSpPr>
        <p:grpSpPr bwMode="auto">
          <a:xfrm>
            <a:off x="2146300" y="3187700"/>
            <a:ext cx="107950" cy="107950"/>
            <a:chOff x="2016" y="3178"/>
            <a:chExt cx="172" cy="172"/>
          </a:xfrm>
        </p:grpSpPr>
        <p:sp>
          <p:nvSpPr>
            <p:cNvPr id="13236" name="Oval 104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37" name="Oval 104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1" name="Group 1046"/>
          <p:cNvGrpSpPr>
            <a:grpSpLocks/>
          </p:cNvGrpSpPr>
          <p:nvPr/>
        </p:nvGrpSpPr>
        <p:grpSpPr bwMode="auto">
          <a:xfrm>
            <a:off x="2805113" y="3119438"/>
            <a:ext cx="107950" cy="107950"/>
            <a:chOff x="2016" y="3178"/>
            <a:chExt cx="172" cy="172"/>
          </a:xfrm>
        </p:grpSpPr>
        <p:sp>
          <p:nvSpPr>
            <p:cNvPr id="13234" name="Oval 104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35" name="Oval 104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2" name="Group 1049"/>
          <p:cNvGrpSpPr>
            <a:grpSpLocks/>
          </p:cNvGrpSpPr>
          <p:nvPr/>
        </p:nvGrpSpPr>
        <p:grpSpPr bwMode="auto">
          <a:xfrm>
            <a:off x="4256088" y="4071938"/>
            <a:ext cx="107950" cy="107950"/>
            <a:chOff x="2016" y="3178"/>
            <a:chExt cx="172" cy="172"/>
          </a:xfrm>
        </p:grpSpPr>
        <p:sp>
          <p:nvSpPr>
            <p:cNvPr id="13232" name="Oval 105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33" name="Oval 105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3" name="Group 1052"/>
          <p:cNvGrpSpPr>
            <a:grpSpLocks/>
          </p:cNvGrpSpPr>
          <p:nvPr/>
        </p:nvGrpSpPr>
        <p:grpSpPr bwMode="auto">
          <a:xfrm>
            <a:off x="7881938" y="4902200"/>
            <a:ext cx="107950" cy="107950"/>
            <a:chOff x="2016" y="3178"/>
            <a:chExt cx="172" cy="172"/>
          </a:xfrm>
        </p:grpSpPr>
        <p:sp>
          <p:nvSpPr>
            <p:cNvPr id="13230" name="Oval 105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31" name="Oval 105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4" name="Group 1055"/>
          <p:cNvGrpSpPr>
            <a:grpSpLocks/>
          </p:cNvGrpSpPr>
          <p:nvPr/>
        </p:nvGrpSpPr>
        <p:grpSpPr bwMode="auto">
          <a:xfrm>
            <a:off x="7621588" y="2928938"/>
            <a:ext cx="107950" cy="107950"/>
            <a:chOff x="2016" y="3178"/>
            <a:chExt cx="172" cy="172"/>
          </a:xfrm>
        </p:grpSpPr>
        <p:sp>
          <p:nvSpPr>
            <p:cNvPr id="13228" name="Oval 105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29" name="Oval 105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5" name="Group 1058"/>
          <p:cNvGrpSpPr>
            <a:grpSpLocks/>
          </p:cNvGrpSpPr>
          <p:nvPr/>
        </p:nvGrpSpPr>
        <p:grpSpPr bwMode="auto">
          <a:xfrm>
            <a:off x="7667625" y="3355975"/>
            <a:ext cx="107950" cy="107950"/>
            <a:chOff x="2016" y="3178"/>
            <a:chExt cx="172" cy="172"/>
          </a:xfrm>
        </p:grpSpPr>
        <p:sp>
          <p:nvSpPr>
            <p:cNvPr id="13226" name="Oval 105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27" name="Oval 106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6" name="Group 1061"/>
          <p:cNvGrpSpPr>
            <a:grpSpLocks/>
          </p:cNvGrpSpPr>
          <p:nvPr/>
        </p:nvGrpSpPr>
        <p:grpSpPr bwMode="auto">
          <a:xfrm>
            <a:off x="8575675" y="2263775"/>
            <a:ext cx="107950" cy="107950"/>
            <a:chOff x="2016" y="3178"/>
            <a:chExt cx="172" cy="172"/>
          </a:xfrm>
        </p:grpSpPr>
        <p:sp>
          <p:nvSpPr>
            <p:cNvPr id="13224" name="Oval 106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25" name="Oval 106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7" name="Group 1064"/>
          <p:cNvGrpSpPr>
            <a:grpSpLocks/>
          </p:cNvGrpSpPr>
          <p:nvPr/>
        </p:nvGrpSpPr>
        <p:grpSpPr bwMode="auto">
          <a:xfrm>
            <a:off x="5818188" y="3636963"/>
            <a:ext cx="107950" cy="107950"/>
            <a:chOff x="2016" y="3178"/>
            <a:chExt cx="172" cy="172"/>
          </a:xfrm>
        </p:grpSpPr>
        <p:sp>
          <p:nvSpPr>
            <p:cNvPr id="13222" name="Oval 106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23" name="Oval 106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8" name="Group 1067"/>
          <p:cNvGrpSpPr>
            <a:grpSpLocks/>
          </p:cNvGrpSpPr>
          <p:nvPr/>
        </p:nvGrpSpPr>
        <p:grpSpPr bwMode="auto">
          <a:xfrm>
            <a:off x="5345113" y="3438525"/>
            <a:ext cx="107950" cy="107950"/>
            <a:chOff x="2016" y="3178"/>
            <a:chExt cx="172" cy="172"/>
          </a:xfrm>
        </p:grpSpPr>
        <p:sp>
          <p:nvSpPr>
            <p:cNvPr id="13220" name="Oval 106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21" name="Oval 106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39" name="Group 1070"/>
          <p:cNvGrpSpPr>
            <a:grpSpLocks/>
          </p:cNvGrpSpPr>
          <p:nvPr/>
        </p:nvGrpSpPr>
        <p:grpSpPr bwMode="auto">
          <a:xfrm>
            <a:off x="4879975" y="2851150"/>
            <a:ext cx="107950" cy="107950"/>
            <a:chOff x="2016" y="3178"/>
            <a:chExt cx="172" cy="172"/>
          </a:xfrm>
        </p:grpSpPr>
        <p:sp>
          <p:nvSpPr>
            <p:cNvPr id="13218" name="Oval 107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19" name="Oval 107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0" name="Group 1073"/>
          <p:cNvGrpSpPr>
            <a:grpSpLocks/>
          </p:cNvGrpSpPr>
          <p:nvPr/>
        </p:nvGrpSpPr>
        <p:grpSpPr bwMode="auto">
          <a:xfrm>
            <a:off x="4549775" y="2927350"/>
            <a:ext cx="107950" cy="107950"/>
            <a:chOff x="2016" y="3178"/>
            <a:chExt cx="172" cy="172"/>
          </a:xfrm>
        </p:grpSpPr>
        <p:sp>
          <p:nvSpPr>
            <p:cNvPr id="13216" name="Oval 107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17" name="Oval 107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1" name="Group 1076"/>
          <p:cNvGrpSpPr>
            <a:grpSpLocks/>
          </p:cNvGrpSpPr>
          <p:nvPr/>
        </p:nvGrpSpPr>
        <p:grpSpPr bwMode="auto">
          <a:xfrm>
            <a:off x="4352925" y="3246438"/>
            <a:ext cx="107950" cy="107950"/>
            <a:chOff x="2016" y="3178"/>
            <a:chExt cx="172" cy="172"/>
          </a:xfrm>
        </p:grpSpPr>
        <p:sp>
          <p:nvSpPr>
            <p:cNvPr id="13214" name="Oval 107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15" name="Oval 107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2" name="Group 1079"/>
          <p:cNvGrpSpPr>
            <a:grpSpLocks/>
          </p:cNvGrpSpPr>
          <p:nvPr/>
        </p:nvGrpSpPr>
        <p:grpSpPr bwMode="auto">
          <a:xfrm>
            <a:off x="2544763" y="4378325"/>
            <a:ext cx="107950" cy="107950"/>
            <a:chOff x="2016" y="3178"/>
            <a:chExt cx="172" cy="172"/>
          </a:xfrm>
        </p:grpSpPr>
        <p:sp>
          <p:nvSpPr>
            <p:cNvPr id="13212" name="Oval 108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13" name="Oval 108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3" name="Group 1082"/>
          <p:cNvGrpSpPr>
            <a:grpSpLocks/>
          </p:cNvGrpSpPr>
          <p:nvPr/>
        </p:nvGrpSpPr>
        <p:grpSpPr bwMode="auto">
          <a:xfrm>
            <a:off x="1689100" y="3176588"/>
            <a:ext cx="107950" cy="107950"/>
            <a:chOff x="2016" y="3178"/>
            <a:chExt cx="172" cy="172"/>
          </a:xfrm>
        </p:grpSpPr>
        <p:sp>
          <p:nvSpPr>
            <p:cNvPr id="13210" name="Oval 108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11" name="Oval 108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4" name="Group 1085"/>
          <p:cNvGrpSpPr>
            <a:grpSpLocks/>
          </p:cNvGrpSpPr>
          <p:nvPr/>
        </p:nvGrpSpPr>
        <p:grpSpPr bwMode="auto">
          <a:xfrm>
            <a:off x="1978025" y="3460750"/>
            <a:ext cx="107950" cy="107950"/>
            <a:chOff x="2016" y="3178"/>
            <a:chExt cx="172" cy="172"/>
          </a:xfrm>
        </p:grpSpPr>
        <p:sp>
          <p:nvSpPr>
            <p:cNvPr id="13208" name="Oval 108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09" name="Oval 108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5" name="Group 1088"/>
          <p:cNvGrpSpPr>
            <a:grpSpLocks/>
          </p:cNvGrpSpPr>
          <p:nvPr/>
        </p:nvGrpSpPr>
        <p:grpSpPr bwMode="auto">
          <a:xfrm>
            <a:off x="3560763" y="2087563"/>
            <a:ext cx="107950" cy="107950"/>
            <a:chOff x="2016" y="3178"/>
            <a:chExt cx="172" cy="172"/>
          </a:xfrm>
        </p:grpSpPr>
        <p:sp>
          <p:nvSpPr>
            <p:cNvPr id="13206" name="Oval 108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07" name="Oval 109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6" name="Group 1091"/>
          <p:cNvGrpSpPr>
            <a:grpSpLocks/>
          </p:cNvGrpSpPr>
          <p:nvPr/>
        </p:nvGrpSpPr>
        <p:grpSpPr bwMode="auto">
          <a:xfrm>
            <a:off x="1901825" y="1992313"/>
            <a:ext cx="107950" cy="107950"/>
            <a:chOff x="2016" y="3178"/>
            <a:chExt cx="172" cy="172"/>
          </a:xfrm>
        </p:grpSpPr>
        <p:sp>
          <p:nvSpPr>
            <p:cNvPr id="13204" name="Oval 109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05" name="Oval 109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7" name="Group 1094"/>
          <p:cNvGrpSpPr>
            <a:grpSpLocks/>
          </p:cNvGrpSpPr>
          <p:nvPr/>
        </p:nvGrpSpPr>
        <p:grpSpPr bwMode="auto">
          <a:xfrm>
            <a:off x="7324725" y="2628900"/>
            <a:ext cx="107950" cy="107950"/>
            <a:chOff x="2016" y="3178"/>
            <a:chExt cx="172" cy="172"/>
          </a:xfrm>
        </p:grpSpPr>
        <p:sp>
          <p:nvSpPr>
            <p:cNvPr id="13202" name="Oval 109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03" name="Oval 109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8" name="Group 1097"/>
          <p:cNvGrpSpPr>
            <a:grpSpLocks/>
          </p:cNvGrpSpPr>
          <p:nvPr/>
        </p:nvGrpSpPr>
        <p:grpSpPr bwMode="auto">
          <a:xfrm>
            <a:off x="5930900" y="3551238"/>
            <a:ext cx="107950" cy="107950"/>
            <a:chOff x="2016" y="3178"/>
            <a:chExt cx="172" cy="172"/>
          </a:xfrm>
        </p:grpSpPr>
        <p:sp>
          <p:nvSpPr>
            <p:cNvPr id="13200" name="Oval 109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201" name="Oval 109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49" name="Group 1100"/>
          <p:cNvGrpSpPr>
            <a:grpSpLocks/>
          </p:cNvGrpSpPr>
          <p:nvPr/>
        </p:nvGrpSpPr>
        <p:grpSpPr bwMode="auto">
          <a:xfrm>
            <a:off x="5405438" y="3627438"/>
            <a:ext cx="107950" cy="107950"/>
            <a:chOff x="2016" y="3178"/>
            <a:chExt cx="172" cy="172"/>
          </a:xfrm>
        </p:grpSpPr>
        <p:sp>
          <p:nvSpPr>
            <p:cNvPr id="13198" name="Oval 110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99" name="Oval 110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0" name="Group 1103"/>
          <p:cNvGrpSpPr>
            <a:grpSpLocks/>
          </p:cNvGrpSpPr>
          <p:nvPr/>
        </p:nvGrpSpPr>
        <p:grpSpPr bwMode="auto">
          <a:xfrm>
            <a:off x="5253038" y="2130425"/>
            <a:ext cx="107950" cy="107950"/>
            <a:chOff x="2016" y="3178"/>
            <a:chExt cx="172" cy="172"/>
          </a:xfrm>
        </p:grpSpPr>
        <p:sp>
          <p:nvSpPr>
            <p:cNvPr id="13196" name="Oval 110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97" name="Oval 110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1" name="Group 1106"/>
          <p:cNvGrpSpPr>
            <a:grpSpLocks/>
          </p:cNvGrpSpPr>
          <p:nvPr/>
        </p:nvGrpSpPr>
        <p:grpSpPr bwMode="auto">
          <a:xfrm>
            <a:off x="5329238" y="3146425"/>
            <a:ext cx="107950" cy="107950"/>
            <a:chOff x="2016" y="3178"/>
            <a:chExt cx="172" cy="172"/>
          </a:xfrm>
        </p:grpSpPr>
        <p:sp>
          <p:nvSpPr>
            <p:cNvPr id="13194" name="Oval 110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95" name="Oval 110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2" name="Group 1109"/>
          <p:cNvGrpSpPr>
            <a:grpSpLocks/>
          </p:cNvGrpSpPr>
          <p:nvPr/>
        </p:nvGrpSpPr>
        <p:grpSpPr bwMode="auto">
          <a:xfrm>
            <a:off x="6183313" y="3679825"/>
            <a:ext cx="107950" cy="107950"/>
            <a:chOff x="2016" y="3178"/>
            <a:chExt cx="172" cy="172"/>
          </a:xfrm>
        </p:grpSpPr>
        <p:sp>
          <p:nvSpPr>
            <p:cNvPr id="13192" name="Oval 111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93" name="Oval 111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3" name="Group 1112"/>
          <p:cNvGrpSpPr>
            <a:grpSpLocks/>
          </p:cNvGrpSpPr>
          <p:nvPr/>
        </p:nvGrpSpPr>
        <p:grpSpPr bwMode="auto">
          <a:xfrm>
            <a:off x="6983413" y="3390900"/>
            <a:ext cx="107950" cy="107950"/>
            <a:chOff x="2016" y="3178"/>
            <a:chExt cx="172" cy="172"/>
          </a:xfrm>
        </p:grpSpPr>
        <p:sp>
          <p:nvSpPr>
            <p:cNvPr id="13190" name="Oval 111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91" name="Oval 111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4" name="Group 1115"/>
          <p:cNvGrpSpPr>
            <a:grpSpLocks/>
          </p:cNvGrpSpPr>
          <p:nvPr/>
        </p:nvGrpSpPr>
        <p:grpSpPr bwMode="auto">
          <a:xfrm>
            <a:off x="7750175" y="4649788"/>
            <a:ext cx="107950" cy="107950"/>
            <a:chOff x="2016" y="3178"/>
            <a:chExt cx="172" cy="172"/>
          </a:xfrm>
        </p:grpSpPr>
        <p:sp>
          <p:nvSpPr>
            <p:cNvPr id="13188" name="Oval 111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89" name="Oval 111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5" name="Group 1118"/>
          <p:cNvGrpSpPr>
            <a:grpSpLocks/>
          </p:cNvGrpSpPr>
          <p:nvPr/>
        </p:nvGrpSpPr>
        <p:grpSpPr bwMode="auto">
          <a:xfrm>
            <a:off x="6913563" y="4449763"/>
            <a:ext cx="107950" cy="107950"/>
            <a:chOff x="2016" y="3178"/>
            <a:chExt cx="172" cy="172"/>
          </a:xfrm>
        </p:grpSpPr>
        <p:sp>
          <p:nvSpPr>
            <p:cNvPr id="13186" name="Oval 111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87" name="Oval 112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6" name="Group 1121"/>
          <p:cNvGrpSpPr>
            <a:grpSpLocks/>
          </p:cNvGrpSpPr>
          <p:nvPr/>
        </p:nvGrpSpPr>
        <p:grpSpPr bwMode="auto">
          <a:xfrm>
            <a:off x="6673850" y="4213225"/>
            <a:ext cx="107950" cy="107950"/>
            <a:chOff x="2016" y="3178"/>
            <a:chExt cx="172" cy="172"/>
          </a:xfrm>
        </p:grpSpPr>
        <p:sp>
          <p:nvSpPr>
            <p:cNvPr id="13184" name="Oval 112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85" name="Oval 112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7" name="Group 1124"/>
          <p:cNvGrpSpPr>
            <a:grpSpLocks/>
          </p:cNvGrpSpPr>
          <p:nvPr/>
        </p:nvGrpSpPr>
        <p:grpSpPr bwMode="auto">
          <a:xfrm>
            <a:off x="3352800" y="4673600"/>
            <a:ext cx="107950" cy="107950"/>
            <a:chOff x="2016" y="3178"/>
            <a:chExt cx="172" cy="172"/>
          </a:xfrm>
        </p:grpSpPr>
        <p:sp>
          <p:nvSpPr>
            <p:cNvPr id="13182" name="Oval 112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83" name="Oval 112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8" name="Group 1127"/>
          <p:cNvGrpSpPr>
            <a:grpSpLocks/>
          </p:cNvGrpSpPr>
          <p:nvPr/>
        </p:nvGrpSpPr>
        <p:grpSpPr bwMode="auto">
          <a:xfrm>
            <a:off x="4240213" y="3763963"/>
            <a:ext cx="107950" cy="107950"/>
            <a:chOff x="2016" y="3178"/>
            <a:chExt cx="172" cy="172"/>
          </a:xfrm>
        </p:grpSpPr>
        <p:sp>
          <p:nvSpPr>
            <p:cNvPr id="13180" name="Oval 112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81" name="Oval 112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59" name="Group 1130"/>
          <p:cNvGrpSpPr>
            <a:grpSpLocks/>
          </p:cNvGrpSpPr>
          <p:nvPr/>
        </p:nvGrpSpPr>
        <p:grpSpPr bwMode="auto">
          <a:xfrm>
            <a:off x="6122988" y="3108325"/>
            <a:ext cx="107950" cy="107950"/>
            <a:chOff x="2016" y="3178"/>
            <a:chExt cx="172" cy="172"/>
          </a:xfrm>
        </p:grpSpPr>
        <p:sp>
          <p:nvSpPr>
            <p:cNvPr id="13178" name="Oval 113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79" name="Oval 113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0" name="Group 1133"/>
          <p:cNvGrpSpPr>
            <a:grpSpLocks/>
          </p:cNvGrpSpPr>
          <p:nvPr/>
        </p:nvGrpSpPr>
        <p:grpSpPr bwMode="auto">
          <a:xfrm>
            <a:off x="5040313" y="2819400"/>
            <a:ext cx="107950" cy="107950"/>
            <a:chOff x="2016" y="3178"/>
            <a:chExt cx="172" cy="172"/>
          </a:xfrm>
        </p:grpSpPr>
        <p:sp>
          <p:nvSpPr>
            <p:cNvPr id="13176" name="Oval 113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77" name="Oval 113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1" name="Group 1136"/>
          <p:cNvGrpSpPr>
            <a:grpSpLocks/>
          </p:cNvGrpSpPr>
          <p:nvPr/>
        </p:nvGrpSpPr>
        <p:grpSpPr bwMode="auto">
          <a:xfrm>
            <a:off x="5178425" y="2911475"/>
            <a:ext cx="107950" cy="107950"/>
            <a:chOff x="2016" y="3178"/>
            <a:chExt cx="172" cy="172"/>
          </a:xfrm>
        </p:grpSpPr>
        <p:sp>
          <p:nvSpPr>
            <p:cNvPr id="13174" name="Oval 113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75" name="Oval 113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2" name="Group 1139"/>
          <p:cNvGrpSpPr>
            <a:grpSpLocks/>
          </p:cNvGrpSpPr>
          <p:nvPr/>
        </p:nvGrpSpPr>
        <p:grpSpPr bwMode="auto">
          <a:xfrm>
            <a:off x="2160588" y="3330575"/>
            <a:ext cx="107950" cy="107950"/>
            <a:chOff x="2016" y="3178"/>
            <a:chExt cx="172" cy="172"/>
          </a:xfrm>
        </p:grpSpPr>
        <p:sp>
          <p:nvSpPr>
            <p:cNvPr id="13172" name="Oval 114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73" name="Oval 114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3" name="Group 1142"/>
          <p:cNvGrpSpPr>
            <a:grpSpLocks/>
          </p:cNvGrpSpPr>
          <p:nvPr/>
        </p:nvGrpSpPr>
        <p:grpSpPr bwMode="auto">
          <a:xfrm>
            <a:off x="5688013" y="2995613"/>
            <a:ext cx="107950" cy="107950"/>
            <a:chOff x="2016" y="3178"/>
            <a:chExt cx="172" cy="172"/>
          </a:xfrm>
        </p:grpSpPr>
        <p:sp>
          <p:nvSpPr>
            <p:cNvPr id="13170" name="Oval 114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71" name="Oval 114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4" name="Group 1145"/>
          <p:cNvGrpSpPr>
            <a:grpSpLocks/>
          </p:cNvGrpSpPr>
          <p:nvPr/>
        </p:nvGrpSpPr>
        <p:grpSpPr bwMode="auto">
          <a:xfrm>
            <a:off x="3049588" y="5162550"/>
            <a:ext cx="107950" cy="107950"/>
            <a:chOff x="2016" y="3178"/>
            <a:chExt cx="172" cy="172"/>
          </a:xfrm>
        </p:grpSpPr>
        <p:sp>
          <p:nvSpPr>
            <p:cNvPr id="13168" name="Oval 114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69" name="Oval 114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5" name="Group 1148"/>
          <p:cNvGrpSpPr>
            <a:grpSpLocks/>
          </p:cNvGrpSpPr>
          <p:nvPr/>
        </p:nvGrpSpPr>
        <p:grpSpPr bwMode="auto">
          <a:xfrm>
            <a:off x="5619750" y="3109913"/>
            <a:ext cx="107950" cy="107950"/>
            <a:chOff x="2016" y="3178"/>
            <a:chExt cx="172" cy="172"/>
          </a:xfrm>
        </p:grpSpPr>
        <p:sp>
          <p:nvSpPr>
            <p:cNvPr id="13166" name="Oval 114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67" name="Oval 115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6" name="Group 1151"/>
          <p:cNvGrpSpPr>
            <a:grpSpLocks/>
          </p:cNvGrpSpPr>
          <p:nvPr/>
        </p:nvGrpSpPr>
        <p:grpSpPr bwMode="auto">
          <a:xfrm>
            <a:off x="5224463" y="4283075"/>
            <a:ext cx="107950" cy="107950"/>
            <a:chOff x="2016" y="3178"/>
            <a:chExt cx="172" cy="172"/>
          </a:xfrm>
        </p:grpSpPr>
        <p:sp>
          <p:nvSpPr>
            <p:cNvPr id="13164" name="Oval 115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65" name="Oval 115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7" name="Group 1154"/>
          <p:cNvGrpSpPr>
            <a:grpSpLocks/>
          </p:cNvGrpSpPr>
          <p:nvPr/>
        </p:nvGrpSpPr>
        <p:grpSpPr bwMode="auto">
          <a:xfrm>
            <a:off x="5383213" y="4222750"/>
            <a:ext cx="107950" cy="107950"/>
            <a:chOff x="2016" y="3178"/>
            <a:chExt cx="172" cy="172"/>
          </a:xfrm>
        </p:grpSpPr>
        <p:sp>
          <p:nvSpPr>
            <p:cNvPr id="13162" name="Oval 115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63" name="Oval 115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8" name="Group 1157"/>
          <p:cNvGrpSpPr>
            <a:grpSpLocks/>
          </p:cNvGrpSpPr>
          <p:nvPr/>
        </p:nvGrpSpPr>
        <p:grpSpPr bwMode="auto">
          <a:xfrm>
            <a:off x="5757863" y="3125788"/>
            <a:ext cx="107950" cy="107950"/>
            <a:chOff x="2016" y="3178"/>
            <a:chExt cx="172" cy="172"/>
          </a:xfrm>
        </p:grpSpPr>
        <p:sp>
          <p:nvSpPr>
            <p:cNvPr id="13160" name="Oval 115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61" name="Oval 115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69" name="Group 1160"/>
          <p:cNvGrpSpPr>
            <a:grpSpLocks/>
          </p:cNvGrpSpPr>
          <p:nvPr/>
        </p:nvGrpSpPr>
        <p:grpSpPr bwMode="auto">
          <a:xfrm>
            <a:off x="5972175" y="2211388"/>
            <a:ext cx="107950" cy="107950"/>
            <a:chOff x="2016" y="3178"/>
            <a:chExt cx="172" cy="172"/>
          </a:xfrm>
        </p:grpSpPr>
        <p:sp>
          <p:nvSpPr>
            <p:cNvPr id="13158" name="Oval 116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59" name="Oval 116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0" name="Group 1163"/>
          <p:cNvGrpSpPr>
            <a:grpSpLocks/>
          </p:cNvGrpSpPr>
          <p:nvPr/>
        </p:nvGrpSpPr>
        <p:grpSpPr bwMode="auto">
          <a:xfrm>
            <a:off x="5803900" y="2317750"/>
            <a:ext cx="107950" cy="107950"/>
            <a:chOff x="2016" y="3178"/>
            <a:chExt cx="172" cy="172"/>
          </a:xfrm>
        </p:grpSpPr>
        <p:sp>
          <p:nvSpPr>
            <p:cNvPr id="13156" name="Oval 116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57" name="Oval 116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1" name="Group 1166"/>
          <p:cNvGrpSpPr>
            <a:grpSpLocks/>
          </p:cNvGrpSpPr>
          <p:nvPr/>
        </p:nvGrpSpPr>
        <p:grpSpPr bwMode="auto">
          <a:xfrm>
            <a:off x="5476875" y="2287588"/>
            <a:ext cx="107950" cy="107950"/>
            <a:chOff x="2016" y="3178"/>
            <a:chExt cx="172" cy="172"/>
          </a:xfrm>
        </p:grpSpPr>
        <p:sp>
          <p:nvSpPr>
            <p:cNvPr id="13154" name="Oval 116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55" name="Oval 116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2" name="Group 1169"/>
          <p:cNvGrpSpPr>
            <a:grpSpLocks/>
          </p:cNvGrpSpPr>
          <p:nvPr/>
        </p:nvGrpSpPr>
        <p:grpSpPr bwMode="auto">
          <a:xfrm>
            <a:off x="6704013" y="3482975"/>
            <a:ext cx="107950" cy="107950"/>
            <a:chOff x="2016" y="3178"/>
            <a:chExt cx="172" cy="172"/>
          </a:xfrm>
        </p:grpSpPr>
        <p:sp>
          <p:nvSpPr>
            <p:cNvPr id="13152" name="Oval 117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53" name="Oval 117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3" name="Group 1172"/>
          <p:cNvGrpSpPr>
            <a:grpSpLocks/>
          </p:cNvGrpSpPr>
          <p:nvPr/>
        </p:nvGrpSpPr>
        <p:grpSpPr bwMode="auto">
          <a:xfrm>
            <a:off x="7853363" y="4794250"/>
            <a:ext cx="107950" cy="107950"/>
            <a:chOff x="2016" y="3178"/>
            <a:chExt cx="172" cy="172"/>
          </a:xfrm>
        </p:grpSpPr>
        <p:sp>
          <p:nvSpPr>
            <p:cNvPr id="13150" name="Oval 117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51" name="Oval 117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4" name="Group 1175"/>
          <p:cNvGrpSpPr>
            <a:grpSpLocks/>
          </p:cNvGrpSpPr>
          <p:nvPr/>
        </p:nvGrpSpPr>
        <p:grpSpPr bwMode="auto">
          <a:xfrm>
            <a:off x="7823200" y="5437188"/>
            <a:ext cx="107950" cy="107950"/>
            <a:chOff x="2016" y="3178"/>
            <a:chExt cx="172" cy="172"/>
          </a:xfrm>
        </p:grpSpPr>
        <p:sp>
          <p:nvSpPr>
            <p:cNvPr id="13148" name="Oval 117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49" name="Oval 117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5" name="Group 1178"/>
          <p:cNvGrpSpPr>
            <a:grpSpLocks/>
          </p:cNvGrpSpPr>
          <p:nvPr/>
        </p:nvGrpSpPr>
        <p:grpSpPr bwMode="auto">
          <a:xfrm>
            <a:off x="8524875" y="5348288"/>
            <a:ext cx="107950" cy="107950"/>
            <a:chOff x="2016" y="3178"/>
            <a:chExt cx="172" cy="172"/>
          </a:xfrm>
        </p:grpSpPr>
        <p:sp>
          <p:nvSpPr>
            <p:cNvPr id="13146" name="Oval 117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47" name="Oval 118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6" name="Group 1181"/>
          <p:cNvGrpSpPr>
            <a:grpSpLocks/>
          </p:cNvGrpSpPr>
          <p:nvPr/>
        </p:nvGrpSpPr>
        <p:grpSpPr bwMode="auto">
          <a:xfrm>
            <a:off x="8770938" y="2260600"/>
            <a:ext cx="107950" cy="107950"/>
            <a:chOff x="2016" y="3178"/>
            <a:chExt cx="172" cy="172"/>
          </a:xfrm>
        </p:grpSpPr>
        <p:sp>
          <p:nvSpPr>
            <p:cNvPr id="13144" name="Oval 118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45" name="Oval 118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7" name="Group 1184"/>
          <p:cNvGrpSpPr>
            <a:grpSpLocks/>
          </p:cNvGrpSpPr>
          <p:nvPr/>
        </p:nvGrpSpPr>
        <p:grpSpPr bwMode="auto">
          <a:xfrm>
            <a:off x="1662113" y="3008313"/>
            <a:ext cx="107950" cy="107950"/>
            <a:chOff x="2016" y="3178"/>
            <a:chExt cx="172" cy="172"/>
          </a:xfrm>
        </p:grpSpPr>
        <p:sp>
          <p:nvSpPr>
            <p:cNvPr id="13142" name="Oval 118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43" name="Oval 118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8" name="Group 1187"/>
          <p:cNvGrpSpPr>
            <a:grpSpLocks/>
          </p:cNvGrpSpPr>
          <p:nvPr/>
        </p:nvGrpSpPr>
        <p:grpSpPr bwMode="auto">
          <a:xfrm>
            <a:off x="2355850" y="3838575"/>
            <a:ext cx="107950" cy="107950"/>
            <a:chOff x="2016" y="3178"/>
            <a:chExt cx="172" cy="172"/>
          </a:xfrm>
        </p:grpSpPr>
        <p:sp>
          <p:nvSpPr>
            <p:cNvPr id="13140" name="Oval 118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41" name="Oval 118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79" name="Group 1190"/>
          <p:cNvGrpSpPr>
            <a:grpSpLocks/>
          </p:cNvGrpSpPr>
          <p:nvPr/>
        </p:nvGrpSpPr>
        <p:grpSpPr bwMode="auto">
          <a:xfrm>
            <a:off x="2613025" y="4275138"/>
            <a:ext cx="107950" cy="107950"/>
            <a:chOff x="2016" y="3178"/>
            <a:chExt cx="172" cy="172"/>
          </a:xfrm>
        </p:grpSpPr>
        <p:sp>
          <p:nvSpPr>
            <p:cNvPr id="13138" name="Oval 119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39" name="Oval 119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0" name="Group 1193"/>
          <p:cNvGrpSpPr>
            <a:grpSpLocks/>
          </p:cNvGrpSpPr>
          <p:nvPr/>
        </p:nvGrpSpPr>
        <p:grpSpPr bwMode="auto">
          <a:xfrm>
            <a:off x="2787650" y="4830763"/>
            <a:ext cx="107950" cy="107950"/>
            <a:chOff x="2016" y="3178"/>
            <a:chExt cx="172" cy="172"/>
          </a:xfrm>
        </p:grpSpPr>
        <p:sp>
          <p:nvSpPr>
            <p:cNvPr id="13136" name="Oval 119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37" name="Oval 119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1" name="Group 1196"/>
          <p:cNvGrpSpPr>
            <a:grpSpLocks/>
          </p:cNvGrpSpPr>
          <p:nvPr/>
        </p:nvGrpSpPr>
        <p:grpSpPr bwMode="auto">
          <a:xfrm>
            <a:off x="3128963" y="4545013"/>
            <a:ext cx="107950" cy="107950"/>
            <a:chOff x="2016" y="3178"/>
            <a:chExt cx="172" cy="172"/>
          </a:xfrm>
        </p:grpSpPr>
        <p:sp>
          <p:nvSpPr>
            <p:cNvPr id="13134" name="Oval 119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35" name="Oval 119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2" name="Group 1199"/>
          <p:cNvGrpSpPr>
            <a:grpSpLocks/>
          </p:cNvGrpSpPr>
          <p:nvPr/>
        </p:nvGrpSpPr>
        <p:grpSpPr bwMode="auto">
          <a:xfrm>
            <a:off x="4702175" y="4043363"/>
            <a:ext cx="107950" cy="107950"/>
            <a:chOff x="2016" y="3178"/>
            <a:chExt cx="172" cy="172"/>
          </a:xfrm>
        </p:grpSpPr>
        <p:sp>
          <p:nvSpPr>
            <p:cNvPr id="13132" name="Oval 120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33" name="Oval 120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3" name="Group 1202"/>
          <p:cNvGrpSpPr>
            <a:grpSpLocks/>
          </p:cNvGrpSpPr>
          <p:nvPr/>
        </p:nvGrpSpPr>
        <p:grpSpPr bwMode="auto">
          <a:xfrm>
            <a:off x="4741863" y="4668838"/>
            <a:ext cx="107950" cy="107950"/>
            <a:chOff x="2016" y="3178"/>
            <a:chExt cx="172" cy="172"/>
          </a:xfrm>
        </p:grpSpPr>
        <p:sp>
          <p:nvSpPr>
            <p:cNvPr id="13130" name="Oval 120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31" name="Oval 120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4" name="Group 1205"/>
          <p:cNvGrpSpPr>
            <a:grpSpLocks/>
          </p:cNvGrpSpPr>
          <p:nvPr/>
        </p:nvGrpSpPr>
        <p:grpSpPr bwMode="auto">
          <a:xfrm>
            <a:off x="5451475" y="4821238"/>
            <a:ext cx="107950" cy="107950"/>
            <a:chOff x="2016" y="3178"/>
            <a:chExt cx="172" cy="172"/>
          </a:xfrm>
        </p:grpSpPr>
        <p:sp>
          <p:nvSpPr>
            <p:cNvPr id="13128" name="Oval 120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29" name="Oval 120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5" name="Group 1208"/>
          <p:cNvGrpSpPr>
            <a:grpSpLocks/>
          </p:cNvGrpSpPr>
          <p:nvPr/>
        </p:nvGrpSpPr>
        <p:grpSpPr bwMode="auto">
          <a:xfrm>
            <a:off x="5830888" y="3014663"/>
            <a:ext cx="107950" cy="107950"/>
            <a:chOff x="2016" y="3178"/>
            <a:chExt cx="172" cy="172"/>
          </a:xfrm>
        </p:grpSpPr>
        <p:sp>
          <p:nvSpPr>
            <p:cNvPr id="13126" name="Oval 120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27" name="Oval 121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6" name="Group 1211"/>
          <p:cNvGrpSpPr>
            <a:grpSpLocks/>
          </p:cNvGrpSpPr>
          <p:nvPr/>
        </p:nvGrpSpPr>
        <p:grpSpPr bwMode="auto">
          <a:xfrm>
            <a:off x="4589463" y="2500313"/>
            <a:ext cx="107950" cy="107950"/>
            <a:chOff x="2016" y="3178"/>
            <a:chExt cx="172" cy="172"/>
          </a:xfrm>
        </p:grpSpPr>
        <p:sp>
          <p:nvSpPr>
            <p:cNvPr id="13124" name="Oval 121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25" name="Oval 121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7" name="Group 1214"/>
          <p:cNvGrpSpPr>
            <a:grpSpLocks/>
          </p:cNvGrpSpPr>
          <p:nvPr/>
        </p:nvGrpSpPr>
        <p:grpSpPr bwMode="auto">
          <a:xfrm>
            <a:off x="4741863" y="2522538"/>
            <a:ext cx="107950" cy="107950"/>
            <a:chOff x="2016" y="3178"/>
            <a:chExt cx="172" cy="172"/>
          </a:xfrm>
        </p:grpSpPr>
        <p:sp>
          <p:nvSpPr>
            <p:cNvPr id="13122" name="Oval 121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23" name="Oval 121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8" name="Group 1217"/>
          <p:cNvGrpSpPr>
            <a:grpSpLocks/>
          </p:cNvGrpSpPr>
          <p:nvPr/>
        </p:nvGrpSpPr>
        <p:grpSpPr bwMode="auto">
          <a:xfrm>
            <a:off x="5138738" y="2682875"/>
            <a:ext cx="107950" cy="107950"/>
            <a:chOff x="2016" y="3178"/>
            <a:chExt cx="172" cy="172"/>
          </a:xfrm>
        </p:grpSpPr>
        <p:sp>
          <p:nvSpPr>
            <p:cNvPr id="13120" name="Oval 121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21" name="Oval 121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89" name="Group 1220"/>
          <p:cNvGrpSpPr>
            <a:grpSpLocks/>
          </p:cNvGrpSpPr>
          <p:nvPr/>
        </p:nvGrpSpPr>
        <p:grpSpPr bwMode="auto">
          <a:xfrm>
            <a:off x="6891338" y="3273425"/>
            <a:ext cx="107950" cy="107950"/>
            <a:chOff x="2016" y="3178"/>
            <a:chExt cx="172" cy="172"/>
          </a:xfrm>
        </p:grpSpPr>
        <p:sp>
          <p:nvSpPr>
            <p:cNvPr id="13118" name="Oval 122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19" name="Oval 122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0" name="Group 1223"/>
          <p:cNvGrpSpPr>
            <a:grpSpLocks/>
          </p:cNvGrpSpPr>
          <p:nvPr/>
        </p:nvGrpSpPr>
        <p:grpSpPr bwMode="auto">
          <a:xfrm>
            <a:off x="7424738" y="2687638"/>
            <a:ext cx="107950" cy="107950"/>
            <a:chOff x="2016" y="3178"/>
            <a:chExt cx="172" cy="172"/>
          </a:xfrm>
        </p:grpSpPr>
        <p:sp>
          <p:nvSpPr>
            <p:cNvPr id="13116" name="Oval 122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17" name="Oval 122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1" name="Group 1226"/>
          <p:cNvGrpSpPr>
            <a:grpSpLocks/>
          </p:cNvGrpSpPr>
          <p:nvPr/>
        </p:nvGrpSpPr>
        <p:grpSpPr bwMode="auto">
          <a:xfrm>
            <a:off x="7996238" y="2517775"/>
            <a:ext cx="107950" cy="107950"/>
            <a:chOff x="2016" y="3178"/>
            <a:chExt cx="172" cy="172"/>
          </a:xfrm>
        </p:grpSpPr>
        <p:sp>
          <p:nvSpPr>
            <p:cNvPr id="13114" name="Oval 122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15" name="Oval 122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2" name="Group 1229"/>
          <p:cNvGrpSpPr>
            <a:grpSpLocks/>
          </p:cNvGrpSpPr>
          <p:nvPr/>
        </p:nvGrpSpPr>
        <p:grpSpPr bwMode="auto">
          <a:xfrm>
            <a:off x="7596188" y="3052763"/>
            <a:ext cx="107950" cy="107950"/>
            <a:chOff x="2016" y="3178"/>
            <a:chExt cx="172" cy="172"/>
          </a:xfrm>
        </p:grpSpPr>
        <p:sp>
          <p:nvSpPr>
            <p:cNvPr id="13112" name="Oval 123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13" name="Oval 123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3" name="Group 1232"/>
          <p:cNvGrpSpPr>
            <a:grpSpLocks/>
          </p:cNvGrpSpPr>
          <p:nvPr/>
        </p:nvGrpSpPr>
        <p:grpSpPr bwMode="auto">
          <a:xfrm>
            <a:off x="2136775" y="2960688"/>
            <a:ext cx="107950" cy="107950"/>
            <a:chOff x="2016" y="3178"/>
            <a:chExt cx="172" cy="172"/>
          </a:xfrm>
        </p:grpSpPr>
        <p:sp>
          <p:nvSpPr>
            <p:cNvPr id="13110" name="Oval 123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11" name="Oval 123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4" name="Group 1235"/>
          <p:cNvGrpSpPr>
            <a:grpSpLocks/>
          </p:cNvGrpSpPr>
          <p:nvPr/>
        </p:nvGrpSpPr>
        <p:grpSpPr bwMode="auto">
          <a:xfrm>
            <a:off x="1497013" y="2762250"/>
            <a:ext cx="107950" cy="107950"/>
            <a:chOff x="2016" y="3178"/>
            <a:chExt cx="172" cy="172"/>
          </a:xfrm>
        </p:grpSpPr>
        <p:sp>
          <p:nvSpPr>
            <p:cNvPr id="13108" name="Oval 123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09" name="Oval 123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5" name="Group 1238"/>
          <p:cNvGrpSpPr>
            <a:grpSpLocks/>
          </p:cNvGrpSpPr>
          <p:nvPr/>
        </p:nvGrpSpPr>
        <p:grpSpPr bwMode="auto">
          <a:xfrm>
            <a:off x="2174875" y="2678113"/>
            <a:ext cx="107950" cy="107950"/>
            <a:chOff x="2016" y="3178"/>
            <a:chExt cx="172" cy="172"/>
          </a:xfrm>
        </p:grpSpPr>
        <p:sp>
          <p:nvSpPr>
            <p:cNvPr id="13106" name="Oval 123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07" name="Oval 124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6" name="Group 1241"/>
          <p:cNvGrpSpPr>
            <a:grpSpLocks/>
          </p:cNvGrpSpPr>
          <p:nvPr/>
        </p:nvGrpSpPr>
        <p:grpSpPr bwMode="auto">
          <a:xfrm>
            <a:off x="2416175" y="3516313"/>
            <a:ext cx="107950" cy="107950"/>
            <a:chOff x="2016" y="3178"/>
            <a:chExt cx="172" cy="172"/>
          </a:xfrm>
        </p:grpSpPr>
        <p:sp>
          <p:nvSpPr>
            <p:cNvPr id="13104" name="Oval 124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05" name="Oval 124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7" name="Group 1244"/>
          <p:cNvGrpSpPr>
            <a:grpSpLocks/>
          </p:cNvGrpSpPr>
          <p:nvPr/>
        </p:nvGrpSpPr>
        <p:grpSpPr bwMode="auto">
          <a:xfrm>
            <a:off x="2670175" y="2997200"/>
            <a:ext cx="107950" cy="107950"/>
            <a:chOff x="2016" y="3178"/>
            <a:chExt cx="172" cy="172"/>
          </a:xfrm>
        </p:grpSpPr>
        <p:sp>
          <p:nvSpPr>
            <p:cNvPr id="13102" name="Oval 124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03" name="Oval 124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8" name="Group 1247"/>
          <p:cNvGrpSpPr>
            <a:grpSpLocks/>
          </p:cNvGrpSpPr>
          <p:nvPr/>
        </p:nvGrpSpPr>
        <p:grpSpPr bwMode="auto">
          <a:xfrm>
            <a:off x="1593850" y="3103563"/>
            <a:ext cx="107950" cy="107950"/>
            <a:chOff x="2016" y="3178"/>
            <a:chExt cx="172" cy="172"/>
          </a:xfrm>
        </p:grpSpPr>
        <p:sp>
          <p:nvSpPr>
            <p:cNvPr id="13100" name="Oval 124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101" name="Oval 124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299" name="Group 1250"/>
          <p:cNvGrpSpPr>
            <a:grpSpLocks/>
          </p:cNvGrpSpPr>
          <p:nvPr/>
        </p:nvGrpSpPr>
        <p:grpSpPr bwMode="auto">
          <a:xfrm>
            <a:off x="3006725" y="4568825"/>
            <a:ext cx="107950" cy="107950"/>
            <a:chOff x="2016" y="3178"/>
            <a:chExt cx="172" cy="172"/>
          </a:xfrm>
        </p:grpSpPr>
        <p:sp>
          <p:nvSpPr>
            <p:cNvPr id="13098" name="Oval 125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99" name="Oval 125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0" name="Group 1253"/>
          <p:cNvGrpSpPr>
            <a:grpSpLocks/>
          </p:cNvGrpSpPr>
          <p:nvPr/>
        </p:nvGrpSpPr>
        <p:grpSpPr bwMode="auto">
          <a:xfrm>
            <a:off x="5102225" y="4940300"/>
            <a:ext cx="107950" cy="107950"/>
            <a:chOff x="2016" y="3178"/>
            <a:chExt cx="172" cy="172"/>
          </a:xfrm>
        </p:grpSpPr>
        <p:sp>
          <p:nvSpPr>
            <p:cNvPr id="13096" name="Oval 125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97" name="Oval 125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1" name="Group 1256"/>
          <p:cNvGrpSpPr>
            <a:grpSpLocks/>
          </p:cNvGrpSpPr>
          <p:nvPr/>
        </p:nvGrpSpPr>
        <p:grpSpPr bwMode="auto">
          <a:xfrm>
            <a:off x="4324350" y="3673475"/>
            <a:ext cx="107950" cy="107950"/>
            <a:chOff x="2016" y="3178"/>
            <a:chExt cx="172" cy="172"/>
          </a:xfrm>
        </p:grpSpPr>
        <p:sp>
          <p:nvSpPr>
            <p:cNvPr id="13094" name="Oval 125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95" name="Oval 125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2" name="Group 1259"/>
          <p:cNvGrpSpPr>
            <a:grpSpLocks/>
          </p:cNvGrpSpPr>
          <p:nvPr/>
        </p:nvGrpSpPr>
        <p:grpSpPr bwMode="auto">
          <a:xfrm>
            <a:off x="5359400" y="3743325"/>
            <a:ext cx="107950" cy="107950"/>
            <a:chOff x="2016" y="3178"/>
            <a:chExt cx="172" cy="172"/>
          </a:xfrm>
        </p:grpSpPr>
        <p:sp>
          <p:nvSpPr>
            <p:cNvPr id="13092" name="Oval 126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93" name="Oval 126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3" name="Group 1262"/>
          <p:cNvGrpSpPr>
            <a:grpSpLocks/>
          </p:cNvGrpSpPr>
          <p:nvPr/>
        </p:nvGrpSpPr>
        <p:grpSpPr bwMode="auto">
          <a:xfrm>
            <a:off x="6380163" y="3179763"/>
            <a:ext cx="107950" cy="107950"/>
            <a:chOff x="2016" y="3178"/>
            <a:chExt cx="172" cy="172"/>
          </a:xfrm>
        </p:grpSpPr>
        <p:sp>
          <p:nvSpPr>
            <p:cNvPr id="13090" name="Oval 126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91" name="Oval 126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4" name="Group 1265"/>
          <p:cNvGrpSpPr>
            <a:grpSpLocks/>
          </p:cNvGrpSpPr>
          <p:nvPr/>
        </p:nvGrpSpPr>
        <p:grpSpPr bwMode="auto">
          <a:xfrm>
            <a:off x="6794500" y="3889375"/>
            <a:ext cx="107950" cy="107950"/>
            <a:chOff x="2016" y="3178"/>
            <a:chExt cx="172" cy="172"/>
          </a:xfrm>
        </p:grpSpPr>
        <p:sp>
          <p:nvSpPr>
            <p:cNvPr id="13088" name="Oval 126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89" name="Oval 126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5" name="Group 1268"/>
          <p:cNvGrpSpPr>
            <a:grpSpLocks/>
          </p:cNvGrpSpPr>
          <p:nvPr/>
        </p:nvGrpSpPr>
        <p:grpSpPr bwMode="auto">
          <a:xfrm>
            <a:off x="7443788" y="3149600"/>
            <a:ext cx="107950" cy="107950"/>
            <a:chOff x="2016" y="3178"/>
            <a:chExt cx="172" cy="172"/>
          </a:xfrm>
        </p:grpSpPr>
        <p:sp>
          <p:nvSpPr>
            <p:cNvPr id="13086" name="Oval 126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87" name="Oval 127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6" name="Group 1271"/>
          <p:cNvGrpSpPr>
            <a:grpSpLocks/>
          </p:cNvGrpSpPr>
          <p:nvPr/>
        </p:nvGrpSpPr>
        <p:grpSpPr bwMode="auto">
          <a:xfrm>
            <a:off x="4818063" y="4010025"/>
            <a:ext cx="107950" cy="107950"/>
            <a:chOff x="2016" y="3178"/>
            <a:chExt cx="172" cy="172"/>
          </a:xfrm>
        </p:grpSpPr>
        <p:sp>
          <p:nvSpPr>
            <p:cNvPr id="13084" name="Oval 127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85" name="Oval 127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7" name="Group 1274"/>
          <p:cNvGrpSpPr>
            <a:grpSpLocks/>
          </p:cNvGrpSpPr>
          <p:nvPr/>
        </p:nvGrpSpPr>
        <p:grpSpPr bwMode="auto">
          <a:xfrm>
            <a:off x="4841875" y="4575175"/>
            <a:ext cx="107950" cy="107950"/>
            <a:chOff x="2016" y="3178"/>
            <a:chExt cx="172" cy="172"/>
          </a:xfrm>
        </p:grpSpPr>
        <p:sp>
          <p:nvSpPr>
            <p:cNvPr id="13082" name="Oval 127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83" name="Oval 127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8" name="Group 1277"/>
          <p:cNvGrpSpPr>
            <a:grpSpLocks/>
          </p:cNvGrpSpPr>
          <p:nvPr/>
        </p:nvGrpSpPr>
        <p:grpSpPr bwMode="auto">
          <a:xfrm>
            <a:off x="2667000" y="4418013"/>
            <a:ext cx="107950" cy="107950"/>
            <a:chOff x="2016" y="3178"/>
            <a:chExt cx="172" cy="172"/>
          </a:xfrm>
        </p:grpSpPr>
        <p:sp>
          <p:nvSpPr>
            <p:cNvPr id="13080" name="Oval 127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81" name="Oval 127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09" name="Group 1280"/>
          <p:cNvGrpSpPr>
            <a:grpSpLocks/>
          </p:cNvGrpSpPr>
          <p:nvPr/>
        </p:nvGrpSpPr>
        <p:grpSpPr bwMode="auto">
          <a:xfrm>
            <a:off x="1919288" y="3736975"/>
            <a:ext cx="107950" cy="107950"/>
            <a:chOff x="2016" y="3178"/>
            <a:chExt cx="172" cy="172"/>
          </a:xfrm>
        </p:grpSpPr>
        <p:sp>
          <p:nvSpPr>
            <p:cNvPr id="13078" name="Oval 128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79" name="Oval 128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0" name="Group 1283"/>
          <p:cNvGrpSpPr>
            <a:grpSpLocks/>
          </p:cNvGrpSpPr>
          <p:nvPr/>
        </p:nvGrpSpPr>
        <p:grpSpPr bwMode="auto">
          <a:xfrm>
            <a:off x="5130800" y="4049713"/>
            <a:ext cx="107950" cy="107950"/>
            <a:chOff x="2016" y="3178"/>
            <a:chExt cx="172" cy="172"/>
          </a:xfrm>
        </p:grpSpPr>
        <p:sp>
          <p:nvSpPr>
            <p:cNvPr id="13076" name="Oval 128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77" name="Oval 128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1" name="Group 1286"/>
          <p:cNvGrpSpPr>
            <a:grpSpLocks/>
          </p:cNvGrpSpPr>
          <p:nvPr/>
        </p:nvGrpSpPr>
        <p:grpSpPr bwMode="auto">
          <a:xfrm>
            <a:off x="6281738" y="3630613"/>
            <a:ext cx="107950" cy="107950"/>
            <a:chOff x="2016" y="3178"/>
            <a:chExt cx="172" cy="172"/>
          </a:xfrm>
        </p:grpSpPr>
        <p:sp>
          <p:nvSpPr>
            <p:cNvPr id="13074" name="Oval 128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75" name="Oval 128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2" name="Group 1289"/>
          <p:cNvGrpSpPr>
            <a:grpSpLocks/>
          </p:cNvGrpSpPr>
          <p:nvPr/>
        </p:nvGrpSpPr>
        <p:grpSpPr bwMode="auto">
          <a:xfrm>
            <a:off x="4933950" y="2147888"/>
            <a:ext cx="107950" cy="107950"/>
            <a:chOff x="2016" y="3178"/>
            <a:chExt cx="172" cy="172"/>
          </a:xfrm>
        </p:grpSpPr>
        <p:sp>
          <p:nvSpPr>
            <p:cNvPr id="13072" name="Oval 129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73" name="Oval 129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3" name="Group 1292"/>
          <p:cNvGrpSpPr>
            <a:grpSpLocks/>
          </p:cNvGrpSpPr>
          <p:nvPr/>
        </p:nvGrpSpPr>
        <p:grpSpPr bwMode="auto">
          <a:xfrm>
            <a:off x="1360488" y="2638425"/>
            <a:ext cx="107950" cy="107950"/>
            <a:chOff x="2016" y="3178"/>
            <a:chExt cx="172" cy="172"/>
          </a:xfrm>
        </p:grpSpPr>
        <p:sp>
          <p:nvSpPr>
            <p:cNvPr id="13070" name="Oval 129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71" name="Oval 129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4" name="Group 1295"/>
          <p:cNvGrpSpPr>
            <a:grpSpLocks/>
          </p:cNvGrpSpPr>
          <p:nvPr/>
        </p:nvGrpSpPr>
        <p:grpSpPr bwMode="auto">
          <a:xfrm>
            <a:off x="6908800" y="3478213"/>
            <a:ext cx="107950" cy="107950"/>
            <a:chOff x="2016" y="3178"/>
            <a:chExt cx="172" cy="172"/>
          </a:xfrm>
        </p:grpSpPr>
        <p:sp>
          <p:nvSpPr>
            <p:cNvPr id="13068" name="Oval 129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69" name="Oval 129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5" name="Group 1298"/>
          <p:cNvGrpSpPr>
            <a:grpSpLocks/>
          </p:cNvGrpSpPr>
          <p:nvPr/>
        </p:nvGrpSpPr>
        <p:grpSpPr bwMode="auto">
          <a:xfrm>
            <a:off x="7500938" y="2914650"/>
            <a:ext cx="107950" cy="107950"/>
            <a:chOff x="2016" y="3178"/>
            <a:chExt cx="172" cy="172"/>
          </a:xfrm>
        </p:grpSpPr>
        <p:sp>
          <p:nvSpPr>
            <p:cNvPr id="13066" name="Oval 129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67" name="Oval 130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6" name="Group 1301"/>
          <p:cNvGrpSpPr>
            <a:grpSpLocks/>
          </p:cNvGrpSpPr>
          <p:nvPr/>
        </p:nvGrpSpPr>
        <p:grpSpPr bwMode="auto">
          <a:xfrm>
            <a:off x="6581775" y="3044825"/>
            <a:ext cx="107950" cy="107950"/>
            <a:chOff x="2016" y="3178"/>
            <a:chExt cx="172" cy="172"/>
          </a:xfrm>
        </p:grpSpPr>
        <p:sp>
          <p:nvSpPr>
            <p:cNvPr id="13064" name="Oval 130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65" name="Oval 130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7" name="Group 1304"/>
          <p:cNvGrpSpPr>
            <a:grpSpLocks/>
          </p:cNvGrpSpPr>
          <p:nvPr/>
        </p:nvGrpSpPr>
        <p:grpSpPr bwMode="auto">
          <a:xfrm>
            <a:off x="6734175" y="2962275"/>
            <a:ext cx="107950" cy="107950"/>
            <a:chOff x="2016" y="3178"/>
            <a:chExt cx="172" cy="172"/>
          </a:xfrm>
        </p:grpSpPr>
        <p:sp>
          <p:nvSpPr>
            <p:cNvPr id="13062" name="Oval 130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63" name="Oval 130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8" name="Group 1307"/>
          <p:cNvGrpSpPr>
            <a:grpSpLocks/>
          </p:cNvGrpSpPr>
          <p:nvPr/>
        </p:nvGrpSpPr>
        <p:grpSpPr bwMode="auto">
          <a:xfrm>
            <a:off x="7624763" y="5011738"/>
            <a:ext cx="107950" cy="107950"/>
            <a:chOff x="2016" y="3178"/>
            <a:chExt cx="172" cy="172"/>
          </a:xfrm>
        </p:grpSpPr>
        <p:sp>
          <p:nvSpPr>
            <p:cNvPr id="13060" name="Oval 130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61" name="Oval 130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19" name="Group 1310"/>
          <p:cNvGrpSpPr>
            <a:grpSpLocks/>
          </p:cNvGrpSpPr>
          <p:nvPr/>
        </p:nvGrpSpPr>
        <p:grpSpPr bwMode="auto">
          <a:xfrm>
            <a:off x="2786063" y="4465638"/>
            <a:ext cx="107950" cy="107950"/>
            <a:chOff x="2016" y="3178"/>
            <a:chExt cx="172" cy="172"/>
          </a:xfrm>
        </p:grpSpPr>
        <p:sp>
          <p:nvSpPr>
            <p:cNvPr id="13058" name="Oval 131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59" name="Oval 131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0" name="Group 1313"/>
          <p:cNvGrpSpPr>
            <a:grpSpLocks/>
          </p:cNvGrpSpPr>
          <p:nvPr/>
        </p:nvGrpSpPr>
        <p:grpSpPr bwMode="auto">
          <a:xfrm>
            <a:off x="4792663" y="4287838"/>
            <a:ext cx="107950" cy="107950"/>
            <a:chOff x="2016" y="3178"/>
            <a:chExt cx="172" cy="172"/>
          </a:xfrm>
        </p:grpSpPr>
        <p:sp>
          <p:nvSpPr>
            <p:cNvPr id="13056" name="Oval 131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57" name="Oval 131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1" name="Group 1316"/>
          <p:cNvGrpSpPr>
            <a:grpSpLocks/>
          </p:cNvGrpSpPr>
          <p:nvPr/>
        </p:nvGrpSpPr>
        <p:grpSpPr bwMode="auto">
          <a:xfrm>
            <a:off x="1712913" y="3360738"/>
            <a:ext cx="107950" cy="107950"/>
            <a:chOff x="2016" y="3178"/>
            <a:chExt cx="172" cy="172"/>
          </a:xfrm>
        </p:grpSpPr>
        <p:sp>
          <p:nvSpPr>
            <p:cNvPr id="13054" name="Oval 131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55" name="Oval 131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2" name="Group 1319"/>
          <p:cNvGrpSpPr>
            <a:grpSpLocks/>
          </p:cNvGrpSpPr>
          <p:nvPr/>
        </p:nvGrpSpPr>
        <p:grpSpPr bwMode="auto">
          <a:xfrm>
            <a:off x="4837113" y="3062288"/>
            <a:ext cx="107950" cy="107950"/>
            <a:chOff x="2016" y="3178"/>
            <a:chExt cx="172" cy="172"/>
          </a:xfrm>
        </p:grpSpPr>
        <p:sp>
          <p:nvSpPr>
            <p:cNvPr id="13052" name="Oval 132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53" name="Oval 132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3" name="Group 1322"/>
          <p:cNvGrpSpPr>
            <a:grpSpLocks/>
          </p:cNvGrpSpPr>
          <p:nvPr/>
        </p:nvGrpSpPr>
        <p:grpSpPr bwMode="auto">
          <a:xfrm>
            <a:off x="1801813" y="3119438"/>
            <a:ext cx="107950" cy="107950"/>
            <a:chOff x="2016" y="3178"/>
            <a:chExt cx="172" cy="172"/>
          </a:xfrm>
        </p:grpSpPr>
        <p:sp>
          <p:nvSpPr>
            <p:cNvPr id="13050" name="Oval 132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51" name="Oval 132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4" name="Group 1325"/>
          <p:cNvGrpSpPr>
            <a:grpSpLocks/>
          </p:cNvGrpSpPr>
          <p:nvPr/>
        </p:nvGrpSpPr>
        <p:grpSpPr bwMode="auto">
          <a:xfrm>
            <a:off x="2697163" y="5253038"/>
            <a:ext cx="107950" cy="107950"/>
            <a:chOff x="2016" y="3178"/>
            <a:chExt cx="172" cy="172"/>
          </a:xfrm>
        </p:grpSpPr>
        <p:sp>
          <p:nvSpPr>
            <p:cNvPr id="13048" name="Oval 132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49" name="Oval 132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5" name="Group 1328"/>
          <p:cNvGrpSpPr>
            <a:grpSpLocks/>
          </p:cNvGrpSpPr>
          <p:nvPr/>
        </p:nvGrpSpPr>
        <p:grpSpPr bwMode="auto">
          <a:xfrm>
            <a:off x="2138363" y="3443288"/>
            <a:ext cx="107950" cy="107950"/>
            <a:chOff x="2016" y="3178"/>
            <a:chExt cx="172" cy="172"/>
          </a:xfrm>
        </p:grpSpPr>
        <p:sp>
          <p:nvSpPr>
            <p:cNvPr id="13046" name="Oval 132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47" name="Oval 133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6" name="Group 1331"/>
          <p:cNvGrpSpPr>
            <a:grpSpLocks/>
          </p:cNvGrpSpPr>
          <p:nvPr/>
        </p:nvGrpSpPr>
        <p:grpSpPr bwMode="auto">
          <a:xfrm>
            <a:off x="2271713" y="3151188"/>
            <a:ext cx="107950" cy="107950"/>
            <a:chOff x="2016" y="3178"/>
            <a:chExt cx="172" cy="172"/>
          </a:xfrm>
        </p:grpSpPr>
        <p:sp>
          <p:nvSpPr>
            <p:cNvPr id="13044" name="Oval 133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45" name="Oval 133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7" name="Group 1334"/>
          <p:cNvGrpSpPr>
            <a:grpSpLocks/>
          </p:cNvGrpSpPr>
          <p:nvPr/>
        </p:nvGrpSpPr>
        <p:grpSpPr bwMode="auto">
          <a:xfrm>
            <a:off x="1560513" y="2624138"/>
            <a:ext cx="107950" cy="107950"/>
            <a:chOff x="2016" y="3178"/>
            <a:chExt cx="172" cy="172"/>
          </a:xfrm>
        </p:grpSpPr>
        <p:sp>
          <p:nvSpPr>
            <p:cNvPr id="13042" name="Oval 133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43" name="Oval 133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8" name="Group 1337"/>
          <p:cNvGrpSpPr>
            <a:grpSpLocks/>
          </p:cNvGrpSpPr>
          <p:nvPr/>
        </p:nvGrpSpPr>
        <p:grpSpPr bwMode="auto">
          <a:xfrm>
            <a:off x="4437063" y="3201988"/>
            <a:ext cx="107950" cy="107950"/>
            <a:chOff x="2016" y="3178"/>
            <a:chExt cx="172" cy="172"/>
          </a:xfrm>
        </p:grpSpPr>
        <p:sp>
          <p:nvSpPr>
            <p:cNvPr id="13040" name="Oval 133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41" name="Oval 133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29" name="Group 1340"/>
          <p:cNvGrpSpPr>
            <a:grpSpLocks/>
          </p:cNvGrpSpPr>
          <p:nvPr/>
        </p:nvGrpSpPr>
        <p:grpSpPr bwMode="auto">
          <a:xfrm>
            <a:off x="4297363" y="4167188"/>
            <a:ext cx="107950" cy="107950"/>
            <a:chOff x="2016" y="3178"/>
            <a:chExt cx="172" cy="172"/>
          </a:xfrm>
        </p:grpSpPr>
        <p:sp>
          <p:nvSpPr>
            <p:cNvPr id="13038" name="Oval 134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39" name="Oval 134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0" name="Group 1343"/>
          <p:cNvGrpSpPr>
            <a:grpSpLocks/>
          </p:cNvGrpSpPr>
          <p:nvPr/>
        </p:nvGrpSpPr>
        <p:grpSpPr bwMode="auto">
          <a:xfrm>
            <a:off x="4551363" y="4186238"/>
            <a:ext cx="107950" cy="107950"/>
            <a:chOff x="2016" y="3178"/>
            <a:chExt cx="172" cy="172"/>
          </a:xfrm>
        </p:grpSpPr>
        <p:sp>
          <p:nvSpPr>
            <p:cNvPr id="13036" name="Oval 134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37" name="Oval 134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1" name="Group 1346"/>
          <p:cNvGrpSpPr>
            <a:grpSpLocks/>
          </p:cNvGrpSpPr>
          <p:nvPr/>
        </p:nvGrpSpPr>
        <p:grpSpPr bwMode="auto">
          <a:xfrm>
            <a:off x="1706563" y="3481388"/>
            <a:ext cx="107950" cy="107950"/>
            <a:chOff x="2016" y="3178"/>
            <a:chExt cx="172" cy="172"/>
          </a:xfrm>
        </p:grpSpPr>
        <p:sp>
          <p:nvSpPr>
            <p:cNvPr id="13034" name="Oval 134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35" name="Oval 134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2" name="Group 1349"/>
          <p:cNvGrpSpPr>
            <a:grpSpLocks/>
          </p:cNvGrpSpPr>
          <p:nvPr/>
        </p:nvGrpSpPr>
        <p:grpSpPr bwMode="auto">
          <a:xfrm>
            <a:off x="1935163" y="3151188"/>
            <a:ext cx="107950" cy="107950"/>
            <a:chOff x="2016" y="3178"/>
            <a:chExt cx="172" cy="172"/>
          </a:xfrm>
        </p:grpSpPr>
        <p:sp>
          <p:nvSpPr>
            <p:cNvPr id="13032" name="Oval 135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33" name="Oval 135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3" name="Group 1352"/>
          <p:cNvGrpSpPr>
            <a:grpSpLocks/>
          </p:cNvGrpSpPr>
          <p:nvPr/>
        </p:nvGrpSpPr>
        <p:grpSpPr bwMode="auto">
          <a:xfrm>
            <a:off x="2360613" y="3087688"/>
            <a:ext cx="107950" cy="107950"/>
            <a:chOff x="2016" y="3178"/>
            <a:chExt cx="172" cy="172"/>
          </a:xfrm>
        </p:grpSpPr>
        <p:sp>
          <p:nvSpPr>
            <p:cNvPr id="13030" name="Oval 135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31" name="Oval 135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4" name="Group 1355"/>
          <p:cNvGrpSpPr>
            <a:grpSpLocks/>
          </p:cNvGrpSpPr>
          <p:nvPr/>
        </p:nvGrpSpPr>
        <p:grpSpPr bwMode="auto">
          <a:xfrm>
            <a:off x="5319713" y="4344988"/>
            <a:ext cx="107950" cy="107950"/>
            <a:chOff x="2016" y="3178"/>
            <a:chExt cx="172" cy="172"/>
          </a:xfrm>
        </p:grpSpPr>
        <p:sp>
          <p:nvSpPr>
            <p:cNvPr id="13028" name="Oval 135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29" name="Oval 135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5" name="Group 1358"/>
          <p:cNvGrpSpPr>
            <a:grpSpLocks/>
          </p:cNvGrpSpPr>
          <p:nvPr/>
        </p:nvGrpSpPr>
        <p:grpSpPr bwMode="auto">
          <a:xfrm>
            <a:off x="6710363" y="3100388"/>
            <a:ext cx="107950" cy="107950"/>
            <a:chOff x="2016" y="3178"/>
            <a:chExt cx="172" cy="172"/>
          </a:xfrm>
        </p:grpSpPr>
        <p:sp>
          <p:nvSpPr>
            <p:cNvPr id="13026" name="Oval 135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27" name="Oval 136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6" name="Group 1361"/>
          <p:cNvGrpSpPr>
            <a:grpSpLocks/>
          </p:cNvGrpSpPr>
          <p:nvPr/>
        </p:nvGrpSpPr>
        <p:grpSpPr bwMode="auto">
          <a:xfrm>
            <a:off x="7205663" y="3602038"/>
            <a:ext cx="107950" cy="107950"/>
            <a:chOff x="2016" y="3178"/>
            <a:chExt cx="172" cy="172"/>
          </a:xfrm>
        </p:grpSpPr>
        <p:sp>
          <p:nvSpPr>
            <p:cNvPr id="13024" name="Oval 136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25" name="Oval 136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7" name="Group 1364"/>
          <p:cNvGrpSpPr>
            <a:grpSpLocks/>
          </p:cNvGrpSpPr>
          <p:nvPr/>
        </p:nvGrpSpPr>
        <p:grpSpPr bwMode="auto">
          <a:xfrm>
            <a:off x="7834313" y="5253038"/>
            <a:ext cx="107950" cy="107950"/>
            <a:chOff x="2016" y="3178"/>
            <a:chExt cx="172" cy="172"/>
          </a:xfrm>
        </p:grpSpPr>
        <p:sp>
          <p:nvSpPr>
            <p:cNvPr id="13022" name="Oval 136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23" name="Oval 136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8" name="Group 1367"/>
          <p:cNvGrpSpPr>
            <a:grpSpLocks/>
          </p:cNvGrpSpPr>
          <p:nvPr/>
        </p:nvGrpSpPr>
        <p:grpSpPr bwMode="auto">
          <a:xfrm>
            <a:off x="8393113" y="5532438"/>
            <a:ext cx="107950" cy="107950"/>
            <a:chOff x="2016" y="3178"/>
            <a:chExt cx="172" cy="172"/>
          </a:xfrm>
        </p:grpSpPr>
        <p:sp>
          <p:nvSpPr>
            <p:cNvPr id="13020" name="Oval 136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21" name="Oval 136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39" name="Group 1370"/>
          <p:cNvGrpSpPr>
            <a:grpSpLocks/>
          </p:cNvGrpSpPr>
          <p:nvPr/>
        </p:nvGrpSpPr>
        <p:grpSpPr bwMode="auto">
          <a:xfrm>
            <a:off x="2568575" y="2782888"/>
            <a:ext cx="107950" cy="107950"/>
            <a:chOff x="2016" y="3178"/>
            <a:chExt cx="172" cy="172"/>
          </a:xfrm>
        </p:grpSpPr>
        <p:sp>
          <p:nvSpPr>
            <p:cNvPr id="13018" name="Oval 137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19" name="Oval 137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0" name="Group 1373"/>
          <p:cNvGrpSpPr>
            <a:grpSpLocks/>
          </p:cNvGrpSpPr>
          <p:nvPr/>
        </p:nvGrpSpPr>
        <p:grpSpPr bwMode="auto">
          <a:xfrm>
            <a:off x="1774825" y="2973388"/>
            <a:ext cx="107950" cy="107950"/>
            <a:chOff x="2016" y="3178"/>
            <a:chExt cx="172" cy="172"/>
          </a:xfrm>
        </p:grpSpPr>
        <p:sp>
          <p:nvSpPr>
            <p:cNvPr id="13016" name="Oval 137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17" name="Oval 137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1" name="Group 1376"/>
          <p:cNvGrpSpPr>
            <a:grpSpLocks/>
          </p:cNvGrpSpPr>
          <p:nvPr/>
        </p:nvGrpSpPr>
        <p:grpSpPr bwMode="auto">
          <a:xfrm>
            <a:off x="2905125" y="4198938"/>
            <a:ext cx="107950" cy="107950"/>
            <a:chOff x="2016" y="3178"/>
            <a:chExt cx="172" cy="172"/>
          </a:xfrm>
        </p:grpSpPr>
        <p:sp>
          <p:nvSpPr>
            <p:cNvPr id="13014" name="Oval 137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15" name="Oval 137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2" name="Group 1379"/>
          <p:cNvGrpSpPr>
            <a:grpSpLocks/>
          </p:cNvGrpSpPr>
          <p:nvPr/>
        </p:nvGrpSpPr>
        <p:grpSpPr bwMode="auto">
          <a:xfrm>
            <a:off x="2765425" y="4916488"/>
            <a:ext cx="107950" cy="107950"/>
            <a:chOff x="2016" y="3178"/>
            <a:chExt cx="172" cy="172"/>
          </a:xfrm>
        </p:grpSpPr>
        <p:sp>
          <p:nvSpPr>
            <p:cNvPr id="13012" name="Oval 138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13" name="Oval 138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3" name="Group 1382"/>
          <p:cNvGrpSpPr>
            <a:grpSpLocks/>
          </p:cNvGrpSpPr>
          <p:nvPr/>
        </p:nvGrpSpPr>
        <p:grpSpPr bwMode="auto">
          <a:xfrm>
            <a:off x="1603375" y="3224213"/>
            <a:ext cx="107950" cy="107950"/>
            <a:chOff x="2016" y="3178"/>
            <a:chExt cx="172" cy="172"/>
          </a:xfrm>
        </p:grpSpPr>
        <p:sp>
          <p:nvSpPr>
            <p:cNvPr id="13010" name="Oval 138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11" name="Oval 138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4" name="Group 1385"/>
          <p:cNvGrpSpPr>
            <a:grpSpLocks/>
          </p:cNvGrpSpPr>
          <p:nvPr/>
        </p:nvGrpSpPr>
        <p:grpSpPr bwMode="auto">
          <a:xfrm>
            <a:off x="2098675" y="2465388"/>
            <a:ext cx="107950" cy="107950"/>
            <a:chOff x="2016" y="3178"/>
            <a:chExt cx="172" cy="172"/>
          </a:xfrm>
        </p:grpSpPr>
        <p:sp>
          <p:nvSpPr>
            <p:cNvPr id="13008" name="Oval 138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09" name="Oval 138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5" name="Group 1388"/>
          <p:cNvGrpSpPr>
            <a:grpSpLocks/>
          </p:cNvGrpSpPr>
          <p:nvPr/>
        </p:nvGrpSpPr>
        <p:grpSpPr bwMode="auto">
          <a:xfrm>
            <a:off x="663575" y="2643188"/>
            <a:ext cx="107950" cy="107950"/>
            <a:chOff x="2016" y="3178"/>
            <a:chExt cx="172" cy="172"/>
          </a:xfrm>
        </p:grpSpPr>
        <p:sp>
          <p:nvSpPr>
            <p:cNvPr id="13006" name="Oval 138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07" name="Oval 139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6" name="Group 1391"/>
          <p:cNvGrpSpPr>
            <a:grpSpLocks/>
          </p:cNvGrpSpPr>
          <p:nvPr/>
        </p:nvGrpSpPr>
        <p:grpSpPr bwMode="auto">
          <a:xfrm>
            <a:off x="4327525" y="3354388"/>
            <a:ext cx="107950" cy="107950"/>
            <a:chOff x="2016" y="3178"/>
            <a:chExt cx="172" cy="172"/>
          </a:xfrm>
        </p:grpSpPr>
        <p:sp>
          <p:nvSpPr>
            <p:cNvPr id="13004" name="Oval 139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05" name="Oval 139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7" name="Group 1394"/>
          <p:cNvGrpSpPr>
            <a:grpSpLocks/>
          </p:cNvGrpSpPr>
          <p:nvPr/>
        </p:nvGrpSpPr>
        <p:grpSpPr bwMode="auto">
          <a:xfrm>
            <a:off x="4429125" y="3011488"/>
            <a:ext cx="107950" cy="107950"/>
            <a:chOff x="2016" y="3178"/>
            <a:chExt cx="172" cy="172"/>
          </a:xfrm>
        </p:grpSpPr>
        <p:sp>
          <p:nvSpPr>
            <p:cNvPr id="13002" name="Oval 139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03" name="Oval 139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8" name="Group 1397"/>
          <p:cNvGrpSpPr>
            <a:grpSpLocks/>
          </p:cNvGrpSpPr>
          <p:nvPr/>
        </p:nvGrpSpPr>
        <p:grpSpPr bwMode="auto">
          <a:xfrm>
            <a:off x="4264025" y="2719388"/>
            <a:ext cx="107950" cy="107950"/>
            <a:chOff x="2016" y="3178"/>
            <a:chExt cx="172" cy="172"/>
          </a:xfrm>
        </p:grpSpPr>
        <p:sp>
          <p:nvSpPr>
            <p:cNvPr id="13000" name="Oval 139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3001" name="Oval 139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49" name="Group 1400"/>
          <p:cNvGrpSpPr>
            <a:grpSpLocks/>
          </p:cNvGrpSpPr>
          <p:nvPr/>
        </p:nvGrpSpPr>
        <p:grpSpPr bwMode="auto">
          <a:xfrm>
            <a:off x="4606925" y="2820988"/>
            <a:ext cx="107950" cy="107950"/>
            <a:chOff x="2016" y="3178"/>
            <a:chExt cx="172" cy="172"/>
          </a:xfrm>
        </p:grpSpPr>
        <p:sp>
          <p:nvSpPr>
            <p:cNvPr id="12998" name="Oval 140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99" name="Oval 140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0" name="Group 1403"/>
          <p:cNvGrpSpPr>
            <a:grpSpLocks/>
          </p:cNvGrpSpPr>
          <p:nvPr/>
        </p:nvGrpSpPr>
        <p:grpSpPr bwMode="auto">
          <a:xfrm>
            <a:off x="5076825" y="2598738"/>
            <a:ext cx="107950" cy="107950"/>
            <a:chOff x="2016" y="3178"/>
            <a:chExt cx="172" cy="172"/>
          </a:xfrm>
        </p:grpSpPr>
        <p:sp>
          <p:nvSpPr>
            <p:cNvPr id="12996" name="Oval 140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97" name="Oval 140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1" name="Group 1406"/>
          <p:cNvGrpSpPr>
            <a:grpSpLocks/>
          </p:cNvGrpSpPr>
          <p:nvPr/>
        </p:nvGrpSpPr>
        <p:grpSpPr bwMode="auto">
          <a:xfrm>
            <a:off x="5559425" y="3951288"/>
            <a:ext cx="107950" cy="107950"/>
            <a:chOff x="2016" y="3178"/>
            <a:chExt cx="172" cy="172"/>
          </a:xfrm>
        </p:grpSpPr>
        <p:sp>
          <p:nvSpPr>
            <p:cNvPr id="12994" name="Oval 140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95" name="Oval 140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2" name="Group 1409"/>
          <p:cNvGrpSpPr>
            <a:grpSpLocks/>
          </p:cNvGrpSpPr>
          <p:nvPr/>
        </p:nvGrpSpPr>
        <p:grpSpPr bwMode="auto">
          <a:xfrm>
            <a:off x="5476875" y="4205288"/>
            <a:ext cx="107950" cy="107950"/>
            <a:chOff x="2016" y="3178"/>
            <a:chExt cx="172" cy="172"/>
          </a:xfrm>
        </p:grpSpPr>
        <p:sp>
          <p:nvSpPr>
            <p:cNvPr id="12992" name="Oval 141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93" name="Oval 141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3" name="Group 1412"/>
          <p:cNvGrpSpPr>
            <a:grpSpLocks/>
          </p:cNvGrpSpPr>
          <p:nvPr/>
        </p:nvGrpSpPr>
        <p:grpSpPr bwMode="auto">
          <a:xfrm>
            <a:off x="7096125" y="4338638"/>
            <a:ext cx="107950" cy="107950"/>
            <a:chOff x="2016" y="3178"/>
            <a:chExt cx="172" cy="172"/>
          </a:xfrm>
        </p:grpSpPr>
        <p:sp>
          <p:nvSpPr>
            <p:cNvPr id="12990" name="Oval 141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91" name="Oval 141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4" name="Group 1415"/>
          <p:cNvGrpSpPr>
            <a:grpSpLocks/>
          </p:cNvGrpSpPr>
          <p:nvPr/>
        </p:nvGrpSpPr>
        <p:grpSpPr bwMode="auto">
          <a:xfrm>
            <a:off x="7127875" y="4211638"/>
            <a:ext cx="107950" cy="107950"/>
            <a:chOff x="2016" y="3178"/>
            <a:chExt cx="172" cy="172"/>
          </a:xfrm>
        </p:grpSpPr>
        <p:sp>
          <p:nvSpPr>
            <p:cNvPr id="12988" name="Oval 141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89" name="Oval 141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5" name="Group 1418"/>
          <p:cNvGrpSpPr>
            <a:grpSpLocks/>
          </p:cNvGrpSpPr>
          <p:nvPr/>
        </p:nvGrpSpPr>
        <p:grpSpPr bwMode="auto">
          <a:xfrm>
            <a:off x="7134225" y="3709988"/>
            <a:ext cx="107950" cy="107950"/>
            <a:chOff x="2016" y="3178"/>
            <a:chExt cx="172" cy="172"/>
          </a:xfrm>
        </p:grpSpPr>
        <p:sp>
          <p:nvSpPr>
            <p:cNvPr id="12986" name="Oval 141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87" name="Oval 142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6" name="Group 1421"/>
          <p:cNvGrpSpPr>
            <a:grpSpLocks/>
          </p:cNvGrpSpPr>
          <p:nvPr/>
        </p:nvGrpSpPr>
        <p:grpSpPr bwMode="auto">
          <a:xfrm>
            <a:off x="8169275" y="2713038"/>
            <a:ext cx="107950" cy="107950"/>
            <a:chOff x="2016" y="3178"/>
            <a:chExt cx="172" cy="172"/>
          </a:xfrm>
        </p:grpSpPr>
        <p:sp>
          <p:nvSpPr>
            <p:cNvPr id="12984" name="Oval 142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85" name="Oval 142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7" name="Group 1424"/>
          <p:cNvGrpSpPr>
            <a:grpSpLocks/>
          </p:cNvGrpSpPr>
          <p:nvPr/>
        </p:nvGrpSpPr>
        <p:grpSpPr bwMode="auto">
          <a:xfrm>
            <a:off x="7686675" y="2871788"/>
            <a:ext cx="107950" cy="107950"/>
            <a:chOff x="2016" y="3178"/>
            <a:chExt cx="172" cy="172"/>
          </a:xfrm>
        </p:grpSpPr>
        <p:sp>
          <p:nvSpPr>
            <p:cNvPr id="12982" name="Oval 142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83" name="Oval 142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8" name="Group 1427"/>
          <p:cNvGrpSpPr>
            <a:grpSpLocks/>
          </p:cNvGrpSpPr>
          <p:nvPr/>
        </p:nvGrpSpPr>
        <p:grpSpPr bwMode="auto">
          <a:xfrm>
            <a:off x="7013575" y="3265488"/>
            <a:ext cx="107950" cy="107950"/>
            <a:chOff x="2016" y="3178"/>
            <a:chExt cx="172" cy="172"/>
          </a:xfrm>
        </p:grpSpPr>
        <p:sp>
          <p:nvSpPr>
            <p:cNvPr id="12980" name="Oval 142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81" name="Oval 142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59" name="Group 1430"/>
          <p:cNvGrpSpPr>
            <a:grpSpLocks/>
          </p:cNvGrpSpPr>
          <p:nvPr/>
        </p:nvGrpSpPr>
        <p:grpSpPr bwMode="auto">
          <a:xfrm>
            <a:off x="5826125" y="3436938"/>
            <a:ext cx="107950" cy="107950"/>
            <a:chOff x="2016" y="3178"/>
            <a:chExt cx="172" cy="172"/>
          </a:xfrm>
        </p:grpSpPr>
        <p:sp>
          <p:nvSpPr>
            <p:cNvPr id="12978" name="Oval 143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79" name="Oval 143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0" name="Group 1433"/>
          <p:cNvGrpSpPr>
            <a:grpSpLocks/>
          </p:cNvGrpSpPr>
          <p:nvPr/>
        </p:nvGrpSpPr>
        <p:grpSpPr bwMode="auto">
          <a:xfrm>
            <a:off x="5451475" y="3411538"/>
            <a:ext cx="107950" cy="107950"/>
            <a:chOff x="2016" y="3178"/>
            <a:chExt cx="172" cy="172"/>
          </a:xfrm>
        </p:grpSpPr>
        <p:sp>
          <p:nvSpPr>
            <p:cNvPr id="12976" name="Oval 143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77" name="Oval 143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1" name="Group 1436"/>
          <p:cNvGrpSpPr>
            <a:grpSpLocks/>
          </p:cNvGrpSpPr>
          <p:nvPr/>
        </p:nvGrpSpPr>
        <p:grpSpPr bwMode="auto">
          <a:xfrm>
            <a:off x="3057525" y="4687888"/>
            <a:ext cx="107950" cy="107950"/>
            <a:chOff x="2016" y="3178"/>
            <a:chExt cx="172" cy="172"/>
          </a:xfrm>
        </p:grpSpPr>
        <p:sp>
          <p:nvSpPr>
            <p:cNvPr id="12974" name="Oval 143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75" name="Oval 143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2" name="Group 1439"/>
          <p:cNvGrpSpPr>
            <a:grpSpLocks/>
          </p:cNvGrpSpPr>
          <p:nvPr/>
        </p:nvGrpSpPr>
        <p:grpSpPr bwMode="auto">
          <a:xfrm>
            <a:off x="1844675" y="3360738"/>
            <a:ext cx="107950" cy="107950"/>
            <a:chOff x="2016" y="3178"/>
            <a:chExt cx="172" cy="172"/>
          </a:xfrm>
        </p:grpSpPr>
        <p:sp>
          <p:nvSpPr>
            <p:cNvPr id="12972" name="Oval 144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73" name="Oval 144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3" name="Group 1442"/>
          <p:cNvGrpSpPr>
            <a:grpSpLocks/>
          </p:cNvGrpSpPr>
          <p:nvPr/>
        </p:nvGrpSpPr>
        <p:grpSpPr bwMode="auto">
          <a:xfrm>
            <a:off x="2073275" y="3608388"/>
            <a:ext cx="107950" cy="107950"/>
            <a:chOff x="2016" y="3178"/>
            <a:chExt cx="172" cy="172"/>
          </a:xfrm>
        </p:grpSpPr>
        <p:sp>
          <p:nvSpPr>
            <p:cNvPr id="12970" name="Oval 144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71" name="Oval 144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4" name="Group 1445"/>
          <p:cNvGrpSpPr>
            <a:grpSpLocks/>
          </p:cNvGrpSpPr>
          <p:nvPr/>
        </p:nvGrpSpPr>
        <p:grpSpPr bwMode="auto">
          <a:xfrm>
            <a:off x="2632075" y="4649788"/>
            <a:ext cx="107950" cy="107950"/>
            <a:chOff x="2016" y="3178"/>
            <a:chExt cx="172" cy="172"/>
          </a:xfrm>
        </p:grpSpPr>
        <p:sp>
          <p:nvSpPr>
            <p:cNvPr id="12968" name="Oval 144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69" name="Oval 144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5" name="Group 1448"/>
          <p:cNvGrpSpPr>
            <a:grpSpLocks/>
          </p:cNvGrpSpPr>
          <p:nvPr/>
        </p:nvGrpSpPr>
        <p:grpSpPr bwMode="auto">
          <a:xfrm>
            <a:off x="2765425" y="5595938"/>
            <a:ext cx="107950" cy="107950"/>
            <a:chOff x="2016" y="3178"/>
            <a:chExt cx="172" cy="172"/>
          </a:xfrm>
        </p:grpSpPr>
        <p:sp>
          <p:nvSpPr>
            <p:cNvPr id="12966" name="Oval 144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67" name="Oval 145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6" name="Group 1451"/>
          <p:cNvGrpSpPr>
            <a:grpSpLocks/>
          </p:cNvGrpSpPr>
          <p:nvPr/>
        </p:nvGrpSpPr>
        <p:grpSpPr bwMode="auto">
          <a:xfrm>
            <a:off x="2663825" y="5367338"/>
            <a:ext cx="107950" cy="107950"/>
            <a:chOff x="2016" y="3178"/>
            <a:chExt cx="172" cy="172"/>
          </a:xfrm>
        </p:grpSpPr>
        <p:sp>
          <p:nvSpPr>
            <p:cNvPr id="12964" name="Oval 145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65" name="Oval 145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7" name="Group 1454"/>
          <p:cNvGrpSpPr>
            <a:grpSpLocks/>
          </p:cNvGrpSpPr>
          <p:nvPr/>
        </p:nvGrpSpPr>
        <p:grpSpPr bwMode="auto">
          <a:xfrm>
            <a:off x="4772025" y="4916488"/>
            <a:ext cx="107950" cy="107950"/>
            <a:chOff x="2016" y="3178"/>
            <a:chExt cx="172" cy="172"/>
          </a:xfrm>
        </p:grpSpPr>
        <p:sp>
          <p:nvSpPr>
            <p:cNvPr id="12962" name="Oval 145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63" name="Oval 145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8" name="Group 1457"/>
          <p:cNvGrpSpPr>
            <a:grpSpLocks/>
          </p:cNvGrpSpPr>
          <p:nvPr/>
        </p:nvGrpSpPr>
        <p:grpSpPr bwMode="auto">
          <a:xfrm>
            <a:off x="4987925" y="5138738"/>
            <a:ext cx="107950" cy="107950"/>
            <a:chOff x="2016" y="3178"/>
            <a:chExt cx="172" cy="172"/>
          </a:xfrm>
        </p:grpSpPr>
        <p:sp>
          <p:nvSpPr>
            <p:cNvPr id="12960" name="Oval 145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61" name="Oval 145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69" name="Group 1460"/>
          <p:cNvGrpSpPr>
            <a:grpSpLocks/>
          </p:cNvGrpSpPr>
          <p:nvPr/>
        </p:nvGrpSpPr>
        <p:grpSpPr bwMode="auto">
          <a:xfrm>
            <a:off x="5235575" y="2776538"/>
            <a:ext cx="107950" cy="107950"/>
            <a:chOff x="2016" y="3178"/>
            <a:chExt cx="172" cy="172"/>
          </a:xfrm>
        </p:grpSpPr>
        <p:sp>
          <p:nvSpPr>
            <p:cNvPr id="12958" name="Oval 146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59" name="Oval 146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0" name="Group 1463"/>
          <p:cNvGrpSpPr>
            <a:grpSpLocks/>
          </p:cNvGrpSpPr>
          <p:nvPr/>
        </p:nvGrpSpPr>
        <p:grpSpPr bwMode="auto">
          <a:xfrm>
            <a:off x="5508625" y="3214688"/>
            <a:ext cx="107950" cy="107950"/>
            <a:chOff x="2016" y="3178"/>
            <a:chExt cx="172" cy="172"/>
          </a:xfrm>
        </p:grpSpPr>
        <p:sp>
          <p:nvSpPr>
            <p:cNvPr id="12956" name="Oval 146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57" name="Oval 146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1" name="Group 1466"/>
          <p:cNvGrpSpPr>
            <a:grpSpLocks/>
          </p:cNvGrpSpPr>
          <p:nvPr/>
        </p:nvGrpSpPr>
        <p:grpSpPr bwMode="auto">
          <a:xfrm>
            <a:off x="5934075" y="3671888"/>
            <a:ext cx="107950" cy="107950"/>
            <a:chOff x="2016" y="3178"/>
            <a:chExt cx="172" cy="172"/>
          </a:xfrm>
        </p:grpSpPr>
        <p:sp>
          <p:nvSpPr>
            <p:cNvPr id="12954" name="Oval 146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55" name="Oval 146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2" name="Group 1469"/>
          <p:cNvGrpSpPr>
            <a:grpSpLocks/>
          </p:cNvGrpSpPr>
          <p:nvPr/>
        </p:nvGrpSpPr>
        <p:grpSpPr bwMode="auto">
          <a:xfrm>
            <a:off x="6276975" y="3906838"/>
            <a:ext cx="107950" cy="107950"/>
            <a:chOff x="2016" y="3178"/>
            <a:chExt cx="172" cy="172"/>
          </a:xfrm>
        </p:grpSpPr>
        <p:sp>
          <p:nvSpPr>
            <p:cNvPr id="12952" name="Oval 147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53" name="Oval 147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3" name="Group 1472"/>
          <p:cNvGrpSpPr>
            <a:grpSpLocks/>
          </p:cNvGrpSpPr>
          <p:nvPr/>
        </p:nvGrpSpPr>
        <p:grpSpPr bwMode="auto">
          <a:xfrm>
            <a:off x="7102475" y="3417888"/>
            <a:ext cx="107950" cy="107950"/>
            <a:chOff x="2016" y="3178"/>
            <a:chExt cx="172" cy="172"/>
          </a:xfrm>
        </p:grpSpPr>
        <p:sp>
          <p:nvSpPr>
            <p:cNvPr id="12950" name="Oval 147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51" name="Oval 147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4" name="Group 1475"/>
          <p:cNvGrpSpPr>
            <a:grpSpLocks/>
          </p:cNvGrpSpPr>
          <p:nvPr/>
        </p:nvGrpSpPr>
        <p:grpSpPr bwMode="auto">
          <a:xfrm>
            <a:off x="8651875" y="2147888"/>
            <a:ext cx="107950" cy="107950"/>
            <a:chOff x="2016" y="3178"/>
            <a:chExt cx="172" cy="172"/>
          </a:xfrm>
        </p:grpSpPr>
        <p:sp>
          <p:nvSpPr>
            <p:cNvPr id="12948" name="Oval 147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49" name="Oval 147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5" name="Group 1478"/>
          <p:cNvGrpSpPr>
            <a:grpSpLocks/>
          </p:cNvGrpSpPr>
          <p:nvPr/>
        </p:nvGrpSpPr>
        <p:grpSpPr bwMode="auto">
          <a:xfrm>
            <a:off x="6042025" y="1970088"/>
            <a:ext cx="107950" cy="107950"/>
            <a:chOff x="2016" y="3178"/>
            <a:chExt cx="172" cy="172"/>
          </a:xfrm>
        </p:grpSpPr>
        <p:sp>
          <p:nvSpPr>
            <p:cNvPr id="12946" name="Oval 147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47" name="Oval 148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6" name="Group 1481"/>
          <p:cNvGrpSpPr>
            <a:grpSpLocks/>
          </p:cNvGrpSpPr>
          <p:nvPr/>
        </p:nvGrpSpPr>
        <p:grpSpPr bwMode="auto">
          <a:xfrm>
            <a:off x="5641975" y="1874838"/>
            <a:ext cx="107950" cy="107950"/>
            <a:chOff x="2016" y="3178"/>
            <a:chExt cx="172" cy="172"/>
          </a:xfrm>
        </p:grpSpPr>
        <p:sp>
          <p:nvSpPr>
            <p:cNvPr id="12944" name="Oval 148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45" name="Oval 148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7" name="Group 1484"/>
          <p:cNvGrpSpPr>
            <a:grpSpLocks/>
          </p:cNvGrpSpPr>
          <p:nvPr/>
        </p:nvGrpSpPr>
        <p:grpSpPr bwMode="auto">
          <a:xfrm>
            <a:off x="3305175" y="2490788"/>
            <a:ext cx="107950" cy="107950"/>
            <a:chOff x="2016" y="3178"/>
            <a:chExt cx="172" cy="172"/>
          </a:xfrm>
        </p:grpSpPr>
        <p:sp>
          <p:nvSpPr>
            <p:cNvPr id="12942" name="Oval 148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43" name="Oval 148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8" name="Group 1487"/>
          <p:cNvGrpSpPr>
            <a:grpSpLocks/>
          </p:cNvGrpSpPr>
          <p:nvPr/>
        </p:nvGrpSpPr>
        <p:grpSpPr bwMode="auto">
          <a:xfrm>
            <a:off x="2701925" y="2884488"/>
            <a:ext cx="107950" cy="107950"/>
            <a:chOff x="2016" y="3178"/>
            <a:chExt cx="172" cy="172"/>
          </a:xfrm>
        </p:grpSpPr>
        <p:sp>
          <p:nvSpPr>
            <p:cNvPr id="12940" name="Oval 148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41" name="Oval 148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79" name="Group 1490"/>
          <p:cNvGrpSpPr>
            <a:grpSpLocks/>
          </p:cNvGrpSpPr>
          <p:nvPr/>
        </p:nvGrpSpPr>
        <p:grpSpPr bwMode="auto">
          <a:xfrm>
            <a:off x="2257425" y="3424238"/>
            <a:ext cx="107950" cy="107950"/>
            <a:chOff x="2016" y="3178"/>
            <a:chExt cx="172" cy="172"/>
          </a:xfrm>
        </p:grpSpPr>
        <p:sp>
          <p:nvSpPr>
            <p:cNvPr id="12938" name="Oval 149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39" name="Oval 149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0" name="Group 1493"/>
          <p:cNvGrpSpPr>
            <a:grpSpLocks/>
          </p:cNvGrpSpPr>
          <p:nvPr/>
        </p:nvGrpSpPr>
        <p:grpSpPr bwMode="auto">
          <a:xfrm>
            <a:off x="2092325" y="3932238"/>
            <a:ext cx="107950" cy="107950"/>
            <a:chOff x="2016" y="3178"/>
            <a:chExt cx="172" cy="172"/>
          </a:xfrm>
        </p:grpSpPr>
        <p:sp>
          <p:nvSpPr>
            <p:cNvPr id="12936" name="Oval 149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37" name="Oval 149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1" name="Group 1496"/>
          <p:cNvGrpSpPr>
            <a:grpSpLocks/>
          </p:cNvGrpSpPr>
          <p:nvPr/>
        </p:nvGrpSpPr>
        <p:grpSpPr bwMode="auto">
          <a:xfrm>
            <a:off x="4029075" y="3862388"/>
            <a:ext cx="107950" cy="107950"/>
            <a:chOff x="2016" y="3178"/>
            <a:chExt cx="172" cy="172"/>
          </a:xfrm>
        </p:grpSpPr>
        <p:sp>
          <p:nvSpPr>
            <p:cNvPr id="12934" name="Oval 149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35" name="Oval 149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2" name="Group 1499"/>
          <p:cNvGrpSpPr>
            <a:grpSpLocks/>
          </p:cNvGrpSpPr>
          <p:nvPr/>
        </p:nvGrpSpPr>
        <p:grpSpPr bwMode="auto">
          <a:xfrm>
            <a:off x="4022725" y="3995738"/>
            <a:ext cx="107950" cy="107950"/>
            <a:chOff x="2016" y="3178"/>
            <a:chExt cx="172" cy="172"/>
          </a:xfrm>
        </p:grpSpPr>
        <p:sp>
          <p:nvSpPr>
            <p:cNvPr id="12932" name="Oval 150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33" name="Oval 150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3" name="Group 1502"/>
          <p:cNvGrpSpPr>
            <a:grpSpLocks/>
          </p:cNvGrpSpPr>
          <p:nvPr/>
        </p:nvGrpSpPr>
        <p:grpSpPr bwMode="auto">
          <a:xfrm>
            <a:off x="4803775" y="3729038"/>
            <a:ext cx="107950" cy="107950"/>
            <a:chOff x="2016" y="3178"/>
            <a:chExt cx="172" cy="172"/>
          </a:xfrm>
        </p:grpSpPr>
        <p:sp>
          <p:nvSpPr>
            <p:cNvPr id="12930" name="Oval 150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31" name="Oval 150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4" name="Group 1505"/>
          <p:cNvGrpSpPr>
            <a:grpSpLocks/>
          </p:cNvGrpSpPr>
          <p:nvPr/>
        </p:nvGrpSpPr>
        <p:grpSpPr bwMode="auto">
          <a:xfrm>
            <a:off x="4949825" y="3824288"/>
            <a:ext cx="107950" cy="107950"/>
            <a:chOff x="2016" y="3178"/>
            <a:chExt cx="172" cy="172"/>
          </a:xfrm>
        </p:grpSpPr>
        <p:sp>
          <p:nvSpPr>
            <p:cNvPr id="12928" name="Oval 150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29" name="Oval 150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5" name="Group 1508"/>
          <p:cNvGrpSpPr>
            <a:grpSpLocks/>
          </p:cNvGrpSpPr>
          <p:nvPr/>
        </p:nvGrpSpPr>
        <p:grpSpPr bwMode="auto">
          <a:xfrm>
            <a:off x="5019675" y="4433888"/>
            <a:ext cx="107950" cy="107950"/>
            <a:chOff x="2016" y="3178"/>
            <a:chExt cx="172" cy="172"/>
          </a:xfrm>
        </p:grpSpPr>
        <p:sp>
          <p:nvSpPr>
            <p:cNvPr id="12926" name="Oval 150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27" name="Oval 151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6" name="Group 1511"/>
          <p:cNvGrpSpPr>
            <a:grpSpLocks/>
          </p:cNvGrpSpPr>
          <p:nvPr/>
        </p:nvGrpSpPr>
        <p:grpSpPr bwMode="auto">
          <a:xfrm>
            <a:off x="3082925" y="4948238"/>
            <a:ext cx="107950" cy="107950"/>
            <a:chOff x="2016" y="3178"/>
            <a:chExt cx="172" cy="172"/>
          </a:xfrm>
        </p:grpSpPr>
        <p:sp>
          <p:nvSpPr>
            <p:cNvPr id="12924" name="Oval 151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25" name="Oval 151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7" name="Group 1514"/>
          <p:cNvGrpSpPr>
            <a:grpSpLocks/>
          </p:cNvGrpSpPr>
          <p:nvPr/>
        </p:nvGrpSpPr>
        <p:grpSpPr bwMode="auto">
          <a:xfrm>
            <a:off x="4549775" y="3722688"/>
            <a:ext cx="107950" cy="107950"/>
            <a:chOff x="2016" y="3178"/>
            <a:chExt cx="172" cy="172"/>
          </a:xfrm>
        </p:grpSpPr>
        <p:sp>
          <p:nvSpPr>
            <p:cNvPr id="12922" name="Oval 151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23" name="Oval 151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8" name="Group 1517"/>
          <p:cNvGrpSpPr>
            <a:grpSpLocks/>
          </p:cNvGrpSpPr>
          <p:nvPr/>
        </p:nvGrpSpPr>
        <p:grpSpPr bwMode="auto">
          <a:xfrm>
            <a:off x="1844675" y="3481388"/>
            <a:ext cx="107950" cy="107950"/>
            <a:chOff x="2016" y="3178"/>
            <a:chExt cx="172" cy="172"/>
          </a:xfrm>
        </p:grpSpPr>
        <p:sp>
          <p:nvSpPr>
            <p:cNvPr id="12920" name="Oval 151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21" name="Oval 151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89" name="Group 1520"/>
          <p:cNvGrpSpPr>
            <a:grpSpLocks/>
          </p:cNvGrpSpPr>
          <p:nvPr/>
        </p:nvGrpSpPr>
        <p:grpSpPr bwMode="auto">
          <a:xfrm>
            <a:off x="4511675" y="3862388"/>
            <a:ext cx="107950" cy="107950"/>
            <a:chOff x="2016" y="3178"/>
            <a:chExt cx="172" cy="172"/>
          </a:xfrm>
        </p:grpSpPr>
        <p:sp>
          <p:nvSpPr>
            <p:cNvPr id="12918" name="Oval 152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19" name="Oval 152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0" name="Group 1523"/>
          <p:cNvGrpSpPr>
            <a:grpSpLocks/>
          </p:cNvGrpSpPr>
          <p:nvPr/>
        </p:nvGrpSpPr>
        <p:grpSpPr bwMode="auto">
          <a:xfrm>
            <a:off x="6264275" y="4052888"/>
            <a:ext cx="107950" cy="107950"/>
            <a:chOff x="2016" y="3178"/>
            <a:chExt cx="172" cy="172"/>
          </a:xfrm>
        </p:grpSpPr>
        <p:sp>
          <p:nvSpPr>
            <p:cNvPr id="12916" name="Oval 152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17" name="Oval 152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1" name="Group 1526"/>
          <p:cNvGrpSpPr>
            <a:grpSpLocks/>
          </p:cNvGrpSpPr>
          <p:nvPr/>
        </p:nvGrpSpPr>
        <p:grpSpPr bwMode="auto">
          <a:xfrm>
            <a:off x="6753225" y="3690938"/>
            <a:ext cx="107950" cy="107950"/>
            <a:chOff x="2016" y="3178"/>
            <a:chExt cx="172" cy="172"/>
          </a:xfrm>
        </p:grpSpPr>
        <p:sp>
          <p:nvSpPr>
            <p:cNvPr id="12914" name="Oval 152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15" name="Oval 152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2" name="Group 1529"/>
          <p:cNvGrpSpPr>
            <a:grpSpLocks/>
          </p:cNvGrpSpPr>
          <p:nvPr/>
        </p:nvGrpSpPr>
        <p:grpSpPr bwMode="auto">
          <a:xfrm>
            <a:off x="7305675" y="2808288"/>
            <a:ext cx="107950" cy="107950"/>
            <a:chOff x="2016" y="3178"/>
            <a:chExt cx="172" cy="172"/>
          </a:xfrm>
        </p:grpSpPr>
        <p:sp>
          <p:nvSpPr>
            <p:cNvPr id="12912" name="Oval 153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13" name="Oval 153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3" name="Group 1532"/>
          <p:cNvGrpSpPr>
            <a:grpSpLocks/>
          </p:cNvGrpSpPr>
          <p:nvPr/>
        </p:nvGrpSpPr>
        <p:grpSpPr bwMode="auto">
          <a:xfrm>
            <a:off x="6365875" y="3436938"/>
            <a:ext cx="107950" cy="107950"/>
            <a:chOff x="2016" y="3178"/>
            <a:chExt cx="172" cy="172"/>
          </a:xfrm>
        </p:grpSpPr>
        <p:sp>
          <p:nvSpPr>
            <p:cNvPr id="12910" name="Oval 153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11" name="Oval 153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4" name="Group 1535"/>
          <p:cNvGrpSpPr>
            <a:grpSpLocks/>
          </p:cNvGrpSpPr>
          <p:nvPr/>
        </p:nvGrpSpPr>
        <p:grpSpPr bwMode="auto">
          <a:xfrm>
            <a:off x="5553075" y="3328988"/>
            <a:ext cx="107950" cy="107950"/>
            <a:chOff x="2016" y="3178"/>
            <a:chExt cx="172" cy="172"/>
          </a:xfrm>
        </p:grpSpPr>
        <p:sp>
          <p:nvSpPr>
            <p:cNvPr id="12908" name="Oval 153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09" name="Oval 153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5" name="Group 1538"/>
          <p:cNvGrpSpPr>
            <a:grpSpLocks/>
          </p:cNvGrpSpPr>
          <p:nvPr/>
        </p:nvGrpSpPr>
        <p:grpSpPr bwMode="auto">
          <a:xfrm>
            <a:off x="6327775" y="2744788"/>
            <a:ext cx="107950" cy="107950"/>
            <a:chOff x="2016" y="3178"/>
            <a:chExt cx="172" cy="172"/>
          </a:xfrm>
        </p:grpSpPr>
        <p:sp>
          <p:nvSpPr>
            <p:cNvPr id="12906" name="Oval 153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07" name="Oval 154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6" name="Group 1541"/>
          <p:cNvGrpSpPr>
            <a:grpSpLocks/>
          </p:cNvGrpSpPr>
          <p:nvPr/>
        </p:nvGrpSpPr>
        <p:grpSpPr bwMode="auto">
          <a:xfrm>
            <a:off x="5280025" y="2986088"/>
            <a:ext cx="107950" cy="107950"/>
            <a:chOff x="2016" y="3178"/>
            <a:chExt cx="172" cy="172"/>
          </a:xfrm>
        </p:grpSpPr>
        <p:sp>
          <p:nvSpPr>
            <p:cNvPr id="12904" name="Oval 154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05" name="Oval 154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7" name="Group 1544"/>
          <p:cNvGrpSpPr>
            <a:grpSpLocks/>
          </p:cNvGrpSpPr>
          <p:nvPr/>
        </p:nvGrpSpPr>
        <p:grpSpPr bwMode="auto">
          <a:xfrm>
            <a:off x="7546975" y="2725738"/>
            <a:ext cx="107950" cy="107950"/>
            <a:chOff x="2016" y="3178"/>
            <a:chExt cx="172" cy="172"/>
          </a:xfrm>
        </p:grpSpPr>
        <p:sp>
          <p:nvSpPr>
            <p:cNvPr id="12902" name="Oval 154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03" name="Oval 154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8" name="Group 1547"/>
          <p:cNvGrpSpPr>
            <a:grpSpLocks/>
          </p:cNvGrpSpPr>
          <p:nvPr/>
        </p:nvGrpSpPr>
        <p:grpSpPr bwMode="auto">
          <a:xfrm>
            <a:off x="7959725" y="5056188"/>
            <a:ext cx="107950" cy="107950"/>
            <a:chOff x="2016" y="3178"/>
            <a:chExt cx="172" cy="172"/>
          </a:xfrm>
        </p:grpSpPr>
        <p:sp>
          <p:nvSpPr>
            <p:cNvPr id="12900" name="Oval 154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901" name="Oval 154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399" name="Group 1550"/>
          <p:cNvGrpSpPr>
            <a:grpSpLocks/>
          </p:cNvGrpSpPr>
          <p:nvPr/>
        </p:nvGrpSpPr>
        <p:grpSpPr bwMode="auto">
          <a:xfrm>
            <a:off x="7292975" y="5126038"/>
            <a:ext cx="107950" cy="107950"/>
            <a:chOff x="2016" y="3178"/>
            <a:chExt cx="172" cy="172"/>
          </a:xfrm>
        </p:grpSpPr>
        <p:sp>
          <p:nvSpPr>
            <p:cNvPr id="12898" name="Oval 155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99" name="Oval 155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0" name="Group 1553"/>
          <p:cNvGrpSpPr>
            <a:grpSpLocks/>
          </p:cNvGrpSpPr>
          <p:nvPr/>
        </p:nvGrpSpPr>
        <p:grpSpPr bwMode="auto">
          <a:xfrm>
            <a:off x="8245475" y="2325688"/>
            <a:ext cx="107950" cy="107950"/>
            <a:chOff x="2016" y="3178"/>
            <a:chExt cx="172" cy="172"/>
          </a:xfrm>
        </p:grpSpPr>
        <p:sp>
          <p:nvSpPr>
            <p:cNvPr id="12896" name="Oval 155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97" name="Oval 155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1" name="Group 1556"/>
          <p:cNvGrpSpPr>
            <a:grpSpLocks/>
          </p:cNvGrpSpPr>
          <p:nvPr/>
        </p:nvGrpSpPr>
        <p:grpSpPr bwMode="auto">
          <a:xfrm>
            <a:off x="4365625" y="3963988"/>
            <a:ext cx="107950" cy="107950"/>
            <a:chOff x="2016" y="3178"/>
            <a:chExt cx="172" cy="172"/>
          </a:xfrm>
        </p:grpSpPr>
        <p:sp>
          <p:nvSpPr>
            <p:cNvPr id="12894" name="Oval 155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95" name="Oval 155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2" name="Group 1559"/>
          <p:cNvGrpSpPr>
            <a:grpSpLocks/>
          </p:cNvGrpSpPr>
          <p:nvPr/>
        </p:nvGrpSpPr>
        <p:grpSpPr bwMode="auto">
          <a:xfrm>
            <a:off x="2981325" y="4776788"/>
            <a:ext cx="107950" cy="107950"/>
            <a:chOff x="2016" y="3178"/>
            <a:chExt cx="172" cy="172"/>
          </a:xfrm>
        </p:grpSpPr>
        <p:sp>
          <p:nvSpPr>
            <p:cNvPr id="12892" name="Oval 156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93" name="Oval 156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3" name="Group 1562"/>
          <p:cNvGrpSpPr>
            <a:grpSpLocks/>
          </p:cNvGrpSpPr>
          <p:nvPr/>
        </p:nvGrpSpPr>
        <p:grpSpPr bwMode="auto">
          <a:xfrm>
            <a:off x="3190875" y="4979988"/>
            <a:ext cx="107950" cy="107950"/>
            <a:chOff x="2016" y="3178"/>
            <a:chExt cx="172" cy="172"/>
          </a:xfrm>
        </p:grpSpPr>
        <p:sp>
          <p:nvSpPr>
            <p:cNvPr id="12890" name="Oval 156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91" name="Oval 156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4" name="Group 1565"/>
          <p:cNvGrpSpPr>
            <a:grpSpLocks/>
          </p:cNvGrpSpPr>
          <p:nvPr/>
        </p:nvGrpSpPr>
        <p:grpSpPr bwMode="auto">
          <a:xfrm>
            <a:off x="2670175" y="5551488"/>
            <a:ext cx="107950" cy="107950"/>
            <a:chOff x="2016" y="3178"/>
            <a:chExt cx="172" cy="172"/>
          </a:xfrm>
        </p:grpSpPr>
        <p:sp>
          <p:nvSpPr>
            <p:cNvPr id="12888" name="Oval 156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89" name="Oval 156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5" name="Group 1568"/>
          <p:cNvGrpSpPr>
            <a:grpSpLocks/>
          </p:cNvGrpSpPr>
          <p:nvPr/>
        </p:nvGrpSpPr>
        <p:grpSpPr bwMode="auto">
          <a:xfrm>
            <a:off x="1870075" y="3024188"/>
            <a:ext cx="107950" cy="107950"/>
            <a:chOff x="2016" y="3178"/>
            <a:chExt cx="172" cy="172"/>
          </a:xfrm>
        </p:grpSpPr>
        <p:sp>
          <p:nvSpPr>
            <p:cNvPr id="12886" name="Oval 156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87" name="Oval 157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6" name="Group 1571"/>
          <p:cNvGrpSpPr>
            <a:grpSpLocks/>
          </p:cNvGrpSpPr>
          <p:nvPr/>
        </p:nvGrpSpPr>
        <p:grpSpPr bwMode="auto">
          <a:xfrm>
            <a:off x="1603375" y="2757488"/>
            <a:ext cx="107950" cy="107950"/>
            <a:chOff x="2016" y="3178"/>
            <a:chExt cx="172" cy="172"/>
          </a:xfrm>
        </p:grpSpPr>
        <p:sp>
          <p:nvSpPr>
            <p:cNvPr id="12884" name="Oval 157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85" name="Oval 157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7" name="Group 1574"/>
          <p:cNvGrpSpPr>
            <a:grpSpLocks/>
          </p:cNvGrpSpPr>
          <p:nvPr/>
        </p:nvGrpSpPr>
        <p:grpSpPr bwMode="auto">
          <a:xfrm>
            <a:off x="2308225" y="2789238"/>
            <a:ext cx="107950" cy="107950"/>
            <a:chOff x="2016" y="3178"/>
            <a:chExt cx="172" cy="172"/>
          </a:xfrm>
        </p:grpSpPr>
        <p:sp>
          <p:nvSpPr>
            <p:cNvPr id="12882" name="Oval 157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83" name="Oval 157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8" name="Group 1577"/>
          <p:cNvGrpSpPr>
            <a:grpSpLocks/>
          </p:cNvGrpSpPr>
          <p:nvPr/>
        </p:nvGrpSpPr>
        <p:grpSpPr bwMode="auto">
          <a:xfrm>
            <a:off x="3051175" y="3036888"/>
            <a:ext cx="107950" cy="107950"/>
            <a:chOff x="2016" y="3178"/>
            <a:chExt cx="172" cy="172"/>
          </a:xfrm>
        </p:grpSpPr>
        <p:sp>
          <p:nvSpPr>
            <p:cNvPr id="12880" name="Oval 157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81" name="Oval 157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09" name="Group 1580"/>
          <p:cNvGrpSpPr>
            <a:grpSpLocks/>
          </p:cNvGrpSpPr>
          <p:nvPr/>
        </p:nvGrpSpPr>
        <p:grpSpPr bwMode="auto">
          <a:xfrm>
            <a:off x="2994025" y="2846388"/>
            <a:ext cx="107950" cy="107950"/>
            <a:chOff x="2016" y="3178"/>
            <a:chExt cx="172" cy="172"/>
          </a:xfrm>
        </p:grpSpPr>
        <p:sp>
          <p:nvSpPr>
            <p:cNvPr id="12878" name="Oval 158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79" name="Oval 158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0" name="Group 1583"/>
          <p:cNvGrpSpPr>
            <a:grpSpLocks/>
          </p:cNvGrpSpPr>
          <p:nvPr/>
        </p:nvGrpSpPr>
        <p:grpSpPr bwMode="auto">
          <a:xfrm>
            <a:off x="2778125" y="3024188"/>
            <a:ext cx="107950" cy="107950"/>
            <a:chOff x="2016" y="3178"/>
            <a:chExt cx="172" cy="172"/>
          </a:xfrm>
        </p:grpSpPr>
        <p:sp>
          <p:nvSpPr>
            <p:cNvPr id="12876" name="Oval 158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77" name="Oval 158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1" name="Group 1586"/>
          <p:cNvGrpSpPr>
            <a:grpSpLocks/>
          </p:cNvGrpSpPr>
          <p:nvPr/>
        </p:nvGrpSpPr>
        <p:grpSpPr bwMode="auto">
          <a:xfrm>
            <a:off x="1477963" y="3101975"/>
            <a:ext cx="107950" cy="107950"/>
            <a:chOff x="2016" y="3178"/>
            <a:chExt cx="172" cy="172"/>
          </a:xfrm>
        </p:grpSpPr>
        <p:sp>
          <p:nvSpPr>
            <p:cNvPr id="12874" name="Oval 158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75" name="Oval 158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2" name="Group 1589"/>
          <p:cNvGrpSpPr>
            <a:grpSpLocks/>
          </p:cNvGrpSpPr>
          <p:nvPr/>
        </p:nvGrpSpPr>
        <p:grpSpPr bwMode="auto">
          <a:xfrm>
            <a:off x="544513" y="2546350"/>
            <a:ext cx="107950" cy="107950"/>
            <a:chOff x="2016" y="3178"/>
            <a:chExt cx="172" cy="172"/>
          </a:xfrm>
        </p:grpSpPr>
        <p:sp>
          <p:nvSpPr>
            <p:cNvPr id="12872" name="Oval 159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73" name="Oval 159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3" name="Group 1592"/>
          <p:cNvGrpSpPr>
            <a:grpSpLocks/>
          </p:cNvGrpSpPr>
          <p:nvPr/>
        </p:nvGrpSpPr>
        <p:grpSpPr bwMode="auto">
          <a:xfrm>
            <a:off x="2141538" y="2354263"/>
            <a:ext cx="107950" cy="107950"/>
            <a:chOff x="2016" y="3178"/>
            <a:chExt cx="172" cy="172"/>
          </a:xfrm>
        </p:grpSpPr>
        <p:sp>
          <p:nvSpPr>
            <p:cNvPr id="12870" name="Oval 159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71" name="Oval 159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4" name="Group 1595"/>
          <p:cNvGrpSpPr>
            <a:grpSpLocks/>
          </p:cNvGrpSpPr>
          <p:nvPr/>
        </p:nvGrpSpPr>
        <p:grpSpPr bwMode="auto">
          <a:xfrm>
            <a:off x="2381250" y="3403600"/>
            <a:ext cx="107950" cy="107950"/>
            <a:chOff x="2016" y="3178"/>
            <a:chExt cx="172" cy="172"/>
          </a:xfrm>
        </p:grpSpPr>
        <p:sp>
          <p:nvSpPr>
            <p:cNvPr id="12868" name="Oval 159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69" name="Oval 159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5" name="Group 1598"/>
          <p:cNvGrpSpPr>
            <a:grpSpLocks/>
          </p:cNvGrpSpPr>
          <p:nvPr/>
        </p:nvGrpSpPr>
        <p:grpSpPr bwMode="auto">
          <a:xfrm>
            <a:off x="3214688" y="2359025"/>
            <a:ext cx="107950" cy="107950"/>
            <a:chOff x="2016" y="3178"/>
            <a:chExt cx="172" cy="172"/>
          </a:xfrm>
        </p:grpSpPr>
        <p:sp>
          <p:nvSpPr>
            <p:cNvPr id="12866" name="Oval 159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67" name="Oval 160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6" name="Group 1601"/>
          <p:cNvGrpSpPr>
            <a:grpSpLocks/>
          </p:cNvGrpSpPr>
          <p:nvPr/>
        </p:nvGrpSpPr>
        <p:grpSpPr bwMode="auto">
          <a:xfrm>
            <a:off x="5005388" y="3154363"/>
            <a:ext cx="107950" cy="107950"/>
            <a:chOff x="2016" y="3178"/>
            <a:chExt cx="172" cy="172"/>
          </a:xfrm>
        </p:grpSpPr>
        <p:sp>
          <p:nvSpPr>
            <p:cNvPr id="12864" name="Oval 160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65" name="Oval 160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7" name="Group 1604"/>
          <p:cNvGrpSpPr>
            <a:grpSpLocks/>
          </p:cNvGrpSpPr>
          <p:nvPr/>
        </p:nvGrpSpPr>
        <p:grpSpPr bwMode="auto">
          <a:xfrm>
            <a:off x="5224463" y="2606675"/>
            <a:ext cx="107950" cy="107950"/>
            <a:chOff x="2016" y="3178"/>
            <a:chExt cx="172" cy="172"/>
          </a:xfrm>
        </p:grpSpPr>
        <p:sp>
          <p:nvSpPr>
            <p:cNvPr id="12862" name="Oval 160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63" name="Oval 160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8" name="Group 1607"/>
          <p:cNvGrpSpPr>
            <a:grpSpLocks/>
          </p:cNvGrpSpPr>
          <p:nvPr/>
        </p:nvGrpSpPr>
        <p:grpSpPr bwMode="auto">
          <a:xfrm>
            <a:off x="4672013" y="2435225"/>
            <a:ext cx="107950" cy="107950"/>
            <a:chOff x="2016" y="3178"/>
            <a:chExt cx="172" cy="172"/>
          </a:xfrm>
        </p:grpSpPr>
        <p:sp>
          <p:nvSpPr>
            <p:cNvPr id="12860" name="Oval 160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61" name="Oval 160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19" name="Group 1610"/>
          <p:cNvGrpSpPr>
            <a:grpSpLocks/>
          </p:cNvGrpSpPr>
          <p:nvPr/>
        </p:nvGrpSpPr>
        <p:grpSpPr bwMode="auto">
          <a:xfrm>
            <a:off x="4953000" y="3044825"/>
            <a:ext cx="107950" cy="107950"/>
            <a:chOff x="2016" y="3178"/>
            <a:chExt cx="172" cy="172"/>
          </a:xfrm>
        </p:grpSpPr>
        <p:sp>
          <p:nvSpPr>
            <p:cNvPr id="12858" name="Oval 161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59" name="Oval 161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0" name="Group 1613"/>
          <p:cNvGrpSpPr>
            <a:grpSpLocks/>
          </p:cNvGrpSpPr>
          <p:nvPr/>
        </p:nvGrpSpPr>
        <p:grpSpPr bwMode="auto">
          <a:xfrm>
            <a:off x="4972050" y="2940050"/>
            <a:ext cx="107950" cy="107950"/>
            <a:chOff x="2016" y="3178"/>
            <a:chExt cx="172" cy="172"/>
          </a:xfrm>
        </p:grpSpPr>
        <p:sp>
          <p:nvSpPr>
            <p:cNvPr id="12856" name="Oval 161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57" name="Oval 161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1" name="Group 1616"/>
          <p:cNvGrpSpPr>
            <a:grpSpLocks/>
          </p:cNvGrpSpPr>
          <p:nvPr/>
        </p:nvGrpSpPr>
        <p:grpSpPr bwMode="auto">
          <a:xfrm>
            <a:off x="4352925" y="3563938"/>
            <a:ext cx="107950" cy="107950"/>
            <a:chOff x="2016" y="3178"/>
            <a:chExt cx="172" cy="172"/>
          </a:xfrm>
        </p:grpSpPr>
        <p:sp>
          <p:nvSpPr>
            <p:cNvPr id="12854" name="Oval 161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55" name="Oval 161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2" name="Group 1619"/>
          <p:cNvGrpSpPr>
            <a:grpSpLocks/>
          </p:cNvGrpSpPr>
          <p:nvPr/>
        </p:nvGrpSpPr>
        <p:grpSpPr bwMode="auto">
          <a:xfrm>
            <a:off x="4586288" y="3430588"/>
            <a:ext cx="107950" cy="107950"/>
            <a:chOff x="2016" y="3178"/>
            <a:chExt cx="172" cy="172"/>
          </a:xfrm>
        </p:grpSpPr>
        <p:sp>
          <p:nvSpPr>
            <p:cNvPr id="12852" name="Oval 162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53" name="Oval 162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3" name="Group 1622"/>
          <p:cNvGrpSpPr>
            <a:grpSpLocks/>
          </p:cNvGrpSpPr>
          <p:nvPr/>
        </p:nvGrpSpPr>
        <p:grpSpPr bwMode="auto">
          <a:xfrm>
            <a:off x="4481513" y="3968750"/>
            <a:ext cx="107950" cy="107950"/>
            <a:chOff x="2016" y="3178"/>
            <a:chExt cx="172" cy="172"/>
          </a:xfrm>
        </p:grpSpPr>
        <p:sp>
          <p:nvSpPr>
            <p:cNvPr id="12850" name="Oval 162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51" name="Oval 162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4" name="Group 1625"/>
          <p:cNvGrpSpPr>
            <a:grpSpLocks/>
          </p:cNvGrpSpPr>
          <p:nvPr/>
        </p:nvGrpSpPr>
        <p:grpSpPr bwMode="auto">
          <a:xfrm>
            <a:off x="5238750" y="4449763"/>
            <a:ext cx="107950" cy="107950"/>
            <a:chOff x="2016" y="3178"/>
            <a:chExt cx="172" cy="172"/>
          </a:xfrm>
        </p:grpSpPr>
        <p:sp>
          <p:nvSpPr>
            <p:cNvPr id="12848" name="Oval 162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49" name="Oval 162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5" name="Group 1628"/>
          <p:cNvGrpSpPr>
            <a:grpSpLocks/>
          </p:cNvGrpSpPr>
          <p:nvPr/>
        </p:nvGrpSpPr>
        <p:grpSpPr bwMode="auto">
          <a:xfrm>
            <a:off x="1873250" y="3243263"/>
            <a:ext cx="107950" cy="107950"/>
            <a:chOff x="2016" y="3178"/>
            <a:chExt cx="172" cy="172"/>
          </a:xfrm>
        </p:grpSpPr>
        <p:sp>
          <p:nvSpPr>
            <p:cNvPr id="12846" name="Oval 162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47" name="Oval 163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6" name="Group 1631"/>
          <p:cNvGrpSpPr>
            <a:grpSpLocks/>
          </p:cNvGrpSpPr>
          <p:nvPr/>
        </p:nvGrpSpPr>
        <p:grpSpPr bwMode="auto">
          <a:xfrm>
            <a:off x="2571750" y="3055938"/>
            <a:ext cx="107950" cy="107950"/>
            <a:chOff x="2016" y="3178"/>
            <a:chExt cx="172" cy="172"/>
          </a:xfrm>
        </p:grpSpPr>
        <p:sp>
          <p:nvSpPr>
            <p:cNvPr id="12844" name="Oval 163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45" name="Oval 163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7" name="Group 1634"/>
          <p:cNvGrpSpPr>
            <a:grpSpLocks/>
          </p:cNvGrpSpPr>
          <p:nvPr/>
        </p:nvGrpSpPr>
        <p:grpSpPr bwMode="auto">
          <a:xfrm>
            <a:off x="3175000" y="4665663"/>
            <a:ext cx="107950" cy="107950"/>
            <a:chOff x="2016" y="3178"/>
            <a:chExt cx="172" cy="172"/>
          </a:xfrm>
        </p:grpSpPr>
        <p:sp>
          <p:nvSpPr>
            <p:cNvPr id="12842" name="Oval 163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43" name="Oval 163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8" name="Group 1637"/>
          <p:cNvGrpSpPr>
            <a:grpSpLocks/>
          </p:cNvGrpSpPr>
          <p:nvPr/>
        </p:nvGrpSpPr>
        <p:grpSpPr bwMode="auto">
          <a:xfrm>
            <a:off x="2720975" y="4249738"/>
            <a:ext cx="107950" cy="107950"/>
            <a:chOff x="2016" y="3178"/>
            <a:chExt cx="172" cy="172"/>
          </a:xfrm>
        </p:grpSpPr>
        <p:sp>
          <p:nvSpPr>
            <p:cNvPr id="12840" name="Oval 163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41" name="Oval 163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29" name="Group 1640"/>
          <p:cNvGrpSpPr>
            <a:grpSpLocks/>
          </p:cNvGrpSpPr>
          <p:nvPr/>
        </p:nvGrpSpPr>
        <p:grpSpPr bwMode="auto">
          <a:xfrm>
            <a:off x="2841625" y="5303838"/>
            <a:ext cx="107950" cy="107950"/>
            <a:chOff x="2016" y="3178"/>
            <a:chExt cx="172" cy="172"/>
          </a:xfrm>
        </p:grpSpPr>
        <p:sp>
          <p:nvSpPr>
            <p:cNvPr id="12838" name="Oval 164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39" name="Oval 164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0" name="Group 1643"/>
          <p:cNvGrpSpPr>
            <a:grpSpLocks/>
          </p:cNvGrpSpPr>
          <p:nvPr/>
        </p:nvGrpSpPr>
        <p:grpSpPr bwMode="auto">
          <a:xfrm>
            <a:off x="5080000" y="4541838"/>
            <a:ext cx="107950" cy="107950"/>
            <a:chOff x="2016" y="3178"/>
            <a:chExt cx="172" cy="172"/>
          </a:xfrm>
        </p:grpSpPr>
        <p:sp>
          <p:nvSpPr>
            <p:cNvPr id="12836" name="Oval 164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37" name="Oval 164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1" name="Group 1646"/>
          <p:cNvGrpSpPr>
            <a:grpSpLocks/>
          </p:cNvGrpSpPr>
          <p:nvPr/>
        </p:nvGrpSpPr>
        <p:grpSpPr bwMode="auto">
          <a:xfrm>
            <a:off x="7159625" y="4875213"/>
            <a:ext cx="107950" cy="107950"/>
            <a:chOff x="2016" y="3178"/>
            <a:chExt cx="172" cy="172"/>
          </a:xfrm>
        </p:grpSpPr>
        <p:sp>
          <p:nvSpPr>
            <p:cNvPr id="12834" name="Oval 164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35" name="Oval 164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2" name="Group 1649"/>
          <p:cNvGrpSpPr>
            <a:grpSpLocks/>
          </p:cNvGrpSpPr>
          <p:nvPr/>
        </p:nvGrpSpPr>
        <p:grpSpPr bwMode="auto">
          <a:xfrm>
            <a:off x="7724775" y="5268913"/>
            <a:ext cx="107950" cy="107950"/>
            <a:chOff x="2016" y="3178"/>
            <a:chExt cx="172" cy="172"/>
          </a:xfrm>
        </p:grpSpPr>
        <p:sp>
          <p:nvSpPr>
            <p:cNvPr id="12832" name="Oval 165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33" name="Oval 165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3" name="Group 1652"/>
          <p:cNvGrpSpPr>
            <a:grpSpLocks/>
          </p:cNvGrpSpPr>
          <p:nvPr/>
        </p:nvGrpSpPr>
        <p:grpSpPr bwMode="auto">
          <a:xfrm>
            <a:off x="7524750" y="4675188"/>
            <a:ext cx="107950" cy="107950"/>
            <a:chOff x="2016" y="3178"/>
            <a:chExt cx="172" cy="172"/>
          </a:xfrm>
        </p:grpSpPr>
        <p:sp>
          <p:nvSpPr>
            <p:cNvPr id="12830" name="Oval 165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31" name="Oval 165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4" name="Group 1655"/>
          <p:cNvGrpSpPr>
            <a:grpSpLocks/>
          </p:cNvGrpSpPr>
          <p:nvPr/>
        </p:nvGrpSpPr>
        <p:grpSpPr bwMode="auto">
          <a:xfrm>
            <a:off x="7131050" y="3265488"/>
            <a:ext cx="107950" cy="107950"/>
            <a:chOff x="2016" y="3178"/>
            <a:chExt cx="172" cy="172"/>
          </a:xfrm>
        </p:grpSpPr>
        <p:sp>
          <p:nvSpPr>
            <p:cNvPr id="12828" name="Oval 165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29" name="Oval 165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5" name="Group 1658"/>
          <p:cNvGrpSpPr>
            <a:grpSpLocks/>
          </p:cNvGrpSpPr>
          <p:nvPr/>
        </p:nvGrpSpPr>
        <p:grpSpPr bwMode="auto">
          <a:xfrm>
            <a:off x="6899275" y="4056063"/>
            <a:ext cx="107950" cy="107950"/>
            <a:chOff x="2016" y="3178"/>
            <a:chExt cx="172" cy="172"/>
          </a:xfrm>
        </p:grpSpPr>
        <p:sp>
          <p:nvSpPr>
            <p:cNvPr id="12826" name="Oval 165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27" name="Oval 166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6" name="Group 1661"/>
          <p:cNvGrpSpPr>
            <a:grpSpLocks/>
          </p:cNvGrpSpPr>
          <p:nvPr/>
        </p:nvGrpSpPr>
        <p:grpSpPr bwMode="auto">
          <a:xfrm>
            <a:off x="6391275" y="3792538"/>
            <a:ext cx="107950" cy="107950"/>
            <a:chOff x="2016" y="3178"/>
            <a:chExt cx="172" cy="172"/>
          </a:xfrm>
        </p:grpSpPr>
        <p:sp>
          <p:nvSpPr>
            <p:cNvPr id="12824" name="Oval 166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25" name="Oval 166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7" name="Group 1664"/>
          <p:cNvGrpSpPr>
            <a:grpSpLocks/>
          </p:cNvGrpSpPr>
          <p:nvPr/>
        </p:nvGrpSpPr>
        <p:grpSpPr bwMode="auto">
          <a:xfrm>
            <a:off x="5486400" y="3716338"/>
            <a:ext cx="107950" cy="107950"/>
            <a:chOff x="2016" y="3178"/>
            <a:chExt cx="172" cy="172"/>
          </a:xfrm>
        </p:grpSpPr>
        <p:sp>
          <p:nvSpPr>
            <p:cNvPr id="12822" name="Oval 166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23" name="Oval 166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8" name="Group 1667"/>
          <p:cNvGrpSpPr>
            <a:grpSpLocks/>
          </p:cNvGrpSpPr>
          <p:nvPr/>
        </p:nvGrpSpPr>
        <p:grpSpPr bwMode="auto">
          <a:xfrm>
            <a:off x="6819900" y="3389313"/>
            <a:ext cx="107950" cy="107950"/>
            <a:chOff x="2016" y="3178"/>
            <a:chExt cx="172" cy="172"/>
          </a:xfrm>
        </p:grpSpPr>
        <p:sp>
          <p:nvSpPr>
            <p:cNvPr id="12820" name="Oval 166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21" name="Oval 166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39" name="Group 1670"/>
          <p:cNvGrpSpPr>
            <a:grpSpLocks/>
          </p:cNvGrpSpPr>
          <p:nvPr/>
        </p:nvGrpSpPr>
        <p:grpSpPr bwMode="auto">
          <a:xfrm>
            <a:off x="6845300" y="3783013"/>
            <a:ext cx="107950" cy="107950"/>
            <a:chOff x="2016" y="3178"/>
            <a:chExt cx="172" cy="172"/>
          </a:xfrm>
        </p:grpSpPr>
        <p:sp>
          <p:nvSpPr>
            <p:cNvPr id="12818" name="Oval 167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19" name="Oval 167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0" name="Group 1673"/>
          <p:cNvGrpSpPr>
            <a:grpSpLocks/>
          </p:cNvGrpSpPr>
          <p:nvPr/>
        </p:nvGrpSpPr>
        <p:grpSpPr bwMode="auto">
          <a:xfrm>
            <a:off x="5203825" y="3297238"/>
            <a:ext cx="107950" cy="107950"/>
            <a:chOff x="2016" y="3178"/>
            <a:chExt cx="172" cy="172"/>
          </a:xfrm>
        </p:grpSpPr>
        <p:sp>
          <p:nvSpPr>
            <p:cNvPr id="12816" name="Oval 167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17" name="Oval 167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1" name="Group 1676"/>
          <p:cNvGrpSpPr>
            <a:grpSpLocks/>
          </p:cNvGrpSpPr>
          <p:nvPr/>
        </p:nvGrpSpPr>
        <p:grpSpPr bwMode="auto">
          <a:xfrm>
            <a:off x="5080000" y="3808413"/>
            <a:ext cx="107950" cy="107950"/>
            <a:chOff x="2016" y="3178"/>
            <a:chExt cx="172" cy="172"/>
          </a:xfrm>
        </p:grpSpPr>
        <p:sp>
          <p:nvSpPr>
            <p:cNvPr id="12814" name="Oval 167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15" name="Oval 167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2" name="Group 1679"/>
          <p:cNvGrpSpPr>
            <a:grpSpLocks/>
          </p:cNvGrpSpPr>
          <p:nvPr/>
        </p:nvGrpSpPr>
        <p:grpSpPr bwMode="auto">
          <a:xfrm>
            <a:off x="4762500" y="3617913"/>
            <a:ext cx="107950" cy="107950"/>
            <a:chOff x="2016" y="3178"/>
            <a:chExt cx="172" cy="172"/>
          </a:xfrm>
        </p:grpSpPr>
        <p:sp>
          <p:nvSpPr>
            <p:cNvPr id="12812" name="Oval 168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13" name="Oval 168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3" name="Group 1682"/>
          <p:cNvGrpSpPr>
            <a:grpSpLocks/>
          </p:cNvGrpSpPr>
          <p:nvPr/>
        </p:nvGrpSpPr>
        <p:grpSpPr bwMode="auto">
          <a:xfrm>
            <a:off x="7234238" y="3146425"/>
            <a:ext cx="107950" cy="107950"/>
            <a:chOff x="2016" y="3178"/>
            <a:chExt cx="172" cy="172"/>
          </a:xfrm>
        </p:grpSpPr>
        <p:sp>
          <p:nvSpPr>
            <p:cNvPr id="12810" name="Oval 168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11" name="Oval 168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4" name="Group 1685"/>
          <p:cNvGrpSpPr>
            <a:grpSpLocks/>
          </p:cNvGrpSpPr>
          <p:nvPr/>
        </p:nvGrpSpPr>
        <p:grpSpPr bwMode="auto">
          <a:xfrm>
            <a:off x="7167563" y="3522663"/>
            <a:ext cx="107950" cy="107950"/>
            <a:chOff x="2016" y="3178"/>
            <a:chExt cx="172" cy="172"/>
          </a:xfrm>
        </p:grpSpPr>
        <p:sp>
          <p:nvSpPr>
            <p:cNvPr id="12808" name="Oval 168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09" name="Oval 168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5" name="Group 1688"/>
          <p:cNvGrpSpPr>
            <a:grpSpLocks/>
          </p:cNvGrpSpPr>
          <p:nvPr/>
        </p:nvGrpSpPr>
        <p:grpSpPr bwMode="auto">
          <a:xfrm>
            <a:off x="6372225" y="3689350"/>
            <a:ext cx="107950" cy="107950"/>
            <a:chOff x="2016" y="3178"/>
            <a:chExt cx="172" cy="172"/>
          </a:xfrm>
        </p:grpSpPr>
        <p:sp>
          <p:nvSpPr>
            <p:cNvPr id="12806" name="Oval 168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07" name="Oval 169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6" name="Group 1691"/>
          <p:cNvGrpSpPr>
            <a:grpSpLocks/>
          </p:cNvGrpSpPr>
          <p:nvPr/>
        </p:nvGrpSpPr>
        <p:grpSpPr bwMode="auto">
          <a:xfrm>
            <a:off x="6043613" y="3741738"/>
            <a:ext cx="107950" cy="107950"/>
            <a:chOff x="2016" y="3178"/>
            <a:chExt cx="172" cy="172"/>
          </a:xfrm>
        </p:grpSpPr>
        <p:sp>
          <p:nvSpPr>
            <p:cNvPr id="12804" name="Oval 169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05" name="Oval 169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7" name="Group 1694"/>
          <p:cNvGrpSpPr>
            <a:grpSpLocks/>
          </p:cNvGrpSpPr>
          <p:nvPr/>
        </p:nvGrpSpPr>
        <p:grpSpPr bwMode="auto">
          <a:xfrm>
            <a:off x="8458200" y="2446338"/>
            <a:ext cx="107950" cy="107950"/>
            <a:chOff x="2016" y="3178"/>
            <a:chExt cx="172" cy="172"/>
          </a:xfrm>
        </p:grpSpPr>
        <p:sp>
          <p:nvSpPr>
            <p:cNvPr id="12802" name="Oval 169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03" name="Oval 169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8" name="Group 1697"/>
          <p:cNvGrpSpPr>
            <a:grpSpLocks/>
          </p:cNvGrpSpPr>
          <p:nvPr/>
        </p:nvGrpSpPr>
        <p:grpSpPr bwMode="auto">
          <a:xfrm>
            <a:off x="7924800" y="5170488"/>
            <a:ext cx="107950" cy="107950"/>
            <a:chOff x="2016" y="3178"/>
            <a:chExt cx="172" cy="172"/>
          </a:xfrm>
        </p:grpSpPr>
        <p:sp>
          <p:nvSpPr>
            <p:cNvPr id="12800" name="Oval 169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801" name="Oval 169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49" name="Group 1700"/>
          <p:cNvGrpSpPr>
            <a:grpSpLocks/>
          </p:cNvGrpSpPr>
          <p:nvPr/>
        </p:nvGrpSpPr>
        <p:grpSpPr bwMode="auto">
          <a:xfrm>
            <a:off x="2871788" y="4413250"/>
            <a:ext cx="107950" cy="107950"/>
            <a:chOff x="2016" y="3178"/>
            <a:chExt cx="172" cy="172"/>
          </a:xfrm>
        </p:grpSpPr>
        <p:sp>
          <p:nvSpPr>
            <p:cNvPr id="12798" name="Oval 170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99" name="Oval 170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0" name="Group 1703"/>
          <p:cNvGrpSpPr>
            <a:grpSpLocks/>
          </p:cNvGrpSpPr>
          <p:nvPr/>
        </p:nvGrpSpPr>
        <p:grpSpPr bwMode="auto">
          <a:xfrm>
            <a:off x="1985963" y="3060700"/>
            <a:ext cx="107950" cy="107950"/>
            <a:chOff x="2016" y="3178"/>
            <a:chExt cx="172" cy="172"/>
          </a:xfrm>
        </p:grpSpPr>
        <p:sp>
          <p:nvSpPr>
            <p:cNvPr id="12796" name="Oval 170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97" name="Oval 170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1" name="Group 1706"/>
          <p:cNvGrpSpPr>
            <a:grpSpLocks/>
          </p:cNvGrpSpPr>
          <p:nvPr/>
        </p:nvGrpSpPr>
        <p:grpSpPr bwMode="auto">
          <a:xfrm>
            <a:off x="1466850" y="2870200"/>
            <a:ext cx="107950" cy="107950"/>
            <a:chOff x="2016" y="3178"/>
            <a:chExt cx="172" cy="172"/>
          </a:xfrm>
        </p:grpSpPr>
        <p:sp>
          <p:nvSpPr>
            <p:cNvPr id="12794" name="Oval 170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95" name="Oval 170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2" name="Group 1709"/>
          <p:cNvGrpSpPr>
            <a:grpSpLocks/>
          </p:cNvGrpSpPr>
          <p:nvPr/>
        </p:nvGrpSpPr>
        <p:grpSpPr bwMode="auto">
          <a:xfrm>
            <a:off x="2728913" y="5146675"/>
            <a:ext cx="107950" cy="107950"/>
            <a:chOff x="2016" y="3178"/>
            <a:chExt cx="172" cy="172"/>
          </a:xfrm>
        </p:grpSpPr>
        <p:sp>
          <p:nvSpPr>
            <p:cNvPr id="12792" name="Oval 171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93" name="Oval 171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3" name="Group 1712"/>
          <p:cNvGrpSpPr>
            <a:grpSpLocks/>
          </p:cNvGrpSpPr>
          <p:nvPr/>
        </p:nvGrpSpPr>
        <p:grpSpPr bwMode="auto">
          <a:xfrm>
            <a:off x="1957388" y="3340100"/>
            <a:ext cx="107950" cy="107950"/>
            <a:chOff x="2016" y="3178"/>
            <a:chExt cx="172" cy="172"/>
          </a:xfrm>
        </p:grpSpPr>
        <p:sp>
          <p:nvSpPr>
            <p:cNvPr id="12790" name="Oval 171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91" name="Oval 171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4" name="Group 1715"/>
          <p:cNvGrpSpPr>
            <a:grpSpLocks/>
          </p:cNvGrpSpPr>
          <p:nvPr/>
        </p:nvGrpSpPr>
        <p:grpSpPr bwMode="auto">
          <a:xfrm>
            <a:off x="2474913" y="3141663"/>
            <a:ext cx="107950" cy="107950"/>
            <a:chOff x="2016" y="3178"/>
            <a:chExt cx="172" cy="172"/>
          </a:xfrm>
        </p:grpSpPr>
        <p:sp>
          <p:nvSpPr>
            <p:cNvPr id="12788" name="Oval 171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89" name="Oval 171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5" name="Group 1718"/>
          <p:cNvGrpSpPr>
            <a:grpSpLocks/>
          </p:cNvGrpSpPr>
          <p:nvPr/>
        </p:nvGrpSpPr>
        <p:grpSpPr bwMode="auto">
          <a:xfrm>
            <a:off x="2101850" y="3062288"/>
            <a:ext cx="107950" cy="107950"/>
            <a:chOff x="2016" y="3178"/>
            <a:chExt cx="172" cy="172"/>
          </a:xfrm>
        </p:grpSpPr>
        <p:sp>
          <p:nvSpPr>
            <p:cNvPr id="12786" name="Oval 171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87" name="Oval 172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6" name="Group 1721"/>
          <p:cNvGrpSpPr>
            <a:grpSpLocks/>
          </p:cNvGrpSpPr>
          <p:nvPr/>
        </p:nvGrpSpPr>
        <p:grpSpPr bwMode="auto">
          <a:xfrm>
            <a:off x="2716213" y="4578350"/>
            <a:ext cx="107950" cy="107950"/>
            <a:chOff x="2016" y="3178"/>
            <a:chExt cx="172" cy="172"/>
          </a:xfrm>
        </p:grpSpPr>
        <p:sp>
          <p:nvSpPr>
            <p:cNvPr id="12784" name="Oval 172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85" name="Oval 172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7" name="Group 1724"/>
          <p:cNvGrpSpPr>
            <a:grpSpLocks/>
          </p:cNvGrpSpPr>
          <p:nvPr/>
        </p:nvGrpSpPr>
        <p:grpSpPr bwMode="auto">
          <a:xfrm>
            <a:off x="1754188" y="3267075"/>
            <a:ext cx="107950" cy="107950"/>
            <a:chOff x="2016" y="3178"/>
            <a:chExt cx="172" cy="172"/>
          </a:xfrm>
        </p:grpSpPr>
        <p:sp>
          <p:nvSpPr>
            <p:cNvPr id="12782" name="Oval 172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83" name="Oval 172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8" name="Group 1727"/>
          <p:cNvGrpSpPr>
            <a:grpSpLocks/>
          </p:cNvGrpSpPr>
          <p:nvPr/>
        </p:nvGrpSpPr>
        <p:grpSpPr bwMode="auto">
          <a:xfrm>
            <a:off x="2871788" y="4903788"/>
            <a:ext cx="107950" cy="107950"/>
            <a:chOff x="2016" y="3178"/>
            <a:chExt cx="172" cy="172"/>
          </a:xfrm>
        </p:grpSpPr>
        <p:sp>
          <p:nvSpPr>
            <p:cNvPr id="12780" name="Oval 172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81" name="Oval 172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59" name="Group 1730"/>
          <p:cNvGrpSpPr>
            <a:grpSpLocks/>
          </p:cNvGrpSpPr>
          <p:nvPr/>
        </p:nvGrpSpPr>
        <p:grpSpPr bwMode="auto">
          <a:xfrm>
            <a:off x="4891088" y="4700588"/>
            <a:ext cx="107950" cy="107950"/>
            <a:chOff x="2016" y="3178"/>
            <a:chExt cx="172" cy="172"/>
          </a:xfrm>
        </p:grpSpPr>
        <p:sp>
          <p:nvSpPr>
            <p:cNvPr id="12778" name="Oval 173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79" name="Oval 173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0" name="Group 1733"/>
          <p:cNvGrpSpPr>
            <a:grpSpLocks/>
          </p:cNvGrpSpPr>
          <p:nvPr/>
        </p:nvGrpSpPr>
        <p:grpSpPr bwMode="auto">
          <a:xfrm>
            <a:off x="5470525" y="3535363"/>
            <a:ext cx="107950" cy="107950"/>
            <a:chOff x="2016" y="3178"/>
            <a:chExt cx="172" cy="172"/>
          </a:xfrm>
        </p:grpSpPr>
        <p:sp>
          <p:nvSpPr>
            <p:cNvPr id="12776" name="Oval 173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77" name="Oval 173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1" name="Group 1736"/>
          <p:cNvGrpSpPr>
            <a:grpSpLocks/>
          </p:cNvGrpSpPr>
          <p:nvPr/>
        </p:nvGrpSpPr>
        <p:grpSpPr bwMode="auto">
          <a:xfrm>
            <a:off x="4659313" y="2979738"/>
            <a:ext cx="107950" cy="107950"/>
            <a:chOff x="2016" y="3178"/>
            <a:chExt cx="172" cy="172"/>
          </a:xfrm>
        </p:grpSpPr>
        <p:sp>
          <p:nvSpPr>
            <p:cNvPr id="12774" name="Oval 173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75" name="Oval 173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2" name="Group 1739"/>
          <p:cNvGrpSpPr>
            <a:grpSpLocks/>
          </p:cNvGrpSpPr>
          <p:nvPr/>
        </p:nvGrpSpPr>
        <p:grpSpPr bwMode="auto">
          <a:xfrm>
            <a:off x="5608638" y="3587750"/>
            <a:ext cx="107950" cy="107950"/>
            <a:chOff x="2016" y="3178"/>
            <a:chExt cx="172" cy="172"/>
          </a:xfrm>
        </p:grpSpPr>
        <p:sp>
          <p:nvSpPr>
            <p:cNvPr id="12772" name="Oval 174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73" name="Oval 174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3" name="Group 1742"/>
          <p:cNvGrpSpPr>
            <a:grpSpLocks/>
          </p:cNvGrpSpPr>
          <p:nvPr/>
        </p:nvGrpSpPr>
        <p:grpSpPr bwMode="auto">
          <a:xfrm>
            <a:off x="6245225" y="3395663"/>
            <a:ext cx="107950" cy="107950"/>
            <a:chOff x="2016" y="3178"/>
            <a:chExt cx="172" cy="172"/>
          </a:xfrm>
        </p:grpSpPr>
        <p:sp>
          <p:nvSpPr>
            <p:cNvPr id="12770" name="Oval 174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71" name="Oval 174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4" name="Group 1745"/>
          <p:cNvGrpSpPr>
            <a:grpSpLocks/>
          </p:cNvGrpSpPr>
          <p:nvPr/>
        </p:nvGrpSpPr>
        <p:grpSpPr bwMode="auto">
          <a:xfrm>
            <a:off x="7175500" y="2784475"/>
            <a:ext cx="107950" cy="107950"/>
            <a:chOff x="2016" y="3178"/>
            <a:chExt cx="172" cy="172"/>
          </a:xfrm>
        </p:grpSpPr>
        <p:sp>
          <p:nvSpPr>
            <p:cNvPr id="12768" name="Oval 174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69" name="Oval 174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5" name="Group 1748"/>
          <p:cNvGrpSpPr>
            <a:grpSpLocks/>
          </p:cNvGrpSpPr>
          <p:nvPr/>
        </p:nvGrpSpPr>
        <p:grpSpPr bwMode="auto">
          <a:xfrm>
            <a:off x="6032500" y="3570288"/>
            <a:ext cx="107950" cy="107950"/>
            <a:chOff x="2016" y="3178"/>
            <a:chExt cx="172" cy="172"/>
          </a:xfrm>
        </p:grpSpPr>
        <p:sp>
          <p:nvSpPr>
            <p:cNvPr id="12766" name="Oval 174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67" name="Oval 175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6" name="Group 1751"/>
          <p:cNvGrpSpPr>
            <a:grpSpLocks/>
          </p:cNvGrpSpPr>
          <p:nvPr/>
        </p:nvGrpSpPr>
        <p:grpSpPr bwMode="auto">
          <a:xfrm>
            <a:off x="5194300" y="3836988"/>
            <a:ext cx="107950" cy="107950"/>
            <a:chOff x="2016" y="3178"/>
            <a:chExt cx="172" cy="172"/>
          </a:xfrm>
        </p:grpSpPr>
        <p:sp>
          <p:nvSpPr>
            <p:cNvPr id="12764" name="Oval 175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65" name="Oval 175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7" name="Group 1754"/>
          <p:cNvGrpSpPr>
            <a:grpSpLocks/>
          </p:cNvGrpSpPr>
          <p:nvPr/>
        </p:nvGrpSpPr>
        <p:grpSpPr bwMode="auto">
          <a:xfrm>
            <a:off x="5232400" y="4699000"/>
            <a:ext cx="107950" cy="107950"/>
            <a:chOff x="2016" y="3178"/>
            <a:chExt cx="172" cy="172"/>
          </a:xfrm>
        </p:grpSpPr>
        <p:sp>
          <p:nvSpPr>
            <p:cNvPr id="12762" name="Oval 175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63" name="Oval 175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8" name="Group 1757"/>
          <p:cNvGrpSpPr>
            <a:grpSpLocks/>
          </p:cNvGrpSpPr>
          <p:nvPr/>
        </p:nvGrpSpPr>
        <p:grpSpPr bwMode="auto">
          <a:xfrm>
            <a:off x="4689475" y="4213225"/>
            <a:ext cx="107950" cy="107950"/>
            <a:chOff x="2016" y="3178"/>
            <a:chExt cx="172" cy="172"/>
          </a:xfrm>
        </p:grpSpPr>
        <p:sp>
          <p:nvSpPr>
            <p:cNvPr id="12760" name="Oval 175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61" name="Oval 175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69" name="Group 1760"/>
          <p:cNvGrpSpPr>
            <a:grpSpLocks/>
          </p:cNvGrpSpPr>
          <p:nvPr/>
        </p:nvGrpSpPr>
        <p:grpSpPr bwMode="auto">
          <a:xfrm>
            <a:off x="4651375" y="4351338"/>
            <a:ext cx="107950" cy="107950"/>
            <a:chOff x="2016" y="3178"/>
            <a:chExt cx="172" cy="172"/>
          </a:xfrm>
        </p:grpSpPr>
        <p:sp>
          <p:nvSpPr>
            <p:cNvPr id="12758" name="Oval 176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59" name="Oval 176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0" name="Group 1763"/>
          <p:cNvGrpSpPr>
            <a:grpSpLocks/>
          </p:cNvGrpSpPr>
          <p:nvPr/>
        </p:nvGrpSpPr>
        <p:grpSpPr bwMode="auto">
          <a:xfrm>
            <a:off x="4370388" y="4089400"/>
            <a:ext cx="107950" cy="107950"/>
            <a:chOff x="2016" y="3178"/>
            <a:chExt cx="172" cy="172"/>
          </a:xfrm>
        </p:grpSpPr>
        <p:sp>
          <p:nvSpPr>
            <p:cNvPr id="12756" name="Oval 176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57" name="Oval 176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1" name="Group 1766"/>
          <p:cNvGrpSpPr>
            <a:grpSpLocks/>
          </p:cNvGrpSpPr>
          <p:nvPr/>
        </p:nvGrpSpPr>
        <p:grpSpPr bwMode="auto">
          <a:xfrm>
            <a:off x="4146550" y="3851275"/>
            <a:ext cx="107950" cy="107950"/>
            <a:chOff x="2016" y="3178"/>
            <a:chExt cx="172" cy="172"/>
          </a:xfrm>
        </p:grpSpPr>
        <p:sp>
          <p:nvSpPr>
            <p:cNvPr id="12754" name="Oval 176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55" name="Oval 176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2" name="Group 1769"/>
          <p:cNvGrpSpPr>
            <a:grpSpLocks/>
          </p:cNvGrpSpPr>
          <p:nvPr/>
        </p:nvGrpSpPr>
        <p:grpSpPr bwMode="auto">
          <a:xfrm>
            <a:off x="7870825" y="2522538"/>
            <a:ext cx="107950" cy="107950"/>
            <a:chOff x="2016" y="3178"/>
            <a:chExt cx="172" cy="172"/>
          </a:xfrm>
        </p:grpSpPr>
        <p:sp>
          <p:nvSpPr>
            <p:cNvPr id="12752" name="Oval 177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53" name="Oval 177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3" name="Group 1772"/>
          <p:cNvGrpSpPr>
            <a:grpSpLocks/>
          </p:cNvGrpSpPr>
          <p:nvPr/>
        </p:nvGrpSpPr>
        <p:grpSpPr bwMode="auto">
          <a:xfrm>
            <a:off x="7399338" y="2936875"/>
            <a:ext cx="107950" cy="107950"/>
            <a:chOff x="2016" y="3178"/>
            <a:chExt cx="172" cy="172"/>
          </a:xfrm>
        </p:grpSpPr>
        <p:sp>
          <p:nvSpPr>
            <p:cNvPr id="12750" name="Oval 177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51" name="Oval 177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4" name="Group 1775"/>
          <p:cNvGrpSpPr>
            <a:grpSpLocks/>
          </p:cNvGrpSpPr>
          <p:nvPr/>
        </p:nvGrpSpPr>
        <p:grpSpPr bwMode="auto">
          <a:xfrm>
            <a:off x="6475413" y="3413125"/>
            <a:ext cx="107950" cy="107950"/>
            <a:chOff x="2016" y="3178"/>
            <a:chExt cx="172" cy="172"/>
          </a:xfrm>
        </p:grpSpPr>
        <p:sp>
          <p:nvSpPr>
            <p:cNvPr id="12748" name="Oval 177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49" name="Oval 177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5" name="Group 1778"/>
          <p:cNvGrpSpPr>
            <a:grpSpLocks/>
          </p:cNvGrpSpPr>
          <p:nvPr/>
        </p:nvGrpSpPr>
        <p:grpSpPr bwMode="auto">
          <a:xfrm>
            <a:off x="5646738" y="3227388"/>
            <a:ext cx="107950" cy="107950"/>
            <a:chOff x="2016" y="3178"/>
            <a:chExt cx="172" cy="172"/>
          </a:xfrm>
        </p:grpSpPr>
        <p:sp>
          <p:nvSpPr>
            <p:cNvPr id="12746" name="Oval 177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47" name="Oval 178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6" name="Group 1781"/>
          <p:cNvGrpSpPr>
            <a:grpSpLocks/>
          </p:cNvGrpSpPr>
          <p:nvPr/>
        </p:nvGrpSpPr>
        <p:grpSpPr bwMode="auto">
          <a:xfrm>
            <a:off x="6275388" y="3517900"/>
            <a:ext cx="107950" cy="107950"/>
            <a:chOff x="2016" y="3178"/>
            <a:chExt cx="172" cy="172"/>
          </a:xfrm>
        </p:grpSpPr>
        <p:sp>
          <p:nvSpPr>
            <p:cNvPr id="12744" name="Oval 178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45" name="Oval 178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7" name="Group 1784"/>
          <p:cNvGrpSpPr>
            <a:grpSpLocks/>
          </p:cNvGrpSpPr>
          <p:nvPr/>
        </p:nvGrpSpPr>
        <p:grpSpPr bwMode="auto">
          <a:xfrm>
            <a:off x="7756525" y="4489450"/>
            <a:ext cx="107950" cy="107950"/>
            <a:chOff x="2016" y="3178"/>
            <a:chExt cx="172" cy="172"/>
          </a:xfrm>
        </p:grpSpPr>
        <p:sp>
          <p:nvSpPr>
            <p:cNvPr id="12742" name="Oval 178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43" name="Oval 178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8" name="Group 1787"/>
          <p:cNvGrpSpPr>
            <a:grpSpLocks/>
          </p:cNvGrpSpPr>
          <p:nvPr/>
        </p:nvGrpSpPr>
        <p:grpSpPr bwMode="auto">
          <a:xfrm>
            <a:off x="7366000" y="5080000"/>
            <a:ext cx="107950" cy="107950"/>
            <a:chOff x="2016" y="3178"/>
            <a:chExt cx="172" cy="172"/>
          </a:xfrm>
        </p:grpSpPr>
        <p:sp>
          <p:nvSpPr>
            <p:cNvPr id="12740" name="Oval 178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41" name="Oval 178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79" name="Group 1790"/>
          <p:cNvGrpSpPr>
            <a:grpSpLocks/>
          </p:cNvGrpSpPr>
          <p:nvPr/>
        </p:nvGrpSpPr>
        <p:grpSpPr bwMode="auto">
          <a:xfrm>
            <a:off x="7785100" y="4965700"/>
            <a:ext cx="107950" cy="107950"/>
            <a:chOff x="2016" y="3178"/>
            <a:chExt cx="172" cy="172"/>
          </a:xfrm>
        </p:grpSpPr>
        <p:sp>
          <p:nvSpPr>
            <p:cNvPr id="12738" name="Oval 179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39" name="Oval 179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0" name="Group 1793"/>
          <p:cNvGrpSpPr>
            <a:grpSpLocks/>
          </p:cNvGrpSpPr>
          <p:nvPr/>
        </p:nvGrpSpPr>
        <p:grpSpPr bwMode="auto">
          <a:xfrm>
            <a:off x="7594600" y="5127625"/>
            <a:ext cx="107950" cy="107950"/>
            <a:chOff x="2016" y="3178"/>
            <a:chExt cx="172" cy="172"/>
          </a:xfrm>
        </p:grpSpPr>
        <p:sp>
          <p:nvSpPr>
            <p:cNvPr id="12736" name="Oval 179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37" name="Oval 179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1" name="Group 1796"/>
          <p:cNvGrpSpPr>
            <a:grpSpLocks/>
          </p:cNvGrpSpPr>
          <p:nvPr/>
        </p:nvGrpSpPr>
        <p:grpSpPr bwMode="auto">
          <a:xfrm>
            <a:off x="7270750" y="4827588"/>
            <a:ext cx="107950" cy="107950"/>
            <a:chOff x="2016" y="3178"/>
            <a:chExt cx="172" cy="172"/>
          </a:xfrm>
        </p:grpSpPr>
        <p:sp>
          <p:nvSpPr>
            <p:cNvPr id="12734" name="Oval 179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35" name="Oval 179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2" name="Group 1799"/>
          <p:cNvGrpSpPr>
            <a:grpSpLocks/>
          </p:cNvGrpSpPr>
          <p:nvPr/>
        </p:nvGrpSpPr>
        <p:grpSpPr bwMode="auto">
          <a:xfrm>
            <a:off x="6470650" y="3632200"/>
            <a:ext cx="107950" cy="107950"/>
            <a:chOff x="2016" y="3178"/>
            <a:chExt cx="172" cy="172"/>
          </a:xfrm>
        </p:grpSpPr>
        <p:sp>
          <p:nvSpPr>
            <p:cNvPr id="12732" name="Oval 180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33" name="Oval 180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3" name="Group 1802"/>
          <p:cNvGrpSpPr>
            <a:grpSpLocks/>
          </p:cNvGrpSpPr>
          <p:nvPr/>
        </p:nvGrpSpPr>
        <p:grpSpPr bwMode="auto">
          <a:xfrm>
            <a:off x="6037263" y="3455988"/>
            <a:ext cx="107950" cy="107950"/>
            <a:chOff x="2016" y="3178"/>
            <a:chExt cx="172" cy="172"/>
          </a:xfrm>
        </p:grpSpPr>
        <p:sp>
          <p:nvSpPr>
            <p:cNvPr id="12730" name="Oval 180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31" name="Oval 180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4" name="Group 1805"/>
          <p:cNvGrpSpPr>
            <a:grpSpLocks/>
          </p:cNvGrpSpPr>
          <p:nvPr/>
        </p:nvGrpSpPr>
        <p:grpSpPr bwMode="auto">
          <a:xfrm>
            <a:off x="6389688" y="3541713"/>
            <a:ext cx="107950" cy="107950"/>
            <a:chOff x="2016" y="3178"/>
            <a:chExt cx="172" cy="172"/>
          </a:xfrm>
        </p:grpSpPr>
        <p:sp>
          <p:nvSpPr>
            <p:cNvPr id="12728" name="Oval 180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29" name="Oval 180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5" name="Group 1808"/>
          <p:cNvGrpSpPr>
            <a:grpSpLocks/>
          </p:cNvGrpSpPr>
          <p:nvPr/>
        </p:nvGrpSpPr>
        <p:grpSpPr bwMode="auto">
          <a:xfrm>
            <a:off x="5656263" y="3875088"/>
            <a:ext cx="107950" cy="107950"/>
            <a:chOff x="2016" y="3178"/>
            <a:chExt cx="172" cy="172"/>
          </a:xfrm>
        </p:grpSpPr>
        <p:sp>
          <p:nvSpPr>
            <p:cNvPr id="12726" name="Oval 180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27" name="Oval 181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6" name="Group 1811"/>
          <p:cNvGrpSpPr>
            <a:grpSpLocks/>
          </p:cNvGrpSpPr>
          <p:nvPr/>
        </p:nvGrpSpPr>
        <p:grpSpPr bwMode="auto">
          <a:xfrm>
            <a:off x="5232400" y="3975100"/>
            <a:ext cx="107950" cy="107950"/>
            <a:chOff x="2016" y="3178"/>
            <a:chExt cx="172" cy="172"/>
          </a:xfrm>
        </p:grpSpPr>
        <p:sp>
          <p:nvSpPr>
            <p:cNvPr id="12724" name="Oval 181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25" name="Oval 181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7" name="Group 1814"/>
          <p:cNvGrpSpPr>
            <a:grpSpLocks/>
          </p:cNvGrpSpPr>
          <p:nvPr/>
        </p:nvGrpSpPr>
        <p:grpSpPr bwMode="auto">
          <a:xfrm>
            <a:off x="4832350" y="4394200"/>
            <a:ext cx="107950" cy="107950"/>
            <a:chOff x="2016" y="3178"/>
            <a:chExt cx="172" cy="172"/>
          </a:xfrm>
        </p:grpSpPr>
        <p:sp>
          <p:nvSpPr>
            <p:cNvPr id="12722" name="Oval 181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23" name="Oval 181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8" name="Group 1817"/>
          <p:cNvGrpSpPr>
            <a:grpSpLocks/>
          </p:cNvGrpSpPr>
          <p:nvPr/>
        </p:nvGrpSpPr>
        <p:grpSpPr bwMode="auto">
          <a:xfrm>
            <a:off x="4457700" y="3622675"/>
            <a:ext cx="107950" cy="107950"/>
            <a:chOff x="2016" y="3178"/>
            <a:chExt cx="172" cy="172"/>
          </a:xfrm>
        </p:grpSpPr>
        <p:sp>
          <p:nvSpPr>
            <p:cNvPr id="12720" name="Oval 181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21" name="Oval 181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89" name="Group 1820"/>
          <p:cNvGrpSpPr>
            <a:grpSpLocks/>
          </p:cNvGrpSpPr>
          <p:nvPr/>
        </p:nvGrpSpPr>
        <p:grpSpPr bwMode="auto">
          <a:xfrm>
            <a:off x="5762625" y="3313113"/>
            <a:ext cx="107950" cy="107950"/>
            <a:chOff x="2016" y="3178"/>
            <a:chExt cx="172" cy="172"/>
          </a:xfrm>
        </p:grpSpPr>
        <p:sp>
          <p:nvSpPr>
            <p:cNvPr id="12718" name="Oval 182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19" name="Oval 182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0" name="Group 1823"/>
          <p:cNvGrpSpPr>
            <a:grpSpLocks/>
          </p:cNvGrpSpPr>
          <p:nvPr/>
        </p:nvGrpSpPr>
        <p:grpSpPr bwMode="auto">
          <a:xfrm>
            <a:off x="6572250" y="3313113"/>
            <a:ext cx="107950" cy="107950"/>
            <a:chOff x="2016" y="3178"/>
            <a:chExt cx="172" cy="172"/>
          </a:xfrm>
        </p:grpSpPr>
        <p:sp>
          <p:nvSpPr>
            <p:cNvPr id="12716" name="Oval 182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17" name="Oval 182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1" name="Group 1826"/>
          <p:cNvGrpSpPr>
            <a:grpSpLocks/>
          </p:cNvGrpSpPr>
          <p:nvPr/>
        </p:nvGrpSpPr>
        <p:grpSpPr bwMode="auto">
          <a:xfrm>
            <a:off x="5324475" y="2689225"/>
            <a:ext cx="107950" cy="107950"/>
            <a:chOff x="2016" y="3178"/>
            <a:chExt cx="172" cy="172"/>
          </a:xfrm>
        </p:grpSpPr>
        <p:sp>
          <p:nvSpPr>
            <p:cNvPr id="12714" name="Oval 182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15" name="Oval 182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2" name="Group 1829"/>
          <p:cNvGrpSpPr>
            <a:grpSpLocks/>
          </p:cNvGrpSpPr>
          <p:nvPr/>
        </p:nvGrpSpPr>
        <p:grpSpPr bwMode="auto">
          <a:xfrm>
            <a:off x="5100638" y="2389188"/>
            <a:ext cx="107950" cy="107950"/>
            <a:chOff x="2016" y="3178"/>
            <a:chExt cx="172" cy="172"/>
          </a:xfrm>
        </p:grpSpPr>
        <p:sp>
          <p:nvSpPr>
            <p:cNvPr id="12712" name="Oval 183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13" name="Oval 183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3" name="Group 1832"/>
          <p:cNvGrpSpPr>
            <a:grpSpLocks/>
          </p:cNvGrpSpPr>
          <p:nvPr/>
        </p:nvGrpSpPr>
        <p:grpSpPr bwMode="auto">
          <a:xfrm>
            <a:off x="5148263" y="2070100"/>
            <a:ext cx="107950" cy="107950"/>
            <a:chOff x="2016" y="3178"/>
            <a:chExt cx="172" cy="172"/>
          </a:xfrm>
        </p:grpSpPr>
        <p:sp>
          <p:nvSpPr>
            <p:cNvPr id="12710" name="Oval 1833"/>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11" name="Oval 1834"/>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4" name="Group 1835"/>
          <p:cNvGrpSpPr>
            <a:grpSpLocks/>
          </p:cNvGrpSpPr>
          <p:nvPr/>
        </p:nvGrpSpPr>
        <p:grpSpPr bwMode="auto">
          <a:xfrm>
            <a:off x="6043613" y="1865313"/>
            <a:ext cx="107950" cy="107950"/>
            <a:chOff x="2016" y="3178"/>
            <a:chExt cx="172" cy="172"/>
          </a:xfrm>
        </p:grpSpPr>
        <p:sp>
          <p:nvSpPr>
            <p:cNvPr id="12708" name="Oval 1836"/>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09" name="Oval 1837"/>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5" name="Group 1838"/>
          <p:cNvGrpSpPr>
            <a:grpSpLocks/>
          </p:cNvGrpSpPr>
          <p:nvPr/>
        </p:nvGrpSpPr>
        <p:grpSpPr bwMode="auto">
          <a:xfrm>
            <a:off x="6819900" y="3065463"/>
            <a:ext cx="107950" cy="107950"/>
            <a:chOff x="2016" y="3178"/>
            <a:chExt cx="172" cy="172"/>
          </a:xfrm>
        </p:grpSpPr>
        <p:sp>
          <p:nvSpPr>
            <p:cNvPr id="12706" name="Oval 1839"/>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07" name="Oval 1840"/>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6" name="Group 1841"/>
          <p:cNvGrpSpPr>
            <a:grpSpLocks/>
          </p:cNvGrpSpPr>
          <p:nvPr/>
        </p:nvGrpSpPr>
        <p:grpSpPr bwMode="auto">
          <a:xfrm>
            <a:off x="5943600" y="3351213"/>
            <a:ext cx="107950" cy="107950"/>
            <a:chOff x="2016" y="3178"/>
            <a:chExt cx="172" cy="172"/>
          </a:xfrm>
        </p:grpSpPr>
        <p:sp>
          <p:nvSpPr>
            <p:cNvPr id="12704" name="Oval 1842"/>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05" name="Oval 1843"/>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7" name="Group 1844"/>
          <p:cNvGrpSpPr>
            <a:grpSpLocks/>
          </p:cNvGrpSpPr>
          <p:nvPr/>
        </p:nvGrpSpPr>
        <p:grpSpPr bwMode="auto">
          <a:xfrm>
            <a:off x="4876800" y="4879975"/>
            <a:ext cx="107950" cy="107950"/>
            <a:chOff x="2016" y="3178"/>
            <a:chExt cx="172" cy="172"/>
          </a:xfrm>
        </p:grpSpPr>
        <p:sp>
          <p:nvSpPr>
            <p:cNvPr id="12702" name="Oval 1845"/>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03" name="Oval 1846"/>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8" name="Group 1847"/>
          <p:cNvGrpSpPr>
            <a:grpSpLocks/>
          </p:cNvGrpSpPr>
          <p:nvPr/>
        </p:nvGrpSpPr>
        <p:grpSpPr bwMode="auto">
          <a:xfrm>
            <a:off x="7391400" y="4846638"/>
            <a:ext cx="107950" cy="107950"/>
            <a:chOff x="2016" y="3178"/>
            <a:chExt cx="172" cy="172"/>
          </a:xfrm>
        </p:grpSpPr>
        <p:sp>
          <p:nvSpPr>
            <p:cNvPr id="12700" name="Oval 1848"/>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701" name="Oval 1849"/>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499" name="Group 1850"/>
          <p:cNvGrpSpPr>
            <a:grpSpLocks/>
          </p:cNvGrpSpPr>
          <p:nvPr/>
        </p:nvGrpSpPr>
        <p:grpSpPr bwMode="auto">
          <a:xfrm>
            <a:off x="7491413" y="4789488"/>
            <a:ext cx="107950" cy="107950"/>
            <a:chOff x="2016" y="3178"/>
            <a:chExt cx="172" cy="172"/>
          </a:xfrm>
        </p:grpSpPr>
        <p:sp>
          <p:nvSpPr>
            <p:cNvPr id="12698" name="Oval 1851"/>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699" name="Oval 1852"/>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500" name="Group 1853"/>
          <p:cNvGrpSpPr>
            <a:grpSpLocks/>
          </p:cNvGrpSpPr>
          <p:nvPr/>
        </p:nvGrpSpPr>
        <p:grpSpPr bwMode="auto">
          <a:xfrm>
            <a:off x="7115175" y="4979988"/>
            <a:ext cx="107950" cy="107950"/>
            <a:chOff x="2016" y="3178"/>
            <a:chExt cx="172" cy="172"/>
          </a:xfrm>
        </p:grpSpPr>
        <p:sp>
          <p:nvSpPr>
            <p:cNvPr id="12696" name="Oval 1854"/>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697" name="Oval 1855"/>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501" name="Group 1856"/>
          <p:cNvGrpSpPr>
            <a:grpSpLocks/>
          </p:cNvGrpSpPr>
          <p:nvPr/>
        </p:nvGrpSpPr>
        <p:grpSpPr bwMode="auto">
          <a:xfrm>
            <a:off x="7477125" y="2574925"/>
            <a:ext cx="107950" cy="107950"/>
            <a:chOff x="2016" y="3178"/>
            <a:chExt cx="172" cy="172"/>
          </a:xfrm>
        </p:grpSpPr>
        <p:sp>
          <p:nvSpPr>
            <p:cNvPr id="12694" name="Oval 1857"/>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695" name="Oval 1858"/>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grpSp>
        <p:nvGrpSpPr>
          <p:cNvPr id="14502" name="Group 1859"/>
          <p:cNvGrpSpPr>
            <a:grpSpLocks/>
          </p:cNvGrpSpPr>
          <p:nvPr/>
        </p:nvGrpSpPr>
        <p:grpSpPr bwMode="auto">
          <a:xfrm>
            <a:off x="6696075" y="3284538"/>
            <a:ext cx="107950" cy="107950"/>
            <a:chOff x="2016" y="3178"/>
            <a:chExt cx="172" cy="172"/>
          </a:xfrm>
        </p:grpSpPr>
        <p:sp>
          <p:nvSpPr>
            <p:cNvPr id="12692" name="Oval 1860"/>
            <p:cNvSpPr>
              <a:spLocks noChangeArrowheads="1"/>
            </p:cNvSpPr>
            <p:nvPr/>
          </p:nvSpPr>
          <p:spPr bwMode="auto">
            <a:xfrm>
              <a:off x="2016" y="3178"/>
              <a:ext cx="172" cy="172"/>
            </a:xfrm>
            <a:prstGeom prst="ellipse">
              <a:avLst/>
            </a:prstGeom>
            <a:solidFill>
              <a:srgbClr val="FFFFFF">
                <a:alpha val="23921"/>
              </a:srgbClr>
            </a:solidFill>
            <a:ln w="9525" algn="ctr">
              <a:noFill/>
              <a:round/>
              <a:headEnd/>
              <a:tailEnd/>
            </a:ln>
          </p:spPr>
          <p:txBody>
            <a:bodyPr wrap="none" anchor="ctr"/>
            <a:lstStyle/>
            <a:p>
              <a:endParaRPr lang="en-US"/>
            </a:p>
          </p:txBody>
        </p:sp>
        <p:sp>
          <p:nvSpPr>
            <p:cNvPr id="12693" name="Oval 1861"/>
            <p:cNvSpPr>
              <a:spLocks noChangeArrowheads="1"/>
            </p:cNvSpPr>
            <p:nvPr/>
          </p:nvSpPr>
          <p:spPr bwMode="auto">
            <a:xfrm>
              <a:off x="2045" y="3207"/>
              <a:ext cx="114" cy="114"/>
            </a:xfrm>
            <a:prstGeom prst="ellipse">
              <a:avLst/>
            </a:prstGeom>
            <a:solidFill>
              <a:srgbClr val="FFFFFF"/>
            </a:solidFill>
            <a:ln w="9525" algn="ctr">
              <a:noFill/>
              <a:round/>
              <a:headEnd/>
              <a:tailEnd/>
            </a:ln>
          </p:spPr>
          <p:txBody>
            <a:bodyPr wrap="none" anchor="ctr"/>
            <a:lstStyle/>
            <a:p>
              <a:endParaRPr lang="en-US"/>
            </a:p>
          </p:txBody>
        </p:sp>
      </p:grpSp>
      <p:sp>
        <p:nvSpPr>
          <p:cNvPr id="12691" name="Text Box 1862"/>
          <p:cNvSpPr txBox="1">
            <a:spLocks noChangeArrowheads="1"/>
          </p:cNvSpPr>
          <p:nvPr/>
        </p:nvSpPr>
        <p:spPr bwMode="auto">
          <a:xfrm>
            <a:off x="1858963" y="6149975"/>
            <a:ext cx="6124369" cy="400110"/>
          </a:xfrm>
          <a:prstGeom prst="rect">
            <a:avLst/>
          </a:prstGeom>
          <a:noFill/>
          <a:ln w="9525" algn="ctr">
            <a:noFill/>
            <a:miter lim="800000"/>
            <a:headEnd/>
            <a:tailEnd/>
          </a:ln>
        </p:spPr>
        <p:txBody>
          <a:bodyPr wrap="none">
            <a:spAutoFit/>
          </a:bodyPr>
          <a:lstStyle/>
          <a:p>
            <a:r>
              <a:rPr lang="en-US" sz="2000" dirty="0"/>
              <a:t>Web 2.0: Digital information is doubling every 18 months</a:t>
            </a:r>
          </a:p>
        </p:txBody>
      </p:sp>
    </p:spTree>
    <p:extLst>
      <p:ext uri="{BB962C8B-B14F-4D97-AF65-F5344CB8AC3E}">
        <p14:creationId xmlns:p14="http://schemas.microsoft.com/office/powerpoint/2010/main" val="38096447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8575" y="539750"/>
            <a:ext cx="9058275" cy="5441950"/>
            <a:chOff x="214" y="857"/>
            <a:chExt cx="5332" cy="3206"/>
          </a:xfrm>
        </p:grpSpPr>
        <p:grpSp>
          <p:nvGrpSpPr>
            <p:cNvPr id="3" name="Group 3"/>
            <p:cNvGrpSpPr>
              <a:grpSpLocks/>
            </p:cNvGrpSpPr>
            <p:nvPr/>
          </p:nvGrpSpPr>
          <p:grpSpPr bwMode="auto">
            <a:xfrm>
              <a:off x="566" y="857"/>
              <a:ext cx="4813" cy="2979"/>
              <a:chOff x="566" y="857"/>
              <a:chExt cx="4813" cy="2979"/>
            </a:xfrm>
          </p:grpSpPr>
          <p:sp>
            <p:nvSpPr>
              <p:cNvPr id="14802" name="Freeform 4"/>
              <p:cNvSpPr>
                <a:spLocks/>
              </p:cNvSpPr>
              <p:nvPr/>
            </p:nvSpPr>
            <p:spPr bwMode="auto">
              <a:xfrm>
                <a:off x="1488" y="1468"/>
                <a:ext cx="42" cy="58"/>
              </a:xfrm>
              <a:custGeom>
                <a:avLst/>
                <a:gdLst>
                  <a:gd name="T0" fmla="*/ 10 w 42"/>
                  <a:gd name="T1" fmla="*/ 46 h 58"/>
                  <a:gd name="T2" fmla="*/ 12 w 42"/>
                  <a:gd name="T3" fmla="*/ 44 h 58"/>
                  <a:gd name="T4" fmla="*/ 14 w 42"/>
                  <a:gd name="T5" fmla="*/ 46 h 58"/>
                  <a:gd name="T6" fmla="*/ 16 w 42"/>
                  <a:gd name="T7" fmla="*/ 50 h 58"/>
                  <a:gd name="T8" fmla="*/ 16 w 42"/>
                  <a:gd name="T9" fmla="*/ 48 h 58"/>
                  <a:gd name="T10" fmla="*/ 18 w 42"/>
                  <a:gd name="T11" fmla="*/ 48 h 58"/>
                  <a:gd name="T12" fmla="*/ 20 w 42"/>
                  <a:gd name="T13" fmla="*/ 52 h 58"/>
                  <a:gd name="T14" fmla="*/ 24 w 42"/>
                  <a:gd name="T15" fmla="*/ 56 h 58"/>
                  <a:gd name="T16" fmla="*/ 30 w 42"/>
                  <a:gd name="T17" fmla="*/ 58 h 58"/>
                  <a:gd name="T18" fmla="*/ 36 w 42"/>
                  <a:gd name="T19" fmla="*/ 58 h 58"/>
                  <a:gd name="T20" fmla="*/ 42 w 42"/>
                  <a:gd name="T21" fmla="*/ 56 h 58"/>
                  <a:gd name="T22" fmla="*/ 42 w 42"/>
                  <a:gd name="T23" fmla="*/ 28 h 58"/>
                  <a:gd name="T24" fmla="*/ 38 w 42"/>
                  <a:gd name="T25" fmla="*/ 20 h 58"/>
                  <a:gd name="T26" fmla="*/ 38 w 42"/>
                  <a:gd name="T27" fmla="*/ 16 h 58"/>
                  <a:gd name="T28" fmla="*/ 36 w 42"/>
                  <a:gd name="T29" fmla="*/ 14 h 58"/>
                  <a:gd name="T30" fmla="*/ 32 w 42"/>
                  <a:gd name="T31" fmla="*/ 12 h 58"/>
                  <a:gd name="T32" fmla="*/ 30 w 42"/>
                  <a:gd name="T33" fmla="*/ 8 h 58"/>
                  <a:gd name="T34" fmla="*/ 22 w 42"/>
                  <a:gd name="T35" fmla="*/ 2 h 58"/>
                  <a:gd name="T36" fmla="*/ 20 w 42"/>
                  <a:gd name="T37" fmla="*/ 0 h 58"/>
                  <a:gd name="T38" fmla="*/ 12 w 42"/>
                  <a:gd name="T39" fmla="*/ 6 h 58"/>
                  <a:gd name="T40" fmla="*/ 8 w 42"/>
                  <a:gd name="T41" fmla="*/ 12 h 58"/>
                  <a:gd name="T42" fmla="*/ 6 w 42"/>
                  <a:gd name="T43" fmla="*/ 14 h 58"/>
                  <a:gd name="T44" fmla="*/ 12 w 42"/>
                  <a:gd name="T45" fmla="*/ 12 h 58"/>
                  <a:gd name="T46" fmla="*/ 10 w 42"/>
                  <a:gd name="T47" fmla="*/ 16 h 58"/>
                  <a:gd name="T48" fmla="*/ 8 w 42"/>
                  <a:gd name="T49" fmla="*/ 16 h 58"/>
                  <a:gd name="T50" fmla="*/ 10 w 42"/>
                  <a:gd name="T51" fmla="*/ 18 h 58"/>
                  <a:gd name="T52" fmla="*/ 2 w 42"/>
                  <a:gd name="T53" fmla="*/ 24 h 58"/>
                  <a:gd name="T54" fmla="*/ 2 w 42"/>
                  <a:gd name="T55" fmla="*/ 26 h 58"/>
                  <a:gd name="T56" fmla="*/ 0 w 42"/>
                  <a:gd name="T57" fmla="*/ 28 h 58"/>
                  <a:gd name="T58" fmla="*/ 4 w 42"/>
                  <a:gd name="T59" fmla="*/ 36 h 58"/>
                  <a:gd name="T60" fmla="*/ 6 w 42"/>
                  <a:gd name="T61" fmla="*/ 40 h 58"/>
                  <a:gd name="T62" fmla="*/ 8 w 42"/>
                  <a:gd name="T63" fmla="*/ 38 h 58"/>
                  <a:gd name="T64" fmla="*/ 8 w 42"/>
                  <a:gd name="T65" fmla="*/ 38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
                  <a:gd name="T100" fmla="*/ 0 h 58"/>
                  <a:gd name="T101" fmla="*/ 42 w 42"/>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 h="58">
                    <a:moveTo>
                      <a:pt x="8" y="40"/>
                    </a:moveTo>
                    <a:lnTo>
                      <a:pt x="10" y="46"/>
                    </a:lnTo>
                    <a:lnTo>
                      <a:pt x="12" y="46"/>
                    </a:lnTo>
                    <a:lnTo>
                      <a:pt x="12" y="44"/>
                    </a:lnTo>
                    <a:lnTo>
                      <a:pt x="14" y="46"/>
                    </a:lnTo>
                    <a:lnTo>
                      <a:pt x="14" y="48"/>
                    </a:lnTo>
                    <a:lnTo>
                      <a:pt x="16" y="50"/>
                    </a:lnTo>
                    <a:lnTo>
                      <a:pt x="16" y="48"/>
                    </a:lnTo>
                    <a:lnTo>
                      <a:pt x="16" y="46"/>
                    </a:lnTo>
                    <a:lnTo>
                      <a:pt x="18" y="48"/>
                    </a:lnTo>
                    <a:lnTo>
                      <a:pt x="20" y="50"/>
                    </a:lnTo>
                    <a:lnTo>
                      <a:pt x="20" y="52"/>
                    </a:lnTo>
                    <a:lnTo>
                      <a:pt x="24" y="54"/>
                    </a:lnTo>
                    <a:lnTo>
                      <a:pt x="24" y="56"/>
                    </a:lnTo>
                    <a:lnTo>
                      <a:pt x="26" y="58"/>
                    </a:lnTo>
                    <a:lnTo>
                      <a:pt x="30" y="58"/>
                    </a:lnTo>
                    <a:lnTo>
                      <a:pt x="32" y="58"/>
                    </a:lnTo>
                    <a:lnTo>
                      <a:pt x="36" y="58"/>
                    </a:lnTo>
                    <a:lnTo>
                      <a:pt x="40" y="58"/>
                    </a:lnTo>
                    <a:lnTo>
                      <a:pt x="42" y="56"/>
                    </a:lnTo>
                    <a:lnTo>
                      <a:pt x="42" y="54"/>
                    </a:lnTo>
                    <a:lnTo>
                      <a:pt x="42" y="28"/>
                    </a:lnTo>
                    <a:lnTo>
                      <a:pt x="42" y="26"/>
                    </a:lnTo>
                    <a:lnTo>
                      <a:pt x="38" y="20"/>
                    </a:lnTo>
                    <a:lnTo>
                      <a:pt x="38" y="16"/>
                    </a:lnTo>
                    <a:lnTo>
                      <a:pt x="34" y="20"/>
                    </a:lnTo>
                    <a:lnTo>
                      <a:pt x="36" y="14"/>
                    </a:lnTo>
                    <a:lnTo>
                      <a:pt x="34" y="12"/>
                    </a:lnTo>
                    <a:lnTo>
                      <a:pt x="32" y="12"/>
                    </a:lnTo>
                    <a:lnTo>
                      <a:pt x="32" y="10"/>
                    </a:lnTo>
                    <a:lnTo>
                      <a:pt x="30" y="8"/>
                    </a:lnTo>
                    <a:lnTo>
                      <a:pt x="28" y="6"/>
                    </a:lnTo>
                    <a:lnTo>
                      <a:pt x="22" y="2"/>
                    </a:lnTo>
                    <a:lnTo>
                      <a:pt x="20" y="0"/>
                    </a:lnTo>
                    <a:lnTo>
                      <a:pt x="18" y="0"/>
                    </a:lnTo>
                    <a:lnTo>
                      <a:pt x="12" y="6"/>
                    </a:lnTo>
                    <a:lnTo>
                      <a:pt x="12" y="12"/>
                    </a:lnTo>
                    <a:lnTo>
                      <a:pt x="8" y="12"/>
                    </a:lnTo>
                    <a:lnTo>
                      <a:pt x="6" y="12"/>
                    </a:lnTo>
                    <a:lnTo>
                      <a:pt x="6" y="14"/>
                    </a:lnTo>
                    <a:lnTo>
                      <a:pt x="8" y="12"/>
                    </a:lnTo>
                    <a:lnTo>
                      <a:pt x="12" y="12"/>
                    </a:lnTo>
                    <a:lnTo>
                      <a:pt x="12" y="16"/>
                    </a:lnTo>
                    <a:lnTo>
                      <a:pt x="10" y="16"/>
                    </a:lnTo>
                    <a:lnTo>
                      <a:pt x="8" y="14"/>
                    </a:lnTo>
                    <a:lnTo>
                      <a:pt x="8" y="16"/>
                    </a:lnTo>
                    <a:lnTo>
                      <a:pt x="8" y="18"/>
                    </a:lnTo>
                    <a:lnTo>
                      <a:pt x="10" y="18"/>
                    </a:lnTo>
                    <a:lnTo>
                      <a:pt x="10" y="20"/>
                    </a:lnTo>
                    <a:lnTo>
                      <a:pt x="2" y="24"/>
                    </a:lnTo>
                    <a:lnTo>
                      <a:pt x="4" y="24"/>
                    </a:lnTo>
                    <a:lnTo>
                      <a:pt x="2" y="26"/>
                    </a:lnTo>
                    <a:lnTo>
                      <a:pt x="0" y="26"/>
                    </a:lnTo>
                    <a:lnTo>
                      <a:pt x="0" y="28"/>
                    </a:lnTo>
                    <a:lnTo>
                      <a:pt x="2" y="36"/>
                    </a:lnTo>
                    <a:lnTo>
                      <a:pt x="4" y="36"/>
                    </a:lnTo>
                    <a:lnTo>
                      <a:pt x="4" y="40"/>
                    </a:lnTo>
                    <a:lnTo>
                      <a:pt x="6" y="40"/>
                    </a:lnTo>
                    <a:lnTo>
                      <a:pt x="8" y="34"/>
                    </a:lnTo>
                    <a:lnTo>
                      <a:pt x="8" y="38"/>
                    </a:lnTo>
                    <a:lnTo>
                      <a:pt x="8" y="36"/>
                    </a:lnTo>
                    <a:lnTo>
                      <a:pt x="8" y="38"/>
                    </a:lnTo>
                    <a:lnTo>
                      <a:pt x="8" y="40"/>
                    </a:lnTo>
                    <a:close/>
                  </a:path>
                </a:pathLst>
              </a:custGeom>
              <a:solidFill>
                <a:srgbClr val="0071B4">
                  <a:alpha val="34901"/>
                </a:srgbClr>
              </a:solidFill>
              <a:ln w="9525">
                <a:noFill/>
                <a:round/>
                <a:headEnd/>
                <a:tailEnd/>
              </a:ln>
            </p:spPr>
            <p:txBody>
              <a:bodyPr/>
              <a:lstStyle/>
              <a:p>
                <a:endParaRPr lang="en-US"/>
              </a:p>
            </p:txBody>
          </p:sp>
          <p:sp>
            <p:nvSpPr>
              <p:cNvPr id="14803" name="Freeform 5"/>
              <p:cNvSpPr>
                <a:spLocks/>
              </p:cNvSpPr>
              <p:nvPr/>
            </p:nvSpPr>
            <p:spPr bwMode="auto">
              <a:xfrm>
                <a:off x="1228" y="1323"/>
                <a:ext cx="19" cy="24"/>
              </a:xfrm>
              <a:custGeom>
                <a:avLst/>
                <a:gdLst>
                  <a:gd name="T0" fmla="*/ 3 w 19"/>
                  <a:gd name="T1" fmla="*/ 14 h 24"/>
                  <a:gd name="T2" fmla="*/ 5 w 19"/>
                  <a:gd name="T3" fmla="*/ 12 h 24"/>
                  <a:gd name="T4" fmla="*/ 7 w 19"/>
                  <a:gd name="T5" fmla="*/ 20 h 24"/>
                  <a:gd name="T6" fmla="*/ 11 w 19"/>
                  <a:gd name="T7" fmla="*/ 24 h 24"/>
                  <a:gd name="T8" fmla="*/ 19 w 19"/>
                  <a:gd name="T9" fmla="*/ 20 h 24"/>
                  <a:gd name="T10" fmla="*/ 19 w 19"/>
                  <a:gd name="T11" fmla="*/ 18 h 24"/>
                  <a:gd name="T12" fmla="*/ 19 w 19"/>
                  <a:gd name="T13" fmla="*/ 14 h 24"/>
                  <a:gd name="T14" fmla="*/ 11 w 19"/>
                  <a:gd name="T15" fmla="*/ 6 h 24"/>
                  <a:gd name="T16" fmla="*/ 9 w 19"/>
                  <a:gd name="T17" fmla="*/ 2 h 24"/>
                  <a:gd name="T18" fmla="*/ 9 w 19"/>
                  <a:gd name="T19" fmla="*/ 2 h 24"/>
                  <a:gd name="T20" fmla="*/ 9 w 19"/>
                  <a:gd name="T21" fmla="*/ 0 h 24"/>
                  <a:gd name="T22" fmla="*/ 5 w 19"/>
                  <a:gd name="T23" fmla="*/ 2 h 24"/>
                  <a:gd name="T24" fmla="*/ 5 w 19"/>
                  <a:gd name="T25" fmla="*/ 4 h 24"/>
                  <a:gd name="T26" fmla="*/ 5 w 19"/>
                  <a:gd name="T27" fmla="*/ 6 h 24"/>
                  <a:gd name="T28" fmla="*/ 3 w 19"/>
                  <a:gd name="T29" fmla="*/ 6 h 24"/>
                  <a:gd name="T30" fmla="*/ 2 w 19"/>
                  <a:gd name="T31" fmla="*/ 6 h 24"/>
                  <a:gd name="T32" fmla="*/ 0 w 19"/>
                  <a:gd name="T33" fmla="*/ 8 h 24"/>
                  <a:gd name="T34" fmla="*/ 2 w 19"/>
                  <a:gd name="T35" fmla="*/ 10 h 24"/>
                  <a:gd name="T36" fmla="*/ 3 w 19"/>
                  <a:gd name="T37" fmla="*/ 14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24"/>
                  <a:gd name="T59" fmla="*/ 19 w 19"/>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24">
                    <a:moveTo>
                      <a:pt x="3" y="14"/>
                    </a:moveTo>
                    <a:lnTo>
                      <a:pt x="5" y="12"/>
                    </a:lnTo>
                    <a:lnTo>
                      <a:pt x="7" y="20"/>
                    </a:lnTo>
                    <a:lnTo>
                      <a:pt x="11" y="24"/>
                    </a:lnTo>
                    <a:lnTo>
                      <a:pt x="19" y="20"/>
                    </a:lnTo>
                    <a:lnTo>
                      <a:pt x="19" y="18"/>
                    </a:lnTo>
                    <a:lnTo>
                      <a:pt x="19" y="14"/>
                    </a:lnTo>
                    <a:lnTo>
                      <a:pt x="11" y="6"/>
                    </a:lnTo>
                    <a:lnTo>
                      <a:pt x="9" y="2"/>
                    </a:lnTo>
                    <a:lnTo>
                      <a:pt x="9" y="0"/>
                    </a:lnTo>
                    <a:lnTo>
                      <a:pt x="5" y="2"/>
                    </a:lnTo>
                    <a:lnTo>
                      <a:pt x="5" y="4"/>
                    </a:lnTo>
                    <a:lnTo>
                      <a:pt x="5" y="6"/>
                    </a:lnTo>
                    <a:lnTo>
                      <a:pt x="3" y="6"/>
                    </a:lnTo>
                    <a:lnTo>
                      <a:pt x="2" y="6"/>
                    </a:lnTo>
                    <a:lnTo>
                      <a:pt x="0" y="8"/>
                    </a:lnTo>
                    <a:lnTo>
                      <a:pt x="2" y="10"/>
                    </a:lnTo>
                    <a:lnTo>
                      <a:pt x="3" y="14"/>
                    </a:lnTo>
                    <a:close/>
                  </a:path>
                </a:pathLst>
              </a:custGeom>
              <a:solidFill>
                <a:srgbClr val="0071B4">
                  <a:alpha val="34901"/>
                </a:srgbClr>
              </a:solidFill>
              <a:ln w="9525">
                <a:noFill/>
                <a:round/>
                <a:headEnd/>
                <a:tailEnd/>
              </a:ln>
            </p:spPr>
            <p:txBody>
              <a:bodyPr/>
              <a:lstStyle/>
              <a:p>
                <a:endParaRPr lang="en-US"/>
              </a:p>
            </p:txBody>
          </p:sp>
          <p:sp>
            <p:nvSpPr>
              <p:cNvPr id="14804" name="Freeform 6"/>
              <p:cNvSpPr>
                <a:spLocks/>
              </p:cNvSpPr>
              <p:nvPr/>
            </p:nvSpPr>
            <p:spPr bwMode="auto">
              <a:xfrm>
                <a:off x="1375" y="1411"/>
                <a:ext cx="22" cy="22"/>
              </a:xfrm>
              <a:custGeom>
                <a:avLst/>
                <a:gdLst>
                  <a:gd name="T0" fmla="*/ 10 w 22"/>
                  <a:gd name="T1" fmla="*/ 0 h 22"/>
                  <a:gd name="T2" fmla="*/ 6 w 22"/>
                  <a:gd name="T3" fmla="*/ 0 h 22"/>
                  <a:gd name="T4" fmla="*/ 2 w 22"/>
                  <a:gd name="T5" fmla="*/ 2 h 22"/>
                  <a:gd name="T6" fmla="*/ 0 w 22"/>
                  <a:gd name="T7" fmla="*/ 6 h 22"/>
                  <a:gd name="T8" fmla="*/ 0 w 22"/>
                  <a:gd name="T9" fmla="*/ 6 h 22"/>
                  <a:gd name="T10" fmla="*/ 2 w 22"/>
                  <a:gd name="T11" fmla="*/ 8 h 22"/>
                  <a:gd name="T12" fmla="*/ 2 w 22"/>
                  <a:gd name="T13" fmla="*/ 10 h 22"/>
                  <a:gd name="T14" fmla="*/ 2 w 22"/>
                  <a:gd name="T15" fmla="*/ 10 h 22"/>
                  <a:gd name="T16" fmla="*/ 4 w 22"/>
                  <a:gd name="T17" fmla="*/ 8 h 22"/>
                  <a:gd name="T18" fmla="*/ 4 w 22"/>
                  <a:gd name="T19" fmla="*/ 14 h 22"/>
                  <a:gd name="T20" fmla="*/ 4 w 22"/>
                  <a:gd name="T21" fmla="*/ 14 h 22"/>
                  <a:gd name="T22" fmla="*/ 6 w 22"/>
                  <a:gd name="T23" fmla="*/ 20 h 22"/>
                  <a:gd name="T24" fmla="*/ 14 w 22"/>
                  <a:gd name="T25" fmla="*/ 22 h 22"/>
                  <a:gd name="T26" fmla="*/ 22 w 22"/>
                  <a:gd name="T27" fmla="*/ 18 h 22"/>
                  <a:gd name="T28" fmla="*/ 22 w 22"/>
                  <a:gd name="T29" fmla="*/ 16 h 22"/>
                  <a:gd name="T30" fmla="*/ 20 w 22"/>
                  <a:gd name="T31" fmla="*/ 10 h 22"/>
                  <a:gd name="T32" fmla="*/ 16 w 22"/>
                  <a:gd name="T33" fmla="*/ 8 h 22"/>
                  <a:gd name="T34" fmla="*/ 16 w 22"/>
                  <a:gd name="T35" fmla="*/ 6 h 22"/>
                  <a:gd name="T36" fmla="*/ 12 w 22"/>
                  <a:gd name="T37" fmla="*/ 2 h 22"/>
                  <a:gd name="T38" fmla="*/ 10 w 22"/>
                  <a:gd name="T39" fmla="*/ 4 h 22"/>
                  <a:gd name="T40" fmla="*/ 10 w 22"/>
                  <a:gd name="T41" fmla="*/ 4 h 22"/>
                  <a:gd name="T42" fmla="*/ 10 w 22"/>
                  <a:gd name="T43" fmla="*/ 2 h 22"/>
                  <a:gd name="T44" fmla="*/ 10 w 22"/>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
                  <a:gd name="T70" fmla="*/ 0 h 22"/>
                  <a:gd name="T71" fmla="*/ 22 w 22"/>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 h="22">
                    <a:moveTo>
                      <a:pt x="10" y="0"/>
                    </a:moveTo>
                    <a:lnTo>
                      <a:pt x="6" y="0"/>
                    </a:lnTo>
                    <a:lnTo>
                      <a:pt x="2" y="2"/>
                    </a:lnTo>
                    <a:lnTo>
                      <a:pt x="0" y="6"/>
                    </a:lnTo>
                    <a:lnTo>
                      <a:pt x="2" y="8"/>
                    </a:lnTo>
                    <a:lnTo>
                      <a:pt x="2" y="10"/>
                    </a:lnTo>
                    <a:lnTo>
                      <a:pt x="4" y="8"/>
                    </a:lnTo>
                    <a:lnTo>
                      <a:pt x="4" y="14"/>
                    </a:lnTo>
                    <a:lnTo>
                      <a:pt x="6" y="20"/>
                    </a:lnTo>
                    <a:lnTo>
                      <a:pt x="14" y="22"/>
                    </a:lnTo>
                    <a:lnTo>
                      <a:pt x="22" y="18"/>
                    </a:lnTo>
                    <a:lnTo>
                      <a:pt x="22" y="16"/>
                    </a:lnTo>
                    <a:lnTo>
                      <a:pt x="20" y="10"/>
                    </a:lnTo>
                    <a:lnTo>
                      <a:pt x="16" y="8"/>
                    </a:lnTo>
                    <a:lnTo>
                      <a:pt x="16" y="6"/>
                    </a:lnTo>
                    <a:lnTo>
                      <a:pt x="12" y="2"/>
                    </a:lnTo>
                    <a:lnTo>
                      <a:pt x="10" y="4"/>
                    </a:lnTo>
                    <a:lnTo>
                      <a:pt x="10" y="2"/>
                    </a:lnTo>
                    <a:lnTo>
                      <a:pt x="10" y="0"/>
                    </a:lnTo>
                    <a:close/>
                  </a:path>
                </a:pathLst>
              </a:custGeom>
              <a:solidFill>
                <a:srgbClr val="0071B4">
                  <a:alpha val="34901"/>
                </a:srgbClr>
              </a:solidFill>
              <a:ln w="9525">
                <a:noFill/>
                <a:round/>
                <a:headEnd/>
                <a:tailEnd/>
              </a:ln>
            </p:spPr>
            <p:txBody>
              <a:bodyPr/>
              <a:lstStyle/>
              <a:p>
                <a:endParaRPr lang="en-US"/>
              </a:p>
            </p:txBody>
          </p:sp>
          <p:sp>
            <p:nvSpPr>
              <p:cNvPr id="14805" name="Rectangle 7"/>
              <p:cNvSpPr>
                <a:spLocks noChangeArrowheads="1"/>
              </p:cNvSpPr>
              <p:nvPr/>
            </p:nvSpPr>
            <p:spPr bwMode="auto">
              <a:xfrm>
                <a:off x="1510" y="1468"/>
                <a:ext cx="1" cy="2"/>
              </a:xfrm>
              <a:prstGeom prst="rect">
                <a:avLst/>
              </a:prstGeom>
              <a:solidFill>
                <a:srgbClr val="0071B4">
                  <a:alpha val="34901"/>
                </a:srgbClr>
              </a:solidFill>
              <a:ln w="9525">
                <a:noFill/>
                <a:miter lim="800000"/>
                <a:headEnd/>
                <a:tailEnd/>
              </a:ln>
            </p:spPr>
            <p:txBody>
              <a:bodyPr/>
              <a:lstStyle/>
              <a:p>
                <a:endParaRPr lang="en-US"/>
              </a:p>
            </p:txBody>
          </p:sp>
          <p:sp>
            <p:nvSpPr>
              <p:cNvPr id="14806" name="Freeform 8"/>
              <p:cNvSpPr>
                <a:spLocks/>
              </p:cNvSpPr>
              <p:nvPr/>
            </p:nvSpPr>
            <p:spPr bwMode="auto">
              <a:xfrm>
                <a:off x="1524" y="857"/>
                <a:ext cx="480" cy="585"/>
              </a:xfrm>
              <a:custGeom>
                <a:avLst/>
                <a:gdLst>
                  <a:gd name="T0" fmla="*/ 39 w 241"/>
                  <a:gd name="T1" fmla="*/ 65 h 294"/>
                  <a:gd name="T2" fmla="*/ 39 w 241"/>
                  <a:gd name="T3" fmla="*/ 91 h 294"/>
                  <a:gd name="T4" fmla="*/ 77 w 241"/>
                  <a:gd name="T5" fmla="*/ 121 h 294"/>
                  <a:gd name="T6" fmla="*/ 105 w 241"/>
                  <a:gd name="T7" fmla="*/ 147 h 294"/>
                  <a:gd name="T8" fmla="*/ 54 w 241"/>
                  <a:gd name="T9" fmla="*/ 162 h 294"/>
                  <a:gd name="T10" fmla="*/ 57 w 241"/>
                  <a:gd name="T11" fmla="*/ 173 h 294"/>
                  <a:gd name="T12" fmla="*/ 69 w 241"/>
                  <a:gd name="T13" fmla="*/ 195 h 294"/>
                  <a:gd name="T14" fmla="*/ 66 w 241"/>
                  <a:gd name="T15" fmla="*/ 196 h 294"/>
                  <a:gd name="T16" fmla="*/ 84 w 241"/>
                  <a:gd name="T17" fmla="*/ 204 h 294"/>
                  <a:gd name="T18" fmla="*/ 83 w 241"/>
                  <a:gd name="T19" fmla="*/ 207 h 294"/>
                  <a:gd name="T20" fmla="*/ 82 w 241"/>
                  <a:gd name="T21" fmla="*/ 217 h 294"/>
                  <a:gd name="T22" fmla="*/ 59 w 241"/>
                  <a:gd name="T23" fmla="*/ 207 h 294"/>
                  <a:gd name="T24" fmla="*/ 46 w 241"/>
                  <a:gd name="T25" fmla="*/ 227 h 294"/>
                  <a:gd name="T26" fmla="*/ 54 w 241"/>
                  <a:gd name="T27" fmla="*/ 229 h 294"/>
                  <a:gd name="T28" fmla="*/ 60 w 241"/>
                  <a:gd name="T29" fmla="*/ 233 h 294"/>
                  <a:gd name="T30" fmla="*/ 64 w 241"/>
                  <a:gd name="T31" fmla="*/ 230 h 294"/>
                  <a:gd name="T32" fmla="*/ 62 w 241"/>
                  <a:gd name="T33" fmla="*/ 235 h 294"/>
                  <a:gd name="T34" fmla="*/ 64 w 241"/>
                  <a:gd name="T35" fmla="*/ 239 h 294"/>
                  <a:gd name="T36" fmla="*/ 61 w 241"/>
                  <a:gd name="T37" fmla="*/ 243 h 294"/>
                  <a:gd name="T38" fmla="*/ 68 w 241"/>
                  <a:gd name="T39" fmla="*/ 251 h 294"/>
                  <a:gd name="T40" fmla="*/ 80 w 241"/>
                  <a:gd name="T41" fmla="*/ 237 h 294"/>
                  <a:gd name="T42" fmla="*/ 70 w 241"/>
                  <a:gd name="T43" fmla="*/ 255 h 294"/>
                  <a:gd name="T44" fmla="*/ 56 w 241"/>
                  <a:gd name="T45" fmla="*/ 247 h 294"/>
                  <a:gd name="T46" fmla="*/ 40 w 241"/>
                  <a:gd name="T47" fmla="*/ 245 h 294"/>
                  <a:gd name="T48" fmla="*/ 47 w 241"/>
                  <a:gd name="T49" fmla="*/ 260 h 294"/>
                  <a:gd name="T50" fmla="*/ 48 w 241"/>
                  <a:gd name="T51" fmla="*/ 264 h 294"/>
                  <a:gd name="T52" fmla="*/ 39 w 241"/>
                  <a:gd name="T53" fmla="*/ 266 h 294"/>
                  <a:gd name="T54" fmla="*/ 36 w 241"/>
                  <a:gd name="T55" fmla="*/ 282 h 294"/>
                  <a:gd name="T56" fmla="*/ 44 w 241"/>
                  <a:gd name="T57" fmla="*/ 285 h 294"/>
                  <a:gd name="T58" fmla="*/ 62 w 241"/>
                  <a:gd name="T59" fmla="*/ 285 h 294"/>
                  <a:gd name="T60" fmla="*/ 76 w 241"/>
                  <a:gd name="T61" fmla="*/ 286 h 294"/>
                  <a:gd name="T62" fmla="*/ 90 w 241"/>
                  <a:gd name="T63" fmla="*/ 285 h 294"/>
                  <a:gd name="T64" fmla="*/ 111 w 241"/>
                  <a:gd name="T65" fmla="*/ 281 h 294"/>
                  <a:gd name="T66" fmla="*/ 104 w 241"/>
                  <a:gd name="T67" fmla="*/ 263 h 294"/>
                  <a:gd name="T68" fmla="*/ 84 w 241"/>
                  <a:gd name="T69" fmla="*/ 261 h 294"/>
                  <a:gd name="T70" fmla="*/ 106 w 241"/>
                  <a:gd name="T71" fmla="*/ 259 h 294"/>
                  <a:gd name="T72" fmla="*/ 112 w 241"/>
                  <a:gd name="T73" fmla="*/ 245 h 294"/>
                  <a:gd name="T74" fmla="*/ 124 w 241"/>
                  <a:gd name="T75" fmla="*/ 236 h 294"/>
                  <a:gd name="T76" fmla="*/ 132 w 241"/>
                  <a:gd name="T77" fmla="*/ 226 h 294"/>
                  <a:gd name="T78" fmla="*/ 136 w 241"/>
                  <a:gd name="T79" fmla="*/ 215 h 294"/>
                  <a:gd name="T80" fmla="*/ 127 w 241"/>
                  <a:gd name="T81" fmla="*/ 202 h 294"/>
                  <a:gd name="T82" fmla="*/ 125 w 241"/>
                  <a:gd name="T83" fmla="*/ 198 h 294"/>
                  <a:gd name="T84" fmla="*/ 128 w 241"/>
                  <a:gd name="T85" fmla="*/ 199 h 294"/>
                  <a:gd name="T86" fmla="*/ 115 w 241"/>
                  <a:gd name="T87" fmla="*/ 193 h 294"/>
                  <a:gd name="T88" fmla="*/ 119 w 241"/>
                  <a:gd name="T89" fmla="*/ 187 h 294"/>
                  <a:gd name="T90" fmla="*/ 132 w 241"/>
                  <a:gd name="T91" fmla="*/ 186 h 294"/>
                  <a:gd name="T92" fmla="*/ 143 w 241"/>
                  <a:gd name="T93" fmla="*/ 180 h 294"/>
                  <a:gd name="T94" fmla="*/ 148 w 241"/>
                  <a:gd name="T95" fmla="*/ 176 h 294"/>
                  <a:gd name="T96" fmla="*/ 160 w 241"/>
                  <a:gd name="T97" fmla="*/ 163 h 294"/>
                  <a:gd name="T98" fmla="*/ 161 w 241"/>
                  <a:gd name="T99" fmla="*/ 142 h 294"/>
                  <a:gd name="T100" fmla="*/ 179 w 241"/>
                  <a:gd name="T101" fmla="*/ 121 h 294"/>
                  <a:gd name="T102" fmla="*/ 206 w 241"/>
                  <a:gd name="T103" fmla="*/ 93 h 294"/>
                  <a:gd name="T104" fmla="*/ 194 w 241"/>
                  <a:gd name="T105" fmla="*/ 84 h 294"/>
                  <a:gd name="T106" fmla="*/ 237 w 241"/>
                  <a:gd name="T107" fmla="*/ 52 h 294"/>
                  <a:gd name="T108" fmla="*/ 197 w 241"/>
                  <a:gd name="T109" fmla="*/ 31 h 294"/>
                  <a:gd name="T110" fmla="*/ 133 w 241"/>
                  <a:gd name="T111" fmla="*/ 11 h 294"/>
                  <a:gd name="T112" fmla="*/ 92 w 241"/>
                  <a:gd name="T113" fmla="*/ 7 h 294"/>
                  <a:gd name="T114" fmla="*/ 40 w 241"/>
                  <a:gd name="T115" fmla="*/ 6 h 294"/>
                  <a:gd name="T116" fmla="*/ 1 w 241"/>
                  <a:gd name="T117" fmla="*/ 22 h 2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1"/>
                  <a:gd name="T178" fmla="*/ 0 h 294"/>
                  <a:gd name="T179" fmla="*/ 241 w 241"/>
                  <a:gd name="T180" fmla="*/ 294 h 29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1" h="294">
                    <a:moveTo>
                      <a:pt x="8" y="39"/>
                    </a:moveTo>
                    <a:cubicBezTo>
                      <a:pt x="16" y="52"/>
                      <a:pt x="16" y="52"/>
                      <a:pt x="16" y="52"/>
                    </a:cubicBezTo>
                    <a:cubicBezTo>
                      <a:pt x="19" y="54"/>
                      <a:pt x="23" y="55"/>
                      <a:pt x="25" y="55"/>
                    </a:cubicBezTo>
                    <a:cubicBezTo>
                      <a:pt x="25" y="55"/>
                      <a:pt x="26" y="55"/>
                      <a:pt x="26" y="55"/>
                    </a:cubicBezTo>
                    <a:cubicBezTo>
                      <a:pt x="26" y="54"/>
                      <a:pt x="27" y="54"/>
                      <a:pt x="29" y="54"/>
                    </a:cubicBezTo>
                    <a:cubicBezTo>
                      <a:pt x="31" y="54"/>
                      <a:pt x="34" y="55"/>
                      <a:pt x="34" y="55"/>
                    </a:cubicBezTo>
                    <a:cubicBezTo>
                      <a:pt x="39" y="60"/>
                      <a:pt x="39" y="60"/>
                      <a:pt x="39" y="60"/>
                    </a:cubicBezTo>
                    <a:cubicBezTo>
                      <a:pt x="23" y="60"/>
                      <a:pt x="23" y="60"/>
                      <a:pt x="23" y="60"/>
                    </a:cubicBezTo>
                    <a:cubicBezTo>
                      <a:pt x="23" y="65"/>
                      <a:pt x="23" y="65"/>
                      <a:pt x="23" y="65"/>
                    </a:cubicBezTo>
                    <a:cubicBezTo>
                      <a:pt x="23" y="65"/>
                      <a:pt x="23" y="65"/>
                      <a:pt x="28" y="65"/>
                    </a:cubicBezTo>
                    <a:cubicBezTo>
                      <a:pt x="33" y="65"/>
                      <a:pt x="39" y="65"/>
                      <a:pt x="39" y="65"/>
                    </a:cubicBezTo>
                    <a:cubicBezTo>
                      <a:pt x="35" y="70"/>
                      <a:pt x="35" y="70"/>
                      <a:pt x="35" y="70"/>
                    </a:cubicBezTo>
                    <a:cubicBezTo>
                      <a:pt x="35" y="70"/>
                      <a:pt x="32" y="70"/>
                      <a:pt x="27" y="70"/>
                    </a:cubicBezTo>
                    <a:cubicBezTo>
                      <a:pt x="22" y="70"/>
                      <a:pt x="19" y="83"/>
                      <a:pt x="19" y="83"/>
                    </a:cubicBezTo>
                    <a:cubicBezTo>
                      <a:pt x="27" y="83"/>
                      <a:pt x="27" y="83"/>
                      <a:pt x="27" y="83"/>
                    </a:cubicBezTo>
                    <a:cubicBezTo>
                      <a:pt x="27" y="83"/>
                      <a:pt x="27" y="83"/>
                      <a:pt x="31" y="83"/>
                    </a:cubicBezTo>
                    <a:cubicBezTo>
                      <a:pt x="33" y="83"/>
                      <a:pt x="35" y="84"/>
                      <a:pt x="37" y="84"/>
                    </a:cubicBezTo>
                    <a:cubicBezTo>
                      <a:pt x="39" y="84"/>
                      <a:pt x="41" y="83"/>
                      <a:pt x="43" y="81"/>
                    </a:cubicBezTo>
                    <a:cubicBezTo>
                      <a:pt x="45" y="80"/>
                      <a:pt x="46" y="79"/>
                      <a:pt x="46" y="79"/>
                    </a:cubicBezTo>
                    <a:cubicBezTo>
                      <a:pt x="47" y="79"/>
                      <a:pt x="47" y="81"/>
                      <a:pt x="47" y="81"/>
                    </a:cubicBezTo>
                    <a:cubicBezTo>
                      <a:pt x="47" y="81"/>
                      <a:pt x="45" y="86"/>
                      <a:pt x="42" y="89"/>
                    </a:cubicBezTo>
                    <a:cubicBezTo>
                      <a:pt x="41" y="90"/>
                      <a:pt x="40" y="91"/>
                      <a:pt x="39" y="91"/>
                    </a:cubicBezTo>
                    <a:cubicBezTo>
                      <a:pt x="37" y="91"/>
                      <a:pt x="35" y="89"/>
                      <a:pt x="33" y="89"/>
                    </a:cubicBezTo>
                    <a:cubicBezTo>
                      <a:pt x="30" y="89"/>
                      <a:pt x="33" y="92"/>
                      <a:pt x="33" y="96"/>
                    </a:cubicBezTo>
                    <a:cubicBezTo>
                      <a:pt x="33" y="100"/>
                      <a:pt x="39" y="109"/>
                      <a:pt x="39" y="109"/>
                    </a:cubicBezTo>
                    <a:cubicBezTo>
                      <a:pt x="39" y="109"/>
                      <a:pt x="39" y="103"/>
                      <a:pt x="41" y="100"/>
                    </a:cubicBezTo>
                    <a:cubicBezTo>
                      <a:pt x="43" y="99"/>
                      <a:pt x="48" y="98"/>
                      <a:pt x="51" y="98"/>
                    </a:cubicBezTo>
                    <a:cubicBezTo>
                      <a:pt x="54" y="98"/>
                      <a:pt x="55" y="99"/>
                      <a:pt x="54" y="100"/>
                    </a:cubicBezTo>
                    <a:cubicBezTo>
                      <a:pt x="51" y="103"/>
                      <a:pt x="43" y="104"/>
                      <a:pt x="43" y="112"/>
                    </a:cubicBezTo>
                    <a:cubicBezTo>
                      <a:pt x="43" y="119"/>
                      <a:pt x="49" y="130"/>
                      <a:pt x="49" y="130"/>
                    </a:cubicBezTo>
                    <a:cubicBezTo>
                      <a:pt x="49" y="130"/>
                      <a:pt x="56" y="130"/>
                      <a:pt x="61" y="130"/>
                    </a:cubicBezTo>
                    <a:cubicBezTo>
                      <a:pt x="67" y="130"/>
                      <a:pt x="65" y="127"/>
                      <a:pt x="72" y="127"/>
                    </a:cubicBezTo>
                    <a:cubicBezTo>
                      <a:pt x="78" y="127"/>
                      <a:pt x="77" y="121"/>
                      <a:pt x="77" y="121"/>
                    </a:cubicBezTo>
                    <a:cubicBezTo>
                      <a:pt x="77" y="121"/>
                      <a:pt x="80" y="118"/>
                      <a:pt x="88" y="118"/>
                    </a:cubicBezTo>
                    <a:cubicBezTo>
                      <a:pt x="95" y="118"/>
                      <a:pt x="93" y="112"/>
                      <a:pt x="93" y="112"/>
                    </a:cubicBezTo>
                    <a:cubicBezTo>
                      <a:pt x="93" y="112"/>
                      <a:pt x="100" y="105"/>
                      <a:pt x="105" y="105"/>
                    </a:cubicBezTo>
                    <a:cubicBezTo>
                      <a:pt x="111" y="105"/>
                      <a:pt x="105" y="105"/>
                      <a:pt x="105" y="110"/>
                    </a:cubicBezTo>
                    <a:cubicBezTo>
                      <a:pt x="105" y="115"/>
                      <a:pt x="105" y="118"/>
                      <a:pt x="113" y="118"/>
                    </a:cubicBezTo>
                    <a:cubicBezTo>
                      <a:pt x="120" y="118"/>
                      <a:pt x="123" y="118"/>
                      <a:pt x="123" y="118"/>
                    </a:cubicBezTo>
                    <a:cubicBezTo>
                      <a:pt x="123" y="118"/>
                      <a:pt x="119" y="122"/>
                      <a:pt x="113" y="122"/>
                    </a:cubicBezTo>
                    <a:cubicBezTo>
                      <a:pt x="108" y="122"/>
                      <a:pt x="107" y="127"/>
                      <a:pt x="102" y="131"/>
                    </a:cubicBezTo>
                    <a:cubicBezTo>
                      <a:pt x="99" y="134"/>
                      <a:pt x="99" y="134"/>
                      <a:pt x="99" y="134"/>
                    </a:cubicBezTo>
                    <a:cubicBezTo>
                      <a:pt x="96" y="137"/>
                      <a:pt x="97" y="139"/>
                      <a:pt x="97" y="139"/>
                    </a:cubicBezTo>
                    <a:cubicBezTo>
                      <a:pt x="97" y="139"/>
                      <a:pt x="102" y="144"/>
                      <a:pt x="105" y="147"/>
                    </a:cubicBezTo>
                    <a:cubicBezTo>
                      <a:pt x="108" y="150"/>
                      <a:pt x="110" y="152"/>
                      <a:pt x="110" y="152"/>
                    </a:cubicBezTo>
                    <a:cubicBezTo>
                      <a:pt x="110" y="152"/>
                      <a:pt x="107" y="153"/>
                      <a:pt x="103" y="153"/>
                    </a:cubicBezTo>
                    <a:cubicBezTo>
                      <a:pt x="101" y="153"/>
                      <a:pt x="99" y="153"/>
                      <a:pt x="98" y="152"/>
                    </a:cubicBezTo>
                    <a:cubicBezTo>
                      <a:pt x="90" y="144"/>
                      <a:pt x="90" y="144"/>
                      <a:pt x="90" y="144"/>
                    </a:cubicBezTo>
                    <a:cubicBezTo>
                      <a:pt x="87" y="141"/>
                      <a:pt x="80" y="139"/>
                      <a:pt x="80" y="139"/>
                    </a:cubicBezTo>
                    <a:cubicBezTo>
                      <a:pt x="80" y="139"/>
                      <a:pt x="65" y="138"/>
                      <a:pt x="57" y="138"/>
                    </a:cubicBezTo>
                    <a:cubicBezTo>
                      <a:pt x="50" y="138"/>
                      <a:pt x="50" y="146"/>
                      <a:pt x="50" y="150"/>
                    </a:cubicBezTo>
                    <a:cubicBezTo>
                      <a:pt x="50" y="152"/>
                      <a:pt x="50" y="156"/>
                      <a:pt x="51" y="159"/>
                    </a:cubicBezTo>
                    <a:cubicBezTo>
                      <a:pt x="60" y="159"/>
                      <a:pt x="60" y="159"/>
                      <a:pt x="60" y="159"/>
                    </a:cubicBezTo>
                    <a:cubicBezTo>
                      <a:pt x="60" y="159"/>
                      <a:pt x="60" y="160"/>
                      <a:pt x="60" y="162"/>
                    </a:cubicBezTo>
                    <a:cubicBezTo>
                      <a:pt x="54" y="162"/>
                      <a:pt x="54" y="162"/>
                      <a:pt x="54" y="162"/>
                    </a:cubicBezTo>
                    <a:cubicBezTo>
                      <a:pt x="59" y="163"/>
                      <a:pt x="59" y="163"/>
                      <a:pt x="59" y="163"/>
                    </a:cubicBezTo>
                    <a:cubicBezTo>
                      <a:pt x="60" y="165"/>
                      <a:pt x="60" y="165"/>
                      <a:pt x="60" y="165"/>
                    </a:cubicBezTo>
                    <a:cubicBezTo>
                      <a:pt x="60" y="165"/>
                      <a:pt x="60" y="165"/>
                      <a:pt x="60" y="165"/>
                    </a:cubicBezTo>
                    <a:cubicBezTo>
                      <a:pt x="60" y="166"/>
                      <a:pt x="60" y="166"/>
                      <a:pt x="60" y="166"/>
                    </a:cubicBezTo>
                    <a:cubicBezTo>
                      <a:pt x="55" y="164"/>
                      <a:pt x="55" y="164"/>
                      <a:pt x="55" y="164"/>
                    </a:cubicBezTo>
                    <a:cubicBezTo>
                      <a:pt x="54" y="163"/>
                      <a:pt x="54" y="163"/>
                      <a:pt x="54" y="163"/>
                    </a:cubicBezTo>
                    <a:cubicBezTo>
                      <a:pt x="53" y="163"/>
                      <a:pt x="53" y="163"/>
                      <a:pt x="53" y="163"/>
                    </a:cubicBezTo>
                    <a:cubicBezTo>
                      <a:pt x="52" y="163"/>
                      <a:pt x="52" y="163"/>
                      <a:pt x="52" y="163"/>
                    </a:cubicBezTo>
                    <a:cubicBezTo>
                      <a:pt x="52" y="169"/>
                      <a:pt x="52" y="169"/>
                      <a:pt x="52" y="169"/>
                    </a:cubicBezTo>
                    <a:cubicBezTo>
                      <a:pt x="54" y="171"/>
                      <a:pt x="54" y="171"/>
                      <a:pt x="54" y="171"/>
                    </a:cubicBezTo>
                    <a:cubicBezTo>
                      <a:pt x="57" y="173"/>
                      <a:pt x="57" y="173"/>
                      <a:pt x="57" y="173"/>
                    </a:cubicBezTo>
                    <a:cubicBezTo>
                      <a:pt x="58" y="173"/>
                      <a:pt x="58" y="173"/>
                      <a:pt x="58" y="173"/>
                    </a:cubicBezTo>
                    <a:cubicBezTo>
                      <a:pt x="62" y="176"/>
                      <a:pt x="62" y="176"/>
                      <a:pt x="62" y="176"/>
                    </a:cubicBezTo>
                    <a:cubicBezTo>
                      <a:pt x="63" y="180"/>
                      <a:pt x="63" y="180"/>
                      <a:pt x="63" y="180"/>
                    </a:cubicBezTo>
                    <a:cubicBezTo>
                      <a:pt x="66" y="185"/>
                      <a:pt x="66" y="185"/>
                      <a:pt x="66" y="185"/>
                    </a:cubicBezTo>
                    <a:cubicBezTo>
                      <a:pt x="67" y="190"/>
                      <a:pt x="67" y="190"/>
                      <a:pt x="67" y="190"/>
                    </a:cubicBezTo>
                    <a:cubicBezTo>
                      <a:pt x="67" y="191"/>
                      <a:pt x="67" y="191"/>
                      <a:pt x="67" y="191"/>
                    </a:cubicBezTo>
                    <a:cubicBezTo>
                      <a:pt x="68" y="194"/>
                      <a:pt x="68" y="194"/>
                      <a:pt x="68" y="194"/>
                    </a:cubicBezTo>
                    <a:cubicBezTo>
                      <a:pt x="69" y="194"/>
                      <a:pt x="69" y="194"/>
                      <a:pt x="69" y="194"/>
                    </a:cubicBezTo>
                    <a:cubicBezTo>
                      <a:pt x="70" y="192"/>
                      <a:pt x="70" y="192"/>
                      <a:pt x="70" y="192"/>
                    </a:cubicBezTo>
                    <a:cubicBezTo>
                      <a:pt x="70" y="194"/>
                      <a:pt x="70" y="194"/>
                      <a:pt x="70" y="194"/>
                    </a:cubicBezTo>
                    <a:cubicBezTo>
                      <a:pt x="69" y="195"/>
                      <a:pt x="69" y="195"/>
                      <a:pt x="69" y="195"/>
                    </a:cubicBezTo>
                    <a:cubicBezTo>
                      <a:pt x="71" y="197"/>
                      <a:pt x="71" y="197"/>
                      <a:pt x="71" y="197"/>
                    </a:cubicBezTo>
                    <a:cubicBezTo>
                      <a:pt x="72" y="197"/>
                      <a:pt x="72" y="197"/>
                      <a:pt x="72" y="197"/>
                    </a:cubicBezTo>
                    <a:cubicBezTo>
                      <a:pt x="72" y="199"/>
                      <a:pt x="72" y="199"/>
                      <a:pt x="72" y="199"/>
                    </a:cubicBezTo>
                    <a:cubicBezTo>
                      <a:pt x="73" y="200"/>
                      <a:pt x="73" y="200"/>
                      <a:pt x="73" y="200"/>
                    </a:cubicBezTo>
                    <a:cubicBezTo>
                      <a:pt x="75" y="200"/>
                      <a:pt x="75" y="200"/>
                      <a:pt x="75" y="200"/>
                    </a:cubicBezTo>
                    <a:cubicBezTo>
                      <a:pt x="74" y="201"/>
                      <a:pt x="74" y="201"/>
                      <a:pt x="74" y="201"/>
                    </a:cubicBezTo>
                    <a:cubicBezTo>
                      <a:pt x="71" y="201"/>
                      <a:pt x="71" y="201"/>
                      <a:pt x="71" y="201"/>
                    </a:cubicBezTo>
                    <a:cubicBezTo>
                      <a:pt x="70" y="200"/>
                      <a:pt x="70" y="200"/>
                      <a:pt x="70" y="200"/>
                    </a:cubicBezTo>
                    <a:cubicBezTo>
                      <a:pt x="68" y="198"/>
                      <a:pt x="68" y="198"/>
                      <a:pt x="68" y="198"/>
                    </a:cubicBezTo>
                    <a:cubicBezTo>
                      <a:pt x="67" y="197"/>
                      <a:pt x="67" y="197"/>
                      <a:pt x="67" y="197"/>
                    </a:cubicBezTo>
                    <a:cubicBezTo>
                      <a:pt x="66" y="196"/>
                      <a:pt x="66" y="196"/>
                      <a:pt x="66" y="196"/>
                    </a:cubicBezTo>
                    <a:cubicBezTo>
                      <a:pt x="65" y="196"/>
                      <a:pt x="65" y="196"/>
                      <a:pt x="65" y="196"/>
                    </a:cubicBezTo>
                    <a:cubicBezTo>
                      <a:pt x="64" y="198"/>
                      <a:pt x="64" y="198"/>
                      <a:pt x="64" y="198"/>
                    </a:cubicBezTo>
                    <a:cubicBezTo>
                      <a:pt x="65" y="200"/>
                      <a:pt x="65" y="200"/>
                      <a:pt x="65" y="200"/>
                    </a:cubicBezTo>
                    <a:cubicBezTo>
                      <a:pt x="66" y="201"/>
                      <a:pt x="66" y="201"/>
                      <a:pt x="66" y="201"/>
                    </a:cubicBezTo>
                    <a:cubicBezTo>
                      <a:pt x="68" y="204"/>
                      <a:pt x="68" y="204"/>
                      <a:pt x="68" y="204"/>
                    </a:cubicBezTo>
                    <a:cubicBezTo>
                      <a:pt x="76" y="204"/>
                      <a:pt x="76" y="204"/>
                      <a:pt x="76" y="204"/>
                    </a:cubicBezTo>
                    <a:cubicBezTo>
                      <a:pt x="79" y="206"/>
                      <a:pt x="79" y="206"/>
                      <a:pt x="79" y="206"/>
                    </a:cubicBezTo>
                    <a:cubicBezTo>
                      <a:pt x="83" y="206"/>
                      <a:pt x="83" y="206"/>
                      <a:pt x="83" y="206"/>
                    </a:cubicBezTo>
                    <a:cubicBezTo>
                      <a:pt x="83" y="205"/>
                      <a:pt x="83" y="205"/>
                      <a:pt x="83" y="205"/>
                    </a:cubicBezTo>
                    <a:cubicBezTo>
                      <a:pt x="83" y="205"/>
                      <a:pt x="83" y="205"/>
                      <a:pt x="83" y="205"/>
                    </a:cubicBezTo>
                    <a:cubicBezTo>
                      <a:pt x="84" y="204"/>
                      <a:pt x="84" y="204"/>
                      <a:pt x="84" y="204"/>
                    </a:cubicBezTo>
                    <a:cubicBezTo>
                      <a:pt x="86" y="202"/>
                      <a:pt x="86" y="202"/>
                      <a:pt x="86" y="202"/>
                    </a:cubicBezTo>
                    <a:cubicBezTo>
                      <a:pt x="87" y="202"/>
                      <a:pt x="87" y="202"/>
                      <a:pt x="87" y="202"/>
                    </a:cubicBezTo>
                    <a:cubicBezTo>
                      <a:pt x="87" y="202"/>
                      <a:pt x="87" y="202"/>
                      <a:pt x="87" y="202"/>
                    </a:cubicBezTo>
                    <a:cubicBezTo>
                      <a:pt x="86" y="204"/>
                      <a:pt x="86" y="204"/>
                      <a:pt x="86" y="204"/>
                    </a:cubicBezTo>
                    <a:cubicBezTo>
                      <a:pt x="86" y="206"/>
                      <a:pt x="86" y="206"/>
                      <a:pt x="86" y="206"/>
                    </a:cubicBezTo>
                    <a:cubicBezTo>
                      <a:pt x="86" y="207"/>
                      <a:pt x="86" y="207"/>
                      <a:pt x="86" y="207"/>
                    </a:cubicBezTo>
                    <a:cubicBezTo>
                      <a:pt x="85" y="208"/>
                      <a:pt x="85" y="208"/>
                      <a:pt x="85" y="208"/>
                    </a:cubicBezTo>
                    <a:cubicBezTo>
                      <a:pt x="85" y="208"/>
                      <a:pt x="85" y="208"/>
                      <a:pt x="85" y="208"/>
                    </a:cubicBezTo>
                    <a:cubicBezTo>
                      <a:pt x="84" y="209"/>
                      <a:pt x="84" y="209"/>
                      <a:pt x="84" y="209"/>
                    </a:cubicBezTo>
                    <a:cubicBezTo>
                      <a:pt x="84" y="209"/>
                      <a:pt x="84" y="209"/>
                      <a:pt x="84" y="209"/>
                    </a:cubicBezTo>
                    <a:cubicBezTo>
                      <a:pt x="83" y="207"/>
                      <a:pt x="83" y="207"/>
                      <a:pt x="83" y="207"/>
                    </a:cubicBezTo>
                    <a:cubicBezTo>
                      <a:pt x="82" y="208"/>
                      <a:pt x="82" y="208"/>
                      <a:pt x="82" y="208"/>
                    </a:cubicBezTo>
                    <a:cubicBezTo>
                      <a:pt x="76" y="207"/>
                      <a:pt x="76" y="207"/>
                      <a:pt x="76" y="207"/>
                    </a:cubicBezTo>
                    <a:cubicBezTo>
                      <a:pt x="75" y="208"/>
                      <a:pt x="75" y="208"/>
                      <a:pt x="75" y="208"/>
                    </a:cubicBezTo>
                    <a:cubicBezTo>
                      <a:pt x="76" y="210"/>
                      <a:pt x="76" y="210"/>
                      <a:pt x="76" y="210"/>
                    </a:cubicBezTo>
                    <a:cubicBezTo>
                      <a:pt x="77" y="211"/>
                      <a:pt x="77" y="211"/>
                      <a:pt x="77" y="211"/>
                    </a:cubicBezTo>
                    <a:cubicBezTo>
                      <a:pt x="78" y="211"/>
                      <a:pt x="78" y="211"/>
                      <a:pt x="78" y="211"/>
                    </a:cubicBezTo>
                    <a:cubicBezTo>
                      <a:pt x="79" y="212"/>
                      <a:pt x="79" y="212"/>
                      <a:pt x="79" y="212"/>
                    </a:cubicBezTo>
                    <a:cubicBezTo>
                      <a:pt x="82" y="212"/>
                      <a:pt x="82" y="212"/>
                      <a:pt x="82" y="212"/>
                    </a:cubicBezTo>
                    <a:cubicBezTo>
                      <a:pt x="82" y="213"/>
                      <a:pt x="82" y="213"/>
                      <a:pt x="82" y="213"/>
                    </a:cubicBezTo>
                    <a:cubicBezTo>
                      <a:pt x="80" y="213"/>
                      <a:pt x="80" y="213"/>
                      <a:pt x="80" y="213"/>
                    </a:cubicBezTo>
                    <a:cubicBezTo>
                      <a:pt x="82" y="217"/>
                      <a:pt x="82" y="217"/>
                      <a:pt x="82" y="217"/>
                    </a:cubicBezTo>
                    <a:cubicBezTo>
                      <a:pt x="82" y="218"/>
                      <a:pt x="82" y="218"/>
                      <a:pt x="82" y="218"/>
                    </a:cubicBezTo>
                    <a:cubicBezTo>
                      <a:pt x="79" y="216"/>
                      <a:pt x="79" y="216"/>
                      <a:pt x="79" y="216"/>
                    </a:cubicBezTo>
                    <a:cubicBezTo>
                      <a:pt x="79" y="215"/>
                      <a:pt x="79" y="215"/>
                      <a:pt x="79" y="215"/>
                    </a:cubicBezTo>
                    <a:cubicBezTo>
                      <a:pt x="78" y="213"/>
                      <a:pt x="78" y="213"/>
                      <a:pt x="78" y="213"/>
                    </a:cubicBezTo>
                    <a:cubicBezTo>
                      <a:pt x="76" y="213"/>
                      <a:pt x="76" y="213"/>
                      <a:pt x="76" y="213"/>
                    </a:cubicBezTo>
                    <a:cubicBezTo>
                      <a:pt x="71" y="207"/>
                      <a:pt x="71" y="207"/>
                      <a:pt x="71" y="207"/>
                    </a:cubicBezTo>
                    <a:cubicBezTo>
                      <a:pt x="65" y="206"/>
                      <a:pt x="65" y="206"/>
                      <a:pt x="65" y="206"/>
                    </a:cubicBezTo>
                    <a:cubicBezTo>
                      <a:pt x="62" y="204"/>
                      <a:pt x="62" y="204"/>
                      <a:pt x="62" y="204"/>
                    </a:cubicBezTo>
                    <a:cubicBezTo>
                      <a:pt x="60" y="204"/>
                      <a:pt x="60" y="204"/>
                      <a:pt x="60" y="204"/>
                    </a:cubicBezTo>
                    <a:cubicBezTo>
                      <a:pt x="60" y="205"/>
                      <a:pt x="60" y="205"/>
                      <a:pt x="60" y="205"/>
                    </a:cubicBezTo>
                    <a:cubicBezTo>
                      <a:pt x="59" y="207"/>
                      <a:pt x="59" y="207"/>
                      <a:pt x="59" y="207"/>
                    </a:cubicBezTo>
                    <a:cubicBezTo>
                      <a:pt x="51" y="209"/>
                      <a:pt x="51" y="209"/>
                      <a:pt x="51" y="209"/>
                    </a:cubicBezTo>
                    <a:cubicBezTo>
                      <a:pt x="50" y="209"/>
                      <a:pt x="50" y="209"/>
                      <a:pt x="50" y="209"/>
                    </a:cubicBezTo>
                    <a:cubicBezTo>
                      <a:pt x="48" y="216"/>
                      <a:pt x="48" y="216"/>
                      <a:pt x="48" y="216"/>
                    </a:cubicBezTo>
                    <a:cubicBezTo>
                      <a:pt x="49" y="217"/>
                      <a:pt x="49" y="217"/>
                      <a:pt x="49" y="217"/>
                    </a:cubicBezTo>
                    <a:cubicBezTo>
                      <a:pt x="49" y="217"/>
                      <a:pt x="49" y="217"/>
                      <a:pt x="49" y="217"/>
                    </a:cubicBezTo>
                    <a:cubicBezTo>
                      <a:pt x="47" y="218"/>
                      <a:pt x="47" y="218"/>
                      <a:pt x="47" y="218"/>
                    </a:cubicBezTo>
                    <a:cubicBezTo>
                      <a:pt x="46" y="220"/>
                      <a:pt x="46" y="220"/>
                      <a:pt x="46" y="220"/>
                    </a:cubicBezTo>
                    <a:cubicBezTo>
                      <a:pt x="44" y="222"/>
                      <a:pt x="44" y="222"/>
                      <a:pt x="44" y="222"/>
                    </a:cubicBezTo>
                    <a:cubicBezTo>
                      <a:pt x="45" y="224"/>
                      <a:pt x="45" y="224"/>
                      <a:pt x="45" y="224"/>
                    </a:cubicBezTo>
                    <a:cubicBezTo>
                      <a:pt x="45" y="226"/>
                      <a:pt x="45" y="226"/>
                      <a:pt x="45" y="226"/>
                    </a:cubicBezTo>
                    <a:cubicBezTo>
                      <a:pt x="46" y="227"/>
                      <a:pt x="46" y="227"/>
                      <a:pt x="46" y="227"/>
                    </a:cubicBezTo>
                    <a:cubicBezTo>
                      <a:pt x="45" y="229"/>
                      <a:pt x="45" y="229"/>
                      <a:pt x="45" y="229"/>
                    </a:cubicBezTo>
                    <a:cubicBezTo>
                      <a:pt x="47" y="229"/>
                      <a:pt x="47" y="229"/>
                      <a:pt x="47" y="229"/>
                    </a:cubicBezTo>
                    <a:cubicBezTo>
                      <a:pt x="48" y="230"/>
                      <a:pt x="48" y="230"/>
                      <a:pt x="48" y="230"/>
                    </a:cubicBezTo>
                    <a:cubicBezTo>
                      <a:pt x="47" y="230"/>
                      <a:pt x="47" y="230"/>
                      <a:pt x="47" y="230"/>
                    </a:cubicBezTo>
                    <a:cubicBezTo>
                      <a:pt x="46" y="231"/>
                      <a:pt x="46" y="231"/>
                      <a:pt x="46" y="231"/>
                    </a:cubicBezTo>
                    <a:cubicBezTo>
                      <a:pt x="45" y="232"/>
                      <a:pt x="45" y="232"/>
                      <a:pt x="45" y="232"/>
                    </a:cubicBezTo>
                    <a:cubicBezTo>
                      <a:pt x="46" y="232"/>
                      <a:pt x="46" y="232"/>
                      <a:pt x="46" y="232"/>
                    </a:cubicBezTo>
                    <a:cubicBezTo>
                      <a:pt x="49" y="233"/>
                      <a:pt x="49" y="233"/>
                      <a:pt x="49" y="233"/>
                    </a:cubicBezTo>
                    <a:cubicBezTo>
                      <a:pt x="52" y="231"/>
                      <a:pt x="52" y="231"/>
                      <a:pt x="52" y="231"/>
                    </a:cubicBezTo>
                    <a:cubicBezTo>
                      <a:pt x="53" y="229"/>
                      <a:pt x="53" y="229"/>
                      <a:pt x="53" y="229"/>
                    </a:cubicBezTo>
                    <a:cubicBezTo>
                      <a:pt x="54" y="229"/>
                      <a:pt x="54" y="229"/>
                      <a:pt x="54" y="229"/>
                    </a:cubicBezTo>
                    <a:cubicBezTo>
                      <a:pt x="55" y="229"/>
                      <a:pt x="55" y="229"/>
                      <a:pt x="55" y="229"/>
                    </a:cubicBezTo>
                    <a:cubicBezTo>
                      <a:pt x="55" y="226"/>
                      <a:pt x="55" y="226"/>
                      <a:pt x="55" y="226"/>
                    </a:cubicBezTo>
                    <a:cubicBezTo>
                      <a:pt x="57" y="224"/>
                      <a:pt x="57" y="224"/>
                      <a:pt x="57" y="224"/>
                    </a:cubicBezTo>
                    <a:cubicBezTo>
                      <a:pt x="56" y="228"/>
                      <a:pt x="56" y="228"/>
                      <a:pt x="56" y="228"/>
                    </a:cubicBezTo>
                    <a:cubicBezTo>
                      <a:pt x="54" y="231"/>
                      <a:pt x="54" y="231"/>
                      <a:pt x="54" y="231"/>
                    </a:cubicBezTo>
                    <a:cubicBezTo>
                      <a:pt x="54" y="232"/>
                      <a:pt x="54" y="232"/>
                      <a:pt x="54" y="232"/>
                    </a:cubicBezTo>
                    <a:cubicBezTo>
                      <a:pt x="54" y="233"/>
                      <a:pt x="54" y="233"/>
                      <a:pt x="54" y="233"/>
                    </a:cubicBezTo>
                    <a:cubicBezTo>
                      <a:pt x="55" y="233"/>
                      <a:pt x="55" y="233"/>
                      <a:pt x="55" y="233"/>
                    </a:cubicBezTo>
                    <a:cubicBezTo>
                      <a:pt x="56" y="234"/>
                      <a:pt x="56" y="234"/>
                      <a:pt x="56" y="234"/>
                    </a:cubicBezTo>
                    <a:cubicBezTo>
                      <a:pt x="59" y="232"/>
                      <a:pt x="59" y="232"/>
                      <a:pt x="59" y="232"/>
                    </a:cubicBezTo>
                    <a:cubicBezTo>
                      <a:pt x="60" y="233"/>
                      <a:pt x="60" y="233"/>
                      <a:pt x="60" y="233"/>
                    </a:cubicBezTo>
                    <a:cubicBezTo>
                      <a:pt x="60" y="232"/>
                      <a:pt x="60" y="232"/>
                      <a:pt x="60" y="232"/>
                    </a:cubicBezTo>
                    <a:cubicBezTo>
                      <a:pt x="65" y="216"/>
                      <a:pt x="65" y="216"/>
                      <a:pt x="65" y="216"/>
                    </a:cubicBezTo>
                    <a:cubicBezTo>
                      <a:pt x="64" y="223"/>
                      <a:pt x="64" y="223"/>
                      <a:pt x="64" y="223"/>
                    </a:cubicBezTo>
                    <a:cubicBezTo>
                      <a:pt x="64" y="224"/>
                      <a:pt x="64" y="224"/>
                      <a:pt x="64" y="224"/>
                    </a:cubicBezTo>
                    <a:cubicBezTo>
                      <a:pt x="65" y="225"/>
                      <a:pt x="65" y="225"/>
                      <a:pt x="65" y="225"/>
                    </a:cubicBezTo>
                    <a:cubicBezTo>
                      <a:pt x="66" y="224"/>
                      <a:pt x="66" y="224"/>
                      <a:pt x="66" y="224"/>
                    </a:cubicBezTo>
                    <a:cubicBezTo>
                      <a:pt x="66" y="225"/>
                      <a:pt x="66" y="225"/>
                      <a:pt x="66" y="225"/>
                    </a:cubicBezTo>
                    <a:cubicBezTo>
                      <a:pt x="64" y="226"/>
                      <a:pt x="64" y="226"/>
                      <a:pt x="64" y="226"/>
                    </a:cubicBezTo>
                    <a:cubicBezTo>
                      <a:pt x="64" y="227"/>
                      <a:pt x="64" y="227"/>
                      <a:pt x="64" y="227"/>
                    </a:cubicBezTo>
                    <a:cubicBezTo>
                      <a:pt x="64" y="230"/>
                      <a:pt x="64" y="230"/>
                      <a:pt x="64" y="230"/>
                    </a:cubicBezTo>
                    <a:cubicBezTo>
                      <a:pt x="64" y="230"/>
                      <a:pt x="64" y="230"/>
                      <a:pt x="64" y="230"/>
                    </a:cubicBezTo>
                    <a:cubicBezTo>
                      <a:pt x="66" y="229"/>
                      <a:pt x="66" y="229"/>
                      <a:pt x="66" y="229"/>
                    </a:cubicBezTo>
                    <a:cubicBezTo>
                      <a:pt x="68" y="230"/>
                      <a:pt x="68" y="230"/>
                      <a:pt x="68" y="230"/>
                    </a:cubicBezTo>
                    <a:cubicBezTo>
                      <a:pt x="69" y="231"/>
                      <a:pt x="69" y="231"/>
                      <a:pt x="69" y="231"/>
                    </a:cubicBezTo>
                    <a:cubicBezTo>
                      <a:pt x="69" y="230"/>
                      <a:pt x="69" y="230"/>
                      <a:pt x="69" y="230"/>
                    </a:cubicBezTo>
                    <a:cubicBezTo>
                      <a:pt x="69" y="231"/>
                      <a:pt x="69" y="231"/>
                      <a:pt x="69" y="231"/>
                    </a:cubicBezTo>
                    <a:cubicBezTo>
                      <a:pt x="69" y="232"/>
                      <a:pt x="69" y="232"/>
                      <a:pt x="69" y="232"/>
                    </a:cubicBezTo>
                    <a:cubicBezTo>
                      <a:pt x="66" y="231"/>
                      <a:pt x="66" y="231"/>
                      <a:pt x="66" y="231"/>
                    </a:cubicBezTo>
                    <a:cubicBezTo>
                      <a:pt x="63" y="232"/>
                      <a:pt x="63" y="232"/>
                      <a:pt x="63" y="232"/>
                    </a:cubicBezTo>
                    <a:cubicBezTo>
                      <a:pt x="62" y="233"/>
                      <a:pt x="62" y="233"/>
                      <a:pt x="62" y="233"/>
                    </a:cubicBezTo>
                    <a:cubicBezTo>
                      <a:pt x="62" y="233"/>
                      <a:pt x="62" y="233"/>
                      <a:pt x="62" y="233"/>
                    </a:cubicBezTo>
                    <a:cubicBezTo>
                      <a:pt x="62" y="235"/>
                      <a:pt x="62" y="235"/>
                      <a:pt x="62" y="235"/>
                    </a:cubicBezTo>
                    <a:cubicBezTo>
                      <a:pt x="63" y="235"/>
                      <a:pt x="63" y="235"/>
                      <a:pt x="63" y="235"/>
                    </a:cubicBezTo>
                    <a:cubicBezTo>
                      <a:pt x="62" y="236"/>
                      <a:pt x="62" y="236"/>
                      <a:pt x="62" y="236"/>
                    </a:cubicBezTo>
                    <a:cubicBezTo>
                      <a:pt x="60" y="235"/>
                      <a:pt x="60" y="235"/>
                      <a:pt x="60" y="235"/>
                    </a:cubicBezTo>
                    <a:cubicBezTo>
                      <a:pt x="60" y="236"/>
                      <a:pt x="60" y="236"/>
                      <a:pt x="60" y="236"/>
                    </a:cubicBezTo>
                    <a:cubicBezTo>
                      <a:pt x="57" y="239"/>
                      <a:pt x="57" y="239"/>
                      <a:pt x="57" y="239"/>
                    </a:cubicBezTo>
                    <a:cubicBezTo>
                      <a:pt x="57" y="239"/>
                      <a:pt x="57" y="239"/>
                      <a:pt x="57" y="239"/>
                    </a:cubicBezTo>
                    <a:cubicBezTo>
                      <a:pt x="58" y="239"/>
                      <a:pt x="58" y="239"/>
                      <a:pt x="58" y="239"/>
                    </a:cubicBezTo>
                    <a:cubicBezTo>
                      <a:pt x="59" y="241"/>
                      <a:pt x="59" y="241"/>
                      <a:pt x="59" y="241"/>
                    </a:cubicBezTo>
                    <a:cubicBezTo>
                      <a:pt x="60" y="240"/>
                      <a:pt x="60" y="240"/>
                      <a:pt x="60" y="240"/>
                    </a:cubicBezTo>
                    <a:cubicBezTo>
                      <a:pt x="63" y="239"/>
                      <a:pt x="63" y="239"/>
                      <a:pt x="63" y="239"/>
                    </a:cubicBezTo>
                    <a:cubicBezTo>
                      <a:pt x="64" y="239"/>
                      <a:pt x="64" y="239"/>
                      <a:pt x="64" y="239"/>
                    </a:cubicBezTo>
                    <a:cubicBezTo>
                      <a:pt x="64" y="239"/>
                      <a:pt x="64" y="239"/>
                      <a:pt x="64" y="239"/>
                    </a:cubicBezTo>
                    <a:cubicBezTo>
                      <a:pt x="64" y="240"/>
                      <a:pt x="64" y="240"/>
                      <a:pt x="64" y="240"/>
                    </a:cubicBezTo>
                    <a:cubicBezTo>
                      <a:pt x="64" y="240"/>
                      <a:pt x="64" y="240"/>
                      <a:pt x="64" y="240"/>
                    </a:cubicBezTo>
                    <a:cubicBezTo>
                      <a:pt x="63" y="241"/>
                      <a:pt x="63" y="241"/>
                      <a:pt x="63" y="241"/>
                    </a:cubicBezTo>
                    <a:cubicBezTo>
                      <a:pt x="63" y="241"/>
                      <a:pt x="63" y="241"/>
                      <a:pt x="63" y="241"/>
                    </a:cubicBezTo>
                    <a:cubicBezTo>
                      <a:pt x="62" y="240"/>
                      <a:pt x="62" y="240"/>
                      <a:pt x="62" y="240"/>
                    </a:cubicBezTo>
                    <a:cubicBezTo>
                      <a:pt x="60" y="241"/>
                      <a:pt x="60" y="241"/>
                      <a:pt x="60" y="241"/>
                    </a:cubicBezTo>
                    <a:cubicBezTo>
                      <a:pt x="60" y="241"/>
                      <a:pt x="60" y="241"/>
                      <a:pt x="60" y="241"/>
                    </a:cubicBezTo>
                    <a:cubicBezTo>
                      <a:pt x="60" y="242"/>
                      <a:pt x="60" y="242"/>
                      <a:pt x="60" y="242"/>
                    </a:cubicBezTo>
                    <a:cubicBezTo>
                      <a:pt x="62" y="242"/>
                      <a:pt x="62" y="242"/>
                      <a:pt x="62" y="242"/>
                    </a:cubicBezTo>
                    <a:cubicBezTo>
                      <a:pt x="61" y="243"/>
                      <a:pt x="61" y="243"/>
                      <a:pt x="61" y="243"/>
                    </a:cubicBezTo>
                    <a:cubicBezTo>
                      <a:pt x="61" y="245"/>
                      <a:pt x="61" y="245"/>
                      <a:pt x="61" y="245"/>
                    </a:cubicBezTo>
                    <a:cubicBezTo>
                      <a:pt x="61" y="247"/>
                      <a:pt x="61" y="247"/>
                      <a:pt x="61" y="247"/>
                    </a:cubicBezTo>
                    <a:cubicBezTo>
                      <a:pt x="63" y="249"/>
                      <a:pt x="63" y="249"/>
                      <a:pt x="63" y="249"/>
                    </a:cubicBezTo>
                    <a:cubicBezTo>
                      <a:pt x="65" y="247"/>
                      <a:pt x="65" y="247"/>
                      <a:pt x="65" y="247"/>
                    </a:cubicBezTo>
                    <a:cubicBezTo>
                      <a:pt x="65" y="245"/>
                      <a:pt x="65" y="245"/>
                      <a:pt x="65" y="245"/>
                    </a:cubicBezTo>
                    <a:cubicBezTo>
                      <a:pt x="65" y="244"/>
                      <a:pt x="65" y="244"/>
                      <a:pt x="65" y="244"/>
                    </a:cubicBezTo>
                    <a:cubicBezTo>
                      <a:pt x="65" y="246"/>
                      <a:pt x="65" y="246"/>
                      <a:pt x="65" y="246"/>
                    </a:cubicBezTo>
                    <a:cubicBezTo>
                      <a:pt x="64" y="249"/>
                      <a:pt x="64" y="249"/>
                      <a:pt x="64" y="249"/>
                    </a:cubicBezTo>
                    <a:cubicBezTo>
                      <a:pt x="64" y="251"/>
                      <a:pt x="64" y="251"/>
                      <a:pt x="64" y="251"/>
                    </a:cubicBezTo>
                    <a:cubicBezTo>
                      <a:pt x="66" y="252"/>
                      <a:pt x="66" y="252"/>
                      <a:pt x="66" y="252"/>
                    </a:cubicBezTo>
                    <a:cubicBezTo>
                      <a:pt x="68" y="251"/>
                      <a:pt x="68" y="251"/>
                      <a:pt x="68" y="251"/>
                    </a:cubicBezTo>
                    <a:cubicBezTo>
                      <a:pt x="71" y="252"/>
                      <a:pt x="71" y="252"/>
                      <a:pt x="71" y="252"/>
                    </a:cubicBezTo>
                    <a:cubicBezTo>
                      <a:pt x="73" y="251"/>
                      <a:pt x="73" y="251"/>
                      <a:pt x="73" y="251"/>
                    </a:cubicBezTo>
                    <a:cubicBezTo>
                      <a:pt x="75" y="249"/>
                      <a:pt x="75" y="249"/>
                      <a:pt x="75" y="249"/>
                    </a:cubicBezTo>
                    <a:cubicBezTo>
                      <a:pt x="76" y="243"/>
                      <a:pt x="76" y="243"/>
                      <a:pt x="76" y="243"/>
                    </a:cubicBezTo>
                    <a:cubicBezTo>
                      <a:pt x="77" y="242"/>
                      <a:pt x="77" y="242"/>
                      <a:pt x="77" y="242"/>
                    </a:cubicBezTo>
                    <a:cubicBezTo>
                      <a:pt x="78" y="238"/>
                      <a:pt x="78" y="238"/>
                      <a:pt x="78" y="238"/>
                    </a:cubicBezTo>
                    <a:cubicBezTo>
                      <a:pt x="78" y="237"/>
                      <a:pt x="78" y="237"/>
                      <a:pt x="78" y="237"/>
                    </a:cubicBezTo>
                    <a:cubicBezTo>
                      <a:pt x="79" y="236"/>
                      <a:pt x="79" y="236"/>
                      <a:pt x="79" y="236"/>
                    </a:cubicBezTo>
                    <a:cubicBezTo>
                      <a:pt x="80" y="235"/>
                      <a:pt x="80" y="235"/>
                      <a:pt x="80" y="235"/>
                    </a:cubicBezTo>
                    <a:cubicBezTo>
                      <a:pt x="81" y="235"/>
                      <a:pt x="81" y="235"/>
                      <a:pt x="81" y="235"/>
                    </a:cubicBezTo>
                    <a:cubicBezTo>
                      <a:pt x="80" y="237"/>
                      <a:pt x="80" y="237"/>
                      <a:pt x="80" y="237"/>
                    </a:cubicBezTo>
                    <a:cubicBezTo>
                      <a:pt x="80" y="239"/>
                      <a:pt x="80" y="239"/>
                      <a:pt x="80" y="239"/>
                    </a:cubicBezTo>
                    <a:cubicBezTo>
                      <a:pt x="74" y="251"/>
                      <a:pt x="74" y="251"/>
                      <a:pt x="74" y="251"/>
                    </a:cubicBezTo>
                    <a:cubicBezTo>
                      <a:pt x="74" y="251"/>
                      <a:pt x="74" y="251"/>
                      <a:pt x="74" y="251"/>
                    </a:cubicBezTo>
                    <a:cubicBezTo>
                      <a:pt x="72" y="254"/>
                      <a:pt x="72" y="254"/>
                      <a:pt x="72" y="254"/>
                    </a:cubicBezTo>
                    <a:cubicBezTo>
                      <a:pt x="72" y="254"/>
                      <a:pt x="72" y="254"/>
                      <a:pt x="72" y="254"/>
                    </a:cubicBezTo>
                    <a:cubicBezTo>
                      <a:pt x="72" y="255"/>
                      <a:pt x="72" y="255"/>
                      <a:pt x="72" y="255"/>
                    </a:cubicBezTo>
                    <a:cubicBezTo>
                      <a:pt x="74" y="255"/>
                      <a:pt x="74" y="255"/>
                      <a:pt x="74" y="255"/>
                    </a:cubicBezTo>
                    <a:cubicBezTo>
                      <a:pt x="74" y="256"/>
                      <a:pt x="74" y="256"/>
                      <a:pt x="74" y="256"/>
                    </a:cubicBezTo>
                    <a:cubicBezTo>
                      <a:pt x="73" y="257"/>
                      <a:pt x="73" y="257"/>
                      <a:pt x="73" y="257"/>
                    </a:cubicBezTo>
                    <a:cubicBezTo>
                      <a:pt x="71" y="256"/>
                      <a:pt x="71" y="256"/>
                      <a:pt x="71" y="256"/>
                    </a:cubicBezTo>
                    <a:cubicBezTo>
                      <a:pt x="70" y="255"/>
                      <a:pt x="70" y="255"/>
                      <a:pt x="70" y="255"/>
                    </a:cubicBezTo>
                    <a:cubicBezTo>
                      <a:pt x="66" y="256"/>
                      <a:pt x="66" y="256"/>
                      <a:pt x="66" y="256"/>
                    </a:cubicBezTo>
                    <a:cubicBezTo>
                      <a:pt x="67" y="257"/>
                      <a:pt x="67" y="257"/>
                      <a:pt x="67" y="257"/>
                    </a:cubicBezTo>
                    <a:cubicBezTo>
                      <a:pt x="67" y="258"/>
                      <a:pt x="67" y="258"/>
                      <a:pt x="67" y="258"/>
                    </a:cubicBezTo>
                    <a:cubicBezTo>
                      <a:pt x="67" y="259"/>
                      <a:pt x="67" y="259"/>
                      <a:pt x="67" y="259"/>
                    </a:cubicBezTo>
                    <a:cubicBezTo>
                      <a:pt x="66" y="259"/>
                      <a:pt x="66" y="259"/>
                      <a:pt x="66" y="259"/>
                    </a:cubicBezTo>
                    <a:cubicBezTo>
                      <a:pt x="63" y="256"/>
                      <a:pt x="63" y="256"/>
                      <a:pt x="63" y="256"/>
                    </a:cubicBezTo>
                    <a:cubicBezTo>
                      <a:pt x="60" y="256"/>
                      <a:pt x="60" y="256"/>
                      <a:pt x="60" y="256"/>
                    </a:cubicBezTo>
                    <a:cubicBezTo>
                      <a:pt x="58" y="254"/>
                      <a:pt x="58" y="254"/>
                      <a:pt x="58" y="254"/>
                    </a:cubicBezTo>
                    <a:cubicBezTo>
                      <a:pt x="58" y="254"/>
                      <a:pt x="58" y="254"/>
                      <a:pt x="58" y="254"/>
                    </a:cubicBezTo>
                    <a:cubicBezTo>
                      <a:pt x="58" y="253"/>
                      <a:pt x="58" y="253"/>
                      <a:pt x="58" y="253"/>
                    </a:cubicBezTo>
                    <a:cubicBezTo>
                      <a:pt x="56" y="247"/>
                      <a:pt x="56" y="247"/>
                      <a:pt x="56" y="247"/>
                    </a:cubicBezTo>
                    <a:cubicBezTo>
                      <a:pt x="55" y="246"/>
                      <a:pt x="55" y="246"/>
                      <a:pt x="55" y="246"/>
                    </a:cubicBezTo>
                    <a:cubicBezTo>
                      <a:pt x="54" y="244"/>
                      <a:pt x="54" y="244"/>
                      <a:pt x="54" y="244"/>
                    </a:cubicBezTo>
                    <a:cubicBezTo>
                      <a:pt x="52" y="241"/>
                      <a:pt x="52" y="241"/>
                      <a:pt x="52" y="241"/>
                    </a:cubicBezTo>
                    <a:cubicBezTo>
                      <a:pt x="46" y="240"/>
                      <a:pt x="46" y="240"/>
                      <a:pt x="46" y="240"/>
                    </a:cubicBezTo>
                    <a:cubicBezTo>
                      <a:pt x="42" y="242"/>
                      <a:pt x="42" y="242"/>
                      <a:pt x="42" y="242"/>
                    </a:cubicBezTo>
                    <a:cubicBezTo>
                      <a:pt x="41" y="242"/>
                      <a:pt x="41" y="242"/>
                      <a:pt x="41" y="242"/>
                    </a:cubicBezTo>
                    <a:cubicBezTo>
                      <a:pt x="40" y="243"/>
                      <a:pt x="40" y="243"/>
                      <a:pt x="40" y="243"/>
                    </a:cubicBezTo>
                    <a:cubicBezTo>
                      <a:pt x="39" y="243"/>
                      <a:pt x="39" y="243"/>
                      <a:pt x="39" y="243"/>
                    </a:cubicBezTo>
                    <a:cubicBezTo>
                      <a:pt x="40" y="245"/>
                      <a:pt x="40" y="245"/>
                      <a:pt x="40" y="245"/>
                    </a:cubicBezTo>
                    <a:cubicBezTo>
                      <a:pt x="39" y="245"/>
                      <a:pt x="39" y="245"/>
                      <a:pt x="39" y="245"/>
                    </a:cubicBezTo>
                    <a:cubicBezTo>
                      <a:pt x="40" y="245"/>
                      <a:pt x="40" y="245"/>
                      <a:pt x="40" y="245"/>
                    </a:cubicBezTo>
                    <a:cubicBezTo>
                      <a:pt x="40" y="249"/>
                      <a:pt x="40" y="249"/>
                      <a:pt x="40" y="249"/>
                    </a:cubicBezTo>
                    <a:cubicBezTo>
                      <a:pt x="42" y="250"/>
                      <a:pt x="42" y="250"/>
                      <a:pt x="42" y="250"/>
                    </a:cubicBezTo>
                    <a:cubicBezTo>
                      <a:pt x="42" y="251"/>
                      <a:pt x="42" y="251"/>
                      <a:pt x="42" y="251"/>
                    </a:cubicBezTo>
                    <a:cubicBezTo>
                      <a:pt x="43" y="253"/>
                      <a:pt x="43" y="253"/>
                      <a:pt x="43" y="253"/>
                    </a:cubicBezTo>
                    <a:cubicBezTo>
                      <a:pt x="43" y="256"/>
                      <a:pt x="43" y="256"/>
                      <a:pt x="43" y="256"/>
                    </a:cubicBezTo>
                    <a:cubicBezTo>
                      <a:pt x="44" y="258"/>
                      <a:pt x="44" y="258"/>
                      <a:pt x="44" y="258"/>
                    </a:cubicBezTo>
                    <a:cubicBezTo>
                      <a:pt x="46" y="259"/>
                      <a:pt x="46" y="259"/>
                      <a:pt x="46" y="259"/>
                    </a:cubicBezTo>
                    <a:cubicBezTo>
                      <a:pt x="47" y="257"/>
                      <a:pt x="47" y="257"/>
                      <a:pt x="47" y="257"/>
                    </a:cubicBezTo>
                    <a:cubicBezTo>
                      <a:pt x="49" y="257"/>
                      <a:pt x="49" y="257"/>
                      <a:pt x="49" y="257"/>
                    </a:cubicBezTo>
                    <a:cubicBezTo>
                      <a:pt x="49" y="258"/>
                      <a:pt x="49" y="258"/>
                      <a:pt x="49" y="258"/>
                    </a:cubicBezTo>
                    <a:cubicBezTo>
                      <a:pt x="47" y="260"/>
                      <a:pt x="47" y="260"/>
                      <a:pt x="47" y="260"/>
                    </a:cubicBezTo>
                    <a:cubicBezTo>
                      <a:pt x="47" y="260"/>
                      <a:pt x="47" y="260"/>
                      <a:pt x="47" y="260"/>
                    </a:cubicBezTo>
                    <a:cubicBezTo>
                      <a:pt x="48" y="260"/>
                      <a:pt x="48" y="260"/>
                      <a:pt x="48" y="260"/>
                    </a:cubicBezTo>
                    <a:cubicBezTo>
                      <a:pt x="48" y="261"/>
                      <a:pt x="48" y="261"/>
                      <a:pt x="48" y="261"/>
                    </a:cubicBezTo>
                    <a:cubicBezTo>
                      <a:pt x="47" y="262"/>
                      <a:pt x="47" y="262"/>
                      <a:pt x="47" y="262"/>
                    </a:cubicBezTo>
                    <a:cubicBezTo>
                      <a:pt x="47" y="263"/>
                      <a:pt x="47" y="263"/>
                      <a:pt x="47" y="263"/>
                    </a:cubicBezTo>
                    <a:cubicBezTo>
                      <a:pt x="47" y="263"/>
                      <a:pt x="47" y="263"/>
                      <a:pt x="47" y="263"/>
                    </a:cubicBezTo>
                    <a:cubicBezTo>
                      <a:pt x="48" y="263"/>
                      <a:pt x="48" y="263"/>
                      <a:pt x="48" y="263"/>
                    </a:cubicBezTo>
                    <a:cubicBezTo>
                      <a:pt x="50" y="263"/>
                      <a:pt x="50" y="263"/>
                      <a:pt x="50" y="263"/>
                    </a:cubicBezTo>
                    <a:cubicBezTo>
                      <a:pt x="49" y="264"/>
                      <a:pt x="49" y="264"/>
                      <a:pt x="49" y="264"/>
                    </a:cubicBezTo>
                    <a:cubicBezTo>
                      <a:pt x="49" y="265"/>
                      <a:pt x="49" y="265"/>
                      <a:pt x="49" y="265"/>
                    </a:cubicBezTo>
                    <a:cubicBezTo>
                      <a:pt x="48" y="264"/>
                      <a:pt x="48" y="264"/>
                      <a:pt x="48" y="264"/>
                    </a:cubicBezTo>
                    <a:cubicBezTo>
                      <a:pt x="48" y="263"/>
                      <a:pt x="48" y="263"/>
                      <a:pt x="48" y="263"/>
                    </a:cubicBezTo>
                    <a:cubicBezTo>
                      <a:pt x="46" y="264"/>
                      <a:pt x="46" y="264"/>
                      <a:pt x="46" y="264"/>
                    </a:cubicBezTo>
                    <a:cubicBezTo>
                      <a:pt x="45" y="265"/>
                      <a:pt x="45" y="265"/>
                      <a:pt x="45" y="265"/>
                    </a:cubicBezTo>
                    <a:cubicBezTo>
                      <a:pt x="46" y="266"/>
                      <a:pt x="46" y="266"/>
                      <a:pt x="46" y="266"/>
                    </a:cubicBezTo>
                    <a:cubicBezTo>
                      <a:pt x="44" y="266"/>
                      <a:pt x="44" y="266"/>
                      <a:pt x="44" y="266"/>
                    </a:cubicBezTo>
                    <a:cubicBezTo>
                      <a:pt x="44" y="265"/>
                      <a:pt x="44" y="265"/>
                      <a:pt x="44" y="265"/>
                    </a:cubicBezTo>
                    <a:cubicBezTo>
                      <a:pt x="44" y="265"/>
                      <a:pt x="44" y="265"/>
                      <a:pt x="44" y="265"/>
                    </a:cubicBezTo>
                    <a:cubicBezTo>
                      <a:pt x="42" y="266"/>
                      <a:pt x="42" y="266"/>
                      <a:pt x="42" y="266"/>
                    </a:cubicBezTo>
                    <a:cubicBezTo>
                      <a:pt x="41" y="266"/>
                      <a:pt x="41" y="266"/>
                      <a:pt x="41" y="266"/>
                    </a:cubicBezTo>
                    <a:cubicBezTo>
                      <a:pt x="40" y="265"/>
                      <a:pt x="40" y="265"/>
                      <a:pt x="40" y="265"/>
                    </a:cubicBezTo>
                    <a:cubicBezTo>
                      <a:pt x="39" y="266"/>
                      <a:pt x="39" y="266"/>
                      <a:pt x="39" y="266"/>
                    </a:cubicBezTo>
                    <a:cubicBezTo>
                      <a:pt x="39" y="267"/>
                      <a:pt x="39" y="267"/>
                      <a:pt x="39" y="267"/>
                    </a:cubicBezTo>
                    <a:cubicBezTo>
                      <a:pt x="37" y="269"/>
                      <a:pt x="37" y="269"/>
                      <a:pt x="37" y="269"/>
                    </a:cubicBezTo>
                    <a:cubicBezTo>
                      <a:pt x="36" y="270"/>
                      <a:pt x="36" y="270"/>
                      <a:pt x="36" y="270"/>
                    </a:cubicBezTo>
                    <a:cubicBezTo>
                      <a:pt x="32" y="273"/>
                      <a:pt x="32" y="273"/>
                      <a:pt x="32" y="273"/>
                    </a:cubicBezTo>
                    <a:cubicBezTo>
                      <a:pt x="31" y="276"/>
                      <a:pt x="31" y="276"/>
                      <a:pt x="31" y="276"/>
                    </a:cubicBezTo>
                    <a:cubicBezTo>
                      <a:pt x="31" y="279"/>
                      <a:pt x="31" y="279"/>
                      <a:pt x="31" y="279"/>
                    </a:cubicBezTo>
                    <a:cubicBezTo>
                      <a:pt x="31" y="282"/>
                      <a:pt x="31" y="282"/>
                      <a:pt x="31" y="282"/>
                    </a:cubicBezTo>
                    <a:cubicBezTo>
                      <a:pt x="33" y="286"/>
                      <a:pt x="33" y="286"/>
                      <a:pt x="33" y="286"/>
                    </a:cubicBezTo>
                    <a:cubicBezTo>
                      <a:pt x="34" y="287"/>
                      <a:pt x="34" y="287"/>
                      <a:pt x="34" y="287"/>
                    </a:cubicBezTo>
                    <a:cubicBezTo>
                      <a:pt x="36" y="284"/>
                      <a:pt x="36" y="284"/>
                      <a:pt x="36" y="284"/>
                    </a:cubicBezTo>
                    <a:cubicBezTo>
                      <a:pt x="36" y="282"/>
                      <a:pt x="36" y="282"/>
                      <a:pt x="36" y="282"/>
                    </a:cubicBezTo>
                    <a:cubicBezTo>
                      <a:pt x="36" y="286"/>
                      <a:pt x="36" y="286"/>
                      <a:pt x="36" y="286"/>
                    </a:cubicBezTo>
                    <a:cubicBezTo>
                      <a:pt x="37" y="283"/>
                      <a:pt x="37" y="283"/>
                      <a:pt x="37" y="283"/>
                    </a:cubicBezTo>
                    <a:cubicBezTo>
                      <a:pt x="36" y="276"/>
                      <a:pt x="36" y="276"/>
                      <a:pt x="36" y="276"/>
                    </a:cubicBezTo>
                    <a:cubicBezTo>
                      <a:pt x="37" y="275"/>
                      <a:pt x="37" y="275"/>
                      <a:pt x="37" y="275"/>
                    </a:cubicBezTo>
                    <a:cubicBezTo>
                      <a:pt x="38" y="287"/>
                      <a:pt x="38" y="287"/>
                      <a:pt x="38" y="287"/>
                    </a:cubicBezTo>
                    <a:cubicBezTo>
                      <a:pt x="41" y="287"/>
                      <a:pt x="41" y="287"/>
                      <a:pt x="41" y="287"/>
                    </a:cubicBezTo>
                    <a:cubicBezTo>
                      <a:pt x="41" y="288"/>
                      <a:pt x="41" y="288"/>
                      <a:pt x="41" y="288"/>
                    </a:cubicBezTo>
                    <a:cubicBezTo>
                      <a:pt x="43" y="288"/>
                      <a:pt x="43" y="288"/>
                      <a:pt x="43" y="288"/>
                    </a:cubicBezTo>
                    <a:cubicBezTo>
                      <a:pt x="44" y="285"/>
                      <a:pt x="44" y="285"/>
                      <a:pt x="44" y="285"/>
                    </a:cubicBezTo>
                    <a:cubicBezTo>
                      <a:pt x="44" y="283"/>
                      <a:pt x="44" y="283"/>
                      <a:pt x="44" y="283"/>
                    </a:cubicBezTo>
                    <a:cubicBezTo>
                      <a:pt x="44" y="285"/>
                      <a:pt x="44" y="285"/>
                      <a:pt x="44" y="285"/>
                    </a:cubicBezTo>
                    <a:cubicBezTo>
                      <a:pt x="46" y="286"/>
                      <a:pt x="46" y="286"/>
                      <a:pt x="46" y="286"/>
                    </a:cubicBezTo>
                    <a:cubicBezTo>
                      <a:pt x="47" y="288"/>
                      <a:pt x="47" y="288"/>
                      <a:pt x="47" y="288"/>
                    </a:cubicBezTo>
                    <a:cubicBezTo>
                      <a:pt x="49" y="288"/>
                      <a:pt x="49" y="288"/>
                      <a:pt x="49" y="288"/>
                    </a:cubicBezTo>
                    <a:cubicBezTo>
                      <a:pt x="49" y="286"/>
                      <a:pt x="49" y="286"/>
                      <a:pt x="49" y="286"/>
                    </a:cubicBezTo>
                    <a:cubicBezTo>
                      <a:pt x="51" y="284"/>
                      <a:pt x="51" y="284"/>
                      <a:pt x="51" y="284"/>
                    </a:cubicBezTo>
                    <a:cubicBezTo>
                      <a:pt x="52" y="285"/>
                      <a:pt x="52" y="285"/>
                      <a:pt x="52" y="285"/>
                    </a:cubicBezTo>
                    <a:cubicBezTo>
                      <a:pt x="56" y="290"/>
                      <a:pt x="56" y="290"/>
                      <a:pt x="56" y="290"/>
                    </a:cubicBezTo>
                    <a:cubicBezTo>
                      <a:pt x="59" y="290"/>
                      <a:pt x="59" y="290"/>
                      <a:pt x="59" y="290"/>
                    </a:cubicBezTo>
                    <a:cubicBezTo>
                      <a:pt x="60" y="292"/>
                      <a:pt x="60" y="292"/>
                      <a:pt x="60" y="292"/>
                    </a:cubicBezTo>
                    <a:cubicBezTo>
                      <a:pt x="66" y="291"/>
                      <a:pt x="66" y="291"/>
                      <a:pt x="66" y="291"/>
                    </a:cubicBezTo>
                    <a:cubicBezTo>
                      <a:pt x="62" y="285"/>
                      <a:pt x="62" y="285"/>
                      <a:pt x="62" y="285"/>
                    </a:cubicBezTo>
                    <a:cubicBezTo>
                      <a:pt x="61" y="282"/>
                      <a:pt x="61" y="282"/>
                      <a:pt x="61" y="282"/>
                    </a:cubicBezTo>
                    <a:cubicBezTo>
                      <a:pt x="63" y="286"/>
                      <a:pt x="63" y="286"/>
                      <a:pt x="63" y="286"/>
                    </a:cubicBezTo>
                    <a:cubicBezTo>
                      <a:pt x="65" y="286"/>
                      <a:pt x="65" y="286"/>
                      <a:pt x="65" y="286"/>
                    </a:cubicBezTo>
                    <a:cubicBezTo>
                      <a:pt x="67" y="284"/>
                      <a:pt x="67" y="284"/>
                      <a:pt x="67" y="284"/>
                    </a:cubicBezTo>
                    <a:cubicBezTo>
                      <a:pt x="67" y="280"/>
                      <a:pt x="67" y="280"/>
                      <a:pt x="67" y="280"/>
                    </a:cubicBezTo>
                    <a:cubicBezTo>
                      <a:pt x="70" y="285"/>
                      <a:pt x="70" y="285"/>
                      <a:pt x="70" y="285"/>
                    </a:cubicBezTo>
                    <a:cubicBezTo>
                      <a:pt x="73" y="287"/>
                      <a:pt x="73" y="287"/>
                      <a:pt x="73" y="287"/>
                    </a:cubicBezTo>
                    <a:cubicBezTo>
                      <a:pt x="75" y="286"/>
                      <a:pt x="75" y="286"/>
                      <a:pt x="75" y="286"/>
                    </a:cubicBezTo>
                    <a:cubicBezTo>
                      <a:pt x="75" y="282"/>
                      <a:pt x="75" y="282"/>
                      <a:pt x="75" y="282"/>
                    </a:cubicBezTo>
                    <a:cubicBezTo>
                      <a:pt x="73" y="276"/>
                      <a:pt x="73" y="276"/>
                      <a:pt x="73" y="276"/>
                    </a:cubicBezTo>
                    <a:cubicBezTo>
                      <a:pt x="76" y="286"/>
                      <a:pt x="76" y="286"/>
                      <a:pt x="76" y="286"/>
                    </a:cubicBezTo>
                    <a:cubicBezTo>
                      <a:pt x="78" y="288"/>
                      <a:pt x="78" y="288"/>
                      <a:pt x="78" y="288"/>
                    </a:cubicBezTo>
                    <a:cubicBezTo>
                      <a:pt x="82" y="287"/>
                      <a:pt x="82" y="287"/>
                      <a:pt x="82" y="287"/>
                    </a:cubicBezTo>
                    <a:cubicBezTo>
                      <a:pt x="83" y="284"/>
                      <a:pt x="83" y="284"/>
                      <a:pt x="83" y="284"/>
                    </a:cubicBezTo>
                    <a:cubicBezTo>
                      <a:pt x="80" y="279"/>
                      <a:pt x="80" y="279"/>
                      <a:pt x="80" y="279"/>
                    </a:cubicBezTo>
                    <a:cubicBezTo>
                      <a:pt x="81" y="280"/>
                      <a:pt x="81" y="280"/>
                      <a:pt x="81" y="280"/>
                    </a:cubicBezTo>
                    <a:cubicBezTo>
                      <a:pt x="83" y="280"/>
                      <a:pt x="83" y="280"/>
                      <a:pt x="83" y="280"/>
                    </a:cubicBezTo>
                    <a:cubicBezTo>
                      <a:pt x="83" y="283"/>
                      <a:pt x="83" y="283"/>
                      <a:pt x="83" y="283"/>
                    </a:cubicBezTo>
                    <a:cubicBezTo>
                      <a:pt x="84" y="285"/>
                      <a:pt x="84" y="285"/>
                      <a:pt x="84" y="285"/>
                    </a:cubicBezTo>
                    <a:cubicBezTo>
                      <a:pt x="87" y="285"/>
                      <a:pt x="87" y="285"/>
                      <a:pt x="87" y="285"/>
                    </a:cubicBezTo>
                    <a:cubicBezTo>
                      <a:pt x="89" y="284"/>
                      <a:pt x="89" y="284"/>
                      <a:pt x="89" y="284"/>
                    </a:cubicBezTo>
                    <a:cubicBezTo>
                      <a:pt x="90" y="285"/>
                      <a:pt x="90" y="285"/>
                      <a:pt x="90" y="285"/>
                    </a:cubicBezTo>
                    <a:cubicBezTo>
                      <a:pt x="91" y="286"/>
                      <a:pt x="91" y="286"/>
                      <a:pt x="91" y="286"/>
                    </a:cubicBezTo>
                    <a:cubicBezTo>
                      <a:pt x="91" y="288"/>
                      <a:pt x="91" y="288"/>
                      <a:pt x="91" y="288"/>
                    </a:cubicBezTo>
                    <a:cubicBezTo>
                      <a:pt x="91" y="291"/>
                      <a:pt x="91" y="291"/>
                      <a:pt x="91" y="291"/>
                    </a:cubicBezTo>
                    <a:cubicBezTo>
                      <a:pt x="90" y="293"/>
                      <a:pt x="90" y="293"/>
                      <a:pt x="90" y="293"/>
                    </a:cubicBezTo>
                    <a:cubicBezTo>
                      <a:pt x="91" y="294"/>
                      <a:pt x="91" y="294"/>
                      <a:pt x="91" y="294"/>
                    </a:cubicBezTo>
                    <a:cubicBezTo>
                      <a:pt x="100" y="290"/>
                      <a:pt x="100" y="290"/>
                      <a:pt x="100" y="290"/>
                    </a:cubicBezTo>
                    <a:cubicBezTo>
                      <a:pt x="105" y="282"/>
                      <a:pt x="105" y="282"/>
                      <a:pt x="105" y="282"/>
                    </a:cubicBezTo>
                    <a:cubicBezTo>
                      <a:pt x="106" y="286"/>
                      <a:pt x="106" y="286"/>
                      <a:pt x="106" y="286"/>
                    </a:cubicBezTo>
                    <a:cubicBezTo>
                      <a:pt x="108" y="284"/>
                      <a:pt x="108" y="284"/>
                      <a:pt x="108" y="284"/>
                    </a:cubicBezTo>
                    <a:cubicBezTo>
                      <a:pt x="109" y="282"/>
                      <a:pt x="109" y="282"/>
                      <a:pt x="109" y="282"/>
                    </a:cubicBezTo>
                    <a:cubicBezTo>
                      <a:pt x="111" y="281"/>
                      <a:pt x="111" y="281"/>
                      <a:pt x="111" y="281"/>
                    </a:cubicBezTo>
                    <a:cubicBezTo>
                      <a:pt x="112" y="272"/>
                      <a:pt x="112" y="272"/>
                      <a:pt x="112" y="272"/>
                    </a:cubicBezTo>
                    <a:cubicBezTo>
                      <a:pt x="111" y="270"/>
                      <a:pt x="111" y="270"/>
                      <a:pt x="111" y="270"/>
                    </a:cubicBezTo>
                    <a:cubicBezTo>
                      <a:pt x="108" y="270"/>
                      <a:pt x="108" y="270"/>
                      <a:pt x="108" y="270"/>
                    </a:cubicBezTo>
                    <a:cubicBezTo>
                      <a:pt x="106" y="274"/>
                      <a:pt x="106" y="274"/>
                      <a:pt x="106" y="274"/>
                    </a:cubicBezTo>
                    <a:cubicBezTo>
                      <a:pt x="104" y="274"/>
                      <a:pt x="104" y="274"/>
                      <a:pt x="104" y="274"/>
                    </a:cubicBezTo>
                    <a:cubicBezTo>
                      <a:pt x="104" y="272"/>
                      <a:pt x="104" y="272"/>
                      <a:pt x="104" y="272"/>
                    </a:cubicBezTo>
                    <a:cubicBezTo>
                      <a:pt x="102" y="270"/>
                      <a:pt x="102" y="270"/>
                      <a:pt x="102" y="270"/>
                    </a:cubicBezTo>
                    <a:cubicBezTo>
                      <a:pt x="102" y="269"/>
                      <a:pt x="102" y="269"/>
                      <a:pt x="102" y="269"/>
                    </a:cubicBezTo>
                    <a:cubicBezTo>
                      <a:pt x="104" y="268"/>
                      <a:pt x="104" y="268"/>
                      <a:pt x="104" y="268"/>
                    </a:cubicBezTo>
                    <a:cubicBezTo>
                      <a:pt x="105" y="266"/>
                      <a:pt x="105" y="266"/>
                      <a:pt x="105" y="266"/>
                    </a:cubicBezTo>
                    <a:cubicBezTo>
                      <a:pt x="104" y="263"/>
                      <a:pt x="104" y="263"/>
                      <a:pt x="104" y="263"/>
                    </a:cubicBezTo>
                    <a:cubicBezTo>
                      <a:pt x="102" y="263"/>
                      <a:pt x="102" y="263"/>
                      <a:pt x="102" y="263"/>
                    </a:cubicBezTo>
                    <a:cubicBezTo>
                      <a:pt x="100" y="263"/>
                      <a:pt x="100" y="263"/>
                      <a:pt x="100" y="263"/>
                    </a:cubicBezTo>
                    <a:cubicBezTo>
                      <a:pt x="96" y="267"/>
                      <a:pt x="96" y="267"/>
                      <a:pt x="96" y="267"/>
                    </a:cubicBezTo>
                    <a:cubicBezTo>
                      <a:pt x="95" y="267"/>
                      <a:pt x="95" y="267"/>
                      <a:pt x="95" y="267"/>
                    </a:cubicBezTo>
                    <a:cubicBezTo>
                      <a:pt x="97" y="264"/>
                      <a:pt x="97" y="264"/>
                      <a:pt x="97" y="264"/>
                    </a:cubicBezTo>
                    <a:cubicBezTo>
                      <a:pt x="97" y="263"/>
                      <a:pt x="97" y="263"/>
                      <a:pt x="97" y="263"/>
                    </a:cubicBezTo>
                    <a:cubicBezTo>
                      <a:pt x="91" y="262"/>
                      <a:pt x="91" y="262"/>
                      <a:pt x="91" y="262"/>
                    </a:cubicBezTo>
                    <a:cubicBezTo>
                      <a:pt x="88" y="262"/>
                      <a:pt x="88" y="262"/>
                      <a:pt x="88" y="262"/>
                    </a:cubicBezTo>
                    <a:cubicBezTo>
                      <a:pt x="85" y="266"/>
                      <a:pt x="85" y="266"/>
                      <a:pt x="85" y="266"/>
                    </a:cubicBezTo>
                    <a:cubicBezTo>
                      <a:pt x="84" y="262"/>
                      <a:pt x="84" y="262"/>
                      <a:pt x="84" y="262"/>
                    </a:cubicBezTo>
                    <a:cubicBezTo>
                      <a:pt x="84" y="261"/>
                      <a:pt x="84" y="261"/>
                      <a:pt x="84" y="261"/>
                    </a:cubicBezTo>
                    <a:cubicBezTo>
                      <a:pt x="85" y="261"/>
                      <a:pt x="85" y="261"/>
                      <a:pt x="85" y="261"/>
                    </a:cubicBezTo>
                    <a:cubicBezTo>
                      <a:pt x="89" y="260"/>
                      <a:pt x="89" y="260"/>
                      <a:pt x="89" y="260"/>
                    </a:cubicBezTo>
                    <a:cubicBezTo>
                      <a:pt x="89" y="259"/>
                      <a:pt x="89" y="259"/>
                      <a:pt x="89" y="259"/>
                    </a:cubicBezTo>
                    <a:cubicBezTo>
                      <a:pt x="87" y="257"/>
                      <a:pt x="87" y="257"/>
                      <a:pt x="87" y="257"/>
                    </a:cubicBezTo>
                    <a:cubicBezTo>
                      <a:pt x="87" y="255"/>
                      <a:pt x="87" y="255"/>
                      <a:pt x="87" y="255"/>
                    </a:cubicBezTo>
                    <a:cubicBezTo>
                      <a:pt x="87" y="254"/>
                      <a:pt x="87" y="254"/>
                      <a:pt x="87" y="254"/>
                    </a:cubicBezTo>
                    <a:cubicBezTo>
                      <a:pt x="90" y="258"/>
                      <a:pt x="90" y="258"/>
                      <a:pt x="90" y="258"/>
                    </a:cubicBezTo>
                    <a:cubicBezTo>
                      <a:pt x="94" y="261"/>
                      <a:pt x="94" y="261"/>
                      <a:pt x="94" y="261"/>
                    </a:cubicBezTo>
                    <a:cubicBezTo>
                      <a:pt x="105" y="260"/>
                      <a:pt x="105" y="260"/>
                      <a:pt x="105" y="260"/>
                    </a:cubicBezTo>
                    <a:cubicBezTo>
                      <a:pt x="105" y="259"/>
                      <a:pt x="105" y="259"/>
                      <a:pt x="105" y="259"/>
                    </a:cubicBezTo>
                    <a:cubicBezTo>
                      <a:pt x="106" y="259"/>
                      <a:pt x="106" y="259"/>
                      <a:pt x="106" y="259"/>
                    </a:cubicBezTo>
                    <a:cubicBezTo>
                      <a:pt x="106" y="260"/>
                      <a:pt x="106" y="260"/>
                      <a:pt x="106" y="260"/>
                    </a:cubicBezTo>
                    <a:cubicBezTo>
                      <a:pt x="106" y="260"/>
                      <a:pt x="106" y="260"/>
                      <a:pt x="106" y="260"/>
                    </a:cubicBezTo>
                    <a:cubicBezTo>
                      <a:pt x="110" y="258"/>
                      <a:pt x="110" y="258"/>
                      <a:pt x="110" y="258"/>
                    </a:cubicBezTo>
                    <a:cubicBezTo>
                      <a:pt x="112" y="254"/>
                      <a:pt x="112" y="254"/>
                      <a:pt x="112" y="254"/>
                    </a:cubicBezTo>
                    <a:cubicBezTo>
                      <a:pt x="112" y="252"/>
                      <a:pt x="112" y="252"/>
                      <a:pt x="112" y="252"/>
                    </a:cubicBezTo>
                    <a:cubicBezTo>
                      <a:pt x="112" y="251"/>
                      <a:pt x="112" y="251"/>
                      <a:pt x="112" y="251"/>
                    </a:cubicBezTo>
                    <a:cubicBezTo>
                      <a:pt x="114" y="250"/>
                      <a:pt x="114" y="250"/>
                      <a:pt x="114" y="250"/>
                    </a:cubicBezTo>
                    <a:cubicBezTo>
                      <a:pt x="114" y="250"/>
                      <a:pt x="114" y="250"/>
                      <a:pt x="114" y="250"/>
                    </a:cubicBezTo>
                    <a:cubicBezTo>
                      <a:pt x="112" y="247"/>
                      <a:pt x="112" y="247"/>
                      <a:pt x="112" y="247"/>
                    </a:cubicBezTo>
                    <a:cubicBezTo>
                      <a:pt x="112" y="246"/>
                      <a:pt x="112" y="246"/>
                      <a:pt x="112" y="246"/>
                    </a:cubicBezTo>
                    <a:cubicBezTo>
                      <a:pt x="112" y="245"/>
                      <a:pt x="112" y="245"/>
                      <a:pt x="112" y="245"/>
                    </a:cubicBezTo>
                    <a:cubicBezTo>
                      <a:pt x="111" y="243"/>
                      <a:pt x="111" y="243"/>
                      <a:pt x="111" y="243"/>
                    </a:cubicBezTo>
                    <a:cubicBezTo>
                      <a:pt x="110" y="242"/>
                      <a:pt x="110" y="242"/>
                      <a:pt x="110" y="242"/>
                    </a:cubicBezTo>
                    <a:cubicBezTo>
                      <a:pt x="111" y="242"/>
                      <a:pt x="111" y="242"/>
                      <a:pt x="111" y="242"/>
                    </a:cubicBezTo>
                    <a:cubicBezTo>
                      <a:pt x="111" y="240"/>
                      <a:pt x="111" y="240"/>
                      <a:pt x="111" y="240"/>
                    </a:cubicBezTo>
                    <a:cubicBezTo>
                      <a:pt x="110" y="239"/>
                      <a:pt x="110" y="239"/>
                      <a:pt x="110" y="239"/>
                    </a:cubicBezTo>
                    <a:cubicBezTo>
                      <a:pt x="110" y="238"/>
                      <a:pt x="110" y="238"/>
                      <a:pt x="110" y="238"/>
                    </a:cubicBezTo>
                    <a:cubicBezTo>
                      <a:pt x="112" y="239"/>
                      <a:pt x="112" y="239"/>
                      <a:pt x="112" y="239"/>
                    </a:cubicBezTo>
                    <a:cubicBezTo>
                      <a:pt x="118" y="239"/>
                      <a:pt x="118" y="239"/>
                      <a:pt x="118" y="239"/>
                    </a:cubicBezTo>
                    <a:cubicBezTo>
                      <a:pt x="118" y="240"/>
                      <a:pt x="118" y="240"/>
                      <a:pt x="118" y="240"/>
                    </a:cubicBezTo>
                    <a:cubicBezTo>
                      <a:pt x="121" y="239"/>
                      <a:pt x="121" y="239"/>
                      <a:pt x="121" y="239"/>
                    </a:cubicBezTo>
                    <a:cubicBezTo>
                      <a:pt x="124" y="236"/>
                      <a:pt x="124" y="236"/>
                      <a:pt x="124" y="236"/>
                    </a:cubicBezTo>
                    <a:cubicBezTo>
                      <a:pt x="126" y="237"/>
                      <a:pt x="126" y="237"/>
                      <a:pt x="126" y="237"/>
                    </a:cubicBezTo>
                    <a:cubicBezTo>
                      <a:pt x="126" y="238"/>
                      <a:pt x="126" y="238"/>
                      <a:pt x="126" y="238"/>
                    </a:cubicBezTo>
                    <a:cubicBezTo>
                      <a:pt x="128" y="235"/>
                      <a:pt x="128" y="235"/>
                      <a:pt x="128" y="235"/>
                    </a:cubicBezTo>
                    <a:cubicBezTo>
                      <a:pt x="128" y="235"/>
                      <a:pt x="128" y="235"/>
                      <a:pt x="128" y="235"/>
                    </a:cubicBezTo>
                    <a:cubicBezTo>
                      <a:pt x="129" y="233"/>
                      <a:pt x="129" y="233"/>
                      <a:pt x="129" y="233"/>
                    </a:cubicBezTo>
                    <a:cubicBezTo>
                      <a:pt x="119" y="230"/>
                      <a:pt x="119" y="230"/>
                      <a:pt x="119" y="230"/>
                    </a:cubicBezTo>
                    <a:cubicBezTo>
                      <a:pt x="121" y="228"/>
                      <a:pt x="121" y="228"/>
                      <a:pt x="121" y="228"/>
                    </a:cubicBezTo>
                    <a:cubicBezTo>
                      <a:pt x="124" y="229"/>
                      <a:pt x="124" y="229"/>
                      <a:pt x="124" y="229"/>
                    </a:cubicBezTo>
                    <a:cubicBezTo>
                      <a:pt x="128" y="231"/>
                      <a:pt x="128" y="231"/>
                      <a:pt x="128" y="231"/>
                    </a:cubicBezTo>
                    <a:cubicBezTo>
                      <a:pt x="130" y="227"/>
                      <a:pt x="130" y="227"/>
                      <a:pt x="130" y="227"/>
                    </a:cubicBezTo>
                    <a:cubicBezTo>
                      <a:pt x="132" y="226"/>
                      <a:pt x="132" y="226"/>
                      <a:pt x="132" y="226"/>
                    </a:cubicBezTo>
                    <a:cubicBezTo>
                      <a:pt x="133" y="225"/>
                      <a:pt x="133" y="225"/>
                      <a:pt x="133" y="225"/>
                    </a:cubicBezTo>
                    <a:cubicBezTo>
                      <a:pt x="131" y="223"/>
                      <a:pt x="131" y="223"/>
                      <a:pt x="131" y="223"/>
                    </a:cubicBezTo>
                    <a:cubicBezTo>
                      <a:pt x="130" y="221"/>
                      <a:pt x="130" y="221"/>
                      <a:pt x="130" y="221"/>
                    </a:cubicBezTo>
                    <a:cubicBezTo>
                      <a:pt x="127" y="221"/>
                      <a:pt x="127" y="221"/>
                      <a:pt x="127" y="221"/>
                    </a:cubicBezTo>
                    <a:cubicBezTo>
                      <a:pt x="125" y="220"/>
                      <a:pt x="125" y="220"/>
                      <a:pt x="125" y="220"/>
                    </a:cubicBezTo>
                    <a:cubicBezTo>
                      <a:pt x="123" y="219"/>
                      <a:pt x="123" y="219"/>
                      <a:pt x="123" y="219"/>
                    </a:cubicBezTo>
                    <a:cubicBezTo>
                      <a:pt x="124" y="218"/>
                      <a:pt x="124" y="218"/>
                      <a:pt x="124" y="218"/>
                    </a:cubicBezTo>
                    <a:cubicBezTo>
                      <a:pt x="131" y="218"/>
                      <a:pt x="131" y="218"/>
                      <a:pt x="131" y="218"/>
                    </a:cubicBezTo>
                    <a:cubicBezTo>
                      <a:pt x="133" y="218"/>
                      <a:pt x="133" y="218"/>
                      <a:pt x="133" y="218"/>
                    </a:cubicBezTo>
                    <a:cubicBezTo>
                      <a:pt x="134" y="217"/>
                      <a:pt x="134" y="217"/>
                      <a:pt x="134" y="217"/>
                    </a:cubicBezTo>
                    <a:cubicBezTo>
                      <a:pt x="136" y="215"/>
                      <a:pt x="136" y="215"/>
                      <a:pt x="136" y="215"/>
                    </a:cubicBezTo>
                    <a:cubicBezTo>
                      <a:pt x="135" y="214"/>
                      <a:pt x="135" y="214"/>
                      <a:pt x="135" y="214"/>
                    </a:cubicBezTo>
                    <a:cubicBezTo>
                      <a:pt x="135" y="213"/>
                      <a:pt x="135" y="213"/>
                      <a:pt x="135" y="213"/>
                    </a:cubicBezTo>
                    <a:cubicBezTo>
                      <a:pt x="135" y="212"/>
                      <a:pt x="135" y="212"/>
                      <a:pt x="135" y="212"/>
                    </a:cubicBezTo>
                    <a:cubicBezTo>
                      <a:pt x="135" y="207"/>
                      <a:pt x="135" y="207"/>
                      <a:pt x="135" y="207"/>
                    </a:cubicBezTo>
                    <a:cubicBezTo>
                      <a:pt x="133" y="206"/>
                      <a:pt x="133" y="206"/>
                      <a:pt x="133" y="206"/>
                    </a:cubicBezTo>
                    <a:cubicBezTo>
                      <a:pt x="130" y="204"/>
                      <a:pt x="130" y="204"/>
                      <a:pt x="130" y="204"/>
                    </a:cubicBezTo>
                    <a:cubicBezTo>
                      <a:pt x="124" y="205"/>
                      <a:pt x="124" y="205"/>
                      <a:pt x="124" y="205"/>
                    </a:cubicBezTo>
                    <a:cubicBezTo>
                      <a:pt x="124" y="204"/>
                      <a:pt x="124" y="204"/>
                      <a:pt x="124" y="204"/>
                    </a:cubicBezTo>
                    <a:cubicBezTo>
                      <a:pt x="126" y="204"/>
                      <a:pt x="126" y="204"/>
                      <a:pt x="126" y="204"/>
                    </a:cubicBezTo>
                    <a:cubicBezTo>
                      <a:pt x="127" y="202"/>
                      <a:pt x="127" y="202"/>
                      <a:pt x="127" y="202"/>
                    </a:cubicBezTo>
                    <a:cubicBezTo>
                      <a:pt x="127" y="202"/>
                      <a:pt x="127" y="202"/>
                      <a:pt x="127" y="202"/>
                    </a:cubicBezTo>
                    <a:cubicBezTo>
                      <a:pt x="127" y="200"/>
                      <a:pt x="127" y="200"/>
                      <a:pt x="127" y="200"/>
                    </a:cubicBezTo>
                    <a:cubicBezTo>
                      <a:pt x="117" y="201"/>
                      <a:pt x="117" y="201"/>
                      <a:pt x="117" y="201"/>
                    </a:cubicBezTo>
                    <a:cubicBezTo>
                      <a:pt x="116" y="202"/>
                      <a:pt x="116" y="202"/>
                      <a:pt x="116" y="202"/>
                    </a:cubicBezTo>
                    <a:cubicBezTo>
                      <a:pt x="114" y="204"/>
                      <a:pt x="114" y="204"/>
                      <a:pt x="114" y="204"/>
                    </a:cubicBezTo>
                    <a:cubicBezTo>
                      <a:pt x="114" y="204"/>
                      <a:pt x="114" y="204"/>
                      <a:pt x="114" y="204"/>
                    </a:cubicBezTo>
                    <a:cubicBezTo>
                      <a:pt x="115" y="200"/>
                      <a:pt x="115" y="200"/>
                      <a:pt x="115" y="200"/>
                    </a:cubicBezTo>
                    <a:cubicBezTo>
                      <a:pt x="113" y="200"/>
                      <a:pt x="113" y="200"/>
                      <a:pt x="113" y="200"/>
                    </a:cubicBezTo>
                    <a:cubicBezTo>
                      <a:pt x="113" y="199"/>
                      <a:pt x="113" y="199"/>
                      <a:pt x="113" y="199"/>
                    </a:cubicBezTo>
                    <a:cubicBezTo>
                      <a:pt x="116" y="200"/>
                      <a:pt x="116" y="200"/>
                      <a:pt x="116" y="200"/>
                    </a:cubicBezTo>
                    <a:cubicBezTo>
                      <a:pt x="122" y="198"/>
                      <a:pt x="122" y="198"/>
                      <a:pt x="122" y="198"/>
                    </a:cubicBezTo>
                    <a:cubicBezTo>
                      <a:pt x="125" y="198"/>
                      <a:pt x="125" y="198"/>
                      <a:pt x="125" y="198"/>
                    </a:cubicBezTo>
                    <a:cubicBezTo>
                      <a:pt x="125" y="197"/>
                      <a:pt x="125" y="197"/>
                      <a:pt x="125" y="197"/>
                    </a:cubicBezTo>
                    <a:cubicBezTo>
                      <a:pt x="122" y="196"/>
                      <a:pt x="122" y="196"/>
                      <a:pt x="122" y="196"/>
                    </a:cubicBezTo>
                    <a:cubicBezTo>
                      <a:pt x="114" y="196"/>
                      <a:pt x="114" y="196"/>
                      <a:pt x="114" y="196"/>
                    </a:cubicBezTo>
                    <a:cubicBezTo>
                      <a:pt x="113" y="195"/>
                      <a:pt x="113" y="195"/>
                      <a:pt x="113" y="195"/>
                    </a:cubicBezTo>
                    <a:cubicBezTo>
                      <a:pt x="115" y="194"/>
                      <a:pt x="115" y="194"/>
                      <a:pt x="115" y="194"/>
                    </a:cubicBezTo>
                    <a:cubicBezTo>
                      <a:pt x="121" y="194"/>
                      <a:pt x="121" y="194"/>
                      <a:pt x="121" y="194"/>
                    </a:cubicBezTo>
                    <a:cubicBezTo>
                      <a:pt x="122" y="193"/>
                      <a:pt x="122" y="193"/>
                      <a:pt x="122" y="193"/>
                    </a:cubicBezTo>
                    <a:cubicBezTo>
                      <a:pt x="126" y="194"/>
                      <a:pt x="126" y="194"/>
                      <a:pt x="126" y="194"/>
                    </a:cubicBezTo>
                    <a:cubicBezTo>
                      <a:pt x="127" y="195"/>
                      <a:pt x="127" y="195"/>
                      <a:pt x="127" y="195"/>
                    </a:cubicBezTo>
                    <a:cubicBezTo>
                      <a:pt x="127" y="197"/>
                      <a:pt x="127" y="197"/>
                      <a:pt x="127" y="197"/>
                    </a:cubicBezTo>
                    <a:cubicBezTo>
                      <a:pt x="128" y="199"/>
                      <a:pt x="128" y="199"/>
                      <a:pt x="128" y="199"/>
                    </a:cubicBezTo>
                    <a:cubicBezTo>
                      <a:pt x="129" y="199"/>
                      <a:pt x="129" y="199"/>
                      <a:pt x="129" y="199"/>
                    </a:cubicBezTo>
                    <a:cubicBezTo>
                      <a:pt x="135" y="200"/>
                      <a:pt x="135" y="200"/>
                      <a:pt x="135" y="200"/>
                    </a:cubicBezTo>
                    <a:cubicBezTo>
                      <a:pt x="137" y="200"/>
                      <a:pt x="137" y="200"/>
                      <a:pt x="137" y="200"/>
                    </a:cubicBezTo>
                    <a:cubicBezTo>
                      <a:pt x="137" y="198"/>
                      <a:pt x="137" y="198"/>
                      <a:pt x="137" y="198"/>
                    </a:cubicBezTo>
                    <a:cubicBezTo>
                      <a:pt x="137" y="197"/>
                      <a:pt x="137" y="197"/>
                      <a:pt x="137" y="197"/>
                    </a:cubicBezTo>
                    <a:cubicBezTo>
                      <a:pt x="135" y="194"/>
                      <a:pt x="135" y="194"/>
                      <a:pt x="135" y="194"/>
                    </a:cubicBezTo>
                    <a:cubicBezTo>
                      <a:pt x="136" y="192"/>
                      <a:pt x="136" y="192"/>
                      <a:pt x="136" y="192"/>
                    </a:cubicBezTo>
                    <a:cubicBezTo>
                      <a:pt x="135" y="191"/>
                      <a:pt x="135" y="191"/>
                      <a:pt x="135" y="191"/>
                    </a:cubicBezTo>
                    <a:cubicBezTo>
                      <a:pt x="127" y="192"/>
                      <a:pt x="127" y="192"/>
                      <a:pt x="127" y="192"/>
                    </a:cubicBezTo>
                    <a:cubicBezTo>
                      <a:pt x="126" y="191"/>
                      <a:pt x="126" y="191"/>
                      <a:pt x="126" y="191"/>
                    </a:cubicBezTo>
                    <a:cubicBezTo>
                      <a:pt x="115" y="193"/>
                      <a:pt x="115" y="193"/>
                      <a:pt x="115" y="193"/>
                    </a:cubicBezTo>
                    <a:cubicBezTo>
                      <a:pt x="116" y="192"/>
                      <a:pt x="116" y="192"/>
                      <a:pt x="116" y="192"/>
                    </a:cubicBezTo>
                    <a:cubicBezTo>
                      <a:pt x="117" y="191"/>
                      <a:pt x="117" y="191"/>
                      <a:pt x="117" y="191"/>
                    </a:cubicBezTo>
                    <a:cubicBezTo>
                      <a:pt x="114" y="190"/>
                      <a:pt x="114" y="190"/>
                      <a:pt x="114" y="190"/>
                    </a:cubicBezTo>
                    <a:cubicBezTo>
                      <a:pt x="113" y="189"/>
                      <a:pt x="113" y="189"/>
                      <a:pt x="113" y="189"/>
                    </a:cubicBezTo>
                    <a:cubicBezTo>
                      <a:pt x="115" y="188"/>
                      <a:pt x="115" y="188"/>
                      <a:pt x="115" y="188"/>
                    </a:cubicBezTo>
                    <a:cubicBezTo>
                      <a:pt x="118" y="189"/>
                      <a:pt x="118" y="189"/>
                      <a:pt x="118" y="189"/>
                    </a:cubicBezTo>
                    <a:cubicBezTo>
                      <a:pt x="117" y="186"/>
                      <a:pt x="117" y="186"/>
                      <a:pt x="117" y="186"/>
                    </a:cubicBezTo>
                    <a:cubicBezTo>
                      <a:pt x="117" y="185"/>
                      <a:pt x="117" y="185"/>
                      <a:pt x="117" y="185"/>
                    </a:cubicBezTo>
                    <a:cubicBezTo>
                      <a:pt x="117" y="184"/>
                      <a:pt x="117" y="184"/>
                      <a:pt x="117" y="184"/>
                    </a:cubicBezTo>
                    <a:cubicBezTo>
                      <a:pt x="118" y="185"/>
                      <a:pt x="118" y="185"/>
                      <a:pt x="118" y="185"/>
                    </a:cubicBezTo>
                    <a:cubicBezTo>
                      <a:pt x="119" y="187"/>
                      <a:pt x="119" y="187"/>
                      <a:pt x="119" y="187"/>
                    </a:cubicBezTo>
                    <a:cubicBezTo>
                      <a:pt x="120" y="188"/>
                      <a:pt x="120" y="188"/>
                      <a:pt x="120" y="188"/>
                    </a:cubicBezTo>
                    <a:cubicBezTo>
                      <a:pt x="126" y="188"/>
                      <a:pt x="126" y="188"/>
                      <a:pt x="126" y="188"/>
                    </a:cubicBezTo>
                    <a:cubicBezTo>
                      <a:pt x="127" y="187"/>
                      <a:pt x="127" y="187"/>
                      <a:pt x="127" y="187"/>
                    </a:cubicBezTo>
                    <a:cubicBezTo>
                      <a:pt x="125" y="186"/>
                      <a:pt x="125" y="186"/>
                      <a:pt x="125" y="186"/>
                    </a:cubicBezTo>
                    <a:cubicBezTo>
                      <a:pt x="125" y="185"/>
                      <a:pt x="125" y="185"/>
                      <a:pt x="125" y="185"/>
                    </a:cubicBezTo>
                    <a:cubicBezTo>
                      <a:pt x="119" y="183"/>
                      <a:pt x="119" y="183"/>
                      <a:pt x="119" y="183"/>
                    </a:cubicBezTo>
                    <a:cubicBezTo>
                      <a:pt x="118" y="182"/>
                      <a:pt x="118" y="182"/>
                      <a:pt x="118" y="182"/>
                    </a:cubicBezTo>
                    <a:cubicBezTo>
                      <a:pt x="119" y="182"/>
                      <a:pt x="119" y="182"/>
                      <a:pt x="119" y="182"/>
                    </a:cubicBezTo>
                    <a:cubicBezTo>
                      <a:pt x="123" y="182"/>
                      <a:pt x="123" y="182"/>
                      <a:pt x="123" y="182"/>
                    </a:cubicBezTo>
                    <a:cubicBezTo>
                      <a:pt x="128" y="186"/>
                      <a:pt x="128" y="186"/>
                      <a:pt x="128" y="186"/>
                    </a:cubicBezTo>
                    <a:cubicBezTo>
                      <a:pt x="132" y="186"/>
                      <a:pt x="132" y="186"/>
                      <a:pt x="132" y="186"/>
                    </a:cubicBezTo>
                    <a:cubicBezTo>
                      <a:pt x="133" y="185"/>
                      <a:pt x="133" y="185"/>
                      <a:pt x="133" y="185"/>
                    </a:cubicBezTo>
                    <a:cubicBezTo>
                      <a:pt x="133" y="183"/>
                      <a:pt x="133" y="183"/>
                      <a:pt x="133" y="183"/>
                    </a:cubicBezTo>
                    <a:cubicBezTo>
                      <a:pt x="134" y="184"/>
                      <a:pt x="134" y="184"/>
                      <a:pt x="134" y="184"/>
                    </a:cubicBezTo>
                    <a:cubicBezTo>
                      <a:pt x="138" y="184"/>
                      <a:pt x="138" y="184"/>
                      <a:pt x="138" y="184"/>
                    </a:cubicBezTo>
                    <a:cubicBezTo>
                      <a:pt x="139" y="183"/>
                      <a:pt x="139" y="183"/>
                      <a:pt x="139" y="183"/>
                    </a:cubicBezTo>
                    <a:cubicBezTo>
                      <a:pt x="139" y="181"/>
                      <a:pt x="139" y="181"/>
                      <a:pt x="139" y="181"/>
                    </a:cubicBezTo>
                    <a:cubicBezTo>
                      <a:pt x="139" y="182"/>
                      <a:pt x="139" y="182"/>
                      <a:pt x="139" y="182"/>
                    </a:cubicBezTo>
                    <a:cubicBezTo>
                      <a:pt x="140" y="180"/>
                      <a:pt x="140" y="180"/>
                      <a:pt x="140" y="180"/>
                    </a:cubicBezTo>
                    <a:cubicBezTo>
                      <a:pt x="141" y="182"/>
                      <a:pt x="141" y="182"/>
                      <a:pt x="141" y="182"/>
                    </a:cubicBezTo>
                    <a:cubicBezTo>
                      <a:pt x="143" y="182"/>
                      <a:pt x="143" y="182"/>
                      <a:pt x="143" y="182"/>
                    </a:cubicBezTo>
                    <a:cubicBezTo>
                      <a:pt x="143" y="180"/>
                      <a:pt x="143" y="180"/>
                      <a:pt x="143" y="180"/>
                    </a:cubicBezTo>
                    <a:cubicBezTo>
                      <a:pt x="142" y="173"/>
                      <a:pt x="142" y="173"/>
                      <a:pt x="142" y="173"/>
                    </a:cubicBezTo>
                    <a:cubicBezTo>
                      <a:pt x="135" y="172"/>
                      <a:pt x="135" y="172"/>
                      <a:pt x="135" y="172"/>
                    </a:cubicBezTo>
                    <a:cubicBezTo>
                      <a:pt x="135" y="170"/>
                      <a:pt x="135" y="170"/>
                      <a:pt x="135" y="170"/>
                    </a:cubicBezTo>
                    <a:cubicBezTo>
                      <a:pt x="137" y="169"/>
                      <a:pt x="137" y="169"/>
                      <a:pt x="137" y="169"/>
                    </a:cubicBezTo>
                    <a:cubicBezTo>
                      <a:pt x="140" y="171"/>
                      <a:pt x="140" y="171"/>
                      <a:pt x="140" y="171"/>
                    </a:cubicBezTo>
                    <a:cubicBezTo>
                      <a:pt x="144" y="172"/>
                      <a:pt x="144" y="172"/>
                      <a:pt x="144" y="172"/>
                    </a:cubicBezTo>
                    <a:cubicBezTo>
                      <a:pt x="144" y="173"/>
                      <a:pt x="144" y="173"/>
                      <a:pt x="144" y="173"/>
                    </a:cubicBezTo>
                    <a:cubicBezTo>
                      <a:pt x="144" y="175"/>
                      <a:pt x="144" y="175"/>
                      <a:pt x="144" y="175"/>
                    </a:cubicBezTo>
                    <a:cubicBezTo>
                      <a:pt x="146" y="176"/>
                      <a:pt x="146" y="176"/>
                      <a:pt x="146" y="176"/>
                    </a:cubicBezTo>
                    <a:cubicBezTo>
                      <a:pt x="148" y="176"/>
                      <a:pt x="148" y="176"/>
                      <a:pt x="148" y="176"/>
                    </a:cubicBezTo>
                    <a:cubicBezTo>
                      <a:pt x="148" y="176"/>
                      <a:pt x="148" y="176"/>
                      <a:pt x="148" y="176"/>
                    </a:cubicBezTo>
                    <a:cubicBezTo>
                      <a:pt x="151" y="175"/>
                      <a:pt x="151" y="175"/>
                      <a:pt x="151" y="175"/>
                    </a:cubicBezTo>
                    <a:cubicBezTo>
                      <a:pt x="154" y="176"/>
                      <a:pt x="154" y="176"/>
                      <a:pt x="154" y="176"/>
                    </a:cubicBezTo>
                    <a:cubicBezTo>
                      <a:pt x="155" y="174"/>
                      <a:pt x="155" y="174"/>
                      <a:pt x="155" y="174"/>
                    </a:cubicBezTo>
                    <a:cubicBezTo>
                      <a:pt x="156" y="174"/>
                      <a:pt x="156" y="174"/>
                      <a:pt x="156" y="174"/>
                    </a:cubicBezTo>
                    <a:cubicBezTo>
                      <a:pt x="159" y="169"/>
                      <a:pt x="159" y="169"/>
                      <a:pt x="159" y="169"/>
                    </a:cubicBezTo>
                    <a:cubicBezTo>
                      <a:pt x="158" y="169"/>
                      <a:pt x="158" y="169"/>
                      <a:pt x="158" y="169"/>
                    </a:cubicBezTo>
                    <a:cubicBezTo>
                      <a:pt x="156" y="169"/>
                      <a:pt x="156" y="169"/>
                      <a:pt x="156" y="169"/>
                    </a:cubicBezTo>
                    <a:cubicBezTo>
                      <a:pt x="156" y="167"/>
                      <a:pt x="156" y="167"/>
                      <a:pt x="156" y="167"/>
                    </a:cubicBezTo>
                    <a:cubicBezTo>
                      <a:pt x="157" y="165"/>
                      <a:pt x="157" y="165"/>
                      <a:pt x="157" y="165"/>
                    </a:cubicBezTo>
                    <a:cubicBezTo>
                      <a:pt x="160" y="164"/>
                      <a:pt x="160" y="164"/>
                      <a:pt x="160" y="164"/>
                    </a:cubicBezTo>
                    <a:cubicBezTo>
                      <a:pt x="160" y="163"/>
                      <a:pt x="160" y="163"/>
                      <a:pt x="160" y="163"/>
                    </a:cubicBezTo>
                    <a:cubicBezTo>
                      <a:pt x="162" y="162"/>
                      <a:pt x="162" y="162"/>
                      <a:pt x="162" y="162"/>
                    </a:cubicBezTo>
                    <a:cubicBezTo>
                      <a:pt x="156" y="162"/>
                      <a:pt x="156" y="162"/>
                      <a:pt x="156" y="162"/>
                    </a:cubicBezTo>
                    <a:cubicBezTo>
                      <a:pt x="157" y="160"/>
                      <a:pt x="159" y="159"/>
                      <a:pt x="160" y="159"/>
                    </a:cubicBezTo>
                    <a:cubicBezTo>
                      <a:pt x="162" y="159"/>
                      <a:pt x="162" y="157"/>
                      <a:pt x="162" y="157"/>
                    </a:cubicBezTo>
                    <a:cubicBezTo>
                      <a:pt x="160" y="155"/>
                      <a:pt x="160" y="155"/>
                      <a:pt x="160" y="155"/>
                    </a:cubicBezTo>
                    <a:cubicBezTo>
                      <a:pt x="165" y="150"/>
                      <a:pt x="165" y="150"/>
                      <a:pt x="165" y="150"/>
                    </a:cubicBezTo>
                    <a:cubicBezTo>
                      <a:pt x="165" y="150"/>
                      <a:pt x="167" y="147"/>
                      <a:pt x="165" y="147"/>
                    </a:cubicBezTo>
                    <a:cubicBezTo>
                      <a:pt x="163" y="147"/>
                      <a:pt x="162" y="146"/>
                      <a:pt x="161" y="145"/>
                    </a:cubicBezTo>
                    <a:cubicBezTo>
                      <a:pt x="160" y="144"/>
                      <a:pt x="160" y="144"/>
                      <a:pt x="159" y="142"/>
                    </a:cubicBezTo>
                    <a:cubicBezTo>
                      <a:pt x="158" y="142"/>
                      <a:pt x="158" y="141"/>
                      <a:pt x="157" y="140"/>
                    </a:cubicBezTo>
                    <a:cubicBezTo>
                      <a:pt x="158" y="141"/>
                      <a:pt x="161" y="142"/>
                      <a:pt x="161" y="142"/>
                    </a:cubicBezTo>
                    <a:cubicBezTo>
                      <a:pt x="161" y="142"/>
                      <a:pt x="162" y="144"/>
                      <a:pt x="163" y="144"/>
                    </a:cubicBezTo>
                    <a:cubicBezTo>
                      <a:pt x="164" y="144"/>
                      <a:pt x="165" y="145"/>
                      <a:pt x="166" y="145"/>
                    </a:cubicBezTo>
                    <a:cubicBezTo>
                      <a:pt x="167" y="145"/>
                      <a:pt x="167" y="144"/>
                      <a:pt x="167" y="144"/>
                    </a:cubicBezTo>
                    <a:cubicBezTo>
                      <a:pt x="168" y="143"/>
                      <a:pt x="169" y="139"/>
                      <a:pt x="169" y="139"/>
                    </a:cubicBezTo>
                    <a:cubicBezTo>
                      <a:pt x="172" y="137"/>
                      <a:pt x="172" y="137"/>
                      <a:pt x="172" y="137"/>
                    </a:cubicBezTo>
                    <a:cubicBezTo>
                      <a:pt x="172" y="137"/>
                      <a:pt x="174" y="136"/>
                      <a:pt x="172" y="134"/>
                    </a:cubicBezTo>
                    <a:cubicBezTo>
                      <a:pt x="170" y="133"/>
                      <a:pt x="170" y="131"/>
                      <a:pt x="170" y="131"/>
                    </a:cubicBezTo>
                    <a:cubicBezTo>
                      <a:pt x="174" y="131"/>
                      <a:pt x="174" y="131"/>
                      <a:pt x="174" y="131"/>
                    </a:cubicBezTo>
                    <a:cubicBezTo>
                      <a:pt x="174" y="131"/>
                      <a:pt x="176" y="131"/>
                      <a:pt x="176" y="128"/>
                    </a:cubicBezTo>
                    <a:cubicBezTo>
                      <a:pt x="176" y="126"/>
                      <a:pt x="179" y="123"/>
                      <a:pt x="179" y="123"/>
                    </a:cubicBezTo>
                    <a:cubicBezTo>
                      <a:pt x="179" y="121"/>
                      <a:pt x="179" y="121"/>
                      <a:pt x="179" y="121"/>
                    </a:cubicBezTo>
                    <a:cubicBezTo>
                      <a:pt x="179" y="121"/>
                      <a:pt x="179" y="119"/>
                      <a:pt x="181" y="117"/>
                    </a:cubicBezTo>
                    <a:cubicBezTo>
                      <a:pt x="182" y="116"/>
                      <a:pt x="185" y="113"/>
                      <a:pt x="186" y="111"/>
                    </a:cubicBezTo>
                    <a:cubicBezTo>
                      <a:pt x="187" y="110"/>
                      <a:pt x="187" y="109"/>
                      <a:pt x="189" y="107"/>
                    </a:cubicBezTo>
                    <a:cubicBezTo>
                      <a:pt x="191" y="105"/>
                      <a:pt x="192" y="103"/>
                      <a:pt x="193" y="102"/>
                    </a:cubicBezTo>
                    <a:cubicBezTo>
                      <a:pt x="194" y="102"/>
                      <a:pt x="198" y="101"/>
                      <a:pt x="198" y="100"/>
                    </a:cubicBezTo>
                    <a:cubicBezTo>
                      <a:pt x="199" y="100"/>
                      <a:pt x="204" y="97"/>
                      <a:pt x="205" y="97"/>
                    </a:cubicBezTo>
                    <a:cubicBezTo>
                      <a:pt x="207" y="97"/>
                      <a:pt x="207" y="96"/>
                      <a:pt x="207" y="94"/>
                    </a:cubicBezTo>
                    <a:cubicBezTo>
                      <a:pt x="207" y="94"/>
                      <a:pt x="207" y="94"/>
                      <a:pt x="207" y="94"/>
                    </a:cubicBezTo>
                    <a:cubicBezTo>
                      <a:pt x="207" y="94"/>
                      <a:pt x="206" y="94"/>
                      <a:pt x="206" y="94"/>
                    </a:cubicBezTo>
                    <a:cubicBezTo>
                      <a:pt x="206" y="94"/>
                      <a:pt x="206" y="94"/>
                      <a:pt x="206" y="94"/>
                    </a:cubicBezTo>
                    <a:cubicBezTo>
                      <a:pt x="206" y="94"/>
                      <a:pt x="206" y="94"/>
                      <a:pt x="206" y="93"/>
                    </a:cubicBezTo>
                    <a:cubicBezTo>
                      <a:pt x="206" y="90"/>
                      <a:pt x="205" y="89"/>
                      <a:pt x="205" y="89"/>
                    </a:cubicBezTo>
                    <a:cubicBezTo>
                      <a:pt x="205" y="89"/>
                      <a:pt x="204" y="88"/>
                      <a:pt x="203" y="88"/>
                    </a:cubicBezTo>
                    <a:cubicBezTo>
                      <a:pt x="202" y="88"/>
                      <a:pt x="202" y="88"/>
                      <a:pt x="201" y="89"/>
                    </a:cubicBezTo>
                    <a:cubicBezTo>
                      <a:pt x="200" y="90"/>
                      <a:pt x="200" y="95"/>
                      <a:pt x="195" y="95"/>
                    </a:cubicBezTo>
                    <a:cubicBezTo>
                      <a:pt x="189" y="95"/>
                      <a:pt x="182" y="97"/>
                      <a:pt x="180" y="97"/>
                    </a:cubicBezTo>
                    <a:cubicBezTo>
                      <a:pt x="178" y="97"/>
                      <a:pt x="173" y="99"/>
                      <a:pt x="173" y="99"/>
                    </a:cubicBezTo>
                    <a:cubicBezTo>
                      <a:pt x="168" y="99"/>
                      <a:pt x="168" y="99"/>
                      <a:pt x="168" y="99"/>
                    </a:cubicBezTo>
                    <a:cubicBezTo>
                      <a:pt x="168" y="99"/>
                      <a:pt x="167" y="95"/>
                      <a:pt x="170" y="95"/>
                    </a:cubicBezTo>
                    <a:cubicBezTo>
                      <a:pt x="173" y="95"/>
                      <a:pt x="180" y="91"/>
                      <a:pt x="183" y="91"/>
                    </a:cubicBezTo>
                    <a:cubicBezTo>
                      <a:pt x="186" y="91"/>
                      <a:pt x="184" y="90"/>
                      <a:pt x="188" y="89"/>
                    </a:cubicBezTo>
                    <a:cubicBezTo>
                      <a:pt x="192" y="88"/>
                      <a:pt x="194" y="86"/>
                      <a:pt x="194" y="84"/>
                    </a:cubicBezTo>
                    <a:cubicBezTo>
                      <a:pt x="194" y="83"/>
                      <a:pt x="194" y="82"/>
                      <a:pt x="191" y="82"/>
                    </a:cubicBezTo>
                    <a:cubicBezTo>
                      <a:pt x="189" y="82"/>
                      <a:pt x="186" y="80"/>
                      <a:pt x="186" y="80"/>
                    </a:cubicBezTo>
                    <a:cubicBezTo>
                      <a:pt x="186" y="80"/>
                      <a:pt x="190" y="80"/>
                      <a:pt x="193" y="80"/>
                    </a:cubicBezTo>
                    <a:cubicBezTo>
                      <a:pt x="194" y="80"/>
                      <a:pt x="195" y="80"/>
                      <a:pt x="196" y="80"/>
                    </a:cubicBezTo>
                    <a:cubicBezTo>
                      <a:pt x="198" y="80"/>
                      <a:pt x="200" y="80"/>
                      <a:pt x="201" y="79"/>
                    </a:cubicBezTo>
                    <a:cubicBezTo>
                      <a:pt x="202" y="77"/>
                      <a:pt x="205" y="76"/>
                      <a:pt x="208" y="72"/>
                    </a:cubicBezTo>
                    <a:cubicBezTo>
                      <a:pt x="210" y="68"/>
                      <a:pt x="214" y="67"/>
                      <a:pt x="215" y="66"/>
                    </a:cubicBezTo>
                    <a:cubicBezTo>
                      <a:pt x="215" y="66"/>
                      <a:pt x="225" y="62"/>
                      <a:pt x="225" y="62"/>
                    </a:cubicBezTo>
                    <a:cubicBezTo>
                      <a:pt x="225" y="62"/>
                      <a:pt x="228" y="58"/>
                      <a:pt x="229" y="57"/>
                    </a:cubicBezTo>
                    <a:cubicBezTo>
                      <a:pt x="230" y="56"/>
                      <a:pt x="232" y="55"/>
                      <a:pt x="234" y="54"/>
                    </a:cubicBezTo>
                    <a:cubicBezTo>
                      <a:pt x="235" y="53"/>
                      <a:pt x="236" y="52"/>
                      <a:pt x="237" y="52"/>
                    </a:cubicBezTo>
                    <a:cubicBezTo>
                      <a:pt x="238" y="50"/>
                      <a:pt x="241" y="48"/>
                      <a:pt x="240" y="47"/>
                    </a:cubicBezTo>
                    <a:cubicBezTo>
                      <a:pt x="239" y="46"/>
                      <a:pt x="236" y="44"/>
                      <a:pt x="234" y="43"/>
                    </a:cubicBezTo>
                    <a:cubicBezTo>
                      <a:pt x="232" y="43"/>
                      <a:pt x="230" y="42"/>
                      <a:pt x="229" y="42"/>
                    </a:cubicBezTo>
                    <a:cubicBezTo>
                      <a:pt x="225" y="42"/>
                      <a:pt x="221" y="41"/>
                      <a:pt x="220" y="40"/>
                    </a:cubicBezTo>
                    <a:cubicBezTo>
                      <a:pt x="219" y="39"/>
                      <a:pt x="219" y="37"/>
                      <a:pt x="217" y="37"/>
                    </a:cubicBezTo>
                    <a:cubicBezTo>
                      <a:pt x="214" y="37"/>
                      <a:pt x="213" y="36"/>
                      <a:pt x="212" y="36"/>
                    </a:cubicBezTo>
                    <a:cubicBezTo>
                      <a:pt x="211" y="36"/>
                      <a:pt x="207" y="31"/>
                      <a:pt x="206" y="31"/>
                    </a:cubicBezTo>
                    <a:cubicBezTo>
                      <a:pt x="206" y="31"/>
                      <a:pt x="205" y="31"/>
                      <a:pt x="205" y="31"/>
                    </a:cubicBezTo>
                    <a:cubicBezTo>
                      <a:pt x="204" y="32"/>
                      <a:pt x="203" y="33"/>
                      <a:pt x="201" y="35"/>
                    </a:cubicBezTo>
                    <a:cubicBezTo>
                      <a:pt x="199" y="36"/>
                      <a:pt x="193" y="37"/>
                      <a:pt x="193" y="37"/>
                    </a:cubicBezTo>
                    <a:cubicBezTo>
                      <a:pt x="193" y="37"/>
                      <a:pt x="194" y="34"/>
                      <a:pt x="197" y="31"/>
                    </a:cubicBezTo>
                    <a:cubicBezTo>
                      <a:pt x="199" y="29"/>
                      <a:pt x="202" y="28"/>
                      <a:pt x="195" y="25"/>
                    </a:cubicBezTo>
                    <a:cubicBezTo>
                      <a:pt x="187" y="23"/>
                      <a:pt x="186" y="21"/>
                      <a:pt x="184" y="19"/>
                    </a:cubicBezTo>
                    <a:cubicBezTo>
                      <a:pt x="182" y="18"/>
                      <a:pt x="174" y="17"/>
                      <a:pt x="174" y="17"/>
                    </a:cubicBezTo>
                    <a:cubicBezTo>
                      <a:pt x="174" y="14"/>
                      <a:pt x="174" y="14"/>
                      <a:pt x="174" y="14"/>
                    </a:cubicBezTo>
                    <a:cubicBezTo>
                      <a:pt x="162" y="11"/>
                      <a:pt x="162" y="11"/>
                      <a:pt x="162" y="11"/>
                    </a:cubicBezTo>
                    <a:cubicBezTo>
                      <a:pt x="147" y="8"/>
                      <a:pt x="147" y="8"/>
                      <a:pt x="147" y="8"/>
                    </a:cubicBezTo>
                    <a:cubicBezTo>
                      <a:pt x="147" y="8"/>
                      <a:pt x="147" y="11"/>
                      <a:pt x="144" y="11"/>
                    </a:cubicBezTo>
                    <a:cubicBezTo>
                      <a:pt x="142" y="11"/>
                      <a:pt x="142" y="10"/>
                      <a:pt x="142" y="10"/>
                    </a:cubicBezTo>
                    <a:cubicBezTo>
                      <a:pt x="142" y="10"/>
                      <a:pt x="142" y="11"/>
                      <a:pt x="141" y="11"/>
                    </a:cubicBezTo>
                    <a:cubicBezTo>
                      <a:pt x="140" y="12"/>
                      <a:pt x="139" y="12"/>
                      <a:pt x="138" y="12"/>
                    </a:cubicBezTo>
                    <a:cubicBezTo>
                      <a:pt x="136" y="12"/>
                      <a:pt x="133" y="11"/>
                      <a:pt x="133" y="11"/>
                    </a:cubicBezTo>
                    <a:cubicBezTo>
                      <a:pt x="131" y="9"/>
                      <a:pt x="131" y="9"/>
                      <a:pt x="131" y="9"/>
                    </a:cubicBezTo>
                    <a:cubicBezTo>
                      <a:pt x="128" y="9"/>
                      <a:pt x="128" y="9"/>
                      <a:pt x="128" y="9"/>
                    </a:cubicBezTo>
                    <a:cubicBezTo>
                      <a:pt x="128" y="9"/>
                      <a:pt x="124" y="6"/>
                      <a:pt x="122" y="6"/>
                    </a:cubicBezTo>
                    <a:cubicBezTo>
                      <a:pt x="122" y="6"/>
                      <a:pt x="121" y="6"/>
                      <a:pt x="121" y="6"/>
                    </a:cubicBezTo>
                    <a:cubicBezTo>
                      <a:pt x="119" y="8"/>
                      <a:pt x="114" y="10"/>
                      <a:pt x="114" y="10"/>
                    </a:cubicBezTo>
                    <a:cubicBezTo>
                      <a:pt x="110" y="10"/>
                      <a:pt x="107" y="7"/>
                      <a:pt x="107" y="7"/>
                    </a:cubicBezTo>
                    <a:cubicBezTo>
                      <a:pt x="107" y="7"/>
                      <a:pt x="106" y="5"/>
                      <a:pt x="105" y="5"/>
                    </a:cubicBezTo>
                    <a:cubicBezTo>
                      <a:pt x="105" y="5"/>
                      <a:pt x="104" y="6"/>
                      <a:pt x="103" y="7"/>
                    </a:cubicBezTo>
                    <a:cubicBezTo>
                      <a:pt x="99" y="10"/>
                      <a:pt x="99" y="10"/>
                      <a:pt x="99" y="10"/>
                    </a:cubicBezTo>
                    <a:cubicBezTo>
                      <a:pt x="95" y="7"/>
                      <a:pt x="95" y="7"/>
                      <a:pt x="95" y="7"/>
                    </a:cubicBezTo>
                    <a:cubicBezTo>
                      <a:pt x="92" y="7"/>
                      <a:pt x="92" y="7"/>
                      <a:pt x="92" y="7"/>
                    </a:cubicBezTo>
                    <a:cubicBezTo>
                      <a:pt x="92" y="7"/>
                      <a:pt x="91" y="7"/>
                      <a:pt x="89" y="7"/>
                    </a:cubicBezTo>
                    <a:cubicBezTo>
                      <a:pt x="88" y="7"/>
                      <a:pt x="86" y="7"/>
                      <a:pt x="83" y="4"/>
                    </a:cubicBezTo>
                    <a:cubicBezTo>
                      <a:pt x="79" y="0"/>
                      <a:pt x="79" y="0"/>
                      <a:pt x="79" y="0"/>
                    </a:cubicBezTo>
                    <a:cubicBezTo>
                      <a:pt x="79" y="0"/>
                      <a:pt x="72" y="2"/>
                      <a:pt x="69" y="4"/>
                    </a:cubicBezTo>
                    <a:cubicBezTo>
                      <a:pt x="66" y="7"/>
                      <a:pt x="64" y="5"/>
                      <a:pt x="66" y="7"/>
                    </a:cubicBezTo>
                    <a:cubicBezTo>
                      <a:pt x="69" y="9"/>
                      <a:pt x="75" y="13"/>
                      <a:pt x="72" y="13"/>
                    </a:cubicBezTo>
                    <a:cubicBezTo>
                      <a:pt x="68" y="13"/>
                      <a:pt x="65" y="13"/>
                      <a:pt x="65" y="13"/>
                    </a:cubicBezTo>
                    <a:cubicBezTo>
                      <a:pt x="59" y="7"/>
                      <a:pt x="59" y="7"/>
                      <a:pt x="59" y="7"/>
                    </a:cubicBezTo>
                    <a:cubicBezTo>
                      <a:pt x="49" y="6"/>
                      <a:pt x="49" y="6"/>
                      <a:pt x="49" y="6"/>
                    </a:cubicBezTo>
                    <a:cubicBezTo>
                      <a:pt x="47" y="9"/>
                      <a:pt x="47" y="9"/>
                      <a:pt x="47" y="9"/>
                    </a:cubicBezTo>
                    <a:cubicBezTo>
                      <a:pt x="47" y="9"/>
                      <a:pt x="43" y="6"/>
                      <a:pt x="40" y="6"/>
                    </a:cubicBezTo>
                    <a:cubicBezTo>
                      <a:pt x="39" y="6"/>
                      <a:pt x="38" y="6"/>
                      <a:pt x="38" y="8"/>
                    </a:cubicBezTo>
                    <a:cubicBezTo>
                      <a:pt x="38" y="14"/>
                      <a:pt x="41" y="11"/>
                      <a:pt x="38" y="14"/>
                    </a:cubicBezTo>
                    <a:cubicBezTo>
                      <a:pt x="36" y="16"/>
                      <a:pt x="34" y="18"/>
                      <a:pt x="31" y="18"/>
                    </a:cubicBezTo>
                    <a:cubicBezTo>
                      <a:pt x="31" y="18"/>
                      <a:pt x="30" y="18"/>
                      <a:pt x="29" y="17"/>
                    </a:cubicBezTo>
                    <a:cubicBezTo>
                      <a:pt x="26" y="14"/>
                      <a:pt x="24" y="9"/>
                      <a:pt x="24" y="9"/>
                    </a:cubicBezTo>
                    <a:cubicBezTo>
                      <a:pt x="16" y="3"/>
                      <a:pt x="16" y="3"/>
                      <a:pt x="16" y="3"/>
                    </a:cubicBezTo>
                    <a:cubicBezTo>
                      <a:pt x="16" y="3"/>
                      <a:pt x="12" y="13"/>
                      <a:pt x="12" y="17"/>
                    </a:cubicBezTo>
                    <a:cubicBezTo>
                      <a:pt x="12" y="21"/>
                      <a:pt x="18" y="27"/>
                      <a:pt x="18" y="27"/>
                    </a:cubicBezTo>
                    <a:cubicBezTo>
                      <a:pt x="19" y="36"/>
                      <a:pt x="19" y="36"/>
                      <a:pt x="19" y="36"/>
                    </a:cubicBezTo>
                    <a:cubicBezTo>
                      <a:pt x="19" y="36"/>
                      <a:pt x="13" y="33"/>
                      <a:pt x="8" y="28"/>
                    </a:cubicBezTo>
                    <a:cubicBezTo>
                      <a:pt x="4" y="25"/>
                      <a:pt x="2" y="22"/>
                      <a:pt x="1" y="22"/>
                    </a:cubicBezTo>
                    <a:cubicBezTo>
                      <a:pt x="0" y="22"/>
                      <a:pt x="0" y="23"/>
                      <a:pt x="1" y="25"/>
                    </a:cubicBezTo>
                    <a:cubicBezTo>
                      <a:pt x="3" y="31"/>
                      <a:pt x="8" y="39"/>
                      <a:pt x="8" y="39"/>
                    </a:cubicBezTo>
                    <a:close/>
                  </a:path>
                </a:pathLst>
              </a:custGeom>
              <a:solidFill>
                <a:srgbClr val="0071B4">
                  <a:alpha val="34901"/>
                </a:srgbClr>
              </a:solidFill>
              <a:ln w="9525">
                <a:noFill/>
                <a:round/>
                <a:headEnd/>
                <a:tailEnd/>
              </a:ln>
            </p:spPr>
            <p:txBody>
              <a:bodyPr/>
              <a:lstStyle/>
              <a:p>
                <a:endParaRPr lang="en-US"/>
              </a:p>
            </p:txBody>
          </p:sp>
          <p:sp>
            <p:nvSpPr>
              <p:cNvPr id="14807" name="Freeform 9"/>
              <p:cNvSpPr>
                <a:spLocks/>
              </p:cNvSpPr>
              <p:nvPr/>
            </p:nvSpPr>
            <p:spPr bwMode="auto">
              <a:xfrm>
                <a:off x="1251" y="1319"/>
                <a:ext cx="52" cy="50"/>
              </a:xfrm>
              <a:custGeom>
                <a:avLst/>
                <a:gdLst>
                  <a:gd name="T0" fmla="*/ 2 w 52"/>
                  <a:gd name="T1" fmla="*/ 34 h 50"/>
                  <a:gd name="T2" fmla="*/ 2 w 52"/>
                  <a:gd name="T3" fmla="*/ 38 h 50"/>
                  <a:gd name="T4" fmla="*/ 4 w 52"/>
                  <a:gd name="T5" fmla="*/ 40 h 50"/>
                  <a:gd name="T6" fmla="*/ 12 w 52"/>
                  <a:gd name="T7" fmla="*/ 42 h 50"/>
                  <a:gd name="T8" fmla="*/ 12 w 52"/>
                  <a:gd name="T9" fmla="*/ 46 h 50"/>
                  <a:gd name="T10" fmla="*/ 14 w 52"/>
                  <a:gd name="T11" fmla="*/ 48 h 50"/>
                  <a:gd name="T12" fmla="*/ 18 w 52"/>
                  <a:gd name="T13" fmla="*/ 50 h 50"/>
                  <a:gd name="T14" fmla="*/ 20 w 52"/>
                  <a:gd name="T15" fmla="*/ 50 h 50"/>
                  <a:gd name="T16" fmla="*/ 30 w 52"/>
                  <a:gd name="T17" fmla="*/ 44 h 50"/>
                  <a:gd name="T18" fmla="*/ 32 w 52"/>
                  <a:gd name="T19" fmla="*/ 44 h 50"/>
                  <a:gd name="T20" fmla="*/ 42 w 52"/>
                  <a:gd name="T21" fmla="*/ 42 h 50"/>
                  <a:gd name="T22" fmla="*/ 46 w 52"/>
                  <a:gd name="T23" fmla="*/ 38 h 50"/>
                  <a:gd name="T24" fmla="*/ 46 w 52"/>
                  <a:gd name="T25" fmla="*/ 22 h 50"/>
                  <a:gd name="T26" fmla="*/ 40 w 52"/>
                  <a:gd name="T27" fmla="*/ 24 h 50"/>
                  <a:gd name="T28" fmla="*/ 38 w 52"/>
                  <a:gd name="T29" fmla="*/ 22 h 50"/>
                  <a:gd name="T30" fmla="*/ 36 w 52"/>
                  <a:gd name="T31" fmla="*/ 20 h 50"/>
                  <a:gd name="T32" fmla="*/ 36 w 52"/>
                  <a:gd name="T33" fmla="*/ 22 h 50"/>
                  <a:gd name="T34" fmla="*/ 34 w 52"/>
                  <a:gd name="T35" fmla="*/ 26 h 50"/>
                  <a:gd name="T36" fmla="*/ 34 w 52"/>
                  <a:gd name="T37" fmla="*/ 26 h 50"/>
                  <a:gd name="T38" fmla="*/ 34 w 52"/>
                  <a:gd name="T39" fmla="*/ 24 h 50"/>
                  <a:gd name="T40" fmla="*/ 32 w 52"/>
                  <a:gd name="T41" fmla="*/ 24 h 50"/>
                  <a:gd name="T42" fmla="*/ 30 w 52"/>
                  <a:gd name="T43" fmla="*/ 26 h 50"/>
                  <a:gd name="T44" fmla="*/ 30 w 52"/>
                  <a:gd name="T45" fmla="*/ 24 h 50"/>
                  <a:gd name="T46" fmla="*/ 30 w 52"/>
                  <a:gd name="T47" fmla="*/ 22 h 50"/>
                  <a:gd name="T48" fmla="*/ 28 w 52"/>
                  <a:gd name="T49" fmla="*/ 24 h 50"/>
                  <a:gd name="T50" fmla="*/ 28 w 52"/>
                  <a:gd name="T51" fmla="*/ 22 h 50"/>
                  <a:gd name="T52" fmla="*/ 28 w 52"/>
                  <a:gd name="T53" fmla="*/ 20 h 50"/>
                  <a:gd name="T54" fmla="*/ 34 w 52"/>
                  <a:gd name="T55" fmla="*/ 20 h 50"/>
                  <a:gd name="T56" fmla="*/ 34 w 52"/>
                  <a:gd name="T57" fmla="*/ 18 h 50"/>
                  <a:gd name="T58" fmla="*/ 34 w 52"/>
                  <a:gd name="T59" fmla="*/ 18 h 50"/>
                  <a:gd name="T60" fmla="*/ 34 w 52"/>
                  <a:gd name="T61" fmla="*/ 16 h 50"/>
                  <a:gd name="T62" fmla="*/ 36 w 52"/>
                  <a:gd name="T63" fmla="*/ 14 h 50"/>
                  <a:gd name="T64" fmla="*/ 38 w 52"/>
                  <a:gd name="T65" fmla="*/ 14 h 50"/>
                  <a:gd name="T66" fmla="*/ 50 w 52"/>
                  <a:gd name="T67" fmla="*/ 12 h 50"/>
                  <a:gd name="T68" fmla="*/ 52 w 52"/>
                  <a:gd name="T69" fmla="*/ 8 h 50"/>
                  <a:gd name="T70" fmla="*/ 52 w 52"/>
                  <a:gd name="T71" fmla="*/ 4 h 50"/>
                  <a:gd name="T72" fmla="*/ 52 w 52"/>
                  <a:gd name="T73" fmla="*/ 2 h 50"/>
                  <a:gd name="T74" fmla="*/ 44 w 52"/>
                  <a:gd name="T75" fmla="*/ 0 h 50"/>
                  <a:gd name="T76" fmla="*/ 38 w 52"/>
                  <a:gd name="T77" fmla="*/ 0 h 50"/>
                  <a:gd name="T78" fmla="*/ 36 w 52"/>
                  <a:gd name="T79" fmla="*/ 4 h 50"/>
                  <a:gd name="T80" fmla="*/ 34 w 52"/>
                  <a:gd name="T81" fmla="*/ 4 h 50"/>
                  <a:gd name="T82" fmla="*/ 34 w 52"/>
                  <a:gd name="T83" fmla="*/ 2 h 50"/>
                  <a:gd name="T84" fmla="*/ 24 w 52"/>
                  <a:gd name="T85" fmla="*/ 4 h 50"/>
                  <a:gd name="T86" fmla="*/ 22 w 52"/>
                  <a:gd name="T87" fmla="*/ 4 h 50"/>
                  <a:gd name="T88" fmla="*/ 22 w 52"/>
                  <a:gd name="T89" fmla="*/ 6 h 50"/>
                  <a:gd name="T90" fmla="*/ 20 w 52"/>
                  <a:gd name="T91" fmla="*/ 4 h 50"/>
                  <a:gd name="T92" fmla="*/ 20 w 52"/>
                  <a:gd name="T93" fmla="*/ 6 h 50"/>
                  <a:gd name="T94" fmla="*/ 16 w 52"/>
                  <a:gd name="T95" fmla="*/ 6 h 50"/>
                  <a:gd name="T96" fmla="*/ 14 w 52"/>
                  <a:gd name="T97" fmla="*/ 8 h 50"/>
                  <a:gd name="T98" fmla="*/ 12 w 52"/>
                  <a:gd name="T99" fmla="*/ 8 h 50"/>
                  <a:gd name="T100" fmla="*/ 10 w 52"/>
                  <a:gd name="T101" fmla="*/ 10 h 50"/>
                  <a:gd name="T102" fmla="*/ 8 w 52"/>
                  <a:gd name="T103" fmla="*/ 12 h 50"/>
                  <a:gd name="T104" fmla="*/ 2 w 52"/>
                  <a:gd name="T105" fmla="*/ 14 h 50"/>
                  <a:gd name="T106" fmla="*/ 2 w 52"/>
                  <a:gd name="T107" fmla="*/ 16 h 50"/>
                  <a:gd name="T108" fmla="*/ 0 w 52"/>
                  <a:gd name="T109" fmla="*/ 20 h 50"/>
                  <a:gd name="T110" fmla="*/ 2 w 52"/>
                  <a:gd name="T111" fmla="*/ 32 h 50"/>
                  <a:gd name="T112" fmla="*/ 2 w 52"/>
                  <a:gd name="T113" fmla="*/ 34 h 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
                  <a:gd name="T172" fmla="*/ 0 h 50"/>
                  <a:gd name="T173" fmla="*/ 52 w 52"/>
                  <a:gd name="T174" fmla="*/ 50 h 5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 h="50">
                    <a:moveTo>
                      <a:pt x="2" y="34"/>
                    </a:moveTo>
                    <a:lnTo>
                      <a:pt x="2" y="38"/>
                    </a:lnTo>
                    <a:lnTo>
                      <a:pt x="4" y="40"/>
                    </a:lnTo>
                    <a:lnTo>
                      <a:pt x="12" y="42"/>
                    </a:lnTo>
                    <a:lnTo>
                      <a:pt x="12" y="46"/>
                    </a:lnTo>
                    <a:lnTo>
                      <a:pt x="14" y="48"/>
                    </a:lnTo>
                    <a:lnTo>
                      <a:pt x="18" y="50"/>
                    </a:lnTo>
                    <a:lnTo>
                      <a:pt x="20" y="50"/>
                    </a:lnTo>
                    <a:lnTo>
                      <a:pt x="30" y="44"/>
                    </a:lnTo>
                    <a:lnTo>
                      <a:pt x="32" y="44"/>
                    </a:lnTo>
                    <a:lnTo>
                      <a:pt x="42" y="42"/>
                    </a:lnTo>
                    <a:lnTo>
                      <a:pt x="46" y="38"/>
                    </a:lnTo>
                    <a:lnTo>
                      <a:pt x="46" y="22"/>
                    </a:lnTo>
                    <a:lnTo>
                      <a:pt x="40" y="24"/>
                    </a:lnTo>
                    <a:lnTo>
                      <a:pt x="38" y="22"/>
                    </a:lnTo>
                    <a:lnTo>
                      <a:pt x="36" y="20"/>
                    </a:lnTo>
                    <a:lnTo>
                      <a:pt x="36" y="22"/>
                    </a:lnTo>
                    <a:lnTo>
                      <a:pt x="34" y="26"/>
                    </a:lnTo>
                    <a:lnTo>
                      <a:pt x="34" y="24"/>
                    </a:lnTo>
                    <a:lnTo>
                      <a:pt x="32" y="24"/>
                    </a:lnTo>
                    <a:lnTo>
                      <a:pt x="30" y="26"/>
                    </a:lnTo>
                    <a:lnTo>
                      <a:pt x="30" y="24"/>
                    </a:lnTo>
                    <a:lnTo>
                      <a:pt x="30" y="22"/>
                    </a:lnTo>
                    <a:lnTo>
                      <a:pt x="28" y="24"/>
                    </a:lnTo>
                    <a:lnTo>
                      <a:pt x="28" y="22"/>
                    </a:lnTo>
                    <a:lnTo>
                      <a:pt x="28" y="20"/>
                    </a:lnTo>
                    <a:lnTo>
                      <a:pt x="34" y="20"/>
                    </a:lnTo>
                    <a:lnTo>
                      <a:pt x="34" y="18"/>
                    </a:lnTo>
                    <a:lnTo>
                      <a:pt x="34" y="16"/>
                    </a:lnTo>
                    <a:lnTo>
                      <a:pt x="36" y="14"/>
                    </a:lnTo>
                    <a:lnTo>
                      <a:pt x="38" y="14"/>
                    </a:lnTo>
                    <a:lnTo>
                      <a:pt x="50" y="12"/>
                    </a:lnTo>
                    <a:lnTo>
                      <a:pt x="52" y="8"/>
                    </a:lnTo>
                    <a:lnTo>
                      <a:pt x="52" y="4"/>
                    </a:lnTo>
                    <a:lnTo>
                      <a:pt x="52" y="2"/>
                    </a:lnTo>
                    <a:lnTo>
                      <a:pt x="44" y="0"/>
                    </a:lnTo>
                    <a:lnTo>
                      <a:pt x="38" y="0"/>
                    </a:lnTo>
                    <a:lnTo>
                      <a:pt x="36" y="4"/>
                    </a:lnTo>
                    <a:lnTo>
                      <a:pt x="34" y="4"/>
                    </a:lnTo>
                    <a:lnTo>
                      <a:pt x="34" y="2"/>
                    </a:lnTo>
                    <a:lnTo>
                      <a:pt x="24" y="4"/>
                    </a:lnTo>
                    <a:lnTo>
                      <a:pt x="22" y="4"/>
                    </a:lnTo>
                    <a:lnTo>
                      <a:pt x="22" y="6"/>
                    </a:lnTo>
                    <a:lnTo>
                      <a:pt x="20" y="4"/>
                    </a:lnTo>
                    <a:lnTo>
                      <a:pt x="20" y="6"/>
                    </a:lnTo>
                    <a:lnTo>
                      <a:pt x="16" y="6"/>
                    </a:lnTo>
                    <a:lnTo>
                      <a:pt x="14" y="8"/>
                    </a:lnTo>
                    <a:lnTo>
                      <a:pt x="12" y="8"/>
                    </a:lnTo>
                    <a:lnTo>
                      <a:pt x="10" y="10"/>
                    </a:lnTo>
                    <a:lnTo>
                      <a:pt x="8" y="12"/>
                    </a:lnTo>
                    <a:lnTo>
                      <a:pt x="2" y="14"/>
                    </a:lnTo>
                    <a:lnTo>
                      <a:pt x="2" y="16"/>
                    </a:lnTo>
                    <a:lnTo>
                      <a:pt x="0" y="20"/>
                    </a:lnTo>
                    <a:lnTo>
                      <a:pt x="2" y="32"/>
                    </a:lnTo>
                    <a:lnTo>
                      <a:pt x="2" y="34"/>
                    </a:lnTo>
                    <a:close/>
                  </a:path>
                </a:pathLst>
              </a:custGeom>
              <a:solidFill>
                <a:srgbClr val="0071B4">
                  <a:alpha val="34901"/>
                </a:srgbClr>
              </a:solidFill>
              <a:ln w="9525">
                <a:noFill/>
                <a:round/>
                <a:headEnd/>
                <a:tailEnd/>
              </a:ln>
            </p:spPr>
            <p:txBody>
              <a:bodyPr/>
              <a:lstStyle/>
              <a:p>
                <a:endParaRPr lang="en-US"/>
              </a:p>
            </p:txBody>
          </p:sp>
          <p:sp>
            <p:nvSpPr>
              <p:cNvPr id="14808" name="Freeform 10"/>
              <p:cNvSpPr>
                <a:spLocks/>
              </p:cNvSpPr>
              <p:nvPr/>
            </p:nvSpPr>
            <p:spPr bwMode="auto">
              <a:xfrm>
                <a:off x="1401" y="1409"/>
                <a:ext cx="75" cy="97"/>
              </a:xfrm>
              <a:custGeom>
                <a:avLst/>
                <a:gdLst>
                  <a:gd name="T0" fmla="*/ 34 w 75"/>
                  <a:gd name="T1" fmla="*/ 2 h 97"/>
                  <a:gd name="T2" fmla="*/ 26 w 75"/>
                  <a:gd name="T3" fmla="*/ 12 h 97"/>
                  <a:gd name="T4" fmla="*/ 36 w 75"/>
                  <a:gd name="T5" fmla="*/ 22 h 97"/>
                  <a:gd name="T6" fmla="*/ 32 w 75"/>
                  <a:gd name="T7" fmla="*/ 24 h 97"/>
                  <a:gd name="T8" fmla="*/ 42 w 75"/>
                  <a:gd name="T9" fmla="*/ 30 h 97"/>
                  <a:gd name="T10" fmla="*/ 44 w 75"/>
                  <a:gd name="T11" fmla="*/ 41 h 97"/>
                  <a:gd name="T12" fmla="*/ 34 w 75"/>
                  <a:gd name="T13" fmla="*/ 33 h 97"/>
                  <a:gd name="T14" fmla="*/ 28 w 75"/>
                  <a:gd name="T15" fmla="*/ 32 h 97"/>
                  <a:gd name="T16" fmla="*/ 22 w 75"/>
                  <a:gd name="T17" fmla="*/ 20 h 97"/>
                  <a:gd name="T18" fmla="*/ 14 w 75"/>
                  <a:gd name="T19" fmla="*/ 14 h 97"/>
                  <a:gd name="T20" fmla="*/ 8 w 75"/>
                  <a:gd name="T21" fmla="*/ 22 h 97"/>
                  <a:gd name="T22" fmla="*/ 12 w 75"/>
                  <a:gd name="T23" fmla="*/ 35 h 97"/>
                  <a:gd name="T24" fmla="*/ 20 w 75"/>
                  <a:gd name="T25" fmla="*/ 39 h 97"/>
                  <a:gd name="T26" fmla="*/ 22 w 75"/>
                  <a:gd name="T27" fmla="*/ 53 h 97"/>
                  <a:gd name="T28" fmla="*/ 12 w 75"/>
                  <a:gd name="T29" fmla="*/ 47 h 97"/>
                  <a:gd name="T30" fmla="*/ 8 w 75"/>
                  <a:gd name="T31" fmla="*/ 55 h 97"/>
                  <a:gd name="T32" fmla="*/ 4 w 75"/>
                  <a:gd name="T33" fmla="*/ 57 h 97"/>
                  <a:gd name="T34" fmla="*/ 2 w 75"/>
                  <a:gd name="T35" fmla="*/ 65 h 97"/>
                  <a:gd name="T36" fmla="*/ 16 w 75"/>
                  <a:gd name="T37" fmla="*/ 61 h 97"/>
                  <a:gd name="T38" fmla="*/ 34 w 75"/>
                  <a:gd name="T39" fmla="*/ 57 h 97"/>
                  <a:gd name="T40" fmla="*/ 44 w 75"/>
                  <a:gd name="T41" fmla="*/ 55 h 97"/>
                  <a:gd name="T42" fmla="*/ 53 w 75"/>
                  <a:gd name="T43" fmla="*/ 55 h 97"/>
                  <a:gd name="T44" fmla="*/ 44 w 75"/>
                  <a:gd name="T45" fmla="*/ 61 h 97"/>
                  <a:gd name="T46" fmla="*/ 40 w 75"/>
                  <a:gd name="T47" fmla="*/ 65 h 97"/>
                  <a:gd name="T48" fmla="*/ 36 w 75"/>
                  <a:gd name="T49" fmla="*/ 69 h 97"/>
                  <a:gd name="T50" fmla="*/ 30 w 75"/>
                  <a:gd name="T51" fmla="*/ 71 h 97"/>
                  <a:gd name="T52" fmla="*/ 36 w 75"/>
                  <a:gd name="T53" fmla="*/ 77 h 97"/>
                  <a:gd name="T54" fmla="*/ 32 w 75"/>
                  <a:gd name="T55" fmla="*/ 83 h 97"/>
                  <a:gd name="T56" fmla="*/ 34 w 75"/>
                  <a:gd name="T57" fmla="*/ 95 h 97"/>
                  <a:gd name="T58" fmla="*/ 46 w 75"/>
                  <a:gd name="T59" fmla="*/ 93 h 97"/>
                  <a:gd name="T60" fmla="*/ 50 w 75"/>
                  <a:gd name="T61" fmla="*/ 95 h 97"/>
                  <a:gd name="T62" fmla="*/ 53 w 75"/>
                  <a:gd name="T63" fmla="*/ 95 h 97"/>
                  <a:gd name="T64" fmla="*/ 59 w 75"/>
                  <a:gd name="T65" fmla="*/ 95 h 97"/>
                  <a:gd name="T66" fmla="*/ 63 w 75"/>
                  <a:gd name="T67" fmla="*/ 89 h 97"/>
                  <a:gd name="T68" fmla="*/ 65 w 75"/>
                  <a:gd name="T69" fmla="*/ 85 h 97"/>
                  <a:gd name="T70" fmla="*/ 65 w 75"/>
                  <a:gd name="T71" fmla="*/ 79 h 97"/>
                  <a:gd name="T72" fmla="*/ 65 w 75"/>
                  <a:gd name="T73" fmla="*/ 75 h 97"/>
                  <a:gd name="T74" fmla="*/ 67 w 75"/>
                  <a:gd name="T75" fmla="*/ 71 h 97"/>
                  <a:gd name="T76" fmla="*/ 69 w 75"/>
                  <a:gd name="T77" fmla="*/ 69 h 97"/>
                  <a:gd name="T78" fmla="*/ 67 w 75"/>
                  <a:gd name="T79" fmla="*/ 61 h 97"/>
                  <a:gd name="T80" fmla="*/ 75 w 75"/>
                  <a:gd name="T81" fmla="*/ 73 h 97"/>
                  <a:gd name="T82" fmla="*/ 69 w 75"/>
                  <a:gd name="T83" fmla="*/ 51 h 97"/>
                  <a:gd name="T84" fmla="*/ 71 w 75"/>
                  <a:gd name="T85" fmla="*/ 41 h 97"/>
                  <a:gd name="T86" fmla="*/ 69 w 75"/>
                  <a:gd name="T87" fmla="*/ 24 h 97"/>
                  <a:gd name="T88" fmla="*/ 61 w 75"/>
                  <a:gd name="T89" fmla="*/ 6 h 97"/>
                  <a:gd name="T90" fmla="*/ 55 w 75"/>
                  <a:gd name="T91" fmla="*/ 0 h 97"/>
                  <a:gd name="T92" fmla="*/ 53 w 75"/>
                  <a:gd name="T93" fmla="*/ 6 h 97"/>
                  <a:gd name="T94" fmla="*/ 51 w 75"/>
                  <a:gd name="T95" fmla="*/ 14 h 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
                  <a:gd name="T145" fmla="*/ 0 h 97"/>
                  <a:gd name="T146" fmla="*/ 75 w 75"/>
                  <a:gd name="T147" fmla="*/ 97 h 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 h="97">
                    <a:moveTo>
                      <a:pt x="48" y="8"/>
                    </a:moveTo>
                    <a:lnTo>
                      <a:pt x="44" y="2"/>
                    </a:lnTo>
                    <a:lnTo>
                      <a:pt x="40" y="4"/>
                    </a:lnTo>
                    <a:lnTo>
                      <a:pt x="34" y="2"/>
                    </a:lnTo>
                    <a:lnTo>
                      <a:pt x="30" y="6"/>
                    </a:lnTo>
                    <a:lnTo>
                      <a:pt x="28" y="10"/>
                    </a:lnTo>
                    <a:lnTo>
                      <a:pt x="26" y="10"/>
                    </a:lnTo>
                    <a:lnTo>
                      <a:pt x="26" y="12"/>
                    </a:lnTo>
                    <a:lnTo>
                      <a:pt x="28" y="16"/>
                    </a:lnTo>
                    <a:lnTo>
                      <a:pt x="30" y="20"/>
                    </a:lnTo>
                    <a:lnTo>
                      <a:pt x="34" y="20"/>
                    </a:lnTo>
                    <a:lnTo>
                      <a:pt x="36" y="22"/>
                    </a:lnTo>
                    <a:lnTo>
                      <a:pt x="38" y="22"/>
                    </a:lnTo>
                    <a:lnTo>
                      <a:pt x="36" y="22"/>
                    </a:lnTo>
                    <a:lnTo>
                      <a:pt x="36" y="24"/>
                    </a:lnTo>
                    <a:lnTo>
                      <a:pt x="32" y="24"/>
                    </a:lnTo>
                    <a:lnTo>
                      <a:pt x="32" y="26"/>
                    </a:lnTo>
                    <a:lnTo>
                      <a:pt x="34" y="28"/>
                    </a:lnTo>
                    <a:lnTo>
                      <a:pt x="40" y="28"/>
                    </a:lnTo>
                    <a:lnTo>
                      <a:pt x="42" y="30"/>
                    </a:lnTo>
                    <a:lnTo>
                      <a:pt x="36" y="30"/>
                    </a:lnTo>
                    <a:lnTo>
                      <a:pt x="42" y="41"/>
                    </a:lnTo>
                    <a:lnTo>
                      <a:pt x="44" y="39"/>
                    </a:lnTo>
                    <a:lnTo>
                      <a:pt x="44" y="41"/>
                    </a:lnTo>
                    <a:lnTo>
                      <a:pt x="42" y="43"/>
                    </a:lnTo>
                    <a:lnTo>
                      <a:pt x="38" y="41"/>
                    </a:lnTo>
                    <a:lnTo>
                      <a:pt x="32" y="35"/>
                    </a:lnTo>
                    <a:lnTo>
                      <a:pt x="34" y="33"/>
                    </a:lnTo>
                    <a:lnTo>
                      <a:pt x="32" y="33"/>
                    </a:lnTo>
                    <a:lnTo>
                      <a:pt x="30" y="33"/>
                    </a:lnTo>
                    <a:lnTo>
                      <a:pt x="28" y="33"/>
                    </a:lnTo>
                    <a:lnTo>
                      <a:pt x="28" y="32"/>
                    </a:lnTo>
                    <a:lnTo>
                      <a:pt x="24" y="24"/>
                    </a:lnTo>
                    <a:lnTo>
                      <a:pt x="26" y="22"/>
                    </a:lnTo>
                    <a:lnTo>
                      <a:pt x="22" y="20"/>
                    </a:lnTo>
                    <a:lnTo>
                      <a:pt x="22" y="16"/>
                    </a:lnTo>
                    <a:lnTo>
                      <a:pt x="20" y="16"/>
                    </a:lnTo>
                    <a:lnTo>
                      <a:pt x="14" y="14"/>
                    </a:lnTo>
                    <a:lnTo>
                      <a:pt x="12" y="14"/>
                    </a:lnTo>
                    <a:lnTo>
                      <a:pt x="12" y="18"/>
                    </a:lnTo>
                    <a:lnTo>
                      <a:pt x="8" y="22"/>
                    </a:lnTo>
                    <a:lnTo>
                      <a:pt x="10" y="28"/>
                    </a:lnTo>
                    <a:lnTo>
                      <a:pt x="12" y="28"/>
                    </a:lnTo>
                    <a:lnTo>
                      <a:pt x="12" y="32"/>
                    </a:lnTo>
                    <a:lnTo>
                      <a:pt x="12" y="35"/>
                    </a:lnTo>
                    <a:lnTo>
                      <a:pt x="14" y="37"/>
                    </a:lnTo>
                    <a:lnTo>
                      <a:pt x="14" y="41"/>
                    </a:lnTo>
                    <a:lnTo>
                      <a:pt x="20" y="39"/>
                    </a:lnTo>
                    <a:lnTo>
                      <a:pt x="18" y="43"/>
                    </a:lnTo>
                    <a:lnTo>
                      <a:pt x="18" y="45"/>
                    </a:lnTo>
                    <a:lnTo>
                      <a:pt x="22" y="47"/>
                    </a:lnTo>
                    <a:lnTo>
                      <a:pt x="22" y="53"/>
                    </a:lnTo>
                    <a:lnTo>
                      <a:pt x="18" y="53"/>
                    </a:lnTo>
                    <a:lnTo>
                      <a:pt x="18" y="51"/>
                    </a:lnTo>
                    <a:lnTo>
                      <a:pt x="12" y="47"/>
                    </a:lnTo>
                    <a:lnTo>
                      <a:pt x="8" y="49"/>
                    </a:lnTo>
                    <a:lnTo>
                      <a:pt x="8" y="53"/>
                    </a:lnTo>
                    <a:lnTo>
                      <a:pt x="10" y="53"/>
                    </a:lnTo>
                    <a:lnTo>
                      <a:pt x="8" y="55"/>
                    </a:lnTo>
                    <a:lnTo>
                      <a:pt x="10" y="55"/>
                    </a:lnTo>
                    <a:lnTo>
                      <a:pt x="10" y="57"/>
                    </a:lnTo>
                    <a:lnTo>
                      <a:pt x="6" y="57"/>
                    </a:lnTo>
                    <a:lnTo>
                      <a:pt x="4" y="57"/>
                    </a:lnTo>
                    <a:lnTo>
                      <a:pt x="2" y="59"/>
                    </a:lnTo>
                    <a:lnTo>
                      <a:pt x="2" y="61"/>
                    </a:lnTo>
                    <a:lnTo>
                      <a:pt x="0" y="61"/>
                    </a:lnTo>
                    <a:lnTo>
                      <a:pt x="2" y="65"/>
                    </a:lnTo>
                    <a:lnTo>
                      <a:pt x="4" y="67"/>
                    </a:lnTo>
                    <a:lnTo>
                      <a:pt x="8" y="65"/>
                    </a:lnTo>
                    <a:lnTo>
                      <a:pt x="14" y="65"/>
                    </a:lnTo>
                    <a:lnTo>
                      <a:pt x="16" y="61"/>
                    </a:lnTo>
                    <a:lnTo>
                      <a:pt x="18" y="63"/>
                    </a:lnTo>
                    <a:lnTo>
                      <a:pt x="20" y="61"/>
                    </a:lnTo>
                    <a:lnTo>
                      <a:pt x="24" y="61"/>
                    </a:lnTo>
                    <a:lnTo>
                      <a:pt x="34" y="57"/>
                    </a:lnTo>
                    <a:lnTo>
                      <a:pt x="36" y="57"/>
                    </a:lnTo>
                    <a:lnTo>
                      <a:pt x="40" y="55"/>
                    </a:lnTo>
                    <a:lnTo>
                      <a:pt x="42" y="57"/>
                    </a:lnTo>
                    <a:lnTo>
                      <a:pt x="44" y="55"/>
                    </a:lnTo>
                    <a:lnTo>
                      <a:pt x="46" y="55"/>
                    </a:lnTo>
                    <a:lnTo>
                      <a:pt x="51" y="55"/>
                    </a:lnTo>
                    <a:lnTo>
                      <a:pt x="53" y="53"/>
                    </a:lnTo>
                    <a:lnTo>
                      <a:pt x="53" y="55"/>
                    </a:lnTo>
                    <a:lnTo>
                      <a:pt x="51" y="55"/>
                    </a:lnTo>
                    <a:lnTo>
                      <a:pt x="42" y="57"/>
                    </a:lnTo>
                    <a:lnTo>
                      <a:pt x="42" y="59"/>
                    </a:lnTo>
                    <a:lnTo>
                      <a:pt x="44" y="61"/>
                    </a:lnTo>
                    <a:lnTo>
                      <a:pt x="40" y="63"/>
                    </a:lnTo>
                    <a:lnTo>
                      <a:pt x="40" y="65"/>
                    </a:lnTo>
                    <a:lnTo>
                      <a:pt x="36" y="67"/>
                    </a:lnTo>
                    <a:lnTo>
                      <a:pt x="42" y="67"/>
                    </a:lnTo>
                    <a:lnTo>
                      <a:pt x="42" y="69"/>
                    </a:lnTo>
                    <a:lnTo>
                      <a:pt x="36" y="69"/>
                    </a:lnTo>
                    <a:lnTo>
                      <a:pt x="38" y="69"/>
                    </a:lnTo>
                    <a:lnTo>
                      <a:pt x="36" y="71"/>
                    </a:lnTo>
                    <a:lnTo>
                      <a:pt x="34" y="71"/>
                    </a:lnTo>
                    <a:lnTo>
                      <a:pt x="30" y="71"/>
                    </a:lnTo>
                    <a:lnTo>
                      <a:pt x="34" y="75"/>
                    </a:lnTo>
                    <a:lnTo>
                      <a:pt x="30" y="77"/>
                    </a:lnTo>
                    <a:lnTo>
                      <a:pt x="30" y="79"/>
                    </a:lnTo>
                    <a:lnTo>
                      <a:pt x="36" y="77"/>
                    </a:lnTo>
                    <a:lnTo>
                      <a:pt x="34" y="81"/>
                    </a:lnTo>
                    <a:lnTo>
                      <a:pt x="38" y="83"/>
                    </a:lnTo>
                    <a:lnTo>
                      <a:pt x="36" y="83"/>
                    </a:lnTo>
                    <a:lnTo>
                      <a:pt x="32" y="83"/>
                    </a:lnTo>
                    <a:lnTo>
                      <a:pt x="30" y="85"/>
                    </a:lnTo>
                    <a:lnTo>
                      <a:pt x="32" y="87"/>
                    </a:lnTo>
                    <a:lnTo>
                      <a:pt x="32" y="93"/>
                    </a:lnTo>
                    <a:lnTo>
                      <a:pt x="34" y="95"/>
                    </a:lnTo>
                    <a:lnTo>
                      <a:pt x="38" y="97"/>
                    </a:lnTo>
                    <a:lnTo>
                      <a:pt x="44" y="97"/>
                    </a:lnTo>
                    <a:lnTo>
                      <a:pt x="46" y="91"/>
                    </a:lnTo>
                    <a:lnTo>
                      <a:pt x="46" y="93"/>
                    </a:lnTo>
                    <a:lnTo>
                      <a:pt x="46" y="95"/>
                    </a:lnTo>
                    <a:lnTo>
                      <a:pt x="48" y="93"/>
                    </a:lnTo>
                    <a:lnTo>
                      <a:pt x="50" y="93"/>
                    </a:lnTo>
                    <a:lnTo>
                      <a:pt x="50" y="95"/>
                    </a:lnTo>
                    <a:lnTo>
                      <a:pt x="51" y="95"/>
                    </a:lnTo>
                    <a:lnTo>
                      <a:pt x="51" y="93"/>
                    </a:lnTo>
                    <a:lnTo>
                      <a:pt x="53" y="93"/>
                    </a:lnTo>
                    <a:lnTo>
                      <a:pt x="53" y="95"/>
                    </a:lnTo>
                    <a:lnTo>
                      <a:pt x="55" y="95"/>
                    </a:lnTo>
                    <a:lnTo>
                      <a:pt x="57" y="93"/>
                    </a:lnTo>
                    <a:lnTo>
                      <a:pt x="59" y="95"/>
                    </a:lnTo>
                    <a:lnTo>
                      <a:pt x="65" y="95"/>
                    </a:lnTo>
                    <a:lnTo>
                      <a:pt x="65" y="91"/>
                    </a:lnTo>
                    <a:lnTo>
                      <a:pt x="63" y="89"/>
                    </a:lnTo>
                    <a:lnTo>
                      <a:pt x="63" y="87"/>
                    </a:lnTo>
                    <a:lnTo>
                      <a:pt x="63" y="85"/>
                    </a:lnTo>
                    <a:lnTo>
                      <a:pt x="65" y="85"/>
                    </a:lnTo>
                    <a:lnTo>
                      <a:pt x="67" y="89"/>
                    </a:lnTo>
                    <a:lnTo>
                      <a:pt x="69" y="89"/>
                    </a:lnTo>
                    <a:lnTo>
                      <a:pt x="65" y="79"/>
                    </a:lnTo>
                    <a:lnTo>
                      <a:pt x="63" y="79"/>
                    </a:lnTo>
                    <a:lnTo>
                      <a:pt x="63" y="77"/>
                    </a:lnTo>
                    <a:lnTo>
                      <a:pt x="65" y="73"/>
                    </a:lnTo>
                    <a:lnTo>
                      <a:pt x="65" y="75"/>
                    </a:lnTo>
                    <a:lnTo>
                      <a:pt x="67" y="75"/>
                    </a:lnTo>
                    <a:lnTo>
                      <a:pt x="65" y="73"/>
                    </a:lnTo>
                    <a:lnTo>
                      <a:pt x="65" y="71"/>
                    </a:lnTo>
                    <a:lnTo>
                      <a:pt x="67" y="71"/>
                    </a:lnTo>
                    <a:lnTo>
                      <a:pt x="65" y="69"/>
                    </a:lnTo>
                    <a:lnTo>
                      <a:pt x="65" y="67"/>
                    </a:lnTo>
                    <a:lnTo>
                      <a:pt x="67" y="67"/>
                    </a:lnTo>
                    <a:lnTo>
                      <a:pt x="69" y="69"/>
                    </a:lnTo>
                    <a:lnTo>
                      <a:pt x="69" y="67"/>
                    </a:lnTo>
                    <a:lnTo>
                      <a:pt x="69" y="65"/>
                    </a:lnTo>
                    <a:lnTo>
                      <a:pt x="67" y="63"/>
                    </a:lnTo>
                    <a:lnTo>
                      <a:pt x="67" y="61"/>
                    </a:lnTo>
                    <a:lnTo>
                      <a:pt x="69" y="63"/>
                    </a:lnTo>
                    <a:lnTo>
                      <a:pt x="69" y="61"/>
                    </a:lnTo>
                    <a:lnTo>
                      <a:pt x="71" y="63"/>
                    </a:lnTo>
                    <a:lnTo>
                      <a:pt x="75" y="73"/>
                    </a:lnTo>
                    <a:lnTo>
                      <a:pt x="73" y="53"/>
                    </a:lnTo>
                    <a:lnTo>
                      <a:pt x="73" y="55"/>
                    </a:lnTo>
                    <a:lnTo>
                      <a:pt x="67" y="53"/>
                    </a:lnTo>
                    <a:lnTo>
                      <a:pt x="69" y="51"/>
                    </a:lnTo>
                    <a:lnTo>
                      <a:pt x="71" y="47"/>
                    </a:lnTo>
                    <a:lnTo>
                      <a:pt x="71" y="41"/>
                    </a:lnTo>
                    <a:lnTo>
                      <a:pt x="71" y="37"/>
                    </a:lnTo>
                    <a:lnTo>
                      <a:pt x="73" y="32"/>
                    </a:lnTo>
                    <a:lnTo>
                      <a:pt x="71" y="28"/>
                    </a:lnTo>
                    <a:lnTo>
                      <a:pt x="69" y="24"/>
                    </a:lnTo>
                    <a:lnTo>
                      <a:pt x="71" y="14"/>
                    </a:lnTo>
                    <a:lnTo>
                      <a:pt x="67" y="10"/>
                    </a:lnTo>
                    <a:lnTo>
                      <a:pt x="63" y="8"/>
                    </a:lnTo>
                    <a:lnTo>
                      <a:pt x="61" y="6"/>
                    </a:lnTo>
                    <a:lnTo>
                      <a:pt x="65" y="6"/>
                    </a:lnTo>
                    <a:lnTo>
                      <a:pt x="61" y="4"/>
                    </a:lnTo>
                    <a:lnTo>
                      <a:pt x="61" y="0"/>
                    </a:lnTo>
                    <a:lnTo>
                      <a:pt x="55" y="0"/>
                    </a:lnTo>
                    <a:lnTo>
                      <a:pt x="59" y="2"/>
                    </a:lnTo>
                    <a:lnTo>
                      <a:pt x="59" y="6"/>
                    </a:lnTo>
                    <a:lnTo>
                      <a:pt x="55" y="4"/>
                    </a:lnTo>
                    <a:lnTo>
                      <a:pt x="53" y="6"/>
                    </a:lnTo>
                    <a:lnTo>
                      <a:pt x="55" y="10"/>
                    </a:lnTo>
                    <a:lnTo>
                      <a:pt x="55" y="14"/>
                    </a:lnTo>
                    <a:lnTo>
                      <a:pt x="51" y="12"/>
                    </a:lnTo>
                    <a:lnTo>
                      <a:pt x="51" y="14"/>
                    </a:lnTo>
                    <a:lnTo>
                      <a:pt x="51" y="12"/>
                    </a:lnTo>
                    <a:lnTo>
                      <a:pt x="51" y="10"/>
                    </a:lnTo>
                    <a:lnTo>
                      <a:pt x="48" y="8"/>
                    </a:lnTo>
                    <a:close/>
                  </a:path>
                </a:pathLst>
              </a:custGeom>
              <a:solidFill>
                <a:srgbClr val="0071B4">
                  <a:alpha val="34901"/>
                </a:srgbClr>
              </a:solidFill>
              <a:ln w="9525">
                <a:noFill/>
                <a:round/>
                <a:headEnd/>
                <a:tailEnd/>
              </a:ln>
            </p:spPr>
            <p:txBody>
              <a:bodyPr/>
              <a:lstStyle/>
              <a:p>
                <a:endParaRPr lang="en-US"/>
              </a:p>
            </p:txBody>
          </p:sp>
          <p:sp>
            <p:nvSpPr>
              <p:cNvPr id="14809" name="Freeform 11"/>
              <p:cNvSpPr>
                <a:spLocks/>
              </p:cNvSpPr>
              <p:nvPr/>
            </p:nvSpPr>
            <p:spPr bwMode="auto">
              <a:xfrm>
                <a:off x="1482" y="1385"/>
                <a:ext cx="241" cy="151"/>
              </a:xfrm>
              <a:custGeom>
                <a:avLst/>
                <a:gdLst>
                  <a:gd name="T0" fmla="*/ 106 w 241"/>
                  <a:gd name="T1" fmla="*/ 133 h 151"/>
                  <a:gd name="T2" fmla="*/ 114 w 241"/>
                  <a:gd name="T3" fmla="*/ 131 h 151"/>
                  <a:gd name="T4" fmla="*/ 122 w 241"/>
                  <a:gd name="T5" fmla="*/ 149 h 151"/>
                  <a:gd name="T6" fmla="*/ 132 w 241"/>
                  <a:gd name="T7" fmla="*/ 147 h 151"/>
                  <a:gd name="T8" fmla="*/ 142 w 241"/>
                  <a:gd name="T9" fmla="*/ 147 h 151"/>
                  <a:gd name="T10" fmla="*/ 158 w 241"/>
                  <a:gd name="T11" fmla="*/ 149 h 151"/>
                  <a:gd name="T12" fmla="*/ 164 w 241"/>
                  <a:gd name="T13" fmla="*/ 147 h 151"/>
                  <a:gd name="T14" fmla="*/ 188 w 241"/>
                  <a:gd name="T15" fmla="*/ 145 h 151"/>
                  <a:gd name="T16" fmla="*/ 192 w 241"/>
                  <a:gd name="T17" fmla="*/ 131 h 151"/>
                  <a:gd name="T18" fmla="*/ 201 w 241"/>
                  <a:gd name="T19" fmla="*/ 145 h 151"/>
                  <a:gd name="T20" fmla="*/ 219 w 241"/>
                  <a:gd name="T21" fmla="*/ 145 h 151"/>
                  <a:gd name="T22" fmla="*/ 233 w 241"/>
                  <a:gd name="T23" fmla="*/ 135 h 151"/>
                  <a:gd name="T24" fmla="*/ 231 w 241"/>
                  <a:gd name="T25" fmla="*/ 117 h 151"/>
                  <a:gd name="T26" fmla="*/ 241 w 241"/>
                  <a:gd name="T27" fmla="*/ 95 h 151"/>
                  <a:gd name="T28" fmla="*/ 233 w 241"/>
                  <a:gd name="T29" fmla="*/ 93 h 151"/>
                  <a:gd name="T30" fmla="*/ 227 w 241"/>
                  <a:gd name="T31" fmla="*/ 83 h 151"/>
                  <a:gd name="T32" fmla="*/ 217 w 241"/>
                  <a:gd name="T33" fmla="*/ 77 h 151"/>
                  <a:gd name="T34" fmla="*/ 190 w 241"/>
                  <a:gd name="T35" fmla="*/ 77 h 151"/>
                  <a:gd name="T36" fmla="*/ 174 w 241"/>
                  <a:gd name="T37" fmla="*/ 81 h 151"/>
                  <a:gd name="T38" fmla="*/ 166 w 241"/>
                  <a:gd name="T39" fmla="*/ 85 h 151"/>
                  <a:gd name="T40" fmla="*/ 160 w 241"/>
                  <a:gd name="T41" fmla="*/ 91 h 151"/>
                  <a:gd name="T42" fmla="*/ 150 w 241"/>
                  <a:gd name="T43" fmla="*/ 95 h 151"/>
                  <a:gd name="T44" fmla="*/ 150 w 241"/>
                  <a:gd name="T45" fmla="*/ 99 h 151"/>
                  <a:gd name="T46" fmla="*/ 138 w 241"/>
                  <a:gd name="T47" fmla="*/ 95 h 151"/>
                  <a:gd name="T48" fmla="*/ 128 w 241"/>
                  <a:gd name="T49" fmla="*/ 97 h 151"/>
                  <a:gd name="T50" fmla="*/ 122 w 241"/>
                  <a:gd name="T51" fmla="*/ 97 h 151"/>
                  <a:gd name="T52" fmla="*/ 118 w 241"/>
                  <a:gd name="T53" fmla="*/ 89 h 151"/>
                  <a:gd name="T54" fmla="*/ 110 w 241"/>
                  <a:gd name="T55" fmla="*/ 101 h 151"/>
                  <a:gd name="T56" fmla="*/ 102 w 241"/>
                  <a:gd name="T57" fmla="*/ 93 h 151"/>
                  <a:gd name="T58" fmla="*/ 106 w 241"/>
                  <a:gd name="T59" fmla="*/ 89 h 151"/>
                  <a:gd name="T60" fmla="*/ 98 w 241"/>
                  <a:gd name="T61" fmla="*/ 77 h 151"/>
                  <a:gd name="T62" fmla="*/ 94 w 241"/>
                  <a:gd name="T63" fmla="*/ 73 h 151"/>
                  <a:gd name="T64" fmla="*/ 86 w 241"/>
                  <a:gd name="T65" fmla="*/ 71 h 151"/>
                  <a:gd name="T66" fmla="*/ 82 w 241"/>
                  <a:gd name="T67" fmla="*/ 73 h 151"/>
                  <a:gd name="T68" fmla="*/ 86 w 241"/>
                  <a:gd name="T69" fmla="*/ 65 h 151"/>
                  <a:gd name="T70" fmla="*/ 82 w 241"/>
                  <a:gd name="T71" fmla="*/ 59 h 151"/>
                  <a:gd name="T72" fmla="*/ 76 w 241"/>
                  <a:gd name="T73" fmla="*/ 52 h 151"/>
                  <a:gd name="T74" fmla="*/ 92 w 241"/>
                  <a:gd name="T75" fmla="*/ 61 h 151"/>
                  <a:gd name="T76" fmla="*/ 106 w 241"/>
                  <a:gd name="T77" fmla="*/ 56 h 151"/>
                  <a:gd name="T78" fmla="*/ 92 w 241"/>
                  <a:gd name="T79" fmla="*/ 44 h 151"/>
                  <a:gd name="T80" fmla="*/ 76 w 241"/>
                  <a:gd name="T81" fmla="*/ 40 h 151"/>
                  <a:gd name="T82" fmla="*/ 84 w 241"/>
                  <a:gd name="T83" fmla="*/ 38 h 151"/>
                  <a:gd name="T84" fmla="*/ 90 w 241"/>
                  <a:gd name="T85" fmla="*/ 36 h 151"/>
                  <a:gd name="T86" fmla="*/ 78 w 241"/>
                  <a:gd name="T87" fmla="*/ 24 h 151"/>
                  <a:gd name="T88" fmla="*/ 64 w 241"/>
                  <a:gd name="T89" fmla="*/ 32 h 151"/>
                  <a:gd name="T90" fmla="*/ 46 w 241"/>
                  <a:gd name="T91" fmla="*/ 42 h 151"/>
                  <a:gd name="T92" fmla="*/ 50 w 241"/>
                  <a:gd name="T93" fmla="*/ 22 h 151"/>
                  <a:gd name="T94" fmla="*/ 42 w 241"/>
                  <a:gd name="T95" fmla="*/ 10 h 151"/>
                  <a:gd name="T96" fmla="*/ 28 w 241"/>
                  <a:gd name="T97" fmla="*/ 4 h 151"/>
                  <a:gd name="T98" fmla="*/ 6 w 241"/>
                  <a:gd name="T99" fmla="*/ 6 h 151"/>
                  <a:gd name="T100" fmla="*/ 2 w 241"/>
                  <a:gd name="T101" fmla="*/ 12 h 151"/>
                  <a:gd name="T102" fmla="*/ 2 w 241"/>
                  <a:gd name="T103" fmla="*/ 16 h 151"/>
                  <a:gd name="T104" fmla="*/ 6 w 241"/>
                  <a:gd name="T105" fmla="*/ 26 h 151"/>
                  <a:gd name="T106" fmla="*/ 18 w 241"/>
                  <a:gd name="T107" fmla="*/ 42 h 151"/>
                  <a:gd name="T108" fmla="*/ 30 w 241"/>
                  <a:gd name="T109" fmla="*/ 52 h 151"/>
                  <a:gd name="T110" fmla="*/ 46 w 241"/>
                  <a:gd name="T111" fmla="*/ 50 h 151"/>
                  <a:gd name="T112" fmla="*/ 52 w 241"/>
                  <a:gd name="T113" fmla="*/ 46 h 151"/>
                  <a:gd name="T114" fmla="*/ 68 w 241"/>
                  <a:gd name="T115" fmla="*/ 89 h 151"/>
                  <a:gd name="T116" fmla="*/ 68 w 241"/>
                  <a:gd name="T117" fmla="*/ 113 h 151"/>
                  <a:gd name="T118" fmla="*/ 72 w 241"/>
                  <a:gd name="T119" fmla="*/ 137 h 151"/>
                  <a:gd name="T120" fmla="*/ 84 w 241"/>
                  <a:gd name="T121" fmla="*/ 131 h 151"/>
                  <a:gd name="T122" fmla="*/ 92 w 241"/>
                  <a:gd name="T123" fmla="*/ 141 h 151"/>
                  <a:gd name="T124" fmla="*/ 102 w 241"/>
                  <a:gd name="T125" fmla="*/ 147 h 1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1"/>
                  <a:gd name="T190" fmla="*/ 0 h 151"/>
                  <a:gd name="T191" fmla="*/ 241 w 241"/>
                  <a:gd name="T192" fmla="*/ 151 h 15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1" h="151">
                    <a:moveTo>
                      <a:pt x="106" y="141"/>
                    </a:moveTo>
                    <a:lnTo>
                      <a:pt x="106" y="141"/>
                    </a:lnTo>
                    <a:lnTo>
                      <a:pt x="104" y="137"/>
                    </a:lnTo>
                    <a:lnTo>
                      <a:pt x="104" y="135"/>
                    </a:lnTo>
                    <a:lnTo>
                      <a:pt x="106" y="133"/>
                    </a:lnTo>
                    <a:lnTo>
                      <a:pt x="108" y="135"/>
                    </a:lnTo>
                    <a:lnTo>
                      <a:pt x="108" y="131"/>
                    </a:lnTo>
                    <a:lnTo>
                      <a:pt x="110" y="139"/>
                    </a:lnTo>
                    <a:lnTo>
                      <a:pt x="114" y="135"/>
                    </a:lnTo>
                    <a:lnTo>
                      <a:pt x="114" y="131"/>
                    </a:lnTo>
                    <a:lnTo>
                      <a:pt x="118" y="135"/>
                    </a:lnTo>
                    <a:lnTo>
                      <a:pt x="116" y="149"/>
                    </a:lnTo>
                    <a:lnTo>
                      <a:pt x="120" y="151"/>
                    </a:lnTo>
                    <a:lnTo>
                      <a:pt x="122" y="149"/>
                    </a:lnTo>
                    <a:lnTo>
                      <a:pt x="124" y="151"/>
                    </a:lnTo>
                    <a:lnTo>
                      <a:pt x="126" y="149"/>
                    </a:lnTo>
                    <a:lnTo>
                      <a:pt x="128" y="151"/>
                    </a:lnTo>
                    <a:lnTo>
                      <a:pt x="132" y="149"/>
                    </a:lnTo>
                    <a:lnTo>
                      <a:pt x="132" y="147"/>
                    </a:lnTo>
                    <a:lnTo>
                      <a:pt x="134" y="147"/>
                    </a:lnTo>
                    <a:lnTo>
                      <a:pt x="134" y="149"/>
                    </a:lnTo>
                    <a:lnTo>
                      <a:pt x="142" y="151"/>
                    </a:lnTo>
                    <a:lnTo>
                      <a:pt x="144" y="149"/>
                    </a:lnTo>
                    <a:lnTo>
                      <a:pt x="142" y="147"/>
                    </a:lnTo>
                    <a:lnTo>
                      <a:pt x="146" y="149"/>
                    </a:lnTo>
                    <a:lnTo>
                      <a:pt x="148" y="147"/>
                    </a:lnTo>
                    <a:lnTo>
                      <a:pt x="150" y="145"/>
                    </a:lnTo>
                    <a:lnTo>
                      <a:pt x="152" y="151"/>
                    </a:lnTo>
                    <a:lnTo>
                      <a:pt x="158" y="149"/>
                    </a:lnTo>
                    <a:lnTo>
                      <a:pt x="160" y="147"/>
                    </a:lnTo>
                    <a:lnTo>
                      <a:pt x="160" y="139"/>
                    </a:lnTo>
                    <a:lnTo>
                      <a:pt x="162" y="147"/>
                    </a:lnTo>
                    <a:lnTo>
                      <a:pt x="164" y="149"/>
                    </a:lnTo>
                    <a:lnTo>
                      <a:pt x="164" y="147"/>
                    </a:lnTo>
                    <a:lnTo>
                      <a:pt x="168" y="145"/>
                    </a:lnTo>
                    <a:lnTo>
                      <a:pt x="166" y="141"/>
                    </a:lnTo>
                    <a:lnTo>
                      <a:pt x="166" y="137"/>
                    </a:lnTo>
                    <a:lnTo>
                      <a:pt x="168" y="147"/>
                    </a:lnTo>
                    <a:lnTo>
                      <a:pt x="188" y="145"/>
                    </a:lnTo>
                    <a:lnTo>
                      <a:pt x="192" y="135"/>
                    </a:lnTo>
                    <a:lnTo>
                      <a:pt x="188" y="133"/>
                    </a:lnTo>
                    <a:lnTo>
                      <a:pt x="186" y="127"/>
                    </a:lnTo>
                    <a:lnTo>
                      <a:pt x="190" y="127"/>
                    </a:lnTo>
                    <a:lnTo>
                      <a:pt x="192" y="131"/>
                    </a:lnTo>
                    <a:lnTo>
                      <a:pt x="193" y="131"/>
                    </a:lnTo>
                    <a:lnTo>
                      <a:pt x="193" y="143"/>
                    </a:lnTo>
                    <a:lnTo>
                      <a:pt x="197" y="147"/>
                    </a:lnTo>
                    <a:lnTo>
                      <a:pt x="201" y="147"/>
                    </a:lnTo>
                    <a:lnTo>
                      <a:pt x="201" y="145"/>
                    </a:lnTo>
                    <a:lnTo>
                      <a:pt x="203" y="147"/>
                    </a:lnTo>
                    <a:lnTo>
                      <a:pt x="207" y="149"/>
                    </a:lnTo>
                    <a:lnTo>
                      <a:pt x="211" y="151"/>
                    </a:lnTo>
                    <a:lnTo>
                      <a:pt x="213" y="147"/>
                    </a:lnTo>
                    <a:lnTo>
                      <a:pt x="219" y="145"/>
                    </a:lnTo>
                    <a:lnTo>
                      <a:pt x="227" y="145"/>
                    </a:lnTo>
                    <a:lnTo>
                      <a:pt x="231" y="143"/>
                    </a:lnTo>
                    <a:lnTo>
                      <a:pt x="233" y="143"/>
                    </a:lnTo>
                    <a:lnTo>
                      <a:pt x="233" y="135"/>
                    </a:lnTo>
                    <a:lnTo>
                      <a:pt x="233" y="133"/>
                    </a:lnTo>
                    <a:lnTo>
                      <a:pt x="233" y="129"/>
                    </a:lnTo>
                    <a:lnTo>
                      <a:pt x="229" y="125"/>
                    </a:lnTo>
                    <a:lnTo>
                      <a:pt x="229" y="119"/>
                    </a:lnTo>
                    <a:lnTo>
                      <a:pt x="231" y="117"/>
                    </a:lnTo>
                    <a:lnTo>
                      <a:pt x="233" y="115"/>
                    </a:lnTo>
                    <a:lnTo>
                      <a:pt x="235" y="111"/>
                    </a:lnTo>
                    <a:lnTo>
                      <a:pt x="239" y="109"/>
                    </a:lnTo>
                    <a:lnTo>
                      <a:pt x="241" y="105"/>
                    </a:lnTo>
                    <a:lnTo>
                      <a:pt x="241" y="95"/>
                    </a:lnTo>
                    <a:lnTo>
                      <a:pt x="239" y="95"/>
                    </a:lnTo>
                    <a:lnTo>
                      <a:pt x="239" y="93"/>
                    </a:lnTo>
                    <a:lnTo>
                      <a:pt x="239" y="91"/>
                    </a:lnTo>
                    <a:lnTo>
                      <a:pt x="233" y="93"/>
                    </a:lnTo>
                    <a:lnTo>
                      <a:pt x="231" y="91"/>
                    </a:lnTo>
                    <a:lnTo>
                      <a:pt x="233" y="89"/>
                    </a:lnTo>
                    <a:lnTo>
                      <a:pt x="233" y="87"/>
                    </a:lnTo>
                    <a:lnTo>
                      <a:pt x="227" y="83"/>
                    </a:lnTo>
                    <a:lnTo>
                      <a:pt x="225" y="85"/>
                    </a:lnTo>
                    <a:lnTo>
                      <a:pt x="219" y="83"/>
                    </a:lnTo>
                    <a:lnTo>
                      <a:pt x="221" y="79"/>
                    </a:lnTo>
                    <a:lnTo>
                      <a:pt x="219" y="77"/>
                    </a:lnTo>
                    <a:lnTo>
                      <a:pt x="217" y="77"/>
                    </a:lnTo>
                    <a:lnTo>
                      <a:pt x="203" y="73"/>
                    </a:lnTo>
                    <a:lnTo>
                      <a:pt x="199" y="75"/>
                    </a:lnTo>
                    <a:lnTo>
                      <a:pt x="193" y="79"/>
                    </a:lnTo>
                    <a:lnTo>
                      <a:pt x="190" y="79"/>
                    </a:lnTo>
                    <a:lnTo>
                      <a:pt x="190" y="77"/>
                    </a:lnTo>
                    <a:lnTo>
                      <a:pt x="186" y="77"/>
                    </a:lnTo>
                    <a:lnTo>
                      <a:pt x="184" y="75"/>
                    </a:lnTo>
                    <a:lnTo>
                      <a:pt x="182" y="75"/>
                    </a:lnTo>
                    <a:lnTo>
                      <a:pt x="180" y="79"/>
                    </a:lnTo>
                    <a:lnTo>
                      <a:pt x="174" y="81"/>
                    </a:lnTo>
                    <a:lnTo>
                      <a:pt x="172" y="83"/>
                    </a:lnTo>
                    <a:lnTo>
                      <a:pt x="172" y="85"/>
                    </a:lnTo>
                    <a:lnTo>
                      <a:pt x="172" y="87"/>
                    </a:lnTo>
                    <a:lnTo>
                      <a:pt x="168" y="85"/>
                    </a:lnTo>
                    <a:lnTo>
                      <a:pt x="166" y="85"/>
                    </a:lnTo>
                    <a:lnTo>
                      <a:pt x="164" y="89"/>
                    </a:lnTo>
                    <a:lnTo>
                      <a:pt x="162" y="87"/>
                    </a:lnTo>
                    <a:lnTo>
                      <a:pt x="164" y="93"/>
                    </a:lnTo>
                    <a:lnTo>
                      <a:pt x="162" y="91"/>
                    </a:lnTo>
                    <a:lnTo>
                      <a:pt x="160" y="91"/>
                    </a:lnTo>
                    <a:lnTo>
                      <a:pt x="160" y="89"/>
                    </a:lnTo>
                    <a:lnTo>
                      <a:pt x="156" y="91"/>
                    </a:lnTo>
                    <a:lnTo>
                      <a:pt x="154" y="91"/>
                    </a:lnTo>
                    <a:lnTo>
                      <a:pt x="150" y="93"/>
                    </a:lnTo>
                    <a:lnTo>
                      <a:pt x="150" y="95"/>
                    </a:lnTo>
                    <a:lnTo>
                      <a:pt x="152" y="97"/>
                    </a:lnTo>
                    <a:lnTo>
                      <a:pt x="158" y="99"/>
                    </a:lnTo>
                    <a:lnTo>
                      <a:pt x="158" y="101"/>
                    </a:lnTo>
                    <a:lnTo>
                      <a:pt x="156" y="99"/>
                    </a:lnTo>
                    <a:lnTo>
                      <a:pt x="150" y="99"/>
                    </a:lnTo>
                    <a:lnTo>
                      <a:pt x="142" y="103"/>
                    </a:lnTo>
                    <a:lnTo>
                      <a:pt x="140" y="103"/>
                    </a:lnTo>
                    <a:lnTo>
                      <a:pt x="146" y="99"/>
                    </a:lnTo>
                    <a:lnTo>
                      <a:pt x="144" y="97"/>
                    </a:lnTo>
                    <a:lnTo>
                      <a:pt x="138" y="95"/>
                    </a:lnTo>
                    <a:lnTo>
                      <a:pt x="136" y="91"/>
                    </a:lnTo>
                    <a:lnTo>
                      <a:pt x="132" y="89"/>
                    </a:lnTo>
                    <a:lnTo>
                      <a:pt x="130" y="93"/>
                    </a:lnTo>
                    <a:lnTo>
                      <a:pt x="130" y="95"/>
                    </a:lnTo>
                    <a:lnTo>
                      <a:pt x="128" y="97"/>
                    </a:lnTo>
                    <a:lnTo>
                      <a:pt x="128" y="93"/>
                    </a:lnTo>
                    <a:lnTo>
                      <a:pt x="126" y="91"/>
                    </a:lnTo>
                    <a:lnTo>
                      <a:pt x="124" y="93"/>
                    </a:lnTo>
                    <a:lnTo>
                      <a:pt x="122" y="95"/>
                    </a:lnTo>
                    <a:lnTo>
                      <a:pt x="122" y="97"/>
                    </a:lnTo>
                    <a:lnTo>
                      <a:pt x="120" y="97"/>
                    </a:lnTo>
                    <a:lnTo>
                      <a:pt x="120" y="93"/>
                    </a:lnTo>
                    <a:lnTo>
                      <a:pt x="118" y="91"/>
                    </a:lnTo>
                    <a:lnTo>
                      <a:pt x="118" y="89"/>
                    </a:lnTo>
                    <a:lnTo>
                      <a:pt x="114" y="85"/>
                    </a:lnTo>
                    <a:lnTo>
                      <a:pt x="112" y="87"/>
                    </a:lnTo>
                    <a:lnTo>
                      <a:pt x="112" y="91"/>
                    </a:lnTo>
                    <a:lnTo>
                      <a:pt x="112" y="97"/>
                    </a:lnTo>
                    <a:lnTo>
                      <a:pt x="110" y="101"/>
                    </a:lnTo>
                    <a:lnTo>
                      <a:pt x="110" y="99"/>
                    </a:lnTo>
                    <a:lnTo>
                      <a:pt x="108" y="93"/>
                    </a:lnTo>
                    <a:lnTo>
                      <a:pt x="104" y="91"/>
                    </a:lnTo>
                    <a:lnTo>
                      <a:pt x="102" y="93"/>
                    </a:lnTo>
                    <a:lnTo>
                      <a:pt x="102" y="91"/>
                    </a:lnTo>
                    <a:lnTo>
                      <a:pt x="100" y="91"/>
                    </a:lnTo>
                    <a:lnTo>
                      <a:pt x="100" y="89"/>
                    </a:lnTo>
                    <a:lnTo>
                      <a:pt x="106" y="89"/>
                    </a:lnTo>
                    <a:lnTo>
                      <a:pt x="106" y="81"/>
                    </a:lnTo>
                    <a:lnTo>
                      <a:pt x="106" y="79"/>
                    </a:lnTo>
                    <a:lnTo>
                      <a:pt x="104" y="77"/>
                    </a:lnTo>
                    <a:lnTo>
                      <a:pt x="100" y="79"/>
                    </a:lnTo>
                    <a:lnTo>
                      <a:pt x="98" y="77"/>
                    </a:lnTo>
                    <a:lnTo>
                      <a:pt x="100" y="75"/>
                    </a:lnTo>
                    <a:lnTo>
                      <a:pt x="98" y="71"/>
                    </a:lnTo>
                    <a:lnTo>
                      <a:pt x="96" y="69"/>
                    </a:lnTo>
                    <a:lnTo>
                      <a:pt x="94" y="71"/>
                    </a:lnTo>
                    <a:lnTo>
                      <a:pt x="94" y="73"/>
                    </a:lnTo>
                    <a:lnTo>
                      <a:pt x="92" y="71"/>
                    </a:lnTo>
                    <a:lnTo>
                      <a:pt x="88" y="73"/>
                    </a:lnTo>
                    <a:lnTo>
                      <a:pt x="90" y="69"/>
                    </a:lnTo>
                    <a:lnTo>
                      <a:pt x="88" y="71"/>
                    </a:lnTo>
                    <a:lnTo>
                      <a:pt x="86" y="71"/>
                    </a:lnTo>
                    <a:lnTo>
                      <a:pt x="86" y="69"/>
                    </a:lnTo>
                    <a:lnTo>
                      <a:pt x="84" y="73"/>
                    </a:lnTo>
                    <a:lnTo>
                      <a:pt x="78" y="79"/>
                    </a:lnTo>
                    <a:lnTo>
                      <a:pt x="80" y="73"/>
                    </a:lnTo>
                    <a:lnTo>
                      <a:pt x="82" y="73"/>
                    </a:lnTo>
                    <a:lnTo>
                      <a:pt x="82" y="71"/>
                    </a:lnTo>
                    <a:lnTo>
                      <a:pt x="80" y="69"/>
                    </a:lnTo>
                    <a:lnTo>
                      <a:pt x="92" y="67"/>
                    </a:lnTo>
                    <a:lnTo>
                      <a:pt x="88" y="65"/>
                    </a:lnTo>
                    <a:lnTo>
                      <a:pt x="86" y="65"/>
                    </a:lnTo>
                    <a:lnTo>
                      <a:pt x="84" y="63"/>
                    </a:lnTo>
                    <a:lnTo>
                      <a:pt x="84" y="61"/>
                    </a:lnTo>
                    <a:lnTo>
                      <a:pt x="82" y="59"/>
                    </a:lnTo>
                    <a:lnTo>
                      <a:pt x="78" y="59"/>
                    </a:lnTo>
                    <a:lnTo>
                      <a:pt x="74" y="57"/>
                    </a:lnTo>
                    <a:lnTo>
                      <a:pt x="78" y="56"/>
                    </a:lnTo>
                    <a:lnTo>
                      <a:pt x="76" y="54"/>
                    </a:lnTo>
                    <a:lnTo>
                      <a:pt x="76" y="52"/>
                    </a:lnTo>
                    <a:lnTo>
                      <a:pt x="80" y="57"/>
                    </a:lnTo>
                    <a:lnTo>
                      <a:pt x="84" y="57"/>
                    </a:lnTo>
                    <a:lnTo>
                      <a:pt x="86" y="57"/>
                    </a:lnTo>
                    <a:lnTo>
                      <a:pt x="90" y="61"/>
                    </a:lnTo>
                    <a:lnTo>
                      <a:pt x="92" y="61"/>
                    </a:lnTo>
                    <a:lnTo>
                      <a:pt x="90" y="59"/>
                    </a:lnTo>
                    <a:lnTo>
                      <a:pt x="92" y="59"/>
                    </a:lnTo>
                    <a:lnTo>
                      <a:pt x="100" y="59"/>
                    </a:lnTo>
                    <a:lnTo>
                      <a:pt x="104" y="59"/>
                    </a:lnTo>
                    <a:lnTo>
                      <a:pt x="106" y="56"/>
                    </a:lnTo>
                    <a:lnTo>
                      <a:pt x="108" y="52"/>
                    </a:lnTo>
                    <a:lnTo>
                      <a:pt x="108" y="50"/>
                    </a:lnTo>
                    <a:lnTo>
                      <a:pt x="102" y="50"/>
                    </a:lnTo>
                    <a:lnTo>
                      <a:pt x="100" y="50"/>
                    </a:lnTo>
                    <a:lnTo>
                      <a:pt x="92" y="44"/>
                    </a:lnTo>
                    <a:lnTo>
                      <a:pt x="90" y="44"/>
                    </a:lnTo>
                    <a:lnTo>
                      <a:pt x="90" y="46"/>
                    </a:lnTo>
                    <a:lnTo>
                      <a:pt x="88" y="44"/>
                    </a:lnTo>
                    <a:lnTo>
                      <a:pt x="84" y="40"/>
                    </a:lnTo>
                    <a:lnTo>
                      <a:pt x="76" y="40"/>
                    </a:lnTo>
                    <a:lnTo>
                      <a:pt x="76" y="38"/>
                    </a:lnTo>
                    <a:lnTo>
                      <a:pt x="82" y="38"/>
                    </a:lnTo>
                    <a:lnTo>
                      <a:pt x="84" y="36"/>
                    </a:lnTo>
                    <a:lnTo>
                      <a:pt x="84" y="38"/>
                    </a:lnTo>
                    <a:lnTo>
                      <a:pt x="86" y="40"/>
                    </a:lnTo>
                    <a:lnTo>
                      <a:pt x="88" y="40"/>
                    </a:lnTo>
                    <a:lnTo>
                      <a:pt x="90" y="40"/>
                    </a:lnTo>
                    <a:lnTo>
                      <a:pt x="90" y="38"/>
                    </a:lnTo>
                    <a:lnTo>
                      <a:pt x="90" y="36"/>
                    </a:lnTo>
                    <a:lnTo>
                      <a:pt x="88" y="34"/>
                    </a:lnTo>
                    <a:lnTo>
                      <a:pt x="82" y="28"/>
                    </a:lnTo>
                    <a:lnTo>
                      <a:pt x="80" y="28"/>
                    </a:lnTo>
                    <a:lnTo>
                      <a:pt x="78" y="26"/>
                    </a:lnTo>
                    <a:lnTo>
                      <a:pt x="78" y="24"/>
                    </a:lnTo>
                    <a:lnTo>
                      <a:pt x="76" y="24"/>
                    </a:lnTo>
                    <a:lnTo>
                      <a:pt x="74" y="26"/>
                    </a:lnTo>
                    <a:lnTo>
                      <a:pt x="70" y="28"/>
                    </a:lnTo>
                    <a:lnTo>
                      <a:pt x="66" y="30"/>
                    </a:lnTo>
                    <a:lnTo>
                      <a:pt x="64" y="32"/>
                    </a:lnTo>
                    <a:lnTo>
                      <a:pt x="62" y="30"/>
                    </a:lnTo>
                    <a:lnTo>
                      <a:pt x="60" y="32"/>
                    </a:lnTo>
                    <a:lnTo>
                      <a:pt x="54" y="30"/>
                    </a:lnTo>
                    <a:lnTo>
                      <a:pt x="50" y="38"/>
                    </a:lnTo>
                    <a:lnTo>
                      <a:pt x="46" y="42"/>
                    </a:lnTo>
                    <a:lnTo>
                      <a:pt x="46" y="40"/>
                    </a:lnTo>
                    <a:lnTo>
                      <a:pt x="46" y="38"/>
                    </a:lnTo>
                    <a:lnTo>
                      <a:pt x="50" y="32"/>
                    </a:lnTo>
                    <a:lnTo>
                      <a:pt x="50" y="28"/>
                    </a:lnTo>
                    <a:lnTo>
                      <a:pt x="50" y="22"/>
                    </a:lnTo>
                    <a:lnTo>
                      <a:pt x="50" y="18"/>
                    </a:lnTo>
                    <a:lnTo>
                      <a:pt x="48" y="16"/>
                    </a:lnTo>
                    <a:lnTo>
                      <a:pt x="46" y="10"/>
                    </a:lnTo>
                    <a:lnTo>
                      <a:pt x="42" y="10"/>
                    </a:lnTo>
                    <a:lnTo>
                      <a:pt x="42" y="8"/>
                    </a:lnTo>
                    <a:lnTo>
                      <a:pt x="40" y="10"/>
                    </a:lnTo>
                    <a:lnTo>
                      <a:pt x="36" y="12"/>
                    </a:lnTo>
                    <a:lnTo>
                      <a:pt x="36" y="8"/>
                    </a:lnTo>
                    <a:lnTo>
                      <a:pt x="28" y="4"/>
                    </a:lnTo>
                    <a:lnTo>
                      <a:pt x="26" y="4"/>
                    </a:lnTo>
                    <a:lnTo>
                      <a:pt x="20" y="0"/>
                    </a:lnTo>
                    <a:lnTo>
                      <a:pt x="16" y="0"/>
                    </a:lnTo>
                    <a:lnTo>
                      <a:pt x="8" y="2"/>
                    </a:lnTo>
                    <a:lnTo>
                      <a:pt x="6" y="6"/>
                    </a:lnTo>
                    <a:lnTo>
                      <a:pt x="2" y="6"/>
                    </a:lnTo>
                    <a:lnTo>
                      <a:pt x="2" y="8"/>
                    </a:lnTo>
                    <a:lnTo>
                      <a:pt x="2" y="10"/>
                    </a:lnTo>
                    <a:lnTo>
                      <a:pt x="2" y="12"/>
                    </a:lnTo>
                    <a:lnTo>
                      <a:pt x="4" y="12"/>
                    </a:lnTo>
                    <a:lnTo>
                      <a:pt x="10" y="18"/>
                    </a:lnTo>
                    <a:lnTo>
                      <a:pt x="10" y="20"/>
                    </a:lnTo>
                    <a:lnTo>
                      <a:pt x="6" y="20"/>
                    </a:lnTo>
                    <a:lnTo>
                      <a:pt x="2" y="16"/>
                    </a:lnTo>
                    <a:lnTo>
                      <a:pt x="0" y="18"/>
                    </a:lnTo>
                    <a:lnTo>
                      <a:pt x="0" y="22"/>
                    </a:lnTo>
                    <a:lnTo>
                      <a:pt x="2" y="22"/>
                    </a:lnTo>
                    <a:lnTo>
                      <a:pt x="6" y="24"/>
                    </a:lnTo>
                    <a:lnTo>
                      <a:pt x="6" y="26"/>
                    </a:lnTo>
                    <a:lnTo>
                      <a:pt x="10" y="28"/>
                    </a:lnTo>
                    <a:lnTo>
                      <a:pt x="10" y="26"/>
                    </a:lnTo>
                    <a:lnTo>
                      <a:pt x="12" y="32"/>
                    </a:lnTo>
                    <a:lnTo>
                      <a:pt x="14" y="30"/>
                    </a:lnTo>
                    <a:lnTo>
                      <a:pt x="18" y="42"/>
                    </a:lnTo>
                    <a:lnTo>
                      <a:pt x="24" y="44"/>
                    </a:lnTo>
                    <a:lnTo>
                      <a:pt x="26" y="46"/>
                    </a:lnTo>
                    <a:lnTo>
                      <a:pt x="28" y="54"/>
                    </a:lnTo>
                    <a:lnTo>
                      <a:pt x="28" y="50"/>
                    </a:lnTo>
                    <a:lnTo>
                      <a:pt x="30" y="52"/>
                    </a:lnTo>
                    <a:lnTo>
                      <a:pt x="44" y="54"/>
                    </a:lnTo>
                    <a:lnTo>
                      <a:pt x="44" y="52"/>
                    </a:lnTo>
                    <a:lnTo>
                      <a:pt x="44" y="50"/>
                    </a:lnTo>
                    <a:lnTo>
                      <a:pt x="46" y="50"/>
                    </a:lnTo>
                    <a:lnTo>
                      <a:pt x="50" y="48"/>
                    </a:lnTo>
                    <a:lnTo>
                      <a:pt x="50" y="46"/>
                    </a:lnTo>
                    <a:lnTo>
                      <a:pt x="50" y="44"/>
                    </a:lnTo>
                    <a:lnTo>
                      <a:pt x="52" y="46"/>
                    </a:lnTo>
                    <a:lnTo>
                      <a:pt x="58" y="67"/>
                    </a:lnTo>
                    <a:lnTo>
                      <a:pt x="60" y="69"/>
                    </a:lnTo>
                    <a:lnTo>
                      <a:pt x="66" y="77"/>
                    </a:lnTo>
                    <a:lnTo>
                      <a:pt x="66" y="87"/>
                    </a:lnTo>
                    <a:lnTo>
                      <a:pt x="68" y="89"/>
                    </a:lnTo>
                    <a:lnTo>
                      <a:pt x="62" y="101"/>
                    </a:lnTo>
                    <a:lnTo>
                      <a:pt x="62" y="111"/>
                    </a:lnTo>
                    <a:lnTo>
                      <a:pt x="62" y="115"/>
                    </a:lnTo>
                    <a:lnTo>
                      <a:pt x="68" y="113"/>
                    </a:lnTo>
                    <a:lnTo>
                      <a:pt x="66" y="123"/>
                    </a:lnTo>
                    <a:lnTo>
                      <a:pt x="66" y="131"/>
                    </a:lnTo>
                    <a:lnTo>
                      <a:pt x="70" y="135"/>
                    </a:lnTo>
                    <a:lnTo>
                      <a:pt x="74" y="137"/>
                    </a:lnTo>
                    <a:lnTo>
                      <a:pt x="72" y="137"/>
                    </a:lnTo>
                    <a:lnTo>
                      <a:pt x="72" y="141"/>
                    </a:lnTo>
                    <a:lnTo>
                      <a:pt x="74" y="141"/>
                    </a:lnTo>
                    <a:lnTo>
                      <a:pt x="78" y="141"/>
                    </a:lnTo>
                    <a:lnTo>
                      <a:pt x="78" y="137"/>
                    </a:lnTo>
                    <a:lnTo>
                      <a:pt x="84" y="131"/>
                    </a:lnTo>
                    <a:lnTo>
                      <a:pt x="82" y="137"/>
                    </a:lnTo>
                    <a:lnTo>
                      <a:pt x="86" y="143"/>
                    </a:lnTo>
                    <a:lnTo>
                      <a:pt x="86" y="135"/>
                    </a:lnTo>
                    <a:lnTo>
                      <a:pt x="88" y="141"/>
                    </a:lnTo>
                    <a:lnTo>
                      <a:pt x="92" y="141"/>
                    </a:lnTo>
                    <a:lnTo>
                      <a:pt x="90" y="145"/>
                    </a:lnTo>
                    <a:lnTo>
                      <a:pt x="94" y="145"/>
                    </a:lnTo>
                    <a:lnTo>
                      <a:pt x="94" y="143"/>
                    </a:lnTo>
                    <a:lnTo>
                      <a:pt x="94" y="147"/>
                    </a:lnTo>
                    <a:lnTo>
                      <a:pt x="102" y="147"/>
                    </a:lnTo>
                    <a:lnTo>
                      <a:pt x="106" y="141"/>
                    </a:lnTo>
                    <a:close/>
                  </a:path>
                </a:pathLst>
              </a:custGeom>
              <a:solidFill>
                <a:srgbClr val="0071B4">
                  <a:alpha val="34901"/>
                </a:srgbClr>
              </a:solidFill>
              <a:ln w="9525">
                <a:noFill/>
                <a:round/>
                <a:headEnd/>
                <a:tailEnd/>
              </a:ln>
            </p:spPr>
            <p:txBody>
              <a:bodyPr/>
              <a:lstStyle/>
              <a:p>
                <a:endParaRPr lang="en-US"/>
              </a:p>
            </p:txBody>
          </p:sp>
          <p:sp>
            <p:nvSpPr>
              <p:cNvPr id="14810" name="Freeform 12"/>
              <p:cNvSpPr>
                <a:spLocks/>
              </p:cNvSpPr>
              <p:nvPr/>
            </p:nvSpPr>
            <p:spPr bwMode="auto">
              <a:xfrm>
                <a:off x="1377" y="1431"/>
                <a:ext cx="28" cy="15"/>
              </a:xfrm>
              <a:custGeom>
                <a:avLst/>
                <a:gdLst>
                  <a:gd name="T0" fmla="*/ 26 w 28"/>
                  <a:gd name="T1" fmla="*/ 0 h 15"/>
                  <a:gd name="T2" fmla="*/ 22 w 28"/>
                  <a:gd name="T3" fmla="*/ 0 h 15"/>
                  <a:gd name="T4" fmla="*/ 20 w 28"/>
                  <a:gd name="T5" fmla="*/ 0 h 15"/>
                  <a:gd name="T6" fmla="*/ 8 w 28"/>
                  <a:gd name="T7" fmla="*/ 6 h 15"/>
                  <a:gd name="T8" fmla="*/ 2 w 28"/>
                  <a:gd name="T9" fmla="*/ 6 h 15"/>
                  <a:gd name="T10" fmla="*/ 2 w 28"/>
                  <a:gd name="T11" fmla="*/ 8 h 15"/>
                  <a:gd name="T12" fmla="*/ 0 w 28"/>
                  <a:gd name="T13" fmla="*/ 10 h 15"/>
                  <a:gd name="T14" fmla="*/ 2 w 28"/>
                  <a:gd name="T15" fmla="*/ 13 h 15"/>
                  <a:gd name="T16" fmla="*/ 4 w 28"/>
                  <a:gd name="T17" fmla="*/ 13 h 15"/>
                  <a:gd name="T18" fmla="*/ 6 w 28"/>
                  <a:gd name="T19" fmla="*/ 15 h 15"/>
                  <a:gd name="T20" fmla="*/ 8 w 28"/>
                  <a:gd name="T21" fmla="*/ 13 h 15"/>
                  <a:gd name="T22" fmla="*/ 8 w 28"/>
                  <a:gd name="T23" fmla="*/ 15 h 15"/>
                  <a:gd name="T24" fmla="*/ 8 w 28"/>
                  <a:gd name="T25" fmla="*/ 15 h 15"/>
                  <a:gd name="T26" fmla="*/ 18 w 28"/>
                  <a:gd name="T27" fmla="*/ 15 h 15"/>
                  <a:gd name="T28" fmla="*/ 26 w 28"/>
                  <a:gd name="T29" fmla="*/ 11 h 15"/>
                  <a:gd name="T30" fmla="*/ 28 w 28"/>
                  <a:gd name="T31" fmla="*/ 10 h 15"/>
                  <a:gd name="T32" fmla="*/ 28 w 28"/>
                  <a:gd name="T33" fmla="*/ 6 h 15"/>
                  <a:gd name="T34" fmla="*/ 26 w 28"/>
                  <a:gd name="T35" fmla="*/ 4 h 15"/>
                  <a:gd name="T36" fmla="*/ 26 w 28"/>
                  <a:gd name="T37" fmla="*/ 0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15"/>
                  <a:gd name="T59" fmla="*/ 28 w 28"/>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15">
                    <a:moveTo>
                      <a:pt x="26" y="0"/>
                    </a:moveTo>
                    <a:lnTo>
                      <a:pt x="22" y="0"/>
                    </a:lnTo>
                    <a:lnTo>
                      <a:pt x="20" y="0"/>
                    </a:lnTo>
                    <a:lnTo>
                      <a:pt x="8" y="6"/>
                    </a:lnTo>
                    <a:lnTo>
                      <a:pt x="2" y="6"/>
                    </a:lnTo>
                    <a:lnTo>
                      <a:pt x="2" y="8"/>
                    </a:lnTo>
                    <a:lnTo>
                      <a:pt x="0" y="10"/>
                    </a:lnTo>
                    <a:lnTo>
                      <a:pt x="2" y="13"/>
                    </a:lnTo>
                    <a:lnTo>
                      <a:pt x="4" y="13"/>
                    </a:lnTo>
                    <a:lnTo>
                      <a:pt x="6" y="15"/>
                    </a:lnTo>
                    <a:lnTo>
                      <a:pt x="8" y="13"/>
                    </a:lnTo>
                    <a:lnTo>
                      <a:pt x="8" y="15"/>
                    </a:lnTo>
                    <a:lnTo>
                      <a:pt x="18" y="15"/>
                    </a:lnTo>
                    <a:lnTo>
                      <a:pt x="26" y="11"/>
                    </a:lnTo>
                    <a:lnTo>
                      <a:pt x="28" y="10"/>
                    </a:lnTo>
                    <a:lnTo>
                      <a:pt x="28" y="6"/>
                    </a:lnTo>
                    <a:lnTo>
                      <a:pt x="26" y="4"/>
                    </a:lnTo>
                    <a:lnTo>
                      <a:pt x="26" y="0"/>
                    </a:lnTo>
                    <a:close/>
                  </a:path>
                </a:pathLst>
              </a:custGeom>
              <a:solidFill>
                <a:srgbClr val="0071B4">
                  <a:alpha val="34901"/>
                </a:srgbClr>
              </a:solidFill>
              <a:ln w="9525">
                <a:noFill/>
                <a:round/>
                <a:headEnd/>
                <a:tailEnd/>
              </a:ln>
            </p:spPr>
            <p:txBody>
              <a:bodyPr/>
              <a:lstStyle/>
              <a:p>
                <a:endParaRPr lang="en-US"/>
              </a:p>
            </p:txBody>
          </p:sp>
          <p:sp>
            <p:nvSpPr>
              <p:cNvPr id="14811" name="Freeform 13"/>
              <p:cNvSpPr>
                <a:spLocks/>
              </p:cNvSpPr>
              <p:nvPr/>
            </p:nvSpPr>
            <p:spPr bwMode="auto">
              <a:xfrm>
                <a:off x="1361" y="1229"/>
                <a:ext cx="93" cy="110"/>
              </a:xfrm>
              <a:custGeom>
                <a:avLst/>
                <a:gdLst>
                  <a:gd name="T0" fmla="*/ 10 w 93"/>
                  <a:gd name="T1" fmla="*/ 24 h 110"/>
                  <a:gd name="T2" fmla="*/ 12 w 93"/>
                  <a:gd name="T3" fmla="*/ 30 h 110"/>
                  <a:gd name="T4" fmla="*/ 8 w 93"/>
                  <a:gd name="T5" fmla="*/ 38 h 110"/>
                  <a:gd name="T6" fmla="*/ 14 w 93"/>
                  <a:gd name="T7" fmla="*/ 40 h 110"/>
                  <a:gd name="T8" fmla="*/ 18 w 93"/>
                  <a:gd name="T9" fmla="*/ 30 h 110"/>
                  <a:gd name="T10" fmla="*/ 22 w 93"/>
                  <a:gd name="T11" fmla="*/ 28 h 110"/>
                  <a:gd name="T12" fmla="*/ 24 w 93"/>
                  <a:gd name="T13" fmla="*/ 34 h 110"/>
                  <a:gd name="T14" fmla="*/ 22 w 93"/>
                  <a:gd name="T15" fmla="*/ 38 h 110"/>
                  <a:gd name="T16" fmla="*/ 20 w 93"/>
                  <a:gd name="T17" fmla="*/ 44 h 110"/>
                  <a:gd name="T18" fmla="*/ 24 w 93"/>
                  <a:gd name="T19" fmla="*/ 42 h 110"/>
                  <a:gd name="T20" fmla="*/ 26 w 93"/>
                  <a:gd name="T21" fmla="*/ 46 h 110"/>
                  <a:gd name="T22" fmla="*/ 30 w 93"/>
                  <a:gd name="T23" fmla="*/ 46 h 110"/>
                  <a:gd name="T24" fmla="*/ 24 w 93"/>
                  <a:gd name="T25" fmla="*/ 52 h 110"/>
                  <a:gd name="T26" fmla="*/ 32 w 93"/>
                  <a:gd name="T27" fmla="*/ 56 h 110"/>
                  <a:gd name="T28" fmla="*/ 24 w 93"/>
                  <a:gd name="T29" fmla="*/ 62 h 110"/>
                  <a:gd name="T30" fmla="*/ 12 w 93"/>
                  <a:gd name="T31" fmla="*/ 58 h 110"/>
                  <a:gd name="T32" fmla="*/ 10 w 93"/>
                  <a:gd name="T33" fmla="*/ 68 h 110"/>
                  <a:gd name="T34" fmla="*/ 20 w 93"/>
                  <a:gd name="T35" fmla="*/ 78 h 110"/>
                  <a:gd name="T36" fmla="*/ 28 w 93"/>
                  <a:gd name="T37" fmla="*/ 78 h 110"/>
                  <a:gd name="T38" fmla="*/ 32 w 93"/>
                  <a:gd name="T39" fmla="*/ 74 h 110"/>
                  <a:gd name="T40" fmla="*/ 40 w 93"/>
                  <a:gd name="T41" fmla="*/ 72 h 110"/>
                  <a:gd name="T42" fmla="*/ 44 w 93"/>
                  <a:gd name="T43" fmla="*/ 78 h 110"/>
                  <a:gd name="T44" fmla="*/ 48 w 93"/>
                  <a:gd name="T45" fmla="*/ 76 h 110"/>
                  <a:gd name="T46" fmla="*/ 60 w 93"/>
                  <a:gd name="T47" fmla="*/ 80 h 110"/>
                  <a:gd name="T48" fmla="*/ 64 w 93"/>
                  <a:gd name="T49" fmla="*/ 82 h 110"/>
                  <a:gd name="T50" fmla="*/ 66 w 93"/>
                  <a:gd name="T51" fmla="*/ 82 h 110"/>
                  <a:gd name="T52" fmla="*/ 68 w 93"/>
                  <a:gd name="T53" fmla="*/ 88 h 110"/>
                  <a:gd name="T54" fmla="*/ 70 w 93"/>
                  <a:gd name="T55" fmla="*/ 100 h 110"/>
                  <a:gd name="T56" fmla="*/ 74 w 93"/>
                  <a:gd name="T57" fmla="*/ 108 h 110"/>
                  <a:gd name="T58" fmla="*/ 80 w 93"/>
                  <a:gd name="T59" fmla="*/ 110 h 110"/>
                  <a:gd name="T60" fmla="*/ 82 w 93"/>
                  <a:gd name="T61" fmla="*/ 106 h 110"/>
                  <a:gd name="T62" fmla="*/ 90 w 93"/>
                  <a:gd name="T63" fmla="*/ 106 h 110"/>
                  <a:gd name="T64" fmla="*/ 91 w 93"/>
                  <a:gd name="T65" fmla="*/ 98 h 110"/>
                  <a:gd name="T66" fmla="*/ 86 w 93"/>
                  <a:gd name="T67" fmla="*/ 78 h 110"/>
                  <a:gd name="T68" fmla="*/ 82 w 93"/>
                  <a:gd name="T69" fmla="*/ 72 h 110"/>
                  <a:gd name="T70" fmla="*/ 80 w 93"/>
                  <a:gd name="T71" fmla="*/ 62 h 110"/>
                  <a:gd name="T72" fmla="*/ 84 w 93"/>
                  <a:gd name="T73" fmla="*/ 54 h 110"/>
                  <a:gd name="T74" fmla="*/ 84 w 93"/>
                  <a:gd name="T75" fmla="*/ 50 h 110"/>
                  <a:gd name="T76" fmla="*/ 82 w 93"/>
                  <a:gd name="T77" fmla="*/ 48 h 110"/>
                  <a:gd name="T78" fmla="*/ 80 w 93"/>
                  <a:gd name="T79" fmla="*/ 46 h 110"/>
                  <a:gd name="T80" fmla="*/ 76 w 93"/>
                  <a:gd name="T81" fmla="*/ 46 h 110"/>
                  <a:gd name="T82" fmla="*/ 78 w 93"/>
                  <a:gd name="T83" fmla="*/ 40 h 110"/>
                  <a:gd name="T84" fmla="*/ 68 w 93"/>
                  <a:gd name="T85" fmla="*/ 30 h 110"/>
                  <a:gd name="T86" fmla="*/ 62 w 93"/>
                  <a:gd name="T87" fmla="*/ 34 h 110"/>
                  <a:gd name="T88" fmla="*/ 60 w 93"/>
                  <a:gd name="T89" fmla="*/ 36 h 110"/>
                  <a:gd name="T90" fmla="*/ 58 w 93"/>
                  <a:gd name="T91" fmla="*/ 32 h 110"/>
                  <a:gd name="T92" fmla="*/ 58 w 93"/>
                  <a:gd name="T93" fmla="*/ 22 h 110"/>
                  <a:gd name="T94" fmla="*/ 56 w 93"/>
                  <a:gd name="T95" fmla="*/ 22 h 110"/>
                  <a:gd name="T96" fmla="*/ 54 w 93"/>
                  <a:gd name="T97" fmla="*/ 22 h 110"/>
                  <a:gd name="T98" fmla="*/ 50 w 93"/>
                  <a:gd name="T99" fmla="*/ 18 h 110"/>
                  <a:gd name="T100" fmla="*/ 44 w 93"/>
                  <a:gd name="T101" fmla="*/ 12 h 110"/>
                  <a:gd name="T102" fmla="*/ 38 w 93"/>
                  <a:gd name="T103" fmla="*/ 20 h 110"/>
                  <a:gd name="T104" fmla="*/ 36 w 93"/>
                  <a:gd name="T105" fmla="*/ 30 h 110"/>
                  <a:gd name="T106" fmla="*/ 34 w 93"/>
                  <a:gd name="T107" fmla="*/ 8 h 110"/>
                  <a:gd name="T108" fmla="*/ 30 w 93"/>
                  <a:gd name="T109" fmla="*/ 6 h 110"/>
                  <a:gd name="T110" fmla="*/ 28 w 93"/>
                  <a:gd name="T111" fmla="*/ 4 h 110"/>
                  <a:gd name="T112" fmla="*/ 20 w 93"/>
                  <a:gd name="T113" fmla="*/ 0 h 110"/>
                  <a:gd name="T114" fmla="*/ 6 w 93"/>
                  <a:gd name="T115" fmla="*/ 6 h 110"/>
                  <a:gd name="T116" fmla="*/ 0 w 93"/>
                  <a:gd name="T117" fmla="*/ 14 h 110"/>
                  <a:gd name="T118" fmla="*/ 4 w 93"/>
                  <a:gd name="T119" fmla="*/ 28 h 1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
                  <a:gd name="T181" fmla="*/ 0 h 110"/>
                  <a:gd name="T182" fmla="*/ 93 w 93"/>
                  <a:gd name="T183" fmla="*/ 110 h 1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 h="110">
                    <a:moveTo>
                      <a:pt x="4" y="28"/>
                    </a:moveTo>
                    <a:lnTo>
                      <a:pt x="10" y="24"/>
                    </a:lnTo>
                    <a:lnTo>
                      <a:pt x="12" y="26"/>
                    </a:lnTo>
                    <a:lnTo>
                      <a:pt x="12" y="30"/>
                    </a:lnTo>
                    <a:lnTo>
                      <a:pt x="10" y="38"/>
                    </a:lnTo>
                    <a:lnTo>
                      <a:pt x="8" y="38"/>
                    </a:lnTo>
                    <a:lnTo>
                      <a:pt x="10" y="42"/>
                    </a:lnTo>
                    <a:lnTo>
                      <a:pt x="14" y="40"/>
                    </a:lnTo>
                    <a:lnTo>
                      <a:pt x="16" y="30"/>
                    </a:lnTo>
                    <a:lnTo>
                      <a:pt x="18" y="30"/>
                    </a:lnTo>
                    <a:lnTo>
                      <a:pt x="20" y="28"/>
                    </a:lnTo>
                    <a:lnTo>
                      <a:pt x="22" y="28"/>
                    </a:lnTo>
                    <a:lnTo>
                      <a:pt x="24" y="30"/>
                    </a:lnTo>
                    <a:lnTo>
                      <a:pt x="24" y="34"/>
                    </a:lnTo>
                    <a:lnTo>
                      <a:pt x="24" y="36"/>
                    </a:lnTo>
                    <a:lnTo>
                      <a:pt x="22" y="38"/>
                    </a:lnTo>
                    <a:lnTo>
                      <a:pt x="20" y="40"/>
                    </a:lnTo>
                    <a:lnTo>
                      <a:pt x="20" y="44"/>
                    </a:lnTo>
                    <a:lnTo>
                      <a:pt x="24" y="44"/>
                    </a:lnTo>
                    <a:lnTo>
                      <a:pt x="24" y="42"/>
                    </a:lnTo>
                    <a:lnTo>
                      <a:pt x="26" y="42"/>
                    </a:lnTo>
                    <a:lnTo>
                      <a:pt x="26" y="46"/>
                    </a:lnTo>
                    <a:lnTo>
                      <a:pt x="30" y="44"/>
                    </a:lnTo>
                    <a:lnTo>
                      <a:pt x="30" y="46"/>
                    </a:lnTo>
                    <a:lnTo>
                      <a:pt x="30" y="50"/>
                    </a:lnTo>
                    <a:lnTo>
                      <a:pt x="24" y="52"/>
                    </a:lnTo>
                    <a:lnTo>
                      <a:pt x="24" y="54"/>
                    </a:lnTo>
                    <a:lnTo>
                      <a:pt x="32" y="56"/>
                    </a:lnTo>
                    <a:lnTo>
                      <a:pt x="30" y="62"/>
                    </a:lnTo>
                    <a:lnTo>
                      <a:pt x="24" y="62"/>
                    </a:lnTo>
                    <a:lnTo>
                      <a:pt x="16" y="58"/>
                    </a:lnTo>
                    <a:lnTo>
                      <a:pt x="12" y="58"/>
                    </a:lnTo>
                    <a:lnTo>
                      <a:pt x="10" y="60"/>
                    </a:lnTo>
                    <a:lnTo>
                      <a:pt x="10" y="68"/>
                    </a:lnTo>
                    <a:lnTo>
                      <a:pt x="14" y="74"/>
                    </a:lnTo>
                    <a:lnTo>
                      <a:pt x="20" y="78"/>
                    </a:lnTo>
                    <a:lnTo>
                      <a:pt x="26" y="80"/>
                    </a:lnTo>
                    <a:lnTo>
                      <a:pt x="28" y="78"/>
                    </a:lnTo>
                    <a:lnTo>
                      <a:pt x="30" y="74"/>
                    </a:lnTo>
                    <a:lnTo>
                      <a:pt x="32" y="74"/>
                    </a:lnTo>
                    <a:lnTo>
                      <a:pt x="40" y="70"/>
                    </a:lnTo>
                    <a:lnTo>
                      <a:pt x="40" y="72"/>
                    </a:lnTo>
                    <a:lnTo>
                      <a:pt x="40" y="76"/>
                    </a:lnTo>
                    <a:lnTo>
                      <a:pt x="44" y="78"/>
                    </a:lnTo>
                    <a:lnTo>
                      <a:pt x="46" y="78"/>
                    </a:lnTo>
                    <a:lnTo>
                      <a:pt x="48" y="76"/>
                    </a:lnTo>
                    <a:lnTo>
                      <a:pt x="58" y="78"/>
                    </a:lnTo>
                    <a:lnTo>
                      <a:pt x="60" y="80"/>
                    </a:lnTo>
                    <a:lnTo>
                      <a:pt x="60" y="82"/>
                    </a:lnTo>
                    <a:lnTo>
                      <a:pt x="64" y="82"/>
                    </a:lnTo>
                    <a:lnTo>
                      <a:pt x="64" y="80"/>
                    </a:lnTo>
                    <a:lnTo>
                      <a:pt x="66" y="82"/>
                    </a:lnTo>
                    <a:lnTo>
                      <a:pt x="66" y="84"/>
                    </a:lnTo>
                    <a:lnTo>
                      <a:pt x="68" y="88"/>
                    </a:lnTo>
                    <a:lnTo>
                      <a:pt x="68" y="94"/>
                    </a:lnTo>
                    <a:lnTo>
                      <a:pt x="70" y="100"/>
                    </a:lnTo>
                    <a:lnTo>
                      <a:pt x="70" y="102"/>
                    </a:lnTo>
                    <a:lnTo>
                      <a:pt x="74" y="108"/>
                    </a:lnTo>
                    <a:lnTo>
                      <a:pt x="76" y="106"/>
                    </a:lnTo>
                    <a:lnTo>
                      <a:pt x="80" y="110"/>
                    </a:lnTo>
                    <a:lnTo>
                      <a:pt x="82" y="108"/>
                    </a:lnTo>
                    <a:lnTo>
                      <a:pt x="82" y="106"/>
                    </a:lnTo>
                    <a:lnTo>
                      <a:pt x="86" y="106"/>
                    </a:lnTo>
                    <a:lnTo>
                      <a:pt x="90" y="106"/>
                    </a:lnTo>
                    <a:lnTo>
                      <a:pt x="91" y="102"/>
                    </a:lnTo>
                    <a:lnTo>
                      <a:pt x="91" y="98"/>
                    </a:lnTo>
                    <a:lnTo>
                      <a:pt x="93" y="92"/>
                    </a:lnTo>
                    <a:lnTo>
                      <a:pt x="86" y="78"/>
                    </a:lnTo>
                    <a:lnTo>
                      <a:pt x="84" y="72"/>
                    </a:lnTo>
                    <a:lnTo>
                      <a:pt x="82" y="72"/>
                    </a:lnTo>
                    <a:lnTo>
                      <a:pt x="82" y="66"/>
                    </a:lnTo>
                    <a:lnTo>
                      <a:pt x="80" y="62"/>
                    </a:lnTo>
                    <a:lnTo>
                      <a:pt x="84" y="58"/>
                    </a:lnTo>
                    <a:lnTo>
                      <a:pt x="84" y="54"/>
                    </a:lnTo>
                    <a:lnTo>
                      <a:pt x="84" y="52"/>
                    </a:lnTo>
                    <a:lnTo>
                      <a:pt x="84" y="50"/>
                    </a:lnTo>
                    <a:lnTo>
                      <a:pt x="84" y="48"/>
                    </a:lnTo>
                    <a:lnTo>
                      <a:pt x="82" y="48"/>
                    </a:lnTo>
                    <a:lnTo>
                      <a:pt x="82" y="50"/>
                    </a:lnTo>
                    <a:lnTo>
                      <a:pt x="80" y="46"/>
                    </a:lnTo>
                    <a:lnTo>
                      <a:pt x="76" y="46"/>
                    </a:lnTo>
                    <a:lnTo>
                      <a:pt x="76" y="44"/>
                    </a:lnTo>
                    <a:lnTo>
                      <a:pt x="78" y="40"/>
                    </a:lnTo>
                    <a:lnTo>
                      <a:pt x="76" y="36"/>
                    </a:lnTo>
                    <a:lnTo>
                      <a:pt x="68" y="30"/>
                    </a:lnTo>
                    <a:lnTo>
                      <a:pt x="66" y="32"/>
                    </a:lnTo>
                    <a:lnTo>
                      <a:pt x="62" y="34"/>
                    </a:lnTo>
                    <a:lnTo>
                      <a:pt x="60" y="36"/>
                    </a:lnTo>
                    <a:lnTo>
                      <a:pt x="60" y="34"/>
                    </a:lnTo>
                    <a:lnTo>
                      <a:pt x="58" y="32"/>
                    </a:lnTo>
                    <a:lnTo>
                      <a:pt x="60" y="26"/>
                    </a:lnTo>
                    <a:lnTo>
                      <a:pt x="58" y="22"/>
                    </a:lnTo>
                    <a:lnTo>
                      <a:pt x="56" y="20"/>
                    </a:lnTo>
                    <a:lnTo>
                      <a:pt x="56" y="22"/>
                    </a:lnTo>
                    <a:lnTo>
                      <a:pt x="54" y="24"/>
                    </a:lnTo>
                    <a:lnTo>
                      <a:pt x="54" y="22"/>
                    </a:lnTo>
                    <a:lnTo>
                      <a:pt x="54" y="20"/>
                    </a:lnTo>
                    <a:lnTo>
                      <a:pt x="50" y="18"/>
                    </a:lnTo>
                    <a:lnTo>
                      <a:pt x="48" y="14"/>
                    </a:lnTo>
                    <a:lnTo>
                      <a:pt x="44" y="12"/>
                    </a:lnTo>
                    <a:lnTo>
                      <a:pt x="42" y="12"/>
                    </a:lnTo>
                    <a:lnTo>
                      <a:pt x="38" y="20"/>
                    </a:lnTo>
                    <a:lnTo>
                      <a:pt x="36" y="26"/>
                    </a:lnTo>
                    <a:lnTo>
                      <a:pt x="36" y="30"/>
                    </a:lnTo>
                    <a:lnTo>
                      <a:pt x="32" y="24"/>
                    </a:lnTo>
                    <a:lnTo>
                      <a:pt x="34" y="8"/>
                    </a:lnTo>
                    <a:lnTo>
                      <a:pt x="32" y="6"/>
                    </a:lnTo>
                    <a:lnTo>
                      <a:pt x="30" y="6"/>
                    </a:lnTo>
                    <a:lnTo>
                      <a:pt x="26" y="8"/>
                    </a:lnTo>
                    <a:lnTo>
                      <a:pt x="28" y="4"/>
                    </a:lnTo>
                    <a:lnTo>
                      <a:pt x="26" y="4"/>
                    </a:lnTo>
                    <a:lnTo>
                      <a:pt x="20" y="0"/>
                    </a:lnTo>
                    <a:lnTo>
                      <a:pt x="16" y="4"/>
                    </a:lnTo>
                    <a:lnTo>
                      <a:pt x="6" y="6"/>
                    </a:lnTo>
                    <a:lnTo>
                      <a:pt x="2" y="4"/>
                    </a:lnTo>
                    <a:lnTo>
                      <a:pt x="0" y="14"/>
                    </a:lnTo>
                    <a:lnTo>
                      <a:pt x="2" y="26"/>
                    </a:lnTo>
                    <a:lnTo>
                      <a:pt x="4" y="28"/>
                    </a:lnTo>
                    <a:close/>
                  </a:path>
                </a:pathLst>
              </a:custGeom>
              <a:solidFill>
                <a:srgbClr val="0071B4">
                  <a:alpha val="34901"/>
                </a:srgbClr>
              </a:solidFill>
              <a:ln w="9525">
                <a:noFill/>
                <a:round/>
                <a:headEnd/>
                <a:tailEnd/>
              </a:ln>
            </p:spPr>
            <p:txBody>
              <a:bodyPr/>
              <a:lstStyle/>
              <a:p>
                <a:endParaRPr lang="en-US"/>
              </a:p>
            </p:txBody>
          </p:sp>
          <p:sp>
            <p:nvSpPr>
              <p:cNvPr id="14812" name="Freeform 14"/>
              <p:cNvSpPr>
                <a:spLocks/>
              </p:cNvSpPr>
              <p:nvPr/>
            </p:nvSpPr>
            <p:spPr bwMode="auto">
              <a:xfrm>
                <a:off x="1357" y="1341"/>
                <a:ext cx="24" cy="42"/>
              </a:xfrm>
              <a:custGeom>
                <a:avLst/>
                <a:gdLst>
                  <a:gd name="T0" fmla="*/ 4 w 24"/>
                  <a:gd name="T1" fmla="*/ 18 h 42"/>
                  <a:gd name="T2" fmla="*/ 12 w 24"/>
                  <a:gd name="T3" fmla="*/ 38 h 42"/>
                  <a:gd name="T4" fmla="*/ 14 w 24"/>
                  <a:gd name="T5" fmla="*/ 38 h 42"/>
                  <a:gd name="T6" fmla="*/ 20 w 24"/>
                  <a:gd name="T7" fmla="*/ 42 h 42"/>
                  <a:gd name="T8" fmla="*/ 22 w 24"/>
                  <a:gd name="T9" fmla="*/ 40 h 42"/>
                  <a:gd name="T10" fmla="*/ 22 w 24"/>
                  <a:gd name="T11" fmla="*/ 40 h 42"/>
                  <a:gd name="T12" fmla="*/ 24 w 24"/>
                  <a:gd name="T13" fmla="*/ 38 h 42"/>
                  <a:gd name="T14" fmla="*/ 24 w 24"/>
                  <a:gd name="T15" fmla="*/ 34 h 42"/>
                  <a:gd name="T16" fmla="*/ 22 w 24"/>
                  <a:gd name="T17" fmla="*/ 32 h 42"/>
                  <a:gd name="T18" fmla="*/ 22 w 24"/>
                  <a:gd name="T19" fmla="*/ 30 h 42"/>
                  <a:gd name="T20" fmla="*/ 18 w 24"/>
                  <a:gd name="T21" fmla="*/ 24 h 42"/>
                  <a:gd name="T22" fmla="*/ 18 w 24"/>
                  <a:gd name="T23" fmla="*/ 24 h 42"/>
                  <a:gd name="T24" fmla="*/ 14 w 24"/>
                  <a:gd name="T25" fmla="*/ 22 h 42"/>
                  <a:gd name="T26" fmla="*/ 14 w 24"/>
                  <a:gd name="T27" fmla="*/ 20 h 42"/>
                  <a:gd name="T28" fmla="*/ 14 w 24"/>
                  <a:gd name="T29" fmla="*/ 16 h 42"/>
                  <a:gd name="T30" fmla="*/ 14 w 24"/>
                  <a:gd name="T31" fmla="*/ 14 h 42"/>
                  <a:gd name="T32" fmla="*/ 12 w 24"/>
                  <a:gd name="T33" fmla="*/ 14 h 42"/>
                  <a:gd name="T34" fmla="*/ 12 w 24"/>
                  <a:gd name="T35" fmla="*/ 10 h 42"/>
                  <a:gd name="T36" fmla="*/ 12 w 24"/>
                  <a:gd name="T37" fmla="*/ 10 h 42"/>
                  <a:gd name="T38" fmla="*/ 10 w 24"/>
                  <a:gd name="T39" fmla="*/ 8 h 42"/>
                  <a:gd name="T40" fmla="*/ 8 w 24"/>
                  <a:gd name="T41" fmla="*/ 4 h 42"/>
                  <a:gd name="T42" fmla="*/ 6 w 24"/>
                  <a:gd name="T43" fmla="*/ 2 h 42"/>
                  <a:gd name="T44" fmla="*/ 2 w 24"/>
                  <a:gd name="T45" fmla="*/ 2 h 42"/>
                  <a:gd name="T46" fmla="*/ 0 w 24"/>
                  <a:gd name="T47" fmla="*/ 0 h 42"/>
                  <a:gd name="T48" fmla="*/ 0 w 24"/>
                  <a:gd name="T49" fmla="*/ 2 h 42"/>
                  <a:gd name="T50" fmla="*/ 4 w 24"/>
                  <a:gd name="T51" fmla="*/ 16 h 42"/>
                  <a:gd name="T52" fmla="*/ 4 w 24"/>
                  <a:gd name="T53" fmla="*/ 18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
                  <a:gd name="T82" fmla="*/ 0 h 42"/>
                  <a:gd name="T83" fmla="*/ 24 w 24"/>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 h="42">
                    <a:moveTo>
                      <a:pt x="4" y="18"/>
                    </a:moveTo>
                    <a:lnTo>
                      <a:pt x="12" y="38"/>
                    </a:lnTo>
                    <a:lnTo>
                      <a:pt x="14" y="38"/>
                    </a:lnTo>
                    <a:lnTo>
                      <a:pt x="20" y="42"/>
                    </a:lnTo>
                    <a:lnTo>
                      <a:pt x="22" y="40"/>
                    </a:lnTo>
                    <a:lnTo>
                      <a:pt x="24" y="38"/>
                    </a:lnTo>
                    <a:lnTo>
                      <a:pt x="24" y="34"/>
                    </a:lnTo>
                    <a:lnTo>
                      <a:pt x="22" y="32"/>
                    </a:lnTo>
                    <a:lnTo>
                      <a:pt x="22" y="30"/>
                    </a:lnTo>
                    <a:lnTo>
                      <a:pt x="18" y="24"/>
                    </a:lnTo>
                    <a:lnTo>
                      <a:pt x="14" y="22"/>
                    </a:lnTo>
                    <a:lnTo>
                      <a:pt x="14" y="20"/>
                    </a:lnTo>
                    <a:lnTo>
                      <a:pt x="14" y="16"/>
                    </a:lnTo>
                    <a:lnTo>
                      <a:pt x="14" y="14"/>
                    </a:lnTo>
                    <a:lnTo>
                      <a:pt x="12" y="14"/>
                    </a:lnTo>
                    <a:lnTo>
                      <a:pt x="12" y="10"/>
                    </a:lnTo>
                    <a:lnTo>
                      <a:pt x="10" y="8"/>
                    </a:lnTo>
                    <a:lnTo>
                      <a:pt x="8" y="4"/>
                    </a:lnTo>
                    <a:lnTo>
                      <a:pt x="6" y="2"/>
                    </a:lnTo>
                    <a:lnTo>
                      <a:pt x="2" y="2"/>
                    </a:lnTo>
                    <a:lnTo>
                      <a:pt x="0" y="0"/>
                    </a:lnTo>
                    <a:lnTo>
                      <a:pt x="0" y="2"/>
                    </a:lnTo>
                    <a:lnTo>
                      <a:pt x="4" y="16"/>
                    </a:lnTo>
                    <a:lnTo>
                      <a:pt x="4" y="18"/>
                    </a:lnTo>
                    <a:close/>
                  </a:path>
                </a:pathLst>
              </a:custGeom>
              <a:solidFill>
                <a:srgbClr val="0071B4">
                  <a:alpha val="34901"/>
                </a:srgbClr>
              </a:solidFill>
              <a:ln w="9525">
                <a:noFill/>
                <a:round/>
                <a:headEnd/>
                <a:tailEnd/>
              </a:ln>
            </p:spPr>
            <p:txBody>
              <a:bodyPr/>
              <a:lstStyle/>
              <a:p>
                <a:endParaRPr lang="en-US"/>
              </a:p>
            </p:txBody>
          </p:sp>
          <p:sp>
            <p:nvSpPr>
              <p:cNvPr id="14813" name="Freeform 15"/>
              <p:cNvSpPr>
                <a:spLocks/>
              </p:cNvSpPr>
              <p:nvPr/>
            </p:nvSpPr>
            <p:spPr bwMode="auto">
              <a:xfrm>
                <a:off x="1387" y="923"/>
                <a:ext cx="263" cy="398"/>
              </a:xfrm>
              <a:custGeom>
                <a:avLst/>
                <a:gdLst>
                  <a:gd name="T0" fmla="*/ 14 w 132"/>
                  <a:gd name="T1" fmla="*/ 54 h 200"/>
                  <a:gd name="T2" fmla="*/ 25 w 132"/>
                  <a:gd name="T3" fmla="*/ 75 h 200"/>
                  <a:gd name="T4" fmla="*/ 46 w 132"/>
                  <a:gd name="T5" fmla="*/ 110 h 200"/>
                  <a:gd name="T6" fmla="*/ 55 w 132"/>
                  <a:gd name="T7" fmla="*/ 130 h 200"/>
                  <a:gd name="T8" fmla="*/ 57 w 132"/>
                  <a:gd name="T9" fmla="*/ 134 h 200"/>
                  <a:gd name="T10" fmla="*/ 57 w 132"/>
                  <a:gd name="T11" fmla="*/ 137 h 200"/>
                  <a:gd name="T12" fmla="*/ 66 w 132"/>
                  <a:gd name="T13" fmla="*/ 144 h 200"/>
                  <a:gd name="T14" fmla="*/ 68 w 132"/>
                  <a:gd name="T15" fmla="*/ 147 h 200"/>
                  <a:gd name="T16" fmla="*/ 60 w 132"/>
                  <a:gd name="T17" fmla="*/ 147 h 200"/>
                  <a:gd name="T18" fmla="*/ 60 w 132"/>
                  <a:gd name="T19" fmla="*/ 151 h 200"/>
                  <a:gd name="T20" fmla="*/ 64 w 132"/>
                  <a:gd name="T21" fmla="*/ 153 h 200"/>
                  <a:gd name="T22" fmla="*/ 65 w 132"/>
                  <a:gd name="T23" fmla="*/ 158 h 200"/>
                  <a:gd name="T24" fmla="*/ 69 w 132"/>
                  <a:gd name="T25" fmla="*/ 154 h 200"/>
                  <a:gd name="T26" fmla="*/ 73 w 132"/>
                  <a:gd name="T27" fmla="*/ 153 h 200"/>
                  <a:gd name="T28" fmla="*/ 72 w 132"/>
                  <a:gd name="T29" fmla="*/ 157 h 200"/>
                  <a:gd name="T30" fmla="*/ 75 w 132"/>
                  <a:gd name="T31" fmla="*/ 155 h 200"/>
                  <a:gd name="T32" fmla="*/ 76 w 132"/>
                  <a:gd name="T33" fmla="*/ 155 h 200"/>
                  <a:gd name="T34" fmla="*/ 79 w 132"/>
                  <a:gd name="T35" fmla="*/ 153 h 200"/>
                  <a:gd name="T36" fmla="*/ 90 w 132"/>
                  <a:gd name="T37" fmla="*/ 155 h 200"/>
                  <a:gd name="T38" fmla="*/ 83 w 132"/>
                  <a:gd name="T39" fmla="*/ 156 h 200"/>
                  <a:gd name="T40" fmla="*/ 82 w 132"/>
                  <a:gd name="T41" fmla="*/ 159 h 200"/>
                  <a:gd name="T42" fmla="*/ 94 w 132"/>
                  <a:gd name="T43" fmla="*/ 158 h 200"/>
                  <a:gd name="T44" fmla="*/ 77 w 132"/>
                  <a:gd name="T45" fmla="*/ 163 h 200"/>
                  <a:gd name="T46" fmla="*/ 73 w 132"/>
                  <a:gd name="T47" fmla="*/ 175 h 200"/>
                  <a:gd name="T48" fmla="*/ 76 w 132"/>
                  <a:gd name="T49" fmla="*/ 177 h 200"/>
                  <a:gd name="T50" fmla="*/ 75 w 132"/>
                  <a:gd name="T51" fmla="*/ 180 h 200"/>
                  <a:gd name="T52" fmla="*/ 77 w 132"/>
                  <a:gd name="T53" fmla="*/ 183 h 200"/>
                  <a:gd name="T54" fmla="*/ 85 w 132"/>
                  <a:gd name="T55" fmla="*/ 186 h 200"/>
                  <a:gd name="T56" fmla="*/ 79 w 132"/>
                  <a:gd name="T57" fmla="*/ 192 h 200"/>
                  <a:gd name="T58" fmla="*/ 82 w 132"/>
                  <a:gd name="T59" fmla="*/ 192 h 200"/>
                  <a:gd name="T60" fmla="*/ 83 w 132"/>
                  <a:gd name="T61" fmla="*/ 196 h 200"/>
                  <a:gd name="T62" fmla="*/ 92 w 132"/>
                  <a:gd name="T63" fmla="*/ 200 h 200"/>
                  <a:gd name="T64" fmla="*/ 94 w 132"/>
                  <a:gd name="T65" fmla="*/ 196 h 200"/>
                  <a:gd name="T66" fmla="*/ 99 w 132"/>
                  <a:gd name="T67" fmla="*/ 197 h 200"/>
                  <a:gd name="T68" fmla="*/ 96 w 132"/>
                  <a:gd name="T69" fmla="*/ 186 h 200"/>
                  <a:gd name="T70" fmla="*/ 102 w 132"/>
                  <a:gd name="T71" fmla="*/ 191 h 200"/>
                  <a:gd name="T72" fmla="*/ 107 w 132"/>
                  <a:gd name="T73" fmla="*/ 190 h 200"/>
                  <a:gd name="T74" fmla="*/ 106 w 132"/>
                  <a:gd name="T75" fmla="*/ 183 h 200"/>
                  <a:gd name="T76" fmla="*/ 111 w 132"/>
                  <a:gd name="T77" fmla="*/ 184 h 200"/>
                  <a:gd name="T78" fmla="*/ 110 w 132"/>
                  <a:gd name="T79" fmla="*/ 165 h 200"/>
                  <a:gd name="T80" fmla="*/ 117 w 132"/>
                  <a:gd name="T81" fmla="*/ 173 h 200"/>
                  <a:gd name="T82" fmla="*/ 120 w 132"/>
                  <a:gd name="T83" fmla="*/ 168 h 200"/>
                  <a:gd name="T84" fmla="*/ 132 w 132"/>
                  <a:gd name="T85" fmla="*/ 158 h 200"/>
                  <a:gd name="T86" fmla="*/ 130 w 132"/>
                  <a:gd name="T87" fmla="*/ 150 h 200"/>
                  <a:gd name="T88" fmla="*/ 125 w 132"/>
                  <a:gd name="T89" fmla="*/ 147 h 200"/>
                  <a:gd name="T90" fmla="*/ 123 w 132"/>
                  <a:gd name="T91" fmla="*/ 150 h 200"/>
                  <a:gd name="T92" fmla="*/ 121 w 132"/>
                  <a:gd name="T93" fmla="*/ 142 h 200"/>
                  <a:gd name="T94" fmla="*/ 116 w 132"/>
                  <a:gd name="T95" fmla="*/ 142 h 200"/>
                  <a:gd name="T96" fmla="*/ 115 w 132"/>
                  <a:gd name="T97" fmla="*/ 142 h 200"/>
                  <a:gd name="T98" fmla="*/ 116 w 132"/>
                  <a:gd name="T99" fmla="*/ 132 h 200"/>
                  <a:gd name="T100" fmla="*/ 111 w 132"/>
                  <a:gd name="T101" fmla="*/ 127 h 200"/>
                  <a:gd name="T102" fmla="*/ 102 w 132"/>
                  <a:gd name="T103" fmla="*/ 123 h 200"/>
                  <a:gd name="T104" fmla="*/ 109 w 132"/>
                  <a:gd name="T105" fmla="*/ 92 h 200"/>
                  <a:gd name="T106" fmla="*/ 94 w 132"/>
                  <a:gd name="T107" fmla="*/ 69 h 200"/>
                  <a:gd name="T108" fmla="*/ 88 w 132"/>
                  <a:gd name="T109" fmla="*/ 56 h 200"/>
                  <a:gd name="T110" fmla="*/ 87 w 132"/>
                  <a:gd name="T111" fmla="*/ 26 h 200"/>
                  <a:gd name="T112" fmla="*/ 63 w 132"/>
                  <a:gd name="T113" fmla="*/ 2 h 200"/>
                  <a:gd name="T114" fmla="*/ 51 w 132"/>
                  <a:gd name="T115" fmla="*/ 10 h 200"/>
                  <a:gd name="T116" fmla="*/ 59 w 132"/>
                  <a:gd name="T117" fmla="*/ 18 h 200"/>
                  <a:gd name="T118" fmla="*/ 45 w 132"/>
                  <a:gd name="T119" fmla="*/ 19 h 200"/>
                  <a:gd name="T120" fmla="*/ 27 w 132"/>
                  <a:gd name="T121" fmla="*/ 20 h 200"/>
                  <a:gd name="T122" fmla="*/ 16 w 132"/>
                  <a:gd name="T123" fmla="*/ 13 h 200"/>
                  <a:gd name="T124" fmla="*/ 13 w 132"/>
                  <a:gd name="T125" fmla="*/ 26 h 2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
                  <a:gd name="T190" fmla="*/ 0 h 200"/>
                  <a:gd name="T191" fmla="*/ 132 w 132"/>
                  <a:gd name="T192" fmla="*/ 200 h 2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 h="200">
                    <a:moveTo>
                      <a:pt x="13" y="26"/>
                    </a:moveTo>
                    <a:cubicBezTo>
                      <a:pt x="22" y="32"/>
                      <a:pt x="22" y="32"/>
                      <a:pt x="22" y="32"/>
                    </a:cubicBezTo>
                    <a:cubicBezTo>
                      <a:pt x="22" y="32"/>
                      <a:pt x="23" y="37"/>
                      <a:pt x="16" y="43"/>
                    </a:cubicBezTo>
                    <a:cubicBezTo>
                      <a:pt x="10" y="49"/>
                      <a:pt x="8" y="54"/>
                      <a:pt x="14" y="54"/>
                    </a:cubicBezTo>
                    <a:cubicBezTo>
                      <a:pt x="21" y="54"/>
                      <a:pt x="29" y="56"/>
                      <a:pt x="29" y="56"/>
                    </a:cubicBezTo>
                    <a:cubicBezTo>
                      <a:pt x="29" y="56"/>
                      <a:pt x="33" y="57"/>
                      <a:pt x="28" y="62"/>
                    </a:cubicBezTo>
                    <a:cubicBezTo>
                      <a:pt x="22" y="68"/>
                      <a:pt x="20" y="70"/>
                      <a:pt x="20" y="70"/>
                    </a:cubicBezTo>
                    <a:cubicBezTo>
                      <a:pt x="20" y="70"/>
                      <a:pt x="12" y="75"/>
                      <a:pt x="25" y="75"/>
                    </a:cubicBezTo>
                    <a:cubicBezTo>
                      <a:pt x="37" y="75"/>
                      <a:pt x="37" y="81"/>
                      <a:pt x="37" y="81"/>
                    </a:cubicBezTo>
                    <a:cubicBezTo>
                      <a:pt x="37" y="81"/>
                      <a:pt x="40" y="91"/>
                      <a:pt x="43" y="94"/>
                    </a:cubicBezTo>
                    <a:cubicBezTo>
                      <a:pt x="45" y="96"/>
                      <a:pt x="45" y="106"/>
                      <a:pt x="45" y="106"/>
                    </a:cubicBezTo>
                    <a:cubicBezTo>
                      <a:pt x="45" y="106"/>
                      <a:pt x="49" y="107"/>
                      <a:pt x="46" y="110"/>
                    </a:cubicBezTo>
                    <a:cubicBezTo>
                      <a:pt x="43" y="113"/>
                      <a:pt x="44" y="119"/>
                      <a:pt x="47" y="119"/>
                    </a:cubicBezTo>
                    <a:cubicBezTo>
                      <a:pt x="50" y="119"/>
                      <a:pt x="52" y="122"/>
                      <a:pt x="52" y="122"/>
                    </a:cubicBezTo>
                    <a:cubicBezTo>
                      <a:pt x="55" y="129"/>
                      <a:pt x="55" y="129"/>
                      <a:pt x="55" y="129"/>
                    </a:cubicBezTo>
                    <a:cubicBezTo>
                      <a:pt x="55" y="130"/>
                      <a:pt x="55" y="130"/>
                      <a:pt x="55" y="130"/>
                    </a:cubicBezTo>
                    <a:cubicBezTo>
                      <a:pt x="55" y="131"/>
                      <a:pt x="55" y="131"/>
                      <a:pt x="55" y="131"/>
                    </a:cubicBezTo>
                    <a:cubicBezTo>
                      <a:pt x="58" y="132"/>
                      <a:pt x="58" y="132"/>
                      <a:pt x="58" y="132"/>
                    </a:cubicBezTo>
                    <a:cubicBezTo>
                      <a:pt x="58" y="133"/>
                      <a:pt x="58" y="133"/>
                      <a:pt x="58" y="133"/>
                    </a:cubicBezTo>
                    <a:cubicBezTo>
                      <a:pt x="57" y="134"/>
                      <a:pt x="57" y="134"/>
                      <a:pt x="57" y="134"/>
                    </a:cubicBezTo>
                    <a:cubicBezTo>
                      <a:pt x="55" y="134"/>
                      <a:pt x="55" y="134"/>
                      <a:pt x="55" y="134"/>
                    </a:cubicBezTo>
                    <a:cubicBezTo>
                      <a:pt x="56" y="135"/>
                      <a:pt x="56" y="135"/>
                      <a:pt x="56" y="135"/>
                    </a:cubicBezTo>
                    <a:cubicBezTo>
                      <a:pt x="56" y="136"/>
                      <a:pt x="56" y="136"/>
                      <a:pt x="56" y="136"/>
                    </a:cubicBezTo>
                    <a:cubicBezTo>
                      <a:pt x="57" y="137"/>
                      <a:pt x="57" y="137"/>
                      <a:pt x="57" y="137"/>
                    </a:cubicBezTo>
                    <a:cubicBezTo>
                      <a:pt x="59" y="142"/>
                      <a:pt x="59" y="142"/>
                      <a:pt x="59" y="142"/>
                    </a:cubicBezTo>
                    <a:cubicBezTo>
                      <a:pt x="62" y="144"/>
                      <a:pt x="62" y="144"/>
                      <a:pt x="62" y="144"/>
                    </a:cubicBezTo>
                    <a:cubicBezTo>
                      <a:pt x="62" y="145"/>
                      <a:pt x="62" y="145"/>
                      <a:pt x="62" y="145"/>
                    </a:cubicBezTo>
                    <a:cubicBezTo>
                      <a:pt x="66" y="144"/>
                      <a:pt x="66" y="144"/>
                      <a:pt x="66" y="144"/>
                    </a:cubicBezTo>
                    <a:cubicBezTo>
                      <a:pt x="68" y="145"/>
                      <a:pt x="68" y="145"/>
                      <a:pt x="68" y="145"/>
                    </a:cubicBezTo>
                    <a:cubicBezTo>
                      <a:pt x="71" y="142"/>
                      <a:pt x="71" y="142"/>
                      <a:pt x="71" y="142"/>
                    </a:cubicBezTo>
                    <a:cubicBezTo>
                      <a:pt x="70" y="145"/>
                      <a:pt x="70" y="145"/>
                      <a:pt x="70" y="145"/>
                    </a:cubicBezTo>
                    <a:cubicBezTo>
                      <a:pt x="68" y="147"/>
                      <a:pt x="68" y="147"/>
                      <a:pt x="68" y="147"/>
                    </a:cubicBezTo>
                    <a:cubicBezTo>
                      <a:pt x="65" y="147"/>
                      <a:pt x="65" y="147"/>
                      <a:pt x="65" y="147"/>
                    </a:cubicBezTo>
                    <a:cubicBezTo>
                      <a:pt x="65" y="148"/>
                      <a:pt x="65" y="148"/>
                      <a:pt x="65" y="148"/>
                    </a:cubicBezTo>
                    <a:cubicBezTo>
                      <a:pt x="63" y="148"/>
                      <a:pt x="63" y="148"/>
                      <a:pt x="63" y="148"/>
                    </a:cubicBezTo>
                    <a:cubicBezTo>
                      <a:pt x="60" y="147"/>
                      <a:pt x="60" y="147"/>
                      <a:pt x="60" y="147"/>
                    </a:cubicBezTo>
                    <a:cubicBezTo>
                      <a:pt x="60" y="148"/>
                      <a:pt x="60" y="148"/>
                      <a:pt x="60" y="148"/>
                    </a:cubicBezTo>
                    <a:cubicBezTo>
                      <a:pt x="59" y="149"/>
                      <a:pt x="59" y="149"/>
                      <a:pt x="59" y="149"/>
                    </a:cubicBezTo>
                    <a:cubicBezTo>
                      <a:pt x="60" y="150"/>
                      <a:pt x="60" y="150"/>
                      <a:pt x="60" y="150"/>
                    </a:cubicBezTo>
                    <a:cubicBezTo>
                      <a:pt x="60" y="151"/>
                      <a:pt x="60" y="151"/>
                      <a:pt x="60" y="151"/>
                    </a:cubicBezTo>
                    <a:cubicBezTo>
                      <a:pt x="61" y="153"/>
                      <a:pt x="61" y="153"/>
                      <a:pt x="61" y="153"/>
                    </a:cubicBezTo>
                    <a:cubicBezTo>
                      <a:pt x="62" y="153"/>
                      <a:pt x="62" y="153"/>
                      <a:pt x="62" y="153"/>
                    </a:cubicBezTo>
                    <a:cubicBezTo>
                      <a:pt x="62" y="154"/>
                      <a:pt x="62" y="154"/>
                      <a:pt x="62" y="154"/>
                    </a:cubicBezTo>
                    <a:cubicBezTo>
                      <a:pt x="64" y="153"/>
                      <a:pt x="64" y="153"/>
                      <a:pt x="64" y="153"/>
                    </a:cubicBezTo>
                    <a:cubicBezTo>
                      <a:pt x="64" y="154"/>
                      <a:pt x="64" y="154"/>
                      <a:pt x="64" y="154"/>
                    </a:cubicBezTo>
                    <a:cubicBezTo>
                      <a:pt x="64" y="155"/>
                      <a:pt x="64" y="155"/>
                      <a:pt x="64" y="155"/>
                    </a:cubicBezTo>
                    <a:cubicBezTo>
                      <a:pt x="64" y="156"/>
                      <a:pt x="64" y="156"/>
                      <a:pt x="64" y="156"/>
                    </a:cubicBezTo>
                    <a:cubicBezTo>
                      <a:pt x="65" y="158"/>
                      <a:pt x="65" y="158"/>
                      <a:pt x="65" y="158"/>
                    </a:cubicBezTo>
                    <a:cubicBezTo>
                      <a:pt x="66" y="157"/>
                      <a:pt x="66" y="157"/>
                      <a:pt x="66" y="157"/>
                    </a:cubicBezTo>
                    <a:cubicBezTo>
                      <a:pt x="67" y="156"/>
                      <a:pt x="67" y="156"/>
                      <a:pt x="67" y="156"/>
                    </a:cubicBezTo>
                    <a:cubicBezTo>
                      <a:pt x="68" y="155"/>
                      <a:pt x="68" y="155"/>
                      <a:pt x="68" y="155"/>
                    </a:cubicBezTo>
                    <a:cubicBezTo>
                      <a:pt x="69" y="154"/>
                      <a:pt x="69" y="154"/>
                      <a:pt x="69" y="154"/>
                    </a:cubicBezTo>
                    <a:cubicBezTo>
                      <a:pt x="69" y="153"/>
                      <a:pt x="69" y="153"/>
                      <a:pt x="69" y="153"/>
                    </a:cubicBezTo>
                    <a:cubicBezTo>
                      <a:pt x="69" y="152"/>
                      <a:pt x="69" y="152"/>
                      <a:pt x="69" y="152"/>
                    </a:cubicBezTo>
                    <a:cubicBezTo>
                      <a:pt x="72" y="153"/>
                      <a:pt x="72" y="153"/>
                      <a:pt x="72" y="153"/>
                    </a:cubicBezTo>
                    <a:cubicBezTo>
                      <a:pt x="73" y="153"/>
                      <a:pt x="73" y="153"/>
                      <a:pt x="73" y="153"/>
                    </a:cubicBezTo>
                    <a:cubicBezTo>
                      <a:pt x="71" y="155"/>
                      <a:pt x="71" y="155"/>
                      <a:pt x="71" y="155"/>
                    </a:cubicBezTo>
                    <a:cubicBezTo>
                      <a:pt x="71" y="155"/>
                      <a:pt x="71" y="155"/>
                      <a:pt x="71" y="155"/>
                    </a:cubicBezTo>
                    <a:cubicBezTo>
                      <a:pt x="71" y="157"/>
                      <a:pt x="71" y="157"/>
                      <a:pt x="71" y="157"/>
                    </a:cubicBezTo>
                    <a:cubicBezTo>
                      <a:pt x="72" y="157"/>
                      <a:pt x="72" y="157"/>
                      <a:pt x="72" y="157"/>
                    </a:cubicBezTo>
                    <a:cubicBezTo>
                      <a:pt x="72" y="159"/>
                      <a:pt x="72" y="159"/>
                      <a:pt x="72" y="159"/>
                    </a:cubicBezTo>
                    <a:cubicBezTo>
                      <a:pt x="73" y="158"/>
                      <a:pt x="73" y="158"/>
                      <a:pt x="73" y="158"/>
                    </a:cubicBezTo>
                    <a:cubicBezTo>
                      <a:pt x="74" y="157"/>
                      <a:pt x="74" y="157"/>
                      <a:pt x="74" y="157"/>
                    </a:cubicBezTo>
                    <a:cubicBezTo>
                      <a:pt x="75" y="155"/>
                      <a:pt x="75" y="155"/>
                      <a:pt x="75" y="155"/>
                    </a:cubicBezTo>
                    <a:cubicBezTo>
                      <a:pt x="76" y="154"/>
                      <a:pt x="76" y="154"/>
                      <a:pt x="76" y="154"/>
                    </a:cubicBezTo>
                    <a:cubicBezTo>
                      <a:pt x="77" y="151"/>
                      <a:pt x="77" y="151"/>
                      <a:pt x="77" y="151"/>
                    </a:cubicBezTo>
                    <a:cubicBezTo>
                      <a:pt x="77" y="152"/>
                      <a:pt x="77" y="152"/>
                      <a:pt x="77" y="152"/>
                    </a:cubicBezTo>
                    <a:cubicBezTo>
                      <a:pt x="76" y="155"/>
                      <a:pt x="76" y="155"/>
                      <a:pt x="76" y="155"/>
                    </a:cubicBezTo>
                    <a:cubicBezTo>
                      <a:pt x="77" y="156"/>
                      <a:pt x="77" y="156"/>
                      <a:pt x="77" y="156"/>
                    </a:cubicBezTo>
                    <a:cubicBezTo>
                      <a:pt x="79" y="155"/>
                      <a:pt x="79" y="155"/>
                      <a:pt x="79" y="155"/>
                    </a:cubicBezTo>
                    <a:cubicBezTo>
                      <a:pt x="79" y="153"/>
                      <a:pt x="79" y="153"/>
                      <a:pt x="79" y="153"/>
                    </a:cubicBezTo>
                    <a:cubicBezTo>
                      <a:pt x="79" y="153"/>
                      <a:pt x="79" y="153"/>
                      <a:pt x="79" y="153"/>
                    </a:cubicBezTo>
                    <a:cubicBezTo>
                      <a:pt x="83" y="152"/>
                      <a:pt x="83" y="152"/>
                      <a:pt x="83" y="152"/>
                    </a:cubicBezTo>
                    <a:cubicBezTo>
                      <a:pt x="82" y="154"/>
                      <a:pt x="82" y="154"/>
                      <a:pt x="82" y="154"/>
                    </a:cubicBezTo>
                    <a:cubicBezTo>
                      <a:pt x="84" y="155"/>
                      <a:pt x="84" y="155"/>
                      <a:pt x="84" y="155"/>
                    </a:cubicBezTo>
                    <a:cubicBezTo>
                      <a:pt x="90" y="155"/>
                      <a:pt x="90" y="155"/>
                      <a:pt x="90" y="155"/>
                    </a:cubicBezTo>
                    <a:cubicBezTo>
                      <a:pt x="90" y="155"/>
                      <a:pt x="90" y="155"/>
                      <a:pt x="90" y="155"/>
                    </a:cubicBezTo>
                    <a:cubicBezTo>
                      <a:pt x="90" y="156"/>
                      <a:pt x="90" y="156"/>
                      <a:pt x="90" y="156"/>
                    </a:cubicBezTo>
                    <a:cubicBezTo>
                      <a:pt x="88" y="156"/>
                      <a:pt x="88" y="156"/>
                      <a:pt x="88" y="156"/>
                    </a:cubicBezTo>
                    <a:cubicBezTo>
                      <a:pt x="83" y="156"/>
                      <a:pt x="83" y="156"/>
                      <a:pt x="83" y="156"/>
                    </a:cubicBezTo>
                    <a:cubicBezTo>
                      <a:pt x="83" y="157"/>
                      <a:pt x="83" y="157"/>
                      <a:pt x="83" y="157"/>
                    </a:cubicBezTo>
                    <a:cubicBezTo>
                      <a:pt x="81" y="157"/>
                      <a:pt x="81" y="157"/>
                      <a:pt x="81" y="157"/>
                    </a:cubicBezTo>
                    <a:cubicBezTo>
                      <a:pt x="81" y="158"/>
                      <a:pt x="81" y="158"/>
                      <a:pt x="81" y="158"/>
                    </a:cubicBezTo>
                    <a:cubicBezTo>
                      <a:pt x="82" y="159"/>
                      <a:pt x="82" y="159"/>
                      <a:pt x="82" y="159"/>
                    </a:cubicBezTo>
                    <a:cubicBezTo>
                      <a:pt x="84" y="160"/>
                      <a:pt x="84" y="160"/>
                      <a:pt x="84" y="160"/>
                    </a:cubicBezTo>
                    <a:cubicBezTo>
                      <a:pt x="88" y="160"/>
                      <a:pt x="88" y="160"/>
                      <a:pt x="88" y="160"/>
                    </a:cubicBezTo>
                    <a:cubicBezTo>
                      <a:pt x="89" y="159"/>
                      <a:pt x="89" y="159"/>
                      <a:pt x="89" y="159"/>
                    </a:cubicBezTo>
                    <a:cubicBezTo>
                      <a:pt x="94" y="158"/>
                      <a:pt x="94" y="158"/>
                      <a:pt x="94" y="158"/>
                    </a:cubicBezTo>
                    <a:cubicBezTo>
                      <a:pt x="96" y="157"/>
                      <a:pt x="96" y="157"/>
                      <a:pt x="96" y="157"/>
                    </a:cubicBezTo>
                    <a:cubicBezTo>
                      <a:pt x="95" y="159"/>
                      <a:pt x="95" y="159"/>
                      <a:pt x="95" y="159"/>
                    </a:cubicBezTo>
                    <a:cubicBezTo>
                      <a:pt x="95" y="160"/>
                      <a:pt x="95" y="160"/>
                      <a:pt x="95" y="160"/>
                    </a:cubicBezTo>
                    <a:cubicBezTo>
                      <a:pt x="77" y="163"/>
                      <a:pt x="77" y="163"/>
                      <a:pt x="77" y="163"/>
                    </a:cubicBezTo>
                    <a:cubicBezTo>
                      <a:pt x="74" y="166"/>
                      <a:pt x="74" y="166"/>
                      <a:pt x="74" y="166"/>
                    </a:cubicBezTo>
                    <a:cubicBezTo>
                      <a:pt x="72" y="167"/>
                      <a:pt x="72" y="167"/>
                      <a:pt x="72" y="167"/>
                    </a:cubicBezTo>
                    <a:cubicBezTo>
                      <a:pt x="71" y="169"/>
                      <a:pt x="71" y="169"/>
                      <a:pt x="71" y="169"/>
                    </a:cubicBezTo>
                    <a:cubicBezTo>
                      <a:pt x="73" y="175"/>
                      <a:pt x="73" y="175"/>
                      <a:pt x="73" y="175"/>
                    </a:cubicBezTo>
                    <a:cubicBezTo>
                      <a:pt x="75" y="174"/>
                      <a:pt x="75" y="174"/>
                      <a:pt x="75" y="174"/>
                    </a:cubicBezTo>
                    <a:cubicBezTo>
                      <a:pt x="78" y="176"/>
                      <a:pt x="78" y="176"/>
                      <a:pt x="78" y="176"/>
                    </a:cubicBezTo>
                    <a:cubicBezTo>
                      <a:pt x="78" y="178"/>
                      <a:pt x="78" y="178"/>
                      <a:pt x="78" y="178"/>
                    </a:cubicBezTo>
                    <a:cubicBezTo>
                      <a:pt x="76" y="177"/>
                      <a:pt x="76" y="177"/>
                      <a:pt x="76" y="177"/>
                    </a:cubicBezTo>
                    <a:cubicBezTo>
                      <a:pt x="75" y="176"/>
                      <a:pt x="75" y="176"/>
                      <a:pt x="75" y="176"/>
                    </a:cubicBezTo>
                    <a:cubicBezTo>
                      <a:pt x="74" y="177"/>
                      <a:pt x="74" y="177"/>
                      <a:pt x="74" y="177"/>
                    </a:cubicBezTo>
                    <a:cubicBezTo>
                      <a:pt x="74" y="179"/>
                      <a:pt x="74" y="179"/>
                      <a:pt x="74" y="179"/>
                    </a:cubicBezTo>
                    <a:cubicBezTo>
                      <a:pt x="75" y="180"/>
                      <a:pt x="75" y="180"/>
                      <a:pt x="75" y="180"/>
                    </a:cubicBezTo>
                    <a:cubicBezTo>
                      <a:pt x="76" y="180"/>
                      <a:pt x="76" y="180"/>
                      <a:pt x="76" y="180"/>
                    </a:cubicBezTo>
                    <a:cubicBezTo>
                      <a:pt x="76" y="181"/>
                      <a:pt x="76" y="181"/>
                      <a:pt x="76" y="181"/>
                    </a:cubicBezTo>
                    <a:cubicBezTo>
                      <a:pt x="76" y="182"/>
                      <a:pt x="76" y="182"/>
                      <a:pt x="76" y="182"/>
                    </a:cubicBezTo>
                    <a:cubicBezTo>
                      <a:pt x="77" y="183"/>
                      <a:pt x="77" y="183"/>
                      <a:pt x="77" y="183"/>
                    </a:cubicBezTo>
                    <a:cubicBezTo>
                      <a:pt x="79" y="182"/>
                      <a:pt x="79" y="182"/>
                      <a:pt x="79" y="182"/>
                    </a:cubicBezTo>
                    <a:cubicBezTo>
                      <a:pt x="80" y="183"/>
                      <a:pt x="80" y="183"/>
                      <a:pt x="80" y="183"/>
                    </a:cubicBezTo>
                    <a:cubicBezTo>
                      <a:pt x="86" y="185"/>
                      <a:pt x="86" y="185"/>
                      <a:pt x="86" y="185"/>
                    </a:cubicBezTo>
                    <a:cubicBezTo>
                      <a:pt x="85" y="186"/>
                      <a:pt x="85" y="186"/>
                      <a:pt x="85" y="186"/>
                    </a:cubicBezTo>
                    <a:cubicBezTo>
                      <a:pt x="77" y="187"/>
                      <a:pt x="77" y="187"/>
                      <a:pt x="77" y="187"/>
                    </a:cubicBezTo>
                    <a:cubicBezTo>
                      <a:pt x="77" y="189"/>
                      <a:pt x="77" y="189"/>
                      <a:pt x="77" y="189"/>
                    </a:cubicBezTo>
                    <a:cubicBezTo>
                      <a:pt x="78" y="191"/>
                      <a:pt x="78" y="191"/>
                      <a:pt x="78" y="191"/>
                    </a:cubicBezTo>
                    <a:cubicBezTo>
                      <a:pt x="79" y="192"/>
                      <a:pt x="79" y="192"/>
                      <a:pt x="79" y="192"/>
                    </a:cubicBezTo>
                    <a:cubicBezTo>
                      <a:pt x="80" y="193"/>
                      <a:pt x="80" y="193"/>
                      <a:pt x="80" y="193"/>
                    </a:cubicBezTo>
                    <a:cubicBezTo>
                      <a:pt x="81" y="194"/>
                      <a:pt x="81" y="194"/>
                      <a:pt x="81" y="194"/>
                    </a:cubicBezTo>
                    <a:cubicBezTo>
                      <a:pt x="82" y="193"/>
                      <a:pt x="82" y="193"/>
                      <a:pt x="82" y="193"/>
                    </a:cubicBezTo>
                    <a:cubicBezTo>
                      <a:pt x="82" y="192"/>
                      <a:pt x="82" y="192"/>
                      <a:pt x="82" y="192"/>
                    </a:cubicBezTo>
                    <a:cubicBezTo>
                      <a:pt x="82" y="193"/>
                      <a:pt x="82" y="193"/>
                      <a:pt x="82" y="193"/>
                    </a:cubicBezTo>
                    <a:cubicBezTo>
                      <a:pt x="82" y="193"/>
                      <a:pt x="82" y="193"/>
                      <a:pt x="82" y="193"/>
                    </a:cubicBezTo>
                    <a:cubicBezTo>
                      <a:pt x="82" y="194"/>
                      <a:pt x="82" y="194"/>
                      <a:pt x="82" y="194"/>
                    </a:cubicBezTo>
                    <a:cubicBezTo>
                      <a:pt x="83" y="196"/>
                      <a:pt x="83" y="196"/>
                      <a:pt x="83" y="196"/>
                    </a:cubicBezTo>
                    <a:cubicBezTo>
                      <a:pt x="83" y="197"/>
                      <a:pt x="83" y="197"/>
                      <a:pt x="83" y="197"/>
                    </a:cubicBezTo>
                    <a:cubicBezTo>
                      <a:pt x="86" y="197"/>
                      <a:pt x="86" y="197"/>
                      <a:pt x="86" y="197"/>
                    </a:cubicBezTo>
                    <a:cubicBezTo>
                      <a:pt x="87" y="199"/>
                      <a:pt x="87" y="199"/>
                      <a:pt x="87" y="199"/>
                    </a:cubicBezTo>
                    <a:cubicBezTo>
                      <a:pt x="92" y="200"/>
                      <a:pt x="92" y="200"/>
                      <a:pt x="92" y="200"/>
                    </a:cubicBezTo>
                    <a:cubicBezTo>
                      <a:pt x="96" y="200"/>
                      <a:pt x="96" y="200"/>
                      <a:pt x="96" y="200"/>
                    </a:cubicBezTo>
                    <a:cubicBezTo>
                      <a:pt x="96" y="199"/>
                      <a:pt x="96" y="199"/>
                      <a:pt x="96" y="199"/>
                    </a:cubicBezTo>
                    <a:cubicBezTo>
                      <a:pt x="96" y="197"/>
                      <a:pt x="96" y="197"/>
                      <a:pt x="96" y="197"/>
                    </a:cubicBezTo>
                    <a:cubicBezTo>
                      <a:pt x="94" y="196"/>
                      <a:pt x="94" y="196"/>
                      <a:pt x="94" y="196"/>
                    </a:cubicBezTo>
                    <a:cubicBezTo>
                      <a:pt x="93" y="194"/>
                      <a:pt x="93" y="194"/>
                      <a:pt x="93" y="194"/>
                    </a:cubicBezTo>
                    <a:cubicBezTo>
                      <a:pt x="96" y="194"/>
                      <a:pt x="96" y="194"/>
                      <a:pt x="96" y="194"/>
                    </a:cubicBezTo>
                    <a:cubicBezTo>
                      <a:pt x="98" y="195"/>
                      <a:pt x="98" y="195"/>
                      <a:pt x="98" y="195"/>
                    </a:cubicBezTo>
                    <a:cubicBezTo>
                      <a:pt x="99" y="197"/>
                      <a:pt x="99" y="197"/>
                      <a:pt x="99" y="197"/>
                    </a:cubicBezTo>
                    <a:cubicBezTo>
                      <a:pt x="101" y="198"/>
                      <a:pt x="101" y="198"/>
                      <a:pt x="101" y="198"/>
                    </a:cubicBezTo>
                    <a:cubicBezTo>
                      <a:pt x="101" y="199"/>
                      <a:pt x="101" y="199"/>
                      <a:pt x="101" y="199"/>
                    </a:cubicBezTo>
                    <a:cubicBezTo>
                      <a:pt x="102" y="198"/>
                      <a:pt x="102" y="198"/>
                      <a:pt x="102" y="198"/>
                    </a:cubicBezTo>
                    <a:cubicBezTo>
                      <a:pt x="96" y="186"/>
                      <a:pt x="96" y="186"/>
                      <a:pt x="96" y="186"/>
                    </a:cubicBezTo>
                    <a:cubicBezTo>
                      <a:pt x="96" y="183"/>
                      <a:pt x="96" y="183"/>
                      <a:pt x="96" y="183"/>
                    </a:cubicBezTo>
                    <a:cubicBezTo>
                      <a:pt x="96" y="183"/>
                      <a:pt x="96" y="183"/>
                      <a:pt x="96" y="183"/>
                    </a:cubicBezTo>
                    <a:cubicBezTo>
                      <a:pt x="99" y="189"/>
                      <a:pt x="99" y="189"/>
                      <a:pt x="99" y="189"/>
                    </a:cubicBezTo>
                    <a:cubicBezTo>
                      <a:pt x="102" y="191"/>
                      <a:pt x="102" y="191"/>
                      <a:pt x="102" y="191"/>
                    </a:cubicBezTo>
                    <a:cubicBezTo>
                      <a:pt x="104" y="197"/>
                      <a:pt x="104" y="197"/>
                      <a:pt x="104" y="197"/>
                    </a:cubicBezTo>
                    <a:cubicBezTo>
                      <a:pt x="105" y="198"/>
                      <a:pt x="105" y="198"/>
                      <a:pt x="105" y="198"/>
                    </a:cubicBezTo>
                    <a:cubicBezTo>
                      <a:pt x="106" y="198"/>
                      <a:pt x="106" y="198"/>
                      <a:pt x="106" y="198"/>
                    </a:cubicBezTo>
                    <a:cubicBezTo>
                      <a:pt x="107" y="190"/>
                      <a:pt x="107" y="190"/>
                      <a:pt x="107" y="190"/>
                    </a:cubicBezTo>
                    <a:cubicBezTo>
                      <a:pt x="105" y="186"/>
                      <a:pt x="105" y="186"/>
                      <a:pt x="105" y="186"/>
                    </a:cubicBezTo>
                    <a:cubicBezTo>
                      <a:pt x="106" y="182"/>
                      <a:pt x="106" y="182"/>
                      <a:pt x="106" y="182"/>
                    </a:cubicBezTo>
                    <a:cubicBezTo>
                      <a:pt x="106" y="182"/>
                      <a:pt x="106" y="182"/>
                      <a:pt x="106" y="182"/>
                    </a:cubicBezTo>
                    <a:cubicBezTo>
                      <a:pt x="106" y="183"/>
                      <a:pt x="106" y="183"/>
                      <a:pt x="106" y="183"/>
                    </a:cubicBezTo>
                    <a:cubicBezTo>
                      <a:pt x="108" y="186"/>
                      <a:pt x="108" y="186"/>
                      <a:pt x="108" y="186"/>
                    </a:cubicBezTo>
                    <a:cubicBezTo>
                      <a:pt x="109" y="188"/>
                      <a:pt x="109" y="188"/>
                      <a:pt x="109" y="188"/>
                    </a:cubicBezTo>
                    <a:cubicBezTo>
                      <a:pt x="110" y="188"/>
                      <a:pt x="110" y="188"/>
                      <a:pt x="110" y="188"/>
                    </a:cubicBezTo>
                    <a:cubicBezTo>
                      <a:pt x="111" y="184"/>
                      <a:pt x="111" y="184"/>
                      <a:pt x="111" y="184"/>
                    </a:cubicBezTo>
                    <a:cubicBezTo>
                      <a:pt x="110" y="182"/>
                      <a:pt x="110" y="182"/>
                      <a:pt x="110" y="182"/>
                    </a:cubicBezTo>
                    <a:cubicBezTo>
                      <a:pt x="109" y="181"/>
                      <a:pt x="109" y="181"/>
                      <a:pt x="109" y="181"/>
                    </a:cubicBezTo>
                    <a:cubicBezTo>
                      <a:pt x="110" y="165"/>
                      <a:pt x="110" y="165"/>
                      <a:pt x="110" y="165"/>
                    </a:cubicBezTo>
                    <a:cubicBezTo>
                      <a:pt x="110" y="165"/>
                      <a:pt x="110" y="165"/>
                      <a:pt x="110" y="165"/>
                    </a:cubicBezTo>
                    <a:cubicBezTo>
                      <a:pt x="111" y="177"/>
                      <a:pt x="111" y="177"/>
                      <a:pt x="111" y="177"/>
                    </a:cubicBezTo>
                    <a:cubicBezTo>
                      <a:pt x="113" y="181"/>
                      <a:pt x="113" y="181"/>
                      <a:pt x="113" y="181"/>
                    </a:cubicBezTo>
                    <a:cubicBezTo>
                      <a:pt x="114" y="180"/>
                      <a:pt x="114" y="180"/>
                      <a:pt x="114" y="180"/>
                    </a:cubicBezTo>
                    <a:cubicBezTo>
                      <a:pt x="117" y="173"/>
                      <a:pt x="117" y="173"/>
                      <a:pt x="117" y="173"/>
                    </a:cubicBezTo>
                    <a:cubicBezTo>
                      <a:pt x="117" y="166"/>
                      <a:pt x="117" y="166"/>
                      <a:pt x="117" y="166"/>
                    </a:cubicBezTo>
                    <a:cubicBezTo>
                      <a:pt x="118" y="167"/>
                      <a:pt x="118" y="167"/>
                      <a:pt x="118" y="167"/>
                    </a:cubicBezTo>
                    <a:cubicBezTo>
                      <a:pt x="118" y="171"/>
                      <a:pt x="118" y="171"/>
                      <a:pt x="118" y="171"/>
                    </a:cubicBezTo>
                    <a:cubicBezTo>
                      <a:pt x="120" y="168"/>
                      <a:pt x="120" y="168"/>
                      <a:pt x="120" y="168"/>
                    </a:cubicBezTo>
                    <a:cubicBezTo>
                      <a:pt x="120" y="168"/>
                      <a:pt x="120" y="168"/>
                      <a:pt x="120" y="168"/>
                    </a:cubicBezTo>
                    <a:cubicBezTo>
                      <a:pt x="120" y="166"/>
                      <a:pt x="120" y="166"/>
                      <a:pt x="120" y="166"/>
                    </a:cubicBezTo>
                    <a:cubicBezTo>
                      <a:pt x="127" y="163"/>
                      <a:pt x="127" y="163"/>
                      <a:pt x="127" y="163"/>
                    </a:cubicBezTo>
                    <a:cubicBezTo>
                      <a:pt x="132" y="158"/>
                      <a:pt x="132" y="158"/>
                      <a:pt x="132" y="158"/>
                    </a:cubicBezTo>
                    <a:cubicBezTo>
                      <a:pt x="132" y="155"/>
                      <a:pt x="132" y="155"/>
                      <a:pt x="132" y="155"/>
                    </a:cubicBezTo>
                    <a:cubicBezTo>
                      <a:pt x="132" y="154"/>
                      <a:pt x="132" y="154"/>
                      <a:pt x="132" y="154"/>
                    </a:cubicBezTo>
                    <a:cubicBezTo>
                      <a:pt x="130" y="152"/>
                      <a:pt x="130" y="152"/>
                      <a:pt x="130" y="152"/>
                    </a:cubicBezTo>
                    <a:cubicBezTo>
                      <a:pt x="130" y="150"/>
                      <a:pt x="130" y="150"/>
                      <a:pt x="130" y="150"/>
                    </a:cubicBezTo>
                    <a:cubicBezTo>
                      <a:pt x="126" y="144"/>
                      <a:pt x="126" y="144"/>
                      <a:pt x="126" y="144"/>
                    </a:cubicBezTo>
                    <a:cubicBezTo>
                      <a:pt x="125" y="145"/>
                      <a:pt x="125" y="145"/>
                      <a:pt x="125" y="145"/>
                    </a:cubicBezTo>
                    <a:cubicBezTo>
                      <a:pt x="125" y="146"/>
                      <a:pt x="125" y="146"/>
                      <a:pt x="125" y="146"/>
                    </a:cubicBezTo>
                    <a:cubicBezTo>
                      <a:pt x="125" y="147"/>
                      <a:pt x="125" y="147"/>
                      <a:pt x="125" y="147"/>
                    </a:cubicBezTo>
                    <a:cubicBezTo>
                      <a:pt x="125" y="149"/>
                      <a:pt x="125" y="149"/>
                      <a:pt x="125" y="149"/>
                    </a:cubicBezTo>
                    <a:cubicBezTo>
                      <a:pt x="124" y="150"/>
                      <a:pt x="124" y="150"/>
                      <a:pt x="124" y="150"/>
                    </a:cubicBezTo>
                    <a:cubicBezTo>
                      <a:pt x="123" y="151"/>
                      <a:pt x="123" y="151"/>
                      <a:pt x="123" y="151"/>
                    </a:cubicBezTo>
                    <a:cubicBezTo>
                      <a:pt x="123" y="150"/>
                      <a:pt x="123" y="150"/>
                      <a:pt x="123" y="150"/>
                    </a:cubicBezTo>
                    <a:cubicBezTo>
                      <a:pt x="124" y="149"/>
                      <a:pt x="124" y="149"/>
                      <a:pt x="124" y="149"/>
                    </a:cubicBezTo>
                    <a:cubicBezTo>
                      <a:pt x="123" y="145"/>
                      <a:pt x="123" y="145"/>
                      <a:pt x="123" y="145"/>
                    </a:cubicBezTo>
                    <a:cubicBezTo>
                      <a:pt x="122" y="144"/>
                      <a:pt x="122" y="144"/>
                      <a:pt x="122" y="144"/>
                    </a:cubicBezTo>
                    <a:cubicBezTo>
                      <a:pt x="121" y="142"/>
                      <a:pt x="121" y="142"/>
                      <a:pt x="121" y="142"/>
                    </a:cubicBezTo>
                    <a:cubicBezTo>
                      <a:pt x="120" y="141"/>
                      <a:pt x="120" y="141"/>
                      <a:pt x="120" y="141"/>
                    </a:cubicBezTo>
                    <a:cubicBezTo>
                      <a:pt x="119" y="140"/>
                      <a:pt x="119" y="140"/>
                      <a:pt x="119" y="140"/>
                    </a:cubicBezTo>
                    <a:cubicBezTo>
                      <a:pt x="117" y="142"/>
                      <a:pt x="117" y="142"/>
                      <a:pt x="117" y="142"/>
                    </a:cubicBezTo>
                    <a:cubicBezTo>
                      <a:pt x="116" y="142"/>
                      <a:pt x="116" y="142"/>
                      <a:pt x="116" y="142"/>
                    </a:cubicBezTo>
                    <a:cubicBezTo>
                      <a:pt x="115" y="145"/>
                      <a:pt x="115" y="145"/>
                      <a:pt x="115" y="145"/>
                    </a:cubicBezTo>
                    <a:cubicBezTo>
                      <a:pt x="114" y="145"/>
                      <a:pt x="114" y="145"/>
                      <a:pt x="114" y="145"/>
                    </a:cubicBezTo>
                    <a:cubicBezTo>
                      <a:pt x="114" y="143"/>
                      <a:pt x="114" y="143"/>
                      <a:pt x="114" y="143"/>
                    </a:cubicBezTo>
                    <a:cubicBezTo>
                      <a:pt x="115" y="142"/>
                      <a:pt x="115" y="142"/>
                      <a:pt x="115" y="142"/>
                    </a:cubicBezTo>
                    <a:cubicBezTo>
                      <a:pt x="116" y="141"/>
                      <a:pt x="116" y="141"/>
                      <a:pt x="116" y="141"/>
                    </a:cubicBezTo>
                    <a:cubicBezTo>
                      <a:pt x="118" y="132"/>
                      <a:pt x="118" y="132"/>
                      <a:pt x="118" y="132"/>
                    </a:cubicBezTo>
                    <a:cubicBezTo>
                      <a:pt x="116" y="133"/>
                      <a:pt x="116" y="133"/>
                      <a:pt x="116" y="133"/>
                    </a:cubicBezTo>
                    <a:cubicBezTo>
                      <a:pt x="116" y="132"/>
                      <a:pt x="116" y="132"/>
                      <a:pt x="116" y="132"/>
                    </a:cubicBezTo>
                    <a:cubicBezTo>
                      <a:pt x="118" y="131"/>
                      <a:pt x="118" y="131"/>
                      <a:pt x="118" y="131"/>
                    </a:cubicBezTo>
                    <a:cubicBezTo>
                      <a:pt x="117" y="129"/>
                      <a:pt x="117" y="129"/>
                      <a:pt x="117" y="129"/>
                    </a:cubicBezTo>
                    <a:cubicBezTo>
                      <a:pt x="108" y="129"/>
                      <a:pt x="108" y="129"/>
                      <a:pt x="108" y="129"/>
                    </a:cubicBezTo>
                    <a:cubicBezTo>
                      <a:pt x="109" y="128"/>
                      <a:pt x="110" y="127"/>
                      <a:pt x="111" y="127"/>
                    </a:cubicBezTo>
                    <a:cubicBezTo>
                      <a:pt x="111" y="127"/>
                      <a:pt x="111" y="127"/>
                      <a:pt x="111" y="127"/>
                    </a:cubicBezTo>
                    <a:cubicBezTo>
                      <a:pt x="107" y="122"/>
                      <a:pt x="107" y="122"/>
                      <a:pt x="107" y="122"/>
                    </a:cubicBezTo>
                    <a:cubicBezTo>
                      <a:pt x="107" y="122"/>
                      <a:pt x="105" y="123"/>
                      <a:pt x="104" y="123"/>
                    </a:cubicBezTo>
                    <a:cubicBezTo>
                      <a:pt x="103" y="123"/>
                      <a:pt x="102" y="123"/>
                      <a:pt x="102" y="123"/>
                    </a:cubicBezTo>
                    <a:cubicBezTo>
                      <a:pt x="100" y="120"/>
                      <a:pt x="102" y="116"/>
                      <a:pt x="104" y="114"/>
                    </a:cubicBezTo>
                    <a:cubicBezTo>
                      <a:pt x="107" y="111"/>
                      <a:pt x="106" y="112"/>
                      <a:pt x="109" y="109"/>
                    </a:cubicBezTo>
                    <a:cubicBezTo>
                      <a:pt x="113" y="105"/>
                      <a:pt x="109" y="106"/>
                      <a:pt x="109" y="101"/>
                    </a:cubicBezTo>
                    <a:cubicBezTo>
                      <a:pt x="109" y="96"/>
                      <a:pt x="109" y="96"/>
                      <a:pt x="109" y="92"/>
                    </a:cubicBezTo>
                    <a:cubicBezTo>
                      <a:pt x="109" y="91"/>
                      <a:pt x="109" y="90"/>
                      <a:pt x="108" y="89"/>
                    </a:cubicBezTo>
                    <a:cubicBezTo>
                      <a:pt x="106" y="86"/>
                      <a:pt x="102" y="84"/>
                      <a:pt x="102" y="84"/>
                    </a:cubicBezTo>
                    <a:cubicBezTo>
                      <a:pt x="102" y="84"/>
                      <a:pt x="89" y="79"/>
                      <a:pt x="89" y="73"/>
                    </a:cubicBezTo>
                    <a:cubicBezTo>
                      <a:pt x="89" y="69"/>
                      <a:pt x="93" y="69"/>
                      <a:pt x="94" y="69"/>
                    </a:cubicBezTo>
                    <a:cubicBezTo>
                      <a:pt x="94" y="69"/>
                      <a:pt x="94" y="69"/>
                      <a:pt x="94" y="69"/>
                    </a:cubicBezTo>
                    <a:cubicBezTo>
                      <a:pt x="94" y="69"/>
                      <a:pt x="94" y="69"/>
                      <a:pt x="94" y="69"/>
                    </a:cubicBezTo>
                    <a:cubicBezTo>
                      <a:pt x="94" y="69"/>
                      <a:pt x="94" y="63"/>
                      <a:pt x="92" y="61"/>
                    </a:cubicBezTo>
                    <a:cubicBezTo>
                      <a:pt x="90" y="59"/>
                      <a:pt x="88" y="56"/>
                      <a:pt x="88" y="56"/>
                    </a:cubicBezTo>
                    <a:cubicBezTo>
                      <a:pt x="88" y="56"/>
                      <a:pt x="88" y="56"/>
                      <a:pt x="84" y="53"/>
                    </a:cubicBezTo>
                    <a:cubicBezTo>
                      <a:pt x="81" y="50"/>
                      <a:pt x="83" y="44"/>
                      <a:pt x="83" y="44"/>
                    </a:cubicBezTo>
                    <a:cubicBezTo>
                      <a:pt x="84" y="34"/>
                      <a:pt x="84" y="34"/>
                      <a:pt x="84" y="34"/>
                    </a:cubicBezTo>
                    <a:cubicBezTo>
                      <a:pt x="84" y="34"/>
                      <a:pt x="84" y="28"/>
                      <a:pt x="87" y="26"/>
                    </a:cubicBezTo>
                    <a:cubicBezTo>
                      <a:pt x="87" y="25"/>
                      <a:pt x="87" y="24"/>
                      <a:pt x="87" y="23"/>
                    </a:cubicBezTo>
                    <a:cubicBezTo>
                      <a:pt x="79" y="23"/>
                      <a:pt x="72" y="18"/>
                      <a:pt x="72" y="15"/>
                    </a:cubicBezTo>
                    <a:cubicBezTo>
                      <a:pt x="72" y="11"/>
                      <a:pt x="72" y="11"/>
                      <a:pt x="72" y="11"/>
                    </a:cubicBezTo>
                    <a:cubicBezTo>
                      <a:pt x="63" y="2"/>
                      <a:pt x="63" y="2"/>
                      <a:pt x="63" y="2"/>
                    </a:cubicBezTo>
                    <a:cubicBezTo>
                      <a:pt x="60" y="0"/>
                      <a:pt x="60" y="0"/>
                      <a:pt x="60" y="0"/>
                    </a:cubicBezTo>
                    <a:cubicBezTo>
                      <a:pt x="60" y="0"/>
                      <a:pt x="60" y="0"/>
                      <a:pt x="56" y="3"/>
                    </a:cubicBezTo>
                    <a:cubicBezTo>
                      <a:pt x="53" y="7"/>
                      <a:pt x="57" y="7"/>
                      <a:pt x="53" y="7"/>
                    </a:cubicBezTo>
                    <a:cubicBezTo>
                      <a:pt x="48" y="7"/>
                      <a:pt x="46" y="10"/>
                      <a:pt x="51" y="10"/>
                    </a:cubicBezTo>
                    <a:cubicBezTo>
                      <a:pt x="54" y="10"/>
                      <a:pt x="57" y="10"/>
                      <a:pt x="59" y="10"/>
                    </a:cubicBezTo>
                    <a:cubicBezTo>
                      <a:pt x="61" y="10"/>
                      <a:pt x="62" y="10"/>
                      <a:pt x="62" y="13"/>
                    </a:cubicBezTo>
                    <a:cubicBezTo>
                      <a:pt x="62" y="18"/>
                      <a:pt x="65" y="18"/>
                      <a:pt x="62" y="18"/>
                    </a:cubicBezTo>
                    <a:cubicBezTo>
                      <a:pt x="61" y="18"/>
                      <a:pt x="60" y="18"/>
                      <a:pt x="59" y="18"/>
                    </a:cubicBezTo>
                    <a:cubicBezTo>
                      <a:pt x="57" y="18"/>
                      <a:pt x="54" y="18"/>
                      <a:pt x="53" y="16"/>
                    </a:cubicBezTo>
                    <a:cubicBezTo>
                      <a:pt x="50" y="13"/>
                      <a:pt x="50" y="13"/>
                      <a:pt x="50" y="13"/>
                    </a:cubicBezTo>
                    <a:cubicBezTo>
                      <a:pt x="50" y="13"/>
                      <a:pt x="50" y="20"/>
                      <a:pt x="48" y="20"/>
                    </a:cubicBezTo>
                    <a:cubicBezTo>
                      <a:pt x="47" y="20"/>
                      <a:pt x="46" y="20"/>
                      <a:pt x="45" y="19"/>
                    </a:cubicBezTo>
                    <a:cubicBezTo>
                      <a:pt x="40" y="13"/>
                      <a:pt x="40" y="10"/>
                      <a:pt x="40" y="10"/>
                    </a:cubicBezTo>
                    <a:cubicBezTo>
                      <a:pt x="32" y="12"/>
                      <a:pt x="32" y="12"/>
                      <a:pt x="32" y="12"/>
                    </a:cubicBezTo>
                    <a:cubicBezTo>
                      <a:pt x="33" y="15"/>
                      <a:pt x="33" y="15"/>
                      <a:pt x="33" y="15"/>
                    </a:cubicBezTo>
                    <a:cubicBezTo>
                      <a:pt x="33" y="15"/>
                      <a:pt x="30" y="20"/>
                      <a:pt x="27" y="20"/>
                    </a:cubicBezTo>
                    <a:cubicBezTo>
                      <a:pt x="25" y="20"/>
                      <a:pt x="24" y="20"/>
                      <a:pt x="23" y="18"/>
                    </a:cubicBezTo>
                    <a:cubicBezTo>
                      <a:pt x="19" y="14"/>
                      <a:pt x="21" y="10"/>
                      <a:pt x="21" y="10"/>
                    </a:cubicBezTo>
                    <a:cubicBezTo>
                      <a:pt x="21" y="10"/>
                      <a:pt x="20" y="10"/>
                      <a:pt x="20" y="10"/>
                    </a:cubicBezTo>
                    <a:cubicBezTo>
                      <a:pt x="18" y="13"/>
                      <a:pt x="16" y="13"/>
                      <a:pt x="16" y="13"/>
                    </a:cubicBezTo>
                    <a:cubicBezTo>
                      <a:pt x="16" y="20"/>
                      <a:pt x="16" y="20"/>
                      <a:pt x="16" y="20"/>
                    </a:cubicBezTo>
                    <a:cubicBezTo>
                      <a:pt x="6" y="13"/>
                      <a:pt x="6" y="13"/>
                      <a:pt x="6" y="13"/>
                    </a:cubicBezTo>
                    <a:cubicBezTo>
                      <a:pt x="6" y="13"/>
                      <a:pt x="0" y="18"/>
                      <a:pt x="4" y="22"/>
                    </a:cubicBezTo>
                    <a:cubicBezTo>
                      <a:pt x="8" y="26"/>
                      <a:pt x="13" y="26"/>
                      <a:pt x="13" y="26"/>
                    </a:cubicBezTo>
                    <a:close/>
                  </a:path>
                </a:pathLst>
              </a:custGeom>
              <a:solidFill>
                <a:srgbClr val="0071B4">
                  <a:alpha val="34901"/>
                </a:srgbClr>
              </a:solidFill>
              <a:ln w="9525">
                <a:noFill/>
                <a:round/>
                <a:headEnd/>
                <a:tailEnd/>
              </a:ln>
            </p:spPr>
            <p:txBody>
              <a:bodyPr/>
              <a:lstStyle/>
              <a:p>
                <a:endParaRPr lang="en-US"/>
              </a:p>
            </p:txBody>
          </p:sp>
          <p:sp>
            <p:nvSpPr>
              <p:cNvPr id="14814" name="Freeform 16"/>
              <p:cNvSpPr>
                <a:spLocks/>
              </p:cNvSpPr>
              <p:nvPr/>
            </p:nvSpPr>
            <p:spPr bwMode="auto">
              <a:xfrm>
                <a:off x="1251" y="1273"/>
                <a:ext cx="56" cy="34"/>
              </a:xfrm>
              <a:custGeom>
                <a:avLst/>
                <a:gdLst>
                  <a:gd name="T0" fmla="*/ 2 w 56"/>
                  <a:gd name="T1" fmla="*/ 34 h 34"/>
                  <a:gd name="T2" fmla="*/ 4 w 56"/>
                  <a:gd name="T3" fmla="*/ 34 h 34"/>
                  <a:gd name="T4" fmla="*/ 8 w 56"/>
                  <a:gd name="T5" fmla="*/ 32 h 34"/>
                  <a:gd name="T6" fmla="*/ 8 w 56"/>
                  <a:gd name="T7" fmla="*/ 34 h 34"/>
                  <a:gd name="T8" fmla="*/ 8 w 56"/>
                  <a:gd name="T9" fmla="*/ 32 h 34"/>
                  <a:gd name="T10" fmla="*/ 8 w 56"/>
                  <a:gd name="T11" fmla="*/ 30 h 34"/>
                  <a:gd name="T12" fmla="*/ 12 w 56"/>
                  <a:gd name="T13" fmla="*/ 28 h 34"/>
                  <a:gd name="T14" fmla="*/ 14 w 56"/>
                  <a:gd name="T15" fmla="*/ 28 h 34"/>
                  <a:gd name="T16" fmla="*/ 14 w 56"/>
                  <a:gd name="T17" fmla="*/ 28 h 34"/>
                  <a:gd name="T18" fmla="*/ 14 w 56"/>
                  <a:gd name="T19" fmla="*/ 26 h 34"/>
                  <a:gd name="T20" fmla="*/ 16 w 56"/>
                  <a:gd name="T21" fmla="*/ 26 h 34"/>
                  <a:gd name="T22" fmla="*/ 16 w 56"/>
                  <a:gd name="T23" fmla="*/ 28 h 34"/>
                  <a:gd name="T24" fmla="*/ 20 w 56"/>
                  <a:gd name="T25" fmla="*/ 30 h 34"/>
                  <a:gd name="T26" fmla="*/ 22 w 56"/>
                  <a:gd name="T27" fmla="*/ 34 h 34"/>
                  <a:gd name="T28" fmla="*/ 28 w 56"/>
                  <a:gd name="T29" fmla="*/ 34 h 34"/>
                  <a:gd name="T30" fmla="*/ 28 w 56"/>
                  <a:gd name="T31" fmla="*/ 32 h 34"/>
                  <a:gd name="T32" fmla="*/ 30 w 56"/>
                  <a:gd name="T33" fmla="*/ 30 h 34"/>
                  <a:gd name="T34" fmla="*/ 28 w 56"/>
                  <a:gd name="T35" fmla="*/ 28 h 34"/>
                  <a:gd name="T36" fmla="*/ 28 w 56"/>
                  <a:gd name="T37" fmla="*/ 24 h 34"/>
                  <a:gd name="T38" fmla="*/ 28 w 56"/>
                  <a:gd name="T39" fmla="*/ 26 h 34"/>
                  <a:gd name="T40" fmla="*/ 30 w 56"/>
                  <a:gd name="T41" fmla="*/ 24 h 34"/>
                  <a:gd name="T42" fmla="*/ 32 w 56"/>
                  <a:gd name="T43" fmla="*/ 28 h 34"/>
                  <a:gd name="T44" fmla="*/ 34 w 56"/>
                  <a:gd name="T45" fmla="*/ 28 h 34"/>
                  <a:gd name="T46" fmla="*/ 38 w 56"/>
                  <a:gd name="T47" fmla="*/ 34 h 34"/>
                  <a:gd name="T48" fmla="*/ 42 w 56"/>
                  <a:gd name="T49" fmla="*/ 34 h 34"/>
                  <a:gd name="T50" fmla="*/ 48 w 56"/>
                  <a:gd name="T51" fmla="*/ 32 h 34"/>
                  <a:gd name="T52" fmla="*/ 50 w 56"/>
                  <a:gd name="T53" fmla="*/ 32 h 34"/>
                  <a:gd name="T54" fmla="*/ 54 w 56"/>
                  <a:gd name="T55" fmla="*/ 32 h 34"/>
                  <a:gd name="T56" fmla="*/ 56 w 56"/>
                  <a:gd name="T57" fmla="*/ 30 h 34"/>
                  <a:gd name="T58" fmla="*/ 56 w 56"/>
                  <a:gd name="T59" fmla="*/ 18 h 34"/>
                  <a:gd name="T60" fmla="*/ 54 w 56"/>
                  <a:gd name="T61" fmla="*/ 16 h 34"/>
                  <a:gd name="T62" fmla="*/ 54 w 56"/>
                  <a:gd name="T63" fmla="*/ 12 h 34"/>
                  <a:gd name="T64" fmla="*/ 50 w 56"/>
                  <a:gd name="T65" fmla="*/ 12 h 34"/>
                  <a:gd name="T66" fmla="*/ 48 w 56"/>
                  <a:gd name="T67" fmla="*/ 8 h 34"/>
                  <a:gd name="T68" fmla="*/ 48 w 56"/>
                  <a:gd name="T69" fmla="*/ 8 h 34"/>
                  <a:gd name="T70" fmla="*/ 48 w 56"/>
                  <a:gd name="T71" fmla="*/ 8 h 34"/>
                  <a:gd name="T72" fmla="*/ 44 w 56"/>
                  <a:gd name="T73" fmla="*/ 6 h 34"/>
                  <a:gd name="T74" fmla="*/ 44 w 56"/>
                  <a:gd name="T75" fmla="*/ 4 h 34"/>
                  <a:gd name="T76" fmla="*/ 42 w 56"/>
                  <a:gd name="T77" fmla="*/ 4 h 34"/>
                  <a:gd name="T78" fmla="*/ 42 w 56"/>
                  <a:gd name="T79" fmla="*/ 2 h 34"/>
                  <a:gd name="T80" fmla="*/ 42 w 56"/>
                  <a:gd name="T81" fmla="*/ 0 h 34"/>
                  <a:gd name="T82" fmla="*/ 36 w 56"/>
                  <a:gd name="T83" fmla="*/ 2 h 34"/>
                  <a:gd name="T84" fmla="*/ 32 w 56"/>
                  <a:gd name="T85" fmla="*/ 8 h 34"/>
                  <a:gd name="T86" fmla="*/ 30 w 56"/>
                  <a:gd name="T87" fmla="*/ 6 h 34"/>
                  <a:gd name="T88" fmla="*/ 28 w 56"/>
                  <a:gd name="T89" fmla="*/ 12 h 34"/>
                  <a:gd name="T90" fmla="*/ 14 w 56"/>
                  <a:gd name="T91" fmla="*/ 16 h 34"/>
                  <a:gd name="T92" fmla="*/ 10 w 56"/>
                  <a:gd name="T93" fmla="*/ 20 h 34"/>
                  <a:gd name="T94" fmla="*/ 10 w 56"/>
                  <a:gd name="T95" fmla="*/ 22 h 34"/>
                  <a:gd name="T96" fmla="*/ 8 w 56"/>
                  <a:gd name="T97" fmla="*/ 22 h 34"/>
                  <a:gd name="T98" fmla="*/ 6 w 56"/>
                  <a:gd name="T99" fmla="*/ 22 h 34"/>
                  <a:gd name="T100" fmla="*/ 2 w 56"/>
                  <a:gd name="T101" fmla="*/ 24 h 34"/>
                  <a:gd name="T102" fmla="*/ 0 w 56"/>
                  <a:gd name="T103" fmla="*/ 32 h 34"/>
                  <a:gd name="T104" fmla="*/ 2 w 56"/>
                  <a:gd name="T105" fmla="*/ 32 h 34"/>
                  <a:gd name="T106" fmla="*/ 2 w 56"/>
                  <a:gd name="T107" fmla="*/ 34 h 3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
                  <a:gd name="T163" fmla="*/ 0 h 34"/>
                  <a:gd name="T164" fmla="*/ 56 w 56"/>
                  <a:gd name="T165" fmla="*/ 34 h 3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 h="34">
                    <a:moveTo>
                      <a:pt x="2" y="34"/>
                    </a:moveTo>
                    <a:lnTo>
                      <a:pt x="4" y="34"/>
                    </a:lnTo>
                    <a:lnTo>
                      <a:pt x="8" y="32"/>
                    </a:lnTo>
                    <a:lnTo>
                      <a:pt x="8" y="34"/>
                    </a:lnTo>
                    <a:lnTo>
                      <a:pt x="8" y="32"/>
                    </a:lnTo>
                    <a:lnTo>
                      <a:pt x="8" y="30"/>
                    </a:lnTo>
                    <a:lnTo>
                      <a:pt x="12" y="28"/>
                    </a:lnTo>
                    <a:lnTo>
                      <a:pt x="14" y="28"/>
                    </a:lnTo>
                    <a:lnTo>
                      <a:pt x="14" y="26"/>
                    </a:lnTo>
                    <a:lnTo>
                      <a:pt x="16" y="26"/>
                    </a:lnTo>
                    <a:lnTo>
                      <a:pt x="16" y="28"/>
                    </a:lnTo>
                    <a:lnTo>
                      <a:pt x="20" y="30"/>
                    </a:lnTo>
                    <a:lnTo>
                      <a:pt x="22" y="34"/>
                    </a:lnTo>
                    <a:lnTo>
                      <a:pt x="28" y="34"/>
                    </a:lnTo>
                    <a:lnTo>
                      <a:pt x="28" y="32"/>
                    </a:lnTo>
                    <a:lnTo>
                      <a:pt x="30" y="30"/>
                    </a:lnTo>
                    <a:lnTo>
                      <a:pt x="28" y="28"/>
                    </a:lnTo>
                    <a:lnTo>
                      <a:pt x="28" y="24"/>
                    </a:lnTo>
                    <a:lnTo>
                      <a:pt x="28" y="26"/>
                    </a:lnTo>
                    <a:lnTo>
                      <a:pt x="30" y="24"/>
                    </a:lnTo>
                    <a:lnTo>
                      <a:pt x="32" y="28"/>
                    </a:lnTo>
                    <a:lnTo>
                      <a:pt x="34" y="28"/>
                    </a:lnTo>
                    <a:lnTo>
                      <a:pt x="38" y="34"/>
                    </a:lnTo>
                    <a:lnTo>
                      <a:pt x="42" y="34"/>
                    </a:lnTo>
                    <a:lnTo>
                      <a:pt x="48" y="32"/>
                    </a:lnTo>
                    <a:lnTo>
                      <a:pt x="50" y="32"/>
                    </a:lnTo>
                    <a:lnTo>
                      <a:pt x="54" y="32"/>
                    </a:lnTo>
                    <a:lnTo>
                      <a:pt x="56" y="30"/>
                    </a:lnTo>
                    <a:lnTo>
                      <a:pt x="56" y="18"/>
                    </a:lnTo>
                    <a:lnTo>
                      <a:pt x="54" y="16"/>
                    </a:lnTo>
                    <a:lnTo>
                      <a:pt x="54" y="12"/>
                    </a:lnTo>
                    <a:lnTo>
                      <a:pt x="50" y="12"/>
                    </a:lnTo>
                    <a:lnTo>
                      <a:pt x="48" y="8"/>
                    </a:lnTo>
                    <a:lnTo>
                      <a:pt x="44" y="6"/>
                    </a:lnTo>
                    <a:lnTo>
                      <a:pt x="44" y="4"/>
                    </a:lnTo>
                    <a:lnTo>
                      <a:pt x="42" y="4"/>
                    </a:lnTo>
                    <a:lnTo>
                      <a:pt x="42" y="2"/>
                    </a:lnTo>
                    <a:lnTo>
                      <a:pt x="42" y="0"/>
                    </a:lnTo>
                    <a:lnTo>
                      <a:pt x="36" y="2"/>
                    </a:lnTo>
                    <a:lnTo>
                      <a:pt x="32" y="8"/>
                    </a:lnTo>
                    <a:lnTo>
                      <a:pt x="30" y="6"/>
                    </a:lnTo>
                    <a:lnTo>
                      <a:pt x="28" y="12"/>
                    </a:lnTo>
                    <a:lnTo>
                      <a:pt x="14" y="16"/>
                    </a:lnTo>
                    <a:lnTo>
                      <a:pt x="10" y="20"/>
                    </a:lnTo>
                    <a:lnTo>
                      <a:pt x="10" y="22"/>
                    </a:lnTo>
                    <a:lnTo>
                      <a:pt x="8" y="22"/>
                    </a:lnTo>
                    <a:lnTo>
                      <a:pt x="6" y="22"/>
                    </a:lnTo>
                    <a:lnTo>
                      <a:pt x="2" y="24"/>
                    </a:lnTo>
                    <a:lnTo>
                      <a:pt x="0" y="32"/>
                    </a:lnTo>
                    <a:lnTo>
                      <a:pt x="2" y="32"/>
                    </a:lnTo>
                    <a:lnTo>
                      <a:pt x="2" y="34"/>
                    </a:lnTo>
                    <a:close/>
                  </a:path>
                </a:pathLst>
              </a:custGeom>
              <a:solidFill>
                <a:srgbClr val="0071B4">
                  <a:alpha val="34901"/>
                </a:srgbClr>
              </a:solidFill>
              <a:ln w="9525">
                <a:noFill/>
                <a:round/>
                <a:headEnd/>
                <a:tailEnd/>
              </a:ln>
            </p:spPr>
            <p:txBody>
              <a:bodyPr/>
              <a:lstStyle/>
              <a:p>
                <a:endParaRPr lang="en-US"/>
              </a:p>
            </p:txBody>
          </p:sp>
          <p:sp>
            <p:nvSpPr>
              <p:cNvPr id="14815" name="Freeform 17"/>
              <p:cNvSpPr>
                <a:spLocks/>
              </p:cNvSpPr>
              <p:nvPr/>
            </p:nvSpPr>
            <p:spPr bwMode="auto">
              <a:xfrm>
                <a:off x="4740" y="1439"/>
                <a:ext cx="91" cy="83"/>
              </a:xfrm>
              <a:custGeom>
                <a:avLst/>
                <a:gdLst>
                  <a:gd name="T0" fmla="*/ 0 w 91"/>
                  <a:gd name="T1" fmla="*/ 49 h 83"/>
                  <a:gd name="T2" fmla="*/ 10 w 91"/>
                  <a:gd name="T3" fmla="*/ 65 h 83"/>
                  <a:gd name="T4" fmla="*/ 18 w 91"/>
                  <a:gd name="T5" fmla="*/ 77 h 83"/>
                  <a:gd name="T6" fmla="*/ 28 w 91"/>
                  <a:gd name="T7" fmla="*/ 81 h 83"/>
                  <a:gd name="T8" fmla="*/ 36 w 91"/>
                  <a:gd name="T9" fmla="*/ 83 h 83"/>
                  <a:gd name="T10" fmla="*/ 40 w 91"/>
                  <a:gd name="T11" fmla="*/ 71 h 83"/>
                  <a:gd name="T12" fmla="*/ 38 w 91"/>
                  <a:gd name="T13" fmla="*/ 65 h 83"/>
                  <a:gd name="T14" fmla="*/ 42 w 91"/>
                  <a:gd name="T15" fmla="*/ 69 h 83"/>
                  <a:gd name="T16" fmla="*/ 45 w 91"/>
                  <a:gd name="T17" fmla="*/ 73 h 83"/>
                  <a:gd name="T18" fmla="*/ 42 w 91"/>
                  <a:gd name="T19" fmla="*/ 75 h 83"/>
                  <a:gd name="T20" fmla="*/ 45 w 91"/>
                  <a:gd name="T21" fmla="*/ 77 h 83"/>
                  <a:gd name="T22" fmla="*/ 57 w 91"/>
                  <a:gd name="T23" fmla="*/ 71 h 83"/>
                  <a:gd name="T24" fmla="*/ 71 w 91"/>
                  <a:gd name="T25" fmla="*/ 63 h 83"/>
                  <a:gd name="T26" fmla="*/ 73 w 91"/>
                  <a:gd name="T27" fmla="*/ 67 h 83"/>
                  <a:gd name="T28" fmla="*/ 77 w 91"/>
                  <a:gd name="T29" fmla="*/ 75 h 83"/>
                  <a:gd name="T30" fmla="*/ 79 w 91"/>
                  <a:gd name="T31" fmla="*/ 69 h 83"/>
                  <a:gd name="T32" fmla="*/ 91 w 91"/>
                  <a:gd name="T33" fmla="*/ 71 h 83"/>
                  <a:gd name="T34" fmla="*/ 91 w 91"/>
                  <a:gd name="T35" fmla="*/ 67 h 83"/>
                  <a:gd name="T36" fmla="*/ 81 w 91"/>
                  <a:gd name="T37" fmla="*/ 63 h 83"/>
                  <a:gd name="T38" fmla="*/ 75 w 91"/>
                  <a:gd name="T39" fmla="*/ 45 h 83"/>
                  <a:gd name="T40" fmla="*/ 79 w 91"/>
                  <a:gd name="T41" fmla="*/ 27 h 83"/>
                  <a:gd name="T42" fmla="*/ 75 w 91"/>
                  <a:gd name="T43" fmla="*/ 27 h 83"/>
                  <a:gd name="T44" fmla="*/ 67 w 91"/>
                  <a:gd name="T45" fmla="*/ 11 h 83"/>
                  <a:gd name="T46" fmla="*/ 59 w 91"/>
                  <a:gd name="T47" fmla="*/ 7 h 83"/>
                  <a:gd name="T48" fmla="*/ 57 w 91"/>
                  <a:gd name="T49" fmla="*/ 21 h 83"/>
                  <a:gd name="T50" fmla="*/ 57 w 91"/>
                  <a:gd name="T51" fmla="*/ 27 h 83"/>
                  <a:gd name="T52" fmla="*/ 57 w 91"/>
                  <a:gd name="T53" fmla="*/ 33 h 83"/>
                  <a:gd name="T54" fmla="*/ 53 w 91"/>
                  <a:gd name="T55" fmla="*/ 33 h 83"/>
                  <a:gd name="T56" fmla="*/ 49 w 91"/>
                  <a:gd name="T57" fmla="*/ 33 h 83"/>
                  <a:gd name="T58" fmla="*/ 49 w 91"/>
                  <a:gd name="T59" fmla="*/ 29 h 83"/>
                  <a:gd name="T60" fmla="*/ 49 w 91"/>
                  <a:gd name="T61" fmla="*/ 25 h 83"/>
                  <a:gd name="T62" fmla="*/ 49 w 91"/>
                  <a:gd name="T63" fmla="*/ 23 h 83"/>
                  <a:gd name="T64" fmla="*/ 45 w 91"/>
                  <a:gd name="T65" fmla="*/ 23 h 83"/>
                  <a:gd name="T66" fmla="*/ 45 w 91"/>
                  <a:gd name="T67" fmla="*/ 21 h 83"/>
                  <a:gd name="T68" fmla="*/ 42 w 91"/>
                  <a:gd name="T69" fmla="*/ 19 h 83"/>
                  <a:gd name="T70" fmla="*/ 42 w 91"/>
                  <a:gd name="T71" fmla="*/ 13 h 83"/>
                  <a:gd name="T72" fmla="*/ 38 w 91"/>
                  <a:gd name="T73" fmla="*/ 13 h 83"/>
                  <a:gd name="T74" fmla="*/ 30 w 91"/>
                  <a:gd name="T75" fmla="*/ 5 h 83"/>
                  <a:gd name="T76" fmla="*/ 30 w 91"/>
                  <a:gd name="T77" fmla="*/ 0 h 83"/>
                  <a:gd name="T78" fmla="*/ 26 w 91"/>
                  <a:gd name="T79" fmla="*/ 0 h 83"/>
                  <a:gd name="T80" fmla="*/ 20 w 91"/>
                  <a:gd name="T81" fmla="*/ 3 h 83"/>
                  <a:gd name="T82" fmla="*/ 10 w 91"/>
                  <a:gd name="T83" fmla="*/ 13 h 83"/>
                  <a:gd name="T84" fmla="*/ 6 w 91"/>
                  <a:gd name="T85" fmla="*/ 15 h 83"/>
                  <a:gd name="T86" fmla="*/ 10 w 91"/>
                  <a:gd name="T87" fmla="*/ 19 h 83"/>
                  <a:gd name="T88" fmla="*/ 10 w 91"/>
                  <a:gd name="T89" fmla="*/ 25 h 83"/>
                  <a:gd name="T90" fmla="*/ 4 w 91"/>
                  <a:gd name="T91" fmla="*/ 25 h 83"/>
                  <a:gd name="T92" fmla="*/ 6 w 91"/>
                  <a:gd name="T93" fmla="*/ 31 h 83"/>
                  <a:gd name="T94" fmla="*/ 4 w 91"/>
                  <a:gd name="T95" fmla="*/ 37 h 83"/>
                  <a:gd name="T96" fmla="*/ 2 w 91"/>
                  <a:gd name="T97" fmla="*/ 35 h 83"/>
                  <a:gd name="T98" fmla="*/ 6 w 91"/>
                  <a:gd name="T99" fmla="*/ 39 h 83"/>
                  <a:gd name="T100" fmla="*/ 4 w 91"/>
                  <a:gd name="T101" fmla="*/ 43 h 83"/>
                  <a:gd name="T102" fmla="*/ 4 w 91"/>
                  <a:gd name="T103" fmla="*/ 45 h 83"/>
                  <a:gd name="T104" fmla="*/ 8 w 91"/>
                  <a:gd name="T105" fmla="*/ 47 h 83"/>
                  <a:gd name="T106" fmla="*/ 2 w 91"/>
                  <a:gd name="T107" fmla="*/ 47 h 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1"/>
                  <a:gd name="T163" fmla="*/ 0 h 83"/>
                  <a:gd name="T164" fmla="*/ 91 w 91"/>
                  <a:gd name="T165" fmla="*/ 83 h 8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1" h="83">
                    <a:moveTo>
                      <a:pt x="2" y="47"/>
                    </a:moveTo>
                    <a:lnTo>
                      <a:pt x="0" y="49"/>
                    </a:lnTo>
                    <a:lnTo>
                      <a:pt x="4" y="59"/>
                    </a:lnTo>
                    <a:lnTo>
                      <a:pt x="10" y="65"/>
                    </a:lnTo>
                    <a:lnTo>
                      <a:pt x="14" y="65"/>
                    </a:lnTo>
                    <a:lnTo>
                      <a:pt x="18" y="77"/>
                    </a:lnTo>
                    <a:lnTo>
                      <a:pt x="22" y="81"/>
                    </a:lnTo>
                    <a:lnTo>
                      <a:pt x="28" y="81"/>
                    </a:lnTo>
                    <a:lnTo>
                      <a:pt x="32" y="83"/>
                    </a:lnTo>
                    <a:lnTo>
                      <a:pt x="36" y="83"/>
                    </a:lnTo>
                    <a:lnTo>
                      <a:pt x="36" y="81"/>
                    </a:lnTo>
                    <a:lnTo>
                      <a:pt x="40" y="71"/>
                    </a:lnTo>
                    <a:lnTo>
                      <a:pt x="36" y="73"/>
                    </a:lnTo>
                    <a:lnTo>
                      <a:pt x="38" y="65"/>
                    </a:lnTo>
                    <a:lnTo>
                      <a:pt x="42" y="63"/>
                    </a:lnTo>
                    <a:lnTo>
                      <a:pt x="42" y="69"/>
                    </a:lnTo>
                    <a:lnTo>
                      <a:pt x="43" y="73"/>
                    </a:lnTo>
                    <a:lnTo>
                      <a:pt x="45" y="73"/>
                    </a:lnTo>
                    <a:lnTo>
                      <a:pt x="43" y="75"/>
                    </a:lnTo>
                    <a:lnTo>
                      <a:pt x="42" y="75"/>
                    </a:lnTo>
                    <a:lnTo>
                      <a:pt x="43" y="77"/>
                    </a:lnTo>
                    <a:lnTo>
                      <a:pt x="45" y="77"/>
                    </a:lnTo>
                    <a:lnTo>
                      <a:pt x="53" y="75"/>
                    </a:lnTo>
                    <a:lnTo>
                      <a:pt x="57" y="71"/>
                    </a:lnTo>
                    <a:lnTo>
                      <a:pt x="67" y="67"/>
                    </a:lnTo>
                    <a:lnTo>
                      <a:pt x="71" y="63"/>
                    </a:lnTo>
                    <a:lnTo>
                      <a:pt x="73" y="65"/>
                    </a:lnTo>
                    <a:lnTo>
                      <a:pt x="73" y="67"/>
                    </a:lnTo>
                    <a:lnTo>
                      <a:pt x="71" y="69"/>
                    </a:lnTo>
                    <a:lnTo>
                      <a:pt x="77" y="75"/>
                    </a:lnTo>
                    <a:lnTo>
                      <a:pt x="79" y="73"/>
                    </a:lnTo>
                    <a:lnTo>
                      <a:pt x="79" y="69"/>
                    </a:lnTo>
                    <a:lnTo>
                      <a:pt x="87" y="73"/>
                    </a:lnTo>
                    <a:lnTo>
                      <a:pt x="91" y="71"/>
                    </a:lnTo>
                    <a:lnTo>
                      <a:pt x="91" y="69"/>
                    </a:lnTo>
                    <a:lnTo>
                      <a:pt x="91" y="67"/>
                    </a:lnTo>
                    <a:lnTo>
                      <a:pt x="87" y="65"/>
                    </a:lnTo>
                    <a:lnTo>
                      <a:pt x="81" y="63"/>
                    </a:lnTo>
                    <a:lnTo>
                      <a:pt x="77" y="59"/>
                    </a:lnTo>
                    <a:lnTo>
                      <a:pt x="75" y="45"/>
                    </a:lnTo>
                    <a:lnTo>
                      <a:pt x="79" y="31"/>
                    </a:lnTo>
                    <a:lnTo>
                      <a:pt x="79" y="27"/>
                    </a:lnTo>
                    <a:lnTo>
                      <a:pt x="77" y="27"/>
                    </a:lnTo>
                    <a:lnTo>
                      <a:pt x="75" y="27"/>
                    </a:lnTo>
                    <a:lnTo>
                      <a:pt x="73" y="19"/>
                    </a:lnTo>
                    <a:lnTo>
                      <a:pt x="67" y="11"/>
                    </a:lnTo>
                    <a:lnTo>
                      <a:pt x="61" y="7"/>
                    </a:lnTo>
                    <a:lnTo>
                      <a:pt x="59" y="7"/>
                    </a:lnTo>
                    <a:lnTo>
                      <a:pt x="57" y="11"/>
                    </a:lnTo>
                    <a:lnTo>
                      <a:pt x="57" y="21"/>
                    </a:lnTo>
                    <a:lnTo>
                      <a:pt x="59" y="25"/>
                    </a:lnTo>
                    <a:lnTo>
                      <a:pt x="57" y="27"/>
                    </a:lnTo>
                    <a:lnTo>
                      <a:pt x="57" y="33"/>
                    </a:lnTo>
                    <a:lnTo>
                      <a:pt x="53" y="33"/>
                    </a:lnTo>
                    <a:lnTo>
                      <a:pt x="51" y="33"/>
                    </a:lnTo>
                    <a:lnTo>
                      <a:pt x="49" y="33"/>
                    </a:lnTo>
                    <a:lnTo>
                      <a:pt x="49" y="31"/>
                    </a:lnTo>
                    <a:lnTo>
                      <a:pt x="49" y="29"/>
                    </a:lnTo>
                    <a:lnTo>
                      <a:pt x="49" y="25"/>
                    </a:lnTo>
                    <a:lnTo>
                      <a:pt x="49" y="23"/>
                    </a:lnTo>
                    <a:lnTo>
                      <a:pt x="45" y="21"/>
                    </a:lnTo>
                    <a:lnTo>
                      <a:pt x="45" y="23"/>
                    </a:lnTo>
                    <a:lnTo>
                      <a:pt x="45" y="21"/>
                    </a:lnTo>
                    <a:lnTo>
                      <a:pt x="42" y="21"/>
                    </a:lnTo>
                    <a:lnTo>
                      <a:pt x="42" y="19"/>
                    </a:lnTo>
                    <a:lnTo>
                      <a:pt x="43" y="15"/>
                    </a:lnTo>
                    <a:lnTo>
                      <a:pt x="42" y="13"/>
                    </a:lnTo>
                    <a:lnTo>
                      <a:pt x="40" y="11"/>
                    </a:lnTo>
                    <a:lnTo>
                      <a:pt x="38" y="13"/>
                    </a:lnTo>
                    <a:lnTo>
                      <a:pt x="36" y="11"/>
                    </a:lnTo>
                    <a:lnTo>
                      <a:pt x="30" y="5"/>
                    </a:lnTo>
                    <a:lnTo>
                      <a:pt x="30" y="2"/>
                    </a:lnTo>
                    <a:lnTo>
                      <a:pt x="30" y="0"/>
                    </a:lnTo>
                    <a:lnTo>
                      <a:pt x="26" y="0"/>
                    </a:lnTo>
                    <a:lnTo>
                      <a:pt x="20" y="3"/>
                    </a:lnTo>
                    <a:lnTo>
                      <a:pt x="16" y="9"/>
                    </a:lnTo>
                    <a:lnTo>
                      <a:pt x="10" y="13"/>
                    </a:lnTo>
                    <a:lnTo>
                      <a:pt x="8" y="11"/>
                    </a:lnTo>
                    <a:lnTo>
                      <a:pt x="6" y="15"/>
                    </a:lnTo>
                    <a:lnTo>
                      <a:pt x="8" y="21"/>
                    </a:lnTo>
                    <a:lnTo>
                      <a:pt x="10" y="19"/>
                    </a:lnTo>
                    <a:lnTo>
                      <a:pt x="10" y="23"/>
                    </a:lnTo>
                    <a:lnTo>
                      <a:pt x="10" y="25"/>
                    </a:lnTo>
                    <a:lnTo>
                      <a:pt x="6" y="23"/>
                    </a:lnTo>
                    <a:lnTo>
                      <a:pt x="4" y="25"/>
                    </a:lnTo>
                    <a:lnTo>
                      <a:pt x="4" y="29"/>
                    </a:lnTo>
                    <a:lnTo>
                      <a:pt x="6" y="31"/>
                    </a:lnTo>
                    <a:lnTo>
                      <a:pt x="4" y="35"/>
                    </a:lnTo>
                    <a:lnTo>
                      <a:pt x="4" y="37"/>
                    </a:lnTo>
                    <a:lnTo>
                      <a:pt x="2" y="33"/>
                    </a:lnTo>
                    <a:lnTo>
                      <a:pt x="2" y="35"/>
                    </a:lnTo>
                    <a:lnTo>
                      <a:pt x="2" y="37"/>
                    </a:lnTo>
                    <a:lnTo>
                      <a:pt x="6" y="39"/>
                    </a:lnTo>
                    <a:lnTo>
                      <a:pt x="6" y="43"/>
                    </a:lnTo>
                    <a:lnTo>
                      <a:pt x="4" y="43"/>
                    </a:lnTo>
                    <a:lnTo>
                      <a:pt x="4" y="45"/>
                    </a:lnTo>
                    <a:lnTo>
                      <a:pt x="6" y="43"/>
                    </a:lnTo>
                    <a:lnTo>
                      <a:pt x="8" y="47"/>
                    </a:lnTo>
                    <a:lnTo>
                      <a:pt x="4" y="49"/>
                    </a:lnTo>
                    <a:lnTo>
                      <a:pt x="2" y="47"/>
                    </a:lnTo>
                    <a:close/>
                  </a:path>
                </a:pathLst>
              </a:custGeom>
              <a:solidFill>
                <a:srgbClr val="0071B4">
                  <a:alpha val="34901"/>
                </a:srgbClr>
              </a:solidFill>
              <a:ln w="9525">
                <a:noFill/>
                <a:round/>
                <a:headEnd/>
                <a:tailEnd/>
              </a:ln>
            </p:spPr>
            <p:txBody>
              <a:bodyPr/>
              <a:lstStyle/>
              <a:p>
                <a:endParaRPr lang="en-US"/>
              </a:p>
            </p:txBody>
          </p:sp>
          <p:sp>
            <p:nvSpPr>
              <p:cNvPr id="14816" name="Freeform 18"/>
              <p:cNvSpPr>
                <a:spLocks/>
              </p:cNvSpPr>
              <p:nvPr/>
            </p:nvSpPr>
            <p:spPr bwMode="auto">
              <a:xfrm>
                <a:off x="1405" y="1327"/>
                <a:ext cx="24" cy="16"/>
              </a:xfrm>
              <a:custGeom>
                <a:avLst/>
                <a:gdLst>
                  <a:gd name="T0" fmla="*/ 12 w 24"/>
                  <a:gd name="T1" fmla="*/ 0 h 16"/>
                  <a:gd name="T2" fmla="*/ 8 w 24"/>
                  <a:gd name="T3" fmla="*/ 2 h 16"/>
                  <a:gd name="T4" fmla="*/ 4 w 24"/>
                  <a:gd name="T5" fmla="*/ 2 h 16"/>
                  <a:gd name="T6" fmla="*/ 0 w 24"/>
                  <a:gd name="T7" fmla="*/ 4 h 16"/>
                  <a:gd name="T8" fmla="*/ 0 w 24"/>
                  <a:gd name="T9" fmla="*/ 8 h 16"/>
                  <a:gd name="T10" fmla="*/ 6 w 24"/>
                  <a:gd name="T11" fmla="*/ 16 h 16"/>
                  <a:gd name="T12" fmla="*/ 12 w 24"/>
                  <a:gd name="T13" fmla="*/ 14 h 16"/>
                  <a:gd name="T14" fmla="*/ 14 w 24"/>
                  <a:gd name="T15" fmla="*/ 12 h 16"/>
                  <a:gd name="T16" fmla="*/ 18 w 24"/>
                  <a:gd name="T17" fmla="*/ 12 h 16"/>
                  <a:gd name="T18" fmla="*/ 24 w 24"/>
                  <a:gd name="T19" fmla="*/ 12 h 16"/>
                  <a:gd name="T20" fmla="*/ 22 w 24"/>
                  <a:gd name="T21" fmla="*/ 10 h 16"/>
                  <a:gd name="T22" fmla="*/ 12 w 24"/>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16"/>
                  <a:gd name="T38" fmla="*/ 24 w 24"/>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16">
                    <a:moveTo>
                      <a:pt x="12" y="0"/>
                    </a:moveTo>
                    <a:lnTo>
                      <a:pt x="8" y="2"/>
                    </a:lnTo>
                    <a:lnTo>
                      <a:pt x="4" y="2"/>
                    </a:lnTo>
                    <a:lnTo>
                      <a:pt x="0" y="4"/>
                    </a:lnTo>
                    <a:lnTo>
                      <a:pt x="0" y="8"/>
                    </a:lnTo>
                    <a:lnTo>
                      <a:pt x="6" y="16"/>
                    </a:lnTo>
                    <a:lnTo>
                      <a:pt x="12" y="14"/>
                    </a:lnTo>
                    <a:lnTo>
                      <a:pt x="14" y="12"/>
                    </a:lnTo>
                    <a:lnTo>
                      <a:pt x="18" y="12"/>
                    </a:lnTo>
                    <a:lnTo>
                      <a:pt x="24" y="12"/>
                    </a:lnTo>
                    <a:lnTo>
                      <a:pt x="22" y="10"/>
                    </a:lnTo>
                    <a:lnTo>
                      <a:pt x="12" y="0"/>
                    </a:lnTo>
                    <a:close/>
                  </a:path>
                </a:pathLst>
              </a:custGeom>
              <a:solidFill>
                <a:srgbClr val="0071B4">
                  <a:alpha val="34901"/>
                </a:srgbClr>
              </a:solidFill>
              <a:ln w="9525">
                <a:noFill/>
                <a:round/>
                <a:headEnd/>
                <a:tailEnd/>
              </a:ln>
            </p:spPr>
            <p:txBody>
              <a:bodyPr/>
              <a:lstStyle/>
              <a:p>
                <a:endParaRPr lang="en-US"/>
              </a:p>
            </p:txBody>
          </p:sp>
          <p:sp>
            <p:nvSpPr>
              <p:cNvPr id="14817" name="Freeform 19"/>
              <p:cNvSpPr>
                <a:spLocks/>
              </p:cNvSpPr>
              <p:nvPr/>
            </p:nvSpPr>
            <p:spPr bwMode="auto">
              <a:xfrm>
                <a:off x="1626" y="1425"/>
                <a:ext cx="8" cy="8"/>
              </a:xfrm>
              <a:custGeom>
                <a:avLst/>
                <a:gdLst>
                  <a:gd name="T0" fmla="*/ 0 w 8"/>
                  <a:gd name="T1" fmla="*/ 6 h 8"/>
                  <a:gd name="T2" fmla="*/ 8 w 8"/>
                  <a:gd name="T3" fmla="*/ 8 h 8"/>
                  <a:gd name="T4" fmla="*/ 2 w 8"/>
                  <a:gd name="T5" fmla="*/ 0 h 8"/>
                  <a:gd name="T6" fmla="*/ 0 w 8"/>
                  <a:gd name="T7" fmla="*/ 4 h 8"/>
                  <a:gd name="T8" fmla="*/ 0 w 8"/>
                  <a:gd name="T9" fmla="*/ 6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6"/>
                    </a:moveTo>
                    <a:lnTo>
                      <a:pt x="8" y="8"/>
                    </a:lnTo>
                    <a:lnTo>
                      <a:pt x="2" y="0"/>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4818" name="Freeform 20"/>
              <p:cNvSpPr>
                <a:spLocks/>
              </p:cNvSpPr>
              <p:nvPr/>
            </p:nvSpPr>
            <p:spPr bwMode="auto">
              <a:xfrm>
                <a:off x="1721" y="1444"/>
                <a:ext cx="12" cy="20"/>
              </a:xfrm>
              <a:custGeom>
                <a:avLst/>
                <a:gdLst>
                  <a:gd name="T0" fmla="*/ 10 w 12"/>
                  <a:gd name="T1" fmla="*/ 4 h 20"/>
                  <a:gd name="T2" fmla="*/ 6 w 12"/>
                  <a:gd name="T3" fmla="*/ 0 h 20"/>
                  <a:gd name="T4" fmla="*/ 6 w 12"/>
                  <a:gd name="T5" fmla="*/ 0 h 20"/>
                  <a:gd name="T6" fmla="*/ 6 w 12"/>
                  <a:gd name="T7" fmla="*/ 2 h 20"/>
                  <a:gd name="T8" fmla="*/ 4 w 12"/>
                  <a:gd name="T9" fmla="*/ 4 h 20"/>
                  <a:gd name="T10" fmla="*/ 4 w 12"/>
                  <a:gd name="T11" fmla="*/ 6 h 20"/>
                  <a:gd name="T12" fmla="*/ 2 w 12"/>
                  <a:gd name="T13" fmla="*/ 12 h 20"/>
                  <a:gd name="T14" fmla="*/ 2 w 12"/>
                  <a:gd name="T15" fmla="*/ 14 h 20"/>
                  <a:gd name="T16" fmla="*/ 0 w 12"/>
                  <a:gd name="T17" fmla="*/ 16 h 20"/>
                  <a:gd name="T18" fmla="*/ 6 w 12"/>
                  <a:gd name="T19" fmla="*/ 20 h 20"/>
                  <a:gd name="T20" fmla="*/ 6 w 12"/>
                  <a:gd name="T21" fmla="*/ 18 h 20"/>
                  <a:gd name="T22" fmla="*/ 6 w 12"/>
                  <a:gd name="T23" fmla="*/ 16 h 20"/>
                  <a:gd name="T24" fmla="*/ 12 w 12"/>
                  <a:gd name="T25" fmla="*/ 16 h 20"/>
                  <a:gd name="T26" fmla="*/ 10 w 12"/>
                  <a:gd name="T27" fmla="*/ 14 h 20"/>
                  <a:gd name="T28" fmla="*/ 8 w 12"/>
                  <a:gd name="T29" fmla="*/ 12 h 20"/>
                  <a:gd name="T30" fmla="*/ 10 w 12"/>
                  <a:gd name="T31" fmla="*/ 4 h 20"/>
                  <a:gd name="T32" fmla="*/ 10 w 12"/>
                  <a:gd name="T33" fmla="*/ 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20"/>
                  <a:gd name="T53" fmla="*/ 12 w 12"/>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20">
                    <a:moveTo>
                      <a:pt x="10" y="4"/>
                    </a:moveTo>
                    <a:lnTo>
                      <a:pt x="6" y="0"/>
                    </a:lnTo>
                    <a:lnTo>
                      <a:pt x="6" y="2"/>
                    </a:lnTo>
                    <a:lnTo>
                      <a:pt x="4" y="4"/>
                    </a:lnTo>
                    <a:lnTo>
                      <a:pt x="4" y="6"/>
                    </a:lnTo>
                    <a:lnTo>
                      <a:pt x="2" y="12"/>
                    </a:lnTo>
                    <a:lnTo>
                      <a:pt x="2" y="14"/>
                    </a:lnTo>
                    <a:lnTo>
                      <a:pt x="0" y="16"/>
                    </a:lnTo>
                    <a:lnTo>
                      <a:pt x="6" y="20"/>
                    </a:lnTo>
                    <a:lnTo>
                      <a:pt x="6" y="18"/>
                    </a:lnTo>
                    <a:lnTo>
                      <a:pt x="6" y="16"/>
                    </a:lnTo>
                    <a:lnTo>
                      <a:pt x="12" y="16"/>
                    </a:lnTo>
                    <a:lnTo>
                      <a:pt x="10" y="14"/>
                    </a:lnTo>
                    <a:lnTo>
                      <a:pt x="8" y="12"/>
                    </a:lnTo>
                    <a:lnTo>
                      <a:pt x="10" y="4"/>
                    </a:lnTo>
                    <a:close/>
                  </a:path>
                </a:pathLst>
              </a:custGeom>
              <a:solidFill>
                <a:srgbClr val="0071B4">
                  <a:alpha val="34901"/>
                </a:srgbClr>
              </a:solidFill>
              <a:ln w="9525">
                <a:noFill/>
                <a:round/>
                <a:headEnd/>
                <a:tailEnd/>
              </a:ln>
            </p:spPr>
            <p:txBody>
              <a:bodyPr/>
              <a:lstStyle/>
              <a:p>
                <a:endParaRPr lang="en-US"/>
              </a:p>
            </p:txBody>
          </p:sp>
          <p:sp>
            <p:nvSpPr>
              <p:cNvPr id="14819" name="Freeform 21"/>
              <p:cNvSpPr>
                <a:spLocks/>
              </p:cNvSpPr>
              <p:nvPr/>
            </p:nvSpPr>
            <p:spPr bwMode="auto">
              <a:xfrm>
                <a:off x="4099" y="1132"/>
                <a:ext cx="14" cy="10"/>
              </a:xfrm>
              <a:custGeom>
                <a:avLst/>
                <a:gdLst>
                  <a:gd name="T0" fmla="*/ 1 w 7"/>
                  <a:gd name="T1" fmla="*/ 5 h 5"/>
                  <a:gd name="T2" fmla="*/ 3 w 7"/>
                  <a:gd name="T3" fmla="*/ 4 h 5"/>
                  <a:gd name="T4" fmla="*/ 5 w 7"/>
                  <a:gd name="T5" fmla="*/ 4 h 5"/>
                  <a:gd name="T6" fmla="*/ 7 w 7"/>
                  <a:gd name="T7" fmla="*/ 3 h 5"/>
                  <a:gd name="T8" fmla="*/ 7 w 7"/>
                  <a:gd name="T9" fmla="*/ 0 h 5"/>
                  <a:gd name="T10" fmla="*/ 6 w 7"/>
                  <a:gd name="T11" fmla="*/ 0 h 5"/>
                  <a:gd name="T12" fmla="*/ 3 w 7"/>
                  <a:gd name="T13" fmla="*/ 0 h 5"/>
                  <a:gd name="T14" fmla="*/ 2 w 7"/>
                  <a:gd name="T15" fmla="*/ 1 h 5"/>
                  <a:gd name="T16" fmla="*/ 1 w 7"/>
                  <a:gd name="T17" fmla="*/ 5 h 5"/>
                  <a:gd name="T18" fmla="*/ 1 w 7"/>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5"/>
                  <a:gd name="T32" fmla="*/ 7 w 7"/>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5">
                    <a:moveTo>
                      <a:pt x="1" y="5"/>
                    </a:moveTo>
                    <a:cubicBezTo>
                      <a:pt x="2" y="5"/>
                      <a:pt x="2" y="4"/>
                      <a:pt x="3" y="4"/>
                    </a:cubicBezTo>
                    <a:cubicBezTo>
                      <a:pt x="4" y="4"/>
                      <a:pt x="4" y="4"/>
                      <a:pt x="5" y="4"/>
                    </a:cubicBezTo>
                    <a:cubicBezTo>
                      <a:pt x="6" y="4"/>
                      <a:pt x="7" y="4"/>
                      <a:pt x="7" y="3"/>
                    </a:cubicBezTo>
                    <a:cubicBezTo>
                      <a:pt x="7" y="2"/>
                      <a:pt x="7" y="0"/>
                      <a:pt x="7" y="0"/>
                    </a:cubicBezTo>
                    <a:cubicBezTo>
                      <a:pt x="6" y="0"/>
                      <a:pt x="6" y="0"/>
                      <a:pt x="6" y="0"/>
                    </a:cubicBezTo>
                    <a:cubicBezTo>
                      <a:pt x="5" y="0"/>
                      <a:pt x="4" y="0"/>
                      <a:pt x="3" y="0"/>
                    </a:cubicBezTo>
                    <a:cubicBezTo>
                      <a:pt x="2" y="0"/>
                      <a:pt x="2" y="0"/>
                      <a:pt x="2" y="1"/>
                    </a:cubicBezTo>
                    <a:cubicBezTo>
                      <a:pt x="2" y="3"/>
                      <a:pt x="0" y="4"/>
                      <a:pt x="1" y="5"/>
                    </a:cubicBezTo>
                    <a:cubicBezTo>
                      <a:pt x="1" y="5"/>
                      <a:pt x="1" y="5"/>
                      <a:pt x="1" y="5"/>
                    </a:cubicBezTo>
                    <a:close/>
                  </a:path>
                </a:pathLst>
              </a:custGeom>
              <a:solidFill>
                <a:srgbClr val="0071B4">
                  <a:alpha val="34901"/>
                </a:srgbClr>
              </a:solidFill>
              <a:ln w="9525">
                <a:noFill/>
                <a:round/>
                <a:headEnd/>
                <a:tailEnd/>
              </a:ln>
            </p:spPr>
            <p:txBody>
              <a:bodyPr/>
              <a:lstStyle/>
              <a:p>
                <a:endParaRPr lang="en-US"/>
              </a:p>
            </p:txBody>
          </p:sp>
          <p:sp>
            <p:nvSpPr>
              <p:cNvPr id="14820" name="Rectangle 22"/>
              <p:cNvSpPr>
                <a:spLocks noChangeArrowheads="1"/>
              </p:cNvSpPr>
              <p:nvPr/>
            </p:nvSpPr>
            <p:spPr bwMode="auto">
              <a:xfrm>
                <a:off x="4140" y="1180"/>
                <a:ext cx="1" cy="1"/>
              </a:xfrm>
              <a:prstGeom prst="rect">
                <a:avLst/>
              </a:prstGeom>
              <a:solidFill>
                <a:srgbClr val="0071B4">
                  <a:alpha val="34901"/>
                </a:srgbClr>
              </a:solidFill>
              <a:ln w="9525">
                <a:noFill/>
                <a:miter lim="800000"/>
                <a:headEnd/>
                <a:tailEnd/>
              </a:ln>
            </p:spPr>
            <p:txBody>
              <a:bodyPr/>
              <a:lstStyle/>
              <a:p>
                <a:endParaRPr lang="en-US"/>
              </a:p>
            </p:txBody>
          </p:sp>
          <p:sp>
            <p:nvSpPr>
              <p:cNvPr id="14821" name="Freeform 23"/>
              <p:cNvSpPr>
                <a:spLocks/>
              </p:cNvSpPr>
              <p:nvPr/>
            </p:nvSpPr>
            <p:spPr bwMode="auto">
              <a:xfrm>
                <a:off x="4105" y="1088"/>
                <a:ext cx="63" cy="92"/>
              </a:xfrm>
              <a:custGeom>
                <a:avLst/>
                <a:gdLst>
                  <a:gd name="T0" fmla="*/ 8 w 32"/>
                  <a:gd name="T1" fmla="*/ 17 h 46"/>
                  <a:gd name="T2" fmla="*/ 5 w 32"/>
                  <a:gd name="T3" fmla="*/ 19 h 46"/>
                  <a:gd name="T4" fmla="*/ 12 w 32"/>
                  <a:gd name="T5" fmla="*/ 20 h 46"/>
                  <a:gd name="T6" fmla="*/ 12 w 32"/>
                  <a:gd name="T7" fmla="*/ 24 h 46"/>
                  <a:gd name="T8" fmla="*/ 14 w 32"/>
                  <a:gd name="T9" fmla="*/ 27 h 46"/>
                  <a:gd name="T10" fmla="*/ 13 w 32"/>
                  <a:gd name="T11" fmla="*/ 31 h 46"/>
                  <a:gd name="T12" fmla="*/ 12 w 32"/>
                  <a:gd name="T13" fmla="*/ 32 h 46"/>
                  <a:gd name="T14" fmla="*/ 11 w 32"/>
                  <a:gd name="T15" fmla="*/ 32 h 46"/>
                  <a:gd name="T16" fmla="*/ 10 w 32"/>
                  <a:gd name="T17" fmla="*/ 28 h 46"/>
                  <a:gd name="T18" fmla="*/ 10 w 32"/>
                  <a:gd name="T19" fmla="*/ 28 h 46"/>
                  <a:gd name="T20" fmla="*/ 8 w 32"/>
                  <a:gd name="T21" fmla="*/ 28 h 46"/>
                  <a:gd name="T22" fmla="*/ 7 w 32"/>
                  <a:gd name="T23" fmla="*/ 28 h 46"/>
                  <a:gd name="T24" fmla="*/ 3 w 32"/>
                  <a:gd name="T25" fmla="*/ 29 h 46"/>
                  <a:gd name="T26" fmla="*/ 1 w 32"/>
                  <a:gd name="T27" fmla="*/ 33 h 46"/>
                  <a:gd name="T28" fmla="*/ 0 w 32"/>
                  <a:gd name="T29" fmla="*/ 39 h 46"/>
                  <a:gd name="T30" fmla="*/ 1 w 32"/>
                  <a:gd name="T31" fmla="*/ 41 h 46"/>
                  <a:gd name="T32" fmla="*/ 2 w 32"/>
                  <a:gd name="T33" fmla="*/ 40 h 46"/>
                  <a:gd name="T34" fmla="*/ 9 w 32"/>
                  <a:gd name="T35" fmla="*/ 44 h 46"/>
                  <a:gd name="T36" fmla="*/ 14 w 32"/>
                  <a:gd name="T37" fmla="*/ 46 h 46"/>
                  <a:gd name="T38" fmla="*/ 16 w 32"/>
                  <a:gd name="T39" fmla="*/ 44 h 46"/>
                  <a:gd name="T40" fmla="*/ 17 w 32"/>
                  <a:gd name="T41" fmla="*/ 43 h 46"/>
                  <a:gd name="T42" fmla="*/ 18 w 32"/>
                  <a:gd name="T43" fmla="*/ 43 h 46"/>
                  <a:gd name="T44" fmla="*/ 18 w 32"/>
                  <a:gd name="T45" fmla="*/ 43 h 46"/>
                  <a:gd name="T46" fmla="*/ 21 w 32"/>
                  <a:gd name="T47" fmla="*/ 43 h 46"/>
                  <a:gd name="T48" fmla="*/ 21 w 32"/>
                  <a:gd name="T49" fmla="*/ 41 h 46"/>
                  <a:gd name="T50" fmla="*/ 22 w 32"/>
                  <a:gd name="T51" fmla="*/ 38 h 46"/>
                  <a:gd name="T52" fmla="*/ 24 w 32"/>
                  <a:gd name="T53" fmla="*/ 35 h 46"/>
                  <a:gd name="T54" fmla="*/ 27 w 32"/>
                  <a:gd name="T55" fmla="*/ 33 h 46"/>
                  <a:gd name="T56" fmla="*/ 29 w 32"/>
                  <a:gd name="T57" fmla="*/ 32 h 46"/>
                  <a:gd name="T58" fmla="*/ 31 w 32"/>
                  <a:gd name="T59" fmla="*/ 33 h 46"/>
                  <a:gd name="T60" fmla="*/ 31 w 32"/>
                  <a:gd name="T61" fmla="*/ 31 h 46"/>
                  <a:gd name="T62" fmla="*/ 32 w 32"/>
                  <a:gd name="T63" fmla="*/ 29 h 46"/>
                  <a:gd name="T64" fmla="*/ 32 w 32"/>
                  <a:gd name="T65" fmla="*/ 26 h 46"/>
                  <a:gd name="T66" fmla="*/ 31 w 32"/>
                  <a:gd name="T67" fmla="*/ 23 h 46"/>
                  <a:gd name="T68" fmla="*/ 31 w 32"/>
                  <a:gd name="T69" fmla="*/ 18 h 46"/>
                  <a:gd name="T70" fmla="*/ 30 w 32"/>
                  <a:gd name="T71" fmla="*/ 16 h 46"/>
                  <a:gd name="T72" fmla="*/ 29 w 32"/>
                  <a:gd name="T73" fmla="*/ 13 h 46"/>
                  <a:gd name="T74" fmla="*/ 31 w 32"/>
                  <a:gd name="T75" fmla="*/ 10 h 46"/>
                  <a:gd name="T76" fmla="*/ 31 w 32"/>
                  <a:gd name="T77" fmla="*/ 7 h 46"/>
                  <a:gd name="T78" fmla="*/ 30 w 32"/>
                  <a:gd name="T79" fmla="*/ 5 h 46"/>
                  <a:gd name="T80" fmla="*/ 26 w 32"/>
                  <a:gd name="T81" fmla="*/ 2 h 46"/>
                  <a:gd name="T82" fmla="*/ 24 w 32"/>
                  <a:gd name="T83" fmla="*/ 0 h 46"/>
                  <a:gd name="T84" fmla="*/ 21 w 32"/>
                  <a:gd name="T85" fmla="*/ 3 h 46"/>
                  <a:gd name="T86" fmla="*/ 20 w 32"/>
                  <a:gd name="T87" fmla="*/ 5 h 46"/>
                  <a:gd name="T88" fmla="*/ 19 w 32"/>
                  <a:gd name="T89" fmla="*/ 6 h 46"/>
                  <a:gd name="T90" fmla="*/ 19 w 32"/>
                  <a:gd name="T91" fmla="*/ 9 h 46"/>
                  <a:gd name="T92" fmla="*/ 18 w 32"/>
                  <a:gd name="T93" fmla="*/ 10 h 46"/>
                  <a:gd name="T94" fmla="*/ 17 w 32"/>
                  <a:gd name="T95" fmla="*/ 10 h 46"/>
                  <a:gd name="T96" fmla="*/ 14 w 32"/>
                  <a:gd name="T97" fmla="*/ 9 h 46"/>
                  <a:gd name="T98" fmla="*/ 11 w 32"/>
                  <a:gd name="T99" fmla="*/ 11 h 46"/>
                  <a:gd name="T100" fmla="*/ 8 w 32"/>
                  <a:gd name="T101" fmla="*/ 12 h 46"/>
                  <a:gd name="T102" fmla="*/ 8 w 32"/>
                  <a:gd name="T103" fmla="*/ 14 h 46"/>
                  <a:gd name="T104" fmla="*/ 8 w 32"/>
                  <a:gd name="T105" fmla="*/ 17 h 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2"/>
                  <a:gd name="T160" fmla="*/ 0 h 46"/>
                  <a:gd name="T161" fmla="*/ 32 w 32"/>
                  <a:gd name="T162" fmla="*/ 46 h 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2" h="46">
                    <a:moveTo>
                      <a:pt x="8" y="17"/>
                    </a:moveTo>
                    <a:cubicBezTo>
                      <a:pt x="8" y="18"/>
                      <a:pt x="5" y="18"/>
                      <a:pt x="5" y="19"/>
                    </a:cubicBezTo>
                    <a:cubicBezTo>
                      <a:pt x="4" y="19"/>
                      <a:pt x="12" y="20"/>
                      <a:pt x="12" y="20"/>
                    </a:cubicBezTo>
                    <a:cubicBezTo>
                      <a:pt x="12" y="24"/>
                      <a:pt x="12" y="24"/>
                      <a:pt x="12" y="24"/>
                    </a:cubicBezTo>
                    <a:cubicBezTo>
                      <a:pt x="12" y="24"/>
                      <a:pt x="13" y="26"/>
                      <a:pt x="14" y="27"/>
                    </a:cubicBezTo>
                    <a:cubicBezTo>
                      <a:pt x="15" y="28"/>
                      <a:pt x="13" y="29"/>
                      <a:pt x="13" y="31"/>
                    </a:cubicBezTo>
                    <a:cubicBezTo>
                      <a:pt x="13" y="32"/>
                      <a:pt x="12" y="32"/>
                      <a:pt x="12" y="32"/>
                    </a:cubicBezTo>
                    <a:cubicBezTo>
                      <a:pt x="11" y="32"/>
                      <a:pt x="11" y="32"/>
                      <a:pt x="11" y="32"/>
                    </a:cubicBezTo>
                    <a:cubicBezTo>
                      <a:pt x="11" y="32"/>
                      <a:pt x="10" y="29"/>
                      <a:pt x="10" y="28"/>
                    </a:cubicBezTo>
                    <a:cubicBezTo>
                      <a:pt x="10" y="28"/>
                      <a:pt x="10" y="28"/>
                      <a:pt x="10" y="28"/>
                    </a:cubicBezTo>
                    <a:cubicBezTo>
                      <a:pt x="10" y="28"/>
                      <a:pt x="8" y="28"/>
                      <a:pt x="8" y="28"/>
                    </a:cubicBezTo>
                    <a:cubicBezTo>
                      <a:pt x="7" y="28"/>
                      <a:pt x="7" y="28"/>
                      <a:pt x="7" y="28"/>
                    </a:cubicBezTo>
                    <a:cubicBezTo>
                      <a:pt x="7" y="28"/>
                      <a:pt x="4" y="29"/>
                      <a:pt x="3" y="29"/>
                    </a:cubicBezTo>
                    <a:cubicBezTo>
                      <a:pt x="2" y="29"/>
                      <a:pt x="1" y="32"/>
                      <a:pt x="1" y="33"/>
                    </a:cubicBezTo>
                    <a:cubicBezTo>
                      <a:pt x="0" y="34"/>
                      <a:pt x="0" y="36"/>
                      <a:pt x="0" y="39"/>
                    </a:cubicBezTo>
                    <a:cubicBezTo>
                      <a:pt x="0" y="40"/>
                      <a:pt x="0" y="41"/>
                      <a:pt x="1" y="41"/>
                    </a:cubicBezTo>
                    <a:cubicBezTo>
                      <a:pt x="1" y="41"/>
                      <a:pt x="2" y="40"/>
                      <a:pt x="2" y="40"/>
                    </a:cubicBezTo>
                    <a:cubicBezTo>
                      <a:pt x="2" y="40"/>
                      <a:pt x="9" y="43"/>
                      <a:pt x="9" y="44"/>
                    </a:cubicBezTo>
                    <a:cubicBezTo>
                      <a:pt x="14" y="46"/>
                      <a:pt x="14" y="46"/>
                      <a:pt x="14" y="46"/>
                    </a:cubicBezTo>
                    <a:cubicBezTo>
                      <a:pt x="14" y="46"/>
                      <a:pt x="15" y="45"/>
                      <a:pt x="16" y="44"/>
                    </a:cubicBezTo>
                    <a:cubicBezTo>
                      <a:pt x="16" y="43"/>
                      <a:pt x="17" y="43"/>
                      <a:pt x="17" y="43"/>
                    </a:cubicBezTo>
                    <a:cubicBezTo>
                      <a:pt x="18" y="43"/>
                      <a:pt x="18" y="43"/>
                      <a:pt x="18" y="43"/>
                    </a:cubicBezTo>
                    <a:cubicBezTo>
                      <a:pt x="18" y="43"/>
                      <a:pt x="18" y="43"/>
                      <a:pt x="18" y="43"/>
                    </a:cubicBezTo>
                    <a:cubicBezTo>
                      <a:pt x="18" y="43"/>
                      <a:pt x="20" y="43"/>
                      <a:pt x="21" y="43"/>
                    </a:cubicBezTo>
                    <a:cubicBezTo>
                      <a:pt x="22" y="43"/>
                      <a:pt x="21" y="41"/>
                      <a:pt x="21" y="41"/>
                    </a:cubicBezTo>
                    <a:cubicBezTo>
                      <a:pt x="22" y="38"/>
                      <a:pt x="22" y="38"/>
                      <a:pt x="22" y="38"/>
                    </a:cubicBezTo>
                    <a:cubicBezTo>
                      <a:pt x="22" y="38"/>
                      <a:pt x="23" y="36"/>
                      <a:pt x="24" y="35"/>
                    </a:cubicBezTo>
                    <a:cubicBezTo>
                      <a:pt x="25" y="34"/>
                      <a:pt x="26" y="34"/>
                      <a:pt x="27" y="33"/>
                    </a:cubicBezTo>
                    <a:cubicBezTo>
                      <a:pt x="28" y="32"/>
                      <a:pt x="29" y="32"/>
                      <a:pt x="29" y="32"/>
                    </a:cubicBezTo>
                    <a:cubicBezTo>
                      <a:pt x="30" y="32"/>
                      <a:pt x="31" y="33"/>
                      <a:pt x="31" y="33"/>
                    </a:cubicBezTo>
                    <a:cubicBezTo>
                      <a:pt x="31" y="33"/>
                      <a:pt x="31" y="32"/>
                      <a:pt x="31" y="31"/>
                    </a:cubicBezTo>
                    <a:cubicBezTo>
                      <a:pt x="31" y="30"/>
                      <a:pt x="32" y="29"/>
                      <a:pt x="32" y="29"/>
                    </a:cubicBezTo>
                    <a:cubicBezTo>
                      <a:pt x="32" y="29"/>
                      <a:pt x="32" y="27"/>
                      <a:pt x="32" y="26"/>
                    </a:cubicBezTo>
                    <a:cubicBezTo>
                      <a:pt x="32" y="25"/>
                      <a:pt x="31" y="24"/>
                      <a:pt x="31" y="23"/>
                    </a:cubicBezTo>
                    <a:cubicBezTo>
                      <a:pt x="30" y="22"/>
                      <a:pt x="31" y="20"/>
                      <a:pt x="31" y="18"/>
                    </a:cubicBezTo>
                    <a:cubicBezTo>
                      <a:pt x="31" y="17"/>
                      <a:pt x="30" y="16"/>
                      <a:pt x="30" y="16"/>
                    </a:cubicBezTo>
                    <a:cubicBezTo>
                      <a:pt x="29" y="13"/>
                      <a:pt x="29" y="13"/>
                      <a:pt x="29" y="13"/>
                    </a:cubicBezTo>
                    <a:cubicBezTo>
                      <a:pt x="29" y="13"/>
                      <a:pt x="29" y="12"/>
                      <a:pt x="31" y="10"/>
                    </a:cubicBezTo>
                    <a:cubicBezTo>
                      <a:pt x="32" y="9"/>
                      <a:pt x="31" y="9"/>
                      <a:pt x="31" y="7"/>
                    </a:cubicBezTo>
                    <a:cubicBezTo>
                      <a:pt x="31" y="6"/>
                      <a:pt x="30" y="5"/>
                      <a:pt x="30" y="5"/>
                    </a:cubicBezTo>
                    <a:cubicBezTo>
                      <a:pt x="26" y="2"/>
                      <a:pt x="26" y="2"/>
                      <a:pt x="26" y="2"/>
                    </a:cubicBezTo>
                    <a:cubicBezTo>
                      <a:pt x="24" y="0"/>
                      <a:pt x="24" y="0"/>
                      <a:pt x="24" y="0"/>
                    </a:cubicBezTo>
                    <a:cubicBezTo>
                      <a:pt x="24" y="0"/>
                      <a:pt x="22" y="1"/>
                      <a:pt x="21" y="3"/>
                    </a:cubicBezTo>
                    <a:cubicBezTo>
                      <a:pt x="19" y="5"/>
                      <a:pt x="20" y="4"/>
                      <a:pt x="20" y="5"/>
                    </a:cubicBezTo>
                    <a:cubicBezTo>
                      <a:pt x="20" y="6"/>
                      <a:pt x="19" y="6"/>
                      <a:pt x="19" y="6"/>
                    </a:cubicBezTo>
                    <a:cubicBezTo>
                      <a:pt x="19" y="6"/>
                      <a:pt x="19" y="7"/>
                      <a:pt x="19" y="9"/>
                    </a:cubicBezTo>
                    <a:cubicBezTo>
                      <a:pt x="19" y="10"/>
                      <a:pt x="19" y="10"/>
                      <a:pt x="18" y="10"/>
                    </a:cubicBezTo>
                    <a:cubicBezTo>
                      <a:pt x="18" y="10"/>
                      <a:pt x="17" y="10"/>
                      <a:pt x="17" y="10"/>
                    </a:cubicBezTo>
                    <a:cubicBezTo>
                      <a:pt x="14" y="9"/>
                      <a:pt x="14" y="9"/>
                      <a:pt x="14" y="9"/>
                    </a:cubicBezTo>
                    <a:cubicBezTo>
                      <a:pt x="14" y="9"/>
                      <a:pt x="12" y="10"/>
                      <a:pt x="11" y="11"/>
                    </a:cubicBezTo>
                    <a:cubicBezTo>
                      <a:pt x="10" y="12"/>
                      <a:pt x="8" y="12"/>
                      <a:pt x="8" y="12"/>
                    </a:cubicBezTo>
                    <a:cubicBezTo>
                      <a:pt x="8" y="14"/>
                      <a:pt x="8" y="14"/>
                      <a:pt x="8" y="14"/>
                    </a:cubicBezTo>
                    <a:cubicBezTo>
                      <a:pt x="8" y="14"/>
                      <a:pt x="8" y="16"/>
                      <a:pt x="8" y="17"/>
                    </a:cubicBezTo>
                    <a:close/>
                  </a:path>
                </a:pathLst>
              </a:custGeom>
              <a:solidFill>
                <a:srgbClr val="0071B4">
                  <a:alpha val="34901"/>
                </a:srgbClr>
              </a:solidFill>
              <a:ln w="9525">
                <a:noFill/>
                <a:round/>
                <a:headEnd/>
                <a:tailEnd/>
              </a:ln>
            </p:spPr>
            <p:txBody>
              <a:bodyPr/>
              <a:lstStyle/>
              <a:p>
                <a:endParaRPr lang="en-US"/>
              </a:p>
            </p:txBody>
          </p:sp>
          <p:sp>
            <p:nvSpPr>
              <p:cNvPr id="14822" name="Freeform 24"/>
              <p:cNvSpPr>
                <a:spLocks/>
              </p:cNvSpPr>
              <p:nvPr/>
            </p:nvSpPr>
            <p:spPr bwMode="auto">
              <a:xfrm>
                <a:off x="4103" y="1180"/>
                <a:ext cx="35" cy="28"/>
              </a:xfrm>
              <a:custGeom>
                <a:avLst/>
                <a:gdLst>
                  <a:gd name="T0" fmla="*/ 12 w 35"/>
                  <a:gd name="T1" fmla="*/ 22 h 28"/>
                  <a:gd name="T2" fmla="*/ 10 w 35"/>
                  <a:gd name="T3" fmla="*/ 24 h 28"/>
                  <a:gd name="T4" fmla="*/ 6 w 35"/>
                  <a:gd name="T5" fmla="*/ 20 h 28"/>
                  <a:gd name="T6" fmla="*/ 2 w 35"/>
                  <a:gd name="T7" fmla="*/ 20 h 28"/>
                  <a:gd name="T8" fmla="*/ 2 w 35"/>
                  <a:gd name="T9" fmla="*/ 22 h 28"/>
                  <a:gd name="T10" fmla="*/ 10 w 35"/>
                  <a:gd name="T11" fmla="*/ 28 h 28"/>
                  <a:gd name="T12" fmla="*/ 13 w 35"/>
                  <a:gd name="T13" fmla="*/ 24 h 28"/>
                  <a:gd name="T14" fmla="*/ 15 w 35"/>
                  <a:gd name="T15" fmla="*/ 24 h 28"/>
                  <a:gd name="T16" fmla="*/ 19 w 35"/>
                  <a:gd name="T17" fmla="*/ 26 h 28"/>
                  <a:gd name="T18" fmla="*/ 23 w 35"/>
                  <a:gd name="T19" fmla="*/ 22 h 28"/>
                  <a:gd name="T20" fmla="*/ 31 w 35"/>
                  <a:gd name="T21" fmla="*/ 14 h 28"/>
                  <a:gd name="T22" fmla="*/ 33 w 35"/>
                  <a:gd name="T23" fmla="*/ 12 h 28"/>
                  <a:gd name="T24" fmla="*/ 35 w 35"/>
                  <a:gd name="T25" fmla="*/ 8 h 28"/>
                  <a:gd name="T26" fmla="*/ 35 w 35"/>
                  <a:gd name="T27" fmla="*/ 6 h 28"/>
                  <a:gd name="T28" fmla="*/ 27 w 35"/>
                  <a:gd name="T29" fmla="*/ 0 h 28"/>
                  <a:gd name="T30" fmla="*/ 2 w 35"/>
                  <a:gd name="T31" fmla="*/ 0 h 28"/>
                  <a:gd name="T32" fmla="*/ 0 w 35"/>
                  <a:gd name="T33" fmla="*/ 2 h 28"/>
                  <a:gd name="T34" fmla="*/ 0 w 35"/>
                  <a:gd name="T35" fmla="*/ 6 h 28"/>
                  <a:gd name="T36" fmla="*/ 4 w 35"/>
                  <a:gd name="T37" fmla="*/ 6 h 28"/>
                  <a:gd name="T38" fmla="*/ 4 w 35"/>
                  <a:gd name="T39" fmla="*/ 12 h 28"/>
                  <a:gd name="T40" fmla="*/ 2 w 35"/>
                  <a:gd name="T41" fmla="*/ 12 h 28"/>
                  <a:gd name="T42" fmla="*/ 12 w 35"/>
                  <a:gd name="T43" fmla="*/ 16 h 28"/>
                  <a:gd name="T44" fmla="*/ 15 w 35"/>
                  <a:gd name="T45" fmla="*/ 20 h 28"/>
                  <a:gd name="T46" fmla="*/ 15 w 35"/>
                  <a:gd name="T47" fmla="*/ 22 h 28"/>
                  <a:gd name="T48" fmla="*/ 12 w 35"/>
                  <a:gd name="T49" fmla="*/ 22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
                  <a:gd name="T76" fmla="*/ 0 h 28"/>
                  <a:gd name="T77" fmla="*/ 35 w 35"/>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 h="28">
                    <a:moveTo>
                      <a:pt x="12" y="22"/>
                    </a:moveTo>
                    <a:lnTo>
                      <a:pt x="10" y="24"/>
                    </a:lnTo>
                    <a:lnTo>
                      <a:pt x="6" y="20"/>
                    </a:lnTo>
                    <a:lnTo>
                      <a:pt x="2" y="20"/>
                    </a:lnTo>
                    <a:lnTo>
                      <a:pt x="2" y="22"/>
                    </a:lnTo>
                    <a:lnTo>
                      <a:pt x="10" y="28"/>
                    </a:lnTo>
                    <a:lnTo>
                      <a:pt x="13" y="24"/>
                    </a:lnTo>
                    <a:lnTo>
                      <a:pt x="15" y="24"/>
                    </a:lnTo>
                    <a:lnTo>
                      <a:pt x="19" y="26"/>
                    </a:lnTo>
                    <a:lnTo>
                      <a:pt x="23" y="22"/>
                    </a:lnTo>
                    <a:lnTo>
                      <a:pt x="31" y="14"/>
                    </a:lnTo>
                    <a:lnTo>
                      <a:pt x="33" y="12"/>
                    </a:lnTo>
                    <a:lnTo>
                      <a:pt x="35" y="8"/>
                    </a:lnTo>
                    <a:lnTo>
                      <a:pt x="35" y="6"/>
                    </a:lnTo>
                    <a:lnTo>
                      <a:pt x="27" y="0"/>
                    </a:lnTo>
                    <a:lnTo>
                      <a:pt x="2" y="0"/>
                    </a:lnTo>
                    <a:lnTo>
                      <a:pt x="0" y="2"/>
                    </a:lnTo>
                    <a:lnTo>
                      <a:pt x="0" y="6"/>
                    </a:lnTo>
                    <a:lnTo>
                      <a:pt x="4" y="6"/>
                    </a:lnTo>
                    <a:lnTo>
                      <a:pt x="4" y="12"/>
                    </a:lnTo>
                    <a:lnTo>
                      <a:pt x="2" y="12"/>
                    </a:lnTo>
                    <a:lnTo>
                      <a:pt x="12" y="16"/>
                    </a:lnTo>
                    <a:lnTo>
                      <a:pt x="15" y="20"/>
                    </a:lnTo>
                    <a:lnTo>
                      <a:pt x="15" y="22"/>
                    </a:lnTo>
                    <a:lnTo>
                      <a:pt x="12" y="22"/>
                    </a:lnTo>
                    <a:close/>
                  </a:path>
                </a:pathLst>
              </a:custGeom>
              <a:solidFill>
                <a:srgbClr val="0071B4">
                  <a:alpha val="34901"/>
                </a:srgbClr>
              </a:solidFill>
              <a:ln w="9525">
                <a:noFill/>
                <a:round/>
                <a:headEnd/>
                <a:tailEnd/>
              </a:ln>
            </p:spPr>
            <p:txBody>
              <a:bodyPr/>
              <a:lstStyle/>
              <a:p>
                <a:endParaRPr lang="en-US"/>
              </a:p>
            </p:txBody>
          </p:sp>
          <p:sp>
            <p:nvSpPr>
              <p:cNvPr id="14823" name="Freeform 25"/>
              <p:cNvSpPr>
                <a:spLocks/>
              </p:cNvSpPr>
              <p:nvPr/>
            </p:nvSpPr>
            <p:spPr bwMode="auto">
              <a:xfrm>
                <a:off x="4158" y="1381"/>
                <a:ext cx="18" cy="18"/>
              </a:xfrm>
              <a:custGeom>
                <a:avLst/>
                <a:gdLst>
                  <a:gd name="T0" fmla="*/ 8 w 18"/>
                  <a:gd name="T1" fmla="*/ 16 h 18"/>
                  <a:gd name="T2" fmla="*/ 8 w 18"/>
                  <a:gd name="T3" fmla="*/ 18 h 18"/>
                  <a:gd name="T4" fmla="*/ 8 w 18"/>
                  <a:gd name="T5" fmla="*/ 18 h 18"/>
                  <a:gd name="T6" fmla="*/ 12 w 18"/>
                  <a:gd name="T7" fmla="*/ 16 h 18"/>
                  <a:gd name="T8" fmla="*/ 16 w 18"/>
                  <a:gd name="T9" fmla="*/ 10 h 18"/>
                  <a:gd name="T10" fmla="*/ 16 w 18"/>
                  <a:gd name="T11" fmla="*/ 10 h 18"/>
                  <a:gd name="T12" fmla="*/ 18 w 18"/>
                  <a:gd name="T13" fmla="*/ 10 h 18"/>
                  <a:gd name="T14" fmla="*/ 18 w 18"/>
                  <a:gd name="T15" fmla="*/ 10 h 18"/>
                  <a:gd name="T16" fmla="*/ 18 w 18"/>
                  <a:gd name="T17" fmla="*/ 4 h 18"/>
                  <a:gd name="T18" fmla="*/ 16 w 18"/>
                  <a:gd name="T19" fmla="*/ 0 h 18"/>
                  <a:gd name="T20" fmla="*/ 12 w 18"/>
                  <a:gd name="T21" fmla="*/ 6 h 18"/>
                  <a:gd name="T22" fmla="*/ 8 w 18"/>
                  <a:gd name="T23" fmla="*/ 10 h 18"/>
                  <a:gd name="T24" fmla="*/ 6 w 18"/>
                  <a:gd name="T25" fmla="*/ 10 h 18"/>
                  <a:gd name="T26" fmla="*/ 0 w 18"/>
                  <a:gd name="T27" fmla="*/ 14 h 18"/>
                  <a:gd name="T28" fmla="*/ 2 w 18"/>
                  <a:gd name="T29" fmla="*/ 16 h 18"/>
                  <a:gd name="T30" fmla="*/ 6 w 18"/>
                  <a:gd name="T31" fmla="*/ 16 h 18"/>
                  <a:gd name="T32" fmla="*/ 10 w 18"/>
                  <a:gd name="T33" fmla="*/ 12 h 18"/>
                  <a:gd name="T34" fmla="*/ 10 w 18"/>
                  <a:gd name="T35" fmla="*/ 14 h 18"/>
                  <a:gd name="T36" fmla="*/ 10 w 18"/>
                  <a:gd name="T37" fmla="*/ 16 h 18"/>
                  <a:gd name="T38" fmla="*/ 8 w 18"/>
                  <a:gd name="T39" fmla="*/ 16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18"/>
                  <a:gd name="T62" fmla="*/ 18 w 18"/>
                  <a:gd name="T63" fmla="*/ 18 h 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18">
                    <a:moveTo>
                      <a:pt x="8" y="16"/>
                    </a:moveTo>
                    <a:lnTo>
                      <a:pt x="8" y="18"/>
                    </a:lnTo>
                    <a:lnTo>
                      <a:pt x="12" y="16"/>
                    </a:lnTo>
                    <a:lnTo>
                      <a:pt x="16" y="10"/>
                    </a:lnTo>
                    <a:lnTo>
                      <a:pt x="18" y="10"/>
                    </a:lnTo>
                    <a:lnTo>
                      <a:pt x="18" y="4"/>
                    </a:lnTo>
                    <a:lnTo>
                      <a:pt x="16" y="0"/>
                    </a:lnTo>
                    <a:lnTo>
                      <a:pt x="12" y="6"/>
                    </a:lnTo>
                    <a:lnTo>
                      <a:pt x="8" y="10"/>
                    </a:lnTo>
                    <a:lnTo>
                      <a:pt x="6" y="10"/>
                    </a:lnTo>
                    <a:lnTo>
                      <a:pt x="0" y="14"/>
                    </a:lnTo>
                    <a:lnTo>
                      <a:pt x="2" y="16"/>
                    </a:lnTo>
                    <a:lnTo>
                      <a:pt x="6" y="16"/>
                    </a:lnTo>
                    <a:lnTo>
                      <a:pt x="10" y="12"/>
                    </a:lnTo>
                    <a:lnTo>
                      <a:pt x="10" y="14"/>
                    </a:lnTo>
                    <a:lnTo>
                      <a:pt x="10" y="16"/>
                    </a:lnTo>
                    <a:lnTo>
                      <a:pt x="8" y="16"/>
                    </a:lnTo>
                    <a:close/>
                  </a:path>
                </a:pathLst>
              </a:custGeom>
              <a:solidFill>
                <a:srgbClr val="0071B4">
                  <a:alpha val="34901"/>
                </a:srgbClr>
              </a:solidFill>
              <a:ln w="9525">
                <a:noFill/>
                <a:round/>
                <a:headEnd/>
                <a:tailEnd/>
              </a:ln>
            </p:spPr>
            <p:txBody>
              <a:bodyPr/>
              <a:lstStyle/>
              <a:p>
                <a:endParaRPr lang="en-US"/>
              </a:p>
            </p:txBody>
          </p:sp>
          <p:sp>
            <p:nvSpPr>
              <p:cNvPr id="14824" name="Freeform 26"/>
              <p:cNvSpPr>
                <a:spLocks/>
              </p:cNvSpPr>
              <p:nvPr/>
            </p:nvSpPr>
            <p:spPr bwMode="auto">
              <a:xfrm>
                <a:off x="4085" y="1371"/>
                <a:ext cx="6" cy="12"/>
              </a:xfrm>
              <a:custGeom>
                <a:avLst/>
                <a:gdLst>
                  <a:gd name="T0" fmla="*/ 2 w 6"/>
                  <a:gd name="T1" fmla="*/ 12 h 12"/>
                  <a:gd name="T2" fmla="*/ 2 w 6"/>
                  <a:gd name="T3" fmla="*/ 10 h 12"/>
                  <a:gd name="T4" fmla="*/ 4 w 6"/>
                  <a:gd name="T5" fmla="*/ 12 h 12"/>
                  <a:gd name="T6" fmla="*/ 6 w 6"/>
                  <a:gd name="T7" fmla="*/ 10 h 12"/>
                  <a:gd name="T8" fmla="*/ 6 w 6"/>
                  <a:gd name="T9" fmla="*/ 6 h 12"/>
                  <a:gd name="T10" fmla="*/ 6 w 6"/>
                  <a:gd name="T11" fmla="*/ 6 h 12"/>
                  <a:gd name="T12" fmla="*/ 6 w 6"/>
                  <a:gd name="T13" fmla="*/ 4 h 12"/>
                  <a:gd name="T14" fmla="*/ 4 w 6"/>
                  <a:gd name="T15" fmla="*/ 4 h 12"/>
                  <a:gd name="T16" fmla="*/ 4 w 6"/>
                  <a:gd name="T17" fmla="*/ 0 h 12"/>
                  <a:gd name="T18" fmla="*/ 2 w 6"/>
                  <a:gd name="T19" fmla="*/ 2 h 12"/>
                  <a:gd name="T20" fmla="*/ 0 w 6"/>
                  <a:gd name="T21" fmla="*/ 4 h 12"/>
                  <a:gd name="T22" fmla="*/ 0 w 6"/>
                  <a:gd name="T23" fmla="*/ 6 h 12"/>
                  <a:gd name="T24" fmla="*/ 0 w 6"/>
                  <a:gd name="T25" fmla="*/ 10 h 12"/>
                  <a:gd name="T26" fmla="*/ 2 w 6"/>
                  <a:gd name="T27" fmla="*/ 12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12"/>
                  <a:gd name="T44" fmla="*/ 6 w 6"/>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12">
                    <a:moveTo>
                      <a:pt x="2" y="12"/>
                    </a:moveTo>
                    <a:lnTo>
                      <a:pt x="2" y="10"/>
                    </a:lnTo>
                    <a:lnTo>
                      <a:pt x="4" y="12"/>
                    </a:lnTo>
                    <a:lnTo>
                      <a:pt x="6" y="10"/>
                    </a:lnTo>
                    <a:lnTo>
                      <a:pt x="6" y="6"/>
                    </a:lnTo>
                    <a:lnTo>
                      <a:pt x="6" y="4"/>
                    </a:lnTo>
                    <a:lnTo>
                      <a:pt x="4" y="4"/>
                    </a:lnTo>
                    <a:lnTo>
                      <a:pt x="4" y="0"/>
                    </a:lnTo>
                    <a:lnTo>
                      <a:pt x="2" y="2"/>
                    </a:lnTo>
                    <a:lnTo>
                      <a:pt x="0" y="4"/>
                    </a:lnTo>
                    <a:lnTo>
                      <a:pt x="0" y="6"/>
                    </a:lnTo>
                    <a:lnTo>
                      <a:pt x="0" y="10"/>
                    </a:lnTo>
                    <a:lnTo>
                      <a:pt x="2" y="12"/>
                    </a:lnTo>
                    <a:close/>
                  </a:path>
                </a:pathLst>
              </a:custGeom>
              <a:solidFill>
                <a:srgbClr val="0071B4">
                  <a:alpha val="34901"/>
                </a:srgbClr>
              </a:solidFill>
              <a:ln w="9525">
                <a:noFill/>
                <a:round/>
                <a:headEnd/>
                <a:tailEnd/>
              </a:ln>
            </p:spPr>
            <p:txBody>
              <a:bodyPr/>
              <a:lstStyle/>
              <a:p>
                <a:endParaRPr lang="en-US"/>
              </a:p>
            </p:txBody>
          </p:sp>
          <p:sp>
            <p:nvSpPr>
              <p:cNvPr id="14825" name="Freeform 27"/>
              <p:cNvSpPr>
                <a:spLocks/>
              </p:cNvSpPr>
              <p:nvPr/>
            </p:nvSpPr>
            <p:spPr bwMode="auto">
              <a:xfrm>
                <a:off x="4160" y="1433"/>
                <a:ext cx="18" cy="9"/>
              </a:xfrm>
              <a:custGeom>
                <a:avLst/>
                <a:gdLst>
                  <a:gd name="T0" fmla="*/ 14 w 18"/>
                  <a:gd name="T1" fmla="*/ 2 h 9"/>
                  <a:gd name="T2" fmla="*/ 18 w 18"/>
                  <a:gd name="T3" fmla="*/ 4 h 9"/>
                  <a:gd name="T4" fmla="*/ 18 w 18"/>
                  <a:gd name="T5" fmla="*/ 8 h 9"/>
                  <a:gd name="T6" fmla="*/ 18 w 18"/>
                  <a:gd name="T7" fmla="*/ 4 h 9"/>
                  <a:gd name="T8" fmla="*/ 18 w 18"/>
                  <a:gd name="T9" fmla="*/ 4 h 9"/>
                  <a:gd name="T10" fmla="*/ 16 w 18"/>
                  <a:gd name="T11" fmla="*/ 2 h 9"/>
                  <a:gd name="T12" fmla="*/ 14 w 18"/>
                  <a:gd name="T13" fmla="*/ 0 h 9"/>
                  <a:gd name="T14" fmla="*/ 10 w 18"/>
                  <a:gd name="T15" fmla="*/ 4 h 9"/>
                  <a:gd name="T16" fmla="*/ 6 w 18"/>
                  <a:gd name="T17" fmla="*/ 0 h 9"/>
                  <a:gd name="T18" fmla="*/ 4 w 18"/>
                  <a:gd name="T19" fmla="*/ 2 h 9"/>
                  <a:gd name="T20" fmla="*/ 4 w 18"/>
                  <a:gd name="T21" fmla="*/ 4 h 9"/>
                  <a:gd name="T22" fmla="*/ 2 w 18"/>
                  <a:gd name="T23" fmla="*/ 6 h 9"/>
                  <a:gd name="T24" fmla="*/ 2 w 18"/>
                  <a:gd name="T25" fmla="*/ 4 h 9"/>
                  <a:gd name="T26" fmla="*/ 2 w 18"/>
                  <a:gd name="T27" fmla="*/ 2 h 9"/>
                  <a:gd name="T28" fmla="*/ 0 w 18"/>
                  <a:gd name="T29" fmla="*/ 2 h 9"/>
                  <a:gd name="T30" fmla="*/ 0 w 18"/>
                  <a:gd name="T31" fmla="*/ 6 h 9"/>
                  <a:gd name="T32" fmla="*/ 8 w 18"/>
                  <a:gd name="T33" fmla="*/ 9 h 9"/>
                  <a:gd name="T34" fmla="*/ 14 w 18"/>
                  <a:gd name="T35" fmla="*/ 9 h 9"/>
                  <a:gd name="T36" fmla="*/ 16 w 18"/>
                  <a:gd name="T37" fmla="*/ 6 h 9"/>
                  <a:gd name="T38" fmla="*/ 14 w 18"/>
                  <a:gd name="T39" fmla="*/ 6 h 9"/>
                  <a:gd name="T40" fmla="*/ 14 w 18"/>
                  <a:gd name="T41" fmla="*/ 4 h 9"/>
                  <a:gd name="T42" fmla="*/ 14 w 18"/>
                  <a:gd name="T43" fmla="*/ 2 h 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9"/>
                  <a:gd name="T68" fmla="*/ 18 w 18"/>
                  <a:gd name="T69" fmla="*/ 9 h 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9">
                    <a:moveTo>
                      <a:pt x="14" y="2"/>
                    </a:moveTo>
                    <a:lnTo>
                      <a:pt x="18" y="4"/>
                    </a:lnTo>
                    <a:lnTo>
                      <a:pt x="18" y="8"/>
                    </a:lnTo>
                    <a:lnTo>
                      <a:pt x="18" y="4"/>
                    </a:lnTo>
                    <a:lnTo>
                      <a:pt x="16" y="2"/>
                    </a:lnTo>
                    <a:lnTo>
                      <a:pt x="14" y="0"/>
                    </a:lnTo>
                    <a:lnTo>
                      <a:pt x="10" y="4"/>
                    </a:lnTo>
                    <a:lnTo>
                      <a:pt x="6" y="0"/>
                    </a:lnTo>
                    <a:lnTo>
                      <a:pt x="4" y="2"/>
                    </a:lnTo>
                    <a:lnTo>
                      <a:pt x="4" y="4"/>
                    </a:lnTo>
                    <a:lnTo>
                      <a:pt x="2" y="6"/>
                    </a:lnTo>
                    <a:lnTo>
                      <a:pt x="2" y="4"/>
                    </a:lnTo>
                    <a:lnTo>
                      <a:pt x="2" y="2"/>
                    </a:lnTo>
                    <a:lnTo>
                      <a:pt x="0" y="2"/>
                    </a:lnTo>
                    <a:lnTo>
                      <a:pt x="0" y="6"/>
                    </a:lnTo>
                    <a:lnTo>
                      <a:pt x="8" y="9"/>
                    </a:lnTo>
                    <a:lnTo>
                      <a:pt x="14" y="9"/>
                    </a:lnTo>
                    <a:lnTo>
                      <a:pt x="16" y="6"/>
                    </a:lnTo>
                    <a:lnTo>
                      <a:pt x="14" y="6"/>
                    </a:lnTo>
                    <a:lnTo>
                      <a:pt x="14" y="4"/>
                    </a:lnTo>
                    <a:lnTo>
                      <a:pt x="14" y="2"/>
                    </a:lnTo>
                    <a:close/>
                  </a:path>
                </a:pathLst>
              </a:custGeom>
              <a:solidFill>
                <a:srgbClr val="0071B4">
                  <a:alpha val="34901"/>
                </a:srgbClr>
              </a:solidFill>
              <a:ln w="9525">
                <a:noFill/>
                <a:round/>
                <a:headEnd/>
                <a:tailEnd/>
              </a:ln>
            </p:spPr>
            <p:txBody>
              <a:bodyPr/>
              <a:lstStyle/>
              <a:p>
                <a:endParaRPr lang="en-US"/>
              </a:p>
            </p:txBody>
          </p:sp>
          <p:sp>
            <p:nvSpPr>
              <p:cNvPr id="14826" name="Freeform 28"/>
              <p:cNvSpPr>
                <a:spLocks/>
              </p:cNvSpPr>
              <p:nvPr/>
            </p:nvSpPr>
            <p:spPr bwMode="auto">
              <a:xfrm>
                <a:off x="4101" y="1104"/>
                <a:ext cx="6" cy="2"/>
              </a:xfrm>
              <a:custGeom>
                <a:avLst/>
                <a:gdLst>
                  <a:gd name="T0" fmla="*/ 1 w 3"/>
                  <a:gd name="T1" fmla="*/ 1 h 1"/>
                  <a:gd name="T2" fmla="*/ 2 w 3"/>
                  <a:gd name="T3" fmla="*/ 1 h 1"/>
                  <a:gd name="T4" fmla="*/ 3 w 3"/>
                  <a:gd name="T5" fmla="*/ 1 h 1"/>
                  <a:gd name="T6" fmla="*/ 2 w 3"/>
                  <a:gd name="T7" fmla="*/ 0 h 1"/>
                  <a:gd name="T8" fmla="*/ 1 w 3"/>
                  <a:gd name="T9" fmla="*/ 1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1" y="1"/>
                    </a:moveTo>
                    <a:cubicBezTo>
                      <a:pt x="2" y="1"/>
                      <a:pt x="2" y="1"/>
                      <a:pt x="2" y="1"/>
                    </a:cubicBezTo>
                    <a:cubicBezTo>
                      <a:pt x="3" y="1"/>
                      <a:pt x="3" y="1"/>
                      <a:pt x="3" y="1"/>
                    </a:cubicBezTo>
                    <a:cubicBezTo>
                      <a:pt x="2" y="0"/>
                      <a:pt x="2" y="0"/>
                      <a:pt x="2" y="0"/>
                    </a:cubicBezTo>
                    <a:cubicBezTo>
                      <a:pt x="2" y="0"/>
                      <a:pt x="0" y="1"/>
                      <a:pt x="1" y="1"/>
                    </a:cubicBezTo>
                    <a:close/>
                  </a:path>
                </a:pathLst>
              </a:custGeom>
              <a:solidFill>
                <a:srgbClr val="0071B4">
                  <a:alpha val="34901"/>
                </a:srgbClr>
              </a:solidFill>
              <a:ln w="9525">
                <a:noFill/>
                <a:round/>
                <a:headEnd/>
                <a:tailEnd/>
              </a:ln>
            </p:spPr>
            <p:txBody>
              <a:bodyPr/>
              <a:lstStyle/>
              <a:p>
                <a:endParaRPr lang="en-US"/>
              </a:p>
            </p:txBody>
          </p:sp>
          <p:sp>
            <p:nvSpPr>
              <p:cNvPr id="14827" name="Freeform 29"/>
              <p:cNvSpPr>
                <a:spLocks/>
              </p:cNvSpPr>
              <p:nvPr/>
            </p:nvSpPr>
            <p:spPr bwMode="auto">
              <a:xfrm>
                <a:off x="1494" y="1339"/>
                <a:ext cx="42" cy="28"/>
              </a:xfrm>
              <a:custGeom>
                <a:avLst/>
                <a:gdLst>
                  <a:gd name="T0" fmla="*/ 18 w 42"/>
                  <a:gd name="T1" fmla="*/ 4 h 28"/>
                  <a:gd name="T2" fmla="*/ 18 w 42"/>
                  <a:gd name="T3" fmla="*/ 6 h 28"/>
                  <a:gd name="T4" fmla="*/ 16 w 42"/>
                  <a:gd name="T5" fmla="*/ 4 h 28"/>
                  <a:gd name="T6" fmla="*/ 14 w 42"/>
                  <a:gd name="T7" fmla="*/ 4 h 28"/>
                  <a:gd name="T8" fmla="*/ 12 w 42"/>
                  <a:gd name="T9" fmla="*/ 4 h 28"/>
                  <a:gd name="T10" fmla="*/ 12 w 42"/>
                  <a:gd name="T11" fmla="*/ 4 h 28"/>
                  <a:gd name="T12" fmla="*/ 10 w 42"/>
                  <a:gd name="T13" fmla="*/ 0 h 28"/>
                  <a:gd name="T14" fmla="*/ 8 w 42"/>
                  <a:gd name="T15" fmla="*/ 0 h 28"/>
                  <a:gd name="T16" fmla="*/ 8 w 42"/>
                  <a:gd name="T17" fmla="*/ 4 h 28"/>
                  <a:gd name="T18" fmla="*/ 2 w 42"/>
                  <a:gd name="T19" fmla="*/ 6 h 28"/>
                  <a:gd name="T20" fmla="*/ 0 w 42"/>
                  <a:gd name="T21" fmla="*/ 8 h 28"/>
                  <a:gd name="T22" fmla="*/ 0 w 42"/>
                  <a:gd name="T23" fmla="*/ 12 h 28"/>
                  <a:gd name="T24" fmla="*/ 0 w 42"/>
                  <a:gd name="T25" fmla="*/ 12 h 28"/>
                  <a:gd name="T26" fmla="*/ 0 w 42"/>
                  <a:gd name="T27" fmla="*/ 14 h 28"/>
                  <a:gd name="T28" fmla="*/ 2 w 42"/>
                  <a:gd name="T29" fmla="*/ 16 h 28"/>
                  <a:gd name="T30" fmla="*/ 4 w 42"/>
                  <a:gd name="T31" fmla="*/ 20 h 28"/>
                  <a:gd name="T32" fmla="*/ 6 w 42"/>
                  <a:gd name="T33" fmla="*/ 20 h 28"/>
                  <a:gd name="T34" fmla="*/ 8 w 42"/>
                  <a:gd name="T35" fmla="*/ 22 h 28"/>
                  <a:gd name="T36" fmla="*/ 14 w 42"/>
                  <a:gd name="T37" fmla="*/ 22 h 28"/>
                  <a:gd name="T38" fmla="*/ 16 w 42"/>
                  <a:gd name="T39" fmla="*/ 24 h 28"/>
                  <a:gd name="T40" fmla="*/ 16 w 42"/>
                  <a:gd name="T41" fmla="*/ 26 h 28"/>
                  <a:gd name="T42" fmla="*/ 20 w 42"/>
                  <a:gd name="T43" fmla="*/ 24 h 28"/>
                  <a:gd name="T44" fmla="*/ 20 w 42"/>
                  <a:gd name="T45" fmla="*/ 24 h 28"/>
                  <a:gd name="T46" fmla="*/ 26 w 42"/>
                  <a:gd name="T47" fmla="*/ 24 h 28"/>
                  <a:gd name="T48" fmla="*/ 26 w 42"/>
                  <a:gd name="T49" fmla="*/ 26 h 28"/>
                  <a:gd name="T50" fmla="*/ 32 w 42"/>
                  <a:gd name="T51" fmla="*/ 28 h 28"/>
                  <a:gd name="T52" fmla="*/ 38 w 42"/>
                  <a:gd name="T53" fmla="*/ 26 h 28"/>
                  <a:gd name="T54" fmla="*/ 38 w 42"/>
                  <a:gd name="T55" fmla="*/ 24 h 28"/>
                  <a:gd name="T56" fmla="*/ 38 w 42"/>
                  <a:gd name="T57" fmla="*/ 22 h 28"/>
                  <a:gd name="T58" fmla="*/ 38 w 42"/>
                  <a:gd name="T59" fmla="*/ 18 h 28"/>
                  <a:gd name="T60" fmla="*/ 38 w 42"/>
                  <a:gd name="T61" fmla="*/ 16 h 28"/>
                  <a:gd name="T62" fmla="*/ 38 w 42"/>
                  <a:gd name="T63" fmla="*/ 16 h 28"/>
                  <a:gd name="T64" fmla="*/ 38 w 42"/>
                  <a:gd name="T65" fmla="*/ 14 h 28"/>
                  <a:gd name="T66" fmla="*/ 42 w 42"/>
                  <a:gd name="T67" fmla="*/ 14 h 28"/>
                  <a:gd name="T68" fmla="*/ 42 w 42"/>
                  <a:gd name="T69" fmla="*/ 12 h 28"/>
                  <a:gd name="T70" fmla="*/ 40 w 42"/>
                  <a:gd name="T71" fmla="*/ 8 h 28"/>
                  <a:gd name="T72" fmla="*/ 38 w 42"/>
                  <a:gd name="T73" fmla="*/ 6 h 28"/>
                  <a:gd name="T74" fmla="*/ 36 w 42"/>
                  <a:gd name="T75" fmla="*/ 4 h 28"/>
                  <a:gd name="T76" fmla="*/ 34 w 42"/>
                  <a:gd name="T77" fmla="*/ 6 h 28"/>
                  <a:gd name="T78" fmla="*/ 32 w 42"/>
                  <a:gd name="T79" fmla="*/ 8 h 28"/>
                  <a:gd name="T80" fmla="*/ 28 w 42"/>
                  <a:gd name="T81" fmla="*/ 4 h 28"/>
                  <a:gd name="T82" fmla="*/ 26 w 42"/>
                  <a:gd name="T83" fmla="*/ 6 h 28"/>
                  <a:gd name="T84" fmla="*/ 22 w 42"/>
                  <a:gd name="T85" fmla="*/ 4 h 28"/>
                  <a:gd name="T86" fmla="*/ 22 w 42"/>
                  <a:gd name="T87" fmla="*/ 4 h 28"/>
                  <a:gd name="T88" fmla="*/ 18 w 42"/>
                  <a:gd name="T89" fmla="*/ 4 h 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
                  <a:gd name="T136" fmla="*/ 0 h 28"/>
                  <a:gd name="T137" fmla="*/ 42 w 42"/>
                  <a:gd name="T138" fmla="*/ 28 h 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 h="28">
                    <a:moveTo>
                      <a:pt x="18" y="4"/>
                    </a:moveTo>
                    <a:lnTo>
                      <a:pt x="18" y="6"/>
                    </a:lnTo>
                    <a:lnTo>
                      <a:pt x="16" y="4"/>
                    </a:lnTo>
                    <a:lnTo>
                      <a:pt x="14" y="4"/>
                    </a:lnTo>
                    <a:lnTo>
                      <a:pt x="12" y="4"/>
                    </a:lnTo>
                    <a:lnTo>
                      <a:pt x="10" y="0"/>
                    </a:lnTo>
                    <a:lnTo>
                      <a:pt x="8" y="0"/>
                    </a:lnTo>
                    <a:lnTo>
                      <a:pt x="8" y="4"/>
                    </a:lnTo>
                    <a:lnTo>
                      <a:pt x="2" y="6"/>
                    </a:lnTo>
                    <a:lnTo>
                      <a:pt x="0" y="8"/>
                    </a:lnTo>
                    <a:lnTo>
                      <a:pt x="0" y="12"/>
                    </a:lnTo>
                    <a:lnTo>
                      <a:pt x="0" y="14"/>
                    </a:lnTo>
                    <a:lnTo>
                      <a:pt x="2" y="16"/>
                    </a:lnTo>
                    <a:lnTo>
                      <a:pt x="4" y="20"/>
                    </a:lnTo>
                    <a:lnTo>
                      <a:pt x="6" y="20"/>
                    </a:lnTo>
                    <a:lnTo>
                      <a:pt x="8" y="22"/>
                    </a:lnTo>
                    <a:lnTo>
                      <a:pt x="14" y="22"/>
                    </a:lnTo>
                    <a:lnTo>
                      <a:pt x="16" y="24"/>
                    </a:lnTo>
                    <a:lnTo>
                      <a:pt x="16" y="26"/>
                    </a:lnTo>
                    <a:lnTo>
                      <a:pt x="20" y="24"/>
                    </a:lnTo>
                    <a:lnTo>
                      <a:pt x="26" y="24"/>
                    </a:lnTo>
                    <a:lnTo>
                      <a:pt x="26" y="26"/>
                    </a:lnTo>
                    <a:lnTo>
                      <a:pt x="32" y="28"/>
                    </a:lnTo>
                    <a:lnTo>
                      <a:pt x="38" y="26"/>
                    </a:lnTo>
                    <a:lnTo>
                      <a:pt x="38" y="24"/>
                    </a:lnTo>
                    <a:lnTo>
                      <a:pt x="38" y="22"/>
                    </a:lnTo>
                    <a:lnTo>
                      <a:pt x="38" y="18"/>
                    </a:lnTo>
                    <a:lnTo>
                      <a:pt x="38" y="16"/>
                    </a:lnTo>
                    <a:lnTo>
                      <a:pt x="38" y="14"/>
                    </a:lnTo>
                    <a:lnTo>
                      <a:pt x="42" y="14"/>
                    </a:lnTo>
                    <a:lnTo>
                      <a:pt x="42" y="12"/>
                    </a:lnTo>
                    <a:lnTo>
                      <a:pt x="40" y="8"/>
                    </a:lnTo>
                    <a:lnTo>
                      <a:pt x="38" y="6"/>
                    </a:lnTo>
                    <a:lnTo>
                      <a:pt x="36" y="4"/>
                    </a:lnTo>
                    <a:lnTo>
                      <a:pt x="34" y="6"/>
                    </a:lnTo>
                    <a:lnTo>
                      <a:pt x="32" y="8"/>
                    </a:lnTo>
                    <a:lnTo>
                      <a:pt x="28" y="4"/>
                    </a:lnTo>
                    <a:lnTo>
                      <a:pt x="26" y="6"/>
                    </a:lnTo>
                    <a:lnTo>
                      <a:pt x="22" y="4"/>
                    </a:lnTo>
                    <a:lnTo>
                      <a:pt x="18" y="4"/>
                    </a:lnTo>
                    <a:close/>
                  </a:path>
                </a:pathLst>
              </a:custGeom>
              <a:solidFill>
                <a:srgbClr val="0071B4">
                  <a:alpha val="34901"/>
                </a:srgbClr>
              </a:solidFill>
              <a:ln w="9525">
                <a:noFill/>
                <a:round/>
                <a:headEnd/>
                <a:tailEnd/>
              </a:ln>
            </p:spPr>
            <p:txBody>
              <a:bodyPr/>
              <a:lstStyle/>
              <a:p>
                <a:endParaRPr lang="en-US"/>
              </a:p>
            </p:txBody>
          </p:sp>
          <p:sp>
            <p:nvSpPr>
              <p:cNvPr id="14828" name="Freeform 30"/>
              <p:cNvSpPr>
                <a:spLocks/>
              </p:cNvSpPr>
              <p:nvPr/>
            </p:nvSpPr>
            <p:spPr bwMode="auto">
              <a:xfrm>
                <a:off x="1480" y="1466"/>
                <a:ext cx="16" cy="18"/>
              </a:xfrm>
              <a:custGeom>
                <a:avLst/>
                <a:gdLst>
                  <a:gd name="T0" fmla="*/ 10 w 16"/>
                  <a:gd name="T1" fmla="*/ 4 h 18"/>
                  <a:gd name="T2" fmla="*/ 10 w 16"/>
                  <a:gd name="T3" fmla="*/ 8 h 18"/>
                  <a:gd name="T4" fmla="*/ 12 w 16"/>
                  <a:gd name="T5" fmla="*/ 10 h 18"/>
                  <a:gd name="T6" fmla="*/ 14 w 16"/>
                  <a:gd name="T7" fmla="*/ 12 h 18"/>
                  <a:gd name="T8" fmla="*/ 16 w 16"/>
                  <a:gd name="T9" fmla="*/ 8 h 18"/>
                  <a:gd name="T10" fmla="*/ 16 w 16"/>
                  <a:gd name="T11" fmla="*/ 4 h 18"/>
                  <a:gd name="T12" fmla="*/ 10 w 16"/>
                  <a:gd name="T13" fmla="*/ 0 h 18"/>
                  <a:gd name="T14" fmla="*/ 10 w 16"/>
                  <a:gd name="T15" fmla="*/ 4 h 18"/>
                  <a:gd name="T16" fmla="*/ 8 w 16"/>
                  <a:gd name="T17" fmla="*/ 4 h 18"/>
                  <a:gd name="T18" fmla="*/ 6 w 16"/>
                  <a:gd name="T19" fmla="*/ 6 h 18"/>
                  <a:gd name="T20" fmla="*/ 4 w 16"/>
                  <a:gd name="T21" fmla="*/ 6 h 18"/>
                  <a:gd name="T22" fmla="*/ 0 w 16"/>
                  <a:gd name="T23" fmla="*/ 10 h 18"/>
                  <a:gd name="T24" fmla="*/ 0 w 16"/>
                  <a:gd name="T25" fmla="*/ 12 h 18"/>
                  <a:gd name="T26" fmla="*/ 2 w 16"/>
                  <a:gd name="T27" fmla="*/ 14 h 18"/>
                  <a:gd name="T28" fmla="*/ 2 w 16"/>
                  <a:gd name="T29" fmla="*/ 16 h 18"/>
                  <a:gd name="T30" fmla="*/ 2 w 16"/>
                  <a:gd name="T31" fmla="*/ 18 h 18"/>
                  <a:gd name="T32" fmla="*/ 6 w 16"/>
                  <a:gd name="T33" fmla="*/ 16 h 18"/>
                  <a:gd name="T34" fmla="*/ 6 w 16"/>
                  <a:gd name="T35" fmla="*/ 16 h 18"/>
                  <a:gd name="T36" fmla="*/ 6 w 16"/>
                  <a:gd name="T37" fmla="*/ 14 h 18"/>
                  <a:gd name="T38" fmla="*/ 8 w 16"/>
                  <a:gd name="T39" fmla="*/ 12 h 18"/>
                  <a:gd name="T40" fmla="*/ 8 w 16"/>
                  <a:gd name="T41" fmla="*/ 10 h 18"/>
                  <a:gd name="T42" fmla="*/ 8 w 16"/>
                  <a:gd name="T43" fmla="*/ 10 h 18"/>
                  <a:gd name="T44" fmla="*/ 10 w 16"/>
                  <a:gd name="T45" fmla="*/ 4 h 18"/>
                  <a:gd name="T46" fmla="*/ 10 w 16"/>
                  <a:gd name="T47" fmla="*/ 4 h 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18"/>
                  <a:gd name="T74" fmla="*/ 16 w 16"/>
                  <a:gd name="T75" fmla="*/ 18 h 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18">
                    <a:moveTo>
                      <a:pt x="10" y="4"/>
                    </a:moveTo>
                    <a:lnTo>
                      <a:pt x="10" y="8"/>
                    </a:lnTo>
                    <a:lnTo>
                      <a:pt x="12" y="10"/>
                    </a:lnTo>
                    <a:lnTo>
                      <a:pt x="14" y="12"/>
                    </a:lnTo>
                    <a:lnTo>
                      <a:pt x="16" y="8"/>
                    </a:lnTo>
                    <a:lnTo>
                      <a:pt x="16" y="4"/>
                    </a:lnTo>
                    <a:lnTo>
                      <a:pt x="10" y="0"/>
                    </a:lnTo>
                    <a:lnTo>
                      <a:pt x="10" y="4"/>
                    </a:lnTo>
                    <a:lnTo>
                      <a:pt x="8" y="4"/>
                    </a:lnTo>
                    <a:lnTo>
                      <a:pt x="6" y="6"/>
                    </a:lnTo>
                    <a:lnTo>
                      <a:pt x="4" y="6"/>
                    </a:lnTo>
                    <a:lnTo>
                      <a:pt x="0" y="10"/>
                    </a:lnTo>
                    <a:lnTo>
                      <a:pt x="0" y="12"/>
                    </a:lnTo>
                    <a:lnTo>
                      <a:pt x="2" y="14"/>
                    </a:lnTo>
                    <a:lnTo>
                      <a:pt x="2" y="16"/>
                    </a:lnTo>
                    <a:lnTo>
                      <a:pt x="2" y="18"/>
                    </a:lnTo>
                    <a:lnTo>
                      <a:pt x="6" y="16"/>
                    </a:lnTo>
                    <a:lnTo>
                      <a:pt x="6" y="14"/>
                    </a:lnTo>
                    <a:lnTo>
                      <a:pt x="8" y="12"/>
                    </a:lnTo>
                    <a:lnTo>
                      <a:pt x="8" y="10"/>
                    </a:lnTo>
                    <a:lnTo>
                      <a:pt x="10" y="4"/>
                    </a:lnTo>
                    <a:close/>
                  </a:path>
                </a:pathLst>
              </a:custGeom>
              <a:solidFill>
                <a:srgbClr val="0071B4">
                  <a:alpha val="34901"/>
                </a:srgbClr>
              </a:solidFill>
              <a:ln w="9525">
                <a:noFill/>
                <a:round/>
                <a:headEnd/>
                <a:tailEnd/>
              </a:ln>
            </p:spPr>
            <p:txBody>
              <a:bodyPr/>
              <a:lstStyle/>
              <a:p>
                <a:endParaRPr lang="en-US"/>
              </a:p>
            </p:txBody>
          </p:sp>
          <p:sp>
            <p:nvSpPr>
              <p:cNvPr id="14829" name="Freeform 31"/>
              <p:cNvSpPr>
                <a:spLocks/>
              </p:cNvSpPr>
              <p:nvPr/>
            </p:nvSpPr>
            <p:spPr bwMode="auto">
              <a:xfrm>
                <a:off x="1464" y="1261"/>
                <a:ext cx="50" cy="80"/>
              </a:xfrm>
              <a:custGeom>
                <a:avLst/>
                <a:gdLst>
                  <a:gd name="T0" fmla="*/ 32 w 50"/>
                  <a:gd name="T1" fmla="*/ 16 h 80"/>
                  <a:gd name="T2" fmla="*/ 30 w 50"/>
                  <a:gd name="T3" fmla="*/ 16 h 80"/>
                  <a:gd name="T4" fmla="*/ 26 w 50"/>
                  <a:gd name="T5" fmla="*/ 12 h 80"/>
                  <a:gd name="T6" fmla="*/ 24 w 50"/>
                  <a:gd name="T7" fmla="*/ 12 h 80"/>
                  <a:gd name="T8" fmla="*/ 12 w 50"/>
                  <a:gd name="T9" fmla="*/ 2 h 80"/>
                  <a:gd name="T10" fmla="*/ 4 w 50"/>
                  <a:gd name="T11" fmla="*/ 0 h 80"/>
                  <a:gd name="T12" fmla="*/ 0 w 50"/>
                  <a:gd name="T13" fmla="*/ 4 h 80"/>
                  <a:gd name="T14" fmla="*/ 0 w 50"/>
                  <a:gd name="T15" fmla="*/ 6 h 80"/>
                  <a:gd name="T16" fmla="*/ 0 w 50"/>
                  <a:gd name="T17" fmla="*/ 6 h 80"/>
                  <a:gd name="T18" fmla="*/ 2 w 50"/>
                  <a:gd name="T19" fmla="*/ 16 h 80"/>
                  <a:gd name="T20" fmla="*/ 2 w 50"/>
                  <a:gd name="T21" fmla="*/ 18 h 80"/>
                  <a:gd name="T22" fmla="*/ 4 w 50"/>
                  <a:gd name="T23" fmla="*/ 20 h 80"/>
                  <a:gd name="T24" fmla="*/ 2 w 50"/>
                  <a:gd name="T25" fmla="*/ 22 h 80"/>
                  <a:gd name="T26" fmla="*/ 0 w 50"/>
                  <a:gd name="T27" fmla="*/ 26 h 80"/>
                  <a:gd name="T28" fmla="*/ 2 w 50"/>
                  <a:gd name="T29" fmla="*/ 32 h 80"/>
                  <a:gd name="T30" fmla="*/ 4 w 50"/>
                  <a:gd name="T31" fmla="*/ 32 h 80"/>
                  <a:gd name="T32" fmla="*/ 4 w 50"/>
                  <a:gd name="T33" fmla="*/ 36 h 80"/>
                  <a:gd name="T34" fmla="*/ 4 w 50"/>
                  <a:gd name="T35" fmla="*/ 42 h 80"/>
                  <a:gd name="T36" fmla="*/ 8 w 50"/>
                  <a:gd name="T37" fmla="*/ 42 h 80"/>
                  <a:gd name="T38" fmla="*/ 8 w 50"/>
                  <a:gd name="T39" fmla="*/ 44 h 80"/>
                  <a:gd name="T40" fmla="*/ 6 w 50"/>
                  <a:gd name="T41" fmla="*/ 46 h 80"/>
                  <a:gd name="T42" fmla="*/ 6 w 50"/>
                  <a:gd name="T43" fmla="*/ 48 h 80"/>
                  <a:gd name="T44" fmla="*/ 10 w 50"/>
                  <a:gd name="T45" fmla="*/ 48 h 80"/>
                  <a:gd name="T46" fmla="*/ 12 w 50"/>
                  <a:gd name="T47" fmla="*/ 48 h 80"/>
                  <a:gd name="T48" fmla="*/ 20 w 50"/>
                  <a:gd name="T49" fmla="*/ 52 h 80"/>
                  <a:gd name="T50" fmla="*/ 20 w 50"/>
                  <a:gd name="T51" fmla="*/ 54 h 80"/>
                  <a:gd name="T52" fmla="*/ 22 w 50"/>
                  <a:gd name="T53" fmla="*/ 56 h 80"/>
                  <a:gd name="T54" fmla="*/ 20 w 50"/>
                  <a:gd name="T55" fmla="*/ 58 h 80"/>
                  <a:gd name="T56" fmla="*/ 8 w 50"/>
                  <a:gd name="T57" fmla="*/ 58 h 80"/>
                  <a:gd name="T58" fmla="*/ 8 w 50"/>
                  <a:gd name="T59" fmla="*/ 60 h 80"/>
                  <a:gd name="T60" fmla="*/ 18 w 50"/>
                  <a:gd name="T61" fmla="*/ 72 h 80"/>
                  <a:gd name="T62" fmla="*/ 16 w 50"/>
                  <a:gd name="T63" fmla="*/ 76 h 80"/>
                  <a:gd name="T64" fmla="*/ 16 w 50"/>
                  <a:gd name="T65" fmla="*/ 78 h 80"/>
                  <a:gd name="T66" fmla="*/ 20 w 50"/>
                  <a:gd name="T67" fmla="*/ 80 h 80"/>
                  <a:gd name="T68" fmla="*/ 24 w 50"/>
                  <a:gd name="T69" fmla="*/ 76 h 80"/>
                  <a:gd name="T70" fmla="*/ 24 w 50"/>
                  <a:gd name="T71" fmla="*/ 76 h 80"/>
                  <a:gd name="T72" fmla="*/ 22 w 50"/>
                  <a:gd name="T73" fmla="*/ 74 h 80"/>
                  <a:gd name="T74" fmla="*/ 22 w 50"/>
                  <a:gd name="T75" fmla="*/ 74 h 80"/>
                  <a:gd name="T76" fmla="*/ 26 w 50"/>
                  <a:gd name="T77" fmla="*/ 70 h 80"/>
                  <a:gd name="T78" fmla="*/ 30 w 50"/>
                  <a:gd name="T79" fmla="*/ 74 h 80"/>
                  <a:gd name="T80" fmla="*/ 32 w 50"/>
                  <a:gd name="T81" fmla="*/ 74 h 80"/>
                  <a:gd name="T82" fmla="*/ 42 w 50"/>
                  <a:gd name="T83" fmla="*/ 68 h 80"/>
                  <a:gd name="T84" fmla="*/ 46 w 50"/>
                  <a:gd name="T85" fmla="*/ 70 h 80"/>
                  <a:gd name="T86" fmla="*/ 46 w 50"/>
                  <a:gd name="T87" fmla="*/ 70 h 80"/>
                  <a:gd name="T88" fmla="*/ 48 w 50"/>
                  <a:gd name="T89" fmla="*/ 70 h 80"/>
                  <a:gd name="T90" fmla="*/ 50 w 50"/>
                  <a:gd name="T91" fmla="*/ 60 h 80"/>
                  <a:gd name="T92" fmla="*/ 48 w 50"/>
                  <a:gd name="T93" fmla="*/ 58 h 80"/>
                  <a:gd name="T94" fmla="*/ 46 w 50"/>
                  <a:gd name="T95" fmla="*/ 56 h 80"/>
                  <a:gd name="T96" fmla="*/ 46 w 50"/>
                  <a:gd name="T97" fmla="*/ 58 h 80"/>
                  <a:gd name="T98" fmla="*/ 46 w 50"/>
                  <a:gd name="T99" fmla="*/ 44 h 80"/>
                  <a:gd name="T100" fmla="*/ 50 w 50"/>
                  <a:gd name="T101" fmla="*/ 42 h 80"/>
                  <a:gd name="T102" fmla="*/ 50 w 50"/>
                  <a:gd name="T103" fmla="*/ 40 h 80"/>
                  <a:gd name="T104" fmla="*/ 46 w 50"/>
                  <a:gd name="T105" fmla="*/ 30 h 80"/>
                  <a:gd name="T106" fmla="*/ 38 w 50"/>
                  <a:gd name="T107" fmla="*/ 26 h 80"/>
                  <a:gd name="T108" fmla="*/ 34 w 50"/>
                  <a:gd name="T109" fmla="*/ 28 h 80"/>
                  <a:gd name="T110" fmla="*/ 32 w 50"/>
                  <a:gd name="T111" fmla="*/ 28 h 80"/>
                  <a:gd name="T112" fmla="*/ 32 w 50"/>
                  <a:gd name="T113" fmla="*/ 18 h 80"/>
                  <a:gd name="T114" fmla="*/ 32 w 50"/>
                  <a:gd name="T115" fmla="*/ 16 h 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
                  <a:gd name="T175" fmla="*/ 0 h 80"/>
                  <a:gd name="T176" fmla="*/ 50 w 50"/>
                  <a:gd name="T177" fmla="*/ 80 h 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 h="80">
                    <a:moveTo>
                      <a:pt x="32" y="16"/>
                    </a:moveTo>
                    <a:lnTo>
                      <a:pt x="30" y="16"/>
                    </a:lnTo>
                    <a:lnTo>
                      <a:pt x="26" y="12"/>
                    </a:lnTo>
                    <a:lnTo>
                      <a:pt x="24" y="12"/>
                    </a:lnTo>
                    <a:lnTo>
                      <a:pt x="12" y="2"/>
                    </a:lnTo>
                    <a:lnTo>
                      <a:pt x="4" y="0"/>
                    </a:lnTo>
                    <a:lnTo>
                      <a:pt x="0" y="4"/>
                    </a:lnTo>
                    <a:lnTo>
                      <a:pt x="0" y="6"/>
                    </a:lnTo>
                    <a:lnTo>
                      <a:pt x="2" y="16"/>
                    </a:lnTo>
                    <a:lnTo>
                      <a:pt x="2" y="18"/>
                    </a:lnTo>
                    <a:lnTo>
                      <a:pt x="4" y="20"/>
                    </a:lnTo>
                    <a:lnTo>
                      <a:pt x="2" y="22"/>
                    </a:lnTo>
                    <a:lnTo>
                      <a:pt x="0" y="26"/>
                    </a:lnTo>
                    <a:lnTo>
                      <a:pt x="2" y="32"/>
                    </a:lnTo>
                    <a:lnTo>
                      <a:pt x="4" y="32"/>
                    </a:lnTo>
                    <a:lnTo>
                      <a:pt x="4" y="36"/>
                    </a:lnTo>
                    <a:lnTo>
                      <a:pt x="4" y="42"/>
                    </a:lnTo>
                    <a:lnTo>
                      <a:pt x="8" y="42"/>
                    </a:lnTo>
                    <a:lnTo>
                      <a:pt x="8" y="44"/>
                    </a:lnTo>
                    <a:lnTo>
                      <a:pt x="6" y="46"/>
                    </a:lnTo>
                    <a:lnTo>
                      <a:pt x="6" y="48"/>
                    </a:lnTo>
                    <a:lnTo>
                      <a:pt x="10" y="48"/>
                    </a:lnTo>
                    <a:lnTo>
                      <a:pt x="12" y="48"/>
                    </a:lnTo>
                    <a:lnTo>
                      <a:pt x="20" y="52"/>
                    </a:lnTo>
                    <a:lnTo>
                      <a:pt x="20" y="54"/>
                    </a:lnTo>
                    <a:lnTo>
                      <a:pt x="22" y="56"/>
                    </a:lnTo>
                    <a:lnTo>
                      <a:pt x="20" y="58"/>
                    </a:lnTo>
                    <a:lnTo>
                      <a:pt x="8" y="58"/>
                    </a:lnTo>
                    <a:lnTo>
                      <a:pt x="8" y="60"/>
                    </a:lnTo>
                    <a:lnTo>
                      <a:pt x="18" y="72"/>
                    </a:lnTo>
                    <a:lnTo>
                      <a:pt x="16" y="76"/>
                    </a:lnTo>
                    <a:lnTo>
                      <a:pt x="16" y="78"/>
                    </a:lnTo>
                    <a:lnTo>
                      <a:pt x="20" y="80"/>
                    </a:lnTo>
                    <a:lnTo>
                      <a:pt x="24" y="76"/>
                    </a:lnTo>
                    <a:lnTo>
                      <a:pt x="22" y="74"/>
                    </a:lnTo>
                    <a:lnTo>
                      <a:pt x="26" y="70"/>
                    </a:lnTo>
                    <a:lnTo>
                      <a:pt x="30" y="74"/>
                    </a:lnTo>
                    <a:lnTo>
                      <a:pt x="32" y="74"/>
                    </a:lnTo>
                    <a:lnTo>
                      <a:pt x="42" y="68"/>
                    </a:lnTo>
                    <a:lnTo>
                      <a:pt x="46" y="70"/>
                    </a:lnTo>
                    <a:lnTo>
                      <a:pt x="48" y="70"/>
                    </a:lnTo>
                    <a:lnTo>
                      <a:pt x="50" y="60"/>
                    </a:lnTo>
                    <a:lnTo>
                      <a:pt x="48" y="58"/>
                    </a:lnTo>
                    <a:lnTo>
                      <a:pt x="46" y="56"/>
                    </a:lnTo>
                    <a:lnTo>
                      <a:pt x="46" y="58"/>
                    </a:lnTo>
                    <a:lnTo>
                      <a:pt x="46" y="44"/>
                    </a:lnTo>
                    <a:lnTo>
                      <a:pt x="50" y="42"/>
                    </a:lnTo>
                    <a:lnTo>
                      <a:pt x="50" y="40"/>
                    </a:lnTo>
                    <a:lnTo>
                      <a:pt x="46" y="30"/>
                    </a:lnTo>
                    <a:lnTo>
                      <a:pt x="38" y="26"/>
                    </a:lnTo>
                    <a:lnTo>
                      <a:pt x="34" y="28"/>
                    </a:lnTo>
                    <a:lnTo>
                      <a:pt x="32" y="28"/>
                    </a:lnTo>
                    <a:lnTo>
                      <a:pt x="32" y="18"/>
                    </a:lnTo>
                    <a:lnTo>
                      <a:pt x="32" y="16"/>
                    </a:lnTo>
                    <a:close/>
                  </a:path>
                </a:pathLst>
              </a:custGeom>
              <a:solidFill>
                <a:srgbClr val="0071B4">
                  <a:alpha val="34901"/>
                </a:srgbClr>
              </a:solidFill>
              <a:ln w="9525">
                <a:noFill/>
                <a:round/>
                <a:headEnd/>
                <a:tailEnd/>
              </a:ln>
            </p:spPr>
            <p:txBody>
              <a:bodyPr/>
              <a:lstStyle/>
              <a:p>
                <a:endParaRPr lang="en-US"/>
              </a:p>
            </p:txBody>
          </p:sp>
          <p:sp>
            <p:nvSpPr>
              <p:cNvPr id="14830" name="Freeform 32"/>
              <p:cNvSpPr>
                <a:spLocks/>
              </p:cNvSpPr>
              <p:nvPr/>
            </p:nvSpPr>
            <p:spPr bwMode="auto">
              <a:xfrm>
                <a:off x="1417" y="1405"/>
                <a:ext cx="16" cy="12"/>
              </a:xfrm>
              <a:custGeom>
                <a:avLst/>
                <a:gdLst>
                  <a:gd name="T0" fmla="*/ 10 w 16"/>
                  <a:gd name="T1" fmla="*/ 2 h 12"/>
                  <a:gd name="T2" fmla="*/ 8 w 16"/>
                  <a:gd name="T3" fmla="*/ 2 h 12"/>
                  <a:gd name="T4" fmla="*/ 4 w 16"/>
                  <a:gd name="T5" fmla="*/ 8 h 12"/>
                  <a:gd name="T6" fmla="*/ 0 w 16"/>
                  <a:gd name="T7" fmla="*/ 10 h 12"/>
                  <a:gd name="T8" fmla="*/ 0 w 16"/>
                  <a:gd name="T9" fmla="*/ 12 h 12"/>
                  <a:gd name="T10" fmla="*/ 6 w 16"/>
                  <a:gd name="T11" fmla="*/ 12 h 12"/>
                  <a:gd name="T12" fmla="*/ 12 w 16"/>
                  <a:gd name="T13" fmla="*/ 8 h 12"/>
                  <a:gd name="T14" fmla="*/ 16 w 16"/>
                  <a:gd name="T15" fmla="*/ 4 h 12"/>
                  <a:gd name="T16" fmla="*/ 14 w 16"/>
                  <a:gd name="T17" fmla="*/ 0 h 12"/>
                  <a:gd name="T18" fmla="*/ 10 w 16"/>
                  <a:gd name="T19" fmla="*/ 2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2"/>
                  <a:gd name="T32" fmla="*/ 16 w 1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2">
                    <a:moveTo>
                      <a:pt x="10" y="2"/>
                    </a:moveTo>
                    <a:lnTo>
                      <a:pt x="8" y="2"/>
                    </a:lnTo>
                    <a:lnTo>
                      <a:pt x="4" y="8"/>
                    </a:lnTo>
                    <a:lnTo>
                      <a:pt x="0" y="10"/>
                    </a:lnTo>
                    <a:lnTo>
                      <a:pt x="0" y="12"/>
                    </a:lnTo>
                    <a:lnTo>
                      <a:pt x="6" y="12"/>
                    </a:lnTo>
                    <a:lnTo>
                      <a:pt x="12" y="8"/>
                    </a:lnTo>
                    <a:lnTo>
                      <a:pt x="16" y="4"/>
                    </a:lnTo>
                    <a:lnTo>
                      <a:pt x="14" y="0"/>
                    </a:lnTo>
                    <a:lnTo>
                      <a:pt x="10" y="2"/>
                    </a:lnTo>
                    <a:close/>
                  </a:path>
                </a:pathLst>
              </a:custGeom>
              <a:solidFill>
                <a:srgbClr val="0071B4">
                  <a:alpha val="34901"/>
                </a:srgbClr>
              </a:solidFill>
              <a:ln w="9525">
                <a:noFill/>
                <a:round/>
                <a:headEnd/>
                <a:tailEnd/>
              </a:ln>
            </p:spPr>
            <p:txBody>
              <a:bodyPr/>
              <a:lstStyle/>
              <a:p>
                <a:endParaRPr lang="en-US"/>
              </a:p>
            </p:txBody>
          </p:sp>
          <p:sp>
            <p:nvSpPr>
              <p:cNvPr id="14831" name="Freeform 33"/>
              <p:cNvSpPr>
                <a:spLocks/>
              </p:cNvSpPr>
              <p:nvPr/>
            </p:nvSpPr>
            <p:spPr bwMode="auto">
              <a:xfrm>
                <a:off x="1447" y="1180"/>
                <a:ext cx="17" cy="30"/>
              </a:xfrm>
              <a:custGeom>
                <a:avLst/>
                <a:gdLst>
                  <a:gd name="T0" fmla="*/ 2 w 17"/>
                  <a:gd name="T1" fmla="*/ 0 h 30"/>
                  <a:gd name="T2" fmla="*/ 0 w 17"/>
                  <a:gd name="T3" fmla="*/ 12 h 30"/>
                  <a:gd name="T4" fmla="*/ 7 w 17"/>
                  <a:gd name="T5" fmla="*/ 12 h 30"/>
                  <a:gd name="T6" fmla="*/ 9 w 17"/>
                  <a:gd name="T7" fmla="*/ 14 h 30"/>
                  <a:gd name="T8" fmla="*/ 9 w 17"/>
                  <a:gd name="T9" fmla="*/ 18 h 30"/>
                  <a:gd name="T10" fmla="*/ 9 w 17"/>
                  <a:gd name="T11" fmla="*/ 20 h 30"/>
                  <a:gd name="T12" fmla="*/ 13 w 17"/>
                  <a:gd name="T13" fmla="*/ 28 h 30"/>
                  <a:gd name="T14" fmla="*/ 15 w 17"/>
                  <a:gd name="T15" fmla="*/ 30 h 30"/>
                  <a:gd name="T16" fmla="*/ 17 w 17"/>
                  <a:gd name="T17" fmla="*/ 6 h 30"/>
                  <a:gd name="T18" fmla="*/ 17 w 17"/>
                  <a:gd name="T19" fmla="*/ 0 h 30"/>
                  <a:gd name="T20" fmla="*/ 2 w 17"/>
                  <a:gd name="T21" fmla="*/ 0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0"/>
                  <a:gd name="T35" fmla="*/ 17 w 17"/>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0">
                    <a:moveTo>
                      <a:pt x="2" y="0"/>
                    </a:moveTo>
                    <a:lnTo>
                      <a:pt x="0" y="12"/>
                    </a:lnTo>
                    <a:lnTo>
                      <a:pt x="7" y="12"/>
                    </a:lnTo>
                    <a:lnTo>
                      <a:pt x="9" y="14"/>
                    </a:lnTo>
                    <a:lnTo>
                      <a:pt x="9" y="18"/>
                    </a:lnTo>
                    <a:lnTo>
                      <a:pt x="9" y="20"/>
                    </a:lnTo>
                    <a:lnTo>
                      <a:pt x="13" y="28"/>
                    </a:lnTo>
                    <a:lnTo>
                      <a:pt x="15" y="30"/>
                    </a:lnTo>
                    <a:lnTo>
                      <a:pt x="17" y="6"/>
                    </a:lnTo>
                    <a:lnTo>
                      <a:pt x="17" y="0"/>
                    </a:lnTo>
                    <a:lnTo>
                      <a:pt x="2" y="0"/>
                    </a:lnTo>
                    <a:close/>
                  </a:path>
                </a:pathLst>
              </a:custGeom>
              <a:solidFill>
                <a:srgbClr val="0071B4">
                  <a:alpha val="34901"/>
                </a:srgbClr>
              </a:solidFill>
              <a:ln w="9525">
                <a:noFill/>
                <a:round/>
                <a:headEnd/>
                <a:tailEnd/>
              </a:ln>
            </p:spPr>
            <p:txBody>
              <a:bodyPr/>
              <a:lstStyle/>
              <a:p>
                <a:endParaRPr lang="en-US"/>
              </a:p>
            </p:txBody>
          </p:sp>
          <p:sp>
            <p:nvSpPr>
              <p:cNvPr id="14832" name="Freeform 34"/>
              <p:cNvSpPr>
                <a:spLocks/>
              </p:cNvSpPr>
              <p:nvPr/>
            </p:nvSpPr>
            <p:spPr bwMode="auto">
              <a:xfrm>
                <a:off x="1393" y="1450"/>
                <a:ext cx="18" cy="14"/>
              </a:xfrm>
              <a:custGeom>
                <a:avLst/>
                <a:gdLst>
                  <a:gd name="T0" fmla="*/ 4 w 18"/>
                  <a:gd name="T1" fmla="*/ 14 h 14"/>
                  <a:gd name="T2" fmla="*/ 8 w 18"/>
                  <a:gd name="T3" fmla="*/ 12 h 14"/>
                  <a:gd name="T4" fmla="*/ 12 w 18"/>
                  <a:gd name="T5" fmla="*/ 12 h 14"/>
                  <a:gd name="T6" fmla="*/ 12 w 18"/>
                  <a:gd name="T7" fmla="*/ 8 h 14"/>
                  <a:gd name="T8" fmla="*/ 18 w 18"/>
                  <a:gd name="T9" fmla="*/ 2 h 14"/>
                  <a:gd name="T10" fmla="*/ 16 w 18"/>
                  <a:gd name="T11" fmla="*/ 0 h 14"/>
                  <a:gd name="T12" fmla="*/ 6 w 18"/>
                  <a:gd name="T13" fmla="*/ 2 h 14"/>
                  <a:gd name="T14" fmla="*/ 6 w 18"/>
                  <a:gd name="T15" fmla="*/ 4 h 14"/>
                  <a:gd name="T16" fmla="*/ 4 w 18"/>
                  <a:gd name="T17" fmla="*/ 6 h 14"/>
                  <a:gd name="T18" fmla="*/ 0 w 18"/>
                  <a:gd name="T19" fmla="*/ 10 h 14"/>
                  <a:gd name="T20" fmla="*/ 0 w 18"/>
                  <a:gd name="T21" fmla="*/ 12 h 14"/>
                  <a:gd name="T22" fmla="*/ 2 w 18"/>
                  <a:gd name="T23" fmla="*/ 14 h 14"/>
                  <a:gd name="T24" fmla="*/ 4 w 18"/>
                  <a:gd name="T25" fmla="*/ 14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4"/>
                  <a:gd name="T41" fmla="*/ 18 w 18"/>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4">
                    <a:moveTo>
                      <a:pt x="4" y="14"/>
                    </a:moveTo>
                    <a:lnTo>
                      <a:pt x="8" y="12"/>
                    </a:lnTo>
                    <a:lnTo>
                      <a:pt x="12" y="12"/>
                    </a:lnTo>
                    <a:lnTo>
                      <a:pt x="12" y="8"/>
                    </a:lnTo>
                    <a:lnTo>
                      <a:pt x="18" y="2"/>
                    </a:lnTo>
                    <a:lnTo>
                      <a:pt x="16" y="0"/>
                    </a:lnTo>
                    <a:lnTo>
                      <a:pt x="6" y="2"/>
                    </a:lnTo>
                    <a:lnTo>
                      <a:pt x="6" y="4"/>
                    </a:lnTo>
                    <a:lnTo>
                      <a:pt x="4" y="6"/>
                    </a:lnTo>
                    <a:lnTo>
                      <a:pt x="0" y="10"/>
                    </a:lnTo>
                    <a:lnTo>
                      <a:pt x="0" y="12"/>
                    </a:lnTo>
                    <a:lnTo>
                      <a:pt x="2" y="14"/>
                    </a:lnTo>
                    <a:lnTo>
                      <a:pt x="4" y="14"/>
                    </a:lnTo>
                    <a:close/>
                  </a:path>
                </a:pathLst>
              </a:custGeom>
              <a:solidFill>
                <a:srgbClr val="0071B4">
                  <a:alpha val="34901"/>
                </a:srgbClr>
              </a:solidFill>
              <a:ln w="9525">
                <a:noFill/>
                <a:round/>
                <a:headEnd/>
                <a:tailEnd/>
              </a:ln>
            </p:spPr>
            <p:txBody>
              <a:bodyPr/>
              <a:lstStyle/>
              <a:p>
                <a:endParaRPr lang="en-US"/>
              </a:p>
            </p:txBody>
          </p:sp>
          <p:sp>
            <p:nvSpPr>
              <p:cNvPr id="14833" name="Freeform 35"/>
              <p:cNvSpPr>
                <a:spLocks/>
              </p:cNvSpPr>
              <p:nvPr/>
            </p:nvSpPr>
            <p:spPr bwMode="auto">
              <a:xfrm>
                <a:off x="4126" y="1158"/>
                <a:ext cx="104" cy="115"/>
              </a:xfrm>
              <a:custGeom>
                <a:avLst/>
                <a:gdLst>
                  <a:gd name="T0" fmla="*/ 18 w 52"/>
                  <a:gd name="T1" fmla="*/ 0 h 58"/>
                  <a:gd name="T2" fmla="*/ 14 w 52"/>
                  <a:gd name="T3" fmla="*/ 3 h 58"/>
                  <a:gd name="T4" fmla="*/ 11 w 52"/>
                  <a:gd name="T5" fmla="*/ 10 h 58"/>
                  <a:gd name="T6" fmla="*/ 11 w 52"/>
                  <a:gd name="T7" fmla="*/ 13 h 58"/>
                  <a:gd name="T8" fmla="*/ 10 w 52"/>
                  <a:gd name="T9" fmla="*/ 17 h 58"/>
                  <a:gd name="T10" fmla="*/ 11 w 52"/>
                  <a:gd name="T11" fmla="*/ 19 h 58"/>
                  <a:gd name="T12" fmla="*/ 7 w 52"/>
                  <a:gd name="T13" fmla="*/ 21 h 58"/>
                  <a:gd name="T14" fmla="*/ 2 w 52"/>
                  <a:gd name="T15" fmla="*/ 29 h 58"/>
                  <a:gd name="T16" fmla="*/ 2 w 52"/>
                  <a:gd name="T17" fmla="*/ 30 h 58"/>
                  <a:gd name="T18" fmla="*/ 3 w 52"/>
                  <a:gd name="T19" fmla="*/ 32 h 58"/>
                  <a:gd name="T20" fmla="*/ 4 w 52"/>
                  <a:gd name="T21" fmla="*/ 29 h 58"/>
                  <a:gd name="T22" fmla="*/ 6 w 52"/>
                  <a:gd name="T23" fmla="*/ 30 h 58"/>
                  <a:gd name="T24" fmla="*/ 7 w 52"/>
                  <a:gd name="T25" fmla="*/ 32 h 58"/>
                  <a:gd name="T26" fmla="*/ 9 w 52"/>
                  <a:gd name="T27" fmla="*/ 31 h 58"/>
                  <a:gd name="T28" fmla="*/ 11 w 52"/>
                  <a:gd name="T29" fmla="*/ 42 h 58"/>
                  <a:gd name="T30" fmla="*/ 13 w 52"/>
                  <a:gd name="T31" fmla="*/ 46 h 58"/>
                  <a:gd name="T32" fmla="*/ 15 w 52"/>
                  <a:gd name="T33" fmla="*/ 49 h 58"/>
                  <a:gd name="T34" fmla="*/ 21 w 52"/>
                  <a:gd name="T35" fmla="*/ 49 h 58"/>
                  <a:gd name="T36" fmla="*/ 22 w 52"/>
                  <a:gd name="T37" fmla="*/ 49 h 58"/>
                  <a:gd name="T38" fmla="*/ 24 w 52"/>
                  <a:gd name="T39" fmla="*/ 51 h 58"/>
                  <a:gd name="T40" fmla="*/ 30 w 52"/>
                  <a:gd name="T41" fmla="*/ 54 h 58"/>
                  <a:gd name="T42" fmla="*/ 33 w 52"/>
                  <a:gd name="T43" fmla="*/ 56 h 58"/>
                  <a:gd name="T44" fmla="*/ 42 w 52"/>
                  <a:gd name="T45" fmla="*/ 58 h 58"/>
                  <a:gd name="T46" fmla="*/ 45 w 52"/>
                  <a:gd name="T47" fmla="*/ 57 h 58"/>
                  <a:gd name="T48" fmla="*/ 47 w 52"/>
                  <a:gd name="T49" fmla="*/ 55 h 58"/>
                  <a:gd name="T50" fmla="*/ 48 w 52"/>
                  <a:gd name="T51" fmla="*/ 52 h 58"/>
                  <a:gd name="T52" fmla="*/ 48 w 52"/>
                  <a:gd name="T53" fmla="*/ 48 h 58"/>
                  <a:gd name="T54" fmla="*/ 47 w 52"/>
                  <a:gd name="T55" fmla="*/ 44 h 58"/>
                  <a:gd name="T56" fmla="*/ 43 w 52"/>
                  <a:gd name="T57" fmla="*/ 40 h 58"/>
                  <a:gd name="T58" fmla="*/ 47 w 52"/>
                  <a:gd name="T59" fmla="*/ 40 h 58"/>
                  <a:gd name="T60" fmla="*/ 48 w 52"/>
                  <a:gd name="T61" fmla="*/ 31 h 58"/>
                  <a:gd name="T62" fmla="*/ 50 w 52"/>
                  <a:gd name="T63" fmla="*/ 25 h 58"/>
                  <a:gd name="T64" fmla="*/ 51 w 52"/>
                  <a:gd name="T65" fmla="*/ 24 h 58"/>
                  <a:gd name="T66" fmla="*/ 49 w 52"/>
                  <a:gd name="T67" fmla="*/ 22 h 58"/>
                  <a:gd name="T68" fmla="*/ 49 w 52"/>
                  <a:gd name="T69" fmla="*/ 19 h 58"/>
                  <a:gd name="T70" fmla="*/ 47 w 52"/>
                  <a:gd name="T71" fmla="*/ 13 h 58"/>
                  <a:gd name="T72" fmla="*/ 46 w 52"/>
                  <a:gd name="T73" fmla="*/ 11 h 58"/>
                  <a:gd name="T74" fmla="*/ 43 w 52"/>
                  <a:gd name="T75" fmla="*/ 11 h 58"/>
                  <a:gd name="T76" fmla="*/ 39 w 52"/>
                  <a:gd name="T77" fmla="*/ 11 h 58"/>
                  <a:gd name="T78" fmla="*/ 39 w 52"/>
                  <a:gd name="T79" fmla="*/ 15 h 58"/>
                  <a:gd name="T80" fmla="*/ 34 w 52"/>
                  <a:gd name="T81" fmla="*/ 20 h 58"/>
                  <a:gd name="T82" fmla="*/ 30 w 52"/>
                  <a:gd name="T83" fmla="*/ 23 h 58"/>
                  <a:gd name="T84" fmla="*/ 33 w 52"/>
                  <a:gd name="T85" fmla="*/ 19 h 58"/>
                  <a:gd name="T86" fmla="*/ 34 w 52"/>
                  <a:gd name="T87" fmla="*/ 16 h 58"/>
                  <a:gd name="T88" fmla="*/ 37 w 52"/>
                  <a:gd name="T89" fmla="*/ 11 h 58"/>
                  <a:gd name="T90" fmla="*/ 36 w 52"/>
                  <a:gd name="T91" fmla="*/ 11 h 58"/>
                  <a:gd name="T92" fmla="*/ 37 w 52"/>
                  <a:gd name="T93" fmla="*/ 7 h 58"/>
                  <a:gd name="T94" fmla="*/ 34 w 52"/>
                  <a:gd name="T95" fmla="*/ 6 h 58"/>
                  <a:gd name="T96" fmla="*/ 32 w 52"/>
                  <a:gd name="T97" fmla="*/ 3 h 58"/>
                  <a:gd name="T98" fmla="*/ 24 w 52"/>
                  <a:gd name="T99" fmla="*/ 0 h 58"/>
                  <a:gd name="T100" fmla="*/ 22 w 52"/>
                  <a:gd name="T101" fmla="*/ 0 h 58"/>
                  <a:gd name="T102" fmla="*/ 18 w 52"/>
                  <a:gd name="T103" fmla="*/ 0 h 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58"/>
                  <a:gd name="T158" fmla="*/ 52 w 52"/>
                  <a:gd name="T159" fmla="*/ 58 h 5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58">
                    <a:moveTo>
                      <a:pt x="18" y="0"/>
                    </a:moveTo>
                    <a:cubicBezTo>
                      <a:pt x="18" y="0"/>
                      <a:pt x="18" y="0"/>
                      <a:pt x="18" y="0"/>
                    </a:cubicBezTo>
                    <a:cubicBezTo>
                      <a:pt x="17" y="0"/>
                      <a:pt x="17" y="0"/>
                      <a:pt x="16" y="1"/>
                    </a:cubicBezTo>
                    <a:cubicBezTo>
                      <a:pt x="15" y="3"/>
                      <a:pt x="14" y="2"/>
                      <a:pt x="14" y="3"/>
                    </a:cubicBezTo>
                    <a:cubicBezTo>
                      <a:pt x="14" y="4"/>
                      <a:pt x="14" y="3"/>
                      <a:pt x="13" y="5"/>
                    </a:cubicBezTo>
                    <a:cubicBezTo>
                      <a:pt x="12" y="6"/>
                      <a:pt x="11" y="10"/>
                      <a:pt x="11" y="10"/>
                    </a:cubicBezTo>
                    <a:cubicBezTo>
                      <a:pt x="11" y="10"/>
                      <a:pt x="11" y="11"/>
                      <a:pt x="12" y="12"/>
                    </a:cubicBezTo>
                    <a:cubicBezTo>
                      <a:pt x="11" y="13"/>
                      <a:pt x="11" y="13"/>
                      <a:pt x="11" y="13"/>
                    </a:cubicBezTo>
                    <a:cubicBezTo>
                      <a:pt x="10" y="15"/>
                      <a:pt x="10" y="15"/>
                      <a:pt x="10" y="15"/>
                    </a:cubicBezTo>
                    <a:cubicBezTo>
                      <a:pt x="10" y="17"/>
                      <a:pt x="10" y="17"/>
                      <a:pt x="10" y="17"/>
                    </a:cubicBezTo>
                    <a:cubicBezTo>
                      <a:pt x="12" y="18"/>
                      <a:pt x="12" y="18"/>
                      <a:pt x="12" y="18"/>
                    </a:cubicBezTo>
                    <a:cubicBezTo>
                      <a:pt x="11" y="19"/>
                      <a:pt x="11" y="19"/>
                      <a:pt x="11" y="19"/>
                    </a:cubicBezTo>
                    <a:cubicBezTo>
                      <a:pt x="10" y="20"/>
                      <a:pt x="10" y="20"/>
                      <a:pt x="10" y="20"/>
                    </a:cubicBezTo>
                    <a:cubicBezTo>
                      <a:pt x="7" y="21"/>
                      <a:pt x="7" y="21"/>
                      <a:pt x="7" y="21"/>
                    </a:cubicBezTo>
                    <a:cubicBezTo>
                      <a:pt x="6" y="24"/>
                      <a:pt x="6" y="24"/>
                      <a:pt x="6" y="24"/>
                    </a:cubicBezTo>
                    <a:cubicBezTo>
                      <a:pt x="2" y="29"/>
                      <a:pt x="2" y="29"/>
                      <a:pt x="2" y="29"/>
                    </a:cubicBezTo>
                    <a:cubicBezTo>
                      <a:pt x="0" y="28"/>
                      <a:pt x="0" y="28"/>
                      <a:pt x="0" y="28"/>
                    </a:cubicBezTo>
                    <a:cubicBezTo>
                      <a:pt x="2" y="30"/>
                      <a:pt x="2" y="30"/>
                      <a:pt x="2" y="30"/>
                    </a:cubicBezTo>
                    <a:cubicBezTo>
                      <a:pt x="2" y="32"/>
                      <a:pt x="2" y="32"/>
                      <a:pt x="2" y="32"/>
                    </a:cubicBezTo>
                    <a:cubicBezTo>
                      <a:pt x="3" y="32"/>
                      <a:pt x="3" y="32"/>
                      <a:pt x="3" y="32"/>
                    </a:cubicBezTo>
                    <a:cubicBezTo>
                      <a:pt x="3" y="29"/>
                      <a:pt x="3" y="29"/>
                      <a:pt x="3" y="29"/>
                    </a:cubicBezTo>
                    <a:cubicBezTo>
                      <a:pt x="4" y="29"/>
                      <a:pt x="4" y="29"/>
                      <a:pt x="4" y="29"/>
                    </a:cubicBezTo>
                    <a:cubicBezTo>
                      <a:pt x="5" y="31"/>
                      <a:pt x="5" y="31"/>
                      <a:pt x="5" y="31"/>
                    </a:cubicBezTo>
                    <a:cubicBezTo>
                      <a:pt x="6" y="30"/>
                      <a:pt x="6" y="30"/>
                      <a:pt x="6" y="30"/>
                    </a:cubicBezTo>
                    <a:cubicBezTo>
                      <a:pt x="6" y="31"/>
                      <a:pt x="6" y="31"/>
                      <a:pt x="6" y="31"/>
                    </a:cubicBezTo>
                    <a:cubicBezTo>
                      <a:pt x="7" y="32"/>
                      <a:pt x="7" y="32"/>
                      <a:pt x="7" y="32"/>
                    </a:cubicBezTo>
                    <a:cubicBezTo>
                      <a:pt x="8" y="31"/>
                      <a:pt x="8" y="31"/>
                      <a:pt x="8" y="31"/>
                    </a:cubicBezTo>
                    <a:cubicBezTo>
                      <a:pt x="9" y="31"/>
                      <a:pt x="9" y="31"/>
                      <a:pt x="9" y="31"/>
                    </a:cubicBezTo>
                    <a:cubicBezTo>
                      <a:pt x="10" y="41"/>
                      <a:pt x="10" y="41"/>
                      <a:pt x="10" y="41"/>
                    </a:cubicBezTo>
                    <a:cubicBezTo>
                      <a:pt x="11" y="42"/>
                      <a:pt x="11" y="42"/>
                      <a:pt x="11" y="42"/>
                    </a:cubicBezTo>
                    <a:cubicBezTo>
                      <a:pt x="12" y="43"/>
                      <a:pt x="12" y="43"/>
                      <a:pt x="12" y="43"/>
                    </a:cubicBezTo>
                    <a:cubicBezTo>
                      <a:pt x="13" y="46"/>
                      <a:pt x="13" y="46"/>
                      <a:pt x="13" y="46"/>
                    </a:cubicBezTo>
                    <a:cubicBezTo>
                      <a:pt x="15" y="48"/>
                      <a:pt x="15" y="48"/>
                      <a:pt x="15" y="48"/>
                    </a:cubicBezTo>
                    <a:cubicBezTo>
                      <a:pt x="15" y="49"/>
                      <a:pt x="15" y="49"/>
                      <a:pt x="15" y="49"/>
                    </a:cubicBezTo>
                    <a:cubicBezTo>
                      <a:pt x="20" y="43"/>
                      <a:pt x="20" y="43"/>
                      <a:pt x="20" y="43"/>
                    </a:cubicBezTo>
                    <a:cubicBezTo>
                      <a:pt x="21" y="49"/>
                      <a:pt x="21" y="49"/>
                      <a:pt x="21" y="49"/>
                    </a:cubicBezTo>
                    <a:cubicBezTo>
                      <a:pt x="21" y="50"/>
                      <a:pt x="21" y="50"/>
                      <a:pt x="21" y="50"/>
                    </a:cubicBezTo>
                    <a:cubicBezTo>
                      <a:pt x="22" y="49"/>
                      <a:pt x="22" y="49"/>
                      <a:pt x="22" y="49"/>
                    </a:cubicBezTo>
                    <a:cubicBezTo>
                      <a:pt x="24" y="49"/>
                      <a:pt x="24" y="49"/>
                      <a:pt x="24" y="49"/>
                    </a:cubicBezTo>
                    <a:cubicBezTo>
                      <a:pt x="24" y="51"/>
                      <a:pt x="24" y="51"/>
                      <a:pt x="24" y="51"/>
                    </a:cubicBezTo>
                    <a:cubicBezTo>
                      <a:pt x="29" y="52"/>
                      <a:pt x="29" y="52"/>
                      <a:pt x="29" y="52"/>
                    </a:cubicBezTo>
                    <a:cubicBezTo>
                      <a:pt x="30" y="54"/>
                      <a:pt x="30" y="54"/>
                      <a:pt x="30" y="54"/>
                    </a:cubicBezTo>
                    <a:cubicBezTo>
                      <a:pt x="32" y="55"/>
                      <a:pt x="32" y="55"/>
                      <a:pt x="32" y="55"/>
                    </a:cubicBezTo>
                    <a:cubicBezTo>
                      <a:pt x="33" y="56"/>
                      <a:pt x="33" y="56"/>
                      <a:pt x="33" y="56"/>
                    </a:cubicBezTo>
                    <a:cubicBezTo>
                      <a:pt x="34" y="57"/>
                      <a:pt x="34" y="57"/>
                      <a:pt x="34" y="57"/>
                    </a:cubicBezTo>
                    <a:cubicBezTo>
                      <a:pt x="42" y="58"/>
                      <a:pt x="42" y="58"/>
                      <a:pt x="42" y="58"/>
                    </a:cubicBezTo>
                    <a:cubicBezTo>
                      <a:pt x="43" y="57"/>
                      <a:pt x="43" y="57"/>
                      <a:pt x="43" y="57"/>
                    </a:cubicBezTo>
                    <a:cubicBezTo>
                      <a:pt x="45" y="57"/>
                      <a:pt x="45" y="57"/>
                      <a:pt x="45" y="57"/>
                    </a:cubicBezTo>
                    <a:cubicBezTo>
                      <a:pt x="45" y="56"/>
                      <a:pt x="45" y="56"/>
                      <a:pt x="45" y="56"/>
                    </a:cubicBezTo>
                    <a:cubicBezTo>
                      <a:pt x="47" y="55"/>
                      <a:pt x="47" y="55"/>
                      <a:pt x="47" y="55"/>
                    </a:cubicBezTo>
                    <a:cubicBezTo>
                      <a:pt x="48" y="54"/>
                      <a:pt x="48" y="54"/>
                      <a:pt x="48" y="54"/>
                    </a:cubicBezTo>
                    <a:cubicBezTo>
                      <a:pt x="48" y="52"/>
                      <a:pt x="48" y="52"/>
                      <a:pt x="48" y="52"/>
                    </a:cubicBezTo>
                    <a:cubicBezTo>
                      <a:pt x="48" y="51"/>
                      <a:pt x="48" y="51"/>
                      <a:pt x="48" y="51"/>
                    </a:cubicBezTo>
                    <a:cubicBezTo>
                      <a:pt x="48" y="48"/>
                      <a:pt x="48" y="48"/>
                      <a:pt x="48" y="48"/>
                    </a:cubicBezTo>
                    <a:cubicBezTo>
                      <a:pt x="47" y="46"/>
                      <a:pt x="47" y="46"/>
                      <a:pt x="47" y="46"/>
                    </a:cubicBezTo>
                    <a:cubicBezTo>
                      <a:pt x="47" y="44"/>
                      <a:pt x="47" y="44"/>
                      <a:pt x="47" y="44"/>
                    </a:cubicBezTo>
                    <a:cubicBezTo>
                      <a:pt x="46" y="44"/>
                      <a:pt x="46" y="44"/>
                      <a:pt x="46" y="44"/>
                    </a:cubicBezTo>
                    <a:cubicBezTo>
                      <a:pt x="43" y="40"/>
                      <a:pt x="43" y="40"/>
                      <a:pt x="43" y="40"/>
                    </a:cubicBezTo>
                    <a:cubicBezTo>
                      <a:pt x="43" y="38"/>
                      <a:pt x="43" y="38"/>
                      <a:pt x="43" y="38"/>
                    </a:cubicBezTo>
                    <a:cubicBezTo>
                      <a:pt x="47" y="40"/>
                      <a:pt x="47" y="40"/>
                      <a:pt x="47" y="40"/>
                    </a:cubicBezTo>
                    <a:cubicBezTo>
                      <a:pt x="48" y="38"/>
                      <a:pt x="48" y="38"/>
                      <a:pt x="48" y="38"/>
                    </a:cubicBezTo>
                    <a:cubicBezTo>
                      <a:pt x="48" y="31"/>
                      <a:pt x="48" y="31"/>
                      <a:pt x="48" y="31"/>
                    </a:cubicBezTo>
                    <a:cubicBezTo>
                      <a:pt x="48" y="31"/>
                      <a:pt x="48" y="31"/>
                      <a:pt x="48" y="31"/>
                    </a:cubicBezTo>
                    <a:cubicBezTo>
                      <a:pt x="50" y="25"/>
                      <a:pt x="50" y="25"/>
                      <a:pt x="50" y="25"/>
                    </a:cubicBezTo>
                    <a:cubicBezTo>
                      <a:pt x="52" y="24"/>
                      <a:pt x="52" y="24"/>
                      <a:pt x="52" y="24"/>
                    </a:cubicBezTo>
                    <a:cubicBezTo>
                      <a:pt x="51" y="24"/>
                      <a:pt x="51" y="24"/>
                      <a:pt x="51" y="24"/>
                    </a:cubicBezTo>
                    <a:cubicBezTo>
                      <a:pt x="49" y="24"/>
                      <a:pt x="49" y="24"/>
                      <a:pt x="49" y="24"/>
                    </a:cubicBezTo>
                    <a:cubicBezTo>
                      <a:pt x="49" y="22"/>
                      <a:pt x="49" y="22"/>
                      <a:pt x="49" y="22"/>
                    </a:cubicBezTo>
                    <a:cubicBezTo>
                      <a:pt x="50" y="18"/>
                      <a:pt x="50" y="18"/>
                      <a:pt x="50" y="18"/>
                    </a:cubicBezTo>
                    <a:cubicBezTo>
                      <a:pt x="49" y="19"/>
                      <a:pt x="49" y="19"/>
                      <a:pt x="49" y="19"/>
                    </a:cubicBezTo>
                    <a:cubicBezTo>
                      <a:pt x="49" y="17"/>
                      <a:pt x="49" y="17"/>
                      <a:pt x="49" y="17"/>
                    </a:cubicBezTo>
                    <a:cubicBezTo>
                      <a:pt x="47" y="13"/>
                      <a:pt x="47" y="13"/>
                      <a:pt x="47" y="13"/>
                    </a:cubicBezTo>
                    <a:cubicBezTo>
                      <a:pt x="47" y="11"/>
                      <a:pt x="47" y="11"/>
                      <a:pt x="47" y="11"/>
                    </a:cubicBezTo>
                    <a:cubicBezTo>
                      <a:pt x="46" y="11"/>
                      <a:pt x="46" y="11"/>
                      <a:pt x="46" y="11"/>
                    </a:cubicBezTo>
                    <a:cubicBezTo>
                      <a:pt x="44" y="11"/>
                      <a:pt x="44" y="11"/>
                      <a:pt x="44" y="11"/>
                    </a:cubicBezTo>
                    <a:cubicBezTo>
                      <a:pt x="43" y="11"/>
                      <a:pt x="43" y="11"/>
                      <a:pt x="43" y="11"/>
                    </a:cubicBezTo>
                    <a:cubicBezTo>
                      <a:pt x="42" y="11"/>
                      <a:pt x="42" y="11"/>
                      <a:pt x="42" y="11"/>
                    </a:cubicBezTo>
                    <a:cubicBezTo>
                      <a:pt x="39" y="11"/>
                      <a:pt x="39" y="11"/>
                      <a:pt x="39" y="11"/>
                    </a:cubicBezTo>
                    <a:cubicBezTo>
                      <a:pt x="39" y="11"/>
                      <a:pt x="39" y="11"/>
                      <a:pt x="39" y="11"/>
                    </a:cubicBezTo>
                    <a:cubicBezTo>
                      <a:pt x="39" y="15"/>
                      <a:pt x="39" y="15"/>
                      <a:pt x="39" y="15"/>
                    </a:cubicBezTo>
                    <a:cubicBezTo>
                      <a:pt x="36" y="17"/>
                      <a:pt x="36" y="17"/>
                      <a:pt x="36" y="17"/>
                    </a:cubicBezTo>
                    <a:cubicBezTo>
                      <a:pt x="34" y="20"/>
                      <a:pt x="34" y="20"/>
                      <a:pt x="34" y="20"/>
                    </a:cubicBezTo>
                    <a:cubicBezTo>
                      <a:pt x="32" y="20"/>
                      <a:pt x="32" y="20"/>
                      <a:pt x="32" y="20"/>
                    </a:cubicBezTo>
                    <a:cubicBezTo>
                      <a:pt x="30" y="23"/>
                      <a:pt x="30" y="23"/>
                      <a:pt x="30" y="23"/>
                    </a:cubicBezTo>
                    <a:cubicBezTo>
                      <a:pt x="29" y="22"/>
                      <a:pt x="29" y="22"/>
                      <a:pt x="29" y="22"/>
                    </a:cubicBezTo>
                    <a:cubicBezTo>
                      <a:pt x="33" y="19"/>
                      <a:pt x="33" y="19"/>
                      <a:pt x="33" y="19"/>
                    </a:cubicBezTo>
                    <a:cubicBezTo>
                      <a:pt x="34" y="19"/>
                      <a:pt x="34" y="19"/>
                      <a:pt x="34" y="19"/>
                    </a:cubicBezTo>
                    <a:cubicBezTo>
                      <a:pt x="34" y="16"/>
                      <a:pt x="34" y="16"/>
                      <a:pt x="34" y="16"/>
                    </a:cubicBezTo>
                    <a:cubicBezTo>
                      <a:pt x="37" y="15"/>
                      <a:pt x="37" y="15"/>
                      <a:pt x="37" y="15"/>
                    </a:cubicBezTo>
                    <a:cubicBezTo>
                      <a:pt x="37" y="11"/>
                      <a:pt x="37" y="11"/>
                      <a:pt x="37" y="11"/>
                    </a:cubicBezTo>
                    <a:cubicBezTo>
                      <a:pt x="37" y="11"/>
                      <a:pt x="37" y="11"/>
                      <a:pt x="37" y="11"/>
                    </a:cubicBezTo>
                    <a:cubicBezTo>
                      <a:pt x="36" y="11"/>
                      <a:pt x="36" y="11"/>
                      <a:pt x="36" y="11"/>
                    </a:cubicBezTo>
                    <a:cubicBezTo>
                      <a:pt x="37" y="9"/>
                      <a:pt x="37" y="9"/>
                      <a:pt x="37" y="9"/>
                    </a:cubicBezTo>
                    <a:cubicBezTo>
                      <a:pt x="37" y="9"/>
                      <a:pt x="39" y="7"/>
                      <a:pt x="37" y="7"/>
                    </a:cubicBezTo>
                    <a:cubicBezTo>
                      <a:pt x="37" y="7"/>
                      <a:pt x="37" y="7"/>
                      <a:pt x="37" y="7"/>
                    </a:cubicBezTo>
                    <a:cubicBezTo>
                      <a:pt x="36" y="7"/>
                      <a:pt x="35" y="7"/>
                      <a:pt x="34" y="6"/>
                    </a:cubicBezTo>
                    <a:cubicBezTo>
                      <a:pt x="33" y="5"/>
                      <a:pt x="33" y="4"/>
                      <a:pt x="33" y="4"/>
                    </a:cubicBezTo>
                    <a:cubicBezTo>
                      <a:pt x="32" y="3"/>
                      <a:pt x="32" y="3"/>
                      <a:pt x="32" y="3"/>
                    </a:cubicBezTo>
                    <a:cubicBezTo>
                      <a:pt x="28" y="0"/>
                      <a:pt x="28" y="0"/>
                      <a:pt x="28" y="0"/>
                    </a:cubicBezTo>
                    <a:cubicBezTo>
                      <a:pt x="28" y="0"/>
                      <a:pt x="25" y="0"/>
                      <a:pt x="24" y="0"/>
                    </a:cubicBezTo>
                    <a:cubicBezTo>
                      <a:pt x="24" y="0"/>
                      <a:pt x="24" y="0"/>
                      <a:pt x="24" y="0"/>
                    </a:cubicBezTo>
                    <a:cubicBezTo>
                      <a:pt x="24" y="0"/>
                      <a:pt x="23" y="0"/>
                      <a:pt x="22" y="0"/>
                    </a:cubicBezTo>
                    <a:cubicBezTo>
                      <a:pt x="21" y="0"/>
                      <a:pt x="20" y="0"/>
                      <a:pt x="19" y="0"/>
                    </a:cubicBezTo>
                    <a:cubicBezTo>
                      <a:pt x="19" y="0"/>
                      <a:pt x="19" y="0"/>
                      <a:pt x="18" y="0"/>
                    </a:cubicBezTo>
                    <a:close/>
                  </a:path>
                </a:pathLst>
              </a:custGeom>
              <a:solidFill>
                <a:srgbClr val="0071B4">
                  <a:alpha val="34901"/>
                </a:srgbClr>
              </a:solidFill>
              <a:ln w="9525">
                <a:noFill/>
                <a:round/>
                <a:headEnd/>
                <a:tailEnd/>
              </a:ln>
            </p:spPr>
            <p:txBody>
              <a:bodyPr/>
              <a:lstStyle/>
              <a:p>
                <a:endParaRPr lang="en-US"/>
              </a:p>
            </p:txBody>
          </p:sp>
          <p:sp>
            <p:nvSpPr>
              <p:cNvPr id="14834" name="Freeform 36"/>
              <p:cNvSpPr>
                <a:spLocks/>
              </p:cNvSpPr>
              <p:nvPr/>
            </p:nvSpPr>
            <p:spPr bwMode="auto">
              <a:xfrm>
                <a:off x="1385" y="1444"/>
                <a:ext cx="22" cy="12"/>
              </a:xfrm>
              <a:custGeom>
                <a:avLst/>
                <a:gdLst>
                  <a:gd name="T0" fmla="*/ 22 w 22"/>
                  <a:gd name="T1" fmla="*/ 4 h 12"/>
                  <a:gd name="T2" fmla="*/ 22 w 22"/>
                  <a:gd name="T3" fmla="*/ 2 h 12"/>
                  <a:gd name="T4" fmla="*/ 18 w 22"/>
                  <a:gd name="T5" fmla="*/ 0 h 12"/>
                  <a:gd name="T6" fmla="*/ 14 w 22"/>
                  <a:gd name="T7" fmla="*/ 2 h 12"/>
                  <a:gd name="T8" fmla="*/ 2 w 22"/>
                  <a:gd name="T9" fmla="*/ 8 h 12"/>
                  <a:gd name="T10" fmla="*/ 0 w 22"/>
                  <a:gd name="T11" fmla="*/ 12 h 12"/>
                  <a:gd name="T12" fmla="*/ 20 w 22"/>
                  <a:gd name="T13" fmla="*/ 6 h 12"/>
                  <a:gd name="T14" fmla="*/ 22 w 22"/>
                  <a:gd name="T15" fmla="*/ 4 h 12"/>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2"/>
                  <a:gd name="T26" fmla="*/ 22 w 2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2">
                    <a:moveTo>
                      <a:pt x="22" y="4"/>
                    </a:moveTo>
                    <a:lnTo>
                      <a:pt x="22" y="2"/>
                    </a:lnTo>
                    <a:lnTo>
                      <a:pt x="18" y="0"/>
                    </a:lnTo>
                    <a:lnTo>
                      <a:pt x="14" y="2"/>
                    </a:lnTo>
                    <a:lnTo>
                      <a:pt x="2" y="8"/>
                    </a:lnTo>
                    <a:lnTo>
                      <a:pt x="0" y="12"/>
                    </a:lnTo>
                    <a:lnTo>
                      <a:pt x="20" y="6"/>
                    </a:lnTo>
                    <a:lnTo>
                      <a:pt x="22" y="4"/>
                    </a:lnTo>
                    <a:close/>
                  </a:path>
                </a:pathLst>
              </a:custGeom>
              <a:solidFill>
                <a:srgbClr val="0071B4">
                  <a:alpha val="34901"/>
                </a:srgbClr>
              </a:solidFill>
              <a:ln w="9525">
                <a:noFill/>
                <a:round/>
                <a:headEnd/>
                <a:tailEnd/>
              </a:ln>
            </p:spPr>
            <p:txBody>
              <a:bodyPr/>
              <a:lstStyle/>
              <a:p>
                <a:endParaRPr lang="en-US"/>
              </a:p>
            </p:txBody>
          </p:sp>
          <p:sp>
            <p:nvSpPr>
              <p:cNvPr id="14835" name="Freeform 37"/>
              <p:cNvSpPr>
                <a:spLocks/>
              </p:cNvSpPr>
              <p:nvPr/>
            </p:nvSpPr>
            <p:spPr bwMode="auto">
              <a:xfrm>
                <a:off x="4722" y="1458"/>
                <a:ext cx="8" cy="28"/>
              </a:xfrm>
              <a:custGeom>
                <a:avLst/>
                <a:gdLst>
                  <a:gd name="T0" fmla="*/ 0 w 8"/>
                  <a:gd name="T1" fmla="*/ 24 h 28"/>
                  <a:gd name="T2" fmla="*/ 0 w 8"/>
                  <a:gd name="T3" fmla="*/ 28 h 28"/>
                  <a:gd name="T4" fmla="*/ 4 w 8"/>
                  <a:gd name="T5" fmla="*/ 28 h 28"/>
                  <a:gd name="T6" fmla="*/ 6 w 8"/>
                  <a:gd name="T7" fmla="*/ 26 h 28"/>
                  <a:gd name="T8" fmla="*/ 4 w 8"/>
                  <a:gd name="T9" fmla="*/ 22 h 28"/>
                  <a:gd name="T10" fmla="*/ 6 w 8"/>
                  <a:gd name="T11" fmla="*/ 20 h 28"/>
                  <a:gd name="T12" fmla="*/ 6 w 8"/>
                  <a:gd name="T13" fmla="*/ 18 h 28"/>
                  <a:gd name="T14" fmla="*/ 8 w 8"/>
                  <a:gd name="T15" fmla="*/ 14 h 28"/>
                  <a:gd name="T16" fmla="*/ 6 w 8"/>
                  <a:gd name="T17" fmla="*/ 14 h 28"/>
                  <a:gd name="T18" fmla="*/ 4 w 8"/>
                  <a:gd name="T19" fmla="*/ 10 h 28"/>
                  <a:gd name="T20" fmla="*/ 4 w 8"/>
                  <a:gd name="T21" fmla="*/ 6 h 28"/>
                  <a:gd name="T22" fmla="*/ 2 w 8"/>
                  <a:gd name="T23" fmla="*/ 4 h 28"/>
                  <a:gd name="T24" fmla="*/ 2 w 8"/>
                  <a:gd name="T25" fmla="*/ 0 h 28"/>
                  <a:gd name="T26" fmla="*/ 0 w 8"/>
                  <a:gd name="T27" fmla="*/ 20 h 28"/>
                  <a:gd name="T28" fmla="*/ 0 w 8"/>
                  <a:gd name="T29" fmla="*/ 22 h 28"/>
                  <a:gd name="T30" fmla="*/ 0 w 8"/>
                  <a:gd name="T31" fmla="*/ 24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28"/>
                  <a:gd name="T50" fmla="*/ 8 w 8"/>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28">
                    <a:moveTo>
                      <a:pt x="0" y="24"/>
                    </a:moveTo>
                    <a:lnTo>
                      <a:pt x="0" y="28"/>
                    </a:lnTo>
                    <a:lnTo>
                      <a:pt x="4" y="28"/>
                    </a:lnTo>
                    <a:lnTo>
                      <a:pt x="6" y="26"/>
                    </a:lnTo>
                    <a:lnTo>
                      <a:pt x="4" y="22"/>
                    </a:lnTo>
                    <a:lnTo>
                      <a:pt x="6" y="20"/>
                    </a:lnTo>
                    <a:lnTo>
                      <a:pt x="6" y="18"/>
                    </a:lnTo>
                    <a:lnTo>
                      <a:pt x="8" y="14"/>
                    </a:lnTo>
                    <a:lnTo>
                      <a:pt x="6" y="14"/>
                    </a:lnTo>
                    <a:lnTo>
                      <a:pt x="4" y="10"/>
                    </a:lnTo>
                    <a:lnTo>
                      <a:pt x="4" y="6"/>
                    </a:lnTo>
                    <a:lnTo>
                      <a:pt x="2" y="4"/>
                    </a:lnTo>
                    <a:lnTo>
                      <a:pt x="2" y="0"/>
                    </a:lnTo>
                    <a:lnTo>
                      <a:pt x="0" y="20"/>
                    </a:lnTo>
                    <a:lnTo>
                      <a:pt x="0" y="22"/>
                    </a:lnTo>
                    <a:lnTo>
                      <a:pt x="0" y="24"/>
                    </a:lnTo>
                    <a:close/>
                  </a:path>
                </a:pathLst>
              </a:custGeom>
              <a:solidFill>
                <a:srgbClr val="0071B4">
                  <a:alpha val="34901"/>
                </a:srgbClr>
              </a:solidFill>
              <a:ln w="9525">
                <a:noFill/>
                <a:round/>
                <a:headEnd/>
                <a:tailEnd/>
              </a:ln>
            </p:spPr>
            <p:txBody>
              <a:bodyPr/>
              <a:lstStyle/>
              <a:p>
                <a:endParaRPr lang="en-US"/>
              </a:p>
            </p:txBody>
          </p:sp>
          <p:sp>
            <p:nvSpPr>
              <p:cNvPr id="14836" name="Freeform 38"/>
              <p:cNvSpPr>
                <a:spLocks/>
              </p:cNvSpPr>
              <p:nvPr/>
            </p:nvSpPr>
            <p:spPr bwMode="auto">
              <a:xfrm>
                <a:off x="4218" y="1223"/>
                <a:ext cx="86" cy="108"/>
              </a:xfrm>
              <a:custGeom>
                <a:avLst/>
                <a:gdLst>
                  <a:gd name="T0" fmla="*/ 12 w 86"/>
                  <a:gd name="T1" fmla="*/ 58 h 108"/>
                  <a:gd name="T2" fmla="*/ 10 w 86"/>
                  <a:gd name="T3" fmla="*/ 70 h 108"/>
                  <a:gd name="T4" fmla="*/ 8 w 86"/>
                  <a:gd name="T5" fmla="*/ 74 h 108"/>
                  <a:gd name="T6" fmla="*/ 8 w 86"/>
                  <a:gd name="T7" fmla="*/ 78 h 108"/>
                  <a:gd name="T8" fmla="*/ 0 w 86"/>
                  <a:gd name="T9" fmla="*/ 100 h 108"/>
                  <a:gd name="T10" fmla="*/ 2 w 86"/>
                  <a:gd name="T11" fmla="*/ 102 h 108"/>
                  <a:gd name="T12" fmla="*/ 0 w 86"/>
                  <a:gd name="T13" fmla="*/ 106 h 108"/>
                  <a:gd name="T14" fmla="*/ 10 w 86"/>
                  <a:gd name="T15" fmla="*/ 104 h 108"/>
                  <a:gd name="T16" fmla="*/ 20 w 86"/>
                  <a:gd name="T17" fmla="*/ 98 h 108"/>
                  <a:gd name="T18" fmla="*/ 22 w 86"/>
                  <a:gd name="T19" fmla="*/ 94 h 108"/>
                  <a:gd name="T20" fmla="*/ 34 w 86"/>
                  <a:gd name="T21" fmla="*/ 90 h 108"/>
                  <a:gd name="T22" fmla="*/ 38 w 86"/>
                  <a:gd name="T23" fmla="*/ 90 h 108"/>
                  <a:gd name="T24" fmla="*/ 48 w 86"/>
                  <a:gd name="T25" fmla="*/ 92 h 108"/>
                  <a:gd name="T26" fmla="*/ 50 w 86"/>
                  <a:gd name="T27" fmla="*/ 88 h 108"/>
                  <a:gd name="T28" fmla="*/ 54 w 86"/>
                  <a:gd name="T29" fmla="*/ 90 h 108"/>
                  <a:gd name="T30" fmla="*/ 62 w 86"/>
                  <a:gd name="T31" fmla="*/ 88 h 108"/>
                  <a:gd name="T32" fmla="*/ 76 w 86"/>
                  <a:gd name="T33" fmla="*/ 82 h 108"/>
                  <a:gd name="T34" fmla="*/ 80 w 86"/>
                  <a:gd name="T35" fmla="*/ 80 h 108"/>
                  <a:gd name="T36" fmla="*/ 84 w 86"/>
                  <a:gd name="T37" fmla="*/ 50 h 108"/>
                  <a:gd name="T38" fmla="*/ 74 w 86"/>
                  <a:gd name="T39" fmla="*/ 42 h 108"/>
                  <a:gd name="T40" fmla="*/ 68 w 86"/>
                  <a:gd name="T41" fmla="*/ 30 h 108"/>
                  <a:gd name="T42" fmla="*/ 68 w 86"/>
                  <a:gd name="T43" fmla="*/ 34 h 108"/>
                  <a:gd name="T44" fmla="*/ 66 w 86"/>
                  <a:gd name="T45" fmla="*/ 24 h 108"/>
                  <a:gd name="T46" fmla="*/ 62 w 86"/>
                  <a:gd name="T47" fmla="*/ 18 h 108"/>
                  <a:gd name="T48" fmla="*/ 60 w 86"/>
                  <a:gd name="T49" fmla="*/ 26 h 108"/>
                  <a:gd name="T50" fmla="*/ 58 w 86"/>
                  <a:gd name="T51" fmla="*/ 20 h 108"/>
                  <a:gd name="T52" fmla="*/ 54 w 86"/>
                  <a:gd name="T53" fmla="*/ 18 h 108"/>
                  <a:gd name="T54" fmla="*/ 48 w 86"/>
                  <a:gd name="T55" fmla="*/ 32 h 108"/>
                  <a:gd name="T56" fmla="*/ 50 w 86"/>
                  <a:gd name="T57" fmla="*/ 24 h 108"/>
                  <a:gd name="T58" fmla="*/ 52 w 86"/>
                  <a:gd name="T59" fmla="*/ 12 h 108"/>
                  <a:gd name="T60" fmla="*/ 50 w 86"/>
                  <a:gd name="T61" fmla="*/ 6 h 108"/>
                  <a:gd name="T62" fmla="*/ 48 w 86"/>
                  <a:gd name="T63" fmla="*/ 10 h 108"/>
                  <a:gd name="T64" fmla="*/ 42 w 86"/>
                  <a:gd name="T65" fmla="*/ 0 h 108"/>
                  <a:gd name="T66" fmla="*/ 38 w 86"/>
                  <a:gd name="T67" fmla="*/ 16 h 108"/>
                  <a:gd name="T68" fmla="*/ 32 w 86"/>
                  <a:gd name="T69" fmla="*/ 6 h 108"/>
                  <a:gd name="T70" fmla="*/ 32 w 86"/>
                  <a:gd name="T71" fmla="*/ 12 h 108"/>
                  <a:gd name="T72" fmla="*/ 26 w 86"/>
                  <a:gd name="T73" fmla="*/ 20 h 108"/>
                  <a:gd name="T74" fmla="*/ 28 w 86"/>
                  <a:gd name="T75" fmla="*/ 24 h 108"/>
                  <a:gd name="T76" fmla="*/ 22 w 86"/>
                  <a:gd name="T77" fmla="*/ 26 h 108"/>
                  <a:gd name="T78" fmla="*/ 24 w 86"/>
                  <a:gd name="T79" fmla="*/ 30 h 108"/>
                  <a:gd name="T80" fmla="*/ 20 w 86"/>
                  <a:gd name="T81" fmla="*/ 34 h 108"/>
                  <a:gd name="T82" fmla="*/ 24 w 86"/>
                  <a:gd name="T83" fmla="*/ 52 h 108"/>
                  <a:gd name="T84" fmla="*/ 16 w 86"/>
                  <a:gd name="T85" fmla="*/ 48 h 10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
                  <a:gd name="T130" fmla="*/ 0 h 108"/>
                  <a:gd name="T131" fmla="*/ 86 w 86"/>
                  <a:gd name="T132" fmla="*/ 108 h 10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 h="108">
                    <a:moveTo>
                      <a:pt x="16" y="48"/>
                    </a:moveTo>
                    <a:lnTo>
                      <a:pt x="12" y="58"/>
                    </a:lnTo>
                    <a:lnTo>
                      <a:pt x="12" y="62"/>
                    </a:lnTo>
                    <a:lnTo>
                      <a:pt x="10" y="70"/>
                    </a:lnTo>
                    <a:lnTo>
                      <a:pt x="10" y="72"/>
                    </a:lnTo>
                    <a:lnTo>
                      <a:pt x="8" y="74"/>
                    </a:lnTo>
                    <a:lnTo>
                      <a:pt x="8" y="76"/>
                    </a:lnTo>
                    <a:lnTo>
                      <a:pt x="8" y="78"/>
                    </a:lnTo>
                    <a:lnTo>
                      <a:pt x="0" y="94"/>
                    </a:lnTo>
                    <a:lnTo>
                      <a:pt x="0" y="100"/>
                    </a:lnTo>
                    <a:lnTo>
                      <a:pt x="2" y="100"/>
                    </a:lnTo>
                    <a:lnTo>
                      <a:pt x="2" y="102"/>
                    </a:lnTo>
                    <a:lnTo>
                      <a:pt x="2" y="104"/>
                    </a:lnTo>
                    <a:lnTo>
                      <a:pt x="0" y="106"/>
                    </a:lnTo>
                    <a:lnTo>
                      <a:pt x="8" y="108"/>
                    </a:lnTo>
                    <a:lnTo>
                      <a:pt x="10" y="104"/>
                    </a:lnTo>
                    <a:lnTo>
                      <a:pt x="12" y="102"/>
                    </a:lnTo>
                    <a:lnTo>
                      <a:pt x="20" y="98"/>
                    </a:lnTo>
                    <a:lnTo>
                      <a:pt x="22" y="96"/>
                    </a:lnTo>
                    <a:lnTo>
                      <a:pt x="22" y="94"/>
                    </a:lnTo>
                    <a:lnTo>
                      <a:pt x="24" y="90"/>
                    </a:lnTo>
                    <a:lnTo>
                      <a:pt x="34" y="90"/>
                    </a:lnTo>
                    <a:lnTo>
                      <a:pt x="36" y="88"/>
                    </a:lnTo>
                    <a:lnTo>
                      <a:pt x="38" y="90"/>
                    </a:lnTo>
                    <a:lnTo>
                      <a:pt x="44" y="88"/>
                    </a:lnTo>
                    <a:lnTo>
                      <a:pt x="48" y="92"/>
                    </a:lnTo>
                    <a:lnTo>
                      <a:pt x="50" y="92"/>
                    </a:lnTo>
                    <a:lnTo>
                      <a:pt x="50" y="88"/>
                    </a:lnTo>
                    <a:lnTo>
                      <a:pt x="52" y="88"/>
                    </a:lnTo>
                    <a:lnTo>
                      <a:pt x="54" y="90"/>
                    </a:lnTo>
                    <a:lnTo>
                      <a:pt x="56" y="88"/>
                    </a:lnTo>
                    <a:lnTo>
                      <a:pt x="62" y="88"/>
                    </a:lnTo>
                    <a:lnTo>
                      <a:pt x="70" y="82"/>
                    </a:lnTo>
                    <a:lnTo>
                      <a:pt x="76" y="82"/>
                    </a:lnTo>
                    <a:lnTo>
                      <a:pt x="78" y="82"/>
                    </a:lnTo>
                    <a:lnTo>
                      <a:pt x="80" y="80"/>
                    </a:lnTo>
                    <a:lnTo>
                      <a:pt x="86" y="72"/>
                    </a:lnTo>
                    <a:lnTo>
                      <a:pt x="84" y="50"/>
                    </a:lnTo>
                    <a:lnTo>
                      <a:pt x="82" y="48"/>
                    </a:lnTo>
                    <a:lnTo>
                      <a:pt x="74" y="42"/>
                    </a:lnTo>
                    <a:lnTo>
                      <a:pt x="70" y="28"/>
                    </a:lnTo>
                    <a:lnTo>
                      <a:pt x="68" y="30"/>
                    </a:lnTo>
                    <a:lnTo>
                      <a:pt x="68" y="34"/>
                    </a:lnTo>
                    <a:lnTo>
                      <a:pt x="66" y="30"/>
                    </a:lnTo>
                    <a:lnTo>
                      <a:pt x="66" y="24"/>
                    </a:lnTo>
                    <a:lnTo>
                      <a:pt x="66" y="20"/>
                    </a:lnTo>
                    <a:lnTo>
                      <a:pt x="62" y="18"/>
                    </a:lnTo>
                    <a:lnTo>
                      <a:pt x="62" y="22"/>
                    </a:lnTo>
                    <a:lnTo>
                      <a:pt x="60" y="26"/>
                    </a:lnTo>
                    <a:lnTo>
                      <a:pt x="60" y="24"/>
                    </a:lnTo>
                    <a:lnTo>
                      <a:pt x="58" y="20"/>
                    </a:lnTo>
                    <a:lnTo>
                      <a:pt x="56" y="16"/>
                    </a:lnTo>
                    <a:lnTo>
                      <a:pt x="54" y="18"/>
                    </a:lnTo>
                    <a:lnTo>
                      <a:pt x="54" y="22"/>
                    </a:lnTo>
                    <a:lnTo>
                      <a:pt x="48" y="32"/>
                    </a:lnTo>
                    <a:lnTo>
                      <a:pt x="48" y="28"/>
                    </a:lnTo>
                    <a:lnTo>
                      <a:pt x="50" y="24"/>
                    </a:lnTo>
                    <a:lnTo>
                      <a:pt x="50" y="20"/>
                    </a:lnTo>
                    <a:lnTo>
                      <a:pt x="52" y="12"/>
                    </a:lnTo>
                    <a:lnTo>
                      <a:pt x="52" y="8"/>
                    </a:lnTo>
                    <a:lnTo>
                      <a:pt x="50" y="6"/>
                    </a:lnTo>
                    <a:lnTo>
                      <a:pt x="50" y="8"/>
                    </a:lnTo>
                    <a:lnTo>
                      <a:pt x="48" y="10"/>
                    </a:lnTo>
                    <a:lnTo>
                      <a:pt x="48" y="4"/>
                    </a:lnTo>
                    <a:lnTo>
                      <a:pt x="42" y="0"/>
                    </a:lnTo>
                    <a:lnTo>
                      <a:pt x="38" y="4"/>
                    </a:lnTo>
                    <a:lnTo>
                      <a:pt x="38" y="16"/>
                    </a:lnTo>
                    <a:lnTo>
                      <a:pt x="34" y="14"/>
                    </a:lnTo>
                    <a:lnTo>
                      <a:pt x="32" y="6"/>
                    </a:lnTo>
                    <a:lnTo>
                      <a:pt x="30" y="8"/>
                    </a:lnTo>
                    <a:lnTo>
                      <a:pt x="32" y="12"/>
                    </a:lnTo>
                    <a:lnTo>
                      <a:pt x="30" y="14"/>
                    </a:lnTo>
                    <a:lnTo>
                      <a:pt x="26" y="20"/>
                    </a:lnTo>
                    <a:lnTo>
                      <a:pt x="26" y="22"/>
                    </a:lnTo>
                    <a:lnTo>
                      <a:pt x="28" y="24"/>
                    </a:lnTo>
                    <a:lnTo>
                      <a:pt x="24" y="24"/>
                    </a:lnTo>
                    <a:lnTo>
                      <a:pt x="22" y="26"/>
                    </a:lnTo>
                    <a:lnTo>
                      <a:pt x="22" y="30"/>
                    </a:lnTo>
                    <a:lnTo>
                      <a:pt x="24" y="30"/>
                    </a:lnTo>
                    <a:lnTo>
                      <a:pt x="22" y="30"/>
                    </a:lnTo>
                    <a:lnTo>
                      <a:pt x="20" y="34"/>
                    </a:lnTo>
                    <a:lnTo>
                      <a:pt x="20" y="48"/>
                    </a:lnTo>
                    <a:lnTo>
                      <a:pt x="24" y="52"/>
                    </a:lnTo>
                    <a:lnTo>
                      <a:pt x="20" y="52"/>
                    </a:lnTo>
                    <a:lnTo>
                      <a:pt x="16" y="48"/>
                    </a:lnTo>
                    <a:close/>
                  </a:path>
                </a:pathLst>
              </a:custGeom>
              <a:solidFill>
                <a:srgbClr val="0071B4">
                  <a:alpha val="34901"/>
                </a:srgbClr>
              </a:solidFill>
              <a:ln w="9525">
                <a:noFill/>
                <a:round/>
                <a:headEnd/>
                <a:tailEnd/>
              </a:ln>
            </p:spPr>
            <p:txBody>
              <a:bodyPr/>
              <a:lstStyle/>
              <a:p>
                <a:endParaRPr lang="en-US"/>
              </a:p>
            </p:txBody>
          </p:sp>
          <p:sp>
            <p:nvSpPr>
              <p:cNvPr id="14837" name="Freeform 39"/>
              <p:cNvSpPr>
                <a:spLocks/>
              </p:cNvSpPr>
              <p:nvPr/>
            </p:nvSpPr>
            <p:spPr bwMode="auto">
              <a:xfrm>
                <a:off x="4318" y="1313"/>
                <a:ext cx="18" cy="10"/>
              </a:xfrm>
              <a:custGeom>
                <a:avLst/>
                <a:gdLst>
                  <a:gd name="T0" fmla="*/ 16 w 18"/>
                  <a:gd name="T1" fmla="*/ 10 h 10"/>
                  <a:gd name="T2" fmla="*/ 16 w 18"/>
                  <a:gd name="T3" fmla="*/ 8 h 10"/>
                  <a:gd name="T4" fmla="*/ 18 w 18"/>
                  <a:gd name="T5" fmla="*/ 4 h 10"/>
                  <a:gd name="T6" fmla="*/ 18 w 18"/>
                  <a:gd name="T7" fmla="*/ 2 h 10"/>
                  <a:gd name="T8" fmla="*/ 16 w 18"/>
                  <a:gd name="T9" fmla="*/ 2 h 10"/>
                  <a:gd name="T10" fmla="*/ 16 w 18"/>
                  <a:gd name="T11" fmla="*/ 0 h 10"/>
                  <a:gd name="T12" fmla="*/ 14 w 18"/>
                  <a:gd name="T13" fmla="*/ 0 h 10"/>
                  <a:gd name="T14" fmla="*/ 10 w 18"/>
                  <a:gd name="T15" fmla="*/ 4 h 10"/>
                  <a:gd name="T16" fmla="*/ 8 w 18"/>
                  <a:gd name="T17" fmla="*/ 0 h 10"/>
                  <a:gd name="T18" fmla="*/ 4 w 18"/>
                  <a:gd name="T19" fmla="*/ 2 h 10"/>
                  <a:gd name="T20" fmla="*/ 4 w 18"/>
                  <a:gd name="T21" fmla="*/ 4 h 10"/>
                  <a:gd name="T22" fmla="*/ 2 w 18"/>
                  <a:gd name="T23" fmla="*/ 4 h 10"/>
                  <a:gd name="T24" fmla="*/ 0 w 18"/>
                  <a:gd name="T25" fmla="*/ 6 h 10"/>
                  <a:gd name="T26" fmla="*/ 14 w 18"/>
                  <a:gd name="T27" fmla="*/ 10 h 10"/>
                  <a:gd name="T28" fmla="*/ 16 w 18"/>
                  <a:gd name="T29" fmla="*/ 1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10"/>
                  <a:gd name="T47" fmla="*/ 18 w 1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10">
                    <a:moveTo>
                      <a:pt x="16" y="10"/>
                    </a:moveTo>
                    <a:lnTo>
                      <a:pt x="16" y="8"/>
                    </a:lnTo>
                    <a:lnTo>
                      <a:pt x="18" y="4"/>
                    </a:lnTo>
                    <a:lnTo>
                      <a:pt x="18" y="2"/>
                    </a:lnTo>
                    <a:lnTo>
                      <a:pt x="16" y="2"/>
                    </a:lnTo>
                    <a:lnTo>
                      <a:pt x="16" y="0"/>
                    </a:lnTo>
                    <a:lnTo>
                      <a:pt x="14" y="0"/>
                    </a:lnTo>
                    <a:lnTo>
                      <a:pt x="10" y="4"/>
                    </a:lnTo>
                    <a:lnTo>
                      <a:pt x="8" y="0"/>
                    </a:lnTo>
                    <a:lnTo>
                      <a:pt x="4" y="2"/>
                    </a:lnTo>
                    <a:lnTo>
                      <a:pt x="4" y="4"/>
                    </a:lnTo>
                    <a:lnTo>
                      <a:pt x="2" y="4"/>
                    </a:lnTo>
                    <a:lnTo>
                      <a:pt x="0" y="6"/>
                    </a:lnTo>
                    <a:lnTo>
                      <a:pt x="14" y="10"/>
                    </a:lnTo>
                    <a:lnTo>
                      <a:pt x="16" y="10"/>
                    </a:lnTo>
                    <a:close/>
                  </a:path>
                </a:pathLst>
              </a:custGeom>
              <a:solidFill>
                <a:srgbClr val="0071B4">
                  <a:alpha val="34901"/>
                </a:srgbClr>
              </a:solidFill>
              <a:ln w="9525">
                <a:noFill/>
                <a:round/>
                <a:headEnd/>
                <a:tailEnd/>
              </a:ln>
            </p:spPr>
            <p:txBody>
              <a:bodyPr/>
              <a:lstStyle/>
              <a:p>
                <a:endParaRPr lang="en-US"/>
              </a:p>
            </p:txBody>
          </p:sp>
          <p:sp>
            <p:nvSpPr>
              <p:cNvPr id="14838" name="Freeform 40"/>
              <p:cNvSpPr>
                <a:spLocks/>
              </p:cNvSpPr>
              <p:nvPr/>
            </p:nvSpPr>
            <p:spPr bwMode="auto">
              <a:xfrm>
                <a:off x="4107" y="1074"/>
                <a:ext cx="13" cy="12"/>
              </a:xfrm>
              <a:custGeom>
                <a:avLst/>
                <a:gdLst>
                  <a:gd name="T0" fmla="*/ 3 w 7"/>
                  <a:gd name="T1" fmla="*/ 6 h 6"/>
                  <a:gd name="T2" fmla="*/ 5 w 7"/>
                  <a:gd name="T3" fmla="*/ 6 h 6"/>
                  <a:gd name="T4" fmla="*/ 6 w 7"/>
                  <a:gd name="T5" fmla="*/ 6 h 6"/>
                  <a:gd name="T6" fmla="*/ 7 w 7"/>
                  <a:gd name="T7" fmla="*/ 5 h 6"/>
                  <a:gd name="T8" fmla="*/ 6 w 7"/>
                  <a:gd name="T9" fmla="*/ 0 h 6"/>
                  <a:gd name="T10" fmla="*/ 4 w 7"/>
                  <a:gd name="T11" fmla="*/ 1 h 6"/>
                  <a:gd name="T12" fmla="*/ 1 w 7"/>
                  <a:gd name="T13" fmla="*/ 3 h 6"/>
                  <a:gd name="T14" fmla="*/ 3 w 7"/>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3" y="6"/>
                    </a:moveTo>
                    <a:cubicBezTo>
                      <a:pt x="3" y="6"/>
                      <a:pt x="4" y="6"/>
                      <a:pt x="5" y="6"/>
                    </a:cubicBezTo>
                    <a:cubicBezTo>
                      <a:pt x="5" y="6"/>
                      <a:pt x="5" y="6"/>
                      <a:pt x="6" y="6"/>
                    </a:cubicBezTo>
                    <a:cubicBezTo>
                      <a:pt x="6" y="5"/>
                      <a:pt x="7" y="5"/>
                      <a:pt x="7" y="5"/>
                    </a:cubicBezTo>
                    <a:cubicBezTo>
                      <a:pt x="7" y="4"/>
                      <a:pt x="6" y="0"/>
                      <a:pt x="6" y="0"/>
                    </a:cubicBezTo>
                    <a:cubicBezTo>
                      <a:pt x="4" y="1"/>
                      <a:pt x="4" y="1"/>
                      <a:pt x="4" y="1"/>
                    </a:cubicBezTo>
                    <a:cubicBezTo>
                      <a:pt x="4" y="1"/>
                      <a:pt x="0" y="3"/>
                      <a:pt x="1" y="3"/>
                    </a:cubicBezTo>
                    <a:cubicBezTo>
                      <a:pt x="2" y="4"/>
                      <a:pt x="3" y="6"/>
                      <a:pt x="3" y="6"/>
                    </a:cubicBezTo>
                    <a:close/>
                  </a:path>
                </a:pathLst>
              </a:custGeom>
              <a:solidFill>
                <a:srgbClr val="0071B4">
                  <a:alpha val="34901"/>
                </a:srgbClr>
              </a:solidFill>
              <a:ln w="9525">
                <a:noFill/>
                <a:round/>
                <a:headEnd/>
                <a:tailEnd/>
              </a:ln>
            </p:spPr>
            <p:txBody>
              <a:bodyPr/>
              <a:lstStyle/>
              <a:p>
                <a:endParaRPr lang="en-US"/>
              </a:p>
            </p:txBody>
          </p:sp>
          <p:sp>
            <p:nvSpPr>
              <p:cNvPr id="14839" name="Freeform 41"/>
              <p:cNvSpPr>
                <a:spLocks/>
              </p:cNvSpPr>
              <p:nvPr/>
            </p:nvSpPr>
            <p:spPr bwMode="auto">
              <a:xfrm>
                <a:off x="1914" y="1180"/>
                <a:ext cx="6" cy="2"/>
              </a:xfrm>
              <a:custGeom>
                <a:avLst/>
                <a:gdLst>
                  <a:gd name="T0" fmla="*/ 6 w 6"/>
                  <a:gd name="T1" fmla="*/ 0 h 2"/>
                  <a:gd name="T2" fmla="*/ 0 w 6"/>
                  <a:gd name="T3" fmla="*/ 0 h 2"/>
                  <a:gd name="T4" fmla="*/ 2 w 6"/>
                  <a:gd name="T5" fmla="*/ 2 h 2"/>
                  <a:gd name="T6" fmla="*/ 6 w 6"/>
                  <a:gd name="T7" fmla="*/ 0 h 2"/>
                  <a:gd name="T8" fmla="*/ 0 60000 65536"/>
                  <a:gd name="T9" fmla="*/ 0 60000 65536"/>
                  <a:gd name="T10" fmla="*/ 0 60000 65536"/>
                  <a:gd name="T11" fmla="*/ 0 60000 65536"/>
                  <a:gd name="T12" fmla="*/ 0 w 6"/>
                  <a:gd name="T13" fmla="*/ 0 h 2"/>
                  <a:gd name="T14" fmla="*/ 6 w 6"/>
                  <a:gd name="T15" fmla="*/ 2 h 2"/>
                </a:gdLst>
                <a:ahLst/>
                <a:cxnLst>
                  <a:cxn ang="T8">
                    <a:pos x="T0" y="T1"/>
                  </a:cxn>
                  <a:cxn ang="T9">
                    <a:pos x="T2" y="T3"/>
                  </a:cxn>
                  <a:cxn ang="T10">
                    <a:pos x="T4" y="T5"/>
                  </a:cxn>
                  <a:cxn ang="T11">
                    <a:pos x="T6" y="T7"/>
                  </a:cxn>
                </a:cxnLst>
                <a:rect l="T12" t="T13" r="T14" b="T15"/>
                <a:pathLst>
                  <a:path w="6" h="2">
                    <a:moveTo>
                      <a:pt x="6" y="0"/>
                    </a:moveTo>
                    <a:lnTo>
                      <a:pt x="0" y="0"/>
                    </a:lnTo>
                    <a:lnTo>
                      <a:pt x="2" y="2"/>
                    </a:lnTo>
                    <a:lnTo>
                      <a:pt x="6" y="0"/>
                    </a:lnTo>
                    <a:close/>
                  </a:path>
                </a:pathLst>
              </a:custGeom>
              <a:solidFill>
                <a:srgbClr val="0071B4">
                  <a:alpha val="34901"/>
                </a:srgbClr>
              </a:solidFill>
              <a:ln w="9525">
                <a:noFill/>
                <a:round/>
                <a:headEnd/>
                <a:tailEnd/>
              </a:ln>
            </p:spPr>
            <p:txBody>
              <a:bodyPr/>
              <a:lstStyle/>
              <a:p>
                <a:endParaRPr lang="en-US"/>
              </a:p>
            </p:txBody>
          </p:sp>
          <p:sp>
            <p:nvSpPr>
              <p:cNvPr id="14840" name="Freeform 42"/>
              <p:cNvSpPr>
                <a:spLocks/>
              </p:cNvSpPr>
              <p:nvPr/>
            </p:nvSpPr>
            <p:spPr bwMode="auto">
              <a:xfrm>
                <a:off x="1231" y="1397"/>
                <a:ext cx="18" cy="12"/>
              </a:xfrm>
              <a:custGeom>
                <a:avLst/>
                <a:gdLst>
                  <a:gd name="T0" fmla="*/ 12 w 18"/>
                  <a:gd name="T1" fmla="*/ 0 h 12"/>
                  <a:gd name="T2" fmla="*/ 0 w 18"/>
                  <a:gd name="T3" fmla="*/ 4 h 12"/>
                  <a:gd name="T4" fmla="*/ 0 w 18"/>
                  <a:gd name="T5" fmla="*/ 6 h 12"/>
                  <a:gd name="T6" fmla="*/ 2 w 18"/>
                  <a:gd name="T7" fmla="*/ 10 h 12"/>
                  <a:gd name="T8" fmla="*/ 12 w 18"/>
                  <a:gd name="T9" fmla="*/ 12 h 12"/>
                  <a:gd name="T10" fmla="*/ 18 w 18"/>
                  <a:gd name="T11" fmla="*/ 10 h 12"/>
                  <a:gd name="T12" fmla="*/ 18 w 18"/>
                  <a:gd name="T13" fmla="*/ 6 h 12"/>
                  <a:gd name="T14" fmla="*/ 14 w 18"/>
                  <a:gd name="T15" fmla="*/ 0 h 12"/>
                  <a:gd name="T16" fmla="*/ 12 w 18"/>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2"/>
                  <a:gd name="T29" fmla="*/ 18 w 18"/>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2">
                    <a:moveTo>
                      <a:pt x="12" y="0"/>
                    </a:moveTo>
                    <a:lnTo>
                      <a:pt x="0" y="4"/>
                    </a:lnTo>
                    <a:lnTo>
                      <a:pt x="0" y="6"/>
                    </a:lnTo>
                    <a:lnTo>
                      <a:pt x="2" y="10"/>
                    </a:lnTo>
                    <a:lnTo>
                      <a:pt x="12" y="12"/>
                    </a:lnTo>
                    <a:lnTo>
                      <a:pt x="18" y="10"/>
                    </a:lnTo>
                    <a:lnTo>
                      <a:pt x="18" y="6"/>
                    </a:lnTo>
                    <a:lnTo>
                      <a:pt x="14" y="0"/>
                    </a:lnTo>
                    <a:lnTo>
                      <a:pt x="12" y="0"/>
                    </a:lnTo>
                    <a:close/>
                  </a:path>
                </a:pathLst>
              </a:custGeom>
              <a:solidFill>
                <a:srgbClr val="0071B4">
                  <a:alpha val="34901"/>
                </a:srgbClr>
              </a:solidFill>
              <a:ln w="9525">
                <a:noFill/>
                <a:round/>
                <a:headEnd/>
                <a:tailEnd/>
              </a:ln>
            </p:spPr>
            <p:txBody>
              <a:bodyPr/>
              <a:lstStyle/>
              <a:p>
                <a:endParaRPr lang="en-US"/>
              </a:p>
            </p:txBody>
          </p:sp>
          <p:sp>
            <p:nvSpPr>
              <p:cNvPr id="14841" name="Freeform 43"/>
              <p:cNvSpPr>
                <a:spLocks/>
              </p:cNvSpPr>
              <p:nvPr/>
            </p:nvSpPr>
            <p:spPr bwMode="auto">
              <a:xfrm>
                <a:off x="1875" y="1365"/>
                <a:ext cx="41" cy="16"/>
              </a:xfrm>
              <a:custGeom>
                <a:avLst/>
                <a:gdLst>
                  <a:gd name="T0" fmla="*/ 12 w 41"/>
                  <a:gd name="T1" fmla="*/ 12 h 16"/>
                  <a:gd name="T2" fmla="*/ 16 w 41"/>
                  <a:gd name="T3" fmla="*/ 12 h 16"/>
                  <a:gd name="T4" fmla="*/ 31 w 41"/>
                  <a:gd name="T5" fmla="*/ 16 h 16"/>
                  <a:gd name="T6" fmla="*/ 39 w 41"/>
                  <a:gd name="T7" fmla="*/ 14 h 16"/>
                  <a:gd name="T8" fmla="*/ 41 w 41"/>
                  <a:gd name="T9" fmla="*/ 12 h 16"/>
                  <a:gd name="T10" fmla="*/ 41 w 41"/>
                  <a:gd name="T11" fmla="*/ 10 h 16"/>
                  <a:gd name="T12" fmla="*/ 35 w 41"/>
                  <a:gd name="T13" fmla="*/ 6 h 16"/>
                  <a:gd name="T14" fmla="*/ 33 w 41"/>
                  <a:gd name="T15" fmla="*/ 4 h 16"/>
                  <a:gd name="T16" fmla="*/ 29 w 41"/>
                  <a:gd name="T17" fmla="*/ 2 h 16"/>
                  <a:gd name="T18" fmla="*/ 23 w 41"/>
                  <a:gd name="T19" fmla="*/ 0 h 16"/>
                  <a:gd name="T20" fmla="*/ 8 w 41"/>
                  <a:gd name="T21" fmla="*/ 2 h 16"/>
                  <a:gd name="T22" fmla="*/ 4 w 41"/>
                  <a:gd name="T23" fmla="*/ 6 h 16"/>
                  <a:gd name="T24" fmla="*/ 0 w 41"/>
                  <a:gd name="T25" fmla="*/ 8 h 16"/>
                  <a:gd name="T26" fmla="*/ 0 w 41"/>
                  <a:gd name="T27" fmla="*/ 10 h 16"/>
                  <a:gd name="T28" fmla="*/ 8 w 41"/>
                  <a:gd name="T29" fmla="*/ 12 h 16"/>
                  <a:gd name="T30" fmla="*/ 12 w 41"/>
                  <a:gd name="T31" fmla="*/ 12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1"/>
                  <a:gd name="T49" fmla="*/ 0 h 16"/>
                  <a:gd name="T50" fmla="*/ 41 w 41"/>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1" h="16">
                    <a:moveTo>
                      <a:pt x="12" y="12"/>
                    </a:moveTo>
                    <a:lnTo>
                      <a:pt x="16" y="12"/>
                    </a:lnTo>
                    <a:lnTo>
                      <a:pt x="31" y="16"/>
                    </a:lnTo>
                    <a:lnTo>
                      <a:pt x="39" y="14"/>
                    </a:lnTo>
                    <a:lnTo>
                      <a:pt x="41" y="12"/>
                    </a:lnTo>
                    <a:lnTo>
                      <a:pt x="41" y="10"/>
                    </a:lnTo>
                    <a:lnTo>
                      <a:pt x="35" y="6"/>
                    </a:lnTo>
                    <a:lnTo>
                      <a:pt x="33" y="4"/>
                    </a:lnTo>
                    <a:lnTo>
                      <a:pt x="29" y="2"/>
                    </a:lnTo>
                    <a:lnTo>
                      <a:pt x="23" y="0"/>
                    </a:lnTo>
                    <a:lnTo>
                      <a:pt x="8" y="2"/>
                    </a:lnTo>
                    <a:lnTo>
                      <a:pt x="4" y="6"/>
                    </a:lnTo>
                    <a:lnTo>
                      <a:pt x="0" y="8"/>
                    </a:lnTo>
                    <a:lnTo>
                      <a:pt x="0" y="10"/>
                    </a:lnTo>
                    <a:lnTo>
                      <a:pt x="8" y="12"/>
                    </a:lnTo>
                    <a:lnTo>
                      <a:pt x="12" y="12"/>
                    </a:lnTo>
                    <a:close/>
                  </a:path>
                </a:pathLst>
              </a:custGeom>
              <a:solidFill>
                <a:srgbClr val="0071B4">
                  <a:alpha val="34901"/>
                </a:srgbClr>
              </a:solidFill>
              <a:ln w="9525">
                <a:noFill/>
                <a:round/>
                <a:headEnd/>
                <a:tailEnd/>
              </a:ln>
            </p:spPr>
            <p:txBody>
              <a:bodyPr/>
              <a:lstStyle/>
              <a:p>
                <a:endParaRPr lang="en-US"/>
              </a:p>
            </p:txBody>
          </p:sp>
          <p:sp>
            <p:nvSpPr>
              <p:cNvPr id="14842" name="Freeform 44"/>
              <p:cNvSpPr>
                <a:spLocks/>
              </p:cNvSpPr>
              <p:nvPr/>
            </p:nvSpPr>
            <p:spPr bwMode="auto">
              <a:xfrm>
                <a:off x="4803" y="1442"/>
                <a:ext cx="58" cy="64"/>
              </a:xfrm>
              <a:custGeom>
                <a:avLst/>
                <a:gdLst>
                  <a:gd name="T0" fmla="*/ 18 w 58"/>
                  <a:gd name="T1" fmla="*/ 20 h 64"/>
                  <a:gd name="T2" fmla="*/ 20 w 58"/>
                  <a:gd name="T3" fmla="*/ 20 h 64"/>
                  <a:gd name="T4" fmla="*/ 14 w 58"/>
                  <a:gd name="T5" fmla="*/ 42 h 64"/>
                  <a:gd name="T6" fmla="*/ 20 w 58"/>
                  <a:gd name="T7" fmla="*/ 56 h 64"/>
                  <a:gd name="T8" fmla="*/ 24 w 58"/>
                  <a:gd name="T9" fmla="*/ 60 h 64"/>
                  <a:gd name="T10" fmla="*/ 34 w 58"/>
                  <a:gd name="T11" fmla="*/ 60 h 64"/>
                  <a:gd name="T12" fmla="*/ 36 w 58"/>
                  <a:gd name="T13" fmla="*/ 64 h 64"/>
                  <a:gd name="T14" fmla="*/ 42 w 58"/>
                  <a:gd name="T15" fmla="*/ 58 h 64"/>
                  <a:gd name="T16" fmla="*/ 44 w 58"/>
                  <a:gd name="T17" fmla="*/ 58 h 64"/>
                  <a:gd name="T18" fmla="*/ 46 w 58"/>
                  <a:gd name="T19" fmla="*/ 56 h 64"/>
                  <a:gd name="T20" fmla="*/ 48 w 58"/>
                  <a:gd name="T21" fmla="*/ 50 h 64"/>
                  <a:gd name="T22" fmla="*/ 50 w 58"/>
                  <a:gd name="T23" fmla="*/ 50 h 64"/>
                  <a:gd name="T24" fmla="*/ 48 w 58"/>
                  <a:gd name="T25" fmla="*/ 46 h 64"/>
                  <a:gd name="T26" fmla="*/ 48 w 58"/>
                  <a:gd name="T27" fmla="*/ 40 h 64"/>
                  <a:gd name="T28" fmla="*/ 48 w 58"/>
                  <a:gd name="T29" fmla="*/ 40 h 64"/>
                  <a:gd name="T30" fmla="*/ 50 w 58"/>
                  <a:gd name="T31" fmla="*/ 38 h 64"/>
                  <a:gd name="T32" fmla="*/ 52 w 58"/>
                  <a:gd name="T33" fmla="*/ 36 h 64"/>
                  <a:gd name="T34" fmla="*/ 54 w 58"/>
                  <a:gd name="T35" fmla="*/ 36 h 64"/>
                  <a:gd name="T36" fmla="*/ 58 w 58"/>
                  <a:gd name="T37" fmla="*/ 36 h 64"/>
                  <a:gd name="T38" fmla="*/ 58 w 58"/>
                  <a:gd name="T39" fmla="*/ 34 h 64"/>
                  <a:gd name="T40" fmla="*/ 56 w 58"/>
                  <a:gd name="T41" fmla="*/ 34 h 64"/>
                  <a:gd name="T42" fmla="*/ 52 w 58"/>
                  <a:gd name="T43" fmla="*/ 30 h 64"/>
                  <a:gd name="T44" fmla="*/ 40 w 58"/>
                  <a:gd name="T45" fmla="*/ 22 h 64"/>
                  <a:gd name="T46" fmla="*/ 36 w 58"/>
                  <a:gd name="T47" fmla="*/ 16 h 64"/>
                  <a:gd name="T48" fmla="*/ 30 w 58"/>
                  <a:gd name="T49" fmla="*/ 14 h 64"/>
                  <a:gd name="T50" fmla="*/ 28 w 58"/>
                  <a:gd name="T51" fmla="*/ 14 h 64"/>
                  <a:gd name="T52" fmla="*/ 24 w 58"/>
                  <a:gd name="T53" fmla="*/ 18 h 64"/>
                  <a:gd name="T54" fmla="*/ 18 w 58"/>
                  <a:gd name="T55" fmla="*/ 16 h 64"/>
                  <a:gd name="T56" fmla="*/ 4 w 58"/>
                  <a:gd name="T57" fmla="*/ 2 h 64"/>
                  <a:gd name="T58" fmla="*/ 0 w 58"/>
                  <a:gd name="T59" fmla="*/ 0 h 64"/>
                  <a:gd name="T60" fmla="*/ 16 w 58"/>
                  <a:gd name="T61" fmla="*/ 18 h 64"/>
                  <a:gd name="T62" fmla="*/ 18 w 58"/>
                  <a:gd name="T63" fmla="*/ 20 h 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
                  <a:gd name="T97" fmla="*/ 0 h 64"/>
                  <a:gd name="T98" fmla="*/ 58 w 58"/>
                  <a:gd name="T99" fmla="*/ 64 h 6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 h="64">
                    <a:moveTo>
                      <a:pt x="18" y="20"/>
                    </a:moveTo>
                    <a:lnTo>
                      <a:pt x="20" y="20"/>
                    </a:lnTo>
                    <a:lnTo>
                      <a:pt x="14" y="42"/>
                    </a:lnTo>
                    <a:lnTo>
                      <a:pt x="20" y="56"/>
                    </a:lnTo>
                    <a:lnTo>
                      <a:pt x="24" y="60"/>
                    </a:lnTo>
                    <a:lnTo>
                      <a:pt x="34" y="60"/>
                    </a:lnTo>
                    <a:lnTo>
                      <a:pt x="36" y="64"/>
                    </a:lnTo>
                    <a:lnTo>
                      <a:pt x="42" y="58"/>
                    </a:lnTo>
                    <a:lnTo>
                      <a:pt x="44" y="58"/>
                    </a:lnTo>
                    <a:lnTo>
                      <a:pt x="46" y="56"/>
                    </a:lnTo>
                    <a:lnTo>
                      <a:pt x="48" y="50"/>
                    </a:lnTo>
                    <a:lnTo>
                      <a:pt x="50" y="50"/>
                    </a:lnTo>
                    <a:lnTo>
                      <a:pt x="48" y="46"/>
                    </a:lnTo>
                    <a:lnTo>
                      <a:pt x="48" y="40"/>
                    </a:lnTo>
                    <a:lnTo>
                      <a:pt x="50" y="38"/>
                    </a:lnTo>
                    <a:lnTo>
                      <a:pt x="52" y="36"/>
                    </a:lnTo>
                    <a:lnTo>
                      <a:pt x="54" y="36"/>
                    </a:lnTo>
                    <a:lnTo>
                      <a:pt x="58" y="36"/>
                    </a:lnTo>
                    <a:lnTo>
                      <a:pt x="58" y="34"/>
                    </a:lnTo>
                    <a:lnTo>
                      <a:pt x="56" y="34"/>
                    </a:lnTo>
                    <a:lnTo>
                      <a:pt x="52" y="30"/>
                    </a:lnTo>
                    <a:lnTo>
                      <a:pt x="40" y="22"/>
                    </a:lnTo>
                    <a:lnTo>
                      <a:pt x="36" y="16"/>
                    </a:lnTo>
                    <a:lnTo>
                      <a:pt x="30" y="14"/>
                    </a:lnTo>
                    <a:lnTo>
                      <a:pt x="28" y="14"/>
                    </a:lnTo>
                    <a:lnTo>
                      <a:pt x="24" y="18"/>
                    </a:lnTo>
                    <a:lnTo>
                      <a:pt x="18" y="16"/>
                    </a:lnTo>
                    <a:lnTo>
                      <a:pt x="4" y="2"/>
                    </a:lnTo>
                    <a:lnTo>
                      <a:pt x="0" y="0"/>
                    </a:lnTo>
                    <a:lnTo>
                      <a:pt x="16" y="18"/>
                    </a:lnTo>
                    <a:lnTo>
                      <a:pt x="18" y="20"/>
                    </a:lnTo>
                    <a:close/>
                  </a:path>
                </a:pathLst>
              </a:custGeom>
              <a:solidFill>
                <a:srgbClr val="0071B4">
                  <a:alpha val="34901"/>
                </a:srgbClr>
              </a:solidFill>
              <a:ln w="9525">
                <a:noFill/>
                <a:round/>
                <a:headEnd/>
                <a:tailEnd/>
              </a:ln>
            </p:spPr>
            <p:txBody>
              <a:bodyPr/>
              <a:lstStyle/>
              <a:p>
                <a:endParaRPr lang="en-US"/>
              </a:p>
            </p:txBody>
          </p:sp>
          <p:sp>
            <p:nvSpPr>
              <p:cNvPr id="14843" name="Freeform 45"/>
              <p:cNvSpPr>
                <a:spLocks/>
              </p:cNvSpPr>
              <p:nvPr/>
            </p:nvSpPr>
            <p:spPr bwMode="auto">
              <a:xfrm>
                <a:off x="1170" y="1442"/>
                <a:ext cx="26" cy="36"/>
              </a:xfrm>
              <a:custGeom>
                <a:avLst/>
                <a:gdLst>
                  <a:gd name="T0" fmla="*/ 16 w 26"/>
                  <a:gd name="T1" fmla="*/ 6 h 36"/>
                  <a:gd name="T2" fmla="*/ 16 w 26"/>
                  <a:gd name="T3" fmla="*/ 8 h 36"/>
                  <a:gd name="T4" fmla="*/ 12 w 26"/>
                  <a:gd name="T5" fmla="*/ 10 h 36"/>
                  <a:gd name="T6" fmla="*/ 0 w 26"/>
                  <a:gd name="T7" fmla="*/ 24 h 36"/>
                  <a:gd name="T8" fmla="*/ 0 w 26"/>
                  <a:gd name="T9" fmla="*/ 26 h 36"/>
                  <a:gd name="T10" fmla="*/ 0 w 26"/>
                  <a:gd name="T11" fmla="*/ 30 h 36"/>
                  <a:gd name="T12" fmla="*/ 6 w 26"/>
                  <a:gd name="T13" fmla="*/ 32 h 36"/>
                  <a:gd name="T14" fmla="*/ 8 w 26"/>
                  <a:gd name="T15" fmla="*/ 36 h 36"/>
                  <a:gd name="T16" fmla="*/ 12 w 26"/>
                  <a:gd name="T17" fmla="*/ 34 h 36"/>
                  <a:gd name="T18" fmla="*/ 16 w 26"/>
                  <a:gd name="T19" fmla="*/ 30 h 36"/>
                  <a:gd name="T20" fmla="*/ 20 w 26"/>
                  <a:gd name="T21" fmla="*/ 18 h 36"/>
                  <a:gd name="T22" fmla="*/ 22 w 26"/>
                  <a:gd name="T23" fmla="*/ 16 h 36"/>
                  <a:gd name="T24" fmla="*/ 26 w 26"/>
                  <a:gd name="T25" fmla="*/ 6 h 36"/>
                  <a:gd name="T26" fmla="*/ 26 w 26"/>
                  <a:gd name="T27" fmla="*/ 2 h 36"/>
                  <a:gd name="T28" fmla="*/ 22 w 26"/>
                  <a:gd name="T29" fmla="*/ 0 h 36"/>
                  <a:gd name="T30" fmla="*/ 20 w 26"/>
                  <a:gd name="T31" fmla="*/ 2 h 36"/>
                  <a:gd name="T32" fmla="*/ 18 w 26"/>
                  <a:gd name="T33" fmla="*/ 4 h 36"/>
                  <a:gd name="T34" fmla="*/ 18 w 26"/>
                  <a:gd name="T35" fmla="*/ 6 h 36"/>
                  <a:gd name="T36" fmla="*/ 18 w 26"/>
                  <a:gd name="T37" fmla="*/ 4 h 36"/>
                  <a:gd name="T38" fmla="*/ 16 w 26"/>
                  <a:gd name="T39" fmla="*/ 6 h 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36"/>
                  <a:gd name="T62" fmla="*/ 26 w 26"/>
                  <a:gd name="T63" fmla="*/ 36 h 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36">
                    <a:moveTo>
                      <a:pt x="16" y="6"/>
                    </a:moveTo>
                    <a:lnTo>
                      <a:pt x="16" y="8"/>
                    </a:lnTo>
                    <a:lnTo>
                      <a:pt x="12" y="10"/>
                    </a:lnTo>
                    <a:lnTo>
                      <a:pt x="0" y="24"/>
                    </a:lnTo>
                    <a:lnTo>
                      <a:pt x="0" y="26"/>
                    </a:lnTo>
                    <a:lnTo>
                      <a:pt x="0" y="30"/>
                    </a:lnTo>
                    <a:lnTo>
                      <a:pt x="6" y="32"/>
                    </a:lnTo>
                    <a:lnTo>
                      <a:pt x="8" y="36"/>
                    </a:lnTo>
                    <a:lnTo>
                      <a:pt x="12" y="34"/>
                    </a:lnTo>
                    <a:lnTo>
                      <a:pt x="16" y="30"/>
                    </a:lnTo>
                    <a:lnTo>
                      <a:pt x="20" y="18"/>
                    </a:lnTo>
                    <a:lnTo>
                      <a:pt x="22" y="16"/>
                    </a:lnTo>
                    <a:lnTo>
                      <a:pt x="26" y="6"/>
                    </a:lnTo>
                    <a:lnTo>
                      <a:pt x="26" y="2"/>
                    </a:lnTo>
                    <a:lnTo>
                      <a:pt x="22" y="0"/>
                    </a:lnTo>
                    <a:lnTo>
                      <a:pt x="20" y="2"/>
                    </a:lnTo>
                    <a:lnTo>
                      <a:pt x="18" y="4"/>
                    </a:lnTo>
                    <a:lnTo>
                      <a:pt x="18" y="6"/>
                    </a:lnTo>
                    <a:lnTo>
                      <a:pt x="18" y="4"/>
                    </a:lnTo>
                    <a:lnTo>
                      <a:pt x="16" y="6"/>
                    </a:lnTo>
                    <a:close/>
                  </a:path>
                </a:pathLst>
              </a:custGeom>
              <a:solidFill>
                <a:srgbClr val="0071B4">
                  <a:alpha val="34901"/>
                </a:srgbClr>
              </a:solidFill>
              <a:ln w="9525">
                <a:noFill/>
                <a:round/>
                <a:headEnd/>
                <a:tailEnd/>
              </a:ln>
            </p:spPr>
            <p:txBody>
              <a:bodyPr/>
              <a:lstStyle/>
              <a:p>
                <a:endParaRPr lang="en-US"/>
              </a:p>
            </p:txBody>
          </p:sp>
          <p:sp>
            <p:nvSpPr>
              <p:cNvPr id="14844" name="Freeform 46"/>
              <p:cNvSpPr>
                <a:spLocks/>
              </p:cNvSpPr>
              <p:nvPr/>
            </p:nvSpPr>
            <p:spPr bwMode="auto">
              <a:xfrm>
                <a:off x="1194" y="1399"/>
                <a:ext cx="171" cy="137"/>
              </a:xfrm>
              <a:custGeom>
                <a:avLst/>
                <a:gdLst>
                  <a:gd name="T0" fmla="*/ 36 w 171"/>
                  <a:gd name="T1" fmla="*/ 38 h 137"/>
                  <a:gd name="T2" fmla="*/ 20 w 171"/>
                  <a:gd name="T3" fmla="*/ 40 h 137"/>
                  <a:gd name="T4" fmla="*/ 14 w 171"/>
                  <a:gd name="T5" fmla="*/ 51 h 137"/>
                  <a:gd name="T6" fmla="*/ 14 w 171"/>
                  <a:gd name="T7" fmla="*/ 59 h 137"/>
                  <a:gd name="T8" fmla="*/ 20 w 171"/>
                  <a:gd name="T9" fmla="*/ 61 h 137"/>
                  <a:gd name="T10" fmla="*/ 14 w 171"/>
                  <a:gd name="T11" fmla="*/ 75 h 137"/>
                  <a:gd name="T12" fmla="*/ 36 w 171"/>
                  <a:gd name="T13" fmla="*/ 67 h 137"/>
                  <a:gd name="T14" fmla="*/ 22 w 171"/>
                  <a:gd name="T15" fmla="*/ 79 h 137"/>
                  <a:gd name="T16" fmla="*/ 2 w 171"/>
                  <a:gd name="T17" fmla="*/ 95 h 137"/>
                  <a:gd name="T18" fmla="*/ 20 w 171"/>
                  <a:gd name="T19" fmla="*/ 97 h 137"/>
                  <a:gd name="T20" fmla="*/ 28 w 171"/>
                  <a:gd name="T21" fmla="*/ 107 h 137"/>
                  <a:gd name="T22" fmla="*/ 34 w 171"/>
                  <a:gd name="T23" fmla="*/ 101 h 137"/>
                  <a:gd name="T24" fmla="*/ 43 w 171"/>
                  <a:gd name="T25" fmla="*/ 101 h 137"/>
                  <a:gd name="T26" fmla="*/ 45 w 171"/>
                  <a:gd name="T27" fmla="*/ 89 h 137"/>
                  <a:gd name="T28" fmla="*/ 55 w 171"/>
                  <a:gd name="T29" fmla="*/ 83 h 137"/>
                  <a:gd name="T30" fmla="*/ 53 w 171"/>
                  <a:gd name="T31" fmla="*/ 87 h 137"/>
                  <a:gd name="T32" fmla="*/ 49 w 171"/>
                  <a:gd name="T33" fmla="*/ 101 h 137"/>
                  <a:gd name="T34" fmla="*/ 61 w 171"/>
                  <a:gd name="T35" fmla="*/ 97 h 137"/>
                  <a:gd name="T36" fmla="*/ 69 w 171"/>
                  <a:gd name="T37" fmla="*/ 91 h 137"/>
                  <a:gd name="T38" fmla="*/ 73 w 171"/>
                  <a:gd name="T39" fmla="*/ 95 h 137"/>
                  <a:gd name="T40" fmla="*/ 89 w 171"/>
                  <a:gd name="T41" fmla="*/ 91 h 137"/>
                  <a:gd name="T42" fmla="*/ 89 w 171"/>
                  <a:gd name="T43" fmla="*/ 97 h 137"/>
                  <a:gd name="T44" fmla="*/ 79 w 171"/>
                  <a:gd name="T45" fmla="*/ 107 h 137"/>
                  <a:gd name="T46" fmla="*/ 61 w 171"/>
                  <a:gd name="T47" fmla="*/ 113 h 137"/>
                  <a:gd name="T48" fmla="*/ 53 w 171"/>
                  <a:gd name="T49" fmla="*/ 113 h 137"/>
                  <a:gd name="T50" fmla="*/ 43 w 171"/>
                  <a:gd name="T51" fmla="*/ 123 h 137"/>
                  <a:gd name="T52" fmla="*/ 69 w 171"/>
                  <a:gd name="T53" fmla="*/ 137 h 137"/>
                  <a:gd name="T54" fmla="*/ 87 w 171"/>
                  <a:gd name="T55" fmla="*/ 127 h 137"/>
                  <a:gd name="T56" fmla="*/ 97 w 171"/>
                  <a:gd name="T57" fmla="*/ 121 h 137"/>
                  <a:gd name="T58" fmla="*/ 107 w 171"/>
                  <a:gd name="T59" fmla="*/ 113 h 137"/>
                  <a:gd name="T60" fmla="*/ 121 w 171"/>
                  <a:gd name="T61" fmla="*/ 103 h 137"/>
                  <a:gd name="T62" fmla="*/ 127 w 171"/>
                  <a:gd name="T63" fmla="*/ 105 h 137"/>
                  <a:gd name="T64" fmla="*/ 139 w 171"/>
                  <a:gd name="T65" fmla="*/ 101 h 137"/>
                  <a:gd name="T66" fmla="*/ 153 w 171"/>
                  <a:gd name="T67" fmla="*/ 109 h 137"/>
                  <a:gd name="T68" fmla="*/ 167 w 171"/>
                  <a:gd name="T69" fmla="*/ 77 h 137"/>
                  <a:gd name="T70" fmla="*/ 171 w 171"/>
                  <a:gd name="T71" fmla="*/ 63 h 137"/>
                  <a:gd name="T72" fmla="*/ 151 w 171"/>
                  <a:gd name="T73" fmla="*/ 53 h 137"/>
                  <a:gd name="T74" fmla="*/ 151 w 171"/>
                  <a:gd name="T75" fmla="*/ 67 h 137"/>
                  <a:gd name="T76" fmla="*/ 135 w 171"/>
                  <a:gd name="T77" fmla="*/ 61 h 137"/>
                  <a:gd name="T78" fmla="*/ 141 w 171"/>
                  <a:gd name="T79" fmla="*/ 49 h 137"/>
                  <a:gd name="T80" fmla="*/ 129 w 171"/>
                  <a:gd name="T81" fmla="*/ 43 h 137"/>
                  <a:gd name="T82" fmla="*/ 133 w 171"/>
                  <a:gd name="T83" fmla="*/ 34 h 137"/>
                  <a:gd name="T84" fmla="*/ 127 w 171"/>
                  <a:gd name="T85" fmla="*/ 24 h 137"/>
                  <a:gd name="T86" fmla="*/ 125 w 171"/>
                  <a:gd name="T87" fmla="*/ 14 h 137"/>
                  <a:gd name="T88" fmla="*/ 121 w 171"/>
                  <a:gd name="T89" fmla="*/ 2 h 137"/>
                  <a:gd name="T90" fmla="*/ 111 w 171"/>
                  <a:gd name="T91" fmla="*/ 18 h 137"/>
                  <a:gd name="T92" fmla="*/ 107 w 171"/>
                  <a:gd name="T93" fmla="*/ 22 h 137"/>
                  <a:gd name="T94" fmla="*/ 101 w 171"/>
                  <a:gd name="T95" fmla="*/ 32 h 137"/>
                  <a:gd name="T96" fmla="*/ 113 w 171"/>
                  <a:gd name="T97" fmla="*/ 40 h 137"/>
                  <a:gd name="T98" fmla="*/ 113 w 171"/>
                  <a:gd name="T99" fmla="*/ 51 h 137"/>
                  <a:gd name="T100" fmla="*/ 113 w 171"/>
                  <a:gd name="T101" fmla="*/ 59 h 137"/>
                  <a:gd name="T102" fmla="*/ 121 w 171"/>
                  <a:gd name="T103" fmla="*/ 67 h 137"/>
                  <a:gd name="T104" fmla="*/ 101 w 171"/>
                  <a:gd name="T105" fmla="*/ 75 h 137"/>
                  <a:gd name="T106" fmla="*/ 93 w 171"/>
                  <a:gd name="T107" fmla="*/ 75 h 137"/>
                  <a:gd name="T108" fmla="*/ 87 w 171"/>
                  <a:gd name="T109" fmla="*/ 69 h 137"/>
                  <a:gd name="T110" fmla="*/ 85 w 171"/>
                  <a:gd name="T111" fmla="*/ 61 h 137"/>
                  <a:gd name="T112" fmla="*/ 75 w 171"/>
                  <a:gd name="T113" fmla="*/ 59 h 137"/>
                  <a:gd name="T114" fmla="*/ 75 w 171"/>
                  <a:gd name="T115" fmla="*/ 51 h 137"/>
                  <a:gd name="T116" fmla="*/ 65 w 171"/>
                  <a:gd name="T117" fmla="*/ 36 h 137"/>
                  <a:gd name="T118" fmla="*/ 47 w 171"/>
                  <a:gd name="T119" fmla="*/ 32 h 137"/>
                  <a:gd name="T120" fmla="*/ 41 w 171"/>
                  <a:gd name="T121" fmla="*/ 20 h 137"/>
                  <a:gd name="T122" fmla="*/ 26 w 171"/>
                  <a:gd name="T123" fmla="*/ 26 h 1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1"/>
                  <a:gd name="T187" fmla="*/ 0 h 137"/>
                  <a:gd name="T188" fmla="*/ 171 w 171"/>
                  <a:gd name="T189" fmla="*/ 137 h 1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1" h="137">
                    <a:moveTo>
                      <a:pt x="26" y="26"/>
                    </a:moveTo>
                    <a:lnTo>
                      <a:pt x="24" y="34"/>
                    </a:lnTo>
                    <a:lnTo>
                      <a:pt x="26" y="36"/>
                    </a:lnTo>
                    <a:lnTo>
                      <a:pt x="36" y="38"/>
                    </a:lnTo>
                    <a:lnTo>
                      <a:pt x="37" y="40"/>
                    </a:lnTo>
                    <a:lnTo>
                      <a:pt x="39" y="40"/>
                    </a:lnTo>
                    <a:lnTo>
                      <a:pt x="39" y="42"/>
                    </a:lnTo>
                    <a:lnTo>
                      <a:pt x="20" y="40"/>
                    </a:lnTo>
                    <a:lnTo>
                      <a:pt x="16" y="42"/>
                    </a:lnTo>
                    <a:lnTo>
                      <a:pt x="12" y="45"/>
                    </a:lnTo>
                    <a:lnTo>
                      <a:pt x="14" y="47"/>
                    </a:lnTo>
                    <a:lnTo>
                      <a:pt x="14" y="51"/>
                    </a:lnTo>
                    <a:lnTo>
                      <a:pt x="12" y="53"/>
                    </a:lnTo>
                    <a:lnTo>
                      <a:pt x="12" y="57"/>
                    </a:lnTo>
                    <a:lnTo>
                      <a:pt x="14" y="59"/>
                    </a:lnTo>
                    <a:lnTo>
                      <a:pt x="39" y="55"/>
                    </a:lnTo>
                    <a:lnTo>
                      <a:pt x="36" y="57"/>
                    </a:lnTo>
                    <a:lnTo>
                      <a:pt x="26" y="59"/>
                    </a:lnTo>
                    <a:lnTo>
                      <a:pt x="20" y="61"/>
                    </a:lnTo>
                    <a:lnTo>
                      <a:pt x="8" y="63"/>
                    </a:lnTo>
                    <a:lnTo>
                      <a:pt x="6" y="69"/>
                    </a:lnTo>
                    <a:lnTo>
                      <a:pt x="6" y="75"/>
                    </a:lnTo>
                    <a:lnTo>
                      <a:pt x="14" y="75"/>
                    </a:lnTo>
                    <a:lnTo>
                      <a:pt x="22" y="73"/>
                    </a:lnTo>
                    <a:lnTo>
                      <a:pt x="26" y="71"/>
                    </a:lnTo>
                    <a:lnTo>
                      <a:pt x="30" y="69"/>
                    </a:lnTo>
                    <a:lnTo>
                      <a:pt x="36" y="67"/>
                    </a:lnTo>
                    <a:lnTo>
                      <a:pt x="32" y="71"/>
                    </a:lnTo>
                    <a:lnTo>
                      <a:pt x="26" y="75"/>
                    </a:lnTo>
                    <a:lnTo>
                      <a:pt x="24" y="79"/>
                    </a:lnTo>
                    <a:lnTo>
                      <a:pt x="22" y="79"/>
                    </a:lnTo>
                    <a:lnTo>
                      <a:pt x="6" y="79"/>
                    </a:lnTo>
                    <a:lnTo>
                      <a:pt x="2" y="83"/>
                    </a:lnTo>
                    <a:lnTo>
                      <a:pt x="0" y="91"/>
                    </a:lnTo>
                    <a:lnTo>
                      <a:pt x="2" y="95"/>
                    </a:lnTo>
                    <a:lnTo>
                      <a:pt x="14" y="99"/>
                    </a:lnTo>
                    <a:lnTo>
                      <a:pt x="16" y="95"/>
                    </a:lnTo>
                    <a:lnTo>
                      <a:pt x="20" y="95"/>
                    </a:lnTo>
                    <a:lnTo>
                      <a:pt x="20" y="97"/>
                    </a:lnTo>
                    <a:lnTo>
                      <a:pt x="22" y="99"/>
                    </a:lnTo>
                    <a:lnTo>
                      <a:pt x="20" y="103"/>
                    </a:lnTo>
                    <a:lnTo>
                      <a:pt x="26" y="107"/>
                    </a:lnTo>
                    <a:lnTo>
                      <a:pt x="28" y="107"/>
                    </a:lnTo>
                    <a:lnTo>
                      <a:pt x="28" y="99"/>
                    </a:lnTo>
                    <a:lnTo>
                      <a:pt x="32" y="99"/>
                    </a:lnTo>
                    <a:lnTo>
                      <a:pt x="34" y="97"/>
                    </a:lnTo>
                    <a:lnTo>
                      <a:pt x="34" y="101"/>
                    </a:lnTo>
                    <a:lnTo>
                      <a:pt x="36" y="105"/>
                    </a:lnTo>
                    <a:lnTo>
                      <a:pt x="39" y="107"/>
                    </a:lnTo>
                    <a:lnTo>
                      <a:pt x="43" y="101"/>
                    </a:lnTo>
                    <a:lnTo>
                      <a:pt x="45" y="95"/>
                    </a:lnTo>
                    <a:lnTo>
                      <a:pt x="43" y="93"/>
                    </a:lnTo>
                    <a:lnTo>
                      <a:pt x="43" y="89"/>
                    </a:lnTo>
                    <a:lnTo>
                      <a:pt x="45" y="89"/>
                    </a:lnTo>
                    <a:lnTo>
                      <a:pt x="47" y="93"/>
                    </a:lnTo>
                    <a:lnTo>
                      <a:pt x="49" y="83"/>
                    </a:lnTo>
                    <a:lnTo>
                      <a:pt x="55" y="83"/>
                    </a:lnTo>
                    <a:lnTo>
                      <a:pt x="57" y="81"/>
                    </a:lnTo>
                    <a:lnTo>
                      <a:pt x="59" y="81"/>
                    </a:lnTo>
                    <a:lnTo>
                      <a:pt x="57" y="85"/>
                    </a:lnTo>
                    <a:lnTo>
                      <a:pt x="53" y="87"/>
                    </a:lnTo>
                    <a:lnTo>
                      <a:pt x="53" y="95"/>
                    </a:lnTo>
                    <a:lnTo>
                      <a:pt x="51" y="99"/>
                    </a:lnTo>
                    <a:lnTo>
                      <a:pt x="49" y="101"/>
                    </a:lnTo>
                    <a:lnTo>
                      <a:pt x="51" y="105"/>
                    </a:lnTo>
                    <a:lnTo>
                      <a:pt x="55" y="101"/>
                    </a:lnTo>
                    <a:lnTo>
                      <a:pt x="59" y="101"/>
                    </a:lnTo>
                    <a:lnTo>
                      <a:pt x="61" y="97"/>
                    </a:lnTo>
                    <a:lnTo>
                      <a:pt x="63" y="99"/>
                    </a:lnTo>
                    <a:lnTo>
                      <a:pt x="65" y="99"/>
                    </a:lnTo>
                    <a:lnTo>
                      <a:pt x="67" y="95"/>
                    </a:lnTo>
                    <a:lnTo>
                      <a:pt x="69" y="91"/>
                    </a:lnTo>
                    <a:lnTo>
                      <a:pt x="69" y="95"/>
                    </a:lnTo>
                    <a:lnTo>
                      <a:pt x="73" y="93"/>
                    </a:lnTo>
                    <a:lnTo>
                      <a:pt x="73" y="95"/>
                    </a:lnTo>
                    <a:lnTo>
                      <a:pt x="73" y="97"/>
                    </a:lnTo>
                    <a:lnTo>
                      <a:pt x="83" y="95"/>
                    </a:lnTo>
                    <a:lnTo>
                      <a:pt x="87" y="95"/>
                    </a:lnTo>
                    <a:lnTo>
                      <a:pt x="89" y="91"/>
                    </a:lnTo>
                    <a:lnTo>
                      <a:pt x="93" y="91"/>
                    </a:lnTo>
                    <a:lnTo>
                      <a:pt x="93" y="93"/>
                    </a:lnTo>
                    <a:lnTo>
                      <a:pt x="91" y="95"/>
                    </a:lnTo>
                    <a:lnTo>
                      <a:pt x="89" y="97"/>
                    </a:lnTo>
                    <a:lnTo>
                      <a:pt x="87" y="101"/>
                    </a:lnTo>
                    <a:lnTo>
                      <a:pt x="85" y="103"/>
                    </a:lnTo>
                    <a:lnTo>
                      <a:pt x="83" y="107"/>
                    </a:lnTo>
                    <a:lnTo>
                      <a:pt x="79" y="107"/>
                    </a:lnTo>
                    <a:lnTo>
                      <a:pt x="79" y="105"/>
                    </a:lnTo>
                    <a:lnTo>
                      <a:pt x="63" y="105"/>
                    </a:lnTo>
                    <a:lnTo>
                      <a:pt x="61" y="111"/>
                    </a:lnTo>
                    <a:lnTo>
                      <a:pt x="61" y="113"/>
                    </a:lnTo>
                    <a:lnTo>
                      <a:pt x="59" y="115"/>
                    </a:lnTo>
                    <a:lnTo>
                      <a:pt x="57" y="115"/>
                    </a:lnTo>
                    <a:lnTo>
                      <a:pt x="55" y="113"/>
                    </a:lnTo>
                    <a:lnTo>
                      <a:pt x="53" y="113"/>
                    </a:lnTo>
                    <a:lnTo>
                      <a:pt x="49" y="117"/>
                    </a:lnTo>
                    <a:lnTo>
                      <a:pt x="47" y="117"/>
                    </a:lnTo>
                    <a:lnTo>
                      <a:pt x="45" y="119"/>
                    </a:lnTo>
                    <a:lnTo>
                      <a:pt x="43" y="123"/>
                    </a:lnTo>
                    <a:lnTo>
                      <a:pt x="45" y="127"/>
                    </a:lnTo>
                    <a:lnTo>
                      <a:pt x="57" y="135"/>
                    </a:lnTo>
                    <a:lnTo>
                      <a:pt x="69" y="137"/>
                    </a:lnTo>
                    <a:lnTo>
                      <a:pt x="81" y="131"/>
                    </a:lnTo>
                    <a:lnTo>
                      <a:pt x="83" y="129"/>
                    </a:lnTo>
                    <a:lnTo>
                      <a:pt x="87" y="129"/>
                    </a:lnTo>
                    <a:lnTo>
                      <a:pt x="87" y="127"/>
                    </a:lnTo>
                    <a:lnTo>
                      <a:pt x="91" y="127"/>
                    </a:lnTo>
                    <a:lnTo>
                      <a:pt x="95" y="123"/>
                    </a:lnTo>
                    <a:lnTo>
                      <a:pt x="97" y="121"/>
                    </a:lnTo>
                    <a:lnTo>
                      <a:pt x="97" y="119"/>
                    </a:lnTo>
                    <a:lnTo>
                      <a:pt x="97" y="117"/>
                    </a:lnTo>
                    <a:lnTo>
                      <a:pt x="105" y="113"/>
                    </a:lnTo>
                    <a:lnTo>
                      <a:pt x="107" y="113"/>
                    </a:lnTo>
                    <a:lnTo>
                      <a:pt x="113" y="111"/>
                    </a:lnTo>
                    <a:lnTo>
                      <a:pt x="117" y="107"/>
                    </a:lnTo>
                    <a:lnTo>
                      <a:pt x="119" y="107"/>
                    </a:lnTo>
                    <a:lnTo>
                      <a:pt x="121" y="103"/>
                    </a:lnTo>
                    <a:lnTo>
                      <a:pt x="123" y="101"/>
                    </a:lnTo>
                    <a:lnTo>
                      <a:pt x="125" y="99"/>
                    </a:lnTo>
                    <a:lnTo>
                      <a:pt x="125" y="101"/>
                    </a:lnTo>
                    <a:lnTo>
                      <a:pt x="127" y="105"/>
                    </a:lnTo>
                    <a:lnTo>
                      <a:pt x="125" y="107"/>
                    </a:lnTo>
                    <a:lnTo>
                      <a:pt x="129" y="109"/>
                    </a:lnTo>
                    <a:lnTo>
                      <a:pt x="133" y="109"/>
                    </a:lnTo>
                    <a:lnTo>
                      <a:pt x="139" y="101"/>
                    </a:lnTo>
                    <a:lnTo>
                      <a:pt x="139" y="105"/>
                    </a:lnTo>
                    <a:lnTo>
                      <a:pt x="143" y="109"/>
                    </a:lnTo>
                    <a:lnTo>
                      <a:pt x="145" y="109"/>
                    </a:lnTo>
                    <a:lnTo>
                      <a:pt x="153" y="109"/>
                    </a:lnTo>
                    <a:lnTo>
                      <a:pt x="155" y="105"/>
                    </a:lnTo>
                    <a:lnTo>
                      <a:pt x="157" y="103"/>
                    </a:lnTo>
                    <a:lnTo>
                      <a:pt x="161" y="103"/>
                    </a:lnTo>
                    <a:lnTo>
                      <a:pt x="167" y="77"/>
                    </a:lnTo>
                    <a:lnTo>
                      <a:pt x="169" y="75"/>
                    </a:lnTo>
                    <a:lnTo>
                      <a:pt x="171" y="67"/>
                    </a:lnTo>
                    <a:lnTo>
                      <a:pt x="171" y="65"/>
                    </a:lnTo>
                    <a:lnTo>
                      <a:pt x="171" y="63"/>
                    </a:lnTo>
                    <a:lnTo>
                      <a:pt x="167" y="55"/>
                    </a:lnTo>
                    <a:lnTo>
                      <a:pt x="161" y="49"/>
                    </a:lnTo>
                    <a:lnTo>
                      <a:pt x="153" y="47"/>
                    </a:lnTo>
                    <a:lnTo>
                      <a:pt x="151" y="53"/>
                    </a:lnTo>
                    <a:lnTo>
                      <a:pt x="153" y="59"/>
                    </a:lnTo>
                    <a:lnTo>
                      <a:pt x="153" y="61"/>
                    </a:lnTo>
                    <a:lnTo>
                      <a:pt x="151" y="61"/>
                    </a:lnTo>
                    <a:lnTo>
                      <a:pt x="151" y="67"/>
                    </a:lnTo>
                    <a:lnTo>
                      <a:pt x="147" y="55"/>
                    </a:lnTo>
                    <a:lnTo>
                      <a:pt x="143" y="55"/>
                    </a:lnTo>
                    <a:lnTo>
                      <a:pt x="137" y="57"/>
                    </a:lnTo>
                    <a:lnTo>
                      <a:pt x="135" y="61"/>
                    </a:lnTo>
                    <a:lnTo>
                      <a:pt x="135" y="59"/>
                    </a:lnTo>
                    <a:lnTo>
                      <a:pt x="137" y="55"/>
                    </a:lnTo>
                    <a:lnTo>
                      <a:pt x="139" y="55"/>
                    </a:lnTo>
                    <a:lnTo>
                      <a:pt x="141" y="49"/>
                    </a:lnTo>
                    <a:lnTo>
                      <a:pt x="135" y="45"/>
                    </a:lnTo>
                    <a:lnTo>
                      <a:pt x="129" y="47"/>
                    </a:lnTo>
                    <a:lnTo>
                      <a:pt x="127" y="45"/>
                    </a:lnTo>
                    <a:lnTo>
                      <a:pt x="129" y="43"/>
                    </a:lnTo>
                    <a:lnTo>
                      <a:pt x="131" y="40"/>
                    </a:lnTo>
                    <a:lnTo>
                      <a:pt x="133" y="38"/>
                    </a:lnTo>
                    <a:lnTo>
                      <a:pt x="133" y="36"/>
                    </a:lnTo>
                    <a:lnTo>
                      <a:pt x="133" y="34"/>
                    </a:lnTo>
                    <a:lnTo>
                      <a:pt x="133" y="32"/>
                    </a:lnTo>
                    <a:lnTo>
                      <a:pt x="129" y="26"/>
                    </a:lnTo>
                    <a:lnTo>
                      <a:pt x="127" y="26"/>
                    </a:lnTo>
                    <a:lnTo>
                      <a:pt x="127" y="24"/>
                    </a:lnTo>
                    <a:lnTo>
                      <a:pt x="127" y="20"/>
                    </a:lnTo>
                    <a:lnTo>
                      <a:pt x="127" y="18"/>
                    </a:lnTo>
                    <a:lnTo>
                      <a:pt x="125" y="16"/>
                    </a:lnTo>
                    <a:lnTo>
                      <a:pt x="125" y="14"/>
                    </a:lnTo>
                    <a:lnTo>
                      <a:pt x="127" y="10"/>
                    </a:lnTo>
                    <a:lnTo>
                      <a:pt x="127" y="8"/>
                    </a:lnTo>
                    <a:lnTo>
                      <a:pt x="123" y="0"/>
                    </a:lnTo>
                    <a:lnTo>
                      <a:pt x="121" y="2"/>
                    </a:lnTo>
                    <a:lnTo>
                      <a:pt x="117" y="2"/>
                    </a:lnTo>
                    <a:lnTo>
                      <a:pt x="115" y="2"/>
                    </a:lnTo>
                    <a:lnTo>
                      <a:pt x="111" y="16"/>
                    </a:lnTo>
                    <a:lnTo>
                      <a:pt x="111" y="18"/>
                    </a:lnTo>
                    <a:lnTo>
                      <a:pt x="109" y="22"/>
                    </a:lnTo>
                    <a:lnTo>
                      <a:pt x="107" y="22"/>
                    </a:lnTo>
                    <a:lnTo>
                      <a:pt x="105" y="24"/>
                    </a:lnTo>
                    <a:lnTo>
                      <a:pt x="99" y="24"/>
                    </a:lnTo>
                    <a:lnTo>
                      <a:pt x="101" y="26"/>
                    </a:lnTo>
                    <a:lnTo>
                      <a:pt x="101" y="32"/>
                    </a:lnTo>
                    <a:lnTo>
                      <a:pt x="107" y="36"/>
                    </a:lnTo>
                    <a:lnTo>
                      <a:pt x="111" y="38"/>
                    </a:lnTo>
                    <a:lnTo>
                      <a:pt x="113" y="40"/>
                    </a:lnTo>
                    <a:lnTo>
                      <a:pt x="115" y="42"/>
                    </a:lnTo>
                    <a:lnTo>
                      <a:pt x="117" y="49"/>
                    </a:lnTo>
                    <a:lnTo>
                      <a:pt x="113" y="49"/>
                    </a:lnTo>
                    <a:lnTo>
                      <a:pt x="113" y="51"/>
                    </a:lnTo>
                    <a:lnTo>
                      <a:pt x="107" y="55"/>
                    </a:lnTo>
                    <a:lnTo>
                      <a:pt x="109" y="59"/>
                    </a:lnTo>
                    <a:lnTo>
                      <a:pt x="111" y="57"/>
                    </a:lnTo>
                    <a:lnTo>
                      <a:pt x="113" y="59"/>
                    </a:lnTo>
                    <a:lnTo>
                      <a:pt x="117" y="59"/>
                    </a:lnTo>
                    <a:lnTo>
                      <a:pt x="119" y="63"/>
                    </a:lnTo>
                    <a:lnTo>
                      <a:pt x="121" y="67"/>
                    </a:lnTo>
                    <a:lnTo>
                      <a:pt x="121" y="77"/>
                    </a:lnTo>
                    <a:lnTo>
                      <a:pt x="119" y="77"/>
                    </a:lnTo>
                    <a:lnTo>
                      <a:pt x="105" y="75"/>
                    </a:lnTo>
                    <a:lnTo>
                      <a:pt x="101" y="75"/>
                    </a:lnTo>
                    <a:lnTo>
                      <a:pt x="99" y="73"/>
                    </a:lnTo>
                    <a:lnTo>
                      <a:pt x="95" y="75"/>
                    </a:lnTo>
                    <a:lnTo>
                      <a:pt x="93" y="75"/>
                    </a:lnTo>
                    <a:lnTo>
                      <a:pt x="91" y="77"/>
                    </a:lnTo>
                    <a:lnTo>
                      <a:pt x="89" y="75"/>
                    </a:lnTo>
                    <a:lnTo>
                      <a:pt x="87" y="73"/>
                    </a:lnTo>
                    <a:lnTo>
                      <a:pt x="87" y="69"/>
                    </a:lnTo>
                    <a:lnTo>
                      <a:pt x="85" y="65"/>
                    </a:lnTo>
                    <a:lnTo>
                      <a:pt x="87" y="63"/>
                    </a:lnTo>
                    <a:lnTo>
                      <a:pt x="85" y="61"/>
                    </a:lnTo>
                    <a:lnTo>
                      <a:pt x="85" y="59"/>
                    </a:lnTo>
                    <a:lnTo>
                      <a:pt x="77" y="61"/>
                    </a:lnTo>
                    <a:lnTo>
                      <a:pt x="75" y="59"/>
                    </a:lnTo>
                    <a:lnTo>
                      <a:pt x="75" y="57"/>
                    </a:lnTo>
                    <a:lnTo>
                      <a:pt x="81" y="53"/>
                    </a:lnTo>
                    <a:lnTo>
                      <a:pt x="79" y="51"/>
                    </a:lnTo>
                    <a:lnTo>
                      <a:pt x="75" y="51"/>
                    </a:lnTo>
                    <a:lnTo>
                      <a:pt x="73" y="45"/>
                    </a:lnTo>
                    <a:lnTo>
                      <a:pt x="71" y="40"/>
                    </a:lnTo>
                    <a:lnTo>
                      <a:pt x="65" y="38"/>
                    </a:lnTo>
                    <a:lnTo>
                      <a:pt x="65" y="36"/>
                    </a:lnTo>
                    <a:lnTo>
                      <a:pt x="59" y="36"/>
                    </a:lnTo>
                    <a:lnTo>
                      <a:pt x="55" y="38"/>
                    </a:lnTo>
                    <a:lnTo>
                      <a:pt x="47" y="38"/>
                    </a:lnTo>
                    <a:lnTo>
                      <a:pt x="47" y="32"/>
                    </a:lnTo>
                    <a:lnTo>
                      <a:pt x="47" y="30"/>
                    </a:lnTo>
                    <a:lnTo>
                      <a:pt x="47" y="26"/>
                    </a:lnTo>
                    <a:lnTo>
                      <a:pt x="45" y="22"/>
                    </a:lnTo>
                    <a:lnTo>
                      <a:pt x="41" y="20"/>
                    </a:lnTo>
                    <a:lnTo>
                      <a:pt x="37" y="20"/>
                    </a:lnTo>
                    <a:lnTo>
                      <a:pt x="34" y="24"/>
                    </a:lnTo>
                    <a:lnTo>
                      <a:pt x="28" y="24"/>
                    </a:lnTo>
                    <a:lnTo>
                      <a:pt x="26" y="26"/>
                    </a:lnTo>
                    <a:close/>
                  </a:path>
                </a:pathLst>
              </a:custGeom>
              <a:solidFill>
                <a:srgbClr val="0071B4">
                  <a:alpha val="34901"/>
                </a:srgbClr>
              </a:solidFill>
              <a:ln w="9525">
                <a:noFill/>
                <a:round/>
                <a:headEnd/>
                <a:tailEnd/>
              </a:ln>
            </p:spPr>
            <p:txBody>
              <a:bodyPr/>
              <a:lstStyle/>
              <a:p>
                <a:endParaRPr lang="en-US"/>
              </a:p>
            </p:txBody>
          </p:sp>
          <p:sp>
            <p:nvSpPr>
              <p:cNvPr id="14845" name="Freeform 47"/>
              <p:cNvSpPr>
                <a:spLocks/>
              </p:cNvSpPr>
              <p:nvPr/>
            </p:nvSpPr>
            <p:spPr bwMode="auto">
              <a:xfrm>
                <a:off x="1120" y="1355"/>
                <a:ext cx="102" cy="105"/>
              </a:xfrm>
              <a:custGeom>
                <a:avLst/>
                <a:gdLst>
                  <a:gd name="T0" fmla="*/ 4 w 102"/>
                  <a:gd name="T1" fmla="*/ 95 h 105"/>
                  <a:gd name="T2" fmla="*/ 12 w 102"/>
                  <a:gd name="T3" fmla="*/ 93 h 105"/>
                  <a:gd name="T4" fmla="*/ 16 w 102"/>
                  <a:gd name="T5" fmla="*/ 89 h 105"/>
                  <a:gd name="T6" fmla="*/ 22 w 102"/>
                  <a:gd name="T7" fmla="*/ 95 h 105"/>
                  <a:gd name="T8" fmla="*/ 26 w 102"/>
                  <a:gd name="T9" fmla="*/ 84 h 105"/>
                  <a:gd name="T10" fmla="*/ 30 w 102"/>
                  <a:gd name="T11" fmla="*/ 89 h 105"/>
                  <a:gd name="T12" fmla="*/ 34 w 102"/>
                  <a:gd name="T13" fmla="*/ 101 h 105"/>
                  <a:gd name="T14" fmla="*/ 40 w 102"/>
                  <a:gd name="T15" fmla="*/ 101 h 105"/>
                  <a:gd name="T16" fmla="*/ 44 w 102"/>
                  <a:gd name="T17" fmla="*/ 95 h 105"/>
                  <a:gd name="T18" fmla="*/ 42 w 102"/>
                  <a:gd name="T19" fmla="*/ 89 h 105"/>
                  <a:gd name="T20" fmla="*/ 46 w 102"/>
                  <a:gd name="T21" fmla="*/ 84 h 105"/>
                  <a:gd name="T22" fmla="*/ 46 w 102"/>
                  <a:gd name="T23" fmla="*/ 76 h 105"/>
                  <a:gd name="T24" fmla="*/ 54 w 102"/>
                  <a:gd name="T25" fmla="*/ 87 h 105"/>
                  <a:gd name="T26" fmla="*/ 60 w 102"/>
                  <a:gd name="T27" fmla="*/ 78 h 105"/>
                  <a:gd name="T28" fmla="*/ 56 w 102"/>
                  <a:gd name="T29" fmla="*/ 68 h 105"/>
                  <a:gd name="T30" fmla="*/ 56 w 102"/>
                  <a:gd name="T31" fmla="*/ 62 h 105"/>
                  <a:gd name="T32" fmla="*/ 64 w 102"/>
                  <a:gd name="T33" fmla="*/ 64 h 105"/>
                  <a:gd name="T34" fmla="*/ 64 w 102"/>
                  <a:gd name="T35" fmla="*/ 54 h 105"/>
                  <a:gd name="T36" fmla="*/ 70 w 102"/>
                  <a:gd name="T37" fmla="*/ 48 h 105"/>
                  <a:gd name="T38" fmla="*/ 74 w 102"/>
                  <a:gd name="T39" fmla="*/ 80 h 105"/>
                  <a:gd name="T40" fmla="*/ 82 w 102"/>
                  <a:gd name="T41" fmla="*/ 74 h 105"/>
                  <a:gd name="T42" fmla="*/ 84 w 102"/>
                  <a:gd name="T43" fmla="*/ 62 h 105"/>
                  <a:gd name="T44" fmla="*/ 94 w 102"/>
                  <a:gd name="T45" fmla="*/ 50 h 105"/>
                  <a:gd name="T46" fmla="*/ 92 w 102"/>
                  <a:gd name="T47" fmla="*/ 44 h 105"/>
                  <a:gd name="T48" fmla="*/ 94 w 102"/>
                  <a:gd name="T49" fmla="*/ 42 h 105"/>
                  <a:gd name="T50" fmla="*/ 90 w 102"/>
                  <a:gd name="T51" fmla="*/ 32 h 105"/>
                  <a:gd name="T52" fmla="*/ 92 w 102"/>
                  <a:gd name="T53" fmla="*/ 24 h 105"/>
                  <a:gd name="T54" fmla="*/ 102 w 102"/>
                  <a:gd name="T55" fmla="*/ 20 h 105"/>
                  <a:gd name="T56" fmla="*/ 94 w 102"/>
                  <a:gd name="T57" fmla="*/ 6 h 105"/>
                  <a:gd name="T58" fmla="*/ 82 w 102"/>
                  <a:gd name="T59" fmla="*/ 2 h 105"/>
                  <a:gd name="T60" fmla="*/ 80 w 102"/>
                  <a:gd name="T61" fmla="*/ 10 h 105"/>
                  <a:gd name="T62" fmla="*/ 84 w 102"/>
                  <a:gd name="T63" fmla="*/ 14 h 105"/>
                  <a:gd name="T64" fmla="*/ 78 w 102"/>
                  <a:gd name="T65" fmla="*/ 18 h 105"/>
                  <a:gd name="T66" fmla="*/ 70 w 102"/>
                  <a:gd name="T67" fmla="*/ 12 h 105"/>
                  <a:gd name="T68" fmla="*/ 70 w 102"/>
                  <a:gd name="T69" fmla="*/ 20 h 105"/>
                  <a:gd name="T70" fmla="*/ 66 w 102"/>
                  <a:gd name="T71" fmla="*/ 12 h 105"/>
                  <a:gd name="T72" fmla="*/ 62 w 102"/>
                  <a:gd name="T73" fmla="*/ 16 h 105"/>
                  <a:gd name="T74" fmla="*/ 56 w 102"/>
                  <a:gd name="T75" fmla="*/ 16 h 105"/>
                  <a:gd name="T76" fmla="*/ 48 w 102"/>
                  <a:gd name="T77" fmla="*/ 24 h 105"/>
                  <a:gd name="T78" fmla="*/ 44 w 102"/>
                  <a:gd name="T79" fmla="*/ 28 h 105"/>
                  <a:gd name="T80" fmla="*/ 40 w 102"/>
                  <a:gd name="T81" fmla="*/ 36 h 105"/>
                  <a:gd name="T82" fmla="*/ 36 w 102"/>
                  <a:gd name="T83" fmla="*/ 44 h 105"/>
                  <a:gd name="T84" fmla="*/ 32 w 102"/>
                  <a:gd name="T85" fmla="*/ 52 h 105"/>
                  <a:gd name="T86" fmla="*/ 26 w 102"/>
                  <a:gd name="T87" fmla="*/ 56 h 105"/>
                  <a:gd name="T88" fmla="*/ 24 w 102"/>
                  <a:gd name="T89" fmla="*/ 60 h 105"/>
                  <a:gd name="T90" fmla="*/ 16 w 102"/>
                  <a:gd name="T91" fmla="*/ 70 h 105"/>
                  <a:gd name="T92" fmla="*/ 10 w 102"/>
                  <a:gd name="T93" fmla="*/ 68 h 105"/>
                  <a:gd name="T94" fmla="*/ 4 w 102"/>
                  <a:gd name="T95" fmla="*/ 74 h 105"/>
                  <a:gd name="T96" fmla="*/ 0 w 102"/>
                  <a:gd name="T97" fmla="*/ 84 h 1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2"/>
                  <a:gd name="T148" fmla="*/ 0 h 105"/>
                  <a:gd name="T149" fmla="*/ 102 w 102"/>
                  <a:gd name="T150" fmla="*/ 105 h 1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2" h="105">
                    <a:moveTo>
                      <a:pt x="4" y="84"/>
                    </a:moveTo>
                    <a:lnTo>
                      <a:pt x="6" y="86"/>
                    </a:lnTo>
                    <a:lnTo>
                      <a:pt x="4" y="95"/>
                    </a:lnTo>
                    <a:lnTo>
                      <a:pt x="6" y="97"/>
                    </a:lnTo>
                    <a:lnTo>
                      <a:pt x="10" y="97"/>
                    </a:lnTo>
                    <a:lnTo>
                      <a:pt x="12" y="93"/>
                    </a:lnTo>
                    <a:lnTo>
                      <a:pt x="14" y="91"/>
                    </a:lnTo>
                    <a:lnTo>
                      <a:pt x="14" y="86"/>
                    </a:lnTo>
                    <a:lnTo>
                      <a:pt x="16" y="89"/>
                    </a:lnTo>
                    <a:lnTo>
                      <a:pt x="14" y="91"/>
                    </a:lnTo>
                    <a:lnTo>
                      <a:pt x="22" y="95"/>
                    </a:lnTo>
                    <a:lnTo>
                      <a:pt x="24" y="97"/>
                    </a:lnTo>
                    <a:lnTo>
                      <a:pt x="26" y="91"/>
                    </a:lnTo>
                    <a:lnTo>
                      <a:pt x="26" y="84"/>
                    </a:lnTo>
                    <a:lnTo>
                      <a:pt x="30" y="82"/>
                    </a:lnTo>
                    <a:lnTo>
                      <a:pt x="30" y="87"/>
                    </a:lnTo>
                    <a:lnTo>
                      <a:pt x="30" y="89"/>
                    </a:lnTo>
                    <a:lnTo>
                      <a:pt x="32" y="93"/>
                    </a:lnTo>
                    <a:lnTo>
                      <a:pt x="34" y="93"/>
                    </a:lnTo>
                    <a:lnTo>
                      <a:pt x="34" y="101"/>
                    </a:lnTo>
                    <a:lnTo>
                      <a:pt x="36" y="105"/>
                    </a:lnTo>
                    <a:lnTo>
                      <a:pt x="38" y="99"/>
                    </a:lnTo>
                    <a:lnTo>
                      <a:pt x="40" y="101"/>
                    </a:lnTo>
                    <a:lnTo>
                      <a:pt x="42" y="101"/>
                    </a:lnTo>
                    <a:lnTo>
                      <a:pt x="44" y="101"/>
                    </a:lnTo>
                    <a:lnTo>
                      <a:pt x="44" y="95"/>
                    </a:lnTo>
                    <a:lnTo>
                      <a:pt x="46" y="95"/>
                    </a:lnTo>
                    <a:lnTo>
                      <a:pt x="44" y="91"/>
                    </a:lnTo>
                    <a:lnTo>
                      <a:pt x="42" y="89"/>
                    </a:lnTo>
                    <a:lnTo>
                      <a:pt x="46" y="86"/>
                    </a:lnTo>
                    <a:lnTo>
                      <a:pt x="44" y="86"/>
                    </a:lnTo>
                    <a:lnTo>
                      <a:pt x="46" y="84"/>
                    </a:lnTo>
                    <a:lnTo>
                      <a:pt x="44" y="82"/>
                    </a:lnTo>
                    <a:lnTo>
                      <a:pt x="44" y="74"/>
                    </a:lnTo>
                    <a:lnTo>
                      <a:pt x="46" y="76"/>
                    </a:lnTo>
                    <a:lnTo>
                      <a:pt x="48" y="74"/>
                    </a:lnTo>
                    <a:lnTo>
                      <a:pt x="52" y="87"/>
                    </a:lnTo>
                    <a:lnTo>
                      <a:pt x="54" y="87"/>
                    </a:lnTo>
                    <a:lnTo>
                      <a:pt x="56" y="80"/>
                    </a:lnTo>
                    <a:lnTo>
                      <a:pt x="60" y="78"/>
                    </a:lnTo>
                    <a:lnTo>
                      <a:pt x="60" y="76"/>
                    </a:lnTo>
                    <a:lnTo>
                      <a:pt x="58" y="70"/>
                    </a:lnTo>
                    <a:lnTo>
                      <a:pt x="56" y="68"/>
                    </a:lnTo>
                    <a:lnTo>
                      <a:pt x="54" y="66"/>
                    </a:lnTo>
                    <a:lnTo>
                      <a:pt x="56" y="64"/>
                    </a:lnTo>
                    <a:lnTo>
                      <a:pt x="56" y="62"/>
                    </a:lnTo>
                    <a:lnTo>
                      <a:pt x="58" y="62"/>
                    </a:lnTo>
                    <a:lnTo>
                      <a:pt x="60" y="66"/>
                    </a:lnTo>
                    <a:lnTo>
                      <a:pt x="64" y="64"/>
                    </a:lnTo>
                    <a:lnTo>
                      <a:pt x="62" y="56"/>
                    </a:lnTo>
                    <a:lnTo>
                      <a:pt x="64" y="54"/>
                    </a:lnTo>
                    <a:lnTo>
                      <a:pt x="64" y="50"/>
                    </a:lnTo>
                    <a:lnTo>
                      <a:pt x="68" y="50"/>
                    </a:lnTo>
                    <a:lnTo>
                      <a:pt x="70" y="48"/>
                    </a:lnTo>
                    <a:lnTo>
                      <a:pt x="72" y="48"/>
                    </a:lnTo>
                    <a:lnTo>
                      <a:pt x="68" y="70"/>
                    </a:lnTo>
                    <a:lnTo>
                      <a:pt x="74" y="80"/>
                    </a:lnTo>
                    <a:lnTo>
                      <a:pt x="78" y="80"/>
                    </a:lnTo>
                    <a:lnTo>
                      <a:pt x="80" y="78"/>
                    </a:lnTo>
                    <a:lnTo>
                      <a:pt x="82" y="74"/>
                    </a:lnTo>
                    <a:lnTo>
                      <a:pt x="80" y="66"/>
                    </a:lnTo>
                    <a:lnTo>
                      <a:pt x="82" y="64"/>
                    </a:lnTo>
                    <a:lnTo>
                      <a:pt x="84" y="62"/>
                    </a:lnTo>
                    <a:lnTo>
                      <a:pt x="90" y="62"/>
                    </a:lnTo>
                    <a:lnTo>
                      <a:pt x="96" y="54"/>
                    </a:lnTo>
                    <a:lnTo>
                      <a:pt x="94" y="50"/>
                    </a:lnTo>
                    <a:lnTo>
                      <a:pt x="94" y="48"/>
                    </a:lnTo>
                    <a:lnTo>
                      <a:pt x="94" y="46"/>
                    </a:lnTo>
                    <a:lnTo>
                      <a:pt x="92" y="44"/>
                    </a:lnTo>
                    <a:lnTo>
                      <a:pt x="90" y="42"/>
                    </a:lnTo>
                    <a:lnTo>
                      <a:pt x="92" y="40"/>
                    </a:lnTo>
                    <a:lnTo>
                      <a:pt x="94" y="42"/>
                    </a:lnTo>
                    <a:lnTo>
                      <a:pt x="96" y="42"/>
                    </a:lnTo>
                    <a:lnTo>
                      <a:pt x="96" y="38"/>
                    </a:lnTo>
                    <a:lnTo>
                      <a:pt x="90" y="32"/>
                    </a:lnTo>
                    <a:lnTo>
                      <a:pt x="90" y="28"/>
                    </a:lnTo>
                    <a:lnTo>
                      <a:pt x="90" y="26"/>
                    </a:lnTo>
                    <a:lnTo>
                      <a:pt x="92" y="24"/>
                    </a:lnTo>
                    <a:lnTo>
                      <a:pt x="98" y="22"/>
                    </a:lnTo>
                    <a:lnTo>
                      <a:pt x="98" y="20"/>
                    </a:lnTo>
                    <a:lnTo>
                      <a:pt x="102" y="20"/>
                    </a:lnTo>
                    <a:lnTo>
                      <a:pt x="102" y="18"/>
                    </a:lnTo>
                    <a:lnTo>
                      <a:pt x="102" y="16"/>
                    </a:lnTo>
                    <a:lnTo>
                      <a:pt x="94" y="6"/>
                    </a:lnTo>
                    <a:lnTo>
                      <a:pt x="88" y="0"/>
                    </a:lnTo>
                    <a:lnTo>
                      <a:pt x="82" y="2"/>
                    </a:lnTo>
                    <a:lnTo>
                      <a:pt x="82" y="6"/>
                    </a:lnTo>
                    <a:lnTo>
                      <a:pt x="78" y="6"/>
                    </a:lnTo>
                    <a:lnTo>
                      <a:pt x="80" y="10"/>
                    </a:lnTo>
                    <a:lnTo>
                      <a:pt x="82" y="12"/>
                    </a:lnTo>
                    <a:lnTo>
                      <a:pt x="84" y="12"/>
                    </a:lnTo>
                    <a:lnTo>
                      <a:pt x="84" y="14"/>
                    </a:lnTo>
                    <a:lnTo>
                      <a:pt x="82" y="16"/>
                    </a:lnTo>
                    <a:lnTo>
                      <a:pt x="78" y="16"/>
                    </a:lnTo>
                    <a:lnTo>
                      <a:pt x="78" y="18"/>
                    </a:lnTo>
                    <a:lnTo>
                      <a:pt x="76" y="18"/>
                    </a:lnTo>
                    <a:lnTo>
                      <a:pt x="74" y="16"/>
                    </a:lnTo>
                    <a:lnTo>
                      <a:pt x="70" y="12"/>
                    </a:lnTo>
                    <a:lnTo>
                      <a:pt x="70" y="16"/>
                    </a:lnTo>
                    <a:lnTo>
                      <a:pt x="70" y="20"/>
                    </a:lnTo>
                    <a:lnTo>
                      <a:pt x="68" y="16"/>
                    </a:lnTo>
                    <a:lnTo>
                      <a:pt x="70" y="12"/>
                    </a:lnTo>
                    <a:lnTo>
                      <a:pt x="66" y="12"/>
                    </a:lnTo>
                    <a:lnTo>
                      <a:pt x="66" y="14"/>
                    </a:lnTo>
                    <a:lnTo>
                      <a:pt x="62" y="14"/>
                    </a:lnTo>
                    <a:lnTo>
                      <a:pt x="62" y="16"/>
                    </a:lnTo>
                    <a:lnTo>
                      <a:pt x="60" y="14"/>
                    </a:lnTo>
                    <a:lnTo>
                      <a:pt x="58" y="12"/>
                    </a:lnTo>
                    <a:lnTo>
                      <a:pt x="56" y="16"/>
                    </a:lnTo>
                    <a:lnTo>
                      <a:pt x="50" y="16"/>
                    </a:lnTo>
                    <a:lnTo>
                      <a:pt x="50" y="20"/>
                    </a:lnTo>
                    <a:lnTo>
                      <a:pt x="48" y="24"/>
                    </a:lnTo>
                    <a:lnTo>
                      <a:pt x="48" y="26"/>
                    </a:lnTo>
                    <a:lnTo>
                      <a:pt x="46" y="26"/>
                    </a:lnTo>
                    <a:lnTo>
                      <a:pt x="44" y="28"/>
                    </a:lnTo>
                    <a:lnTo>
                      <a:pt x="42" y="32"/>
                    </a:lnTo>
                    <a:lnTo>
                      <a:pt x="40" y="32"/>
                    </a:lnTo>
                    <a:lnTo>
                      <a:pt x="40" y="36"/>
                    </a:lnTo>
                    <a:lnTo>
                      <a:pt x="40" y="34"/>
                    </a:lnTo>
                    <a:lnTo>
                      <a:pt x="38" y="36"/>
                    </a:lnTo>
                    <a:lnTo>
                      <a:pt x="36" y="44"/>
                    </a:lnTo>
                    <a:lnTo>
                      <a:pt x="38" y="46"/>
                    </a:lnTo>
                    <a:lnTo>
                      <a:pt x="34" y="46"/>
                    </a:lnTo>
                    <a:lnTo>
                      <a:pt x="32" y="52"/>
                    </a:lnTo>
                    <a:lnTo>
                      <a:pt x="30" y="52"/>
                    </a:lnTo>
                    <a:lnTo>
                      <a:pt x="28" y="54"/>
                    </a:lnTo>
                    <a:lnTo>
                      <a:pt x="26" y="56"/>
                    </a:lnTo>
                    <a:lnTo>
                      <a:pt x="24" y="56"/>
                    </a:lnTo>
                    <a:lnTo>
                      <a:pt x="24" y="54"/>
                    </a:lnTo>
                    <a:lnTo>
                      <a:pt x="24" y="60"/>
                    </a:lnTo>
                    <a:lnTo>
                      <a:pt x="22" y="62"/>
                    </a:lnTo>
                    <a:lnTo>
                      <a:pt x="18" y="70"/>
                    </a:lnTo>
                    <a:lnTo>
                      <a:pt x="16" y="70"/>
                    </a:lnTo>
                    <a:lnTo>
                      <a:pt x="12" y="68"/>
                    </a:lnTo>
                    <a:lnTo>
                      <a:pt x="10" y="68"/>
                    </a:lnTo>
                    <a:lnTo>
                      <a:pt x="8" y="70"/>
                    </a:lnTo>
                    <a:lnTo>
                      <a:pt x="8" y="72"/>
                    </a:lnTo>
                    <a:lnTo>
                      <a:pt x="4" y="74"/>
                    </a:lnTo>
                    <a:lnTo>
                      <a:pt x="4" y="80"/>
                    </a:lnTo>
                    <a:lnTo>
                      <a:pt x="2" y="82"/>
                    </a:lnTo>
                    <a:lnTo>
                      <a:pt x="0" y="84"/>
                    </a:lnTo>
                    <a:lnTo>
                      <a:pt x="0" y="89"/>
                    </a:lnTo>
                    <a:lnTo>
                      <a:pt x="4" y="84"/>
                    </a:lnTo>
                    <a:close/>
                  </a:path>
                </a:pathLst>
              </a:custGeom>
              <a:solidFill>
                <a:srgbClr val="0071B4">
                  <a:alpha val="34901"/>
                </a:srgbClr>
              </a:solidFill>
              <a:ln w="9525">
                <a:noFill/>
                <a:round/>
                <a:headEnd/>
                <a:tailEnd/>
              </a:ln>
            </p:spPr>
            <p:txBody>
              <a:bodyPr/>
              <a:lstStyle/>
              <a:p>
                <a:endParaRPr lang="en-US"/>
              </a:p>
            </p:txBody>
          </p:sp>
          <p:sp>
            <p:nvSpPr>
              <p:cNvPr id="14846" name="Freeform 48"/>
              <p:cNvSpPr>
                <a:spLocks/>
              </p:cNvSpPr>
              <p:nvPr/>
            </p:nvSpPr>
            <p:spPr bwMode="auto">
              <a:xfrm>
                <a:off x="3977" y="1478"/>
                <a:ext cx="12" cy="18"/>
              </a:xfrm>
              <a:custGeom>
                <a:avLst/>
                <a:gdLst>
                  <a:gd name="T0" fmla="*/ 2 w 12"/>
                  <a:gd name="T1" fmla="*/ 6 h 18"/>
                  <a:gd name="T2" fmla="*/ 4 w 12"/>
                  <a:gd name="T3" fmla="*/ 8 h 18"/>
                  <a:gd name="T4" fmla="*/ 6 w 12"/>
                  <a:gd name="T5" fmla="*/ 10 h 18"/>
                  <a:gd name="T6" fmla="*/ 6 w 12"/>
                  <a:gd name="T7" fmla="*/ 8 h 18"/>
                  <a:gd name="T8" fmla="*/ 6 w 12"/>
                  <a:gd name="T9" fmla="*/ 14 h 18"/>
                  <a:gd name="T10" fmla="*/ 8 w 12"/>
                  <a:gd name="T11" fmla="*/ 18 h 18"/>
                  <a:gd name="T12" fmla="*/ 8 w 12"/>
                  <a:gd name="T13" fmla="*/ 12 h 18"/>
                  <a:gd name="T14" fmla="*/ 10 w 12"/>
                  <a:gd name="T15" fmla="*/ 8 h 18"/>
                  <a:gd name="T16" fmla="*/ 12 w 12"/>
                  <a:gd name="T17" fmla="*/ 10 h 18"/>
                  <a:gd name="T18" fmla="*/ 12 w 12"/>
                  <a:gd name="T19" fmla="*/ 6 h 18"/>
                  <a:gd name="T20" fmla="*/ 10 w 12"/>
                  <a:gd name="T21" fmla="*/ 6 h 18"/>
                  <a:gd name="T22" fmla="*/ 10 w 12"/>
                  <a:gd name="T23" fmla="*/ 2 h 18"/>
                  <a:gd name="T24" fmla="*/ 12 w 12"/>
                  <a:gd name="T25" fmla="*/ 0 h 18"/>
                  <a:gd name="T26" fmla="*/ 8 w 12"/>
                  <a:gd name="T27" fmla="*/ 0 h 18"/>
                  <a:gd name="T28" fmla="*/ 6 w 12"/>
                  <a:gd name="T29" fmla="*/ 0 h 18"/>
                  <a:gd name="T30" fmla="*/ 6 w 12"/>
                  <a:gd name="T31" fmla="*/ 2 h 18"/>
                  <a:gd name="T32" fmla="*/ 8 w 12"/>
                  <a:gd name="T33" fmla="*/ 0 h 18"/>
                  <a:gd name="T34" fmla="*/ 4 w 12"/>
                  <a:gd name="T35" fmla="*/ 6 h 18"/>
                  <a:gd name="T36" fmla="*/ 4 w 12"/>
                  <a:gd name="T37" fmla="*/ 4 h 18"/>
                  <a:gd name="T38" fmla="*/ 2 w 12"/>
                  <a:gd name="T39" fmla="*/ 2 h 18"/>
                  <a:gd name="T40" fmla="*/ 0 w 12"/>
                  <a:gd name="T41" fmla="*/ 4 h 18"/>
                  <a:gd name="T42" fmla="*/ 0 w 12"/>
                  <a:gd name="T43" fmla="*/ 8 h 18"/>
                  <a:gd name="T44" fmla="*/ 4 w 12"/>
                  <a:gd name="T45" fmla="*/ 16 h 18"/>
                  <a:gd name="T46" fmla="*/ 2 w 12"/>
                  <a:gd name="T47" fmla="*/ 6 h 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
                  <a:gd name="T73" fmla="*/ 0 h 18"/>
                  <a:gd name="T74" fmla="*/ 12 w 12"/>
                  <a:gd name="T75" fmla="*/ 18 h 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 h="18">
                    <a:moveTo>
                      <a:pt x="2" y="6"/>
                    </a:moveTo>
                    <a:lnTo>
                      <a:pt x="4" y="8"/>
                    </a:lnTo>
                    <a:lnTo>
                      <a:pt x="6" y="10"/>
                    </a:lnTo>
                    <a:lnTo>
                      <a:pt x="6" y="8"/>
                    </a:lnTo>
                    <a:lnTo>
                      <a:pt x="6" y="14"/>
                    </a:lnTo>
                    <a:lnTo>
                      <a:pt x="8" y="18"/>
                    </a:lnTo>
                    <a:lnTo>
                      <a:pt x="8" y="12"/>
                    </a:lnTo>
                    <a:lnTo>
                      <a:pt x="10" y="8"/>
                    </a:lnTo>
                    <a:lnTo>
                      <a:pt x="12" y="10"/>
                    </a:lnTo>
                    <a:lnTo>
                      <a:pt x="12" y="6"/>
                    </a:lnTo>
                    <a:lnTo>
                      <a:pt x="10" y="6"/>
                    </a:lnTo>
                    <a:lnTo>
                      <a:pt x="10" y="2"/>
                    </a:lnTo>
                    <a:lnTo>
                      <a:pt x="12" y="0"/>
                    </a:lnTo>
                    <a:lnTo>
                      <a:pt x="8" y="0"/>
                    </a:lnTo>
                    <a:lnTo>
                      <a:pt x="6" y="0"/>
                    </a:lnTo>
                    <a:lnTo>
                      <a:pt x="6" y="2"/>
                    </a:lnTo>
                    <a:lnTo>
                      <a:pt x="8" y="0"/>
                    </a:lnTo>
                    <a:lnTo>
                      <a:pt x="4" y="6"/>
                    </a:lnTo>
                    <a:lnTo>
                      <a:pt x="4" y="4"/>
                    </a:lnTo>
                    <a:lnTo>
                      <a:pt x="2" y="2"/>
                    </a:lnTo>
                    <a:lnTo>
                      <a:pt x="0" y="4"/>
                    </a:lnTo>
                    <a:lnTo>
                      <a:pt x="0" y="8"/>
                    </a:lnTo>
                    <a:lnTo>
                      <a:pt x="4" y="16"/>
                    </a:lnTo>
                    <a:lnTo>
                      <a:pt x="2" y="6"/>
                    </a:lnTo>
                    <a:close/>
                  </a:path>
                </a:pathLst>
              </a:custGeom>
              <a:solidFill>
                <a:srgbClr val="0071B4">
                  <a:alpha val="34901"/>
                </a:srgbClr>
              </a:solidFill>
              <a:ln w="9525">
                <a:noFill/>
                <a:round/>
                <a:headEnd/>
                <a:tailEnd/>
              </a:ln>
            </p:spPr>
            <p:txBody>
              <a:bodyPr/>
              <a:lstStyle/>
              <a:p>
                <a:endParaRPr lang="en-US"/>
              </a:p>
            </p:txBody>
          </p:sp>
          <p:sp>
            <p:nvSpPr>
              <p:cNvPr id="14847" name="Freeform 49"/>
              <p:cNvSpPr>
                <a:spLocks/>
              </p:cNvSpPr>
              <p:nvPr/>
            </p:nvSpPr>
            <p:spPr bwMode="auto">
              <a:xfrm>
                <a:off x="4774" y="1632"/>
                <a:ext cx="21" cy="14"/>
              </a:xfrm>
              <a:custGeom>
                <a:avLst/>
                <a:gdLst>
                  <a:gd name="T0" fmla="*/ 0 w 21"/>
                  <a:gd name="T1" fmla="*/ 10 h 14"/>
                  <a:gd name="T2" fmla="*/ 4 w 21"/>
                  <a:gd name="T3" fmla="*/ 14 h 14"/>
                  <a:gd name="T4" fmla="*/ 4 w 21"/>
                  <a:gd name="T5" fmla="*/ 14 h 14"/>
                  <a:gd name="T6" fmla="*/ 6 w 21"/>
                  <a:gd name="T7" fmla="*/ 12 h 14"/>
                  <a:gd name="T8" fmla="*/ 9 w 21"/>
                  <a:gd name="T9" fmla="*/ 12 h 14"/>
                  <a:gd name="T10" fmla="*/ 11 w 21"/>
                  <a:gd name="T11" fmla="*/ 10 h 14"/>
                  <a:gd name="T12" fmla="*/ 13 w 21"/>
                  <a:gd name="T13" fmla="*/ 12 h 14"/>
                  <a:gd name="T14" fmla="*/ 15 w 21"/>
                  <a:gd name="T15" fmla="*/ 12 h 14"/>
                  <a:gd name="T16" fmla="*/ 17 w 21"/>
                  <a:gd name="T17" fmla="*/ 6 h 14"/>
                  <a:gd name="T18" fmla="*/ 17 w 21"/>
                  <a:gd name="T19" fmla="*/ 10 h 14"/>
                  <a:gd name="T20" fmla="*/ 19 w 21"/>
                  <a:gd name="T21" fmla="*/ 8 h 14"/>
                  <a:gd name="T22" fmla="*/ 21 w 21"/>
                  <a:gd name="T23" fmla="*/ 0 h 14"/>
                  <a:gd name="T24" fmla="*/ 21 w 21"/>
                  <a:gd name="T25" fmla="*/ 0 h 14"/>
                  <a:gd name="T26" fmla="*/ 13 w 21"/>
                  <a:gd name="T27" fmla="*/ 2 h 14"/>
                  <a:gd name="T28" fmla="*/ 11 w 21"/>
                  <a:gd name="T29" fmla="*/ 0 h 14"/>
                  <a:gd name="T30" fmla="*/ 11 w 21"/>
                  <a:gd name="T31" fmla="*/ 0 h 14"/>
                  <a:gd name="T32" fmla="*/ 9 w 21"/>
                  <a:gd name="T33" fmla="*/ 0 h 14"/>
                  <a:gd name="T34" fmla="*/ 6 w 21"/>
                  <a:gd name="T35" fmla="*/ 0 h 14"/>
                  <a:gd name="T36" fmla="*/ 4 w 21"/>
                  <a:gd name="T37" fmla="*/ 0 h 14"/>
                  <a:gd name="T38" fmla="*/ 6 w 21"/>
                  <a:gd name="T39" fmla="*/ 4 h 14"/>
                  <a:gd name="T40" fmla="*/ 4 w 21"/>
                  <a:gd name="T41" fmla="*/ 4 h 14"/>
                  <a:gd name="T42" fmla="*/ 2 w 21"/>
                  <a:gd name="T43" fmla="*/ 6 h 14"/>
                  <a:gd name="T44" fmla="*/ 4 w 21"/>
                  <a:gd name="T45" fmla="*/ 8 h 14"/>
                  <a:gd name="T46" fmla="*/ 2 w 21"/>
                  <a:gd name="T47" fmla="*/ 10 h 14"/>
                  <a:gd name="T48" fmla="*/ 0 w 21"/>
                  <a:gd name="T49" fmla="*/ 10 h 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14"/>
                  <a:gd name="T77" fmla="*/ 21 w 21"/>
                  <a:gd name="T78" fmla="*/ 14 h 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14">
                    <a:moveTo>
                      <a:pt x="0" y="10"/>
                    </a:moveTo>
                    <a:lnTo>
                      <a:pt x="4" y="14"/>
                    </a:lnTo>
                    <a:lnTo>
                      <a:pt x="6" y="12"/>
                    </a:lnTo>
                    <a:lnTo>
                      <a:pt x="9" y="12"/>
                    </a:lnTo>
                    <a:lnTo>
                      <a:pt x="11" y="10"/>
                    </a:lnTo>
                    <a:lnTo>
                      <a:pt x="13" y="12"/>
                    </a:lnTo>
                    <a:lnTo>
                      <a:pt x="15" y="12"/>
                    </a:lnTo>
                    <a:lnTo>
                      <a:pt x="17" y="6"/>
                    </a:lnTo>
                    <a:lnTo>
                      <a:pt x="17" y="10"/>
                    </a:lnTo>
                    <a:lnTo>
                      <a:pt x="19" y="8"/>
                    </a:lnTo>
                    <a:lnTo>
                      <a:pt x="21" y="0"/>
                    </a:lnTo>
                    <a:lnTo>
                      <a:pt x="13" y="2"/>
                    </a:lnTo>
                    <a:lnTo>
                      <a:pt x="11" y="0"/>
                    </a:lnTo>
                    <a:lnTo>
                      <a:pt x="9" y="0"/>
                    </a:lnTo>
                    <a:lnTo>
                      <a:pt x="6" y="0"/>
                    </a:lnTo>
                    <a:lnTo>
                      <a:pt x="4" y="0"/>
                    </a:lnTo>
                    <a:lnTo>
                      <a:pt x="6" y="4"/>
                    </a:lnTo>
                    <a:lnTo>
                      <a:pt x="4" y="4"/>
                    </a:lnTo>
                    <a:lnTo>
                      <a:pt x="2" y="6"/>
                    </a:lnTo>
                    <a:lnTo>
                      <a:pt x="4" y="8"/>
                    </a:lnTo>
                    <a:lnTo>
                      <a:pt x="2" y="10"/>
                    </a:lnTo>
                    <a:lnTo>
                      <a:pt x="0" y="10"/>
                    </a:lnTo>
                    <a:close/>
                  </a:path>
                </a:pathLst>
              </a:custGeom>
              <a:solidFill>
                <a:srgbClr val="0071B4">
                  <a:alpha val="34901"/>
                </a:srgbClr>
              </a:solidFill>
              <a:ln w="9525">
                <a:noFill/>
                <a:round/>
                <a:headEnd/>
                <a:tailEnd/>
              </a:ln>
            </p:spPr>
            <p:txBody>
              <a:bodyPr/>
              <a:lstStyle/>
              <a:p>
                <a:endParaRPr lang="en-US"/>
              </a:p>
            </p:txBody>
          </p:sp>
          <p:sp>
            <p:nvSpPr>
              <p:cNvPr id="14848" name="Freeform 50"/>
              <p:cNvSpPr>
                <a:spLocks/>
              </p:cNvSpPr>
              <p:nvPr/>
            </p:nvSpPr>
            <p:spPr bwMode="auto">
              <a:xfrm>
                <a:off x="4387" y="1530"/>
                <a:ext cx="26" cy="24"/>
              </a:xfrm>
              <a:custGeom>
                <a:avLst/>
                <a:gdLst>
                  <a:gd name="T0" fmla="*/ 4 w 26"/>
                  <a:gd name="T1" fmla="*/ 12 h 24"/>
                  <a:gd name="T2" fmla="*/ 2 w 26"/>
                  <a:gd name="T3" fmla="*/ 10 h 24"/>
                  <a:gd name="T4" fmla="*/ 0 w 26"/>
                  <a:gd name="T5" fmla="*/ 10 h 24"/>
                  <a:gd name="T6" fmla="*/ 0 w 26"/>
                  <a:gd name="T7" fmla="*/ 12 h 24"/>
                  <a:gd name="T8" fmla="*/ 0 w 26"/>
                  <a:gd name="T9" fmla="*/ 12 h 24"/>
                  <a:gd name="T10" fmla="*/ 2 w 26"/>
                  <a:gd name="T11" fmla="*/ 16 h 24"/>
                  <a:gd name="T12" fmla="*/ 6 w 26"/>
                  <a:gd name="T13" fmla="*/ 18 h 24"/>
                  <a:gd name="T14" fmla="*/ 10 w 26"/>
                  <a:gd name="T15" fmla="*/ 22 h 24"/>
                  <a:gd name="T16" fmla="*/ 12 w 26"/>
                  <a:gd name="T17" fmla="*/ 22 h 24"/>
                  <a:gd name="T18" fmla="*/ 18 w 26"/>
                  <a:gd name="T19" fmla="*/ 24 h 24"/>
                  <a:gd name="T20" fmla="*/ 24 w 26"/>
                  <a:gd name="T21" fmla="*/ 18 h 24"/>
                  <a:gd name="T22" fmla="*/ 26 w 26"/>
                  <a:gd name="T23" fmla="*/ 6 h 24"/>
                  <a:gd name="T24" fmla="*/ 26 w 26"/>
                  <a:gd name="T25" fmla="*/ 4 h 24"/>
                  <a:gd name="T26" fmla="*/ 24 w 26"/>
                  <a:gd name="T27" fmla="*/ 4 h 24"/>
                  <a:gd name="T28" fmla="*/ 22 w 26"/>
                  <a:gd name="T29" fmla="*/ 2 h 24"/>
                  <a:gd name="T30" fmla="*/ 18 w 26"/>
                  <a:gd name="T31" fmla="*/ 2 h 24"/>
                  <a:gd name="T32" fmla="*/ 8 w 26"/>
                  <a:gd name="T33" fmla="*/ 0 h 24"/>
                  <a:gd name="T34" fmla="*/ 6 w 26"/>
                  <a:gd name="T35" fmla="*/ 2 h 24"/>
                  <a:gd name="T36" fmla="*/ 8 w 26"/>
                  <a:gd name="T37" fmla="*/ 8 h 24"/>
                  <a:gd name="T38" fmla="*/ 6 w 26"/>
                  <a:gd name="T39" fmla="*/ 10 h 24"/>
                  <a:gd name="T40" fmla="*/ 4 w 26"/>
                  <a:gd name="T41" fmla="*/ 12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4"/>
                  <a:gd name="T65" fmla="*/ 26 w 26"/>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4">
                    <a:moveTo>
                      <a:pt x="4" y="12"/>
                    </a:moveTo>
                    <a:lnTo>
                      <a:pt x="2" y="10"/>
                    </a:lnTo>
                    <a:lnTo>
                      <a:pt x="0" y="10"/>
                    </a:lnTo>
                    <a:lnTo>
                      <a:pt x="0" y="12"/>
                    </a:lnTo>
                    <a:lnTo>
                      <a:pt x="2" y="16"/>
                    </a:lnTo>
                    <a:lnTo>
                      <a:pt x="6" y="18"/>
                    </a:lnTo>
                    <a:lnTo>
                      <a:pt x="10" y="22"/>
                    </a:lnTo>
                    <a:lnTo>
                      <a:pt x="12" y="22"/>
                    </a:lnTo>
                    <a:lnTo>
                      <a:pt x="18" y="24"/>
                    </a:lnTo>
                    <a:lnTo>
                      <a:pt x="24" y="18"/>
                    </a:lnTo>
                    <a:lnTo>
                      <a:pt x="26" y="6"/>
                    </a:lnTo>
                    <a:lnTo>
                      <a:pt x="26" y="4"/>
                    </a:lnTo>
                    <a:lnTo>
                      <a:pt x="24" y="4"/>
                    </a:lnTo>
                    <a:lnTo>
                      <a:pt x="22" y="2"/>
                    </a:lnTo>
                    <a:lnTo>
                      <a:pt x="18" y="2"/>
                    </a:lnTo>
                    <a:lnTo>
                      <a:pt x="8" y="0"/>
                    </a:lnTo>
                    <a:lnTo>
                      <a:pt x="6" y="2"/>
                    </a:lnTo>
                    <a:lnTo>
                      <a:pt x="8" y="8"/>
                    </a:lnTo>
                    <a:lnTo>
                      <a:pt x="6" y="10"/>
                    </a:lnTo>
                    <a:lnTo>
                      <a:pt x="4" y="12"/>
                    </a:lnTo>
                    <a:close/>
                  </a:path>
                </a:pathLst>
              </a:custGeom>
              <a:solidFill>
                <a:srgbClr val="0071B4">
                  <a:alpha val="34901"/>
                </a:srgbClr>
              </a:solidFill>
              <a:ln w="9525">
                <a:noFill/>
                <a:round/>
                <a:headEnd/>
                <a:tailEnd/>
              </a:ln>
            </p:spPr>
            <p:txBody>
              <a:bodyPr/>
              <a:lstStyle/>
              <a:p>
                <a:endParaRPr lang="en-US"/>
              </a:p>
            </p:txBody>
          </p:sp>
          <p:sp>
            <p:nvSpPr>
              <p:cNvPr id="14849" name="Freeform 51"/>
              <p:cNvSpPr>
                <a:spLocks/>
              </p:cNvSpPr>
              <p:nvPr/>
            </p:nvSpPr>
            <p:spPr bwMode="auto">
              <a:xfrm>
                <a:off x="1174" y="1590"/>
                <a:ext cx="255" cy="209"/>
              </a:xfrm>
              <a:custGeom>
                <a:avLst/>
                <a:gdLst>
                  <a:gd name="T0" fmla="*/ 245 w 255"/>
                  <a:gd name="T1" fmla="*/ 141 h 209"/>
                  <a:gd name="T2" fmla="*/ 225 w 255"/>
                  <a:gd name="T3" fmla="*/ 121 h 209"/>
                  <a:gd name="T4" fmla="*/ 215 w 255"/>
                  <a:gd name="T5" fmla="*/ 117 h 209"/>
                  <a:gd name="T6" fmla="*/ 205 w 255"/>
                  <a:gd name="T7" fmla="*/ 91 h 209"/>
                  <a:gd name="T8" fmla="*/ 197 w 255"/>
                  <a:gd name="T9" fmla="*/ 64 h 209"/>
                  <a:gd name="T10" fmla="*/ 189 w 255"/>
                  <a:gd name="T11" fmla="*/ 24 h 209"/>
                  <a:gd name="T12" fmla="*/ 173 w 255"/>
                  <a:gd name="T13" fmla="*/ 8 h 209"/>
                  <a:gd name="T14" fmla="*/ 169 w 255"/>
                  <a:gd name="T15" fmla="*/ 10 h 209"/>
                  <a:gd name="T16" fmla="*/ 153 w 255"/>
                  <a:gd name="T17" fmla="*/ 2 h 209"/>
                  <a:gd name="T18" fmla="*/ 153 w 255"/>
                  <a:gd name="T19" fmla="*/ 14 h 209"/>
                  <a:gd name="T20" fmla="*/ 157 w 255"/>
                  <a:gd name="T21" fmla="*/ 48 h 209"/>
                  <a:gd name="T22" fmla="*/ 163 w 255"/>
                  <a:gd name="T23" fmla="*/ 70 h 209"/>
                  <a:gd name="T24" fmla="*/ 151 w 255"/>
                  <a:gd name="T25" fmla="*/ 76 h 209"/>
                  <a:gd name="T26" fmla="*/ 145 w 255"/>
                  <a:gd name="T27" fmla="*/ 40 h 209"/>
                  <a:gd name="T28" fmla="*/ 137 w 255"/>
                  <a:gd name="T29" fmla="*/ 30 h 209"/>
                  <a:gd name="T30" fmla="*/ 121 w 255"/>
                  <a:gd name="T31" fmla="*/ 18 h 209"/>
                  <a:gd name="T32" fmla="*/ 123 w 255"/>
                  <a:gd name="T33" fmla="*/ 32 h 209"/>
                  <a:gd name="T34" fmla="*/ 123 w 255"/>
                  <a:gd name="T35" fmla="*/ 38 h 209"/>
                  <a:gd name="T36" fmla="*/ 113 w 255"/>
                  <a:gd name="T37" fmla="*/ 42 h 209"/>
                  <a:gd name="T38" fmla="*/ 105 w 255"/>
                  <a:gd name="T39" fmla="*/ 46 h 209"/>
                  <a:gd name="T40" fmla="*/ 103 w 255"/>
                  <a:gd name="T41" fmla="*/ 28 h 209"/>
                  <a:gd name="T42" fmla="*/ 79 w 255"/>
                  <a:gd name="T43" fmla="*/ 20 h 209"/>
                  <a:gd name="T44" fmla="*/ 69 w 255"/>
                  <a:gd name="T45" fmla="*/ 32 h 209"/>
                  <a:gd name="T46" fmla="*/ 65 w 255"/>
                  <a:gd name="T47" fmla="*/ 30 h 209"/>
                  <a:gd name="T48" fmla="*/ 65 w 255"/>
                  <a:gd name="T49" fmla="*/ 4 h 209"/>
                  <a:gd name="T50" fmla="*/ 10 w 255"/>
                  <a:gd name="T51" fmla="*/ 40 h 209"/>
                  <a:gd name="T52" fmla="*/ 14 w 255"/>
                  <a:gd name="T53" fmla="*/ 54 h 209"/>
                  <a:gd name="T54" fmla="*/ 10 w 255"/>
                  <a:gd name="T55" fmla="*/ 81 h 209"/>
                  <a:gd name="T56" fmla="*/ 12 w 255"/>
                  <a:gd name="T57" fmla="*/ 89 h 209"/>
                  <a:gd name="T58" fmla="*/ 20 w 255"/>
                  <a:gd name="T59" fmla="*/ 89 h 209"/>
                  <a:gd name="T60" fmla="*/ 32 w 255"/>
                  <a:gd name="T61" fmla="*/ 89 h 209"/>
                  <a:gd name="T62" fmla="*/ 46 w 255"/>
                  <a:gd name="T63" fmla="*/ 91 h 209"/>
                  <a:gd name="T64" fmla="*/ 12 w 255"/>
                  <a:gd name="T65" fmla="*/ 107 h 209"/>
                  <a:gd name="T66" fmla="*/ 30 w 255"/>
                  <a:gd name="T67" fmla="*/ 125 h 209"/>
                  <a:gd name="T68" fmla="*/ 73 w 255"/>
                  <a:gd name="T69" fmla="*/ 123 h 209"/>
                  <a:gd name="T70" fmla="*/ 93 w 255"/>
                  <a:gd name="T71" fmla="*/ 129 h 209"/>
                  <a:gd name="T72" fmla="*/ 93 w 255"/>
                  <a:gd name="T73" fmla="*/ 137 h 209"/>
                  <a:gd name="T74" fmla="*/ 32 w 255"/>
                  <a:gd name="T75" fmla="*/ 169 h 209"/>
                  <a:gd name="T76" fmla="*/ 59 w 255"/>
                  <a:gd name="T77" fmla="*/ 179 h 209"/>
                  <a:gd name="T78" fmla="*/ 77 w 255"/>
                  <a:gd name="T79" fmla="*/ 187 h 209"/>
                  <a:gd name="T80" fmla="*/ 81 w 255"/>
                  <a:gd name="T81" fmla="*/ 209 h 209"/>
                  <a:gd name="T82" fmla="*/ 111 w 255"/>
                  <a:gd name="T83" fmla="*/ 205 h 209"/>
                  <a:gd name="T84" fmla="*/ 133 w 255"/>
                  <a:gd name="T85" fmla="*/ 203 h 209"/>
                  <a:gd name="T86" fmla="*/ 169 w 255"/>
                  <a:gd name="T87" fmla="*/ 179 h 209"/>
                  <a:gd name="T88" fmla="*/ 177 w 255"/>
                  <a:gd name="T89" fmla="*/ 181 h 209"/>
                  <a:gd name="T90" fmla="*/ 197 w 255"/>
                  <a:gd name="T91" fmla="*/ 185 h 209"/>
                  <a:gd name="T92" fmla="*/ 213 w 255"/>
                  <a:gd name="T93" fmla="*/ 195 h 209"/>
                  <a:gd name="T94" fmla="*/ 229 w 255"/>
                  <a:gd name="T95" fmla="*/ 193 h 209"/>
                  <a:gd name="T96" fmla="*/ 243 w 255"/>
                  <a:gd name="T97" fmla="*/ 187 h 209"/>
                  <a:gd name="T98" fmla="*/ 239 w 255"/>
                  <a:gd name="T99" fmla="*/ 179 h 209"/>
                  <a:gd name="T100" fmla="*/ 239 w 255"/>
                  <a:gd name="T101" fmla="*/ 175 h 209"/>
                  <a:gd name="T102" fmla="*/ 227 w 255"/>
                  <a:gd name="T103" fmla="*/ 175 h 209"/>
                  <a:gd name="T104" fmla="*/ 229 w 255"/>
                  <a:gd name="T105" fmla="*/ 169 h 209"/>
                  <a:gd name="T106" fmla="*/ 235 w 255"/>
                  <a:gd name="T107" fmla="*/ 155 h 209"/>
                  <a:gd name="T108" fmla="*/ 241 w 255"/>
                  <a:gd name="T109" fmla="*/ 161 h 209"/>
                  <a:gd name="T110" fmla="*/ 251 w 255"/>
                  <a:gd name="T111" fmla="*/ 163 h 2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209"/>
                  <a:gd name="T170" fmla="*/ 255 w 255"/>
                  <a:gd name="T171" fmla="*/ 209 h 2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209">
                    <a:moveTo>
                      <a:pt x="253" y="143"/>
                    </a:moveTo>
                    <a:lnTo>
                      <a:pt x="253" y="143"/>
                    </a:lnTo>
                    <a:lnTo>
                      <a:pt x="251" y="143"/>
                    </a:lnTo>
                    <a:lnTo>
                      <a:pt x="249" y="143"/>
                    </a:lnTo>
                    <a:lnTo>
                      <a:pt x="245" y="143"/>
                    </a:lnTo>
                    <a:lnTo>
                      <a:pt x="245" y="141"/>
                    </a:lnTo>
                    <a:lnTo>
                      <a:pt x="247" y="139"/>
                    </a:lnTo>
                    <a:lnTo>
                      <a:pt x="245" y="137"/>
                    </a:lnTo>
                    <a:lnTo>
                      <a:pt x="241" y="137"/>
                    </a:lnTo>
                    <a:lnTo>
                      <a:pt x="229" y="127"/>
                    </a:lnTo>
                    <a:lnTo>
                      <a:pt x="231" y="125"/>
                    </a:lnTo>
                    <a:lnTo>
                      <a:pt x="229" y="123"/>
                    </a:lnTo>
                    <a:lnTo>
                      <a:pt x="225" y="121"/>
                    </a:lnTo>
                    <a:lnTo>
                      <a:pt x="225" y="123"/>
                    </a:lnTo>
                    <a:lnTo>
                      <a:pt x="225" y="125"/>
                    </a:lnTo>
                    <a:lnTo>
                      <a:pt x="223" y="125"/>
                    </a:lnTo>
                    <a:lnTo>
                      <a:pt x="223" y="123"/>
                    </a:lnTo>
                    <a:lnTo>
                      <a:pt x="219" y="123"/>
                    </a:lnTo>
                    <a:lnTo>
                      <a:pt x="217" y="123"/>
                    </a:lnTo>
                    <a:lnTo>
                      <a:pt x="215" y="117"/>
                    </a:lnTo>
                    <a:lnTo>
                      <a:pt x="211" y="117"/>
                    </a:lnTo>
                    <a:lnTo>
                      <a:pt x="207" y="107"/>
                    </a:lnTo>
                    <a:lnTo>
                      <a:pt x="203" y="105"/>
                    </a:lnTo>
                    <a:lnTo>
                      <a:pt x="203" y="101"/>
                    </a:lnTo>
                    <a:lnTo>
                      <a:pt x="203" y="99"/>
                    </a:lnTo>
                    <a:lnTo>
                      <a:pt x="203" y="91"/>
                    </a:lnTo>
                    <a:lnTo>
                      <a:pt x="205" y="91"/>
                    </a:lnTo>
                    <a:lnTo>
                      <a:pt x="205" y="85"/>
                    </a:lnTo>
                    <a:lnTo>
                      <a:pt x="205" y="83"/>
                    </a:lnTo>
                    <a:lnTo>
                      <a:pt x="203" y="79"/>
                    </a:lnTo>
                    <a:lnTo>
                      <a:pt x="197" y="70"/>
                    </a:lnTo>
                    <a:lnTo>
                      <a:pt x="197" y="64"/>
                    </a:lnTo>
                    <a:lnTo>
                      <a:pt x="195" y="64"/>
                    </a:lnTo>
                    <a:lnTo>
                      <a:pt x="191" y="32"/>
                    </a:lnTo>
                    <a:lnTo>
                      <a:pt x="189" y="32"/>
                    </a:lnTo>
                    <a:lnTo>
                      <a:pt x="191" y="28"/>
                    </a:lnTo>
                    <a:lnTo>
                      <a:pt x="189" y="26"/>
                    </a:lnTo>
                    <a:lnTo>
                      <a:pt x="189" y="24"/>
                    </a:lnTo>
                    <a:lnTo>
                      <a:pt x="187" y="22"/>
                    </a:lnTo>
                    <a:lnTo>
                      <a:pt x="183" y="20"/>
                    </a:lnTo>
                    <a:lnTo>
                      <a:pt x="183" y="18"/>
                    </a:lnTo>
                    <a:lnTo>
                      <a:pt x="177" y="14"/>
                    </a:lnTo>
                    <a:lnTo>
                      <a:pt x="177" y="12"/>
                    </a:lnTo>
                    <a:lnTo>
                      <a:pt x="175" y="8"/>
                    </a:lnTo>
                    <a:lnTo>
                      <a:pt x="173" y="8"/>
                    </a:lnTo>
                    <a:lnTo>
                      <a:pt x="173" y="6"/>
                    </a:lnTo>
                    <a:lnTo>
                      <a:pt x="169" y="4"/>
                    </a:lnTo>
                    <a:lnTo>
                      <a:pt x="169" y="8"/>
                    </a:lnTo>
                    <a:lnTo>
                      <a:pt x="171" y="8"/>
                    </a:lnTo>
                    <a:lnTo>
                      <a:pt x="171" y="10"/>
                    </a:lnTo>
                    <a:lnTo>
                      <a:pt x="169" y="10"/>
                    </a:lnTo>
                    <a:lnTo>
                      <a:pt x="165" y="10"/>
                    </a:lnTo>
                    <a:lnTo>
                      <a:pt x="161" y="4"/>
                    </a:lnTo>
                    <a:lnTo>
                      <a:pt x="155" y="2"/>
                    </a:lnTo>
                    <a:lnTo>
                      <a:pt x="153" y="2"/>
                    </a:lnTo>
                    <a:lnTo>
                      <a:pt x="153" y="6"/>
                    </a:lnTo>
                    <a:lnTo>
                      <a:pt x="155" y="8"/>
                    </a:lnTo>
                    <a:lnTo>
                      <a:pt x="155" y="10"/>
                    </a:lnTo>
                    <a:lnTo>
                      <a:pt x="153" y="10"/>
                    </a:lnTo>
                    <a:lnTo>
                      <a:pt x="151" y="10"/>
                    </a:lnTo>
                    <a:lnTo>
                      <a:pt x="151" y="14"/>
                    </a:lnTo>
                    <a:lnTo>
                      <a:pt x="153" y="14"/>
                    </a:lnTo>
                    <a:lnTo>
                      <a:pt x="153" y="16"/>
                    </a:lnTo>
                    <a:lnTo>
                      <a:pt x="151" y="16"/>
                    </a:lnTo>
                    <a:lnTo>
                      <a:pt x="153" y="18"/>
                    </a:lnTo>
                    <a:lnTo>
                      <a:pt x="157" y="42"/>
                    </a:lnTo>
                    <a:lnTo>
                      <a:pt x="157" y="44"/>
                    </a:lnTo>
                    <a:lnTo>
                      <a:pt x="157" y="46"/>
                    </a:lnTo>
                    <a:lnTo>
                      <a:pt x="157" y="48"/>
                    </a:lnTo>
                    <a:lnTo>
                      <a:pt x="157" y="58"/>
                    </a:lnTo>
                    <a:lnTo>
                      <a:pt x="159" y="58"/>
                    </a:lnTo>
                    <a:lnTo>
                      <a:pt x="159" y="62"/>
                    </a:lnTo>
                    <a:lnTo>
                      <a:pt x="159" y="64"/>
                    </a:lnTo>
                    <a:lnTo>
                      <a:pt x="163" y="68"/>
                    </a:lnTo>
                    <a:lnTo>
                      <a:pt x="163" y="70"/>
                    </a:lnTo>
                    <a:lnTo>
                      <a:pt x="161" y="72"/>
                    </a:lnTo>
                    <a:lnTo>
                      <a:pt x="161" y="74"/>
                    </a:lnTo>
                    <a:lnTo>
                      <a:pt x="159" y="76"/>
                    </a:lnTo>
                    <a:lnTo>
                      <a:pt x="155" y="77"/>
                    </a:lnTo>
                    <a:lnTo>
                      <a:pt x="155" y="79"/>
                    </a:lnTo>
                    <a:lnTo>
                      <a:pt x="153" y="79"/>
                    </a:lnTo>
                    <a:lnTo>
                      <a:pt x="151" y="76"/>
                    </a:lnTo>
                    <a:lnTo>
                      <a:pt x="149" y="76"/>
                    </a:lnTo>
                    <a:lnTo>
                      <a:pt x="149" y="70"/>
                    </a:lnTo>
                    <a:lnTo>
                      <a:pt x="151" y="66"/>
                    </a:lnTo>
                    <a:lnTo>
                      <a:pt x="147" y="64"/>
                    </a:lnTo>
                    <a:lnTo>
                      <a:pt x="147" y="56"/>
                    </a:lnTo>
                    <a:lnTo>
                      <a:pt x="145" y="52"/>
                    </a:lnTo>
                    <a:lnTo>
                      <a:pt x="145" y="40"/>
                    </a:lnTo>
                    <a:lnTo>
                      <a:pt x="143" y="36"/>
                    </a:lnTo>
                    <a:lnTo>
                      <a:pt x="141" y="36"/>
                    </a:lnTo>
                    <a:lnTo>
                      <a:pt x="141" y="34"/>
                    </a:lnTo>
                    <a:lnTo>
                      <a:pt x="139" y="32"/>
                    </a:lnTo>
                    <a:lnTo>
                      <a:pt x="139" y="30"/>
                    </a:lnTo>
                    <a:lnTo>
                      <a:pt x="137" y="30"/>
                    </a:lnTo>
                    <a:lnTo>
                      <a:pt x="135" y="30"/>
                    </a:lnTo>
                    <a:lnTo>
                      <a:pt x="133" y="28"/>
                    </a:lnTo>
                    <a:lnTo>
                      <a:pt x="133" y="24"/>
                    </a:lnTo>
                    <a:lnTo>
                      <a:pt x="133" y="22"/>
                    </a:lnTo>
                    <a:lnTo>
                      <a:pt x="129" y="24"/>
                    </a:lnTo>
                    <a:lnTo>
                      <a:pt x="129" y="20"/>
                    </a:lnTo>
                    <a:lnTo>
                      <a:pt x="121" y="18"/>
                    </a:lnTo>
                    <a:lnTo>
                      <a:pt x="119" y="18"/>
                    </a:lnTo>
                    <a:lnTo>
                      <a:pt x="119" y="20"/>
                    </a:lnTo>
                    <a:lnTo>
                      <a:pt x="123" y="26"/>
                    </a:lnTo>
                    <a:lnTo>
                      <a:pt x="125" y="28"/>
                    </a:lnTo>
                    <a:lnTo>
                      <a:pt x="127" y="32"/>
                    </a:lnTo>
                    <a:lnTo>
                      <a:pt x="127" y="34"/>
                    </a:lnTo>
                    <a:lnTo>
                      <a:pt x="123" y="32"/>
                    </a:lnTo>
                    <a:lnTo>
                      <a:pt x="123" y="34"/>
                    </a:lnTo>
                    <a:lnTo>
                      <a:pt x="127" y="36"/>
                    </a:lnTo>
                    <a:lnTo>
                      <a:pt x="127" y="38"/>
                    </a:lnTo>
                    <a:lnTo>
                      <a:pt x="125" y="40"/>
                    </a:lnTo>
                    <a:lnTo>
                      <a:pt x="123" y="38"/>
                    </a:lnTo>
                    <a:lnTo>
                      <a:pt x="125" y="42"/>
                    </a:lnTo>
                    <a:lnTo>
                      <a:pt x="123" y="42"/>
                    </a:lnTo>
                    <a:lnTo>
                      <a:pt x="121" y="38"/>
                    </a:lnTo>
                    <a:lnTo>
                      <a:pt x="119" y="40"/>
                    </a:lnTo>
                    <a:lnTo>
                      <a:pt x="115" y="38"/>
                    </a:lnTo>
                    <a:lnTo>
                      <a:pt x="113" y="42"/>
                    </a:lnTo>
                    <a:lnTo>
                      <a:pt x="111" y="42"/>
                    </a:lnTo>
                    <a:lnTo>
                      <a:pt x="111" y="48"/>
                    </a:lnTo>
                    <a:lnTo>
                      <a:pt x="109" y="50"/>
                    </a:lnTo>
                    <a:lnTo>
                      <a:pt x="107" y="48"/>
                    </a:lnTo>
                    <a:lnTo>
                      <a:pt x="109" y="46"/>
                    </a:lnTo>
                    <a:lnTo>
                      <a:pt x="109" y="44"/>
                    </a:lnTo>
                    <a:lnTo>
                      <a:pt x="105" y="46"/>
                    </a:lnTo>
                    <a:lnTo>
                      <a:pt x="103" y="48"/>
                    </a:lnTo>
                    <a:lnTo>
                      <a:pt x="99" y="50"/>
                    </a:lnTo>
                    <a:lnTo>
                      <a:pt x="109" y="38"/>
                    </a:lnTo>
                    <a:lnTo>
                      <a:pt x="107" y="34"/>
                    </a:lnTo>
                    <a:lnTo>
                      <a:pt x="105" y="30"/>
                    </a:lnTo>
                    <a:lnTo>
                      <a:pt x="103" y="28"/>
                    </a:lnTo>
                    <a:lnTo>
                      <a:pt x="101" y="26"/>
                    </a:lnTo>
                    <a:lnTo>
                      <a:pt x="99" y="24"/>
                    </a:lnTo>
                    <a:lnTo>
                      <a:pt x="91" y="22"/>
                    </a:lnTo>
                    <a:lnTo>
                      <a:pt x="83" y="16"/>
                    </a:lnTo>
                    <a:lnTo>
                      <a:pt x="79" y="18"/>
                    </a:lnTo>
                    <a:lnTo>
                      <a:pt x="79" y="20"/>
                    </a:lnTo>
                    <a:lnTo>
                      <a:pt x="77" y="22"/>
                    </a:lnTo>
                    <a:lnTo>
                      <a:pt x="75" y="26"/>
                    </a:lnTo>
                    <a:lnTo>
                      <a:pt x="75" y="28"/>
                    </a:lnTo>
                    <a:lnTo>
                      <a:pt x="77" y="30"/>
                    </a:lnTo>
                    <a:lnTo>
                      <a:pt x="75" y="34"/>
                    </a:lnTo>
                    <a:lnTo>
                      <a:pt x="71" y="36"/>
                    </a:lnTo>
                    <a:lnTo>
                      <a:pt x="69" y="32"/>
                    </a:lnTo>
                    <a:lnTo>
                      <a:pt x="61" y="38"/>
                    </a:lnTo>
                    <a:lnTo>
                      <a:pt x="61" y="36"/>
                    </a:lnTo>
                    <a:lnTo>
                      <a:pt x="61" y="34"/>
                    </a:lnTo>
                    <a:lnTo>
                      <a:pt x="63" y="34"/>
                    </a:lnTo>
                    <a:lnTo>
                      <a:pt x="65" y="32"/>
                    </a:lnTo>
                    <a:lnTo>
                      <a:pt x="65" y="30"/>
                    </a:lnTo>
                    <a:lnTo>
                      <a:pt x="65" y="26"/>
                    </a:lnTo>
                    <a:lnTo>
                      <a:pt x="69" y="24"/>
                    </a:lnTo>
                    <a:lnTo>
                      <a:pt x="69" y="8"/>
                    </a:lnTo>
                    <a:lnTo>
                      <a:pt x="67" y="6"/>
                    </a:lnTo>
                    <a:lnTo>
                      <a:pt x="67" y="4"/>
                    </a:lnTo>
                    <a:lnTo>
                      <a:pt x="65" y="4"/>
                    </a:lnTo>
                    <a:lnTo>
                      <a:pt x="63" y="2"/>
                    </a:lnTo>
                    <a:lnTo>
                      <a:pt x="61" y="0"/>
                    </a:lnTo>
                    <a:lnTo>
                      <a:pt x="42" y="12"/>
                    </a:lnTo>
                    <a:lnTo>
                      <a:pt x="38" y="12"/>
                    </a:lnTo>
                    <a:lnTo>
                      <a:pt x="36" y="16"/>
                    </a:lnTo>
                    <a:lnTo>
                      <a:pt x="34" y="16"/>
                    </a:lnTo>
                    <a:lnTo>
                      <a:pt x="10" y="40"/>
                    </a:lnTo>
                    <a:lnTo>
                      <a:pt x="8" y="44"/>
                    </a:lnTo>
                    <a:lnTo>
                      <a:pt x="8" y="48"/>
                    </a:lnTo>
                    <a:lnTo>
                      <a:pt x="10" y="50"/>
                    </a:lnTo>
                    <a:lnTo>
                      <a:pt x="12" y="50"/>
                    </a:lnTo>
                    <a:lnTo>
                      <a:pt x="14" y="50"/>
                    </a:lnTo>
                    <a:lnTo>
                      <a:pt x="14" y="52"/>
                    </a:lnTo>
                    <a:lnTo>
                      <a:pt x="14" y="54"/>
                    </a:lnTo>
                    <a:lnTo>
                      <a:pt x="8" y="56"/>
                    </a:lnTo>
                    <a:lnTo>
                      <a:pt x="2" y="66"/>
                    </a:lnTo>
                    <a:lnTo>
                      <a:pt x="0" y="70"/>
                    </a:lnTo>
                    <a:lnTo>
                      <a:pt x="2" y="81"/>
                    </a:lnTo>
                    <a:lnTo>
                      <a:pt x="8" y="79"/>
                    </a:lnTo>
                    <a:lnTo>
                      <a:pt x="10" y="81"/>
                    </a:lnTo>
                    <a:lnTo>
                      <a:pt x="10" y="83"/>
                    </a:lnTo>
                    <a:lnTo>
                      <a:pt x="14" y="81"/>
                    </a:lnTo>
                    <a:lnTo>
                      <a:pt x="18" y="79"/>
                    </a:lnTo>
                    <a:lnTo>
                      <a:pt x="18" y="85"/>
                    </a:lnTo>
                    <a:lnTo>
                      <a:pt x="14" y="85"/>
                    </a:lnTo>
                    <a:lnTo>
                      <a:pt x="12" y="87"/>
                    </a:lnTo>
                    <a:lnTo>
                      <a:pt x="12" y="89"/>
                    </a:lnTo>
                    <a:lnTo>
                      <a:pt x="12" y="91"/>
                    </a:lnTo>
                    <a:lnTo>
                      <a:pt x="14" y="91"/>
                    </a:lnTo>
                    <a:lnTo>
                      <a:pt x="16" y="91"/>
                    </a:lnTo>
                    <a:lnTo>
                      <a:pt x="18" y="91"/>
                    </a:lnTo>
                    <a:lnTo>
                      <a:pt x="22" y="91"/>
                    </a:lnTo>
                    <a:lnTo>
                      <a:pt x="22" y="89"/>
                    </a:lnTo>
                    <a:lnTo>
                      <a:pt x="20" y="89"/>
                    </a:lnTo>
                    <a:lnTo>
                      <a:pt x="22" y="87"/>
                    </a:lnTo>
                    <a:lnTo>
                      <a:pt x="24" y="87"/>
                    </a:lnTo>
                    <a:lnTo>
                      <a:pt x="24" y="89"/>
                    </a:lnTo>
                    <a:lnTo>
                      <a:pt x="26" y="89"/>
                    </a:lnTo>
                    <a:lnTo>
                      <a:pt x="28" y="89"/>
                    </a:lnTo>
                    <a:lnTo>
                      <a:pt x="32" y="89"/>
                    </a:lnTo>
                    <a:lnTo>
                      <a:pt x="34" y="87"/>
                    </a:lnTo>
                    <a:lnTo>
                      <a:pt x="50" y="85"/>
                    </a:lnTo>
                    <a:lnTo>
                      <a:pt x="48" y="87"/>
                    </a:lnTo>
                    <a:lnTo>
                      <a:pt x="44" y="87"/>
                    </a:lnTo>
                    <a:lnTo>
                      <a:pt x="42" y="89"/>
                    </a:lnTo>
                    <a:lnTo>
                      <a:pt x="46" y="91"/>
                    </a:lnTo>
                    <a:lnTo>
                      <a:pt x="48" y="91"/>
                    </a:lnTo>
                    <a:lnTo>
                      <a:pt x="46" y="93"/>
                    </a:lnTo>
                    <a:lnTo>
                      <a:pt x="42" y="93"/>
                    </a:lnTo>
                    <a:lnTo>
                      <a:pt x="42" y="91"/>
                    </a:lnTo>
                    <a:lnTo>
                      <a:pt x="16" y="101"/>
                    </a:lnTo>
                    <a:lnTo>
                      <a:pt x="12" y="107"/>
                    </a:lnTo>
                    <a:lnTo>
                      <a:pt x="12" y="111"/>
                    </a:lnTo>
                    <a:lnTo>
                      <a:pt x="18" y="119"/>
                    </a:lnTo>
                    <a:lnTo>
                      <a:pt x="22" y="121"/>
                    </a:lnTo>
                    <a:lnTo>
                      <a:pt x="22" y="123"/>
                    </a:lnTo>
                    <a:lnTo>
                      <a:pt x="26" y="123"/>
                    </a:lnTo>
                    <a:lnTo>
                      <a:pt x="30" y="125"/>
                    </a:lnTo>
                    <a:lnTo>
                      <a:pt x="40" y="123"/>
                    </a:lnTo>
                    <a:lnTo>
                      <a:pt x="42" y="125"/>
                    </a:lnTo>
                    <a:lnTo>
                      <a:pt x="44" y="127"/>
                    </a:lnTo>
                    <a:lnTo>
                      <a:pt x="48" y="127"/>
                    </a:lnTo>
                    <a:lnTo>
                      <a:pt x="50" y="127"/>
                    </a:lnTo>
                    <a:lnTo>
                      <a:pt x="71" y="121"/>
                    </a:lnTo>
                    <a:lnTo>
                      <a:pt x="73" y="123"/>
                    </a:lnTo>
                    <a:lnTo>
                      <a:pt x="75" y="123"/>
                    </a:lnTo>
                    <a:lnTo>
                      <a:pt x="79" y="123"/>
                    </a:lnTo>
                    <a:lnTo>
                      <a:pt x="81" y="125"/>
                    </a:lnTo>
                    <a:lnTo>
                      <a:pt x="85" y="127"/>
                    </a:lnTo>
                    <a:lnTo>
                      <a:pt x="87" y="127"/>
                    </a:lnTo>
                    <a:lnTo>
                      <a:pt x="89" y="129"/>
                    </a:lnTo>
                    <a:lnTo>
                      <a:pt x="93" y="129"/>
                    </a:lnTo>
                    <a:lnTo>
                      <a:pt x="95" y="131"/>
                    </a:lnTo>
                    <a:lnTo>
                      <a:pt x="97" y="133"/>
                    </a:lnTo>
                    <a:lnTo>
                      <a:pt x="97" y="135"/>
                    </a:lnTo>
                    <a:lnTo>
                      <a:pt x="95" y="135"/>
                    </a:lnTo>
                    <a:lnTo>
                      <a:pt x="93" y="133"/>
                    </a:lnTo>
                    <a:lnTo>
                      <a:pt x="93" y="135"/>
                    </a:lnTo>
                    <a:lnTo>
                      <a:pt x="93" y="137"/>
                    </a:lnTo>
                    <a:lnTo>
                      <a:pt x="91" y="139"/>
                    </a:lnTo>
                    <a:lnTo>
                      <a:pt x="67" y="135"/>
                    </a:lnTo>
                    <a:lnTo>
                      <a:pt x="24" y="149"/>
                    </a:lnTo>
                    <a:lnTo>
                      <a:pt x="28" y="159"/>
                    </a:lnTo>
                    <a:lnTo>
                      <a:pt x="30" y="161"/>
                    </a:lnTo>
                    <a:lnTo>
                      <a:pt x="30" y="167"/>
                    </a:lnTo>
                    <a:lnTo>
                      <a:pt x="32" y="169"/>
                    </a:lnTo>
                    <a:lnTo>
                      <a:pt x="36" y="169"/>
                    </a:lnTo>
                    <a:lnTo>
                      <a:pt x="36" y="171"/>
                    </a:lnTo>
                    <a:lnTo>
                      <a:pt x="44" y="179"/>
                    </a:lnTo>
                    <a:lnTo>
                      <a:pt x="50" y="179"/>
                    </a:lnTo>
                    <a:lnTo>
                      <a:pt x="52" y="181"/>
                    </a:lnTo>
                    <a:lnTo>
                      <a:pt x="57" y="181"/>
                    </a:lnTo>
                    <a:lnTo>
                      <a:pt x="59" y="179"/>
                    </a:lnTo>
                    <a:lnTo>
                      <a:pt x="65" y="179"/>
                    </a:lnTo>
                    <a:lnTo>
                      <a:pt x="71" y="179"/>
                    </a:lnTo>
                    <a:lnTo>
                      <a:pt x="71" y="181"/>
                    </a:lnTo>
                    <a:lnTo>
                      <a:pt x="73" y="183"/>
                    </a:lnTo>
                    <a:lnTo>
                      <a:pt x="73" y="185"/>
                    </a:lnTo>
                    <a:lnTo>
                      <a:pt x="77" y="187"/>
                    </a:lnTo>
                    <a:lnTo>
                      <a:pt x="75" y="191"/>
                    </a:lnTo>
                    <a:lnTo>
                      <a:pt x="75" y="193"/>
                    </a:lnTo>
                    <a:lnTo>
                      <a:pt x="79" y="203"/>
                    </a:lnTo>
                    <a:lnTo>
                      <a:pt x="85" y="207"/>
                    </a:lnTo>
                    <a:lnTo>
                      <a:pt x="81" y="209"/>
                    </a:lnTo>
                    <a:lnTo>
                      <a:pt x="99" y="209"/>
                    </a:lnTo>
                    <a:lnTo>
                      <a:pt x="109" y="207"/>
                    </a:lnTo>
                    <a:lnTo>
                      <a:pt x="107" y="207"/>
                    </a:lnTo>
                    <a:lnTo>
                      <a:pt x="109" y="205"/>
                    </a:lnTo>
                    <a:lnTo>
                      <a:pt x="111" y="205"/>
                    </a:lnTo>
                    <a:lnTo>
                      <a:pt x="115" y="203"/>
                    </a:lnTo>
                    <a:lnTo>
                      <a:pt x="117" y="205"/>
                    </a:lnTo>
                    <a:lnTo>
                      <a:pt x="119" y="203"/>
                    </a:lnTo>
                    <a:lnTo>
                      <a:pt x="123" y="205"/>
                    </a:lnTo>
                    <a:lnTo>
                      <a:pt x="127" y="203"/>
                    </a:lnTo>
                    <a:lnTo>
                      <a:pt x="127" y="205"/>
                    </a:lnTo>
                    <a:lnTo>
                      <a:pt x="133" y="203"/>
                    </a:lnTo>
                    <a:lnTo>
                      <a:pt x="145" y="197"/>
                    </a:lnTo>
                    <a:lnTo>
                      <a:pt x="147" y="193"/>
                    </a:lnTo>
                    <a:lnTo>
                      <a:pt x="145" y="191"/>
                    </a:lnTo>
                    <a:lnTo>
                      <a:pt x="163" y="189"/>
                    </a:lnTo>
                    <a:lnTo>
                      <a:pt x="167" y="183"/>
                    </a:lnTo>
                    <a:lnTo>
                      <a:pt x="169" y="181"/>
                    </a:lnTo>
                    <a:lnTo>
                      <a:pt x="169" y="179"/>
                    </a:lnTo>
                    <a:lnTo>
                      <a:pt x="169" y="175"/>
                    </a:lnTo>
                    <a:lnTo>
                      <a:pt x="171" y="173"/>
                    </a:lnTo>
                    <a:lnTo>
                      <a:pt x="173" y="169"/>
                    </a:lnTo>
                    <a:lnTo>
                      <a:pt x="177" y="171"/>
                    </a:lnTo>
                    <a:lnTo>
                      <a:pt x="179" y="177"/>
                    </a:lnTo>
                    <a:lnTo>
                      <a:pt x="177" y="179"/>
                    </a:lnTo>
                    <a:lnTo>
                      <a:pt x="177" y="181"/>
                    </a:lnTo>
                    <a:lnTo>
                      <a:pt x="183" y="183"/>
                    </a:lnTo>
                    <a:lnTo>
                      <a:pt x="185" y="183"/>
                    </a:lnTo>
                    <a:lnTo>
                      <a:pt x="189" y="183"/>
                    </a:lnTo>
                    <a:lnTo>
                      <a:pt x="189" y="185"/>
                    </a:lnTo>
                    <a:lnTo>
                      <a:pt x="193" y="185"/>
                    </a:lnTo>
                    <a:lnTo>
                      <a:pt x="195" y="185"/>
                    </a:lnTo>
                    <a:lnTo>
                      <a:pt x="197" y="185"/>
                    </a:lnTo>
                    <a:lnTo>
                      <a:pt x="193" y="191"/>
                    </a:lnTo>
                    <a:lnTo>
                      <a:pt x="203" y="193"/>
                    </a:lnTo>
                    <a:lnTo>
                      <a:pt x="205" y="191"/>
                    </a:lnTo>
                    <a:lnTo>
                      <a:pt x="207" y="191"/>
                    </a:lnTo>
                    <a:lnTo>
                      <a:pt x="207" y="193"/>
                    </a:lnTo>
                    <a:lnTo>
                      <a:pt x="213" y="195"/>
                    </a:lnTo>
                    <a:lnTo>
                      <a:pt x="213" y="197"/>
                    </a:lnTo>
                    <a:lnTo>
                      <a:pt x="221" y="199"/>
                    </a:lnTo>
                    <a:lnTo>
                      <a:pt x="223" y="197"/>
                    </a:lnTo>
                    <a:lnTo>
                      <a:pt x="225" y="199"/>
                    </a:lnTo>
                    <a:lnTo>
                      <a:pt x="227" y="197"/>
                    </a:lnTo>
                    <a:lnTo>
                      <a:pt x="229" y="193"/>
                    </a:lnTo>
                    <a:lnTo>
                      <a:pt x="229" y="195"/>
                    </a:lnTo>
                    <a:lnTo>
                      <a:pt x="233" y="195"/>
                    </a:lnTo>
                    <a:lnTo>
                      <a:pt x="233" y="193"/>
                    </a:lnTo>
                    <a:lnTo>
                      <a:pt x="239" y="191"/>
                    </a:lnTo>
                    <a:lnTo>
                      <a:pt x="241" y="191"/>
                    </a:lnTo>
                    <a:lnTo>
                      <a:pt x="241" y="189"/>
                    </a:lnTo>
                    <a:lnTo>
                      <a:pt x="243" y="187"/>
                    </a:lnTo>
                    <a:lnTo>
                      <a:pt x="243" y="185"/>
                    </a:lnTo>
                    <a:lnTo>
                      <a:pt x="243" y="187"/>
                    </a:lnTo>
                    <a:lnTo>
                      <a:pt x="245" y="187"/>
                    </a:lnTo>
                    <a:lnTo>
                      <a:pt x="245" y="183"/>
                    </a:lnTo>
                    <a:lnTo>
                      <a:pt x="245" y="181"/>
                    </a:lnTo>
                    <a:lnTo>
                      <a:pt x="241" y="181"/>
                    </a:lnTo>
                    <a:lnTo>
                      <a:pt x="239" y="179"/>
                    </a:lnTo>
                    <a:lnTo>
                      <a:pt x="239" y="183"/>
                    </a:lnTo>
                    <a:lnTo>
                      <a:pt x="237" y="181"/>
                    </a:lnTo>
                    <a:lnTo>
                      <a:pt x="235" y="179"/>
                    </a:lnTo>
                    <a:lnTo>
                      <a:pt x="237" y="177"/>
                    </a:lnTo>
                    <a:lnTo>
                      <a:pt x="239" y="175"/>
                    </a:lnTo>
                    <a:lnTo>
                      <a:pt x="239" y="173"/>
                    </a:lnTo>
                    <a:lnTo>
                      <a:pt x="241" y="171"/>
                    </a:lnTo>
                    <a:lnTo>
                      <a:pt x="237" y="171"/>
                    </a:lnTo>
                    <a:lnTo>
                      <a:pt x="237" y="169"/>
                    </a:lnTo>
                    <a:lnTo>
                      <a:pt x="231" y="169"/>
                    </a:lnTo>
                    <a:lnTo>
                      <a:pt x="231" y="171"/>
                    </a:lnTo>
                    <a:lnTo>
                      <a:pt x="227" y="175"/>
                    </a:lnTo>
                    <a:lnTo>
                      <a:pt x="225" y="179"/>
                    </a:lnTo>
                    <a:lnTo>
                      <a:pt x="225" y="173"/>
                    </a:lnTo>
                    <a:lnTo>
                      <a:pt x="223" y="169"/>
                    </a:lnTo>
                    <a:lnTo>
                      <a:pt x="223" y="167"/>
                    </a:lnTo>
                    <a:lnTo>
                      <a:pt x="225" y="167"/>
                    </a:lnTo>
                    <a:lnTo>
                      <a:pt x="229" y="167"/>
                    </a:lnTo>
                    <a:lnTo>
                      <a:pt x="229" y="169"/>
                    </a:lnTo>
                    <a:lnTo>
                      <a:pt x="231" y="167"/>
                    </a:lnTo>
                    <a:lnTo>
                      <a:pt x="231" y="161"/>
                    </a:lnTo>
                    <a:lnTo>
                      <a:pt x="231" y="159"/>
                    </a:lnTo>
                    <a:lnTo>
                      <a:pt x="233" y="157"/>
                    </a:lnTo>
                    <a:lnTo>
                      <a:pt x="235" y="157"/>
                    </a:lnTo>
                    <a:lnTo>
                      <a:pt x="235" y="155"/>
                    </a:lnTo>
                    <a:lnTo>
                      <a:pt x="237" y="155"/>
                    </a:lnTo>
                    <a:lnTo>
                      <a:pt x="239" y="153"/>
                    </a:lnTo>
                    <a:lnTo>
                      <a:pt x="239" y="157"/>
                    </a:lnTo>
                    <a:lnTo>
                      <a:pt x="239" y="159"/>
                    </a:lnTo>
                    <a:lnTo>
                      <a:pt x="241" y="161"/>
                    </a:lnTo>
                    <a:lnTo>
                      <a:pt x="243" y="161"/>
                    </a:lnTo>
                    <a:lnTo>
                      <a:pt x="245" y="163"/>
                    </a:lnTo>
                    <a:lnTo>
                      <a:pt x="247" y="153"/>
                    </a:lnTo>
                    <a:lnTo>
                      <a:pt x="247" y="157"/>
                    </a:lnTo>
                    <a:lnTo>
                      <a:pt x="249" y="163"/>
                    </a:lnTo>
                    <a:lnTo>
                      <a:pt x="251" y="163"/>
                    </a:lnTo>
                    <a:lnTo>
                      <a:pt x="253" y="163"/>
                    </a:lnTo>
                    <a:lnTo>
                      <a:pt x="255" y="159"/>
                    </a:lnTo>
                    <a:lnTo>
                      <a:pt x="253" y="153"/>
                    </a:lnTo>
                    <a:lnTo>
                      <a:pt x="255" y="149"/>
                    </a:lnTo>
                    <a:lnTo>
                      <a:pt x="253" y="143"/>
                    </a:lnTo>
                    <a:close/>
                  </a:path>
                </a:pathLst>
              </a:custGeom>
              <a:solidFill>
                <a:srgbClr val="0071B4">
                  <a:alpha val="34901"/>
                </a:srgbClr>
              </a:solidFill>
              <a:ln w="9525">
                <a:noFill/>
                <a:round/>
                <a:headEnd/>
                <a:tailEnd/>
              </a:ln>
            </p:spPr>
            <p:txBody>
              <a:bodyPr/>
              <a:lstStyle/>
              <a:p>
                <a:endParaRPr lang="en-US"/>
              </a:p>
            </p:txBody>
          </p:sp>
          <p:sp>
            <p:nvSpPr>
              <p:cNvPr id="14850" name="Freeform 52"/>
              <p:cNvSpPr>
                <a:spLocks/>
              </p:cNvSpPr>
              <p:nvPr/>
            </p:nvSpPr>
            <p:spPr bwMode="auto">
              <a:xfrm>
                <a:off x="4782" y="1562"/>
                <a:ext cx="53" cy="34"/>
              </a:xfrm>
              <a:custGeom>
                <a:avLst/>
                <a:gdLst>
                  <a:gd name="T0" fmla="*/ 21 w 53"/>
                  <a:gd name="T1" fmla="*/ 28 h 34"/>
                  <a:gd name="T2" fmla="*/ 25 w 53"/>
                  <a:gd name="T3" fmla="*/ 30 h 34"/>
                  <a:gd name="T4" fmla="*/ 27 w 53"/>
                  <a:gd name="T5" fmla="*/ 28 h 34"/>
                  <a:gd name="T6" fmla="*/ 29 w 53"/>
                  <a:gd name="T7" fmla="*/ 30 h 34"/>
                  <a:gd name="T8" fmla="*/ 35 w 53"/>
                  <a:gd name="T9" fmla="*/ 32 h 34"/>
                  <a:gd name="T10" fmla="*/ 41 w 53"/>
                  <a:gd name="T11" fmla="*/ 32 h 34"/>
                  <a:gd name="T12" fmla="*/ 45 w 53"/>
                  <a:gd name="T13" fmla="*/ 34 h 34"/>
                  <a:gd name="T14" fmla="*/ 47 w 53"/>
                  <a:gd name="T15" fmla="*/ 34 h 34"/>
                  <a:gd name="T16" fmla="*/ 49 w 53"/>
                  <a:gd name="T17" fmla="*/ 34 h 34"/>
                  <a:gd name="T18" fmla="*/ 53 w 53"/>
                  <a:gd name="T19" fmla="*/ 34 h 34"/>
                  <a:gd name="T20" fmla="*/ 51 w 53"/>
                  <a:gd name="T21" fmla="*/ 24 h 34"/>
                  <a:gd name="T22" fmla="*/ 47 w 53"/>
                  <a:gd name="T23" fmla="*/ 14 h 34"/>
                  <a:gd name="T24" fmla="*/ 41 w 53"/>
                  <a:gd name="T25" fmla="*/ 10 h 34"/>
                  <a:gd name="T26" fmla="*/ 39 w 53"/>
                  <a:gd name="T27" fmla="*/ 4 h 34"/>
                  <a:gd name="T28" fmla="*/ 35 w 53"/>
                  <a:gd name="T29" fmla="*/ 4 h 34"/>
                  <a:gd name="T30" fmla="*/ 33 w 53"/>
                  <a:gd name="T31" fmla="*/ 2 h 34"/>
                  <a:gd name="T32" fmla="*/ 31 w 53"/>
                  <a:gd name="T33" fmla="*/ 0 h 34"/>
                  <a:gd name="T34" fmla="*/ 27 w 53"/>
                  <a:gd name="T35" fmla="*/ 0 h 34"/>
                  <a:gd name="T36" fmla="*/ 21 w 53"/>
                  <a:gd name="T37" fmla="*/ 2 h 34"/>
                  <a:gd name="T38" fmla="*/ 15 w 53"/>
                  <a:gd name="T39" fmla="*/ 2 h 34"/>
                  <a:gd name="T40" fmla="*/ 13 w 53"/>
                  <a:gd name="T41" fmla="*/ 6 h 34"/>
                  <a:gd name="T42" fmla="*/ 13 w 53"/>
                  <a:gd name="T43" fmla="*/ 8 h 34"/>
                  <a:gd name="T44" fmla="*/ 7 w 53"/>
                  <a:gd name="T45" fmla="*/ 22 h 34"/>
                  <a:gd name="T46" fmla="*/ 1 w 53"/>
                  <a:gd name="T47" fmla="*/ 22 h 34"/>
                  <a:gd name="T48" fmla="*/ 0 w 53"/>
                  <a:gd name="T49" fmla="*/ 24 h 34"/>
                  <a:gd name="T50" fmla="*/ 1 w 53"/>
                  <a:gd name="T51" fmla="*/ 28 h 34"/>
                  <a:gd name="T52" fmla="*/ 3 w 53"/>
                  <a:gd name="T53" fmla="*/ 28 h 34"/>
                  <a:gd name="T54" fmla="*/ 11 w 53"/>
                  <a:gd name="T55" fmla="*/ 24 h 34"/>
                  <a:gd name="T56" fmla="*/ 15 w 53"/>
                  <a:gd name="T57" fmla="*/ 26 h 34"/>
                  <a:gd name="T58" fmla="*/ 21 w 53"/>
                  <a:gd name="T59" fmla="*/ 28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
                  <a:gd name="T91" fmla="*/ 0 h 34"/>
                  <a:gd name="T92" fmla="*/ 53 w 53"/>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 h="34">
                    <a:moveTo>
                      <a:pt x="21" y="28"/>
                    </a:moveTo>
                    <a:lnTo>
                      <a:pt x="25" y="30"/>
                    </a:lnTo>
                    <a:lnTo>
                      <a:pt x="27" y="28"/>
                    </a:lnTo>
                    <a:lnTo>
                      <a:pt x="29" y="30"/>
                    </a:lnTo>
                    <a:lnTo>
                      <a:pt x="35" y="32"/>
                    </a:lnTo>
                    <a:lnTo>
                      <a:pt x="41" y="32"/>
                    </a:lnTo>
                    <a:lnTo>
                      <a:pt x="45" y="34"/>
                    </a:lnTo>
                    <a:lnTo>
                      <a:pt x="47" y="34"/>
                    </a:lnTo>
                    <a:lnTo>
                      <a:pt x="49" y="34"/>
                    </a:lnTo>
                    <a:lnTo>
                      <a:pt x="53" y="34"/>
                    </a:lnTo>
                    <a:lnTo>
                      <a:pt x="51" y="24"/>
                    </a:lnTo>
                    <a:lnTo>
                      <a:pt x="47" y="14"/>
                    </a:lnTo>
                    <a:lnTo>
                      <a:pt x="41" y="10"/>
                    </a:lnTo>
                    <a:lnTo>
                      <a:pt x="39" y="4"/>
                    </a:lnTo>
                    <a:lnTo>
                      <a:pt x="35" y="4"/>
                    </a:lnTo>
                    <a:lnTo>
                      <a:pt x="33" y="2"/>
                    </a:lnTo>
                    <a:lnTo>
                      <a:pt x="31" y="0"/>
                    </a:lnTo>
                    <a:lnTo>
                      <a:pt x="27" y="0"/>
                    </a:lnTo>
                    <a:lnTo>
                      <a:pt x="21" y="2"/>
                    </a:lnTo>
                    <a:lnTo>
                      <a:pt x="15" y="2"/>
                    </a:lnTo>
                    <a:lnTo>
                      <a:pt x="13" y="6"/>
                    </a:lnTo>
                    <a:lnTo>
                      <a:pt x="13" y="8"/>
                    </a:lnTo>
                    <a:lnTo>
                      <a:pt x="7" y="22"/>
                    </a:lnTo>
                    <a:lnTo>
                      <a:pt x="1" y="22"/>
                    </a:lnTo>
                    <a:lnTo>
                      <a:pt x="0" y="24"/>
                    </a:lnTo>
                    <a:lnTo>
                      <a:pt x="1" y="28"/>
                    </a:lnTo>
                    <a:lnTo>
                      <a:pt x="3" y="28"/>
                    </a:lnTo>
                    <a:lnTo>
                      <a:pt x="11" y="24"/>
                    </a:lnTo>
                    <a:lnTo>
                      <a:pt x="15" y="26"/>
                    </a:lnTo>
                    <a:lnTo>
                      <a:pt x="21" y="28"/>
                    </a:lnTo>
                    <a:close/>
                  </a:path>
                </a:pathLst>
              </a:custGeom>
              <a:solidFill>
                <a:srgbClr val="0071B4">
                  <a:alpha val="34901"/>
                </a:srgbClr>
              </a:solidFill>
              <a:ln w="9525">
                <a:noFill/>
                <a:round/>
                <a:headEnd/>
                <a:tailEnd/>
              </a:ln>
            </p:spPr>
            <p:txBody>
              <a:bodyPr/>
              <a:lstStyle/>
              <a:p>
                <a:endParaRPr lang="en-US"/>
              </a:p>
            </p:txBody>
          </p:sp>
          <p:sp>
            <p:nvSpPr>
              <p:cNvPr id="14851" name="Freeform 53"/>
              <p:cNvSpPr>
                <a:spLocks/>
              </p:cNvSpPr>
              <p:nvPr/>
            </p:nvSpPr>
            <p:spPr bwMode="auto">
              <a:xfrm>
                <a:off x="3915" y="1628"/>
                <a:ext cx="18" cy="16"/>
              </a:xfrm>
              <a:custGeom>
                <a:avLst/>
                <a:gdLst>
                  <a:gd name="T0" fmla="*/ 12 w 18"/>
                  <a:gd name="T1" fmla="*/ 14 h 16"/>
                  <a:gd name="T2" fmla="*/ 14 w 18"/>
                  <a:gd name="T3" fmla="*/ 10 h 16"/>
                  <a:gd name="T4" fmla="*/ 18 w 18"/>
                  <a:gd name="T5" fmla="*/ 8 h 16"/>
                  <a:gd name="T6" fmla="*/ 18 w 18"/>
                  <a:gd name="T7" fmla="*/ 4 h 16"/>
                  <a:gd name="T8" fmla="*/ 16 w 18"/>
                  <a:gd name="T9" fmla="*/ 2 h 16"/>
                  <a:gd name="T10" fmla="*/ 8 w 18"/>
                  <a:gd name="T11" fmla="*/ 0 h 16"/>
                  <a:gd name="T12" fmla="*/ 6 w 18"/>
                  <a:gd name="T13" fmla="*/ 2 h 16"/>
                  <a:gd name="T14" fmla="*/ 4 w 18"/>
                  <a:gd name="T15" fmla="*/ 4 h 16"/>
                  <a:gd name="T16" fmla="*/ 0 w 18"/>
                  <a:gd name="T17" fmla="*/ 10 h 16"/>
                  <a:gd name="T18" fmla="*/ 0 w 18"/>
                  <a:gd name="T19" fmla="*/ 14 h 16"/>
                  <a:gd name="T20" fmla="*/ 0 w 18"/>
                  <a:gd name="T21" fmla="*/ 16 h 16"/>
                  <a:gd name="T22" fmla="*/ 12 w 18"/>
                  <a:gd name="T23" fmla="*/ 14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2" y="14"/>
                    </a:moveTo>
                    <a:lnTo>
                      <a:pt x="14" y="10"/>
                    </a:lnTo>
                    <a:lnTo>
                      <a:pt x="18" y="8"/>
                    </a:lnTo>
                    <a:lnTo>
                      <a:pt x="18" y="4"/>
                    </a:lnTo>
                    <a:lnTo>
                      <a:pt x="16" y="2"/>
                    </a:lnTo>
                    <a:lnTo>
                      <a:pt x="8" y="0"/>
                    </a:lnTo>
                    <a:lnTo>
                      <a:pt x="6" y="2"/>
                    </a:lnTo>
                    <a:lnTo>
                      <a:pt x="4" y="4"/>
                    </a:lnTo>
                    <a:lnTo>
                      <a:pt x="0" y="10"/>
                    </a:lnTo>
                    <a:lnTo>
                      <a:pt x="0" y="14"/>
                    </a:lnTo>
                    <a:lnTo>
                      <a:pt x="0" y="16"/>
                    </a:lnTo>
                    <a:lnTo>
                      <a:pt x="12" y="14"/>
                    </a:lnTo>
                    <a:close/>
                  </a:path>
                </a:pathLst>
              </a:custGeom>
              <a:solidFill>
                <a:srgbClr val="0071B4">
                  <a:alpha val="34901"/>
                </a:srgbClr>
              </a:solidFill>
              <a:ln w="9525">
                <a:noFill/>
                <a:round/>
                <a:headEnd/>
                <a:tailEnd/>
              </a:ln>
            </p:spPr>
            <p:txBody>
              <a:bodyPr/>
              <a:lstStyle/>
              <a:p>
                <a:endParaRPr lang="en-US"/>
              </a:p>
            </p:txBody>
          </p:sp>
          <p:sp>
            <p:nvSpPr>
              <p:cNvPr id="14852" name="Freeform 54"/>
              <p:cNvSpPr>
                <a:spLocks/>
              </p:cNvSpPr>
              <p:nvPr/>
            </p:nvSpPr>
            <p:spPr bwMode="auto">
              <a:xfrm>
                <a:off x="3876" y="1604"/>
                <a:ext cx="10" cy="12"/>
              </a:xfrm>
              <a:custGeom>
                <a:avLst/>
                <a:gdLst>
                  <a:gd name="T0" fmla="*/ 6 w 10"/>
                  <a:gd name="T1" fmla="*/ 12 h 12"/>
                  <a:gd name="T2" fmla="*/ 8 w 10"/>
                  <a:gd name="T3" fmla="*/ 4 h 12"/>
                  <a:gd name="T4" fmla="*/ 10 w 10"/>
                  <a:gd name="T5" fmla="*/ 2 h 12"/>
                  <a:gd name="T6" fmla="*/ 10 w 10"/>
                  <a:gd name="T7" fmla="*/ 2 h 12"/>
                  <a:gd name="T8" fmla="*/ 4 w 10"/>
                  <a:gd name="T9" fmla="*/ 0 h 12"/>
                  <a:gd name="T10" fmla="*/ 2 w 10"/>
                  <a:gd name="T11" fmla="*/ 0 h 12"/>
                  <a:gd name="T12" fmla="*/ 0 w 10"/>
                  <a:gd name="T13" fmla="*/ 2 h 12"/>
                  <a:gd name="T14" fmla="*/ 0 w 10"/>
                  <a:gd name="T15" fmla="*/ 6 h 12"/>
                  <a:gd name="T16" fmla="*/ 6 w 10"/>
                  <a:gd name="T17" fmla="*/ 12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2"/>
                  <a:gd name="T29" fmla="*/ 10 w 10"/>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2">
                    <a:moveTo>
                      <a:pt x="6" y="12"/>
                    </a:moveTo>
                    <a:lnTo>
                      <a:pt x="8" y="4"/>
                    </a:lnTo>
                    <a:lnTo>
                      <a:pt x="10" y="2"/>
                    </a:lnTo>
                    <a:lnTo>
                      <a:pt x="4" y="0"/>
                    </a:lnTo>
                    <a:lnTo>
                      <a:pt x="2" y="0"/>
                    </a:lnTo>
                    <a:lnTo>
                      <a:pt x="0" y="2"/>
                    </a:lnTo>
                    <a:lnTo>
                      <a:pt x="0" y="6"/>
                    </a:lnTo>
                    <a:lnTo>
                      <a:pt x="6" y="12"/>
                    </a:lnTo>
                    <a:close/>
                  </a:path>
                </a:pathLst>
              </a:custGeom>
              <a:solidFill>
                <a:srgbClr val="0071B4">
                  <a:alpha val="34901"/>
                </a:srgbClr>
              </a:solidFill>
              <a:ln w="9525">
                <a:noFill/>
                <a:round/>
                <a:headEnd/>
                <a:tailEnd/>
              </a:ln>
            </p:spPr>
            <p:txBody>
              <a:bodyPr/>
              <a:lstStyle/>
              <a:p>
                <a:endParaRPr lang="en-US"/>
              </a:p>
            </p:txBody>
          </p:sp>
          <p:sp>
            <p:nvSpPr>
              <p:cNvPr id="14853" name="Freeform 55"/>
              <p:cNvSpPr>
                <a:spLocks/>
              </p:cNvSpPr>
              <p:nvPr/>
            </p:nvSpPr>
            <p:spPr bwMode="auto">
              <a:xfrm>
                <a:off x="3939" y="1606"/>
                <a:ext cx="10" cy="18"/>
              </a:xfrm>
              <a:custGeom>
                <a:avLst/>
                <a:gdLst>
                  <a:gd name="T0" fmla="*/ 4 w 10"/>
                  <a:gd name="T1" fmla="*/ 16 h 18"/>
                  <a:gd name="T2" fmla="*/ 8 w 10"/>
                  <a:gd name="T3" fmla="*/ 16 h 18"/>
                  <a:gd name="T4" fmla="*/ 10 w 10"/>
                  <a:gd name="T5" fmla="*/ 18 h 18"/>
                  <a:gd name="T6" fmla="*/ 10 w 10"/>
                  <a:gd name="T7" fmla="*/ 16 h 18"/>
                  <a:gd name="T8" fmla="*/ 10 w 10"/>
                  <a:gd name="T9" fmla="*/ 6 h 18"/>
                  <a:gd name="T10" fmla="*/ 8 w 10"/>
                  <a:gd name="T11" fmla="*/ 4 h 18"/>
                  <a:gd name="T12" fmla="*/ 8 w 10"/>
                  <a:gd name="T13" fmla="*/ 2 h 18"/>
                  <a:gd name="T14" fmla="*/ 8 w 10"/>
                  <a:gd name="T15" fmla="*/ 0 h 18"/>
                  <a:gd name="T16" fmla="*/ 6 w 10"/>
                  <a:gd name="T17" fmla="*/ 0 h 18"/>
                  <a:gd name="T18" fmla="*/ 0 w 10"/>
                  <a:gd name="T19" fmla="*/ 10 h 18"/>
                  <a:gd name="T20" fmla="*/ 2 w 10"/>
                  <a:gd name="T21" fmla="*/ 14 h 18"/>
                  <a:gd name="T22" fmla="*/ 4 w 10"/>
                  <a:gd name="T23" fmla="*/ 16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8"/>
                  <a:gd name="T38" fmla="*/ 10 w 10"/>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8">
                    <a:moveTo>
                      <a:pt x="4" y="16"/>
                    </a:moveTo>
                    <a:lnTo>
                      <a:pt x="8" y="16"/>
                    </a:lnTo>
                    <a:lnTo>
                      <a:pt x="10" y="18"/>
                    </a:lnTo>
                    <a:lnTo>
                      <a:pt x="10" y="16"/>
                    </a:lnTo>
                    <a:lnTo>
                      <a:pt x="10" y="6"/>
                    </a:lnTo>
                    <a:lnTo>
                      <a:pt x="8" y="4"/>
                    </a:lnTo>
                    <a:lnTo>
                      <a:pt x="8" y="2"/>
                    </a:lnTo>
                    <a:lnTo>
                      <a:pt x="8" y="0"/>
                    </a:lnTo>
                    <a:lnTo>
                      <a:pt x="6" y="0"/>
                    </a:lnTo>
                    <a:lnTo>
                      <a:pt x="0" y="10"/>
                    </a:lnTo>
                    <a:lnTo>
                      <a:pt x="2" y="14"/>
                    </a:lnTo>
                    <a:lnTo>
                      <a:pt x="4" y="16"/>
                    </a:lnTo>
                    <a:close/>
                  </a:path>
                </a:pathLst>
              </a:custGeom>
              <a:solidFill>
                <a:srgbClr val="0071B4">
                  <a:alpha val="34901"/>
                </a:srgbClr>
              </a:solidFill>
              <a:ln w="9525">
                <a:noFill/>
                <a:round/>
                <a:headEnd/>
                <a:tailEnd/>
              </a:ln>
            </p:spPr>
            <p:txBody>
              <a:bodyPr/>
              <a:lstStyle/>
              <a:p>
                <a:endParaRPr lang="en-US"/>
              </a:p>
            </p:txBody>
          </p:sp>
          <p:sp>
            <p:nvSpPr>
              <p:cNvPr id="14854" name="Freeform 56"/>
              <p:cNvSpPr>
                <a:spLocks/>
              </p:cNvSpPr>
              <p:nvPr/>
            </p:nvSpPr>
            <p:spPr bwMode="auto">
              <a:xfrm>
                <a:off x="3820" y="1586"/>
                <a:ext cx="20" cy="22"/>
              </a:xfrm>
              <a:custGeom>
                <a:avLst/>
                <a:gdLst>
                  <a:gd name="T0" fmla="*/ 0 w 20"/>
                  <a:gd name="T1" fmla="*/ 22 h 22"/>
                  <a:gd name="T2" fmla="*/ 2 w 20"/>
                  <a:gd name="T3" fmla="*/ 22 h 22"/>
                  <a:gd name="T4" fmla="*/ 4 w 20"/>
                  <a:gd name="T5" fmla="*/ 16 h 22"/>
                  <a:gd name="T6" fmla="*/ 4 w 20"/>
                  <a:gd name="T7" fmla="*/ 20 h 22"/>
                  <a:gd name="T8" fmla="*/ 10 w 20"/>
                  <a:gd name="T9" fmla="*/ 18 h 22"/>
                  <a:gd name="T10" fmla="*/ 14 w 20"/>
                  <a:gd name="T11" fmla="*/ 18 h 22"/>
                  <a:gd name="T12" fmla="*/ 16 w 20"/>
                  <a:gd name="T13" fmla="*/ 14 h 22"/>
                  <a:gd name="T14" fmla="*/ 20 w 20"/>
                  <a:gd name="T15" fmla="*/ 14 h 22"/>
                  <a:gd name="T16" fmla="*/ 18 w 20"/>
                  <a:gd name="T17" fmla="*/ 10 h 22"/>
                  <a:gd name="T18" fmla="*/ 12 w 20"/>
                  <a:gd name="T19" fmla="*/ 10 h 22"/>
                  <a:gd name="T20" fmla="*/ 14 w 20"/>
                  <a:gd name="T21" fmla="*/ 4 h 22"/>
                  <a:gd name="T22" fmla="*/ 12 w 20"/>
                  <a:gd name="T23" fmla="*/ 0 h 22"/>
                  <a:gd name="T24" fmla="*/ 8 w 20"/>
                  <a:gd name="T25" fmla="*/ 0 h 22"/>
                  <a:gd name="T26" fmla="*/ 4 w 20"/>
                  <a:gd name="T27" fmla="*/ 0 h 22"/>
                  <a:gd name="T28" fmla="*/ 0 w 20"/>
                  <a:gd name="T29" fmla="*/ 8 h 22"/>
                  <a:gd name="T30" fmla="*/ 2 w 20"/>
                  <a:gd name="T31" fmla="*/ 16 h 22"/>
                  <a:gd name="T32" fmla="*/ 0 w 20"/>
                  <a:gd name="T33" fmla="*/ 20 h 22"/>
                  <a:gd name="T34" fmla="*/ 0 w 20"/>
                  <a:gd name="T35" fmla="*/ 22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2"/>
                  <a:gd name="T56" fmla="*/ 20 w 20"/>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2">
                    <a:moveTo>
                      <a:pt x="0" y="22"/>
                    </a:moveTo>
                    <a:lnTo>
                      <a:pt x="2" y="22"/>
                    </a:lnTo>
                    <a:lnTo>
                      <a:pt x="4" y="16"/>
                    </a:lnTo>
                    <a:lnTo>
                      <a:pt x="4" y="20"/>
                    </a:lnTo>
                    <a:lnTo>
                      <a:pt x="10" y="18"/>
                    </a:lnTo>
                    <a:lnTo>
                      <a:pt x="14" y="18"/>
                    </a:lnTo>
                    <a:lnTo>
                      <a:pt x="16" y="14"/>
                    </a:lnTo>
                    <a:lnTo>
                      <a:pt x="20" y="14"/>
                    </a:lnTo>
                    <a:lnTo>
                      <a:pt x="18" y="10"/>
                    </a:lnTo>
                    <a:lnTo>
                      <a:pt x="12" y="10"/>
                    </a:lnTo>
                    <a:lnTo>
                      <a:pt x="14" y="4"/>
                    </a:lnTo>
                    <a:lnTo>
                      <a:pt x="12" y="0"/>
                    </a:lnTo>
                    <a:lnTo>
                      <a:pt x="8" y="0"/>
                    </a:lnTo>
                    <a:lnTo>
                      <a:pt x="4" y="0"/>
                    </a:lnTo>
                    <a:lnTo>
                      <a:pt x="0" y="8"/>
                    </a:lnTo>
                    <a:lnTo>
                      <a:pt x="2" y="16"/>
                    </a:lnTo>
                    <a:lnTo>
                      <a:pt x="0" y="20"/>
                    </a:lnTo>
                    <a:lnTo>
                      <a:pt x="0" y="22"/>
                    </a:lnTo>
                    <a:close/>
                  </a:path>
                </a:pathLst>
              </a:custGeom>
              <a:solidFill>
                <a:srgbClr val="0071B4">
                  <a:alpha val="34901"/>
                </a:srgbClr>
              </a:solidFill>
              <a:ln w="9525">
                <a:noFill/>
                <a:round/>
                <a:headEnd/>
                <a:tailEnd/>
              </a:ln>
            </p:spPr>
            <p:txBody>
              <a:bodyPr/>
              <a:lstStyle/>
              <a:p>
                <a:endParaRPr lang="en-US"/>
              </a:p>
            </p:txBody>
          </p:sp>
          <p:sp>
            <p:nvSpPr>
              <p:cNvPr id="14855" name="Freeform 57"/>
              <p:cNvSpPr>
                <a:spLocks/>
              </p:cNvSpPr>
              <p:nvPr/>
            </p:nvSpPr>
            <p:spPr bwMode="auto">
              <a:xfrm>
                <a:off x="3822" y="1861"/>
                <a:ext cx="18" cy="12"/>
              </a:xfrm>
              <a:custGeom>
                <a:avLst/>
                <a:gdLst>
                  <a:gd name="T0" fmla="*/ 16 w 18"/>
                  <a:gd name="T1" fmla="*/ 0 h 12"/>
                  <a:gd name="T2" fmla="*/ 10 w 18"/>
                  <a:gd name="T3" fmla="*/ 0 h 12"/>
                  <a:gd name="T4" fmla="*/ 4 w 18"/>
                  <a:gd name="T5" fmla="*/ 6 h 12"/>
                  <a:gd name="T6" fmla="*/ 0 w 18"/>
                  <a:gd name="T7" fmla="*/ 6 h 12"/>
                  <a:gd name="T8" fmla="*/ 2 w 18"/>
                  <a:gd name="T9" fmla="*/ 10 h 12"/>
                  <a:gd name="T10" fmla="*/ 4 w 18"/>
                  <a:gd name="T11" fmla="*/ 12 h 12"/>
                  <a:gd name="T12" fmla="*/ 6 w 18"/>
                  <a:gd name="T13" fmla="*/ 12 h 12"/>
                  <a:gd name="T14" fmla="*/ 14 w 18"/>
                  <a:gd name="T15" fmla="*/ 6 h 12"/>
                  <a:gd name="T16" fmla="*/ 18 w 18"/>
                  <a:gd name="T17" fmla="*/ 6 h 12"/>
                  <a:gd name="T18" fmla="*/ 16 w 18"/>
                  <a:gd name="T19" fmla="*/ 0 h 12"/>
                  <a:gd name="T20" fmla="*/ 16 w 18"/>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2"/>
                  <a:gd name="T35" fmla="*/ 18 w 18"/>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2">
                    <a:moveTo>
                      <a:pt x="16" y="0"/>
                    </a:moveTo>
                    <a:lnTo>
                      <a:pt x="10" y="0"/>
                    </a:lnTo>
                    <a:lnTo>
                      <a:pt x="4" y="6"/>
                    </a:lnTo>
                    <a:lnTo>
                      <a:pt x="0" y="6"/>
                    </a:lnTo>
                    <a:lnTo>
                      <a:pt x="2" y="10"/>
                    </a:lnTo>
                    <a:lnTo>
                      <a:pt x="4" y="12"/>
                    </a:lnTo>
                    <a:lnTo>
                      <a:pt x="6" y="12"/>
                    </a:lnTo>
                    <a:lnTo>
                      <a:pt x="14" y="6"/>
                    </a:lnTo>
                    <a:lnTo>
                      <a:pt x="18" y="6"/>
                    </a:lnTo>
                    <a:lnTo>
                      <a:pt x="16" y="0"/>
                    </a:lnTo>
                    <a:close/>
                  </a:path>
                </a:pathLst>
              </a:custGeom>
              <a:solidFill>
                <a:srgbClr val="0071B4">
                  <a:alpha val="34901"/>
                </a:srgbClr>
              </a:solidFill>
              <a:ln w="9525">
                <a:noFill/>
                <a:round/>
                <a:headEnd/>
                <a:tailEnd/>
              </a:ln>
            </p:spPr>
            <p:txBody>
              <a:bodyPr/>
              <a:lstStyle/>
              <a:p>
                <a:endParaRPr lang="en-US"/>
              </a:p>
            </p:txBody>
          </p:sp>
          <p:sp>
            <p:nvSpPr>
              <p:cNvPr id="14856" name="Freeform 58"/>
              <p:cNvSpPr>
                <a:spLocks/>
              </p:cNvSpPr>
              <p:nvPr/>
            </p:nvSpPr>
            <p:spPr bwMode="auto">
              <a:xfrm>
                <a:off x="1478" y="1600"/>
                <a:ext cx="10" cy="14"/>
              </a:xfrm>
              <a:custGeom>
                <a:avLst/>
                <a:gdLst>
                  <a:gd name="T0" fmla="*/ 8 w 10"/>
                  <a:gd name="T1" fmla="*/ 0 h 14"/>
                  <a:gd name="T2" fmla="*/ 6 w 10"/>
                  <a:gd name="T3" fmla="*/ 0 h 14"/>
                  <a:gd name="T4" fmla="*/ 0 w 10"/>
                  <a:gd name="T5" fmla="*/ 4 h 14"/>
                  <a:gd name="T6" fmla="*/ 4 w 10"/>
                  <a:gd name="T7" fmla="*/ 14 h 14"/>
                  <a:gd name="T8" fmla="*/ 6 w 10"/>
                  <a:gd name="T9" fmla="*/ 12 h 14"/>
                  <a:gd name="T10" fmla="*/ 8 w 10"/>
                  <a:gd name="T11" fmla="*/ 12 h 14"/>
                  <a:gd name="T12" fmla="*/ 8 w 10"/>
                  <a:gd name="T13" fmla="*/ 10 h 14"/>
                  <a:gd name="T14" fmla="*/ 8 w 10"/>
                  <a:gd name="T15" fmla="*/ 8 h 14"/>
                  <a:gd name="T16" fmla="*/ 10 w 10"/>
                  <a:gd name="T17" fmla="*/ 6 h 14"/>
                  <a:gd name="T18" fmla="*/ 10 w 10"/>
                  <a:gd name="T19" fmla="*/ 4 h 14"/>
                  <a:gd name="T20" fmla="*/ 8 w 10"/>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4"/>
                  <a:gd name="T35" fmla="*/ 10 w 10"/>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4">
                    <a:moveTo>
                      <a:pt x="8" y="0"/>
                    </a:moveTo>
                    <a:lnTo>
                      <a:pt x="6" y="0"/>
                    </a:lnTo>
                    <a:lnTo>
                      <a:pt x="0" y="4"/>
                    </a:lnTo>
                    <a:lnTo>
                      <a:pt x="4" y="14"/>
                    </a:lnTo>
                    <a:lnTo>
                      <a:pt x="6" y="12"/>
                    </a:lnTo>
                    <a:lnTo>
                      <a:pt x="8" y="12"/>
                    </a:lnTo>
                    <a:lnTo>
                      <a:pt x="8" y="10"/>
                    </a:lnTo>
                    <a:lnTo>
                      <a:pt x="8" y="8"/>
                    </a:lnTo>
                    <a:lnTo>
                      <a:pt x="10" y="6"/>
                    </a:lnTo>
                    <a:lnTo>
                      <a:pt x="10" y="4"/>
                    </a:lnTo>
                    <a:lnTo>
                      <a:pt x="8" y="0"/>
                    </a:lnTo>
                    <a:close/>
                  </a:path>
                </a:pathLst>
              </a:custGeom>
              <a:solidFill>
                <a:srgbClr val="0071B4">
                  <a:alpha val="34901"/>
                </a:srgbClr>
              </a:solidFill>
              <a:ln w="9525">
                <a:noFill/>
                <a:round/>
                <a:headEnd/>
                <a:tailEnd/>
              </a:ln>
            </p:spPr>
            <p:txBody>
              <a:bodyPr/>
              <a:lstStyle/>
              <a:p>
                <a:endParaRPr lang="en-US"/>
              </a:p>
            </p:txBody>
          </p:sp>
          <p:sp>
            <p:nvSpPr>
              <p:cNvPr id="14857" name="Freeform 59"/>
              <p:cNvSpPr>
                <a:spLocks/>
              </p:cNvSpPr>
              <p:nvPr/>
            </p:nvSpPr>
            <p:spPr bwMode="auto">
              <a:xfrm>
                <a:off x="3989" y="1719"/>
                <a:ext cx="8" cy="14"/>
              </a:xfrm>
              <a:custGeom>
                <a:avLst/>
                <a:gdLst>
                  <a:gd name="T0" fmla="*/ 0 w 8"/>
                  <a:gd name="T1" fmla="*/ 2 h 14"/>
                  <a:gd name="T2" fmla="*/ 0 w 8"/>
                  <a:gd name="T3" fmla="*/ 4 h 14"/>
                  <a:gd name="T4" fmla="*/ 0 w 8"/>
                  <a:gd name="T5" fmla="*/ 6 h 14"/>
                  <a:gd name="T6" fmla="*/ 2 w 8"/>
                  <a:gd name="T7" fmla="*/ 12 h 14"/>
                  <a:gd name="T8" fmla="*/ 2 w 8"/>
                  <a:gd name="T9" fmla="*/ 12 h 14"/>
                  <a:gd name="T10" fmla="*/ 4 w 8"/>
                  <a:gd name="T11" fmla="*/ 14 h 14"/>
                  <a:gd name="T12" fmla="*/ 8 w 8"/>
                  <a:gd name="T13" fmla="*/ 10 h 14"/>
                  <a:gd name="T14" fmla="*/ 4 w 8"/>
                  <a:gd name="T15" fmla="*/ 0 h 14"/>
                  <a:gd name="T16" fmla="*/ 2 w 8"/>
                  <a:gd name="T17" fmla="*/ 0 h 14"/>
                  <a:gd name="T18" fmla="*/ 0 w 8"/>
                  <a:gd name="T19" fmla="*/ 2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4"/>
                  <a:gd name="T32" fmla="*/ 8 w 8"/>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4">
                    <a:moveTo>
                      <a:pt x="0" y="2"/>
                    </a:moveTo>
                    <a:lnTo>
                      <a:pt x="0" y="4"/>
                    </a:lnTo>
                    <a:lnTo>
                      <a:pt x="0" y="6"/>
                    </a:lnTo>
                    <a:lnTo>
                      <a:pt x="2" y="12"/>
                    </a:lnTo>
                    <a:lnTo>
                      <a:pt x="4" y="14"/>
                    </a:lnTo>
                    <a:lnTo>
                      <a:pt x="8" y="10"/>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858" name="Freeform 60"/>
              <p:cNvSpPr>
                <a:spLocks/>
              </p:cNvSpPr>
              <p:nvPr/>
            </p:nvSpPr>
            <p:spPr bwMode="auto">
              <a:xfrm>
                <a:off x="1578" y="1568"/>
                <a:ext cx="402" cy="454"/>
              </a:xfrm>
              <a:custGeom>
                <a:avLst/>
                <a:gdLst>
                  <a:gd name="T0" fmla="*/ 237 w 402"/>
                  <a:gd name="T1" fmla="*/ 115 h 454"/>
                  <a:gd name="T2" fmla="*/ 221 w 402"/>
                  <a:gd name="T3" fmla="*/ 98 h 454"/>
                  <a:gd name="T4" fmla="*/ 209 w 402"/>
                  <a:gd name="T5" fmla="*/ 68 h 454"/>
                  <a:gd name="T6" fmla="*/ 157 w 402"/>
                  <a:gd name="T7" fmla="*/ 72 h 454"/>
                  <a:gd name="T8" fmla="*/ 129 w 402"/>
                  <a:gd name="T9" fmla="*/ 88 h 454"/>
                  <a:gd name="T10" fmla="*/ 133 w 402"/>
                  <a:gd name="T11" fmla="*/ 38 h 454"/>
                  <a:gd name="T12" fmla="*/ 90 w 402"/>
                  <a:gd name="T13" fmla="*/ 26 h 454"/>
                  <a:gd name="T14" fmla="*/ 88 w 402"/>
                  <a:gd name="T15" fmla="*/ 40 h 454"/>
                  <a:gd name="T16" fmla="*/ 66 w 402"/>
                  <a:gd name="T17" fmla="*/ 44 h 454"/>
                  <a:gd name="T18" fmla="*/ 70 w 402"/>
                  <a:gd name="T19" fmla="*/ 76 h 454"/>
                  <a:gd name="T20" fmla="*/ 74 w 402"/>
                  <a:gd name="T21" fmla="*/ 115 h 454"/>
                  <a:gd name="T22" fmla="*/ 64 w 402"/>
                  <a:gd name="T23" fmla="*/ 121 h 454"/>
                  <a:gd name="T24" fmla="*/ 52 w 402"/>
                  <a:gd name="T25" fmla="*/ 40 h 454"/>
                  <a:gd name="T26" fmla="*/ 14 w 402"/>
                  <a:gd name="T27" fmla="*/ 42 h 454"/>
                  <a:gd name="T28" fmla="*/ 0 w 402"/>
                  <a:gd name="T29" fmla="*/ 88 h 454"/>
                  <a:gd name="T30" fmla="*/ 12 w 402"/>
                  <a:gd name="T31" fmla="*/ 131 h 454"/>
                  <a:gd name="T32" fmla="*/ 54 w 402"/>
                  <a:gd name="T33" fmla="*/ 167 h 454"/>
                  <a:gd name="T34" fmla="*/ 113 w 402"/>
                  <a:gd name="T35" fmla="*/ 177 h 454"/>
                  <a:gd name="T36" fmla="*/ 135 w 402"/>
                  <a:gd name="T37" fmla="*/ 173 h 454"/>
                  <a:gd name="T38" fmla="*/ 167 w 402"/>
                  <a:gd name="T39" fmla="*/ 165 h 454"/>
                  <a:gd name="T40" fmla="*/ 185 w 402"/>
                  <a:gd name="T41" fmla="*/ 187 h 454"/>
                  <a:gd name="T42" fmla="*/ 217 w 402"/>
                  <a:gd name="T43" fmla="*/ 211 h 454"/>
                  <a:gd name="T44" fmla="*/ 233 w 402"/>
                  <a:gd name="T45" fmla="*/ 241 h 454"/>
                  <a:gd name="T46" fmla="*/ 241 w 402"/>
                  <a:gd name="T47" fmla="*/ 287 h 454"/>
                  <a:gd name="T48" fmla="*/ 227 w 402"/>
                  <a:gd name="T49" fmla="*/ 340 h 454"/>
                  <a:gd name="T50" fmla="*/ 183 w 402"/>
                  <a:gd name="T51" fmla="*/ 342 h 454"/>
                  <a:gd name="T52" fmla="*/ 173 w 402"/>
                  <a:gd name="T53" fmla="*/ 374 h 454"/>
                  <a:gd name="T54" fmla="*/ 199 w 402"/>
                  <a:gd name="T55" fmla="*/ 370 h 454"/>
                  <a:gd name="T56" fmla="*/ 217 w 402"/>
                  <a:gd name="T57" fmla="*/ 360 h 454"/>
                  <a:gd name="T58" fmla="*/ 233 w 402"/>
                  <a:gd name="T59" fmla="*/ 372 h 454"/>
                  <a:gd name="T60" fmla="*/ 249 w 402"/>
                  <a:gd name="T61" fmla="*/ 392 h 454"/>
                  <a:gd name="T62" fmla="*/ 257 w 402"/>
                  <a:gd name="T63" fmla="*/ 406 h 454"/>
                  <a:gd name="T64" fmla="*/ 283 w 402"/>
                  <a:gd name="T65" fmla="*/ 422 h 454"/>
                  <a:gd name="T66" fmla="*/ 299 w 402"/>
                  <a:gd name="T67" fmla="*/ 438 h 454"/>
                  <a:gd name="T68" fmla="*/ 322 w 402"/>
                  <a:gd name="T69" fmla="*/ 448 h 454"/>
                  <a:gd name="T70" fmla="*/ 318 w 402"/>
                  <a:gd name="T71" fmla="*/ 424 h 454"/>
                  <a:gd name="T72" fmla="*/ 313 w 402"/>
                  <a:gd name="T73" fmla="*/ 402 h 454"/>
                  <a:gd name="T74" fmla="*/ 346 w 402"/>
                  <a:gd name="T75" fmla="*/ 420 h 454"/>
                  <a:gd name="T76" fmla="*/ 354 w 402"/>
                  <a:gd name="T77" fmla="*/ 422 h 454"/>
                  <a:gd name="T78" fmla="*/ 358 w 402"/>
                  <a:gd name="T79" fmla="*/ 408 h 454"/>
                  <a:gd name="T80" fmla="*/ 348 w 402"/>
                  <a:gd name="T81" fmla="*/ 370 h 454"/>
                  <a:gd name="T82" fmla="*/ 328 w 402"/>
                  <a:gd name="T83" fmla="*/ 358 h 454"/>
                  <a:gd name="T84" fmla="*/ 318 w 402"/>
                  <a:gd name="T85" fmla="*/ 336 h 454"/>
                  <a:gd name="T86" fmla="*/ 317 w 402"/>
                  <a:gd name="T87" fmla="*/ 317 h 454"/>
                  <a:gd name="T88" fmla="*/ 318 w 402"/>
                  <a:gd name="T89" fmla="*/ 301 h 454"/>
                  <a:gd name="T90" fmla="*/ 352 w 402"/>
                  <a:gd name="T91" fmla="*/ 340 h 454"/>
                  <a:gd name="T92" fmla="*/ 374 w 402"/>
                  <a:gd name="T93" fmla="*/ 346 h 454"/>
                  <a:gd name="T94" fmla="*/ 386 w 402"/>
                  <a:gd name="T95" fmla="*/ 317 h 454"/>
                  <a:gd name="T96" fmla="*/ 400 w 402"/>
                  <a:gd name="T97" fmla="*/ 297 h 454"/>
                  <a:gd name="T98" fmla="*/ 374 w 402"/>
                  <a:gd name="T99" fmla="*/ 279 h 454"/>
                  <a:gd name="T100" fmla="*/ 350 w 402"/>
                  <a:gd name="T101" fmla="*/ 255 h 454"/>
                  <a:gd name="T102" fmla="*/ 328 w 402"/>
                  <a:gd name="T103" fmla="*/ 237 h 454"/>
                  <a:gd name="T104" fmla="*/ 313 w 402"/>
                  <a:gd name="T105" fmla="*/ 213 h 454"/>
                  <a:gd name="T106" fmla="*/ 330 w 402"/>
                  <a:gd name="T107" fmla="*/ 205 h 454"/>
                  <a:gd name="T108" fmla="*/ 313 w 402"/>
                  <a:gd name="T109" fmla="*/ 183 h 454"/>
                  <a:gd name="T110" fmla="*/ 301 w 402"/>
                  <a:gd name="T111" fmla="*/ 165 h 454"/>
                  <a:gd name="T112" fmla="*/ 283 w 402"/>
                  <a:gd name="T113" fmla="*/ 143 h 454"/>
                  <a:gd name="T114" fmla="*/ 271 w 402"/>
                  <a:gd name="T115" fmla="*/ 143 h 4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2"/>
                  <a:gd name="T175" fmla="*/ 0 h 454"/>
                  <a:gd name="T176" fmla="*/ 402 w 402"/>
                  <a:gd name="T177" fmla="*/ 454 h 4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2" h="454">
                    <a:moveTo>
                      <a:pt x="263" y="127"/>
                    </a:moveTo>
                    <a:lnTo>
                      <a:pt x="267" y="121"/>
                    </a:lnTo>
                    <a:lnTo>
                      <a:pt x="265" y="115"/>
                    </a:lnTo>
                    <a:lnTo>
                      <a:pt x="263" y="109"/>
                    </a:lnTo>
                    <a:lnTo>
                      <a:pt x="251" y="105"/>
                    </a:lnTo>
                    <a:lnTo>
                      <a:pt x="247" y="99"/>
                    </a:lnTo>
                    <a:lnTo>
                      <a:pt x="245" y="103"/>
                    </a:lnTo>
                    <a:lnTo>
                      <a:pt x="241" y="107"/>
                    </a:lnTo>
                    <a:lnTo>
                      <a:pt x="239" y="105"/>
                    </a:lnTo>
                    <a:lnTo>
                      <a:pt x="235" y="107"/>
                    </a:lnTo>
                    <a:lnTo>
                      <a:pt x="237" y="115"/>
                    </a:lnTo>
                    <a:lnTo>
                      <a:pt x="237" y="117"/>
                    </a:lnTo>
                    <a:lnTo>
                      <a:pt x="237" y="115"/>
                    </a:lnTo>
                    <a:lnTo>
                      <a:pt x="233" y="115"/>
                    </a:lnTo>
                    <a:lnTo>
                      <a:pt x="231" y="111"/>
                    </a:lnTo>
                    <a:lnTo>
                      <a:pt x="231" y="105"/>
                    </a:lnTo>
                    <a:lnTo>
                      <a:pt x="229" y="105"/>
                    </a:lnTo>
                    <a:lnTo>
                      <a:pt x="225" y="111"/>
                    </a:lnTo>
                    <a:lnTo>
                      <a:pt x="233" y="98"/>
                    </a:lnTo>
                    <a:lnTo>
                      <a:pt x="233" y="96"/>
                    </a:lnTo>
                    <a:lnTo>
                      <a:pt x="225" y="98"/>
                    </a:lnTo>
                    <a:lnTo>
                      <a:pt x="221" y="98"/>
                    </a:lnTo>
                    <a:lnTo>
                      <a:pt x="217" y="103"/>
                    </a:lnTo>
                    <a:lnTo>
                      <a:pt x="215" y="103"/>
                    </a:lnTo>
                    <a:lnTo>
                      <a:pt x="215" y="99"/>
                    </a:lnTo>
                    <a:lnTo>
                      <a:pt x="211" y="101"/>
                    </a:lnTo>
                    <a:lnTo>
                      <a:pt x="221" y="94"/>
                    </a:lnTo>
                    <a:lnTo>
                      <a:pt x="221" y="90"/>
                    </a:lnTo>
                    <a:lnTo>
                      <a:pt x="221" y="86"/>
                    </a:lnTo>
                    <a:lnTo>
                      <a:pt x="215" y="84"/>
                    </a:lnTo>
                    <a:lnTo>
                      <a:pt x="211" y="84"/>
                    </a:lnTo>
                    <a:lnTo>
                      <a:pt x="209" y="82"/>
                    </a:lnTo>
                    <a:lnTo>
                      <a:pt x="211" y="78"/>
                    </a:lnTo>
                    <a:lnTo>
                      <a:pt x="209" y="68"/>
                    </a:lnTo>
                    <a:lnTo>
                      <a:pt x="207" y="66"/>
                    </a:lnTo>
                    <a:lnTo>
                      <a:pt x="207" y="64"/>
                    </a:lnTo>
                    <a:lnTo>
                      <a:pt x="201" y="60"/>
                    </a:lnTo>
                    <a:lnTo>
                      <a:pt x="197" y="60"/>
                    </a:lnTo>
                    <a:lnTo>
                      <a:pt x="181" y="54"/>
                    </a:lnTo>
                    <a:lnTo>
                      <a:pt x="175" y="52"/>
                    </a:lnTo>
                    <a:lnTo>
                      <a:pt x="167" y="56"/>
                    </a:lnTo>
                    <a:lnTo>
                      <a:pt x="161" y="62"/>
                    </a:lnTo>
                    <a:lnTo>
                      <a:pt x="161" y="68"/>
                    </a:lnTo>
                    <a:lnTo>
                      <a:pt x="165" y="72"/>
                    </a:lnTo>
                    <a:lnTo>
                      <a:pt x="161" y="72"/>
                    </a:lnTo>
                    <a:lnTo>
                      <a:pt x="157" y="72"/>
                    </a:lnTo>
                    <a:lnTo>
                      <a:pt x="155" y="76"/>
                    </a:lnTo>
                    <a:lnTo>
                      <a:pt x="149" y="70"/>
                    </a:lnTo>
                    <a:lnTo>
                      <a:pt x="147" y="74"/>
                    </a:lnTo>
                    <a:lnTo>
                      <a:pt x="143" y="72"/>
                    </a:lnTo>
                    <a:lnTo>
                      <a:pt x="143" y="64"/>
                    </a:lnTo>
                    <a:lnTo>
                      <a:pt x="139" y="70"/>
                    </a:lnTo>
                    <a:lnTo>
                      <a:pt x="139" y="78"/>
                    </a:lnTo>
                    <a:lnTo>
                      <a:pt x="137" y="78"/>
                    </a:lnTo>
                    <a:lnTo>
                      <a:pt x="135" y="82"/>
                    </a:lnTo>
                    <a:lnTo>
                      <a:pt x="133" y="88"/>
                    </a:lnTo>
                    <a:lnTo>
                      <a:pt x="127" y="90"/>
                    </a:lnTo>
                    <a:lnTo>
                      <a:pt x="129" y="88"/>
                    </a:lnTo>
                    <a:lnTo>
                      <a:pt x="127" y="86"/>
                    </a:lnTo>
                    <a:lnTo>
                      <a:pt x="127" y="82"/>
                    </a:lnTo>
                    <a:lnTo>
                      <a:pt x="131" y="84"/>
                    </a:lnTo>
                    <a:lnTo>
                      <a:pt x="133" y="82"/>
                    </a:lnTo>
                    <a:lnTo>
                      <a:pt x="129" y="80"/>
                    </a:lnTo>
                    <a:lnTo>
                      <a:pt x="135" y="54"/>
                    </a:lnTo>
                    <a:lnTo>
                      <a:pt x="131" y="50"/>
                    </a:lnTo>
                    <a:lnTo>
                      <a:pt x="129" y="44"/>
                    </a:lnTo>
                    <a:lnTo>
                      <a:pt x="129" y="42"/>
                    </a:lnTo>
                    <a:lnTo>
                      <a:pt x="131" y="40"/>
                    </a:lnTo>
                    <a:lnTo>
                      <a:pt x="133" y="38"/>
                    </a:lnTo>
                    <a:lnTo>
                      <a:pt x="131" y="34"/>
                    </a:lnTo>
                    <a:lnTo>
                      <a:pt x="127" y="30"/>
                    </a:lnTo>
                    <a:lnTo>
                      <a:pt x="121" y="28"/>
                    </a:lnTo>
                    <a:lnTo>
                      <a:pt x="125" y="24"/>
                    </a:lnTo>
                    <a:lnTo>
                      <a:pt x="123" y="12"/>
                    </a:lnTo>
                    <a:lnTo>
                      <a:pt x="119" y="6"/>
                    </a:lnTo>
                    <a:lnTo>
                      <a:pt x="101" y="6"/>
                    </a:lnTo>
                    <a:lnTo>
                      <a:pt x="99" y="8"/>
                    </a:lnTo>
                    <a:lnTo>
                      <a:pt x="96" y="8"/>
                    </a:lnTo>
                    <a:lnTo>
                      <a:pt x="86" y="16"/>
                    </a:lnTo>
                    <a:lnTo>
                      <a:pt x="90" y="20"/>
                    </a:lnTo>
                    <a:lnTo>
                      <a:pt x="90" y="26"/>
                    </a:lnTo>
                    <a:lnTo>
                      <a:pt x="88" y="20"/>
                    </a:lnTo>
                    <a:lnTo>
                      <a:pt x="84" y="18"/>
                    </a:lnTo>
                    <a:lnTo>
                      <a:pt x="78" y="20"/>
                    </a:lnTo>
                    <a:lnTo>
                      <a:pt x="78" y="24"/>
                    </a:lnTo>
                    <a:lnTo>
                      <a:pt x="80" y="30"/>
                    </a:lnTo>
                    <a:lnTo>
                      <a:pt x="78" y="28"/>
                    </a:lnTo>
                    <a:lnTo>
                      <a:pt x="74" y="24"/>
                    </a:lnTo>
                    <a:lnTo>
                      <a:pt x="72" y="24"/>
                    </a:lnTo>
                    <a:lnTo>
                      <a:pt x="70" y="28"/>
                    </a:lnTo>
                    <a:lnTo>
                      <a:pt x="72" y="32"/>
                    </a:lnTo>
                    <a:lnTo>
                      <a:pt x="88" y="38"/>
                    </a:lnTo>
                    <a:lnTo>
                      <a:pt x="88" y="40"/>
                    </a:lnTo>
                    <a:lnTo>
                      <a:pt x="68" y="34"/>
                    </a:lnTo>
                    <a:lnTo>
                      <a:pt x="68" y="38"/>
                    </a:lnTo>
                    <a:lnTo>
                      <a:pt x="66" y="36"/>
                    </a:lnTo>
                    <a:lnTo>
                      <a:pt x="64" y="38"/>
                    </a:lnTo>
                    <a:lnTo>
                      <a:pt x="66" y="40"/>
                    </a:lnTo>
                    <a:lnTo>
                      <a:pt x="70" y="40"/>
                    </a:lnTo>
                    <a:lnTo>
                      <a:pt x="76" y="44"/>
                    </a:lnTo>
                    <a:lnTo>
                      <a:pt x="80" y="48"/>
                    </a:lnTo>
                    <a:lnTo>
                      <a:pt x="84" y="52"/>
                    </a:lnTo>
                    <a:lnTo>
                      <a:pt x="82" y="52"/>
                    </a:lnTo>
                    <a:lnTo>
                      <a:pt x="72" y="44"/>
                    </a:lnTo>
                    <a:lnTo>
                      <a:pt x="66" y="44"/>
                    </a:lnTo>
                    <a:lnTo>
                      <a:pt x="62" y="44"/>
                    </a:lnTo>
                    <a:lnTo>
                      <a:pt x="60" y="46"/>
                    </a:lnTo>
                    <a:lnTo>
                      <a:pt x="62" y="54"/>
                    </a:lnTo>
                    <a:lnTo>
                      <a:pt x="64" y="60"/>
                    </a:lnTo>
                    <a:lnTo>
                      <a:pt x="62" y="62"/>
                    </a:lnTo>
                    <a:lnTo>
                      <a:pt x="64" y="66"/>
                    </a:lnTo>
                    <a:lnTo>
                      <a:pt x="68" y="70"/>
                    </a:lnTo>
                    <a:lnTo>
                      <a:pt x="72" y="70"/>
                    </a:lnTo>
                    <a:lnTo>
                      <a:pt x="72" y="68"/>
                    </a:lnTo>
                    <a:lnTo>
                      <a:pt x="74" y="70"/>
                    </a:lnTo>
                    <a:lnTo>
                      <a:pt x="72" y="74"/>
                    </a:lnTo>
                    <a:lnTo>
                      <a:pt x="70" y="76"/>
                    </a:lnTo>
                    <a:lnTo>
                      <a:pt x="64" y="76"/>
                    </a:lnTo>
                    <a:lnTo>
                      <a:pt x="64" y="82"/>
                    </a:lnTo>
                    <a:lnTo>
                      <a:pt x="58" y="88"/>
                    </a:lnTo>
                    <a:lnTo>
                      <a:pt x="58" y="90"/>
                    </a:lnTo>
                    <a:lnTo>
                      <a:pt x="62" y="92"/>
                    </a:lnTo>
                    <a:lnTo>
                      <a:pt x="62" y="98"/>
                    </a:lnTo>
                    <a:lnTo>
                      <a:pt x="66" y="101"/>
                    </a:lnTo>
                    <a:lnTo>
                      <a:pt x="72" y="103"/>
                    </a:lnTo>
                    <a:lnTo>
                      <a:pt x="76" y="103"/>
                    </a:lnTo>
                    <a:lnTo>
                      <a:pt x="76" y="105"/>
                    </a:lnTo>
                    <a:lnTo>
                      <a:pt x="76" y="113"/>
                    </a:lnTo>
                    <a:lnTo>
                      <a:pt x="74" y="115"/>
                    </a:lnTo>
                    <a:lnTo>
                      <a:pt x="74" y="127"/>
                    </a:lnTo>
                    <a:lnTo>
                      <a:pt x="72" y="133"/>
                    </a:lnTo>
                    <a:lnTo>
                      <a:pt x="70" y="131"/>
                    </a:lnTo>
                    <a:lnTo>
                      <a:pt x="72" y="125"/>
                    </a:lnTo>
                    <a:lnTo>
                      <a:pt x="70" y="123"/>
                    </a:lnTo>
                    <a:lnTo>
                      <a:pt x="64" y="123"/>
                    </a:lnTo>
                    <a:lnTo>
                      <a:pt x="58" y="125"/>
                    </a:lnTo>
                    <a:lnTo>
                      <a:pt x="52" y="131"/>
                    </a:lnTo>
                    <a:lnTo>
                      <a:pt x="48" y="129"/>
                    </a:lnTo>
                    <a:lnTo>
                      <a:pt x="58" y="121"/>
                    </a:lnTo>
                    <a:lnTo>
                      <a:pt x="64" y="121"/>
                    </a:lnTo>
                    <a:lnTo>
                      <a:pt x="66" y="119"/>
                    </a:lnTo>
                    <a:lnTo>
                      <a:pt x="68" y="117"/>
                    </a:lnTo>
                    <a:lnTo>
                      <a:pt x="72" y="119"/>
                    </a:lnTo>
                    <a:lnTo>
                      <a:pt x="72" y="113"/>
                    </a:lnTo>
                    <a:lnTo>
                      <a:pt x="70" y="111"/>
                    </a:lnTo>
                    <a:lnTo>
                      <a:pt x="66" y="109"/>
                    </a:lnTo>
                    <a:lnTo>
                      <a:pt x="52" y="92"/>
                    </a:lnTo>
                    <a:lnTo>
                      <a:pt x="50" y="86"/>
                    </a:lnTo>
                    <a:lnTo>
                      <a:pt x="52" y="70"/>
                    </a:lnTo>
                    <a:lnTo>
                      <a:pt x="48" y="58"/>
                    </a:lnTo>
                    <a:lnTo>
                      <a:pt x="48" y="50"/>
                    </a:lnTo>
                    <a:lnTo>
                      <a:pt x="52" y="40"/>
                    </a:lnTo>
                    <a:lnTo>
                      <a:pt x="54" y="32"/>
                    </a:lnTo>
                    <a:lnTo>
                      <a:pt x="72" y="6"/>
                    </a:lnTo>
                    <a:lnTo>
                      <a:pt x="72" y="4"/>
                    </a:lnTo>
                    <a:lnTo>
                      <a:pt x="68" y="2"/>
                    </a:lnTo>
                    <a:lnTo>
                      <a:pt x="48" y="0"/>
                    </a:lnTo>
                    <a:lnTo>
                      <a:pt x="30" y="10"/>
                    </a:lnTo>
                    <a:lnTo>
                      <a:pt x="20" y="20"/>
                    </a:lnTo>
                    <a:lnTo>
                      <a:pt x="18" y="26"/>
                    </a:lnTo>
                    <a:lnTo>
                      <a:pt x="16" y="30"/>
                    </a:lnTo>
                    <a:lnTo>
                      <a:pt x="14" y="32"/>
                    </a:lnTo>
                    <a:lnTo>
                      <a:pt x="12" y="38"/>
                    </a:lnTo>
                    <a:lnTo>
                      <a:pt x="14" y="42"/>
                    </a:lnTo>
                    <a:lnTo>
                      <a:pt x="10" y="44"/>
                    </a:lnTo>
                    <a:lnTo>
                      <a:pt x="10" y="50"/>
                    </a:lnTo>
                    <a:lnTo>
                      <a:pt x="12" y="52"/>
                    </a:lnTo>
                    <a:lnTo>
                      <a:pt x="8" y="52"/>
                    </a:lnTo>
                    <a:lnTo>
                      <a:pt x="6" y="58"/>
                    </a:lnTo>
                    <a:lnTo>
                      <a:pt x="4" y="60"/>
                    </a:lnTo>
                    <a:lnTo>
                      <a:pt x="4" y="66"/>
                    </a:lnTo>
                    <a:lnTo>
                      <a:pt x="2" y="70"/>
                    </a:lnTo>
                    <a:lnTo>
                      <a:pt x="4" y="78"/>
                    </a:lnTo>
                    <a:lnTo>
                      <a:pt x="6" y="78"/>
                    </a:lnTo>
                    <a:lnTo>
                      <a:pt x="4" y="80"/>
                    </a:lnTo>
                    <a:lnTo>
                      <a:pt x="0" y="88"/>
                    </a:lnTo>
                    <a:lnTo>
                      <a:pt x="4" y="98"/>
                    </a:lnTo>
                    <a:lnTo>
                      <a:pt x="0" y="101"/>
                    </a:lnTo>
                    <a:lnTo>
                      <a:pt x="0" y="111"/>
                    </a:lnTo>
                    <a:lnTo>
                      <a:pt x="4" y="117"/>
                    </a:lnTo>
                    <a:lnTo>
                      <a:pt x="30" y="121"/>
                    </a:lnTo>
                    <a:lnTo>
                      <a:pt x="36" y="129"/>
                    </a:lnTo>
                    <a:lnTo>
                      <a:pt x="42" y="131"/>
                    </a:lnTo>
                    <a:lnTo>
                      <a:pt x="34" y="133"/>
                    </a:lnTo>
                    <a:lnTo>
                      <a:pt x="28" y="135"/>
                    </a:lnTo>
                    <a:lnTo>
                      <a:pt x="18" y="129"/>
                    </a:lnTo>
                    <a:lnTo>
                      <a:pt x="10" y="127"/>
                    </a:lnTo>
                    <a:lnTo>
                      <a:pt x="12" y="131"/>
                    </a:lnTo>
                    <a:lnTo>
                      <a:pt x="10" y="135"/>
                    </a:lnTo>
                    <a:lnTo>
                      <a:pt x="22" y="153"/>
                    </a:lnTo>
                    <a:lnTo>
                      <a:pt x="30" y="159"/>
                    </a:lnTo>
                    <a:lnTo>
                      <a:pt x="26" y="159"/>
                    </a:lnTo>
                    <a:lnTo>
                      <a:pt x="32" y="161"/>
                    </a:lnTo>
                    <a:lnTo>
                      <a:pt x="32" y="159"/>
                    </a:lnTo>
                    <a:lnTo>
                      <a:pt x="36" y="159"/>
                    </a:lnTo>
                    <a:lnTo>
                      <a:pt x="42" y="161"/>
                    </a:lnTo>
                    <a:lnTo>
                      <a:pt x="48" y="159"/>
                    </a:lnTo>
                    <a:lnTo>
                      <a:pt x="50" y="153"/>
                    </a:lnTo>
                    <a:lnTo>
                      <a:pt x="50" y="161"/>
                    </a:lnTo>
                    <a:lnTo>
                      <a:pt x="54" y="167"/>
                    </a:lnTo>
                    <a:lnTo>
                      <a:pt x="58" y="171"/>
                    </a:lnTo>
                    <a:lnTo>
                      <a:pt x="64" y="173"/>
                    </a:lnTo>
                    <a:lnTo>
                      <a:pt x="68" y="173"/>
                    </a:lnTo>
                    <a:lnTo>
                      <a:pt x="64" y="171"/>
                    </a:lnTo>
                    <a:lnTo>
                      <a:pt x="68" y="169"/>
                    </a:lnTo>
                    <a:lnTo>
                      <a:pt x="92" y="177"/>
                    </a:lnTo>
                    <a:lnTo>
                      <a:pt x="92" y="175"/>
                    </a:lnTo>
                    <a:lnTo>
                      <a:pt x="97" y="173"/>
                    </a:lnTo>
                    <a:lnTo>
                      <a:pt x="107" y="179"/>
                    </a:lnTo>
                    <a:lnTo>
                      <a:pt x="111" y="179"/>
                    </a:lnTo>
                    <a:lnTo>
                      <a:pt x="113" y="177"/>
                    </a:lnTo>
                    <a:lnTo>
                      <a:pt x="111" y="179"/>
                    </a:lnTo>
                    <a:lnTo>
                      <a:pt x="113" y="181"/>
                    </a:lnTo>
                    <a:lnTo>
                      <a:pt x="115" y="177"/>
                    </a:lnTo>
                    <a:lnTo>
                      <a:pt x="119" y="175"/>
                    </a:lnTo>
                    <a:lnTo>
                      <a:pt x="123" y="177"/>
                    </a:lnTo>
                    <a:lnTo>
                      <a:pt x="125" y="183"/>
                    </a:lnTo>
                    <a:lnTo>
                      <a:pt x="129" y="183"/>
                    </a:lnTo>
                    <a:lnTo>
                      <a:pt x="127" y="179"/>
                    </a:lnTo>
                    <a:lnTo>
                      <a:pt x="123" y="173"/>
                    </a:lnTo>
                    <a:lnTo>
                      <a:pt x="117" y="171"/>
                    </a:lnTo>
                    <a:lnTo>
                      <a:pt x="117" y="167"/>
                    </a:lnTo>
                    <a:lnTo>
                      <a:pt x="135" y="173"/>
                    </a:lnTo>
                    <a:lnTo>
                      <a:pt x="139" y="171"/>
                    </a:lnTo>
                    <a:lnTo>
                      <a:pt x="139" y="173"/>
                    </a:lnTo>
                    <a:lnTo>
                      <a:pt x="141" y="173"/>
                    </a:lnTo>
                    <a:lnTo>
                      <a:pt x="145" y="179"/>
                    </a:lnTo>
                    <a:lnTo>
                      <a:pt x="157" y="177"/>
                    </a:lnTo>
                    <a:lnTo>
                      <a:pt x="159" y="173"/>
                    </a:lnTo>
                    <a:lnTo>
                      <a:pt x="153" y="159"/>
                    </a:lnTo>
                    <a:lnTo>
                      <a:pt x="151" y="159"/>
                    </a:lnTo>
                    <a:lnTo>
                      <a:pt x="147" y="157"/>
                    </a:lnTo>
                    <a:lnTo>
                      <a:pt x="151" y="153"/>
                    </a:lnTo>
                    <a:lnTo>
                      <a:pt x="157" y="155"/>
                    </a:lnTo>
                    <a:lnTo>
                      <a:pt x="167" y="165"/>
                    </a:lnTo>
                    <a:lnTo>
                      <a:pt x="167" y="161"/>
                    </a:lnTo>
                    <a:lnTo>
                      <a:pt x="171" y="165"/>
                    </a:lnTo>
                    <a:lnTo>
                      <a:pt x="175" y="163"/>
                    </a:lnTo>
                    <a:lnTo>
                      <a:pt x="175" y="179"/>
                    </a:lnTo>
                    <a:lnTo>
                      <a:pt x="177" y="181"/>
                    </a:lnTo>
                    <a:lnTo>
                      <a:pt x="179" y="177"/>
                    </a:lnTo>
                    <a:lnTo>
                      <a:pt x="181" y="179"/>
                    </a:lnTo>
                    <a:lnTo>
                      <a:pt x="185" y="179"/>
                    </a:lnTo>
                    <a:lnTo>
                      <a:pt x="185" y="181"/>
                    </a:lnTo>
                    <a:lnTo>
                      <a:pt x="185" y="185"/>
                    </a:lnTo>
                    <a:lnTo>
                      <a:pt x="181" y="187"/>
                    </a:lnTo>
                    <a:lnTo>
                      <a:pt x="185" y="187"/>
                    </a:lnTo>
                    <a:lnTo>
                      <a:pt x="201" y="201"/>
                    </a:lnTo>
                    <a:lnTo>
                      <a:pt x="201" y="207"/>
                    </a:lnTo>
                    <a:lnTo>
                      <a:pt x="197" y="213"/>
                    </a:lnTo>
                    <a:lnTo>
                      <a:pt x="191" y="211"/>
                    </a:lnTo>
                    <a:lnTo>
                      <a:pt x="187" y="211"/>
                    </a:lnTo>
                    <a:lnTo>
                      <a:pt x="189" y="217"/>
                    </a:lnTo>
                    <a:lnTo>
                      <a:pt x="189" y="225"/>
                    </a:lnTo>
                    <a:lnTo>
                      <a:pt x="201" y="219"/>
                    </a:lnTo>
                    <a:lnTo>
                      <a:pt x="203" y="215"/>
                    </a:lnTo>
                    <a:lnTo>
                      <a:pt x="207" y="215"/>
                    </a:lnTo>
                    <a:lnTo>
                      <a:pt x="211" y="213"/>
                    </a:lnTo>
                    <a:lnTo>
                      <a:pt x="217" y="211"/>
                    </a:lnTo>
                    <a:lnTo>
                      <a:pt x="221" y="213"/>
                    </a:lnTo>
                    <a:lnTo>
                      <a:pt x="213" y="215"/>
                    </a:lnTo>
                    <a:lnTo>
                      <a:pt x="215" y="215"/>
                    </a:lnTo>
                    <a:lnTo>
                      <a:pt x="213" y="219"/>
                    </a:lnTo>
                    <a:lnTo>
                      <a:pt x="223" y="231"/>
                    </a:lnTo>
                    <a:lnTo>
                      <a:pt x="223" y="229"/>
                    </a:lnTo>
                    <a:lnTo>
                      <a:pt x="223" y="225"/>
                    </a:lnTo>
                    <a:lnTo>
                      <a:pt x="223" y="223"/>
                    </a:lnTo>
                    <a:lnTo>
                      <a:pt x="227" y="225"/>
                    </a:lnTo>
                    <a:lnTo>
                      <a:pt x="227" y="235"/>
                    </a:lnTo>
                    <a:lnTo>
                      <a:pt x="229" y="239"/>
                    </a:lnTo>
                    <a:lnTo>
                      <a:pt x="233" y="241"/>
                    </a:lnTo>
                    <a:lnTo>
                      <a:pt x="235" y="239"/>
                    </a:lnTo>
                    <a:lnTo>
                      <a:pt x="239" y="245"/>
                    </a:lnTo>
                    <a:lnTo>
                      <a:pt x="241" y="255"/>
                    </a:lnTo>
                    <a:lnTo>
                      <a:pt x="243" y="259"/>
                    </a:lnTo>
                    <a:lnTo>
                      <a:pt x="245" y="265"/>
                    </a:lnTo>
                    <a:lnTo>
                      <a:pt x="247" y="267"/>
                    </a:lnTo>
                    <a:lnTo>
                      <a:pt x="247" y="277"/>
                    </a:lnTo>
                    <a:lnTo>
                      <a:pt x="249" y="277"/>
                    </a:lnTo>
                    <a:lnTo>
                      <a:pt x="247" y="281"/>
                    </a:lnTo>
                    <a:lnTo>
                      <a:pt x="245" y="283"/>
                    </a:lnTo>
                    <a:lnTo>
                      <a:pt x="243" y="285"/>
                    </a:lnTo>
                    <a:lnTo>
                      <a:pt x="241" y="287"/>
                    </a:lnTo>
                    <a:lnTo>
                      <a:pt x="241" y="297"/>
                    </a:lnTo>
                    <a:lnTo>
                      <a:pt x="239" y="299"/>
                    </a:lnTo>
                    <a:lnTo>
                      <a:pt x="235" y="299"/>
                    </a:lnTo>
                    <a:lnTo>
                      <a:pt x="219" y="317"/>
                    </a:lnTo>
                    <a:lnTo>
                      <a:pt x="221" y="319"/>
                    </a:lnTo>
                    <a:lnTo>
                      <a:pt x="223" y="325"/>
                    </a:lnTo>
                    <a:lnTo>
                      <a:pt x="227" y="328"/>
                    </a:lnTo>
                    <a:lnTo>
                      <a:pt x="229" y="332"/>
                    </a:lnTo>
                    <a:lnTo>
                      <a:pt x="231" y="334"/>
                    </a:lnTo>
                    <a:lnTo>
                      <a:pt x="231" y="340"/>
                    </a:lnTo>
                    <a:lnTo>
                      <a:pt x="227" y="338"/>
                    </a:lnTo>
                    <a:lnTo>
                      <a:pt x="227" y="340"/>
                    </a:lnTo>
                    <a:lnTo>
                      <a:pt x="223" y="338"/>
                    </a:lnTo>
                    <a:lnTo>
                      <a:pt x="223" y="340"/>
                    </a:lnTo>
                    <a:lnTo>
                      <a:pt x="219" y="340"/>
                    </a:lnTo>
                    <a:lnTo>
                      <a:pt x="215" y="342"/>
                    </a:lnTo>
                    <a:lnTo>
                      <a:pt x="209" y="342"/>
                    </a:lnTo>
                    <a:lnTo>
                      <a:pt x="209" y="346"/>
                    </a:lnTo>
                    <a:lnTo>
                      <a:pt x="207" y="346"/>
                    </a:lnTo>
                    <a:lnTo>
                      <a:pt x="203" y="344"/>
                    </a:lnTo>
                    <a:lnTo>
                      <a:pt x="195" y="346"/>
                    </a:lnTo>
                    <a:lnTo>
                      <a:pt x="189" y="342"/>
                    </a:lnTo>
                    <a:lnTo>
                      <a:pt x="185" y="342"/>
                    </a:lnTo>
                    <a:lnTo>
                      <a:pt x="183" y="342"/>
                    </a:lnTo>
                    <a:lnTo>
                      <a:pt x="181" y="340"/>
                    </a:lnTo>
                    <a:lnTo>
                      <a:pt x="179" y="340"/>
                    </a:lnTo>
                    <a:lnTo>
                      <a:pt x="179" y="344"/>
                    </a:lnTo>
                    <a:lnTo>
                      <a:pt x="177" y="344"/>
                    </a:lnTo>
                    <a:lnTo>
                      <a:pt x="179" y="350"/>
                    </a:lnTo>
                    <a:lnTo>
                      <a:pt x="175" y="350"/>
                    </a:lnTo>
                    <a:lnTo>
                      <a:pt x="171" y="354"/>
                    </a:lnTo>
                    <a:lnTo>
                      <a:pt x="169" y="356"/>
                    </a:lnTo>
                    <a:lnTo>
                      <a:pt x="167" y="358"/>
                    </a:lnTo>
                    <a:lnTo>
                      <a:pt x="167" y="366"/>
                    </a:lnTo>
                    <a:lnTo>
                      <a:pt x="171" y="372"/>
                    </a:lnTo>
                    <a:lnTo>
                      <a:pt x="173" y="374"/>
                    </a:lnTo>
                    <a:lnTo>
                      <a:pt x="175" y="374"/>
                    </a:lnTo>
                    <a:lnTo>
                      <a:pt x="179" y="378"/>
                    </a:lnTo>
                    <a:lnTo>
                      <a:pt x="181" y="378"/>
                    </a:lnTo>
                    <a:lnTo>
                      <a:pt x="187" y="380"/>
                    </a:lnTo>
                    <a:lnTo>
                      <a:pt x="189" y="380"/>
                    </a:lnTo>
                    <a:lnTo>
                      <a:pt x="193" y="378"/>
                    </a:lnTo>
                    <a:lnTo>
                      <a:pt x="193" y="376"/>
                    </a:lnTo>
                    <a:lnTo>
                      <a:pt x="197" y="376"/>
                    </a:lnTo>
                    <a:lnTo>
                      <a:pt x="199" y="374"/>
                    </a:lnTo>
                    <a:lnTo>
                      <a:pt x="199" y="372"/>
                    </a:lnTo>
                    <a:lnTo>
                      <a:pt x="199" y="370"/>
                    </a:lnTo>
                    <a:lnTo>
                      <a:pt x="201" y="368"/>
                    </a:lnTo>
                    <a:lnTo>
                      <a:pt x="205" y="368"/>
                    </a:lnTo>
                    <a:lnTo>
                      <a:pt x="207" y="374"/>
                    </a:lnTo>
                    <a:lnTo>
                      <a:pt x="213" y="374"/>
                    </a:lnTo>
                    <a:lnTo>
                      <a:pt x="217" y="374"/>
                    </a:lnTo>
                    <a:lnTo>
                      <a:pt x="217" y="372"/>
                    </a:lnTo>
                    <a:lnTo>
                      <a:pt x="217" y="370"/>
                    </a:lnTo>
                    <a:lnTo>
                      <a:pt x="217" y="366"/>
                    </a:lnTo>
                    <a:lnTo>
                      <a:pt x="213" y="366"/>
                    </a:lnTo>
                    <a:lnTo>
                      <a:pt x="213" y="362"/>
                    </a:lnTo>
                    <a:lnTo>
                      <a:pt x="215" y="360"/>
                    </a:lnTo>
                    <a:lnTo>
                      <a:pt x="217" y="360"/>
                    </a:lnTo>
                    <a:lnTo>
                      <a:pt x="217" y="364"/>
                    </a:lnTo>
                    <a:lnTo>
                      <a:pt x="219" y="362"/>
                    </a:lnTo>
                    <a:lnTo>
                      <a:pt x="219" y="366"/>
                    </a:lnTo>
                    <a:lnTo>
                      <a:pt x="221" y="368"/>
                    </a:lnTo>
                    <a:lnTo>
                      <a:pt x="223" y="366"/>
                    </a:lnTo>
                    <a:lnTo>
                      <a:pt x="225" y="366"/>
                    </a:lnTo>
                    <a:lnTo>
                      <a:pt x="227" y="366"/>
                    </a:lnTo>
                    <a:lnTo>
                      <a:pt x="229" y="368"/>
                    </a:lnTo>
                    <a:lnTo>
                      <a:pt x="231" y="368"/>
                    </a:lnTo>
                    <a:lnTo>
                      <a:pt x="233" y="368"/>
                    </a:lnTo>
                    <a:lnTo>
                      <a:pt x="235" y="370"/>
                    </a:lnTo>
                    <a:lnTo>
                      <a:pt x="233" y="372"/>
                    </a:lnTo>
                    <a:lnTo>
                      <a:pt x="235" y="378"/>
                    </a:lnTo>
                    <a:lnTo>
                      <a:pt x="237" y="378"/>
                    </a:lnTo>
                    <a:lnTo>
                      <a:pt x="239" y="382"/>
                    </a:lnTo>
                    <a:lnTo>
                      <a:pt x="239" y="384"/>
                    </a:lnTo>
                    <a:lnTo>
                      <a:pt x="239" y="386"/>
                    </a:lnTo>
                    <a:lnTo>
                      <a:pt x="241" y="386"/>
                    </a:lnTo>
                    <a:lnTo>
                      <a:pt x="241" y="388"/>
                    </a:lnTo>
                    <a:lnTo>
                      <a:pt x="243" y="388"/>
                    </a:lnTo>
                    <a:lnTo>
                      <a:pt x="245" y="394"/>
                    </a:lnTo>
                    <a:lnTo>
                      <a:pt x="247" y="394"/>
                    </a:lnTo>
                    <a:lnTo>
                      <a:pt x="249" y="392"/>
                    </a:lnTo>
                    <a:lnTo>
                      <a:pt x="251" y="392"/>
                    </a:lnTo>
                    <a:lnTo>
                      <a:pt x="251" y="394"/>
                    </a:lnTo>
                    <a:lnTo>
                      <a:pt x="251" y="398"/>
                    </a:lnTo>
                    <a:lnTo>
                      <a:pt x="253" y="398"/>
                    </a:lnTo>
                    <a:lnTo>
                      <a:pt x="253" y="396"/>
                    </a:lnTo>
                    <a:lnTo>
                      <a:pt x="255" y="392"/>
                    </a:lnTo>
                    <a:lnTo>
                      <a:pt x="259" y="396"/>
                    </a:lnTo>
                    <a:lnTo>
                      <a:pt x="259" y="398"/>
                    </a:lnTo>
                    <a:lnTo>
                      <a:pt x="261" y="400"/>
                    </a:lnTo>
                    <a:lnTo>
                      <a:pt x="263" y="400"/>
                    </a:lnTo>
                    <a:lnTo>
                      <a:pt x="259" y="404"/>
                    </a:lnTo>
                    <a:lnTo>
                      <a:pt x="257" y="406"/>
                    </a:lnTo>
                    <a:lnTo>
                      <a:pt x="253" y="402"/>
                    </a:lnTo>
                    <a:lnTo>
                      <a:pt x="259" y="414"/>
                    </a:lnTo>
                    <a:lnTo>
                      <a:pt x="261" y="416"/>
                    </a:lnTo>
                    <a:lnTo>
                      <a:pt x="265" y="418"/>
                    </a:lnTo>
                    <a:lnTo>
                      <a:pt x="273" y="422"/>
                    </a:lnTo>
                    <a:lnTo>
                      <a:pt x="273" y="424"/>
                    </a:lnTo>
                    <a:lnTo>
                      <a:pt x="275" y="424"/>
                    </a:lnTo>
                    <a:lnTo>
                      <a:pt x="279" y="426"/>
                    </a:lnTo>
                    <a:lnTo>
                      <a:pt x="281" y="424"/>
                    </a:lnTo>
                    <a:lnTo>
                      <a:pt x="283" y="422"/>
                    </a:lnTo>
                    <a:lnTo>
                      <a:pt x="283" y="426"/>
                    </a:lnTo>
                    <a:lnTo>
                      <a:pt x="285" y="426"/>
                    </a:lnTo>
                    <a:lnTo>
                      <a:pt x="287" y="424"/>
                    </a:lnTo>
                    <a:lnTo>
                      <a:pt x="289" y="426"/>
                    </a:lnTo>
                    <a:lnTo>
                      <a:pt x="291" y="424"/>
                    </a:lnTo>
                    <a:lnTo>
                      <a:pt x="289" y="428"/>
                    </a:lnTo>
                    <a:lnTo>
                      <a:pt x="291" y="430"/>
                    </a:lnTo>
                    <a:lnTo>
                      <a:pt x="293" y="430"/>
                    </a:lnTo>
                    <a:lnTo>
                      <a:pt x="293" y="434"/>
                    </a:lnTo>
                    <a:lnTo>
                      <a:pt x="295" y="436"/>
                    </a:lnTo>
                    <a:lnTo>
                      <a:pt x="299" y="438"/>
                    </a:lnTo>
                    <a:lnTo>
                      <a:pt x="299" y="434"/>
                    </a:lnTo>
                    <a:lnTo>
                      <a:pt x="299" y="438"/>
                    </a:lnTo>
                    <a:lnTo>
                      <a:pt x="301" y="438"/>
                    </a:lnTo>
                    <a:lnTo>
                      <a:pt x="303" y="440"/>
                    </a:lnTo>
                    <a:lnTo>
                      <a:pt x="305" y="442"/>
                    </a:lnTo>
                    <a:lnTo>
                      <a:pt x="307" y="442"/>
                    </a:lnTo>
                    <a:lnTo>
                      <a:pt x="309" y="444"/>
                    </a:lnTo>
                    <a:lnTo>
                      <a:pt x="315" y="444"/>
                    </a:lnTo>
                    <a:lnTo>
                      <a:pt x="317" y="446"/>
                    </a:lnTo>
                    <a:lnTo>
                      <a:pt x="318" y="448"/>
                    </a:lnTo>
                    <a:lnTo>
                      <a:pt x="320" y="448"/>
                    </a:lnTo>
                    <a:lnTo>
                      <a:pt x="322" y="448"/>
                    </a:lnTo>
                    <a:lnTo>
                      <a:pt x="326" y="446"/>
                    </a:lnTo>
                    <a:lnTo>
                      <a:pt x="332" y="454"/>
                    </a:lnTo>
                    <a:lnTo>
                      <a:pt x="338" y="452"/>
                    </a:lnTo>
                    <a:lnTo>
                      <a:pt x="336" y="450"/>
                    </a:lnTo>
                    <a:lnTo>
                      <a:pt x="336" y="448"/>
                    </a:lnTo>
                    <a:lnTo>
                      <a:pt x="336" y="446"/>
                    </a:lnTo>
                    <a:lnTo>
                      <a:pt x="336" y="444"/>
                    </a:lnTo>
                    <a:lnTo>
                      <a:pt x="336" y="442"/>
                    </a:lnTo>
                    <a:lnTo>
                      <a:pt x="336" y="440"/>
                    </a:lnTo>
                    <a:lnTo>
                      <a:pt x="326" y="428"/>
                    </a:lnTo>
                    <a:lnTo>
                      <a:pt x="324" y="428"/>
                    </a:lnTo>
                    <a:lnTo>
                      <a:pt x="318" y="424"/>
                    </a:lnTo>
                    <a:lnTo>
                      <a:pt x="318" y="420"/>
                    </a:lnTo>
                    <a:lnTo>
                      <a:pt x="315" y="418"/>
                    </a:lnTo>
                    <a:lnTo>
                      <a:pt x="315" y="416"/>
                    </a:lnTo>
                    <a:lnTo>
                      <a:pt x="313" y="416"/>
                    </a:lnTo>
                    <a:lnTo>
                      <a:pt x="311" y="412"/>
                    </a:lnTo>
                    <a:lnTo>
                      <a:pt x="309" y="412"/>
                    </a:lnTo>
                    <a:lnTo>
                      <a:pt x="297" y="396"/>
                    </a:lnTo>
                    <a:lnTo>
                      <a:pt x="301" y="396"/>
                    </a:lnTo>
                    <a:lnTo>
                      <a:pt x="311" y="404"/>
                    </a:lnTo>
                    <a:lnTo>
                      <a:pt x="313" y="404"/>
                    </a:lnTo>
                    <a:lnTo>
                      <a:pt x="313" y="402"/>
                    </a:lnTo>
                    <a:lnTo>
                      <a:pt x="315" y="402"/>
                    </a:lnTo>
                    <a:lnTo>
                      <a:pt x="320" y="410"/>
                    </a:lnTo>
                    <a:lnTo>
                      <a:pt x="322" y="412"/>
                    </a:lnTo>
                    <a:lnTo>
                      <a:pt x="326" y="412"/>
                    </a:lnTo>
                    <a:lnTo>
                      <a:pt x="328" y="418"/>
                    </a:lnTo>
                    <a:lnTo>
                      <a:pt x="336" y="418"/>
                    </a:lnTo>
                    <a:lnTo>
                      <a:pt x="338" y="422"/>
                    </a:lnTo>
                    <a:lnTo>
                      <a:pt x="340" y="420"/>
                    </a:lnTo>
                    <a:lnTo>
                      <a:pt x="342" y="422"/>
                    </a:lnTo>
                    <a:lnTo>
                      <a:pt x="344" y="422"/>
                    </a:lnTo>
                    <a:lnTo>
                      <a:pt x="346" y="420"/>
                    </a:lnTo>
                    <a:lnTo>
                      <a:pt x="346" y="422"/>
                    </a:lnTo>
                    <a:lnTo>
                      <a:pt x="348" y="424"/>
                    </a:lnTo>
                    <a:lnTo>
                      <a:pt x="350" y="424"/>
                    </a:lnTo>
                    <a:lnTo>
                      <a:pt x="350" y="426"/>
                    </a:lnTo>
                    <a:lnTo>
                      <a:pt x="350" y="428"/>
                    </a:lnTo>
                    <a:lnTo>
                      <a:pt x="348" y="428"/>
                    </a:lnTo>
                    <a:lnTo>
                      <a:pt x="352" y="430"/>
                    </a:lnTo>
                    <a:lnTo>
                      <a:pt x="354" y="432"/>
                    </a:lnTo>
                    <a:lnTo>
                      <a:pt x="356" y="432"/>
                    </a:lnTo>
                    <a:lnTo>
                      <a:pt x="352" y="422"/>
                    </a:lnTo>
                    <a:lnTo>
                      <a:pt x="352" y="420"/>
                    </a:lnTo>
                    <a:lnTo>
                      <a:pt x="354" y="422"/>
                    </a:lnTo>
                    <a:lnTo>
                      <a:pt x="356" y="424"/>
                    </a:lnTo>
                    <a:lnTo>
                      <a:pt x="360" y="424"/>
                    </a:lnTo>
                    <a:lnTo>
                      <a:pt x="360" y="422"/>
                    </a:lnTo>
                    <a:lnTo>
                      <a:pt x="360" y="420"/>
                    </a:lnTo>
                    <a:lnTo>
                      <a:pt x="358" y="420"/>
                    </a:lnTo>
                    <a:lnTo>
                      <a:pt x="358" y="418"/>
                    </a:lnTo>
                    <a:lnTo>
                      <a:pt x="354" y="418"/>
                    </a:lnTo>
                    <a:lnTo>
                      <a:pt x="352" y="410"/>
                    </a:lnTo>
                    <a:lnTo>
                      <a:pt x="352" y="404"/>
                    </a:lnTo>
                    <a:lnTo>
                      <a:pt x="358" y="410"/>
                    </a:lnTo>
                    <a:lnTo>
                      <a:pt x="358" y="408"/>
                    </a:lnTo>
                    <a:lnTo>
                      <a:pt x="358" y="406"/>
                    </a:lnTo>
                    <a:lnTo>
                      <a:pt x="358" y="404"/>
                    </a:lnTo>
                    <a:lnTo>
                      <a:pt x="360" y="396"/>
                    </a:lnTo>
                    <a:lnTo>
                      <a:pt x="358" y="394"/>
                    </a:lnTo>
                    <a:lnTo>
                      <a:pt x="356" y="386"/>
                    </a:lnTo>
                    <a:lnTo>
                      <a:pt x="354" y="386"/>
                    </a:lnTo>
                    <a:lnTo>
                      <a:pt x="348" y="382"/>
                    </a:lnTo>
                    <a:lnTo>
                      <a:pt x="348" y="378"/>
                    </a:lnTo>
                    <a:lnTo>
                      <a:pt x="352" y="378"/>
                    </a:lnTo>
                    <a:lnTo>
                      <a:pt x="352" y="372"/>
                    </a:lnTo>
                    <a:lnTo>
                      <a:pt x="352" y="368"/>
                    </a:lnTo>
                    <a:lnTo>
                      <a:pt x="348" y="370"/>
                    </a:lnTo>
                    <a:lnTo>
                      <a:pt x="348" y="368"/>
                    </a:lnTo>
                    <a:lnTo>
                      <a:pt x="348" y="366"/>
                    </a:lnTo>
                    <a:lnTo>
                      <a:pt x="346" y="364"/>
                    </a:lnTo>
                    <a:lnTo>
                      <a:pt x="342" y="368"/>
                    </a:lnTo>
                    <a:lnTo>
                      <a:pt x="342" y="360"/>
                    </a:lnTo>
                    <a:lnTo>
                      <a:pt x="338" y="360"/>
                    </a:lnTo>
                    <a:lnTo>
                      <a:pt x="334" y="362"/>
                    </a:lnTo>
                    <a:lnTo>
                      <a:pt x="332" y="362"/>
                    </a:lnTo>
                    <a:lnTo>
                      <a:pt x="336" y="358"/>
                    </a:lnTo>
                    <a:lnTo>
                      <a:pt x="334" y="358"/>
                    </a:lnTo>
                    <a:lnTo>
                      <a:pt x="330" y="356"/>
                    </a:lnTo>
                    <a:lnTo>
                      <a:pt x="328" y="358"/>
                    </a:lnTo>
                    <a:lnTo>
                      <a:pt x="328" y="362"/>
                    </a:lnTo>
                    <a:lnTo>
                      <a:pt x="326" y="356"/>
                    </a:lnTo>
                    <a:lnTo>
                      <a:pt x="324" y="354"/>
                    </a:lnTo>
                    <a:lnTo>
                      <a:pt x="324" y="348"/>
                    </a:lnTo>
                    <a:lnTo>
                      <a:pt x="320" y="348"/>
                    </a:lnTo>
                    <a:lnTo>
                      <a:pt x="320" y="346"/>
                    </a:lnTo>
                    <a:lnTo>
                      <a:pt x="322" y="344"/>
                    </a:lnTo>
                    <a:lnTo>
                      <a:pt x="320" y="342"/>
                    </a:lnTo>
                    <a:lnTo>
                      <a:pt x="322" y="342"/>
                    </a:lnTo>
                    <a:lnTo>
                      <a:pt x="318" y="340"/>
                    </a:lnTo>
                    <a:lnTo>
                      <a:pt x="318" y="336"/>
                    </a:lnTo>
                    <a:lnTo>
                      <a:pt x="320" y="334"/>
                    </a:lnTo>
                    <a:lnTo>
                      <a:pt x="317" y="334"/>
                    </a:lnTo>
                    <a:lnTo>
                      <a:pt x="311" y="336"/>
                    </a:lnTo>
                    <a:lnTo>
                      <a:pt x="311" y="334"/>
                    </a:lnTo>
                    <a:lnTo>
                      <a:pt x="313" y="330"/>
                    </a:lnTo>
                    <a:lnTo>
                      <a:pt x="311" y="326"/>
                    </a:lnTo>
                    <a:lnTo>
                      <a:pt x="313" y="325"/>
                    </a:lnTo>
                    <a:lnTo>
                      <a:pt x="315" y="326"/>
                    </a:lnTo>
                    <a:lnTo>
                      <a:pt x="318" y="325"/>
                    </a:lnTo>
                    <a:lnTo>
                      <a:pt x="322" y="325"/>
                    </a:lnTo>
                    <a:lnTo>
                      <a:pt x="320" y="319"/>
                    </a:lnTo>
                    <a:lnTo>
                      <a:pt x="317" y="317"/>
                    </a:lnTo>
                    <a:lnTo>
                      <a:pt x="311" y="315"/>
                    </a:lnTo>
                    <a:lnTo>
                      <a:pt x="311" y="313"/>
                    </a:lnTo>
                    <a:lnTo>
                      <a:pt x="309" y="309"/>
                    </a:lnTo>
                    <a:lnTo>
                      <a:pt x="313" y="309"/>
                    </a:lnTo>
                    <a:lnTo>
                      <a:pt x="311" y="307"/>
                    </a:lnTo>
                    <a:lnTo>
                      <a:pt x="313" y="307"/>
                    </a:lnTo>
                    <a:lnTo>
                      <a:pt x="318" y="311"/>
                    </a:lnTo>
                    <a:lnTo>
                      <a:pt x="320" y="311"/>
                    </a:lnTo>
                    <a:lnTo>
                      <a:pt x="318" y="307"/>
                    </a:lnTo>
                    <a:lnTo>
                      <a:pt x="320" y="307"/>
                    </a:lnTo>
                    <a:lnTo>
                      <a:pt x="318" y="303"/>
                    </a:lnTo>
                    <a:lnTo>
                      <a:pt x="318" y="301"/>
                    </a:lnTo>
                    <a:lnTo>
                      <a:pt x="322" y="303"/>
                    </a:lnTo>
                    <a:lnTo>
                      <a:pt x="324" y="305"/>
                    </a:lnTo>
                    <a:lnTo>
                      <a:pt x="326" y="309"/>
                    </a:lnTo>
                    <a:lnTo>
                      <a:pt x="324" y="311"/>
                    </a:lnTo>
                    <a:lnTo>
                      <a:pt x="328" y="311"/>
                    </a:lnTo>
                    <a:lnTo>
                      <a:pt x="338" y="319"/>
                    </a:lnTo>
                    <a:lnTo>
                      <a:pt x="340" y="325"/>
                    </a:lnTo>
                    <a:lnTo>
                      <a:pt x="344" y="325"/>
                    </a:lnTo>
                    <a:lnTo>
                      <a:pt x="346" y="323"/>
                    </a:lnTo>
                    <a:lnTo>
                      <a:pt x="346" y="326"/>
                    </a:lnTo>
                    <a:lnTo>
                      <a:pt x="348" y="334"/>
                    </a:lnTo>
                    <a:lnTo>
                      <a:pt x="352" y="340"/>
                    </a:lnTo>
                    <a:lnTo>
                      <a:pt x="356" y="338"/>
                    </a:lnTo>
                    <a:lnTo>
                      <a:pt x="358" y="342"/>
                    </a:lnTo>
                    <a:lnTo>
                      <a:pt x="356" y="346"/>
                    </a:lnTo>
                    <a:lnTo>
                      <a:pt x="358" y="350"/>
                    </a:lnTo>
                    <a:lnTo>
                      <a:pt x="362" y="348"/>
                    </a:lnTo>
                    <a:lnTo>
                      <a:pt x="364" y="354"/>
                    </a:lnTo>
                    <a:lnTo>
                      <a:pt x="368" y="350"/>
                    </a:lnTo>
                    <a:lnTo>
                      <a:pt x="370" y="356"/>
                    </a:lnTo>
                    <a:lnTo>
                      <a:pt x="372" y="358"/>
                    </a:lnTo>
                    <a:lnTo>
                      <a:pt x="372" y="356"/>
                    </a:lnTo>
                    <a:lnTo>
                      <a:pt x="374" y="346"/>
                    </a:lnTo>
                    <a:lnTo>
                      <a:pt x="376" y="346"/>
                    </a:lnTo>
                    <a:lnTo>
                      <a:pt x="374" y="334"/>
                    </a:lnTo>
                    <a:lnTo>
                      <a:pt x="374" y="330"/>
                    </a:lnTo>
                    <a:lnTo>
                      <a:pt x="380" y="336"/>
                    </a:lnTo>
                    <a:lnTo>
                      <a:pt x="384" y="336"/>
                    </a:lnTo>
                    <a:lnTo>
                      <a:pt x="386" y="330"/>
                    </a:lnTo>
                    <a:lnTo>
                      <a:pt x="388" y="328"/>
                    </a:lnTo>
                    <a:lnTo>
                      <a:pt x="388" y="323"/>
                    </a:lnTo>
                    <a:lnTo>
                      <a:pt x="392" y="321"/>
                    </a:lnTo>
                    <a:lnTo>
                      <a:pt x="390" y="319"/>
                    </a:lnTo>
                    <a:lnTo>
                      <a:pt x="386" y="319"/>
                    </a:lnTo>
                    <a:lnTo>
                      <a:pt x="386" y="317"/>
                    </a:lnTo>
                    <a:lnTo>
                      <a:pt x="388" y="317"/>
                    </a:lnTo>
                    <a:lnTo>
                      <a:pt x="390" y="313"/>
                    </a:lnTo>
                    <a:lnTo>
                      <a:pt x="386" y="311"/>
                    </a:lnTo>
                    <a:lnTo>
                      <a:pt x="388" y="311"/>
                    </a:lnTo>
                    <a:lnTo>
                      <a:pt x="394" y="313"/>
                    </a:lnTo>
                    <a:lnTo>
                      <a:pt x="398" y="315"/>
                    </a:lnTo>
                    <a:lnTo>
                      <a:pt x="400" y="311"/>
                    </a:lnTo>
                    <a:lnTo>
                      <a:pt x="396" y="309"/>
                    </a:lnTo>
                    <a:lnTo>
                      <a:pt x="398" y="305"/>
                    </a:lnTo>
                    <a:lnTo>
                      <a:pt x="400" y="305"/>
                    </a:lnTo>
                    <a:lnTo>
                      <a:pt x="402" y="301"/>
                    </a:lnTo>
                    <a:lnTo>
                      <a:pt x="400" y="297"/>
                    </a:lnTo>
                    <a:lnTo>
                      <a:pt x="396" y="291"/>
                    </a:lnTo>
                    <a:lnTo>
                      <a:pt x="394" y="291"/>
                    </a:lnTo>
                    <a:lnTo>
                      <a:pt x="392" y="289"/>
                    </a:lnTo>
                    <a:lnTo>
                      <a:pt x="388" y="289"/>
                    </a:lnTo>
                    <a:lnTo>
                      <a:pt x="386" y="287"/>
                    </a:lnTo>
                    <a:lnTo>
                      <a:pt x="382" y="289"/>
                    </a:lnTo>
                    <a:lnTo>
                      <a:pt x="376" y="291"/>
                    </a:lnTo>
                    <a:lnTo>
                      <a:pt x="376" y="283"/>
                    </a:lnTo>
                    <a:lnTo>
                      <a:pt x="380" y="281"/>
                    </a:lnTo>
                    <a:lnTo>
                      <a:pt x="380" y="277"/>
                    </a:lnTo>
                    <a:lnTo>
                      <a:pt x="376" y="277"/>
                    </a:lnTo>
                    <a:lnTo>
                      <a:pt x="374" y="279"/>
                    </a:lnTo>
                    <a:lnTo>
                      <a:pt x="366" y="281"/>
                    </a:lnTo>
                    <a:lnTo>
                      <a:pt x="364" y="279"/>
                    </a:lnTo>
                    <a:lnTo>
                      <a:pt x="366" y="277"/>
                    </a:lnTo>
                    <a:lnTo>
                      <a:pt x="362" y="277"/>
                    </a:lnTo>
                    <a:lnTo>
                      <a:pt x="364" y="275"/>
                    </a:lnTo>
                    <a:lnTo>
                      <a:pt x="366" y="275"/>
                    </a:lnTo>
                    <a:lnTo>
                      <a:pt x="366" y="273"/>
                    </a:lnTo>
                    <a:lnTo>
                      <a:pt x="360" y="261"/>
                    </a:lnTo>
                    <a:lnTo>
                      <a:pt x="356" y="257"/>
                    </a:lnTo>
                    <a:lnTo>
                      <a:pt x="352" y="259"/>
                    </a:lnTo>
                    <a:lnTo>
                      <a:pt x="350" y="257"/>
                    </a:lnTo>
                    <a:lnTo>
                      <a:pt x="350" y="255"/>
                    </a:lnTo>
                    <a:lnTo>
                      <a:pt x="352" y="253"/>
                    </a:lnTo>
                    <a:lnTo>
                      <a:pt x="352" y="249"/>
                    </a:lnTo>
                    <a:lnTo>
                      <a:pt x="342" y="251"/>
                    </a:lnTo>
                    <a:lnTo>
                      <a:pt x="338" y="255"/>
                    </a:lnTo>
                    <a:lnTo>
                      <a:pt x="336" y="251"/>
                    </a:lnTo>
                    <a:lnTo>
                      <a:pt x="334" y="251"/>
                    </a:lnTo>
                    <a:lnTo>
                      <a:pt x="334" y="249"/>
                    </a:lnTo>
                    <a:lnTo>
                      <a:pt x="336" y="247"/>
                    </a:lnTo>
                    <a:lnTo>
                      <a:pt x="334" y="243"/>
                    </a:lnTo>
                    <a:lnTo>
                      <a:pt x="326" y="243"/>
                    </a:lnTo>
                    <a:lnTo>
                      <a:pt x="328" y="237"/>
                    </a:lnTo>
                    <a:lnTo>
                      <a:pt x="326" y="235"/>
                    </a:lnTo>
                    <a:lnTo>
                      <a:pt x="307" y="229"/>
                    </a:lnTo>
                    <a:lnTo>
                      <a:pt x="305" y="227"/>
                    </a:lnTo>
                    <a:lnTo>
                      <a:pt x="311" y="227"/>
                    </a:lnTo>
                    <a:lnTo>
                      <a:pt x="311" y="225"/>
                    </a:lnTo>
                    <a:lnTo>
                      <a:pt x="315" y="225"/>
                    </a:lnTo>
                    <a:lnTo>
                      <a:pt x="313" y="223"/>
                    </a:lnTo>
                    <a:lnTo>
                      <a:pt x="313" y="221"/>
                    </a:lnTo>
                    <a:lnTo>
                      <a:pt x="309" y="217"/>
                    </a:lnTo>
                    <a:lnTo>
                      <a:pt x="309" y="215"/>
                    </a:lnTo>
                    <a:lnTo>
                      <a:pt x="313" y="215"/>
                    </a:lnTo>
                    <a:lnTo>
                      <a:pt x="313" y="213"/>
                    </a:lnTo>
                    <a:lnTo>
                      <a:pt x="307" y="207"/>
                    </a:lnTo>
                    <a:lnTo>
                      <a:pt x="303" y="207"/>
                    </a:lnTo>
                    <a:lnTo>
                      <a:pt x="303" y="205"/>
                    </a:lnTo>
                    <a:lnTo>
                      <a:pt x="307" y="205"/>
                    </a:lnTo>
                    <a:lnTo>
                      <a:pt x="309" y="205"/>
                    </a:lnTo>
                    <a:lnTo>
                      <a:pt x="311" y="205"/>
                    </a:lnTo>
                    <a:lnTo>
                      <a:pt x="309" y="201"/>
                    </a:lnTo>
                    <a:lnTo>
                      <a:pt x="318" y="207"/>
                    </a:lnTo>
                    <a:lnTo>
                      <a:pt x="322" y="207"/>
                    </a:lnTo>
                    <a:lnTo>
                      <a:pt x="326" y="205"/>
                    </a:lnTo>
                    <a:lnTo>
                      <a:pt x="330" y="207"/>
                    </a:lnTo>
                    <a:lnTo>
                      <a:pt x="330" y="205"/>
                    </a:lnTo>
                    <a:lnTo>
                      <a:pt x="330" y="201"/>
                    </a:lnTo>
                    <a:lnTo>
                      <a:pt x="322" y="195"/>
                    </a:lnTo>
                    <a:lnTo>
                      <a:pt x="313" y="195"/>
                    </a:lnTo>
                    <a:lnTo>
                      <a:pt x="309" y="193"/>
                    </a:lnTo>
                    <a:lnTo>
                      <a:pt x="307" y="195"/>
                    </a:lnTo>
                    <a:lnTo>
                      <a:pt x="303" y="191"/>
                    </a:lnTo>
                    <a:lnTo>
                      <a:pt x="301" y="189"/>
                    </a:lnTo>
                    <a:lnTo>
                      <a:pt x="299" y="191"/>
                    </a:lnTo>
                    <a:lnTo>
                      <a:pt x="301" y="187"/>
                    </a:lnTo>
                    <a:lnTo>
                      <a:pt x="307" y="187"/>
                    </a:lnTo>
                    <a:lnTo>
                      <a:pt x="311" y="185"/>
                    </a:lnTo>
                    <a:lnTo>
                      <a:pt x="313" y="183"/>
                    </a:lnTo>
                    <a:lnTo>
                      <a:pt x="317" y="181"/>
                    </a:lnTo>
                    <a:lnTo>
                      <a:pt x="320" y="183"/>
                    </a:lnTo>
                    <a:lnTo>
                      <a:pt x="322" y="179"/>
                    </a:lnTo>
                    <a:lnTo>
                      <a:pt x="313" y="163"/>
                    </a:lnTo>
                    <a:lnTo>
                      <a:pt x="309" y="161"/>
                    </a:lnTo>
                    <a:lnTo>
                      <a:pt x="307" y="165"/>
                    </a:lnTo>
                    <a:lnTo>
                      <a:pt x="307" y="167"/>
                    </a:lnTo>
                    <a:lnTo>
                      <a:pt x="303" y="171"/>
                    </a:lnTo>
                    <a:lnTo>
                      <a:pt x="301" y="175"/>
                    </a:lnTo>
                    <a:lnTo>
                      <a:pt x="297" y="175"/>
                    </a:lnTo>
                    <a:lnTo>
                      <a:pt x="301" y="167"/>
                    </a:lnTo>
                    <a:lnTo>
                      <a:pt x="301" y="165"/>
                    </a:lnTo>
                    <a:lnTo>
                      <a:pt x="291" y="165"/>
                    </a:lnTo>
                    <a:lnTo>
                      <a:pt x="289" y="167"/>
                    </a:lnTo>
                    <a:lnTo>
                      <a:pt x="287" y="165"/>
                    </a:lnTo>
                    <a:lnTo>
                      <a:pt x="291" y="163"/>
                    </a:lnTo>
                    <a:lnTo>
                      <a:pt x="299" y="159"/>
                    </a:lnTo>
                    <a:lnTo>
                      <a:pt x="301" y="153"/>
                    </a:lnTo>
                    <a:lnTo>
                      <a:pt x="303" y="157"/>
                    </a:lnTo>
                    <a:lnTo>
                      <a:pt x="303" y="149"/>
                    </a:lnTo>
                    <a:lnTo>
                      <a:pt x="295" y="145"/>
                    </a:lnTo>
                    <a:lnTo>
                      <a:pt x="291" y="143"/>
                    </a:lnTo>
                    <a:lnTo>
                      <a:pt x="289" y="141"/>
                    </a:lnTo>
                    <a:lnTo>
                      <a:pt x="283" y="143"/>
                    </a:lnTo>
                    <a:lnTo>
                      <a:pt x="281" y="147"/>
                    </a:lnTo>
                    <a:lnTo>
                      <a:pt x="279" y="149"/>
                    </a:lnTo>
                    <a:lnTo>
                      <a:pt x="277" y="151"/>
                    </a:lnTo>
                    <a:lnTo>
                      <a:pt x="277" y="145"/>
                    </a:lnTo>
                    <a:lnTo>
                      <a:pt x="281" y="143"/>
                    </a:lnTo>
                    <a:lnTo>
                      <a:pt x="283" y="137"/>
                    </a:lnTo>
                    <a:lnTo>
                      <a:pt x="281" y="139"/>
                    </a:lnTo>
                    <a:lnTo>
                      <a:pt x="279" y="141"/>
                    </a:lnTo>
                    <a:lnTo>
                      <a:pt x="275" y="143"/>
                    </a:lnTo>
                    <a:lnTo>
                      <a:pt x="269" y="145"/>
                    </a:lnTo>
                    <a:lnTo>
                      <a:pt x="271" y="143"/>
                    </a:lnTo>
                    <a:lnTo>
                      <a:pt x="275" y="133"/>
                    </a:lnTo>
                    <a:lnTo>
                      <a:pt x="273" y="129"/>
                    </a:lnTo>
                    <a:lnTo>
                      <a:pt x="271" y="129"/>
                    </a:lnTo>
                    <a:lnTo>
                      <a:pt x="267" y="131"/>
                    </a:lnTo>
                    <a:lnTo>
                      <a:pt x="263" y="133"/>
                    </a:lnTo>
                    <a:lnTo>
                      <a:pt x="261" y="129"/>
                    </a:lnTo>
                    <a:lnTo>
                      <a:pt x="253" y="129"/>
                    </a:lnTo>
                    <a:lnTo>
                      <a:pt x="259" y="127"/>
                    </a:lnTo>
                    <a:lnTo>
                      <a:pt x="263" y="127"/>
                    </a:lnTo>
                    <a:close/>
                  </a:path>
                </a:pathLst>
              </a:custGeom>
              <a:solidFill>
                <a:srgbClr val="0071B4">
                  <a:alpha val="34901"/>
                </a:srgbClr>
              </a:solidFill>
              <a:ln w="9525">
                <a:noFill/>
                <a:round/>
                <a:headEnd/>
                <a:tailEnd/>
              </a:ln>
            </p:spPr>
            <p:txBody>
              <a:bodyPr/>
              <a:lstStyle/>
              <a:p>
                <a:endParaRPr lang="en-US"/>
              </a:p>
            </p:txBody>
          </p:sp>
          <p:sp>
            <p:nvSpPr>
              <p:cNvPr id="14859" name="Freeform 61"/>
              <p:cNvSpPr>
                <a:spLocks/>
              </p:cNvSpPr>
              <p:nvPr/>
            </p:nvSpPr>
            <p:spPr bwMode="auto">
              <a:xfrm>
                <a:off x="1658" y="1887"/>
                <a:ext cx="16" cy="15"/>
              </a:xfrm>
              <a:custGeom>
                <a:avLst/>
                <a:gdLst>
                  <a:gd name="T0" fmla="*/ 6 w 16"/>
                  <a:gd name="T1" fmla="*/ 9 h 15"/>
                  <a:gd name="T2" fmla="*/ 8 w 16"/>
                  <a:gd name="T3" fmla="*/ 11 h 15"/>
                  <a:gd name="T4" fmla="*/ 10 w 16"/>
                  <a:gd name="T5" fmla="*/ 15 h 15"/>
                  <a:gd name="T6" fmla="*/ 16 w 16"/>
                  <a:gd name="T7" fmla="*/ 15 h 15"/>
                  <a:gd name="T8" fmla="*/ 16 w 16"/>
                  <a:gd name="T9" fmla="*/ 13 h 15"/>
                  <a:gd name="T10" fmla="*/ 14 w 16"/>
                  <a:gd name="T11" fmla="*/ 11 h 15"/>
                  <a:gd name="T12" fmla="*/ 12 w 16"/>
                  <a:gd name="T13" fmla="*/ 11 h 15"/>
                  <a:gd name="T14" fmla="*/ 10 w 16"/>
                  <a:gd name="T15" fmla="*/ 6 h 15"/>
                  <a:gd name="T16" fmla="*/ 10 w 16"/>
                  <a:gd name="T17" fmla="*/ 6 h 15"/>
                  <a:gd name="T18" fmla="*/ 8 w 16"/>
                  <a:gd name="T19" fmla="*/ 4 h 15"/>
                  <a:gd name="T20" fmla="*/ 4 w 16"/>
                  <a:gd name="T21" fmla="*/ 0 h 15"/>
                  <a:gd name="T22" fmla="*/ 2 w 16"/>
                  <a:gd name="T23" fmla="*/ 0 h 15"/>
                  <a:gd name="T24" fmla="*/ 0 w 16"/>
                  <a:gd name="T25" fmla="*/ 0 h 15"/>
                  <a:gd name="T26" fmla="*/ 0 w 16"/>
                  <a:gd name="T27" fmla="*/ 0 h 15"/>
                  <a:gd name="T28" fmla="*/ 2 w 16"/>
                  <a:gd name="T29" fmla="*/ 4 h 15"/>
                  <a:gd name="T30" fmla="*/ 6 w 16"/>
                  <a:gd name="T31" fmla="*/ 9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5"/>
                  <a:gd name="T50" fmla="*/ 16 w 16"/>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5">
                    <a:moveTo>
                      <a:pt x="6" y="9"/>
                    </a:moveTo>
                    <a:lnTo>
                      <a:pt x="8" y="11"/>
                    </a:lnTo>
                    <a:lnTo>
                      <a:pt x="10" y="15"/>
                    </a:lnTo>
                    <a:lnTo>
                      <a:pt x="16" y="15"/>
                    </a:lnTo>
                    <a:lnTo>
                      <a:pt x="16" y="13"/>
                    </a:lnTo>
                    <a:lnTo>
                      <a:pt x="14" y="11"/>
                    </a:lnTo>
                    <a:lnTo>
                      <a:pt x="12" y="11"/>
                    </a:lnTo>
                    <a:lnTo>
                      <a:pt x="10" y="6"/>
                    </a:lnTo>
                    <a:lnTo>
                      <a:pt x="8" y="4"/>
                    </a:lnTo>
                    <a:lnTo>
                      <a:pt x="4" y="0"/>
                    </a:lnTo>
                    <a:lnTo>
                      <a:pt x="2" y="0"/>
                    </a:lnTo>
                    <a:lnTo>
                      <a:pt x="0" y="0"/>
                    </a:lnTo>
                    <a:lnTo>
                      <a:pt x="2" y="4"/>
                    </a:lnTo>
                    <a:lnTo>
                      <a:pt x="6" y="9"/>
                    </a:lnTo>
                    <a:close/>
                  </a:path>
                </a:pathLst>
              </a:custGeom>
              <a:solidFill>
                <a:srgbClr val="0071B4">
                  <a:alpha val="34901"/>
                </a:srgbClr>
              </a:solidFill>
              <a:ln w="9525">
                <a:noFill/>
                <a:round/>
                <a:headEnd/>
                <a:tailEnd/>
              </a:ln>
            </p:spPr>
            <p:txBody>
              <a:bodyPr/>
              <a:lstStyle/>
              <a:p>
                <a:endParaRPr lang="en-US"/>
              </a:p>
            </p:txBody>
          </p:sp>
          <p:sp>
            <p:nvSpPr>
              <p:cNvPr id="14860" name="Freeform 62"/>
              <p:cNvSpPr>
                <a:spLocks/>
              </p:cNvSpPr>
              <p:nvPr/>
            </p:nvSpPr>
            <p:spPr bwMode="auto">
              <a:xfrm>
                <a:off x="1713" y="1749"/>
                <a:ext cx="14" cy="12"/>
              </a:xfrm>
              <a:custGeom>
                <a:avLst/>
                <a:gdLst>
                  <a:gd name="T0" fmla="*/ 6 w 14"/>
                  <a:gd name="T1" fmla="*/ 6 h 12"/>
                  <a:gd name="T2" fmla="*/ 8 w 14"/>
                  <a:gd name="T3" fmla="*/ 8 h 12"/>
                  <a:gd name="T4" fmla="*/ 14 w 14"/>
                  <a:gd name="T5" fmla="*/ 6 h 12"/>
                  <a:gd name="T6" fmla="*/ 14 w 14"/>
                  <a:gd name="T7" fmla="*/ 2 h 12"/>
                  <a:gd name="T8" fmla="*/ 14 w 14"/>
                  <a:gd name="T9" fmla="*/ 0 h 12"/>
                  <a:gd name="T10" fmla="*/ 10 w 14"/>
                  <a:gd name="T11" fmla="*/ 0 h 12"/>
                  <a:gd name="T12" fmla="*/ 10 w 14"/>
                  <a:gd name="T13" fmla="*/ 0 h 12"/>
                  <a:gd name="T14" fmla="*/ 8 w 14"/>
                  <a:gd name="T15" fmla="*/ 2 h 12"/>
                  <a:gd name="T16" fmla="*/ 6 w 14"/>
                  <a:gd name="T17" fmla="*/ 2 h 12"/>
                  <a:gd name="T18" fmla="*/ 4 w 14"/>
                  <a:gd name="T19" fmla="*/ 2 h 12"/>
                  <a:gd name="T20" fmla="*/ 4 w 14"/>
                  <a:gd name="T21" fmla="*/ 0 h 12"/>
                  <a:gd name="T22" fmla="*/ 0 w 14"/>
                  <a:gd name="T23" fmla="*/ 0 h 12"/>
                  <a:gd name="T24" fmla="*/ 2 w 14"/>
                  <a:gd name="T25" fmla="*/ 6 h 12"/>
                  <a:gd name="T26" fmla="*/ 6 w 14"/>
                  <a:gd name="T27" fmla="*/ 12 h 12"/>
                  <a:gd name="T28" fmla="*/ 6 w 14"/>
                  <a:gd name="T29" fmla="*/ 6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12"/>
                  <a:gd name="T47" fmla="*/ 14 w 14"/>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12">
                    <a:moveTo>
                      <a:pt x="6" y="6"/>
                    </a:moveTo>
                    <a:lnTo>
                      <a:pt x="8" y="8"/>
                    </a:lnTo>
                    <a:lnTo>
                      <a:pt x="14" y="6"/>
                    </a:lnTo>
                    <a:lnTo>
                      <a:pt x="14" y="2"/>
                    </a:lnTo>
                    <a:lnTo>
                      <a:pt x="14" y="0"/>
                    </a:lnTo>
                    <a:lnTo>
                      <a:pt x="10" y="0"/>
                    </a:lnTo>
                    <a:lnTo>
                      <a:pt x="8" y="2"/>
                    </a:lnTo>
                    <a:lnTo>
                      <a:pt x="6" y="2"/>
                    </a:lnTo>
                    <a:lnTo>
                      <a:pt x="4" y="2"/>
                    </a:lnTo>
                    <a:lnTo>
                      <a:pt x="4" y="0"/>
                    </a:lnTo>
                    <a:lnTo>
                      <a:pt x="0" y="0"/>
                    </a:lnTo>
                    <a:lnTo>
                      <a:pt x="2" y="6"/>
                    </a:lnTo>
                    <a:lnTo>
                      <a:pt x="6" y="12"/>
                    </a:lnTo>
                    <a:lnTo>
                      <a:pt x="6" y="6"/>
                    </a:lnTo>
                    <a:close/>
                  </a:path>
                </a:pathLst>
              </a:custGeom>
              <a:solidFill>
                <a:srgbClr val="0071B4">
                  <a:alpha val="34901"/>
                </a:srgbClr>
              </a:solidFill>
              <a:ln w="9525">
                <a:noFill/>
                <a:round/>
                <a:headEnd/>
                <a:tailEnd/>
              </a:ln>
            </p:spPr>
            <p:txBody>
              <a:bodyPr/>
              <a:lstStyle/>
              <a:p>
                <a:endParaRPr lang="en-US"/>
              </a:p>
            </p:txBody>
          </p:sp>
          <p:sp>
            <p:nvSpPr>
              <p:cNvPr id="14861" name="Freeform 63"/>
              <p:cNvSpPr>
                <a:spLocks/>
              </p:cNvSpPr>
              <p:nvPr/>
            </p:nvSpPr>
            <p:spPr bwMode="auto">
              <a:xfrm>
                <a:off x="1447" y="1745"/>
                <a:ext cx="61" cy="56"/>
              </a:xfrm>
              <a:custGeom>
                <a:avLst/>
                <a:gdLst>
                  <a:gd name="T0" fmla="*/ 45 w 61"/>
                  <a:gd name="T1" fmla="*/ 26 h 56"/>
                  <a:gd name="T2" fmla="*/ 37 w 61"/>
                  <a:gd name="T3" fmla="*/ 16 h 56"/>
                  <a:gd name="T4" fmla="*/ 33 w 61"/>
                  <a:gd name="T5" fmla="*/ 10 h 56"/>
                  <a:gd name="T6" fmla="*/ 31 w 61"/>
                  <a:gd name="T7" fmla="*/ 8 h 56"/>
                  <a:gd name="T8" fmla="*/ 31 w 61"/>
                  <a:gd name="T9" fmla="*/ 4 h 56"/>
                  <a:gd name="T10" fmla="*/ 27 w 61"/>
                  <a:gd name="T11" fmla="*/ 0 h 56"/>
                  <a:gd name="T12" fmla="*/ 23 w 61"/>
                  <a:gd name="T13" fmla="*/ 0 h 56"/>
                  <a:gd name="T14" fmla="*/ 19 w 61"/>
                  <a:gd name="T15" fmla="*/ 6 h 56"/>
                  <a:gd name="T16" fmla="*/ 19 w 61"/>
                  <a:gd name="T17" fmla="*/ 14 h 56"/>
                  <a:gd name="T18" fmla="*/ 17 w 61"/>
                  <a:gd name="T19" fmla="*/ 12 h 56"/>
                  <a:gd name="T20" fmla="*/ 13 w 61"/>
                  <a:gd name="T21" fmla="*/ 14 h 56"/>
                  <a:gd name="T22" fmla="*/ 13 w 61"/>
                  <a:gd name="T23" fmla="*/ 18 h 56"/>
                  <a:gd name="T24" fmla="*/ 13 w 61"/>
                  <a:gd name="T25" fmla="*/ 24 h 56"/>
                  <a:gd name="T26" fmla="*/ 11 w 61"/>
                  <a:gd name="T27" fmla="*/ 28 h 56"/>
                  <a:gd name="T28" fmla="*/ 4 w 61"/>
                  <a:gd name="T29" fmla="*/ 30 h 56"/>
                  <a:gd name="T30" fmla="*/ 0 w 61"/>
                  <a:gd name="T31" fmla="*/ 34 h 56"/>
                  <a:gd name="T32" fmla="*/ 4 w 61"/>
                  <a:gd name="T33" fmla="*/ 42 h 56"/>
                  <a:gd name="T34" fmla="*/ 5 w 61"/>
                  <a:gd name="T35" fmla="*/ 40 h 56"/>
                  <a:gd name="T36" fmla="*/ 9 w 61"/>
                  <a:gd name="T37" fmla="*/ 38 h 56"/>
                  <a:gd name="T38" fmla="*/ 11 w 61"/>
                  <a:gd name="T39" fmla="*/ 42 h 56"/>
                  <a:gd name="T40" fmla="*/ 15 w 61"/>
                  <a:gd name="T41" fmla="*/ 44 h 56"/>
                  <a:gd name="T42" fmla="*/ 17 w 61"/>
                  <a:gd name="T43" fmla="*/ 42 h 56"/>
                  <a:gd name="T44" fmla="*/ 19 w 61"/>
                  <a:gd name="T45" fmla="*/ 46 h 56"/>
                  <a:gd name="T46" fmla="*/ 23 w 61"/>
                  <a:gd name="T47" fmla="*/ 46 h 56"/>
                  <a:gd name="T48" fmla="*/ 29 w 61"/>
                  <a:gd name="T49" fmla="*/ 52 h 56"/>
                  <a:gd name="T50" fmla="*/ 33 w 61"/>
                  <a:gd name="T51" fmla="*/ 54 h 56"/>
                  <a:gd name="T52" fmla="*/ 35 w 61"/>
                  <a:gd name="T53" fmla="*/ 52 h 56"/>
                  <a:gd name="T54" fmla="*/ 45 w 61"/>
                  <a:gd name="T55" fmla="*/ 56 h 56"/>
                  <a:gd name="T56" fmla="*/ 49 w 61"/>
                  <a:gd name="T57" fmla="*/ 50 h 56"/>
                  <a:gd name="T58" fmla="*/ 55 w 61"/>
                  <a:gd name="T59" fmla="*/ 46 h 56"/>
                  <a:gd name="T60" fmla="*/ 57 w 61"/>
                  <a:gd name="T61" fmla="*/ 46 h 56"/>
                  <a:gd name="T62" fmla="*/ 61 w 61"/>
                  <a:gd name="T63" fmla="*/ 42 h 56"/>
                  <a:gd name="T64" fmla="*/ 57 w 61"/>
                  <a:gd name="T65" fmla="*/ 44 h 56"/>
                  <a:gd name="T66" fmla="*/ 51 w 61"/>
                  <a:gd name="T67" fmla="*/ 36 h 56"/>
                  <a:gd name="T68" fmla="*/ 49 w 61"/>
                  <a:gd name="T69" fmla="*/ 28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56"/>
                  <a:gd name="T107" fmla="*/ 61 w 61"/>
                  <a:gd name="T108" fmla="*/ 56 h 5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56">
                    <a:moveTo>
                      <a:pt x="49" y="28"/>
                    </a:moveTo>
                    <a:lnTo>
                      <a:pt x="45" y="26"/>
                    </a:lnTo>
                    <a:lnTo>
                      <a:pt x="45" y="22"/>
                    </a:lnTo>
                    <a:lnTo>
                      <a:pt x="37" y="16"/>
                    </a:lnTo>
                    <a:lnTo>
                      <a:pt x="37" y="14"/>
                    </a:lnTo>
                    <a:lnTo>
                      <a:pt x="33" y="10"/>
                    </a:lnTo>
                    <a:lnTo>
                      <a:pt x="33" y="8"/>
                    </a:lnTo>
                    <a:lnTo>
                      <a:pt x="31" y="8"/>
                    </a:lnTo>
                    <a:lnTo>
                      <a:pt x="31" y="6"/>
                    </a:lnTo>
                    <a:lnTo>
                      <a:pt x="31" y="4"/>
                    </a:lnTo>
                    <a:lnTo>
                      <a:pt x="27" y="4"/>
                    </a:lnTo>
                    <a:lnTo>
                      <a:pt x="27" y="0"/>
                    </a:lnTo>
                    <a:lnTo>
                      <a:pt x="25" y="0"/>
                    </a:lnTo>
                    <a:lnTo>
                      <a:pt x="23" y="0"/>
                    </a:lnTo>
                    <a:lnTo>
                      <a:pt x="21" y="2"/>
                    </a:lnTo>
                    <a:lnTo>
                      <a:pt x="19" y="6"/>
                    </a:lnTo>
                    <a:lnTo>
                      <a:pt x="17" y="12"/>
                    </a:lnTo>
                    <a:lnTo>
                      <a:pt x="19" y="14"/>
                    </a:lnTo>
                    <a:lnTo>
                      <a:pt x="17" y="12"/>
                    </a:lnTo>
                    <a:lnTo>
                      <a:pt x="15" y="12"/>
                    </a:lnTo>
                    <a:lnTo>
                      <a:pt x="13" y="14"/>
                    </a:lnTo>
                    <a:lnTo>
                      <a:pt x="13" y="16"/>
                    </a:lnTo>
                    <a:lnTo>
                      <a:pt x="13" y="18"/>
                    </a:lnTo>
                    <a:lnTo>
                      <a:pt x="15" y="22"/>
                    </a:lnTo>
                    <a:lnTo>
                      <a:pt x="13" y="24"/>
                    </a:lnTo>
                    <a:lnTo>
                      <a:pt x="13" y="28"/>
                    </a:lnTo>
                    <a:lnTo>
                      <a:pt x="11" y="28"/>
                    </a:lnTo>
                    <a:lnTo>
                      <a:pt x="7" y="30"/>
                    </a:lnTo>
                    <a:lnTo>
                      <a:pt x="4" y="30"/>
                    </a:lnTo>
                    <a:lnTo>
                      <a:pt x="2" y="32"/>
                    </a:lnTo>
                    <a:lnTo>
                      <a:pt x="0" y="34"/>
                    </a:lnTo>
                    <a:lnTo>
                      <a:pt x="2" y="38"/>
                    </a:lnTo>
                    <a:lnTo>
                      <a:pt x="4" y="42"/>
                    </a:lnTo>
                    <a:lnTo>
                      <a:pt x="5" y="42"/>
                    </a:lnTo>
                    <a:lnTo>
                      <a:pt x="5" y="40"/>
                    </a:lnTo>
                    <a:lnTo>
                      <a:pt x="7" y="38"/>
                    </a:lnTo>
                    <a:lnTo>
                      <a:pt x="9" y="38"/>
                    </a:lnTo>
                    <a:lnTo>
                      <a:pt x="11" y="40"/>
                    </a:lnTo>
                    <a:lnTo>
                      <a:pt x="11" y="42"/>
                    </a:lnTo>
                    <a:lnTo>
                      <a:pt x="13" y="44"/>
                    </a:lnTo>
                    <a:lnTo>
                      <a:pt x="15" y="44"/>
                    </a:lnTo>
                    <a:lnTo>
                      <a:pt x="17" y="42"/>
                    </a:lnTo>
                    <a:lnTo>
                      <a:pt x="19" y="44"/>
                    </a:lnTo>
                    <a:lnTo>
                      <a:pt x="19" y="46"/>
                    </a:lnTo>
                    <a:lnTo>
                      <a:pt x="23" y="46"/>
                    </a:lnTo>
                    <a:lnTo>
                      <a:pt x="25" y="50"/>
                    </a:lnTo>
                    <a:lnTo>
                      <a:pt x="29" y="52"/>
                    </a:lnTo>
                    <a:lnTo>
                      <a:pt x="33" y="52"/>
                    </a:lnTo>
                    <a:lnTo>
                      <a:pt x="33" y="54"/>
                    </a:lnTo>
                    <a:lnTo>
                      <a:pt x="35" y="52"/>
                    </a:lnTo>
                    <a:lnTo>
                      <a:pt x="43" y="56"/>
                    </a:lnTo>
                    <a:lnTo>
                      <a:pt x="45" y="56"/>
                    </a:lnTo>
                    <a:lnTo>
                      <a:pt x="47" y="50"/>
                    </a:lnTo>
                    <a:lnTo>
                      <a:pt x="49" y="50"/>
                    </a:lnTo>
                    <a:lnTo>
                      <a:pt x="53" y="46"/>
                    </a:lnTo>
                    <a:lnTo>
                      <a:pt x="55" y="46"/>
                    </a:lnTo>
                    <a:lnTo>
                      <a:pt x="55" y="48"/>
                    </a:lnTo>
                    <a:lnTo>
                      <a:pt x="57" y="46"/>
                    </a:lnTo>
                    <a:lnTo>
                      <a:pt x="59" y="44"/>
                    </a:lnTo>
                    <a:lnTo>
                      <a:pt x="61" y="42"/>
                    </a:lnTo>
                    <a:lnTo>
                      <a:pt x="59" y="42"/>
                    </a:lnTo>
                    <a:lnTo>
                      <a:pt x="57" y="44"/>
                    </a:lnTo>
                    <a:lnTo>
                      <a:pt x="53" y="38"/>
                    </a:lnTo>
                    <a:lnTo>
                      <a:pt x="51" y="36"/>
                    </a:lnTo>
                    <a:lnTo>
                      <a:pt x="51" y="34"/>
                    </a:lnTo>
                    <a:lnTo>
                      <a:pt x="49" y="28"/>
                    </a:lnTo>
                    <a:close/>
                  </a:path>
                </a:pathLst>
              </a:custGeom>
              <a:solidFill>
                <a:srgbClr val="0071B4">
                  <a:alpha val="34901"/>
                </a:srgbClr>
              </a:solidFill>
              <a:ln w="9525">
                <a:noFill/>
                <a:round/>
                <a:headEnd/>
                <a:tailEnd/>
              </a:ln>
            </p:spPr>
            <p:txBody>
              <a:bodyPr/>
              <a:lstStyle/>
              <a:p>
                <a:endParaRPr lang="en-US"/>
              </a:p>
            </p:txBody>
          </p:sp>
          <p:sp>
            <p:nvSpPr>
              <p:cNvPr id="14862" name="Freeform 64"/>
              <p:cNvSpPr>
                <a:spLocks/>
              </p:cNvSpPr>
              <p:nvPr/>
            </p:nvSpPr>
            <p:spPr bwMode="auto">
              <a:xfrm>
                <a:off x="1727" y="1765"/>
                <a:ext cx="16" cy="20"/>
              </a:xfrm>
              <a:custGeom>
                <a:avLst/>
                <a:gdLst>
                  <a:gd name="T0" fmla="*/ 14 w 16"/>
                  <a:gd name="T1" fmla="*/ 6 h 20"/>
                  <a:gd name="T2" fmla="*/ 16 w 16"/>
                  <a:gd name="T3" fmla="*/ 6 h 20"/>
                  <a:gd name="T4" fmla="*/ 16 w 16"/>
                  <a:gd name="T5" fmla="*/ 6 h 20"/>
                  <a:gd name="T6" fmla="*/ 16 w 16"/>
                  <a:gd name="T7" fmla="*/ 2 h 20"/>
                  <a:gd name="T8" fmla="*/ 14 w 16"/>
                  <a:gd name="T9" fmla="*/ 0 h 20"/>
                  <a:gd name="T10" fmla="*/ 12 w 16"/>
                  <a:gd name="T11" fmla="*/ 0 h 20"/>
                  <a:gd name="T12" fmla="*/ 6 w 16"/>
                  <a:gd name="T13" fmla="*/ 10 h 20"/>
                  <a:gd name="T14" fmla="*/ 4 w 16"/>
                  <a:gd name="T15" fmla="*/ 12 h 20"/>
                  <a:gd name="T16" fmla="*/ 0 w 16"/>
                  <a:gd name="T17" fmla="*/ 16 h 20"/>
                  <a:gd name="T18" fmla="*/ 0 w 16"/>
                  <a:gd name="T19" fmla="*/ 20 h 20"/>
                  <a:gd name="T20" fmla="*/ 6 w 16"/>
                  <a:gd name="T21" fmla="*/ 18 h 20"/>
                  <a:gd name="T22" fmla="*/ 10 w 16"/>
                  <a:gd name="T23" fmla="*/ 16 h 20"/>
                  <a:gd name="T24" fmla="*/ 12 w 16"/>
                  <a:gd name="T25" fmla="*/ 8 h 20"/>
                  <a:gd name="T26" fmla="*/ 14 w 16"/>
                  <a:gd name="T27" fmla="*/ 6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0"/>
                  <a:gd name="T44" fmla="*/ 16 w 16"/>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0">
                    <a:moveTo>
                      <a:pt x="14" y="6"/>
                    </a:moveTo>
                    <a:lnTo>
                      <a:pt x="16" y="6"/>
                    </a:lnTo>
                    <a:lnTo>
                      <a:pt x="16" y="2"/>
                    </a:lnTo>
                    <a:lnTo>
                      <a:pt x="14" y="0"/>
                    </a:lnTo>
                    <a:lnTo>
                      <a:pt x="12" y="0"/>
                    </a:lnTo>
                    <a:lnTo>
                      <a:pt x="6" y="10"/>
                    </a:lnTo>
                    <a:lnTo>
                      <a:pt x="4" y="12"/>
                    </a:lnTo>
                    <a:lnTo>
                      <a:pt x="0" y="16"/>
                    </a:lnTo>
                    <a:lnTo>
                      <a:pt x="0" y="20"/>
                    </a:lnTo>
                    <a:lnTo>
                      <a:pt x="6" y="18"/>
                    </a:lnTo>
                    <a:lnTo>
                      <a:pt x="10" y="16"/>
                    </a:lnTo>
                    <a:lnTo>
                      <a:pt x="12" y="8"/>
                    </a:lnTo>
                    <a:lnTo>
                      <a:pt x="14" y="6"/>
                    </a:lnTo>
                    <a:close/>
                  </a:path>
                </a:pathLst>
              </a:custGeom>
              <a:solidFill>
                <a:srgbClr val="0071B4">
                  <a:alpha val="34901"/>
                </a:srgbClr>
              </a:solidFill>
              <a:ln w="9525">
                <a:noFill/>
                <a:round/>
                <a:headEnd/>
                <a:tailEnd/>
              </a:ln>
            </p:spPr>
            <p:txBody>
              <a:bodyPr/>
              <a:lstStyle/>
              <a:p>
                <a:endParaRPr lang="en-US"/>
              </a:p>
            </p:txBody>
          </p:sp>
          <p:sp>
            <p:nvSpPr>
              <p:cNvPr id="14863" name="Freeform 65"/>
              <p:cNvSpPr>
                <a:spLocks/>
              </p:cNvSpPr>
              <p:nvPr/>
            </p:nvSpPr>
            <p:spPr bwMode="auto">
              <a:xfrm>
                <a:off x="5176" y="1739"/>
                <a:ext cx="20" cy="20"/>
              </a:xfrm>
              <a:custGeom>
                <a:avLst/>
                <a:gdLst>
                  <a:gd name="T0" fmla="*/ 4 w 20"/>
                  <a:gd name="T1" fmla="*/ 10 h 20"/>
                  <a:gd name="T2" fmla="*/ 4 w 20"/>
                  <a:gd name="T3" fmla="*/ 12 h 20"/>
                  <a:gd name="T4" fmla="*/ 6 w 20"/>
                  <a:gd name="T5" fmla="*/ 14 h 20"/>
                  <a:gd name="T6" fmla="*/ 8 w 20"/>
                  <a:gd name="T7" fmla="*/ 18 h 20"/>
                  <a:gd name="T8" fmla="*/ 16 w 20"/>
                  <a:gd name="T9" fmla="*/ 20 h 20"/>
                  <a:gd name="T10" fmla="*/ 18 w 20"/>
                  <a:gd name="T11" fmla="*/ 20 h 20"/>
                  <a:gd name="T12" fmla="*/ 18 w 20"/>
                  <a:gd name="T13" fmla="*/ 12 h 20"/>
                  <a:gd name="T14" fmla="*/ 20 w 20"/>
                  <a:gd name="T15" fmla="*/ 12 h 20"/>
                  <a:gd name="T16" fmla="*/ 20 w 20"/>
                  <a:gd name="T17" fmla="*/ 10 h 20"/>
                  <a:gd name="T18" fmla="*/ 20 w 20"/>
                  <a:gd name="T19" fmla="*/ 8 h 20"/>
                  <a:gd name="T20" fmla="*/ 8 w 20"/>
                  <a:gd name="T21" fmla="*/ 0 h 20"/>
                  <a:gd name="T22" fmla="*/ 6 w 20"/>
                  <a:gd name="T23" fmla="*/ 0 h 20"/>
                  <a:gd name="T24" fmla="*/ 2 w 20"/>
                  <a:gd name="T25" fmla="*/ 2 h 20"/>
                  <a:gd name="T26" fmla="*/ 0 w 20"/>
                  <a:gd name="T27" fmla="*/ 2 h 20"/>
                  <a:gd name="T28" fmla="*/ 0 w 20"/>
                  <a:gd name="T29" fmla="*/ 6 h 20"/>
                  <a:gd name="T30" fmla="*/ 0 w 20"/>
                  <a:gd name="T31" fmla="*/ 8 h 20"/>
                  <a:gd name="T32" fmla="*/ 4 w 20"/>
                  <a:gd name="T33" fmla="*/ 1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20"/>
                  <a:gd name="T53" fmla="*/ 20 w 20"/>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20">
                    <a:moveTo>
                      <a:pt x="4" y="10"/>
                    </a:moveTo>
                    <a:lnTo>
                      <a:pt x="4" y="12"/>
                    </a:lnTo>
                    <a:lnTo>
                      <a:pt x="6" y="14"/>
                    </a:lnTo>
                    <a:lnTo>
                      <a:pt x="8" y="18"/>
                    </a:lnTo>
                    <a:lnTo>
                      <a:pt x="16" y="20"/>
                    </a:lnTo>
                    <a:lnTo>
                      <a:pt x="18" y="20"/>
                    </a:lnTo>
                    <a:lnTo>
                      <a:pt x="18" y="12"/>
                    </a:lnTo>
                    <a:lnTo>
                      <a:pt x="20" y="12"/>
                    </a:lnTo>
                    <a:lnTo>
                      <a:pt x="20" y="10"/>
                    </a:lnTo>
                    <a:lnTo>
                      <a:pt x="20" y="8"/>
                    </a:lnTo>
                    <a:lnTo>
                      <a:pt x="8" y="0"/>
                    </a:lnTo>
                    <a:lnTo>
                      <a:pt x="6" y="0"/>
                    </a:lnTo>
                    <a:lnTo>
                      <a:pt x="2" y="2"/>
                    </a:lnTo>
                    <a:lnTo>
                      <a:pt x="0" y="2"/>
                    </a:lnTo>
                    <a:lnTo>
                      <a:pt x="0" y="6"/>
                    </a:lnTo>
                    <a:lnTo>
                      <a:pt x="0" y="8"/>
                    </a:lnTo>
                    <a:lnTo>
                      <a:pt x="4" y="10"/>
                    </a:lnTo>
                    <a:close/>
                  </a:path>
                </a:pathLst>
              </a:custGeom>
              <a:solidFill>
                <a:srgbClr val="0071B4">
                  <a:alpha val="34901"/>
                </a:srgbClr>
              </a:solidFill>
              <a:ln w="9525">
                <a:noFill/>
                <a:round/>
                <a:headEnd/>
                <a:tailEnd/>
              </a:ln>
            </p:spPr>
            <p:txBody>
              <a:bodyPr/>
              <a:lstStyle/>
              <a:p>
                <a:endParaRPr lang="en-US"/>
              </a:p>
            </p:txBody>
          </p:sp>
          <p:sp>
            <p:nvSpPr>
              <p:cNvPr id="14864" name="Freeform 66"/>
              <p:cNvSpPr>
                <a:spLocks/>
              </p:cNvSpPr>
              <p:nvPr/>
            </p:nvSpPr>
            <p:spPr bwMode="auto">
              <a:xfrm>
                <a:off x="5323" y="1673"/>
                <a:ext cx="56" cy="32"/>
              </a:xfrm>
              <a:custGeom>
                <a:avLst/>
                <a:gdLst>
                  <a:gd name="T0" fmla="*/ 4 w 56"/>
                  <a:gd name="T1" fmla="*/ 32 h 32"/>
                  <a:gd name="T2" fmla="*/ 10 w 56"/>
                  <a:gd name="T3" fmla="*/ 30 h 32"/>
                  <a:gd name="T4" fmla="*/ 10 w 56"/>
                  <a:gd name="T5" fmla="*/ 32 h 32"/>
                  <a:gd name="T6" fmla="*/ 16 w 56"/>
                  <a:gd name="T7" fmla="*/ 30 h 32"/>
                  <a:gd name="T8" fmla="*/ 16 w 56"/>
                  <a:gd name="T9" fmla="*/ 28 h 32"/>
                  <a:gd name="T10" fmla="*/ 18 w 56"/>
                  <a:gd name="T11" fmla="*/ 26 h 32"/>
                  <a:gd name="T12" fmla="*/ 20 w 56"/>
                  <a:gd name="T13" fmla="*/ 26 h 32"/>
                  <a:gd name="T14" fmla="*/ 28 w 56"/>
                  <a:gd name="T15" fmla="*/ 26 h 32"/>
                  <a:gd name="T16" fmla="*/ 30 w 56"/>
                  <a:gd name="T17" fmla="*/ 28 h 32"/>
                  <a:gd name="T18" fmla="*/ 34 w 56"/>
                  <a:gd name="T19" fmla="*/ 30 h 32"/>
                  <a:gd name="T20" fmla="*/ 56 w 56"/>
                  <a:gd name="T21" fmla="*/ 20 h 32"/>
                  <a:gd name="T22" fmla="*/ 56 w 56"/>
                  <a:gd name="T23" fmla="*/ 18 h 32"/>
                  <a:gd name="T24" fmla="*/ 56 w 56"/>
                  <a:gd name="T25" fmla="*/ 14 h 32"/>
                  <a:gd name="T26" fmla="*/ 48 w 56"/>
                  <a:gd name="T27" fmla="*/ 8 h 32"/>
                  <a:gd name="T28" fmla="*/ 48 w 56"/>
                  <a:gd name="T29" fmla="*/ 8 h 32"/>
                  <a:gd name="T30" fmla="*/ 48 w 56"/>
                  <a:gd name="T31" fmla="*/ 6 h 32"/>
                  <a:gd name="T32" fmla="*/ 48 w 56"/>
                  <a:gd name="T33" fmla="*/ 6 h 32"/>
                  <a:gd name="T34" fmla="*/ 36 w 56"/>
                  <a:gd name="T35" fmla="*/ 0 h 32"/>
                  <a:gd name="T36" fmla="*/ 34 w 56"/>
                  <a:gd name="T37" fmla="*/ 2 h 32"/>
                  <a:gd name="T38" fmla="*/ 34 w 56"/>
                  <a:gd name="T39" fmla="*/ 0 h 32"/>
                  <a:gd name="T40" fmla="*/ 30 w 56"/>
                  <a:gd name="T41" fmla="*/ 2 h 32"/>
                  <a:gd name="T42" fmla="*/ 26 w 56"/>
                  <a:gd name="T43" fmla="*/ 0 h 32"/>
                  <a:gd name="T44" fmla="*/ 24 w 56"/>
                  <a:gd name="T45" fmla="*/ 2 h 32"/>
                  <a:gd name="T46" fmla="*/ 22 w 56"/>
                  <a:gd name="T47" fmla="*/ 2 h 32"/>
                  <a:gd name="T48" fmla="*/ 22 w 56"/>
                  <a:gd name="T49" fmla="*/ 2 h 32"/>
                  <a:gd name="T50" fmla="*/ 18 w 56"/>
                  <a:gd name="T51" fmla="*/ 2 h 32"/>
                  <a:gd name="T52" fmla="*/ 16 w 56"/>
                  <a:gd name="T53" fmla="*/ 6 h 32"/>
                  <a:gd name="T54" fmla="*/ 14 w 56"/>
                  <a:gd name="T55" fmla="*/ 6 h 32"/>
                  <a:gd name="T56" fmla="*/ 12 w 56"/>
                  <a:gd name="T57" fmla="*/ 8 h 32"/>
                  <a:gd name="T58" fmla="*/ 10 w 56"/>
                  <a:gd name="T59" fmla="*/ 12 h 32"/>
                  <a:gd name="T60" fmla="*/ 4 w 56"/>
                  <a:gd name="T61" fmla="*/ 16 h 32"/>
                  <a:gd name="T62" fmla="*/ 4 w 56"/>
                  <a:gd name="T63" fmla="*/ 18 h 32"/>
                  <a:gd name="T64" fmla="*/ 2 w 56"/>
                  <a:gd name="T65" fmla="*/ 20 h 32"/>
                  <a:gd name="T66" fmla="*/ 0 w 56"/>
                  <a:gd name="T67" fmla="*/ 24 h 32"/>
                  <a:gd name="T68" fmla="*/ 4 w 56"/>
                  <a:gd name="T69" fmla="*/ 30 h 32"/>
                  <a:gd name="T70" fmla="*/ 4 w 56"/>
                  <a:gd name="T71" fmla="*/ 32 h 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
                  <a:gd name="T109" fmla="*/ 0 h 32"/>
                  <a:gd name="T110" fmla="*/ 56 w 56"/>
                  <a:gd name="T111" fmla="*/ 32 h 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 h="32">
                    <a:moveTo>
                      <a:pt x="4" y="32"/>
                    </a:moveTo>
                    <a:lnTo>
                      <a:pt x="10" y="30"/>
                    </a:lnTo>
                    <a:lnTo>
                      <a:pt x="10" y="32"/>
                    </a:lnTo>
                    <a:lnTo>
                      <a:pt x="16" y="30"/>
                    </a:lnTo>
                    <a:lnTo>
                      <a:pt x="16" y="28"/>
                    </a:lnTo>
                    <a:lnTo>
                      <a:pt x="18" y="26"/>
                    </a:lnTo>
                    <a:lnTo>
                      <a:pt x="20" y="26"/>
                    </a:lnTo>
                    <a:lnTo>
                      <a:pt x="28" y="26"/>
                    </a:lnTo>
                    <a:lnTo>
                      <a:pt x="30" y="28"/>
                    </a:lnTo>
                    <a:lnTo>
                      <a:pt x="34" y="30"/>
                    </a:lnTo>
                    <a:lnTo>
                      <a:pt x="56" y="20"/>
                    </a:lnTo>
                    <a:lnTo>
                      <a:pt x="56" y="18"/>
                    </a:lnTo>
                    <a:lnTo>
                      <a:pt x="56" y="14"/>
                    </a:lnTo>
                    <a:lnTo>
                      <a:pt x="48" y="8"/>
                    </a:lnTo>
                    <a:lnTo>
                      <a:pt x="48" y="6"/>
                    </a:lnTo>
                    <a:lnTo>
                      <a:pt x="36" y="0"/>
                    </a:lnTo>
                    <a:lnTo>
                      <a:pt x="34" y="2"/>
                    </a:lnTo>
                    <a:lnTo>
                      <a:pt x="34" y="0"/>
                    </a:lnTo>
                    <a:lnTo>
                      <a:pt x="30" y="2"/>
                    </a:lnTo>
                    <a:lnTo>
                      <a:pt x="26" y="0"/>
                    </a:lnTo>
                    <a:lnTo>
                      <a:pt x="24" y="2"/>
                    </a:lnTo>
                    <a:lnTo>
                      <a:pt x="22" y="2"/>
                    </a:lnTo>
                    <a:lnTo>
                      <a:pt x="18" y="2"/>
                    </a:lnTo>
                    <a:lnTo>
                      <a:pt x="16" y="6"/>
                    </a:lnTo>
                    <a:lnTo>
                      <a:pt x="14" y="6"/>
                    </a:lnTo>
                    <a:lnTo>
                      <a:pt x="12" y="8"/>
                    </a:lnTo>
                    <a:lnTo>
                      <a:pt x="10" y="12"/>
                    </a:lnTo>
                    <a:lnTo>
                      <a:pt x="4" y="16"/>
                    </a:lnTo>
                    <a:lnTo>
                      <a:pt x="4" y="18"/>
                    </a:lnTo>
                    <a:lnTo>
                      <a:pt x="2" y="20"/>
                    </a:lnTo>
                    <a:lnTo>
                      <a:pt x="0" y="24"/>
                    </a:lnTo>
                    <a:lnTo>
                      <a:pt x="4" y="30"/>
                    </a:lnTo>
                    <a:lnTo>
                      <a:pt x="4" y="32"/>
                    </a:lnTo>
                    <a:close/>
                  </a:path>
                </a:pathLst>
              </a:custGeom>
              <a:solidFill>
                <a:srgbClr val="0071B4">
                  <a:alpha val="34901"/>
                </a:srgbClr>
              </a:solidFill>
              <a:ln w="9525">
                <a:noFill/>
                <a:round/>
                <a:headEnd/>
                <a:tailEnd/>
              </a:ln>
            </p:spPr>
            <p:txBody>
              <a:bodyPr/>
              <a:lstStyle/>
              <a:p>
                <a:endParaRPr lang="en-US"/>
              </a:p>
            </p:txBody>
          </p:sp>
          <p:sp>
            <p:nvSpPr>
              <p:cNvPr id="14865" name="Freeform 67"/>
              <p:cNvSpPr>
                <a:spLocks/>
              </p:cNvSpPr>
              <p:nvPr/>
            </p:nvSpPr>
            <p:spPr bwMode="auto">
              <a:xfrm>
                <a:off x="1500" y="1550"/>
                <a:ext cx="78" cy="106"/>
              </a:xfrm>
              <a:custGeom>
                <a:avLst/>
                <a:gdLst>
                  <a:gd name="T0" fmla="*/ 78 w 78"/>
                  <a:gd name="T1" fmla="*/ 14 h 106"/>
                  <a:gd name="T2" fmla="*/ 76 w 78"/>
                  <a:gd name="T3" fmla="*/ 14 h 106"/>
                  <a:gd name="T4" fmla="*/ 56 w 78"/>
                  <a:gd name="T5" fmla="*/ 8 h 106"/>
                  <a:gd name="T6" fmla="*/ 50 w 78"/>
                  <a:gd name="T7" fmla="*/ 10 h 106"/>
                  <a:gd name="T8" fmla="*/ 48 w 78"/>
                  <a:gd name="T9" fmla="*/ 10 h 106"/>
                  <a:gd name="T10" fmla="*/ 44 w 78"/>
                  <a:gd name="T11" fmla="*/ 4 h 106"/>
                  <a:gd name="T12" fmla="*/ 42 w 78"/>
                  <a:gd name="T13" fmla="*/ 4 h 106"/>
                  <a:gd name="T14" fmla="*/ 34 w 78"/>
                  <a:gd name="T15" fmla="*/ 0 h 106"/>
                  <a:gd name="T16" fmla="*/ 28 w 78"/>
                  <a:gd name="T17" fmla="*/ 0 h 106"/>
                  <a:gd name="T18" fmla="*/ 26 w 78"/>
                  <a:gd name="T19" fmla="*/ 4 h 106"/>
                  <a:gd name="T20" fmla="*/ 22 w 78"/>
                  <a:gd name="T21" fmla="*/ 2 h 106"/>
                  <a:gd name="T22" fmla="*/ 16 w 78"/>
                  <a:gd name="T23" fmla="*/ 4 h 106"/>
                  <a:gd name="T24" fmla="*/ 8 w 78"/>
                  <a:gd name="T25" fmla="*/ 8 h 106"/>
                  <a:gd name="T26" fmla="*/ 6 w 78"/>
                  <a:gd name="T27" fmla="*/ 14 h 106"/>
                  <a:gd name="T28" fmla="*/ 8 w 78"/>
                  <a:gd name="T29" fmla="*/ 16 h 106"/>
                  <a:gd name="T30" fmla="*/ 10 w 78"/>
                  <a:gd name="T31" fmla="*/ 18 h 106"/>
                  <a:gd name="T32" fmla="*/ 8 w 78"/>
                  <a:gd name="T33" fmla="*/ 18 h 106"/>
                  <a:gd name="T34" fmla="*/ 14 w 78"/>
                  <a:gd name="T35" fmla="*/ 24 h 106"/>
                  <a:gd name="T36" fmla="*/ 14 w 78"/>
                  <a:gd name="T37" fmla="*/ 26 h 106"/>
                  <a:gd name="T38" fmla="*/ 8 w 78"/>
                  <a:gd name="T39" fmla="*/ 24 h 106"/>
                  <a:gd name="T40" fmla="*/ 4 w 78"/>
                  <a:gd name="T41" fmla="*/ 20 h 106"/>
                  <a:gd name="T42" fmla="*/ 2 w 78"/>
                  <a:gd name="T43" fmla="*/ 22 h 106"/>
                  <a:gd name="T44" fmla="*/ 0 w 78"/>
                  <a:gd name="T45" fmla="*/ 26 h 106"/>
                  <a:gd name="T46" fmla="*/ 2 w 78"/>
                  <a:gd name="T47" fmla="*/ 28 h 106"/>
                  <a:gd name="T48" fmla="*/ 0 w 78"/>
                  <a:gd name="T49" fmla="*/ 30 h 106"/>
                  <a:gd name="T50" fmla="*/ 0 w 78"/>
                  <a:gd name="T51" fmla="*/ 36 h 106"/>
                  <a:gd name="T52" fmla="*/ 2 w 78"/>
                  <a:gd name="T53" fmla="*/ 44 h 106"/>
                  <a:gd name="T54" fmla="*/ 2 w 78"/>
                  <a:gd name="T55" fmla="*/ 52 h 106"/>
                  <a:gd name="T56" fmla="*/ 0 w 78"/>
                  <a:gd name="T57" fmla="*/ 56 h 106"/>
                  <a:gd name="T58" fmla="*/ 0 w 78"/>
                  <a:gd name="T59" fmla="*/ 66 h 106"/>
                  <a:gd name="T60" fmla="*/ 2 w 78"/>
                  <a:gd name="T61" fmla="*/ 68 h 106"/>
                  <a:gd name="T62" fmla="*/ 2 w 78"/>
                  <a:gd name="T63" fmla="*/ 72 h 106"/>
                  <a:gd name="T64" fmla="*/ 6 w 78"/>
                  <a:gd name="T65" fmla="*/ 76 h 106"/>
                  <a:gd name="T66" fmla="*/ 8 w 78"/>
                  <a:gd name="T67" fmla="*/ 84 h 106"/>
                  <a:gd name="T68" fmla="*/ 6 w 78"/>
                  <a:gd name="T69" fmla="*/ 96 h 106"/>
                  <a:gd name="T70" fmla="*/ 10 w 78"/>
                  <a:gd name="T71" fmla="*/ 98 h 106"/>
                  <a:gd name="T72" fmla="*/ 8 w 78"/>
                  <a:gd name="T73" fmla="*/ 100 h 106"/>
                  <a:gd name="T74" fmla="*/ 8 w 78"/>
                  <a:gd name="T75" fmla="*/ 106 h 106"/>
                  <a:gd name="T76" fmla="*/ 16 w 78"/>
                  <a:gd name="T77" fmla="*/ 104 h 106"/>
                  <a:gd name="T78" fmla="*/ 22 w 78"/>
                  <a:gd name="T79" fmla="*/ 106 h 106"/>
                  <a:gd name="T80" fmla="*/ 24 w 78"/>
                  <a:gd name="T81" fmla="*/ 102 h 106"/>
                  <a:gd name="T82" fmla="*/ 20 w 78"/>
                  <a:gd name="T83" fmla="*/ 104 h 106"/>
                  <a:gd name="T84" fmla="*/ 22 w 78"/>
                  <a:gd name="T85" fmla="*/ 100 h 106"/>
                  <a:gd name="T86" fmla="*/ 26 w 78"/>
                  <a:gd name="T87" fmla="*/ 90 h 106"/>
                  <a:gd name="T88" fmla="*/ 30 w 78"/>
                  <a:gd name="T89" fmla="*/ 88 h 106"/>
                  <a:gd name="T90" fmla="*/ 28 w 78"/>
                  <a:gd name="T91" fmla="*/ 76 h 106"/>
                  <a:gd name="T92" fmla="*/ 26 w 78"/>
                  <a:gd name="T93" fmla="*/ 72 h 106"/>
                  <a:gd name="T94" fmla="*/ 22 w 78"/>
                  <a:gd name="T95" fmla="*/ 70 h 106"/>
                  <a:gd name="T96" fmla="*/ 20 w 78"/>
                  <a:gd name="T97" fmla="*/ 72 h 106"/>
                  <a:gd name="T98" fmla="*/ 20 w 78"/>
                  <a:gd name="T99" fmla="*/ 68 h 106"/>
                  <a:gd name="T100" fmla="*/ 32 w 78"/>
                  <a:gd name="T101" fmla="*/ 68 h 106"/>
                  <a:gd name="T102" fmla="*/ 34 w 78"/>
                  <a:gd name="T103" fmla="*/ 66 h 106"/>
                  <a:gd name="T104" fmla="*/ 38 w 78"/>
                  <a:gd name="T105" fmla="*/ 70 h 106"/>
                  <a:gd name="T106" fmla="*/ 42 w 78"/>
                  <a:gd name="T107" fmla="*/ 70 h 106"/>
                  <a:gd name="T108" fmla="*/ 48 w 78"/>
                  <a:gd name="T109" fmla="*/ 72 h 106"/>
                  <a:gd name="T110" fmla="*/ 54 w 78"/>
                  <a:gd name="T111" fmla="*/ 66 h 106"/>
                  <a:gd name="T112" fmla="*/ 58 w 78"/>
                  <a:gd name="T113" fmla="*/ 58 h 106"/>
                  <a:gd name="T114" fmla="*/ 60 w 78"/>
                  <a:gd name="T115" fmla="*/ 48 h 106"/>
                  <a:gd name="T116" fmla="*/ 62 w 78"/>
                  <a:gd name="T117" fmla="*/ 46 h 106"/>
                  <a:gd name="T118" fmla="*/ 66 w 78"/>
                  <a:gd name="T119" fmla="*/ 30 h 106"/>
                  <a:gd name="T120" fmla="*/ 76 w 78"/>
                  <a:gd name="T121" fmla="*/ 18 h 106"/>
                  <a:gd name="T122" fmla="*/ 76 w 78"/>
                  <a:gd name="T123" fmla="*/ 16 h 10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106"/>
                  <a:gd name="T188" fmla="*/ 78 w 78"/>
                  <a:gd name="T189" fmla="*/ 106 h 10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106">
                    <a:moveTo>
                      <a:pt x="76" y="16"/>
                    </a:moveTo>
                    <a:lnTo>
                      <a:pt x="76" y="16"/>
                    </a:lnTo>
                    <a:lnTo>
                      <a:pt x="78" y="14"/>
                    </a:lnTo>
                    <a:lnTo>
                      <a:pt x="76" y="12"/>
                    </a:lnTo>
                    <a:lnTo>
                      <a:pt x="76" y="14"/>
                    </a:lnTo>
                    <a:lnTo>
                      <a:pt x="66" y="8"/>
                    </a:lnTo>
                    <a:lnTo>
                      <a:pt x="56" y="8"/>
                    </a:lnTo>
                    <a:lnTo>
                      <a:pt x="54" y="8"/>
                    </a:lnTo>
                    <a:lnTo>
                      <a:pt x="50" y="10"/>
                    </a:lnTo>
                    <a:lnTo>
                      <a:pt x="50" y="12"/>
                    </a:lnTo>
                    <a:lnTo>
                      <a:pt x="48" y="10"/>
                    </a:lnTo>
                    <a:lnTo>
                      <a:pt x="48" y="8"/>
                    </a:lnTo>
                    <a:lnTo>
                      <a:pt x="48" y="6"/>
                    </a:lnTo>
                    <a:lnTo>
                      <a:pt x="44" y="4"/>
                    </a:lnTo>
                    <a:lnTo>
                      <a:pt x="42" y="4"/>
                    </a:lnTo>
                    <a:lnTo>
                      <a:pt x="42" y="2"/>
                    </a:lnTo>
                    <a:lnTo>
                      <a:pt x="34" y="0"/>
                    </a:lnTo>
                    <a:lnTo>
                      <a:pt x="32" y="0"/>
                    </a:lnTo>
                    <a:lnTo>
                      <a:pt x="30" y="0"/>
                    </a:lnTo>
                    <a:lnTo>
                      <a:pt x="28" y="0"/>
                    </a:lnTo>
                    <a:lnTo>
                      <a:pt x="28" y="4"/>
                    </a:lnTo>
                    <a:lnTo>
                      <a:pt x="26" y="4"/>
                    </a:lnTo>
                    <a:lnTo>
                      <a:pt x="26" y="2"/>
                    </a:lnTo>
                    <a:lnTo>
                      <a:pt x="22" y="2"/>
                    </a:lnTo>
                    <a:lnTo>
                      <a:pt x="18" y="4"/>
                    </a:lnTo>
                    <a:lnTo>
                      <a:pt x="16" y="4"/>
                    </a:lnTo>
                    <a:lnTo>
                      <a:pt x="14" y="4"/>
                    </a:lnTo>
                    <a:lnTo>
                      <a:pt x="12" y="6"/>
                    </a:lnTo>
                    <a:lnTo>
                      <a:pt x="8" y="8"/>
                    </a:lnTo>
                    <a:lnTo>
                      <a:pt x="6" y="8"/>
                    </a:lnTo>
                    <a:lnTo>
                      <a:pt x="6" y="12"/>
                    </a:lnTo>
                    <a:lnTo>
                      <a:pt x="6" y="14"/>
                    </a:lnTo>
                    <a:lnTo>
                      <a:pt x="8" y="18"/>
                    </a:lnTo>
                    <a:lnTo>
                      <a:pt x="8" y="16"/>
                    </a:lnTo>
                    <a:lnTo>
                      <a:pt x="10" y="16"/>
                    </a:lnTo>
                    <a:lnTo>
                      <a:pt x="10" y="18"/>
                    </a:lnTo>
                    <a:lnTo>
                      <a:pt x="8" y="18"/>
                    </a:lnTo>
                    <a:lnTo>
                      <a:pt x="10" y="22"/>
                    </a:lnTo>
                    <a:lnTo>
                      <a:pt x="12" y="24"/>
                    </a:lnTo>
                    <a:lnTo>
                      <a:pt x="14" y="24"/>
                    </a:lnTo>
                    <a:lnTo>
                      <a:pt x="14" y="26"/>
                    </a:lnTo>
                    <a:lnTo>
                      <a:pt x="16" y="26"/>
                    </a:lnTo>
                    <a:lnTo>
                      <a:pt x="14" y="26"/>
                    </a:lnTo>
                    <a:lnTo>
                      <a:pt x="12" y="26"/>
                    </a:lnTo>
                    <a:lnTo>
                      <a:pt x="8" y="24"/>
                    </a:lnTo>
                    <a:lnTo>
                      <a:pt x="6" y="20"/>
                    </a:lnTo>
                    <a:lnTo>
                      <a:pt x="4" y="20"/>
                    </a:lnTo>
                    <a:lnTo>
                      <a:pt x="2" y="20"/>
                    </a:lnTo>
                    <a:lnTo>
                      <a:pt x="2" y="22"/>
                    </a:lnTo>
                    <a:lnTo>
                      <a:pt x="0" y="24"/>
                    </a:lnTo>
                    <a:lnTo>
                      <a:pt x="0" y="26"/>
                    </a:lnTo>
                    <a:lnTo>
                      <a:pt x="0" y="28"/>
                    </a:lnTo>
                    <a:lnTo>
                      <a:pt x="2" y="28"/>
                    </a:lnTo>
                    <a:lnTo>
                      <a:pt x="2" y="30"/>
                    </a:lnTo>
                    <a:lnTo>
                      <a:pt x="0" y="30"/>
                    </a:lnTo>
                    <a:lnTo>
                      <a:pt x="0" y="32"/>
                    </a:lnTo>
                    <a:lnTo>
                      <a:pt x="2" y="32"/>
                    </a:lnTo>
                    <a:lnTo>
                      <a:pt x="0" y="36"/>
                    </a:lnTo>
                    <a:lnTo>
                      <a:pt x="2" y="42"/>
                    </a:lnTo>
                    <a:lnTo>
                      <a:pt x="0" y="42"/>
                    </a:lnTo>
                    <a:lnTo>
                      <a:pt x="2" y="44"/>
                    </a:lnTo>
                    <a:lnTo>
                      <a:pt x="2" y="50"/>
                    </a:lnTo>
                    <a:lnTo>
                      <a:pt x="2" y="52"/>
                    </a:lnTo>
                    <a:lnTo>
                      <a:pt x="0" y="52"/>
                    </a:lnTo>
                    <a:lnTo>
                      <a:pt x="0" y="54"/>
                    </a:lnTo>
                    <a:lnTo>
                      <a:pt x="0" y="56"/>
                    </a:lnTo>
                    <a:lnTo>
                      <a:pt x="0" y="58"/>
                    </a:lnTo>
                    <a:lnTo>
                      <a:pt x="2" y="62"/>
                    </a:lnTo>
                    <a:lnTo>
                      <a:pt x="0" y="66"/>
                    </a:lnTo>
                    <a:lnTo>
                      <a:pt x="0" y="68"/>
                    </a:lnTo>
                    <a:lnTo>
                      <a:pt x="2" y="68"/>
                    </a:lnTo>
                    <a:lnTo>
                      <a:pt x="2" y="70"/>
                    </a:lnTo>
                    <a:lnTo>
                      <a:pt x="2" y="72"/>
                    </a:lnTo>
                    <a:lnTo>
                      <a:pt x="6" y="76"/>
                    </a:lnTo>
                    <a:lnTo>
                      <a:pt x="6" y="80"/>
                    </a:lnTo>
                    <a:lnTo>
                      <a:pt x="8" y="82"/>
                    </a:lnTo>
                    <a:lnTo>
                      <a:pt x="8" y="84"/>
                    </a:lnTo>
                    <a:lnTo>
                      <a:pt x="6" y="86"/>
                    </a:lnTo>
                    <a:lnTo>
                      <a:pt x="8" y="88"/>
                    </a:lnTo>
                    <a:lnTo>
                      <a:pt x="6" y="96"/>
                    </a:lnTo>
                    <a:lnTo>
                      <a:pt x="8" y="98"/>
                    </a:lnTo>
                    <a:lnTo>
                      <a:pt x="10" y="98"/>
                    </a:lnTo>
                    <a:lnTo>
                      <a:pt x="12" y="98"/>
                    </a:lnTo>
                    <a:lnTo>
                      <a:pt x="10" y="98"/>
                    </a:lnTo>
                    <a:lnTo>
                      <a:pt x="8" y="100"/>
                    </a:lnTo>
                    <a:lnTo>
                      <a:pt x="8" y="102"/>
                    </a:lnTo>
                    <a:lnTo>
                      <a:pt x="8" y="106"/>
                    </a:lnTo>
                    <a:lnTo>
                      <a:pt x="14" y="104"/>
                    </a:lnTo>
                    <a:lnTo>
                      <a:pt x="16" y="104"/>
                    </a:lnTo>
                    <a:lnTo>
                      <a:pt x="18" y="104"/>
                    </a:lnTo>
                    <a:lnTo>
                      <a:pt x="22" y="106"/>
                    </a:lnTo>
                    <a:lnTo>
                      <a:pt x="24" y="106"/>
                    </a:lnTo>
                    <a:lnTo>
                      <a:pt x="24" y="104"/>
                    </a:lnTo>
                    <a:lnTo>
                      <a:pt x="24" y="102"/>
                    </a:lnTo>
                    <a:lnTo>
                      <a:pt x="22" y="102"/>
                    </a:lnTo>
                    <a:lnTo>
                      <a:pt x="22" y="104"/>
                    </a:lnTo>
                    <a:lnTo>
                      <a:pt x="20" y="104"/>
                    </a:lnTo>
                    <a:lnTo>
                      <a:pt x="22" y="102"/>
                    </a:lnTo>
                    <a:lnTo>
                      <a:pt x="22" y="100"/>
                    </a:lnTo>
                    <a:lnTo>
                      <a:pt x="24" y="100"/>
                    </a:lnTo>
                    <a:lnTo>
                      <a:pt x="24" y="98"/>
                    </a:lnTo>
                    <a:lnTo>
                      <a:pt x="26" y="90"/>
                    </a:lnTo>
                    <a:lnTo>
                      <a:pt x="28" y="90"/>
                    </a:lnTo>
                    <a:lnTo>
                      <a:pt x="30" y="88"/>
                    </a:lnTo>
                    <a:lnTo>
                      <a:pt x="32" y="84"/>
                    </a:lnTo>
                    <a:lnTo>
                      <a:pt x="30" y="80"/>
                    </a:lnTo>
                    <a:lnTo>
                      <a:pt x="28" y="76"/>
                    </a:lnTo>
                    <a:lnTo>
                      <a:pt x="26" y="76"/>
                    </a:lnTo>
                    <a:lnTo>
                      <a:pt x="26" y="72"/>
                    </a:lnTo>
                    <a:lnTo>
                      <a:pt x="24" y="72"/>
                    </a:lnTo>
                    <a:lnTo>
                      <a:pt x="22" y="70"/>
                    </a:lnTo>
                    <a:lnTo>
                      <a:pt x="20" y="70"/>
                    </a:lnTo>
                    <a:lnTo>
                      <a:pt x="20" y="72"/>
                    </a:lnTo>
                    <a:lnTo>
                      <a:pt x="20" y="70"/>
                    </a:lnTo>
                    <a:lnTo>
                      <a:pt x="20" y="68"/>
                    </a:lnTo>
                    <a:lnTo>
                      <a:pt x="22" y="70"/>
                    </a:lnTo>
                    <a:lnTo>
                      <a:pt x="30" y="68"/>
                    </a:lnTo>
                    <a:lnTo>
                      <a:pt x="32" y="68"/>
                    </a:lnTo>
                    <a:lnTo>
                      <a:pt x="34" y="66"/>
                    </a:lnTo>
                    <a:lnTo>
                      <a:pt x="34" y="68"/>
                    </a:lnTo>
                    <a:lnTo>
                      <a:pt x="36" y="68"/>
                    </a:lnTo>
                    <a:lnTo>
                      <a:pt x="38" y="70"/>
                    </a:lnTo>
                    <a:lnTo>
                      <a:pt x="40" y="70"/>
                    </a:lnTo>
                    <a:lnTo>
                      <a:pt x="42" y="70"/>
                    </a:lnTo>
                    <a:lnTo>
                      <a:pt x="46" y="72"/>
                    </a:lnTo>
                    <a:lnTo>
                      <a:pt x="48" y="72"/>
                    </a:lnTo>
                    <a:lnTo>
                      <a:pt x="50" y="70"/>
                    </a:lnTo>
                    <a:lnTo>
                      <a:pt x="52" y="68"/>
                    </a:lnTo>
                    <a:lnTo>
                      <a:pt x="54" y="66"/>
                    </a:lnTo>
                    <a:lnTo>
                      <a:pt x="54" y="62"/>
                    </a:lnTo>
                    <a:lnTo>
                      <a:pt x="56" y="60"/>
                    </a:lnTo>
                    <a:lnTo>
                      <a:pt x="58" y="58"/>
                    </a:lnTo>
                    <a:lnTo>
                      <a:pt x="58" y="56"/>
                    </a:lnTo>
                    <a:lnTo>
                      <a:pt x="60" y="50"/>
                    </a:lnTo>
                    <a:lnTo>
                      <a:pt x="60" y="48"/>
                    </a:lnTo>
                    <a:lnTo>
                      <a:pt x="58" y="46"/>
                    </a:lnTo>
                    <a:lnTo>
                      <a:pt x="62" y="46"/>
                    </a:lnTo>
                    <a:lnTo>
                      <a:pt x="68" y="34"/>
                    </a:lnTo>
                    <a:lnTo>
                      <a:pt x="66" y="32"/>
                    </a:lnTo>
                    <a:lnTo>
                      <a:pt x="66" y="30"/>
                    </a:lnTo>
                    <a:lnTo>
                      <a:pt x="68" y="32"/>
                    </a:lnTo>
                    <a:lnTo>
                      <a:pt x="76" y="18"/>
                    </a:lnTo>
                    <a:lnTo>
                      <a:pt x="74" y="16"/>
                    </a:lnTo>
                    <a:lnTo>
                      <a:pt x="76" y="16"/>
                    </a:lnTo>
                    <a:close/>
                  </a:path>
                </a:pathLst>
              </a:custGeom>
              <a:solidFill>
                <a:srgbClr val="0071B4">
                  <a:alpha val="34901"/>
                </a:srgbClr>
              </a:solidFill>
              <a:ln w="9525">
                <a:noFill/>
                <a:round/>
                <a:headEnd/>
                <a:tailEnd/>
              </a:ln>
            </p:spPr>
            <p:txBody>
              <a:bodyPr/>
              <a:lstStyle/>
              <a:p>
                <a:endParaRPr lang="en-US"/>
              </a:p>
            </p:txBody>
          </p:sp>
          <p:sp>
            <p:nvSpPr>
              <p:cNvPr id="14866" name="Freeform 68"/>
              <p:cNvSpPr>
                <a:spLocks/>
              </p:cNvSpPr>
              <p:nvPr/>
            </p:nvSpPr>
            <p:spPr bwMode="auto">
              <a:xfrm>
                <a:off x="1757" y="1807"/>
                <a:ext cx="30" cy="40"/>
              </a:xfrm>
              <a:custGeom>
                <a:avLst/>
                <a:gdLst>
                  <a:gd name="T0" fmla="*/ 8 w 30"/>
                  <a:gd name="T1" fmla="*/ 40 h 40"/>
                  <a:gd name="T2" fmla="*/ 10 w 30"/>
                  <a:gd name="T3" fmla="*/ 40 h 40"/>
                  <a:gd name="T4" fmla="*/ 22 w 30"/>
                  <a:gd name="T5" fmla="*/ 38 h 40"/>
                  <a:gd name="T6" fmla="*/ 30 w 30"/>
                  <a:gd name="T7" fmla="*/ 30 h 40"/>
                  <a:gd name="T8" fmla="*/ 30 w 30"/>
                  <a:gd name="T9" fmla="*/ 8 h 40"/>
                  <a:gd name="T10" fmla="*/ 28 w 30"/>
                  <a:gd name="T11" fmla="*/ 4 h 40"/>
                  <a:gd name="T12" fmla="*/ 26 w 30"/>
                  <a:gd name="T13" fmla="*/ 4 h 40"/>
                  <a:gd name="T14" fmla="*/ 24 w 30"/>
                  <a:gd name="T15" fmla="*/ 4 h 40"/>
                  <a:gd name="T16" fmla="*/ 22 w 30"/>
                  <a:gd name="T17" fmla="*/ 0 h 40"/>
                  <a:gd name="T18" fmla="*/ 20 w 30"/>
                  <a:gd name="T19" fmla="*/ 0 h 40"/>
                  <a:gd name="T20" fmla="*/ 16 w 30"/>
                  <a:gd name="T21" fmla="*/ 2 h 40"/>
                  <a:gd name="T22" fmla="*/ 16 w 30"/>
                  <a:gd name="T23" fmla="*/ 0 h 40"/>
                  <a:gd name="T24" fmla="*/ 14 w 30"/>
                  <a:gd name="T25" fmla="*/ 0 h 40"/>
                  <a:gd name="T26" fmla="*/ 14 w 30"/>
                  <a:gd name="T27" fmla="*/ 0 h 40"/>
                  <a:gd name="T28" fmla="*/ 12 w 30"/>
                  <a:gd name="T29" fmla="*/ 2 h 40"/>
                  <a:gd name="T30" fmla="*/ 8 w 30"/>
                  <a:gd name="T31" fmla="*/ 2 h 40"/>
                  <a:gd name="T32" fmla="*/ 0 w 30"/>
                  <a:gd name="T33" fmla="*/ 18 h 40"/>
                  <a:gd name="T34" fmla="*/ 0 w 30"/>
                  <a:gd name="T35" fmla="*/ 28 h 40"/>
                  <a:gd name="T36" fmla="*/ 4 w 30"/>
                  <a:gd name="T37" fmla="*/ 38 h 40"/>
                  <a:gd name="T38" fmla="*/ 8 w 30"/>
                  <a:gd name="T39" fmla="*/ 4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
                  <a:gd name="T61" fmla="*/ 0 h 40"/>
                  <a:gd name="T62" fmla="*/ 30 w 30"/>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 h="40">
                    <a:moveTo>
                      <a:pt x="8" y="40"/>
                    </a:moveTo>
                    <a:lnTo>
                      <a:pt x="10" y="40"/>
                    </a:lnTo>
                    <a:lnTo>
                      <a:pt x="22" y="38"/>
                    </a:lnTo>
                    <a:lnTo>
                      <a:pt x="30" y="30"/>
                    </a:lnTo>
                    <a:lnTo>
                      <a:pt x="30" y="8"/>
                    </a:lnTo>
                    <a:lnTo>
                      <a:pt x="28" y="4"/>
                    </a:lnTo>
                    <a:lnTo>
                      <a:pt x="26" y="4"/>
                    </a:lnTo>
                    <a:lnTo>
                      <a:pt x="24" y="4"/>
                    </a:lnTo>
                    <a:lnTo>
                      <a:pt x="22" y="0"/>
                    </a:lnTo>
                    <a:lnTo>
                      <a:pt x="20" y="0"/>
                    </a:lnTo>
                    <a:lnTo>
                      <a:pt x="16" y="2"/>
                    </a:lnTo>
                    <a:lnTo>
                      <a:pt x="16" y="0"/>
                    </a:lnTo>
                    <a:lnTo>
                      <a:pt x="14" y="0"/>
                    </a:lnTo>
                    <a:lnTo>
                      <a:pt x="12" y="2"/>
                    </a:lnTo>
                    <a:lnTo>
                      <a:pt x="8" y="2"/>
                    </a:lnTo>
                    <a:lnTo>
                      <a:pt x="0" y="18"/>
                    </a:lnTo>
                    <a:lnTo>
                      <a:pt x="0" y="28"/>
                    </a:lnTo>
                    <a:lnTo>
                      <a:pt x="4" y="38"/>
                    </a:lnTo>
                    <a:lnTo>
                      <a:pt x="8" y="40"/>
                    </a:lnTo>
                    <a:close/>
                  </a:path>
                </a:pathLst>
              </a:custGeom>
              <a:solidFill>
                <a:srgbClr val="0071B4">
                  <a:alpha val="34901"/>
                </a:srgbClr>
              </a:solidFill>
              <a:ln w="9525">
                <a:noFill/>
                <a:round/>
                <a:headEnd/>
                <a:tailEnd/>
              </a:ln>
            </p:spPr>
            <p:txBody>
              <a:bodyPr/>
              <a:lstStyle/>
              <a:p>
                <a:endParaRPr lang="en-US"/>
              </a:p>
            </p:txBody>
          </p:sp>
          <p:sp>
            <p:nvSpPr>
              <p:cNvPr id="14867" name="Freeform 69"/>
              <p:cNvSpPr>
                <a:spLocks/>
              </p:cNvSpPr>
              <p:nvPr/>
            </p:nvSpPr>
            <p:spPr bwMode="auto">
              <a:xfrm>
                <a:off x="1407" y="1564"/>
                <a:ext cx="83" cy="123"/>
              </a:xfrm>
              <a:custGeom>
                <a:avLst/>
                <a:gdLst>
                  <a:gd name="T0" fmla="*/ 83 w 83"/>
                  <a:gd name="T1" fmla="*/ 70 h 123"/>
                  <a:gd name="T2" fmla="*/ 81 w 83"/>
                  <a:gd name="T3" fmla="*/ 60 h 123"/>
                  <a:gd name="T4" fmla="*/ 77 w 83"/>
                  <a:gd name="T5" fmla="*/ 60 h 123"/>
                  <a:gd name="T6" fmla="*/ 75 w 83"/>
                  <a:gd name="T7" fmla="*/ 58 h 123"/>
                  <a:gd name="T8" fmla="*/ 71 w 83"/>
                  <a:gd name="T9" fmla="*/ 56 h 123"/>
                  <a:gd name="T10" fmla="*/ 71 w 83"/>
                  <a:gd name="T11" fmla="*/ 48 h 123"/>
                  <a:gd name="T12" fmla="*/ 61 w 83"/>
                  <a:gd name="T13" fmla="*/ 44 h 123"/>
                  <a:gd name="T14" fmla="*/ 57 w 83"/>
                  <a:gd name="T15" fmla="*/ 42 h 123"/>
                  <a:gd name="T16" fmla="*/ 63 w 83"/>
                  <a:gd name="T17" fmla="*/ 34 h 123"/>
                  <a:gd name="T18" fmla="*/ 71 w 83"/>
                  <a:gd name="T19" fmla="*/ 28 h 123"/>
                  <a:gd name="T20" fmla="*/ 67 w 83"/>
                  <a:gd name="T21" fmla="*/ 20 h 123"/>
                  <a:gd name="T22" fmla="*/ 73 w 83"/>
                  <a:gd name="T23" fmla="*/ 14 h 123"/>
                  <a:gd name="T24" fmla="*/ 69 w 83"/>
                  <a:gd name="T25" fmla="*/ 2 h 123"/>
                  <a:gd name="T26" fmla="*/ 55 w 83"/>
                  <a:gd name="T27" fmla="*/ 8 h 123"/>
                  <a:gd name="T28" fmla="*/ 44 w 83"/>
                  <a:gd name="T29" fmla="*/ 10 h 123"/>
                  <a:gd name="T30" fmla="*/ 34 w 83"/>
                  <a:gd name="T31" fmla="*/ 2 h 123"/>
                  <a:gd name="T32" fmla="*/ 28 w 83"/>
                  <a:gd name="T33" fmla="*/ 4 h 123"/>
                  <a:gd name="T34" fmla="*/ 32 w 83"/>
                  <a:gd name="T35" fmla="*/ 8 h 123"/>
                  <a:gd name="T36" fmla="*/ 26 w 83"/>
                  <a:gd name="T37" fmla="*/ 8 h 123"/>
                  <a:gd name="T38" fmla="*/ 16 w 83"/>
                  <a:gd name="T39" fmla="*/ 12 h 123"/>
                  <a:gd name="T40" fmla="*/ 22 w 83"/>
                  <a:gd name="T41" fmla="*/ 18 h 123"/>
                  <a:gd name="T42" fmla="*/ 26 w 83"/>
                  <a:gd name="T43" fmla="*/ 24 h 123"/>
                  <a:gd name="T44" fmla="*/ 22 w 83"/>
                  <a:gd name="T45" fmla="*/ 22 h 123"/>
                  <a:gd name="T46" fmla="*/ 14 w 83"/>
                  <a:gd name="T47" fmla="*/ 22 h 123"/>
                  <a:gd name="T48" fmla="*/ 20 w 83"/>
                  <a:gd name="T49" fmla="*/ 32 h 123"/>
                  <a:gd name="T50" fmla="*/ 30 w 83"/>
                  <a:gd name="T51" fmla="*/ 30 h 123"/>
                  <a:gd name="T52" fmla="*/ 36 w 83"/>
                  <a:gd name="T53" fmla="*/ 38 h 123"/>
                  <a:gd name="T54" fmla="*/ 28 w 83"/>
                  <a:gd name="T55" fmla="*/ 36 h 123"/>
                  <a:gd name="T56" fmla="*/ 30 w 83"/>
                  <a:gd name="T57" fmla="*/ 46 h 123"/>
                  <a:gd name="T58" fmla="*/ 34 w 83"/>
                  <a:gd name="T59" fmla="*/ 52 h 123"/>
                  <a:gd name="T60" fmla="*/ 30 w 83"/>
                  <a:gd name="T61" fmla="*/ 50 h 123"/>
                  <a:gd name="T62" fmla="*/ 28 w 83"/>
                  <a:gd name="T63" fmla="*/ 60 h 123"/>
                  <a:gd name="T64" fmla="*/ 24 w 83"/>
                  <a:gd name="T65" fmla="*/ 62 h 123"/>
                  <a:gd name="T66" fmla="*/ 16 w 83"/>
                  <a:gd name="T67" fmla="*/ 58 h 123"/>
                  <a:gd name="T68" fmla="*/ 12 w 83"/>
                  <a:gd name="T69" fmla="*/ 54 h 123"/>
                  <a:gd name="T70" fmla="*/ 10 w 83"/>
                  <a:gd name="T71" fmla="*/ 50 h 123"/>
                  <a:gd name="T72" fmla="*/ 4 w 83"/>
                  <a:gd name="T73" fmla="*/ 46 h 123"/>
                  <a:gd name="T74" fmla="*/ 6 w 83"/>
                  <a:gd name="T75" fmla="*/ 70 h 123"/>
                  <a:gd name="T76" fmla="*/ 12 w 83"/>
                  <a:gd name="T77" fmla="*/ 78 h 123"/>
                  <a:gd name="T78" fmla="*/ 20 w 83"/>
                  <a:gd name="T79" fmla="*/ 82 h 123"/>
                  <a:gd name="T80" fmla="*/ 28 w 83"/>
                  <a:gd name="T81" fmla="*/ 86 h 123"/>
                  <a:gd name="T82" fmla="*/ 32 w 83"/>
                  <a:gd name="T83" fmla="*/ 90 h 123"/>
                  <a:gd name="T84" fmla="*/ 36 w 83"/>
                  <a:gd name="T85" fmla="*/ 98 h 123"/>
                  <a:gd name="T86" fmla="*/ 44 w 83"/>
                  <a:gd name="T87" fmla="*/ 107 h 123"/>
                  <a:gd name="T88" fmla="*/ 49 w 83"/>
                  <a:gd name="T89" fmla="*/ 121 h 123"/>
                  <a:gd name="T90" fmla="*/ 53 w 83"/>
                  <a:gd name="T91" fmla="*/ 123 h 123"/>
                  <a:gd name="T92" fmla="*/ 59 w 83"/>
                  <a:gd name="T93" fmla="*/ 119 h 123"/>
                  <a:gd name="T94" fmla="*/ 59 w 83"/>
                  <a:gd name="T95" fmla="*/ 109 h 123"/>
                  <a:gd name="T96" fmla="*/ 67 w 83"/>
                  <a:gd name="T97" fmla="*/ 107 h 123"/>
                  <a:gd name="T98" fmla="*/ 77 w 83"/>
                  <a:gd name="T99" fmla="*/ 100 h 123"/>
                  <a:gd name="T100" fmla="*/ 83 w 83"/>
                  <a:gd name="T101" fmla="*/ 98 h 123"/>
                  <a:gd name="T102" fmla="*/ 81 w 83"/>
                  <a:gd name="T103" fmla="*/ 88 h 123"/>
                  <a:gd name="T104" fmla="*/ 79 w 83"/>
                  <a:gd name="T105" fmla="*/ 78 h 1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3"/>
                  <a:gd name="T160" fmla="*/ 0 h 123"/>
                  <a:gd name="T161" fmla="*/ 83 w 83"/>
                  <a:gd name="T162" fmla="*/ 123 h 1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3" h="123">
                    <a:moveTo>
                      <a:pt x="83" y="74"/>
                    </a:moveTo>
                    <a:lnTo>
                      <a:pt x="83" y="72"/>
                    </a:lnTo>
                    <a:lnTo>
                      <a:pt x="83" y="70"/>
                    </a:lnTo>
                    <a:lnTo>
                      <a:pt x="81" y="64"/>
                    </a:lnTo>
                    <a:lnTo>
                      <a:pt x="81" y="62"/>
                    </a:lnTo>
                    <a:lnTo>
                      <a:pt x="81" y="60"/>
                    </a:lnTo>
                    <a:lnTo>
                      <a:pt x="79" y="58"/>
                    </a:lnTo>
                    <a:lnTo>
                      <a:pt x="79" y="60"/>
                    </a:lnTo>
                    <a:lnTo>
                      <a:pt x="77" y="60"/>
                    </a:lnTo>
                    <a:lnTo>
                      <a:pt x="73" y="64"/>
                    </a:lnTo>
                    <a:lnTo>
                      <a:pt x="73" y="62"/>
                    </a:lnTo>
                    <a:lnTo>
                      <a:pt x="75" y="58"/>
                    </a:lnTo>
                    <a:lnTo>
                      <a:pt x="73" y="56"/>
                    </a:lnTo>
                    <a:lnTo>
                      <a:pt x="71" y="56"/>
                    </a:lnTo>
                    <a:lnTo>
                      <a:pt x="71" y="52"/>
                    </a:lnTo>
                    <a:lnTo>
                      <a:pt x="71" y="48"/>
                    </a:lnTo>
                    <a:lnTo>
                      <a:pt x="67" y="44"/>
                    </a:lnTo>
                    <a:lnTo>
                      <a:pt x="65" y="44"/>
                    </a:lnTo>
                    <a:lnTo>
                      <a:pt x="61" y="44"/>
                    </a:lnTo>
                    <a:lnTo>
                      <a:pt x="55" y="50"/>
                    </a:lnTo>
                    <a:lnTo>
                      <a:pt x="55" y="44"/>
                    </a:lnTo>
                    <a:lnTo>
                      <a:pt x="57" y="42"/>
                    </a:lnTo>
                    <a:lnTo>
                      <a:pt x="59" y="40"/>
                    </a:lnTo>
                    <a:lnTo>
                      <a:pt x="61" y="38"/>
                    </a:lnTo>
                    <a:lnTo>
                      <a:pt x="63" y="34"/>
                    </a:lnTo>
                    <a:lnTo>
                      <a:pt x="67" y="28"/>
                    </a:lnTo>
                    <a:lnTo>
                      <a:pt x="71" y="28"/>
                    </a:lnTo>
                    <a:lnTo>
                      <a:pt x="71" y="22"/>
                    </a:lnTo>
                    <a:lnTo>
                      <a:pt x="67" y="20"/>
                    </a:lnTo>
                    <a:lnTo>
                      <a:pt x="67" y="18"/>
                    </a:lnTo>
                    <a:lnTo>
                      <a:pt x="71" y="18"/>
                    </a:lnTo>
                    <a:lnTo>
                      <a:pt x="73" y="14"/>
                    </a:lnTo>
                    <a:lnTo>
                      <a:pt x="75" y="8"/>
                    </a:lnTo>
                    <a:lnTo>
                      <a:pt x="73" y="6"/>
                    </a:lnTo>
                    <a:lnTo>
                      <a:pt x="69" y="2"/>
                    </a:lnTo>
                    <a:lnTo>
                      <a:pt x="69" y="0"/>
                    </a:lnTo>
                    <a:lnTo>
                      <a:pt x="63" y="2"/>
                    </a:lnTo>
                    <a:lnTo>
                      <a:pt x="55" y="8"/>
                    </a:lnTo>
                    <a:lnTo>
                      <a:pt x="49" y="10"/>
                    </a:lnTo>
                    <a:lnTo>
                      <a:pt x="47" y="10"/>
                    </a:lnTo>
                    <a:lnTo>
                      <a:pt x="44" y="10"/>
                    </a:lnTo>
                    <a:lnTo>
                      <a:pt x="38" y="6"/>
                    </a:lnTo>
                    <a:lnTo>
                      <a:pt x="36" y="6"/>
                    </a:lnTo>
                    <a:lnTo>
                      <a:pt x="34" y="2"/>
                    </a:lnTo>
                    <a:lnTo>
                      <a:pt x="32" y="0"/>
                    </a:lnTo>
                    <a:lnTo>
                      <a:pt x="30" y="2"/>
                    </a:lnTo>
                    <a:lnTo>
                      <a:pt x="28" y="4"/>
                    </a:lnTo>
                    <a:lnTo>
                      <a:pt x="28" y="6"/>
                    </a:lnTo>
                    <a:lnTo>
                      <a:pt x="32" y="6"/>
                    </a:lnTo>
                    <a:lnTo>
                      <a:pt x="32" y="8"/>
                    </a:lnTo>
                    <a:lnTo>
                      <a:pt x="32" y="10"/>
                    </a:lnTo>
                    <a:lnTo>
                      <a:pt x="30" y="8"/>
                    </a:lnTo>
                    <a:lnTo>
                      <a:pt x="26" y="8"/>
                    </a:lnTo>
                    <a:lnTo>
                      <a:pt x="24" y="6"/>
                    </a:lnTo>
                    <a:lnTo>
                      <a:pt x="20" y="8"/>
                    </a:lnTo>
                    <a:lnTo>
                      <a:pt x="16" y="12"/>
                    </a:lnTo>
                    <a:lnTo>
                      <a:pt x="18" y="16"/>
                    </a:lnTo>
                    <a:lnTo>
                      <a:pt x="20" y="16"/>
                    </a:lnTo>
                    <a:lnTo>
                      <a:pt x="22" y="18"/>
                    </a:lnTo>
                    <a:lnTo>
                      <a:pt x="24" y="18"/>
                    </a:lnTo>
                    <a:lnTo>
                      <a:pt x="24" y="20"/>
                    </a:lnTo>
                    <a:lnTo>
                      <a:pt x="26" y="24"/>
                    </a:lnTo>
                    <a:lnTo>
                      <a:pt x="26" y="26"/>
                    </a:lnTo>
                    <a:lnTo>
                      <a:pt x="22" y="24"/>
                    </a:lnTo>
                    <a:lnTo>
                      <a:pt x="22" y="22"/>
                    </a:lnTo>
                    <a:lnTo>
                      <a:pt x="20" y="20"/>
                    </a:lnTo>
                    <a:lnTo>
                      <a:pt x="16" y="20"/>
                    </a:lnTo>
                    <a:lnTo>
                      <a:pt x="14" y="22"/>
                    </a:lnTo>
                    <a:lnTo>
                      <a:pt x="16" y="28"/>
                    </a:lnTo>
                    <a:lnTo>
                      <a:pt x="18" y="28"/>
                    </a:lnTo>
                    <a:lnTo>
                      <a:pt x="20" y="32"/>
                    </a:lnTo>
                    <a:lnTo>
                      <a:pt x="24" y="34"/>
                    </a:lnTo>
                    <a:lnTo>
                      <a:pt x="28" y="32"/>
                    </a:lnTo>
                    <a:lnTo>
                      <a:pt x="30" y="30"/>
                    </a:lnTo>
                    <a:lnTo>
                      <a:pt x="36" y="38"/>
                    </a:lnTo>
                    <a:lnTo>
                      <a:pt x="30" y="36"/>
                    </a:lnTo>
                    <a:lnTo>
                      <a:pt x="28" y="36"/>
                    </a:lnTo>
                    <a:lnTo>
                      <a:pt x="28" y="44"/>
                    </a:lnTo>
                    <a:lnTo>
                      <a:pt x="30" y="44"/>
                    </a:lnTo>
                    <a:lnTo>
                      <a:pt x="30" y="46"/>
                    </a:lnTo>
                    <a:lnTo>
                      <a:pt x="32" y="48"/>
                    </a:lnTo>
                    <a:lnTo>
                      <a:pt x="34" y="48"/>
                    </a:lnTo>
                    <a:lnTo>
                      <a:pt x="34" y="52"/>
                    </a:lnTo>
                    <a:lnTo>
                      <a:pt x="32" y="54"/>
                    </a:lnTo>
                    <a:lnTo>
                      <a:pt x="30" y="50"/>
                    </a:lnTo>
                    <a:lnTo>
                      <a:pt x="30" y="54"/>
                    </a:lnTo>
                    <a:lnTo>
                      <a:pt x="32" y="58"/>
                    </a:lnTo>
                    <a:lnTo>
                      <a:pt x="28" y="60"/>
                    </a:lnTo>
                    <a:lnTo>
                      <a:pt x="26" y="62"/>
                    </a:lnTo>
                    <a:lnTo>
                      <a:pt x="26" y="60"/>
                    </a:lnTo>
                    <a:lnTo>
                      <a:pt x="24" y="62"/>
                    </a:lnTo>
                    <a:lnTo>
                      <a:pt x="22" y="62"/>
                    </a:lnTo>
                    <a:lnTo>
                      <a:pt x="18" y="62"/>
                    </a:lnTo>
                    <a:lnTo>
                      <a:pt x="16" y="58"/>
                    </a:lnTo>
                    <a:lnTo>
                      <a:pt x="16" y="56"/>
                    </a:lnTo>
                    <a:lnTo>
                      <a:pt x="14" y="54"/>
                    </a:lnTo>
                    <a:lnTo>
                      <a:pt x="12" y="54"/>
                    </a:lnTo>
                    <a:lnTo>
                      <a:pt x="10" y="52"/>
                    </a:lnTo>
                    <a:lnTo>
                      <a:pt x="12" y="50"/>
                    </a:lnTo>
                    <a:lnTo>
                      <a:pt x="10" y="50"/>
                    </a:lnTo>
                    <a:lnTo>
                      <a:pt x="10" y="48"/>
                    </a:lnTo>
                    <a:lnTo>
                      <a:pt x="6" y="46"/>
                    </a:lnTo>
                    <a:lnTo>
                      <a:pt x="4" y="46"/>
                    </a:lnTo>
                    <a:lnTo>
                      <a:pt x="2" y="48"/>
                    </a:lnTo>
                    <a:lnTo>
                      <a:pt x="0" y="64"/>
                    </a:lnTo>
                    <a:lnTo>
                      <a:pt x="6" y="70"/>
                    </a:lnTo>
                    <a:lnTo>
                      <a:pt x="10" y="74"/>
                    </a:lnTo>
                    <a:lnTo>
                      <a:pt x="10" y="76"/>
                    </a:lnTo>
                    <a:lnTo>
                      <a:pt x="12" y="78"/>
                    </a:lnTo>
                    <a:lnTo>
                      <a:pt x="14" y="82"/>
                    </a:lnTo>
                    <a:lnTo>
                      <a:pt x="20" y="84"/>
                    </a:lnTo>
                    <a:lnTo>
                      <a:pt x="20" y="82"/>
                    </a:lnTo>
                    <a:lnTo>
                      <a:pt x="22" y="82"/>
                    </a:lnTo>
                    <a:lnTo>
                      <a:pt x="26" y="88"/>
                    </a:lnTo>
                    <a:lnTo>
                      <a:pt x="28" y="86"/>
                    </a:lnTo>
                    <a:lnTo>
                      <a:pt x="30" y="86"/>
                    </a:lnTo>
                    <a:lnTo>
                      <a:pt x="32" y="88"/>
                    </a:lnTo>
                    <a:lnTo>
                      <a:pt x="32" y="90"/>
                    </a:lnTo>
                    <a:lnTo>
                      <a:pt x="34" y="96"/>
                    </a:lnTo>
                    <a:lnTo>
                      <a:pt x="36" y="98"/>
                    </a:lnTo>
                    <a:lnTo>
                      <a:pt x="40" y="102"/>
                    </a:lnTo>
                    <a:lnTo>
                      <a:pt x="42" y="103"/>
                    </a:lnTo>
                    <a:lnTo>
                      <a:pt x="44" y="107"/>
                    </a:lnTo>
                    <a:lnTo>
                      <a:pt x="45" y="109"/>
                    </a:lnTo>
                    <a:lnTo>
                      <a:pt x="47" y="121"/>
                    </a:lnTo>
                    <a:lnTo>
                      <a:pt x="49" y="121"/>
                    </a:lnTo>
                    <a:lnTo>
                      <a:pt x="49" y="119"/>
                    </a:lnTo>
                    <a:lnTo>
                      <a:pt x="51" y="117"/>
                    </a:lnTo>
                    <a:lnTo>
                      <a:pt x="53" y="123"/>
                    </a:lnTo>
                    <a:lnTo>
                      <a:pt x="55" y="123"/>
                    </a:lnTo>
                    <a:lnTo>
                      <a:pt x="57" y="121"/>
                    </a:lnTo>
                    <a:lnTo>
                      <a:pt x="59" y="119"/>
                    </a:lnTo>
                    <a:lnTo>
                      <a:pt x="63" y="115"/>
                    </a:lnTo>
                    <a:lnTo>
                      <a:pt x="63" y="113"/>
                    </a:lnTo>
                    <a:lnTo>
                      <a:pt x="59" y="109"/>
                    </a:lnTo>
                    <a:lnTo>
                      <a:pt x="59" y="107"/>
                    </a:lnTo>
                    <a:lnTo>
                      <a:pt x="63" y="109"/>
                    </a:lnTo>
                    <a:lnTo>
                      <a:pt x="67" y="107"/>
                    </a:lnTo>
                    <a:lnTo>
                      <a:pt x="71" y="109"/>
                    </a:lnTo>
                    <a:lnTo>
                      <a:pt x="77" y="105"/>
                    </a:lnTo>
                    <a:lnTo>
                      <a:pt x="77" y="100"/>
                    </a:lnTo>
                    <a:lnTo>
                      <a:pt x="81" y="98"/>
                    </a:lnTo>
                    <a:lnTo>
                      <a:pt x="81" y="100"/>
                    </a:lnTo>
                    <a:lnTo>
                      <a:pt x="83" y="98"/>
                    </a:lnTo>
                    <a:lnTo>
                      <a:pt x="81" y="90"/>
                    </a:lnTo>
                    <a:lnTo>
                      <a:pt x="79" y="90"/>
                    </a:lnTo>
                    <a:lnTo>
                      <a:pt x="81" y="88"/>
                    </a:lnTo>
                    <a:lnTo>
                      <a:pt x="81" y="86"/>
                    </a:lnTo>
                    <a:lnTo>
                      <a:pt x="81" y="82"/>
                    </a:lnTo>
                    <a:lnTo>
                      <a:pt x="79" y="78"/>
                    </a:lnTo>
                    <a:lnTo>
                      <a:pt x="81" y="76"/>
                    </a:lnTo>
                    <a:lnTo>
                      <a:pt x="83" y="74"/>
                    </a:lnTo>
                    <a:close/>
                  </a:path>
                </a:pathLst>
              </a:custGeom>
              <a:solidFill>
                <a:srgbClr val="0071B4">
                  <a:alpha val="34901"/>
                </a:srgbClr>
              </a:solidFill>
              <a:ln w="9525">
                <a:noFill/>
                <a:round/>
                <a:headEnd/>
                <a:tailEnd/>
              </a:ln>
            </p:spPr>
            <p:txBody>
              <a:bodyPr/>
              <a:lstStyle/>
              <a:p>
                <a:endParaRPr lang="en-US"/>
              </a:p>
            </p:txBody>
          </p:sp>
          <p:sp>
            <p:nvSpPr>
              <p:cNvPr id="14868" name="Freeform 70"/>
              <p:cNvSpPr>
                <a:spLocks/>
              </p:cNvSpPr>
              <p:nvPr/>
            </p:nvSpPr>
            <p:spPr bwMode="auto">
              <a:xfrm>
                <a:off x="4873" y="1476"/>
                <a:ext cx="68" cy="44"/>
              </a:xfrm>
              <a:custGeom>
                <a:avLst/>
                <a:gdLst>
                  <a:gd name="T0" fmla="*/ 6 w 68"/>
                  <a:gd name="T1" fmla="*/ 12 h 44"/>
                  <a:gd name="T2" fmla="*/ 8 w 68"/>
                  <a:gd name="T3" fmla="*/ 16 h 44"/>
                  <a:gd name="T4" fmla="*/ 12 w 68"/>
                  <a:gd name="T5" fmla="*/ 20 h 44"/>
                  <a:gd name="T6" fmla="*/ 12 w 68"/>
                  <a:gd name="T7" fmla="*/ 28 h 44"/>
                  <a:gd name="T8" fmla="*/ 14 w 68"/>
                  <a:gd name="T9" fmla="*/ 30 h 44"/>
                  <a:gd name="T10" fmla="*/ 20 w 68"/>
                  <a:gd name="T11" fmla="*/ 30 h 44"/>
                  <a:gd name="T12" fmla="*/ 22 w 68"/>
                  <a:gd name="T13" fmla="*/ 34 h 44"/>
                  <a:gd name="T14" fmla="*/ 24 w 68"/>
                  <a:gd name="T15" fmla="*/ 34 h 44"/>
                  <a:gd name="T16" fmla="*/ 26 w 68"/>
                  <a:gd name="T17" fmla="*/ 38 h 44"/>
                  <a:gd name="T18" fmla="*/ 30 w 68"/>
                  <a:gd name="T19" fmla="*/ 40 h 44"/>
                  <a:gd name="T20" fmla="*/ 34 w 68"/>
                  <a:gd name="T21" fmla="*/ 38 h 44"/>
                  <a:gd name="T22" fmla="*/ 36 w 68"/>
                  <a:gd name="T23" fmla="*/ 42 h 44"/>
                  <a:gd name="T24" fmla="*/ 40 w 68"/>
                  <a:gd name="T25" fmla="*/ 44 h 44"/>
                  <a:gd name="T26" fmla="*/ 44 w 68"/>
                  <a:gd name="T27" fmla="*/ 44 h 44"/>
                  <a:gd name="T28" fmla="*/ 44 w 68"/>
                  <a:gd name="T29" fmla="*/ 42 h 44"/>
                  <a:gd name="T30" fmla="*/ 46 w 68"/>
                  <a:gd name="T31" fmla="*/ 44 h 44"/>
                  <a:gd name="T32" fmla="*/ 48 w 68"/>
                  <a:gd name="T33" fmla="*/ 44 h 44"/>
                  <a:gd name="T34" fmla="*/ 48 w 68"/>
                  <a:gd name="T35" fmla="*/ 42 h 44"/>
                  <a:gd name="T36" fmla="*/ 50 w 68"/>
                  <a:gd name="T37" fmla="*/ 44 h 44"/>
                  <a:gd name="T38" fmla="*/ 54 w 68"/>
                  <a:gd name="T39" fmla="*/ 44 h 44"/>
                  <a:gd name="T40" fmla="*/ 62 w 68"/>
                  <a:gd name="T41" fmla="*/ 38 h 44"/>
                  <a:gd name="T42" fmla="*/ 66 w 68"/>
                  <a:gd name="T43" fmla="*/ 34 h 44"/>
                  <a:gd name="T44" fmla="*/ 66 w 68"/>
                  <a:gd name="T45" fmla="*/ 26 h 44"/>
                  <a:gd name="T46" fmla="*/ 68 w 68"/>
                  <a:gd name="T47" fmla="*/ 24 h 44"/>
                  <a:gd name="T48" fmla="*/ 58 w 68"/>
                  <a:gd name="T49" fmla="*/ 22 h 44"/>
                  <a:gd name="T50" fmla="*/ 56 w 68"/>
                  <a:gd name="T51" fmla="*/ 20 h 44"/>
                  <a:gd name="T52" fmla="*/ 52 w 68"/>
                  <a:gd name="T53" fmla="*/ 18 h 44"/>
                  <a:gd name="T54" fmla="*/ 48 w 68"/>
                  <a:gd name="T55" fmla="*/ 20 h 44"/>
                  <a:gd name="T56" fmla="*/ 46 w 68"/>
                  <a:gd name="T57" fmla="*/ 16 h 44"/>
                  <a:gd name="T58" fmla="*/ 44 w 68"/>
                  <a:gd name="T59" fmla="*/ 14 h 44"/>
                  <a:gd name="T60" fmla="*/ 42 w 68"/>
                  <a:gd name="T61" fmla="*/ 14 h 44"/>
                  <a:gd name="T62" fmla="*/ 40 w 68"/>
                  <a:gd name="T63" fmla="*/ 16 h 44"/>
                  <a:gd name="T64" fmla="*/ 34 w 68"/>
                  <a:gd name="T65" fmla="*/ 16 h 44"/>
                  <a:gd name="T66" fmla="*/ 28 w 68"/>
                  <a:gd name="T67" fmla="*/ 16 h 44"/>
                  <a:gd name="T68" fmla="*/ 30 w 68"/>
                  <a:gd name="T69" fmla="*/ 14 h 44"/>
                  <a:gd name="T70" fmla="*/ 30 w 68"/>
                  <a:gd name="T71" fmla="*/ 12 h 44"/>
                  <a:gd name="T72" fmla="*/ 32 w 68"/>
                  <a:gd name="T73" fmla="*/ 12 h 44"/>
                  <a:gd name="T74" fmla="*/ 32 w 68"/>
                  <a:gd name="T75" fmla="*/ 10 h 44"/>
                  <a:gd name="T76" fmla="*/ 18 w 68"/>
                  <a:gd name="T77" fmla="*/ 8 h 44"/>
                  <a:gd name="T78" fmla="*/ 16 w 68"/>
                  <a:gd name="T79" fmla="*/ 8 h 44"/>
                  <a:gd name="T80" fmla="*/ 12 w 68"/>
                  <a:gd name="T81" fmla="*/ 8 h 44"/>
                  <a:gd name="T82" fmla="*/ 6 w 68"/>
                  <a:gd name="T83" fmla="*/ 6 h 44"/>
                  <a:gd name="T84" fmla="*/ 6 w 68"/>
                  <a:gd name="T85" fmla="*/ 2 h 44"/>
                  <a:gd name="T86" fmla="*/ 4 w 68"/>
                  <a:gd name="T87" fmla="*/ 2 h 44"/>
                  <a:gd name="T88" fmla="*/ 2 w 68"/>
                  <a:gd name="T89" fmla="*/ 0 h 44"/>
                  <a:gd name="T90" fmla="*/ 0 w 68"/>
                  <a:gd name="T91" fmla="*/ 0 h 44"/>
                  <a:gd name="T92" fmla="*/ 0 w 68"/>
                  <a:gd name="T93" fmla="*/ 0 h 44"/>
                  <a:gd name="T94" fmla="*/ 2 w 68"/>
                  <a:gd name="T95" fmla="*/ 4 h 44"/>
                  <a:gd name="T96" fmla="*/ 6 w 68"/>
                  <a:gd name="T97" fmla="*/ 12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8"/>
                  <a:gd name="T148" fmla="*/ 0 h 44"/>
                  <a:gd name="T149" fmla="*/ 68 w 68"/>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8" h="44">
                    <a:moveTo>
                      <a:pt x="6" y="12"/>
                    </a:moveTo>
                    <a:lnTo>
                      <a:pt x="8" y="16"/>
                    </a:lnTo>
                    <a:lnTo>
                      <a:pt x="12" y="20"/>
                    </a:lnTo>
                    <a:lnTo>
                      <a:pt x="12" y="28"/>
                    </a:lnTo>
                    <a:lnTo>
                      <a:pt x="14" y="30"/>
                    </a:lnTo>
                    <a:lnTo>
                      <a:pt x="20" y="30"/>
                    </a:lnTo>
                    <a:lnTo>
                      <a:pt x="22" y="34"/>
                    </a:lnTo>
                    <a:lnTo>
                      <a:pt x="24" y="34"/>
                    </a:lnTo>
                    <a:lnTo>
                      <a:pt x="26" y="38"/>
                    </a:lnTo>
                    <a:lnTo>
                      <a:pt x="30" y="40"/>
                    </a:lnTo>
                    <a:lnTo>
                      <a:pt x="34" y="38"/>
                    </a:lnTo>
                    <a:lnTo>
                      <a:pt x="36" y="42"/>
                    </a:lnTo>
                    <a:lnTo>
                      <a:pt x="40" y="44"/>
                    </a:lnTo>
                    <a:lnTo>
                      <a:pt x="44" y="44"/>
                    </a:lnTo>
                    <a:lnTo>
                      <a:pt x="44" y="42"/>
                    </a:lnTo>
                    <a:lnTo>
                      <a:pt x="46" y="44"/>
                    </a:lnTo>
                    <a:lnTo>
                      <a:pt x="48" y="44"/>
                    </a:lnTo>
                    <a:lnTo>
                      <a:pt x="48" y="42"/>
                    </a:lnTo>
                    <a:lnTo>
                      <a:pt x="50" y="44"/>
                    </a:lnTo>
                    <a:lnTo>
                      <a:pt x="54" y="44"/>
                    </a:lnTo>
                    <a:lnTo>
                      <a:pt x="62" y="38"/>
                    </a:lnTo>
                    <a:lnTo>
                      <a:pt x="66" y="34"/>
                    </a:lnTo>
                    <a:lnTo>
                      <a:pt x="66" y="26"/>
                    </a:lnTo>
                    <a:lnTo>
                      <a:pt x="68" y="24"/>
                    </a:lnTo>
                    <a:lnTo>
                      <a:pt x="58" y="22"/>
                    </a:lnTo>
                    <a:lnTo>
                      <a:pt x="56" y="20"/>
                    </a:lnTo>
                    <a:lnTo>
                      <a:pt x="52" y="18"/>
                    </a:lnTo>
                    <a:lnTo>
                      <a:pt x="48" y="20"/>
                    </a:lnTo>
                    <a:lnTo>
                      <a:pt x="46" y="16"/>
                    </a:lnTo>
                    <a:lnTo>
                      <a:pt x="44" y="14"/>
                    </a:lnTo>
                    <a:lnTo>
                      <a:pt x="42" y="14"/>
                    </a:lnTo>
                    <a:lnTo>
                      <a:pt x="40" y="16"/>
                    </a:lnTo>
                    <a:lnTo>
                      <a:pt x="34" y="16"/>
                    </a:lnTo>
                    <a:lnTo>
                      <a:pt x="28" y="16"/>
                    </a:lnTo>
                    <a:lnTo>
                      <a:pt x="30" y="14"/>
                    </a:lnTo>
                    <a:lnTo>
                      <a:pt x="30" y="12"/>
                    </a:lnTo>
                    <a:lnTo>
                      <a:pt x="32" y="12"/>
                    </a:lnTo>
                    <a:lnTo>
                      <a:pt x="32" y="10"/>
                    </a:lnTo>
                    <a:lnTo>
                      <a:pt x="18" y="8"/>
                    </a:lnTo>
                    <a:lnTo>
                      <a:pt x="16" y="8"/>
                    </a:lnTo>
                    <a:lnTo>
                      <a:pt x="12" y="8"/>
                    </a:lnTo>
                    <a:lnTo>
                      <a:pt x="6" y="6"/>
                    </a:lnTo>
                    <a:lnTo>
                      <a:pt x="6" y="2"/>
                    </a:lnTo>
                    <a:lnTo>
                      <a:pt x="4" y="2"/>
                    </a:lnTo>
                    <a:lnTo>
                      <a:pt x="2" y="0"/>
                    </a:lnTo>
                    <a:lnTo>
                      <a:pt x="0" y="0"/>
                    </a:lnTo>
                    <a:lnTo>
                      <a:pt x="2" y="4"/>
                    </a:lnTo>
                    <a:lnTo>
                      <a:pt x="6" y="12"/>
                    </a:lnTo>
                    <a:close/>
                  </a:path>
                </a:pathLst>
              </a:custGeom>
              <a:solidFill>
                <a:srgbClr val="0071B4">
                  <a:alpha val="34901"/>
                </a:srgbClr>
              </a:solidFill>
              <a:ln w="9525">
                <a:noFill/>
                <a:round/>
                <a:headEnd/>
                <a:tailEnd/>
              </a:ln>
            </p:spPr>
            <p:txBody>
              <a:bodyPr/>
              <a:lstStyle/>
              <a:p>
                <a:endParaRPr lang="en-US"/>
              </a:p>
            </p:txBody>
          </p:sp>
          <p:sp>
            <p:nvSpPr>
              <p:cNvPr id="14869" name="Freeform 71"/>
              <p:cNvSpPr>
                <a:spLocks/>
              </p:cNvSpPr>
              <p:nvPr/>
            </p:nvSpPr>
            <p:spPr bwMode="auto">
              <a:xfrm>
                <a:off x="1793" y="1813"/>
                <a:ext cx="18" cy="16"/>
              </a:xfrm>
              <a:custGeom>
                <a:avLst/>
                <a:gdLst>
                  <a:gd name="T0" fmla="*/ 10 w 18"/>
                  <a:gd name="T1" fmla="*/ 14 h 16"/>
                  <a:gd name="T2" fmla="*/ 14 w 18"/>
                  <a:gd name="T3" fmla="*/ 16 h 16"/>
                  <a:gd name="T4" fmla="*/ 18 w 18"/>
                  <a:gd name="T5" fmla="*/ 14 h 16"/>
                  <a:gd name="T6" fmla="*/ 16 w 18"/>
                  <a:gd name="T7" fmla="*/ 6 h 16"/>
                  <a:gd name="T8" fmla="*/ 6 w 18"/>
                  <a:gd name="T9" fmla="*/ 4 h 16"/>
                  <a:gd name="T10" fmla="*/ 6 w 18"/>
                  <a:gd name="T11" fmla="*/ 0 h 16"/>
                  <a:gd name="T12" fmla="*/ 4 w 18"/>
                  <a:gd name="T13" fmla="*/ 2 h 16"/>
                  <a:gd name="T14" fmla="*/ 2 w 18"/>
                  <a:gd name="T15" fmla="*/ 4 h 16"/>
                  <a:gd name="T16" fmla="*/ 0 w 18"/>
                  <a:gd name="T17" fmla="*/ 6 h 16"/>
                  <a:gd name="T18" fmla="*/ 0 w 18"/>
                  <a:gd name="T19" fmla="*/ 10 h 16"/>
                  <a:gd name="T20" fmla="*/ 4 w 18"/>
                  <a:gd name="T21" fmla="*/ 14 h 16"/>
                  <a:gd name="T22" fmla="*/ 10 w 18"/>
                  <a:gd name="T23" fmla="*/ 14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0" y="14"/>
                    </a:moveTo>
                    <a:lnTo>
                      <a:pt x="14" y="16"/>
                    </a:lnTo>
                    <a:lnTo>
                      <a:pt x="18" y="14"/>
                    </a:lnTo>
                    <a:lnTo>
                      <a:pt x="16" y="6"/>
                    </a:lnTo>
                    <a:lnTo>
                      <a:pt x="6" y="4"/>
                    </a:lnTo>
                    <a:lnTo>
                      <a:pt x="6" y="0"/>
                    </a:lnTo>
                    <a:lnTo>
                      <a:pt x="4" y="2"/>
                    </a:lnTo>
                    <a:lnTo>
                      <a:pt x="2" y="4"/>
                    </a:lnTo>
                    <a:lnTo>
                      <a:pt x="0" y="6"/>
                    </a:lnTo>
                    <a:lnTo>
                      <a:pt x="0" y="10"/>
                    </a:lnTo>
                    <a:lnTo>
                      <a:pt x="4" y="14"/>
                    </a:lnTo>
                    <a:lnTo>
                      <a:pt x="10" y="14"/>
                    </a:lnTo>
                    <a:close/>
                  </a:path>
                </a:pathLst>
              </a:custGeom>
              <a:solidFill>
                <a:srgbClr val="0071B4">
                  <a:alpha val="34901"/>
                </a:srgbClr>
              </a:solidFill>
              <a:ln w="9525">
                <a:noFill/>
                <a:round/>
                <a:headEnd/>
                <a:tailEnd/>
              </a:ln>
            </p:spPr>
            <p:txBody>
              <a:bodyPr/>
              <a:lstStyle/>
              <a:p>
                <a:endParaRPr lang="en-US"/>
              </a:p>
            </p:txBody>
          </p:sp>
          <p:sp>
            <p:nvSpPr>
              <p:cNvPr id="14870" name="Freeform 72"/>
              <p:cNvSpPr>
                <a:spLocks/>
              </p:cNvSpPr>
              <p:nvPr/>
            </p:nvSpPr>
            <p:spPr bwMode="auto">
              <a:xfrm>
                <a:off x="1622" y="1807"/>
                <a:ext cx="8" cy="20"/>
              </a:xfrm>
              <a:custGeom>
                <a:avLst/>
                <a:gdLst>
                  <a:gd name="T0" fmla="*/ 6 w 8"/>
                  <a:gd name="T1" fmla="*/ 2 h 20"/>
                  <a:gd name="T2" fmla="*/ 4 w 8"/>
                  <a:gd name="T3" fmla="*/ 0 h 20"/>
                  <a:gd name="T4" fmla="*/ 2 w 8"/>
                  <a:gd name="T5" fmla="*/ 2 h 20"/>
                  <a:gd name="T6" fmla="*/ 0 w 8"/>
                  <a:gd name="T7" fmla="*/ 16 h 20"/>
                  <a:gd name="T8" fmla="*/ 4 w 8"/>
                  <a:gd name="T9" fmla="*/ 20 h 20"/>
                  <a:gd name="T10" fmla="*/ 6 w 8"/>
                  <a:gd name="T11" fmla="*/ 20 h 20"/>
                  <a:gd name="T12" fmla="*/ 8 w 8"/>
                  <a:gd name="T13" fmla="*/ 16 h 20"/>
                  <a:gd name="T14" fmla="*/ 6 w 8"/>
                  <a:gd name="T15" fmla="*/ 2 h 20"/>
                  <a:gd name="T16" fmla="*/ 6 w 8"/>
                  <a:gd name="T17" fmla="*/ 2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6" y="2"/>
                    </a:moveTo>
                    <a:lnTo>
                      <a:pt x="4" y="0"/>
                    </a:lnTo>
                    <a:lnTo>
                      <a:pt x="2" y="2"/>
                    </a:lnTo>
                    <a:lnTo>
                      <a:pt x="0" y="16"/>
                    </a:lnTo>
                    <a:lnTo>
                      <a:pt x="4" y="20"/>
                    </a:lnTo>
                    <a:lnTo>
                      <a:pt x="6" y="20"/>
                    </a:lnTo>
                    <a:lnTo>
                      <a:pt x="8" y="16"/>
                    </a:lnTo>
                    <a:lnTo>
                      <a:pt x="6" y="2"/>
                    </a:lnTo>
                    <a:close/>
                  </a:path>
                </a:pathLst>
              </a:custGeom>
              <a:solidFill>
                <a:srgbClr val="0071B4">
                  <a:alpha val="34901"/>
                </a:srgbClr>
              </a:solidFill>
              <a:ln w="9525">
                <a:noFill/>
                <a:round/>
                <a:headEnd/>
                <a:tailEnd/>
              </a:ln>
            </p:spPr>
            <p:txBody>
              <a:bodyPr/>
              <a:lstStyle/>
              <a:p>
                <a:endParaRPr lang="en-US"/>
              </a:p>
            </p:txBody>
          </p:sp>
          <p:sp>
            <p:nvSpPr>
              <p:cNvPr id="14871" name="Freeform 73"/>
              <p:cNvSpPr>
                <a:spLocks/>
              </p:cNvSpPr>
              <p:nvPr/>
            </p:nvSpPr>
            <p:spPr bwMode="auto">
              <a:xfrm>
                <a:off x="4722" y="1546"/>
                <a:ext cx="12" cy="18"/>
              </a:xfrm>
              <a:custGeom>
                <a:avLst/>
                <a:gdLst>
                  <a:gd name="T0" fmla="*/ 2 w 12"/>
                  <a:gd name="T1" fmla="*/ 0 h 18"/>
                  <a:gd name="T2" fmla="*/ 0 w 12"/>
                  <a:gd name="T3" fmla="*/ 0 h 18"/>
                  <a:gd name="T4" fmla="*/ 0 w 12"/>
                  <a:gd name="T5" fmla="*/ 4 h 18"/>
                  <a:gd name="T6" fmla="*/ 4 w 12"/>
                  <a:gd name="T7" fmla="*/ 8 h 18"/>
                  <a:gd name="T8" fmla="*/ 4 w 12"/>
                  <a:gd name="T9" fmla="*/ 10 h 18"/>
                  <a:gd name="T10" fmla="*/ 8 w 12"/>
                  <a:gd name="T11" fmla="*/ 14 h 18"/>
                  <a:gd name="T12" fmla="*/ 10 w 12"/>
                  <a:gd name="T13" fmla="*/ 18 h 18"/>
                  <a:gd name="T14" fmla="*/ 12 w 12"/>
                  <a:gd name="T15" fmla="*/ 18 h 18"/>
                  <a:gd name="T16" fmla="*/ 12 w 12"/>
                  <a:gd name="T17" fmla="*/ 14 h 18"/>
                  <a:gd name="T18" fmla="*/ 10 w 12"/>
                  <a:gd name="T19" fmla="*/ 12 h 18"/>
                  <a:gd name="T20" fmla="*/ 8 w 12"/>
                  <a:gd name="T21" fmla="*/ 12 h 18"/>
                  <a:gd name="T22" fmla="*/ 8 w 12"/>
                  <a:gd name="T23" fmla="*/ 10 h 18"/>
                  <a:gd name="T24" fmla="*/ 8 w 12"/>
                  <a:gd name="T25" fmla="*/ 10 h 18"/>
                  <a:gd name="T26" fmla="*/ 2 w 12"/>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8"/>
                  <a:gd name="T44" fmla="*/ 12 w 12"/>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8">
                    <a:moveTo>
                      <a:pt x="2" y="0"/>
                    </a:moveTo>
                    <a:lnTo>
                      <a:pt x="0" y="0"/>
                    </a:lnTo>
                    <a:lnTo>
                      <a:pt x="0" y="4"/>
                    </a:lnTo>
                    <a:lnTo>
                      <a:pt x="4" y="8"/>
                    </a:lnTo>
                    <a:lnTo>
                      <a:pt x="4" y="10"/>
                    </a:lnTo>
                    <a:lnTo>
                      <a:pt x="8" y="14"/>
                    </a:lnTo>
                    <a:lnTo>
                      <a:pt x="10" y="18"/>
                    </a:lnTo>
                    <a:lnTo>
                      <a:pt x="12" y="18"/>
                    </a:lnTo>
                    <a:lnTo>
                      <a:pt x="12" y="14"/>
                    </a:lnTo>
                    <a:lnTo>
                      <a:pt x="10" y="12"/>
                    </a:lnTo>
                    <a:lnTo>
                      <a:pt x="8" y="12"/>
                    </a:lnTo>
                    <a:lnTo>
                      <a:pt x="8" y="10"/>
                    </a:lnTo>
                    <a:lnTo>
                      <a:pt x="2" y="0"/>
                    </a:lnTo>
                    <a:close/>
                  </a:path>
                </a:pathLst>
              </a:custGeom>
              <a:solidFill>
                <a:srgbClr val="0071B4">
                  <a:alpha val="34901"/>
                </a:srgbClr>
              </a:solidFill>
              <a:ln w="9525">
                <a:noFill/>
                <a:round/>
                <a:headEnd/>
                <a:tailEnd/>
              </a:ln>
            </p:spPr>
            <p:txBody>
              <a:bodyPr/>
              <a:lstStyle/>
              <a:p>
                <a:endParaRPr lang="en-US"/>
              </a:p>
            </p:txBody>
          </p:sp>
          <p:sp>
            <p:nvSpPr>
              <p:cNvPr id="14872" name="Freeform 74"/>
              <p:cNvSpPr>
                <a:spLocks/>
              </p:cNvSpPr>
              <p:nvPr/>
            </p:nvSpPr>
            <p:spPr bwMode="auto">
              <a:xfrm>
                <a:off x="1449" y="1554"/>
                <a:ext cx="21" cy="16"/>
              </a:xfrm>
              <a:custGeom>
                <a:avLst/>
                <a:gdLst>
                  <a:gd name="T0" fmla="*/ 11 w 21"/>
                  <a:gd name="T1" fmla="*/ 4 h 16"/>
                  <a:gd name="T2" fmla="*/ 7 w 21"/>
                  <a:gd name="T3" fmla="*/ 4 h 16"/>
                  <a:gd name="T4" fmla="*/ 5 w 21"/>
                  <a:gd name="T5" fmla="*/ 8 h 16"/>
                  <a:gd name="T6" fmla="*/ 5 w 21"/>
                  <a:gd name="T7" fmla="*/ 10 h 16"/>
                  <a:gd name="T8" fmla="*/ 0 w 21"/>
                  <a:gd name="T9" fmla="*/ 12 h 16"/>
                  <a:gd name="T10" fmla="*/ 0 w 21"/>
                  <a:gd name="T11" fmla="*/ 14 h 16"/>
                  <a:gd name="T12" fmla="*/ 3 w 21"/>
                  <a:gd name="T13" fmla="*/ 14 h 16"/>
                  <a:gd name="T14" fmla="*/ 5 w 21"/>
                  <a:gd name="T15" fmla="*/ 12 h 16"/>
                  <a:gd name="T16" fmla="*/ 5 w 21"/>
                  <a:gd name="T17" fmla="*/ 12 h 16"/>
                  <a:gd name="T18" fmla="*/ 7 w 21"/>
                  <a:gd name="T19" fmla="*/ 16 h 16"/>
                  <a:gd name="T20" fmla="*/ 7 w 21"/>
                  <a:gd name="T21" fmla="*/ 14 h 16"/>
                  <a:gd name="T22" fmla="*/ 9 w 21"/>
                  <a:gd name="T23" fmla="*/ 14 h 16"/>
                  <a:gd name="T24" fmla="*/ 9 w 21"/>
                  <a:gd name="T25" fmla="*/ 14 h 16"/>
                  <a:gd name="T26" fmla="*/ 15 w 21"/>
                  <a:gd name="T27" fmla="*/ 12 h 16"/>
                  <a:gd name="T28" fmla="*/ 21 w 21"/>
                  <a:gd name="T29" fmla="*/ 6 h 16"/>
                  <a:gd name="T30" fmla="*/ 21 w 21"/>
                  <a:gd name="T31" fmla="*/ 2 h 16"/>
                  <a:gd name="T32" fmla="*/ 21 w 21"/>
                  <a:gd name="T33" fmla="*/ 0 h 16"/>
                  <a:gd name="T34" fmla="*/ 17 w 21"/>
                  <a:gd name="T35" fmla="*/ 0 h 16"/>
                  <a:gd name="T36" fmla="*/ 11 w 21"/>
                  <a:gd name="T37" fmla="*/ 4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16"/>
                  <a:gd name="T59" fmla="*/ 21 w 21"/>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16">
                    <a:moveTo>
                      <a:pt x="11" y="4"/>
                    </a:moveTo>
                    <a:lnTo>
                      <a:pt x="7" y="4"/>
                    </a:lnTo>
                    <a:lnTo>
                      <a:pt x="5" y="8"/>
                    </a:lnTo>
                    <a:lnTo>
                      <a:pt x="5" y="10"/>
                    </a:lnTo>
                    <a:lnTo>
                      <a:pt x="0" y="12"/>
                    </a:lnTo>
                    <a:lnTo>
                      <a:pt x="0" y="14"/>
                    </a:lnTo>
                    <a:lnTo>
                      <a:pt x="3" y="14"/>
                    </a:lnTo>
                    <a:lnTo>
                      <a:pt x="5" y="12"/>
                    </a:lnTo>
                    <a:lnTo>
                      <a:pt x="7" y="16"/>
                    </a:lnTo>
                    <a:lnTo>
                      <a:pt x="7" y="14"/>
                    </a:lnTo>
                    <a:lnTo>
                      <a:pt x="9" y="14"/>
                    </a:lnTo>
                    <a:lnTo>
                      <a:pt x="15" y="12"/>
                    </a:lnTo>
                    <a:lnTo>
                      <a:pt x="21" y="6"/>
                    </a:lnTo>
                    <a:lnTo>
                      <a:pt x="21" y="2"/>
                    </a:lnTo>
                    <a:lnTo>
                      <a:pt x="21" y="0"/>
                    </a:lnTo>
                    <a:lnTo>
                      <a:pt x="17" y="0"/>
                    </a:lnTo>
                    <a:lnTo>
                      <a:pt x="11" y="4"/>
                    </a:lnTo>
                    <a:close/>
                  </a:path>
                </a:pathLst>
              </a:custGeom>
              <a:solidFill>
                <a:srgbClr val="0071B4">
                  <a:alpha val="34901"/>
                </a:srgbClr>
              </a:solidFill>
              <a:ln w="9525">
                <a:noFill/>
                <a:round/>
                <a:headEnd/>
                <a:tailEnd/>
              </a:ln>
            </p:spPr>
            <p:txBody>
              <a:bodyPr/>
              <a:lstStyle/>
              <a:p>
                <a:endParaRPr lang="en-US"/>
              </a:p>
            </p:txBody>
          </p:sp>
          <p:sp>
            <p:nvSpPr>
              <p:cNvPr id="14873" name="Freeform 75"/>
              <p:cNvSpPr>
                <a:spLocks/>
              </p:cNvSpPr>
              <p:nvPr/>
            </p:nvSpPr>
            <p:spPr bwMode="auto">
              <a:xfrm>
                <a:off x="1343" y="1570"/>
                <a:ext cx="34" cy="44"/>
              </a:xfrm>
              <a:custGeom>
                <a:avLst/>
                <a:gdLst>
                  <a:gd name="T0" fmla="*/ 22 w 34"/>
                  <a:gd name="T1" fmla="*/ 0 h 44"/>
                  <a:gd name="T2" fmla="*/ 16 w 34"/>
                  <a:gd name="T3" fmla="*/ 2 h 44"/>
                  <a:gd name="T4" fmla="*/ 8 w 34"/>
                  <a:gd name="T5" fmla="*/ 2 h 44"/>
                  <a:gd name="T6" fmla="*/ 6 w 34"/>
                  <a:gd name="T7" fmla="*/ 4 h 44"/>
                  <a:gd name="T8" fmla="*/ 0 w 34"/>
                  <a:gd name="T9" fmla="*/ 14 h 44"/>
                  <a:gd name="T10" fmla="*/ 0 w 34"/>
                  <a:gd name="T11" fmla="*/ 16 h 44"/>
                  <a:gd name="T12" fmla="*/ 6 w 34"/>
                  <a:gd name="T13" fmla="*/ 18 h 44"/>
                  <a:gd name="T14" fmla="*/ 18 w 34"/>
                  <a:gd name="T15" fmla="*/ 34 h 44"/>
                  <a:gd name="T16" fmla="*/ 18 w 34"/>
                  <a:gd name="T17" fmla="*/ 38 h 44"/>
                  <a:gd name="T18" fmla="*/ 22 w 34"/>
                  <a:gd name="T19" fmla="*/ 44 h 44"/>
                  <a:gd name="T20" fmla="*/ 24 w 34"/>
                  <a:gd name="T21" fmla="*/ 42 h 44"/>
                  <a:gd name="T22" fmla="*/ 24 w 34"/>
                  <a:gd name="T23" fmla="*/ 42 h 44"/>
                  <a:gd name="T24" fmla="*/ 24 w 34"/>
                  <a:gd name="T25" fmla="*/ 42 h 44"/>
                  <a:gd name="T26" fmla="*/ 28 w 34"/>
                  <a:gd name="T27" fmla="*/ 36 h 44"/>
                  <a:gd name="T28" fmla="*/ 28 w 34"/>
                  <a:gd name="T29" fmla="*/ 34 h 44"/>
                  <a:gd name="T30" fmla="*/ 28 w 34"/>
                  <a:gd name="T31" fmla="*/ 32 h 44"/>
                  <a:gd name="T32" fmla="*/ 32 w 34"/>
                  <a:gd name="T33" fmla="*/ 26 h 44"/>
                  <a:gd name="T34" fmla="*/ 34 w 34"/>
                  <a:gd name="T35" fmla="*/ 10 h 44"/>
                  <a:gd name="T36" fmla="*/ 34 w 34"/>
                  <a:gd name="T37" fmla="*/ 8 h 44"/>
                  <a:gd name="T38" fmla="*/ 32 w 34"/>
                  <a:gd name="T39" fmla="*/ 8 h 44"/>
                  <a:gd name="T40" fmla="*/ 30 w 34"/>
                  <a:gd name="T41" fmla="*/ 4 h 44"/>
                  <a:gd name="T42" fmla="*/ 24 w 34"/>
                  <a:gd name="T43" fmla="*/ 2 h 44"/>
                  <a:gd name="T44" fmla="*/ 22 w 34"/>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4"/>
                  <a:gd name="T70" fmla="*/ 0 h 44"/>
                  <a:gd name="T71" fmla="*/ 34 w 3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4" h="44">
                    <a:moveTo>
                      <a:pt x="22" y="0"/>
                    </a:moveTo>
                    <a:lnTo>
                      <a:pt x="16" y="2"/>
                    </a:lnTo>
                    <a:lnTo>
                      <a:pt x="8" y="2"/>
                    </a:lnTo>
                    <a:lnTo>
                      <a:pt x="6" y="4"/>
                    </a:lnTo>
                    <a:lnTo>
                      <a:pt x="0" y="14"/>
                    </a:lnTo>
                    <a:lnTo>
                      <a:pt x="0" y="16"/>
                    </a:lnTo>
                    <a:lnTo>
                      <a:pt x="6" y="18"/>
                    </a:lnTo>
                    <a:lnTo>
                      <a:pt x="18" y="34"/>
                    </a:lnTo>
                    <a:lnTo>
                      <a:pt x="18" y="38"/>
                    </a:lnTo>
                    <a:lnTo>
                      <a:pt x="22" y="44"/>
                    </a:lnTo>
                    <a:lnTo>
                      <a:pt x="24" y="42"/>
                    </a:lnTo>
                    <a:lnTo>
                      <a:pt x="28" y="36"/>
                    </a:lnTo>
                    <a:lnTo>
                      <a:pt x="28" y="34"/>
                    </a:lnTo>
                    <a:lnTo>
                      <a:pt x="28" y="32"/>
                    </a:lnTo>
                    <a:lnTo>
                      <a:pt x="32" y="26"/>
                    </a:lnTo>
                    <a:lnTo>
                      <a:pt x="34" y="10"/>
                    </a:lnTo>
                    <a:lnTo>
                      <a:pt x="34" y="8"/>
                    </a:lnTo>
                    <a:lnTo>
                      <a:pt x="32" y="8"/>
                    </a:lnTo>
                    <a:lnTo>
                      <a:pt x="30" y="4"/>
                    </a:lnTo>
                    <a:lnTo>
                      <a:pt x="24" y="2"/>
                    </a:lnTo>
                    <a:lnTo>
                      <a:pt x="22" y="0"/>
                    </a:lnTo>
                    <a:close/>
                  </a:path>
                </a:pathLst>
              </a:custGeom>
              <a:solidFill>
                <a:srgbClr val="0071B4">
                  <a:alpha val="34901"/>
                </a:srgbClr>
              </a:solidFill>
              <a:ln w="9525">
                <a:noFill/>
                <a:round/>
                <a:headEnd/>
                <a:tailEnd/>
              </a:ln>
            </p:spPr>
            <p:txBody>
              <a:bodyPr/>
              <a:lstStyle/>
              <a:p>
                <a:endParaRPr lang="en-US"/>
              </a:p>
            </p:txBody>
          </p:sp>
          <p:sp>
            <p:nvSpPr>
              <p:cNvPr id="14874" name="Freeform 76"/>
              <p:cNvSpPr>
                <a:spLocks/>
              </p:cNvSpPr>
              <p:nvPr/>
            </p:nvSpPr>
            <p:spPr bwMode="auto">
              <a:xfrm>
                <a:off x="566" y="1857"/>
                <a:ext cx="8" cy="8"/>
              </a:xfrm>
              <a:custGeom>
                <a:avLst/>
                <a:gdLst>
                  <a:gd name="T0" fmla="*/ 2 w 8"/>
                  <a:gd name="T1" fmla="*/ 8 h 8"/>
                  <a:gd name="T2" fmla="*/ 6 w 8"/>
                  <a:gd name="T3" fmla="*/ 8 h 8"/>
                  <a:gd name="T4" fmla="*/ 8 w 8"/>
                  <a:gd name="T5" fmla="*/ 6 h 8"/>
                  <a:gd name="T6" fmla="*/ 4 w 8"/>
                  <a:gd name="T7" fmla="*/ 0 h 8"/>
                  <a:gd name="T8" fmla="*/ 4 w 8"/>
                  <a:gd name="T9" fmla="*/ 0 h 8"/>
                  <a:gd name="T10" fmla="*/ 2 w 8"/>
                  <a:gd name="T11" fmla="*/ 2 h 8"/>
                  <a:gd name="T12" fmla="*/ 0 w 8"/>
                  <a:gd name="T13" fmla="*/ 0 h 8"/>
                  <a:gd name="T14" fmla="*/ 0 w 8"/>
                  <a:gd name="T15" fmla="*/ 0 h 8"/>
                  <a:gd name="T16" fmla="*/ 0 w 8"/>
                  <a:gd name="T17" fmla="*/ 2 h 8"/>
                  <a:gd name="T18" fmla="*/ 0 w 8"/>
                  <a:gd name="T19" fmla="*/ 4 h 8"/>
                  <a:gd name="T20" fmla="*/ 2 w 8"/>
                  <a:gd name="T21" fmla="*/ 6 h 8"/>
                  <a:gd name="T22" fmla="*/ 2 w 8"/>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2" y="8"/>
                    </a:moveTo>
                    <a:lnTo>
                      <a:pt x="6" y="8"/>
                    </a:lnTo>
                    <a:lnTo>
                      <a:pt x="8" y="6"/>
                    </a:lnTo>
                    <a:lnTo>
                      <a:pt x="4" y="0"/>
                    </a:lnTo>
                    <a:lnTo>
                      <a:pt x="2" y="2"/>
                    </a:lnTo>
                    <a:lnTo>
                      <a:pt x="0" y="0"/>
                    </a:lnTo>
                    <a:lnTo>
                      <a:pt x="0" y="2"/>
                    </a:lnTo>
                    <a:lnTo>
                      <a:pt x="0" y="4"/>
                    </a:lnTo>
                    <a:lnTo>
                      <a:pt x="2" y="6"/>
                    </a:lnTo>
                    <a:lnTo>
                      <a:pt x="2" y="8"/>
                    </a:lnTo>
                    <a:close/>
                  </a:path>
                </a:pathLst>
              </a:custGeom>
              <a:solidFill>
                <a:srgbClr val="0071B4">
                  <a:alpha val="34901"/>
                </a:srgbClr>
              </a:solidFill>
              <a:ln w="9525">
                <a:noFill/>
                <a:round/>
                <a:headEnd/>
                <a:tailEnd/>
              </a:ln>
            </p:spPr>
            <p:txBody>
              <a:bodyPr/>
              <a:lstStyle/>
              <a:p>
                <a:endParaRPr lang="en-US"/>
              </a:p>
            </p:txBody>
          </p:sp>
          <p:sp>
            <p:nvSpPr>
              <p:cNvPr id="14875" name="Freeform 77"/>
              <p:cNvSpPr>
                <a:spLocks/>
              </p:cNvSpPr>
              <p:nvPr/>
            </p:nvSpPr>
            <p:spPr bwMode="auto">
              <a:xfrm>
                <a:off x="4740" y="1671"/>
                <a:ext cx="18" cy="8"/>
              </a:xfrm>
              <a:custGeom>
                <a:avLst/>
                <a:gdLst>
                  <a:gd name="T0" fmla="*/ 10 w 18"/>
                  <a:gd name="T1" fmla="*/ 2 h 8"/>
                  <a:gd name="T2" fmla="*/ 8 w 18"/>
                  <a:gd name="T3" fmla="*/ 2 h 8"/>
                  <a:gd name="T4" fmla="*/ 6 w 18"/>
                  <a:gd name="T5" fmla="*/ 2 h 8"/>
                  <a:gd name="T6" fmla="*/ 4 w 18"/>
                  <a:gd name="T7" fmla="*/ 0 h 8"/>
                  <a:gd name="T8" fmla="*/ 2 w 18"/>
                  <a:gd name="T9" fmla="*/ 2 h 8"/>
                  <a:gd name="T10" fmla="*/ 0 w 18"/>
                  <a:gd name="T11" fmla="*/ 2 h 8"/>
                  <a:gd name="T12" fmla="*/ 0 w 18"/>
                  <a:gd name="T13" fmla="*/ 4 h 8"/>
                  <a:gd name="T14" fmla="*/ 10 w 18"/>
                  <a:gd name="T15" fmla="*/ 8 h 8"/>
                  <a:gd name="T16" fmla="*/ 12 w 18"/>
                  <a:gd name="T17" fmla="*/ 6 h 8"/>
                  <a:gd name="T18" fmla="*/ 14 w 18"/>
                  <a:gd name="T19" fmla="*/ 8 h 8"/>
                  <a:gd name="T20" fmla="*/ 18 w 18"/>
                  <a:gd name="T21" fmla="*/ 4 h 8"/>
                  <a:gd name="T22" fmla="*/ 16 w 18"/>
                  <a:gd name="T23" fmla="*/ 2 h 8"/>
                  <a:gd name="T24" fmla="*/ 10 w 18"/>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8"/>
                  <a:gd name="T41" fmla="*/ 18 w 18"/>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8">
                    <a:moveTo>
                      <a:pt x="10" y="2"/>
                    </a:moveTo>
                    <a:lnTo>
                      <a:pt x="8" y="2"/>
                    </a:lnTo>
                    <a:lnTo>
                      <a:pt x="6" y="2"/>
                    </a:lnTo>
                    <a:lnTo>
                      <a:pt x="4" y="0"/>
                    </a:lnTo>
                    <a:lnTo>
                      <a:pt x="2" y="2"/>
                    </a:lnTo>
                    <a:lnTo>
                      <a:pt x="0" y="2"/>
                    </a:lnTo>
                    <a:lnTo>
                      <a:pt x="0" y="4"/>
                    </a:lnTo>
                    <a:lnTo>
                      <a:pt x="10" y="8"/>
                    </a:lnTo>
                    <a:lnTo>
                      <a:pt x="12" y="6"/>
                    </a:lnTo>
                    <a:lnTo>
                      <a:pt x="14" y="8"/>
                    </a:lnTo>
                    <a:lnTo>
                      <a:pt x="18" y="4"/>
                    </a:lnTo>
                    <a:lnTo>
                      <a:pt x="16" y="2"/>
                    </a:lnTo>
                    <a:lnTo>
                      <a:pt x="10" y="2"/>
                    </a:lnTo>
                    <a:close/>
                  </a:path>
                </a:pathLst>
              </a:custGeom>
              <a:solidFill>
                <a:srgbClr val="0071B4">
                  <a:alpha val="34901"/>
                </a:srgbClr>
              </a:solidFill>
              <a:ln w="9525">
                <a:noFill/>
                <a:round/>
                <a:headEnd/>
                <a:tailEnd/>
              </a:ln>
            </p:spPr>
            <p:txBody>
              <a:bodyPr/>
              <a:lstStyle/>
              <a:p>
                <a:endParaRPr lang="en-US"/>
              </a:p>
            </p:txBody>
          </p:sp>
          <p:sp>
            <p:nvSpPr>
              <p:cNvPr id="14876" name="Freeform 78"/>
              <p:cNvSpPr>
                <a:spLocks/>
              </p:cNvSpPr>
              <p:nvPr/>
            </p:nvSpPr>
            <p:spPr bwMode="auto">
              <a:xfrm>
                <a:off x="4756" y="1669"/>
                <a:ext cx="16" cy="14"/>
              </a:xfrm>
              <a:custGeom>
                <a:avLst/>
                <a:gdLst>
                  <a:gd name="T0" fmla="*/ 2 w 16"/>
                  <a:gd name="T1" fmla="*/ 14 h 14"/>
                  <a:gd name="T2" fmla="*/ 4 w 16"/>
                  <a:gd name="T3" fmla="*/ 14 h 14"/>
                  <a:gd name="T4" fmla="*/ 6 w 16"/>
                  <a:gd name="T5" fmla="*/ 14 h 14"/>
                  <a:gd name="T6" fmla="*/ 10 w 16"/>
                  <a:gd name="T7" fmla="*/ 14 h 14"/>
                  <a:gd name="T8" fmla="*/ 16 w 16"/>
                  <a:gd name="T9" fmla="*/ 8 h 14"/>
                  <a:gd name="T10" fmla="*/ 16 w 16"/>
                  <a:gd name="T11" fmla="*/ 4 h 14"/>
                  <a:gd name="T12" fmla="*/ 14 w 16"/>
                  <a:gd name="T13" fmla="*/ 2 h 14"/>
                  <a:gd name="T14" fmla="*/ 12 w 16"/>
                  <a:gd name="T15" fmla="*/ 0 h 14"/>
                  <a:gd name="T16" fmla="*/ 10 w 16"/>
                  <a:gd name="T17" fmla="*/ 0 h 14"/>
                  <a:gd name="T18" fmla="*/ 10 w 16"/>
                  <a:gd name="T19" fmla="*/ 4 h 14"/>
                  <a:gd name="T20" fmla="*/ 8 w 16"/>
                  <a:gd name="T21" fmla="*/ 4 h 14"/>
                  <a:gd name="T22" fmla="*/ 8 w 16"/>
                  <a:gd name="T23" fmla="*/ 4 h 14"/>
                  <a:gd name="T24" fmla="*/ 6 w 16"/>
                  <a:gd name="T25" fmla="*/ 4 h 14"/>
                  <a:gd name="T26" fmla="*/ 2 w 16"/>
                  <a:gd name="T27" fmla="*/ 6 h 14"/>
                  <a:gd name="T28" fmla="*/ 2 w 16"/>
                  <a:gd name="T29" fmla="*/ 6 h 14"/>
                  <a:gd name="T30" fmla="*/ 2 w 16"/>
                  <a:gd name="T31" fmla="*/ 8 h 14"/>
                  <a:gd name="T32" fmla="*/ 0 w 16"/>
                  <a:gd name="T33" fmla="*/ 12 h 14"/>
                  <a:gd name="T34" fmla="*/ 0 w 16"/>
                  <a:gd name="T35" fmla="*/ 14 h 14"/>
                  <a:gd name="T36" fmla="*/ 2 w 16"/>
                  <a:gd name="T37" fmla="*/ 1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4"/>
                  <a:gd name="T59" fmla="*/ 16 w 16"/>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4">
                    <a:moveTo>
                      <a:pt x="2" y="14"/>
                    </a:moveTo>
                    <a:lnTo>
                      <a:pt x="4" y="14"/>
                    </a:lnTo>
                    <a:lnTo>
                      <a:pt x="6" y="14"/>
                    </a:lnTo>
                    <a:lnTo>
                      <a:pt x="10" y="14"/>
                    </a:lnTo>
                    <a:lnTo>
                      <a:pt x="16" y="8"/>
                    </a:lnTo>
                    <a:lnTo>
                      <a:pt x="16" y="4"/>
                    </a:lnTo>
                    <a:lnTo>
                      <a:pt x="14" y="2"/>
                    </a:lnTo>
                    <a:lnTo>
                      <a:pt x="12" y="0"/>
                    </a:lnTo>
                    <a:lnTo>
                      <a:pt x="10" y="0"/>
                    </a:lnTo>
                    <a:lnTo>
                      <a:pt x="10" y="4"/>
                    </a:lnTo>
                    <a:lnTo>
                      <a:pt x="8" y="4"/>
                    </a:lnTo>
                    <a:lnTo>
                      <a:pt x="6" y="4"/>
                    </a:lnTo>
                    <a:lnTo>
                      <a:pt x="2" y="6"/>
                    </a:lnTo>
                    <a:lnTo>
                      <a:pt x="2" y="8"/>
                    </a:lnTo>
                    <a:lnTo>
                      <a:pt x="0" y="12"/>
                    </a:lnTo>
                    <a:lnTo>
                      <a:pt x="0" y="14"/>
                    </a:lnTo>
                    <a:lnTo>
                      <a:pt x="2" y="14"/>
                    </a:lnTo>
                    <a:close/>
                  </a:path>
                </a:pathLst>
              </a:custGeom>
              <a:solidFill>
                <a:srgbClr val="0071B4">
                  <a:alpha val="34901"/>
                </a:srgbClr>
              </a:solidFill>
              <a:ln w="9525">
                <a:noFill/>
                <a:round/>
                <a:headEnd/>
                <a:tailEnd/>
              </a:ln>
            </p:spPr>
            <p:txBody>
              <a:bodyPr/>
              <a:lstStyle/>
              <a:p>
                <a:endParaRPr lang="en-US"/>
              </a:p>
            </p:txBody>
          </p:sp>
          <p:sp>
            <p:nvSpPr>
              <p:cNvPr id="14877" name="Freeform 79"/>
              <p:cNvSpPr>
                <a:spLocks/>
              </p:cNvSpPr>
              <p:nvPr/>
            </p:nvSpPr>
            <p:spPr bwMode="auto">
              <a:xfrm>
                <a:off x="1373" y="1482"/>
                <a:ext cx="18" cy="22"/>
              </a:xfrm>
              <a:custGeom>
                <a:avLst/>
                <a:gdLst>
                  <a:gd name="T0" fmla="*/ 0 w 18"/>
                  <a:gd name="T1" fmla="*/ 16 h 22"/>
                  <a:gd name="T2" fmla="*/ 2 w 18"/>
                  <a:gd name="T3" fmla="*/ 20 h 22"/>
                  <a:gd name="T4" fmla="*/ 10 w 18"/>
                  <a:gd name="T5" fmla="*/ 22 h 22"/>
                  <a:gd name="T6" fmla="*/ 14 w 18"/>
                  <a:gd name="T7" fmla="*/ 18 h 22"/>
                  <a:gd name="T8" fmla="*/ 18 w 18"/>
                  <a:gd name="T9" fmla="*/ 14 h 22"/>
                  <a:gd name="T10" fmla="*/ 14 w 18"/>
                  <a:gd name="T11" fmla="*/ 4 h 22"/>
                  <a:gd name="T12" fmla="*/ 12 w 18"/>
                  <a:gd name="T13" fmla="*/ 2 h 22"/>
                  <a:gd name="T14" fmla="*/ 12 w 18"/>
                  <a:gd name="T15" fmla="*/ 0 h 22"/>
                  <a:gd name="T16" fmla="*/ 10 w 18"/>
                  <a:gd name="T17" fmla="*/ 0 h 22"/>
                  <a:gd name="T18" fmla="*/ 4 w 18"/>
                  <a:gd name="T19" fmla="*/ 0 h 22"/>
                  <a:gd name="T20" fmla="*/ 0 w 18"/>
                  <a:gd name="T21" fmla="*/ 14 h 22"/>
                  <a:gd name="T22" fmla="*/ 0 w 18"/>
                  <a:gd name="T23" fmla="*/ 1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2"/>
                  <a:gd name="T38" fmla="*/ 18 w 18"/>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2">
                    <a:moveTo>
                      <a:pt x="0" y="16"/>
                    </a:moveTo>
                    <a:lnTo>
                      <a:pt x="2" y="20"/>
                    </a:lnTo>
                    <a:lnTo>
                      <a:pt x="10" y="22"/>
                    </a:lnTo>
                    <a:lnTo>
                      <a:pt x="14" y="18"/>
                    </a:lnTo>
                    <a:lnTo>
                      <a:pt x="18" y="14"/>
                    </a:lnTo>
                    <a:lnTo>
                      <a:pt x="14" y="4"/>
                    </a:lnTo>
                    <a:lnTo>
                      <a:pt x="12" y="2"/>
                    </a:lnTo>
                    <a:lnTo>
                      <a:pt x="12" y="0"/>
                    </a:lnTo>
                    <a:lnTo>
                      <a:pt x="10" y="0"/>
                    </a:lnTo>
                    <a:lnTo>
                      <a:pt x="4" y="0"/>
                    </a:lnTo>
                    <a:lnTo>
                      <a:pt x="0" y="14"/>
                    </a:lnTo>
                    <a:lnTo>
                      <a:pt x="0" y="16"/>
                    </a:lnTo>
                    <a:close/>
                  </a:path>
                </a:pathLst>
              </a:custGeom>
              <a:solidFill>
                <a:srgbClr val="0071B4">
                  <a:alpha val="34901"/>
                </a:srgbClr>
              </a:solidFill>
              <a:ln w="9525">
                <a:noFill/>
                <a:round/>
                <a:headEnd/>
                <a:tailEnd/>
              </a:ln>
            </p:spPr>
            <p:txBody>
              <a:bodyPr/>
              <a:lstStyle/>
              <a:p>
                <a:endParaRPr lang="en-US"/>
              </a:p>
            </p:txBody>
          </p:sp>
          <p:sp>
            <p:nvSpPr>
              <p:cNvPr id="14878" name="Freeform 80"/>
              <p:cNvSpPr>
                <a:spLocks/>
              </p:cNvSpPr>
              <p:nvPr/>
            </p:nvSpPr>
            <p:spPr bwMode="auto">
              <a:xfrm>
                <a:off x="1078" y="1528"/>
                <a:ext cx="148" cy="165"/>
              </a:xfrm>
              <a:custGeom>
                <a:avLst/>
                <a:gdLst>
                  <a:gd name="T0" fmla="*/ 12 w 148"/>
                  <a:gd name="T1" fmla="*/ 130 h 165"/>
                  <a:gd name="T2" fmla="*/ 14 w 148"/>
                  <a:gd name="T3" fmla="*/ 134 h 165"/>
                  <a:gd name="T4" fmla="*/ 18 w 148"/>
                  <a:gd name="T5" fmla="*/ 132 h 165"/>
                  <a:gd name="T6" fmla="*/ 38 w 148"/>
                  <a:gd name="T7" fmla="*/ 165 h 165"/>
                  <a:gd name="T8" fmla="*/ 48 w 148"/>
                  <a:gd name="T9" fmla="*/ 159 h 165"/>
                  <a:gd name="T10" fmla="*/ 60 w 148"/>
                  <a:gd name="T11" fmla="*/ 149 h 165"/>
                  <a:gd name="T12" fmla="*/ 64 w 148"/>
                  <a:gd name="T13" fmla="*/ 153 h 165"/>
                  <a:gd name="T14" fmla="*/ 66 w 148"/>
                  <a:gd name="T15" fmla="*/ 147 h 165"/>
                  <a:gd name="T16" fmla="*/ 70 w 148"/>
                  <a:gd name="T17" fmla="*/ 149 h 165"/>
                  <a:gd name="T18" fmla="*/ 76 w 148"/>
                  <a:gd name="T19" fmla="*/ 139 h 165"/>
                  <a:gd name="T20" fmla="*/ 76 w 148"/>
                  <a:gd name="T21" fmla="*/ 130 h 165"/>
                  <a:gd name="T22" fmla="*/ 80 w 148"/>
                  <a:gd name="T23" fmla="*/ 114 h 165"/>
                  <a:gd name="T24" fmla="*/ 86 w 148"/>
                  <a:gd name="T25" fmla="*/ 114 h 165"/>
                  <a:gd name="T26" fmla="*/ 94 w 148"/>
                  <a:gd name="T27" fmla="*/ 98 h 165"/>
                  <a:gd name="T28" fmla="*/ 146 w 148"/>
                  <a:gd name="T29" fmla="*/ 50 h 165"/>
                  <a:gd name="T30" fmla="*/ 124 w 148"/>
                  <a:gd name="T31" fmla="*/ 24 h 165"/>
                  <a:gd name="T32" fmla="*/ 106 w 148"/>
                  <a:gd name="T33" fmla="*/ 14 h 165"/>
                  <a:gd name="T34" fmla="*/ 98 w 148"/>
                  <a:gd name="T35" fmla="*/ 24 h 165"/>
                  <a:gd name="T36" fmla="*/ 94 w 148"/>
                  <a:gd name="T37" fmla="*/ 30 h 165"/>
                  <a:gd name="T38" fmla="*/ 94 w 148"/>
                  <a:gd name="T39" fmla="*/ 20 h 165"/>
                  <a:gd name="T40" fmla="*/ 90 w 148"/>
                  <a:gd name="T41" fmla="*/ 22 h 165"/>
                  <a:gd name="T42" fmla="*/ 86 w 148"/>
                  <a:gd name="T43" fmla="*/ 22 h 165"/>
                  <a:gd name="T44" fmla="*/ 70 w 148"/>
                  <a:gd name="T45" fmla="*/ 2 h 165"/>
                  <a:gd name="T46" fmla="*/ 56 w 148"/>
                  <a:gd name="T47" fmla="*/ 4 h 165"/>
                  <a:gd name="T48" fmla="*/ 40 w 148"/>
                  <a:gd name="T49" fmla="*/ 4 h 165"/>
                  <a:gd name="T50" fmla="*/ 38 w 148"/>
                  <a:gd name="T51" fmla="*/ 8 h 165"/>
                  <a:gd name="T52" fmla="*/ 36 w 148"/>
                  <a:gd name="T53" fmla="*/ 4 h 165"/>
                  <a:gd name="T54" fmla="*/ 34 w 148"/>
                  <a:gd name="T55" fmla="*/ 4 h 165"/>
                  <a:gd name="T56" fmla="*/ 26 w 148"/>
                  <a:gd name="T57" fmla="*/ 6 h 165"/>
                  <a:gd name="T58" fmla="*/ 20 w 148"/>
                  <a:gd name="T59" fmla="*/ 8 h 165"/>
                  <a:gd name="T60" fmla="*/ 20 w 148"/>
                  <a:gd name="T61" fmla="*/ 16 h 165"/>
                  <a:gd name="T62" fmla="*/ 20 w 148"/>
                  <a:gd name="T63" fmla="*/ 22 h 165"/>
                  <a:gd name="T64" fmla="*/ 28 w 148"/>
                  <a:gd name="T65" fmla="*/ 34 h 165"/>
                  <a:gd name="T66" fmla="*/ 20 w 148"/>
                  <a:gd name="T67" fmla="*/ 52 h 165"/>
                  <a:gd name="T68" fmla="*/ 18 w 148"/>
                  <a:gd name="T69" fmla="*/ 58 h 165"/>
                  <a:gd name="T70" fmla="*/ 16 w 148"/>
                  <a:gd name="T71" fmla="*/ 70 h 165"/>
                  <a:gd name="T72" fmla="*/ 14 w 148"/>
                  <a:gd name="T73" fmla="*/ 74 h 165"/>
                  <a:gd name="T74" fmla="*/ 16 w 148"/>
                  <a:gd name="T75" fmla="*/ 78 h 165"/>
                  <a:gd name="T76" fmla="*/ 18 w 148"/>
                  <a:gd name="T77" fmla="*/ 82 h 165"/>
                  <a:gd name="T78" fmla="*/ 10 w 148"/>
                  <a:gd name="T79" fmla="*/ 84 h 165"/>
                  <a:gd name="T80" fmla="*/ 12 w 148"/>
                  <a:gd name="T81" fmla="*/ 92 h 165"/>
                  <a:gd name="T82" fmla="*/ 12 w 148"/>
                  <a:gd name="T83" fmla="*/ 96 h 165"/>
                  <a:gd name="T84" fmla="*/ 8 w 148"/>
                  <a:gd name="T85" fmla="*/ 102 h 165"/>
                  <a:gd name="T86" fmla="*/ 8 w 148"/>
                  <a:gd name="T87" fmla="*/ 104 h 165"/>
                  <a:gd name="T88" fmla="*/ 4 w 148"/>
                  <a:gd name="T89" fmla="*/ 112 h 165"/>
                  <a:gd name="T90" fmla="*/ 2 w 148"/>
                  <a:gd name="T91" fmla="*/ 116 h 165"/>
                  <a:gd name="T92" fmla="*/ 2 w 148"/>
                  <a:gd name="T93" fmla="*/ 118 h 165"/>
                  <a:gd name="T94" fmla="*/ 4 w 148"/>
                  <a:gd name="T95" fmla="*/ 122 h 165"/>
                  <a:gd name="T96" fmla="*/ 0 w 148"/>
                  <a:gd name="T97" fmla="*/ 13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8"/>
                  <a:gd name="T148" fmla="*/ 0 h 165"/>
                  <a:gd name="T149" fmla="*/ 148 w 148"/>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8" h="165">
                    <a:moveTo>
                      <a:pt x="6" y="128"/>
                    </a:moveTo>
                    <a:lnTo>
                      <a:pt x="12" y="128"/>
                    </a:lnTo>
                    <a:lnTo>
                      <a:pt x="12" y="130"/>
                    </a:lnTo>
                    <a:lnTo>
                      <a:pt x="10" y="130"/>
                    </a:lnTo>
                    <a:lnTo>
                      <a:pt x="14" y="134"/>
                    </a:lnTo>
                    <a:lnTo>
                      <a:pt x="16" y="136"/>
                    </a:lnTo>
                    <a:lnTo>
                      <a:pt x="16" y="132"/>
                    </a:lnTo>
                    <a:lnTo>
                      <a:pt x="18" y="132"/>
                    </a:lnTo>
                    <a:lnTo>
                      <a:pt x="18" y="136"/>
                    </a:lnTo>
                    <a:lnTo>
                      <a:pt x="24" y="138"/>
                    </a:lnTo>
                    <a:lnTo>
                      <a:pt x="38" y="165"/>
                    </a:lnTo>
                    <a:lnTo>
                      <a:pt x="40" y="165"/>
                    </a:lnTo>
                    <a:lnTo>
                      <a:pt x="46" y="159"/>
                    </a:lnTo>
                    <a:lnTo>
                      <a:pt x="48" y="159"/>
                    </a:lnTo>
                    <a:lnTo>
                      <a:pt x="56" y="151"/>
                    </a:lnTo>
                    <a:lnTo>
                      <a:pt x="58" y="147"/>
                    </a:lnTo>
                    <a:lnTo>
                      <a:pt x="60" y="149"/>
                    </a:lnTo>
                    <a:lnTo>
                      <a:pt x="60" y="151"/>
                    </a:lnTo>
                    <a:lnTo>
                      <a:pt x="60" y="153"/>
                    </a:lnTo>
                    <a:lnTo>
                      <a:pt x="64" y="153"/>
                    </a:lnTo>
                    <a:lnTo>
                      <a:pt x="66" y="153"/>
                    </a:lnTo>
                    <a:lnTo>
                      <a:pt x="66" y="149"/>
                    </a:lnTo>
                    <a:lnTo>
                      <a:pt x="66" y="147"/>
                    </a:lnTo>
                    <a:lnTo>
                      <a:pt x="68" y="149"/>
                    </a:lnTo>
                    <a:lnTo>
                      <a:pt x="70" y="149"/>
                    </a:lnTo>
                    <a:lnTo>
                      <a:pt x="74" y="145"/>
                    </a:lnTo>
                    <a:lnTo>
                      <a:pt x="76" y="143"/>
                    </a:lnTo>
                    <a:lnTo>
                      <a:pt x="76" y="139"/>
                    </a:lnTo>
                    <a:lnTo>
                      <a:pt x="76" y="138"/>
                    </a:lnTo>
                    <a:lnTo>
                      <a:pt x="76" y="130"/>
                    </a:lnTo>
                    <a:lnTo>
                      <a:pt x="76" y="128"/>
                    </a:lnTo>
                    <a:lnTo>
                      <a:pt x="78" y="120"/>
                    </a:lnTo>
                    <a:lnTo>
                      <a:pt x="80" y="114"/>
                    </a:lnTo>
                    <a:lnTo>
                      <a:pt x="84" y="116"/>
                    </a:lnTo>
                    <a:lnTo>
                      <a:pt x="86" y="114"/>
                    </a:lnTo>
                    <a:lnTo>
                      <a:pt x="88" y="114"/>
                    </a:lnTo>
                    <a:lnTo>
                      <a:pt x="92" y="110"/>
                    </a:lnTo>
                    <a:lnTo>
                      <a:pt x="94" y="98"/>
                    </a:lnTo>
                    <a:lnTo>
                      <a:pt x="148" y="56"/>
                    </a:lnTo>
                    <a:lnTo>
                      <a:pt x="148" y="52"/>
                    </a:lnTo>
                    <a:lnTo>
                      <a:pt x="146" y="50"/>
                    </a:lnTo>
                    <a:lnTo>
                      <a:pt x="142" y="46"/>
                    </a:lnTo>
                    <a:lnTo>
                      <a:pt x="140" y="44"/>
                    </a:lnTo>
                    <a:lnTo>
                      <a:pt x="124" y="24"/>
                    </a:lnTo>
                    <a:lnTo>
                      <a:pt x="122" y="22"/>
                    </a:lnTo>
                    <a:lnTo>
                      <a:pt x="118" y="18"/>
                    </a:lnTo>
                    <a:lnTo>
                      <a:pt x="106" y="14"/>
                    </a:lnTo>
                    <a:lnTo>
                      <a:pt x="98" y="20"/>
                    </a:lnTo>
                    <a:lnTo>
                      <a:pt x="96" y="22"/>
                    </a:lnTo>
                    <a:lnTo>
                      <a:pt x="98" y="24"/>
                    </a:lnTo>
                    <a:lnTo>
                      <a:pt x="98" y="26"/>
                    </a:lnTo>
                    <a:lnTo>
                      <a:pt x="96" y="28"/>
                    </a:lnTo>
                    <a:lnTo>
                      <a:pt x="94" y="30"/>
                    </a:lnTo>
                    <a:lnTo>
                      <a:pt x="94" y="28"/>
                    </a:lnTo>
                    <a:lnTo>
                      <a:pt x="96" y="26"/>
                    </a:lnTo>
                    <a:lnTo>
                      <a:pt x="94" y="20"/>
                    </a:lnTo>
                    <a:lnTo>
                      <a:pt x="90" y="18"/>
                    </a:lnTo>
                    <a:lnTo>
                      <a:pt x="90" y="20"/>
                    </a:lnTo>
                    <a:lnTo>
                      <a:pt x="90" y="22"/>
                    </a:lnTo>
                    <a:lnTo>
                      <a:pt x="88" y="24"/>
                    </a:lnTo>
                    <a:lnTo>
                      <a:pt x="86" y="28"/>
                    </a:lnTo>
                    <a:lnTo>
                      <a:pt x="86" y="22"/>
                    </a:lnTo>
                    <a:lnTo>
                      <a:pt x="88" y="20"/>
                    </a:lnTo>
                    <a:lnTo>
                      <a:pt x="70" y="6"/>
                    </a:lnTo>
                    <a:lnTo>
                      <a:pt x="70" y="2"/>
                    </a:lnTo>
                    <a:lnTo>
                      <a:pt x="62" y="0"/>
                    </a:lnTo>
                    <a:lnTo>
                      <a:pt x="58" y="0"/>
                    </a:lnTo>
                    <a:lnTo>
                      <a:pt x="56" y="4"/>
                    </a:lnTo>
                    <a:lnTo>
                      <a:pt x="54" y="2"/>
                    </a:lnTo>
                    <a:lnTo>
                      <a:pt x="50" y="4"/>
                    </a:lnTo>
                    <a:lnTo>
                      <a:pt x="40" y="4"/>
                    </a:lnTo>
                    <a:lnTo>
                      <a:pt x="40" y="6"/>
                    </a:lnTo>
                    <a:lnTo>
                      <a:pt x="40" y="12"/>
                    </a:lnTo>
                    <a:lnTo>
                      <a:pt x="38" y="8"/>
                    </a:lnTo>
                    <a:lnTo>
                      <a:pt x="38" y="4"/>
                    </a:lnTo>
                    <a:lnTo>
                      <a:pt x="36" y="4"/>
                    </a:lnTo>
                    <a:lnTo>
                      <a:pt x="36" y="6"/>
                    </a:lnTo>
                    <a:lnTo>
                      <a:pt x="34" y="6"/>
                    </a:lnTo>
                    <a:lnTo>
                      <a:pt x="34" y="4"/>
                    </a:lnTo>
                    <a:lnTo>
                      <a:pt x="30" y="6"/>
                    </a:lnTo>
                    <a:lnTo>
                      <a:pt x="26" y="6"/>
                    </a:lnTo>
                    <a:lnTo>
                      <a:pt x="24" y="6"/>
                    </a:lnTo>
                    <a:lnTo>
                      <a:pt x="24" y="8"/>
                    </a:lnTo>
                    <a:lnTo>
                      <a:pt x="20" y="8"/>
                    </a:lnTo>
                    <a:lnTo>
                      <a:pt x="18" y="10"/>
                    </a:lnTo>
                    <a:lnTo>
                      <a:pt x="20" y="16"/>
                    </a:lnTo>
                    <a:lnTo>
                      <a:pt x="24" y="18"/>
                    </a:lnTo>
                    <a:lnTo>
                      <a:pt x="20" y="20"/>
                    </a:lnTo>
                    <a:lnTo>
                      <a:pt x="20" y="22"/>
                    </a:lnTo>
                    <a:lnTo>
                      <a:pt x="24" y="30"/>
                    </a:lnTo>
                    <a:lnTo>
                      <a:pt x="24" y="32"/>
                    </a:lnTo>
                    <a:lnTo>
                      <a:pt x="28" y="34"/>
                    </a:lnTo>
                    <a:lnTo>
                      <a:pt x="28" y="38"/>
                    </a:lnTo>
                    <a:lnTo>
                      <a:pt x="24" y="50"/>
                    </a:lnTo>
                    <a:lnTo>
                      <a:pt x="20" y="52"/>
                    </a:lnTo>
                    <a:lnTo>
                      <a:pt x="20" y="54"/>
                    </a:lnTo>
                    <a:lnTo>
                      <a:pt x="20" y="58"/>
                    </a:lnTo>
                    <a:lnTo>
                      <a:pt x="18" y="58"/>
                    </a:lnTo>
                    <a:lnTo>
                      <a:pt x="18" y="64"/>
                    </a:lnTo>
                    <a:lnTo>
                      <a:pt x="16" y="68"/>
                    </a:lnTo>
                    <a:lnTo>
                      <a:pt x="16" y="70"/>
                    </a:lnTo>
                    <a:lnTo>
                      <a:pt x="14" y="72"/>
                    </a:lnTo>
                    <a:lnTo>
                      <a:pt x="14" y="74"/>
                    </a:lnTo>
                    <a:lnTo>
                      <a:pt x="14" y="76"/>
                    </a:lnTo>
                    <a:lnTo>
                      <a:pt x="16" y="76"/>
                    </a:lnTo>
                    <a:lnTo>
                      <a:pt x="16" y="78"/>
                    </a:lnTo>
                    <a:lnTo>
                      <a:pt x="18" y="78"/>
                    </a:lnTo>
                    <a:lnTo>
                      <a:pt x="18" y="80"/>
                    </a:lnTo>
                    <a:lnTo>
                      <a:pt x="18" y="82"/>
                    </a:lnTo>
                    <a:lnTo>
                      <a:pt x="12" y="84"/>
                    </a:lnTo>
                    <a:lnTo>
                      <a:pt x="10" y="84"/>
                    </a:lnTo>
                    <a:lnTo>
                      <a:pt x="10" y="88"/>
                    </a:lnTo>
                    <a:lnTo>
                      <a:pt x="12" y="88"/>
                    </a:lnTo>
                    <a:lnTo>
                      <a:pt x="12" y="92"/>
                    </a:lnTo>
                    <a:lnTo>
                      <a:pt x="10" y="96"/>
                    </a:lnTo>
                    <a:lnTo>
                      <a:pt x="12" y="96"/>
                    </a:lnTo>
                    <a:lnTo>
                      <a:pt x="12" y="98"/>
                    </a:lnTo>
                    <a:lnTo>
                      <a:pt x="10" y="100"/>
                    </a:lnTo>
                    <a:lnTo>
                      <a:pt x="8" y="102"/>
                    </a:lnTo>
                    <a:lnTo>
                      <a:pt x="10" y="104"/>
                    </a:lnTo>
                    <a:lnTo>
                      <a:pt x="8" y="104"/>
                    </a:lnTo>
                    <a:lnTo>
                      <a:pt x="6" y="106"/>
                    </a:lnTo>
                    <a:lnTo>
                      <a:pt x="6" y="110"/>
                    </a:lnTo>
                    <a:lnTo>
                      <a:pt x="4" y="112"/>
                    </a:lnTo>
                    <a:lnTo>
                      <a:pt x="6" y="114"/>
                    </a:lnTo>
                    <a:lnTo>
                      <a:pt x="2" y="116"/>
                    </a:lnTo>
                    <a:lnTo>
                      <a:pt x="4" y="116"/>
                    </a:lnTo>
                    <a:lnTo>
                      <a:pt x="4" y="118"/>
                    </a:lnTo>
                    <a:lnTo>
                      <a:pt x="2" y="118"/>
                    </a:lnTo>
                    <a:lnTo>
                      <a:pt x="2" y="120"/>
                    </a:lnTo>
                    <a:lnTo>
                      <a:pt x="2" y="122"/>
                    </a:lnTo>
                    <a:lnTo>
                      <a:pt x="4" y="122"/>
                    </a:lnTo>
                    <a:lnTo>
                      <a:pt x="2" y="128"/>
                    </a:lnTo>
                    <a:lnTo>
                      <a:pt x="0" y="128"/>
                    </a:lnTo>
                    <a:lnTo>
                      <a:pt x="0" y="130"/>
                    </a:lnTo>
                    <a:lnTo>
                      <a:pt x="6" y="128"/>
                    </a:lnTo>
                    <a:close/>
                  </a:path>
                </a:pathLst>
              </a:custGeom>
              <a:solidFill>
                <a:srgbClr val="0071B4">
                  <a:alpha val="34901"/>
                </a:srgbClr>
              </a:solidFill>
              <a:ln w="9525">
                <a:noFill/>
                <a:round/>
                <a:headEnd/>
                <a:tailEnd/>
              </a:ln>
            </p:spPr>
            <p:txBody>
              <a:bodyPr/>
              <a:lstStyle/>
              <a:p>
                <a:endParaRPr lang="en-US"/>
              </a:p>
            </p:txBody>
          </p:sp>
          <p:sp>
            <p:nvSpPr>
              <p:cNvPr id="14879" name="Freeform 81"/>
              <p:cNvSpPr>
                <a:spLocks/>
              </p:cNvSpPr>
              <p:nvPr/>
            </p:nvSpPr>
            <p:spPr bwMode="auto">
              <a:xfrm>
                <a:off x="947" y="1749"/>
                <a:ext cx="20" cy="30"/>
              </a:xfrm>
              <a:custGeom>
                <a:avLst/>
                <a:gdLst>
                  <a:gd name="T0" fmla="*/ 2 w 20"/>
                  <a:gd name="T1" fmla="*/ 16 h 30"/>
                  <a:gd name="T2" fmla="*/ 2 w 20"/>
                  <a:gd name="T3" fmla="*/ 24 h 30"/>
                  <a:gd name="T4" fmla="*/ 6 w 20"/>
                  <a:gd name="T5" fmla="*/ 26 h 30"/>
                  <a:gd name="T6" fmla="*/ 10 w 20"/>
                  <a:gd name="T7" fmla="*/ 22 h 30"/>
                  <a:gd name="T8" fmla="*/ 8 w 20"/>
                  <a:gd name="T9" fmla="*/ 26 h 30"/>
                  <a:gd name="T10" fmla="*/ 6 w 20"/>
                  <a:gd name="T11" fmla="*/ 28 h 30"/>
                  <a:gd name="T12" fmla="*/ 4 w 20"/>
                  <a:gd name="T13" fmla="*/ 26 h 30"/>
                  <a:gd name="T14" fmla="*/ 4 w 20"/>
                  <a:gd name="T15" fmla="*/ 28 h 30"/>
                  <a:gd name="T16" fmla="*/ 6 w 20"/>
                  <a:gd name="T17" fmla="*/ 30 h 30"/>
                  <a:gd name="T18" fmla="*/ 6 w 20"/>
                  <a:gd name="T19" fmla="*/ 28 h 30"/>
                  <a:gd name="T20" fmla="*/ 6 w 20"/>
                  <a:gd name="T21" fmla="*/ 28 h 30"/>
                  <a:gd name="T22" fmla="*/ 8 w 20"/>
                  <a:gd name="T23" fmla="*/ 30 h 30"/>
                  <a:gd name="T24" fmla="*/ 20 w 20"/>
                  <a:gd name="T25" fmla="*/ 14 h 30"/>
                  <a:gd name="T26" fmla="*/ 20 w 20"/>
                  <a:gd name="T27" fmla="*/ 8 h 30"/>
                  <a:gd name="T28" fmla="*/ 20 w 20"/>
                  <a:gd name="T29" fmla="*/ 6 h 30"/>
                  <a:gd name="T30" fmla="*/ 16 w 20"/>
                  <a:gd name="T31" fmla="*/ 10 h 30"/>
                  <a:gd name="T32" fmla="*/ 16 w 20"/>
                  <a:gd name="T33" fmla="*/ 10 h 30"/>
                  <a:gd name="T34" fmla="*/ 14 w 20"/>
                  <a:gd name="T35" fmla="*/ 8 h 30"/>
                  <a:gd name="T36" fmla="*/ 14 w 20"/>
                  <a:gd name="T37" fmla="*/ 6 h 30"/>
                  <a:gd name="T38" fmla="*/ 12 w 20"/>
                  <a:gd name="T39" fmla="*/ 4 h 30"/>
                  <a:gd name="T40" fmla="*/ 12 w 20"/>
                  <a:gd name="T41" fmla="*/ 0 h 30"/>
                  <a:gd name="T42" fmla="*/ 10 w 20"/>
                  <a:gd name="T43" fmla="*/ 2 h 30"/>
                  <a:gd name="T44" fmla="*/ 10 w 20"/>
                  <a:gd name="T45" fmla="*/ 4 h 30"/>
                  <a:gd name="T46" fmla="*/ 12 w 20"/>
                  <a:gd name="T47" fmla="*/ 6 h 30"/>
                  <a:gd name="T48" fmla="*/ 10 w 20"/>
                  <a:gd name="T49" fmla="*/ 10 h 30"/>
                  <a:gd name="T50" fmla="*/ 10 w 20"/>
                  <a:gd name="T51" fmla="*/ 10 h 30"/>
                  <a:gd name="T52" fmla="*/ 10 w 20"/>
                  <a:gd name="T53" fmla="*/ 12 h 30"/>
                  <a:gd name="T54" fmla="*/ 12 w 20"/>
                  <a:gd name="T55" fmla="*/ 10 h 30"/>
                  <a:gd name="T56" fmla="*/ 12 w 20"/>
                  <a:gd name="T57" fmla="*/ 12 h 30"/>
                  <a:gd name="T58" fmla="*/ 10 w 20"/>
                  <a:gd name="T59" fmla="*/ 14 h 30"/>
                  <a:gd name="T60" fmla="*/ 8 w 20"/>
                  <a:gd name="T61" fmla="*/ 12 h 30"/>
                  <a:gd name="T62" fmla="*/ 8 w 20"/>
                  <a:gd name="T63" fmla="*/ 14 h 30"/>
                  <a:gd name="T64" fmla="*/ 6 w 20"/>
                  <a:gd name="T65" fmla="*/ 12 h 30"/>
                  <a:gd name="T66" fmla="*/ 4 w 20"/>
                  <a:gd name="T67" fmla="*/ 12 h 30"/>
                  <a:gd name="T68" fmla="*/ 6 w 20"/>
                  <a:gd name="T69" fmla="*/ 16 h 30"/>
                  <a:gd name="T70" fmla="*/ 6 w 20"/>
                  <a:gd name="T71" fmla="*/ 16 h 30"/>
                  <a:gd name="T72" fmla="*/ 4 w 20"/>
                  <a:gd name="T73" fmla="*/ 16 h 30"/>
                  <a:gd name="T74" fmla="*/ 2 w 20"/>
                  <a:gd name="T75" fmla="*/ 12 h 30"/>
                  <a:gd name="T76" fmla="*/ 0 w 20"/>
                  <a:gd name="T77" fmla="*/ 12 h 30"/>
                  <a:gd name="T78" fmla="*/ 0 w 20"/>
                  <a:gd name="T79" fmla="*/ 14 h 30"/>
                  <a:gd name="T80" fmla="*/ 0 w 20"/>
                  <a:gd name="T81" fmla="*/ 16 h 30"/>
                  <a:gd name="T82" fmla="*/ 2 w 20"/>
                  <a:gd name="T83" fmla="*/ 16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
                  <a:gd name="T127" fmla="*/ 0 h 30"/>
                  <a:gd name="T128" fmla="*/ 20 w 20"/>
                  <a:gd name="T129" fmla="*/ 30 h 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 h="30">
                    <a:moveTo>
                      <a:pt x="2" y="16"/>
                    </a:moveTo>
                    <a:lnTo>
                      <a:pt x="2" y="24"/>
                    </a:lnTo>
                    <a:lnTo>
                      <a:pt x="6" y="26"/>
                    </a:lnTo>
                    <a:lnTo>
                      <a:pt x="10" y="22"/>
                    </a:lnTo>
                    <a:lnTo>
                      <a:pt x="8" y="26"/>
                    </a:lnTo>
                    <a:lnTo>
                      <a:pt x="6" y="28"/>
                    </a:lnTo>
                    <a:lnTo>
                      <a:pt x="4" y="26"/>
                    </a:lnTo>
                    <a:lnTo>
                      <a:pt x="4" y="28"/>
                    </a:lnTo>
                    <a:lnTo>
                      <a:pt x="6" y="30"/>
                    </a:lnTo>
                    <a:lnTo>
                      <a:pt x="6" y="28"/>
                    </a:lnTo>
                    <a:lnTo>
                      <a:pt x="8" y="30"/>
                    </a:lnTo>
                    <a:lnTo>
                      <a:pt x="20" y="14"/>
                    </a:lnTo>
                    <a:lnTo>
                      <a:pt x="20" y="8"/>
                    </a:lnTo>
                    <a:lnTo>
                      <a:pt x="20" y="6"/>
                    </a:lnTo>
                    <a:lnTo>
                      <a:pt x="16" y="10"/>
                    </a:lnTo>
                    <a:lnTo>
                      <a:pt x="14" y="8"/>
                    </a:lnTo>
                    <a:lnTo>
                      <a:pt x="14" y="6"/>
                    </a:lnTo>
                    <a:lnTo>
                      <a:pt x="12" y="4"/>
                    </a:lnTo>
                    <a:lnTo>
                      <a:pt x="12" y="0"/>
                    </a:lnTo>
                    <a:lnTo>
                      <a:pt x="10" y="2"/>
                    </a:lnTo>
                    <a:lnTo>
                      <a:pt x="10" y="4"/>
                    </a:lnTo>
                    <a:lnTo>
                      <a:pt x="12" y="6"/>
                    </a:lnTo>
                    <a:lnTo>
                      <a:pt x="10" y="10"/>
                    </a:lnTo>
                    <a:lnTo>
                      <a:pt x="10" y="12"/>
                    </a:lnTo>
                    <a:lnTo>
                      <a:pt x="12" y="10"/>
                    </a:lnTo>
                    <a:lnTo>
                      <a:pt x="12" y="12"/>
                    </a:lnTo>
                    <a:lnTo>
                      <a:pt x="10" y="14"/>
                    </a:lnTo>
                    <a:lnTo>
                      <a:pt x="8" y="12"/>
                    </a:lnTo>
                    <a:lnTo>
                      <a:pt x="8" y="14"/>
                    </a:lnTo>
                    <a:lnTo>
                      <a:pt x="6" y="12"/>
                    </a:lnTo>
                    <a:lnTo>
                      <a:pt x="4" y="12"/>
                    </a:lnTo>
                    <a:lnTo>
                      <a:pt x="6" y="16"/>
                    </a:lnTo>
                    <a:lnTo>
                      <a:pt x="4" y="16"/>
                    </a:lnTo>
                    <a:lnTo>
                      <a:pt x="2" y="12"/>
                    </a:lnTo>
                    <a:lnTo>
                      <a:pt x="0" y="12"/>
                    </a:lnTo>
                    <a:lnTo>
                      <a:pt x="0" y="14"/>
                    </a:lnTo>
                    <a:lnTo>
                      <a:pt x="0" y="16"/>
                    </a:lnTo>
                    <a:lnTo>
                      <a:pt x="2" y="16"/>
                    </a:lnTo>
                    <a:close/>
                  </a:path>
                </a:pathLst>
              </a:custGeom>
              <a:solidFill>
                <a:srgbClr val="0071B4">
                  <a:alpha val="34901"/>
                </a:srgbClr>
              </a:solidFill>
              <a:ln w="9525">
                <a:noFill/>
                <a:round/>
                <a:headEnd/>
                <a:tailEnd/>
              </a:ln>
            </p:spPr>
            <p:txBody>
              <a:bodyPr/>
              <a:lstStyle/>
              <a:p>
                <a:endParaRPr lang="en-US"/>
              </a:p>
            </p:txBody>
          </p:sp>
          <p:sp>
            <p:nvSpPr>
              <p:cNvPr id="14880" name="Freeform 82"/>
              <p:cNvSpPr>
                <a:spLocks/>
              </p:cNvSpPr>
              <p:nvPr/>
            </p:nvSpPr>
            <p:spPr bwMode="auto">
              <a:xfrm>
                <a:off x="937" y="1769"/>
                <a:ext cx="14" cy="14"/>
              </a:xfrm>
              <a:custGeom>
                <a:avLst/>
                <a:gdLst>
                  <a:gd name="T0" fmla="*/ 4 w 14"/>
                  <a:gd name="T1" fmla="*/ 10 h 14"/>
                  <a:gd name="T2" fmla="*/ 6 w 14"/>
                  <a:gd name="T3" fmla="*/ 10 h 14"/>
                  <a:gd name="T4" fmla="*/ 8 w 14"/>
                  <a:gd name="T5" fmla="*/ 12 h 14"/>
                  <a:gd name="T6" fmla="*/ 12 w 14"/>
                  <a:gd name="T7" fmla="*/ 12 h 14"/>
                  <a:gd name="T8" fmla="*/ 12 w 14"/>
                  <a:gd name="T9" fmla="*/ 14 h 14"/>
                  <a:gd name="T10" fmla="*/ 12 w 14"/>
                  <a:gd name="T11" fmla="*/ 14 h 14"/>
                  <a:gd name="T12" fmla="*/ 14 w 14"/>
                  <a:gd name="T13" fmla="*/ 14 h 14"/>
                  <a:gd name="T14" fmla="*/ 14 w 14"/>
                  <a:gd name="T15" fmla="*/ 12 h 14"/>
                  <a:gd name="T16" fmla="*/ 12 w 14"/>
                  <a:gd name="T17" fmla="*/ 10 h 14"/>
                  <a:gd name="T18" fmla="*/ 8 w 14"/>
                  <a:gd name="T19" fmla="*/ 6 h 14"/>
                  <a:gd name="T20" fmla="*/ 10 w 14"/>
                  <a:gd name="T21" fmla="*/ 6 h 14"/>
                  <a:gd name="T22" fmla="*/ 6 w 14"/>
                  <a:gd name="T23" fmla="*/ 4 h 14"/>
                  <a:gd name="T24" fmla="*/ 4 w 14"/>
                  <a:gd name="T25" fmla="*/ 0 h 14"/>
                  <a:gd name="T26" fmla="*/ 4 w 14"/>
                  <a:gd name="T27" fmla="*/ 0 h 14"/>
                  <a:gd name="T28" fmla="*/ 2 w 14"/>
                  <a:gd name="T29" fmla="*/ 0 h 14"/>
                  <a:gd name="T30" fmla="*/ 2 w 14"/>
                  <a:gd name="T31" fmla="*/ 0 h 14"/>
                  <a:gd name="T32" fmla="*/ 0 w 14"/>
                  <a:gd name="T33" fmla="*/ 0 h 14"/>
                  <a:gd name="T34" fmla="*/ 0 w 14"/>
                  <a:gd name="T35" fmla="*/ 6 h 14"/>
                  <a:gd name="T36" fmla="*/ 4 w 14"/>
                  <a:gd name="T37" fmla="*/ 6 h 14"/>
                  <a:gd name="T38" fmla="*/ 4 w 14"/>
                  <a:gd name="T39" fmla="*/ 10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
                  <a:gd name="T61" fmla="*/ 0 h 14"/>
                  <a:gd name="T62" fmla="*/ 14 w 14"/>
                  <a:gd name="T63" fmla="*/ 14 h 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 h="14">
                    <a:moveTo>
                      <a:pt x="4" y="10"/>
                    </a:moveTo>
                    <a:lnTo>
                      <a:pt x="6" y="10"/>
                    </a:lnTo>
                    <a:lnTo>
                      <a:pt x="8" y="12"/>
                    </a:lnTo>
                    <a:lnTo>
                      <a:pt x="12" y="12"/>
                    </a:lnTo>
                    <a:lnTo>
                      <a:pt x="12" y="14"/>
                    </a:lnTo>
                    <a:lnTo>
                      <a:pt x="14" y="14"/>
                    </a:lnTo>
                    <a:lnTo>
                      <a:pt x="14" y="12"/>
                    </a:lnTo>
                    <a:lnTo>
                      <a:pt x="12" y="10"/>
                    </a:lnTo>
                    <a:lnTo>
                      <a:pt x="8" y="6"/>
                    </a:lnTo>
                    <a:lnTo>
                      <a:pt x="10" y="6"/>
                    </a:lnTo>
                    <a:lnTo>
                      <a:pt x="6" y="4"/>
                    </a:lnTo>
                    <a:lnTo>
                      <a:pt x="4" y="0"/>
                    </a:lnTo>
                    <a:lnTo>
                      <a:pt x="2" y="0"/>
                    </a:lnTo>
                    <a:lnTo>
                      <a:pt x="0" y="0"/>
                    </a:lnTo>
                    <a:lnTo>
                      <a:pt x="0" y="6"/>
                    </a:lnTo>
                    <a:lnTo>
                      <a:pt x="4" y="6"/>
                    </a:lnTo>
                    <a:lnTo>
                      <a:pt x="4" y="10"/>
                    </a:lnTo>
                    <a:close/>
                  </a:path>
                </a:pathLst>
              </a:custGeom>
              <a:solidFill>
                <a:srgbClr val="0071B4">
                  <a:alpha val="34901"/>
                </a:srgbClr>
              </a:solidFill>
              <a:ln w="9525">
                <a:noFill/>
                <a:round/>
                <a:headEnd/>
                <a:tailEnd/>
              </a:ln>
            </p:spPr>
            <p:txBody>
              <a:bodyPr/>
              <a:lstStyle/>
              <a:p>
                <a:endParaRPr lang="en-US"/>
              </a:p>
            </p:txBody>
          </p:sp>
          <p:sp>
            <p:nvSpPr>
              <p:cNvPr id="14881" name="Freeform 83"/>
              <p:cNvSpPr>
                <a:spLocks/>
              </p:cNvSpPr>
              <p:nvPr/>
            </p:nvSpPr>
            <p:spPr bwMode="auto">
              <a:xfrm>
                <a:off x="4787" y="1542"/>
                <a:ext cx="12" cy="22"/>
              </a:xfrm>
              <a:custGeom>
                <a:avLst/>
                <a:gdLst>
                  <a:gd name="T0" fmla="*/ 12 w 12"/>
                  <a:gd name="T1" fmla="*/ 4 h 22"/>
                  <a:gd name="T2" fmla="*/ 10 w 12"/>
                  <a:gd name="T3" fmla="*/ 2 h 22"/>
                  <a:gd name="T4" fmla="*/ 6 w 12"/>
                  <a:gd name="T5" fmla="*/ 0 h 22"/>
                  <a:gd name="T6" fmla="*/ 2 w 12"/>
                  <a:gd name="T7" fmla="*/ 2 h 22"/>
                  <a:gd name="T8" fmla="*/ 0 w 12"/>
                  <a:gd name="T9" fmla="*/ 6 h 22"/>
                  <a:gd name="T10" fmla="*/ 0 w 12"/>
                  <a:gd name="T11" fmla="*/ 20 h 22"/>
                  <a:gd name="T12" fmla="*/ 4 w 12"/>
                  <a:gd name="T13" fmla="*/ 22 h 22"/>
                  <a:gd name="T14" fmla="*/ 6 w 12"/>
                  <a:gd name="T15" fmla="*/ 22 h 22"/>
                  <a:gd name="T16" fmla="*/ 4 w 12"/>
                  <a:gd name="T17" fmla="*/ 20 h 22"/>
                  <a:gd name="T18" fmla="*/ 4 w 12"/>
                  <a:gd name="T19" fmla="*/ 20 h 22"/>
                  <a:gd name="T20" fmla="*/ 8 w 12"/>
                  <a:gd name="T21" fmla="*/ 18 h 22"/>
                  <a:gd name="T22" fmla="*/ 8 w 12"/>
                  <a:gd name="T23" fmla="*/ 16 h 22"/>
                  <a:gd name="T24" fmla="*/ 10 w 12"/>
                  <a:gd name="T25" fmla="*/ 16 h 22"/>
                  <a:gd name="T26" fmla="*/ 12 w 12"/>
                  <a:gd name="T27" fmla="*/ 14 h 22"/>
                  <a:gd name="T28" fmla="*/ 12 w 12"/>
                  <a:gd name="T29" fmla="*/ 12 h 22"/>
                  <a:gd name="T30" fmla="*/ 12 w 12"/>
                  <a:gd name="T31" fmla="*/ 12 h 22"/>
                  <a:gd name="T32" fmla="*/ 12 w 12"/>
                  <a:gd name="T33" fmla="*/ 10 h 22"/>
                  <a:gd name="T34" fmla="*/ 12 w 12"/>
                  <a:gd name="T35" fmla="*/ 4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22"/>
                  <a:gd name="T56" fmla="*/ 12 w 1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22">
                    <a:moveTo>
                      <a:pt x="12" y="4"/>
                    </a:moveTo>
                    <a:lnTo>
                      <a:pt x="10" y="2"/>
                    </a:lnTo>
                    <a:lnTo>
                      <a:pt x="6" y="0"/>
                    </a:lnTo>
                    <a:lnTo>
                      <a:pt x="2" y="2"/>
                    </a:lnTo>
                    <a:lnTo>
                      <a:pt x="0" y="6"/>
                    </a:lnTo>
                    <a:lnTo>
                      <a:pt x="0" y="20"/>
                    </a:lnTo>
                    <a:lnTo>
                      <a:pt x="4" y="22"/>
                    </a:lnTo>
                    <a:lnTo>
                      <a:pt x="6" y="22"/>
                    </a:lnTo>
                    <a:lnTo>
                      <a:pt x="4" y="20"/>
                    </a:lnTo>
                    <a:lnTo>
                      <a:pt x="8" y="18"/>
                    </a:lnTo>
                    <a:lnTo>
                      <a:pt x="8" y="16"/>
                    </a:lnTo>
                    <a:lnTo>
                      <a:pt x="10" y="16"/>
                    </a:lnTo>
                    <a:lnTo>
                      <a:pt x="12" y="14"/>
                    </a:lnTo>
                    <a:lnTo>
                      <a:pt x="12" y="12"/>
                    </a:lnTo>
                    <a:lnTo>
                      <a:pt x="12" y="10"/>
                    </a:lnTo>
                    <a:lnTo>
                      <a:pt x="12" y="4"/>
                    </a:lnTo>
                    <a:close/>
                  </a:path>
                </a:pathLst>
              </a:custGeom>
              <a:solidFill>
                <a:srgbClr val="0071B4">
                  <a:alpha val="34901"/>
                </a:srgbClr>
              </a:solidFill>
              <a:ln w="9525">
                <a:noFill/>
                <a:round/>
                <a:headEnd/>
                <a:tailEnd/>
              </a:ln>
            </p:spPr>
            <p:txBody>
              <a:bodyPr/>
              <a:lstStyle/>
              <a:p>
                <a:endParaRPr lang="en-US"/>
              </a:p>
            </p:txBody>
          </p:sp>
          <p:sp>
            <p:nvSpPr>
              <p:cNvPr id="14882" name="Freeform 84"/>
              <p:cNvSpPr>
                <a:spLocks/>
              </p:cNvSpPr>
              <p:nvPr/>
            </p:nvSpPr>
            <p:spPr bwMode="auto">
              <a:xfrm>
                <a:off x="1713" y="1504"/>
                <a:ext cx="14" cy="12"/>
              </a:xfrm>
              <a:custGeom>
                <a:avLst/>
                <a:gdLst>
                  <a:gd name="T0" fmla="*/ 12 w 14"/>
                  <a:gd name="T1" fmla="*/ 10 h 12"/>
                  <a:gd name="T2" fmla="*/ 14 w 14"/>
                  <a:gd name="T3" fmla="*/ 10 h 12"/>
                  <a:gd name="T4" fmla="*/ 14 w 14"/>
                  <a:gd name="T5" fmla="*/ 6 h 12"/>
                  <a:gd name="T6" fmla="*/ 12 w 14"/>
                  <a:gd name="T7" fmla="*/ 6 h 12"/>
                  <a:gd name="T8" fmla="*/ 12 w 14"/>
                  <a:gd name="T9" fmla="*/ 0 h 12"/>
                  <a:gd name="T10" fmla="*/ 6 w 14"/>
                  <a:gd name="T11" fmla="*/ 2 h 12"/>
                  <a:gd name="T12" fmla="*/ 4 w 14"/>
                  <a:gd name="T13" fmla="*/ 2 h 12"/>
                  <a:gd name="T14" fmla="*/ 4 w 14"/>
                  <a:gd name="T15" fmla="*/ 4 h 12"/>
                  <a:gd name="T16" fmla="*/ 2 w 14"/>
                  <a:gd name="T17" fmla="*/ 4 h 12"/>
                  <a:gd name="T18" fmla="*/ 0 w 14"/>
                  <a:gd name="T19" fmla="*/ 6 h 12"/>
                  <a:gd name="T20" fmla="*/ 2 w 14"/>
                  <a:gd name="T21" fmla="*/ 10 h 12"/>
                  <a:gd name="T22" fmla="*/ 4 w 14"/>
                  <a:gd name="T23" fmla="*/ 12 h 12"/>
                  <a:gd name="T24" fmla="*/ 8 w 14"/>
                  <a:gd name="T25" fmla="*/ 12 h 12"/>
                  <a:gd name="T26" fmla="*/ 12 w 14"/>
                  <a:gd name="T27" fmla="*/ 1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2"/>
                  <a:gd name="T44" fmla="*/ 14 w 14"/>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2">
                    <a:moveTo>
                      <a:pt x="12" y="10"/>
                    </a:moveTo>
                    <a:lnTo>
                      <a:pt x="14" y="10"/>
                    </a:lnTo>
                    <a:lnTo>
                      <a:pt x="14" y="6"/>
                    </a:lnTo>
                    <a:lnTo>
                      <a:pt x="12" y="6"/>
                    </a:lnTo>
                    <a:lnTo>
                      <a:pt x="12" y="0"/>
                    </a:lnTo>
                    <a:lnTo>
                      <a:pt x="6" y="2"/>
                    </a:lnTo>
                    <a:lnTo>
                      <a:pt x="4" y="2"/>
                    </a:lnTo>
                    <a:lnTo>
                      <a:pt x="4" y="4"/>
                    </a:lnTo>
                    <a:lnTo>
                      <a:pt x="2" y="4"/>
                    </a:lnTo>
                    <a:lnTo>
                      <a:pt x="0" y="6"/>
                    </a:lnTo>
                    <a:lnTo>
                      <a:pt x="2" y="10"/>
                    </a:lnTo>
                    <a:lnTo>
                      <a:pt x="4" y="12"/>
                    </a:lnTo>
                    <a:lnTo>
                      <a:pt x="8" y="12"/>
                    </a:lnTo>
                    <a:lnTo>
                      <a:pt x="12" y="10"/>
                    </a:lnTo>
                    <a:close/>
                  </a:path>
                </a:pathLst>
              </a:custGeom>
              <a:solidFill>
                <a:srgbClr val="0071B4">
                  <a:alpha val="34901"/>
                </a:srgbClr>
              </a:solidFill>
              <a:ln w="9525">
                <a:noFill/>
                <a:round/>
                <a:headEnd/>
                <a:tailEnd/>
              </a:ln>
            </p:spPr>
            <p:txBody>
              <a:bodyPr/>
              <a:lstStyle/>
              <a:p>
                <a:endParaRPr lang="en-US"/>
              </a:p>
            </p:txBody>
          </p:sp>
          <p:sp>
            <p:nvSpPr>
              <p:cNvPr id="14883" name="Freeform 85"/>
              <p:cNvSpPr>
                <a:spLocks/>
              </p:cNvSpPr>
              <p:nvPr/>
            </p:nvSpPr>
            <p:spPr bwMode="auto">
              <a:xfrm>
                <a:off x="1707" y="1574"/>
                <a:ext cx="68" cy="48"/>
              </a:xfrm>
              <a:custGeom>
                <a:avLst/>
                <a:gdLst>
                  <a:gd name="T0" fmla="*/ 58 w 68"/>
                  <a:gd name="T1" fmla="*/ 22 h 48"/>
                  <a:gd name="T2" fmla="*/ 54 w 68"/>
                  <a:gd name="T3" fmla="*/ 20 h 48"/>
                  <a:gd name="T4" fmla="*/ 52 w 68"/>
                  <a:gd name="T5" fmla="*/ 18 h 48"/>
                  <a:gd name="T6" fmla="*/ 52 w 68"/>
                  <a:gd name="T7" fmla="*/ 14 h 48"/>
                  <a:gd name="T8" fmla="*/ 50 w 68"/>
                  <a:gd name="T9" fmla="*/ 12 h 48"/>
                  <a:gd name="T10" fmla="*/ 38 w 68"/>
                  <a:gd name="T11" fmla="*/ 4 h 48"/>
                  <a:gd name="T12" fmla="*/ 28 w 68"/>
                  <a:gd name="T13" fmla="*/ 4 h 48"/>
                  <a:gd name="T14" fmla="*/ 26 w 68"/>
                  <a:gd name="T15" fmla="*/ 6 h 48"/>
                  <a:gd name="T16" fmla="*/ 12 w 68"/>
                  <a:gd name="T17" fmla="*/ 2 h 48"/>
                  <a:gd name="T18" fmla="*/ 10 w 68"/>
                  <a:gd name="T19" fmla="*/ 2 h 48"/>
                  <a:gd name="T20" fmla="*/ 6 w 68"/>
                  <a:gd name="T21" fmla="*/ 0 h 48"/>
                  <a:gd name="T22" fmla="*/ 2 w 68"/>
                  <a:gd name="T23" fmla="*/ 0 h 48"/>
                  <a:gd name="T24" fmla="*/ 0 w 68"/>
                  <a:gd name="T25" fmla="*/ 4 h 48"/>
                  <a:gd name="T26" fmla="*/ 0 w 68"/>
                  <a:gd name="T27" fmla="*/ 10 h 48"/>
                  <a:gd name="T28" fmla="*/ 0 w 68"/>
                  <a:gd name="T29" fmla="*/ 12 h 48"/>
                  <a:gd name="T30" fmla="*/ 0 w 68"/>
                  <a:gd name="T31" fmla="*/ 18 h 48"/>
                  <a:gd name="T32" fmla="*/ 2 w 68"/>
                  <a:gd name="T33" fmla="*/ 24 h 48"/>
                  <a:gd name="T34" fmla="*/ 10 w 68"/>
                  <a:gd name="T35" fmla="*/ 26 h 48"/>
                  <a:gd name="T36" fmla="*/ 12 w 68"/>
                  <a:gd name="T37" fmla="*/ 42 h 48"/>
                  <a:gd name="T38" fmla="*/ 22 w 68"/>
                  <a:gd name="T39" fmla="*/ 48 h 48"/>
                  <a:gd name="T40" fmla="*/ 38 w 68"/>
                  <a:gd name="T41" fmla="*/ 40 h 48"/>
                  <a:gd name="T42" fmla="*/ 48 w 68"/>
                  <a:gd name="T43" fmla="*/ 40 h 48"/>
                  <a:gd name="T44" fmla="*/ 54 w 68"/>
                  <a:gd name="T45" fmla="*/ 44 h 48"/>
                  <a:gd name="T46" fmla="*/ 64 w 68"/>
                  <a:gd name="T47" fmla="*/ 44 h 48"/>
                  <a:gd name="T48" fmla="*/ 68 w 68"/>
                  <a:gd name="T49" fmla="*/ 40 h 48"/>
                  <a:gd name="T50" fmla="*/ 64 w 68"/>
                  <a:gd name="T51" fmla="*/ 38 h 48"/>
                  <a:gd name="T52" fmla="*/ 64 w 68"/>
                  <a:gd name="T53" fmla="*/ 34 h 48"/>
                  <a:gd name="T54" fmla="*/ 64 w 68"/>
                  <a:gd name="T55" fmla="*/ 32 h 48"/>
                  <a:gd name="T56" fmla="*/ 58 w 68"/>
                  <a:gd name="T57" fmla="*/ 22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8"/>
                  <a:gd name="T88" fmla="*/ 0 h 48"/>
                  <a:gd name="T89" fmla="*/ 68 w 68"/>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8" h="48">
                    <a:moveTo>
                      <a:pt x="58" y="22"/>
                    </a:moveTo>
                    <a:lnTo>
                      <a:pt x="54" y="20"/>
                    </a:lnTo>
                    <a:lnTo>
                      <a:pt x="52" y="18"/>
                    </a:lnTo>
                    <a:lnTo>
                      <a:pt x="52" y="14"/>
                    </a:lnTo>
                    <a:lnTo>
                      <a:pt x="50" y="12"/>
                    </a:lnTo>
                    <a:lnTo>
                      <a:pt x="38" y="4"/>
                    </a:lnTo>
                    <a:lnTo>
                      <a:pt x="28" y="4"/>
                    </a:lnTo>
                    <a:lnTo>
                      <a:pt x="26" y="6"/>
                    </a:lnTo>
                    <a:lnTo>
                      <a:pt x="12" y="2"/>
                    </a:lnTo>
                    <a:lnTo>
                      <a:pt x="10" y="2"/>
                    </a:lnTo>
                    <a:lnTo>
                      <a:pt x="6" y="0"/>
                    </a:lnTo>
                    <a:lnTo>
                      <a:pt x="2" y="0"/>
                    </a:lnTo>
                    <a:lnTo>
                      <a:pt x="0" y="4"/>
                    </a:lnTo>
                    <a:lnTo>
                      <a:pt x="0" y="10"/>
                    </a:lnTo>
                    <a:lnTo>
                      <a:pt x="0" y="12"/>
                    </a:lnTo>
                    <a:lnTo>
                      <a:pt x="0" y="18"/>
                    </a:lnTo>
                    <a:lnTo>
                      <a:pt x="2" y="24"/>
                    </a:lnTo>
                    <a:lnTo>
                      <a:pt x="10" y="26"/>
                    </a:lnTo>
                    <a:lnTo>
                      <a:pt x="12" y="42"/>
                    </a:lnTo>
                    <a:lnTo>
                      <a:pt x="22" y="48"/>
                    </a:lnTo>
                    <a:lnTo>
                      <a:pt x="38" y="40"/>
                    </a:lnTo>
                    <a:lnTo>
                      <a:pt x="48" y="40"/>
                    </a:lnTo>
                    <a:lnTo>
                      <a:pt x="54" y="44"/>
                    </a:lnTo>
                    <a:lnTo>
                      <a:pt x="64" y="44"/>
                    </a:lnTo>
                    <a:lnTo>
                      <a:pt x="68" y="40"/>
                    </a:lnTo>
                    <a:lnTo>
                      <a:pt x="64" y="38"/>
                    </a:lnTo>
                    <a:lnTo>
                      <a:pt x="64" y="34"/>
                    </a:lnTo>
                    <a:lnTo>
                      <a:pt x="64" y="32"/>
                    </a:lnTo>
                    <a:lnTo>
                      <a:pt x="58" y="22"/>
                    </a:lnTo>
                    <a:close/>
                  </a:path>
                </a:pathLst>
              </a:custGeom>
              <a:solidFill>
                <a:srgbClr val="0071B4">
                  <a:alpha val="34901"/>
                </a:srgbClr>
              </a:solidFill>
              <a:ln w="9525">
                <a:noFill/>
                <a:round/>
                <a:headEnd/>
                <a:tailEnd/>
              </a:ln>
            </p:spPr>
            <p:txBody>
              <a:bodyPr/>
              <a:lstStyle/>
              <a:p>
                <a:endParaRPr lang="en-US"/>
              </a:p>
            </p:txBody>
          </p:sp>
          <p:sp>
            <p:nvSpPr>
              <p:cNvPr id="14884" name="Freeform 86"/>
              <p:cNvSpPr>
                <a:spLocks/>
              </p:cNvSpPr>
              <p:nvPr/>
            </p:nvSpPr>
            <p:spPr bwMode="auto">
              <a:xfrm>
                <a:off x="3657" y="2830"/>
                <a:ext cx="6" cy="8"/>
              </a:xfrm>
              <a:custGeom>
                <a:avLst/>
                <a:gdLst>
                  <a:gd name="T0" fmla="*/ 4 w 6"/>
                  <a:gd name="T1" fmla="*/ 2 h 8"/>
                  <a:gd name="T2" fmla="*/ 4 w 6"/>
                  <a:gd name="T3" fmla="*/ 0 h 8"/>
                  <a:gd name="T4" fmla="*/ 4 w 6"/>
                  <a:gd name="T5" fmla="*/ 2 h 8"/>
                  <a:gd name="T6" fmla="*/ 2 w 6"/>
                  <a:gd name="T7" fmla="*/ 4 h 8"/>
                  <a:gd name="T8" fmla="*/ 2 w 6"/>
                  <a:gd name="T9" fmla="*/ 4 h 8"/>
                  <a:gd name="T10" fmla="*/ 2 w 6"/>
                  <a:gd name="T11" fmla="*/ 6 h 8"/>
                  <a:gd name="T12" fmla="*/ 2 w 6"/>
                  <a:gd name="T13" fmla="*/ 6 h 8"/>
                  <a:gd name="T14" fmla="*/ 0 w 6"/>
                  <a:gd name="T15" fmla="*/ 8 h 8"/>
                  <a:gd name="T16" fmla="*/ 2 w 6"/>
                  <a:gd name="T17" fmla="*/ 8 h 8"/>
                  <a:gd name="T18" fmla="*/ 2 w 6"/>
                  <a:gd name="T19" fmla="*/ 8 h 8"/>
                  <a:gd name="T20" fmla="*/ 2 w 6"/>
                  <a:gd name="T21" fmla="*/ 8 h 8"/>
                  <a:gd name="T22" fmla="*/ 2 w 6"/>
                  <a:gd name="T23" fmla="*/ 6 h 8"/>
                  <a:gd name="T24" fmla="*/ 2 w 6"/>
                  <a:gd name="T25" fmla="*/ 6 h 8"/>
                  <a:gd name="T26" fmla="*/ 4 w 6"/>
                  <a:gd name="T27" fmla="*/ 4 h 8"/>
                  <a:gd name="T28" fmla="*/ 4 w 6"/>
                  <a:gd name="T29" fmla="*/ 4 h 8"/>
                  <a:gd name="T30" fmla="*/ 6 w 6"/>
                  <a:gd name="T31" fmla="*/ 2 h 8"/>
                  <a:gd name="T32" fmla="*/ 4 w 6"/>
                  <a:gd name="T33" fmla="*/ 2 h 8"/>
                  <a:gd name="T34" fmla="*/ 4 w 6"/>
                  <a:gd name="T35" fmla="*/ 2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
                  <a:gd name="T55" fmla="*/ 0 h 8"/>
                  <a:gd name="T56" fmla="*/ 6 w 6"/>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 h="8">
                    <a:moveTo>
                      <a:pt x="4" y="2"/>
                    </a:moveTo>
                    <a:lnTo>
                      <a:pt x="4" y="0"/>
                    </a:lnTo>
                    <a:lnTo>
                      <a:pt x="4" y="2"/>
                    </a:lnTo>
                    <a:lnTo>
                      <a:pt x="2" y="4"/>
                    </a:lnTo>
                    <a:lnTo>
                      <a:pt x="2" y="6"/>
                    </a:lnTo>
                    <a:lnTo>
                      <a:pt x="0" y="8"/>
                    </a:lnTo>
                    <a:lnTo>
                      <a:pt x="2" y="8"/>
                    </a:lnTo>
                    <a:lnTo>
                      <a:pt x="2" y="6"/>
                    </a:lnTo>
                    <a:lnTo>
                      <a:pt x="4" y="4"/>
                    </a:lnTo>
                    <a:lnTo>
                      <a:pt x="6" y="2"/>
                    </a:lnTo>
                    <a:lnTo>
                      <a:pt x="4" y="2"/>
                    </a:lnTo>
                    <a:close/>
                  </a:path>
                </a:pathLst>
              </a:custGeom>
              <a:solidFill>
                <a:srgbClr val="0071B4">
                  <a:alpha val="34901"/>
                </a:srgbClr>
              </a:solidFill>
              <a:ln w="9525">
                <a:noFill/>
                <a:round/>
                <a:headEnd/>
                <a:tailEnd/>
              </a:ln>
            </p:spPr>
            <p:txBody>
              <a:bodyPr/>
              <a:lstStyle/>
              <a:p>
                <a:endParaRPr lang="en-US"/>
              </a:p>
            </p:txBody>
          </p:sp>
          <p:sp>
            <p:nvSpPr>
              <p:cNvPr id="14885" name="Rectangle 87"/>
              <p:cNvSpPr>
                <a:spLocks noChangeArrowheads="1"/>
              </p:cNvSpPr>
              <p:nvPr/>
            </p:nvSpPr>
            <p:spPr bwMode="auto">
              <a:xfrm>
                <a:off x="2058" y="2239"/>
                <a:ext cx="1" cy="1"/>
              </a:xfrm>
              <a:prstGeom prst="rect">
                <a:avLst/>
              </a:prstGeom>
              <a:solidFill>
                <a:srgbClr val="0071B4">
                  <a:alpha val="34901"/>
                </a:srgbClr>
              </a:solidFill>
              <a:ln w="9525">
                <a:noFill/>
                <a:miter lim="800000"/>
                <a:headEnd/>
                <a:tailEnd/>
              </a:ln>
            </p:spPr>
            <p:txBody>
              <a:bodyPr/>
              <a:lstStyle/>
              <a:p>
                <a:endParaRPr lang="en-US"/>
              </a:p>
            </p:txBody>
          </p:sp>
          <p:sp>
            <p:nvSpPr>
              <p:cNvPr id="14886" name="Freeform 88"/>
              <p:cNvSpPr>
                <a:spLocks/>
              </p:cNvSpPr>
              <p:nvPr/>
            </p:nvSpPr>
            <p:spPr bwMode="auto">
              <a:xfrm>
                <a:off x="3567" y="2954"/>
                <a:ext cx="6" cy="2"/>
              </a:xfrm>
              <a:custGeom>
                <a:avLst/>
                <a:gdLst>
                  <a:gd name="T0" fmla="*/ 4 w 6"/>
                  <a:gd name="T1" fmla="*/ 0 h 2"/>
                  <a:gd name="T2" fmla="*/ 0 w 6"/>
                  <a:gd name="T3" fmla="*/ 0 h 2"/>
                  <a:gd name="T4" fmla="*/ 0 w 6"/>
                  <a:gd name="T5" fmla="*/ 0 h 2"/>
                  <a:gd name="T6" fmla="*/ 0 w 6"/>
                  <a:gd name="T7" fmla="*/ 0 h 2"/>
                  <a:gd name="T8" fmla="*/ 2 w 6"/>
                  <a:gd name="T9" fmla="*/ 2 h 2"/>
                  <a:gd name="T10" fmla="*/ 2 w 6"/>
                  <a:gd name="T11" fmla="*/ 2 h 2"/>
                  <a:gd name="T12" fmla="*/ 2 w 6"/>
                  <a:gd name="T13" fmla="*/ 2 h 2"/>
                  <a:gd name="T14" fmla="*/ 4 w 6"/>
                  <a:gd name="T15" fmla="*/ 2 h 2"/>
                  <a:gd name="T16" fmla="*/ 4 w 6"/>
                  <a:gd name="T17" fmla="*/ 2 h 2"/>
                  <a:gd name="T18" fmla="*/ 6 w 6"/>
                  <a:gd name="T19" fmla="*/ 2 h 2"/>
                  <a:gd name="T20" fmla="*/ 4 w 6"/>
                  <a:gd name="T21" fmla="*/ 0 h 2"/>
                  <a:gd name="T22" fmla="*/ 4 w 6"/>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2"/>
                  <a:gd name="T38" fmla="*/ 6 w 6"/>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2">
                    <a:moveTo>
                      <a:pt x="4" y="0"/>
                    </a:moveTo>
                    <a:lnTo>
                      <a:pt x="0" y="0"/>
                    </a:lnTo>
                    <a:lnTo>
                      <a:pt x="2" y="2"/>
                    </a:lnTo>
                    <a:lnTo>
                      <a:pt x="4" y="2"/>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4887" name="Freeform 89"/>
              <p:cNvSpPr>
                <a:spLocks/>
              </p:cNvSpPr>
              <p:nvPr/>
            </p:nvSpPr>
            <p:spPr bwMode="auto">
              <a:xfrm>
                <a:off x="2613" y="2970"/>
                <a:ext cx="4" cy="2"/>
              </a:xfrm>
              <a:custGeom>
                <a:avLst/>
                <a:gdLst>
                  <a:gd name="T0" fmla="*/ 0 w 4"/>
                  <a:gd name="T1" fmla="*/ 2 h 2"/>
                  <a:gd name="T2" fmla="*/ 0 w 4"/>
                  <a:gd name="T3" fmla="*/ 2 h 2"/>
                  <a:gd name="T4" fmla="*/ 2 w 4"/>
                  <a:gd name="T5" fmla="*/ 2 h 2"/>
                  <a:gd name="T6" fmla="*/ 4 w 4"/>
                  <a:gd name="T7" fmla="*/ 0 h 2"/>
                  <a:gd name="T8" fmla="*/ 2 w 4"/>
                  <a:gd name="T9" fmla="*/ 0 h 2"/>
                  <a:gd name="T10" fmla="*/ 0 w 4"/>
                  <a:gd name="T11" fmla="*/ 2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0" y="2"/>
                    </a:moveTo>
                    <a:lnTo>
                      <a:pt x="0" y="2"/>
                    </a:lnTo>
                    <a:lnTo>
                      <a:pt x="2" y="2"/>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888" name="Freeform 90"/>
              <p:cNvSpPr>
                <a:spLocks/>
              </p:cNvSpPr>
              <p:nvPr/>
            </p:nvSpPr>
            <p:spPr bwMode="auto">
              <a:xfrm>
                <a:off x="2611" y="2637"/>
                <a:ext cx="2" cy="2"/>
              </a:xfrm>
              <a:custGeom>
                <a:avLst/>
                <a:gdLst>
                  <a:gd name="T0" fmla="*/ 2 w 2"/>
                  <a:gd name="T1" fmla="*/ 0 h 2"/>
                  <a:gd name="T2" fmla="*/ 0 w 2"/>
                  <a:gd name="T3" fmla="*/ 0 h 2"/>
                  <a:gd name="T4" fmla="*/ 0 w 2"/>
                  <a:gd name="T5" fmla="*/ 2 h 2"/>
                  <a:gd name="T6" fmla="*/ 0 w 2"/>
                  <a:gd name="T7" fmla="*/ 2 h 2"/>
                  <a:gd name="T8" fmla="*/ 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4889" name="Freeform 91"/>
              <p:cNvSpPr>
                <a:spLocks/>
              </p:cNvSpPr>
              <p:nvPr/>
            </p:nvSpPr>
            <p:spPr bwMode="auto">
              <a:xfrm>
                <a:off x="3585" y="2948"/>
                <a:ext cx="16" cy="6"/>
              </a:xfrm>
              <a:custGeom>
                <a:avLst/>
                <a:gdLst>
                  <a:gd name="T0" fmla="*/ 10 w 16"/>
                  <a:gd name="T1" fmla="*/ 0 h 6"/>
                  <a:gd name="T2" fmla="*/ 6 w 16"/>
                  <a:gd name="T3" fmla="*/ 2 h 6"/>
                  <a:gd name="T4" fmla="*/ 4 w 16"/>
                  <a:gd name="T5" fmla="*/ 2 h 6"/>
                  <a:gd name="T6" fmla="*/ 2 w 16"/>
                  <a:gd name="T7" fmla="*/ 0 h 6"/>
                  <a:gd name="T8" fmla="*/ 2 w 16"/>
                  <a:gd name="T9" fmla="*/ 0 h 6"/>
                  <a:gd name="T10" fmla="*/ 0 w 16"/>
                  <a:gd name="T11" fmla="*/ 2 h 6"/>
                  <a:gd name="T12" fmla="*/ 2 w 16"/>
                  <a:gd name="T13" fmla="*/ 4 h 6"/>
                  <a:gd name="T14" fmla="*/ 8 w 16"/>
                  <a:gd name="T15" fmla="*/ 6 h 6"/>
                  <a:gd name="T16" fmla="*/ 14 w 16"/>
                  <a:gd name="T17" fmla="*/ 4 h 6"/>
                  <a:gd name="T18" fmla="*/ 16 w 16"/>
                  <a:gd name="T19" fmla="*/ 2 h 6"/>
                  <a:gd name="T20" fmla="*/ 16 w 16"/>
                  <a:gd name="T21" fmla="*/ 2 h 6"/>
                  <a:gd name="T22" fmla="*/ 14 w 16"/>
                  <a:gd name="T23" fmla="*/ 2 h 6"/>
                  <a:gd name="T24" fmla="*/ 10 w 16"/>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6"/>
                  <a:gd name="T41" fmla="*/ 16 w 16"/>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6">
                    <a:moveTo>
                      <a:pt x="10" y="0"/>
                    </a:moveTo>
                    <a:lnTo>
                      <a:pt x="6" y="2"/>
                    </a:lnTo>
                    <a:lnTo>
                      <a:pt x="4" y="2"/>
                    </a:lnTo>
                    <a:lnTo>
                      <a:pt x="2" y="0"/>
                    </a:lnTo>
                    <a:lnTo>
                      <a:pt x="0" y="2"/>
                    </a:lnTo>
                    <a:lnTo>
                      <a:pt x="2" y="4"/>
                    </a:lnTo>
                    <a:lnTo>
                      <a:pt x="8" y="6"/>
                    </a:lnTo>
                    <a:lnTo>
                      <a:pt x="14" y="4"/>
                    </a:lnTo>
                    <a:lnTo>
                      <a:pt x="16" y="2"/>
                    </a:lnTo>
                    <a:lnTo>
                      <a:pt x="14" y="2"/>
                    </a:lnTo>
                    <a:lnTo>
                      <a:pt x="10" y="0"/>
                    </a:lnTo>
                    <a:close/>
                  </a:path>
                </a:pathLst>
              </a:custGeom>
              <a:solidFill>
                <a:srgbClr val="0071B4">
                  <a:alpha val="34901"/>
                </a:srgbClr>
              </a:solidFill>
              <a:ln w="9525">
                <a:noFill/>
                <a:round/>
                <a:headEnd/>
                <a:tailEnd/>
              </a:ln>
            </p:spPr>
            <p:txBody>
              <a:bodyPr/>
              <a:lstStyle/>
              <a:p>
                <a:endParaRPr lang="en-US"/>
              </a:p>
            </p:txBody>
          </p:sp>
          <p:sp>
            <p:nvSpPr>
              <p:cNvPr id="14890" name="Freeform 92"/>
              <p:cNvSpPr>
                <a:spLocks/>
              </p:cNvSpPr>
              <p:nvPr/>
            </p:nvSpPr>
            <p:spPr bwMode="auto">
              <a:xfrm>
                <a:off x="2735" y="2014"/>
                <a:ext cx="4" cy="2"/>
              </a:xfrm>
              <a:custGeom>
                <a:avLst/>
                <a:gdLst>
                  <a:gd name="T0" fmla="*/ 4 w 4"/>
                  <a:gd name="T1" fmla="*/ 2 h 2"/>
                  <a:gd name="T2" fmla="*/ 4 w 4"/>
                  <a:gd name="T3" fmla="*/ 2 h 2"/>
                  <a:gd name="T4" fmla="*/ 4 w 4"/>
                  <a:gd name="T5" fmla="*/ 0 h 2"/>
                  <a:gd name="T6" fmla="*/ 0 w 4"/>
                  <a:gd name="T7" fmla="*/ 0 h 2"/>
                  <a:gd name="T8" fmla="*/ 0 w 4"/>
                  <a:gd name="T9" fmla="*/ 0 h 2"/>
                  <a:gd name="T10" fmla="*/ 0 w 4"/>
                  <a:gd name="T11" fmla="*/ 2 h 2"/>
                  <a:gd name="T12" fmla="*/ 4 w 4"/>
                  <a:gd name="T13" fmla="*/ 2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4" y="2"/>
                    </a:moveTo>
                    <a:lnTo>
                      <a:pt x="4" y="2"/>
                    </a:lnTo>
                    <a:lnTo>
                      <a:pt x="4" y="0"/>
                    </a:lnTo>
                    <a:lnTo>
                      <a:pt x="0" y="0"/>
                    </a:lnTo>
                    <a:lnTo>
                      <a:pt x="0" y="2"/>
                    </a:lnTo>
                    <a:lnTo>
                      <a:pt x="4" y="2"/>
                    </a:lnTo>
                    <a:close/>
                  </a:path>
                </a:pathLst>
              </a:custGeom>
              <a:solidFill>
                <a:srgbClr val="0071B4">
                  <a:alpha val="34901"/>
                </a:srgbClr>
              </a:solidFill>
              <a:ln w="9525">
                <a:noFill/>
                <a:round/>
                <a:headEnd/>
                <a:tailEnd/>
              </a:ln>
            </p:spPr>
            <p:txBody>
              <a:bodyPr/>
              <a:lstStyle/>
              <a:p>
                <a:endParaRPr lang="en-US"/>
              </a:p>
            </p:txBody>
          </p:sp>
          <p:sp>
            <p:nvSpPr>
              <p:cNvPr id="14891" name="Freeform 93"/>
              <p:cNvSpPr>
                <a:spLocks/>
              </p:cNvSpPr>
              <p:nvPr/>
            </p:nvSpPr>
            <p:spPr bwMode="auto">
              <a:xfrm>
                <a:off x="2735" y="2137"/>
                <a:ext cx="6" cy="4"/>
              </a:xfrm>
              <a:custGeom>
                <a:avLst/>
                <a:gdLst>
                  <a:gd name="T0" fmla="*/ 0 w 6"/>
                  <a:gd name="T1" fmla="*/ 2 h 4"/>
                  <a:gd name="T2" fmla="*/ 0 w 6"/>
                  <a:gd name="T3" fmla="*/ 2 h 4"/>
                  <a:gd name="T4" fmla="*/ 2 w 6"/>
                  <a:gd name="T5" fmla="*/ 4 h 4"/>
                  <a:gd name="T6" fmla="*/ 6 w 6"/>
                  <a:gd name="T7" fmla="*/ 4 h 4"/>
                  <a:gd name="T8" fmla="*/ 6 w 6"/>
                  <a:gd name="T9" fmla="*/ 2 h 4"/>
                  <a:gd name="T10" fmla="*/ 6 w 6"/>
                  <a:gd name="T11" fmla="*/ 2 h 4"/>
                  <a:gd name="T12" fmla="*/ 4 w 6"/>
                  <a:gd name="T13" fmla="*/ 0 h 4"/>
                  <a:gd name="T14" fmla="*/ 0 w 6"/>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0" y="2"/>
                    </a:moveTo>
                    <a:lnTo>
                      <a:pt x="0" y="2"/>
                    </a:lnTo>
                    <a:lnTo>
                      <a:pt x="2" y="4"/>
                    </a:lnTo>
                    <a:lnTo>
                      <a:pt x="6" y="4"/>
                    </a:lnTo>
                    <a:lnTo>
                      <a:pt x="6" y="2"/>
                    </a:lnTo>
                    <a:lnTo>
                      <a:pt x="4" y="0"/>
                    </a:lnTo>
                    <a:lnTo>
                      <a:pt x="0" y="2"/>
                    </a:lnTo>
                    <a:close/>
                  </a:path>
                </a:pathLst>
              </a:custGeom>
              <a:solidFill>
                <a:srgbClr val="0071B4">
                  <a:alpha val="34901"/>
                </a:srgbClr>
              </a:solidFill>
              <a:ln w="9525">
                <a:noFill/>
                <a:round/>
                <a:headEnd/>
                <a:tailEnd/>
              </a:ln>
            </p:spPr>
            <p:txBody>
              <a:bodyPr/>
              <a:lstStyle/>
              <a:p>
                <a:endParaRPr lang="en-US"/>
              </a:p>
            </p:txBody>
          </p:sp>
          <p:sp>
            <p:nvSpPr>
              <p:cNvPr id="14892" name="Freeform 94"/>
              <p:cNvSpPr>
                <a:spLocks/>
              </p:cNvSpPr>
              <p:nvPr/>
            </p:nvSpPr>
            <p:spPr bwMode="auto">
              <a:xfrm>
                <a:off x="2695" y="2197"/>
                <a:ext cx="68" cy="90"/>
              </a:xfrm>
              <a:custGeom>
                <a:avLst/>
                <a:gdLst>
                  <a:gd name="T0" fmla="*/ 2 w 68"/>
                  <a:gd name="T1" fmla="*/ 82 h 90"/>
                  <a:gd name="T2" fmla="*/ 4 w 68"/>
                  <a:gd name="T3" fmla="*/ 84 h 90"/>
                  <a:gd name="T4" fmla="*/ 10 w 68"/>
                  <a:gd name="T5" fmla="*/ 84 h 90"/>
                  <a:gd name="T6" fmla="*/ 6 w 68"/>
                  <a:gd name="T7" fmla="*/ 88 h 90"/>
                  <a:gd name="T8" fmla="*/ 12 w 68"/>
                  <a:gd name="T9" fmla="*/ 88 h 90"/>
                  <a:gd name="T10" fmla="*/ 10 w 68"/>
                  <a:gd name="T11" fmla="*/ 90 h 90"/>
                  <a:gd name="T12" fmla="*/ 14 w 68"/>
                  <a:gd name="T13" fmla="*/ 90 h 90"/>
                  <a:gd name="T14" fmla="*/ 18 w 68"/>
                  <a:gd name="T15" fmla="*/ 88 h 90"/>
                  <a:gd name="T16" fmla="*/ 28 w 68"/>
                  <a:gd name="T17" fmla="*/ 86 h 90"/>
                  <a:gd name="T18" fmla="*/ 30 w 68"/>
                  <a:gd name="T19" fmla="*/ 84 h 90"/>
                  <a:gd name="T20" fmla="*/ 36 w 68"/>
                  <a:gd name="T21" fmla="*/ 80 h 90"/>
                  <a:gd name="T22" fmla="*/ 38 w 68"/>
                  <a:gd name="T23" fmla="*/ 78 h 90"/>
                  <a:gd name="T24" fmla="*/ 54 w 68"/>
                  <a:gd name="T25" fmla="*/ 76 h 90"/>
                  <a:gd name="T26" fmla="*/ 56 w 68"/>
                  <a:gd name="T27" fmla="*/ 72 h 90"/>
                  <a:gd name="T28" fmla="*/ 60 w 68"/>
                  <a:gd name="T29" fmla="*/ 48 h 90"/>
                  <a:gd name="T30" fmla="*/ 56 w 68"/>
                  <a:gd name="T31" fmla="*/ 34 h 90"/>
                  <a:gd name="T32" fmla="*/ 58 w 68"/>
                  <a:gd name="T33" fmla="*/ 32 h 90"/>
                  <a:gd name="T34" fmla="*/ 66 w 68"/>
                  <a:gd name="T35" fmla="*/ 26 h 90"/>
                  <a:gd name="T36" fmla="*/ 68 w 68"/>
                  <a:gd name="T37" fmla="*/ 24 h 90"/>
                  <a:gd name="T38" fmla="*/ 66 w 68"/>
                  <a:gd name="T39" fmla="*/ 16 h 90"/>
                  <a:gd name="T40" fmla="*/ 64 w 68"/>
                  <a:gd name="T41" fmla="*/ 10 h 90"/>
                  <a:gd name="T42" fmla="*/ 48 w 68"/>
                  <a:gd name="T43" fmla="*/ 4 h 90"/>
                  <a:gd name="T44" fmla="*/ 44 w 68"/>
                  <a:gd name="T45" fmla="*/ 6 h 90"/>
                  <a:gd name="T46" fmla="*/ 44 w 68"/>
                  <a:gd name="T47" fmla="*/ 0 h 90"/>
                  <a:gd name="T48" fmla="*/ 42 w 68"/>
                  <a:gd name="T49" fmla="*/ 2 h 90"/>
                  <a:gd name="T50" fmla="*/ 40 w 68"/>
                  <a:gd name="T51" fmla="*/ 8 h 90"/>
                  <a:gd name="T52" fmla="*/ 40 w 68"/>
                  <a:gd name="T53" fmla="*/ 2 h 90"/>
                  <a:gd name="T54" fmla="*/ 36 w 68"/>
                  <a:gd name="T55" fmla="*/ 4 h 90"/>
                  <a:gd name="T56" fmla="*/ 28 w 68"/>
                  <a:gd name="T57" fmla="*/ 8 h 90"/>
                  <a:gd name="T58" fmla="*/ 28 w 68"/>
                  <a:gd name="T59" fmla="*/ 12 h 90"/>
                  <a:gd name="T60" fmla="*/ 24 w 68"/>
                  <a:gd name="T61" fmla="*/ 18 h 90"/>
                  <a:gd name="T62" fmla="*/ 28 w 68"/>
                  <a:gd name="T63" fmla="*/ 18 h 90"/>
                  <a:gd name="T64" fmla="*/ 30 w 68"/>
                  <a:gd name="T65" fmla="*/ 20 h 90"/>
                  <a:gd name="T66" fmla="*/ 26 w 68"/>
                  <a:gd name="T67" fmla="*/ 26 h 90"/>
                  <a:gd name="T68" fmla="*/ 10 w 68"/>
                  <a:gd name="T69" fmla="*/ 24 h 90"/>
                  <a:gd name="T70" fmla="*/ 6 w 68"/>
                  <a:gd name="T71" fmla="*/ 32 h 90"/>
                  <a:gd name="T72" fmla="*/ 12 w 68"/>
                  <a:gd name="T73" fmla="*/ 36 h 90"/>
                  <a:gd name="T74" fmla="*/ 6 w 68"/>
                  <a:gd name="T75" fmla="*/ 42 h 90"/>
                  <a:gd name="T76" fmla="*/ 6 w 68"/>
                  <a:gd name="T77" fmla="*/ 46 h 90"/>
                  <a:gd name="T78" fmla="*/ 10 w 68"/>
                  <a:gd name="T79" fmla="*/ 48 h 90"/>
                  <a:gd name="T80" fmla="*/ 20 w 68"/>
                  <a:gd name="T81" fmla="*/ 52 h 90"/>
                  <a:gd name="T82" fmla="*/ 14 w 68"/>
                  <a:gd name="T83" fmla="*/ 56 h 90"/>
                  <a:gd name="T84" fmla="*/ 8 w 68"/>
                  <a:gd name="T85" fmla="*/ 66 h 90"/>
                  <a:gd name="T86" fmla="*/ 22 w 68"/>
                  <a:gd name="T87" fmla="*/ 64 h 90"/>
                  <a:gd name="T88" fmla="*/ 10 w 68"/>
                  <a:gd name="T89" fmla="*/ 66 h 90"/>
                  <a:gd name="T90" fmla="*/ 8 w 68"/>
                  <a:gd name="T91" fmla="*/ 74 h 90"/>
                  <a:gd name="T92" fmla="*/ 2 w 68"/>
                  <a:gd name="T93" fmla="*/ 74 h 90"/>
                  <a:gd name="T94" fmla="*/ 6 w 68"/>
                  <a:gd name="T95" fmla="*/ 76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
                  <a:gd name="T145" fmla="*/ 0 h 90"/>
                  <a:gd name="T146" fmla="*/ 68 w 68"/>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 h="90">
                    <a:moveTo>
                      <a:pt x="8" y="78"/>
                    </a:moveTo>
                    <a:lnTo>
                      <a:pt x="4" y="80"/>
                    </a:lnTo>
                    <a:lnTo>
                      <a:pt x="2" y="82"/>
                    </a:lnTo>
                    <a:lnTo>
                      <a:pt x="2" y="84"/>
                    </a:lnTo>
                    <a:lnTo>
                      <a:pt x="4" y="82"/>
                    </a:lnTo>
                    <a:lnTo>
                      <a:pt x="4" y="84"/>
                    </a:lnTo>
                    <a:lnTo>
                      <a:pt x="10" y="82"/>
                    </a:lnTo>
                    <a:lnTo>
                      <a:pt x="10" y="84"/>
                    </a:lnTo>
                    <a:lnTo>
                      <a:pt x="8" y="86"/>
                    </a:lnTo>
                    <a:lnTo>
                      <a:pt x="4" y="88"/>
                    </a:lnTo>
                    <a:lnTo>
                      <a:pt x="6" y="88"/>
                    </a:lnTo>
                    <a:lnTo>
                      <a:pt x="12" y="86"/>
                    </a:lnTo>
                    <a:lnTo>
                      <a:pt x="12" y="88"/>
                    </a:lnTo>
                    <a:lnTo>
                      <a:pt x="10" y="88"/>
                    </a:lnTo>
                    <a:lnTo>
                      <a:pt x="8" y="90"/>
                    </a:lnTo>
                    <a:lnTo>
                      <a:pt x="10" y="90"/>
                    </a:lnTo>
                    <a:lnTo>
                      <a:pt x="12" y="90"/>
                    </a:lnTo>
                    <a:lnTo>
                      <a:pt x="14" y="90"/>
                    </a:lnTo>
                    <a:lnTo>
                      <a:pt x="16" y="90"/>
                    </a:lnTo>
                    <a:lnTo>
                      <a:pt x="18" y="88"/>
                    </a:lnTo>
                    <a:lnTo>
                      <a:pt x="20" y="90"/>
                    </a:lnTo>
                    <a:lnTo>
                      <a:pt x="26" y="86"/>
                    </a:lnTo>
                    <a:lnTo>
                      <a:pt x="28" y="86"/>
                    </a:lnTo>
                    <a:lnTo>
                      <a:pt x="28" y="82"/>
                    </a:lnTo>
                    <a:lnTo>
                      <a:pt x="30" y="82"/>
                    </a:lnTo>
                    <a:lnTo>
                      <a:pt x="30" y="84"/>
                    </a:lnTo>
                    <a:lnTo>
                      <a:pt x="34" y="82"/>
                    </a:lnTo>
                    <a:lnTo>
                      <a:pt x="36" y="80"/>
                    </a:lnTo>
                    <a:lnTo>
                      <a:pt x="38" y="80"/>
                    </a:lnTo>
                    <a:lnTo>
                      <a:pt x="38" y="78"/>
                    </a:lnTo>
                    <a:lnTo>
                      <a:pt x="40" y="76"/>
                    </a:lnTo>
                    <a:lnTo>
                      <a:pt x="52" y="74"/>
                    </a:lnTo>
                    <a:lnTo>
                      <a:pt x="54" y="76"/>
                    </a:lnTo>
                    <a:lnTo>
                      <a:pt x="56" y="76"/>
                    </a:lnTo>
                    <a:lnTo>
                      <a:pt x="56" y="74"/>
                    </a:lnTo>
                    <a:lnTo>
                      <a:pt x="56" y="72"/>
                    </a:lnTo>
                    <a:lnTo>
                      <a:pt x="60" y="58"/>
                    </a:lnTo>
                    <a:lnTo>
                      <a:pt x="58" y="48"/>
                    </a:lnTo>
                    <a:lnTo>
                      <a:pt x="60" y="48"/>
                    </a:lnTo>
                    <a:lnTo>
                      <a:pt x="60" y="44"/>
                    </a:lnTo>
                    <a:lnTo>
                      <a:pt x="56" y="36"/>
                    </a:lnTo>
                    <a:lnTo>
                      <a:pt x="56" y="34"/>
                    </a:lnTo>
                    <a:lnTo>
                      <a:pt x="58" y="32"/>
                    </a:lnTo>
                    <a:lnTo>
                      <a:pt x="62" y="30"/>
                    </a:lnTo>
                    <a:lnTo>
                      <a:pt x="62" y="28"/>
                    </a:lnTo>
                    <a:lnTo>
                      <a:pt x="66" y="26"/>
                    </a:lnTo>
                    <a:lnTo>
                      <a:pt x="68" y="26"/>
                    </a:lnTo>
                    <a:lnTo>
                      <a:pt x="66" y="20"/>
                    </a:lnTo>
                    <a:lnTo>
                      <a:pt x="68" y="24"/>
                    </a:lnTo>
                    <a:lnTo>
                      <a:pt x="68" y="20"/>
                    </a:lnTo>
                    <a:lnTo>
                      <a:pt x="66" y="18"/>
                    </a:lnTo>
                    <a:lnTo>
                      <a:pt x="66" y="16"/>
                    </a:lnTo>
                    <a:lnTo>
                      <a:pt x="62" y="18"/>
                    </a:lnTo>
                    <a:lnTo>
                      <a:pt x="64" y="14"/>
                    </a:lnTo>
                    <a:lnTo>
                      <a:pt x="64" y="10"/>
                    </a:lnTo>
                    <a:lnTo>
                      <a:pt x="60" y="4"/>
                    </a:lnTo>
                    <a:lnTo>
                      <a:pt x="56" y="2"/>
                    </a:lnTo>
                    <a:lnTo>
                      <a:pt x="48" y="4"/>
                    </a:lnTo>
                    <a:lnTo>
                      <a:pt x="48" y="6"/>
                    </a:lnTo>
                    <a:lnTo>
                      <a:pt x="46" y="6"/>
                    </a:lnTo>
                    <a:lnTo>
                      <a:pt x="44" y="6"/>
                    </a:lnTo>
                    <a:lnTo>
                      <a:pt x="48" y="2"/>
                    </a:lnTo>
                    <a:lnTo>
                      <a:pt x="46" y="2"/>
                    </a:lnTo>
                    <a:lnTo>
                      <a:pt x="44" y="0"/>
                    </a:lnTo>
                    <a:lnTo>
                      <a:pt x="42" y="0"/>
                    </a:lnTo>
                    <a:lnTo>
                      <a:pt x="42" y="2"/>
                    </a:lnTo>
                    <a:lnTo>
                      <a:pt x="40" y="4"/>
                    </a:lnTo>
                    <a:lnTo>
                      <a:pt x="42" y="8"/>
                    </a:lnTo>
                    <a:lnTo>
                      <a:pt x="40" y="8"/>
                    </a:lnTo>
                    <a:lnTo>
                      <a:pt x="40" y="10"/>
                    </a:lnTo>
                    <a:lnTo>
                      <a:pt x="40" y="12"/>
                    </a:lnTo>
                    <a:lnTo>
                      <a:pt x="40" y="2"/>
                    </a:lnTo>
                    <a:lnTo>
                      <a:pt x="38" y="2"/>
                    </a:lnTo>
                    <a:lnTo>
                      <a:pt x="36" y="4"/>
                    </a:lnTo>
                    <a:lnTo>
                      <a:pt x="34" y="4"/>
                    </a:lnTo>
                    <a:lnTo>
                      <a:pt x="30" y="8"/>
                    </a:lnTo>
                    <a:lnTo>
                      <a:pt x="28" y="8"/>
                    </a:lnTo>
                    <a:lnTo>
                      <a:pt x="28" y="10"/>
                    </a:lnTo>
                    <a:lnTo>
                      <a:pt x="28" y="12"/>
                    </a:lnTo>
                    <a:lnTo>
                      <a:pt x="26" y="14"/>
                    </a:lnTo>
                    <a:lnTo>
                      <a:pt x="22" y="16"/>
                    </a:lnTo>
                    <a:lnTo>
                      <a:pt x="24" y="18"/>
                    </a:lnTo>
                    <a:lnTo>
                      <a:pt x="26" y="18"/>
                    </a:lnTo>
                    <a:lnTo>
                      <a:pt x="28" y="18"/>
                    </a:lnTo>
                    <a:lnTo>
                      <a:pt x="30" y="18"/>
                    </a:lnTo>
                    <a:lnTo>
                      <a:pt x="32" y="18"/>
                    </a:lnTo>
                    <a:lnTo>
                      <a:pt x="30" y="20"/>
                    </a:lnTo>
                    <a:lnTo>
                      <a:pt x="26" y="24"/>
                    </a:lnTo>
                    <a:lnTo>
                      <a:pt x="26" y="26"/>
                    </a:lnTo>
                    <a:lnTo>
                      <a:pt x="16" y="28"/>
                    </a:lnTo>
                    <a:lnTo>
                      <a:pt x="16" y="26"/>
                    </a:lnTo>
                    <a:lnTo>
                      <a:pt x="10" y="24"/>
                    </a:lnTo>
                    <a:lnTo>
                      <a:pt x="6" y="30"/>
                    </a:lnTo>
                    <a:lnTo>
                      <a:pt x="8" y="34"/>
                    </a:lnTo>
                    <a:lnTo>
                      <a:pt x="6" y="32"/>
                    </a:lnTo>
                    <a:lnTo>
                      <a:pt x="4" y="34"/>
                    </a:lnTo>
                    <a:lnTo>
                      <a:pt x="6" y="36"/>
                    </a:lnTo>
                    <a:lnTo>
                      <a:pt x="12" y="36"/>
                    </a:lnTo>
                    <a:lnTo>
                      <a:pt x="12" y="38"/>
                    </a:lnTo>
                    <a:lnTo>
                      <a:pt x="8" y="40"/>
                    </a:lnTo>
                    <a:lnTo>
                      <a:pt x="6" y="42"/>
                    </a:lnTo>
                    <a:lnTo>
                      <a:pt x="4" y="44"/>
                    </a:lnTo>
                    <a:lnTo>
                      <a:pt x="6" y="46"/>
                    </a:lnTo>
                    <a:lnTo>
                      <a:pt x="8" y="48"/>
                    </a:lnTo>
                    <a:lnTo>
                      <a:pt x="10" y="48"/>
                    </a:lnTo>
                    <a:lnTo>
                      <a:pt x="12" y="50"/>
                    </a:lnTo>
                    <a:lnTo>
                      <a:pt x="20" y="50"/>
                    </a:lnTo>
                    <a:lnTo>
                      <a:pt x="20" y="52"/>
                    </a:lnTo>
                    <a:lnTo>
                      <a:pt x="16" y="54"/>
                    </a:lnTo>
                    <a:lnTo>
                      <a:pt x="14" y="56"/>
                    </a:lnTo>
                    <a:lnTo>
                      <a:pt x="14" y="60"/>
                    </a:lnTo>
                    <a:lnTo>
                      <a:pt x="12" y="62"/>
                    </a:lnTo>
                    <a:lnTo>
                      <a:pt x="8" y="66"/>
                    </a:lnTo>
                    <a:lnTo>
                      <a:pt x="16" y="64"/>
                    </a:lnTo>
                    <a:lnTo>
                      <a:pt x="20" y="60"/>
                    </a:lnTo>
                    <a:lnTo>
                      <a:pt x="22" y="64"/>
                    </a:lnTo>
                    <a:lnTo>
                      <a:pt x="24" y="64"/>
                    </a:lnTo>
                    <a:lnTo>
                      <a:pt x="10" y="66"/>
                    </a:lnTo>
                    <a:lnTo>
                      <a:pt x="8" y="70"/>
                    </a:lnTo>
                    <a:lnTo>
                      <a:pt x="8" y="72"/>
                    </a:lnTo>
                    <a:lnTo>
                      <a:pt x="8" y="74"/>
                    </a:lnTo>
                    <a:lnTo>
                      <a:pt x="6" y="74"/>
                    </a:lnTo>
                    <a:lnTo>
                      <a:pt x="4" y="74"/>
                    </a:lnTo>
                    <a:lnTo>
                      <a:pt x="2" y="74"/>
                    </a:lnTo>
                    <a:lnTo>
                      <a:pt x="0" y="74"/>
                    </a:lnTo>
                    <a:lnTo>
                      <a:pt x="0" y="78"/>
                    </a:lnTo>
                    <a:lnTo>
                      <a:pt x="6" y="76"/>
                    </a:lnTo>
                    <a:lnTo>
                      <a:pt x="8" y="78"/>
                    </a:lnTo>
                    <a:close/>
                  </a:path>
                </a:pathLst>
              </a:custGeom>
              <a:solidFill>
                <a:srgbClr val="0071B4">
                  <a:alpha val="34901"/>
                </a:srgbClr>
              </a:solidFill>
              <a:ln w="9525">
                <a:noFill/>
                <a:round/>
                <a:headEnd/>
                <a:tailEnd/>
              </a:ln>
            </p:spPr>
            <p:txBody>
              <a:bodyPr/>
              <a:lstStyle/>
              <a:p>
                <a:endParaRPr lang="en-US"/>
              </a:p>
            </p:txBody>
          </p:sp>
          <p:sp>
            <p:nvSpPr>
              <p:cNvPr id="14893" name="Freeform 95"/>
              <p:cNvSpPr>
                <a:spLocks/>
              </p:cNvSpPr>
              <p:nvPr/>
            </p:nvSpPr>
            <p:spPr bwMode="auto">
              <a:xfrm>
                <a:off x="2645" y="2701"/>
                <a:ext cx="6" cy="6"/>
              </a:xfrm>
              <a:custGeom>
                <a:avLst/>
                <a:gdLst>
                  <a:gd name="T0" fmla="*/ 2 w 6"/>
                  <a:gd name="T1" fmla="*/ 4 h 6"/>
                  <a:gd name="T2" fmla="*/ 0 w 6"/>
                  <a:gd name="T3" fmla="*/ 6 h 6"/>
                  <a:gd name="T4" fmla="*/ 4 w 6"/>
                  <a:gd name="T5" fmla="*/ 4 h 6"/>
                  <a:gd name="T6" fmla="*/ 4 w 6"/>
                  <a:gd name="T7" fmla="*/ 4 h 6"/>
                  <a:gd name="T8" fmla="*/ 6 w 6"/>
                  <a:gd name="T9" fmla="*/ 0 h 6"/>
                  <a:gd name="T10" fmla="*/ 6 w 6"/>
                  <a:gd name="T11" fmla="*/ 0 h 6"/>
                  <a:gd name="T12" fmla="*/ 4 w 6"/>
                  <a:gd name="T13" fmla="*/ 2 h 6"/>
                  <a:gd name="T14" fmla="*/ 2 w 6"/>
                  <a:gd name="T15" fmla="*/ 2 h 6"/>
                  <a:gd name="T16" fmla="*/ 2 w 6"/>
                  <a:gd name="T17" fmla="*/ 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2" y="4"/>
                    </a:moveTo>
                    <a:lnTo>
                      <a:pt x="0" y="6"/>
                    </a:lnTo>
                    <a:lnTo>
                      <a:pt x="4" y="4"/>
                    </a:lnTo>
                    <a:lnTo>
                      <a:pt x="6" y="0"/>
                    </a:lnTo>
                    <a:lnTo>
                      <a:pt x="4" y="2"/>
                    </a:lnTo>
                    <a:lnTo>
                      <a:pt x="2" y="2"/>
                    </a:lnTo>
                    <a:lnTo>
                      <a:pt x="2" y="4"/>
                    </a:lnTo>
                    <a:close/>
                  </a:path>
                </a:pathLst>
              </a:custGeom>
              <a:solidFill>
                <a:srgbClr val="0071B4">
                  <a:alpha val="34901"/>
                </a:srgbClr>
              </a:solidFill>
              <a:ln w="9525">
                <a:noFill/>
                <a:round/>
                <a:headEnd/>
                <a:tailEnd/>
              </a:ln>
            </p:spPr>
            <p:txBody>
              <a:bodyPr/>
              <a:lstStyle/>
              <a:p>
                <a:endParaRPr lang="en-US"/>
              </a:p>
            </p:txBody>
          </p:sp>
          <p:sp>
            <p:nvSpPr>
              <p:cNvPr id="14894" name="Freeform 96"/>
              <p:cNvSpPr>
                <a:spLocks/>
              </p:cNvSpPr>
              <p:nvPr/>
            </p:nvSpPr>
            <p:spPr bwMode="auto">
              <a:xfrm>
                <a:off x="2737" y="2008"/>
                <a:ext cx="8" cy="10"/>
              </a:xfrm>
              <a:custGeom>
                <a:avLst/>
                <a:gdLst>
                  <a:gd name="T0" fmla="*/ 4 w 8"/>
                  <a:gd name="T1" fmla="*/ 6 h 10"/>
                  <a:gd name="T2" fmla="*/ 6 w 8"/>
                  <a:gd name="T3" fmla="*/ 8 h 10"/>
                  <a:gd name="T4" fmla="*/ 6 w 8"/>
                  <a:gd name="T5" fmla="*/ 10 h 10"/>
                  <a:gd name="T6" fmla="*/ 6 w 8"/>
                  <a:gd name="T7" fmla="*/ 10 h 10"/>
                  <a:gd name="T8" fmla="*/ 8 w 8"/>
                  <a:gd name="T9" fmla="*/ 10 h 10"/>
                  <a:gd name="T10" fmla="*/ 8 w 8"/>
                  <a:gd name="T11" fmla="*/ 10 h 10"/>
                  <a:gd name="T12" fmla="*/ 8 w 8"/>
                  <a:gd name="T13" fmla="*/ 8 h 10"/>
                  <a:gd name="T14" fmla="*/ 4 w 8"/>
                  <a:gd name="T15" fmla="*/ 2 h 10"/>
                  <a:gd name="T16" fmla="*/ 2 w 8"/>
                  <a:gd name="T17" fmla="*/ 0 h 10"/>
                  <a:gd name="T18" fmla="*/ 0 w 8"/>
                  <a:gd name="T19" fmla="*/ 4 h 10"/>
                  <a:gd name="T20" fmla="*/ 0 w 8"/>
                  <a:gd name="T21" fmla="*/ 4 h 10"/>
                  <a:gd name="T22" fmla="*/ 4 w 8"/>
                  <a:gd name="T23" fmla="*/ 6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0"/>
                  <a:gd name="T38" fmla="*/ 8 w 8"/>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0">
                    <a:moveTo>
                      <a:pt x="4" y="6"/>
                    </a:moveTo>
                    <a:lnTo>
                      <a:pt x="6" y="8"/>
                    </a:lnTo>
                    <a:lnTo>
                      <a:pt x="6" y="10"/>
                    </a:lnTo>
                    <a:lnTo>
                      <a:pt x="8" y="10"/>
                    </a:lnTo>
                    <a:lnTo>
                      <a:pt x="8" y="8"/>
                    </a:lnTo>
                    <a:lnTo>
                      <a:pt x="4" y="2"/>
                    </a:lnTo>
                    <a:lnTo>
                      <a:pt x="2" y="0"/>
                    </a:lnTo>
                    <a:lnTo>
                      <a:pt x="0" y="4"/>
                    </a:lnTo>
                    <a:lnTo>
                      <a:pt x="4" y="6"/>
                    </a:lnTo>
                    <a:close/>
                  </a:path>
                </a:pathLst>
              </a:custGeom>
              <a:solidFill>
                <a:srgbClr val="0071B4">
                  <a:alpha val="34901"/>
                </a:srgbClr>
              </a:solidFill>
              <a:ln w="9525">
                <a:noFill/>
                <a:round/>
                <a:headEnd/>
                <a:tailEnd/>
              </a:ln>
            </p:spPr>
            <p:txBody>
              <a:bodyPr/>
              <a:lstStyle/>
              <a:p>
                <a:endParaRPr lang="en-US"/>
              </a:p>
            </p:txBody>
          </p:sp>
          <p:sp>
            <p:nvSpPr>
              <p:cNvPr id="14895" name="Freeform 97"/>
              <p:cNvSpPr>
                <a:spLocks/>
              </p:cNvSpPr>
              <p:nvPr/>
            </p:nvSpPr>
            <p:spPr bwMode="auto">
              <a:xfrm>
                <a:off x="2225" y="2076"/>
                <a:ext cx="4" cy="4"/>
              </a:xfrm>
              <a:custGeom>
                <a:avLst/>
                <a:gdLst>
                  <a:gd name="T0" fmla="*/ 0 w 4"/>
                  <a:gd name="T1" fmla="*/ 4 h 4"/>
                  <a:gd name="T2" fmla="*/ 2 w 4"/>
                  <a:gd name="T3" fmla="*/ 4 h 4"/>
                  <a:gd name="T4" fmla="*/ 4 w 4"/>
                  <a:gd name="T5" fmla="*/ 4 h 4"/>
                  <a:gd name="T6" fmla="*/ 4 w 4"/>
                  <a:gd name="T7" fmla="*/ 2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4"/>
                    </a:moveTo>
                    <a:lnTo>
                      <a:pt x="2" y="4"/>
                    </a:lnTo>
                    <a:lnTo>
                      <a:pt x="4" y="4"/>
                    </a:lnTo>
                    <a:lnTo>
                      <a:pt x="4" y="2"/>
                    </a:lnTo>
                    <a:lnTo>
                      <a:pt x="0" y="0"/>
                    </a:lnTo>
                    <a:lnTo>
                      <a:pt x="0" y="4"/>
                    </a:lnTo>
                    <a:close/>
                  </a:path>
                </a:pathLst>
              </a:custGeom>
              <a:solidFill>
                <a:srgbClr val="0071B4">
                  <a:alpha val="34901"/>
                </a:srgbClr>
              </a:solidFill>
              <a:ln w="9525">
                <a:noFill/>
                <a:round/>
                <a:headEnd/>
                <a:tailEnd/>
              </a:ln>
            </p:spPr>
            <p:txBody>
              <a:bodyPr/>
              <a:lstStyle/>
              <a:p>
                <a:endParaRPr lang="en-US"/>
              </a:p>
            </p:txBody>
          </p:sp>
          <p:sp>
            <p:nvSpPr>
              <p:cNvPr id="14896" name="Freeform 98"/>
              <p:cNvSpPr>
                <a:spLocks/>
              </p:cNvSpPr>
              <p:nvPr/>
            </p:nvSpPr>
            <p:spPr bwMode="auto">
              <a:xfrm>
                <a:off x="2223" y="2076"/>
                <a:ext cx="0" cy="4"/>
              </a:xfrm>
              <a:custGeom>
                <a:avLst/>
                <a:gdLst>
                  <a:gd name="T0" fmla="*/ 4 h 4"/>
                  <a:gd name="T1" fmla="*/ 4 h 4"/>
                  <a:gd name="T2" fmla="*/ 4 h 4"/>
                  <a:gd name="T3" fmla="*/ 0 h 4"/>
                  <a:gd name="T4" fmla="*/ 4 h 4"/>
                  <a:gd name="T5" fmla="*/ 0 60000 65536"/>
                  <a:gd name="T6" fmla="*/ 0 60000 65536"/>
                  <a:gd name="T7" fmla="*/ 0 60000 65536"/>
                  <a:gd name="T8" fmla="*/ 0 60000 65536"/>
                  <a:gd name="T9" fmla="*/ 0 60000 65536"/>
                  <a:gd name="T10" fmla="*/ 0 h 4"/>
                  <a:gd name="T11" fmla="*/ 4 h 4"/>
                </a:gdLst>
                <a:ahLst/>
                <a:cxnLst>
                  <a:cxn ang="T5">
                    <a:pos x="0" y="T0"/>
                  </a:cxn>
                  <a:cxn ang="T6">
                    <a:pos x="0" y="T1"/>
                  </a:cxn>
                  <a:cxn ang="T7">
                    <a:pos x="0" y="T2"/>
                  </a:cxn>
                  <a:cxn ang="T8">
                    <a:pos x="0" y="T3"/>
                  </a:cxn>
                  <a:cxn ang="T9">
                    <a:pos x="0" y="T4"/>
                  </a:cxn>
                </a:cxnLst>
                <a:rect l="0" t="T10" r="0" b="T11"/>
                <a:pathLst>
                  <a:path h="4">
                    <a:moveTo>
                      <a:pt x="0" y="4"/>
                    </a:moveTo>
                    <a:lnTo>
                      <a:pt x="0" y="4"/>
                    </a:lnTo>
                    <a:lnTo>
                      <a:pt x="0" y="0"/>
                    </a:lnTo>
                    <a:lnTo>
                      <a:pt x="0" y="4"/>
                    </a:lnTo>
                    <a:close/>
                  </a:path>
                </a:pathLst>
              </a:custGeom>
              <a:solidFill>
                <a:srgbClr val="0071B4">
                  <a:alpha val="34901"/>
                </a:srgbClr>
              </a:solidFill>
              <a:ln w="9525">
                <a:noFill/>
                <a:round/>
                <a:headEnd/>
                <a:tailEnd/>
              </a:ln>
            </p:spPr>
            <p:txBody>
              <a:bodyPr/>
              <a:lstStyle/>
              <a:p>
                <a:endParaRPr lang="en-US"/>
              </a:p>
            </p:txBody>
          </p:sp>
          <p:sp>
            <p:nvSpPr>
              <p:cNvPr id="14897" name="Freeform 99"/>
              <p:cNvSpPr>
                <a:spLocks/>
              </p:cNvSpPr>
              <p:nvPr/>
            </p:nvSpPr>
            <p:spPr bwMode="auto">
              <a:xfrm>
                <a:off x="2639" y="2709"/>
                <a:ext cx="6" cy="10"/>
              </a:xfrm>
              <a:custGeom>
                <a:avLst/>
                <a:gdLst>
                  <a:gd name="T0" fmla="*/ 4 w 6"/>
                  <a:gd name="T1" fmla="*/ 8 h 10"/>
                  <a:gd name="T2" fmla="*/ 6 w 6"/>
                  <a:gd name="T3" fmla="*/ 6 h 10"/>
                  <a:gd name="T4" fmla="*/ 6 w 6"/>
                  <a:gd name="T5" fmla="*/ 4 h 10"/>
                  <a:gd name="T6" fmla="*/ 6 w 6"/>
                  <a:gd name="T7" fmla="*/ 0 h 10"/>
                  <a:gd name="T8" fmla="*/ 6 w 6"/>
                  <a:gd name="T9" fmla="*/ 0 h 10"/>
                  <a:gd name="T10" fmla="*/ 4 w 6"/>
                  <a:gd name="T11" fmla="*/ 0 h 10"/>
                  <a:gd name="T12" fmla="*/ 0 w 6"/>
                  <a:gd name="T13" fmla="*/ 8 h 10"/>
                  <a:gd name="T14" fmla="*/ 2 w 6"/>
                  <a:gd name="T15" fmla="*/ 8 h 10"/>
                  <a:gd name="T16" fmla="*/ 0 w 6"/>
                  <a:gd name="T17" fmla="*/ 10 h 10"/>
                  <a:gd name="T18" fmla="*/ 4 w 6"/>
                  <a:gd name="T19" fmla="*/ 8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0"/>
                  <a:gd name="T32" fmla="*/ 6 w 6"/>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0">
                    <a:moveTo>
                      <a:pt x="4" y="8"/>
                    </a:moveTo>
                    <a:lnTo>
                      <a:pt x="6" y="6"/>
                    </a:lnTo>
                    <a:lnTo>
                      <a:pt x="6" y="4"/>
                    </a:lnTo>
                    <a:lnTo>
                      <a:pt x="6" y="0"/>
                    </a:lnTo>
                    <a:lnTo>
                      <a:pt x="4" y="0"/>
                    </a:lnTo>
                    <a:lnTo>
                      <a:pt x="0" y="8"/>
                    </a:lnTo>
                    <a:lnTo>
                      <a:pt x="2" y="8"/>
                    </a:lnTo>
                    <a:lnTo>
                      <a:pt x="0" y="10"/>
                    </a:lnTo>
                    <a:lnTo>
                      <a:pt x="4" y="8"/>
                    </a:lnTo>
                    <a:close/>
                  </a:path>
                </a:pathLst>
              </a:custGeom>
              <a:solidFill>
                <a:srgbClr val="0071B4">
                  <a:alpha val="34901"/>
                </a:srgbClr>
              </a:solidFill>
              <a:ln w="9525">
                <a:noFill/>
                <a:round/>
                <a:headEnd/>
                <a:tailEnd/>
              </a:ln>
            </p:spPr>
            <p:txBody>
              <a:bodyPr/>
              <a:lstStyle/>
              <a:p>
                <a:endParaRPr lang="en-US"/>
              </a:p>
            </p:txBody>
          </p:sp>
          <p:sp>
            <p:nvSpPr>
              <p:cNvPr id="14898" name="Freeform 100"/>
              <p:cNvSpPr>
                <a:spLocks/>
              </p:cNvSpPr>
              <p:nvPr/>
            </p:nvSpPr>
            <p:spPr bwMode="auto">
              <a:xfrm>
                <a:off x="2599" y="2641"/>
                <a:ext cx="8" cy="4"/>
              </a:xfrm>
              <a:custGeom>
                <a:avLst/>
                <a:gdLst>
                  <a:gd name="T0" fmla="*/ 6 w 8"/>
                  <a:gd name="T1" fmla="*/ 2 h 4"/>
                  <a:gd name="T2" fmla="*/ 4 w 8"/>
                  <a:gd name="T3" fmla="*/ 2 h 4"/>
                  <a:gd name="T4" fmla="*/ 4 w 8"/>
                  <a:gd name="T5" fmla="*/ 0 h 4"/>
                  <a:gd name="T6" fmla="*/ 4 w 8"/>
                  <a:gd name="T7" fmla="*/ 2 h 4"/>
                  <a:gd name="T8" fmla="*/ 2 w 8"/>
                  <a:gd name="T9" fmla="*/ 0 h 4"/>
                  <a:gd name="T10" fmla="*/ 0 w 8"/>
                  <a:gd name="T11" fmla="*/ 2 h 4"/>
                  <a:gd name="T12" fmla="*/ 2 w 8"/>
                  <a:gd name="T13" fmla="*/ 4 h 4"/>
                  <a:gd name="T14" fmla="*/ 6 w 8"/>
                  <a:gd name="T15" fmla="*/ 4 h 4"/>
                  <a:gd name="T16" fmla="*/ 8 w 8"/>
                  <a:gd name="T17" fmla="*/ 4 h 4"/>
                  <a:gd name="T18" fmla="*/ 6 w 8"/>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4"/>
                  <a:gd name="T32" fmla="*/ 8 w 8"/>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4">
                    <a:moveTo>
                      <a:pt x="6" y="2"/>
                    </a:moveTo>
                    <a:lnTo>
                      <a:pt x="4" y="2"/>
                    </a:lnTo>
                    <a:lnTo>
                      <a:pt x="4" y="0"/>
                    </a:lnTo>
                    <a:lnTo>
                      <a:pt x="4" y="2"/>
                    </a:lnTo>
                    <a:lnTo>
                      <a:pt x="2" y="0"/>
                    </a:lnTo>
                    <a:lnTo>
                      <a:pt x="0" y="2"/>
                    </a:lnTo>
                    <a:lnTo>
                      <a:pt x="2" y="4"/>
                    </a:lnTo>
                    <a:lnTo>
                      <a:pt x="6" y="4"/>
                    </a:lnTo>
                    <a:lnTo>
                      <a:pt x="8" y="4"/>
                    </a:lnTo>
                    <a:lnTo>
                      <a:pt x="6" y="2"/>
                    </a:lnTo>
                    <a:close/>
                  </a:path>
                </a:pathLst>
              </a:custGeom>
              <a:solidFill>
                <a:srgbClr val="0071B4">
                  <a:alpha val="34901"/>
                </a:srgbClr>
              </a:solidFill>
              <a:ln w="9525">
                <a:noFill/>
                <a:round/>
                <a:headEnd/>
                <a:tailEnd/>
              </a:ln>
            </p:spPr>
            <p:txBody>
              <a:bodyPr/>
              <a:lstStyle/>
              <a:p>
                <a:endParaRPr lang="en-US"/>
              </a:p>
            </p:txBody>
          </p:sp>
          <p:sp>
            <p:nvSpPr>
              <p:cNvPr id="14899" name="Freeform 101"/>
              <p:cNvSpPr>
                <a:spLocks/>
              </p:cNvSpPr>
              <p:nvPr/>
            </p:nvSpPr>
            <p:spPr bwMode="auto">
              <a:xfrm>
                <a:off x="2225" y="2072"/>
                <a:ext cx="10" cy="4"/>
              </a:xfrm>
              <a:custGeom>
                <a:avLst/>
                <a:gdLst>
                  <a:gd name="T0" fmla="*/ 6 w 10"/>
                  <a:gd name="T1" fmla="*/ 4 h 4"/>
                  <a:gd name="T2" fmla="*/ 6 w 10"/>
                  <a:gd name="T3" fmla="*/ 4 h 4"/>
                  <a:gd name="T4" fmla="*/ 6 w 10"/>
                  <a:gd name="T5" fmla="*/ 2 h 4"/>
                  <a:gd name="T6" fmla="*/ 10 w 10"/>
                  <a:gd name="T7" fmla="*/ 2 h 4"/>
                  <a:gd name="T8" fmla="*/ 10 w 10"/>
                  <a:gd name="T9" fmla="*/ 2 h 4"/>
                  <a:gd name="T10" fmla="*/ 10 w 10"/>
                  <a:gd name="T11" fmla="*/ 2 h 4"/>
                  <a:gd name="T12" fmla="*/ 0 w 10"/>
                  <a:gd name="T13" fmla="*/ 0 h 4"/>
                  <a:gd name="T14" fmla="*/ 0 w 10"/>
                  <a:gd name="T15" fmla="*/ 0 h 4"/>
                  <a:gd name="T16" fmla="*/ 0 w 10"/>
                  <a:gd name="T17" fmla="*/ 2 h 4"/>
                  <a:gd name="T18" fmla="*/ 0 w 10"/>
                  <a:gd name="T19" fmla="*/ 4 h 4"/>
                  <a:gd name="T20" fmla="*/ 6 w 10"/>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4"/>
                  <a:gd name="T35" fmla="*/ 10 w 10"/>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4">
                    <a:moveTo>
                      <a:pt x="6" y="4"/>
                    </a:moveTo>
                    <a:lnTo>
                      <a:pt x="6" y="4"/>
                    </a:lnTo>
                    <a:lnTo>
                      <a:pt x="6" y="2"/>
                    </a:lnTo>
                    <a:lnTo>
                      <a:pt x="10" y="2"/>
                    </a:lnTo>
                    <a:lnTo>
                      <a:pt x="0" y="0"/>
                    </a:lnTo>
                    <a:lnTo>
                      <a:pt x="0" y="2"/>
                    </a:lnTo>
                    <a:lnTo>
                      <a:pt x="0" y="4"/>
                    </a:lnTo>
                    <a:lnTo>
                      <a:pt x="6" y="4"/>
                    </a:lnTo>
                    <a:close/>
                  </a:path>
                </a:pathLst>
              </a:custGeom>
              <a:solidFill>
                <a:srgbClr val="0071B4">
                  <a:alpha val="34901"/>
                </a:srgbClr>
              </a:solidFill>
              <a:ln w="9525">
                <a:noFill/>
                <a:round/>
                <a:headEnd/>
                <a:tailEnd/>
              </a:ln>
            </p:spPr>
            <p:txBody>
              <a:bodyPr/>
              <a:lstStyle/>
              <a:p>
                <a:endParaRPr lang="en-US"/>
              </a:p>
            </p:txBody>
          </p:sp>
          <p:sp>
            <p:nvSpPr>
              <p:cNvPr id="14900" name="Freeform 102"/>
              <p:cNvSpPr>
                <a:spLocks/>
              </p:cNvSpPr>
              <p:nvPr/>
            </p:nvSpPr>
            <p:spPr bwMode="auto">
              <a:xfrm>
                <a:off x="2496" y="1871"/>
                <a:ext cx="153" cy="105"/>
              </a:xfrm>
              <a:custGeom>
                <a:avLst/>
                <a:gdLst>
                  <a:gd name="T0" fmla="*/ 105 w 153"/>
                  <a:gd name="T1" fmla="*/ 89 h 105"/>
                  <a:gd name="T2" fmla="*/ 129 w 153"/>
                  <a:gd name="T3" fmla="*/ 71 h 105"/>
                  <a:gd name="T4" fmla="*/ 139 w 153"/>
                  <a:gd name="T5" fmla="*/ 71 h 105"/>
                  <a:gd name="T6" fmla="*/ 139 w 153"/>
                  <a:gd name="T7" fmla="*/ 61 h 105"/>
                  <a:gd name="T8" fmla="*/ 149 w 153"/>
                  <a:gd name="T9" fmla="*/ 55 h 105"/>
                  <a:gd name="T10" fmla="*/ 153 w 153"/>
                  <a:gd name="T11" fmla="*/ 45 h 105"/>
                  <a:gd name="T12" fmla="*/ 147 w 153"/>
                  <a:gd name="T13" fmla="*/ 31 h 105"/>
                  <a:gd name="T14" fmla="*/ 143 w 153"/>
                  <a:gd name="T15" fmla="*/ 27 h 105"/>
                  <a:gd name="T16" fmla="*/ 133 w 153"/>
                  <a:gd name="T17" fmla="*/ 18 h 105"/>
                  <a:gd name="T18" fmla="*/ 137 w 153"/>
                  <a:gd name="T19" fmla="*/ 6 h 105"/>
                  <a:gd name="T20" fmla="*/ 127 w 153"/>
                  <a:gd name="T21" fmla="*/ 12 h 105"/>
                  <a:gd name="T22" fmla="*/ 121 w 153"/>
                  <a:gd name="T23" fmla="*/ 6 h 105"/>
                  <a:gd name="T24" fmla="*/ 111 w 153"/>
                  <a:gd name="T25" fmla="*/ 2 h 105"/>
                  <a:gd name="T26" fmla="*/ 105 w 153"/>
                  <a:gd name="T27" fmla="*/ 14 h 105"/>
                  <a:gd name="T28" fmla="*/ 97 w 153"/>
                  <a:gd name="T29" fmla="*/ 18 h 105"/>
                  <a:gd name="T30" fmla="*/ 87 w 153"/>
                  <a:gd name="T31" fmla="*/ 14 h 105"/>
                  <a:gd name="T32" fmla="*/ 83 w 153"/>
                  <a:gd name="T33" fmla="*/ 20 h 105"/>
                  <a:gd name="T34" fmla="*/ 81 w 153"/>
                  <a:gd name="T35" fmla="*/ 12 h 105"/>
                  <a:gd name="T36" fmla="*/ 71 w 153"/>
                  <a:gd name="T37" fmla="*/ 20 h 105"/>
                  <a:gd name="T38" fmla="*/ 62 w 153"/>
                  <a:gd name="T39" fmla="*/ 16 h 105"/>
                  <a:gd name="T40" fmla="*/ 56 w 153"/>
                  <a:gd name="T41" fmla="*/ 35 h 105"/>
                  <a:gd name="T42" fmla="*/ 48 w 153"/>
                  <a:gd name="T43" fmla="*/ 39 h 105"/>
                  <a:gd name="T44" fmla="*/ 44 w 153"/>
                  <a:gd name="T45" fmla="*/ 35 h 105"/>
                  <a:gd name="T46" fmla="*/ 38 w 153"/>
                  <a:gd name="T47" fmla="*/ 27 h 105"/>
                  <a:gd name="T48" fmla="*/ 44 w 153"/>
                  <a:gd name="T49" fmla="*/ 22 h 105"/>
                  <a:gd name="T50" fmla="*/ 36 w 153"/>
                  <a:gd name="T51" fmla="*/ 10 h 105"/>
                  <a:gd name="T52" fmla="*/ 24 w 153"/>
                  <a:gd name="T53" fmla="*/ 4 h 105"/>
                  <a:gd name="T54" fmla="*/ 20 w 153"/>
                  <a:gd name="T55" fmla="*/ 6 h 105"/>
                  <a:gd name="T56" fmla="*/ 26 w 153"/>
                  <a:gd name="T57" fmla="*/ 8 h 105"/>
                  <a:gd name="T58" fmla="*/ 22 w 153"/>
                  <a:gd name="T59" fmla="*/ 12 h 105"/>
                  <a:gd name="T60" fmla="*/ 28 w 153"/>
                  <a:gd name="T61" fmla="*/ 22 h 105"/>
                  <a:gd name="T62" fmla="*/ 20 w 153"/>
                  <a:gd name="T63" fmla="*/ 20 h 105"/>
                  <a:gd name="T64" fmla="*/ 14 w 153"/>
                  <a:gd name="T65" fmla="*/ 16 h 105"/>
                  <a:gd name="T66" fmla="*/ 14 w 153"/>
                  <a:gd name="T67" fmla="*/ 22 h 105"/>
                  <a:gd name="T68" fmla="*/ 18 w 153"/>
                  <a:gd name="T69" fmla="*/ 27 h 105"/>
                  <a:gd name="T70" fmla="*/ 4 w 153"/>
                  <a:gd name="T71" fmla="*/ 25 h 105"/>
                  <a:gd name="T72" fmla="*/ 10 w 153"/>
                  <a:gd name="T73" fmla="*/ 33 h 105"/>
                  <a:gd name="T74" fmla="*/ 6 w 153"/>
                  <a:gd name="T75" fmla="*/ 35 h 105"/>
                  <a:gd name="T76" fmla="*/ 20 w 153"/>
                  <a:gd name="T77" fmla="*/ 33 h 105"/>
                  <a:gd name="T78" fmla="*/ 32 w 153"/>
                  <a:gd name="T79" fmla="*/ 35 h 105"/>
                  <a:gd name="T80" fmla="*/ 38 w 153"/>
                  <a:gd name="T81" fmla="*/ 37 h 105"/>
                  <a:gd name="T82" fmla="*/ 34 w 153"/>
                  <a:gd name="T83" fmla="*/ 47 h 105"/>
                  <a:gd name="T84" fmla="*/ 30 w 153"/>
                  <a:gd name="T85" fmla="*/ 51 h 105"/>
                  <a:gd name="T86" fmla="*/ 18 w 153"/>
                  <a:gd name="T87" fmla="*/ 53 h 105"/>
                  <a:gd name="T88" fmla="*/ 10 w 153"/>
                  <a:gd name="T89" fmla="*/ 61 h 105"/>
                  <a:gd name="T90" fmla="*/ 24 w 153"/>
                  <a:gd name="T91" fmla="*/ 59 h 105"/>
                  <a:gd name="T92" fmla="*/ 32 w 153"/>
                  <a:gd name="T93" fmla="*/ 67 h 105"/>
                  <a:gd name="T94" fmla="*/ 36 w 153"/>
                  <a:gd name="T95" fmla="*/ 71 h 105"/>
                  <a:gd name="T96" fmla="*/ 30 w 153"/>
                  <a:gd name="T97" fmla="*/ 83 h 105"/>
                  <a:gd name="T98" fmla="*/ 28 w 153"/>
                  <a:gd name="T99" fmla="*/ 91 h 105"/>
                  <a:gd name="T100" fmla="*/ 46 w 153"/>
                  <a:gd name="T101" fmla="*/ 89 h 105"/>
                  <a:gd name="T102" fmla="*/ 64 w 153"/>
                  <a:gd name="T103" fmla="*/ 99 h 105"/>
                  <a:gd name="T104" fmla="*/ 77 w 153"/>
                  <a:gd name="T105" fmla="*/ 103 h 105"/>
                  <a:gd name="T106" fmla="*/ 101 w 153"/>
                  <a:gd name="T107" fmla="*/ 91 h 10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3"/>
                  <a:gd name="T163" fmla="*/ 0 h 105"/>
                  <a:gd name="T164" fmla="*/ 153 w 153"/>
                  <a:gd name="T165" fmla="*/ 105 h 10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3" h="105">
                    <a:moveTo>
                      <a:pt x="101" y="91"/>
                    </a:moveTo>
                    <a:lnTo>
                      <a:pt x="101" y="89"/>
                    </a:lnTo>
                    <a:lnTo>
                      <a:pt x="103" y="89"/>
                    </a:lnTo>
                    <a:lnTo>
                      <a:pt x="103" y="87"/>
                    </a:lnTo>
                    <a:lnTo>
                      <a:pt x="105" y="89"/>
                    </a:lnTo>
                    <a:lnTo>
                      <a:pt x="107" y="87"/>
                    </a:lnTo>
                    <a:lnTo>
                      <a:pt x="111" y="87"/>
                    </a:lnTo>
                    <a:lnTo>
                      <a:pt x="127" y="75"/>
                    </a:lnTo>
                    <a:lnTo>
                      <a:pt x="127" y="71"/>
                    </a:lnTo>
                    <a:lnTo>
                      <a:pt x="129" y="71"/>
                    </a:lnTo>
                    <a:lnTo>
                      <a:pt x="131" y="73"/>
                    </a:lnTo>
                    <a:lnTo>
                      <a:pt x="131" y="75"/>
                    </a:lnTo>
                    <a:lnTo>
                      <a:pt x="133" y="77"/>
                    </a:lnTo>
                    <a:lnTo>
                      <a:pt x="135" y="73"/>
                    </a:lnTo>
                    <a:lnTo>
                      <a:pt x="139" y="71"/>
                    </a:lnTo>
                    <a:lnTo>
                      <a:pt x="143" y="63"/>
                    </a:lnTo>
                    <a:lnTo>
                      <a:pt x="141" y="65"/>
                    </a:lnTo>
                    <a:lnTo>
                      <a:pt x="139" y="65"/>
                    </a:lnTo>
                    <a:lnTo>
                      <a:pt x="141" y="63"/>
                    </a:lnTo>
                    <a:lnTo>
                      <a:pt x="139" y="61"/>
                    </a:lnTo>
                    <a:lnTo>
                      <a:pt x="143" y="61"/>
                    </a:lnTo>
                    <a:lnTo>
                      <a:pt x="143" y="59"/>
                    </a:lnTo>
                    <a:lnTo>
                      <a:pt x="147" y="59"/>
                    </a:lnTo>
                    <a:lnTo>
                      <a:pt x="149" y="55"/>
                    </a:lnTo>
                    <a:lnTo>
                      <a:pt x="149" y="53"/>
                    </a:lnTo>
                    <a:lnTo>
                      <a:pt x="153" y="51"/>
                    </a:lnTo>
                    <a:lnTo>
                      <a:pt x="153" y="47"/>
                    </a:lnTo>
                    <a:lnTo>
                      <a:pt x="153" y="43"/>
                    </a:lnTo>
                    <a:lnTo>
                      <a:pt x="153" y="45"/>
                    </a:lnTo>
                    <a:lnTo>
                      <a:pt x="151" y="45"/>
                    </a:lnTo>
                    <a:lnTo>
                      <a:pt x="149" y="41"/>
                    </a:lnTo>
                    <a:lnTo>
                      <a:pt x="151" y="41"/>
                    </a:lnTo>
                    <a:lnTo>
                      <a:pt x="151" y="37"/>
                    </a:lnTo>
                    <a:lnTo>
                      <a:pt x="147" y="31"/>
                    </a:lnTo>
                    <a:lnTo>
                      <a:pt x="147" y="29"/>
                    </a:lnTo>
                    <a:lnTo>
                      <a:pt x="147" y="33"/>
                    </a:lnTo>
                    <a:lnTo>
                      <a:pt x="143" y="31"/>
                    </a:lnTo>
                    <a:lnTo>
                      <a:pt x="141" y="29"/>
                    </a:lnTo>
                    <a:lnTo>
                      <a:pt x="143" y="27"/>
                    </a:lnTo>
                    <a:lnTo>
                      <a:pt x="135" y="27"/>
                    </a:lnTo>
                    <a:lnTo>
                      <a:pt x="135" y="25"/>
                    </a:lnTo>
                    <a:lnTo>
                      <a:pt x="137" y="22"/>
                    </a:lnTo>
                    <a:lnTo>
                      <a:pt x="137" y="16"/>
                    </a:lnTo>
                    <a:lnTo>
                      <a:pt x="133" y="18"/>
                    </a:lnTo>
                    <a:lnTo>
                      <a:pt x="131" y="18"/>
                    </a:lnTo>
                    <a:lnTo>
                      <a:pt x="131" y="16"/>
                    </a:lnTo>
                    <a:lnTo>
                      <a:pt x="135" y="8"/>
                    </a:lnTo>
                    <a:lnTo>
                      <a:pt x="139" y="6"/>
                    </a:lnTo>
                    <a:lnTo>
                      <a:pt x="137" y="6"/>
                    </a:lnTo>
                    <a:lnTo>
                      <a:pt x="135" y="6"/>
                    </a:lnTo>
                    <a:lnTo>
                      <a:pt x="133" y="6"/>
                    </a:lnTo>
                    <a:lnTo>
                      <a:pt x="131" y="10"/>
                    </a:lnTo>
                    <a:lnTo>
                      <a:pt x="127" y="10"/>
                    </a:lnTo>
                    <a:lnTo>
                      <a:pt x="127" y="12"/>
                    </a:lnTo>
                    <a:lnTo>
                      <a:pt x="127" y="14"/>
                    </a:lnTo>
                    <a:lnTo>
                      <a:pt x="125" y="12"/>
                    </a:lnTo>
                    <a:lnTo>
                      <a:pt x="121" y="10"/>
                    </a:lnTo>
                    <a:lnTo>
                      <a:pt x="121" y="8"/>
                    </a:lnTo>
                    <a:lnTo>
                      <a:pt x="121" y="6"/>
                    </a:lnTo>
                    <a:lnTo>
                      <a:pt x="119" y="4"/>
                    </a:lnTo>
                    <a:lnTo>
                      <a:pt x="117" y="0"/>
                    </a:lnTo>
                    <a:lnTo>
                      <a:pt x="115" y="0"/>
                    </a:lnTo>
                    <a:lnTo>
                      <a:pt x="113" y="2"/>
                    </a:lnTo>
                    <a:lnTo>
                      <a:pt x="111" y="2"/>
                    </a:lnTo>
                    <a:lnTo>
                      <a:pt x="111" y="4"/>
                    </a:lnTo>
                    <a:lnTo>
                      <a:pt x="113" y="14"/>
                    </a:lnTo>
                    <a:lnTo>
                      <a:pt x="109" y="14"/>
                    </a:lnTo>
                    <a:lnTo>
                      <a:pt x="107" y="16"/>
                    </a:lnTo>
                    <a:lnTo>
                      <a:pt x="105" y="14"/>
                    </a:lnTo>
                    <a:lnTo>
                      <a:pt x="103" y="12"/>
                    </a:lnTo>
                    <a:lnTo>
                      <a:pt x="101" y="12"/>
                    </a:lnTo>
                    <a:lnTo>
                      <a:pt x="101" y="14"/>
                    </a:lnTo>
                    <a:lnTo>
                      <a:pt x="99" y="18"/>
                    </a:lnTo>
                    <a:lnTo>
                      <a:pt x="97" y="18"/>
                    </a:lnTo>
                    <a:lnTo>
                      <a:pt x="95" y="18"/>
                    </a:lnTo>
                    <a:lnTo>
                      <a:pt x="93" y="16"/>
                    </a:lnTo>
                    <a:lnTo>
                      <a:pt x="91" y="14"/>
                    </a:lnTo>
                    <a:lnTo>
                      <a:pt x="87" y="12"/>
                    </a:lnTo>
                    <a:lnTo>
                      <a:pt x="87" y="14"/>
                    </a:lnTo>
                    <a:lnTo>
                      <a:pt x="87" y="16"/>
                    </a:lnTo>
                    <a:lnTo>
                      <a:pt x="89" y="23"/>
                    </a:lnTo>
                    <a:lnTo>
                      <a:pt x="89" y="29"/>
                    </a:lnTo>
                    <a:lnTo>
                      <a:pt x="85" y="22"/>
                    </a:lnTo>
                    <a:lnTo>
                      <a:pt x="83" y="20"/>
                    </a:lnTo>
                    <a:lnTo>
                      <a:pt x="83" y="16"/>
                    </a:lnTo>
                    <a:lnTo>
                      <a:pt x="81" y="16"/>
                    </a:lnTo>
                    <a:lnTo>
                      <a:pt x="81" y="14"/>
                    </a:lnTo>
                    <a:lnTo>
                      <a:pt x="81" y="12"/>
                    </a:lnTo>
                    <a:lnTo>
                      <a:pt x="77" y="14"/>
                    </a:lnTo>
                    <a:lnTo>
                      <a:pt x="75" y="18"/>
                    </a:lnTo>
                    <a:lnTo>
                      <a:pt x="73" y="16"/>
                    </a:lnTo>
                    <a:lnTo>
                      <a:pt x="71" y="18"/>
                    </a:lnTo>
                    <a:lnTo>
                      <a:pt x="71" y="20"/>
                    </a:lnTo>
                    <a:lnTo>
                      <a:pt x="71" y="27"/>
                    </a:lnTo>
                    <a:lnTo>
                      <a:pt x="69" y="27"/>
                    </a:lnTo>
                    <a:lnTo>
                      <a:pt x="67" y="27"/>
                    </a:lnTo>
                    <a:lnTo>
                      <a:pt x="67" y="23"/>
                    </a:lnTo>
                    <a:lnTo>
                      <a:pt x="62" y="16"/>
                    </a:lnTo>
                    <a:lnTo>
                      <a:pt x="60" y="14"/>
                    </a:lnTo>
                    <a:lnTo>
                      <a:pt x="58" y="16"/>
                    </a:lnTo>
                    <a:lnTo>
                      <a:pt x="60" y="25"/>
                    </a:lnTo>
                    <a:lnTo>
                      <a:pt x="58" y="33"/>
                    </a:lnTo>
                    <a:lnTo>
                      <a:pt x="56" y="35"/>
                    </a:lnTo>
                    <a:lnTo>
                      <a:pt x="54" y="29"/>
                    </a:lnTo>
                    <a:lnTo>
                      <a:pt x="52" y="29"/>
                    </a:lnTo>
                    <a:lnTo>
                      <a:pt x="52" y="33"/>
                    </a:lnTo>
                    <a:lnTo>
                      <a:pt x="52" y="39"/>
                    </a:lnTo>
                    <a:lnTo>
                      <a:pt x="48" y="39"/>
                    </a:lnTo>
                    <a:lnTo>
                      <a:pt x="48" y="41"/>
                    </a:lnTo>
                    <a:lnTo>
                      <a:pt x="46" y="45"/>
                    </a:lnTo>
                    <a:lnTo>
                      <a:pt x="46" y="37"/>
                    </a:lnTo>
                    <a:lnTo>
                      <a:pt x="44" y="37"/>
                    </a:lnTo>
                    <a:lnTo>
                      <a:pt x="44" y="35"/>
                    </a:lnTo>
                    <a:lnTo>
                      <a:pt x="44" y="31"/>
                    </a:lnTo>
                    <a:lnTo>
                      <a:pt x="42" y="33"/>
                    </a:lnTo>
                    <a:lnTo>
                      <a:pt x="42" y="31"/>
                    </a:lnTo>
                    <a:lnTo>
                      <a:pt x="40" y="29"/>
                    </a:lnTo>
                    <a:lnTo>
                      <a:pt x="38" y="27"/>
                    </a:lnTo>
                    <a:lnTo>
                      <a:pt x="42" y="29"/>
                    </a:lnTo>
                    <a:lnTo>
                      <a:pt x="44" y="27"/>
                    </a:lnTo>
                    <a:lnTo>
                      <a:pt x="44" y="25"/>
                    </a:lnTo>
                    <a:lnTo>
                      <a:pt x="44" y="22"/>
                    </a:lnTo>
                    <a:lnTo>
                      <a:pt x="42" y="20"/>
                    </a:lnTo>
                    <a:lnTo>
                      <a:pt x="44" y="18"/>
                    </a:lnTo>
                    <a:lnTo>
                      <a:pt x="42" y="16"/>
                    </a:lnTo>
                    <a:lnTo>
                      <a:pt x="40" y="16"/>
                    </a:lnTo>
                    <a:lnTo>
                      <a:pt x="36" y="10"/>
                    </a:lnTo>
                    <a:lnTo>
                      <a:pt x="32" y="8"/>
                    </a:lnTo>
                    <a:lnTo>
                      <a:pt x="28" y="4"/>
                    </a:lnTo>
                    <a:lnTo>
                      <a:pt x="26" y="4"/>
                    </a:lnTo>
                    <a:lnTo>
                      <a:pt x="24" y="4"/>
                    </a:lnTo>
                    <a:lnTo>
                      <a:pt x="22" y="2"/>
                    </a:lnTo>
                    <a:lnTo>
                      <a:pt x="22" y="4"/>
                    </a:lnTo>
                    <a:lnTo>
                      <a:pt x="20" y="2"/>
                    </a:lnTo>
                    <a:lnTo>
                      <a:pt x="20" y="6"/>
                    </a:lnTo>
                    <a:lnTo>
                      <a:pt x="20" y="8"/>
                    </a:lnTo>
                    <a:lnTo>
                      <a:pt x="22" y="8"/>
                    </a:lnTo>
                    <a:lnTo>
                      <a:pt x="24" y="6"/>
                    </a:lnTo>
                    <a:lnTo>
                      <a:pt x="26" y="6"/>
                    </a:lnTo>
                    <a:lnTo>
                      <a:pt x="26" y="8"/>
                    </a:lnTo>
                    <a:lnTo>
                      <a:pt x="28" y="10"/>
                    </a:lnTo>
                    <a:lnTo>
                      <a:pt x="26" y="10"/>
                    </a:lnTo>
                    <a:lnTo>
                      <a:pt x="24" y="8"/>
                    </a:lnTo>
                    <a:lnTo>
                      <a:pt x="22" y="12"/>
                    </a:lnTo>
                    <a:lnTo>
                      <a:pt x="28" y="16"/>
                    </a:lnTo>
                    <a:lnTo>
                      <a:pt x="28" y="18"/>
                    </a:lnTo>
                    <a:lnTo>
                      <a:pt x="30" y="20"/>
                    </a:lnTo>
                    <a:lnTo>
                      <a:pt x="28" y="23"/>
                    </a:lnTo>
                    <a:lnTo>
                      <a:pt x="28" y="22"/>
                    </a:lnTo>
                    <a:lnTo>
                      <a:pt x="26" y="23"/>
                    </a:lnTo>
                    <a:lnTo>
                      <a:pt x="26" y="20"/>
                    </a:lnTo>
                    <a:lnTo>
                      <a:pt x="24" y="18"/>
                    </a:lnTo>
                    <a:lnTo>
                      <a:pt x="22" y="20"/>
                    </a:lnTo>
                    <a:lnTo>
                      <a:pt x="20" y="20"/>
                    </a:lnTo>
                    <a:lnTo>
                      <a:pt x="20" y="16"/>
                    </a:lnTo>
                    <a:lnTo>
                      <a:pt x="14" y="12"/>
                    </a:lnTo>
                    <a:lnTo>
                      <a:pt x="12" y="14"/>
                    </a:lnTo>
                    <a:lnTo>
                      <a:pt x="14" y="16"/>
                    </a:lnTo>
                    <a:lnTo>
                      <a:pt x="12" y="16"/>
                    </a:lnTo>
                    <a:lnTo>
                      <a:pt x="14" y="18"/>
                    </a:lnTo>
                    <a:lnTo>
                      <a:pt x="12" y="20"/>
                    </a:lnTo>
                    <a:lnTo>
                      <a:pt x="10" y="18"/>
                    </a:lnTo>
                    <a:lnTo>
                      <a:pt x="14" y="22"/>
                    </a:lnTo>
                    <a:lnTo>
                      <a:pt x="10" y="23"/>
                    </a:lnTo>
                    <a:lnTo>
                      <a:pt x="12" y="25"/>
                    </a:lnTo>
                    <a:lnTo>
                      <a:pt x="18" y="25"/>
                    </a:lnTo>
                    <a:lnTo>
                      <a:pt x="18" y="27"/>
                    </a:lnTo>
                    <a:lnTo>
                      <a:pt x="16" y="27"/>
                    </a:lnTo>
                    <a:lnTo>
                      <a:pt x="18" y="29"/>
                    </a:lnTo>
                    <a:lnTo>
                      <a:pt x="14" y="31"/>
                    </a:lnTo>
                    <a:lnTo>
                      <a:pt x="10" y="27"/>
                    </a:lnTo>
                    <a:lnTo>
                      <a:pt x="4" y="25"/>
                    </a:lnTo>
                    <a:lnTo>
                      <a:pt x="6" y="27"/>
                    </a:lnTo>
                    <a:lnTo>
                      <a:pt x="8" y="29"/>
                    </a:lnTo>
                    <a:lnTo>
                      <a:pt x="8" y="31"/>
                    </a:lnTo>
                    <a:lnTo>
                      <a:pt x="10" y="33"/>
                    </a:lnTo>
                    <a:lnTo>
                      <a:pt x="8" y="35"/>
                    </a:lnTo>
                    <a:lnTo>
                      <a:pt x="4" y="33"/>
                    </a:lnTo>
                    <a:lnTo>
                      <a:pt x="2" y="31"/>
                    </a:lnTo>
                    <a:lnTo>
                      <a:pt x="0" y="37"/>
                    </a:lnTo>
                    <a:lnTo>
                      <a:pt x="6" y="35"/>
                    </a:lnTo>
                    <a:lnTo>
                      <a:pt x="10" y="37"/>
                    </a:lnTo>
                    <a:lnTo>
                      <a:pt x="12" y="37"/>
                    </a:lnTo>
                    <a:lnTo>
                      <a:pt x="16" y="35"/>
                    </a:lnTo>
                    <a:lnTo>
                      <a:pt x="18" y="35"/>
                    </a:lnTo>
                    <a:lnTo>
                      <a:pt x="20" y="33"/>
                    </a:lnTo>
                    <a:lnTo>
                      <a:pt x="22" y="31"/>
                    </a:lnTo>
                    <a:lnTo>
                      <a:pt x="30" y="33"/>
                    </a:lnTo>
                    <a:lnTo>
                      <a:pt x="30" y="35"/>
                    </a:lnTo>
                    <a:lnTo>
                      <a:pt x="30" y="33"/>
                    </a:lnTo>
                    <a:lnTo>
                      <a:pt x="32" y="35"/>
                    </a:lnTo>
                    <a:lnTo>
                      <a:pt x="32" y="37"/>
                    </a:lnTo>
                    <a:lnTo>
                      <a:pt x="34" y="37"/>
                    </a:lnTo>
                    <a:lnTo>
                      <a:pt x="34" y="35"/>
                    </a:lnTo>
                    <a:lnTo>
                      <a:pt x="38" y="37"/>
                    </a:lnTo>
                    <a:lnTo>
                      <a:pt x="32" y="41"/>
                    </a:lnTo>
                    <a:lnTo>
                      <a:pt x="30" y="43"/>
                    </a:lnTo>
                    <a:lnTo>
                      <a:pt x="28" y="45"/>
                    </a:lnTo>
                    <a:lnTo>
                      <a:pt x="28" y="47"/>
                    </a:lnTo>
                    <a:lnTo>
                      <a:pt x="34" y="47"/>
                    </a:lnTo>
                    <a:lnTo>
                      <a:pt x="36" y="49"/>
                    </a:lnTo>
                    <a:lnTo>
                      <a:pt x="36" y="45"/>
                    </a:lnTo>
                    <a:lnTo>
                      <a:pt x="38" y="45"/>
                    </a:lnTo>
                    <a:lnTo>
                      <a:pt x="36" y="51"/>
                    </a:lnTo>
                    <a:lnTo>
                      <a:pt x="30" y="51"/>
                    </a:lnTo>
                    <a:lnTo>
                      <a:pt x="28" y="49"/>
                    </a:lnTo>
                    <a:lnTo>
                      <a:pt x="26" y="51"/>
                    </a:lnTo>
                    <a:lnTo>
                      <a:pt x="24" y="51"/>
                    </a:lnTo>
                    <a:lnTo>
                      <a:pt x="22" y="53"/>
                    </a:lnTo>
                    <a:lnTo>
                      <a:pt x="18" y="53"/>
                    </a:lnTo>
                    <a:lnTo>
                      <a:pt x="16" y="55"/>
                    </a:lnTo>
                    <a:lnTo>
                      <a:pt x="8" y="55"/>
                    </a:lnTo>
                    <a:lnTo>
                      <a:pt x="8" y="59"/>
                    </a:lnTo>
                    <a:lnTo>
                      <a:pt x="10" y="61"/>
                    </a:lnTo>
                    <a:lnTo>
                      <a:pt x="12" y="59"/>
                    </a:lnTo>
                    <a:lnTo>
                      <a:pt x="14" y="59"/>
                    </a:lnTo>
                    <a:lnTo>
                      <a:pt x="20" y="57"/>
                    </a:lnTo>
                    <a:lnTo>
                      <a:pt x="22" y="57"/>
                    </a:lnTo>
                    <a:lnTo>
                      <a:pt x="24" y="59"/>
                    </a:lnTo>
                    <a:lnTo>
                      <a:pt x="28" y="57"/>
                    </a:lnTo>
                    <a:lnTo>
                      <a:pt x="30" y="57"/>
                    </a:lnTo>
                    <a:lnTo>
                      <a:pt x="30" y="65"/>
                    </a:lnTo>
                    <a:lnTo>
                      <a:pt x="32" y="65"/>
                    </a:lnTo>
                    <a:lnTo>
                      <a:pt x="32" y="67"/>
                    </a:lnTo>
                    <a:lnTo>
                      <a:pt x="34" y="69"/>
                    </a:lnTo>
                    <a:lnTo>
                      <a:pt x="36" y="67"/>
                    </a:lnTo>
                    <a:lnTo>
                      <a:pt x="38" y="65"/>
                    </a:lnTo>
                    <a:lnTo>
                      <a:pt x="36" y="69"/>
                    </a:lnTo>
                    <a:lnTo>
                      <a:pt x="36" y="71"/>
                    </a:lnTo>
                    <a:lnTo>
                      <a:pt x="36" y="73"/>
                    </a:lnTo>
                    <a:lnTo>
                      <a:pt x="34" y="75"/>
                    </a:lnTo>
                    <a:lnTo>
                      <a:pt x="38" y="73"/>
                    </a:lnTo>
                    <a:lnTo>
                      <a:pt x="38" y="79"/>
                    </a:lnTo>
                    <a:lnTo>
                      <a:pt x="30" y="83"/>
                    </a:lnTo>
                    <a:lnTo>
                      <a:pt x="28" y="85"/>
                    </a:lnTo>
                    <a:lnTo>
                      <a:pt x="24" y="83"/>
                    </a:lnTo>
                    <a:lnTo>
                      <a:pt x="26" y="85"/>
                    </a:lnTo>
                    <a:lnTo>
                      <a:pt x="26" y="91"/>
                    </a:lnTo>
                    <a:lnTo>
                      <a:pt x="28" y="91"/>
                    </a:lnTo>
                    <a:lnTo>
                      <a:pt x="30" y="89"/>
                    </a:lnTo>
                    <a:lnTo>
                      <a:pt x="36" y="89"/>
                    </a:lnTo>
                    <a:lnTo>
                      <a:pt x="38" y="89"/>
                    </a:lnTo>
                    <a:lnTo>
                      <a:pt x="44" y="91"/>
                    </a:lnTo>
                    <a:lnTo>
                      <a:pt x="46" y="89"/>
                    </a:lnTo>
                    <a:lnTo>
                      <a:pt x="56" y="95"/>
                    </a:lnTo>
                    <a:lnTo>
                      <a:pt x="58" y="97"/>
                    </a:lnTo>
                    <a:lnTo>
                      <a:pt x="62" y="97"/>
                    </a:lnTo>
                    <a:lnTo>
                      <a:pt x="64" y="99"/>
                    </a:lnTo>
                    <a:lnTo>
                      <a:pt x="66" y="99"/>
                    </a:lnTo>
                    <a:lnTo>
                      <a:pt x="71" y="101"/>
                    </a:lnTo>
                    <a:lnTo>
                      <a:pt x="73" y="101"/>
                    </a:lnTo>
                    <a:lnTo>
                      <a:pt x="77" y="105"/>
                    </a:lnTo>
                    <a:lnTo>
                      <a:pt x="77" y="103"/>
                    </a:lnTo>
                    <a:lnTo>
                      <a:pt x="81" y="105"/>
                    </a:lnTo>
                    <a:lnTo>
                      <a:pt x="83" y="103"/>
                    </a:lnTo>
                    <a:lnTo>
                      <a:pt x="89" y="101"/>
                    </a:lnTo>
                    <a:lnTo>
                      <a:pt x="97" y="93"/>
                    </a:lnTo>
                    <a:lnTo>
                      <a:pt x="101" y="91"/>
                    </a:lnTo>
                    <a:close/>
                  </a:path>
                </a:pathLst>
              </a:custGeom>
              <a:solidFill>
                <a:srgbClr val="0071B4">
                  <a:alpha val="34901"/>
                </a:srgbClr>
              </a:solidFill>
              <a:ln w="9525">
                <a:noFill/>
                <a:round/>
                <a:headEnd/>
                <a:tailEnd/>
              </a:ln>
            </p:spPr>
            <p:txBody>
              <a:bodyPr/>
              <a:lstStyle/>
              <a:p>
                <a:endParaRPr lang="en-US"/>
              </a:p>
            </p:txBody>
          </p:sp>
          <p:sp>
            <p:nvSpPr>
              <p:cNvPr id="14901" name="Freeform 103"/>
              <p:cNvSpPr>
                <a:spLocks/>
              </p:cNvSpPr>
              <p:nvPr/>
            </p:nvSpPr>
            <p:spPr bwMode="auto">
              <a:xfrm>
                <a:off x="2223" y="2080"/>
                <a:ext cx="2" cy="2"/>
              </a:xfrm>
              <a:custGeom>
                <a:avLst/>
                <a:gdLst>
                  <a:gd name="T0" fmla="*/ 2 w 2"/>
                  <a:gd name="T1" fmla="*/ 2 h 2"/>
                  <a:gd name="T2" fmla="*/ 2 w 2"/>
                  <a:gd name="T3" fmla="*/ 0 h 2"/>
                  <a:gd name="T4" fmla="*/ 0 w 2"/>
                  <a:gd name="T5" fmla="*/ 0 h 2"/>
                  <a:gd name="T6" fmla="*/ 2 w 2"/>
                  <a:gd name="T7" fmla="*/ 2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2"/>
                    </a:moveTo>
                    <a:lnTo>
                      <a:pt x="2" y="0"/>
                    </a:lnTo>
                    <a:lnTo>
                      <a:pt x="0" y="0"/>
                    </a:lnTo>
                    <a:lnTo>
                      <a:pt x="2" y="2"/>
                    </a:lnTo>
                    <a:close/>
                  </a:path>
                </a:pathLst>
              </a:custGeom>
              <a:solidFill>
                <a:srgbClr val="0071B4">
                  <a:alpha val="34901"/>
                </a:srgbClr>
              </a:solidFill>
              <a:ln w="9525">
                <a:noFill/>
                <a:round/>
                <a:headEnd/>
                <a:tailEnd/>
              </a:ln>
            </p:spPr>
            <p:txBody>
              <a:bodyPr/>
              <a:lstStyle/>
              <a:p>
                <a:endParaRPr lang="en-US"/>
              </a:p>
            </p:txBody>
          </p:sp>
          <p:sp>
            <p:nvSpPr>
              <p:cNvPr id="14902" name="Freeform 104"/>
              <p:cNvSpPr>
                <a:spLocks/>
              </p:cNvSpPr>
              <p:nvPr/>
            </p:nvSpPr>
            <p:spPr bwMode="auto">
              <a:xfrm>
                <a:off x="2603" y="2711"/>
                <a:ext cx="10" cy="8"/>
              </a:xfrm>
              <a:custGeom>
                <a:avLst/>
                <a:gdLst>
                  <a:gd name="T0" fmla="*/ 4 w 10"/>
                  <a:gd name="T1" fmla="*/ 8 h 8"/>
                  <a:gd name="T2" fmla="*/ 6 w 10"/>
                  <a:gd name="T3" fmla="*/ 8 h 8"/>
                  <a:gd name="T4" fmla="*/ 6 w 10"/>
                  <a:gd name="T5" fmla="*/ 4 h 8"/>
                  <a:gd name="T6" fmla="*/ 10 w 10"/>
                  <a:gd name="T7" fmla="*/ 2 h 8"/>
                  <a:gd name="T8" fmla="*/ 10 w 10"/>
                  <a:gd name="T9" fmla="*/ 2 h 8"/>
                  <a:gd name="T10" fmla="*/ 10 w 10"/>
                  <a:gd name="T11" fmla="*/ 0 h 8"/>
                  <a:gd name="T12" fmla="*/ 10 w 10"/>
                  <a:gd name="T13" fmla="*/ 0 h 8"/>
                  <a:gd name="T14" fmla="*/ 8 w 10"/>
                  <a:gd name="T15" fmla="*/ 0 h 8"/>
                  <a:gd name="T16" fmla="*/ 4 w 10"/>
                  <a:gd name="T17" fmla="*/ 4 h 8"/>
                  <a:gd name="T18" fmla="*/ 0 w 10"/>
                  <a:gd name="T19" fmla="*/ 4 h 8"/>
                  <a:gd name="T20" fmla="*/ 2 w 10"/>
                  <a:gd name="T21" fmla="*/ 6 h 8"/>
                  <a:gd name="T22" fmla="*/ 4 w 10"/>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8"/>
                  <a:gd name="T38" fmla="*/ 10 w 10"/>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8">
                    <a:moveTo>
                      <a:pt x="4" y="8"/>
                    </a:moveTo>
                    <a:lnTo>
                      <a:pt x="6" y="8"/>
                    </a:lnTo>
                    <a:lnTo>
                      <a:pt x="6" y="4"/>
                    </a:lnTo>
                    <a:lnTo>
                      <a:pt x="10" y="2"/>
                    </a:lnTo>
                    <a:lnTo>
                      <a:pt x="10" y="0"/>
                    </a:lnTo>
                    <a:lnTo>
                      <a:pt x="8" y="0"/>
                    </a:lnTo>
                    <a:lnTo>
                      <a:pt x="4" y="4"/>
                    </a:lnTo>
                    <a:lnTo>
                      <a:pt x="0" y="4"/>
                    </a:lnTo>
                    <a:lnTo>
                      <a:pt x="2" y="6"/>
                    </a:lnTo>
                    <a:lnTo>
                      <a:pt x="4" y="8"/>
                    </a:lnTo>
                    <a:close/>
                  </a:path>
                </a:pathLst>
              </a:custGeom>
              <a:solidFill>
                <a:srgbClr val="0071B4">
                  <a:alpha val="34901"/>
                </a:srgbClr>
              </a:solidFill>
              <a:ln w="9525">
                <a:noFill/>
                <a:round/>
                <a:headEnd/>
                <a:tailEnd/>
              </a:ln>
            </p:spPr>
            <p:txBody>
              <a:bodyPr/>
              <a:lstStyle/>
              <a:p>
                <a:endParaRPr lang="en-US"/>
              </a:p>
            </p:txBody>
          </p:sp>
          <p:sp>
            <p:nvSpPr>
              <p:cNvPr id="14903" name="Freeform 105"/>
              <p:cNvSpPr>
                <a:spLocks/>
              </p:cNvSpPr>
              <p:nvPr/>
            </p:nvSpPr>
            <p:spPr bwMode="auto">
              <a:xfrm>
                <a:off x="2619" y="2717"/>
                <a:ext cx="6" cy="8"/>
              </a:xfrm>
              <a:custGeom>
                <a:avLst/>
                <a:gdLst>
                  <a:gd name="T0" fmla="*/ 2 w 6"/>
                  <a:gd name="T1" fmla="*/ 0 h 8"/>
                  <a:gd name="T2" fmla="*/ 0 w 6"/>
                  <a:gd name="T3" fmla="*/ 4 h 8"/>
                  <a:gd name="T4" fmla="*/ 0 w 6"/>
                  <a:gd name="T5" fmla="*/ 6 h 8"/>
                  <a:gd name="T6" fmla="*/ 0 w 6"/>
                  <a:gd name="T7" fmla="*/ 8 h 8"/>
                  <a:gd name="T8" fmla="*/ 2 w 6"/>
                  <a:gd name="T9" fmla="*/ 8 h 8"/>
                  <a:gd name="T10" fmla="*/ 4 w 6"/>
                  <a:gd name="T11" fmla="*/ 6 h 8"/>
                  <a:gd name="T12" fmla="*/ 4 w 6"/>
                  <a:gd name="T13" fmla="*/ 6 h 8"/>
                  <a:gd name="T14" fmla="*/ 6 w 6"/>
                  <a:gd name="T15" fmla="*/ 4 h 8"/>
                  <a:gd name="T16" fmla="*/ 6 w 6"/>
                  <a:gd name="T17" fmla="*/ 2 h 8"/>
                  <a:gd name="T18" fmla="*/ 4 w 6"/>
                  <a:gd name="T19" fmla="*/ 2 h 8"/>
                  <a:gd name="T20" fmla="*/ 2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0"/>
                    </a:moveTo>
                    <a:lnTo>
                      <a:pt x="0" y="4"/>
                    </a:lnTo>
                    <a:lnTo>
                      <a:pt x="0" y="6"/>
                    </a:lnTo>
                    <a:lnTo>
                      <a:pt x="0" y="8"/>
                    </a:lnTo>
                    <a:lnTo>
                      <a:pt x="2" y="8"/>
                    </a:lnTo>
                    <a:lnTo>
                      <a:pt x="4" y="6"/>
                    </a:lnTo>
                    <a:lnTo>
                      <a:pt x="6" y="4"/>
                    </a:lnTo>
                    <a:lnTo>
                      <a:pt x="6" y="2"/>
                    </a:lnTo>
                    <a:lnTo>
                      <a:pt x="4" y="2"/>
                    </a:lnTo>
                    <a:lnTo>
                      <a:pt x="2" y="0"/>
                    </a:lnTo>
                    <a:close/>
                  </a:path>
                </a:pathLst>
              </a:custGeom>
              <a:solidFill>
                <a:srgbClr val="0071B4">
                  <a:alpha val="34901"/>
                </a:srgbClr>
              </a:solidFill>
              <a:ln w="9525">
                <a:noFill/>
                <a:round/>
                <a:headEnd/>
                <a:tailEnd/>
              </a:ln>
            </p:spPr>
            <p:txBody>
              <a:bodyPr/>
              <a:lstStyle/>
              <a:p>
                <a:endParaRPr lang="en-US"/>
              </a:p>
            </p:txBody>
          </p:sp>
          <p:sp>
            <p:nvSpPr>
              <p:cNvPr id="14904" name="Freeform 106"/>
              <p:cNvSpPr>
                <a:spLocks/>
              </p:cNvSpPr>
              <p:nvPr/>
            </p:nvSpPr>
            <p:spPr bwMode="auto">
              <a:xfrm>
                <a:off x="1980" y="2382"/>
                <a:ext cx="24" cy="28"/>
              </a:xfrm>
              <a:custGeom>
                <a:avLst/>
                <a:gdLst>
                  <a:gd name="T0" fmla="*/ 18 w 24"/>
                  <a:gd name="T1" fmla="*/ 26 h 28"/>
                  <a:gd name="T2" fmla="*/ 20 w 24"/>
                  <a:gd name="T3" fmla="*/ 22 h 28"/>
                  <a:gd name="T4" fmla="*/ 24 w 24"/>
                  <a:gd name="T5" fmla="*/ 20 h 28"/>
                  <a:gd name="T6" fmla="*/ 24 w 24"/>
                  <a:gd name="T7" fmla="*/ 20 h 28"/>
                  <a:gd name="T8" fmla="*/ 22 w 24"/>
                  <a:gd name="T9" fmla="*/ 20 h 28"/>
                  <a:gd name="T10" fmla="*/ 22 w 24"/>
                  <a:gd name="T11" fmla="*/ 16 h 28"/>
                  <a:gd name="T12" fmla="*/ 20 w 24"/>
                  <a:gd name="T13" fmla="*/ 14 h 28"/>
                  <a:gd name="T14" fmla="*/ 18 w 24"/>
                  <a:gd name="T15" fmla="*/ 18 h 28"/>
                  <a:gd name="T16" fmla="*/ 18 w 24"/>
                  <a:gd name="T17" fmla="*/ 16 h 28"/>
                  <a:gd name="T18" fmla="*/ 12 w 24"/>
                  <a:gd name="T19" fmla="*/ 18 h 28"/>
                  <a:gd name="T20" fmla="*/ 12 w 24"/>
                  <a:gd name="T21" fmla="*/ 18 h 28"/>
                  <a:gd name="T22" fmla="*/ 14 w 24"/>
                  <a:gd name="T23" fmla="*/ 14 h 28"/>
                  <a:gd name="T24" fmla="*/ 12 w 24"/>
                  <a:gd name="T25" fmla="*/ 14 h 28"/>
                  <a:gd name="T26" fmla="*/ 16 w 24"/>
                  <a:gd name="T27" fmla="*/ 4 h 28"/>
                  <a:gd name="T28" fmla="*/ 14 w 24"/>
                  <a:gd name="T29" fmla="*/ 0 h 28"/>
                  <a:gd name="T30" fmla="*/ 14 w 24"/>
                  <a:gd name="T31" fmla="*/ 0 h 28"/>
                  <a:gd name="T32" fmla="*/ 12 w 24"/>
                  <a:gd name="T33" fmla="*/ 0 h 28"/>
                  <a:gd name="T34" fmla="*/ 12 w 24"/>
                  <a:gd name="T35" fmla="*/ 0 h 28"/>
                  <a:gd name="T36" fmla="*/ 12 w 24"/>
                  <a:gd name="T37" fmla="*/ 0 h 28"/>
                  <a:gd name="T38" fmla="*/ 12 w 24"/>
                  <a:gd name="T39" fmla="*/ 2 h 28"/>
                  <a:gd name="T40" fmla="*/ 10 w 24"/>
                  <a:gd name="T41" fmla="*/ 6 h 28"/>
                  <a:gd name="T42" fmla="*/ 2 w 24"/>
                  <a:gd name="T43" fmla="*/ 18 h 28"/>
                  <a:gd name="T44" fmla="*/ 0 w 24"/>
                  <a:gd name="T45" fmla="*/ 24 h 28"/>
                  <a:gd name="T46" fmla="*/ 2 w 24"/>
                  <a:gd name="T47" fmla="*/ 28 h 28"/>
                  <a:gd name="T48" fmla="*/ 4 w 24"/>
                  <a:gd name="T49" fmla="*/ 28 h 28"/>
                  <a:gd name="T50" fmla="*/ 8 w 24"/>
                  <a:gd name="T51" fmla="*/ 28 h 28"/>
                  <a:gd name="T52" fmla="*/ 10 w 24"/>
                  <a:gd name="T53" fmla="*/ 28 h 28"/>
                  <a:gd name="T54" fmla="*/ 14 w 24"/>
                  <a:gd name="T55" fmla="*/ 28 h 28"/>
                  <a:gd name="T56" fmla="*/ 18 w 24"/>
                  <a:gd name="T57" fmla="*/ 26 h 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28"/>
                  <a:gd name="T89" fmla="*/ 24 w 24"/>
                  <a:gd name="T90" fmla="*/ 28 h 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28">
                    <a:moveTo>
                      <a:pt x="18" y="26"/>
                    </a:moveTo>
                    <a:lnTo>
                      <a:pt x="20" y="22"/>
                    </a:lnTo>
                    <a:lnTo>
                      <a:pt x="24" y="20"/>
                    </a:lnTo>
                    <a:lnTo>
                      <a:pt x="22" y="20"/>
                    </a:lnTo>
                    <a:lnTo>
                      <a:pt x="22" y="16"/>
                    </a:lnTo>
                    <a:lnTo>
                      <a:pt x="20" y="14"/>
                    </a:lnTo>
                    <a:lnTo>
                      <a:pt x="18" y="18"/>
                    </a:lnTo>
                    <a:lnTo>
                      <a:pt x="18" y="16"/>
                    </a:lnTo>
                    <a:lnTo>
                      <a:pt x="12" y="18"/>
                    </a:lnTo>
                    <a:lnTo>
                      <a:pt x="14" y="14"/>
                    </a:lnTo>
                    <a:lnTo>
                      <a:pt x="12" y="14"/>
                    </a:lnTo>
                    <a:lnTo>
                      <a:pt x="16" y="4"/>
                    </a:lnTo>
                    <a:lnTo>
                      <a:pt x="14" y="0"/>
                    </a:lnTo>
                    <a:lnTo>
                      <a:pt x="12" y="0"/>
                    </a:lnTo>
                    <a:lnTo>
                      <a:pt x="12" y="2"/>
                    </a:lnTo>
                    <a:lnTo>
                      <a:pt x="10" y="6"/>
                    </a:lnTo>
                    <a:lnTo>
                      <a:pt x="2" y="18"/>
                    </a:lnTo>
                    <a:lnTo>
                      <a:pt x="0" y="24"/>
                    </a:lnTo>
                    <a:lnTo>
                      <a:pt x="2" y="28"/>
                    </a:lnTo>
                    <a:lnTo>
                      <a:pt x="4" y="28"/>
                    </a:lnTo>
                    <a:lnTo>
                      <a:pt x="8" y="28"/>
                    </a:lnTo>
                    <a:lnTo>
                      <a:pt x="10" y="28"/>
                    </a:lnTo>
                    <a:lnTo>
                      <a:pt x="14" y="28"/>
                    </a:lnTo>
                    <a:lnTo>
                      <a:pt x="18" y="26"/>
                    </a:lnTo>
                    <a:close/>
                  </a:path>
                </a:pathLst>
              </a:custGeom>
              <a:solidFill>
                <a:srgbClr val="0071B4">
                  <a:alpha val="34901"/>
                </a:srgbClr>
              </a:solidFill>
              <a:ln w="9525">
                <a:noFill/>
                <a:round/>
                <a:headEnd/>
                <a:tailEnd/>
              </a:ln>
            </p:spPr>
            <p:txBody>
              <a:bodyPr/>
              <a:lstStyle/>
              <a:p>
                <a:endParaRPr lang="en-US"/>
              </a:p>
            </p:txBody>
          </p:sp>
          <p:sp>
            <p:nvSpPr>
              <p:cNvPr id="14905" name="Freeform 107"/>
              <p:cNvSpPr>
                <a:spLocks/>
              </p:cNvSpPr>
              <p:nvPr/>
            </p:nvSpPr>
            <p:spPr bwMode="auto">
              <a:xfrm>
                <a:off x="2010" y="2283"/>
                <a:ext cx="92" cy="107"/>
              </a:xfrm>
              <a:custGeom>
                <a:avLst/>
                <a:gdLst>
                  <a:gd name="T0" fmla="*/ 52 w 92"/>
                  <a:gd name="T1" fmla="*/ 0 h 107"/>
                  <a:gd name="T2" fmla="*/ 46 w 92"/>
                  <a:gd name="T3" fmla="*/ 2 h 107"/>
                  <a:gd name="T4" fmla="*/ 36 w 92"/>
                  <a:gd name="T5" fmla="*/ 10 h 107"/>
                  <a:gd name="T6" fmla="*/ 34 w 92"/>
                  <a:gd name="T7" fmla="*/ 12 h 107"/>
                  <a:gd name="T8" fmla="*/ 32 w 92"/>
                  <a:gd name="T9" fmla="*/ 18 h 107"/>
                  <a:gd name="T10" fmla="*/ 26 w 92"/>
                  <a:gd name="T11" fmla="*/ 22 h 107"/>
                  <a:gd name="T12" fmla="*/ 26 w 92"/>
                  <a:gd name="T13" fmla="*/ 32 h 107"/>
                  <a:gd name="T14" fmla="*/ 24 w 92"/>
                  <a:gd name="T15" fmla="*/ 34 h 107"/>
                  <a:gd name="T16" fmla="*/ 20 w 92"/>
                  <a:gd name="T17" fmla="*/ 46 h 107"/>
                  <a:gd name="T18" fmla="*/ 16 w 92"/>
                  <a:gd name="T19" fmla="*/ 50 h 107"/>
                  <a:gd name="T20" fmla="*/ 18 w 92"/>
                  <a:gd name="T21" fmla="*/ 54 h 107"/>
                  <a:gd name="T22" fmla="*/ 18 w 92"/>
                  <a:gd name="T23" fmla="*/ 58 h 107"/>
                  <a:gd name="T24" fmla="*/ 8 w 92"/>
                  <a:gd name="T25" fmla="*/ 67 h 107"/>
                  <a:gd name="T26" fmla="*/ 2 w 92"/>
                  <a:gd name="T27" fmla="*/ 69 h 107"/>
                  <a:gd name="T28" fmla="*/ 12 w 92"/>
                  <a:gd name="T29" fmla="*/ 69 h 107"/>
                  <a:gd name="T30" fmla="*/ 0 w 92"/>
                  <a:gd name="T31" fmla="*/ 87 h 107"/>
                  <a:gd name="T32" fmla="*/ 26 w 92"/>
                  <a:gd name="T33" fmla="*/ 87 h 107"/>
                  <a:gd name="T34" fmla="*/ 46 w 92"/>
                  <a:gd name="T35" fmla="*/ 85 h 107"/>
                  <a:gd name="T36" fmla="*/ 46 w 92"/>
                  <a:gd name="T37" fmla="*/ 89 h 107"/>
                  <a:gd name="T38" fmla="*/ 48 w 92"/>
                  <a:gd name="T39" fmla="*/ 91 h 107"/>
                  <a:gd name="T40" fmla="*/ 58 w 92"/>
                  <a:gd name="T41" fmla="*/ 87 h 107"/>
                  <a:gd name="T42" fmla="*/ 58 w 92"/>
                  <a:gd name="T43" fmla="*/ 93 h 107"/>
                  <a:gd name="T44" fmla="*/ 48 w 92"/>
                  <a:gd name="T45" fmla="*/ 101 h 107"/>
                  <a:gd name="T46" fmla="*/ 64 w 92"/>
                  <a:gd name="T47" fmla="*/ 91 h 107"/>
                  <a:gd name="T48" fmla="*/ 72 w 92"/>
                  <a:gd name="T49" fmla="*/ 81 h 107"/>
                  <a:gd name="T50" fmla="*/ 72 w 92"/>
                  <a:gd name="T51" fmla="*/ 103 h 107"/>
                  <a:gd name="T52" fmla="*/ 82 w 92"/>
                  <a:gd name="T53" fmla="*/ 97 h 107"/>
                  <a:gd name="T54" fmla="*/ 82 w 92"/>
                  <a:gd name="T55" fmla="*/ 107 h 107"/>
                  <a:gd name="T56" fmla="*/ 92 w 92"/>
                  <a:gd name="T57" fmla="*/ 91 h 107"/>
                  <a:gd name="T58" fmla="*/ 88 w 92"/>
                  <a:gd name="T59" fmla="*/ 91 h 107"/>
                  <a:gd name="T60" fmla="*/ 88 w 92"/>
                  <a:gd name="T61" fmla="*/ 79 h 107"/>
                  <a:gd name="T62" fmla="*/ 84 w 92"/>
                  <a:gd name="T63" fmla="*/ 79 h 107"/>
                  <a:gd name="T64" fmla="*/ 78 w 92"/>
                  <a:gd name="T65" fmla="*/ 85 h 107"/>
                  <a:gd name="T66" fmla="*/ 78 w 92"/>
                  <a:gd name="T67" fmla="*/ 77 h 107"/>
                  <a:gd name="T68" fmla="*/ 82 w 92"/>
                  <a:gd name="T69" fmla="*/ 73 h 107"/>
                  <a:gd name="T70" fmla="*/ 88 w 92"/>
                  <a:gd name="T71" fmla="*/ 67 h 107"/>
                  <a:gd name="T72" fmla="*/ 78 w 92"/>
                  <a:gd name="T73" fmla="*/ 67 h 107"/>
                  <a:gd name="T74" fmla="*/ 78 w 92"/>
                  <a:gd name="T75" fmla="*/ 64 h 107"/>
                  <a:gd name="T76" fmla="*/ 76 w 92"/>
                  <a:gd name="T77" fmla="*/ 58 h 107"/>
                  <a:gd name="T78" fmla="*/ 80 w 92"/>
                  <a:gd name="T79" fmla="*/ 52 h 107"/>
                  <a:gd name="T80" fmla="*/ 68 w 92"/>
                  <a:gd name="T81" fmla="*/ 48 h 107"/>
                  <a:gd name="T82" fmla="*/ 58 w 92"/>
                  <a:gd name="T83" fmla="*/ 48 h 107"/>
                  <a:gd name="T84" fmla="*/ 54 w 92"/>
                  <a:gd name="T85" fmla="*/ 50 h 107"/>
                  <a:gd name="T86" fmla="*/ 48 w 92"/>
                  <a:gd name="T87" fmla="*/ 44 h 107"/>
                  <a:gd name="T88" fmla="*/ 52 w 92"/>
                  <a:gd name="T89" fmla="*/ 38 h 107"/>
                  <a:gd name="T90" fmla="*/ 44 w 92"/>
                  <a:gd name="T91" fmla="*/ 34 h 107"/>
                  <a:gd name="T92" fmla="*/ 36 w 92"/>
                  <a:gd name="T93" fmla="*/ 38 h 107"/>
                  <a:gd name="T94" fmla="*/ 44 w 92"/>
                  <a:gd name="T95" fmla="*/ 22 h 107"/>
                  <a:gd name="T96" fmla="*/ 44 w 92"/>
                  <a:gd name="T97" fmla="*/ 18 h 107"/>
                  <a:gd name="T98" fmla="*/ 48 w 92"/>
                  <a:gd name="T99" fmla="*/ 10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2"/>
                  <a:gd name="T151" fmla="*/ 0 h 107"/>
                  <a:gd name="T152" fmla="*/ 92 w 92"/>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2" h="107">
                    <a:moveTo>
                      <a:pt x="50" y="8"/>
                    </a:moveTo>
                    <a:lnTo>
                      <a:pt x="52" y="2"/>
                    </a:lnTo>
                    <a:lnTo>
                      <a:pt x="52" y="0"/>
                    </a:lnTo>
                    <a:lnTo>
                      <a:pt x="50" y="2"/>
                    </a:lnTo>
                    <a:lnTo>
                      <a:pt x="46" y="2"/>
                    </a:lnTo>
                    <a:lnTo>
                      <a:pt x="44" y="4"/>
                    </a:lnTo>
                    <a:lnTo>
                      <a:pt x="38" y="8"/>
                    </a:lnTo>
                    <a:lnTo>
                      <a:pt x="36" y="10"/>
                    </a:lnTo>
                    <a:lnTo>
                      <a:pt x="36" y="12"/>
                    </a:lnTo>
                    <a:lnTo>
                      <a:pt x="34" y="12"/>
                    </a:lnTo>
                    <a:lnTo>
                      <a:pt x="34" y="14"/>
                    </a:lnTo>
                    <a:lnTo>
                      <a:pt x="32" y="14"/>
                    </a:lnTo>
                    <a:lnTo>
                      <a:pt x="32" y="18"/>
                    </a:lnTo>
                    <a:lnTo>
                      <a:pt x="30" y="20"/>
                    </a:lnTo>
                    <a:lnTo>
                      <a:pt x="28" y="20"/>
                    </a:lnTo>
                    <a:lnTo>
                      <a:pt x="26" y="22"/>
                    </a:lnTo>
                    <a:lnTo>
                      <a:pt x="30" y="24"/>
                    </a:lnTo>
                    <a:lnTo>
                      <a:pt x="28" y="26"/>
                    </a:lnTo>
                    <a:lnTo>
                      <a:pt x="26" y="32"/>
                    </a:lnTo>
                    <a:lnTo>
                      <a:pt x="28" y="34"/>
                    </a:lnTo>
                    <a:lnTo>
                      <a:pt x="24" y="34"/>
                    </a:lnTo>
                    <a:lnTo>
                      <a:pt x="20" y="42"/>
                    </a:lnTo>
                    <a:lnTo>
                      <a:pt x="20" y="46"/>
                    </a:lnTo>
                    <a:lnTo>
                      <a:pt x="20" y="48"/>
                    </a:lnTo>
                    <a:lnTo>
                      <a:pt x="18" y="48"/>
                    </a:lnTo>
                    <a:lnTo>
                      <a:pt x="16" y="50"/>
                    </a:lnTo>
                    <a:lnTo>
                      <a:pt x="16" y="52"/>
                    </a:lnTo>
                    <a:lnTo>
                      <a:pt x="16" y="54"/>
                    </a:lnTo>
                    <a:lnTo>
                      <a:pt x="18" y="54"/>
                    </a:lnTo>
                    <a:lnTo>
                      <a:pt x="16" y="56"/>
                    </a:lnTo>
                    <a:lnTo>
                      <a:pt x="18" y="58"/>
                    </a:lnTo>
                    <a:lnTo>
                      <a:pt x="12" y="56"/>
                    </a:lnTo>
                    <a:lnTo>
                      <a:pt x="10" y="65"/>
                    </a:lnTo>
                    <a:lnTo>
                      <a:pt x="8" y="67"/>
                    </a:lnTo>
                    <a:lnTo>
                      <a:pt x="6" y="65"/>
                    </a:lnTo>
                    <a:lnTo>
                      <a:pt x="2" y="67"/>
                    </a:lnTo>
                    <a:lnTo>
                      <a:pt x="2" y="69"/>
                    </a:lnTo>
                    <a:lnTo>
                      <a:pt x="8" y="67"/>
                    </a:lnTo>
                    <a:lnTo>
                      <a:pt x="10" y="67"/>
                    </a:lnTo>
                    <a:lnTo>
                      <a:pt x="12" y="69"/>
                    </a:lnTo>
                    <a:lnTo>
                      <a:pt x="0" y="81"/>
                    </a:lnTo>
                    <a:lnTo>
                      <a:pt x="0" y="85"/>
                    </a:lnTo>
                    <a:lnTo>
                      <a:pt x="0" y="87"/>
                    </a:lnTo>
                    <a:lnTo>
                      <a:pt x="4" y="87"/>
                    </a:lnTo>
                    <a:lnTo>
                      <a:pt x="18" y="85"/>
                    </a:lnTo>
                    <a:lnTo>
                      <a:pt x="26" y="87"/>
                    </a:lnTo>
                    <a:lnTo>
                      <a:pt x="28" y="87"/>
                    </a:lnTo>
                    <a:lnTo>
                      <a:pt x="44" y="87"/>
                    </a:lnTo>
                    <a:lnTo>
                      <a:pt x="46" y="85"/>
                    </a:lnTo>
                    <a:lnTo>
                      <a:pt x="50" y="83"/>
                    </a:lnTo>
                    <a:lnTo>
                      <a:pt x="50" y="87"/>
                    </a:lnTo>
                    <a:lnTo>
                      <a:pt x="46" y="89"/>
                    </a:lnTo>
                    <a:lnTo>
                      <a:pt x="44" y="89"/>
                    </a:lnTo>
                    <a:lnTo>
                      <a:pt x="48" y="89"/>
                    </a:lnTo>
                    <a:lnTo>
                      <a:pt x="48" y="91"/>
                    </a:lnTo>
                    <a:lnTo>
                      <a:pt x="54" y="89"/>
                    </a:lnTo>
                    <a:lnTo>
                      <a:pt x="56" y="85"/>
                    </a:lnTo>
                    <a:lnTo>
                      <a:pt x="58" y="87"/>
                    </a:lnTo>
                    <a:lnTo>
                      <a:pt x="62" y="87"/>
                    </a:lnTo>
                    <a:lnTo>
                      <a:pt x="64" y="87"/>
                    </a:lnTo>
                    <a:lnTo>
                      <a:pt x="58" y="93"/>
                    </a:lnTo>
                    <a:lnTo>
                      <a:pt x="54" y="97"/>
                    </a:lnTo>
                    <a:lnTo>
                      <a:pt x="48" y="99"/>
                    </a:lnTo>
                    <a:lnTo>
                      <a:pt x="48" y="101"/>
                    </a:lnTo>
                    <a:lnTo>
                      <a:pt x="50" y="101"/>
                    </a:lnTo>
                    <a:lnTo>
                      <a:pt x="56" y="101"/>
                    </a:lnTo>
                    <a:lnTo>
                      <a:pt x="64" y="91"/>
                    </a:lnTo>
                    <a:lnTo>
                      <a:pt x="68" y="91"/>
                    </a:lnTo>
                    <a:lnTo>
                      <a:pt x="72" y="81"/>
                    </a:lnTo>
                    <a:lnTo>
                      <a:pt x="74" y="81"/>
                    </a:lnTo>
                    <a:lnTo>
                      <a:pt x="76" y="93"/>
                    </a:lnTo>
                    <a:lnTo>
                      <a:pt x="72" y="103"/>
                    </a:lnTo>
                    <a:lnTo>
                      <a:pt x="74" y="103"/>
                    </a:lnTo>
                    <a:lnTo>
                      <a:pt x="80" y="95"/>
                    </a:lnTo>
                    <a:lnTo>
                      <a:pt x="82" y="97"/>
                    </a:lnTo>
                    <a:lnTo>
                      <a:pt x="80" y="101"/>
                    </a:lnTo>
                    <a:lnTo>
                      <a:pt x="80" y="105"/>
                    </a:lnTo>
                    <a:lnTo>
                      <a:pt x="82" y="107"/>
                    </a:lnTo>
                    <a:lnTo>
                      <a:pt x="84" y="105"/>
                    </a:lnTo>
                    <a:lnTo>
                      <a:pt x="88" y="105"/>
                    </a:lnTo>
                    <a:lnTo>
                      <a:pt x="92" y="91"/>
                    </a:lnTo>
                    <a:lnTo>
                      <a:pt x="92" y="85"/>
                    </a:lnTo>
                    <a:lnTo>
                      <a:pt x="92" y="83"/>
                    </a:lnTo>
                    <a:lnTo>
                      <a:pt x="88" y="91"/>
                    </a:lnTo>
                    <a:lnTo>
                      <a:pt x="86" y="89"/>
                    </a:lnTo>
                    <a:lnTo>
                      <a:pt x="86" y="85"/>
                    </a:lnTo>
                    <a:lnTo>
                      <a:pt x="88" y="79"/>
                    </a:lnTo>
                    <a:lnTo>
                      <a:pt x="90" y="77"/>
                    </a:lnTo>
                    <a:lnTo>
                      <a:pt x="90" y="75"/>
                    </a:lnTo>
                    <a:lnTo>
                      <a:pt x="84" y="79"/>
                    </a:lnTo>
                    <a:lnTo>
                      <a:pt x="82" y="85"/>
                    </a:lnTo>
                    <a:lnTo>
                      <a:pt x="80" y="87"/>
                    </a:lnTo>
                    <a:lnTo>
                      <a:pt x="78" y="85"/>
                    </a:lnTo>
                    <a:lnTo>
                      <a:pt x="78" y="83"/>
                    </a:lnTo>
                    <a:lnTo>
                      <a:pt x="78" y="79"/>
                    </a:lnTo>
                    <a:lnTo>
                      <a:pt x="78" y="77"/>
                    </a:lnTo>
                    <a:lnTo>
                      <a:pt x="76" y="75"/>
                    </a:lnTo>
                    <a:lnTo>
                      <a:pt x="82" y="73"/>
                    </a:lnTo>
                    <a:lnTo>
                      <a:pt x="84" y="69"/>
                    </a:lnTo>
                    <a:lnTo>
                      <a:pt x="86" y="69"/>
                    </a:lnTo>
                    <a:lnTo>
                      <a:pt x="88" y="67"/>
                    </a:lnTo>
                    <a:lnTo>
                      <a:pt x="86" y="65"/>
                    </a:lnTo>
                    <a:lnTo>
                      <a:pt x="80" y="67"/>
                    </a:lnTo>
                    <a:lnTo>
                      <a:pt x="78" y="67"/>
                    </a:lnTo>
                    <a:lnTo>
                      <a:pt x="74" y="69"/>
                    </a:lnTo>
                    <a:lnTo>
                      <a:pt x="78" y="64"/>
                    </a:lnTo>
                    <a:lnTo>
                      <a:pt x="76" y="62"/>
                    </a:lnTo>
                    <a:lnTo>
                      <a:pt x="74" y="62"/>
                    </a:lnTo>
                    <a:lnTo>
                      <a:pt x="76" y="58"/>
                    </a:lnTo>
                    <a:lnTo>
                      <a:pt x="80" y="56"/>
                    </a:lnTo>
                    <a:lnTo>
                      <a:pt x="82" y="52"/>
                    </a:lnTo>
                    <a:lnTo>
                      <a:pt x="80" y="52"/>
                    </a:lnTo>
                    <a:lnTo>
                      <a:pt x="74" y="50"/>
                    </a:lnTo>
                    <a:lnTo>
                      <a:pt x="70" y="50"/>
                    </a:lnTo>
                    <a:lnTo>
                      <a:pt x="68" y="48"/>
                    </a:lnTo>
                    <a:lnTo>
                      <a:pt x="58" y="52"/>
                    </a:lnTo>
                    <a:lnTo>
                      <a:pt x="56" y="52"/>
                    </a:lnTo>
                    <a:lnTo>
                      <a:pt x="58" y="48"/>
                    </a:lnTo>
                    <a:lnTo>
                      <a:pt x="58" y="46"/>
                    </a:lnTo>
                    <a:lnTo>
                      <a:pt x="56" y="48"/>
                    </a:lnTo>
                    <a:lnTo>
                      <a:pt x="54" y="50"/>
                    </a:lnTo>
                    <a:lnTo>
                      <a:pt x="54" y="48"/>
                    </a:lnTo>
                    <a:lnTo>
                      <a:pt x="48" y="48"/>
                    </a:lnTo>
                    <a:lnTo>
                      <a:pt x="48" y="44"/>
                    </a:lnTo>
                    <a:lnTo>
                      <a:pt x="46" y="44"/>
                    </a:lnTo>
                    <a:lnTo>
                      <a:pt x="54" y="38"/>
                    </a:lnTo>
                    <a:lnTo>
                      <a:pt x="52" y="38"/>
                    </a:lnTo>
                    <a:lnTo>
                      <a:pt x="44" y="38"/>
                    </a:lnTo>
                    <a:lnTo>
                      <a:pt x="46" y="34"/>
                    </a:lnTo>
                    <a:lnTo>
                      <a:pt x="44" y="34"/>
                    </a:lnTo>
                    <a:lnTo>
                      <a:pt x="36" y="44"/>
                    </a:lnTo>
                    <a:lnTo>
                      <a:pt x="34" y="42"/>
                    </a:lnTo>
                    <a:lnTo>
                      <a:pt x="36" y="38"/>
                    </a:lnTo>
                    <a:lnTo>
                      <a:pt x="36" y="36"/>
                    </a:lnTo>
                    <a:lnTo>
                      <a:pt x="44" y="24"/>
                    </a:lnTo>
                    <a:lnTo>
                      <a:pt x="44" y="22"/>
                    </a:lnTo>
                    <a:lnTo>
                      <a:pt x="44" y="20"/>
                    </a:lnTo>
                    <a:lnTo>
                      <a:pt x="44" y="18"/>
                    </a:lnTo>
                    <a:lnTo>
                      <a:pt x="48" y="18"/>
                    </a:lnTo>
                    <a:lnTo>
                      <a:pt x="50" y="12"/>
                    </a:lnTo>
                    <a:lnTo>
                      <a:pt x="48" y="10"/>
                    </a:lnTo>
                    <a:lnTo>
                      <a:pt x="48" y="8"/>
                    </a:lnTo>
                    <a:lnTo>
                      <a:pt x="50" y="8"/>
                    </a:lnTo>
                    <a:close/>
                  </a:path>
                </a:pathLst>
              </a:custGeom>
              <a:solidFill>
                <a:srgbClr val="0071B4">
                  <a:alpha val="34901"/>
                </a:srgbClr>
              </a:solidFill>
              <a:ln w="9525">
                <a:noFill/>
                <a:round/>
                <a:headEnd/>
                <a:tailEnd/>
              </a:ln>
            </p:spPr>
            <p:txBody>
              <a:bodyPr/>
              <a:lstStyle/>
              <a:p>
                <a:endParaRPr lang="en-US"/>
              </a:p>
            </p:txBody>
          </p:sp>
          <p:sp>
            <p:nvSpPr>
              <p:cNvPr id="14906" name="Freeform 108"/>
              <p:cNvSpPr>
                <a:spLocks/>
              </p:cNvSpPr>
              <p:nvPr/>
            </p:nvSpPr>
            <p:spPr bwMode="auto">
              <a:xfrm>
                <a:off x="2052" y="2380"/>
                <a:ext cx="0" cy="6"/>
              </a:xfrm>
              <a:custGeom>
                <a:avLst/>
                <a:gdLst>
                  <a:gd name="T0" fmla="*/ 6 h 6"/>
                  <a:gd name="T1" fmla="*/ 6 h 6"/>
                  <a:gd name="T2" fmla="*/ 0 h 6"/>
                  <a:gd name="T3" fmla="*/ 0 h 6"/>
                  <a:gd name="T4" fmla="*/ 0 h 6"/>
                  <a:gd name="T5" fmla="*/ 6 h 6"/>
                  <a:gd name="T6" fmla="*/ 0 60000 65536"/>
                  <a:gd name="T7" fmla="*/ 0 60000 65536"/>
                  <a:gd name="T8" fmla="*/ 0 60000 65536"/>
                  <a:gd name="T9" fmla="*/ 0 60000 65536"/>
                  <a:gd name="T10" fmla="*/ 0 60000 65536"/>
                  <a:gd name="T11" fmla="*/ 0 60000 65536"/>
                  <a:gd name="T12" fmla="*/ 0 h 6"/>
                  <a:gd name="T13" fmla="*/ 6 h 6"/>
                </a:gdLst>
                <a:ahLst/>
                <a:cxnLst>
                  <a:cxn ang="T6">
                    <a:pos x="0" y="T0"/>
                  </a:cxn>
                  <a:cxn ang="T7">
                    <a:pos x="0" y="T1"/>
                  </a:cxn>
                  <a:cxn ang="T8">
                    <a:pos x="0" y="T2"/>
                  </a:cxn>
                  <a:cxn ang="T9">
                    <a:pos x="0" y="T3"/>
                  </a:cxn>
                  <a:cxn ang="T10">
                    <a:pos x="0" y="T4"/>
                  </a:cxn>
                  <a:cxn ang="T11">
                    <a:pos x="0" y="T5"/>
                  </a:cxn>
                </a:cxnLst>
                <a:rect l="0" t="T12" r="0" b="T13"/>
                <a:pathLst>
                  <a:path h="6">
                    <a:moveTo>
                      <a:pt x="0" y="6"/>
                    </a:moveTo>
                    <a:lnTo>
                      <a:pt x="0" y="6"/>
                    </a:lnTo>
                    <a:lnTo>
                      <a:pt x="0" y="0"/>
                    </a:lnTo>
                    <a:lnTo>
                      <a:pt x="0" y="6"/>
                    </a:lnTo>
                    <a:close/>
                  </a:path>
                </a:pathLst>
              </a:custGeom>
              <a:solidFill>
                <a:srgbClr val="0071B4">
                  <a:alpha val="34901"/>
                </a:srgbClr>
              </a:solidFill>
              <a:ln w="9525">
                <a:noFill/>
                <a:round/>
                <a:headEnd/>
                <a:tailEnd/>
              </a:ln>
            </p:spPr>
            <p:txBody>
              <a:bodyPr/>
              <a:lstStyle/>
              <a:p>
                <a:endParaRPr lang="en-US"/>
              </a:p>
            </p:txBody>
          </p:sp>
          <p:sp>
            <p:nvSpPr>
              <p:cNvPr id="14907" name="Freeform 109"/>
              <p:cNvSpPr>
                <a:spLocks/>
              </p:cNvSpPr>
              <p:nvPr/>
            </p:nvSpPr>
            <p:spPr bwMode="auto">
              <a:xfrm>
                <a:off x="2890" y="2287"/>
                <a:ext cx="2" cy="2"/>
              </a:xfrm>
              <a:custGeom>
                <a:avLst/>
                <a:gdLst>
                  <a:gd name="T0" fmla="*/ 2 w 2"/>
                  <a:gd name="T1" fmla="*/ 0 h 2"/>
                  <a:gd name="T2" fmla="*/ 2 w 2"/>
                  <a:gd name="T3" fmla="*/ 0 h 2"/>
                  <a:gd name="T4" fmla="*/ 0 w 2"/>
                  <a:gd name="T5" fmla="*/ 0 h 2"/>
                  <a:gd name="T6" fmla="*/ 0 w 2"/>
                  <a:gd name="T7" fmla="*/ 2 h 2"/>
                  <a:gd name="T8" fmla="*/ 0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0"/>
                    </a:ln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4908" name="Freeform 110"/>
              <p:cNvSpPr>
                <a:spLocks/>
              </p:cNvSpPr>
              <p:nvPr/>
            </p:nvSpPr>
            <p:spPr bwMode="auto">
              <a:xfrm>
                <a:off x="3167" y="2595"/>
                <a:ext cx="40" cy="12"/>
              </a:xfrm>
              <a:custGeom>
                <a:avLst/>
                <a:gdLst>
                  <a:gd name="T0" fmla="*/ 4 w 40"/>
                  <a:gd name="T1" fmla="*/ 0 h 12"/>
                  <a:gd name="T2" fmla="*/ 4 w 40"/>
                  <a:gd name="T3" fmla="*/ 0 h 12"/>
                  <a:gd name="T4" fmla="*/ 4 w 40"/>
                  <a:gd name="T5" fmla="*/ 2 h 12"/>
                  <a:gd name="T6" fmla="*/ 2 w 40"/>
                  <a:gd name="T7" fmla="*/ 2 h 12"/>
                  <a:gd name="T8" fmla="*/ 0 w 40"/>
                  <a:gd name="T9" fmla="*/ 6 h 12"/>
                  <a:gd name="T10" fmla="*/ 14 w 40"/>
                  <a:gd name="T11" fmla="*/ 8 h 12"/>
                  <a:gd name="T12" fmla="*/ 16 w 40"/>
                  <a:gd name="T13" fmla="*/ 8 h 12"/>
                  <a:gd name="T14" fmla="*/ 18 w 40"/>
                  <a:gd name="T15" fmla="*/ 10 h 12"/>
                  <a:gd name="T16" fmla="*/ 18 w 40"/>
                  <a:gd name="T17" fmla="*/ 12 h 12"/>
                  <a:gd name="T18" fmla="*/ 34 w 40"/>
                  <a:gd name="T19" fmla="*/ 10 h 12"/>
                  <a:gd name="T20" fmla="*/ 38 w 40"/>
                  <a:gd name="T21" fmla="*/ 10 h 12"/>
                  <a:gd name="T22" fmla="*/ 40 w 40"/>
                  <a:gd name="T23" fmla="*/ 6 h 12"/>
                  <a:gd name="T24" fmla="*/ 40 w 40"/>
                  <a:gd name="T25" fmla="*/ 6 h 12"/>
                  <a:gd name="T26" fmla="*/ 34 w 40"/>
                  <a:gd name="T27" fmla="*/ 8 h 12"/>
                  <a:gd name="T28" fmla="*/ 32 w 40"/>
                  <a:gd name="T29" fmla="*/ 6 h 12"/>
                  <a:gd name="T30" fmla="*/ 32 w 40"/>
                  <a:gd name="T31" fmla="*/ 4 h 12"/>
                  <a:gd name="T32" fmla="*/ 24 w 40"/>
                  <a:gd name="T33" fmla="*/ 4 h 12"/>
                  <a:gd name="T34" fmla="*/ 22 w 40"/>
                  <a:gd name="T35" fmla="*/ 4 h 12"/>
                  <a:gd name="T36" fmla="*/ 22 w 40"/>
                  <a:gd name="T37" fmla="*/ 4 h 12"/>
                  <a:gd name="T38" fmla="*/ 20 w 40"/>
                  <a:gd name="T39" fmla="*/ 2 h 12"/>
                  <a:gd name="T40" fmla="*/ 12 w 40"/>
                  <a:gd name="T41" fmla="*/ 4 h 12"/>
                  <a:gd name="T42" fmla="*/ 10 w 40"/>
                  <a:gd name="T43" fmla="*/ 2 h 12"/>
                  <a:gd name="T44" fmla="*/ 10 w 40"/>
                  <a:gd name="T45" fmla="*/ 2 h 12"/>
                  <a:gd name="T46" fmla="*/ 10 w 40"/>
                  <a:gd name="T47" fmla="*/ 2 h 12"/>
                  <a:gd name="T48" fmla="*/ 10 w 40"/>
                  <a:gd name="T49" fmla="*/ 0 h 12"/>
                  <a:gd name="T50" fmla="*/ 8 w 40"/>
                  <a:gd name="T51" fmla="*/ 2 h 12"/>
                  <a:gd name="T52" fmla="*/ 4 w 40"/>
                  <a:gd name="T53" fmla="*/ 0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12"/>
                  <a:gd name="T83" fmla="*/ 40 w 40"/>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12">
                    <a:moveTo>
                      <a:pt x="4" y="0"/>
                    </a:moveTo>
                    <a:lnTo>
                      <a:pt x="4" y="0"/>
                    </a:lnTo>
                    <a:lnTo>
                      <a:pt x="4" y="2"/>
                    </a:lnTo>
                    <a:lnTo>
                      <a:pt x="2" y="2"/>
                    </a:lnTo>
                    <a:lnTo>
                      <a:pt x="0" y="6"/>
                    </a:lnTo>
                    <a:lnTo>
                      <a:pt x="14" y="8"/>
                    </a:lnTo>
                    <a:lnTo>
                      <a:pt x="16" y="8"/>
                    </a:lnTo>
                    <a:lnTo>
                      <a:pt x="18" y="10"/>
                    </a:lnTo>
                    <a:lnTo>
                      <a:pt x="18" y="12"/>
                    </a:lnTo>
                    <a:lnTo>
                      <a:pt x="34" y="10"/>
                    </a:lnTo>
                    <a:lnTo>
                      <a:pt x="38" y="10"/>
                    </a:lnTo>
                    <a:lnTo>
                      <a:pt x="40" y="6"/>
                    </a:lnTo>
                    <a:lnTo>
                      <a:pt x="34" y="8"/>
                    </a:lnTo>
                    <a:lnTo>
                      <a:pt x="32" y="6"/>
                    </a:lnTo>
                    <a:lnTo>
                      <a:pt x="32" y="4"/>
                    </a:lnTo>
                    <a:lnTo>
                      <a:pt x="24" y="4"/>
                    </a:lnTo>
                    <a:lnTo>
                      <a:pt x="22" y="4"/>
                    </a:lnTo>
                    <a:lnTo>
                      <a:pt x="20" y="2"/>
                    </a:lnTo>
                    <a:lnTo>
                      <a:pt x="12" y="4"/>
                    </a:lnTo>
                    <a:lnTo>
                      <a:pt x="10" y="2"/>
                    </a:lnTo>
                    <a:lnTo>
                      <a:pt x="10" y="0"/>
                    </a:lnTo>
                    <a:lnTo>
                      <a:pt x="8" y="2"/>
                    </a:lnTo>
                    <a:lnTo>
                      <a:pt x="4" y="0"/>
                    </a:lnTo>
                    <a:close/>
                  </a:path>
                </a:pathLst>
              </a:custGeom>
              <a:solidFill>
                <a:srgbClr val="0071B4">
                  <a:alpha val="34901"/>
                </a:srgbClr>
              </a:solidFill>
              <a:ln w="9525">
                <a:noFill/>
                <a:round/>
                <a:headEnd/>
                <a:tailEnd/>
              </a:ln>
            </p:spPr>
            <p:txBody>
              <a:bodyPr/>
              <a:lstStyle/>
              <a:p>
                <a:endParaRPr lang="en-US"/>
              </a:p>
            </p:txBody>
          </p:sp>
          <p:sp>
            <p:nvSpPr>
              <p:cNvPr id="14909" name="Freeform 111"/>
              <p:cNvSpPr>
                <a:spLocks/>
              </p:cNvSpPr>
              <p:nvPr/>
            </p:nvSpPr>
            <p:spPr bwMode="auto">
              <a:xfrm>
                <a:off x="3189" y="2518"/>
                <a:ext cx="4" cy="4"/>
              </a:xfrm>
              <a:custGeom>
                <a:avLst/>
                <a:gdLst>
                  <a:gd name="T0" fmla="*/ 2 w 4"/>
                  <a:gd name="T1" fmla="*/ 2 h 4"/>
                  <a:gd name="T2" fmla="*/ 4 w 4"/>
                  <a:gd name="T3" fmla="*/ 4 h 4"/>
                  <a:gd name="T4" fmla="*/ 4 w 4"/>
                  <a:gd name="T5" fmla="*/ 2 h 4"/>
                  <a:gd name="T6" fmla="*/ 4 w 4"/>
                  <a:gd name="T7" fmla="*/ 2 h 4"/>
                  <a:gd name="T8" fmla="*/ 4 w 4"/>
                  <a:gd name="T9" fmla="*/ 0 h 4"/>
                  <a:gd name="T10" fmla="*/ 2 w 4"/>
                  <a:gd name="T11" fmla="*/ 0 h 4"/>
                  <a:gd name="T12" fmla="*/ 0 w 4"/>
                  <a:gd name="T13" fmla="*/ 0 h 4"/>
                  <a:gd name="T14" fmla="*/ 0 w 4"/>
                  <a:gd name="T15" fmla="*/ 2 h 4"/>
                  <a:gd name="T16" fmla="*/ 0 w 4"/>
                  <a:gd name="T17" fmla="*/ 4 h 4"/>
                  <a:gd name="T18" fmla="*/ 2 w 4"/>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2" y="2"/>
                    </a:moveTo>
                    <a:lnTo>
                      <a:pt x="4" y="4"/>
                    </a:lnTo>
                    <a:lnTo>
                      <a:pt x="4" y="2"/>
                    </a:lnTo>
                    <a:lnTo>
                      <a:pt x="4" y="0"/>
                    </a:lnTo>
                    <a:lnTo>
                      <a:pt x="2" y="0"/>
                    </a:lnTo>
                    <a:lnTo>
                      <a:pt x="0" y="0"/>
                    </a:lnTo>
                    <a:lnTo>
                      <a:pt x="0" y="2"/>
                    </a:lnTo>
                    <a:lnTo>
                      <a:pt x="0" y="4"/>
                    </a:lnTo>
                    <a:lnTo>
                      <a:pt x="2" y="2"/>
                    </a:lnTo>
                    <a:close/>
                  </a:path>
                </a:pathLst>
              </a:custGeom>
              <a:solidFill>
                <a:srgbClr val="0071B4">
                  <a:alpha val="34901"/>
                </a:srgbClr>
              </a:solidFill>
              <a:ln w="9525">
                <a:noFill/>
                <a:round/>
                <a:headEnd/>
                <a:tailEnd/>
              </a:ln>
            </p:spPr>
            <p:txBody>
              <a:bodyPr/>
              <a:lstStyle/>
              <a:p>
                <a:endParaRPr lang="en-US"/>
              </a:p>
            </p:txBody>
          </p:sp>
          <p:sp>
            <p:nvSpPr>
              <p:cNvPr id="14910" name="Freeform 112"/>
              <p:cNvSpPr>
                <a:spLocks/>
              </p:cNvSpPr>
              <p:nvPr/>
            </p:nvSpPr>
            <p:spPr bwMode="auto">
              <a:xfrm>
                <a:off x="3185" y="2554"/>
                <a:ext cx="4" cy="6"/>
              </a:xfrm>
              <a:custGeom>
                <a:avLst/>
                <a:gdLst>
                  <a:gd name="T0" fmla="*/ 0 w 4"/>
                  <a:gd name="T1" fmla="*/ 2 h 6"/>
                  <a:gd name="T2" fmla="*/ 2 w 4"/>
                  <a:gd name="T3" fmla="*/ 6 h 6"/>
                  <a:gd name="T4" fmla="*/ 2 w 4"/>
                  <a:gd name="T5" fmla="*/ 6 h 6"/>
                  <a:gd name="T6" fmla="*/ 4 w 4"/>
                  <a:gd name="T7" fmla="*/ 6 h 6"/>
                  <a:gd name="T8" fmla="*/ 4 w 4"/>
                  <a:gd name="T9" fmla="*/ 4 h 6"/>
                  <a:gd name="T10" fmla="*/ 2 w 4"/>
                  <a:gd name="T11" fmla="*/ 2 h 6"/>
                  <a:gd name="T12" fmla="*/ 2 w 4"/>
                  <a:gd name="T13" fmla="*/ 0 h 6"/>
                  <a:gd name="T14" fmla="*/ 0 w 4"/>
                  <a:gd name="T15" fmla="*/ 0 h 6"/>
                  <a:gd name="T16" fmla="*/ 0 w 4"/>
                  <a:gd name="T17" fmla="*/ 2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0" y="2"/>
                    </a:moveTo>
                    <a:lnTo>
                      <a:pt x="2" y="6"/>
                    </a:lnTo>
                    <a:lnTo>
                      <a:pt x="4" y="6"/>
                    </a:lnTo>
                    <a:lnTo>
                      <a:pt x="4" y="4"/>
                    </a:lnTo>
                    <a:lnTo>
                      <a:pt x="2"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911" name="Freeform 113"/>
              <p:cNvSpPr>
                <a:spLocks/>
              </p:cNvSpPr>
              <p:nvPr/>
            </p:nvSpPr>
            <p:spPr bwMode="auto">
              <a:xfrm>
                <a:off x="3181" y="2504"/>
                <a:ext cx="4" cy="4"/>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2 h 4"/>
                  <a:gd name="T12" fmla="*/ 4 w 4"/>
                  <a:gd name="T13" fmla="*/ 2 h 4"/>
                  <a:gd name="T14" fmla="*/ 4 w 4"/>
                  <a:gd name="T15" fmla="*/ 2 h 4"/>
                  <a:gd name="T16" fmla="*/ 4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0"/>
                    </a:moveTo>
                    <a:lnTo>
                      <a:pt x="2" y="0"/>
                    </a:lnTo>
                    <a:lnTo>
                      <a:pt x="0" y="2"/>
                    </a:lnTo>
                    <a:lnTo>
                      <a:pt x="2"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912" name="Freeform 114"/>
              <p:cNvSpPr>
                <a:spLocks/>
              </p:cNvSpPr>
              <p:nvPr/>
            </p:nvSpPr>
            <p:spPr bwMode="auto">
              <a:xfrm>
                <a:off x="3159" y="2536"/>
                <a:ext cx="24" cy="18"/>
              </a:xfrm>
              <a:custGeom>
                <a:avLst/>
                <a:gdLst>
                  <a:gd name="T0" fmla="*/ 16 w 24"/>
                  <a:gd name="T1" fmla="*/ 6 h 18"/>
                  <a:gd name="T2" fmla="*/ 10 w 24"/>
                  <a:gd name="T3" fmla="*/ 4 h 18"/>
                  <a:gd name="T4" fmla="*/ 6 w 24"/>
                  <a:gd name="T5" fmla="*/ 0 h 18"/>
                  <a:gd name="T6" fmla="*/ 6 w 24"/>
                  <a:gd name="T7" fmla="*/ 0 h 18"/>
                  <a:gd name="T8" fmla="*/ 4 w 24"/>
                  <a:gd name="T9" fmla="*/ 0 h 18"/>
                  <a:gd name="T10" fmla="*/ 0 w 24"/>
                  <a:gd name="T11" fmla="*/ 2 h 18"/>
                  <a:gd name="T12" fmla="*/ 4 w 24"/>
                  <a:gd name="T13" fmla="*/ 2 h 18"/>
                  <a:gd name="T14" fmla="*/ 8 w 24"/>
                  <a:gd name="T15" fmla="*/ 8 h 18"/>
                  <a:gd name="T16" fmla="*/ 10 w 24"/>
                  <a:gd name="T17" fmla="*/ 10 h 18"/>
                  <a:gd name="T18" fmla="*/ 12 w 24"/>
                  <a:gd name="T19" fmla="*/ 10 h 18"/>
                  <a:gd name="T20" fmla="*/ 14 w 24"/>
                  <a:gd name="T21" fmla="*/ 12 h 18"/>
                  <a:gd name="T22" fmla="*/ 18 w 24"/>
                  <a:gd name="T23" fmla="*/ 14 h 18"/>
                  <a:gd name="T24" fmla="*/ 18 w 24"/>
                  <a:gd name="T25" fmla="*/ 14 h 18"/>
                  <a:gd name="T26" fmla="*/ 18 w 24"/>
                  <a:gd name="T27" fmla="*/ 18 h 18"/>
                  <a:gd name="T28" fmla="*/ 20 w 24"/>
                  <a:gd name="T29" fmla="*/ 18 h 18"/>
                  <a:gd name="T30" fmla="*/ 24 w 24"/>
                  <a:gd name="T31" fmla="*/ 18 h 18"/>
                  <a:gd name="T32" fmla="*/ 24 w 24"/>
                  <a:gd name="T33" fmla="*/ 16 h 18"/>
                  <a:gd name="T34" fmla="*/ 24 w 24"/>
                  <a:gd name="T35" fmla="*/ 18 h 18"/>
                  <a:gd name="T36" fmla="*/ 24 w 24"/>
                  <a:gd name="T37" fmla="*/ 16 h 18"/>
                  <a:gd name="T38" fmla="*/ 20 w 24"/>
                  <a:gd name="T39" fmla="*/ 14 h 18"/>
                  <a:gd name="T40" fmla="*/ 18 w 24"/>
                  <a:gd name="T41" fmla="*/ 10 h 18"/>
                  <a:gd name="T42" fmla="*/ 18 w 24"/>
                  <a:gd name="T43" fmla="*/ 8 h 18"/>
                  <a:gd name="T44" fmla="*/ 16 w 24"/>
                  <a:gd name="T45" fmla="*/ 6 h 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
                  <a:gd name="T70" fmla="*/ 0 h 18"/>
                  <a:gd name="T71" fmla="*/ 24 w 24"/>
                  <a:gd name="T72" fmla="*/ 18 h 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 h="18">
                    <a:moveTo>
                      <a:pt x="16" y="6"/>
                    </a:moveTo>
                    <a:lnTo>
                      <a:pt x="10" y="4"/>
                    </a:lnTo>
                    <a:lnTo>
                      <a:pt x="6" y="0"/>
                    </a:lnTo>
                    <a:lnTo>
                      <a:pt x="4" y="0"/>
                    </a:lnTo>
                    <a:lnTo>
                      <a:pt x="0" y="2"/>
                    </a:lnTo>
                    <a:lnTo>
                      <a:pt x="4" y="2"/>
                    </a:lnTo>
                    <a:lnTo>
                      <a:pt x="8" y="8"/>
                    </a:lnTo>
                    <a:lnTo>
                      <a:pt x="10" y="10"/>
                    </a:lnTo>
                    <a:lnTo>
                      <a:pt x="12" y="10"/>
                    </a:lnTo>
                    <a:lnTo>
                      <a:pt x="14" y="12"/>
                    </a:lnTo>
                    <a:lnTo>
                      <a:pt x="18" y="14"/>
                    </a:lnTo>
                    <a:lnTo>
                      <a:pt x="18" y="18"/>
                    </a:lnTo>
                    <a:lnTo>
                      <a:pt x="20" y="18"/>
                    </a:lnTo>
                    <a:lnTo>
                      <a:pt x="24" y="18"/>
                    </a:lnTo>
                    <a:lnTo>
                      <a:pt x="24" y="16"/>
                    </a:lnTo>
                    <a:lnTo>
                      <a:pt x="24" y="18"/>
                    </a:lnTo>
                    <a:lnTo>
                      <a:pt x="24" y="16"/>
                    </a:lnTo>
                    <a:lnTo>
                      <a:pt x="20" y="14"/>
                    </a:lnTo>
                    <a:lnTo>
                      <a:pt x="18" y="10"/>
                    </a:lnTo>
                    <a:lnTo>
                      <a:pt x="18" y="8"/>
                    </a:lnTo>
                    <a:lnTo>
                      <a:pt x="16" y="6"/>
                    </a:lnTo>
                    <a:close/>
                  </a:path>
                </a:pathLst>
              </a:custGeom>
              <a:solidFill>
                <a:srgbClr val="0071B4">
                  <a:alpha val="34901"/>
                </a:srgbClr>
              </a:solidFill>
              <a:ln w="9525">
                <a:noFill/>
                <a:round/>
                <a:headEnd/>
                <a:tailEnd/>
              </a:ln>
            </p:spPr>
            <p:txBody>
              <a:bodyPr/>
              <a:lstStyle/>
              <a:p>
                <a:endParaRPr lang="en-US"/>
              </a:p>
            </p:txBody>
          </p:sp>
          <p:sp>
            <p:nvSpPr>
              <p:cNvPr id="14913" name="Freeform 115"/>
              <p:cNvSpPr>
                <a:spLocks/>
              </p:cNvSpPr>
              <p:nvPr/>
            </p:nvSpPr>
            <p:spPr bwMode="auto">
              <a:xfrm>
                <a:off x="3290" y="2593"/>
                <a:ext cx="32" cy="18"/>
              </a:xfrm>
              <a:custGeom>
                <a:avLst/>
                <a:gdLst>
                  <a:gd name="T0" fmla="*/ 30 w 32"/>
                  <a:gd name="T1" fmla="*/ 4 h 18"/>
                  <a:gd name="T2" fmla="*/ 32 w 32"/>
                  <a:gd name="T3" fmla="*/ 2 h 18"/>
                  <a:gd name="T4" fmla="*/ 32 w 32"/>
                  <a:gd name="T5" fmla="*/ 0 h 18"/>
                  <a:gd name="T6" fmla="*/ 32 w 32"/>
                  <a:gd name="T7" fmla="*/ 0 h 18"/>
                  <a:gd name="T8" fmla="*/ 24 w 32"/>
                  <a:gd name="T9" fmla="*/ 4 h 18"/>
                  <a:gd name="T10" fmla="*/ 12 w 32"/>
                  <a:gd name="T11" fmla="*/ 6 h 18"/>
                  <a:gd name="T12" fmla="*/ 10 w 32"/>
                  <a:gd name="T13" fmla="*/ 6 h 18"/>
                  <a:gd name="T14" fmla="*/ 10 w 32"/>
                  <a:gd name="T15" fmla="*/ 8 h 18"/>
                  <a:gd name="T16" fmla="*/ 0 w 32"/>
                  <a:gd name="T17" fmla="*/ 12 h 18"/>
                  <a:gd name="T18" fmla="*/ 4 w 32"/>
                  <a:gd name="T19" fmla="*/ 16 h 18"/>
                  <a:gd name="T20" fmla="*/ 8 w 32"/>
                  <a:gd name="T21" fmla="*/ 18 h 18"/>
                  <a:gd name="T22" fmla="*/ 12 w 32"/>
                  <a:gd name="T23" fmla="*/ 18 h 18"/>
                  <a:gd name="T24" fmla="*/ 14 w 32"/>
                  <a:gd name="T25" fmla="*/ 18 h 18"/>
                  <a:gd name="T26" fmla="*/ 18 w 32"/>
                  <a:gd name="T27" fmla="*/ 16 h 18"/>
                  <a:gd name="T28" fmla="*/ 22 w 32"/>
                  <a:gd name="T29" fmla="*/ 14 h 18"/>
                  <a:gd name="T30" fmla="*/ 24 w 32"/>
                  <a:gd name="T31" fmla="*/ 12 h 18"/>
                  <a:gd name="T32" fmla="*/ 26 w 32"/>
                  <a:gd name="T33" fmla="*/ 10 h 18"/>
                  <a:gd name="T34" fmla="*/ 26 w 32"/>
                  <a:gd name="T35" fmla="*/ 10 h 18"/>
                  <a:gd name="T36" fmla="*/ 28 w 32"/>
                  <a:gd name="T37" fmla="*/ 6 h 18"/>
                  <a:gd name="T38" fmla="*/ 30 w 32"/>
                  <a:gd name="T39" fmla="*/ 4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18"/>
                  <a:gd name="T62" fmla="*/ 32 w 32"/>
                  <a:gd name="T63" fmla="*/ 18 h 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18">
                    <a:moveTo>
                      <a:pt x="30" y="4"/>
                    </a:moveTo>
                    <a:lnTo>
                      <a:pt x="32" y="2"/>
                    </a:lnTo>
                    <a:lnTo>
                      <a:pt x="32" y="0"/>
                    </a:lnTo>
                    <a:lnTo>
                      <a:pt x="24" y="4"/>
                    </a:lnTo>
                    <a:lnTo>
                      <a:pt x="12" y="6"/>
                    </a:lnTo>
                    <a:lnTo>
                      <a:pt x="10" y="6"/>
                    </a:lnTo>
                    <a:lnTo>
                      <a:pt x="10" y="8"/>
                    </a:lnTo>
                    <a:lnTo>
                      <a:pt x="0" y="12"/>
                    </a:lnTo>
                    <a:lnTo>
                      <a:pt x="4" y="16"/>
                    </a:lnTo>
                    <a:lnTo>
                      <a:pt x="8" y="18"/>
                    </a:lnTo>
                    <a:lnTo>
                      <a:pt x="12" y="18"/>
                    </a:lnTo>
                    <a:lnTo>
                      <a:pt x="14" y="18"/>
                    </a:lnTo>
                    <a:lnTo>
                      <a:pt x="18" y="16"/>
                    </a:lnTo>
                    <a:lnTo>
                      <a:pt x="22" y="14"/>
                    </a:lnTo>
                    <a:lnTo>
                      <a:pt x="24" y="12"/>
                    </a:lnTo>
                    <a:lnTo>
                      <a:pt x="26" y="10"/>
                    </a:lnTo>
                    <a:lnTo>
                      <a:pt x="28" y="6"/>
                    </a:lnTo>
                    <a:lnTo>
                      <a:pt x="30" y="4"/>
                    </a:lnTo>
                    <a:close/>
                  </a:path>
                </a:pathLst>
              </a:custGeom>
              <a:solidFill>
                <a:srgbClr val="0071B4">
                  <a:alpha val="34901"/>
                </a:srgbClr>
              </a:solidFill>
              <a:ln w="9525">
                <a:noFill/>
                <a:round/>
                <a:headEnd/>
                <a:tailEnd/>
              </a:ln>
            </p:spPr>
            <p:txBody>
              <a:bodyPr/>
              <a:lstStyle/>
              <a:p>
                <a:endParaRPr lang="en-US"/>
              </a:p>
            </p:txBody>
          </p:sp>
          <p:sp>
            <p:nvSpPr>
              <p:cNvPr id="14914" name="Freeform 116"/>
              <p:cNvSpPr>
                <a:spLocks/>
              </p:cNvSpPr>
              <p:nvPr/>
            </p:nvSpPr>
            <p:spPr bwMode="auto">
              <a:xfrm>
                <a:off x="3193" y="2568"/>
                <a:ext cx="4" cy="4"/>
              </a:xfrm>
              <a:custGeom>
                <a:avLst/>
                <a:gdLst>
                  <a:gd name="T0" fmla="*/ 4 w 4"/>
                  <a:gd name="T1" fmla="*/ 0 h 4"/>
                  <a:gd name="T2" fmla="*/ 2 w 4"/>
                  <a:gd name="T3" fmla="*/ 2 h 4"/>
                  <a:gd name="T4" fmla="*/ 0 w 4"/>
                  <a:gd name="T5" fmla="*/ 2 h 4"/>
                  <a:gd name="T6" fmla="*/ 0 w 4"/>
                  <a:gd name="T7" fmla="*/ 4 h 4"/>
                  <a:gd name="T8" fmla="*/ 2 w 4"/>
                  <a:gd name="T9" fmla="*/ 4 h 4"/>
                  <a:gd name="T10" fmla="*/ 4 w 4"/>
                  <a:gd name="T11" fmla="*/ 4 h 4"/>
                  <a:gd name="T12" fmla="*/ 4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0"/>
                    </a:moveTo>
                    <a:lnTo>
                      <a:pt x="2" y="2"/>
                    </a:lnTo>
                    <a:lnTo>
                      <a:pt x="0" y="2"/>
                    </a:lnTo>
                    <a:lnTo>
                      <a:pt x="0" y="4"/>
                    </a:lnTo>
                    <a:lnTo>
                      <a:pt x="2" y="4"/>
                    </a:lnTo>
                    <a:lnTo>
                      <a:pt x="4" y="4"/>
                    </a:lnTo>
                    <a:lnTo>
                      <a:pt x="4" y="0"/>
                    </a:lnTo>
                    <a:close/>
                  </a:path>
                </a:pathLst>
              </a:custGeom>
              <a:solidFill>
                <a:srgbClr val="0071B4">
                  <a:alpha val="34901"/>
                </a:srgbClr>
              </a:solidFill>
              <a:ln w="9525">
                <a:noFill/>
                <a:round/>
                <a:headEnd/>
                <a:tailEnd/>
              </a:ln>
            </p:spPr>
            <p:txBody>
              <a:bodyPr/>
              <a:lstStyle/>
              <a:p>
                <a:endParaRPr lang="en-US"/>
              </a:p>
            </p:txBody>
          </p:sp>
          <p:sp>
            <p:nvSpPr>
              <p:cNvPr id="14915" name="Freeform 117"/>
              <p:cNvSpPr>
                <a:spLocks/>
              </p:cNvSpPr>
              <p:nvPr/>
            </p:nvSpPr>
            <p:spPr bwMode="auto">
              <a:xfrm>
                <a:off x="2894" y="2516"/>
                <a:ext cx="6" cy="4"/>
              </a:xfrm>
              <a:custGeom>
                <a:avLst/>
                <a:gdLst>
                  <a:gd name="T0" fmla="*/ 4 w 6"/>
                  <a:gd name="T1" fmla="*/ 4 h 4"/>
                  <a:gd name="T2" fmla="*/ 6 w 6"/>
                  <a:gd name="T3" fmla="*/ 4 h 4"/>
                  <a:gd name="T4" fmla="*/ 6 w 6"/>
                  <a:gd name="T5" fmla="*/ 2 h 4"/>
                  <a:gd name="T6" fmla="*/ 4 w 6"/>
                  <a:gd name="T7" fmla="*/ 2 h 4"/>
                  <a:gd name="T8" fmla="*/ 4 w 6"/>
                  <a:gd name="T9" fmla="*/ 0 h 4"/>
                  <a:gd name="T10" fmla="*/ 4 w 6"/>
                  <a:gd name="T11" fmla="*/ 0 h 4"/>
                  <a:gd name="T12" fmla="*/ 0 w 6"/>
                  <a:gd name="T13" fmla="*/ 0 h 4"/>
                  <a:gd name="T14" fmla="*/ 0 w 6"/>
                  <a:gd name="T15" fmla="*/ 2 h 4"/>
                  <a:gd name="T16" fmla="*/ 2 w 6"/>
                  <a:gd name="T17" fmla="*/ 4 h 4"/>
                  <a:gd name="T18" fmla="*/ 4 w 6"/>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4" y="4"/>
                    </a:moveTo>
                    <a:lnTo>
                      <a:pt x="6" y="4"/>
                    </a:lnTo>
                    <a:lnTo>
                      <a:pt x="6" y="2"/>
                    </a:lnTo>
                    <a:lnTo>
                      <a:pt x="4" y="2"/>
                    </a:lnTo>
                    <a:lnTo>
                      <a:pt x="4" y="0"/>
                    </a:lnTo>
                    <a:lnTo>
                      <a:pt x="0" y="0"/>
                    </a:lnTo>
                    <a:lnTo>
                      <a:pt x="0" y="2"/>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4916" name="Freeform 118"/>
              <p:cNvSpPr>
                <a:spLocks/>
              </p:cNvSpPr>
              <p:nvPr/>
            </p:nvSpPr>
            <p:spPr bwMode="auto">
              <a:xfrm>
                <a:off x="3201" y="2542"/>
                <a:ext cx="4" cy="8"/>
              </a:xfrm>
              <a:custGeom>
                <a:avLst/>
                <a:gdLst>
                  <a:gd name="T0" fmla="*/ 0 w 4"/>
                  <a:gd name="T1" fmla="*/ 8 h 8"/>
                  <a:gd name="T2" fmla="*/ 0 w 4"/>
                  <a:gd name="T3" fmla="*/ 8 h 8"/>
                  <a:gd name="T4" fmla="*/ 2 w 4"/>
                  <a:gd name="T5" fmla="*/ 6 h 8"/>
                  <a:gd name="T6" fmla="*/ 4 w 4"/>
                  <a:gd name="T7" fmla="*/ 2 h 8"/>
                  <a:gd name="T8" fmla="*/ 2 w 4"/>
                  <a:gd name="T9" fmla="*/ 0 h 8"/>
                  <a:gd name="T10" fmla="*/ 0 w 4"/>
                  <a:gd name="T11" fmla="*/ 0 h 8"/>
                  <a:gd name="T12" fmla="*/ 0 w 4"/>
                  <a:gd name="T13" fmla="*/ 2 h 8"/>
                  <a:gd name="T14" fmla="*/ 2 w 4"/>
                  <a:gd name="T15" fmla="*/ 4 h 8"/>
                  <a:gd name="T16" fmla="*/ 0 w 4"/>
                  <a:gd name="T17" fmla="*/ 6 h 8"/>
                  <a:gd name="T18" fmla="*/ 0 w 4"/>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8"/>
                  <a:gd name="T32" fmla="*/ 4 w 4"/>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8">
                    <a:moveTo>
                      <a:pt x="0" y="8"/>
                    </a:moveTo>
                    <a:lnTo>
                      <a:pt x="0" y="8"/>
                    </a:lnTo>
                    <a:lnTo>
                      <a:pt x="2" y="6"/>
                    </a:lnTo>
                    <a:lnTo>
                      <a:pt x="4" y="2"/>
                    </a:lnTo>
                    <a:lnTo>
                      <a:pt x="2" y="0"/>
                    </a:lnTo>
                    <a:lnTo>
                      <a:pt x="0" y="0"/>
                    </a:lnTo>
                    <a:lnTo>
                      <a:pt x="0" y="2"/>
                    </a:lnTo>
                    <a:lnTo>
                      <a:pt x="2" y="4"/>
                    </a:lnTo>
                    <a:lnTo>
                      <a:pt x="0" y="6"/>
                    </a:lnTo>
                    <a:lnTo>
                      <a:pt x="0" y="8"/>
                    </a:lnTo>
                    <a:close/>
                  </a:path>
                </a:pathLst>
              </a:custGeom>
              <a:solidFill>
                <a:srgbClr val="0071B4">
                  <a:alpha val="34901"/>
                </a:srgbClr>
              </a:solidFill>
              <a:ln w="9525">
                <a:noFill/>
                <a:round/>
                <a:headEnd/>
                <a:tailEnd/>
              </a:ln>
            </p:spPr>
            <p:txBody>
              <a:bodyPr/>
              <a:lstStyle/>
              <a:p>
                <a:endParaRPr lang="en-US"/>
              </a:p>
            </p:txBody>
          </p:sp>
          <p:sp>
            <p:nvSpPr>
              <p:cNvPr id="14917" name="Freeform 119"/>
              <p:cNvSpPr>
                <a:spLocks/>
              </p:cNvSpPr>
              <p:nvPr/>
            </p:nvSpPr>
            <p:spPr bwMode="auto">
              <a:xfrm>
                <a:off x="3201" y="2528"/>
                <a:ext cx="10" cy="8"/>
              </a:xfrm>
              <a:custGeom>
                <a:avLst/>
                <a:gdLst>
                  <a:gd name="T0" fmla="*/ 6 w 10"/>
                  <a:gd name="T1" fmla="*/ 8 h 8"/>
                  <a:gd name="T2" fmla="*/ 8 w 10"/>
                  <a:gd name="T3" fmla="*/ 6 h 8"/>
                  <a:gd name="T4" fmla="*/ 8 w 10"/>
                  <a:gd name="T5" fmla="*/ 6 h 8"/>
                  <a:gd name="T6" fmla="*/ 8 w 10"/>
                  <a:gd name="T7" fmla="*/ 6 h 8"/>
                  <a:gd name="T8" fmla="*/ 10 w 10"/>
                  <a:gd name="T9" fmla="*/ 6 h 8"/>
                  <a:gd name="T10" fmla="*/ 6 w 10"/>
                  <a:gd name="T11" fmla="*/ 0 h 8"/>
                  <a:gd name="T12" fmla="*/ 0 w 10"/>
                  <a:gd name="T13" fmla="*/ 2 h 8"/>
                  <a:gd name="T14" fmla="*/ 0 w 10"/>
                  <a:gd name="T15" fmla="*/ 6 h 8"/>
                  <a:gd name="T16" fmla="*/ 2 w 10"/>
                  <a:gd name="T17" fmla="*/ 6 h 8"/>
                  <a:gd name="T18" fmla="*/ 4 w 10"/>
                  <a:gd name="T19" fmla="*/ 4 h 8"/>
                  <a:gd name="T20" fmla="*/ 4 w 10"/>
                  <a:gd name="T21" fmla="*/ 4 h 8"/>
                  <a:gd name="T22" fmla="*/ 4 w 10"/>
                  <a:gd name="T23" fmla="*/ 6 h 8"/>
                  <a:gd name="T24" fmla="*/ 6 w 10"/>
                  <a:gd name="T25" fmla="*/ 8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8"/>
                  <a:gd name="T41" fmla="*/ 10 w 10"/>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8">
                    <a:moveTo>
                      <a:pt x="6" y="8"/>
                    </a:moveTo>
                    <a:lnTo>
                      <a:pt x="8" y="6"/>
                    </a:lnTo>
                    <a:lnTo>
                      <a:pt x="10" y="6"/>
                    </a:lnTo>
                    <a:lnTo>
                      <a:pt x="6" y="0"/>
                    </a:lnTo>
                    <a:lnTo>
                      <a:pt x="0" y="2"/>
                    </a:lnTo>
                    <a:lnTo>
                      <a:pt x="0" y="6"/>
                    </a:lnTo>
                    <a:lnTo>
                      <a:pt x="2" y="6"/>
                    </a:lnTo>
                    <a:lnTo>
                      <a:pt x="4" y="4"/>
                    </a:lnTo>
                    <a:lnTo>
                      <a:pt x="4" y="6"/>
                    </a:lnTo>
                    <a:lnTo>
                      <a:pt x="6" y="8"/>
                    </a:lnTo>
                    <a:close/>
                  </a:path>
                </a:pathLst>
              </a:custGeom>
              <a:solidFill>
                <a:srgbClr val="0071B4">
                  <a:alpha val="34901"/>
                </a:srgbClr>
              </a:solidFill>
              <a:ln w="9525">
                <a:noFill/>
                <a:round/>
                <a:headEnd/>
                <a:tailEnd/>
              </a:ln>
            </p:spPr>
            <p:txBody>
              <a:bodyPr/>
              <a:lstStyle/>
              <a:p>
                <a:endParaRPr lang="en-US"/>
              </a:p>
            </p:txBody>
          </p:sp>
          <p:sp>
            <p:nvSpPr>
              <p:cNvPr id="14918" name="Freeform 120"/>
              <p:cNvSpPr>
                <a:spLocks/>
              </p:cNvSpPr>
              <p:nvPr/>
            </p:nvSpPr>
            <p:spPr bwMode="auto">
              <a:xfrm>
                <a:off x="3227" y="2581"/>
                <a:ext cx="7" cy="8"/>
              </a:xfrm>
              <a:custGeom>
                <a:avLst/>
                <a:gdLst>
                  <a:gd name="T0" fmla="*/ 5 w 7"/>
                  <a:gd name="T1" fmla="*/ 6 h 8"/>
                  <a:gd name="T2" fmla="*/ 5 w 7"/>
                  <a:gd name="T3" fmla="*/ 4 h 8"/>
                  <a:gd name="T4" fmla="*/ 7 w 7"/>
                  <a:gd name="T5" fmla="*/ 2 h 8"/>
                  <a:gd name="T6" fmla="*/ 7 w 7"/>
                  <a:gd name="T7" fmla="*/ 0 h 8"/>
                  <a:gd name="T8" fmla="*/ 3 w 7"/>
                  <a:gd name="T9" fmla="*/ 0 h 8"/>
                  <a:gd name="T10" fmla="*/ 0 w 7"/>
                  <a:gd name="T11" fmla="*/ 4 h 8"/>
                  <a:gd name="T12" fmla="*/ 0 w 7"/>
                  <a:gd name="T13" fmla="*/ 6 h 8"/>
                  <a:gd name="T14" fmla="*/ 0 w 7"/>
                  <a:gd name="T15" fmla="*/ 8 h 8"/>
                  <a:gd name="T16" fmla="*/ 3 w 7"/>
                  <a:gd name="T17" fmla="*/ 6 h 8"/>
                  <a:gd name="T18" fmla="*/ 5 w 7"/>
                  <a:gd name="T19" fmla="*/ 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8"/>
                  <a:gd name="T32" fmla="*/ 7 w 7"/>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8">
                    <a:moveTo>
                      <a:pt x="5" y="6"/>
                    </a:moveTo>
                    <a:lnTo>
                      <a:pt x="5" y="4"/>
                    </a:lnTo>
                    <a:lnTo>
                      <a:pt x="7" y="2"/>
                    </a:lnTo>
                    <a:lnTo>
                      <a:pt x="7" y="0"/>
                    </a:lnTo>
                    <a:lnTo>
                      <a:pt x="3" y="0"/>
                    </a:lnTo>
                    <a:lnTo>
                      <a:pt x="0" y="4"/>
                    </a:lnTo>
                    <a:lnTo>
                      <a:pt x="0" y="6"/>
                    </a:lnTo>
                    <a:lnTo>
                      <a:pt x="0" y="8"/>
                    </a:lnTo>
                    <a:lnTo>
                      <a:pt x="3" y="6"/>
                    </a:lnTo>
                    <a:lnTo>
                      <a:pt x="5" y="6"/>
                    </a:lnTo>
                    <a:close/>
                  </a:path>
                </a:pathLst>
              </a:custGeom>
              <a:solidFill>
                <a:srgbClr val="0071B4">
                  <a:alpha val="34901"/>
                </a:srgbClr>
              </a:solidFill>
              <a:ln w="9525">
                <a:noFill/>
                <a:round/>
                <a:headEnd/>
                <a:tailEnd/>
              </a:ln>
            </p:spPr>
            <p:txBody>
              <a:bodyPr/>
              <a:lstStyle/>
              <a:p>
                <a:endParaRPr lang="en-US"/>
              </a:p>
            </p:txBody>
          </p:sp>
          <p:sp>
            <p:nvSpPr>
              <p:cNvPr id="14919" name="Freeform 121"/>
              <p:cNvSpPr>
                <a:spLocks/>
              </p:cNvSpPr>
              <p:nvPr/>
            </p:nvSpPr>
            <p:spPr bwMode="auto">
              <a:xfrm>
                <a:off x="2986" y="2623"/>
                <a:ext cx="4" cy="4"/>
              </a:xfrm>
              <a:custGeom>
                <a:avLst/>
                <a:gdLst>
                  <a:gd name="T0" fmla="*/ 0 w 4"/>
                  <a:gd name="T1" fmla="*/ 2 h 4"/>
                  <a:gd name="T2" fmla="*/ 2 w 4"/>
                  <a:gd name="T3" fmla="*/ 4 h 4"/>
                  <a:gd name="T4" fmla="*/ 4 w 4"/>
                  <a:gd name="T5" fmla="*/ 4 h 4"/>
                  <a:gd name="T6" fmla="*/ 4 w 4"/>
                  <a:gd name="T7" fmla="*/ 2 h 4"/>
                  <a:gd name="T8" fmla="*/ 4 w 4"/>
                  <a:gd name="T9" fmla="*/ 0 h 4"/>
                  <a:gd name="T10" fmla="*/ 2 w 4"/>
                  <a:gd name="T11" fmla="*/ 0 h 4"/>
                  <a:gd name="T12" fmla="*/ 0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2"/>
                    </a:moveTo>
                    <a:lnTo>
                      <a:pt x="2" y="4"/>
                    </a:lnTo>
                    <a:lnTo>
                      <a:pt x="4" y="4"/>
                    </a:lnTo>
                    <a:lnTo>
                      <a:pt x="4" y="2"/>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920" name="Freeform 122"/>
              <p:cNvSpPr>
                <a:spLocks/>
              </p:cNvSpPr>
              <p:nvPr/>
            </p:nvSpPr>
            <p:spPr bwMode="auto">
              <a:xfrm>
                <a:off x="2954" y="2494"/>
                <a:ext cx="20" cy="44"/>
              </a:xfrm>
              <a:custGeom>
                <a:avLst/>
                <a:gdLst>
                  <a:gd name="T0" fmla="*/ 2 w 20"/>
                  <a:gd name="T1" fmla="*/ 8 h 44"/>
                  <a:gd name="T2" fmla="*/ 0 w 20"/>
                  <a:gd name="T3" fmla="*/ 6 h 44"/>
                  <a:gd name="T4" fmla="*/ 0 w 20"/>
                  <a:gd name="T5" fmla="*/ 6 h 44"/>
                  <a:gd name="T6" fmla="*/ 0 w 20"/>
                  <a:gd name="T7" fmla="*/ 12 h 44"/>
                  <a:gd name="T8" fmla="*/ 0 w 20"/>
                  <a:gd name="T9" fmla="*/ 14 h 44"/>
                  <a:gd name="T10" fmla="*/ 2 w 20"/>
                  <a:gd name="T11" fmla="*/ 14 h 44"/>
                  <a:gd name="T12" fmla="*/ 2 w 20"/>
                  <a:gd name="T13" fmla="*/ 14 h 44"/>
                  <a:gd name="T14" fmla="*/ 4 w 20"/>
                  <a:gd name="T15" fmla="*/ 24 h 44"/>
                  <a:gd name="T16" fmla="*/ 4 w 20"/>
                  <a:gd name="T17" fmla="*/ 26 h 44"/>
                  <a:gd name="T18" fmla="*/ 4 w 20"/>
                  <a:gd name="T19" fmla="*/ 26 h 44"/>
                  <a:gd name="T20" fmla="*/ 4 w 20"/>
                  <a:gd name="T21" fmla="*/ 28 h 44"/>
                  <a:gd name="T22" fmla="*/ 2 w 20"/>
                  <a:gd name="T23" fmla="*/ 32 h 44"/>
                  <a:gd name="T24" fmla="*/ 4 w 20"/>
                  <a:gd name="T25" fmla="*/ 34 h 44"/>
                  <a:gd name="T26" fmla="*/ 2 w 20"/>
                  <a:gd name="T27" fmla="*/ 36 h 44"/>
                  <a:gd name="T28" fmla="*/ 4 w 20"/>
                  <a:gd name="T29" fmla="*/ 38 h 44"/>
                  <a:gd name="T30" fmla="*/ 8 w 20"/>
                  <a:gd name="T31" fmla="*/ 44 h 44"/>
                  <a:gd name="T32" fmla="*/ 10 w 20"/>
                  <a:gd name="T33" fmla="*/ 44 h 44"/>
                  <a:gd name="T34" fmla="*/ 12 w 20"/>
                  <a:gd name="T35" fmla="*/ 42 h 44"/>
                  <a:gd name="T36" fmla="*/ 12 w 20"/>
                  <a:gd name="T37" fmla="*/ 40 h 44"/>
                  <a:gd name="T38" fmla="*/ 14 w 20"/>
                  <a:gd name="T39" fmla="*/ 38 h 44"/>
                  <a:gd name="T40" fmla="*/ 18 w 20"/>
                  <a:gd name="T41" fmla="*/ 38 h 44"/>
                  <a:gd name="T42" fmla="*/ 18 w 20"/>
                  <a:gd name="T43" fmla="*/ 38 h 44"/>
                  <a:gd name="T44" fmla="*/ 20 w 20"/>
                  <a:gd name="T45" fmla="*/ 36 h 44"/>
                  <a:gd name="T46" fmla="*/ 20 w 20"/>
                  <a:gd name="T47" fmla="*/ 34 h 44"/>
                  <a:gd name="T48" fmla="*/ 20 w 20"/>
                  <a:gd name="T49" fmla="*/ 10 h 44"/>
                  <a:gd name="T50" fmla="*/ 18 w 20"/>
                  <a:gd name="T51" fmla="*/ 2 h 44"/>
                  <a:gd name="T52" fmla="*/ 16 w 20"/>
                  <a:gd name="T53" fmla="*/ 2 h 44"/>
                  <a:gd name="T54" fmla="*/ 16 w 20"/>
                  <a:gd name="T55" fmla="*/ 0 h 44"/>
                  <a:gd name="T56" fmla="*/ 12 w 20"/>
                  <a:gd name="T57" fmla="*/ 0 h 44"/>
                  <a:gd name="T58" fmla="*/ 12 w 20"/>
                  <a:gd name="T59" fmla="*/ 2 h 44"/>
                  <a:gd name="T60" fmla="*/ 10 w 20"/>
                  <a:gd name="T61" fmla="*/ 2 h 44"/>
                  <a:gd name="T62" fmla="*/ 4 w 20"/>
                  <a:gd name="T63" fmla="*/ 8 h 44"/>
                  <a:gd name="T64" fmla="*/ 2 w 20"/>
                  <a:gd name="T65" fmla="*/ 8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4"/>
                  <a:gd name="T101" fmla="*/ 20 w 20"/>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4">
                    <a:moveTo>
                      <a:pt x="2" y="8"/>
                    </a:moveTo>
                    <a:lnTo>
                      <a:pt x="0" y="6"/>
                    </a:lnTo>
                    <a:lnTo>
                      <a:pt x="0" y="12"/>
                    </a:lnTo>
                    <a:lnTo>
                      <a:pt x="0" y="14"/>
                    </a:lnTo>
                    <a:lnTo>
                      <a:pt x="2" y="14"/>
                    </a:lnTo>
                    <a:lnTo>
                      <a:pt x="4" y="24"/>
                    </a:lnTo>
                    <a:lnTo>
                      <a:pt x="4" y="26"/>
                    </a:lnTo>
                    <a:lnTo>
                      <a:pt x="4" y="28"/>
                    </a:lnTo>
                    <a:lnTo>
                      <a:pt x="2" y="32"/>
                    </a:lnTo>
                    <a:lnTo>
                      <a:pt x="4" y="34"/>
                    </a:lnTo>
                    <a:lnTo>
                      <a:pt x="2" y="36"/>
                    </a:lnTo>
                    <a:lnTo>
                      <a:pt x="4" y="38"/>
                    </a:lnTo>
                    <a:lnTo>
                      <a:pt x="8" y="44"/>
                    </a:lnTo>
                    <a:lnTo>
                      <a:pt x="10" y="44"/>
                    </a:lnTo>
                    <a:lnTo>
                      <a:pt x="12" y="42"/>
                    </a:lnTo>
                    <a:lnTo>
                      <a:pt x="12" y="40"/>
                    </a:lnTo>
                    <a:lnTo>
                      <a:pt x="14" y="38"/>
                    </a:lnTo>
                    <a:lnTo>
                      <a:pt x="18" y="38"/>
                    </a:lnTo>
                    <a:lnTo>
                      <a:pt x="20" y="36"/>
                    </a:lnTo>
                    <a:lnTo>
                      <a:pt x="20" y="34"/>
                    </a:lnTo>
                    <a:lnTo>
                      <a:pt x="20" y="10"/>
                    </a:lnTo>
                    <a:lnTo>
                      <a:pt x="18" y="2"/>
                    </a:lnTo>
                    <a:lnTo>
                      <a:pt x="16" y="2"/>
                    </a:lnTo>
                    <a:lnTo>
                      <a:pt x="16" y="0"/>
                    </a:lnTo>
                    <a:lnTo>
                      <a:pt x="12" y="0"/>
                    </a:lnTo>
                    <a:lnTo>
                      <a:pt x="12" y="2"/>
                    </a:lnTo>
                    <a:lnTo>
                      <a:pt x="10" y="2"/>
                    </a:lnTo>
                    <a:lnTo>
                      <a:pt x="4" y="8"/>
                    </a:lnTo>
                    <a:lnTo>
                      <a:pt x="2" y="8"/>
                    </a:lnTo>
                    <a:close/>
                  </a:path>
                </a:pathLst>
              </a:custGeom>
              <a:solidFill>
                <a:srgbClr val="0071B4">
                  <a:alpha val="34901"/>
                </a:srgbClr>
              </a:solidFill>
              <a:ln w="9525">
                <a:noFill/>
                <a:round/>
                <a:headEnd/>
                <a:tailEnd/>
              </a:ln>
            </p:spPr>
            <p:txBody>
              <a:bodyPr/>
              <a:lstStyle/>
              <a:p>
                <a:endParaRPr lang="en-US"/>
              </a:p>
            </p:txBody>
          </p:sp>
          <p:sp>
            <p:nvSpPr>
              <p:cNvPr id="14921" name="Freeform 123"/>
              <p:cNvSpPr>
                <a:spLocks/>
              </p:cNvSpPr>
              <p:nvPr/>
            </p:nvSpPr>
            <p:spPr bwMode="auto">
              <a:xfrm>
                <a:off x="2990" y="2623"/>
                <a:ext cx="0" cy="2"/>
              </a:xfrm>
              <a:custGeom>
                <a:avLst/>
                <a:gdLst>
                  <a:gd name="T0" fmla="*/ 0 h 2"/>
                  <a:gd name="T1" fmla="*/ 0 h 2"/>
                  <a:gd name="T2" fmla="*/ 2 h 2"/>
                  <a:gd name="T3" fmla="*/ 0 h 2"/>
                  <a:gd name="T4" fmla="*/ 0 60000 65536"/>
                  <a:gd name="T5" fmla="*/ 0 60000 65536"/>
                  <a:gd name="T6" fmla="*/ 0 60000 65536"/>
                  <a:gd name="T7" fmla="*/ 0 60000 65536"/>
                  <a:gd name="T8" fmla="*/ 0 h 2"/>
                  <a:gd name="T9" fmla="*/ 2 h 2"/>
                </a:gdLst>
                <a:ahLst/>
                <a:cxnLst>
                  <a:cxn ang="T4">
                    <a:pos x="0" y="T0"/>
                  </a:cxn>
                  <a:cxn ang="T5">
                    <a:pos x="0" y="T1"/>
                  </a:cxn>
                  <a:cxn ang="T6">
                    <a:pos x="0" y="T2"/>
                  </a:cxn>
                  <a:cxn ang="T7">
                    <a:pos x="0" y="T3"/>
                  </a:cxn>
                </a:cxnLst>
                <a:rect l="0" t="T8" r="0" b="T9"/>
                <a:pathLst>
                  <a:path h="2">
                    <a:moveTo>
                      <a:pt x="0" y="0"/>
                    </a:moveTo>
                    <a:lnTo>
                      <a:pt x="0" y="0"/>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922" name="Freeform 124"/>
              <p:cNvSpPr>
                <a:spLocks/>
              </p:cNvSpPr>
              <p:nvPr/>
            </p:nvSpPr>
            <p:spPr bwMode="auto">
              <a:xfrm>
                <a:off x="2960" y="2462"/>
                <a:ext cx="12" cy="30"/>
              </a:xfrm>
              <a:custGeom>
                <a:avLst/>
                <a:gdLst>
                  <a:gd name="T0" fmla="*/ 4 w 12"/>
                  <a:gd name="T1" fmla="*/ 28 h 30"/>
                  <a:gd name="T2" fmla="*/ 6 w 12"/>
                  <a:gd name="T3" fmla="*/ 28 h 30"/>
                  <a:gd name="T4" fmla="*/ 6 w 12"/>
                  <a:gd name="T5" fmla="*/ 28 h 30"/>
                  <a:gd name="T6" fmla="*/ 8 w 12"/>
                  <a:gd name="T7" fmla="*/ 30 h 30"/>
                  <a:gd name="T8" fmla="*/ 12 w 12"/>
                  <a:gd name="T9" fmla="*/ 14 h 30"/>
                  <a:gd name="T10" fmla="*/ 10 w 12"/>
                  <a:gd name="T11" fmla="*/ 0 h 30"/>
                  <a:gd name="T12" fmla="*/ 10 w 12"/>
                  <a:gd name="T13" fmla="*/ 0 h 30"/>
                  <a:gd name="T14" fmla="*/ 10 w 12"/>
                  <a:gd name="T15" fmla="*/ 2 h 30"/>
                  <a:gd name="T16" fmla="*/ 8 w 12"/>
                  <a:gd name="T17" fmla="*/ 4 h 30"/>
                  <a:gd name="T18" fmla="*/ 6 w 12"/>
                  <a:gd name="T19" fmla="*/ 4 h 30"/>
                  <a:gd name="T20" fmla="*/ 2 w 12"/>
                  <a:gd name="T21" fmla="*/ 8 h 30"/>
                  <a:gd name="T22" fmla="*/ 0 w 12"/>
                  <a:gd name="T23" fmla="*/ 8 h 30"/>
                  <a:gd name="T24" fmla="*/ 0 w 12"/>
                  <a:gd name="T25" fmla="*/ 10 h 30"/>
                  <a:gd name="T26" fmla="*/ 0 w 12"/>
                  <a:gd name="T27" fmla="*/ 14 h 30"/>
                  <a:gd name="T28" fmla="*/ 0 w 12"/>
                  <a:gd name="T29" fmla="*/ 16 h 30"/>
                  <a:gd name="T30" fmla="*/ 2 w 12"/>
                  <a:gd name="T31" fmla="*/ 22 h 30"/>
                  <a:gd name="T32" fmla="*/ 2 w 12"/>
                  <a:gd name="T33" fmla="*/ 24 h 30"/>
                  <a:gd name="T34" fmla="*/ 2 w 12"/>
                  <a:gd name="T35" fmla="*/ 26 h 30"/>
                  <a:gd name="T36" fmla="*/ 4 w 12"/>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30"/>
                  <a:gd name="T59" fmla="*/ 12 w 12"/>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30">
                    <a:moveTo>
                      <a:pt x="4" y="28"/>
                    </a:moveTo>
                    <a:lnTo>
                      <a:pt x="6" y="28"/>
                    </a:lnTo>
                    <a:lnTo>
                      <a:pt x="8" y="30"/>
                    </a:lnTo>
                    <a:lnTo>
                      <a:pt x="12" y="14"/>
                    </a:lnTo>
                    <a:lnTo>
                      <a:pt x="10" y="0"/>
                    </a:lnTo>
                    <a:lnTo>
                      <a:pt x="10" y="2"/>
                    </a:lnTo>
                    <a:lnTo>
                      <a:pt x="8" y="4"/>
                    </a:lnTo>
                    <a:lnTo>
                      <a:pt x="6" y="4"/>
                    </a:lnTo>
                    <a:lnTo>
                      <a:pt x="2" y="8"/>
                    </a:lnTo>
                    <a:lnTo>
                      <a:pt x="0" y="8"/>
                    </a:lnTo>
                    <a:lnTo>
                      <a:pt x="0" y="10"/>
                    </a:lnTo>
                    <a:lnTo>
                      <a:pt x="0" y="14"/>
                    </a:lnTo>
                    <a:lnTo>
                      <a:pt x="0" y="16"/>
                    </a:lnTo>
                    <a:lnTo>
                      <a:pt x="2" y="22"/>
                    </a:lnTo>
                    <a:lnTo>
                      <a:pt x="2" y="24"/>
                    </a:lnTo>
                    <a:lnTo>
                      <a:pt x="2" y="26"/>
                    </a:lnTo>
                    <a:lnTo>
                      <a:pt x="4" y="28"/>
                    </a:lnTo>
                    <a:close/>
                  </a:path>
                </a:pathLst>
              </a:custGeom>
              <a:solidFill>
                <a:srgbClr val="0071B4">
                  <a:alpha val="34901"/>
                </a:srgbClr>
              </a:solidFill>
              <a:ln w="9525">
                <a:noFill/>
                <a:round/>
                <a:headEnd/>
                <a:tailEnd/>
              </a:ln>
            </p:spPr>
            <p:txBody>
              <a:bodyPr/>
              <a:lstStyle/>
              <a:p>
                <a:endParaRPr lang="en-US"/>
              </a:p>
            </p:txBody>
          </p:sp>
          <p:sp>
            <p:nvSpPr>
              <p:cNvPr id="14923" name="Freeform 125"/>
              <p:cNvSpPr>
                <a:spLocks/>
              </p:cNvSpPr>
              <p:nvPr/>
            </p:nvSpPr>
            <p:spPr bwMode="auto">
              <a:xfrm>
                <a:off x="3113" y="2522"/>
                <a:ext cx="6" cy="8"/>
              </a:xfrm>
              <a:custGeom>
                <a:avLst/>
                <a:gdLst>
                  <a:gd name="T0" fmla="*/ 4 w 6"/>
                  <a:gd name="T1" fmla="*/ 8 h 8"/>
                  <a:gd name="T2" fmla="*/ 6 w 6"/>
                  <a:gd name="T3" fmla="*/ 6 h 8"/>
                  <a:gd name="T4" fmla="*/ 6 w 6"/>
                  <a:gd name="T5" fmla="*/ 6 h 8"/>
                  <a:gd name="T6" fmla="*/ 4 w 6"/>
                  <a:gd name="T7" fmla="*/ 2 h 8"/>
                  <a:gd name="T8" fmla="*/ 2 w 6"/>
                  <a:gd name="T9" fmla="*/ 0 h 8"/>
                  <a:gd name="T10" fmla="*/ 0 w 6"/>
                  <a:gd name="T11" fmla="*/ 0 h 8"/>
                  <a:gd name="T12" fmla="*/ 2 w 6"/>
                  <a:gd name="T13" fmla="*/ 6 h 8"/>
                  <a:gd name="T14" fmla="*/ 4 w 6"/>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8"/>
                  <a:gd name="T26" fmla="*/ 6 w 6"/>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8">
                    <a:moveTo>
                      <a:pt x="4" y="8"/>
                    </a:moveTo>
                    <a:lnTo>
                      <a:pt x="6" y="6"/>
                    </a:lnTo>
                    <a:lnTo>
                      <a:pt x="4" y="2"/>
                    </a:lnTo>
                    <a:lnTo>
                      <a:pt x="2" y="0"/>
                    </a:lnTo>
                    <a:lnTo>
                      <a:pt x="0" y="0"/>
                    </a:lnTo>
                    <a:lnTo>
                      <a:pt x="2" y="6"/>
                    </a:lnTo>
                    <a:lnTo>
                      <a:pt x="4" y="8"/>
                    </a:lnTo>
                    <a:close/>
                  </a:path>
                </a:pathLst>
              </a:custGeom>
              <a:solidFill>
                <a:srgbClr val="0071B4">
                  <a:alpha val="34901"/>
                </a:srgbClr>
              </a:solidFill>
              <a:ln w="9525">
                <a:noFill/>
                <a:round/>
                <a:headEnd/>
                <a:tailEnd/>
              </a:ln>
            </p:spPr>
            <p:txBody>
              <a:bodyPr/>
              <a:lstStyle/>
              <a:p>
                <a:endParaRPr lang="en-US"/>
              </a:p>
            </p:txBody>
          </p:sp>
          <p:sp>
            <p:nvSpPr>
              <p:cNvPr id="14924" name="Freeform 126"/>
              <p:cNvSpPr>
                <a:spLocks/>
              </p:cNvSpPr>
              <p:nvPr/>
            </p:nvSpPr>
            <p:spPr bwMode="auto">
              <a:xfrm>
                <a:off x="3039" y="2589"/>
                <a:ext cx="4" cy="2"/>
              </a:xfrm>
              <a:custGeom>
                <a:avLst/>
                <a:gdLst>
                  <a:gd name="T0" fmla="*/ 0 w 4"/>
                  <a:gd name="T1" fmla="*/ 0 h 2"/>
                  <a:gd name="T2" fmla="*/ 0 w 4"/>
                  <a:gd name="T3" fmla="*/ 0 h 2"/>
                  <a:gd name="T4" fmla="*/ 2 w 4"/>
                  <a:gd name="T5" fmla="*/ 2 h 2"/>
                  <a:gd name="T6" fmla="*/ 2 w 4"/>
                  <a:gd name="T7" fmla="*/ 2 h 2"/>
                  <a:gd name="T8" fmla="*/ 4 w 4"/>
                  <a:gd name="T9" fmla="*/ 2 h 2"/>
                  <a:gd name="T10" fmla="*/ 2 w 4"/>
                  <a:gd name="T11" fmla="*/ 0 h 2"/>
                  <a:gd name="T12" fmla="*/ 2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0"/>
                    </a:lnTo>
                    <a:lnTo>
                      <a:pt x="2" y="2"/>
                    </a:lnTo>
                    <a:lnTo>
                      <a:pt x="4"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925" name="Freeform 127"/>
              <p:cNvSpPr>
                <a:spLocks/>
              </p:cNvSpPr>
              <p:nvPr/>
            </p:nvSpPr>
            <p:spPr bwMode="auto">
              <a:xfrm>
                <a:off x="3123" y="2546"/>
                <a:ext cx="6" cy="6"/>
              </a:xfrm>
              <a:custGeom>
                <a:avLst/>
                <a:gdLst>
                  <a:gd name="T0" fmla="*/ 6 w 6"/>
                  <a:gd name="T1" fmla="*/ 6 h 6"/>
                  <a:gd name="T2" fmla="*/ 6 w 6"/>
                  <a:gd name="T3" fmla="*/ 4 h 6"/>
                  <a:gd name="T4" fmla="*/ 4 w 6"/>
                  <a:gd name="T5" fmla="*/ 4 h 6"/>
                  <a:gd name="T6" fmla="*/ 4 w 6"/>
                  <a:gd name="T7" fmla="*/ 0 h 6"/>
                  <a:gd name="T8" fmla="*/ 2 w 6"/>
                  <a:gd name="T9" fmla="*/ 2 h 6"/>
                  <a:gd name="T10" fmla="*/ 0 w 6"/>
                  <a:gd name="T11" fmla="*/ 4 h 6"/>
                  <a:gd name="T12" fmla="*/ 2 w 6"/>
                  <a:gd name="T13" fmla="*/ 6 h 6"/>
                  <a:gd name="T14" fmla="*/ 4 w 6"/>
                  <a:gd name="T15" fmla="*/ 6 h 6"/>
                  <a:gd name="T16" fmla="*/ 6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6" y="6"/>
                    </a:moveTo>
                    <a:lnTo>
                      <a:pt x="6" y="4"/>
                    </a:lnTo>
                    <a:lnTo>
                      <a:pt x="4" y="4"/>
                    </a:lnTo>
                    <a:lnTo>
                      <a:pt x="4" y="0"/>
                    </a:lnTo>
                    <a:lnTo>
                      <a:pt x="2" y="2"/>
                    </a:lnTo>
                    <a:lnTo>
                      <a:pt x="0" y="4"/>
                    </a:lnTo>
                    <a:lnTo>
                      <a:pt x="2" y="6"/>
                    </a:lnTo>
                    <a:lnTo>
                      <a:pt x="4" y="6"/>
                    </a:lnTo>
                    <a:lnTo>
                      <a:pt x="6" y="6"/>
                    </a:lnTo>
                    <a:close/>
                  </a:path>
                </a:pathLst>
              </a:custGeom>
              <a:solidFill>
                <a:srgbClr val="0071B4">
                  <a:alpha val="34901"/>
                </a:srgbClr>
              </a:solidFill>
              <a:ln w="9525">
                <a:noFill/>
                <a:round/>
                <a:headEnd/>
                <a:tailEnd/>
              </a:ln>
            </p:spPr>
            <p:txBody>
              <a:bodyPr/>
              <a:lstStyle/>
              <a:p>
                <a:endParaRPr lang="en-US"/>
              </a:p>
            </p:txBody>
          </p:sp>
          <p:sp>
            <p:nvSpPr>
              <p:cNvPr id="14926" name="Freeform 128"/>
              <p:cNvSpPr>
                <a:spLocks/>
              </p:cNvSpPr>
              <p:nvPr/>
            </p:nvSpPr>
            <p:spPr bwMode="auto">
              <a:xfrm>
                <a:off x="3055" y="2548"/>
                <a:ext cx="2" cy="0"/>
              </a:xfrm>
              <a:custGeom>
                <a:avLst/>
                <a:gdLst>
                  <a:gd name="T0" fmla="*/ 0 w 2"/>
                  <a:gd name="T1" fmla="*/ 0 w 2"/>
                  <a:gd name="T2" fmla="*/ 2 w 2"/>
                  <a:gd name="T3" fmla="*/ 0 w 2"/>
                  <a:gd name="T4" fmla="*/ 0 60000 65536"/>
                  <a:gd name="T5" fmla="*/ 0 60000 65536"/>
                  <a:gd name="T6" fmla="*/ 0 60000 65536"/>
                  <a:gd name="T7" fmla="*/ 0 60000 65536"/>
                  <a:gd name="T8" fmla="*/ 0 w 2"/>
                  <a:gd name="T9" fmla="*/ 2 w 2"/>
                </a:gdLst>
                <a:ahLst/>
                <a:cxnLst>
                  <a:cxn ang="T4">
                    <a:pos x="T0" y="0"/>
                  </a:cxn>
                  <a:cxn ang="T5">
                    <a:pos x="T1" y="0"/>
                  </a:cxn>
                  <a:cxn ang="T6">
                    <a:pos x="T2" y="0"/>
                  </a:cxn>
                  <a:cxn ang="T7">
                    <a:pos x="T3" y="0"/>
                  </a:cxn>
                </a:cxnLst>
                <a:rect l="T8" t="0" r="T9" b="0"/>
                <a:pathLst>
                  <a:path w="2">
                    <a:moveTo>
                      <a:pt x="0" y="0"/>
                    </a:moveTo>
                    <a:lnTo>
                      <a:pt x="0"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927" name="Freeform 129"/>
              <p:cNvSpPr>
                <a:spLocks/>
              </p:cNvSpPr>
              <p:nvPr/>
            </p:nvSpPr>
            <p:spPr bwMode="auto">
              <a:xfrm>
                <a:off x="3013" y="2548"/>
                <a:ext cx="42" cy="27"/>
              </a:xfrm>
              <a:custGeom>
                <a:avLst/>
                <a:gdLst>
                  <a:gd name="T0" fmla="*/ 38 w 42"/>
                  <a:gd name="T1" fmla="*/ 2 h 27"/>
                  <a:gd name="T2" fmla="*/ 38 w 42"/>
                  <a:gd name="T3" fmla="*/ 2 h 27"/>
                  <a:gd name="T4" fmla="*/ 32 w 42"/>
                  <a:gd name="T5" fmla="*/ 2 h 27"/>
                  <a:gd name="T6" fmla="*/ 28 w 42"/>
                  <a:gd name="T7" fmla="*/ 4 h 27"/>
                  <a:gd name="T8" fmla="*/ 16 w 42"/>
                  <a:gd name="T9" fmla="*/ 6 h 27"/>
                  <a:gd name="T10" fmla="*/ 16 w 42"/>
                  <a:gd name="T11" fmla="*/ 4 h 27"/>
                  <a:gd name="T12" fmla="*/ 10 w 42"/>
                  <a:gd name="T13" fmla="*/ 2 h 27"/>
                  <a:gd name="T14" fmla="*/ 6 w 42"/>
                  <a:gd name="T15" fmla="*/ 4 h 27"/>
                  <a:gd name="T16" fmla="*/ 4 w 42"/>
                  <a:gd name="T17" fmla="*/ 4 h 27"/>
                  <a:gd name="T18" fmla="*/ 2 w 42"/>
                  <a:gd name="T19" fmla="*/ 2 h 27"/>
                  <a:gd name="T20" fmla="*/ 2 w 42"/>
                  <a:gd name="T21" fmla="*/ 2 h 27"/>
                  <a:gd name="T22" fmla="*/ 0 w 42"/>
                  <a:gd name="T23" fmla="*/ 4 h 27"/>
                  <a:gd name="T24" fmla="*/ 0 w 42"/>
                  <a:gd name="T25" fmla="*/ 6 h 27"/>
                  <a:gd name="T26" fmla="*/ 0 w 42"/>
                  <a:gd name="T27" fmla="*/ 10 h 27"/>
                  <a:gd name="T28" fmla="*/ 2 w 42"/>
                  <a:gd name="T29" fmla="*/ 12 h 27"/>
                  <a:gd name="T30" fmla="*/ 10 w 42"/>
                  <a:gd name="T31" fmla="*/ 14 h 27"/>
                  <a:gd name="T32" fmla="*/ 18 w 42"/>
                  <a:gd name="T33" fmla="*/ 20 h 27"/>
                  <a:gd name="T34" fmla="*/ 24 w 42"/>
                  <a:gd name="T35" fmla="*/ 22 h 27"/>
                  <a:gd name="T36" fmla="*/ 30 w 42"/>
                  <a:gd name="T37" fmla="*/ 27 h 27"/>
                  <a:gd name="T38" fmla="*/ 36 w 42"/>
                  <a:gd name="T39" fmla="*/ 27 h 27"/>
                  <a:gd name="T40" fmla="*/ 38 w 42"/>
                  <a:gd name="T41" fmla="*/ 22 h 27"/>
                  <a:gd name="T42" fmla="*/ 38 w 42"/>
                  <a:gd name="T43" fmla="*/ 18 h 27"/>
                  <a:gd name="T44" fmla="*/ 36 w 42"/>
                  <a:gd name="T45" fmla="*/ 18 h 27"/>
                  <a:gd name="T46" fmla="*/ 36 w 42"/>
                  <a:gd name="T47" fmla="*/ 16 h 27"/>
                  <a:gd name="T48" fmla="*/ 42 w 42"/>
                  <a:gd name="T49" fmla="*/ 4 h 27"/>
                  <a:gd name="T50" fmla="*/ 42 w 42"/>
                  <a:gd name="T51" fmla="*/ 0 h 27"/>
                  <a:gd name="T52" fmla="*/ 42 w 42"/>
                  <a:gd name="T53" fmla="*/ 0 h 27"/>
                  <a:gd name="T54" fmla="*/ 42 w 42"/>
                  <a:gd name="T55" fmla="*/ 0 h 27"/>
                  <a:gd name="T56" fmla="*/ 38 w 42"/>
                  <a:gd name="T57" fmla="*/ 2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
                  <a:gd name="T88" fmla="*/ 0 h 27"/>
                  <a:gd name="T89" fmla="*/ 42 w 42"/>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 h="27">
                    <a:moveTo>
                      <a:pt x="38" y="2"/>
                    </a:moveTo>
                    <a:lnTo>
                      <a:pt x="38" y="2"/>
                    </a:lnTo>
                    <a:lnTo>
                      <a:pt x="32" y="2"/>
                    </a:lnTo>
                    <a:lnTo>
                      <a:pt x="28" y="4"/>
                    </a:lnTo>
                    <a:lnTo>
                      <a:pt x="16" y="6"/>
                    </a:lnTo>
                    <a:lnTo>
                      <a:pt x="16" y="4"/>
                    </a:lnTo>
                    <a:lnTo>
                      <a:pt x="10" y="2"/>
                    </a:lnTo>
                    <a:lnTo>
                      <a:pt x="6" y="4"/>
                    </a:lnTo>
                    <a:lnTo>
                      <a:pt x="4" y="4"/>
                    </a:lnTo>
                    <a:lnTo>
                      <a:pt x="2" y="2"/>
                    </a:lnTo>
                    <a:lnTo>
                      <a:pt x="0" y="4"/>
                    </a:lnTo>
                    <a:lnTo>
                      <a:pt x="0" y="6"/>
                    </a:lnTo>
                    <a:lnTo>
                      <a:pt x="0" y="10"/>
                    </a:lnTo>
                    <a:lnTo>
                      <a:pt x="2" y="12"/>
                    </a:lnTo>
                    <a:lnTo>
                      <a:pt x="10" y="14"/>
                    </a:lnTo>
                    <a:lnTo>
                      <a:pt x="18" y="20"/>
                    </a:lnTo>
                    <a:lnTo>
                      <a:pt x="24" y="22"/>
                    </a:lnTo>
                    <a:lnTo>
                      <a:pt x="30" y="27"/>
                    </a:lnTo>
                    <a:lnTo>
                      <a:pt x="36" y="27"/>
                    </a:lnTo>
                    <a:lnTo>
                      <a:pt x="38" y="22"/>
                    </a:lnTo>
                    <a:lnTo>
                      <a:pt x="38" y="18"/>
                    </a:lnTo>
                    <a:lnTo>
                      <a:pt x="36" y="18"/>
                    </a:lnTo>
                    <a:lnTo>
                      <a:pt x="36" y="16"/>
                    </a:lnTo>
                    <a:lnTo>
                      <a:pt x="42" y="4"/>
                    </a:lnTo>
                    <a:lnTo>
                      <a:pt x="42" y="0"/>
                    </a:lnTo>
                    <a:lnTo>
                      <a:pt x="38" y="2"/>
                    </a:lnTo>
                    <a:close/>
                  </a:path>
                </a:pathLst>
              </a:custGeom>
              <a:solidFill>
                <a:srgbClr val="0071B4">
                  <a:alpha val="34901"/>
                </a:srgbClr>
              </a:solidFill>
              <a:ln w="9525">
                <a:noFill/>
                <a:round/>
                <a:headEnd/>
                <a:tailEnd/>
              </a:ln>
            </p:spPr>
            <p:txBody>
              <a:bodyPr/>
              <a:lstStyle/>
              <a:p>
                <a:endParaRPr lang="en-US"/>
              </a:p>
            </p:txBody>
          </p:sp>
          <p:sp>
            <p:nvSpPr>
              <p:cNvPr id="14928" name="Freeform 130"/>
              <p:cNvSpPr>
                <a:spLocks/>
              </p:cNvSpPr>
              <p:nvPr/>
            </p:nvSpPr>
            <p:spPr bwMode="auto">
              <a:xfrm>
                <a:off x="3135" y="2548"/>
                <a:ext cx="32" cy="33"/>
              </a:xfrm>
              <a:custGeom>
                <a:avLst/>
                <a:gdLst>
                  <a:gd name="T0" fmla="*/ 14 w 32"/>
                  <a:gd name="T1" fmla="*/ 2 h 33"/>
                  <a:gd name="T2" fmla="*/ 14 w 32"/>
                  <a:gd name="T3" fmla="*/ 2 h 33"/>
                  <a:gd name="T4" fmla="*/ 12 w 32"/>
                  <a:gd name="T5" fmla="*/ 0 h 33"/>
                  <a:gd name="T6" fmla="*/ 8 w 32"/>
                  <a:gd name="T7" fmla="*/ 0 h 33"/>
                  <a:gd name="T8" fmla="*/ 4 w 32"/>
                  <a:gd name="T9" fmla="*/ 4 h 33"/>
                  <a:gd name="T10" fmla="*/ 2 w 32"/>
                  <a:gd name="T11" fmla="*/ 2 h 33"/>
                  <a:gd name="T12" fmla="*/ 0 w 32"/>
                  <a:gd name="T13" fmla="*/ 8 h 33"/>
                  <a:gd name="T14" fmla="*/ 0 w 32"/>
                  <a:gd name="T15" fmla="*/ 10 h 33"/>
                  <a:gd name="T16" fmla="*/ 0 w 32"/>
                  <a:gd name="T17" fmla="*/ 14 h 33"/>
                  <a:gd name="T18" fmla="*/ 4 w 32"/>
                  <a:gd name="T19" fmla="*/ 14 h 33"/>
                  <a:gd name="T20" fmla="*/ 6 w 32"/>
                  <a:gd name="T21" fmla="*/ 18 h 33"/>
                  <a:gd name="T22" fmla="*/ 6 w 32"/>
                  <a:gd name="T23" fmla="*/ 22 h 33"/>
                  <a:gd name="T24" fmla="*/ 6 w 32"/>
                  <a:gd name="T25" fmla="*/ 26 h 33"/>
                  <a:gd name="T26" fmla="*/ 8 w 32"/>
                  <a:gd name="T27" fmla="*/ 27 h 33"/>
                  <a:gd name="T28" fmla="*/ 10 w 32"/>
                  <a:gd name="T29" fmla="*/ 27 h 33"/>
                  <a:gd name="T30" fmla="*/ 10 w 32"/>
                  <a:gd name="T31" fmla="*/ 26 h 33"/>
                  <a:gd name="T32" fmla="*/ 12 w 32"/>
                  <a:gd name="T33" fmla="*/ 24 h 33"/>
                  <a:gd name="T34" fmla="*/ 12 w 32"/>
                  <a:gd name="T35" fmla="*/ 24 h 33"/>
                  <a:gd name="T36" fmla="*/ 14 w 32"/>
                  <a:gd name="T37" fmla="*/ 26 h 33"/>
                  <a:gd name="T38" fmla="*/ 16 w 32"/>
                  <a:gd name="T39" fmla="*/ 33 h 33"/>
                  <a:gd name="T40" fmla="*/ 18 w 32"/>
                  <a:gd name="T41" fmla="*/ 33 h 33"/>
                  <a:gd name="T42" fmla="*/ 18 w 32"/>
                  <a:gd name="T43" fmla="*/ 27 h 33"/>
                  <a:gd name="T44" fmla="*/ 20 w 32"/>
                  <a:gd name="T45" fmla="*/ 27 h 33"/>
                  <a:gd name="T46" fmla="*/ 22 w 32"/>
                  <a:gd name="T47" fmla="*/ 29 h 33"/>
                  <a:gd name="T48" fmla="*/ 26 w 32"/>
                  <a:gd name="T49" fmla="*/ 33 h 33"/>
                  <a:gd name="T50" fmla="*/ 24 w 32"/>
                  <a:gd name="T51" fmla="*/ 20 h 33"/>
                  <a:gd name="T52" fmla="*/ 22 w 32"/>
                  <a:gd name="T53" fmla="*/ 18 h 33"/>
                  <a:gd name="T54" fmla="*/ 22 w 32"/>
                  <a:gd name="T55" fmla="*/ 14 h 33"/>
                  <a:gd name="T56" fmla="*/ 26 w 32"/>
                  <a:gd name="T57" fmla="*/ 18 h 33"/>
                  <a:gd name="T58" fmla="*/ 26 w 32"/>
                  <a:gd name="T59" fmla="*/ 18 h 33"/>
                  <a:gd name="T60" fmla="*/ 28 w 32"/>
                  <a:gd name="T61" fmla="*/ 18 h 33"/>
                  <a:gd name="T62" fmla="*/ 30 w 32"/>
                  <a:gd name="T63" fmla="*/ 16 h 33"/>
                  <a:gd name="T64" fmla="*/ 32 w 32"/>
                  <a:gd name="T65" fmla="*/ 16 h 33"/>
                  <a:gd name="T66" fmla="*/ 32 w 32"/>
                  <a:gd name="T67" fmla="*/ 14 h 33"/>
                  <a:gd name="T68" fmla="*/ 28 w 32"/>
                  <a:gd name="T69" fmla="*/ 12 h 33"/>
                  <a:gd name="T70" fmla="*/ 26 w 32"/>
                  <a:gd name="T71" fmla="*/ 8 h 33"/>
                  <a:gd name="T72" fmla="*/ 26 w 32"/>
                  <a:gd name="T73" fmla="*/ 6 h 33"/>
                  <a:gd name="T74" fmla="*/ 14 w 32"/>
                  <a:gd name="T75" fmla="*/ 2 h 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33"/>
                  <a:gd name="T116" fmla="*/ 32 w 32"/>
                  <a:gd name="T117" fmla="*/ 33 h 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33">
                    <a:moveTo>
                      <a:pt x="14" y="2"/>
                    </a:moveTo>
                    <a:lnTo>
                      <a:pt x="14" y="2"/>
                    </a:lnTo>
                    <a:lnTo>
                      <a:pt x="12" y="0"/>
                    </a:lnTo>
                    <a:lnTo>
                      <a:pt x="8" y="0"/>
                    </a:lnTo>
                    <a:lnTo>
                      <a:pt x="4" y="4"/>
                    </a:lnTo>
                    <a:lnTo>
                      <a:pt x="2" y="2"/>
                    </a:lnTo>
                    <a:lnTo>
                      <a:pt x="0" y="8"/>
                    </a:lnTo>
                    <a:lnTo>
                      <a:pt x="0" y="10"/>
                    </a:lnTo>
                    <a:lnTo>
                      <a:pt x="0" y="14"/>
                    </a:lnTo>
                    <a:lnTo>
                      <a:pt x="4" y="14"/>
                    </a:lnTo>
                    <a:lnTo>
                      <a:pt x="6" y="18"/>
                    </a:lnTo>
                    <a:lnTo>
                      <a:pt x="6" y="22"/>
                    </a:lnTo>
                    <a:lnTo>
                      <a:pt x="6" y="26"/>
                    </a:lnTo>
                    <a:lnTo>
                      <a:pt x="8" y="27"/>
                    </a:lnTo>
                    <a:lnTo>
                      <a:pt x="10" y="27"/>
                    </a:lnTo>
                    <a:lnTo>
                      <a:pt x="10" y="26"/>
                    </a:lnTo>
                    <a:lnTo>
                      <a:pt x="12" y="24"/>
                    </a:lnTo>
                    <a:lnTo>
                      <a:pt x="14" y="26"/>
                    </a:lnTo>
                    <a:lnTo>
                      <a:pt x="16" y="33"/>
                    </a:lnTo>
                    <a:lnTo>
                      <a:pt x="18" y="33"/>
                    </a:lnTo>
                    <a:lnTo>
                      <a:pt x="18" y="27"/>
                    </a:lnTo>
                    <a:lnTo>
                      <a:pt x="20" y="27"/>
                    </a:lnTo>
                    <a:lnTo>
                      <a:pt x="22" y="29"/>
                    </a:lnTo>
                    <a:lnTo>
                      <a:pt x="26" y="33"/>
                    </a:lnTo>
                    <a:lnTo>
                      <a:pt x="24" y="20"/>
                    </a:lnTo>
                    <a:lnTo>
                      <a:pt x="22" y="18"/>
                    </a:lnTo>
                    <a:lnTo>
                      <a:pt x="22" y="14"/>
                    </a:lnTo>
                    <a:lnTo>
                      <a:pt x="26" y="18"/>
                    </a:lnTo>
                    <a:lnTo>
                      <a:pt x="28" y="18"/>
                    </a:lnTo>
                    <a:lnTo>
                      <a:pt x="30" y="16"/>
                    </a:lnTo>
                    <a:lnTo>
                      <a:pt x="32" y="16"/>
                    </a:lnTo>
                    <a:lnTo>
                      <a:pt x="32" y="14"/>
                    </a:lnTo>
                    <a:lnTo>
                      <a:pt x="28" y="12"/>
                    </a:lnTo>
                    <a:lnTo>
                      <a:pt x="26" y="8"/>
                    </a:lnTo>
                    <a:lnTo>
                      <a:pt x="26" y="6"/>
                    </a:lnTo>
                    <a:lnTo>
                      <a:pt x="14" y="2"/>
                    </a:lnTo>
                    <a:close/>
                  </a:path>
                </a:pathLst>
              </a:custGeom>
              <a:solidFill>
                <a:srgbClr val="0071B4">
                  <a:alpha val="34901"/>
                </a:srgbClr>
              </a:solidFill>
              <a:ln w="9525">
                <a:noFill/>
                <a:round/>
                <a:headEnd/>
                <a:tailEnd/>
              </a:ln>
            </p:spPr>
            <p:txBody>
              <a:bodyPr/>
              <a:lstStyle/>
              <a:p>
                <a:endParaRPr lang="en-US"/>
              </a:p>
            </p:txBody>
          </p:sp>
          <p:sp>
            <p:nvSpPr>
              <p:cNvPr id="14929" name="Freeform 131"/>
              <p:cNvSpPr>
                <a:spLocks/>
              </p:cNvSpPr>
              <p:nvPr/>
            </p:nvSpPr>
            <p:spPr bwMode="auto">
              <a:xfrm>
                <a:off x="3091" y="2131"/>
                <a:ext cx="12" cy="24"/>
              </a:xfrm>
              <a:custGeom>
                <a:avLst/>
                <a:gdLst>
                  <a:gd name="T0" fmla="*/ 12 w 12"/>
                  <a:gd name="T1" fmla="*/ 2 h 24"/>
                  <a:gd name="T2" fmla="*/ 12 w 12"/>
                  <a:gd name="T3" fmla="*/ 0 h 24"/>
                  <a:gd name="T4" fmla="*/ 10 w 12"/>
                  <a:gd name="T5" fmla="*/ 0 h 24"/>
                  <a:gd name="T6" fmla="*/ 8 w 12"/>
                  <a:gd name="T7" fmla="*/ 0 h 24"/>
                  <a:gd name="T8" fmla="*/ 6 w 12"/>
                  <a:gd name="T9" fmla="*/ 0 h 24"/>
                  <a:gd name="T10" fmla="*/ 0 w 12"/>
                  <a:gd name="T11" fmla="*/ 8 h 24"/>
                  <a:gd name="T12" fmla="*/ 0 w 12"/>
                  <a:gd name="T13" fmla="*/ 18 h 24"/>
                  <a:gd name="T14" fmla="*/ 0 w 12"/>
                  <a:gd name="T15" fmla="*/ 18 h 24"/>
                  <a:gd name="T16" fmla="*/ 0 w 12"/>
                  <a:gd name="T17" fmla="*/ 20 h 24"/>
                  <a:gd name="T18" fmla="*/ 2 w 12"/>
                  <a:gd name="T19" fmla="*/ 20 h 24"/>
                  <a:gd name="T20" fmla="*/ 0 w 12"/>
                  <a:gd name="T21" fmla="*/ 22 h 24"/>
                  <a:gd name="T22" fmla="*/ 0 w 12"/>
                  <a:gd name="T23" fmla="*/ 24 h 24"/>
                  <a:gd name="T24" fmla="*/ 2 w 12"/>
                  <a:gd name="T25" fmla="*/ 24 h 24"/>
                  <a:gd name="T26" fmla="*/ 4 w 12"/>
                  <a:gd name="T27" fmla="*/ 20 h 24"/>
                  <a:gd name="T28" fmla="*/ 8 w 12"/>
                  <a:gd name="T29" fmla="*/ 16 h 24"/>
                  <a:gd name="T30" fmla="*/ 8 w 12"/>
                  <a:gd name="T31" fmla="*/ 14 h 24"/>
                  <a:gd name="T32" fmla="*/ 10 w 12"/>
                  <a:gd name="T33" fmla="*/ 12 h 24"/>
                  <a:gd name="T34" fmla="*/ 10 w 12"/>
                  <a:gd name="T35" fmla="*/ 4 h 24"/>
                  <a:gd name="T36" fmla="*/ 10 w 12"/>
                  <a:gd name="T37" fmla="*/ 4 h 24"/>
                  <a:gd name="T38" fmla="*/ 12 w 12"/>
                  <a:gd name="T39" fmla="*/ 2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24"/>
                  <a:gd name="T62" fmla="*/ 12 w 12"/>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24">
                    <a:moveTo>
                      <a:pt x="12" y="2"/>
                    </a:moveTo>
                    <a:lnTo>
                      <a:pt x="12" y="0"/>
                    </a:lnTo>
                    <a:lnTo>
                      <a:pt x="10" y="0"/>
                    </a:lnTo>
                    <a:lnTo>
                      <a:pt x="8" y="0"/>
                    </a:lnTo>
                    <a:lnTo>
                      <a:pt x="6" y="0"/>
                    </a:lnTo>
                    <a:lnTo>
                      <a:pt x="0" y="8"/>
                    </a:lnTo>
                    <a:lnTo>
                      <a:pt x="0" y="18"/>
                    </a:lnTo>
                    <a:lnTo>
                      <a:pt x="0" y="20"/>
                    </a:lnTo>
                    <a:lnTo>
                      <a:pt x="2" y="20"/>
                    </a:lnTo>
                    <a:lnTo>
                      <a:pt x="0" y="22"/>
                    </a:lnTo>
                    <a:lnTo>
                      <a:pt x="0" y="24"/>
                    </a:lnTo>
                    <a:lnTo>
                      <a:pt x="2" y="24"/>
                    </a:lnTo>
                    <a:lnTo>
                      <a:pt x="4" y="20"/>
                    </a:lnTo>
                    <a:lnTo>
                      <a:pt x="8" y="16"/>
                    </a:lnTo>
                    <a:lnTo>
                      <a:pt x="8" y="14"/>
                    </a:lnTo>
                    <a:lnTo>
                      <a:pt x="10" y="12"/>
                    </a:lnTo>
                    <a:lnTo>
                      <a:pt x="10" y="4"/>
                    </a:lnTo>
                    <a:lnTo>
                      <a:pt x="12" y="2"/>
                    </a:lnTo>
                    <a:close/>
                  </a:path>
                </a:pathLst>
              </a:custGeom>
              <a:solidFill>
                <a:srgbClr val="0071B4">
                  <a:alpha val="34901"/>
                </a:srgbClr>
              </a:solidFill>
              <a:ln w="9525">
                <a:noFill/>
                <a:round/>
                <a:headEnd/>
                <a:tailEnd/>
              </a:ln>
            </p:spPr>
            <p:txBody>
              <a:bodyPr/>
              <a:lstStyle/>
              <a:p>
                <a:endParaRPr lang="en-US"/>
              </a:p>
            </p:txBody>
          </p:sp>
          <p:sp>
            <p:nvSpPr>
              <p:cNvPr id="14930" name="Freeform 132"/>
              <p:cNvSpPr>
                <a:spLocks/>
              </p:cNvSpPr>
              <p:nvPr/>
            </p:nvSpPr>
            <p:spPr bwMode="auto">
              <a:xfrm>
                <a:off x="3113" y="2064"/>
                <a:ext cx="6" cy="10"/>
              </a:xfrm>
              <a:custGeom>
                <a:avLst/>
                <a:gdLst>
                  <a:gd name="T0" fmla="*/ 0 w 6"/>
                  <a:gd name="T1" fmla="*/ 2 h 10"/>
                  <a:gd name="T2" fmla="*/ 0 w 6"/>
                  <a:gd name="T3" fmla="*/ 6 h 10"/>
                  <a:gd name="T4" fmla="*/ 0 w 6"/>
                  <a:gd name="T5" fmla="*/ 8 h 10"/>
                  <a:gd name="T6" fmla="*/ 4 w 6"/>
                  <a:gd name="T7" fmla="*/ 8 h 10"/>
                  <a:gd name="T8" fmla="*/ 4 w 6"/>
                  <a:gd name="T9" fmla="*/ 10 h 10"/>
                  <a:gd name="T10" fmla="*/ 6 w 6"/>
                  <a:gd name="T11" fmla="*/ 8 h 10"/>
                  <a:gd name="T12" fmla="*/ 4 w 6"/>
                  <a:gd name="T13" fmla="*/ 8 h 10"/>
                  <a:gd name="T14" fmla="*/ 4 w 6"/>
                  <a:gd name="T15" fmla="*/ 6 h 10"/>
                  <a:gd name="T16" fmla="*/ 4 w 6"/>
                  <a:gd name="T17" fmla="*/ 6 h 10"/>
                  <a:gd name="T18" fmla="*/ 6 w 6"/>
                  <a:gd name="T19" fmla="*/ 4 h 10"/>
                  <a:gd name="T20" fmla="*/ 6 w 6"/>
                  <a:gd name="T21" fmla="*/ 2 h 10"/>
                  <a:gd name="T22" fmla="*/ 4 w 6"/>
                  <a:gd name="T23" fmla="*/ 0 h 10"/>
                  <a:gd name="T24" fmla="*/ 2 w 6"/>
                  <a:gd name="T25" fmla="*/ 0 h 10"/>
                  <a:gd name="T26" fmla="*/ 2 w 6"/>
                  <a:gd name="T27" fmla="*/ 0 h 10"/>
                  <a:gd name="T28" fmla="*/ 0 w 6"/>
                  <a:gd name="T29" fmla="*/ 0 h 10"/>
                  <a:gd name="T30" fmla="*/ 2 w 6"/>
                  <a:gd name="T31" fmla="*/ 2 h 10"/>
                  <a:gd name="T32" fmla="*/ 2 w 6"/>
                  <a:gd name="T33" fmla="*/ 4 h 10"/>
                  <a:gd name="T34" fmla="*/ 0 w 6"/>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
                  <a:gd name="T55" fmla="*/ 0 h 10"/>
                  <a:gd name="T56" fmla="*/ 6 w 6"/>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 h="10">
                    <a:moveTo>
                      <a:pt x="0" y="2"/>
                    </a:moveTo>
                    <a:lnTo>
                      <a:pt x="0" y="6"/>
                    </a:lnTo>
                    <a:lnTo>
                      <a:pt x="0" y="8"/>
                    </a:lnTo>
                    <a:lnTo>
                      <a:pt x="4" y="8"/>
                    </a:lnTo>
                    <a:lnTo>
                      <a:pt x="4" y="10"/>
                    </a:lnTo>
                    <a:lnTo>
                      <a:pt x="6" y="8"/>
                    </a:lnTo>
                    <a:lnTo>
                      <a:pt x="4" y="8"/>
                    </a:lnTo>
                    <a:lnTo>
                      <a:pt x="4" y="6"/>
                    </a:lnTo>
                    <a:lnTo>
                      <a:pt x="6" y="4"/>
                    </a:lnTo>
                    <a:lnTo>
                      <a:pt x="6" y="2"/>
                    </a:lnTo>
                    <a:lnTo>
                      <a:pt x="4" y="0"/>
                    </a:lnTo>
                    <a:lnTo>
                      <a:pt x="2" y="0"/>
                    </a:lnTo>
                    <a:lnTo>
                      <a:pt x="0" y="0"/>
                    </a:lnTo>
                    <a:lnTo>
                      <a:pt x="2" y="2"/>
                    </a:lnTo>
                    <a:lnTo>
                      <a:pt x="2" y="4"/>
                    </a:lnTo>
                    <a:lnTo>
                      <a:pt x="0" y="2"/>
                    </a:lnTo>
                    <a:close/>
                  </a:path>
                </a:pathLst>
              </a:custGeom>
              <a:solidFill>
                <a:srgbClr val="0071B4">
                  <a:alpha val="34901"/>
                </a:srgbClr>
              </a:solidFill>
              <a:ln w="9525">
                <a:noFill/>
                <a:round/>
                <a:headEnd/>
                <a:tailEnd/>
              </a:ln>
            </p:spPr>
            <p:txBody>
              <a:bodyPr/>
              <a:lstStyle/>
              <a:p>
                <a:endParaRPr lang="en-US"/>
              </a:p>
            </p:txBody>
          </p:sp>
          <p:sp>
            <p:nvSpPr>
              <p:cNvPr id="14931" name="Freeform 133"/>
              <p:cNvSpPr>
                <a:spLocks/>
              </p:cNvSpPr>
              <p:nvPr/>
            </p:nvSpPr>
            <p:spPr bwMode="auto">
              <a:xfrm>
                <a:off x="3021" y="2213"/>
                <a:ext cx="6" cy="10"/>
              </a:xfrm>
              <a:custGeom>
                <a:avLst/>
                <a:gdLst>
                  <a:gd name="T0" fmla="*/ 0 w 6"/>
                  <a:gd name="T1" fmla="*/ 8 h 10"/>
                  <a:gd name="T2" fmla="*/ 2 w 6"/>
                  <a:gd name="T3" fmla="*/ 8 h 10"/>
                  <a:gd name="T4" fmla="*/ 4 w 6"/>
                  <a:gd name="T5" fmla="*/ 10 h 10"/>
                  <a:gd name="T6" fmla="*/ 4 w 6"/>
                  <a:gd name="T7" fmla="*/ 8 h 10"/>
                  <a:gd name="T8" fmla="*/ 6 w 6"/>
                  <a:gd name="T9" fmla="*/ 8 h 10"/>
                  <a:gd name="T10" fmla="*/ 6 w 6"/>
                  <a:gd name="T11" fmla="*/ 8 h 10"/>
                  <a:gd name="T12" fmla="*/ 6 w 6"/>
                  <a:gd name="T13" fmla="*/ 8 h 10"/>
                  <a:gd name="T14" fmla="*/ 6 w 6"/>
                  <a:gd name="T15" fmla="*/ 6 h 10"/>
                  <a:gd name="T16" fmla="*/ 6 w 6"/>
                  <a:gd name="T17" fmla="*/ 4 h 10"/>
                  <a:gd name="T18" fmla="*/ 6 w 6"/>
                  <a:gd name="T19" fmla="*/ 2 h 10"/>
                  <a:gd name="T20" fmla="*/ 6 w 6"/>
                  <a:gd name="T21" fmla="*/ 2 h 10"/>
                  <a:gd name="T22" fmla="*/ 4 w 6"/>
                  <a:gd name="T23" fmla="*/ 2 h 10"/>
                  <a:gd name="T24" fmla="*/ 4 w 6"/>
                  <a:gd name="T25" fmla="*/ 0 h 10"/>
                  <a:gd name="T26" fmla="*/ 2 w 6"/>
                  <a:gd name="T27" fmla="*/ 0 h 10"/>
                  <a:gd name="T28" fmla="*/ 2 w 6"/>
                  <a:gd name="T29" fmla="*/ 0 h 10"/>
                  <a:gd name="T30" fmla="*/ 2 w 6"/>
                  <a:gd name="T31" fmla="*/ 2 h 10"/>
                  <a:gd name="T32" fmla="*/ 4 w 6"/>
                  <a:gd name="T33" fmla="*/ 2 h 10"/>
                  <a:gd name="T34" fmla="*/ 4 w 6"/>
                  <a:gd name="T35" fmla="*/ 4 h 10"/>
                  <a:gd name="T36" fmla="*/ 0 w 6"/>
                  <a:gd name="T37" fmla="*/ 2 h 10"/>
                  <a:gd name="T38" fmla="*/ 0 w 6"/>
                  <a:gd name="T39" fmla="*/ 2 h 10"/>
                  <a:gd name="T40" fmla="*/ 0 w 6"/>
                  <a:gd name="T41" fmla="*/ 4 h 10"/>
                  <a:gd name="T42" fmla="*/ 0 w 6"/>
                  <a:gd name="T43" fmla="*/ 6 h 10"/>
                  <a:gd name="T44" fmla="*/ 0 w 6"/>
                  <a:gd name="T45" fmla="*/ 8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
                  <a:gd name="T70" fmla="*/ 0 h 10"/>
                  <a:gd name="T71" fmla="*/ 6 w 6"/>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 h="10">
                    <a:moveTo>
                      <a:pt x="0" y="8"/>
                    </a:moveTo>
                    <a:lnTo>
                      <a:pt x="2" y="8"/>
                    </a:lnTo>
                    <a:lnTo>
                      <a:pt x="4" y="10"/>
                    </a:lnTo>
                    <a:lnTo>
                      <a:pt x="4" y="8"/>
                    </a:lnTo>
                    <a:lnTo>
                      <a:pt x="6" y="8"/>
                    </a:lnTo>
                    <a:lnTo>
                      <a:pt x="6" y="6"/>
                    </a:lnTo>
                    <a:lnTo>
                      <a:pt x="6" y="4"/>
                    </a:lnTo>
                    <a:lnTo>
                      <a:pt x="6" y="2"/>
                    </a:lnTo>
                    <a:lnTo>
                      <a:pt x="4" y="2"/>
                    </a:lnTo>
                    <a:lnTo>
                      <a:pt x="4" y="0"/>
                    </a:lnTo>
                    <a:lnTo>
                      <a:pt x="2" y="0"/>
                    </a:lnTo>
                    <a:lnTo>
                      <a:pt x="2" y="2"/>
                    </a:lnTo>
                    <a:lnTo>
                      <a:pt x="4" y="2"/>
                    </a:lnTo>
                    <a:lnTo>
                      <a:pt x="4" y="4"/>
                    </a:lnTo>
                    <a:lnTo>
                      <a:pt x="0" y="2"/>
                    </a:lnTo>
                    <a:lnTo>
                      <a:pt x="0" y="4"/>
                    </a:lnTo>
                    <a:lnTo>
                      <a:pt x="0" y="6"/>
                    </a:lnTo>
                    <a:lnTo>
                      <a:pt x="0" y="8"/>
                    </a:lnTo>
                    <a:close/>
                  </a:path>
                </a:pathLst>
              </a:custGeom>
              <a:solidFill>
                <a:srgbClr val="0071B4">
                  <a:alpha val="34901"/>
                </a:srgbClr>
              </a:solidFill>
              <a:ln w="9525">
                <a:noFill/>
                <a:round/>
                <a:headEnd/>
                <a:tailEnd/>
              </a:ln>
            </p:spPr>
            <p:txBody>
              <a:bodyPr/>
              <a:lstStyle/>
              <a:p>
                <a:endParaRPr lang="en-US"/>
              </a:p>
            </p:txBody>
          </p:sp>
          <p:sp>
            <p:nvSpPr>
              <p:cNvPr id="14932" name="Freeform 134"/>
              <p:cNvSpPr>
                <a:spLocks/>
              </p:cNvSpPr>
              <p:nvPr/>
            </p:nvSpPr>
            <p:spPr bwMode="auto">
              <a:xfrm>
                <a:off x="2741" y="2008"/>
                <a:ext cx="6" cy="8"/>
              </a:xfrm>
              <a:custGeom>
                <a:avLst/>
                <a:gdLst>
                  <a:gd name="T0" fmla="*/ 2 w 6"/>
                  <a:gd name="T1" fmla="*/ 4 h 8"/>
                  <a:gd name="T2" fmla="*/ 4 w 6"/>
                  <a:gd name="T3" fmla="*/ 8 h 8"/>
                  <a:gd name="T4" fmla="*/ 4 w 6"/>
                  <a:gd name="T5" fmla="*/ 8 h 8"/>
                  <a:gd name="T6" fmla="*/ 6 w 6"/>
                  <a:gd name="T7" fmla="*/ 8 h 8"/>
                  <a:gd name="T8" fmla="*/ 6 w 6"/>
                  <a:gd name="T9" fmla="*/ 6 h 8"/>
                  <a:gd name="T10" fmla="*/ 4 w 6"/>
                  <a:gd name="T11" fmla="*/ 2 h 8"/>
                  <a:gd name="T12" fmla="*/ 2 w 6"/>
                  <a:gd name="T13" fmla="*/ 2 h 8"/>
                  <a:gd name="T14" fmla="*/ 0 w 6"/>
                  <a:gd name="T15" fmla="*/ 0 h 8"/>
                  <a:gd name="T16" fmla="*/ 0 w 6"/>
                  <a:gd name="T17" fmla="*/ 0 h 8"/>
                  <a:gd name="T18" fmla="*/ 0 w 6"/>
                  <a:gd name="T19" fmla="*/ 2 h 8"/>
                  <a:gd name="T20" fmla="*/ 2 w 6"/>
                  <a:gd name="T21" fmla="*/ 4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2" y="4"/>
                    </a:moveTo>
                    <a:lnTo>
                      <a:pt x="4" y="8"/>
                    </a:lnTo>
                    <a:lnTo>
                      <a:pt x="6" y="8"/>
                    </a:lnTo>
                    <a:lnTo>
                      <a:pt x="6" y="6"/>
                    </a:lnTo>
                    <a:lnTo>
                      <a:pt x="4" y="2"/>
                    </a:lnTo>
                    <a:lnTo>
                      <a:pt x="2" y="2"/>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4933" name="Freeform 135"/>
              <p:cNvSpPr>
                <a:spLocks/>
              </p:cNvSpPr>
              <p:nvPr/>
            </p:nvSpPr>
            <p:spPr bwMode="auto">
              <a:xfrm>
                <a:off x="3065" y="2145"/>
                <a:ext cx="10" cy="28"/>
              </a:xfrm>
              <a:custGeom>
                <a:avLst/>
                <a:gdLst>
                  <a:gd name="T0" fmla="*/ 10 w 10"/>
                  <a:gd name="T1" fmla="*/ 2 h 28"/>
                  <a:gd name="T2" fmla="*/ 10 w 10"/>
                  <a:gd name="T3" fmla="*/ 0 h 28"/>
                  <a:gd name="T4" fmla="*/ 8 w 10"/>
                  <a:gd name="T5" fmla="*/ 2 h 28"/>
                  <a:gd name="T6" fmla="*/ 0 w 10"/>
                  <a:gd name="T7" fmla="*/ 28 h 28"/>
                  <a:gd name="T8" fmla="*/ 2 w 10"/>
                  <a:gd name="T9" fmla="*/ 26 h 28"/>
                  <a:gd name="T10" fmla="*/ 10 w 10"/>
                  <a:gd name="T11" fmla="*/ 2 h 28"/>
                  <a:gd name="T12" fmla="*/ 10 w 10"/>
                  <a:gd name="T13" fmla="*/ 2 h 28"/>
                  <a:gd name="T14" fmla="*/ 0 60000 65536"/>
                  <a:gd name="T15" fmla="*/ 0 60000 65536"/>
                  <a:gd name="T16" fmla="*/ 0 60000 65536"/>
                  <a:gd name="T17" fmla="*/ 0 60000 65536"/>
                  <a:gd name="T18" fmla="*/ 0 60000 65536"/>
                  <a:gd name="T19" fmla="*/ 0 60000 65536"/>
                  <a:gd name="T20" fmla="*/ 0 60000 65536"/>
                  <a:gd name="T21" fmla="*/ 0 w 10"/>
                  <a:gd name="T22" fmla="*/ 0 h 28"/>
                  <a:gd name="T23" fmla="*/ 10 w 10"/>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28">
                    <a:moveTo>
                      <a:pt x="10" y="2"/>
                    </a:moveTo>
                    <a:lnTo>
                      <a:pt x="10" y="0"/>
                    </a:lnTo>
                    <a:lnTo>
                      <a:pt x="8" y="2"/>
                    </a:lnTo>
                    <a:lnTo>
                      <a:pt x="0" y="28"/>
                    </a:lnTo>
                    <a:lnTo>
                      <a:pt x="2" y="26"/>
                    </a:lnTo>
                    <a:lnTo>
                      <a:pt x="10" y="2"/>
                    </a:lnTo>
                    <a:close/>
                  </a:path>
                </a:pathLst>
              </a:custGeom>
              <a:solidFill>
                <a:srgbClr val="0071B4">
                  <a:alpha val="34901"/>
                </a:srgbClr>
              </a:solidFill>
              <a:ln w="9525">
                <a:noFill/>
                <a:round/>
                <a:headEnd/>
                <a:tailEnd/>
              </a:ln>
            </p:spPr>
            <p:txBody>
              <a:bodyPr/>
              <a:lstStyle/>
              <a:p>
                <a:endParaRPr lang="en-US"/>
              </a:p>
            </p:txBody>
          </p:sp>
          <p:sp>
            <p:nvSpPr>
              <p:cNvPr id="14934" name="Freeform 136"/>
              <p:cNvSpPr>
                <a:spLocks/>
              </p:cNvSpPr>
              <p:nvPr/>
            </p:nvSpPr>
            <p:spPr bwMode="auto">
              <a:xfrm>
                <a:off x="3141" y="2068"/>
                <a:ext cx="2" cy="4"/>
              </a:xfrm>
              <a:custGeom>
                <a:avLst/>
                <a:gdLst>
                  <a:gd name="T0" fmla="*/ 2 w 2"/>
                  <a:gd name="T1" fmla="*/ 2 h 4"/>
                  <a:gd name="T2" fmla="*/ 2 w 2"/>
                  <a:gd name="T3" fmla="*/ 0 h 4"/>
                  <a:gd name="T4" fmla="*/ 0 w 2"/>
                  <a:gd name="T5" fmla="*/ 0 h 4"/>
                  <a:gd name="T6" fmla="*/ 0 w 2"/>
                  <a:gd name="T7" fmla="*/ 2 h 4"/>
                  <a:gd name="T8" fmla="*/ 0 w 2"/>
                  <a:gd name="T9" fmla="*/ 4 h 4"/>
                  <a:gd name="T10" fmla="*/ 2 w 2"/>
                  <a:gd name="T11" fmla="*/ 4 h 4"/>
                  <a:gd name="T12" fmla="*/ 2 w 2"/>
                  <a:gd name="T13" fmla="*/ 2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2"/>
                    </a:moveTo>
                    <a:lnTo>
                      <a:pt x="2" y="0"/>
                    </a:lnTo>
                    <a:lnTo>
                      <a:pt x="0" y="0"/>
                    </a:lnTo>
                    <a:lnTo>
                      <a:pt x="0" y="2"/>
                    </a:lnTo>
                    <a:lnTo>
                      <a:pt x="0" y="4"/>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4935" name="Freeform 137"/>
              <p:cNvSpPr>
                <a:spLocks/>
              </p:cNvSpPr>
              <p:nvPr/>
            </p:nvSpPr>
            <p:spPr bwMode="auto">
              <a:xfrm>
                <a:off x="2912" y="2076"/>
                <a:ext cx="2" cy="6"/>
              </a:xfrm>
              <a:custGeom>
                <a:avLst/>
                <a:gdLst>
                  <a:gd name="T0" fmla="*/ 2 w 2"/>
                  <a:gd name="T1" fmla="*/ 0 h 6"/>
                  <a:gd name="T2" fmla="*/ 0 w 2"/>
                  <a:gd name="T3" fmla="*/ 0 h 6"/>
                  <a:gd name="T4" fmla="*/ 0 w 2"/>
                  <a:gd name="T5" fmla="*/ 4 h 6"/>
                  <a:gd name="T6" fmla="*/ 2 w 2"/>
                  <a:gd name="T7" fmla="*/ 6 h 6"/>
                  <a:gd name="T8" fmla="*/ 2 w 2"/>
                  <a:gd name="T9" fmla="*/ 2 h 6"/>
                  <a:gd name="T10" fmla="*/ 2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0" y="0"/>
                    </a:lnTo>
                    <a:lnTo>
                      <a:pt x="0" y="4"/>
                    </a:lnTo>
                    <a:lnTo>
                      <a:pt x="2" y="6"/>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936" name="Freeform 138"/>
              <p:cNvSpPr>
                <a:spLocks/>
              </p:cNvSpPr>
              <p:nvPr/>
            </p:nvSpPr>
            <p:spPr bwMode="auto">
              <a:xfrm>
                <a:off x="3143" y="2112"/>
                <a:ext cx="20" cy="17"/>
              </a:xfrm>
              <a:custGeom>
                <a:avLst/>
                <a:gdLst>
                  <a:gd name="T0" fmla="*/ 0 w 20"/>
                  <a:gd name="T1" fmla="*/ 4 h 17"/>
                  <a:gd name="T2" fmla="*/ 0 w 20"/>
                  <a:gd name="T3" fmla="*/ 9 h 17"/>
                  <a:gd name="T4" fmla="*/ 2 w 20"/>
                  <a:gd name="T5" fmla="*/ 11 h 17"/>
                  <a:gd name="T6" fmla="*/ 4 w 20"/>
                  <a:gd name="T7" fmla="*/ 11 h 17"/>
                  <a:gd name="T8" fmla="*/ 4 w 20"/>
                  <a:gd name="T9" fmla="*/ 13 h 17"/>
                  <a:gd name="T10" fmla="*/ 2 w 20"/>
                  <a:gd name="T11" fmla="*/ 15 h 17"/>
                  <a:gd name="T12" fmla="*/ 2 w 20"/>
                  <a:gd name="T13" fmla="*/ 17 h 17"/>
                  <a:gd name="T14" fmla="*/ 6 w 20"/>
                  <a:gd name="T15" fmla="*/ 11 h 17"/>
                  <a:gd name="T16" fmla="*/ 8 w 20"/>
                  <a:gd name="T17" fmla="*/ 9 h 17"/>
                  <a:gd name="T18" fmla="*/ 10 w 20"/>
                  <a:gd name="T19" fmla="*/ 9 h 17"/>
                  <a:gd name="T20" fmla="*/ 12 w 20"/>
                  <a:gd name="T21" fmla="*/ 9 h 17"/>
                  <a:gd name="T22" fmla="*/ 12 w 20"/>
                  <a:gd name="T23" fmla="*/ 9 h 17"/>
                  <a:gd name="T24" fmla="*/ 14 w 20"/>
                  <a:gd name="T25" fmla="*/ 8 h 17"/>
                  <a:gd name="T26" fmla="*/ 16 w 20"/>
                  <a:gd name="T27" fmla="*/ 6 h 17"/>
                  <a:gd name="T28" fmla="*/ 18 w 20"/>
                  <a:gd name="T29" fmla="*/ 6 h 17"/>
                  <a:gd name="T30" fmla="*/ 20 w 20"/>
                  <a:gd name="T31" fmla="*/ 4 h 17"/>
                  <a:gd name="T32" fmla="*/ 20 w 20"/>
                  <a:gd name="T33" fmla="*/ 4 h 17"/>
                  <a:gd name="T34" fmla="*/ 18 w 20"/>
                  <a:gd name="T35" fmla="*/ 2 h 17"/>
                  <a:gd name="T36" fmla="*/ 16 w 20"/>
                  <a:gd name="T37" fmla="*/ 2 h 17"/>
                  <a:gd name="T38" fmla="*/ 16 w 20"/>
                  <a:gd name="T39" fmla="*/ 0 h 17"/>
                  <a:gd name="T40" fmla="*/ 8 w 20"/>
                  <a:gd name="T41" fmla="*/ 0 h 17"/>
                  <a:gd name="T42" fmla="*/ 6 w 20"/>
                  <a:gd name="T43" fmla="*/ 4 h 17"/>
                  <a:gd name="T44" fmla="*/ 4 w 20"/>
                  <a:gd name="T45" fmla="*/ 4 h 17"/>
                  <a:gd name="T46" fmla="*/ 4 w 20"/>
                  <a:gd name="T47" fmla="*/ 4 h 17"/>
                  <a:gd name="T48" fmla="*/ 0 w 20"/>
                  <a:gd name="T49" fmla="*/ 4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17"/>
                  <a:gd name="T77" fmla="*/ 20 w 20"/>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17">
                    <a:moveTo>
                      <a:pt x="0" y="4"/>
                    </a:moveTo>
                    <a:lnTo>
                      <a:pt x="0" y="9"/>
                    </a:lnTo>
                    <a:lnTo>
                      <a:pt x="2" y="11"/>
                    </a:lnTo>
                    <a:lnTo>
                      <a:pt x="4" y="11"/>
                    </a:lnTo>
                    <a:lnTo>
                      <a:pt x="4" y="13"/>
                    </a:lnTo>
                    <a:lnTo>
                      <a:pt x="2" y="15"/>
                    </a:lnTo>
                    <a:lnTo>
                      <a:pt x="2" y="17"/>
                    </a:lnTo>
                    <a:lnTo>
                      <a:pt x="6" y="11"/>
                    </a:lnTo>
                    <a:lnTo>
                      <a:pt x="8" y="9"/>
                    </a:lnTo>
                    <a:lnTo>
                      <a:pt x="10" y="9"/>
                    </a:lnTo>
                    <a:lnTo>
                      <a:pt x="12" y="9"/>
                    </a:lnTo>
                    <a:lnTo>
                      <a:pt x="14" y="8"/>
                    </a:lnTo>
                    <a:lnTo>
                      <a:pt x="16" y="6"/>
                    </a:lnTo>
                    <a:lnTo>
                      <a:pt x="18" y="6"/>
                    </a:lnTo>
                    <a:lnTo>
                      <a:pt x="20" y="4"/>
                    </a:lnTo>
                    <a:lnTo>
                      <a:pt x="18" y="2"/>
                    </a:lnTo>
                    <a:lnTo>
                      <a:pt x="16" y="2"/>
                    </a:lnTo>
                    <a:lnTo>
                      <a:pt x="16" y="0"/>
                    </a:lnTo>
                    <a:lnTo>
                      <a:pt x="8" y="0"/>
                    </a:lnTo>
                    <a:lnTo>
                      <a:pt x="6" y="4"/>
                    </a:lnTo>
                    <a:lnTo>
                      <a:pt x="4" y="4"/>
                    </a:lnTo>
                    <a:lnTo>
                      <a:pt x="0" y="4"/>
                    </a:lnTo>
                    <a:close/>
                  </a:path>
                </a:pathLst>
              </a:custGeom>
              <a:solidFill>
                <a:srgbClr val="0071B4">
                  <a:alpha val="34901"/>
                </a:srgbClr>
              </a:solidFill>
              <a:ln w="9525">
                <a:noFill/>
                <a:round/>
                <a:headEnd/>
                <a:tailEnd/>
              </a:ln>
            </p:spPr>
            <p:txBody>
              <a:bodyPr/>
              <a:lstStyle/>
              <a:p>
                <a:endParaRPr lang="en-US"/>
              </a:p>
            </p:txBody>
          </p:sp>
          <p:sp>
            <p:nvSpPr>
              <p:cNvPr id="14937" name="Freeform 139"/>
              <p:cNvSpPr>
                <a:spLocks/>
              </p:cNvSpPr>
              <p:nvPr/>
            </p:nvSpPr>
            <p:spPr bwMode="auto">
              <a:xfrm>
                <a:off x="3149" y="2066"/>
                <a:ext cx="8" cy="8"/>
              </a:xfrm>
              <a:custGeom>
                <a:avLst/>
                <a:gdLst>
                  <a:gd name="T0" fmla="*/ 4 w 8"/>
                  <a:gd name="T1" fmla="*/ 8 h 8"/>
                  <a:gd name="T2" fmla="*/ 6 w 8"/>
                  <a:gd name="T3" fmla="*/ 6 h 8"/>
                  <a:gd name="T4" fmla="*/ 8 w 8"/>
                  <a:gd name="T5" fmla="*/ 0 h 8"/>
                  <a:gd name="T6" fmla="*/ 6 w 8"/>
                  <a:gd name="T7" fmla="*/ 2 h 8"/>
                  <a:gd name="T8" fmla="*/ 2 w 8"/>
                  <a:gd name="T9" fmla="*/ 4 h 8"/>
                  <a:gd name="T10" fmla="*/ 2 w 8"/>
                  <a:gd name="T11" fmla="*/ 6 h 8"/>
                  <a:gd name="T12" fmla="*/ 2 w 8"/>
                  <a:gd name="T13" fmla="*/ 6 h 8"/>
                  <a:gd name="T14" fmla="*/ 0 w 8"/>
                  <a:gd name="T15" fmla="*/ 8 h 8"/>
                  <a:gd name="T16" fmla="*/ 4 w 8"/>
                  <a:gd name="T17" fmla="*/ 6 h 8"/>
                  <a:gd name="T18" fmla="*/ 4 w 8"/>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4" y="8"/>
                    </a:moveTo>
                    <a:lnTo>
                      <a:pt x="6" y="6"/>
                    </a:lnTo>
                    <a:lnTo>
                      <a:pt x="8" y="0"/>
                    </a:lnTo>
                    <a:lnTo>
                      <a:pt x="6" y="2"/>
                    </a:lnTo>
                    <a:lnTo>
                      <a:pt x="2" y="4"/>
                    </a:lnTo>
                    <a:lnTo>
                      <a:pt x="2" y="6"/>
                    </a:lnTo>
                    <a:lnTo>
                      <a:pt x="0" y="8"/>
                    </a:lnTo>
                    <a:lnTo>
                      <a:pt x="4" y="6"/>
                    </a:lnTo>
                    <a:lnTo>
                      <a:pt x="4" y="8"/>
                    </a:lnTo>
                    <a:close/>
                  </a:path>
                </a:pathLst>
              </a:custGeom>
              <a:solidFill>
                <a:srgbClr val="0071B4">
                  <a:alpha val="34901"/>
                </a:srgbClr>
              </a:solidFill>
              <a:ln w="9525">
                <a:noFill/>
                <a:round/>
                <a:headEnd/>
                <a:tailEnd/>
              </a:ln>
            </p:spPr>
            <p:txBody>
              <a:bodyPr/>
              <a:lstStyle/>
              <a:p>
                <a:endParaRPr lang="en-US"/>
              </a:p>
            </p:txBody>
          </p:sp>
          <p:sp>
            <p:nvSpPr>
              <p:cNvPr id="14938" name="Freeform 140"/>
              <p:cNvSpPr>
                <a:spLocks/>
              </p:cNvSpPr>
              <p:nvPr/>
            </p:nvSpPr>
            <p:spPr bwMode="auto">
              <a:xfrm>
                <a:off x="3147" y="2100"/>
                <a:ext cx="12" cy="10"/>
              </a:xfrm>
              <a:custGeom>
                <a:avLst/>
                <a:gdLst>
                  <a:gd name="T0" fmla="*/ 0 w 12"/>
                  <a:gd name="T1" fmla="*/ 4 h 10"/>
                  <a:gd name="T2" fmla="*/ 0 w 12"/>
                  <a:gd name="T3" fmla="*/ 6 h 10"/>
                  <a:gd name="T4" fmla="*/ 2 w 12"/>
                  <a:gd name="T5" fmla="*/ 6 h 10"/>
                  <a:gd name="T6" fmla="*/ 4 w 12"/>
                  <a:gd name="T7" fmla="*/ 10 h 10"/>
                  <a:gd name="T8" fmla="*/ 6 w 12"/>
                  <a:gd name="T9" fmla="*/ 10 h 10"/>
                  <a:gd name="T10" fmla="*/ 8 w 12"/>
                  <a:gd name="T11" fmla="*/ 8 h 10"/>
                  <a:gd name="T12" fmla="*/ 12 w 12"/>
                  <a:gd name="T13" fmla="*/ 6 h 10"/>
                  <a:gd name="T14" fmla="*/ 12 w 12"/>
                  <a:gd name="T15" fmla="*/ 4 h 10"/>
                  <a:gd name="T16" fmla="*/ 10 w 12"/>
                  <a:gd name="T17" fmla="*/ 2 h 10"/>
                  <a:gd name="T18" fmla="*/ 8 w 12"/>
                  <a:gd name="T19" fmla="*/ 2 h 10"/>
                  <a:gd name="T20" fmla="*/ 8 w 12"/>
                  <a:gd name="T21" fmla="*/ 0 h 10"/>
                  <a:gd name="T22" fmla="*/ 6 w 12"/>
                  <a:gd name="T23" fmla="*/ 0 h 10"/>
                  <a:gd name="T24" fmla="*/ 4 w 12"/>
                  <a:gd name="T25" fmla="*/ 2 h 10"/>
                  <a:gd name="T26" fmla="*/ 4 w 12"/>
                  <a:gd name="T27" fmla="*/ 4 h 10"/>
                  <a:gd name="T28" fmla="*/ 0 w 12"/>
                  <a:gd name="T29" fmla="*/ 4 h 10"/>
                  <a:gd name="T30" fmla="*/ 0 w 12"/>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0"/>
                  <a:gd name="T50" fmla="*/ 12 w 12"/>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0">
                    <a:moveTo>
                      <a:pt x="0" y="4"/>
                    </a:moveTo>
                    <a:lnTo>
                      <a:pt x="0" y="6"/>
                    </a:lnTo>
                    <a:lnTo>
                      <a:pt x="2" y="6"/>
                    </a:lnTo>
                    <a:lnTo>
                      <a:pt x="4" y="10"/>
                    </a:lnTo>
                    <a:lnTo>
                      <a:pt x="6" y="10"/>
                    </a:lnTo>
                    <a:lnTo>
                      <a:pt x="8" y="8"/>
                    </a:lnTo>
                    <a:lnTo>
                      <a:pt x="12" y="6"/>
                    </a:lnTo>
                    <a:lnTo>
                      <a:pt x="12" y="4"/>
                    </a:lnTo>
                    <a:lnTo>
                      <a:pt x="10" y="2"/>
                    </a:lnTo>
                    <a:lnTo>
                      <a:pt x="8" y="2"/>
                    </a:lnTo>
                    <a:lnTo>
                      <a:pt x="8" y="0"/>
                    </a:lnTo>
                    <a:lnTo>
                      <a:pt x="6" y="0"/>
                    </a:lnTo>
                    <a:lnTo>
                      <a:pt x="4" y="2"/>
                    </a:lnTo>
                    <a:lnTo>
                      <a:pt x="4" y="4"/>
                    </a:lnTo>
                    <a:lnTo>
                      <a:pt x="0" y="4"/>
                    </a:lnTo>
                    <a:close/>
                  </a:path>
                </a:pathLst>
              </a:custGeom>
              <a:solidFill>
                <a:srgbClr val="0071B4">
                  <a:alpha val="34901"/>
                </a:srgbClr>
              </a:solidFill>
              <a:ln w="9525">
                <a:noFill/>
                <a:round/>
                <a:headEnd/>
                <a:tailEnd/>
              </a:ln>
            </p:spPr>
            <p:txBody>
              <a:bodyPr/>
              <a:lstStyle/>
              <a:p>
                <a:endParaRPr lang="en-US"/>
              </a:p>
            </p:txBody>
          </p:sp>
          <p:sp>
            <p:nvSpPr>
              <p:cNvPr id="14939" name="Freeform 141"/>
              <p:cNvSpPr>
                <a:spLocks/>
              </p:cNvSpPr>
              <p:nvPr/>
            </p:nvSpPr>
            <p:spPr bwMode="auto">
              <a:xfrm>
                <a:off x="2976" y="2189"/>
                <a:ext cx="16" cy="14"/>
              </a:xfrm>
              <a:custGeom>
                <a:avLst/>
                <a:gdLst>
                  <a:gd name="T0" fmla="*/ 14 w 16"/>
                  <a:gd name="T1" fmla="*/ 8 h 14"/>
                  <a:gd name="T2" fmla="*/ 14 w 16"/>
                  <a:gd name="T3" fmla="*/ 6 h 14"/>
                  <a:gd name="T4" fmla="*/ 14 w 16"/>
                  <a:gd name="T5" fmla="*/ 4 h 14"/>
                  <a:gd name="T6" fmla="*/ 12 w 16"/>
                  <a:gd name="T7" fmla="*/ 0 h 14"/>
                  <a:gd name="T8" fmla="*/ 10 w 16"/>
                  <a:gd name="T9" fmla="*/ 0 h 14"/>
                  <a:gd name="T10" fmla="*/ 10 w 16"/>
                  <a:gd name="T11" fmla="*/ 2 h 14"/>
                  <a:gd name="T12" fmla="*/ 10 w 16"/>
                  <a:gd name="T13" fmla="*/ 2 h 14"/>
                  <a:gd name="T14" fmla="*/ 8 w 16"/>
                  <a:gd name="T15" fmla="*/ 2 h 14"/>
                  <a:gd name="T16" fmla="*/ 4 w 16"/>
                  <a:gd name="T17" fmla="*/ 2 h 14"/>
                  <a:gd name="T18" fmla="*/ 4 w 16"/>
                  <a:gd name="T19" fmla="*/ 2 h 14"/>
                  <a:gd name="T20" fmla="*/ 2 w 16"/>
                  <a:gd name="T21" fmla="*/ 4 h 14"/>
                  <a:gd name="T22" fmla="*/ 0 w 16"/>
                  <a:gd name="T23" fmla="*/ 2 h 14"/>
                  <a:gd name="T24" fmla="*/ 0 w 16"/>
                  <a:gd name="T25" fmla="*/ 2 h 14"/>
                  <a:gd name="T26" fmla="*/ 0 w 16"/>
                  <a:gd name="T27" fmla="*/ 4 h 14"/>
                  <a:gd name="T28" fmla="*/ 0 w 16"/>
                  <a:gd name="T29" fmla="*/ 4 h 14"/>
                  <a:gd name="T30" fmla="*/ 0 w 16"/>
                  <a:gd name="T31" fmla="*/ 6 h 14"/>
                  <a:gd name="T32" fmla="*/ 0 w 16"/>
                  <a:gd name="T33" fmla="*/ 6 h 14"/>
                  <a:gd name="T34" fmla="*/ 0 w 16"/>
                  <a:gd name="T35" fmla="*/ 6 h 14"/>
                  <a:gd name="T36" fmla="*/ 0 w 16"/>
                  <a:gd name="T37" fmla="*/ 8 h 14"/>
                  <a:gd name="T38" fmla="*/ 2 w 16"/>
                  <a:gd name="T39" fmla="*/ 8 h 14"/>
                  <a:gd name="T40" fmla="*/ 2 w 16"/>
                  <a:gd name="T41" fmla="*/ 10 h 14"/>
                  <a:gd name="T42" fmla="*/ 4 w 16"/>
                  <a:gd name="T43" fmla="*/ 12 h 14"/>
                  <a:gd name="T44" fmla="*/ 6 w 16"/>
                  <a:gd name="T45" fmla="*/ 12 h 14"/>
                  <a:gd name="T46" fmla="*/ 4 w 16"/>
                  <a:gd name="T47" fmla="*/ 12 h 14"/>
                  <a:gd name="T48" fmla="*/ 4 w 16"/>
                  <a:gd name="T49" fmla="*/ 14 h 14"/>
                  <a:gd name="T50" fmla="*/ 6 w 16"/>
                  <a:gd name="T51" fmla="*/ 14 h 14"/>
                  <a:gd name="T52" fmla="*/ 10 w 16"/>
                  <a:gd name="T53" fmla="*/ 14 h 14"/>
                  <a:gd name="T54" fmla="*/ 10 w 16"/>
                  <a:gd name="T55" fmla="*/ 14 h 14"/>
                  <a:gd name="T56" fmla="*/ 12 w 16"/>
                  <a:gd name="T57" fmla="*/ 14 h 14"/>
                  <a:gd name="T58" fmla="*/ 14 w 16"/>
                  <a:gd name="T59" fmla="*/ 14 h 14"/>
                  <a:gd name="T60" fmla="*/ 14 w 16"/>
                  <a:gd name="T61" fmla="*/ 8 h 14"/>
                  <a:gd name="T62" fmla="*/ 16 w 16"/>
                  <a:gd name="T63" fmla="*/ 8 h 14"/>
                  <a:gd name="T64" fmla="*/ 16 w 16"/>
                  <a:gd name="T65" fmla="*/ 8 h 14"/>
                  <a:gd name="T66" fmla="*/ 14 w 16"/>
                  <a:gd name="T67" fmla="*/ 8 h 14"/>
                  <a:gd name="T68" fmla="*/ 14 w 16"/>
                  <a:gd name="T69" fmla="*/ 8 h 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
                  <a:gd name="T106" fmla="*/ 0 h 14"/>
                  <a:gd name="T107" fmla="*/ 16 w 16"/>
                  <a:gd name="T108" fmla="*/ 14 h 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 h="14">
                    <a:moveTo>
                      <a:pt x="14" y="8"/>
                    </a:moveTo>
                    <a:lnTo>
                      <a:pt x="14" y="6"/>
                    </a:lnTo>
                    <a:lnTo>
                      <a:pt x="14" y="4"/>
                    </a:lnTo>
                    <a:lnTo>
                      <a:pt x="12" y="0"/>
                    </a:lnTo>
                    <a:lnTo>
                      <a:pt x="10" y="0"/>
                    </a:lnTo>
                    <a:lnTo>
                      <a:pt x="10" y="2"/>
                    </a:lnTo>
                    <a:lnTo>
                      <a:pt x="8" y="2"/>
                    </a:lnTo>
                    <a:lnTo>
                      <a:pt x="4" y="2"/>
                    </a:lnTo>
                    <a:lnTo>
                      <a:pt x="2" y="4"/>
                    </a:lnTo>
                    <a:lnTo>
                      <a:pt x="0" y="2"/>
                    </a:lnTo>
                    <a:lnTo>
                      <a:pt x="0" y="4"/>
                    </a:lnTo>
                    <a:lnTo>
                      <a:pt x="0" y="6"/>
                    </a:lnTo>
                    <a:lnTo>
                      <a:pt x="0" y="8"/>
                    </a:lnTo>
                    <a:lnTo>
                      <a:pt x="2" y="8"/>
                    </a:lnTo>
                    <a:lnTo>
                      <a:pt x="2" y="10"/>
                    </a:lnTo>
                    <a:lnTo>
                      <a:pt x="4" y="12"/>
                    </a:lnTo>
                    <a:lnTo>
                      <a:pt x="6" y="12"/>
                    </a:lnTo>
                    <a:lnTo>
                      <a:pt x="4" y="12"/>
                    </a:lnTo>
                    <a:lnTo>
                      <a:pt x="4" y="14"/>
                    </a:lnTo>
                    <a:lnTo>
                      <a:pt x="6" y="14"/>
                    </a:lnTo>
                    <a:lnTo>
                      <a:pt x="10" y="14"/>
                    </a:lnTo>
                    <a:lnTo>
                      <a:pt x="12" y="14"/>
                    </a:lnTo>
                    <a:lnTo>
                      <a:pt x="14" y="14"/>
                    </a:lnTo>
                    <a:lnTo>
                      <a:pt x="14" y="8"/>
                    </a:lnTo>
                    <a:lnTo>
                      <a:pt x="16" y="8"/>
                    </a:lnTo>
                    <a:lnTo>
                      <a:pt x="14" y="8"/>
                    </a:lnTo>
                    <a:close/>
                  </a:path>
                </a:pathLst>
              </a:custGeom>
              <a:solidFill>
                <a:srgbClr val="0071B4">
                  <a:alpha val="34901"/>
                </a:srgbClr>
              </a:solidFill>
              <a:ln w="9525">
                <a:noFill/>
                <a:round/>
                <a:headEnd/>
                <a:tailEnd/>
              </a:ln>
            </p:spPr>
            <p:txBody>
              <a:bodyPr/>
              <a:lstStyle/>
              <a:p>
                <a:endParaRPr lang="en-US"/>
              </a:p>
            </p:txBody>
          </p:sp>
          <p:sp>
            <p:nvSpPr>
              <p:cNvPr id="14940" name="Freeform 142"/>
              <p:cNvSpPr>
                <a:spLocks/>
              </p:cNvSpPr>
              <p:nvPr/>
            </p:nvSpPr>
            <p:spPr bwMode="auto">
              <a:xfrm>
                <a:off x="3039" y="2418"/>
                <a:ext cx="4" cy="6"/>
              </a:xfrm>
              <a:custGeom>
                <a:avLst/>
                <a:gdLst>
                  <a:gd name="T0" fmla="*/ 4 w 4"/>
                  <a:gd name="T1" fmla="*/ 4 h 6"/>
                  <a:gd name="T2" fmla="*/ 4 w 4"/>
                  <a:gd name="T3" fmla="*/ 6 h 6"/>
                  <a:gd name="T4" fmla="*/ 4 w 4"/>
                  <a:gd name="T5" fmla="*/ 4 h 6"/>
                  <a:gd name="T6" fmla="*/ 2 w 4"/>
                  <a:gd name="T7" fmla="*/ 2 h 6"/>
                  <a:gd name="T8" fmla="*/ 2 w 4"/>
                  <a:gd name="T9" fmla="*/ 0 h 6"/>
                  <a:gd name="T10" fmla="*/ 2 w 4"/>
                  <a:gd name="T11" fmla="*/ 0 h 6"/>
                  <a:gd name="T12" fmla="*/ 0 w 4"/>
                  <a:gd name="T13" fmla="*/ 4 h 6"/>
                  <a:gd name="T14" fmla="*/ 2 w 4"/>
                  <a:gd name="T15" fmla="*/ 4 h 6"/>
                  <a:gd name="T16" fmla="*/ 4 w 4"/>
                  <a:gd name="T17" fmla="*/ 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4" y="4"/>
                    </a:moveTo>
                    <a:lnTo>
                      <a:pt x="4" y="6"/>
                    </a:lnTo>
                    <a:lnTo>
                      <a:pt x="4" y="4"/>
                    </a:lnTo>
                    <a:lnTo>
                      <a:pt x="2" y="2"/>
                    </a:lnTo>
                    <a:lnTo>
                      <a:pt x="2" y="0"/>
                    </a:lnTo>
                    <a:lnTo>
                      <a:pt x="0" y="4"/>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4941" name="Freeform 143"/>
              <p:cNvSpPr>
                <a:spLocks/>
              </p:cNvSpPr>
              <p:nvPr/>
            </p:nvSpPr>
            <p:spPr bwMode="auto">
              <a:xfrm>
                <a:off x="2910" y="2094"/>
                <a:ext cx="2" cy="4"/>
              </a:xfrm>
              <a:custGeom>
                <a:avLst/>
                <a:gdLst>
                  <a:gd name="T0" fmla="*/ 2 w 2"/>
                  <a:gd name="T1" fmla="*/ 0 h 4"/>
                  <a:gd name="T2" fmla="*/ 2 w 2"/>
                  <a:gd name="T3" fmla="*/ 0 h 4"/>
                  <a:gd name="T4" fmla="*/ 2 w 2"/>
                  <a:gd name="T5" fmla="*/ 0 h 4"/>
                  <a:gd name="T6" fmla="*/ 0 w 2"/>
                  <a:gd name="T7" fmla="*/ 4 h 4"/>
                  <a:gd name="T8" fmla="*/ 2 w 2"/>
                  <a:gd name="T9" fmla="*/ 4 h 4"/>
                  <a:gd name="T10" fmla="*/ 2 w 2"/>
                  <a:gd name="T11" fmla="*/ 0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0"/>
                    </a:moveTo>
                    <a:lnTo>
                      <a:pt x="2" y="0"/>
                    </a:lnTo>
                    <a:lnTo>
                      <a:pt x="0" y="4"/>
                    </a:lnTo>
                    <a:lnTo>
                      <a:pt x="2" y="4"/>
                    </a:lnTo>
                    <a:lnTo>
                      <a:pt x="2" y="0"/>
                    </a:lnTo>
                    <a:close/>
                  </a:path>
                </a:pathLst>
              </a:custGeom>
              <a:solidFill>
                <a:srgbClr val="0071B4">
                  <a:alpha val="34901"/>
                </a:srgbClr>
              </a:solidFill>
              <a:ln w="9525">
                <a:noFill/>
                <a:round/>
                <a:headEnd/>
                <a:tailEnd/>
              </a:ln>
            </p:spPr>
            <p:txBody>
              <a:bodyPr/>
              <a:lstStyle/>
              <a:p>
                <a:endParaRPr lang="en-US"/>
              </a:p>
            </p:txBody>
          </p:sp>
          <p:sp>
            <p:nvSpPr>
              <p:cNvPr id="14942" name="Freeform 144"/>
              <p:cNvSpPr>
                <a:spLocks/>
              </p:cNvSpPr>
              <p:nvPr/>
            </p:nvSpPr>
            <p:spPr bwMode="auto">
              <a:xfrm>
                <a:off x="3037" y="2420"/>
                <a:ext cx="4" cy="10"/>
              </a:xfrm>
              <a:custGeom>
                <a:avLst/>
                <a:gdLst>
                  <a:gd name="T0" fmla="*/ 0 w 4"/>
                  <a:gd name="T1" fmla="*/ 4 h 10"/>
                  <a:gd name="T2" fmla="*/ 0 w 4"/>
                  <a:gd name="T3" fmla="*/ 6 h 10"/>
                  <a:gd name="T4" fmla="*/ 4 w 4"/>
                  <a:gd name="T5" fmla="*/ 10 h 10"/>
                  <a:gd name="T6" fmla="*/ 2 w 4"/>
                  <a:gd name="T7" fmla="*/ 0 h 10"/>
                  <a:gd name="T8" fmla="*/ 2 w 4"/>
                  <a:gd name="T9" fmla="*/ 0 h 10"/>
                  <a:gd name="T10" fmla="*/ 0 w 4"/>
                  <a:gd name="T11" fmla="*/ 0 h 10"/>
                  <a:gd name="T12" fmla="*/ 0 w 4"/>
                  <a:gd name="T13" fmla="*/ 0 h 10"/>
                  <a:gd name="T14" fmla="*/ 2 w 4"/>
                  <a:gd name="T15" fmla="*/ 2 h 10"/>
                  <a:gd name="T16" fmla="*/ 2 w 4"/>
                  <a:gd name="T17" fmla="*/ 4 h 10"/>
                  <a:gd name="T18" fmla="*/ 0 w 4"/>
                  <a:gd name="T19" fmla="*/ 4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4"/>
                    </a:moveTo>
                    <a:lnTo>
                      <a:pt x="0" y="6"/>
                    </a:lnTo>
                    <a:lnTo>
                      <a:pt x="4" y="10"/>
                    </a:lnTo>
                    <a:lnTo>
                      <a:pt x="2" y="0"/>
                    </a:lnTo>
                    <a:lnTo>
                      <a:pt x="0" y="0"/>
                    </a:lnTo>
                    <a:lnTo>
                      <a:pt x="2" y="2"/>
                    </a:lnTo>
                    <a:lnTo>
                      <a:pt x="2" y="4"/>
                    </a:lnTo>
                    <a:lnTo>
                      <a:pt x="0" y="4"/>
                    </a:lnTo>
                    <a:close/>
                  </a:path>
                </a:pathLst>
              </a:custGeom>
              <a:solidFill>
                <a:srgbClr val="0071B4">
                  <a:alpha val="34901"/>
                </a:srgbClr>
              </a:solidFill>
              <a:ln w="9525">
                <a:noFill/>
                <a:round/>
                <a:headEnd/>
                <a:tailEnd/>
              </a:ln>
            </p:spPr>
            <p:txBody>
              <a:bodyPr/>
              <a:lstStyle/>
              <a:p>
                <a:endParaRPr lang="en-US"/>
              </a:p>
            </p:txBody>
          </p:sp>
          <p:sp>
            <p:nvSpPr>
              <p:cNvPr id="14943" name="Freeform 145"/>
              <p:cNvSpPr>
                <a:spLocks/>
              </p:cNvSpPr>
              <p:nvPr/>
            </p:nvSpPr>
            <p:spPr bwMode="auto">
              <a:xfrm>
                <a:off x="3067" y="2454"/>
                <a:ext cx="6" cy="2"/>
              </a:xfrm>
              <a:custGeom>
                <a:avLst/>
                <a:gdLst>
                  <a:gd name="T0" fmla="*/ 6 w 6"/>
                  <a:gd name="T1" fmla="*/ 2 h 2"/>
                  <a:gd name="T2" fmla="*/ 6 w 6"/>
                  <a:gd name="T3" fmla="*/ 0 h 2"/>
                  <a:gd name="T4" fmla="*/ 2 w 6"/>
                  <a:gd name="T5" fmla="*/ 0 h 2"/>
                  <a:gd name="T6" fmla="*/ 0 w 6"/>
                  <a:gd name="T7" fmla="*/ 0 h 2"/>
                  <a:gd name="T8" fmla="*/ 2 w 6"/>
                  <a:gd name="T9" fmla="*/ 2 h 2"/>
                  <a:gd name="T10" fmla="*/ 6 w 6"/>
                  <a:gd name="T11" fmla="*/ 2 h 2"/>
                  <a:gd name="T12" fmla="*/ 6 w 6"/>
                  <a:gd name="T13" fmla="*/ 2 h 2"/>
                  <a:gd name="T14" fmla="*/ 0 60000 65536"/>
                  <a:gd name="T15" fmla="*/ 0 60000 65536"/>
                  <a:gd name="T16" fmla="*/ 0 60000 65536"/>
                  <a:gd name="T17" fmla="*/ 0 60000 65536"/>
                  <a:gd name="T18" fmla="*/ 0 60000 65536"/>
                  <a:gd name="T19" fmla="*/ 0 60000 65536"/>
                  <a:gd name="T20" fmla="*/ 0 60000 65536"/>
                  <a:gd name="T21" fmla="*/ 0 w 6"/>
                  <a:gd name="T22" fmla="*/ 0 h 2"/>
                  <a:gd name="T23" fmla="*/ 6 w 6"/>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2">
                    <a:moveTo>
                      <a:pt x="6" y="2"/>
                    </a:moveTo>
                    <a:lnTo>
                      <a:pt x="6" y="0"/>
                    </a:lnTo>
                    <a:lnTo>
                      <a:pt x="2" y="0"/>
                    </a:lnTo>
                    <a:lnTo>
                      <a:pt x="0" y="0"/>
                    </a:lnTo>
                    <a:lnTo>
                      <a:pt x="2" y="2"/>
                    </a:lnTo>
                    <a:lnTo>
                      <a:pt x="6" y="2"/>
                    </a:lnTo>
                    <a:close/>
                  </a:path>
                </a:pathLst>
              </a:custGeom>
              <a:solidFill>
                <a:srgbClr val="0071B4">
                  <a:alpha val="34901"/>
                </a:srgbClr>
              </a:solidFill>
              <a:ln w="9525">
                <a:noFill/>
                <a:round/>
                <a:headEnd/>
                <a:tailEnd/>
              </a:ln>
            </p:spPr>
            <p:txBody>
              <a:bodyPr/>
              <a:lstStyle/>
              <a:p>
                <a:endParaRPr lang="en-US"/>
              </a:p>
            </p:txBody>
          </p:sp>
          <p:sp>
            <p:nvSpPr>
              <p:cNvPr id="14944" name="Freeform 146"/>
              <p:cNvSpPr>
                <a:spLocks/>
              </p:cNvSpPr>
              <p:nvPr/>
            </p:nvSpPr>
            <p:spPr bwMode="auto">
              <a:xfrm>
                <a:off x="2988" y="2201"/>
                <a:ext cx="4" cy="10"/>
              </a:xfrm>
              <a:custGeom>
                <a:avLst/>
                <a:gdLst>
                  <a:gd name="T0" fmla="*/ 4 w 4"/>
                  <a:gd name="T1" fmla="*/ 0 h 10"/>
                  <a:gd name="T2" fmla="*/ 4 w 4"/>
                  <a:gd name="T3" fmla="*/ 2 h 10"/>
                  <a:gd name="T4" fmla="*/ 2 w 4"/>
                  <a:gd name="T5" fmla="*/ 2 h 10"/>
                  <a:gd name="T6" fmla="*/ 0 w 4"/>
                  <a:gd name="T7" fmla="*/ 6 h 10"/>
                  <a:gd name="T8" fmla="*/ 0 w 4"/>
                  <a:gd name="T9" fmla="*/ 6 h 10"/>
                  <a:gd name="T10" fmla="*/ 2 w 4"/>
                  <a:gd name="T11" fmla="*/ 8 h 10"/>
                  <a:gd name="T12" fmla="*/ 2 w 4"/>
                  <a:gd name="T13" fmla="*/ 10 h 10"/>
                  <a:gd name="T14" fmla="*/ 2 w 4"/>
                  <a:gd name="T15" fmla="*/ 10 h 10"/>
                  <a:gd name="T16" fmla="*/ 2 w 4"/>
                  <a:gd name="T17" fmla="*/ 8 h 10"/>
                  <a:gd name="T18" fmla="*/ 4 w 4"/>
                  <a:gd name="T19" fmla="*/ 8 h 10"/>
                  <a:gd name="T20" fmla="*/ 4 w 4"/>
                  <a:gd name="T21" fmla="*/ 6 h 10"/>
                  <a:gd name="T22" fmla="*/ 4 w 4"/>
                  <a:gd name="T23" fmla="*/ 4 h 10"/>
                  <a:gd name="T24" fmla="*/ 4 w 4"/>
                  <a:gd name="T25" fmla="*/ 0 h 10"/>
                  <a:gd name="T26" fmla="*/ 4 w 4"/>
                  <a:gd name="T27" fmla="*/ 0 h 10"/>
                  <a:gd name="T28" fmla="*/ 4 w 4"/>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10"/>
                  <a:gd name="T47" fmla="*/ 4 w 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10">
                    <a:moveTo>
                      <a:pt x="4" y="0"/>
                    </a:moveTo>
                    <a:lnTo>
                      <a:pt x="4" y="2"/>
                    </a:lnTo>
                    <a:lnTo>
                      <a:pt x="2" y="2"/>
                    </a:lnTo>
                    <a:lnTo>
                      <a:pt x="0" y="6"/>
                    </a:lnTo>
                    <a:lnTo>
                      <a:pt x="2" y="8"/>
                    </a:lnTo>
                    <a:lnTo>
                      <a:pt x="2" y="10"/>
                    </a:lnTo>
                    <a:lnTo>
                      <a:pt x="2" y="8"/>
                    </a:lnTo>
                    <a:lnTo>
                      <a:pt x="4" y="8"/>
                    </a:lnTo>
                    <a:lnTo>
                      <a:pt x="4" y="6"/>
                    </a:lnTo>
                    <a:lnTo>
                      <a:pt x="4" y="4"/>
                    </a:lnTo>
                    <a:lnTo>
                      <a:pt x="4" y="0"/>
                    </a:lnTo>
                    <a:close/>
                  </a:path>
                </a:pathLst>
              </a:custGeom>
              <a:solidFill>
                <a:srgbClr val="0071B4">
                  <a:alpha val="34901"/>
                </a:srgbClr>
              </a:solidFill>
              <a:ln w="9525">
                <a:noFill/>
                <a:round/>
                <a:headEnd/>
                <a:tailEnd/>
              </a:ln>
            </p:spPr>
            <p:txBody>
              <a:bodyPr/>
              <a:lstStyle/>
              <a:p>
                <a:endParaRPr lang="en-US"/>
              </a:p>
            </p:txBody>
          </p:sp>
          <p:sp>
            <p:nvSpPr>
              <p:cNvPr id="14945" name="Freeform 147"/>
              <p:cNvSpPr>
                <a:spLocks/>
              </p:cNvSpPr>
              <p:nvPr/>
            </p:nvSpPr>
            <p:spPr bwMode="auto">
              <a:xfrm>
                <a:off x="2994" y="2205"/>
                <a:ext cx="10" cy="8"/>
              </a:xfrm>
              <a:custGeom>
                <a:avLst/>
                <a:gdLst>
                  <a:gd name="T0" fmla="*/ 0 w 10"/>
                  <a:gd name="T1" fmla="*/ 4 h 8"/>
                  <a:gd name="T2" fmla="*/ 0 w 10"/>
                  <a:gd name="T3" fmla="*/ 6 h 8"/>
                  <a:gd name="T4" fmla="*/ 2 w 10"/>
                  <a:gd name="T5" fmla="*/ 6 h 8"/>
                  <a:gd name="T6" fmla="*/ 6 w 10"/>
                  <a:gd name="T7" fmla="*/ 8 h 8"/>
                  <a:gd name="T8" fmla="*/ 6 w 10"/>
                  <a:gd name="T9" fmla="*/ 8 h 8"/>
                  <a:gd name="T10" fmla="*/ 6 w 10"/>
                  <a:gd name="T11" fmla="*/ 8 h 8"/>
                  <a:gd name="T12" fmla="*/ 10 w 10"/>
                  <a:gd name="T13" fmla="*/ 8 h 8"/>
                  <a:gd name="T14" fmla="*/ 10 w 10"/>
                  <a:gd name="T15" fmla="*/ 8 h 8"/>
                  <a:gd name="T16" fmla="*/ 10 w 10"/>
                  <a:gd name="T17" fmla="*/ 4 h 8"/>
                  <a:gd name="T18" fmla="*/ 8 w 10"/>
                  <a:gd name="T19" fmla="*/ 4 h 8"/>
                  <a:gd name="T20" fmla="*/ 8 w 10"/>
                  <a:gd name="T21" fmla="*/ 2 h 8"/>
                  <a:gd name="T22" fmla="*/ 8 w 10"/>
                  <a:gd name="T23" fmla="*/ 2 h 8"/>
                  <a:gd name="T24" fmla="*/ 8 w 10"/>
                  <a:gd name="T25" fmla="*/ 2 h 8"/>
                  <a:gd name="T26" fmla="*/ 6 w 10"/>
                  <a:gd name="T27" fmla="*/ 2 h 8"/>
                  <a:gd name="T28" fmla="*/ 6 w 10"/>
                  <a:gd name="T29" fmla="*/ 4 h 8"/>
                  <a:gd name="T30" fmla="*/ 6 w 10"/>
                  <a:gd name="T31" fmla="*/ 4 h 8"/>
                  <a:gd name="T32" fmla="*/ 4 w 10"/>
                  <a:gd name="T33" fmla="*/ 2 h 8"/>
                  <a:gd name="T34" fmla="*/ 4 w 10"/>
                  <a:gd name="T35" fmla="*/ 2 h 8"/>
                  <a:gd name="T36" fmla="*/ 4 w 10"/>
                  <a:gd name="T37" fmla="*/ 0 h 8"/>
                  <a:gd name="T38" fmla="*/ 2 w 10"/>
                  <a:gd name="T39" fmla="*/ 0 h 8"/>
                  <a:gd name="T40" fmla="*/ 2 w 10"/>
                  <a:gd name="T41" fmla="*/ 0 h 8"/>
                  <a:gd name="T42" fmla="*/ 0 w 10"/>
                  <a:gd name="T43" fmla="*/ 0 h 8"/>
                  <a:gd name="T44" fmla="*/ 0 w 10"/>
                  <a:gd name="T45" fmla="*/ 2 h 8"/>
                  <a:gd name="T46" fmla="*/ 0 w 10"/>
                  <a:gd name="T47" fmla="*/ 2 h 8"/>
                  <a:gd name="T48" fmla="*/ 0 w 10"/>
                  <a:gd name="T49" fmla="*/ 2 h 8"/>
                  <a:gd name="T50" fmla="*/ 0 w 10"/>
                  <a:gd name="T51" fmla="*/ 4 h 8"/>
                  <a:gd name="T52" fmla="*/ 0 w 10"/>
                  <a:gd name="T53" fmla="*/ 4 h 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
                  <a:gd name="T82" fmla="*/ 0 h 8"/>
                  <a:gd name="T83" fmla="*/ 10 w 10"/>
                  <a:gd name="T84" fmla="*/ 8 h 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 h="8">
                    <a:moveTo>
                      <a:pt x="0" y="4"/>
                    </a:moveTo>
                    <a:lnTo>
                      <a:pt x="0" y="6"/>
                    </a:lnTo>
                    <a:lnTo>
                      <a:pt x="2" y="6"/>
                    </a:lnTo>
                    <a:lnTo>
                      <a:pt x="6" y="8"/>
                    </a:lnTo>
                    <a:lnTo>
                      <a:pt x="10" y="8"/>
                    </a:lnTo>
                    <a:lnTo>
                      <a:pt x="10" y="4"/>
                    </a:lnTo>
                    <a:lnTo>
                      <a:pt x="8" y="4"/>
                    </a:lnTo>
                    <a:lnTo>
                      <a:pt x="8" y="2"/>
                    </a:lnTo>
                    <a:lnTo>
                      <a:pt x="6" y="2"/>
                    </a:lnTo>
                    <a:lnTo>
                      <a:pt x="6" y="4"/>
                    </a:lnTo>
                    <a:lnTo>
                      <a:pt x="4" y="2"/>
                    </a:lnTo>
                    <a:lnTo>
                      <a:pt x="4" y="0"/>
                    </a:lnTo>
                    <a:lnTo>
                      <a:pt x="2" y="0"/>
                    </a:lnTo>
                    <a:lnTo>
                      <a:pt x="0" y="0"/>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4946" name="Freeform 148"/>
              <p:cNvSpPr>
                <a:spLocks/>
              </p:cNvSpPr>
              <p:nvPr/>
            </p:nvSpPr>
            <p:spPr bwMode="auto">
              <a:xfrm>
                <a:off x="2992" y="2177"/>
                <a:ext cx="23" cy="28"/>
              </a:xfrm>
              <a:custGeom>
                <a:avLst/>
                <a:gdLst>
                  <a:gd name="T0" fmla="*/ 6 w 23"/>
                  <a:gd name="T1" fmla="*/ 6 h 28"/>
                  <a:gd name="T2" fmla="*/ 4 w 23"/>
                  <a:gd name="T3" fmla="*/ 10 h 28"/>
                  <a:gd name="T4" fmla="*/ 0 w 23"/>
                  <a:gd name="T5" fmla="*/ 10 h 28"/>
                  <a:gd name="T6" fmla="*/ 2 w 23"/>
                  <a:gd name="T7" fmla="*/ 10 h 28"/>
                  <a:gd name="T8" fmla="*/ 2 w 23"/>
                  <a:gd name="T9" fmla="*/ 12 h 28"/>
                  <a:gd name="T10" fmla="*/ 4 w 23"/>
                  <a:gd name="T11" fmla="*/ 12 h 28"/>
                  <a:gd name="T12" fmla="*/ 2 w 23"/>
                  <a:gd name="T13" fmla="*/ 18 h 28"/>
                  <a:gd name="T14" fmla="*/ 4 w 23"/>
                  <a:gd name="T15" fmla="*/ 20 h 28"/>
                  <a:gd name="T16" fmla="*/ 6 w 23"/>
                  <a:gd name="T17" fmla="*/ 22 h 28"/>
                  <a:gd name="T18" fmla="*/ 12 w 23"/>
                  <a:gd name="T19" fmla="*/ 24 h 28"/>
                  <a:gd name="T20" fmla="*/ 12 w 23"/>
                  <a:gd name="T21" fmla="*/ 24 h 28"/>
                  <a:gd name="T22" fmla="*/ 10 w 23"/>
                  <a:gd name="T23" fmla="*/ 26 h 28"/>
                  <a:gd name="T24" fmla="*/ 12 w 23"/>
                  <a:gd name="T25" fmla="*/ 26 h 28"/>
                  <a:gd name="T26" fmla="*/ 15 w 23"/>
                  <a:gd name="T27" fmla="*/ 28 h 28"/>
                  <a:gd name="T28" fmla="*/ 17 w 23"/>
                  <a:gd name="T29" fmla="*/ 26 h 28"/>
                  <a:gd name="T30" fmla="*/ 17 w 23"/>
                  <a:gd name="T31" fmla="*/ 26 h 28"/>
                  <a:gd name="T32" fmla="*/ 17 w 23"/>
                  <a:gd name="T33" fmla="*/ 24 h 28"/>
                  <a:gd name="T34" fmla="*/ 17 w 23"/>
                  <a:gd name="T35" fmla="*/ 22 h 28"/>
                  <a:gd name="T36" fmla="*/ 21 w 23"/>
                  <a:gd name="T37" fmla="*/ 18 h 28"/>
                  <a:gd name="T38" fmla="*/ 17 w 23"/>
                  <a:gd name="T39" fmla="*/ 16 h 28"/>
                  <a:gd name="T40" fmla="*/ 19 w 23"/>
                  <a:gd name="T41" fmla="*/ 12 h 28"/>
                  <a:gd name="T42" fmla="*/ 23 w 23"/>
                  <a:gd name="T43" fmla="*/ 12 h 28"/>
                  <a:gd name="T44" fmla="*/ 23 w 23"/>
                  <a:gd name="T45" fmla="*/ 8 h 28"/>
                  <a:gd name="T46" fmla="*/ 23 w 23"/>
                  <a:gd name="T47" fmla="*/ 6 h 28"/>
                  <a:gd name="T48" fmla="*/ 23 w 23"/>
                  <a:gd name="T49" fmla="*/ 4 h 28"/>
                  <a:gd name="T50" fmla="*/ 21 w 23"/>
                  <a:gd name="T51" fmla="*/ 2 h 28"/>
                  <a:gd name="T52" fmla="*/ 17 w 23"/>
                  <a:gd name="T53" fmla="*/ 0 h 28"/>
                  <a:gd name="T54" fmla="*/ 15 w 23"/>
                  <a:gd name="T55" fmla="*/ 0 h 28"/>
                  <a:gd name="T56" fmla="*/ 14 w 23"/>
                  <a:gd name="T57" fmla="*/ 4 h 28"/>
                  <a:gd name="T58" fmla="*/ 15 w 23"/>
                  <a:gd name="T59" fmla="*/ 4 h 28"/>
                  <a:gd name="T60" fmla="*/ 15 w 23"/>
                  <a:gd name="T61" fmla="*/ 10 h 28"/>
                  <a:gd name="T62" fmla="*/ 14 w 23"/>
                  <a:gd name="T63" fmla="*/ 10 h 28"/>
                  <a:gd name="T64" fmla="*/ 15 w 23"/>
                  <a:gd name="T65" fmla="*/ 10 h 28"/>
                  <a:gd name="T66" fmla="*/ 14 w 23"/>
                  <a:gd name="T67" fmla="*/ 6 h 28"/>
                  <a:gd name="T68" fmla="*/ 14 w 23"/>
                  <a:gd name="T69" fmla="*/ 6 h 28"/>
                  <a:gd name="T70" fmla="*/ 14 w 23"/>
                  <a:gd name="T71" fmla="*/ 8 h 28"/>
                  <a:gd name="T72" fmla="*/ 14 w 23"/>
                  <a:gd name="T73" fmla="*/ 10 h 28"/>
                  <a:gd name="T74" fmla="*/ 12 w 23"/>
                  <a:gd name="T75" fmla="*/ 8 h 28"/>
                  <a:gd name="T76" fmla="*/ 10 w 23"/>
                  <a:gd name="T77" fmla="*/ 8 h 28"/>
                  <a:gd name="T78" fmla="*/ 12 w 23"/>
                  <a:gd name="T79" fmla="*/ 6 h 28"/>
                  <a:gd name="T80" fmla="*/ 12 w 23"/>
                  <a:gd name="T81" fmla="*/ 4 h 28"/>
                  <a:gd name="T82" fmla="*/ 8 w 23"/>
                  <a:gd name="T83" fmla="*/ 4 h 28"/>
                  <a:gd name="T84" fmla="*/ 8 w 23"/>
                  <a:gd name="T85" fmla="*/ 6 h 2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
                  <a:gd name="T130" fmla="*/ 0 h 28"/>
                  <a:gd name="T131" fmla="*/ 23 w 23"/>
                  <a:gd name="T132" fmla="*/ 28 h 2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 h="28">
                    <a:moveTo>
                      <a:pt x="8" y="6"/>
                    </a:moveTo>
                    <a:lnTo>
                      <a:pt x="6" y="6"/>
                    </a:lnTo>
                    <a:lnTo>
                      <a:pt x="6" y="8"/>
                    </a:lnTo>
                    <a:lnTo>
                      <a:pt x="4" y="10"/>
                    </a:lnTo>
                    <a:lnTo>
                      <a:pt x="2" y="10"/>
                    </a:lnTo>
                    <a:lnTo>
                      <a:pt x="0" y="10"/>
                    </a:lnTo>
                    <a:lnTo>
                      <a:pt x="2" y="10"/>
                    </a:lnTo>
                    <a:lnTo>
                      <a:pt x="0" y="12"/>
                    </a:lnTo>
                    <a:lnTo>
                      <a:pt x="2" y="12"/>
                    </a:lnTo>
                    <a:lnTo>
                      <a:pt x="4" y="12"/>
                    </a:lnTo>
                    <a:lnTo>
                      <a:pt x="4" y="18"/>
                    </a:lnTo>
                    <a:lnTo>
                      <a:pt x="2" y="18"/>
                    </a:lnTo>
                    <a:lnTo>
                      <a:pt x="2" y="20"/>
                    </a:lnTo>
                    <a:lnTo>
                      <a:pt x="4" y="20"/>
                    </a:lnTo>
                    <a:lnTo>
                      <a:pt x="6" y="22"/>
                    </a:lnTo>
                    <a:lnTo>
                      <a:pt x="8" y="22"/>
                    </a:lnTo>
                    <a:lnTo>
                      <a:pt x="12" y="24"/>
                    </a:lnTo>
                    <a:lnTo>
                      <a:pt x="12" y="26"/>
                    </a:lnTo>
                    <a:lnTo>
                      <a:pt x="10" y="26"/>
                    </a:lnTo>
                    <a:lnTo>
                      <a:pt x="12" y="26"/>
                    </a:lnTo>
                    <a:lnTo>
                      <a:pt x="15" y="28"/>
                    </a:lnTo>
                    <a:lnTo>
                      <a:pt x="17" y="28"/>
                    </a:lnTo>
                    <a:lnTo>
                      <a:pt x="17" y="26"/>
                    </a:lnTo>
                    <a:lnTo>
                      <a:pt x="17" y="24"/>
                    </a:lnTo>
                    <a:lnTo>
                      <a:pt x="17" y="22"/>
                    </a:lnTo>
                    <a:lnTo>
                      <a:pt x="21" y="22"/>
                    </a:lnTo>
                    <a:lnTo>
                      <a:pt x="21" y="18"/>
                    </a:lnTo>
                    <a:lnTo>
                      <a:pt x="19" y="18"/>
                    </a:lnTo>
                    <a:lnTo>
                      <a:pt x="17" y="16"/>
                    </a:lnTo>
                    <a:lnTo>
                      <a:pt x="19" y="12"/>
                    </a:lnTo>
                    <a:lnTo>
                      <a:pt x="21" y="12"/>
                    </a:lnTo>
                    <a:lnTo>
                      <a:pt x="23" y="12"/>
                    </a:lnTo>
                    <a:lnTo>
                      <a:pt x="23" y="8"/>
                    </a:lnTo>
                    <a:lnTo>
                      <a:pt x="23" y="6"/>
                    </a:lnTo>
                    <a:lnTo>
                      <a:pt x="23" y="4"/>
                    </a:lnTo>
                    <a:lnTo>
                      <a:pt x="21" y="4"/>
                    </a:lnTo>
                    <a:lnTo>
                      <a:pt x="21" y="2"/>
                    </a:lnTo>
                    <a:lnTo>
                      <a:pt x="19" y="0"/>
                    </a:lnTo>
                    <a:lnTo>
                      <a:pt x="17" y="0"/>
                    </a:lnTo>
                    <a:lnTo>
                      <a:pt x="15" y="0"/>
                    </a:lnTo>
                    <a:lnTo>
                      <a:pt x="14" y="2"/>
                    </a:lnTo>
                    <a:lnTo>
                      <a:pt x="14" y="4"/>
                    </a:lnTo>
                    <a:lnTo>
                      <a:pt x="15" y="4"/>
                    </a:lnTo>
                    <a:lnTo>
                      <a:pt x="15" y="10"/>
                    </a:lnTo>
                    <a:lnTo>
                      <a:pt x="14" y="10"/>
                    </a:lnTo>
                    <a:lnTo>
                      <a:pt x="15" y="10"/>
                    </a:lnTo>
                    <a:lnTo>
                      <a:pt x="15" y="8"/>
                    </a:lnTo>
                    <a:lnTo>
                      <a:pt x="14" y="6"/>
                    </a:lnTo>
                    <a:lnTo>
                      <a:pt x="14" y="8"/>
                    </a:lnTo>
                    <a:lnTo>
                      <a:pt x="14" y="10"/>
                    </a:lnTo>
                    <a:lnTo>
                      <a:pt x="12" y="10"/>
                    </a:lnTo>
                    <a:lnTo>
                      <a:pt x="12" y="8"/>
                    </a:lnTo>
                    <a:lnTo>
                      <a:pt x="10" y="8"/>
                    </a:lnTo>
                    <a:lnTo>
                      <a:pt x="12" y="8"/>
                    </a:lnTo>
                    <a:lnTo>
                      <a:pt x="12" y="6"/>
                    </a:lnTo>
                    <a:lnTo>
                      <a:pt x="12" y="4"/>
                    </a:lnTo>
                    <a:lnTo>
                      <a:pt x="6" y="4"/>
                    </a:lnTo>
                    <a:lnTo>
                      <a:pt x="8" y="4"/>
                    </a:lnTo>
                    <a:lnTo>
                      <a:pt x="8" y="6"/>
                    </a:lnTo>
                    <a:close/>
                  </a:path>
                </a:pathLst>
              </a:custGeom>
              <a:solidFill>
                <a:srgbClr val="0071B4">
                  <a:alpha val="34901"/>
                </a:srgbClr>
              </a:solidFill>
              <a:ln w="9525">
                <a:noFill/>
                <a:round/>
                <a:headEnd/>
                <a:tailEnd/>
              </a:ln>
            </p:spPr>
            <p:txBody>
              <a:bodyPr/>
              <a:lstStyle/>
              <a:p>
                <a:endParaRPr lang="en-US"/>
              </a:p>
            </p:txBody>
          </p:sp>
          <p:sp>
            <p:nvSpPr>
              <p:cNvPr id="14947" name="Freeform 149"/>
              <p:cNvSpPr>
                <a:spLocks/>
              </p:cNvSpPr>
              <p:nvPr/>
            </p:nvSpPr>
            <p:spPr bwMode="auto">
              <a:xfrm>
                <a:off x="3071" y="2462"/>
                <a:ext cx="6" cy="0"/>
              </a:xfrm>
              <a:custGeom>
                <a:avLst/>
                <a:gdLst>
                  <a:gd name="T0" fmla="*/ 6 w 6"/>
                  <a:gd name="T1" fmla="*/ 6 w 6"/>
                  <a:gd name="T2" fmla="*/ 6 w 6"/>
                  <a:gd name="T3" fmla="*/ 0 w 6"/>
                  <a:gd name="T4" fmla="*/ 0 w 6"/>
                  <a:gd name="T5" fmla="*/ 0 w 6"/>
                  <a:gd name="T6" fmla="*/ 6 w 6"/>
                  <a:gd name="T7" fmla="*/ 0 60000 65536"/>
                  <a:gd name="T8" fmla="*/ 0 60000 65536"/>
                  <a:gd name="T9" fmla="*/ 0 60000 65536"/>
                  <a:gd name="T10" fmla="*/ 0 60000 65536"/>
                  <a:gd name="T11" fmla="*/ 0 60000 65536"/>
                  <a:gd name="T12" fmla="*/ 0 60000 65536"/>
                  <a:gd name="T13" fmla="*/ 0 60000 65536"/>
                  <a:gd name="T14" fmla="*/ 0 w 6"/>
                  <a:gd name="T15" fmla="*/ 6 w 6"/>
                </a:gdLst>
                <a:ahLst/>
                <a:cxnLst>
                  <a:cxn ang="T7">
                    <a:pos x="T0" y="0"/>
                  </a:cxn>
                  <a:cxn ang="T8">
                    <a:pos x="T1" y="0"/>
                  </a:cxn>
                  <a:cxn ang="T9">
                    <a:pos x="T2" y="0"/>
                  </a:cxn>
                  <a:cxn ang="T10">
                    <a:pos x="T3" y="0"/>
                  </a:cxn>
                  <a:cxn ang="T11">
                    <a:pos x="T4" y="0"/>
                  </a:cxn>
                  <a:cxn ang="T12">
                    <a:pos x="T5" y="0"/>
                  </a:cxn>
                  <a:cxn ang="T13">
                    <a:pos x="T6" y="0"/>
                  </a:cxn>
                </a:cxnLst>
                <a:rect l="T14" t="0" r="T15" b="0"/>
                <a:pathLst>
                  <a:path w="6">
                    <a:moveTo>
                      <a:pt x="6" y="0"/>
                    </a:moveTo>
                    <a:lnTo>
                      <a:pt x="6" y="0"/>
                    </a:lnTo>
                    <a:lnTo>
                      <a:pt x="0" y="0"/>
                    </a:lnTo>
                    <a:lnTo>
                      <a:pt x="6" y="0"/>
                    </a:lnTo>
                    <a:close/>
                  </a:path>
                </a:pathLst>
              </a:custGeom>
              <a:solidFill>
                <a:srgbClr val="0071B4">
                  <a:alpha val="34901"/>
                </a:srgbClr>
              </a:solidFill>
              <a:ln w="9525">
                <a:noFill/>
                <a:round/>
                <a:headEnd/>
                <a:tailEnd/>
              </a:ln>
            </p:spPr>
            <p:txBody>
              <a:bodyPr/>
              <a:lstStyle/>
              <a:p>
                <a:endParaRPr lang="en-US"/>
              </a:p>
            </p:txBody>
          </p:sp>
          <p:sp>
            <p:nvSpPr>
              <p:cNvPr id="14948" name="Freeform 150"/>
              <p:cNvSpPr>
                <a:spLocks/>
              </p:cNvSpPr>
              <p:nvPr/>
            </p:nvSpPr>
            <p:spPr bwMode="auto">
              <a:xfrm>
                <a:off x="3004" y="2205"/>
                <a:ext cx="3" cy="10"/>
              </a:xfrm>
              <a:custGeom>
                <a:avLst/>
                <a:gdLst>
                  <a:gd name="T0" fmla="*/ 3 w 3"/>
                  <a:gd name="T1" fmla="*/ 10 h 10"/>
                  <a:gd name="T2" fmla="*/ 3 w 3"/>
                  <a:gd name="T3" fmla="*/ 6 h 10"/>
                  <a:gd name="T4" fmla="*/ 3 w 3"/>
                  <a:gd name="T5" fmla="*/ 4 h 10"/>
                  <a:gd name="T6" fmla="*/ 3 w 3"/>
                  <a:gd name="T7" fmla="*/ 4 h 10"/>
                  <a:gd name="T8" fmla="*/ 2 w 3"/>
                  <a:gd name="T9" fmla="*/ 2 h 10"/>
                  <a:gd name="T10" fmla="*/ 2 w 3"/>
                  <a:gd name="T11" fmla="*/ 0 h 10"/>
                  <a:gd name="T12" fmla="*/ 2 w 3"/>
                  <a:gd name="T13" fmla="*/ 0 h 10"/>
                  <a:gd name="T14" fmla="*/ 0 w 3"/>
                  <a:gd name="T15" fmla="*/ 0 h 10"/>
                  <a:gd name="T16" fmla="*/ 0 w 3"/>
                  <a:gd name="T17" fmla="*/ 0 h 10"/>
                  <a:gd name="T18" fmla="*/ 0 w 3"/>
                  <a:gd name="T19" fmla="*/ 2 h 10"/>
                  <a:gd name="T20" fmla="*/ 0 w 3"/>
                  <a:gd name="T21" fmla="*/ 2 h 10"/>
                  <a:gd name="T22" fmla="*/ 0 w 3"/>
                  <a:gd name="T23" fmla="*/ 4 h 10"/>
                  <a:gd name="T24" fmla="*/ 2 w 3"/>
                  <a:gd name="T25" fmla="*/ 4 h 10"/>
                  <a:gd name="T26" fmla="*/ 2 w 3"/>
                  <a:gd name="T27" fmla="*/ 6 h 10"/>
                  <a:gd name="T28" fmla="*/ 2 w 3"/>
                  <a:gd name="T29" fmla="*/ 10 h 10"/>
                  <a:gd name="T30" fmla="*/ 3 w 3"/>
                  <a:gd name="T31" fmla="*/ 1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
                  <a:gd name="T49" fmla="*/ 0 h 10"/>
                  <a:gd name="T50" fmla="*/ 3 w 3"/>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 h="10">
                    <a:moveTo>
                      <a:pt x="3" y="10"/>
                    </a:moveTo>
                    <a:lnTo>
                      <a:pt x="3" y="6"/>
                    </a:lnTo>
                    <a:lnTo>
                      <a:pt x="3" y="4"/>
                    </a:lnTo>
                    <a:lnTo>
                      <a:pt x="2" y="2"/>
                    </a:lnTo>
                    <a:lnTo>
                      <a:pt x="2" y="0"/>
                    </a:lnTo>
                    <a:lnTo>
                      <a:pt x="0" y="0"/>
                    </a:lnTo>
                    <a:lnTo>
                      <a:pt x="0" y="2"/>
                    </a:lnTo>
                    <a:lnTo>
                      <a:pt x="0" y="4"/>
                    </a:lnTo>
                    <a:lnTo>
                      <a:pt x="2" y="4"/>
                    </a:lnTo>
                    <a:lnTo>
                      <a:pt x="2" y="6"/>
                    </a:lnTo>
                    <a:lnTo>
                      <a:pt x="2" y="10"/>
                    </a:lnTo>
                    <a:lnTo>
                      <a:pt x="3" y="10"/>
                    </a:lnTo>
                    <a:close/>
                  </a:path>
                </a:pathLst>
              </a:custGeom>
              <a:solidFill>
                <a:srgbClr val="0071B4">
                  <a:alpha val="34901"/>
                </a:srgbClr>
              </a:solidFill>
              <a:ln w="9525">
                <a:noFill/>
                <a:round/>
                <a:headEnd/>
                <a:tailEnd/>
              </a:ln>
            </p:spPr>
            <p:txBody>
              <a:bodyPr/>
              <a:lstStyle/>
              <a:p>
                <a:endParaRPr lang="en-US"/>
              </a:p>
            </p:txBody>
          </p:sp>
          <p:sp>
            <p:nvSpPr>
              <p:cNvPr id="14949" name="Freeform 151"/>
              <p:cNvSpPr>
                <a:spLocks/>
              </p:cNvSpPr>
              <p:nvPr/>
            </p:nvSpPr>
            <p:spPr bwMode="auto">
              <a:xfrm>
                <a:off x="3043" y="2197"/>
                <a:ext cx="4" cy="8"/>
              </a:xfrm>
              <a:custGeom>
                <a:avLst/>
                <a:gdLst>
                  <a:gd name="T0" fmla="*/ 4 w 4"/>
                  <a:gd name="T1" fmla="*/ 8 h 8"/>
                  <a:gd name="T2" fmla="*/ 4 w 4"/>
                  <a:gd name="T3" fmla="*/ 4 h 8"/>
                  <a:gd name="T4" fmla="*/ 2 w 4"/>
                  <a:gd name="T5" fmla="*/ 2 h 8"/>
                  <a:gd name="T6" fmla="*/ 0 w 4"/>
                  <a:gd name="T7" fmla="*/ 0 h 8"/>
                  <a:gd name="T8" fmla="*/ 0 w 4"/>
                  <a:gd name="T9" fmla="*/ 6 h 8"/>
                  <a:gd name="T10" fmla="*/ 0 w 4"/>
                  <a:gd name="T11" fmla="*/ 6 h 8"/>
                  <a:gd name="T12" fmla="*/ 2 w 4"/>
                  <a:gd name="T13" fmla="*/ 8 h 8"/>
                  <a:gd name="T14" fmla="*/ 4 w 4"/>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4" y="8"/>
                    </a:moveTo>
                    <a:lnTo>
                      <a:pt x="4" y="4"/>
                    </a:lnTo>
                    <a:lnTo>
                      <a:pt x="2" y="2"/>
                    </a:lnTo>
                    <a:lnTo>
                      <a:pt x="0" y="0"/>
                    </a:lnTo>
                    <a:lnTo>
                      <a:pt x="0" y="6"/>
                    </a:lnTo>
                    <a:lnTo>
                      <a:pt x="2" y="8"/>
                    </a:lnTo>
                    <a:lnTo>
                      <a:pt x="4" y="8"/>
                    </a:lnTo>
                    <a:close/>
                  </a:path>
                </a:pathLst>
              </a:custGeom>
              <a:solidFill>
                <a:srgbClr val="0071B4">
                  <a:alpha val="34901"/>
                </a:srgbClr>
              </a:solidFill>
              <a:ln w="9525">
                <a:noFill/>
                <a:round/>
                <a:headEnd/>
                <a:tailEnd/>
              </a:ln>
            </p:spPr>
            <p:txBody>
              <a:bodyPr/>
              <a:lstStyle/>
              <a:p>
                <a:endParaRPr lang="en-US"/>
              </a:p>
            </p:txBody>
          </p:sp>
          <p:sp>
            <p:nvSpPr>
              <p:cNvPr id="14950" name="Freeform 152"/>
              <p:cNvSpPr>
                <a:spLocks/>
              </p:cNvSpPr>
              <p:nvPr/>
            </p:nvSpPr>
            <p:spPr bwMode="auto">
              <a:xfrm>
                <a:off x="2755" y="2114"/>
                <a:ext cx="109" cy="207"/>
              </a:xfrm>
              <a:custGeom>
                <a:avLst/>
                <a:gdLst>
                  <a:gd name="T0" fmla="*/ 8 w 109"/>
                  <a:gd name="T1" fmla="*/ 33 h 207"/>
                  <a:gd name="T2" fmla="*/ 6 w 109"/>
                  <a:gd name="T3" fmla="*/ 39 h 207"/>
                  <a:gd name="T4" fmla="*/ 2 w 109"/>
                  <a:gd name="T5" fmla="*/ 47 h 207"/>
                  <a:gd name="T6" fmla="*/ 6 w 109"/>
                  <a:gd name="T7" fmla="*/ 55 h 207"/>
                  <a:gd name="T8" fmla="*/ 8 w 109"/>
                  <a:gd name="T9" fmla="*/ 65 h 207"/>
                  <a:gd name="T10" fmla="*/ 4 w 109"/>
                  <a:gd name="T11" fmla="*/ 83 h 207"/>
                  <a:gd name="T12" fmla="*/ 10 w 109"/>
                  <a:gd name="T13" fmla="*/ 67 h 207"/>
                  <a:gd name="T14" fmla="*/ 12 w 109"/>
                  <a:gd name="T15" fmla="*/ 69 h 207"/>
                  <a:gd name="T16" fmla="*/ 16 w 109"/>
                  <a:gd name="T17" fmla="*/ 69 h 207"/>
                  <a:gd name="T18" fmla="*/ 18 w 109"/>
                  <a:gd name="T19" fmla="*/ 75 h 207"/>
                  <a:gd name="T20" fmla="*/ 16 w 109"/>
                  <a:gd name="T21" fmla="*/ 93 h 207"/>
                  <a:gd name="T22" fmla="*/ 16 w 109"/>
                  <a:gd name="T23" fmla="*/ 99 h 207"/>
                  <a:gd name="T24" fmla="*/ 24 w 109"/>
                  <a:gd name="T25" fmla="*/ 97 h 207"/>
                  <a:gd name="T26" fmla="*/ 35 w 109"/>
                  <a:gd name="T27" fmla="*/ 93 h 207"/>
                  <a:gd name="T28" fmla="*/ 33 w 109"/>
                  <a:gd name="T29" fmla="*/ 105 h 207"/>
                  <a:gd name="T30" fmla="*/ 37 w 109"/>
                  <a:gd name="T31" fmla="*/ 109 h 207"/>
                  <a:gd name="T32" fmla="*/ 45 w 109"/>
                  <a:gd name="T33" fmla="*/ 111 h 207"/>
                  <a:gd name="T34" fmla="*/ 43 w 109"/>
                  <a:gd name="T35" fmla="*/ 123 h 207"/>
                  <a:gd name="T36" fmla="*/ 41 w 109"/>
                  <a:gd name="T37" fmla="*/ 131 h 207"/>
                  <a:gd name="T38" fmla="*/ 28 w 109"/>
                  <a:gd name="T39" fmla="*/ 141 h 207"/>
                  <a:gd name="T40" fmla="*/ 12 w 109"/>
                  <a:gd name="T41" fmla="*/ 165 h 207"/>
                  <a:gd name="T42" fmla="*/ 20 w 109"/>
                  <a:gd name="T43" fmla="*/ 167 h 207"/>
                  <a:gd name="T44" fmla="*/ 28 w 109"/>
                  <a:gd name="T45" fmla="*/ 171 h 207"/>
                  <a:gd name="T46" fmla="*/ 37 w 109"/>
                  <a:gd name="T47" fmla="*/ 175 h 207"/>
                  <a:gd name="T48" fmla="*/ 49 w 109"/>
                  <a:gd name="T49" fmla="*/ 169 h 207"/>
                  <a:gd name="T50" fmla="*/ 26 w 109"/>
                  <a:gd name="T51" fmla="*/ 183 h 207"/>
                  <a:gd name="T52" fmla="*/ 6 w 109"/>
                  <a:gd name="T53" fmla="*/ 207 h 207"/>
                  <a:gd name="T54" fmla="*/ 14 w 109"/>
                  <a:gd name="T55" fmla="*/ 207 h 207"/>
                  <a:gd name="T56" fmla="*/ 28 w 109"/>
                  <a:gd name="T57" fmla="*/ 199 h 207"/>
                  <a:gd name="T58" fmla="*/ 37 w 109"/>
                  <a:gd name="T59" fmla="*/ 193 h 207"/>
                  <a:gd name="T60" fmla="*/ 51 w 109"/>
                  <a:gd name="T61" fmla="*/ 193 h 207"/>
                  <a:gd name="T62" fmla="*/ 63 w 109"/>
                  <a:gd name="T63" fmla="*/ 191 h 207"/>
                  <a:gd name="T64" fmla="*/ 69 w 109"/>
                  <a:gd name="T65" fmla="*/ 189 h 207"/>
                  <a:gd name="T66" fmla="*/ 85 w 109"/>
                  <a:gd name="T67" fmla="*/ 189 h 207"/>
                  <a:gd name="T68" fmla="*/ 103 w 109"/>
                  <a:gd name="T69" fmla="*/ 177 h 207"/>
                  <a:gd name="T70" fmla="*/ 97 w 109"/>
                  <a:gd name="T71" fmla="*/ 171 h 207"/>
                  <a:gd name="T72" fmla="*/ 99 w 109"/>
                  <a:gd name="T73" fmla="*/ 167 h 207"/>
                  <a:gd name="T74" fmla="*/ 103 w 109"/>
                  <a:gd name="T75" fmla="*/ 163 h 207"/>
                  <a:gd name="T76" fmla="*/ 105 w 109"/>
                  <a:gd name="T77" fmla="*/ 143 h 207"/>
                  <a:gd name="T78" fmla="*/ 85 w 109"/>
                  <a:gd name="T79" fmla="*/ 143 h 207"/>
                  <a:gd name="T80" fmla="*/ 85 w 109"/>
                  <a:gd name="T81" fmla="*/ 127 h 207"/>
                  <a:gd name="T82" fmla="*/ 87 w 109"/>
                  <a:gd name="T83" fmla="*/ 125 h 207"/>
                  <a:gd name="T84" fmla="*/ 75 w 109"/>
                  <a:gd name="T85" fmla="*/ 103 h 207"/>
                  <a:gd name="T86" fmla="*/ 57 w 109"/>
                  <a:gd name="T87" fmla="*/ 73 h 207"/>
                  <a:gd name="T88" fmla="*/ 39 w 109"/>
                  <a:gd name="T89" fmla="*/ 67 h 207"/>
                  <a:gd name="T90" fmla="*/ 47 w 109"/>
                  <a:gd name="T91" fmla="*/ 61 h 207"/>
                  <a:gd name="T92" fmla="*/ 47 w 109"/>
                  <a:gd name="T93" fmla="*/ 53 h 207"/>
                  <a:gd name="T94" fmla="*/ 59 w 109"/>
                  <a:gd name="T95" fmla="*/ 31 h 207"/>
                  <a:gd name="T96" fmla="*/ 29 w 109"/>
                  <a:gd name="T97" fmla="*/ 27 h 207"/>
                  <a:gd name="T98" fmla="*/ 26 w 109"/>
                  <a:gd name="T99" fmla="*/ 25 h 207"/>
                  <a:gd name="T100" fmla="*/ 28 w 109"/>
                  <a:gd name="T101" fmla="*/ 17 h 207"/>
                  <a:gd name="T102" fmla="*/ 39 w 109"/>
                  <a:gd name="T103" fmla="*/ 6 h 207"/>
                  <a:gd name="T104" fmla="*/ 20 w 109"/>
                  <a:gd name="T105" fmla="*/ 0 h 207"/>
                  <a:gd name="T106" fmla="*/ 10 w 109"/>
                  <a:gd name="T107" fmla="*/ 13 h 207"/>
                  <a:gd name="T108" fmla="*/ 4 w 109"/>
                  <a:gd name="T109" fmla="*/ 25 h 207"/>
                  <a:gd name="T110" fmla="*/ 4 w 109"/>
                  <a:gd name="T111" fmla="*/ 31 h 20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9"/>
                  <a:gd name="T169" fmla="*/ 0 h 207"/>
                  <a:gd name="T170" fmla="*/ 109 w 109"/>
                  <a:gd name="T171" fmla="*/ 207 h 20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9" h="207">
                    <a:moveTo>
                      <a:pt x="6" y="31"/>
                    </a:moveTo>
                    <a:lnTo>
                      <a:pt x="8" y="31"/>
                    </a:lnTo>
                    <a:lnTo>
                      <a:pt x="8" y="33"/>
                    </a:lnTo>
                    <a:lnTo>
                      <a:pt x="6" y="33"/>
                    </a:lnTo>
                    <a:lnTo>
                      <a:pt x="8" y="33"/>
                    </a:lnTo>
                    <a:lnTo>
                      <a:pt x="6" y="35"/>
                    </a:lnTo>
                    <a:lnTo>
                      <a:pt x="6" y="37"/>
                    </a:lnTo>
                    <a:lnTo>
                      <a:pt x="6" y="39"/>
                    </a:lnTo>
                    <a:lnTo>
                      <a:pt x="6" y="41"/>
                    </a:lnTo>
                    <a:lnTo>
                      <a:pt x="4" y="41"/>
                    </a:lnTo>
                    <a:lnTo>
                      <a:pt x="4" y="43"/>
                    </a:lnTo>
                    <a:lnTo>
                      <a:pt x="4" y="47"/>
                    </a:lnTo>
                    <a:lnTo>
                      <a:pt x="2" y="47"/>
                    </a:lnTo>
                    <a:lnTo>
                      <a:pt x="0" y="49"/>
                    </a:lnTo>
                    <a:lnTo>
                      <a:pt x="2" y="49"/>
                    </a:lnTo>
                    <a:lnTo>
                      <a:pt x="2" y="53"/>
                    </a:lnTo>
                    <a:lnTo>
                      <a:pt x="6" y="55"/>
                    </a:lnTo>
                    <a:lnTo>
                      <a:pt x="12" y="51"/>
                    </a:lnTo>
                    <a:lnTo>
                      <a:pt x="12" y="53"/>
                    </a:lnTo>
                    <a:lnTo>
                      <a:pt x="8" y="63"/>
                    </a:lnTo>
                    <a:lnTo>
                      <a:pt x="8" y="65"/>
                    </a:lnTo>
                    <a:lnTo>
                      <a:pt x="6" y="65"/>
                    </a:lnTo>
                    <a:lnTo>
                      <a:pt x="6" y="71"/>
                    </a:lnTo>
                    <a:lnTo>
                      <a:pt x="8" y="71"/>
                    </a:lnTo>
                    <a:lnTo>
                      <a:pt x="4" y="83"/>
                    </a:lnTo>
                    <a:lnTo>
                      <a:pt x="6" y="83"/>
                    </a:lnTo>
                    <a:lnTo>
                      <a:pt x="8" y="83"/>
                    </a:lnTo>
                    <a:lnTo>
                      <a:pt x="10" y="73"/>
                    </a:lnTo>
                    <a:lnTo>
                      <a:pt x="10" y="67"/>
                    </a:lnTo>
                    <a:lnTo>
                      <a:pt x="14" y="61"/>
                    </a:lnTo>
                    <a:lnTo>
                      <a:pt x="14" y="63"/>
                    </a:lnTo>
                    <a:lnTo>
                      <a:pt x="12" y="67"/>
                    </a:lnTo>
                    <a:lnTo>
                      <a:pt x="12" y="71"/>
                    </a:lnTo>
                    <a:lnTo>
                      <a:pt x="12" y="69"/>
                    </a:lnTo>
                    <a:lnTo>
                      <a:pt x="14" y="69"/>
                    </a:lnTo>
                    <a:lnTo>
                      <a:pt x="14" y="67"/>
                    </a:lnTo>
                    <a:lnTo>
                      <a:pt x="16" y="69"/>
                    </a:lnTo>
                    <a:lnTo>
                      <a:pt x="16" y="65"/>
                    </a:lnTo>
                    <a:lnTo>
                      <a:pt x="20" y="67"/>
                    </a:lnTo>
                    <a:lnTo>
                      <a:pt x="18" y="69"/>
                    </a:lnTo>
                    <a:lnTo>
                      <a:pt x="18" y="71"/>
                    </a:lnTo>
                    <a:lnTo>
                      <a:pt x="18" y="75"/>
                    </a:lnTo>
                    <a:lnTo>
                      <a:pt x="20" y="77"/>
                    </a:lnTo>
                    <a:lnTo>
                      <a:pt x="20" y="79"/>
                    </a:lnTo>
                    <a:lnTo>
                      <a:pt x="16" y="91"/>
                    </a:lnTo>
                    <a:lnTo>
                      <a:pt x="16" y="93"/>
                    </a:lnTo>
                    <a:lnTo>
                      <a:pt x="14" y="91"/>
                    </a:lnTo>
                    <a:lnTo>
                      <a:pt x="14" y="93"/>
                    </a:lnTo>
                    <a:lnTo>
                      <a:pt x="16" y="99"/>
                    </a:lnTo>
                    <a:lnTo>
                      <a:pt x="16" y="101"/>
                    </a:lnTo>
                    <a:lnTo>
                      <a:pt x="16" y="99"/>
                    </a:lnTo>
                    <a:lnTo>
                      <a:pt x="16" y="97"/>
                    </a:lnTo>
                    <a:lnTo>
                      <a:pt x="16" y="95"/>
                    </a:lnTo>
                    <a:lnTo>
                      <a:pt x="18" y="95"/>
                    </a:lnTo>
                    <a:lnTo>
                      <a:pt x="24" y="99"/>
                    </a:lnTo>
                    <a:lnTo>
                      <a:pt x="24" y="97"/>
                    </a:lnTo>
                    <a:lnTo>
                      <a:pt x="24" y="95"/>
                    </a:lnTo>
                    <a:lnTo>
                      <a:pt x="29" y="97"/>
                    </a:lnTo>
                    <a:lnTo>
                      <a:pt x="33" y="95"/>
                    </a:lnTo>
                    <a:lnTo>
                      <a:pt x="33" y="93"/>
                    </a:lnTo>
                    <a:lnTo>
                      <a:pt x="35" y="93"/>
                    </a:lnTo>
                    <a:lnTo>
                      <a:pt x="41" y="93"/>
                    </a:lnTo>
                    <a:lnTo>
                      <a:pt x="39" y="93"/>
                    </a:lnTo>
                    <a:lnTo>
                      <a:pt x="37" y="95"/>
                    </a:lnTo>
                    <a:lnTo>
                      <a:pt x="33" y="105"/>
                    </a:lnTo>
                    <a:lnTo>
                      <a:pt x="35" y="105"/>
                    </a:lnTo>
                    <a:lnTo>
                      <a:pt x="37" y="109"/>
                    </a:lnTo>
                    <a:lnTo>
                      <a:pt x="37" y="111"/>
                    </a:lnTo>
                    <a:lnTo>
                      <a:pt x="37" y="109"/>
                    </a:lnTo>
                    <a:lnTo>
                      <a:pt x="39" y="113"/>
                    </a:lnTo>
                    <a:lnTo>
                      <a:pt x="43" y="111"/>
                    </a:lnTo>
                    <a:lnTo>
                      <a:pt x="45" y="109"/>
                    </a:lnTo>
                    <a:lnTo>
                      <a:pt x="47" y="111"/>
                    </a:lnTo>
                    <a:lnTo>
                      <a:pt x="45" y="111"/>
                    </a:lnTo>
                    <a:lnTo>
                      <a:pt x="45" y="117"/>
                    </a:lnTo>
                    <a:lnTo>
                      <a:pt x="43" y="117"/>
                    </a:lnTo>
                    <a:lnTo>
                      <a:pt x="43" y="121"/>
                    </a:lnTo>
                    <a:lnTo>
                      <a:pt x="45" y="121"/>
                    </a:lnTo>
                    <a:lnTo>
                      <a:pt x="43" y="123"/>
                    </a:lnTo>
                    <a:lnTo>
                      <a:pt x="43" y="127"/>
                    </a:lnTo>
                    <a:lnTo>
                      <a:pt x="43" y="129"/>
                    </a:lnTo>
                    <a:lnTo>
                      <a:pt x="45" y="129"/>
                    </a:lnTo>
                    <a:lnTo>
                      <a:pt x="43" y="129"/>
                    </a:lnTo>
                    <a:lnTo>
                      <a:pt x="41" y="131"/>
                    </a:lnTo>
                    <a:lnTo>
                      <a:pt x="31" y="131"/>
                    </a:lnTo>
                    <a:lnTo>
                      <a:pt x="20" y="143"/>
                    </a:lnTo>
                    <a:lnTo>
                      <a:pt x="22" y="143"/>
                    </a:lnTo>
                    <a:lnTo>
                      <a:pt x="24" y="141"/>
                    </a:lnTo>
                    <a:lnTo>
                      <a:pt x="28" y="141"/>
                    </a:lnTo>
                    <a:lnTo>
                      <a:pt x="28" y="149"/>
                    </a:lnTo>
                    <a:lnTo>
                      <a:pt x="29" y="151"/>
                    </a:lnTo>
                    <a:lnTo>
                      <a:pt x="28" y="155"/>
                    </a:lnTo>
                    <a:lnTo>
                      <a:pt x="12" y="165"/>
                    </a:lnTo>
                    <a:lnTo>
                      <a:pt x="14" y="169"/>
                    </a:lnTo>
                    <a:lnTo>
                      <a:pt x="16" y="171"/>
                    </a:lnTo>
                    <a:lnTo>
                      <a:pt x="18" y="171"/>
                    </a:lnTo>
                    <a:lnTo>
                      <a:pt x="20" y="167"/>
                    </a:lnTo>
                    <a:lnTo>
                      <a:pt x="24" y="167"/>
                    </a:lnTo>
                    <a:lnTo>
                      <a:pt x="24" y="171"/>
                    </a:lnTo>
                    <a:lnTo>
                      <a:pt x="26" y="171"/>
                    </a:lnTo>
                    <a:lnTo>
                      <a:pt x="28" y="171"/>
                    </a:lnTo>
                    <a:lnTo>
                      <a:pt x="29" y="169"/>
                    </a:lnTo>
                    <a:lnTo>
                      <a:pt x="31" y="169"/>
                    </a:lnTo>
                    <a:lnTo>
                      <a:pt x="31" y="171"/>
                    </a:lnTo>
                    <a:lnTo>
                      <a:pt x="35" y="175"/>
                    </a:lnTo>
                    <a:lnTo>
                      <a:pt x="37" y="175"/>
                    </a:lnTo>
                    <a:lnTo>
                      <a:pt x="39" y="175"/>
                    </a:lnTo>
                    <a:lnTo>
                      <a:pt x="41" y="175"/>
                    </a:lnTo>
                    <a:lnTo>
                      <a:pt x="41" y="173"/>
                    </a:lnTo>
                    <a:lnTo>
                      <a:pt x="49" y="167"/>
                    </a:lnTo>
                    <a:lnTo>
                      <a:pt x="49" y="169"/>
                    </a:lnTo>
                    <a:lnTo>
                      <a:pt x="43" y="177"/>
                    </a:lnTo>
                    <a:lnTo>
                      <a:pt x="43" y="179"/>
                    </a:lnTo>
                    <a:lnTo>
                      <a:pt x="28" y="181"/>
                    </a:lnTo>
                    <a:lnTo>
                      <a:pt x="26" y="183"/>
                    </a:lnTo>
                    <a:lnTo>
                      <a:pt x="24" y="185"/>
                    </a:lnTo>
                    <a:lnTo>
                      <a:pt x="22" y="189"/>
                    </a:lnTo>
                    <a:lnTo>
                      <a:pt x="8" y="203"/>
                    </a:lnTo>
                    <a:lnTo>
                      <a:pt x="6" y="205"/>
                    </a:lnTo>
                    <a:lnTo>
                      <a:pt x="6" y="207"/>
                    </a:lnTo>
                    <a:lnTo>
                      <a:pt x="8" y="205"/>
                    </a:lnTo>
                    <a:lnTo>
                      <a:pt x="8" y="203"/>
                    </a:lnTo>
                    <a:lnTo>
                      <a:pt x="12" y="205"/>
                    </a:lnTo>
                    <a:lnTo>
                      <a:pt x="14" y="207"/>
                    </a:lnTo>
                    <a:lnTo>
                      <a:pt x="14" y="205"/>
                    </a:lnTo>
                    <a:lnTo>
                      <a:pt x="16" y="203"/>
                    </a:lnTo>
                    <a:lnTo>
                      <a:pt x="18" y="201"/>
                    </a:lnTo>
                    <a:lnTo>
                      <a:pt x="20" y="199"/>
                    </a:lnTo>
                    <a:lnTo>
                      <a:pt x="28" y="199"/>
                    </a:lnTo>
                    <a:lnTo>
                      <a:pt x="31" y="201"/>
                    </a:lnTo>
                    <a:lnTo>
                      <a:pt x="33" y="201"/>
                    </a:lnTo>
                    <a:lnTo>
                      <a:pt x="35" y="199"/>
                    </a:lnTo>
                    <a:lnTo>
                      <a:pt x="37" y="193"/>
                    </a:lnTo>
                    <a:lnTo>
                      <a:pt x="39" y="193"/>
                    </a:lnTo>
                    <a:lnTo>
                      <a:pt x="45" y="191"/>
                    </a:lnTo>
                    <a:lnTo>
                      <a:pt x="49" y="195"/>
                    </a:lnTo>
                    <a:lnTo>
                      <a:pt x="51" y="193"/>
                    </a:lnTo>
                    <a:lnTo>
                      <a:pt x="53" y="193"/>
                    </a:lnTo>
                    <a:lnTo>
                      <a:pt x="55" y="193"/>
                    </a:lnTo>
                    <a:lnTo>
                      <a:pt x="57" y="193"/>
                    </a:lnTo>
                    <a:lnTo>
                      <a:pt x="57" y="191"/>
                    </a:lnTo>
                    <a:lnTo>
                      <a:pt x="63" y="191"/>
                    </a:lnTo>
                    <a:lnTo>
                      <a:pt x="65" y="189"/>
                    </a:lnTo>
                    <a:lnTo>
                      <a:pt x="65" y="187"/>
                    </a:lnTo>
                    <a:lnTo>
                      <a:pt x="67" y="187"/>
                    </a:lnTo>
                    <a:lnTo>
                      <a:pt x="69" y="189"/>
                    </a:lnTo>
                    <a:lnTo>
                      <a:pt x="71" y="187"/>
                    </a:lnTo>
                    <a:lnTo>
                      <a:pt x="71" y="189"/>
                    </a:lnTo>
                    <a:lnTo>
                      <a:pt x="73" y="191"/>
                    </a:lnTo>
                    <a:lnTo>
                      <a:pt x="83" y="189"/>
                    </a:lnTo>
                    <a:lnTo>
                      <a:pt x="85" y="189"/>
                    </a:lnTo>
                    <a:lnTo>
                      <a:pt x="99" y="185"/>
                    </a:lnTo>
                    <a:lnTo>
                      <a:pt x="103" y="181"/>
                    </a:lnTo>
                    <a:lnTo>
                      <a:pt x="105" y="177"/>
                    </a:lnTo>
                    <a:lnTo>
                      <a:pt x="103" y="177"/>
                    </a:lnTo>
                    <a:lnTo>
                      <a:pt x="95" y="177"/>
                    </a:lnTo>
                    <a:lnTo>
                      <a:pt x="95" y="175"/>
                    </a:lnTo>
                    <a:lnTo>
                      <a:pt x="93" y="173"/>
                    </a:lnTo>
                    <a:lnTo>
                      <a:pt x="95" y="171"/>
                    </a:lnTo>
                    <a:lnTo>
                      <a:pt x="97" y="171"/>
                    </a:lnTo>
                    <a:lnTo>
                      <a:pt x="97" y="169"/>
                    </a:lnTo>
                    <a:lnTo>
                      <a:pt x="95" y="167"/>
                    </a:lnTo>
                    <a:lnTo>
                      <a:pt x="97" y="167"/>
                    </a:lnTo>
                    <a:lnTo>
                      <a:pt x="99" y="167"/>
                    </a:lnTo>
                    <a:lnTo>
                      <a:pt x="101" y="167"/>
                    </a:lnTo>
                    <a:lnTo>
                      <a:pt x="103" y="165"/>
                    </a:lnTo>
                    <a:lnTo>
                      <a:pt x="101" y="163"/>
                    </a:lnTo>
                    <a:lnTo>
                      <a:pt x="103" y="163"/>
                    </a:lnTo>
                    <a:lnTo>
                      <a:pt x="105" y="161"/>
                    </a:lnTo>
                    <a:lnTo>
                      <a:pt x="107" y="159"/>
                    </a:lnTo>
                    <a:lnTo>
                      <a:pt x="109" y="149"/>
                    </a:lnTo>
                    <a:lnTo>
                      <a:pt x="109" y="145"/>
                    </a:lnTo>
                    <a:lnTo>
                      <a:pt x="105" y="143"/>
                    </a:lnTo>
                    <a:lnTo>
                      <a:pt x="101" y="139"/>
                    </a:lnTo>
                    <a:lnTo>
                      <a:pt x="93" y="141"/>
                    </a:lnTo>
                    <a:lnTo>
                      <a:pt x="89" y="145"/>
                    </a:lnTo>
                    <a:lnTo>
                      <a:pt x="89" y="143"/>
                    </a:lnTo>
                    <a:lnTo>
                      <a:pt x="85" y="143"/>
                    </a:lnTo>
                    <a:lnTo>
                      <a:pt x="85" y="141"/>
                    </a:lnTo>
                    <a:lnTo>
                      <a:pt x="89" y="137"/>
                    </a:lnTo>
                    <a:lnTo>
                      <a:pt x="89" y="135"/>
                    </a:lnTo>
                    <a:lnTo>
                      <a:pt x="89" y="133"/>
                    </a:lnTo>
                    <a:lnTo>
                      <a:pt x="85" y="127"/>
                    </a:lnTo>
                    <a:lnTo>
                      <a:pt x="83" y="125"/>
                    </a:lnTo>
                    <a:lnTo>
                      <a:pt x="79" y="123"/>
                    </a:lnTo>
                    <a:lnTo>
                      <a:pt x="81" y="121"/>
                    </a:lnTo>
                    <a:lnTo>
                      <a:pt x="83" y="125"/>
                    </a:lnTo>
                    <a:lnTo>
                      <a:pt x="87" y="125"/>
                    </a:lnTo>
                    <a:lnTo>
                      <a:pt x="87" y="121"/>
                    </a:lnTo>
                    <a:lnTo>
                      <a:pt x="83" y="115"/>
                    </a:lnTo>
                    <a:lnTo>
                      <a:pt x="81" y="111"/>
                    </a:lnTo>
                    <a:lnTo>
                      <a:pt x="75" y="103"/>
                    </a:lnTo>
                    <a:lnTo>
                      <a:pt x="69" y="101"/>
                    </a:lnTo>
                    <a:lnTo>
                      <a:pt x="63" y="87"/>
                    </a:lnTo>
                    <a:lnTo>
                      <a:pt x="63" y="79"/>
                    </a:lnTo>
                    <a:lnTo>
                      <a:pt x="57" y="73"/>
                    </a:lnTo>
                    <a:lnTo>
                      <a:pt x="55" y="71"/>
                    </a:lnTo>
                    <a:lnTo>
                      <a:pt x="49" y="67"/>
                    </a:lnTo>
                    <a:lnTo>
                      <a:pt x="47" y="65"/>
                    </a:lnTo>
                    <a:lnTo>
                      <a:pt x="43" y="67"/>
                    </a:lnTo>
                    <a:lnTo>
                      <a:pt x="39" y="67"/>
                    </a:lnTo>
                    <a:lnTo>
                      <a:pt x="39" y="65"/>
                    </a:lnTo>
                    <a:lnTo>
                      <a:pt x="41" y="63"/>
                    </a:lnTo>
                    <a:lnTo>
                      <a:pt x="45" y="61"/>
                    </a:lnTo>
                    <a:lnTo>
                      <a:pt x="47" y="61"/>
                    </a:lnTo>
                    <a:lnTo>
                      <a:pt x="45" y="57"/>
                    </a:lnTo>
                    <a:lnTo>
                      <a:pt x="43" y="57"/>
                    </a:lnTo>
                    <a:lnTo>
                      <a:pt x="43" y="55"/>
                    </a:lnTo>
                    <a:lnTo>
                      <a:pt x="45" y="55"/>
                    </a:lnTo>
                    <a:lnTo>
                      <a:pt x="47" y="53"/>
                    </a:lnTo>
                    <a:lnTo>
                      <a:pt x="49" y="51"/>
                    </a:lnTo>
                    <a:lnTo>
                      <a:pt x="49" y="49"/>
                    </a:lnTo>
                    <a:lnTo>
                      <a:pt x="53" y="45"/>
                    </a:lnTo>
                    <a:lnTo>
                      <a:pt x="55" y="35"/>
                    </a:lnTo>
                    <a:lnTo>
                      <a:pt x="59" y="31"/>
                    </a:lnTo>
                    <a:lnTo>
                      <a:pt x="59" y="27"/>
                    </a:lnTo>
                    <a:lnTo>
                      <a:pt x="57" y="23"/>
                    </a:lnTo>
                    <a:lnTo>
                      <a:pt x="41" y="23"/>
                    </a:lnTo>
                    <a:lnTo>
                      <a:pt x="39" y="23"/>
                    </a:lnTo>
                    <a:lnTo>
                      <a:pt x="29" y="27"/>
                    </a:lnTo>
                    <a:lnTo>
                      <a:pt x="28" y="27"/>
                    </a:lnTo>
                    <a:lnTo>
                      <a:pt x="26" y="27"/>
                    </a:lnTo>
                    <a:lnTo>
                      <a:pt x="28" y="25"/>
                    </a:lnTo>
                    <a:lnTo>
                      <a:pt x="26" y="25"/>
                    </a:lnTo>
                    <a:lnTo>
                      <a:pt x="26" y="23"/>
                    </a:lnTo>
                    <a:lnTo>
                      <a:pt x="29" y="23"/>
                    </a:lnTo>
                    <a:lnTo>
                      <a:pt x="31" y="21"/>
                    </a:lnTo>
                    <a:lnTo>
                      <a:pt x="28" y="19"/>
                    </a:lnTo>
                    <a:lnTo>
                      <a:pt x="28" y="17"/>
                    </a:lnTo>
                    <a:lnTo>
                      <a:pt x="29" y="15"/>
                    </a:lnTo>
                    <a:lnTo>
                      <a:pt x="35" y="11"/>
                    </a:lnTo>
                    <a:lnTo>
                      <a:pt x="37" y="7"/>
                    </a:lnTo>
                    <a:lnTo>
                      <a:pt x="39" y="6"/>
                    </a:lnTo>
                    <a:lnTo>
                      <a:pt x="41" y="0"/>
                    </a:lnTo>
                    <a:lnTo>
                      <a:pt x="37" y="0"/>
                    </a:lnTo>
                    <a:lnTo>
                      <a:pt x="24" y="2"/>
                    </a:lnTo>
                    <a:lnTo>
                      <a:pt x="20" y="0"/>
                    </a:lnTo>
                    <a:lnTo>
                      <a:pt x="16" y="2"/>
                    </a:lnTo>
                    <a:lnTo>
                      <a:pt x="14" y="6"/>
                    </a:lnTo>
                    <a:lnTo>
                      <a:pt x="14" y="9"/>
                    </a:lnTo>
                    <a:lnTo>
                      <a:pt x="10" y="9"/>
                    </a:lnTo>
                    <a:lnTo>
                      <a:pt x="10" y="13"/>
                    </a:lnTo>
                    <a:lnTo>
                      <a:pt x="10" y="15"/>
                    </a:lnTo>
                    <a:lnTo>
                      <a:pt x="12" y="17"/>
                    </a:lnTo>
                    <a:lnTo>
                      <a:pt x="4" y="21"/>
                    </a:lnTo>
                    <a:lnTo>
                      <a:pt x="4" y="25"/>
                    </a:lnTo>
                    <a:lnTo>
                      <a:pt x="6" y="27"/>
                    </a:lnTo>
                    <a:lnTo>
                      <a:pt x="4" y="27"/>
                    </a:lnTo>
                    <a:lnTo>
                      <a:pt x="4" y="31"/>
                    </a:lnTo>
                    <a:lnTo>
                      <a:pt x="6" y="31"/>
                    </a:lnTo>
                    <a:close/>
                  </a:path>
                </a:pathLst>
              </a:custGeom>
              <a:solidFill>
                <a:srgbClr val="0071B4">
                  <a:alpha val="34901"/>
                </a:srgbClr>
              </a:solidFill>
              <a:ln w="9525">
                <a:noFill/>
                <a:round/>
                <a:headEnd/>
                <a:tailEnd/>
              </a:ln>
            </p:spPr>
            <p:txBody>
              <a:bodyPr/>
              <a:lstStyle/>
              <a:p>
                <a:endParaRPr lang="en-US"/>
              </a:p>
            </p:txBody>
          </p:sp>
          <p:sp>
            <p:nvSpPr>
              <p:cNvPr id="14951" name="Freeform 153"/>
              <p:cNvSpPr>
                <a:spLocks/>
              </p:cNvSpPr>
              <p:nvPr/>
            </p:nvSpPr>
            <p:spPr bwMode="auto">
              <a:xfrm>
                <a:off x="2741" y="2028"/>
                <a:ext cx="4" cy="8"/>
              </a:xfrm>
              <a:custGeom>
                <a:avLst/>
                <a:gdLst>
                  <a:gd name="T0" fmla="*/ 2 w 4"/>
                  <a:gd name="T1" fmla="*/ 0 h 8"/>
                  <a:gd name="T2" fmla="*/ 0 w 4"/>
                  <a:gd name="T3" fmla="*/ 2 h 8"/>
                  <a:gd name="T4" fmla="*/ 2 w 4"/>
                  <a:gd name="T5" fmla="*/ 6 h 8"/>
                  <a:gd name="T6" fmla="*/ 2 w 4"/>
                  <a:gd name="T7" fmla="*/ 6 h 8"/>
                  <a:gd name="T8" fmla="*/ 2 w 4"/>
                  <a:gd name="T9" fmla="*/ 8 h 8"/>
                  <a:gd name="T10" fmla="*/ 4 w 4"/>
                  <a:gd name="T11" fmla="*/ 6 h 8"/>
                  <a:gd name="T12" fmla="*/ 4 w 4"/>
                  <a:gd name="T13" fmla="*/ 6 h 8"/>
                  <a:gd name="T14" fmla="*/ 4 w 4"/>
                  <a:gd name="T15" fmla="*/ 4 h 8"/>
                  <a:gd name="T16" fmla="*/ 2 w 4"/>
                  <a:gd name="T17" fmla="*/ 0 h 8"/>
                  <a:gd name="T18" fmla="*/ 2 w 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8"/>
                  <a:gd name="T32" fmla="*/ 4 w 4"/>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8">
                    <a:moveTo>
                      <a:pt x="2" y="0"/>
                    </a:moveTo>
                    <a:lnTo>
                      <a:pt x="0" y="2"/>
                    </a:lnTo>
                    <a:lnTo>
                      <a:pt x="2" y="6"/>
                    </a:lnTo>
                    <a:lnTo>
                      <a:pt x="2" y="8"/>
                    </a:lnTo>
                    <a:lnTo>
                      <a:pt x="4" y="6"/>
                    </a:lnTo>
                    <a:lnTo>
                      <a:pt x="4" y="4"/>
                    </a:lnTo>
                    <a:lnTo>
                      <a:pt x="2" y="0"/>
                    </a:lnTo>
                    <a:close/>
                  </a:path>
                </a:pathLst>
              </a:custGeom>
              <a:solidFill>
                <a:srgbClr val="0071B4">
                  <a:alpha val="34901"/>
                </a:srgbClr>
              </a:solidFill>
              <a:ln w="9525">
                <a:noFill/>
                <a:round/>
                <a:headEnd/>
                <a:tailEnd/>
              </a:ln>
            </p:spPr>
            <p:txBody>
              <a:bodyPr/>
              <a:lstStyle/>
              <a:p>
                <a:endParaRPr lang="en-US"/>
              </a:p>
            </p:txBody>
          </p:sp>
          <p:sp>
            <p:nvSpPr>
              <p:cNvPr id="14952" name="Freeform 154"/>
              <p:cNvSpPr>
                <a:spLocks/>
              </p:cNvSpPr>
              <p:nvPr/>
            </p:nvSpPr>
            <p:spPr bwMode="auto">
              <a:xfrm>
                <a:off x="2765" y="2189"/>
                <a:ext cx="4" cy="6"/>
              </a:xfrm>
              <a:custGeom>
                <a:avLst/>
                <a:gdLst>
                  <a:gd name="T0" fmla="*/ 4 w 4"/>
                  <a:gd name="T1" fmla="*/ 2 h 6"/>
                  <a:gd name="T2" fmla="*/ 4 w 4"/>
                  <a:gd name="T3" fmla="*/ 0 h 6"/>
                  <a:gd name="T4" fmla="*/ 0 w 4"/>
                  <a:gd name="T5" fmla="*/ 0 h 6"/>
                  <a:gd name="T6" fmla="*/ 0 w 4"/>
                  <a:gd name="T7" fmla="*/ 0 h 6"/>
                  <a:gd name="T8" fmla="*/ 0 w 4"/>
                  <a:gd name="T9" fmla="*/ 4 h 6"/>
                  <a:gd name="T10" fmla="*/ 2 w 4"/>
                  <a:gd name="T11" fmla="*/ 6 h 6"/>
                  <a:gd name="T12" fmla="*/ 4 w 4"/>
                  <a:gd name="T13" fmla="*/ 6 h 6"/>
                  <a:gd name="T14" fmla="*/ 4 w 4"/>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2"/>
                    </a:moveTo>
                    <a:lnTo>
                      <a:pt x="4" y="0"/>
                    </a:lnTo>
                    <a:lnTo>
                      <a:pt x="0" y="0"/>
                    </a:lnTo>
                    <a:lnTo>
                      <a:pt x="0" y="4"/>
                    </a:lnTo>
                    <a:lnTo>
                      <a:pt x="2" y="6"/>
                    </a:lnTo>
                    <a:lnTo>
                      <a:pt x="4" y="6"/>
                    </a:lnTo>
                    <a:lnTo>
                      <a:pt x="4" y="2"/>
                    </a:lnTo>
                    <a:close/>
                  </a:path>
                </a:pathLst>
              </a:custGeom>
              <a:solidFill>
                <a:srgbClr val="0071B4">
                  <a:alpha val="34901"/>
                </a:srgbClr>
              </a:solidFill>
              <a:ln w="9525">
                <a:noFill/>
                <a:round/>
                <a:headEnd/>
                <a:tailEnd/>
              </a:ln>
            </p:spPr>
            <p:txBody>
              <a:bodyPr/>
              <a:lstStyle/>
              <a:p>
                <a:endParaRPr lang="en-US"/>
              </a:p>
            </p:txBody>
          </p:sp>
          <p:sp>
            <p:nvSpPr>
              <p:cNvPr id="14953" name="Freeform 155"/>
              <p:cNvSpPr>
                <a:spLocks/>
              </p:cNvSpPr>
              <p:nvPr/>
            </p:nvSpPr>
            <p:spPr bwMode="auto">
              <a:xfrm>
                <a:off x="2792" y="2104"/>
                <a:ext cx="2" cy="4"/>
              </a:xfrm>
              <a:custGeom>
                <a:avLst/>
                <a:gdLst>
                  <a:gd name="T0" fmla="*/ 2 w 2"/>
                  <a:gd name="T1" fmla="*/ 4 h 4"/>
                  <a:gd name="T2" fmla="*/ 2 w 2"/>
                  <a:gd name="T3" fmla="*/ 2 h 4"/>
                  <a:gd name="T4" fmla="*/ 2 w 2"/>
                  <a:gd name="T5" fmla="*/ 2 h 4"/>
                  <a:gd name="T6" fmla="*/ 2 w 2"/>
                  <a:gd name="T7" fmla="*/ 0 h 4"/>
                  <a:gd name="T8" fmla="*/ 0 w 2"/>
                  <a:gd name="T9" fmla="*/ 2 h 4"/>
                  <a:gd name="T10" fmla="*/ 0 w 2"/>
                  <a:gd name="T11" fmla="*/ 2 h 4"/>
                  <a:gd name="T12" fmla="*/ 0 w 2"/>
                  <a:gd name="T13" fmla="*/ 4 h 4"/>
                  <a:gd name="T14" fmla="*/ 2 w 2"/>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4"/>
                    </a:moveTo>
                    <a:lnTo>
                      <a:pt x="2" y="2"/>
                    </a:lnTo>
                    <a:lnTo>
                      <a:pt x="2"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954" name="Freeform 156"/>
              <p:cNvSpPr>
                <a:spLocks/>
              </p:cNvSpPr>
              <p:nvPr/>
            </p:nvSpPr>
            <p:spPr bwMode="auto">
              <a:xfrm>
                <a:off x="2794" y="2098"/>
                <a:ext cx="8" cy="6"/>
              </a:xfrm>
              <a:custGeom>
                <a:avLst/>
                <a:gdLst>
                  <a:gd name="T0" fmla="*/ 4 w 8"/>
                  <a:gd name="T1" fmla="*/ 6 h 6"/>
                  <a:gd name="T2" fmla="*/ 6 w 8"/>
                  <a:gd name="T3" fmla="*/ 6 h 6"/>
                  <a:gd name="T4" fmla="*/ 8 w 8"/>
                  <a:gd name="T5" fmla="*/ 6 h 6"/>
                  <a:gd name="T6" fmla="*/ 8 w 8"/>
                  <a:gd name="T7" fmla="*/ 6 h 6"/>
                  <a:gd name="T8" fmla="*/ 6 w 8"/>
                  <a:gd name="T9" fmla="*/ 6 h 6"/>
                  <a:gd name="T10" fmla="*/ 2 w 8"/>
                  <a:gd name="T11" fmla="*/ 4 h 6"/>
                  <a:gd name="T12" fmla="*/ 2 w 8"/>
                  <a:gd name="T13" fmla="*/ 2 h 6"/>
                  <a:gd name="T14" fmla="*/ 0 w 8"/>
                  <a:gd name="T15" fmla="*/ 0 h 6"/>
                  <a:gd name="T16" fmla="*/ 0 w 8"/>
                  <a:gd name="T17" fmla="*/ 0 h 6"/>
                  <a:gd name="T18" fmla="*/ 0 w 8"/>
                  <a:gd name="T19" fmla="*/ 6 h 6"/>
                  <a:gd name="T20" fmla="*/ 0 w 8"/>
                  <a:gd name="T21" fmla="*/ 6 h 6"/>
                  <a:gd name="T22" fmla="*/ 4 w 8"/>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6"/>
                  <a:gd name="T38" fmla="*/ 8 w 8"/>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6">
                    <a:moveTo>
                      <a:pt x="4" y="6"/>
                    </a:moveTo>
                    <a:lnTo>
                      <a:pt x="6" y="6"/>
                    </a:lnTo>
                    <a:lnTo>
                      <a:pt x="8" y="6"/>
                    </a:lnTo>
                    <a:lnTo>
                      <a:pt x="6" y="6"/>
                    </a:lnTo>
                    <a:lnTo>
                      <a:pt x="2" y="4"/>
                    </a:lnTo>
                    <a:lnTo>
                      <a:pt x="2" y="2"/>
                    </a:lnTo>
                    <a:lnTo>
                      <a:pt x="0" y="0"/>
                    </a:lnTo>
                    <a:lnTo>
                      <a:pt x="0" y="6"/>
                    </a:lnTo>
                    <a:lnTo>
                      <a:pt x="4" y="6"/>
                    </a:lnTo>
                    <a:close/>
                  </a:path>
                </a:pathLst>
              </a:custGeom>
              <a:solidFill>
                <a:srgbClr val="0071B4">
                  <a:alpha val="34901"/>
                </a:srgbClr>
              </a:solidFill>
              <a:ln w="9525">
                <a:noFill/>
                <a:round/>
                <a:headEnd/>
                <a:tailEnd/>
              </a:ln>
            </p:spPr>
            <p:txBody>
              <a:bodyPr/>
              <a:lstStyle/>
              <a:p>
                <a:endParaRPr lang="en-US"/>
              </a:p>
            </p:txBody>
          </p:sp>
          <p:sp>
            <p:nvSpPr>
              <p:cNvPr id="14955" name="Freeform 157"/>
              <p:cNvSpPr>
                <a:spLocks/>
              </p:cNvSpPr>
              <p:nvPr/>
            </p:nvSpPr>
            <p:spPr bwMode="auto">
              <a:xfrm>
                <a:off x="2773" y="2221"/>
                <a:ext cx="6" cy="8"/>
              </a:xfrm>
              <a:custGeom>
                <a:avLst/>
                <a:gdLst>
                  <a:gd name="T0" fmla="*/ 0 w 6"/>
                  <a:gd name="T1" fmla="*/ 8 h 8"/>
                  <a:gd name="T2" fmla="*/ 2 w 6"/>
                  <a:gd name="T3" fmla="*/ 6 h 8"/>
                  <a:gd name="T4" fmla="*/ 6 w 6"/>
                  <a:gd name="T5" fmla="*/ 4 h 8"/>
                  <a:gd name="T6" fmla="*/ 6 w 6"/>
                  <a:gd name="T7" fmla="*/ 2 h 8"/>
                  <a:gd name="T8" fmla="*/ 6 w 6"/>
                  <a:gd name="T9" fmla="*/ 0 h 8"/>
                  <a:gd name="T10" fmla="*/ 6 w 6"/>
                  <a:gd name="T11" fmla="*/ 0 h 8"/>
                  <a:gd name="T12" fmla="*/ 0 w 6"/>
                  <a:gd name="T13" fmla="*/ 8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0" y="8"/>
                    </a:moveTo>
                    <a:lnTo>
                      <a:pt x="2" y="6"/>
                    </a:lnTo>
                    <a:lnTo>
                      <a:pt x="6" y="4"/>
                    </a:lnTo>
                    <a:lnTo>
                      <a:pt x="6" y="2"/>
                    </a:lnTo>
                    <a:lnTo>
                      <a:pt x="6" y="0"/>
                    </a:lnTo>
                    <a:lnTo>
                      <a:pt x="0" y="8"/>
                    </a:lnTo>
                    <a:close/>
                  </a:path>
                </a:pathLst>
              </a:custGeom>
              <a:solidFill>
                <a:srgbClr val="0071B4">
                  <a:alpha val="34901"/>
                </a:srgbClr>
              </a:solidFill>
              <a:ln w="9525">
                <a:noFill/>
                <a:round/>
                <a:headEnd/>
                <a:tailEnd/>
              </a:ln>
            </p:spPr>
            <p:txBody>
              <a:bodyPr/>
              <a:lstStyle/>
              <a:p>
                <a:endParaRPr lang="en-US"/>
              </a:p>
            </p:txBody>
          </p:sp>
          <p:sp>
            <p:nvSpPr>
              <p:cNvPr id="14956" name="Freeform 158"/>
              <p:cNvSpPr>
                <a:spLocks/>
              </p:cNvSpPr>
              <p:nvPr/>
            </p:nvSpPr>
            <p:spPr bwMode="auto">
              <a:xfrm>
                <a:off x="2779" y="2243"/>
                <a:ext cx="4" cy="4"/>
              </a:xfrm>
              <a:custGeom>
                <a:avLst/>
                <a:gdLst>
                  <a:gd name="T0" fmla="*/ 2 w 4"/>
                  <a:gd name="T1" fmla="*/ 4 h 4"/>
                  <a:gd name="T2" fmla="*/ 4 w 4"/>
                  <a:gd name="T3" fmla="*/ 4 h 4"/>
                  <a:gd name="T4" fmla="*/ 2 w 4"/>
                  <a:gd name="T5" fmla="*/ 0 h 4"/>
                  <a:gd name="T6" fmla="*/ 0 w 4"/>
                  <a:gd name="T7" fmla="*/ 0 h 4"/>
                  <a:gd name="T8" fmla="*/ 2 w 4"/>
                  <a:gd name="T9" fmla="*/ 4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4"/>
                    </a:moveTo>
                    <a:lnTo>
                      <a:pt x="4" y="4"/>
                    </a:lnTo>
                    <a:lnTo>
                      <a:pt x="2" y="0"/>
                    </a:lnTo>
                    <a:lnTo>
                      <a:pt x="0" y="0"/>
                    </a:lnTo>
                    <a:lnTo>
                      <a:pt x="2" y="4"/>
                    </a:lnTo>
                    <a:close/>
                  </a:path>
                </a:pathLst>
              </a:custGeom>
              <a:solidFill>
                <a:srgbClr val="0071B4">
                  <a:alpha val="34901"/>
                </a:srgbClr>
              </a:solidFill>
              <a:ln w="9525">
                <a:noFill/>
                <a:round/>
                <a:headEnd/>
                <a:tailEnd/>
              </a:ln>
            </p:spPr>
            <p:txBody>
              <a:bodyPr/>
              <a:lstStyle/>
              <a:p>
                <a:endParaRPr lang="en-US"/>
              </a:p>
            </p:txBody>
          </p:sp>
          <p:sp>
            <p:nvSpPr>
              <p:cNvPr id="14957" name="Freeform 159"/>
              <p:cNvSpPr>
                <a:spLocks/>
              </p:cNvSpPr>
              <p:nvPr/>
            </p:nvSpPr>
            <p:spPr bwMode="auto">
              <a:xfrm>
                <a:off x="2747" y="2137"/>
                <a:ext cx="12" cy="16"/>
              </a:xfrm>
              <a:custGeom>
                <a:avLst/>
                <a:gdLst>
                  <a:gd name="T0" fmla="*/ 6 w 12"/>
                  <a:gd name="T1" fmla="*/ 6 h 16"/>
                  <a:gd name="T2" fmla="*/ 6 w 12"/>
                  <a:gd name="T3" fmla="*/ 2 h 16"/>
                  <a:gd name="T4" fmla="*/ 4 w 12"/>
                  <a:gd name="T5" fmla="*/ 0 h 16"/>
                  <a:gd name="T6" fmla="*/ 4 w 12"/>
                  <a:gd name="T7" fmla="*/ 0 h 16"/>
                  <a:gd name="T8" fmla="*/ 4 w 12"/>
                  <a:gd name="T9" fmla="*/ 6 h 16"/>
                  <a:gd name="T10" fmla="*/ 2 w 12"/>
                  <a:gd name="T11" fmla="*/ 4 h 16"/>
                  <a:gd name="T12" fmla="*/ 0 w 12"/>
                  <a:gd name="T13" fmla="*/ 6 h 16"/>
                  <a:gd name="T14" fmla="*/ 0 w 12"/>
                  <a:gd name="T15" fmla="*/ 8 h 16"/>
                  <a:gd name="T16" fmla="*/ 0 w 12"/>
                  <a:gd name="T17" fmla="*/ 8 h 16"/>
                  <a:gd name="T18" fmla="*/ 2 w 12"/>
                  <a:gd name="T19" fmla="*/ 8 h 16"/>
                  <a:gd name="T20" fmla="*/ 4 w 12"/>
                  <a:gd name="T21" fmla="*/ 12 h 16"/>
                  <a:gd name="T22" fmla="*/ 4 w 12"/>
                  <a:gd name="T23" fmla="*/ 14 h 16"/>
                  <a:gd name="T24" fmla="*/ 4 w 12"/>
                  <a:gd name="T25" fmla="*/ 14 h 16"/>
                  <a:gd name="T26" fmla="*/ 10 w 12"/>
                  <a:gd name="T27" fmla="*/ 14 h 16"/>
                  <a:gd name="T28" fmla="*/ 10 w 12"/>
                  <a:gd name="T29" fmla="*/ 16 h 16"/>
                  <a:gd name="T30" fmla="*/ 12 w 12"/>
                  <a:gd name="T31" fmla="*/ 16 h 16"/>
                  <a:gd name="T32" fmla="*/ 12 w 12"/>
                  <a:gd name="T33" fmla="*/ 12 h 16"/>
                  <a:gd name="T34" fmla="*/ 10 w 12"/>
                  <a:gd name="T35" fmla="*/ 12 h 16"/>
                  <a:gd name="T36" fmla="*/ 8 w 12"/>
                  <a:gd name="T37" fmla="*/ 10 h 16"/>
                  <a:gd name="T38" fmla="*/ 8 w 12"/>
                  <a:gd name="T39" fmla="*/ 8 h 16"/>
                  <a:gd name="T40" fmla="*/ 6 w 12"/>
                  <a:gd name="T41" fmla="*/ 6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6"/>
                  <a:gd name="T65" fmla="*/ 12 w 12"/>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6">
                    <a:moveTo>
                      <a:pt x="6" y="6"/>
                    </a:moveTo>
                    <a:lnTo>
                      <a:pt x="6" y="2"/>
                    </a:lnTo>
                    <a:lnTo>
                      <a:pt x="4" y="0"/>
                    </a:lnTo>
                    <a:lnTo>
                      <a:pt x="4" y="6"/>
                    </a:lnTo>
                    <a:lnTo>
                      <a:pt x="2" y="4"/>
                    </a:lnTo>
                    <a:lnTo>
                      <a:pt x="0" y="6"/>
                    </a:lnTo>
                    <a:lnTo>
                      <a:pt x="0" y="8"/>
                    </a:lnTo>
                    <a:lnTo>
                      <a:pt x="2" y="8"/>
                    </a:lnTo>
                    <a:lnTo>
                      <a:pt x="4" y="12"/>
                    </a:lnTo>
                    <a:lnTo>
                      <a:pt x="4" y="14"/>
                    </a:lnTo>
                    <a:lnTo>
                      <a:pt x="10" y="14"/>
                    </a:lnTo>
                    <a:lnTo>
                      <a:pt x="10" y="16"/>
                    </a:lnTo>
                    <a:lnTo>
                      <a:pt x="12" y="16"/>
                    </a:lnTo>
                    <a:lnTo>
                      <a:pt x="12" y="12"/>
                    </a:lnTo>
                    <a:lnTo>
                      <a:pt x="10" y="12"/>
                    </a:lnTo>
                    <a:lnTo>
                      <a:pt x="8" y="10"/>
                    </a:lnTo>
                    <a:lnTo>
                      <a:pt x="8" y="8"/>
                    </a:lnTo>
                    <a:lnTo>
                      <a:pt x="6" y="6"/>
                    </a:lnTo>
                    <a:close/>
                  </a:path>
                </a:pathLst>
              </a:custGeom>
              <a:solidFill>
                <a:srgbClr val="0071B4">
                  <a:alpha val="34901"/>
                </a:srgbClr>
              </a:solidFill>
              <a:ln w="9525">
                <a:noFill/>
                <a:round/>
                <a:headEnd/>
                <a:tailEnd/>
              </a:ln>
            </p:spPr>
            <p:txBody>
              <a:bodyPr/>
              <a:lstStyle/>
              <a:p>
                <a:endParaRPr lang="en-US"/>
              </a:p>
            </p:txBody>
          </p:sp>
          <p:sp>
            <p:nvSpPr>
              <p:cNvPr id="14958" name="Freeform 160"/>
              <p:cNvSpPr>
                <a:spLocks/>
              </p:cNvSpPr>
              <p:nvPr/>
            </p:nvSpPr>
            <p:spPr bwMode="auto">
              <a:xfrm>
                <a:off x="2741" y="2118"/>
                <a:ext cx="12" cy="17"/>
              </a:xfrm>
              <a:custGeom>
                <a:avLst/>
                <a:gdLst>
                  <a:gd name="T0" fmla="*/ 4 w 12"/>
                  <a:gd name="T1" fmla="*/ 5 h 17"/>
                  <a:gd name="T2" fmla="*/ 4 w 12"/>
                  <a:gd name="T3" fmla="*/ 7 h 17"/>
                  <a:gd name="T4" fmla="*/ 2 w 12"/>
                  <a:gd name="T5" fmla="*/ 7 h 17"/>
                  <a:gd name="T6" fmla="*/ 2 w 12"/>
                  <a:gd name="T7" fmla="*/ 5 h 17"/>
                  <a:gd name="T8" fmla="*/ 0 w 12"/>
                  <a:gd name="T9" fmla="*/ 7 h 17"/>
                  <a:gd name="T10" fmla="*/ 0 w 12"/>
                  <a:gd name="T11" fmla="*/ 11 h 17"/>
                  <a:gd name="T12" fmla="*/ 2 w 12"/>
                  <a:gd name="T13" fmla="*/ 13 h 17"/>
                  <a:gd name="T14" fmla="*/ 0 w 12"/>
                  <a:gd name="T15" fmla="*/ 15 h 17"/>
                  <a:gd name="T16" fmla="*/ 0 w 12"/>
                  <a:gd name="T17" fmla="*/ 15 h 17"/>
                  <a:gd name="T18" fmla="*/ 2 w 12"/>
                  <a:gd name="T19" fmla="*/ 17 h 17"/>
                  <a:gd name="T20" fmla="*/ 4 w 12"/>
                  <a:gd name="T21" fmla="*/ 15 h 17"/>
                  <a:gd name="T22" fmla="*/ 4 w 12"/>
                  <a:gd name="T23" fmla="*/ 15 h 17"/>
                  <a:gd name="T24" fmla="*/ 6 w 12"/>
                  <a:gd name="T25" fmla="*/ 13 h 17"/>
                  <a:gd name="T26" fmla="*/ 6 w 12"/>
                  <a:gd name="T27" fmla="*/ 13 h 17"/>
                  <a:gd name="T28" fmla="*/ 8 w 12"/>
                  <a:gd name="T29" fmla="*/ 13 h 17"/>
                  <a:gd name="T30" fmla="*/ 10 w 12"/>
                  <a:gd name="T31" fmla="*/ 11 h 17"/>
                  <a:gd name="T32" fmla="*/ 10 w 12"/>
                  <a:gd name="T33" fmla="*/ 9 h 17"/>
                  <a:gd name="T34" fmla="*/ 10 w 12"/>
                  <a:gd name="T35" fmla="*/ 9 h 17"/>
                  <a:gd name="T36" fmla="*/ 10 w 12"/>
                  <a:gd name="T37" fmla="*/ 7 h 17"/>
                  <a:gd name="T38" fmla="*/ 10 w 12"/>
                  <a:gd name="T39" fmla="*/ 7 h 17"/>
                  <a:gd name="T40" fmla="*/ 12 w 12"/>
                  <a:gd name="T41" fmla="*/ 5 h 17"/>
                  <a:gd name="T42" fmla="*/ 12 w 12"/>
                  <a:gd name="T43" fmla="*/ 5 h 17"/>
                  <a:gd name="T44" fmla="*/ 12 w 12"/>
                  <a:gd name="T45" fmla="*/ 5 h 17"/>
                  <a:gd name="T46" fmla="*/ 12 w 12"/>
                  <a:gd name="T47" fmla="*/ 3 h 17"/>
                  <a:gd name="T48" fmla="*/ 12 w 12"/>
                  <a:gd name="T49" fmla="*/ 0 h 17"/>
                  <a:gd name="T50" fmla="*/ 10 w 12"/>
                  <a:gd name="T51" fmla="*/ 0 h 17"/>
                  <a:gd name="T52" fmla="*/ 4 w 12"/>
                  <a:gd name="T53" fmla="*/ 3 h 17"/>
                  <a:gd name="T54" fmla="*/ 4 w 12"/>
                  <a:gd name="T55" fmla="*/ 5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7"/>
                  <a:gd name="T86" fmla="*/ 12 w 12"/>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7">
                    <a:moveTo>
                      <a:pt x="4" y="5"/>
                    </a:moveTo>
                    <a:lnTo>
                      <a:pt x="4" y="7"/>
                    </a:lnTo>
                    <a:lnTo>
                      <a:pt x="2" y="7"/>
                    </a:lnTo>
                    <a:lnTo>
                      <a:pt x="2" y="5"/>
                    </a:lnTo>
                    <a:lnTo>
                      <a:pt x="0" y="7"/>
                    </a:lnTo>
                    <a:lnTo>
                      <a:pt x="0" y="11"/>
                    </a:lnTo>
                    <a:lnTo>
                      <a:pt x="2" y="13"/>
                    </a:lnTo>
                    <a:lnTo>
                      <a:pt x="0" y="15"/>
                    </a:lnTo>
                    <a:lnTo>
                      <a:pt x="2" y="17"/>
                    </a:lnTo>
                    <a:lnTo>
                      <a:pt x="4" y="15"/>
                    </a:lnTo>
                    <a:lnTo>
                      <a:pt x="6" y="13"/>
                    </a:lnTo>
                    <a:lnTo>
                      <a:pt x="8" y="13"/>
                    </a:lnTo>
                    <a:lnTo>
                      <a:pt x="10" y="11"/>
                    </a:lnTo>
                    <a:lnTo>
                      <a:pt x="10" y="9"/>
                    </a:lnTo>
                    <a:lnTo>
                      <a:pt x="10" y="7"/>
                    </a:lnTo>
                    <a:lnTo>
                      <a:pt x="12" y="5"/>
                    </a:lnTo>
                    <a:lnTo>
                      <a:pt x="12" y="3"/>
                    </a:lnTo>
                    <a:lnTo>
                      <a:pt x="12" y="0"/>
                    </a:lnTo>
                    <a:lnTo>
                      <a:pt x="10" y="0"/>
                    </a:lnTo>
                    <a:lnTo>
                      <a:pt x="4" y="3"/>
                    </a:lnTo>
                    <a:lnTo>
                      <a:pt x="4" y="5"/>
                    </a:lnTo>
                    <a:close/>
                  </a:path>
                </a:pathLst>
              </a:custGeom>
              <a:solidFill>
                <a:srgbClr val="0071B4">
                  <a:alpha val="34901"/>
                </a:srgbClr>
              </a:solidFill>
              <a:ln w="9525">
                <a:noFill/>
                <a:round/>
                <a:headEnd/>
                <a:tailEnd/>
              </a:ln>
            </p:spPr>
            <p:txBody>
              <a:bodyPr/>
              <a:lstStyle/>
              <a:p>
                <a:endParaRPr lang="en-US"/>
              </a:p>
            </p:txBody>
          </p:sp>
          <p:sp>
            <p:nvSpPr>
              <p:cNvPr id="14959" name="Freeform 161"/>
              <p:cNvSpPr>
                <a:spLocks/>
              </p:cNvSpPr>
              <p:nvPr/>
            </p:nvSpPr>
            <p:spPr bwMode="auto">
              <a:xfrm>
                <a:off x="2755" y="2179"/>
                <a:ext cx="4" cy="6"/>
              </a:xfrm>
              <a:custGeom>
                <a:avLst/>
                <a:gdLst>
                  <a:gd name="T0" fmla="*/ 4 w 4"/>
                  <a:gd name="T1" fmla="*/ 0 h 6"/>
                  <a:gd name="T2" fmla="*/ 4 w 4"/>
                  <a:gd name="T3" fmla="*/ 0 h 6"/>
                  <a:gd name="T4" fmla="*/ 2 w 4"/>
                  <a:gd name="T5" fmla="*/ 2 h 6"/>
                  <a:gd name="T6" fmla="*/ 2 w 4"/>
                  <a:gd name="T7" fmla="*/ 4 h 6"/>
                  <a:gd name="T8" fmla="*/ 0 w 4"/>
                  <a:gd name="T9" fmla="*/ 6 h 6"/>
                  <a:gd name="T10" fmla="*/ 0 w 4"/>
                  <a:gd name="T11" fmla="*/ 6 h 6"/>
                  <a:gd name="T12" fmla="*/ 2 w 4"/>
                  <a:gd name="T13" fmla="*/ 6 h 6"/>
                  <a:gd name="T14" fmla="*/ 4 w 4"/>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0"/>
                    </a:moveTo>
                    <a:lnTo>
                      <a:pt x="4" y="0"/>
                    </a:lnTo>
                    <a:lnTo>
                      <a:pt x="2" y="2"/>
                    </a:lnTo>
                    <a:lnTo>
                      <a:pt x="2" y="4"/>
                    </a:lnTo>
                    <a:lnTo>
                      <a:pt x="0" y="6"/>
                    </a:lnTo>
                    <a:lnTo>
                      <a:pt x="2" y="6"/>
                    </a:lnTo>
                    <a:lnTo>
                      <a:pt x="4" y="0"/>
                    </a:lnTo>
                    <a:close/>
                  </a:path>
                </a:pathLst>
              </a:custGeom>
              <a:solidFill>
                <a:srgbClr val="0071B4">
                  <a:alpha val="34901"/>
                </a:srgbClr>
              </a:solidFill>
              <a:ln w="9525">
                <a:noFill/>
                <a:round/>
                <a:headEnd/>
                <a:tailEnd/>
              </a:ln>
            </p:spPr>
            <p:txBody>
              <a:bodyPr/>
              <a:lstStyle/>
              <a:p>
                <a:endParaRPr lang="en-US"/>
              </a:p>
            </p:txBody>
          </p:sp>
          <p:sp>
            <p:nvSpPr>
              <p:cNvPr id="14960" name="Freeform 162"/>
              <p:cNvSpPr>
                <a:spLocks/>
              </p:cNvSpPr>
              <p:nvPr/>
            </p:nvSpPr>
            <p:spPr bwMode="auto">
              <a:xfrm>
                <a:off x="2751" y="2165"/>
                <a:ext cx="8" cy="10"/>
              </a:xfrm>
              <a:custGeom>
                <a:avLst/>
                <a:gdLst>
                  <a:gd name="T0" fmla="*/ 6 w 8"/>
                  <a:gd name="T1" fmla="*/ 8 h 10"/>
                  <a:gd name="T2" fmla="*/ 8 w 8"/>
                  <a:gd name="T3" fmla="*/ 6 h 10"/>
                  <a:gd name="T4" fmla="*/ 8 w 8"/>
                  <a:gd name="T5" fmla="*/ 6 h 10"/>
                  <a:gd name="T6" fmla="*/ 4 w 8"/>
                  <a:gd name="T7" fmla="*/ 2 h 10"/>
                  <a:gd name="T8" fmla="*/ 4 w 8"/>
                  <a:gd name="T9" fmla="*/ 0 h 10"/>
                  <a:gd name="T10" fmla="*/ 2 w 8"/>
                  <a:gd name="T11" fmla="*/ 0 h 10"/>
                  <a:gd name="T12" fmla="*/ 2 w 8"/>
                  <a:gd name="T13" fmla="*/ 2 h 10"/>
                  <a:gd name="T14" fmla="*/ 2 w 8"/>
                  <a:gd name="T15" fmla="*/ 2 h 10"/>
                  <a:gd name="T16" fmla="*/ 4 w 8"/>
                  <a:gd name="T17" fmla="*/ 4 h 10"/>
                  <a:gd name="T18" fmla="*/ 4 w 8"/>
                  <a:gd name="T19" fmla="*/ 6 h 10"/>
                  <a:gd name="T20" fmla="*/ 4 w 8"/>
                  <a:gd name="T21" fmla="*/ 6 h 10"/>
                  <a:gd name="T22" fmla="*/ 4 w 8"/>
                  <a:gd name="T23" fmla="*/ 8 h 10"/>
                  <a:gd name="T24" fmla="*/ 2 w 8"/>
                  <a:gd name="T25" fmla="*/ 8 h 10"/>
                  <a:gd name="T26" fmla="*/ 0 w 8"/>
                  <a:gd name="T27" fmla="*/ 8 h 10"/>
                  <a:gd name="T28" fmla="*/ 0 w 8"/>
                  <a:gd name="T29" fmla="*/ 8 h 10"/>
                  <a:gd name="T30" fmla="*/ 0 w 8"/>
                  <a:gd name="T31" fmla="*/ 8 h 10"/>
                  <a:gd name="T32" fmla="*/ 2 w 8"/>
                  <a:gd name="T33" fmla="*/ 10 h 10"/>
                  <a:gd name="T34" fmla="*/ 4 w 8"/>
                  <a:gd name="T35" fmla="*/ 10 h 10"/>
                  <a:gd name="T36" fmla="*/ 6 w 8"/>
                  <a:gd name="T37" fmla="*/ 8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0"/>
                  <a:gd name="T59" fmla="*/ 8 w 8"/>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0">
                    <a:moveTo>
                      <a:pt x="6" y="8"/>
                    </a:moveTo>
                    <a:lnTo>
                      <a:pt x="8" y="6"/>
                    </a:lnTo>
                    <a:lnTo>
                      <a:pt x="4" y="2"/>
                    </a:lnTo>
                    <a:lnTo>
                      <a:pt x="4" y="0"/>
                    </a:lnTo>
                    <a:lnTo>
                      <a:pt x="2" y="0"/>
                    </a:lnTo>
                    <a:lnTo>
                      <a:pt x="2" y="2"/>
                    </a:lnTo>
                    <a:lnTo>
                      <a:pt x="4" y="4"/>
                    </a:lnTo>
                    <a:lnTo>
                      <a:pt x="4" y="6"/>
                    </a:lnTo>
                    <a:lnTo>
                      <a:pt x="4" y="8"/>
                    </a:lnTo>
                    <a:lnTo>
                      <a:pt x="2" y="8"/>
                    </a:lnTo>
                    <a:lnTo>
                      <a:pt x="0" y="8"/>
                    </a:lnTo>
                    <a:lnTo>
                      <a:pt x="2" y="10"/>
                    </a:lnTo>
                    <a:lnTo>
                      <a:pt x="4" y="10"/>
                    </a:lnTo>
                    <a:lnTo>
                      <a:pt x="6" y="8"/>
                    </a:lnTo>
                    <a:close/>
                  </a:path>
                </a:pathLst>
              </a:custGeom>
              <a:solidFill>
                <a:srgbClr val="0071B4">
                  <a:alpha val="34901"/>
                </a:srgbClr>
              </a:solidFill>
              <a:ln w="9525">
                <a:noFill/>
                <a:round/>
                <a:headEnd/>
                <a:tailEnd/>
              </a:ln>
            </p:spPr>
            <p:txBody>
              <a:bodyPr/>
              <a:lstStyle/>
              <a:p>
                <a:endParaRPr lang="en-US"/>
              </a:p>
            </p:txBody>
          </p:sp>
          <p:sp>
            <p:nvSpPr>
              <p:cNvPr id="14961" name="Freeform 163"/>
              <p:cNvSpPr>
                <a:spLocks/>
              </p:cNvSpPr>
              <p:nvPr/>
            </p:nvSpPr>
            <p:spPr bwMode="auto">
              <a:xfrm>
                <a:off x="2816" y="2058"/>
                <a:ext cx="8" cy="20"/>
              </a:xfrm>
              <a:custGeom>
                <a:avLst/>
                <a:gdLst>
                  <a:gd name="T0" fmla="*/ 2 w 8"/>
                  <a:gd name="T1" fmla="*/ 12 h 20"/>
                  <a:gd name="T2" fmla="*/ 2 w 8"/>
                  <a:gd name="T3" fmla="*/ 12 h 20"/>
                  <a:gd name="T4" fmla="*/ 4 w 8"/>
                  <a:gd name="T5" fmla="*/ 10 h 20"/>
                  <a:gd name="T6" fmla="*/ 4 w 8"/>
                  <a:gd name="T7" fmla="*/ 12 h 20"/>
                  <a:gd name="T8" fmla="*/ 4 w 8"/>
                  <a:gd name="T9" fmla="*/ 20 h 20"/>
                  <a:gd name="T10" fmla="*/ 8 w 8"/>
                  <a:gd name="T11" fmla="*/ 16 h 20"/>
                  <a:gd name="T12" fmla="*/ 8 w 8"/>
                  <a:gd name="T13" fmla="*/ 10 h 20"/>
                  <a:gd name="T14" fmla="*/ 8 w 8"/>
                  <a:gd name="T15" fmla="*/ 8 h 20"/>
                  <a:gd name="T16" fmla="*/ 8 w 8"/>
                  <a:gd name="T17" fmla="*/ 6 h 20"/>
                  <a:gd name="T18" fmla="*/ 6 w 8"/>
                  <a:gd name="T19" fmla="*/ 4 h 20"/>
                  <a:gd name="T20" fmla="*/ 4 w 8"/>
                  <a:gd name="T21" fmla="*/ 0 h 20"/>
                  <a:gd name="T22" fmla="*/ 4 w 8"/>
                  <a:gd name="T23" fmla="*/ 0 h 20"/>
                  <a:gd name="T24" fmla="*/ 4 w 8"/>
                  <a:gd name="T25" fmla="*/ 0 h 20"/>
                  <a:gd name="T26" fmla="*/ 2 w 8"/>
                  <a:gd name="T27" fmla="*/ 2 h 20"/>
                  <a:gd name="T28" fmla="*/ 2 w 8"/>
                  <a:gd name="T29" fmla="*/ 2 h 20"/>
                  <a:gd name="T30" fmla="*/ 2 w 8"/>
                  <a:gd name="T31" fmla="*/ 4 h 20"/>
                  <a:gd name="T32" fmla="*/ 2 w 8"/>
                  <a:gd name="T33" fmla="*/ 6 h 20"/>
                  <a:gd name="T34" fmla="*/ 4 w 8"/>
                  <a:gd name="T35" fmla="*/ 8 h 20"/>
                  <a:gd name="T36" fmla="*/ 0 w 8"/>
                  <a:gd name="T37" fmla="*/ 10 h 20"/>
                  <a:gd name="T38" fmla="*/ 2 w 8"/>
                  <a:gd name="T39" fmla="*/ 12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20"/>
                  <a:gd name="T62" fmla="*/ 8 w 8"/>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20">
                    <a:moveTo>
                      <a:pt x="2" y="12"/>
                    </a:moveTo>
                    <a:lnTo>
                      <a:pt x="2" y="12"/>
                    </a:lnTo>
                    <a:lnTo>
                      <a:pt x="4" y="10"/>
                    </a:lnTo>
                    <a:lnTo>
                      <a:pt x="4" y="12"/>
                    </a:lnTo>
                    <a:lnTo>
                      <a:pt x="4" y="20"/>
                    </a:lnTo>
                    <a:lnTo>
                      <a:pt x="8" y="16"/>
                    </a:lnTo>
                    <a:lnTo>
                      <a:pt x="8" y="10"/>
                    </a:lnTo>
                    <a:lnTo>
                      <a:pt x="8" y="8"/>
                    </a:lnTo>
                    <a:lnTo>
                      <a:pt x="8" y="6"/>
                    </a:lnTo>
                    <a:lnTo>
                      <a:pt x="6" y="4"/>
                    </a:lnTo>
                    <a:lnTo>
                      <a:pt x="4" y="0"/>
                    </a:lnTo>
                    <a:lnTo>
                      <a:pt x="2" y="2"/>
                    </a:lnTo>
                    <a:lnTo>
                      <a:pt x="2" y="4"/>
                    </a:lnTo>
                    <a:lnTo>
                      <a:pt x="2" y="6"/>
                    </a:lnTo>
                    <a:lnTo>
                      <a:pt x="4" y="8"/>
                    </a:lnTo>
                    <a:lnTo>
                      <a:pt x="0" y="10"/>
                    </a:lnTo>
                    <a:lnTo>
                      <a:pt x="2" y="12"/>
                    </a:lnTo>
                    <a:close/>
                  </a:path>
                </a:pathLst>
              </a:custGeom>
              <a:solidFill>
                <a:srgbClr val="0071B4">
                  <a:alpha val="34901"/>
                </a:srgbClr>
              </a:solidFill>
              <a:ln w="9525">
                <a:noFill/>
                <a:round/>
                <a:headEnd/>
                <a:tailEnd/>
              </a:ln>
            </p:spPr>
            <p:txBody>
              <a:bodyPr/>
              <a:lstStyle/>
              <a:p>
                <a:endParaRPr lang="en-US"/>
              </a:p>
            </p:txBody>
          </p:sp>
          <p:sp>
            <p:nvSpPr>
              <p:cNvPr id="14962" name="Freeform 164"/>
              <p:cNvSpPr>
                <a:spLocks/>
              </p:cNvSpPr>
              <p:nvPr/>
            </p:nvSpPr>
            <p:spPr bwMode="auto">
              <a:xfrm>
                <a:off x="2749" y="2183"/>
                <a:ext cx="6" cy="8"/>
              </a:xfrm>
              <a:custGeom>
                <a:avLst/>
                <a:gdLst>
                  <a:gd name="T0" fmla="*/ 4 w 6"/>
                  <a:gd name="T1" fmla="*/ 2 h 8"/>
                  <a:gd name="T2" fmla="*/ 2 w 6"/>
                  <a:gd name="T3" fmla="*/ 2 h 8"/>
                  <a:gd name="T4" fmla="*/ 0 w 6"/>
                  <a:gd name="T5" fmla="*/ 4 h 8"/>
                  <a:gd name="T6" fmla="*/ 0 w 6"/>
                  <a:gd name="T7" fmla="*/ 6 h 8"/>
                  <a:gd name="T8" fmla="*/ 2 w 6"/>
                  <a:gd name="T9" fmla="*/ 4 h 8"/>
                  <a:gd name="T10" fmla="*/ 4 w 6"/>
                  <a:gd name="T11" fmla="*/ 8 h 8"/>
                  <a:gd name="T12" fmla="*/ 6 w 6"/>
                  <a:gd name="T13" fmla="*/ 6 h 8"/>
                  <a:gd name="T14" fmla="*/ 6 w 6"/>
                  <a:gd name="T15" fmla="*/ 4 h 8"/>
                  <a:gd name="T16" fmla="*/ 4 w 6"/>
                  <a:gd name="T17" fmla="*/ 0 h 8"/>
                  <a:gd name="T18" fmla="*/ 4 w 6"/>
                  <a:gd name="T19" fmla="*/ 0 h 8"/>
                  <a:gd name="T20" fmla="*/ 4 w 6"/>
                  <a:gd name="T21" fmla="*/ 2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4" y="2"/>
                    </a:moveTo>
                    <a:lnTo>
                      <a:pt x="2" y="2"/>
                    </a:lnTo>
                    <a:lnTo>
                      <a:pt x="0" y="4"/>
                    </a:lnTo>
                    <a:lnTo>
                      <a:pt x="0" y="6"/>
                    </a:lnTo>
                    <a:lnTo>
                      <a:pt x="2" y="4"/>
                    </a:lnTo>
                    <a:lnTo>
                      <a:pt x="4" y="8"/>
                    </a:lnTo>
                    <a:lnTo>
                      <a:pt x="6" y="6"/>
                    </a:lnTo>
                    <a:lnTo>
                      <a:pt x="6" y="4"/>
                    </a:lnTo>
                    <a:lnTo>
                      <a:pt x="4" y="0"/>
                    </a:lnTo>
                    <a:lnTo>
                      <a:pt x="4" y="2"/>
                    </a:lnTo>
                    <a:close/>
                  </a:path>
                </a:pathLst>
              </a:custGeom>
              <a:solidFill>
                <a:srgbClr val="0071B4">
                  <a:alpha val="34901"/>
                </a:srgbClr>
              </a:solidFill>
              <a:ln w="9525">
                <a:noFill/>
                <a:round/>
                <a:headEnd/>
                <a:tailEnd/>
              </a:ln>
            </p:spPr>
            <p:txBody>
              <a:bodyPr/>
              <a:lstStyle/>
              <a:p>
                <a:endParaRPr lang="en-US"/>
              </a:p>
            </p:txBody>
          </p:sp>
          <p:sp>
            <p:nvSpPr>
              <p:cNvPr id="14963" name="Freeform 165"/>
              <p:cNvSpPr>
                <a:spLocks/>
              </p:cNvSpPr>
              <p:nvPr/>
            </p:nvSpPr>
            <p:spPr bwMode="auto">
              <a:xfrm>
                <a:off x="2820" y="2305"/>
                <a:ext cx="4" cy="2"/>
              </a:xfrm>
              <a:custGeom>
                <a:avLst/>
                <a:gdLst>
                  <a:gd name="T0" fmla="*/ 2 w 4"/>
                  <a:gd name="T1" fmla="*/ 0 h 2"/>
                  <a:gd name="T2" fmla="*/ 0 w 4"/>
                  <a:gd name="T3" fmla="*/ 0 h 2"/>
                  <a:gd name="T4" fmla="*/ 0 w 4"/>
                  <a:gd name="T5" fmla="*/ 2 h 2"/>
                  <a:gd name="T6" fmla="*/ 0 w 4"/>
                  <a:gd name="T7" fmla="*/ 2 h 2"/>
                  <a:gd name="T8" fmla="*/ 2 w 4"/>
                  <a:gd name="T9" fmla="*/ 2 h 2"/>
                  <a:gd name="T10" fmla="*/ 4 w 4"/>
                  <a:gd name="T11" fmla="*/ 2 h 2"/>
                  <a:gd name="T12" fmla="*/ 4 w 4"/>
                  <a:gd name="T13" fmla="*/ 0 h 2"/>
                  <a:gd name="T14" fmla="*/ 4 w 4"/>
                  <a:gd name="T15" fmla="*/ 0 h 2"/>
                  <a:gd name="T16" fmla="*/ 2 w 4"/>
                  <a:gd name="T17" fmla="*/ 0 h 2"/>
                  <a:gd name="T18" fmla="*/ 2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2" y="0"/>
                    </a:moveTo>
                    <a:lnTo>
                      <a:pt x="0" y="0"/>
                    </a:lnTo>
                    <a:lnTo>
                      <a:pt x="0" y="2"/>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964" name="Freeform 166"/>
              <p:cNvSpPr>
                <a:spLocks/>
              </p:cNvSpPr>
              <p:nvPr/>
            </p:nvSpPr>
            <p:spPr bwMode="auto">
              <a:xfrm>
                <a:off x="3131" y="2187"/>
                <a:ext cx="2" cy="8"/>
              </a:xfrm>
              <a:custGeom>
                <a:avLst/>
                <a:gdLst>
                  <a:gd name="T0" fmla="*/ 2 w 2"/>
                  <a:gd name="T1" fmla="*/ 0 h 8"/>
                  <a:gd name="T2" fmla="*/ 0 w 2"/>
                  <a:gd name="T3" fmla="*/ 8 h 8"/>
                  <a:gd name="T4" fmla="*/ 2 w 2"/>
                  <a:gd name="T5" fmla="*/ 8 h 8"/>
                  <a:gd name="T6" fmla="*/ 2 w 2"/>
                  <a:gd name="T7" fmla="*/ 0 h 8"/>
                  <a:gd name="T8" fmla="*/ 0 60000 65536"/>
                  <a:gd name="T9" fmla="*/ 0 60000 65536"/>
                  <a:gd name="T10" fmla="*/ 0 60000 65536"/>
                  <a:gd name="T11" fmla="*/ 0 60000 65536"/>
                  <a:gd name="T12" fmla="*/ 0 w 2"/>
                  <a:gd name="T13" fmla="*/ 0 h 8"/>
                  <a:gd name="T14" fmla="*/ 2 w 2"/>
                  <a:gd name="T15" fmla="*/ 8 h 8"/>
                </a:gdLst>
                <a:ahLst/>
                <a:cxnLst>
                  <a:cxn ang="T8">
                    <a:pos x="T0" y="T1"/>
                  </a:cxn>
                  <a:cxn ang="T9">
                    <a:pos x="T2" y="T3"/>
                  </a:cxn>
                  <a:cxn ang="T10">
                    <a:pos x="T4" y="T5"/>
                  </a:cxn>
                  <a:cxn ang="T11">
                    <a:pos x="T6" y="T7"/>
                  </a:cxn>
                </a:cxnLst>
                <a:rect l="T12" t="T13" r="T14" b="T15"/>
                <a:pathLst>
                  <a:path w="2" h="8">
                    <a:moveTo>
                      <a:pt x="2" y="0"/>
                    </a:moveTo>
                    <a:lnTo>
                      <a:pt x="0" y="8"/>
                    </a:lnTo>
                    <a:lnTo>
                      <a:pt x="2" y="8"/>
                    </a:lnTo>
                    <a:lnTo>
                      <a:pt x="2" y="0"/>
                    </a:lnTo>
                    <a:close/>
                  </a:path>
                </a:pathLst>
              </a:custGeom>
              <a:solidFill>
                <a:srgbClr val="0071B4">
                  <a:alpha val="34901"/>
                </a:srgbClr>
              </a:solidFill>
              <a:ln w="9525">
                <a:noFill/>
                <a:round/>
                <a:headEnd/>
                <a:tailEnd/>
              </a:ln>
            </p:spPr>
            <p:txBody>
              <a:bodyPr/>
              <a:lstStyle/>
              <a:p>
                <a:endParaRPr lang="en-US"/>
              </a:p>
            </p:txBody>
          </p:sp>
          <p:sp>
            <p:nvSpPr>
              <p:cNvPr id="14965" name="Freeform 167"/>
              <p:cNvSpPr>
                <a:spLocks/>
              </p:cNvSpPr>
              <p:nvPr/>
            </p:nvSpPr>
            <p:spPr bwMode="auto">
              <a:xfrm>
                <a:off x="2892" y="2281"/>
                <a:ext cx="4" cy="2"/>
              </a:xfrm>
              <a:custGeom>
                <a:avLst/>
                <a:gdLst>
                  <a:gd name="T0" fmla="*/ 4 w 4"/>
                  <a:gd name="T1" fmla="*/ 2 h 2"/>
                  <a:gd name="T2" fmla="*/ 2 w 4"/>
                  <a:gd name="T3" fmla="*/ 0 h 2"/>
                  <a:gd name="T4" fmla="*/ 0 w 4"/>
                  <a:gd name="T5" fmla="*/ 2 h 2"/>
                  <a:gd name="T6" fmla="*/ 4 w 4"/>
                  <a:gd name="T7" fmla="*/ 2 h 2"/>
                  <a:gd name="T8" fmla="*/ 4 w 4"/>
                  <a:gd name="T9" fmla="*/ 2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2"/>
                    </a:moveTo>
                    <a:lnTo>
                      <a:pt x="2" y="0"/>
                    </a:lnTo>
                    <a:lnTo>
                      <a:pt x="0" y="2"/>
                    </a:lnTo>
                    <a:lnTo>
                      <a:pt x="4" y="2"/>
                    </a:lnTo>
                    <a:close/>
                  </a:path>
                </a:pathLst>
              </a:custGeom>
              <a:solidFill>
                <a:srgbClr val="0071B4">
                  <a:alpha val="34901"/>
                </a:srgbClr>
              </a:solidFill>
              <a:ln w="9525">
                <a:noFill/>
                <a:round/>
                <a:headEnd/>
                <a:tailEnd/>
              </a:ln>
            </p:spPr>
            <p:txBody>
              <a:bodyPr/>
              <a:lstStyle/>
              <a:p>
                <a:endParaRPr lang="en-US"/>
              </a:p>
            </p:txBody>
          </p:sp>
          <p:sp>
            <p:nvSpPr>
              <p:cNvPr id="14966" name="Freeform 168"/>
              <p:cNvSpPr>
                <a:spLocks/>
              </p:cNvSpPr>
              <p:nvPr/>
            </p:nvSpPr>
            <p:spPr bwMode="auto">
              <a:xfrm>
                <a:off x="3131" y="2195"/>
                <a:ext cx="0" cy="2"/>
              </a:xfrm>
              <a:custGeom>
                <a:avLst/>
                <a:gdLst>
                  <a:gd name="T0" fmla="*/ 0 h 2"/>
                  <a:gd name="T1" fmla="*/ 2 h 2"/>
                  <a:gd name="T2" fmla="*/ 0 h 2"/>
                  <a:gd name="T3" fmla="*/ 0 h 2"/>
                  <a:gd name="T4" fmla="*/ 0 60000 65536"/>
                  <a:gd name="T5" fmla="*/ 0 60000 65536"/>
                  <a:gd name="T6" fmla="*/ 0 60000 65536"/>
                  <a:gd name="T7" fmla="*/ 0 60000 65536"/>
                  <a:gd name="T8" fmla="*/ 0 h 2"/>
                  <a:gd name="T9" fmla="*/ 2 h 2"/>
                </a:gdLst>
                <a:ahLst/>
                <a:cxnLst>
                  <a:cxn ang="T4">
                    <a:pos x="0" y="T0"/>
                  </a:cxn>
                  <a:cxn ang="T5">
                    <a:pos x="0" y="T1"/>
                  </a:cxn>
                  <a:cxn ang="T6">
                    <a:pos x="0" y="T2"/>
                  </a:cxn>
                  <a:cxn ang="T7">
                    <a:pos x="0" y="T3"/>
                  </a:cxn>
                </a:cxnLst>
                <a:rect l="0" t="T8" r="0" b="T9"/>
                <a:pathLst>
                  <a:path h="2">
                    <a:moveTo>
                      <a:pt x="0" y="0"/>
                    </a:move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967" name="Freeform 169"/>
              <p:cNvSpPr>
                <a:spLocks/>
              </p:cNvSpPr>
              <p:nvPr/>
            </p:nvSpPr>
            <p:spPr bwMode="auto">
              <a:xfrm>
                <a:off x="3611" y="2737"/>
                <a:ext cx="14" cy="6"/>
              </a:xfrm>
              <a:custGeom>
                <a:avLst/>
                <a:gdLst>
                  <a:gd name="T0" fmla="*/ 6 w 14"/>
                  <a:gd name="T1" fmla="*/ 2 h 6"/>
                  <a:gd name="T2" fmla="*/ 0 w 14"/>
                  <a:gd name="T3" fmla="*/ 6 h 6"/>
                  <a:gd name="T4" fmla="*/ 0 w 14"/>
                  <a:gd name="T5" fmla="*/ 6 h 6"/>
                  <a:gd name="T6" fmla="*/ 8 w 14"/>
                  <a:gd name="T7" fmla="*/ 4 h 6"/>
                  <a:gd name="T8" fmla="*/ 14 w 14"/>
                  <a:gd name="T9" fmla="*/ 0 h 6"/>
                  <a:gd name="T10" fmla="*/ 12 w 14"/>
                  <a:gd name="T11" fmla="*/ 0 h 6"/>
                  <a:gd name="T12" fmla="*/ 8 w 14"/>
                  <a:gd name="T13" fmla="*/ 0 h 6"/>
                  <a:gd name="T14" fmla="*/ 6 w 14"/>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6"/>
                  <a:gd name="T26" fmla="*/ 14 w 1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6">
                    <a:moveTo>
                      <a:pt x="6" y="2"/>
                    </a:moveTo>
                    <a:lnTo>
                      <a:pt x="0" y="6"/>
                    </a:lnTo>
                    <a:lnTo>
                      <a:pt x="8" y="4"/>
                    </a:lnTo>
                    <a:lnTo>
                      <a:pt x="14" y="0"/>
                    </a:lnTo>
                    <a:lnTo>
                      <a:pt x="12" y="0"/>
                    </a:lnTo>
                    <a:lnTo>
                      <a:pt x="8" y="0"/>
                    </a:lnTo>
                    <a:lnTo>
                      <a:pt x="6" y="2"/>
                    </a:lnTo>
                    <a:close/>
                  </a:path>
                </a:pathLst>
              </a:custGeom>
              <a:solidFill>
                <a:srgbClr val="0071B4">
                  <a:alpha val="34901"/>
                </a:srgbClr>
              </a:solidFill>
              <a:ln w="9525">
                <a:noFill/>
                <a:round/>
                <a:headEnd/>
                <a:tailEnd/>
              </a:ln>
            </p:spPr>
            <p:txBody>
              <a:bodyPr/>
              <a:lstStyle/>
              <a:p>
                <a:endParaRPr lang="en-US"/>
              </a:p>
            </p:txBody>
          </p:sp>
          <p:sp>
            <p:nvSpPr>
              <p:cNvPr id="14968" name="Freeform 170"/>
              <p:cNvSpPr>
                <a:spLocks/>
              </p:cNvSpPr>
              <p:nvPr/>
            </p:nvSpPr>
            <p:spPr bwMode="auto">
              <a:xfrm>
                <a:off x="2906" y="2042"/>
                <a:ext cx="2" cy="6"/>
              </a:xfrm>
              <a:custGeom>
                <a:avLst/>
                <a:gdLst>
                  <a:gd name="T0" fmla="*/ 0 w 2"/>
                  <a:gd name="T1" fmla="*/ 4 h 6"/>
                  <a:gd name="T2" fmla="*/ 2 w 2"/>
                  <a:gd name="T3" fmla="*/ 0 h 6"/>
                  <a:gd name="T4" fmla="*/ 2 w 2"/>
                  <a:gd name="T5" fmla="*/ 0 h 6"/>
                  <a:gd name="T6" fmla="*/ 0 w 2"/>
                  <a:gd name="T7" fmla="*/ 2 h 6"/>
                  <a:gd name="T8" fmla="*/ 0 w 2"/>
                  <a:gd name="T9" fmla="*/ 4 h 6"/>
                  <a:gd name="T10" fmla="*/ 0 w 2"/>
                  <a:gd name="T11" fmla="*/ 6 h 6"/>
                  <a:gd name="T12" fmla="*/ 0 w 2"/>
                  <a:gd name="T13" fmla="*/ 4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0" y="4"/>
                    </a:moveTo>
                    <a:lnTo>
                      <a:pt x="2" y="0"/>
                    </a:lnTo>
                    <a:lnTo>
                      <a:pt x="0" y="2"/>
                    </a:lnTo>
                    <a:lnTo>
                      <a:pt x="0" y="4"/>
                    </a:lnTo>
                    <a:lnTo>
                      <a:pt x="0" y="6"/>
                    </a:lnTo>
                    <a:lnTo>
                      <a:pt x="0" y="4"/>
                    </a:lnTo>
                    <a:close/>
                  </a:path>
                </a:pathLst>
              </a:custGeom>
              <a:solidFill>
                <a:srgbClr val="0071B4">
                  <a:alpha val="34901"/>
                </a:srgbClr>
              </a:solidFill>
              <a:ln w="9525">
                <a:noFill/>
                <a:round/>
                <a:headEnd/>
                <a:tailEnd/>
              </a:ln>
            </p:spPr>
            <p:txBody>
              <a:bodyPr/>
              <a:lstStyle/>
              <a:p>
                <a:endParaRPr lang="en-US"/>
              </a:p>
            </p:txBody>
          </p:sp>
          <p:sp>
            <p:nvSpPr>
              <p:cNvPr id="14969" name="Freeform 171"/>
              <p:cNvSpPr>
                <a:spLocks/>
              </p:cNvSpPr>
              <p:nvPr/>
            </p:nvSpPr>
            <p:spPr bwMode="auto">
              <a:xfrm>
                <a:off x="2908" y="2022"/>
                <a:ext cx="2" cy="2"/>
              </a:xfrm>
              <a:custGeom>
                <a:avLst/>
                <a:gdLst>
                  <a:gd name="T0" fmla="*/ 2 w 2"/>
                  <a:gd name="T1" fmla="*/ 0 h 2"/>
                  <a:gd name="T2" fmla="*/ 2 w 2"/>
                  <a:gd name="T3" fmla="*/ 0 h 2"/>
                  <a:gd name="T4" fmla="*/ 0 w 2"/>
                  <a:gd name="T5" fmla="*/ 0 h 2"/>
                  <a:gd name="T6" fmla="*/ 0 w 2"/>
                  <a:gd name="T7" fmla="*/ 2 h 2"/>
                  <a:gd name="T8" fmla="*/ 0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0"/>
                    </a:ln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4970" name="Freeform 172"/>
              <p:cNvSpPr>
                <a:spLocks/>
              </p:cNvSpPr>
              <p:nvPr/>
            </p:nvSpPr>
            <p:spPr bwMode="auto">
              <a:xfrm>
                <a:off x="2920" y="2006"/>
                <a:ext cx="2" cy="4"/>
              </a:xfrm>
              <a:custGeom>
                <a:avLst/>
                <a:gdLst>
                  <a:gd name="T0" fmla="*/ 2 w 2"/>
                  <a:gd name="T1" fmla="*/ 4 h 4"/>
                  <a:gd name="T2" fmla="*/ 2 w 2"/>
                  <a:gd name="T3" fmla="*/ 0 h 4"/>
                  <a:gd name="T4" fmla="*/ 2 w 2"/>
                  <a:gd name="T5" fmla="*/ 0 h 4"/>
                  <a:gd name="T6" fmla="*/ 0 w 2"/>
                  <a:gd name="T7" fmla="*/ 0 h 4"/>
                  <a:gd name="T8" fmla="*/ 0 w 2"/>
                  <a:gd name="T9" fmla="*/ 0 h 4"/>
                  <a:gd name="T10" fmla="*/ 0 w 2"/>
                  <a:gd name="T11" fmla="*/ 4 h 4"/>
                  <a:gd name="T12" fmla="*/ 2 w 2"/>
                  <a:gd name="T13" fmla="*/ 4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4"/>
                    </a:moveTo>
                    <a:lnTo>
                      <a:pt x="2" y="0"/>
                    </a:lnTo>
                    <a:lnTo>
                      <a:pt x="0" y="0"/>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971" name="Freeform 173"/>
              <p:cNvSpPr>
                <a:spLocks/>
              </p:cNvSpPr>
              <p:nvPr/>
            </p:nvSpPr>
            <p:spPr bwMode="auto">
              <a:xfrm>
                <a:off x="2906" y="2247"/>
                <a:ext cx="4" cy="8"/>
              </a:xfrm>
              <a:custGeom>
                <a:avLst/>
                <a:gdLst>
                  <a:gd name="T0" fmla="*/ 2 w 4"/>
                  <a:gd name="T1" fmla="*/ 6 h 8"/>
                  <a:gd name="T2" fmla="*/ 2 w 4"/>
                  <a:gd name="T3" fmla="*/ 4 h 8"/>
                  <a:gd name="T4" fmla="*/ 4 w 4"/>
                  <a:gd name="T5" fmla="*/ 2 h 8"/>
                  <a:gd name="T6" fmla="*/ 4 w 4"/>
                  <a:gd name="T7" fmla="*/ 0 h 8"/>
                  <a:gd name="T8" fmla="*/ 0 w 4"/>
                  <a:gd name="T9" fmla="*/ 8 h 8"/>
                  <a:gd name="T10" fmla="*/ 2 w 4"/>
                  <a:gd name="T11" fmla="*/ 6 h 8"/>
                  <a:gd name="T12" fmla="*/ 0 60000 65536"/>
                  <a:gd name="T13" fmla="*/ 0 60000 65536"/>
                  <a:gd name="T14" fmla="*/ 0 60000 65536"/>
                  <a:gd name="T15" fmla="*/ 0 60000 65536"/>
                  <a:gd name="T16" fmla="*/ 0 60000 65536"/>
                  <a:gd name="T17" fmla="*/ 0 60000 65536"/>
                  <a:gd name="T18" fmla="*/ 0 w 4"/>
                  <a:gd name="T19" fmla="*/ 0 h 8"/>
                  <a:gd name="T20" fmla="*/ 4 w 4"/>
                  <a:gd name="T21" fmla="*/ 8 h 8"/>
                </a:gdLst>
                <a:ahLst/>
                <a:cxnLst>
                  <a:cxn ang="T12">
                    <a:pos x="T0" y="T1"/>
                  </a:cxn>
                  <a:cxn ang="T13">
                    <a:pos x="T2" y="T3"/>
                  </a:cxn>
                  <a:cxn ang="T14">
                    <a:pos x="T4" y="T5"/>
                  </a:cxn>
                  <a:cxn ang="T15">
                    <a:pos x="T6" y="T7"/>
                  </a:cxn>
                  <a:cxn ang="T16">
                    <a:pos x="T8" y="T9"/>
                  </a:cxn>
                  <a:cxn ang="T17">
                    <a:pos x="T10" y="T11"/>
                  </a:cxn>
                </a:cxnLst>
                <a:rect l="T18" t="T19" r="T20" b="T21"/>
                <a:pathLst>
                  <a:path w="4" h="8">
                    <a:moveTo>
                      <a:pt x="2" y="6"/>
                    </a:moveTo>
                    <a:lnTo>
                      <a:pt x="2" y="4"/>
                    </a:lnTo>
                    <a:lnTo>
                      <a:pt x="4" y="2"/>
                    </a:lnTo>
                    <a:lnTo>
                      <a:pt x="4" y="0"/>
                    </a:lnTo>
                    <a:lnTo>
                      <a:pt x="0" y="8"/>
                    </a:lnTo>
                    <a:lnTo>
                      <a:pt x="2" y="6"/>
                    </a:lnTo>
                    <a:close/>
                  </a:path>
                </a:pathLst>
              </a:custGeom>
              <a:solidFill>
                <a:srgbClr val="0071B4">
                  <a:alpha val="34901"/>
                </a:srgbClr>
              </a:solidFill>
              <a:ln w="9525">
                <a:noFill/>
                <a:round/>
                <a:headEnd/>
                <a:tailEnd/>
              </a:ln>
            </p:spPr>
            <p:txBody>
              <a:bodyPr/>
              <a:lstStyle/>
              <a:p>
                <a:endParaRPr lang="en-US"/>
              </a:p>
            </p:txBody>
          </p:sp>
          <p:sp>
            <p:nvSpPr>
              <p:cNvPr id="14972" name="Freeform 174"/>
              <p:cNvSpPr>
                <a:spLocks/>
              </p:cNvSpPr>
              <p:nvPr/>
            </p:nvSpPr>
            <p:spPr bwMode="auto">
              <a:xfrm>
                <a:off x="2894" y="2281"/>
                <a:ext cx="6" cy="2"/>
              </a:xfrm>
              <a:custGeom>
                <a:avLst/>
                <a:gdLst>
                  <a:gd name="T0" fmla="*/ 6 w 6"/>
                  <a:gd name="T1" fmla="*/ 2 h 2"/>
                  <a:gd name="T2" fmla="*/ 4 w 6"/>
                  <a:gd name="T3" fmla="*/ 2 h 2"/>
                  <a:gd name="T4" fmla="*/ 2 w 6"/>
                  <a:gd name="T5" fmla="*/ 0 h 2"/>
                  <a:gd name="T6" fmla="*/ 0 w 6"/>
                  <a:gd name="T7" fmla="*/ 0 h 2"/>
                  <a:gd name="T8" fmla="*/ 2 w 6"/>
                  <a:gd name="T9" fmla="*/ 0 h 2"/>
                  <a:gd name="T10" fmla="*/ 6 w 6"/>
                  <a:gd name="T11" fmla="*/ 2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6" y="2"/>
                    </a:moveTo>
                    <a:lnTo>
                      <a:pt x="4" y="2"/>
                    </a:lnTo>
                    <a:lnTo>
                      <a:pt x="2" y="0"/>
                    </a:lnTo>
                    <a:lnTo>
                      <a:pt x="0" y="0"/>
                    </a:lnTo>
                    <a:lnTo>
                      <a:pt x="2" y="0"/>
                    </a:lnTo>
                    <a:lnTo>
                      <a:pt x="6" y="2"/>
                    </a:lnTo>
                    <a:close/>
                  </a:path>
                </a:pathLst>
              </a:custGeom>
              <a:solidFill>
                <a:srgbClr val="0071B4">
                  <a:alpha val="34901"/>
                </a:srgbClr>
              </a:solidFill>
              <a:ln w="9525">
                <a:noFill/>
                <a:round/>
                <a:headEnd/>
                <a:tailEnd/>
              </a:ln>
            </p:spPr>
            <p:txBody>
              <a:bodyPr/>
              <a:lstStyle/>
              <a:p>
                <a:endParaRPr lang="en-US"/>
              </a:p>
            </p:txBody>
          </p:sp>
          <p:sp>
            <p:nvSpPr>
              <p:cNvPr id="14973" name="Rectangle 175"/>
              <p:cNvSpPr>
                <a:spLocks noChangeArrowheads="1"/>
              </p:cNvSpPr>
              <p:nvPr/>
            </p:nvSpPr>
            <p:spPr bwMode="auto">
              <a:xfrm>
                <a:off x="3543" y="2747"/>
                <a:ext cx="2" cy="4"/>
              </a:xfrm>
              <a:prstGeom prst="rect">
                <a:avLst/>
              </a:prstGeom>
              <a:solidFill>
                <a:srgbClr val="0071B4">
                  <a:alpha val="34901"/>
                </a:srgbClr>
              </a:solidFill>
              <a:ln w="9525">
                <a:noFill/>
                <a:miter lim="800000"/>
                <a:headEnd/>
                <a:tailEnd/>
              </a:ln>
            </p:spPr>
            <p:txBody>
              <a:bodyPr/>
              <a:lstStyle/>
              <a:p>
                <a:endParaRPr lang="en-US"/>
              </a:p>
            </p:txBody>
          </p:sp>
          <p:sp>
            <p:nvSpPr>
              <p:cNvPr id="14974" name="Freeform 176"/>
              <p:cNvSpPr>
                <a:spLocks/>
              </p:cNvSpPr>
              <p:nvPr/>
            </p:nvSpPr>
            <p:spPr bwMode="auto">
              <a:xfrm>
                <a:off x="3589" y="2777"/>
                <a:ext cx="4" cy="2"/>
              </a:xfrm>
              <a:custGeom>
                <a:avLst/>
                <a:gdLst>
                  <a:gd name="T0" fmla="*/ 2 w 4"/>
                  <a:gd name="T1" fmla="*/ 2 h 2"/>
                  <a:gd name="T2" fmla="*/ 2 w 4"/>
                  <a:gd name="T3" fmla="*/ 0 h 2"/>
                  <a:gd name="T4" fmla="*/ 0 w 4"/>
                  <a:gd name="T5" fmla="*/ 2 h 2"/>
                  <a:gd name="T6" fmla="*/ 0 w 4"/>
                  <a:gd name="T7" fmla="*/ 2 h 2"/>
                  <a:gd name="T8" fmla="*/ 2 w 4"/>
                  <a:gd name="T9" fmla="*/ 2 h 2"/>
                  <a:gd name="T10" fmla="*/ 2 w 4"/>
                  <a:gd name="T11" fmla="*/ 2 h 2"/>
                  <a:gd name="T12" fmla="*/ 2 w 4"/>
                  <a:gd name="T13" fmla="*/ 2 h 2"/>
                  <a:gd name="T14" fmla="*/ 4 w 4"/>
                  <a:gd name="T15" fmla="*/ 2 h 2"/>
                  <a:gd name="T16" fmla="*/ 2 w 4"/>
                  <a:gd name="T17" fmla="*/ 2 h 2"/>
                  <a:gd name="T18" fmla="*/ 2 w 4"/>
                  <a:gd name="T19" fmla="*/ 2 h 2"/>
                  <a:gd name="T20" fmla="*/ 2 w 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2" y="2"/>
                    </a:moveTo>
                    <a:lnTo>
                      <a:pt x="2" y="0"/>
                    </a:lnTo>
                    <a:lnTo>
                      <a:pt x="0" y="2"/>
                    </a:lnTo>
                    <a:lnTo>
                      <a:pt x="2" y="2"/>
                    </a:lnTo>
                    <a:lnTo>
                      <a:pt x="4" y="2"/>
                    </a:lnTo>
                    <a:lnTo>
                      <a:pt x="2" y="2"/>
                    </a:lnTo>
                    <a:close/>
                  </a:path>
                </a:pathLst>
              </a:custGeom>
              <a:solidFill>
                <a:srgbClr val="0071B4">
                  <a:alpha val="34901"/>
                </a:srgbClr>
              </a:solidFill>
              <a:ln w="9525">
                <a:noFill/>
                <a:round/>
                <a:headEnd/>
                <a:tailEnd/>
              </a:ln>
            </p:spPr>
            <p:txBody>
              <a:bodyPr/>
              <a:lstStyle/>
              <a:p>
                <a:endParaRPr lang="en-US"/>
              </a:p>
            </p:txBody>
          </p:sp>
          <p:sp>
            <p:nvSpPr>
              <p:cNvPr id="14975" name="Rectangle 177"/>
              <p:cNvSpPr>
                <a:spLocks noChangeArrowheads="1"/>
              </p:cNvSpPr>
              <p:nvPr/>
            </p:nvSpPr>
            <p:spPr bwMode="auto">
              <a:xfrm>
                <a:off x="2910" y="2247"/>
                <a:ext cx="1" cy="1"/>
              </a:xfrm>
              <a:prstGeom prst="rect">
                <a:avLst/>
              </a:prstGeom>
              <a:solidFill>
                <a:srgbClr val="0071B4">
                  <a:alpha val="34901"/>
                </a:srgbClr>
              </a:solidFill>
              <a:ln w="9525">
                <a:noFill/>
                <a:miter lim="800000"/>
                <a:headEnd/>
                <a:tailEnd/>
              </a:ln>
            </p:spPr>
            <p:txBody>
              <a:bodyPr/>
              <a:lstStyle/>
              <a:p>
                <a:endParaRPr lang="en-US"/>
              </a:p>
            </p:txBody>
          </p:sp>
          <p:sp>
            <p:nvSpPr>
              <p:cNvPr id="14976" name="Freeform 178"/>
              <p:cNvSpPr>
                <a:spLocks/>
              </p:cNvSpPr>
              <p:nvPr/>
            </p:nvSpPr>
            <p:spPr bwMode="auto">
              <a:xfrm>
                <a:off x="2956" y="1966"/>
                <a:ext cx="12" cy="6"/>
              </a:xfrm>
              <a:custGeom>
                <a:avLst/>
                <a:gdLst>
                  <a:gd name="T0" fmla="*/ 2 w 12"/>
                  <a:gd name="T1" fmla="*/ 6 h 6"/>
                  <a:gd name="T2" fmla="*/ 6 w 12"/>
                  <a:gd name="T3" fmla="*/ 4 h 6"/>
                  <a:gd name="T4" fmla="*/ 12 w 12"/>
                  <a:gd name="T5" fmla="*/ 2 h 6"/>
                  <a:gd name="T6" fmla="*/ 12 w 12"/>
                  <a:gd name="T7" fmla="*/ 2 h 6"/>
                  <a:gd name="T8" fmla="*/ 10 w 12"/>
                  <a:gd name="T9" fmla="*/ 0 h 6"/>
                  <a:gd name="T10" fmla="*/ 10 w 12"/>
                  <a:gd name="T11" fmla="*/ 0 h 6"/>
                  <a:gd name="T12" fmla="*/ 8 w 12"/>
                  <a:gd name="T13" fmla="*/ 0 h 6"/>
                  <a:gd name="T14" fmla="*/ 6 w 12"/>
                  <a:gd name="T15" fmla="*/ 0 h 6"/>
                  <a:gd name="T16" fmla="*/ 4 w 12"/>
                  <a:gd name="T17" fmla="*/ 2 h 6"/>
                  <a:gd name="T18" fmla="*/ 4 w 12"/>
                  <a:gd name="T19" fmla="*/ 2 h 6"/>
                  <a:gd name="T20" fmla="*/ 2 w 12"/>
                  <a:gd name="T21" fmla="*/ 2 h 6"/>
                  <a:gd name="T22" fmla="*/ 2 w 12"/>
                  <a:gd name="T23" fmla="*/ 4 h 6"/>
                  <a:gd name="T24" fmla="*/ 0 w 12"/>
                  <a:gd name="T25" fmla="*/ 4 h 6"/>
                  <a:gd name="T26" fmla="*/ 2 w 12"/>
                  <a:gd name="T27" fmla="*/ 4 h 6"/>
                  <a:gd name="T28" fmla="*/ 2 w 12"/>
                  <a:gd name="T29" fmla="*/ 6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6"/>
                  <a:gd name="T47" fmla="*/ 12 w 12"/>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6">
                    <a:moveTo>
                      <a:pt x="2" y="6"/>
                    </a:moveTo>
                    <a:lnTo>
                      <a:pt x="6" y="4"/>
                    </a:lnTo>
                    <a:lnTo>
                      <a:pt x="12" y="2"/>
                    </a:lnTo>
                    <a:lnTo>
                      <a:pt x="10" y="0"/>
                    </a:lnTo>
                    <a:lnTo>
                      <a:pt x="8" y="0"/>
                    </a:lnTo>
                    <a:lnTo>
                      <a:pt x="6" y="0"/>
                    </a:lnTo>
                    <a:lnTo>
                      <a:pt x="4" y="2"/>
                    </a:lnTo>
                    <a:lnTo>
                      <a:pt x="2" y="2"/>
                    </a:lnTo>
                    <a:lnTo>
                      <a:pt x="2" y="4"/>
                    </a:lnTo>
                    <a:lnTo>
                      <a:pt x="0" y="4"/>
                    </a:lnTo>
                    <a:lnTo>
                      <a:pt x="2" y="4"/>
                    </a:lnTo>
                    <a:lnTo>
                      <a:pt x="2" y="6"/>
                    </a:lnTo>
                    <a:close/>
                  </a:path>
                </a:pathLst>
              </a:custGeom>
              <a:solidFill>
                <a:srgbClr val="0071B4">
                  <a:alpha val="34901"/>
                </a:srgbClr>
              </a:solidFill>
              <a:ln w="9525">
                <a:noFill/>
                <a:round/>
                <a:headEnd/>
                <a:tailEnd/>
              </a:ln>
            </p:spPr>
            <p:txBody>
              <a:bodyPr/>
              <a:lstStyle/>
              <a:p>
                <a:endParaRPr lang="en-US"/>
              </a:p>
            </p:txBody>
          </p:sp>
          <p:sp>
            <p:nvSpPr>
              <p:cNvPr id="14977" name="Freeform 179"/>
              <p:cNvSpPr>
                <a:spLocks/>
              </p:cNvSpPr>
              <p:nvPr/>
            </p:nvSpPr>
            <p:spPr bwMode="auto">
              <a:xfrm>
                <a:off x="3432" y="2908"/>
                <a:ext cx="2" cy="2"/>
              </a:xfrm>
              <a:custGeom>
                <a:avLst/>
                <a:gdLst>
                  <a:gd name="T0" fmla="*/ 0 w 2"/>
                  <a:gd name="T1" fmla="*/ 2 h 2"/>
                  <a:gd name="T2" fmla="*/ 0 w 2"/>
                  <a:gd name="T3" fmla="*/ 2 h 2"/>
                  <a:gd name="T4" fmla="*/ 0 w 2"/>
                  <a:gd name="T5" fmla="*/ 2 h 2"/>
                  <a:gd name="T6" fmla="*/ 2 w 2"/>
                  <a:gd name="T7" fmla="*/ 2 h 2"/>
                  <a:gd name="T8" fmla="*/ 2 w 2"/>
                  <a:gd name="T9" fmla="*/ 2 h 2"/>
                  <a:gd name="T10" fmla="*/ 2 w 2"/>
                  <a:gd name="T11" fmla="*/ 0 h 2"/>
                  <a:gd name="T12" fmla="*/ 0 w 2"/>
                  <a:gd name="T13" fmla="*/ 0 h 2"/>
                  <a:gd name="T14" fmla="*/ 0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2"/>
                    </a:moveTo>
                    <a:lnTo>
                      <a:pt x="0" y="2"/>
                    </a:lnTo>
                    <a:lnTo>
                      <a:pt x="2"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978" name="Freeform 180"/>
              <p:cNvSpPr>
                <a:spLocks/>
              </p:cNvSpPr>
              <p:nvPr/>
            </p:nvSpPr>
            <p:spPr bwMode="auto">
              <a:xfrm>
                <a:off x="3426" y="2888"/>
                <a:ext cx="2" cy="4"/>
              </a:xfrm>
              <a:custGeom>
                <a:avLst/>
                <a:gdLst>
                  <a:gd name="T0" fmla="*/ 0 w 2"/>
                  <a:gd name="T1" fmla="*/ 0 h 4"/>
                  <a:gd name="T2" fmla="*/ 0 w 2"/>
                  <a:gd name="T3" fmla="*/ 2 h 4"/>
                  <a:gd name="T4" fmla="*/ 0 w 2"/>
                  <a:gd name="T5" fmla="*/ 2 h 4"/>
                  <a:gd name="T6" fmla="*/ 0 w 2"/>
                  <a:gd name="T7" fmla="*/ 2 h 4"/>
                  <a:gd name="T8" fmla="*/ 0 w 2"/>
                  <a:gd name="T9" fmla="*/ 4 h 4"/>
                  <a:gd name="T10" fmla="*/ 2 w 2"/>
                  <a:gd name="T11" fmla="*/ 2 h 4"/>
                  <a:gd name="T12" fmla="*/ 0 w 2"/>
                  <a:gd name="T13" fmla="*/ 2 h 4"/>
                  <a:gd name="T14" fmla="*/ 0 w 2"/>
                  <a:gd name="T15" fmla="*/ 0 h 4"/>
                  <a:gd name="T16" fmla="*/ 0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0"/>
                    </a:moveTo>
                    <a:lnTo>
                      <a:pt x="0" y="2"/>
                    </a:lnTo>
                    <a:lnTo>
                      <a:pt x="0" y="4"/>
                    </a:lnTo>
                    <a:lnTo>
                      <a:pt x="2" y="2"/>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979" name="Freeform 181"/>
              <p:cNvSpPr>
                <a:spLocks/>
              </p:cNvSpPr>
              <p:nvPr/>
            </p:nvSpPr>
            <p:spPr bwMode="auto">
              <a:xfrm>
                <a:off x="3436" y="2934"/>
                <a:ext cx="0" cy="0"/>
              </a:xfrm>
              <a:custGeom>
                <a:avLst/>
                <a:gdLst>
                  <a:gd name="T0" fmla="*/ 0 60000 65536"/>
                  <a:gd name="T1" fmla="*/ 0 60000 65536"/>
                  <a:gd name="T2" fmla="*/ 0 60000 65536"/>
                  <a:gd name="T3" fmla="*/ 0 60000 65536"/>
                  <a:gd name="T4" fmla="*/ 0 60000 65536"/>
                  <a:gd name="T5" fmla="*/ 0 60000 65536"/>
                  <a:gd name="T6" fmla="*/ 0 60000 65536"/>
                </a:gdLst>
                <a:ahLst/>
                <a:cxnLst>
                  <a:cxn ang="T0">
                    <a:pos x="0" y="0"/>
                  </a:cxn>
                  <a:cxn ang="T1">
                    <a:pos x="0" y="0"/>
                  </a:cxn>
                  <a:cxn ang="T2">
                    <a:pos x="0" y="0"/>
                  </a:cxn>
                  <a:cxn ang="T3">
                    <a:pos x="0" y="0"/>
                  </a:cxn>
                  <a:cxn ang="T4">
                    <a:pos x="0" y="0"/>
                  </a:cxn>
                  <a:cxn ang="T5">
                    <a:pos x="0" y="0"/>
                  </a:cxn>
                  <a:cxn ang="T6">
                    <a:pos x="0" y="0"/>
                  </a:cxn>
                </a:cxnLst>
                <a:rect l="0" t="0" r="0" b="0"/>
                <a:pathLst>
                  <a:path>
                    <a:moveTo>
                      <a:pt x="0" y="0"/>
                    </a:moveTo>
                    <a:lnTo>
                      <a:pt x="0" y="0"/>
                    </a:lnTo>
                    <a:close/>
                  </a:path>
                </a:pathLst>
              </a:custGeom>
              <a:solidFill>
                <a:srgbClr val="0071B4">
                  <a:alpha val="34901"/>
                </a:srgbClr>
              </a:solidFill>
              <a:ln w="9525">
                <a:noFill/>
                <a:round/>
                <a:headEnd/>
                <a:tailEnd/>
              </a:ln>
            </p:spPr>
            <p:txBody>
              <a:bodyPr/>
              <a:lstStyle/>
              <a:p>
                <a:endParaRPr lang="en-US"/>
              </a:p>
            </p:txBody>
          </p:sp>
          <p:sp>
            <p:nvSpPr>
              <p:cNvPr id="14980" name="Freeform 182"/>
              <p:cNvSpPr>
                <a:spLocks/>
              </p:cNvSpPr>
              <p:nvPr/>
            </p:nvSpPr>
            <p:spPr bwMode="auto">
              <a:xfrm>
                <a:off x="3424" y="2886"/>
                <a:ext cx="0" cy="2"/>
              </a:xfrm>
              <a:custGeom>
                <a:avLst/>
                <a:gdLst>
                  <a:gd name="T0" fmla="*/ 2 h 2"/>
                  <a:gd name="T1" fmla="*/ 0 h 2"/>
                  <a:gd name="T2" fmla="*/ 0 h 2"/>
                  <a:gd name="T3" fmla="*/ 0 h 2"/>
                  <a:gd name="T4" fmla="*/ 2 h 2"/>
                  <a:gd name="T5" fmla="*/ 2 h 2"/>
                  <a:gd name="T6" fmla="*/ 2 h 2"/>
                  <a:gd name="T7" fmla="*/ 2 h 2"/>
                  <a:gd name="T8" fmla="*/ 2 h 2"/>
                  <a:gd name="T9" fmla="*/ 2 h 2"/>
                  <a:gd name="T10" fmla="*/ 2 h 2"/>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h 2"/>
                  <a:gd name="T23" fmla="*/ 2 h 2"/>
                </a:gdLst>
                <a:ahLst/>
                <a:cxnLst>
                  <a:cxn ang="T11">
                    <a:pos x="0" y="T0"/>
                  </a:cxn>
                  <a:cxn ang="T12">
                    <a:pos x="0" y="T1"/>
                  </a:cxn>
                  <a:cxn ang="T13">
                    <a:pos x="0" y="T2"/>
                  </a:cxn>
                  <a:cxn ang="T14">
                    <a:pos x="0" y="T3"/>
                  </a:cxn>
                  <a:cxn ang="T15">
                    <a:pos x="0" y="T4"/>
                  </a:cxn>
                  <a:cxn ang="T16">
                    <a:pos x="0" y="T5"/>
                  </a:cxn>
                  <a:cxn ang="T17">
                    <a:pos x="0" y="T6"/>
                  </a:cxn>
                  <a:cxn ang="T18">
                    <a:pos x="0" y="T7"/>
                  </a:cxn>
                  <a:cxn ang="T19">
                    <a:pos x="0" y="T8"/>
                  </a:cxn>
                  <a:cxn ang="T20">
                    <a:pos x="0" y="T9"/>
                  </a:cxn>
                  <a:cxn ang="T21">
                    <a:pos x="0" y="T10"/>
                  </a:cxn>
                </a:cxnLst>
                <a:rect l="0" t="T22" r="0" b="T23"/>
                <a:pathLst>
                  <a:path h="2">
                    <a:moveTo>
                      <a:pt x="0" y="2"/>
                    </a:move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981" name="Freeform 183"/>
              <p:cNvSpPr>
                <a:spLocks/>
              </p:cNvSpPr>
              <p:nvPr/>
            </p:nvSpPr>
            <p:spPr bwMode="auto">
              <a:xfrm>
                <a:off x="3396" y="2902"/>
                <a:ext cx="8" cy="4"/>
              </a:xfrm>
              <a:custGeom>
                <a:avLst/>
                <a:gdLst>
                  <a:gd name="T0" fmla="*/ 0 w 8"/>
                  <a:gd name="T1" fmla="*/ 2 h 4"/>
                  <a:gd name="T2" fmla="*/ 0 w 8"/>
                  <a:gd name="T3" fmla="*/ 4 h 4"/>
                  <a:gd name="T4" fmla="*/ 2 w 8"/>
                  <a:gd name="T5" fmla="*/ 4 h 4"/>
                  <a:gd name="T6" fmla="*/ 4 w 8"/>
                  <a:gd name="T7" fmla="*/ 4 h 4"/>
                  <a:gd name="T8" fmla="*/ 4 w 8"/>
                  <a:gd name="T9" fmla="*/ 4 h 4"/>
                  <a:gd name="T10" fmla="*/ 6 w 8"/>
                  <a:gd name="T11" fmla="*/ 4 h 4"/>
                  <a:gd name="T12" fmla="*/ 6 w 8"/>
                  <a:gd name="T13" fmla="*/ 4 h 4"/>
                  <a:gd name="T14" fmla="*/ 8 w 8"/>
                  <a:gd name="T15" fmla="*/ 4 h 4"/>
                  <a:gd name="T16" fmla="*/ 6 w 8"/>
                  <a:gd name="T17" fmla="*/ 4 h 4"/>
                  <a:gd name="T18" fmla="*/ 6 w 8"/>
                  <a:gd name="T19" fmla="*/ 4 h 4"/>
                  <a:gd name="T20" fmla="*/ 6 w 8"/>
                  <a:gd name="T21" fmla="*/ 2 h 4"/>
                  <a:gd name="T22" fmla="*/ 4 w 8"/>
                  <a:gd name="T23" fmla="*/ 2 h 4"/>
                  <a:gd name="T24" fmla="*/ 4 w 8"/>
                  <a:gd name="T25" fmla="*/ 2 h 4"/>
                  <a:gd name="T26" fmla="*/ 4 w 8"/>
                  <a:gd name="T27" fmla="*/ 4 h 4"/>
                  <a:gd name="T28" fmla="*/ 4 w 8"/>
                  <a:gd name="T29" fmla="*/ 4 h 4"/>
                  <a:gd name="T30" fmla="*/ 4 w 8"/>
                  <a:gd name="T31" fmla="*/ 4 h 4"/>
                  <a:gd name="T32" fmla="*/ 4 w 8"/>
                  <a:gd name="T33" fmla="*/ 2 h 4"/>
                  <a:gd name="T34" fmla="*/ 2 w 8"/>
                  <a:gd name="T35" fmla="*/ 0 h 4"/>
                  <a:gd name="T36" fmla="*/ 2 w 8"/>
                  <a:gd name="T37" fmla="*/ 0 h 4"/>
                  <a:gd name="T38" fmla="*/ 0 w 8"/>
                  <a:gd name="T39" fmla="*/ 0 h 4"/>
                  <a:gd name="T40" fmla="*/ 0 w 8"/>
                  <a:gd name="T41" fmla="*/ 2 h 4"/>
                  <a:gd name="T42" fmla="*/ 0 w 8"/>
                  <a:gd name="T43" fmla="*/ 2 h 4"/>
                  <a:gd name="T44" fmla="*/ 2 w 8"/>
                  <a:gd name="T45" fmla="*/ 2 h 4"/>
                  <a:gd name="T46" fmla="*/ 2 w 8"/>
                  <a:gd name="T47" fmla="*/ 2 h 4"/>
                  <a:gd name="T48" fmla="*/ 2 w 8"/>
                  <a:gd name="T49" fmla="*/ 4 h 4"/>
                  <a:gd name="T50" fmla="*/ 2 w 8"/>
                  <a:gd name="T51" fmla="*/ 4 h 4"/>
                  <a:gd name="T52" fmla="*/ 0 w 8"/>
                  <a:gd name="T53" fmla="*/ 2 h 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
                  <a:gd name="T82" fmla="*/ 0 h 4"/>
                  <a:gd name="T83" fmla="*/ 8 w 8"/>
                  <a:gd name="T84" fmla="*/ 4 h 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 h="4">
                    <a:moveTo>
                      <a:pt x="0" y="2"/>
                    </a:moveTo>
                    <a:lnTo>
                      <a:pt x="0" y="4"/>
                    </a:lnTo>
                    <a:lnTo>
                      <a:pt x="2" y="4"/>
                    </a:lnTo>
                    <a:lnTo>
                      <a:pt x="4" y="4"/>
                    </a:lnTo>
                    <a:lnTo>
                      <a:pt x="6" y="4"/>
                    </a:lnTo>
                    <a:lnTo>
                      <a:pt x="8" y="4"/>
                    </a:lnTo>
                    <a:lnTo>
                      <a:pt x="6" y="4"/>
                    </a:lnTo>
                    <a:lnTo>
                      <a:pt x="6" y="2"/>
                    </a:lnTo>
                    <a:lnTo>
                      <a:pt x="4" y="2"/>
                    </a:lnTo>
                    <a:lnTo>
                      <a:pt x="4" y="4"/>
                    </a:lnTo>
                    <a:lnTo>
                      <a:pt x="4" y="2"/>
                    </a:lnTo>
                    <a:lnTo>
                      <a:pt x="2" y="0"/>
                    </a:lnTo>
                    <a:lnTo>
                      <a:pt x="0" y="0"/>
                    </a:lnTo>
                    <a:lnTo>
                      <a:pt x="0" y="2"/>
                    </a:lnTo>
                    <a:lnTo>
                      <a:pt x="2" y="2"/>
                    </a:lnTo>
                    <a:lnTo>
                      <a:pt x="2" y="4"/>
                    </a:lnTo>
                    <a:lnTo>
                      <a:pt x="0" y="2"/>
                    </a:lnTo>
                    <a:close/>
                  </a:path>
                </a:pathLst>
              </a:custGeom>
              <a:solidFill>
                <a:srgbClr val="0071B4">
                  <a:alpha val="34901"/>
                </a:srgbClr>
              </a:solidFill>
              <a:ln w="9525">
                <a:noFill/>
                <a:round/>
                <a:headEnd/>
                <a:tailEnd/>
              </a:ln>
            </p:spPr>
            <p:txBody>
              <a:bodyPr/>
              <a:lstStyle/>
              <a:p>
                <a:endParaRPr lang="en-US"/>
              </a:p>
            </p:txBody>
          </p:sp>
          <p:sp>
            <p:nvSpPr>
              <p:cNvPr id="14982" name="Freeform 184"/>
              <p:cNvSpPr>
                <a:spLocks/>
              </p:cNvSpPr>
              <p:nvPr/>
            </p:nvSpPr>
            <p:spPr bwMode="auto">
              <a:xfrm>
                <a:off x="2858" y="2534"/>
                <a:ext cx="4" cy="4"/>
              </a:xfrm>
              <a:custGeom>
                <a:avLst/>
                <a:gdLst>
                  <a:gd name="T0" fmla="*/ 4 w 4"/>
                  <a:gd name="T1" fmla="*/ 0 h 4"/>
                  <a:gd name="T2" fmla="*/ 4 w 4"/>
                  <a:gd name="T3" fmla="*/ 0 h 4"/>
                  <a:gd name="T4" fmla="*/ 2 w 4"/>
                  <a:gd name="T5" fmla="*/ 0 h 4"/>
                  <a:gd name="T6" fmla="*/ 0 w 4"/>
                  <a:gd name="T7" fmla="*/ 2 h 4"/>
                  <a:gd name="T8" fmla="*/ 0 w 4"/>
                  <a:gd name="T9" fmla="*/ 4 h 4"/>
                  <a:gd name="T10" fmla="*/ 2 w 4"/>
                  <a:gd name="T11" fmla="*/ 4 h 4"/>
                  <a:gd name="T12" fmla="*/ 4 w 4"/>
                  <a:gd name="T13" fmla="*/ 2 h 4"/>
                  <a:gd name="T14" fmla="*/ 4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0"/>
                    </a:moveTo>
                    <a:lnTo>
                      <a:pt x="4" y="0"/>
                    </a:lnTo>
                    <a:lnTo>
                      <a:pt x="2" y="0"/>
                    </a:lnTo>
                    <a:lnTo>
                      <a:pt x="0" y="2"/>
                    </a:lnTo>
                    <a:lnTo>
                      <a:pt x="0" y="4"/>
                    </a:lnTo>
                    <a:lnTo>
                      <a:pt x="2"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983" name="Freeform 185"/>
              <p:cNvSpPr>
                <a:spLocks/>
              </p:cNvSpPr>
              <p:nvPr/>
            </p:nvSpPr>
            <p:spPr bwMode="auto">
              <a:xfrm>
                <a:off x="3422" y="2888"/>
                <a:ext cx="2" cy="2"/>
              </a:xfrm>
              <a:custGeom>
                <a:avLst/>
                <a:gdLst>
                  <a:gd name="T0" fmla="*/ 0 w 2"/>
                  <a:gd name="T1" fmla="*/ 0 h 2"/>
                  <a:gd name="T2" fmla="*/ 0 w 2"/>
                  <a:gd name="T3" fmla="*/ 0 h 2"/>
                  <a:gd name="T4" fmla="*/ 0 w 2"/>
                  <a:gd name="T5" fmla="*/ 0 h 2"/>
                  <a:gd name="T6" fmla="*/ 2 w 2"/>
                  <a:gd name="T7" fmla="*/ 2 h 2"/>
                  <a:gd name="T8" fmla="*/ 2 w 2"/>
                  <a:gd name="T9" fmla="*/ 2 h 2"/>
                  <a:gd name="T10" fmla="*/ 2 w 2"/>
                  <a:gd name="T11" fmla="*/ 2 h 2"/>
                  <a:gd name="T12" fmla="*/ 2 w 2"/>
                  <a:gd name="T13" fmla="*/ 2 h 2"/>
                  <a:gd name="T14" fmla="*/ 2 w 2"/>
                  <a:gd name="T15" fmla="*/ 2 h 2"/>
                  <a:gd name="T16" fmla="*/ 0 w 2"/>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0"/>
                    </a:moveTo>
                    <a:lnTo>
                      <a:pt x="0" y="0"/>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4984" name="Freeform 186"/>
              <p:cNvSpPr>
                <a:spLocks/>
              </p:cNvSpPr>
              <p:nvPr/>
            </p:nvSpPr>
            <p:spPr bwMode="auto">
              <a:xfrm>
                <a:off x="3396" y="2898"/>
                <a:ext cx="4" cy="2"/>
              </a:xfrm>
              <a:custGeom>
                <a:avLst/>
                <a:gdLst>
                  <a:gd name="T0" fmla="*/ 0 w 4"/>
                  <a:gd name="T1" fmla="*/ 2 h 2"/>
                  <a:gd name="T2" fmla="*/ 0 w 4"/>
                  <a:gd name="T3" fmla="*/ 2 h 2"/>
                  <a:gd name="T4" fmla="*/ 2 w 4"/>
                  <a:gd name="T5" fmla="*/ 2 h 2"/>
                  <a:gd name="T6" fmla="*/ 2 w 4"/>
                  <a:gd name="T7" fmla="*/ 2 h 2"/>
                  <a:gd name="T8" fmla="*/ 2 w 4"/>
                  <a:gd name="T9" fmla="*/ 2 h 2"/>
                  <a:gd name="T10" fmla="*/ 4 w 4"/>
                  <a:gd name="T11" fmla="*/ 2 h 2"/>
                  <a:gd name="T12" fmla="*/ 2 w 4"/>
                  <a:gd name="T13" fmla="*/ 0 h 2"/>
                  <a:gd name="T14" fmla="*/ 2 w 4"/>
                  <a:gd name="T15" fmla="*/ 0 h 2"/>
                  <a:gd name="T16" fmla="*/ 2 w 4"/>
                  <a:gd name="T17" fmla="*/ 0 h 2"/>
                  <a:gd name="T18" fmla="*/ 2 w 4"/>
                  <a:gd name="T19" fmla="*/ 2 h 2"/>
                  <a:gd name="T20" fmla="*/ 2 w 4"/>
                  <a:gd name="T21" fmla="*/ 2 h 2"/>
                  <a:gd name="T22" fmla="*/ 2 w 4"/>
                  <a:gd name="T23" fmla="*/ 2 h 2"/>
                  <a:gd name="T24" fmla="*/ 0 w 4"/>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2"/>
                  <a:gd name="T41" fmla="*/ 4 w 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2">
                    <a:moveTo>
                      <a:pt x="0" y="2"/>
                    </a:moveTo>
                    <a:lnTo>
                      <a:pt x="0" y="2"/>
                    </a:lnTo>
                    <a:lnTo>
                      <a:pt x="2" y="2"/>
                    </a:lnTo>
                    <a:lnTo>
                      <a:pt x="4" y="2"/>
                    </a:lnTo>
                    <a:lnTo>
                      <a:pt x="2" y="0"/>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4985" name="Freeform 187"/>
              <p:cNvSpPr>
                <a:spLocks/>
              </p:cNvSpPr>
              <p:nvPr/>
            </p:nvSpPr>
            <p:spPr bwMode="auto">
              <a:xfrm>
                <a:off x="3436" y="2930"/>
                <a:ext cx="0" cy="2"/>
              </a:xfrm>
              <a:custGeom>
                <a:avLst/>
                <a:gdLst>
                  <a:gd name="T0" fmla="*/ 0 h 2"/>
                  <a:gd name="T1" fmla="*/ 0 h 2"/>
                  <a:gd name="T2" fmla="*/ 0 h 2"/>
                  <a:gd name="T3" fmla="*/ 0 h 2"/>
                  <a:gd name="T4" fmla="*/ 0 h 2"/>
                  <a:gd name="T5" fmla="*/ 2 h 2"/>
                  <a:gd name="T6" fmla="*/ 0 h 2"/>
                  <a:gd name="T7" fmla="*/ 0 h 2"/>
                  <a:gd name="T8" fmla="*/ 0 60000 65536"/>
                  <a:gd name="T9" fmla="*/ 0 60000 65536"/>
                  <a:gd name="T10" fmla="*/ 0 60000 65536"/>
                  <a:gd name="T11" fmla="*/ 0 60000 65536"/>
                  <a:gd name="T12" fmla="*/ 0 60000 65536"/>
                  <a:gd name="T13" fmla="*/ 0 60000 65536"/>
                  <a:gd name="T14" fmla="*/ 0 60000 65536"/>
                  <a:gd name="T15" fmla="*/ 0 60000 65536"/>
                  <a:gd name="T16" fmla="*/ 0 h 2"/>
                  <a:gd name="T17" fmla="*/ 2 h 2"/>
                </a:gdLst>
                <a:ahLst/>
                <a:cxnLst>
                  <a:cxn ang="T8">
                    <a:pos x="0" y="T0"/>
                  </a:cxn>
                  <a:cxn ang="T9">
                    <a:pos x="0" y="T1"/>
                  </a:cxn>
                  <a:cxn ang="T10">
                    <a:pos x="0" y="T2"/>
                  </a:cxn>
                  <a:cxn ang="T11">
                    <a:pos x="0" y="T3"/>
                  </a:cxn>
                  <a:cxn ang="T12">
                    <a:pos x="0" y="T4"/>
                  </a:cxn>
                  <a:cxn ang="T13">
                    <a:pos x="0" y="T5"/>
                  </a:cxn>
                  <a:cxn ang="T14">
                    <a:pos x="0" y="T6"/>
                  </a:cxn>
                  <a:cxn ang="T15">
                    <a:pos x="0" y="T7"/>
                  </a:cxn>
                </a:cxnLst>
                <a:rect l="0" t="T16" r="0" b="T17"/>
                <a:pathLst>
                  <a:path h="2">
                    <a:moveTo>
                      <a:pt x="0" y="0"/>
                    </a:moveTo>
                    <a:lnTo>
                      <a:pt x="0" y="0"/>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986" name="Freeform 188"/>
              <p:cNvSpPr>
                <a:spLocks/>
              </p:cNvSpPr>
              <p:nvPr/>
            </p:nvSpPr>
            <p:spPr bwMode="auto">
              <a:xfrm>
                <a:off x="2745" y="2008"/>
                <a:ext cx="4" cy="4"/>
              </a:xfrm>
              <a:custGeom>
                <a:avLst/>
                <a:gdLst>
                  <a:gd name="T0" fmla="*/ 2 w 4"/>
                  <a:gd name="T1" fmla="*/ 4 h 4"/>
                  <a:gd name="T2" fmla="*/ 4 w 4"/>
                  <a:gd name="T3" fmla="*/ 4 h 4"/>
                  <a:gd name="T4" fmla="*/ 4 w 4"/>
                  <a:gd name="T5" fmla="*/ 2 h 4"/>
                  <a:gd name="T6" fmla="*/ 4 w 4"/>
                  <a:gd name="T7" fmla="*/ 2 h 4"/>
                  <a:gd name="T8" fmla="*/ 0 w 4"/>
                  <a:gd name="T9" fmla="*/ 0 h 4"/>
                  <a:gd name="T10" fmla="*/ 0 w 4"/>
                  <a:gd name="T11" fmla="*/ 2 h 4"/>
                  <a:gd name="T12" fmla="*/ 2 w 4"/>
                  <a:gd name="T13" fmla="*/ 4 h 4"/>
                  <a:gd name="T14" fmla="*/ 2 w 4"/>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4"/>
                    </a:moveTo>
                    <a:lnTo>
                      <a:pt x="4" y="4"/>
                    </a:lnTo>
                    <a:lnTo>
                      <a:pt x="4" y="2"/>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4987" name="Freeform 189"/>
              <p:cNvSpPr>
                <a:spLocks/>
              </p:cNvSpPr>
              <p:nvPr/>
            </p:nvSpPr>
            <p:spPr bwMode="auto">
              <a:xfrm>
                <a:off x="2874" y="2518"/>
                <a:ext cx="14" cy="12"/>
              </a:xfrm>
              <a:custGeom>
                <a:avLst/>
                <a:gdLst>
                  <a:gd name="T0" fmla="*/ 10 w 14"/>
                  <a:gd name="T1" fmla="*/ 0 h 12"/>
                  <a:gd name="T2" fmla="*/ 10 w 14"/>
                  <a:gd name="T3" fmla="*/ 0 h 12"/>
                  <a:gd name="T4" fmla="*/ 2 w 14"/>
                  <a:gd name="T5" fmla="*/ 4 h 12"/>
                  <a:gd name="T6" fmla="*/ 0 w 14"/>
                  <a:gd name="T7" fmla="*/ 8 h 12"/>
                  <a:gd name="T8" fmla="*/ 2 w 14"/>
                  <a:gd name="T9" fmla="*/ 10 h 12"/>
                  <a:gd name="T10" fmla="*/ 2 w 14"/>
                  <a:gd name="T11" fmla="*/ 8 h 12"/>
                  <a:gd name="T12" fmla="*/ 4 w 14"/>
                  <a:gd name="T13" fmla="*/ 8 h 12"/>
                  <a:gd name="T14" fmla="*/ 6 w 14"/>
                  <a:gd name="T15" fmla="*/ 10 h 12"/>
                  <a:gd name="T16" fmla="*/ 10 w 14"/>
                  <a:gd name="T17" fmla="*/ 12 h 12"/>
                  <a:gd name="T18" fmla="*/ 12 w 14"/>
                  <a:gd name="T19" fmla="*/ 10 h 12"/>
                  <a:gd name="T20" fmla="*/ 14 w 14"/>
                  <a:gd name="T21" fmla="*/ 6 h 12"/>
                  <a:gd name="T22" fmla="*/ 12 w 14"/>
                  <a:gd name="T23" fmla="*/ 4 h 12"/>
                  <a:gd name="T24" fmla="*/ 10 w 14"/>
                  <a:gd name="T25" fmla="*/ 4 h 12"/>
                  <a:gd name="T26" fmla="*/ 10 w 14"/>
                  <a:gd name="T27" fmla="*/ 2 h 12"/>
                  <a:gd name="T28" fmla="*/ 10 w 14"/>
                  <a:gd name="T29" fmla="*/ 0 h 12"/>
                  <a:gd name="T30" fmla="*/ 10 w 14"/>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12"/>
                  <a:gd name="T50" fmla="*/ 14 w 14"/>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12">
                    <a:moveTo>
                      <a:pt x="10" y="0"/>
                    </a:moveTo>
                    <a:lnTo>
                      <a:pt x="10" y="0"/>
                    </a:lnTo>
                    <a:lnTo>
                      <a:pt x="2" y="4"/>
                    </a:lnTo>
                    <a:lnTo>
                      <a:pt x="0" y="8"/>
                    </a:lnTo>
                    <a:lnTo>
                      <a:pt x="2" y="10"/>
                    </a:lnTo>
                    <a:lnTo>
                      <a:pt x="2" y="8"/>
                    </a:lnTo>
                    <a:lnTo>
                      <a:pt x="4" y="8"/>
                    </a:lnTo>
                    <a:lnTo>
                      <a:pt x="6" y="10"/>
                    </a:lnTo>
                    <a:lnTo>
                      <a:pt x="10" y="12"/>
                    </a:lnTo>
                    <a:lnTo>
                      <a:pt x="12" y="10"/>
                    </a:lnTo>
                    <a:lnTo>
                      <a:pt x="14" y="6"/>
                    </a:lnTo>
                    <a:lnTo>
                      <a:pt x="12" y="4"/>
                    </a:lnTo>
                    <a:lnTo>
                      <a:pt x="10" y="4"/>
                    </a:lnTo>
                    <a:lnTo>
                      <a:pt x="10" y="2"/>
                    </a:lnTo>
                    <a:lnTo>
                      <a:pt x="10" y="0"/>
                    </a:lnTo>
                    <a:close/>
                  </a:path>
                </a:pathLst>
              </a:custGeom>
              <a:solidFill>
                <a:srgbClr val="0071B4">
                  <a:alpha val="34901"/>
                </a:srgbClr>
              </a:solidFill>
              <a:ln w="9525">
                <a:noFill/>
                <a:round/>
                <a:headEnd/>
                <a:tailEnd/>
              </a:ln>
            </p:spPr>
            <p:txBody>
              <a:bodyPr/>
              <a:lstStyle/>
              <a:p>
                <a:endParaRPr lang="en-US"/>
              </a:p>
            </p:txBody>
          </p:sp>
          <p:sp>
            <p:nvSpPr>
              <p:cNvPr id="14988" name="Freeform 190"/>
              <p:cNvSpPr>
                <a:spLocks/>
              </p:cNvSpPr>
              <p:nvPr/>
            </p:nvSpPr>
            <p:spPr bwMode="auto">
              <a:xfrm>
                <a:off x="2743" y="2020"/>
                <a:ext cx="4" cy="6"/>
              </a:xfrm>
              <a:custGeom>
                <a:avLst/>
                <a:gdLst>
                  <a:gd name="T0" fmla="*/ 2 w 4"/>
                  <a:gd name="T1" fmla="*/ 4 h 6"/>
                  <a:gd name="T2" fmla="*/ 4 w 4"/>
                  <a:gd name="T3" fmla="*/ 6 h 6"/>
                  <a:gd name="T4" fmla="*/ 4 w 4"/>
                  <a:gd name="T5" fmla="*/ 4 h 6"/>
                  <a:gd name="T6" fmla="*/ 4 w 4"/>
                  <a:gd name="T7" fmla="*/ 2 h 6"/>
                  <a:gd name="T8" fmla="*/ 4 w 4"/>
                  <a:gd name="T9" fmla="*/ 2 h 6"/>
                  <a:gd name="T10" fmla="*/ 2 w 4"/>
                  <a:gd name="T11" fmla="*/ 0 h 6"/>
                  <a:gd name="T12" fmla="*/ 0 w 4"/>
                  <a:gd name="T13" fmla="*/ 2 h 6"/>
                  <a:gd name="T14" fmla="*/ 0 w 4"/>
                  <a:gd name="T15" fmla="*/ 2 h 6"/>
                  <a:gd name="T16" fmla="*/ 2 w 4"/>
                  <a:gd name="T17" fmla="*/ 2 h 6"/>
                  <a:gd name="T18" fmla="*/ 2 w 4"/>
                  <a:gd name="T19" fmla="*/ 4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
                  <a:gd name="T32" fmla="*/ 4 w 4"/>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
                    <a:moveTo>
                      <a:pt x="2" y="4"/>
                    </a:moveTo>
                    <a:lnTo>
                      <a:pt x="4" y="6"/>
                    </a:lnTo>
                    <a:lnTo>
                      <a:pt x="4" y="4"/>
                    </a:lnTo>
                    <a:lnTo>
                      <a:pt x="4" y="2"/>
                    </a:lnTo>
                    <a:lnTo>
                      <a:pt x="2" y="0"/>
                    </a:lnTo>
                    <a:lnTo>
                      <a:pt x="0" y="2"/>
                    </a:lnTo>
                    <a:lnTo>
                      <a:pt x="2" y="2"/>
                    </a:lnTo>
                    <a:lnTo>
                      <a:pt x="2" y="4"/>
                    </a:lnTo>
                    <a:close/>
                  </a:path>
                </a:pathLst>
              </a:custGeom>
              <a:solidFill>
                <a:srgbClr val="0071B4">
                  <a:alpha val="34901"/>
                </a:srgbClr>
              </a:solidFill>
              <a:ln w="9525">
                <a:noFill/>
                <a:round/>
                <a:headEnd/>
                <a:tailEnd/>
              </a:ln>
            </p:spPr>
            <p:txBody>
              <a:bodyPr/>
              <a:lstStyle/>
              <a:p>
                <a:endParaRPr lang="en-US"/>
              </a:p>
            </p:txBody>
          </p:sp>
          <p:sp>
            <p:nvSpPr>
              <p:cNvPr id="14989" name="Freeform 191"/>
              <p:cNvSpPr>
                <a:spLocks/>
              </p:cNvSpPr>
              <p:nvPr/>
            </p:nvSpPr>
            <p:spPr bwMode="auto">
              <a:xfrm>
                <a:off x="4210" y="3137"/>
                <a:ext cx="8" cy="12"/>
              </a:xfrm>
              <a:custGeom>
                <a:avLst/>
                <a:gdLst>
                  <a:gd name="T0" fmla="*/ 4 w 8"/>
                  <a:gd name="T1" fmla="*/ 2 h 12"/>
                  <a:gd name="T2" fmla="*/ 2 w 8"/>
                  <a:gd name="T3" fmla="*/ 0 h 12"/>
                  <a:gd name="T4" fmla="*/ 0 w 8"/>
                  <a:gd name="T5" fmla="*/ 2 h 12"/>
                  <a:gd name="T6" fmla="*/ 0 w 8"/>
                  <a:gd name="T7" fmla="*/ 4 h 12"/>
                  <a:gd name="T8" fmla="*/ 0 w 8"/>
                  <a:gd name="T9" fmla="*/ 6 h 12"/>
                  <a:gd name="T10" fmla="*/ 2 w 8"/>
                  <a:gd name="T11" fmla="*/ 10 h 12"/>
                  <a:gd name="T12" fmla="*/ 4 w 8"/>
                  <a:gd name="T13" fmla="*/ 12 h 12"/>
                  <a:gd name="T14" fmla="*/ 6 w 8"/>
                  <a:gd name="T15" fmla="*/ 12 h 12"/>
                  <a:gd name="T16" fmla="*/ 8 w 8"/>
                  <a:gd name="T17" fmla="*/ 12 h 12"/>
                  <a:gd name="T18" fmla="*/ 8 w 8"/>
                  <a:gd name="T19" fmla="*/ 10 h 12"/>
                  <a:gd name="T20" fmla="*/ 4 w 8"/>
                  <a:gd name="T21" fmla="*/ 4 h 12"/>
                  <a:gd name="T22" fmla="*/ 4 w 8"/>
                  <a:gd name="T23" fmla="*/ 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4" y="2"/>
                    </a:moveTo>
                    <a:lnTo>
                      <a:pt x="2" y="0"/>
                    </a:lnTo>
                    <a:lnTo>
                      <a:pt x="0" y="2"/>
                    </a:lnTo>
                    <a:lnTo>
                      <a:pt x="0" y="4"/>
                    </a:lnTo>
                    <a:lnTo>
                      <a:pt x="0" y="6"/>
                    </a:lnTo>
                    <a:lnTo>
                      <a:pt x="2" y="10"/>
                    </a:lnTo>
                    <a:lnTo>
                      <a:pt x="4" y="12"/>
                    </a:lnTo>
                    <a:lnTo>
                      <a:pt x="6" y="12"/>
                    </a:lnTo>
                    <a:lnTo>
                      <a:pt x="8" y="12"/>
                    </a:lnTo>
                    <a:lnTo>
                      <a:pt x="8" y="10"/>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4990" name="Freeform 192"/>
              <p:cNvSpPr>
                <a:spLocks/>
              </p:cNvSpPr>
              <p:nvPr/>
            </p:nvSpPr>
            <p:spPr bwMode="auto">
              <a:xfrm>
                <a:off x="4188" y="3103"/>
                <a:ext cx="12" cy="14"/>
              </a:xfrm>
              <a:custGeom>
                <a:avLst/>
                <a:gdLst>
                  <a:gd name="T0" fmla="*/ 4 w 12"/>
                  <a:gd name="T1" fmla="*/ 0 h 14"/>
                  <a:gd name="T2" fmla="*/ 0 w 12"/>
                  <a:gd name="T3" fmla="*/ 2 h 14"/>
                  <a:gd name="T4" fmla="*/ 0 w 12"/>
                  <a:gd name="T5" fmla="*/ 2 h 14"/>
                  <a:gd name="T6" fmla="*/ 10 w 12"/>
                  <a:gd name="T7" fmla="*/ 14 h 14"/>
                  <a:gd name="T8" fmla="*/ 10 w 12"/>
                  <a:gd name="T9" fmla="*/ 14 h 14"/>
                  <a:gd name="T10" fmla="*/ 12 w 12"/>
                  <a:gd name="T11" fmla="*/ 12 h 14"/>
                  <a:gd name="T12" fmla="*/ 10 w 12"/>
                  <a:gd name="T13" fmla="*/ 8 h 14"/>
                  <a:gd name="T14" fmla="*/ 4 w 12"/>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4"/>
                  <a:gd name="T26" fmla="*/ 12 w 1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4">
                    <a:moveTo>
                      <a:pt x="4" y="0"/>
                    </a:moveTo>
                    <a:lnTo>
                      <a:pt x="0" y="2"/>
                    </a:lnTo>
                    <a:lnTo>
                      <a:pt x="10" y="14"/>
                    </a:lnTo>
                    <a:lnTo>
                      <a:pt x="12" y="12"/>
                    </a:lnTo>
                    <a:lnTo>
                      <a:pt x="10" y="8"/>
                    </a:lnTo>
                    <a:lnTo>
                      <a:pt x="4" y="0"/>
                    </a:lnTo>
                    <a:close/>
                  </a:path>
                </a:pathLst>
              </a:custGeom>
              <a:solidFill>
                <a:srgbClr val="0071B4">
                  <a:alpha val="34901"/>
                </a:srgbClr>
              </a:solidFill>
              <a:ln w="9525">
                <a:noFill/>
                <a:round/>
                <a:headEnd/>
                <a:tailEnd/>
              </a:ln>
            </p:spPr>
            <p:txBody>
              <a:bodyPr/>
              <a:lstStyle/>
              <a:p>
                <a:endParaRPr lang="en-US"/>
              </a:p>
            </p:txBody>
          </p:sp>
          <p:sp>
            <p:nvSpPr>
              <p:cNvPr id="14991" name="Freeform 193"/>
              <p:cNvSpPr>
                <a:spLocks/>
              </p:cNvSpPr>
              <p:nvPr/>
            </p:nvSpPr>
            <p:spPr bwMode="auto">
              <a:xfrm>
                <a:off x="1803" y="3832"/>
                <a:ext cx="4" cy="4"/>
              </a:xfrm>
              <a:custGeom>
                <a:avLst/>
                <a:gdLst>
                  <a:gd name="T0" fmla="*/ 2 w 4"/>
                  <a:gd name="T1" fmla="*/ 2 h 4"/>
                  <a:gd name="T2" fmla="*/ 0 w 4"/>
                  <a:gd name="T3" fmla="*/ 0 h 4"/>
                  <a:gd name="T4" fmla="*/ 0 w 4"/>
                  <a:gd name="T5" fmla="*/ 2 h 4"/>
                  <a:gd name="T6" fmla="*/ 4 w 4"/>
                  <a:gd name="T7" fmla="*/ 4 h 4"/>
                  <a:gd name="T8" fmla="*/ 2 w 4"/>
                  <a:gd name="T9" fmla="*/ 2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2"/>
                    </a:moveTo>
                    <a:lnTo>
                      <a:pt x="0" y="0"/>
                    </a:lnTo>
                    <a:lnTo>
                      <a:pt x="0" y="2"/>
                    </a:lnTo>
                    <a:lnTo>
                      <a:pt x="4" y="4"/>
                    </a:lnTo>
                    <a:lnTo>
                      <a:pt x="2" y="2"/>
                    </a:lnTo>
                    <a:close/>
                  </a:path>
                </a:pathLst>
              </a:custGeom>
              <a:solidFill>
                <a:srgbClr val="0071B4">
                  <a:alpha val="34901"/>
                </a:srgbClr>
              </a:solidFill>
              <a:ln w="9525">
                <a:noFill/>
                <a:round/>
                <a:headEnd/>
                <a:tailEnd/>
              </a:ln>
            </p:spPr>
            <p:txBody>
              <a:bodyPr/>
              <a:lstStyle/>
              <a:p>
                <a:endParaRPr lang="en-US"/>
              </a:p>
            </p:txBody>
          </p:sp>
          <p:sp>
            <p:nvSpPr>
              <p:cNvPr id="14992" name="Freeform 194"/>
              <p:cNvSpPr>
                <a:spLocks/>
              </p:cNvSpPr>
              <p:nvPr/>
            </p:nvSpPr>
            <p:spPr bwMode="auto">
              <a:xfrm>
                <a:off x="1799" y="3826"/>
                <a:ext cx="6" cy="2"/>
              </a:xfrm>
              <a:custGeom>
                <a:avLst/>
                <a:gdLst>
                  <a:gd name="T0" fmla="*/ 0 w 6"/>
                  <a:gd name="T1" fmla="*/ 2 h 2"/>
                  <a:gd name="T2" fmla="*/ 2 w 6"/>
                  <a:gd name="T3" fmla="*/ 2 h 2"/>
                  <a:gd name="T4" fmla="*/ 6 w 6"/>
                  <a:gd name="T5" fmla="*/ 2 h 2"/>
                  <a:gd name="T6" fmla="*/ 6 w 6"/>
                  <a:gd name="T7" fmla="*/ 2 h 2"/>
                  <a:gd name="T8" fmla="*/ 6 w 6"/>
                  <a:gd name="T9" fmla="*/ 0 h 2"/>
                  <a:gd name="T10" fmla="*/ 4 w 6"/>
                  <a:gd name="T11" fmla="*/ 0 h 2"/>
                  <a:gd name="T12" fmla="*/ 0 w 6"/>
                  <a:gd name="T13" fmla="*/ 2 h 2"/>
                  <a:gd name="T14" fmla="*/ 0 w 6"/>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2"/>
                  <a:gd name="T26" fmla="*/ 6 w 6"/>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2">
                    <a:moveTo>
                      <a:pt x="0" y="2"/>
                    </a:moveTo>
                    <a:lnTo>
                      <a:pt x="2" y="2"/>
                    </a:lnTo>
                    <a:lnTo>
                      <a:pt x="6" y="2"/>
                    </a:lnTo>
                    <a:lnTo>
                      <a:pt x="6" y="0"/>
                    </a:lnTo>
                    <a:lnTo>
                      <a:pt x="4" y="0"/>
                    </a:lnTo>
                    <a:lnTo>
                      <a:pt x="0" y="2"/>
                    </a:lnTo>
                    <a:close/>
                  </a:path>
                </a:pathLst>
              </a:custGeom>
              <a:solidFill>
                <a:srgbClr val="0071B4">
                  <a:alpha val="34901"/>
                </a:srgbClr>
              </a:solidFill>
              <a:ln w="9525">
                <a:noFill/>
                <a:round/>
                <a:headEnd/>
                <a:tailEnd/>
              </a:ln>
            </p:spPr>
            <p:txBody>
              <a:bodyPr/>
              <a:lstStyle/>
              <a:p>
                <a:endParaRPr lang="en-US"/>
              </a:p>
            </p:txBody>
          </p:sp>
          <p:sp>
            <p:nvSpPr>
              <p:cNvPr id="14993" name="Freeform 195"/>
              <p:cNvSpPr>
                <a:spLocks/>
              </p:cNvSpPr>
              <p:nvPr/>
            </p:nvSpPr>
            <p:spPr bwMode="auto">
              <a:xfrm>
                <a:off x="4160" y="3047"/>
                <a:ext cx="152" cy="160"/>
              </a:xfrm>
              <a:custGeom>
                <a:avLst/>
                <a:gdLst>
                  <a:gd name="T0" fmla="*/ 142 w 152"/>
                  <a:gd name="T1" fmla="*/ 156 h 160"/>
                  <a:gd name="T2" fmla="*/ 150 w 152"/>
                  <a:gd name="T3" fmla="*/ 160 h 160"/>
                  <a:gd name="T4" fmla="*/ 150 w 152"/>
                  <a:gd name="T5" fmla="*/ 130 h 160"/>
                  <a:gd name="T6" fmla="*/ 152 w 152"/>
                  <a:gd name="T7" fmla="*/ 120 h 160"/>
                  <a:gd name="T8" fmla="*/ 146 w 152"/>
                  <a:gd name="T9" fmla="*/ 112 h 160"/>
                  <a:gd name="T10" fmla="*/ 136 w 152"/>
                  <a:gd name="T11" fmla="*/ 110 h 160"/>
                  <a:gd name="T12" fmla="*/ 136 w 152"/>
                  <a:gd name="T13" fmla="*/ 106 h 160"/>
                  <a:gd name="T14" fmla="*/ 132 w 152"/>
                  <a:gd name="T15" fmla="*/ 104 h 160"/>
                  <a:gd name="T16" fmla="*/ 130 w 152"/>
                  <a:gd name="T17" fmla="*/ 94 h 160"/>
                  <a:gd name="T18" fmla="*/ 124 w 152"/>
                  <a:gd name="T19" fmla="*/ 92 h 160"/>
                  <a:gd name="T20" fmla="*/ 118 w 152"/>
                  <a:gd name="T21" fmla="*/ 90 h 160"/>
                  <a:gd name="T22" fmla="*/ 116 w 152"/>
                  <a:gd name="T23" fmla="*/ 86 h 160"/>
                  <a:gd name="T24" fmla="*/ 120 w 152"/>
                  <a:gd name="T25" fmla="*/ 82 h 160"/>
                  <a:gd name="T26" fmla="*/ 116 w 152"/>
                  <a:gd name="T27" fmla="*/ 80 h 160"/>
                  <a:gd name="T28" fmla="*/ 120 w 152"/>
                  <a:gd name="T29" fmla="*/ 74 h 160"/>
                  <a:gd name="T30" fmla="*/ 108 w 152"/>
                  <a:gd name="T31" fmla="*/ 74 h 160"/>
                  <a:gd name="T32" fmla="*/ 108 w 152"/>
                  <a:gd name="T33" fmla="*/ 74 h 160"/>
                  <a:gd name="T34" fmla="*/ 110 w 152"/>
                  <a:gd name="T35" fmla="*/ 70 h 160"/>
                  <a:gd name="T36" fmla="*/ 110 w 152"/>
                  <a:gd name="T37" fmla="*/ 68 h 160"/>
                  <a:gd name="T38" fmla="*/ 112 w 152"/>
                  <a:gd name="T39" fmla="*/ 66 h 160"/>
                  <a:gd name="T40" fmla="*/ 110 w 152"/>
                  <a:gd name="T41" fmla="*/ 64 h 160"/>
                  <a:gd name="T42" fmla="*/ 104 w 152"/>
                  <a:gd name="T43" fmla="*/ 64 h 160"/>
                  <a:gd name="T44" fmla="*/ 100 w 152"/>
                  <a:gd name="T45" fmla="*/ 60 h 160"/>
                  <a:gd name="T46" fmla="*/ 100 w 152"/>
                  <a:gd name="T47" fmla="*/ 62 h 160"/>
                  <a:gd name="T48" fmla="*/ 96 w 152"/>
                  <a:gd name="T49" fmla="*/ 58 h 160"/>
                  <a:gd name="T50" fmla="*/ 90 w 152"/>
                  <a:gd name="T51" fmla="*/ 56 h 160"/>
                  <a:gd name="T52" fmla="*/ 84 w 152"/>
                  <a:gd name="T53" fmla="*/ 48 h 160"/>
                  <a:gd name="T54" fmla="*/ 80 w 152"/>
                  <a:gd name="T55" fmla="*/ 46 h 160"/>
                  <a:gd name="T56" fmla="*/ 80 w 152"/>
                  <a:gd name="T57" fmla="*/ 50 h 160"/>
                  <a:gd name="T58" fmla="*/ 72 w 152"/>
                  <a:gd name="T59" fmla="*/ 44 h 160"/>
                  <a:gd name="T60" fmla="*/ 68 w 152"/>
                  <a:gd name="T61" fmla="*/ 40 h 160"/>
                  <a:gd name="T62" fmla="*/ 60 w 152"/>
                  <a:gd name="T63" fmla="*/ 30 h 160"/>
                  <a:gd name="T64" fmla="*/ 44 w 152"/>
                  <a:gd name="T65" fmla="*/ 20 h 160"/>
                  <a:gd name="T66" fmla="*/ 40 w 152"/>
                  <a:gd name="T67" fmla="*/ 14 h 160"/>
                  <a:gd name="T68" fmla="*/ 40 w 152"/>
                  <a:gd name="T69" fmla="*/ 12 h 160"/>
                  <a:gd name="T70" fmla="*/ 34 w 152"/>
                  <a:gd name="T71" fmla="*/ 6 h 160"/>
                  <a:gd name="T72" fmla="*/ 28 w 152"/>
                  <a:gd name="T73" fmla="*/ 6 h 160"/>
                  <a:gd name="T74" fmla="*/ 16 w 152"/>
                  <a:gd name="T75" fmla="*/ 4 h 160"/>
                  <a:gd name="T76" fmla="*/ 12 w 152"/>
                  <a:gd name="T77" fmla="*/ 4 h 160"/>
                  <a:gd name="T78" fmla="*/ 8 w 152"/>
                  <a:gd name="T79" fmla="*/ 0 h 160"/>
                  <a:gd name="T80" fmla="*/ 2 w 152"/>
                  <a:gd name="T81" fmla="*/ 0 h 160"/>
                  <a:gd name="T82" fmla="*/ 2 w 152"/>
                  <a:gd name="T83" fmla="*/ 0 h 160"/>
                  <a:gd name="T84" fmla="*/ 20 w 152"/>
                  <a:gd name="T85" fmla="*/ 26 h 160"/>
                  <a:gd name="T86" fmla="*/ 28 w 152"/>
                  <a:gd name="T87" fmla="*/ 30 h 160"/>
                  <a:gd name="T88" fmla="*/ 34 w 152"/>
                  <a:gd name="T89" fmla="*/ 38 h 160"/>
                  <a:gd name="T90" fmla="*/ 40 w 152"/>
                  <a:gd name="T91" fmla="*/ 46 h 160"/>
                  <a:gd name="T92" fmla="*/ 52 w 152"/>
                  <a:gd name="T93" fmla="*/ 54 h 160"/>
                  <a:gd name="T94" fmla="*/ 58 w 152"/>
                  <a:gd name="T95" fmla="*/ 74 h 160"/>
                  <a:gd name="T96" fmla="*/ 64 w 152"/>
                  <a:gd name="T97" fmla="*/ 78 h 160"/>
                  <a:gd name="T98" fmla="*/ 68 w 152"/>
                  <a:gd name="T99" fmla="*/ 84 h 160"/>
                  <a:gd name="T100" fmla="*/ 74 w 152"/>
                  <a:gd name="T101" fmla="*/ 94 h 160"/>
                  <a:gd name="T102" fmla="*/ 80 w 152"/>
                  <a:gd name="T103" fmla="*/ 108 h 160"/>
                  <a:gd name="T104" fmla="*/ 98 w 152"/>
                  <a:gd name="T105" fmla="*/ 128 h 160"/>
                  <a:gd name="T106" fmla="*/ 102 w 152"/>
                  <a:gd name="T107" fmla="*/ 134 h 160"/>
                  <a:gd name="T108" fmla="*/ 106 w 152"/>
                  <a:gd name="T109" fmla="*/ 136 h 160"/>
                  <a:gd name="T110" fmla="*/ 118 w 152"/>
                  <a:gd name="T111" fmla="*/ 146 h 160"/>
                  <a:gd name="T112" fmla="*/ 134 w 152"/>
                  <a:gd name="T113" fmla="*/ 160 h 160"/>
                  <a:gd name="T114" fmla="*/ 132 w 152"/>
                  <a:gd name="T115" fmla="*/ 156 h 160"/>
                  <a:gd name="T116" fmla="*/ 140 w 152"/>
                  <a:gd name="T117" fmla="*/ 158 h 160"/>
                  <a:gd name="T118" fmla="*/ 142 w 152"/>
                  <a:gd name="T119" fmla="*/ 156 h 1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2"/>
                  <a:gd name="T181" fmla="*/ 0 h 160"/>
                  <a:gd name="T182" fmla="*/ 152 w 152"/>
                  <a:gd name="T183" fmla="*/ 160 h 1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2" h="160">
                    <a:moveTo>
                      <a:pt x="142" y="156"/>
                    </a:moveTo>
                    <a:lnTo>
                      <a:pt x="142" y="156"/>
                    </a:lnTo>
                    <a:lnTo>
                      <a:pt x="148" y="160"/>
                    </a:lnTo>
                    <a:lnTo>
                      <a:pt x="150" y="160"/>
                    </a:lnTo>
                    <a:lnTo>
                      <a:pt x="152" y="130"/>
                    </a:lnTo>
                    <a:lnTo>
                      <a:pt x="150" y="130"/>
                    </a:lnTo>
                    <a:lnTo>
                      <a:pt x="152" y="122"/>
                    </a:lnTo>
                    <a:lnTo>
                      <a:pt x="152" y="120"/>
                    </a:lnTo>
                    <a:lnTo>
                      <a:pt x="150" y="118"/>
                    </a:lnTo>
                    <a:lnTo>
                      <a:pt x="146" y="112"/>
                    </a:lnTo>
                    <a:lnTo>
                      <a:pt x="144" y="112"/>
                    </a:lnTo>
                    <a:lnTo>
                      <a:pt x="136" y="110"/>
                    </a:lnTo>
                    <a:lnTo>
                      <a:pt x="136" y="108"/>
                    </a:lnTo>
                    <a:lnTo>
                      <a:pt x="136" y="106"/>
                    </a:lnTo>
                    <a:lnTo>
                      <a:pt x="132" y="104"/>
                    </a:lnTo>
                    <a:lnTo>
                      <a:pt x="132" y="102"/>
                    </a:lnTo>
                    <a:lnTo>
                      <a:pt x="130" y="94"/>
                    </a:lnTo>
                    <a:lnTo>
                      <a:pt x="126" y="94"/>
                    </a:lnTo>
                    <a:lnTo>
                      <a:pt x="124" y="92"/>
                    </a:lnTo>
                    <a:lnTo>
                      <a:pt x="122" y="92"/>
                    </a:lnTo>
                    <a:lnTo>
                      <a:pt x="118" y="90"/>
                    </a:lnTo>
                    <a:lnTo>
                      <a:pt x="116" y="88"/>
                    </a:lnTo>
                    <a:lnTo>
                      <a:pt x="116" y="86"/>
                    </a:lnTo>
                    <a:lnTo>
                      <a:pt x="118" y="84"/>
                    </a:lnTo>
                    <a:lnTo>
                      <a:pt x="120" y="82"/>
                    </a:lnTo>
                    <a:lnTo>
                      <a:pt x="118" y="82"/>
                    </a:lnTo>
                    <a:lnTo>
                      <a:pt x="116" y="80"/>
                    </a:lnTo>
                    <a:lnTo>
                      <a:pt x="120" y="78"/>
                    </a:lnTo>
                    <a:lnTo>
                      <a:pt x="120" y="74"/>
                    </a:lnTo>
                    <a:lnTo>
                      <a:pt x="116" y="70"/>
                    </a:lnTo>
                    <a:lnTo>
                      <a:pt x="108" y="74"/>
                    </a:lnTo>
                    <a:lnTo>
                      <a:pt x="110" y="72"/>
                    </a:lnTo>
                    <a:lnTo>
                      <a:pt x="110" y="70"/>
                    </a:lnTo>
                    <a:lnTo>
                      <a:pt x="110" y="68"/>
                    </a:lnTo>
                    <a:lnTo>
                      <a:pt x="112" y="66"/>
                    </a:lnTo>
                    <a:lnTo>
                      <a:pt x="112" y="64"/>
                    </a:lnTo>
                    <a:lnTo>
                      <a:pt x="110" y="64"/>
                    </a:lnTo>
                    <a:lnTo>
                      <a:pt x="108" y="62"/>
                    </a:lnTo>
                    <a:lnTo>
                      <a:pt x="104" y="64"/>
                    </a:lnTo>
                    <a:lnTo>
                      <a:pt x="102" y="62"/>
                    </a:lnTo>
                    <a:lnTo>
                      <a:pt x="100" y="60"/>
                    </a:lnTo>
                    <a:lnTo>
                      <a:pt x="100" y="62"/>
                    </a:lnTo>
                    <a:lnTo>
                      <a:pt x="98" y="62"/>
                    </a:lnTo>
                    <a:lnTo>
                      <a:pt x="96" y="58"/>
                    </a:lnTo>
                    <a:lnTo>
                      <a:pt x="92" y="56"/>
                    </a:lnTo>
                    <a:lnTo>
                      <a:pt x="90" y="56"/>
                    </a:lnTo>
                    <a:lnTo>
                      <a:pt x="88" y="54"/>
                    </a:lnTo>
                    <a:lnTo>
                      <a:pt x="84" y="48"/>
                    </a:lnTo>
                    <a:lnTo>
                      <a:pt x="82" y="46"/>
                    </a:lnTo>
                    <a:lnTo>
                      <a:pt x="80" y="46"/>
                    </a:lnTo>
                    <a:lnTo>
                      <a:pt x="80" y="48"/>
                    </a:lnTo>
                    <a:lnTo>
                      <a:pt x="80" y="50"/>
                    </a:lnTo>
                    <a:lnTo>
                      <a:pt x="78" y="48"/>
                    </a:lnTo>
                    <a:lnTo>
                      <a:pt x="72" y="44"/>
                    </a:lnTo>
                    <a:lnTo>
                      <a:pt x="72" y="40"/>
                    </a:lnTo>
                    <a:lnTo>
                      <a:pt x="68" y="40"/>
                    </a:lnTo>
                    <a:lnTo>
                      <a:pt x="68" y="38"/>
                    </a:lnTo>
                    <a:lnTo>
                      <a:pt x="60" y="30"/>
                    </a:lnTo>
                    <a:lnTo>
                      <a:pt x="50" y="26"/>
                    </a:lnTo>
                    <a:lnTo>
                      <a:pt x="44" y="20"/>
                    </a:lnTo>
                    <a:lnTo>
                      <a:pt x="42" y="16"/>
                    </a:lnTo>
                    <a:lnTo>
                      <a:pt x="40" y="14"/>
                    </a:lnTo>
                    <a:lnTo>
                      <a:pt x="40" y="12"/>
                    </a:lnTo>
                    <a:lnTo>
                      <a:pt x="38" y="10"/>
                    </a:lnTo>
                    <a:lnTo>
                      <a:pt x="34" y="6"/>
                    </a:lnTo>
                    <a:lnTo>
                      <a:pt x="32" y="6"/>
                    </a:lnTo>
                    <a:lnTo>
                      <a:pt x="28" y="6"/>
                    </a:lnTo>
                    <a:lnTo>
                      <a:pt x="26" y="4"/>
                    </a:lnTo>
                    <a:lnTo>
                      <a:pt x="16" y="4"/>
                    </a:lnTo>
                    <a:lnTo>
                      <a:pt x="14" y="4"/>
                    </a:lnTo>
                    <a:lnTo>
                      <a:pt x="12" y="4"/>
                    </a:lnTo>
                    <a:lnTo>
                      <a:pt x="10" y="0"/>
                    </a:lnTo>
                    <a:lnTo>
                      <a:pt x="8" y="0"/>
                    </a:lnTo>
                    <a:lnTo>
                      <a:pt x="4" y="0"/>
                    </a:lnTo>
                    <a:lnTo>
                      <a:pt x="2" y="0"/>
                    </a:lnTo>
                    <a:lnTo>
                      <a:pt x="0" y="0"/>
                    </a:lnTo>
                    <a:lnTo>
                      <a:pt x="2" y="0"/>
                    </a:lnTo>
                    <a:lnTo>
                      <a:pt x="2" y="6"/>
                    </a:lnTo>
                    <a:lnTo>
                      <a:pt x="20" y="26"/>
                    </a:lnTo>
                    <a:lnTo>
                      <a:pt x="22" y="26"/>
                    </a:lnTo>
                    <a:lnTo>
                      <a:pt x="28" y="30"/>
                    </a:lnTo>
                    <a:lnTo>
                      <a:pt x="32" y="38"/>
                    </a:lnTo>
                    <a:lnTo>
                      <a:pt x="34" y="38"/>
                    </a:lnTo>
                    <a:lnTo>
                      <a:pt x="36" y="46"/>
                    </a:lnTo>
                    <a:lnTo>
                      <a:pt x="40" y="46"/>
                    </a:lnTo>
                    <a:lnTo>
                      <a:pt x="46" y="50"/>
                    </a:lnTo>
                    <a:lnTo>
                      <a:pt x="52" y="54"/>
                    </a:lnTo>
                    <a:lnTo>
                      <a:pt x="52" y="58"/>
                    </a:lnTo>
                    <a:lnTo>
                      <a:pt x="58" y="74"/>
                    </a:lnTo>
                    <a:lnTo>
                      <a:pt x="60" y="74"/>
                    </a:lnTo>
                    <a:lnTo>
                      <a:pt x="64" y="78"/>
                    </a:lnTo>
                    <a:lnTo>
                      <a:pt x="66" y="82"/>
                    </a:lnTo>
                    <a:lnTo>
                      <a:pt x="68" y="84"/>
                    </a:lnTo>
                    <a:lnTo>
                      <a:pt x="74" y="90"/>
                    </a:lnTo>
                    <a:lnTo>
                      <a:pt x="74" y="94"/>
                    </a:lnTo>
                    <a:lnTo>
                      <a:pt x="80" y="104"/>
                    </a:lnTo>
                    <a:lnTo>
                      <a:pt x="80" y="108"/>
                    </a:lnTo>
                    <a:lnTo>
                      <a:pt x="96" y="126"/>
                    </a:lnTo>
                    <a:lnTo>
                      <a:pt x="98" y="128"/>
                    </a:lnTo>
                    <a:lnTo>
                      <a:pt x="100" y="130"/>
                    </a:lnTo>
                    <a:lnTo>
                      <a:pt x="102" y="134"/>
                    </a:lnTo>
                    <a:lnTo>
                      <a:pt x="104" y="136"/>
                    </a:lnTo>
                    <a:lnTo>
                      <a:pt x="106" y="136"/>
                    </a:lnTo>
                    <a:lnTo>
                      <a:pt x="118" y="146"/>
                    </a:lnTo>
                    <a:lnTo>
                      <a:pt x="122" y="148"/>
                    </a:lnTo>
                    <a:lnTo>
                      <a:pt x="134" y="160"/>
                    </a:lnTo>
                    <a:lnTo>
                      <a:pt x="132" y="156"/>
                    </a:lnTo>
                    <a:lnTo>
                      <a:pt x="134" y="156"/>
                    </a:lnTo>
                    <a:lnTo>
                      <a:pt x="140" y="158"/>
                    </a:lnTo>
                    <a:lnTo>
                      <a:pt x="142" y="158"/>
                    </a:lnTo>
                    <a:lnTo>
                      <a:pt x="142" y="156"/>
                    </a:lnTo>
                    <a:close/>
                  </a:path>
                </a:pathLst>
              </a:custGeom>
              <a:solidFill>
                <a:srgbClr val="0071B4">
                  <a:alpha val="34901"/>
                </a:srgbClr>
              </a:solidFill>
              <a:ln w="9525">
                <a:noFill/>
                <a:round/>
                <a:headEnd/>
                <a:tailEnd/>
              </a:ln>
            </p:spPr>
            <p:txBody>
              <a:bodyPr/>
              <a:lstStyle/>
              <a:p>
                <a:endParaRPr lang="en-US"/>
              </a:p>
            </p:txBody>
          </p:sp>
          <p:sp>
            <p:nvSpPr>
              <p:cNvPr id="14994" name="Freeform 196"/>
              <p:cNvSpPr>
                <a:spLocks/>
              </p:cNvSpPr>
              <p:nvPr/>
            </p:nvSpPr>
            <p:spPr bwMode="auto">
              <a:xfrm>
                <a:off x="1801" y="3830"/>
                <a:ext cx="6" cy="4"/>
              </a:xfrm>
              <a:custGeom>
                <a:avLst/>
                <a:gdLst>
                  <a:gd name="T0" fmla="*/ 6 w 6"/>
                  <a:gd name="T1" fmla="*/ 2 h 4"/>
                  <a:gd name="T2" fmla="*/ 6 w 6"/>
                  <a:gd name="T3" fmla="*/ 0 h 4"/>
                  <a:gd name="T4" fmla="*/ 0 w 6"/>
                  <a:gd name="T5" fmla="*/ 0 h 4"/>
                  <a:gd name="T6" fmla="*/ 0 w 6"/>
                  <a:gd name="T7" fmla="*/ 0 h 4"/>
                  <a:gd name="T8" fmla="*/ 0 w 6"/>
                  <a:gd name="T9" fmla="*/ 0 h 4"/>
                  <a:gd name="T10" fmla="*/ 4 w 6"/>
                  <a:gd name="T11" fmla="*/ 2 h 4"/>
                  <a:gd name="T12" fmla="*/ 6 w 6"/>
                  <a:gd name="T13" fmla="*/ 4 h 4"/>
                  <a:gd name="T14" fmla="*/ 6 w 6"/>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6" y="2"/>
                    </a:moveTo>
                    <a:lnTo>
                      <a:pt x="6" y="0"/>
                    </a:lnTo>
                    <a:lnTo>
                      <a:pt x="0" y="0"/>
                    </a:lnTo>
                    <a:lnTo>
                      <a:pt x="4" y="2"/>
                    </a:lnTo>
                    <a:lnTo>
                      <a:pt x="6" y="4"/>
                    </a:lnTo>
                    <a:lnTo>
                      <a:pt x="6" y="2"/>
                    </a:lnTo>
                    <a:close/>
                  </a:path>
                </a:pathLst>
              </a:custGeom>
              <a:solidFill>
                <a:srgbClr val="0071B4">
                  <a:alpha val="34901"/>
                </a:srgbClr>
              </a:solidFill>
              <a:ln w="9525">
                <a:noFill/>
                <a:round/>
                <a:headEnd/>
                <a:tailEnd/>
              </a:ln>
            </p:spPr>
            <p:txBody>
              <a:bodyPr/>
              <a:lstStyle/>
              <a:p>
                <a:endParaRPr lang="en-US"/>
              </a:p>
            </p:txBody>
          </p:sp>
          <p:sp>
            <p:nvSpPr>
              <p:cNvPr id="14995" name="Freeform 197"/>
              <p:cNvSpPr>
                <a:spLocks/>
              </p:cNvSpPr>
              <p:nvPr/>
            </p:nvSpPr>
            <p:spPr bwMode="auto">
              <a:xfrm>
                <a:off x="4138" y="3024"/>
                <a:ext cx="2" cy="5"/>
              </a:xfrm>
              <a:custGeom>
                <a:avLst/>
                <a:gdLst>
                  <a:gd name="T0" fmla="*/ 2 w 2"/>
                  <a:gd name="T1" fmla="*/ 0 h 5"/>
                  <a:gd name="T2" fmla="*/ 0 w 2"/>
                  <a:gd name="T3" fmla="*/ 0 h 5"/>
                  <a:gd name="T4" fmla="*/ 0 w 2"/>
                  <a:gd name="T5" fmla="*/ 2 h 5"/>
                  <a:gd name="T6" fmla="*/ 0 w 2"/>
                  <a:gd name="T7" fmla="*/ 4 h 5"/>
                  <a:gd name="T8" fmla="*/ 0 w 2"/>
                  <a:gd name="T9" fmla="*/ 5 h 5"/>
                  <a:gd name="T10" fmla="*/ 2 w 2"/>
                  <a:gd name="T11" fmla="*/ 5 h 5"/>
                  <a:gd name="T12" fmla="*/ 2 w 2"/>
                  <a:gd name="T13" fmla="*/ 2 h 5"/>
                  <a:gd name="T14" fmla="*/ 2 w 2"/>
                  <a:gd name="T15" fmla="*/ 0 h 5"/>
                  <a:gd name="T16" fmla="*/ 2 w 2"/>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5"/>
                  <a:gd name="T29" fmla="*/ 2 w 2"/>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5">
                    <a:moveTo>
                      <a:pt x="2" y="0"/>
                    </a:moveTo>
                    <a:lnTo>
                      <a:pt x="0" y="0"/>
                    </a:lnTo>
                    <a:lnTo>
                      <a:pt x="0" y="2"/>
                    </a:lnTo>
                    <a:lnTo>
                      <a:pt x="0" y="4"/>
                    </a:lnTo>
                    <a:lnTo>
                      <a:pt x="0" y="5"/>
                    </a:lnTo>
                    <a:lnTo>
                      <a:pt x="2" y="5"/>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996" name="Freeform 198"/>
              <p:cNvSpPr>
                <a:spLocks/>
              </p:cNvSpPr>
              <p:nvPr/>
            </p:nvSpPr>
            <p:spPr bwMode="auto">
              <a:xfrm>
                <a:off x="3951" y="2988"/>
                <a:ext cx="32" cy="53"/>
              </a:xfrm>
              <a:custGeom>
                <a:avLst/>
                <a:gdLst>
                  <a:gd name="T0" fmla="*/ 28 w 32"/>
                  <a:gd name="T1" fmla="*/ 30 h 53"/>
                  <a:gd name="T2" fmla="*/ 24 w 32"/>
                  <a:gd name="T3" fmla="*/ 20 h 53"/>
                  <a:gd name="T4" fmla="*/ 24 w 32"/>
                  <a:gd name="T5" fmla="*/ 18 h 53"/>
                  <a:gd name="T6" fmla="*/ 22 w 32"/>
                  <a:gd name="T7" fmla="*/ 14 h 53"/>
                  <a:gd name="T8" fmla="*/ 18 w 32"/>
                  <a:gd name="T9" fmla="*/ 12 h 53"/>
                  <a:gd name="T10" fmla="*/ 18 w 32"/>
                  <a:gd name="T11" fmla="*/ 10 h 53"/>
                  <a:gd name="T12" fmla="*/ 16 w 32"/>
                  <a:gd name="T13" fmla="*/ 8 h 53"/>
                  <a:gd name="T14" fmla="*/ 10 w 32"/>
                  <a:gd name="T15" fmla="*/ 2 h 53"/>
                  <a:gd name="T16" fmla="*/ 8 w 32"/>
                  <a:gd name="T17" fmla="*/ 0 h 53"/>
                  <a:gd name="T18" fmla="*/ 6 w 32"/>
                  <a:gd name="T19" fmla="*/ 0 h 53"/>
                  <a:gd name="T20" fmla="*/ 4 w 32"/>
                  <a:gd name="T21" fmla="*/ 2 h 53"/>
                  <a:gd name="T22" fmla="*/ 6 w 32"/>
                  <a:gd name="T23" fmla="*/ 4 h 53"/>
                  <a:gd name="T24" fmla="*/ 8 w 32"/>
                  <a:gd name="T25" fmla="*/ 4 h 53"/>
                  <a:gd name="T26" fmla="*/ 10 w 32"/>
                  <a:gd name="T27" fmla="*/ 6 h 53"/>
                  <a:gd name="T28" fmla="*/ 8 w 32"/>
                  <a:gd name="T29" fmla="*/ 6 h 53"/>
                  <a:gd name="T30" fmla="*/ 6 w 32"/>
                  <a:gd name="T31" fmla="*/ 8 h 53"/>
                  <a:gd name="T32" fmla="*/ 6 w 32"/>
                  <a:gd name="T33" fmla="*/ 8 h 53"/>
                  <a:gd name="T34" fmla="*/ 6 w 32"/>
                  <a:gd name="T35" fmla="*/ 10 h 53"/>
                  <a:gd name="T36" fmla="*/ 4 w 32"/>
                  <a:gd name="T37" fmla="*/ 12 h 53"/>
                  <a:gd name="T38" fmla="*/ 2 w 32"/>
                  <a:gd name="T39" fmla="*/ 24 h 53"/>
                  <a:gd name="T40" fmla="*/ 2 w 32"/>
                  <a:gd name="T41" fmla="*/ 24 h 53"/>
                  <a:gd name="T42" fmla="*/ 0 w 32"/>
                  <a:gd name="T43" fmla="*/ 24 h 53"/>
                  <a:gd name="T44" fmla="*/ 2 w 32"/>
                  <a:gd name="T45" fmla="*/ 43 h 53"/>
                  <a:gd name="T46" fmla="*/ 6 w 32"/>
                  <a:gd name="T47" fmla="*/ 51 h 53"/>
                  <a:gd name="T48" fmla="*/ 8 w 32"/>
                  <a:gd name="T49" fmla="*/ 53 h 53"/>
                  <a:gd name="T50" fmla="*/ 16 w 32"/>
                  <a:gd name="T51" fmla="*/ 53 h 53"/>
                  <a:gd name="T52" fmla="*/ 28 w 32"/>
                  <a:gd name="T53" fmla="*/ 47 h 53"/>
                  <a:gd name="T54" fmla="*/ 30 w 32"/>
                  <a:gd name="T55" fmla="*/ 43 h 53"/>
                  <a:gd name="T56" fmla="*/ 32 w 32"/>
                  <a:gd name="T57" fmla="*/ 32 h 53"/>
                  <a:gd name="T58" fmla="*/ 30 w 32"/>
                  <a:gd name="T59" fmla="*/ 30 h 53"/>
                  <a:gd name="T60" fmla="*/ 28 w 32"/>
                  <a:gd name="T61" fmla="*/ 30 h 5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
                  <a:gd name="T94" fmla="*/ 0 h 53"/>
                  <a:gd name="T95" fmla="*/ 32 w 32"/>
                  <a:gd name="T96" fmla="*/ 53 h 5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 h="53">
                    <a:moveTo>
                      <a:pt x="28" y="30"/>
                    </a:moveTo>
                    <a:lnTo>
                      <a:pt x="24" y="20"/>
                    </a:lnTo>
                    <a:lnTo>
                      <a:pt x="24" y="18"/>
                    </a:lnTo>
                    <a:lnTo>
                      <a:pt x="22" y="14"/>
                    </a:lnTo>
                    <a:lnTo>
                      <a:pt x="18" y="12"/>
                    </a:lnTo>
                    <a:lnTo>
                      <a:pt x="18" y="10"/>
                    </a:lnTo>
                    <a:lnTo>
                      <a:pt x="16" y="8"/>
                    </a:lnTo>
                    <a:lnTo>
                      <a:pt x="10" y="2"/>
                    </a:lnTo>
                    <a:lnTo>
                      <a:pt x="8" y="0"/>
                    </a:lnTo>
                    <a:lnTo>
                      <a:pt x="6" y="0"/>
                    </a:lnTo>
                    <a:lnTo>
                      <a:pt x="4" y="2"/>
                    </a:lnTo>
                    <a:lnTo>
                      <a:pt x="6" y="4"/>
                    </a:lnTo>
                    <a:lnTo>
                      <a:pt x="8" y="4"/>
                    </a:lnTo>
                    <a:lnTo>
                      <a:pt x="10" y="6"/>
                    </a:lnTo>
                    <a:lnTo>
                      <a:pt x="8" y="6"/>
                    </a:lnTo>
                    <a:lnTo>
                      <a:pt x="6" y="8"/>
                    </a:lnTo>
                    <a:lnTo>
                      <a:pt x="6" y="10"/>
                    </a:lnTo>
                    <a:lnTo>
                      <a:pt x="4" y="12"/>
                    </a:lnTo>
                    <a:lnTo>
                      <a:pt x="2" y="24"/>
                    </a:lnTo>
                    <a:lnTo>
                      <a:pt x="0" y="24"/>
                    </a:lnTo>
                    <a:lnTo>
                      <a:pt x="2" y="43"/>
                    </a:lnTo>
                    <a:lnTo>
                      <a:pt x="6" y="51"/>
                    </a:lnTo>
                    <a:lnTo>
                      <a:pt x="8" y="53"/>
                    </a:lnTo>
                    <a:lnTo>
                      <a:pt x="16" y="53"/>
                    </a:lnTo>
                    <a:lnTo>
                      <a:pt x="28" y="47"/>
                    </a:lnTo>
                    <a:lnTo>
                      <a:pt x="30" y="43"/>
                    </a:lnTo>
                    <a:lnTo>
                      <a:pt x="32" y="32"/>
                    </a:lnTo>
                    <a:lnTo>
                      <a:pt x="30" y="30"/>
                    </a:lnTo>
                    <a:lnTo>
                      <a:pt x="28" y="30"/>
                    </a:lnTo>
                    <a:close/>
                  </a:path>
                </a:pathLst>
              </a:custGeom>
              <a:solidFill>
                <a:srgbClr val="0071B4">
                  <a:alpha val="34901"/>
                </a:srgbClr>
              </a:solidFill>
              <a:ln w="9525">
                <a:noFill/>
                <a:round/>
                <a:headEnd/>
                <a:tailEnd/>
              </a:ln>
            </p:spPr>
            <p:txBody>
              <a:bodyPr/>
              <a:lstStyle/>
              <a:p>
                <a:endParaRPr lang="en-US"/>
              </a:p>
            </p:txBody>
          </p:sp>
          <p:sp>
            <p:nvSpPr>
              <p:cNvPr id="14997" name="Freeform 199"/>
              <p:cNvSpPr>
                <a:spLocks/>
              </p:cNvSpPr>
              <p:nvPr/>
            </p:nvSpPr>
            <p:spPr bwMode="auto">
              <a:xfrm>
                <a:off x="4300" y="3147"/>
                <a:ext cx="22" cy="22"/>
              </a:xfrm>
              <a:custGeom>
                <a:avLst/>
                <a:gdLst>
                  <a:gd name="T0" fmla="*/ 20 w 22"/>
                  <a:gd name="T1" fmla="*/ 14 h 22"/>
                  <a:gd name="T2" fmla="*/ 16 w 22"/>
                  <a:gd name="T3" fmla="*/ 12 h 22"/>
                  <a:gd name="T4" fmla="*/ 16 w 22"/>
                  <a:gd name="T5" fmla="*/ 10 h 22"/>
                  <a:gd name="T6" fmla="*/ 12 w 22"/>
                  <a:gd name="T7" fmla="*/ 0 h 22"/>
                  <a:gd name="T8" fmla="*/ 10 w 22"/>
                  <a:gd name="T9" fmla="*/ 0 h 22"/>
                  <a:gd name="T10" fmla="*/ 8 w 22"/>
                  <a:gd name="T11" fmla="*/ 0 h 22"/>
                  <a:gd name="T12" fmla="*/ 8 w 22"/>
                  <a:gd name="T13" fmla="*/ 2 h 22"/>
                  <a:gd name="T14" fmla="*/ 8 w 22"/>
                  <a:gd name="T15" fmla="*/ 2 h 22"/>
                  <a:gd name="T16" fmla="*/ 8 w 22"/>
                  <a:gd name="T17" fmla="*/ 2 h 22"/>
                  <a:gd name="T18" fmla="*/ 6 w 22"/>
                  <a:gd name="T19" fmla="*/ 0 h 22"/>
                  <a:gd name="T20" fmla="*/ 6 w 22"/>
                  <a:gd name="T21" fmla="*/ 0 h 22"/>
                  <a:gd name="T22" fmla="*/ 4 w 22"/>
                  <a:gd name="T23" fmla="*/ 0 h 22"/>
                  <a:gd name="T24" fmla="*/ 0 w 22"/>
                  <a:gd name="T25" fmla="*/ 4 h 22"/>
                  <a:gd name="T26" fmla="*/ 2 w 22"/>
                  <a:gd name="T27" fmla="*/ 6 h 22"/>
                  <a:gd name="T28" fmla="*/ 6 w 22"/>
                  <a:gd name="T29" fmla="*/ 6 h 22"/>
                  <a:gd name="T30" fmla="*/ 10 w 22"/>
                  <a:gd name="T31" fmla="*/ 8 h 22"/>
                  <a:gd name="T32" fmla="*/ 12 w 22"/>
                  <a:gd name="T33" fmla="*/ 12 h 22"/>
                  <a:gd name="T34" fmla="*/ 12 w 22"/>
                  <a:gd name="T35" fmla="*/ 14 h 22"/>
                  <a:gd name="T36" fmla="*/ 12 w 22"/>
                  <a:gd name="T37" fmla="*/ 16 h 22"/>
                  <a:gd name="T38" fmla="*/ 14 w 22"/>
                  <a:gd name="T39" fmla="*/ 18 h 22"/>
                  <a:gd name="T40" fmla="*/ 18 w 22"/>
                  <a:gd name="T41" fmla="*/ 20 h 22"/>
                  <a:gd name="T42" fmla="*/ 20 w 22"/>
                  <a:gd name="T43" fmla="*/ 22 h 22"/>
                  <a:gd name="T44" fmla="*/ 22 w 22"/>
                  <a:gd name="T45" fmla="*/ 20 h 22"/>
                  <a:gd name="T46" fmla="*/ 22 w 22"/>
                  <a:gd name="T47" fmla="*/ 18 h 22"/>
                  <a:gd name="T48" fmla="*/ 22 w 22"/>
                  <a:gd name="T49" fmla="*/ 14 h 22"/>
                  <a:gd name="T50" fmla="*/ 20 w 22"/>
                  <a:gd name="T51" fmla="*/ 14 h 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2"/>
                  <a:gd name="T80" fmla="*/ 22 w 22"/>
                  <a:gd name="T81" fmla="*/ 22 h 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2">
                    <a:moveTo>
                      <a:pt x="20" y="14"/>
                    </a:moveTo>
                    <a:lnTo>
                      <a:pt x="16" y="12"/>
                    </a:lnTo>
                    <a:lnTo>
                      <a:pt x="16" y="10"/>
                    </a:lnTo>
                    <a:lnTo>
                      <a:pt x="12" y="0"/>
                    </a:lnTo>
                    <a:lnTo>
                      <a:pt x="10" y="0"/>
                    </a:lnTo>
                    <a:lnTo>
                      <a:pt x="8" y="0"/>
                    </a:lnTo>
                    <a:lnTo>
                      <a:pt x="8" y="2"/>
                    </a:lnTo>
                    <a:lnTo>
                      <a:pt x="6" y="0"/>
                    </a:lnTo>
                    <a:lnTo>
                      <a:pt x="4" y="0"/>
                    </a:lnTo>
                    <a:lnTo>
                      <a:pt x="0" y="4"/>
                    </a:lnTo>
                    <a:lnTo>
                      <a:pt x="2" y="6"/>
                    </a:lnTo>
                    <a:lnTo>
                      <a:pt x="6" y="6"/>
                    </a:lnTo>
                    <a:lnTo>
                      <a:pt x="10" y="8"/>
                    </a:lnTo>
                    <a:lnTo>
                      <a:pt x="12" y="12"/>
                    </a:lnTo>
                    <a:lnTo>
                      <a:pt x="12" y="14"/>
                    </a:lnTo>
                    <a:lnTo>
                      <a:pt x="12" y="16"/>
                    </a:lnTo>
                    <a:lnTo>
                      <a:pt x="14" y="18"/>
                    </a:lnTo>
                    <a:lnTo>
                      <a:pt x="18" y="20"/>
                    </a:lnTo>
                    <a:lnTo>
                      <a:pt x="20" y="22"/>
                    </a:lnTo>
                    <a:lnTo>
                      <a:pt x="22" y="20"/>
                    </a:lnTo>
                    <a:lnTo>
                      <a:pt x="22" y="18"/>
                    </a:lnTo>
                    <a:lnTo>
                      <a:pt x="22" y="14"/>
                    </a:lnTo>
                    <a:lnTo>
                      <a:pt x="20" y="14"/>
                    </a:lnTo>
                    <a:close/>
                  </a:path>
                </a:pathLst>
              </a:custGeom>
              <a:solidFill>
                <a:srgbClr val="0071B4">
                  <a:alpha val="34901"/>
                </a:srgbClr>
              </a:solidFill>
              <a:ln w="9525">
                <a:noFill/>
                <a:round/>
                <a:headEnd/>
                <a:tailEnd/>
              </a:ln>
            </p:spPr>
            <p:txBody>
              <a:bodyPr/>
              <a:lstStyle/>
              <a:p>
                <a:endParaRPr lang="en-US"/>
              </a:p>
            </p:txBody>
          </p:sp>
          <p:sp>
            <p:nvSpPr>
              <p:cNvPr id="14998" name="Freeform 200"/>
              <p:cNvSpPr>
                <a:spLocks/>
              </p:cNvSpPr>
              <p:nvPr/>
            </p:nvSpPr>
            <p:spPr bwMode="auto">
              <a:xfrm>
                <a:off x="4204" y="3012"/>
                <a:ext cx="2" cy="4"/>
              </a:xfrm>
              <a:custGeom>
                <a:avLst/>
                <a:gdLst>
                  <a:gd name="T0" fmla="*/ 2 w 2"/>
                  <a:gd name="T1" fmla="*/ 2 h 4"/>
                  <a:gd name="T2" fmla="*/ 0 w 2"/>
                  <a:gd name="T3" fmla="*/ 0 h 4"/>
                  <a:gd name="T4" fmla="*/ 0 w 2"/>
                  <a:gd name="T5" fmla="*/ 0 h 4"/>
                  <a:gd name="T6" fmla="*/ 0 w 2"/>
                  <a:gd name="T7" fmla="*/ 0 h 4"/>
                  <a:gd name="T8" fmla="*/ 0 w 2"/>
                  <a:gd name="T9" fmla="*/ 4 h 4"/>
                  <a:gd name="T10" fmla="*/ 0 w 2"/>
                  <a:gd name="T11" fmla="*/ 4 h 4"/>
                  <a:gd name="T12" fmla="*/ 2 w 2"/>
                  <a:gd name="T13" fmla="*/ 4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0" y="0"/>
                    </a:lnTo>
                    <a:lnTo>
                      <a:pt x="0" y="4"/>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4999" name="Freeform 201"/>
              <p:cNvSpPr>
                <a:spLocks/>
              </p:cNvSpPr>
              <p:nvPr/>
            </p:nvSpPr>
            <p:spPr bwMode="auto">
              <a:xfrm>
                <a:off x="4334" y="3161"/>
                <a:ext cx="9" cy="8"/>
              </a:xfrm>
              <a:custGeom>
                <a:avLst/>
                <a:gdLst>
                  <a:gd name="T0" fmla="*/ 2 w 9"/>
                  <a:gd name="T1" fmla="*/ 8 h 8"/>
                  <a:gd name="T2" fmla="*/ 4 w 9"/>
                  <a:gd name="T3" fmla="*/ 8 h 8"/>
                  <a:gd name="T4" fmla="*/ 5 w 9"/>
                  <a:gd name="T5" fmla="*/ 8 h 8"/>
                  <a:gd name="T6" fmla="*/ 5 w 9"/>
                  <a:gd name="T7" fmla="*/ 8 h 8"/>
                  <a:gd name="T8" fmla="*/ 7 w 9"/>
                  <a:gd name="T9" fmla="*/ 8 h 8"/>
                  <a:gd name="T10" fmla="*/ 9 w 9"/>
                  <a:gd name="T11" fmla="*/ 6 h 8"/>
                  <a:gd name="T12" fmla="*/ 9 w 9"/>
                  <a:gd name="T13" fmla="*/ 2 h 8"/>
                  <a:gd name="T14" fmla="*/ 7 w 9"/>
                  <a:gd name="T15" fmla="*/ 2 h 8"/>
                  <a:gd name="T16" fmla="*/ 5 w 9"/>
                  <a:gd name="T17" fmla="*/ 0 h 8"/>
                  <a:gd name="T18" fmla="*/ 2 w 9"/>
                  <a:gd name="T19" fmla="*/ 0 h 8"/>
                  <a:gd name="T20" fmla="*/ 2 w 9"/>
                  <a:gd name="T21" fmla="*/ 0 h 8"/>
                  <a:gd name="T22" fmla="*/ 2 w 9"/>
                  <a:gd name="T23" fmla="*/ 0 h 8"/>
                  <a:gd name="T24" fmla="*/ 0 w 9"/>
                  <a:gd name="T25" fmla="*/ 2 h 8"/>
                  <a:gd name="T26" fmla="*/ 0 w 9"/>
                  <a:gd name="T27" fmla="*/ 4 h 8"/>
                  <a:gd name="T28" fmla="*/ 2 w 9"/>
                  <a:gd name="T29" fmla="*/ 8 h 8"/>
                  <a:gd name="T30" fmla="*/ 2 w 9"/>
                  <a:gd name="T31" fmla="*/ 8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8"/>
                  <a:gd name="T50" fmla="*/ 9 w 9"/>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8">
                    <a:moveTo>
                      <a:pt x="2" y="8"/>
                    </a:moveTo>
                    <a:lnTo>
                      <a:pt x="4" y="8"/>
                    </a:lnTo>
                    <a:lnTo>
                      <a:pt x="5" y="8"/>
                    </a:lnTo>
                    <a:lnTo>
                      <a:pt x="7" y="8"/>
                    </a:lnTo>
                    <a:lnTo>
                      <a:pt x="9" y="6"/>
                    </a:lnTo>
                    <a:lnTo>
                      <a:pt x="9" y="2"/>
                    </a:lnTo>
                    <a:lnTo>
                      <a:pt x="7" y="2"/>
                    </a:lnTo>
                    <a:lnTo>
                      <a:pt x="5" y="0"/>
                    </a:lnTo>
                    <a:lnTo>
                      <a:pt x="2" y="0"/>
                    </a:lnTo>
                    <a:lnTo>
                      <a:pt x="0" y="2"/>
                    </a:lnTo>
                    <a:lnTo>
                      <a:pt x="0" y="4"/>
                    </a:lnTo>
                    <a:lnTo>
                      <a:pt x="2" y="8"/>
                    </a:lnTo>
                    <a:close/>
                  </a:path>
                </a:pathLst>
              </a:custGeom>
              <a:solidFill>
                <a:srgbClr val="0071B4">
                  <a:alpha val="34901"/>
                </a:srgbClr>
              </a:solidFill>
              <a:ln w="9525">
                <a:noFill/>
                <a:round/>
                <a:headEnd/>
                <a:tailEnd/>
              </a:ln>
            </p:spPr>
            <p:txBody>
              <a:bodyPr/>
              <a:lstStyle/>
              <a:p>
                <a:endParaRPr lang="en-US"/>
              </a:p>
            </p:txBody>
          </p:sp>
          <p:sp>
            <p:nvSpPr>
              <p:cNvPr id="15000" name="Freeform 202"/>
              <p:cNvSpPr>
                <a:spLocks/>
              </p:cNvSpPr>
              <p:nvPr/>
            </p:nvSpPr>
            <p:spPr bwMode="auto">
              <a:xfrm>
                <a:off x="4288" y="3131"/>
                <a:ext cx="4" cy="2"/>
              </a:xfrm>
              <a:custGeom>
                <a:avLst/>
                <a:gdLst>
                  <a:gd name="T0" fmla="*/ 0 w 4"/>
                  <a:gd name="T1" fmla="*/ 2 h 2"/>
                  <a:gd name="T2" fmla="*/ 2 w 4"/>
                  <a:gd name="T3" fmla="*/ 2 h 2"/>
                  <a:gd name="T4" fmla="*/ 2 w 4"/>
                  <a:gd name="T5" fmla="*/ 2 h 2"/>
                  <a:gd name="T6" fmla="*/ 4 w 4"/>
                  <a:gd name="T7" fmla="*/ 2 h 2"/>
                  <a:gd name="T8" fmla="*/ 4 w 4"/>
                  <a:gd name="T9" fmla="*/ 2 h 2"/>
                  <a:gd name="T10" fmla="*/ 2 w 4"/>
                  <a:gd name="T11" fmla="*/ 0 h 2"/>
                  <a:gd name="T12" fmla="*/ 2 w 4"/>
                  <a:gd name="T13" fmla="*/ 0 h 2"/>
                  <a:gd name="T14" fmla="*/ 0 w 4"/>
                  <a:gd name="T15" fmla="*/ 0 h 2"/>
                  <a:gd name="T16" fmla="*/ 0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0" y="2"/>
                    </a:moveTo>
                    <a:lnTo>
                      <a:pt x="2" y="2"/>
                    </a:lnTo>
                    <a:lnTo>
                      <a:pt x="4"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5001" name="Freeform 203"/>
              <p:cNvSpPr>
                <a:spLocks/>
              </p:cNvSpPr>
              <p:nvPr/>
            </p:nvSpPr>
            <p:spPr bwMode="auto">
              <a:xfrm>
                <a:off x="4280" y="3103"/>
                <a:ext cx="4" cy="4"/>
              </a:xfrm>
              <a:custGeom>
                <a:avLst/>
                <a:gdLst>
                  <a:gd name="T0" fmla="*/ 2 w 4"/>
                  <a:gd name="T1" fmla="*/ 4 h 4"/>
                  <a:gd name="T2" fmla="*/ 4 w 4"/>
                  <a:gd name="T3" fmla="*/ 2 h 4"/>
                  <a:gd name="T4" fmla="*/ 4 w 4"/>
                  <a:gd name="T5" fmla="*/ 0 h 4"/>
                  <a:gd name="T6" fmla="*/ 2 w 4"/>
                  <a:gd name="T7" fmla="*/ 0 h 4"/>
                  <a:gd name="T8" fmla="*/ 0 w 4"/>
                  <a:gd name="T9" fmla="*/ 2 h 4"/>
                  <a:gd name="T10" fmla="*/ 0 w 4"/>
                  <a:gd name="T11" fmla="*/ 4 h 4"/>
                  <a:gd name="T12" fmla="*/ 0 w 4"/>
                  <a:gd name="T13" fmla="*/ 4 h 4"/>
                  <a:gd name="T14" fmla="*/ 0 w 4"/>
                  <a:gd name="T15" fmla="*/ 4 h 4"/>
                  <a:gd name="T16" fmla="*/ 2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4"/>
                    </a:moveTo>
                    <a:lnTo>
                      <a:pt x="4" y="2"/>
                    </a:lnTo>
                    <a:lnTo>
                      <a:pt x="4" y="0"/>
                    </a:lnTo>
                    <a:lnTo>
                      <a:pt x="2"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grpSp>
        <p:grpSp>
          <p:nvGrpSpPr>
            <p:cNvPr id="4" name="Group 204"/>
            <p:cNvGrpSpPr>
              <a:grpSpLocks/>
            </p:cNvGrpSpPr>
            <p:nvPr/>
          </p:nvGrpSpPr>
          <p:grpSpPr bwMode="auto">
            <a:xfrm>
              <a:off x="1307" y="903"/>
              <a:ext cx="4183" cy="3160"/>
              <a:chOff x="1307" y="903"/>
              <a:chExt cx="4183" cy="3160"/>
            </a:xfrm>
          </p:grpSpPr>
          <p:sp>
            <p:nvSpPr>
              <p:cNvPr id="14602" name="Freeform 205"/>
              <p:cNvSpPr>
                <a:spLocks/>
              </p:cNvSpPr>
              <p:nvPr/>
            </p:nvSpPr>
            <p:spPr bwMode="auto">
              <a:xfrm>
                <a:off x="4288" y="3109"/>
                <a:ext cx="6" cy="4"/>
              </a:xfrm>
              <a:custGeom>
                <a:avLst/>
                <a:gdLst>
                  <a:gd name="T0" fmla="*/ 4 w 6"/>
                  <a:gd name="T1" fmla="*/ 4 h 4"/>
                  <a:gd name="T2" fmla="*/ 4 w 6"/>
                  <a:gd name="T3" fmla="*/ 4 h 4"/>
                  <a:gd name="T4" fmla="*/ 6 w 6"/>
                  <a:gd name="T5" fmla="*/ 2 h 4"/>
                  <a:gd name="T6" fmla="*/ 6 w 6"/>
                  <a:gd name="T7" fmla="*/ 0 h 4"/>
                  <a:gd name="T8" fmla="*/ 4 w 6"/>
                  <a:gd name="T9" fmla="*/ 0 h 4"/>
                  <a:gd name="T10" fmla="*/ 4 w 6"/>
                  <a:gd name="T11" fmla="*/ 0 h 4"/>
                  <a:gd name="T12" fmla="*/ 2 w 6"/>
                  <a:gd name="T13" fmla="*/ 0 h 4"/>
                  <a:gd name="T14" fmla="*/ 0 w 6"/>
                  <a:gd name="T15" fmla="*/ 0 h 4"/>
                  <a:gd name="T16" fmla="*/ 0 w 6"/>
                  <a:gd name="T17" fmla="*/ 0 h 4"/>
                  <a:gd name="T18" fmla="*/ 2 w 6"/>
                  <a:gd name="T19" fmla="*/ 2 h 4"/>
                  <a:gd name="T20" fmla="*/ 2 w 6"/>
                  <a:gd name="T21" fmla="*/ 2 h 4"/>
                  <a:gd name="T22" fmla="*/ 4 w 6"/>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4"/>
                  <a:gd name="T38" fmla="*/ 6 w 6"/>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4">
                    <a:moveTo>
                      <a:pt x="4" y="4"/>
                    </a:moveTo>
                    <a:lnTo>
                      <a:pt x="4" y="4"/>
                    </a:lnTo>
                    <a:lnTo>
                      <a:pt x="6" y="2"/>
                    </a:lnTo>
                    <a:lnTo>
                      <a:pt x="6" y="0"/>
                    </a:lnTo>
                    <a:lnTo>
                      <a:pt x="4" y="0"/>
                    </a:lnTo>
                    <a:lnTo>
                      <a:pt x="2" y="0"/>
                    </a:lnTo>
                    <a:lnTo>
                      <a:pt x="0" y="0"/>
                    </a:lnTo>
                    <a:lnTo>
                      <a:pt x="2" y="2"/>
                    </a:lnTo>
                    <a:lnTo>
                      <a:pt x="4" y="4"/>
                    </a:lnTo>
                    <a:close/>
                  </a:path>
                </a:pathLst>
              </a:custGeom>
              <a:solidFill>
                <a:srgbClr val="0071B4">
                  <a:alpha val="34901"/>
                </a:srgbClr>
              </a:solidFill>
              <a:ln w="9525">
                <a:noFill/>
                <a:round/>
                <a:headEnd/>
                <a:tailEnd/>
              </a:ln>
            </p:spPr>
            <p:txBody>
              <a:bodyPr/>
              <a:lstStyle/>
              <a:p>
                <a:endParaRPr lang="en-US"/>
              </a:p>
            </p:txBody>
          </p:sp>
          <p:sp>
            <p:nvSpPr>
              <p:cNvPr id="14603" name="Freeform 206"/>
              <p:cNvSpPr>
                <a:spLocks/>
              </p:cNvSpPr>
              <p:nvPr/>
            </p:nvSpPr>
            <p:spPr bwMode="auto">
              <a:xfrm>
                <a:off x="4248" y="3095"/>
                <a:ext cx="6" cy="6"/>
              </a:xfrm>
              <a:custGeom>
                <a:avLst/>
                <a:gdLst>
                  <a:gd name="T0" fmla="*/ 4 w 6"/>
                  <a:gd name="T1" fmla="*/ 6 h 6"/>
                  <a:gd name="T2" fmla="*/ 4 w 6"/>
                  <a:gd name="T3" fmla="*/ 4 h 6"/>
                  <a:gd name="T4" fmla="*/ 6 w 6"/>
                  <a:gd name="T5" fmla="*/ 4 h 6"/>
                  <a:gd name="T6" fmla="*/ 6 w 6"/>
                  <a:gd name="T7" fmla="*/ 2 h 6"/>
                  <a:gd name="T8" fmla="*/ 4 w 6"/>
                  <a:gd name="T9" fmla="*/ 0 h 6"/>
                  <a:gd name="T10" fmla="*/ 2 w 6"/>
                  <a:gd name="T11" fmla="*/ 0 h 6"/>
                  <a:gd name="T12" fmla="*/ 2 w 6"/>
                  <a:gd name="T13" fmla="*/ 2 h 6"/>
                  <a:gd name="T14" fmla="*/ 0 w 6"/>
                  <a:gd name="T15" fmla="*/ 2 h 6"/>
                  <a:gd name="T16" fmla="*/ 0 w 6"/>
                  <a:gd name="T17" fmla="*/ 2 h 6"/>
                  <a:gd name="T18" fmla="*/ 2 w 6"/>
                  <a:gd name="T19" fmla="*/ 4 h 6"/>
                  <a:gd name="T20" fmla="*/ 2 w 6"/>
                  <a:gd name="T21" fmla="*/ 6 h 6"/>
                  <a:gd name="T22" fmla="*/ 4 w 6"/>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6"/>
                  <a:gd name="T38" fmla="*/ 6 w 6"/>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6">
                    <a:moveTo>
                      <a:pt x="4" y="6"/>
                    </a:moveTo>
                    <a:lnTo>
                      <a:pt x="4" y="4"/>
                    </a:lnTo>
                    <a:lnTo>
                      <a:pt x="6" y="4"/>
                    </a:lnTo>
                    <a:lnTo>
                      <a:pt x="6" y="2"/>
                    </a:lnTo>
                    <a:lnTo>
                      <a:pt x="4" y="0"/>
                    </a:lnTo>
                    <a:lnTo>
                      <a:pt x="2" y="0"/>
                    </a:lnTo>
                    <a:lnTo>
                      <a:pt x="2" y="2"/>
                    </a:lnTo>
                    <a:lnTo>
                      <a:pt x="0" y="2"/>
                    </a:lnTo>
                    <a:lnTo>
                      <a:pt x="2" y="4"/>
                    </a:lnTo>
                    <a:lnTo>
                      <a:pt x="2" y="6"/>
                    </a:lnTo>
                    <a:lnTo>
                      <a:pt x="4" y="6"/>
                    </a:lnTo>
                    <a:close/>
                  </a:path>
                </a:pathLst>
              </a:custGeom>
              <a:solidFill>
                <a:srgbClr val="0071B4">
                  <a:alpha val="34901"/>
                </a:srgbClr>
              </a:solidFill>
              <a:ln w="9525">
                <a:noFill/>
                <a:round/>
                <a:headEnd/>
                <a:tailEnd/>
              </a:ln>
            </p:spPr>
            <p:txBody>
              <a:bodyPr/>
              <a:lstStyle/>
              <a:p>
                <a:endParaRPr lang="en-US"/>
              </a:p>
            </p:txBody>
          </p:sp>
          <p:sp>
            <p:nvSpPr>
              <p:cNvPr id="14604" name="Freeform 207"/>
              <p:cNvSpPr>
                <a:spLocks/>
              </p:cNvSpPr>
              <p:nvPr/>
            </p:nvSpPr>
            <p:spPr bwMode="auto">
              <a:xfrm>
                <a:off x="1801" y="3820"/>
                <a:ext cx="4" cy="4"/>
              </a:xfrm>
              <a:custGeom>
                <a:avLst/>
                <a:gdLst>
                  <a:gd name="T0" fmla="*/ 4 w 4"/>
                  <a:gd name="T1" fmla="*/ 2 h 4"/>
                  <a:gd name="T2" fmla="*/ 4 w 4"/>
                  <a:gd name="T3" fmla="*/ 2 h 4"/>
                  <a:gd name="T4" fmla="*/ 2 w 4"/>
                  <a:gd name="T5" fmla="*/ 0 h 4"/>
                  <a:gd name="T6" fmla="*/ 0 w 4"/>
                  <a:gd name="T7" fmla="*/ 0 h 4"/>
                  <a:gd name="T8" fmla="*/ 0 w 4"/>
                  <a:gd name="T9" fmla="*/ 2 h 4"/>
                  <a:gd name="T10" fmla="*/ 0 w 4"/>
                  <a:gd name="T11" fmla="*/ 4 h 4"/>
                  <a:gd name="T12" fmla="*/ 4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2"/>
                    </a:moveTo>
                    <a:lnTo>
                      <a:pt x="4" y="2"/>
                    </a:lnTo>
                    <a:lnTo>
                      <a:pt x="2" y="0"/>
                    </a:lnTo>
                    <a:lnTo>
                      <a:pt x="0" y="0"/>
                    </a:lnTo>
                    <a:lnTo>
                      <a:pt x="0" y="2"/>
                    </a:lnTo>
                    <a:lnTo>
                      <a:pt x="0" y="4"/>
                    </a:lnTo>
                    <a:lnTo>
                      <a:pt x="4" y="2"/>
                    </a:lnTo>
                    <a:close/>
                  </a:path>
                </a:pathLst>
              </a:custGeom>
              <a:solidFill>
                <a:srgbClr val="0071B4">
                  <a:alpha val="34901"/>
                </a:srgbClr>
              </a:solidFill>
              <a:ln w="9525">
                <a:noFill/>
                <a:round/>
                <a:headEnd/>
                <a:tailEnd/>
              </a:ln>
            </p:spPr>
            <p:txBody>
              <a:bodyPr/>
              <a:lstStyle/>
              <a:p>
                <a:endParaRPr lang="en-US"/>
              </a:p>
            </p:txBody>
          </p:sp>
          <p:sp>
            <p:nvSpPr>
              <p:cNvPr id="14605" name="Freeform 208"/>
              <p:cNvSpPr>
                <a:spLocks/>
              </p:cNvSpPr>
              <p:nvPr/>
            </p:nvSpPr>
            <p:spPr bwMode="auto">
              <a:xfrm>
                <a:off x="4302" y="3207"/>
                <a:ext cx="127" cy="42"/>
              </a:xfrm>
              <a:custGeom>
                <a:avLst/>
                <a:gdLst>
                  <a:gd name="T0" fmla="*/ 127 w 127"/>
                  <a:gd name="T1" fmla="*/ 40 h 42"/>
                  <a:gd name="T2" fmla="*/ 125 w 127"/>
                  <a:gd name="T3" fmla="*/ 36 h 42"/>
                  <a:gd name="T4" fmla="*/ 125 w 127"/>
                  <a:gd name="T5" fmla="*/ 26 h 42"/>
                  <a:gd name="T6" fmla="*/ 105 w 127"/>
                  <a:gd name="T7" fmla="*/ 24 h 42"/>
                  <a:gd name="T8" fmla="*/ 103 w 127"/>
                  <a:gd name="T9" fmla="*/ 18 h 42"/>
                  <a:gd name="T10" fmla="*/ 99 w 127"/>
                  <a:gd name="T11" fmla="*/ 14 h 42"/>
                  <a:gd name="T12" fmla="*/ 85 w 127"/>
                  <a:gd name="T13" fmla="*/ 10 h 42"/>
                  <a:gd name="T14" fmla="*/ 81 w 127"/>
                  <a:gd name="T15" fmla="*/ 12 h 42"/>
                  <a:gd name="T16" fmla="*/ 79 w 127"/>
                  <a:gd name="T17" fmla="*/ 8 h 42"/>
                  <a:gd name="T18" fmla="*/ 75 w 127"/>
                  <a:gd name="T19" fmla="*/ 8 h 42"/>
                  <a:gd name="T20" fmla="*/ 71 w 127"/>
                  <a:gd name="T21" fmla="*/ 14 h 42"/>
                  <a:gd name="T22" fmla="*/ 45 w 127"/>
                  <a:gd name="T23" fmla="*/ 12 h 42"/>
                  <a:gd name="T24" fmla="*/ 41 w 127"/>
                  <a:gd name="T25" fmla="*/ 6 h 42"/>
                  <a:gd name="T26" fmla="*/ 34 w 127"/>
                  <a:gd name="T27" fmla="*/ 4 h 42"/>
                  <a:gd name="T28" fmla="*/ 30 w 127"/>
                  <a:gd name="T29" fmla="*/ 2 h 42"/>
                  <a:gd name="T30" fmla="*/ 26 w 127"/>
                  <a:gd name="T31" fmla="*/ 0 h 42"/>
                  <a:gd name="T32" fmla="*/ 12 w 127"/>
                  <a:gd name="T33" fmla="*/ 0 h 42"/>
                  <a:gd name="T34" fmla="*/ 6 w 127"/>
                  <a:gd name="T35" fmla="*/ 8 h 42"/>
                  <a:gd name="T36" fmla="*/ 4 w 127"/>
                  <a:gd name="T37" fmla="*/ 10 h 42"/>
                  <a:gd name="T38" fmla="*/ 2 w 127"/>
                  <a:gd name="T39" fmla="*/ 12 h 42"/>
                  <a:gd name="T40" fmla="*/ 0 w 127"/>
                  <a:gd name="T41" fmla="*/ 10 h 42"/>
                  <a:gd name="T42" fmla="*/ 0 w 127"/>
                  <a:gd name="T43" fmla="*/ 12 h 42"/>
                  <a:gd name="T44" fmla="*/ 16 w 127"/>
                  <a:gd name="T45" fmla="*/ 16 h 42"/>
                  <a:gd name="T46" fmla="*/ 18 w 127"/>
                  <a:gd name="T47" fmla="*/ 16 h 42"/>
                  <a:gd name="T48" fmla="*/ 16 w 127"/>
                  <a:gd name="T49" fmla="*/ 20 h 42"/>
                  <a:gd name="T50" fmla="*/ 32 w 127"/>
                  <a:gd name="T51" fmla="*/ 24 h 42"/>
                  <a:gd name="T52" fmla="*/ 45 w 127"/>
                  <a:gd name="T53" fmla="*/ 28 h 42"/>
                  <a:gd name="T54" fmla="*/ 47 w 127"/>
                  <a:gd name="T55" fmla="*/ 26 h 42"/>
                  <a:gd name="T56" fmla="*/ 51 w 127"/>
                  <a:gd name="T57" fmla="*/ 26 h 42"/>
                  <a:gd name="T58" fmla="*/ 53 w 127"/>
                  <a:gd name="T59" fmla="*/ 26 h 42"/>
                  <a:gd name="T60" fmla="*/ 67 w 127"/>
                  <a:gd name="T61" fmla="*/ 28 h 42"/>
                  <a:gd name="T62" fmla="*/ 81 w 127"/>
                  <a:gd name="T63" fmla="*/ 34 h 42"/>
                  <a:gd name="T64" fmla="*/ 83 w 127"/>
                  <a:gd name="T65" fmla="*/ 34 h 42"/>
                  <a:gd name="T66" fmla="*/ 91 w 127"/>
                  <a:gd name="T67" fmla="*/ 34 h 42"/>
                  <a:gd name="T68" fmla="*/ 103 w 127"/>
                  <a:gd name="T69" fmla="*/ 36 h 42"/>
                  <a:gd name="T70" fmla="*/ 125 w 127"/>
                  <a:gd name="T71" fmla="*/ 40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
                  <a:gd name="T109" fmla="*/ 0 h 42"/>
                  <a:gd name="T110" fmla="*/ 127 w 127"/>
                  <a:gd name="T111" fmla="*/ 42 h 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 h="42">
                    <a:moveTo>
                      <a:pt x="125" y="40"/>
                    </a:moveTo>
                    <a:lnTo>
                      <a:pt x="127" y="40"/>
                    </a:lnTo>
                    <a:lnTo>
                      <a:pt x="127" y="42"/>
                    </a:lnTo>
                    <a:lnTo>
                      <a:pt x="125" y="36"/>
                    </a:lnTo>
                    <a:lnTo>
                      <a:pt x="127" y="28"/>
                    </a:lnTo>
                    <a:lnTo>
                      <a:pt x="125" y="26"/>
                    </a:lnTo>
                    <a:lnTo>
                      <a:pt x="109" y="26"/>
                    </a:lnTo>
                    <a:lnTo>
                      <a:pt x="105" y="24"/>
                    </a:lnTo>
                    <a:lnTo>
                      <a:pt x="103" y="20"/>
                    </a:lnTo>
                    <a:lnTo>
                      <a:pt x="103" y="18"/>
                    </a:lnTo>
                    <a:lnTo>
                      <a:pt x="101" y="14"/>
                    </a:lnTo>
                    <a:lnTo>
                      <a:pt x="99" y="14"/>
                    </a:lnTo>
                    <a:lnTo>
                      <a:pt x="93" y="14"/>
                    </a:lnTo>
                    <a:lnTo>
                      <a:pt x="85" y="10"/>
                    </a:lnTo>
                    <a:lnTo>
                      <a:pt x="83" y="12"/>
                    </a:lnTo>
                    <a:lnTo>
                      <a:pt x="81" y="12"/>
                    </a:lnTo>
                    <a:lnTo>
                      <a:pt x="79" y="10"/>
                    </a:lnTo>
                    <a:lnTo>
                      <a:pt x="79" y="8"/>
                    </a:lnTo>
                    <a:lnTo>
                      <a:pt x="75" y="8"/>
                    </a:lnTo>
                    <a:lnTo>
                      <a:pt x="73" y="10"/>
                    </a:lnTo>
                    <a:lnTo>
                      <a:pt x="71" y="14"/>
                    </a:lnTo>
                    <a:lnTo>
                      <a:pt x="69" y="16"/>
                    </a:lnTo>
                    <a:lnTo>
                      <a:pt x="45" y="12"/>
                    </a:lnTo>
                    <a:lnTo>
                      <a:pt x="43" y="10"/>
                    </a:lnTo>
                    <a:lnTo>
                      <a:pt x="41" y="6"/>
                    </a:lnTo>
                    <a:lnTo>
                      <a:pt x="36" y="4"/>
                    </a:lnTo>
                    <a:lnTo>
                      <a:pt x="34" y="4"/>
                    </a:lnTo>
                    <a:lnTo>
                      <a:pt x="30" y="4"/>
                    </a:lnTo>
                    <a:lnTo>
                      <a:pt x="30" y="2"/>
                    </a:lnTo>
                    <a:lnTo>
                      <a:pt x="28" y="0"/>
                    </a:lnTo>
                    <a:lnTo>
                      <a:pt x="26" y="0"/>
                    </a:lnTo>
                    <a:lnTo>
                      <a:pt x="22" y="2"/>
                    </a:lnTo>
                    <a:lnTo>
                      <a:pt x="12" y="0"/>
                    </a:lnTo>
                    <a:lnTo>
                      <a:pt x="10" y="2"/>
                    </a:lnTo>
                    <a:lnTo>
                      <a:pt x="6" y="8"/>
                    </a:lnTo>
                    <a:lnTo>
                      <a:pt x="4" y="10"/>
                    </a:lnTo>
                    <a:lnTo>
                      <a:pt x="4" y="12"/>
                    </a:lnTo>
                    <a:lnTo>
                      <a:pt x="2" y="12"/>
                    </a:lnTo>
                    <a:lnTo>
                      <a:pt x="0" y="10"/>
                    </a:lnTo>
                    <a:lnTo>
                      <a:pt x="0" y="12"/>
                    </a:lnTo>
                    <a:lnTo>
                      <a:pt x="10" y="14"/>
                    </a:lnTo>
                    <a:lnTo>
                      <a:pt x="16" y="16"/>
                    </a:lnTo>
                    <a:lnTo>
                      <a:pt x="18" y="16"/>
                    </a:lnTo>
                    <a:lnTo>
                      <a:pt x="16" y="20"/>
                    </a:lnTo>
                    <a:lnTo>
                      <a:pt x="24" y="22"/>
                    </a:lnTo>
                    <a:lnTo>
                      <a:pt x="32" y="24"/>
                    </a:lnTo>
                    <a:lnTo>
                      <a:pt x="36" y="26"/>
                    </a:lnTo>
                    <a:lnTo>
                      <a:pt x="45" y="28"/>
                    </a:lnTo>
                    <a:lnTo>
                      <a:pt x="45" y="26"/>
                    </a:lnTo>
                    <a:lnTo>
                      <a:pt x="47" y="26"/>
                    </a:lnTo>
                    <a:lnTo>
                      <a:pt x="49" y="26"/>
                    </a:lnTo>
                    <a:lnTo>
                      <a:pt x="51" y="26"/>
                    </a:lnTo>
                    <a:lnTo>
                      <a:pt x="53" y="26"/>
                    </a:lnTo>
                    <a:lnTo>
                      <a:pt x="67" y="28"/>
                    </a:lnTo>
                    <a:lnTo>
                      <a:pt x="75" y="32"/>
                    </a:lnTo>
                    <a:lnTo>
                      <a:pt x="81" y="34"/>
                    </a:lnTo>
                    <a:lnTo>
                      <a:pt x="81" y="32"/>
                    </a:lnTo>
                    <a:lnTo>
                      <a:pt x="83" y="34"/>
                    </a:lnTo>
                    <a:lnTo>
                      <a:pt x="89" y="36"/>
                    </a:lnTo>
                    <a:lnTo>
                      <a:pt x="91" y="34"/>
                    </a:lnTo>
                    <a:lnTo>
                      <a:pt x="95" y="34"/>
                    </a:lnTo>
                    <a:lnTo>
                      <a:pt x="103" y="36"/>
                    </a:lnTo>
                    <a:lnTo>
                      <a:pt x="109" y="34"/>
                    </a:lnTo>
                    <a:lnTo>
                      <a:pt x="125" y="40"/>
                    </a:lnTo>
                    <a:close/>
                  </a:path>
                </a:pathLst>
              </a:custGeom>
              <a:solidFill>
                <a:srgbClr val="0071B4">
                  <a:alpha val="34901"/>
                </a:srgbClr>
              </a:solidFill>
              <a:ln w="9525">
                <a:noFill/>
                <a:round/>
                <a:headEnd/>
                <a:tailEnd/>
              </a:ln>
            </p:spPr>
            <p:txBody>
              <a:bodyPr/>
              <a:lstStyle/>
              <a:p>
                <a:endParaRPr lang="en-US"/>
              </a:p>
            </p:txBody>
          </p:sp>
          <p:sp>
            <p:nvSpPr>
              <p:cNvPr id="14606" name="Freeform 209"/>
              <p:cNvSpPr>
                <a:spLocks/>
              </p:cNvSpPr>
              <p:nvPr/>
            </p:nvSpPr>
            <p:spPr bwMode="auto">
              <a:xfrm>
                <a:off x="4256" y="3101"/>
                <a:ext cx="8" cy="6"/>
              </a:xfrm>
              <a:custGeom>
                <a:avLst/>
                <a:gdLst>
                  <a:gd name="T0" fmla="*/ 6 w 8"/>
                  <a:gd name="T1" fmla="*/ 6 h 6"/>
                  <a:gd name="T2" fmla="*/ 8 w 8"/>
                  <a:gd name="T3" fmla="*/ 6 h 6"/>
                  <a:gd name="T4" fmla="*/ 6 w 8"/>
                  <a:gd name="T5" fmla="*/ 2 h 6"/>
                  <a:gd name="T6" fmla="*/ 4 w 8"/>
                  <a:gd name="T7" fmla="*/ 2 h 6"/>
                  <a:gd name="T8" fmla="*/ 2 w 8"/>
                  <a:gd name="T9" fmla="*/ 2 h 6"/>
                  <a:gd name="T10" fmla="*/ 2 w 8"/>
                  <a:gd name="T11" fmla="*/ 0 h 6"/>
                  <a:gd name="T12" fmla="*/ 0 w 8"/>
                  <a:gd name="T13" fmla="*/ 0 h 6"/>
                  <a:gd name="T14" fmla="*/ 2 w 8"/>
                  <a:gd name="T15" fmla="*/ 2 h 6"/>
                  <a:gd name="T16" fmla="*/ 6 w 8"/>
                  <a:gd name="T17" fmla="*/ 4 h 6"/>
                  <a:gd name="T18" fmla="*/ 6 w 8"/>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
                  <a:gd name="T32" fmla="*/ 8 w 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
                    <a:moveTo>
                      <a:pt x="6" y="6"/>
                    </a:moveTo>
                    <a:lnTo>
                      <a:pt x="8" y="6"/>
                    </a:lnTo>
                    <a:lnTo>
                      <a:pt x="6" y="2"/>
                    </a:lnTo>
                    <a:lnTo>
                      <a:pt x="4" y="2"/>
                    </a:lnTo>
                    <a:lnTo>
                      <a:pt x="2" y="2"/>
                    </a:lnTo>
                    <a:lnTo>
                      <a:pt x="2" y="0"/>
                    </a:lnTo>
                    <a:lnTo>
                      <a:pt x="0" y="0"/>
                    </a:lnTo>
                    <a:lnTo>
                      <a:pt x="2" y="2"/>
                    </a:lnTo>
                    <a:lnTo>
                      <a:pt x="6" y="4"/>
                    </a:lnTo>
                    <a:lnTo>
                      <a:pt x="6" y="6"/>
                    </a:lnTo>
                    <a:close/>
                  </a:path>
                </a:pathLst>
              </a:custGeom>
              <a:solidFill>
                <a:srgbClr val="0071B4">
                  <a:alpha val="34901"/>
                </a:srgbClr>
              </a:solidFill>
              <a:ln w="9525">
                <a:noFill/>
                <a:round/>
                <a:headEnd/>
                <a:tailEnd/>
              </a:ln>
            </p:spPr>
            <p:txBody>
              <a:bodyPr/>
              <a:lstStyle/>
              <a:p>
                <a:endParaRPr lang="en-US"/>
              </a:p>
            </p:txBody>
          </p:sp>
          <p:sp>
            <p:nvSpPr>
              <p:cNvPr id="14607" name="Freeform 210"/>
              <p:cNvSpPr>
                <a:spLocks/>
              </p:cNvSpPr>
              <p:nvPr/>
            </p:nvSpPr>
            <p:spPr bwMode="auto">
              <a:xfrm>
                <a:off x="1783" y="3890"/>
                <a:ext cx="6" cy="12"/>
              </a:xfrm>
              <a:custGeom>
                <a:avLst/>
                <a:gdLst>
                  <a:gd name="T0" fmla="*/ 0 w 6"/>
                  <a:gd name="T1" fmla="*/ 0 h 12"/>
                  <a:gd name="T2" fmla="*/ 0 w 6"/>
                  <a:gd name="T3" fmla="*/ 2 h 12"/>
                  <a:gd name="T4" fmla="*/ 2 w 6"/>
                  <a:gd name="T5" fmla="*/ 6 h 12"/>
                  <a:gd name="T6" fmla="*/ 4 w 6"/>
                  <a:gd name="T7" fmla="*/ 8 h 12"/>
                  <a:gd name="T8" fmla="*/ 4 w 6"/>
                  <a:gd name="T9" fmla="*/ 10 h 12"/>
                  <a:gd name="T10" fmla="*/ 6 w 6"/>
                  <a:gd name="T11" fmla="*/ 12 h 12"/>
                  <a:gd name="T12" fmla="*/ 6 w 6"/>
                  <a:gd name="T13" fmla="*/ 10 h 12"/>
                  <a:gd name="T14" fmla="*/ 6 w 6"/>
                  <a:gd name="T15" fmla="*/ 10 h 12"/>
                  <a:gd name="T16" fmla="*/ 2 w 6"/>
                  <a:gd name="T17" fmla="*/ 0 h 12"/>
                  <a:gd name="T18" fmla="*/ 0 w 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2"/>
                  <a:gd name="T32" fmla="*/ 6 w 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2">
                    <a:moveTo>
                      <a:pt x="0" y="0"/>
                    </a:moveTo>
                    <a:lnTo>
                      <a:pt x="0" y="2"/>
                    </a:lnTo>
                    <a:lnTo>
                      <a:pt x="2" y="6"/>
                    </a:lnTo>
                    <a:lnTo>
                      <a:pt x="4" y="8"/>
                    </a:lnTo>
                    <a:lnTo>
                      <a:pt x="4" y="10"/>
                    </a:lnTo>
                    <a:lnTo>
                      <a:pt x="6" y="12"/>
                    </a:lnTo>
                    <a:lnTo>
                      <a:pt x="6" y="1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608" name="Freeform 211"/>
              <p:cNvSpPr>
                <a:spLocks/>
              </p:cNvSpPr>
              <p:nvPr/>
            </p:nvSpPr>
            <p:spPr bwMode="auto">
              <a:xfrm>
                <a:off x="1789" y="3890"/>
                <a:ext cx="4" cy="6"/>
              </a:xfrm>
              <a:custGeom>
                <a:avLst/>
                <a:gdLst>
                  <a:gd name="T0" fmla="*/ 0 w 4"/>
                  <a:gd name="T1" fmla="*/ 0 h 6"/>
                  <a:gd name="T2" fmla="*/ 0 w 4"/>
                  <a:gd name="T3" fmla="*/ 0 h 6"/>
                  <a:gd name="T4" fmla="*/ 2 w 4"/>
                  <a:gd name="T5" fmla="*/ 6 h 6"/>
                  <a:gd name="T6" fmla="*/ 4 w 4"/>
                  <a:gd name="T7" fmla="*/ 6 h 6"/>
                  <a:gd name="T8" fmla="*/ 4 w 4"/>
                  <a:gd name="T9" fmla="*/ 6 h 6"/>
                  <a:gd name="T10" fmla="*/ 4 w 4"/>
                  <a:gd name="T11" fmla="*/ 4 h 6"/>
                  <a:gd name="T12" fmla="*/ 4 w 4"/>
                  <a:gd name="T13" fmla="*/ 2 h 6"/>
                  <a:gd name="T14" fmla="*/ 0 w 4"/>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0" y="0"/>
                    </a:moveTo>
                    <a:lnTo>
                      <a:pt x="0" y="0"/>
                    </a:lnTo>
                    <a:lnTo>
                      <a:pt x="2" y="6"/>
                    </a:lnTo>
                    <a:lnTo>
                      <a:pt x="4" y="6"/>
                    </a:lnTo>
                    <a:lnTo>
                      <a:pt x="4" y="4"/>
                    </a:lnTo>
                    <a:lnTo>
                      <a:pt x="4" y="2"/>
                    </a:lnTo>
                    <a:lnTo>
                      <a:pt x="0" y="0"/>
                    </a:lnTo>
                    <a:close/>
                  </a:path>
                </a:pathLst>
              </a:custGeom>
              <a:solidFill>
                <a:srgbClr val="0071B4">
                  <a:alpha val="34901"/>
                </a:srgbClr>
              </a:solidFill>
              <a:ln w="9525">
                <a:noFill/>
                <a:round/>
                <a:headEnd/>
                <a:tailEnd/>
              </a:ln>
            </p:spPr>
            <p:txBody>
              <a:bodyPr/>
              <a:lstStyle/>
              <a:p>
                <a:endParaRPr lang="en-US"/>
              </a:p>
            </p:txBody>
          </p:sp>
          <p:sp>
            <p:nvSpPr>
              <p:cNvPr id="14609" name="Freeform 212"/>
              <p:cNvSpPr>
                <a:spLocks/>
              </p:cNvSpPr>
              <p:nvPr/>
            </p:nvSpPr>
            <p:spPr bwMode="auto">
              <a:xfrm>
                <a:off x="1793" y="3945"/>
                <a:ext cx="6" cy="12"/>
              </a:xfrm>
              <a:custGeom>
                <a:avLst/>
                <a:gdLst>
                  <a:gd name="T0" fmla="*/ 4 w 6"/>
                  <a:gd name="T1" fmla="*/ 2 h 12"/>
                  <a:gd name="T2" fmla="*/ 0 w 6"/>
                  <a:gd name="T3" fmla="*/ 0 h 12"/>
                  <a:gd name="T4" fmla="*/ 0 w 6"/>
                  <a:gd name="T5" fmla="*/ 0 h 12"/>
                  <a:gd name="T6" fmla="*/ 0 w 6"/>
                  <a:gd name="T7" fmla="*/ 6 h 12"/>
                  <a:gd name="T8" fmla="*/ 2 w 6"/>
                  <a:gd name="T9" fmla="*/ 12 h 12"/>
                  <a:gd name="T10" fmla="*/ 4 w 6"/>
                  <a:gd name="T11" fmla="*/ 12 h 12"/>
                  <a:gd name="T12" fmla="*/ 4 w 6"/>
                  <a:gd name="T13" fmla="*/ 10 h 12"/>
                  <a:gd name="T14" fmla="*/ 6 w 6"/>
                  <a:gd name="T15" fmla="*/ 6 h 12"/>
                  <a:gd name="T16" fmla="*/ 4 w 6"/>
                  <a:gd name="T17" fmla="*/ 2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2"/>
                  <a:gd name="T29" fmla="*/ 6 w 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2">
                    <a:moveTo>
                      <a:pt x="4" y="2"/>
                    </a:moveTo>
                    <a:lnTo>
                      <a:pt x="0" y="0"/>
                    </a:lnTo>
                    <a:lnTo>
                      <a:pt x="0" y="6"/>
                    </a:lnTo>
                    <a:lnTo>
                      <a:pt x="2" y="12"/>
                    </a:lnTo>
                    <a:lnTo>
                      <a:pt x="4" y="12"/>
                    </a:lnTo>
                    <a:lnTo>
                      <a:pt x="4" y="10"/>
                    </a:lnTo>
                    <a:lnTo>
                      <a:pt x="6" y="6"/>
                    </a:lnTo>
                    <a:lnTo>
                      <a:pt x="4" y="2"/>
                    </a:lnTo>
                    <a:close/>
                  </a:path>
                </a:pathLst>
              </a:custGeom>
              <a:solidFill>
                <a:srgbClr val="0071B4">
                  <a:alpha val="34901"/>
                </a:srgbClr>
              </a:solidFill>
              <a:ln w="9525">
                <a:noFill/>
                <a:round/>
                <a:headEnd/>
                <a:tailEnd/>
              </a:ln>
            </p:spPr>
            <p:txBody>
              <a:bodyPr/>
              <a:lstStyle/>
              <a:p>
                <a:endParaRPr lang="en-US"/>
              </a:p>
            </p:txBody>
          </p:sp>
          <p:sp>
            <p:nvSpPr>
              <p:cNvPr id="14610" name="Freeform 213"/>
              <p:cNvSpPr>
                <a:spLocks/>
              </p:cNvSpPr>
              <p:nvPr/>
            </p:nvSpPr>
            <p:spPr bwMode="auto">
              <a:xfrm>
                <a:off x="1785" y="3882"/>
                <a:ext cx="6" cy="4"/>
              </a:xfrm>
              <a:custGeom>
                <a:avLst/>
                <a:gdLst>
                  <a:gd name="T0" fmla="*/ 2 w 6"/>
                  <a:gd name="T1" fmla="*/ 2 h 4"/>
                  <a:gd name="T2" fmla="*/ 0 w 6"/>
                  <a:gd name="T3" fmla="*/ 4 h 4"/>
                  <a:gd name="T4" fmla="*/ 2 w 6"/>
                  <a:gd name="T5" fmla="*/ 4 h 4"/>
                  <a:gd name="T6" fmla="*/ 4 w 6"/>
                  <a:gd name="T7" fmla="*/ 4 h 4"/>
                  <a:gd name="T8" fmla="*/ 6 w 6"/>
                  <a:gd name="T9" fmla="*/ 2 h 4"/>
                  <a:gd name="T10" fmla="*/ 6 w 6"/>
                  <a:gd name="T11" fmla="*/ 0 h 4"/>
                  <a:gd name="T12" fmla="*/ 4 w 6"/>
                  <a:gd name="T13" fmla="*/ 0 h 4"/>
                  <a:gd name="T14" fmla="*/ 2 w 6"/>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2" y="2"/>
                    </a:moveTo>
                    <a:lnTo>
                      <a:pt x="0" y="4"/>
                    </a:lnTo>
                    <a:lnTo>
                      <a:pt x="2" y="4"/>
                    </a:lnTo>
                    <a:lnTo>
                      <a:pt x="4" y="4"/>
                    </a:lnTo>
                    <a:lnTo>
                      <a:pt x="6" y="2"/>
                    </a:lnTo>
                    <a:lnTo>
                      <a:pt x="6" y="0"/>
                    </a:lnTo>
                    <a:lnTo>
                      <a:pt x="4" y="0"/>
                    </a:lnTo>
                    <a:lnTo>
                      <a:pt x="2" y="2"/>
                    </a:lnTo>
                    <a:close/>
                  </a:path>
                </a:pathLst>
              </a:custGeom>
              <a:solidFill>
                <a:srgbClr val="0071B4">
                  <a:alpha val="34901"/>
                </a:srgbClr>
              </a:solidFill>
              <a:ln w="9525">
                <a:noFill/>
                <a:round/>
                <a:headEnd/>
                <a:tailEnd/>
              </a:ln>
            </p:spPr>
            <p:txBody>
              <a:bodyPr/>
              <a:lstStyle/>
              <a:p>
                <a:endParaRPr lang="en-US"/>
              </a:p>
            </p:txBody>
          </p:sp>
          <p:sp>
            <p:nvSpPr>
              <p:cNvPr id="14611" name="Freeform 214"/>
              <p:cNvSpPr>
                <a:spLocks/>
              </p:cNvSpPr>
              <p:nvPr/>
            </p:nvSpPr>
            <p:spPr bwMode="auto">
              <a:xfrm>
                <a:off x="1787" y="3904"/>
                <a:ext cx="12" cy="28"/>
              </a:xfrm>
              <a:custGeom>
                <a:avLst/>
                <a:gdLst>
                  <a:gd name="T0" fmla="*/ 12 w 12"/>
                  <a:gd name="T1" fmla="*/ 26 h 28"/>
                  <a:gd name="T2" fmla="*/ 10 w 12"/>
                  <a:gd name="T3" fmla="*/ 2 h 28"/>
                  <a:gd name="T4" fmla="*/ 8 w 12"/>
                  <a:gd name="T5" fmla="*/ 0 h 28"/>
                  <a:gd name="T6" fmla="*/ 6 w 12"/>
                  <a:gd name="T7" fmla="*/ 0 h 28"/>
                  <a:gd name="T8" fmla="*/ 4 w 12"/>
                  <a:gd name="T9" fmla="*/ 0 h 28"/>
                  <a:gd name="T10" fmla="*/ 4 w 12"/>
                  <a:gd name="T11" fmla="*/ 2 h 28"/>
                  <a:gd name="T12" fmla="*/ 4 w 12"/>
                  <a:gd name="T13" fmla="*/ 4 h 28"/>
                  <a:gd name="T14" fmla="*/ 4 w 12"/>
                  <a:gd name="T15" fmla="*/ 6 h 28"/>
                  <a:gd name="T16" fmla="*/ 4 w 12"/>
                  <a:gd name="T17" fmla="*/ 6 h 28"/>
                  <a:gd name="T18" fmla="*/ 2 w 12"/>
                  <a:gd name="T19" fmla="*/ 8 h 28"/>
                  <a:gd name="T20" fmla="*/ 0 w 12"/>
                  <a:gd name="T21" fmla="*/ 8 h 28"/>
                  <a:gd name="T22" fmla="*/ 2 w 12"/>
                  <a:gd name="T23" fmla="*/ 10 h 28"/>
                  <a:gd name="T24" fmla="*/ 4 w 12"/>
                  <a:gd name="T25" fmla="*/ 10 h 28"/>
                  <a:gd name="T26" fmla="*/ 4 w 12"/>
                  <a:gd name="T27" fmla="*/ 14 h 28"/>
                  <a:gd name="T28" fmla="*/ 2 w 12"/>
                  <a:gd name="T29" fmla="*/ 12 h 28"/>
                  <a:gd name="T30" fmla="*/ 0 w 12"/>
                  <a:gd name="T31" fmla="*/ 12 h 28"/>
                  <a:gd name="T32" fmla="*/ 0 w 12"/>
                  <a:gd name="T33" fmla="*/ 12 h 28"/>
                  <a:gd name="T34" fmla="*/ 2 w 12"/>
                  <a:gd name="T35" fmla="*/ 16 h 28"/>
                  <a:gd name="T36" fmla="*/ 6 w 12"/>
                  <a:gd name="T37" fmla="*/ 18 h 28"/>
                  <a:gd name="T38" fmla="*/ 6 w 12"/>
                  <a:gd name="T39" fmla="*/ 18 h 28"/>
                  <a:gd name="T40" fmla="*/ 6 w 12"/>
                  <a:gd name="T41" fmla="*/ 20 h 28"/>
                  <a:gd name="T42" fmla="*/ 6 w 12"/>
                  <a:gd name="T43" fmla="*/ 26 h 28"/>
                  <a:gd name="T44" fmla="*/ 8 w 12"/>
                  <a:gd name="T45" fmla="*/ 28 h 28"/>
                  <a:gd name="T46" fmla="*/ 10 w 12"/>
                  <a:gd name="T47" fmla="*/ 28 h 28"/>
                  <a:gd name="T48" fmla="*/ 12 w 12"/>
                  <a:gd name="T49" fmla="*/ 26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
                  <a:gd name="T76" fmla="*/ 0 h 28"/>
                  <a:gd name="T77" fmla="*/ 12 w 12"/>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 h="28">
                    <a:moveTo>
                      <a:pt x="12" y="26"/>
                    </a:moveTo>
                    <a:lnTo>
                      <a:pt x="10" y="2"/>
                    </a:lnTo>
                    <a:lnTo>
                      <a:pt x="8" y="0"/>
                    </a:lnTo>
                    <a:lnTo>
                      <a:pt x="6" y="0"/>
                    </a:lnTo>
                    <a:lnTo>
                      <a:pt x="4" y="0"/>
                    </a:lnTo>
                    <a:lnTo>
                      <a:pt x="4" y="2"/>
                    </a:lnTo>
                    <a:lnTo>
                      <a:pt x="4" y="4"/>
                    </a:lnTo>
                    <a:lnTo>
                      <a:pt x="4" y="6"/>
                    </a:lnTo>
                    <a:lnTo>
                      <a:pt x="2" y="8"/>
                    </a:lnTo>
                    <a:lnTo>
                      <a:pt x="0" y="8"/>
                    </a:lnTo>
                    <a:lnTo>
                      <a:pt x="2" y="10"/>
                    </a:lnTo>
                    <a:lnTo>
                      <a:pt x="4" y="10"/>
                    </a:lnTo>
                    <a:lnTo>
                      <a:pt x="4" y="14"/>
                    </a:lnTo>
                    <a:lnTo>
                      <a:pt x="2" y="12"/>
                    </a:lnTo>
                    <a:lnTo>
                      <a:pt x="0" y="12"/>
                    </a:lnTo>
                    <a:lnTo>
                      <a:pt x="2" y="16"/>
                    </a:lnTo>
                    <a:lnTo>
                      <a:pt x="6" y="18"/>
                    </a:lnTo>
                    <a:lnTo>
                      <a:pt x="6" y="20"/>
                    </a:lnTo>
                    <a:lnTo>
                      <a:pt x="6" y="26"/>
                    </a:lnTo>
                    <a:lnTo>
                      <a:pt x="8" y="28"/>
                    </a:lnTo>
                    <a:lnTo>
                      <a:pt x="10" y="28"/>
                    </a:lnTo>
                    <a:lnTo>
                      <a:pt x="12" y="26"/>
                    </a:lnTo>
                    <a:close/>
                  </a:path>
                </a:pathLst>
              </a:custGeom>
              <a:solidFill>
                <a:srgbClr val="0071B4">
                  <a:alpha val="34901"/>
                </a:srgbClr>
              </a:solidFill>
              <a:ln w="9525">
                <a:noFill/>
                <a:round/>
                <a:headEnd/>
                <a:tailEnd/>
              </a:ln>
            </p:spPr>
            <p:txBody>
              <a:bodyPr/>
              <a:lstStyle/>
              <a:p>
                <a:endParaRPr lang="en-US"/>
              </a:p>
            </p:txBody>
          </p:sp>
          <p:sp>
            <p:nvSpPr>
              <p:cNvPr id="14612" name="Freeform 215"/>
              <p:cNvSpPr>
                <a:spLocks/>
              </p:cNvSpPr>
              <p:nvPr/>
            </p:nvSpPr>
            <p:spPr bwMode="auto">
              <a:xfrm>
                <a:off x="1783" y="3898"/>
                <a:ext cx="4" cy="6"/>
              </a:xfrm>
              <a:custGeom>
                <a:avLst/>
                <a:gdLst>
                  <a:gd name="T0" fmla="*/ 0 w 4"/>
                  <a:gd name="T1" fmla="*/ 4 h 6"/>
                  <a:gd name="T2" fmla="*/ 0 w 4"/>
                  <a:gd name="T3" fmla="*/ 6 h 6"/>
                  <a:gd name="T4" fmla="*/ 2 w 4"/>
                  <a:gd name="T5" fmla="*/ 6 h 6"/>
                  <a:gd name="T6" fmla="*/ 2 w 4"/>
                  <a:gd name="T7" fmla="*/ 6 h 6"/>
                  <a:gd name="T8" fmla="*/ 4 w 4"/>
                  <a:gd name="T9" fmla="*/ 4 h 6"/>
                  <a:gd name="T10" fmla="*/ 2 w 4"/>
                  <a:gd name="T11" fmla="*/ 2 h 6"/>
                  <a:gd name="T12" fmla="*/ 2 w 4"/>
                  <a:gd name="T13" fmla="*/ 0 h 6"/>
                  <a:gd name="T14" fmla="*/ 0 w 4"/>
                  <a:gd name="T15" fmla="*/ 2 h 6"/>
                  <a:gd name="T16" fmla="*/ 0 w 4"/>
                  <a:gd name="T17" fmla="*/ 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0" y="4"/>
                    </a:moveTo>
                    <a:lnTo>
                      <a:pt x="0" y="6"/>
                    </a:lnTo>
                    <a:lnTo>
                      <a:pt x="2" y="6"/>
                    </a:lnTo>
                    <a:lnTo>
                      <a:pt x="4" y="4"/>
                    </a:lnTo>
                    <a:lnTo>
                      <a:pt x="2" y="2"/>
                    </a:lnTo>
                    <a:lnTo>
                      <a:pt x="2" y="0"/>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4613" name="Freeform 216"/>
              <p:cNvSpPr>
                <a:spLocks/>
              </p:cNvSpPr>
              <p:nvPr/>
            </p:nvSpPr>
            <p:spPr bwMode="auto">
              <a:xfrm>
                <a:off x="1791" y="3957"/>
                <a:ext cx="6" cy="6"/>
              </a:xfrm>
              <a:custGeom>
                <a:avLst/>
                <a:gdLst>
                  <a:gd name="T0" fmla="*/ 4 w 6"/>
                  <a:gd name="T1" fmla="*/ 0 h 6"/>
                  <a:gd name="T2" fmla="*/ 4 w 6"/>
                  <a:gd name="T3" fmla="*/ 0 h 6"/>
                  <a:gd name="T4" fmla="*/ 2 w 6"/>
                  <a:gd name="T5" fmla="*/ 4 h 6"/>
                  <a:gd name="T6" fmla="*/ 0 w 6"/>
                  <a:gd name="T7" fmla="*/ 6 h 6"/>
                  <a:gd name="T8" fmla="*/ 2 w 6"/>
                  <a:gd name="T9" fmla="*/ 4 h 6"/>
                  <a:gd name="T10" fmla="*/ 2 w 6"/>
                  <a:gd name="T11" fmla="*/ 6 h 6"/>
                  <a:gd name="T12" fmla="*/ 6 w 6"/>
                  <a:gd name="T13" fmla="*/ 4 h 6"/>
                  <a:gd name="T14" fmla="*/ 4 w 6"/>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4" y="0"/>
                    </a:moveTo>
                    <a:lnTo>
                      <a:pt x="4" y="0"/>
                    </a:lnTo>
                    <a:lnTo>
                      <a:pt x="2" y="4"/>
                    </a:lnTo>
                    <a:lnTo>
                      <a:pt x="0" y="6"/>
                    </a:lnTo>
                    <a:lnTo>
                      <a:pt x="2" y="4"/>
                    </a:lnTo>
                    <a:lnTo>
                      <a:pt x="2" y="6"/>
                    </a:lnTo>
                    <a:lnTo>
                      <a:pt x="6" y="4"/>
                    </a:lnTo>
                    <a:lnTo>
                      <a:pt x="4" y="0"/>
                    </a:lnTo>
                    <a:close/>
                  </a:path>
                </a:pathLst>
              </a:custGeom>
              <a:solidFill>
                <a:srgbClr val="0071B4">
                  <a:alpha val="34901"/>
                </a:srgbClr>
              </a:solidFill>
              <a:ln w="9525">
                <a:noFill/>
                <a:round/>
                <a:headEnd/>
                <a:tailEnd/>
              </a:ln>
            </p:spPr>
            <p:txBody>
              <a:bodyPr/>
              <a:lstStyle/>
              <a:p>
                <a:endParaRPr lang="en-US"/>
              </a:p>
            </p:txBody>
          </p:sp>
          <p:sp>
            <p:nvSpPr>
              <p:cNvPr id="14614" name="Freeform 217"/>
              <p:cNvSpPr>
                <a:spLocks/>
              </p:cNvSpPr>
              <p:nvPr/>
            </p:nvSpPr>
            <p:spPr bwMode="auto">
              <a:xfrm>
                <a:off x="1793" y="3969"/>
                <a:ext cx="4" cy="8"/>
              </a:xfrm>
              <a:custGeom>
                <a:avLst/>
                <a:gdLst>
                  <a:gd name="T0" fmla="*/ 4 w 4"/>
                  <a:gd name="T1" fmla="*/ 6 h 8"/>
                  <a:gd name="T2" fmla="*/ 4 w 4"/>
                  <a:gd name="T3" fmla="*/ 2 h 8"/>
                  <a:gd name="T4" fmla="*/ 2 w 4"/>
                  <a:gd name="T5" fmla="*/ 0 h 8"/>
                  <a:gd name="T6" fmla="*/ 2 w 4"/>
                  <a:gd name="T7" fmla="*/ 0 h 8"/>
                  <a:gd name="T8" fmla="*/ 2 w 4"/>
                  <a:gd name="T9" fmla="*/ 0 h 8"/>
                  <a:gd name="T10" fmla="*/ 2 w 4"/>
                  <a:gd name="T11" fmla="*/ 2 h 8"/>
                  <a:gd name="T12" fmla="*/ 0 w 4"/>
                  <a:gd name="T13" fmla="*/ 4 h 8"/>
                  <a:gd name="T14" fmla="*/ 0 w 4"/>
                  <a:gd name="T15" fmla="*/ 8 h 8"/>
                  <a:gd name="T16" fmla="*/ 2 w 4"/>
                  <a:gd name="T17" fmla="*/ 8 h 8"/>
                  <a:gd name="T18" fmla="*/ 2 w 4"/>
                  <a:gd name="T19" fmla="*/ 8 h 8"/>
                  <a:gd name="T20" fmla="*/ 4 w 4"/>
                  <a:gd name="T21" fmla="*/ 6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8"/>
                  <a:gd name="T35" fmla="*/ 4 w 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8">
                    <a:moveTo>
                      <a:pt x="4" y="6"/>
                    </a:moveTo>
                    <a:lnTo>
                      <a:pt x="4" y="2"/>
                    </a:lnTo>
                    <a:lnTo>
                      <a:pt x="2" y="0"/>
                    </a:lnTo>
                    <a:lnTo>
                      <a:pt x="2" y="2"/>
                    </a:lnTo>
                    <a:lnTo>
                      <a:pt x="0" y="4"/>
                    </a:lnTo>
                    <a:lnTo>
                      <a:pt x="0" y="8"/>
                    </a:lnTo>
                    <a:lnTo>
                      <a:pt x="2" y="8"/>
                    </a:lnTo>
                    <a:lnTo>
                      <a:pt x="4" y="6"/>
                    </a:lnTo>
                    <a:close/>
                  </a:path>
                </a:pathLst>
              </a:custGeom>
              <a:solidFill>
                <a:srgbClr val="0071B4">
                  <a:alpha val="34901"/>
                </a:srgbClr>
              </a:solidFill>
              <a:ln w="9525">
                <a:noFill/>
                <a:round/>
                <a:headEnd/>
                <a:tailEnd/>
              </a:ln>
            </p:spPr>
            <p:txBody>
              <a:bodyPr/>
              <a:lstStyle/>
              <a:p>
                <a:endParaRPr lang="en-US"/>
              </a:p>
            </p:txBody>
          </p:sp>
          <p:sp>
            <p:nvSpPr>
              <p:cNvPr id="14615" name="Freeform 218"/>
              <p:cNvSpPr>
                <a:spLocks/>
              </p:cNvSpPr>
              <p:nvPr/>
            </p:nvSpPr>
            <p:spPr bwMode="auto">
              <a:xfrm>
                <a:off x="1785" y="3934"/>
                <a:ext cx="8" cy="7"/>
              </a:xfrm>
              <a:custGeom>
                <a:avLst/>
                <a:gdLst>
                  <a:gd name="T0" fmla="*/ 6 w 8"/>
                  <a:gd name="T1" fmla="*/ 5 h 7"/>
                  <a:gd name="T2" fmla="*/ 8 w 8"/>
                  <a:gd name="T3" fmla="*/ 2 h 7"/>
                  <a:gd name="T4" fmla="*/ 6 w 8"/>
                  <a:gd name="T5" fmla="*/ 0 h 7"/>
                  <a:gd name="T6" fmla="*/ 4 w 8"/>
                  <a:gd name="T7" fmla="*/ 2 h 7"/>
                  <a:gd name="T8" fmla="*/ 2 w 8"/>
                  <a:gd name="T9" fmla="*/ 2 h 7"/>
                  <a:gd name="T10" fmla="*/ 0 w 8"/>
                  <a:gd name="T11" fmla="*/ 2 h 7"/>
                  <a:gd name="T12" fmla="*/ 0 w 8"/>
                  <a:gd name="T13" fmla="*/ 3 h 7"/>
                  <a:gd name="T14" fmla="*/ 0 w 8"/>
                  <a:gd name="T15" fmla="*/ 3 h 7"/>
                  <a:gd name="T16" fmla="*/ 0 w 8"/>
                  <a:gd name="T17" fmla="*/ 5 h 7"/>
                  <a:gd name="T18" fmla="*/ 2 w 8"/>
                  <a:gd name="T19" fmla="*/ 5 h 7"/>
                  <a:gd name="T20" fmla="*/ 4 w 8"/>
                  <a:gd name="T21" fmla="*/ 5 h 7"/>
                  <a:gd name="T22" fmla="*/ 6 w 8"/>
                  <a:gd name="T23" fmla="*/ 7 h 7"/>
                  <a:gd name="T24" fmla="*/ 6 w 8"/>
                  <a:gd name="T25" fmla="*/ 5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6" y="5"/>
                    </a:moveTo>
                    <a:lnTo>
                      <a:pt x="8" y="2"/>
                    </a:lnTo>
                    <a:lnTo>
                      <a:pt x="6" y="0"/>
                    </a:lnTo>
                    <a:lnTo>
                      <a:pt x="4" y="2"/>
                    </a:lnTo>
                    <a:lnTo>
                      <a:pt x="2" y="2"/>
                    </a:lnTo>
                    <a:lnTo>
                      <a:pt x="0" y="2"/>
                    </a:lnTo>
                    <a:lnTo>
                      <a:pt x="0" y="3"/>
                    </a:lnTo>
                    <a:lnTo>
                      <a:pt x="0" y="5"/>
                    </a:lnTo>
                    <a:lnTo>
                      <a:pt x="2" y="5"/>
                    </a:lnTo>
                    <a:lnTo>
                      <a:pt x="4" y="5"/>
                    </a:lnTo>
                    <a:lnTo>
                      <a:pt x="6" y="7"/>
                    </a:lnTo>
                    <a:lnTo>
                      <a:pt x="6" y="5"/>
                    </a:lnTo>
                    <a:close/>
                  </a:path>
                </a:pathLst>
              </a:custGeom>
              <a:solidFill>
                <a:srgbClr val="0071B4">
                  <a:alpha val="34901"/>
                </a:srgbClr>
              </a:solidFill>
              <a:ln w="9525">
                <a:noFill/>
                <a:round/>
                <a:headEnd/>
                <a:tailEnd/>
              </a:ln>
            </p:spPr>
            <p:txBody>
              <a:bodyPr/>
              <a:lstStyle/>
              <a:p>
                <a:endParaRPr lang="en-US"/>
              </a:p>
            </p:txBody>
          </p:sp>
          <p:sp>
            <p:nvSpPr>
              <p:cNvPr id="14616" name="Freeform 219"/>
              <p:cNvSpPr>
                <a:spLocks/>
              </p:cNvSpPr>
              <p:nvPr/>
            </p:nvSpPr>
            <p:spPr bwMode="auto">
              <a:xfrm>
                <a:off x="1791" y="3969"/>
                <a:ext cx="2" cy="10"/>
              </a:xfrm>
              <a:custGeom>
                <a:avLst/>
                <a:gdLst>
                  <a:gd name="T0" fmla="*/ 0 w 2"/>
                  <a:gd name="T1" fmla="*/ 2 h 10"/>
                  <a:gd name="T2" fmla="*/ 0 w 2"/>
                  <a:gd name="T3" fmla="*/ 2 h 10"/>
                  <a:gd name="T4" fmla="*/ 0 w 2"/>
                  <a:gd name="T5" fmla="*/ 10 h 10"/>
                  <a:gd name="T6" fmla="*/ 2 w 2"/>
                  <a:gd name="T7" fmla="*/ 10 h 10"/>
                  <a:gd name="T8" fmla="*/ 2 w 2"/>
                  <a:gd name="T9" fmla="*/ 10 h 10"/>
                  <a:gd name="T10" fmla="*/ 2 w 2"/>
                  <a:gd name="T11" fmla="*/ 0 h 10"/>
                  <a:gd name="T12" fmla="*/ 2 w 2"/>
                  <a:gd name="T13" fmla="*/ 0 h 10"/>
                  <a:gd name="T14" fmla="*/ 0 w 2"/>
                  <a:gd name="T15" fmla="*/ 2 h 10"/>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10"/>
                  <a:gd name="T26" fmla="*/ 2 w 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10">
                    <a:moveTo>
                      <a:pt x="0" y="2"/>
                    </a:moveTo>
                    <a:lnTo>
                      <a:pt x="0" y="2"/>
                    </a:lnTo>
                    <a:lnTo>
                      <a:pt x="0" y="10"/>
                    </a:lnTo>
                    <a:lnTo>
                      <a:pt x="2" y="1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617" name="Freeform 220"/>
              <p:cNvSpPr>
                <a:spLocks/>
              </p:cNvSpPr>
              <p:nvPr/>
            </p:nvSpPr>
            <p:spPr bwMode="auto">
              <a:xfrm>
                <a:off x="1795" y="3993"/>
                <a:ext cx="22" cy="14"/>
              </a:xfrm>
              <a:custGeom>
                <a:avLst/>
                <a:gdLst>
                  <a:gd name="T0" fmla="*/ 16 w 22"/>
                  <a:gd name="T1" fmla="*/ 14 h 14"/>
                  <a:gd name="T2" fmla="*/ 20 w 22"/>
                  <a:gd name="T3" fmla="*/ 14 h 14"/>
                  <a:gd name="T4" fmla="*/ 22 w 22"/>
                  <a:gd name="T5" fmla="*/ 14 h 14"/>
                  <a:gd name="T6" fmla="*/ 22 w 22"/>
                  <a:gd name="T7" fmla="*/ 14 h 14"/>
                  <a:gd name="T8" fmla="*/ 20 w 22"/>
                  <a:gd name="T9" fmla="*/ 12 h 14"/>
                  <a:gd name="T10" fmla="*/ 18 w 22"/>
                  <a:gd name="T11" fmla="*/ 10 h 14"/>
                  <a:gd name="T12" fmla="*/ 18 w 22"/>
                  <a:gd name="T13" fmla="*/ 10 h 14"/>
                  <a:gd name="T14" fmla="*/ 16 w 22"/>
                  <a:gd name="T15" fmla="*/ 10 h 14"/>
                  <a:gd name="T16" fmla="*/ 16 w 22"/>
                  <a:gd name="T17" fmla="*/ 10 h 14"/>
                  <a:gd name="T18" fmla="*/ 16 w 22"/>
                  <a:gd name="T19" fmla="*/ 10 h 14"/>
                  <a:gd name="T20" fmla="*/ 4 w 22"/>
                  <a:gd name="T21" fmla="*/ 4 h 14"/>
                  <a:gd name="T22" fmla="*/ 0 w 22"/>
                  <a:gd name="T23" fmla="*/ 0 h 14"/>
                  <a:gd name="T24" fmla="*/ 0 w 22"/>
                  <a:gd name="T25" fmla="*/ 0 h 14"/>
                  <a:gd name="T26" fmla="*/ 2 w 22"/>
                  <a:gd name="T27" fmla="*/ 6 h 14"/>
                  <a:gd name="T28" fmla="*/ 12 w 22"/>
                  <a:gd name="T29" fmla="*/ 10 h 14"/>
                  <a:gd name="T30" fmla="*/ 12 w 22"/>
                  <a:gd name="T31" fmla="*/ 10 h 14"/>
                  <a:gd name="T32" fmla="*/ 12 w 22"/>
                  <a:gd name="T33" fmla="*/ 10 h 14"/>
                  <a:gd name="T34" fmla="*/ 12 w 22"/>
                  <a:gd name="T35" fmla="*/ 8 h 14"/>
                  <a:gd name="T36" fmla="*/ 16 w 22"/>
                  <a:gd name="T37" fmla="*/ 1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14"/>
                  <a:gd name="T59" fmla="*/ 22 w 22"/>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14">
                    <a:moveTo>
                      <a:pt x="16" y="14"/>
                    </a:moveTo>
                    <a:lnTo>
                      <a:pt x="20" y="14"/>
                    </a:lnTo>
                    <a:lnTo>
                      <a:pt x="22" y="14"/>
                    </a:lnTo>
                    <a:lnTo>
                      <a:pt x="20" y="12"/>
                    </a:lnTo>
                    <a:lnTo>
                      <a:pt x="18" y="10"/>
                    </a:lnTo>
                    <a:lnTo>
                      <a:pt x="16" y="10"/>
                    </a:lnTo>
                    <a:lnTo>
                      <a:pt x="4" y="4"/>
                    </a:lnTo>
                    <a:lnTo>
                      <a:pt x="0" y="0"/>
                    </a:lnTo>
                    <a:lnTo>
                      <a:pt x="2" y="6"/>
                    </a:lnTo>
                    <a:lnTo>
                      <a:pt x="12" y="10"/>
                    </a:lnTo>
                    <a:lnTo>
                      <a:pt x="12" y="8"/>
                    </a:lnTo>
                    <a:lnTo>
                      <a:pt x="16" y="14"/>
                    </a:lnTo>
                    <a:close/>
                  </a:path>
                </a:pathLst>
              </a:custGeom>
              <a:solidFill>
                <a:srgbClr val="0071B4">
                  <a:alpha val="34901"/>
                </a:srgbClr>
              </a:solidFill>
              <a:ln w="9525">
                <a:noFill/>
                <a:round/>
                <a:headEnd/>
                <a:tailEnd/>
              </a:ln>
            </p:spPr>
            <p:txBody>
              <a:bodyPr/>
              <a:lstStyle/>
              <a:p>
                <a:endParaRPr lang="en-US"/>
              </a:p>
            </p:txBody>
          </p:sp>
          <p:sp>
            <p:nvSpPr>
              <p:cNvPr id="14618" name="Freeform 221"/>
              <p:cNvSpPr>
                <a:spLocks/>
              </p:cNvSpPr>
              <p:nvPr/>
            </p:nvSpPr>
            <p:spPr bwMode="auto">
              <a:xfrm>
                <a:off x="1791" y="3898"/>
                <a:ext cx="6" cy="4"/>
              </a:xfrm>
              <a:custGeom>
                <a:avLst/>
                <a:gdLst>
                  <a:gd name="T0" fmla="*/ 4 w 6"/>
                  <a:gd name="T1" fmla="*/ 0 h 4"/>
                  <a:gd name="T2" fmla="*/ 0 w 6"/>
                  <a:gd name="T3" fmla="*/ 0 h 4"/>
                  <a:gd name="T4" fmla="*/ 0 w 6"/>
                  <a:gd name="T5" fmla="*/ 0 h 4"/>
                  <a:gd name="T6" fmla="*/ 0 w 6"/>
                  <a:gd name="T7" fmla="*/ 0 h 4"/>
                  <a:gd name="T8" fmla="*/ 2 w 6"/>
                  <a:gd name="T9" fmla="*/ 2 h 4"/>
                  <a:gd name="T10" fmla="*/ 6 w 6"/>
                  <a:gd name="T11" fmla="*/ 4 h 4"/>
                  <a:gd name="T12" fmla="*/ 6 w 6"/>
                  <a:gd name="T13" fmla="*/ 4 h 4"/>
                  <a:gd name="T14" fmla="*/ 4 w 6"/>
                  <a:gd name="T15" fmla="*/ 2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0" y="0"/>
                    </a:lnTo>
                    <a:lnTo>
                      <a:pt x="2" y="2"/>
                    </a:lnTo>
                    <a:lnTo>
                      <a:pt x="6"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619" name="Freeform 222"/>
              <p:cNvSpPr>
                <a:spLocks/>
              </p:cNvSpPr>
              <p:nvPr/>
            </p:nvSpPr>
            <p:spPr bwMode="auto">
              <a:xfrm>
                <a:off x="1783" y="3924"/>
                <a:ext cx="4" cy="4"/>
              </a:xfrm>
              <a:custGeom>
                <a:avLst/>
                <a:gdLst>
                  <a:gd name="T0" fmla="*/ 4 w 4"/>
                  <a:gd name="T1" fmla="*/ 4 h 4"/>
                  <a:gd name="T2" fmla="*/ 2 w 4"/>
                  <a:gd name="T3" fmla="*/ 0 h 4"/>
                  <a:gd name="T4" fmla="*/ 0 w 4"/>
                  <a:gd name="T5" fmla="*/ 0 h 4"/>
                  <a:gd name="T6" fmla="*/ 0 w 4"/>
                  <a:gd name="T7" fmla="*/ 0 h 4"/>
                  <a:gd name="T8" fmla="*/ 0 w 4"/>
                  <a:gd name="T9" fmla="*/ 2 h 4"/>
                  <a:gd name="T10" fmla="*/ 0 w 4"/>
                  <a:gd name="T11" fmla="*/ 2 h 4"/>
                  <a:gd name="T12" fmla="*/ 2 w 4"/>
                  <a:gd name="T13" fmla="*/ 4 h 4"/>
                  <a:gd name="T14" fmla="*/ 4 w 4"/>
                  <a:gd name="T15" fmla="*/ 4 h 4"/>
                  <a:gd name="T16" fmla="*/ 4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4"/>
                    </a:moveTo>
                    <a:lnTo>
                      <a:pt x="2" y="0"/>
                    </a:lnTo>
                    <a:lnTo>
                      <a:pt x="0" y="0"/>
                    </a:lnTo>
                    <a:lnTo>
                      <a:pt x="0" y="2"/>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4620" name="Freeform 223"/>
              <p:cNvSpPr>
                <a:spLocks/>
              </p:cNvSpPr>
              <p:nvPr/>
            </p:nvSpPr>
            <p:spPr bwMode="auto">
              <a:xfrm>
                <a:off x="1693" y="3018"/>
                <a:ext cx="2" cy="6"/>
              </a:xfrm>
              <a:custGeom>
                <a:avLst/>
                <a:gdLst>
                  <a:gd name="T0" fmla="*/ 2 w 2"/>
                  <a:gd name="T1" fmla="*/ 0 h 6"/>
                  <a:gd name="T2" fmla="*/ 2 w 2"/>
                  <a:gd name="T3" fmla="*/ 0 h 6"/>
                  <a:gd name="T4" fmla="*/ 0 w 2"/>
                  <a:gd name="T5" fmla="*/ 2 h 6"/>
                  <a:gd name="T6" fmla="*/ 0 w 2"/>
                  <a:gd name="T7" fmla="*/ 4 h 6"/>
                  <a:gd name="T8" fmla="*/ 2 w 2"/>
                  <a:gd name="T9" fmla="*/ 6 h 6"/>
                  <a:gd name="T10" fmla="*/ 2 w 2"/>
                  <a:gd name="T11" fmla="*/ 0 h 6"/>
                  <a:gd name="T12" fmla="*/ 2 w 2"/>
                  <a:gd name="T13" fmla="*/ 0 h 6"/>
                  <a:gd name="T14" fmla="*/ 2 w 2"/>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6"/>
                  <a:gd name="T26" fmla="*/ 2 w 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6">
                    <a:moveTo>
                      <a:pt x="2" y="0"/>
                    </a:moveTo>
                    <a:lnTo>
                      <a:pt x="2" y="0"/>
                    </a:lnTo>
                    <a:lnTo>
                      <a:pt x="0" y="2"/>
                    </a:lnTo>
                    <a:lnTo>
                      <a:pt x="0" y="4"/>
                    </a:lnTo>
                    <a:lnTo>
                      <a:pt x="2" y="6"/>
                    </a:lnTo>
                    <a:lnTo>
                      <a:pt x="2" y="0"/>
                    </a:lnTo>
                    <a:close/>
                  </a:path>
                </a:pathLst>
              </a:custGeom>
              <a:solidFill>
                <a:srgbClr val="0071B4">
                  <a:alpha val="34901"/>
                </a:srgbClr>
              </a:solidFill>
              <a:ln w="9525">
                <a:noFill/>
                <a:round/>
                <a:headEnd/>
                <a:tailEnd/>
              </a:ln>
            </p:spPr>
            <p:txBody>
              <a:bodyPr/>
              <a:lstStyle/>
              <a:p>
                <a:endParaRPr lang="en-US"/>
              </a:p>
            </p:txBody>
          </p:sp>
          <p:sp>
            <p:nvSpPr>
              <p:cNvPr id="14621" name="Freeform 224"/>
              <p:cNvSpPr>
                <a:spLocks/>
              </p:cNvSpPr>
              <p:nvPr/>
            </p:nvSpPr>
            <p:spPr bwMode="auto">
              <a:xfrm>
                <a:off x="1307" y="3515"/>
                <a:ext cx="2" cy="2"/>
              </a:xfrm>
              <a:custGeom>
                <a:avLst/>
                <a:gdLst>
                  <a:gd name="T0" fmla="*/ 0 w 2"/>
                  <a:gd name="T1" fmla="*/ 0 h 2"/>
                  <a:gd name="T2" fmla="*/ 0 w 2"/>
                  <a:gd name="T3" fmla="*/ 2 h 2"/>
                  <a:gd name="T4" fmla="*/ 0 w 2"/>
                  <a:gd name="T5" fmla="*/ 2 h 2"/>
                  <a:gd name="T6" fmla="*/ 2 w 2"/>
                  <a:gd name="T7" fmla="*/ 2 h 2"/>
                  <a:gd name="T8" fmla="*/ 2 w 2"/>
                  <a:gd name="T9" fmla="*/ 2 h 2"/>
                  <a:gd name="T10" fmla="*/ 2 w 2"/>
                  <a:gd name="T11" fmla="*/ 2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4622" name="Freeform 225"/>
              <p:cNvSpPr>
                <a:spLocks/>
              </p:cNvSpPr>
              <p:nvPr/>
            </p:nvSpPr>
            <p:spPr bwMode="auto">
              <a:xfrm>
                <a:off x="1805" y="3985"/>
                <a:ext cx="4" cy="6"/>
              </a:xfrm>
              <a:custGeom>
                <a:avLst/>
                <a:gdLst>
                  <a:gd name="T0" fmla="*/ 0 w 4"/>
                  <a:gd name="T1" fmla="*/ 6 h 6"/>
                  <a:gd name="T2" fmla="*/ 2 w 4"/>
                  <a:gd name="T3" fmla="*/ 6 h 6"/>
                  <a:gd name="T4" fmla="*/ 2 w 4"/>
                  <a:gd name="T5" fmla="*/ 6 h 6"/>
                  <a:gd name="T6" fmla="*/ 4 w 4"/>
                  <a:gd name="T7" fmla="*/ 4 h 6"/>
                  <a:gd name="T8" fmla="*/ 4 w 4"/>
                  <a:gd name="T9" fmla="*/ 2 h 6"/>
                  <a:gd name="T10" fmla="*/ 4 w 4"/>
                  <a:gd name="T11" fmla="*/ 0 h 6"/>
                  <a:gd name="T12" fmla="*/ 0 w 4"/>
                  <a:gd name="T13" fmla="*/ 2 h 6"/>
                  <a:gd name="T14" fmla="*/ 0 w 4"/>
                  <a:gd name="T15" fmla="*/ 2 h 6"/>
                  <a:gd name="T16" fmla="*/ 0 w 4"/>
                  <a:gd name="T17" fmla="*/ 4 h 6"/>
                  <a:gd name="T18" fmla="*/ 2 w 4"/>
                  <a:gd name="T19" fmla="*/ 4 h 6"/>
                  <a:gd name="T20" fmla="*/ 2 w 4"/>
                  <a:gd name="T21" fmla="*/ 4 h 6"/>
                  <a:gd name="T22" fmla="*/ 2 w 4"/>
                  <a:gd name="T23" fmla="*/ 4 h 6"/>
                  <a:gd name="T24" fmla="*/ 0 w 4"/>
                  <a:gd name="T25" fmla="*/ 6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6"/>
                  <a:gd name="T41" fmla="*/ 4 w 4"/>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6">
                    <a:moveTo>
                      <a:pt x="0" y="6"/>
                    </a:moveTo>
                    <a:lnTo>
                      <a:pt x="2" y="6"/>
                    </a:lnTo>
                    <a:lnTo>
                      <a:pt x="4" y="4"/>
                    </a:lnTo>
                    <a:lnTo>
                      <a:pt x="4" y="2"/>
                    </a:lnTo>
                    <a:lnTo>
                      <a:pt x="4" y="0"/>
                    </a:lnTo>
                    <a:lnTo>
                      <a:pt x="0" y="2"/>
                    </a:lnTo>
                    <a:lnTo>
                      <a:pt x="0" y="4"/>
                    </a:lnTo>
                    <a:lnTo>
                      <a:pt x="2" y="4"/>
                    </a:lnTo>
                    <a:lnTo>
                      <a:pt x="0" y="6"/>
                    </a:lnTo>
                    <a:close/>
                  </a:path>
                </a:pathLst>
              </a:custGeom>
              <a:solidFill>
                <a:srgbClr val="0071B4">
                  <a:alpha val="34901"/>
                </a:srgbClr>
              </a:solidFill>
              <a:ln w="9525">
                <a:noFill/>
                <a:round/>
                <a:headEnd/>
                <a:tailEnd/>
              </a:ln>
            </p:spPr>
            <p:txBody>
              <a:bodyPr/>
              <a:lstStyle/>
              <a:p>
                <a:endParaRPr lang="en-US"/>
              </a:p>
            </p:txBody>
          </p:sp>
          <p:sp>
            <p:nvSpPr>
              <p:cNvPr id="14623" name="Freeform 226"/>
              <p:cNvSpPr>
                <a:spLocks/>
              </p:cNvSpPr>
              <p:nvPr/>
            </p:nvSpPr>
            <p:spPr bwMode="auto">
              <a:xfrm>
                <a:off x="1801" y="3965"/>
                <a:ext cx="6" cy="8"/>
              </a:xfrm>
              <a:custGeom>
                <a:avLst/>
                <a:gdLst>
                  <a:gd name="T0" fmla="*/ 2 w 6"/>
                  <a:gd name="T1" fmla="*/ 0 h 8"/>
                  <a:gd name="T2" fmla="*/ 0 w 6"/>
                  <a:gd name="T3" fmla="*/ 2 h 8"/>
                  <a:gd name="T4" fmla="*/ 0 w 6"/>
                  <a:gd name="T5" fmla="*/ 4 h 8"/>
                  <a:gd name="T6" fmla="*/ 2 w 6"/>
                  <a:gd name="T7" fmla="*/ 6 h 8"/>
                  <a:gd name="T8" fmla="*/ 4 w 6"/>
                  <a:gd name="T9" fmla="*/ 8 h 8"/>
                  <a:gd name="T10" fmla="*/ 6 w 6"/>
                  <a:gd name="T11" fmla="*/ 8 h 8"/>
                  <a:gd name="T12" fmla="*/ 2 w 6"/>
                  <a:gd name="T13" fmla="*/ 2 h 8"/>
                  <a:gd name="T14" fmla="*/ 2 w 6"/>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8"/>
                  <a:gd name="T26" fmla="*/ 6 w 6"/>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8">
                    <a:moveTo>
                      <a:pt x="2" y="0"/>
                    </a:moveTo>
                    <a:lnTo>
                      <a:pt x="0" y="2"/>
                    </a:lnTo>
                    <a:lnTo>
                      <a:pt x="0" y="4"/>
                    </a:lnTo>
                    <a:lnTo>
                      <a:pt x="2" y="6"/>
                    </a:lnTo>
                    <a:lnTo>
                      <a:pt x="4" y="8"/>
                    </a:lnTo>
                    <a:lnTo>
                      <a:pt x="6" y="8"/>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624" name="Freeform 227"/>
              <p:cNvSpPr>
                <a:spLocks/>
              </p:cNvSpPr>
              <p:nvPr/>
            </p:nvSpPr>
            <p:spPr bwMode="auto">
              <a:xfrm>
                <a:off x="1805" y="3844"/>
                <a:ext cx="2" cy="2"/>
              </a:xfrm>
              <a:custGeom>
                <a:avLst/>
                <a:gdLst>
                  <a:gd name="T0" fmla="*/ 2 w 2"/>
                  <a:gd name="T1" fmla="*/ 2 h 2"/>
                  <a:gd name="T2" fmla="*/ 2 w 2"/>
                  <a:gd name="T3" fmla="*/ 0 h 2"/>
                  <a:gd name="T4" fmla="*/ 2 w 2"/>
                  <a:gd name="T5" fmla="*/ 0 h 2"/>
                  <a:gd name="T6" fmla="*/ 2 w 2"/>
                  <a:gd name="T7" fmla="*/ 0 h 2"/>
                  <a:gd name="T8" fmla="*/ 0 w 2"/>
                  <a:gd name="T9" fmla="*/ 0 h 2"/>
                  <a:gd name="T10" fmla="*/ 2 w 2"/>
                  <a:gd name="T11" fmla="*/ 2 h 2"/>
                  <a:gd name="T12" fmla="*/ 2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2"/>
                    </a:moveTo>
                    <a:lnTo>
                      <a:pt x="2" y="0"/>
                    </a:lnTo>
                    <a:lnTo>
                      <a:pt x="0" y="0"/>
                    </a:lnTo>
                    <a:lnTo>
                      <a:pt x="2" y="2"/>
                    </a:lnTo>
                    <a:close/>
                  </a:path>
                </a:pathLst>
              </a:custGeom>
              <a:solidFill>
                <a:srgbClr val="0071B4">
                  <a:alpha val="34901"/>
                </a:srgbClr>
              </a:solidFill>
              <a:ln w="9525">
                <a:noFill/>
                <a:round/>
                <a:headEnd/>
                <a:tailEnd/>
              </a:ln>
            </p:spPr>
            <p:txBody>
              <a:bodyPr/>
              <a:lstStyle/>
              <a:p>
                <a:endParaRPr lang="en-US"/>
              </a:p>
            </p:txBody>
          </p:sp>
          <p:sp>
            <p:nvSpPr>
              <p:cNvPr id="14625" name="Freeform 228"/>
              <p:cNvSpPr>
                <a:spLocks/>
              </p:cNvSpPr>
              <p:nvPr/>
            </p:nvSpPr>
            <p:spPr bwMode="auto">
              <a:xfrm>
                <a:off x="1795" y="3939"/>
                <a:ext cx="8" cy="10"/>
              </a:xfrm>
              <a:custGeom>
                <a:avLst/>
                <a:gdLst>
                  <a:gd name="T0" fmla="*/ 0 w 8"/>
                  <a:gd name="T1" fmla="*/ 0 h 10"/>
                  <a:gd name="T2" fmla="*/ 0 w 8"/>
                  <a:gd name="T3" fmla="*/ 0 h 10"/>
                  <a:gd name="T4" fmla="*/ 0 w 8"/>
                  <a:gd name="T5" fmla="*/ 0 h 10"/>
                  <a:gd name="T6" fmla="*/ 2 w 8"/>
                  <a:gd name="T7" fmla="*/ 4 h 10"/>
                  <a:gd name="T8" fmla="*/ 2 w 8"/>
                  <a:gd name="T9" fmla="*/ 6 h 10"/>
                  <a:gd name="T10" fmla="*/ 4 w 8"/>
                  <a:gd name="T11" fmla="*/ 6 h 10"/>
                  <a:gd name="T12" fmla="*/ 6 w 8"/>
                  <a:gd name="T13" fmla="*/ 10 h 10"/>
                  <a:gd name="T14" fmla="*/ 8 w 8"/>
                  <a:gd name="T15" fmla="*/ 10 h 10"/>
                  <a:gd name="T16" fmla="*/ 6 w 8"/>
                  <a:gd name="T17" fmla="*/ 6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0"/>
                  <a:gd name="T32" fmla="*/ 8 w 8"/>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0">
                    <a:moveTo>
                      <a:pt x="0" y="0"/>
                    </a:moveTo>
                    <a:lnTo>
                      <a:pt x="0" y="0"/>
                    </a:lnTo>
                    <a:lnTo>
                      <a:pt x="2" y="4"/>
                    </a:lnTo>
                    <a:lnTo>
                      <a:pt x="2" y="6"/>
                    </a:lnTo>
                    <a:lnTo>
                      <a:pt x="4" y="6"/>
                    </a:lnTo>
                    <a:lnTo>
                      <a:pt x="6" y="10"/>
                    </a:lnTo>
                    <a:lnTo>
                      <a:pt x="8" y="10"/>
                    </a:lnTo>
                    <a:lnTo>
                      <a:pt x="6" y="6"/>
                    </a:lnTo>
                    <a:lnTo>
                      <a:pt x="0" y="0"/>
                    </a:lnTo>
                    <a:close/>
                  </a:path>
                </a:pathLst>
              </a:custGeom>
              <a:solidFill>
                <a:srgbClr val="0071B4">
                  <a:alpha val="34901"/>
                </a:srgbClr>
              </a:solidFill>
              <a:ln w="9525">
                <a:noFill/>
                <a:round/>
                <a:headEnd/>
                <a:tailEnd/>
              </a:ln>
            </p:spPr>
            <p:txBody>
              <a:bodyPr/>
              <a:lstStyle/>
              <a:p>
                <a:endParaRPr lang="en-US"/>
              </a:p>
            </p:txBody>
          </p:sp>
          <p:sp>
            <p:nvSpPr>
              <p:cNvPr id="14626" name="Freeform 229"/>
              <p:cNvSpPr>
                <a:spLocks/>
              </p:cNvSpPr>
              <p:nvPr/>
            </p:nvSpPr>
            <p:spPr bwMode="auto">
              <a:xfrm>
                <a:off x="1795" y="3880"/>
                <a:ext cx="6" cy="4"/>
              </a:xfrm>
              <a:custGeom>
                <a:avLst/>
                <a:gdLst>
                  <a:gd name="T0" fmla="*/ 6 w 6"/>
                  <a:gd name="T1" fmla="*/ 4 h 4"/>
                  <a:gd name="T2" fmla="*/ 6 w 6"/>
                  <a:gd name="T3" fmla="*/ 4 h 4"/>
                  <a:gd name="T4" fmla="*/ 4 w 6"/>
                  <a:gd name="T5" fmla="*/ 2 h 4"/>
                  <a:gd name="T6" fmla="*/ 2 w 6"/>
                  <a:gd name="T7" fmla="*/ 0 h 4"/>
                  <a:gd name="T8" fmla="*/ 2 w 6"/>
                  <a:gd name="T9" fmla="*/ 0 h 4"/>
                  <a:gd name="T10" fmla="*/ 0 w 6"/>
                  <a:gd name="T11" fmla="*/ 2 h 4"/>
                  <a:gd name="T12" fmla="*/ 0 w 6"/>
                  <a:gd name="T13" fmla="*/ 4 h 4"/>
                  <a:gd name="T14" fmla="*/ 2 w 6"/>
                  <a:gd name="T15" fmla="*/ 4 h 4"/>
                  <a:gd name="T16" fmla="*/ 6 w 6"/>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6" y="4"/>
                    </a:moveTo>
                    <a:lnTo>
                      <a:pt x="6" y="4"/>
                    </a:lnTo>
                    <a:lnTo>
                      <a:pt x="4" y="2"/>
                    </a:lnTo>
                    <a:lnTo>
                      <a:pt x="2" y="0"/>
                    </a:lnTo>
                    <a:lnTo>
                      <a:pt x="0" y="2"/>
                    </a:lnTo>
                    <a:lnTo>
                      <a:pt x="0" y="4"/>
                    </a:lnTo>
                    <a:lnTo>
                      <a:pt x="2" y="4"/>
                    </a:lnTo>
                    <a:lnTo>
                      <a:pt x="6" y="4"/>
                    </a:lnTo>
                    <a:close/>
                  </a:path>
                </a:pathLst>
              </a:custGeom>
              <a:solidFill>
                <a:srgbClr val="0071B4">
                  <a:alpha val="34901"/>
                </a:srgbClr>
              </a:solidFill>
              <a:ln w="9525">
                <a:noFill/>
                <a:round/>
                <a:headEnd/>
                <a:tailEnd/>
              </a:ln>
            </p:spPr>
            <p:txBody>
              <a:bodyPr/>
              <a:lstStyle/>
              <a:p>
                <a:endParaRPr lang="en-US"/>
              </a:p>
            </p:txBody>
          </p:sp>
          <p:sp>
            <p:nvSpPr>
              <p:cNvPr id="14627" name="Freeform 230"/>
              <p:cNvSpPr>
                <a:spLocks/>
              </p:cNvSpPr>
              <p:nvPr/>
            </p:nvSpPr>
            <p:spPr bwMode="auto">
              <a:xfrm>
                <a:off x="1805" y="3963"/>
                <a:ext cx="4" cy="6"/>
              </a:xfrm>
              <a:custGeom>
                <a:avLst/>
                <a:gdLst>
                  <a:gd name="T0" fmla="*/ 4 w 4"/>
                  <a:gd name="T1" fmla="*/ 4 h 6"/>
                  <a:gd name="T2" fmla="*/ 4 w 4"/>
                  <a:gd name="T3" fmla="*/ 2 h 6"/>
                  <a:gd name="T4" fmla="*/ 2 w 4"/>
                  <a:gd name="T5" fmla="*/ 2 h 6"/>
                  <a:gd name="T6" fmla="*/ 0 w 4"/>
                  <a:gd name="T7" fmla="*/ 0 h 6"/>
                  <a:gd name="T8" fmla="*/ 0 w 4"/>
                  <a:gd name="T9" fmla="*/ 0 h 6"/>
                  <a:gd name="T10" fmla="*/ 2 w 4"/>
                  <a:gd name="T11" fmla="*/ 2 h 6"/>
                  <a:gd name="T12" fmla="*/ 4 w 4"/>
                  <a:gd name="T13" fmla="*/ 6 h 6"/>
                  <a:gd name="T14" fmla="*/ 4 w 4"/>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4"/>
                    </a:moveTo>
                    <a:lnTo>
                      <a:pt x="4" y="2"/>
                    </a:lnTo>
                    <a:lnTo>
                      <a:pt x="2" y="2"/>
                    </a:lnTo>
                    <a:lnTo>
                      <a:pt x="0" y="0"/>
                    </a:lnTo>
                    <a:lnTo>
                      <a:pt x="2" y="2"/>
                    </a:lnTo>
                    <a:lnTo>
                      <a:pt x="4" y="6"/>
                    </a:lnTo>
                    <a:lnTo>
                      <a:pt x="4" y="4"/>
                    </a:lnTo>
                    <a:close/>
                  </a:path>
                </a:pathLst>
              </a:custGeom>
              <a:solidFill>
                <a:srgbClr val="0071B4">
                  <a:alpha val="34901"/>
                </a:srgbClr>
              </a:solidFill>
              <a:ln w="9525">
                <a:noFill/>
                <a:round/>
                <a:headEnd/>
                <a:tailEnd/>
              </a:ln>
            </p:spPr>
            <p:txBody>
              <a:bodyPr/>
              <a:lstStyle/>
              <a:p>
                <a:endParaRPr lang="en-US"/>
              </a:p>
            </p:txBody>
          </p:sp>
          <p:sp>
            <p:nvSpPr>
              <p:cNvPr id="14628" name="Freeform 231"/>
              <p:cNvSpPr>
                <a:spLocks/>
              </p:cNvSpPr>
              <p:nvPr/>
            </p:nvSpPr>
            <p:spPr bwMode="auto">
              <a:xfrm>
                <a:off x="1885" y="4043"/>
                <a:ext cx="15" cy="12"/>
              </a:xfrm>
              <a:custGeom>
                <a:avLst/>
                <a:gdLst>
                  <a:gd name="T0" fmla="*/ 15 w 15"/>
                  <a:gd name="T1" fmla="*/ 2 h 12"/>
                  <a:gd name="T2" fmla="*/ 6 w 15"/>
                  <a:gd name="T3" fmla="*/ 0 h 12"/>
                  <a:gd name="T4" fmla="*/ 0 w 15"/>
                  <a:gd name="T5" fmla="*/ 2 h 12"/>
                  <a:gd name="T6" fmla="*/ 0 w 15"/>
                  <a:gd name="T7" fmla="*/ 4 h 12"/>
                  <a:gd name="T8" fmla="*/ 2 w 15"/>
                  <a:gd name="T9" fmla="*/ 4 h 12"/>
                  <a:gd name="T10" fmla="*/ 2 w 15"/>
                  <a:gd name="T11" fmla="*/ 4 h 12"/>
                  <a:gd name="T12" fmla="*/ 4 w 15"/>
                  <a:gd name="T13" fmla="*/ 8 h 12"/>
                  <a:gd name="T14" fmla="*/ 8 w 15"/>
                  <a:gd name="T15" fmla="*/ 8 h 12"/>
                  <a:gd name="T16" fmla="*/ 8 w 15"/>
                  <a:gd name="T17" fmla="*/ 10 h 12"/>
                  <a:gd name="T18" fmla="*/ 8 w 15"/>
                  <a:gd name="T19" fmla="*/ 10 h 12"/>
                  <a:gd name="T20" fmla="*/ 10 w 15"/>
                  <a:gd name="T21" fmla="*/ 10 h 12"/>
                  <a:gd name="T22" fmla="*/ 10 w 15"/>
                  <a:gd name="T23" fmla="*/ 8 h 12"/>
                  <a:gd name="T24" fmla="*/ 10 w 15"/>
                  <a:gd name="T25" fmla="*/ 8 h 12"/>
                  <a:gd name="T26" fmla="*/ 11 w 15"/>
                  <a:gd name="T27" fmla="*/ 8 h 12"/>
                  <a:gd name="T28" fmla="*/ 11 w 15"/>
                  <a:gd name="T29" fmla="*/ 10 h 12"/>
                  <a:gd name="T30" fmla="*/ 11 w 15"/>
                  <a:gd name="T31" fmla="*/ 12 h 12"/>
                  <a:gd name="T32" fmla="*/ 13 w 15"/>
                  <a:gd name="T33" fmla="*/ 12 h 12"/>
                  <a:gd name="T34" fmla="*/ 15 w 15"/>
                  <a:gd name="T35" fmla="*/ 10 h 12"/>
                  <a:gd name="T36" fmla="*/ 15 w 15"/>
                  <a:gd name="T37" fmla="*/ 10 h 12"/>
                  <a:gd name="T38" fmla="*/ 15 w 15"/>
                  <a:gd name="T39" fmla="*/ 8 h 12"/>
                  <a:gd name="T40" fmla="*/ 15 w 15"/>
                  <a:gd name="T41" fmla="*/ 4 h 12"/>
                  <a:gd name="T42" fmla="*/ 15 w 15"/>
                  <a:gd name="T43" fmla="*/ 2 h 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
                  <a:gd name="T67" fmla="*/ 0 h 12"/>
                  <a:gd name="T68" fmla="*/ 15 w 15"/>
                  <a:gd name="T69" fmla="*/ 12 h 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 h="12">
                    <a:moveTo>
                      <a:pt x="15" y="2"/>
                    </a:moveTo>
                    <a:lnTo>
                      <a:pt x="6" y="0"/>
                    </a:lnTo>
                    <a:lnTo>
                      <a:pt x="0" y="2"/>
                    </a:lnTo>
                    <a:lnTo>
                      <a:pt x="0" y="4"/>
                    </a:lnTo>
                    <a:lnTo>
                      <a:pt x="2" y="4"/>
                    </a:lnTo>
                    <a:lnTo>
                      <a:pt x="4" y="8"/>
                    </a:lnTo>
                    <a:lnTo>
                      <a:pt x="8" y="8"/>
                    </a:lnTo>
                    <a:lnTo>
                      <a:pt x="8" y="10"/>
                    </a:lnTo>
                    <a:lnTo>
                      <a:pt x="10" y="10"/>
                    </a:lnTo>
                    <a:lnTo>
                      <a:pt x="10" y="8"/>
                    </a:lnTo>
                    <a:lnTo>
                      <a:pt x="11" y="8"/>
                    </a:lnTo>
                    <a:lnTo>
                      <a:pt x="11" y="10"/>
                    </a:lnTo>
                    <a:lnTo>
                      <a:pt x="11" y="12"/>
                    </a:lnTo>
                    <a:lnTo>
                      <a:pt x="13" y="12"/>
                    </a:lnTo>
                    <a:lnTo>
                      <a:pt x="15" y="10"/>
                    </a:lnTo>
                    <a:lnTo>
                      <a:pt x="15" y="8"/>
                    </a:lnTo>
                    <a:lnTo>
                      <a:pt x="15" y="4"/>
                    </a:lnTo>
                    <a:lnTo>
                      <a:pt x="15" y="2"/>
                    </a:lnTo>
                    <a:close/>
                  </a:path>
                </a:pathLst>
              </a:custGeom>
              <a:solidFill>
                <a:srgbClr val="0071B4">
                  <a:alpha val="34901"/>
                </a:srgbClr>
              </a:solidFill>
              <a:ln w="9525">
                <a:noFill/>
                <a:round/>
                <a:headEnd/>
                <a:tailEnd/>
              </a:ln>
            </p:spPr>
            <p:txBody>
              <a:bodyPr/>
              <a:lstStyle/>
              <a:p>
                <a:endParaRPr lang="en-US"/>
              </a:p>
            </p:txBody>
          </p:sp>
          <p:sp>
            <p:nvSpPr>
              <p:cNvPr id="14629" name="Freeform 232"/>
              <p:cNvSpPr>
                <a:spLocks/>
              </p:cNvSpPr>
              <p:nvPr/>
            </p:nvSpPr>
            <p:spPr bwMode="auto">
              <a:xfrm>
                <a:off x="1879" y="3991"/>
                <a:ext cx="49" cy="56"/>
              </a:xfrm>
              <a:custGeom>
                <a:avLst/>
                <a:gdLst>
                  <a:gd name="T0" fmla="*/ 45 w 49"/>
                  <a:gd name="T1" fmla="*/ 48 h 56"/>
                  <a:gd name="T2" fmla="*/ 39 w 49"/>
                  <a:gd name="T3" fmla="*/ 48 h 56"/>
                  <a:gd name="T4" fmla="*/ 27 w 49"/>
                  <a:gd name="T5" fmla="*/ 38 h 56"/>
                  <a:gd name="T6" fmla="*/ 25 w 49"/>
                  <a:gd name="T7" fmla="*/ 36 h 56"/>
                  <a:gd name="T8" fmla="*/ 23 w 49"/>
                  <a:gd name="T9" fmla="*/ 34 h 56"/>
                  <a:gd name="T10" fmla="*/ 21 w 49"/>
                  <a:gd name="T11" fmla="*/ 34 h 56"/>
                  <a:gd name="T12" fmla="*/ 21 w 49"/>
                  <a:gd name="T13" fmla="*/ 32 h 56"/>
                  <a:gd name="T14" fmla="*/ 19 w 49"/>
                  <a:gd name="T15" fmla="*/ 32 h 56"/>
                  <a:gd name="T16" fmla="*/ 10 w 49"/>
                  <a:gd name="T17" fmla="*/ 22 h 56"/>
                  <a:gd name="T18" fmla="*/ 6 w 49"/>
                  <a:gd name="T19" fmla="*/ 16 h 56"/>
                  <a:gd name="T20" fmla="*/ 6 w 49"/>
                  <a:gd name="T21" fmla="*/ 14 h 56"/>
                  <a:gd name="T22" fmla="*/ 4 w 49"/>
                  <a:gd name="T23" fmla="*/ 14 h 56"/>
                  <a:gd name="T24" fmla="*/ 2 w 49"/>
                  <a:gd name="T25" fmla="*/ 12 h 56"/>
                  <a:gd name="T26" fmla="*/ 4 w 49"/>
                  <a:gd name="T27" fmla="*/ 10 h 56"/>
                  <a:gd name="T28" fmla="*/ 4 w 49"/>
                  <a:gd name="T29" fmla="*/ 10 h 56"/>
                  <a:gd name="T30" fmla="*/ 6 w 49"/>
                  <a:gd name="T31" fmla="*/ 10 h 56"/>
                  <a:gd name="T32" fmla="*/ 8 w 49"/>
                  <a:gd name="T33" fmla="*/ 12 h 56"/>
                  <a:gd name="T34" fmla="*/ 8 w 49"/>
                  <a:gd name="T35" fmla="*/ 10 h 56"/>
                  <a:gd name="T36" fmla="*/ 2 w 49"/>
                  <a:gd name="T37" fmla="*/ 0 h 56"/>
                  <a:gd name="T38" fmla="*/ 0 w 49"/>
                  <a:gd name="T39" fmla="*/ 0 h 56"/>
                  <a:gd name="T40" fmla="*/ 2 w 49"/>
                  <a:gd name="T41" fmla="*/ 52 h 56"/>
                  <a:gd name="T42" fmla="*/ 2 w 49"/>
                  <a:gd name="T43" fmla="*/ 52 h 56"/>
                  <a:gd name="T44" fmla="*/ 6 w 49"/>
                  <a:gd name="T45" fmla="*/ 50 h 56"/>
                  <a:gd name="T46" fmla="*/ 10 w 49"/>
                  <a:gd name="T47" fmla="*/ 50 h 56"/>
                  <a:gd name="T48" fmla="*/ 12 w 49"/>
                  <a:gd name="T49" fmla="*/ 52 h 56"/>
                  <a:gd name="T50" fmla="*/ 25 w 49"/>
                  <a:gd name="T51" fmla="*/ 54 h 56"/>
                  <a:gd name="T52" fmla="*/ 29 w 49"/>
                  <a:gd name="T53" fmla="*/ 56 h 56"/>
                  <a:gd name="T54" fmla="*/ 31 w 49"/>
                  <a:gd name="T55" fmla="*/ 56 h 56"/>
                  <a:gd name="T56" fmla="*/ 33 w 49"/>
                  <a:gd name="T57" fmla="*/ 56 h 56"/>
                  <a:gd name="T58" fmla="*/ 39 w 49"/>
                  <a:gd name="T59" fmla="*/ 54 h 56"/>
                  <a:gd name="T60" fmla="*/ 43 w 49"/>
                  <a:gd name="T61" fmla="*/ 54 h 56"/>
                  <a:gd name="T62" fmla="*/ 47 w 49"/>
                  <a:gd name="T63" fmla="*/ 52 h 56"/>
                  <a:gd name="T64" fmla="*/ 49 w 49"/>
                  <a:gd name="T65" fmla="*/ 52 h 56"/>
                  <a:gd name="T66" fmla="*/ 49 w 49"/>
                  <a:gd name="T67" fmla="*/ 48 h 56"/>
                  <a:gd name="T68" fmla="*/ 49 w 49"/>
                  <a:gd name="T69" fmla="*/ 46 h 56"/>
                  <a:gd name="T70" fmla="*/ 45 w 49"/>
                  <a:gd name="T71" fmla="*/ 48 h 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
                  <a:gd name="T109" fmla="*/ 0 h 56"/>
                  <a:gd name="T110" fmla="*/ 49 w 49"/>
                  <a:gd name="T111" fmla="*/ 56 h 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 h="56">
                    <a:moveTo>
                      <a:pt x="45" y="48"/>
                    </a:moveTo>
                    <a:lnTo>
                      <a:pt x="39" y="48"/>
                    </a:lnTo>
                    <a:lnTo>
                      <a:pt x="27" y="38"/>
                    </a:lnTo>
                    <a:lnTo>
                      <a:pt x="25" y="36"/>
                    </a:lnTo>
                    <a:lnTo>
                      <a:pt x="23" y="34"/>
                    </a:lnTo>
                    <a:lnTo>
                      <a:pt x="21" y="34"/>
                    </a:lnTo>
                    <a:lnTo>
                      <a:pt x="21" y="32"/>
                    </a:lnTo>
                    <a:lnTo>
                      <a:pt x="19" y="32"/>
                    </a:lnTo>
                    <a:lnTo>
                      <a:pt x="10" y="22"/>
                    </a:lnTo>
                    <a:lnTo>
                      <a:pt x="6" y="16"/>
                    </a:lnTo>
                    <a:lnTo>
                      <a:pt x="6" y="14"/>
                    </a:lnTo>
                    <a:lnTo>
                      <a:pt x="4" y="14"/>
                    </a:lnTo>
                    <a:lnTo>
                      <a:pt x="2" y="12"/>
                    </a:lnTo>
                    <a:lnTo>
                      <a:pt x="4" y="10"/>
                    </a:lnTo>
                    <a:lnTo>
                      <a:pt x="6" y="10"/>
                    </a:lnTo>
                    <a:lnTo>
                      <a:pt x="8" y="12"/>
                    </a:lnTo>
                    <a:lnTo>
                      <a:pt x="8" y="10"/>
                    </a:lnTo>
                    <a:lnTo>
                      <a:pt x="2" y="0"/>
                    </a:lnTo>
                    <a:lnTo>
                      <a:pt x="0" y="0"/>
                    </a:lnTo>
                    <a:lnTo>
                      <a:pt x="2" y="52"/>
                    </a:lnTo>
                    <a:lnTo>
                      <a:pt x="6" y="50"/>
                    </a:lnTo>
                    <a:lnTo>
                      <a:pt x="10" y="50"/>
                    </a:lnTo>
                    <a:lnTo>
                      <a:pt x="12" y="52"/>
                    </a:lnTo>
                    <a:lnTo>
                      <a:pt x="25" y="54"/>
                    </a:lnTo>
                    <a:lnTo>
                      <a:pt x="29" y="56"/>
                    </a:lnTo>
                    <a:lnTo>
                      <a:pt x="31" y="56"/>
                    </a:lnTo>
                    <a:lnTo>
                      <a:pt x="33" y="56"/>
                    </a:lnTo>
                    <a:lnTo>
                      <a:pt x="39" y="54"/>
                    </a:lnTo>
                    <a:lnTo>
                      <a:pt x="43" y="54"/>
                    </a:lnTo>
                    <a:lnTo>
                      <a:pt x="47" y="52"/>
                    </a:lnTo>
                    <a:lnTo>
                      <a:pt x="49" y="52"/>
                    </a:lnTo>
                    <a:lnTo>
                      <a:pt x="49" y="48"/>
                    </a:lnTo>
                    <a:lnTo>
                      <a:pt x="49" y="46"/>
                    </a:lnTo>
                    <a:lnTo>
                      <a:pt x="45" y="48"/>
                    </a:lnTo>
                    <a:close/>
                  </a:path>
                </a:pathLst>
              </a:custGeom>
              <a:solidFill>
                <a:srgbClr val="0071B4">
                  <a:alpha val="34901"/>
                </a:srgbClr>
              </a:solidFill>
              <a:ln w="9525">
                <a:noFill/>
                <a:round/>
                <a:headEnd/>
                <a:tailEnd/>
              </a:ln>
            </p:spPr>
            <p:txBody>
              <a:bodyPr/>
              <a:lstStyle/>
              <a:p>
                <a:endParaRPr lang="en-US"/>
              </a:p>
            </p:txBody>
          </p:sp>
          <p:sp>
            <p:nvSpPr>
              <p:cNvPr id="14630" name="Freeform 233"/>
              <p:cNvSpPr>
                <a:spLocks/>
              </p:cNvSpPr>
              <p:nvPr/>
            </p:nvSpPr>
            <p:spPr bwMode="auto">
              <a:xfrm>
                <a:off x="1902" y="4047"/>
                <a:ext cx="4" cy="2"/>
              </a:xfrm>
              <a:custGeom>
                <a:avLst/>
                <a:gdLst>
                  <a:gd name="T0" fmla="*/ 2 w 4"/>
                  <a:gd name="T1" fmla="*/ 0 h 2"/>
                  <a:gd name="T2" fmla="*/ 0 w 4"/>
                  <a:gd name="T3" fmla="*/ 0 h 2"/>
                  <a:gd name="T4" fmla="*/ 0 w 4"/>
                  <a:gd name="T5" fmla="*/ 0 h 2"/>
                  <a:gd name="T6" fmla="*/ 2 w 4"/>
                  <a:gd name="T7" fmla="*/ 2 h 2"/>
                  <a:gd name="T8" fmla="*/ 4 w 4"/>
                  <a:gd name="T9" fmla="*/ 2 h 2"/>
                  <a:gd name="T10" fmla="*/ 2 w 4"/>
                  <a:gd name="T11" fmla="*/ 2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0"/>
                    </a:lnTo>
                    <a:lnTo>
                      <a:pt x="2" y="2"/>
                    </a:lnTo>
                    <a:lnTo>
                      <a:pt x="4" y="2"/>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631" name="Freeform 234"/>
              <p:cNvSpPr>
                <a:spLocks/>
              </p:cNvSpPr>
              <p:nvPr/>
            </p:nvSpPr>
            <p:spPr bwMode="auto">
              <a:xfrm>
                <a:off x="1902" y="4053"/>
                <a:ext cx="2" cy="2"/>
              </a:xfrm>
              <a:custGeom>
                <a:avLst/>
                <a:gdLst>
                  <a:gd name="T0" fmla="*/ 0 w 2"/>
                  <a:gd name="T1" fmla="*/ 0 h 2"/>
                  <a:gd name="T2" fmla="*/ 0 w 2"/>
                  <a:gd name="T3" fmla="*/ 0 h 2"/>
                  <a:gd name="T4" fmla="*/ 0 w 2"/>
                  <a:gd name="T5" fmla="*/ 2 h 2"/>
                  <a:gd name="T6" fmla="*/ 0 w 2"/>
                  <a:gd name="T7" fmla="*/ 2 h 2"/>
                  <a:gd name="T8" fmla="*/ 2 w 2"/>
                  <a:gd name="T9" fmla="*/ 2 h 2"/>
                  <a:gd name="T10" fmla="*/ 2 w 2"/>
                  <a:gd name="T11" fmla="*/ 0 h 2"/>
                  <a:gd name="T12" fmla="*/ 2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632" name="Freeform 235"/>
              <p:cNvSpPr>
                <a:spLocks/>
              </p:cNvSpPr>
              <p:nvPr/>
            </p:nvSpPr>
            <p:spPr bwMode="auto">
              <a:xfrm>
                <a:off x="1906" y="4051"/>
                <a:ext cx="4" cy="2"/>
              </a:xfrm>
              <a:custGeom>
                <a:avLst/>
                <a:gdLst>
                  <a:gd name="T0" fmla="*/ 2 w 4"/>
                  <a:gd name="T1" fmla="*/ 0 h 2"/>
                  <a:gd name="T2" fmla="*/ 0 w 4"/>
                  <a:gd name="T3" fmla="*/ 2 h 2"/>
                  <a:gd name="T4" fmla="*/ 2 w 4"/>
                  <a:gd name="T5" fmla="*/ 2 h 2"/>
                  <a:gd name="T6" fmla="*/ 2 w 4"/>
                  <a:gd name="T7" fmla="*/ 2 h 2"/>
                  <a:gd name="T8" fmla="*/ 4 w 4"/>
                  <a:gd name="T9" fmla="*/ 2 h 2"/>
                  <a:gd name="T10" fmla="*/ 4 w 4"/>
                  <a:gd name="T11" fmla="*/ 2 h 2"/>
                  <a:gd name="T12" fmla="*/ 2 w 4"/>
                  <a:gd name="T13" fmla="*/ 0 h 2"/>
                  <a:gd name="T14" fmla="*/ 2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0"/>
                    </a:moveTo>
                    <a:lnTo>
                      <a:pt x="0" y="2"/>
                    </a:lnTo>
                    <a:lnTo>
                      <a:pt x="2" y="2"/>
                    </a:lnTo>
                    <a:lnTo>
                      <a:pt x="4" y="2"/>
                    </a:lnTo>
                    <a:lnTo>
                      <a:pt x="2" y="0"/>
                    </a:lnTo>
                    <a:close/>
                  </a:path>
                </a:pathLst>
              </a:custGeom>
              <a:solidFill>
                <a:srgbClr val="0071B4">
                  <a:alpha val="34901"/>
                </a:srgbClr>
              </a:solidFill>
              <a:ln w="9525">
                <a:noFill/>
                <a:round/>
                <a:headEnd/>
                <a:tailEnd/>
              </a:ln>
            </p:spPr>
            <p:txBody>
              <a:bodyPr/>
              <a:lstStyle/>
              <a:p>
                <a:endParaRPr lang="en-US"/>
              </a:p>
            </p:txBody>
          </p:sp>
          <p:sp>
            <p:nvSpPr>
              <p:cNvPr id="14633" name="Freeform 236"/>
              <p:cNvSpPr>
                <a:spLocks/>
              </p:cNvSpPr>
              <p:nvPr/>
            </p:nvSpPr>
            <p:spPr bwMode="auto">
              <a:xfrm>
                <a:off x="1811" y="3816"/>
                <a:ext cx="10" cy="10"/>
              </a:xfrm>
              <a:custGeom>
                <a:avLst/>
                <a:gdLst>
                  <a:gd name="T0" fmla="*/ 4 w 10"/>
                  <a:gd name="T1" fmla="*/ 10 h 10"/>
                  <a:gd name="T2" fmla="*/ 6 w 10"/>
                  <a:gd name="T3" fmla="*/ 10 h 10"/>
                  <a:gd name="T4" fmla="*/ 8 w 10"/>
                  <a:gd name="T5" fmla="*/ 10 h 10"/>
                  <a:gd name="T6" fmla="*/ 10 w 10"/>
                  <a:gd name="T7" fmla="*/ 8 h 10"/>
                  <a:gd name="T8" fmla="*/ 10 w 10"/>
                  <a:gd name="T9" fmla="*/ 6 h 10"/>
                  <a:gd name="T10" fmla="*/ 10 w 10"/>
                  <a:gd name="T11" fmla="*/ 4 h 10"/>
                  <a:gd name="T12" fmla="*/ 10 w 10"/>
                  <a:gd name="T13" fmla="*/ 4 h 10"/>
                  <a:gd name="T14" fmla="*/ 10 w 10"/>
                  <a:gd name="T15" fmla="*/ 2 h 10"/>
                  <a:gd name="T16" fmla="*/ 8 w 10"/>
                  <a:gd name="T17" fmla="*/ 0 h 10"/>
                  <a:gd name="T18" fmla="*/ 8 w 10"/>
                  <a:gd name="T19" fmla="*/ 0 h 10"/>
                  <a:gd name="T20" fmla="*/ 0 w 10"/>
                  <a:gd name="T21" fmla="*/ 4 h 10"/>
                  <a:gd name="T22" fmla="*/ 2 w 10"/>
                  <a:gd name="T23" fmla="*/ 6 h 10"/>
                  <a:gd name="T24" fmla="*/ 4 w 10"/>
                  <a:gd name="T25" fmla="*/ 1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0"/>
                  <a:gd name="T41" fmla="*/ 10 w 10"/>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0">
                    <a:moveTo>
                      <a:pt x="4" y="10"/>
                    </a:moveTo>
                    <a:lnTo>
                      <a:pt x="6" y="10"/>
                    </a:lnTo>
                    <a:lnTo>
                      <a:pt x="8" y="10"/>
                    </a:lnTo>
                    <a:lnTo>
                      <a:pt x="10" y="8"/>
                    </a:lnTo>
                    <a:lnTo>
                      <a:pt x="10" y="6"/>
                    </a:lnTo>
                    <a:lnTo>
                      <a:pt x="10" y="4"/>
                    </a:lnTo>
                    <a:lnTo>
                      <a:pt x="10" y="2"/>
                    </a:lnTo>
                    <a:lnTo>
                      <a:pt x="8" y="0"/>
                    </a:lnTo>
                    <a:lnTo>
                      <a:pt x="0" y="4"/>
                    </a:lnTo>
                    <a:lnTo>
                      <a:pt x="2" y="6"/>
                    </a:lnTo>
                    <a:lnTo>
                      <a:pt x="4" y="10"/>
                    </a:lnTo>
                    <a:close/>
                  </a:path>
                </a:pathLst>
              </a:custGeom>
              <a:solidFill>
                <a:srgbClr val="0071B4">
                  <a:alpha val="34901"/>
                </a:srgbClr>
              </a:solidFill>
              <a:ln w="9525">
                <a:noFill/>
                <a:round/>
                <a:headEnd/>
                <a:tailEnd/>
              </a:ln>
            </p:spPr>
            <p:txBody>
              <a:bodyPr/>
              <a:lstStyle/>
              <a:p>
                <a:endParaRPr lang="en-US"/>
              </a:p>
            </p:txBody>
          </p:sp>
          <p:sp>
            <p:nvSpPr>
              <p:cNvPr id="14634" name="Freeform 237"/>
              <p:cNvSpPr>
                <a:spLocks/>
              </p:cNvSpPr>
              <p:nvPr/>
            </p:nvSpPr>
            <p:spPr bwMode="auto">
              <a:xfrm>
                <a:off x="1799" y="3764"/>
                <a:ext cx="14" cy="34"/>
              </a:xfrm>
              <a:custGeom>
                <a:avLst/>
                <a:gdLst>
                  <a:gd name="T0" fmla="*/ 10 w 14"/>
                  <a:gd name="T1" fmla="*/ 4 h 34"/>
                  <a:gd name="T2" fmla="*/ 8 w 14"/>
                  <a:gd name="T3" fmla="*/ 4 h 34"/>
                  <a:gd name="T4" fmla="*/ 8 w 14"/>
                  <a:gd name="T5" fmla="*/ 0 h 34"/>
                  <a:gd name="T6" fmla="*/ 6 w 14"/>
                  <a:gd name="T7" fmla="*/ 2 h 34"/>
                  <a:gd name="T8" fmla="*/ 6 w 14"/>
                  <a:gd name="T9" fmla="*/ 4 h 34"/>
                  <a:gd name="T10" fmla="*/ 4 w 14"/>
                  <a:gd name="T11" fmla="*/ 4 h 34"/>
                  <a:gd name="T12" fmla="*/ 0 w 14"/>
                  <a:gd name="T13" fmla="*/ 28 h 34"/>
                  <a:gd name="T14" fmla="*/ 2 w 14"/>
                  <a:gd name="T15" fmla="*/ 32 h 34"/>
                  <a:gd name="T16" fmla="*/ 8 w 14"/>
                  <a:gd name="T17" fmla="*/ 34 h 34"/>
                  <a:gd name="T18" fmla="*/ 10 w 14"/>
                  <a:gd name="T19" fmla="*/ 32 h 34"/>
                  <a:gd name="T20" fmla="*/ 8 w 14"/>
                  <a:gd name="T21" fmla="*/ 28 h 34"/>
                  <a:gd name="T22" fmla="*/ 12 w 14"/>
                  <a:gd name="T23" fmla="*/ 28 h 34"/>
                  <a:gd name="T24" fmla="*/ 10 w 14"/>
                  <a:gd name="T25" fmla="*/ 26 h 34"/>
                  <a:gd name="T26" fmla="*/ 10 w 14"/>
                  <a:gd name="T27" fmla="*/ 22 h 34"/>
                  <a:gd name="T28" fmla="*/ 12 w 14"/>
                  <a:gd name="T29" fmla="*/ 22 h 34"/>
                  <a:gd name="T30" fmla="*/ 12 w 14"/>
                  <a:gd name="T31" fmla="*/ 20 h 34"/>
                  <a:gd name="T32" fmla="*/ 10 w 14"/>
                  <a:gd name="T33" fmla="*/ 20 h 34"/>
                  <a:gd name="T34" fmla="*/ 8 w 14"/>
                  <a:gd name="T35" fmla="*/ 18 h 34"/>
                  <a:gd name="T36" fmla="*/ 10 w 14"/>
                  <a:gd name="T37" fmla="*/ 16 h 34"/>
                  <a:gd name="T38" fmla="*/ 10 w 14"/>
                  <a:gd name="T39" fmla="*/ 16 h 34"/>
                  <a:gd name="T40" fmla="*/ 12 w 14"/>
                  <a:gd name="T41" fmla="*/ 14 h 34"/>
                  <a:gd name="T42" fmla="*/ 14 w 14"/>
                  <a:gd name="T43" fmla="*/ 14 h 34"/>
                  <a:gd name="T44" fmla="*/ 10 w 14"/>
                  <a:gd name="T45" fmla="*/ 4 h 34"/>
                  <a:gd name="T46" fmla="*/ 10 w 14"/>
                  <a:gd name="T47" fmla="*/ 4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
                  <a:gd name="T73" fmla="*/ 0 h 34"/>
                  <a:gd name="T74" fmla="*/ 14 w 14"/>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 h="34">
                    <a:moveTo>
                      <a:pt x="10" y="4"/>
                    </a:moveTo>
                    <a:lnTo>
                      <a:pt x="8" y="4"/>
                    </a:lnTo>
                    <a:lnTo>
                      <a:pt x="8" y="0"/>
                    </a:lnTo>
                    <a:lnTo>
                      <a:pt x="6" y="2"/>
                    </a:lnTo>
                    <a:lnTo>
                      <a:pt x="6" y="4"/>
                    </a:lnTo>
                    <a:lnTo>
                      <a:pt x="4" y="4"/>
                    </a:lnTo>
                    <a:lnTo>
                      <a:pt x="0" y="28"/>
                    </a:lnTo>
                    <a:lnTo>
                      <a:pt x="2" y="32"/>
                    </a:lnTo>
                    <a:lnTo>
                      <a:pt x="8" y="34"/>
                    </a:lnTo>
                    <a:lnTo>
                      <a:pt x="10" y="32"/>
                    </a:lnTo>
                    <a:lnTo>
                      <a:pt x="8" y="28"/>
                    </a:lnTo>
                    <a:lnTo>
                      <a:pt x="12" y="28"/>
                    </a:lnTo>
                    <a:lnTo>
                      <a:pt x="10" y="26"/>
                    </a:lnTo>
                    <a:lnTo>
                      <a:pt x="10" y="22"/>
                    </a:lnTo>
                    <a:lnTo>
                      <a:pt x="12" y="22"/>
                    </a:lnTo>
                    <a:lnTo>
                      <a:pt x="12" y="20"/>
                    </a:lnTo>
                    <a:lnTo>
                      <a:pt x="10" y="20"/>
                    </a:lnTo>
                    <a:lnTo>
                      <a:pt x="8" y="18"/>
                    </a:lnTo>
                    <a:lnTo>
                      <a:pt x="10" y="16"/>
                    </a:lnTo>
                    <a:lnTo>
                      <a:pt x="12" y="14"/>
                    </a:lnTo>
                    <a:lnTo>
                      <a:pt x="14" y="14"/>
                    </a:lnTo>
                    <a:lnTo>
                      <a:pt x="10" y="4"/>
                    </a:lnTo>
                    <a:close/>
                  </a:path>
                </a:pathLst>
              </a:custGeom>
              <a:solidFill>
                <a:srgbClr val="0071B4">
                  <a:alpha val="34901"/>
                </a:srgbClr>
              </a:solidFill>
              <a:ln w="9525">
                <a:noFill/>
                <a:round/>
                <a:headEnd/>
                <a:tailEnd/>
              </a:ln>
            </p:spPr>
            <p:txBody>
              <a:bodyPr/>
              <a:lstStyle/>
              <a:p>
                <a:endParaRPr lang="en-US"/>
              </a:p>
            </p:txBody>
          </p:sp>
          <p:sp>
            <p:nvSpPr>
              <p:cNvPr id="14635" name="Freeform 238"/>
              <p:cNvSpPr>
                <a:spLocks/>
              </p:cNvSpPr>
              <p:nvPr/>
            </p:nvSpPr>
            <p:spPr bwMode="auto">
              <a:xfrm>
                <a:off x="1809" y="3975"/>
                <a:ext cx="30" cy="36"/>
              </a:xfrm>
              <a:custGeom>
                <a:avLst/>
                <a:gdLst>
                  <a:gd name="T0" fmla="*/ 10 w 30"/>
                  <a:gd name="T1" fmla="*/ 8 h 36"/>
                  <a:gd name="T2" fmla="*/ 10 w 30"/>
                  <a:gd name="T3" fmla="*/ 4 h 36"/>
                  <a:gd name="T4" fmla="*/ 8 w 30"/>
                  <a:gd name="T5" fmla="*/ 4 h 36"/>
                  <a:gd name="T6" fmla="*/ 6 w 30"/>
                  <a:gd name="T7" fmla="*/ 4 h 36"/>
                  <a:gd name="T8" fmla="*/ 6 w 30"/>
                  <a:gd name="T9" fmla="*/ 6 h 36"/>
                  <a:gd name="T10" fmla="*/ 4 w 30"/>
                  <a:gd name="T11" fmla="*/ 4 h 36"/>
                  <a:gd name="T12" fmla="*/ 2 w 30"/>
                  <a:gd name="T13" fmla="*/ 4 h 36"/>
                  <a:gd name="T14" fmla="*/ 2 w 30"/>
                  <a:gd name="T15" fmla="*/ 4 h 36"/>
                  <a:gd name="T16" fmla="*/ 2 w 30"/>
                  <a:gd name="T17" fmla="*/ 4 h 36"/>
                  <a:gd name="T18" fmla="*/ 2 w 30"/>
                  <a:gd name="T19" fmla="*/ 6 h 36"/>
                  <a:gd name="T20" fmla="*/ 0 w 30"/>
                  <a:gd name="T21" fmla="*/ 18 h 36"/>
                  <a:gd name="T22" fmla="*/ 2 w 30"/>
                  <a:gd name="T23" fmla="*/ 18 h 36"/>
                  <a:gd name="T24" fmla="*/ 2 w 30"/>
                  <a:gd name="T25" fmla="*/ 18 h 36"/>
                  <a:gd name="T26" fmla="*/ 2 w 30"/>
                  <a:gd name="T27" fmla="*/ 20 h 36"/>
                  <a:gd name="T28" fmla="*/ 4 w 30"/>
                  <a:gd name="T29" fmla="*/ 20 h 36"/>
                  <a:gd name="T30" fmla="*/ 6 w 30"/>
                  <a:gd name="T31" fmla="*/ 22 h 36"/>
                  <a:gd name="T32" fmla="*/ 6 w 30"/>
                  <a:gd name="T33" fmla="*/ 22 h 36"/>
                  <a:gd name="T34" fmla="*/ 6 w 30"/>
                  <a:gd name="T35" fmla="*/ 24 h 36"/>
                  <a:gd name="T36" fmla="*/ 10 w 30"/>
                  <a:gd name="T37" fmla="*/ 24 h 36"/>
                  <a:gd name="T38" fmla="*/ 10 w 30"/>
                  <a:gd name="T39" fmla="*/ 24 h 36"/>
                  <a:gd name="T40" fmla="*/ 10 w 30"/>
                  <a:gd name="T41" fmla="*/ 22 h 36"/>
                  <a:gd name="T42" fmla="*/ 12 w 30"/>
                  <a:gd name="T43" fmla="*/ 26 h 36"/>
                  <a:gd name="T44" fmla="*/ 14 w 30"/>
                  <a:gd name="T45" fmla="*/ 26 h 36"/>
                  <a:gd name="T46" fmla="*/ 14 w 30"/>
                  <a:gd name="T47" fmla="*/ 28 h 36"/>
                  <a:gd name="T48" fmla="*/ 12 w 30"/>
                  <a:gd name="T49" fmla="*/ 28 h 36"/>
                  <a:gd name="T50" fmla="*/ 10 w 30"/>
                  <a:gd name="T51" fmla="*/ 28 h 36"/>
                  <a:gd name="T52" fmla="*/ 8 w 30"/>
                  <a:gd name="T53" fmla="*/ 28 h 36"/>
                  <a:gd name="T54" fmla="*/ 8 w 30"/>
                  <a:gd name="T55" fmla="*/ 28 h 36"/>
                  <a:gd name="T56" fmla="*/ 14 w 30"/>
                  <a:gd name="T57" fmla="*/ 34 h 36"/>
                  <a:gd name="T58" fmla="*/ 16 w 30"/>
                  <a:gd name="T59" fmla="*/ 36 h 36"/>
                  <a:gd name="T60" fmla="*/ 16 w 30"/>
                  <a:gd name="T61" fmla="*/ 34 h 36"/>
                  <a:gd name="T62" fmla="*/ 16 w 30"/>
                  <a:gd name="T63" fmla="*/ 32 h 36"/>
                  <a:gd name="T64" fmla="*/ 16 w 30"/>
                  <a:gd name="T65" fmla="*/ 30 h 36"/>
                  <a:gd name="T66" fmla="*/ 16 w 30"/>
                  <a:gd name="T67" fmla="*/ 30 h 36"/>
                  <a:gd name="T68" fmla="*/ 18 w 30"/>
                  <a:gd name="T69" fmla="*/ 28 h 36"/>
                  <a:gd name="T70" fmla="*/ 20 w 30"/>
                  <a:gd name="T71" fmla="*/ 28 h 36"/>
                  <a:gd name="T72" fmla="*/ 20 w 30"/>
                  <a:gd name="T73" fmla="*/ 28 h 36"/>
                  <a:gd name="T74" fmla="*/ 20 w 30"/>
                  <a:gd name="T75" fmla="*/ 26 h 36"/>
                  <a:gd name="T76" fmla="*/ 20 w 30"/>
                  <a:gd name="T77" fmla="*/ 26 h 36"/>
                  <a:gd name="T78" fmla="*/ 22 w 30"/>
                  <a:gd name="T79" fmla="*/ 26 h 36"/>
                  <a:gd name="T80" fmla="*/ 30 w 30"/>
                  <a:gd name="T81" fmla="*/ 20 h 36"/>
                  <a:gd name="T82" fmla="*/ 30 w 30"/>
                  <a:gd name="T83" fmla="*/ 18 h 36"/>
                  <a:gd name="T84" fmla="*/ 30 w 30"/>
                  <a:gd name="T85" fmla="*/ 16 h 36"/>
                  <a:gd name="T86" fmla="*/ 22 w 30"/>
                  <a:gd name="T87" fmla="*/ 16 h 36"/>
                  <a:gd name="T88" fmla="*/ 18 w 30"/>
                  <a:gd name="T89" fmla="*/ 22 h 36"/>
                  <a:gd name="T90" fmla="*/ 14 w 30"/>
                  <a:gd name="T91" fmla="*/ 20 h 36"/>
                  <a:gd name="T92" fmla="*/ 14 w 30"/>
                  <a:gd name="T93" fmla="*/ 18 h 36"/>
                  <a:gd name="T94" fmla="*/ 12 w 30"/>
                  <a:gd name="T95" fmla="*/ 16 h 36"/>
                  <a:gd name="T96" fmla="*/ 10 w 30"/>
                  <a:gd name="T97" fmla="*/ 14 h 36"/>
                  <a:gd name="T98" fmla="*/ 12 w 30"/>
                  <a:gd name="T99" fmla="*/ 10 h 36"/>
                  <a:gd name="T100" fmla="*/ 14 w 30"/>
                  <a:gd name="T101" fmla="*/ 8 h 36"/>
                  <a:gd name="T102" fmla="*/ 14 w 30"/>
                  <a:gd name="T103" fmla="*/ 2 h 36"/>
                  <a:gd name="T104" fmla="*/ 12 w 30"/>
                  <a:gd name="T105" fmla="*/ 2 h 36"/>
                  <a:gd name="T106" fmla="*/ 12 w 30"/>
                  <a:gd name="T107" fmla="*/ 0 h 36"/>
                  <a:gd name="T108" fmla="*/ 12 w 30"/>
                  <a:gd name="T109" fmla="*/ 2 h 36"/>
                  <a:gd name="T110" fmla="*/ 12 w 30"/>
                  <a:gd name="T111" fmla="*/ 4 h 36"/>
                  <a:gd name="T112" fmla="*/ 12 w 30"/>
                  <a:gd name="T113" fmla="*/ 6 h 36"/>
                  <a:gd name="T114" fmla="*/ 10 w 30"/>
                  <a:gd name="T115" fmla="*/ 8 h 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
                  <a:gd name="T175" fmla="*/ 0 h 36"/>
                  <a:gd name="T176" fmla="*/ 30 w 30"/>
                  <a:gd name="T177" fmla="*/ 36 h 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 h="36">
                    <a:moveTo>
                      <a:pt x="10" y="8"/>
                    </a:moveTo>
                    <a:lnTo>
                      <a:pt x="10" y="4"/>
                    </a:lnTo>
                    <a:lnTo>
                      <a:pt x="8" y="4"/>
                    </a:lnTo>
                    <a:lnTo>
                      <a:pt x="6" y="4"/>
                    </a:lnTo>
                    <a:lnTo>
                      <a:pt x="6" y="6"/>
                    </a:lnTo>
                    <a:lnTo>
                      <a:pt x="4" y="4"/>
                    </a:lnTo>
                    <a:lnTo>
                      <a:pt x="2" y="4"/>
                    </a:lnTo>
                    <a:lnTo>
                      <a:pt x="2" y="6"/>
                    </a:lnTo>
                    <a:lnTo>
                      <a:pt x="0" y="18"/>
                    </a:lnTo>
                    <a:lnTo>
                      <a:pt x="2" y="18"/>
                    </a:lnTo>
                    <a:lnTo>
                      <a:pt x="2" y="20"/>
                    </a:lnTo>
                    <a:lnTo>
                      <a:pt x="4" y="20"/>
                    </a:lnTo>
                    <a:lnTo>
                      <a:pt x="6" y="22"/>
                    </a:lnTo>
                    <a:lnTo>
                      <a:pt x="6" y="24"/>
                    </a:lnTo>
                    <a:lnTo>
                      <a:pt x="10" y="24"/>
                    </a:lnTo>
                    <a:lnTo>
                      <a:pt x="10" y="22"/>
                    </a:lnTo>
                    <a:lnTo>
                      <a:pt x="12" y="26"/>
                    </a:lnTo>
                    <a:lnTo>
                      <a:pt x="14" y="26"/>
                    </a:lnTo>
                    <a:lnTo>
                      <a:pt x="14" y="28"/>
                    </a:lnTo>
                    <a:lnTo>
                      <a:pt x="12" y="28"/>
                    </a:lnTo>
                    <a:lnTo>
                      <a:pt x="10" y="28"/>
                    </a:lnTo>
                    <a:lnTo>
                      <a:pt x="8" y="28"/>
                    </a:lnTo>
                    <a:lnTo>
                      <a:pt x="14" y="34"/>
                    </a:lnTo>
                    <a:lnTo>
                      <a:pt x="16" y="36"/>
                    </a:lnTo>
                    <a:lnTo>
                      <a:pt x="16" y="34"/>
                    </a:lnTo>
                    <a:lnTo>
                      <a:pt x="16" y="32"/>
                    </a:lnTo>
                    <a:lnTo>
                      <a:pt x="16" y="30"/>
                    </a:lnTo>
                    <a:lnTo>
                      <a:pt x="18" y="28"/>
                    </a:lnTo>
                    <a:lnTo>
                      <a:pt x="20" y="28"/>
                    </a:lnTo>
                    <a:lnTo>
                      <a:pt x="20" y="26"/>
                    </a:lnTo>
                    <a:lnTo>
                      <a:pt x="22" y="26"/>
                    </a:lnTo>
                    <a:lnTo>
                      <a:pt x="30" y="20"/>
                    </a:lnTo>
                    <a:lnTo>
                      <a:pt x="30" y="18"/>
                    </a:lnTo>
                    <a:lnTo>
                      <a:pt x="30" y="16"/>
                    </a:lnTo>
                    <a:lnTo>
                      <a:pt x="22" y="16"/>
                    </a:lnTo>
                    <a:lnTo>
                      <a:pt x="18" y="22"/>
                    </a:lnTo>
                    <a:lnTo>
                      <a:pt x="14" y="20"/>
                    </a:lnTo>
                    <a:lnTo>
                      <a:pt x="14" y="18"/>
                    </a:lnTo>
                    <a:lnTo>
                      <a:pt x="12" y="16"/>
                    </a:lnTo>
                    <a:lnTo>
                      <a:pt x="10" y="14"/>
                    </a:lnTo>
                    <a:lnTo>
                      <a:pt x="12" y="10"/>
                    </a:lnTo>
                    <a:lnTo>
                      <a:pt x="14" y="8"/>
                    </a:lnTo>
                    <a:lnTo>
                      <a:pt x="14" y="2"/>
                    </a:lnTo>
                    <a:lnTo>
                      <a:pt x="12" y="2"/>
                    </a:lnTo>
                    <a:lnTo>
                      <a:pt x="12" y="0"/>
                    </a:lnTo>
                    <a:lnTo>
                      <a:pt x="12" y="2"/>
                    </a:lnTo>
                    <a:lnTo>
                      <a:pt x="12" y="4"/>
                    </a:lnTo>
                    <a:lnTo>
                      <a:pt x="12" y="6"/>
                    </a:lnTo>
                    <a:lnTo>
                      <a:pt x="10" y="8"/>
                    </a:lnTo>
                    <a:close/>
                  </a:path>
                </a:pathLst>
              </a:custGeom>
              <a:solidFill>
                <a:srgbClr val="0071B4">
                  <a:alpha val="34901"/>
                </a:srgbClr>
              </a:solidFill>
              <a:ln w="9525">
                <a:noFill/>
                <a:round/>
                <a:headEnd/>
                <a:tailEnd/>
              </a:ln>
            </p:spPr>
            <p:txBody>
              <a:bodyPr/>
              <a:lstStyle/>
              <a:p>
                <a:endParaRPr lang="en-US"/>
              </a:p>
            </p:txBody>
          </p:sp>
          <p:sp>
            <p:nvSpPr>
              <p:cNvPr id="14636" name="Freeform 239"/>
              <p:cNvSpPr>
                <a:spLocks/>
              </p:cNvSpPr>
              <p:nvPr/>
            </p:nvSpPr>
            <p:spPr bwMode="auto">
              <a:xfrm>
                <a:off x="1982" y="3969"/>
                <a:ext cx="8" cy="6"/>
              </a:xfrm>
              <a:custGeom>
                <a:avLst/>
                <a:gdLst>
                  <a:gd name="T0" fmla="*/ 6 w 8"/>
                  <a:gd name="T1" fmla="*/ 6 h 6"/>
                  <a:gd name="T2" fmla="*/ 8 w 8"/>
                  <a:gd name="T3" fmla="*/ 2 h 6"/>
                  <a:gd name="T4" fmla="*/ 6 w 8"/>
                  <a:gd name="T5" fmla="*/ 2 h 6"/>
                  <a:gd name="T6" fmla="*/ 6 w 8"/>
                  <a:gd name="T7" fmla="*/ 2 h 6"/>
                  <a:gd name="T8" fmla="*/ 6 w 8"/>
                  <a:gd name="T9" fmla="*/ 2 h 6"/>
                  <a:gd name="T10" fmla="*/ 4 w 8"/>
                  <a:gd name="T11" fmla="*/ 2 h 6"/>
                  <a:gd name="T12" fmla="*/ 4 w 8"/>
                  <a:gd name="T13" fmla="*/ 2 h 6"/>
                  <a:gd name="T14" fmla="*/ 2 w 8"/>
                  <a:gd name="T15" fmla="*/ 2 h 6"/>
                  <a:gd name="T16" fmla="*/ 2 w 8"/>
                  <a:gd name="T17" fmla="*/ 4 h 6"/>
                  <a:gd name="T18" fmla="*/ 2 w 8"/>
                  <a:gd name="T19" fmla="*/ 2 h 6"/>
                  <a:gd name="T20" fmla="*/ 2 w 8"/>
                  <a:gd name="T21" fmla="*/ 2 h 6"/>
                  <a:gd name="T22" fmla="*/ 2 w 8"/>
                  <a:gd name="T23" fmla="*/ 0 h 6"/>
                  <a:gd name="T24" fmla="*/ 2 w 8"/>
                  <a:gd name="T25" fmla="*/ 0 h 6"/>
                  <a:gd name="T26" fmla="*/ 0 w 8"/>
                  <a:gd name="T27" fmla="*/ 0 h 6"/>
                  <a:gd name="T28" fmla="*/ 2 w 8"/>
                  <a:gd name="T29" fmla="*/ 2 h 6"/>
                  <a:gd name="T30" fmla="*/ 4 w 8"/>
                  <a:gd name="T31" fmla="*/ 6 h 6"/>
                  <a:gd name="T32" fmla="*/ 6 w 8"/>
                  <a:gd name="T33" fmla="*/ 6 h 6"/>
                  <a:gd name="T34" fmla="*/ 6 w 8"/>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6"/>
                  <a:gd name="T56" fmla="*/ 8 w 8"/>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6">
                    <a:moveTo>
                      <a:pt x="6" y="6"/>
                    </a:moveTo>
                    <a:lnTo>
                      <a:pt x="8" y="2"/>
                    </a:lnTo>
                    <a:lnTo>
                      <a:pt x="6" y="2"/>
                    </a:lnTo>
                    <a:lnTo>
                      <a:pt x="4" y="2"/>
                    </a:lnTo>
                    <a:lnTo>
                      <a:pt x="2" y="2"/>
                    </a:lnTo>
                    <a:lnTo>
                      <a:pt x="2" y="4"/>
                    </a:lnTo>
                    <a:lnTo>
                      <a:pt x="2" y="2"/>
                    </a:lnTo>
                    <a:lnTo>
                      <a:pt x="2" y="0"/>
                    </a:lnTo>
                    <a:lnTo>
                      <a:pt x="0" y="0"/>
                    </a:lnTo>
                    <a:lnTo>
                      <a:pt x="2" y="2"/>
                    </a:lnTo>
                    <a:lnTo>
                      <a:pt x="4" y="6"/>
                    </a:lnTo>
                    <a:lnTo>
                      <a:pt x="6" y="6"/>
                    </a:lnTo>
                    <a:close/>
                  </a:path>
                </a:pathLst>
              </a:custGeom>
              <a:solidFill>
                <a:srgbClr val="0071B4">
                  <a:alpha val="34901"/>
                </a:srgbClr>
              </a:solidFill>
              <a:ln w="9525">
                <a:noFill/>
                <a:round/>
                <a:headEnd/>
                <a:tailEnd/>
              </a:ln>
            </p:spPr>
            <p:txBody>
              <a:bodyPr/>
              <a:lstStyle/>
              <a:p>
                <a:endParaRPr lang="en-US"/>
              </a:p>
            </p:txBody>
          </p:sp>
          <p:sp>
            <p:nvSpPr>
              <p:cNvPr id="14637" name="Freeform 240"/>
              <p:cNvSpPr>
                <a:spLocks/>
              </p:cNvSpPr>
              <p:nvPr/>
            </p:nvSpPr>
            <p:spPr bwMode="auto">
              <a:xfrm>
                <a:off x="1936" y="4039"/>
                <a:ext cx="12" cy="4"/>
              </a:xfrm>
              <a:custGeom>
                <a:avLst/>
                <a:gdLst>
                  <a:gd name="T0" fmla="*/ 8 w 12"/>
                  <a:gd name="T1" fmla="*/ 2 h 4"/>
                  <a:gd name="T2" fmla="*/ 6 w 12"/>
                  <a:gd name="T3" fmla="*/ 2 h 4"/>
                  <a:gd name="T4" fmla="*/ 2 w 12"/>
                  <a:gd name="T5" fmla="*/ 2 h 4"/>
                  <a:gd name="T6" fmla="*/ 0 w 12"/>
                  <a:gd name="T7" fmla="*/ 2 h 4"/>
                  <a:gd name="T8" fmla="*/ 0 w 12"/>
                  <a:gd name="T9" fmla="*/ 2 h 4"/>
                  <a:gd name="T10" fmla="*/ 0 w 12"/>
                  <a:gd name="T11" fmla="*/ 4 h 4"/>
                  <a:gd name="T12" fmla="*/ 2 w 12"/>
                  <a:gd name="T13" fmla="*/ 4 h 4"/>
                  <a:gd name="T14" fmla="*/ 4 w 12"/>
                  <a:gd name="T15" fmla="*/ 4 h 4"/>
                  <a:gd name="T16" fmla="*/ 6 w 12"/>
                  <a:gd name="T17" fmla="*/ 4 h 4"/>
                  <a:gd name="T18" fmla="*/ 6 w 12"/>
                  <a:gd name="T19" fmla="*/ 2 h 4"/>
                  <a:gd name="T20" fmla="*/ 8 w 12"/>
                  <a:gd name="T21" fmla="*/ 2 h 4"/>
                  <a:gd name="T22" fmla="*/ 12 w 12"/>
                  <a:gd name="T23" fmla="*/ 2 h 4"/>
                  <a:gd name="T24" fmla="*/ 12 w 12"/>
                  <a:gd name="T25" fmla="*/ 2 h 4"/>
                  <a:gd name="T26" fmla="*/ 12 w 12"/>
                  <a:gd name="T27" fmla="*/ 0 h 4"/>
                  <a:gd name="T28" fmla="*/ 12 w 12"/>
                  <a:gd name="T29" fmla="*/ 0 h 4"/>
                  <a:gd name="T30" fmla="*/ 8 w 12"/>
                  <a:gd name="T31" fmla="*/ 2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4"/>
                  <a:gd name="T50" fmla="*/ 12 w 12"/>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4">
                    <a:moveTo>
                      <a:pt x="8" y="2"/>
                    </a:moveTo>
                    <a:lnTo>
                      <a:pt x="6" y="2"/>
                    </a:lnTo>
                    <a:lnTo>
                      <a:pt x="2" y="2"/>
                    </a:lnTo>
                    <a:lnTo>
                      <a:pt x="0" y="2"/>
                    </a:lnTo>
                    <a:lnTo>
                      <a:pt x="0" y="4"/>
                    </a:lnTo>
                    <a:lnTo>
                      <a:pt x="2" y="4"/>
                    </a:lnTo>
                    <a:lnTo>
                      <a:pt x="4" y="4"/>
                    </a:lnTo>
                    <a:lnTo>
                      <a:pt x="6" y="4"/>
                    </a:lnTo>
                    <a:lnTo>
                      <a:pt x="6" y="2"/>
                    </a:lnTo>
                    <a:lnTo>
                      <a:pt x="8" y="2"/>
                    </a:lnTo>
                    <a:lnTo>
                      <a:pt x="12" y="2"/>
                    </a:lnTo>
                    <a:lnTo>
                      <a:pt x="12" y="0"/>
                    </a:lnTo>
                    <a:lnTo>
                      <a:pt x="8" y="2"/>
                    </a:lnTo>
                    <a:close/>
                  </a:path>
                </a:pathLst>
              </a:custGeom>
              <a:solidFill>
                <a:srgbClr val="0071B4">
                  <a:alpha val="34901"/>
                </a:srgbClr>
              </a:solidFill>
              <a:ln w="9525">
                <a:noFill/>
                <a:round/>
                <a:headEnd/>
                <a:tailEnd/>
              </a:ln>
            </p:spPr>
            <p:txBody>
              <a:bodyPr/>
              <a:lstStyle/>
              <a:p>
                <a:endParaRPr lang="en-US"/>
              </a:p>
            </p:txBody>
          </p:sp>
          <p:sp>
            <p:nvSpPr>
              <p:cNvPr id="14638" name="Freeform 241"/>
              <p:cNvSpPr>
                <a:spLocks/>
              </p:cNvSpPr>
              <p:nvPr/>
            </p:nvSpPr>
            <p:spPr bwMode="auto">
              <a:xfrm>
                <a:off x="1847" y="4045"/>
                <a:ext cx="2" cy="4"/>
              </a:xfrm>
              <a:custGeom>
                <a:avLst/>
                <a:gdLst>
                  <a:gd name="T0" fmla="*/ 0 w 2"/>
                  <a:gd name="T1" fmla="*/ 2 h 4"/>
                  <a:gd name="T2" fmla="*/ 0 w 2"/>
                  <a:gd name="T3" fmla="*/ 2 h 4"/>
                  <a:gd name="T4" fmla="*/ 0 w 2"/>
                  <a:gd name="T5" fmla="*/ 2 h 4"/>
                  <a:gd name="T6" fmla="*/ 0 w 2"/>
                  <a:gd name="T7" fmla="*/ 4 h 4"/>
                  <a:gd name="T8" fmla="*/ 2 w 2"/>
                  <a:gd name="T9" fmla="*/ 4 h 4"/>
                  <a:gd name="T10" fmla="*/ 2 w 2"/>
                  <a:gd name="T11" fmla="*/ 4 h 4"/>
                  <a:gd name="T12" fmla="*/ 2 w 2"/>
                  <a:gd name="T13" fmla="*/ 4 h 4"/>
                  <a:gd name="T14" fmla="*/ 2 w 2"/>
                  <a:gd name="T15" fmla="*/ 4 h 4"/>
                  <a:gd name="T16" fmla="*/ 2 w 2"/>
                  <a:gd name="T17" fmla="*/ 0 h 4"/>
                  <a:gd name="T18" fmla="*/ 0 w 2"/>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2"/>
                    </a:moveTo>
                    <a:lnTo>
                      <a:pt x="0" y="2"/>
                    </a:lnTo>
                    <a:lnTo>
                      <a:pt x="0" y="4"/>
                    </a:lnTo>
                    <a:lnTo>
                      <a:pt x="2" y="4"/>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639" name="Freeform 242"/>
              <p:cNvSpPr>
                <a:spLocks/>
              </p:cNvSpPr>
              <p:nvPr/>
            </p:nvSpPr>
            <p:spPr bwMode="auto">
              <a:xfrm>
                <a:off x="1851" y="4049"/>
                <a:ext cx="4" cy="4"/>
              </a:xfrm>
              <a:custGeom>
                <a:avLst/>
                <a:gdLst>
                  <a:gd name="T0" fmla="*/ 4 w 4"/>
                  <a:gd name="T1" fmla="*/ 0 h 4"/>
                  <a:gd name="T2" fmla="*/ 2 w 4"/>
                  <a:gd name="T3" fmla="*/ 0 h 4"/>
                  <a:gd name="T4" fmla="*/ 0 w 4"/>
                  <a:gd name="T5" fmla="*/ 0 h 4"/>
                  <a:gd name="T6" fmla="*/ 0 w 4"/>
                  <a:gd name="T7" fmla="*/ 2 h 4"/>
                  <a:gd name="T8" fmla="*/ 2 w 4"/>
                  <a:gd name="T9" fmla="*/ 2 h 4"/>
                  <a:gd name="T10" fmla="*/ 4 w 4"/>
                  <a:gd name="T11" fmla="*/ 4 h 4"/>
                  <a:gd name="T12" fmla="*/ 4 w 4"/>
                  <a:gd name="T13" fmla="*/ 4 h 4"/>
                  <a:gd name="T14" fmla="*/ 4 w 4"/>
                  <a:gd name="T15" fmla="*/ 2 h 4"/>
                  <a:gd name="T16" fmla="*/ 4 w 4"/>
                  <a:gd name="T17" fmla="*/ 0 h 4"/>
                  <a:gd name="T18" fmla="*/ 4 w 4"/>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4" y="0"/>
                    </a:moveTo>
                    <a:lnTo>
                      <a:pt x="2" y="0"/>
                    </a:lnTo>
                    <a:lnTo>
                      <a:pt x="0" y="0"/>
                    </a:lnTo>
                    <a:lnTo>
                      <a:pt x="0" y="2"/>
                    </a:lnTo>
                    <a:lnTo>
                      <a:pt x="2" y="2"/>
                    </a:lnTo>
                    <a:lnTo>
                      <a:pt x="4"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640" name="Freeform 243"/>
              <p:cNvSpPr>
                <a:spLocks/>
              </p:cNvSpPr>
              <p:nvPr/>
            </p:nvSpPr>
            <p:spPr bwMode="auto">
              <a:xfrm>
                <a:off x="1829" y="4019"/>
                <a:ext cx="18" cy="12"/>
              </a:xfrm>
              <a:custGeom>
                <a:avLst/>
                <a:gdLst>
                  <a:gd name="T0" fmla="*/ 12 w 18"/>
                  <a:gd name="T1" fmla="*/ 10 h 12"/>
                  <a:gd name="T2" fmla="*/ 14 w 18"/>
                  <a:gd name="T3" fmla="*/ 12 h 12"/>
                  <a:gd name="T4" fmla="*/ 16 w 18"/>
                  <a:gd name="T5" fmla="*/ 12 h 12"/>
                  <a:gd name="T6" fmla="*/ 18 w 18"/>
                  <a:gd name="T7" fmla="*/ 10 h 12"/>
                  <a:gd name="T8" fmla="*/ 18 w 18"/>
                  <a:gd name="T9" fmla="*/ 8 h 12"/>
                  <a:gd name="T10" fmla="*/ 16 w 18"/>
                  <a:gd name="T11" fmla="*/ 6 h 12"/>
                  <a:gd name="T12" fmla="*/ 16 w 18"/>
                  <a:gd name="T13" fmla="*/ 6 h 12"/>
                  <a:gd name="T14" fmla="*/ 14 w 18"/>
                  <a:gd name="T15" fmla="*/ 8 h 12"/>
                  <a:gd name="T16" fmla="*/ 14 w 18"/>
                  <a:gd name="T17" fmla="*/ 4 h 12"/>
                  <a:gd name="T18" fmla="*/ 12 w 18"/>
                  <a:gd name="T19" fmla="*/ 4 h 12"/>
                  <a:gd name="T20" fmla="*/ 12 w 18"/>
                  <a:gd name="T21" fmla="*/ 2 h 12"/>
                  <a:gd name="T22" fmla="*/ 10 w 18"/>
                  <a:gd name="T23" fmla="*/ 2 h 12"/>
                  <a:gd name="T24" fmla="*/ 8 w 18"/>
                  <a:gd name="T25" fmla="*/ 4 h 12"/>
                  <a:gd name="T26" fmla="*/ 8 w 18"/>
                  <a:gd name="T27" fmla="*/ 4 h 12"/>
                  <a:gd name="T28" fmla="*/ 8 w 18"/>
                  <a:gd name="T29" fmla="*/ 4 h 12"/>
                  <a:gd name="T30" fmla="*/ 8 w 18"/>
                  <a:gd name="T31" fmla="*/ 2 h 12"/>
                  <a:gd name="T32" fmla="*/ 8 w 18"/>
                  <a:gd name="T33" fmla="*/ 2 h 12"/>
                  <a:gd name="T34" fmla="*/ 8 w 18"/>
                  <a:gd name="T35" fmla="*/ 2 h 12"/>
                  <a:gd name="T36" fmla="*/ 6 w 18"/>
                  <a:gd name="T37" fmla="*/ 2 h 12"/>
                  <a:gd name="T38" fmla="*/ 6 w 18"/>
                  <a:gd name="T39" fmla="*/ 0 h 12"/>
                  <a:gd name="T40" fmla="*/ 4 w 18"/>
                  <a:gd name="T41" fmla="*/ 0 h 12"/>
                  <a:gd name="T42" fmla="*/ 4 w 18"/>
                  <a:gd name="T43" fmla="*/ 0 h 12"/>
                  <a:gd name="T44" fmla="*/ 4 w 18"/>
                  <a:gd name="T45" fmla="*/ 2 h 12"/>
                  <a:gd name="T46" fmla="*/ 2 w 18"/>
                  <a:gd name="T47" fmla="*/ 2 h 12"/>
                  <a:gd name="T48" fmla="*/ 0 w 18"/>
                  <a:gd name="T49" fmla="*/ 2 h 12"/>
                  <a:gd name="T50" fmla="*/ 2 w 18"/>
                  <a:gd name="T51" fmla="*/ 6 h 12"/>
                  <a:gd name="T52" fmla="*/ 4 w 18"/>
                  <a:gd name="T53" fmla="*/ 8 h 12"/>
                  <a:gd name="T54" fmla="*/ 4 w 18"/>
                  <a:gd name="T55" fmla="*/ 8 h 12"/>
                  <a:gd name="T56" fmla="*/ 6 w 18"/>
                  <a:gd name="T57" fmla="*/ 10 h 12"/>
                  <a:gd name="T58" fmla="*/ 8 w 18"/>
                  <a:gd name="T59" fmla="*/ 10 h 12"/>
                  <a:gd name="T60" fmla="*/ 8 w 18"/>
                  <a:gd name="T61" fmla="*/ 10 h 12"/>
                  <a:gd name="T62" fmla="*/ 8 w 18"/>
                  <a:gd name="T63" fmla="*/ 10 h 12"/>
                  <a:gd name="T64" fmla="*/ 8 w 18"/>
                  <a:gd name="T65" fmla="*/ 8 h 12"/>
                  <a:gd name="T66" fmla="*/ 12 w 18"/>
                  <a:gd name="T67" fmla="*/ 10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12"/>
                  <a:gd name="T104" fmla="*/ 18 w 18"/>
                  <a:gd name="T105" fmla="*/ 12 h 1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12">
                    <a:moveTo>
                      <a:pt x="12" y="10"/>
                    </a:moveTo>
                    <a:lnTo>
                      <a:pt x="14" y="12"/>
                    </a:lnTo>
                    <a:lnTo>
                      <a:pt x="16" y="12"/>
                    </a:lnTo>
                    <a:lnTo>
                      <a:pt x="18" y="10"/>
                    </a:lnTo>
                    <a:lnTo>
                      <a:pt x="18" y="8"/>
                    </a:lnTo>
                    <a:lnTo>
                      <a:pt x="16" y="6"/>
                    </a:lnTo>
                    <a:lnTo>
                      <a:pt x="14" y="8"/>
                    </a:lnTo>
                    <a:lnTo>
                      <a:pt x="14" y="4"/>
                    </a:lnTo>
                    <a:lnTo>
                      <a:pt x="12" y="4"/>
                    </a:lnTo>
                    <a:lnTo>
                      <a:pt x="12" y="2"/>
                    </a:lnTo>
                    <a:lnTo>
                      <a:pt x="10" y="2"/>
                    </a:lnTo>
                    <a:lnTo>
                      <a:pt x="8" y="4"/>
                    </a:lnTo>
                    <a:lnTo>
                      <a:pt x="8" y="2"/>
                    </a:lnTo>
                    <a:lnTo>
                      <a:pt x="6" y="2"/>
                    </a:lnTo>
                    <a:lnTo>
                      <a:pt x="6" y="0"/>
                    </a:lnTo>
                    <a:lnTo>
                      <a:pt x="4" y="0"/>
                    </a:lnTo>
                    <a:lnTo>
                      <a:pt x="4" y="2"/>
                    </a:lnTo>
                    <a:lnTo>
                      <a:pt x="2" y="2"/>
                    </a:lnTo>
                    <a:lnTo>
                      <a:pt x="0" y="2"/>
                    </a:lnTo>
                    <a:lnTo>
                      <a:pt x="2" y="6"/>
                    </a:lnTo>
                    <a:lnTo>
                      <a:pt x="4" y="8"/>
                    </a:lnTo>
                    <a:lnTo>
                      <a:pt x="6" y="10"/>
                    </a:lnTo>
                    <a:lnTo>
                      <a:pt x="8" y="10"/>
                    </a:lnTo>
                    <a:lnTo>
                      <a:pt x="8" y="8"/>
                    </a:lnTo>
                    <a:lnTo>
                      <a:pt x="12" y="10"/>
                    </a:lnTo>
                    <a:close/>
                  </a:path>
                </a:pathLst>
              </a:custGeom>
              <a:solidFill>
                <a:srgbClr val="0071B4">
                  <a:alpha val="34901"/>
                </a:srgbClr>
              </a:solidFill>
              <a:ln w="9525">
                <a:noFill/>
                <a:round/>
                <a:headEnd/>
                <a:tailEnd/>
              </a:ln>
            </p:spPr>
            <p:txBody>
              <a:bodyPr/>
              <a:lstStyle/>
              <a:p>
                <a:endParaRPr lang="en-US"/>
              </a:p>
            </p:txBody>
          </p:sp>
          <p:sp>
            <p:nvSpPr>
              <p:cNvPr id="14641" name="Freeform 244"/>
              <p:cNvSpPr>
                <a:spLocks/>
              </p:cNvSpPr>
              <p:nvPr/>
            </p:nvSpPr>
            <p:spPr bwMode="auto">
              <a:xfrm>
                <a:off x="1809" y="4007"/>
                <a:ext cx="20" cy="18"/>
              </a:xfrm>
              <a:custGeom>
                <a:avLst/>
                <a:gdLst>
                  <a:gd name="T0" fmla="*/ 18 w 20"/>
                  <a:gd name="T1" fmla="*/ 8 h 18"/>
                  <a:gd name="T2" fmla="*/ 18 w 20"/>
                  <a:gd name="T3" fmla="*/ 6 h 18"/>
                  <a:gd name="T4" fmla="*/ 16 w 20"/>
                  <a:gd name="T5" fmla="*/ 6 h 18"/>
                  <a:gd name="T6" fmla="*/ 14 w 20"/>
                  <a:gd name="T7" fmla="*/ 6 h 18"/>
                  <a:gd name="T8" fmla="*/ 14 w 20"/>
                  <a:gd name="T9" fmla="*/ 6 h 18"/>
                  <a:gd name="T10" fmla="*/ 12 w 20"/>
                  <a:gd name="T11" fmla="*/ 2 h 18"/>
                  <a:gd name="T12" fmla="*/ 12 w 20"/>
                  <a:gd name="T13" fmla="*/ 4 h 18"/>
                  <a:gd name="T14" fmla="*/ 10 w 20"/>
                  <a:gd name="T15" fmla="*/ 2 h 18"/>
                  <a:gd name="T16" fmla="*/ 8 w 20"/>
                  <a:gd name="T17" fmla="*/ 2 h 18"/>
                  <a:gd name="T18" fmla="*/ 8 w 20"/>
                  <a:gd name="T19" fmla="*/ 2 h 18"/>
                  <a:gd name="T20" fmla="*/ 8 w 20"/>
                  <a:gd name="T21" fmla="*/ 4 h 18"/>
                  <a:gd name="T22" fmla="*/ 8 w 20"/>
                  <a:gd name="T23" fmla="*/ 4 h 18"/>
                  <a:gd name="T24" fmla="*/ 6 w 20"/>
                  <a:gd name="T25" fmla="*/ 2 h 18"/>
                  <a:gd name="T26" fmla="*/ 4 w 20"/>
                  <a:gd name="T27" fmla="*/ 2 h 18"/>
                  <a:gd name="T28" fmla="*/ 4 w 20"/>
                  <a:gd name="T29" fmla="*/ 0 h 18"/>
                  <a:gd name="T30" fmla="*/ 2 w 20"/>
                  <a:gd name="T31" fmla="*/ 0 h 18"/>
                  <a:gd name="T32" fmla="*/ 0 w 20"/>
                  <a:gd name="T33" fmla="*/ 0 h 18"/>
                  <a:gd name="T34" fmla="*/ 0 w 20"/>
                  <a:gd name="T35" fmla="*/ 2 h 18"/>
                  <a:gd name="T36" fmla="*/ 0 w 20"/>
                  <a:gd name="T37" fmla="*/ 2 h 18"/>
                  <a:gd name="T38" fmla="*/ 2 w 20"/>
                  <a:gd name="T39" fmla="*/ 6 h 18"/>
                  <a:gd name="T40" fmla="*/ 2 w 20"/>
                  <a:gd name="T41" fmla="*/ 10 h 18"/>
                  <a:gd name="T42" fmla="*/ 6 w 20"/>
                  <a:gd name="T43" fmla="*/ 10 h 18"/>
                  <a:gd name="T44" fmla="*/ 6 w 20"/>
                  <a:gd name="T45" fmla="*/ 14 h 18"/>
                  <a:gd name="T46" fmla="*/ 6 w 20"/>
                  <a:gd name="T47" fmla="*/ 16 h 18"/>
                  <a:gd name="T48" fmla="*/ 12 w 20"/>
                  <a:gd name="T49" fmla="*/ 16 h 18"/>
                  <a:gd name="T50" fmla="*/ 10 w 20"/>
                  <a:gd name="T51" fmla="*/ 18 h 18"/>
                  <a:gd name="T52" fmla="*/ 10 w 20"/>
                  <a:gd name="T53" fmla="*/ 18 h 18"/>
                  <a:gd name="T54" fmla="*/ 12 w 20"/>
                  <a:gd name="T55" fmla="*/ 18 h 18"/>
                  <a:gd name="T56" fmla="*/ 14 w 20"/>
                  <a:gd name="T57" fmla="*/ 18 h 18"/>
                  <a:gd name="T58" fmla="*/ 14 w 20"/>
                  <a:gd name="T59" fmla="*/ 18 h 18"/>
                  <a:gd name="T60" fmla="*/ 14 w 20"/>
                  <a:gd name="T61" fmla="*/ 16 h 18"/>
                  <a:gd name="T62" fmla="*/ 14 w 20"/>
                  <a:gd name="T63" fmla="*/ 16 h 18"/>
                  <a:gd name="T64" fmla="*/ 16 w 20"/>
                  <a:gd name="T65" fmla="*/ 16 h 18"/>
                  <a:gd name="T66" fmla="*/ 18 w 20"/>
                  <a:gd name="T67" fmla="*/ 16 h 18"/>
                  <a:gd name="T68" fmla="*/ 18 w 20"/>
                  <a:gd name="T69" fmla="*/ 16 h 18"/>
                  <a:gd name="T70" fmla="*/ 18 w 20"/>
                  <a:gd name="T71" fmla="*/ 12 h 18"/>
                  <a:gd name="T72" fmla="*/ 20 w 20"/>
                  <a:gd name="T73" fmla="*/ 12 h 18"/>
                  <a:gd name="T74" fmla="*/ 20 w 20"/>
                  <a:gd name="T75" fmla="*/ 10 h 18"/>
                  <a:gd name="T76" fmla="*/ 20 w 20"/>
                  <a:gd name="T77" fmla="*/ 8 h 18"/>
                  <a:gd name="T78" fmla="*/ 18 w 20"/>
                  <a:gd name="T79" fmla="*/ 8 h 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
                  <a:gd name="T121" fmla="*/ 0 h 18"/>
                  <a:gd name="T122" fmla="*/ 20 w 20"/>
                  <a:gd name="T123" fmla="*/ 18 h 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 h="18">
                    <a:moveTo>
                      <a:pt x="18" y="8"/>
                    </a:moveTo>
                    <a:lnTo>
                      <a:pt x="18" y="6"/>
                    </a:lnTo>
                    <a:lnTo>
                      <a:pt x="16" y="6"/>
                    </a:lnTo>
                    <a:lnTo>
                      <a:pt x="14" y="6"/>
                    </a:lnTo>
                    <a:lnTo>
                      <a:pt x="12" y="2"/>
                    </a:lnTo>
                    <a:lnTo>
                      <a:pt x="12" y="4"/>
                    </a:lnTo>
                    <a:lnTo>
                      <a:pt x="10" y="2"/>
                    </a:lnTo>
                    <a:lnTo>
                      <a:pt x="8" y="2"/>
                    </a:lnTo>
                    <a:lnTo>
                      <a:pt x="8" y="4"/>
                    </a:lnTo>
                    <a:lnTo>
                      <a:pt x="6" y="2"/>
                    </a:lnTo>
                    <a:lnTo>
                      <a:pt x="4" y="2"/>
                    </a:lnTo>
                    <a:lnTo>
                      <a:pt x="4" y="0"/>
                    </a:lnTo>
                    <a:lnTo>
                      <a:pt x="2" y="0"/>
                    </a:lnTo>
                    <a:lnTo>
                      <a:pt x="0" y="0"/>
                    </a:lnTo>
                    <a:lnTo>
                      <a:pt x="0" y="2"/>
                    </a:lnTo>
                    <a:lnTo>
                      <a:pt x="2" y="6"/>
                    </a:lnTo>
                    <a:lnTo>
                      <a:pt x="2" y="10"/>
                    </a:lnTo>
                    <a:lnTo>
                      <a:pt x="6" y="10"/>
                    </a:lnTo>
                    <a:lnTo>
                      <a:pt x="6" y="14"/>
                    </a:lnTo>
                    <a:lnTo>
                      <a:pt x="6" y="16"/>
                    </a:lnTo>
                    <a:lnTo>
                      <a:pt x="12" y="16"/>
                    </a:lnTo>
                    <a:lnTo>
                      <a:pt x="10" y="18"/>
                    </a:lnTo>
                    <a:lnTo>
                      <a:pt x="12" y="18"/>
                    </a:lnTo>
                    <a:lnTo>
                      <a:pt x="14" y="18"/>
                    </a:lnTo>
                    <a:lnTo>
                      <a:pt x="14" y="16"/>
                    </a:lnTo>
                    <a:lnTo>
                      <a:pt x="16" y="16"/>
                    </a:lnTo>
                    <a:lnTo>
                      <a:pt x="18" y="16"/>
                    </a:lnTo>
                    <a:lnTo>
                      <a:pt x="18" y="12"/>
                    </a:lnTo>
                    <a:lnTo>
                      <a:pt x="20" y="12"/>
                    </a:lnTo>
                    <a:lnTo>
                      <a:pt x="20" y="10"/>
                    </a:lnTo>
                    <a:lnTo>
                      <a:pt x="20" y="8"/>
                    </a:lnTo>
                    <a:lnTo>
                      <a:pt x="18" y="8"/>
                    </a:lnTo>
                    <a:close/>
                  </a:path>
                </a:pathLst>
              </a:custGeom>
              <a:solidFill>
                <a:srgbClr val="0071B4">
                  <a:alpha val="34901"/>
                </a:srgbClr>
              </a:solidFill>
              <a:ln w="9525">
                <a:noFill/>
                <a:round/>
                <a:headEnd/>
                <a:tailEnd/>
              </a:ln>
            </p:spPr>
            <p:txBody>
              <a:bodyPr/>
              <a:lstStyle/>
              <a:p>
                <a:endParaRPr lang="en-US"/>
              </a:p>
            </p:txBody>
          </p:sp>
          <p:sp>
            <p:nvSpPr>
              <p:cNvPr id="14642" name="Freeform 245"/>
              <p:cNvSpPr>
                <a:spLocks/>
              </p:cNvSpPr>
              <p:nvPr/>
            </p:nvSpPr>
            <p:spPr bwMode="auto">
              <a:xfrm>
                <a:off x="1841" y="3985"/>
                <a:ext cx="40" cy="60"/>
              </a:xfrm>
              <a:custGeom>
                <a:avLst/>
                <a:gdLst>
                  <a:gd name="T0" fmla="*/ 34 w 40"/>
                  <a:gd name="T1" fmla="*/ 60 h 60"/>
                  <a:gd name="T2" fmla="*/ 36 w 40"/>
                  <a:gd name="T3" fmla="*/ 58 h 60"/>
                  <a:gd name="T4" fmla="*/ 38 w 40"/>
                  <a:gd name="T5" fmla="*/ 6 h 60"/>
                  <a:gd name="T6" fmla="*/ 34 w 40"/>
                  <a:gd name="T7" fmla="*/ 4 h 60"/>
                  <a:gd name="T8" fmla="*/ 30 w 40"/>
                  <a:gd name="T9" fmla="*/ 4 h 60"/>
                  <a:gd name="T10" fmla="*/ 24 w 40"/>
                  <a:gd name="T11" fmla="*/ 2 h 60"/>
                  <a:gd name="T12" fmla="*/ 20 w 40"/>
                  <a:gd name="T13" fmla="*/ 8 h 60"/>
                  <a:gd name="T14" fmla="*/ 18 w 40"/>
                  <a:gd name="T15" fmla="*/ 8 h 60"/>
                  <a:gd name="T16" fmla="*/ 16 w 40"/>
                  <a:gd name="T17" fmla="*/ 8 h 60"/>
                  <a:gd name="T18" fmla="*/ 18 w 40"/>
                  <a:gd name="T19" fmla="*/ 12 h 60"/>
                  <a:gd name="T20" fmla="*/ 16 w 40"/>
                  <a:gd name="T21" fmla="*/ 14 h 60"/>
                  <a:gd name="T22" fmla="*/ 14 w 40"/>
                  <a:gd name="T23" fmla="*/ 14 h 60"/>
                  <a:gd name="T24" fmla="*/ 14 w 40"/>
                  <a:gd name="T25" fmla="*/ 22 h 60"/>
                  <a:gd name="T26" fmla="*/ 22 w 40"/>
                  <a:gd name="T27" fmla="*/ 22 h 60"/>
                  <a:gd name="T28" fmla="*/ 28 w 40"/>
                  <a:gd name="T29" fmla="*/ 22 h 60"/>
                  <a:gd name="T30" fmla="*/ 28 w 40"/>
                  <a:gd name="T31" fmla="*/ 26 h 60"/>
                  <a:gd name="T32" fmla="*/ 20 w 40"/>
                  <a:gd name="T33" fmla="*/ 30 h 60"/>
                  <a:gd name="T34" fmla="*/ 18 w 40"/>
                  <a:gd name="T35" fmla="*/ 32 h 60"/>
                  <a:gd name="T36" fmla="*/ 20 w 40"/>
                  <a:gd name="T37" fmla="*/ 40 h 60"/>
                  <a:gd name="T38" fmla="*/ 28 w 40"/>
                  <a:gd name="T39" fmla="*/ 46 h 60"/>
                  <a:gd name="T40" fmla="*/ 26 w 40"/>
                  <a:gd name="T41" fmla="*/ 46 h 60"/>
                  <a:gd name="T42" fmla="*/ 22 w 40"/>
                  <a:gd name="T43" fmla="*/ 44 h 60"/>
                  <a:gd name="T44" fmla="*/ 18 w 40"/>
                  <a:gd name="T45" fmla="*/ 42 h 60"/>
                  <a:gd name="T46" fmla="*/ 16 w 40"/>
                  <a:gd name="T47" fmla="*/ 46 h 60"/>
                  <a:gd name="T48" fmla="*/ 18 w 40"/>
                  <a:gd name="T49" fmla="*/ 46 h 60"/>
                  <a:gd name="T50" fmla="*/ 16 w 40"/>
                  <a:gd name="T51" fmla="*/ 46 h 60"/>
                  <a:gd name="T52" fmla="*/ 6 w 40"/>
                  <a:gd name="T53" fmla="*/ 42 h 60"/>
                  <a:gd name="T54" fmla="*/ 10 w 40"/>
                  <a:gd name="T55" fmla="*/ 46 h 60"/>
                  <a:gd name="T56" fmla="*/ 8 w 40"/>
                  <a:gd name="T57" fmla="*/ 46 h 60"/>
                  <a:gd name="T58" fmla="*/ 4 w 40"/>
                  <a:gd name="T59" fmla="*/ 46 h 60"/>
                  <a:gd name="T60" fmla="*/ 0 w 40"/>
                  <a:gd name="T61" fmla="*/ 50 h 60"/>
                  <a:gd name="T62" fmla="*/ 2 w 40"/>
                  <a:gd name="T63" fmla="*/ 52 h 60"/>
                  <a:gd name="T64" fmla="*/ 4 w 40"/>
                  <a:gd name="T65" fmla="*/ 54 h 60"/>
                  <a:gd name="T66" fmla="*/ 8 w 40"/>
                  <a:gd name="T67" fmla="*/ 54 h 60"/>
                  <a:gd name="T68" fmla="*/ 6 w 40"/>
                  <a:gd name="T69" fmla="*/ 56 h 60"/>
                  <a:gd name="T70" fmla="*/ 8 w 40"/>
                  <a:gd name="T71" fmla="*/ 56 h 60"/>
                  <a:gd name="T72" fmla="*/ 10 w 40"/>
                  <a:gd name="T73" fmla="*/ 56 h 60"/>
                  <a:gd name="T74" fmla="*/ 16 w 40"/>
                  <a:gd name="T75" fmla="*/ 58 h 60"/>
                  <a:gd name="T76" fmla="*/ 20 w 40"/>
                  <a:gd name="T77" fmla="*/ 58 h 60"/>
                  <a:gd name="T78" fmla="*/ 34 w 40"/>
                  <a:gd name="T79" fmla="*/ 60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60"/>
                  <a:gd name="T122" fmla="*/ 40 w 40"/>
                  <a:gd name="T123" fmla="*/ 60 h 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60">
                    <a:moveTo>
                      <a:pt x="34" y="60"/>
                    </a:moveTo>
                    <a:lnTo>
                      <a:pt x="34" y="60"/>
                    </a:lnTo>
                    <a:lnTo>
                      <a:pt x="38" y="60"/>
                    </a:lnTo>
                    <a:lnTo>
                      <a:pt x="36" y="58"/>
                    </a:lnTo>
                    <a:lnTo>
                      <a:pt x="40" y="58"/>
                    </a:lnTo>
                    <a:lnTo>
                      <a:pt x="38" y="6"/>
                    </a:lnTo>
                    <a:lnTo>
                      <a:pt x="38" y="2"/>
                    </a:lnTo>
                    <a:lnTo>
                      <a:pt x="34" y="4"/>
                    </a:lnTo>
                    <a:lnTo>
                      <a:pt x="32" y="6"/>
                    </a:lnTo>
                    <a:lnTo>
                      <a:pt x="30" y="4"/>
                    </a:lnTo>
                    <a:lnTo>
                      <a:pt x="28" y="0"/>
                    </a:lnTo>
                    <a:lnTo>
                      <a:pt x="24" y="2"/>
                    </a:lnTo>
                    <a:lnTo>
                      <a:pt x="22" y="8"/>
                    </a:lnTo>
                    <a:lnTo>
                      <a:pt x="20" y="8"/>
                    </a:lnTo>
                    <a:lnTo>
                      <a:pt x="18" y="8"/>
                    </a:lnTo>
                    <a:lnTo>
                      <a:pt x="14" y="8"/>
                    </a:lnTo>
                    <a:lnTo>
                      <a:pt x="16" y="8"/>
                    </a:lnTo>
                    <a:lnTo>
                      <a:pt x="16" y="10"/>
                    </a:lnTo>
                    <a:lnTo>
                      <a:pt x="18" y="12"/>
                    </a:lnTo>
                    <a:lnTo>
                      <a:pt x="18" y="14"/>
                    </a:lnTo>
                    <a:lnTo>
                      <a:pt x="16" y="14"/>
                    </a:lnTo>
                    <a:lnTo>
                      <a:pt x="14" y="12"/>
                    </a:lnTo>
                    <a:lnTo>
                      <a:pt x="14" y="14"/>
                    </a:lnTo>
                    <a:lnTo>
                      <a:pt x="12" y="20"/>
                    </a:lnTo>
                    <a:lnTo>
                      <a:pt x="14" y="22"/>
                    </a:lnTo>
                    <a:lnTo>
                      <a:pt x="18" y="24"/>
                    </a:lnTo>
                    <a:lnTo>
                      <a:pt x="22" y="22"/>
                    </a:lnTo>
                    <a:lnTo>
                      <a:pt x="26" y="20"/>
                    </a:lnTo>
                    <a:lnTo>
                      <a:pt x="28" y="22"/>
                    </a:lnTo>
                    <a:lnTo>
                      <a:pt x="28" y="24"/>
                    </a:lnTo>
                    <a:lnTo>
                      <a:pt x="28" y="26"/>
                    </a:lnTo>
                    <a:lnTo>
                      <a:pt x="22" y="28"/>
                    </a:lnTo>
                    <a:lnTo>
                      <a:pt x="20" y="30"/>
                    </a:lnTo>
                    <a:lnTo>
                      <a:pt x="18" y="30"/>
                    </a:lnTo>
                    <a:lnTo>
                      <a:pt x="18" y="32"/>
                    </a:lnTo>
                    <a:lnTo>
                      <a:pt x="18" y="40"/>
                    </a:lnTo>
                    <a:lnTo>
                      <a:pt x="20" y="40"/>
                    </a:lnTo>
                    <a:lnTo>
                      <a:pt x="28" y="44"/>
                    </a:lnTo>
                    <a:lnTo>
                      <a:pt x="28" y="46"/>
                    </a:lnTo>
                    <a:lnTo>
                      <a:pt x="26" y="46"/>
                    </a:lnTo>
                    <a:lnTo>
                      <a:pt x="24" y="44"/>
                    </a:lnTo>
                    <a:lnTo>
                      <a:pt x="22" y="44"/>
                    </a:lnTo>
                    <a:lnTo>
                      <a:pt x="20" y="46"/>
                    </a:lnTo>
                    <a:lnTo>
                      <a:pt x="18" y="42"/>
                    </a:lnTo>
                    <a:lnTo>
                      <a:pt x="16" y="44"/>
                    </a:lnTo>
                    <a:lnTo>
                      <a:pt x="16" y="46"/>
                    </a:lnTo>
                    <a:lnTo>
                      <a:pt x="20" y="46"/>
                    </a:lnTo>
                    <a:lnTo>
                      <a:pt x="18" y="46"/>
                    </a:lnTo>
                    <a:lnTo>
                      <a:pt x="16" y="48"/>
                    </a:lnTo>
                    <a:lnTo>
                      <a:pt x="16" y="46"/>
                    </a:lnTo>
                    <a:lnTo>
                      <a:pt x="6" y="40"/>
                    </a:lnTo>
                    <a:lnTo>
                      <a:pt x="6" y="42"/>
                    </a:lnTo>
                    <a:lnTo>
                      <a:pt x="8" y="44"/>
                    </a:lnTo>
                    <a:lnTo>
                      <a:pt x="10" y="46"/>
                    </a:lnTo>
                    <a:lnTo>
                      <a:pt x="8" y="46"/>
                    </a:lnTo>
                    <a:lnTo>
                      <a:pt x="6" y="46"/>
                    </a:lnTo>
                    <a:lnTo>
                      <a:pt x="4" y="46"/>
                    </a:lnTo>
                    <a:lnTo>
                      <a:pt x="4" y="48"/>
                    </a:lnTo>
                    <a:lnTo>
                      <a:pt x="0" y="50"/>
                    </a:lnTo>
                    <a:lnTo>
                      <a:pt x="2" y="50"/>
                    </a:lnTo>
                    <a:lnTo>
                      <a:pt x="2" y="52"/>
                    </a:lnTo>
                    <a:lnTo>
                      <a:pt x="0" y="54"/>
                    </a:lnTo>
                    <a:lnTo>
                      <a:pt x="4" y="54"/>
                    </a:lnTo>
                    <a:lnTo>
                      <a:pt x="4" y="52"/>
                    </a:lnTo>
                    <a:lnTo>
                      <a:pt x="8" y="54"/>
                    </a:lnTo>
                    <a:lnTo>
                      <a:pt x="6" y="54"/>
                    </a:lnTo>
                    <a:lnTo>
                      <a:pt x="6" y="56"/>
                    </a:lnTo>
                    <a:lnTo>
                      <a:pt x="8" y="56"/>
                    </a:lnTo>
                    <a:lnTo>
                      <a:pt x="6" y="56"/>
                    </a:lnTo>
                    <a:lnTo>
                      <a:pt x="10" y="56"/>
                    </a:lnTo>
                    <a:lnTo>
                      <a:pt x="16" y="58"/>
                    </a:lnTo>
                    <a:lnTo>
                      <a:pt x="20" y="58"/>
                    </a:lnTo>
                    <a:lnTo>
                      <a:pt x="30" y="58"/>
                    </a:lnTo>
                    <a:lnTo>
                      <a:pt x="34" y="60"/>
                    </a:lnTo>
                    <a:close/>
                  </a:path>
                </a:pathLst>
              </a:custGeom>
              <a:solidFill>
                <a:srgbClr val="0071B4">
                  <a:alpha val="34901"/>
                </a:srgbClr>
              </a:solidFill>
              <a:ln w="9525">
                <a:noFill/>
                <a:round/>
                <a:headEnd/>
                <a:tailEnd/>
              </a:ln>
            </p:spPr>
            <p:txBody>
              <a:bodyPr/>
              <a:lstStyle/>
              <a:p>
                <a:endParaRPr lang="en-US"/>
              </a:p>
            </p:txBody>
          </p:sp>
          <p:sp>
            <p:nvSpPr>
              <p:cNvPr id="14643" name="Freeform 246"/>
              <p:cNvSpPr>
                <a:spLocks/>
              </p:cNvSpPr>
              <p:nvPr/>
            </p:nvSpPr>
            <p:spPr bwMode="auto">
              <a:xfrm>
                <a:off x="1861" y="4045"/>
                <a:ext cx="28" cy="18"/>
              </a:xfrm>
              <a:custGeom>
                <a:avLst/>
                <a:gdLst>
                  <a:gd name="T0" fmla="*/ 28 w 28"/>
                  <a:gd name="T1" fmla="*/ 14 h 18"/>
                  <a:gd name="T2" fmla="*/ 26 w 28"/>
                  <a:gd name="T3" fmla="*/ 14 h 18"/>
                  <a:gd name="T4" fmla="*/ 26 w 28"/>
                  <a:gd name="T5" fmla="*/ 12 h 18"/>
                  <a:gd name="T6" fmla="*/ 24 w 28"/>
                  <a:gd name="T7" fmla="*/ 10 h 18"/>
                  <a:gd name="T8" fmla="*/ 20 w 28"/>
                  <a:gd name="T9" fmla="*/ 10 h 18"/>
                  <a:gd name="T10" fmla="*/ 20 w 28"/>
                  <a:gd name="T11" fmla="*/ 10 h 18"/>
                  <a:gd name="T12" fmla="*/ 22 w 28"/>
                  <a:gd name="T13" fmla="*/ 8 h 18"/>
                  <a:gd name="T14" fmla="*/ 26 w 28"/>
                  <a:gd name="T15" fmla="*/ 8 h 18"/>
                  <a:gd name="T16" fmla="*/ 26 w 28"/>
                  <a:gd name="T17" fmla="*/ 8 h 18"/>
                  <a:gd name="T18" fmla="*/ 24 w 28"/>
                  <a:gd name="T19" fmla="*/ 6 h 18"/>
                  <a:gd name="T20" fmla="*/ 24 w 28"/>
                  <a:gd name="T21" fmla="*/ 6 h 18"/>
                  <a:gd name="T22" fmla="*/ 18 w 28"/>
                  <a:gd name="T23" fmla="*/ 6 h 18"/>
                  <a:gd name="T24" fmla="*/ 14 w 28"/>
                  <a:gd name="T25" fmla="*/ 4 h 18"/>
                  <a:gd name="T26" fmla="*/ 16 w 28"/>
                  <a:gd name="T27" fmla="*/ 4 h 18"/>
                  <a:gd name="T28" fmla="*/ 20 w 28"/>
                  <a:gd name="T29" fmla="*/ 4 h 18"/>
                  <a:gd name="T30" fmla="*/ 20 w 28"/>
                  <a:gd name="T31" fmla="*/ 4 h 18"/>
                  <a:gd name="T32" fmla="*/ 24 w 28"/>
                  <a:gd name="T33" fmla="*/ 4 h 18"/>
                  <a:gd name="T34" fmla="*/ 24 w 28"/>
                  <a:gd name="T35" fmla="*/ 2 h 18"/>
                  <a:gd name="T36" fmla="*/ 22 w 28"/>
                  <a:gd name="T37" fmla="*/ 0 h 18"/>
                  <a:gd name="T38" fmla="*/ 20 w 28"/>
                  <a:gd name="T39" fmla="*/ 0 h 18"/>
                  <a:gd name="T40" fmla="*/ 0 w 28"/>
                  <a:gd name="T41" fmla="*/ 4 h 18"/>
                  <a:gd name="T42" fmla="*/ 0 w 28"/>
                  <a:gd name="T43" fmla="*/ 6 h 18"/>
                  <a:gd name="T44" fmla="*/ 0 w 28"/>
                  <a:gd name="T45" fmla="*/ 6 h 18"/>
                  <a:gd name="T46" fmla="*/ 0 w 28"/>
                  <a:gd name="T47" fmla="*/ 8 h 18"/>
                  <a:gd name="T48" fmla="*/ 2 w 28"/>
                  <a:gd name="T49" fmla="*/ 8 h 18"/>
                  <a:gd name="T50" fmla="*/ 6 w 28"/>
                  <a:gd name="T51" fmla="*/ 8 h 18"/>
                  <a:gd name="T52" fmla="*/ 8 w 28"/>
                  <a:gd name="T53" fmla="*/ 6 h 18"/>
                  <a:gd name="T54" fmla="*/ 8 w 28"/>
                  <a:gd name="T55" fmla="*/ 6 h 18"/>
                  <a:gd name="T56" fmla="*/ 8 w 28"/>
                  <a:gd name="T57" fmla="*/ 6 h 18"/>
                  <a:gd name="T58" fmla="*/ 8 w 28"/>
                  <a:gd name="T59" fmla="*/ 8 h 18"/>
                  <a:gd name="T60" fmla="*/ 6 w 28"/>
                  <a:gd name="T61" fmla="*/ 10 h 18"/>
                  <a:gd name="T62" fmla="*/ 4 w 28"/>
                  <a:gd name="T63" fmla="*/ 10 h 18"/>
                  <a:gd name="T64" fmla="*/ 8 w 28"/>
                  <a:gd name="T65" fmla="*/ 12 h 18"/>
                  <a:gd name="T66" fmla="*/ 8 w 28"/>
                  <a:gd name="T67" fmla="*/ 12 h 18"/>
                  <a:gd name="T68" fmla="*/ 8 w 28"/>
                  <a:gd name="T69" fmla="*/ 14 h 18"/>
                  <a:gd name="T70" fmla="*/ 14 w 28"/>
                  <a:gd name="T71" fmla="*/ 14 h 18"/>
                  <a:gd name="T72" fmla="*/ 10 w 28"/>
                  <a:gd name="T73" fmla="*/ 10 h 18"/>
                  <a:gd name="T74" fmla="*/ 10 w 28"/>
                  <a:gd name="T75" fmla="*/ 8 h 18"/>
                  <a:gd name="T76" fmla="*/ 10 w 28"/>
                  <a:gd name="T77" fmla="*/ 8 h 18"/>
                  <a:gd name="T78" fmla="*/ 14 w 28"/>
                  <a:gd name="T79" fmla="*/ 8 h 18"/>
                  <a:gd name="T80" fmla="*/ 14 w 28"/>
                  <a:gd name="T81" fmla="*/ 8 h 18"/>
                  <a:gd name="T82" fmla="*/ 16 w 28"/>
                  <a:gd name="T83" fmla="*/ 10 h 18"/>
                  <a:gd name="T84" fmla="*/ 16 w 28"/>
                  <a:gd name="T85" fmla="*/ 10 h 18"/>
                  <a:gd name="T86" fmla="*/ 16 w 28"/>
                  <a:gd name="T87" fmla="*/ 12 h 18"/>
                  <a:gd name="T88" fmla="*/ 18 w 28"/>
                  <a:gd name="T89" fmla="*/ 14 h 18"/>
                  <a:gd name="T90" fmla="*/ 22 w 28"/>
                  <a:gd name="T91" fmla="*/ 12 h 18"/>
                  <a:gd name="T92" fmla="*/ 24 w 28"/>
                  <a:gd name="T93" fmla="*/ 14 h 18"/>
                  <a:gd name="T94" fmla="*/ 26 w 28"/>
                  <a:gd name="T95" fmla="*/ 14 h 18"/>
                  <a:gd name="T96" fmla="*/ 26 w 28"/>
                  <a:gd name="T97" fmla="*/ 16 h 18"/>
                  <a:gd name="T98" fmla="*/ 28 w 28"/>
                  <a:gd name="T99" fmla="*/ 18 h 18"/>
                  <a:gd name="T100" fmla="*/ 28 w 28"/>
                  <a:gd name="T101" fmla="*/ 18 h 18"/>
                  <a:gd name="T102" fmla="*/ 28 w 28"/>
                  <a:gd name="T103" fmla="*/ 18 h 18"/>
                  <a:gd name="T104" fmla="*/ 28 w 28"/>
                  <a:gd name="T105" fmla="*/ 16 h 18"/>
                  <a:gd name="T106" fmla="*/ 28 w 28"/>
                  <a:gd name="T107" fmla="*/ 14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
                  <a:gd name="T163" fmla="*/ 0 h 18"/>
                  <a:gd name="T164" fmla="*/ 28 w 28"/>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 h="18">
                    <a:moveTo>
                      <a:pt x="28" y="14"/>
                    </a:moveTo>
                    <a:lnTo>
                      <a:pt x="26" y="14"/>
                    </a:lnTo>
                    <a:lnTo>
                      <a:pt x="26" y="12"/>
                    </a:lnTo>
                    <a:lnTo>
                      <a:pt x="24" y="10"/>
                    </a:lnTo>
                    <a:lnTo>
                      <a:pt x="20" y="10"/>
                    </a:lnTo>
                    <a:lnTo>
                      <a:pt x="22" y="8"/>
                    </a:lnTo>
                    <a:lnTo>
                      <a:pt x="26" y="8"/>
                    </a:lnTo>
                    <a:lnTo>
                      <a:pt x="24" y="6"/>
                    </a:lnTo>
                    <a:lnTo>
                      <a:pt x="18" y="6"/>
                    </a:lnTo>
                    <a:lnTo>
                      <a:pt x="14" y="4"/>
                    </a:lnTo>
                    <a:lnTo>
                      <a:pt x="16" y="4"/>
                    </a:lnTo>
                    <a:lnTo>
                      <a:pt x="20" y="4"/>
                    </a:lnTo>
                    <a:lnTo>
                      <a:pt x="24" y="4"/>
                    </a:lnTo>
                    <a:lnTo>
                      <a:pt x="24" y="2"/>
                    </a:lnTo>
                    <a:lnTo>
                      <a:pt x="22" y="0"/>
                    </a:lnTo>
                    <a:lnTo>
                      <a:pt x="20" y="0"/>
                    </a:lnTo>
                    <a:lnTo>
                      <a:pt x="0" y="4"/>
                    </a:lnTo>
                    <a:lnTo>
                      <a:pt x="0" y="6"/>
                    </a:lnTo>
                    <a:lnTo>
                      <a:pt x="0" y="8"/>
                    </a:lnTo>
                    <a:lnTo>
                      <a:pt x="2" y="8"/>
                    </a:lnTo>
                    <a:lnTo>
                      <a:pt x="6" y="8"/>
                    </a:lnTo>
                    <a:lnTo>
                      <a:pt x="8" y="6"/>
                    </a:lnTo>
                    <a:lnTo>
                      <a:pt x="8" y="8"/>
                    </a:lnTo>
                    <a:lnTo>
                      <a:pt x="6" y="10"/>
                    </a:lnTo>
                    <a:lnTo>
                      <a:pt x="4" y="10"/>
                    </a:lnTo>
                    <a:lnTo>
                      <a:pt x="8" y="12"/>
                    </a:lnTo>
                    <a:lnTo>
                      <a:pt x="8" y="14"/>
                    </a:lnTo>
                    <a:lnTo>
                      <a:pt x="14" y="14"/>
                    </a:lnTo>
                    <a:lnTo>
                      <a:pt x="10" y="10"/>
                    </a:lnTo>
                    <a:lnTo>
                      <a:pt x="10" y="8"/>
                    </a:lnTo>
                    <a:lnTo>
                      <a:pt x="14" y="8"/>
                    </a:lnTo>
                    <a:lnTo>
                      <a:pt x="16" y="10"/>
                    </a:lnTo>
                    <a:lnTo>
                      <a:pt x="16" y="12"/>
                    </a:lnTo>
                    <a:lnTo>
                      <a:pt x="18" y="14"/>
                    </a:lnTo>
                    <a:lnTo>
                      <a:pt x="22" y="12"/>
                    </a:lnTo>
                    <a:lnTo>
                      <a:pt x="24" y="14"/>
                    </a:lnTo>
                    <a:lnTo>
                      <a:pt x="26" y="14"/>
                    </a:lnTo>
                    <a:lnTo>
                      <a:pt x="26" y="16"/>
                    </a:lnTo>
                    <a:lnTo>
                      <a:pt x="28" y="18"/>
                    </a:lnTo>
                    <a:lnTo>
                      <a:pt x="28" y="16"/>
                    </a:lnTo>
                    <a:lnTo>
                      <a:pt x="28" y="14"/>
                    </a:lnTo>
                    <a:close/>
                  </a:path>
                </a:pathLst>
              </a:custGeom>
              <a:solidFill>
                <a:srgbClr val="0071B4">
                  <a:alpha val="34901"/>
                </a:srgbClr>
              </a:solidFill>
              <a:ln w="9525">
                <a:noFill/>
                <a:round/>
                <a:headEnd/>
                <a:tailEnd/>
              </a:ln>
            </p:spPr>
            <p:txBody>
              <a:bodyPr/>
              <a:lstStyle/>
              <a:p>
                <a:endParaRPr lang="en-US"/>
              </a:p>
            </p:txBody>
          </p:sp>
          <p:sp>
            <p:nvSpPr>
              <p:cNvPr id="14644" name="Freeform 247"/>
              <p:cNvSpPr>
                <a:spLocks/>
              </p:cNvSpPr>
              <p:nvPr/>
            </p:nvSpPr>
            <p:spPr bwMode="auto">
              <a:xfrm>
                <a:off x="1863" y="4043"/>
                <a:ext cx="10" cy="4"/>
              </a:xfrm>
              <a:custGeom>
                <a:avLst/>
                <a:gdLst>
                  <a:gd name="T0" fmla="*/ 4 w 10"/>
                  <a:gd name="T1" fmla="*/ 0 h 4"/>
                  <a:gd name="T2" fmla="*/ 2 w 10"/>
                  <a:gd name="T3" fmla="*/ 2 h 4"/>
                  <a:gd name="T4" fmla="*/ 0 w 10"/>
                  <a:gd name="T5" fmla="*/ 0 h 4"/>
                  <a:gd name="T6" fmla="*/ 0 w 10"/>
                  <a:gd name="T7" fmla="*/ 2 h 4"/>
                  <a:gd name="T8" fmla="*/ 0 w 10"/>
                  <a:gd name="T9" fmla="*/ 4 h 4"/>
                  <a:gd name="T10" fmla="*/ 0 w 10"/>
                  <a:gd name="T11" fmla="*/ 4 h 4"/>
                  <a:gd name="T12" fmla="*/ 0 w 10"/>
                  <a:gd name="T13" fmla="*/ 4 h 4"/>
                  <a:gd name="T14" fmla="*/ 10 w 10"/>
                  <a:gd name="T15" fmla="*/ 4 h 4"/>
                  <a:gd name="T16" fmla="*/ 10 w 10"/>
                  <a:gd name="T17" fmla="*/ 2 h 4"/>
                  <a:gd name="T18" fmla="*/ 8 w 10"/>
                  <a:gd name="T19" fmla="*/ 2 h 4"/>
                  <a:gd name="T20" fmla="*/ 4 w 10"/>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4"/>
                  <a:gd name="T35" fmla="*/ 10 w 10"/>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4">
                    <a:moveTo>
                      <a:pt x="4" y="0"/>
                    </a:moveTo>
                    <a:lnTo>
                      <a:pt x="2" y="2"/>
                    </a:lnTo>
                    <a:lnTo>
                      <a:pt x="0" y="0"/>
                    </a:lnTo>
                    <a:lnTo>
                      <a:pt x="0" y="2"/>
                    </a:lnTo>
                    <a:lnTo>
                      <a:pt x="0" y="4"/>
                    </a:lnTo>
                    <a:lnTo>
                      <a:pt x="10" y="4"/>
                    </a:lnTo>
                    <a:lnTo>
                      <a:pt x="10" y="2"/>
                    </a:lnTo>
                    <a:lnTo>
                      <a:pt x="8" y="2"/>
                    </a:lnTo>
                    <a:lnTo>
                      <a:pt x="4" y="0"/>
                    </a:lnTo>
                    <a:close/>
                  </a:path>
                </a:pathLst>
              </a:custGeom>
              <a:solidFill>
                <a:srgbClr val="0071B4">
                  <a:alpha val="34901"/>
                </a:srgbClr>
              </a:solidFill>
              <a:ln w="9525">
                <a:noFill/>
                <a:round/>
                <a:headEnd/>
                <a:tailEnd/>
              </a:ln>
            </p:spPr>
            <p:txBody>
              <a:bodyPr/>
              <a:lstStyle/>
              <a:p>
                <a:endParaRPr lang="en-US"/>
              </a:p>
            </p:txBody>
          </p:sp>
          <p:sp>
            <p:nvSpPr>
              <p:cNvPr id="14645" name="Freeform 248"/>
              <p:cNvSpPr>
                <a:spLocks/>
              </p:cNvSpPr>
              <p:nvPr/>
            </p:nvSpPr>
            <p:spPr bwMode="auto">
              <a:xfrm>
                <a:off x="1849" y="4013"/>
                <a:ext cx="6" cy="16"/>
              </a:xfrm>
              <a:custGeom>
                <a:avLst/>
                <a:gdLst>
                  <a:gd name="T0" fmla="*/ 0 w 6"/>
                  <a:gd name="T1" fmla="*/ 6 h 16"/>
                  <a:gd name="T2" fmla="*/ 0 w 6"/>
                  <a:gd name="T3" fmla="*/ 6 h 16"/>
                  <a:gd name="T4" fmla="*/ 0 w 6"/>
                  <a:gd name="T5" fmla="*/ 10 h 16"/>
                  <a:gd name="T6" fmla="*/ 0 w 6"/>
                  <a:gd name="T7" fmla="*/ 12 h 16"/>
                  <a:gd name="T8" fmla="*/ 4 w 6"/>
                  <a:gd name="T9" fmla="*/ 14 h 16"/>
                  <a:gd name="T10" fmla="*/ 4 w 6"/>
                  <a:gd name="T11" fmla="*/ 16 h 16"/>
                  <a:gd name="T12" fmla="*/ 6 w 6"/>
                  <a:gd name="T13" fmla="*/ 16 h 16"/>
                  <a:gd name="T14" fmla="*/ 6 w 6"/>
                  <a:gd name="T15" fmla="*/ 14 h 16"/>
                  <a:gd name="T16" fmla="*/ 4 w 6"/>
                  <a:gd name="T17" fmla="*/ 14 h 16"/>
                  <a:gd name="T18" fmla="*/ 4 w 6"/>
                  <a:gd name="T19" fmla="*/ 14 h 16"/>
                  <a:gd name="T20" fmla="*/ 2 w 6"/>
                  <a:gd name="T21" fmla="*/ 10 h 16"/>
                  <a:gd name="T22" fmla="*/ 2 w 6"/>
                  <a:gd name="T23" fmla="*/ 8 h 16"/>
                  <a:gd name="T24" fmla="*/ 4 w 6"/>
                  <a:gd name="T25" fmla="*/ 8 h 16"/>
                  <a:gd name="T26" fmla="*/ 6 w 6"/>
                  <a:gd name="T27" fmla="*/ 10 h 16"/>
                  <a:gd name="T28" fmla="*/ 6 w 6"/>
                  <a:gd name="T29" fmla="*/ 10 h 16"/>
                  <a:gd name="T30" fmla="*/ 6 w 6"/>
                  <a:gd name="T31" fmla="*/ 10 h 16"/>
                  <a:gd name="T32" fmla="*/ 4 w 6"/>
                  <a:gd name="T33" fmla="*/ 0 h 16"/>
                  <a:gd name="T34" fmla="*/ 4 w 6"/>
                  <a:gd name="T35" fmla="*/ 0 h 16"/>
                  <a:gd name="T36" fmla="*/ 2 w 6"/>
                  <a:gd name="T37" fmla="*/ 2 h 16"/>
                  <a:gd name="T38" fmla="*/ 2 w 6"/>
                  <a:gd name="T39" fmla="*/ 4 h 16"/>
                  <a:gd name="T40" fmla="*/ 2 w 6"/>
                  <a:gd name="T41" fmla="*/ 6 h 16"/>
                  <a:gd name="T42" fmla="*/ 2 w 6"/>
                  <a:gd name="T43" fmla="*/ 6 h 16"/>
                  <a:gd name="T44" fmla="*/ 0 w 6"/>
                  <a:gd name="T45" fmla="*/ 6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
                  <a:gd name="T70" fmla="*/ 0 h 16"/>
                  <a:gd name="T71" fmla="*/ 6 w 6"/>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 h="16">
                    <a:moveTo>
                      <a:pt x="0" y="6"/>
                    </a:moveTo>
                    <a:lnTo>
                      <a:pt x="0" y="6"/>
                    </a:lnTo>
                    <a:lnTo>
                      <a:pt x="0" y="10"/>
                    </a:lnTo>
                    <a:lnTo>
                      <a:pt x="0" y="12"/>
                    </a:lnTo>
                    <a:lnTo>
                      <a:pt x="4" y="14"/>
                    </a:lnTo>
                    <a:lnTo>
                      <a:pt x="4" y="16"/>
                    </a:lnTo>
                    <a:lnTo>
                      <a:pt x="6" y="16"/>
                    </a:lnTo>
                    <a:lnTo>
                      <a:pt x="6" y="14"/>
                    </a:lnTo>
                    <a:lnTo>
                      <a:pt x="4" y="14"/>
                    </a:lnTo>
                    <a:lnTo>
                      <a:pt x="2" y="10"/>
                    </a:lnTo>
                    <a:lnTo>
                      <a:pt x="2" y="8"/>
                    </a:lnTo>
                    <a:lnTo>
                      <a:pt x="4" y="8"/>
                    </a:lnTo>
                    <a:lnTo>
                      <a:pt x="6" y="10"/>
                    </a:lnTo>
                    <a:lnTo>
                      <a:pt x="4" y="0"/>
                    </a:lnTo>
                    <a:lnTo>
                      <a:pt x="2" y="2"/>
                    </a:lnTo>
                    <a:lnTo>
                      <a:pt x="2" y="4"/>
                    </a:lnTo>
                    <a:lnTo>
                      <a:pt x="2" y="6"/>
                    </a:lnTo>
                    <a:lnTo>
                      <a:pt x="0" y="6"/>
                    </a:lnTo>
                    <a:close/>
                  </a:path>
                </a:pathLst>
              </a:custGeom>
              <a:solidFill>
                <a:srgbClr val="0071B4">
                  <a:alpha val="34901"/>
                </a:srgbClr>
              </a:solidFill>
              <a:ln w="9525">
                <a:noFill/>
                <a:round/>
                <a:headEnd/>
                <a:tailEnd/>
              </a:ln>
            </p:spPr>
            <p:txBody>
              <a:bodyPr/>
              <a:lstStyle/>
              <a:p>
                <a:endParaRPr lang="en-US"/>
              </a:p>
            </p:txBody>
          </p:sp>
          <p:sp>
            <p:nvSpPr>
              <p:cNvPr id="14646" name="Freeform 249"/>
              <p:cNvSpPr>
                <a:spLocks/>
              </p:cNvSpPr>
              <p:nvPr/>
            </p:nvSpPr>
            <p:spPr bwMode="auto">
              <a:xfrm>
                <a:off x="4168" y="3085"/>
                <a:ext cx="10" cy="8"/>
              </a:xfrm>
              <a:custGeom>
                <a:avLst/>
                <a:gdLst>
                  <a:gd name="T0" fmla="*/ 2 w 10"/>
                  <a:gd name="T1" fmla="*/ 0 h 8"/>
                  <a:gd name="T2" fmla="*/ 0 w 10"/>
                  <a:gd name="T3" fmla="*/ 0 h 8"/>
                  <a:gd name="T4" fmla="*/ 0 w 10"/>
                  <a:gd name="T5" fmla="*/ 2 h 8"/>
                  <a:gd name="T6" fmla="*/ 2 w 10"/>
                  <a:gd name="T7" fmla="*/ 2 h 8"/>
                  <a:gd name="T8" fmla="*/ 8 w 10"/>
                  <a:gd name="T9" fmla="*/ 6 h 8"/>
                  <a:gd name="T10" fmla="*/ 10 w 10"/>
                  <a:gd name="T11" fmla="*/ 8 h 8"/>
                  <a:gd name="T12" fmla="*/ 10 w 10"/>
                  <a:gd name="T13" fmla="*/ 8 h 8"/>
                  <a:gd name="T14" fmla="*/ 8 w 10"/>
                  <a:gd name="T15" fmla="*/ 4 h 8"/>
                  <a:gd name="T16" fmla="*/ 2 w 10"/>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2" y="0"/>
                    </a:moveTo>
                    <a:lnTo>
                      <a:pt x="0" y="0"/>
                    </a:lnTo>
                    <a:lnTo>
                      <a:pt x="0" y="2"/>
                    </a:lnTo>
                    <a:lnTo>
                      <a:pt x="2" y="2"/>
                    </a:lnTo>
                    <a:lnTo>
                      <a:pt x="8" y="6"/>
                    </a:lnTo>
                    <a:lnTo>
                      <a:pt x="10" y="8"/>
                    </a:lnTo>
                    <a:lnTo>
                      <a:pt x="8" y="4"/>
                    </a:lnTo>
                    <a:lnTo>
                      <a:pt x="2" y="0"/>
                    </a:lnTo>
                    <a:close/>
                  </a:path>
                </a:pathLst>
              </a:custGeom>
              <a:solidFill>
                <a:srgbClr val="0071B4">
                  <a:alpha val="34901"/>
                </a:srgbClr>
              </a:solidFill>
              <a:ln w="9525">
                <a:noFill/>
                <a:round/>
                <a:headEnd/>
                <a:tailEnd/>
              </a:ln>
            </p:spPr>
            <p:txBody>
              <a:bodyPr/>
              <a:lstStyle/>
              <a:p>
                <a:endParaRPr lang="en-US"/>
              </a:p>
            </p:txBody>
          </p:sp>
          <p:sp>
            <p:nvSpPr>
              <p:cNvPr id="14647" name="Freeform 250"/>
              <p:cNvSpPr>
                <a:spLocks/>
              </p:cNvSpPr>
              <p:nvPr/>
            </p:nvSpPr>
            <p:spPr bwMode="auto">
              <a:xfrm>
                <a:off x="4582" y="3151"/>
                <a:ext cx="12" cy="2"/>
              </a:xfrm>
              <a:custGeom>
                <a:avLst/>
                <a:gdLst>
                  <a:gd name="T0" fmla="*/ 0 w 12"/>
                  <a:gd name="T1" fmla="*/ 0 h 2"/>
                  <a:gd name="T2" fmla="*/ 2 w 12"/>
                  <a:gd name="T3" fmla="*/ 2 h 2"/>
                  <a:gd name="T4" fmla="*/ 10 w 12"/>
                  <a:gd name="T5" fmla="*/ 0 h 2"/>
                  <a:gd name="T6" fmla="*/ 12 w 12"/>
                  <a:gd name="T7" fmla="*/ 0 h 2"/>
                  <a:gd name="T8" fmla="*/ 12 w 12"/>
                  <a:gd name="T9" fmla="*/ 0 h 2"/>
                  <a:gd name="T10" fmla="*/ 2 w 12"/>
                  <a:gd name="T11" fmla="*/ 0 h 2"/>
                  <a:gd name="T12" fmla="*/ 0 w 12"/>
                  <a:gd name="T13" fmla="*/ 0 h 2"/>
                  <a:gd name="T14" fmla="*/ 0 w 1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2"/>
                  <a:gd name="T26" fmla="*/ 12 w 1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2">
                    <a:moveTo>
                      <a:pt x="0" y="0"/>
                    </a:moveTo>
                    <a:lnTo>
                      <a:pt x="2" y="2"/>
                    </a:lnTo>
                    <a:lnTo>
                      <a:pt x="10" y="0"/>
                    </a:lnTo>
                    <a:lnTo>
                      <a:pt x="12"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648" name="Freeform 251"/>
              <p:cNvSpPr>
                <a:spLocks/>
              </p:cNvSpPr>
              <p:nvPr/>
            </p:nvSpPr>
            <p:spPr bwMode="auto">
              <a:xfrm>
                <a:off x="4724" y="3147"/>
                <a:ext cx="18" cy="4"/>
              </a:xfrm>
              <a:custGeom>
                <a:avLst/>
                <a:gdLst>
                  <a:gd name="T0" fmla="*/ 0 w 18"/>
                  <a:gd name="T1" fmla="*/ 2 h 4"/>
                  <a:gd name="T2" fmla="*/ 0 w 18"/>
                  <a:gd name="T3" fmla="*/ 2 h 4"/>
                  <a:gd name="T4" fmla="*/ 10 w 18"/>
                  <a:gd name="T5" fmla="*/ 4 h 4"/>
                  <a:gd name="T6" fmla="*/ 18 w 18"/>
                  <a:gd name="T7" fmla="*/ 4 h 4"/>
                  <a:gd name="T8" fmla="*/ 18 w 18"/>
                  <a:gd name="T9" fmla="*/ 2 h 4"/>
                  <a:gd name="T10" fmla="*/ 16 w 18"/>
                  <a:gd name="T11" fmla="*/ 2 h 4"/>
                  <a:gd name="T12" fmla="*/ 0 w 18"/>
                  <a:gd name="T13" fmla="*/ 0 h 4"/>
                  <a:gd name="T14" fmla="*/ 0 w 18"/>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4"/>
                  <a:gd name="T26" fmla="*/ 18 w 18"/>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4">
                    <a:moveTo>
                      <a:pt x="0" y="2"/>
                    </a:moveTo>
                    <a:lnTo>
                      <a:pt x="0" y="2"/>
                    </a:lnTo>
                    <a:lnTo>
                      <a:pt x="10" y="4"/>
                    </a:lnTo>
                    <a:lnTo>
                      <a:pt x="18" y="4"/>
                    </a:lnTo>
                    <a:lnTo>
                      <a:pt x="18" y="2"/>
                    </a:lnTo>
                    <a:lnTo>
                      <a:pt x="16"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649" name="Freeform 252"/>
              <p:cNvSpPr>
                <a:spLocks/>
              </p:cNvSpPr>
              <p:nvPr/>
            </p:nvSpPr>
            <p:spPr bwMode="auto">
              <a:xfrm>
                <a:off x="4568" y="3149"/>
                <a:ext cx="12" cy="4"/>
              </a:xfrm>
              <a:custGeom>
                <a:avLst/>
                <a:gdLst>
                  <a:gd name="T0" fmla="*/ 12 w 12"/>
                  <a:gd name="T1" fmla="*/ 2 h 4"/>
                  <a:gd name="T2" fmla="*/ 12 w 12"/>
                  <a:gd name="T3" fmla="*/ 0 h 4"/>
                  <a:gd name="T4" fmla="*/ 10 w 12"/>
                  <a:gd name="T5" fmla="*/ 0 h 4"/>
                  <a:gd name="T6" fmla="*/ 6 w 12"/>
                  <a:gd name="T7" fmla="*/ 0 h 4"/>
                  <a:gd name="T8" fmla="*/ 4 w 12"/>
                  <a:gd name="T9" fmla="*/ 0 h 4"/>
                  <a:gd name="T10" fmla="*/ 0 w 12"/>
                  <a:gd name="T11" fmla="*/ 0 h 4"/>
                  <a:gd name="T12" fmla="*/ 0 w 12"/>
                  <a:gd name="T13" fmla="*/ 0 h 4"/>
                  <a:gd name="T14" fmla="*/ 0 w 12"/>
                  <a:gd name="T15" fmla="*/ 4 h 4"/>
                  <a:gd name="T16" fmla="*/ 2 w 12"/>
                  <a:gd name="T17" fmla="*/ 4 h 4"/>
                  <a:gd name="T18" fmla="*/ 4 w 12"/>
                  <a:gd name="T19" fmla="*/ 2 h 4"/>
                  <a:gd name="T20" fmla="*/ 8 w 12"/>
                  <a:gd name="T21" fmla="*/ 2 h 4"/>
                  <a:gd name="T22" fmla="*/ 10 w 12"/>
                  <a:gd name="T23" fmla="*/ 2 h 4"/>
                  <a:gd name="T24" fmla="*/ 12 w 12"/>
                  <a:gd name="T25" fmla="*/ 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4"/>
                  <a:gd name="T41" fmla="*/ 12 w 1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4">
                    <a:moveTo>
                      <a:pt x="12" y="2"/>
                    </a:moveTo>
                    <a:lnTo>
                      <a:pt x="12" y="0"/>
                    </a:lnTo>
                    <a:lnTo>
                      <a:pt x="10" y="0"/>
                    </a:lnTo>
                    <a:lnTo>
                      <a:pt x="6" y="0"/>
                    </a:lnTo>
                    <a:lnTo>
                      <a:pt x="4" y="0"/>
                    </a:lnTo>
                    <a:lnTo>
                      <a:pt x="0" y="0"/>
                    </a:lnTo>
                    <a:lnTo>
                      <a:pt x="0" y="4"/>
                    </a:lnTo>
                    <a:lnTo>
                      <a:pt x="2" y="4"/>
                    </a:lnTo>
                    <a:lnTo>
                      <a:pt x="4" y="2"/>
                    </a:lnTo>
                    <a:lnTo>
                      <a:pt x="8" y="2"/>
                    </a:lnTo>
                    <a:lnTo>
                      <a:pt x="10" y="2"/>
                    </a:lnTo>
                    <a:lnTo>
                      <a:pt x="12" y="2"/>
                    </a:lnTo>
                    <a:close/>
                  </a:path>
                </a:pathLst>
              </a:custGeom>
              <a:solidFill>
                <a:srgbClr val="0071B4">
                  <a:alpha val="34901"/>
                </a:srgbClr>
              </a:solidFill>
              <a:ln w="9525">
                <a:noFill/>
                <a:round/>
                <a:headEnd/>
                <a:tailEnd/>
              </a:ln>
            </p:spPr>
            <p:txBody>
              <a:bodyPr/>
              <a:lstStyle/>
              <a:p>
                <a:endParaRPr lang="en-US"/>
              </a:p>
            </p:txBody>
          </p:sp>
          <p:sp>
            <p:nvSpPr>
              <p:cNvPr id="14650" name="Freeform 253"/>
              <p:cNvSpPr>
                <a:spLocks/>
              </p:cNvSpPr>
              <p:nvPr/>
            </p:nvSpPr>
            <p:spPr bwMode="auto">
              <a:xfrm>
                <a:off x="4588" y="3153"/>
                <a:ext cx="2" cy="6"/>
              </a:xfrm>
              <a:custGeom>
                <a:avLst/>
                <a:gdLst>
                  <a:gd name="T0" fmla="*/ 2 w 2"/>
                  <a:gd name="T1" fmla="*/ 0 h 6"/>
                  <a:gd name="T2" fmla="*/ 0 w 2"/>
                  <a:gd name="T3" fmla="*/ 0 h 6"/>
                  <a:gd name="T4" fmla="*/ 0 w 2"/>
                  <a:gd name="T5" fmla="*/ 0 h 6"/>
                  <a:gd name="T6" fmla="*/ 0 w 2"/>
                  <a:gd name="T7" fmla="*/ 2 h 6"/>
                  <a:gd name="T8" fmla="*/ 2 w 2"/>
                  <a:gd name="T9" fmla="*/ 6 h 6"/>
                  <a:gd name="T10" fmla="*/ 2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0" y="0"/>
                    </a:lnTo>
                    <a:lnTo>
                      <a:pt x="0" y="2"/>
                    </a:lnTo>
                    <a:lnTo>
                      <a:pt x="2" y="6"/>
                    </a:lnTo>
                    <a:lnTo>
                      <a:pt x="2" y="0"/>
                    </a:lnTo>
                    <a:close/>
                  </a:path>
                </a:pathLst>
              </a:custGeom>
              <a:solidFill>
                <a:srgbClr val="0071B4">
                  <a:alpha val="34901"/>
                </a:srgbClr>
              </a:solidFill>
              <a:ln w="9525">
                <a:noFill/>
                <a:round/>
                <a:headEnd/>
                <a:tailEnd/>
              </a:ln>
            </p:spPr>
            <p:txBody>
              <a:bodyPr/>
              <a:lstStyle/>
              <a:p>
                <a:endParaRPr lang="en-US"/>
              </a:p>
            </p:txBody>
          </p:sp>
          <p:sp>
            <p:nvSpPr>
              <p:cNvPr id="14651" name="Freeform 254"/>
              <p:cNvSpPr>
                <a:spLocks/>
              </p:cNvSpPr>
              <p:nvPr/>
            </p:nvSpPr>
            <p:spPr bwMode="auto">
              <a:xfrm>
                <a:off x="4608" y="3131"/>
                <a:ext cx="8" cy="6"/>
              </a:xfrm>
              <a:custGeom>
                <a:avLst/>
                <a:gdLst>
                  <a:gd name="T0" fmla="*/ 2 w 8"/>
                  <a:gd name="T1" fmla="*/ 6 h 6"/>
                  <a:gd name="T2" fmla="*/ 6 w 8"/>
                  <a:gd name="T3" fmla="*/ 6 h 6"/>
                  <a:gd name="T4" fmla="*/ 6 w 8"/>
                  <a:gd name="T5" fmla="*/ 6 h 6"/>
                  <a:gd name="T6" fmla="*/ 8 w 8"/>
                  <a:gd name="T7" fmla="*/ 6 h 6"/>
                  <a:gd name="T8" fmla="*/ 6 w 8"/>
                  <a:gd name="T9" fmla="*/ 4 h 6"/>
                  <a:gd name="T10" fmla="*/ 4 w 8"/>
                  <a:gd name="T11" fmla="*/ 2 h 6"/>
                  <a:gd name="T12" fmla="*/ 4 w 8"/>
                  <a:gd name="T13" fmla="*/ 0 h 6"/>
                  <a:gd name="T14" fmla="*/ 2 w 8"/>
                  <a:gd name="T15" fmla="*/ 0 h 6"/>
                  <a:gd name="T16" fmla="*/ 0 w 8"/>
                  <a:gd name="T17" fmla="*/ 0 h 6"/>
                  <a:gd name="T18" fmla="*/ 2 w 8"/>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
                  <a:gd name="T32" fmla="*/ 8 w 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
                    <a:moveTo>
                      <a:pt x="2" y="6"/>
                    </a:moveTo>
                    <a:lnTo>
                      <a:pt x="6" y="6"/>
                    </a:lnTo>
                    <a:lnTo>
                      <a:pt x="8" y="6"/>
                    </a:lnTo>
                    <a:lnTo>
                      <a:pt x="6" y="4"/>
                    </a:lnTo>
                    <a:lnTo>
                      <a:pt x="4" y="2"/>
                    </a:lnTo>
                    <a:lnTo>
                      <a:pt x="4" y="0"/>
                    </a:lnTo>
                    <a:lnTo>
                      <a:pt x="2" y="0"/>
                    </a:lnTo>
                    <a:lnTo>
                      <a:pt x="0" y="0"/>
                    </a:lnTo>
                    <a:lnTo>
                      <a:pt x="2" y="6"/>
                    </a:lnTo>
                    <a:close/>
                  </a:path>
                </a:pathLst>
              </a:custGeom>
              <a:solidFill>
                <a:srgbClr val="0071B4">
                  <a:alpha val="34901"/>
                </a:srgbClr>
              </a:solidFill>
              <a:ln w="9525">
                <a:noFill/>
                <a:round/>
                <a:headEnd/>
                <a:tailEnd/>
              </a:ln>
            </p:spPr>
            <p:txBody>
              <a:bodyPr/>
              <a:lstStyle/>
              <a:p>
                <a:endParaRPr lang="en-US"/>
              </a:p>
            </p:txBody>
          </p:sp>
          <p:sp>
            <p:nvSpPr>
              <p:cNvPr id="14652" name="Freeform 255"/>
              <p:cNvSpPr>
                <a:spLocks/>
              </p:cNvSpPr>
              <p:nvPr/>
            </p:nvSpPr>
            <p:spPr bwMode="auto">
              <a:xfrm>
                <a:off x="4977" y="3047"/>
                <a:ext cx="0" cy="0"/>
              </a:xfrm>
              <a:custGeom>
                <a:avLst/>
                <a:gdLst>
                  <a:gd name="T0" fmla="*/ 0 60000 65536"/>
                  <a:gd name="T1" fmla="*/ 0 60000 65536"/>
                  <a:gd name="T2" fmla="*/ 0 60000 65536"/>
                  <a:gd name="T3" fmla="*/ 0 60000 65536"/>
                  <a:gd name="T4" fmla="*/ 0 60000 65536"/>
                  <a:gd name="T5" fmla="*/ 0 60000 65536"/>
                  <a:gd name="T6" fmla="*/ 0 60000 65536"/>
                </a:gdLst>
                <a:ahLst/>
                <a:cxnLst>
                  <a:cxn ang="T0">
                    <a:pos x="0" y="0"/>
                  </a:cxn>
                  <a:cxn ang="T1">
                    <a:pos x="0" y="0"/>
                  </a:cxn>
                  <a:cxn ang="T2">
                    <a:pos x="0" y="0"/>
                  </a:cxn>
                  <a:cxn ang="T3">
                    <a:pos x="0" y="0"/>
                  </a:cxn>
                  <a:cxn ang="T4">
                    <a:pos x="0" y="0"/>
                  </a:cxn>
                  <a:cxn ang="T5">
                    <a:pos x="0" y="0"/>
                  </a:cxn>
                  <a:cxn ang="T6">
                    <a:pos x="0" y="0"/>
                  </a:cxn>
                </a:cxnLst>
                <a:rect l="0" t="0" r="0" b="0"/>
                <a:pathLst>
                  <a:path>
                    <a:moveTo>
                      <a:pt x="0" y="0"/>
                    </a:moveTo>
                    <a:lnTo>
                      <a:pt x="0" y="0"/>
                    </a:lnTo>
                    <a:close/>
                  </a:path>
                </a:pathLst>
              </a:custGeom>
              <a:solidFill>
                <a:srgbClr val="0071B4">
                  <a:alpha val="34901"/>
                </a:srgbClr>
              </a:solidFill>
              <a:ln w="9525">
                <a:noFill/>
                <a:round/>
                <a:headEnd/>
                <a:tailEnd/>
              </a:ln>
            </p:spPr>
            <p:txBody>
              <a:bodyPr/>
              <a:lstStyle/>
              <a:p>
                <a:endParaRPr lang="en-US"/>
              </a:p>
            </p:txBody>
          </p:sp>
          <p:sp>
            <p:nvSpPr>
              <p:cNvPr id="14653" name="Freeform 256"/>
              <p:cNvSpPr>
                <a:spLocks/>
              </p:cNvSpPr>
              <p:nvPr/>
            </p:nvSpPr>
            <p:spPr bwMode="auto">
              <a:xfrm>
                <a:off x="4973" y="3521"/>
                <a:ext cx="2" cy="4"/>
              </a:xfrm>
              <a:custGeom>
                <a:avLst/>
                <a:gdLst>
                  <a:gd name="T0" fmla="*/ 2 w 2"/>
                  <a:gd name="T1" fmla="*/ 0 h 4"/>
                  <a:gd name="T2" fmla="*/ 2 w 2"/>
                  <a:gd name="T3" fmla="*/ 0 h 4"/>
                  <a:gd name="T4" fmla="*/ 0 w 2"/>
                  <a:gd name="T5" fmla="*/ 0 h 4"/>
                  <a:gd name="T6" fmla="*/ 0 w 2"/>
                  <a:gd name="T7" fmla="*/ 0 h 4"/>
                  <a:gd name="T8" fmla="*/ 0 w 2"/>
                  <a:gd name="T9" fmla="*/ 4 h 4"/>
                  <a:gd name="T10" fmla="*/ 2 w 2"/>
                  <a:gd name="T11" fmla="*/ 4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2" y="0"/>
                    </a:lnTo>
                    <a:lnTo>
                      <a:pt x="0" y="0"/>
                    </a:lnTo>
                    <a:lnTo>
                      <a:pt x="0" y="4"/>
                    </a:lnTo>
                    <a:lnTo>
                      <a:pt x="2" y="4"/>
                    </a:lnTo>
                    <a:lnTo>
                      <a:pt x="2" y="0"/>
                    </a:lnTo>
                    <a:close/>
                  </a:path>
                </a:pathLst>
              </a:custGeom>
              <a:solidFill>
                <a:srgbClr val="0071B4">
                  <a:alpha val="34901"/>
                </a:srgbClr>
              </a:solidFill>
              <a:ln w="9525">
                <a:noFill/>
                <a:round/>
                <a:headEnd/>
                <a:tailEnd/>
              </a:ln>
            </p:spPr>
            <p:txBody>
              <a:bodyPr/>
              <a:lstStyle/>
              <a:p>
                <a:endParaRPr lang="en-US"/>
              </a:p>
            </p:txBody>
          </p:sp>
          <p:sp>
            <p:nvSpPr>
              <p:cNvPr id="14654" name="Freeform 257"/>
              <p:cNvSpPr>
                <a:spLocks/>
              </p:cNvSpPr>
              <p:nvPr/>
            </p:nvSpPr>
            <p:spPr bwMode="auto">
              <a:xfrm>
                <a:off x="4736" y="3318"/>
                <a:ext cx="6" cy="8"/>
              </a:xfrm>
              <a:custGeom>
                <a:avLst/>
                <a:gdLst>
                  <a:gd name="T0" fmla="*/ 4 w 6"/>
                  <a:gd name="T1" fmla="*/ 0 h 8"/>
                  <a:gd name="T2" fmla="*/ 2 w 6"/>
                  <a:gd name="T3" fmla="*/ 2 h 8"/>
                  <a:gd name="T4" fmla="*/ 2 w 6"/>
                  <a:gd name="T5" fmla="*/ 0 h 8"/>
                  <a:gd name="T6" fmla="*/ 0 w 6"/>
                  <a:gd name="T7" fmla="*/ 2 h 8"/>
                  <a:gd name="T8" fmla="*/ 0 w 6"/>
                  <a:gd name="T9" fmla="*/ 0 h 8"/>
                  <a:gd name="T10" fmla="*/ 0 w 6"/>
                  <a:gd name="T11" fmla="*/ 0 h 8"/>
                  <a:gd name="T12" fmla="*/ 0 w 6"/>
                  <a:gd name="T13" fmla="*/ 6 h 8"/>
                  <a:gd name="T14" fmla="*/ 0 w 6"/>
                  <a:gd name="T15" fmla="*/ 8 h 8"/>
                  <a:gd name="T16" fmla="*/ 4 w 6"/>
                  <a:gd name="T17" fmla="*/ 8 h 8"/>
                  <a:gd name="T18" fmla="*/ 6 w 6"/>
                  <a:gd name="T19" fmla="*/ 8 h 8"/>
                  <a:gd name="T20" fmla="*/ 6 w 6"/>
                  <a:gd name="T21" fmla="*/ 6 h 8"/>
                  <a:gd name="T22" fmla="*/ 4 w 6"/>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8"/>
                  <a:gd name="T38" fmla="*/ 6 w 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8">
                    <a:moveTo>
                      <a:pt x="4" y="0"/>
                    </a:moveTo>
                    <a:lnTo>
                      <a:pt x="2" y="2"/>
                    </a:lnTo>
                    <a:lnTo>
                      <a:pt x="2" y="0"/>
                    </a:lnTo>
                    <a:lnTo>
                      <a:pt x="0" y="2"/>
                    </a:lnTo>
                    <a:lnTo>
                      <a:pt x="0" y="0"/>
                    </a:lnTo>
                    <a:lnTo>
                      <a:pt x="0" y="6"/>
                    </a:lnTo>
                    <a:lnTo>
                      <a:pt x="0" y="8"/>
                    </a:lnTo>
                    <a:lnTo>
                      <a:pt x="4" y="8"/>
                    </a:lnTo>
                    <a:lnTo>
                      <a:pt x="6" y="8"/>
                    </a:lnTo>
                    <a:lnTo>
                      <a:pt x="6" y="6"/>
                    </a:lnTo>
                    <a:lnTo>
                      <a:pt x="4" y="0"/>
                    </a:lnTo>
                    <a:close/>
                  </a:path>
                </a:pathLst>
              </a:custGeom>
              <a:solidFill>
                <a:srgbClr val="0071B4">
                  <a:alpha val="34901"/>
                </a:srgbClr>
              </a:solidFill>
              <a:ln w="9525">
                <a:noFill/>
                <a:round/>
                <a:headEnd/>
                <a:tailEnd/>
              </a:ln>
            </p:spPr>
            <p:txBody>
              <a:bodyPr/>
              <a:lstStyle/>
              <a:p>
                <a:endParaRPr lang="en-US"/>
              </a:p>
            </p:txBody>
          </p:sp>
          <p:sp>
            <p:nvSpPr>
              <p:cNvPr id="14655" name="Freeform 258"/>
              <p:cNvSpPr>
                <a:spLocks/>
              </p:cNvSpPr>
              <p:nvPr/>
            </p:nvSpPr>
            <p:spPr bwMode="auto">
              <a:xfrm>
                <a:off x="4588" y="3231"/>
                <a:ext cx="14" cy="6"/>
              </a:xfrm>
              <a:custGeom>
                <a:avLst/>
                <a:gdLst>
                  <a:gd name="T0" fmla="*/ 0 w 14"/>
                  <a:gd name="T1" fmla="*/ 6 h 6"/>
                  <a:gd name="T2" fmla="*/ 0 w 14"/>
                  <a:gd name="T3" fmla="*/ 6 h 6"/>
                  <a:gd name="T4" fmla="*/ 2 w 14"/>
                  <a:gd name="T5" fmla="*/ 6 h 6"/>
                  <a:gd name="T6" fmla="*/ 4 w 14"/>
                  <a:gd name="T7" fmla="*/ 6 h 6"/>
                  <a:gd name="T8" fmla="*/ 8 w 14"/>
                  <a:gd name="T9" fmla="*/ 6 h 6"/>
                  <a:gd name="T10" fmla="*/ 14 w 14"/>
                  <a:gd name="T11" fmla="*/ 2 h 6"/>
                  <a:gd name="T12" fmla="*/ 12 w 14"/>
                  <a:gd name="T13" fmla="*/ 0 h 6"/>
                  <a:gd name="T14" fmla="*/ 10 w 14"/>
                  <a:gd name="T15" fmla="*/ 0 h 6"/>
                  <a:gd name="T16" fmla="*/ 6 w 14"/>
                  <a:gd name="T17" fmla="*/ 2 h 6"/>
                  <a:gd name="T18" fmla="*/ 2 w 14"/>
                  <a:gd name="T19" fmla="*/ 2 h 6"/>
                  <a:gd name="T20" fmla="*/ 0 w 14"/>
                  <a:gd name="T21" fmla="*/ 4 h 6"/>
                  <a:gd name="T22" fmla="*/ 0 w 14"/>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6"/>
                  <a:gd name="T38" fmla="*/ 14 w 1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6">
                    <a:moveTo>
                      <a:pt x="0" y="6"/>
                    </a:moveTo>
                    <a:lnTo>
                      <a:pt x="0" y="6"/>
                    </a:lnTo>
                    <a:lnTo>
                      <a:pt x="2" y="6"/>
                    </a:lnTo>
                    <a:lnTo>
                      <a:pt x="4" y="6"/>
                    </a:lnTo>
                    <a:lnTo>
                      <a:pt x="8" y="6"/>
                    </a:lnTo>
                    <a:lnTo>
                      <a:pt x="14" y="2"/>
                    </a:lnTo>
                    <a:lnTo>
                      <a:pt x="12" y="0"/>
                    </a:lnTo>
                    <a:lnTo>
                      <a:pt x="10" y="0"/>
                    </a:lnTo>
                    <a:lnTo>
                      <a:pt x="6" y="2"/>
                    </a:lnTo>
                    <a:lnTo>
                      <a:pt x="2" y="2"/>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4656" name="Freeform 259"/>
              <p:cNvSpPr>
                <a:spLocks/>
              </p:cNvSpPr>
              <p:nvPr/>
            </p:nvSpPr>
            <p:spPr bwMode="auto">
              <a:xfrm>
                <a:off x="4640" y="3235"/>
                <a:ext cx="4" cy="2"/>
              </a:xfrm>
              <a:custGeom>
                <a:avLst/>
                <a:gdLst>
                  <a:gd name="T0" fmla="*/ 0 w 4"/>
                  <a:gd name="T1" fmla="*/ 0 h 2"/>
                  <a:gd name="T2" fmla="*/ 2 w 4"/>
                  <a:gd name="T3" fmla="*/ 2 h 2"/>
                  <a:gd name="T4" fmla="*/ 2 w 4"/>
                  <a:gd name="T5" fmla="*/ 2 h 2"/>
                  <a:gd name="T6" fmla="*/ 4 w 4"/>
                  <a:gd name="T7" fmla="*/ 2 h 2"/>
                  <a:gd name="T8" fmla="*/ 4 w 4"/>
                  <a:gd name="T9" fmla="*/ 0 h 2"/>
                  <a:gd name="T10" fmla="*/ 0 w 4"/>
                  <a:gd name="T11" fmla="*/ 0 h 2"/>
                  <a:gd name="T12" fmla="*/ 0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0" y="0"/>
                    </a:moveTo>
                    <a:lnTo>
                      <a:pt x="2" y="2"/>
                    </a:lnTo>
                    <a:lnTo>
                      <a:pt x="4" y="2"/>
                    </a:lnTo>
                    <a:lnTo>
                      <a:pt x="4" y="0"/>
                    </a:lnTo>
                    <a:lnTo>
                      <a:pt x="0" y="0"/>
                    </a:lnTo>
                    <a:close/>
                  </a:path>
                </a:pathLst>
              </a:custGeom>
              <a:solidFill>
                <a:srgbClr val="0071B4">
                  <a:alpha val="34901"/>
                </a:srgbClr>
              </a:solidFill>
              <a:ln w="9525">
                <a:noFill/>
                <a:round/>
                <a:headEnd/>
                <a:tailEnd/>
              </a:ln>
            </p:spPr>
            <p:txBody>
              <a:bodyPr/>
              <a:lstStyle/>
              <a:p>
                <a:endParaRPr lang="en-US"/>
              </a:p>
            </p:txBody>
          </p:sp>
          <p:sp>
            <p:nvSpPr>
              <p:cNvPr id="14657" name="Freeform 260"/>
              <p:cNvSpPr>
                <a:spLocks/>
              </p:cNvSpPr>
              <p:nvPr/>
            </p:nvSpPr>
            <p:spPr bwMode="auto">
              <a:xfrm>
                <a:off x="4626" y="3225"/>
                <a:ext cx="2" cy="2"/>
              </a:xfrm>
              <a:custGeom>
                <a:avLst/>
                <a:gdLst>
                  <a:gd name="T0" fmla="*/ 0 w 2"/>
                  <a:gd name="T1" fmla="*/ 0 h 2"/>
                  <a:gd name="T2" fmla="*/ 0 w 2"/>
                  <a:gd name="T3" fmla="*/ 2 h 2"/>
                  <a:gd name="T4" fmla="*/ 2 w 2"/>
                  <a:gd name="T5" fmla="*/ 2 h 2"/>
                  <a:gd name="T6" fmla="*/ 2 w 2"/>
                  <a:gd name="T7" fmla="*/ 0 h 2"/>
                  <a:gd name="T8" fmla="*/ 0 w 2"/>
                  <a:gd name="T9" fmla="*/ 0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658" name="Freeform 261"/>
              <p:cNvSpPr>
                <a:spLocks/>
              </p:cNvSpPr>
              <p:nvPr/>
            </p:nvSpPr>
            <p:spPr bwMode="auto">
              <a:xfrm>
                <a:off x="4600" y="3061"/>
                <a:ext cx="2" cy="8"/>
              </a:xfrm>
              <a:custGeom>
                <a:avLst/>
                <a:gdLst>
                  <a:gd name="T0" fmla="*/ 2 w 2"/>
                  <a:gd name="T1" fmla="*/ 0 h 8"/>
                  <a:gd name="T2" fmla="*/ 0 w 2"/>
                  <a:gd name="T3" fmla="*/ 0 h 8"/>
                  <a:gd name="T4" fmla="*/ 2 w 2"/>
                  <a:gd name="T5" fmla="*/ 8 h 8"/>
                  <a:gd name="T6" fmla="*/ 2 w 2"/>
                  <a:gd name="T7" fmla="*/ 8 h 8"/>
                  <a:gd name="T8" fmla="*/ 2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0"/>
                    </a:lnTo>
                    <a:lnTo>
                      <a:pt x="2" y="8"/>
                    </a:lnTo>
                    <a:lnTo>
                      <a:pt x="2" y="0"/>
                    </a:lnTo>
                    <a:close/>
                  </a:path>
                </a:pathLst>
              </a:custGeom>
              <a:solidFill>
                <a:srgbClr val="0071B4">
                  <a:alpha val="34901"/>
                </a:srgbClr>
              </a:solidFill>
              <a:ln w="9525">
                <a:noFill/>
                <a:round/>
                <a:headEnd/>
                <a:tailEnd/>
              </a:ln>
            </p:spPr>
            <p:txBody>
              <a:bodyPr/>
              <a:lstStyle/>
              <a:p>
                <a:endParaRPr lang="en-US"/>
              </a:p>
            </p:txBody>
          </p:sp>
          <p:sp>
            <p:nvSpPr>
              <p:cNvPr id="14659" name="Freeform 262"/>
              <p:cNvSpPr>
                <a:spLocks/>
              </p:cNvSpPr>
              <p:nvPr/>
            </p:nvSpPr>
            <p:spPr bwMode="auto">
              <a:xfrm>
                <a:off x="4519" y="3041"/>
                <a:ext cx="8" cy="4"/>
              </a:xfrm>
              <a:custGeom>
                <a:avLst/>
                <a:gdLst>
                  <a:gd name="T0" fmla="*/ 2 w 8"/>
                  <a:gd name="T1" fmla="*/ 0 h 4"/>
                  <a:gd name="T2" fmla="*/ 0 w 8"/>
                  <a:gd name="T3" fmla="*/ 2 h 4"/>
                  <a:gd name="T4" fmla="*/ 0 w 8"/>
                  <a:gd name="T5" fmla="*/ 2 h 4"/>
                  <a:gd name="T6" fmla="*/ 2 w 8"/>
                  <a:gd name="T7" fmla="*/ 2 h 4"/>
                  <a:gd name="T8" fmla="*/ 4 w 8"/>
                  <a:gd name="T9" fmla="*/ 2 h 4"/>
                  <a:gd name="T10" fmla="*/ 6 w 8"/>
                  <a:gd name="T11" fmla="*/ 4 h 4"/>
                  <a:gd name="T12" fmla="*/ 8 w 8"/>
                  <a:gd name="T13" fmla="*/ 2 h 4"/>
                  <a:gd name="T14" fmla="*/ 2 w 8"/>
                  <a:gd name="T15" fmla="*/ 0 h 4"/>
                  <a:gd name="T16" fmla="*/ 2 w 8"/>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
                  <a:gd name="T29" fmla="*/ 8 w 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
                    <a:moveTo>
                      <a:pt x="2" y="0"/>
                    </a:moveTo>
                    <a:lnTo>
                      <a:pt x="0" y="2"/>
                    </a:lnTo>
                    <a:lnTo>
                      <a:pt x="2" y="2"/>
                    </a:lnTo>
                    <a:lnTo>
                      <a:pt x="4" y="2"/>
                    </a:lnTo>
                    <a:lnTo>
                      <a:pt x="6" y="4"/>
                    </a:lnTo>
                    <a:lnTo>
                      <a:pt x="8" y="2"/>
                    </a:lnTo>
                    <a:lnTo>
                      <a:pt x="2" y="0"/>
                    </a:lnTo>
                    <a:close/>
                  </a:path>
                </a:pathLst>
              </a:custGeom>
              <a:solidFill>
                <a:srgbClr val="0071B4">
                  <a:alpha val="34901"/>
                </a:srgbClr>
              </a:solidFill>
              <a:ln w="9525">
                <a:noFill/>
                <a:round/>
                <a:headEnd/>
                <a:tailEnd/>
              </a:ln>
            </p:spPr>
            <p:txBody>
              <a:bodyPr/>
              <a:lstStyle/>
              <a:p>
                <a:endParaRPr lang="en-US"/>
              </a:p>
            </p:txBody>
          </p:sp>
          <p:sp>
            <p:nvSpPr>
              <p:cNvPr id="14660" name="Freeform 263"/>
              <p:cNvSpPr>
                <a:spLocks/>
              </p:cNvSpPr>
              <p:nvPr/>
            </p:nvSpPr>
            <p:spPr bwMode="auto">
              <a:xfrm>
                <a:off x="4505" y="3051"/>
                <a:ext cx="4" cy="4"/>
              </a:xfrm>
              <a:custGeom>
                <a:avLst/>
                <a:gdLst>
                  <a:gd name="T0" fmla="*/ 0 w 4"/>
                  <a:gd name="T1" fmla="*/ 4 h 4"/>
                  <a:gd name="T2" fmla="*/ 4 w 4"/>
                  <a:gd name="T3" fmla="*/ 2 h 4"/>
                  <a:gd name="T4" fmla="*/ 4 w 4"/>
                  <a:gd name="T5" fmla="*/ 2 h 4"/>
                  <a:gd name="T6" fmla="*/ 2 w 4"/>
                  <a:gd name="T7" fmla="*/ 0 h 4"/>
                  <a:gd name="T8" fmla="*/ 0 w 4"/>
                  <a:gd name="T9" fmla="*/ 2 h 4"/>
                  <a:gd name="T10" fmla="*/ 0 w 4"/>
                  <a:gd name="T11" fmla="*/ 4 h 4"/>
                  <a:gd name="T12" fmla="*/ 0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4"/>
                    </a:moveTo>
                    <a:lnTo>
                      <a:pt x="4" y="2"/>
                    </a:lnTo>
                    <a:lnTo>
                      <a:pt x="2" y="0"/>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4661" name="Freeform 264"/>
              <p:cNvSpPr>
                <a:spLocks/>
              </p:cNvSpPr>
              <p:nvPr/>
            </p:nvSpPr>
            <p:spPr bwMode="auto">
              <a:xfrm>
                <a:off x="4991" y="3195"/>
                <a:ext cx="2" cy="4"/>
              </a:xfrm>
              <a:custGeom>
                <a:avLst/>
                <a:gdLst>
                  <a:gd name="T0" fmla="*/ 0 w 2"/>
                  <a:gd name="T1" fmla="*/ 0 h 4"/>
                  <a:gd name="T2" fmla="*/ 0 w 2"/>
                  <a:gd name="T3" fmla="*/ 2 h 4"/>
                  <a:gd name="T4" fmla="*/ 2 w 2"/>
                  <a:gd name="T5" fmla="*/ 4 h 4"/>
                  <a:gd name="T6" fmla="*/ 0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0"/>
                    </a:moveTo>
                    <a:lnTo>
                      <a:pt x="0" y="2"/>
                    </a:lnTo>
                    <a:lnTo>
                      <a:pt x="2" y="4"/>
                    </a:lnTo>
                    <a:lnTo>
                      <a:pt x="0" y="0"/>
                    </a:lnTo>
                    <a:close/>
                  </a:path>
                </a:pathLst>
              </a:custGeom>
              <a:solidFill>
                <a:srgbClr val="0071B4">
                  <a:alpha val="34901"/>
                </a:srgbClr>
              </a:solidFill>
              <a:ln w="9525">
                <a:noFill/>
                <a:round/>
                <a:headEnd/>
                <a:tailEnd/>
              </a:ln>
            </p:spPr>
            <p:txBody>
              <a:bodyPr/>
              <a:lstStyle/>
              <a:p>
                <a:endParaRPr lang="en-US"/>
              </a:p>
            </p:txBody>
          </p:sp>
          <p:sp>
            <p:nvSpPr>
              <p:cNvPr id="14662" name="Freeform 265"/>
              <p:cNvSpPr>
                <a:spLocks/>
              </p:cNvSpPr>
              <p:nvPr/>
            </p:nvSpPr>
            <p:spPr bwMode="auto">
              <a:xfrm>
                <a:off x="4533" y="3031"/>
                <a:ext cx="6" cy="4"/>
              </a:xfrm>
              <a:custGeom>
                <a:avLst/>
                <a:gdLst>
                  <a:gd name="T0" fmla="*/ 4 w 6"/>
                  <a:gd name="T1" fmla="*/ 4 h 4"/>
                  <a:gd name="T2" fmla="*/ 6 w 6"/>
                  <a:gd name="T3" fmla="*/ 2 h 4"/>
                  <a:gd name="T4" fmla="*/ 4 w 6"/>
                  <a:gd name="T5" fmla="*/ 2 h 4"/>
                  <a:gd name="T6" fmla="*/ 2 w 6"/>
                  <a:gd name="T7" fmla="*/ 0 h 4"/>
                  <a:gd name="T8" fmla="*/ 0 w 6"/>
                  <a:gd name="T9" fmla="*/ 0 h 4"/>
                  <a:gd name="T10" fmla="*/ 0 w 6"/>
                  <a:gd name="T11" fmla="*/ 2 h 4"/>
                  <a:gd name="T12" fmla="*/ 2 w 6"/>
                  <a:gd name="T13" fmla="*/ 4 h 4"/>
                  <a:gd name="T14" fmla="*/ 4 w 6"/>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4" y="4"/>
                    </a:moveTo>
                    <a:lnTo>
                      <a:pt x="6" y="2"/>
                    </a:lnTo>
                    <a:lnTo>
                      <a:pt x="4" y="2"/>
                    </a:lnTo>
                    <a:lnTo>
                      <a:pt x="2" y="0"/>
                    </a:lnTo>
                    <a:lnTo>
                      <a:pt x="0" y="0"/>
                    </a:lnTo>
                    <a:lnTo>
                      <a:pt x="0" y="2"/>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4663" name="Freeform 266"/>
              <p:cNvSpPr>
                <a:spLocks/>
              </p:cNvSpPr>
              <p:nvPr/>
            </p:nvSpPr>
            <p:spPr bwMode="auto">
              <a:xfrm>
                <a:off x="4610" y="3145"/>
                <a:ext cx="10" cy="4"/>
              </a:xfrm>
              <a:custGeom>
                <a:avLst/>
                <a:gdLst>
                  <a:gd name="T0" fmla="*/ 10 w 10"/>
                  <a:gd name="T1" fmla="*/ 2 h 4"/>
                  <a:gd name="T2" fmla="*/ 10 w 10"/>
                  <a:gd name="T3" fmla="*/ 2 h 4"/>
                  <a:gd name="T4" fmla="*/ 2 w 10"/>
                  <a:gd name="T5" fmla="*/ 0 h 4"/>
                  <a:gd name="T6" fmla="*/ 0 w 10"/>
                  <a:gd name="T7" fmla="*/ 0 h 4"/>
                  <a:gd name="T8" fmla="*/ 0 w 10"/>
                  <a:gd name="T9" fmla="*/ 0 h 4"/>
                  <a:gd name="T10" fmla="*/ 0 w 10"/>
                  <a:gd name="T11" fmla="*/ 2 h 4"/>
                  <a:gd name="T12" fmla="*/ 0 w 10"/>
                  <a:gd name="T13" fmla="*/ 4 h 4"/>
                  <a:gd name="T14" fmla="*/ 2 w 10"/>
                  <a:gd name="T15" fmla="*/ 4 h 4"/>
                  <a:gd name="T16" fmla="*/ 10 w 10"/>
                  <a:gd name="T17" fmla="*/ 4 h 4"/>
                  <a:gd name="T18" fmla="*/ 10 w 10"/>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4"/>
                  <a:gd name="T32" fmla="*/ 10 w 1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4">
                    <a:moveTo>
                      <a:pt x="10" y="2"/>
                    </a:moveTo>
                    <a:lnTo>
                      <a:pt x="10" y="2"/>
                    </a:lnTo>
                    <a:lnTo>
                      <a:pt x="2" y="0"/>
                    </a:lnTo>
                    <a:lnTo>
                      <a:pt x="0" y="0"/>
                    </a:lnTo>
                    <a:lnTo>
                      <a:pt x="0" y="2"/>
                    </a:lnTo>
                    <a:lnTo>
                      <a:pt x="0" y="4"/>
                    </a:lnTo>
                    <a:lnTo>
                      <a:pt x="2" y="4"/>
                    </a:lnTo>
                    <a:lnTo>
                      <a:pt x="10" y="4"/>
                    </a:lnTo>
                    <a:lnTo>
                      <a:pt x="10" y="2"/>
                    </a:lnTo>
                    <a:close/>
                  </a:path>
                </a:pathLst>
              </a:custGeom>
              <a:solidFill>
                <a:srgbClr val="0071B4">
                  <a:alpha val="34901"/>
                </a:srgbClr>
              </a:solidFill>
              <a:ln w="9525">
                <a:noFill/>
                <a:round/>
                <a:headEnd/>
                <a:tailEnd/>
              </a:ln>
            </p:spPr>
            <p:txBody>
              <a:bodyPr/>
              <a:lstStyle/>
              <a:p>
                <a:endParaRPr lang="en-US"/>
              </a:p>
            </p:txBody>
          </p:sp>
          <p:sp>
            <p:nvSpPr>
              <p:cNvPr id="14664" name="Freeform 267"/>
              <p:cNvSpPr>
                <a:spLocks/>
              </p:cNvSpPr>
              <p:nvPr/>
            </p:nvSpPr>
            <p:spPr bwMode="auto">
              <a:xfrm>
                <a:off x="4618" y="3175"/>
                <a:ext cx="4" cy="4"/>
              </a:xfrm>
              <a:custGeom>
                <a:avLst/>
                <a:gdLst>
                  <a:gd name="T0" fmla="*/ 0 w 4"/>
                  <a:gd name="T1" fmla="*/ 0 h 4"/>
                  <a:gd name="T2" fmla="*/ 0 w 4"/>
                  <a:gd name="T3" fmla="*/ 2 h 4"/>
                  <a:gd name="T4" fmla="*/ 0 w 4"/>
                  <a:gd name="T5" fmla="*/ 4 h 4"/>
                  <a:gd name="T6" fmla="*/ 0 w 4"/>
                  <a:gd name="T7" fmla="*/ 4 h 4"/>
                  <a:gd name="T8" fmla="*/ 2 w 4"/>
                  <a:gd name="T9" fmla="*/ 2 h 4"/>
                  <a:gd name="T10" fmla="*/ 4 w 4"/>
                  <a:gd name="T11" fmla="*/ 2 h 4"/>
                  <a:gd name="T12" fmla="*/ 4 w 4"/>
                  <a:gd name="T13" fmla="*/ 2 h 4"/>
                  <a:gd name="T14" fmla="*/ 4 w 4"/>
                  <a:gd name="T15" fmla="*/ 0 h 4"/>
                  <a:gd name="T16" fmla="*/ 4 w 4"/>
                  <a:gd name="T17" fmla="*/ 0 h 4"/>
                  <a:gd name="T18" fmla="*/ 2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2"/>
                    </a:lnTo>
                    <a:lnTo>
                      <a:pt x="0" y="4"/>
                    </a:lnTo>
                    <a:lnTo>
                      <a:pt x="2" y="2"/>
                    </a:lnTo>
                    <a:lnTo>
                      <a:pt x="4" y="2"/>
                    </a:lnTo>
                    <a:lnTo>
                      <a:pt x="4"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665" name="Freeform 268"/>
              <p:cNvSpPr>
                <a:spLocks/>
              </p:cNvSpPr>
              <p:nvPr/>
            </p:nvSpPr>
            <p:spPr bwMode="auto">
              <a:xfrm>
                <a:off x="4582" y="3073"/>
                <a:ext cx="2" cy="6"/>
              </a:xfrm>
              <a:custGeom>
                <a:avLst/>
                <a:gdLst>
                  <a:gd name="T0" fmla="*/ 0 w 2"/>
                  <a:gd name="T1" fmla="*/ 2 h 6"/>
                  <a:gd name="T2" fmla="*/ 0 w 2"/>
                  <a:gd name="T3" fmla="*/ 0 h 6"/>
                  <a:gd name="T4" fmla="*/ 0 w 2"/>
                  <a:gd name="T5" fmla="*/ 0 h 6"/>
                  <a:gd name="T6" fmla="*/ 2 w 2"/>
                  <a:gd name="T7" fmla="*/ 6 h 6"/>
                  <a:gd name="T8" fmla="*/ 0 w 2"/>
                  <a:gd name="T9" fmla="*/ 2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2"/>
                    </a:moveTo>
                    <a:lnTo>
                      <a:pt x="0" y="0"/>
                    </a:lnTo>
                    <a:lnTo>
                      <a:pt x="2" y="6"/>
                    </a:lnTo>
                    <a:lnTo>
                      <a:pt x="0" y="2"/>
                    </a:lnTo>
                    <a:close/>
                  </a:path>
                </a:pathLst>
              </a:custGeom>
              <a:solidFill>
                <a:srgbClr val="0071B4">
                  <a:alpha val="34901"/>
                </a:srgbClr>
              </a:solidFill>
              <a:ln w="9525">
                <a:noFill/>
                <a:round/>
                <a:headEnd/>
                <a:tailEnd/>
              </a:ln>
            </p:spPr>
            <p:txBody>
              <a:bodyPr/>
              <a:lstStyle/>
              <a:p>
                <a:endParaRPr lang="en-US"/>
              </a:p>
            </p:txBody>
          </p:sp>
          <p:sp>
            <p:nvSpPr>
              <p:cNvPr id="14666" name="Freeform 269"/>
              <p:cNvSpPr>
                <a:spLocks/>
              </p:cNvSpPr>
              <p:nvPr/>
            </p:nvSpPr>
            <p:spPr bwMode="auto">
              <a:xfrm>
                <a:off x="5086" y="3268"/>
                <a:ext cx="14" cy="8"/>
              </a:xfrm>
              <a:custGeom>
                <a:avLst/>
                <a:gdLst>
                  <a:gd name="T0" fmla="*/ 12 w 14"/>
                  <a:gd name="T1" fmla="*/ 6 h 8"/>
                  <a:gd name="T2" fmla="*/ 10 w 14"/>
                  <a:gd name="T3" fmla="*/ 4 h 8"/>
                  <a:gd name="T4" fmla="*/ 10 w 14"/>
                  <a:gd name="T5" fmla="*/ 2 h 8"/>
                  <a:gd name="T6" fmla="*/ 2 w 14"/>
                  <a:gd name="T7" fmla="*/ 0 h 8"/>
                  <a:gd name="T8" fmla="*/ 0 w 14"/>
                  <a:gd name="T9" fmla="*/ 0 h 8"/>
                  <a:gd name="T10" fmla="*/ 2 w 14"/>
                  <a:gd name="T11" fmla="*/ 2 h 8"/>
                  <a:gd name="T12" fmla="*/ 4 w 14"/>
                  <a:gd name="T13" fmla="*/ 4 h 8"/>
                  <a:gd name="T14" fmla="*/ 6 w 14"/>
                  <a:gd name="T15" fmla="*/ 6 h 8"/>
                  <a:gd name="T16" fmla="*/ 12 w 14"/>
                  <a:gd name="T17" fmla="*/ 8 h 8"/>
                  <a:gd name="T18" fmla="*/ 14 w 14"/>
                  <a:gd name="T19" fmla="*/ 8 h 8"/>
                  <a:gd name="T20" fmla="*/ 12 w 14"/>
                  <a:gd name="T21" fmla="*/ 6 h 8"/>
                  <a:gd name="T22" fmla="*/ 12 w 14"/>
                  <a:gd name="T23" fmla="*/ 6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8"/>
                  <a:gd name="T38" fmla="*/ 14 w 14"/>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8">
                    <a:moveTo>
                      <a:pt x="12" y="6"/>
                    </a:moveTo>
                    <a:lnTo>
                      <a:pt x="10" y="4"/>
                    </a:lnTo>
                    <a:lnTo>
                      <a:pt x="10" y="2"/>
                    </a:lnTo>
                    <a:lnTo>
                      <a:pt x="2" y="0"/>
                    </a:lnTo>
                    <a:lnTo>
                      <a:pt x="0" y="0"/>
                    </a:lnTo>
                    <a:lnTo>
                      <a:pt x="2" y="2"/>
                    </a:lnTo>
                    <a:lnTo>
                      <a:pt x="4" y="4"/>
                    </a:lnTo>
                    <a:lnTo>
                      <a:pt x="6" y="6"/>
                    </a:lnTo>
                    <a:lnTo>
                      <a:pt x="12" y="8"/>
                    </a:lnTo>
                    <a:lnTo>
                      <a:pt x="14" y="8"/>
                    </a:lnTo>
                    <a:lnTo>
                      <a:pt x="12" y="6"/>
                    </a:lnTo>
                    <a:close/>
                  </a:path>
                </a:pathLst>
              </a:custGeom>
              <a:solidFill>
                <a:srgbClr val="0071B4">
                  <a:alpha val="34901"/>
                </a:srgbClr>
              </a:solidFill>
              <a:ln w="9525">
                <a:noFill/>
                <a:round/>
                <a:headEnd/>
                <a:tailEnd/>
              </a:ln>
            </p:spPr>
            <p:txBody>
              <a:bodyPr/>
              <a:lstStyle/>
              <a:p>
                <a:endParaRPr lang="en-US"/>
              </a:p>
            </p:txBody>
          </p:sp>
          <p:sp>
            <p:nvSpPr>
              <p:cNvPr id="14667" name="Freeform 270"/>
              <p:cNvSpPr>
                <a:spLocks/>
              </p:cNvSpPr>
              <p:nvPr/>
            </p:nvSpPr>
            <p:spPr bwMode="auto">
              <a:xfrm>
                <a:off x="5148" y="3943"/>
                <a:ext cx="4" cy="8"/>
              </a:xfrm>
              <a:custGeom>
                <a:avLst/>
                <a:gdLst>
                  <a:gd name="T0" fmla="*/ 4 w 4"/>
                  <a:gd name="T1" fmla="*/ 2 h 8"/>
                  <a:gd name="T2" fmla="*/ 4 w 4"/>
                  <a:gd name="T3" fmla="*/ 0 h 8"/>
                  <a:gd name="T4" fmla="*/ 2 w 4"/>
                  <a:gd name="T5" fmla="*/ 0 h 8"/>
                  <a:gd name="T6" fmla="*/ 0 w 4"/>
                  <a:gd name="T7" fmla="*/ 6 h 8"/>
                  <a:gd name="T8" fmla="*/ 0 w 4"/>
                  <a:gd name="T9" fmla="*/ 6 h 8"/>
                  <a:gd name="T10" fmla="*/ 0 w 4"/>
                  <a:gd name="T11" fmla="*/ 8 h 8"/>
                  <a:gd name="T12" fmla="*/ 2 w 4"/>
                  <a:gd name="T13" fmla="*/ 8 h 8"/>
                  <a:gd name="T14" fmla="*/ 2 w 4"/>
                  <a:gd name="T15" fmla="*/ 8 h 8"/>
                  <a:gd name="T16" fmla="*/ 2 w 4"/>
                  <a:gd name="T17" fmla="*/ 8 h 8"/>
                  <a:gd name="T18" fmla="*/ 2 w 4"/>
                  <a:gd name="T19" fmla="*/ 8 h 8"/>
                  <a:gd name="T20" fmla="*/ 2 w 4"/>
                  <a:gd name="T21" fmla="*/ 6 h 8"/>
                  <a:gd name="T22" fmla="*/ 4 w 4"/>
                  <a:gd name="T23" fmla="*/ 6 h 8"/>
                  <a:gd name="T24" fmla="*/ 4 w 4"/>
                  <a:gd name="T25" fmla="*/ 6 h 8"/>
                  <a:gd name="T26" fmla="*/ 4 w 4"/>
                  <a:gd name="T27" fmla="*/ 6 h 8"/>
                  <a:gd name="T28" fmla="*/ 4 w 4"/>
                  <a:gd name="T29" fmla="*/ 2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8"/>
                  <a:gd name="T47" fmla="*/ 4 w 4"/>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8">
                    <a:moveTo>
                      <a:pt x="4" y="2"/>
                    </a:moveTo>
                    <a:lnTo>
                      <a:pt x="4" y="0"/>
                    </a:lnTo>
                    <a:lnTo>
                      <a:pt x="2" y="0"/>
                    </a:lnTo>
                    <a:lnTo>
                      <a:pt x="0" y="6"/>
                    </a:lnTo>
                    <a:lnTo>
                      <a:pt x="0" y="8"/>
                    </a:lnTo>
                    <a:lnTo>
                      <a:pt x="2" y="8"/>
                    </a:lnTo>
                    <a:lnTo>
                      <a:pt x="2" y="6"/>
                    </a:lnTo>
                    <a:lnTo>
                      <a:pt x="4" y="6"/>
                    </a:lnTo>
                    <a:lnTo>
                      <a:pt x="4" y="2"/>
                    </a:lnTo>
                    <a:close/>
                  </a:path>
                </a:pathLst>
              </a:custGeom>
              <a:solidFill>
                <a:srgbClr val="0071B4">
                  <a:alpha val="34901"/>
                </a:srgbClr>
              </a:solidFill>
              <a:ln w="9525">
                <a:noFill/>
                <a:round/>
                <a:headEnd/>
                <a:tailEnd/>
              </a:ln>
            </p:spPr>
            <p:txBody>
              <a:bodyPr/>
              <a:lstStyle/>
              <a:p>
                <a:endParaRPr lang="en-US"/>
              </a:p>
            </p:txBody>
          </p:sp>
          <p:sp>
            <p:nvSpPr>
              <p:cNvPr id="14668" name="Freeform 271"/>
              <p:cNvSpPr>
                <a:spLocks/>
              </p:cNvSpPr>
              <p:nvPr/>
            </p:nvSpPr>
            <p:spPr bwMode="auto">
              <a:xfrm>
                <a:off x="5076" y="3241"/>
                <a:ext cx="12" cy="19"/>
              </a:xfrm>
              <a:custGeom>
                <a:avLst/>
                <a:gdLst>
                  <a:gd name="T0" fmla="*/ 12 w 12"/>
                  <a:gd name="T1" fmla="*/ 19 h 19"/>
                  <a:gd name="T2" fmla="*/ 12 w 12"/>
                  <a:gd name="T3" fmla="*/ 17 h 19"/>
                  <a:gd name="T4" fmla="*/ 12 w 12"/>
                  <a:gd name="T5" fmla="*/ 15 h 19"/>
                  <a:gd name="T6" fmla="*/ 12 w 12"/>
                  <a:gd name="T7" fmla="*/ 14 h 19"/>
                  <a:gd name="T8" fmla="*/ 8 w 12"/>
                  <a:gd name="T9" fmla="*/ 14 h 19"/>
                  <a:gd name="T10" fmla="*/ 8 w 12"/>
                  <a:gd name="T11" fmla="*/ 14 h 19"/>
                  <a:gd name="T12" fmla="*/ 8 w 12"/>
                  <a:gd name="T13" fmla="*/ 12 h 19"/>
                  <a:gd name="T14" fmla="*/ 6 w 12"/>
                  <a:gd name="T15" fmla="*/ 8 h 19"/>
                  <a:gd name="T16" fmla="*/ 4 w 12"/>
                  <a:gd name="T17" fmla="*/ 8 h 19"/>
                  <a:gd name="T18" fmla="*/ 4 w 12"/>
                  <a:gd name="T19" fmla="*/ 6 h 19"/>
                  <a:gd name="T20" fmla="*/ 2 w 12"/>
                  <a:gd name="T21" fmla="*/ 2 h 19"/>
                  <a:gd name="T22" fmla="*/ 0 w 12"/>
                  <a:gd name="T23" fmla="*/ 0 h 19"/>
                  <a:gd name="T24" fmla="*/ 0 w 12"/>
                  <a:gd name="T25" fmla="*/ 0 h 19"/>
                  <a:gd name="T26" fmla="*/ 0 w 12"/>
                  <a:gd name="T27" fmla="*/ 2 h 19"/>
                  <a:gd name="T28" fmla="*/ 0 w 12"/>
                  <a:gd name="T29" fmla="*/ 2 h 19"/>
                  <a:gd name="T30" fmla="*/ 0 w 12"/>
                  <a:gd name="T31" fmla="*/ 4 h 19"/>
                  <a:gd name="T32" fmla="*/ 6 w 12"/>
                  <a:gd name="T33" fmla="*/ 14 h 19"/>
                  <a:gd name="T34" fmla="*/ 10 w 12"/>
                  <a:gd name="T35" fmla="*/ 17 h 19"/>
                  <a:gd name="T36" fmla="*/ 12 w 12"/>
                  <a:gd name="T37" fmla="*/ 17 h 19"/>
                  <a:gd name="T38" fmla="*/ 12 w 12"/>
                  <a:gd name="T39" fmla="*/ 19 h 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9"/>
                  <a:gd name="T62" fmla="*/ 12 w 12"/>
                  <a:gd name="T63" fmla="*/ 19 h 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9">
                    <a:moveTo>
                      <a:pt x="12" y="19"/>
                    </a:moveTo>
                    <a:lnTo>
                      <a:pt x="12" y="17"/>
                    </a:lnTo>
                    <a:lnTo>
                      <a:pt x="12" y="15"/>
                    </a:lnTo>
                    <a:lnTo>
                      <a:pt x="12" y="14"/>
                    </a:lnTo>
                    <a:lnTo>
                      <a:pt x="8" y="14"/>
                    </a:lnTo>
                    <a:lnTo>
                      <a:pt x="8" y="12"/>
                    </a:lnTo>
                    <a:lnTo>
                      <a:pt x="6" y="8"/>
                    </a:lnTo>
                    <a:lnTo>
                      <a:pt x="4" y="8"/>
                    </a:lnTo>
                    <a:lnTo>
                      <a:pt x="4" y="6"/>
                    </a:lnTo>
                    <a:lnTo>
                      <a:pt x="2" y="2"/>
                    </a:lnTo>
                    <a:lnTo>
                      <a:pt x="0" y="0"/>
                    </a:lnTo>
                    <a:lnTo>
                      <a:pt x="0" y="2"/>
                    </a:lnTo>
                    <a:lnTo>
                      <a:pt x="0" y="4"/>
                    </a:lnTo>
                    <a:lnTo>
                      <a:pt x="6" y="14"/>
                    </a:lnTo>
                    <a:lnTo>
                      <a:pt x="10" y="17"/>
                    </a:lnTo>
                    <a:lnTo>
                      <a:pt x="12" y="17"/>
                    </a:lnTo>
                    <a:lnTo>
                      <a:pt x="12" y="19"/>
                    </a:lnTo>
                    <a:close/>
                  </a:path>
                </a:pathLst>
              </a:custGeom>
              <a:solidFill>
                <a:srgbClr val="0071B4">
                  <a:alpha val="34901"/>
                </a:srgbClr>
              </a:solidFill>
              <a:ln w="9525">
                <a:noFill/>
                <a:round/>
                <a:headEnd/>
                <a:tailEnd/>
              </a:ln>
            </p:spPr>
            <p:txBody>
              <a:bodyPr/>
              <a:lstStyle/>
              <a:p>
                <a:endParaRPr lang="en-US"/>
              </a:p>
            </p:txBody>
          </p:sp>
          <p:sp>
            <p:nvSpPr>
              <p:cNvPr id="14669" name="Freeform 272"/>
              <p:cNvSpPr>
                <a:spLocks/>
              </p:cNvSpPr>
              <p:nvPr/>
            </p:nvSpPr>
            <p:spPr bwMode="auto">
              <a:xfrm>
                <a:off x="5068" y="3251"/>
                <a:ext cx="4" cy="2"/>
              </a:xfrm>
              <a:custGeom>
                <a:avLst/>
                <a:gdLst>
                  <a:gd name="T0" fmla="*/ 4 w 4"/>
                  <a:gd name="T1" fmla="*/ 2 h 2"/>
                  <a:gd name="T2" fmla="*/ 4 w 4"/>
                  <a:gd name="T3" fmla="*/ 2 h 2"/>
                  <a:gd name="T4" fmla="*/ 4 w 4"/>
                  <a:gd name="T5" fmla="*/ 0 h 2"/>
                  <a:gd name="T6" fmla="*/ 2 w 4"/>
                  <a:gd name="T7" fmla="*/ 0 h 2"/>
                  <a:gd name="T8" fmla="*/ 0 w 4"/>
                  <a:gd name="T9" fmla="*/ 0 h 2"/>
                  <a:gd name="T10" fmla="*/ 0 w 4"/>
                  <a:gd name="T11" fmla="*/ 0 h 2"/>
                  <a:gd name="T12" fmla="*/ 2 w 4"/>
                  <a:gd name="T13" fmla="*/ 2 h 2"/>
                  <a:gd name="T14" fmla="*/ 4 w 4"/>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4" y="2"/>
                    </a:moveTo>
                    <a:lnTo>
                      <a:pt x="4" y="2"/>
                    </a:lnTo>
                    <a:lnTo>
                      <a:pt x="4" y="0"/>
                    </a:lnTo>
                    <a:lnTo>
                      <a:pt x="2" y="0"/>
                    </a:lnTo>
                    <a:lnTo>
                      <a:pt x="0" y="0"/>
                    </a:lnTo>
                    <a:lnTo>
                      <a:pt x="2" y="2"/>
                    </a:lnTo>
                    <a:lnTo>
                      <a:pt x="4" y="2"/>
                    </a:lnTo>
                    <a:close/>
                  </a:path>
                </a:pathLst>
              </a:custGeom>
              <a:solidFill>
                <a:srgbClr val="0071B4">
                  <a:alpha val="34901"/>
                </a:srgbClr>
              </a:solidFill>
              <a:ln w="9525">
                <a:noFill/>
                <a:round/>
                <a:headEnd/>
                <a:tailEnd/>
              </a:ln>
            </p:spPr>
            <p:txBody>
              <a:bodyPr/>
              <a:lstStyle/>
              <a:p>
                <a:endParaRPr lang="en-US"/>
              </a:p>
            </p:txBody>
          </p:sp>
          <p:sp>
            <p:nvSpPr>
              <p:cNvPr id="14670" name="Freeform 273"/>
              <p:cNvSpPr>
                <a:spLocks/>
              </p:cNvSpPr>
              <p:nvPr/>
            </p:nvSpPr>
            <p:spPr bwMode="auto">
              <a:xfrm>
                <a:off x="4963" y="3251"/>
                <a:ext cx="6" cy="4"/>
              </a:xfrm>
              <a:custGeom>
                <a:avLst/>
                <a:gdLst>
                  <a:gd name="T0" fmla="*/ 0 w 6"/>
                  <a:gd name="T1" fmla="*/ 0 h 4"/>
                  <a:gd name="T2" fmla="*/ 2 w 6"/>
                  <a:gd name="T3" fmla="*/ 2 h 4"/>
                  <a:gd name="T4" fmla="*/ 4 w 6"/>
                  <a:gd name="T5" fmla="*/ 4 h 4"/>
                  <a:gd name="T6" fmla="*/ 6 w 6"/>
                  <a:gd name="T7" fmla="*/ 4 h 4"/>
                  <a:gd name="T8" fmla="*/ 6 w 6"/>
                  <a:gd name="T9" fmla="*/ 2 h 4"/>
                  <a:gd name="T10" fmla="*/ 0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0"/>
                    </a:moveTo>
                    <a:lnTo>
                      <a:pt x="2" y="2"/>
                    </a:lnTo>
                    <a:lnTo>
                      <a:pt x="4" y="4"/>
                    </a:lnTo>
                    <a:lnTo>
                      <a:pt x="6" y="4"/>
                    </a:lnTo>
                    <a:lnTo>
                      <a:pt x="6" y="2"/>
                    </a:lnTo>
                    <a:lnTo>
                      <a:pt x="0" y="0"/>
                    </a:lnTo>
                    <a:close/>
                  </a:path>
                </a:pathLst>
              </a:custGeom>
              <a:solidFill>
                <a:srgbClr val="0071B4">
                  <a:alpha val="34901"/>
                </a:srgbClr>
              </a:solidFill>
              <a:ln w="9525">
                <a:noFill/>
                <a:round/>
                <a:headEnd/>
                <a:tailEnd/>
              </a:ln>
            </p:spPr>
            <p:txBody>
              <a:bodyPr/>
              <a:lstStyle/>
              <a:p>
                <a:endParaRPr lang="en-US"/>
              </a:p>
            </p:txBody>
          </p:sp>
          <p:sp>
            <p:nvSpPr>
              <p:cNvPr id="14671" name="Freeform 274"/>
              <p:cNvSpPr>
                <a:spLocks/>
              </p:cNvSpPr>
              <p:nvPr/>
            </p:nvSpPr>
            <p:spPr bwMode="auto">
              <a:xfrm>
                <a:off x="5178" y="3342"/>
                <a:ext cx="2" cy="8"/>
              </a:xfrm>
              <a:custGeom>
                <a:avLst/>
                <a:gdLst>
                  <a:gd name="T0" fmla="*/ 0 w 2"/>
                  <a:gd name="T1" fmla="*/ 8 h 8"/>
                  <a:gd name="T2" fmla="*/ 2 w 2"/>
                  <a:gd name="T3" fmla="*/ 6 h 8"/>
                  <a:gd name="T4" fmla="*/ 2 w 2"/>
                  <a:gd name="T5" fmla="*/ 4 h 8"/>
                  <a:gd name="T6" fmla="*/ 0 w 2"/>
                  <a:gd name="T7" fmla="*/ 4 h 8"/>
                  <a:gd name="T8" fmla="*/ 0 w 2"/>
                  <a:gd name="T9" fmla="*/ 0 h 8"/>
                  <a:gd name="T10" fmla="*/ 0 w 2"/>
                  <a:gd name="T11" fmla="*/ 0 h 8"/>
                  <a:gd name="T12" fmla="*/ 0 w 2"/>
                  <a:gd name="T13" fmla="*/ 6 h 8"/>
                  <a:gd name="T14" fmla="*/ 0 w 2"/>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8"/>
                  <a:gd name="T26" fmla="*/ 2 w 2"/>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8">
                    <a:moveTo>
                      <a:pt x="0" y="8"/>
                    </a:moveTo>
                    <a:lnTo>
                      <a:pt x="2" y="6"/>
                    </a:lnTo>
                    <a:lnTo>
                      <a:pt x="2" y="4"/>
                    </a:lnTo>
                    <a:lnTo>
                      <a:pt x="0" y="4"/>
                    </a:lnTo>
                    <a:lnTo>
                      <a:pt x="0" y="0"/>
                    </a:lnTo>
                    <a:lnTo>
                      <a:pt x="0" y="6"/>
                    </a:lnTo>
                    <a:lnTo>
                      <a:pt x="0" y="8"/>
                    </a:lnTo>
                    <a:close/>
                  </a:path>
                </a:pathLst>
              </a:custGeom>
              <a:solidFill>
                <a:srgbClr val="0071B4">
                  <a:alpha val="34901"/>
                </a:srgbClr>
              </a:solidFill>
              <a:ln w="9525">
                <a:noFill/>
                <a:round/>
                <a:headEnd/>
                <a:tailEnd/>
              </a:ln>
            </p:spPr>
            <p:txBody>
              <a:bodyPr/>
              <a:lstStyle/>
              <a:p>
                <a:endParaRPr lang="en-US"/>
              </a:p>
            </p:txBody>
          </p:sp>
          <p:sp>
            <p:nvSpPr>
              <p:cNvPr id="14672" name="Freeform 275"/>
              <p:cNvSpPr>
                <a:spLocks/>
              </p:cNvSpPr>
              <p:nvPr/>
            </p:nvSpPr>
            <p:spPr bwMode="auto">
              <a:xfrm>
                <a:off x="5060" y="3255"/>
                <a:ext cx="18" cy="9"/>
              </a:xfrm>
              <a:custGeom>
                <a:avLst/>
                <a:gdLst>
                  <a:gd name="T0" fmla="*/ 12 w 18"/>
                  <a:gd name="T1" fmla="*/ 1 h 9"/>
                  <a:gd name="T2" fmla="*/ 4 w 18"/>
                  <a:gd name="T3" fmla="*/ 1 h 9"/>
                  <a:gd name="T4" fmla="*/ 2 w 18"/>
                  <a:gd name="T5" fmla="*/ 0 h 9"/>
                  <a:gd name="T6" fmla="*/ 0 w 18"/>
                  <a:gd name="T7" fmla="*/ 0 h 9"/>
                  <a:gd name="T8" fmla="*/ 0 w 18"/>
                  <a:gd name="T9" fmla="*/ 1 h 9"/>
                  <a:gd name="T10" fmla="*/ 0 w 18"/>
                  <a:gd name="T11" fmla="*/ 3 h 9"/>
                  <a:gd name="T12" fmla="*/ 4 w 18"/>
                  <a:gd name="T13" fmla="*/ 7 h 9"/>
                  <a:gd name="T14" fmla="*/ 6 w 18"/>
                  <a:gd name="T15" fmla="*/ 7 h 9"/>
                  <a:gd name="T16" fmla="*/ 18 w 18"/>
                  <a:gd name="T17" fmla="*/ 9 h 9"/>
                  <a:gd name="T18" fmla="*/ 18 w 18"/>
                  <a:gd name="T19" fmla="*/ 7 h 9"/>
                  <a:gd name="T20" fmla="*/ 18 w 18"/>
                  <a:gd name="T21" fmla="*/ 5 h 9"/>
                  <a:gd name="T22" fmla="*/ 18 w 18"/>
                  <a:gd name="T23" fmla="*/ 5 h 9"/>
                  <a:gd name="T24" fmla="*/ 12 w 18"/>
                  <a:gd name="T25" fmla="*/ 1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9"/>
                  <a:gd name="T41" fmla="*/ 18 w 1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9">
                    <a:moveTo>
                      <a:pt x="12" y="1"/>
                    </a:moveTo>
                    <a:lnTo>
                      <a:pt x="4" y="1"/>
                    </a:lnTo>
                    <a:lnTo>
                      <a:pt x="2" y="0"/>
                    </a:lnTo>
                    <a:lnTo>
                      <a:pt x="0" y="0"/>
                    </a:lnTo>
                    <a:lnTo>
                      <a:pt x="0" y="1"/>
                    </a:lnTo>
                    <a:lnTo>
                      <a:pt x="0" y="3"/>
                    </a:lnTo>
                    <a:lnTo>
                      <a:pt x="4" y="7"/>
                    </a:lnTo>
                    <a:lnTo>
                      <a:pt x="6" y="7"/>
                    </a:lnTo>
                    <a:lnTo>
                      <a:pt x="18" y="9"/>
                    </a:lnTo>
                    <a:lnTo>
                      <a:pt x="18" y="7"/>
                    </a:lnTo>
                    <a:lnTo>
                      <a:pt x="18" y="5"/>
                    </a:lnTo>
                    <a:lnTo>
                      <a:pt x="12" y="1"/>
                    </a:lnTo>
                    <a:close/>
                  </a:path>
                </a:pathLst>
              </a:custGeom>
              <a:solidFill>
                <a:srgbClr val="0071B4">
                  <a:alpha val="34901"/>
                </a:srgbClr>
              </a:solidFill>
              <a:ln w="9525">
                <a:noFill/>
                <a:round/>
                <a:headEnd/>
                <a:tailEnd/>
              </a:ln>
            </p:spPr>
            <p:txBody>
              <a:bodyPr/>
              <a:lstStyle/>
              <a:p>
                <a:endParaRPr lang="en-US"/>
              </a:p>
            </p:txBody>
          </p:sp>
          <p:sp>
            <p:nvSpPr>
              <p:cNvPr id="14673" name="Freeform 276"/>
              <p:cNvSpPr>
                <a:spLocks/>
              </p:cNvSpPr>
              <p:nvPr/>
            </p:nvSpPr>
            <p:spPr bwMode="auto">
              <a:xfrm>
                <a:off x="5176" y="3352"/>
                <a:ext cx="4" cy="4"/>
              </a:xfrm>
              <a:custGeom>
                <a:avLst/>
                <a:gdLst>
                  <a:gd name="T0" fmla="*/ 0 w 4"/>
                  <a:gd name="T1" fmla="*/ 0 h 4"/>
                  <a:gd name="T2" fmla="*/ 0 w 4"/>
                  <a:gd name="T3" fmla="*/ 0 h 4"/>
                  <a:gd name="T4" fmla="*/ 0 w 4"/>
                  <a:gd name="T5" fmla="*/ 2 h 4"/>
                  <a:gd name="T6" fmla="*/ 0 w 4"/>
                  <a:gd name="T7" fmla="*/ 2 h 4"/>
                  <a:gd name="T8" fmla="*/ 0 w 4"/>
                  <a:gd name="T9" fmla="*/ 2 h 4"/>
                  <a:gd name="T10" fmla="*/ 0 w 4"/>
                  <a:gd name="T11" fmla="*/ 4 h 4"/>
                  <a:gd name="T12" fmla="*/ 4 w 4"/>
                  <a:gd name="T13" fmla="*/ 4 h 4"/>
                  <a:gd name="T14" fmla="*/ 2 w 4"/>
                  <a:gd name="T15" fmla="*/ 2 h 4"/>
                  <a:gd name="T16" fmla="*/ 2 w 4"/>
                  <a:gd name="T17" fmla="*/ 0 h 4"/>
                  <a:gd name="T18" fmla="*/ 2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0"/>
                    </a:lnTo>
                    <a:lnTo>
                      <a:pt x="0" y="2"/>
                    </a:lnTo>
                    <a:lnTo>
                      <a:pt x="0" y="4"/>
                    </a:lnTo>
                    <a:lnTo>
                      <a:pt x="4" y="4"/>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674" name="Freeform 277"/>
              <p:cNvSpPr>
                <a:spLocks/>
              </p:cNvSpPr>
              <p:nvPr/>
            </p:nvSpPr>
            <p:spPr bwMode="auto">
              <a:xfrm>
                <a:off x="5120" y="3412"/>
                <a:ext cx="42" cy="34"/>
              </a:xfrm>
              <a:custGeom>
                <a:avLst/>
                <a:gdLst>
                  <a:gd name="T0" fmla="*/ 38 w 42"/>
                  <a:gd name="T1" fmla="*/ 32 h 34"/>
                  <a:gd name="T2" fmla="*/ 38 w 42"/>
                  <a:gd name="T3" fmla="*/ 34 h 34"/>
                  <a:gd name="T4" fmla="*/ 40 w 42"/>
                  <a:gd name="T5" fmla="*/ 34 h 34"/>
                  <a:gd name="T6" fmla="*/ 40 w 42"/>
                  <a:gd name="T7" fmla="*/ 32 h 34"/>
                  <a:gd name="T8" fmla="*/ 40 w 42"/>
                  <a:gd name="T9" fmla="*/ 32 h 34"/>
                  <a:gd name="T10" fmla="*/ 42 w 42"/>
                  <a:gd name="T11" fmla="*/ 32 h 34"/>
                  <a:gd name="T12" fmla="*/ 40 w 42"/>
                  <a:gd name="T13" fmla="*/ 30 h 34"/>
                  <a:gd name="T14" fmla="*/ 38 w 42"/>
                  <a:gd name="T15" fmla="*/ 28 h 34"/>
                  <a:gd name="T16" fmla="*/ 36 w 42"/>
                  <a:gd name="T17" fmla="*/ 28 h 34"/>
                  <a:gd name="T18" fmla="*/ 36 w 42"/>
                  <a:gd name="T19" fmla="*/ 26 h 34"/>
                  <a:gd name="T20" fmla="*/ 32 w 42"/>
                  <a:gd name="T21" fmla="*/ 22 h 34"/>
                  <a:gd name="T22" fmla="*/ 26 w 42"/>
                  <a:gd name="T23" fmla="*/ 22 h 34"/>
                  <a:gd name="T24" fmla="*/ 26 w 42"/>
                  <a:gd name="T25" fmla="*/ 20 h 34"/>
                  <a:gd name="T26" fmla="*/ 24 w 42"/>
                  <a:gd name="T27" fmla="*/ 20 h 34"/>
                  <a:gd name="T28" fmla="*/ 22 w 42"/>
                  <a:gd name="T29" fmla="*/ 18 h 34"/>
                  <a:gd name="T30" fmla="*/ 22 w 42"/>
                  <a:gd name="T31" fmla="*/ 16 h 34"/>
                  <a:gd name="T32" fmla="*/ 20 w 42"/>
                  <a:gd name="T33" fmla="*/ 16 h 34"/>
                  <a:gd name="T34" fmla="*/ 20 w 42"/>
                  <a:gd name="T35" fmla="*/ 16 h 34"/>
                  <a:gd name="T36" fmla="*/ 18 w 42"/>
                  <a:gd name="T37" fmla="*/ 12 h 34"/>
                  <a:gd name="T38" fmla="*/ 18 w 42"/>
                  <a:gd name="T39" fmla="*/ 12 h 34"/>
                  <a:gd name="T40" fmla="*/ 16 w 42"/>
                  <a:gd name="T41" fmla="*/ 8 h 34"/>
                  <a:gd name="T42" fmla="*/ 12 w 42"/>
                  <a:gd name="T43" fmla="*/ 8 h 34"/>
                  <a:gd name="T44" fmla="*/ 10 w 42"/>
                  <a:gd name="T45" fmla="*/ 6 h 34"/>
                  <a:gd name="T46" fmla="*/ 10 w 42"/>
                  <a:gd name="T47" fmla="*/ 4 h 34"/>
                  <a:gd name="T48" fmla="*/ 8 w 42"/>
                  <a:gd name="T49" fmla="*/ 4 h 34"/>
                  <a:gd name="T50" fmla="*/ 6 w 42"/>
                  <a:gd name="T51" fmla="*/ 2 h 34"/>
                  <a:gd name="T52" fmla="*/ 4 w 42"/>
                  <a:gd name="T53" fmla="*/ 2 h 34"/>
                  <a:gd name="T54" fmla="*/ 2 w 42"/>
                  <a:gd name="T55" fmla="*/ 0 h 34"/>
                  <a:gd name="T56" fmla="*/ 0 w 42"/>
                  <a:gd name="T57" fmla="*/ 0 h 34"/>
                  <a:gd name="T58" fmla="*/ 2 w 42"/>
                  <a:gd name="T59" fmla="*/ 2 h 34"/>
                  <a:gd name="T60" fmla="*/ 2 w 42"/>
                  <a:gd name="T61" fmla="*/ 4 h 34"/>
                  <a:gd name="T62" fmla="*/ 4 w 42"/>
                  <a:gd name="T63" fmla="*/ 8 h 34"/>
                  <a:gd name="T64" fmla="*/ 6 w 42"/>
                  <a:gd name="T65" fmla="*/ 10 h 34"/>
                  <a:gd name="T66" fmla="*/ 6 w 42"/>
                  <a:gd name="T67" fmla="*/ 12 h 34"/>
                  <a:gd name="T68" fmla="*/ 10 w 42"/>
                  <a:gd name="T69" fmla="*/ 16 h 34"/>
                  <a:gd name="T70" fmla="*/ 16 w 42"/>
                  <a:gd name="T71" fmla="*/ 18 h 34"/>
                  <a:gd name="T72" fmla="*/ 16 w 42"/>
                  <a:gd name="T73" fmla="*/ 20 h 34"/>
                  <a:gd name="T74" fmla="*/ 16 w 42"/>
                  <a:gd name="T75" fmla="*/ 22 h 34"/>
                  <a:gd name="T76" fmla="*/ 18 w 42"/>
                  <a:gd name="T77" fmla="*/ 22 h 34"/>
                  <a:gd name="T78" fmla="*/ 20 w 42"/>
                  <a:gd name="T79" fmla="*/ 22 h 34"/>
                  <a:gd name="T80" fmla="*/ 22 w 42"/>
                  <a:gd name="T81" fmla="*/ 24 h 34"/>
                  <a:gd name="T82" fmla="*/ 24 w 42"/>
                  <a:gd name="T83" fmla="*/ 24 h 34"/>
                  <a:gd name="T84" fmla="*/ 24 w 42"/>
                  <a:gd name="T85" fmla="*/ 26 h 34"/>
                  <a:gd name="T86" fmla="*/ 26 w 42"/>
                  <a:gd name="T87" fmla="*/ 26 h 34"/>
                  <a:gd name="T88" fmla="*/ 26 w 42"/>
                  <a:gd name="T89" fmla="*/ 26 h 34"/>
                  <a:gd name="T90" fmla="*/ 26 w 42"/>
                  <a:gd name="T91" fmla="*/ 26 h 34"/>
                  <a:gd name="T92" fmla="*/ 28 w 42"/>
                  <a:gd name="T93" fmla="*/ 28 h 34"/>
                  <a:gd name="T94" fmla="*/ 28 w 42"/>
                  <a:gd name="T95" fmla="*/ 28 h 34"/>
                  <a:gd name="T96" fmla="*/ 30 w 42"/>
                  <a:gd name="T97" fmla="*/ 28 h 34"/>
                  <a:gd name="T98" fmla="*/ 30 w 42"/>
                  <a:gd name="T99" fmla="*/ 30 h 34"/>
                  <a:gd name="T100" fmla="*/ 32 w 42"/>
                  <a:gd name="T101" fmla="*/ 30 h 34"/>
                  <a:gd name="T102" fmla="*/ 34 w 42"/>
                  <a:gd name="T103" fmla="*/ 30 h 34"/>
                  <a:gd name="T104" fmla="*/ 36 w 42"/>
                  <a:gd name="T105" fmla="*/ 30 h 34"/>
                  <a:gd name="T106" fmla="*/ 36 w 42"/>
                  <a:gd name="T107" fmla="*/ 32 h 34"/>
                  <a:gd name="T108" fmla="*/ 38 w 42"/>
                  <a:gd name="T109" fmla="*/ 32 h 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
                  <a:gd name="T166" fmla="*/ 0 h 34"/>
                  <a:gd name="T167" fmla="*/ 42 w 42"/>
                  <a:gd name="T168" fmla="*/ 34 h 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 h="34">
                    <a:moveTo>
                      <a:pt x="38" y="32"/>
                    </a:moveTo>
                    <a:lnTo>
                      <a:pt x="38" y="34"/>
                    </a:lnTo>
                    <a:lnTo>
                      <a:pt x="40" y="34"/>
                    </a:lnTo>
                    <a:lnTo>
                      <a:pt x="40" y="32"/>
                    </a:lnTo>
                    <a:lnTo>
                      <a:pt x="42" y="32"/>
                    </a:lnTo>
                    <a:lnTo>
                      <a:pt x="40" y="30"/>
                    </a:lnTo>
                    <a:lnTo>
                      <a:pt x="38" y="28"/>
                    </a:lnTo>
                    <a:lnTo>
                      <a:pt x="36" y="28"/>
                    </a:lnTo>
                    <a:lnTo>
                      <a:pt x="36" y="26"/>
                    </a:lnTo>
                    <a:lnTo>
                      <a:pt x="32" y="22"/>
                    </a:lnTo>
                    <a:lnTo>
                      <a:pt x="26" y="22"/>
                    </a:lnTo>
                    <a:lnTo>
                      <a:pt x="26" y="20"/>
                    </a:lnTo>
                    <a:lnTo>
                      <a:pt x="24" y="20"/>
                    </a:lnTo>
                    <a:lnTo>
                      <a:pt x="22" y="18"/>
                    </a:lnTo>
                    <a:lnTo>
                      <a:pt x="22" y="16"/>
                    </a:lnTo>
                    <a:lnTo>
                      <a:pt x="20" y="16"/>
                    </a:lnTo>
                    <a:lnTo>
                      <a:pt x="18" y="12"/>
                    </a:lnTo>
                    <a:lnTo>
                      <a:pt x="16" y="8"/>
                    </a:lnTo>
                    <a:lnTo>
                      <a:pt x="12" y="8"/>
                    </a:lnTo>
                    <a:lnTo>
                      <a:pt x="10" y="6"/>
                    </a:lnTo>
                    <a:lnTo>
                      <a:pt x="10" y="4"/>
                    </a:lnTo>
                    <a:lnTo>
                      <a:pt x="8" y="4"/>
                    </a:lnTo>
                    <a:lnTo>
                      <a:pt x="6" y="2"/>
                    </a:lnTo>
                    <a:lnTo>
                      <a:pt x="4" y="2"/>
                    </a:lnTo>
                    <a:lnTo>
                      <a:pt x="2" y="0"/>
                    </a:lnTo>
                    <a:lnTo>
                      <a:pt x="0" y="0"/>
                    </a:lnTo>
                    <a:lnTo>
                      <a:pt x="2" y="2"/>
                    </a:lnTo>
                    <a:lnTo>
                      <a:pt x="2" y="4"/>
                    </a:lnTo>
                    <a:lnTo>
                      <a:pt x="4" y="8"/>
                    </a:lnTo>
                    <a:lnTo>
                      <a:pt x="6" y="10"/>
                    </a:lnTo>
                    <a:lnTo>
                      <a:pt x="6" y="12"/>
                    </a:lnTo>
                    <a:lnTo>
                      <a:pt x="10" y="16"/>
                    </a:lnTo>
                    <a:lnTo>
                      <a:pt x="16" y="18"/>
                    </a:lnTo>
                    <a:lnTo>
                      <a:pt x="16" y="20"/>
                    </a:lnTo>
                    <a:lnTo>
                      <a:pt x="16" y="22"/>
                    </a:lnTo>
                    <a:lnTo>
                      <a:pt x="18" y="22"/>
                    </a:lnTo>
                    <a:lnTo>
                      <a:pt x="20" y="22"/>
                    </a:lnTo>
                    <a:lnTo>
                      <a:pt x="22" y="24"/>
                    </a:lnTo>
                    <a:lnTo>
                      <a:pt x="24" y="24"/>
                    </a:lnTo>
                    <a:lnTo>
                      <a:pt x="24" y="26"/>
                    </a:lnTo>
                    <a:lnTo>
                      <a:pt x="26" y="26"/>
                    </a:lnTo>
                    <a:lnTo>
                      <a:pt x="28" y="28"/>
                    </a:lnTo>
                    <a:lnTo>
                      <a:pt x="30" y="28"/>
                    </a:lnTo>
                    <a:lnTo>
                      <a:pt x="30" y="30"/>
                    </a:lnTo>
                    <a:lnTo>
                      <a:pt x="32" y="30"/>
                    </a:lnTo>
                    <a:lnTo>
                      <a:pt x="34" y="30"/>
                    </a:lnTo>
                    <a:lnTo>
                      <a:pt x="36" y="30"/>
                    </a:lnTo>
                    <a:lnTo>
                      <a:pt x="36" y="32"/>
                    </a:lnTo>
                    <a:lnTo>
                      <a:pt x="38" y="32"/>
                    </a:lnTo>
                    <a:close/>
                  </a:path>
                </a:pathLst>
              </a:custGeom>
              <a:solidFill>
                <a:srgbClr val="0071B4">
                  <a:alpha val="34901"/>
                </a:srgbClr>
              </a:solidFill>
              <a:ln w="9525">
                <a:noFill/>
                <a:round/>
                <a:headEnd/>
                <a:tailEnd/>
              </a:ln>
            </p:spPr>
            <p:txBody>
              <a:bodyPr/>
              <a:lstStyle/>
              <a:p>
                <a:endParaRPr lang="en-US"/>
              </a:p>
            </p:txBody>
          </p:sp>
          <p:sp>
            <p:nvSpPr>
              <p:cNvPr id="14675" name="Freeform 278"/>
              <p:cNvSpPr>
                <a:spLocks/>
              </p:cNvSpPr>
              <p:nvPr/>
            </p:nvSpPr>
            <p:spPr bwMode="auto">
              <a:xfrm>
                <a:off x="5178" y="3372"/>
                <a:ext cx="6" cy="4"/>
              </a:xfrm>
              <a:custGeom>
                <a:avLst/>
                <a:gdLst>
                  <a:gd name="T0" fmla="*/ 2 w 6"/>
                  <a:gd name="T1" fmla="*/ 4 h 4"/>
                  <a:gd name="T2" fmla="*/ 4 w 6"/>
                  <a:gd name="T3" fmla="*/ 4 h 4"/>
                  <a:gd name="T4" fmla="*/ 6 w 6"/>
                  <a:gd name="T5" fmla="*/ 4 h 4"/>
                  <a:gd name="T6" fmla="*/ 4 w 6"/>
                  <a:gd name="T7" fmla="*/ 2 h 4"/>
                  <a:gd name="T8" fmla="*/ 4 w 6"/>
                  <a:gd name="T9" fmla="*/ 2 h 4"/>
                  <a:gd name="T10" fmla="*/ 2 w 6"/>
                  <a:gd name="T11" fmla="*/ 0 h 4"/>
                  <a:gd name="T12" fmla="*/ 2 w 6"/>
                  <a:gd name="T13" fmla="*/ 2 h 4"/>
                  <a:gd name="T14" fmla="*/ 0 w 6"/>
                  <a:gd name="T15" fmla="*/ 2 h 4"/>
                  <a:gd name="T16" fmla="*/ 0 w 6"/>
                  <a:gd name="T17" fmla="*/ 4 h 4"/>
                  <a:gd name="T18" fmla="*/ 2 w 6"/>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2" y="4"/>
                    </a:moveTo>
                    <a:lnTo>
                      <a:pt x="4" y="4"/>
                    </a:lnTo>
                    <a:lnTo>
                      <a:pt x="6" y="4"/>
                    </a:lnTo>
                    <a:lnTo>
                      <a:pt x="4" y="2"/>
                    </a:lnTo>
                    <a:lnTo>
                      <a:pt x="2" y="0"/>
                    </a:lnTo>
                    <a:lnTo>
                      <a:pt x="2" y="2"/>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676" name="Freeform 279"/>
              <p:cNvSpPr>
                <a:spLocks/>
              </p:cNvSpPr>
              <p:nvPr/>
            </p:nvSpPr>
            <p:spPr bwMode="auto">
              <a:xfrm>
                <a:off x="5018" y="3217"/>
                <a:ext cx="14" cy="10"/>
              </a:xfrm>
              <a:custGeom>
                <a:avLst/>
                <a:gdLst>
                  <a:gd name="T0" fmla="*/ 14 w 14"/>
                  <a:gd name="T1" fmla="*/ 10 h 10"/>
                  <a:gd name="T2" fmla="*/ 12 w 14"/>
                  <a:gd name="T3" fmla="*/ 8 h 10"/>
                  <a:gd name="T4" fmla="*/ 12 w 14"/>
                  <a:gd name="T5" fmla="*/ 8 h 10"/>
                  <a:gd name="T6" fmla="*/ 10 w 14"/>
                  <a:gd name="T7" fmla="*/ 6 h 10"/>
                  <a:gd name="T8" fmla="*/ 8 w 14"/>
                  <a:gd name="T9" fmla="*/ 6 h 10"/>
                  <a:gd name="T10" fmla="*/ 6 w 14"/>
                  <a:gd name="T11" fmla="*/ 4 h 10"/>
                  <a:gd name="T12" fmla="*/ 4 w 14"/>
                  <a:gd name="T13" fmla="*/ 2 h 10"/>
                  <a:gd name="T14" fmla="*/ 0 w 14"/>
                  <a:gd name="T15" fmla="*/ 0 h 10"/>
                  <a:gd name="T16" fmla="*/ 0 w 14"/>
                  <a:gd name="T17" fmla="*/ 0 h 10"/>
                  <a:gd name="T18" fmla="*/ 6 w 14"/>
                  <a:gd name="T19" fmla="*/ 8 h 10"/>
                  <a:gd name="T20" fmla="*/ 12 w 14"/>
                  <a:gd name="T21" fmla="*/ 10 h 10"/>
                  <a:gd name="T22" fmla="*/ 14 w 14"/>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10"/>
                  <a:gd name="T38" fmla="*/ 14 w 14"/>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10">
                    <a:moveTo>
                      <a:pt x="14" y="10"/>
                    </a:moveTo>
                    <a:lnTo>
                      <a:pt x="12" y="8"/>
                    </a:lnTo>
                    <a:lnTo>
                      <a:pt x="10" y="6"/>
                    </a:lnTo>
                    <a:lnTo>
                      <a:pt x="8" y="6"/>
                    </a:lnTo>
                    <a:lnTo>
                      <a:pt x="6" y="4"/>
                    </a:lnTo>
                    <a:lnTo>
                      <a:pt x="4" y="2"/>
                    </a:lnTo>
                    <a:lnTo>
                      <a:pt x="0" y="0"/>
                    </a:lnTo>
                    <a:lnTo>
                      <a:pt x="6" y="8"/>
                    </a:lnTo>
                    <a:lnTo>
                      <a:pt x="12" y="10"/>
                    </a:lnTo>
                    <a:lnTo>
                      <a:pt x="14" y="10"/>
                    </a:lnTo>
                    <a:close/>
                  </a:path>
                </a:pathLst>
              </a:custGeom>
              <a:solidFill>
                <a:srgbClr val="0071B4">
                  <a:alpha val="34901"/>
                </a:srgbClr>
              </a:solidFill>
              <a:ln w="9525">
                <a:noFill/>
                <a:round/>
                <a:headEnd/>
                <a:tailEnd/>
              </a:ln>
            </p:spPr>
            <p:txBody>
              <a:bodyPr/>
              <a:lstStyle/>
              <a:p>
                <a:endParaRPr lang="en-US"/>
              </a:p>
            </p:txBody>
          </p:sp>
          <p:sp>
            <p:nvSpPr>
              <p:cNvPr id="14677" name="Freeform 280"/>
              <p:cNvSpPr>
                <a:spLocks/>
              </p:cNvSpPr>
              <p:nvPr/>
            </p:nvSpPr>
            <p:spPr bwMode="auto">
              <a:xfrm>
                <a:off x="5024" y="3235"/>
                <a:ext cx="2" cy="4"/>
              </a:xfrm>
              <a:custGeom>
                <a:avLst/>
                <a:gdLst>
                  <a:gd name="T0" fmla="*/ 0 w 2"/>
                  <a:gd name="T1" fmla="*/ 0 h 4"/>
                  <a:gd name="T2" fmla="*/ 0 w 2"/>
                  <a:gd name="T3" fmla="*/ 0 h 4"/>
                  <a:gd name="T4" fmla="*/ 0 w 2"/>
                  <a:gd name="T5" fmla="*/ 2 h 4"/>
                  <a:gd name="T6" fmla="*/ 2 w 2"/>
                  <a:gd name="T7" fmla="*/ 4 h 4"/>
                  <a:gd name="T8" fmla="*/ 2 w 2"/>
                  <a:gd name="T9" fmla="*/ 2 h 4"/>
                  <a:gd name="T10" fmla="*/ 2 w 2"/>
                  <a:gd name="T11" fmla="*/ 2 h 4"/>
                  <a:gd name="T12" fmla="*/ 2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0"/>
                    </a:lnTo>
                    <a:lnTo>
                      <a:pt x="0" y="2"/>
                    </a:lnTo>
                    <a:lnTo>
                      <a:pt x="2" y="4"/>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678" name="Freeform 281"/>
              <p:cNvSpPr>
                <a:spLocks/>
              </p:cNvSpPr>
              <p:nvPr/>
            </p:nvSpPr>
            <p:spPr bwMode="auto">
              <a:xfrm>
                <a:off x="5064" y="3290"/>
                <a:ext cx="6" cy="2"/>
              </a:xfrm>
              <a:custGeom>
                <a:avLst/>
                <a:gdLst>
                  <a:gd name="T0" fmla="*/ 4 w 6"/>
                  <a:gd name="T1" fmla="*/ 0 h 2"/>
                  <a:gd name="T2" fmla="*/ 0 w 6"/>
                  <a:gd name="T3" fmla="*/ 0 h 2"/>
                  <a:gd name="T4" fmla="*/ 0 w 6"/>
                  <a:gd name="T5" fmla="*/ 0 h 2"/>
                  <a:gd name="T6" fmla="*/ 0 w 6"/>
                  <a:gd name="T7" fmla="*/ 0 h 2"/>
                  <a:gd name="T8" fmla="*/ 2 w 6"/>
                  <a:gd name="T9" fmla="*/ 0 h 2"/>
                  <a:gd name="T10" fmla="*/ 4 w 6"/>
                  <a:gd name="T11" fmla="*/ 2 h 2"/>
                  <a:gd name="T12" fmla="*/ 6 w 6"/>
                  <a:gd name="T13" fmla="*/ 2 h 2"/>
                  <a:gd name="T14" fmla="*/ 6 w 6"/>
                  <a:gd name="T15" fmla="*/ 0 h 2"/>
                  <a:gd name="T16" fmla="*/ 4 w 6"/>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2"/>
                  <a:gd name="T29" fmla="*/ 6 w 6"/>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2">
                    <a:moveTo>
                      <a:pt x="4" y="0"/>
                    </a:moveTo>
                    <a:lnTo>
                      <a:pt x="0" y="0"/>
                    </a:lnTo>
                    <a:lnTo>
                      <a:pt x="2" y="0"/>
                    </a:lnTo>
                    <a:lnTo>
                      <a:pt x="4" y="2"/>
                    </a:lnTo>
                    <a:lnTo>
                      <a:pt x="6" y="2"/>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4679" name="Freeform 282"/>
              <p:cNvSpPr>
                <a:spLocks/>
              </p:cNvSpPr>
              <p:nvPr/>
            </p:nvSpPr>
            <p:spPr bwMode="auto">
              <a:xfrm>
                <a:off x="5018" y="3231"/>
                <a:ext cx="4" cy="4"/>
              </a:xfrm>
              <a:custGeom>
                <a:avLst/>
                <a:gdLst>
                  <a:gd name="T0" fmla="*/ 0 w 4"/>
                  <a:gd name="T1" fmla="*/ 0 h 4"/>
                  <a:gd name="T2" fmla="*/ 0 w 4"/>
                  <a:gd name="T3" fmla="*/ 0 h 4"/>
                  <a:gd name="T4" fmla="*/ 0 w 4"/>
                  <a:gd name="T5" fmla="*/ 2 h 4"/>
                  <a:gd name="T6" fmla="*/ 2 w 4"/>
                  <a:gd name="T7" fmla="*/ 4 h 4"/>
                  <a:gd name="T8" fmla="*/ 4 w 4"/>
                  <a:gd name="T9" fmla="*/ 2 h 4"/>
                  <a:gd name="T10" fmla="*/ 2 w 4"/>
                  <a:gd name="T11" fmla="*/ 0 h 4"/>
                  <a:gd name="T12" fmla="*/ 0 w 4"/>
                  <a:gd name="T13" fmla="*/ 0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0"/>
                    </a:moveTo>
                    <a:lnTo>
                      <a:pt x="0" y="0"/>
                    </a:lnTo>
                    <a:lnTo>
                      <a:pt x="0" y="2"/>
                    </a:lnTo>
                    <a:lnTo>
                      <a:pt x="2" y="4"/>
                    </a:lnTo>
                    <a:lnTo>
                      <a:pt x="4"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680" name="Freeform 283"/>
              <p:cNvSpPr>
                <a:spLocks/>
              </p:cNvSpPr>
              <p:nvPr/>
            </p:nvSpPr>
            <p:spPr bwMode="auto">
              <a:xfrm>
                <a:off x="5028" y="3243"/>
                <a:ext cx="2" cy="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681" name="Freeform 284"/>
              <p:cNvSpPr>
                <a:spLocks/>
              </p:cNvSpPr>
              <p:nvPr/>
            </p:nvSpPr>
            <p:spPr bwMode="auto">
              <a:xfrm>
                <a:off x="5046" y="3231"/>
                <a:ext cx="18" cy="12"/>
              </a:xfrm>
              <a:custGeom>
                <a:avLst/>
                <a:gdLst>
                  <a:gd name="T0" fmla="*/ 18 w 18"/>
                  <a:gd name="T1" fmla="*/ 12 h 12"/>
                  <a:gd name="T2" fmla="*/ 18 w 18"/>
                  <a:gd name="T3" fmla="*/ 10 h 12"/>
                  <a:gd name="T4" fmla="*/ 0 w 18"/>
                  <a:gd name="T5" fmla="*/ 0 h 12"/>
                  <a:gd name="T6" fmla="*/ 0 w 18"/>
                  <a:gd name="T7" fmla="*/ 0 h 12"/>
                  <a:gd name="T8" fmla="*/ 2 w 18"/>
                  <a:gd name="T9" fmla="*/ 2 h 12"/>
                  <a:gd name="T10" fmla="*/ 18 w 18"/>
                  <a:gd name="T11" fmla="*/ 12 h 12"/>
                  <a:gd name="T12" fmla="*/ 18 w 18"/>
                  <a:gd name="T13" fmla="*/ 12 h 12"/>
                  <a:gd name="T14" fmla="*/ 0 60000 65536"/>
                  <a:gd name="T15" fmla="*/ 0 60000 65536"/>
                  <a:gd name="T16" fmla="*/ 0 60000 65536"/>
                  <a:gd name="T17" fmla="*/ 0 60000 65536"/>
                  <a:gd name="T18" fmla="*/ 0 60000 65536"/>
                  <a:gd name="T19" fmla="*/ 0 60000 65536"/>
                  <a:gd name="T20" fmla="*/ 0 60000 65536"/>
                  <a:gd name="T21" fmla="*/ 0 w 18"/>
                  <a:gd name="T22" fmla="*/ 0 h 12"/>
                  <a:gd name="T23" fmla="*/ 18 w 18"/>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2">
                    <a:moveTo>
                      <a:pt x="18" y="12"/>
                    </a:moveTo>
                    <a:lnTo>
                      <a:pt x="18" y="10"/>
                    </a:lnTo>
                    <a:lnTo>
                      <a:pt x="0" y="0"/>
                    </a:lnTo>
                    <a:lnTo>
                      <a:pt x="2" y="2"/>
                    </a:lnTo>
                    <a:lnTo>
                      <a:pt x="18" y="12"/>
                    </a:lnTo>
                    <a:close/>
                  </a:path>
                </a:pathLst>
              </a:custGeom>
              <a:solidFill>
                <a:srgbClr val="0071B4">
                  <a:alpha val="34901"/>
                </a:srgbClr>
              </a:solidFill>
              <a:ln w="9525">
                <a:noFill/>
                <a:round/>
                <a:headEnd/>
                <a:tailEnd/>
              </a:ln>
            </p:spPr>
            <p:txBody>
              <a:bodyPr/>
              <a:lstStyle/>
              <a:p>
                <a:endParaRPr lang="en-US"/>
              </a:p>
            </p:txBody>
          </p:sp>
          <p:sp>
            <p:nvSpPr>
              <p:cNvPr id="14682" name="Freeform 285"/>
              <p:cNvSpPr>
                <a:spLocks/>
              </p:cNvSpPr>
              <p:nvPr/>
            </p:nvSpPr>
            <p:spPr bwMode="auto">
              <a:xfrm>
                <a:off x="5036" y="3245"/>
                <a:ext cx="4" cy="2"/>
              </a:xfrm>
              <a:custGeom>
                <a:avLst/>
                <a:gdLst>
                  <a:gd name="T0" fmla="*/ 2 w 4"/>
                  <a:gd name="T1" fmla="*/ 0 h 2"/>
                  <a:gd name="T2" fmla="*/ 2 w 4"/>
                  <a:gd name="T3" fmla="*/ 0 h 2"/>
                  <a:gd name="T4" fmla="*/ 0 w 4"/>
                  <a:gd name="T5" fmla="*/ 0 h 2"/>
                  <a:gd name="T6" fmla="*/ 2 w 4"/>
                  <a:gd name="T7" fmla="*/ 0 h 2"/>
                  <a:gd name="T8" fmla="*/ 2 w 4"/>
                  <a:gd name="T9" fmla="*/ 2 h 2"/>
                  <a:gd name="T10" fmla="*/ 4 w 4"/>
                  <a:gd name="T11" fmla="*/ 2 h 2"/>
                  <a:gd name="T12" fmla="*/ 4 w 4"/>
                  <a:gd name="T13" fmla="*/ 0 h 2"/>
                  <a:gd name="T14" fmla="*/ 4 w 4"/>
                  <a:gd name="T15" fmla="*/ 0 h 2"/>
                  <a:gd name="T16" fmla="*/ 2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2" y="0"/>
                    </a:moveTo>
                    <a:lnTo>
                      <a:pt x="2" y="0"/>
                    </a:lnTo>
                    <a:lnTo>
                      <a:pt x="0" y="0"/>
                    </a:lnTo>
                    <a:lnTo>
                      <a:pt x="2" y="0"/>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683" name="Freeform 286"/>
              <p:cNvSpPr>
                <a:spLocks/>
              </p:cNvSpPr>
              <p:nvPr/>
            </p:nvSpPr>
            <p:spPr bwMode="auto">
              <a:xfrm>
                <a:off x="5028" y="3237"/>
                <a:ext cx="8" cy="8"/>
              </a:xfrm>
              <a:custGeom>
                <a:avLst/>
                <a:gdLst>
                  <a:gd name="T0" fmla="*/ 4 w 8"/>
                  <a:gd name="T1" fmla="*/ 2 h 8"/>
                  <a:gd name="T2" fmla="*/ 4 w 8"/>
                  <a:gd name="T3" fmla="*/ 0 h 8"/>
                  <a:gd name="T4" fmla="*/ 2 w 8"/>
                  <a:gd name="T5" fmla="*/ 0 h 8"/>
                  <a:gd name="T6" fmla="*/ 0 w 8"/>
                  <a:gd name="T7" fmla="*/ 0 h 8"/>
                  <a:gd name="T8" fmla="*/ 0 w 8"/>
                  <a:gd name="T9" fmla="*/ 2 h 8"/>
                  <a:gd name="T10" fmla="*/ 0 w 8"/>
                  <a:gd name="T11" fmla="*/ 2 h 8"/>
                  <a:gd name="T12" fmla="*/ 2 w 8"/>
                  <a:gd name="T13" fmla="*/ 4 h 8"/>
                  <a:gd name="T14" fmla="*/ 4 w 8"/>
                  <a:gd name="T15" fmla="*/ 4 h 8"/>
                  <a:gd name="T16" fmla="*/ 6 w 8"/>
                  <a:gd name="T17" fmla="*/ 8 h 8"/>
                  <a:gd name="T18" fmla="*/ 8 w 8"/>
                  <a:gd name="T19" fmla="*/ 8 h 8"/>
                  <a:gd name="T20" fmla="*/ 8 w 8"/>
                  <a:gd name="T21" fmla="*/ 4 h 8"/>
                  <a:gd name="T22" fmla="*/ 4 w 8"/>
                  <a:gd name="T23" fmla="*/ 2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4" y="2"/>
                    </a:moveTo>
                    <a:lnTo>
                      <a:pt x="4" y="0"/>
                    </a:lnTo>
                    <a:lnTo>
                      <a:pt x="2" y="0"/>
                    </a:lnTo>
                    <a:lnTo>
                      <a:pt x="0" y="0"/>
                    </a:lnTo>
                    <a:lnTo>
                      <a:pt x="0" y="2"/>
                    </a:lnTo>
                    <a:lnTo>
                      <a:pt x="2" y="4"/>
                    </a:lnTo>
                    <a:lnTo>
                      <a:pt x="4" y="4"/>
                    </a:lnTo>
                    <a:lnTo>
                      <a:pt x="6" y="8"/>
                    </a:lnTo>
                    <a:lnTo>
                      <a:pt x="8" y="8"/>
                    </a:lnTo>
                    <a:lnTo>
                      <a:pt x="8" y="4"/>
                    </a:lnTo>
                    <a:lnTo>
                      <a:pt x="4" y="2"/>
                    </a:lnTo>
                    <a:close/>
                  </a:path>
                </a:pathLst>
              </a:custGeom>
              <a:solidFill>
                <a:srgbClr val="0071B4">
                  <a:alpha val="34901"/>
                </a:srgbClr>
              </a:solidFill>
              <a:ln w="9525">
                <a:noFill/>
                <a:round/>
                <a:headEnd/>
                <a:tailEnd/>
              </a:ln>
            </p:spPr>
            <p:txBody>
              <a:bodyPr/>
              <a:lstStyle/>
              <a:p>
                <a:endParaRPr lang="en-US"/>
              </a:p>
            </p:txBody>
          </p:sp>
          <p:sp>
            <p:nvSpPr>
              <p:cNvPr id="14684" name="Freeform 287"/>
              <p:cNvSpPr>
                <a:spLocks/>
              </p:cNvSpPr>
              <p:nvPr/>
            </p:nvSpPr>
            <p:spPr bwMode="auto">
              <a:xfrm>
                <a:off x="4405" y="3221"/>
                <a:ext cx="18" cy="6"/>
              </a:xfrm>
              <a:custGeom>
                <a:avLst/>
                <a:gdLst>
                  <a:gd name="T0" fmla="*/ 2 w 18"/>
                  <a:gd name="T1" fmla="*/ 2 h 6"/>
                  <a:gd name="T2" fmla="*/ 0 w 18"/>
                  <a:gd name="T3" fmla="*/ 2 h 6"/>
                  <a:gd name="T4" fmla="*/ 0 w 18"/>
                  <a:gd name="T5" fmla="*/ 2 h 6"/>
                  <a:gd name="T6" fmla="*/ 0 w 18"/>
                  <a:gd name="T7" fmla="*/ 4 h 6"/>
                  <a:gd name="T8" fmla="*/ 2 w 18"/>
                  <a:gd name="T9" fmla="*/ 4 h 6"/>
                  <a:gd name="T10" fmla="*/ 10 w 18"/>
                  <a:gd name="T11" fmla="*/ 6 h 6"/>
                  <a:gd name="T12" fmla="*/ 18 w 18"/>
                  <a:gd name="T13" fmla="*/ 2 h 6"/>
                  <a:gd name="T14" fmla="*/ 16 w 18"/>
                  <a:gd name="T15" fmla="*/ 0 h 6"/>
                  <a:gd name="T16" fmla="*/ 4 w 18"/>
                  <a:gd name="T17" fmla="*/ 0 h 6"/>
                  <a:gd name="T18" fmla="*/ 2 w 18"/>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6"/>
                  <a:gd name="T32" fmla="*/ 18 w 1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6">
                    <a:moveTo>
                      <a:pt x="2" y="2"/>
                    </a:moveTo>
                    <a:lnTo>
                      <a:pt x="0" y="2"/>
                    </a:lnTo>
                    <a:lnTo>
                      <a:pt x="0" y="4"/>
                    </a:lnTo>
                    <a:lnTo>
                      <a:pt x="2" y="4"/>
                    </a:lnTo>
                    <a:lnTo>
                      <a:pt x="10" y="6"/>
                    </a:lnTo>
                    <a:lnTo>
                      <a:pt x="18" y="2"/>
                    </a:lnTo>
                    <a:lnTo>
                      <a:pt x="16" y="0"/>
                    </a:lnTo>
                    <a:lnTo>
                      <a:pt x="4" y="0"/>
                    </a:lnTo>
                    <a:lnTo>
                      <a:pt x="2" y="2"/>
                    </a:lnTo>
                    <a:close/>
                  </a:path>
                </a:pathLst>
              </a:custGeom>
              <a:solidFill>
                <a:srgbClr val="0071B4">
                  <a:alpha val="34901"/>
                </a:srgbClr>
              </a:solidFill>
              <a:ln w="9525">
                <a:noFill/>
                <a:round/>
                <a:headEnd/>
                <a:tailEnd/>
              </a:ln>
            </p:spPr>
            <p:txBody>
              <a:bodyPr/>
              <a:lstStyle/>
              <a:p>
                <a:endParaRPr lang="en-US"/>
              </a:p>
            </p:txBody>
          </p:sp>
          <p:sp>
            <p:nvSpPr>
              <p:cNvPr id="14685" name="Freeform 288"/>
              <p:cNvSpPr>
                <a:spLocks/>
              </p:cNvSpPr>
              <p:nvPr/>
            </p:nvSpPr>
            <p:spPr bwMode="auto">
              <a:xfrm>
                <a:off x="4650" y="3282"/>
                <a:ext cx="16" cy="10"/>
              </a:xfrm>
              <a:custGeom>
                <a:avLst/>
                <a:gdLst>
                  <a:gd name="T0" fmla="*/ 10 w 16"/>
                  <a:gd name="T1" fmla="*/ 10 h 10"/>
                  <a:gd name="T2" fmla="*/ 14 w 16"/>
                  <a:gd name="T3" fmla="*/ 8 h 10"/>
                  <a:gd name="T4" fmla="*/ 16 w 16"/>
                  <a:gd name="T5" fmla="*/ 4 h 10"/>
                  <a:gd name="T6" fmla="*/ 14 w 16"/>
                  <a:gd name="T7" fmla="*/ 2 h 10"/>
                  <a:gd name="T8" fmla="*/ 14 w 16"/>
                  <a:gd name="T9" fmla="*/ 0 h 10"/>
                  <a:gd name="T10" fmla="*/ 12 w 16"/>
                  <a:gd name="T11" fmla="*/ 0 h 10"/>
                  <a:gd name="T12" fmla="*/ 10 w 16"/>
                  <a:gd name="T13" fmla="*/ 2 h 10"/>
                  <a:gd name="T14" fmla="*/ 8 w 16"/>
                  <a:gd name="T15" fmla="*/ 2 h 10"/>
                  <a:gd name="T16" fmla="*/ 4 w 16"/>
                  <a:gd name="T17" fmla="*/ 4 h 10"/>
                  <a:gd name="T18" fmla="*/ 2 w 16"/>
                  <a:gd name="T19" fmla="*/ 2 h 10"/>
                  <a:gd name="T20" fmla="*/ 2 w 16"/>
                  <a:gd name="T21" fmla="*/ 2 h 10"/>
                  <a:gd name="T22" fmla="*/ 0 w 16"/>
                  <a:gd name="T23" fmla="*/ 2 h 10"/>
                  <a:gd name="T24" fmla="*/ 0 w 16"/>
                  <a:gd name="T25" fmla="*/ 0 h 10"/>
                  <a:gd name="T26" fmla="*/ 2 w 16"/>
                  <a:gd name="T27" fmla="*/ 6 h 10"/>
                  <a:gd name="T28" fmla="*/ 8 w 16"/>
                  <a:gd name="T29" fmla="*/ 10 h 10"/>
                  <a:gd name="T30" fmla="*/ 10 w 16"/>
                  <a:gd name="T31" fmla="*/ 1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0"/>
                  <a:gd name="T50" fmla="*/ 16 w 16"/>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0">
                    <a:moveTo>
                      <a:pt x="10" y="10"/>
                    </a:moveTo>
                    <a:lnTo>
                      <a:pt x="14" y="8"/>
                    </a:lnTo>
                    <a:lnTo>
                      <a:pt x="16" y="4"/>
                    </a:lnTo>
                    <a:lnTo>
                      <a:pt x="14" y="2"/>
                    </a:lnTo>
                    <a:lnTo>
                      <a:pt x="14" y="0"/>
                    </a:lnTo>
                    <a:lnTo>
                      <a:pt x="12" y="0"/>
                    </a:lnTo>
                    <a:lnTo>
                      <a:pt x="10" y="2"/>
                    </a:lnTo>
                    <a:lnTo>
                      <a:pt x="8" y="2"/>
                    </a:lnTo>
                    <a:lnTo>
                      <a:pt x="4" y="4"/>
                    </a:lnTo>
                    <a:lnTo>
                      <a:pt x="2" y="2"/>
                    </a:lnTo>
                    <a:lnTo>
                      <a:pt x="0" y="2"/>
                    </a:lnTo>
                    <a:lnTo>
                      <a:pt x="0" y="0"/>
                    </a:lnTo>
                    <a:lnTo>
                      <a:pt x="2" y="6"/>
                    </a:lnTo>
                    <a:lnTo>
                      <a:pt x="8" y="10"/>
                    </a:lnTo>
                    <a:lnTo>
                      <a:pt x="10" y="10"/>
                    </a:lnTo>
                    <a:close/>
                  </a:path>
                </a:pathLst>
              </a:custGeom>
              <a:solidFill>
                <a:srgbClr val="0071B4">
                  <a:alpha val="34901"/>
                </a:srgbClr>
              </a:solidFill>
              <a:ln w="9525">
                <a:noFill/>
                <a:round/>
                <a:headEnd/>
                <a:tailEnd/>
              </a:ln>
            </p:spPr>
            <p:txBody>
              <a:bodyPr/>
              <a:lstStyle/>
              <a:p>
                <a:endParaRPr lang="en-US"/>
              </a:p>
            </p:txBody>
          </p:sp>
          <p:sp>
            <p:nvSpPr>
              <p:cNvPr id="14686" name="Freeform 289"/>
              <p:cNvSpPr>
                <a:spLocks/>
              </p:cNvSpPr>
              <p:nvPr/>
            </p:nvSpPr>
            <p:spPr bwMode="auto">
              <a:xfrm>
                <a:off x="4688" y="3199"/>
                <a:ext cx="2" cy="6"/>
              </a:xfrm>
              <a:custGeom>
                <a:avLst/>
                <a:gdLst>
                  <a:gd name="T0" fmla="*/ 0 w 2"/>
                  <a:gd name="T1" fmla="*/ 6 h 6"/>
                  <a:gd name="T2" fmla="*/ 0 w 2"/>
                  <a:gd name="T3" fmla="*/ 6 h 6"/>
                  <a:gd name="T4" fmla="*/ 2 w 2"/>
                  <a:gd name="T5" fmla="*/ 2 h 6"/>
                  <a:gd name="T6" fmla="*/ 2 w 2"/>
                  <a:gd name="T7" fmla="*/ 0 h 6"/>
                  <a:gd name="T8" fmla="*/ 0 w 2"/>
                  <a:gd name="T9" fmla="*/ 2 h 6"/>
                  <a:gd name="T10" fmla="*/ 0 w 2"/>
                  <a:gd name="T11" fmla="*/ 6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0" y="6"/>
                    </a:moveTo>
                    <a:lnTo>
                      <a:pt x="0" y="6"/>
                    </a:lnTo>
                    <a:lnTo>
                      <a:pt x="2" y="2"/>
                    </a:lnTo>
                    <a:lnTo>
                      <a:pt x="2" y="0"/>
                    </a:lnTo>
                    <a:lnTo>
                      <a:pt x="0" y="2"/>
                    </a:lnTo>
                    <a:lnTo>
                      <a:pt x="0" y="6"/>
                    </a:lnTo>
                    <a:close/>
                  </a:path>
                </a:pathLst>
              </a:custGeom>
              <a:solidFill>
                <a:srgbClr val="0071B4">
                  <a:alpha val="34901"/>
                </a:srgbClr>
              </a:solidFill>
              <a:ln w="9525">
                <a:noFill/>
                <a:round/>
                <a:headEnd/>
                <a:tailEnd/>
              </a:ln>
            </p:spPr>
            <p:txBody>
              <a:bodyPr/>
              <a:lstStyle/>
              <a:p>
                <a:endParaRPr lang="en-US"/>
              </a:p>
            </p:txBody>
          </p:sp>
          <p:sp>
            <p:nvSpPr>
              <p:cNvPr id="14687" name="Freeform 290"/>
              <p:cNvSpPr>
                <a:spLocks/>
              </p:cNvSpPr>
              <p:nvPr/>
            </p:nvSpPr>
            <p:spPr bwMode="auto">
              <a:xfrm>
                <a:off x="4704" y="3213"/>
                <a:ext cx="4" cy="10"/>
              </a:xfrm>
              <a:custGeom>
                <a:avLst/>
                <a:gdLst>
                  <a:gd name="T0" fmla="*/ 0 w 4"/>
                  <a:gd name="T1" fmla="*/ 6 h 10"/>
                  <a:gd name="T2" fmla="*/ 0 w 4"/>
                  <a:gd name="T3" fmla="*/ 4 h 10"/>
                  <a:gd name="T4" fmla="*/ 0 w 4"/>
                  <a:gd name="T5" fmla="*/ 6 h 10"/>
                  <a:gd name="T6" fmla="*/ 0 w 4"/>
                  <a:gd name="T7" fmla="*/ 8 h 10"/>
                  <a:gd name="T8" fmla="*/ 0 w 4"/>
                  <a:gd name="T9" fmla="*/ 8 h 10"/>
                  <a:gd name="T10" fmla="*/ 2 w 4"/>
                  <a:gd name="T11" fmla="*/ 10 h 10"/>
                  <a:gd name="T12" fmla="*/ 4 w 4"/>
                  <a:gd name="T13" fmla="*/ 8 h 10"/>
                  <a:gd name="T14" fmla="*/ 4 w 4"/>
                  <a:gd name="T15" fmla="*/ 8 h 10"/>
                  <a:gd name="T16" fmla="*/ 4 w 4"/>
                  <a:gd name="T17" fmla="*/ 4 h 10"/>
                  <a:gd name="T18" fmla="*/ 2 w 4"/>
                  <a:gd name="T19" fmla="*/ 0 h 10"/>
                  <a:gd name="T20" fmla="*/ 0 w 4"/>
                  <a:gd name="T21" fmla="*/ 0 h 10"/>
                  <a:gd name="T22" fmla="*/ 0 w 4"/>
                  <a:gd name="T23" fmla="*/ 2 h 10"/>
                  <a:gd name="T24" fmla="*/ 2 w 4"/>
                  <a:gd name="T25" fmla="*/ 2 h 10"/>
                  <a:gd name="T26" fmla="*/ 2 w 4"/>
                  <a:gd name="T27" fmla="*/ 2 h 10"/>
                  <a:gd name="T28" fmla="*/ 2 w 4"/>
                  <a:gd name="T29" fmla="*/ 6 h 10"/>
                  <a:gd name="T30" fmla="*/ 0 w 4"/>
                  <a:gd name="T31" fmla="*/ 6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10"/>
                  <a:gd name="T50" fmla="*/ 4 w 4"/>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10">
                    <a:moveTo>
                      <a:pt x="0" y="6"/>
                    </a:moveTo>
                    <a:lnTo>
                      <a:pt x="0" y="4"/>
                    </a:lnTo>
                    <a:lnTo>
                      <a:pt x="0" y="6"/>
                    </a:lnTo>
                    <a:lnTo>
                      <a:pt x="0" y="8"/>
                    </a:lnTo>
                    <a:lnTo>
                      <a:pt x="2" y="10"/>
                    </a:lnTo>
                    <a:lnTo>
                      <a:pt x="4" y="8"/>
                    </a:lnTo>
                    <a:lnTo>
                      <a:pt x="4" y="4"/>
                    </a:lnTo>
                    <a:lnTo>
                      <a:pt x="2" y="0"/>
                    </a:lnTo>
                    <a:lnTo>
                      <a:pt x="0" y="0"/>
                    </a:lnTo>
                    <a:lnTo>
                      <a:pt x="0" y="2"/>
                    </a:lnTo>
                    <a:lnTo>
                      <a:pt x="2" y="2"/>
                    </a:lnTo>
                    <a:lnTo>
                      <a:pt x="2" y="6"/>
                    </a:lnTo>
                    <a:lnTo>
                      <a:pt x="0" y="6"/>
                    </a:lnTo>
                    <a:close/>
                  </a:path>
                </a:pathLst>
              </a:custGeom>
              <a:solidFill>
                <a:srgbClr val="0071B4">
                  <a:alpha val="34901"/>
                </a:srgbClr>
              </a:solidFill>
              <a:ln w="9525">
                <a:noFill/>
                <a:round/>
                <a:headEnd/>
                <a:tailEnd/>
              </a:ln>
            </p:spPr>
            <p:txBody>
              <a:bodyPr/>
              <a:lstStyle/>
              <a:p>
                <a:endParaRPr lang="en-US"/>
              </a:p>
            </p:txBody>
          </p:sp>
          <p:sp>
            <p:nvSpPr>
              <p:cNvPr id="14688" name="Freeform 291"/>
              <p:cNvSpPr>
                <a:spLocks/>
              </p:cNvSpPr>
              <p:nvPr/>
            </p:nvSpPr>
            <p:spPr bwMode="auto">
              <a:xfrm>
                <a:off x="4704" y="3201"/>
                <a:ext cx="8" cy="16"/>
              </a:xfrm>
              <a:custGeom>
                <a:avLst/>
                <a:gdLst>
                  <a:gd name="T0" fmla="*/ 8 w 8"/>
                  <a:gd name="T1" fmla="*/ 14 h 16"/>
                  <a:gd name="T2" fmla="*/ 8 w 8"/>
                  <a:gd name="T3" fmla="*/ 12 h 16"/>
                  <a:gd name="T4" fmla="*/ 8 w 8"/>
                  <a:gd name="T5" fmla="*/ 4 h 16"/>
                  <a:gd name="T6" fmla="*/ 8 w 8"/>
                  <a:gd name="T7" fmla="*/ 2 h 16"/>
                  <a:gd name="T8" fmla="*/ 6 w 8"/>
                  <a:gd name="T9" fmla="*/ 0 h 16"/>
                  <a:gd name="T10" fmla="*/ 2 w 8"/>
                  <a:gd name="T11" fmla="*/ 6 h 16"/>
                  <a:gd name="T12" fmla="*/ 4 w 8"/>
                  <a:gd name="T13" fmla="*/ 6 h 16"/>
                  <a:gd name="T14" fmla="*/ 4 w 8"/>
                  <a:gd name="T15" fmla="*/ 6 h 16"/>
                  <a:gd name="T16" fmla="*/ 2 w 8"/>
                  <a:gd name="T17" fmla="*/ 10 h 16"/>
                  <a:gd name="T18" fmla="*/ 4 w 8"/>
                  <a:gd name="T19" fmla="*/ 12 h 16"/>
                  <a:gd name="T20" fmla="*/ 4 w 8"/>
                  <a:gd name="T21" fmla="*/ 12 h 16"/>
                  <a:gd name="T22" fmla="*/ 4 w 8"/>
                  <a:gd name="T23" fmla="*/ 12 h 16"/>
                  <a:gd name="T24" fmla="*/ 2 w 8"/>
                  <a:gd name="T25" fmla="*/ 10 h 16"/>
                  <a:gd name="T26" fmla="*/ 0 w 8"/>
                  <a:gd name="T27" fmla="*/ 10 h 16"/>
                  <a:gd name="T28" fmla="*/ 2 w 8"/>
                  <a:gd name="T29" fmla="*/ 12 h 16"/>
                  <a:gd name="T30" fmla="*/ 2 w 8"/>
                  <a:gd name="T31" fmla="*/ 12 h 16"/>
                  <a:gd name="T32" fmla="*/ 4 w 8"/>
                  <a:gd name="T33" fmla="*/ 14 h 16"/>
                  <a:gd name="T34" fmla="*/ 6 w 8"/>
                  <a:gd name="T35" fmla="*/ 16 h 16"/>
                  <a:gd name="T36" fmla="*/ 6 w 8"/>
                  <a:gd name="T37" fmla="*/ 16 h 16"/>
                  <a:gd name="T38" fmla="*/ 6 w 8"/>
                  <a:gd name="T39" fmla="*/ 16 h 16"/>
                  <a:gd name="T40" fmla="*/ 6 w 8"/>
                  <a:gd name="T41" fmla="*/ 14 h 16"/>
                  <a:gd name="T42" fmla="*/ 6 w 8"/>
                  <a:gd name="T43" fmla="*/ 12 h 16"/>
                  <a:gd name="T44" fmla="*/ 6 w 8"/>
                  <a:gd name="T45" fmla="*/ 14 h 16"/>
                  <a:gd name="T46" fmla="*/ 8 w 8"/>
                  <a:gd name="T47" fmla="*/ 14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6"/>
                  <a:gd name="T74" fmla="*/ 8 w 8"/>
                  <a:gd name="T75" fmla="*/ 16 h 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6">
                    <a:moveTo>
                      <a:pt x="8" y="14"/>
                    </a:moveTo>
                    <a:lnTo>
                      <a:pt x="8" y="12"/>
                    </a:lnTo>
                    <a:lnTo>
                      <a:pt x="8" y="4"/>
                    </a:lnTo>
                    <a:lnTo>
                      <a:pt x="8" y="2"/>
                    </a:lnTo>
                    <a:lnTo>
                      <a:pt x="6" y="0"/>
                    </a:lnTo>
                    <a:lnTo>
                      <a:pt x="2" y="6"/>
                    </a:lnTo>
                    <a:lnTo>
                      <a:pt x="4" y="6"/>
                    </a:lnTo>
                    <a:lnTo>
                      <a:pt x="2" y="10"/>
                    </a:lnTo>
                    <a:lnTo>
                      <a:pt x="4" y="12"/>
                    </a:lnTo>
                    <a:lnTo>
                      <a:pt x="2" y="10"/>
                    </a:lnTo>
                    <a:lnTo>
                      <a:pt x="0" y="10"/>
                    </a:lnTo>
                    <a:lnTo>
                      <a:pt x="2" y="12"/>
                    </a:lnTo>
                    <a:lnTo>
                      <a:pt x="4" y="14"/>
                    </a:lnTo>
                    <a:lnTo>
                      <a:pt x="6" y="16"/>
                    </a:lnTo>
                    <a:lnTo>
                      <a:pt x="6" y="14"/>
                    </a:lnTo>
                    <a:lnTo>
                      <a:pt x="6" y="12"/>
                    </a:lnTo>
                    <a:lnTo>
                      <a:pt x="6" y="14"/>
                    </a:lnTo>
                    <a:lnTo>
                      <a:pt x="8" y="14"/>
                    </a:lnTo>
                    <a:close/>
                  </a:path>
                </a:pathLst>
              </a:custGeom>
              <a:solidFill>
                <a:srgbClr val="0071B4">
                  <a:alpha val="34901"/>
                </a:srgbClr>
              </a:solidFill>
              <a:ln w="9525">
                <a:noFill/>
                <a:round/>
                <a:headEnd/>
                <a:tailEnd/>
              </a:ln>
            </p:spPr>
            <p:txBody>
              <a:bodyPr/>
              <a:lstStyle/>
              <a:p>
                <a:endParaRPr lang="en-US"/>
              </a:p>
            </p:txBody>
          </p:sp>
          <p:sp>
            <p:nvSpPr>
              <p:cNvPr id="14689" name="Freeform 292"/>
              <p:cNvSpPr>
                <a:spLocks/>
              </p:cNvSpPr>
              <p:nvPr/>
            </p:nvSpPr>
            <p:spPr bwMode="auto">
              <a:xfrm>
                <a:off x="4939" y="3161"/>
                <a:ext cx="32" cy="30"/>
              </a:xfrm>
              <a:custGeom>
                <a:avLst/>
                <a:gdLst>
                  <a:gd name="T0" fmla="*/ 0 w 32"/>
                  <a:gd name="T1" fmla="*/ 2 h 30"/>
                  <a:gd name="T2" fmla="*/ 0 w 32"/>
                  <a:gd name="T3" fmla="*/ 2 h 30"/>
                  <a:gd name="T4" fmla="*/ 2 w 32"/>
                  <a:gd name="T5" fmla="*/ 2 h 30"/>
                  <a:gd name="T6" fmla="*/ 10 w 32"/>
                  <a:gd name="T7" fmla="*/ 8 h 30"/>
                  <a:gd name="T8" fmla="*/ 12 w 32"/>
                  <a:gd name="T9" fmla="*/ 8 h 30"/>
                  <a:gd name="T10" fmla="*/ 16 w 32"/>
                  <a:gd name="T11" fmla="*/ 12 h 30"/>
                  <a:gd name="T12" fmla="*/ 20 w 32"/>
                  <a:gd name="T13" fmla="*/ 12 h 30"/>
                  <a:gd name="T14" fmla="*/ 22 w 32"/>
                  <a:gd name="T15" fmla="*/ 14 h 30"/>
                  <a:gd name="T16" fmla="*/ 28 w 32"/>
                  <a:gd name="T17" fmla="*/ 30 h 30"/>
                  <a:gd name="T18" fmla="*/ 30 w 32"/>
                  <a:gd name="T19" fmla="*/ 30 h 30"/>
                  <a:gd name="T20" fmla="*/ 32 w 32"/>
                  <a:gd name="T21" fmla="*/ 26 h 30"/>
                  <a:gd name="T22" fmla="*/ 32 w 32"/>
                  <a:gd name="T23" fmla="*/ 24 h 30"/>
                  <a:gd name="T24" fmla="*/ 30 w 32"/>
                  <a:gd name="T25" fmla="*/ 20 h 30"/>
                  <a:gd name="T26" fmla="*/ 30 w 32"/>
                  <a:gd name="T27" fmla="*/ 20 h 30"/>
                  <a:gd name="T28" fmla="*/ 28 w 32"/>
                  <a:gd name="T29" fmla="*/ 18 h 30"/>
                  <a:gd name="T30" fmla="*/ 26 w 32"/>
                  <a:gd name="T31" fmla="*/ 18 h 30"/>
                  <a:gd name="T32" fmla="*/ 24 w 32"/>
                  <a:gd name="T33" fmla="*/ 16 h 30"/>
                  <a:gd name="T34" fmla="*/ 16 w 32"/>
                  <a:gd name="T35" fmla="*/ 10 h 30"/>
                  <a:gd name="T36" fmla="*/ 14 w 32"/>
                  <a:gd name="T37" fmla="*/ 10 h 30"/>
                  <a:gd name="T38" fmla="*/ 0 w 32"/>
                  <a:gd name="T39" fmla="*/ 0 h 30"/>
                  <a:gd name="T40" fmla="*/ 0 w 32"/>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0"/>
                  <a:gd name="T65" fmla="*/ 32 w 32"/>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0">
                    <a:moveTo>
                      <a:pt x="0" y="2"/>
                    </a:moveTo>
                    <a:lnTo>
                      <a:pt x="0" y="2"/>
                    </a:lnTo>
                    <a:lnTo>
                      <a:pt x="2" y="2"/>
                    </a:lnTo>
                    <a:lnTo>
                      <a:pt x="10" y="8"/>
                    </a:lnTo>
                    <a:lnTo>
                      <a:pt x="12" y="8"/>
                    </a:lnTo>
                    <a:lnTo>
                      <a:pt x="16" y="12"/>
                    </a:lnTo>
                    <a:lnTo>
                      <a:pt x="20" y="12"/>
                    </a:lnTo>
                    <a:lnTo>
                      <a:pt x="22" y="14"/>
                    </a:lnTo>
                    <a:lnTo>
                      <a:pt x="28" y="30"/>
                    </a:lnTo>
                    <a:lnTo>
                      <a:pt x="30" y="30"/>
                    </a:lnTo>
                    <a:lnTo>
                      <a:pt x="32" y="26"/>
                    </a:lnTo>
                    <a:lnTo>
                      <a:pt x="32" y="24"/>
                    </a:lnTo>
                    <a:lnTo>
                      <a:pt x="30" y="20"/>
                    </a:lnTo>
                    <a:lnTo>
                      <a:pt x="28" y="18"/>
                    </a:lnTo>
                    <a:lnTo>
                      <a:pt x="26" y="18"/>
                    </a:lnTo>
                    <a:lnTo>
                      <a:pt x="24" y="16"/>
                    </a:lnTo>
                    <a:lnTo>
                      <a:pt x="16" y="10"/>
                    </a:lnTo>
                    <a:lnTo>
                      <a:pt x="14" y="1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690" name="Freeform 293"/>
              <p:cNvSpPr>
                <a:spLocks/>
              </p:cNvSpPr>
              <p:nvPr/>
            </p:nvSpPr>
            <p:spPr bwMode="auto">
              <a:xfrm>
                <a:off x="4646" y="3284"/>
                <a:ext cx="6" cy="6"/>
              </a:xfrm>
              <a:custGeom>
                <a:avLst/>
                <a:gdLst>
                  <a:gd name="T0" fmla="*/ 2 w 6"/>
                  <a:gd name="T1" fmla="*/ 0 h 6"/>
                  <a:gd name="T2" fmla="*/ 2 w 6"/>
                  <a:gd name="T3" fmla="*/ 0 h 6"/>
                  <a:gd name="T4" fmla="*/ 0 w 6"/>
                  <a:gd name="T5" fmla="*/ 2 h 6"/>
                  <a:gd name="T6" fmla="*/ 0 w 6"/>
                  <a:gd name="T7" fmla="*/ 4 h 6"/>
                  <a:gd name="T8" fmla="*/ 0 w 6"/>
                  <a:gd name="T9" fmla="*/ 4 h 6"/>
                  <a:gd name="T10" fmla="*/ 0 w 6"/>
                  <a:gd name="T11" fmla="*/ 6 h 6"/>
                  <a:gd name="T12" fmla="*/ 0 w 6"/>
                  <a:gd name="T13" fmla="*/ 6 h 6"/>
                  <a:gd name="T14" fmla="*/ 6 w 6"/>
                  <a:gd name="T15" fmla="*/ 6 h 6"/>
                  <a:gd name="T16" fmla="*/ 4 w 6"/>
                  <a:gd name="T17" fmla="*/ 4 h 6"/>
                  <a:gd name="T18" fmla="*/ 2 w 6"/>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2" y="0"/>
                    </a:moveTo>
                    <a:lnTo>
                      <a:pt x="2" y="0"/>
                    </a:lnTo>
                    <a:lnTo>
                      <a:pt x="0" y="2"/>
                    </a:lnTo>
                    <a:lnTo>
                      <a:pt x="0" y="4"/>
                    </a:lnTo>
                    <a:lnTo>
                      <a:pt x="0" y="6"/>
                    </a:lnTo>
                    <a:lnTo>
                      <a:pt x="6" y="6"/>
                    </a:lnTo>
                    <a:lnTo>
                      <a:pt x="4" y="4"/>
                    </a:lnTo>
                    <a:lnTo>
                      <a:pt x="2" y="0"/>
                    </a:lnTo>
                    <a:close/>
                  </a:path>
                </a:pathLst>
              </a:custGeom>
              <a:solidFill>
                <a:srgbClr val="0071B4">
                  <a:alpha val="34901"/>
                </a:srgbClr>
              </a:solidFill>
              <a:ln w="9525">
                <a:noFill/>
                <a:round/>
                <a:headEnd/>
                <a:tailEnd/>
              </a:ln>
            </p:spPr>
            <p:txBody>
              <a:bodyPr/>
              <a:lstStyle/>
              <a:p>
                <a:endParaRPr lang="en-US"/>
              </a:p>
            </p:txBody>
          </p:sp>
          <p:sp>
            <p:nvSpPr>
              <p:cNvPr id="14691" name="Freeform 294"/>
              <p:cNvSpPr>
                <a:spLocks/>
              </p:cNvSpPr>
              <p:nvPr/>
            </p:nvSpPr>
            <p:spPr bwMode="auto">
              <a:xfrm>
                <a:off x="4650" y="3125"/>
                <a:ext cx="14" cy="6"/>
              </a:xfrm>
              <a:custGeom>
                <a:avLst/>
                <a:gdLst>
                  <a:gd name="T0" fmla="*/ 4 w 14"/>
                  <a:gd name="T1" fmla="*/ 4 h 6"/>
                  <a:gd name="T2" fmla="*/ 8 w 14"/>
                  <a:gd name="T3" fmla="*/ 6 h 6"/>
                  <a:gd name="T4" fmla="*/ 10 w 14"/>
                  <a:gd name="T5" fmla="*/ 6 h 6"/>
                  <a:gd name="T6" fmla="*/ 14 w 14"/>
                  <a:gd name="T7" fmla="*/ 4 h 6"/>
                  <a:gd name="T8" fmla="*/ 6 w 14"/>
                  <a:gd name="T9" fmla="*/ 0 h 6"/>
                  <a:gd name="T10" fmla="*/ 2 w 14"/>
                  <a:gd name="T11" fmla="*/ 2 h 6"/>
                  <a:gd name="T12" fmla="*/ 2 w 14"/>
                  <a:gd name="T13" fmla="*/ 2 h 6"/>
                  <a:gd name="T14" fmla="*/ 2 w 14"/>
                  <a:gd name="T15" fmla="*/ 2 h 6"/>
                  <a:gd name="T16" fmla="*/ 0 w 14"/>
                  <a:gd name="T17" fmla="*/ 2 h 6"/>
                  <a:gd name="T18" fmla="*/ 0 w 14"/>
                  <a:gd name="T19" fmla="*/ 4 h 6"/>
                  <a:gd name="T20" fmla="*/ 2 w 14"/>
                  <a:gd name="T21" fmla="*/ 4 h 6"/>
                  <a:gd name="T22" fmla="*/ 4 w 14"/>
                  <a:gd name="T23" fmla="*/ 4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6"/>
                  <a:gd name="T38" fmla="*/ 14 w 1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6">
                    <a:moveTo>
                      <a:pt x="4" y="4"/>
                    </a:moveTo>
                    <a:lnTo>
                      <a:pt x="8" y="6"/>
                    </a:lnTo>
                    <a:lnTo>
                      <a:pt x="10" y="6"/>
                    </a:lnTo>
                    <a:lnTo>
                      <a:pt x="14" y="4"/>
                    </a:lnTo>
                    <a:lnTo>
                      <a:pt x="6" y="0"/>
                    </a:lnTo>
                    <a:lnTo>
                      <a:pt x="2" y="2"/>
                    </a:lnTo>
                    <a:lnTo>
                      <a:pt x="0" y="2"/>
                    </a:lnTo>
                    <a:lnTo>
                      <a:pt x="0" y="4"/>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4692" name="Freeform 295"/>
              <p:cNvSpPr>
                <a:spLocks/>
              </p:cNvSpPr>
              <p:nvPr/>
            </p:nvSpPr>
            <p:spPr bwMode="auto">
              <a:xfrm>
                <a:off x="4736" y="3280"/>
                <a:ext cx="2" cy="6"/>
              </a:xfrm>
              <a:custGeom>
                <a:avLst/>
                <a:gdLst>
                  <a:gd name="T0" fmla="*/ 0 w 2"/>
                  <a:gd name="T1" fmla="*/ 6 h 6"/>
                  <a:gd name="T2" fmla="*/ 0 w 2"/>
                  <a:gd name="T3" fmla="*/ 6 h 6"/>
                  <a:gd name="T4" fmla="*/ 2 w 2"/>
                  <a:gd name="T5" fmla="*/ 2 h 6"/>
                  <a:gd name="T6" fmla="*/ 2 w 2"/>
                  <a:gd name="T7" fmla="*/ 0 h 6"/>
                  <a:gd name="T8" fmla="*/ 2 w 2"/>
                  <a:gd name="T9" fmla="*/ 0 h 6"/>
                  <a:gd name="T10" fmla="*/ 0 w 2"/>
                  <a:gd name="T11" fmla="*/ 2 h 6"/>
                  <a:gd name="T12" fmla="*/ 0 w 2"/>
                  <a:gd name="T13" fmla="*/ 6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0" y="6"/>
                    </a:moveTo>
                    <a:lnTo>
                      <a:pt x="0" y="6"/>
                    </a:lnTo>
                    <a:lnTo>
                      <a:pt x="2" y="2"/>
                    </a:lnTo>
                    <a:lnTo>
                      <a:pt x="2" y="0"/>
                    </a:lnTo>
                    <a:lnTo>
                      <a:pt x="0" y="2"/>
                    </a:lnTo>
                    <a:lnTo>
                      <a:pt x="0" y="6"/>
                    </a:lnTo>
                    <a:close/>
                  </a:path>
                </a:pathLst>
              </a:custGeom>
              <a:solidFill>
                <a:srgbClr val="0071B4">
                  <a:alpha val="34901"/>
                </a:srgbClr>
              </a:solidFill>
              <a:ln w="9525">
                <a:noFill/>
                <a:round/>
                <a:headEnd/>
                <a:tailEnd/>
              </a:ln>
            </p:spPr>
            <p:txBody>
              <a:bodyPr/>
              <a:lstStyle/>
              <a:p>
                <a:endParaRPr lang="en-US"/>
              </a:p>
            </p:txBody>
          </p:sp>
          <p:sp>
            <p:nvSpPr>
              <p:cNvPr id="14693" name="Freeform 296"/>
              <p:cNvSpPr>
                <a:spLocks/>
              </p:cNvSpPr>
              <p:nvPr/>
            </p:nvSpPr>
            <p:spPr bwMode="auto">
              <a:xfrm>
                <a:off x="4642" y="3149"/>
                <a:ext cx="10" cy="6"/>
              </a:xfrm>
              <a:custGeom>
                <a:avLst/>
                <a:gdLst>
                  <a:gd name="T0" fmla="*/ 8 w 10"/>
                  <a:gd name="T1" fmla="*/ 0 h 6"/>
                  <a:gd name="T2" fmla="*/ 6 w 10"/>
                  <a:gd name="T3" fmla="*/ 0 h 6"/>
                  <a:gd name="T4" fmla="*/ 2 w 10"/>
                  <a:gd name="T5" fmla="*/ 2 h 6"/>
                  <a:gd name="T6" fmla="*/ 0 w 10"/>
                  <a:gd name="T7" fmla="*/ 2 h 6"/>
                  <a:gd name="T8" fmla="*/ 2 w 10"/>
                  <a:gd name="T9" fmla="*/ 4 h 6"/>
                  <a:gd name="T10" fmla="*/ 4 w 10"/>
                  <a:gd name="T11" fmla="*/ 6 h 6"/>
                  <a:gd name="T12" fmla="*/ 8 w 10"/>
                  <a:gd name="T13" fmla="*/ 6 h 6"/>
                  <a:gd name="T14" fmla="*/ 10 w 10"/>
                  <a:gd name="T15" fmla="*/ 4 h 6"/>
                  <a:gd name="T16" fmla="*/ 8 w 10"/>
                  <a:gd name="T17" fmla="*/ 2 h 6"/>
                  <a:gd name="T18" fmla="*/ 10 w 10"/>
                  <a:gd name="T19" fmla="*/ 2 h 6"/>
                  <a:gd name="T20" fmla="*/ 8 w 10"/>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6"/>
                  <a:gd name="T35" fmla="*/ 10 w 10"/>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6">
                    <a:moveTo>
                      <a:pt x="8" y="0"/>
                    </a:moveTo>
                    <a:lnTo>
                      <a:pt x="6" y="0"/>
                    </a:lnTo>
                    <a:lnTo>
                      <a:pt x="2" y="2"/>
                    </a:lnTo>
                    <a:lnTo>
                      <a:pt x="0" y="2"/>
                    </a:lnTo>
                    <a:lnTo>
                      <a:pt x="2" y="4"/>
                    </a:lnTo>
                    <a:lnTo>
                      <a:pt x="4" y="6"/>
                    </a:lnTo>
                    <a:lnTo>
                      <a:pt x="8" y="6"/>
                    </a:lnTo>
                    <a:lnTo>
                      <a:pt x="10" y="4"/>
                    </a:lnTo>
                    <a:lnTo>
                      <a:pt x="8" y="2"/>
                    </a:lnTo>
                    <a:lnTo>
                      <a:pt x="10" y="2"/>
                    </a:lnTo>
                    <a:lnTo>
                      <a:pt x="8" y="0"/>
                    </a:lnTo>
                    <a:close/>
                  </a:path>
                </a:pathLst>
              </a:custGeom>
              <a:solidFill>
                <a:srgbClr val="0071B4">
                  <a:alpha val="34901"/>
                </a:srgbClr>
              </a:solidFill>
              <a:ln w="9525">
                <a:noFill/>
                <a:round/>
                <a:headEnd/>
                <a:tailEnd/>
              </a:ln>
            </p:spPr>
            <p:txBody>
              <a:bodyPr/>
              <a:lstStyle/>
              <a:p>
                <a:endParaRPr lang="en-US"/>
              </a:p>
            </p:txBody>
          </p:sp>
          <p:sp>
            <p:nvSpPr>
              <p:cNvPr id="14694" name="Freeform 297"/>
              <p:cNvSpPr>
                <a:spLocks/>
              </p:cNvSpPr>
              <p:nvPr/>
            </p:nvSpPr>
            <p:spPr bwMode="auto">
              <a:xfrm>
                <a:off x="4967" y="3480"/>
                <a:ext cx="4" cy="15"/>
              </a:xfrm>
              <a:custGeom>
                <a:avLst/>
                <a:gdLst>
                  <a:gd name="T0" fmla="*/ 2 w 4"/>
                  <a:gd name="T1" fmla="*/ 15 h 15"/>
                  <a:gd name="T2" fmla="*/ 4 w 4"/>
                  <a:gd name="T3" fmla="*/ 7 h 15"/>
                  <a:gd name="T4" fmla="*/ 4 w 4"/>
                  <a:gd name="T5" fmla="*/ 3 h 15"/>
                  <a:gd name="T6" fmla="*/ 2 w 4"/>
                  <a:gd name="T7" fmla="*/ 0 h 15"/>
                  <a:gd name="T8" fmla="*/ 2 w 4"/>
                  <a:gd name="T9" fmla="*/ 2 h 15"/>
                  <a:gd name="T10" fmla="*/ 2 w 4"/>
                  <a:gd name="T11" fmla="*/ 3 h 15"/>
                  <a:gd name="T12" fmla="*/ 0 w 4"/>
                  <a:gd name="T13" fmla="*/ 7 h 15"/>
                  <a:gd name="T14" fmla="*/ 0 w 4"/>
                  <a:gd name="T15" fmla="*/ 15 h 15"/>
                  <a:gd name="T16" fmla="*/ 2 w 4"/>
                  <a:gd name="T17" fmla="*/ 1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5"/>
                  <a:gd name="T29" fmla="*/ 4 w 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5">
                    <a:moveTo>
                      <a:pt x="2" y="15"/>
                    </a:moveTo>
                    <a:lnTo>
                      <a:pt x="4" y="7"/>
                    </a:lnTo>
                    <a:lnTo>
                      <a:pt x="4" y="3"/>
                    </a:lnTo>
                    <a:lnTo>
                      <a:pt x="2" y="0"/>
                    </a:lnTo>
                    <a:lnTo>
                      <a:pt x="2" y="2"/>
                    </a:lnTo>
                    <a:lnTo>
                      <a:pt x="2" y="3"/>
                    </a:lnTo>
                    <a:lnTo>
                      <a:pt x="0" y="7"/>
                    </a:lnTo>
                    <a:lnTo>
                      <a:pt x="0" y="15"/>
                    </a:lnTo>
                    <a:lnTo>
                      <a:pt x="2" y="15"/>
                    </a:lnTo>
                    <a:close/>
                  </a:path>
                </a:pathLst>
              </a:custGeom>
              <a:solidFill>
                <a:srgbClr val="0071B4">
                  <a:alpha val="34901"/>
                </a:srgbClr>
              </a:solidFill>
              <a:ln w="9525">
                <a:noFill/>
                <a:round/>
                <a:headEnd/>
                <a:tailEnd/>
              </a:ln>
            </p:spPr>
            <p:txBody>
              <a:bodyPr/>
              <a:lstStyle/>
              <a:p>
                <a:endParaRPr lang="en-US"/>
              </a:p>
            </p:txBody>
          </p:sp>
          <p:sp>
            <p:nvSpPr>
              <p:cNvPr id="14695" name="Freeform 298"/>
              <p:cNvSpPr>
                <a:spLocks/>
              </p:cNvSpPr>
              <p:nvPr/>
            </p:nvSpPr>
            <p:spPr bwMode="auto">
              <a:xfrm>
                <a:off x="4935" y="3256"/>
                <a:ext cx="6" cy="4"/>
              </a:xfrm>
              <a:custGeom>
                <a:avLst/>
                <a:gdLst>
                  <a:gd name="T0" fmla="*/ 4 w 6"/>
                  <a:gd name="T1" fmla="*/ 0 h 4"/>
                  <a:gd name="T2" fmla="*/ 0 w 6"/>
                  <a:gd name="T3" fmla="*/ 0 h 4"/>
                  <a:gd name="T4" fmla="*/ 0 w 6"/>
                  <a:gd name="T5" fmla="*/ 0 h 4"/>
                  <a:gd name="T6" fmla="*/ 0 w 6"/>
                  <a:gd name="T7" fmla="*/ 4 h 4"/>
                  <a:gd name="T8" fmla="*/ 6 w 6"/>
                  <a:gd name="T9" fmla="*/ 4 h 4"/>
                  <a:gd name="T10" fmla="*/ 6 w 6"/>
                  <a:gd name="T11" fmla="*/ 2 h 4"/>
                  <a:gd name="T12" fmla="*/ 4 w 6"/>
                  <a:gd name="T13" fmla="*/ 0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0"/>
                    </a:moveTo>
                    <a:lnTo>
                      <a:pt x="0" y="0"/>
                    </a:lnTo>
                    <a:lnTo>
                      <a:pt x="0" y="4"/>
                    </a:lnTo>
                    <a:lnTo>
                      <a:pt x="6" y="4"/>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4696" name="Freeform 299"/>
              <p:cNvSpPr>
                <a:spLocks/>
              </p:cNvSpPr>
              <p:nvPr/>
            </p:nvSpPr>
            <p:spPr bwMode="auto">
              <a:xfrm>
                <a:off x="4897" y="3203"/>
                <a:ext cx="4" cy="4"/>
              </a:xfrm>
              <a:custGeom>
                <a:avLst/>
                <a:gdLst>
                  <a:gd name="T0" fmla="*/ 0 w 4"/>
                  <a:gd name="T1" fmla="*/ 0 h 4"/>
                  <a:gd name="T2" fmla="*/ 0 w 4"/>
                  <a:gd name="T3" fmla="*/ 0 h 4"/>
                  <a:gd name="T4" fmla="*/ 0 w 4"/>
                  <a:gd name="T5" fmla="*/ 2 h 4"/>
                  <a:gd name="T6" fmla="*/ 2 w 4"/>
                  <a:gd name="T7" fmla="*/ 4 h 4"/>
                  <a:gd name="T8" fmla="*/ 4 w 4"/>
                  <a:gd name="T9" fmla="*/ 4 h 4"/>
                  <a:gd name="T10" fmla="*/ 4 w 4"/>
                  <a:gd name="T11" fmla="*/ 0 h 4"/>
                  <a:gd name="T12" fmla="*/ 0 w 4"/>
                  <a:gd name="T13" fmla="*/ 0 h 4"/>
                  <a:gd name="T14" fmla="*/ 0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0"/>
                    </a:moveTo>
                    <a:lnTo>
                      <a:pt x="0" y="0"/>
                    </a:lnTo>
                    <a:lnTo>
                      <a:pt x="0" y="2"/>
                    </a:lnTo>
                    <a:lnTo>
                      <a:pt x="2" y="4"/>
                    </a:lnTo>
                    <a:lnTo>
                      <a:pt x="4" y="4"/>
                    </a:lnTo>
                    <a:lnTo>
                      <a:pt x="4" y="0"/>
                    </a:lnTo>
                    <a:lnTo>
                      <a:pt x="0" y="0"/>
                    </a:lnTo>
                    <a:close/>
                  </a:path>
                </a:pathLst>
              </a:custGeom>
              <a:solidFill>
                <a:srgbClr val="0071B4">
                  <a:alpha val="34901"/>
                </a:srgbClr>
              </a:solidFill>
              <a:ln w="9525">
                <a:noFill/>
                <a:round/>
                <a:headEnd/>
                <a:tailEnd/>
              </a:ln>
            </p:spPr>
            <p:txBody>
              <a:bodyPr/>
              <a:lstStyle/>
              <a:p>
                <a:endParaRPr lang="en-US"/>
              </a:p>
            </p:txBody>
          </p:sp>
          <p:sp>
            <p:nvSpPr>
              <p:cNvPr id="14697" name="Freeform 300"/>
              <p:cNvSpPr>
                <a:spLocks/>
              </p:cNvSpPr>
              <p:nvPr/>
            </p:nvSpPr>
            <p:spPr bwMode="auto">
              <a:xfrm>
                <a:off x="4903" y="3183"/>
                <a:ext cx="58" cy="30"/>
              </a:xfrm>
              <a:custGeom>
                <a:avLst/>
                <a:gdLst>
                  <a:gd name="T0" fmla="*/ 2 w 58"/>
                  <a:gd name="T1" fmla="*/ 18 h 30"/>
                  <a:gd name="T2" fmla="*/ 0 w 58"/>
                  <a:gd name="T3" fmla="*/ 20 h 30"/>
                  <a:gd name="T4" fmla="*/ 2 w 58"/>
                  <a:gd name="T5" fmla="*/ 22 h 30"/>
                  <a:gd name="T6" fmla="*/ 4 w 58"/>
                  <a:gd name="T7" fmla="*/ 24 h 30"/>
                  <a:gd name="T8" fmla="*/ 8 w 58"/>
                  <a:gd name="T9" fmla="*/ 26 h 30"/>
                  <a:gd name="T10" fmla="*/ 12 w 58"/>
                  <a:gd name="T11" fmla="*/ 28 h 30"/>
                  <a:gd name="T12" fmla="*/ 16 w 58"/>
                  <a:gd name="T13" fmla="*/ 28 h 30"/>
                  <a:gd name="T14" fmla="*/ 18 w 58"/>
                  <a:gd name="T15" fmla="*/ 28 h 30"/>
                  <a:gd name="T16" fmla="*/ 20 w 58"/>
                  <a:gd name="T17" fmla="*/ 30 h 30"/>
                  <a:gd name="T18" fmla="*/ 34 w 58"/>
                  <a:gd name="T19" fmla="*/ 30 h 30"/>
                  <a:gd name="T20" fmla="*/ 44 w 58"/>
                  <a:gd name="T21" fmla="*/ 26 h 30"/>
                  <a:gd name="T22" fmla="*/ 46 w 58"/>
                  <a:gd name="T23" fmla="*/ 22 h 30"/>
                  <a:gd name="T24" fmla="*/ 46 w 58"/>
                  <a:gd name="T25" fmla="*/ 22 h 30"/>
                  <a:gd name="T26" fmla="*/ 48 w 58"/>
                  <a:gd name="T27" fmla="*/ 20 h 30"/>
                  <a:gd name="T28" fmla="*/ 50 w 58"/>
                  <a:gd name="T29" fmla="*/ 20 h 30"/>
                  <a:gd name="T30" fmla="*/ 52 w 58"/>
                  <a:gd name="T31" fmla="*/ 20 h 30"/>
                  <a:gd name="T32" fmla="*/ 54 w 58"/>
                  <a:gd name="T33" fmla="*/ 16 h 30"/>
                  <a:gd name="T34" fmla="*/ 54 w 58"/>
                  <a:gd name="T35" fmla="*/ 14 h 30"/>
                  <a:gd name="T36" fmla="*/ 54 w 58"/>
                  <a:gd name="T37" fmla="*/ 12 h 30"/>
                  <a:gd name="T38" fmla="*/ 56 w 58"/>
                  <a:gd name="T39" fmla="*/ 12 h 30"/>
                  <a:gd name="T40" fmla="*/ 58 w 58"/>
                  <a:gd name="T41" fmla="*/ 10 h 30"/>
                  <a:gd name="T42" fmla="*/ 58 w 58"/>
                  <a:gd name="T43" fmla="*/ 4 h 30"/>
                  <a:gd name="T44" fmla="*/ 56 w 58"/>
                  <a:gd name="T45" fmla="*/ 2 h 30"/>
                  <a:gd name="T46" fmla="*/ 54 w 58"/>
                  <a:gd name="T47" fmla="*/ 0 h 30"/>
                  <a:gd name="T48" fmla="*/ 52 w 58"/>
                  <a:gd name="T49" fmla="*/ 2 h 30"/>
                  <a:gd name="T50" fmla="*/ 52 w 58"/>
                  <a:gd name="T51" fmla="*/ 2 h 30"/>
                  <a:gd name="T52" fmla="*/ 50 w 58"/>
                  <a:gd name="T53" fmla="*/ 2 h 30"/>
                  <a:gd name="T54" fmla="*/ 48 w 58"/>
                  <a:gd name="T55" fmla="*/ 2 h 30"/>
                  <a:gd name="T56" fmla="*/ 46 w 58"/>
                  <a:gd name="T57" fmla="*/ 2 h 30"/>
                  <a:gd name="T58" fmla="*/ 46 w 58"/>
                  <a:gd name="T59" fmla="*/ 2 h 30"/>
                  <a:gd name="T60" fmla="*/ 48 w 58"/>
                  <a:gd name="T61" fmla="*/ 8 h 30"/>
                  <a:gd name="T62" fmla="*/ 48 w 58"/>
                  <a:gd name="T63" fmla="*/ 10 h 30"/>
                  <a:gd name="T64" fmla="*/ 46 w 58"/>
                  <a:gd name="T65" fmla="*/ 12 h 30"/>
                  <a:gd name="T66" fmla="*/ 44 w 58"/>
                  <a:gd name="T67" fmla="*/ 12 h 30"/>
                  <a:gd name="T68" fmla="*/ 42 w 58"/>
                  <a:gd name="T69" fmla="*/ 12 h 30"/>
                  <a:gd name="T70" fmla="*/ 38 w 58"/>
                  <a:gd name="T71" fmla="*/ 18 h 30"/>
                  <a:gd name="T72" fmla="*/ 36 w 58"/>
                  <a:gd name="T73" fmla="*/ 20 h 30"/>
                  <a:gd name="T74" fmla="*/ 34 w 58"/>
                  <a:gd name="T75" fmla="*/ 20 h 30"/>
                  <a:gd name="T76" fmla="*/ 32 w 58"/>
                  <a:gd name="T77" fmla="*/ 18 h 30"/>
                  <a:gd name="T78" fmla="*/ 26 w 58"/>
                  <a:gd name="T79" fmla="*/ 18 h 30"/>
                  <a:gd name="T80" fmla="*/ 26 w 58"/>
                  <a:gd name="T81" fmla="*/ 18 h 30"/>
                  <a:gd name="T82" fmla="*/ 26 w 58"/>
                  <a:gd name="T83" fmla="*/ 16 h 30"/>
                  <a:gd name="T84" fmla="*/ 26 w 58"/>
                  <a:gd name="T85" fmla="*/ 14 h 30"/>
                  <a:gd name="T86" fmla="*/ 26 w 58"/>
                  <a:gd name="T87" fmla="*/ 12 h 30"/>
                  <a:gd name="T88" fmla="*/ 24 w 58"/>
                  <a:gd name="T89" fmla="*/ 14 h 30"/>
                  <a:gd name="T90" fmla="*/ 24 w 58"/>
                  <a:gd name="T91" fmla="*/ 16 h 30"/>
                  <a:gd name="T92" fmla="*/ 24 w 58"/>
                  <a:gd name="T93" fmla="*/ 18 h 30"/>
                  <a:gd name="T94" fmla="*/ 22 w 58"/>
                  <a:gd name="T95" fmla="*/ 20 h 30"/>
                  <a:gd name="T96" fmla="*/ 4 w 58"/>
                  <a:gd name="T97" fmla="*/ 18 h 30"/>
                  <a:gd name="T98" fmla="*/ 2 w 58"/>
                  <a:gd name="T99" fmla="*/ 18 h 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8"/>
                  <a:gd name="T151" fmla="*/ 0 h 30"/>
                  <a:gd name="T152" fmla="*/ 58 w 58"/>
                  <a:gd name="T153" fmla="*/ 30 h 3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8" h="30">
                    <a:moveTo>
                      <a:pt x="2" y="18"/>
                    </a:moveTo>
                    <a:lnTo>
                      <a:pt x="0" y="20"/>
                    </a:lnTo>
                    <a:lnTo>
                      <a:pt x="2" y="22"/>
                    </a:lnTo>
                    <a:lnTo>
                      <a:pt x="4" y="24"/>
                    </a:lnTo>
                    <a:lnTo>
                      <a:pt x="8" y="26"/>
                    </a:lnTo>
                    <a:lnTo>
                      <a:pt x="12" y="28"/>
                    </a:lnTo>
                    <a:lnTo>
                      <a:pt x="16" y="28"/>
                    </a:lnTo>
                    <a:lnTo>
                      <a:pt x="18" y="28"/>
                    </a:lnTo>
                    <a:lnTo>
                      <a:pt x="20" y="30"/>
                    </a:lnTo>
                    <a:lnTo>
                      <a:pt x="34" y="30"/>
                    </a:lnTo>
                    <a:lnTo>
                      <a:pt x="44" y="26"/>
                    </a:lnTo>
                    <a:lnTo>
                      <a:pt x="46" y="22"/>
                    </a:lnTo>
                    <a:lnTo>
                      <a:pt x="48" y="20"/>
                    </a:lnTo>
                    <a:lnTo>
                      <a:pt x="50" y="20"/>
                    </a:lnTo>
                    <a:lnTo>
                      <a:pt x="52" y="20"/>
                    </a:lnTo>
                    <a:lnTo>
                      <a:pt x="54" y="16"/>
                    </a:lnTo>
                    <a:lnTo>
                      <a:pt x="54" y="14"/>
                    </a:lnTo>
                    <a:lnTo>
                      <a:pt x="54" y="12"/>
                    </a:lnTo>
                    <a:lnTo>
                      <a:pt x="56" y="12"/>
                    </a:lnTo>
                    <a:lnTo>
                      <a:pt x="58" y="10"/>
                    </a:lnTo>
                    <a:lnTo>
                      <a:pt x="58" y="4"/>
                    </a:lnTo>
                    <a:lnTo>
                      <a:pt x="56" y="2"/>
                    </a:lnTo>
                    <a:lnTo>
                      <a:pt x="54" y="0"/>
                    </a:lnTo>
                    <a:lnTo>
                      <a:pt x="52" y="2"/>
                    </a:lnTo>
                    <a:lnTo>
                      <a:pt x="50" y="2"/>
                    </a:lnTo>
                    <a:lnTo>
                      <a:pt x="48" y="2"/>
                    </a:lnTo>
                    <a:lnTo>
                      <a:pt x="46" y="2"/>
                    </a:lnTo>
                    <a:lnTo>
                      <a:pt x="48" y="8"/>
                    </a:lnTo>
                    <a:lnTo>
                      <a:pt x="48" y="10"/>
                    </a:lnTo>
                    <a:lnTo>
                      <a:pt x="46" y="12"/>
                    </a:lnTo>
                    <a:lnTo>
                      <a:pt x="44" y="12"/>
                    </a:lnTo>
                    <a:lnTo>
                      <a:pt x="42" y="12"/>
                    </a:lnTo>
                    <a:lnTo>
                      <a:pt x="38" y="18"/>
                    </a:lnTo>
                    <a:lnTo>
                      <a:pt x="36" y="20"/>
                    </a:lnTo>
                    <a:lnTo>
                      <a:pt x="34" y="20"/>
                    </a:lnTo>
                    <a:lnTo>
                      <a:pt x="32" y="18"/>
                    </a:lnTo>
                    <a:lnTo>
                      <a:pt x="26" y="18"/>
                    </a:lnTo>
                    <a:lnTo>
                      <a:pt x="26" y="16"/>
                    </a:lnTo>
                    <a:lnTo>
                      <a:pt x="26" y="14"/>
                    </a:lnTo>
                    <a:lnTo>
                      <a:pt x="26" y="12"/>
                    </a:lnTo>
                    <a:lnTo>
                      <a:pt x="24" y="14"/>
                    </a:lnTo>
                    <a:lnTo>
                      <a:pt x="24" y="16"/>
                    </a:lnTo>
                    <a:lnTo>
                      <a:pt x="24" y="18"/>
                    </a:lnTo>
                    <a:lnTo>
                      <a:pt x="22" y="20"/>
                    </a:lnTo>
                    <a:lnTo>
                      <a:pt x="4" y="18"/>
                    </a:lnTo>
                    <a:lnTo>
                      <a:pt x="2" y="18"/>
                    </a:lnTo>
                    <a:close/>
                  </a:path>
                </a:pathLst>
              </a:custGeom>
              <a:solidFill>
                <a:srgbClr val="0071B4">
                  <a:alpha val="34901"/>
                </a:srgbClr>
              </a:solidFill>
              <a:ln w="9525">
                <a:noFill/>
                <a:round/>
                <a:headEnd/>
                <a:tailEnd/>
              </a:ln>
            </p:spPr>
            <p:txBody>
              <a:bodyPr/>
              <a:lstStyle/>
              <a:p>
                <a:endParaRPr lang="en-US"/>
              </a:p>
            </p:txBody>
          </p:sp>
          <p:sp>
            <p:nvSpPr>
              <p:cNvPr id="14698" name="Freeform 301"/>
              <p:cNvSpPr>
                <a:spLocks/>
              </p:cNvSpPr>
              <p:nvPr/>
            </p:nvSpPr>
            <p:spPr bwMode="auto">
              <a:xfrm>
                <a:off x="4939" y="3262"/>
                <a:ext cx="6" cy="4"/>
              </a:xfrm>
              <a:custGeom>
                <a:avLst/>
                <a:gdLst>
                  <a:gd name="T0" fmla="*/ 4 w 6"/>
                  <a:gd name="T1" fmla="*/ 4 h 4"/>
                  <a:gd name="T2" fmla="*/ 6 w 6"/>
                  <a:gd name="T3" fmla="*/ 4 h 4"/>
                  <a:gd name="T4" fmla="*/ 6 w 6"/>
                  <a:gd name="T5" fmla="*/ 2 h 4"/>
                  <a:gd name="T6" fmla="*/ 4 w 6"/>
                  <a:gd name="T7" fmla="*/ 2 h 4"/>
                  <a:gd name="T8" fmla="*/ 4 w 6"/>
                  <a:gd name="T9" fmla="*/ 2 h 4"/>
                  <a:gd name="T10" fmla="*/ 2 w 6"/>
                  <a:gd name="T11" fmla="*/ 2 h 4"/>
                  <a:gd name="T12" fmla="*/ 0 w 6"/>
                  <a:gd name="T13" fmla="*/ 0 h 4"/>
                  <a:gd name="T14" fmla="*/ 2 w 6"/>
                  <a:gd name="T15" fmla="*/ 2 h 4"/>
                  <a:gd name="T16" fmla="*/ 4 w 6"/>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4"/>
                    </a:moveTo>
                    <a:lnTo>
                      <a:pt x="6" y="4"/>
                    </a:lnTo>
                    <a:lnTo>
                      <a:pt x="6" y="2"/>
                    </a:lnTo>
                    <a:lnTo>
                      <a:pt x="4" y="2"/>
                    </a:lnTo>
                    <a:lnTo>
                      <a:pt x="2" y="2"/>
                    </a:lnTo>
                    <a:lnTo>
                      <a:pt x="0" y="0"/>
                    </a:lnTo>
                    <a:lnTo>
                      <a:pt x="2" y="2"/>
                    </a:lnTo>
                    <a:lnTo>
                      <a:pt x="4" y="4"/>
                    </a:lnTo>
                    <a:close/>
                  </a:path>
                </a:pathLst>
              </a:custGeom>
              <a:solidFill>
                <a:srgbClr val="0071B4">
                  <a:alpha val="34901"/>
                </a:srgbClr>
              </a:solidFill>
              <a:ln w="9525">
                <a:noFill/>
                <a:round/>
                <a:headEnd/>
                <a:tailEnd/>
              </a:ln>
            </p:spPr>
            <p:txBody>
              <a:bodyPr/>
              <a:lstStyle/>
              <a:p>
                <a:endParaRPr lang="en-US"/>
              </a:p>
            </p:txBody>
          </p:sp>
          <p:sp>
            <p:nvSpPr>
              <p:cNvPr id="14699" name="Freeform 302"/>
              <p:cNvSpPr>
                <a:spLocks/>
              </p:cNvSpPr>
              <p:nvPr/>
            </p:nvSpPr>
            <p:spPr bwMode="auto">
              <a:xfrm>
                <a:off x="4885" y="3199"/>
                <a:ext cx="4" cy="2"/>
              </a:xfrm>
              <a:custGeom>
                <a:avLst/>
                <a:gdLst>
                  <a:gd name="T0" fmla="*/ 0 w 4"/>
                  <a:gd name="T1" fmla="*/ 0 h 2"/>
                  <a:gd name="T2" fmla="*/ 0 w 4"/>
                  <a:gd name="T3" fmla="*/ 0 h 2"/>
                  <a:gd name="T4" fmla="*/ 2 w 4"/>
                  <a:gd name="T5" fmla="*/ 2 h 2"/>
                  <a:gd name="T6" fmla="*/ 2 w 4"/>
                  <a:gd name="T7" fmla="*/ 2 h 2"/>
                  <a:gd name="T8" fmla="*/ 4 w 4"/>
                  <a:gd name="T9" fmla="*/ 2 h 2"/>
                  <a:gd name="T10" fmla="*/ 2 w 4"/>
                  <a:gd name="T11" fmla="*/ 0 h 2"/>
                  <a:gd name="T12" fmla="*/ 2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0"/>
                    </a:lnTo>
                    <a:lnTo>
                      <a:pt x="2" y="2"/>
                    </a:lnTo>
                    <a:lnTo>
                      <a:pt x="4"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700" name="Freeform 303"/>
              <p:cNvSpPr>
                <a:spLocks/>
              </p:cNvSpPr>
              <p:nvPr/>
            </p:nvSpPr>
            <p:spPr bwMode="auto">
              <a:xfrm>
                <a:off x="4660" y="3131"/>
                <a:ext cx="279" cy="143"/>
              </a:xfrm>
              <a:custGeom>
                <a:avLst/>
                <a:gdLst>
                  <a:gd name="T0" fmla="*/ 207 w 279"/>
                  <a:gd name="T1" fmla="*/ 62 h 143"/>
                  <a:gd name="T2" fmla="*/ 185 w 279"/>
                  <a:gd name="T3" fmla="*/ 46 h 143"/>
                  <a:gd name="T4" fmla="*/ 137 w 279"/>
                  <a:gd name="T5" fmla="*/ 30 h 143"/>
                  <a:gd name="T6" fmla="*/ 135 w 279"/>
                  <a:gd name="T7" fmla="*/ 28 h 143"/>
                  <a:gd name="T8" fmla="*/ 127 w 279"/>
                  <a:gd name="T9" fmla="*/ 26 h 143"/>
                  <a:gd name="T10" fmla="*/ 108 w 279"/>
                  <a:gd name="T11" fmla="*/ 20 h 143"/>
                  <a:gd name="T12" fmla="*/ 88 w 279"/>
                  <a:gd name="T13" fmla="*/ 20 h 143"/>
                  <a:gd name="T14" fmla="*/ 76 w 279"/>
                  <a:gd name="T15" fmla="*/ 30 h 143"/>
                  <a:gd name="T16" fmla="*/ 64 w 279"/>
                  <a:gd name="T17" fmla="*/ 42 h 143"/>
                  <a:gd name="T18" fmla="*/ 50 w 279"/>
                  <a:gd name="T19" fmla="*/ 30 h 143"/>
                  <a:gd name="T20" fmla="*/ 46 w 279"/>
                  <a:gd name="T21" fmla="*/ 16 h 143"/>
                  <a:gd name="T22" fmla="*/ 34 w 279"/>
                  <a:gd name="T23" fmla="*/ 6 h 143"/>
                  <a:gd name="T24" fmla="*/ 12 w 279"/>
                  <a:gd name="T25" fmla="*/ 4 h 143"/>
                  <a:gd name="T26" fmla="*/ 4 w 279"/>
                  <a:gd name="T27" fmla="*/ 16 h 143"/>
                  <a:gd name="T28" fmla="*/ 12 w 279"/>
                  <a:gd name="T29" fmla="*/ 16 h 143"/>
                  <a:gd name="T30" fmla="*/ 18 w 279"/>
                  <a:gd name="T31" fmla="*/ 26 h 143"/>
                  <a:gd name="T32" fmla="*/ 40 w 279"/>
                  <a:gd name="T33" fmla="*/ 24 h 143"/>
                  <a:gd name="T34" fmla="*/ 34 w 279"/>
                  <a:gd name="T35" fmla="*/ 30 h 143"/>
                  <a:gd name="T36" fmla="*/ 16 w 279"/>
                  <a:gd name="T37" fmla="*/ 32 h 143"/>
                  <a:gd name="T38" fmla="*/ 20 w 279"/>
                  <a:gd name="T39" fmla="*/ 36 h 143"/>
                  <a:gd name="T40" fmla="*/ 26 w 279"/>
                  <a:gd name="T41" fmla="*/ 44 h 143"/>
                  <a:gd name="T42" fmla="*/ 28 w 279"/>
                  <a:gd name="T43" fmla="*/ 52 h 143"/>
                  <a:gd name="T44" fmla="*/ 40 w 279"/>
                  <a:gd name="T45" fmla="*/ 38 h 143"/>
                  <a:gd name="T46" fmla="*/ 42 w 279"/>
                  <a:gd name="T47" fmla="*/ 46 h 143"/>
                  <a:gd name="T48" fmla="*/ 48 w 279"/>
                  <a:gd name="T49" fmla="*/ 50 h 143"/>
                  <a:gd name="T50" fmla="*/ 58 w 279"/>
                  <a:gd name="T51" fmla="*/ 56 h 143"/>
                  <a:gd name="T52" fmla="*/ 94 w 279"/>
                  <a:gd name="T53" fmla="*/ 66 h 143"/>
                  <a:gd name="T54" fmla="*/ 100 w 279"/>
                  <a:gd name="T55" fmla="*/ 70 h 143"/>
                  <a:gd name="T56" fmla="*/ 104 w 279"/>
                  <a:gd name="T57" fmla="*/ 76 h 143"/>
                  <a:gd name="T58" fmla="*/ 108 w 279"/>
                  <a:gd name="T59" fmla="*/ 92 h 143"/>
                  <a:gd name="T60" fmla="*/ 110 w 279"/>
                  <a:gd name="T61" fmla="*/ 96 h 143"/>
                  <a:gd name="T62" fmla="*/ 112 w 279"/>
                  <a:gd name="T63" fmla="*/ 100 h 143"/>
                  <a:gd name="T64" fmla="*/ 100 w 279"/>
                  <a:gd name="T65" fmla="*/ 104 h 143"/>
                  <a:gd name="T66" fmla="*/ 110 w 279"/>
                  <a:gd name="T67" fmla="*/ 112 h 143"/>
                  <a:gd name="T68" fmla="*/ 112 w 279"/>
                  <a:gd name="T69" fmla="*/ 108 h 143"/>
                  <a:gd name="T70" fmla="*/ 125 w 279"/>
                  <a:gd name="T71" fmla="*/ 108 h 143"/>
                  <a:gd name="T72" fmla="*/ 143 w 279"/>
                  <a:gd name="T73" fmla="*/ 122 h 143"/>
                  <a:gd name="T74" fmla="*/ 149 w 279"/>
                  <a:gd name="T75" fmla="*/ 122 h 143"/>
                  <a:gd name="T76" fmla="*/ 173 w 279"/>
                  <a:gd name="T77" fmla="*/ 120 h 143"/>
                  <a:gd name="T78" fmla="*/ 175 w 279"/>
                  <a:gd name="T79" fmla="*/ 110 h 143"/>
                  <a:gd name="T80" fmla="*/ 179 w 279"/>
                  <a:gd name="T81" fmla="*/ 106 h 143"/>
                  <a:gd name="T82" fmla="*/ 185 w 279"/>
                  <a:gd name="T83" fmla="*/ 102 h 143"/>
                  <a:gd name="T84" fmla="*/ 193 w 279"/>
                  <a:gd name="T85" fmla="*/ 100 h 143"/>
                  <a:gd name="T86" fmla="*/ 201 w 279"/>
                  <a:gd name="T87" fmla="*/ 104 h 143"/>
                  <a:gd name="T88" fmla="*/ 215 w 279"/>
                  <a:gd name="T89" fmla="*/ 110 h 143"/>
                  <a:gd name="T90" fmla="*/ 225 w 279"/>
                  <a:gd name="T91" fmla="*/ 124 h 143"/>
                  <a:gd name="T92" fmla="*/ 237 w 279"/>
                  <a:gd name="T93" fmla="*/ 135 h 143"/>
                  <a:gd name="T94" fmla="*/ 267 w 279"/>
                  <a:gd name="T95" fmla="*/ 143 h 143"/>
                  <a:gd name="T96" fmla="*/ 275 w 279"/>
                  <a:gd name="T97" fmla="*/ 139 h 143"/>
                  <a:gd name="T98" fmla="*/ 279 w 279"/>
                  <a:gd name="T99" fmla="*/ 137 h 143"/>
                  <a:gd name="T100" fmla="*/ 267 w 279"/>
                  <a:gd name="T101" fmla="*/ 129 h 143"/>
                  <a:gd name="T102" fmla="*/ 257 w 279"/>
                  <a:gd name="T103" fmla="*/ 122 h 143"/>
                  <a:gd name="T104" fmla="*/ 245 w 279"/>
                  <a:gd name="T105" fmla="*/ 116 h 143"/>
                  <a:gd name="T106" fmla="*/ 239 w 279"/>
                  <a:gd name="T107" fmla="*/ 106 h 143"/>
                  <a:gd name="T108" fmla="*/ 227 w 279"/>
                  <a:gd name="T109" fmla="*/ 90 h 143"/>
                  <a:gd name="T110" fmla="*/ 237 w 279"/>
                  <a:gd name="T111" fmla="*/ 84 h 143"/>
                  <a:gd name="T112" fmla="*/ 229 w 279"/>
                  <a:gd name="T113" fmla="*/ 78 h 1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9"/>
                  <a:gd name="T172" fmla="*/ 0 h 143"/>
                  <a:gd name="T173" fmla="*/ 279 w 279"/>
                  <a:gd name="T174" fmla="*/ 143 h 1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9" h="143">
                    <a:moveTo>
                      <a:pt x="209" y="72"/>
                    </a:moveTo>
                    <a:lnTo>
                      <a:pt x="209" y="70"/>
                    </a:lnTo>
                    <a:lnTo>
                      <a:pt x="209" y="66"/>
                    </a:lnTo>
                    <a:lnTo>
                      <a:pt x="207" y="62"/>
                    </a:lnTo>
                    <a:lnTo>
                      <a:pt x="205" y="58"/>
                    </a:lnTo>
                    <a:lnTo>
                      <a:pt x="193" y="52"/>
                    </a:lnTo>
                    <a:lnTo>
                      <a:pt x="189" y="46"/>
                    </a:lnTo>
                    <a:lnTo>
                      <a:pt x="185" y="46"/>
                    </a:lnTo>
                    <a:lnTo>
                      <a:pt x="141" y="30"/>
                    </a:lnTo>
                    <a:lnTo>
                      <a:pt x="139" y="30"/>
                    </a:lnTo>
                    <a:lnTo>
                      <a:pt x="137" y="30"/>
                    </a:lnTo>
                    <a:lnTo>
                      <a:pt x="137" y="28"/>
                    </a:lnTo>
                    <a:lnTo>
                      <a:pt x="135" y="28"/>
                    </a:lnTo>
                    <a:lnTo>
                      <a:pt x="133" y="28"/>
                    </a:lnTo>
                    <a:lnTo>
                      <a:pt x="131" y="26"/>
                    </a:lnTo>
                    <a:lnTo>
                      <a:pt x="129" y="28"/>
                    </a:lnTo>
                    <a:lnTo>
                      <a:pt x="127" y="26"/>
                    </a:lnTo>
                    <a:lnTo>
                      <a:pt x="125" y="28"/>
                    </a:lnTo>
                    <a:lnTo>
                      <a:pt x="110" y="20"/>
                    </a:lnTo>
                    <a:lnTo>
                      <a:pt x="108" y="20"/>
                    </a:lnTo>
                    <a:lnTo>
                      <a:pt x="100" y="16"/>
                    </a:lnTo>
                    <a:lnTo>
                      <a:pt x="98" y="14"/>
                    </a:lnTo>
                    <a:lnTo>
                      <a:pt x="96" y="14"/>
                    </a:lnTo>
                    <a:lnTo>
                      <a:pt x="88" y="20"/>
                    </a:lnTo>
                    <a:lnTo>
                      <a:pt x="88" y="22"/>
                    </a:lnTo>
                    <a:lnTo>
                      <a:pt x="86" y="24"/>
                    </a:lnTo>
                    <a:lnTo>
                      <a:pt x="76" y="26"/>
                    </a:lnTo>
                    <a:lnTo>
                      <a:pt x="76" y="30"/>
                    </a:lnTo>
                    <a:lnTo>
                      <a:pt x="70" y="34"/>
                    </a:lnTo>
                    <a:lnTo>
                      <a:pt x="70" y="36"/>
                    </a:lnTo>
                    <a:lnTo>
                      <a:pt x="66" y="38"/>
                    </a:lnTo>
                    <a:lnTo>
                      <a:pt x="64" y="42"/>
                    </a:lnTo>
                    <a:lnTo>
                      <a:pt x="60" y="42"/>
                    </a:lnTo>
                    <a:lnTo>
                      <a:pt x="56" y="38"/>
                    </a:lnTo>
                    <a:lnTo>
                      <a:pt x="52" y="30"/>
                    </a:lnTo>
                    <a:lnTo>
                      <a:pt x="50" y="30"/>
                    </a:lnTo>
                    <a:lnTo>
                      <a:pt x="48" y="34"/>
                    </a:lnTo>
                    <a:lnTo>
                      <a:pt x="46" y="28"/>
                    </a:lnTo>
                    <a:lnTo>
                      <a:pt x="44" y="22"/>
                    </a:lnTo>
                    <a:lnTo>
                      <a:pt x="46" y="16"/>
                    </a:lnTo>
                    <a:lnTo>
                      <a:pt x="44" y="12"/>
                    </a:lnTo>
                    <a:lnTo>
                      <a:pt x="44" y="10"/>
                    </a:lnTo>
                    <a:lnTo>
                      <a:pt x="42" y="6"/>
                    </a:lnTo>
                    <a:lnTo>
                      <a:pt x="34" y="6"/>
                    </a:lnTo>
                    <a:lnTo>
                      <a:pt x="26" y="0"/>
                    </a:lnTo>
                    <a:lnTo>
                      <a:pt x="20" y="0"/>
                    </a:lnTo>
                    <a:lnTo>
                      <a:pt x="16" y="0"/>
                    </a:lnTo>
                    <a:lnTo>
                      <a:pt x="12" y="4"/>
                    </a:lnTo>
                    <a:lnTo>
                      <a:pt x="4" y="6"/>
                    </a:lnTo>
                    <a:lnTo>
                      <a:pt x="0" y="14"/>
                    </a:lnTo>
                    <a:lnTo>
                      <a:pt x="4" y="16"/>
                    </a:lnTo>
                    <a:lnTo>
                      <a:pt x="4" y="14"/>
                    </a:lnTo>
                    <a:lnTo>
                      <a:pt x="6" y="16"/>
                    </a:lnTo>
                    <a:lnTo>
                      <a:pt x="8" y="16"/>
                    </a:lnTo>
                    <a:lnTo>
                      <a:pt x="12" y="16"/>
                    </a:lnTo>
                    <a:lnTo>
                      <a:pt x="12" y="18"/>
                    </a:lnTo>
                    <a:lnTo>
                      <a:pt x="14" y="20"/>
                    </a:lnTo>
                    <a:lnTo>
                      <a:pt x="16" y="24"/>
                    </a:lnTo>
                    <a:lnTo>
                      <a:pt x="18" y="26"/>
                    </a:lnTo>
                    <a:lnTo>
                      <a:pt x="22" y="26"/>
                    </a:lnTo>
                    <a:lnTo>
                      <a:pt x="24" y="26"/>
                    </a:lnTo>
                    <a:lnTo>
                      <a:pt x="40" y="24"/>
                    </a:lnTo>
                    <a:lnTo>
                      <a:pt x="40" y="26"/>
                    </a:lnTo>
                    <a:lnTo>
                      <a:pt x="40" y="30"/>
                    </a:lnTo>
                    <a:lnTo>
                      <a:pt x="38" y="30"/>
                    </a:lnTo>
                    <a:lnTo>
                      <a:pt x="34" y="30"/>
                    </a:lnTo>
                    <a:lnTo>
                      <a:pt x="32" y="28"/>
                    </a:lnTo>
                    <a:lnTo>
                      <a:pt x="24" y="32"/>
                    </a:lnTo>
                    <a:lnTo>
                      <a:pt x="20" y="32"/>
                    </a:lnTo>
                    <a:lnTo>
                      <a:pt x="16" y="32"/>
                    </a:lnTo>
                    <a:lnTo>
                      <a:pt x="14" y="34"/>
                    </a:lnTo>
                    <a:lnTo>
                      <a:pt x="14" y="36"/>
                    </a:lnTo>
                    <a:lnTo>
                      <a:pt x="16" y="36"/>
                    </a:lnTo>
                    <a:lnTo>
                      <a:pt x="20" y="36"/>
                    </a:lnTo>
                    <a:lnTo>
                      <a:pt x="22" y="38"/>
                    </a:lnTo>
                    <a:lnTo>
                      <a:pt x="24" y="42"/>
                    </a:lnTo>
                    <a:lnTo>
                      <a:pt x="26" y="42"/>
                    </a:lnTo>
                    <a:lnTo>
                      <a:pt x="26" y="44"/>
                    </a:lnTo>
                    <a:lnTo>
                      <a:pt x="26" y="46"/>
                    </a:lnTo>
                    <a:lnTo>
                      <a:pt x="26" y="50"/>
                    </a:lnTo>
                    <a:lnTo>
                      <a:pt x="28" y="52"/>
                    </a:lnTo>
                    <a:lnTo>
                      <a:pt x="34" y="52"/>
                    </a:lnTo>
                    <a:lnTo>
                      <a:pt x="36" y="48"/>
                    </a:lnTo>
                    <a:lnTo>
                      <a:pt x="40" y="36"/>
                    </a:lnTo>
                    <a:lnTo>
                      <a:pt x="40" y="38"/>
                    </a:lnTo>
                    <a:lnTo>
                      <a:pt x="40" y="40"/>
                    </a:lnTo>
                    <a:lnTo>
                      <a:pt x="40" y="44"/>
                    </a:lnTo>
                    <a:lnTo>
                      <a:pt x="40" y="46"/>
                    </a:lnTo>
                    <a:lnTo>
                      <a:pt x="42" y="46"/>
                    </a:lnTo>
                    <a:lnTo>
                      <a:pt x="42" y="48"/>
                    </a:lnTo>
                    <a:lnTo>
                      <a:pt x="46" y="50"/>
                    </a:lnTo>
                    <a:lnTo>
                      <a:pt x="48" y="52"/>
                    </a:lnTo>
                    <a:lnTo>
                      <a:pt x="48" y="50"/>
                    </a:lnTo>
                    <a:lnTo>
                      <a:pt x="52" y="50"/>
                    </a:lnTo>
                    <a:lnTo>
                      <a:pt x="52" y="52"/>
                    </a:lnTo>
                    <a:lnTo>
                      <a:pt x="54" y="54"/>
                    </a:lnTo>
                    <a:lnTo>
                      <a:pt x="58" y="56"/>
                    </a:lnTo>
                    <a:lnTo>
                      <a:pt x="84" y="64"/>
                    </a:lnTo>
                    <a:lnTo>
                      <a:pt x="88" y="64"/>
                    </a:lnTo>
                    <a:lnTo>
                      <a:pt x="94" y="66"/>
                    </a:lnTo>
                    <a:lnTo>
                      <a:pt x="96" y="68"/>
                    </a:lnTo>
                    <a:lnTo>
                      <a:pt x="98" y="70"/>
                    </a:lnTo>
                    <a:lnTo>
                      <a:pt x="100" y="70"/>
                    </a:lnTo>
                    <a:lnTo>
                      <a:pt x="104" y="74"/>
                    </a:lnTo>
                    <a:lnTo>
                      <a:pt x="104" y="76"/>
                    </a:lnTo>
                    <a:lnTo>
                      <a:pt x="106" y="82"/>
                    </a:lnTo>
                    <a:lnTo>
                      <a:pt x="108" y="86"/>
                    </a:lnTo>
                    <a:lnTo>
                      <a:pt x="110" y="86"/>
                    </a:lnTo>
                    <a:lnTo>
                      <a:pt x="108" y="92"/>
                    </a:lnTo>
                    <a:lnTo>
                      <a:pt x="106" y="92"/>
                    </a:lnTo>
                    <a:lnTo>
                      <a:pt x="110" y="94"/>
                    </a:lnTo>
                    <a:lnTo>
                      <a:pt x="112" y="94"/>
                    </a:lnTo>
                    <a:lnTo>
                      <a:pt x="110" y="96"/>
                    </a:lnTo>
                    <a:lnTo>
                      <a:pt x="114" y="98"/>
                    </a:lnTo>
                    <a:lnTo>
                      <a:pt x="114" y="100"/>
                    </a:lnTo>
                    <a:lnTo>
                      <a:pt x="112" y="100"/>
                    </a:lnTo>
                    <a:lnTo>
                      <a:pt x="108" y="98"/>
                    </a:lnTo>
                    <a:lnTo>
                      <a:pt x="106" y="98"/>
                    </a:lnTo>
                    <a:lnTo>
                      <a:pt x="104" y="98"/>
                    </a:lnTo>
                    <a:lnTo>
                      <a:pt x="100" y="104"/>
                    </a:lnTo>
                    <a:lnTo>
                      <a:pt x="96" y="110"/>
                    </a:lnTo>
                    <a:lnTo>
                      <a:pt x="96" y="112"/>
                    </a:lnTo>
                    <a:lnTo>
                      <a:pt x="108" y="110"/>
                    </a:lnTo>
                    <a:lnTo>
                      <a:pt x="110" y="112"/>
                    </a:lnTo>
                    <a:lnTo>
                      <a:pt x="112" y="112"/>
                    </a:lnTo>
                    <a:lnTo>
                      <a:pt x="112" y="110"/>
                    </a:lnTo>
                    <a:lnTo>
                      <a:pt x="112" y="108"/>
                    </a:lnTo>
                    <a:lnTo>
                      <a:pt x="114" y="110"/>
                    </a:lnTo>
                    <a:lnTo>
                      <a:pt x="116" y="108"/>
                    </a:lnTo>
                    <a:lnTo>
                      <a:pt x="120" y="108"/>
                    </a:lnTo>
                    <a:lnTo>
                      <a:pt x="125" y="108"/>
                    </a:lnTo>
                    <a:lnTo>
                      <a:pt x="127" y="108"/>
                    </a:lnTo>
                    <a:lnTo>
                      <a:pt x="127" y="110"/>
                    </a:lnTo>
                    <a:lnTo>
                      <a:pt x="141" y="122"/>
                    </a:lnTo>
                    <a:lnTo>
                      <a:pt x="143" y="122"/>
                    </a:lnTo>
                    <a:lnTo>
                      <a:pt x="147" y="122"/>
                    </a:lnTo>
                    <a:lnTo>
                      <a:pt x="149" y="122"/>
                    </a:lnTo>
                    <a:lnTo>
                      <a:pt x="153" y="124"/>
                    </a:lnTo>
                    <a:lnTo>
                      <a:pt x="159" y="122"/>
                    </a:lnTo>
                    <a:lnTo>
                      <a:pt x="165" y="124"/>
                    </a:lnTo>
                    <a:lnTo>
                      <a:pt x="173" y="120"/>
                    </a:lnTo>
                    <a:lnTo>
                      <a:pt x="173" y="114"/>
                    </a:lnTo>
                    <a:lnTo>
                      <a:pt x="169" y="112"/>
                    </a:lnTo>
                    <a:lnTo>
                      <a:pt x="175" y="110"/>
                    </a:lnTo>
                    <a:lnTo>
                      <a:pt x="175" y="108"/>
                    </a:lnTo>
                    <a:lnTo>
                      <a:pt x="177" y="106"/>
                    </a:lnTo>
                    <a:lnTo>
                      <a:pt x="179" y="106"/>
                    </a:lnTo>
                    <a:lnTo>
                      <a:pt x="181" y="106"/>
                    </a:lnTo>
                    <a:lnTo>
                      <a:pt x="179" y="100"/>
                    </a:lnTo>
                    <a:lnTo>
                      <a:pt x="181" y="102"/>
                    </a:lnTo>
                    <a:lnTo>
                      <a:pt x="185" y="102"/>
                    </a:lnTo>
                    <a:lnTo>
                      <a:pt x="187" y="102"/>
                    </a:lnTo>
                    <a:lnTo>
                      <a:pt x="189" y="100"/>
                    </a:lnTo>
                    <a:lnTo>
                      <a:pt x="191" y="100"/>
                    </a:lnTo>
                    <a:lnTo>
                      <a:pt x="193" y="100"/>
                    </a:lnTo>
                    <a:lnTo>
                      <a:pt x="195" y="100"/>
                    </a:lnTo>
                    <a:lnTo>
                      <a:pt x="195" y="102"/>
                    </a:lnTo>
                    <a:lnTo>
                      <a:pt x="201" y="104"/>
                    </a:lnTo>
                    <a:lnTo>
                      <a:pt x="203" y="106"/>
                    </a:lnTo>
                    <a:lnTo>
                      <a:pt x="207" y="106"/>
                    </a:lnTo>
                    <a:lnTo>
                      <a:pt x="215" y="110"/>
                    </a:lnTo>
                    <a:lnTo>
                      <a:pt x="215" y="112"/>
                    </a:lnTo>
                    <a:lnTo>
                      <a:pt x="221" y="120"/>
                    </a:lnTo>
                    <a:lnTo>
                      <a:pt x="225" y="122"/>
                    </a:lnTo>
                    <a:lnTo>
                      <a:pt x="225" y="124"/>
                    </a:lnTo>
                    <a:lnTo>
                      <a:pt x="227" y="125"/>
                    </a:lnTo>
                    <a:lnTo>
                      <a:pt x="231" y="127"/>
                    </a:lnTo>
                    <a:lnTo>
                      <a:pt x="237" y="135"/>
                    </a:lnTo>
                    <a:lnTo>
                      <a:pt x="239" y="135"/>
                    </a:lnTo>
                    <a:lnTo>
                      <a:pt x="267" y="139"/>
                    </a:lnTo>
                    <a:lnTo>
                      <a:pt x="267" y="143"/>
                    </a:lnTo>
                    <a:lnTo>
                      <a:pt x="271" y="143"/>
                    </a:lnTo>
                    <a:lnTo>
                      <a:pt x="275" y="143"/>
                    </a:lnTo>
                    <a:lnTo>
                      <a:pt x="277" y="141"/>
                    </a:lnTo>
                    <a:lnTo>
                      <a:pt x="275" y="139"/>
                    </a:lnTo>
                    <a:lnTo>
                      <a:pt x="273" y="139"/>
                    </a:lnTo>
                    <a:lnTo>
                      <a:pt x="277" y="139"/>
                    </a:lnTo>
                    <a:lnTo>
                      <a:pt x="279" y="137"/>
                    </a:lnTo>
                    <a:lnTo>
                      <a:pt x="271" y="135"/>
                    </a:lnTo>
                    <a:lnTo>
                      <a:pt x="265" y="133"/>
                    </a:lnTo>
                    <a:lnTo>
                      <a:pt x="265" y="131"/>
                    </a:lnTo>
                    <a:lnTo>
                      <a:pt x="267" y="129"/>
                    </a:lnTo>
                    <a:lnTo>
                      <a:pt x="265" y="127"/>
                    </a:lnTo>
                    <a:lnTo>
                      <a:pt x="259" y="127"/>
                    </a:lnTo>
                    <a:lnTo>
                      <a:pt x="257" y="125"/>
                    </a:lnTo>
                    <a:lnTo>
                      <a:pt x="257" y="122"/>
                    </a:lnTo>
                    <a:lnTo>
                      <a:pt x="255" y="120"/>
                    </a:lnTo>
                    <a:lnTo>
                      <a:pt x="249" y="122"/>
                    </a:lnTo>
                    <a:lnTo>
                      <a:pt x="247" y="120"/>
                    </a:lnTo>
                    <a:lnTo>
                      <a:pt x="245" y="116"/>
                    </a:lnTo>
                    <a:lnTo>
                      <a:pt x="243" y="112"/>
                    </a:lnTo>
                    <a:lnTo>
                      <a:pt x="241" y="108"/>
                    </a:lnTo>
                    <a:lnTo>
                      <a:pt x="239" y="106"/>
                    </a:lnTo>
                    <a:lnTo>
                      <a:pt x="231" y="100"/>
                    </a:lnTo>
                    <a:lnTo>
                      <a:pt x="229" y="98"/>
                    </a:lnTo>
                    <a:lnTo>
                      <a:pt x="225" y="90"/>
                    </a:lnTo>
                    <a:lnTo>
                      <a:pt x="227" y="90"/>
                    </a:lnTo>
                    <a:lnTo>
                      <a:pt x="233" y="90"/>
                    </a:lnTo>
                    <a:lnTo>
                      <a:pt x="235" y="88"/>
                    </a:lnTo>
                    <a:lnTo>
                      <a:pt x="237" y="88"/>
                    </a:lnTo>
                    <a:lnTo>
                      <a:pt x="237" y="84"/>
                    </a:lnTo>
                    <a:lnTo>
                      <a:pt x="237" y="82"/>
                    </a:lnTo>
                    <a:lnTo>
                      <a:pt x="235" y="80"/>
                    </a:lnTo>
                    <a:lnTo>
                      <a:pt x="231" y="78"/>
                    </a:lnTo>
                    <a:lnTo>
                      <a:pt x="229" y="78"/>
                    </a:lnTo>
                    <a:lnTo>
                      <a:pt x="221" y="76"/>
                    </a:lnTo>
                    <a:lnTo>
                      <a:pt x="217" y="72"/>
                    </a:lnTo>
                    <a:lnTo>
                      <a:pt x="209" y="72"/>
                    </a:lnTo>
                    <a:close/>
                  </a:path>
                </a:pathLst>
              </a:custGeom>
              <a:solidFill>
                <a:srgbClr val="0071B4">
                  <a:alpha val="34901"/>
                </a:srgbClr>
              </a:solidFill>
              <a:ln w="9525">
                <a:noFill/>
                <a:round/>
                <a:headEnd/>
                <a:tailEnd/>
              </a:ln>
            </p:spPr>
            <p:txBody>
              <a:bodyPr/>
              <a:lstStyle/>
              <a:p>
                <a:endParaRPr lang="en-US"/>
              </a:p>
            </p:txBody>
          </p:sp>
          <p:sp>
            <p:nvSpPr>
              <p:cNvPr id="14701" name="Freeform 304"/>
              <p:cNvSpPr>
                <a:spLocks/>
              </p:cNvSpPr>
              <p:nvPr/>
            </p:nvSpPr>
            <p:spPr bwMode="auto">
              <a:xfrm>
                <a:off x="4879" y="3153"/>
                <a:ext cx="8" cy="4"/>
              </a:xfrm>
              <a:custGeom>
                <a:avLst/>
                <a:gdLst>
                  <a:gd name="T0" fmla="*/ 2 w 8"/>
                  <a:gd name="T1" fmla="*/ 0 h 4"/>
                  <a:gd name="T2" fmla="*/ 0 w 8"/>
                  <a:gd name="T3" fmla="*/ 0 h 4"/>
                  <a:gd name="T4" fmla="*/ 0 w 8"/>
                  <a:gd name="T5" fmla="*/ 0 h 4"/>
                  <a:gd name="T6" fmla="*/ 0 w 8"/>
                  <a:gd name="T7" fmla="*/ 0 h 4"/>
                  <a:gd name="T8" fmla="*/ 0 w 8"/>
                  <a:gd name="T9" fmla="*/ 2 h 4"/>
                  <a:gd name="T10" fmla="*/ 0 w 8"/>
                  <a:gd name="T11" fmla="*/ 2 h 4"/>
                  <a:gd name="T12" fmla="*/ 2 w 8"/>
                  <a:gd name="T13" fmla="*/ 4 h 4"/>
                  <a:gd name="T14" fmla="*/ 2 w 8"/>
                  <a:gd name="T15" fmla="*/ 2 h 4"/>
                  <a:gd name="T16" fmla="*/ 4 w 8"/>
                  <a:gd name="T17" fmla="*/ 2 h 4"/>
                  <a:gd name="T18" fmla="*/ 6 w 8"/>
                  <a:gd name="T19" fmla="*/ 4 h 4"/>
                  <a:gd name="T20" fmla="*/ 8 w 8"/>
                  <a:gd name="T21" fmla="*/ 0 h 4"/>
                  <a:gd name="T22" fmla="*/ 2 w 8"/>
                  <a:gd name="T23" fmla="*/ 0 h 4"/>
                  <a:gd name="T24" fmla="*/ 2 w 8"/>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
                  <a:gd name="T41" fmla="*/ 8 w 8"/>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
                    <a:moveTo>
                      <a:pt x="2" y="0"/>
                    </a:moveTo>
                    <a:lnTo>
                      <a:pt x="0" y="0"/>
                    </a:lnTo>
                    <a:lnTo>
                      <a:pt x="0" y="2"/>
                    </a:lnTo>
                    <a:lnTo>
                      <a:pt x="2" y="4"/>
                    </a:lnTo>
                    <a:lnTo>
                      <a:pt x="2" y="2"/>
                    </a:lnTo>
                    <a:lnTo>
                      <a:pt x="4" y="2"/>
                    </a:lnTo>
                    <a:lnTo>
                      <a:pt x="6" y="4"/>
                    </a:lnTo>
                    <a:lnTo>
                      <a:pt x="8" y="0"/>
                    </a:lnTo>
                    <a:lnTo>
                      <a:pt x="2" y="0"/>
                    </a:lnTo>
                    <a:close/>
                  </a:path>
                </a:pathLst>
              </a:custGeom>
              <a:solidFill>
                <a:srgbClr val="0071B4">
                  <a:alpha val="34901"/>
                </a:srgbClr>
              </a:solidFill>
              <a:ln w="9525">
                <a:noFill/>
                <a:round/>
                <a:headEnd/>
                <a:tailEnd/>
              </a:ln>
            </p:spPr>
            <p:txBody>
              <a:bodyPr/>
              <a:lstStyle/>
              <a:p>
                <a:endParaRPr lang="en-US"/>
              </a:p>
            </p:txBody>
          </p:sp>
          <p:sp>
            <p:nvSpPr>
              <p:cNvPr id="14702" name="Freeform 305"/>
              <p:cNvSpPr>
                <a:spLocks/>
              </p:cNvSpPr>
              <p:nvPr/>
            </p:nvSpPr>
            <p:spPr bwMode="auto">
              <a:xfrm>
                <a:off x="4774" y="3356"/>
                <a:ext cx="9" cy="6"/>
              </a:xfrm>
              <a:custGeom>
                <a:avLst/>
                <a:gdLst>
                  <a:gd name="T0" fmla="*/ 4 w 9"/>
                  <a:gd name="T1" fmla="*/ 0 h 6"/>
                  <a:gd name="T2" fmla="*/ 4 w 9"/>
                  <a:gd name="T3" fmla="*/ 2 h 6"/>
                  <a:gd name="T4" fmla="*/ 2 w 9"/>
                  <a:gd name="T5" fmla="*/ 2 h 6"/>
                  <a:gd name="T6" fmla="*/ 0 w 9"/>
                  <a:gd name="T7" fmla="*/ 4 h 6"/>
                  <a:gd name="T8" fmla="*/ 2 w 9"/>
                  <a:gd name="T9" fmla="*/ 6 h 6"/>
                  <a:gd name="T10" fmla="*/ 4 w 9"/>
                  <a:gd name="T11" fmla="*/ 6 h 6"/>
                  <a:gd name="T12" fmla="*/ 6 w 9"/>
                  <a:gd name="T13" fmla="*/ 4 h 6"/>
                  <a:gd name="T14" fmla="*/ 6 w 9"/>
                  <a:gd name="T15" fmla="*/ 4 h 6"/>
                  <a:gd name="T16" fmla="*/ 8 w 9"/>
                  <a:gd name="T17" fmla="*/ 2 h 6"/>
                  <a:gd name="T18" fmla="*/ 9 w 9"/>
                  <a:gd name="T19" fmla="*/ 2 h 6"/>
                  <a:gd name="T20" fmla="*/ 8 w 9"/>
                  <a:gd name="T21" fmla="*/ 2 h 6"/>
                  <a:gd name="T22" fmla="*/ 6 w 9"/>
                  <a:gd name="T23" fmla="*/ 0 h 6"/>
                  <a:gd name="T24" fmla="*/ 4 w 9"/>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6"/>
                  <a:gd name="T41" fmla="*/ 9 w 9"/>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6">
                    <a:moveTo>
                      <a:pt x="4" y="0"/>
                    </a:moveTo>
                    <a:lnTo>
                      <a:pt x="4" y="2"/>
                    </a:lnTo>
                    <a:lnTo>
                      <a:pt x="2" y="2"/>
                    </a:lnTo>
                    <a:lnTo>
                      <a:pt x="0" y="4"/>
                    </a:lnTo>
                    <a:lnTo>
                      <a:pt x="2" y="6"/>
                    </a:lnTo>
                    <a:lnTo>
                      <a:pt x="4" y="6"/>
                    </a:lnTo>
                    <a:lnTo>
                      <a:pt x="6" y="4"/>
                    </a:lnTo>
                    <a:lnTo>
                      <a:pt x="8" y="2"/>
                    </a:lnTo>
                    <a:lnTo>
                      <a:pt x="9" y="2"/>
                    </a:lnTo>
                    <a:lnTo>
                      <a:pt x="8" y="2"/>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4703" name="Freeform 306"/>
              <p:cNvSpPr>
                <a:spLocks/>
              </p:cNvSpPr>
              <p:nvPr/>
            </p:nvSpPr>
            <p:spPr bwMode="auto">
              <a:xfrm>
                <a:off x="4853" y="3746"/>
                <a:ext cx="50" cy="54"/>
              </a:xfrm>
              <a:custGeom>
                <a:avLst/>
                <a:gdLst>
                  <a:gd name="T0" fmla="*/ 48 w 50"/>
                  <a:gd name="T1" fmla="*/ 4 h 54"/>
                  <a:gd name="T2" fmla="*/ 46 w 50"/>
                  <a:gd name="T3" fmla="*/ 2 h 54"/>
                  <a:gd name="T4" fmla="*/ 44 w 50"/>
                  <a:gd name="T5" fmla="*/ 0 h 54"/>
                  <a:gd name="T6" fmla="*/ 44 w 50"/>
                  <a:gd name="T7" fmla="*/ 4 h 54"/>
                  <a:gd name="T8" fmla="*/ 40 w 50"/>
                  <a:gd name="T9" fmla="*/ 2 h 54"/>
                  <a:gd name="T10" fmla="*/ 36 w 50"/>
                  <a:gd name="T11" fmla="*/ 4 h 54"/>
                  <a:gd name="T12" fmla="*/ 32 w 50"/>
                  <a:gd name="T13" fmla="*/ 6 h 54"/>
                  <a:gd name="T14" fmla="*/ 26 w 50"/>
                  <a:gd name="T15" fmla="*/ 8 h 54"/>
                  <a:gd name="T16" fmla="*/ 16 w 50"/>
                  <a:gd name="T17" fmla="*/ 8 h 54"/>
                  <a:gd name="T18" fmla="*/ 6 w 50"/>
                  <a:gd name="T19" fmla="*/ 2 h 54"/>
                  <a:gd name="T20" fmla="*/ 6 w 50"/>
                  <a:gd name="T21" fmla="*/ 2 h 54"/>
                  <a:gd name="T22" fmla="*/ 4 w 50"/>
                  <a:gd name="T23" fmla="*/ 2 h 54"/>
                  <a:gd name="T24" fmla="*/ 0 w 50"/>
                  <a:gd name="T25" fmla="*/ 0 h 54"/>
                  <a:gd name="T26" fmla="*/ 0 w 50"/>
                  <a:gd name="T27" fmla="*/ 0 h 54"/>
                  <a:gd name="T28" fmla="*/ 0 w 50"/>
                  <a:gd name="T29" fmla="*/ 10 h 54"/>
                  <a:gd name="T30" fmla="*/ 8 w 50"/>
                  <a:gd name="T31" fmla="*/ 28 h 54"/>
                  <a:gd name="T32" fmla="*/ 10 w 50"/>
                  <a:gd name="T33" fmla="*/ 30 h 54"/>
                  <a:gd name="T34" fmla="*/ 8 w 50"/>
                  <a:gd name="T35" fmla="*/ 32 h 54"/>
                  <a:gd name="T36" fmla="*/ 6 w 50"/>
                  <a:gd name="T37" fmla="*/ 26 h 54"/>
                  <a:gd name="T38" fmla="*/ 8 w 50"/>
                  <a:gd name="T39" fmla="*/ 38 h 54"/>
                  <a:gd name="T40" fmla="*/ 14 w 50"/>
                  <a:gd name="T41" fmla="*/ 48 h 54"/>
                  <a:gd name="T42" fmla="*/ 18 w 50"/>
                  <a:gd name="T43" fmla="*/ 48 h 54"/>
                  <a:gd name="T44" fmla="*/ 20 w 50"/>
                  <a:gd name="T45" fmla="*/ 48 h 54"/>
                  <a:gd name="T46" fmla="*/ 18 w 50"/>
                  <a:gd name="T47" fmla="*/ 50 h 54"/>
                  <a:gd name="T48" fmla="*/ 16 w 50"/>
                  <a:gd name="T49" fmla="*/ 50 h 54"/>
                  <a:gd name="T50" fmla="*/ 18 w 50"/>
                  <a:gd name="T51" fmla="*/ 52 h 54"/>
                  <a:gd name="T52" fmla="*/ 20 w 50"/>
                  <a:gd name="T53" fmla="*/ 52 h 54"/>
                  <a:gd name="T54" fmla="*/ 22 w 50"/>
                  <a:gd name="T55" fmla="*/ 54 h 54"/>
                  <a:gd name="T56" fmla="*/ 24 w 50"/>
                  <a:gd name="T57" fmla="*/ 52 h 54"/>
                  <a:gd name="T58" fmla="*/ 26 w 50"/>
                  <a:gd name="T59" fmla="*/ 54 h 54"/>
                  <a:gd name="T60" fmla="*/ 28 w 50"/>
                  <a:gd name="T61" fmla="*/ 54 h 54"/>
                  <a:gd name="T62" fmla="*/ 30 w 50"/>
                  <a:gd name="T63" fmla="*/ 54 h 54"/>
                  <a:gd name="T64" fmla="*/ 30 w 50"/>
                  <a:gd name="T65" fmla="*/ 52 h 54"/>
                  <a:gd name="T66" fmla="*/ 32 w 50"/>
                  <a:gd name="T67" fmla="*/ 48 h 54"/>
                  <a:gd name="T68" fmla="*/ 32 w 50"/>
                  <a:gd name="T69" fmla="*/ 46 h 54"/>
                  <a:gd name="T70" fmla="*/ 34 w 50"/>
                  <a:gd name="T71" fmla="*/ 46 h 54"/>
                  <a:gd name="T72" fmla="*/ 36 w 50"/>
                  <a:gd name="T73" fmla="*/ 48 h 54"/>
                  <a:gd name="T74" fmla="*/ 36 w 50"/>
                  <a:gd name="T75" fmla="*/ 46 h 54"/>
                  <a:gd name="T76" fmla="*/ 38 w 50"/>
                  <a:gd name="T77" fmla="*/ 44 h 54"/>
                  <a:gd name="T78" fmla="*/ 38 w 50"/>
                  <a:gd name="T79" fmla="*/ 42 h 54"/>
                  <a:gd name="T80" fmla="*/ 38 w 50"/>
                  <a:gd name="T81" fmla="*/ 40 h 54"/>
                  <a:gd name="T82" fmla="*/ 38 w 50"/>
                  <a:gd name="T83" fmla="*/ 38 h 54"/>
                  <a:gd name="T84" fmla="*/ 42 w 50"/>
                  <a:gd name="T85" fmla="*/ 40 h 54"/>
                  <a:gd name="T86" fmla="*/ 44 w 50"/>
                  <a:gd name="T87" fmla="*/ 40 h 54"/>
                  <a:gd name="T88" fmla="*/ 44 w 50"/>
                  <a:gd name="T89" fmla="*/ 38 h 54"/>
                  <a:gd name="T90" fmla="*/ 44 w 50"/>
                  <a:gd name="T91" fmla="*/ 34 h 54"/>
                  <a:gd name="T92" fmla="*/ 46 w 50"/>
                  <a:gd name="T93" fmla="*/ 34 h 54"/>
                  <a:gd name="T94" fmla="*/ 46 w 50"/>
                  <a:gd name="T95" fmla="*/ 30 h 54"/>
                  <a:gd name="T96" fmla="*/ 48 w 50"/>
                  <a:gd name="T97" fmla="*/ 24 h 54"/>
                  <a:gd name="T98" fmla="*/ 50 w 50"/>
                  <a:gd name="T99" fmla="*/ 26 h 54"/>
                  <a:gd name="T100" fmla="*/ 50 w 50"/>
                  <a:gd name="T101" fmla="*/ 30 h 54"/>
                  <a:gd name="T102" fmla="*/ 50 w 50"/>
                  <a:gd name="T103" fmla="*/ 28 h 54"/>
                  <a:gd name="T104" fmla="*/ 50 w 50"/>
                  <a:gd name="T105" fmla="*/ 26 h 54"/>
                  <a:gd name="T106" fmla="*/ 48 w 50"/>
                  <a:gd name="T107" fmla="*/ 4 h 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
                  <a:gd name="T163" fmla="*/ 0 h 54"/>
                  <a:gd name="T164" fmla="*/ 50 w 50"/>
                  <a:gd name="T165" fmla="*/ 54 h 5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 h="54">
                    <a:moveTo>
                      <a:pt x="48" y="4"/>
                    </a:moveTo>
                    <a:lnTo>
                      <a:pt x="46" y="2"/>
                    </a:lnTo>
                    <a:lnTo>
                      <a:pt x="44" y="0"/>
                    </a:lnTo>
                    <a:lnTo>
                      <a:pt x="44" y="4"/>
                    </a:lnTo>
                    <a:lnTo>
                      <a:pt x="40" y="2"/>
                    </a:lnTo>
                    <a:lnTo>
                      <a:pt x="36" y="4"/>
                    </a:lnTo>
                    <a:lnTo>
                      <a:pt x="32" y="6"/>
                    </a:lnTo>
                    <a:lnTo>
                      <a:pt x="26" y="8"/>
                    </a:lnTo>
                    <a:lnTo>
                      <a:pt x="16" y="8"/>
                    </a:lnTo>
                    <a:lnTo>
                      <a:pt x="6" y="2"/>
                    </a:lnTo>
                    <a:lnTo>
                      <a:pt x="4" y="2"/>
                    </a:lnTo>
                    <a:lnTo>
                      <a:pt x="0" y="0"/>
                    </a:lnTo>
                    <a:lnTo>
                      <a:pt x="0" y="10"/>
                    </a:lnTo>
                    <a:lnTo>
                      <a:pt x="8" y="28"/>
                    </a:lnTo>
                    <a:lnTo>
                      <a:pt x="10" y="30"/>
                    </a:lnTo>
                    <a:lnTo>
                      <a:pt x="8" y="32"/>
                    </a:lnTo>
                    <a:lnTo>
                      <a:pt x="6" y="26"/>
                    </a:lnTo>
                    <a:lnTo>
                      <a:pt x="8" y="38"/>
                    </a:lnTo>
                    <a:lnTo>
                      <a:pt x="14" y="48"/>
                    </a:lnTo>
                    <a:lnTo>
                      <a:pt x="18" y="48"/>
                    </a:lnTo>
                    <a:lnTo>
                      <a:pt x="20" y="48"/>
                    </a:lnTo>
                    <a:lnTo>
                      <a:pt x="18" y="50"/>
                    </a:lnTo>
                    <a:lnTo>
                      <a:pt x="16" y="50"/>
                    </a:lnTo>
                    <a:lnTo>
                      <a:pt x="18" y="52"/>
                    </a:lnTo>
                    <a:lnTo>
                      <a:pt x="20" y="52"/>
                    </a:lnTo>
                    <a:lnTo>
                      <a:pt x="22" y="54"/>
                    </a:lnTo>
                    <a:lnTo>
                      <a:pt x="24" y="52"/>
                    </a:lnTo>
                    <a:lnTo>
                      <a:pt x="26" y="54"/>
                    </a:lnTo>
                    <a:lnTo>
                      <a:pt x="28" y="54"/>
                    </a:lnTo>
                    <a:lnTo>
                      <a:pt x="30" y="54"/>
                    </a:lnTo>
                    <a:lnTo>
                      <a:pt x="30" y="52"/>
                    </a:lnTo>
                    <a:lnTo>
                      <a:pt x="32" y="48"/>
                    </a:lnTo>
                    <a:lnTo>
                      <a:pt x="32" y="46"/>
                    </a:lnTo>
                    <a:lnTo>
                      <a:pt x="34" y="46"/>
                    </a:lnTo>
                    <a:lnTo>
                      <a:pt x="36" y="48"/>
                    </a:lnTo>
                    <a:lnTo>
                      <a:pt x="36" y="46"/>
                    </a:lnTo>
                    <a:lnTo>
                      <a:pt x="38" y="44"/>
                    </a:lnTo>
                    <a:lnTo>
                      <a:pt x="38" y="42"/>
                    </a:lnTo>
                    <a:lnTo>
                      <a:pt x="38" y="40"/>
                    </a:lnTo>
                    <a:lnTo>
                      <a:pt x="38" y="38"/>
                    </a:lnTo>
                    <a:lnTo>
                      <a:pt x="42" y="40"/>
                    </a:lnTo>
                    <a:lnTo>
                      <a:pt x="44" y="40"/>
                    </a:lnTo>
                    <a:lnTo>
                      <a:pt x="44" y="38"/>
                    </a:lnTo>
                    <a:lnTo>
                      <a:pt x="44" y="34"/>
                    </a:lnTo>
                    <a:lnTo>
                      <a:pt x="46" y="34"/>
                    </a:lnTo>
                    <a:lnTo>
                      <a:pt x="46" y="30"/>
                    </a:lnTo>
                    <a:lnTo>
                      <a:pt x="48" y="24"/>
                    </a:lnTo>
                    <a:lnTo>
                      <a:pt x="50" y="26"/>
                    </a:lnTo>
                    <a:lnTo>
                      <a:pt x="50" y="30"/>
                    </a:lnTo>
                    <a:lnTo>
                      <a:pt x="50" y="28"/>
                    </a:lnTo>
                    <a:lnTo>
                      <a:pt x="50" y="26"/>
                    </a:lnTo>
                    <a:lnTo>
                      <a:pt x="48" y="4"/>
                    </a:lnTo>
                    <a:close/>
                  </a:path>
                </a:pathLst>
              </a:custGeom>
              <a:solidFill>
                <a:srgbClr val="0071B4">
                  <a:alpha val="34901"/>
                </a:srgbClr>
              </a:solidFill>
              <a:ln w="9525">
                <a:noFill/>
                <a:round/>
                <a:headEnd/>
                <a:tailEnd/>
              </a:ln>
            </p:spPr>
            <p:txBody>
              <a:bodyPr/>
              <a:lstStyle/>
              <a:p>
                <a:endParaRPr lang="en-US"/>
              </a:p>
            </p:txBody>
          </p:sp>
          <p:sp>
            <p:nvSpPr>
              <p:cNvPr id="14704" name="Freeform 307"/>
              <p:cNvSpPr>
                <a:spLocks/>
              </p:cNvSpPr>
              <p:nvPr/>
            </p:nvSpPr>
            <p:spPr bwMode="auto">
              <a:xfrm>
                <a:off x="4895" y="3728"/>
                <a:ext cx="8" cy="10"/>
              </a:xfrm>
              <a:custGeom>
                <a:avLst/>
                <a:gdLst>
                  <a:gd name="T0" fmla="*/ 4 w 8"/>
                  <a:gd name="T1" fmla="*/ 6 h 10"/>
                  <a:gd name="T2" fmla="*/ 4 w 8"/>
                  <a:gd name="T3" fmla="*/ 10 h 10"/>
                  <a:gd name="T4" fmla="*/ 8 w 8"/>
                  <a:gd name="T5" fmla="*/ 8 h 10"/>
                  <a:gd name="T6" fmla="*/ 8 w 8"/>
                  <a:gd name="T7" fmla="*/ 8 h 10"/>
                  <a:gd name="T8" fmla="*/ 6 w 8"/>
                  <a:gd name="T9" fmla="*/ 4 h 10"/>
                  <a:gd name="T10" fmla="*/ 2 w 8"/>
                  <a:gd name="T11" fmla="*/ 0 h 10"/>
                  <a:gd name="T12" fmla="*/ 2 w 8"/>
                  <a:gd name="T13" fmla="*/ 2 h 10"/>
                  <a:gd name="T14" fmla="*/ 0 w 8"/>
                  <a:gd name="T15" fmla="*/ 2 h 10"/>
                  <a:gd name="T16" fmla="*/ 2 w 8"/>
                  <a:gd name="T17" fmla="*/ 4 h 10"/>
                  <a:gd name="T18" fmla="*/ 4 w 8"/>
                  <a:gd name="T19" fmla="*/ 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0"/>
                  <a:gd name="T32" fmla="*/ 8 w 8"/>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0">
                    <a:moveTo>
                      <a:pt x="4" y="6"/>
                    </a:moveTo>
                    <a:lnTo>
                      <a:pt x="4" y="10"/>
                    </a:lnTo>
                    <a:lnTo>
                      <a:pt x="8" y="8"/>
                    </a:lnTo>
                    <a:lnTo>
                      <a:pt x="6" y="4"/>
                    </a:lnTo>
                    <a:lnTo>
                      <a:pt x="2" y="0"/>
                    </a:lnTo>
                    <a:lnTo>
                      <a:pt x="2" y="2"/>
                    </a:lnTo>
                    <a:lnTo>
                      <a:pt x="0" y="2"/>
                    </a:lnTo>
                    <a:lnTo>
                      <a:pt x="2" y="4"/>
                    </a:lnTo>
                    <a:lnTo>
                      <a:pt x="4" y="6"/>
                    </a:lnTo>
                    <a:close/>
                  </a:path>
                </a:pathLst>
              </a:custGeom>
              <a:solidFill>
                <a:srgbClr val="0071B4">
                  <a:alpha val="34901"/>
                </a:srgbClr>
              </a:solidFill>
              <a:ln w="9525">
                <a:noFill/>
                <a:round/>
                <a:headEnd/>
                <a:tailEnd/>
              </a:ln>
            </p:spPr>
            <p:txBody>
              <a:bodyPr/>
              <a:lstStyle/>
              <a:p>
                <a:endParaRPr lang="en-US"/>
              </a:p>
            </p:txBody>
          </p:sp>
          <p:sp>
            <p:nvSpPr>
              <p:cNvPr id="14705" name="Freeform 308"/>
              <p:cNvSpPr>
                <a:spLocks/>
              </p:cNvSpPr>
              <p:nvPr/>
            </p:nvSpPr>
            <p:spPr bwMode="auto">
              <a:xfrm>
                <a:off x="4411" y="3274"/>
                <a:ext cx="564" cy="444"/>
              </a:xfrm>
              <a:custGeom>
                <a:avLst/>
                <a:gdLst>
                  <a:gd name="T0" fmla="*/ 554 w 564"/>
                  <a:gd name="T1" fmla="*/ 213 h 444"/>
                  <a:gd name="T2" fmla="*/ 524 w 564"/>
                  <a:gd name="T3" fmla="*/ 174 h 444"/>
                  <a:gd name="T4" fmla="*/ 510 w 564"/>
                  <a:gd name="T5" fmla="*/ 172 h 444"/>
                  <a:gd name="T6" fmla="*/ 498 w 564"/>
                  <a:gd name="T7" fmla="*/ 142 h 444"/>
                  <a:gd name="T8" fmla="*/ 478 w 564"/>
                  <a:gd name="T9" fmla="*/ 126 h 444"/>
                  <a:gd name="T10" fmla="*/ 462 w 564"/>
                  <a:gd name="T11" fmla="*/ 114 h 444"/>
                  <a:gd name="T12" fmla="*/ 448 w 564"/>
                  <a:gd name="T13" fmla="*/ 72 h 444"/>
                  <a:gd name="T14" fmla="*/ 430 w 564"/>
                  <a:gd name="T15" fmla="*/ 54 h 444"/>
                  <a:gd name="T16" fmla="*/ 418 w 564"/>
                  <a:gd name="T17" fmla="*/ 20 h 444"/>
                  <a:gd name="T18" fmla="*/ 406 w 564"/>
                  <a:gd name="T19" fmla="*/ 4 h 444"/>
                  <a:gd name="T20" fmla="*/ 396 w 564"/>
                  <a:gd name="T21" fmla="*/ 64 h 444"/>
                  <a:gd name="T22" fmla="*/ 337 w 564"/>
                  <a:gd name="T23" fmla="*/ 78 h 444"/>
                  <a:gd name="T24" fmla="*/ 313 w 564"/>
                  <a:gd name="T25" fmla="*/ 62 h 444"/>
                  <a:gd name="T26" fmla="*/ 321 w 564"/>
                  <a:gd name="T27" fmla="*/ 36 h 444"/>
                  <a:gd name="T28" fmla="*/ 327 w 564"/>
                  <a:gd name="T29" fmla="*/ 24 h 444"/>
                  <a:gd name="T30" fmla="*/ 317 w 564"/>
                  <a:gd name="T31" fmla="*/ 22 h 444"/>
                  <a:gd name="T32" fmla="*/ 303 w 564"/>
                  <a:gd name="T33" fmla="*/ 22 h 444"/>
                  <a:gd name="T34" fmla="*/ 285 w 564"/>
                  <a:gd name="T35" fmla="*/ 16 h 444"/>
                  <a:gd name="T36" fmla="*/ 269 w 564"/>
                  <a:gd name="T37" fmla="*/ 12 h 444"/>
                  <a:gd name="T38" fmla="*/ 259 w 564"/>
                  <a:gd name="T39" fmla="*/ 8 h 444"/>
                  <a:gd name="T40" fmla="*/ 251 w 564"/>
                  <a:gd name="T41" fmla="*/ 24 h 444"/>
                  <a:gd name="T42" fmla="*/ 235 w 564"/>
                  <a:gd name="T43" fmla="*/ 36 h 444"/>
                  <a:gd name="T44" fmla="*/ 231 w 564"/>
                  <a:gd name="T45" fmla="*/ 60 h 444"/>
                  <a:gd name="T46" fmla="*/ 211 w 564"/>
                  <a:gd name="T47" fmla="*/ 62 h 444"/>
                  <a:gd name="T48" fmla="*/ 195 w 564"/>
                  <a:gd name="T49" fmla="*/ 46 h 444"/>
                  <a:gd name="T50" fmla="*/ 179 w 564"/>
                  <a:gd name="T51" fmla="*/ 52 h 444"/>
                  <a:gd name="T52" fmla="*/ 167 w 564"/>
                  <a:gd name="T53" fmla="*/ 64 h 444"/>
                  <a:gd name="T54" fmla="*/ 157 w 564"/>
                  <a:gd name="T55" fmla="*/ 76 h 444"/>
                  <a:gd name="T56" fmla="*/ 144 w 564"/>
                  <a:gd name="T57" fmla="*/ 86 h 444"/>
                  <a:gd name="T58" fmla="*/ 132 w 564"/>
                  <a:gd name="T59" fmla="*/ 86 h 444"/>
                  <a:gd name="T60" fmla="*/ 120 w 564"/>
                  <a:gd name="T61" fmla="*/ 114 h 444"/>
                  <a:gd name="T62" fmla="*/ 68 w 564"/>
                  <a:gd name="T63" fmla="*/ 140 h 444"/>
                  <a:gd name="T64" fmla="*/ 24 w 564"/>
                  <a:gd name="T65" fmla="*/ 160 h 444"/>
                  <a:gd name="T66" fmla="*/ 10 w 564"/>
                  <a:gd name="T67" fmla="*/ 164 h 444"/>
                  <a:gd name="T68" fmla="*/ 10 w 564"/>
                  <a:gd name="T69" fmla="*/ 219 h 444"/>
                  <a:gd name="T70" fmla="*/ 6 w 564"/>
                  <a:gd name="T71" fmla="*/ 229 h 444"/>
                  <a:gd name="T72" fmla="*/ 0 w 564"/>
                  <a:gd name="T73" fmla="*/ 227 h 444"/>
                  <a:gd name="T74" fmla="*/ 24 w 564"/>
                  <a:gd name="T75" fmla="*/ 279 h 444"/>
                  <a:gd name="T76" fmla="*/ 28 w 564"/>
                  <a:gd name="T77" fmla="*/ 347 h 444"/>
                  <a:gd name="T78" fmla="*/ 62 w 564"/>
                  <a:gd name="T79" fmla="*/ 373 h 444"/>
                  <a:gd name="T80" fmla="*/ 90 w 564"/>
                  <a:gd name="T81" fmla="*/ 359 h 444"/>
                  <a:gd name="T82" fmla="*/ 138 w 564"/>
                  <a:gd name="T83" fmla="*/ 351 h 444"/>
                  <a:gd name="T84" fmla="*/ 179 w 564"/>
                  <a:gd name="T85" fmla="*/ 325 h 444"/>
                  <a:gd name="T86" fmla="*/ 283 w 564"/>
                  <a:gd name="T87" fmla="*/ 325 h 444"/>
                  <a:gd name="T88" fmla="*/ 303 w 564"/>
                  <a:gd name="T89" fmla="*/ 345 h 444"/>
                  <a:gd name="T90" fmla="*/ 311 w 564"/>
                  <a:gd name="T91" fmla="*/ 367 h 444"/>
                  <a:gd name="T92" fmla="*/ 327 w 564"/>
                  <a:gd name="T93" fmla="*/ 353 h 444"/>
                  <a:gd name="T94" fmla="*/ 345 w 564"/>
                  <a:gd name="T95" fmla="*/ 331 h 444"/>
                  <a:gd name="T96" fmla="*/ 339 w 564"/>
                  <a:gd name="T97" fmla="*/ 363 h 444"/>
                  <a:gd name="T98" fmla="*/ 345 w 564"/>
                  <a:gd name="T99" fmla="*/ 365 h 444"/>
                  <a:gd name="T100" fmla="*/ 365 w 564"/>
                  <a:gd name="T101" fmla="*/ 379 h 444"/>
                  <a:gd name="T102" fmla="*/ 380 w 564"/>
                  <a:gd name="T103" fmla="*/ 423 h 444"/>
                  <a:gd name="T104" fmla="*/ 438 w 564"/>
                  <a:gd name="T105" fmla="*/ 429 h 444"/>
                  <a:gd name="T106" fmla="*/ 446 w 564"/>
                  <a:gd name="T107" fmla="*/ 431 h 444"/>
                  <a:gd name="T108" fmla="*/ 464 w 564"/>
                  <a:gd name="T109" fmla="*/ 444 h 444"/>
                  <a:gd name="T110" fmla="*/ 470 w 564"/>
                  <a:gd name="T111" fmla="*/ 436 h 444"/>
                  <a:gd name="T112" fmla="*/ 514 w 564"/>
                  <a:gd name="T113" fmla="*/ 407 h 444"/>
                  <a:gd name="T114" fmla="*/ 532 w 564"/>
                  <a:gd name="T115" fmla="*/ 357 h 444"/>
                  <a:gd name="T116" fmla="*/ 544 w 564"/>
                  <a:gd name="T117" fmla="*/ 333 h 444"/>
                  <a:gd name="T118" fmla="*/ 560 w 564"/>
                  <a:gd name="T119" fmla="*/ 293 h 4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64"/>
                  <a:gd name="T181" fmla="*/ 0 h 444"/>
                  <a:gd name="T182" fmla="*/ 564 w 564"/>
                  <a:gd name="T183" fmla="*/ 444 h 4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64" h="444">
                    <a:moveTo>
                      <a:pt x="558" y="247"/>
                    </a:moveTo>
                    <a:lnTo>
                      <a:pt x="558" y="245"/>
                    </a:lnTo>
                    <a:lnTo>
                      <a:pt x="558" y="243"/>
                    </a:lnTo>
                    <a:lnTo>
                      <a:pt x="558" y="241"/>
                    </a:lnTo>
                    <a:lnTo>
                      <a:pt x="560" y="243"/>
                    </a:lnTo>
                    <a:lnTo>
                      <a:pt x="558" y="231"/>
                    </a:lnTo>
                    <a:lnTo>
                      <a:pt x="558" y="227"/>
                    </a:lnTo>
                    <a:lnTo>
                      <a:pt x="558" y="223"/>
                    </a:lnTo>
                    <a:lnTo>
                      <a:pt x="556" y="225"/>
                    </a:lnTo>
                    <a:lnTo>
                      <a:pt x="554" y="221"/>
                    </a:lnTo>
                    <a:lnTo>
                      <a:pt x="554" y="213"/>
                    </a:lnTo>
                    <a:lnTo>
                      <a:pt x="550" y="213"/>
                    </a:lnTo>
                    <a:lnTo>
                      <a:pt x="550" y="211"/>
                    </a:lnTo>
                    <a:lnTo>
                      <a:pt x="548" y="208"/>
                    </a:lnTo>
                    <a:lnTo>
                      <a:pt x="548" y="206"/>
                    </a:lnTo>
                    <a:lnTo>
                      <a:pt x="546" y="206"/>
                    </a:lnTo>
                    <a:lnTo>
                      <a:pt x="542" y="204"/>
                    </a:lnTo>
                    <a:lnTo>
                      <a:pt x="540" y="200"/>
                    </a:lnTo>
                    <a:lnTo>
                      <a:pt x="538" y="196"/>
                    </a:lnTo>
                    <a:lnTo>
                      <a:pt x="534" y="196"/>
                    </a:lnTo>
                    <a:lnTo>
                      <a:pt x="526" y="188"/>
                    </a:lnTo>
                    <a:lnTo>
                      <a:pt x="524" y="174"/>
                    </a:lnTo>
                    <a:lnTo>
                      <a:pt x="524" y="172"/>
                    </a:lnTo>
                    <a:lnTo>
                      <a:pt x="524" y="170"/>
                    </a:lnTo>
                    <a:lnTo>
                      <a:pt x="522" y="170"/>
                    </a:lnTo>
                    <a:lnTo>
                      <a:pt x="522" y="174"/>
                    </a:lnTo>
                    <a:lnTo>
                      <a:pt x="516" y="170"/>
                    </a:lnTo>
                    <a:lnTo>
                      <a:pt x="516" y="166"/>
                    </a:lnTo>
                    <a:lnTo>
                      <a:pt x="514" y="168"/>
                    </a:lnTo>
                    <a:lnTo>
                      <a:pt x="514" y="172"/>
                    </a:lnTo>
                    <a:lnTo>
                      <a:pt x="512" y="172"/>
                    </a:lnTo>
                    <a:lnTo>
                      <a:pt x="510" y="172"/>
                    </a:lnTo>
                    <a:lnTo>
                      <a:pt x="510" y="170"/>
                    </a:lnTo>
                    <a:lnTo>
                      <a:pt x="508" y="170"/>
                    </a:lnTo>
                    <a:lnTo>
                      <a:pt x="508" y="168"/>
                    </a:lnTo>
                    <a:lnTo>
                      <a:pt x="508" y="166"/>
                    </a:lnTo>
                    <a:lnTo>
                      <a:pt x="506" y="158"/>
                    </a:lnTo>
                    <a:lnTo>
                      <a:pt x="506" y="156"/>
                    </a:lnTo>
                    <a:lnTo>
                      <a:pt x="504" y="152"/>
                    </a:lnTo>
                    <a:lnTo>
                      <a:pt x="500" y="148"/>
                    </a:lnTo>
                    <a:lnTo>
                      <a:pt x="498" y="148"/>
                    </a:lnTo>
                    <a:lnTo>
                      <a:pt x="496" y="146"/>
                    </a:lnTo>
                    <a:lnTo>
                      <a:pt x="498" y="142"/>
                    </a:lnTo>
                    <a:lnTo>
                      <a:pt x="500" y="144"/>
                    </a:lnTo>
                    <a:lnTo>
                      <a:pt x="498" y="140"/>
                    </a:lnTo>
                    <a:lnTo>
                      <a:pt x="494" y="136"/>
                    </a:lnTo>
                    <a:lnTo>
                      <a:pt x="492" y="138"/>
                    </a:lnTo>
                    <a:lnTo>
                      <a:pt x="488" y="134"/>
                    </a:lnTo>
                    <a:lnTo>
                      <a:pt x="486" y="134"/>
                    </a:lnTo>
                    <a:lnTo>
                      <a:pt x="484" y="132"/>
                    </a:lnTo>
                    <a:lnTo>
                      <a:pt x="482" y="132"/>
                    </a:lnTo>
                    <a:lnTo>
                      <a:pt x="480" y="132"/>
                    </a:lnTo>
                    <a:lnTo>
                      <a:pt x="478" y="124"/>
                    </a:lnTo>
                    <a:lnTo>
                      <a:pt x="478" y="126"/>
                    </a:lnTo>
                    <a:lnTo>
                      <a:pt x="476" y="126"/>
                    </a:lnTo>
                    <a:lnTo>
                      <a:pt x="468" y="124"/>
                    </a:lnTo>
                    <a:lnTo>
                      <a:pt x="468" y="122"/>
                    </a:lnTo>
                    <a:lnTo>
                      <a:pt x="464" y="122"/>
                    </a:lnTo>
                    <a:lnTo>
                      <a:pt x="464" y="118"/>
                    </a:lnTo>
                    <a:lnTo>
                      <a:pt x="462" y="116"/>
                    </a:lnTo>
                    <a:lnTo>
                      <a:pt x="464" y="116"/>
                    </a:lnTo>
                    <a:lnTo>
                      <a:pt x="464" y="114"/>
                    </a:lnTo>
                    <a:lnTo>
                      <a:pt x="462" y="116"/>
                    </a:lnTo>
                    <a:lnTo>
                      <a:pt x="462" y="114"/>
                    </a:lnTo>
                    <a:lnTo>
                      <a:pt x="460" y="112"/>
                    </a:lnTo>
                    <a:lnTo>
                      <a:pt x="460" y="110"/>
                    </a:lnTo>
                    <a:lnTo>
                      <a:pt x="460" y="106"/>
                    </a:lnTo>
                    <a:lnTo>
                      <a:pt x="456" y="90"/>
                    </a:lnTo>
                    <a:lnTo>
                      <a:pt x="454" y="90"/>
                    </a:lnTo>
                    <a:lnTo>
                      <a:pt x="452" y="86"/>
                    </a:lnTo>
                    <a:lnTo>
                      <a:pt x="450" y="78"/>
                    </a:lnTo>
                    <a:lnTo>
                      <a:pt x="450" y="76"/>
                    </a:lnTo>
                    <a:lnTo>
                      <a:pt x="450" y="74"/>
                    </a:lnTo>
                    <a:lnTo>
                      <a:pt x="448" y="72"/>
                    </a:lnTo>
                    <a:lnTo>
                      <a:pt x="448" y="66"/>
                    </a:lnTo>
                    <a:lnTo>
                      <a:pt x="448" y="62"/>
                    </a:lnTo>
                    <a:lnTo>
                      <a:pt x="446" y="60"/>
                    </a:lnTo>
                    <a:lnTo>
                      <a:pt x="444" y="60"/>
                    </a:lnTo>
                    <a:lnTo>
                      <a:pt x="442" y="56"/>
                    </a:lnTo>
                    <a:lnTo>
                      <a:pt x="440" y="56"/>
                    </a:lnTo>
                    <a:lnTo>
                      <a:pt x="438" y="52"/>
                    </a:lnTo>
                    <a:lnTo>
                      <a:pt x="436" y="52"/>
                    </a:lnTo>
                    <a:lnTo>
                      <a:pt x="434" y="52"/>
                    </a:lnTo>
                    <a:lnTo>
                      <a:pt x="430" y="54"/>
                    </a:lnTo>
                    <a:lnTo>
                      <a:pt x="428" y="54"/>
                    </a:lnTo>
                    <a:lnTo>
                      <a:pt x="426" y="52"/>
                    </a:lnTo>
                    <a:lnTo>
                      <a:pt x="424" y="44"/>
                    </a:lnTo>
                    <a:lnTo>
                      <a:pt x="424" y="40"/>
                    </a:lnTo>
                    <a:lnTo>
                      <a:pt x="422" y="32"/>
                    </a:lnTo>
                    <a:lnTo>
                      <a:pt x="420" y="32"/>
                    </a:lnTo>
                    <a:lnTo>
                      <a:pt x="420" y="28"/>
                    </a:lnTo>
                    <a:lnTo>
                      <a:pt x="418" y="24"/>
                    </a:lnTo>
                    <a:lnTo>
                      <a:pt x="416" y="24"/>
                    </a:lnTo>
                    <a:lnTo>
                      <a:pt x="418" y="20"/>
                    </a:lnTo>
                    <a:lnTo>
                      <a:pt x="416" y="18"/>
                    </a:lnTo>
                    <a:lnTo>
                      <a:pt x="414" y="18"/>
                    </a:lnTo>
                    <a:lnTo>
                      <a:pt x="412" y="4"/>
                    </a:lnTo>
                    <a:lnTo>
                      <a:pt x="412" y="2"/>
                    </a:lnTo>
                    <a:lnTo>
                      <a:pt x="410" y="0"/>
                    </a:lnTo>
                    <a:lnTo>
                      <a:pt x="410" y="2"/>
                    </a:lnTo>
                    <a:lnTo>
                      <a:pt x="408" y="4"/>
                    </a:lnTo>
                    <a:lnTo>
                      <a:pt x="406" y="4"/>
                    </a:lnTo>
                    <a:lnTo>
                      <a:pt x="406" y="8"/>
                    </a:lnTo>
                    <a:lnTo>
                      <a:pt x="402" y="12"/>
                    </a:lnTo>
                    <a:lnTo>
                      <a:pt x="400" y="20"/>
                    </a:lnTo>
                    <a:lnTo>
                      <a:pt x="398" y="20"/>
                    </a:lnTo>
                    <a:lnTo>
                      <a:pt x="396" y="28"/>
                    </a:lnTo>
                    <a:lnTo>
                      <a:pt x="398" y="28"/>
                    </a:lnTo>
                    <a:lnTo>
                      <a:pt x="398" y="30"/>
                    </a:lnTo>
                    <a:lnTo>
                      <a:pt x="396" y="34"/>
                    </a:lnTo>
                    <a:lnTo>
                      <a:pt x="396" y="38"/>
                    </a:lnTo>
                    <a:lnTo>
                      <a:pt x="394" y="42"/>
                    </a:lnTo>
                    <a:lnTo>
                      <a:pt x="396" y="64"/>
                    </a:lnTo>
                    <a:lnTo>
                      <a:pt x="386" y="98"/>
                    </a:lnTo>
                    <a:lnTo>
                      <a:pt x="386" y="100"/>
                    </a:lnTo>
                    <a:lnTo>
                      <a:pt x="374" y="102"/>
                    </a:lnTo>
                    <a:lnTo>
                      <a:pt x="363" y="96"/>
                    </a:lnTo>
                    <a:lnTo>
                      <a:pt x="361" y="92"/>
                    </a:lnTo>
                    <a:lnTo>
                      <a:pt x="359" y="90"/>
                    </a:lnTo>
                    <a:lnTo>
                      <a:pt x="353" y="88"/>
                    </a:lnTo>
                    <a:lnTo>
                      <a:pt x="351" y="86"/>
                    </a:lnTo>
                    <a:lnTo>
                      <a:pt x="349" y="86"/>
                    </a:lnTo>
                    <a:lnTo>
                      <a:pt x="345" y="82"/>
                    </a:lnTo>
                    <a:lnTo>
                      <a:pt x="337" y="78"/>
                    </a:lnTo>
                    <a:lnTo>
                      <a:pt x="337" y="76"/>
                    </a:lnTo>
                    <a:lnTo>
                      <a:pt x="333" y="76"/>
                    </a:lnTo>
                    <a:lnTo>
                      <a:pt x="327" y="74"/>
                    </a:lnTo>
                    <a:lnTo>
                      <a:pt x="325" y="76"/>
                    </a:lnTo>
                    <a:lnTo>
                      <a:pt x="325" y="74"/>
                    </a:lnTo>
                    <a:lnTo>
                      <a:pt x="323" y="68"/>
                    </a:lnTo>
                    <a:lnTo>
                      <a:pt x="319" y="66"/>
                    </a:lnTo>
                    <a:lnTo>
                      <a:pt x="317" y="64"/>
                    </a:lnTo>
                    <a:lnTo>
                      <a:pt x="315" y="66"/>
                    </a:lnTo>
                    <a:lnTo>
                      <a:pt x="313" y="64"/>
                    </a:lnTo>
                    <a:lnTo>
                      <a:pt x="313" y="62"/>
                    </a:lnTo>
                    <a:lnTo>
                      <a:pt x="313" y="60"/>
                    </a:lnTo>
                    <a:lnTo>
                      <a:pt x="317" y="50"/>
                    </a:lnTo>
                    <a:lnTo>
                      <a:pt x="317" y="48"/>
                    </a:lnTo>
                    <a:lnTo>
                      <a:pt x="319" y="44"/>
                    </a:lnTo>
                    <a:lnTo>
                      <a:pt x="317" y="44"/>
                    </a:lnTo>
                    <a:lnTo>
                      <a:pt x="317" y="38"/>
                    </a:lnTo>
                    <a:lnTo>
                      <a:pt x="319" y="38"/>
                    </a:lnTo>
                    <a:lnTo>
                      <a:pt x="321" y="40"/>
                    </a:lnTo>
                    <a:lnTo>
                      <a:pt x="321" y="38"/>
                    </a:lnTo>
                    <a:lnTo>
                      <a:pt x="321" y="36"/>
                    </a:lnTo>
                    <a:lnTo>
                      <a:pt x="323" y="38"/>
                    </a:lnTo>
                    <a:lnTo>
                      <a:pt x="325" y="36"/>
                    </a:lnTo>
                    <a:lnTo>
                      <a:pt x="327" y="34"/>
                    </a:lnTo>
                    <a:lnTo>
                      <a:pt x="325" y="32"/>
                    </a:lnTo>
                    <a:lnTo>
                      <a:pt x="325" y="30"/>
                    </a:lnTo>
                    <a:lnTo>
                      <a:pt x="327" y="32"/>
                    </a:lnTo>
                    <a:lnTo>
                      <a:pt x="327" y="30"/>
                    </a:lnTo>
                    <a:lnTo>
                      <a:pt x="331" y="24"/>
                    </a:lnTo>
                    <a:lnTo>
                      <a:pt x="329" y="22"/>
                    </a:lnTo>
                    <a:lnTo>
                      <a:pt x="327" y="24"/>
                    </a:lnTo>
                    <a:lnTo>
                      <a:pt x="325" y="24"/>
                    </a:lnTo>
                    <a:lnTo>
                      <a:pt x="325" y="20"/>
                    </a:lnTo>
                    <a:lnTo>
                      <a:pt x="325" y="18"/>
                    </a:lnTo>
                    <a:lnTo>
                      <a:pt x="321" y="20"/>
                    </a:lnTo>
                    <a:lnTo>
                      <a:pt x="321" y="24"/>
                    </a:lnTo>
                    <a:lnTo>
                      <a:pt x="321" y="26"/>
                    </a:lnTo>
                    <a:lnTo>
                      <a:pt x="317" y="28"/>
                    </a:lnTo>
                    <a:lnTo>
                      <a:pt x="317" y="26"/>
                    </a:lnTo>
                    <a:lnTo>
                      <a:pt x="317" y="22"/>
                    </a:lnTo>
                    <a:lnTo>
                      <a:pt x="315" y="22"/>
                    </a:lnTo>
                    <a:lnTo>
                      <a:pt x="317" y="18"/>
                    </a:lnTo>
                    <a:lnTo>
                      <a:pt x="313" y="20"/>
                    </a:lnTo>
                    <a:lnTo>
                      <a:pt x="311" y="20"/>
                    </a:lnTo>
                    <a:lnTo>
                      <a:pt x="309" y="20"/>
                    </a:lnTo>
                    <a:lnTo>
                      <a:pt x="307" y="24"/>
                    </a:lnTo>
                    <a:lnTo>
                      <a:pt x="305" y="22"/>
                    </a:lnTo>
                    <a:lnTo>
                      <a:pt x="303" y="22"/>
                    </a:lnTo>
                    <a:lnTo>
                      <a:pt x="301" y="22"/>
                    </a:lnTo>
                    <a:lnTo>
                      <a:pt x="299" y="20"/>
                    </a:lnTo>
                    <a:lnTo>
                      <a:pt x="297" y="20"/>
                    </a:lnTo>
                    <a:lnTo>
                      <a:pt x="295" y="20"/>
                    </a:lnTo>
                    <a:lnTo>
                      <a:pt x="293" y="20"/>
                    </a:lnTo>
                    <a:lnTo>
                      <a:pt x="291" y="18"/>
                    </a:lnTo>
                    <a:lnTo>
                      <a:pt x="287" y="18"/>
                    </a:lnTo>
                    <a:lnTo>
                      <a:pt x="287" y="16"/>
                    </a:lnTo>
                    <a:lnTo>
                      <a:pt x="285" y="16"/>
                    </a:lnTo>
                    <a:lnTo>
                      <a:pt x="283" y="18"/>
                    </a:lnTo>
                    <a:lnTo>
                      <a:pt x="283" y="16"/>
                    </a:lnTo>
                    <a:lnTo>
                      <a:pt x="281" y="16"/>
                    </a:lnTo>
                    <a:lnTo>
                      <a:pt x="277" y="16"/>
                    </a:lnTo>
                    <a:lnTo>
                      <a:pt x="275" y="14"/>
                    </a:lnTo>
                    <a:lnTo>
                      <a:pt x="275" y="12"/>
                    </a:lnTo>
                    <a:lnTo>
                      <a:pt x="273" y="12"/>
                    </a:lnTo>
                    <a:lnTo>
                      <a:pt x="271" y="12"/>
                    </a:lnTo>
                    <a:lnTo>
                      <a:pt x="271" y="14"/>
                    </a:lnTo>
                    <a:lnTo>
                      <a:pt x="269" y="12"/>
                    </a:lnTo>
                    <a:lnTo>
                      <a:pt x="267" y="8"/>
                    </a:lnTo>
                    <a:lnTo>
                      <a:pt x="267" y="10"/>
                    </a:lnTo>
                    <a:lnTo>
                      <a:pt x="265" y="8"/>
                    </a:lnTo>
                    <a:lnTo>
                      <a:pt x="265" y="10"/>
                    </a:lnTo>
                    <a:lnTo>
                      <a:pt x="263" y="12"/>
                    </a:lnTo>
                    <a:lnTo>
                      <a:pt x="263" y="8"/>
                    </a:lnTo>
                    <a:lnTo>
                      <a:pt x="261" y="8"/>
                    </a:lnTo>
                    <a:lnTo>
                      <a:pt x="261" y="10"/>
                    </a:lnTo>
                    <a:lnTo>
                      <a:pt x="259" y="8"/>
                    </a:lnTo>
                    <a:lnTo>
                      <a:pt x="259" y="10"/>
                    </a:lnTo>
                    <a:lnTo>
                      <a:pt x="261" y="10"/>
                    </a:lnTo>
                    <a:lnTo>
                      <a:pt x="263" y="14"/>
                    </a:lnTo>
                    <a:lnTo>
                      <a:pt x="265" y="12"/>
                    </a:lnTo>
                    <a:lnTo>
                      <a:pt x="269" y="14"/>
                    </a:lnTo>
                    <a:lnTo>
                      <a:pt x="271" y="20"/>
                    </a:lnTo>
                    <a:lnTo>
                      <a:pt x="263" y="24"/>
                    </a:lnTo>
                    <a:lnTo>
                      <a:pt x="251" y="24"/>
                    </a:lnTo>
                    <a:lnTo>
                      <a:pt x="249" y="24"/>
                    </a:lnTo>
                    <a:lnTo>
                      <a:pt x="247" y="26"/>
                    </a:lnTo>
                    <a:lnTo>
                      <a:pt x="245" y="26"/>
                    </a:lnTo>
                    <a:lnTo>
                      <a:pt x="247" y="28"/>
                    </a:lnTo>
                    <a:lnTo>
                      <a:pt x="247" y="30"/>
                    </a:lnTo>
                    <a:lnTo>
                      <a:pt x="247" y="28"/>
                    </a:lnTo>
                    <a:lnTo>
                      <a:pt x="245" y="28"/>
                    </a:lnTo>
                    <a:lnTo>
                      <a:pt x="243" y="26"/>
                    </a:lnTo>
                    <a:lnTo>
                      <a:pt x="241" y="28"/>
                    </a:lnTo>
                    <a:lnTo>
                      <a:pt x="237" y="30"/>
                    </a:lnTo>
                    <a:lnTo>
                      <a:pt x="235" y="36"/>
                    </a:lnTo>
                    <a:lnTo>
                      <a:pt x="237" y="36"/>
                    </a:lnTo>
                    <a:lnTo>
                      <a:pt x="237" y="40"/>
                    </a:lnTo>
                    <a:lnTo>
                      <a:pt x="237" y="42"/>
                    </a:lnTo>
                    <a:lnTo>
                      <a:pt x="231" y="42"/>
                    </a:lnTo>
                    <a:lnTo>
                      <a:pt x="231" y="44"/>
                    </a:lnTo>
                    <a:lnTo>
                      <a:pt x="227" y="48"/>
                    </a:lnTo>
                    <a:lnTo>
                      <a:pt x="227" y="50"/>
                    </a:lnTo>
                    <a:lnTo>
                      <a:pt x="225" y="50"/>
                    </a:lnTo>
                    <a:lnTo>
                      <a:pt x="225" y="54"/>
                    </a:lnTo>
                    <a:lnTo>
                      <a:pt x="231" y="60"/>
                    </a:lnTo>
                    <a:lnTo>
                      <a:pt x="229" y="62"/>
                    </a:lnTo>
                    <a:lnTo>
                      <a:pt x="229" y="66"/>
                    </a:lnTo>
                    <a:lnTo>
                      <a:pt x="227" y="66"/>
                    </a:lnTo>
                    <a:lnTo>
                      <a:pt x="221" y="60"/>
                    </a:lnTo>
                    <a:lnTo>
                      <a:pt x="215" y="60"/>
                    </a:lnTo>
                    <a:lnTo>
                      <a:pt x="213" y="60"/>
                    </a:lnTo>
                    <a:lnTo>
                      <a:pt x="213" y="62"/>
                    </a:lnTo>
                    <a:lnTo>
                      <a:pt x="211" y="62"/>
                    </a:lnTo>
                    <a:lnTo>
                      <a:pt x="209" y="62"/>
                    </a:lnTo>
                    <a:lnTo>
                      <a:pt x="209" y="64"/>
                    </a:lnTo>
                    <a:lnTo>
                      <a:pt x="207" y="66"/>
                    </a:lnTo>
                    <a:lnTo>
                      <a:pt x="207" y="58"/>
                    </a:lnTo>
                    <a:lnTo>
                      <a:pt x="203" y="56"/>
                    </a:lnTo>
                    <a:lnTo>
                      <a:pt x="199" y="50"/>
                    </a:lnTo>
                    <a:lnTo>
                      <a:pt x="195" y="46"/>
                    </a:lnTo>
                    <a:lnTo>
                      <a:pt x="193" y="46"/>
                    </a:lnTo>
                    <a:lnTo>
                      <a:pt x="191" y="46"/>
                    </a:lnTo>
                    <a:lnTo>
                      <a:pt x="189" y="46"/>
                    </a:lnTo>
                    <a:lnTo>
                      <a:pt x="187" y="46"/>
                    </a:lnTo>
                    <a:lnTo>
                      <a:pt x="189" y="48"/>
                    </a:lnTo>
                    <a:lnTo>
                      <a:pt x="185" y="50"/>
                    </a:lnTo>
                    <a:lnTo>
                      <a:pt x="183" y="50"/>
                    </a:lnTo>
                    <a:lnTo>
                      <a:pt x="183" y="48"/>
                    </a:lnTo>
                    <a:lnTo>
                      <a:pt x="181" y="48"/>
                    </a:lnTo>
                    <a:lnTo>
                      <a:pt x="181" y="50"/>
                    </a:lnTo>
                    <a:lnTo>
                      <a:pt x="179" y="52"/>
                    </a:lnTo>
                    <a:lnTo>
                      <a:pt x="179" y="50"/>
                    </a:lnTo>
                    <a:lnTo>
                      <a:pt x="177" y="48"/>
                    </a:lnTo>
                    <a:lnTo>
                      <a:pt x="177" y="50"/>
                    </a:lnTo>
                    <a:lnTo>
                      <a:pt x="179" y="50"/>
                    </a:lnTo>
                    <a:lnTo>
                      <a:pt x="179" y="52"/>
                    </a:lnTo>
                    <a:lnTo>
                      <a:pt x="177" y="56"/>
                    </a:lnTo>
                    <a:lnTo>
                      <a:pt x="173" y="58"/>
                    </a:lnTo>
                    <a:lnTo>
                      <a:pt x="173" y="56"/>
                    </a:lnTo>
                    <a:lnTo>
                      <a:pt x="167" y="58"/>
                    </a:lnTo>
                    <a:lnTo>
                      <a:pt x="167" y="60"/>
                    </a:lnTo>
                    <a:lnTo>
                      <a:pt x="167" y="64"/>
                    </a:lnTo>
                    <a:lnTo>
                      <a:pt x="163" y="62"/>
                    </a:lnTo>
                    <a:lnTo>
                      <a:pt x="163" y="64"/>
                    </a:lnTo>
                    <a:lnTo>
                      <a:pt x="163" y="66"/>
                    </a:lnTo>
                    <a:lnTo>
                      <a:pt x="163" y="68"/>
                    </a:lnTo>
                    <a:lnTo>
                      <a:pt x="163" y="70"/>
                    </a:lnTo>
                    <a:lnTo>
                      <a:pt x="161" y="68"/>
                    </a:lnTo>
                    <a:lnTo>
                      <a:pt x="159" y="68"/>
                    </a:lnTo>
                    <a:lnTo>
                      <a:pt x="157" y="70"/>
                    </a:lnTo>
                    <a:lnTo>
                      <a:pt x="159" y="74"/>
                    </a:lnTo>
                    <a:lnTo>
                      <a:pt x="157" y="76"/>
                    </a:lnTo>
                    <a:lnTo>
                      <a:pt x="155" y="78"/>
                    </a:lnTo>
                    <a:lnTo>
                      <a:pt x="155" y="82"/>
                    </a:lnTo>
                    <a:lnTo>
                      <a:pt x="157" y="82"/>
                    </a:lnTo>
                    <a:lnTo>
                      <a:pt x="155" y="84"/>
                    </a:lnTo>
                    <a:lnTo>
                      <a:pt x="151" y="84"/>
                    </a:lnTo>
                    <a:lnTo>
                      <a:pt x="149" y="80"/>
                    </a:lnTo>
                    <a:lnTo>
                      <a:pt x="148" y="80"/>
                    </a:lnTo>
                    <a:lnTo>
                      <a:pt x="144" y="78"/>
                    </a:lnTo>
                    <a:lnTo>
                      <a:pt x="144" y="80"/>
                    </a:lnTo>
                    <a:lnTo>
                      <a:pt x="144" y="84"/>
                    </a:lnTo>
                    <a:lnTo>
                      <a:pt x="144" y="86"/>
                    </a:lnTo>
                    <a:lnTo>
                      <a:pt x="146" y="90"/>
                    </a:lnTo>
                    <a:lnTo>
                      <a:pt x="148" y="92"/>
                    </a:lnTo>
                    <a:lnTo>
                      <a:pt x="146" y="92"/>
                    </a:lnTo>
                    <a:lnTo>
                      <a:pt x="144" y="92"/>
                    </a:lnTo>
                    <a:lnTo>
                      <a:pt x="144" y="96"/>
                    </a:lnTo>
                    <a:lnTo>
                      <a:pt x="144" y="100"/>
                    </a:lnTo>
                    <a:lnTo>
                      <a:pt x="142" y="98"/>
                    </a:lnTo>
                    <a:lnTo>
                      <a:pt x="134" y="82"/>
                    </a:lnTo>
                    <a:lnTo>
                      <a:pt x="134" y="84"/>
                    </a:lnTo>
                    <a:lnTo>
                      <a:pt x="132" y="86"/>
                    </a:lnTo>
                    <a:lnTo>
                      <a:pt x="134" y="88"/>
                    </a:lnTo>
                    <a:lnTo>
                      <a:pt x="132" y="88"/>
                    </a:lnTo>
                    <a:lnTo>
                      <a:pt x="130" y="90"/>
                    </a:lnTo>
                    <a:lnTo>
                      <a:pt x="130" y="92"/>
                    </a:lnTo>
                    <a:lnTo>
                      <a:pt x="128" y="90"/>
                    </a:lnTo>
                    <a:lnTo>
                      <a:pt x="126" y="92"/>
                    </a:lnTo>
                    <a:lnTo>
                      <a:pt x="124" y="94"/>
                    </a:lnTo>
                    <a:lnTo>
                      <a:pt x="124" y="98"/>
                    </a:lnTo>
                    <a:lnTo>
                      <a:pt x="126" y="106"/>
                    </a:lnTo>
                    <a:lnTo>
                      <a:pt x="128" y="106"/>
                    </a:lnTo>
                    <a:lnTo>
                      <a:pt x="120" y="114"/>
                    </a:lnTo>
                    <a:lnTo>
                      <a:pt x="116" y="118"/>
                    </a:lnTo>
                    <a:lnTo>
                      <a:pt x="116" y="122"/>
                    </a:lnTo>
                    <a:lnTo>
                      <a:pt x="108" y="130"/>
                    </a:lnTo>
                    <a:lnTo>
                      <a:pt x="88" y="136"/>
                    </a:lnTo>
                    <a:lnTo>
                      <a:pt x="84" y="134"/>
                    </a:lnTo>
                    <a:lnTo>
                      <a:pt x="82" y="134"/>
                    </a:lnTo>
                    <a:lnTo>
                      <a:pt x="76" y="140"/>
                    </a:lnTo>
                    <a:lnTo>
                      <a:pt x="68" y="140"/>
                    </a:lnTo>
                    <a:lnTo>
                      <a:pt x="62" y="144"/>
                    </a:lnTo>
                    <a:lnTo>
                      <a:pt x="58" y="146"/>
                    </a:lnTo>
                    <a:lnTo>
                      <a:pt x="50" y="144"/>
                    </a:lnTo>
                    <a:lnTo>
                      <a:pt x="48" y="144"/>
                    </a:lnTo>
                    <a:lnTo>
                      <a:pt x="36" y="150"/>
                    </a:lnTo>
                    <a:lnTo>
                      <a:pt x="34" y="154"/>
                    </a:lnTo>
                    <a:lnTo>
                      <a:pt x="32" y="154"/>
                    </a:lnTo>
                    <a:lnTo>
                      <a:pt x="32" y="156"/>
                    </a:lnTo>
                    <a:lnTo>
                      <a:pt x="30" y="158"/>
                    </a:lnTo>
                    <a:lnTo>
                      <a:pt x="24" y="160"/>
                    </a:lnTo>
                    <a:lnTo>
                      <a:pt x="24" y="162"/>
                    </a:lnTo>
                    <a:lnTo>
                      <a:pt x="18" y="164"/>
                    </a:lnTo>
                    <a:lnTo>
                      <a:pt x="14" y="172"/>
                    </a:lnTo>
                    <a:lnTo>
                      <a:pt x="12" y="174"/>
                    </a:lnTo>
                    <a:lnTo>
                      <a:pt x="10" y="172"/>
                    </a:lnTo>
                    <a:lnTo>
                      <a:pt x="12" y="170"/>
                    </a:lnTo>
                    <a:lnTo>
                      <a:pt x="10" y="168"/>
                    </a:lnTo>
                    <a:lnTo>
                      <a:pt x="12" y="166"/>
                    </a:lnTo>
                    <a:lnTo>
                      <a:pt x="12" y="162"/>
                    </a:lnTo>
                    <a:lnTo>
                      <a:pt x="10" y="164"/>
                    </a:lnTo>
                    <a:lnTo>
                      <a:pt x="8" y="164"/>
                    </a:lnTo>
                    <a:lnTo>
                      <a:pt x="4" y="176"/>
                    </a:lnTo>
                    <a:lnTo>
                      <a:pt x="6" y="178"/>
                    </a:lnTo>
                    <a:lnTo>
                      <a:pt x="6" y="188"/>
                    </a:lnTo>
                    <a:lnTo>
                      <a:pt x="2" y="192"/>
                    </a:lnTo>
                    <a:lnTo>
                      <a:pt x="2" y="194"/>
                    </a:lnTo>
                    <a:lnTo>
                      <a:pt x="2" y="202"/>
                    </a:lnTo>
                    <a:lnTo>
                      <a:pt x="8" y="215"/>
                    </a:lnTo>
                    <a:lnTo>
                      <a:pt x="8" y="217"/>
                    </a:lnTo>
                    <a:lnTo>
                      <a:pt x="10" y="219"/>
                    </a:lnTo>
                    <a:lnTo>
                      <a:pt x="12" y="221"/>
                    </a:lnTo>
                    <a:lnTo>
                      <a:pt x="12" y="227"/>
                    </a:lnTo>
                    <a:lnTo>
                      <a:pt x="12" y="229"/>
                    </a:lnTo>
                    <a:lnTo>
                      <a:pt x="10" y="231"/>
                    </a:lnTo>
                    <a:lnTo>
                      <a:pt x="8" y="231"/>
                    </a:lnTo>
                    <a:lnTo>
                      <a:pt x="8" y="227"/>
                    </a:lnTo>
                    <a:lnTo>
                      <a:pt x="6" y="229"/>
                    </a:lnTo>
                    <a:lnTo>
                      <a:pt x="4" y="219"/>
                    </a:lnTo>
                    <a:lnTo>
                      <a:pt x="2" y="219"/>
                    </a:lnTo>
                    <a:lnTo>
                      <a:pt x="2" y="221"/>
                    </a:lnTo>
                    <a:lnTo>
                      <a:pt x="6" y="229"/>
                    </a:lnTo>
                    <a:lnTo>
                      <a:pt x="8" y="231"/>
                    </a:lnTo>
                    <a:lnTo>
                      <a:pt x="8" y="233"/>
                    </a:lnTo>
                    <a:lnTo>
                      <a:pt x="6" y="235"/>
                    </a:lnTo>
                    <a:lnTo>
                      <a:pt x="4" y="235"/>
                    </a:lnTo>
                    <a:lnTo>
                      <a:pt x="4" y="233"/>
                    </a:lnTo>
                    <a:lnTo>
                      <a:pt x="2" y="231"/>
                    </a:lnTo>
                    <a:lnTo>
                      <a:pt x="2" y="229"/>
                    </a:lnTo>
                    <a:lnTo>
                      <a:pt x="0" y="229"/>
                    </a:lnTo>
                    <a:lnTo>
                      <a:pt x="0" y="227"/>
                    </a:lnTo>
                    <a:lnTo>
                      <a:pt x="0" y="229"/>
                    </a:lnTo>
                    <a:lnTo>
                      <a:pt x="0" y="231"/>
                    </a:lnTo>
                    <a:lnTo>
                      <a:pt x="2" y="233"/>
                    </a:lnTo>
                    <a:lnTo>
                      <a:pt x="2" y="235"/>
                    </a:lnTo>
                    <a:lnTo>
                      <a:pt x="6" y="239"/>
                    </a:lnTo>
                    <a:lnTo>
                      <a:pt x="10" y="241"/>
                    </a:lnTo>
                    <a:lnTo>
                      <a:pt x="12" y="251"/>
                    </a:lnTo>
                    <a:lnTo>
                      <a:pt x="12" y="257"/>
                    </a:lnTo>
                    <a:lnTo>
                      <a:pt x="18" y="265"/>
                    </a:lnTo>
                    <a:lnTo>
                      <a:pt x="20" y="269"/>
                    </a:lnTo>
                    <a:lnTo>
                      <a:pt x="24" y="279"/>
                    </a:lnTo>
                    <a:lnTo>
                      <a:pt x="26" y="299"/>
                    </a:lnTo>
                    <a:lnTo>
                      <a:pt x="30" y="303"/>
                    </a:lnTo>
                    <a:lnTo>
                      <a:pt x="36" y="319"/>
                    </a:lnTo>
                    <a:lnTo>
                      <a:pt x="36" y="329"/>
                    </a:lnTo>
                    <a:lnTo>
                      <a:pt x="34" y="331"/>
                    </a:lnTo>
                    <a:lnTo>
                      <a:pt x="34" y="335"/>
                    </a:lnTo>
                    <a:lnTo>
                      <a:pt x="36" y="337"/>
                    </a:lnTo>
                    <a:lnTo>
                      <a:pt x="36" y="339"/>
                    </a:lnTo>
                    <a:lnTo>
                      <a:pt x="32" y="347"/>
                    </a:lnTo>
                    <a:lnTo>
                      <a:pt x="28" y="347"/>
                    </a:lnTo>
                    <a:lnTo>
                      <a:pt x="26" y="347"/>
                    </a:lnTo>
                    <a:lnTo>
                      <a:pt x="26" y="359"/>
                    </a:lnTo>
                    <a:lnTo>
                      <a:pt x="32" y="359"/>
                    </a:lnTo>
                    <a:lnTo>
                      <a:pt x="40" y="369"/>
                    </a:lnTo>
                    <a:lnTo>
                      <a:pt x="44" y="369"/>
                    </a:lnTo>
                    <a:lnTo>
                      <a:pt x="46" y="369"/>
                    </a:lnTo>
                    <a:lnTo>
                      <a:pt x="48" y="371"/>
                    </a:lnTo>
                    <a:lnTo>
                      <a:pt x="60" y="371"/>
                    </a:lnTo>
                    <a:lnTo>
                      <a:pt x="62" y="373"/>
                    </a:lnTo>
                    <a:lnTo>
                      <a:pt x="64" y="373"/>
                    </a:lnTo>
                    <a:lnTo>
                      <a:pt x="66" y="373"/>
                    </a:lnTo>
                    <a:lnTo>
                      <a:pt x="66" y="371"/>
                    </a:lnTo>
                    <a:lnTo>
                      <a:pt x="68" y="371"/>
                    </a:lnTo>
                    <a:lnTo>
                      <a:pt x="70" y="371"/>
                    </a:lnTo>
                    <a:lnTo>
                      <a:pt x="72" y="369"/>
                    </a:lnTo>
                    <a:lnTo>
                      <a:pt x="74" y="367"/>
                    </a:lnTo>
                    <a:lnTo>
                      <a:pt x="80" y="363"/>
                    </a:lnTo>
                    <a:lnTo>
                      <a:pt x="86" y="361"/>
                    </a:lnTo>
                    <a:lnTo>
                      <a:pt x="88" y="359"/>
                    </a:lnTo>
                    <a:lnTo>
                      <a:pt x="90" y="359"/>
                    </a:lnTo>
                    <a:lnTo>
                      <a:pt x="88" y="357"/>
                    </a:lnTo>
                    <a:lnTo>
                      <a:pt x="90" y="357"/>
                    </a:lnTo>
                    <a:lnTo>
                      <a:pt x="92" y="353"/>
                    </a:lnTo>
                    <a:lnTo>
                      <a:pt x="96" y="353"/>
                    </a:lnTo>
                    <a:lnTo>
                      <a:pt x="106" y="353"/>
                    </a:lnTo>
                    <a:lnTo>
                      <a:pt x="110" y="351"/>
                    </a:lnTo>
                    <a:lnTo>
                      <a:pt x="118" y="353"/>
                    </a:lnTo>
                    <a:lnTo>
                      <a:pt x="124" y="351"/>
                    </a:lnTo>
                    <a:lnTo>
                      <a:pt x="126" y="353"/>
                    </a:lnTo>
                    <a:lnTo>
                      <a:pt x="138" y="351"/>
                    </a:lnTo>
                    <a:lnTo>
                      <a:pt x="140" y="353"/>
                    </a:lnTo>
                    <a:lnTo>
                      <a:pt x="142" y="353"/>
                    </a:lnTo>
                    <a:lnTo>
                      <a:pt x="146" y="351"/>
                    </a:lnTo>
                    <a:lnTo>
                      <a:pt x="151" y="337"/>
                    </a:lnTo>
                    <a:lnTo>
                      <a:pt x="155" y="337"/>
                    </a:lnTo>
                    <a:lnTo>
                      <a:pt x="159" y="335"/>
                    </a:lnTo>
                    <a:lnTo>
                      <a:pt x="161" y="335"/>
                    </a:lnTo>
                    <a:lnTo>
                      <a:pt x="163" y="333"/>
                    </a:lnTo>
                    <a:lnTo>
                      <a:pt x="167" y="331"/>
                    </a:lnTo>
                    <a:lnTo>
                      <a:pt x="177" y="325"/>
                    </a:lnTo>
                    <a:lnTo>
                      <a:pt x="179" y="325"/>
                    </a:lnTo>
                    <a:lnTo>
                      <a:pt x="193" y="325"/>
                    </a:lnTo>
                    <a:lnTo>
                      <a:pt x="209" y="323"/>
                    </a:lnTo>
                    <a:lnTo>
                      <a:pt x="223" y="315"/>
                    </a:lnTo>
                    <a:lnTo>
                      <a:pt x="253" y="313"/>
                    </a:lnTo>
                    <a:lnTo>
                      <a:pt x="259" y="315"/>
                    </a:lnTo>
                    <a:lnTo>
                      <a:pt x="265" y="321"/>
                    </a:lnTo>
                    <a:lnTo>
                      <a:pt x="267" y="321"/>
                    </a:lnTo>
                    <a:lnTo>
                      <a:pt x="271" y="321"/>
                    </a:lnTo>
                    <a:lnTo>
                      <a:pt x="279" y="325"/>
                    </a:lnTo>
                    <a:lnTo>
                      <a:pt x="283" y="325"/>
                    </a:lnTo>
                    <a:lnTo>
                      <a:pt x="281" y="323"/>
                    </a:lnTo>
                    <a:lnTo>
                      <a:pt x="283" y="323"/>
                    </a:lnTo>
                    <a:lnTo>
                      <a:pt x="289" y="329"/>
                    </a:lnTo>
                    <a:lnTo>
                      <a:pt x="295" y="331"/>
                    </a:lnTo>
                    <a:lnTo>
                      <a:pt x="293" y="335"/>
                    </a:lnTo>
                    <a:lnTo>
                      <a:pt x="293" y="333"/>
                    </a:lnTo>
                    <a:lnTo>
                      <a:pt x="293" y="337"/>
                    </a:lnTo>
                    <a:lnTo>
                      <a:pt x="295" y="339"/>
                    </a:lnTo>
                    <a:lnTo>
                      <a:pt x="299" y="341"/>
                    </a:lnTo>
                    <a:lnTo>
                      <a:pt x="301" y="341"/>
                    </a:lnTo>
                    <a:lnTo>
                      <a:pt x="303" y="345"/>
                    </a:lnTo>
                    <a:lnTo>
                      <a:pt x="303" y="349"/>
                    </a:lnTo>
                    <a:lnTo>
                      <a:pt x="307" y="351"/>
                    </a:lnTo>
                    <a:lnTo>
                      <a:pt x="309" y="355"/>
                    </a:lnTo>
                    <a:lnTo>
                      <a:pt x="309" y="357"/>
                    </a:lnTo>
                    <a:lnTo>
                      <a:pt x="311" y="359"/>
                    </a:lnTo>
                    <a:lnTo>
                      <a:pt x="311" y="363"/>
                    </a:lnTo>
                    <a:lnTo>
                      <a:pt x="311" y="365"/>
                    </a:lnTo>
                    <a:lnTo>
                      <a:pt x="307" y="363"/>
                    </a:lnTo>
                    <a:lnTo>
                      <a:pt x="307" y="365"/>
                    </a:lnTo>
                    <a:lnTo>
                      <a:pt x="309" y="365"/>
                    </a:lnTo>
                    <a:lnTo>
                      <a:pt x="311" y="367"/>
                    </a:lnTo>
                    <a:lnTo>
                      <a:pt x="313" y="369"/>
                    </a:lnTo>
                    <a:lnTo>
                      <a:pt x="315" y="371"/>
                    </a:lnTo>
                    <a:lnTo>
                      <a:pt x="317" y="371"/>
                    </a:lnTo>
                    <a:lnTo>
                      <a:pt x="319" y="373"/>
                    </a:lnTo>
                    <a:lnTo>
                      <a:pt x="319" y="367"/>
                    </a:lnTo>
                    <a:lnTo>
                      <a:pt x="317" y="367"/>
                    </a:lnTo>
                    <a:lnTo>
                      <a:pt x="317" y="365"/>
                    </a:lnTo>
                    <a:lnTo>
                      <a:pt x="323" y="359"/>
                    </a:lnTo>
                    <a:lnTo>
                      <a:pt x="325" y="355"/>
                    </a:lnTo>
                    <a:lnTo>
                      <a:pt x="327" y="355"/>
                    </a:lnTo>
                    <a:lnTo>
                      <a:pt x="327" y="353"/>
                    </a:lnTo>
                    <a:lnTo>
                      <a:pt x="331" y="351"/>
                    </a:lnTo>
                    <a:lnTo>
                      <a:pt x="333" y="349"/>
                    </a:lnTo>
                    <a:lnTo>
                      <a:pt x="335" y="351"/>
                    </a:lnTo>
                    <a:lnTo>
                      <a:pt x="337" y="347"/>
                    </a:lnTo>
                    <a:lnTo>
                      <a:pt x="341" y="337"/>
                    </a:lnTo>
                    <a:lnTo>
                      <a:pt x="343" y="337"/>
                    </a:lnTo>
                    <a:lnTo>
                      <a:pt x="343" y="331"/>
                    </a:lnTo>
                    <a:lnTo>
                      <a:pt x="343" y="329"/>
                    </a:lnTo>
                    <a:lnTo>
                      <a:pt x="345" y="331"/>
                    </a:lnTo>
                    <a:lnTo>
                      <a:pt x="345" y="333"/>
                    </a:lnTo>
                    <a:lnTo>
                      <a:pt x="345" y="335"/>
                    </a:lnTo>
                    <a:lnTo>
                      <a:pt x="345" y="337"/>
                    </a:lnTo>
                    <a:lnTo>
                      <a:pt x="347" y="341"/>
                    </a:lnTo>
                    <a:lnTo>
                      <a:pt x="345" y="341"/>
                    </a:lnTo>
                    <a:lnTo>
                      <a:pt x="345" y="347"/>
                    </a:lnTo>
                    <a:lnTo>
                      <a:pt x="345" y="349"/>
                    </a:lnTo>
                    <a:lnTo>
                      <a:pt x="343" y="351"/>
                    </a:lnTo>
                    <a:lnTo>
                      <a:pt x="339" y="357"/>
                    </a:lnTo>
                    <a:lnTo>
                      <a:pt x="339" y="363"/>
                    </a:lnTo>
                    <a:lnTo>
                      <a:pt x="339" y="369"/>
                    </a:lnTo>
                    <a:lnTo>
                      <a:pt x="335" y="371"/>
                    </a:lnTo>
                    <a:lnTo>
                      <a:pt x="333" y="371"/>
                    </a:lnTo>
                    <a:lnTo>
                      <a:pt x="331" y="375"/>
                    </a:lnTo>
                    <a:lnTo>
                      <a:pt x="333" y="377"/>
                    </a:lnTo>
                    <a:lnTo>
                      <a:pt x="335" y="375"/>
                    </a:lnTo>
                    <a:lnTo>
                      <a:pt x="339" y="375"/>
                    </a:lnTo>
                    <a:lnTo>
                      <a:pt x="341" y="373"/>
                    </a:lnTo>
                    <a:lnTo>
                      <a:pt x="343" y="375"/>
                    </a:lnTo>
                    <a:lnTo>
                      <a:pt x="343" y="373"/>
                    </a:lnTo>
                    <a:lnTo>
                      <a:pt x="345" y="365"/>
                    </a:lnTo>
                    <a:lnTo>
                      <a:pt x="349" y="359"/>
                    </a:lnTo>
                    <a:lnTo>
                      <a:pt x="351" y="359"/>
                    </a:lnTo>
                    <a:lnTo>
                      <a:pt x="353" y="363"/>
                    </a:lnTo>
                    <a:lnTo>
                      <a:pt x="353" y="367"/>
                    </a:lnTo>
                    <a:lnTo>
                      <a:pt x="355" y="371"/>
                    </a:lnTo>
                    <a:lnTo>
                      <a:pt x="353" y="375"/>
                    </a:lnTo>
                    <a:lnTo>
                      <a:pt x="349" y="383"/>
                    </a:lnTo>
                    <a:lnTo>
                      <a:pt x="351" y="383"/>
                    </a:lnTo>
                    <a:lnTo>
                      <a:pt x="353" y="383"/>
                    </a:lnTo>
                    <a:lnTo>
                      <a:pt x="361" y="379"/>
                    </a:lnTo>
                    <a:lnTo>
                      <a:pt x="365" y="379"/>
                    </a:lnTo>
                    <a:lnTo>
                      <a:pt x="365" y="383"/>
                    </a:lnTo>
                    <a:lnTo>
                      <a:pt x="371" y="391"/>
                    </a:lnTo>
                    <a:lnTo>
                      <a:pt x="372" y="399"/>
                    </a:lnTo>
                    <a:lnTo>
                      <a:pt x="372" y="403"/>
                    </a:lnTo>
                    <a:lnTo>
                      <a:pt x="371" y="405"/>
                    </a:lnTo>
                    <a:lnTo>
                      <a:pt x="371" y="407"/>
                    </a:lnTo>
                    <a:lnTo>
                      <a:pt x="374" y="415"/>
                    </a:lnTo>
                    <a:lnTo>
                      <a:pt x="376" y="415"/>
                    </a:lnTo>
                    <a:lnTo>
                      <a:pt x="378" y="419"/>
                    </a:lnTo>
                    <a:lnTo>
                      <a:pt x="380" y="423"/>
                    </a:lnTo>
                    <a:lnTo>
                      <a:pt x="384" y="425"/>
                    </a:lnTo>
                    <a:lnTo>
                      <a:pt x="388" y="425"/>
                    </a:lnTo>
                    <a:lnTo>
                      <a:pt x="394" y="427"/>
                    </a:lnTo>
                    <a:lnTo>
                      <a:pt x="396" y="431"/>
                    </a:lnTo>
                    <a:lnTo>
                      <a:pt x="398" y="429"/>
                    </a:lnTo>
                    <a:lnTo>
                      <a:pt x="400" y="429"/>
                    </a:lnTo>
                    <a:lnTo>
                      <a:pt x="420" y="436"/>
                    </a:lnTo>
                    <a:lnTo>
                      <a:pt x="422" y="438"/>
                    </a:lnTo>
                    <a:lnTo>
                      <a:pt x="430" y="435"/>
                    </a:lnTo>
                    <a:lnTo>
                      <a:pt x="432" y="431"/>
                    </a:lnTo>
                    <a:lnTo>
                      <a:pt x="438" y="429"/>
                    </a:lnTo>
                    <a:lnTo>
                      <a:pt x="440" y="427"/>
                    </a:lnTo>
                    <a:lnTo>
                      <a:pt x="436" y="425"/>
                    </a:lnTo>
                    <a:lnTo>
                      <a:pt x="438" y="425"/>
                    </a:lnTo>
                    <a:lnTo>
                      <a:pt x="442" y="421"/>
                    </a:lnTo>
                    <a:lnTo>
                      <a:pt x="446" y="423"/>
                    </a:lnTo>
                    <a:lnTo>
                      <a:pt x="446" y="427"/>
                    </a:lnTo>
                    <a:lnTo>
                      <a:pt x="444" y="429"/>
                    </a:lnTo>
                    <a:lnTo>
                      <a:pt x="442" y="429"/>
                    </a:lnTo>
                    <a:lnTo>
                      <a:pt x="442" y="431"/>
                    </a:lnTo>
                    <a:lnTo>
                      <a:pt x="446" y="431"/>
                    </a:lnTo>
                    <a:lnTo>
                      <a:pt x="448" y="431"/>
                    </a:lnTo>
                    <a:lnTo>
                      <a:pt x="450" y="427"/>
                    </a:lnTo>
                    <a:lnTo>
                      <a:pt x="452" y="429"/>
                    </a:lnTo>
                    <a:lnTo>
                      <a:pt x="452" y="433"/>
                    </a:lnTo>
                    <a:lnTo>
                      <a:pt x="454" y="436"/>
                    </a:lnTo>
                    <a:lnTo>
                      <a:pt x="456" y="436"/>
                    </a:lnTo>
                    <a:lnTo>
                      <a:pt x="458" y="438"/>
                    </a:lnTo>
                    <a:lnTo>
                      <a:pt x="460" y="438"/>
                    </a:lnTo>
                    <a:lnTo>
                      <a:pt x="462" y="438"/>
                    </a:lnTo>
                    <a:lnTo>
                      <a:pt x="464" y="444"/>
                    </a:lnTo>
                    <a:lnTo>
                      <a:pt x="466" y="442"/>
                    </a:lnTo>
                    <a:lnTo>
                      <a:pt x="468" y="436"/>
                    </a:lnTo>
                    <a:lnTo>
                      <a:pt x="466" y="436"/>
                    </a:lnTo>
                    <a:lnTo>
                      <a:pt x="464" y="438"/>
                    </a:lnTo>
                    <a:lnTo>
                      <a:pt x="464" y="440"/>
                    </a:lnTo>
                    <a:lnTo>
                      <a:pt x="462" y="438"/>
                    </a:lnTo>
                    <a:lnTo>
                      <a:pt x="462" y="436"/>
                    </a:lnTo>
                    <a:lnTo>
                      <a:pt x="464" y="436"/>
                    </a:lnTo>
                    <a:lnTo>
                      <a:pt x="466" y="436"/>
                    </a:lnTo>
                    <a:lnTo>
                      <a:pt x="470" y="435"/>
                    </a:lnTo>
                    <a:lnTo>
                      <a:pt x="470" y="436"/>
                    </a:lnTo>
                    <a:lnTo>
                      <a:pt x="472" y="435"/>
                    </a:lnTo>
                    <a:lnTo>
                      <a:pt x="474" y="433"/>
                    </a:lnTo>
                    <a:lnTo>
                      <a:pt x="476" y="431"/>
                    </a:lnTo>
                    <a:lnTo>
                      <a:pt x="478" y="429"/>
                    </a:lnTo>
                    <a:lnTo>
                      <a:pt x="492" y="421"/>
                    </a:lnTo>
                    <a:lnTo>
                      <a:pt x="510" y="419"/>
                    </a:lnTo>
                    <a:lnTo>
                      <a:pt x="512" y="415"/>
                    </a:lnTo>
                    <a:lnTo>
                      <a:pt x="514" y="417"/>
                    </a:lnTo>
                    <a:lnTo>
                      <a:pt x="516" y="413"/>
                    </a:lnTo>
                    <a:lnTo>
                      <a:pt x="514" y="407"/>
                    </a:lnTo>
                    <a:lnTo>
                      <a:pt x="518" y="395"/>
                    </a:lnTo>
                    <a:lnTo>
                      <a:pt x="516" y="393"/>
                    </a:lnTo>
                    <a:lnTo>
                      <a:pt x="518" y="383"/>
                    </a:lnTo>
                    <a:lnTo>
                      <a:pt x="520" y="383"/>
                    </a:lnTo>
                    <a:lnTo>
                      <a:pt x="520" y="381"/>
                    </a:lnTo>
                    <a:lnTo>
                      <a:pt x="522" y="379"/>
                    </a:lnTo>
                    <a:lnTo>
                      <a:pt x="524" y="373"/>
                    </a:lnTo>
                    <a:lnTo>
                      <a:pt x="526" y="375"/>
                    </a:lnTo>
                    <a:lnTo>
                      <a:pt x="530" y="361"/>
                    </a:lnTo>
                    <a:lnTo>
                      <a:pt x="532" y="359"/>
                    </a:lnTo>
                    <a:lnTo>
                      <a:pt x="532" y="357"/>
                    </a:lnTo>
                    <a:lnTo>
                      <a:pt x="532" y="355"/>
                    </a:lnTo>
                    <a:lnTo>
                      <a:pt x="534" y="353"/>
                    </a:lnTo>
                    <a:lnTo>
                      <a:pt x="534" y="349"/>
                    </a:lnTo>
                    <a:lnTo>
                      <a:pt x="532" y="349"/>
                    </a:lnTo>
                    <a:lnTo>
                      <a:pt x="532" y="347"/>
                    </a:lnTo>
                    <a:lnTo>
                      <a:pt x="534" y="347"/>
                    </a:lnTo>
                    <a:lnTo>
                      <a:pt x="540" y="337"/>
                    </a:lnTo>
                    <a:lnTo>
                      <a:pt x="546" y="335"/>
                    </a:lnTo>
                    <a:lnTo>
                      <a:pt x="544" y="333"/>
                    </a:lnTo>
                    <a:lnTo>
                      <a:pt x="546" y="333"/>
                    </a:lnTo>
                    <a:lnTo>
                      <a:pt x="550" y="329"/>
                    </a:lnTo>
                    <a:lnTo>
                      <a:pt x="550" y="327"/>
                    </a:lnTo>
                    <a:lnTo>
                      <a:pt x="550" y="325"/>
                    </a:lnTo>
                    <a:lnTo>
                      <a:pt x="550" y="323"/>
                    </a:lnTo>
                    <a:lnTo>
                      <a:pt x="556" y="311"/>
                    </a:lnTo>
                    <a:lnTo>
                      <a:pt x="556" y="309"/>
                    </a:lnTo>
                    <a:lnTo>
                      <a:pt x="558" y="307"/>
                    </a:lnTo>
                    <a:lnTo>
                      <a:pt x="558" y="297"/>
                    </a:lnTo>
                    <a:lnTo>
                      <a:pt x="560" y="293"/>
                    </a:lnTo>
                    <a:lnTo>
                      <a:pt x="564" y="261"/>
                    </a:lnTo>
                    <a:lnTo>
                      <a:pt x="560" y="247"/>
                    </a:lnTo>
                    <a:lnTo>
                      <a:pt x="558" y="247"/>
                    </a:lnTo>
                    <a:close/>
                  </a:path>
                </a:pathLst>
              </a:custGeom>
              <a:solidFill>
                <a:srgbClr val="0071B4">
                  <a:alpha val="34901"/>
                </a:srgbClr>
              </a:solidFill>
              <a:ln w="9525">
                <a:noFill/>
                <a:round/>
                <a:headEnd/>
                <a:tailEnd/>
              </a:ln>
            </p:spPr>
            <p:txBody>
              <a:bodyPr/>
              <a:lstStyle/>
              <a:p>
                <a:endParaRPr lang="en-US"/>
              </a:p>
            </p:txBody>
          </p:sp>
          <p:sp>
            <p:nvSpPr>
              <p:cNvPr id="14706" name="Freeform 309"/>
              <p:cNvSpPr>
                <a:spLocks/>
              </p:cNvSpPr>
              <p:nvPr/>
            </p:nvSpPr>
            <p:spPr bwMode="auto">
              <a:xfrm>
                <a:off x="4738" y="3655"/>
                <a:ext cx="22" cy="10"/>
              </a:xfrm>
              <a:custGeom>
                <a:avLst/>
                <a:gdLst>
                  <a:gd name="T0" fmla="*/ 14 w 22"/>
                  <a:gd name="T1" fmla="*/ 4 h 10"/>
                  <a:gd name="T2" fmla="*/ 14 w 22"/>
                  <a:gd name="T3" fmla="*/ 2 h 10"/>
                  <a:gd name="T4" fmla="*/ 10 w 22"/>
                  <a:gd name="T5" fmla="*/ 0 h 10"/>
                  <a:gd name="T6" fmla="*/ 0 w 22"/>
                  <a:gd name="T7" fmla="*/ 4 h 10"/>
                  <a:gd name="T8" fmla="*/ 0 w 22"/>
                  <a:gd name="T9" fmla="*/ 4 h 10"/>
                  <a:gd name="T10" fmla="*/ 0 w 22"/>
                  <a:gd name="T11" fmla="*/ 6 h 10"/>
                  <a:gd name="T12" fmla="*/ 2 w 22"/>
                  <a:gd name="T13" fmla="*/ 8 h 10"/>
                  <a:gd name="T14" fmla="*/ 10 w 22"/>
                  <a:gd name="T15" fmla="*/ 8 h 10"/>
                  <a:gd name="T16" fmla="*/ 12 w 22"/>
                  <a:gd name="T17" fmla="*/ 10 h 10"/>
                  <a:gd name="T18" fmla="*/ 14 w 22"/>
                  <a:gd name="T19" fmla="*/ 8 h 10"/>
                  <a:gd name="T20" fmla="*/ 16 w 22"/>
                  <a:gd name="T21" fmla="*/ 6 h 10"/>
                  <a:gd name="T22" fmla="*/ 22 w 22"/>
                  <a:gd name="T23" fmla="*/ 6 h 10"/>
                  <a:gd name="T24" fmla="*/ 20 w 22"/>
                  <a:gd name="T25" fmla="*/ 4 h 10"/>
                  <a:gd name="T26" fmla="*/ 14 w 22"/>
                  <a:gd name="T27" fmla="*/ 4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0"/>
                  <a:gd name="T44" fmla="*/ 22 w 22"/>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0">
                    <a:moveTo>
                      <a:pt x="14" y="4"/>
                    </a:moveTo>
                    <a:lnTo>
                      <a:pt x="14" y="2"/>
                    </a:lnTo>
                    <a:lnTo>
                      <a:pt x="10" y="0"/>
                    </a:lnTo>
                    <a:lnTo>
                      <a:pt x="0" y="4"/>
                    </a:lnTo>
                    <a:lnTo>
                      <a:pt x="0" y="6"/>
                    </a:lnTo>
                    <a:lnTo>
                      <a:pt x="2" y="8"/>
                    </a:lnTo>
                    <a:lnTo>
                      <a:pt x="10" y="8"/>
                    </a:lnTo>
                    <a:lnTo>
                      <a:pt x="12" y="10"/>
                    </a:lnTo>
                    <a:lnTo>
                      <a:pt x="14" y="8"/>
                    </a:lnTo>
                    <a:lnTo>
                      <a:pt x="16" y="6"/>
                    </a:lnTo>
                    <a:lnTo>
                      <a:pt x="22" y="6"/>
                    </a:lnTo>
                    <a:lnTo>
                      <a:pt x="20" y="4"/>
                    </a:lnTo>
                    <a:lnTo>
                      <a:pt x="14" y="4"/>
                    </a:lnTo>
                    <a:close/>
                  </a:path>
                </a:pathLst>
              </a:custGeom>
              <a:solidFill>
                <a:srgbClr val="0071B4">
                  <a:alpha val="34901"/>
                </a:srgbClr>
              </a:solidFill>
              <a:ln w="9525">
                <a:noFill/>
                <a:round/>
                <a:headEnd/>
                <a:tailEnd/>
              </a:ln>
            </p:spPr>
            <p:txBody>
              <a:bodyPr/>
              <a:lstStyle/>
              <a:p>
                <a:endParaRPr lang="en-US"/>
              </a:p>
            </p:txBody>
          </p:sp>
          <p:sp>
            <p:nvSpPr>
              <p:cNvPr id="14707" name="Freeform 310"/>
              <p:cNvSpPr>
                <a:spLocks/>
              </p:cNvSpPr>
              <p:nvPr/>
            </p:nvSpPr>
            <p:spPr bwMode="auto">
              <a:xfrm>
                <a:off x="4899" y="3738"/>
                <a:ext cx="6" cy="4"/>
              </a:xfrm>
              <a:custGeom>
                <a:avLst/>
                <a:gdLst>
                  <a:gd name="T0" fmla="*/ 4 w 6"/>
                  <a:gd name="T1" fmla="*/ 0 h 4"/>
                  <a:gd name="T2" fmla="*/ 0 w 6"/>
                  <a:gd name="T3" fmla="*/ 2 h 4"/>
                  <a:gd name="T4" fmla="*/ 0 w 6"/>
                  <a:gd name="T5" fmla="*/ 2 h 4"/>
                  <a:gd name="T6" fmla="*/ 4 w 6"/>
                  <a:gd name="T7" fmla="*/ 4 h 4"/>
                  <a:gd name="T8" fmla="*/ 6 w 6"/>
                  <a:gd name="T9" fmla="*/ 4 h 4"/>
                  <a:gd name="T10" fmla="*/ 6 w 6"/>
                  <a:gd name="T11" fmla="*/ 2 h 4"/>
                  <a:gd name="T12" fmla="*/ 4 w 6"/>
                  <a:gd name="T13" fmla="*/ 0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0"/>
                    </a:moveTo>
                    <a:lnTo>
                      <a:pt x="0" y="2"/>
                    </a:lnTo>
                    <a:lnTo>
                      <a:pt x="4" y="4"/>
                    </a:lnTo>
                    <a:lnTo>
                      <a:pt x="6" y="4"/>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4708" name="Freeform 311"/>
              <p:cNvSpPr>
                <a:spLocks/>
              </p:cNvSpPr>
              <p:nvPr/>
            </p:nvSpPr>
            <p:spPr bwMode="auto">
              <a:xfrm>
                <a:off x="4449" y="3241"/>
                <a:ext cx="12" cy="10"/>
              </a:xfrm>
              <a:custGeom>
                <a:avLst/>
                <a:gdLst>
                  <a:gd name="T0" fmla="*/ 2 w 12"/>
                  <a:gd name="T1" fmla="*/ 6 h 10"/>
                  <a:gd name="T2" fmla="*/ 0 w 12"/>
                  <a:gd name="T3" fmla="*/ 6 h 10"/>
                  <a:gd name="T4" fmla="*/ 0 w 12"/>
                  <a:gd name="T5" fmla="*/ 8 h 10"/>
                  <a:gd name="T6" fmla="*/ 2 w 12"/>
                  <a:gd name="T7" fmla="*/ 10 h 10"/>
                  <a:gd name="T8" fmla="*/ 8 w 12"/>
                  <a:gd name="T9" fmla="*/ 10 h 10"/>
                  <a:gd name="T10" fmla="*/ 10 w 12"/>
                  <a:gd name="T11" fmla="*/ 10 h 10"/>
                  <a:gd name="T12" fmla="*/ 10 w 12"/>
                  <a:gd name="T13" fmla="*/ 6 h 10"/>
                  <a:gd name="T14" fmla="*/ 12 w 12"/>
                  <a:gd name="T15" fmla="*/ 4 h 10"/>
                  <a:gd name="T16" fmla="*/ 12 w 12"/>
                  <a:gd name="T17" fmla="*/ 0 h 10"/>
                  <a:gd name="T18" fmla="*/ 10 w 12"/>
                  <a:gd name="T19" fmla="*/ 0 h 10"/>
                  <a:gd name="T20" fmla="*/ 6 w 12"/>
                  <a:gd name="T21" fmla="*/ 0 h 10"/>
                  <a:gd name="T22" fmla="*/ 2 w 12"/>
                  <a:gd name="T23" fmla="*/ 2 h 10"/>
                  <a:gd name="T24" fmla="*/ 2 w 12"/>
                  <a:gd name="T25" fmla="*/ 6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0"/>
                  <a:gd name="T41" fmla="*/ 12 w 12"/>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0">
                    <a:moveTo>
                      <a:pt x="2" y="6"/>
                    </a:moveTo>
                    <a:lnTo>
                      <a:pt x="0" y="6"/>
                    </a:lnTo>
                    <a:lnTo>
                      <a:pt x="0" y="8"/>
                    </a:lnTo>
                    <a:lnTo>
                      <a:pt x="2" y="10"/>
                    </a:lnTo>
                    <a:lnTo>
                      <a:pt x="8" y="10"/>
                    </a:lnTo>
                    <a:lnTo>
                      <a:pt x="10" y="10"/>
                    </a:lnTo>
                    <a:lnTo>
                      <a:pt x="10" y="6"/>
                    </a:lnTo>
                    <a:lnTo>
                      <a:pt x="12" y="4"/>
                    </a:lnTo>
                    <a:lnTo>
                      <a:pt x="12" y="0"/>
                    </a:lnTo>
                    <a:lnTo>
                      <a:pt x="10" y="0"/>
                    </a:lnTo>
                    <a:lnTo>
                      <a:pt x="6" y="0"/>
                    </a:lnTo>
                    <a:lnTo>
                      <a:pt x="2" y="2"/>
                    </a:lnTo>
                    <a:lnTo>
                      <a:pt x="2" y="6"/>
                    </a:lnTo>
                    <a:close/>
                  </a:path>
                </a:pathLst>
              </a:custGeom>
              <a:solidFill>
                <a:srgbClr val="0071B4">
                  <a:alpha val="34901"/>
                </a:srgbClr>
              </a:solidFill>
              <a:ln w="9525">
                <a:noFill/>
                <a:round/>
                <a:headEnd/>
                <a:tailEnd/>
              </a:ln>
            </p:spPr>
            <p:txBody>
              <a:bodyPr/>
              <a:lstStyle/>
              <a:p>
                <a:endParaRPr lang="en-US"/>
              </a:p>
            </p:txBody>
          </p:sp>
          <p:sp>
            <p:nvSpPr>
              <p:cNvPr id="14709" name="Freeform 312"/>
              <p:cNvSpPr>
                <a:spLocks/>
              </p:cNvSpPr>
              <p:nvPr/>
            </p:nvSpPr>
            <p:spPr bwMode="auto">
              <a:xfrm>
                <a:off x="4451" y="3171"/>
                <a:ext cx="4" cy="10"/>
              </a:xfrm>
              <a:custGeom>
                <a:avLst/>
                <a:gdLst>
                  <a:gd name="T0" fmla="*/ 4 w 4"/>
                  <a:gd name="T1" fmla="*/ 8 h 10"/>
                  <a:gd name="T2" fmla="*/ 4 w 4"/>
                  <a:gd name="T3" fmla="*/ 0 h 10"/>
                  <a:gd name="T4" fmla="*/ 2 w 4"/>
                  <a:gd name="T5" fmla="*/ 0 h 10"/>
                  <a:gd name="T6" fmla="*/ 2 w 4"/>
                  <a:gd name="T7" fmla="*/ 0 h 10"/>
                  <a:gd name="T8" fmla="*/ 2 w 4"/>
                  <a:gd name="T9" fmla="*/ 0 h 10"/>
                  <a:gd name="T10" fmla="*/ 0 w 4"/>
                  <a:gd name="T11" fmla="*/ 4 h 10"/>
                  <a:gd name="T12" fmla="*/ 2 w 4"/>
                  <a:gd name="T13" fmla="*/ 10 h 10"/>
                  <a:gd name="T14" fmla="*/ 4 w 4"/>
                  <a:gd name="T15" fmla="*/ 10 h 10"/>
                  <a:gd name="T16" fmla="*/ 4 w 4"/>
                  <a:gd name="T17" fmla="*/ 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4" y="8"/>
                    </a:moveTo>
                    <a:lnTo>
                      <a:pt x="4" y="0"/>
                    </a:lnTo>
                    <a:lnTo>
                      <a:pt x="2" y="0"/>
                    </a:lnTo>
                    <a:lnTo>
                      <a:pt x="0" y="4"/>
                    </a:lnTo>
                    <a:lnTo>
                      <a:pt x="2" y="10"/>
                    </a:lnTo>
                    <a:lnTo>
                      <a:pt x="4" y="10"/>
                    </a:lnTo>
                    <a:lnTo>
                      <a:pt x="4" y="8"/>
                    </a:lnTo>
                    <a:close/>
                  </a:path>
                </a:pathLst>
              </a:custGeom>
              <a:solidFill>
                <a:srgbClr val="0071B4">
                  <a:alpha val="34901"/>
                </a:srgbClr>
              </a:solidFill>
              <a:ln w="9525">
                <a:noFill/>
                <a:round/>
                <a:headEnd/>
                <a:tailEnd/>
              </a:ln>
            </p:spPr>
            <p:txBody>
              <a:bodyPr/>
              <a:lstStyle/>
              <a:p>
                <a:endParaRPr lang="en-US"/>
              </a:p>
            </p:txBody>
          </p:sp>
          <p:sp>
            <p:nvSpPr>
              <p:cNvPr id="14710" name="Freeform 313"/>
              <p:cNvSpPr>
                <a:spLocks/>
              </p:cNvSpPr>
              <p:nvPr/>
            </p:nvSpPr>
            <p:spPr bwMode="auto">
              <a:xfrm>
                <a:off x="4429" y="3237"/>
                <a:ext cx="16" cy="12"/>
              </a:xfrm>
              <a:custGeom>
                <a:avLst/>
                <a:gdLst>
                  <a:gd name="T0" fmla="*/ 8 w 16"/>
                  <a:gd name="T1" fmla="*/ 2 h 12"/>
                  <a:gd name="T2" fmla="*/ 8 w 16"/>
                  <a:gd name="T3" fmla="*/ 2 h 12"/>
                  <a:gd name="T4" fmla="*/ 2 w 16"/>
                  <a:gd name="T5" fmla="*/ 0 h 12"/>
                  <a:gd name="T6" fmla="*/ 0 w 16"/>
                  <a:gd name="T7" fmla="*/ 2 h 12"/>
                  <a:gd name="T8" fmla="*/ 2 w 16"/>
                  <a:gd name="T9" fmla="*/ 4 h 12"/>
                  <a:gd name="T10" fmla="*/ 2 w 16"/>
                  <a:gd name="T11" fmla="*/ 6 h 12"/>
                  <a:gd name="T12" fmla="*/ 6 w 16"/>
                  <a:gd name="T13" fmla="*/ 6 h 12"/>
                  <a:gd name="T14" fmla="*/ 8 w 16"/>
                  <a:gd name="T15" fmla="*/ 8 h 12"/>
                  <a:gd name="T16" fmla="*/ 10 w 16"/>
                  <a:gd name="T17" fmla="*/ 10 h 12"/>
                  <a:gd name="T18" fmla="*/ 10 w 16"/>
                  <a:gd name="T19" fmla="*/ 12 h 12"/>
                  <a:gd name="T20" fmla="*/ 12 w 16"/>
                  <a:gd name="T21" fmla="*/ 10 h 12"/>
                  <a:gd name="T22" fmla="*/ 16 w 16"/>
                  <a:gd name="T23" fmla="*/ 6 h 12"/>
                  <a:gd name="T24" fmla="*/ 16 w 16"/>
                  <a:gd name="T25" fmla="*/ 4 h 12"/>
                  <a:gd name="T26" fmla="*/ 16 w 16"/>
                  <a:gd name="T27" fmla="*/ 2 h 12"/>
                  <a:gd name="T28" fmla="*/ 10 w 16"/>
                  <a:gd name="T29" fmla="*/ 0 h 12"/>
                  <a:gd name="T30" fmla="*/ 8 w 16"/>
                  <a:gd name="T31" fmla="*/ 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2"/>
                  <a:gd name="T50" fmla="*/ 16 w 16"/>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2">
                    <a:moveTo>
                      <a:pt x="8" y="2"/>
                    </a:moveTo>
                    <a:lnTo>
                      <a:pt x="8" y="2"/>
                    </a:lnTo>
                    <a:lnTo>
                      <a:pt x="2" y="0"/>
                    </a:lnTo>
                    <a:lnTo>
                      <a:pt x="0" y="2"/>
                    </a:lnTo>
                    <a:lnTo>
                      <a:pt x="2" y="4"/>
                    </a:lnTo>
                    <a:lnTo>
                      <a:pt x="2" y="6"/>
                    </a:lnTo>
                    <a:lnTo>
                      <a:pt x="6" y="6"/>
                    </a:lnTo>
                    <a:lnTo>
                      <a:pt x="8" y="8"/>
                    </a:lnTo>
                    <a:lnTo>
                      <a:pt x="10" y="10"/>
                    </a:lnTo>
                    <a:lnTo>
                      <a:pt x="10" y="12"/>
                    </a:lnTo>
                    <a:lnTo>
                      <a:pt x="12" y="10"/>
                    </a:lnTo>
                    <a:lnTo>
                      <a:pt x="16" y="6"/>
                    </a:lnTo>
                    <a:lnTo>
                      <a:pt x="16" y="4"/>
                    </a:lnTo>
                    <a:lnTo>
                      <a:pt x="16" y="2"/>
                    </a:lnTo>
                    <a:lnTo>
                      <a:pt x="10" y="0"/>
                    </a:lnTo>
                    <a:lnTo>
                      <a:pt x="8" y="2"/>
                    </a:lnTo>
                    <a:close/>
                  </a:path>
                </a:pathLst>
              </a:custGeom>
              <a:solidFill>
                <a:srgbClr val="0071B4">
                  <a:alpha val="34901"/>
                </a:srgbClr>
              </a:solidFill>
              <a:ln w="9525">
                <a:noFill/>
                <a:round/>
                <a:headEnd/>
                <a:tailEnd/>
              </a:ln>
            </p:spPr>
            <p:txBody>
              <a:bodyPr/>
              <a:lstStyle/>
              <a:p>
                <a:endParaRPr lang="en-US"/>
              </a:p>
            </p:txBody>
          </p:sp>
          <p:sp>
            <p:nvSpPr>
              <p:cNvPr id="14711" name="Freeform 314"/>
              <p:cNvSpPr>
                <a:spLocks/>
              </p:cNvSpPr>
              <p:nvPr/>
            </p:nvSpPr>
            <p:spPr bwMode="auto">
              <a:xfrm>
                <a:off x="4441" y="3219"/>
                <a:ext cx="4" cy="4"/>
              </a:xfrm>
              <a:custGeom>
                <a:avLst/>
                <a:gdLst>
                  <a:gd name="T0" fmla="*/ 4 w 4"/>
                  <a:gd name="T1" fmla="*/ 2 h 4"/>
                  <a:gd name="T2" fmla="*/ 2 w 4"/>
                  <a:gd name="T3" fmla="*/ 0 h 4"/>
                  <a:gd name="T4" fmla="*/ 0 w 4"/>
                  <a:gd name="T5" fmla="*/ 2 h 4"/>
                  <a:gd name="T6" fmla="*/ 0 w 4"/>
                  <a:gd name="T7" fmla="*/ 2 h 4"/>
                  <a:gd name="T8" fmla="*/ 0 w 4"/>
                  <a:gd name="T9" fmla="*/ 4 h 4"/>
                  <a:gd name="T10" fmla="*/ 4 w 4"/>
                  <a:gd name="T11" fmla="*/ 2 h 4"/>
                  <a:gd name="T12" fmla="*/ 4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2"/>
                    </a:moveTo>
                    <a:lnTo>
                      <a:pt x="2" y="0"/>
                    </a:lnTo>
                    <a:lnTo>
                      <a:pt x="0" y="2"/>
                    </a:lnTo>
                    <a:lnTo>
                      <a:pt x="0" y="4"/>
                    </a:lnTo>
                    <a:lnTo>
                      <a:pt x="4" y="2"/>
                    </a:lnTo>
                    <a:close/>
                  </a:path>
                </a:pathLst>
              </a:custGeom>
              <a:solidFill>
                <a:srgbClr val="0071B4">
                  <a:alpha val="34901"/>
                </a:srgbClr>
              </a:solidFill>
              <a:ln w="9525">
                <a:noFill/>
                <a:round/>
                <a:headEnd/>
                <a:tailEnd/>
              </a:ln>
            </p:spPr>
            <p:txBody>
              <a:bodyPr/>
              <a:lstStyle/>
              <a:p>
                <a:endParaRPr lang="en-US"/>
              </a:p>
            </p:txBody>
          </p:sp>
          <p:sp>
            <p:nvSpPr>
              <p:cNvPr id="14712" name="Freeform 315"/>
              <p:cNvSpPr>
                <a:spLocks/>
              </p:cNvSpPr>
              <p:nvPr/>
            </p:nvSpPr>
            <p:spPr bwMode="auto">
              <a:xfrm>
                <a:off x="5172" y="3430"/>
                <a:ext cx="4" cy="4"/>
              </a:xfrm>
              <a:custGeom>
                <a:avLst/>
                <a:gdLst>
                  <a:gd name="T0" fmla="*/ 4 w 4"/>
                  <a:gd name="T1" fmla="*/ 0 h 4"/>
                  <a:gd name="T2" fmla="*/ 2 w 4"/>
                  <a:gd name="T3" fmla="*/ 0 h 4"/>
                  <a:gd name="T4" fmla="*/ 0 w 4"/>
                  <a:gd name="T5" fmla="*/ 0 h 4"/>
                  <a:gd name="T6" fmla="*/ 2 w 4"/>
                  <a:gd name="T7" fmla="*/ 0 h 4"/>
                  <a:gd name="T8" fmla="*/ 2 w 4"/>
                  <a:gd name="T9" fmla="*/ 2 h 4"/>
                  <a:gd name="T10" fmla="*/ 2 w 4"/>
                  <a:gd name="T11" fmla="*/ 4 h 4"/>
                  <a:gd name="T12" fmla="*/ 4 w 4"/>
                  <a:gd name="T13" fmla="*/ 4 h 4"/>
                  <a:gd name="T14" fmla="*/ 4 w 4"/>
                  <a:gd name="T15" fmla="*/ 2 h 4"/>
                  <a:gd name="T16" fmla="*/ 4 w 4"/>
                  <a:gd name="T17" fmla="*/ 0 h 4"/>
                  <a:gd name="T18" fmla="*/ 4 w 4"/>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4" y="0"/>
                    </a:moveTo>
                    <a:lnTo>
                      <a:pt x="2" y="0"/>
                    </a:lnTo>
                    <a:lnTo>
                      <a:pt x="0" y="0"/>
                    </a:lnTo>
                    <a:lnTo>
                      <a:pt x="2" y="0"/>
                    </a:lnTo>
                    <a:lnTo>
                      <a:pt x="2" y="2"/>
                    </a:lnTo>
                    <a:lnTo>
                      <a:pt x="2" y="4"/>
                    </a:lnTo>
                    <a:lnTo>
                      <a:pt x="4"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713" name="Freeform 316"/>
              <p:cNvSpPr>
                <a:spLocks/>
              </p:cNvSpPr>
              <p:nvPr/>
            </p:nvSpPr>
            <p:spPr bwMode="auto">
              <a:xfrm>
                <a:off x="4710" y="3018"/>
                <a:ext cx="2" cy="6"/>
              </a:xfrm>
              <a:custGeom>
                <a:avLst/>
                <a:gdLst>
                  <a:gd name="T0" fmla="*/ 0 w 2"/>
                  <a:gd name="T1" fmla="*/ 2 h 6"/>
                  <a:gd name="T2" fmla="*/ 0 w 2"/>
                  <a:gd name="T3" fmla="*/ 4 h 6"/>
                  <a:gd name="T4" fmla="*/ 0 w 2"/>
                  <a:gd name="T5" fmla="*/ 6 h 6"/>
                  <a:gd name="T6" fmla="*/ 2 w 2"/>
                  <a:gd name="T7" fmla="*/ 4 h 6"/>
                  <a:gd name="T8" fmla="*/ 2 w 2"/>
                  <a:gd name="T9" fmla="*/ 0 h 6"/>
                  <a:gd name="T10" fmla="*/ 2 w 2"/>
                  <a:gd name="T11" fmla="*/ 2 h 6"/>
                  <a:gd name="T12" fmla="*/ 0 w 2"/>
                  <a:gd name="T13" fmla="*/ 2 h 6"/>
                  <a:gd name="T14" fmla="*/ 0 w 2"/>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6"/>
                  <a:gd name="T26" fmla="*/ 2 w 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6">
                    <a:moveTo>
                      <a:pt x="0" y="2"/>
                    </a:moveTo>
                    <a:lnTo>
                      <a:pt x="0" y="4"/>
                    </a:lnTo>
                    <a:lnTo>
                      <a:pt x="0" y="6"/>
                    </a:lnTo>
                    <a:lnTo>
                      <a:pt x="2" y="4"/>
                    </a:lnTo>
                    <a:lnTo>
                      <a:pt x="2" y="0"/>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4714" name="Freeform 317"/>
              <p:cNvSpPr>
                <a:spLocks/>
              </p:cNvSpPr>
              <p:nvPr/>
            </p:nvSpPr>
            <p:spPr bwMode="auto">
              <a:xfrm>
                <a:off x="4927" y="3159"/>
                <a:ext cx="6" cy="4"/>
              </a:xfrm>
              <a:custGeom>
                <a:avLst/>
                <a:gdLst>
                  <a:gd name="T0" fmla="*/ 0 w 6"/>
                  <a:gd name="T1" fmla="*/ 0 h 4"/>
                  <a:gd name="T2" fmla="*/ 0 w 6"/>
                  <a:gd name="T3" fmla="*/ 2 h 4"/>
                  <a:gd name="T4" fmla="*/ 4 w 6"/>
                  <a:gd name="T5" fmla="*/ 4 h 4"/>
                  <a:gd name="T6" fmla="*/ 6 w 6"/>
                  <a:gd name="T7" fmla="*/ 4 h 4"/>
                  <a:gd name="T8" fmla="*/ 6 w 6"/>
                  <a:gd name="T9" fmla="*/ 2 h 4"/>
                  <a:gd name="T10" fmla="*/ 6 w 6"/>
                  <a:gd name="T11" fmla="*/ 0 h 4"/>
                  <a:gd name="T12" fmla="*/ 0 w 6"/>
                  <a:gd name="T13" fmla="*/ 0 h 4"/>
                  <a:gd name="T14" fmla="*/ 0 w 6"/>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0" y="0"/>
                    </a:moveTo>
                    <a:lnTo>
                      <a:pt x="0" y="2"/>
                    </a:lnTo>
                    <a:lnTo>
                      <a:pt x="4" y="4"/>
                    </a:lnTo>
                    <a:lnTo>
                      <a:pt x="6" y="4"/>
                    </a:lnTo>
                    <a:lnTo>
                      <a:pt x="6" y="2"/>
                    </a:lnTo>
                    <a:lnTo>
                      <a:pt x="6" y="0"/>
                    </a:lnTo>
                    <a:lnTo>
                      <a:pt x="0" y="0"/>
                    </a:lnTo>
                    <a:close/>
                  </a:path>
                </a:pathLst>
              </a:custGeom>
              <a:solidFill>
                <a:srgbClr val="0071B4">
                  <a:alpha val="34901"/>
                </a:srgbClr>
              </a:solidFill>
              <a:ln w="9525">
                <a:noFill/>
                <a:round/>
                <a:headEnd/>
                <a:tailEnd/>
              </a:ln>
            </p:spPr>
            <p:txBody>
              <a:bodyPr/>
              <a:lstStyle/>
              <a:p>
                <a:endParaRPr lang="en-US"/>
              </a:p>
            </p:txBody>
          </p:sp>
          <p:sp>
            <p:nvSpPr>
              <p:cNvPr id="14715" name="Freeform 318"/>
              <p:cNvSpPr>
                <a:spLocks/>
              </p:cNvSpPr>
              <p:nvPr/>
            </p:nvSpPr>
            <p:spPr bwMode="auto">
              <a:xfrm>
                <a:off x="4662" y="3225"/>
                <a:ext cx="8" cy="12"/>
              </a:xfrm>
              <a:custGeom>
                <a:avLst/>
                <a:gdLst>
                  <a:gd name="T0" fmla="*/ 8 w 8"/>
                  <a:gd name="T1" fmla="*/ 6 h 12"/>
                  <a:gd name="T2" fmla="*/ 8 w 8"/>
                  <a:gd name="T3" fmla="*/ 2 h 12"/>
                  <a:gd name="T4" fmla="*/ 6 w 8"/>
                  <a:gd name="T5" fmla="*/ 0 h 12"/>
                  <a:gd name="T6" fmla="*/ 6 w 8"/>
                  <a:gd name="T7" fmla="*/ 0 h 12"/>
                  <a:gd name="T8" fmla="*/ 4 w 8"/>
                  <a:gd name="T9" fmla="*/ 2 h 12"/>
                  <a:gd name="T10" fmla="*/ 2 w 8"/>
                  <a:gd name="T11" fmla="*/ 6 h 12"/>
                  <a:gd name="T12" fmla="*/ 2 w 8"/>
                  <a:gd name="T13" fmla="*/ 8 h 12"/>
                  <a:gd name="T14" fmla="*/ 0 w 8"/>
                  <a:gd name="T15" fmla="*/ 8 h 12"/>
                  <a:gd name="T16" fmla="*/ 0 w 8"/>
                  <a:gd name="T17" fmla="*/ 10 h 12"/>
                  <a:gd name="T18" fmla="*/ 0 w 8"/>
                  <a:gd name="T19" fmla="*/ 10 h 12"/>
                  <a:gd name="T20" fmla="*/ 4 w 8"/>
                  <a:gd name="T21" fmla="*/ 12 h 12"/>
                  <a:gd name="T22" fmla="*/ 8 w 8"/>
                  <a:gd name="T23" fmla="*/ 6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8" y="6"/>
                    </a:moveTo>
                    <a:lnTo>
                      <a:pt x="8" y="2"/>
                    </a:lnTo>
                    <a:lnTo>
                      <a:pt x="6" y="0"/>
                    </a:lnTo>
                    <a:lnTo>
                      <a:pt x="4" y="2"/>
                    </a:lnTo>
                    <a:lnTo>
                      <a:pt x="2" y="6"/>
                    </a:lnTo>
                    <a:lnTo>
                      <a:pt x="2" y="8"/>
                    </a:lnTo>
                    <a:lnTo>
                      <a:pt x="0" y="8"/>
                    </a:lnTo>
                    <a:lnTo>
                      <a:pt x="0" y="10"/>
                    </a:lnTo>
                    <a:lnTo>
                      <a:pt x="4" y="12"/>
                    </a:lnTo>
                    <a:lnTo>
                      <a:pt x="8" y="6"/>
                    </a:lnTo>
                    <a:close/>
                  </a:path>
                </a:pathLst>
              </a:custGeom>
              <a:solidFill>
                <a:srgbClr val="0071B4">
                  <a:alpha val="34901"/>
                </a:srgbClr>
              </a:solidFill>
              <a:ln w="9525">
                <a:noFill/>
                <a:round/>
                <a:headEnd/>
                <a:tailEnd/>
              </a:ln>
            </p:spPr>
            <p:txBody>
              <a:bodyPr/>
              <a:lstStyle/>
              <a:p>
                <a:endParaRPr lang="en-US"/>
              </a:p>
            </p:txBody>
          </p:sp>
          <p:sp>
            <p:nvSpPr>
              <p:cNvPr id="14716" name="Freeform 319"/>
              <p:cNvSpPr>
                <a:spLocks/>
              </p:cNvSpPr>
              <p:nvPr/>
            </p:nvSpPr>
            <p:spPr bwMode="auto">
              <a:xfrm>
                <a:off x="4616" y="3165"/>
                <a:ext cx="42" cy="14"/>
              </a:xfrm>
              <a:custGeom>
                <a:avLst/>
                <a:gdLst>
                  <a:gd name="T0" fmla="*/ 6 w 42"/>
                  <a:gd name="T1" fmla="*/ 0 h 14"/>
                  <a:gd name="T2" fmla="*/ 2 w 42"/>
                  <a:gd name="T3" fmla="*/ 4 h 14"/>
                  <a:gd name="T4" fmla="*/ 2 w 42"/>
                  <a:gd name="T5" fmla="*/ 4 h 14"/>
                  <a:gd name="T6" fmla="*/ 0 w 42"/>
                  <a:gd name="T7" fmla="*/ 6 h 14"/>
                  <a:gd name="T8" fmla="*/ 0 w 42"/>
                  <a:gd name="T9" fmla="*/ 8 h 14"/>
                  <a:gd name="T10" fmla="*/ 2 w 42"/>
                  <a:gd name="T11" fmla="*/ 10 h 14"/>
                  <a:gd name="T12" fmla="*/ 4 w 42"/>
                  <a:gd name="T13" fmla="*/ 4 h 14"/>
                  <a:gd name="T14" fmla="*/ 6 w 42"/>
                  <a:gd name="T15" fmla="*/ 8 h 14"/>
                  <a:gd name="T16" fmla="*/ 10 w 42"/>
                  <a:gd name="T17" fmla="*/ 8 h 14"/>
                  <a:gd name="T18" fmla="*/ 12 w 42"/>
                  <a:gd name="T19" fmla="*/ 8 h 14"/>
                  <a:gd name="T20" fmla="*/ 12 w 42"/>
                  <a:gd name="T21" fmla="*/ 8 h 14"/>
                  <a:gd name="T22" fmla="*/ 14 w 42"/>
                  <a:gd name="T23" fmla="*/ 6 h 14"/>
                  <a:gd name="T24" fmla="*/ 16 w 42"/>
                  <a:gd name="T25" fmla="*/ 8 h 14"/>
                  <a:gd name="T26" fmla="*/ 22 w 42"/>
                  <a:gd name="T27" fmla="*/ 8 h 14"/>
                  <a:gd name="T28" fmla="*/ 24 w 42"/>
                  <a:gd name="T29" fmla="*/ 8 h 14"/>
                  <a:gd name="T30" fmla="*/ 24 w 42"/>
                  <a:gd name="T31" fmla="*/ 8 h 14"/>
                  <a:gd name="T32" fmla="*/ 28 w 42"/>
                  <a:gd name="T33" fmla="*/ 8 h 14"/>
                  <a:gd name="T34" fmla="*/ 40 w 42"/>
                  <a:gd name="T35" fmla="*/ 14 h 14"/>
                  <a:gd name="T36" fmla="*/ 42 w 42"/>
                  <a:gd name="T37" fmla="*/ 12 h 14"/>
                  <a:gd name="T38" fmla="*/ 42 w 42"/>
                  <a:gd name="T39" fmla="*/ 10 h 14"/>
                  <a:gd name="T40" fmla="*/ 40 w 42"/>
                  <a:gd name="T41" fmla="*/ 8 h 14"/>
                  <a:gd name="T42" fmla="*/ 38 w 42"/>
                  <a:gd name="T43" fmla="*/ 8 h 14"/>
                  <a:gd name="T44" fmla="*/ 36 w 42"/>
                  <a:gd name="T45" fmla="*/ 4 h 14"/>
                  <a:gd name="T46" fmla="*/ 34 w 42"/>
                  <a:gd name="T47" fmla="*/ 2 h 14"/>
                  <a:gd name="T48" fmla="*/ 32 w 42"/>
                  <a:gd name="T49" fmla="*/ 2 h 14"/>
                  <a:gd name="T50" fmla="*/ 28 w 42"/>
                  <a:gd name="T51" fmla="*/ 2 h 14"/>
                  <a:gd name="T52" fmla="*/ 24 w 42"/>
                  <a:gd name="T53" fmla="*/ 0 h 14"/>
                  <a:gd name="T54" fmla="*/ 18 w 42"/>
                  <a:gd name="T55" fmla="*/ 0 h 14"/>
                  <a:gd name="T56" fmla="*/ 16 w 42"/>
                  <a:gd name="T57" fmla="*/ 0 h 14"/>
                  <a:gd name="T58" fmla="*/ 14 w 42"/>
                  <a:gd name="T59" fmla="*/ 0 h 14"/>
                  <a:gd name="T60" fmla="*/ 6 w 42"/>
                  <a:gd name="T61" fmla="*/ 0 h 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2"/>
                  <a:gd name="T94" fmla="*/ 0 h 14"/>
                  <a:gd name="T95" fmla="*/ 42 w 42"/>
                  <a:gd name="T96" fmla="*/ 14 h 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2" h="14">
                    <a:moveTo>
                      <a:pt x="6" y="0"/>
                    </a:moveTo>
                    <a:lnTo>
                      <a:pt x="2" y="4"/>
                    </a:lnTo>
                    <a:lnTo>
                      <a:pt x="0" y="6"/>
                    </a:lnTo>
                    <a:lnTo>
                      <a:pt x="0" y="8"/>
                    </a:lnTo>
                    <a:lnTo>
                      <a:pt x="2" y="10"/>
                    </a:lnTo>
                    <a:lnTo>
                      <a:pt x="4" y="4"/>
                    </a:lnTo>
                    <a:lnTo>
                      <a:pt x="6" y="8"/>
                    </a:lnTo>
                    <a:lnTo>
                      <a:pt x="10" y="8"/>
                    </a:lnTo>
                    <a:lnTo>
                      <a:pt x="12" y="8"/>
                    </a:lnTo>
                    <a:lnTo>
                      <a:pt x="14" y="6"/>
                    </a:lnTo>
                    <a:lnTo>
                      <a:pt x="16" y="8"/>
                    </a:lnTo>
                    <a:lnTo>
                      <a:pt x="22" y="8"/>
                    </a:lnTo>
                    <a:lnTo>
                      <a:pt x="24" y="8"/>
                    </a:lnTo>
                    <a:lnTo>
                      <a:pt x="28" y="8"/>
                    </a:lnTo>
                    <a:lnTo>
                      <a:pt x="40" y="14"/>
                    </a:lnTo>
                    <a:lnTo>
                      <a:pt x="42" y="12"/>
                    </a:lnTo>
                    <a:lnTo>
                      <a:pt x="42" y="10"/>
                    </a:lnTo>
                    <a:lnTo>
                      <a:pt x="40" y="8"/>
                    </a:lnTo>
                    <a:lnTo>
                      <a:pt x="38" y="8"/>
                    </a:lnTo>
                    <a:lnTo>
                      <a:pt x="36" y="4"/>
                    </a:lnTo>
                    <a:lnTo>
                      <a:pt x="34" y="2"/>
                    </a:lnTo>
                    <a:lnTo>
                      <a:pt x="32" y="2"/>
                    </a:lnTo>
                    <a:lnTo>
                      <a:pt x="28" y="2"/>
                    </a:lnTo>
                    <a:lnTo>
                      <a:pt x="24" y="0"/>
                    </a:lnTo>
                    <a:lnTo>
                      <a:pt x="18" y="0"/>
                    </a:lnTo>
                    <a:lnTo>
                      <a:pt x="16" y="0"/>
                    </a:lnTo>
                    <a:lnTo>
                      <a:pt x="14" y="0"/>
                    </a:lnTo>
                    <a:lnTo>
                      <a:pt x="6" y="0"/>
                    </a:lnTo>
                    <a:close/>
                  </a:path>
                </a:pathLst>
              </a:custGeom>
              <a:solidFill>
                <a:srgbClr val="0071B4">
                  <a:alpha val="34901"/>
                </a:srgbClr>
              </a:solidFill>
              <a:ln w="9525">
                <a:noFill/>
                <a:round/>
                <a:headEnd/>
                <a:tailEnd/>
              </a:ln>
            </p:spPr>
            <p:txBody>
              <a:bodyPr/>
              <a:lstStyle/>
              <a:p>
                <a:endParaRPr lang="en-US"/>
              </a:p>
            </p:txBody>
          </p:sp>
          <p:sp>
            <p:nvSpPr>
              <p:cNvPr id="14717" name="Freeform 320"/>
              <p:cNvSpPr>
                <a:spLocks/>
              </p:cNvSpPr>
              <p:nvPr/>
            </p:nvSpPr>
            <p:spPr bwMode="auto">
              <a:xfrm>
                <a:off x="4656" y="3139"/>
                <a:ext cx="4" cy="4"/>
              </a:xfrm>
              <a:custGeom>
                <a:avLst/>
                <a:gdLst>
                  <a:gd name="T0" fmla="*/ 2 w 4"/>
                  <a:gd name="T1" fmla="*/ 4 h 4"/>
                  <a:gd name="T2" fmla="*/ 4 w 4"/>
                  <a:gd name="T3" fmla="*/ 4 h 4"/>
                  <a:gd name="T4" fmla="*/ 4 w 4"/>
                  <a:gd name="T5" fmla="*/ 0 h 4"/>
                  <a:gd name="T6" fmla="*/ 2 w 4"/>
                  <a:gd name="T7" fmla="*/ 0 h 4"/>
                  <a:gd name="T8" fmla="*/ 0 w 4"/>
                  <a:gd name="T9" fmla="*/ 0 h 4"/>
                  <a:gd name="T10" fmla="*/ 2 w 4"/>
                  <a:gd name="T11" fmla="*/ 4 h 4"/>
                  <a:gd name="T12" fmla="*/ 2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4"/>
                    </a:moveTo>
                    <a:lnTo>
                      <a:pt x="4" y="4"/>
                    </a:lnTo>
                    <a:lnTo>
                      <a:pt x="4" y="0"/>
                    </a:lnTo>
                    <a:lnTo>
                      <a:pt x="2" y="0"/>
                    </a:lnTo>
                    <a:lnTo>
                      <a:pt x="0" y="0"/>
                    </a:lnTo>
                    <a:lnTo>
                      <a:pt x="2" y="4"/>
                    </a:lnTo>
                    <a:close/>
                  </a:path>
                </a:pathLst>
              </a:custGeom>
              <a:solidFill>
                <a:srgbClr val="0071B4">
                  <a:alpha val="34901"/>
                </a:srgbClr>
              </a:solidFill>
              <a:ln w="9525">
                <a:noFill/>
                <a:round/>
                <a:headEnd/>
                <a:tailEnd/>
              </a:ln>
            </p:spPr>
            <p:txBody>
              <a:bodyPr/>
              <a:lstStyle/>
              <a:p>
                <a:endParaRPr lang="en-US"/>
              </a:p>
            </p:txBody>
          </p:sp>
          <p:sp>
            <p:nvSpPr>
              <p:cNvPr id="14718" name="Freeform 321"/>
              <p:cNvSpPr>
                <a:spLocks/>
              </p:cNvSpPr>
              <p:nvPr/>
            </p:nvSpPr>
            <p:spPr bwMode="auto">
              <a:xfrm>
                <a:off x="4722" y="3135"/>
                <a:ext cx="12" cy="8"/>
              </a:xfrm>
              <a:custGeom>
                <a:avLst/>
                <a:gdLst>
                  <a:gd name="T0" fmla="*/ 6 w 12"/>
                  <a:gd name="T1" fmla="*/ 0 h 8"/>
                  <a:gd name="T2" fmla="*/ 4 w 12"/>
                  <a:gd name="T3" fmla="*/ 0 h 8"/>
                  <a:gd name="T4" fmla="*/ 4 w 12"/>
                  <a:gd name="T5" fmla="*/ 0 h 8"/>
                  <a:gd name="T6" fmla="*/ 0 w 12"/>
                  <a:gd name="T7" fmla="*/ 0 h 8"/>
                  <a:gd name="T8" fmla="*/ 0 w 12"/>
                  <a:gd name="T9" fmla="*/ 0 h 8"/>
                  <a:gd name="T10" fmla="*/ 6 w 12"/>
                  <a:gd name="T11" fmla="*/ 4 h 8"/>
                  <a:gd name="T12" fmla="*/ 8 w 12"/>
                  <a:gd name="T13" fmla="*/ 6 h 8"/>
                  <a:gd name="T14" fmla="*/ 8 w 12"/>
                  <a:gd name="T15" fmla="*/ 8 h 8"/>
                  <a:gd name="T16" fmla="*/ 12 w 12"/>
                  <a:gd name="T17" fmla="*/ 6 h 8"/>
                  <a:gd name="T18" fmla="*/ 12 w 12"/>
                  <a:gd name="T19" fmla="*/ 6 h 8"/>
                  <a:gd name="T20" fmla="*/ 10 w 12"/>
                  <a:gd name="T21" fmla="*/ 4 h 8"/>
                  <a:gd name="T22" fmla="*/ 6 w 12"/>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8"/>
                  <a:gd name="T38" fmla="*/ 12 w 1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8">
                    <a:moveTo>
                      <a:pt x="6" y="0"/>
                    </a:moveTo>
                    <a:lnTo>
                      <a:pt x="4" y="0"/>
                    </a:lnTo>
                    <a:lnTo>
                      <a:pt x="0" y="0"/>
                    </a:lnTo>
                    <a:lnTo>
                      <a:pt x="6" y="4"/>
                    </a:lnTo>
                    <a:lnTo>
                      <a:pt x="8" y="6"/>
                    </a:lnTo>
                    <a:lnTo>
                      <a:pt x="8" y="8"/>
                    </a:lnTo>
                    <a:lnTo>
                      <a:pt x="12" y="6"/>
                    </a:lnTo>
                    <a:lnTo>
                      <a:pt x="10" y="4"/>
                    </a:lnTo>
                    <a:lnTo>
                      <a:pt x="6" y="0"/>
                    </a:lnTo>
                    <a:close/>
                  </a:path>
                </a:pathLst>
              </a:custGeom>
              <a:solidFill>
                <a:srgbClr val="0071B4">
                  <a:alpha val="34901"/>
                </a:srgbClr>
              </a:solidFill>
              <a:ln w="9525">
                <a:noFill/>
                <a:round/>
                <a:headEnd/>
                <a:tailEnd/>
              </a:ln>
            </p:spPr>
            <p:txBody>
              <a:bodyPr/>
              <a:lstStyle/>
              <a:p>
                <a:endParaRPr lang="en-US"/>
              </a:p>
            </p:txBody>
          </p:sp>
          <p:sp>
            <p:nvSpPr>
              <p:cNvPr id="14719" name="Freeform 322"/>
              <p:cNvSpPr>
                <a:spLocks/>
              </p:cNvSpPr>
              <p:nvPr/>
            </p:nvSpPr>
            <p:spPr bwMode="auto">
              <a:xfrm>
                <a:off x="4921" y="3143"/>
                <a:ext cx="2" cy="4"/>
              </a:xfrm>
              <a:custGeom>
                <a:avLst/>
                <a:gdLst>
                  <a:gd name="T0" fmla="*/ 0 w 2"/>
                  <a:gd name="T1" fmla="*/ 4 h 4"/>
                  <a:gd name="T2" fmla="*/ 2 w 2"/>
                  <a:gd name="T3" fmla="*/ 4 h 4"/>
                  <a:gd name="T4" fmla="*/ 2 w 2"/>
                  <a:gd name="T5" fmla="*/ 4 h 4"/>
                  <a:gd name="T6" fmla="*/ 0 w 2"/>
                  <a:gd name="T7" fmla="*/ 0 h 4"/>
                  <a:gd name="T8" fmla="*/ 0 w 2"/>
                  <a:gd name="T9" fmla="*/ 0 h 4"/>
                  <a:gd name="T10" fmla="*/ 0 w 2"/>
                  <a:gd name="T11" fmla="*/ 2 h 4"/>
                  <a:gd name="T12" fmla="*/ 0 w 2"/>
                  <a:gd name="T13" fmla="*/ 4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4"/>
                    </a:moveTo>
                    <a:lnTo>
                      <a:pt x="2" y="4"/>
                    </a:lnTo>
                    <a:lnTo>
                      <a:pt x="0" y="0"/>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4720" name="Freeform 323"/>
              <p:cNvSpPr>
                <a:spLocks/>
              </p:cNvSpPr>
              <p:nvPr/>
            </p:nvSpPr>
            <p:spPr bwMode="auto">
              <a:xfrm>
                <a:off x="4608" y="3095"/>
                <a:ext cx="22" cy="42"/>
              </a:xfrm>
              <a:custGeom>
                <a:avLst/>
                <a:gdLst>
                  <a:gd name="T0" fmla="*/ 2 w 22"/>
                  <a:gd name="T1" fmla="*/ 12 h 42"/>
                  <a:gd name="T2" fmla="*/ 2 w 22"/>
                  <a:gd name="T3" fmla="*/ 12 h 42"/>
                  <a:gd name="T4" fmla="*/ 0 w 22"/>
                  <a:gd name="T5" fmla="*/ 14 h 42"/>
                  <a:gd name="T6" fmla="*/ 2 w 22"/>
                  <a:gd name="T7" fmla="*/ 16 h 42"/>
                  <a:gd name="T8" fmla="*/ 4 w 22"/>
                  <a:gd name="T9" fmla="*/ 18 h 42"/>
                  <a:gd name="T10" fmla="*/ 4 w 22"/>
                  <a:gd name="T11" fmla="*/ 20 h 42"/>
                  <a:gd name="T12" fmla="*/ 4 w 22"/>
                  <a:gd name="T13" fmla="*/ 22 h 42"/>
                  <a:gd name="T14" fmla="*/ 6 w 22"/>
                  <a:gd name="T15" fmla="*/ 26 h 42"/>
                  <a:gd name="T16" fmla="*/ 6 w 22"/>
                  <a:gd name="T17" fmla="*/ 34 h 42"/>
                  <a:gd name="T18" fmla="*/ 14 w 22"/>
                  <a:gd name="T19" fmla="*/ 42 h 42"/>
                  <a:gd name="T20" fmla="*/ 14 w 22"/>
                  <a:gd name="T21" fmla="*/ 42 h 42"/>
                  <a:gd name="T22" fmla="*/ 10 w 22"/>
                  <a:gd name="T23" fmla="*/ 34 h 42"/>
                  <a:gd name="T24" fmla="*/ 8 w 22"/>
                  <a:gd name="T25" fmla="*/ 26 h 42"/>
                  <a:gd name="T26" fmla="*/ 10 w 22"/>
                  <a:gd name="T27" fmla="*/ 24 h 42"/>
                  <a:gd name="T28" fmla="*/ 16 w 22"/>
                  <a:gd name="T29" fmla="*/ 26 h 42"/>
                  <a:gd name="T30" fmla="*/ 20 w 22"/>
                  <a:gd name="T31" fmla="*/ 26 h 42"/>
                  <a:gd name="T32" fmla="*/ 22 w 22"/>
                  <a:gd name="T33" fmla="*/ 26 h 42"/>
                  <a:gd name="T34" fmla="*/ 20 w 22"/>
                  <a:gd name="T35" fmla="*/ 26 h 42"/>
                  <a:gd name="T36" fmla="*/ 20 w 22"/>
                  <a:gd name="T37" fmla="*/ 24 h 42"/>
                  <a:gd name="T38" fmla="*/ 18 w 22"/>
                  <a:gd name="T39" fmla="*/ 22 h 42"/>
                  <a:gd name="T40" fmla="*/ 14 w 22"/>
                  <a:gd name="T41" fmla="*/ 20 h 42"/>
                  <a:gd name="T42" fmla="*/ 14 w 22"/>
                  <a:gd name="T43" fmla="*/ 20 h 42"/>
                  <a:gd name="T44" fmla="*/ 20 w 22"/>
                  <a:gd name="T45" fmla="*/ 16 h 42"/>
                  <a:gd name="T46" fmla="*/ 20 w 22"/>
                  <a:gd name="T47" fmla="*/ 12 h 42"/>
                  <a:gd name="T48" fmla="*/ 18 w 22"/>
                  <a:gd name="T49" fmla="*/ 10 h 42"/>
                  <a:gd name="T50" fmla="*/ 18 w 22"/>
                  <a:gd name="T51" fmla="*/ 10 h 42"/>
                  <a:gd name="T52" fmla="*/ 16 w 22"/>
                  <a:gd name="T53" fmla="*/ 10 h 42"/>
                  <a:gd name="T54" fmla="*/ 14 w 22"/>
                  <a:gd name="T55" fmla="*/ 10 h 42"/>
                  <a:gd name="T56" fmla="*/ 10 w 22"/>
                  <a:gd name="T57" fmla="*/ 16 h 42"/>
                  <a:gd name="T58" fmla="*/ 6 w 22"/>
                  <a:gd name="T59" fmla="*/ 18 h 42"/>
                  <a:gd name="T60" fmla="*/ 4 w 22"/>
                  <a:gd name="T61" fmla="*/ 18 h 42"/>
                  <a:gd name="T62" fmla="*/ 4 w 22"/>
                  <a:gd name="T63" fmla="*/ 18 h 42"/>
                  <a:gd name="T64" fmla="*/ 10 w 22"/>
                  <a:gd name="T65" fmla="*/ 12 h 42"/>
                  <a:gd name="T66" fmla="*/ 10 w 22"/>
                  <a:gd name="T67" fmla="*/ 10 h 42"/>
                  <a:gd name="T68" fmla="*/ 8 w 22"/>
                  <a:gd name="T69" fmla="*/ 6 h 42"/>
                  <a:gd name="T70" fmla="*/ 8 w 22"/>
                  <a:gd name="T71" fmla="*/ 4 h 42"/>
                  <a:gd name="T72" fmla="*/ 8 w 22"/>
                  <a:gd name="T73" fmla="*/ 4 h 42"/>
                  <a:gd name="T74" fmla="*/ 8 w 22"/>
                  <a:gd name="T75" fmla="*/ 2 h 42"/>
                  <a:gd name="T76" fmla="*/ 10 w 22"/>
                  <a:gd name="T77" fmla="*/ 0 h 42"/>
                  <a:gd name="T78" fmla="*/ 10 w 22"/>
                  <a:gd name="T79" fmla="*/ 0 h 42"/>
                  <a:gd name="T80" fmla="*/ 10 w 22"/>
                  <a:gd name="T81" fmla="*/ 0 h 42"/>
                  <a:gd name="T82" fmla="*/ 8 w 22"/>
                  <a:gd name="T83" fmla="*/ 0 h 42"/>
                  <a:gd name="T84" fmla="*/ 4 w 22"/>
                  <a:gd name="T85" fmla="*/ 2 h 42"/>
                  <a:gd name="T86" fmla="*/ 2 w 22"/>
                  <a:gd name="T87" fmla="*/ 12 h 4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
                  <a:gd name="T133" fmla="*/ 0 h 42"/>
                  <a:gd name="T134" fmla="*/ 22 w 22"/>
                  <a:gd name="T135" fmla="*/ 42 h 4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 h="42">
                    <a:moveTo>
                      <a:pt x="2" y="12"/>
                    </a:moveTo>
                    <a:lnTo>
                      <a:pt x="2" y="12"/>
                    </a:lnTo>
                    <a:lnTo>
                      <a:pt x="0" y="14"/>
                    </a:lnTo>
                    <a:lnTo>
                      <a:pt x="2" y="16"/>
                    </a:lnTo>
                    <a:lnTo>
                      <a:pt x="4" y="18"/>
                    </a:lnTo>
                    <a:lnTo>
                      <a:pt x="4" y="20"/>
                    </a:lnTo>
                    <a:lnTo>
                      <a:pt x="4" y="22"/>
                    </a:lnTo>
                    <a:lnTo>
                      <a:pt x="6" y="26"/>
                    </a:lnTo>
                    <a:lnTo>
                      <a:pt x="6" y="34"/>
                    </a:lnTo>
                    <a:lnTo>
                      <a:pt x="14" y="42"/>
                    </a:lnTo>
                    <a:lnTo>
                      <a:pt x="10" y="34"/>
                    </a:lnTo>
                    <a:lnTo>
                      <a:pt x="8" y="26"/>
                    </a:lnTo>
                    <a:lnTo>
                      <a:pt x="10" y="24"/>
                    </a:lnTo>
                    <a:lnTo>
                      <a:pt x="16" y="26"/>
                    </a:lnTo>
                    <a:lnTo>
                      <a:pt x="20" y="26"/>
                    </a:lnTo>
                    <a:lnTo>
                      <a:pt x="22" y="26"/>
                    </a:lnTo>
                    <a:lnTo>
                      <a:pt x="20" y="26"/>
                    </a:lnTo>
                    <a:lnTo>
                      <a:pt x="20" y="24"/>
                    </a:lnTo>
                    <a:lnTo>
                      <a:pt x="18" y="22"/>
                    </a:lnTo>
                    <a:lnTo>
                      <a:pt x="14" y="20"/>
                    </a:lnTo>
                    <a:lnTo>
                      <a:pt x="20" y="16"/>
                    </a:lnTo>
                    <a:lnTo>
                      <a:pt x="20" y="12"/>
                    </a:lnTo>
                    <a:lnTo>
                      <a:pt x="18" y="10"/>
                    </a:lnTo>
                    <a:lnTo>
                      <a:pt x="16" y="10"/>
                    </a:lnTo>
                    <a:lnTo>
                      <a:pt x="14" y="10"/>
                    </a:lnTo>
                    <a:lnTo>
                      <a:pt x="10" y="16"/>
                    </a:lnTo>
                    <a:lnTo>
                      <a:pt x="6" y="18"/>
                    </a:lnTo>
                    <a:lnTo>
                      <a:pt x="4" y="18"/>
                    </a:lnTo>
                    <a:lnTo>
                      <a:pt x="10" y="12"/>
                    </a:lnTo>
                    <a:lnTo>
                      <a:pt x="10" y="10"/>
                    </a:lnTo>
                    <a:lnTo>
                      <a:pt x="8" y="6"/>
                    </a:lnTo>
                    <a:lnTo>
                      <a:pt x="8" y="4"/>
                    </a:lnTo>
                    <a:lnTo>
                      <a:pt x="8" y="2"/>
                    </a:lnTo>
                    <a:lnTo>
                      <a:pt x="10" y="0"/>
                    </a:lnTo>
                    <a:lnTo>
                      <a:pt x="8" y="0"/>
                    </a:lnTo>
                    <a:lnTo>
                      <a:pt x="4" y="2"/>
                    </a:lnTo>
                    <a:lnTo>
                      <a:pt x="2" y="12"/>
                    </a:lnTo>
                    <a:close/>
                  </a:path>
                </a:pathLst>
              </a:custGeom>
              <a:solidFill>
                <a:srgbClr val="0071B4">
                  <a:alpha val="34901"/>
                </a:srgbClr>
              </a:solidFill>
              <a:ln w="9525">
                <a:noFill/>
                <a:round/>
                <a:headEnd/>
                <a:tailEnd/>
              </a:ln>
            </p:spPr>
            <p:txBody>
              <a:bodyPr/>
              <a:lstStyle/>
              <a:p>
                <a:endParaRPr lang="en-US"/>
              </a:p>
            </p:txBody>
          </p:sp>
          <p:sp>
            <p:nvSpPr>
              <p:cNvPr id="14721" name="Freeform 324"/>
              <p:cNvSpPr>
                <a:spLocks/>
              </p:cNvSpPr>
              <p:nvPr/>
            </p:nvSpPr>
            <p:spPr bwMode="auto">
              <a:xfrm>
                <a:off x="4622" y="3089"/>
                <a:ext cx="6" cy="8"/>
              </a:xfrm>
              <a:custGeom>
                <a:avLst/>
                <a:gdLst>
                  <a:gd name="T0" fmla="*/ 4 w 6"/>
                  <a:gd name="T1" fmla="*/ 4 h 8"/>
                  <a:gd name="T2" fmla="*/ 6 w 6"/>
                  <a:gd name="T3" fmla="*/ 2 h 8"/>
                  <a:gd name="T4" fmla="*/ 4 w 6"/>
                  <a:gd name="T5" fmla="*/ 2 h 8"/>
                  <a:gd name="T6" fmla="*/ 4 w 6"/>
                  <a:gd name="T7" fmla="*/ 0 h 8"/>
                  <a:gd name="T8" fmla="*/ 2 w 6"/>
                  <a:gd name="T9" fmla="*/ 0 h 8"/>
                  <a:gd name="T10" fmla="*/ 0 w 6"/>
                  <a:gd name="T11" fmla="*/ 2 h 8"/>
                  <a:gd name="T12" fmla="*/ 0 w 6"/>
                  <a:gd name="T13" fmla="*/ 4 h 8"/>
                  <a:gd name="T14" fmla="*/ 0 w 6"/>
                  <a:gd name="T15" fmla="*/ 8 h 8"/>
                  <a:gd name="T16" fmla="*/ 4 w 6"/>
                  <a:gd name="T17" fmla="*/ 8 h 8"/>
                  <a:gd name="T18" fmla="*/ 4 w 6"/>
                  <a:gd name="T19" fmla="*/ 4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4" y="4"/>
                    </a:moveTo>
                    <a:lnTo>
                      <a:pt x="6" y="2"/>
                    </a:lnTo>
                    <a:lnTo>
                      <a:pt x="4" y="2"/>
                    </a:lnTo>
                    <a:lnTo>
                      <a:pt x="4" y="0"/>
                    </a:lnTo>
                    <a:lnTo>
                      <a:pt x="2" y="0"/>
                    </a:lnTo>
                    <a:lnTo>
                      <a:pt x="0" y="2"/>
                    </a:lnTo>
                    <a:lnTo>
                      <a:pt x="0" y="4"/>
                    </a:lnTo>
                    <a:lnTo>
                      <a:pt x="0" y="8"/>
                    </a:lnTo>
                    <a:lnTo>
                      <a:pt x="4" y="8"/>
                    </a:lnTo>
                    <a:lnTo>
                      <a:pt x="4" y="4"/>
                    </a:lnTo>
                    <a:close/>
                  </a:path>
                </a:pathLst>
              </a:custGeom>
              <a:solidFill>
                <a:srgbClr val="0071B4">
                  <a:alpha val="34901"/>
                </a:srgbClr>
              </a:solidFill>
              <a:ln w="9525">
                <a:noFill/>
                <a:round/>
                <a:headEnd/>
                <a:tailEnd/>
              </a:ln>
            </p:spPr>
            <p:txBody>
              <a:bodyPr/>
              <a:lstStyle/>
              <a:p>
                <a:endParaRPr lang="en-US"/>
              </a:p>
            </p:txBody>
          </p:sp>
          <p:sp>
            <p:nvSpPr>
              <p:cNvPr id="14722" name="Freeform 325"/>
              <p:cNvSpPr>
                <a:spLocks/>
              </p:cNvSpPr>
              <p:nvPr/>
            </p:nvSpPr>
            <p:spPr bwMode="auto">
              <a:xfrm>
                <a:off x="4993" y="3201"/>
                <a:ext cx="17" cy="20"/>
              </a:xfrm>
              <a:custGeom>
                <a:avLst/>
                <a:gdLst>
                  <a:gd name="T0" fmla="*/ 4 w 17"/>
                  <a:gd name="T1" fmla="*/ 0 h 20"/>
                  <a:gd name="T2" fmla="*/ 0 w 17"/>
                  <a:gd name="T3" fmla="*/ 0 h 20"/>
                  <a:gd name="T4" fmla="*/ 0 w 17"/>
                  <a:gd name="T5" fmla="*/ 4 h 20"/>
                  <a:gd name="T6" fmla="*/ 2 w 17"/>
                  <a:gd name="T7" fmla="*/ 8 h 20"/>
                  <a:gd name="T8" fmla="*/ 8 w 17"/>
                  <a:gd name="T9" fmla="*/ 12 h 20"/>
                  <a:gd name="T10" fmla="*/ 8 w 17"/>
                  <a:gd name="T11" fmla="*/ 16 h 20"/>
                  <a:gd name="T12" fmla="*/ 8 w 17"/>
                  <a:gd name="T13" fmla="*/ 18 h 20"/>
                  <a:gd name="T14" fmla="*/ 11 w 17"/>
                  <a:gd name="T15" fmla="*/ 20 h 20"/>
                  <a:gd name="T16" fmla="*/ 13 w 17"/>
                  <a:gd name="T17" fmla="*/ 20 h 20"/>
                  <a:gd name="T18" fmla="*/ 15 w 17"/>
                  <a:gd name="T19" fmla="*/ 20 h 20"/>
                  <a:gd name="T20" fmla="*/ 17 w 17"/>
                  <a:gd name="T21" fmla="*/ 18 h 20"/>
                  <a:gd name="T22" fmla="*/ 17 w 17"/>
                  <a:gd name="T23" fmla="*/ 18 h 20"/>
                  <a:gd name="T24" fmla="*/ 17 w 17"/>
                  <a:gd name="T25" fmla="*/ 14 h 20"/>
                  <a:gd name="T26" fmla="*/ 4 w 17"/>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0"/>
                  <a:gd name="T44" fmla="*/ 17 w 17"/>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0">
                    <a:moveTo>
                      <a:pt x="4" y="0"/>
                    </a:moveTo>
                    <a:lnTo>
                      <a:pt x="0" y="0"/>
                    </a:lnTo>
                    <a:lnTo>
                      <a:pt x="0" y="4"/>
                    </a:lnTo>
                    <a:lnTo>
                      <a:pt x="2" y="8"/>
                    </a:lnTo>
                    <a:lnTo>
                      <a:pt x="8" y="12"/>
                    </a:lnTo>
                    <a:lnTo>
                      <a:pt x="8" y="16"/>
                    </a:lnTo>
                    <a:lnTo>
                      <a:pt x="8" y="18"/>
                    </a:lnTo>
                    <a:lnTo>
                      <a:pt x="11" y="20"/>
                    </a:lnTo>
                    <a:lnTo>
                      <a:pt x="13" y="20"/>
                    </a:lnTo>
                    <a:lnTo>
                      <a:pt x="15" y="20"/>
                    </a:lnTo>
                    <a:lnTo>
                      <a:pt x="17" y="18"/>
                    </a:lnTo>
                    <a:lnTo>
                      <a:pt x="17" y="14"/>
                    </a:lnTo>
                    <a:lnTo>
                      <a:pt x="4" y="0"/>
                    </a:lnTo>
                    <a:close/>
                  </a:path>
                </a:pathLst>
              </a:custGeom>
              <a:solidFill>
                <a:srgbClr val="0071B4">
                  <a:alpha val="34901"/>
                </a:srgbClr>
              </a:solidFill>
              <a:ln w="9525">
                <a:noFill/>
                <a:round/>
                <a:headEnd/>
                <a:tailEnd/>
              </a:ln>
            </p:spPr>
            <p:txBody>
              <a:bodyPr/>
              <a:lstStyle/>
              <a:p>
                <a:endParaRPr lang="en-US"/>
              </a:p>
            </p:txBody>
          </p:sp>
          <p:sp>
            <p:nvSpPr>
              <p:cNvPr id="14723" name="Freeform 326"/>
              <p:cNvSpPr>
                <a:spLocks/>
              </p:cNvSpPr>
              <p:nvPr/>
            </p:nvSpPr>
            <p:spPr bwMode="auto">
              <a:xfrm>
                <a:off x="5333" y="3245"/>
                <a:ext cx="0" cy="2"/>
              </a:xfrm>
              <a:custGeom>
                <a:avLst/>
                <a:gdLst>
                  <a:gd name="T0" fmla="*/ 0 h 2"/>
                  <a:gd name="T1" fmla="*/ 0 h 2"/>
                  <a:gd name="T2" fmla="*/ 2 h 2"/>
                  <a:gd name="T3" fmla="*/ 2 h 2"/>
                  <a:gd name="T4" fmla="*/ 0 h 2"/>
                  <a:gd name="T5" fmla="*/ 0 h 2"/>
                  <a:gd name="T6" fmla="*/ 0 60000 65536"/>
                  <a:gd name="T7" fmla="*/ 0 60000 65536"/>
                  <a:gd name="T8" fmla="*/ 0 60000 65536"/>
                  <a:gd name="T9" fmla="*/ 0 60000 65536"/>
                  <a:gd name="T10" fmla="*/ 0 60000 65536"/>
                  <a:gd name="T11" fmla="*/ 0 60000 65536"/>
                  <a:gd name="T12" fmla="*/ 0 h 2"/>
                  <a:gd name="T13" fmla="*/ 2 h 2"/>
                </a:gdLst>
                <a:ahLst/>
                <a:cxnLst>
                  <a:cxn ang="T6">
                    <a:pos x="0" y="T0"/>
                  </a:cxn>
                  <a:cxn ang="T7">
                    <a:pos x="0" y="T1"/>
                  </a:cxn>
                  <a:cxn ang="T8">
                    <a:pos x="0" y="T2"/>
                  </a:cxn>
                  <a:cxn ang="T9">
                    <a:pos x="0" y="T3"/>
                  </a:cxn>
                  <a:cxn ang="T10">
                    <a:pos x="0" y="T4"/>
                  </a:cxn>
                  <a:cxn ang="T11">
                    <a:pos x="0" y="T5"/>
                  </a:cxn>
                </a:cxnLst>
                <a:rect l="0" t="T12" r="0" b="T13"/>
                <a:pathLst>
                  <a:path h="2">
                    <a:moveTo>
                      <a:pt x="0" y="0"/>
                    </a:moveTo>
                    <a:lnTo>
                      <a:pt x="0" y="0"/>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724" name="Freeform 327"/>
              <p:cNvSpPr>
                <a:spLocks/>
              </p:cNvSpPr>
              <p:nvPr/>
            </p:nvSpPr>
            <p:spPr bwMode="auto">
              <a:xfrm>
                <a:off x="4562" y="3241"/>
                <a:ext cx="4" cy="4"/>
              </a:xfrm>
              <a:custGeom>
                <a:avLst/>
                <a:gdLst>
                  <a:gd name="T0" fmla="*/ 2 w 4"/>
                  <a:gd name="T1" fmla="*/ 4 h 4"/>
                  <a:gd name="T2" fmla="*/ 4 w 4"/>
                  <a:gd name="T3" fmla="*/ 2 h 4"/>
                  <a:gd name="T4" fmla="*/ 4 w 4"/>
                  <a:gd name="T5" fmla="*/ 0 h 4"/>
                  <a:gd name="T6" fmla="*/ 0 w 4"/>
                  <a:gd name="T7" fmla="*/ 2 h 4"/>
                  <a:gd name="T8" fmla="*/ 0 w 4"/>
                  <a:gd name="T9" fmla="*/ 2 h 4"/>
                  <a:gd name="T10" fmla="*/ 0 w 4"/>
                  <a:gd name="T11" fmla="*/ 4 h 4"/>
                  <a:gd name="T12" fmla="*/ 2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4"/>
                    </a:moveTo>
                    <a:lnTo>
                      <a:pt x="4" y="2"/>
                    </a:lnTo>
                    <a:lnTo>
                      <a:pt x="4"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725" name="Freeform 328"/>
              <p:cNvSpPr>
                <a:spLocks/>
              </p:cNvSpPr>
              <p:nvPr/>
            </p:nvSpPr>
            <p:spPr bwMode="auto">
              <a:xfrm>
                <a:off x="5484" y="3392"/>
                <a:ext cx="0" cy="4"/>
              </a:xfrm>
              <a:custGeom>
                <a:avLst/>
                <a:gdLst>
                  <a:gd name="T0" fmla="*/ 0 h 4"/>
                  <a:gd name="T1" fmla="*/ 2 h 4"/>
                  <a:gd name="T2" fmla="*/ 4 h 4"/>
                  <a:gd name="T3" fmla="*/ 4 h 4"/>
                  <a:gd name="T4" fmla="*/ 2 h 4"/>
                  <a:gd name="T5" fmla="*/ 0 h 4"/>
                  <a:gd name="T6" fmla="*/ 0 h 4"/>
                  <a:gd name="T7" fmla="*/ 0 60000 65536"/>
                  <a:gd name="T8" fmla="*/ 0 60000 65536"/>
                  <a:gd name="T9" fmla="*/ 0 60000 65536"/>
                  <a:gd name="T10" fmla="*/ 0 60000 65536"/>
                  <a:gd name="T11" fmla="*/ 0 60000 65536"/>
                  <a:gd name="T12" fmla="*/ 0 60000 65536"/>
                  <a:gd name="T13" fmla="*/ 0 60000 65536"/>
                  <a:gd name="T14" fmla="*/ 0 h 4"/>
                  <a:gd name="T15" fmla="*/ 4 h 4"/>
                </a:gdLst>
                <a:ahLst/>
                <a:cxnLst>
                  <a:cxn ang="T7">
                    <a:pos x="0" y="T0"/>
                  </a:cxn>
                  <a:cxn ang="T8">
                    <a:pos x="0" y="T1"/>
                  </a:cxn>
                  <a:cxn ang="T9">
                    <a:pos x="0" y="T2"/>
                  </a:cxn>
                  <a:cxn ang="T10">
                    <a:pos x="0" y="T3"/>
                  </a:cxn>
                  <a:cxn ang="T11">
                    <a:pos x="0" y="T4"/>
                  </a:cxn>
                  <a:cxn ang="T12">
                    <a:pos x="0" y="T5"/>
                  </a:cxn>
                  <a:cxn ang="T13">
                    <a:pos x="0" y="T6"/>
                  </a:cxn>
                </a:cxnLst>
                <a:rect l="0" t="T14" r="0" b="T15"/>
                <a:pathLst>
                  <a:path h="4">
                    <a:moveTo>
                      <a:pt x="0" y="0"/>
                    </a:moveTo>
                    <a:lnTo>
                      <a:pt x="0" y="2"/>
                    </a:lnTo>
                    <a:lnTo>
                      <a:pt x="0" y="4"/>
                    </a:lnTo>
                    <a:lnTo>
                      <a:pt x="0" y="2"/>
                    </a:lnTo>
                    <a:lnTo>
                      <a:pt x="0" y="0"/>
                    </a:lnTo>
                    <a:close/>
                  </a:path>
                </a:pathLst>
              </a:custGeom>
              <a:solidFill>
                <a:srgbClr val="0071B4">
                  <a:alpha val="34901"/>
                </a:srgbClr>
              </a:solidFill>
              <a:ln w="9525">
                <a:noFill/>
                <a:round/>
                <a:headEnd/>
                <a:tailEnd/>
              </a:ln>
            </p:spPr>
            <p:txBody>
              <a:bodyPr/>
              <a:lstStyle/>
              <a:p>
                <a:endParaRPr lang="en-US"/>
              </a:p>
            </p:txBody>
          </p:sp>
          <p:sp>
            <p:nvSpPr>
              <p:cNvPr id="14726" name="Freeform 329"/>
              <p:cNvSpPr>
                <a:spLocks/>
              </p:cNvSpPr>
              <p:nvPr/>
            </p:nvSpPr>
            <p:spPr bwMode="auto">
              <a:xfrm>
                <a:off x="4491" y="3101"/>
                <a:ext cx="87" cy="104"/>
              </a:xfrm>
              <a:custGeom>
                <a:avLst/>
                <a:gdLst>
                  <a:gd name="T0" fmla="*/ 12 w 87"/>
                  <a:gd name="T1" fmla="*/ 36 h 104"/>
                  <a:gd name="T2" fmla="*/ 6 w 87"/>
                  <a:gd name="T3" fmla="*/ 42 h 104"/>
                  <a:gd name="T4" fmla="*/ 0 w 87"/>
                  <a:gd name="T5" fmla="*/ 62 h 104"/>
                  <a:gd name="T6" fmla="*/ 2 w 87"/>
                  <a:gd name="T7" fmla="*/ 74 h 104"/>
                  <a:gd name="T8" fmla="*/ 10 w 87"/>
                  <a:gd name="T9" fmla="*/ 80 h 104"/>
                  <a:gd name="T10" fmla="*/ 8 w 87"/>
                  <a:gd name="T11" fmla="*/ 98 h 104"/>
                  <a:gd name="T12" fmla="*/ 10 w 87"/>
                  <a:gd name="T13" fmla="*/ 104 h 104"/>
                  <a:gd name="T14" fmla="*/ 22 w 87"/>
                  <a:gd name="T15" fmla="*/ 102 h 104"/>
                  <a:gd name="T16" fmla="*/ 22 w 87"/>
                  <a:gd name="T17" fmla="*/ 90 h 104"/>
                  <a:gd name="T18" fmla="*/ 22 w 87"/>
                  <a:gd name="T19" fmla="*/ 72 h 104"/>
                  <a:gd name="T20" fmla="*/ 20 w 87"/>
                  <a:gd name="T21" fmla="*/ 64 h 104"/>
                  <a:gd name="T22" fmla="*/ 30 w 87"/>
                  <a:gd name="T23" fmla="*/ 62 h 104"/>
                  <a:gd name="T24" fmla="*/ 32 w 87"/>
                  <a:gd name="T25" fmla="*/ 68 h 104"/>
                  <a:gd name="T26" fmla="*/ 30 w 87"/>
                  <a:gd name="T27" fmla="*/ 76 h 104"/>
                  <a:gd name="T28" fmla="*/ 38 w 87"/>
                  <a:gd name="T29" fmla="*/ 82 h 104"/>
                  <a:gd name="T30" fmla="*/ 38 w 87"/>
                  <a:gd name="T31" fmla="*/ 90 h 104"/>
                  <a:gd name="T32" fmla="*/ 42 w 87"/>
                  <a:gd name="T33" fmla="*/ 92 h 104"/>
                  <a:gd name="T34" fmla="*/ 46 w 87"/>
                  <a:gd name="T35" fmla="*/ 88 h 104"/>
                  <a:gd name="T36" fmla="*/ 54 w 87"/>
                  <a:gd name="T37" fmla="*/ 86 h 104"/>
                  <a:gd name="T38" fmla="*/ 56 w 87"/>
                  <a:gd name="T39" fmla="*/ 82 h 104"/>
                  <a:gd name="T40" fmla="*/ 52 w 87"/>
                  <a:gd name="T41" fmla="*/ 82 h 104"/>
                  <a:gd name="T42" fmla="*/ 50 w 87"/>
                  <a:gd name="T43" fmla="*/ 78 h 104"/>
                  <a:gd name="T44" fmla="*/ 48 w 87"/>
                  <a:gd name="T45" fmla="*/ 74 h 104"/>
                  <a:gd name="T46" fmla="*/ 50 w 87"/>
                  <a:gd name="T47" fmla="*/ 70 h 104"/>
                  <a:gd name="T48" fmla="*/ 48 w 87"/>
                  <a:gd name="T49" fmla="*/ 68 h 104"/>
                  <a:gd name="T50" fmla="*/ 46 w 87"/>
                  <a:gd name="T51" fmla="*/ 64 h 104"/>
                  <a:gd name="T52" fmla="*/ 36 w 87"/>
                  <a:gd name="T53" fmla="*/ 52 h 104"/>
                  <a:gd name="T54" fmla="*/ 38 w 87"/>
                  <a:gd name="T55" fmla="*/ 50 h 104"/>
                  <a:gd name="T56" fmla="*/ 56 w 87"/>
                  <a:gd name="T57" fmla="*/ 38 h 104"/>
                  <a:gd name="T58" fmla="*/ 62 w 87"/>
                  <a:gd name="T59" fmla="*/ 38 h 104"/>
                  <a:gd name="T60" fmla="*/ 64 w 87"/>
                  <a:gd name="T61" fmla="*/ 34 h 104"/>
                  <a:gd name="T62" fmla="*/ 60 w 87"/>
                  <a:gd name="T63" fmla="*/ 32 h 104"/>
                  <a:gd name="T64" fmla="*/ 56 w 87"/>
                  <a:gd name="T65" fmla="*/ 36 h 104"/>
                  <a:gd name="T66" fmla="*/ 44 w 87"/>
                  <a:gd name="T67" fmla="*/ 38 h 104"/>
                  <a:gd name="T68" fmla="*/ 42 w 87"/>
                  <a:gd name="T69" fmla="*/ 38 h 104"/>
                  <a:gd name="T70" fmla="*/ 36 w 87"/>
                  <a:gd name="T71" fmla="*/ 38 h 104"/>
                  <a:gd name="T72" fmla="*/ 32 w 87"/>
                  <a:gd name="T73" fmla="*/ 44 h 104"/>
                  <a:gd name="T74" fmla="*/ 22 w 87"/>
                  <a:gd name="T75" fmla="*/ 38 h 104"/>
                  <a:gd name="T76" fmla="*/ 18 w 87"/>
                  <a:gd name="T77" fmla="*/ 34 h 104"/>
                  <a:gd name="T78" fmla="*/ 22 w 87"/>
                  <a:gd name="T79" fmla="*/ 18 h 104"/>
                  <a:gd name="T80" fmla="*/ 34 w 87"/>
                  <a:gd name="T81" fmla="*/ 18 h 104"/>
                  <a:gd name="T82" fmla="*/ 38 w 87"/>
                  <a:gd name="T83" fmla="*/ 18 h 104"/>
                  <a:gd name="T84" fmla="*/ 40 w 87"/>
                  <a:gd name="T85" fmla="*/ 18 h 104"/>
                  <a:gd name="T86" fmla="*/ 60 w 87"/>
                  <a:gd name="T87" fmla="*/ 18 h 104"/>
                  <a:gd name="T88" fmla="*/ 75 w 87"/>
                  <a:gd name="T89" fmla="*/ 20 h 104"/>
                  <a:gd name="T90" fmla="*/ 87 w 87"/>
                  <a:gd name="T91" fmla="*/ 6 h 104"/>
                  <a:gd name="T92" fmla="*/ 87 w 87"/>
                  <a:gd name="T93" fmla="*/ 2 h 104"/>
                  <a:gd name="T94" fmla="*/ 85 w 87"/>
                  <a:gd name="T95" fmla="*/ 0 h 104"/>
                  <a:gd name="T96" fmla="*/ 73 w 87"/>
                  <a:gd name="T97" fmla="*/ 10 h 104"/>
                  <a:gd name="T98" fmla="*/ 60 w 87"/>
                  <a:gd name="T99" fmla="*/ 10 h 104"/>
                  <a:gd name="T100" fmla="*/ 56 w 87"/>
                  <a:gd name="T101" fmla="*/ 12 h 104"/>
                  <a:gd name="T102" fmla="*/ 52 w 87"/>
                  <a:gd name="T103" fmla="*/ 12 h 104"/>
                  <a:gd name="T104" fmla="*/ 38 w 87"/>
                  <a:gd name="T105" fmla="*/ 8 h 104"/>
                  <a:gd name="T106" fmla="*/ 36 w 87"/>
                  <a:gd name="T107" fmla="*/ 6 h 104"/>
                  <a:gd name="T108" fmla="*/ 28 w 87"/>
                  <a:gd name="T109" fmla="*/ 6 h 104"/>
                  <a:gd name="T110" fmla="*/ 26 w 87"/>
                  <a:gd name="T111" fmla="*/ 10 h 104"/>
                  <a:gd name="T112" fmla="*/ 22 w 87"/>
                  <a:gd name="T113" fmla="*/ 14 h 104"/>
                  <a:gd name="T114" fmla="*/ 18 w 87"/>
                  <a:gd name="T115" fmla="*/ 12 h 104"/>
                  <a:gd name="T116" fmla="*/ 14 w 87"/>
                  <a:gd name="T117" fmla="*/ 18 h 104"/>
                  <a:gd name="T118" fmla="*/ 12 w 87"/>
                  <a:gd name="T119" fmla="*/ 24 h 104"/>
                  <a:gd name="T120" fmla="*/ 14 w 87"/>
                  <a:gd name="T121" fmla="*/ 26 h 104"/>
                  <a:gd name="T122" fmla="*/ 12 w 87"/>
                  <a:gd name="T123" fmla="*/ 32 h 10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7"/>
                  <a:gd name="T187" fmla="*/ 0 h 104"/>
                  <a:gd name="T188" fmla="*/ 87 w 87"/>
                  <a:gd name="T189" fmla="*/ 104 h 10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7" h="104">
                    <a:moveTo>
                      <a:pt x="12" y="32"/>
                    </a:moveTo>
                    <a:lnTo>
                      <a:pt x="12" y="36"/>
                    </a:lnTo>
                    <a:lnTo>
                      <a:pt x="10" y="36"/>
                    </a:lnTo>
                    <a:lnTo>
                      <a:pt x="6" y="42"/>
                    </a:lnTo>
                    <a:lnTo>
                      <a:pt x="6" y="50"/>
                    </a:lnTo>
                    <a:lnTo>
                      <a:pt x="0" y="62"/>
                    </a:lnTo>
                    <a:lnTo>
                      <a:pt x="0" y="70"/>
                    </a:lnTo>
                    <a:lnTo>
                      <a:pt x="2" y="74"/>
                    </a:lnTo>
                    <a:lnTo>
                      <a:pt x="8" y="72"/>
                    </a:lnTo>
                    <a:lnTo>
                      <a:pt x="10" y="80"/>
                    </a:lnTo>
                    <a:lnTo>
                      <a:pt x="8" y="98"/>
                    </a:lnTo>
                    <a:lnTo>
                      <a:pt x="8" y="102"/>
                    </a:lnTo>
                    <a:lnTo>
                      <a:pt x="10" y="104"/>
                    </a:lnTo>
                    <a:lnTo>
                      <a:pt x="22" y="102"/>
                    </a:lnTo>
                    <a:lnTo>
                      <a:pt x="20" y="94"/>
                    </a:lnTo>
                    <a:lnTo>
                      <a:pt x="22" y="90"/>
                    </a:lnTo>
                    <a:lnTo>
                      <a:pt x="22" y="88"/>
                    </a:lnTo>
                    <a:lnTo>
                      <a:pt x="22" y="72"/>
                    </a:lnTo>
                    <a:lnTo>
                      <a:pt x="20" y="68"/>
                    </a:lnTo>
                    <a:lnTo>
                      <a:pt x="20" y="64"/>
                    </a:lnTo>
                    <a:lnTo>
                      <a:pt x="26" y="60"/>
                    </a:lnTo>
                    <a:lnTo>
                      <a:pt x="30" y="62"/>
                    </a:lnTo>
                    <a:lnTo>
                      <a:pt x="32" y="68"/>
                    </a:lnTo>
                    <a:lnTo>
                      <a:pt x="30" y="72"/>
                    </a:lnTo>
                    <a:lnTo>
                      <a:pt x="30" y="76"/>
                    </a:lnTo>
                    <a:lnTo>
                      <a:pt x="36" y="80"/>
                    </a:lnTo>
                    <a:lnTo>
                      <a:pt x="38" y="82"/>
                    </a:lnTo>
                    <a:lnTo>
                      <a:pt x="38" y="86"/>
                    </a:lnTo>
                    <a:lnTo>
                      <a:pt x="38" y="90"/>
                    </a:lnTo>
                    <a:lnTo>
                      <a:pt x="38" y="92"/>
                    </a:lnTo>
                    <a:lnTo>
                      <a:pt x="42" y="92"/>
                    </a:lnTo>
                    <a:lnTo>
                      <a:pt x="46" y="90"/>
                    </a:lnTo>
                    <a:lnTo>
                      <a:pt x="46" y="88"/>
                    </a:lnTo>
                    <a:lnTo>
                      <a:pt x="50" y="86"/>
                    </a:lnTo>
                    <a:lnTo>
                      <a:pt x="54" y="86"/>
                    </a:lnTo>
                    <a:lnTo>
                      <a:pt x="56" y="84"/>
                    </a:lnTo>
                    <a:lnTo>
                      <a:pt x="56" y="82"/>
                    </a:lnTo>
                    <a:lnTo>
                      <a:pt x="54" y="82"/>
                    </a:lnTo>
                    <a:lnTo>
                      <a:pt x="52" y="82"/>
                    </a:lnTo>
                    <a:lnTo>
                      <a:pt x="52" y="78"/>
                    </a:lnTo>
                    <a:lnTo>
                      <a:pt x="50" y="78"/>
                    </a:lnTo>
                    <a:lnTo>
                      <a:pt x="48" y="76"/>
                    </a:lnTo>
                    <a:lnTo>
                      <a:pt x="48" y="74"/>
                    </a:lnTo>
                    <a:lnTo>
                      <a:pt x="48" y="72"/>
                    </a:lnTo>
                    <a:lnTo>
                      <a:pt x="50" y="70"/>
                    </a:lnTo>
                    <a:lnTo>
                      <a:pt x="48" y="68"/>
                    </a:lnTo>
                    <a:lnTo>
                      <a:pt x="48" y="64"/>
                    </a:lnTo>
                    <a:lnTo>
                      <a:pt x="46" y="64"/>
                    </a:lnTo>
                    <a:lnTo>
                      <a:pt x="40" y="54"/>
                    </a:lnTo>
                    <a:lnTo>
                      <a:pt x="36" y="52"/>
                    </a:lnTo>
                    <a:lnTo>
                      <a:pt x="36" y="50"/>
                    </a:lnTo>
                    <a:lnTo>
                      <a:pt x="38" y="50"/>
                    </a:lnTo>
                    <a:lnTo>
                      <a:pt x="48" y="46"/>
                    </a:lnTo>
                    <a:lnTo>
                      <a:pt x="56" y="38"/>
                    </a:lnTo>
                    <a:lnTo>
                      <a:pt x="60" y="36"/>
                    </a:lnTo>
                    <a:lnTo>
                      <a:pt x="62" y="38"/>
                    </a:lnTo>
                    <a:lnTo>
                      <a:pt x="64" y="36"/>
                    </a:lnTo>
                    <a:lnTo>
                      <a:pt x="64" y="34"/>
                    </a:lnTo>
                    <a:lnTo>
                      <a:pt x="62" y="32"/>
                    </a:lnTo>
                    <a:lnTo>
                      <a:pt x="60" y="32"/>
                    </a:lnTo>
                    <a:lnTo>
                      <a:pt x="56" y="34"/>
                    </a:lnTo>
                    <a:lnTo>
                      <a:pt x="56" y="36"/>
                    </a:lnTo>
                    <a:lnTo>
                      <a:pt x="46" y="36"/>
                    </a:lnTo>
                    <a:lnTo>
                      <a:pt x="44" y="38"/>
                    </a:lnTo>
                    <a:lnTo>
                      <a:pt x="42" y="38"/>
                    </a:lnTo>
                    <a:lnTo>
                      <a:pt x="38" y="36"/>
                    </a:lnTo>
                    <a:lnTo>
                      <a:pt x="36" y="38"/>
                    </a:lnTo>
                    <a:lnTo>
                      <a:pt x="32" y="42"/>
                    </a:lnTo>
                    <a:lnTo>
                      <a:pt x="32" y="44"/>
                    </a:lnTo>
                    <a:lnTo>
                      <a:pt x="26" y="44"/>
                    </a:lnTo>
                    <a:lnTo>
                      <a:pt x="22" y="38"/>
                    </a:lnTo>
                    <a:lnTo>
                      <a:pt x="20" y="38"/>
                    </a:lnTo>
                    <a:lnTo>
                      <a:pt x="18" y="34"/>
                    </a:lnTo>
                    <a:lnTo>
                      <a:pt x="18" y="24"/>
                    </a:lnTo>
                    <a:lnTo>
                      <a:pt x="22" y="18"/>
                    </a:lnTo>
                    <a:lnTo>
                      <a:pt x="32" y="18"/>
                    </a:lnTo>
                    <a:lnTo>
                      <a:pt x="34" y="18"/>
                    </a:lnTo>
                    <a:lnTo>
                      <a:pt x="38" y="18"/>
                    </a:lnTo>
                    <a:lnTo>
                      <a:pt x="40" y="18"/>
                    </a:lnTo>
                    <a:lnTo>
                      <a:pt x="42" y="18"/>
                    </a:lnTo>
                    <a:lnTo>
                      <a:pt x="60" y="18"/>
                    </a:lnTo>
                    <a:lnTo>
                      <a:pt x="62" y="20"/>
                    </a:lnTo>
                    <a:lnTo>
                      <a:pt x="75" y="20"/>
                    </a:lnTo>
                    <a:lnTo>
                      <a:pt x="77" y="18"/>
                    </a:lnTo>
                    <a:lnTo>
                      <a:pt x="87" y="6"/>
                    </a:lnTo>
                    <a:lnTo>
                      <a:pt x="87" y="4"/>
                    </a:lnTo>
                    <a:lnTo>
                      <a:pt x="87" y="2"/>
                    </a:lnTo>
                    <a:lnTo>
                      <a:pt x="87" y="0"/>
                    </a:lnTo>
                    <a:lnTo>
                      <a:pt x="85" y="0"/>
                    </a:lnTo>
                    <a:lnTo>
                      <a:pt x="83" y="2"/>
                    </a:lnTo>
                    <a:lnTo>
                      <a:pt x="73" y="10"/>
                    </a:lnTo>
                    <a:lnTo>
                      <a:pt x="69" y="12"/>
                    </a:lnTo>
                    <a:lnTo>
                      <a:pt x="60" y="10"/>
                    </a:lnTo>
                    <a:lnTo>
                      <a:pt x="58" y="10"/>
                    </a:lnTo>
                    <a:lnTo>
                      <a:pt x="56" y="12"/>
                    </a:lnTo>
                    <a:lnTo>
                      <a:pt x="52" y="12"/>
                    </a:lnTo>
                    <a:lnTo>
                      <a:pt x="52" y="10"/>
                    </a:lnTo>
                    <a:lnTo>
                      <a:pt x="38" y="8"/>
                    </a:lnTo>
                    <a:lnTo>
                      <a:pt x="36" y="8"/>
                    </a:lnTo>
                    <a:lnTo>
                      <a:pt x="36" y="6"/>
                    </a:lnTo>
                    <a:lnTo>
                      <a:pt x="30" y="6"/>
                    </a:lnTo>
                    <a:lnTo>
                      <a:pt x="28" y="6"/>
                    </a:lnTo>
                    <a:lnTo>
                      <a:pt x="26" y="8"/>
                    </a:lnTo>
                    <a:lnTo>
                      <a:pt x="26" y="10"/>
                    </a:lnTo>
                    <a:lnTo>
                      <a:pt x="24" y="12"/>
                    </a:lnTo>
                    <a:lnTo>
                      <a:pt x="22" y="14"/>
                    </a:lnTo>
                    <a:lnTo>
                      <a:pt x="20" y="12"/>
                    </a:lnTo>
                    <a:lnTo>
                      <a:pt x="18" y="12"/>
                    </a:lnTo>
                    <a:lnTo>
                      <a:pt x="16" y="14"/>
                    </a:lnTo>
                    <a:lnTo>
                      <a:pt x="14" y="18"/>
                    </a:lnTo>
                    <a:lnTo>
                      <a:pt x="14" y="22"/>
                    </a:lnTo>
                    <a:lnTo>
                      <a:pt x="12" y="24"/>
                    </a:lnTo>
                    <a:lnTo>
                      <a:pt x="14" y="26"/>
                    </a:lnTo>
                    <a:lnTo>
                      <a:pt x="14" y="36"/>
                    </a:lnTo>
                    <a:lnTo>
                      <a:pt x="12" y="32"/>
                    </a:lnTo>
                    <a:close/>
                  </a:path>
                </a:pathLst>
              </a:custGeom>
              <a:solidFill>
                <a:srgbClr val="0071B4">
                  <a:alpha val="34901"/>
                </a:srgbClr>
              </a:solidFill>
              <a:ln w="9525">
                <a:noFill/>
                <a:round/>
                <a:headEnd/>
                <a:tailEnd/>
              </a:ln>
            </p:spPr>
            <p:txBody>
              <a:bodyPr/>
              <a:lstStyle/>
              <a:p>
                <a:endParaRPr lang="en-US"/>
              </a:p>
            </p:txBody>
          </p:sp>
          <p:sp>
            <p:nvSpPr>
              <p:cNvPr id="14727" name="Freeform 330"/>
              <p:cNvSpPr>
                <a:spLocks/>
              </p:cNvSpPr>
              <p:nvPr/>
            </p:nvSpPr>
            <p:spPr bwMode="auto">
              <a:xfrm>
                <a:off x="5305" y="3370"/>
                <a:ext cx="18" cy="12"/>
              </a:xfrm>
              <a:custGeom>
                <a:avLst/>
                <a:gdLst>
                  <a:gd name="T0" fmla="*/ 16 w 18"/>
                  <a:gd name="T1" fmla="*/ 2 h 12"/>
                  <a:gd name="T2" fmla="*/ 14 w 18"/>
                  <a:gd name="T3" fmla="*/ 2 h 12"/>
                  <a:gd name="T4" fmla="*/ 12 w 18"/>
                  <a:gd name="T5" fmla="*/ 2 h 12"/>
                  <a:gd name="T6" fmla="*/ 12 w 18"/>
                  <a:gd name="T7" fmla="*/ 0 h 12"/>
                  <a:gd name="T8" fmla="*/ 10 w 18"/>
                  <a:gd name="T9" fmla="*/ 2 h 12"/>
                  <a:gd name="T10" fmla="*/ 8 w 18"/>
                  <a:gd name="T11" fmla="*/ 2 h 12"/>
                  <a:gd name="T12" fmla="*/ 8 w 18"/>
                  <a:gd name="T13" fmla="*/ 2 h 12"/>
                  <a:gd name="T14" fmla="*/ 6 w 18"/>
                  <a:gd name="T15" fmla="*/ 2 h 12"/>
                  <a:gd name="T16" fmla="*/ 4 w 18"/>
                  <a:gd name="T17" fmla="*/ 2 h 12"/>
                  <a:gd name="T18" fmla="*/ 0 w 18"/>
                  <a:gd name="T19" fmla="*/ 4 h 12"/>
                  <a:gd name="T20" fmla="*/ 0 w 18"/>
                  <a:gd name="T21" fmla="*/ 8 h 12"/>
                  <a:gd name="T22" fmla="*/ 0 w 18"/>
                  <a:gd name="T23" fmla="*/ 10 h 12"/>
                  <a:gd name="T24" fmla="*/ 2 w 18"/>
                  <a:gd name="T25" fmla="*/ 12 h 12"/>
                  <a:gd name="T26" fmla="*/ 6 w 18"/>
                  <a:gd name="T27" fmla="*/ 12 h 12"/>
                  <a:gd name="T28" fmla="*/ 6 w 18"/>
                  <a:gd name="T29" fmla="*/ 12 h 12"/>
                  <a:gd name="T30" fmla="*/ 12 w 18"/>
                  <a:gd name="T31" fmla="*/ 12 h 12"/>
                  <a:gd name="T32" fmla="*/ 14 w 18"/>
                  <a:gd name="T33" fmla="*/ 12 h 12"/>
                  <a:gd name="T34" fmla="*/ 18 w 18"/>
                  <a:gd name="T35" fmla="*/ 12 h 12"/>
                  <a:gd name="T36" fmla="*/ 18 w 18"/>
                  <a:gd name="T37" fmla="*/ 10 h 12"/>
                  <a:gd name="T38" fmla="*/ 16 w 18"/>
                  <a:gd name="T39" fmla="*/ 4 h 12"/>
                  <a:gd name="T40" fmla="*/ 16 w 18"/>
                  <a:gd name="T41" fmla="*/ 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12"/>
                  <a:gd name="T65" fmla="*/ 18 w 18"/>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12">
                    <a:moveTo>
                      <a:pt x="16" y="2"/>
                    </a:moveTo>
                    <a:lnTo>
                      <a:pt x="14" y="2"/>
                    </a:lnTo>
                    <a:lnTo>
                      <a:pt x="12" y="2"/>
                    </a:lnTo>
                    <a:lnTo>
                      <a:pt x="12" y="0"/>
                    </a:lnTo>
                    <a:lnTo>
                      <a:pt x="10" y="2"/>
                    </a:lnTo>
                    <a:lnTo>
                      <a:pt x="8" y="2"/>
                    </a:lnTo>
                    <a:lnTo>
                      <a:pt x="6" y="2"/>
                    </a:lnTo>
                    <a:lnTo>
                      <a:pt x="4" y="2"/>
                    </a:lnTo>
                    <a:lnTo>
                      <a:pt x="0" y="4"/>
                    </a:lnTo>
                    <a:lnTo>
                      <a:pt x="0" y="8"/>
                    </a:lnTo>
                    <a:lnTo>
                      <a:pt x="0" y="10"/>
                    </a:lnTo>
                    <a:lnTo>
                      <a:pt x="2" y="12"/>
                    </a:lnTo>
                    <a:lnTo>
                      <a:pt x="6" y="12"/>
                    </a:lnTo>
                    <a:lnTo>
                      <a:pt x="12" y="12"/>
                    </a:lnTo>
                    <a:lnTo>
                      <a:pt x="14" y="12"/>
                    </a:lnTo>
                    <a:lnTo>
                      <a:pt x="18" y="12"/>
                    </a:lnTo>
                    <a:lnTo>
                      <a:pt x="18" y="10"/>
                    </a:lnTo>
                    <a:lnTo>
                      <a:pt x="16" y="4"/>
                    </a:lnTo>
                    <a:lnTo>
                      <a:pt x="16" y="2"/>
                    </a:lnTo>
                    <a:close/>
                  </a:path>
                </a:pathLst>
              </a:custGeom>
              <a:solidFill>
                <a:srgbClr val="0071B4">
                  <a:alpha val="34901"/>
                </a:srgbClr>
              </a:solidFill>
              <a:ln w="9525">
                <a:noFill/>
                <a:round/>
                <a:headEnd/>
                <a:tailEnd/>
              </a:ln>
            </p:spPr>
            <p:txBody>
              <a:bodyPr/>
              <a:lstStyle/>
              <a:p>
                <a:endParaRPr lang="en-US"/>
              </a:p>
            </p:txBody>
          </p:sp>
          <p:sp>
            <p:nvSpPr>
              <p:cNvPr id="14728" name="Freeform 331"/>
              <p:cNvSpPr>
                <a:spLocks/>
              </p:cNvSpPr>
              <p:nvPr/>
            </p:nvSpPr>
            <p:spPr bwMode="auto">
              <a:xfrm>
                <a:off x="5321" y="3354"/>
                <a:ext cx="22" cy="10"/>
              </a:xfrm>
              <a:custGeom>
                <a:avLst/>
                <a:gdLst>
                  <a:gd name="T0" fmla="*/ 8 w 22"/>
                  <a:gd name="T1" fmla="*/ 4 h 10"/>
                  <a:gd name="T2" fmla="*/ 6 w 22"/>
                  <a:gd name="T3" fmla="*/ 4 h 10"/>
                  <a:gd name="T4" fmla="*/ 2 w 22"/>
                  <a:gd name="T5" fmla="*/ 6 h 10"/>
                  <a:gd name="T6" fmla="*/ 0 w 22"/>
                  <a:gd name="T7" fmla="*/ 6 h 10"/>
                  <a:gd name="T8" fmla="*/ 0 w 22"/>
                  <a:gd name="T9" fmla="*/ 8 h 10"/>
                  <a:gd name="T10" fmla="*/ 2 w 22"/>
                  <a:gd name="T11" fmla="*/ 8 h 10"/>
                  <a:gd name="T12" fmla="*/ 2 w 22"/>
                  <a:gd name="T13" fmla="*/ 10 h 10"/>
                  <a:gd name="T14" fmla="*/ 4 w 22"/>
                  <a:gd name="T15" fmla="*/ 10 h 10"/>
                  <a:gd name="T16" fmla="*/ 6 w 22"/>
                  <a:gd name="T17" fmla="*/ 10 h 10"/>
                  <a:gd name="T18" fmla="*/ 8 w 22"/>
                  <a:gd name="T19" fmla="*/ 10 h 10"/>
                  <a:gd name="T20" fmla="*/ 8 w 22"/>
                  <a:gd name="T21" fmla="*/ 10 h 10"/>
                  <a:gd name="T22" fmla="*/ 10 w 22"/>
                  <a:gd name="T23" fmla="*/ 8 h 10"/>
                  <a:gd name="T24" fmla="*/ 10 w 22"/>
                  <a:gd name="T25" fmla="*/ 6 h 10"/>
                  <a:gd name="T26" fmla="*/ 12 w 22"/>
                  <a:gd name="T27" fmla="*/ 6 h 10"/>
                  <a:gd name="T28" fmla="*/ 12 w 22"/>
                  <a:gd name="T29" fmla="*/ 8 h 10"/>
                  <a:gd name="T30" fmla="*/ 20 w 22"/>
                  <a:gd name="T31" fmla="*/ 8 h 10"/>
                  <a:gd name="T32" fmla="*/ 20 w 22"/>
                  <a:gd name="T33" fmla="*/ 6 h 10"/>
                  <a:gd name="T34" fmla="*/ 20 w 22"/>
                  <a:gd name="T35" fmla="*/ 4 h 10"/>
                  <a:gd name="T36" fmla="*/ 16 w 22"/>
                  <a:gd name="T37" fmla="*/ 6 h 10"/>
                  <a:gd name="T38" fmla="*/ 16 w 22"/>
                  <a:gd name="T39" fmla="*/ 4 h 10"/>
                  <a:gd name="T40" fmla="*/ 20 w 22"/>
                  <a:gd name="T41" fmla="*/ 0 h 10"/>
                  <a:gd name="T42" fmla="*/ 22 w 22"/>
                  <a:gd name="T43" fmla="*/ 0 h 10"/>
                  <a:gd name="T44" fmla="*/ 8 w 22"/>
                  <a:gd name="T45" fmla="*/ 4 h 10"/>
                  <a:gd name="T46" fmla="*/ 8 w 22"/>
                  <a:gd name="T47" fmla="*/ 4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
                  <a:gd name="T73" fmla="*/ 0 h 10"/>
                  <a:gd name="T74" fmla="*/ 22 w 22"/>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 h="10">
                    <a:moveTo>
                      <a:pt x="8" y="4"/>
                    </a:moveTo>
                    <a:lnTo>
                      <a:pt x="6" y="4"/>
                    </a:lnTo>
                    <a:lnTo>
                      <a:pt x="2" y="6"/>
                    </a:lnTo>
                    <a:lnTo>
                      <a:pt x="0" y="6"/>
                    </a:lnTo>
                    <a:lnTo>
                      <a:pt x="0" y="8"/>
                    </a:lnTo>
                    <a:lnTo>
                      <a:pt x="2" y="8"/>
                    </a:lnTo>
                    <a:lnTo>
                      <a:pt x="2" y="10"/>
                    </a:lnTo>
                    <a:lnTo>
                      <a:pt x="4" y="10"/>
                    </a:lnTo>
                    <a:lnTo>
                      <a:pt x="6" y="10"/>
                    </a:lnTo>
                    <a:lnTo>
                      <a:pt x="8" y="10"/>
                    </a:lnTo>
                    <a:lnTo>
                      <a:pt x="10" y="8"/>
                    </a:lnTo>
                    <a:lnTo>
                      <a:pt x="10" y="6"/>
                    </a:lnTo>
                    <a:lnTo>
                      <a:pt x="12" y="6"/>
                    </a:lnTo>
                    <a:lnTo>
                      <a:pt x="12" y="8"/>
                    </a:lnTo>
                    <a:lnTo>
                      <a:pt x="20" y="8"/>
                    </a:lnTo>
                    <a:lnTo>
                      <a:pt x="20" y="6"/>
                    </a:lnTo>
                    <a:lnTo>
                      <a:pt x="20" y="4"/>
                    </a:lnTo>
                    <a:lnTo>
                      <a:pt x="16" y="6"/>
                    </a:lnTo>
                    <a:lnTo>
                      <a:pt x="16" y="4"/>
                    </a:lnTo>
                    <a:lnTo>
                      <a:pt x="20" y="0"/>
                    </a:lnTo>
                    <a:lnTo>
                      <a:pt x="22" y="0"/>
                    </a:lnTo>
                    <a:lnTo>
                      <a:pt x="8" y="4"/>
                    </a:lnTo>
                    <a:close/>
                  </a:path>
                </a:pathLst>
              </a:custGeom>
              <a:solidFill>
                <a:srgbClr val="0071B4">
                  <a:alpha val="34901"/>
                </a:srgbClr>
              </a:solidFill>
              <a:ln w="9525">
                <a:noFill/>
                <a:round/>
                <a:headEnd/>
                <a:tailEnd/>
              </a:ln>
            </p:spPr>
            <p:txBody>
              <a:bodyPr/>
              <a:lstStyle/>
              <a:p>
                <a:endParaRPr lang="en-US"/>
              </a:p>
            </p:txBody>
          </p:sp>
          <p:sp>
            <p:nvSpPr>
              <p:cNvPr id="14729" name="Freeform 332"/>
              <p:cNvSpPr>
                <a:spLocks/>
              </p:cNvSpPr>
              <p:nvPr/>
            </p:nvSpPr>
            <p:spPr bwMode="auto">
              <a:xfrm>
                <a:off x="4461" y="3239"/>
                <a:ext cx="34" cy="14"/>
              </a:xfrm>
              <a:custGeom>
                <a:avLst/>
                <a:gdLst>
                  <a:gd name="T0" fmla="*/ 32 w 34"/>
                  <a:gd name="T1" fmla="*/ 8 h 14"/>
                  <a:gd name="T2" fmla="*/ 34 w 34"/>
                  <a:gd name="T3" fmla="*/ 8 h 14"/>
                  <a:gd name="T4" fmla="*/ 34 w 34"/>
                  <a:gd name="T5" fmla="*/ 8 h 14"/>
                  <a:gd name="T6" fmla="*/ 32 w 34"/>
                  <a:gd name="T7" fmla="*/ 6 h 14"/>
                  <a:gd name="T8" fmla="*/ 30 w 34"/>
                  <a:gd name="T9" fmla="*/ 2 h 14"/>
                  <a:gd name="T10" fmla="*/ 28 w 34"/>
                  <a:gd name="T11" fmla="*/ 6 h 14"/>
                  <a:gd name="T12" fmla="*/ 28 w 34"/>
                  <a:gd name="T13" fmla="*/ 4 h 14"/>
                  <a:gd name="T14" fmla="*/ 26 w 34"/>
                  <a:gd name="T15" fmla="*/ 2 h 14"/>
                  <a:gd name="T16" fmla="*/ 22 w 34"/>
                  <a:gd name="T17" fmla="*/ 2 h 14"/>
                  <a:gd name="T18" fmla="*/ 20 w 34"/>
                  <a:gd name="T19" fmla="*/ 0 h 14"/>
                  <a:gd name="T20" fmla="*/ 16 w 34"/>
                  <a:gd name="T21" fmla="*/ 0 h 14"/>
                  <a:gd name="T22" fmla="*/ 16 w 34"/>
                  <a:gd name="T23" fmla="*/ 0 h 14"/>
                  <a:gd name="T24" fmla="*/ 16 w 34"/>
                  <a:gd name="T25" fmla="*/ 2 h 14"/>
                  <a:gd name="T26" fmla="*/ 20 w 34"/>
                  <a:gd name="T27" fmla="*/ 6 h 14"/>
                  <a:gd name="T28" fmla="*/ 20 w 34"/>
                  <a:gd name="T29" fmla="*/ 6 h 14"/>
                  <a:gd name="T30" fmla="*/ 18 w 34"/>
                  <a:gd name="T31" fmla="*/ 8 h 14"/>
                  <a:gd name="T32" fmla="*/ 16 w 34"/>
                  <a:gd name="T33" fmla="*/ 8 h 14"/>
                  <a:gd name="T34" fmla="*/ 16 w 34"/>
                  <a:gd name="T35" fmla="*/ 8 h 14"/>
                  <a:gd name="T36" fmla="*/ 14 w 34"/>
                  <a:gd name="T37" fmla="*/ 6 h 14"/>
                  <a:gd name="T38" fmla="*/ 12 w 34"/>
                  <a:gd name="T39" fmla="*/ 4 h 14"/>
                  <a:gd name="T40" fmla="*/ 8 w 34"/>
                  <a:gd name="T41" fmla="*/ 4 h 14"/>
                  <a:gd name="T42" fmla="*/ 4 w 34"/>
                  <a:gd name="T43" fmla="*/ 4 h 14"/>
                  <a:gd name="T44" fmla="*/ 4 w 34"/>
                  <a:gd name="T45" fmla="*/ 6 h 14"/>
                  <a:gd name="T46" fmla="*/ 0 w 34"/>
                  <a:gd name="T47" fmla="*/ 8 h 14"/>
                  <a:gd name="T48" fmla="*/ 2 w 34"/>
                  <a:gd name="T49" fmla="*/ 10 h 14"/>
                  <a:gd name="T50" fmla="*/ 2 w 34"/>
                  <a:gd name="T51" fmla="*/ 12 h 14"/>
                  <a:gd name="T52" fmla="*/ 4 w 34"/>
                  <a:gd name="T53" fmla="*/ 14 h 14"/>
                  <a:gd name="T54" fmla="*/ 8 w 34"/>
                  <a:gd name="T55" fmla="*/ 14 h 14"/>
                  <a:gd name="T56" fmla="*/ 24 w 34"/>
                  <a:gd name="T57" fmla="*/ 8 h 14"/>
                  <a:gd name="T58" fmla="*/ 24 w 34"/>
                  <a:gd name="T59" fmla="*/ 10 h 14"/>
                  <a:gd name="T60" fmla="*/ 26 w 34"/>
                  <a:gd name="T61" fmla="*/ 10 h 14"/>
                  <a:gd name="T62" fmla="*/ 30 w 34"/>
                  <a:gd name="T63" fmla="*/ 10 h 14"/>
                  <a:gd name="T64" fmla="*/ 30 w 34"/>
                  <a:gd name="T65" fmla="*/ 8 h 14"/>
                  <a:gd name="T66" fmla="*/ 30 w 34"/>
                  <a:gd name="T67" fmla="*/ 8 h 14"/>
                  <a:gd name="T68" fmla="*/ 32 w 34"/>
                  <a:gd name="T69" fmla="*/ 8 h 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14"/>
                  <a:gd name="T107" fmla="*/ 34 w 34"/>
                  <a:gd name="T108" fmla="*/ 14 h 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14">
                    <a:moveTo>
                      <a:pt x="32" y="8"/>
                    </a:moveTo>
                    <a:lnTo>
                      <a:pt x="34" y="8"/>
                    </a:lnTo>
                    <a:lnTo>
                      <a:pt x="32" y="6"/>
                    </a:lnTo>
                    <a:lnTo>
                      <a:pt x="30" y="2"/>
                    </a:lnTo>
                    <a:lnTo>
                      <a:pt x="28" y="6"/>
                    </a:lnTo>
                    <a:lnTo>
                      <a:pt x="28" y="4"/>
                    </a:lnTo>
                    <a:lnTo>
                      <a:pt x="26" y="2"/>
                    </a:lnTo>
                    <a:lnTo>
                      <a:pt x="22" y="2"/>
                    </a:lnTo>
                    <a:lnTo>
                      <a:pt x="20" y="0"/>
                    </a:lnTo>
                    <a:lnTo>
                      <a:pt x="16" y="0"/>
                    </a:lnTo>
                    <a:lnTo>
                      <a:pt x="16" y="2"/>
                    </a:lnTo>
                    <a:lnTo>
                      <a:pt x="20" y="6"/>
                    </a:lnTo>
                    <a:lnTo>
                      <a:pt x="18" y="8"/>
                    </a:lnTo>
                    <a:lnTo>
                      <a:pt x="16" y="8"/>
                    </a:lnTo>
                    <a:lnTo>
                      <a:pt x="14" y="6"/>
                    </a:lnTo>
                    <a:lnTo>
                      <a:pt x="12" y="4"/>
                    </a:lnTo>
                    <a:lnTo>
                      <a:pt x="8" y="4"/>
                    </a:lnTo>
                    <a:lnTo>
                      <a:pt x="4" y="4"/>
                    </a:lnTo>
                    <a:lnTo>
                      <a:pt x="4" y="6"/>
                    </a:lnTo>
                    <a:lnTo>
                      <a:pt x="0" y="8"/>
                    </a:lnTo>
                    <a:lnTo>
                      <a:pt x="2" y="10"/>
                    </a:lnTo>
                    <a:lnTo>
                      <a:pt x="2" y="12"/>
                    </a:lnTo>
                    <a:lnTo>
                      <a:pt x="4" y="14"/>
                    </a:lnTo>
                    <a:lnTo>
                      <a:pt x="8" y="14"/>
                    </a:lnTo>
                    <a:lnTo>
                      <a:pt x="24" y="8"/>
                    </a:lnTo>
                    <a:lnTo>
                      <a:pt x="24" y="10"/>
                    </a:lnTo>
                    <a:lnTo>
                      <a:pt x="26" y="10"/>
                    </a:lnTo>
                    <a:lnTo>
                      <a:pt x="30" y="10"/>
                    </a:lnTo>
                    <a:lnTo>
                      <a:pt x="30" y="8"/>
                    </a:lnTo>
                    <a:lnTo>
                      <a:pt x="32" y="8"/>
                    </a:lnTo>
                    <a:close/>
                  </a:path>
                </a:pathLst>
              </a:custGeom>
              <a:solidFill>
                <a:srgbClr val="0071B4">
                  <a:alpha val="34901"/>
                </a:srgbClr>
              </a:solidFill>
              <a:ln w="9525">
                <a:noFill/>
                <a:round/>
                <a:headEnd/>
                <a:tailEnd/>
              </a:ln>
            </p:spPr>
            <p:txBody>
              <a:bodyPr/>
              <a:lstStyle/>
              <a:p>
                <a:endParaRPr lang="en-US"/>
              </a:p>
            </p:txBody>
          </p:sp>
          <p:sp>
            <p:nvSpPr>
              <p:cNvPr id="14730" name="Freeform 333"/>
              <p:cNvSpPr>
                <a:spLocks/>
              </p:cNvSpPr>
              <p:nvPr/>
            </p:nvSpPr>
            <p:spPr bwMode="auto">
              <a:xfrm>
                <a:off x="5241" y="3637"/>
                <a:ext cx="82" cy="125"/>
              </a:xfrm>
              <a:custGeom>
                <a:avLst/>
                <a:gdLst>
                  <a:gd name="T0" fmla="*/ 70 w 82"/>
                  <a:gd name="T1" fmla="*/ 56 h 125"/>
                  <a:gd name="T2" fmla="*/ 64 w 82"/>
                  <a:gd name="T3" fmla="*/ 62 h 125"/>
                  <a:gd name="T4" fmla="*/ 54 w 82"/>
                  <a:gd name="T5" fmla="*/ 58 h 125"/>
                  <a:gd name="T6" fmla="*/ 46 w 82"/>
                  <a:gd name="T7" fmla="*/ 54 h 125"/>
                  <a:gd name="T8" fmla="*/ 44 w 82"/>
                  <a:gd name="T9" fmla="*/ 44 h 125"/>
                  <a:gd name="T10" fmla="*/ 42 w 82"/>
                  <a:gd name="T11" fmla="*/ 40 h 125"/>
                  <a:gd name="T12" fmla="*/ 38 w 82"/>
                  <a:gd name="T13" fmla="*/ 36 h 125"/>
                  <a:gd name="T14" fmla="*/ 40 w 82"/>
                  <a:gd name="T15" fmla="*/ 46 h 125"/>
                  <a:gd name="T16" fmla="*/ 36 w 82"/>
                  <a:gd name="T17" fmla="*/ 42 h 125"/>
                  <a:gd name="T18" fmla="*/ 32 w 82"/>
                  <a:gd name="T19" fmla="*/ 42 h 125"/>
                  <a:gd name="T20" fmla="*/ 28 w 82"/>
                  <a:gd name="T21" fmla="*/ 42 h 125"/>
                  <a:gd name="T22" fmla="*/ 30 w 82"/>
                  <a:gd name="T23" fmla="*/ 40 h 125"/>
                  <a:gd name="T24" fmla="*/ 30 w 82"/>
                  <a:gd name="T25" fmla="*/ 36 h 125"/>
                  <a:gd name="T26" fmla="*/ 24 w 82"/>
                  <a:gd name="T27" fmla="*/ 24 h 125"/>
                  <a:gd name="T28" fmla="*/ 22 w 82"/>
                  <a:gd name="T29" fmla="*/ 24 h 125"/>
                  <a:gd name="T30" fmla="*/ 26 w 82"/>
                  <a:gd name="T31" fmla="*/ 24 h 125"/>
                  <a:gd name="T32" fmla="*/ 26 w 82"/>
                  <a:gd name="T33" fmla="*/ 20 h 125"/>
                  <a:gd name="T34" fmla="*/ 22 w 82"/>
                  <a:gd name="T35" fmla="*/ 16 h 125"/>
                  <a:gd name="T36" fmla="*/ 20 w 82"/>
                  <a:gd name="T37" fmla="*/ 14 h 125"/>
                  <a:gd name="T38" fmla="*/ 18 w 82"/>
                  <a:gd name="T39" fmla="*/ 10 h 125"/>
                  <a:gd name="T40" fmla="*/ 12 w 82"/>
                  <a:gd name="T41" fmla="*/ 8 h 125"/>
                  <a:gd name="T42" fmla="*/ 10 w 82"/>
                  <a:gd name="T43" fmla="*/ 6 h 125"/>
                  <a:gd name="T44" fmla="*/ 6 w 82"/>
                  <a:gd name="T45" fmla="*/ 6 h 125"/>
                  <a:gd name="T46" fmla="*/ 4 w 82"/>
                  <a:gd name="T47" fmla="*/ 0 h 125"/>
                  <a:gd name="T48" fmla="*/ 0 w 82"/>
                  <a:gd name="T49" fmla="*/ 0 h 125"/>
                  <a:gd name="T50" fmla="*/ 6 w 82"/>
                  <a:gd name="T51" fmla="*/ 12 h 125"/>
                  <a:gd name="T52" fmla="*/ 10 w 82"/>
                  <a:gd name="T53" fmla="*/ 16 h 125"/>
                  <a:gd name="T54" fmla="*/ 10 w 82"/>
                  <a:gd name="T55" fmla="*/ 18 h 125"/>
                  <a:gd name="T56" fmla="*/ 20 w 82"/>
                  <a:gd name="T57" fmla="*/ 30 h 125"/>
                  <a:gd name="T58" fmla="*/ 22 w 82"/>
                  <a:gd name="T59" fmla="*/ 28 h 125"/>
                  <a:gd name="T60" fmla="*/ 22 w 82"/>
                  <a:gd name="T61" fmla="*/ 32 h 125"/>
                  <a:gd name="T62" fmla="*/ 24 w 82"/>
                  <a:gd name="T63" fmla="*/ 36 h 125"/>
                  <a:gd name="T64" fmla="*/ 26 w 82"/>
                  <a:gd name="T65" fmla="*/ 44 h 125"/>
                  <a:gd name="T66" fmla="*/ 30 w 82"/>
                  <a:gd name="T67" fmla="*/ 44 h 125"/>
                  <a:gd name="T68" fmla="*/ 26 w 82"/>
                  <a:gd name="T69" fmla="*/ 46 h 125"/>
                  <a:gd name="T70" fmla="*/ 30 w 82"/>
                  <a:gd name="T71" fmla="*/ 50 h 125"/>
                  <a:gd name="T72" fmla="*/ 32 w 82"/>
                  <a:gd name="T73" fmla="*/ 56 h 125"/>
                  <a:gd name="T74" fmla="*/ 30 w 82"/>
                  <a:gd name="T75" fmla="*/ 64 h 125"/>
                  <a:gd name="T76" fmla="*/ 24 w 82"/>
                  <a:gd name="T77" fmla="*/ 77 h 125"/>
                  <a:gd name="T78" fmla="*/ 16 w 82"/>
                  <a:gd name="T79" fmla="*/ 85 h 125"/>
                  <a:gd name="T80" fmla="*/ 28 w 82"/>
                  <a:gd name="T81" fmla="*/ 93 h 125"/>
                  <a:gd name="T82" fmla="*/ 36 w 82"/>
                  <a:gd name="T83" fmla="*/ 103 h 125"/>
                  <a:gd name="T84" fmla="*/ 30 w 82"/>
                  <a:gd name="T85" fmla="*/ 115 h 125"/>
                  <a:gd name="T86" fmla="*/ 30 w 82"/>
                  <a:gd name="T87" fmla="*/ 121 h 125"/>
                  <a:gd name="T88" fmla="*/ 44 w 82"/>
                  <a:gd name="T89" fmla="*/ 121 h 125"/>
                  <a:gd name="T90" fmla="*/ 60 w 82"/>
                  <a:gd name="T91" fmla="*/ 87 h 125"/>
                  <a:gd name="T92" fmla="*/ 64 w 82"/>
                  <a:gd name="T93" fmla="*/ 79 h 125"/>
                  <a:gd name="T94" fmla="*/ 72 w 82"/>
                  <a:gd name="T95" fmla="*/ 79 h 125"/>
                  <a:gd name="T96" fmla="*/ 74 w 82"/>
                  <a:gd name="T97" fmla="*/ 79 h 125"/>
                  <a:gd name="T98" fmla="*/ 74 w 82"/>
                  <a:gd name="T99" fmla="*/ 77 h 125"/>
                  <a:gd name="T100" fmla="*/ 82 w 82"/>
                  <a:gd name="T101" fmla="*/ 56 h 12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
                  <a:gd name="T154" fmla="*/ 0 h 125"/>
                  <a:gd name="T155" fmla="*/ 82 w 82"/>
                  <a:gd name="T156" fmla="*/ 125 h 12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 h="125">
                    <a:moveTo>
                      <a:pt x="76" y="52"/>
                    </a:moveTo>
                    <a:lnTo>
                      <a:pt x="74" y="54"/>
                    </a:lnTo>
                    <a:lnTo>
                      <a:pt x="70" y="56"/>
                    </a:lnTo>
                    <a:lnTo>
                      <a:pt x="68" y="60"/>
                    </a:lnTo>
                    <a:lnTo>
                      <a:pt x="66" y="60"/>
                    </a:lnTo>
                    <a:lnTo>
                      <a:pt x="64" y="62"/>
                    </a:lnTo>
                    <a:lnTo>
                      <a:pt x="62" y="60"/>
                    </a:lnTo>
                    <a:lnTo>
                      <a:pt x="60" y="60"/>
                    </a:lnTo>
                    <a:lnTo>
                      <a:pt x="54" y="58"/>
                    </a:lnTo>
                    <a:lnTo>
                      <a:pt x="50" y="56"/>
                    </a:lnTo>
                    <a:lnTo>
                      <a:pt x="48" y="56"/>
                    </a:lnTo>
                    <a:lnTo>
                      <a:pt x="46" y="54"/>
                    </a:lnTo>
                    <a:lnTo>
                      <a:pt x="46" y="50"/>
                    </a:lnTo>
                    <a:lnTo>
                      <a:pt x="44" y="48"/>
                    </a:lnTo>
                    <a:lnTo>
                      <a:pt x="44" y="44"/>
                    </a:lnTo>
                    <a:lnTo>
                      <a:pt x="44" y="40"/>
                    </a:lnTo>
                    <a:lnTo>
                      <a:pt x="42" y="40"/>
                    </a:lnTo>
                    <a:lnTo>
                      <a:pt x="42" y="38"/>
                    </a:lnTo>
                    <a:lnTo>
                      <a:pt x="40" y="36"/>
                    </a:lnTo>
                    <a:lnTo>
                      <a:pt x="38" y="36"/>
                    </a:lnTo>
                    <a:lnTo>
                      <a:pt x="38" y="38"/>
                    </a:lnTo>
                    <a:lnTo>
                      <a:pt x="40" y="46"/>
                    </a:lnTo>
                    <a:lnTo>
                      <a:pt x="38" y="48"/>
                    </a:lnTo>
                    <a:lnTo>
                      <a:pt x="36" y="46"/>
                    </a:lnTo>
                    <a:lnTo>
                      <a:pt x="36" y="42"/>
                    </a:lnTo>
                    <a:lnTo>
                      <a:pt x="34" y="42"/>
                    </a:lnTo>
                    <a:lnTo>
                      <a:pt x="32" y="42"/>
                    </a:lnTo>
                    <a:lnTo>
                      <a:pt x="30" y="42"/>
                    </a:lnTo>
                    <a:lnTo>
                      <a:pt x="28" y="42"/>
                    </a:lnTo>
                    <a:lnTo>
                      <a:pt x="28" y="40"/>
                    </a:lnTo>
                    <a:lnTo>
                      <a:pt x="30" y="40"/>
                    </a:lnTo>
                    <a:lnTo>
                      <a:pt x="30" y="38"/>
                    </a:lnTo>
                    <a:lnTo>
                      <a:pt x="28" y="38"/>
                    </a:lnTo>
                    <a:lnTo>
                      <a:pt x="30" y="36"/>
                    </a:lnTo>
                    <a:lnTo>
                      <a:pt x="30" y="34"/>
                    </a:lnTo>
                    <a:lnTo>
                      <a:pt x="26" y="26"/>
                    </a:lnTo>
                    <a:lnTo>
                      <a:pt x="24" y="24"/>
                    </a:lnTo>
                    <a:lnTo>
                      <a:pt x="22" y="24"/>
                    </a:lnTo>
                    <a:lnTo>
                      <a:pt x="22" y="22"/>
                    </a:lnTo>
                    <a:lnTo>
                      <a:pt x="24" y="22"/>
                    </a:lnTo>
                    <a:lnTo>
                      <a:pt x="26" y="24"/>
                    </a:lnTo>
                    <a:lnTo>
                      <a:pt x="26" y="22"/>
                    </a:lnTo>
                    <a:lnTo>
                      <a:pt x="26" y="20"/>
                    </a:lnTo>
                    <a:lnTo>
                      <a:pt x="24" y="18"/>
                    </a:lnTo>
                    <a:lnTo>
                      <a:pt x="22" y="16"/>
                    </a:lnTo>
                    <a:lnTo>
                      <a:pt x="22" y="14"/>
                    </a:lnTo>
                    <a:lnTo>
                      <a:pt x="20" y="14"/>
                    </a:lnTo>
                    <a:lnTo>
                      <a:pt x="18" y="12"/>
                    </a:lnTo>
                    <a:lnTo>
                      <a:pt x="20" y="12"/>
                    </a:lnTo>
                    <a:lnTo>
                      <a:pt x="18" y="10"/>
                    </a:lnTo>
                    <a:lnTo>
                      <a:pt x="16" y="10"/>
                    </a:lnTo>
                    <a:lnTo>
                      <a:pt x="14" y="10"/>
                    </a:lnTo>
                    <a:lnTo>
                      <a:pt x="12" y="8"/>
                    </a:lnTo>
                    <a:lnTo>
                      <a:pt x="10" y="8"/>
                    </a:lnTo>
                    <a:lnTo>
                      <a:pt x="10" y="6"/>
                    </a:lnTo>
                    <a:lnTo>
                      <a:pt x="8" y="8"/>
                    </a:lnTo>
                    <a:lnTo>
                      <a:pt x="6" y="6"/>
                    </a:lnTo>
                    <a:lnTo>
                      <a:pt x="4" y="2"/>
                    </a:lnTo>
                    <a:lnTo>
                      <a:pt x="4" y="0"/>
                    </a:lnTo>
                    <a:lnTo>
                      <a:pt x="2" y="0"/>
                    </a:lnTo>
                    <a:lnTo>
                      <a:pt x="0" y="0"/>
                    </a:lnTo>
                    <a:lnTo>
                      <a:pt x="6" y="8"/>
                    </a:lnTo>
                    <a:lnTo>
                      <a:pt x="6" y="10"/>
                    </a:lnTo>
                    <a:lnTo>
                      <a:pt x="6" y="12"/>
                    </a:lnTo>
                    <a:lnTo>
                      <a:pt x="8" y="14"/>
                    </a:lnTo>
                    <a:lnTo>
                      <a:pt x="10" y="16"/>
                    </a:lnTo>
                    <a:lnTo>
                      <a:pt x="12" y="14"/>
                    </a:lnTo>
                    <a:lnTo>
                      <a:pt x="10" y="18"/>
                    </a:lnTo>
                    <a:lnTo>
                      <a:pt x="20" y="32"/>
                    </a:lnTo>
                    <a:lnTo>
                      <a:pt x="20" y="30"/>
                    </a:lnTo>
                    <a:lnTo>
                      <a:pt x="22" y="30"/>
                    </a:lnTo>
                    <a:lnTo>
                      <a:pt x="22" y="28"/>
                    </a:lnTo>
                    <a:lnTo>
                      <a:pt x="22" y="30"/>
                    </a:lnTo>
                    <a:lnTo>
                      <a:pt x="22" y="32"/>
                    </a:lnTo>
                    <a:lnTo>
                      <a:pt x="24" y="34"/>
                    </a:lnTo>
                    <a:lnTo>
                      <a:pt x="24" y="36"/>
                    </a:lnTo>
                    <a:lnTo>
                      <a:pt x="24" y="38"/>
                    </a:lnTo>
                    <a:lnTo>
                      <a:pt x="22" y="34"/>
                    </a:lnTo>
                    <a:lnTo>
                      <a:pt x="26" y="44"/>
                    </a:lnTo>
                    <a:lnTo>
                      <a:pt x="28" y="42"/>
                    </a:lnTo>
                    <a:lnTo>
                      <a:pt x="30" y="44"/>
                    </a:lnTo>
                    <a:lnTo>
                      <a:pt x="28" y="46"/>
                    </a:lnTo>
                    <a:lnTo>
                      <a:pt x="26" y="46"/>
                    </a:lnTo>
                    <a:lnTo>
                      <a:pt x="28" y="48"/>
                    </a:lnTo>
                    <a:lnTo>
                      <a:pt x="30" y="50"/>
                    </a:lnTo>
                    <a:lnTo>
                      <a:pt x="30" y="52"/>
                    </a:lnTo>
                    <a:lnTo>
                      <a:pt x="30" y="56"/>
                    </a:lnTo>
                    <a:lnTo>
                      <a:pt x="32" y="56"/>
                    </a:lnTo>
                    <a:lnTo>
                      <a:pt x="30" y="58"/>
                    </a:lnTo>
                    <a:lnTo>
                      <a:pt x="30" y="62"/>
                    </a:lnTo>
                    <a:lnTo>
                      <a:pt x="30" y="64"/>
                    </a:lnTo>
                    <a:lnTo>
                      <a:pt x="28" y="64"/>
                    </a:lnTo>
                    <a:lnTo>
                      <a:pt x="26" y="75"/>
                    </a:lnTo>
                    <a:lnTo>
                      <a:pt x="24" y="77"/>
                    </a:lnTo>
                    <a:lnTo>
                      <a:pt x="18" y="79"/>
                    </a:lnTo>
                    <a:lnTo>
                      <a:pt x="16" y="81"/>
                    </a:lnTo>
                    <a:lnTo>
                      <a:pt x="16" y="85"/>
                    </a:lnTo>
                    <a:lnTo>
                      <a:pt x="18" y="87"/>
                    </a:lnTo>
                    <a:lnTo>
                      <a:pt x="22" y="89"/>
                    </a:lnTo>
                    <a:lnTo>
                      <a:pt x="28" y="93"/>
                    </a:lnTo>
                    <a:lnTo>
                      <a:pt x="32" y="95"/>
                    </a:lnTo>
                    <a:lnTo>
                      <a:pt x="36" y="101"/>
                    </a:lnTo>
                    <a:lnTo>
                      <a:pt x="36" y="103"/>
                    </a:lnTo>
                    <a:lnTo>
                      <a:pt x="34" y="111"/>
                    </a:lnTo>
                    <a:lnTo>
                      <a:pt x="32" y="113"/>
                    </a:lnTo>
                    <a:lnTo>
                      <a:pt x="30" y="115"/>
                    </a:lnTo>
                    <a:lnTo>
                      <a:pt x="28" y="119"/>
                    </a:lnTo>
                    <a:lnTo>
                      <a:pt x="30" y="121"/>
                    </a:lnTo>
                    <a:lnTo>
                      <a:pt x="34" y="121"/>
                    </a:lnTo>
                    <a:lnTo>
                      <a:pt x="38" y="125"/>
                    </a:lnTo>
                    <a:lnTo>
                      <a:pt x="44" y="121"/>
                    </a:lnTo>
                    <a:lnTo>
                      <a:pt x="62" y="91"/>
                    </a:lnTo>
                    <a:lnTo>
                      <a:pt x="60" y="89"/>
                    </a:lnTo>
                    <a:lnTo>
                      <a:pt x="60" y="87"/>
                    </a:lnTo>
                    <a:lnTo>
                      <a:pt x="58" y="87"/>
                    </a:lnTo>
                    <a:lnTo>
                      <a:pt x="64" y="79"/>
                    </a:lnTo>
                    <a:lnTo>
                      <a:pt x="66" y="79"/>
                    </a:lnTo>
                    <a:lnTo>
                      <a:pt x="72" y="79"/>
                    </a:lnTo>
                    <a:lnTo>
                      <a:pt x="74" y="83"/>
                    </a:lnTo>
                    <a:lnTo>
                      <a:pt x="74" y="81"/>
                    </a:lnTo>
                    <a:lnTo>
                      <a:pt x="74" y="79"/>
                    </a:lnTo>
                    <a:lnTo>
                      <a:pt x="74" y="77"/>
                    </a:lnTo>
                    <a:lnTo>
                      <a:pt x="74" y="73"/>
                    </a:lnTo>
                    <a:lnTo>
                      <a:pt x="78" y="72"/>
                    </a:lnTo>
                    <a:lnTo>
                      <a:pt x="82" y="56"/>
                    </a:lnTo>
                    <a:lnTo>
                      <a:pt x="78" y="54"/>
                    </a:lnTo>
                    <a:lnTo>
                      <a:pt x="76" y="52"/>
                    </a:lnTo>
                    <a:close/>
                  </a:path>
                </a:pathLst>
              </a:custGeom>
              <a:solidFill>
                <a:srgbClr val="0071B4">
                  <a:alpha val="34901"/>
                </a:srgbClr>
              </a:solidFill>
              <a:ln w="9525">
                <a:noFill/>
                <a:round/>
                <a:headEnd/>
                <a:tailEnd/>
              </a:ln>
            </p:spPr>
            <p:txBody>
              <a:bodyPr/>
              <a:lstStyle/>
              <a:p>
                <a:endParaRPr lang="en-US"/>
              </a:p>
            </p:txBody>
          </p:sp>
          <p:sp>
            <p:nvSpPr>
              <p:cNvPr id="14731" name="Freeform 334"/>
              <p:cNvSpPr>
                <a:spLocks/>
              </p:cNvSpPr>
              <p:nvPr/>
            </p:nvSpPr>
            <p:spPr bwMode="auto">
              <a:xfrm>
                <a:off x="4590" y="3167"/>
                <a:ext cx="16" cy="12"/>
              </a:xfrm>
              <a:custGeom>
                <a:avLst/>
                <a:gdLst>
                  <a:gd name="T0" fmla="*/ 10 w 16"/>
                  <a:gd name="T1" fmla="*/ 0 h 12"/>
                  <a:gd name="T2" fmla="*/ 2 w 16"/>
                  <a:gd name="T3" fmla="*/ 2 h 12"/>
                  <a:gd name="T4" fmla="*/ 0 w 16"/>
                  <a:gd name="T5" fmla="*/ 2 h 12"/>
                  <a:gd name="T6" fmla="*/ 0 w 16"/>
                  <a:gd name="T7" fmla="*/ 2 h 12"/>
                  <a:gd name="T8" fmla="*/ 0 w 16"/>
                  <a:gd name="T9" fmla="*/ 2 h 12"/>
                  <a:gd name="T10" fmla="*/ 0 w 16"/>
                  <a:gd name="T11" fmla="*/ 4 h 12"/>
                  <a:gd name="T12" fmla="*/ 0 w 16"/>
                  <a:gd name="T13" fmla="*/ 6 h 12"/>
                  <a:gd name="T14" fmla="*/ 4 w 16"/>
                  <a:gd name="T15" fmla="*/ 10 h 12"/>
                  <a:gd name="T16" fmla="*/ 10 w 16"/>
                  <a:gd name="T17" fmla="*/ 12 h 12"/>
                  <a:gd name="T18" fmla="*/ 16 w 16"/>
                  <a:gd name="T19" fmla="*/ 10 h 12"/>
                  <a:gd name="T20" fmla="*/ 16 w 16"/>
                  <a:gd name="T21" fmla="*/ 8 h 12"/>
                  <a:gd name="T22" fmla="*/ 16 w 16"/>
                  <a:gd name="T23" fmla="*/ 4 h 12"/>
                  <a:gd name="T24" fmla="*/ 14 w 16"/>
                  <a:gd name="T25" fmla="*/ 4 h 12"/>
                  <a:gd name="T26" fmla="*/ 14 w 16"/>
                  <a:gd name="T27" fmla="*/ 4 h 12"/>
                  <a:gd name="T28" fmla="*/ 10 w 16"/>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12"/>
                  <a:gd name="T47" fmla="*/ 16 w 16"/>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12">
                    <a:moveTo>
                      <a:pt x="10" y="0"/>
                    </a:moveTo>
                    <a:lnTo>
                      <a:pt x="2" y="2"/>
                    </a:lnTo>
                    <a:lnTo>
                      <a:pt x="0" y="2"/>
                    </a:lnTo>
                    <a:lnTo>
                      <a:pt x="0" y="4"/>
                    </a:lnTo>
                    <a:lnTo>
                      <a:pt x="0" y="6"/>
                    </a:lnTo>
                    <a:lnTo>
                      <a:pt x="4" y="10"/>
                    </a:lnTo>
                    <a:lnTo>
                      <a:pt x="10" y="12"/>
                    </a:lnTo>
                    <a:lnTo>
                      <a:pt x="16" y="10"/>
                    </a:lnTo>
                    <a:lnTo>
                      <a:pt x="16" y="8"/>
                    </a:lnTo>
                    <a:lnTo>
                      <a:pt x="16" y="4"/>
                    </a:lnTo>
                    <a:lnTo>
                      <a:pt x="14" y="4"/>
                    </a:lnTo>
                    <a:lnTo>
                      <a:pt x="10" y="0"/>
                    </a:lnTo>
                    <a:close/>
                  </a:path>
                </a:pathLst>
              </a:custGeom>
              <a:solidFill>
                <a:srgbClr val="0071B4">
                  <a:alpha val="34901"/>
                </a:srgbClr>
              </a:solidFill>
              <a:ln w="9525">
                <a:noFill/>
                <a:round/>
                <a:headEnd/>
                <a:tailEnd/>
              </a:ln>
            </p:spPr>
            <p:txBody>
              <a:bodyPr/>
              <a:lstStyle/>
              <a:p>
                <a:endParaRPr lang="en-US"/>
              </a:p>
            </p:txBody>
          </p:sp>
          <p:sp>
            <p:nvSpPr>
              <p:cNvPr id="14732" name="Freeform 335"/>
              <p:cNvSpPr>
                <a:spLocks/>
              </p:cNvSpPr>
              <p:nvPr/>
            </p:nvSpPr>
            <p:spPr bwMode="auto">
              <a:xfrm>
                <a:off x="4533" y="3197"/>
                <a:ext cx="2" cy="4"/>
              </a:xfrm>
              <a:custGeom>
                <a:avLst/>
                <a:gdLst>
                  <a:gd name="T0" fmla="*/ 2 w 2"/>
                  <a:gd name="T1" fmla="*/ 4 h 4"/>
                  <a:gd name="T2" fmla="*/ 2 w 2"/>
                  <a:gd name="T3" fmla="*/ 2 h 4"/>
                  <a:gd name="T4" fmla="*/ 2 w 2"/>
                  <a:gd name="T5" fmla="*/ 0 h 4"/>
                  <a:gd name="T6" fmla="*/ 0 w 2"/>
                  <a:gd name="T7" fmla="*/ 0 h 4"/>
                  <a:gd name="T8" fmla="*/ 0 w 2"/>
                  <a:gd name="T9" fmla="*/ 0 h 4"/>
                  <a:gd name="T10" fmla="*/ 0 w 2"/>
                  <a:gd name="T11" fmla="*/ 0 h 4"/>
                  <a:gd name="T12" fmla="*/ 0 w 2"/>
                  <a:gd name="T13" fmla="*/ 2 h 4"/>
                  <a:gd name="T14" fmla="*/ 2 w 2"/>
                  <a:gd name="T15" fmla="*/ 4 h 4"/>
                  <a:gd name="T16" fmla="*/ 2 w 2"/>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4"/>
                    </a:moveTo>
                    <a:lnTo>
                      <a:pt x="2" y="2"/>
                    </a:lnTo>
                    <a:lnTo>
                      <a:pt x="2" y="0"/>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4733" name="Freeform 336"/>
              <p:cNvSpPr>
                <a:spLocks/>
              </p:cNvSpPr>
              <p:nvPr/>
            </p:nvSpPr>
            <p:spPr bwMode="auto">
              <a:xfrm>
                <a:off x="5192" y="3400"/>
                <a:ext cx="2" cy="4"/>
              </a:xfrm>
              <a:custGeom>
                <a:avLst/>
                <a:gdLst>
                  <a:gd name="T0" fmla="*/ 2 w 2"/>
                  <a:gd name="T1" fmla="*/ 2 h 4"/>
                  <a:gd name="T2" fmla="*/ 2 w 2"/>
                  <a:gd name="T3" fmla="*/ 0 h 4"/>
                  <a:gd name="T4" fmla="*/ 0 w 2"/>
                  <a:gd name="T5" fmla="*/ 0 h 4"/>
                  <a:gd name="T6" fmla="*/ 0 w 2"/>
                  <a:gd name="T7" fmla="*/ 0 h 4"/>
                  <a:gd name="T8" fmla="*/ 0 w 2"/>
                  <a:gd name="T9" fmla="*/ 2 h 4"/>
                  <a:gd name="T10" fmla="*/ 2 w 2"/>
                  <a:gd name="T11" fmla="*/ 2 h 4"/>
                  <a:gd name="T12" fmla="*/ 2 w 2"/>
                  <a:gd name="T13" fmla="*/ 4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2" y="0"/>
                    </a:lnTo>
                    <a:lnTo>
                      <a:pt x="0" y="0"/>
                    </a:lnTo>
                    <a:lnTo>
                      <a:pt x="0" y="2"/>
                    </a:lnTo>
                    <a:lnTo>
                      <a:pt x="2" y="2"/>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4734" name="Freeform 337"/>
              <p:cNvSpPr>
                <a:spLocks/>
              </p:cNvSpPr>
              <p:nvPr/>
            </p:nvSpPr>
            <p:spPr bwMode="auto">
              <a:xfrm>
                <a:off x="4547" y="3272"/>
                <a:ext cx="8" cy="6"/>
              </a:xfrm>
              <a:custGeom>
                <a:avLst/>
                <a:gdLst>
                  <a:gd name="T0" fmla="*/ 2 w 8"/>
                  <a:gd name="T1" fmla="*/ 6 h 6"/>
                  <a:gd name="T2" fmla="*/ 6 w 8"/>
                  <a:gd name="T3" fmla="*/ 2 h 6"/>
                  <a:gd name="T4" fmla="*/ 8 w 8"/>
                  <a:gd name="T5" fmla="*/ 2 h 6"/>
                  <a:gd name="T6" fmla="*/ 8 w 8"/>
                  <a:gd name="T7" fmla="*/ 0 h 6"/>
                  <a:gd name="T8" fmla="*/ 2 w 8"/>
                  <a:gd name="T9" fmla="*/ 4 h 6"/>
                  <a:gd name="T10" fmla="*/ 0 w 8"/>
                  <a:gd name="T11" fmla="*/ 4 h 6"/>
                  <a:gd name="T12" fmla="*/ 0 w 8"/>
                  <a:gd name="T13" fmla="*/ 6 h 6"/>
                  <a:gd name="T14" fmla="*/ 2 w 8"/>
                  <a:gd name="T15" fmla="*/ 6 h 6"/>
                  <a:gd name="T16" fmla="*/ 2 w 8"/>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6"/>
                  <a:gd name="T29" fmla="*/ 8 w 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6">
                    <a:moveTo>
                      <a:pt x="2" y="6"/>
                    </a:moveTo>
                    <a:lnTo>
                      <a:pt x="6" y="2"/>
                    </a:lnTo>
                    <a:lnTo>
                      <a:pt x="8" y="2"/>
                    </a:lnTo>
                    <a:lnTo>
                      <a:pt x="8" y="0"/>
                    </a:lnTo>
                    <a:lnTo>
                      <a:pt x="2" y="4"/>
                    </a:lnTo>
                    <a:lnTo>
                      <a:pt x="0" y="4"/>
                    </a:lnTo>
                    <a:lnTo>
                      <a:pt x="0" y="6"/>
                    </a:lnTo>
                    <a:lnTo>
                      <a:pt x="2" y="6"/>
                    </a:lnTo>
                    <a:close/>
                  </a:path>
                </a:pathLst>
              </a:custGeom>
              <a:solidFill>
                <a:srgbClr val="0071B4">
                  <a:alpha val="34901"/>
                </a:srgbClr>
              </a:solidFill>
              <a:ln w="9525">
                <a:noFill/>
                <a:round/>
                <a:headEnd/>
                <a:tailEnd/>
              </a:ln>
            </p:spPr>
            <p:txBody>
              <a:bodyPr/>
              <a:lstStyle/>
              <a:p>
                <a:endParaRPr lang="en-US"/>
              </a:p>
            </p:txBody>
          </p:sp>
          <p:sp>
            <p:nvSpPr>
              <p:cNvPr id="14735" name="Freeform 338"/>
              <p:cNvSpPr>
                <a:spLocks/>
              </p:cNvSpPr>
              <p:nvPr/>
            </p:nvSpPr>
            <p:spPr bwMode="auto">
              <a:xfrm>
                <a:off x="5443" y="3314"/>
                <a:ext cx="9" cy="6"/>
              </a:xfrm>
              <a:custGeom>
                <a:avLst/>
                <a:gdLst>
                  <a:gd name="T0" fmla="*/ 4 w 9"/>
                  <a:gd name="T1" fmla="*/ 0 h 6"/>
                  <a:gd name="T2" fmla="*/ 0 w 9"/>
                  <a:gd name="T3" fmla="*/ 0 h 6"/>
                  <a:gd name="T4" fmla="*/ 0 w 9"/>
                  <a:gd name="T5" fmla="*/ 0 h 6"/>
                  <a:gd name="T6" fmla="*/ 0 w 9"/>
                  <a:gd name="T7" fmla="*/ 0 h 6"/>
                  <a:gd name="T8" fmla="*/ 0 w 9"/>
                  <a:gd name="T9" fmla="*/ 2 h 6"/>
                  <a:gd name="T10" fmla="*/ 2 w 9"/>
                  <a:gd name="T11" fmla="*/ 2 h 6"/>
                  <a:gd name="T12" fmla="*/ 2 w 9"/>
                  <a:gd name="T13" fmla="*/ 4 h 6"/>
                  <a:gd name="T14" fmla="*/ 4 w 9"/>
                  <a:gd name="T15" fmla="*/ 4 h 6"/>
                  <a:gd name="T16" fmla="*/ 5 w 9"/>
                  <a:gd name="T17" fmla="*/ 6 h 6"/>
                  <a:gd name="T18" fmla="*/ 7 w 9"/>
                  <a:gd name="T19" fmla="*/ 4 h 6"/>
                  <a:gd name="T20" fmla="*/ 9 w 9"/>
                  <a:gd name="T21" fmla="*/ 6 h 6"/>
                  <a:gd name="T22" fmla="*/ 9 w 9"/>
                  <a:gd name="T23" fmla="*/ 4 h 6"/>
                  <a:gd name="T24" fmla="*/ 7 w 9"/>
                  <a:gd name="T25" fmla="*/ 0 h 6"/>
                  <a:gd name="T26" fmla="*/ 4 w 9"/>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6"/>
                  <a:gd name="T44" fmla="*/ 9 w 9"/>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6">
                    <a:moveTo>
                      <a:pt x="4" y="0"/>
                    </a:moveTo>
                    <a:lnTo>
                      <a:pt x="0" y="0"/>
                    </a:lnTo>
                    <a:lnTo>
                      <a:pt x="0" y="2"/>
                    </a:lnTo>
                    <a:lnTo>
                      <a:pt x="2" y="2"/>
                    </a:lnTo>
                    <a:lnTo>
                      <a:pt x="2" y="4"/>
                    </a:lnTo>
                    <a:lnTo>
                      <a:pt x="4" y="4"/>
                    </a:lnTo>
                    <a:lnTo>
                      <a:pt x="5" y="6"/>
                    </a:lnTo>
                    <a:lnTo>
                      <a:pt x="7" y="4"/>
                    </a:lnTo>
                    <a:lnTo>
                      <a:pt x="9" y="6"/>
                    </a:lnTo>
                    <a:lnTo>
                      <a:pt x="9" y="4"/>
                    </a:lnTo>
                    <a:lnTo>
                      <a:pt x="7" y="0"/>
                    </a:lnTo>
                    <a:lnTo>
                      <a:pt x="4" y="0"/>
                    </a:lnTo>
                    <a:close/>
                  </a:path>
                </a:pathLst>
              </a:custGeom>
              <a:solidFill>
                <a:srgbClr val="0071B4">
                  <a:alpha val="34901"/>
                </a:srgbClr>
              </a:solidFill>
              <a:ln w="9525">
                <a:noFill/>
                <a:round/>
                <a:headEnd/>
                <a:tailEnd/>
              </a:ln>
            </p:spPr>
            <p:txBody>
              <a:bodyPr/>
              <a:lstStyle/>
              <a:p>
                <a:endParaRPr lang="en-US"/>
              </a:p>
            </p:txBody>
          </p:sp>
          <p:sp>
            <p:nvSpPr>
              <p:cNvPr id="14736" name="Freeform 339"/>
              <p:cNvSpPr>
                <a:spLocks/>
              </p:cNvSpPr>
              <p:nvPr/>
            </p:nvSpPr>
            <p:spPr bwMode="auto">
              <a:xfrm>
                <a:off x="5409" y="3426"/>
                <a:ext cx="4" cy="2"/>
              </a:xfrm>
              <a:custGeom>
                <a:avLst/>
                <a:gdLst>
                  <a:gd name="T0" fmla="*/ 0 w 4"/>
                  <a:gd name="T1" fmla="*/ 0 h 2"/>
                  <a:gd name="T2" fmla="*/ 0 w 4"/>
                  <a:gd name="T3" fmla="*/ 2 h 2"/>
                  <a:gd name="T4" fmla="*/ 2 w 4"/>
                  <a:gd name="T5" fmla="*/ 2 h 2"/>
                  <a:gd name="T6" fmla="*/ 4 w 4"/>
                  <a:gd name="T7" fmla="*/ 2 h 2"/>
                  <a:gd name="T8" fmla="*/ 4 w 4"/>
                  <a:gd name="T9" fmla="*/ 2 h 2"/>
                  <a:gd name="T10" fmla="*/ 4 w 4"/>
                  <a:gd name="T11" fmla="*/ 0 h 2"/>
                  <a:gd name="T12" fmla="*/ 4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2"/>
                    </a:lnTo>
                    <a:lnTo>
                      <a:pt x="2" y="2"/>
                    </a:lnTo>
                    <a:lnTo>
                      <a:pt x="4" y="2"/>
                    </a:lnTo>
                    <a:lnTo>
                      <a:pt x="4" y="0"/>
                    </a:lnTo>
                    <a:lnTo>
                      <a:pt x="0" y="0"/>
                    </a:lnTo>
                    <a:close/>
                  </a:path>
                </a:pathLst>
              </a:custGeom>
              <a:solidFill>
                <a:srgbClr val="0071B4">
                  <a:alpha val="34901"/>
                </a:srgbClr>
              </a:solidFill>
              <a:ln w="9525">
                <a:noFill/>
                <a:round/>
                <a:headEnd/>
                <a:tailEnd/>
              </a:ln>
            </p:spPr>
            <p:txBody>
              <a:bodyPr/>
              <a:lstStyle/>
              <a:p>
                <a:endParaRPr lang="en-US"/>
              </a:p>
            </p:txBody>
          </p:sp>
          <p:sp>
            <p:nvSpPr>
              <p:cNvPr id="14737" name="Freeform 340"/>
              <p:cNvSpPr>
                <a:spLocks/>
              </p:cNvSpPr>
              <p:nvPr/>
            </p:nvSpPr>
            <p:spPr bwMode="auto">
              <a:xfrm>
                <a:off x="5443" y="3163"/>
                <a:ext cx="0" cy="2"/>
              </a:xfrm>
              <a:custGeom>
                <a:avLst/>
                <a:gdLst>
                  <a:gd name="T0" fmla="*/ 2 h 2"/>
                  <a:gd name="T1" fmla="*/ 0 h 2"/>
                  <a:gd name="T2" fmla="*/ 2 h 2"/>
                  <a:gd name="T3" fmla="*/ 2 h 2"/>
                  <a:gd name="T4" fmla="*/ 0 60000 65536"/>
                  <a:gd name="T5" fmla="*/ 0 60000 65536"/>
                  <a:gd name="T6" fmla="*/ 0 60000 65536"/>
                  <a:gd name="T7" fmla="*/ 0 60000 65536"/>
                  <a:gd name="T8" fmla="*/ 0 h 2"/>
                  <a:gd name="T9" fmla="*/ 2 h 2"/>
                </a:gdLst>
                <a:ahLst/>
                <a:cxnLst>
                  <a:cxn ang="T4">
                    <a:pos x="0" y="T0"/>
                  </a:cxn>
                  <a:cxn ang="T5">
                    <a:pos x="0" y="T1"/>
                  </a:cxn>
                  <a:cxn ang="T6">
                    <a:pos x="0" y="T2"/>
                  </a:cxn>
                  <a:cxn ang="T7">
                    <a:pos x="0" y="T3"/>
                  </a:cxn>
                </a:cxnLst>
                <a:rect l="0" t="T8" r="0" b="T9"/>
                <a:pathLst>
                  <a:path h="2">
                    <a:moveTo>
                      <a:pt x="0" y="2"/>
                    </a:move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738" name="Freeform 341"/>
              <p:cNvSpPr>
                <a:spLocks/>
              </p:cNvSpPr>
              <p:nvPr/>
            </p:nvSpPr>
            <p:spPr bwMode="auto">
              <a:xfrm>
                <a:off x="5476" y="3177"/>
                <a:ext cx="0" cy="0"/>
              </a:xfrm>
              <a:custGeom>
                <a:avLst/>
                <a:gdLst>
                  <a:gd name="T0" fmla="*/ 0 60000 65536"/>
                  <a:gd name="T1" fmla="*/ 0 60000 65536"/>
                  <a:gd name="T2" fmla="*/ 0 60000 65536"/>
                  <a:gd name="T3" fmla="*/ 0 60000 65536"/>
                  <a:gd name="T4" fmla="*/ 0 60000 65536"/>
                  <a:gd name="T5" fmla="*/ 0 60000 65536"/>
                </a:gdLst>
                <a:ahLst/>
                <a:cxnLst>
                  <a:cxn ang="T0">
                    <a:pos x="0" y="0"/>
                  </a:cxn>
                  <a:cxn ang="T1">
                    <a:pos x="0" y="0"/>
                  </a:cxn>
                  <a:cxn ang="T2">
                    <a:pos x="0" y="0"/>
                  </a:cxn>
                  <a:cxn ang="T3">
                    <a:pos x="0" y="0"/>
                  </a:cxn>
                  <a:cxn ang="T4">
                    <a:pos x="0" y="0"/>
                  </a:cxn>
                  <a:cxn ang="T5">
                    <a:pos x="0" y="0"/>
                  </a:cxn>
                </a:cxnLst>
                <a:rect l="0" t="0" r="0" b="0"/>
                <a:pathLst>
                  <a:path>
                    <a:moveTo>
                      <a:pt x="0" y="0"/>
                    </a:moveTo>
                    <a:lnTo>
                      <a:pt x="0" y="0"/>
                    </a:lnTo>
                    <a:close/>
                  </a:path>
                </a:pathLst>
              </a:custGeom>
              <a:solidFill>
                <a:srgbClr val="0071B4">
                  <a:alpha val="34901"/>
                </a:srgbClr>
              </a:solidFill>
              <a:ln w="9525">
                <a:noFill/>
                <a:round/>
                <a:headEnd/>
                <a:tailEnd/>
              </a:ln>
            </p:spPr>
            <p:txBody>
              <a:bodyPr/>
              <a:lstStyle/>
              <a:p>
                <a:endParaRPr lang="en-US"/>
              </a:p>
            </p:txBody>
          </p:sp>
          <p:sp>
            <p:nvSpPr>
              <p:cNvPr id="14739" name="Freeform 342"/>
              <p:cNvSpPr>
                <a:spLocks/>
              </p:cNvSpPr>
              <p:nvPr/>
            </p:nvSpPr>
            <p:spPr bwMode="auto">
              <a:xfrm>
                <a:off x="4539" y="3191"/>
                <a:ext cx="6" cy="10"/>
              </a:xfrm>
              <a:custGeom>
                <a:avLst/>
                <a:gdLst>
                  <a:gd name="T0" fmla="*/ 4 w 6"/>
                  <a:gd name="T1" fmla="*/ 0 h 10"/>
                  <a:gd name="T2" fmla="*/ 2 w 6"/>
                  <a:gd name="T3" fmla="*/ 0 h 10"/>
                  <a:gd name="T4" fmla="*/ 0 w 6"/>
                  <a:gd name="T5" fmla="*/ 0 h 10"/>
                  <a:gd name="T6" fmla="*/ 0 w 6"/>
                  <a:gd name="T7" fmla="*/ 8 h 10"/>
                  <a:gd name="T8" fmla="*/ 2 w 6"/>
                  <a:gd name="T9" fmla="*/ 10 h 10"/>
                  <a:gd name="T10" fmla="*/ 4 w 6"/>
                  <a:gd name="T11" fmla="*/ 8 h 10"/>
                  <a:gd name="T12" fmla="*/ 4 w 6"/>
                  <a:gd name="T13" fmla="*/ 10 h 10"/>
                  <a:gd name="T14" fmla="*/ 6 w 6"/>
                  <a:gd name="T15" fmla="*/ 4 h 10"/>
                  <a:gd name="T16" fmla="*/ 6 w 6"/>
                  <a:gd name="T17" fmla="*/ 0 h 10"/>
                  <a:gd name="T18" fmla="*/ 4 w 6"/>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0"/>
                  <a:gd name="T32" fmla="*/ 6 w 6"/>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0">
                    <a:moveTo>
                      <a:pt x="4" y="0"/>
                    </a:moveTo>
                    <a:lnTo>
                      <a:pt x="2" y="0"/>
                    </a:lnTo>
                    <a:lnTo>
                      <a:pt x="0" y="0"/>
                    </a:lnTo>
                    <a:lnTo>
                      <a:pt x="0" y="8"/>
                    </a:lnTo>
                    <a:lnTo>
                      <a:pt x="2" y="10"/>
                    </a:lnTo>
                    <a:lnTo>
                      <a:pt x="4" y="8"/>
                    </a:lnTo>
                    <a:lnTo>
                      <a:pt x="4" y="10"/>
                    </a:lnTo>
                    <a:lnTo>
                      <a:pt x="6" y="4"/>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4740" name="Freeform 343"/>
              <p:cNvSpPr>
                <a:spLocks/>
              </p:cNvSpPr>
              <p:nvPr/>
            </p:nvSpPr>
            <p:spPr bwMode="auto">
              <a:xfrm>
                <a:off x="4557" y="3243"/>
                <a:ext cx="49" cy="27"/>
              </a:xfrm>
              <a:custGeom>
                <a:avLst/>
                <a:gdLst>
                  <a:gd name="T0" fmla="*/ 3 w 49"/>
                  <a:gd name="T1" fmla="*/ 27 h 27"/>
                  <a:gd name="T2" fmla="*/ 15 w 49"/>
                  <a:gd name="T3" fmla="*/ 23 h 27"/>
                  <a:gd name="T4" fmla="*/ 19 w 49"/>
                  <a:gd name="T5" fmla="*/ 17 h 27"/>
                  <a:gd name="T6" fmla="*/ 21 w 49"/>
                  <a:gd name="T7" fmla="*/ 15 h 27"/>
                  <a:gd name="T8" fmla="*/ 21 w 49"/>
                  <a:gd name="T9" fmla="*/ 15 h 27"/>
                  <a:gd name="T10" fmla="*/ 49 w 49"/>
                  <a:gd name="T11" fmla="*/ 4 h 27"/>
                  <a:gd name="T12" fmla="*/ 49 w 49"/>
                  <a:gd name="T13" fmla="*/ 0 h 27"/>
                  <a:gd name="T14" fmla="*/ 49 w 49"/>
                  <a:gd name="T15" fmla="*/ 0 h 27"/>
                  <a:gd name="T16" fmla="*/ 47 w 49"/>
                  <a:gd name="T17" fmla="*/ 0 h 27"/>
                  <a:gd name="T18" fmla="*/ 45 w 49"/>
                  <a:gd name="T19" fmla="*/ 0 h 27"/>
                  <a:gd name="T20" fmla="*/ 31 w 49"/>
                  <a:gd name="T21" fmla="*/ 2 h 27"/>
                  <a:gd name="T22" fmla="*/ 29 w 49"/>
                  <a:gd name="T23" fmla="*/ 2 h 27"/>
                  <a:gd name="T24" fmla="*/ 21 w 49"/>
                  <a:gd name="T25" fmla="*/ 4 h 27"/>
                  <a:gd name="T26" fmla="*/ 17 w 49"/>
                  <a:gd name="T27" fmla="*/ 8 h 27"/>
                  <a:gd name="T28" fmla="*/ 15 w 49"/>
                  <a:gd name="T29" fmla="*/ 10 h 27"/>
                  <a:gd name="T30" fmla="*/ 15 w 49"/>
                  <a:gd name="T31" fmla="*/ 10 h 27"/>
                  <a:gd name="T32" fmla="*/ 15 w 49"/>
                  <a:gd name="T33" fmla="*/ 10 h 27"/>
                  <a:gd name="T34" fmla="*/ 13 w 49"/>
                  <a:gd name="T35" fmla="*/ 10 h 27"/>
                  <a:gd name="T36" fmla="*/ 11 w 49"/>
                  <a:gd name="T37" fmla="*/ 10 h 27"/>
                  <a:gd name="T38" fmla="*/ 11 w 49"/>
                  <a:gd name="T39" fmla="*/ 10 h 27"/>
                  <a:gd name="T40" fmla="*/ 5 w 49"/>
                  <a:gd name="T41" fmla="*/ 13 h 27"/>
                  <a:gd name="T42" fmla="*/ 5 w 49"/>
                  <a:gd name="T43" fmla="*/ 13 h 27"/>
                  <a:gd name="T44" fmla="*/ 2 w 49"/>
                  <a:gd name="T45" fmla="*/ 17 h 27"/>
                  <a:gd name="T46" fmla="*/ 0 w 49"/>
                  <a:gd name="T47" fmla="*/ 19 h 27"/>
                  <a:gd name="T48" fmla="*/ 2 w 49"/>
                  <a:gd name="T49" fmla="*/ 21 h 27"/>
                  <a:gd name="T50" fmla="*/ 2 w 49"/>
                  <a:gd name="T51" fmla="*/ 23 h 27"/>
                  <a:gd name="T52" fmla="*/ 0 w 49"/>
                  <a:gd name="T53" fmla="*/ 25 h 27"/>
                  <a:gd name="T54" fmla="*/ 0 w 49"/>
                  <a:gd name="T55" fmla="*/ 27 h 27"/>
                  <a:gd name="T56" fmla="*/ 3 w 49"/>
                  <a:gd name="T57" fmla="*/ 2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
                  <a:gd name="T88" fmla="*/ 0 h 27"/>
                  <a:gd name="T89" fmla="*/ 49 w 49"/>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 h="27">
                    <a:moveTo>
                      <a:pt x="3" y="27"/>
                    </a:moveTo>
                    <a:lnTo>
                      <a:pt x="15" y="23"/>
                    </a:lnTo>
                    <a:lnTo>
                      <a:pt x="19" y="17"/>
                    </a:lnTo>
                    <a:lnTo>
                      <a:pt x="21" y="15"/>
                    </a:lnTo>
                    <a:lnTo>
                      <a:pt x="49" y="4"/>
                    </a:lnTo>
                    <a:lnTo>
                      <a:pt x="49" y="0"/>
                    </a:lnTo>
                    <a:lnTo>
                      <a:pt x="47" y="0"/>
                    </a:lnTo>
                    <a:lnTo>
                      <a:pt x="45" y="0"/>
                    </a:lnTo>
                    <a:lnTo>
                      <a:pt x="31" y="2"/>
                    </a:lnTo>
                    <a:lnTo>
                      <a:pt x="29" y="2"/>
                    </a:lnTo>
                    <a:lnTo>
                      <a:pt x="21" y="4"/>
                    </a:lnTo>
                    <a:lnTo>
                      <a:pt x="17" y="8"/>
                    </a:lnTo>
                    <a:lnTo>
                      <a:pt x="15" y="10"/>
                    </a:lnTo>
                    <a:lnTo>
                      <a:pt x="13" y="10"/>
                    </a:lnTo>
                    <a:lnTo>
                      <a:pt x="11" y="10"/>
                    </a:lnTo>
                    <a:lnTo>
                      <a:pt x="5" y="13"/>
                    </a:lnTo>
                    <a:lnTo>
                      <a:pt x="2" y="17"/>
                    </a:lnTo>
                    <a:lnTo>
                      <a:pt x="0" y="19"/>
                    </a:lnTo>
                    <a:lnTo>
                      <a:pt x="2" y="21"/>
                    </a:lnTo>
                    <a:lnTo>
                      <a:pt x="2" y="23"/>
                    </a:lnTo>
                    <a:lnTo>
                      <a:pt x="0" y="25"/>
                    </a:lnTo>
                    <a:lnTo>
                      <a:pt x="0" y="27"/>
                    </a:lnTo>
                    <a:lnTo>
                      <a:pt x="3" y="27"/>
                    </a:lnTo>
                    <a:close/>
                  </a:path>
                </a:pathLst>
              </a:custGeom>
              <a:solidFill>
                <a:srgbClr val="0071B4">
                  <a:alpha val="34901"/>
                </a:srgbClr>
              </a:solidFill>
              <a:ln w="9525">
                <a:noFill/>
                <a:round/>
                <a:headEnd/>
                <a:tailEnd/>
              </a:ln>
            </p:spPr>
            <p:txBody>
              <a:bodyPr/>
              <a:lstStyle/>
              <a:p>
                <a:endParaRPr lang="en-US"/>
              </a:p>
            </p:txBody>
          </p:sp>
          <p:sp>
            <p:nvSpPr>
              <p:cNvPr id="14741" name="Freeform 344"/>
              <p:cNvSpPr>
                <a:spLocks/>
              </p:cNvSpPr>
              <p:nvPr/>
            </p:nvSpPr>
            <p:spPr bwMode="auto">
              <a:xfrm>
                <a:off x="5460" y="3253"/>
                <a:ext cx="0" cy="2"/>
              </a:xfrm>
              <a:custGeom>
                <a:avLst/>
                <a:gdLst>
                  <a:gd name="T0" fmla="*/ 2 h 2"/>
                  <a:gd name="T1" fmla="*/ 0 h 2"/>
                  <a:gd name="T2" fmla="*/ 0 h 2"/>
                  <a:gd name="T3" fmla="*/ 2 h 2"/>
                  <a:gd name="T4" fmla="*/ 2 h 2"/>
                  <a:gd name="T5" fmla="*/ 2 h 2"/>
                  <a:gd name="T6" fmla="*/ 0 60000 65536"/>
                  <a:gd name="T7" fmla="*/ 0 60000 65536"/>
                  <a:gd name="T8" fmla="*/ 0 60000 65536"/>
                  <a:gd name="T9" fmla="*/ 0 60000 65536"/>
                  <a:gd name="T10" fmla="*/ 0 60000 65536"/>
                  <a:gd name="T11" fmla="*/ 0 60000 65536"/>
                  <a:gd name="T12" fmla="*/ 0 h 2"/>
                  <a:gd name="T13" fmla="*/ 2 h 2"/>
                </a:gdLst>
                <a:ahLst/>
                <a:cxnLst>
                  <a:cxn ang="T6">
                    <a:pos x="0" y="T0"/>
                  </a:cxn>
                  <a:cxn ang="T7">
                    <a:pos x="0" y="T1"/>
                  </a:cxn>
                  <a:cxn ang="T8">
                    <a:pos x="0" y="T2"/>
                  </a:cxn>
                  <a:cxn ang="T9">
                    <a:pos x="0" y="T3"/>
                  </a:cxn>
                  <a:cxn ang="T10">
                    <a:pos x="0" y="T4"/>
                  </a:cxn>
                  <a:cxn ang="T11">
                    <a:pos x="0" y="T5"/>
                  </a:cxn>
                </a:cxnLst>
                <a:rect l="0" t="T12" r="0" b="T13"/>
                <a:pathLst>
                  <a:path h="2">
                    <a:moveTo>
                      <a:pt x="0" y="2"/>
                    </a:move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742" name="Freeform 345"/>
              <p:cNvSpPr>
                <a:spLocks/>
              </p:cNvSpPr>
              <p:nvPr/>
            </p:nvSpPr>
            <p:spPr bwMode="auto">
              <a:xfrm>
                <a:off x="5452" y="3320"/>
                <a:ext cx="10" cy="2"/>
              </a:xfrm>
              <a:custGeom>
                <a:avLst/>
                <a:gdLst>
                  <a:gd name="T0" fmla="*/ 8 w 10"/>
                  <a:gd name="T1" fmla="*/ 0 h 2"/>
                  <a:gd name="T2" fmla="*/ 8 w 10"/>
                  <a:gd name="T3" fmla="*/ 0 h 2"/>
                  <a:gd name="T4" fmla="*/ 6 w 10"/>
                  <a:gd name="T5" fmla="*/ 0 h 2"/>
                  <a:gd name="T6" fmla="*/ 2 w 10"/>
                  <a:gd name="T7" fmla="*/ 0 h 2"/>
                  <a:gd name="T8" fmla="*/ 0 w 10"/>
                  <a:gd name="T9" fmla="*/ 0 h 2"/>
                  <a:gd name="T10" fmla="*/ 2 w 10"/>
                  <a:gd name="T11" fmla="*/ 2 h 2"/>
                  <a:gd name="T12" fmla="*/ 2 w 10"/>
                  <a:gd name="T13" fmla="*/ 2 h 2"/>
                  <a:gd name="T14" fmla="*/ 4 w 10"/>
                  <a:gd name="T15" fmla="*/ 2 h 2"/>
                  <a:gd name="T16" fmla="*/ 6 w 10"/>
                  <a:gd name="T17" fmla="*/ 2 h 2"/>
                  <a:gd name="T18" fmla="*/ 10 w 10"/>
                  <a:gd name="T19" fmla="*/ 2 h 2"/>
                  <a:gd name="T20" fmla="*/ 10 w 10"/>
                  <a:gd name="T21" fmla="*/ 0 h 2"/>
                  <a:gd name="T22" fmla="*/ 8 w 10"/>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2"/>
                  <a:gd name="T38" fmla="*/ 10 w 10"/>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2">
                    <a:moveTo>
                      <a:pt x="8" y="0"/>
                    </a:moveTo>
                    <a:lnTo>
                      <a:pt x="8" y="0"/>
                    </a:lnTo>
                    <a:lnTo>
                      <a:pt x="6" y="0"/>
                    </a:lnTo>
                    <a:lnTo>
                      <a:pt x="2" y="0"/>
                    </a:lnTo>
                    <a:lnTo>
                      <a:pt x="0" y="0"/>
                    </a:lnTo>
                    <a:lnTo>
                      <a:pt x="2" y="2"/>
                    </a:lnTo>
                    <a:lnTo>
                      <a:pt x="4" y="2"/>
                    </a:lnTo>
                    <a:lnTo>
                      <a:pt x="6" y="2"/>
                    </a:lnTo>
                    <a:lnTo>
                      <a:pt x="10" y="2"/>
                    </a:lnTo>
                    <a:lnTo>
                      <a:pt x="10" y="0"/>
                    </a:lnTo>
                    <a:lnTo>
                      <a:pt x="8" y="0"/>
                    </a:lnTo>
                    <a:close/>
                  </a:path>
                </a:pathLst>
              </a:custGeom>
              <a:solidFill>
                <a:srgbClr val="0071B4">
                  <a:alpha val="34901"/>
                </a:srgbClr>
              </a:solidFill>
              <a:ln w="9525">
                <a:noFill/>
                <a:round/>
                <a:headEnd/>
                <a:tailEnd/>
              </a:ln>
            </p:spPr>
            <p:txBody>
              <a:bodyPr/>
              <a:lstStyle/>
              <a:p>
                <a:endParaRPr lang="en-US"/>
              </a:p>
            </p:txBody>
          </p:sp>
          <p:sp>
            <p:nvSpPr>
              <p:cNvPr id="14743" name="Freeform 346"/>
              <p:cNvSpPr>
                <a:spLocks/>
              </p:cNvSpPr>
              <p:nvPr/>
            </p:nvSpPr>
            <p:spPr bwMode="auto">
              <a:xfrm>
                <a:off x="4553" y="3239"/>
                <a:ext cx="6" cy="6"/>
              </a:xfrm>
              <a:custGeom>
                <a:avLst/>
                <a:gdLst>
                  <a:gd name="T0" fmla="*/ 4 w 6"/>
                  <a:gd name="T1" fmla="*/ 6 h 6"/>
                  <a:gd name="T2" fmla="*/ 6 w 6"/>
                  <a:gd name="T3" fmla="*/ 2 h 6"/>
                  <a:gd name="T4" fmla="*/ 6 w 6"/>
                  <a:gd name="T5" fmla="*/ 0 h 6"/>
                  <a:gd name="T6" fmla="*/ 4 w 6"/>
                  <a:gd name="T7" fmla="*/ 2 h 6"/>
                  <a:gd name="T8" fmla="*/ 4 w 6"/>
                  <a:gd name="T9" fmla="*/ 2 h 6"/>
                  <a:gd name="T10" fmla="*/ 2 w 6"/>
                  <a:gd name="T11" fmla="*/ 2 h 6"/>
                  <a:gd name="T12" fmla="*/ 2 w 6"/>
                  <a:gd name="T13" fmla="*/ 2 h 6"/>
                  <a:gd name="T14" fmla="*/ 2 w 6"/>
                  <a:gd name="T15" fmla="*/ 2 h 6"/>
                  <a:gd name="T16" fmla="*/ 0 w 6"/>
                  <a:gd name="T17" fmla="*/ 6 h 6"/>
                  <a:gd name="T18" fmla="*/ 2 w 6"/>
                  <a:gd name="T19" fmla="*/ 6 h 6"/>
                  <a:gd name="T20" fmla="*/ 2 w 6"/>
                  <a:gd name="T21" fmla="*/ 6 h 6"/>
                  <a:gd name="T22" fmla="*/ 4 w 6"/>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6"/>
                  <a:gd name="T38" fmla="*/ 6 w 6"/>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6">
                    <a:moveTo>
                      <a:pt x="4" y="6"/>
                    </a:moveTo>
                    <a:lnTo>
                      <a:pt x="6" y="2"/>
                    </a:lnTo>
                    <a:lnTo>
                      <a:pt x="6" y="0"/>
                    </a:lnTo>
                    <a:lnTo>
                      <a:pt x="4" y="2"/>
                    </a:lnTo>
                    <a:lnTo>
                      <a:pt x="2" y="2"/>
                    </a:lnTo>
                    <a:lnTo>
                      <a:pt x="0" y="6"/>
                    </a:lnTo>
                    <a:lnTo>
                      <a:pt x="2" y="6"/>
                    </a:lnTo>
                    <a:lnTo>
                      <a:pt x="4" y="6"/>
                    </a:lnTo>
                    <a:close/>
                  </a:path>
                </a:pathLst>
              </a:custGeom>
              <a:solidFill>
                <a:srgbClr val="0071B4">
                  <a:alpha val="34901"/>
                </a:srgbClr>
              </a:solidFill>
              <a:ln w="9525">
                <a:noFill/>
                <a:round/>
                <a:headEnd/>
                <a:tailEnd/>
              </a:ln>
            </p:spPr>
            <p:txBody>
              <a:bodyPr/>
              <a:lstStyle/>
              <a:p>
                <a:endParaRPr lang="en-US"/>
              </a:p>
            </p:txBody>
          </p:sp>
          <p:sp>
            <p:nvSpPr>
              <p:cNvPr id="14744" name="Freeform 347"/>
              <p:cNvSpPr>
                <a:spLocks/>
              </p:cNvSpPr>
              <p:nvPr/>
            </p:nvSpPr>
            <p:spPr bwMode="auto">
              <a:xfrm>
                <a:off x="4568" y="3239"/>
                <a:ext cx="10" cy="4"/>
              </a:xfrm>
              <a:custGeom>
                <a:avLst/>
                <a:gdLst>
                  <a:gd name="T0" fmla="*/ 2 w 10"/>
                  <a:gd name="T1" fmla="*/ 4 h 4"/>
                  <a:gd name="T2" fmla="*/ 6 w 10"/>
                  <a:gd name="T3" fmla="*/ 4 h 4"/>
                  <a:gd name="T4" fmla="*/ 8 w 10"/>
                  <a:gd name="T5" fmla="*/ 4 h 4"/>
                  <a:gd name="T6" fmla="*/ 10 w 10"/>
                  <a:gd name="T7" fmla="*/ 2 h 4"/>
                  <a:gd name="T8" fmla="*/ 8 w 10"/>
                  <a:gd name="T9" fmla="*/ 0 h 4"/>
                  <a:gd name="T10" fmla="*/ 2 w 10"/>
                  <a:gd name="T11" fmla="*/ 0 h 4"/>
                  <a:gd name="T12" fmla="*/ 0 w 10"/>
                  <a:gd name="T13" fmla="*/ 0 h 4"/>
                  <a:gd name="T14" fmla="*/ 0 w 10"/>
                  <a:gd name="T15" fmla="*/ 2 h 4"/>
                  <a:gd name="T16" fmla="*/ 0 w 10"/>
                  <a:gd name="T17" fmla="*/ 4 h 4"/>
                  <a:gd name="T18" fmla="*/ 2 w 10"/>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4"/>
                  <a:gd name="T32" fmla="*/ 10 w 1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4">
                    <a:moveTo>
                      <a:pt x="2" y="4"/>
                    </a:moveTo>
                    <a:lnTo>
                      <a:pt x="6" y="4"/>
                    </a:lnTo>
                    <a:lnTo>
                      <a:pt x="8" y="4"/>
                    </a:lnTo>
                    <a:lnTo>
                      <a:pt x="10" y="2"/>
                    </a:lnTo>
                    <a:lnTo>
                      <a:pt x="8" y="0"/>
                    </a:lnTo>
                    <a:lnTo>
                      <a:pt x="2" y="0"/>
                    </a:lnTo>
                    <a:lnTo>
                      <a:pt x="0"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745" name="Freeform 348"/>
              <p:cNvSpPr>
                <a:spLocks/>
              </p:cNvSpPr>
              <p:nvPr/>
            </p:nvSpPr>
            <p:spPr bwMode="auto">
              <a:xfrm>
                <a:off x="5164" y="3422"/>
                <a:ext cx="4" cy="6"/>
              </a:xfrm>
              <a:custGeom>
                <a:avLst/>
                <a:gdLst>
                  <a:gd name="T0" fmla="*/ 0 w 4"/>
                  <a:gd name="T1" fmla="*/ 2 h 6"/>
                  <a:gd name="T2" fmla="*/ 2 w 4"/>
                  <a:gd name="T3" fmla="*/ 6 h 6"/>
                  <a:gd name="T4" fmla="*/ 4 w 4"/>
                  <a:gd name="T5" fmla="*/ 4 h 6"/>
                  <a:gd name="T6" fmla="*/ 4 w 4"/>
                  <a:gd name="T7" fmla="*/ 4 h 6"/>
                  <a:gd name="T8" fmla="*/ 4 w 4"/>
                  <a:gd name="T9" fmla="*/ 2 h 6"/>
                  <a:gd name="T10" fmla="*/ 2 w 4"/>
                  <a:gd name="T11" fmla="*/ 2 h 6"/>
                  <a:gd name="T12" fmla="*/ 2 w 4"/>
                  <a:gd name="T13" fmla="*/ 2 h 6"/>
                  <a:gd name="T14" fmla="*/ 2 w 4"/>
                  <a:gd name="T15" fmla="*/ 0 h 6"/>
                  <a:gd name="T16" fmla="*/ 0 w 4"/>
                  <a:gd name="T17" fmla="*/ 0 h 6"/>
                  <a:gd name="T18" fmla="*/ 0 w 4"/>
                  <a:gd name="T19" fmla="*/ 0 h 6"/>
                  <a:gd name="T20" fmla="*/ 0 w 4"/>
                  <a:gd name="T21" fmla="*/ 0 h 6"/>
                  <a:gd name="T22" fmla="*/ 0 w 4"/>
                  <a:gd name="T23" fmla="*/ 0 h 6"/>
                  <a:gd name="T24" fmla="*/ 0 w 4"/>
                  <a:gd name="T25" fmla="*/ 2 h 6"/>
                  <a:gd name="T26" fmla="*/ 0 w 4"/>
                  <a:gd name="T27" fmla="*/ 2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6"/>
                  <a:gd name="T44" fmla="*/ 4 w 4"/>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6">
                    <a:moveTo>
                      <a:pt x="0" y="2"/>
                    </a:moveTo>
                    <a:lnTo>
                      <a:pt x="2" y="6"/>
                    </a:lnTo>
                    <a:lnTo>
                      <a:pt x="4" y="4"/>
                    </a:lnTo>
                    <a:lnTo>
                      <a:pt x="4" y="2"/>
                    </a:lnTo>
                    <a:lnTo>
                      <a:pt x="2"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746" name="Freeform 349"/>
              <p:cNvSpPr>
                <a:spLocks/>
              </p:cNvSpPr>
              <p:nvPr/>
            </p:nvSpPr>
            <p:spPr bwMode="auto">
              <a:xfrm>
                <a:off x="5156" y="3332"/>
                <a:ext cx="8" cy="12"/>
              </a:xfrm>
              <a:custGeom>
                <a:avLst/>
                <a:gdLst>
                  <a:gd name="T0" fmla="*/ 6 w 8"/>
                  <a:gd name="T1" fmla="*/ 6 h 12"/>
                  <a:gd name="T2" fmla="*/ 6 w 8"/>
                  <a:gd name="T3" fmla="*/ 4 h 12"/>
                  <a:gd name="T4" fmla="*/ 6 w 8"/>
                  <a:gd name="T5" fmla="*/ 4 h 12"/>
                  <a:gd name="T6" fmla="*/ 6 w 8"/>
                  <a:gd name="T7" fmla="*/ 4 h 12"/>
                  <a:gd name="T8" fmla="*/ 4 w 8"/>
                  <a:gd name="T9" fmla="*/ 6 h 12"/>
                  <a:gd name="T10" fmla="*/ 4 w 8"/>
                  <a:gd name="T11" fmla="*/ 8 h 12"/>
                  <a:gd name="T12" fmla="*/ 2 w 8"/>
                  <a:gd name="T13" fmla="*/ 6 h 12"/>
                  <a:gd name="T14" fmla="*/ 2 w 8"/>
                  <a:gd name="T15" fmla="*/ 4 h 12"/>
                  <a:gd name="T16" fmla="*/ 0 w 8"/>
                  <a:gd name="T17" fmla="*/ 2 h 12"/>
                  <a:gd name="T18" fmla="*/ 0 w 8"/>
                  <a:gd name="T19" fmla="*/ 0 h 12"/>
                  <a:gd name="T20" fmla="*/ 0 w 8"/>
                  <a:gd name="T21" fmla="*/ 0 h 12"/>
                  <a:gd name="T22" fmla="*/ 0 w 8"/>
                  <a:gd name="T23" fmla="*/ 0 h 12"/>
                  <a:gd name="T24" fmla="*/ 2 w 8"/>
                  <a:gd name="T25" fmla="*/ 12 h 12"/>
                  <a:gd name="T26" fmla="*/ 4 w 8"/>
                  <a:gd name="T27" fmla="*/ 12 h 12"/>
                  <a:gd name="T28" fmla="*/ 6 w 8"/>
                  <a:gd name="T29" fmla="*/ 12 h 12"/>
                  <a:gd name="T30" fmla="*/ 8 w 8"/>
                  <a:gd name="T31" fmla="*/ 12 h 12"/>
                  <a:gd name="T32" fmla="*/ 8 w 8"/>
                  <a:gd name="T33" fmla="*/ 10 h 12"/>
                  <a:gd name="T34" fmla="*/ 8 w 8"/>
                  <a:gd name="T35" fmla="*/ 6 h 12"/>
                  <a:gd name="T36" fmla="*/ 6 w 8"/>
                  <a:gd name="T37" fmla="*/ 6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2"/>
                  <a:gd name="T59" fmla="*/ 8 w 8"/>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2">
                    <a:moveTo>
                      <a:pt x="6" y="6"/>
                    </a:moveTo>
                    <a:lnTo>
                      <a:pt x="6" y="4"/>
                    </a:lnTo>
                    <a:lnTo>
                      <a:pt x="4" y="6"/>
                    </a:lnTo>
                    <a:lnTo>
                      <a:pt x="4" y="8"/>
                    </a:lnTo>
                    <a:lnTo>
                      <a:pt x="2" y="6"/>
                    </a:lnTo>
                    <a:lnTo>
                      <a:pt x="2" y="4"/>
                    </a:lnTo>
                    <a:lnTo>
                      <a:pt x="0" y="2"/>
                    </a:lnTo>
                    <a:lnTo>
                      <a:pt x="0" y="0"/>
                    </a:lnTo>
                    <a:lnTo>
                      <a:pt x="2" y="12"/>
                    </a:lnTo>
                    <a:lnTo>
                      <a:pt x="4" y="12"/>
                    </a:lnTo>
                    <a:lnTo>
                      <a:pt x="6" y="12"/>
                    </a:lnTo>
                    <a:lnTo>
                      <a:pt x="8" y="12"/>
                    </a:lnTo>
                    <a:lnTo>
                      <a:pt x="8" y="10"/>
                    </a:lnTo>
                    <a:lnTo>
                      <a:pt x="8" y="6"/>
                    </a:lnTo>
                    <a:lnTo>
                      <a:pt x="6" y="6"/>
                    </a:lnTo>
                    <a:close/>
                  </a:path>
                </a:pathLst>
              </a:custGeom>
              <a:solidFill>
                <a:srgbClr val="0071B4">
                  <a:alpha val="34901"/>
                </a:srgbClr>
              </a:solidFill>
              <a:ln w="9525">
                <a:noFill/>
                <a:round/>
                <a:headEnd/>
                <a:tailEnd/>
              </a:ln>
            </p:spPr>
            <p:txBody>
              <a:bodyPr/>
              <a:lstStyle/>
              <a:p>
                <a:endParaRPr lang="en-US"/>
              </a:p>
            </p:txBody>
          </p:sp>
          <p:sp>
            <p:nvSpPr>
              <p:cNvPr id="14747" name="Freeform 350"/>
              <p:cNvSpPr>
                <a:spLocks/>
              </p:cNvSpPr>
              <p:nvPr/>
            </p:nvSpPr>
            <p:spPr bwMode="auto">
              <a:xfrm>
                <a:off x="4543" y="3187"/>
                <a:ext cx="8" cy="18"/>
              </a:xfrm>
              <a:custGeom>
                <a:avLst/>
                <a:gdLst>
                  <a:gd name="T0" fmla="*/ 4 w 8"/>
                  <a:gd name="T1" fmla="*/ 8 h 18"/>
                  <a:gd name="T2" fmla="*/ 2 w 8"/>
                  <a:gd name="T3" fmla="*/ 8 h 18"/>
                  <a:gd name="T4" fmla="*/ 0 w 8"/>
                  <a:gd name="T5" fmla="*/ 16 h 18"/>
                  <a:gd name="T6" fmla="*/ 2 w 8"/>
                  <a:gd name="T7" fmla="*/ 18 h 18"/>
                  <a:gd name="T8" fmla="*/ 8 w 8"/>
                  <a:gd name="T9" fmla="*/ 14 h 18"/>
                  <a:gd name="T10" fmla="*/ 8 w 8"/>
                  <a:gd name="T11" fmla="*/ 12 h 18"/>
                  <a:gd name="T12" fmla="*/ 8 w 8"/>
                  <a:gd name="T13" fmla="*/ 10 h 18"/>
                  <a:gd name="T14" fmla="*/ 6 w 8"/>
                  <a:gd name="T15" fmla="*/ 8 h 18"/>
                  <a:gd name="T16" fmla="*/ 6 w 8"/>
                  <a:gd name="T17" fmla="*/ 8 h 18"/>
                  <a:gd name="T18" fmla="*/ 6 w 8"/>
                  <a:gd name="T19" fmla="*/ 6 h 18"/>
                  <a:gd name="T20" fmla="*/ 8 w 8"/>
                  <a:gd name="T21" fmla="*/ 4 h 18"/>
                  <a:gd name="T22" fmla="*/ 8 w 8"/>
                  <a:gd name="T23" fmla="*/ 4 h 18"/>
                  <a:gd name="T24" fmla="*/ 8 w 8"/>
                  <a:gd name="T25" fmla="*/ 2 h 18"/>
                  <a:gd name="T26" fmla="*/ 6 w 8"/>
                  <a:gd name="T27" fmla="*/ 0 h 18"/>
                  <a:gd name="T28" fmla="*/ 4 w 8"/>
                  <a:gd name="T29" fmla="*/ 0 h 18"/>
                  <a:gd name="T30" fmla="*/ 4 w 8"/>
                  <a:gd name="T31" fmla="*/ 2 h 18"/>
                  <a:gd name="T32" fmla="*/ 4 w 8"/>
                  <a:gd name="T33" fmla="*/ 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8"/>
                  <a:gd name="T53" fmla="*/ 8 w 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8">
                    <a:moveTo>
                      <a:pt x="4" y="8"/>
                    </a:moveTo>
                    <a:lnTo>
                      <a:pt x="2" y="8"/>
                    </a:lnTo>
                    <a:lnTo>
                      <a:pt x="0" y="16"/>
                    </a:lnTo>
                    <a:lnTo>
                      <a:pt x="2" y="18"/>
                    </a:lnTo>
                    <a:lnTo>
                      <a:pt x="8" y="14"/>
                    </a:lnTo>
                    <a:lnTo>
                      <a:pt x="8" y="12"/>
                    </a:lnTo>
                    <a:lnTo>
                      <a:pt x="8" y="10"/>
                    </a:lnTo>
                    <a:lnTo>
                      <a:pt x="6" y="8"/>
                    </a:lnTo>
                    <a:lnTo>
                      <a:pt x="6" y="6"/>
                    </a:lnTo>
                    <a:lnTo>
                      <a:pt x="8" y="4"/>
                    </a:lnTo>
                    <a:lnTo>
                      <a:pt x="8" y="2"/>
                    </a:lnTo>
                    <a:lnTo>
                      <a:pt x="6" y="0"/>
                    </a:lnTo>
                    <a:lnTo>
                      <a:pt x="4" y="0"/>
                    </a:lnTo>
                    <a:lnTo>
                      <a:pt x="4" y="2"/>
                    </a:lnTo>
                    <a:lnTo>
                      <a:pt x="4" y="8"/>
                    </a:lnTo>
                    <a:close/>
                  </a:path>
                </a:pathLst>
              </a:custGeom>
              <a:solidFill>
                <a:srgbClr val="0071B4">
                  <a:alpha val="34901"/>
                </a:srgbClr>
              </a:solidFill>
              <a:ln w="9525">
                <a:noFill/>
                <a:round/>
                <a:headEnd/>
                <a:tailEnd/>
              </a:ln>
            </p:spPr>
            <p:txBody>
              <a:bodyPr/>
              <a:lstStyle/>
              <a:p>
                <a:endParaRPr lang="en-US"/>
              </a:p>
            </p:txBody>
          </p:sp>
          <p:sp>
            <p:nvSpPr>
              <p:cNvPr id="14748" name="Freeform 351"/>
              <p:cNvSpPr>
                <a:spLocks/>
              </p:cNvSpPr>
              <p:nvPr/>
            </p:nvSpPr>
            <p:spPr bwMode="auto">
              <a:xfrm>
                <a:off x="4351" y="3029"/>
                <a:ext cx="146" cy="154"/>
              </a:xfrm>
              <a:custGeom>
                <a:avLst/>
                <a:gdLst>
                  <a:gd name="T0" fmla="*/ 4 w 146"/>
                  <a:gd name="T1" fmla="*/ 94 h 154"/>
                  <a:gd name="T2" fmla="*/ 8 w 146"/>
                  <a:gd name="T3" fmla="*/ 104 h 154"/>
                  <a:gd name="T4" fmla="*/ 16 w 146"/>
                  <a:gd name="T5" fmla="*/ 120 h 154"/>
                  <a:gd name="T6" fmla="*/ 18 w 146"/>
                  <a:gd name="T7" fmla="*/ 134 h 154"/>
                  <a:gd name="T8" fmla="*/ 26 w 146"/>
                  <a:gd name="T9" fmla="*/ 138 h 154"/>
                  <a:gd name="T10" fmla="*/ 32 w 146"/>
                  <a:gd name="T11" fmla="*/ 138 h 154"/>
                  <a:gd name="T12" fmla="*/ 38 w 146"/>
                  <a:gd name="T13" fmla="*/ 136 h 154"/>
                  <a:gd name="T14" fmla="*/ 44 w 146"/>
                  <a:gd name="T15" fmla="*/ 144 h 154"/>
                  <a:gd name="T16" fmla="*/ 58 w 146"/>
                  <a:gd name="T17" fmla="*/ 140 h 154"/>
                  <a:gd name="T18" fmla="*/ 62 w 146"/>
                  <a:gd name="T19" fmla="*/ 140 h 154"/>
                  <a:gd name="T20" fmla="*/ 76 w 146"/>
                  <a:gd name="T21" fmla="*/ 144 h 154"/>
                  <a:gd name="T22" fmla="*/ 82 w 146"/>
                  <a:gd name="T23" fmla="*/ 154 h 154"/>
                  <a:gd name="T24" fmla="*/ 102 w 146"/>
                  <a:gd name="T25" fmla="*/ 142 h 154"/>
                  <a:gd name="T26" fmla="*/ 104 w 146"/>
                  <a:gd name="T27" fmla="*/ 138 h 154"/>
                  <a:gd name="T28" fmla="*/ 108 w 146"/>
                  <a:gd name="T29" fmla="*/ 132 h 154"/>
                  <a:gd name="T30" fmla="*/ 104 w 146"/>
                  <a:gd name="T31" fmla="*/ 122 h 154"/>
                  <a:gd name="T32" fmla="*/ 116 w 146"/>
                  <a:gd name="T33" fmla="*/ 112 h 154"/>
                  <a:gd name="T34" fmla="*/ 122 w 146"/>
                  <a:gd name="T35" fmla="*/ 94 h 154"/>
                  <a:gd name="T36" fmla="*/ 128 w 146"/>
                  <a:gd name="T37" fmla="*/ 84 h 154"/>
                  <a:gd name="T38" fmla="*/ 134 w 146"/>
                  <a:gd name="T39" fmla="*/ 84 h 154"/>
                  <a:gd name="T40" fmla="*/ 126 w 146"/>
                  <a:gd name="T41" fmla="*/ 68 h 154"/>
                  <a:gd name="T42" fmla="*/ 128 w 146"/>
                  <a:gd name="T43" fmla="*/ 64 h 154"/>
                  <a:gd name="T44" fmla="*/ 120 w 146"/>
                  <a:gd name="T45" fmla="*/ 52 h 154"/>
                  <a:gd name="T46" fmla="*/ 118 w 146"/>
                  <a:gd name="T47" fmla="*/ 46 h 154"/>
                  <a:gd name="T48" fmla="*/ 124 w 146"/>
                  <a:gd name="T49" fmla="*/ 44 h 154"/>
                  <a:gd name="T50" fmla="*/ 120 w 146"/>
                  <a:gd name="T51" fmla="*/ 40 h 154"/>
                  <a:gd name="T52" fmla="*/ 122 w 146"/>
                  <a:gd name="T53" fmla="*/ 38 h 154"/>
                  <a:gd name="T54" fmla="*/ 126 w 146"/>
                  <a:gd name="T55" fmla="*/ 36 h 154"/>
                  <a:gd name="T56" fmla="*/ 134 w 146"/>
                  <a:gd name="T57" fmla="*/ 34 h 154"/>
                  <a:gd name="T58" fmla="*/ 132 w 146"/>
                  <a:gd name="T59" fmla="*/ 28 h 154"/>
                  <a:gd name="T60" fmla="*/ 146 w 146"/>
                  <a:gd name="T61" fmla="*/ 24 h 154"/>
                  <a:gd name="T62" fmla="*/ 132 w 146"/>
                  <a:gd name="T63" fmla="*/ 16 h 154"/>
                  <a:gd name="T64" fmla="*/ 128 w 146"/>
                  <a:gd name="T65" fmla="*/ 16 h 154"/>
                  <a:gd name="T66" fmla="*/ 126 w 146"/>
                  <a:gd name="T67" fmla="*/ 12 h 154"/>
                  <a:gd name="T68" fmla="*/ 122 w 146"/>
                  <a:gd name="T69" fmla="*/ 14 h 154"/>
                  <a:gd name="T70" fmla="*/ 120 w 146"/>
                  <a:gd name="T71" fmla="*/ 4 h 154"/>
                  <a:gd name="T72" fmla="*/ 116 w 146"/>
                  <a:gd name="T73" fmla="*/ 0 h 154"/>
                  <a:gd name="T74" fmla="*/ 110 w 146"/>
                  <a:gd name="T75" fmla="*/ 4 h 154"/>
                  <a:gd name="T76" fmla="*/ 110 w 146"/>
                  <a:gd name="T77" fmla="*/ 0 h 154"/>
                  <a:gd name="T78" fmla="*/ 100 w 146"/>
                  <a:gd name="T79" fmla="*/ 12 h 154"/>
                  <a:gd name="T80" fmla="*/ 92 w 146"/>
                  <a:gd name="T81" fmla="*/ 22 h 154"/>
                  <a:gd name="T82" fmla="*/ 90 w 146"/>
                  <a:gd name="T83" fmla="*/ 28 h 154"/>
                  <a:gd name="T84" fmla="*/ 78 w 146"/>
                  <a:gd name="T85" fmla="*/ 30 h 154"/>
                  <a:gd name="T86" fmla="*/ 70 w 146"/>
                  <a:gd name="T87" fmla="*/ 36 h 154"/>
                  <a:gd name="T88" fmla="*/ 44 w 146"/>
                  <a:gd name="T89" fmla="*/ 56 h 154"/>
                  <a:gd name="T90" fmla="*/ 36 w 146"/>
                  <a:gd name="T91" fmla="*/ 60 h 154"/>
                  <a:gd name="T92" fmla="*/ 32 w 146"/>
                  <a:gd name="T93" fmla="*/ 64 h 154"/>
                  <a:gd name="T94" fmla="*/ 22 w 146"/>
                  <a:gd name="T95" fmla="*/ 72 h 154"/>
                  <a:gd name="T96" fmla="*/ 12 w 146"/>
                  <a:gd name="T97" fmla="*/ 66 h 154"/>
                  <a:gd name="T98" fmla="*/ 0 w 146"/>
                  <a:gd name="T99" fmla="*/ 84 h 1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6"/>
                  <a:gd name="T151" fmla="*/ 0 h 154"/>
                  <a:gd name="T152" fmla="*/ 146 w 146"/>
                  <a:gd name="T153" fmla="*/ 154 h 15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6" h="154">
                    <a:moveTo>
                      <a:pt x="0" y="84"/>
                    </a:moveTo>
                    <a:lnTo>
                      <a:pt x="2" y="90"/>
                    </a:lnTo>
                    <a:lnTo>
                      <a:pt x="2" y="92"/>
                    </a:lnTo>
                    <a:lnTo>
                      <a:pt x="4" y="94"/>
                    </a:lnTo>
                    <a:lnTo>
                      <a:pt x="4" y="102"/>
                    </a:lnTo>
                    <a:lnTo>
                      <a:pt x="6" y="104"/>
                    </a:lnTo>
                    <a:lnTo>
                      <a:pt x="8" y="104"/>
                    </a:lnTo>
                    <a:lnTo>
                      <a:pt x="10" y="106"/>
                    </a:lnTo>
                    <a:lnTo>
                      <a:pt x="12" y="108"/>
                    </a:lnTo>
                    <a:lnTo>
                      <a:pt x="16" y="118"/>
                    </a:lnTo>
                    <a:lnTo>
                      <a:pt x="16" y="120"/>
                    </a:lnTo>
                    <a:lnTo>
                      <a:pt x="18" y="130"/>
                    </a:lnTo>
                    <a:lnTo>
                      <a:pt x="18" y="132"/>
                    </a:lnTo>
                    <a:lnTo>
                      <a:pt x="18" y="134"/>
                    </a:lnTo>
                    <a:lnTo>
                      <a:pt x="20" y="138"/>
                    </a:lnTo>
                    <a:lnTo>
                      <a:pt x="22" y="138"/>
                    </a:lnTo>
                    <a:lnTo>
                      <a:pt x="22" y="136"/>
                    </a:lnTo>
                    <a:lnTo>
                      <a:pt x="26" y="138"/>
                    </a:lnTo>
                    <a:lnTo>
                      <a:pt x="28" y="138"/>
                    </a:lnTo>
                    <a:lnTo>
                      <a:pt x="32" y="138"/>
                    </a:lnTo>
                    <a:lnTo>
                      <a:pt x="34" y="136"/>
                    </a:lnTo>
                    <a:lnTo>
                      <a:pt x="38" y="138"/>
                    </a:lnTo>
                    <a:lnTo>
                      <a:pt x="38" y="136"/>
                    </a:lnTo>
                    <a:lnTo>
                      <a:pt x="40" y="136"/>
                    </a:lnTo>
                    <a:lnTo>
                      <a:pt x="42" y="144"/>
                    </a:lnTo>
                    <a:lnTo>
                      <a:pt x="44" y="144"/>
                    </a:lnTo>
                    <a:lnTo>
                      <a:pt x="46" y="144"/>
                    </a:lnTo>
                    <a:lnTo>
                      <a:pt x="48" y="144"/>
                    </a:lnTo>
                    <a:lnTo>
                      <a:pt x="52" y="144"/>
                    </a:lnTo>
                    <a:lnTo>
                      <a:pt x="58" y="140"/>
                    </a:lnTo>
                    <a:lnTo>
                      <a:pt x="58" y="138"/>
                    </a:lnTo>
                    <a:lnTo>
                      <a:pt x="60" y="140"/>
                    </a:lnTo>
                    <a:lnTo>
                      <a:pt x="62" y="140"/>
                    </a:lnTo>
                    <a:lnTo>
                      <a:pt x="66" y="140"/>
                    </a:lnTo>
                    <a:lnTo>
                      <a:pt x="68" y="144"/>
                    </a:lnTo>
                    <a:lnTo>
                      <a:pt x="76" y="144"/>
                    </a:lnTo>
                    <a:lnTo>
                      <a:pt x="78" y="144"/>
                    </a:lnTo>
                    <a:lnTo>
                      <a:pt x="78" y="146"/>
                    </a:lnTo>
                    <a:lnTo>
                      <a:pt x="80" y="146"/>
                    </a:lnTo>
                    <a:lnTo>
                      <a:pt x="82" y="154"/>
                    </a:lnTo>
                    <a:lnTo>
                      <a:pt x="100" y="146"/>
                    </a:lnTo>
                    <a:lnTo>
                      <a:pt x="100" y="142"/>
                    </a:lnTo>
                    <a:lnTo>
                      <a:pt x="102" y="142"/>
                    </a:lnTo>
                    <a:lnTo>
                      <a:pt x="102" y="140"/>
                    </a:lnTo>
                    <a:lnTo>
                      <a:pt x="102" y="138"/>
                    </a:lnTo>
                    <a:lnTo>
                      <a:pt x="104" y="138"/>
                    </a:lnTo>
                    <a:lnTo>
                      <a:pt x="104" y="136"/>
                    </a:lnTo>
                    <a:lnTo>
                      <a:pt x="106" y="132"/>
                    </a:lnTo>
                    <a:lnTo>
                      <a:pt x="108" y="132"/>
                    </a:lnTo>
                    <a:lnTo>
                      <a:pt x="108" y="128"/>
                    </a:lnTo>
                    <a:lnTo>
                      <a:pt x="106" y="126"/>
                    </a:lnTo>
                    <a:lnTo>
                      <a:pt x="106" y="122"/>
                    </a:lnTo>
                    <a:lnTo>
                      <a:pt x="104" y="122"/>
                    </a:lnTo>
                    <a:lnTo>
                      <a:pt x="104" y="120"/>
                    </a:lnTo>
                    <a:lnTo>
                      <a:pt x="112" y="114"/>
                    </a:lnTo>
                    <a:lnTo>
                      <a:pt x="116" y="112"/>
                    </a:lnTo>
                    <a:lnTo>
                      <a:pt x="120" y="104"/>
                    </a:lnTo>
                    <a:lnTo>
                      <a:pt x="120" y="98"/>
                    </a:lnTo>
                    <a:lnTo>
                      <a:pt x="122" y="96"/>
                    </a:lnTo>
                    <a:lnTo>
                      <a:pt x="122" y="94"/>
                    </a:lnTo>
                    <a:lnTo>
                      <a:pt x="122" y="92"/>
                    </a:lnTo>
                    <a:lnTo>
                      <a:pt x="126" y="86"/>
                    </a:lnTo>
                    <a:lnTo>
                      <a:pt x="128" y="86"/>
                    </a:lnTo>
                    <a:lnTo>
                      <a:pt x="128" y="84"/>
                    </a:lnTo>
                    <a:lnTo>
                      <a:pt x="128" y="82"/>
                    </a:lnTo>
                    <a:lnTo>
                      <a:pt x="130" y="84"/>
                    </a:lnTo>
                    <a:lnTo>
                      <a:pt x="134" y="84"/>
                    </a:lnTo>
                    <a:lnTo>
                      <a:pt x="140" y="84"/>
                    </a:lnTo>
                    <a:lnTo>
                      <a:pt x="140" y="82"/>
                    </a:lnTo>
                    <a:lnTo>
                      <a:pt x="126" y="70"/>
                    </a:lnTo>
                    <a:lnTo>
                      <a:pt x="126" y="68"/>
                    </a:lnTo>
                    <a:lnTo>
                      <a:pt x="126" y="66"/>
                    </a:lnTo>
                    <a:lnTo>
                      <a:pt x="128" y="66"/>
                    </a:lnTo>
                    <a:lnTo>
                      <a:pt x="128" y="64"/>
                    </a:lnTo>
                    <a:lnTo>
                      <a:pt x="122" y="54"/>
                    </a:lnTo>
                    <a:lnTo>
                      <a:pt x="120" y="52"/>
                    </a:lnTo>
                    <a:lnTo>
                      <a:pt x="118" y="52"/>
                    </a:lnTo>
                    <a:lnTo>
                      <a:pt x="120" y="52"/>
                    </a:lnTo>
                    <a:lnTo>
                      <a:pt x="120" y="50"/>
                    </a:lnTo>
                    <a:lnTo>
                      <a:pt x="118" y="50"/>
                    </a:lnTo>
                    <a:lnTo>
                      <a:pt x="116" y="46"/>
                    </a:lnTo>
                    <a:lnTo>
                      <a:pt x="118" y="46"/>
                    </a:lnTo>
                    <a:lnTo>
                      <a:pt x="122" y="46"/>
                    </a:lnTo>
                    <a:lnTo>
                      <a:pt x="122" y="44"/>
                    </a:lnTo>
                    <a:lnTo>
                      <a:pt x="124" y="46"/>
                    </a:lnTo>
                    <a:lnTo>
                      <a:pt x="124" y="44"/>
                    </a:lnTo>
                    <a:lnTo>
                      <a:pt x="124" y="42"/>
                    </a:lnTo>
                    <a:lnTo>
                      <a:pt x="122" y="42"/>
                    </a:lnTo>
                    <a:lnTo>
                      <a:pt x="122" y="40"/>
                    </a:lnTo>
                    <a:lnTo>
                      <a:pt x="120" y="40"/>
                    </a:lnTo>
                    <a:lnTo>
                      <a:pt x="122" y="38"/>
                    </a:lnTo>
                    <a:lnTo>
                      <a:pt x="122" y="36"/>
                    </a:lnTo>
                    <a:lnTo>
                      <a:pt x="124" y="36"/>
                    </a:lnTo>
                    <a:lnTo>
                      <a:pt x="126" y="36"/>
                    </a:lnTo>
                    <a:lnTo>
                      <a:pt x="128" y="38"/>
                    </a:lnTo>
                    <a:lnTo>
                      <a:pt x="136" y="34"/>
                    </a:lnTo>
                    <a:lnTo>
                      <a:pt x="134" y="34"/>
                    </a:lnTo>
                    <a:lnTo>
                      <a:pt x="132" y="32"/>
                    </a:lnTo>
                    <a:lnTo>
                      <a:pt x="130" y="30"/>
                    </a:lnTo>
                    <a:lnTo>
                      <a:pt x="132" y="28"/>
                    </a:lnTo>
                    <a:lnTo>
                      <a:pt x="134" y="28"/>
                    </a:lnTo>
                    <a:lnTo>
                      <a:pt x="144" y="24"/>
                    </a:lnTo>
                    <a:lnTo>
                      <a:pt x="146" y="24"/>
                    </a:lnTo>
                    <a:lnTo>
                      <a:pt x="144" y="22"/>
                    </a:lnTo>
                    <a:lnTo>
                      <a:pt x="138" y="20"/>
                    </a:lnTo>
                    <a:lnTo>
                      <a:pt x="132" y="16"/>
                    </a:lnTo>
                    <a:lnTo>
                      <a:pt x="130" y="16"/>
                    </a:lnTo>
                    <a:lnTo>
                      <a:pt x="128" y="16"/>
                    </a:lnTo>
                    <a:lnTo>
                      <a:pt x="128" y="14"/>
                    </a:lnTo>
                    <a:lnTo>
                      <a:pt x="128" y="12"/>
                    </a:lnTo>
                    <a:lnTo>
                      <a:pt x="126" y="12"/>
                    </a:lnTo>
                    <a:lnTo>
                      <a:pt x="126" y="14"/>
                    </a:lnTo>
                    <a:lnTo>
                      <a:pt x="124" y="14"/>
                    </a:lnTo>
                    <a:lnTo>
                      <a:pt x="122" y="14"/>
                    </a:lnTo>
                    <a:lnTo>
                      <a:pt x="122" y="10"/>
                    </a:lnTo>
                    <a:lnTo>
                      <a:pt x="124" y="10"/>
                    </a:lnTo>
                    <a:lnTo>
                      <a:pt x="122" y="6"/>
                    </a:lnTo>
                    <a:lnTo>
                      <a:pt x="120" y="4"/>
                    </a:lnTo>
                    <a:lnTo>
                      <a:pt x="118" y="4"/>
                    </a:lnTo>
                    <a:lnTo>
                      <a:pt x="116" y="0"/>
                    </a:lnTo>
                    <a:lnTo>
                      <a:pt x="114" y="0"/>
                    </a:lnTo>
                    <a:lnTo>
                      <a:pt x="112" y="2"/>
                    </a:lnTo>
                    <a:lnTo>
                      <a:pt x="110" y="4"/>
                    </a:lnTo>
                    <a:lnTo>
                      <a:pt x="110" y="2"/>
                    </a:lnTo>
                    <a:lnTo>
                      <a:pt x="110" y="0"/>
                    </a:lnTo>
                    <a:lnTo>
                      <a:pt x="108" y="0"/>
                    </a:lnTo>
                    <a:lnTo>
                      <a:pt x="108" y="2"/>
                    </a:lnTo>
                    <a:lnTo>
                      <a:pt x="100" y="12"/>
                    </a:lnTo>
                    <a:lnTo>
                      <a:pt x="96" y="20"/>
                    </a:lnTo>
                    <a:lnTo>
                      <a:pt x="94" y="20"/>
                    </a:lnTo>
                    <a:lnTo>
                      <a:pt x="92" y="20"/>
                    </a:lnTo>
                    <a:lnTo>
                      <a:pt x="92" y="22"/>
                    </a:lnTo>
                    <a:lnTo>
                      <a:pt x="94" y="24"/>
                    </a:lnTo>
                    <a:lnTo>
                      <a:pt x="92" y="26"/>
                    </a:lnTo>
                    <a:lnTo>
                      <a:pt x="90" y="28"/>
                    </a:lnTo>
                    <a:lnTo>
                      <a:pt x="88" y="28"/>
                    </a:lnTo>
                    <a:lnTo>
                      <a:pt x="86" y="28"/>
                    </a:lnTo>
                    <a:lnTo>
                      <a:pt x="84" y="26"/>
                    </a:lnTo>
                    <a:lnTo>
                      <a:pt x="78" y="30"/>
                    </a:lnTo>
                    <a:lnTo>
                      <a:pt x="72" y="32"/>
                    </a:lnTo>
                    <a:lnTo>
                      <a:pt x="70" y="32"/>
                    </a:lnTo>
                    <a:lnTo>
                      <a:pt x="70" y="36"/>
                    </a:lnTo>
                    <a:lnTo>
                      <a:pt x="56" y="54"/>
                    </a:lnTo>
                    <a:lnTo>
                      <a:pt x="54" y="54"/>
                    </a:lnTo>
                    <a:lnTo>
                      <a:pt x="44" y="54"/>
                    </a:lnTo>
                    <a:lnTo>
                      <a:pt x="44" y="56"/>
                    </a:lnTo>
                    <a:lnTo>
                      <a:pt x="40" y="56"/>
                    </a:lnTo>
                    <a:lnTo>
                      <a:pt x="38" y="56"/>
                    </a:lnTo>
                    <a:lnTo>
                      <a:pt x="36" y="60"/>
                    </a:lnTo>
                    <a:lnTo>
                      <a:pt x="36" y="64"/>
                    </a:lnTo>
                    <a:lnTo>
                      <a:pt x="34" y="62"/>
                    </a:lnTo>
                    <a:lnTo>
                      <a:pt x="32" y="64"/>
                    </a:lnTo>
                    <a:lnTo>
                      <a:pt x="34" y="66"/>
                    </a:lnTo>
                    <a:lnTo>
                      <a:pt x="30" y="74"/>
                    </a:lnTo>
                    <a:lnTo>
                      <a:pt x="24" y="72"/>
                    </a:lnTo>
                    <a:lnTo>
                      <a:pt x="22" y="72"/>
                    </a:lnTo>
                    <a:lnTo>
                      <a:pt x="18" y="72"/>
                    </a:lnTo>
                    <a:lnTo>
                      <a:pt x="12" y="70"/>
                    </a:lnTo>
                    <a:lnTo>
                      <a:pt x="12" y="68"/>
                    </a:lnTo>
                    <a:lnTo>
                      <a:pt x="12" y="66"/>
                    </a:lnTo>
                    <a:lnTo>
                      <a:pt x="10" y="68"/>
                    </a:lnTo>
                    <a:lnTo>
                      <a:pt x="8" y="70"/>
                    </a:lnTo>
                    <a:lnTo>
                      <a:pt x="4" y="74"/>
                    </a:lnTo>
                    <a:lnTo>
                      <a:pt x="0" y="84"/>
                    </a:lnTo>
                    <a:close/>
                  </a:path>
                </a:pathLst>
              </a:custGeom>
              <a:solidFill>
                <a:srgbClr val="0071B4">
                  <a:alpha val="34901"/>
                </a:srgbClr>
              </a:solidFill>
              <a:ln w="9525">
                <a:noFill/>
                <a:round/>
                <a:headEnd/>
                <a:tailEnd/>
              </a:ln>
            </p:spPr>
            <p:txBody>
              <a:bodyPr/>
              <a:lstStyle/>
              <a:p>
                <a:endParaRPr lang="en-US"/>
              </a:p>
            </p:txBody>
          </p:sp>
          <p:sp>
            <p:nvSpPr>
              <p:cNvPr id="14749" name="Freeform 352"/>
              <p:cNvSpPr>
                <a:spLocks/>
              </p:cNvSpPr>
              <p:nvPr/>
            </p:nvSpPr>
            <p:spPr bwMode="auto">
              <a:xfrm>
                <a:off x="5188" y="3388"/>
                <a:ext cx="4" cy="6"/>
              </a:xfrm>
              <a:custGeom>
                <a:avLst/>
                <a:gdLst>
                  <a:gd name="T0" fmla="*/ 2 w 4"/>
                  <a:gd name="T1" fmla="*/ 2 h 6"/>
                  <a:gd name="T2" fmla="*/ 2 w 4"/>
                  <a:gd name="T3" fmla="*/ 0 h 6"/>
                  <a:gd name="T4" fmla="*/ 2 w 4"/>
                  <a:gd name="T5" fmla="*/ 0 h 6"/>
                  <a:gd name="T6" fmla="*/ 2 w 4"/>
                  <a:gd name="T7" fmla="*/ 2 h 6"/>
                  <a:gd name="T8" fmla="*/ 0 w 4"/>
                  <a:gd name="T9" fmla="*/ 2 h 6"/>
                  <a:gd name="T10" fmla="*/ 2 w 4"/>
                  <a:gd name="T11" fmla="*/ 4 h 6"/>
                  <a:gd name="T12" fmla="*/ 2 w 4"/>
                  <a:gd name="T13" fmla="*/ 6 h 6"/>
                  <a:gd name="T14" fmla="*/ 4 w 4"/>
                  <a:gd name="T15" fmla="*/ 6 h 6"/>
                  <a:gd name="T16" fmla="*/ 2 w 4"/>
                  <a:gd name="T17" fmla="*/ 2 h 6"/>
                  <a:gd name="T18" fmla="*/ 4 w 4"/>
                  <a:gd name="T19" fmla="*/ 2 h 6"/>
                  <a:gd name="T20" fmla="*/ 2 w 4"/>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2" y="2"/>
                    </a:moveTo>
                    <a:lnTo>
                      <a:pt x="2" y="0"/>
                    </a:lnTo>
                    <a:lnTo>
                      <a:pt x="2" y="2"/>
                    </a:lnTo>
                    <a:lnTo>
                      <a:pt x="0" y="2"/>
                    </a:lnTo>
                    <a:lnTo>
                      <a:pt x="2" y="4"/>
                    </a:lnTo>
                    <a:lnTo>
                      <a:pt x="2" y="6"/>
                    </a:lnTo>
                    <a:lnTo>
                      <a:pt x="4" y="6"/>
                    </a:lnTo>
                    <a:lnTo>
                      <a:pt x="2" y="2"/>
                    </a:lnTo>
                    <a:lnTo>
                      <a:pt x="4" y="2"/>
                    </a:lnTo>
                    <a:lnTo>
                      <a:pt x="2" y="2"/>
                    </a:lnTo>
                    <a:close/>
                  </a:path>
                </a:pathLst>
              </a:custGeom>
              <a:solidFill>
                <a:srgbClr val="0071B4">
                  <a:alpha val="34901"/>
                </a:srgbClr>
              </a:solidFill>
              <a:ln w="9525">
                <a:noFill/>
                <a:round/>
                <a:headEnd/>
                <a:tailEnd/>
              </a:ln>
            </p:spPr>
            <p:txBody>
              <a:bodyPr/>
              <a:lstStyle/>
              <a:p>
                <a:endParaRPr lang="en-US"/>
              </a:p>
            </p:txBody>
          </p:sp>
          <p:sp>
            <p:nvSpPr>
              <p:cNvPr id="14750" name="Freeform 353"/>
              <p:cNvSpPr>
                <a:spLocks/>
              </p:cNvSpPr>
              <p:nvPr/>
            </p:nvSpPr>
            <p:spPr bwMode="auto">
              <a:xfrm>
                <a:off x="4551" y="3143"/>
                <a:ext cx="4" cy="4"/>
              </a:xfrm>
              <a:custGeom>
                <a:avLst/>
                <a:gdLst>
                  <a:gd name="T0" fmla="*/ 2 w 4"/>
                  <a:gd name="T1" fmla="*/ 4 h 4"/>
                  <a:gd name="T2" fmla="*/ 4 w 4"/>
                  <a:gd name="T3" fmla="*/ 4 h 4"/>
                  <a:gd name="T4" fmla="*/ 4 w 4"/>
                  <a:gd name="T5" fmla="*/ 2 h 4"/>
                  <a:gd name="T6" fmla="*/ 4 w 4"/>
                  <a:gd name="T7" fmla="*/ 0 h 4"/>
                  <a:gd name="T8" fmla="*/ 4 w 4"/>
                  <a:gd name="T9" fmla="*/ 0 h 4"/>
                  <a:gd name="T10" fmla="*/ 2 w 4"/>
                  <a:gd name="T11" fmla="*/ 0 h 4"/>
                  <a:gd name="T12" fmla="*/ 2 w 4"/>
                  <a:gd name="T13" fmla="*/ 0 h 4"/>
                  <a:gd name="T14" fmla="*/ 0 w 4"/>
                  <a:gd name="T15" fmla="*/ 2 h 4"/>
                  <a:gd name="T16" fmla="*/ 0 w 4"/>
                  <a:gd name="T17" fmla="*/ 2 h 4"/>
                  <a:gd name="T18" fmla="*/ 0 w 4"/>
                  <a:gd name="T19" fmla="*/ 4 h 4"/>
                  <a:gd name="T20" fmla="*/ 2 w 4"/>
                  <a:gd name="T21" fmla="*/ 4 h 4"/>
                  <a:gd name="T22" fmla="*/ 2 w 4"/>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4"/>
                  <a:gd name="T38" fmla="*/ 4 w 4"/>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4">
                    <a:moveTo>
                      <a:pt x="2" y="4"/>
                    </a:moveTo>
                    <a:lnTo>
                      <a:pt x="4" y="4"/>
                    </a:lnTo>
                    <a:lnTo>
                      <a:pt x="4" y="2"/>
                    </a:lnTo>
                    <a:lnTo>
                      <a:pt x="4" y="0"/>
                    </a:lnTo>
                    <a:lnTo>
                      <a:pt x="2"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751" name="Freeform 354"/>
              <p:cNvSpPr>
                <a:spLocks/>
              </p:cNvSpPr>
              <p:nvPr/>
            </p:nvSpPr>
            <p:spPr bwMode="auto">
              <a:xfrm>
                <a:off x="4505" y="3237"/>
                <a:ext cx="44" cy="14"/>
              </a:xfrm>
              <a:custGeom>
                <a:avLst/>
                <a:gdLst>
                  <a:gd name="T0" fmla="*/ 22 w 44"/>
                  <a:gd name="T1" fmla="*/ 12 h 14"/>
                  <a:gd name="T2" fmla="*/ 30 w 44"/>
                  <a:gd name="T3" fmla="*/ 12 h 14"/>
                  <a:gd name="T4" fmla="*/ 32 w 44"/>
                  <a:gd name="T5" fmla="*/ 10 h 14"/>
                  <a:gd name="T6" fmla="*/ 36 w 44"/>
                  <a:gd name="T7" fmla="*/ 10 h 14"/>
                  <a:gd name="T8" fmla="*/ 40 w 44"/>
                  <a:gd name="T9" fmla="*/ 8 h 14"/>
                  <a:gd name="T10" fmla="*/ 44 w 44"/>
                  <a:gd name="T11" fmla="*/ 4 h 14"/>
                  <a:gd name="T12" fmla="*/ 44 w 44"/>
                  <a:gd name="T13" fmla="*/ 2 h 14"/>
                  <a:gd name="T14" fmla="*/ 42 w 44"/>
                  <a:gd name="T15" fmla="*/ 0 h 14"/>
                  <a:gd name="T16" fmla="*/ 42 w 44"/>
                  <a:gd name="T17" fmla="*/ 4 h 14"/>
                  <a:gd name="T18" fmla="*/ 42 w 44"/>
                  <a:gd name="T19" fmla="*/ 4 h 14"/>
                  <a:gd name="T20" fmla="*/ 40 w 44"/>
                  <a:gd name="T21" fmla="*/ 4 h 14"/>
                  <a:gd name="T22" fmla="*/ 40 w 44"/>
                  <a:gd name="T23" fmla="*/ 6 h 14"/>
                  <a:gd name="T24" fmla="*/ 38 w 44"/>
                  <a:gd name="T25" fmla="*/ 6 h 14"/>
                  <a:gd name="T26" fmla="*/ 36 w 44"/>
                  <a:gd name="T27" fmla="*/ 8 h 14"/>
                  <a:gd name="T28" fmla="*/ 36 w 44"/>
                  <a:gd name="T29" fmla="*/ 8 h 14"/>
                  <a:gd name="T30" fmla="*/ 30 w 44"/>
                  <a:gd name="T31" fmla="*/ 8 h 14"/>
                  <a:gd name="T32" fmla="*/ 30 w 44"/>
                  <a:gd name="T33" fmla="*/ 6 h 14"/>
                  <a:gd name="T34" fmla="*/ 24 w 44"/>
                  <a:gd name="T35" fmla="*/ 8 h 14"/>
                  <a:gd name="T36" fmla="*/ 22 w 44"/>
                  <a:gd name="T37" fmla="*/ 8 h 14"/>
                  <a:gd name="T38" fmla="*/ 18 w 44"/>
                  <a:gd name="T39" fmla="*/ 6 h 14"/>
                  <a:gd name="T40" fmla="*/ 18 w 44"/>
                  <a:gd name="T41" fmla="*/ 6 h 14"/>
                  <a:gd name="T42" fmla="*/ 12 w 44"/>
                  <a:gd name="T43" fmla="*/ 4 h 14"/>
                  <a:gd name="T44" fmla="*/ 10 w 44"/>
                  <a:gd name="T45" fmla="*/ 4 h 14"/>
                  <a:gd name="T46" fmla="*/ 4 w 44"/>
                  <a:gd name="T47" fmla="*/ 6 h 14"/>
                  <a:gd name="T48" fmla="*/ 2 w 44"/>
                  <a:gd name="T49" fmla="*/ 6 h 14"/>
                  <a:gd name="T50" fmla="*/ 2 w 44"/>
                  <a:gd name="T51" fmla="*/ 6 h 14"/>
                  <a:gd name="T52" fmla="*/ 0 w 44"/>
                  <a:gd name="T53" fmla="*/ 8 h 14"/>
                  <a:gd name="T54" fmla="*/ 0 w 44"/>
                  <a:gd name="T55" fmla="*/ 8 h 14"/>
                  <a:gd name="T56" fmla="*/ 0 w 44"/>
                  <a:gd name="T57" fmla="*/ 10 h 14"/>
                  <a:gd name="T58" fmla="*/ 0 w 44"/>
                  <a:gd name="T59" fmla="*/ 12 h 14"/>
                  <a:gd name="T60" fmla="*/ 10 w 44"/>
                  <a:gd name="T61" fmla="*/ 12 h 14"/>
                  <a:gd name="T62" fmla="*/ 18 w 44"/>
                  <a:gd name="T63" fmla="*/ 14 h 14"/>
                  <a:gd name="T64" fmla="*/ 22 w 44"/>
                  <a:gd name="T65" fmla="*/ 12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14"/>
                  <a:gd name="T101" fmla="*/ 44 w 4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14">
                    <a:moveTo>
                      <a:pt x="22" y="12"/>
                    </a:moveTo>
                    <a:lnTo>
                      <a:pt x="30" y="12"/>
                    </a:lnTo>
                    <a:lnTo>
                      <a:pt x="32" y="10"/>
                    </a:lnTo>
                    <a:lnTo>
                      <a:pt x="36" y="10"/>
                    </a:lnTo>
                    <a:lnTo>
                      <a:pt x="40" y="8"/>
                    </a:lnTo>
                    <a:lnTo>
                      <a:pt x="44" y="4"/>
                    </a:lnTo>
                    <a:lnTo>
                      <a:pt x="44" y="2"/>
                    </a:lnTo>
                    <a:lnTo>
                      <a:pt x="42" y="0"/>
                    </a:lnTo>
                    <a:lnTo>
                      <a:pt x="42" y="4"/>
                    </a:lnTo>
                    <a:lnTo>
                      <a:pt x="40" y="4"/>
                    </a:lnTo>
                    <a:lnTo>
                      <a:pt x="40" y="6"/>
                    </a:lnTo>
                    <a:lnTo>
                      <a:pt x="38" y="6"/>
                    </a:lnTo>
                    <a:lnTo>
                      <a:pt x="36" y="8"/>
                    </a:lnTo>
                    <a:lnTo>
                      <a:pt x="30" y="8"/>
                    </a:lnTo>
                    <a:lnTo>
                      <a:pt x="30" y="6"/>
                    </a:lnTo>
                    <a:lnTo>
                      <a:pt x="24" y="8"/>
                    </a:lnTo>
                    <a:lnTo>
                      <a:pt x="22" y="8"/>
                    </a:lnTo>
                    <a:lnTo>
                      <a:pt x="18" y="6"/>
                    </a:lnTo>
                    <a:lnTo>
                      <a:pt x="12" y="4"/>
                    </a:lnTo>
                    <a:lnTo>
                      <a:pt x="10" y="4"/>
                    </a:lnTo>
                    <a:lnTo>
                      <a:pt x="4" y="6"/>
                    </a:lnTo>
                    <a:lnTo>
                      <a:pt x="2" y="6"/>
                    </a:lnTo>
                    <a:lnTo>
                      <a:pt x="0" y="8"/>
                    </a:lnTo>
                    <a:lnTo>
                      <a:pt x="0" y="10"/>
                    </a:lnTo>
                    <a:lnTo>
                      <a:pt x="0" y="12"/>
                    </a:lnTo>
                    <a:lnTo>
                      <a:pt x="10" y="12"/>
                    </a:lnTo>
                    <a:lnTo>
                      <a:pt x="18" y="14"/>
                    </a:lnTo>
                    <a:lnTo>
                      <a:pt x="22" y="12"/>
                    </a:lnTo>
                    <a:close/>
                  </a:path>
                </a:pathLst>
              </a:custGeom>
              <a:solidFill>
                <a:srgbClr val="0071B4">
                  <a:alpha val="34901"/>
                </a:srgbClr>
              </a:solidFill>
              <a:ln w="9525">
                <a:noFill/>
                <a:round/>
                <a:headEnd/>
                <a:tailEnd/>
              </a:ln>
            </p:spPr>
            <p:txBody>
              <a:bodyPr/>
              <a:lstStyle/>
              <a:p>
                <a:endParaRPr lang="en-US"/>
              </a:p>
            </p:txBody>
          </p:sp>
          <p:sp>
            <p:nvSpPr>
              <p:cNvPr id="14752" name="Rectangle 355"/>
              <p:cNvSpPr>
                <a:spLocks noChangeArrowheads="1"/>
              </p:cNvSpPr>
              <p:nvPr/>
            </p:nvSpPr>
            <p:spPr bwMode="auto">
              <a:xfrm>
                <a:off x="5146" y="3276"/>
                <a:ext cx="1" cy="1"/>
              </a:xfrm>
              <a:prstGeom prst="rect">
                <a:avLst/>
              </a:prstGeom>
              <a:solidFill>
                <a:srgbClr val="0071B4">
                  <a:alpha val="34901"/>
                </a:srgbClr>
              </a:solidFill>
              <a:ln w="9525">
                <a:noFill/>
                <a:miter lim="800000"/>
                <a:headEnd/>
                <a:tailEnd/>
              </a:ln>
            </p:spPr>
            <p:txBody>
              <a:bodyPr/>
              <a:lstStyle/>
              <a:p>
                <a:endParaRPr lang="en-US"/>
              </a:p>
            </p:txBody>
          </p:sp>
          <p:sp>
            <p:nvSpPr>
              <p:cNvPr id="14753" name="Freeform 356"/>
              <p:cNvSpPr>
                <a:spLocks/>
              </p:cNvSpPr>
              <p:nvPr/>
            </p:nvSpPr>
            <p:spPr bwMode="auto">
              <a:xfrm>
                <a:off x="4545" y="3141"/>
                <a:ext cx="6" cy="6"/>
              </a:xfrm>
              <a:custGeom>
                <a:avLst/>
                <a:gdLst>
                  <a:gd name="T0" fmla="*/ 4 w 6"/>
                  <a:gd name="T1" fmla="*/ 0 h 6"/>
                  <a:gd name="T2" fmla="*/ 2 w 6"/>
                  <a:gd name="T3" fmla="*/ 2 h 6"/>
                  <a:gd name="T4" fmla="*/ 2 w 6"/>
                  <a:gd name="T5" fmla="*/ 2 h 6"/>
                  <a:gd name="T6" fmla="*/ 0 w 6"/>
                  <a:gd name="T7" fmla="*/ 4 h 6"/>
                  <a:gd name="T8" fmla="*/ 2 w 6"/>
                  <a:gd name="T9" fmla="*/ 6 h 6"/>
                  <a:gd name="T10" fmla="*/ 4 w 6"/>
                  <a:gd name="T11" fmla="*/ 6 h 6"/>
                  <a:gd name="T12" fmla="*/ 6 w 6"/>
                  <a:gd name="T13" fmla="*/ 2 h 6"/>
                  <a:gd name="T14" fmla="*/ 6 w 6"/>
                  <a:gd name="T15" fmla="*/ 0 h 6"/>
                  <a:gd name="T16" fmla="*/ 4 w 6"/>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4" y="0"/>
                    </a:moveTo>
                    <a:lnTo>
                      <a:pt x="2" y="2"/>
                    </a:lnTo>
                    <a:lnTo>
                      <a:pt x="0" y="4"/>
                    </a:lnTo>
                    <a:lnTo>
                      <a:pt x="2" y="6"/>
                    </a:lnTo>
                    <a:lnTo>
                      <a:pt x="4" y="6"/>
                    </a:lnTo>
                    <a:lnTo>
                      <a:pt x="6" y="2"/>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4754" name="Freeform 357"/>
              <p:cNvSpPr>
                <a:spLocks/>
              </p:cNvSpPr>
              <p:nvPr/>
            </p:nvSpPr>
            <p:spPr bwMode="auto">
              <a:xfrm>
                <a:off x="4549" y="3181"/>
                <a:ext cx="2" cy="4"/>
              </a:xfrm>
              <a:custGeom>
                <a:avLst/>
                <a:gdLst>
                  <a:gd name="T0" fmla="*/ 2 w 2"/>
                  <a:gd name="T1" fmla="*/ 0 h 4"/>
                  <a:gd name="T2" fmla="*/ 0 w 2"/>
                  <a:gd name="T3" fmla="*/ 0 h 4"/>
                  <a:gd name="T4" fmla="*/ 0 w 2"/>
                  <a:gd name="T5" fmla="*/ 0 h 4"/>
                  <a:gd name="T6" fmla="*/ 0 w 2"/>
                  <a:gd name="T7" fmla="*/ 0 h 4"/>
                  <a:gd name="T8" fmla="*/ 0 w 2"/>
                  <a:gd name="T9" fmla="*/ 2 h 4"/>
                  <a:gd name="T10" fmla="*/ 2 w 2"/>
                  <a:gd name="T11" fmla="*/ 4 h 4"/>
                  <a:gd name="T12" fmla="*/ 2 w 2"/>
                  <a:gd name="T13" fmla="*/ 4 h 4"/>
                  <a:gd name="T14" fmla="*/ 2 w 2"/>
                  <a:gd name="T15" fmla="*/ 2 h 4"/>
                  <a:gd name="T16" fmla="*/ 2 w 2"/>
                  <a:gd name="T17" fmla="*/ 0 h 4"/>
                  <a:gd name="T18" fmla="*/ 2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0"/>
                    </a:moveTo>
                    <a:lnTo>
                      <a:pt x="0" y="0"/>
                    </a:lnTo>
                    <a:lnTo>
                      <a:pt x="0" y="2"/>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755" name="Freeform 358"/>
              <p:cNvSpPr>
                <a:spLocks/>
              </p:cNvSpPr>
              <p:nvPr/>
            </p:nvSpPr>
            <p:spPr bwMode="auto">
              <a:xfrm>
                <a:off x="4493" y="3255"/>
                <a:ext cx="26" cy="13"/>
              </a:xfrm>
              <a:custGeom>
                <a:avLst/>
                <a:gdLst>
                  <a:gd name="T0" fmla="*/ 8 w 26"/>
                  <a:gd name="T1" fmla="*/ 7 h 13"/>
                  <a:gd name="T2" fmla="*/ 16 w 26"/>
                  <a:gd name="T3" fmla="*/ 11 h 13"/>
                  <a:gd name="T4" fmla="*/ 18 w 26"/>
                  <a:gd name="T5" fmla="*/ 13 h 13"/>
                  <a:gd name="T6" fmla="*/ 22 w 26"/>
                  <a:gd name="T7" fmla="*/ 13 h 13"/>
                  <a:gd name="T8" fmla="*/ 24 w 26"/>
                  <a:gd name="T9" fmla="*/ 13 h 13"/>
                  <a:gd name="T10" fmla="*/ 26 w 26"/>
                  <a:gd name="T11" fmla="*/ 11 h 13"/>
                  <a:gd name="T12" fmla="*/ 24 w 26"/>
                  <a:gd name="T13" fmla="*/ 9 h 13"/>
                  <a:gd name="T14" fmla="*/ 16 w 26"/>
                  <a:gd name="T15" fmla="*/ 1 h 13"/>
                  <a:gd name="T16" fmla="*/ 16 w 26"/>
                  <a:gd name="T17" fmla="*/ 1 h 13"/>
                  <a:gd name="T18" fmla="*/ 14 w 26"/>
                  <a:gd name="T19" fmla="*/ 0 h 13"/>
                  <a:gd name="T20" fmla="*/ 12 w 26"/>
                  <a:gd name="T21" fmla="*/ 1 h 13"/>
                  <a:gd name="T22" fmla="*/ 4 w 26"/>
                  <a:gd name="T23" fmla="*/ 1 h 13"/>
                  <a:gd name="T24" fmla="*/ 0 w 26"/>
                  <a:gd name="T25" fmla="*/ 1 h 13"/>
                  <a:gd name="T26" fmla="*/ 0 w 26"/>
                  <a:gd name="T27" fmla="*/ 3 h 13"/>
                  <a:gd name="T28" fmla="*/ 2 w 26"/>
                  <a:gd name="T29" fmla="*/ 7 h 13"/>
                  <a:gd name="T30" fmla="*/ 8 w 26"/>
                  <a:gd name="T31" fmla="*/ 7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3"/>
                  <a:gd name="T50" fmla="*/ 26 w 26"/>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3">
                    <a:moveTo>
                      <a:pt x="8" y="7"/>
                    </a:moveTo>
                    <a:lnTo>
                      <a:pt x="16" y="11"/>
                    </a:lnTo>
                    <a:lnTo>
                      <a:pt x="18" y="13"/>
                    </a:lnTo>
                    <a:lnTo>
                      <a:pt x="22" y="13"/>
                    </a:lnTo>
                    <a:lnTo>
                      <a:pt x="24" y="13"/>
                    </a:lnTo>
                    <a:lnTo>
                      <a:pt x="26" y="11"/>
                    </a:lnTo>
                    <a:lnTo>
                      <a:pt x="24" y="9"/>
                    </a:lnTo>
                    <a:lnTo>
                      <a:pt x="16" y="1"/>
                    </a:lnTo>
                    <a:lnTo>
                      <a:pt x="14" y="0"/>
                    </a:lnTo>
                    <a:lnTo>
                      <a:pt x="12" y="1"/>
                    </a:lnTo>
                    <a:lnTo>
                      <a:pt x="4" y="1"/>
                    </a:lnTo>
                    <a:lnTo>
                      <a:pt x="0" y="1"/>
                    </a:lnTo>
                    <a:lnTo>
                      <a:pt x="0" y="3"/>
                    </a:lnTo>
                    <a:lnTo>
                      <a:pt x="2" y="7"/>
                    </a:lnTo>
                    <a:lnTo>
                      <a:pt x="8" y="7"/>
                    </a:lnTo>
                    <a:close/>
                  </a:path>
                </a:pathLst>
              </a:custGeom>
              <a:solidFill>
                <a:srgbClr val="0071B4">
                  <a:alpha val="34901"/>
                </a:srgbClr>
              </a:solidFill>
              <a:ln w="9525">
                <a:noFill/>
                <a:round/>
                <a:headEnd/>
                <a:tailEnd/>
              </a:ln>
            </p:spPr>
            <p:txBody>
              <a:bodyPr/>
              <a:lstStyle/>
              <a:p>
                <a:endParaRPr lang="en-US"/>
              </a:p>
            </p:txBody>
          </p:sp>
          <p:sp>
            <p:nvSpPr>
              <p:cNvPr id="14756" name="Freeform 359"/>
              <p:cNvSpPr>
                <a:spLocks/>
              </p:cNvSpPr>
              <p:nvPr/>
            </p:nvSpPr>
            <p:spPr bwMode="auto">
              <a:xfrm>
                <a:off x="5164" y="3348"/>
                <a:ext cx="8" cy="10"/>
              </a:xfrm>
              <a:custGeom>
                <a:avLst/>
                <a:gdLst>
                  <a:gd name="T0" fmla="*/ 2 w 8"/>
                  <a:gd name="T1" fmla="*/ 2 h 10"/>
                  <a:gd name="T2" fmla="*/ 2 w 8"/>
                  <a:gd name="T3" fmla="*/ 0 h 10"/>
                  <a:gd name="T4" fmla="*/ 0 w 8"/>
                  <a:gd name="T5" fmla="*/ 0 h 10"/>
                  <a:gd name="T6" fmla="*/ 0 w 8"/>
                  <a:gd name="T7" fmla="*/ 2 h 10"/>
                  <a:gd name="T8" fmla="*/ 2 w 8"/>
                  <a:gd name="T9" fmla="*/ 4 h 10"/>
                  <a:gd name="T10" fmla="*/ 2 w 8"/>
                  <a:gd name="T11" fmla="*/ 4 h 10"/>
                  <a:gd name="T12" fmla="*/ 4 w 8"/>
                  <a:gd name="T13" fmla="*/ 10 h 10"/>
                  <a:gd name="T14" fmla="*/ 8 w 8"/>
                  <a:gd name="T15" fmla="*/ 10 h 10"/>
                  <a:gd name="T16" fmla="*/ 8 w 8"/>
                  <a:gd name="T17" fmla="*/ 8 h 10"/>
                  <a:gd name="T18" fmla="*/ 8 w 8"/>
                  <a:gd name="T19" fmla="*/ 6 h 10"/>
                  <a:gd name="T20" fmla="*/ 6 w 8"/>
                  <a:gd name="T21" fmla="*/ 6 h 10"/>
                  <a:gd name="T22" fmla="*/ 4 w 8"/>
                  <a:gd name="T23" fmla="*/ 4 h 10"/>
                  <a:gd name="T24" fmla="*/ 4 w 8"/>
                  <a:gd name="T25" fmla="*/ 2 h 10"/>
                  <a:gd name="T26" fmla="*/ 2 w 8"/>
                  <a:gd name="T27" fmla="*/ 2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0"/>
                  <a:gd name="T44" fmla="*/ 8 w 8"/>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0">
                    <a:moveTo>
                      <a:pt x="2" y="2"/>
                    </a:moveTo>
                    <a:lnTo>
                      <a:pt x="2" y="0"/>
                    </a:lnTo>
                    <a:lnTo>
                      <a:pt x="0" y="0"/>
                    </a:lnTo>
                    <a:lnTo>
                      <a:pt x="0" y="2"/>
                    </a:lnTo>
                    <a:lnTo>
                      <a:pt x="2" y="4"/>
                    </a:lnTo>
                    <a:lnTo>
                      <a:pt x="4" y="10"/>
                    </a:lnTo>
                    <a:lnTo>
                      <a:pt x="8" y="10"/>
                    </a:lnTo>
                    <a:lnTo>
                      <a:pt x="8" y="8"/>
                    </a:lnTo>
                    <a:lnTo>
                      <a:pt x="8" y="6"/>
                    </a:lnTo>
                    <a:lnTo>
                      <a:pt x="6" y="6"/>
                    </a:lnTo>
                    <a:lnTo>
                      <a:pt x="4" y="4"/>
                    </a:lnTo>
                    <a:lnTo>
                      <a:pt x="4" y="2"/>
                    </a:lnTo>
                    <a:lnTo>
                      <a:pt x="2" y="2"/>
                    </a:lnTo>
                    <a:close/>
                  </a:path>
                </a:pathLst>
              </a:custGeom>
              <a:solidFill>
                <a:srgbClr val="0071B4">
                  <a:alpha val="34901"/>
                </a:srgbClr>
              </a:solidFill>
              <a:ln w="9525">
                <a:noFill/>
                <a:round/>
                <a:headEnd/>
                <a:tailEnd/>
              </a:ln>
            </p:spPr>
            <p:txBody>
              <a:bodyPr/>
              <a:lstStyle/>
              <a:p>
                <a:endParaRPr lang="en-US"/>
              </a:p>
            </p:txBody>
          </p:sp>
          <p:sp>
            <p:nvSpPr>
              <p:cNvPr id="14757" name="Freeform 360"/>
              <p:cNvSpPr>
                <a:spLocks/>
              </p:cNvSpPr>
              <p:nvPr/>
            </p:nvSpPr>
            <p:spPr bwMode="auto">
              <a:xfrm>
                <a:off x="5156" y="3744"/>
                <a:ext cx="107" cy="118"/>
              </a:xfrm>
              <a:custGeom>
                <a:avLst/>
                <a:gdLst>
                  <a:gd name="T0" fmla="*/ 105 w 107"/>
                  <a:gd name="T1" fmla="*/ 12 h 118"/>
                  <a:gd name="T2" fmla="*/ 105 w 107"/>
                  <a:gd name="T3" fmla="*/ 8 h 118"/>
                  <a:gd name="T4" fmla="*/ 101 w 107"/>
                  <a:gd name="T5" fmla="*/ 14 h 118"/>
                  <a:gd name="T6" fmla="*/ 101 w 107"/>
                  <a:gd name="T7" fmla="*/ 8 h 118"/>
                  <a:gd name="T8" fmla="*/ 101 w 107"/>
                  <a:gd name="T9" fmla="*/ 6 h 118"/>
                  <a:gd name="T10" fmla="*/ 97 w 107"/>
                  <a:gd name="T11" fmla="*/ 10 h 118"/>
                  <a:gd name="T12" fmla="*/ 91 w 107"/>
                  <a:gd name="T13" fmla="*/ 10 h 118"/>
                  <a:gd name="T14" fmla="*/ 87 w 107"/>
                  <a:gd name="T15" fmla="*/ 6 h 118"/>
                  <a:gd name="T16" fmla="*/ 85 w 107"/>
                  <a:gd name="T17" fmla="*/ 0 h 118"/>
                  <a:gd name="T18" fmla="*/ 83 w 107"/>
                  <a:gd name="T19" fmla="*/ 0 h 118"/>
                  <a:gd name="T20" fmla="*/ 79 w 107"/>
                  <a:gd name="T21" fmla="*/ 4 h 118"/>
                  <a:gd name="T22" fmla="*/ 77 w 107"/>
                  <a:gd name="T23" fmla="*/ 14 h 118"/>
                  <a:gd name="T24" fmla="*/ 68 w 107"/>
                  <a:gd name="T25" fmla="*/ 24 h 118"/>
                  <a:gd name="T26" fmla="*/ 56 w 107"/>
                  <a:gd name="T27" fmla="*/ 44 h 118"/>
                  <a:gd name="T28" fmla="*/ 34 w 107"/>
                  <a:gd name="T29" fmla="*/ 64 h 118"/>
                  <a:gd name="T30" fmla="*/ 28 w 107"/>
                  <a:gd name="T31" fmla="*/ 64 h 118"/>
                  <a:gd name="T32" fmla="*/ 24 w 107"/>
                  <a:gd name="T33" fmla="*/ 66 h 118"/>
                  <a:gd name="T34" fmla="*/ 20 w 107"/>
                  <a:gd name="T35" fmla="*/ 72 h 118"/>
                  <a:gd name="T36" fmla="*/ 16 w 107"/>
                  <a:gd name="T37" fmla="*/ 78 h 118"/>
                  <a:gd name="T38" fmla="*/ 14 w 107"/>
                  <a:gd name="T39" fmla="*/ 82 h 118"/>
                  <a:gd name="T40" fmla="*/ 12 w 107"/>
                  <a:gd name="T41" fmla="*/ 84 h 118"/>
                  <a:gd name="T42" fmla="*/ 12 w 107"/>
                  <a:gd name="T43" fmla="*/ 82 h 118"/>
                  <a:gd name="T44" fmla="*/ 8 w 107"/>
                  <a:gd name="T45" fmla="*/ 88 h 118"/>
                  <a:gd name="T46" fmla="*/ 10 w 107"/>
                  <a:gd name="T47" fmla="*/ 90 h 118"/>
                  <a:gd name="T48" fmla="*/ 6 w 107"/>
                  <a:gd name="T49" fmla="*/ 90 h 118"/>
                  <a:gd name="T50" fmla="*/ 6 w 107"/>
                  <a:gd name="T51" fmla="*/ 92 h 118"/>
                  <a:gd name="T52" fmla="*/ 4 w 107"/>
                  <a:gd name="T53" fmla="*/ 92 h 118"/>
                  <a:gd name="T54" fmla="*/ 6 w 107"/>
                  <a:gd name="T55" fmla="*/ 94 h 118"/>
                  <a:gd name="T56" fmla="*/ 4 w 107"/>
                  <a:gd name="T57" fmla="*/ 98 h 118"/>
                  <a:gd name="T58" fmla="*/ 0 w 107"/>
                  <a:gd name="T59" fmla="*/ 100 h 118"/>
                  <a:gd name="T60" fmla="*/ 2 w 107"/>
                  <a:gd name="T61" fmla="*/ 104 h 118"/>
                  <a:gd name="T62" fmla="*/ 2 w 107"/>
                  <a:gd name="T63" fmla="*/ 106 h 118"/>
                  <a:gd name="T64" fmla="*/ 2 w 107"/>
                  <a:gd name="T65" fmla="*/ 108 h 118"/>
                  <a:gd name="T66" fmla="*/ 12 w 107"/>
                  <a:gd name="T67" fmla="*/ 110 h 118"/>
                  <a:gd name="T68" fmla="*/ 18 w 107"/>
                  <a:gd name="T69" fmla="*/ 108 h 118"/>
                  <a:gd name="T70" fmla="*/ 24 w 107"/>
                  <a:gd name="T71" fmla="*/ 114 h 118"/>
                  <a:gd name="T72" fmla="*/ 26 w 107"/>
                  <a:gd name="T73" fmla="*/ 116 h 118"/>
                  <a:gd name="T74" fmla="*/ 28 w 107"/>
                  <a:gd name="T75" fmla="*/ 116 h 118"/>
                  <a:gd name="T76" fmla="*/ 32 w 107"/>
                  <a:gd name="T77" fmla="*/ 114 h 118"/>
                  <a:gd name="T78" fmla="*/ 38 w 107"/>
                  <a:gd name="T79" fmla="*/ 116 h 118"/>
                  <a:gd name="T80" fmla="*/ 46 w 107"/>
                  <a:gd name="T81" fmla="*/ 112 h 118"/>
                  <a:gd name="T82" fmla="*/ 52 w 107"/>
                  <a:gd name="T83" fmla="*/ 110 h 118"/>
                  <a:gd name="T84" fmla="*/ 58 w 107"/>
                  <a:gd name="T85" fmla="*/ 104 h 118"/>
                  <a:gd name="T86" fmla="*/ 58 w 107"/>
                  <a:gd name="T87" fmla="*/ 102 h 118"/>
                  <a:gd name="T88" fmla="*/ 62 w 107"/>
                  <a:gd name="T89" fmla="*/ 94 h 118"/>
                  <a:gd name="T90" fmla="*/ 66 w 107"/>
                  <a:gd name="T91" fmla="*/ 82 h 118"/>
                  <a:gd name="T92" fmla="*/ 70 w 107"/>
                  <a:gd name="T93" fmla="*/ 70 h 118"/>
                  <a:gd name="T94" fmla="*/ 71 w 107"/>
                  <a:gd name="T95" fmla="*/ 66 h 118"/>
                  <a:gd name="T96" fmla="*/ 79 w 107"/>
                  <a:gd name="T97" fmla="*/ 62 h 118"/>
                  <a:gd name="T98" fmla="*/ 81 w 107"/>
                  <a:gd name="T99" fmla="*/ 62 h 118"/>
                  <a:gd name="T100" fmla="*/ 89 w 107"/>
                  <a:gd name="T101" fmla="*/ 62 h 118"/>
                  <a:gd name="T102" fmla="*/ 91 w 107"/>
                  <a:gd name="T103" fmla="*/ 62 h 118"/>
                  <a:gd name="T104" fmla="*/ 87 w 107"/>
                  <a:gd name="T105" fmla="*/ 48 h 118"/>
                  <a:gd name="T106" fmla="*/ 91 w 107"/>
                  <a:gd name="T107" fmla="*/ 44 h 118"/>
                  <a:gd name="T108" fmla="*/ 97 w 107"/>
                  <a:gd name="T109" fmla="*/ 36 h 118"/>
                  <a:gd name="T110" fmla="*/ 103 w 107"/>
                  <a:gd name="T111" fmla="*/ 30 h 118"/>
                  <a:gd name="T112" fmla="*/ 107 w 107"/>
                  <a:gd name="T113" fmla="*/ 24 h 118"/>
                  <a:gd name="T114" fmla="*/ 107 w 107"/>
                  <a:gd name="T115" fmla="*/ 14 h 1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
                  <a:gd name="T175" fmla="*/ 0 h 118"/>
                  <a:gd name="T176" fmla="*/ 107 w 107"/>
                  <a:gd name="T177" fmla="*/ 118 h 1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 h="118">
                    <a:moveTo>
                      <a:pt x="107" y="14"/>
                    </a:moveTo>
                    <a:lnTo>
                      <a:pt x="105" y="12"/>
                    </a:lnTo>
                    <a:lnTo>
                      <a:pt x="107" y="10"/>
                    </a:lnTo>
                    <a:lnTo>
                      <a:pt x="105" y="8"/>
                    </a:lnTo>
                    <a:lnTo>
                      <a:pt x="103" y="10"/>
                    </a:lnTo>
                    <a:lnTo>
                      <a:pt x="103" y="12"/>
                    </a:lnTo>
                    <a:lnTo>
                      <a:pt x="101" y="14"/>
                    </a:lnTo>
                    <a:lnTo>
                      <a:pt x="103" y="10"/>
                    </a:lnTo>
                    <a:lnTo>
                      <a:pt x="101" y="8"/>
                    </a:lnTo>
                    <a:lnTo>
                      <a:pt x="103" y="6"/>
                    </a:lnTo>
                    <a:lnTo>
                      <a:pt x="101" y="6"/>
                    </a:lnTo>
                    <a:lnTo>
                      <a:pt x="99" y="8"/>
                    </a:lnTo>
                    <a:lnTo>
                      <a:pt x="97" y="10"/>
                    </a:lnTo>
                    <a:lnTo>
                      <a:pt x="93" y="14"/>
                    </a:lnTo>
                    <a:lnTo>
                      <a:pt x="91" y="12"/>
                    </a:lnTo>
                    <a:lnTo>
                      <a:pt x="91" y="10"/>
                    </a:lnTo>
                    <a:lnTo>
                      <a:pt x="91" y="6"/>
                    </a:lnTo>
                    <a:lnTo>
                      <a:pt x="89" y="4"/>
                    </a:lnTo>
                    <a:lnTo>
                      <a:pt x="87" y="6"/>
                    </a:lnTo>
                    <a:lnTo>
                      <a:pt x="87" y="4"/>
                    </a:lnTo>
                    <a:lnTo>
                      <a:pt x="85" y="4"/>
                    </a:lnTo>
                    <a:lnTo>
                      <a:pt x="85" y="0"/>
                    </a:lnTo>
                    <a:lnTo>
                      <a:pt x="83" y="0"/>
                    </a:lnTo>
                    <a:lnTo>
                      <a:pt x="81" y="4"/>
                    </a:lnTo>
                    <a:lnTo>
                      <a:pt x="79" y="4"/>
                    </a:lnTo>
                    <a:lnTo>
                      <a:pt x="79" y="8"/>
                    </a:lnTo>
                    <a:lnTo>
                      <a:pt x="77" y="8"/>
                    </a:lnTo>
                    <a:lnTo>
                      <a:pt x="77" y="14"/>
                    </a:lnTo>
                    <a:lnTo>
                      <a:pt x="73" y="20"/>
                    </a:lnTo>
                    <a:lnTo>
                      <a:pt x="68" y="24"/>
                    </a:lnTo>
                    <a:lnTo>
                      <a:pt x="64" y="36"/>
                    </a:lnTo>
                    <a:lnTo>
                      <a:pt x="58" y="44"/>
                    </a:lnTo>
                    <a:lnTo>
                      <a:pt x="56" y="44"/>
                    </a:lnTo>
                    <a:lnTo>
                      <a:pt x="52" y="48"/>
                    </a:lnTo>
                    <a:lnTo>
                      <a:pt x="50" y="50"/>
                    </a:lnTo>
                    <a:lnTo>
                      <a:pt x="34" y="64"/>
                    </a:lnTo>
                    <a:lnTo>
                      <a:pt x="32" y="64"/>
                    </a:lnTo>
                    <a:lnTo>
                      <a:pt x="30" y="64"/>
                    </a:lnTo>
                    <a:lnTo>
                      <a:pt x="28" y="64"/>
                    </a:lnTo>
                    <a:lnTo>
                      <a:pt x="26" y="64"/>
                    </a:lnTo>
                    <a:lnTo>
                      <a:pt x="24" y="66"/>
                    </a:lnTo>
                    <a:lnTo>
                      <a:pt x="22" y="70"/>
                    </a:lnTo>
                    <a:lnTo>
                      <a:pt x="20" y="70"/>
                    </a:lnTo>
                    <a:lnTo>
                      <a:pt x="20" y="72"/>
                    </a:lnTo>
                    <a:lnTo>
                      <a:pt x="18" y="76"/>
                    </a:lnTo>
                    <a:lnTo>
                      <a:pt x="16" y="78"/>
                    </a:lnTo>
                    <a:lnTo>
                      <a:pt x="14" y="80"/>
                    </a:lnTo>
                    <a:lnTo>
                      <a:pt x="14" y="82"/>
                    </a:lnTo>
                    <a:lnTo>
                      <a:pt x="14" y="84"/>
                    </a:lnTo>
                    <a:lnTo>
                      <a:pt x="12" y="84"/>
                    </a:lnTo>
                    <a:lnTo>
                      <a:pt x="12" y="82"/>
                    </a:lnTo>
                    <a:lnTo>
                      <a:pt x="10" y="82"/>
                    </a:lnTo>
                    <a:lnTo>
                      <a:pt x="8" y="84"/>
                    </a:lnTo>
                    <a:lnTo>
                      <a:pt x="8" y="88"/>
                    </a:lnTo>
                    <a:lnTo>
                      <a:pt x="8" y="90"/>
                    </a:lnTo>
                    <a:lnTo>
                      <a:pt x="10" y="90"/>
                    </a:lnTo>
                    <a:lnTo>
                      <a:pt x="8" y="90"/>
                    </a:lnTo>
                    <a:lnTo>
                      <a:pt x="6" y="90"/>
                    </a:lnTo>
                    <a:lnTo>
                      <a:pt x="6" y="92"/>
                    </a:lnTo>
                    <a:lnTo>
                      <a:pt x="4" y="92"/>
                    </a:lnTo>
                    <a:lnTo>
                      <a:pt x="4" y="94"/>
                    </a:lnTo>
                    <a:lnTo>
                      <a:pt x="6" y="94"/>
                    </a:lnTo>
                    <a:lnTo>
                      <a:pt x="6" y="96"/>
                    </a:lnTo>
                    <a:lnTo>
                      <a:pt x="4" y="98"/>
                    </a:lnTo>
                    <a:lnTo>
                      <a:pt x="6" y="98"/>
                    </a:lnTo>
                    <a:lnTo>
                      <a:pt x="4" y="100"/>
                    </a:lnTo>
                    <a:lnTo>
                      <a:pt x="0" y="100"/>
                    </a:lnTo>
                    <a:lnTo>
                      <a:pt x="0" y="102"/>
                    </a:lnTo>
                    <a:lnTo>
                      <a:pt x="0" y="104"/>
                    </a:lnTo>
                    <a:lnTo>
                      <a:pt x="2" y="104"/>
                    </a:lnTo>
                    <a:lnTo>
                      <a:pt x="2" y="102"/>
                    </a:lnTo>
                    <a:lnTo>
                      <a:pt x="4" y="102"/>
                    </a:lnTo>
                    <a:lnTo>
                      <a:pt x="2" y="106"/>
                    </a:lnTo>
                    <a:lnTo>
                      <a:pt x="6" y="102"/>
                    </a:lnTo>
                    <a:lnTo>
                      <a:pt x="2" y="108"/>
                    </a:lnTo>
                    <a:lnTo>
                      <a:pt x="4" y="108"/>
                    </a:lnTo>
                    <a:lnTo>
                      <a:pt x="10" y="110"/>
                    </a:lnTo>
                    <a:lnTo>
                      <a:pt x="12" y="110"/>
                    </a:lnTo>
                    <a:lnTo>
                      <a:pt x="14" y="108"/>
                    </a:lnTo>
                    <a:lnTo>
                      <a:pt x="16" y="108"/>
                    </a:lnTo>
                    <a:lnTo>
                      <a:pt x="18" y="108"/>
                    </a:lnTo>
                    <a:lnTo>
                      <a:pt x="18" y="112"/>
                    </a:lnTo>
                    <a:lnTo>
                      <a:pt x="22" y="112"/>
                    </a:lnTo>
                    <a:lnTo>
                      <a:pt x="24" y="114"/>
                    </a:lnTo>
                    <a:lnTo>
                      <a:pt x="26" y="112"/>
                    </a:lnTo>
                    <a:lnTo>
                      <a:pt x="26" y="114"/>
                    </a:lnTo>
                    <a:lnTo>
                      <a:pt x="26" y="116"/>
                    </a:lnTo>
                    <a:lnTo>
                      <a:pt x="28" y="116"/>
                    </a:lnTo>
                    <a:lnTo>
                      <a:pt x="30" y="116"/>
                    </a:lnTo>
                    <a:lnTo>
                      <a:pt x="32" y="114"/>
                    </a:lnTo>
                    <a:lnTo>
                      <a:pt x="34" y="118"/>
                    </a:lnTo>
                    <a:lnTo>
                      <a:pt x="38" y="116"/>
                    </a:lnTo>
                    <a:lnTo>
                      <a:pt x="38" y="118"/>
                    </a:lnTo>
                    <a:lnTo>
                      <a:pt x="44" y="114"/>
                    </a:lnTo>
                    <a:lnTo>
                      <a:pt x="46" y="112"/>
                    </a:lnTo>
                    <a:lnTo>
                      <a:pt x="52" y="110"/>
                    </a:lnTo>
                    <a:lnTo>
                      <a:pt x="54" y="106"/>
                    </a:lnTo>
                    <a:lnTo>
                      <a:pt x="56" y="104"/>
                    </a:lnTo>
                    <a:lnTo>
                      <a:pt x="58" y="104"/>
                    </a:lnTo>
                    <a:lnTo>
                      <a:pt x="60" y="102"/>
                    </a:lnTo>
                    <a:lnTo>
                      <a:pt x="58" y="102"/>
                    </a:lnTo>
                    <a:lnTo>
                      <a:pt x="58" y="100"/>
                    </a:lnTo>
                    <a:lnTo>
                      <a:pt x="60" y="98"/>
                    </a:lnTo>
                    <a:lnTo>
                      <a:pt x="62" y="94"/>
                    </a:lnTo>
                    <a:lnTo>
                      <a:pt x="62" y="88"/>
                    </a:lnTo>
                    <a:lnTo>
                      <a:pt x="66" y="86"/>
                    </a:lnTo>
                    <a:lnTo>
                      <a:pt x="66" y="82"/>
                    </a:lnTo>
                    <a:lnTo>
                      <a:pt x="68" y="74"/>
                    </a:lnTo>
                    <a:lnTo>
                      <a:pt x="70" y="70"/>
                    </a:lnTo>
                    <a:lnTo>
                      <a:pt x="70" y="64"/>
                    </a:lnTo>
                    <a:lnTo>
                      <a:pt x="71" y="66"/>
                    </a:lnTo>
                    <a:lnTo>
                      <a:pt x="79" y="64"/>
                    </a:lnTo>
                    <a:lnTo>
                      <a:pt x="79" y="62"/>
                    </a:lnTo>
                    <a:lnTo>
                      <a:pt x="81" y="62"/>
                    </a:lnTo>
                    <a:lnTo>
                      <a:pt x="81" y="60"/>
                    </a:lnTo>
                    <a:lnTo>
                      <a:pt x="83" y="60"/>
                    </a:lnTo>
                    <a:lnTo>
                      <a:pt x="89" y="62"/>
                    </a:lnTo>
                    <a:lnTo>
                      <a:pt x="89" y="60"/>
                    </a:lnTo>
                    <a:lnTo>
                      <a:pt x="91" y="62"/>
                    </a:lnTo>
                    <a:lnTo>
                      <a:pt x="91" y="60"/>
                    </a:lnTo>
                    <a:lnTo>
                      <a:pt x="87" y="58"/>
                    </a:lnTo>
                    <a:lnTo>
                      <a:pt x="87" y="48"/>
                    </a:lnTo>
                    <a:lnTo>
                      <a:pt x="91" y="46"/>
                    </a:lnTo>
                    <a:lnTo>
                      <a:pt x="91" y="44"/>
                    </a:lnTo>
                    <a:lnTo>
                      <a:pt x="93" y="44"/>
                    </a:lnTo>
                    <a:lnTo>
                      <a:pt x="95" y="42"/>
                    </a:lnTo>
                    <a:lnTo>
                      <a:pt x="97" y="36"/>
                    </a:lnTo>
                    <a:lnTo>
                      <a:pt x="101" y="32"/>
                    </a:lnTo>
                    <a:lnTo>
                      <a:pt x="103" y="30"/>
                    </a:lnTo>
                    <a:lnTo>
                      <a:pt x="103" y="28"/>
                    </a:lnTo>
                    <a:lnTo>
                      <a:pt x="105" y="26"/>
                    </a:lnTo>
                    <a:lnTo>
                      <a:pt x="107" y="24"/>
                    </a:lnTo>
                    <a:lnTo>
                      <a:pt x="107" y="22"/>
                    </a:lnTo>
                    <a:lnTo>
                      <a:pt x="105" y="18"/>
                    </a:lnTo>
                    <a:lnTo>
                      <a:pt x="107" y="14"/>
                    </a:lnTo>
                    <a:close/>
                  </a:path>
                </a:pathLst>
              </a:custGeom>
              <a:solidFill>
                <a:srgbClr val="0071B4">
                  <a:alpha val="34901"/>
                </a:srgbClr>
              </a:solidFill>
              <a:ln w="9525">
                <a:noFill/>
                <a:round/>
                <a:headEnd/>
                <a:tailEnd/>
              </a:ln>
            </p:spPr>
            <p:txBody>
              <a:bodyPr/>
              <a:lstStyle/>
              <a:p>
                <a:endParaRPr lang="en-US"/>
              </a:p>
            </p:txBody>
          </p:sp>
          <p:sp>
            <p:nvSpPr>
              <p:cNvPr id="14758" name="Freeform 361"/>
              <p:cNvSpPr>
                <a:spLocks/>
              </p:cNvSpPr>
              <p:nvPr/>
            </p:nvSpPr>
            <p:spPr bwMode="auto">
              <a:xfrm>
                <a:off x="5170" y="3862"/>
                <a:ext cx="8" cy="12"/>
              </a:xfrm>
              <a:custGeom>
                <a:avLst/>
                <a:gdLst>
                  <a:gd name="T0" fmla="*/ 6 w 8"/>
                  <a:gd name="T1" fmla="*/ 6 h 12"/>
                  <a:gd name="T2" fmla="*/ 8 w 8"/>
                  <a:gd name="T3" fmla="*/ 4 h 12"/>
                  <a:gd name="T4" fmla="*/ 8 w 8"/>
                  <a:gd name="T5" fmla="*/ 4 h 12"/>
                  <a:gd name="T6" fmla="*/ 6 w 8"/>
                  <a:gd name="T7" fmla="*/ 2 h 12"/>
                  <a:gd name="T8" fmla="*/ 6 w 8"/>
                  <a:gd name="T9" fmla="*/ 0 h 12"/>
                  <a:gd name="T10" fmla="*/ 6 w 8"/>
                  <a:gd name="T11" fmla="*/ 0 h 12"/>
                  <a:gd name="T12" fmla="*/ 4 w 8"/>
                  <a:gd name="T13" fmla="*/ 0 h 12"/>
                  <a:gd name="T14" fmla="*/ 4 w 8"/>
                  <a:gd name="T15" fmla="*/ 0 h 12"/>
                  <a:gd name="T16" fmla="*/ 4 w 8"/>
                  <a:gd name="T17" fmla="*/ 4 h 12"/>
                  <a:gd name="T18" fmla="*/ 0 w 8"/>
                  <a:gd name="T19" fmla="*/ 8 h 12"/>
                  <a:gd name="T20" fmla="*/ 0 w 8"/>
                  <a:gd name="T21" fmla="*/ 10 h 12"/>
                  <a:gd name="T22" fmla="*/ 0 w 8"/>
                  <a:gd name="T23" fmla="*/ 12 h 12"/>
                  <a:gd name="T24" fmla="*/ 2 w 8"/>
                  <a:gd name="T25" fmla="*/ 12 h 12"/>
                  <a:gd name="T26" fmla="*/ 2 w 8"/>
                  <a:gd name="T27" fmla="*/ 10 h 12"/>
                  <a:gd name="T28" fmla="*/ 4 w 8"/>
                  <a:gd name="T29" fmla="*/ 10 h 12"/>
                  <a:gd name="T30" fmla="*/ 4 w 8"/>
                  <a:gd name="T31" fmla="*/ 10 h 12"/>
                  <a:gd name="T32" fmla="*/ 6 w 8"/>
                  <a:gd name="T33" fmla="*/ 10 h 12"/>
                  <a:gd name="T34" fmla="*/ 8 w 8"/>
                  <a:gd name="T35" fmla="*/ 8 h 12"/>
                  <a:gd name="T36" fmla="*/ 8 w 8"/>
                  <a:gd name="T37" fmla="*/ 8 h 12"/>
                  <a:gd name="T38" fmla="*/ 8 w 8"/>
                  <a:gd name="T39" fmla="*/ 6 h 12"/>
                  <a:gd name="T40" fmla="*/ 6 w 8"/>
                  <a:gd name="T41" fmla="*/ 6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2"/>
                  <a:gd name="T65" fmla="*/ 8 w 8"/>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2">
                    <a:moveTo>
                      <a:pt x="6" y="6"/>
                    </a:moveTo>
                    <a:lnTo>
                      <a:pt x="8" y="4"/>
                    </a:lnTo>
                    <a:lnTo>
                      <a:pt x="6" y="2"/>
                    </a:lnTo>
                    <a:lnTo>
                      <a:pt x="6" y="0"/>
                    </a:lnTo>
                    <a:lnTo>
                      <a:pt x="4" y="0"/>
                    </a:lnTo>
                    <a:lnTo>
                      <a:pt x="4" y="4"/>
                    </a:lnTo>
                    <a:lnTo>
                      <a:pt x="0" y="8"/>
                    </a:lnTo>
                    <a:lnTo>
                      <a:pt x="0" y="10"/>
                    </a:lnTo>
                    <a:lnTo>
                      <a:pt x="0" y="12"/>
                    </a:lnTo>
                    <a:lnTo>
                      <a:pt x="2" y="12"/>
                    </a:lnTo>
                    <a:lnTo>
                      <a:pt x="2" y="10"/>
                    </a:lnTo>
                    <a:lnTo>
                      <a:pt x="4" y="10"/>
                    </a:lnTo>
                    <a:lnTo>
                      <a:pt x="6" y="10"/>
                    </a:lnTo>
                    <a:lnTo>
                      <a:pt x="8" y="8"/>
                    </a:lnTo>
                    <a:lnTo>
                      <a:pt x="8" y="6"/>
                    </a:lnTo>
                    <a:lnTo>
                      <a:pt x="6" y="6"/>
                    </a:lnTo>
                    <a:close/>
                  </a:path>
                </a:pathLst>
              </a:custGeom>
              <a:solidFill>
                <a:srgbClr val="0071B4">
                  <a:alpha val="34901"/>
                </a:srgbClr>
              </a:solidFill>
              <a:ln w="9525">
                <a:noFill/>
                <a:round/>
                <a:headEnd/>
                <a:tailEnd/>
              </a:ln>
            </p:spPr>
            <p:txBody>
              <a:bodyPr/>
              <a:lstStyle/>
              <a:p>
                <a:endParaRPr lang="en-US"/>
              </a:p>
            </p:txBody>
          </p:sp>
          <p:sp>
            <p:nvSpPr>
              <p:cNvPr id="14759" name="Freeform 362"/>
              <p:cNvSpPr>
                <a:spLocks/>
              </p:cNvSpPr>
              <p:nvPr/>
            </p:nvSpPr>
            <p:spPr bwMode="auto">
              <a:xfrm>
                <a:off x="5146" y="3274"/>
                <a:ext cx="4" cy="2"/>
              </a:xfrm>
              <a:custGeom>
                <a:avLst/>
                <a:gdLst>
                  <a:gd name="T0" fmla="*/ 0 w 4"/>
                  <a:gd name="T1" fmla="*/ 2 h 2"/>
                  <a:gd name="T2" fmla="*/ 0 w 4"/>
                  <a:gd name="T3" fmla="*/ 2 h 2"/>
                  <a:gd name="T4" fmla="*/ 2 w 4"/>
                  <a:gd name="T5" fmla="*/ 2 h 2"/>
                  <a:gd name="T6" fmla="*/ 2 w 4"/>
                  <a:gd name="T7" fmla="*/ 2 h 2"/>
                  <a:gd name="T8" fmla="*/ 4 w 4"/>
                  <a:gd name="T9" fmla="*/ 2 h 2"/>
                  <a:gd name="T10" fmla="*/ 4 w 4"/>
                  <a:gd name="T11" fmla="*/ 2 h 2"/>
                  <a:gd name="T12" fmla="*/ 4 w 4"/>
                  <a:gd name="T13" fmla="*/ 0 h 2"/>
                  <a:gd name="T14" fmla="*/ 2 w 4"/>
                  <a:gd name="T15" fmla="*/ 0 h 2"/>
                  <a:gd name="T16" fmla="*/ 2 w 4"/>
                  <a:gd name="T17" fmla="*/ 0 h 2"/>
                  <a:gd name="T18" fmla="*/ 0 w 4"/>
                  <a:gd name="T19" fmla="*/ 2 h 2"/>
                  <a:gd name="T20" fmla="*/ 0 w 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0" y="2"/>
                    </a:moveTo>
                    <a:lnTo>
                      <a:pt x="0" y="2"/>
                    </a:lnTo>
                    <a:lnTo>
                      <a:pt x="2" y="2"/>
                    </a:lnTo>
                    <a:lnTo>
                      <a:pt x="4" y="2"/>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760" name="Freeform 363"/>
              <p:cNvSpPr>
                <a:spLocks/>
              </p:cNvSpPr>
              <p:nvPr/>
            </p:nvSpPr>
            <p:spPr bwMode="auto">
              <a:xfrm>
                <a:off x="2072" y="1727"/>
                <a:ext cx="42" cy="42"/>
              </a:xfrm>
              <a:custGeom>
                <a:avLst/>
                <a:gdLst>
                  <a:gd name="T0" fmla="*/ 0 w 42"/>
                  <a:gd name="T1" fmla="*/ 20 h 42"/>
                  <a:gd name="T2" fmla="*/ 6 w 42"/>
                  <a:gd name="T3" fmla="*/ 26 h 42"/>
                  <a:gd name="T4" fmla="*/ 2 w 42"/>
                  <a:gd name="T5" fmla="*/ 24 h 42"/>
                  <a:gd name="T6" fmla="*/ 0 w 42"/>
                  <a:gd name="T7" fmla="*/ 26 h 42"/>
                  <a:gd name="T8" fmla="*/ 0 w 42"/>
                  <a:gd name="T9" fmla="*/ 30 h 42"/>
                  <a:gd name="T10" fmla="*/ 6 w 42"/>
                  <a:gd name="T11" fmla="*/ 32 h 42"/>
                  <a:gd name="T12" fmla="*/ 12 w 42"/>
                  <a:gd name="T13" fmla="*/ 32 h 42"/>
                  <a:gd name="T14" fmla="*/ 14 w 42"/>
                  <a:gd name="T15" fmla="*/ 30 h 42"/>
                  <a:gd name="T16" fmla="*/ 14 w 42"/>
                  <a:gd name="T17" fmla="*/ 32 h 42"/>
                  <a:gd name="T18" fmla="*/ 16 w 42"/>
                  <a:gd name="T19" fmla="*/ 32 h 42"/>
                  <a:gd name="T20" fmla="*/ 18 w 42"/>
                  <a:gd name="T21" fmla="*/ 34 h 42"/>
                  <a:gd name="T22" fmla="*/ 20 w 42"/>
                  <a:gd name="T23" fmla="*/ 32 h 42"/>
                  <a:gd name="T24" fmla="*/ 20 w 42"/>
                  <a:gd name="T25" fmla="*/ 34 h 42"/>
                  <a:gd name="T26" fmla="*/ 16 w 42"/>
                  <a:gd name="T27" fmla="*/ 36 h 42"/>
                  <a:gd name="T28" fmla="*/ 14 w 42"/>
                  <a:gd name="T29" fmla="*/ 36 h 42"/>
                  <a:gd name="T30" fmla="*/ 10 w 42"/>
                  <a:gd name="T31" fmla="*/ 36 h 42"/>
                  <a:gd name="T32" fmla="*/ 10 w 42"/>
                  <a:gd name="T33" fmla="*/ 38 h 42"/>
                  <a:gd name="T34" fmla="*/ 16 w 42"/>
                  <a:gd name="T35" fmla="*/ 42 h 42"/>
                  <a:gd name="T36" fmla="*/ 18 w 42"/>
                  <a:gd name="T37" fmla="*/ 42 h 42"/>
                  <a:gd name="T38" fmla="*/ 38 w 42"/>
                  <a:gd name="T39" fmla="*/ 36 h 42"/>
                  <a:gd name="T40" fmla="*/ 40 w 42"/>
                  <a:gd name="T41" fmla="*/ 32 h 42"/>
                  <a:gd name="T42" fmla="*/ 42 w 42"/>
                  <a:gd name="T43" fmla="*/ 24 h 42"/>
                  <a:gd name="T44" fmla="*/ 38 w 42"/>
                  <a:gd name="T45" fmla="*/ 22 h 42"/>
                  <a:gd name="T46" fmla="*/ 32 w 42"/>
                  <a:gd name="T47" fmla="*/ 20 h 42"/>
                  <a:gd name="T48" fmla="*/ 24 w 42"/>
                  <a:gd name="T49" fmla="*/ 6 h 42"/>
                  <a:gd name="T50" fmla="*/ 18 w 42"/>
                  <a:gd name="T51" fmla="*/ 2 h 42"/>
                  <a:gd name="T52" fmla="*/ 12 w 42"/>
                  <a:gd name="T53" fmla="*/ 2 h 42"/>
                  <a:gd name="T54" fmla="*/ 8 w 42"/>
                  <a:gd name="T55" fmla="*/ 0 h 42"/>
                  <a:gd name="T56" fmla="*/ 2 w 42"/>
                  <a:gd name="T57" fmla="*/ 4 h 42"/>
                  <a:gd name="T58" fmla="*/ 2 w 42"/>
                  <a:gd name="T59" fmla="*/ 8 h 42"/>
                  <a:gd name="T60" fmla="*/ 4 w 42"/>
                  <a:gd name="T61" fmla="*/ 14 h 42"/>
                  <a:gd name="T62" fmla="*/ 8 w 42"/>
                  <a:gd name="T63" fmla="*/ 18 h 42"/>
                  <a:gd name="T64" fmla="*/ 0 w 42"/>
                  <a:gd name="T65" fmla="*/ 18 h 42"/>
                  <a:gd name="T66" fmla="*/ 0 w 42"/>
                  <a:gd name="T67" fmla="*/ 20 h 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
                  <a:gd name="T103" fmla="*/ 0 h 42"/>
                  <a:gd name="T104" fmla="*/ 42 w 42"/>
                  <a:gd name="T105" fmla="*/ 42 h 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 h="42">
                    <a:moveTo>
                      <a:pt x="0" y="20"/>
                    </a:moveTo>
                    <a:lnTo>
                      <a:pt x="6" y="26"/>
                    </a:lnTo>
                    <a:lnTo>
                      <a:pt x="2" y="24"/>
                    </a:lnTo>
                    <a:lnTo>
                      <a:pt x="0" y="26"/>
                    </a:lnTo>
                    <a:lnTo>
                      <a:pt x="0" y="30"/>
                    </a:lnTo>
                    <a:lnTo>
                      <a:pt x="6" y="32"/>
                    </a:lnTo>
                    <a:lnTo>
                      <a:pt x="12" y="32"/>
                    </a:lnTo>
                    <a:lnTo>
                      <a:pt x="14" y="30"/>
                    </a:lnTo>
                    <a:lnTo>
                      <a:pt x="14" y="32"/>
                    </a:lnTo>
                    <a:lnTo>
                      <a:pt x="16" y="32"/>
                    </a:lnTo>
                    <a:lnTo>
                      <a:pt x="18" y="34"/>
                    </a:lnTo>
                    <a:lnTo>
                      <a:pt x="20" y="32"/>
                    </a:lnTo>
                    <a:lnTo>
                      <a:pt x="20" y="34"/>
                    </a:lnTo>
                    <a:lnTo>
                      <a:pt x="16" y="36"/>
                    </a:lnTo>
                    <a:lnTo>
                      <a:pt x="14" y="36"/>
                    </a:lnTo>
                    <a:lnTo>
                      <a:pt x="10" y="36"/>
                    </a:lnTo>
                    <a:lnTo>
                      <a:pt x="10" y="38"/>
                    </a:lnTo>
                    <a:lnTo>
                      <a:pt x="16" y="42"/>
                    </a:lnTo>
                    <a:lnTo>
                      <a:pt x="18" y="42"/>
                    </a:lnTo>
                    <a:lnTo>
                      <a:pt x="38" y="36"/>
                    </a:lnTo>
                    <a:lnTo>
                      <a:pt x="40" y="32"/>
                    </a:lnTo>
                    <a:lnTo>
                      <a:pt x="42" y="24"/>
                    </a:lnTo>
                    <a:lnTo>
                      <a:pt x="38" y="22"/>
                    </a:lnTo>
                    <a:lnTo>
                      <a:pt x="32" y="20"/>
                    </a:lnTo>
                    <a:lnTo>
                      <a:pt x="24" y="6"/>
                    </a:lnTo>
                    <a:lnTo>
                      <a:pt x="18" y="2"/>
                    </a:lnTo>
                    <a:lnTo>
                      <a:pt x="12" y="2"/>
                    </a:lnTo>
                    <a:lnTo>
                      <a:pt x="8" y="0"/>
                    </a:lnTo>
                    <a:lnTo>
                      <a:pt x="2" y="4"/>
                    </a:lnTo>
                    <a:lnTo>
                      <a:pt x="2" y="8"/>
                    </a:lnTo>
                    <a:lnTo>
                      <a:pt x="4" y="14"/>
                    </a:lnTo>
                    <a:lnTo>
                      <a:pt x="8" y="18"/>
                    </a:lnTo>
                    <a:lnTo>
                      <a:pt x="0" y="18"/>
                    </a:lnTo>
                    <a:lnTo>
                      <a:pt x="0" y="20"/>
                    </a:lnTo>
                    <a:close/>
                  </a:path>
                </a:pathLst>
              </a:custGeom>
              <a:solidFill>
                <a:srgbClr val="0071B4">
                  <a:alpha val="34901"/>
                </a:srgbClr>
              </a:solidFill>
              <a:ln w="9525">
                <a:noFill/>
                <a:round/>
                <a:headEnd/>
                <a:tailEnd/>
              </a:ln>
            </p:spPr>
            <p:txBody>
              <a:bodyPr/>
              <a:lstStyle/>
              <a:p>
                <a:endParaRPr lang="en-US"/>
              </a:p>
            </p:txBody>
          </p:sp>
          <p:sp>
            <p:nvSpPr>
              <p:cNvPr id="14761" name="Freeform 364"/>
              <p:cNvSpPr>
                <a:spLocks/>
              </p:cNvSpPr>
              <p:nvPr/>
            </p:nvSpPr>
            <p:spPr bwMode="auto">
              <a:xfrm>
                <a:off x="2480" y="1588"/>
                <a:ext cx="38" cy="20"/>
              </a:xfrm>
              <a:custGeom>
                <a:avLst/>
                <a:gdLst>
                  <a:gd name="T0" fmla="*/ 24 w 38"/>
                  <a:gd name="T1" fmla="*/ 10 h 20"/>
                  <a:gd name="T2" fmla="*/ 32 w 38"/>
                  <a:gd name="T3" fmla="*/ 10 h 20"/>
                  <a:gd name="T4" fmla="*/ 32 w 38"/>
                  <a:gd name="T5" fmla="*/ 8 h 20"/>
                  <a:gd name="T6" fmla="*/ 20 w 38"/>
                  <a:gd name="T7" fmla="*/ 2 h 20"/>
                  <a:gd name="T8" fmla="*/ 8 w 38"/>
                  <a:gd name="T9" fmla="*/ 0 h 20"/>
                  <a:gd name="T10" fmla="*/ 0 w 38"/>
                  <a:gd name="T11" fmla="*/ 10 h 20"/>
                  <a:gd name="T12" fmla="*/ 0 w 38"/>
                  <a:gd name="T13" fmla="*/ 14 h 20"/>
                  <a:gd name="T14" fmla="*/ 18 w 38"/>
                  <a:gd name="T15" fmla="*/ 20 h 20"/>
                  <a:gd name="T16" fmla="*/ 22 w 38"/>
                  <a:gd name="T17" fmla="*/ 20 h 20"/>
                  <a:gd name="T18" fmla="*/ 24 w 38"/>
                  <a:gd name="T19" fmla="*/ 18 h 20"/>
                  <a:gd name="T20" fmla="*/ 34 w 38"/>
                  <a:gd name="T21" fmla="*/ 16 h 20"/>
                  <a:gd name="T22" fmla="*/ 36 w 38"/>
                  <a:gd name="T23" fmla="*/ 16 h 20"/>
                  <a:gd name="T24" fmla="*/ 38 w 38"/>
                  <a:gd name="T25" fmla="*/ 12 h 20"/>
                  <a:gd name="T26" fmla="*/ 10 w 38"/>
                  <a:gd name="T27" fmla="*/ 6 h 20"/>
                  <a:gd name="T28" fmla="*/ 18 w 38"/>
                  <a:gd name="T29" fmla="*/ 6 h 20"/>
                  <a:gd name="T30" fmla="*/ 24 w 38"/>
                  <a:gd name="T31" fmla="*/ 10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
                  <a:gd name="T49" fmla="*/ 0 h 20"/>
                  <a:gd name="T50" fmla="*/ 38 w 38"/>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 h="20">
                    <a:moveTo>
                      <a:pt x="24" y="10"/>
                    </a:moveTo>
                    <a:lnTo>
                      <a:pt x="32" y="10"/>
                    </a:lnTo>
                    <a:lnTo>
                      <a:pt x="32" y="8"/>
                    </a:lnTo>
                    <a:lnTo>
                      <a:pt x="20" y="2"/>
                    </a:lnTo>
                    <a:lnTo>
                      <a:pt x="8" y="0"/>
                    </a:lnTo>
                    <a:lnTo>
                      <a:pt x="0" y="10"/>
                    </a:lnTo>
                    <a:lnTo>
                      <a:pt x="0" y="14"/>
                    </a:lnTo>
                    <a:lnTo>
                      <a:pt x="18" y="20"/>
                    </a:lnTo>
                    <a:lnTo>
                      <a:pt x="22" y="20"/>
                    </a:lnTo>
                    <a:lnTo>
                      <a:pt x="24" y="18"/>
                    </a:lnTo>
                    <a:lnTo>
                      <a:pt x="34" y="16"/>
                    </a:lnTo>
                    <a:lnTo>
                      <a:pt x="36" y="16"/>
                    </a:lnTo>
                    <a:lnTo>
                      <a:pt x="38" y="12"/>
                    </a:lnTo>
                    <a:lnTo>
                      <a:pt x="10" y="6"/>
                    </a:lnTo>
                    <a:lnTo>
                      <a:pt x="18" y="6"/>
                    </a:lnTo>
                    <a:lnTo>
                      <a:pt x="24" y="10"/>
                    </a:lnTo>
                    <a:close/>
                  </a:path>
                </a:pathLst>
              </a:custGeom>
              <a:solidFill>
                <a:srgbClr val="0071B4">
                  <a:alpha val="34901"/>
                </a:srgbClr>
              </a:solidFill>
              <a:ln w="9525">
                <a:noFill/>
                <a:round/>
                <a:headEnd/>
                <a:tailEnd/>
              </a:ln>
            </p:spPr>
            <p:txBody>
              <a:bodyPr/>
              <a:lstStyle/>
              <a:p>
                <a:endParaRPr lang="en-US"/>
              </a:p>
            </p:txBody>
          </p:sp>
          <p:sp>
            <p:nvSpPr>
              <p:cNvPr id="14762" name="Freeform 365"/>
              <p:cNvSpPr>
                <a:spLocks/>
              </p:cNvSpPr>
              <p:nvPr/>
            </p:nvSpPr>
            <p:spPr bwMode="auto">
              <a:xfrm>
                <a:off x="2585" y="1333"/>
                <a:ext cx="8" cy="16"/>
              </a:xfrm>
              <a:custGeom>
                <a:avLst/>
                <a:gdLst>
                  <a:gd name="T0" fmla="*/ 0 w 8"/>
                  <a:gd name="T1" fmla="*/ 16 h 16"/>
                  <a:gd name="T2" fmla="*/ 4 w 8"/>
                  <a:gd name="T3" fmla="*/ 16 h 16"/>
                  <a:gd name="T4" fmla="*/ 6 w 8"/>
                  <a:gd name="T5" fmla="*/ 12 h 16"/>
                  <a:gd name="T6" fmla="*/ 8 w 8"/>
                  <a:gd name="T7" fmla="*/ 4 h 16"/>
                  <a:gd name="T8" fmla="*/ 6 w 8"/>
                  <a:gd name="T9" fmla="*/ 0 h 16"/>
                  <a:gd name="T10" fmla="*/ 6 w 8"/>
                  <a:gd name="T11" fmla="*/ 0 h 16"/>
                  <a:gd name="T12" fmla="*/ 4 w 8"/>
                  <a:gd name="T13" fmla="*/ 2 h 16"/>
                  <a:gd name="T14" fmla="*/ 0 w 8"/>
                  <a:gd name="T15" fmla="*/ 12 h 16"/>
                  <a:gd name="T16" fmla="*/ 0 w 8"/>
                  <a:gd name="T17" fmla="*/ 16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6"/>
                  <a:gd name="T29" fmla="*/ 8 w 8"/>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6">
                    <a:moveTo>
                      <a:pt x="0" y="16"/>
                    </a:moveTo>
                    <a:lnTo>
                      <a:pt x="4" y="16"/>
                    </a:lnTo>
                    <a:lnTo>
                      <a:pt x="6" y="12"/>
                    </a:lnTo>
                    <a:lnTo>
                      <a:pt x="8" y="4"/>
                    </a:lnTo>
                    <a:lnTo>
                      <a:pt x="6" y="0"/>
                    </a:lnTo>
                    <a:lnTo>
                      <a:pt x="4" y="2"/>
                    </a:lnTo>
                    <a:lnTo>
                      <a:pt x="0" y="12"/>
                    </a:lnTo>
                    <a:lnTo>
                      <a:pt x="0" y="16"/>
                    </a:lnTo>
                    <a:close/>
                  </a:path>
                </a:pathLst>
              </a:custGeom>
              <a:solidFill>
                <a:srgbClr val="0071B4">
                  <a:alpha val="34901"/>
                </a:srgbClr>
              </a:solidFill>
              <a:ln w="9525">
                <a:noFill/>
                <a:round/>
                <a:headEnd/>
                <a:tailEnd/>
              </a:ln>
            </p:spPr>
            <p:txBody>
              <a:bodyPr/>
              <a:lstStyle/>
              <a:p>
                <a:endParaRPr lang="en-US"/>
              </a:p>
            </p:txBody>
          </p:sp>
          <p:sp>
            <p:nvSpPr>
              <p:cNvPr id="14763" name="Freeform 366"/>
              <p:cNvSpPr>
                <a:spLocks/>
              </p:cNvSpPr>
              <p:nvPr/>
            </p:nvSpPr>
            <p:spPr bwMode="auto">
              <a:xfrm>
                <a:off x="2494" y="1606"/>
                <a:ext cx="38" cy="16"/>
              </a:xfrm>
              <a:custGeom>
                <a:avLst/>
                <a:gdLst>
                  <a:gd name="T0" fmla="*/ 22 w 38"/>
                  <a:gd name="T1" fmla="*/ 10 h 16"/>
                  <a:gd name="T2" fmla="*/ 28 w 38"/>
                  <a:gd name="T3" fmla="*/ 14 h 16"/>
                  <a:gd name="T4" fmla="*/ 28 w 38"/>
                  <a:gd name="T5" fmla="*/ 16 h 16"/>
                  <a:gd name="T6" fmla="*/ 34 w 38"/>
                  <a:gd name="T7" fmla="*/ 16 h 16"/>
                  <a:gd name="T8" fmla="*/ 38 w 38"/>
                  <a:gd name="T9" fmla="*/ 16 h 16"/>
                  <a:gd name="T10" fmla="*/ 34 w 38"/>
                  <a:gd name="T11" fmla="*/ 12 h 16"/>
                  <a:gd name="T12" fmla="*/ 34 w 38"/>
                  <a:gd name="T13" fmla="*/ 10 h 16"/>
                  <a:gd name="T14" fmla="*/ 36 w 38"/>
                  <a:gd name="T15" fmla="*/ 8 h 16"/>
                  <a:gd name="T16" fmla="*/ 36 w 38"/>
                  <a:gd name="T17" fmla="*/ 6 h 16"/>
                  <a:gd name="T18" fmla="*/ 30 w 38"/>
                  <a:gd name="T19" fmla="*/ 2 h 16"/>
                  <a:gd name="T20" fmla="*/ 28 w 38"/>
                  <a:gd name="T21" fmla="*/ 4 h 16"/>
                  <a:gd name="T22" fmla="*/ 24 w 38"/>
                  <a:gd name="T23" fmla="*/ 2 h 16"/>
                  <a:gd name="T24" fmla="*/ 22 w 38"/>
                  <a:gd name="T25" fmla="*/ 2 h 16"/>
                  <a:gd name="T26" fmla="*/ 18 w 38"/>
                  <a:gd name="T27" fmla="*/ 0 h 16"/>
                  <a:gd name="T28" fmla="*/ 0 w 38"/>
                  <a:gd name="T29" fmla="*/ 4 h 16"/>
                  <a:gd name="T30" fmla="*/ 2 w 38"/>
                  <a:gd name="T31" fmla="*/ 6 h 16"/>
                  <a:gd name="T32" fmla="*/ 22 w 38"/>
                  <a:gd name="T33" fmla="*/ 1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16"/>
                  <a:gd name="T53" fmla="*/ 38 w 38"/>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16">
                    <a:moveTo>
                      <a:pt x="22" y="10"/>
                    </a:moveTo>
                    <a:lnTo>
                      <a:pt x="28" y="14"/>
                    </a:lnTo>
                    <a:lnTo>
                      <a:pt x="28" y="16"/>
                    </a:lnTo>
                    <a:lnTo>
                      <a:pt x="34" y="16"/>
                    </a:lnTo>
                    <a:lnTo>
                      <a:pt x="38" y="16"/>
                    </a:lnTo>
                    <a:lnTo>
                      <a:pt x="34" y="12"/>
                    </a:lnTo>
                    <a:lnTo>
                      <a:pt x="34" y="10"/>
                    </a:lnTo>
                    <a:lnTo>
                      <a:pt x="36" y="8"/>
                    </a:lnTo>
                    <a:lnTo>
                      <a:pt x="36" y="6"/>
                    </a:lnTo>
                    <a:lnTo>
                      <a:pt x="30" y="2"/>
                    </a:lnTo>
                    <a:lnTo>
                      <a:pt x="28" y="4"/>
                    </a:lnTo>
                    <a:lnTo>
                      <a:pt x="24" y="2"/>
                    </a:lnTo>
                    <a:lnTo>
                      <a:pt x="22" y="2"/>
                    </a:lnTo>
                    <a:lnTo>
                      <a:pt x="18" y="0"/>
                    </a:lnTo>
                    <a:lnTo>
                      <a:pt x="0" y="4"/>
                    </a:lnTo>
                    <a:lnTo>
                      <a:pt x="2" y="6"/>
                    </a:lnTo>
                    <a:lnTo>
                      <a:pt x="22" y="10"/>
                    </a:lnTo>
                    <a:close/>
                  </a:path>
                </a:pathLst>
              </a:custGeom>
              <a:solidFill>
                <a:srgbClr val="0071B4">
                  <a:alpha val="34901"/>
                </a:srgbClr>
              </a:solidFill>
              <a:ln w="9525">
                <a:noFill/>
                <a:round/>
                <a:headEnd/>
                <a:tailEnd/>
              </a:ln>
            </p:spPr>
            <p:txBody>
              <a:bodyPr/>
              <a:lstStyle/>
              <a:p>
                <a:endParaRPr lang="en-US"/>
              </a:p>
            </p:txBody>
          </p:sp>
          <p:sp>
            <p:nvSpPr>
              <p:cNvPr id="14764" name="Rectangle 367"/>
              <p:cNvSpPr>
                <a:spLocks noChangeArrowheads="1"/>
              </p:cNvSpPr>
              <p:nvPr/>
            </p:nvSpPr>
            <p:spPr bwMode="auto">
              <a:xfrm>
                <a:off x="2506" y="1889"/>
                <a:ext cx="1" cy="1"/>
              </a:xfrm>
              <a:prstGeom prst="rect">
                <a:avLst/>
              </a:prstGeom>
              <a:solidFill>
                <a:srgbClr val="0071B4">
                  <a:alpha val="34901"/>
                </a:srgbClr>
              </a:solidFill>
              <a:ln w="9525">
                <a:noFill/>
                <a:miter lim="800000"/>
                <a:headEnd/>
                <a:tailEnd/>
              </a:ln>
            </p:spPr>
            <p:txBody>
              <a:bodyPr/>
              <a:lstStyle/>
              <a:p>
                <a:endParaRPr lang="en-US"/>
              </a:p>
            </p:txBody>
          </p:sp>
          <p:sp>
            <p:nvSpPr>
              <p:cNvPr id="14765" name="Freeform 368"/>
              <p:cNvSpPr>
                <a:spLocks/>
              </p:cNvSpPr>
              <p:nvPr/>
            </p:nvSpPr>
            <p:spPr bwMode="auto">
              <a:xfrm>
                <a:off x="2587" y="1239"/>
                <a:ext cx="6" cy="16"/>
              </a:xfrm>
              <a:custGeom>
                <a:avLst/>
                <a:gdLst>
                  <a:gd name="T0" fmla="*/ 6 w 6"/>
                  <a:gd name="T1" fmla="*/ 6 h 16"/>
                  <a:gd name="T2" fmla="*/ 4 w 6"/>
                  <a:gd name="T3" fmla="*/ 0 h 16"/>
                  <a:gd name="T4" fmla="*/ 4 w 6"/>
                  <a:gd name="T5" fmla="*/ 2 h 16"/>
                  <a:gd name="T6" fmla="*/ 0 w 6"/>
                  <a:gd name="T7" fmla="*/ 8 h 16"/>
                  <a:gd name="T8" fmla="*/ 0 w 6"/>
                  <a:gd name="T9" fmla="*/ 16 h 16"/>
                  <a:gd name="T10" fmla="*/ 2 w 6"/>
                  <a:gd name="T11" fmla="*/ 16 h 16"/>
                  <a:gd name="T12" fmla="*/ 2 w 6"/>
                  <a:gd name="T13" fmla="*/ 14 h 16"/>
                  <a:gd name="T14" fmla="*/ 4 w 6"/>
                  <a:gd name="T15" fmla="*/ 14 h 16"/>
                  <a:gd name="T16" fmla="*/ 4 w 6"/>
                  <a:gd name="T17" fmla="*/ 12 h 16"/>
                  <a:gd name="T18" fmla="*/ 4 w 6"/>
                  <a:gd name="T19" fmla="*/ 10 h 16"/>
                  <a:gd name="T20" fmla="*/ 6 w 6"/>
                  <a:gd name="T21" fmla="*/ 8 h 16"/>
                  <a:gd name="T22" fmla="*/ 6 w 6"/>
                  <a:gd name="T23" fmla="*/ 6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16"/>
                  <a:gd name="T38" fmla="*/ 6 w 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16">
                    <a:moveTo>
                      <a:pt x="6" y="6"/>
                    </a:moveTo>
                    <a:lnTo>
                      <a:pt x="4" y="0"/>
                    </a:lnTo>
                    <a:lnTo>
                      <a:pt x="4" y="2"/>
                    </a:lnTo>
                    <a:lnTo>
                      <a:pt x="0" y="8"/>
                    </a:lnTo>
                    <a:lnTo>
                      <a:pt x="0" y="16"/>
                    </a:lnTo>
                    <a:lnTo>
                      <a:pt x="2" y="16"/>
                    </a:lnTo>
                    <a:lnTo>
                      <a:pt x="2" y="14"/>
                    </a:lnTo>
                    <a:lnTo>
                      <a:pt x="4" y="14"/>
                    </a:lnTo>
                    <a:lnTo>
                      <a:pt x="4" y="12"/>
                    </a:lnTo>
                    <a:lnTo>
                      <a:pt x="4" y="10"/>
                    </a:lnTo>
                    <a:lnTo>
                      <a:pt x="6" y="8"/>
                    </a:lnTo>
                    <a:lnTo>
                      <a:pt x="6" y="6"/>
                    </a:lnTo>
                    <a:close/>
                  </a:path>
                </a:pathLst>
              </a:custGeom>
              <a:solidFill>
                <a:srgbClr val="0071B4">
                  <a:alpha val="34901"/>
                </a:srgbClr>
              </a:solidFill>
              <a:ln w="9525">
                <a:noFill/>
                <a:round/>
                <a:headEnd/>
                <a:tailEnd/>
              </a:ln>
            </p:spPr>
            <p:txBody>
              <a:bodyPr/>
              <a:lstStyle/>
              <a:p>
                <a:endParaRPr lang="en-US"/>
              </a:p>
            </p:txBody>
          </p:sp>
          <p:sp>
            <p:nvSpPr>
              <p:cNvPr id="14766" name="Freeform 369"/>
              <p:cNvSpPr>
                <a:spLocks/>
              </p:cNvSpPr>
              <p:nvPr/>
            </p:nvSpPr>
            <p:spPr bwMode="auto">
              <a:xfrm>
                <a:off x="2573" y="1484"/>
                <a:ext cx="20" cy="26"/>
              </a:xfrm>
              <a:custGeom>
                <a:avLst/>
                <a:gdLst>
                  <a:gd name="T0" fmla="*/ 2 w 20"/>
                  <a:gd name="T1" fmla="*/ 24 h 26"/>
                  <a:gd name="T2" fmla="*/ 4 w 20"/>
                  <a:gd name="T3" fmla="*/ 22 h 26"/>
                  <a:gd name="T4" fmla="*/ 6 w 20"/>
                  <a:gd name="T5" fmla="*/ 24 h 26"/>
                  <a:gd name="T6" fmla="*/ 14 w 20"/>
                  <a:gd name="T7" fmla="*/ 22 h 26"/>
                  <a:gd name="T8" fmla="*/ 18 w 20"/>
                  <a:gd name="T9" fmla="*/ 26 h 26"/>
                  <a:gd name="T10" fmla="*/ 20 w 20"/>
                  <a:gd name="T11" fmla="*/ 22 h 26"/>
                  <a:gd name="T12" fmla="*/ 20 w 20"/>
                  <a:gd name="T13" fmla="*/ 20 h 26"/>
                  <a:gd name="T14" fmla="*/ 20 w 20"/>
                  <a:gd name="T15" fmla="*/ 14 h 26"/>
                  <a:gd name="T16" fmla="*/ 18 w 20"/>
                  <a:gd name="T17" fmla="*/ 16 h 26"/>
                  <a:gd name="T18" fmla="*/ 16 w 20"/>
                  <a:gd name="T19" fmla="*/ 18 h 26"/>
                  <a:gd name="T20" fmla="*/ 14 w 20"/>
                  <a:gd name="T21" fmla="*/ 18 h 26"/>
                  <a:gd name="T22" fmla="*/ 12 w 20"/>
                  <a:gd name="T23" fmla="*/ 14 h 26"/>
                  <a:gd name="T24" fmla="*/ 10 w 20"/>
                  <a:gd name="T25" fmla="*/ 12 h 26"/>
                  <a:gd name="T26" fmla="*/ 12 w 20"/>
                  <a:gd name="T27" fmla="*/ 10 h 26"/>
                  <a:gd name="T28" fmla="*/ 14 w 20"/>
                  <a:gd name="T29" fmla="*/ 8 h 26"/>
                  <a:gd name="T30" fmla="*/ 14 w 20"/>
                  <a:gd name="T31" fmla="*/ 6 h 26"/>
                  <a:gd name="T32" fmla="*/ 12 w 20"/>
                  <a:gd name="T33" fmla="*/ 0 h 26"/>
                  <a:gd name="T34" fmla="*/ 10 w 20"/>
                  <a:gd name="T35" fmla="*/ 2 h 26"/>
                  <a:gd name="T36" fmla="*/ 10 w 20"/>
                  <a:gd name="T37" fmla="*/ 4 h 26"/>
                  <a:gd name="T38" fmla="*/ 8 w 20"/>
                  <a:gd name="T39" fmla="*/ 6 h 26"/>
                  <a:gd name="T40" fmla="*/ 6 w 20"/>
                  <a:gd name="T41" fmla="*/ 4 h 26"/>
                  <a:gd name="T42" fmla="*/ 0 w 20"/>
                  <a:gd name="T43" fmla="*/ 4 h 26"/>
                  <a:gd name="T44" fmla="*/ 0 w 20"/>
                  <a:gd name="T45" fmla="*/ 6 h 26"/>
                  <a:gd name="T46" fmla="*/ 2 w 20"/>
                  <a:gd name="T47" fmla="*/ 8 h 26"/>
                  <a:gd name="T48" fmla="*/ 2 w 20"/>
                  <a:gd name="T49" fmla="*/ 24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26"/>
                  <a:gd name="T77" fmla="*/ 20 w 20"/>
                  <a:gd name="T78" fmla="*/ 26 h 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26">
                    <a:moveTo>
                      <a:pt x="2" y="24"/>
                    </a:moveTo>
                    <a:lnTo>
                      <a:pt x="4" y="22"/>
                    </a:lnTo>
                    <a:lnTo>
                      <a:pt x="6" y="24"/>
                    </a:lnTo>
                    <a:lnTo>
                      <a:pt x="14" y="22"/>
                    </a:lnTo>
                    <a:lnTo>
                      <a:pt x="18" y="26"/>
                    </a:lnTo>
                    <a:lnTo>
                      <a:pt x="20" y="22"/>
                    </a:lnTo>
                    <a:lnTo>
                      <a:pt x="20" y="20"/>
                    </a:lnTo>
                    <a:lnTo>
                      <a:pt x="20" y="14"/>
                    </a:lnTo>
                    <a:lnTo>
                      <a:pt x="18" y="16"/>
                    </a:lnTo>
                    <a:lnTo>
                      <a:pt x="16" y="18"/>
                    </a:lnTo>
                    <a:lnTo>
                      <a:pt x="14" y="18"/>
                    </a:lnTo>
                    <a:lnTo>
                      <a:pt x="12" y="14"/>
                    </a:lnTo>
                    <a:lnTo>
                      <a:pt x="10" y="12"/>
                    </a:lnTo>
                    <a:lnTo>
                      <a:pt x="12" y="10"/>
                    </a:lnTo>
                    <a:lnTo>
                      <a:pt x="14" y="8"/>
                    </a:lnTo>
                    <a:lnTo>
                      <a:pt x="14" y="6"/>
                    </a:lnTo>
                    <a:lnTo>
                      <a:pt x="12" y="0"/>
                    </a:lnTo>
                    <a:lnTo>
                      <a:pt x="10" y="2"/>
                    </a:lnTo>
                    <a:lnTo>
                      <a:pt x="10" y="4"/>
                    </a:lnTo>
                    <a:lnTo>
                      <a:pt x="8" y="6"/>
                    </a:lnTo>
                    <a:lnTo>
                      <a:pt x="6" y="4"/>
                    </a:lnTo>
                    <a:lnTo>
                      <a:pt x="0" y="4"/>
                    </a:lnTo>
                    <a:lnTo>
                      <a:pt x="0" y="6"/>
                    </a:lnTo>
                    <a:lnTo>
                      <a:pt x="2" y="8"/>
                    </a:lnTo>
                    <a:lnTo>
                      <a:pt x="2" y="24"/>
                    </a:lnTo>
                    <a:close/>
                  </a:path>
                </a:pathLst>
              </a:custGeom>
              <a:solidFill>
                <a:srgbClr val="0071B4">
                  <a:alpha val="34901"/>
                </a:srgbClr>
              </a:solidFill>
              <a:ln w="9525">
                <a:noFill/>
                <a:round/>
                <a:headEnd/>
                <a:tailEnd/>
              </a:ln>
            </p:spPr>
            <p:txBody>
              <a:bodyPr/>
              <a:lstStyle/>
              <a:p>
                <a:endParaRPr lang="en-US"/>
              </a:p>
            </p:txBody>
          </p:sp>
          <p:sp>
            <p:nvSpPr>
              <p:cNvPr id="14767" name="Freeform 370"/>
              <p:cNvSpPr>
                <a:spLocks/>
              </p:cNvSpPr>
              <p:nvPr/>
            </p:nvSpPr>
            <p:spPr bwMode="auto">
              <a:xfrm>
                <a:off x="2532" y="1536"/>
                <a:ext cx="24" cy="18"/>
              </a:xfrm>
              <a:custGeom>
                <a:avLst/>
                <a:gdLst>
                  <a:gd name="T0" fmla="*/ 20 w 24"/>
                  <a:gd name="T1" fmla="*/ 6 h 18"/>
                  <a:gd name="T2" fmla="*/ 20 w 24"/>
                  <a:gd name="T3" fmla="*/ 2 h 18"/>
                  <a:gd name="T4" fmla="*/ 10 w 24"/>
                  <a:gd name="T5" fmla="*/ 0 h 18"/>
                  <a:gd name="T6" fmla="*/ 6 w 24"/>
                  <a:gd name="T7" fmla="*/ 2 h 18"/>
                  <a:gd name="T8" fmla="*/ 2 w 24"/>
                  <a:gd name="T9" fmla="*/ 4 h 18"/>
                  <a:gd name="T10" fmla="*/ 0 w 24"/>
                  <a:gd name="T11" fmla="*/ 8 h 18"/>
                  <a:gd name="T12" fmla="*/ 0 w 24"/>
                  <a:gd name="T13" fmla="*/ 12 h 18"/>
                  <a:gd name="T14" fmla="*/ 2 w 24"/>
                  <a:gd name="T15" fmla="*/ 14 h 18"/>
                  <a:gd name="T16" fmla="*/ 8 w 24"/>
                  <a:gd name="T17" fmla="*/ 16 h 18"/>
                  <a:gd name="T18" fmla="*/ 10 w 24"/>
                  <a:gd name="T19" fmla="*/ 18 h 18"/>
                  <a:gd name="T20" fmla="*/ 24 w 24"/>
                  <a:gd name="T21" fmla="*/ 16 h 18"/>
                  <a:gd name="T22" fmla="*/ 24 w 24"/>
                  <a:gd name="T23" fmla="*/ 12 h 18"/>
                  <a:gd name="T24" fmla="*/ 20 w 24"/>
                  <a:gd name="T25" fmla="*/ 10 h 18"/>
                  <a:gd name="T26" fmla="*/ 20 w 24"/>
                  <a:gd name="T27" fmla="*/ 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8"/>
                  <a:gd name="T44" fmla="*/ 24 w 24"/>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8">
                    <a:moveTo>
                      <a:pt x="20" y="6"/>
                    </a:moveTo>
                    <a:lnTo>
                      <a:pt x="20" y="2"/>
                    </a:lnTo>
                    <a:lnTo>
                      <a:pt x="10" y="0"/>
                    </a:lnTo>
                    <a:lnTo>
                      <a:pt x="6" y="2"/>
                    </a:lnTo>
                    <a:lnTo>
                      <a:pt x="2" y="4"/>
                    </a:lnTo>
                    <a:lnTo>
                      <a:pt x="0" y="8"/>
                    </a:lnTo>
                    <a:lnTo>
                      <a:pt x="0" y="12"/>
                    </a:lnTo>
                    <a:lnTo>
                      <a:pt x="2" y="14"/>
                    </a:lnTo>
                    <a:lnTo>
                      <a:pt x="8" y="16"/>
                    </a:lnTo>
                    <a:lnTo>
                      <a:pt x="10" y="18"/>
                    </a:lnTo>
                    <a:lnTo>
                      <a:pt x="24" y="16"/>
                    </a:lnTo>
                    <a:lnTo>
                      <a:pt x="24" y="12"/>
                    </a:lnTo>
                    <a:lnTo>
                      <a:pt x="20" y="10"/>
                    </a:lnTo>
                    <a:lnTo>
                      <a:pt x="20" y="6"/>
                    </a:lnTo>
                    <a:close/>
                  </a:path>
                </a:pathLst>
              </a:custGeom>
              <a:solidFill>
                <a:srgbClr val="0071B4">
                  <a:alpha val="34901"/>
                </a:srgbClr>
              </a:solidFill>
              <a:ln w="9525">
                <a:noFill/>
                <a:round/>
                <a:headEnd/>
                <a:tailEnd/>
              </a:ln>
            </p:spPr>
            <p:txBody>
              <a:bodyPr/>
              <a:lstStyle/>
              <a:p>
                <a:endParaRPr lang="en-US"/>
              </a:p>
            </p:txBody>
          </p:sp>
          <p:sp>
            <p:nvSpPr>
              <p:cNvPr id="14768" name="Freeform 371"/>
              <p:cNvSpPr>
                <a:spLocks/>
              </p:cNvSpPr>
              <p:nvPr/>
            </p:nvSpPr>
            <p:spPr bwMode="auto">
              <a:xfrm>
                <a:off x="3657" y="1180"/>
                <a:ext cx="17" cy="12"/>
              </a:xfrm>
              <a:custGeom>
                <a:avLst/>
                <a:gdLst>
                  <a:gd name="T0" fmla="*/ 4 w 17"/>
                  <a:gd name="T1" fmla="*/ 8 h 12"/>
                  <a:gd name="T2" fmla="*/ 4 w 17"/>
                  <a:gd name="T3" fmla="*/ 8 h 12"/>
                  <a:gd name="T4" fmla="*/ 6 w 17"/>
                  <a:gd name="T5" fmla="*/ 6 h 12"/>
                  <a:gd name="T6" fmla="*/ 8 w 17"/>
                  <a:gd name="T7" fmla="*/ 8 h 12"/>
                  <a:gd name="T8" fmla="*/ 8 w 17"/>
                  <a:gd name="T9" fmla="*/ 10 h 12"/>
                  <a:gd name="T10" fmla="*/ 8 w 17"/>
                  <a:gd name="T11" fmla="*/ 10 h 12"/>
                  <a:gd name="T12" fmla="*/ 8 w 17"/>
                  <a:gd name="T13" fmla="*/ 12 h 12"/>
                  <a:gd name="T14" fmla="*/ 14 w 17"/>
                  <a:gd name="T15" fmla="*/ 10 h 12"/>
                  <a:gd name="T16" fmla="*/ 14 w 17"/>
                  <a:gd name="T17" fmla="*/ 8 h 12"/>
                  <a:gd name="T18" fmla="*/ 15 w 17"/>
                  <a:gd name="T19" fmla="*/ 8 h 12"/>
                  <a:gd name="T20" fmla="*/ 17 w 17"/>
                  <a:gd name="T21" fmla="*/ 6 h 12"/>
                  <a:gd name="T22" fmla="*/ 15 w 17"/>
                  <a:gd name="T23" fmla="*/ 4 h 12"/>
                  <a:gd name="T24" fmla="*/ 15 w 17"/>
                  <a:gd name="T25" fmla="*/ 0 h 12"/>
                  <a:gd name="T26" fmla="*/ 15 w 17"/>
                  <a:gd name="T27" fmla="*/ 0 h 12"/>
                  <a:gd name="T28" fmla="*/ 4 w 17"/>
                  <a:gd name="T29" fmla="*/ 0 h 12"/>
                  <a:gd name="T30" fmla="*/ 2 w 17"/>
                  <a:gd name="T31" fmla="*/ 0 h 12"/>
                  <a:gd name="T32" fmla="*/ 0 w 17"/>
                  <a:gd name="T33" fmla="*/ 4 h 12"/>
                  <a:gd name="T34" fmla="*/ 4 w 17"/>
                  <a:gd name="T35" fmla="*/ 6 h 12"/>
                  <a:gd name="T36" fmla="*/ 4 w 17"/>
                  <a:gd name="T37" fmla="*/ 8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2"/>
                  <a:gd name="T59" fmla="*/ 17 w 17"/>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2">
                    <a:moveTo>
                      <a:pt x="4" y="8"/>
                    </a:moveTo>
                    <a:lnTo>
                      <a:pt x="4" y="8"/>
                    </a:lnTo>
                    <a:lnTo>
                      <a:pt x="6" y="6"/>
                    </a:lnTo>
                    <a:lnTo>
                      <a:pt x="8" y="8"/>
                    </a:lnTo>
                    <a:lnTo>
                      <a:pt x="8" y="10"/>
                    </a:lnTo>
                    <a:lnTo>
                      <a:pt x="8" y="12"/>
                    </a:lnTo>
                    <a:lnTo>
                      <a:pt x="14" y="10"/>
                    </a:lnTo>
                    <a:lnTo>
                      <a:pt x="14" y="8"/>
                    </a:lnTo>
                    <a:lnTo>
                      <a:pt x="15" y="8"/>
                    </a:lnTo>
                    <a:lnTo>
                      <a:pt x="17" y="6"/>
                    </a:lnTo>
                    <a:lnTo>
                      <a:pt x="15" y="4"/>
                    </a:lnTo>
                    <a:lnTo>
                      <a:pt x="15" y="0"/>
                    </a:lnTo>
                    <a:lnTo>
                      <a:pt x="4" y="0"/>
                    </a:lnTo>
                    <a:lnTo>
                      <a:pt x="2" y="0"/>
                    </a:lnTo>
                    <a:lnTo>
                      <a:pt x="0" y="4"/>
                    </a:lnTo>
                    <a:lnTo>
                      <a:pt x="4" y="6"/>
                    </a:lnTo>
                    <a:lnTo>
                      <a:pt x="4" y="8"/>
                    </a:lnTo>
                    <a:close/>
                  </a:path>
                </a:pathLst>
              </a:custGeom>
              <a:solidFill>
                <a:srgbClr val="0071B4">
                  <a:alpha val="34901"/>
                </a:srgbClr>
              </a:solidFill>
              <a:ln w="9525">
                <a:noFill/>
                <a:round/>
                <a:headEnd/>
                <a:tailEnd/>
              </a:ln>
            </p:spPr>
            <p:txBody>
              <a:bodyPr/>
              <a:lstStyle/>
              <a:p>
                <a:endParaRPr lang="en-US"/>
              </a:p>
            </p:txBody>
          </p:sp>
          <p:sp>
            <p:nvSpPr>
              <p:cNvPr id="14769" name="Freeform 372"/>
              <p:cNvSpPr>
                <a:spLocks/>
              </p:cNvSpPr>
              <p:nvPr/>
            </p:nvSpPr>
            <p:spPr bwMode="auto">
              <a:xfrm>
                <a:off x="2496" y="1614"/>
                <a:ext cx="36" cy="36"/>
              </a:xfrm>
              <a:custGeom>
                <a:avLst/>
                <a:gdLst>
                  <a:gd name="T0" fmla="*/ 30 w 36"/>
                  <a:gd name="T1" fmla="*/ 22 h 36"/>
                  <a:gd name="T2" fmla="*/ 32 w 36"/>
                  <a:gd name="T3" fmla="*/ 22 h 36"/>
                  <a:gd name="T4" fmla="*/ 36 w 36"/>
                  <a:gd name="T5" fmla="*/ 22 h 36"/>
                  <a:gd name="T6" fmla="*/ 34 w 36"/>
                  <a:gd name="T7" fmla="*/ 18 h 36"/>
                  <a:gd name="T8" fmla="*/ 32 w 36"/>
                  <a:gd name="T9" fmla="*/ 18 h 36"/>
                  <a:gd name="T10" fmla="*/ 30 w 36"/>
                  <a:gd name="T11" fmla="*/ 14 h 36"/>
                  <a:gd name="T12" fmla="*/ 24 w 36"/>
                  <a:gd name="T13" fmla="*/ 12 h 36"/>
                  <a:gd name="T14" fmla="*/ 20 w 36"/>
                  <a:gd name="T15" fmla="*/ 8 h 36"/>
                  <a:gd name="T16" fmla="*/ 18 w 36"/>
                  <a:gd name="T17" fmla="*/ 4 h 36"/>
                  <a:gd name="T18" fmla="*/ 14 w 36"/>
                  <a:gd name="T19" fmla="*/ 2 h 36"/>
                  <a:gd name="T20" fmla="*/ 12 w 36"/>
                  <a:gd name="T21" fmla="*/ 2 h 36"/>
                  <a:gd name="T22" fmla="*/ 4 w 36"/>
                  <a:gd name="T23" fmla="*/ 0 h 36"/>
                  <a:gd name="T24" fmla="*/ 0 w 36"/>
                  <a:gd name="T25" fmla="*/ 2 h 36"/>
                  <a:gd name="T26" fmla="*/ 0 w 36"/>
                  <a:gd name="T27" fmla="*/ 4 h 36"/>
                  <a:gd name="T28" fmla="*/ 0 w 36"/>
                  <a:gd name="T29" fmla="*/ 8 h 36"/>
                  <a:gd name="T30" fmla="*/ 2 w 36"/>
                  <a:gd name="T31" fmla="*/ 10 h 36"/>
                  <a:gd name="T32" fmla="*/ 2 w 36"/>
                  <a:gd name="T33" fmla="*/ 14 h 36"/>
                  <a:gd name="T34" fmla="*/ 6 w 36"/>
                  <a:gd name="T35" fmla="*/ 16 h 36"/>
                  <a:gd name="T36" fmla="*/ 8 w 36"/>
                  <a:gd name="T37" fmla="*/ 20 h 36"/>
                  <a:gd name="T38" fmla="*/ 18 w 36"/>
                  <a:gd name="T39" fmla="*/ 26 h 36"/>
                  <a:gd name="T40" fmla="*/ 24 w 36"/>
                  <a:gd name="T41" fmla="*/ 34 h 36"/>
                  <a:gd name="T42" fmla="*/ 28 w 36"/>
                  <a:gd name="T43" fmla="*/ 32 h 36"/>
                  <a:gd name="T44" fmla="*/ 28 w 36"/>
                  <a:gd name="T45" fmla="*/ 34 h 36"/>
                  <a:gd name="T46" fmla="*/ 30 w 36"/>
                  <a:gd name="T47" fmla="*/ 36 h 36"/>
                  <a:gd name="T48" fmla="*/ 32 w 36"/>
                  <a:gd name="T49" fmla="*/ 36 h 36"/>
                  <a:gd name="T50" fmla="*/ 32 w 36"/>
                  <a:gd name="T51" fmla="*/ 30 h 36"/>
                  <a:gd name="T52" fmla="*/ 30 w 36"/>
                  <a:gd name="T53" fmla="*/ 28 h 36"/>
                  <a:gd name="T54" fmla="*/ 28 w 36"/>
                  <a:gd name="T55" fmla="*/ 26 h 36"/>
                  <a:gd name="T56" fmla="*/ 24 w 36"/>
                  <a:gd name="T57" fmla="*/ 24 h 36"/>
                  <a:gd name="T58" fmla="*/ 26 w 36"/>
                  <a:gd name="T59" fmla="*/ 22 h 36"/>
                  <a:gd name="T60" fmla="*/ 30 w 36"/>
                  <a:gd name="T61" fmla="*/ 22 h 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
                  <a:gd name="T94" fmla="*/ 0 h 36"/>
                  <a:gd name="T95" fmla="*/ 36 w 36"/>
                  <a:gd name="T96" fmla="*/ 36 h 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 h="36">
                    <a:moveTo>
                      <a:pt x="30" y="22"/>
                    </a:moveTo>
                    <a:lnTo>
                      <a:pt x="32" y="22"/>
                    </a:lnTo>
                    <a:lnTo>
                      <a:pt x="36" y="22"/>
                    </a:lnTo>
                    <a:lnTo>
                      <a:pt x="34" y="18"/>
                    </a:lnTo>
                    <a:lnTo>
                      <a:pt x="32" y="18"/>
                    </a:lnTo>
                    <a:lnTo>
                      <a:pt x="30" y="14"/>
                    </a:lnTo>
                    <a:lnTo>
                      <a:pt x="24" y="12"/>
                    </a:lnTo>
                    <a:lnTo>
                      <a:pt x="20" y="8"/>
                    </a:lnTo>
                    <a:lnTo>
                      <a:pt x="18" y="4"/>
                    </a:lnTo>
                    <a:lnTo>
                      <a:pt x="14" y="2"/>
                    </a:lnTo>
                    <a:lnTo>
                      <a:pt x="12" y="2"/>
                    </a:lnTo>
                    <a:lnTo>
                      <a:pt x="4" y="0"/>
                    </a:lnTo>
                    <a:lnTo>
                      <a:pt x="0" y="2"/>
                    </a:lnTo>
                    <a:lnTo>
                      <a:pt x="0" y="4"/>
                    </a:lnTo>
                    <a:lnTo>
                      <a:pt x="0" y="8"/>
                    </a:lnTo>
                    <a:lnTo>
                      <a:pt x="2" y="10"/>
                    </a:lnTo>
                    <a:lnTo>
                      <a:pt x="2" y="14"/>
                    </a:lnTo>
                    <a:lnTo>
                      <a:pt x="6" y="16"/>
                    </a:lnTo>
                    <a:lnTo>
                      <a:pt x="8" y="20"/>
                    </a:lnTo>
                    <a:lnTo>
                      <a:pt x="18" y="26"/>
                    </a:lnTo>
                    <a:lnTo>
                      <a:pt x="24" y="34"/>
                    </a:lnTo>
                    <a:lnTo>
                      <a:pt x="28" y="32"/>
                    </a:lnTo>
                    <a:lnTo>
                      <a:pt x="28" y="34"/>
                    </a:lnTo>
                    <a:lnTo>
                      <a:pt x="30" y="36"/>
                    </a:lnTo>
                    <a:lnTo>
                      <a:pt x="32" y="36"/>
                    </a:lnTo>
                    <a:lnTo>
                      <a:pt x="32" y="30"/>
                    </a:lnTo>
                    <a:lnTo>
                      <a:pt x="30" y="28"/>
                    </a:lnTo>
                    <a:lnTo>
                      <a:pt x="28" y="26"/>
                    </a:lnTo>
                    <a:lnTo>
                      <a:pt x="24" y="24"/>
                    </a:lnTo>
                    <a:lnTo>
                      <a:pt x="26" y="22"/>
                    </a:lnTo>
                    <a:lnTo>
                      <a:pt x="30" y="22"/>
                    </a:lnTo>
                    <a:close/>
                  </a:path>
                </a:pathLst>
              </a:custGeom>
              <a:solidFill>
                <a:srgbClr val="0071B4">
                  <a:alpha val="34901"/>
                </a:srgbClr>
              </a:solidFill>
              <a:ln w="9525">
                <a:noFill/>
                <a:round/>
                <a:headEnd/>
                <a:tailEnd/>
              </a:ln>
            </p:spPr>
            <p:txBody>
              <a:bodyPr/>
              <a:lstStyle/>
              <a:p>
                <a:endParaRPr lang="en-US"/>
              </a:p>
            </p:txBody>
          </p:sp>
          <p:sp>
            <p:nvSpPr>
              <p:cNvPr id="14770" name="Freeform 373"/>
              <p:cNvSpPr>
                <a:spLocks/>
              </p:cNvSpPr>
              <p:nvPr/>
            </p:nvSpPr>
            <p:spPr bwMode="auto">
              <a:xfrm>
                <a:off x="2446" y="1695"/>
                <a:ext cx="38" cy="26"/>
              </a:xfrm>
              <a:custGeom>
                <a:avLst/>
                <a:gdLst>
                  <a:gd name="T0" fmla="*/ 32 w 38"/>
                  <a:gd name="T1" fmla="*/ 2 h 26"/>
                  <a:gd name="T2" fmla="*/ 30 w 38"/>
                  <a:gd name="T3" fmla="*/ 0 h 26"/>
                  <a:gd name="T4" fmla="*/ 24 w 38"/>
                  <a:gd name="T5" fmla="*/ 6 h 26"/>
                  <a:gd name="T6" fmla="*/ 14 w 38"/>
                  <a:gd name="T7" fmla="*/ 10 h 26"/>
                  <a:gd name="T8" fmla="*/ 12 w 38"/>
                  <a:gd name="T9" fmla="*/ 12 h 26"/>
                  <a:gd name="T10" fmla="*/ 2 w 38"/>
                  <a:gd name="T11" fmla="*/ 18 h 26"/>
                  <a:gd name="T12" fmla="*/ 0 w 38"/>
                  <a:gd name="T13" fmla="*/ 26 h 26"/>
                  <a:gd name="T14" fmla="*/ 2 w 38"/>
                  <a:gd name="T15" fmla="*/ 26 h 26"/>
                  <a:gd name="T16" fmla="*/ 24 w 38"/>
                  <a:gd name="T17" fmla="*/ 22 h 26"/>
                  <a:gd name="T18" fmla="*/ 28 w 38"/>
                  <a:gd name="T19" fmla="*/ 22 h 26"/>
                  <a:gd name="T20" fmla="*/ 30 w 38"/>
                  <a:gd name="T21" fmla="*/ 20 h 26"/>
                  <a:gd name="T22" fmla="*/ 32 w 38"/>
                  <a:gd name="T23" fmla="*/ 22 h 26"/>
                  <a:gd name="T24" fmla="*/ 34 w 38"/>
                  <a:gd name="T25" fmla="*/ 20 h 26"/>
                  <a:gd name="T26" fmla="*/ 38 w 38"/>
                  <a:gd name="T27" fmla="*/ 18 h 26"/>
                  <a:gd name="T28" fmla="*/ 36 w 38"/>
                  <a:gd name="T29" fmla="*/ 8 h 26"/>
                  <a:gd name="T30" fmla="*/ 36 w 38"/>
                  <a:gd name="T31" fmla="*/ 6 h 26"/>
                  <a:gd name="T32" fmla="*/ 32 w 38"/>
                  <a:gd name="T33" fmla="*/ 2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26"/>
                  <a:gd name="T53" fmla="*/ 38 w 38"/>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26">
                    <a:moveTo>
                      <a:pt x="32" y="2"/>
                    </a:moveTo>
                    <a:lnTo>
                      <a:pt x="30" y="0"/>
                    </a:lnTo>
                    <a:lnTo>
                      <a:pt x="24" y="6"/>
                    </a:lnTo>
                    <a:lnTo>
                      <a:pt x="14" y="10"/>
                    </a:lnTo>
                    <a:lnTo>
                      <a:pt x="12" y="12"/>
                    </a:lnTo>
                    <a:lnTo>
                      <a:pt x="2" y="18"/>
                    </a:lnTo>
                    <a:lnTo>
                      <a:pt x="0" y="26"/>
                    </a:lnTo>
                    <a:lnTo>
                      <a:pt x="2" y="26"/>
                    </a:lnTo>
                    <a:lnTo>
                      <a:pt x="24" y="22"/>
                    </a:lnTo>
                    <a:lnTo>
                      <a:pt x="28" y="22"/>
                    </a:lnTo>
                    <a:lnTo>
                      <a:pt x="30" y="20"/>
                    </a:lnTo>
                    <a:lnTo>
                      <a:pt x="32" y="22"/>
                    </a:lnTo>
                    <a:lnTo>
                      <a:pt x="34" y="20"/>
                    </a:lnTo>
                    <a:lnTo>
                      <a:pt x="38" y="18"/>
                    </a:lnTo>
                    <a:lnTo>
                      <a:pt x="36" y="8"/>
                    </a:lnTo>
                    <a:lnTo>
                      <a:pt x="36" y="6"/>
                    </a:lnTo>
                    <a:lnTo>
                      <a:pt x="32" y="2"/>
                    </a:lnTo>
                    <a:close/>
                  </a:path>
                </a:pathLst>
              </a:custGeom>
              <a:solidFill>
                <a:srgbClr val="0071B4">
                  <a:alpha val="34901"/>
                </a:srgbClr>
              </a:solidFill>
              <a:ln w="9525">
                <a:noFill/>
                <a:round/>
                <a:headEnd/>
                <a:tailEnd/>
              </a:ln>
            </p:spPr>
            <p:txBody>
              <a:bodyPr/>
              <a:lstStyle/>
              <a:p>
                <a:endParaRPr lang="en-US"/>
              </a:p>
            </p:txBody>
          </p:sp>
          <p:sp>
            <p:nvSpPr>
              <p:cNvPr id="14771" name="Freeform 374"/>
              <p:cNvSpPr>
                <a:spLocks/>
              </p:cNvSpPr>
              <p:nvPr/>
            </p:nvSpPr>
            <p:spPr bwMode="auto">
              <a:xfrm>
                <a:off x="3227" y="1259"/>
                <a:ext cx="25" cy="10"/>
              </a:xfrm>
              <a:custGeom>
                <a:avLst/>
                <a:gdLst>
                  <a:gd name="T0" fmla="*/ 3 w 25"/>
                  <a:gd name="T1" fmla="*/ 10 h 10"/>
                  <a:gd name="T2" fmla="*/ 3 w 25"/>
                  <a:gd name="T3" fmla="*/ 10 h 10"/>
                  <a:gd name="T4" fmla="*/ 7 w 25"/>
                  <a:gd name="T5" fmla="*/ 6 h 10"/>
                  <a:gd name="T6" fmla="*/ 11 w 25"/>
                  <a:gd name="T7" fmla="*/ 6 h 10"/>
                  <a:gd name="T8" fmla="*/ 9 w 25"/>
                  <a:gd name="T9" fmla="*/ 4 h 10"/>
                  <a:gd name="T10" fmla="*/ 11 w 25"/>
                  <a:gd name="T11" fmla="*/ 4 h 10"/>
                  <a:gd name="T12" fmla="*/ 13 w 25"/>
                  <a:gd name="T13" fmla="*/ 4 h 10"/>
                  <a:gd name="T14" fmla="*/ 17 w 25"/>
                  <a:gd name="T15" fmla="*/ 8 h 10"/>
                  <a:gd name="T16" fmla="*/ 21 w 25"/>
                  <a:gd name="T17" fmla="*/ 10 h 10"/>
                  <a:gd name="T18" fmla="*/ 21 w 25"/>
                  <a:gd name="T19" fmla="*/ 8 h 10"/>
                  <a:gd name="T20" fmla="*/ 25 w 25"/>
                  <a:gd name="T21" fmla="*/ 6 h 10"/>
                  <a:gd name="T22" fmla="*/ 25 w 25"/>
                  <a:gd name="T23" fmla="*/ 4 h 10"/>
                  <a:gd name="T24" fmla="*/ 23 w 25"/>
                  <a:gd name="T25" fmla="*/ 4 h 10"/>
                  <a:gd name="T26" fmla="*/ 21 w 25"/>
                  <a:gd name="T27" fmla="*/ 6 h 10"/>
                  <a:gd name="T28" fmla="*/ 19 w 25"/>
                  <a:gd name="T29" fmla="*/ 6 h 10"/>
                  <a:gd name="T30" fmla="*/ 17 w 25"/>
                  <a:gd name="T31" fmla="*/ 4 h 10"/>
                  <a:gd name="T32" fmla="*/ 17 w 25"/>
                  <a:gd name="T33" fmla="*/ 2 h 10"/>
                  <a:gd name="T34" fmla="*/ 13 w 25"/>
                  <a:gd name="T35" fmla="*/ 2 h 10"/>
                  <a:gd name="T36" fmla="*/ 11 w 25"/>
                  <a:gd name="T37" fmla="*/ 0 h 10"/>
                  <a:gd name="T38" fmla="*/ 9 w 25"/>
                  <a:gd name="T39" fmla="*/ 0 h 10"/>
                  <a:gd name="T40" fmla="*/ 9 w 25"/>
                  <a:gd name="T41" fmla="*/ 2 h 10"/>
                  <a:gd name="T42" fmla="*/ 7 w 25"/>
                  <a:gd name="T43" fmla="*/ 4 h 10"/>
                  <a:gd name="T44" fmla="*/ 5 w 25"/>
                  <a:gd name="T45" fmla="*/ 4 h 10"/>
                  <a:gd name="T46" fmla="*/ 3 w 25"/>
                  <a:gd name="T47" fmla="*/ 6 h 10"/>
                  <a:gd name="T48" fmla="*/ 3 w 25"/>
                  <a:gd name="T49" fmla="*/ 8 h 10"/>
                  <a:gd name="T50" fmla="*/ 0 w 25"/>
                  <a:gd name="T51" fmla="*/ 6 h 10"/>
                  <a:gd name="T52" fmla="*/ 0 w 25"/>
                  <a:gd name="T53" fmla="*/ 10 h 10"/>
                  <a:gd name="T54" fmla="*/ 3 w 25"/>
                  <a:gd name="T55" fmla="*/ 10 h 10"/>
                  <a:gd name="T56" fmla="*/ 3 w 25"/>
                  <a:gd name="T57" fmla="*/ 10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
                  <a:gd name="T88" fmla="*/ 0 h 10"/>
                  <a:gd name="T89" fmla="*/ 25 w 25"/>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 h="10">
                    <a:moveTo>
                      <a:pt x="3" y="10"/>
                    </a:moveTo>
                    <a:lnTo>
                      <a:pt x="3" y="10"/>
                    </a:lnTo>
                    <a:lnTo>
                      <a:pt x="7" y="6"/>
                    </a:lnTo>
                    <a:lnTo>
                      <a:pt x="11" y="6"/>
                    </a:lnTo>
                    <a:lnTo>
                      <a:pt x="9" y="4"/>
                    </a:lnTo>
                    <a:lnTo>
                      <a:pt x="11" y="4"/>
                    </a:lnTo>
                    <a:lnTo>
                      <a:pt x="13" y="4"/>
                    </a:lnTo>
                    <a:lnTo>
                      <a:pt x="17" y="8"/>
                    </a:lnTo>
                    <a:lnTo>
                      <a:pt x="21" y="10"/>
                    </a:lnTo>
                    <a:lnTo>
                      <a:pt x="21" y="8"/>
                    </a:lnTo>
                    <a:lnTo>
                      <a:pt x="25" y="6"/>
                    </a:lnTo>
                    <a:lnTo>
                      <a:pt x="25" y="4"/>
                    </a:lnTo>
                    <a:lnTo>
                      <a:pt x="23" y="4"/>
                    </a:lnTo>
                    <a:lnTo>
                      <a:pt x="21" y="6"/>
                    </a:lnTo>
                    <a:lnTo>
                      <a:pt x="19" y="6"/>
                    </a:lnTo>
                    <a:lnTo>
                      <a:pt x="17" y="4"/>
                    </a:lnTo>
                    <a:lnTo>
                      <a:pt x="17" y="2"/>
                    </a:lnTo>
                    <a:lnTo>
                      <a:pt x="13" y="2"/>
                    </a:lnTo>
                    <a:lnTo>
                      <a:pt x="11" y="0"/>
                    </a:lnTo>
                    <a:lnTo>
                      <a:pt x="9" y="0"/>
                    </a:lnTo>
                    <a:lnTo>
                      <a:pt x="9" y="2"/>
                    </a:lnTo>
                    <a:lnTo>
                      <a:pt x="7" y="4"/>
                    </a:lnTo>
                    <a:lnTo>
                      <a:pt x="5" y="4"/>
                    </a:lnTo>
                    <a:lnTo>
                      <a:pt x="3" y="6"/>
                    </a:lnTo>
                    <a:lnTo>
                      <a:pt x="3" y="8"/>
                    </a:lnTo>
                    <a:lnTo>
                      <a:pt x="0" y="6"/>
                    </a:lnTo>
                    <a:lnTo>
                      <a:pt x="0" y="10"/>
                    </a:lnTo>
                    <a:lnTo>
                      <a:pt x="3" y="10"/>
                    </a:lnTo>
                    <a:close/>
                  </a:path>
                </a:pathLst>
              </a:custGeom>
              <a:solidFill>
                <a:srgbClr val="0071B4">
                  <a:alpha val="34901"/>
                </a:srgbClr>
              </a:solidFill>
              <a:ln w="9525">
                <a:noFill/>
                <a:round/>
                <a:headEnd/>
                <a:tailEnd/>
              </a:ln>
            </p:spPr>
            <p:txBody>
              <a:bodyPr/>
              <a:lstStyle/>
              <a:p>
                <a:endParaRPr lang="en-US"/>
              </a:p>
            </p:txBody>
          </p:sp>
          <p:sp>
            <p:nvSpPr>
              <p:cNvPr id="14772" name="Freeform 375"/>
              <p:cNvSpPr>
                <a:spLocks/>
              </p:cNvSpPr>
              <p:nvPr/>
            </p:nvSpPr>
            <p:spPr bwMode="auto">
              <a:xfrm>
                <a:off x="2986" y="1265"/>
                <a:ext cx="21" cy="48"/>
              </a:xfrm>
              <a:custGeom>
                <a:avLst/>
                <a:gdLst>
                  <a:gd name="T0" fmla="*/ 2 w 21"/>
                  <a:gd name="T1" fmla="*/ 10 h 48"/>
                  <a:gd name="T2" fmla="*/ 8 w 21"/>
                  <a:gd name="T3" fmla="*/ 28 h 48"/>
                  <a:gd name="T4" fmla="*/ 10 w 21"/>
                  <a:gd name="T5" fmla="*/ 32 h 48"/>
                  <a:gd name="T6" fmla="*/ 12 w 21"/>
                  <a:gd name="T7" fmla="*/ 30 h 48"/>
                  <a:gd name="T8" fmla="*/ 16 w 21"/>
                  <a:gd name="T9" fmla="*/ 36 h 48"/>
                  <a:gd name="T10" fmla="*/ 16 w 21"/>
                  <a:gd name="T11" fmla="*/ 38 h 48"/>
                  <a:gd name="T12" fmla="*/ 18 w 21"/>
                  <a:gd name="T13" fmla="*/ 40 h 48"/>
                  <a:gd name="T14" fmla="*/ 18 w 21"/>
                  <a:gd name="T15" fmla="*/ 46 h 48"/>
                  <a:gd name="T16" fmla="*/ 21 w 21"/>
                  <a:gd name="T17" fmla="*/ 48 h 48"/>
                  <a:gd name="T18" fmla="*/ 21 w 21"/>
                  <a:gd name="T19" fmla="*/ 44 h 48"/>
                  <a:gd name="T20" fmla="*/ 21 w 21"/>
                  <a:gd name="T21" fmla="*/ 42 h 48"/>
                  <a:gd name="T22" fmla="*/ 20 w 21"/>
                  <a:gd name="T23" fmla="*/ 40 h 48"/>
                  <a:gd name="T24" fmla="*/ 18 w 21"/>
                  <a:gd name="T25" fmla="*/ 34 h 48"/>
                  <a:gd name="T26" fmla="*/ 18 w 21"/>
                  <a:gd name="T27" fmla="*/ 34 h 48"/>
                  <a:gd name="T28" fmla="*/ 18 w 21"/>
                  <a:gd name="T29" fmla="*/ 32 h 48"/>
                  <a:gd name="T30" fmla="*/ 18 w 21"/>
                  <a:gd name="T31" fmla="*/ 32 h 48"/>
                  <a:gd name="T32" fmla="*/ 12 w 21"/>
                  <a:gd name="T33" fmla="*/ 28 h 48"/>
                  <a:gd name="T34" fmla="*/ 12 w 21"/>
                  <a:gd name="T35" fmla="*/ 26 h 48"/>
                  <a:gd name="T36" fmla="*/ 10 w 21"/>
                  <a:gd name="T37" fmla="*/ 24 h 48"/>
                  <a:gd name="T38" fmla="*/ 12 w 21"/>
                  <a:gd name="T39" fmla="*/ 22 h 48"/>
                  <a:gd name="T40" fmla="*/ 10 w 21"/>
                  <a:gd name="T41" fmla="*/ 20 h 48"/>
                  <a:gd name="T42" fmla="*/ 8 w 21"/>
                  <a:gd name="T43" fmla="*/ 10 h 48"/>
                  <a:gd name="T44" fmla="*/ 4 w 21"/>
                  <a:gd name="T45" fmla="*/ 6 h 48"/>
                  <a:gd name="T46" fmla="*/ 4 w 21"/>
                  <a:gd name="T47" fmla="*/ 4 h 48"/>
                  <a:gd name="T48" fmla="*/ 4 w 21"/>
                  <a:gd name="T49" fmla="*/ 2 h 48"/>
                  <a:gd name="T50" fmla="*/ 0 w 21"/>
                  <a:gd name="T51" fmla="*/ 0 h 48"/>
                  <a:gd name="T52" fmla="*/ 0 w 21"/>
                  <a:gd name="T53" fmla="*/ 8 h 48"/>
                  <a:gd name="T54" fmla="*/ 0 w 21"/>
                  <a:gd name="T55" fmla="*/ 10 h 48"/>
                  <a:gd name="T56" fmla="*/ 2 w 21"/>
                  <a:gd name="T57" fmla="*/ 10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
                  <a:gd name="T88" fmla="*/ 0 h 48"/>
                  <a:gd name="T89" fmla="*/ 21 w 21"/>
                  <a:gd name="T90" fmla="*/ 48 h 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 h="48">
                    <a:moveTo>
                      <a:pt x="2" y="10"/>
                    </a:moveTo>
                    <a:lnTo>
                      <a:pt x="8" y="28"/>
                    </a:lnTo>
                    <a:lnTo>
                      <a:pt x="10" y="32"/>
                    </a:lnTo>
                    <a:lnTo>
                      <a:pt x="12" y="30"/>
                    </a:lnTo>
                    <a:lnTo>
                      <a:pt x="16" y="36"/>
                    </a:lnTo>
                    <a:lnTo>
                      <a:pt x="16" y="38"/>
                    </a:lnTo>
                    <a:lnTo>
                      <a:pt x="18" y="40"/>
                    </a:lnTo>
                    <a:lnTo>
                      <a:pt x="18" y="46"/>
                    </a:lnTo>
                    <a:lnTo>
                      <a:pt x="21" y="48"/>
                    </a:lnTo>
                    <a:lnTo>
                      <a:pt x="21" y="44"/>
                    </a:lnTo>
                    <a:lnTo>
                      <a:pt x="21" y="42"/>
                    </a:lnTo>
                    <a:lnTo>
                      <a:pt x="20" y="40"/>
                    </a:lnTo>
                    <a:lnTo>
                      <a:pt x="18" y="34"/>
                    </a:lnTo>
                    <a:lnTo>
                      <a:pt x="18" y="32"/>
                    </a:lnTo>
                    <a:lnTo>
                      <a:pt x="12" y="28"/>
                    </a:lnTo>
                    <a:lnTo>
                      <a:pt x="12" y="26"/>
                    </a:lnTo>
                    <a:lnTo>
                      <a:pt x="10" y="24"/>
                    </a:lnTo>
                    <a:lnTo>
                      <a:pt x="12" y="22"/>
                    </a:lnTo>
                    <a:lnTo>
                      <a:pt x="10" y="20"/>
                    </a:lnTo>
                    <a:lnTo>
                      <a:pt x="8" y="10"/>
                    </a:lnTo>
                    <a:lnTo>
                      <a:pt x="4" y="6"/>
                    </a:lnTo>
                    <a:lnTo>
                      <a:pt x="4" y="4"/>
                    </a:lnTo>
                    <a:lnTo>
                      <a:pt x="4" y="2"/>
                    </a:lnTo>
                    <a:lnTo>
                      <a:pt x="0" y="0"/>
                    </a:lnTo>
                    <a:lnTo>
                      <a:pt x="0" y="8"/>
                    </a:lnTo>
                    <a:lnTo>
                      <a:pt x="0" y="10"/>
                    </a:lnTo>
                    <a:lnTo>
                      <a:pt x="2" y="10"/>
                    </a:lnTo>
                    <a:close/>
                  </a:path>
                </a:pathLst>
              </a:custGeom>
              <a:solidFill>
                <a:srgbClr val="0071B4">
                  <a:alpha val="34901"/>
                </a:srgbClr>
              </a:solidFill>
              <a:ln w="9525">
                <a:noFill/>
                <a:round/>
                <a:headEnd/>
                <a:tailEnd/>
              </a:ln>
            </p:spPr>
            <p:txBody>
              <a:bodyPr/>
              <a:lstStyle/>
              <a:p>
                <a:endParaRPr lang="en-US"/>
              </a:p>
            </p:txBody>
          </p:sp>
          <p:sp>
            <p:nvSpPr>
              <p:cNvPr id="14773" name="Freeform 376"/>
              <p:cNvSpPr>
                <a:spLocks/>
              </p:cNvSpPr>
              <p:nvPr/>
            </p:nvSpPr>
            <p:spPr bwMode="auto">
              <a:xfrm>
                <a:off x="3125" y="1731"/>
                <a:ext cx="4" cy="8"/>
              </a:xfrm>
              <a:custGeom>
                <a:avLst/>
                <a:gdLst>
                  <a:gd name="T0" fmla="*/ 4 w 4"/>
                  <a:gd name="T1" fmla="*/ 8 h 8"/>
                  <a:gd name="T2" fmla="*/ 4 w 4"/>
                  <a:gd name="T3" fmla="*/ 8 h 8"/>
                  <a:gd name="T4" fmla="*/ 4 w 4"/>
                  <a:gd name="T5" fmla="*/ 2 h 8"/>
                  <a:gd name="T6" fmla="*/ 4 w 4"/>
                  <a:gd name="T7" fmla="*/ 0 h 8"/>
                  <a:gd name="T8" fmla="*/ 2 w 4"/>
                  <a:gd name="T9" fmla="*/ 0 h 8"/>
                  <a:gd name="T10" fmla="*/ 0 w 4"/>
                  <a:gd name="T11" fmla="*/ 0 h 8"/>
                  <a:gd name="T12" fmla="*/ 0 w 4"/>
                  <a:gd name="T13" fmla="*/ 2 h 8"/>
                  <a:gd name="T14" fmla="*/ 0 w 4"/>
                  <a:gd name="T15" fmla="*/ 6 h 8"/>
                  <a:gd name="T16" fmla="*/ 2 w 4"/>
                  <a:gd name="T17" fmla="*/ 6 h 8"/>
                  <a:gd name="T18" fmla="*/ 2 w 4"/>
                  <a:gd name="T19" fmla="*/ 4 h 8"/>
                  <a:gd name="T20" fmla="*/ 2 w 4"/>
                  <a:gd name="T21" fmla="*/ 8 h 8"/>
                  <a:gd name="T22" fmla="*/ 4 w 4"/>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8"/>
                  <a:gd name="T38" fmla="*/ 4 w 4"/>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8">
                    <a:moveTo>
                      <a:pt x="4" y="8"/>
                    </a:moveTo>
                    <a:lnTo>
                      <a:pt x="4" y="8"/>
                    </a:lnTo>
                    <a:lnTo>
                      <a:pt x="4" y="2"/>
                    </a:lnTo>
                    <a:lnTo>
                      <a:pt x="4" y="0"/>
                    </a:lnTo>
                    <a:lnTo>
                      <a:pt x="2" y="0"/>
                    </a:lnTo>
                    <a:lnTo>
                      <a:pt x="0" y="0"/>
                    </a:lnTo>
                    <a:lnTo>
                      <a:pt x="0" y="2"/>
                    </a:lnTo>
                    <a:lnTo>
                      <a:pt x="0" y="6"/>
                    </a:lnTo>
                    <a:lnTo>
                      <a:pt x="2" y="6"/>
                    </a:lnTo>
                    <a:lnTo>
                      <a:pt x="2" y="4"/>
                    </a:lnTo>
                    <a:lnTo>
                      <a:pt x="2" y="8"/>
                    </a:lnTo>
                    <a:lnTo>
                      <a:pt x="4" y="8"/>
                    </a:lnTo>
                    <a:close/>
                  </a:path>
                </a:pathLst>
              </a:custGeom>
              <a:solidFill>
                <a:srgbClr val="0071B4">
                  <a:alpha val="34901"/>
                </a:srgbClr>
              </a:solidFill>
              <a:ln w="9525">
                <a:noFill/>
                <a:round/>
                <a:headEnd/>
                <a:tailEnd/>
              </a:ln>
            </p:spPr>
            <p:txBody>
              <a:bodyPr/>
              <a:lstStyle/>
              <a:p>
                <a:endParaRPr lang="en-US"/>
              </a:p>
            </p:txBody>
          </p:sp>
          <p:sp>
            <p:nvSpPr>
              <p:cNvPr id="14774" name="Freeform 377"/>
              <p:cNvSpPr>
                <a:spLocks/>
              </p:cNvSpPr>
              <p:nvPr/>
            </p:nvSpPr>
            <p:spPr bwMode="auto">
              <a:xfrm>
                <a:off x="3153" y="1725"/>
                <a:ext cx="6" cy="6"/>
              </a:xfrm>
              <a:custGeom>
                <a:avLst/>
                <a:gdLst>
                  <a:gd name="T0" fmla="*/ 0 w 6"/>
                  <a:gd name="T1" fmla="*/ 0 h 6"/>
                  <a:gd name="T2" fmla="*/ 0 w 6"/>
                  <a:gd name="T3" fmla="*/ 2 h 6"/>
                  <a:gd name="T4" fmla="*/ 0 w 6"/>
                  <a:gd name="T5" fmla="*/ 4 h 6"/>
                  <a:gd name="T6" fmla="*/ 4 w 6"/>
                  <a:gd name="T7" fmla="*/ 6 h 6"/>
                  <a:gd name="T8" fmla="*/ 6 w 6"/>
                  <a:gd name="T9" fmla="*/ 6 h 6"/>
                  <a:gd name="T10" fmla="*/ 6 w 6"/>
                  <a:gd name="T11" fmla="*/ 4 h 6"/>
                  <a:gd name="T12" fmla="*/ 4 w 6"/>
                  <a:gd name="T13" fmla="*/ 2 h 6"/>
                  <a:gd name="T14" fmla="*/ 0 w 6"/>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0" y="0"/>
                    </a:moveTo>
                    <a:lnTo>
                      <a:pt x="0" y="2"/>
                    </a:lnTo>
                    <a:lnTo>
                      <a:pt x="0" y="4"/>
                    </a:lnTo>
                    <a:lnTo>
                      <a:pt x="4" y="6"/>
                    </a:lnTo>
                    <a:lnTo>
                      <a:pt x="6" y="6"/>
                    </a:lnTo>
                    <a:lnTo>
                      <a:pt x="6" y="4"/>
                    </a:lnTo>
                    <a:lnTo>
                      <a:pt x="4" y="2"/>
                    </a:lnTo>
                    <a:lnTo>
                      <a:pt x="0" y="0"/>
                    </a:lnTo>
                    <a:close/>
                  </a:path>
                </a:pathLst>
              </a:custGeom>
              <a:solidFill>
                <a:srgbClr val="0071B4">
                  <a:alpha val="34901"/>
                </a:srgbClr>
              </a:solidFill>
              <a:ln w="9525">
                <a:noFill/>
                <a:round/>
                <a:headEnd/>
                <a:tailEnd/>
              </a:ln>
            </p:spPr>
            <p:txBody>
              <a:bodyPr/>
              <a:lstStyle/>
              <a:p>
                <a:endParaRPr lang="en-US"/>
              </a:p>
            </p:txBody>
          </p:sp>
          <p:sp>
            <p:nvSpPr>
              <p:cNvPr id="14775" name="Freeform 378"/>
              <p:cNvSpPr>
                <a:spLocks/>
              </p:cNvSpPr>
              <p:nvPr/>
            </p:nvSpPr>
            <p:spPr bwMode="auto">
              <a:xfrm>
                <a:off x="3055" y="1767"/>
                <a:ext cx="10" cy="14"/>
              </a:xfrm>
              <a:custGeom>
                <a:avLst/>
                <a:gdLst>
                  <a:gd name="T0" fmla="*/ 2 w 10"/>
                  <a:gd name="T1" fmla="*/ 14 h 14"/>
                  <a:gd name="T2" fmla="*/ 6 w 10"/>
                  <a:gd name="T3" fmla="*/ 12 h 14"/>
                  <a:gd name="T4" fmla="*/ 10 w 10"/>
                  <a:gd name="T5" fmla="*/ 2 h 14"/>
                  <a:gd name="T6" fmla="*/ 8 w 10"/>
                  <a:gd name="T7" fmla="*/ 0 h 14"/>
                  <a:gd name="T8" fmla="*/ 6 w 10"/>
                  <a:gd name="T9" fmla="*/ 2 h 14"/>
                  <a:gd name="T10" fmla="*/ 4 w 10"/>
                  <a:gd name="T11" fmla="*/ 6 h 14"/>
                  <a:gd name="T12" fmla="*/ 4 w 10"/>
                  <a:gd name="T13" fmla="*/ 6 h 14"/>
                  <a:gd name="T14" fmla="*/ 4 w 10"/>
                  <a:gd name="T15" fmla="*/ 6 h 14"/>
                  <a:gd name="T16" fmla="*/ 0 w 10"/>
                  <a:gd name="T17" fmla="*/ 8 h 14"/>
                  <a:gd name="T18" fmla="*/ 0 w 10"/>
                  <a:gd name="T19" fmla="*/ 12 h 14"/>
                  <a:gd name="T20" fmla="*/ 0 w 10"/>
                  <a:gd name="T21" fmla="*/ 14 h 14"/>
                  <a:gd name="T22" fmla="*/ 2 w 10"/>
                  <a:gd name="T23" fmla="*/ 14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4"/>
                  <a:gd name="T38" fmla="*/ 10 w 1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4">
                    <a:moveTo>
                      <a:pt x="2" y="14"/>
                    </a:moveTo>
                    <a:lnTo>
                      <a:pt x="6" y="12"/>
                    </a:lnTo>
                    <a:lnTo>
                      <a:pt x="10" y="2"/>
                    </a:lnTo>
                    <a:lnTo>
                      <a:pt x="8" y="0"/>
                    </a:lnTo>
                    <a:lnTo>
                      <a:pt x="6" y="2"/>
                    </a:lnTo>
                    <a:lnTo>
                      <a:pt x="4" y="6"/>
                    </a:lnTo>
                    <a:lnTo>
                      <a:pt x="0" y="8"/>
                    </a:lnTo>
                    <a:lnTo>
                      <a:pt x="0" y="12"/>
                    </a:lnTo>
                    <a:lnTo>
                      <a:pt x="0" y="14"/>
                    </a:lnTo>
                    <a:lnTo>
                      <a:pt x="2" y="14"/>
                    </a:lnTo>
                    <a:close/>
                  </a:path>
                </a:pathLst>
              </a:custGeom>
              <a:solidFill>
                <a:srgbClr val="0071B4">
                  <a:alpha val="34901"/>
                </a:srgbClr>
              </a:solidFill>
              <a:ln w="9525">
                <a:noFill/>
                <a:round/>
                <a:headEnd/>
                <a:tailEnd/>
              </a:ln>
            </p:spPr>
            <p:txBody>
              <a:bodyPr/>
              <a:lstStyle/>
              <a:p>
                <a:endParaRPr lang="en-US"/>
              </a:p>
            </p:txBody>
          </p:sp>
          <p:sp>
            <p:nvSpPr>
              <p:cNvPr id="14776" name="Freeform 379"/>
              <p:cNvSpPr>
                <a:spLocks/>
              </p:cNvSpPr>
              <p:nvPr/>
            </p:nvSpPr>
            <p:spPr bwMode="auto">
              <a:xfrm>
                <a:off x="3147" y="1711"/>
                <a:ext cx="14" cy="10"/>
              </a:xfrm>
              <a:custGeom>
                <a:avLst/>
                <a:gdLst>
                  <a:gd name="T0" fmla="*/ 14 w 14"/>
                  <a:gd name="T1" fmla="*/ 4 h 10"/>
                  <a:gd name="T2" fmla="*/ 14 w 14"/>
                  <a:gd name="T3" fmla="*/ 4 h 10"/>
                  <a:gd name="T4" fmla="*/ 14 w 14"/>
                  <a:gd name="T5" fmla="*/ 2 h 10"/>
                  <a:gd name="T6" fmla="*/ 14 w 14"/>
                  <a:gd name="T7" fmla="*/ 2 h 10"/>
                  <a:gd name="T8" fmla="*/ 12 w 14"/>
                  <a:gd name="T9" fmla="*/ 0 h 10"/>
                  <a:gd name="T10" fmla="*/ 12 w 14"/>
                  <a:gd name="T11" fmla="*/ 0 h 10"/>
                  <a:gd name="T12" fmla="*/ 10 w 14"/>
                  <a:gd name="T13" fmla="*/ 0 h 10"/>
                  <a:gd name="T14" fmla="*/ 10 w 14"/>
                  <a:gd name="T15" fmla="*/ 2 h 10"/>
                  <a:gd name="T16" fmla="*/ 8 w 14"/>
                  <a:gd name="T17" fmla="*/ 2 h 10"/>
                  <a:gd name="T18" fmla="*/ 8 w 14"/>
                  <a:gd name="T19" fmla="*/ 0 h 10"/>
                  <a:gd name="T20" fmla="*/ 6 w 14"/>
                  <a:gd name="T21" fmla="*/ 0 h 10"/>
                  <a:gd name="T22" fmla="*/ 6 w 14"/>
                  <a:gd name="T23" fmla="*/ 0 h 10"/>
                  <a:gd name="T24" fmla="*/ 6 w 14"/>
                  <a:gd name="T25" fmla="*/ 0 h 10"/>
                  <a:gd name="T26" fmla="*/ 6 w 14"/>
                  <a:gd name="T27" fmla="*/ 2 h 10"/>
                  <a:gd name="T28" fmla="*/ 4 w 14"/>
                  <a:gd name="T29" fmla="*/ 2 h 10"/>
                  <a:gd name="T30" fmla="*/ 4 w 14"/>
                  <a:gd name="T31" fmla="*/ 2 h 10"/>
                  <a:gd name="T32" fmla="*/ 2 w 14"/>
                  <a:gd name="T33" fmla="*/ 2 h 10"/>
                  <a:gd name="T34" fmla="*/ 0 w 14"/>
                  <a:gd name="T35" fmla="*/ 4 h 10"/>
                  <a:gd name="T36" fmla="*/ 2 w 14"/>
                  <a:gd name="T37" fmla="*/ 6 h 10"/>
                  <a:gd name="T38" fmla="*/ 2 w 14"/>
                  <a:gd name="T39" fmla="*/ 10 h 10"/>
                  <a:gd name="T40" fmla="*/ 4 w 14"/>
                  <a:gd name="T41" fmla="*/ 8 h 10"/>
                  <a:gd name="T42" fmla="*/ 4 w 14"/>
                  <a:gd name="T43" fmla="*/ 8 h 10"/>
                  <a:gd name="T44" fmla="*/ 6 w 14"/>
                  <a:gd name="T45" fmla="*/ 8 h 10"/>
                  <a:gd name="T46" fmla="*/ 8 w 14"/>
                  <a:gd name="T47" fmla="*/ 8 h 10"/>
                  <a:gd name="T48" fmla="*/ 8 w 14"/>
                  <a:gd name="T49" fmla="*/ 8 h 10"/>
                  <a:gd name="T50" fmla="*/ 10 w 14"/>
                  <a:gd name="T51" fmla="*/ 6 h 10"/>
                  <a:gd name="T52" fmla="*/ 12 w 14"/>
                  <a:gd name="T53" fmla="*/ 8 h 10"/>
                  <a:gd name="T54" fmla="*/ 12 w 14"/>
                  <a:gd name="T55" fmla="*/ 6 h 10"/>
                  <a:gd name="T56" fmla="*/ 14 w 14"/>
                  <a:gd name="T57" fmla="*/ 4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10"/>
                  <a:gd name="T89" fmla="*/ 14 w 14"/>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10">
                    <a:moveTo>
                      <a:pt x="14" y="4"/>
                    </a:moveTo>
                    <a:lnTo>
                      <a:pt x="14" y="4"/>
                    </a:lnTo>
                    <a:lnTo>
                      <a:pt x="14" y="2"/>
                    </a:lnTo>
                    <a:lnTo>
                      <a:pt x="12" y="0"/>
                    </a:lnTo>
                    <a:lnTo>
                      <a:pt x="10" y="0"/>
                    </a:lnTo>
                    <a:lnTo>
                      <a:pt x="10" y="2"/>
                    </a:lnTo>
                    <a:lnTo>
                      <a:pt x="8" y="2"/>
                    </a:lnTo>
                    <a:lnTo>
                      <a:pt x="8" y="0"/>
                    </a:lnTo>
                    <a:lnTo>
                      <a:pt x="6" y="0"/>
                    </a:lnTo>
                    <a:lnTo>
                      <a:pt x="6" y="2"/>
                    </a:lnTo>
                    <a:lnTo>
                      <a:pt x="4" y="2"/>
                    </a:lnTo>
                    <a:lnTo>
                      <a:pt x="2" y="2"/>
                    </a:lnTo>
                    <a:lnTo>
                      <a:pt x="0" y="4"/>
                    </a:lnTo>
                    <a:lnTo>
                      <a:pt x="2" y="6"/>
                    </a:lnTo>
                    <a:lnTo>
                      <a:pt x="2" y="10"/>
                    </a:lnTo>
                    <a:lnTo>
                      <a:pt x="4" y="8"/>
                    </a:lnTo>
                    <a:lnTo>
                      <a:pt x="6" y="8"/>
                    </a:lnTo>
                    <a:lnTo>
                      <a:pt x="8" y="8"/>
                    </a:lnTo>
                    <a:lnTo>
                      <a:pt x="10" y="6"/>
                    </a:lnTo>
                    <a:lnTo>
                      <a:pt x="12" y="8"/>
                    </a:lnTo>
                    <a:lnTo>
                      <a:pt x="12" y="6"/>
                    </a:lnTo>
                    <a:lnTo>
                      <a:pt x="14" y="4"/>
                    </a:lnTo>
                    <a:close/>
                  </a:path>
                </a:pathLst>
              </a:custGeom>
              <a:solidFill>
                <a:srgbClr val="0071B4">
                  <a:alpha val="34901"/>
                </a:srgbClr>
              </a:solidFill>
              <a:ln w="9525">
                <a:noFill/>
                <a:round/>
                <a:headEnd/>
                <a:tailEnd/>
              </a:ln>
            </p:spPr>
            <p:txBody>
              <a:bodyPr/>
              <a:lstStyle/>
              <a:p>
                <a:endParaRPr lang="en-US"/>
              </a:p>
            </p:txBody>
          </p:sp>
          <p:sp>
            <p:nvSpPr>
              <p:cNvPr id="14777" name="Freeform 380"/>
              <p:cNvSpPr>
                <a:spLocks/>
              </p:cNvSpPr>
              <p:nvPr/>
            </p:nvSpPr>
            <p:spPr bwMode="auto">
              <a:xfrm>
                <a:off x="3039" y="1781"/>
                <a:ext cx="14" cy="16"/>
              </a:xfrm>
              <a:custGeom>
                <a:avLst/>
                <a:gdLst>
                  <a:gd name="T0" fmla="*/ 0 w 14"/>
                  <a:gd name="T1" fmla="*/ 14 h 16"/>
                  <a:gd name="T2" fmla="*/ 2 w 14"/>
                  <a:gd name="T3" fmla="*/ 14 h 16"/>
                  <a:gd name="T4" fmla="*/ 6 w 14"/>
                  <a:gd name="T5" fmla="*/ 12 h 16"/>
                  <a:gd name="T6" fmla="*/ 8 w 14"/>
                  <a:gd name="T7" fmla="*/ 12 h 16"/>
                  <a:gd name="T8" fmla="*/ 10 w 14"/>
                  <a:gd name="T9" fmla="*/ 10 h 16"/>
                  <a:gd name="T10" fmla="*/ 8 w 14"/>
                  <a:gd name="T11" fmla="*/ 12 h 16"/>
                  <a:gd name="T12" fmla="*/ 6 w 14"/>
                  <a:gd name="T13" fmla="*/ 14 h 16"/>
                  <a:gd name="T14" fmla="*/ 8 w 14"/>
                  <a:gd name="T15" fmla="*/ 16 h 16"/>
                  <a:gd name="T16" fmla="*/ 10 w 14"/>
                  <a:gd name="T17" fmla="*/ 14 h 16"/>
                  <a:gd name="T18" fmla="*/ 12 w 14"/>
                  <a:gd name="T19" fmla="*/ 14 h 16"/>
                  <a:gd name="T20" fmla="*/ 14 w 14"/>
                  <a:gd name="T21" fmla="*/ 14 h 16"/>
                  <a:gd name="T22" fmla="*/ 12 w 14"/>
                  <a:gd name="T23" fmla="*/ 6 h 16"/>
                  <a:gd name="T24" fmla="*/ 10 w 14"/>
                  <a:gd name="T25" fmla="*/ 0 h 16"/>
                  <a:gd name="T26" fmla="*/ 10 w 14"/>
                  <a:gd name="T27" fmla="*/ 6 h 16"/>
                  <a:gd name="T28" fmla="*/ 8 w 14"/>
                  <a:gd name="T29" fmla="*/ 6 h 16"/>
                  <a:gd name="T30" fmla="*/ 6 w 14"/>
                  <a:gd name="T31" fmla="*/ 4 h 16"/>
                  <a:gd name="T32" fmla="*/ 6 w 14"/>
                  <a:gd name="T33" fmla="*/ 6 h 16"/>
                  <a:gd name="T34" fmla="*/ 6 w 14"/>
                  <a:gd name="T35" fmla="*/ 8 h 16"/>
                  <a:gd name="T36" fmla="*/ 4 w 14"/>
                  <a:gd name="T37" fmla="*/ 8 h 16"/>
                  <a:gd name="T38" fmla="*/ 2 w 14"/>
                  <a:gd name="T39" fmla="*/ 10 h 16"/>
                  <a:gd name="T40" fmla="*/ 2 w 14"/>
                  <a:gd name="T41" fmla="*/ 8 h 16"/>
                  <a:gd name="T42" fmla="*/ 2 w 14"/>
                  <a:gd name="T43" fmla="*/ 10 h 16"/>
                  <a:gd name="T44" fmla="*/ 2 w 14"/>
                  <a:gd name="T45" fmla="*/ 10 h 16"/>
                  <a:gd name="T46" fmla="*/ 2 w 14"/>
                  <a:gd name="T47" fmla="*/ 12 h 16"/>
                  <a:gd name="T48" fmla="*/ 0 w 14"/>
                  <a:gd name="T49" fmla="*/ 14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16"/>
                  <a:gd name="T77" fmla="*/ 14 w 14"/>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16">
                    <a:moveTo>
                      <a:pt x="0" y="14"/>
                    </a:moveTo>
                    <a:lnTo>
                      <a:pt x="2" y="14"/>
                    </a:lnTo>
                    <a:lnTo>
                      <a:pt x="6" y="12"/>
                    </a:lnTo>
                    <a:lnTo>
                      <a:pt x="8" y="12"/>
                    </a:lnTo>
                    <a:lnTo>
                      <a:pt x="10" y="10"/>
                    </a:lnTo>
                    <a:lnTo>
                      <a:pt x="8" y="12"/>
                    </a:lnTo>
                    <a:lnTo>
                      <a:pt x="6" y="14"/>
                    </a:lnTo>
                    <a:lnTo>
                      <a:pt x="8" y="16"/>
                    </a:lnTo>
                    <a:lnTo>
                      <a:pt x="10" y="14"/>
                    </a:lnTo>
                    <a:lnTo>
                      <a:pt x="12" y="14"/>
                    </a:lnTo>
                    <a:lnTo>
                      <a:pt x="14" y="14"/>
                    </a:lnTo>
                    <a:lnTo>
                      <a:pt x="12" y="6"/>
                    </a:lnTo>
                    <a:lnTo>
                      <a:pt x="10" y="0"/>
                    </a:lnTo>
                    <a:lnTo>
                      <a:pt x="10" y="6"/>
                    </a:lnTo>
                    <a:lnTo>
                      <a:pt x="8" y="6"/>
                    </a:lnTo>
                    <a:lnTo>
                      <a:pt x="6" y="4"/>
                    </a:lnTo>
                    <a:lnTo>
                      <a:pt x="6" y="6"/>
                    </a:lnTo>
                    <a:lnTo>
                      <a:pt x="6" y="8"/>
                    </a:lnTo>
                    <a:lnTo>
                      <a:pt x="4" y="8"/>
                    </a:lnTo>
                    <a:lnTo>
                      <a:pt x="2" y="10"/>
                    </a:lnTo>
                    <a:lnTo>
                      <a:pt x="2" y="8"/>
                    </a:lnTo>
                    <a:lnTo>
                      <a:pt x="2" y="10"/>
                    </a:lnTo>
                    <a:lnTo>
                      <a:pt x="2" y="12"/>
                    </a:lnTo>
                    <a:lnTo>
                      <a:pt x="0" y="14"/>
                    </a:lnTo>
                    <a:close/>
                  </a:path>
                </a:pathLst>
              </a:custGeom>
              <a:solidFill>
                <a:srgbClr val="0071B4">
                  <a:alpha val="34901"/>
                </a:srgbClr>
              </a:solidFill>
              <a:ln w="9525">
                <a:noFill/>
                <a:round/>
                <a:headEnd/>
                <a:tailEnd/>
              </a:ln>
            </p:spPr>
            <p:txBody>
              <a:bodyPr/>
              <a:lstStyle/>
              <a:p>
                <a:endParaRPr lang="en-US"/>
              </a:p>
            </p:txBody>
          </p:sp>
          <p:sp>
            <p:nvSpPr>
              <p:cNvPr id="14778" name="Freeform 381"/>
              <p:cNvSpPr>
                <a:spLocks/>
              </p:cNvSpPr>
              <p:nvPr/>
            </p:nvSpPr>
            <p:spPr bwMode="auto">
              <a:xfrm>
                <a:off x="3171" y="1709"/>
                <a:ext cx="4" cy="10"/>
              </a:xfrm>
              <a:custGeom>
                <a:avLst/>
                <a:gdLst>
                  <a:gd name="T0" fmla="*/ 0 w 4"/>
                  <a:gd name="T1" fmla="*/ 2 h 10"/>
                  <a:gd name="T2" fmla="*/ 0 w 4"/>
                  <a:gd name="T3" fmla="*/ 0 h 10"/>
                  <a:gd name="T4" fmla="*/ 0 w 4"/>
                  <a:gd name="T5" fmla="*/ 2 h 10"/>
                  <a:gd name="T6" fmla="*/ 2 w 4"/>
                  <a:gd name="T7" fmla="*/ 10 h 10"/>
                  <a:gd name="T8" fmla="*/ 2 w 4"/>
                  <a:gd name="T9" fmla="*/ 10 h 10"/>
                  <a:gd name="T10" fmla="*/ 4 w 4"/>
                  <a:gd name="T11" fmla="*/ 10 h 10"/>
                  <a:gd name="T12" fmla="*/ 4 w 4"/>
                  <a:gd name="T13" fmla="*/ 8 h 10"/>
                  <a:gd name="T14" fmla="*/ 4 w 4"/>
                  <a:gd name="T15" fmla="*/ 4 h 10"/>
                  <a:gd name="T16" fmla="*/ 2 w 4"/>
                  <a:gd name="T17" fmla="*/ 2 h 10"/>
                  <a:gd name="T18" fmla="*/ 0 w 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2"/>
                    </a:moveTo>
                    <a:lnTo>
                      <a:pt x="0" y="0"/>
                    </a:lnTo>
                    <a:lnTo>
                      <a:pt x="0" y="2"/>
                    </a:lnTo>
                    <a:lnTo>
                      <a:pt x="2" y="10"/>
                    </a:lnTo>
                    <a:lnTo>
                      <a:pt x="4" y="10"/>
                    </a:lnTo>
                    <a:lnTo>
                      <a:pt x="4" y="8"/>
                    </a:lnTo>
                    <a:lnTo>
                      <a:pt x="4" y="4"/>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4779" name="Freeform 382"/>
              <p:cNvSpPr>
                <a:spLocks/>
              </p:cNvSpPr>
              <p:nvPr/>
            </p:nvSpPr>
            <p:spPr bwMode="auto">
              <a:xfrm>
                <a:off x="3159" y="1717"/>
                <a:ext cx="10" cy="12"/>
              </a:xfrm>
              <a:custGeom>
                <a:avLst/>
                <a:gdLst>
                  <a:gd name="T0" fmla="*/ 2 w 10"/>
                  <a:gd name="T1" fmla="*/ 10 h 12"/>
                  <a:gd name="T2" fmla="*/ 2 w 10"/>
                  <a:gd name="T3" fmla="*/ 10 h 12"/>
                  <a:gd name="T4" fmla="*/ 4 w 10"/>
                  <a:gd name="T5" fmla="*/ 12 h 12"/>
                  <a:gd name="T6" fmla="*/ 6 w 10"/>
                  <a:gd name="T7" fmla="*/ 10 h 12"/>
                  <a:gd name="T8" fmla="*/ 6 w 10"/>
                  <a:gd name="T9" fmla="*/ 8 h 12"/>
                  <a:gd name="T10" fmla="*/ 6 w 10"/>
                  <a:gd name="T11" fmla="*/ 10 h 12"/>
                  <a:gd name="T12" fmla="*/ 10 w 10"/>
                  <a:gd name="T13" fmla="*/ 4 h 12"/>
                  <a:gd name="T14" fmla="*/ 10 w 10"/>
                  <a:gd name="T15" fmla="*/ 2 h 12"/>
                  <a:gd name="T16" fmla="*/ 8 w 10"/>
                  <a:gd name="T17" fmla="*/ 0 h 12"/>
                  <a:gd name="T18" fmla="*/ 6 w 10"/>
                  <a:gd name="T19" fmla="*/ 2 h 12"/>
                  <a:gd name="T20" fmla="*/ 4 w 10"/>
                  <a:gd name="T21" fmla="*/ 0 h 12"/>
                  <a:gd name="T22" fmla="*/ 2 w 10"/>
                  <a:gd name="T23" fmla="*/ 4 h 12"/>
                  <a:gd name="T24" fmla="*/ 2 w 10"/>
                  <a:gd name="T25" fmla="*/ 2 h 12"/>
                  <a:gd name="T26" fmla="*/ 0 w 10"/>
                  <a:gd name="T27" fmla="*/ 4 h 12"/>
                  <a:gd name="T28" fmla="*/ 2 w 10"/>
                  <a:gd name="T29" fmla="*/ 6 h 12"/>
                  <a:gd name="T30" fmla="*/ 0 w 10"/>
                  <a:gd name="T31" fmla="*/ 8 h 12"/>
                  <a:gd name="T32" fmla="*/ 2 w 10"/>
                  <a:gd name="T33" fmla="*/ 1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2"/>
                  <a:gd name="T53" fmla="*/ 10 w 10"/>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2">
                    <a:moveTo>
                      <a:pt x="2" y="10"/>
                    </a:moveTo>
                    <a:lnTo>
                      <a:pt x="2" y="10"/>
                    </a:lnTo>
                    <a:lnTo>
                      <a:pt x="4" y="12"/>
                    </a:lnTo>
                    <a:lnTo>
                      <a:pt x="6" y="10"/>
                    </a:lnTo>
                    <a:lnTo>
                      <a:pt x="6" y="8"/>
                    </a:lnTo>
                    <a:lnTo>
                      <a:pt x="6" y="10"/>
                    </a:lnTo>
                    <a:lnTo>
                      <a:pt x="10" y="4"/>
                    </a:lnTo>
                    <a:lnTo>
                      <a:pt x="10" y="2"/>
                    </a:lnTo>
                    <a:lnTo>
                      <a:pt x="8" y="0"/>
                    </a:lnTo>
                    <a:lnTo>
                      <a:pt x="6" y="2"/>
                    </a:lnTo>
                    <a:lnTo>
                      <a:pt x="4" y="0"/>
                    </a:lnTo>
                    <a:lnTo>
                      <a:pt x="2" y="4"/>
                    </a:lnTo>
                    <a:lnTo>
                      <a:pt x="2" y="2"/>
                    </a:lnTo>
                    <a:lnTo>
                      <a:pt x="0" y="4"/>
                    </a:lnTo>
                    <a:lnTo>
                      <a:pt x="2" y="6"/>
                    </a:lnTo>
                    <a:lnTo>
                      <a:pt x="0" y="8"/>
                    </a:lnTo>
                    <a:lnTo>
                      <a:pt x="2" y="10"/>
                    </a:lnTo>
                    <a:close/>
                  </a:path>
                </a:pathLst>
              </a:custGeom>
              <a:solidFill>
                <a:srgbClr val="0071B4">
                  <a:alpha val="34901"/>
                </a:srgbClr>
              </a:solidFill>
              <a:ln w="9525">
                <a:noFill/>
                <a:round/>
                <a:headEnd/>
                <a:tailEnd/>
              </a:ln>
            </p:spPr>
            <p:txBody>
              <a:bodyPr/>
              <a:lstStyle/>
              <a:p>
                <a:endParaRPr lang="en-US"/>
              </a:p>
            </p:txBody>
          </p:sp>
          <p:sp>
            <p:nvSpPr>
              <p:cNvPr id="14780" name="Freeform 383"/>
              <p:cNvSpPr>
                <a:spLocks/>
              </p:cNvSpPr>
              <p:nvPr/>
            </p:nvSpPr>
            <p:spPr bwMode="auto">
              <a:xfrm>
                <a:off x="2988" y="1166"/>
                <a:ext cx="151" cy="253"/>
              </a:xfrm>
              <a:custGeom>
                <a:avLst/>
                <a:gdLst>
                  <a:gd name="T0" fmla="*/ 4 w 151"/>
                  <a:gd name="T1" fmla="*/ 73 h 253"/>
                  <a:gd name="T2" fmla="*/ 12 w 151"/>
                  <a:gd name="T3" fmla="*/ 81 h 253"/>
                  <a:gd name="T4" fmla="*/ 19 w 151"/>
                  <a:gd name="T5" fmla="*/ 69 h 253"/>
                  <a:gd name="T6" fmla="*/ 14 w 151"/>
                  <a:gd name="T7" fmla="*/ 87 h 253"/>
                  <a:gd name="T8" fmla="*/ 14 w 151"/>
                  <a:gd name="T9" fmla="*/ 95 h 253"/>
                  <a:gd name="T10" fmla="*/ 14 w 151"/>
                  <a:gd name="T11" fmla="*/ 109 h 253"/>
                  <a:gd name="T12" fmla="*/ 35 w 151"/>
                  <a:gd name="T13" fmla="*/ 121 h 253"/>
                  <a:gd name="T14" fmla="*/ 31 w 151"/>
                  <a:gd name="T15" fmla="*/ 137 h 253"/>
                  <a:gd name="T16" fmla="*/ 39 w 151"/>
                  <a:gd name="T17" fmla="*/ 145 h 253"/>
                  <a:gd name="T18" fmla="*/ 49 w 151"/>
                  <a:gd name="T19" fmla="*/ 139 h 253"/>
                  <a:gd name="T20" fmla="*/ 51 w 151"/>
                  <a:gd name="T21" fmla="*/ 129 h 253"/>
                  <a:gd name="T22" fmla="*/ 63 w 151"/>
                  <a:gd name="T23" fmla="*/ 115 h 253"/>
                  <a:gd name="T24" fmla="*/ 67 w 151"/>
                  <a:gd name="T25" fmla="*/ 127 h 253"/>
                  <a:gd name="T26" fmla="*/ 81 w 151"/>
                  <a:gd name="T27" fmla="*/ 111 h 253"/>
                  <a:gd name="T28" fmla="*/ 81 w 151"/>
                  <a:gd name="T29" fmla="*/ 125 h 253"/>
                  <a:gd name="T30" fmla="*/ 87 w 151"/>
                  <a:gd name="T31" fmla="*/ 133 h 253"/>
                  <a:gd name="T32" fmla="*/ 85 w 151"/>
                  <a:gd name="T33" fmla="*/ 137 h 253"/>
                  <a:gd name="T34" fmla="*/ 67 w 151"/>
                  <a:gd name="T35" fmla="*/ 145 h 253"/>
                  <a:gd name="T36" fmla="*/ 59 w 151"/>
                  <a:gd name="T37" fmla="*/ 155 h 253"/>
                  <a:gd name="T38" fmla="*/ 45 w 151"/>
                  <a:gd name="T39" fmla="*/ 157 h 253"/>
                  <a:gd name="T40" fmla="*/ 47 w 151"/>
                  <a:gd name="T41" fmla="*/ 179 h 253"/>
                  <a:gd name="T42" fmla="*/ 57 w 151"/>
                  <a:gd name="T43" fmla="*/ 177 h 253"/>
                  <a:gd name="T44" fmla="*/ 71 w 151"/>
                  <a:gd name="T45" fmla="*/ 173 h 253"/>
                  <a:gd name="T46" fmla="*/ 85 w 151"/>
                  <a:gd name="T47" fmla="*/ 169 h 253"/>
                  <a:gd name="T48" fmla="*/ 79 w 151"/>
                  <a:gd name="T49" fmla="*/ 177 h 253"/>
                  <a:gd name="T50" fmla="*/ 59 w 151"/>
                  <a:gd name="T51" fmla="*/ 185 h 253"/>
                  <a:gd name="T52" fmla="*/ 63 w 151"/>
                  <a:gd name="T53" fmla="*/ 193 h 253"/>
                  <a:gd name="T54" fmla="*/ 47 w 151"/>
                  <a:gd name="T55" fmla="*/ 193 h 253"/>
                  <a:gd name="T56" fmla="*/ 61 w 151"/>
                  <a:gd name="T57" fmla="*/ 219 h 253"/>
                  <a:gd name="T58" fmla="*/ 73 w 151"/>
                  <a:gd name="T59" fmla="*/ 225 h 253"/>
                  <a:gd name="T60" fmla="*/ 73 w 151"/>
                  <a:gd name="T61" fmla="*/ 229 h 253"/>
                  <a:gd name="T62" fmla="*/ 81 w 151"/>
                  <a:gd name="T63" fmla="*/ 251 h 253"/>
                  <a:gd name="T64" fmla="*/ 89 w 151"/>
                  <a:gd name="T65" fmla="*/ 237 h 253"/>
                  <a:gd name="T66" fmla="*/ 93 w 151"/>
                  <a:gd name="T67" fmla="*/ 223 h 253"/>
                  <a:gd name="T68" fmla="*/ 97 w 151"/>
                  <a:gd name="T69" fmla="*/ 199 h 253"/>
                  <a:gd name="T70" fmla="*/ 109 w 151"/>
                  <a:gd name="T71" fmla="*/ 181 h 253"/>
                  <a:gd name="T72" fmla="*/ 115 w 151"/>
                  <a:gd name="T73" fmla="*/ 159 h 253"/>
                  <a:gd name="T74" fmla="*/ 121 w 151"/>
                  <a:gd name="T75" fmla="*/ 129 h 253"/>
                  <a:gd name="T76" fmla="*/ 137 w 151"/>
                  <a:gd name="T77" fmla="*/ 115 h 253"/>
                  <a:gd name="T78" fmla="*/ 149 w 151"/>
                  <a:gd name="T79" fmla="*/ 99 h 253"/>
                  <a:gd name="T80" fmla="*/ 121 w 151"/>
                  <a:gd name="T81" fmla="*/ 77 h 253"/>
                  <a:gd name="T82" fmla="*/ 109 w 151"/>
                  <a:gd name="T83" fmla="*/ 48 h 253"/>
                  <a:gd name="T84" fmla="*/ 99 w 151"/>
                  <a:gd name="T85" fmla="*/ 59 h 253"/>
                  <a:gd name="T86" fmla="*/ 95 w 151"/>
                  <a:gd name="T87" fmla="*/ 51 h 253"/>
                  <a:gd name="T88" fmla="*/ 85 w 151"/>
                  <a:gd name="T89" fmla="*/ 20 h 253"/>
                  <a:gd name="T90" fmla="*/ 79 w 151"/>
                  <a:gd name="T91" fmla="*/ 6 h 253"/>
                  <a:gd name="T92" fmla="*/ 75 w 151"/>
                  <a:gd name="T93" fmla="*/ 24 h 253"/>
                  <a:gd name="T94" fmla="*/ 81 w 151"/>
                  <a:gd name="T95" fmla="*/ 95 h 253"/>
                  <a:gd name="T96" fmla="*/ 65 w 151"/>
                  <a:gd name="T97" fmla="*/ 79 h 253"/>
                  <a:gd name="T98" fmla="*/ 53 w 151"/>
                  <a:gd name="T99" fmla="*/ 30 h 253"/>
                  <a:gd name="T100" fmla="*/ 47 w 151"/>
                  <a:gd name="T101" fmla="*/ 71 h 253"/>
                  <a:gd name="T102" fmla="*/ 37 w 151"/>
                  <a:gd name="T103" fmla="*/ 61 h 253"/>
                  <a:gd name="T104" fmla="*/ 27 w 151"/>
                  <a:gd name="T105" fmla="*/ 51 h 253"/>
                  <a:gd name="T106" fmla="*/ 37 w 151"/>
                  <a:gd name="T107" fmla="*/ 38 h 253"/>
                  <a:gd name="T108" fmla="*/ 35 w 151"/>
                  <a:gd name="T109" fmla="*/ 28 h 253"/>
                  <a:gd name="T110" fmla="*/ 21 w 151"/>
                  <a:gd name="T111" fmla="*/ 40 h 253"/>
                  <a:gd name="T112" fmla="*/ 10 w 151"/>
                  <a:gd name="T113" fmla="*/ 36 h 253"/>
                  <a:gd name="T114" fmla="*/ 4 w 151"/>
                  <a:gd name="T115" fmla="*/ 38 h 2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1"/>
                  <a:gd name="T175" fmla="*/ 0 h 253"/>
                  <a:gd name="T176" fmla="*/ 151 w 151"/>
                  <a:gd name="T177" fmla="*/ 253 h 25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1" h="253">
                    <a:moveTo>
                      <a:pt x="2" y="49"/>
                    </a:moveTo>
                    <a:lnTo>
                      <a:pt x="0" y="51"/>
                    </a:lnTo>
                    <a:lnTo>
                      <a:pt x="0" y="53"/>
                    </a:lnTo>
                    <a:lnTo>
                      <a:pt x="2" y="55"/>
                    </a:lnTo>
                    <a:lnTo>
                      <a:pt x="2" y="67"/>
                    </a:lnTo>
                    <a:lnTo>
                      <a:pt x="4" y="65"/>
                    </a:lnTo>
                    <a:lnTo>
                      <a:pt x="4" y="73"/>
                    </a:lnTo>
                    <a:lnTo>
                      <a:pt x="4" y="69"/>
                    </a:lnTo>
                    <a:lnTo>
                      <a:pt x="6" y="73"/>
                    </a:lnTo>
                    <a:lnTo>
                      <a:pt x="6" y="75"/>
                    </a:lnTo>
                    <a:lnTo>
                      <a:pt x="8" y="77"/>
                    </a:lnTo>
                    <a:lnTo>
                      <a:pt x="8" y="81"/>
                    </a:lnTo>
                    <a:lnTo>
                      <a:pt x="8" y="83"/>
                    </a:lnTo>
                    <a:lnTo>
                      <a:pt x="12" y="81"/>
                    </a:lnTo>
                    <a:lnTo>
                      <a:pt x="14" y="75"/>
                    </a:lnTo>
                    <a:lnTo>
                      <a:pt x="10" y="69"/>
                    </a:lnTo>
                    <a:lnTo>
                      <a:pt x="14" y="71"/>
                    </a:lnTo>
                    <a:lnTo>
                      <a:pt x="16" y="73"/>
                    </a:lnTo>
                    <a:lnTo>
                      <a:pt x="16" y="71"/>
                    </a:lnTo>
                    <a:lnTo>
                      <a:pt x="18" y="71"/>
                    </a:lnTo>
                    <a:lnTo>
                      <a:pt x="19" y="69"/>
                    </a:lnTo>
                    <a:lnTo>
                      <a:pt x="18" y="73"/>
                    </a:lnTo>
                    <a:lnTo>
                      <a:pt x="18" y="75"/>
                    </a:lnTo>
                    <a:lnTo>
                      <a:pt x="16" y="77"/>
                    </a:lnTo>
                    <a:lnTo>
                      <a:pt x="16" y="79"/>
                    </a:lnTo>
                    <a:lnTo>
                      <a:pt x="16" y="83"/>
                    </a:lnTo>
                    <a:lnTo>
                      <a:pt x="14" y="83"/>
                    </a:lnTo>
                    <a:lnTo>
                      <a:pt x="14" y="87"/>
                    </a:lnTo>
                    <a:lnTo>
                      <a:pt x="18" y="89"/>
                    </a:lnTo>
                    <a:lnTo>
                      <a:pt x="18" y="93"/>
                    </a:lnTo>
                    <a:lnTo>
                      <a:pt x="19" y="93"/>
                    </a:lnTo>
                    <a:lnTo>
                      <a:pt x="23" y="91"/>
                    </a:lnTo>
                    <a:lnTo>
                      <a:pt x="23" y="95"/>
                    </a:lnTo>
                    <a:lnTo>
                      <a:pt x="23" y="99"/>
                    </a:lnTo>
                    <a:lnTo>
                      <a:pt x="14" y="95"/>
                    </a:lnTo>
                    <a:lnTo>
                      <a:pt x="12" y="93"/>
                    </a:lnTo>
                    <a:lnTo>
                      <a:pt x="10" y="93"/>
                    </a:lnTo>
                    <a:lnTo>
                      <a:pt x="16" y="101"/>
                    </a:lnTo>
                    <a:lnTo>
                      <a:pt x="18" y="103"/>
                    </a:lnTo>
                    <a:lnTo>
                      <a:pt x="16" y="105"/>
                    </a:lnTo>
                    <a:lnTo>
                      <a:pt x="14" y="109"/>
                    </a:lnTo>
                    <a:lnTo>
                      <a:pt x="18" y="113"/>
                    </a:lnTo>
                    <a:lnTo>
                      <a:pt x="18" y="115"/>
                    </a:lnTo>
                    <a:lnTo>
                      <a:pt x="18" y="117"/>
                    </a:lnTo>
                    <a:lnTo>
                      <a:pt x="19" y="119"/>
                    </a:lnTo>
                    <a:lnTo>
                      <a:pt x="27" y="123"/>
                    </a:lnTo>
                    <a:lnTo>
                      <a:pt x="31" y="123"/>
                    </a:lnTo>
                    <a:lnTo>
                      <a:pt x="35" y="121"/>
                    </a:lnTo>
                    <a:lnTo>
                      <a:pt x="35" y="125"/>
                    </a:lnTo>
                    <a:lnTo>
                      <a:pt x="31" y="127"/>
                    </a:lnTo>
                    <a:lnTo>
                      <a:pt x="25" y="127"/>
                    </a:lnTo>
                    <a:lnTo>
                      <a:pt x="23" y="129"/>
                    </a:lnTo>
                    <a:lnTo>
                      <a:pt x="27" y="133"/>
                    </a:lnTo>
                    <a:lnTo>
                      <a:pt x="27" y="135"/>
                    </a:lnTo>
                    <a:lnTo>
                      <a:pt x="31" y="137"/>
                    </a:lnTo>
                    <a:lnTo>
                      <a:pt x="31" y="135"/>
                    </a:lnTo>
                    <a:lnTo>
                      <a:pt x="33" y="141"/>
                    </a:lnTo>
                    <a:lnTo>
                      <a:pt x="31" y="143"/>
                    </a:lnTo>
                    <a:lnTo>
                      <a:pt x="33" y="145"/>
                    </a:lnTo>
                    <a:lnTo>
                      <a:pt x="37" y="147"/>
                    </a:lnTo>
                    <a:lnTo>
                      <a:pt x="39" y="145"/>
                    </a:lnTo>
                    <a:lnTo>
                      <a:pt x="39" y="147"/>
                    </a:lnTo>
                    <a:lnTo>
                      <a:pt x="39" y="145"/>
                    </a:lnTo>
                    <a:lnTo>
                      <a:pt x="43" y="147"/>
                    </a:lnTo>
                    <a:lnTo>
                      <a:pt x="45" y="145"/>
                    </a:lnTo>
                    <a:lnTo>
                      <a:pt x="47" y="145"/>
                    </a:lnTo>
                    <a:lnTo>
                      <a:pt x="49" y="141"/>
                    </a:lnTo>
                    <a:lnTo>
                      <a:pt x="49" y="139"/>
                    </a:lnTo>
                    <a:lnTo>
                      <a:pt x="49" y="135"/>
                    </a:lnTo>
                    <a:lnTo>
                      <a:pt x="53" y="135"/>
                    </a:lnTo>
                    <a:lnTo>
                      <a:pt x="55" y="135"/>
                    </a:lnTo>
                    <a:lnTo>
                      <a:pt x="55" y="131"/>
                    </a:lnTo>
                    <a:lnTo>
                      <a:pt x="53" y="129"/>
                    </a:lnTo>
                    <a:lnTo>
                      <a:pt x="51" y="129"/>
                    </a:lnTo>
                    <a:lnTo>
                      <a:pt x="55" y="111"/>
                    </a:lnTo>
                    <a:lnTo>
                      <a:pt x="57" y="109"/>
                    </a:lnTo>
                    <a:lnTo>
                      <a:pt x="57" y="111"/>
                    </a:lnTo>
                    <a:lnTo>
                      <a:pt x="57" y="115"/>
                    </a:lnTo>
                    <a:lnTo>
                      <a:pt x="59" y="119"/>
                    </a:lnTo>
                    <a:lnTo>
                      <a:pt x="61" y="119"/>
                    </a:lnTo>
                    <a:lnTo>
                      <a:pt x="63" y="115"/>
                    </a:lnTo>
                    <a:lnTo>
                      <a:pt x="63" y="107"/>
                    </a:lnTo>
                    <a:lnTo>
                      <a:pt x="65" y="103"/>
                    </a:lnTo>
                    <a:lnTo>
                      <a:pt x="67" y="105"/>
                    </a:lnTo>
                    <a:lnTo>
                      <a:pt x="67" y="111"/>
                    </a:lnTo>
                    <a:lnTo>
                      <a:pt x="63" y="121"/>
                    </a:lnTo>
                    <a:lnTo>
                      <a:pt x="65" y="127"/>
                    </a:lnTo>
                    <a:lnTo>
                      <a:pt x="67" y="127"/>
                    </a:lnTo>
                    <a:lnTo>
                      <a:pt x="69" y="131"/>
                    </a:lnTo>
                    <a:lnTo>
                      <a:pt x="75" y="127"/>
                    </a:lnTo>
                    <a:lnTo>
                      <a:pt x="75" y="125"/>
                    </a:lnTo>
                    <a:lnTo>
                      <a:pt x="77" y="123"/>
                    </a:lnTo>
                    <a:lnTo>
                      <a:pt x="79" y="121"/>
                    </a:lnTo>
                    <a:lnTo>
                      <a:pt x="79" y="113"/>
                    </a:lnTo>
                    <a:lnTo>
                      <a:pt x="81" y="111"/>
                    </a:lnTo>
                    <a:lnTo>
                      <a:pt x="83" y="109"/>
                    </a:lnTo>
                    <a:lnTo>
                      <a:pt x="83" y="111"/>
                    </a:lnTo>
                    <a:lnTo>
                      <a:pt x="83" y="113"/>
                    </a:lnTo>
                    <a:lnTo>
                      <a:pt x="85" y="115"/>
                    </a:lnTo>
                    <a:lnTo>
                      <a:pt x="83" y="119"/>
                    </a:lnTo>
                    <a:lnTo>
                      <a:pt x="81" y="121"/>
                    </a:lnTo>
                    <a:lnTo>
                      <a:pt x="81" y="125"/>
                    </a:lnTo>
                    <a:lnTo>
                      <a:pt x="79" y="125"/>
                    </a:lnTo>
                    <a:lnTo>
                      <a:pt x="79" y="129"/>
                    </a:lnTo>
                    <a:lnTo>
                      <a:pt x="79" y="131"/>
                    </a:lnTo>
                    <a:lnTo>
                      <a:pt x="81" y="131"/>
                    </a:lnTo>
                    <a:lnTo>
                      <a:pt x="83" y="129"/>
                    </a:lnTo>
                    <a:lnTo>
                      <a:pt x="85" y="133"/>
                    </a:lnTo>
                    <a:lnTo>
                      <a:pt x="87" y="133"/>
                    </a:lnTo>
                    <a:lnTo>
                      <a:pt x="93" y="131"/>
                    </a:lnTo>
                    <a:lnTo>
                      <a:pt x="93" y="133"/>
                    </a:lnTo>
                    <a:lnTo>
                      <a:pt x="89" y="133"/>
                    </a:lnTo>
                    <a:lnTo>
                      <a:pt x="87" y="135"/>
                    </a:lnTo>
                    <a:lnTo>
                      <a:pt x="85" y="137"/>
                    </a:lnTo>
                    <a:lnTo>
                      <a:pt x="79" y="137"/>
                    </a:lnTo>
                    <a:lnTo>
                      <a:pt x="77" y="135"/>
                    </a:lnTo>
                    <a:lnTo>
                      <a:pt x="71" y="137"/>
                    </a:lnTo>
                    <a:lnTo>
                      <a:pt x="67" y="141"/>
                    </a:lnTo>
                    <a:lnTo>
                      <a:pt x="69" y="145"/>
                    </a:lnTo>
                    <a:lnTo>
                      <a:pt x="69" y="147"/>
                    </a:lnTo>
                    <a:lnTo>
                      <a:pt x="67" y="145"/>
                    </a:lnTo>
                    <a:lnTo>
                      <a:pt x="65" y="145"/>
                    </a:lnTo>
                    <a:lnTo>
                      <a:pt x="63" y="147"/>
                    </a:lnTo>
                    <a:lnTo>
                      <a:pt x="61" y="151"/>
                    </a:lnTo>
                    <a:lnTo>
                      <a:pt x="61" y="155"/>
                    </a:lnTo>
                    <a:lnTo>
                      <a:pt x="59" y="155"/>
                    </a:lnTo>
                    <a:lnTo>
                      <a:pt x="57" y="155"/>
                    </a:lnTo>
                    <a:lnTo>
                      <a:pt x="49" y="157"/>
                    </a:lnTo>
                    <a:lnTo>
                      <a:pt x="49" y="159"/>
                    </a:lnTo>
                    <a:lnTo>
                      <a:pt x="49" y="161"/>
                    </a:lnTo>
                    <a:lnTo>
                      <a:pt x="49" y="163"/>
                    </a:lnTo>
                    <a:lnTo>
                      <a:pt x="47" y="163"/>
                    </a:lnTo>
                    <a:lnTo>
                      <a:pt x="45" y="157"/>
                    </a:lnTo>
                    <a:lnTo>
                      <a:pt x="41" y="157"/>
                    </a:lnTo>
                    <a:lnTo>
                      <a:pt x="41" y="159"/>
                    </a:lnTo>
                    <a:lnTo>
                      <a:pt x="43" y="175"/>
                    </a:lnTo>
                    <a:lnTo>
                      <a:pt x="43" y="177"/>
                    </a:lnTo>
                    <a:lnTo>
                      <a:pt x="43" y="179"/>
                    </a:lnTo>
                    <a:lnTo>
                      <a:pt x="45" y="179"/>
                    </a:lnTo>
                    <a:lnTo>
                      <a:pt x="47" y="179"/>
                    </a:lnTo>
                    <a:lnTo>
                      <a:pt x="49" y="177"/>
                    </a:lnTo>
                    <a:lnTo>
                      <a:pt x="51" y="177"/>
                    </a:lnTo>
                    <a:lnTo>
                      <a:pt x="55" y="177"/>
                    </a:lnTo>
                    <a:lnTo>
                      <a:pt x="55" y="175"/>
                    </a:lnTo>
                    <a:lnTo>
                      <a:pt x="57" y="177"/>
                    </a:lnTo>
                    <a:lnTo>
                      <a:pt x="59" y="175"/>
                    </a:lnTo>
                    <a:lnTo>
                      <a:pt x="59" y="177"/>
                    </a:lnTo>
                    <a:lnTo>
                      <a:pt x="63" y="175"/>
                    </a:lnTo>
                    <a:lnTo>
                      <a:pt x="65" y="171"/>
                    </a:lnTo>
                    <a:lnTo>
                      <a:pt x="67" y="171"/>
                    </a:lnTo>
                    <a:lnTo>
                      <a:pt x="69" y="171"/>
                    </a:lnTo>
                    <a:lnTo>
                      <a:pt x="71" y="173"/>
                    </a:lnTo>
                    <a:lnTo>
                      <a:pt x="77" y="171"/>
                    </a:lnTo>
                    <a:lnTo>
                      <a:pt x="79" y="173"/>
                    </a:lnTo>
                    <a:lnTo>
                      <a:pt x="83" y="171"/>
                    </a:lnTo>
                    <a:lnTo>
                      <a:pt x="83" y="167"/>
                    </a:lnTo>
                    <a:lnTo>
                      <a:pt x="85" y="167"/>
                    </a:lnTo>
                    <a:lnTo>
                      <a:pt x="87" y="169"/>
                    </a:lnTo>
                    <a:lnTo>
                      <a:pt x="85" y="169"/>
                    </a:lnTo>
                    <a:lnTo>
                      <a:pt x="87" y="171"/>
                    </a:lnTo>
                    <a:lnTo>
                      <a:pt x="87" y="175"/>
                    </a:lnTo>
                    <a:lnTo>
                      <a:pt x="85" y="175"/>
                    </a:lnTo>
                    <a:lnTo>
                      <a:pt x="81" y="175"/>
                    </a:lnTo>
                    <a:lnTo>
                      <a:pt x="79" y="173"/>
                    </a:lnTo>
                    <a:lnTo>
                      <a:pt x="79" y="177"/>
                    </a:lnTo>
                    <a:lnTo>
                      <a:pt x="75" y="177"/>
                    </a:lnTo>
                    <a:lnTo>
                      <a:pt x="75" y="179"/>
                    </a:lnTo>
                    <a:lnTo>
                      <a:pt x="73" y="179"/>
                    </a:lnTo>
                    <a:lnTo>
                      <a:pt x="71" y="179"/>
                    </a:lnTo>
                    <a:lnTo>
                      <a:pt x="59" y="183"/>
                    </a:lnTo>
                    <a:lnTo>
                      <a:pt x="57" y="183"/>
                    </a:lnTo>
                    <a:lnTo>
                      <a:pt x="59" y="185"/>
                    </a:lnTo>
                    <a:lnTo>
                      <a:pt x="61" y="187"/>
                    </a:lnTo>
                    <a:lnTo>
                      <a:pt x="73" y="189"/>
                    </a:lnTo>
                    <a:lnTo>
                      <a:pt x="73" y="193"/>
                    </a:lnTo>
                    <a:lnTo>
                      <a:pt x="73" y="195"/>
                    </a:lnTo>
                    <a:lnTo>
                      <a:pt x="65" y="193"/>
                    </a:lnTo>
                    <a:lnTo>
                      <a:pt x="65" y="191"/>
                    </a:lnTo>
                    <a:lnTo>
                      <a:pt x="63" y="193"/>
                    </a:lnTo>
                    <a:lnTo>
                      <a:pt x="59" y="191"/>
                    </a:lnTo>
                    <a:lnTo>
                      <a:pt x="57" y="191"/>
                    </a:lnTo>
                    <a:lnTo>
                      <a:pt x="57" y="195"/>
                    </a:lnTo>
                    <a:lnTo>
                      <a:pt x="55" y="195"/>
                    </a:lnTo>
                    <a:lnTo>
                      <a:pt x="53" y="189"/>
                    </a:lnTo>
                    <a:lnTo>
                      <a:pt x="49" y="189"/>
                    </a:lnTo>
                    <a:lnTo>
                      <a:pt x="47" y="193"/>
                    </a:lnTo>
                    <a:lnTo>
                      <a:pt x="47" y="197"/>
                    </a:lnTo>
                    <a:lnTo>
                      <a:pt x="47" y="201"/>
                    </a:lnTo>
                    <a:lnTo>
                      <a:pt x="49" y="209"/>
                    </a:lnTo>
                    <a:lnTo>
                      <a:pt x="51" y="211"/>
                    </a:lnTo>
                    <a:lnTo>
                      <a:pt x="51" y="215"/>
                    </a:lnTo>
                    <a:lnTo>
                      <a:pt x="59" y="219"/>
                    </a:lnTo>
                    <a:lnTo>
                      <a:pt x="61" y="219"/>
                    </a:lnTo>
                    <a:lnTo>
                      <a:pt x="63" y="221"/>
                    </a:lnTo>
                    <a:lnTo>
                      <a:pt x="63" y="225"/>
                    </a:lnTo>
                    <a:lnTo>
                      <a:pt x="65" y="225"/>
                    </a:lnTo>
                    <a:lnTo>
                      <a:pt x="69" y="225"/>
                    </a:lnTo>
                    <a:lnTo>
                      <a:pt x="71" y="225"/>
                    </a:lnTo>
                    <a:lnTo>
                      <a:pt x="73" y="225"/>
                    </a:lnTo>
                    <a:lnTo>
                      <a:pt x="75" y="225"/>
                    </a:lnTo>
                    <a:lnTo>
                      <a:pt x="77" y="227"/>
                    </a:lnTo>
                    <a:lnTo>
                      <a:pt x="79" y="225"/>
                    </a:lnTo>
                    <a:lnTo>
                      <a:pt x="79" y="227"/>
                    </a:lnTo>
                    <a:lnTo>
                      <a:pt x="77" y="231"/>
                    </a:lnTo>
                    <a:lnTo>
                      <a:pt x="77" y="229"/>
                    </a:lnTo>
                    <a:lnTo>
                      <a:pt x="73" y="229"/>
                    </a:lnTo>
                    <a:lnTo>
                      <a:pt x="69" y="233"/>
                    </a:lnTo>
                    <a:lnTo>
                      <a:pt x="69" y="235"/>
                    </a:lnTo>
                    <a:lnTo>
                      <a:pt x="79" y="243"/>
                    </a:lnTo>
                    <a:lnTo>
                      <a:pt x="79" y="251"/>
                    </a:lnTo>
                    <a:lnTo>
                      <a:pt x="81" y="249"/>
                    </a:lnTo>
                    <a:lnTo>
                      <a:pt x="81" y="251"/>
                    </a:lnTo>
                    <a:lnTo>
                      <a:pt x="83" y="253"/>
                    </a:lnTo>
                    <a:lnTo>
                      <a:pt x="85" y="251"/>
                    </a:lnTo>
                    <a:lnTo>
                      <a:pt x="89" y="249"/>
                    </a:lnTo>
                    <a:lnTo>
                      <a:pt x="89" y="245"/>
                    </a:lnTo>
                    <a:lnTo>
                      <a:pt x="89" y="239"/>
                    </a:lnTo>
                    <a:lnTo>
                      <a:pt x="89" y="237"/>
                    </a:lnTo>
                    <a:lnTo>
                      <a:pt x="89" y="235"/>
                    </a:lnTo>
                    <a:lnTo>
                      <a:pt x="89" y="233"/>
                    </a:lnTo>
                    <a:lnTo>
                      <a:pt x="93" y="231"/>
                    </a:lnTo>
                    <a:lnTo>
                      <a:pt x="93" y="227"/>
                    </a:lnTo>
                    <a:lnTo>
                      <a:pt x="93" y="225"/>
                    </a:lnTo>
                    <a:lnTo>
                      <a:pt x="93" y="223"/>
                    </a:lnTo>
                    <a:lnTo>
                      <a:pt x="93" y="217"/>
                    </a:lnTo>
                    <a:lnTo>
                      <a:pt x="93" y="209"/>
                    </a:lnTo>
                    <a:lnTo>
                      <a:pt x="93" y="207"/>
                    </a:lnTo>
                    <a:lnTo>
                      <a:pt x="97" y="203"/>
                    </a:lnTo>
                    <a:lnTo>
                      <a:pt x="99" y="201"/>
                    </a:lnTo>
                    <a:lnTo>
                      <a:pt x="99" y="199"/>
                    </a:lnTo>
                    <a:lnTo>
                      <a:pt x="97" y="199"/>
                    </a:lnTo>
                    <a:lnTo>
                      <a:pt x="97" y="197"/>
                    </a:lnTo>
                    <a:lnTo>
                      <a:pt x="103" y="195"/>
                    </a:lnTo>
                    <a:lnTo>
                      <a:pt x="105" y="195"/>
                    </a:lnTo>
                    <a:lnTo>
                      <a:pt x="105" y="193"/>
                    </a:lnTo>
                    <a:lnTo>
                      <a:pt x="107" y="191"/>
                    </a:lnTo>
                    <a:lnTo>
                      <a:pt x="109" y="181"/>
                    </a:lnTo>
                    <a:lnTo>
                      <a:pt x="107" y="181"/>
                    </a:lnTo>
                    <a:lnTo>
                      <a:pt x="109" y="163"/>
                    </a:lnTo>
                    <a:lnTo>
                      <a:pt x="109" y="161"/>
                    </a:lnTo>
                    <a:lnTo>
                      <a:pt x="109" y="159"/>
                    </a:lnTo>
                    <a:lnTo>
                      <a:pt x="111" y="159"/>
                    </a:lnTo>
                    <a:lnTo>
                      <a:pt x="115" y="159"/>
                    </a:lnTo>
                    <a:lnTo>
                      <a:pt x="115" y="147"/>
                    </a:lnTo>
                    <a:lnTo>
                      <a:pt x="117" y="145"/>
                    </a:lnTo>
                    <a:lnTo>
                      <a:pt x="117" y="143"/>
                    </a:lnTo>
                    <a:lnTo>
                      <a:pt x="117" y="131"/>
                    </a:lnTo>
                    <a:lnTo>
                      <a:pt x="121" y="131"/>
                    </a:lnTo>
                    <a:lnTo>
                      <a:pt x="121" y="129"/>
                    </a:lnTo>
                    <a:lnTo>
                      <a:pt x="123" y="129"/>
                    </a:lnTo>
                    <a:lnTo>
                      <a:pt x="125" y="123"/>
                    </a:lnTo>
                    <a:lnTo>
                      <a:pt x="123" y="121"/>
                    </a:lnTo>
                    <a:lnTo>
                      <a:pt x="127" y="119"/>
                    </a:lnTo>
                    <a:lnTo>
                      <a:pt x="129" y="121"/>
                    </a:lnTo>
                    <a:lnTo>
                      <a:pt x="133" y="115"/>
                    </a:lnTo>
                    <a:lnTo>
                      <a:pt x="137" y="115"/>
                    </a:lnTo>
                    <a:lnTo>
                      <a:pt x="141" y="113"/>
                    </a:lnTo>
                    <a:lnTo>
                      <a:pt x="145" y="115"/>
                    </a:lnTo>
                    <a:lnTo>
                      <a:pt x="149" y="113"/>
                    </a:lnTo>
                    <a:lnTo>
                      <a:pt x="151" y="107"/>
                    </a:lnTo>
                    <a:lnTo>
                      <a:pt x="151" y="101"/>
                    </a:lnTo>
                    <a:lnTo>
                      <a:pt x="149" y="99"/>
                    </a:lnTo>
                    <a:lnTo>
                      <a:pt x="145" y="99"/>
                    </a:lnTo>
                    <a:lnTo>
                      <a:pt x="135" y="95"/>
                    </a:lnTo>
                    <a:lnTo>
                      <a:pt x="133" y="93"/>
                    </a:lnTo>
                    <a:lnTo>
                      <a:pt x="127" y="91"/>
                    </a:lnTo>
                    <a:lnTo>
                      <a:pt x="125" y="81"/>
                    </a:lnTo>
                    <a:lnTo>
                      <a:pt x="123" y="79"/>
                    </a:lnTo>
                    <a:lnTo>
                      <a:pt x="121" y="77"/>
                    </a:lnTo>
                    <a:lnTo>
                      <a:pt x="113" y="77"/>
                    </a:lnTo>
                    <a:lnTo>
                      <a:pt x="113" y="71"/>
                    </a:lnTo>
                    <a:lnTo>
                      <a:pt x="113" y="67"/>
                    </a:lnTo>
                    <a:lnTo>
                      <a:pt x="113" y="65"/>
                    </a:lnTo>
                    <a:lnTo>
                      <a:pt x="113" y="61"/>
                    </a:lnTo>
                    <a:lnTo>
                      <a:pt x="109" y="48"/>
                    </a:lnTo>
                    <a:lnTo>
                      <a:pt x="105" y="48"/>
                    </a:lnTo>
                    <a:lnTo>
                      <a:pt x="105" y="44"/>
                    </a:lnTo>
                    <a:lnTo>
                      <a:pt x="103" y="46"/>
                    </a:lnTo>
                    <a:lnTo>
                      <a:pt x="101" y="49"/>
                    </a:lnTo>
                    <a:lnTo>
                      <a:pt x="101" y="53"/>
                    </a:lnTo>
                    <a:lnTo>
                      <a:pt x="103" y="55"/>
                    </a:lnTo>
                    <a:lnTo>
                      <a:pt x="99" y="59"/>
                    </a:lnTo>
                    <a:lnTo>
                      <a:pt x="95" y="65"/>
                    </a:lnTo>
                    <a:lnTo>
                      <a:pt x="95" y="63"/>
                    </a:lnTo>
                    <a:lnTo>
                      <a:pt x="97" y="61"/>
                    </a:lnTo>
                    <a:lnTo>
                      <a:pt x="99" y="57"/>
                    </a:lnTo>
                    <a:lnTo>
                      <a:pt x="97" y="51"/>
                    </a:lnTo>
                    <a:lnTo>
                      <a:pt x="95" y="51"/>
                    </a:lnTo>
                    <a:lnTo>
                      <a:pt x="95" y="49"/>
                    </a:lnTo>
                    <a:lnTo>
                      <a:pt x="97" y="48"/>
                    </a:lnTo>
                    <a:lnTo>
                      <a:pt x="99" y="40"/>
                    </a:lnTo>
                    <a:lnTo>
                      <a:pt x="101" y="40"/>
                    </a:lnTo>
                    <a:lnTo>
                      <a:pt x="101" y="34"/>
                    </a:lnTo>
                    <a:lnTo>
                      <a:pt x="89" y="18"/>
                    </a:lnTo>
                    <a:lnTo>
                      <a:pt x="85" y="20"/>
                    </a:lnTo>
                    <a:lnTo>
                      <a:pt x="87" y="24"/>
                    </a:lnTo>
                    <a:lnTo>
                      <a:pt x="85" y="26"/>
                    </a:lnTo>
                    <a:lnTo>
                      <a:pt x="83" y="24"/>
                    </a:lnTo>
                    <a:lnTo>
                      <a:pt x="81" y="18"/>
                    </a:lnTo>
                    <a:lnTo>
                      <a:pt x="81" y="10"/>
                    </a:lnTo>
                    <a:lnTo>
                      <a:pt x="79" y="6"/>
                    </a:lnTo>
                    <a:lnTo>
                      <a:pt x="75" y="0"/>
                    </a:lnTo>
                    <a:lnTo>
                      <a:pt x="73" y="2"/>
                    </a:lnTo>
                    <a:lnTo>
                      <a:pt x="71" y="6"/>
                    </a:lnTo>
                    <a:lnTo>
                      <a:pt x="73" y="14"/>
                    </a:lnTo>
                    <a:lnTo>
                      <a:pt x="73" y="18"/>
                    </a:lnTo>
                    <a:lnTo>
                      <a:pt x="73" y="20"/>
                    </a:lnTo>
                    <a:lnTo>
                      <a:pt x="75" y="24"/>
                    </a:lnTo>
                    <a:lnTo>
                      <a:pt x="71" y="24"/>
                    </a:lnTo>
                    <a:lnTo>
                      <a:pt x="69" y="38"/>
                    </a:lnTo>
                    <a:lnTo>
                      <a:pt x="71" y="38"/>
                    </a:lnTo>
                    <a:lnTo>
                      <a:pt x="73" y="71"/>
                    </a:lnTo>
                    <a:lnTo>
                      <a:pt x="75" y="79"/>
                    </a:lnTo>
                    <a:lnTo>
                      <a:pt x="81" y="95"/>
                    </a:lnTo>
                    <a:lnTo>
                      <a:pt x="81" y="97"/>
                    </a:lnTo>
                    <a:lnTo>
                      <a:pt x="79" y="95"/>
                    </a:lnTo>
                    <a:lnTo>
                      <a:pt x="75" y="93"/>
                    </a:lnTo>
                    <a:lnTo>
                      <a:pt x="69" y="77"/>
                    </a:lnTo>
                    <a:lnTo>
                      <a:pt x="67" y="77"/>
                    </a:lnTo>
                    <a:lnTo>
                      <a:pt x="67" y="79"/>
                    </a:lnTo>
                    <a:lnTo>
                      <a:pt x="65" y="79"/>
                    </a:lnTo>
                    <a:lnTo>
                      <a:pt x="67" y="75"/>
                    </a:lnTo>
                    <a:lnTo>
                      <a:pt x="63" y="40"/>
                    </a:lnTo>
                    <a:lnTo>
                      <a:pt x="61" y="38"/>
                    </a:lnTo>
                    <a:lnTo>
                      <a:pt x="61" y="36"/>
                    </a:lnTo>
                    <a:lnTo>
                      <a:pt x="57" y="34"/>
                    </a:lnTo>
                    <a:lnTo>
                      <a:pt x="53" y="30"/>
                    </a:lnTo>
                    <a:lnTo>
                      <a:pt x="51" y="36"/>
                    </a:lnTo>
                    <a:lnTo>
                      <a:pt x="49" y="40"/>
                    </a:lnTo>
                    <a:lnTo>
                      <a:pt x="47" y="42"/>
                    </a:lnTo>
                    <a:lnTo>
                      <a:pt x="47" y="44"/>
                    </a:lnTo>
                    <a:lnTo>
                      <a:pt x="45" y="48"/>
                    </a:lnTo>
                    <a:lnTo>
                      <a:pt x="43" y="49"/>
                    </a:lnTo>
                    <a:lnTo>
                      <a:pt x="47" y="71"/>
                    </a:lnTo>
                    <a:lnTo>
                      <a:pt x="49" y="75"/>
                    </a:lnTo>
                    <a:lnTo>
                      <a:pt x="47" y="73"/>
                    </a:lnTo>
                    <a:lnTo>
                      <a:pt x="43" y="65"/>
                    </a:lnTo>
                    <a:lnTo>
                      <a:pt x="41" y="59"/>
                    </a:lnTo>
                    <a:lnTo>
                      <a:pt x="39" y="55"/>
                    </a:lnTo>
                    <a:lnTo>
                      <a:pt x="37" y="59"/>
                    </a:lnTo>
                    <a:lnTo>
                      <a:pt x="37" y="61"/>
                    </a:lnTo>
                    <a:lnTo>
                      <a:pt x="35" y="59"/>
                    </a:lnTo>
                    <a:lnTo>
                      <a:pt x="35" y="55"/>
                    </a:lnTo>
                    <a:lnTo>
                      <a:pt x="35" y="53"/>
                    </a:lnTo>
                    <a:lnTo>
                      <a:pt x="37" y="51"/>
                    </a:lnTo>
                    <a:lnTo>
                      <a:pt x="39" y="48"/>
                    </a:lnTo>
                    <a:lnTo>
                      <a:pt x="33" y="48"/>
                    </a:lnTo>
                    <a:lnTo>
                      <a:pt x="27" y="51"/>
                    </a:lnTo>
                    <a:lnTo>
                      <a:pt x="23" y="49"/>
                    </a:lnTo>
                    <a:lnTo>
                      <a:pt x="23" y="48"/>
                    </a:lnTo>
                    <a:lnTo>
                      <a:pt x="29" y="46"/>
                    </a:lnTo>
                    <a:lnTo>
                      <a:pt x="31" y="42"/>
                    </a:lnTo>
                    <a:lnTo>
                      <a:pt x="33" y="40"/>
                    </a:lnTo>
                    <a:lnTo>
                      <a:pt x="35" y="40"/>
                    </a:lnTo>
                    <a:lnTo>
                      <a:pt x="37" y="38"/>
                    </a:lnTo>
                    <a:lnTo>
                      <a:pt x="39" y="40"/>
                    </a:lnTo>
                    <a:lnTo>
                      <a:pt x="43" y="38"/>
                    </a:lnTo>
                    <a:lnTo>
                      <a:pt x="43" y="36"/>
                    </a:lnTo>
                    <a:lnTo>
                      <a:pt x="45" y="32"/>
                    </a:lnTo>
                    <a:lnTo>
                      <a:pt x="43" y="28"/>
                    </a:lnTo>
                    <a:lnTo>
                      <a:pt x="41" y="26"/>
                    </a:lnTo>
                    <a:lnTo>
                      <a:pt x="35" y="28"/>
                    </a:lnTo>
                    <a:lnTo>
                      <a:pt x="31" y="32"/>
                    </a:lnTo>
                    <a:lnTo>
                      <a:pt x="25" y="34"/>
                    </a:lnTo>
                    <a:lnTo>
                      <a:pt x="23" y="32"/>
                    </a:lnTo>
                    <a:lnTo>
                      <a:pt x="21" y="28"/>
                    </a:lnTo>
                    <a:lnTo>
                      <a:pt x="19" y="28"/>
                    </a:lnTo>
                    <a:lnTo>
                      <a:pt x="21" y="40"/>
                    </a:lnTo>
                    <a:lnTo>
                      <a:pt x="19" y="38"/>
                    </a:lnTo>
                    <a:lnTo>
                      <a:pt x="19" y="40"/>
                    </a:lnTo>
                    <a:lnTo>
                      <a:pt x="14" y="28"/>
                    </a:lnTo>
                    <a:lnTo>
                      <a:pt x="12" y="30"/>
                    </a:lnTo>
                    <a:lnTo>
                      <a:pt x="12" y="32"/>
                    </a:lnTo>
                    <a:lnTo>
                      <a:pt x="10" y="36"/>
                    </a:lnTo>
                    <a:lnTo>
                      <a:pt x="8" y="32"/>
                    </a:lnTo>
                    <a:lnTo>
                      <a:pt x="6" y="34"/>
                    </a:lnTo>
                    <a:lnTo>
                      <a:pt x="6" y="36"/>
                    </a:lnTo>
                    <a:lnTo>
                      <a:pt x="10" y="42"/>
                    </a:lnTo>
                    <a:lnTo>
                      <a:pt x="8" y="44"/>
                    </a:lnTo>
                    <a:lnTo>
                      <a:pt x="6" y="44"/>
                    </a:lnTo>
                    <a:lnTo>
                      <a:pt x="4" y="38"/>
                    </a:lnTo>
                    <a:lnTo>
                      <a:pt x="2" y="38"/>
                    </a:lnTo>
                    <a:lnTo>
                      <a:pt x="2" y="44"/>
                    </a:lnTo>
                    <a:lnTo>
                      <a:pt x="4" y="49"/>
                    </a:lnTo>
                    <a:lnTo>
                      <a:pt x="4" y="51"/>
                    </a:lnTo>
                    <a:lnTo>
                      <a:pt x="2" y="49"/>
                    </a:lnTo>
                    <a:close/>
                  </a:path>
                </a:pathLst>
              </a:custGeom>
              <a:solidFill>
                <a:srgbClr val="0071B4">
                  <a:alpha val="34901"/>
                </a:srgbClr>
              </a:solidFill>
              <a:ln w="9525">
                <a:noFill/>
                <a:round/>
                <a:headEnd/>
                <a:tailEnd/>
              </a:ln>
            </p:spPr>
            <p:txBody>
              <a:bodyPr/>
              <a:lstStyle/>
              <a:p>
                <a:endParaRPr lang="en-US"/>
              </a:p>
            </p:txBody>
          </p:sp>
          <p:sp>
            <p:nvSpPr>
              <p:cNvPr id="14781" name="Freeform 384"/>
              <p:cNvSpPr>
                <a:spLocks/>
              </p:cNvSpPr>
              <p:nvPr/>
            </p:nvSpPr>
            <p:spPr bwMode="auto">
              <a:xfrm>
                <a:off x="3091" y="1745"/>
                <a:ext cx="12" cy="14"/>
              </a:xfrm>
              <a:custGeom>
                <a:avLst/>
                <a:gdLst>
                  <a:gd name="T0" fmla="*/ 0 w 12"/>
                  <a:gd name="T1" fmla="*/ 12 h 14"/>
                  <a:gd name="T2" fmla="*/ 0 w 12"/>
                  <a:gd name="T3" fmla="*/ 12 h 14"/>
                  <a:gd name="T4" fmla="*/ 4 w 12"/>
                  <a:gd name="T5" fmla="*/ 14 h 14"/>
                  <a:gd name="T6" fmla="*/ 10 w 12"/>
                  <a:gd name="T7" fmla="*/ 12 h 14"/>
                  <a:gd name="T8" fmla="*/ 10 w 12"/>
                  <a:gd name="T9" fmla="*/ 8 h 14"/>
                  <a:gd name="T10" fmla="*/ 12 w 12"/>
                  <a:gd name="T11" fmla="*/ 4 h 14"/>
                  <a:gd name="T12" fmla="*/ 12 w 12"/>
                  <a:gd name="T13" fmla="*/ 2 h 14"/>
                  <a:gd name="T14" fmla="*/ 10 w 12"/>
                  <a:gd name="T15" fmla="*/ 0 h 14"/>
                  <a:gd name="T16" fmla="*/ 10 w 12"/>
                  <a:gd name="T17" fmla="*/ 4 h 14"/>
                  <a:gd name="T18" fmla="*/ 8 w 12"/>
                  <a:gd name="T19" fmla="*/ 6 h 14"/>
                  <a:gd name="T20" fmla="*/ 8 w 12"/>
                  <a:gd name="T21" fmla="*/ 6 h 14"/>
                  <a:gd name="T22" fmla="*/ 6 w 12"/>
                  <a:gd name="T23" fmla="*/ 4 h 14"/>
                  <a:gd name="T24" fmla="*/ 6 w 12"/>
                  <a:gd name="T25" fmla="*/ 6 h 14"/>
                  <a:gd name="T26" fmla="*/ 6 w 12"/>
                  <a:gd name="T27" fmla="*/ 8 h 14"/>
                  <a:gd name="T28" fmla="*/ 2 w 12"/>
                  <a:gd name="T29" fmla="*/ 8 h 14"/>
                  <a:gd name="T30" fmla="*/ 2 w 12"/>
                  <a:gd name="T31" fmla="*/ 10 h 14"/>
                  <a:gd name="T32" fmla="*/ 2 w 12"/>
                  <a:gd name="T33" fmla="*/ 12 h 14"/>
                  <a:gd name="T34" fmla="*/ 0 w 12"/>
                  <a:gd name="T35" fmla="*/ 12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4"/>
                  <a:gd name="T56" fmla="*/ 12 w 12"/>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4">
                    <a:moveTo>
                      <a:pt x="0" y="12"/>
                    </a:moveTo>
                    <a:lnTo>
                      <a:pt x="0" y="12"/>
                    </a:lnTo>
                    <a:lnTo>
                      <a:pt x="4" y="14"/>
                    </a:lnTo>
                    <a:lnTo>
                      <a:pt x="10" y="12"/>
                    </a:lnTo>
                    <a:lnTo>
                      <a:pt x="10" y="8"/>
                    </a:lnTo>
                    <a:lnTo>
                      <a:pt x="12" y="4"/>
                    </a:lnTo>
                    <a:lnTo>
                      <a:pt x="12" y="2"/>
                    </a:lnTo>
                    <a:lnTo>
                      <a:pt x="10" y="0"/>
                    </a:lnTo>
                    <a:lnTo>
                      <a:pt x="10" y="4"/>
                    </a:lnTo>
                    <a:lnTo>
                      <a:pt x="8" y="6"/>
                    </a:lnTo>
                    <a:lnTo>
                      <a:pt x="6" y="4"/>
                    </a:lnTo>
                    <a:lnTo>
                      <a:pt x="6" y="6"/>
                    </a:lnTo>
                    <a:lnTo>
                      <a:pt x="6" y="8"/>
                    </a:lnTo>
                    <a:lnTo>
                      <a:pt x="2" y="8"/>
                    </a:lnTo>
                    <a:lnTo>
                      <a:pt x="2" y="10"/>
                    </a:lnTo>
                    <a:lnTo>
                      <a:pt x="2" y="12"/>
                    </a:lnTo>
                    <a:lnTo>
                      <a:pt x="0" y="12"/>
                    </a:lnTo>
                    <a:close/>
                  </a:path>
                </a:pathLst>
              </a:custGeom>
              <a:solidFill>
                <a:srgbClr val="0071B4">
                  <a:alpha val="34901"/>
                </a:srgbClr>
              </a:solidFill>
              <a:ln w="9525">
                <a:noFill/>
                <a:round/>
                <a:headEnd/>
                <a:tailEnd/>
              </a:ln>
            </p:spPr>
            <p:txBody>
              <a:bodyPr/>
              <a:lstStyle/>
              <a:p>
                <a:endParaRPr lang="en-US"/>
              </a:p>
            </p:txBody>
          </p:sp>
          <p:sp>
            <p:nvSpPr>
              <p:cNvPr id="14782" name="Freeform 385"/>
              <p:cNvSpPr>
                <a:spLocks/>
              </p:cNvSpPr>
              <p:nvPr/>
            </p:nvSpPr>
            <p:spPr bwMode="auto">
              <a:xfrm>
                <a:off x="3043" y="1821"/>
                <a:ext cx="10" cy="10"/>
              </a:xfrm>
              <a:custGeom>
                <a:avLst/>
                <a:gdLst>
                  <a:gd name="T0" fmla="*/ 0 w 10"/>
                  <a:gd name="T1" fmla="*/ 8 h 10"/>
                  <a:gd name="T2" fmla="*/ 2 w 10"/>
                  <a:gd name="T3" fmla="*/ 10 h 10"/>
                  <a:gd name="T4" fmla="*/ 4 w 10"/>
                  <a:gd name="T5" fmla="*/ 10 h 10"/>
                  <a:gd name="T6" fmla="*/ 6 w 10"/>
                  <a:gd name="T7" fmla="*/ 8 h 10"/>
                  <a:gd name="T8" fmla="*/ 8 w 10"/>
                  <a:gd name="T9" fmla="*/ 6 h 10"/>
                  <a:gd name="T10" fmla="*/ 8 w 10"/>
                  <a:gd name="T11" fmla="*/ 4 h 10"/>
                  <a:gd name="T12" fmla="*/ 10 w 10"/>
                  <a:gd name="T13" fmla="*/ 2 h 10"/>
                  <a:gd name="T14" fmla="*/ 8 w 10"/>
                  <a:gd name="T15" fmla="*/ 0 h 10"/>
                  <a:gd name="T16" fmla="*/ 6 w 10"/>
                  <a:gd name="T17" fmla="*/ 4 h 10"/>
                  <a:gd name="T18" fmla="*/ 4 w 10"/>
                  <a:gd name="T19" fmla="*/ 4 h 10"/>
                  <a:gd name="T20" fmla="*/ 2 w 10"/>
                  <a:gd name="T21" fmla="*/ 2 h 10"/>
                  <a:gd name="T22" fmla="*/ 4 w 10"/>
                  <a:gd name="T23" fmla="*/ 4 h 10"/>
                  <a:gd name="T24" fmla="*/ 4 w 10"/>
                  <a:gd name="T25" fmla="*/ 6 h 10"/>
                  <a:gd name="T26" fmla="*/ 4 w 10"/>
                  <a:gd name="T27" fmla="*/ 6 h 10"/>
                  <a:gd name="T28" fmla="*/ 2 w 10"/>
                  <a:gd name="T29" fmla="*/ 6 h 10"/>
                  <a:gd name="T30" fmla="*/ 0 w 10"/>
                  <a:gd name="T31" fmla="*/ 8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0"/>
                  <a:gd name="T50" fmla="*/ 10 w 10"/>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0">
                    <a:moveTo>
                      <a:pt x="0" y="8"/>
                    </a:moveTo>
                    <a:lnTo>
                      <a:pt x="2" y="10"/>
                    </a:lnTo>
                    <a:lnTo>
                      <a:pt x="4" y="10"/>
                    </a:lnTo>
                    <a:lnTo>
                      <a:pt x="6" y="8"/>
                    </a:lnTo>
                    <a:lnTo>
                      <a:pt x="8" y="6"/>
                    </a:lnTo>
                    <a:lnTo>
                      <a:pt x="8" y="4"/>
                    </a:lnTo>
                    <a:lnTo>
                      <a:pt x="10" y="2"/>
                    </a:lnTo>
                    <a:lnTo>
                      <a:pt x="8" y="0"/>
                    </a:lnTo>
                    <a:lnTo>
                      <a:pt x="6" y="4"/>
                    </a:lnTo>
                    <a:lnTo>
                      <a:pt x="4" y="4"/>
                    </a:lnTo>
                    <a:lnTo>
                      <a:pt x="2" y="2"/>
                    </a:lnTo>
                    <a:lnTo>
                      <a:pt x="4" y="4"/>
                    </a:lnTo>
                    <a:lnTo>
                      <a:pt x="4" y="6"/>
                    </a:lnTo>
                    <a:lnTo>
                      <a:pt x="2" y="6"/>
                    </a:lnTo>
                    <a:lnTo>
                      <a:pt x="0" y="8"/>
                    </a:lnTo>
                    <a:close/>
                  </a:path>
                </a:pathLst>
              </a:custGeom>
              <a:solidFill>
                <a:srgbClr val="0071B4">
                  <a:alpha val="34901"/>
                </a:srgbClr>
              </a:solidFill>
              <a:ln w="9525">
                <a:noFill/>
                <a:round/>
                <a:headEnd/>
                <a:tailEnd/>
              </a:ln>
            </p:spPr>
            <p:txBody>
              <a:bodyPr/>
              <a:lstStyle/>
              <a:p>
                <a:endParaRPr lang="en-US"/>
              </a:p>
            </p:txBody>
          </p:sp>
          <p:sp>
            <p:nvSpPr>
              <p:cNvPr id="14783" name="Freeform 386"/>
              <p:cNvSpPr>
                <a:spLocks/>
              </p:cNvSpPr>
              <p:nvPr/>
            </p:nvSpPr>
            <p:spPr bwMode="auto">
              <a:xfrm>
                <a:off x="3129" y="1307"/>
                <a:ext cx="58" cy="68"/>
              </a:xfrm>
              <a:custGeom>
                <a:avLst/>
                <a:gdLst>
                  <a:gd name="T0" fmla="*/ 54 w 58"/>
                  <a:gd name="T1" fmla="*/ 38 h 68"/>
                  <a:gd name="T2" fmla="*/ 58 w 58"/>
                  <a:gd name="T3" fmla="*/ 38 h 68"/>
                  <a:gd name="T4" fmla="*/ 54 w 58"/>
                  <a:gd name="T5" fmla="*/ 36 h 68"/>
                  <a:gd name="T6" fmla="*/ 52 w 58"/>
                  <a:gd name="T7" fmla="*/ 34 h 68"/>
                  <a:gd name="T8" fmla="*/ 52 w 58"/>
                  <a:gd name="T9" fmla="*/ 30 h 68"/>
                  <a:gd name="T10" fmla="*/ 48 w 58"/>
                  <a:gd name="T11" fmla="*/ 26 h 68"/>
                  <a:gd name="T12" fmla="*/ 46 w 58"/>
                  <a:gd name="T13" fmla="*/ 28 h 68"/>
                  <a:gd name="T14" fmla="*/ 40 w 58"/>
                  <a:gd name="T15" fmla="*/ 30 h 68"/>
                  <a:gd name="T16" fmla="*/ 36 w 58"/>
                  <a:gd name="T17" fmla="*/ 26 h 68"/>
                  <a:gd name="T18" fmla="*/ 32 w 58"/>
                  <a:gd name="T19" fmla="*/ 22 h 68"/>
                  <a:gd name="T20" fmla="*/ 32 w 58"/>
                  <a:gd name="T21" fmla="*/ 16 h 68"/>
                  <a:gd name="T22" fmla="*/ 36 w 58"/>
                  <a:gd name="T23" fmla="*/ 14 h 68"/>
                  <a:gd name="T24" fmla="*/ 36 w 58"/>
                  <a:gd name="T25" fmla="*/ 10 h 68"/>
                  <a:gd name="T26" fmla="*/ 32 w 58"/>
                  <a:gd name="T27" fmla="*/ 6 h 68"/>
                  <a:gd name="T28" fmla="*/ 30 w 58"/>
                  <a:gd name="T29" fmla="*/ 2 h 68"/>
                  <a:gd name="T30" fmla="*/ 30 w 58"/>
                  <a:gd name="T31" fmla="*/ 0 h 68"/>
                  <a:gd name="T32" fmla="*/ 24 w 58"/>
                  <a:gd name="T33" fmla="*/ 4 h 68"/>
                  <a:gd name="T34" fmla="*/ 18 w 58"/>
                  <a:gd name="T35" fmla="*/ 6 h 68"/>
                  <a:gd name="T36" fmla="*/ 2 w 58"/>
                  <a:gd name="T37" fmla="*/ 12 h 68"/>
                  <a:gd name="T38" fmla="*/ 0 w 58"/>
                  <a:gd name="T39" fmla="*/ 16 h 68"/>
                  <a:gd name="T40" fmla="*/ 4 w 58"/>
                  <a:gd name="T41" fmla="*/ 18 h 68"/>
                  <a:gd name="T42" fmla="*/ 6 w 58"/>
                  <a:gd name="T43" fmla="*/ 22 h 68"/>
                  <a:gd name="T44" fmla="*/ 10 w 58"/>
                  <a:gd name="T45" fmla="*/ 28 h 68"/>
                  <a:gd name="T46" fmla="*/ 8 w 58"/>
                  <a:gd name="T47" fmla="*/ 34 h 68"/>
                  <a:gd name="T48" fmla="*/ 6 w 58"/>
                  <a:gd name="T49" fmla="*/ 38 h 68"/>
                  <a:gd name="T50" fmla="*/ 6 w 58"/>
                  <a:gd name="T51" fmla="*/ 42 h 68"/>
                  <a:gd name="T52" fmla="*/ 6 w 58"/>
                  <a:gd name="T53" fmla="*/ 44 h 68"/>
                  <a:gd name="T54" fmla="*/ 2 w 58"/>
                  <a:gd name="T55" fmla="*/ 48 h 68"/>
                  <a:gd name="T56" fmla="*/ 0 w 58"/>
                  <a:gd name="T57" fmla="*/ 50 h 68"/>
                  <a:gd name="T58" fmla="*/ 2 w 58"/>
                  <a:gd name="T59" fmla="*/ 54 h 68"/>
                  <a:gd name="T60" fmla="*/ 6 w 58"/>
                  <a:gd name="T61" fmla="*/ 56 h 68"/>
                  <a:gd name="T62" fmla="*/ 10 w 58"/>
                  <a:gd name="T63" fmla="*/ 54 h 68"/>
                  <a:gd name="T64" fmla="*/ 18 w 58"/>
                  <a:gd name="T65" fmla="*/ 54 h 68"/>
                  <a:gd name="T66" fmla="*/ 22 w 58"/>
                  <a:gd name="T67" fmla="*/ 50 h 68"/>
                  <a:gd name="T68" fmla="*/ 26 w 58"/>
                  <a:gd name="T69" fmla="*/ 48 h 68"/>
                  <a:gd name="T70" fmla="*/ 26 w 58"/>
                  <a:gd name="T71" fmla="*/ 50 h 68"/>
                  <a:gd name="T72" fmla="*/ 26 w 58"/>
                  <a:gd name="T73" fmla="*/ 54 h 68"/>
                  <a:gd name="T74" fmla="*/ 30 w 58"/>
                  <a:gd name="T75" fmla="*/ 50 h 68"/>
                  <a:gd name="T76" fmla="*/ 28 w 58"/>
                  <a:gd name="T77" fmla="*/ 54 h 68"/>
                  <a:gd name="T78" fmla="*/ 26 w 58"/>
                  <a:gd name="T79" fmla="*/ 56 h 68"/>
                  <a:gd name="T80" fmla="*/ 26 w 58"/>
                  <a:gd name="T81" fmla="*/ 60 h 68"/>
                  <a:gd name="T82" fmla="*/ 24 w 58"/>
                  <a:gd name="T83" fmla="*/ 68 h 68"/>
                  <a:gd name="T84" fmla="*/ 26 w 58"/>
                  <a:gd name="T85" fmla="*/ 68 h 68"/>
                  <a:gd name="T86" fmla="*/ 30 w 58"/>
                  <a:gd name="T87" fmla="*/ 64 h 68"/>
                  <a:gd name="T88" fmla="*/ 34 w 58"/>
                  <a:gd name="T89" fmla="*/ 60 h 68"/>
                  <a:gd name="T90" fmla="*/ 34 w 58"/>
                  <a:gd name="T91" fmla="*/ 58 h 68"/>
                  <a:gd name="T92" fmla="*/ 36 w 58"/>
                  <a:gd name="T93" fmla="*/ 60 h 68"/>
                  <a:gd name="T94" fmla="*/ 38 w 58"/>
                  <a:gd name="T95" fmla="*/ 58 h 68"/>
                  <a:gd name="T96" fmla="*/ 40 w 58"/>
                  <a:gd name="T97" fmla="*/ 58 h 68"/>
                  <a:gd name="T98" fmla="*/ 42 w 58"/>
                  <a:gd name="T99" fmla="*/ 54 h 68"/>
                  <a:gd name="T100" fmla="*/ 44 w 58"/>
                  <a:gd name="T101" fmla="*/ 48 h 68"/>
                  <a:gd name="T102" fmla="*/ 48 w 58"/>
                  <a:gd name="T103" fmla="*/ 44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8"/>
                  <a:gd name="T157" fmla="*/ 0 h 68"/>
                  <a:gd name="T158" fmla="*/ 58 w 58"/>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8" h="68">
                    <a:moveTo>
                      <a:pt x="48" y="42"/>
                    </a:moveTo>
                    <a:lnTo>
                      <a:pt x="54" y="38"/>
                    </a:lnTo>
                    <a:lnTo>
                      <a:pt x="58" y="38"/>
                    </a:lnTo>
                    <a:lnTo>
                      <a:pt x="58" y="36"/>
                    </a:lnTo>
                    <a:lnTo>
                      <a:pt x="54" y="36"/>
                    </a:lnTo>
                    <a:lnTo>
                      <a:pt x="54" y="34"/>
                    </a:lnTo>
                    <a:lnTo>
                      <a:pt x="52" y="34"/>
                    </a:lnTo>
                    <a:lnTo>
                      <a:pt x="52" y="32"/>
                    </a:lnTo>
                    <a:lnTo>
                      <a:pt x="52" y="30"/>
                    </a:lnTo>
                    <a:lnTo>
                      <a:pt x="50" y="30"/>
                    </a:lnTo>
                    <a:lnTo>
                      <a:pt x="48" y="26"/>
                    </a:lnTo>
                    <a:lnTo>
                      <a:pt x="46" y="28"/>
                    </a:lnTo>
                    <a:lnTo>
                      <a:pt x="42" y="32"/>
                    </a:lnTo>
                    <a:lnTo>
                      <a:pt x="40" y="30"/>
                    </a:lnTo>
                    <a:lnTo>
                      <a:pt x="38" y="28"/>
                    </a:lnTo>
                    <a:lnTo>
                      <a:pt x="36" y="26"/>
                    </a:lnTo>
                    <a:lnTo>
                      <a:pt x="34" y="22"/>
                    </a:lnTo>
                    <a:lnTo>
                      <a:pt x="32" y="22"/>
                    </a:lnTo>
                    <a:lnTo>
                      <a:pt x="32" y="18"/>
                    </a:lnTo>
                    <a:lnTo>
                      <a:pt x="32" y="16"/>
                    </a:lnTo>
                    <a:lnTo>
                      <a:pt x="34" y="12"/>
                    </a:lnTo>
                    <a:lnTo>
                      <a:pt x="36" y="14"/>
                    </a:lnTo>
                    <a:lnTo>
                      <a:pt x="36" y="10"/>
                    </a:lnTo>
                    <a:lnTo>
                      <a:pt x="34" y="4"/>
                    </a:lnTo>
                    <a:lnTo>
                      <a:pt x="32" y="6"/>
                    </a:lnTo>
                    <a:lnTo>
                      <a:pt x="30" y="4"/>
                    </a:lnTo>
                    <a:lnTo>
                      <a:pt x="30" y="2"/>
                    </a:lnTo>
                    <a:lnTo>
                      <a:pt x="30" y="0"/>
                    </a:lnTo>
                    <a:lnTo>
                      <a:pt x="28" y="4"/>
                    </a:lnTo>
                    <a:lnTo>
                      <a:pt x="24" y="4"/>
                    </a:lnTo>
                    <a:lnTo>
                      <a:pt x="24" y="6"/>
                    </a:lnTo>
                    <a:lnTo>
                      <a:pt x="18" y="6"/>
                    </a:lnTo>
                    <a:lnTo>
                      <a:pt x="14" y="6"/>
                    </a:lnTo>
                    <a:lnTo>
                      <a:pt x="2" y="12"/>
                    </a:lnTo>
                    <a:lnTo>
                      <a:pt x="2" y="14"/>
                    </a:lnTo>
                    <a:lnTo>
                      <a:pt x="0" y="16"/>
                    </a:lnTo>
                    <a:lnTo>
                      <a:pt x="2" y="16"/>
                    </a:lnTo>
                    <a:lnTo>
                      <a:pt x="4" y="18"/>
                    </a:lnTo>
                    <a:lnTo>
                      <a:pt x="6" y="18"/>
                    </a:lnTo>
                    <a:lnTo>
                      <a:pt x="6" y="22"/>
                    </a:lnTo>
                    <a:lnTo>
                      <a:pt x="12" y="26"/>
                    </a:lnTo>
                    <a:lnTo>
                      <a:pt x="10" y="28"/>
                    </a:lnTo>
                    <a:lnTo>
                      <a:pt x="10" y="30"/>
                    </a:lnTo>
                    <a:lnTo>
                      <a:pt x="8" y="34"/>
                    </a:lnTo>
                    <a:lnTo>
                      <a:pt x="8" y="36"/>
                    </a:lnTo>
                    <a:lnTo>
                      <a:pt x="6" y="38"/>
                    </a:lnTo>
                    <a:lnTo>
                      <a:pt x="6" y="42"/>
                    </a:lnTo>
                    <a:lnTo>
                      <a:pt x="6" y="44"/>
                    </a:lnTo>
                    <a:lnTo>
                      <a:pt x="2" y="48"/>
                    </a:lnTo>
                    <a:lnTo>
                      <a:pt x="2" y="50"/>
                    </a:lnTo>
                    <a:lnTo>
                      <a:pt x="0" y="50"/>
                    </a:lnTo>
                    <a:lnTo>
                      <a:pt x="2" y="52"/>
                    </a:lnTo>
                    <a:lnTo>
                      <a:pt x="2" y="54"/>
                    </a:lnTo>
                    <a:lnTo>
                      <a:pt x="4" y="56"/>
                    </a:lnTo>
                    <a:lnTo>
                      <a:pt x="6" y="56"/>
                    </a:lnTo>
                    <a:lnTo>
                      <a:pt x="8" y="56"/>
                    </a:lnTo>
                    <a:lnTo>
                      <a:pt x="10" y="54"/>
                    </a:lnTo>
                    <a:lnTo>
                      <a:pt x="18" y="54"/>
                    </a:lnTo>
                    <a:lnTo>
                      <a:pt x="20" y="52"/>
                    </a:lnTo>
                    <a:lnTo>
                      <a:pt x="22" y="50"/>
                    </a:lnTo>
                    <a:lnTo>
                      <a:pt x="24" y="48"/>
                    </a:lnTo>
                    <a:lnTo>
                      <a:pt x="26" y="48"/>
                    </a:lnTo>
                    <a:lnTo>
                      <a:pt x="26" y="50"/>
                    </a:lnTo>
                    <a:lnTo>
                      <a:pt x="26" y="52"/>
                    </a:lnTo>
                    <a:lnTo>
                      <a:pt x="26" y="54"/>
                    </a:lnTo>
                    <a:lnTo>
                      <a:pt x="28" y="50"/>
                    </a:lnTo>
                    <a:lnTo>
                      <a:pt x="30" y="50"/>
                    </a:lnTo>
                    <a:lnTo>
                      <a:pt x="28" y="52"/>
                    </a:lnTo>
                    <a:lnTo>
                      <a:pt x="28" y="54"/>
                    </a:lnTo>
                    <a:lnTo>
                      <a:pt x="26" y="54"/>
                    </a:lnTo>
                    <a:lnTo>
                      <a:pt x="26" y="56"/>
                    </a:lnTo>
                    <a:lnTo>
                      <a:pt x="26" y="60"/>
                    </a:lnTo>
                    <a:lnTo>
                      <a:pt x="22" y="64"/>
                    </a:lnTo>
                    <a:lnTo>
                      <a:pt x="24" y="68"/>
                    </a:lnTo>
                    <a:lnTo>
                      <a:pt x="26" y="66"/>
                    </a:lnTo>
                    <a:lnTo>
                      <a:pt x="26" y="68"/>
                    </a:lnTo>
                    <a:lnTo>
                      <a:pt x="30" y="66"/>
                    </a:lnTo>
                    <a:lnTo>
                      <a:pt x="30" y="64"/>
                    </a:lnTo>
                    <a:lnTo>
                      <a:pt x="34" y="60"/>
                    </a:lnTo>
                    <a:lnTo>
                      <a:pt x="34" y="58"/>
                    </a:lnTo>
                    <a:lnTo>
                      <a:pt x="34" y="60"/>
                    </a:lnTo>
                    <a:lnTo>
                      <a:pt x="36" y="60"/>
                    </a:lnTo>
                    <a:lnTo>
                      <a:pt x="38" y="60"/>
                    </a:lnTo>
                    <a:lnTo>
                      <a:pt x="38" y="58"/>
                    </a:lnTo>
                    <a:lnTo>
                      <a:pt x="40" y="58"/>
                    </a:lnTo>
                    <a:lnTo>
                      <a:pt x="40" y="56"/>
                    </a:lnTo>
                    <a:lnTo>
                      <a:pt x="42" y="54"/>
                    </a:lnTo>
                    <a:lnTo>
                      <a:pt x="44" y="52"/>
                    </a:lnTo>
                    <a:lnTo>
                      <a:pt x="44" y="48"/>
                    </a:lnTo>
                    <a:lnTo>
                      <a:pt x="44" y="46"/>
                    </a:lnTo>
                    <a:lnTo>
                      <a:pt x="48" y="44"/>
                    </a:lnTo>
                    <a:lnTo>
                      <a:pt x="48" y="42"/>
                    </a:lnTo>
                    <a:close/>
                  </a:path>
                </a:pathLst>
              </a:custGeom>
              <a:solidFill>
                <a:srgbClr val="0071B4">
                  <a:alpha val="34901"/>
                </a:srgbClr>
              </a:solidFill>
              <a:ln w="9525">
                <a:noFill/>
                <a:round/>
                <a:headEnd/>
                <a:tailEnd/>
              </a:ln>
            </p:spPr>
            <p:txBody>
              <a:bodyPr/>
              <a:lstStyle/>
              <a:p>
                <a:endParaRPr lang="en-US"/>
              </a:p>
            </p:txBody>
          </p:sp>
          <p:sp>
            <p:nvSpPr>
              <p:cNvPr id="14784" name="Freeform 387"/>
              <p:cNvSpPr>
                <a:spLocks/>
              </p:cNvSpPr>
              <p:nvPr/>
            </p:nvSpPr>
            <p:spPr bwMode="auto">
              <a:xfrm>
                <a:off x="3099" y="1737"/>
                <a:ext cx="14" cy="12"/>
              </a:xfrm>
              <a:custGeom>
                <a:avLst/>
                <a:gdLst>
                  <a:gd name="T0" fmla="*/ 10 w 14"/>
                  <a:gd name="T1" fmla="*/ 10 h 12"/>
                  <a:gd name="T2" fmla="*/ 14 w 14"/>
                  <a:gd name="T3" fmla="*/ 4 h 12"/>
                  <a:gd name="T4" fmla="*/ 10 w 14"/>
                  <a:gd name="T5" fmla="*/ 2 h 12"/>
                  <a:gd name="T6" fmla="*/ 8 w 14"/>
                  <a:gd name="T7" fmla="*/ 4 h 12"/>
                  <a:gd name="T8" fmla="*/ 8 w 14"/>
                  <a:gd name="T9" fmla="*/ 4 h 12"/>
                  <a:gd name="T10" fmla="*/ 6 w 14"/>
                  <a:gd name="T11" fmla="*/ 4 h 12"/>
                  <a:gd name="T12" fmla="*/ 8 w 14"/>
                  <a:gd name="T13" fmla="*/ 2 h 12"/>
                  <a:gd name="T14" fmla="*/ 6 w 14"/>
                  <a:gd name="T15" fmla="*/ 0 h 12"/>
                  <a:gd name="T16" fmla="*/ 6 w 14"/>
                  <a:gd name="T17" fmla="*/ 0 h 12"/>
                  <a:gd name="T18" fmla="*/ 2 w 14"/>
                  <a:gd name="T19" fmla="*/ 0 h 12"/>
                  <a:gd name="T20" fmla="*/ 2 w 14"/>
                  <a:gd name="T21" fmla="*/ 0 h 12"/>
                  <a:gd name="T22" fmla="*/ 0 w 14"/>
                  <a:gd name="T23" fmla="*/ 0 h 12"/>
                  <a:gd name="T24" fmla="*/ 2 w 14"/>
                  <a:gd name="T25" fmla="*/ 2 h 12"/>
                  <a:gd name="T26" fmla="*/ 2 w 14"/>
                  <a:gd name="T27" fmla="*/ 4 h 12"/>
                  <a:gd name="T28" fmla="*/ 4 w 14"/>
                  <a:gd name="T29" fmla="*/ 2 h 12"/>
                  <a:gd name="T30" fmla="*/ 4 w 14"/>
                  <a:gd name="T31" fmla="*/ 2 h 12"/>
                  <a:gd name="T32" fmla="*/ 4 w 14"/>
                  <a:gd name="T33" fmla="*/ 6 h 12"/>
                  <a:gd name="T34" fmla="*/ 2 w 14"/>
                  <a:gd name="T35" fmla="*/ 4 h 12"/>
                  <a:gd name="T36" fmla="*/ 2 w 14"/>
                  <a:gd name="T37" fmla="*/ 6 h 12"/>
                  <a:gd name="T38" fmla="*/ 8 w 14"/>
                  <a:gd name="T39" fmla="*/ 12 h 12"/>
                  <a:gd name="T40" fmla="*/ 10 w 14"/>
                  <a:gd name="T41" fmla="*/ 1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2"/>
                  <a:gd name="T65" fmla="*/ 14 w 14"/>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2">
                    <a:moveTo>
                      <a:pt x="10" y="10"/>
                    </a:moveTo>
                    <a:lnTo>
                      <a:pt x="14" y="4"/>
                    </a:lnTo>
                    <a:lnTo>
                      <a:pt x="10" y="2"/>
                    </a:lnTo>
                    <a:lnTo>
                      <a:pt x="8" y="4"/>
                    </a:lnTo>
                    <a:lnTo>
                      <a:pt x="6" y="4"/>
                    </a:lnTo>
                    <a:lnTo>
                      <a:pt x="8" y="2"/>
                    </a:lnTo>
                    <a:lnTo>
                      <a:pt x="6" y="0"/>
                    </a:lnTo>
                    <a:lnTo>
                      <a:pt x="2" y="0"/>
                    </a:lnTo>
                    <a:lnTo>
                      <a:pt x="0" y="0"/>
                    </a:lnTo>
                    <a:lnTo>
                      <a:pt x="2" y="2"/>
                    </a:lnTo>
                    <a:lnTo>
                      <a:pt x="2" y="4"/>
                    </a:lnTo>
                    <a:lnTo>
                      <a:pt x="4" y="2"/>
                    </a:lnTo>
                    <a:lnTo>
                      <a:pt x="4" y="6"/>
                    </a:lnTo>
                    <a:lnTo>
                      <a:pt x="2" y="4"/>
                    </a:lnTo>
                    <a:lnTo>
                      <a:pt x="2" y="6"/>
                    </a:lnTo>
                    <a:lnTo>
                      <a:pt x="8" y="12"/>
                    </a:lnTo>
                    <a:lnTo>
                      <a:pt x="10" y="10"/>
                    </a:lnTo>
                    <a:close/>
                  </a:path>
                </a:pathLst>
              </a:custGeom>
              <a:solidFill>
                <a:srgbClr val="0071B4">
                  <a:alpha val="34901"/>
                </a:srgbClr>
              </a:solidFill>
              <a:ln w="9525">
                <a:noFill/>
                <a:round/>
                <a:headEnd/>
                <a:tailEnd/>
              </a:ln>
            </p:spPr>
            <p:txBody>
              <a:bodyPr/>
              <a:lstStyle/>
              <a:p>
                <a:endParaRPr lang="en-US"/>
              </a:p>
            </p:txBody>
          </p:sp>
          <p:sp>
            <p:nvSpPr>
              <p:cNvPr id="14785" name="Freeform 388"/>
              <p:cNvSpPr>
                <a:spLocks/>
              </p:cNvSpPr>
              <p:nvPr/>
            </p:nvSpPr>
            <p:spPr bwMode="auto">
              <a:xfrm>
                <a:off x="2571" y="1407"/>
                <a:ext cx="6" cy="47"/>
              </a:xfrm>
              <a:custGeom>
                <a:avLst/>
                <a:gdLst>
                  <a:gd name="T0" fmla="*/ 6 w 6"/>
                  <a:gd name="T1" fmla="*/ 47 h 47"/>
                  <a:gd name="T2" fmla="*/ 6 w 6"/>
                  <a:gd name="T3" fmla="*/ 14 h 47"/>
                  <a:gd name="T4" fmla="*/ 6 w 6"/>
                  <a:gd name="T5" fmla="*/ 10 h 47"/>
                  <a:gd name="T6" fmla="*/ 2 w 6"/>
                  <a:gd name="T7" fmla="*/ 0 h 47"/>
                  <a:gd name="T8" fmla="*/ 2 w 6"/>
                  <a:gd name="T9" fmla="*/ 8 h 47"/>
                  <a:gd name="T10" fmla="*/ 4 w 6"/>
                  <a:gd name="T11" fmla="*/ 10 h 47"/>
                  <a:gd name="T12" fmla="*/ 0 w 6"/>
                  <a:gd name="T13" fmla="*/ 12 h 47"/>
                  <a:gd name="T14" fmla="*/ 6 w 6"/>
                  <a:gd name="T15" fmla="*/ 47 h 47"/>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7"/>
                  <a:gd name="T26" fmla="*/ 6 w 6"/>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7">
                    <a:moveTo>
                      <a:pt x="6" y="47"/>
                    </a:moveTo>
                    <a:lnTo>
                      <a:pt x="6" y="14"/>
                    </a:lnTo>
                    <a:lnTo>
                      <a:pt x="6" y="10"/>
                    </a:lnTo>
                    <a:lnTo>
                      <a:pt x="2" y="0"/>
                    </a:lnTo>
                    <a:lnTo>
                      <a:pt x="2" y="8"/>
                    </a:lnTo>
                    <a:lnTo>
                      <a:pt x="4" y="10"/>
                    </a:lnTo>
                    <a:lnTo>
                      <a:pt x="0" y="12"/>
                    </a:lnTo>
                    <a:lnTo>
                      <a:pt x="6" y="47"/>
                    </a:lnTo>
                    <a:close/>
                  </a:path>
                </a:pathLst>
              </a:custGeom>
              <a:solidFill>
                <a:srgbClr val="0071B4">
                  <a:alpha val="34901"/>
                </a:srgbClr>
              </a:solidFill>
              <a:ln w="9525">
                <a:noFill/>
                <a:round/>
                <a:headEnd/>
                <a:tailEnd/>
              </a:ln>
            </p:spPr>
            <p:txBody>
              <a:bodyPr/>
              <a:lstStyle/>
              <a:p>
                <a:endParaRPr lang="en-US"/>
              </a:p>
            </p:txBody>
          </p:sp>
          <p:sp>
            <p:nvSpPr>
              <p:cNvPr id="14786" name="Freeform 389"/>
              <p:cNvSpPr>
                <a:spLocks/>
              </p:cNvSpPr>
              <p:nvPr/>
            </p:nvSpPr>
            <p:spPr bwMode="auto">
              <a:xfrm>
                <a:off x="3037" y="1783"/>
                <a:ext cx="32" cy="28"/>
              </a:xfrm>
              <a:custGeom>
                <a:avLst/>
                <a:gdLst>
                  <a:gd name="T0" fmla="*/ 18 w 32"/>
                  <a:gd name="T1" fmla="*/ 22 h 28"/>
                  <a:gd name="T2" fmla="*/ 20 w 32"/>
                  <a:gd name="T3" fmla="*/ 24 h 28"/>
                  <a:gd name="T4" fmla="*/ 20 w 32"/>
                  <a:gd name="T5" fmla="*/ 22 h 28"/>
                  <a:gd name="T6" fmla="*/ 20 w 32"/>
                  <a:gd name="T7" fmla="*/ 20 h 28"/>
                  <a:gd name="T8" fmla="*/ 24 w 32"/>
                  <a:gd name="T9" fmla="*/ 16 h 28"/>
                  <a:gd name="T10" fmla="*/ 24 w 32"/>
                  <a:gd name="T11" fmla="*/ 20 h 28"/>
                  <a:gd name="T12" fmla="*/ 26 w 32"/>
                  <a:gd name="T13" fmla="*/ 16 h 28"/>
                  <a:gd name="T14" fmla="*/ 28 w 32"/>
                  <a:gd name="T15" fmla="*/ 14 h 28"/>
                  <a:gd name="T16" fmla="*/ 30 w 32"/>
                  <a:gd name="T17" fmla="*/ 14 h 28"/>
                  <a:gd name="T18" fmla="*/ 32 w 32"/>
                  <a:gd name="T19" fmla="*/ 12 h 28"/>
                  <a:gd name="T20" fmla="*/ 32 w 32"/>
                  <a:gd name="T21" fmla="*/ 10 h 28"/>
                  <a:gd name="T22" fmla="*/ 32 w 32"/>
                  <a:gd name="T23" fmla="*/ 6 h 28"/>
                  <a:gd name="T24" fmla="*/ 30 w 32"/>
                  <a:gd name="T25" fmla="*/ 4 h 28"/>
                  <a:gd name="T26" fmla="*/ 28 w 32"/>
                  <a:gd name="T27" fmla="*/ 2 h 28"/>
                  <a:gd name="T28" fmla="*/ 26 w 32"/>
                  <a:gd name="T29" fmla="*/ 4 h 28"/>
                  <a:gd name="T30" fmla="*/ 28 w 32"/>
                  <a:gd name="T31" fmla="*/ 6 h 28"/>
                  <a:gd name="T32" fmla="*/ 26 w 32"/>
                  <a:gd name="T33" fmla="*/ 8 h 28"/>
                  <a:gd name="T34" fmla="*/ 24 w 32"/>
                  <a:gd name="T35" fmla="*/ 12 h 28"/>
                  <a:gd name="T36" fmla="*/ 22 w 32"/>
                  <a:gd name="T37" fmla="*/ 12 h 28"/>
                  <a:gd name="T38" fmla="*/ 22 w 32"/>
                  <a:gd name="T39" fmla="*/ 14 h 28"/>
                  <a:gd name="T40" fmla="*/ 24 w 32"/>
                  <a:gd name="T41" fmla="*/ 8 h 28"/>
                  <a:gd name="T42" fmla="*/ 22 w 32"/>
                  <a:gd name="T43" fmla="*/ 6 h 28"/>
                  <a:gd name="T44" fmla="*/ 22 w 32"/>
                  <a:gd name="T45" fmla="*/ 6 h 28"/>
                  <a:gd name="T46" fmla="*/ 22 w 32"/>
                  <a:gd name="T47" fmla="*/ 4 h 28"/>
                  <a:gd name="T48" fmla="*/ 22 w 32"/>
                  <a:gd name="T49" fmla="*/ 0 h 28"/>
                  <a:gd name="T50" fmla="*/ 20 w 32"/>
                  <a:gd name="T51" fmla="*/ 0 h 28"/>
                  <a:gd name="T52" fmla="*/ 18 w 32"/>
                  <a:gd name="T53" fmla="*/ 2 h 28"/>
                  <a:gd name="T54" fmla="*/ 18 w 32"/>
                  <a:gd name="T55" fmla="*/ 8 h 28"/>
                  <a:gd name="T56" fmla="*/ 18 w 32"/>
                  <a:gd name="T57" fmla="*/ 8 h 28"/>
                  <a:gd name="T58" fmla="*/ 18 w 32"/>
                  <a:gd name="T59" fmla="*/ 12 h 28"/>
                  <a:gd name="T60" fmla="*/ 14 w 32"/>
                  <a:gd name="T61" fmla="*/ 16 h 28"/>
                  <a:gd name="T62" fmla="*/ 14 w 32"/>
                  <a:gd name="T63" fmla="*/ 16 h 28"/>
                  <a:gd name="T64" fmla="*/ 10 w 32"/>
                  <a:gd name="T65" fmla="*/ 18 h 28"/>
                  <a:gd name="T66" fmla="*/ 8 w 32"/>
                  <a:gd name="T67" fmla="*/ 20 h 28"/>
                  <a:gd name="T68" fmla="*/ 6 w 32"/>
                  <a:gd name="T69" fmla="*/ 20 h 28"/>
                  <a:gd name="T70" fmla="*/ 4 w 32"/>
                  <a:gd name="T71" fmla="*/ 22 h 28"/>
                  <a:gd name="T72" fmla="*/ 4 w 32"/>
                  <a:gd name="T73" fmla="*/ 22 h 28"/>
                  <a:gd name="T74" fmla="*/ 2 w 32"/>
                  <a:gd name="T75" fmla="*/ 24 h 28"/>
                  <a:gd name="T76" fmla="*/ 0 w 32"/>
                  <a:gd name="T77" fmla="*/ 24 h 28"/>
                  <a:gd name="T78" fmla="*/ 0 w 32"/>
                  <a:gd name="T79" fmla="*/ 28 h 28"/>
                  <a:gd name="T80" fmla="*/ 0 w 32"/>
                  <a:gd name="T81" fmla="*/ 28 h 28"/>
                  <a:gd name="T82" fmla="*/ 6 w 32"/>
                  <a:gd name="T83" fmla="*/ 28 h 28"/>
                  <a:gd name="T84" fmla="*/ 6 w 32"/>
                  <a:gd name="T85" fmla="*/ 24 h 28"/>
                  <a:gd name="T86" fmla="*/ 8 w 32"/>
                  <a:gd name="T87" fmla="*/ 24 h 28"/>
                  <a:gd name="T88" fmla="*/ 8 w 32"/>
                  <a:gd name="T89" fmla="*/ 28 h 28"/>
                  <a:gd name="T90" fmla="*/ 14 w 32"/>
                  <a:gd name="T91" fmla="*/ 24 h 28"/>
                  <a:gd name="T92" fmla="*/ 18 w 32"/>
                  <a:gd name="T93" fmla="*/ 18 h 28"/>
                  <a:gd name="T94" fmla="*/ 18 w 32"/>
                  <a:gd name="T95" fmla="*/ 20 h 28"/>
                  <a:gd name="T96" fmla="*/ 18 w 32"/>
                  <a:gd name="T97" fmla="*/ 22 h 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
                  <a:gd name="T148" fmla="*/ 0 h 28"/>
                  <a:gd name="T149" fmla="*/ 32 w 32"/>
                  <a:gd name="T150" fmla="*/ 28 h 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 h="28">
                    <a:moveTo>
                      <a:pt x="18" y="22"/>
                    </a:moveTo>
                    <a:lnTo>
                      <a:pt x="20" y="24"/>
                    </a:lnTo>
                    <a:lnTo>
                      <a:pt x="20" y="22"/>
                    </a:lnTo>
                    <a:lnTo>
                      <a:pt x="20" y="20"/>
                    </a:lnTo>
                    <a:lnTo>
                      <a:pt x="24" y="16"/>
                    </a:lnTo>
                    <a:lnTo>
                      <a:pt x="24" y="20"/>
                    </a:lnTo>
                    <a:lnTo>
                      <a:pt x="26" y="16"/>
                    </a:lnTo>
                    <a:lnTo>
                      <a:pt x="28" y="14"/>
                    </a:lnTo>
                    <a:lnTo>
                      <a:pt x="30" y="14"/>
                    </a:lnTo>
                    <a:lnTo>
                      <a:pt x="32" y="12"/>
                    </a:lnTo>
                    <a:lnTo>
                      <a:pt x="32" y="10"/>
                    </a:lnTo>
                    <a:lnTo>
                      <a:pt x="32" y="6"/>
                    </a:lnTo>
                    <a:lnTo>
                      <a:pt x="30" y="4"/>
                    </a:lnTo>
                    <a:lnTo>
                      <a:pt x="28" y="2"/>
                    </a:lnTo>
                    <a:lnTo>
                      <a:pt x="26" y="4"/>
                    </a:lnTo>
                    <a:lnTo>
                      <a:pt x="28" y="6"/>
                    </a:lnTo>
                    <a:lnTo>
                      <a:pt x="26" y="8"/>
                    </a:lnTo>
                    <a:lnTo>
                      <a:pt x="24" y="12"/>
                    </a:lnTo>
                    <a:lnTo>
                      <a:pt x="22" y="12"/>
                    </a:lnTo>
                    <a:lnTo>
                      <a:pt x="22" y="14"/>
                    </a:lnTo>
                    <a:lnTo>
                      <a:pt x="24" y="8"/>
                    </a:lnTo>
                    <a:lnTo>
                      <a:pt x="22" y="6"/>
                    </a:lnTo>
                    <a:lnTo>
                      <a:pt x="22" y="4"/>
                    </a:lnTo>
                    <a:lnTo>
                      <a:pt x="22" y="0"/>
                    </a:lnTo>
                    <a:lnTo>
                      <a:pt x="20" y="0"/>
                    </a:lnTo>
                    <a:lnTo>
                      <a:pt x="18" y="2"/>
                    </a:lnTo>
                    <a:lnTo>
                      <a:pt x="18" y="8"/>
                    </a:lnTo>
                    <a:lnTo>
                      <a:pt x="18" y="12"/>
                    </a:lnTo>
                    <a:lnTo>
                      <a:pt x="14" y="16"/>
                    </a:lnTo>
                    <a:lnTo>
                      <a:pt x="10" y="18"/>
                    </a:lnTo>
                    <a:lnTo>
                      <a:pt x="8" y="20"/>
                    </a:lnTo>
                    <a:lnTo>
                      <a:pt x="6" y="20"/>
                    </a:lnTo>
                    <a:lnTo>
                      <a:pt x="4" y="22"/>
                    </a:lnTo>
                    <a:lnTo>
                      <a:pt x="2" y="24"/>
                    </a:lnTo>
                    <a:lnTo>
                      <a:pt x="0" y="24"/>
                    </a:lnTo>
                    <a:lnTo>
                      <a:pt x="0" y="28"/>
                    </a:lnTo>
                    <a:lnTo>
                      <a:pt x="6" y="28"/>
                    </a:lnTo>
                    <a:lnTo>
                      <a:pt x="6" y="24"/>
                    </a:lnTo>
                    <a:lnTo>
                      <a:pt x="8" y="24"/>
                    </a:lnTo>
                    <a:lnTo>
                      <a:pt x="8" y="28"/>
                    </a:lnTo>
                    <a:lnTo>
                      <a:pt x="14" y="24"/>
                    </a:lnTo>
                    <a:lnTo>
                      <a:pt x="18" y="18"/>
                    </a:lnTo>
                    <a:lnTo>
                      <a:pt x="18" y="20"/>
                    </a:lnTo>
                    <a:lnTo>
                      <a:pt x="18" y="22"/>
                    </a:lnTo>
                    <a:close/>
                  </a:path>
                </a:pathLst>
              </a:custGeom>
              <a:solidFill>
                <a:srgbClr val="0071B4">
                  <a:alpha val="34901"/>
                </a:srgbClr>
              </a:solidFill>
              <a:ln w="9525">
                <a:noFill/>
                <a:round/>
                <a:headEnd/>
                <a:tailEnd/>
              </a:ln>
            </p:spPr>
            <p:txBody>
              <a:bodyPr/>
              <a:lstStyle/>
              <a:p>
                <a:endParaRPr lang="en-US"/>
              </a:p>
            </p:txBody>
          </p:sp>
          <p:sp>
            <p:nvSpPr>
              <p:cNvPr id="14787" name="Freeform 390"/>
              <p:cNvSpPr>
                <a:spLocks/>
              </p:cNvSpPr>
              <p:nvPr/>
            </p:nvSpPr>
            <p:spPr bwMode="auto">
              <a:xfrm>
                <a:off x="3073" y="1757"/>
                <a:ext cx="16" cy="22"/>
              </a:xfrm>
              <a:custGeom>
                <a:avLst/>
                <a:gdLst>
                  <a:gd name="T0" fmla="*/ 0 w 16"/>
                  <a:gd name="T1" fmla="*/ 20 h 22"/>
                  <a:gd name="T2" fmla="*/ 2 w 16"/>
                  <a:gd name="T3" fmla="*/ 22 h 22"/>
                  <a:gd name="T4" fmla="*/ 2 w 16"/>
                  <a:gd name="T5" fmla="*/ 20 h 22"/>
                  <a:gd name="T6" fmla="*/ 8 w 16"/>
                  <a:gd name="T7" fmla="*/ 20 h 22"/>
                  <a:gd name="T8" fmla="*/ 8 w 16"/>
                  <a:gd name="T9" fmla="*/ 16 h 22"/>
                  <a:gd name="T10" fmla="*/ 10 w 16"/>
                  <a:gd name="T11" fmla="*/ 16 h 22"/>
                  <a:gd name="T12" fmla="*/ 10 w 16"/>
                  <a:gd name="T13" fmla="*/ 18 h 22"/>
                  <a:gd name="T14" fmla="*/ 16 w 16"/>
                  <a:gd name="T15" fmla="*/ 16 h 22"/>
                  <a:gd name="T16" fmla="*/ 16 w 16"/>
                  <a:gd name="T17" fmla="*/ 12 h 22"/>
                  <a:gd name="T18" fmla="*/ 16 w 16"/>
                  <a:gd name="T19" fmla="*/ 8 h 22"/>
                  <a:gd name="T20" fmla="*/ 16 w 16"/>
                  <a:gd name="T21" fmla="*/ 6 h 22"/>
                  <a:gd name="T22" fmla="*/ 14 w 16"/>
                  <a:gd name="T23" fmla="*/ 0 h 22"/>
                  <a:gd name="T24" fmla="*/ 12 w 16"/>
                  <a:gd name="T25" fmla="*/ 0 h 22"/>
                  <a:gd name="T26" fmla="*/ 10 w 16"/>
                  <a:gd name="T27" fmla="*/ 4 h 22"/>
                  <a:gd name="T28" fmla="*/ 10 w 16"/>
                  <a:gd name="T29" fmla="*/ 0 h 22"/>
                  <a:gd name="T30" fmla="*/ 10 w 16"/>
                  <a:gd name="T31" fmla="*/ 4 h 22"/>
                  <a:gd name="T32" fmla="*/ 10 w 16"/>
                  <a:gd name="T33" fmla="*/ 6 h 22"/>
                  <a:gd name="T34" fmla="*/ 8 w 16"/>
                  <a:gd name="T35" fmla="*/ 4 h 22"/>
                  <a:gd name="T36" fmla="*/ 6 w 16"/>
                  <a:gd name="T37" fmla="*/ 4 h 22"/>
                  <a:gd name="T38" fmla="*/ 8 w 16"/>
                  <a:gd name="T39" fmla="*/ 6 h 22"/>
                  <a:gd name="T40" fmla="*/ 6 w 16"/>
                  <a:gd name="T41" fmla="*/ 8 h 22"/>
                  <a:gd name="T42" fmla="*/ 4 w 16"/>
                  <a:gd name="T43" fmla="*/ 8 h 22"/>
                  <a:gd name="T44" fmla="*/ 2 w 16"/>
                  <a:gd name="T45" fmla="*/ 10 h 22"/>
                  <a:gd name="T46" fmla="*/ 2 w 16"/>
                  <a:gd name="T47" fmla="*/ 10 h 22"/>
                  <a:gd name="T48" fmla="*/ 2 w 16"/>
                  <a:gd name="T49" fmla="*/ 12 h 22"/>
                  <a:gd name="T50" fmla="*/ 4 w 16"/>
                  <a:gd name="T51" fmla="*/ 12 h 22"/>
                  <a:gd name="T52" fmla="*/ 2 w 16"/>
                  <a:gd name="T53" fmla="*/ 14 h 22"/>
                  <a:gd name="T54" fmla="*/ 2 w 16"/>
                  <a:gd name="T55" fmla="*/ 14 h 22"/>
                  <a:gd name="T56" fmla="*/ 0 w 16"/>
                  <a:gd name="T57" fmla="*/ 14 h 22"/>
                  <a:gd name="T58" fmla="*/ 2 w 16"/>
                  <a:gd name="T59" fmla="*/ 16 h 22"/>
                  <a:gd name="T60" fmla="*/ 4 w 16"/>
                  <a:gd name="T61" fmla="*/ 16 h 22"/>
                  <a:gd name="T62" fmla="*/ 2 w 16"/>
                  <a:gd name="T63" fmla="*/ 18 h 22"/>
                  <a:gd name="T64" fmla="*/ 0 w 16"/>
                  <a:gd name="T65" fmla="*/ 2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
                  <a:gd name="T100" fmla="*/ 0 h 22"/>
                  <a:gd name="T101" fmla="*/ 16 w 16"/>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 h="22">
                    <a:moveTo>
                      <a:pt x="0" y="20"/>
                    </a:moveTo>
                    <a:lnTo>
                      <a:pt x="2" y="22"/>
                    </a:lnTo>
                    <a:lnTo>
                      <a:pt x="2" y="20"/>
                    </a:lnTo>
                    <a:lnTo>
                      <a:pt x="8" y="20"/>
                    </a:lnTo>
                    <a:lnTo>
                      <a:pt x="8" y="16"/>
                    </a:lnTo>
                    <a:lnTo>
                      <a:pt x="10" y="16"/>
                    </a:lnTo>
                    <a:lnTo>
                      <a:pt x="10" y="18"/>
                    </a:lnTo>
                    <a:lnTo>
                      <a:pt x="16" y="16"/>
                    </a:lnTo>
                    <a:lnTo>
                      <a:pt x="16" y="12"/>
                    </a:lnTo>
                    <a:lnTo>
                      <a:pt x="16" y="8"/>
                    </a:lnTo>
                    <a:lnTo>
                      <a:pt x="16" y="6"/>
                    </a:lnTo>
                    <a:lnTo>
                      <a:pt x="14" y="0"/>
                    </a:lnTo>
                    <a:lnTo>
                      <a:pt x="12" y="0"/>
                    </a:lnTo>
                    <a:lnTo>
                      <a:pt x="10" y="4"/>
                    </a:lnTo>
                    <a:lnTo>
                      <a:pt x="10" y="0"/>
                    </a:lnTo>
                    <a:lnTo>
                      <a:pt x="10" y="4"/>
                    </a:lnTo>
                    <a:lnTo>
                      <a:pt x="10" y="6"/>
                    </a:lnTo>
                    <a:lnTo>
                      <a:pt x="8" y="4"/>
                    </a:lnTo>
                    <a:lnTo>
                      <a:pt x="6" y="4"/>
                    </a:lnTo>
                    <a:lnTo>
                      <a:pt x="8" y="6"/>
                    </a:lnTo>
                    <a:lnTo>
                      <a:pt x="6" y="8"/>
                    </a:lnTo>
                    <a:lnTo>
                      <a:pt x="4" y="8"/>
                    </a:lnTo>
                    <a:lnTo>
                      <a:pt x="2" y="10"/>
                    </a:lnTo>
                    <a:lnTo>
                      <a:pt x="2" y="12"/>
                    </a:lnTo>
                    <a:lnTo>
                      <a:pt x="4" y="12"/>
                    </a:lnTo>
                    <a:lnTo>
                      <a:pt x="2" y="14"/>
                    </a:lnTo>
                    <a:lnTo>
                      <a:pt x="0" y="14"/>
                    </a:lnTo>
                    <a:lnTo>
                      <a:pt x="2" y="16"/>
                    </a:lnTo>
                    <a:lnTo>
                      <a:pt x="4" y="16"/>
                    </a:lnTo>
                    <a:lnTo>
                      <a:pt x="2" y="18"/>
                    </a:lnTo>
                    <a:lnTo>
                      <a:pt x="0" y="20"/>
                    </a:lnTo>
                    <a:close/>
                  </a:path>
                </a:pathLst>
              </a:custGeom>
              <a:solidFill>
                <a:srgbClr val="0071B4">
                  <a:alpha val="34901"/>
                </a:srgbClr>
              </a:solidFill>
              <a:ln w="9525">
                <a:noFill/>
                <a:round/>
                <a:headEnd/>
                <a:tailEnd/>
              </a:ln>
            </p:spPr>
            <p:txBody>
              <a:bodyPr/>
              <a:lstStyle/>
              <a:p>
                <a:endParaRPr lang="en-US"/>
              </a:p>
            </p:txBody>
          </p:sp>
          <p:sp>
            <p:nvSpPr>
              <p:cNvPr id="14788" name="Freeform 391"/>
              <p:cNvSpPr>
                <a:spLocks/>
              </p:cNvSpPr>
              <p:nvPr/>
            </p:nvSpPr>
            <p:spPr bwMode="auto">
              <a:xfrm>
                <a:off x="3111" y="1731"/>
                <a:ext cx="8" cy="8"/>
              </a:xfrm>
              <a:custGeom>
                <a:avLst/>
                <a:gdLst>
                  <a:gd name="T0" fmla="*/ 6 w 8"/>
                  <a:gd name="T1" fmla="*/ 8 h 8"/>
                  <a:gd name="T2" fmla="*/ 8 w 8"/>
                  <a:gd name="T3" fmla="*/ 6 h 8"/>
                  <a:gd name="T4" fmla="*/ 6 w 8"/>
                  <a:gd name="T5" fmla="*/ 4 h 8"/>
                  <a:gd name="T6" fmla="*/ 6 w 8"/>
                  <a:gd name="T7" fmla="*/ 4 h 8"/>
                  <a:gd name="T8" fmla="*/ 6 w 8"/>
                  <a:gd name="T9" fmla="*/ 2 h 8"/>
                  <a:gd name="T10" fmla="*/ 4 w 8"/>
                  <a:gd name="T11" fmla="*/ 2 h 8"/>
                  <a:gd name="T12" fmla="*/ 4 w 8"/>
                  <a:gd name="T13" fmla="*/ 4 h 8"/>
                  <a:gd name="T14" fmla="*/ 2 w 8"/>
                  <a:gd name="T15" fmla="*/ 0 h 8"/>
                  <a:gd name="T16" fmla="*/ 2 w 8"/>
                  <a:gd name="T17" fmla="*/ 0 h 8"/>
                  <a:gd name="T18" fmla="*/ 0 w 8"/>
                  <a:gd name="T19" fmla="*/ 0 h 8"/>
                  <a:gd name="T20" fmla="*/ 4 w 8"/>
                  <a:gd name="T21" fmla="*/ 6 h 8"/>
                  <a:gd name="T22" fmla="*/ 6 w 8"/>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6" y="8"/>
                    </a:moveTo>
                    <a:lnTo>
                      <a:pt x="8" y="6"/>
                    </a:lnTo>
                    <a:lnTo>
                      <a:pt x="6" y="4"/>
                    </a:lnTo>
                    <a:lnTo>
                      <a:pt x="6" y="2"/>
                    </a:lnTo>
                    <a:lnTo>
                      <a:pt x="4" y="2"/>
                    </a:lnTo>
                    <a:lnTo>
                      <a:pt x="4" y="4"/>
                    </a:lnTo>
                    <a:lnTo>
                      <a:pt x="2" y="0"/>
                    </a:lnTo>
                    <a:lnTo>
                      <a:pt x="0" y="0"/>
                    </a:lnTo>
                    <a:lnTo>
                      <a:pt x="4" y="6"/>
                    </a:lnTo>
                    <a:lnTo>
                      <a:pt x="6" y="8"/>
                    </a:lnTo>
                    <a:close/>
                  </a:path>
                </a:pathLst>
              </a:custGeom>
              <a:solidFill>
                <a:srgbClr val="0071B4">
                  <a:alpha val="34901"/>
                </a:srgbClr>
              </a:solidFill>
              <a:ln w="9525">
                <a:noFill/>
                <a:round/>
                <a:headEnd/>
                <a:tailEnd/>
              </a:ln>
            </p:spPr>
            <p:txBody>
              <a:bodyPr/>
              <a:lstStyle/>
              <a:p>
                <a:endParaRPr lang="en-US"/>
              </a:p>
            </p:txBody>
          </p:sp>
          <p:sp>
            <p:nvSpPr>
              <p:cNvPr id="14789" name="Freeform 392"/>
              <p:cNvSpPr>
                <a:spLocks/>
              </p:cNvSpPr>
              <p:nvPr/>
            </p:nvSpPr>
            <p:spPr bwMode="auto">
              <a:xfrm>
                <a:off x="3589" y="1395"/>
                <a:ext cx="215" cy="201"/>
              </a:xfrm>
              <a:custGeom>
                <a:avLst/>
                <a:gdLst>
                  <a:gd name="T0" fmla="*/ 16 w 215"/>
                  <a:gd name="T1" fmla="*/ 181 h 201"/>
                  <a:gd name="T2" fmla="*/ 14 w 215"/>
                  <a:gd name="T3" fmla="*/ 183 h 201"/>
                  <a:gd name="T4" fmla="*/ 10 w 215"/>
                  <a:gd name="T5" fmla="*/ 195 h 201"/>
                  <a:gd name="T6" fmla="*/ 24 w 215"/>
                  <a:gd name="T7" fmla="*/ 197 h 201"/>
                  <a:gd name="T8" fmla="*/ 42 w 215"/>
                  <a:gd name="T9" fmla="*/ 201 h 201"/>
                  <a:gd name="T10" fmla="*/ 48 w 215"/>
                  <a:gd name="T11" fmla="*/ 191 h 201"/>
                  <a:gd name="T12" fmla="*/ 52 w 215"/>
                  <a:gd name="T13" fmla="*/ 187 h 201"/>
                  <a:gd name="T14" fmla="*/ 50 w 215"/>
                  <a:gd name="T15" fmla="*/ 175 h 201"/>
                  <a:gd name="T16" fmla="*/ 56 w 215"/>
                  <a:gd name="T17" fmla="*/ 177 h 201"/>
                  <a:gd name="T18" fmla="*/ 56 w 215"/>
                  <a:gd name="T19" fmla="*/ 167 h 201"/>
                  <a:gd name="T20" fmla="*/ 54 w 215"/>
                  <a:gd name="T21" fmla="*/ 157 h 201"/>
                  <a:gd name="T22" fmla="*/ 64 w 215"/>
                  <a:gd name="T23" fmla="*/ 165 h 201"/>
                  <a:gd name="T24" fmla="*/ 68 w 215"/>
                  <a:gd name="T25" fmla="*/ 159 h 201"/>
                  <a:gd name="T26" fmla="*/ 72 w 215"/>
                  <a:gd name="T27" fmla="*/ 153 h 201"/>
                  <a:gd name="T28" fmla="*/ 72 w 215"/>
                  <a:gd name="T29" fmla="*/ 141 h 201"/>
                  <a:gd name="T30" fmla="*/ 74 w 215"/>
                  <a:gd name="T31" fmla="*/ 137 h 201"/>
                  <a:gd name="T32" fmla="*/ 76 w 215"/>
                  <a:gd name="T33" fmla="*/ 131 h 201"/>
                  <a:gd name="T34" fmla="*/ 82 w 215"/>
                  <a:gd name="T35" fmla="*/ 125 h 201"/>
                  <a:gd name="T36" fmla="*/ 91 w 215"/>
                  <a:gd name="T37" fmla="*/ 123 h 201"/>
                  <a:gd name="T38" fmla="*/ 95 w 215"/>
                  <a:gd name="T39" fmla="*/ 109 h 201"/>
                  <a:gd name="T40" fmla="*/ 107 w 215"/>
                  <a:gd name="T41" fmla="*/ 109 h 201"/>
                  <a:gd name="T42" fmla="*/ 135 w 215"/>
                  <a:gd name="T43" fmla="*/ 79 h 201"/>
                  <a:gd name="T44" fmla="*/ 141 w 215"/>
                  <a:gd name="T45" fmla="*/ 77 h 201"/>
                  <a:gd name="T46" fmla="*/ 163 w 215"/>
                  <a:gd name="T47" fmla="*/ 65 h 201"/>
                  <a:gd name="T48" fmla="*/ 179 w 215"/>
                  <a:gd name="T49" fmla="*/ 57 h 201"/>
                  <a:gd name="T50" fmla="*/ 201 w 215"/>
                  <a:gd name="T51" fmla="*/ 46 h 201"/>
                  <a:gd name="T52" fmla="*/ 215 w 215"/>
                  <a:gd name="T53" fmla="*/ 28 h 201"/>
                  <a:gd name="T54" fmla="*/ 211 w 215"/>
                  <a:gd name="T55" fmla="*/ 12 h 201"/>
                  <a:gd name="T56" fmla="*/ 199 w 215"/>
                  <a:gd name="T57" fmla="*/ 0 h 201"/>
                  <a:gd name="T58" fmla="*/ 181 w 215"/>
                  <a:gd name="T59" fmla="*/ 6 h 201"/>
                  <a:gd name="T60" fmla="*/ 169 w 215"/>
                  <a:gd name="T61" fmla="*/ 16 h 201"/>
                  <a:gd name="T62" fmla="*/ 161 w 215"/>
                  <a:gd name="T63" fmla="*/ 30 h 201"/>
                  <a:gd name="T64" fmla="*/ 147 w 215"/>
                  <a:gd name="T65" fmla="*/ 38 h 201"/>
                  <a:gd name="T66" fmla="*/ 139 w 215"/>
                  <a:gd name="T67" fmla="*/ 38 h 201"/>
                  <a:gd name="T68" fmla="*/ 119 w 215"/>
                  <a:gd name="T69" fmla="*/ 42 h 201"/>
                  <a:gd name="T70" fmla="*/ 103 w 215"/>
                  <a:gd name="T71" fmla="*/ 42 h 201"/>
                  <a:gd name="T72" fmla="*/ 103 w 215"/>
                  <a:gd name="T73" fmla="*/ 53 h 201"/>
                  <a:gd name="T74" fmla="*/ 95 w 215"/>
                  <a:gd name="T75" fmla="*/ 49 h 201"/>
                  <a:gd name="T76" fmla="*/ 70 w 215"/>
                  <a:gd name="T77" fmla="*/ 69 h 201"/>
                  <a:gd name="T78" fmla="*/ 60 w 215"/>
                  <a:gd name="T79" fmla="*/ 81 h 201"/>
                  <a:gd name="T80" fmla="*/ 54 w 215"/>
                  <a:gd name="T81" fmla="*/ 97 h 201"/>
                  <a:gd name="T82" fmla="*/ 34 w 215"/>
                  <a:gd name="T83" fmla="*/ 109 h 201"/>
                  <a:gd name="T84" fmla="*/ 26 w 215"/>
                  <a:gd name="T85" fmla="*/ 107 h 201"/>
                  <a:gd name="T86" fmla="*/ 30 w 215"/>
                  <a:gd name="T87" fmla="*/ 113 h 201"/>
                  <a:gd name="T88" fmla="*/ 28 w 215"/>
                  <a:gd name="T89" fmla="*/ 125 h 201"/>
                  <a:gd name="T90" fmla="*/ 42 w 215"/>
                  <a:gd name="T91" fmla="*/ 129 h 201"/>
                  <a:gd name="T92" fmla="*/ 24 w 215"/>
                  <a:gd name="T93" fmla="*/ 131 h 201"/>
                  <a:gd name="T94" fmla="*/ 30 w 215"/>
                  <a:gd name="T95" fmla="*/ 143 h 201"/>
                  <a:gd name="T96" fmla="*/ 22 w 215"/>
                  <a:gd name="T97" fmla="*/ 153 h 201"/>
                  <a:gd name="T98" fmla="*/ 30 w 215"/>
                  <a:gd name="T99" fmla="*/ 163 h 201"/>
                  <a:gd name="T100" fmla="*/ 14 w 215"/>
                  <a:gd name="T101" fmla="*/ 165 h 201"/>
                  <a:gd name="T102" fmla="*/ 0 w 215"/>
                  <a:gd name="T103" fmla="*/ 175 h 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5"/>
                  <a:gd name="T157" fmla="*/ 0 h 201"/>
                  <a:gd name="T158" fmla="*/ 215 w 215"/>
                  <a:gd name="T159" fmla="*/ 201 h 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5" h="201">
                    <a:moveTo>
                      <a:pt x="4" y="181"/>
                    </a:moveTo>
                    <a:lnTo>
                      <a:pt x="4" y="183"/>
                    </a:lnTo>
                    <a:lnTo>
                      <a:pt x="10" y="185"/>
                    </a:lnTo>
                    <a:lnTo>
                      <a:pt x="14" y="181"/>
                    </a:lnTo>
                    <a:lnTo>
                      <a:pt x="16" y="181"/>
                    </a:lnTo>
                    <a:lnTo>
                      <a:pt x="18" y="179"/>
                    </a:lnTo>
                    <a:lnTo>
                      <a:pt x="20" y="181"/>
                    </a:lnTo>
                    <a:lnTo>
                      <a:pt x="16" y="183"/>
                    </a:lnTo>
                    <a:lnTo>
                      <a:pt x="14" y="183"/>
                    </a:lnTo>
                    <a:lnTo>
                      <a:pt x="10" y="187"/>
                    </a:lnTo>
                    <a:lnTo>
                      <a:pt x="8" y="189"/>
                    </a:lnTo>
                    <a:lnTo>
                      <a:pt x="8" y="191"/>
                    </a:lnTo>
                    <a:lnTo>
                      <a:pt x="10" y="193"/>
                    </a:lnTo>
                    <a:lnTo>
                      <a:pt x="10" y="195"/>
                    </a:lnTo>
                    <a:lnTo>
                      <a:pt x="6" y="197"/>
                    </a:lnTo>
                    <a:lnTo>
                      <a:pt x="10" y="197"/>
                    </a:lnTo>
                    <a:lnTo>
                      <a:pt x="16" y="193"/>
                    </a:lnTo>
                    <a:lnTo>
                      <a:pt x="20" y="193"/>
                    </a:lnTo>
                    <a:lnTo>
                      <a:pt x="24" y="197"/>
                    </a:lnTo>
                    <a:lnTo>
                      <a:pt x="30" y="197"/>
                    </a:lnTo>
                    <a:lnTo>
                      <a:pt x="34" y="201"/>
                    </a:lnTo>
                    <a:lnTo>
                      <a:pt x="38" y="199"/>
                    </a:lnTo>
                    <a:lnTo>
                      <a:pt x="40" y="201"/>
                    </a:lnTo>
                    <a:lnTo>
                      <a:pt x="42" y="201"/>
                    </a:lnTo>
                    <a:lnTo>
                      <a:pt x="44" y="199"/>
                    </a:lnTo>
                    <a:lnTo>
                      <a:pt x="46" y="199"/>
                    </a:lnTo>
                    <a:lnTo>
                      <a:pt x="48" y="195"/>
                    </a:lnTo>
                    <a:lnTo>
                      <a:pt x="50" y="193"/>
                    </a:lnTo>
                    <a:lnTo>
                      <a:pt x="48" y="191"/>
                    </a:lnTo>
                    <a:lnTo>
                      <a:pt x="46" y="189"/>
                    </a:lnTo>
                    <a:lnTo>
                      <a:pt x="44" y="181"/>
                    </a:lnTo>
                    <a:lnTo>
                      <a:pt x="48" y="183"/>
                    </a:lnTo>
                    <a:lnTo>
                      <a:pt x="48" y="185"/>
                    </a:lnTo>
                    <a:lnTo>
                      <a:pt x="52" y="187"/>
                    </a:lnTo>
                    <a:lnTo>
                      <a:pt x="52" y="185"/>
                    </a:lnTo>
                    <a:lnTo>
                      <a:pt x="54" y="185"/>
                    </a:lnTo>
                    <a:lnTo>
                      <a:pt x="54" y="183"/>
                    </a:lnTo>
                    <a:lnTo>
                      <a:pt x="54" y="181"/>
                    </a:lnTo>
                    <a:lnTo>
                      <a:pt x="50" y="175"/>
                    </a:lnTo>
                    <a:lnTo>
                      <a:pt x="46" y="175"/>
                    </a:lnTo>
                    <a:lnTo>
                      <a:pt x="44" y="173"/>
                    </a:lnTo>
                    <a:lnTo>
                      <a:pt x="46" y="171"/>
                    </a:lnTo>
                    <a:lnTo>
                      <a:pt x="54" y="173"/>
                    </a:lnTo>
                    <a:lnTo>
                      <a:pt x="56" y="177"/>
                    </a:lnTo>
                    <a:lnTo>
                      <a:pt x="58" y="177"/>
                    </a:lnTo>
                    <a:lnTo>
                      <a:pt x="58" y="171"/>
                    </a:lnTo>
                    <a:lnTo>
                      <a:pt x="60" y="169"/>
                    </a:lnTo>
                    <a:lnTo>
                      <a:pt x="56" y="167"/>
                    </a:lnTo>
                    <a:lnTo>
                      <a:pt x="56" y="165"/>
                    </a:lnTo>
                    <a:lnTo>
                      <a:pt x="54" y="163"/>
                    </a:lnTo>
                    <a:lnTo>
                      <a:pt x="50" y="161"/>
                    </a:lnTo>
                    <a:lnTo>
                      <a:pt x="54" y="161"/>
                    </a:lnTo>
                    <a:lnTo>
                      <a:pt x="54" y="157"/>
                    </a:lnTo>
                    <a:lnTo>
                      <a:pt x="54" y="153"/>
                    </a:lnTo>
                    <a:lnTo>
                      <a:pt x="60" y="163"/>
                    </a:lnTo>
                    <a:lnTo>
                      <a:pt x="62" y="163"/>
                    </a:lnTo>
                    <a:lnTo>
                      <a:pt x="62" y="165"/>
                    </a:lnTo>
                    <a:lnTo>
                      <a:pt x="64" y="165"/>
                    </a:lnTo>
                    <a:lnTo>
                      <a:pt x="64" y="161"/>
                    </a:lnTo>
                    <a:lnTo>
                      <a:pt x="64" y="159"/>
                    </a:lnTo>
                    <a:lnTo>
                      <a:pt x="66" y="161"/>
                    </a:lnTo>
                    <a:lnTo>
                      <a:pt x="68" y="159"/>
                    </a:lnTo>
                    <a:lnTo>
                      <a:pt x="66" y="155"/>
                    </a:lnTo>
                    <a:lnTo>
                      <a:pt x="68" y="155"/>
                    </a:lnTo>
                    <a:lnTo>
                      <a:pt x="70" y="157"/>
                    </a:lnTo>
                    <a:lnTo>
                      <a:pt x="70" y="153"/>
                    </a:lnTo>
                    <a:lnTo>
                      <a:pt x="72" y="153"/>
                    </a:lnTo>
                    <a:lnTo>
                      <a:pt x="72" y="151"/>
                    </a:lnTo>
                    <a:lnTo>
                      <a:pt x="68" y="141"/>
                    </a:lnTo>
                    <a:lnTo>
                      <a:pt x="64" y="139"/>
                    </a:lnTo>
                    <a:lnTo>
                      <a:pt x="64" y="135"/>
                    </a:lnTo>
                    <a:lnTo>
                      <a:pt x="72" y="141"/>
                    </a:lnTo>
                    <a:lnTo>
                      <a:pt x="72" y="145"/>
                    </a:lnTo>
                    <a:lnTo>
                      <a:pt x="74" y="143"/>
                    </a:lnTo>
                    <a:lnTo>
                      <a:pt x="76" y="143"/>
                    </a:lnTo>
                    <a:lnTo>
                      <a:pt x="74" y="139"/>
                    </a:lnTo>
                    <a:lnTo>
                      <a:pt x="74" y="137"/>
                    </a:lnTo>
                    <a:lnTo>
                      <a:pt x="78" y="139"/>
                    </a:lnTo>
                    <a:lnTo>
                      <a:pt x="76" y="137"/>
                    </a:lnTo>
                    <a:lnTo>
                      <a:pt x="76" y="135"/>
                    </a:lnTo>
                    <a:lnTo>
                      <a:pt x="76" y="133"/>
                    </a:lnTo>
                    <a:lnTo>
                      <a:pt x="76" y="131"/>
                    </a:lnTo>
                    <a:lnTo>
                      <a:pt x="78" y="131"/>
                    </a:lnTo>
                    <a:lnTo>
                      <a:pt x="87" y="137"/>
                    </a:lnTo>
                    <a:lnTo>
                      <a:pt x="83" y="131"/>
                    </a:lnTo>
                    <a:lnTo>
                      <a:pt x="82" y="127"/>
                    </a:lnTo>
                    <a:lnTo>
                      <a:pt x="82" y="125"/>
                    </a:lnTo>
                    <a:lnTo>
                      <a:pt x="83" y="127"/>
                    </a:lnTo>
                    <a:lnTo>
                      <a:pt x="87" y="129"/>
                    </a:lnTo>
                    <a:lnTo>
                      <a:pt x="91" y="129"/>
                    </a:lnTo>
                    <a:lnTo>
                      <a:pt x="91" y="127"/>
                    </a:lnTo>
                    <a:lnTo>
                      <a:pt x="91" y="123"/>
                    </a:lnTo>
                    <a:lnTo>
                      <a:pt x="97" y="117"/>
                    </a:lnTo>
                    <a:lnTo>
                      <a:pt x="97" y="115"/>
                    </a:lnTo>
                    <a:lnTo>
                      <a:pt x="95" y="115"/>
                    </a:lnTo>
                    <a:lnTo>
                      <a:pt x="93" y="113"/>
                    </a:lnTo>
                    <a:lnTo>
                      <a:pt x="95" y="109"/>
                    </a:lnTo>
                    <a:lnTo>
                      <a:pt x="99" y="109"/>
                    </a:lnTo>
                    <a:lnTo>
                      <a:pt x="99" y="111"/>
                    </a:lnTo>
                    <a:lnTo>
                      <a:pt x="101" y="109"/>
                    </a:lnTo>
                    <a:lnTo>
                      <a:pt x="107" y="109"/>
                    </a:lnTo>
                    <a:lnTo>
                      <a:pt x="119" y="91"/>
                    </a:lnTo>
                    <a:lnTo>
                      <a:pt x="121" y="93"/>
                    </a:lnTo>
                    <a:lnTo>
                      <a:pt x="123" y="89"/>
                    </a:lnTo>
                    <a:lnTo>
                      <a:pt x="129" y="87"/>
                    </a:lnTo>
                    <a:lnTo>
                      <a:pt x="135" y="79"/>
                    </a:lnTo>
                    <a:lnTo>
                      <a:pt x="137" y="77"/>
                    </a:lnTo>
                    <a:lnTo>
                      <a:pt x="137" y="73"/>
                    </a:lnTo>
                    <a:lnTo>
                      <a:pt x="139" y="73"/>
                    </a:lnTo>
                    <a:lnTo>
                      <a:pt x="141" y="77"/>
                    </a:lnTo>
                    <a:lnTo>
                      <a:pt x="143" y="77"/>
                    </a:lnTo>
                    <a:lnTo>
                      <a:pt x="157" y="69"/>
                    </a:lnTo>
                    <a:lnTo>
                      <a:pt x="159" y="65"/>
                    </a:lnTo>
                    <a:lnTo>
                      <a:pt x="159" y="67"/>
                    </a:lnTo>
                    <a:lnTo>
                      <a:pt x="163" y="65"/>
                    </a:lnTo>
                    <a:lnTo>
                      <a:pt x="163" y="63"/>
                    </a:lnTo>
                    <a:lnTo>
                      <a:pt x="165" y="61"/>
                    </a:lnTo>
                    <a:lnTo>
                      <a:pt x="171" y="59"/>
                    </a:lnTo>
                    <a:lnTo>
                      <a:pt x="173" y="59"/>
                    </a:lnTo>
                    <a:lnTo>
                      <a:pt x="179" y="57"/>
                    </a:lnTo>
                    <a:lnTo>
                      <a:pt x="181" y="57"/>
                    </a:lnTo>
                    <a:lnTo>
                      <a:pt x="187" y="55"/>
                    </a:lnTo>
                    <a:lnTo>
                      <a:pt x="197" y="46"/>
                    </a:lnTo>
                    <a:lnTo>
                      <a:pt x="199" y="46"/>
                    </a:lnTo>
                    <a:lnTo>
                      <a:pt x="201" y="46"/>
                    </a:lnTo>
                    <a:lnTo>
                      <a:pt x="205" y="47"/>
                    </a:lnTo>
                    <a:lnTo>
                      <a:pt x="203" y="44"/>
                    </a:lnTo>
                    <a:lnTo>
                      <a:pt x="211" y="32"/>
                    </a:lnTo>
                    <a:lnTo>
                      <a:pt x="215" y="30"/>
                    </a:lnTo>
                    <a:lnTo>
                      <a:pt x="215" y="28"/>
                    </a:lnTo>
                    <a:lnTo>
                      <a:pt x="211" y="28"/>
                    </a:lnTo>
                    <a:lnTo>
                      <a:pt x="213" y="22"/>
                    </a:lnTo>
                    <a:lnTo>
                      <a:pt x="215" y="22"/>
                    </a:lnTo>
                    <a:lnTo>
                      <a:pt x="215" y="18"/>
                    </a:lnTo>
                    <a:lnTo>
                      <a:pt x="211" y="12"/>
                    </a:lnTo>
                    <a:lnTo>
                      <a:pt x="213" y="8"/>
                    </a:lnTo>
                    <a:lnTo>
                      <a:pt x="211" y="6"/>
                    </a:lnTo>
                    <a:lnTo>
                      <a:pt x="209" y="4"/>
                    </a:lnTo>
                    <a:lnTo>
                      <a:pt x="207" y="2"/>
                    </a:lnTo>
                    <a:lnTo>
                      <a:pt x="199" y="0"/>
                    </a:lnTo>
                    <a:lnTo>
                      <a:pt x="191" y="0"/>
                    </a:lnTo>
                    <a:lnTo>
                      <a:pt x="185" y="4"/>
                    </a:lnTo>
                    <a:lnTo>
                      <a:pt x="181" y="2"/>
                    </a:lnTo>
                    <a:lnTo>
                      <a:pt x="181" y="4"/>
                    </a:lnTo>
                    <a:lnTo>
                      <a:pt x="181" y="6"/>
                    </a:lnTo>
                    <a:lnTo>
                      <a:pt x="177" y="10"/>
                    </a:lnTo>
                    <a:lnTo>
                      <a:pt x="175" y="10"/>
                    </a:lnTo>
                    <a:lnTo>
                      <a:pt x="173" y="12"/>
                    </a:lnTo>
                    <a:lnTo>
                      <a:pt x="171" y="14"/>
                    </a:lnTo>
                    <a:lnTo>
                      <a:pt x="169" y="16"/>
                    </a:lnTo>
                    <a:lnTo>
                      <a:pt x="169" y="24"/>
                    </a:lnTo>
                    <a:lnTo>
                      <a:pt x="169" y="26"/>
                    </a:lnTo>
                    <a:lnTo>
                      <a:pt x="167" y="28"/>
                    </a:lnTo>
                    <a:lnTo>
                      <a:pt x="163" y="26"/>
                    </a:lnTo>
                    <a:lnTo>
                      <a:pt x="161" y="30"/>
                    </a:lnTo>
                    <a:lnTo>
                      <a:pt x="157" y="30"/>
                    </a:lnTo>
                    <a:lnTo>
                      <a:pt x="151" y="36"/>
                    </a:lnTo>
                    <a:lnTo>
                      <a:pt x="149" y="36"/>
                    </a:lnTo>
                    <a:lnTo>
                      <a:pt x="149" y="38"/>
                    </a:lnTo>
                    <a:lnTo>
                      <a:pt x="147" y="38"/>
                    </a:lnTo>
                    <a:lnTo>
                      <a:pt x="145" y="40"/>
                    </a:lnTo>
                    <a:lnTo>
                      <a:pt x="143" y="40"/>
                    </a:lnTo>
                    <a:lnTo>
                      <a:pt x="141" y="38"/>
                    </a:lnTo>
                    <a:lnTo>
                      <a:pt x="139" y="38"/>
                    </a:lnTo>
                    <a:lnTo>
                      <a:pt x="127" y="46"/>
                    </a:lnTo>
                    <a:lnTo>
                      <a:pt x="125" y="44"/>
                    </a:lnTo>
                    <a:lnTo>
                      <a:pt x="123" y="47"/>
                    </a:lnTo>
                    <a:lnTo>
                      <a:pt x="119" y="46"/>
                    </a:lnTo>
                    <a:lnTo>
                      <a:pt x="119" y="42"/>
                    </a:lnTo>
                    <a:lnTo>
                      <a:pt x="107" y="40"/>
                    </a:lnTo>
                    <a:lnTo>
                      <a:pt x="107" y="38"/>
                    </a:lnTo>
                    <a:lnTo>
                      <a:pt x="103" y="40"/>
                    </a:lnTo>
                    <a:lnTo>
                      <a:pt x="103" y="42"/>
                    </a:lnTo>
                    <a:lnTo>
                      <a:pt x="101" y="42"/>
                    </a:lnTo>
                    <a:lnTo>
                      <a:pt x="101" y="46"/>
                    </a:lnTo>
                    <a:lnTo>
                      <a:pt x="101" y="49"/>
                    </a:lnTo>
                    <a:lnTo>
                      <a:pt x="103" y="49"/>
                    </a:lnTo>
                    <a:lnTo>
                      <a:pt x="103" y="53"/>
                    </a:lnTo>
                    <a:lnTo>
                      <a:pt x="97" y="55"/>
                    </a:lnTo>
                    <a:lnTo>
                      <a:pt x="97" y="57"/>
                    </a:lnTo>
                    <a:lnTo>
                      <a:pt x="93" y="57"/>
                    </a:lnTo>
                    <a:lnTo>
                      <a:pt x="97" y="49"/>
                    </a:lnTo>
                    <a:lnTo>
                      <a:pt x="95" y="49"/>
                    </a:lnTo>
                    <a:lnTo>
                      <a:pt x="89" y="53"/>
                    </a:lnTo>
                    <a:lnTo>
                      <a:pt x="87" y="57"/>
                    </a:lnTo>
                    <a:lnTo>
                      <a:pt x="85" y="59"/>
                    </a:lnTo>
                    <a:lnTo>
                      <a:pt x="72" y="67"/>
                    </a:lnTo>
                    <a:lnTo>
                      <a:pt x="70" y="69"/>
                    </a:lnTo>
                    <a:lnTo>
                      <a:pt x="68" y="75"/>
                    </a:lnTo>
                    <a:lnTo>
                      <a:pt x="66" y="77"/>
                    </a:lnTo>
                    <a:lnTo>
                      <a:pt x="64" y="77"/>
                    </a:lnTo>
                    <a:lnTo>
                      <a:pt x="60" y="81"/>
                    </a:lnTo>
                    <a:lnTo>
                      <a:pt x="60" y="83"/>
                    </a:lnTo>
                    <a:lnTo>
                      <a:pt x="58" y="85"/>
                    </a:lnTo>
                    <a:lnTo>
                      <a:pt x="58" y="87"/>
                    </a:lnTo>
                    <a:lnTo>
                      <a:pt x="58" y="91"/>
                    </a:lnTo>
                    <a:lnTo>
                      <a:pt x="54" y="97"/>
                    </a:lnTo>
                    <a:lnTo>
                      <a:pt x="46" y="95"/>
                    </a:lnTo>
                    <a:lnTo>
                      <a:pt x="42" y="97"/>
                    </a:lnTo>
                    <a:lnTo>
                      <a:pt x="42" y="101"/>
                    </a:lnTo>
                    <a:lnTo>
                      <a:pt x="40" y="105"/>
                    </a:lnTo>
                    <a:lnTo>
                      <a:pt x="34" y="109"/>
                    </a:lnTo>
                    <a:lnTo>
                      <a:pt x="32" y="107"/>
                    </a:lnTo>
                    <a:lnTo>
                      <a:pt x="32" y="103"/>
                    </a:lnTo>
                    <a:lnTo>
                      <a:pt x="28" y="103"/>
                    </a:lnTo>
                    <a:lnTo>
                      <a:pt x="26" y="105"/>
                    </a:lnTo>
                    <a:lnTo>
                      <a:pt x="26" y="107"/>
                    </a:lnTo>
                    <a:lnTo>
                      <a:pt x="24" y="109"/>
                    </a:lnTo>
                    <a:lnTo>
                      <a:pt x="26" y="111"/>
                    </a:lnTo>
                    <a:lnTo>
                      <a:pt x="26" y="115"/>
                    </a:lnTo>
                    <a:lnTo>
                      <a:pt x="28" y="111"/>
                    </a:lnTo>
                    <a:lnTo>
                      <a:pt x="30" y="113"/>
                    </a:lnTo>
                    <a:lnTo>
                      <a:pt x="30" y="115"/>
                    </a:lnTo>
                    <a:lnTo>
                      <a:pt x="32" y="115"/>
                    </a:lnTo>
                    <a:lnTo>
                      <a:pt x="28" y="121"/>
                    </a:lnTo>
                    <a:lnTo>
                      <a:pt x="26" y="123"/>
                    </a:lnTo>
                    <a:lnTo>
                      <a:pt x="28" y="125"/>
                    </a:lnTo>
                    <a:lnTo>
                      <a:pt x="32" y="125"/>
                    </a:lnTo>
                    <a:lnTo>
                      <a:pt x="36" y="125"/>
                    </a:lnTo>
                    <a:lnTo>
                      <a:pt x="38" y="129"/>
                    </a:lnTo>
                    <a:lnTo>
                      <a:pt x="42" y="129"/>
                    </a:lnTo>
                    <a:lnTo>
                      <a:pt x="38" y="131"/>
                    </a:lnTo>
                    <a:lnTo>
                      <a:pt x="32" y="129"/>
                    </a:lnTo>
                    <a:lnTo>
                      <a:pt x="28" y="133"/>
                    </a:lnTo>
                    <a:lnTo>
                      <a:pt x="26" y="131"/>
                    </a:lnTo>
                    <a:lnTo>
                      <a:pt x="24" y="131"/>
                    </a:lnTo>
                    <a:lnTo>
                      <a:pt x="26" y="135"/>
                    </a:lnTo>
                    <a:lnTo>
                      <a:pt x="28" y="139"/>
                    </a:lnTo>
                    <a:lnTo>
                      <a:pt x="30" y="141"/>
                    </a:lnTo>
                    <a:lnTo>
                      <a:pt x="32" y="143"/>
                    </a:lnTo>
                    <a:lnTo>
                      <a:pt x="30" y="143"/>
                    </a:lnTo>
                    <a:lnTo>
                      <a:pt x="22" y="145"/>
                    </a:lnTo>
                    <a:lnTo>
                      <a:pt x="22" y="147"/>
                    </a:lnTo>
                    <a:lnTo>
                      <a:pt x="28" y="151"/>
                    </a:lnTo>
                    <a:lnTo>
                      <a:pt x="26" y="153"/>
                    </a:lnTo>
                    <a:lnTo>
                      <a:pt x="22" y="153"/>
                    </a:lnTo>
                    <a:lnTo>
                      <a:pt x="20" y="153"/>
                    </a:lnTo>
                    <a:lnTo>
                      <a:pt x="22" y="155"/>
                    </a:lnTo>
                    <a:lnTo>
                      <a:pt x="32" y="159"/>
                    </a:lnTo>
                    <a:lnTo>
                      <a:pt x="34" y="163"/>
                    </a:lnTo>
                    <a:lnTo>
                      <a:pt x="30" y="163"/>
                    </a:lnTo>
                    <a:lnTo>
                      <a:pt x="26" y="159"/>
                    </a:lnTo>
                    <a:lnTo>
                      <a:pt x="22" y="159"/>
                    </a:lnTo>
                    <a:lnTo>
                      <a:pt x="20" y="157"/>
                    </a:lnTo>
                    <a:lnTo>
                      <a:pt x="16" y="161"/>
                    </a:lnTo>
                    <a:lnTo>
                      <a:pt x="14" y="165"/>
                    </a:lnTo>
                    <a:lnTo>
                      <a:pt x="16" y="167"/>
                    </a:lnTo>
                    <a:lnTo>
                      <a:pt x="8" y="169"/>
                    </a:lnTo>
                    <a:lnTo>
                      <a:pt x="4" y="175"/>
                    </a:lnTo>
                    <a:lnTo>
                      <a:pt x="2" y="175"/>
                    </a:lnTo>
                    <a:lnTo>
                      <a:pt x="0" y="175"/>
                    </a:lnTo>
                    <a:lnTo>
                      <a:pt x="2" y="179"/>
                    </a:lnTo>
                    <a:lnTo>
                      <a:pt x="4" y="181"/>
                    </a:lnTo>
                    <a:close/>
                  </a:path>
                </a:pathLst>
              </a:custGeom>
              <a:solidFill>
                <a:srgbClr val="0071B4">
                  <a:alpha val="34901"/>
                </a:srgbClr>
              </a:solidFill>
              <a:ln w="9525">
                <a:noFill/>
                <a:round/>
                <a:headEnd/>
                <a:tailEnd/>
              </a:ln>
            </p:spPr>
            <p:txBody>
              <a:bodyPr/>
              <a:lstStyle/>
              <a:p>
                <a:endParaRPr lang="en-US"/>
              </a:p>
            </p:txBody>
          </p:sp>
          <p:sp>
            <p:nvSpPr>
              <p:cNvPr id="14790" name="Freeform 393"/>
              <p:cNvSpPr>
                <a:spLocks/>
              </p:cNvSpPr>
              <p:nvPr/>
            </p:nvSpPr>
            <p:spPr bwMode="auto">
              <a:xfrm>
                <a:off x="3569" y="1683"/>
                <a:ext cx="14" cy="20"/>
              </a:xfrm>
              <a:custGeom>
                <a:avLst/>
                <a:gdLst>
                  <a:gd name="T0" fmla="*/ 14 w 14"/>
                  <a:gd name="T1" fmla="*/ 6 h 20"/>
                  <a:gd name="T2" fmla="*/ 10 w 14"/>
                  <a:gd name="T3" fmla="*/ 2 h 20"/>
                  <a:gd name="T4" fmla="*/ 10 w 14"/>
                  <a:gd name="T5" fmla="*/ 4 h 20"/>
                  <a:gd name="T6" fmla="*/ 8 w 14"/>
                  <a:gd name="T7" fmla="*/ 0 h 20"/>
                  <a:gd name="T8" fmla="*/ 4 w 14"/>
                  <a:gd name="T9" fmla="*/ 0 h 20"/>
                  <a:gd name="T10" fmla="*/ 0 w 14"/>
                  <a:gd name="T11" fmla="*/ 2 h 20"/>
                  <a:gd name="T12" fmla="*/ 0 w 14"/>
                  <a:gd name="T13" fmla="*/ 2 h 20"/>
                  <a:gd name="T14" fmla="*/ 2 w 14"/>
                  <a:gd name="T15" fmla="*/ 4 h 20"/>
                  <a:gd name="T16" fmla="*/ 8 w 14"/>
                  <a:gd name="T17" fmla="*/ 6 h 20"/>
                  <a:gd name="T18" fmla="*/ 12 w 14"/>
                  <a:gd name="T19" fmla="*/ 20 h 20"/>
                  <a:gd name="T20" fmla="*/ 14 w 14"/>
                  <a:gd name="T21" fmla="*/ 20 h 20"/>
                  <a:gd name="T22" fmla="*/ 12 w 14"/>
                  <a:gd name="T23" fmla="*/ 14 h 20"/>
                  <a:gd name="T24" fmla="*/ 12 w 14"/>
                  <a:gd name="T25" fmla="*/ 12 h 20"/>
                  <a:gd name="T26" fmla="*/ 14 w 14"/>
                  <a:gd name="T27" fmla="*/ 6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0"/>
                  <a:gd name="T44" fmla="*/ 14 w 14"/>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0">
                    <a:moveTo>
                      <a:pt x="14" y="6"/>
                    </a:moveTo>
                    <a:lnTo>
                      <a:pt x="10" y="2"/>
                    </a:lnTo>
                    <a:lnTo>
                      <a:pt x="10" y="4"/>
                    </a:lnTo>
                    <a:lnTo>
                      <a:pt x="8" y="0"/>
                    </a:lnTo>
                    <a:lnTo>
                      <a:pt x="4" y="0"/>
                    </a:lnTo>
                    <a:lnTo>
                      <a:pt x="0" y="2"/>
                    </a:lnTo>
                    <a:lnTo>
                      <a:pt x="2" y="4"/>
                    </a:lnTo>
                    <a:lnTo>
                      <a:pt x="8" y="6"/>
                    </a:lnTo>
                    <a:lnTo>
                      <a:pt x="12" y="20"/>
                    </a:lnTo>
                    <a:lnTo>
                      <a:pt x="14" y="20"/>
                    </a:lnTo>
                    <a:lnTo>
                      <a:pt x="12" y="14"/>
                    </a:lnTo>
                    <a:lnTo>
                      <a:pt x="12" y="12"/>
                    </a:lnTo>
                    <a:lnTo>
                      <a:pt x="14" y="6"/>
                    </a:lnTo>
                    <a:close/>
                  </a:path>
                </a:pathLst>
              </a:custGeom>
              <a:solidFill>
                <a:srgbClr val="0071B4">
                  <a:alpha val="34901"/>
                </a:srgbClr>
              </a:solidFill>
              <a:ln w="9525">
                <a:noFill/>
                <a:round/>
                <a:headEnd/>
                <a:tailEnd/>
              </a:ln>
            </p:spPr>
            <p:txBody>
              <a:bodyPr/>
              <a:lstStyle/>
              <a:p>
                <a:endParaRPr lang="en-US"/>
              </a:p>
            </p:txBody>
          </p:sp>
          <p:sp>
            <p:nvSpPr>
              <p:cNvPr id="14791" name="Freeform 394"/>
              <p:cNvSpPr>
                <a:spLocks/>
              </p:cNvSpPr>
              <p:nvPr/>
            </p:nvSpPr>
            <p:spPr bwMode="auto">
              <a:xfrm>
                <a:off x="3657" y="1721"/>
                <a:ext cx="27" cy="32"/>
              </a:xfrm>
              <a:custGeom>
                <a:avLst/>
                <a:gdLst>
                  <a:gd name="T0" fmla="*/ 17 w 27"/>
                  <a:gd name="T1" fmla="*/ 32 h 32"/>
                  <a:gd name="T2" fmla="*/ 21 w 27"/>
                  <a:gd name="T3" fmla="*/ 32 h 32"/>
                  <a:gd name="T4" fmla="*/ 21 w 27"/>
                  <a:gd name="T5" fmla="*/ 30 h 32"/>
                  <a:gd name="T6" fmla="*/ 23 w 27"/>
                  <a:gd name="T7" fmla="*/ 32 h 32"/>
                  <a:gd name="T8" fmla="*/ 25 w 27"/>
                  <a:gd name="T9" fmla="*/ 32 h 32"/>
                  <a:gd name="T10" fmla="*/ 27 w 27"/>
                  <a:gd name="T11" fmla="*/ 28 h 32"/>
                  <a:gd name="T12" fmla="*/ 27 w 27"/>
                  <a:gd name="T13" fmla="*/ 26 h 32"/>
                  <a:gd name="T14" fmla="*/ 17 w 27"/>
                  <a:gd name="T15" fmla="*/ 12 h 32"/>
                  <a:gd name="T16" fmla="*/ 14 w 27"/>
                  <a:gd name="T17" fmla="*/ 10 h 32"/>
                  <a:gd name="T18" fmla="*/ 12 w 27"/>
                  <a:gd name="T19" fmla="*/ 6 h 32"/>
                  <a:gd name="T20" fmla="*/ 10 w 27"/>
                  <a:gd name="T21" fmla="*/ 6 h 32"/>
                  <a:gd name="T22" fmla="*/ 8 w 27"/>
                  <a:gd name="T23" fmla="*/ 0 h 32"/>
                  <a:gd name="T24" fmla="*/ 4 w 27"/>
                  <a:gd name="T25" fmla="*/ 2 h 32"/>
                  <a:gd name="T26" fmla="*/ 2 w 27"/>
                  <a:gd name="T27" fmla="*/ 8 h 32"/>
                  <a:gd name="T28" fmla="*/ 2 w 27"/>
                  <a:gd name="T29" fmla="*/ 8 h 32"/>
                  <a:gd name="T30" fmla="*/ 6 w 27"/>
                  <a:gd name="T31" fmla="*/ 10 h 32"/>
                  <a:gd name="T32" fmla="*/ 2 w 27"/>
                  <a:gd name="T33" fmla="*/ 12 h 32"/>
                  <a:gd name="T34" fmla="*/ 0 w 27"/>
                  <a:gd name="T35" fmla="*/ 10 h 32"/>
                  <a:gd name="T36" fmla="*/ 0 w 27"/>
                  <a:gd name="T37" fmla="*/ 12 h 32"/>
                  <a:gd name="T38" fmla="*/ 2 w 27"/>
                  <a:gd name="T39" fmla="*/ 14 h 32"/>
                  <a:gd name="T40" fmla="*/ 2 w 27"/>
                  <a:gd name="T41" fmla="*/ 16 h 32"/>
                  <a:gd name="T42" fmla="*/ 4 w 27"/>
                  <a:gd name="T43" fmla="*/ 20 h 32"/>
                  <a:gd name="T44" fmla="*/ 4 w 27"/>
                  <a:gd name="T45" fmla="*/ 20 h 32"/>
                  <a:gd name="T46" fmla="*/ 10 w 27"/>
                  <a:gd name="T47" fmla="*/ 30 h 32"/>
                  <a:gd name="T48" fmla="*/ 10 w 27"/>
                  <a:gd name="T49" fmla="*/ 28 h 32"/>
                  <a:gd name="T50" fmla="*/ 6 w 27"/>
                  <a:gd name="T51" fmla="*/ 22 h 32"/>
                  <a:gd name="T52" fmla="*/ 12 w 27"/>
                  <a:gd name="T53" fmla="*/ 26 h 32"/>
                  <a:gd name="T54" fmla="*/ 14 w 27"/>
                  <a:gd name="T55" fmla="*/ 26 h 32"/>
                  <a:gd name="T56" fmla="*/ 15 w 27"/>
                  <a:gd name="T57" fmla="*/ 28 h 32"/>
                  <a:gd name="T58" fmla="*/ 15 w 27"/>
                  <a:gd name="T59" fmla="*/ 30 h 32"/>
                  <a:gd name="T60" fmla="*/ 17 w 27"/>
                  <a:gd name="T61" fmla="*/ 32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
                  <a:gd name="T94" fmla="*/ 0 h 32"/>
                  <a:gd name="T95" fmla="*/ 27 w 27"/>
                  <a:gd name="T96" fmla="*/ 32 h 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 h="32">
                    <a:moveTo>
                      <a:pt x="17" y="32"/>
                    </a:moveTo>
                    <a:lnTo>
                      <a:pt x="21" y="32"/>
                    </a:lnTo>
                    <a:lnTo>
                      <a:pt x="21" y="30"/>
                    </a:lnTo>
                    <a:lnTo>
                      <a:pt x="23" y="32"/>
                    </a:lnTo>
                    <a:lnTo>
                      <a:pt x="25" y="32"/>
                    </a:lnTo>
                    <a:lnTo>
                      <a:pt x="27" y="28"/>
                    </a:lnTo>
                    <a:lnTo>
                      <a:pt x="27" y="26"/>
                    </a:lnTo>
                    <a:lnTo>
                      <a:pt x="17" y="12"/>
                    </a:lnTo>
                    <a:lnTo>
                      <a:pt x="14" y="10"/>
                    </a:lnTo>
                    <a:lnTo>
                      <a:pt x="12" y="6"/>
                    </a:lnTo>
                    <a:lnTo>
                      <a:pt x="10" y="6"/>
                    </a:lnTo>
                    <a:lnTo>
                      <a:pt x="8" y="0"/>
                    </a:lnTo>
                    <a:lnTo>
                      <a:pt x="4" y="2"/>
                    </a:lnTo>
                    <a:lnTo>
                      <a:pt x="2" y="8"/>
                    </a:lnTo>
                    <a:lnTo>
                      <a:pt x="6" y="10"/>
                    </a:lnTo>
                    <a:lnTo>
                      <a:pt x="2" y="12"/>
                    </a:lnTo>
                    <a:lnTo>
                      <a:pt x="0" y="10"/>
                    </a:lnTo>
                    <a:lnTo>
                      <a:pt x="0" y="12"/>
                    </a:lnTo>
                    <a:lnTo>
                      <a:pt x="2" y="14"/>
                    </a:lnTo>
                    <a:lnTo>
                      <a:pt x="2" y="16"/>
                    </a:lnTo>
                    <a:lnTo>
                      <a:pt x="4" y="20"/>
                    </a:lnTo>
                    <a:lnTo>
                      <a:pt x="10" y="30"/>
                    </a:lnTo>
                    <a:lnTo>
                      <a:pt x="10" y="28"/>
                    </a:lnTo>
                    <a:lnTo>
                      <a:pt x="6" y="22"/>
                    </a:lnTo>
                    <a:lnTo>
                      <a:pt x="12" y="26"/>
                    </a:lnTo>
                    <a:lnTo>
                      <a:pt x="14" y="26"/>
                    </a:lnTo>
                    <a:lnTo>
                      <a:pt x="15" y="28"/>
                    </a:lnTo>
                    <a:lnTo>
                      <a:pt x="15" y="30"/>
                    </a:lnTo>
                    <a:lnTo>
                      <a:pt x="17" y="32"/>
                    </a:lnTo>
                    <a:close/>
                  </a:path>
                </a:pathLst>
              </a:custGeom>
              <a:solidFill>
                <a:srgbClr val="0071B4">
                  <a:alpha val="34901"/>
                </a:srgbClr>
              </a:solidFill>
              <a:ln w="9525">
                <a:noFill/>
                <a:round/>
                <a:headEnd/>
                <a:tailEnd/>
              </a:ln>
            </p:spPr>
            <p:txBody>
              <a:bodyPr/>
              <a:lstStyle/>
              <a:p>
                <a:endParaRPr lang="en-US"/>
              </a:p>
            </p:txBody>
          </p:sp>
          <p:sp>
            <p:nvSpPr>
              <p:cNvPr id="14792" name="Freeform 395"/>
              <p:cNvSpPr>
                <a:spLocks/>
              </p:cNvSpPr>
              <p:nvPr/>
            </p:nvSpPr>
            <p:spPr bwMode="auto">
              <a:xfrm>
                <a:off x="3559" y="1590"/>
                <a:ext cx="86" cy="129"/>
              </a:xfrm>
              <a:custGeom>
                <a:avLst/>
                <a:gdLst>
                  <a:gd name="T0" fmla="*/ 10 w 86"/>
                  <a:gd name="T1" fmla="*/ 87 h 129"/>
                  <a:gd name="T2" fmla="*/ 14 w 86"/>
                  <a:gd name="T3" fmla="*/ 87 h 129"/>
                  <a:gd name="T4" fmla="*/ 18 w 86"/>
                  <a:gd name="T5" fmla="*/ 83 h 129"/>
                  <a:gd name="T6" fmla="*/ 22 w 86"/>
                  <a:gd name="T7" fmla="*/ 89 h 129"/>
                  <a:gd name="T8" fmla="*/ 26 w 86"/>
                  <a:gd name="T9" fmla="*/ 85 h 129"/>
                  <a:gd name="T10" fmla="*/ 34 w 86"/>
                  <a:gd name="T11" fmla="*/ 89 h 129"/>
                  <a:gd name="T12" fmla="*/ 28 w 86"/>
                  <a:gd name="T13" fmla="*/ 97 h 129"/>
                  <a:gd name="T14" fmla="*/ 36 w 86"/>
                  <a:gd name="T15" fmla="*/ 101 h 129"/>
                  <a:gd name="T16" fmla="*/ 40 w 86"/>
                  <a:gd name="T17" fmla="*/ 105 h 129"/>
                  <a:gd name="T18" fmla="*/ 34 w 86"/>
                  <a:gd name="T19" fmla="*/ 105 h 129"/>
                  <a:gd name="T20" fmla="*/ 30 w 86"/>
                  <a:gd name="T21" fmla="*/ 107 h 129"/>
                  <a:gd name="T22" fmla="*/ 32 w 86"/>
                  <a:gd name="T23" fmla="*/ 117 h 129"/>
                  <a:gd name="T24" fmla="*/ 34 w 86"/>
                  <a:gd name="T25" fmla="*/ 117 h 129"/>
                  <a:gd name="T26" fmla="*/ 44 w 86"/>
                  <a:gd name="T27" fmla="*/ 119 h 129"/>
                  <a:gd name="T28" fmla="*/ 44 w 86"/>
                  <a:gd name="T29" fmla="*/ 119 h 129"/>
                  <a:gd name="T30" fmla="*/ 52 w 86"/>
                  <a:gd name="T31" fmla="*/ 127 h 129"/>
                  <a:gd name="T32" fmla="*/ 54 w 86"/>
                  <a:gd name="T33" fmla="*/ 123 h 129"/>
                  <a:gd name="T34" fmla="*/ 60 w 86"/>
                  <a:gd name="T35" fmla="*/ 123 h 129"/>
                  <a:gd name="T36" fmla="*/ 62 w 86"/>
                  <a:gd name="T37" fmla="*/ 125 h 129"/>
                  <a:gd name="T38" fmla="*/ 70 w 86"/>
                  <a:gd name="T39" fmla="*/ 127 h 129"/>
                  <a:gd name="T40" fmla="*/ 66 w 86"/>
                  <a:gd name="T41" fmla="*/ 123 h 129"/>
                  <a:gd name="T42" fmla="*/ 70 w 86"/>
                  <a:gd name="T43" fmla="*/ 121 h 129"/>
                  <a:gd name="T44" fmla="*/ 72 w 86"/>
                  <a:gd name="T45" fmla="*/ 123 h 129"/>
                  <a:gd name="T46" fmla="*/ 78 w 86"/>
                  <a:gd name="T47" fmla="*/ 127 h 129"/>
                  <a:gd name="T48" fmla="*/ 76 w 86"/>
                  <a:gd name="T49" fmla="*/ 123 h 129"/>
                  <a:gd name="T50" fmla="*/ 84 w 86"/>
                  <a:gd name="T51" fmla="*/ 121 h 129"/>
                  <a:gd name="T52" fmla="*/ 82 w 86"/>
                  <a:gd name="T53" fmla="*/ 117 h 129"/>
                  <a:gd name="T54" fmla="*/ 64 w 86"/>
                  <a:gd name="T55" fmla="*/ 99 h 129"/>
                  <a:gd name="T56" fmla="*/ 56 w 86"/>
                  <a:gd name="T57" fmla="*/ 70 h 129"/>
                  <a:gd name="T58" fmla="*/ 56 w 86"/>
                  <a:gd name="T59" fmla="*/ 58 h 129"/>
                  <a:gd name="T60" fmla="*/ 56 w 86"/>
                  <a:gd name="T61" fmla="*/ 46 h 129"/>
                  <a:gd name="T62" fmla="*/ 56 w 86"/>
                  <a:gd name="T63" fmla="*/ 40 h 129"/>
                  <a:gd name="T64" fmla="*/ 62 w 86"/>
                  <a:gd name="T65" fmla="*/ 34 h 129"/>
                  <a:gd name="T66" fmla="*/ 56 w 86"/>
                  <a:gd name="T67" fmla="*/ 28 h 129"/>
                  <a:gd name="T68" fmla="*/ 66 w 86"/>
                  <a:gd name="T69" fmla="*/ 26 h 129"/>
                  <a:gd name="T70" fmla="*/ 62 w 86"/>
                  <a:gd name="T71" fmla="*/ 22 h 129"/>
                  <a:gd name="T72" fmla="*/ 68 w 86"/>
                  <a:gd name="T73" fmla="*/ 20 h 129"/>
                  <a:gd name="T74" fmla="*/ 70 w 86"/>
                  <a:gd name="T75" fmla="*/ 14 h 129"/>
                  <a:gd name="T76" fmla="*/ 64 w 86"/>
                  <a:gd name="T77" fmla="*/ 8 h 129"/>
                  <a:gd name="T78" fmla="*/ 52 w 86"/>
                  <a:gd name="T79" fmla="*/ 2 h 129"/>
                  <a:gd name="T80" fmla="*/ 40 w 86"/>
                  <a:gd name="T81" fmla="*/ 4 h 129"/>
                  <a:gd name="T82" fmla="*/ 30 w 86"/>
                  <a:gd name="T83" fmla="*/ 6 h 129"/>
                  <a:gd name="T84" fmla="*/ 22 w 86"/>
                  <a:gd name="T85" fmla="*/ 16 h 129"/>
                  <a:gd name="T86" fmla="*/ 22 w 86"/>
                  <a:gd name="T87" fmla="*/ 20 h 129"/>
                  <a:gd name="T88" fmla="*/ 26 w 86"/>
                  <a:gd name="T89" fmla="*/ 22 h 129"/>
                  <a:gd name="T90" fmla="*/ 18 w 86"/>
                  <a:gd name="T91" fmla="*/ 24 h 129"/>
                  <a:gd name="T92" fmla="*/ 16 w 86"/>
                  <a:gd name="T93" fmla="*/ 36 h 129"/>
                  <a:gd name="T94" fmla="*/ 18 w 86"/>
                  <a:gd name="T95" fmla="*/ 40 h 129"/>
                  <a:gd name="T96" fmla="*/ 20 w 86"/>
                  <a:gd name="T97" fmla="*/ 42 h 129"/>
                  <a:gd name="T98" fmla="*/ 16 w 86"/>
                  <a:gd name="T99" fmla="*/ 48 h 129"/>
                  <a:gd name="T100" fmla="*/ 16 w 86"/>
                  <a:gd name="T101" fmla="*/ 52 h 129"/>
                  <a:gd name="T102" fmla="*/ 12 w 86"/>
                  <a:gd name="T103" fmla="*/ 60 h 129"/>
                  <a:gd name="T104" fmla="*/ 10 w 86"/>
                  <a:gd name="T105" fmla="*/ 60 h 129"/>
                  <a:gd name="T106" fmla="*/ 4 w 86"/>
                  <a:gd name="T107" fmla="*/ 60 h 129"/>
                  <a:gd name="T108" fmla="*/ 0 w 86"/>
                  <a:gd name="T109" fmla="*/ 79 h 1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6"/>
                  <a:gd name="T166" fmla="*/ 0 h 129"/>
                  <a:gd name="T167" fmla="*/ 86 w 86"/>
                  <a:gd name="T168" fmla="*/ 129 h 12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6" h="129">
                    <a:moveTo>
                      <a:pt x="4" y="87"/>
                    </a:moveTo>
                    <a:lnTo>
                      <a:pt x="6" y="87"/>
                    </a:lnTo>
                    <a:lnTo>
                      <a:pt x="10" y="87"/>
                    </a:lnTo>
                    <a:lnTo>
                      <a:pt x="10" y="85"/>
                    </a:lnTo>
                    <a:lnTo>
                      <a:pt x="12" y="83"/>
                    </a:lnTo>
                    <a:lnTo>
                      <a:pt x="14" y="87"/>
                    </a:lnTo>
                    <a:lnTo>
                      <a:pt x="14" y="85"/>
                    </a:lnTo>
                    <a:lnTo>
                      <a:pt x="16" y="81"/>
                    </a:lnTo>
                    <a:lnTo>
                      <a:pt x="18" y="83"/>
                    </a:lnTo>
                    <a:lnTo>
                      <a:pt x="18" y="89"/>
                    </a:lnTo>
                    <a:lnTo>
                      <a:pt x="20" y="89"/>
                    </a:lnTo>
                    <a:lnTo>
                      <a:pt x="22" y="89"/>
                    </a:lnTo>
                    <a:lnTo>
                      <a:pt x="22" y="87"/>
                    </a:lnTo>
                    <a:lnTo>
                      <a:pt x="24" y="89"/>
                    </a:lnTo>
                    <a:lnTo>
                      <a:pt x="26" y="85"/>
                    </a:lnTo>
                    <a:lnTo>
                      <a:pt x="26" y="97"/>
                    </a:lnTo>
                    <a:lnTo>
                      <a:pt x="30" y="91"/>
                    </a:lnTo>
                    <a:lnTo>
                      <a:pt x="34" y="89"/>
                    </a:lnTo>
                    <a:lnTo>
                      <a:pt x="30" y="95"/>
                    </a:lnTo>
                    <a:lnTo>
                      <a:pt x="30" y="97"/>
                    </a:lnTo>
                    <a:lnTo>
                      <a:pt x="28" y="97"/>
                    </a:lnTo>
                    <a:lnTo>
                      <a:pt x="28" y="99"/>
                    </a:lnTo>
                    <a:lnTo>
                      <a:pt x="30" y="101"/>
                    </a:lnTo>
                    <a:lnTo>
                      <a:pt x="36" y="101"/>
                    </a:lnTo>
                    <a:lnTo>
                      <a:pt x="38" y="103"/>
                    </a:lnTo>
                    <a:lnTo>
                      <a:pt x="36" y="103"/>
                    </a:lnTo>
                    <a:lnTo>
                      <a:pt x="40" y="105"/>
                    </a:lnTo>
                    <a:lnTo>
                      <a:pt x="38" y="105"/>
                    </a:lnTo>
                    <a:lnTo>
                      <a:pt x="36" y="107"/>
                    </a:lnTo>
                    <a:lnTo>
                      <a:pt x="34" y="105"/>
                    </a:lnTo>
                    <a:lnTo>
                      <a:pt x="34" y="107"/>
                    </a:lnTo>
                    <a:lnTo>
                      <a:pt x="34" y="109"/>
                    </a:lnTo>
                    <a:lnTo>
                      <a:pt x="30" y="107"/>
                    </a:lnTo>
                    <a:lnTo>
                      <a:pt x="32" y="109"/>
                    </a:lnTo>
                    <a:lnTo>
                      <a:pt x="32" y="117"/>
                    </a:lnTo>
                    <a:lnTo>
                      <a:pt x="34" y="119"/>
                    </a:lnTo>
                    <a:lnTo>
                      <a:pt x="34" y="117"/>
                    </a:lnTo>
                    <a:lnTo>
                      <a:pt x="36" y="119"/>
                    </a:lnTo>
                    <a:lnTo>
                      <a:pt x="38" y="121"/>
                    </a:lnTo>
                    <a:lnTo>
                      <a:pt x="44" y="119"/>
                    </a:lnTo>
                    <a:lnTo>
                      <a:pt x="48" y="119"/>
                    </a:lnTo>
                    <a:lnTo>
                      <a:pt x="44" y="119"/>
                    </a:lnTo>
                    <a:lnTo>
                      <a:pt x="46" y="121"/>
                    </a:lnTo>
                    <a:lnTo>
                      <a:pt x="52" y="127"/>
                    </a:lnTo>
                    <a:lnTo>
                      <a:pt x="52" y="125"/>
                    </a:lnTo>
                    <a:lnTo>
                      <a:pt x="54" y="123"/>
                    </a:lnTo>
                    <a:lnTo>
                      <a:pt x="56" y="121"/>
                    </a:lnTo>
                    <a:lnTo>
                      <a:pt x="58" y="123"/>
                    </a:lnTo>
                    <a:lnTo>
                      <a:pt x="60" y="123"/>
                    </a:lnTo>
                    <a:lnTo>
                      <a:pt x="62" y="125"/>
                    </a:lnTo>
                    <a:lnTo>
                      <a:pt x="62" y="127"/>
                    </a:lnTo>
                    <a:lnTo>
                      <a:pt x="62" y="125"/>
                    </a:lnTo>
                    <a:lnTo>
                      <a:pt x="64" y="125"/>
                    </a:lnTo>
                    <a:lnTo>
                      <a:pt x="66" y="127"/>
                    </a:lnTo>
                    <a:lnTo>
                      <a:pt x="70" y="127"/>
                    </a:lnTo>
                    <a:lnTo>
                      <a:pt x="68" y="123"/>
                    </a:lnTo>
                    <a:lnTo>
                      <a:pt x="68" y="125"/>
                    </a:lnTo>
                    <a:lnTo>
                      <a:pt x="66" y="123"/>
                    </a:lnTo>
                    <a:lnTo>
                      <a:pt x="66" y="121"/>
                    </a:lnTo>
                    <a:lnTo>
                      <a:pt x="70" y="121"/>
                    </a:lnTo>
                    <a:lnTo>
                      <a:pt x="72" y="119"/>
                    </a:lnTo>
                    <a:lnTo>
                      <a:pt x="72" y="123"/>
                    </a:lnTo>
                    <a:lnTo>
                      <a:pt x="76" y="127"/>
                    </a:lnTo>
                    <a:lnTo>
                      <a:pt x="78" y="129"/>
                    </a:lnTo>
                    <a:lnTo>
                      <a:pt x="78" y="127"/>
                    </a:lnTo>
                    <a:lnTo>
                      <a:pt x="80" y="127"/>
                    </a:lnTo>
                    <a:lnTo>
                      <a:pt x="74" y="125"/>
                    </a:lnTo>
                    <a:lnTo>
                      <a:pt x="76" y="123"/>
                    </a:lnTo>
                    <a:lnTo>
                      <a:pt x="82" y="125"/>
                    </a:lnTo>
                    <a:lnTo>
                      <a:pt x="84" y="123"/>
                    </a:lnTo>
                    <a:lnTo>
                      <a:pt x="84" y="121"/>
                    </a:lnTo>
                    <a:lnTo>
                      <a:pt x="86" y="121"/>
                    </a:lnTo>
                    <a:lnTo>
                      <a:pt x="82" y="117"/>
                    </a:lnTo>
                    <a:lnTo>
                      <a:pt x="74" y="111"/>
                    </a:lnTo>
                    <a:lnTo>
                      <a:pt x="72" y="111"/>
                    </a:lnTo>
                    <a:lnTo>
                      <a:pt x="64" y="99"/>
                    </a:lnTo>
                    <a:lnTo>
                      <a:pt x="62" y="95"/>
                    </a:lnTo>
                    <a:lnTo>
                      <a:pt x="58" y="87"/>
                    </a:lnTo>
                    <a:lnTo>
                      <a:pt x="56" y="70"/>
                    </a:lnTo>
                    <a:lnTo>
                      <a:pt x="54" y="68"/>
                    </a:lnTo>
                    <a:lnTo>
                      <a:pt x="54" y="66"/>
                    </a:lnTo>
                    <a:lnTo>
                      <a:pt x="56" y="58"/>
                    </a:lnTo>
                    <a:lnTo>
                      <a:pt x="56" y="54"/>
                    </a:lnTo>
                    <a:lnTo>
                      <a:pt x="54" y="46"/>
                    </a:lnTo>
                    <a:lnTo>
                      <a:pt x="56" y="46"/>
                    </a:lnTo>
                    <a:lnTo>
                      <a:pt x="56" y="42"/>
                    </a:lnTo>
                    <a:lnTo>
                      <a:pt x="56" y="40"/>
                    </a:lnTo>
                    <a:lnTo>
                      <a:pt x="58" y="40"/>
                    </a:lnTo>
                    <a:lnTo>
                      <a:pt x="60" y="36"/>
                    </a:lnTo>
                    <a:lnTo>
                      <a:pt x="62" y="34"/>
                    </a:lnTo>
                    <a:lnTo>
                      <a:pt x="60" y="30"/>
                    </a:lnTo>
                    <a:lnTo>
                      <a:pt x="56" y="30"/>
                    </a:lnTo>
                    <a:lnTo>
                      <a:pt x="56" y="28"/>
                    </a:lnTo>
                    <a:lnTo>
                      <a:pt x="62" y="30"/>
                    </a:lnTo>
                    <a:lnTo>
                      <a:pt x="64" y="28"/>
                    </a:lnTo>
                    <a:lnTo>
                      <a:pt x="66" y="26"/>
                    </a:lnTo>
                    <a:lnTo>
                      <a:pt x="68" y="24"/>
                    </a:lnTo>
                    <a:lnTo>
                      <a:pt x="66" y="22"/>
                    </a:lnTo>
                    <a:lnTo>
                      <a:pt x="62" y="22"/>
                    </a:lnTo>
                    <a:lnTo>
                      <a:pt x="58" y="22"/>
                    </a:lnTo>
                    <a:lnTo>
                      <a:pt x="64" y="18"/>
                    </a:lnTo>
                    <a:lnTo>
                      <a:pt x="68" y="20"/>
                    </a:lnTo>
                    <a:lnTo>
                      <a:pt x="68" y="18"/>
                    </a:lnTo>
                    <a:lnTo>
                      <a:pt x="62" y="16"/>
                    </a:lnTo>
                    <a:lnTo>
                      <a:pt x="70" y="14"/>
                    </a:lnTo>
                    <a:lnTo>
                      <a:pt x="70" y="12"/>
                    </a:lnTo>
                    <a:lnTo>
                      <a:pt x="68" y="8"/>
                    </a:lnTo>
                    <a:lnTo>
                      <a:pt x="64" y="8"/>
                    </a:lnTo>
                    <a:lnTo>
                      <a:pt x="58" y="4"/>
                    </a:lnTo>
                    <a:lnTo>
                      <a:pt x="56" y="4"/>
                    </a:lnTo>
                    <a:lnTo>
                      <a:pt x="52" y="2"/>
                    </a:lnTo>
                    <a:lnTo>
                      <a:pt x="50" y="0"/>
                    </a:lnTo>
                    <a:lnTo>
                      <a:pt x="46" y="0"/>
                    </a:lnTo>
                    <a:lnTo>
                      <a:pt x="40" y="4"/>
                    </a:lnTo>
                    <a:lnTo>
                      <a:pt x="38" y="6"/>
                    </a:lnTo>
                    <a:lnTo>
                      <a:pt x="32" y="4"/>
                    </a:lnTo>
                    <a:lnTo>
                      <a:pt x="30" y="6"/>
                    </a:lnTo>
                    <a:lnTo>
                      <a:pt x="26" y="8"/>
                    </a:lnTo>
                    <a:lnTo>
                      <a:pt x="22" y="14"/>
                    </a:lnTo>
                    <a:lnTo>
                      <a:pt x="22" y="16"/>
                    </a:lnTo>
                    <a:lnTo>
                      <a:pt x="24" y="16"/>
                    </a:lnTo>
                    <a:lnTo>
                      <a:pt x="24" y="18"/>
                    </a:lnTo>
                    <a:lnTo>
                      <a:pt x="22" y="20"/>
                    </a:lnTo>
                    <a:lnTo>
                      <a:pt x="24" y="22"/>
                    </a:lnTo>
                    <a:lnTo>
                      <a:pt x="26" y="22"/>
                    </a:lnTo>
                    <a:lnTo>
                      <a:pt x="22" y="24"/>
                    </a:lnTo>
                    <a:lnTo>
                      <a:pt x="20" y="24"/>
                    </a:lnTo>
                    <a:lnTo>
                      <a:pt x="18" y="24"/>
                    </a:lnTo>
                    <a:lnTo>
                      <a:pt x="14" y="28"/>
                    </a:lnTo>
                    <a:lnTo>
                      <a:pt x="12" y="32"/>
                    </a:lnTo>
                    <a:lnTo>
                      <a:pt x="16" y="36"/>
                    </a:lnTo>
                    <a:lnTo>
                      <a:pt x="18" y="36"/>
                    </a:lnTo>
                    <a:lnTo>
                      <a:pt x="18" y="40"/>
                    </a:lnTo>
                    <a:lnTo>
                      <a:pt x="22" y="38"/>
                    </a:lnTo>
                    <a:lnTo>
                      <a:pt x="20" y="40"/>
                    </a:lnTo>
                    <a:lnTo>
                      <a:pt x="20" y="42"/>
                    </a:lnTo>
                    <a:lnTo>
                      <a:pt x="18" y="44"/>
                    </a:lnTo>
                    <a:lnTo>
                      <a:pt x="16" y="44"/>
                    </a:lnTo>
                    <a:lnTo>
                      <a:pt x="16" y="48"/>
                    </a:lnTo>
                    <a:lnTo>
                      <a:pt x="14" y="48"/>
                    </a:lnTo>
                    <a:lnTo>
                      <a:pt x="16" y="50"/>
                    </a:lnTo>
                    <a:lnTo>
                      <a:pt x="16" y="52"/>
                    </a:lnTo>
                    <a:lnTo>
                      <a:pt x="14" y="52"/>
                    </a:lnTo>
                    <a:lnTo>
                      <a:pt x="14" y="58"/>
                    </a:lnTo>
                    <a:lnTo>
                      <a:pt x="12" y="60"/>
                    </a:lnTo>
                    <a:lnTo>
                      <a:pt x="12" y="64"/>
                    </a:lnTo>
                    <a:lnTo>
                      <a:pt x="10" y="62"/>
                    </a:lnTo>
                    <a:lnTo>
                      <a:pt x="10" y="60"/>
                    </a:lnTo>
                    <a:lnTo>
                      <a:pt x="8" y="60"/>
                    </a:lnTo>
                    <a:lnTo>
                      <a:pt x="6" y="62"/>
                    </a:lnTo>
                    <a:lnTo>
                      <a:pt x="4" y="60"/>
                    </a:lnTo>
                    <a:lnTo>
                      <a:pt x="0" y="64"/>
                    </a:lnTo>
                    <a:lnTo>
                      <a:pt x="0" y="66"/>
                    </a:lnTo>
                    <a:lnTo>
                      <a:pt x="0" y="79"/>
                    </a:lnTo>
                    <a:lnTo>
                      <a:pt x="4" y="85"/>
                    </a:lnTo>
                    <a:lnTo>
                      <a:pt x="4" y="87"/>
                    </a:lnTo>
                    <a:close/>
                  </a:path>
                </a:pathLst>
              </a:custGeom>
              <a:solidFill>
                <a:srgbClr val="0071B4">
                  <a:alpha val="34901"/>
                </a:srgbClr>
              </a:solidFill>
              <a:ln w="9525">
                <a:noFill/>
                <a:round/>
                <a:headEnd/>
                <a:tailEnd/>
              </a:ln>
            </p:spPr>
            <p:txBody>
              <a:bodyPr/>
              <a:lstStyle/>
              <a:p>
                <a:endParaRPr lang="en-US"/>
              </a:p>
            </p:txBody>
          </p:sp>
          <p:sp>
            <p:nvSpPr>
              <p:cNvPr id="14793" name="Freeform 396"/>
              <p:cNvSpPr>
                <a:spLocks/>
              </p:cNvSpPr>
              <p:nvPr/>
            </p:nvSpPr>
            <p:spPr bwMode="auto">
              <a:xfrm>
                <a:off x="2711" y="1691"/>
                <a:ext cx="16" cy="14"/>
              </a:xfrm>
              <a:custGeom>
                <a:avLst/>
                <a:gdLst>
                  <a:gd name="T0" fmla="*/ 4 w 16"/>
                  <a:gd name="T1" fmla="*/ 12 h 14"/>
                  <a:gd name="T2" fmla="*/ 14 w 16"/>
                  <a:gd name="T3" fmla="*/ 8 h 14"/>
                  <a:gd name="T4" fmla="*/ 16 w 16"/>
                  <a:gd name="T5" fmla="*/ 4 h 14"/>
                  <a:gd name="T6" fmla="*/ 16 w 16"/>
                  <a:gd name="T7" fmla="*/ 0 h 14"/>
                  <a:gd name="T8" fmla="*/ 14 w 16"/>
                  <a:gd name="T9" fmla="*/ 0 h 14"/>
                  <a:gd name="T10" fmla="*/ 10 w 16"/>
                  <a:gd name="T11" fmla="*/ 4 h 14"/>
                  <a:gd name="T12" fmla="*/ 8 w 16"/>
                  <a:gd name="T13" fmla="*/ 6 h 14"/>
                  <a:gd name="T14" fmla="*/ 2 w 16"/>
                  <a:gd name="T15" fmla="*/ 10 h 14"/>
                  <a:gd name="T16" fmla="*/ 0 w 16"/>
                  <a:gd name="T17" fmla="*/ 14 h 14"/>
                  <a:gd name="T18" fmla="*/ 0 w 16"/>
                  <a:gd name="T19" fmla="*/ 14 h 14"/>
                  <a:gd name="T20" fmla="*/ 2 w 16"/>
                  <a:gd name="T21" fmla="*/ 14 h 14"/>
                  <a:gd name="T22" fmla="*/ 4 w 16"/>
                  <a:gd name="T23" fmla="*/ 12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4" y="12"/>
                    </a:moveTo>
                    <a:lnTo>
                      <a:pt x="14" y="8"/>
                    </a:lnTo>
                    <a:lnTo>
                      <a:pt x="16" y="4"/>
                    </a:lnTo>
                    <a:lnTo>
                      <a:pt x="16" y="0"/>
                    </a:lnTo>
                    <a:lnTo>
                      <a:pt x="14" y="0"/>
                    </a:lnTo>
                    <a:lnTo>
                      <a:pt x="10" y="4"/>
                    </a:lnTo>
                    <a:lnTo>
                      <a:pt x="8" y="6"/>
                    </a:lnTo>
                    <a:lnTo>
                      <a:pt x="2" y="10"/>
                    </a:lnTo>
                    <a:lnTo>
                      <a:pt x="0" y="14"/>
                    </a:lnTo>
                    <a:lnTo>
                      <a:pt x="2" y="14"/>
                    </a:lnTo>
                    <a:lnTo>
                      <a:pt x="4" y="12"/>
                    </a:lnTo>
                    <a:close/>
                  </a:path>
                </a:pathLst>
              </a:custGeom>
              <a:solidFill>
                <a:srgbClr val="0071B4">
                  <a:alpha val="34901"/>
                </a:srgbClr>
              </a:solidFill>
              <a:ln w="9525">
                <a:noFill/>
                <a:round/>
                <a:headEnd/>
                <a:tailEnd/>
              </a:ln>
            </p:spPr>
            <p:txBody>
              <a:bodyPr/>
              <a:lstStyle/>
              <a:p>
                <a:endParaRPr lang="en-US"/>
              </a:p>
            </p:txBody>
          </p:sp>
          <p:sp>
            <p:nvSpPr>
              <p:cNvPr id="14794" name="Freeform 397"/>
              <p:cNvSpPr>
                <a:spLocks/>
              </p:cNvSpPr>
              <p:nvPr/>
            </p:nvSpPr>
            <p:spPr bwMode="auto">
              <a:xfrm>
                <a:off x="1819" y="903"/>
                <a:ext cx="790" cy="1171"/>
              </a:xfrm>
              <a:custGeom>
                <a:avLst/>
                <a:gdLst>
                  <a:gd name="T0" fmla="*/ 350 w 397"/>
                  <a:gd name="T1" fmla="*/ 422 h 588"/>
                  <a:gd name="T2" fmla="*/ 316 w 397"/>
                  <a:gd name="T3" fmla="*/ 419 h 588"/>
                  <a:gd name="T4" fmla="*/ 327 w 397"/>
                  <a:gd name="T5" fmla="*/ 389 h 588"/>
                  <a:gd name="T6" fmla="*/ 354 w 397"/>
                  <a:gd name="T7" fmla="*/ 404 h 588"/>
                  <a:gd name="T8" fmla="*/ 353 w 397"/>
                  <a:gd name="T9" fmla="*/ 394 h 588"/>
                  <a:gd name="T10" fmla="*/ 334 w 397"/>
                  <a:gd name="T11" fmla="*/ 373 h 588"/>
                  <a:gd name="T12" fmla="*/ 328 w 397"/>
                  <a:gd name="T13" fmla="*/ 350 h 588"/>
                  <a:gd name="T14" fmla="*/ 359 w 397"/>
                  <a:gd name="T15" fmla="*/ 345 h 588"/>
                  <a:gd name="T16" fmla="*/ 365 w 397"/>
                  <a:gd name="T17" fmla="*/ 318 h 588"/>
                  <a:gd name="T18" fmla="*/ 361 w 397"/>
                  <a:gd name="T19" fmla="*/ 292 h 588"/>
                  <a:gd name="T20" fmla="*/ 364 w 397"/>
                  <a:gd name="T21" fmla="*/ 267 h 588"/>
                  <a:gd name="T22" fmla="*/ 355 w 397"/>
                  <a:gd name="T23" fmla="*/ 253 h 588"/>
                  <a:gd name="T24" fmla="*/ 376 w 397"/>
                  <a:gd name="T25" fmla="*/ 235 h 588"/>
                  <a:gd name="T26" fmla="*/ 358 w 397"/>
                  <a:gd name="T27" fmla="*/ 221 h 588"/>
                  <a:gd name="T28" fmla="*/ 377 w 397"/>
                  <a:gd name="T29" fmla="*/ 170 h 588"/>
                  <a:gd name="T30" fmla="*/ 369 w 397"/>
                  <a:gd name="T31" fmla="*/ 140 h 588"/>
                  <a:gd name="T32" fmla="*/ 380 w 397"/>
                  <a:gd name="T33" fmla="*/ 86 h 588"/>
                  <a:gd name="T34" fmla="*/ 334 w 397"/>
                  <a:gd name="T35" fmla="*/ 63 h 588"/>
                  <a:gd name="T36" fmla="*/ 282 w 397"/>
                  <a:gd name="T37" fmla="*/ 76 h 588"/>
                  <a:gd name="T38" fmla="*/ 242 w 397"/>
                  <a:gd name="T39" fmla="*/ 40 h 588"/>
                  <a:gd name="T40" fmla="*/ 226 w 397"/>
                  <a:gd name="T41" fmla="*/ 14 h 588"/>
                  <a:gd name="T42" fmla="*/ 183 w 397"/>
                  <a:gd name="T43" fmla="*/ 16 h 588"/>
                  <a:gd name="T44" fmla="*/ 172 w 397"/>
                  <a:gd name="T45" fmla="*/ 27 h 588"/>
                  <a:gd name="T46" fmla="*/ 157 w 397"/>
                  <a:gd name="T47" fmla="*/ 43 h 588"/>
                  <a:gd name="T48" fmla="*/ 122 w 397"/>
                  <a:gd name="T49" fmla="*/ 50 h 588"/>
                  <a:gd name="T50" fmla="*/ 80 w 397"/>
                  <a:gd name="T51" fmla="*/ 87 h 588"/>
                  <a:gd name="T52" fmla="*/ 57 w 397"/>
                  <a:gd name="T53" fmla="*/ 147 h 588"/>
                  <a:gd name="T54" fmla="*/ 26 w 397"/>
                  <a:gd name="T55" fmla="*/ 182 h 588"/>
                  <a:gd name="T56" fmla="*/ 5 w 397"/>
                  <a:gd name="T57" fmla="*/ 212 h 588"/>
                  <a:gd name="T58" fmla="*/ 41 w 397"/>
                  <a:gd name="T59" fmla="*/ 227 h 588"/>
                  <a:gd name="T60" fmla="*/ 48 w 397"/>
                  <a:gd name="T61" fmla="*/ 241 h 588"/>
                  <a:gd name="T62" fmla="*/ 24 w 397"/>
                  <a:gd name="T63" fmla="*/ 264 h 588"/>
                  <a:gd name="T64" fmla="*/ 67 w 397"/>
                  <a:gd name="T65" fmla="*/ 270 h 588"/>
                  <a:gd name="T66" fmla="*/ 103 w 397"/>
                  <a:gd name="T67" fmla="*/ 288 h 588"/>
                  <a:gd name="T68" fmla="*/ 118 w 397"/>
                  <a:gd name="T69" fmla="*/ 323 h 588"/>
                  <a:gd name="T70" fmla="*/ 128 w 397"/>
                  <a:gd name="T71" fmla="*/ 361 h 588"/>
                  <a:gd name="T72" fmla="*/ 136 w 397"/>
                  <a:gd name="T73" fmla="*/ 381 h 588"/>
                  <a:gd name="T74" fmla="*/ 148 w 397"/>
                  <a:gd name="T75" fmla="*/ 398 h 588"/>
                  <a:gd name="T76" fmla="*/ 151 w 397"/>
                  <a:gd name="T77" fmla="*/ 420 h 588"/>
                  <a:gd name="T78" fmla="*/ 154 w 397"/>
                  <a:gd name="T79" fmla="*/ 443 h 588"/>
                  <a:gd name="T80" fmla="*/ 152 w 397"/>
                  <a:gd name="T81" fmla="*/ 456 h 588"/>
                  <a:gd name="T82" fmla="*/ 135 w 397"/>
                  <a:gd name="T83" fmla="*/ 470 h 588"/>
                  <a:gd name="T84" fmla="*/ 139 w 397"/>
                  <a:gd name="T85" fmla="*/ 498 h 588"/>
                  <a:gd name="T86" fmla="*/ 147 w 397"/>
                  <a:gd name="T87" fmla="*/ 517 h 588"/>
                  <a:gd name="T88" fmla="*/ 151 w 397"/>
                  <a:gd name="T89" fmla="*/ 535 h 588"/>
                  <a:gd name="T90" fmla="*/ 164 w 397"/>
                  <a:gd name="T91" fmla="*/ 558 h 588"/>
                  <a:gd name="T92" fmla="*/ 169 w 397"/>
                  <a:gd name="T93" fmla="*/ 569 h 588"/>
                  <a:gd name="T94" fmla="*/ 179 w 397"/>
                  <a:gd name="T95" fmla="*/ 575 h 588"/>
                  <a:gd name="T96" fmla="*/ 192 w 397"/>
                  <a:gd name="T97" fmla="*/ 579 h 588"/>
                  <a:gd name="T98" fmla="*/ 209 w 397"/>
                  <a:gd name="T99" fmla="*/ 585 h 588"/>
                  <a:gd name="T100" fmla="*/ 215 w 397"/>
                  <a:gd name="T101" fmla="*/ 553 h 588"/>
                  <a:gd name="T102" fmla="*/ 220 w 397"/>
                  <a:gd name="T103" fmla="*/ 541 h 588"/>
                  <a:gd name="T104" fmla="*/ 226 w 397"/>
                  <a:gd name="T105" fmla="*/ 526 h 588"/>
                  <a:gd name="T106" fmla="*/ 229 w 397"/>
                  <a:gd name="T107" fmla="*/ 511 h 588"/>
                  <a:gd name="T108" fmla="*/ 244 w 397"/>
                  <a:gd name="T109" fmla="*/ 501 h 588"/>
                  <a:gd name="T110" fmla="*/ 251 w 397"/>
                  <a:gd name="T111" fmla="*/ 490 h 588"/>
                  <a:gd name="T112" fmla="*/ 260 w 397"/>
                  <a:gd name="T113" fmla="*/ 494 h 588"/>
                  <a:gd name="T114" fmla="*/ 273 w 397"/>
                  <a:gd name="T115" fmla="*/ 482 h 588"/>
                  <a:gd name="T116" fmla="*/ 285 w 397"/>
                  <a:gd name="T117" fmla="*/ 462 h 588"/>
                  <a:gd name="T118" fmla="*/ 290 w 397"/>
                  <a:gd name="T119" fmla="*/ 458 h 588"/>
                  <a:gd name="T120" fmla="*/ 301 w 397"/>
                  <a:gd name="T121" fmla="*/ 453 h 588"/>
                  <a:gd name="T122" fmla="*/ 320 w 397"/>
                  <a:gd name="T123" fmla="*/ 449 h 588"/>
                  <a:gd name="T124" fmla="*/ 336 w 397"/>
                  <a:gd name="T125" fmla="*/ 439 h 5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7"/>
                  <a:gd name="T190" fmla="*/ 0 h 588"/>
                  <a:gd name="T191" fmla="*/ 397 w 397"/>
                  <a:gd name="T192" fmla="*/ 588 h 58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7" h="588">
                    <a:moveTo>
                      <a:pt x="341" y="432"/>
                    </a:moveTo>
                    <a:cubicBezTo>
                      <a:pt x="342" y="432"/>
                      <a:pt x="342" y="432"/>
                      <a:pt x="342" y="432"/>
                    </a:cubicBezTo>
                    <a:cubicBezTo>
                      <a:pt x="342" y="431"/>
                      <a:pt x="342" y="431"/>
                      <a:pt x="342" y="431"/>
                    </a:cubicBezTo>
                    <a:cubicBezTo>
                      <a:pt x="343" y="431"/>
                      <a:pt x="343" y="431"/>
                      <a:pt x="343" y="431"/>
                    </a:cubicBezTo>
                    <a:cubicBezTo>
                      <a:pt x="342" y="430"/>
                      <a:pt x="342" y="430"/>
                      <a:pt x="342" y="430"/>
                    </a:cubicBezTo>
                    <a:cubicBezTo>
                      <a:pt x="341" y="430"/>
                      <a:pt x="341" y="430"/>
                      <a:pt x="341" y="430"/>
                    </a:cubicBezTo>
                    <a:cubicBezTo>
                      <a:pt x="342" y="429"/>
                      <a:pt x="342" y="429"/>
                      <a:pt x="342" y="429"/>
                    </a:cubicBezTo>
                    <a:cubicBezTo>
                      <a:pt x="343" y="429"/>
                      <a:pt x="343" y="429"/>
                      <a:pt x="343" y="429"/>
                    </a:cubicBezTo>
                    <a:cubicBezTo>
                      <a:pt x="343" y="428"/>
                      <a:pt x="343" y="428"/>
                      <a:pt x="343" y="428"/>
                    </a:cubicBezTo>
                    <a:cubicBezTo>
                      <a:pt x="344" y="429"/>
                      <a:pt x="344" y="429"/>
                      <a:pt x="344" y="429"/>
                    </a:cubicBezTo>
                    <a:cubicBezTo>
                      <a:pt x="345" y="430"/>
                      <a:pt x="345" y="430"/>
                      <a:pt x="345" y="430"/>
                    </a:cubicBezTo>
                    <a:cubicBezTo>
                      <a:pt x="346" y="429"/>
                      <a:pt x="346" y="429"/>
                      <a:pt x="346" y="429"/>
                    </a:cubicBezTo>
                    <a:cubicBezTo>
                      <a:pt x="345" y="428"/>
                      <a:pt x="345" y="428"/>
                      <a:pt x="345" y="428"/>
                    </a:cubicBezTo>
                    <a:cubicBezTo>
                      <a:pt x="346" y="428"/>
                      <a:pt x="346" y="428"/>
                      <a:pt x="346" y="428"/>
                    </a:cubicBezTo>
                    <a:cubicBezTo>
                      <a:pt x="344" y="426"/>
                      <a:pt x="344" y="426"/>
                      <a:pt x="344" y="426"/>
                    </a:cubicBezTo>
                    <a:cubicBezTo>
                      <a:pt x="346" y="425"/>
                      <a:pt x="346" y="425"/>
                      <a:pt x="346" y="425"/>
                    </a:cubicBezTo>
                    <a:cubicBezTo>
                      <a:pt x="348" y="425"/>
                      <a:pt x="348" y="425"/>
                      <a:pt x="348" y="425"/>
                    </a:cubicBezTo>
                    <a:cubicBezTo>
                      <a:pt x="348" y="424"/>
                      <a:pt x="348" y="424"/>
                      <a:pt x="348" y="424"/>
                    </a:cubicBezTo>
                    <a:cubicBezTo>
                      <a:pt x="351" y="425"/>
                      <a:pt x="351" y="425"/>
                      <a:pt x="351" y="425"/>
                    </a:cubicBezTo>
                    <a:cubicBezTo>
                      <a:pt x="350" y="424"/>
                      <a:pt x="350" y="424"/>
                      <a:pt x="350" y="424"/>
                    </a:cubicBezTo>
                    <a:cubicBezTo>
                      <a:pt x="349" y="424"/>
                      <a:pt x="349" y="424"/>
                      <a:pt x="349" y="424"/>
                    </a:cubicBezTo>
                    <a:cubicBezTo>
                      <a:pt x="349" y="423"/>
                      <a:pt x="349" y="423"/>
                      <a:pt x="349" y="423"/>
                    </a:cubicBezTo>
                    <a:cubicBezTo>
                      <a:pt x="350" y="423"/>
                      <a:pt x="350" y="423"/>
                      <a:pt x="350" y="423"/>
                    </a:cubicBezTo>
                    <a:cubicBezTo>
                      <a:pt x="350" y="422"/>
                      <a:pt x="350" y="422"/>
                      <a:pt x="350" y="422"/>
                    </a:cubicBezTo>
                    <a:cubicBezTo>
                      <a:pt x="351" y="422"/>
                      <a:pt x="351" y="422"/>
                      <a:pt x="351" y="422"/>
                    </a:cubicBezTo>
                    <a:cubicBezTo>
                      <a:pt x="352" y="421"/>
                      <a:pt x="352" y="421"/>
                      <a:pt x="352" y="421"/>
                    </a:cubicBezTo>
                    <a:cubicBezTo>
                      <a:pt x="352" y="422"/>
                      <a:pt x="352" y="422"/>
                      <a:pt x="352" y="422"/>
                    </a:cubicBezTo>
                    <a:cubicBezTo>
                      <a:pt x="353" y="422"/>
                      <a:pt x="353" y="422"/>
                      <a:pt x="353" y="422"/>
                    </a:cubicBezTo>
                    <a:cubicBezTo>
                      <a:pt x="354" y="421"/>
                      <a:pt x="354" y="421"/>
                      <a:pt x="354" y="421"/>
                    </a:cubicBezTo>
                    <a:cubicBezTo>
                      <a:pt x="355" y="422"/>
                      <a:pt x="355" y="422"/>
                      <a:pt x="355" y="422"/>
                    </a:cubicBezTo>
                    <a:cubicBezTo>
                      <a:pt x="356" y="419"/>
                      <a:pt x="356" y="419"/>
                      <a:pt x="356" y="419"/>
                    </a:cubicBezTo>
                    <a:cubicBezTo>
                      <a:pt x="357" y="418"/>
                      <a:pt x="357" y="418"/>
                      <a:pt x="357" y="418"/>
                    </a:cubicBezTo>
                    <a:cubicBezTo>
                      <a:pt x="357" y="418"/>
                      <a:pt x="357" y="418"/>
                      <a:pt x="357" y="418"/>
                    </a:cubicBezTo>
                    <a:cubicBezTo>
                      <a:pt x="354" y="419"/>
                      <a:pt x="354" y="419"/>
                      <a:pt x="354" y="419"/>
                    </a:cubicBezTo>
                    <a:cubicBezTo>
                      <a:pt x="345" y="418"/>
                      <a:pt x="345" y="418"/>
                      <a:pt x="345" y="418"/>
                    </a:cubicBezTo>
                    <a:cubicBezTo>
                      <a:pt x="337" y="415"/>
                      <a:pt x="337" y="415"/>
                      <a:pt x="337" y="415"/>
                    </a:cubicBezTo>
                    <a:cubicBezTo>
                      <a:pt x="337" y="415"/>
                      <a:pt x="337" y="415"/>
                      <a:pt x="337" y="415"/>
                    </a:cubicBezTo>
                    <a:cubicBezTo>
                      <a:pt x="337" y="413"/>
                      <a:pt x="337" y="413"/>
                      <a:pt x="337" y="413"/>
                    </a:cubicBezTo>
                    <a:cubicBezTo>
                      <a:pt x="335" y="414"/>
                      <a:pt x="335" y="414"/>
                      <a:pt x="335" y="414"/>
                    </a:cubicBezTo>
                    <a:cubicBezTo>
                      <a:pt x="334" y="415"/>
                      <a:pt x="334" y="415"/>
                      <a:pt x="334" y="415"/>
                    </a:cubicBezTo>
                    <a:cubicBezTo>
                      <a:pt x="333" y="413"/>
                      <a:pt x="333" y="413"/>
                      <a:pt x="333" y="413"/>
                    </a:cubicBezTo>
                    <a:cubicBezTo>
                      <a:pt x="327" y="417"/>
                      <a:pt x="327" y="417"/>
                      <a:pt x="327" y="417"/>
                    </a:cubicBezTo>
                    <a:cubicBezTo>
                      <a:pt x="324" y="416"/>
                      <a:pt x="324" y="416"/>
                      <a:pt x="324" y="416"/>
                    </a:cubicBezTo>
                    <a:cubicBezTo>
                      <a:pt x="321" y="417"/>
                      <a:pt x="321" y="417"/>
                      <a:pt x="321" y="417"/>
                    </a:cubicBezTo>
                    <a:cubicBezTo>
                      <a:pt x="320" y="420"/>
                      <a:pt x="320" y="420"/>
                      <a:pt x="320" y="420"/>
                    </a:cubicBezTo>
                    <a:cubicBezTo>
                      <a:pt x="311" y="420"/>
                      <a:pt x="311" y="420"/>
                      <a:pt x="311" y="420"/>
                    </a:cubicBezTo>
                    <a:cubicBezTo>
                      <a:pt x="313" y="418"/>
                      <a:pt x="313" y="418"/>
                      <a:pt x="313" y="418"/>
                    </a:cubicBezTo>
                    <a:cubicBezTo>
                      <a:pt x="316" y="419"/>
                      <a:pt x="316" y="419"/>
                      <a:pt x="316" y="419"/>
                    </a:cubicBezTo>
                    <a:cubicBezTo>
                      <a:pt x="321" y="415"/>
                      <a:pt x="321" y="415"/>
                      <a:pt x="321" y="415"/>
                    </a:cubicBezTo>
                    <a:cubicBezTo>
                      <a:pt x="324" y="415"/>
                      <a:pt x="324" y="415"/>
                      <a:pt x="324" y="415"/>
                    </a:cubicBezTo>
                    <a:cubicBezTo>
                      <a:pt x="326" y="414"/>
                      <a:pt x="326" y="414"/>
                      <a:pt x="326" y="414"/>
                    </a:cubicBezTo>
                    <a:cubicBezTo>
                      <a:pt x="325" y="412"/>
                      <a:pt x="325" y="412"/>
                      <a:pt x="325" y="412"/>
                    </a:cubicBezTo>
                    <a:cubicBezTo>
                      <a:pt x="312" y="412"/>
                      <a:pt x="312" y="412"/>
                      <a:pt x="312" y="412"/>
                    </a:cubicBezTo>
                    <a:cubicBezTo>
                      <a:pt x="311" y="411"/>
                      <a:pt x="311" y="411"/>
                      <a:pt x="311" y="411"/>
                    </a:cubicBezTo>
                    <a:cubicBezTo>
                      <a:pt x="309" y="411"/>
                      <a:pt x="309" y="411"/>
                      <a:pt x="309" y="411"/>
                    </a:cubicBezTo>
                    <a:cubicBezTo>
                      <a:pt x="313" y="409"/>
                      <a:pt x="313" y="409"/>
                      <a:pt x="313" y="409"/>
                    </a:cubicBezTo>
                    <a:cubicBezTo>
                      <a:pt x="314" y="407"/>
                      <a:pt x="314" y="407"/>
                      <a:pt x="314" y="407"/>
                    </a:cubicBezTo>
                    <a:cubicBezTo>
                      <a:pt x="315" y="404"/>
                      <a:pt x="315" y="404"/>
                      <a:pt x="315" y="404"/>
                    </a:cubicBezTo>
                    <a:cubicBezTo>
                      <a:pt x="313" y="402"/>
                      <a:pt x="313" y="402"/>
                      <a:pt x="313" y="402"/>
                    </a:cubicBezTo>
                    <a:cubicBezTo>
                      <a:pt x="314" y="401"/>
                      <a:pt x="314" y="401"/>
                      <a:pt x="314" y="401"/>
                    </a:cubicBezTo>
                    <a:cubicBezTo>
                      <a:pt x="316" y="400"/>
                      <a:pt x="316" y="400"/>
                      <a:pt x="316" y="400"/>
                    </a:cubicBezTo>
                    <a:cubicBezTo>
                      <a:pt x="317" y="401"/>
                      <a:pt x="317" y="401"/>
                      <a:pt x="317" y="401"/>
                    </a:cubicBezTo>
                    <a:cubicBezTo>
                      <a:pt x="318" y="398"/>
                      <a:pt x="318" y="398"/>
                      <a:pt x="318" y="398"/>
                    </a:cubicBezTo>
                    <a:cubicBezTo>
                      <a:pt x="320" y="401"/>
                      <a:pt x="320" y="401"/>
                      <a:pt x="320" y="401"/>
                    </a:cubicBezTo>
                    <a:cubicBezTo>
                      <a:pt x="325" y="400"/>
                      <a:pt x="325" y="400"/>
                      <a:pt x="325" y="400"/>
                    </a:cubicBezTo>
                    <a:cubicBezTo>
                      <a:pt x="329" y="398"/>
                      <a:pt x="329" y="398"/>
                      <a:pt x="329" y="398"/>
                    </a:cubicBezTo>
                    <a:cubicBezTo>
                      <a:pt x="331" y="396"/>
                      <a:pt x="331" y="396"/>
                      <a:pt x="331" y="396"/>
                    </a:cubicBezTo>
                    <a:cubicBezTo>
                      <a:pt x="330" y="394"/>
                      <a:pt x="330" y="394"/>
                      <a:pt x="330" y="394"/>
                    </a:cubicBezTo>
                    <a:cubicBezTo>
                      <a:pt x="332" y="395"/>
                      <a:pt x="332" y="395"/>
                      <a:pt x="332" y="395"/>
                    </a:cubicBezTo>
                    <a:cubicBezTo>
                      <a:pt x="332" y="392"/>
                      <a:pt x="332" y="392"/>
                      <a:pt x="332" y="392"/>
                    </a:cubicBezTo>
                    <a:cubicBezTo>
                      <a:pt x="330" y="389"/>
                      <a:pt x="330" y="389"/>
                      <a:pt x="330" y="389"/>
                    </a:cubicBezTo>
                    <a:cubicBezTo>
                      <a:pt x="327" y="389"/>
                      <a:pt x="327" y="389"/>
                      <a:pt x="327" y="389"/>
                    </a:cubicBezTo>
                    <a:cubicBezTo>
                      <a:pt x="325" y="390"/>
                      <a:pt x="325" y="390"/>
                      <a:pt x="325" y="390"/>
                    </a:cubicBezTo>
                    <a:cubicBezTo>
                      <a:pt x="322" y="388"/>
                      <a:pt x="322" y="388"/>
                      <a:pt x="322" y="388"/>
                    </a:cubicBezTo>
                    <a:cubicBezTo>
                      <a:pt x="320" y="389"/>
                      <a:pt x="320" y="389"/>
                      <a:pt x="320" y="389"/>
                    </a:cubicBezTo>
                    <a:cubicBezTo>
                      <a:pt x="320" y="388"/>
                      <a:pt x="320" y="388"/>
                      <a:pt x="320" y="388"/>
                    </a:cubicBezTo>
                    <a:cubicBezTo>
                      <a:pt x="317" y="386"/>
                      <a:pt x="317" y="386"/>
                      <a:pt x="317" y="386"/>
                    </a:cubicBezTo>
                    <a:cubicBezTo>
                      <a:pt x="319" y="385"/>
                      <a:pt x="319" y="385"/>
                      <a:pt x="319" y="385"/>
                    </a:cubicBezTo>
                    <a:cubicBezTo>
                      <a:pt x="318" y="382"/>
                      <a:pt x="318" y="382"/>
                      <a:pt x="318" y="382"/>
                    </a:cubicBezTo>
                    <a:cubicBezTo>
                      <a:pt x="321" y="384"/>
                      <a:pt x="321" y="384"/>
                      <a:pt x="321" y="384"/>
                    </a:cubicBezTo>
                    <a:cubicBezTo>
                      <a:pt x="323" y="387"/>
                      <a:pt x="323" y="387"/>
                      <a:pt x="323" y="387"/>
                    </a:cubicBezTo>
                    <a:cubicBezTo>
                      <a:pt x="325" y="387"/>
                      <a:pt x="325" y="387"/>
                      <a:pt x="325" y="387"/>
                    </a:cubicBezTo>
                    <a:cubicBezTo>
                      <a:pt x="327" y="386"/>
                      <a:pt x="327" y="386"/>
                      <a:pt x="327" y="386"/>
                    </a:cubicBezTo>
                    <a:cubicBezTo>
                      <a:pt x="329" y="387"/>
                      <a:pt x="329" y="387"/>
                      <a:pt x="329" y="387"/>
                    </a:cubicBezTo>
                    <a:cubicBezTo>
                      <a:pt x="331" y="388"/>
                      <a:pt x="331" y="388"/>
                      <a:pt x="331" y="388"/>
                    </a:cubicBezTo>
                    <a:cubicBezTo>
                      <a:pt x="336" y="393"/>
                      <a:pt x="336" y="393"/>
                      <a:pt x="336" y="393"/>
                    </a:cubicBezTo>
                    <a:cubicBezTo>
                      <a:pt x="338" y="392"/>
                      <a:pt x="338" y="392"/>
                      <a:pt x="338" y="392"/>
                    </a:cubicBezTo>
                    <a:cubicBezTo>
                      <a:pt x="339" y="393"/>
                      <a:pt x="339" y="393"/>
                      <a:pt x="339" y="393"/>
                    </a:cubicBezTo>
                    <a:cubicBezTo>
                      <a:pt x="340" y="396"/>
                      <a:pt x="340" y="396"/>
                      <a:pt x="340" y="396"/>
                    </a:cubicBezTo>
                    <a:cubicBezTo>
                      <a:pt x="342" y="398"/>
                      <a:pt x="342" y="398"/>
                      <a:pt x="342" y="398"/>
                    </a:cubicBezTo>
                    <a:cubicBezTo>
                      <a:pt x="343" y="405"/>
                      <a:pt x="343" y="405"/>
                      <a:pt x="343" y="405"/>
                    </a:cubicBezTo>
                    <a:cubicBezTo>
                      <a:pt x="345" y="408"/>
                      <a:pt x="345" y="408"/>
                      <a:pt x="345" y="408"/>
                    </a:cubicBezTo>
                    <a:cubicBezTo>
                      <a:pt x="347" y="411"/>
                      <a:pt x="347" y="411"/>
                      <a:pt x="347" y="411"/>
                    </a:cubicBezTo>
                    <a:cubicBezTo>
                      <a:pt x="350" y="412"/>
                      <a:pt x="350" y="412"/>
                      <a:pt x="350" y="412"/>
                    </a:cubicBezTo>
                    <a:cubicBezTo>
                      <a:pt x="353" y="411"/>
                      <a:pt x="353" y="411"/>
                      <a:pt x="353" y="411"/>
                    </a:cubicBezTo>
                    <a:cubicBezTo>
                      <a:pt x="354" y="404"/>
                      <a:pt x="354" y="404"/>
                      <a:pt x="354" y="404"/>
                    </a:cubicBezTo>
                    <a:cubicBezTo>
                      <a:pt x="354" y="404"/>
                      <a:pt x="354" y="404"/>
                      <a:pt x="354" y="404"/>
                    </a:cubicBezTo>
                    <a:cubicBezTo>
                      <a:pt x="355" y="410"/>
                      <a:pt x="355" y="410"/>
                      <a:pt x="355" y="410"/>
                    </a:cubicBezTo>
                    <a:cubicBezTo>
                      <a:pt x="357" y="410"/>
                      <a:pt x="357" y="410"/>
                      <a:pt x="357" y="410"/>
                    </a:cubicBezTo>
                    <a:cubicBezTo>
                      <a:pt x="358" y="412"/>
                      <a:pt x="358" y="412"/>
                      <a:pt x="358" y="412"/>
                    </a:cubicBezTo>
                    <a:cubicBezTo>
                      <a:pt x="360" y="411"/>
                      <a:pt x="360" y="411"/>
                      <a:pt x="360" y="411"/>
                    </a:cubicBezTo>
                    <a:cubicBezTo>
                      <a:pt x="360" y="409"/>
                      <a:pt x="360" y="409"/>
                      <a:pt x="360" y="409"/>
                    </a:cubicBezTo>
                    <a:cubicBezTo>
                      <a:pt x="359" y="408"/>
                      <a:pt x="359" y="408"/>
                      <a:pt x="359" y="408"/>
                    </a:cubicBezTo>
                    <a:cubicBezTo>
                      <a:pt x="359" y="406"/>
                      <a:pt x="359" y="406"/>
                      <a:pt x="359" y="406"/>
                    </a:cubicBezTo>
                    <a:cubicBezTo>
                      <a:pt x="358" y="404"/>
                      <a:pt x="358" y="404"/>
                      <a:pt x="358" y="404"/>
                    </a:cubicBezTo>
                    <a:cubicBezTo>
                      <a:pt x="359" y="403"/>
                      <a:pt x="359" y="403"/>
                      <a:pt x="359" y="403"/>
                    </a:cubicBezTo>
                    <a:cubicBezTo>
                      <a:pt x="359" y="400"/>
                      <a:pt x="359" y="400"/>
                      <a:pt x="359" y="400"/>
                    </a:cubicBezTo>
                    <a:cubicBezTo>
                      <a:pt x="359" y="400"/>
                      <a:pt x="359" y="400"/>
                      <a:pt x="359" y="400"/>
                    </a:cubicBezTo>
                    <a:cubicBezTo>
                      <a:pt x="358" y="398"/>
                      <a:pt x="358" y="398"/>
                      <a:pt x="358" y="398"/>
                    </a:cubicBezTo>
                    <a:cubicBezTo>
                      <a:pt x="357" y="398"/>
                      <a:pt x="357" y="398"/>
                      <a:pt x="357" y="398"/>
                    </a:cubicBezTo>
                    <a:cubicBezTo>
                      <a:pt x="358" y="397"/>
                      <a:pt x="358" y="397"/>
                      <a:pt x="358" y="397"/>
                    </a:cubicBezTo>
                    <a:cubicBezTo>
                      <a:pt x="359" y="395"/>
                      <a:pt x="359" y="395"/>
                      <a:pt x="359" y="395"/>
                    </a:cubicBezTo>
                    <a:cubicBezTo>
                      <a:pt x="358" y="394"/>
                      <a:pt x="358" y="394"/>
                      <a:pt x="358" y="394"/>
                    </a:cubicBezTo>
                    <a:cubicBezTo>
                      <a:pt x="359" y="393"/>
                      <a:pt x="359" y="393"/>
                      <a:pt x="359" y="393"/>
                    </a:cubicBezTo>
                    <a:cubicBezTo>
                      <a:pt x="359" y="389"/>
                      <a:pt x="359" y="389"/>
                      <a:pt x="359" y="389"/>
                    </a:cubicBezTo>
                    <a:cubicBezTo>
                      <a:pt x="358" y="388"/>
                      <a:pt x="358" y="388"/>
                      <a:pt x="358" y="388"/>
                    </a:cubicBezTo>
                    <a:cubicBezTo>
                      <a:pt x="356" y="390"/>
                      <a:pt x="356" y="390"/>
                      <a:pt x="356" y="390"/>
                    </a:cubicBezTo>
                    <a:cubicBezTo>
                      <a:pt x="355" y="390"/>
                      <a:pt x="355" y="390"/>
                      <a:pt x="355" y="390"/>
                    </a:cubicBezTo>
                    <a:cubicBezTo>
                      <a:pt x="354" y="393"/>
                      <a:pt x="354" y="393"/>
                      <a:pt x="354" y="393"/>
                    </a:cubicBezTo>
                    <a:cubicBezTo>
                      <a:pt x="353" y="394"/>
                      <a:pt x="353" y="394"/>
                      <a:pt x="353" y="394"/>
                    </a:cubicBezTo>
                    <a:cubicBezTo>
                      <a:pt x="354" y="390"/>
                      <a:pt x="354" y="390"/>
                      <a:pt x="354" y="390"/>
                    </a:cubicBezTo>
                    <a:cubicBezTo>
                      <a:pt x="356" y="386"/>
                      <a:pt x="356" y="386"/>
                      <a:pt x="356" y="386"/>
                    </a:cubicBezTo>
                    <a:cubicBezTo>
                      <a:pt x="357" y="384"/>
                      <a:pt x="357" y="384"/>
                      <a:pt x="357" y="384"/>
                    </a:cubicBezTo>
                    <a:cubicBezTo>
                      <a:pt x="356" y="384"/>
                      <a:pt x="356" y="384"/>
                      <a:pt x="356" y="384"/>
                    </a:cubicBezTo>
                    <a:cubicBezTo>
                      <a:pt x="354" y="386"/>
                      <a:pt x="354" y="386"/>
                      <a:pt x="354" y="386"/>
                    </a:cubicBezTo>
                    <a:cubicBezTo>
                      <a:pt x="353" y="387"/>
                      <a:pt x="353" y="387"/>
                      <a:pt x="353" y="387"/>
                    </a:cubicBezTo>
                    <a:cubicBezTo>
                      <a:pt x="354" y="384"/>
                      <a:pt x="354" y="384"/>
                      <a:pt x="354" y="384"/>
                    </a:cubicBezTo>
                    <a:cubicBezTo>
                      <a:pt x="354" y="383"/>
                      <a:pt x="354" y="383"/>
                      <a:pt x="354" y="383"/>
                    </a:cubicBezTo>
                    <a:cubicBezTo>
                      <a:pt x="351" y="384"/>
                      <a:pt x="351" y="384"/>
                      <a:pt x="351" y="384"/>
                    </a:cubicBezTo>
                    <a:cubicBezTo>
                      <a:pt x="350" y="387"/>
                      <a:pt x="350" y="387"/>
                      <a:pt x="350" y="387"/>
                    </a:cubicBezTo>
                    <a:cubicBezTo>
                      <a:pt x="349" y="387"/>
                      <a:pt x="349" y="387"/>
                      <a:pt x="349" y="387"/>
                    </a:cubicBezTo>
                    <a:cubicBezTo>
                      <a:pt x="350" y="384"/>
                      <a:pt x="350" y="384"/>
                      <a:pt x="350" y="384"/>
                    </a:cubicBezTo>
                    <a:cubicBezTo>
                      <a:pt x="352" y="382"/>
                      <a:pt x="352" y="382"/>
                      <a:pt x="352" y="382"/>
                    </a:cubicBezTo>
                    <a:cubicBezTo>
                      <a:pt x="352" y="381"/>
                      <a:pt x="352" y="381"/>
                      <a:pt x="352" y="381"/>
                    </a:cubicBezTo>
                    <a:cubicBezTo>
                      <a:pt x="353" y="380"/>
                      <a:pt x="353" y="380"/>
                      <a:pt x="353" y="380"/>
                    </a:cubicBezTo>
                    <a:cubicBezTo>
                      <a:pt x="349" y="378"/>
                      <a:pt x="349" y="378"/>
                      <a:pt x="349" y="378"/>
                    </a:cubicBezTo>
                    <a:cubicBezTo>
                      <a:pt x="349" y="376"/>
                      <a:pt x="349" y="376"/>
                      <a:pt x="349" y="376"/>
                    </a:cubicBezTo>
                    <a:cubicBezTo>
                      <a:pt x="345" y="375"/>
                      <a:pt x="345" y="375"/>
                      <a:pt x="345" y="375"/>
                    </a:cubicBezTo>
                    <a:cubicBezTo>
                      <a:pt x="345" y="373"/>
                      <a:pt x="345" y="373"/>
                      <a:pt x="345" y="373"/>
                    </a:cubicBezTo>
                    <a:cubicBezTo>
                      <a:pt x="339" y="368"/>
                      <a:pt x="339" y="368"/>
                      <a:pt x="339" y="368"/>
                    </a:cubicBezTo>
                    <a:cubicBezTo>
                      <a:pt x="337" y="368"/>
                      <a:pt x="337" y="368"/>
                      <a:pt x="337" y="368"/>
                    </a:cubicBezTo>
                    <a:cubicBezTo>
                      <a:pt x="335" y="369"/>
                      <a:pt x="335" y="369"/>
                      <a:pt x="335" y="369"/>
                    </a:cubicBezTo>
                    <a:cubicBezTo>
                      <a:pt x="334" y="371"/>
                      <a:pt x="334" y="371"/>
                      <a:pt x="334" y="371"/>
                    </a:cubicBezTo>
                    <a:cubicBezTo>
                      <a:pt x="334" y="373"/>
                      <a:pt x="334" y="373"/>
                      <a:pt x="334" y="373"/>
                    </a:cubicBezTo>
                    <a:cubicBezTo>
                      <a:pt x="333" y="375"/>
                      <a:pt x="333" y="375"/>
                      <a:pt x="333" y="375"/>
                    </a:cubicBezTo>
                    <a:cubicBezTo>
                      <a:pt x="334" y="369"/>
                      <a:pt x="334" y="369"/>
                      <a:pt x="334" y="369"/>
                    </a:cubicBezTo>
                    <a:cubicBezTo>
                      <a:pt x="332" y="369"/>
                      <a:pt x="332" y="369"/>
                      <a:pt x="332" y="369"/>
                    </a:cubicBezTo>
                    <a:cubicBezTo>
                      <a:pt x="332" y="368"/>
                      <a:pt x="332" y="368"/>
                      <a:pt x="332" y="368"/>
                    </a:cubicBezTo>
                    <a:cubicBezTo>
                      <a:pt x="338" y="366"/>
                      <a:pt x="338" y="366"/>
                      <a:pt x="338" y="366"/>
                    </a:cubicBezTo>
                    <a:cubicBezTo>
                      <a:pt x="337" y="362"/>
                      <a:pt x="337" y="362"/>
                      <a:pt x="337" y="362"/>
                    </a:cubicBezTo>
                    <a:cubicBezTo>
                      <a:pt x="333" y="359"/>
                      <a:pt x="333" y="359"/>
                      <a:pt x="333" y="359"/>
                    </a:cubicBezTo>
                    <a:cubicBezTo>
                      <a:pt x="331" y="359"/>
                      <a:pt x="331" y="359"/>
                      <a:pt x="331" y="359"/>
                    </a:cubicBezTo>
                    <a:cubicBezTo>
                      <a:pt x="327" y="363"/>
                      <a:pt x="327" y="363"/>
                      <a:pt x="327" y="363"/>
                    </a:cubicBezTo>
                    <a:cubicBezTo>
                      <a:pt x="326" y="363"/>
                      <a:pt x="326" y="363"/>
                      <a:pt x="326" y="363"/>
                    </a:cubicBezTo>
                    <a:cubicBezTo>
                      <a:pt x="326" y="361"/>
                      <a:pt x="326" y="361"/>
                      <a:pt x="326" y="361"/>
                    </a:cubicBezTo>
                    <a:cubicBezTo>
                      <a:pt x="324" y="361"/>
                      <a:pt x="324" y="361"/>
                      <a:pt x="324" y="361"/>
                    </a:cubicBezTo>
                    <a:cubicBezTo>
                      <a:pt x="325" y="360"/>
                      <a:pt x="325" y="360"/>
                      <a:pt x="325" y="360"/>
                    </a:cubicBezTo>
                    <a:cubicBezTo>
                      <a:pt x="325" y="360"/>
                      <a:pt x="325" y="360"/>
                      <a:pt x="325" y="360"/>
                    </a:cubicBezTo>
                    <a:cubicBezTo>
                      <a:pt x="324" y="359"/>
                      <a:pt x="324" y="359"/>
                      <a:pt x="324" y="359"/>
                    </a:cubicBezTo>
                    <a:cubicBezTo>
                      <a:pt x="328" y="359"/>
                      <a:pt x="328" y="359"/>
                      <a:pt x="328" y="359"/>
                    </a:cubicBezTo>
                    <a:cubicBezTo>
                      <a:pt x="331" y="358"/>
                      <a:pt x="331" y="358"/>
                      <a:pt x="331" y="358"/>
                    </a:cubicBezTo>
                    <a:cubicBezTo>
                      <a:pt x="332" y="357"/>
                      <a:pt x="332" y="357"/>
                      <a:pt x="332" y="357"/>
                    </a:cubicBezTo>
                    <a:cubicBezTo>
                      <a:pt x="335" y="356"/>
                      <a:pt x="335" y="356"/>
                      <a:pt x="335" y="356"/>
                    </a:cubicBezTo>
                    <a:cubicBezTo>
                      <a:pt x="336" y="353"/>
                      <a:pt x="336" y="353"/>
                      <a:pt x="336" y="353"/>
                    </a:cubicBezTo>
                    <a:cubicBezTo>
                      <a:pt x="335" y="353"/>
                      <a:pt x="335" y="353"/>
                      <a:pt x="335" y="353"/>
                    </a:cubicBezTo>
                    <a:cubicBezTo>
                      <a:pt x="332" y="352"/>
                      <a:pt x="332" y="352"/>
                      <a:pt x="332" y="352"/>
                    </a:cubicBezTo>
                    <a:cubicBezTo>
                      <a:pt x="331" y="351"/>
                      <a:pt x="331" y="351"/>
                      <a:pt x="331" y="351"/>
                    </a:cubicBezTo>
                    <a:cubicBezTo>
                      <a:pt x="328" y="350"/>
                      <a:pt x="328" y="350"/>
                      <a:pt x="328" y="350"/>
                    </a:cubicBezTo>
                    <a:cubicBezTo>
                      <a:pt x="325" y="350"/>
                      <a:pt x="325" y="350"/>
                      <a:pt x="325" y="350"/>
                    </a:cubicBezTo>
                    <a:cubicBezTo>
                      <a:pt x="324" y="352"/>
                      <a:pt x="324" y="352"/>
                      <a:pt x="324" y="352"/>
                    </a:cubicBezTo>
                    <a:cubicBezTo>
                      <a:pt x="322" y="351"/>
                      <a:pt x="322" y="351"/>
                      <a:pt x="322" y="351"/>
                    </a:cubicBezTo>
                    <a:cubicBezTo>
                      <a:pt x="325" y="350"/>
                      <a:pt x="325" y="350"/>
                      <a:pt x="325" y="350"/>
                    </a:cubicBezTo>
                    <a:cubicBezTo>
                      <a:pt x="326" y="348"/>
                      <a:pt x="326" y="348"/>
                      <a:pt x="326" y="348"/>
                    </a:cubicBezTo>
                    <a:cubicBezTo>
                      <a:pt x="323" y="347"/>
                      <a:pt x="323" y="347"/>
                      <a:pt x="323" y="347"/>
                    </a:cubicBezTo>
                    <a:cubicBezTo>
                      <a:pt x="326" y="346"/>
                      <a:pt x="326" y="346"/>
                      <a:pt x="326" y="346"/>
                    </a:cubicBezTo>
                    <a:cubicBezTo>
                      <a:pt x="328" y="348"/>
                      <a:pt x="328" y="348"/>
                      <a:pt x="328" y="348"/>
                    </a:cubicBezTo>
                    <a:cubicBezTo>
                      <a:pt x="330" y="349"/>
                      <a:pt x="330" y="349"/>
                      <a:pt x="330" y="349"/>
                    </a:cubicBezTo>
                    <a:cubicBezTo>
                      <a:pt x="333" y="346"/>
                      <a:pt x="333" y="346"/>
                      <a:pt x="333" y="346"/>
                    </a:cubicBezTo>
                    <a:cubicBezTo>
                      <a:pt x="334" y="344"/>
                      <a:pt x="334" y="344"/>
                      <a:pt x="334" y="344"/>
                    </a:cubicBezTo>
                    <a:cubicBezTo>
                      <a:pt x="337" y="342"/>
                      <a:pt x="337" y="342"/>
                      <a:pt x="337" y="342"/>
                    </a:cubicBezTo>
                    <a:cubicBezTo>
                      <a:pt x="336" y="338"/>
                      <a:pt x="336" y="338"/>
                      <a:pt x="336" y="338"/>
                    </a:cubicBezTo>
                    <a:cubicBezTo>
                      <a:pt x="339" y="340"/>
                      <a:pt x="339" y="340"/>
                      <a:pt x="339" y="340"/>
                    </a:cubicBezTo>
                    <a:cubicBezTo>
                      <a:pt x="340" y="341"/>
                      <a:pt x="340" y="341"/>
                      <a:pt x="340" y="341"/>
                    </a:cubicBezTo>
                    <a:cubicBezTo>
                      <a:pt x="341" y="336"/>
                      <a:pt x="341" y="336"/>
                      <a:pt x="341" y="336"/>
                    </a:cubicBezTo>
                    <a:cubicBezTo>
                      <a:pt x="342" y="335"/>
                      <a:pt x="342" y="335"/>
                      <a:pt x="342" y="335"/>
                    </a:cubicBezTo>
                    <a:cubicBezTo>
                      <a:pt x="343" y="335"/>
                      <a:pt x="343" y="335"/>
                      <a:pt x="343" y="335"/>
                    </a:cubicBezTo>
                    <a:cubicBezTo>
                      <a:pt x="343" y="339"/>
                      <a:pt x="343" y="339"/>
                      <a:pt x="343" y="339"/>
                    </a:cubicBezTo>
                    <a:cubicBezTo>
                      <a:pt x="350" y="346"/>
                      <a:pt x="350" y="346"/>
                      <a:pt x="350" y="346"/>
                    </a:cubicBezTo>
                    <a:cubicBezTo>
                      <a:pt x="354" y="348"/>
                      <a:pt x="354" y="348"/>
                      <a:pt x="354" y="348"/>
                    </a:cubicBezTo>
                    <a:cubicBezTo>
                      <a:pt x="356" y="348"/>
                      <a:pt x="356" y="348"/>
                      <a:pt x="356" y="348"/>
                    </a:cubicBezTo>
                    <a:cubicBezTo>
                      <a:pt x="357" y="346"/>
                      <a:pt x="357" y="346"/>
                      <a:pt x="357" y="346"/>
                    </a:cubicBezTo>
                    <a:cubicBezTo>
                      <a:pt x="359" y="345"/>
                      <a:pt x="359" y="345"/>
                      <a:pt x="359" y="345"/>
                    </a:cubicBezTo>
                    <a:cubicBezTo>
                      <a:pt x="361" y="342"/>
                      <a:pt x="361" y="342"/>
                      <a:pt x="361" y="342"/>
                    </a:cubicBezTo>
                    <a:cubicBezTo>
                      <a:pt x="364" y="343"/>
                      <a:pt x="364" y="343"/>
                      <a:pt x="364" y="343"/>
                    </a:cubicBezTo>
                    <a:cubicBezTo>
                      <a:pt x="367" y="343"/>
                      <a:pt x="367" y="343"/>
                      <a:pt x="367" y="343"/>
                    </a:cubicBezTo>
                    <a:cubicBezTo>
                      <a:pt x="368" y="342"/>
                      <a:pt x="368" y="342"/>
                      <a:pt x="368" y="342"/>
                    </a:cubicBezTo>
                    <a:cubicBezTo>
                      <a:pt x="368" y="341"/>
                      <a:pt x="368" y="341"/>
                      <a:pt x="368" y="341"/>
                    </a:cubicBezTo>
                    <a:cubicBezTo>
                      <a:pt x="368" y="337"/>
                      <a:pt x="368" y="337"/>
                      <a:pt x="368" y="337"/>
                    </a:cubicBezTo>
                    <a:cubicBezTo>
                      <a:pt x="369" y="335"/>
                      <a:pt x="369" y="335"/>
                      <a:pt x="369" y="335"/>
                    </a:cubicBezTo>
                    <a:cubicBezTo>
                      <a:pt x="369" y="334"/>
                      <a:pt x="369" y="334"/>
                      <a:pt x="369" y="334"/>
                    </a:cubicBezTo>
                    <a:cubicBezTo>
                      <a:pt x="361" y="330"/>
                      <a:pt x="361" y="330"/>
                      <a:pt x="361" y="330"/>
                    </a:cubicBezTo>
                    <a:cubicBezTo>
                      <a:pt x="360" y="329"/>
                      <a:pt x="360" y="329"/>
                      <a:pt x="360" y="329"/>
                    </a:cubicBezTo>
                    <a:cubicBezTo>
                      <a:pt x="357" y="329"/>
                      <a:pt x="357" y="329"/>
                      <a:pt x="357" y="329"/>
                    </a:cubicBezTo>
                    <a:cubicBezTo>
                      <a:pt x="354" y="329"/>
                      <a:pt x="354" y="329"/>
                      <a:pt x="354" y="329"/>
                    </a:cubicBezTo>
                    <a:cubicBezTo>
                      <a:pt x="355" y="328"/>
                      <a:pt x="355" y="328"/>
                      <a:pt x="355" y="328"/>
                    </a:cubicBezTo>
                    <a:cubicBezTo>
                      <a:pt x="355" y="327"/>
                      <a:pt x="355" y="327"/>
                      <a:pt x="355" y="327"/>
                    </a:cubicBezTo>
                    <a:cubicBezTo>
                      <a:pt x="355" y="326"/>
                      <a:pt x="355" y="326"/>
                      <a:pt x="355" y="326"/>
                    </a:cubicBezTo>
                    <a:cubicBezTo>
                      <a:pt x="357" y="324"/>
                      <a:pt x="357" y="324"/>
                      <a:pt x="357" y="324"/>
                    </a:cubicBezTo>
                    <a:cubicBezTo>
                      <a:pt x="356" y="323"/>
                      <a:pt x="356" y="323"/>
                      <a:pt x="356" y="323"/>
                    </a:cubicBezTo>
                    <a:cubicBezTo>
                      <a:pt x="354" y="322"/>
                      <a:pt x="354" y="322"/>
                      <a:pt x="354" y="322"/>
                    </a:cubicBezTo>
                    <a:cubicBezTo>
                      <a:pt x="358" y="320"/>
                      <a:pt x="358" y="320"/>
                      <a:pt x="358" y="320"/>
                    </a:cubicBezTo>
                    <a:cubicBezTo>
                      <a:pt x="357" y="316"/>
                      <a:pt x="357" y="316"/>
                      <a:pt x="357" y="316"/>
                    </a:cubicBezTo>
                    <a:cubicBezTo>
                      <a:pt x="358" y="316"/>
                      <a:pt x="358" y="316"/>
                      <a:pt x="358" y="316"/>
                    </a:cubicBezTo>
                    <a:cubicBezTo>
                      <a:pt x="360" y="318"/>
                      <a:pt x="360" y="318"/>
                      <a:pt x="360" y="318"/>
                    </a:cubicBezTo>
                    <a:cubicBezTo>
                      <a:pt x="363" y="317"/>
                      <a:pt x="363" y="317"/>
                      <a:pt x="363" y="317"/>
                    </a:cubicBezTo>
                    <a:cubicBezTo>
                      <a:pt x="365" y="318"/>
                      <a:pt x="365" y="318"/>
                      <a:pt x="365" y="318"/>
                    </a:cubicBezTo>
                    <a:cubicBezTo>
                      <a:pt x="367" y="318"/>
                      <a:pt x="367" y="318"/>
                      <a:pt x="367" y="318"/>
                    </a:cubicBezTo>
                    <a:cubicBezTo>
                      <a:pt x="369" y="318"/>
                      <a:pt x="369" y="318"/>
                      <a:pt x="369" y="318"/>
                    </a:cubicBezTo>
                    <a:cubicBezTo>
                      <a:pt x="371" y="323"/>
                      <a:pt x="371" y="323"/>
                      <a:pt x="371" y="323"/>
                    </a:cubicBezTo>
                    <a:cubicBezTo>
                      <a:pt x="374" y="324"/>
                      <a:pt x="374" y="324"/>
                      <a:pt x="374" y="324"/>
                    </a:cubicBezTo>
                    <a:cubicBezTo>
                      <a:pt x="378" y="319"/>
                      <a:pt x="378" y="319"/>
                      <a:pt x="378" y="319"/>
                    </a:cubicBezTo>
                    <a:cubicBezTo>
                      <a:pt x="377" y="317"/>
                      <a:pt x="377" y="317"/>
                      <a:pt x="377" y="317"/>
                    </a:cubicBezTo>
                    <a:cubicBezTo>
                      <a:pt x="376" y="315"/>
                      <a:pt x="376" y="315"/>
                      <a:pt x="376" y="315"/>
                    </a:cubicBezTo>
                    <a:cubicBezTo>
                      <a:pt x="375" y="313"/>
                      <a:pt x="375" y="313"/>
                      <a:pt x="375" y="313"/>
                    </a:cubicBezTo>
                    <a:cubicBezTo>
                      <a:pt x="372" y="314"/>
                      <a:pt x="372" y="314"/>
                      <a:pt x="372" y="314"/>
                    </a:cubicBezTo>
                    <a:cubicBezTo>
                      <a:pt x="370" y="313"/>
                      <a:pt x="370" y="313"/>
                      <a:pt x="370" y="313"/>
                    </a:cubicBezTo>
                    <a:cubicBezTo>
                      <a:pt x="367" y="312"/>
                      <a:pt x="367" y="312"/>
                      <a:pt x="367" y="312"/>
                    </a:cubicBezTo>
                    <a:cubicBezTo>
                      <a:pt x="364" y="313"/>
                      <a:pt x="364" y="313"/>
                      <a:pt x="364" y="313"/>
                    </a:cubicBezTo>
                    <a:cubicBezTo>
                      <a:pt x="364" y="312"/>
                      <a:pt x="364" y="312"/>
                      <a:pt x="364" y="312"/>
                    </a:cubicBezTo>
                    <a:cubicBezTo>
                      <a:pt x="366" y="311"/>
                      <a:pt x="366" y="311"/>
                      <a:pt x="366" y="311"/>
                    </a:cubicBezTo>
                    <a:cubicBezTo>
                      <a:pt x="366" y="303"/>
                      <a:pt x="366" y="303"/>
                      <a:pt x="366" y="303"/>
                    </a:cubicBezTo>
                    <a:cubicBezTo>
                      <a:pt x="365" y="302"/>
                      <a:pt x="365" y="302"/>
                      <a:pt x="365" y="302"/>
                    </a:cubicBezTo>
                    <a:cubicBezTo>
                      <a:pt x="364" y="302"/>
                      <a:pt x="364" y="302"/>
                      <a:pt x="364" y="302"/>
                    </a:cubicBezTo>
                    <a:cubicBezTo>
                      <a:pt x="362" y="303"/>
                      <a:pt x="362" y="303"/>
                      <a:pt x="362" y="303"/>
                    </a:cubicBezTo>
                    <a:cubicBezTo>
                      <a:pt x="360" y="304"/>
                      <a:pt x="360" y="304"/>
                      <a:pt x="360" y="304"/>
                    </a:cubicBezTo>
                    <a:cubicBezTo>
                      <a:pt x="362" y="301"/>
                      <a:pt x="362" y="301"/>
                      <a:pt x="362" y="301"/>
                    </a:cubicBezTo>
                    <a:cubicBezTo>
                      <a:pt x="365" y="300"/>
                      <a:pt x="365" y="300"/>
                      <a:pt x="365" y="300"/>
                    </a:cubicBezTo>
                    <a:cubicBezTo>
                      <a:pt x="367" y="300"/>
                      <a:pt x="367" y="300"/>
                      <a:pt x="367" y="300"/>
                    </a:cubicBezTo>
                    <a:cubicBezTo>
                      <a:pt x="367" y="298"/>
                      <a:pt x="367" y="298"/>
                      <a:pt x="367" y="298"/>
                    </a:cubicBezTo>
                    <a:cubicBezTo>
                      <a:pt x="361" y="292"/>
                      <a:pt x="361" y="292"/>
                      <a:pt x="361" y="292"/>
                    </a:cubicBezTo>
                    <a:cubicBezTo>
                      <a:pt x="358" y="292"/>
                      <a:pt x="358" y="292"/>
                      <a:pt x="358" y="292"/>
                    </a:cubicBezTo>
                    <a:cubicBezTo>
                      <a:pt x="357" y="290"/>
                      <a:pt x="357" y="290"/>
                      <a:pt x="357" y="290"/>
                    </a:cubicBezTo>
                    <a:cubicBezTo>
                      <a:pt x="361" y="290"/>
                      <a:pt x="361" y="290"/>
                      <a:pt x="361" y="290"/>
                    </a:cubicBezTo>
                    <a:cubicBezTo>
                      <a:pt x="358" y="288"/>
                      <a:pt x="358" y="288"/>
                      <a:pt x="358" y="288"/>
                    </a:cubicBezTo>
                    <a:cubicBezTo>
                      <a:pt x="370" y="294"/>
                      <a:pt x="370" y="294"/>
                      <a:pt x="370" y="294"/>
                    </a:cubicBezTo>
                    <a:cubicBezTo>
                      <a:pt x="371" y="296"/>
                      <a:pt x="371" y="296"/>
                      <a:pt x="371" y="296"/>
                    </a:cubicBezTo>
                    <a:cubicBezTo>
                      <a:pt x="372" y="299"/>
                      <a:pt x="372" y="299"/>
                      <a:pt x="372" y="299"/>
                    </a:cubicBezTo>
                    <a:cubicBezTo>
                      <a:pt x="373" y="300"/>
                      <a:pt x="373" y="300"/>
                      <a:pt x="373" y="300"/>
                    </a:cubicBezTo>
                    <a:cubicBezTo>
                      <a:pt x="374" y="299"/>
                      <a:pt x="374" y="299"/>
                      <a:pt x="374" y="299"/>
                    </a:cubicBezTo>
                    <a:cubicBezTo>
                      <a:pt x="375" y="283"/>
                      <a:pt x="375" y="283"/>
                      <a:pt x="375" y="283"/>
                    </a:cubicBezTo>
                    <a:cubicBezTo>
                      <a:pt x="371" y="278"/>
                      <a:pt x="371" y="278"/>
                      <a:pt x="371" y="278"/>
                    </a:cubicBezTo>
                    <a:cubicBezTo>
                      <a:pt x="369" y="279"/>
                      <a:pt x="369" y="279"/>
                      <a:pt x="369" y="279"/>
                    </a:cubicBezTo>
                    <a:cubicBezTo>
                      <a:pt x="368" y="278"/>
                      <a:pt x="368" y="278"/>
                      <a:pt x="368" y="278"/>
                    </a:cubicBezTo>
                    <a:cubicBezTo>
                      <a:pt x="367" y="277"/>
                      <a:pt x="367" y="277"/>
                      <a:pt x="367" y="277"/>
                    </a:cubicBezTo>
                    <a:cubicBezTo>
                      <a:pt x="364" y="277"/>
                      <a:pt x="364" y="277"/>
                      <a:pt x="364" y="277"/>
                    </a:cubicBezTo>
                    <a:cubicBezTo>
                      <a:pt x="364" y="276"/>
                      <a:pt x="364" y="276"/>
                      <a:pt x="364" y="276"/>
                    </a:cubicBezTo>
                    <a:cubicBezTo>
                      <a:pt x="370" y="275"/>
                      <a:pt x="370" y="275"/>
                      <a:pt x="370" y="275"/>
                    </a:cubicBezTo>
                    <a:cubicBezTo>
                      <a:pt x="371" y="274"/>
                      <a:pt x="371" y="274"/>
                      <a:pt x="371" y="274"/>
                    </a:cubicBezTo>
                    <a:cubicBezTo>
                      <a:pt x="373" y="274"/>
                      <a:pt x="373" y="274"/>
                      <a:pt x="373" y="274"/>
                    </a:cubicBezTo>
                    <a:cubicBezTo>
                      <a:pt x="373" y="272"/>
                      <a:pt x="373" y="272"/>
                      <a:pt x="373" y="272"/>
                    </a:cubicBezTo>
                    <a:cubicBezTo>
                      <a:pt x="372" y="269"/>
                      <a:pt x="372" y="269"/>
                      <a:pt x="372" y="269"/>
                    </a:cubicBezTo>
                    <a:cubicBezTo>
                      <a:pt x="370" y="269"/>
                      <a:pt x="370" y="269"/>
                      <a:pt x="370" y="269"/>
                    </a:cubicBezTo>
                    <a:cubicBezTo>
                      <a:pt x="368" y="269"/>
                      <a:pt x="368" y="269"/>
                      <a:pt x="368" y="269"/>
                    </a:cubicBezTo>
                    <a:cubicBezTo>
                      <a:pt x="364" y="267"/>
                      <a:pt x="364" y="267"/>
                      <a:pt x="364" y="267"/>
                    </a:cubicBezTo>
                    <a:cubicBezTo>
                      <a:pt x="367" y="271"/>
                      <a:pt x="367" y="271"/>
                      <a:pt x="367" y="271"/>
                    </a:cubicBezTo>
                    <a:cubicBezTo>
                      <a:pt x="366" y="271"/>
                      <a:pt x="366" y="271"/>
                      <a:pt x="366" y="271"/>
                    </a:cubicBezTo>
                    <a:cubicBezTo>
                      <a:pt x="364" y="269"/>
                      <a:pt x="364" y="269"/>
                      <a:pt x="364" y="269"/>
                    </a:cubicBezTo>
                    <a:cubicBezTo>
                      <a:pt x="363" y="268"/>
                      <a:pt x="363" y="268"/>
                      <a:pt x="363" y="268"/>
                    </a:cubicBezTo>
                    <a:cubicBezTo>
                      <a:pt x="364" y="270"/>
                      <a:pt x="364" y="270"/>
                      <a:pt x="364" y="270"/>
                    </a:cubicBezTo>
                    <a:cubicBezTo>
                      <a:pt x="362" y="270"/>
                      <a:pt x="362" y="270"/>
                      <a:pt x="362" y="270"/>
                    </a:cubicBezTo>
                    <a:cubicBezTo>
                      <a:pt x="361" y="269"/>
                      <a:pt x="361" y="269"/>
                      <a:pt x="361" y="269"/>
                    </a:cubicBezTo>
                    <a:cubicBezTo>
                      <a:pt x="360" y="269"/>
                      <a:pt x="360" y="269"/>
                      <a:pt x="360" y="269"/>
                    </a:cubicBezTo>
                    <a:cubicBezTo>
                      <a:pt x="360" y="265"/>
                      <a:pt x="360" y="265"/>
                      <a:pt x="360" y="265"/>
                    </a:cubicBezTo>
                    <a:cubicBezTo>
                      <a:pt x="360" y="265"/>
                      <a:pt x="360" y="265"/>
                      <a:pt x="360" y="265"/>
                    </a:cubicBezTo>
                    <a:cubicBezTo>
                      <a:pt x="360" y="263"/>
                      <a:pt x="360" y="263"/>
                      <a:pt x="360" y="263"/>
                    </a:cubicBezTo>
                    <a:cubicBezTo>
                      <a:pt x="356" y="264"/>
                      <a:pt x="356" y="264"/>
                      <a:pt x="356" y="264"/>
                    </a:cubicBezTo>
                    <a:cubicBezTo>
                      <a:pt x="353" y="262"/>
                      <a:pt x="353" y="262"/>
                      <a:pt x="353" y="262"/>
                    </a:cubicBezTo>
                    <a:cubicBezTo>
                      <a:pt x="354" y="262"/>
                      <a:pt x="354" y="262"/>
                      <a:pt x="354" y="262"/>
                    </a:cubicBezTo>
                    <a:cubicBezTo>
                      <a:pt x="359" y="263"/>
                      <a:pt x="359" y="263"/>
                      <a:pt x="359" y="263"/>
                    </a:cubicBezTo>
                    <a:cubicBezTo>
                      <a:pt x="358" y="262"/>
                      <a:pt x="358" y="262"/>
                      <a:pt x="358" y="262"/>
                    </a:cubicBezTo>
                    <a:cubicBezTo>
                      <a:pt x="359" y="260"/>
                      <a:pt x="359" y="260"/>
                      <a:pt x="359" y="260"/>
                    </a:cubicBezTo>
                    <a:cubicBezTo>
                      <a:pt x="357" y="260"/>
                      <a:pt x="357" y="260"/>
                      <a:pt x="357" y="260"/>
                    </a:cubicBezTo>
                    <a:cubicBezTo>
                      <a:pt x="356" y="258"/>
                      <a:pt x="356" y="258"/>
                      <a:pt x="356" y="258"/>
                    </a:cubicBezTo>
                    <a:cubicBezTo>
                      <a:pt x="355" y="258"/>
                      <a:pt x="355" y="258"/>
                      <a:pt x="355" y="258"/>
                    </a:cubicBezTo>
                    <a:cubicBezTo>
                      <a:pt x="354" y="260"/>
                      <a:pt x="354" y="260"/>
                      <a:pt x="354" y="260"/>
                    </a:cubicBezTo>
                    <a:cubicBezTo>
                      <a:pt x="354" y="258"/>
                      <a:pt x="354" y="258"/>
                      <a:pt x="354" y="258"/>
                    </a:cubicBezTo>
                    <a:cubicBezTo>
                      <a:pt x="353" y="255"/>
                      <a:pt x="353" y="255"/>
                      <a:pt x="353" y="255"/>
                    </a:cubicBezTo>
                    <a:cubicBezTo>
                      <a:pt x="355" y="253"/>
                      <a:pt x="355" y="253"/>
                      <a:pt x="355" y="253"/>
                    </a:cubicBezTo>
                    <a:cubicBezTo>
                      <a:pt x="355" y="252"/>
                      <a:pt x="355" y="252"/>
                      <a:pt x="355" y="252"/>
                    </a:cubicBezTo>
                    <a:cubicBezTo>
                      <a:pt x="357" y="251"/>
                      <a:pt x="357" y="251"/>
                      <a:pt x="357" y="251"/>
                    </a:cubicBezTo>
                    <a:cubicBezTo>
                      <a:pt x="359" y="256"/>
                      <a:pt x="359" y="256"/>
                      <a:pt x="359" y="256"/>
                    </a:cubicBezTo>
                    <a:cubicBezTo>
                      <a:pt x="362" y="254"/>
                      <a:pt x="362" y="254"/>
                      <a:pt x="362" y="254"/>
                    </a:cubicBezTo>
                    <a:cubicBezTo>
                      <a:pt x="363" y="252"/>
                      <a:pt x="363" y="252"/>
                      <a:pt x="363" y="252"/>
                    </a:cubicBezTo>
                    <a:cubicBezTo>
                      <a:pt x="366" y="251"/>
                      <a:pt x="366" y="251"/>
                      <a:pt x="366" y="251"/>
                    </a:cubicBezTo>
                    <a:cubicBezTo>
                      <a:pt x="360" y="250"/>
                      <a:pt x="360" y="250"/>
                      <a:pt x="360" y="250"/>
                    </a:cubicBezTo>
                    <a:cubicBezTo>
                      <a:pt x="361" y="249"/>
                      <a:pt x="361" y="249"/>
                      <a:pt x="361" y="249"/>
                    </a:cubicBezTo>
                    <a:cubicBezTo>
                      <a:pt x="365" y="250"/>
                      <a:pt x="365" y="250"/>
                      <a:pt x="365" y="250"/>
                    </a:cubicBezTo>
                    <a:cubicBezTo>
                      <a:pt x="367" y="249"/>
                      <a:pt x="367" y="249"/>
                      <a:pt x="367" y="249"/>
                    </a:cubicBezTo>
                    <a:cubicBezTo>
                      <a:pt x="366" y="248"/>
                      <a:pt x="366" y="248"/>
                      <a:pt x="366" y="248"/>
                    </a:cubicBezTo>
                    <a:cubicBezTo>
                      <a:pt x="360" y="246"/>
                      <a:pt x="360" y="246"/>
                      <a:pt x="360" y="246"/>
                    </a:cubicBezTo>
                    <a:cubicBezTo>
                      <a:pt x="373" y="248"/>
                      <a:pt x="373" y="248"/>
                      <a:pt x="373" y="248"/>
                    </a:cubicBezTo>
                    <a:cubicBezTo>
                      <a:pt x="382" y="252"/>
                      <a:pt x="382" y="252"/>
                      <a:pt x="382" y="252"/>
                    </a:cubicBezTo>
                    <a:cubicBezTo>
                      <a:pt x="384" y="249"/>
                      <a:pt x="384" y="249"/>
                      <a:pt x="384" y="249"/>
                    </a:cubicBezTo>
                    <a:cubicBezTo>
                      <a:pt x="384" y="235"/>
                      <a:pt x="384" y="235"/>
                      <a:pt x="384" y="235"/>
                    </a:cubicBezTo>
                    <a:cubicBezTo>
                      <a:pt x="383" y="235"/>
                      <a:pt x="383" y="235"/>
                      <a:pt x="383" y="235"/>
                    </a:cubicBezTo>
                    <a:cubicBezTo>
                      <a:pt x="383" y="236"/>
                      <a:pt x="383" y="236"/>
                      <a:pt x="383" y="236"/>
                    </a:cubicBezTo>
                    <a:cubicBezTo>
                      <a:pt x="380" y="233"/>
                      <a:pt x="380" y="233"/>
                      <a:pt x="380" y="233"/>
                    </a:cubicBezTo>
                    <a:cubicBezTo>
                      <a:pt x="378" y="235"/>
                      <a:pt x="378" y="235"/>
                      <a:pt x="378" y="235"/>
                    </a:cubicBezTo>
                    <a:cubicBezTo>
                      <a:pt x="379" y="238"/>
                      <a:pt x="379" y="238"/>
                      <a:pt x="379" y="238"/>
                    </a:cubicBezTo>
                    <a:cubicBezTo>
                      <a:pt x="378" y="238"/>
                      <a:pt x="378" y="238"/>
                      <a:pt x="378" y="238"/>
                    </a:cubicBezTo>
                    <a:cubicBezTo>
                      <a:pt x="376" y="237"/>
                      <a:pt x="376" y="237"/>
                      <a:pt x="376" y="237"/>
                    </a:cubicBezTo>
                    <a:cubicBezTo>
                      <a:pt x="376" y="235"/>
                      <a:pt x="376" y="235"/>
                      <a:pt x="376" y="235"/>
                    </a:cubicBezTo>
                    <a:cubicBezTo>
                      <a:pt x="373" y="233"/>
                      <a:pt x="373" y="233"/>
                      <a:pt x="373" y="233"/>
                    </a:cubicBezTo>
                    <a:cubicBezTo>
                      <a:pt x="368" y="233"/>
                      <a:pt x="368" y="233"/>
                      <a:pt x="368" y="233"/>
                    </a:cubicBezTo>
                    <a:cubicBezTo>
                      <a:pt x="370" y="232"/>
                      <a:pt x="370" y="232"/>
                      <a:pt x="370" y="232"/>
                    </a:cubicBezTo>
                    <a:cubicBezTo>
                      <a:pt x="370" y="231"/>
                      <a:pt x="370" y="231"/>
                      <a:pt x="370" y="231"/>
                    </a:cubicBezTo>
                    <a:cubicBezTo>
                      <a:pt x="367" y="229"/>
                      <a:pt x="367" y="229"/>
                      <a:pt x="367" y="229"/>
                    </a:cubicBezTo>
                    <a:cubicBezTo>
                      <a:pt x="368" y="229"/>
                      <a:pt x="368" y="229"/>
                      <a:pt x="368" y="229"/>
                    </a:cubicBezTo>
                    <a:cubicBezTo>
                      <a:pt x="368" y="228"/>
                      <a:pt x="368" y="228"/>
                      <a:pt x="368" y="228"/>
                    </a:cubicBezTo>
                    <a:cubicBezTo>
                      <a:pt x="370" y="228"/>
                      <a:pt x="370" y="228"/>
                      <a:pt x="370" y="228"/>
                    </a:cubicBezTo>
                    <a:cubicBezTo>
                      <a:pt x="367" y="225"/>
                      <a:pt x="367" y="225"/>
                      <a:pt x="367" y="225"/>
                    </a:cubicBezTo>
                    <a:cubicBezTo>
                      <a:pt x="366" y="224"/>
                      <a:pt x="366" y="224"/>
                      <a:pt x="366" y="224"/>
                    </a:cubicBezTo>
                    <a:cubicBezTo>
                      <a:pt x="368" y="222"/>
                      <a:pt x="368" y="222"/>
                      <a:pt x="368" y="222"/>
                    </a:cubicBezTo>
                    <a:cubicBezTo>
                      <a:pt x="370" y="223"/>
                      <a:pt x="370" y="223"/>
                      <a:pt x="370" y="223"/>
                    </a:cubicBezTo>
                    <a:cubicBezTo>
                      <a:pt x="373" y="223"/>
                      <a:pt x="373" y="223"/>
                      <a:pt x="373" y="223"/>
                    </a:cubicBezTo>
                    <a:cubicBezTo>
                      <a:pt x="377" y="227"/>
                      <a:pt x="377" y="227"/>
                      <a:pt x="377" y="227"/>
                    </a:cubicBezTo>
                    <a:cubicBezTo>
                      <a:pt x="379" y="226"/>
                      <a:pt x="379" y="226"/>
                      <a:pt x="379" y="226"/>
                    </a:cubicBezTo>
                    <a:cubicBezTo>
                      <a:pt x="378" y="223"/>
                      <a:pt x="378" y="223"/>
                      <a:pt x="378" y="223"/>
                    </a:cubicBezTo>
                    <a:cubicBezTo>
                      <a:pt x="377" y="221"/>
                      <a:pt x="377" y="221"/>
                      <a:pt x="377" y="221"/>
                    </a:cubicBezTo>
                    <a:cubicBezTo>
                      <a:pt x="368" y="216"/>
                      <a:pt x="368" y="216"/>
                      <a:pt x="368" y="216"/>
                    </a:cubicBezTo>
                    <a:cubicBezTo>
                      <a:pt x="367" y="214"/>
                      <a:pt x="367" y="214"/>
                      <a:pt x="367" y="214"/>
                    </a:cubicBezTo>
                    <a:cubicBezTo>
                      <a:pt x="366" y="213"/>
                      <a:pt x="366" y="213"/>
                      <a:pt x="366" y="213"/>
                    </a:cubicBezTo>
                    <a:cubicBezTo>
                      <a:pt x="365" y="215"/>
                      <a:pt x="365" y="215"/>
                      <a:pt x="365" y="215"/>
                    </a:cubicBezTo>
                    <a:cubicBezTo>
                      <a:pt x="361" y="224"/>
                      <a:pt x="361" y="224"/>
                      <a:pt x="361" y="224"/>
                    </a:cubicBezTo>
                    <a:cubicBezTo>
                      <a:pt x="360" y="224"/>
                      <a:pt x="360" y="224"/>
                      <a:pt x="360" y="224"/>
                    </a:cubicBezTo>
                    <a:cubicBezTo>
                      <a:pt x="358" y="221"/>
                      <a:pt x="358" y="221"/>
                      <a:pt x="358" y="221"/>
                    </a:cubicBezTo>
                    <a:cubicBezTo>
                      <a:pt x="360" y="213"/>
                      <a:pt x="360" y="213"/>
                      <a:pt x="360" y="213"/>
                    </a:cubicBezTo>
                    <a:cubicBezTo>
                      <a:pt x="362" y="210"/>
                      <a:pt x="362" y="210"/>
                      <a:pt x="362" y="210"/>
                    </a:cubicBezTo>
                    <a:cubicBezTo>
                      <a:pt x="362" y="209"/>
                      <a:pt x="362" y="209"/>
                      <a:pt x="362" y="209"/>
                    </a:cubicBezTo>
                    <a:cubicBezTo>
                      <a:pt x="362" y="207"/>
                      <a:pt x="362" y="207"/>
                      <a:pt x="362" y="207"/>
                    </a:cubicBezTo>
                    <a:cubicBezTo>
                      <a:pt x="365" y="191"/>
                      <a:pt x="365" y="191"/>
                      <a:pt x="365" y="191"/>
                    </a:cubicBezTo>
                    <a:cubicBezTo>
                      <a:pt x="363" y="191"/>
                      <a:pt x="363" y="191"/>
                      <a:pt x="363" y="191"/>
                    </a:cubicBezTo>
                    <a:cubicBezTo>
                      <a:pt x="362" y="190"/>
                      <a:pt x="362" y="190"/>
                      <a:pt x="362" y="190"/>
                    </a:cubicBezTo>
                    <a:cubicBezTo>
                      <a:pt x="364" y="190"/>
                      <a:pt x="364" y="190"/>
                      <a:pt x="364" y="190"/>
                    </a:cubicBezTo>
                    <a:cubicBezTo>
                      <a:pt x="364" y="187"/>
                      <a:pt x="364" y="187"/>
                      <a:pt x="364" y="187"/>
                    </a:cubicBezTo>
                    <a:cubicBezTo>
                      <a:pt x="364" y="186"/>
                      <a:pt x="364" y="186"/>
                      <a:pt x="364" y="186"/>
                    </a:cubicBezTo>
                    <a:cubicBezTo>
                      <a:pt x="364" y="184"/>
                      <a:pt x="364" y="184"/>
                      <a:pt x="364" y="184"/>
                    </a:cubicBezTo>
                    <a:cubicBezTo>
                      <a:pt x="365" y="185"/>
                      <a:pt x="365" y="185"/>
                      <a:pt x="365" y="185"/>
                    </a:cubicBezTo>
                    <a:cubicBezTo>
                      <a:pt x="368" y="183"/>
                      <a:pt x="368" y="183"/>
                      <a:pt x="368" y="183"/>
                    </a:cubicBezTo>
                    <a:cubicBezTo>
                      <a:pt x="370" y="184"/>
                      <a:pt x="370" y="184"/>
                      <a:pt x="370" y="184"/>
                    </a:cubicBezTo>
                    <a:cubicBezTo>
                      <a:pt x="373" y="181"/>
                      <a:pt x="373" y="181"/>
                      <a:pt x="373" y="181"/>
                    </a:cubicBezTo>
                    <a:cubicBezTo>
                      <a:pt x="372" y="173"/>
                      <a:pt x="372" y="173"/>
                      <a:pt x="372" y="173"/>
                    </a:cubicBezTo>
                    <a:cubicBezTo>
                      <a:pt x="373" y="174"/>
                      <a:pt x="373" y="174"/>
                      <a:pt x="373" y="174"/>
                    </a:cubicBezTo>
                    <a:cubicBezTo>
                      <a:pt x="374" y="173"/>
                      <a:pt x="374" y="173"/>
                      <a:pt x="374" y="173"/>
                    </a:cubicBezTo>
                    <a:cubicBezTo>
                      <a:pt x="374" y="173"/>
                      <a:pt x="374" y="173"/>
                      <a:pt x="374" y="173"/>
                    </a:cubicBezTo>
                    <a:cubicBezTo>
                      <a:pt x="375" y="173"/>
                      <a:pt x="375" y="173"/>
                      <a:pt x="375" y="173"/>
                    </a:cubicBezTo>
                    <a:cubicBezTo>
                      <a:pt x="375" y="170"/>
                      <a:pt x="375" y="170"/>
                      <a:pt x="375" y="170"/>
                    </a:cubicBezTo>
                    <a:cubicBezTo>
                      <a:pt x="376" y="168"/>
                      <a:pt x="376" y="168"/>
                      <a:pt x="376" y="168"/>
                    </a:cubicBezTo>
                    <a:cubicBezTo>
                      <a:pt x="377" y="168"/>
                      <a:pt x="377" y="168"/>
                      <a:pt x="377" y="168"/>
                    </a:cubicBezTo>
                    <a:cubicBezTo>
                      <a:pt x="377" y="170"/>
                      <a:pt x="377" y="170"/>
                      <a:pt x="377" y="170"/>
                    </a:cubicBezTo>
                    <a:cubicBezTo>
                      <a:pt x="378" y="166"/>
                      <a:pt x="378" y="166"/>
                      <a:pt x="378" y="166"/>
                    </a:cubicBezTo>
                    <a:cubicBezTo>
                      <a:pt x="375" y="166"/>
                      <a:pt x="375" y="166"/>
                      <a:pt x="375" y="166"/>
                    </a:cubicBezTo>
                    <a:cubicBezTo>
                      <a:pt x="373" y="172"/>
                      <a:pt x="373" y="172"/>
                      <a:pt x="373" y="172"/>
                    </a:cubicBezTo>
                    <a:cubicBezTo>
                      <a:pt x="374" y="162"/>
                      <a:pt x="374" y="162"/>
                      <a:pt x="374" y="162"/>
                    </a:cubicBezTo>
                    <a:cubicBezTo>
                      <a:pt x="374" y="161"/>
                      <a:pt x="374" y="161"/>
                      <a:pt x="374" y="161"/>
                    </a:cubicBezTo>
                    <a:cubicBezTo>
                      <a:pt x="375" y="152"/>
                      <a:pt x="375" y="152"/>
                      <a:pt x="375" y="152"/>
                    </a:cubicBezTo>
                    <a:cubicBezTo>
                      <a:pt x="376" y="149"/>
                      <a:pt x="376" y="149"/>
                      <a:pt x="376" y="149"/>
                    </a:cubicBezTo>
                    <a:cubicBezTo>
                      <a:pt x="377" y="148"/>
                      <a:pt x="377" y="148"/>
                      <a:pt x="377" y="148"/>
                    </a:cubicBezTo>
                    <a:cubicBezTo>
                      <a:pt x="382" y="150"/>
                      <a:pt x="382" y="150"/>
                      <a:pt x="382" y="150"/>
                    </a:cubicBezTo>
                    <a:cubicBezTo>
                      <a:pt x="385" y="149"/>
                      <a:pt x="385" y="149"/>
                      <a:pt x="385" y="149"/>
                    </a:cubicBezTo>
                    <a:cubicBezTo>
                      <a:pt x="387" y="146"/>
                      <a:pt x="387" y="146"/>
                      <a:pt x="387" y="146"/>
                    </a:cubicBezTo>
                    <a:cubicBezTo>
                      <a:pt x="387" y="144"/>
                      <a:pt x="387" y="144"/>
                      <a:pt x="387" y="144"/>
                    </a:cubicBezTo>
                    <a:cubicBezTo>
                      <a:pt x="388" y="141"/>
                      <a:pt x="388" y="141"/>
                      <a:pt x="388" y="141"/>
                    </a:cubicBezTo>
                    <a:cubicBezTo>
                      <a:pt x="389" y="139"/>
                      <a:pt x="389" y="139"/>
                      <a:pt x="389" y="139"/>
                    </a:cubicBezTo>
                    <a:cubicBezTo>
                      <a:pt x="389" y="139"/>
                      <a:pt x="389" y="139"/>
                      <a:pt x="389" y="139"/>
                    </a:cubicBezTo>
                    <a:cubicBezTo>
                      <a:pt x="374" y="139"/>
                      <a:pt x="374" y="139"/>
                      <a:pt x="374" y="139"/>
                    </a:cubicBezTo>
                    <a:cubicBezTo>
                      <a:pt x="372" y="142"/>
                      <a:pt x="372" y="142"/>
                      <a:pt x="372" y="142"/>
                    </a:cubicBezTo>
                    <a:cubicBezTo>
                      <a:pt x="371" y="145"/>
                      <a:pt x="371" y="145"/>
                      <a:pt x="371" y="145"/>
                    </a:cubicBezTo>
                    <a:cubicBezTo>
                      <a:pt x="371" y="147"/>
                      <a:pt x="371" y="147"/>
                      <a:pt x="371" y="147"/>
                    </a:cubicBezTo>
                    <a:cubicBezTo>
                      <a:pt x="372" y="147"/>
                      <a:pt x="372" y="147"/>
                      <a:pt x="372" y="147"/>
                    </a:cubicBezTo>
                    <a:cubicBezTo>
                      <a:pt x="370" y="149"/>
                      <a:pt x="370" y="149"/>
                      <a:pt x="370" y="149"/>
                    </a:cubicBezTo>
                    <a:cubicBezTo>
                      <a:pt x="369" y="145"/>
                      <a:pt x="369" y="145"/>
                      <a:pt x="369" y="145"/>
                    </a:cubicBezTo>
                    <a:cubicBezTo>
                      <a:pt x="367" y="145"/>
                      <a:pt x="367" y="145"/>
                      <a:pt x="367" y="145"/>
                    </a:cubicBezTo>
                    <a:cubicBezTo>
                      <a:pt x="369" y="140"/>
                      <a:pt x="369" y="140"/>
                      <a:pt x="369" y="140"/>
                    </a:cubicBezTo>
                    <a:cubicBezTo>
                      <a:pt x="368" y="139"/>
                      <a:pt x="368" y="139"/>
                      <a:pt x="368" y="139"/>
                    </a:cubicBezTo>
                    <a:cubicBezTo>
                      <a:pt x="368" y="139"/>
                      <a:pt x="368" y="139"/>
                      <a:pt x="368" y="139"/>
                    </a:cubicBezTo>
                    <a:cubicBezTo>
                      <a:pt x="368" y="137"/>
                      <a:pt x="368" y="136"/>
                      <a:pt x="369" y="136"/>
                    </a:cubicBezTo>
                    <a:cubicBezTo>
                      <a:pt x="370" y="134"/>
                      <a:pt x="371" y="134"/>
                      <a:pt x="371" y="134"/>
                    </a:cubicBezTo>
                    <a:cubicBezTo>
                      <a:pt x="366" y="130"/>
                      <a:pt x="366" y="130"/>
                      <a:pt x="366" y="130"/>
                    </a:cubicBezTo>
                    <a:cubicBezTo>
                      <a:pt x="366" y="130"/>
                      <a:pt x="367" y="128"/>
                      <a:pt x="369" y="127"/>
                    </a:cubicBezTo>
                    <a:cubicBezTo>
                      <a:pt x="370" y="126"/>
                      <a:pt x="370" y="126"/>
                      <a:pt x="371" y="126"/>
                    </a:cubicBezTo>
                    <a:cubicBezTo>
                      <a:pt x="373" y="126"/>
                      <a:pt x="375" y="126"/>
                      <a:pt x="378" y="126"/>
                    </a:cubicBezTo>
                    <a:cubicBezTo>
                      <a:pt x="383" y="126"/>
                      <a:pt x="385" y="127"/>
                      <a:pt x="387" y="127"/>
                    </a:cubicBezTo>
                    <a:cubicBezTo>
                      <a:pt x="388" y="127"/>
                      <a:pt x="390" y="126"/>
                      <a:pt x="392" y="126"/>
                    </a:cubicBezTo>
                    <a:cubicBezTo>
                      <a:pt x="394" y="126"/>
                      <a:pt x="397" y="116"/>
                      <a:pt x="397" y="116"/>
                    </a:cubicBezTo>
                    <a:cubicBezTo>
                      <a:pt x="393" y="107"/>
                      <a:pt x="393" y="107"/>
                      <a:pt x="393" y="107"/>
                    </a:cubicBezTo>
                    <a:cubicBezTo>
                      <a:pt x="393" y="107"/>
                      <a:pt x="391" y="104"/>
                      <a:pt x="388" y="104"/>
                    </a:cubicBezTo>
                    <a:cubicBezTo>
                      <a:pt x="386" y="104"/>
                      <a:pt x="386" y="107"/>
                      <a:pt x="386" y="110"/>
                    </a:cubicBezTo>
                    <a:cubicBezTo>
                      <a:pt x="386" y="112"/>
                      <a:pt x="383" y="112"/>
                      <a:pt x="380" y="112"/>
                    </a:cubicBezTo>
                    <a:cubicBezTo>
                      <a:pt x="377" y="112"/>
                      <a:pt x="372" y="111"/>
                      <a:pt x="369" y="111"/>
                    </a:cubicBezTo>
                    <a:cubicBezTo>
                      <a:pt x="364" y="111"/>
                      <a:pt x="356" y="115"/>
                      <a:pt x="356" y="115"/>
                    </a:cubicBezTo>
                    <a:cubicBezTo>
                      <a:pt x="356" y="115"/>
                      <a:pt x="358" y="111"/>
                      <a:pt x="359" y="109"/>
                    </a:cubicBezTo>
                    <a:cubicBezTo>
                      <a:pt x="361" y="107"/>
                      <a:pt x="364" y="107"/>
                      <a:pt x="368" y="107"/>
                    </a:cubicBezTo>
                    <a:cubicBezTo>
                      <a:pt x="372" y="107"/>
                      <a:pt x="372" y="105"/>
                      <a:pt x="373" y="105"/>
                    </a:cubicBezTo>
                    <a:cubicBezTo>
                      <a:pt x="374" y="105"/>
                      <a:pt x="378" y="99"/>
                      <a:pt x="379" y="97"/>
                    </a:cubicBezTo>
                    <a:cubicBezTo>
                      <a:pt x="379" y="97"/>
                      <a:pt x="374" y="96"/>
                      <a:pt x="374" y="93"/>
                    </a:cubicBezTo>
                    <a:cubicBezTo>
                      <a:pt x="374" y="91"/>
                      <a:pt x="374" y="91"/>
                      <a:pt x="374" y="91"/>
                    </a:cubicBezTo>
                    <a:cubicBezTo>
                      <a:pt x="374" y="91"/>
                      <a:pt x="378" y="88"/>
                      <a:pt x="380" y="86"/>
                    </a:cubicBezTo>
                    <a:cubicBezTo>
                      <a:pt x="383" y="83"/>
                      <a:pt x="378" y="81"/>
                      <a:pt x="377" y="79"/>
                    </a:cubicBezTo>
                    <a:cubicBezTo>
                      <a:pt x="375" y="78"/>
                      <a:pt x="377" y="76"/>
                      <a:pt x="377" y="76"/>
                    </a:cubicBezTo>
                    <a:cubicBezTo>
                      <a:pt x="377" y="76"/>
                      <a:pt x="377" y="72"/>
                      <a:pt x="380" y="72"/>
                    </a:cubicBezTo>
                    <a:cubicBezTo>
                      <a:pt x="384" y="72"/>
                      <a:pt x="382" y="72"/>
                      <a:pt x="382" y="69"/>
                    </a:cubicBezTo>
                    <a:cubicBezTo>
                      <a:pt x="382" y="68"/>
                      <a:pt x="382" y="67"/>
                      <a:pt x="381" y="67"/>
                    </a:cubicBezTo>
                    <a:cubicBezTo>
                      <a:pt x="381" y="67"/>
                      <a:pt x="380" y="69"/>
                      <a:pt x="379" y="69"/>
                    </a:cubicBezTo>
                    <a:cubicBezTo>
                      <a:pt x="377" y="69"/>
                      <a:pt x="378" y="64"/>
                      <a:pt x="380" y="64"/>
                    </a:cubicBezTo>
                    <a:cubicBezTo>
                      <a:pt x="381" y="64"/>
                      <a:pt x="385" y="62"/>
                      <a:pt x="385" y="62"/>
                    </a:cubicBezTo>
                    <a:cubicBezTo>
                      <a:pt x="385" y="62"/>
                      <a:pt x="387" y="57"/>
                      <a:pt x="387" y="55"/>
                    </a:cubicBezTo>
                    <a:cubicBezTo>
                      <a:pt x="387" y="53"/>
                      <a:pt x="390" y="45"/>
                      <a:pt x="390" y="41"/>
                    </a:cubicBezTo>
                    <a:cubicBezTo>
                      <a:pt x="390" y="36"/>
                      <a:pt x="377" y="33"/>
                      <a:pt x="374" y="31"/>
                    </a:cubicBezTo>
                    <a:cubicBezTo>
                      <a:pt x="373" y="30"/>
                      <a:pt x="371" y="30"/>
                      <a:pt x="369" y="30"/>
                    </a:cubicBezTo>
                    <a:cubicBezTo>
                      <a:pt x="365" y="30"/>
                      <a:pt x="361" y="31"/>
                      <a:pt x="361" y="31"/>
                    </a:cubicBezTo>
                    <a:cubicBezTo>
                      <a:pt x="357" y="38"/>
                      <a:pt x="357" y="38"/>
                      <a:pt x="357" y="38"/>
                    </a:cubicBezTo>
                    <a:cubicBezTo>
                      <a:pt x="357" y="38"/>
                      <a:pt x="355" y="45"/>
                      <a:pt x="355" y="46"/>
                    </a:cubicBezTo>
                    <a:cubicBezTo>
                      <a:pt x="355" y="48"/>
                      <a:pt x="351" y="53"/>
                      <a:pt x="353" y="55"/>
                    </a:cubicBezTo>
                    <a:cubicBezTo>
                      <a:pt x="354" y="57"/>
                      <a:pt x="353" y="61"/>
                      <a:pt x="353" y="61"/>
                    </a:cubicBezTo>
                    <a:cubicBezTo>
                      <a:pt x="353" y="61"/>
                      <a:pt x="355" y="67"/>
                      <a:pt x="352" y="70"/>
                    </a:cubicBezTo>
                    <a:cubicBezTo>
                      <a:pt x="351" y="71"/>
                      <a:pt x="351" y="71"/>
                      <a:pt x="350" y="71"/>
                    </a:cubicBezTo>
                    <a:cubicBezTo>
                      <a:pt x="349" y="71"/>
                      <a:pt x="349" y="67"/>
                      <a:pt x="349" y="67"/>
                    </a:cubicBezTo>
                    <a:cubicBezTo>
                      <a:pt x="342" y="66"/>
                      <a:pt x="342" y="66"/>
                      <a:pt x="342" y="66"/>
                    </a:cubicBezTo>
                    <a:cubicBezTo>
                      <a:pt x="339" y="68"/>
                      <a:pt x="339" y="68"/>
                      <a:pt x="339" y="68"/>
                    </a:cubicBezTo>
                    <a:cubicBezTo>
                      <a:pt x="336" y="71"/>
                      <a:pt x="336" y="71"/>
                      <a:pt x="336" y="71"/>
                    </a:cubicBezTo>
                    <a:cubicBezTo>
                      <a:pt x="336" y="71"/>
                      <a:pt x="334" y="65"/>
                      <a:pt x="334" y="63"/>
                    </a:cubicBezTo>
                    <a:cubicBezTo>
                      <a:pt x="334" y="61"/>
                      <a:pt x="332" y="59"/>
                      <a:pt x="331" y="58"/>
                    </a:cubicBezTo>
                    <a:cubicBezTo>
                      <a:pt x="330" y="57"/>
                      <a:pt x="326" y="52"/>
                      <a:pt x="326" y="50"/>
                    </a:cubicBezTo>
                    <a:cubicBezTo>
                      <a:pt x="326" y="49"/>
                      <a:pt x="326" y="49"/>
                      <a:pt x="326" y="49"/>
                    </a:cubicBezTo>
                    <a:cubicBezTo>
                      <a:pt x="326" y="49"/>
                      <a:pt x="324" y="52"/>
                      <a:pt x="324" y="52"/>
                    </a:cubicBezTo>
                    <a:cubicBezTo>
                      <a:pt x="326" y="55"/>
                      <a:pt x="326" y="55"/>
                      <a:pt x="326" y="55"/>
                    </a:cubicBezTo>
                    <a:cubicBezTo>
                      <a:pt x="326" y="55"/>
                      <a:pt x="328" y="58"/>
                      <a:pt x="328" y="60"/>
                    </a:cubicBezTo>
                    <a:cubicBezTo>
                      <a:pt x="328" y="61"/>
                      <a:pt x="326" y="71"/>
                      <a:pt x="326" y="71"/>
                    </a:cubicBezTo>
                    <a:cubicBezTo>
                      <a:pt x="322" y="78"/>
                      <a:pt x="322" y="78"/>
                      <a:pt x="322" y="78"/>
                    </a:cubicBezTo>
                    <a:cubicBezTo>
                      <a:pt x="322" y="78"/>
                      <a:pt x="319" y="81"/>
                      <a:pt x="319" y="84"/>
                    </a:cubicBezTo>
                    <a:cubicBezTo>
                      <a:pt x="319" y="87"/>
                      <a:pt x="319" y="87"/>
                      <a:pt x="319" y="89"/>
                    </a:cubicBezTo>
                    <a:cubicBezTo>
                      <a:pt x="319" y="91"/>
                      <a:pt x="313" y="106"/>
                      <a:pt x="313" y="106"/>
                    </a:cubicBezTo>
                    <a:cubicBezTo>
                      <a:pt x="313" y="106"/>
                      <a:pt x="314" y="99"/>
                      <a:pt x="314" y="97"/>
                    </a:cubicBezTo>
                    <a:cubicBezTo>
                      <a:pt x="314" y="96"/>
                      <a:pt x="313" y="86"/>
                      <a:pt x="313" y="82"/>
                    </a:cubicBezTo>
                    <a:cubicBezTo>
                      <a:pt x="313" y="78"/>
                      <a:pt x="317" y="72"/>
                      <a:pt x="317" y="69"/>
                    </a:cubicBezTo>
                    <a:cubicBezTo>
                      <a:pt x="317" y="66"/>
                      <a:pt x="316" y="62"/>
                      <a:pt x="316" y="62"/>
                    </a:cubicBezTo>
                    <a:cubicBezTo>
                      <a:pt x="312" y="55"/>
                      <a:pt x="312" y="55"/>
                      <a:pt x="312" y="55"/>
                    </a:cubicBezTo>
                    <a:cubicBezTo>
                      <a:pt x="312" y="55"/>
                      <a:pt x="314" y="47"/>
                      <a:pt x="312" y="46"/>
                    </a:cubicBezTo>
                    <a:cubicBezTo>
                      <a:pt x="310" y="44"/>
                      <a:pt x="310" y="41"/>
                      <a:pt x="310" y="41"/>
                    </a:cubicBezTo>
                    <a:cubicBezTo>
                      <a:pt x="303" y="41"/>
                      <a:pt x="303" y="41"/>
                      <a:pt x="303" y="41"/>
                    </a:cubicBezTo>
                    <a:cubicBezTo>
                      <a:pt x="303" y="41"/>
                      <a:pt x="302" y="48"/>
                      <a:pt x="305" y="50"/>
                    </a:cubicBezTo>
                    <a:cubicBezTo>
                      <a:pt x="307" y="52"/>
                      <a:pt x="305" y="55"/>
                      <a:pt x="303" y="59"/>
                    </a:cubicBezTo>
                    <a:cubicBezTo>
                      <a:pt x="302" y="63"/>
                      <a:pt x="302" y="65"/>
                      <a:pt x="299" y="67"/>
                    </a:cubicBezTo>
                    <a:cubicBezTo>
                      <a:pt x="297" y="70"/>
                      <a:pt x="290" y="73"/>
                      <a:pt x="288" y="73"/>
                    </a:cubicBezTo>
                    <a:cubicBezTo>
                      <a:pt x="286" y="73"/>
                      <a:pt x="282" y="76"/>
                      <a:pt x="282" y="76"/>
                    </a:cubicBezTo>
                    <a:cubicBezTo>
                      <a:pt x="282" y="76"/>
                      <a:pt x="283" y="71"/>
                      <a:pt x="283" y="70"/>
                    </a:cubicBezTo>
                    <a:cubicBezTo>
                      <a:pt x="283" y="68"/>
                      <a:pt x="290" y="67"/>
                      <a:pt x="292" y="65"/>
                    </a:cubicBezTo>
                    <a:cubicBezTo>
                      <a:pt x="295" y="63"/>
                      <a:pt x="292" y="63"/>
                      <a:pt x="294" y="62"/>
                    </a:cubicBezTo>
                    <a:cubicBezTo>
                      <a:pt x="295" y="61"/>
                      <a:pt x="294" y="58"/>
                      <a:pt x="294" y="53"/>
                    </a:cubicBezTo>
                    <a:cubicBezTo>
                      <a:pt x="294" y="50"/>
                      <a:pt x="294" y="49"/>
                      <a:pt x="293" y="49"/>
                    </a:cubicBezTo>
                    <a:cubicBezTo>
                      <a:pt x="293" y="49"/>
                      <a:pt x="293" y="49"/>
                      <a:pt x="293" y="49"/>
                    </a:cubicBezTo>
                    <a:cubicBezTo>
                      <a:pt x="293" y="49"/>
                      <a:pt x="286" y="48"/>
                      <a:pt x="283" y="48"/>
                    </a:cubicBezTo>
                    <a:cubicBezTo>
                      <a:pt x="281" y="48"/>
                      <a:pt x="279" y="47"/>
                      <a:pt x="277" y="47"/>
                    </a:cubicBezTo>
                    <a:cubicBezTo>
                      <a:pt x="276" y="47"/>
                      <a:pt x="274" y="48"/>
                      <a:pt x="272" y="49"/>
                    </a:cubicBezTo>
                    <a:cubicBezTo>
                      <a:pt x="269" y="52"/>
                      <a:pt x="268" y="57"/>
                      <a:pt x="267" y="58"/>
                    </a:cubicBezTo>
                    <a:cubicBezTo>
                      <a:pt x="266" y="59"/>
                      <a:pt x="265" y="60"/>
                      <a:pt x="265" y="60"/>
                    </a:cubicBezTo>
                    <a:cubicBezTo>
                      <a:pt x="265" y="60"/>
                      <a:pt x="260" y="62"/>
                      <a:pt x="260" y="64"/>
                    </a:cubicBezTo>
                    <a:cubicBezTo>
                      <a:pt x="260" y="65"/>
                      <a:pt x="258" y="67"/>
                      <a:pt x="258" y="67"/>
                    </a:cubicBezTo>
                    <a:cubicBezTo>
                      <a:pt x="258" y="67"/>
                      <a:pt x="256" y="62"/>
                      <a:pt x="260" y="59"/>
                    </a:cubicBezTo>
                    <a:cubicBezTo>
                      <a:pt x="261" y="57"/>
                      <a:pt x="261" y="57"/>
                      <a:pt x="261" y="57"/>
                    </a:cubicBezTo>
                    <a:cubicBezTo>
                      <a:pt x="261" y="57"/>
                      <a:pt x="261" y="57"/>
                      <a:pt x="261" y="57"/>
                    </a:cubicBezTo>
                    <a:cubicBezTo>
                      <a:pt x="261" y="57"/>
                      <a:pt x="260" y="57"/>
                      <a:pt x="260" y="57"/>
                    </a:cubicBezTo>
                    <a:cubicBezTo>
                      <a:pt x="260" y="57"/>
                      <a:pt x="260" y="57"/>
                      <a:pt x="260" y="56"/>
                    </a:cubicBezTo>
                    <a:cubicBezTo>
                      <a:pt x="260" y="54"/>
                      <a:pt x="264" y="51"/>
                      <a:pt x="265" y="49"/>
                    </a:cubicBezTo>
                    <a:cubicBezTo>
                      <a:pt x="267" y="48"/>
                      <a:pt x="267" y="46"/>
                      <a:pt x="267" y="46"/>
                    </a:cubicBezTo>
                    <a:cubicBezTo>
                      <a:pt x="267" y="46"/>
                      <a:pt x="264" y="44"/>
                      <a:pt x="260" y="44"/>
                    </a:cubicBezTo>
                    <a:cubicBezTo>
                      <a:pt x="255" y="44"/>
                      <a:pt x="244" y="44"/>
                      <a:pt x="241" y="44"/>
                    </a:cubicBezTo>
                    <a:cubicBezTo>
                      <a:pt x="238" y="44"/>
                      <a:pt x="232" y="38"/>
                      <a:pt x="232" y="38"/>
                    </a:cubicBezTo>
                    <a:cubicBezTo>
                      <a:pt x="232" y="38"/>
                      <a:pt x="240" y="40"/>
                      <a:pt x="242" y="40"/>
                    </a:cubicBezTo>
                    <a:cubicBezTo>
                      <a:pt x="243" y="40"/>
                      <a:pt x="255" y="40"/>
                      <a:pt x="260" y="38"/>
                    </a:cubicBezTo>
                    <a:cubicBezTo>
                      <a:pt x="261" y="37"/>
                      <a:pt x="261" y="37"/>
                      <a:pt x="262" y="37"/>
                    </a:cubicBezTo>
                    <a:cubicBezTo>
                      <a:pt x="263" y="37"/>
                      <a:pt x="262" y="40"/>
                      <a:pt x="264" y="40"/>
                    </a:cubicBezTo>
                    <a:cubicBezTo>
                      <a:pt x="267" y="40"/>
                      <a:pt x="264" y="40"/>
                      <a:pt x="269" y="38"/>
                    </a:cubicBezTo>
                    <a:cubicBezTo>
                      <a:pt x="274" y="37"/>
                      <a:pt x="271" y="37"/>
                      <a:pt x="276" y="35"/>
                    </a:cubicBezTo>
                    <a:cubicBezTo>
                      <a:pt x="280" y="33"/>
                      <a:pt x="281" y="33"/>
                      <a:pt x="282" y="33"/>
                    </a:cubicBezTo>
                    <a:cubicBezTo>
                      <a:pt x="282" y="33"/>
                      <a:pt x="282" y="33"/>
                      <a:pt x="282" y="33"/>
                    </a:cubicBezTo>
                    <a:cubicBezTo>
                      <a:pt x="283" y="33"/>
                      <a:pt x="283" y="33"/>
                      <a:pt x="283" y="33"/>
                    </a:cubicBezTo>
                    <a:cubicBezTo>
                      <a:pt x="285" y="33"/>
                      <a:pt x="291" y="30"/>
                      <a:pt x="291" y="30"/>
                    </a:cubicBezTo>
                    <a:cubicBezTo>
                      <a:pt x="291" y="30"/>
                      <a:pt x="294" y="29"/>
                      <a:pt x="296" y="27"/>
                    </a:cubicBezTo>
                    <a:cubicBezTo>
                      <a:pt x="297" y="26"/>
                      <a:pt x="303" y="22"/>
                      <a:pt x="303" y="20"/>
                    </a:cubicBezTo>
                    <a:cubicBezTo>
                      <a:pt x="303" y="18"/>
                      <a:pt x="298" y="15"/>
                      <a:pt x="298" y="15"/>
                    </a:cubicBezTo>
                    <a:cubicBezTo>
                      <a:pt x="298" y="15"/>
                      <a:pt x="292" y="15"/>
                      <a:pt x="289" y="15"/>
                    </a:cubicBezTo>
                    <a:cubicBezTo>
                      <a:pt x="287" y="15"/>
                      <a:pt x="287" y="18"/>
                      <a:pt x="287" y="18"/>
                    </a:cubicBezTo>
                    <a:cubicBezTo>
                      <a:pt x="285" y="18"/>
                      <a:pt x="285" y="18"/>
                      <a:pt x="285" y="18"/>
                    </a:cubicBezTo>
                    <a:cubicBezTo>
                      <a:pt x="284" y="11"/>
                      <a:pt x="284" y="11"/>
                      <a:pt x="284" y="11"/>
                    </a:cubicBezTo>
                    <a:cubicBezTo>
                      <a:pt x="279" y="16"/>
                      <a:pt x="279" y="16"/>
                      <a:pt x="279" y="16"/>
                    </a:cubicBezTo>
                    <a:cubicBezTo>
                      <a:pt x="279" y="16"/>
                      <a:pt x="279" y="16"/>
                      <a:pt x="279" y="16"/>
                    </a:cubicBezTo>
                    <a:cubicBezTo>
                      <a:pt x="277" y="16"/>
                      <a:pt x="272" y="16"/>
                      <a:pt x="271" y="15"/>
                    </a:cubicBezTo>
                    <a:cubicBezTo>
                      <a:pt x="270" y="14"/>
                      <a:pt x="267" y="14"/>
                      <a:pt x="264" y="14"/>
                    </a:cubicBezTo>
                    <a:cubicBezTo>
                      <a:pt x="262" y="14"/>
                      <a:pt x="261" y="14"/>
                      <a:pt x="261" y="14"/>
                    </a:cubicBezTo>
                    <a:cubicBezTo>
                      <a:pt x="261" y="14"/>
                      <a:pt x="249" y="17"/>
                      <a:pt x="242" y="17"/>
                    </a:cubicBezTo>
                    <a:cubicBezTo>
                      <a:pt x="235" y="17"/>
                      <a:pt x="224" y="18"/>
                      <a:pt x="224" y="18"/>
                    </a:cubicBezTo>
                    <a:cubicBezTo>
                      <a:pt x="226" y="14"/>
                      <a:pt x="226" y="14"/>
                      <a:pt x="226" y="14"/>
                    </a:cubicBezTo>
                    <a:cubicBezTo>
                      <a:pt x="233" y="12"/>
                      <a:pt x="233" y="12"/>
                      <a:pt x="233" y="12"/>
                    </a:cubicBezTo>
                    <a:cubicBezTo>
                      <a:pt x="233" y="12"/>
                      <a:pt x="241" y="11"/>
                      <a:pt x="242" y="10"/>
                    </a:cubicBezTo>
                    <a:cubicBezTo>
                      <a:pt x="244" y="8"/>
                      <a:pt x="247" y="8"/>
                      <a:pt x="249" y="8"/>
                    </a:cubicBezTo>
                    <a:cubicBezTo>
                      <a:pt x="250" y="8"/>
                      <a:pt x="252" y="10"/>
                      <a:pt x="256" y="10"/>
                    </a:cubicBezTo>
                    <a:cubicBezTo>
                      <a:pt x="261" y="10"/>
                      <a:pt x="258" y="9"/>
                      <a:pt x="260" y="9"/>
                    </a:cubicBezTo>
                    <a:cubicBezTo>
                      <a:pt x="261" y="9"/>
                      <a:pt x="258" y="8"/>
                      <a:pt x="258" y="7"/>
                    </a:cubicBezTo>
                    <a:cubicBezTo>
                      <a:pt x="258" y="5"/>
                      <a:pt x="255" y="4"/>
                      <a:pt x="255" y="4"/>
                    </a:cubicBezTo>
                    <a:cubicBezTo>
                      <a:pt x="255" y="4"/>
                      <a:pt x="245" y="4"/>
                      <a:pt x="244" y="3"/>
                    </a:cubicBezTo>
                    <a:cubicBezTo>
                      <a:pt x="243" y="2"/>
                      <a:pt x="242" y="1"/>
                      <a:pt x="239" y="1"/>
                    </a:cubicBezTo>
                    <a:cubicBezTo>
                      <a:pt x="237" y="1"/>
                      <a:pt x="226" y="0"/>
                      <a:pt x="223" y="0"/>
                    </a:cubicBezTo>
                    <a:cubicBezTo>
                      <a:pt x="219" y="0"/>
                      <a:pt x="210" y="0"/>
                      <a:pt x="210" y="0"/>
                    </a:cubicBezTo>
                    <a:cubicBezTo>
                      <a:pt x="210" y="0"/>
                      <a:pt x="210" y="2"/>
                      <a:pt x="210" y="8"/>
                    </a:cubicBezTo>
                    <a:cubicBezTo>
                      <a:pt x="210" y="11"/>
                      <a:pt x="211" y="11"/>
                      <a:pt x="211" y="12"/>
                    </a:cubicBezTo>
                    <a:cubicBezTo>
                      <a:pt x="206" y="12"/>
                      <a:pt x="206" y="12"/>
                      <a:pt x="206" y="12"/>
                    </a:cubicBezTo>
                    <a:cubicBezTo>
                      <a:pt x="203" y="12"/>
                      <a:pt x="203" y="12"/>
                      <a:pt x="203" y="12"/>
                    </a:cubicBezTo>
                    <a:cubicBezTo>
                      <a:pt x="201" y="9"/>
                      <a:pt x="201" y="9"/>
                      <a:pt x="201" y="9"/>
                    </a:cubicBezTo>
                    <a:cubicBezTo>
                      <a:pt x="201" y="9"/>
                      <a:pt x="198" y="9"/>
                      <a:pt x="195" y="9"/>
                    </a:cubicBezTo>
                    <a:cubicBezTo>
                      <a:pt x="191" y="9"/>
                      <a:pt x="191" y="9"/>
                      <a:pt x="190" y="8"/>
                    </a:cubicBezTo>
                    <a:cubicBezTo>
                      <a:pt x="189" y="7"/>
                      <a:pt x="187" y="5"/>
                      <a:pt x="187" y="5"/>
                    </a:cubicBezTo>
                    <a:cubicBezTo>
                      <a:pt x="181" y="6"/>
                      <a:pt x="181" y="6"/>
                      <a:pt x="181" y="6"/>
                    </a:cubicBezTo>
                    <a:cubicBezTo>
                      <a:pt x="178" y="9"/>
                      <a:pt x="178" y="9"/>
                      <a:pt x="178" y="9"/>
                    </a:cubicBezTo>
                    <a:cubicBezTo>
                      <a:pt x="179" y="13"/>
                      <a:pt x="179" y="13"/>
                      <a:pt x="179" y="13"/>
                    </a:cubicBezTo>
                    <a:cubicBezTo>
                      <a:pt x="179" y="16"/>
                      <a:pt x="179" y="16"/>
                      <a:pt x="179" y="16"/>
                    </a:cubicBezTo>
                    <a:cubicBezTo>
                      <a:pt x="183" y="16"/>
                      <a:pt x="183" y="16"/>
                      <a:pt x="183" y="16"/>
                    </a:cubicBezTo>
                    <a:cubicBezTo>
                      <a:pt x="189" y="16"/>
                      <a:pt x="189" y="16"/>
                      <a:pt x="189" y="16"/>
                    </a:cubicBezTo>
                    <a:cubicBezTo>
                      <a:pt x="189" y="16"/>
                      <a:pt x="196" y="15"/>
                      <a:pt x="198" y="15"/>
                    </a:cubicBezTo>
                    <a:cubicBezTo>
                      <a:pt x="200" y="15"/>
                      <a:pt x="202" y="19"/>
                      <a:pt x="202" y="19"/>
                    </a:cubicBezTo>
                    <a:cubicBezTo>
                      <a:pt x="202" y="19"/>
                      <a:pt x="199" y="26"/>
                      <a:pt x="199" y="31"/>
                    </a:cubicBezTo>
                    <a:cubicBezTo>
                      <a:pt x="199" y="35"/>
                      <a:pt x="199" y="35"/>
                      <a:pt x="199" y="35"/>
                    </a:cubicBezTo>
                    <a:cubicBezTo>
                      <a:pt x="197" y="31"/>
                      <a:pt x="197" y="31"/>
                      <a:pt x="197" y="31"/>
                    </a:cubicBezTo>
                    <a:cubicBezTo>
                      <a:pt x="197" y="31"/>
                      <a:pt x="195" y="28"/>
                      <a:pt x="195" y="26"/>
                    </a:cubicBezTo>
                    <a:cubicBezTo>
                      <a:pt x="195" y="25"/>
                      <a:pt x="195" y="19"/>
                      <a:pt x="195" y="19"/>
                    </a:cubicBezTo>
                    <a:cubicBezTo>
                      <a:pt x="195" y="19"/>
                      <a:pt x="192" y="28"/>
                      <a:pt x="192" y="29"/>
                    </a:cubicBezTo>
                    <a:cubicBezTo>
                      <a:pt x="192" y="30"/>
                      <a:pt x="192" y="30"/>
                      <a:pt x="192" y="30"/>
                    </a:cubicBezTo>
                    <a:cubicBezTo>
                      <a:pt x="191" y="30"/>
                      <a:pt x="190" y="27"/>
                      <a:pt x="190" y="27"/>
                    </a:cubicBezTo>
                    <a:cubicBezTo>
                      <a:pt x="188" y="22"/>
                      <a:pt x="188" y="22"/>
                      <a:pt x="188" y="22"/>
                    </a:cubicBezTo>
                    <a:cubicBezTo>
                      <a:pt x="181" y="21"/>
                      <a:pt x="181" y="21"/>
                      <a:pt x="181" y="21"/>
                    </a:cubicBezTo>
                    <a:cubicBezTo>
                      <a:pt x="180" y="24"/>
                      <a:pt x="180" y="24"/>
                      <a:pt x="180" y="24"/>
                    </a:cubicBezTo>
                    <a:cubicBezTo>
                      <a:pt x="181" y="29"/>
                      <a:pt x="181" y="29"/>
                      <a:pt x="181" y="29"/>
                    </a:cubicBezTo>
                    <a:cubicBezTo>
                      <a:pt x="181" y="29"/>
                      <a:pt x="182" y="33"/>
                      <a:pt x="184" y="35"/>
                    </a:cubicBezTo>
                    <a:cubicBezTo>
                      <a:pt x="186" y="37"/>
                      <a:pt x="187" y="39"/>
                      <a:pt x="188" y="40"/>
                    </a:cubicBezTo>
                    <a:cubicBezTo>
                      <a:pt x="189" y="41"/>
                      <a:pt x="188" y="44"/>
                      <a:pt x="188" y="44"/>
                    </a:cubicBezTo>
                    <a:cubicBezTo>
                      <a:pt x="185" y="43"/>
                      <a:pt x="185" y="43"/>
                      <a:pt x="185" y="43"/>
                    </a:cubicBezTo>
                    <a:cubicBezTo>
                      <a:pt x="182" y="43"/>
                      <a:pt x="182" y="43"/>
                      <a:pt x="182" y="43"/>
                    </a:cubicBezTo>
                    <a:cubicBezTo>
                      <a:pt x="180" y="39"/>
                      <a:pt x="180" y="39"/>
                      <a:pt x="180" y="39"/>
                    </a:cubicBezTo>
                    <a:cubicBezTo>
                      <a:pt x="177" y="36"/>
                      <a:pt x="177" y="36"/>
                      <a:pt x="177" y="36"/>
                    </a:cubicBezTo>
                    <a:cubicBezTo>
                      <a:pt x="177" y="36"/>
                      <a:pt x="178" y="32"/>
                      <a:pt x="176" y="30"/>
                    </a:cubicBezTo>
                    <a:cubicBezTo>
                      <a:pt x="174" y="28"/>
                      <a:pt x="172" y="27"/>
                      <a:pt x="172" y="27"/>
                    </a:cubicBezTo>
                    <a:cubicBezTo>
                      <a:pt x="169" y="30"/>
                      <a:pt x="169" y="30"/>
                      <a:pt x="169" y="30"/>
                    </a:cubicBezTo>
                    <a:cubicBezTo>
                      <a:pt x="170" y="33"/>
                      <a:pt x="170" y="33"/>
                      <a:pt x="170" y="33"/>
                    </a:cubicBezTo>
                    <a:cubicBezTo>
                      <a:pt x="170" y="35"/>
                      <a:pt x="170" y="35"/>
                      <a:pt x="170" y="35"/>
                    </a:cubicBezTo>
                    <a:cubicBezTo>
                      <a:pt x="174" y="36"/>
                      <a:pt x="174" y="36"/>
                      <a:pt x="174" y="36"/>
                    </a:cubicBezTo>
                    <a:cubicBezTo>
                      <a:pt x="171" y="39"/>
                      <a:pt x="171" y="39"/>
                      <a:pt x="171" y="39"/>
                    </a:cubicBezTo>
                    <a:cubicBezTo>
                      <a:pt x="177" y="43"/>
                      <a:pt x="177" y="43"/>
                      <a:pt x="177" y="43"/>
                    </a:cubicBezTo>
                    <a:cubicBezTo>
                      <a:pt x="180" y="43"/>
                      <a:pt x="180" y="43"/>
                      <a:pt x="180" y="43"/>
                    </a:cubicBezTo>
                    <a:cubicBezTo>
                      <a:pt x="181" y="49"/>
                      <a:pt x="181" y="49"/>
                      <a:pt x="181" y="49"/>
                    </a:cubicBezTo>
                    <a:cubicBezTo>
                      <a:pt x="185" y="49"/>
                      <a:pt x="185" y="49"/>
                      <a:pt x="185" y="49"/>
                    </a:cubicBezTo>
                    <a:cubicBezTo>
                      <a:pt x="185" y="60"/>
                      <a:pt x="185" y="60"/>
                      <a:pt x="185" y="60"/>
                    </a:cubicBezTo>
                    <a:cubicBezTo>
                      <a:pt x="183" y="68"/>
                      <a:pt x="183" y="68"/>
                      <a:pt x="183" y="68"/>
                    </a:cubicBezTo>
                    <a:cubicBezTo>
                      <a:pt x="181" y="65"/>
                      <a:pt x="181" y="65"/>
                      <a:pt x="181" y="65"/>
                    </a:cubicBezTo>
                    <a:cubicBezTo>
                      <a:pt x="181" y="60"/>
                      <a:pt x="181" y="60"/>
                      <a:pt x="181" y="60"/>
                    </a:cubicBezTo>
                    <a:cubicBezTo>
                      <a:pt x="181" y="60"/>
                      <a:pt x="179" y="60"/>
                      <a:pt x="176" y="60"/>
                    </a:cubicBezTo>
                    <a:cubicBezTo>
                      <a:pt x="176" y="60"/>
                      <a:pt x="176" y="56"/>
                      <a:pt x="175" y="55"/>
                    </a:cubicBezTo>
                    <a:cubicBezTo>
                      <a:pt x="174" y="54"/>
                      <a:pt x="172" y="49"/>
                      <a:pt x="172" y="49"/>
                    </a:cubicBezTo>
                    <a:cubicBezTo>
                      <a:pt x="168" y="49"/>
                      <a:pt x="168" y="49"/>
                      <a:pt x="168" y="49"/>
                    </a:cubicBezTo>
                    <a:cubicBezTo>
                      <a:pt x="166" y="47"/>
                      <a:pt x="166" y="47"/>
                      <a:pt x="166" y="47"/>
                    </a:cubicBezTo>
                    <a:cubicBezTo>
                      <a:pt x="166" y="44"/>
                      <a:pt x="166" y="44"/>
                      <a:pt x="166" y="44"/>
                    </a:cubicBezTo>
                    <a:cubicBezTo>
                      <a:pt x="166" y="39"/>
                      <a:pt x="166" y="39"/>
                      <a:pt x="166" y="39"/>
                    </a:cubicBezTo>
                    <a:cubicBezTo>
                      <a:pt x="162" y="36"/>
                      <a:pt x="162" y="36"/>
                      <a:pt x="162" y="36"/>
                    </a:cubicBezTo>
                    <a:cubicBezTo>
                      <a:pt x="160" y="33"/>
                      <a:pt x="160" y="33"/>
                      <a:pt x="160" y="33"/>
                    </a:cubicBezTo>
                    <a:cubicBezTo>
                      <a:pt x="157" y="39"/>
                      <a:pt x="157" y="39"/>
                      <a:pt x="157" y="39"/>
                    </a:cubicBezTo>
                    <a:cubicBezTo>
                      <a:pt x="157" y="43"/>
                      <a:pt x="157" y="43"/>
                      <a:pt x="157" y="43"/>
                    </a:cubicBezTo>
                    <a:cubicBezTo>
                      <a:pt x="161" y="43"/>
                      <a:pt x="161" y="43"/>
                      <a:pt x="161" y="43"/>
                    </a:cubicBezTo>
                    <a:cubicBezTo>
                      <a:pt x="158" y="44"/>
                      <a:pt x="158" y="44"/>
                      <a:pt x="158" y="44"/>
                    </a:cubicBezTo>
                    <a:cubicBezTo>
                      <a:pt x="159" y="47"/>
                      <a:pt x="159" y="47"/>
                      <a:pt x="159" y="47"/>
                    </a:cubicBezTo>
                    <a:cubicBezTo>
                      <a:pt x="163" y="51"/>
                      <a:pt x="163" y="51"/>
                      <a:pt x="163" y="51"/>
                    </a:cubicBezTo>
                    <a:cubicBezTo>
                      <a:pt x="169" y="51"/>
                      <a:pt x="169" y="51"/>
                      <a:pt x="169" y="51"/>
                    </a:cubicBezTo>
                    <a:cubicBezTo>
                      <a:pt x="171" y="61"/>
                      <a:pt x="171" y="61"/>
                      <a:pt x="171" y="61"/>
                    </a:cubicBezTo>
                    <a:cubicBezTo>
                      <a:pt x="171" y="67"/>
                      <a:pt x="171" y="67"/>
                      <a:pt x="171" y="67"/>
                    </a:cubicBezTo>
                    <a:cubicBezTo>
                      <a:pt x="167" y="69"/>
                      <a:pt x="167" y="69"/>
                      <a:pt x="167" y="69"/>
                    </a:cubicBezTo>
                    <a:cubicBezTo>
                      <a:pt x="167" y="65"/>
                      <a:pt x="167" y="65"/>
                      <a:pt x="167" y="65"/>
                    </a:cubicBezTo>
                    <a:cubicBezTo>
                      <a:pt x="162" y="59"/>
                      <a:pt x="162" y="59"/>
                      <a:pt x="162" y="59"/>
                    </a:cubicBezTo>
                    <a:cubicBezTo>
                      <a:pt x="149" y="59"/>
                      <a:pt x="149" y="59"/>
                      <a:pt x="149" y="59"/>
                    </a:cubicBezTo>
                    <a:cubicBezTo>
                      <a:pt x="149" y="47"/>
                      <a:pt x="149" y="47"/>
                      <a:pt x="149" y="47"/>
                    </a:cubicBezTo>
                    <a:cubicBezTo>
                      <a:pt x="140" y="42"/>
                      <a:pt x="140" y="42"/>
                      <a:pt x="140" y="42"/>
                    </a:cubicBezTo>
                    <a:cubicBezTo>
                      <a:pt x="140" y="32"/>
                      <a:pt x="140" y="32"/>
                      <a:pt x="140" y="32"/>
                    </a:cubicBezTo>
                    <a:cubicBezTo>
                      <a:pt x="130" y="37"/>
                      <a:pt x="130" y="37"/>
                      <a:pt x="130" y="37"/>
                    </a:cubicBezTo>
                    <a:cubicBezTo>
                      <a:pt x="138" y="44"/>
                      <a:pt x="138" y="44"/>
                      <a:pt x="138" y="44"/>
                    </a:cubicBezTo>
                    <a:cubicBezTo>
                      <a:pt x="144" y="47"/>
                      <a:pt x="144" y="47"/>
                      <a:pt x="144" y="47"/>
                    </a:cubicBezTo>
                    <a:cubicBezTo>
                      <a:pt x="144" y="47"/>
                      <a:pt x="143" y="55"/>
                      <a:pt x="143" y="58"/>
                    </a:cubicBezTo>
                    <a:cubicBezTo>
                      <a:pt x="143" y="59"/>
                      <a:pt x="142" y="60"/>
                      <a:pt x="141" y="60"/>
                    </a:cubicBezTo>
                    <a:cubicBezTo>
                      <a:pt x="139" y="60"/>
                      <a:pt x="135" y="58"/>
                      <a:pt x="135" y="58"/>
                    </a:cubicBezTo>
                    <a:cubicBezTo>
                      <a:pt x="129" y="58"/>
                      <a:pt x="129" y="58"/>
                      <a:pt x="129" y="58"/>
                    </a:cubicBezTo>
                    <a:cubicBezTo>
                      <a:pt x="124" y="46"/>
                      <a:pt x="124" y="46"/>
                      <a:pt x="124" y="46"/>
                    </a:cubicBezTo>
                    <a:cubicBezTo>
                      <a:pt x="119" y="43"/>
                      <a:pt x="119" y="43"/>
                      <a:pt x="119" y="43"/>
                    </a:cubicBezTo>
                    <a:cubicBezTo>
                      <a:pt x="122" y="50"/>
                      <a:pt x="122" y="50"/>
                      <a:pt x="122" y="50"/>
                    </a:cubicBezTo>
                    <a:cubicBezTo>
                      <a:pt x="121" y="59"/>
                      <a:pt x="121" y="59"/>
                      <a:pt x="121" y="59"/>
                    </a:cubicBezTo>
                    <a:cubicBezTo>
                      <a:pt x="121" y="65"/>
                      <a:pt x="121" y="65"/>
                      <a:pt x="121" y="65"/>
                    </a:cubicBezTo>
                    <a:cubicBezTo>
                      <a:pt x="115" y="59"/>
                      <a:pt x="115" y="59"/>
                      <a:pt x="115" y="59"/>
                    </a:cubicBezTo>
                    <a:cubicBezTo>
                      <a:pt x="115" y="54"/>
                      <a:pt x="115" y="54"/>
                      <a:pt x="115" y="54"/>
                    </a:cubicBezTo>
                    <a:cubicBezTo>
                      <a:pt x="110" y="54"/>
                      <a:pt x="110" y="54"/>
                      <a:pt x="110" y="54"/>
                    </a:cubicBezTo>
                    <a:cubicBezTo>
                      <a:pt x="113" y="60"/>
                      <a:pt x="113" y="60"/>
                      <a:pt x="113" y="60"/>
                    </a:cubicBezTo>
                    <a:cubicBezTo>
                      <a:pt x="110" y="70"/>
                      <a:pt x="110" y="70"/>
                      <a:pt x="110" y="70"/>
                    </a:cubicBezTo>
                    <a:cubicBezTo>
                      <a:pt x="105" y="76"/>
                      <a:pt x="105" y="76"/>
                      <a:pt x="105" y="76"/>
                    </a:cubicBezTo>
                    <a:cubicBezTo>
                      <a:pt x="107" y="60"/>
                      <a:pt x="107" y="60"/>
                      <a:pt x="107" y="60"/>
                    </a:cubicBezTo>
                    <a:cubicBezTo>
                      <a:pt x="107" y="60"/>
                      <a:pt x="98" y="54"/>
                      <a:pt x="94" y="54"/>
                    </a:cubicBezTo>
                    <a:cubicBezTo>
                      <a:pt x="94" y="54"/>
                      <a:pt x="93" y="54"/>
                      <a:pt x="93" y="55"/>
                    </a:cubicBezTo>
                    <a:cubicBezTo>
                      <a:pt x="90" y="57"/>
                      <a:pt x="93" y="55"/>
                      <a:pt x="93" y="58"/>
                    </a:cubicBezTo>
                    <a:cubicBezTo>
                      <a:pt x="93" y="61"/>
                      <a:pt x="95" y="67"/>
                      <a:pt x="95" y="67"/>
                    </a:cubicBezTo>
                    <a:cubicBezTo>
                      <a:pt x="95" y="67"/>
                      <a:pt x="98" y="77"/>
                      <a:pt x="98" y="82"/>
                    </a:cubicBezTo>
                    <a:cubicBezTo>
                      <a:pt x="98" y="83"/>
                      <a:pt x="98" y="83"/>
                      <a:pt x="97" y="83"/>
                    </a:cubicBezTo>
                    <a:cubicBezTo>
                      <a:pt x="96" y="83"/>
                      <a:pt x="90" y="72"/>
                      <a:pt x="90" y="72"/>
                    </a:cubicBezTo>
                    <a:cubicBezTo>
                      <a:pt x="88" y="64"/>
                      <a:pt x="88" y="64"/>
                      <a:pt x="88" y="64"/>
                    </a:cubicBezTo>
                    <a:cubicBezTo>
                      <a:pt x="86" y="62"/>
                      <a:pt x="86" y="62"/>
                      <a:pt x="86" y="62"/>
                    </a:cubicBezTo>
                    <a:cubicBezTo>
                      <a:pt x="85" y="62"/>
                      <a:pt x="85" y="62"/>
                      <a:pt x="85" y="62"/>
                    </a:cubicBezTo>
                    <a:cubicBezTo>
                      <a:pt x="83" y="65"/>
                      <a:pt x="83" y="65"/>
                      <a:pt x="83" y="65"/>
                    </a:cubicBezTo>
                    <a:cubicBezTo>
                      <a:pt x="82" y="72"/>
                      <a:pt x="82" y="72"/>
                      <a:pt x="82" y="72"/>
                    </a:cubicBezTo>
                    <a:cubicBezTo>
                      <a:pt x="83" y="79"/>
                      <a:pt x="83" y="79"/>
                      <a:pt x="83" y="79"/>
                    </a:cubicBezTo>
                    <a:cubicBezTo>
                      <a:pt x="83" y="87"/>
                      <a:pt x="83" y="87"/>
                      <a:pt x="83" y="87"/>
                    </a:cubicBezTo>
                    <a:cubicBezTo>
                      <a:pt x="80" y="87"/>
                      <a:pt x="80" y="87"/>
                      <a:pt x="80" y="87"/>
                    </a:cubicBezTo>
                    <a:cubicBezTo>
                      <a:pt x="76" y="93"/>
                      <a:pt x="76" y="93"/>
                      <a:pt x="76" y="93"/>
                    </a:cubicBezTo>
                    <a:cubicBezTo>
                      <a:pt x="72" y="89"/>
                      <a:pt x="72" y="89"/>
                      <a:pt x="72" y="89"/>
                    </a:cubicBezTo>
                    <a:cubicBezTo>
                      <a:pt x="67" y="95"/>
                      <a:pt x="67" y="95"/>
                      <a:pt x="67" y="95"/>
                    </a:cubicBezTo>
                    <a:cubicBezTo>
                      <a:pt x="71" y="99"/>
                      <a:pt x="71" y="99"/>
                      <a:pt x="71" y="99"/>
                    </a:cubicBezTo>
                    <a:cubicBezTo>
                      <a:pt x="64" y="106"/>
                      <a:pt x="64" y="106"/>
                      <a:pt x="64" y="106"/>
                    </a:cubicBezTo>
                    <a:cubicBezTo>
                      <a:pt x="55" y="109"/>
                      <a:pt x="55" y="109"/>
                      <a:pt x="55" y="109"/>
                    </a:cubicBezTo>
                    <a:cubicBezTo>
                      <a:pt x="51" y="114"/>
                      <a:pt x="51" y="114"/>
                      <a:pt x="51" y="114"/>
                    </a:cubicBezTo>
                    <a:cubicBezTo>
                      <a:pt x="44" y="114"/>
                      <a:pt x="44" y="114"/>
                      <a:pt x="44" y="114"/>
                    </a:cubicBezTo>
                    <a:cubicBezTo>
                      <a:pt x="44" y="124"/>
                      <a:pt x="44" y="124"/>
                      <a:pt x="44" y="124"/>
                    </a:cubicBezTo>
                    <a:cubicBezTo>
                      <a:pt x="46" y="126"/>
                      <a:pt x="46" y="126"/>
                      <a:pt x="46" y="126"/>
                    </a:cubicBezTo>
                    <a:cubicBezTo>
                      <a:pt x="50" y="127"/>
                      <a:pt x="50" y="127"/>
                      <a:pt x="50" y="127"/>
                    </a:cubicBezTo>
                    <a:cubicBezTo>
                      <a:pt x="54" y="131"/>
                      <a:pt x="54" y="131"/>
                      <a:pt x="54" y="131"/>
                    </a:cubicBezTo>
                    <a:cubicBezTo>
                      <a:pt x="54" y="131"/>
                      <a:pt x="58" y="128"/>
                      <a:pt x="61" y="125"/>
                    </a:cubicBezTo>
                    <a:cubicBezTo>
                      <a:pt x="61" y="125"/>
                      <a:pt x="62" y="125"/>
                      <a:pt x="62" y="125"/>
                    </a:cubicBezTo>
                    <a:cubicBezTo>
                      <a:pt x="63" y="125"/>
                      <a:pt x="63" y="128"/>
                      <a:pt x="63" y="128"/>
                    </a:cubicBezTo>
                    <a:cubicBezTo>
                      <a:pt x="63" y="134"/>
                      <a:pt x="63" y="134"/>
                      <a:pt x="63" y="134"/>
                    </a:cubicBezTo>
                    <a:cubicBezTo>
                      <a:pt x="58" y="134"/>
                      <a:pt x="58" y="134"/>
                      <a:pt x="58" y="134"/>
                    </a:cubicBezTo>
                    <a:cubicBezTo>
                      <a:pt x="58" y="139"/>
                      <a:pt x="58" y="139"/>
                      <a:pt x="58" y="139"/>
                    </a:cubicBezTo>
                    <a:cubicBezTo>
                      <a:pt x="55" y="141"/>
                      <a:pt x="55" y="141"/>
                      <a:pt x="55" y="141"/>
                    </a:cubicBezTo>
                    <a:cubicBezTo>
                      <a:pt x="57" y="142"/>
                      <a:pt x="57" y="142"/>
                      <a:pt x="57" y="142"/>
                    </a:cubicBezTo>
                    <a:cubicBezTo>
                      <a:pt x="58" y="142"/>
                      <a:pt x="58" y="142"/>
                      <a:pt x="58" y="142"/>
                    </a:cubicBezTo>
                    <a:cubicBezTo>
                      <a:pt x="60" y="145"/>
                      <a:pt x="60" y="145"/>
                      <a:pt x="60" y="145"/>
                    </a:cubicBezTo>
                    <a:cubicBezTo>
                      <a:pt x="59" y="147"/>
                      <a:pt x="59" y="147"/>
                      <a:pt x="59" y="147"/>
                    </a:cubicBezTo>
                    <a:cubicBezTo>
                      <a:pt x="57" y="147"/>
                      <a:pt x="57" y="147"/>
                      <a:pt x="57" y="147"/>
                    </a:cubicBezTo>
                    <a:cubicBezTo>
                      <a:pt x="55" y="147"/>
                      <a:pt x="55" y="147"/>
                      <a:pt x="55" y="147"/>
                    </a:cubicBezTo>
                    <a:cubicBezTo>
                      <a:pt x="54" y="151"/>
                      <a:pt x="54" y="151"/>
                      <a:pt x="54" y="151"/>
                    </a:cubicBezTo>
                    <a:cubicBezTo>
                      <a:pt x="55" y="152"/>
                      <a:pt x="55" y="152"/>
                      <a:pt x="55" y="152"/>
                    </a:cubicBezTo>
                    <a:cubicBezTo>
                      <a:pt x="57" y="155"/>
                      <a:pt x="57" y="155"/>
                      <a:pt x="57" y="155"/>
                    </a:cubicBezTo>
                    <a:cubicBezTo>
                      <a:pt x="57" y="159"/>
                      <a:pt x="57" y="159"/>
                      <a:pt x="57" y="159"/>
                    </a:cubicBezTo>
                    <a:cubicBezTo>
                      <a:pt x="55" y="162"/>
                      <a:pt x="55" y="162"/>
                      <a:pt x="55" y="162"/>
                    </a:cubicBezTo>
                    <a:cubicBezTo>
                      <a:pt x="54" y="165"/>
                      <a:pt x="54" y="165"/>
                      <a:pt x="54" y="165"/>
                    </a:cubicBezTo>
                    <a:cubicBezTo>
                      <a:pt x="52" y="166"/>
                      <a:pt x="52" y="166"/>
                      <a:pt x="52" y="166"/>
                    </a:cubicBezTo>
                    <a:cubicBezTo>
                      <a:pt x="48" y="174"/>
                      <a:pt x="48" y="174"/>
                      <a:pt x="48" y="174"/>
                    </a:cubicBezTo>
                    <a:cubicBezTo>
                      <a:pt x="47" y="175"/>
                      <a:pt x="47" y="175"/>
                      <a:pt x="47" y="175"/>
                    </a:cubicBezTo>
                    <a:cubicBezTo>
                      <a:pt x="47" y="174"/>
                      <a:pt x="47" y="174"/>
                      <a:pt x="47" y="174"/>
                    </a:cubicBezTo>
                    <a:cubicBezTo>
                      <a:pt x="45" y="174"/>
                      <a:pt x="45" y="174"/>
                      <a:pt x="45" y="174"/>
                    </a:cubicBezTo>
                    <a:cubicBezTo>
                      <a:pt x="43" y="173"/>
                      <a:pt x="43" y="173"/>
                      <a:pt x="43" y="173"/>
                    </a:cubicBezTo>
                    <a:cubicBezTo>
                      <a:pt x="41" y="174"/>
                      <a:pt x="41" y="174"/>
                      <a:pt x="41" y="174"/>
                    </a:cubicBezTo>
                    <a:cubicBezTo>
                      <a:pt x="40" y="172"/>
                      <a:pt x="40" y="172"/>
                      <a:pt x="40" y="172"/>
                    </a:cubicBezTo>
                    <a:cubicBezTo>
                      <a:pt x="35" y="174"/>
                      <a:pt x="35" y="174"/>
                      <a:pt x="35" y="174"/>
                    </a:cubicBezTo>
                    <a:cubicBezTo>
                      <a:pt x="35" y="175"/>
                      <a:pt x="35" y="175"/>
                      <a:pt x="35" y="175"/>
                    </a:cubicBezTo>
                    <a:cubicBezTo>
                      <a:pt x="34" y="174"/>
                      <a:pt x="34" y="174"/>
                      <a:pt x="34" y="174"/>
                    </a:cubicBezTo>
                    <a:cubicBezTo>
                      <a:pt x="30" y="175"/>
                      <a:pt x="30" y="175"/>
                      <a:pt x="30" y="175"/>
                    </a:cubicBezTo>
                    <a:cubicBezTo>
                      <a:pt x="25" y="179"/>
                      <a:pt x="25" y="179"/>
                      <a:pt x="25" y="179"/>
                    </a:cubicBezTo>
                    <a:cubicBezTo>
                      <a:pt x="26" y="180"/>
                      <a:pt x="26" y="180"/>
                      <a:pt x="26" y="180"/>
                    </a:cubicBezTo>
                    <a:cubicBezTo>
                      <a:pt x="28" y="181"/>
                      <a:pt x="28" y="181"/>
                      <a:pt x="28" y="181"/>
                    </a:cubicBezTo>
                    <a:cubicBezTo>
                      <a:pt x="28" y="183"/>
                      <a:pt x="28" y="183"/>
                      <a:pt x="28" y="183"/>
                    </a:cubicBezTo>
                    <a:cubicBezTo>
                      <a:pt x="26" y="182"/>
                      <a:pt x="26" y="182"/>
                      <a:pt x="26" y="182"/>
                    </a:cubicBezTo>
                    <a:cubicBezTo>
                      <a:pt x="25" y="182"/>
                      <a:pt x="25" y="182"/>
                      <a:pt x="25" y="182"/>
                    </a:cubicBezTo>
                    <a:cubicBezTo>
                      <a:pt x="24" y="183"/>
                      <a:pt x="24" y="183"/>
                      <a:pt x="24" y="183"/>
                    </a:cubicBezTo>
                    <a:cubicBezTo>
                      <a:pt x="24" y="184"/>
                      <a:pt x="24" y="184"/>
                      <a:pt x="24" y="184"/>
                    </a:cubicBezTo>
                    <a:cubicBezTo>
                      <a:pt x="20" y="184"/>
                      <a:pt x="20" y="184"/>
                      <a:pt x="20" y="184"/>
                    </a:cubicBezTo>
                    <a:cubicBezTo>
                      <a:pt x="18" y="186"/>
                      <a:pt x="18" y="186"/>
                      <a:pt x="18" y="186"/>
                    </a:cubicBezTo>
                    <a:cubicBezTo>
                      <a:pt x="15" y="187"/>
                      <a:pt x="15" y="187"/>
                      <a:pt x="15" y="187"/>
                    </a:cubicBezTo>
                    <a:cubicBezTo>
                      <a:pt x="14" y="191"/>
                      <a:pt x="14" y="191"/>
                      <a:pt x="14" y="191"/>
                    </a:cubicBezTo>
                    <a:cubicBezTo>
                      <a:pt x="11" y="190"/>
                      <a:pt x="11" y="190"/>
                      <a:pt x="11" y="190"/>
                    </a:cubicBezTo>
                    <a:cubicBezTo>
                      <a:pt x="9" y="191"/>
                      <a:pt x="9" y="191"/>
                      <a:pt x="9" y="191"/>
                    </a:cubicBezTo>
                    <a:cubicBezTo>
                      <a:pt x="7" y="193"/>
                      <a:pt x="7" y="193"/>
                      <a:pt x="7" y="193"/>
                    </a:cubicBezTo>
                    <a:cubicBezTo>
                      <a:pt x="4" y="194"/>
                      <a:pt x="4" y="194"/>
                      <a:pt x="4" y="194"/>
                    </a:cubicBezTo>
                    <a:cubicBezTo>
                      <a:pt x="3" y="195"/>
                      <a:pt x="3" y="195"/>
                      <a:pt x="3" y="195"/>
                    </a:cubicBezTo>
                    <a:cubicBezTo>
                      <a:pt x="2" y="197"/>
                      <a:pt x="2" y="197"/>
                      <a:pt x="2" y="197"/>
                    </a:cubicBezTo>
                    <a:cubicBezTo>
                      <a:pt x="2" y="198"/>
                      <a:pt x="2" y="198"/>
                      <a:pt x="2" y="198"/>
                    </a:cubicBezTo>
                    <a:cubicBezTo>
                      <a:pt x="1" y="201"/>
                      <a:pt x="1" y="201"/>
                      <a:pt x="1" y="201"/>
                    </a:cubicBezTo>
                    <a:cubicBezTo>
                      <a:pt x="1" y="202"/>
                      <a:pt x="1" y="202"/>
                      <a:pt x="1" y="202"/>
                    </a:cubicBezTo>
                    <a:cubicBezTo>
                      <a:pt x="4" y="203"/>
                      <a:pt x="4" y="203"/>
                      <a:pt x="4" y="203"/>
                    </a:cubicBezTo>
                    <a:cubicBezTo>
                      <a:pt x="2" y="203"/>
                      <a:pt x="2" y="203"/>
                      <a:pt x="2" y="203"/>
                    </a:cubicBezTo>
                    <a:cubicBezTo>
                      <a:pt x="1" y="206"/>
                      <a:pt x="1" y="206"/>
                      <a:pt x="1" y="206"/>
                    </a:cubicBezTo>
                    <a:cubicBezTo>
                      <a:pt x="0" y="206"/>
                      <a:pt x="0" y="206"/>
                      <a:pt x="0" y="206"/>
                    </a:cubicBezTo>
                    <a:cubicBezTo>
                      <a:pt x="1" y="208"/>
                      <a:pt x="1" y="208"/>
                      <a:pt x="1" y="208"/>
                    </a:cubicBezTo>
                    <a:cubicBezTo>
                      <a:pt x="3" y="210"/>
                      <a:pt x="3" y="210"/>
                      <a:pt x="3" y="210"/>
                    </a:cubicBezTo>
                    <a:cubicBezTo>
                      <a:pt x="4" y="211"/>
                      <a:pt x="4" y="211"/>
                      <a:pt x="4" y="211"/>
                    </a:cubicBezTo>
                    <a:cubicBezTo>
                      <a:pt x="5" y="212"/>
                      <a:pt x="5" y="212"/>
                      <a:pt x="5" y="212"/>
                    </a:cubicBezTo>
                    <a:cubicBezTo>
                      <a:pt x="5" y="214"/>
                      <a:pt x="5" y="214"/>
                      <a:pt x="5" y="214"/>
                    </a:cubicBezTo>
                    <a:cubicBezTo>
                      <a:pt x="5" y="214"/>
                      <a:pt x="5" y="214"/>
                      <a:pt x="5" y="214"/>
                    </a:cubicBezTo>
                    <a:cubicBezTo>
                      <a:pt x="8" y="216"/>
                      <a:pt x="8" y="216"/>
                      <a:pt x="8" y="216"/>
                    </a:cubicBezTo>
                    <a:cubicBezTo>
                      <a:pt x="8" y="215"/>
                      <a:pt x="8" y="215"/>
                      <a:pt x="8" y="215"/>
                    </a:cubicBezTo>
                    <a:cubicBezTo>
                      <a:pt x="10" y="216"/>
                      <a:pt x="10" y="216"/>
                      <a:pt x="10" y="216"/>
                    </a:cubicBezTo>
                    <a:cubicBezTo>
                      <a:pt x="12" y="216"/>
                      <a:pt x="12" y="216"/>
                      <a:pt x="12" y="216"/>
                    </a:cubicBezTo>
                    <a:cubicBezTo>
                      <a:pt x="11" y="218"/>
                      <a:pt x="11" y="218"/>
                      <a:pt x="11" y="218"/>
                    </a:cubicBezTo>
                    <a:cubicBezTo>
                      <a:pt x="12" y="220"/>
                      <a:pt x="12" y="220"/>
                      <a:pt x="12" y="220"/>
                    </a:cubicBezTo>
                    <a:cubicBezTo>
                      <a:pt x="20" y="217"/>
                      <a:pt x="20" y="217"/>
                      <a:pt x="20" y="217"/>
                    </a:cubicBezTo>
                    <a:cubicBezTo>
                      <a:pt x="17" y="221"/>
                      <a:pt x="17" y="221"/>
                      <a:pt x="17" y="221"/>
                    </a:cubicBezTo>
                    <a:cubicBezTo>
                      <a:pt x="17" y="223"/>
                      <a:pt x="17" y="223"/>
                      <a:pt x="17" y="223"/>
                    </a:cubicBezTo>
                    <a:cubicBezTo>
                      <a:pt x="21" y="223"/>
                      <a:pt x="21" y="223"/>
                      <a:pt x="21" y="223"/>
                    </a:cubicBezTo>
                    <a:cubicBezTo>
                      <a:pt x="23" y="222"/>
                      <a:pt x="23" y="222"/>
                      <a:pt x="23" y="222"/>
                    </a:cubicBezTo>
                    <a:cubicBezTo>
                      <a:pt x="23" y="223"/>
                      <a:pt x="23" y="223"/>
                      <a:pt x="23" y="223"/>
                    </a:cubicBezTo>
                    <a:cubicBezTo>
                      <a:pt x="20" y="225"/>
                      <a:pt x="20" y="225"/>
                      <a:pt x="20" y="225"/>
                    </a:cubicBezTo>
                    <a:cubicBezTo>
                      <a:pt x="20" y="227"/>
                      <a:pt x="20" y="227"/>
                      <a:pt x="20" y="227"/>
                    </a:cubicBezTo>
                    <a:cubicBezTo>
                      <a:pt x="28" y="230"/>
                      <a:pt x="28" y="230"/>
                      <a:pt x="28" y="230"/>
                    </a:cubicBezTo>
                    <a:cubicBezTo>
                      <a:pt x="30" y="228"/>
                      <a:pt x="30" y="228"/>
                      <a:pt x="30" y="228"/>
                    </a:cubicBezTo>
                    <a:cubicBezTo>
                      <a:pt x="31" y="226"/>
                      <a:pt x="31" y="226"/>
                      <a:pt x="31" y="226"/>
                    </a:cubicBezTo>
                    <a:cubicBezTo>
                      <a:pt x="30" y="224"/>
                      <a:pt x="30" y="224"/>
                      <a:pt x="30" y="224"/>
                    </a:cubicBezTo>
                    <a:cubicBezTo>
                      <a:pt x="31" y="223"/>
                      <a:pt x="31" y="223"/>
                      <a:pt x="31" y="223"/>
                    </a:cubicBezTo>
                    <a:cubicBezTo>
                      <a:pt x="33" y="225"/>
                      <a:pt x="33" y="225"/>
                      <a:pt x="33" y="225"/>
                    </a:cubicBezTo>
                    <a:cubicBezTo>
                      <a:pt x="33" y="228"/>
                      <a:pt x="33" y="228"/>
                      <a:pt x="33" y="228"/>
                    </a:cubicBezTo>
                    <a:cubicBezTo>
                      <a:pt x="41" y="227"/>
                      <a:pt x="41" y="227"/>
                      <a:pt x="41" y="227"/>
                    </a:cubicBezTo>
                    <a:cubicBezTo>
                      <a:pt x="42" y="224"/>
                      <a:pt x="42" y="224"/>
                      <a:pt x="42" y="224"/>
                    </a:cubicBezTo>
                    <a:cubicBezTo>
                      <a:pt x="44" y="222"/>
                      <a:pt x="44" y="222"/>
                      <a:pt x="44" y="222"/>
                    </a:cubicBezTo>
                    <a:cubicBezTo>
                      <a:pt x="46" y="221"/>
                      <a:pt x="46" y="221"/>
                      <a:pt x="46" y="221"/>
                    </a:cubicBezTo>
                    <a:cubicBezTo>
                      <a:pt x="46" y="223"/>
                      <a:pt x="46" y="223"/>
                      <a:pt x="46" y="223"/>
                    </a:cubicBezTo>
                    <a:cubicBezTo>
                      <a:pt x="44" y="224"/>
                      <a:pt x="44" y="224"/>
                      <a:pt x="44" y="224"/>
                    </a:cubicBezTo>
                    <a:cubicBezTo>
                      <a:pt x="44" y="225"/>
                      <a:pt x="44" y="225"/>
                      <a:pt x="44" y="225"/>
                    </a:cubicBezTo>
                    <a:cubicBezTo>
                      <a:pt x="45" y="225"/>
                      <a:pt x="45" y="225"/>
                      <a:pt x="45" y="225"/>
                    </a:cubicBezTo>
                    <a:cubicBezTo>
                      <a:pt x="46" y="223"/>
                      <a:pt x="46" y="223"/>
                      <a:pt x="46" y="223"/>
                    </a:cubicBezTo>
                    <a:cubicBezTo>
                      <a:pt x="48" y="222"/>
                      <a:pt x="48" y="222"/>
                      <a:pt x="48" y="222"/>
                    </a:cubicBezTo>
                    <a:cubicBezTo>
                      <a:pt x="49" y="224"/>
                      <a:pt x="49" y="224"/>
                      <a:pt x="49" y="224"/>
                    </a:cubicBezTo>
                    <a:cubicBezTo>
                      <a:pt x="49" y="225"/>
                      <a:pt x="49" y="225"/>
                      <a:pt x="49" y="225"/>
                    </a:cubicBezTo>
                    <a:cubicBezTo>
                      <a:pt x="51" y="227"/>
                      <a:pt x="51" y="227"/>
                      <a:pt x="51" y="227"/>
                    </a:cubicBezTo>
                    <a:cubicBezTo>
                      <a:pt x="50" y="229"/>
                      <a:pt x="50" y="229"/>
                      <a:pt x="50" y="229"/>
                    </a:cubicBezTo>
                    <a:cubicBezTo>
                      <a:pt x="49" y="230"/>
                      <a:pt x="49" y="230"/>
                      <a:pt x="49" y="230"/>
                    </a:cubicBezTo>
                    <a:cubicBezTo>
                      <a:pt x="47" y="230"/>
                      <a:pt x="47" y="230"/>
                      <a:pt x="47" y="230"/>
                    </a:cubicBezTo>
                    <a:cubicBezTo>
                      <a:pt x="46" y="231"/>
                      <a:pt x="46" y="231"/>
                      <a:pt x="46" y="231"/>
                    </a:cubicBezTo>
                    <a:cubicBezTo>
                      <a:pt x="46" y="233"/>
                      <a:pt x="46" y="233"/>
                      <a:pt x="46" y="233"/>
                    </a:cubicBezTo>
                    <a:cubicBezTo>
                      <a:pt x="47" y="234"/>
                      <a:pt x="47" y="234"/>
                      <a:pt x="47" y="234"/>
                    </a:cubicBezTo>
                    <a:cubicBezTo>
                      <a:pt x="51" y="236"/>
                      <a:pt x="51" y="236"/>
                      <a:pt x="51" y="236"/>
                    </a:cubicBezTo>
                    <a:cubicBezTo>
                      <a:pt x="51" y="237"/>
                      <a:pt x="51" y="237"/>
                      <a:pt x="51" y="237"/>
                    </a:cubicBezTo>
                    <a:cubicBezTo>
                      <a:pt x="51" y="238"/>
                      <a:pt x="51" y="238"/>
                      <a:pt x="51" y="238"/>
                    </a:cubicBezTo>
                    <a:cubicBezTo>
                      <a:pt x="50" y="239"/>
                      <a:pt x="50" y="239"/>
                      <a:pt x="50" y="239"/>
                    </a:cubicBezTo>
                    <a:cubicBezTo>
                      <a:pt x="48" y="240"/>
                      <a:pt x="48" y="240"/>
                      <a:pt x="48" y="240"/>
                    </a:cubicBezTo>
                    <a:cubicBezTo>
                      <a:pt x="48" y="241"/>
                      <a:pt x="48" y="241"/>
                      <a:pt x="48" y="241"/>
                    </a:cubicBezTo>
                    <a:cubicBezTo>
                      <a:pt x="46" y="241"/>
                      <a:pt x="46" y="241"/>
                      <a:pt x="46" y="241"/>
                    </a:cubicBezTo>
                    <a:cubicBezTo>
                      <a:pt x="37" y="239"/>
                      <a:pt x="37" y="239"/>
                      <a:pt x="37" y="239"/>
                    </a:cubicBezTo>
                    <a:cubicBezTo>
                      <a:pt x="33" y="240"/>
                      <a:pt x="33" y="240"/>
                      <a:pt x="33" y="240"/>
                    </a:cubicBezTo>
                    <a:cubicBezTo>
                      <a:pt x="19" y="238"/>
                      <a:pt x="19" y="238"/>
                      <a:pt x="19" y="238"/>
                    </a:cubicBezTo>
                    <a:cubicBezTo>
                      <a:pt x="15" y="239"/>
                      <a:pt x="15" y="239"/>
                      <a:pt x="15" y="239"/>
                    </a:cubicBezTo>
                    <a:cubicBezTo>
                      <a:pt x="15" y="241"/>
                      <a:pt x="15" y="241"/>
                      <a:pt x="15" y="241"/>
                    </a:cubicBezTo>
                    <a:cubicBezTo>
                      <a:pt x="14" y="241"/>
                      <a:pt x="14" y="241"/>
                      <a:pt x="14" y="241"/>
                    </a:cubicBezTo>
                    <a:cubicBezTo>
                      <a:pt x="11" y="246"/>
                      <a:pt x="11" y="246"/>
                      <a:pt x="11" y="246"/>
                    </a:cubicBezTo>
                    <a:cubicBezTo>
                      <a:pt x="11" y="246"/>
                      <a:pt x="11" y="246"/>
                      <a:pt x="11" y="246"/>
                    </a:cubicBezTo>
                    <a:cubicBezTo>
                      <a:pt x="14" y="248"/>
                      <a:pt x="14" y="248"/>
                      <a:pt x="14" y="248"/>
                    </a:cubicBezTo>
                    <a:cubicBezTo>
                      <a:pt x="15" y="249"/>
                      <a:pt x="15" y="249"/>
                      <a:pt x="15" y="249"/>
                    </a:cubicBezTo>
                    <a:cubicBezTo>
                      <a:pt x="15" y="250"/>
                      <a:pt x="15" y="250"/>
                      <a:pt x="15" y="250"/>
                    </a:cubicBezTo>
                    <a:cubicBezTo>
                      <a:pt x="17" y="252"/>
                      <a:pt x="17" y="252"/>
                      <a:pt x="17" y="252"/>
                    </a:cubicBezTo>
                    <a:cubicBezTo>
                      <a:pt x="19" y="251"/>
                      <a:pt x="19" y="251"/>
                      <a:pt x="19" y="251"/>
                    </a:cubicBezTo>
                    <a:cubicBezTo>
                      <a:pt x="22" y="245"/>
                      <a:pt x="22" y="245"/>
                      <a:pt x="22" y="245"/>
                    </a:cubicBezTo>
                    <a:cubicBezTo>
                      <a:pt x="23" y="245"/>
                      <a:pt x="23" y="245"/>
                      <a:pt x="23" y="245"/>
                    </a:cubicBezTo>
                    <a:cubicBezTo>
                      <a:pt x="21" y="250"/>
                      <a:pt x="21" y="250"/>
                      <a:pt x="21" y="250"/>
                    </a:cubicBezTo>
                    <a:cubicBezTo>
                      <a:pt x="22" y="253"/>
                      <a:pt x="22" y="253"/>
                      <a:pt x="22" y="253"/>
                    </a:cubicBezTo>
                    <a:cubicBezTo>
                      <a:pt x="30" y="256"/>
                      <a:pt x="30" y="256"/>
                      <a:pt x="30" y="256"/>
                    </a:cubicBezTo>
                    <a:cubicBezTo>
                      <a:pt x="34" y="255"/>
                      <a:pt x="34" y="255"/>
                      <a:pt x="34" y="255"/>
                    </a:cubicBezTo>
                    <a:cubicBezTo>
                      <a:pt x="34" y="257"/>
                      <a:pt x="34" y="257"/>
                      <a:pt x="34" y="257"/>
                    </a:cubicBezTo>
                    <a:cubicBezTo>
                      <a:pt x="31" y="259"/>
                      <a:pt x="31" y="259"/>
                      <a:pt x="31" y="259"/>
                    </a:cubicBezTo>
                    <a:cubicBezTo>
                      <a:pt x="29" y="259"/>
                      <a:pt x="29" y="259"/>
                      <a:pt x="29" y="259"/>
                    </a:cubicBezTo>
                    <a:cubicBezTo>
                      <a:pt x="24" y="264"/>
                      <a:pt x="24" y="264"/>
                      <a:pt x="24" y="264"/>
                    </a:cubicBezTo>
                    <a:cubicBezTo>
                      <a:pt x="34" y="275"/>
                      <a:pt x="34" y="275"/>
                      <a:pt x="34" y="275"/>
                    </a:cubicBezTo>
                    <a:cubicBezTo>
                      <a:pt x="47" y="279"/>
                      <a:pt x="47" y="279"/>
                      <a:pt x="47" y="279"/>
                    </a:cubicBezTo>
                    <a:cubicBezTo>
                      <a:pt x="42" y="273"/>
                      <a:pt x="42" y="273"/>
                      <a:pt x="42" y="273"/>
                    </a:cubicBezTo>
                    <a:cubicBezTo>
                      <a:pt x="40" y="271"/>
                      <a:pt x="40" y="271"/>
                      <a:pt x="40" y="271"/>
                    </a:cubicBezTo>
                    <a:cubicBezTo>
                      <a:pt x="42" y="269"/>
                      <a:pt x="42" y="269"/>
                      <a:pt x="42" y="269"/>
                    </a:cubicBezTo>
                    <a:cubicBezTo>
                      <a:pt x="44" y="269"/>
                      <a:pt x="44" y="269"/>
                      <a:pt x="44" y="269"/>
                    </a:cubicBezTo>
                    <a:cubicBezTo>
                      <a:pt x="46" y="272"/>
                      <a:pt x="46" y="272"/>
                      <a:pt x="46" y="272"/>
                    </a:cubicBezTo>
                    <a:cubicBezTo>
                      <a:pt x="47" y="272"/>
                      <a:pt x="47" y="272"/>
                      <a:pt x="47" y="272"/>
                    </a:cubicBezTo>
                    <a:cubicBezTo>
                      <a:pt x="48" y="270"/>
                      <a:pt x="48" y="270"/>
                      <a:pt x="48" y="270"/>
                    </a:cubicBezTo>
                    <a:cubicBezTo>
                      <a:pt x="49" y="267"/>
                      <a:pt x="49" y="267"/>
                      <a:pt x="49" y="267"/>
                    </a:cubicBezTo>
                    <a:cubicBezTo>
                      <a:pt x="53" y="269"/>
                      <a:pt x="53" y="269"/>
                      <a:pt x="53" y="269"/>
                    </a:cubicBezTo>
                    <a:cubicBezTo>
                      <a:pt x="52" y="270"/>
                      <a:pt x="52" y="270"/>
                      <a:pt x="52" y="270"/>
                    </a:cubicBezTo>
                    <a:cubicBezTo>
                      <a:pt x="52" y="274"/>
                      <a:pt x="52" y="274"/>
                      <a:pt x="52" y="274"/>
                    </a:cubicBezTo>
                    <a:cubicBezTo>
                      <a:pt x="54" y="276"/>
                      <a:pt x="54" y="276"/>
                      <a:pt x="54" y="276"/>
                    </a:cubicBezTo>
                    <a:cubicBezTo>
                      <a:pt x="55" y="275"/>
                      <a:pt x="55" y="275"/>
                      <a:pt x="55" y="275"/>
                    </a:cubicBezTo>
                    <a:cubicBezTo>
                      <a:pt x="57" y="272"/>
                      <a:pt x="57" y="272"/>
                      <a:pt x="57" y="272"/>
                    </a:cubicBezTo>
                    <a:cubicBezTo>
                      <a:pt x="58" y="271"/>
                      <a:pt x="58" y="271"/>
                      <a:pt x="58" y="271"/>
                    </a:cubicBezTo>
                    <a:cubicBezTo>
                      <a:pt x="59" y="272"/>
                      <a:pt x="59" y="272"/>
                      <a:pt x="59" y="272"/>
                    </a:cubicBezTo>
                    <a:cubicBezTo>
                      <a:pt x="60" y="270"/>
                      <a:pt x="60" y="270"/>
                      <a:pt x="60" y="270"/>
                    </a:cubicBezTo>
                    <a:cubicBezTo>
                      <a:pt x="61" y="268"/>
                      <a:pt x="61" y="268"/>
                      <a:pt x="61" y="268"/>
                    </a:cubicBezTo>
                    <a:cubicBezTo>
                      <a:pt x="63" y="267"/>
                      <a:pt x="63" y="267"/>
                      <a:pt x="63" y="267"/>
                    </a:cubicBezTo>
                    <a:cubicBezTo>
                      <a:pt x="63" y="269"/>
                      <a:pt x="63" y="269"/>
                      <a:pt x="63" y="269"/>
                    </a:cubicBezTo>
                    <a:cubicBezTo>
                      <a:pt x="65" y="272"/>
                      <a:pt x="65" y="272"/>
                      <a:pt x="65" y="272"/>
                    </a:cubicBezTo>
                    <a:cubicBezTo>
                      <a:pt x="67" y="270"/>
                      <a:pt x="67" y="270"/>
                      <a:pt x="67" y="270"/>
                    </a:cubicBezTo>
                    <a:cubicBezTo>
                      <a:pt x="69" y="266"/>
                      <a:pt x="69" y="266"/>
                      <a:pt x="69" y="266"/>
                    </a:cubicBezTo>
                    <a:cubicBezTo>
                      <a:pt x="71" y="266"/>
                      <a:pt x="71" y="266"/>
                      <a:pt x="71" y="266"/>
                    </a:cubicBezTo>
                    <a:cubicBezTo>
                      <a:pt x="72" y="269"/>
                      <a:pt x="72" y="269"/>
                      <a:pt x="72" y="269"/>
                    </a:cubicBezTo>
                    <a:cubicBezTo>
                      <a:pt x="74" y="270"/>
                      <a:pt x="74" y="270"/>
                      <a:pt x="74" y="270"/>
                    </a:cubicBezTo>
                    <a:cubicBezTo>
                      <a:pt x="75" y="269"/>
                      <a:pt x="75" y="269"/>
                      <a:pt x="75" y="269"/>
                    </a:cubicBezTo>
                    <a:cubicBezTo>
                      <a:pt x="84" y="272"/>
                      <a:pt x="84" y="272"/>
                      <a:pt x="84" y="272"/>
                    </a:cubicBezTo>
                    <a:cubicBezTo>
                      <a:pt x="85" y="274"/>
                      <a:pt x="85" y="274"/>
                      <a:pt x="85" y="274"/>
                    </a:cubicBezTo>
                    <a:cubicBezTo>
                      <a:pt x="86" y="275"/>
                      <a:pt x="86" y="275"/>
                      <a:pt x="86" y="275"/>
                    </a:cubicBezTo>
                    <a:cubicBezTo>
                      <a:pt x="86" y="275"/>
                      <a:pt x="86" y="275"/>
                      <a:pt x="86" y="275"/>
                    </a:cubicBezTo>
                    <a:cubicBezTo>
                      <a:pt x="86" y="276"/>
                      <a:pt x="86" y="276"/>
                      <a:pt x="86" y="276"/>
                    </a:cubicBezTo>
                    <a:cubicBezTo>
                      <a:pt x="86" y="274"/>
                      <a:pt x="86" y="274"/>
                      <a:pt x="86" y="274"/>
                    </a:cubicBezTo>
                    <a:cubicBezTo>
                      <a:pt x="86" y="274"/>
                      <a:pt x="86" y="274"/>
                      <a:pt x="86" y="274"/>
                    </a:cubicBezTo>
                    <a:cubicBezTo>
                      <a:pt x="92" y="277"/>
                      <a:pt x="92" y="277"/>
                      <a:pt x="92" y="277"/>
                    </a:cubicBezTo>
                    <a:cubicBezTo>
                      <a:pt x="93" y="277"/>
                      <a:pt x="93" y="277"/>
                      <a:pt x="93" y="277"/>
                    </a:cubicBezTo>
                    <a:cubicBezTo>
                      <a:pt x="93" y="278"/>
                      <a:pt x="93" y="278"/>
                      <a:pt x="93" y="278"/>
                    </a:cubicBezTo>
                    <a:cubicBezTo>
                      <a:pt x="93" y="282"/>
                      <a:pt x="93" y="282"/>
                      <a:pt x="93" y="282"/>
                    </a:cubicBezTo>
                    <a:cubicBezTo>
                      <a:pt x="95" y="281"/>
                      <a:pt x="95" y="281"/>
                      <a:pt x="95" y="281"/>
                    </a:cubicBezTo>
                    <a:cubicBezTo>
                      <a:pt x="96" y="279"/>
                      <a:pt x="96" y="279"/>
                      <a:pt x="96" y="279"/>
                    </a:cubicBezTo>
                    <a:cubicBezTo>
                      <a:pt x="97" y="282"/>
                      <a:pt x="97" y="282"/>
                      <a:pt x="97" y="282"/>
                    </a:cubicBezTo>
                    <a:cubicBezTo>
                      <a:pt x="98" y="282"/>
                      <a:pt x="98" y="282"/>
                      <a:pt x="98" y="282"/>
                    </a:cubicBezTo>
                    <a:cubicBezTo>
                      <a:pt x="99" y="284"/>
                      <a:pt x="99" y="284"/>
                      <a:pt x="99" y="284"/>
                    </a:cubicBezTo>
                    <a:cubicBezTo>
                      <a:pt x="101" y="283"/>
                      <a:pt x="101" y="283"/>
                      <a:pt x="101" y="283"/>
                    </a:cubicBezTo>
                    <a:cubicBezTo>
                      <a:pt x="102" y="286"/>
                      <a:pt x="102" y="286"/>
                      <a:pt x="102" y="286"/>
                    </a:cubicBezTo>
                    <a:cubicBezTo>
                      <a:pt x="103" y="288"/>
                      <a:pt x="103" y="288"/>
                      <a:pt x="103" y="288"/>
                    </a:cubicBezTo>
                    <a:cubicBezTo>
                      <a:pt x="103" y="288"/>
                      <a:pt x="103" y="288"/>
                      <a:pt x="103" y="288"/>
                    </a:cubicBezTo>
                    <a:cubicBezTo>
                      <a:pt x="103" y="290"/>
                      <a:pt x="103" y="290"/>
                      <a:pt x="103" y="290"/>
                    </a:cubicBezTo>
                    <a:cubicBezTo>
                      <a:pt x="101" y="294"/>
                      <a:pt x="101" y="294"/>
                      <a:pt x="101" y="294"/>
                    </a:cubicBezTo>
                    <a:cubicBezTo>
                      <a:pt x="103" y="292"/>
                      <a:pt x="103" y="292"/>
                      <a:pt x="103" y="292"/>
                    </a:cubicBezTo>
                    <a:cubicBezTo>
                      <a:pt x="103" y="294"/>
                      <a:pt x="103" y="294"/>
                      <a:pt x="103" y="294"/>
                    </a:cubicBezTo>
                    <a:cubicBezTo>
                      <a:pt x="103" y="295"/>
                      <a:pt x="103" y="295"/>
                      <a:pt x="103" y="295"/>
                    </a:cubicBezTo>
                    <a:cubicBezTo>
                      <a:pt x="104" y="297"/>
                      <a:pt x="104" y="297"/>
                      <a:pt x="104" y="297"/>
                    </a:cubicBezTo>
                    <a:cubicBezTo>
                      <a:pt x="105" y="300"/>
                      <a:pt x="105" y="300"/>
                      <a:pt x="105" y="300"/>
                    </a:cubicBezTo>
                    <a:cubicBezTo>
                      <a:pt x="106" y="302"/>
                      <a:pt x="106" y="302"/>
                      <a:pt x="106" y="302"/>
                    </a:cubicBezTo>
                    <a:cubicBezTo>
                      <a:pt x="113" y="307"/>
                      <a:pt x="113" y="307"/>
                      <a:pt x="113" y="307"/>
                    </a:cubicBezTo>
                    <a:cubicBezTo>
                      <a:pt x="113" y="308"/>
                      <a:pt x="113" y="308"/>
                      <a:pt x="113" y="308"/>
                    </a:cubicBezTo>
                    <a:cubicBezTo>
                      <a:pt x="112" y="309"/>
                      <a:pt x="112" y="309"/>
                      <a:pt x="112" y="309"/>
                    </a:cubicBezTo>
                    <a:cubicBezTo>
                      <a:pt x="111" y="310"/>
                      <a:pt x="111" y="310"/>
                      <a:pt x="111" y="310"/>
                    </a:cubicBezTo>
                    <a:cubicBezTo>
                      <a:pt x="112" y="311"/>
                      <a:pt x="112" y="311"/>
                      <a:pt x="112" y="311"/>
                    </a:cubicBezTo>
                    <a:cubicBezTo>
                      <a:pt x="114" y="312"/>
                      <a:pt x="114" y="312"/>
                      <a:pt x="114" y="312"/>
                    </a:cubicBezTo>
                    <a:cubicBezTo>
                      <a:pt x="117" y="317"/>
                      <a:pt x="117" y="317"/>
                      <a:pt x="117" y="317"/>
                    </a:cubicBezTo>
                    <a:cubicBezTo>
                      <a:pt x="116" y="317"/>
                      <a:pt x="116" y="317"/>
                      <a:pt x="116" y="317"/>
                    </a:cubicBezTo>
                    <a:cubicBezTo>
                      <a:pt x="113" y="318"/>
                      <a:pt x="113" y="318"/>
                      <a:pt x="113" y="318"/>
                    </a:cubicBezTo>
                    <a:cubicBezTo>
                      <a:pt x="116" y="319"/>
                      <a:pt x="116" y="319"/>
                      <a:pt x="116" y="319"/>
                    </a:cubicBezTo>
                    <a:cubicBezTo>
                      <a:pt x="117" y="319"/>
                      <a:pt x="117" y="319"/>
                      <a:pt x="117" y="319"/>
                    </a:cubicBezTo>
                    <a:cubicBezTo>
                      <a:pt x="117" y="321"/>
                      <a:pt x="117" y="321"/>
                      <a:pt x="117" y="321"/>
                    </a:cubicBezTo>
                    <a:cubicBezTo>
                      <a:pt x="114" y="321"/>
                      <a:pt x="114" y="321"/>
                      <a:pt x="114" y="321"/>
                    </a:cubicBezTo>
                    <a:cubicBezTo>
                      <a:pt x="117" y="322"/>
                      <a:pt x="117" y="322"/>
                      <a:pt x="117" y="322"/>
                    </a:cubicBezTo>
                    <a:cubicBezTo>
                      <a:pt x="118" y="323"/>
                      <a:pt x="118" y="323"/>
                      <a:pt x="118" y="323"/>
                    </a:cubicBezTo>
                    <a:cubicBezTo>
                      <a:pt x="117" y="328"/>
                      <a:pt x="117" y="328"/>
                      <a:pt x="117" y="328"/>
                    </a:cubicBezTo>
                    <a:cubicBezTo>
                      <a:pt x="118" y="328"/>
                      <a:pt x="118" y="328"/>
                      <a:pt x="118" y="328"/>
                    </a:cubicBezTo>
                    <a:cubicBezTo>
                      <a:pt x="119" y="329"/>
                      <a:pt x="119" y="329"/>
                      <a:pt x="119" y="329"/>
                    </a:cubicBezTo>
                    <a:cubicBezTo>
                      <a:pt x="118" y="331"/>
                      <a:pt x="118" y="331"/>
                      <a:pt x="118" y="331"/>
                    </a:cubicBezTo>
                    <a:cubicBezTo>
                      <a:pt x="121" y="333"/>
                      <a:pt x="121" y="333"/>
                      <a:pt x="121" y="333"/>
                    </a:cubicBezTo>
                    <a:cubicBezTo>
                      <a:pt x="120" y="336"/>
                      <a:pt x="120" y="336"/>
                      <a:pt x="120" y="336"/>
                    </a:cubicBezTo>
                    <a:cubicBezTo>
                      <a:pt x="120" y="337"/>
                      <a:pt x="120" y="337"/>
                      <a:pt x="120" y="337"/>
                    </a:cubicBezTo>
                    <a:cubicBezTo>
                      <a:pt x="119" y="336"/>
                      <a:pt x="119" y="336"/>
                      <a:pt x="119" y="336"/>
                    </a:cubicBezTo>
                    <a:cubicBezTo>
                      <a:pt x="119" y="339"/>
                      <a:pt x="119" y="339"/>
                      <a:pt x="119" y="339"/>
                    </a:cubicBezTo>
                    <a:cubicBezTo>
                      <a:pt x="122" y="341"/>
                      <a:pt x="122" y="341"/>
                      <a:pt x="122" y="341"/>
                    </a:cubicBezTo>
                    <a:cubicBezTo>
                      <a:pt x="123" y="343"/>
                      <a:pt x="123" y="343"/>
                      <a:pt x="123" y="343"/>
                    </a:cubicBezTo>
                    <a:cubicBezTo>
                      <a:pt x="122" y="346"/>
                      <a:pt x="122" y="346"/>
                      <a:pt x="122" y="346"/>
                    </a:cubicBezTo>
                    <a:cubicBezTo>
                      <a:pt x="123" y="346"/>
                      <a:pt x="123" y="346"/>
                      <a:pt x="123" y="346"/>
                    </a:cubicBezTo>
                    <a:cubicBezTo>
                      <a:pt x="125" y="344"/>
                      <a:pt x="125" y="344"/>
                      <a:pt x="125" y="344"/>
                    </a:cubicBezTo>
                    <a:cubicBezTo>
                      <a:pt x="124" y="345"/>
                      <a:pt x="124" y="345"/>
                      <a:pt x="124" y="345"/>
                    </a:cubicBezTo>
                    <a:cubicBezTo>
                      <a:pt x="123" y="348"/>
                      <a:pt x="123" y="348"/>
                      <a:pt x="123" y="348"/>
                    </a:cubicBezTo>
                    <a:cubicBezTo>
                      <a:pt x="125" y="349"/>
                      <a:pt x="125" y="349"/>
                      <a:pt x="125" y="349"/>
                    </a:cubicBezTo>
                    <a:cubicBezTo>
                      <a:pt x="123" y="350"/>
                      <a:pt x="123" y="350"/>
                      <a:pt x="123" y="350"/>
                    </a:cubicBezTo>
                    <a:cubicBezTo>
                      <a:pt x="123" y="352"/>
                      <a:pt x="123" y="352"/>
                      <a:pt x="123" y="352"/>
                    </a:cubicBezTo>
                    <a:cubicBezTo>
                      <a:pt x="121" y="353"/>
                      <a:pt x="121" y="353"/>
                      <a:pt x="121" y="353"/>
                    </a:cubicBezTo>
                    <a:cubicBezTo>
                      <a:pt x="128" y="355"/>
                      <a:pt x="128" y="355"/>
                      <a:pt x="128" y="355"/>
                    </a:cubicBezTo>
                    <a:cubicBezTo>
                      <a:pt x="129" y="357"/>
                      <a:pt x="129" y="357"/>
                      <a:pt x="129" y="357"/>
                    </a:cubicBezTo>
                    <a:cubicBezTo>
                      <a:pt x="129" y="360"/>
                      <a:pt x="129" y="360"/>
                      <a:pt x="129" y="360"/>
                    </a:cubicBezTo>
                    <a:cubicBezTo>
                      <a:pt x="128" y="361"/>
                      <a:pt x="128" y="361"/>
                      <a:pt x="128" y="361"/>
                    </a:cubicBezTo>
                    <a:cubicBezTo>
                      <a:pt x="129" y="367"/>
                      <a:pt x="129" y="367"/>
                      <a:pt x="129" y="367"/>
                    </a:cubicBezTo>
                    <a:cubicBezTo>
                      <a:pt x="127" y="367"/>
                      <a:pt x="127" y="367"/>
                      <a:pt x="127" y="367"/>
                    </a:cubicBezTo>
                    <a:cubicBezTo>
                      <a:pt x="128" y="369"/>
                      <a:pt x="128" y="369"/>
                      <a:pt x="128" y="369"/>
                    </a:cubicBezTo>
                    <a:cubicBezTo>
                      <a:pt x="127" y="370"/>
                      <a:pt x="127" y="370"/>
                      <a:pt x="127" y="370"/>
                    </a:cubicBezTo>
                    <a:cubicBezTo>
                      <a:pt x="126" y="372"/>
                      <a:pt x="126" y="372"/>
                      <a:pt x="126" y="372"/>
                    </a:cubicBezTo>
                    <a:cubicBezTo>
                      <a:pt x="124" y="376"/>
                      <a:pt x="124" y="376"/>
                      <a:pt x="124" y="376"/>
                    </a:cubicBezTo>
                    <a:cubicBezTo>
                      <a:pt x="122" y="377"/>
                      <a:pt x="122" y="377"/>
                      <a:pt x="122" y="377"/>
                    </a:cubicBezTo>
                    <a:cubicBezTo>
                      <a:pt x="124" y="379"/>
                      <a:pt x="124" y="379"/>
                      <a:pt x="124" y="379"/>
                    </a:cubicBezTo>
                    <a:cubicBezTo>
                      <a:pt x="127" y="378"/>
                      <a:pt x="127" y="378"/>
                      <a:pt x="127" y="378"/>
                    </a:cubicBezTo>
                    <a:cubicBezTo>
                      <a:pt x="124" y="382"/>
                      <a:pt x="124" y="382"/>
                      <a:pt x="124" y="382"/>
                    </a:cubicBezTo>
                    <a:cubicBezTo>
                      <a:pt x="122" y="383"/>
                      <a:pt x="122" y="383"/>
                      <a:pt x="122" y="383"/>
                    </a:cubicBezTo>
                    <a:cubicBezTo>
                      <a:pt x="121" y="385"/>
                      <a:pt x="121" y="385"/>
                      <a:pt x="121" y="385"/>
                    </a:cubicBezTo>
                    <a:cubicBezTo>
                      <a:pt x="123" y="391"/>
                      <a:pt x="123" y="391"/>
                      <a:pt x="123" y="391"/>
                    </a:cubicBezTo>
                    <a:cubicBezTo>
                      <a:pt x="125" y="389"/>
                      <a:pt x="125" y="389"/>
                      <a:pt x="125" y="389"/>
                    </a:cubicBezTo>
                    <a:cubicBezTo>
                      <a:pt x="127" y="391"/>
                      <a:pt x="127" y="391"/>
                      <a:pt x="127" y="391"/>
                    </a:cubicBezTo>
                    <a:cubicBezTo>
                      <a:pt x="129" y="392"/>
                      <a:pt x="129" y="392"/>
                      <a:pt x="129" y="392"/>
                    </a:cubicBezTo>
                    <a:cubicBezTo>
                      <a:pt x="133" y="390"/>
                      <a:pt x="133" y="390"/>
                      <a:pt x="133" y="390"/>
                    </a:cubicBezTo>
                    <a:cubicBezTo>
                      <a:pt x="133" y="387"/>
                      <a:pt x="133" y="387"/>
                      <a:pt x="133" y="387"/>
                    </a:cubicBezTo>
                    <a:cubicBezTo>
                      <a:pt x="132" y="386"/>
                      <a:pt x="132" y="386"/>
                      <a:pt x="132" y="386"/>
                    </a:cubicBezTo>
                    <a:cubicBezTo>
                      <a:pt x="132" y="384"/>
                      <a:pt x="132" y="384"/>
                      <a:pt x="132" y="384"/>
                    </a:cubicBezTo>
                    <a:cubicBezTo>
                      <a:pt x="133" y="385"/>
                      <a:pt x="133" y="385"/>
                      <a:pt x="133" y="385"/>
                    </a:cubicBezTo>
                    <a:cubicBezTo>
                      <a:pt x="134" y="384"/>
                      <a:pt x="134" y="384"/>
                      <a:pt x="134" y="384"/>
                    </a:cubicBezTo>
                    <a:cubicBezTo>
                      <a:pt x="134" y="383"/>
                      <a:pt x="134" y="383"/>
                      <a:pt x="134" y="383"/>
                    </a:cubicBezTo>
                    <a:cubicBezTo>
                      <a:pt x="136" y="381"/>
                      <a:pt x="136" y="381"/>
                      <a:pt x="136" y="381"/>
                    </a:cubicBezTo>
                    <a:cubicBezTo>
                      <a:pt x="136" y="377"/>
                      <a:pt x="136" y="377"/>
                      <a:pt x="136" y="377"/>
                    </a:cubicBezTo>
                    <a:cubicBezTo>
                      <a:pt x="138" y="382"/>
                      <a:pt x="138" y="382"/>
                      <a:pt x="138" y="382"/>
                    </a:cubicBezTo>
                    <a:cubicBezTo>
                      <a:pt x="140" y="380"/>
                      <a:pt x="140" y="380"/>
                      <a:pt x="140" y="380"/>
                    </a:cubicBezTo>
                    <a:cubicBezTo>
                      <a:pt x="139" y="382"/>
                      <a:pt x="139" y="382"/>
                      <a:pt x="139" y="382"/>
                    </a:cubicBezTo>
                    <a:cubicBezTo>
                      <a:pt x="139" y="384"/>
                      <a:pt x="139" y="384"/>
                      <a:pt x="139" y="384"/>
                    </a:cubicBezTo>
                    <a:cubicBezTo>
                      <a:pt x="142" y="385"/>
                      <a:pt x="142" y="385"/>
                      <a:pt x="142" y="385"/>
                    </a:cubicBezTo>
                    <a:cubicBezTo>
                      <a:pt x="142" y="386"/>
                      <a:pt x="142" y="386"/>
                      <a:pt x="142" y="386"/>
                    </a:cubicBezTo>
                    <a:cubicBezTo>
                      <a:pt x="143" y="386"/>
                      <a:pt x="143" y="386"/>
                      <a:pt x="143" y="386"/>
                    </a:cubicBezTo>
                    <a:cubicBezTo>
                      <a:pt x="148" y="385"/>
                      <a:pt x="148" y="385"/>
                      <a:pt x="148" y="385"/>
                    </a:cubicBezTo>
                    <a:cubicBezTo>
                      <a:pt x="146" y="387"/>
                      <a:pt x="146" y="387"/>
                      <a:pt x="146" y="387"/>
                    </a:cubicBezTo>
                    <a:cubicBezTo>
                      <a:pt x="142" y="389"/>
                      <a:pt x="142" y="389"/>
                      <a:pt x="142" y="389"/>
                    </a:cubicBezTo>
                    <a:cubicBezTo>
                      <a:pt x="140" y="391"/>
                      <a:pt x="140" y="391"/>
                      <a:pt x="140" y="391"/>
                    </a:cubicBezTo>
                    <a:cubicBezTo>
                      <a:pt x="144" y="391"/>
                      <a:pt x="144" y="391"/>
                      <a:pt x="144" y="391"/>
                    </a:cubicBezTo>
                    <a:cubicBezTo>
                      <a:pt x="148" y="390"/>
                      <a:pt x="148" y="390"/>
                      <a:pt x="148" y="390"/>
                    </a:cubicBezTo>
                    <a:cubicBezTo>
                      <a:pt x="145" y="391"/>
                      <a:pt x="145" y="391"/>
                      <a:pt x="145" y="391"/>
                    </a:cubicBezTo>
                    <a:cubicBezTo>
                      <a:pt x="145" y="394"/>
                      <a:pt x="145" y="394"/>
                      <a:pt x="145" y="394"/>
                    </a:cubicBezTo>
                    <a:cubicBezTo>
                      <a:pt x="143" y="396"/>
                      <a:pt x="143" y="396"/>
                      <a:pt x="143" y="396"/>
                    </a:cubicBezTo>
                    <a:cubicBezTo>
                      <a:pt x="149" y="392"/>
                      <a:pt x="149" y="392"/>
                      <a:pt x="149" y="392"/>
                    </a:cubicBezTo>
                    <a:cubicBezTo>
                      <a:pt x="146" y="397"/>
                      <a:pt x="146" y="397"/>
                      <a:pt x="146" y="397"/>
                    </a:cubicBezTo>
                    <a:cubicBezTo>
                      <a:pt x="151" y="396"/>
                      <a:pt x="151" y="396"/>
                      <a:pt x="151" y="396"/>
                    </a:cubicBezTo>
                    <a:cubicBezTo>
                      <a:pt x="151" y="398"/>
                      <a:pt x="151" y="398"/>
                      <a:pt x="151" y="398"/>
                    </a:cubicBezTo>
                    <a:cubicBezTo>
                      <a:pt x="152" y="399"/>
                      <a:pt x="152" y="399"/>
                      <a:pt x="152" y="399"/>
                    </a:cubicBezTo>
                    <a:cubicBezTo>
                      <a:pt x="151" y="400"/>
                      <a:pt x="151" y="400"/>
                      <a:pt x="151" y="400"/>
                    </a:cubicBezTo>
                    <a:cubicBezTo>
                      <a:pt x="148" y="398"/>
                      <a:pt x="148" y="398"/>
                      <a:pt x="148" y="398"/>
                    </a:cubicBezTo>
                    <a:cubicBezTo>
                      <a:pt x="150" y="400"/>
                      <a:pt x="150" y="400"/>
                      <a:pt x="150" y="400"/>
                    </a:cubicBezTo>
                    <a:cubicBezTo>
                      <a:pt x="154" y="402"/>
                      <a:pt x="154" y="402"/>
                      <a:pt x="154" y="402"/>
                    </a:cubicBezTo>
                    <a:cubicBezTo>
                      <a:pt x="155" y="404"/>
                      <a:pt x="155" y="404"/>
                      <a:pt x="155" y="404"/>
                    </a:cubicBezTo>
                    <a:cubicBezTo>
                      <a:pt x="156" y="406"/>
                      <a:pt x="156" y="406"/>
                      <a:pt x="156" y="406"/>
                    </a:cubicBezTo>
                    <a:cubicBezTo>
                      <a:pt x="153" y="405"/>
                      <a:pt x="153" y="405"/>
                      <a:pt x="153" y="405"/>
                    </a:cubicBezTo>
                    <a:cubicBezTo>
                      <a:pt x="155" y="407"/>
                      <a:pt x="155" y="407"/>
                      <a:pt x="155" y="407"/>
                    </a:cubicBezTo>
                    <a:cubicBezTo>
                      <a:pt x="155" y="408"/>
                      <a:pt x="155" y="408"/>
                      <a:pt x="155" y="408"/>
                    </a:cubicBezTo>
                    <a:cubicBezTo>
                      <a:pt x="154" y="408"/>
                      <a:pt x="154" y="408"/>
                      <a:pt x="154" y="408"/>
                    </a:cubicBezTo>
                    <a:cubicBezTo>
                      <a:pt x="154" y="409"/>
                      <a:pt x="154" y="409"/>
                      <a:pt x="154" y="409"/>
                    </a:cubicBezTo>
                    <a:cubicBezTo>
                      <a:pt x="152" y="408"/>
                      <a:pt x="152" y="408"/>
                      <a:pt x="152" y="408"/>
                    </a:cubicBezTo>
                    <a:cubicBezTo>
                      <a:pt x="153" y="410"/>
                      <a:pt x="153" y="410"/>
                      <a:pt x="153" y="410"/>
                    </a:cubicBezTo>
                    <a:cubicBezTo>
                      <a:pt x="154" y="412"/>
                      <a:pt x="154" y="412"/>
                      <a:pt x="154" y="412"/>
                    </a:cubicBezTo>
                    <a:cubicBezTo>
                      <a:pt x="156" y="411"/>
                      <a:pt x="156" y="411"/>
                      <a:pt x="156" y="411"/>
                    </a:cubicBezTo>
                    <a:cubicBezTo>
                      <a:pt x="157" y="412"/>
                      <a:pt x="157" y="412"/>
                      <a:pt x="157" y="412"/>
                    </a:cubicBezTo>
                    <a:cubicBezTo>
                      <a:pt x="157" y="414"/>
                      <a:pt x="157" y="414"/>
                      <a:pt x="157" y="414"/>
                    </a:cubicBezTo>
                    <a:cubicBezTo>
                      <a:pt x="149" y="411"/>
                      <a:pt x="149" y="411"/>
                      <a:pt x="149" y="411"/>
                    </a:cubicBezTo>
                    <a:cubicBezTo>
                      <a:pt x="141" y="405"/>
                      <a:pt x="141" y="405"/>
                      <a:pt x="141" y="405"/>
                    </a:cubicBezTo>
                    <a:cubicBezTo>
                      <a:pt x="133" y="404"/>
                      <a:pt x="133" y="404"/>
                      <a:pt x="133" y="404"/>
                    </a:cubicBezTo>
                    <a:cubicBezTo>
                      <a:pt x="131" y="404"/>
                      <a:pt x="131" y="404"/>
                      <a:pt x="131" y="404"/>
                    </a:cubicBezTo>
                    <a:cubicBezTo>
                      <a:pt x="130" y="406"/>
                      <a:pt x="130" y="406"/>
                      <a:pt x="130" y="406"/>
                    </a:cubicBezTo>
                    <a:cubicBezTo>
                      <a:pt x="134" y="412"/>
                      <a:pt x="134" y="412"/>
                      <a:pt x="134" y="412"/>
                    </a:cubicBezTo>
                    <a:cubicBezTo>
                      <a:pt x="141" y="415"/>
                      <a:pt x="141" y="415"/>
                      <a:pt x="141" y="415"/>
                    </a:cubicBezTo>
                    <a:cubicBezTo>
                      <a:pt x="144" y="419"/>
                      <a:pt x="144" y="419"/>
                      <a:pt x="144" y="419"/>
                    </a:cubicBezTo>
                    <a:cubicBezTo>
                      <a:pt x="151" y="420"/>
                      <a:pt x="151" y="420"/>
                      <a:pt x="151" y="420"/>
                    </a:cubicBezTo>
                    <a:cubicBezTo>
                      <a:pt x="152" y="420"/>
                      <a:pt x="152" y="420"/>
                      <a:pt x="152" y="420"/>
                    </a:cubicBezTo>
                    <a:cubicBezTo>
                      <a:pt x="154" y="420"/>
                      <a:pt x="154" y="420"/>
                      <a:pt x="154" y="420"/>
                    </a:cubicBezTo>
                    <a:cubicBezTo>
                      <a:pt x="154" y="421"/>
                      <a:pt x="154" y="421"/>
                      <a:pt x="154" y="421"/>
                    </a:cubicBezTo>
                    <a:cubicBezTo>
                      <a:pt x="158" y="420"/>
                      <a:pt x="158" y="420"/>
                      <a:pt x="158" y="420"/>
                    </a:cubicBezTo>
                    <a:cubicBezTo>
                      <a:pt x="158" y="422"/>
                      <a:pt x="158" y="422"/>
                      <a:pt x="158" y="422"/>
                    </a:cubicBezTo>
                    <a:cubicBezTo>
                      <a:pt x="159" y="424"/>
                      <a:pt x="159" y="424"/>
                      <a:pt x="159" y="424"/>
                    </a:cubicBezTo>
                    <a:cubicBezTo>
                      <a:pt x="157" y="425"/>
                      <a:pt x="157" y="425"/>
                      <a:pt x="157" y="425"/>
                    </a:cubicBezTo>
                    <a:cubicBezTo>
                      <a:pt x="157" y="427"/>
                      <a:pt x="157" y="427"/>
                      <a:pt x="157" y="427"/>
                    </a:cubicBezTo>
                    <a:cubicBezTo>
                      <a:pt x="155" y="428"/>
                      <a:pt x="155" y="428"/>
                      <a:pt x="155" y="428"/>
                    </a:cubicBezTo>
                    <a:cubicBezTo>
                      <a:pt x="156" y="430"/>
                      <a:pt x="156" y="430"/>
                      <a:pt x="156" y="430"/>
                    </a:cubicBezTo>
                    <a:cubicBezTo>
                      <a:pt x="156" y="431"/>
                      <a:pt x="156" y="431"/>
                      <a:pt x="156" y="431"/>
                    </a:cubicBezTo>
                    <a:cubicBezTo>
                      <a:pt x="154" y="432"/>
                      <a:pt x="154" y="432"/>
                      <a:pt x="154" y="432"/>
                    </a:cubicBezTo>
                    <a:cubicBezTo>
                      <a:pt x="154" y="435"/>
                      <a:pt x="154" y="435"/>
                      <a:pt x="154" y="435"/>
                    </a:cubicBezTo>
                    <a:cubicBezTo>
                      <a:pt x="156" y="436"/>
                      <a:pt x="156" y="436"/>
                      <a:pt x="156" y="436"/>
                    </a:cubicBezTo>
                    <a:cubicBezTo>
                      <a:pt x="158" y="435"/>
                      <a:pt x="158" y="435"/>
                      <a:pt x="158" y="435"/>
                    </a:cubicBezTo>
                    <a:cubicBezTo>
                      <a:pt x="159" y="437"/>
                      <a:pt x="159" y="437"/>
                      <a:pt x="159" y="437"/>
                    </a:cubicBezTo>
                    <a:cubicBezTo>
                      <a:pt x="157" y="438"/>
                      <a:pt x="157" y="438"/>
                      <a:pt x="157" y="438"/>
                    </a:cubicBezTo>
                    <a:cubicBezTo>
                      <a:pt x="158" y="439"/>
                      <a:pt x="158" y="439"/>
                      <a:pt x="158" y="439"/>
                    </a:cubicBezTo>
                    <a:cubicBezTo>
                      <a:pt x="157" y="440"/>
                      <a:pt x="157" y="440"/>
                      <a:pt x="157" y="440"/>
                    </a:cubicBezTo>
                    <a:cubicBezTo>
                      <a:pt x="156" y="438"/>
                      <a:pt x="156" y="438"/>
                      <a:pt x="156" y="438"/>
                    </a:cubicBezTo>
                    <a:cubicBezTo>
                      <a:pt x="154" y="437"/>
                      <a:pt x="154" y="437"/>
                      <a:pt x="154" y="437"/>
                    </a:cubicBezTo>
                    <a:cubicBezTo>
                      <a:pt x="153" y="438"/>
                      <a:pt x="153" y="438"/>
                      <a:pt x="153" y="438"/>
                    </a:cubicBezTo>
                    <a:cubicBezTo>
                      <a:pt x="153" y="442"/>
                      <a:pt x="153" y="442"/>
                      <a:pt x="153" y="442"/>
                    </a:cubicBezTo>
                    <a:cubicBezTo>
                      <a:pt x="154" y="443"/>
                      <a:pt x="154" y="443"/>
                      <a:pt x="154" y="443"/>
                    </a:cubicBezTo>
                    <a:cubicBezTo>
                      <a:pt x="152" y="445"/>
                      <a:pt x="152" y="445"/>
                      <a:pt x="152" y="445"/>
                    </a:cubicBezTo>
                    <a:cubicBezTo>
                      <a:pt x="153" y="446"/>
                      <a:pt x="153" y="446"/>
                      <a:pt x="153" y="446"/>
                    </a:cubicBezTo>
                    <a:cubicBezTo>
                      <a:pt x="154" y="445"/>
                      <a:pt x="154" y="445"/>
                      <a:pt x="154" y="445"/>
                    </a:cubicBezTo>
                    <a:cubicBezTo>
                      <a:pt x="154" y="446"/>
                      <a:pt x="154" y="446"/>
                      <a:pt x="154" y="446"/>
                    </a:cubicBezTo>
                    <a:cubicBezTo>
                      <a:pt x="153" y="449"/>
                      <a:pt x="153" y="449"/>
                      <a:pt x="153" y="449"/>
                    </a:cubicBezTo>
                    <a:cubicBezTo>
                      <a:pt x="150" y="450"/>
                      <a:pt x="150" y="450"/>
                      <a:pt x="150" y="450"/>
                    </a:cubicBezTo>
                    <a:cubicBezTo>
                      <a:pt x="148" y="449"/>
                      <a:pt x="148" y="449"/>
                      <a:pt x="148" y="449"/>
                    </a:cubicBezTo>
                    <a:cubicBezTo>
                      <a:pt x="146" y="449"/>
                      <a:pt x="146" y="449"/>
                      <a:pt x="146" y="449"/>
                    </a:cubicBezTo>
                    <a:cubicBezTo>
                      <a:pt x="143" y="449"/>
                      <a:pt x="143" y="449"/>
                      <a:pt x="143" y="449"/>
                    </a:cubicBezTo>
                    <a:cubicBezTo>
                      <a:pt x="143" y="450"/>
                      <a:pt x="143" y="450"/>
                      <a:pt x="143" y="450"/>
                    </a:cubicBezTo>
                    <a:cubicBezTo>
                      <a:pt x="141" y="452"/>
                      <a:pt x="141" y="452"/>
                      <a:pt x="141" y="452"/>
                    </a:cubicBezTo>
                    <a:cubicBezTo>
                      <a:pt x="141" y="454"/>
                      <a:pt x="141" y="454"/>
                      <a:pt x="141" y="454"/>
                    </a:cubicBezTo>
                    <a:cubicBezTo>
                      <a:pt x="141" y="454"/>
                      <a:pt x="141" y="454"/>
                      <a:pt x="141" y="454"/>
                    </a:cubicBezTo>
                    <a:cubicBezTo>
                      <a:pt x="141" y="455"/>
                      <a:pt x="141" y="455"/>
                      <a:pt x="141" y="455"/>
                    </a:cubicBezTo>
                    <a:cubicBezTo>
                      <a:pt x="143" y="455"/>
                      <a:pt x="143" y="455"/>
                      <a:pt x="143" y="455"/>
                    </a:cubicBezTo>
                    <a:cubicBezTo>
                      <a:pt x="145" y="456"/>
                      <a:pt x="145" y="456"/>
                      <a:pt x="145" y="456"/>
                    </a:cubicBezTo>
                    <a:cubicBezTo>
                      <a:pt x="152" y="454"/>
                      <a:pt x="152" y="454"/>
                      <a:pt x="152" y="454"/>
                    </a:cubicBezTo>
                    <a:cubicBezTo>
                      <a:pt x="150" y="451"/>
                      <a:pt x="150" y="451"/>
                      <a:pt x="150" y="451"/>
                    </a:cubicBezTo>
                    <a:cubicBezTo>
                      <a:pt x="153" y="451"/>
                      <a:pt x="153" y="451"/>
                      <a:pt x="153" y="451"/>
                    </a:cubicBezTo>
                    <a:cubicBezTo>
                      <a:pt x="153" y="452"/>
                      <a:pt x="153" y="452"/>
                      <a:pt x="153" y="452"/>
                    </a:cubicBezTo>
                    <a:cubicBezTo>
                      <a:pt x="153" y="453"/>
                      <a:pt x="153" y="453"/>
                      <a:pt x="153" y="453"/>
                    </a:cubicBezTo>
                    <a:cubicBezTo>
                      <a:pt x="151" y="454"/>
                      <a:pt x="151" y="454"/>
                      <a:pt x="151" y="454"/>
                    </a:cubicBezTo>
                    <a:cubicBezTo>
                      <a:pt x="154" y="456"/>
                      <a:pt x="154" y="456"/>
                      <a:pt x="154" y="456"/>
                    </a:cubicBezTo>
                    <a:cubicBezTo>
                      <a:pt x="152" y="456"/>
                      <a:pt x="152" y="456"/>
                      <a:pt x="152" y="456"/>
                    </a:cubicBezTo>
                    <a:cubicBezTo>
                      <a:pt x="152" y="457"/>
                      <a:pt x="152" y="457"/>
                      <a:pt x="152" y="457"/>
                    </a:cubicBezTo>
                    <a:cubicBezTo>
                      <a:pt x="154" y="458"/>
                      <a:pt x="154" y="458"/>
                      <a:pt x="154" y="458"/>
                    </a:cubicBezTo>
                    <a:cubicBezTo>
                      <a:pt x="154" y="459"/>
                      <a:pt x="154" y="459"/>
                      <a:pt x="154" y="459"/>
                    </a:cubicBezTo>
                    <a:cubicBezTo>
                      <a:pt x="152" y="458"/>
                      <a:pt x="152" y="458"/>
                      <a:pt x="152" y="458"/>
                    </a:cubicBezTo>
                    <a:cubicBezTo>
                      <a:pt x="150" y="459"/>
                      <a:pt x="150" y="459"/>
                      <a:pt x="150" y="459"/>
                    </a:cubicBezTo>
                    <a:cubicBezTo>
                      <a:pt x="148" y="459"/>
                      <a:pt x="148" y="459"/>
                      <a:pt x="148" y="459"/>
                    </a:cubicBezTo>
                    <a:cubicBezTo>
                      <a:pt x="143" y="456"/>
                      <a:pt x="143" y="456"/>
                      <a:pt x="143" y="456"/>
                    </a:cubicBezTo>
                    <a:cubicBezTo>
                      <a:pt x="141" y="457"/>
                      <a:pt x="141" y="457"/>
                      <a:pt x="141" y="457"/>
                    </a:cubicBezTo>
                    <a:cubicBezTo>
                      <a:pt x="141" y="458"/>
                      <a:pt x="141" y="458"/>
                      <a:pt x="141" y="458"/>
                    </a:cubicBezTo>
                    <a:cubicBezTo>
                      <a:pt x="138" y="457"/>
                      <a:pt x="138" y="457"/>
                      <a:pt x="138" y="457"/>
                    </a:cubicBezTo>
                    <a:cubicBezTo>
                      <a:pt x="137" y="458"/>
                      <a:pt x="137" y="458"/>
                      <a:pt x="137" y="458"/>
                    </a:cubicBezTo>
                    <a:cubicBezTo>
                      <a:pt x="140" y="458"/>
                      <a:pt x="140" y="458"/>
                      <a:pt x="140" y="458"/>
                    </a:cubicBezTo>
                    <a:cubicBezTo>
                      <a:pt x="142" y="460"/>
                      <a:pt x="142" y="460"/>
                      <a:pt x="142" y="460"/>
                    </a:cubicBezTo>
                    <a:cubicBezTo>
                      <a:pt x="141" y="460"/>
                      <a:pt x="141" y="460"/>
                      <a:pt x="141" y="460"/>
                    </a:cubicBezTo>
                    <a:cubicBezTo>
                      <a:pt x="139" y="459"/>
                      <a:pt x="139" y="459"/>
                      <a:pt x="139" y="459"/>
                    </a:cubicBezTo>
                    <a:cubicBezTo>
                      <a:pt x="140" y="461"/>
                      <a:pt x="140" y="461"/>
                      <a:pt x="140" y="461"/>
                    </a:cubicBezTo>
                    <a:cubicBezTo>
                      <a:pt x="138" y="461"/>
                      <a:pt x="138" y="461"/>
                      <a:pt x="138" y="461"/>
                    </a:cubicBezTo>
                    <a:cubicBezTo>
                      <a:pt x="136" y="462"/>
                      <a:pt x="136" y="462"/>
                      <a:pt x="136" y="462"/>
                    </a:cubicBezTo>
                    <a:cubicBezTo>
                      <a:pt x="137" y="466"/>
                      <a:pt x="137" y="466"/>
                      <a:pt x="137" y="466"/>
                    </a:cubicBezTo>
                    <a:cubicBezTo>
                      <a:pt x="137" y="466"/>
                      <a:pt x="137" y="466"/>
                      <a:pt x="137" y="466"/>
                    </a:cubicBezTo>
                    <a:cubicBezTo>
                      <a:pt x="136" y="468"/>
                      <a:pt x="136" y="468"/>
                      <a:pt x="136" y="468"/>
                    </a:cubicBezTo>
                    <a:cubicBezTo>
                      <a:pt x="137" y="469"/>
                      <a:pt x="137" y="469"/>
                      <a:pt x="137" y="469"/>
                    </a:cubicBezTo>
                    <a:cubicBezTo>
                      <a:pt x="138" y="468"/>
                      <a:pt x="138" y="468"/>
                      <a:pt x="138" y="468"/>
                    </a:cubicBezTo>
                    <a:cubicBezTo>
                      <a:pt x="135" y="470"/>
                      <a:pt x="135" y="470"/>
                      <a:pt x="135" y="470"/>
                    </a:cubicBezTo>
                    <a:cubicBezTo>
                      <a:pt x="135" y="472"/>
                      <a:pt x="135" y="472"/>
                      <a:pt x="135" y="472"/>
                    </a:cubicBezTo>
                    <a:cubicBezTo>
                      <a:pt x="135" y="472"/>
                      <a:pt x="135" y="472"/>
                      <a:pt x="135" y="472"/>
                    </a:cubicBezTo>
                    <a:cubicBezTo>
                      <a:pt x="134" y="473"/>
                      <a:pt x="134" y="473"/>
                      <a:pt x="134" y="473"/>
                    </a:cubicBezTo>
                    <a:cubicBezTo>
                      <a:pt x="134" y="477"/>
                      <a:pt x="134" y="477"/>
                      <a:pt x="134" y="477"/>
                    </a:cubicBezTo>
                    <a:cubicBezTo>
                      <a:pt x="136" y="478"/>
                      <a:pt x="136" y="478"/>
                      <a:pt x="136" y="478"/>
                    </a:cubicBezTo>
                    <a:cubicBezTo>
                      <a:pt x="136" y="480"/>
                      <a:pt x="136" y="480"/>
                      <a:pt x="136" y="480"/>
                    </a:cubicBezTo>
                    <a:cubicBezTo>
                      <a:pt x="138" y="480"/>
                      <a:pt x="138" y="480"/>
                      <a:pt x="138" y="480"/>
                    </a:cubicBezTo>
                    <a:cubicBezTo>
                      <a:pt x="140" y="480"/>
                      <a:pt x="140" y="480"/>
                      <a:pt x="140" y="480"/>
                    </a:cubicBezTo>
                    <a:cubicBezTo>
                      <a:pt x="140" y="482"/>
                      <a:pt x="140" y="482"/>
                      <a:pt x="140" y="482"/>
                    </a:cubicBezTo>
                    <a:cubicBezTo>
                      <a:pt x="139" y="483"/>
                      <a:pt x="139" y="483"/>
                      <a:pt x="139" y="483"/>
                    </a:cubicBezTo>
                    <a:cubicBezTo>
                      <a:pt x="137" y="485"/>
                      <a:pt x="137" y="485"/>
                      <a:pt x="137" y="485"/>
                    </a:cubicBezTo>
                    <a:cubicBezTo>
                      <a:pt x="139" y="487"/>
                      <a:pt x="139" y="487"/>
                      <a:pt x="139" y="487"/>
                    </a:cubicBezTo>
                    <a:cubicBezTo>
                      <a:pt x="137" y="486"/>
                      <a:pt x="137" y="486"/>
                      <a:pt x="137" y="486"/>
                    </a:cubicBezTo>
                    <a:cubicBezTo>
                      <a:pt x="136" y="488"/>
                      <a:pt x="136" y="488"/>
                      <a:pt x="136" y="488"/>
                    </a:cubicBezTo>
                    <a:cubicBezTo>
                      <a:pt x="136" y="491"/>
                      <a:pt x="136" y="491"/>
                      <a:pt x="136" y="491"/>
                    </a:cubicBezTo>
                    <a:cubicBezTo>
                      <a:pt x="138" y="491"/>
                      <a:pt x="138" y="491"/>
                      <a:pt x="138" y="491"/>
                    </a:cubicBezTo>
                    <a:cubicBezTo>
                      <a:pt x="137" y="492"/>
                      <a:pt x="137" y="492"/>
                      <a:pt x="137" y="492"/>
                    </a:cubicBezTo>
                    <a:cubicBezTo>
                      <a:pt x="138" y="493"/>
                      <a:pt x="138" y="493"/>
                      <a:pt x="138" y="493"/>
                    </a:cubicBezTo>
                    <a:cubicBezTo>
                      <a:pt x="139" y="493"/>
                      <a:pt x="139" y="493"/>
                      <a:pt x="139" y="493"/>
                    </a:cubicBezTo>
                    <a:cubicBezTo>
                      <a:pt x="141" y="492"/>
                      <a:pt x="141" y="492"/>
                      <a:pt x="141" y="492"/>
                    </a:cubicBezTo>
                    <a:cubicBezTo>
                      <a:pt x="137" y="495"/>
                      <a:pt x="137" y="495"/>
                      <a:pt x="137" y="495"/>
                    </a:cubicBezTo>
                    <a:cubicBezTo>
                      <a:pt x="137" y="497"/>
                      <a:pt x="137" y="497"/>
                      <a:pt x="137" y="497"/>
                    </a:cubicBezTo>
                    <a:cubicBezTo>
                      <a:pt x="139" y="497"/>
                      <a:pt x="139" y="497"/>
                      <a:pt x="139" y="497"/>
                    </a:cubicBezTo>
                    <a:cubicBezTo>
                      <a:pt x="139" y="498"/>
                      <a:pt x="139" y="498"/>
                      <a:pt x="139" y="498"/>
                    </a:cubicBezTo>
                    <a:cubicBezTo>
                      <a:pt x="141" y="497"/>
                      <a:pt x="141" y="497"/>
                      <a:pt x="141" y="497"/>
                    </a:cubicBezTo>
                    <a:cubicBezTo>
                      <a:pt x="141" y="498"/>
                      <a:pt x="141" y="498"/>
                      <a:pt x="141" y="498"/>
                    </a:cubicBezTo>
                    <a:cubicBezTo>
                      <a:pt x="140" y="499"/>
                      <a:pt x="140" y="499"/>
                      <a:pt x="140" y="499"/>
                    </a:cubicBezTo>
                    <a:cubicBezTo>
                      <a:pt x="140" y="500"/>
                      <a:pt x="140" y="500"/>
                      <a:pt x="140" y="500"/>
                    </a:cubicBezTo>
                    <a:cubicBezTo>
                      <a:pt x="139" y="501"/>
                      <a:pt x="139" y="501"/>
                      <a:pt x="139" y="501"/>
                    </a:cubicBezTo>
                    <a:cubicBezTo>
                      <a:pt x="141" y="501"/>
                      <a:pt x="141" y="501"/>
                      <a:pt x="141" y="501"/>
                    </a:cubicBezTo>
                    <a:cubicBezTo>
                      <a:pt x="142" y="500"/>
                      <a:pt x="142" y="500"/>
                      <a:pt x="142" y="500"/>
                    </a:cubicBezTo>
                    <a:cubicBezTo>
                      <a:pt x="142" y="504"/>
                      <a:pt x="142" y="504"/>
                      <a:pt x="142" y="504"/>
                    </a:cubicBezTo>
                    <a:cubicBezTo>
                      <a:pt x="144" y="504"/>
                      <a:pt x="144" y="504"/>
                      <a:pt x="144" y="504"/>
                    </a:cubicBezTo>
                    <a:cubicBezTo>
                      <a:pt x="144" y="505"/>
                      <a:pt x="144" y="505"/>
                      <a:pt x="144" y="505"/>
                    </a:cubicBezTo>
                    <a:cubicBezTo>
                      <a:pt x="146" y="505"/>
                      <a:pt x="146" y="505"/>
                      <a:pt x="146" y="505"/>
                    </a:cubicBezTo>
                    <a:cubicBezTo>
                      <a:pt x="144" y="508"/>
                      <a:pt x="144" y="508"/>
                      <a:pt x="144" y="508"/>
                    </a:cubicBezTo>
                    <a:cubicBezTo>
                      <a:pt x="144" y="509"/>
                      <a:pt x="144" y="509"/>
                      <a:pt x="144" y="509"/>
                    </a:cubicBezTo>
                    <a:cubicBezTo>
                      <a:pt x="146" y="508"/>
                      <a:pt x="146" y="508"/>
                      <a:pt x="146" y="508"/>
                    </a:cubicBezTo>
                    <a:cubicBezTo>
                      <a:pt x="146" y="509"/>
                      <a:pt x="146" y="509"/>
                      <a:pt x="146" y="509"/>
                    </a:cubicBezTo>
                    <a:cubicBezTo>
                      <a:pt x="145" y="510"/>
                      <a:pt x="145" y="510"/>
                      <a:pt x="145" y="510"/>
                    </a:cubicBezTo>
                    <a:cubicBezTo>
                      <a:pt x="145" y="512"/>
                      <a:pt x="145" y="512"/>
                      <a:pt x="145" y="512"/>
                    </a:cubicBezTo>
                    <a:cubicBezTo>
                      <a:pt x="146" y="513"/>
                      <a:pt x="146" y="513"/>
                      <a:pt x="146" y="513"/>
                    </a:cubicBezTo>
                    <a:cubicBezTo>
                      <a:pt x="146" y="513"/>
                      <a:pt x="146" y="513"/>
                      <a:pt x="146" y="513"/>
                    </a:cubicBezTo>
                    <a:cubicBezTo>
                      <a:pt x="147" y="516"/>
                      <a:pt x="147" y="516"/>
                      <a:pt x="147" y="516"/>
                    </a:cubicBezTo>
                    <a:cubicBezTo>
                      <a:pt x="148" y="515"/>
                      <a:pt x="148" y="515"/>
                      <a:pt x="148" y="515"/>
                    </a:cubicBezTo>
                    <a:cubicBezTo>
                      <a:pt x="148" y="515"/>
                      <a:pt x="148" y="515"/>
                      <a:pt x="148" y="515"/>
                    </a:cubicBezTo>
                    <a:cubicBezTo>
                      <a:pt x="148" y="516"/>
                      <a:pt x="148" y="516"/>
                      <a:pt x="148" y="516"/>
                    </a:cubicBezTo>
                    <a:cubicBezTo>
                      <a:pt x="147" y="517"/>
                      <a:pt x="147" y="517"/>
                      <a:pt x="147" y="517"/>
                    </a:cubicBezTo>
                    <a:cubicBezTo>
                      <a:pt x="147" y="525"/>
                      <a:pt x="147" y="525"/>
                      <a:pt x="147" y="525"/>
                    </a:cubicBezTo>
                    <a:cubicBezTo>
                      <a:pt x="148" y="524"/>
                      <a:pt x="148" y="524"/>
                      <a:pt x="148" y="524"/>
                    </a:cubicBezTo>
                    <a:cubicBezTo>
                      <a:pt x="149" y="524"/>
                      <a:pt x="149" y="524"/>
                      <a:pt x="149" y="524"/>
                    </a:cubicBezTo>
                    <a:cubicBezTo>
                      <a:pt x="153" y="518"/>
                      <a:pt x="153" y="518"/>
                      <a:pt x="153" y="518"/>
                    </a:cubicBezTo>
                    <a:cubicBezTo>
                      <a:pt x="154" y="518"/>
                      <a:pt x="154" y="518"/>
                      <a:pt x="154" y="518"/>
                    </a:cubicBezTo>
                    <a:cubicBezTo>
                      <a:pt x="155" y="518"/>
                      <a:pt x="155" y="518"/>
                      <a:pt x="155" y="518"/>
                    </a:cubicBezTo>
                    <a:cubicBezTo>
                      <a:pt x="156" y="516"/>
                      <a:pt x="156" y="516"/>
                      <a:pt x="156" y="516"/>
                    </a:cubicBezTo>
                    <a:cubicBezTo>
                      <a:pt x="159" y="517"/>
                      <a:pt x="159" y="517"/>
                      <a:pt x="159" y="517"/>
                    </a:cubicBezTo>
                    <a:cubicBezTo>
                      <a:pt x="160" y="517"/>
                      <a:pt x="160" y="517"/>
                      <a:pt x="160" y="517"/>
                    </a:cubicBezTo>
                    <a:cubicBezTo>
                      <a:pt x="161" y="519"/>
                      <a:pt x="161" y="519"/>
                      <a:pt x="161" y="519"/>
                    </a:cubicBezTo>
                    <a:cubicBezTo>
                      <a:pt x="157" y="518"/>
                      <a:pt x="157" y="518"/>
                      <a:pt x="157" y="518"/>
                    </a:cubicBezTo>
                    <a:cubicBezTo>
                      <a:pt x="156" y="519"/>
                      <a:pt x="156" y="519"/>
                      <a:pt x="156" y="519"/>
                    </a:cubicBezTo>
                    <a:cubicBezTo>
                      <a:pt x="156" y="520"/>
                      <a:pt x="156" y="520"/>
                      <a:pt x="156" y="520"/>
                    </a:cubicBezTo>
                    <a:cubicBezTo>
                      <a:pt x="158" y="521"/>
                      <a:pt x="158" y="521"/>
                      <a:pt x="158" y="521"/>
                    </a:cubicBezTo>
                    <a:cubicBezTo>
                      <a:pt x="160" y="521"/>
                      <a:pt x="160" y="521"/>
                      <a:pt x="160" y="521"/>
                    </a:cubicBezTo>
                    <a:cubicBezTo>
                      <a:pt x="155" y="523"/>
                      <a:pt x="155" y="523"/>
                      <a:pt x="155" y="523"/>
                    </a:cubicBezTo>
                    <a:cubicBezTo>
                      <a:pt x="154" y="525"/>
                      <a:pt x="154" y="525"/>
                      <a:pt x="154" y="525"/>
                    </a:cubicBezTo>
                    <a:cubicBezTo>
                      <a:pt x="153" y="526"/>
                      <a:pt x="153" y="526"/>
                      <a:pt x="153" y="526"/>
                    </a:cubicBezTo>
                    <a:cubicBezTo>
                      <a:pt x="151" y="526"/>
                      <a:pt x="151" y="526"/>
                      <a:pt x="151" y="526"/>
                    </a:cubicBezTo>
                    <a:cubicBezTo>
                      <a:pt x="150" y="527"/>
                      <a:pt x="150" y="527"/>
                      <a:pt x="150" y="527"/>
                    </a:cubicBezTo>
                    <a:cubicBezTo>
                      <a:pt x="151" y="530"/>
                      <a:pt x="151" y="530"/>
                      <a:pt x="151" y="530"/>
                    </a:cubicBezTo>
                    <a:cubicBezTo>
                      <a:pt x="151" y="533"/>
                      <a:pt x="151" y="533"/>
                      <a:pt x="151" y="533"/>
                    </a:cubicBezTo>
                    <a:cubicBezTo>
                      <a:pt x="152" y="533"/>
                      <a:pt x="152" y="533"/>
                      <a:pt x="152" y="533"/>
                    </a:cubicBezTo>
                    <a:cubicBezTo>
                      <a:pt x="151" y="535"/>
                      <a:pt x="151" y="535"/>
                      <a:pt x="151" y="535"/>
                    </a:cubicBezTo>
                    <a:cubicBezTo>
                      <a:pt x="153" y="538"/>
                      <a:pt x="153" y="538"/>
                      <a:pt x="153" y="538"/>
                    </a:cubicBezTo>
                    <a:cubicBezTo>
                      <a:pt x="153" y="538"/>
                      <a:pt x="153" y="538"/>
                      <a:pt x="153" y="538"/>
                    </a:cubicBezTo>
                    <a:cubicBezTo>
                      <a:pt x="154" y="540"/>
                      <a:pt x="154" y="540"/>
                      <a:pt x="154" y="540"/>
                    </a:cubicBezTo>
                    <a:cubicBezTo>
                      <a:pt x="155" y="543"/>
                      <a:pt x="155" y="543"/>
                      <a:pt x="155" y="543"/>
                    </a:cubicBezTo>
                    <a:cubicBezTo>
                      <a:pt x="156" y="543"/>
                      <a:pt x="156" y="543"/>
                      <a:pt x="156" y="543"/>
                    </a:cubicBezTo>
                    <a:cubicBezTo>
                      <a:pt x="156" y="544"/>
                      <a:pt x="156" y="544"/>
                      <a:pt x="156" y="544"/>
                    </a:cubicBezTo>
                    <a:cubicBezTo>
                      <a:pt x="156" y="545"/>
                      <a:pt x="156" y="545"/>
                      <a:pt x="156" y="545"/>
                    </a:cubicBezTo>
                    <a:cubicBezTo>
                      <a:pt x="158" y="545"/>
                      <a:pt x="158" y="545"/>
                      <a:pt x="158" y="545"/>
                    </a:cubicBezTo>
                    <a:cubicBezTo>
                      <a:pt x="158" y="547"/>
                      <a:pt x="158" y="547"/>
                      <a:pt x="158" y="547"/>
                    </a:cubicBezTo>
                    <a:cubicBezTo>
                      <a:pt x="159" y="548"/>
                      <a:pt x="159" y="548"/>
                      <a:pt x="159" y="548"/>
                    </a:cubicBezTo>
                    <a:cubicBezTo>
                      <a:pt x="159" y="549"/>
                      <a:pt x="159" y="549"/>
                      <a:pt x="159" y="549"/>
                    </a:cubicBezTo>
                    <a:cubicBezTo>
                      <a:pt x="160" y="548"/>
                      <a:pt x="160" y="548"/>
                      <a:pt x="160" y="548"/>
                    </a:cubicBezTo>
                    <a:cubicBezTo>
                      <a:pt x="161" y="548"/>
                      <a:pt x="161" y="548"/>
                      <a:pt x="161" y="548"/>
                    </a:cubicBezTo>
                    <a:cubicBezTo>
                      <a:pt x="160" y="550"/>
                      <a:pt x="160" y="550"/>
                      <a:pt x="160" y="550"/>
                    </a:cubicBezTo>
                    <a:cubicBezTo>
                      <a:pt x="160" y="552"/>
                      <a:pt x="160" y="552"/>
                      <a:pt x="160" y="552"/>
                    </a:cubicBezTo>
                    <a:cubicBezTo>
                      <a:pt x="160" y="552"/>
                      <a:pt x="160" y="552"/>
                      <a:pt x="160" y="552"/>
                    </a:cubicBezTo>
                    <a:cubicBezTo>
                      <a:pt x="162" y="553"/>
                      <a:pt x="162" y="553"/>
                      <a:pt x="162" y="553"/>
                    </a:cubicBezTo>
                    <a:cubicBezTo>
                      <a:pt x="163" y="553"/>
                      <a:pt x="163" y="553"/>
                      <a:pt x="163" y="553"/>
                    </a:cubicBezTo>
                    <a:cubicBezTo>
                      <a:pt x="162" y="554"/>
                      <a:pt x="162" y="554"/>
                      <a:pt x="162" y="554"/>
                    </a:cubicBezTo>
                    <a:cubicBezTo>
                      <a:pt x="162" y="555"/>
                      <a:pt x="162" y="555"/>
                      <a:pt x="162" y="555"/>
                    </a:cubicBezTo>
                    <a:cubicBezTo>
                      <a:pt x="164" y="556"/>
                      <a:pt x="164" y="556"/>
                      <a:pt x="164" y="556"/>
                    </a:cubicBezTo>
                    <a:cubicBezTo>
                      <a:pt x="165" y="556"/>
                      <a:pt x="165" y="556"/>
                      <a:pt x="165" y="556"/>
                    </a:cubicBezTo>
                    <a:cubicBezTo>
                      <a:pt x="164" y="557"/>
                      <a:pt x="164" y="557"/>
                      <a:pt x="164" y="557"/>
                    </a:cubicBezTo>
                    <a:cubicBezTo>
                      <a:pt x="164" y="558"/>
                      <a:pt x="164" y="558"/>
                      <a:pt x="164" y="558"/>
                    </a:cubicBezTo>
                    <a:cubicBezTo>
                      <a:pt x="165" y="557"/>
                      <a:pt x="165" y="557"/>
                      <a:pt x="165" y="557"/>
                    </a:cubicBezTo>
                    <a:cubicBezTo>
                      <a:pt x="164" y="558"/>
                      <a:pt x="164" y="558"/>
                      <a:pt x="164" y="558"/>
                    </a:cubicBezTo>
                    <a:cubicBezTo>
                      <a:pt x="163" y="558"/>
                      <a:pt x="163" y="558"/>
                      <a:pt x="163" y="558"/>
                    </a:cubicBezTo>
                    <a:cubicBezTo>
                      <a:pt x="164" y="559"/>
                      <a:pt x="164" y="559"/>
                      <a:pt x="164" y="559"/>
                    </a:cubicBezTo>
                    <a:cubicBezTo>
                      <a:pt x="164" y="560"/>
                      <a:pt x="164" y="560"/>
                      <a:pt x="164" y="560"/>
                    </a:cubicBezTo>
                    <a:cubicBezTo>
                      <a:pt x="165" y="559"/>
                      <a:pt x="165" y="559"/>
                      <a:pt x="165" y="559"/>
                    </a:cubicBezTo>
                    <a:cubicBezTo>
                      <a:pt x="168" y="558"/>
                      <a:pt x="168" y="558"/>
                      <a:pt x="168" y="558"/>
                    </a:cubicBezTo>
                    <a:cubicBezTo>
                      <a:pt x="168" y="558"/>
                      <a:pt x="168" y="558"/>
                      <a:pt x="168" y="558"/>
                    </a:cubicBezTo>
                    <a:cubicBezTo>
                      <a:pt x="169" y="559"/>
                      <a:pt x="169" y="559"/>
                      <a:pt x="169" y="559"/>
                    </a:cubicBezTo>
                    <a:cubicBezTo>
                      <a:pt x="166" y="561"/>
                      <a:pt x="166" y="561"/>
                      <a:pt x="166" y="561"/>
                    </a:cubicBezTo>
                    <a:cubicBezTo>
                      <a:pt x="166" y="562"/>
                      <a:pt x="166" y="562"/>
                      <a:pt x="166" y="562"/>
                    </a:cubicBezTo>
                    <a:cubicBezTo>
                      <a:pt x="167" y="563"/>
                      <a:pt x="167" y="563"/>
                      <a:pt x="167" y="563"/>
                    </a:cubicBezTo>
                    <a:cubicBezTo>
                      <a:pt x="168" y="564"/>
                      <a:pt x="168" y="564"/>
                      <a:pt x="168" y="564"/>
                    </a:cubicBezTo>
                    <a:cubicBezTo>
                      <a:pt x="168" y="564"/>
                      <a:pt x="168" y="564"/>
                      <a:pt x="168" y="564"/>
                    </a:cubicBezTo>
                    <a:cubicBezTo>
                      <a:pt x="169" y="564"/>
                      <a:pt x="169" y="564"/>
                      <a:pt x="169" y="564"/>
                    </a:cubicBezTo>
                    <a:cubicBezTo>
                      <a:pt x="168" y="565"/>
                      <a:pt x="168" y="565"/>
                      <a:pt x="168" y="565"/>
                    </a:cubicBezTo>
                    <a:cubicBezTo>
                      <a:pt x="166" y="566"/>
                      <a:pt x="166" y="566"/>
                      <a:pt x="166" y="566"/>
                    </a:cubicBezTo>
                    <a:cubicBezTo>
                      <a:pt x="167" y="567"/>
                      <a:pt x="167" y="567"/>
                      <a:pt x="167" y="567"/>
                    </a:cubicBezTo>
                    <a:cubicBezTo>
                      <a:pt x="168" y="568"/>
                      <a:pt x="168" y="568"/>
                      <a:pt x="168" y="568"/>
                    </a:cubicBezTo>
                    <a:cubicBezTo>
                      <a:pt x="172" y="566"/>
                      <a:pt x="172" y="566"/>
                      <a:pt x="172" y="566"/>
                    </a:cubicBezTo>
                    <a:cubicBezTo>
                      <a:pt x="172" y="566"/>
                      <a:pt x="172" y="566"/>
                      <a:pt x="172" y="566"/>
                    </a:cubicBezTo>
                    <a:cubicBezTo>
                      <a:pt x="174" y="567"/>
                      <a:pt x="174" y="567"/>
                      <a:pt x="174" y="567"/>
                    </a:cubicBezTo>
                    <a:cubicBezTo>
                      <a:pt x="168" y="569"/>
                      <a:pt x="168" y="569"/>
                      <a:pt x="168" y="569"/>
                    </a:cubicBezTo>
                    <a:cubicBezTo>
                      <a:pt x="169" y="569"/>
                      <a:pt x="169" y="569"/>
                      <a:pt x="169" y="569"/>
                    </a:cubicBezTo>
                    <a:cubicBezTo>
                      <a:pt x="169" y="569"/>
                      <a:pt x="169" y="569"/>
                      <a:pt x="169" y="569"/>
                    </a:cubicBezTo>
                    <a:cubicBezTo>
                      <a:pt x="171" y="569"/>
                      <a:pt x="171" y="569"/>
                      <a:pt x="171" y="569"/>
                    </a:cubicBezTo>
                    <a:cubicBezTo>
                      <a:pt x="171" y="569"/>
                      <a:pt x="171" y="569"/>
                      <a:pt x="171" y="569"/>
                    </a:cubicBezTo>
                    <a:cubicBezTo>
                      <a:pt x="171" y="569"/>
                      <a:pt x="171" y="569"/>
                      <a:pt x="171" y="569"/>
                    </a:cubicBezTo>
                    <a:cubicBezTo>
                      <a:pt x="171" y="571"/>
                      <a:pt x="171" y="571"/>
                      <a:pt x="171" y="571"/>
                    </a:cubicBezTo>
                    <a:cubicBezTo>
                      <a:pt x="172" y="571"/>
                      <a:pt x="172" y="571"/>
                      <a:pt x="172" y="571"/>
                    </a:cubicBezTo>
                    <a:cubicBezTo>
                      <a:pt x="172" y="571"/>
                      <a:pt x="172" y="571"/>
                      <a:pt x="172" y="571"/>
                    </a:cubicBezTo>
                    <a:cubicBezTo>
                      <a:pt x="174" y="571"/>
                      <a:pt x="174" y="571"/>
                      <a:pt x="174" y="571"/>
                    </a:cubicBezTo>
                    <a:cubicBezTo>
                      <a:pt x="174" y="571"/>
                      <a:pt x="174" y="571"/>
                      <a:pt x="174" y="571"/>
                    </a:cubicBezTo>
                    <a:cubicBezTo>
                      <a:pt x="175" y="572"/>
                      <a:pt x="175" y="572"/>
                      <a:pt x="175" y="572"/>
                    </a:cubicBezTo>
                    <a:cubicBezTo>
                      <a:pt x="175" y="572"/>
                      <a:pt x="175" y="572"/>
                      <a:pt x="175" y="572"/>
                    </a:cubicBezTo>
                    <a:cubicBezTo>
                      <a:pt x="176" y="573"/>
                      <a:pt x="176" y="573"/>
                      <a:pt x="176" y="573"/>
                    </a:cubicBezTo>
                    <a:cubicBezTo>
                      <a:pt x="177" y="573"/>
                      <a:pt x="177" y="573"/>
                      <a:pt x="177" y="573"/>
                    </a:cubicBezTo>
                    <a:cubicBezTo>
                      <a:pt x="178" y="573"/>
                      <a:pt x="178" y="573"/>
                      <a:pt x="178" y="573"/>
                    </a:cubicBezTo>
                    <a:cubicBezTo>
                      <a:pt x="178" y="574"/>
                      <a:pt x="178" y="574"/>
                      <a:pt x="178" y="574"/>
                    </a:cubicBezTo>
                    <a:cubicBezTo>
                      <a:pt x="178" y="574"/>
                      <a:pt x="178" y="574"/>
                      <a:pt x="178" y="574"/>
                    </a:cubicBezTo>
                    <a:cubicBezTo>
                      <a:pt x="175" y="576"/>
                      <a:pt x="175" y="576"/>
                      <a:pt x="175" y="576"/>
                    </a:cubicBezTo>
                    <a:cubicBezTo>
                      <a:pt x="174" y="577"/>
                      <a:pt x="174" y="577"/>
                      <a:pt x="174" y="577"/>
                    </a:cubicBezTo>
                    <a:cubicBezTo>
                      <a:pt x="176" y="576"/>
                      <a:pt x="176" y="576"/>
                      <a:pt x="176" y="576"/>
                    </a:cubicBezTo>
                    <a:cubicBezTo>
                      <a:pt x="176" y="577"/>
                      <a:pt x="176" y="577"/>
                      <a:pt x="176" y="577"/>
                    </a:cubicBezTo>
                    <a:cubicBezTo>
                      <a:pt x="179" y="576"/>
                      <a:pt x="179" y="576"/>
                      <a:pt x="179" y="576"/>
                    </a:cubicBezTo>
                    <a:cubicBezTo>
                      <a:pt x="179" y="575"/>
                      <a:pt x="179" y="575"/>
                      <a:pt x="179" y="575"/>
                    </a:cubicBezTo>
                    <a:cubicBezTo>
                      <a:pt x="179" y="575"/>
                      <a:pt x="179" y="575"/>
                      <a:pt x="179" y="575"/>
                    </a:cubicBezTo>
                    <a:cubicBezTo>
                      <a:pt x="179" y="575"/>
                      <a:pt x="179" y="575"/>
                      <a:pt x="179" y="575"/>
                    </a:cubicBezTo>
                    <a:cubicBezTo>
                      <a:pt x="181" y="575"/>
                      <a:pt x="181" y="575"/>
                      <a:pt x="181" y="575"/>
                    </a:cubicBezTo>
                    <a:cubicBezTo>
                      <a:pt x="182" y="575"/>
                      <a:pt x="182" y="575"/>
                      <a:pt x="182" y="575"/>
                    </a:cubicBezTo>
                    <a:cubicBezTo>
                      <a:pt x="185" y="575"/>
                      <a:pt x="185" y="575"/>
                      <a:pt x="185" y="575"/>
                    </a:cubicBezTo>
                    <a:cubicBezTo>
                      <a:pt x="187" y="574"/>
                      <a:pt x="187" y="574"/>
                      <a:pt x="187" y="574"/>
                    </a:cubicBezTo>
                    <a:cubicBezTo>
                      <a:pt x="188" y="574"/>
                      <a:pt x="188" y="574"/>
                      <a:pt x="188" y="574"/>
                    </a:cubicBezTo>
                    <a:cubicBezTo>
                      <a:pt x="190" y="573"/>
                      <a:pt x="190" y="573"/>
                      <a:pt x="190" y="573"/>
                    </a:cubicBezTo>
                    <a:cubicBezTo>
                      <a:pt x="189" y="575"/>
                      <a:pt x="189" y="575"/>
                      <a:pt x="189" y="575"/>
                    </a:cubicBezTo>
                    <a:cubicBezTo>
                      <a:pt x="190" y="575"/>
                      <a:pt x="190" y="575"/>
                      <a:pt x="190" y="575"/>
                    </a:cubicBezTo>
                    <a:cubicBezTo>
                      <a:pt x="192" y="575"/>
                      <a:pt x="192" y="575"/>
                      <a:pt x="192" y="575"/>
                    </a:cubicBezTo>
                    <a:cubicBezTo>
                      <a:pt x="192" y="575"/>
                      <a:pt x="192" y="575"/>
                      <a:pt x="192" y="575"/>
                    </a:cubicBezTo>
                    <a:cubicBezTo>
                      <a:pt x="188" y="577"/>
                      <a:pt x="188" y="577"/>
                      <a:pt x="188" y="577"/>
                    </a:cubicBezTo>
                    <a:cubicBezTo>
                      <a:pt x="189" y="577"/>
                      <a:pt x="189" y="577"/>
                      <a:pt x="189" y="577"/>
                    </a:cubicBezTo>
                    <a:cubicBezTo>
                      <a:pt x="188" y="578"/>
                      <a:pt x="188" y="578"/>
                      <a:pt x="188" y="578"/>
                    </a:cubicBezTo>
                    <a:cubicBezTo>
                      <a:pt x="189" y="578"/>
                      <a:pt x="189" y="578"/>
                      <a:pt x="189" y="578"/>
                    </a:cubicBezTo>
                    <a:cubicBezTo>
                      <a:pt x="189" y="578"/>
                      <a:pt x="189" y="578"/>
                      <a:pt x="189" y="578"/>
                    </a:cubicBezTo>
                    <a:cubicBezTo>
                      <a:pt x="190" y="577"/>
                      <a:pt x="190" y="577"/>
                      <a:pt x="190" y="577"/>
                    </a:cubicBezTo>
                    <a:cubicBezTo>
                      <a:pt x="191" y="577"/>
                      <a:pt x="191" y="577"/>
                      <a:pt x="191" y="577"/>
                    </a:cubicBezTo>
                    <a:cubicBezTo>
                      <a:pt x="193" y="576"/>
                      <a:pt x="193" y="576"/>
                      <a:pt x="193" y="576"/>
                    </a:cubicBezTo>
                    <a:cubicBezTo>
                      <a:pt x="193" y="575"/>
                      <a:pt x="193" y="575"/>
                      <a:pt x="193" y="575"/>
                    </a:cubicBezTo>
                    <a:cubicBezTo>
                      <a:pt x="194" y="575"/>
                      <a:pt x="194" y="575"/>
                      <a:pt x="194" y="575"/>
                    </a:cubicBezTo>
                    <a:cubicBezTo>
                      <a:pt x="193" y="577"/>
                      <a:pt x="193" y="577"/>
                      <a:pt x="193" y="577"/>
                    </a:cubicBezTo>
                    <a:cubicBezTo>
                      <a:pt x="192" y="578"/>
                      <a:pt x="192" y="578"/>
                      <a:pt x="192" y="578"/>
                    </a:cubicBezTo>
                    <a:cubicBezTo>
                      <a:pt x="191" y="579"/>
                      <a:pt x="191" y="579"/>
                      <a:pt x="191" y="579"/>
                    </a:cubicBezTo>
                    <a:cubicBezTo>
                      <a:pt x="192" y="579"/>
                      <a:pt x="192" y="579"/>
                      <a:pt x="192" y="579"/>
                    </a:cubicBezTo>
                    <a:cubicBezTo>
                      <a:pt x="192" y="580"/>
                      <a:pt x="192" y="580"/>
                      <a:pt x="192" y="580"/>
                    </a:cubicBezTo>
                    <a:cubicBezTo>
                      <a:pt x="192" y="581"/>
                      <a:pt x="192" y="581"/>
                      <a:pt x="192" y="581"/>
                    </a:cubicBezTo>
                    <a:cubicBezTo>
                      <a:pt x="193" y="582"/>
                      <a:pt x="193" y="582"/>
                      <a:pt x="193" y="582"/>
                    </a:cubicBezTo>
                    <a:cubicBezTo>
                      <a:pt x="194" y="580"/>
                      <a:pt x="194" y="580"/>
                      <a:pt x="194" y="580"/>
                    </a:cubicBezTo>
                    <a:cubicBezTo>
                      <a:pt x="194" y="579"/>
                      <a:pt x="194" y="579"/>
                      <a:pt x="194" y="579"/>
                    </a:cubicBezTo>
                    <a:cubicBezTo>
                      <a:pt x="195" y="579"/>
                      <a:pt x="195" y="579"/>
                      <a:pt x="195" y="579"/>
                    </a:cubicBezTo>
                    <a:cubicBezTo>
                      <a:pt x="194" y="582"/>
                      <a:pt x="194" y="582"/>
                      <a:pt x="194" y="582"/>
                    </a:cubicBezTo>
                    <a:cubicBezTo>
                      <a:pt x="195" y="582"/>
                      <a:pt x="195" y="582"/>
                      <a:pt x="195" y="582"/>
                    </a:cubicBezTo>
                    <a:cubicBezTo>
                      <a:pt x="196" y="582"/>
                      <a:pt x="196" y="582"/>
                      <a:pt x="196" y="582"/>
                    </a:cubicBezTo>
                    <a:cubicBezTo>
                      <a:pt x="197" y="581"/>
                      <a:pt x="197" y="581"/>
                      <a:pt x="197" y="581"/>
                    </a:cubicBezTo>
                    <a:cubicBezTo>
                      <a:pt x="197" y="583"/>
                      <a:pt x="197" y="583"/>
                      <a:pt x="197" y="583"/>
                    </a:cubicBezTo>
                    <a:cubicBezTo>
                      <a:pt x="195" y="585"/>
                      <a:pt x="195" y="585"/>
                      <a:pt x="195" y="585"/>
                    </a:cubicBezTo>
                    <a:cubicBezTo>
                      <a:pt x="195" y="586"/>
                      <a:pt x="195" y="586"/>
                      <a:pt x="195" y="586"/>
                    </a:cubicBezTo>
                    <a:cubicBezTo>
                      <a:pt x="195" y="586"/>
                      <a:pt x="195" y="586"/>
                      <a:pt x="195" y="586"/>
                    </a:cubicBezTo>
                    <a:cubicBezTo>
                      <a:pt x="196" y="587"/>
                      <a:pt x="196" y="587"/>
                      <a:pt x="196" y="587"/>
                    </a:cubicBezTo>
                    <a:cubicBezTo>
                      <a:pt x="196" y="587"/>
                      <a:pt x="196" y="587"/>
                      <a:pt x="196" y="587"/>
                    </a:cubicBezTo>
                    <a:cubicBezTo>
                      <a:pt x="198" y="587"/>
                      <a:pt x="198" y="587"/>
                      <a:pt x="198" y="587"/>
                    </a:cubicBezTo>
                    <a:cubicBezTo>
                      <a:pt x="199" y="588"/>
                      <a:pt x="199" y="588"/>
                      <a:pt x="199" y="588"/>
                    </a:cubicBezTo>
                    <a:cubicBezTo>
                      <a:pt x="200" y="588"/>
                      <a:pt x="200" y="588"/>
                      <a:pt x="200" y="588"/>
                    </a:cubicBezTo>
                    <a:cubicBezTo>
                      <a:pt x="203" y="585"/>
                      <a:pt x="203" y="585"/>
                      <a:pt x="203" y="585"/>
                    </a:cubicBezTo>
                    <a:cubicBezTo>
                      <a:pt x="203" y="586"/>
                      <a:pt x="203" y="586"/>
                      <a:pt x="203" y="586"/>
                    </a:cubicBezTo>
                    <a:cubicBezTo>
                      <a:pt x="210" y="587"/>
                      <a:pt x="210" y="587"/>
                      <a:pt x="210" y="587"/>
                    </a:cubicBezTo>
                    <a:cubicBezTo>
                      <a:pt x="210" y="586"/>
                      <a:pt x="210" y="586"/>
                      <a:pt x="210" y="586"/>
                    </a:cubicBezTo>
                    <a:cubicBezTo>
                      <a:pt x="209" y="585"/>
                      <a:pt x="209" y="585"/>
                      <a:pt x="209" y="585"/>
                    </a:cubicBezTo>
                    <a:cubicBezTo>
                      <a:pt x="210" y="585"/>
                      <a:pt x="210" y="585"/>
                      <a:pt x="210" y="585"/>
                    </a:cubicBezTo>
                    <a:cubicBezTo>
                      <a:pt x="209" y="583"/>
                      <a:pt x="209" y="583"/>
                      <a:pt x="209" y="583"/>
                    </a:cubicBezTo>
                    <a:cubicBezTo>
                      <a:pt x="208" y="582"/>
                      <a:pt x="208" y="582"/>
                      <a:pt x="208" y="582"/>
                    </a:cubicBezTo>
                    <a:cubicBezTo>
                      <a:pt x="206" y="581"/>
                      <a:pt x="206" y="581"/>
                      <a:pt x="206" y="581"/>
                    </a:cubicBezTo>
                    <a:cubicBezTo>
                      <a:pt x="208" y="581"/>
                      <a:pt x="208" y="581"/>
                      <a:pt x="208" y="581"/>
                    </a:cubicBezTo>
                    <a:cubicBezTo>
                      <a:pt x="209" y="581"/>
                      <a:pt x="209" y="581"/>
                      <a:pt x="209" y="581"/>
                    </a:cubicBezTo>
                    <a:cubicBezTo>
                      <a:pt x="210" y="581"/>
                      <a:pt x="210" y="581"/>
                      <a:pt x="210" y="581"/>
                    </a:cubicBezTo>
                    <a:cubicBezTo>
                      <a:pt x="211" y="581"/>
                      <a:pt x="211" y="581"/>
                      <a:pt x="211" y="581"/>
                    </a:cubicBezTo>
                    <a:cubicBezTo>
                      <a:pt x="211" y="580"/>
                      <a:pt x="211" y="580"/>
                      <a:pt x="211" y="580"/>
                    </a:cubicBezTo>
                    <a:cubicBezTo>
                      <a:pt x="212" y="576"/>
                      <a:pt x="212" y="576"/>
                      <a:pt x="212" y="576"/>
                    </a:cubicBezTo>
                    <a:cubicBezTo>
                      <a:pt x="212" y="575"/>
                      <a:pt x="212" y="575"/>
                      <a:pt x="212" y="575"/>
                    </a:cubicBezTo>
                    <a:cubicBezTo>
                      <a:pt x="213" y="571"/>
                      <a:pt x="213" y="571"/>
                      <a:pt x="213" y="571"/>
                    </a:cubicBezTo>
                    <a:cubicBezTo>
                      <a:pt x="213" y="570"/>
                      <a:pt x="213" y="570"/>
                      <a:pt x="213" y="570"/>
                    </a:cubicBezTo>
                    <a:cubicBezTo>
                      <a:pt x="213" y="570"/>
                      <a:pt x="213" y="570"/>
                      <a:pt x="213" y="570"/>
                    </a:cubicBezTo>
                    <a:cubicBezTo>
                      <a:pt x="214" y="569"/>
                      <a:pt x="214" y="569"/>
                      <a:pt x="214" y="569"/>
                    </a:cubicBezTo>
                    <a:cubicBezTo>
                      <a:pt x="215" y="567"/>
                      <a:pt x="215" y="567"/>
                      <a:pt x="215" y="567"/>
                    </a:cubicBezTo>
                    <a:cubicBezTo>
                      <a:pt x="214" y="567"/>
                      <a:pt x="214" y="567"/>
                      <a:pt x="214" y="567"/>
                    </a:cubicBezTo>
                    <a:cubicBezTo>
                      <a:pt x="216" y="563"/>
                      <a:pt x="216" y="563"/>
                      <a:pt x="216" y="563"/>
                    </a:cubicBezTo>
                    <a:cubicBezTo>
                      <a:pt x="217" y="563"/>
                      <a:pt x="217" y="563"/>
                      <a:pt x="217" y="563"/>
                    </a:cubicBezTo>
                    <a:cubicBezTo>
                      <a:pt x="216" y="562"/>
                      <a:pt x="216" y="562"/>
                      <a:pt x="216" y="562"/>
                    </a:cubicBezTo>
                    <a:cubicBezTo>
                      <a:pt x="217" y="561"/>
                      <a:pt x="217" y="561"/>
                      <a:pt x="217" y="561"/>
                    </a:cubicBezTo>
                    <a:cubicBezTo>
                      <a:pt x="216" y="559"/>
                      <a:pt x="216" y="559"/>
                      <a:pt x="216" y="559"/>
                    </a:cubicBezTo>
                    <a:cubicBezTo>
                      <a:pt x="216" y="559"/>
                      <a:pt x="216" y="559"/>
                      <a:pt x="216" y="559"/>
                    </a:cubicBezTo>
                    <a:cubicBezTo>
                      <a:pt x="215" y="553"/>
                      <a:pt x="215" y="553"/>
                      <a:pt x="215" y="553"/>
                    </a:cubicBezTo>
                    <a:cubicBezTo>
                      <a:pt x="214" y="553"/>
                      <a:pt x="214" y="553"/>
                      <a:pt x="214" y="553"/>
                    </a:cubicBezTo>
                    <a:cubicBezTo>
                      <a:pt x="215" y="552"/>
                      <a:pt x="215" y="552"/>
                      <a:pt x="215" y="552"/>
                    </a:cubicBezTo>
                    <a:cubicBezTo>
                      <a:pt x="214" y="550"/>
                      <a:pt x="214" y="550"/>
                      <a:pt x="214" y="550"/>
                    </a:cubicBezTo>
                    <a:cubicBezTo>
                      <a:pt x="212" y="550"/>
                      <a:pt x="212" y="550"/>
                      <a:pt x="212" y="550"/>
                    </a:cubicBezTo>
                    <a:cubicBezTo>
                      <a:pt x="214" y="549"/>
                      <a:pt x="214" y="549"/>
                      <a:pt x="214" y="549"/>
                    </a:cubicBezTo>
                    <a:cubicBezTo>
                      <a:pt x="214" y="548"/>
                      <a:pt x="214" y="548"/>
                      <a:pt x="214" y="548"/>
                    </a:cubicBezTo>
                    <a:cubicBezTo>
                      <a:pt x="214" y="548"/>
                      <a:pt x="214" y="548"/>
                      <a:pt x="214" y="548"/>
                    </a:cubicBezTo>
                    <a:cubicBezTo>
                      <a:pt x="214" y="547"/>
                      <a:pt x="214" y="547"/>
                      <a:pt x="214" y="547"/>
                    </a:cubicBezTo>
                    <a:cubicBezTo>
                      <a:pt x="215" y="547"/>
                      <a:pt x="215" y="547"/>
                      <a:pt x="215" y="547"/>
                    </a:cubicBezTo>
                    <a:cubicBezTo>
                      <a:pt x="216" y="547"/>
                      <a:pt x="216" y="547"/>
                      <a:pt x="216" y="547"/>
                    </a:cubicBezTo>
                    <a:cubicBezTo>
                      <a:pt x="219" y="547"/>
                      <a:pt x="219" y="547"/>
                      <a:pt x="219" y="547"/>
                    </a:cubicBezTo>
                    <a:cubicBezTo>
                      <a:pt x="220" y="546"/>
                      <a:pt x="220" y="546"/>
                      <a:pt x="220" y="546"/>
                    </a:cubicBezTo>
                    <a:cubicBezTo>
                      <a:pt x="221" y="546"/>
                      <a:pt x="221" y="546"/>
                      <a:pt x="221" y="546"/>
                    </a:cubicBezTo>
                    <a:cubicBezTo>
                      <a:pt x="221" y="544"/>
                      <a:pt x="221" y="544"/>
                      <a:pt x="221" y="544"/>
                    </a:cubicBezTo>
                    <a:cubicBezTo>
                      <a:pt x="220" y="545"/>
                      <a:pt x="220" y="545"/>
                      <a:pt x="220" y="545"/>
                    </a:cubicBezTo>
                    <a:cubicBezTo>
                      <a:pt x="217" y="542"/>
                      <a:pt x="217" y="542"/>
                      <a:pt x="217" y="542"/>
                    </a:cubicBezTo>
                    <a:cubicBezTo>
                      <a:pt x="217" y="542"/>
                      <a:pt x="217" y="542"/>
                      <a:pt x="217" y="542"/>
                    </a:cubicBezTo>
                    <a:cubicBezTo>
                      <a:pt x="218" y="543"/>
                      <a:pt x="218" y="543"/>
                      <a:pt x="218" y="543"/>
                    </a:cubicBezTo>
                    <a:cubicBezTo>
                      <a:pt x="219" y="543"/>
                      <a:pt x="219" y="543"/>
                      <a:pt x="219" y="543"/>
                    </a:cubicBezTo>
                    <a:cubicBezTo>
                      <a:pt x="222" y="544"/>
                      <a:pt x="222" y="544"/>
                      <a:pt x="222" y="544"/>
                    </a:cubicBezTo>
                    <a:cubicBezTo>
                      <a:pt x="222" y="543"/>
                      <a:pt x="222" y="543"/>
                      <a:pt x="222" y="543"/>
                    </a:cubicBezTo>
                    <a:cubicBezTo>
                      <a:pt x="220" y="542"/>
                      <a:pt x="220" y="542"/>
                      <a:pt x="220" y="542"/>
                    </a:cubicBezTo>
                    <a:cubicBezTo>
                      <a:pt x="220" y="541"/>
                      <a:pt x="220" y="541"/>
                      <a:pt x="220" y="541"/>
                    </a:cubicBezTo>
                    <a:cubicBezTo>
                      <a:pt x="220" y="541"/>
                      <a:pt x="220" y="541"/>
                      <a:pt x="220" y="541"/>
                    </a:cubicBezTo>
                    <a:cubicBezTo>
                      <a:pt x="221" y="541"/>
                      <a:pt x="221" y="541"/>
                      <a:pt x="221" y="541"/>
                    </a:cubicBezTo>
                    <a:cubicBezTo>
                      <a:pt x="220" y="540"/>
                      <a:pt x="220" y="540"/>
                      <a:pt x="220" y="540"/>
                    </a:cubicBezTo>
                    <a:cubicBezTo>
                      <a:pt x="220" y="539"/>
                      <a:pt x="220" y="539"/>
                      <a:pt x="220" y="539"/>
                    </a:cubicBezTo>
                    <a:cubicBezTo>
                      <a:pt x="222" y="541"/>
                      <a:pt x="222" y="541"/>
                      <a:pt x="222" y="541"/>
                    </a:cubicBezTo>
                    <a:cubicBezTo>
                      <a:pt x="223" y="541"/>
                      <a:pt x="223" y="541"/>
                      <a:pt x="223" y="541"/>
                    </a:cubicBezTo>
                    <a:cubicBezTo>
                      <a:pt x="223" y="540"/>
                      <a:pt x="223" y="540"/>
                      <a:pt x="223" y="540"/>
                    </a:cubicBezTo>
                    <a:cubicBezTo>
                      <a:pt x="224" y="539"/>
                      <a:pt x="224" y="539"/>
                      <a:pt x="224" y="539"/>
                    </a:cubicBezTo>
                    <a:cubicBezTo>
                      <a:pt x="223" y="539"/>
                      <a:pt x="223" y="539"/>
                      <a:pt x="223" y="539"/>
                    </a:cubicBezTo>
                    <a:cubicBezTo>
                      <a:pt x="223" y="538"/>
                      <a:pt x="223" y="538"/>
                      <a:pt x="223" y="538"/>
                    </a:cubicBezTo>
                    <a:cubicBezTo>
                      <a:pt x="224" y="538"/>
                      <a:pt x="224" y="538"/>
                      <a:pt x="224" y="538"/>
                    </a:cubicBezTo>
                    <a:cubicBezTo>
                      <a:pt x="225" y="538"/>
                      <a:pt x="225" y="538"/>
                      <a:pt x="225" y="538"/>
                    </a:cubicBezTo>
                    <a:cubicBezTo>
                      <a:pt x="225" y="537"/>
                      <a:pt x="225" y="537"/>
                      <a:pt x="225" y="537"/>
                    </a:cubicBezTo>
                    <a:cubicBezTo>
                      <a:pt x="225" y="536"/>
                      <a:pt x="225" y="536"/>
                      <a:pt x="225" y="536"/>
                    </a:cubicBezTo>
                    <a:cubicBezTo>
                      <a:pt x="226" y="536"/>
                      <a:pt x="226" y="536"/>
                      <a:pt x="226" y="536"/>
                    </a:cubicBezTo>
                    <a:cubicBezTo>
                      <a:pt x="226" y="534"/>
                      <a:pt x="226" y="534"/>
                      <a:pt x="226" y="534"/>
                    </a:cubicBezTo>
                    <a:cubicBezTo>
                      <a:pt x="226" y="534"/>
                      <a:pt x="226" y="534"/>
                      <a:pt x="226" y="534"/>
                    </a:cubicBezTo>
                    <a:cubicBezTo>
                      <a:pt x="221" y="533"/>
                      <a:pt x="221" y="533"/>
                      <a:pt x="221" y="533"/>
                    </a:cubicBezTo>
                    <a:cubicBezTo>
                      <a:pt x="221" y="532"/>
                      <a:pt x="221" y="532"/>
                      <a:pt x="221" y="532"/>
                    </a:cubicBezTo>
                    <a:cubicBezTo>
                      <a:pt x="225" y="533"/>
                      <a:pt x="225" y="533"/>
                      <a:pt x="225" y="533"/>
                    </a:cubicBezTo>
                    <a:cubicBezTo>
                      <a:pt x="227" y="533"/>
                      <a:pt x="227" y="533"/>
                      <a:pt x="227" y="533"/>
                    </a:cubicBezTo>
                    <a:cubicBezTo>
                      <a:pt x="226" y="529"/>
                      <a:pt x="226" y="529"/>
                      <a:pt x="226" y="529"/>
                    </a:cubicBezTo>
                    <a:cubicBezTo>
                      <a:pt x="227" y="528"/>
                      <a:pt x="227" y="528"/>
                      <a:pt x="227" y="528"/>
                    </a:cubicBezTo>
                    <a:cubicBezTo>
                      <a:pt x="227" y="527"/>
                      <a:pt x="227" y="527"/>
                      <a:pt x="227" y="527"/>
                    </a:cubicBezTo>
                    <a:cubicBezTo>
                      <a:pt x="226" y="526"/>
                      <a:pt x="226" y="526"/>
                      <a:pt x="226" y="526"/>
                    </a:cubicBezTo>
                    <a:cubicBezTo>
                      <a:pt x="221" y="526"/>
                      <a:pt x="221" y="526"/>
                      <a:pt x="221" y="526"/>
                    </a:cubicBezTo>
                    <a:cubicBezTo>
                      <a:pt x="221" y="524"/>
                      <a:pt x="221" y="524"/>
                      <a:pt x="221" y="524"/>
                    </a:cubicBezTo>
                    <a:cubicBezTo>
                      <a:pt x="222" y="524"/>
                      <a:pt x="222" y="524"/>
                      <a:pt x="222" y="524"/>
                    </a:cubicBezTo>
                    <a:cubicBezTo>
                      <a:pt x="225" y="522"/>
                      <a:pt x="225" y="522"/>
                      <a:pt x="225" y="522"/>
                    </a:cubicBezTo>
                    <a:cubicBezTo>
                      <a:pt x="227" y="522"/>
                      <a:pt x="227" y="522"/>
                      <a:pt x="227" y="522"/>
                    </a:cubicBezTo>
                    <a:cubicBezTo>
                      <a:pt x="229" y="523"/>
                      <a:pt x="229" y="523"/>
                      <a:pt x="229" y="523"/>
                    </a:cubicBezTo>
                    <a:cubicBezTo>
                      <a:pt x="229" y="522"/>
                      <a:pt x="229" y="522"/>
                      <a:pt x="229" y="522"/>
                    </a:cubicBezTo>
                    <a:cubicBezTo>
                      <a:pt x="228" y="522"/>
                      <a:pt x="228" y="522"/>
                      <a:pt x="228" y="522"/>
                    </a:cubicBezTo>
                    <a:cubicBezTo>
                      <a:pt x="227" y="521"/>
                      <a:pt x="227" y="521"/>
                      <a:pt x="227" y="521"/>
                    </a:cubicBezTo>
                    <a:cubicBezTo>
                      <a:pt x="226" y="518"/>
                      <a:pt x="226" y="518"/>
                      <a:pt x="226" y="518"/>
                    </a:cubicBezTo>
                    <a:cubicBezTo>
                      <a:pt x="225" y="517"/>
                      <a:pt x="225" y="517"/>
                      <a:pt x="225" y="517"/>
                    </a:cubicBezTo>
                    <a:cubicBezTo>
                      <a:pt x="225" y="516"/>
                      <a:pt x="225" y="516"/>
                      <a:pt x="225" y="516"/>
                    </a:cubicBezTo>
                    <a:cubicBezTo>
                      <a:pt x="224" y="515"/>
                      <a:pt x="224" y="515"/>
                      <a:pt x="224" y="515"/>
                    </a:cubicBezTo>
                    <a:cubicBezTo>
                      <a:pt x="224" y="514"/>
                      <a:pt x="224" y="514"/>
                      <a:pt x="224" y="514"/>
                    </a:cubicBezTo>
                    <a:cubicBezTo>
                      <a:pt x="222" y="514"/>
                      <a:pt x="222" y="514"/>
                      <a:pt x="222" y="514"/>
                    </a:cubicBezTo>
                    <a:cubicBezTo>
                      <a:pt x="222" y="513"/>
                      <a:pt x="222" y="513"/>
                      <a:pt x="222" y="513"/>
                    </a:cubicBezTo>
                    <a:cubicBezTo>
                      <a:pt x="223" y="511"/>
                      <a:pt x="223" y="511"/>
                      <a:pt x="223" y="511"/>
                    </a:cubicBezTo>
                    <a:cubicBezTo>
                      <a:pt x="224" y="512"/>
                      <a:pt x="224" y="512"/>
                      <a:pt x="224" y="512"/>
                    </a:cubicBezTo>
                    <a:cubicBezTo>
                      <a:pt x="226" y="511"/>
                      <a:pt x="226" y="511"/>
                      <a:pt x="226" y="511"/>
                    </a:cubicBezTo>
                    <a:cubicBezTo>
                      <a:pt x="227" y="512"/>
                      <a:pt x="227" y="512"/>
                      <a:pt x="227" y="512"/>
                    </a:cubicBezTo>
                    <a:cubicBezTo>
                      <a:pt x="227" y="511"/>
                      <a:pt x="227" y="511"/>
                      <a:pt x="227" y="511"/>
                    </a:cubicBezTo>
                    <a:cubicBezTo>
                      <a:pt x="228" y="511"/>
                      <a:pt x="228" y="511"/>
                      <a:pt x="228" y="511"/>
                    </a:cubicBezTo>
                    <a:cubicBezTo>
                      <a:pt x="228" y="512"/>
                      <a:pt x="228" y="512"/>
                      <a:pt x="228" y="512"/>
                    </a:cubicBezTo>
                    <a:cubicBezTo>
                      <a:pt x="229" y="511"/>
                      <a:pt x="229" y="511"/>
                      <a:pt x="229" y="511"/>
                    </a:cubicBezTo>
                    <a:cubicBezTo>
                      <a:pt x="230" y="512"/>
                      <a:pt x="230" y="512"/>
                      <a:pt x="230" y="512"/>
                    </a:cubicBezTo>
                    <a:cubicBezTo>
                      <a:pt x="231" y="511"/>
                      <a:pt x="231" y="511"/>
                      <a:pt x="231" y="511"/>
                    </a:cubicBezTo>
                    <a:cubicBezTo>
                      <a:pt x="231" y="510"/>
                      <a:pt x="231" y="510"/>
                      <a:pt x="231" y="510"/>
                    </a:cubicBezTo>
                    <a:cubicBezTo>
                      <a:pt x="232" y="508"/>
                      <a:pt x="232" y="508"/>
                      <a:pt x="232" y="508"/>
                    </a:cubicBezTo>
                    <a:cubicBezTo>
                      <a:pt x="232" y="507"/>
                      <a:pt x="232" y="507"/>
                      <a:pt x="232" y="507"/>
                    </a:cubicBezTo>
                    <a:cubicBezTo>
                      <a:pt x="232" y="506"/>
                      <a:pt x="232" y="506"/>
                      <a:pt x="232" y="506"/>
                    </a:cubicBezTo>
                    <a:cubicBezTo>
                      <a:pt x="232" y="505"/>
                      <a:pt x="232" y="505"/>
                      <a:pt x="232" y="505"/>
                    </a:cubicBezTo>
                    <a:cubicBezTo>
                      <a:pt x="230" y="504"/>
                      <a:pt x="230" y="504"/>
                      <a:pt x="230" y="504"/>
                    </a:cubicBezTo>
                    <a:cubicBezTo>
                      <a:pt x="231" y="504"/>
                      <a:pt x="231" y="504"/>
                      <a:pt x="231" y="504"/>
                    </a:cubicBezTo>
                    <a:cubicBezTo>
                      <a:pt x="231" y="503"/>
                      <a:pt x="231" y="503"/>
                      <a:pt x="231" y="503"/>
                    </a:cubicBezTo>
                    <a:cubicBezTo>
                      <a:pt x="232" y="504"/>
                      <a:pt x="232" y="504"/>
                      <a:pt x="232" y="504"/>
                    </a:cubicBezTo>
                    <a:cubicBezTo>
                      <a:pt x="233" y="501"/>
                      <a:pt x="233" y="501"/>
                      <a:pt x="233" y="501"/>
                    </a:cubicBezTo>
                    <a:cubicBezTo>
                      <a:pt x="234" y="502"/>
                      <a:pt x="234" y="502"/>
                      <a:pt x="234" y="502"/>
                    </a:cubicBezTo>
                    <a:cubicBezTo>
                      <a:pt x="234" y="503"/>
                      <a:pt x="234" y="503"/>
                      <a:pt x="234" y="503"/>
                    </a:cubicBezTo>
                    <a:cubicBezTo>
                      <a:pt x="235" y="503"/>
                      <a:pt x="235" y="503"/>
                      <a:pt x="235" y="503"/>
                    </a:cubicBezTo>
                    <a:cubicBezTo>
                      <a:pt x="236" y="501"/>
                      <a:pt x="236" y="501"/>
                      <a:pt x="236" y="501"/>
                    </a:cubicBezTo>
                    <a:cubicBezTo>
                      <a:pt x="237" y="502"/>
                      <a:pt x="237" y="502"/>
                      <a:pt x="237" y="502"/>
                    </a:cubicBezTo>
                    <a:cubicBezTo>
                      <a:pt x="238" y="503"/>
                      <a:pt x="238" y="503"/>
                      <a:pt x="238" y="503"/>
                    </a:cubicBezTo>
                    <a:cubicBezTo>
                      <a:pt x="241" y="502"/>
                      <a:pt x="241" y="502"/>
                      <a:pt x="241" y="502"/>
                    </a:cubicBezTo>
                    <a:cubicBezTo>
                      <a:pt x="240" y="501"/>
                      <a:pt x="240" y="501"/>
                      <a:pt x="240" y="501"/>
                    </a:cubicBezTo>
                    <a:cubicBezTo>
                      <a:pt x="242" y="501"/>
                      <a:pt x="242" y="501"/>
                      <a:pt x="242" y="501"/>
                    </a:cubicBezTo>
                    <a:cubicBezTo>
                      <a:pt x="243" y="502"/>
                      <a:pt x="243" y="502"/>
                      <a:pt x="243" y="502"/>
                    </a:cubicBezTo>
                    <a:cubicBezTo>
                      <a:pt x="243" y="501"/>
                      <a:pt x="243" y="501"/>
                      <a:pt x="243" y="501"/>
                    </a:cubicBezTo>
                    <a:cubicBezTo>
                      <a:pt x="244" y="501"/>
                      <a:pt x="244" y="501"/>
                      <a:pt x="244" y="501"/>
                    </a:cubicBezTo>
                    <a:cubicBezTo>
                      <a:pt x="244" y="500"/>
                      <a:pt x="244" y="500"/>
                      <a:pt x="244" y="500"/>
                    </a:cubicBezTo>
                    <a:cubicBezTo>
                      <a:pt x="244" y="499"/>
                      <a:pt x="244" y="499"/>
                      <a:pt x="244" y="499"/>
                    </a:cubicBezTo>
                    <a:cubicBezTo>
                      <a:pt x="243" y="499"/>
                      <a:pt x="243" y="499"/>
                      <a:pt x="243" y="499"/>
                    </a:cubicBezTo>
                    <a:cubicBezTo>
                      <a:pt x="243" y="499"/>
                      <a:pt x="243" y="499"/>
                      <a:pt x="243" y="499"/>
                    </a:cubicBezTo>
                    <a:cubicBezTo>
                      <a:pt x="242" y="498"/>
                      <a:pt x="242" y="498"/>
                      <a:pt x="242" y="498"/>
                    </a:cubicBezTo>
                    <a:cubicBezTo>
                      <a:pt x="242" y="496"/>
                      <a:pt x="242" y="496"/>
                      <a:pt x="242" y="496"/>
                    </a:cubicBezTo>
                    <a:cubicBezTo>
                      <a:pt x="244" y="497"/>
                      <a:pt x="244" y="497"/>
                      <a:pt x="244" y="497"/>
                    </a:cubicBezTo>
                    <a:cubicBezTo>
                      <a:pt x="244" y="496"/>
                      <a:pt x="244" y="496"/>
                      <a:pt x="244" y="496"/>
                    </a:cubicBezTo>
                    <a:cubicBezTo>
                      <a:pt x="244" y="497"/>
                      <a:pt x="244" y="497"/>
                      <a:pt x="244" y="497"/>
                    </a:cubicBezTo>
                    <a:cubicBezTo>
                      <a:pt x="245" y="497"/>
                      <a:pt x="245" y="497"/>
                      <a:pt x="245" y="497"/>
                    </a:cubicBezTo>
                    <a:cubicBezTo>
                      <a:pt x="245" y="495"/>
                      <a:pt x="245" y="495"/>
                      <a:pt x="245" y="495"/>
                    </a:cubicBezTo>
                    <a:cubicBezTo>
                      <a:pt x="244" y="494"/>
                      <a:pt x="244" y="494"/>
                      <a:pt x="244" y="494"/>
                    </a:cubicBezTo>
                    <a:cubicBezTo>
                      <a:pt x="246" y="493"/>
                      <a:pt x="246" y="493"/>
                      <a:pt x="246" y="493"/>
                    </a:cubicBezTo>
                    <a:cubicBezTo>
                      <a:pt x="245" y="492"/>
                      <a:pt x="245" y="492"/>
                      <a:pt x="245" y="492"/>
                    </a:cubicBezTo>
                    <a:cubicBezTo>
                      <a:pt x="246" y="491"/>
                      <a:pt x="246" y="491"/>
                      <a:pt x="246" y="491"/>
                    </a:cubicBezTo>
                    <a:cubicBezTo>
                      <a:pt x="247" y="492"/>
                      <a:pt x="247" y="492"/>
                      <a:pt x="247" y="492"/>
                    </a:cubicBezTo>
                    <a:cubicBezTo>
                      <a:pt x="245" y="490"/>
                      <a:pt x="245" y="490"/>
                      <a:pt x="245" y="490"/>
                    </a:cubicBezTo>
                    <a:cubicBezTo>
                      <a:pt x="245" y="489"/>
                      <a:pt x="245" y="489"/>
                      <a:pt x="245" y="489"/>
                    </a:cubicBezTo>
                    <a:cubicBezTo>
                      <a:pt x="246" y="490"/>
                      <a:pt x="246" y="490"/>
                      <a:pt x="246" y="490"/>
                    </a:cubicBezTo>
                    <a:cubicBezTo>
                      <a:pt x="246" y="488"/>
                      <a:pt x="246" y="488"/>
                      <a:pt x="246" y="488"/>
                    </a:cubicBezTo>
                    <a:cubicBezTo>
                      <a:pt x="248" y="490"/>
                      <a:pt x="248" y="490"/>
                      <a:pt x="248" y="490"/>
                    </a:cubicBezTo>
                    <a:cubicBezTo>
                      <a:pt x="249" y="490"/>
                      <a:pt x="249" y="490"/>
                      <a:pt x="249" y="490"/>
                    </a:cubicBezTo>
                    <a:cubicBezTo>
                      <a:pt x="250" y="490"/>
                      <a:pt x="250" y="490"/>
                      <a:pt x="250" y="490"/>
                    </a:cubicBezTo>
                    <a:cubicBezTo>
                      <a:pt x="251" y="490"/>
                      <a:pt x="251" y="490"/>
                      <a:pt x="251" y="490"/>
                    </a:cubicBezTo>
                    <a:cubicBezTo>
                      <a:pt x="248" y="493"/>
                      <a:pt x="248" y="493"/>
                      <a:pt x="248" y="493"/>
                    </a:cubicBezTo>
                    <a:cubicBezTo>
                      <a:pt x="248" y="494"/>
                      <a:pt x="248" y="494"/>
                      <a:pt x="248" y="494"/>
                    </a:cubicBezTo>
                    <a:cubicBezTo>
                      <a:pt x="247" y="495"/>
                      <a:pt x="247" y="495"/>
                      <a:pt x="247" y="495"/>
                    </a:cubicBezTo>
                    <a:cubicBezTo>
                      <a:pt x="247" y="496"/>
                      <a:pt x="247" y="496"/>
                      <a:pt x="247" y="496"/>
                    </a:cubicBezTo>
                    <a:cubicBezTo>
                      <a:pt x="247" y="497"/>
                      <a:pt x="247" y="497"/>
                      <a:pt x="247" y="497"/>
                    </a:cubicBezTo>
                    <a:cubicBezTo>
                      <a:pt x="247" y="497"/>
                      <a:pt x="247" y="497"/>
                      <a:pt x="247" y="497"/>
                    </a:cubicBezTo>
                    <a:cubicBezTo>
                      <a:pt x="248" y="497"/>
                      <a:pt x="248" y="497"/>
                      <a:pt x="248" y="497"/>
                    </a:cubicBezTo>
                    <a:cubicBezTo>
                      <a:pt x="250" y="499"/>
                      <a:pt x="250" y="499"/>
                      <a:pt x="250" y="499"/>
                    </a:cubicBezTo>
                    <a:cubicBezTo>
                      <a:pt x="251" y="498"/>
                      <a:pt x="251" y="498"/>
                      <a:pt x="251" y="498"/>
                    </a:cubicBezTo>
                    <a:cubicBezTo>
                      <a:pt x="250" y="497"/>
                      <a:pt x="250" y="497"/>
                      <a:pt x="250" y="497"/>
                    </a:cubicBezTo>
                    <a:cubicBezTo>
                      <a:pt x="251" y="497"/>
                      <a:pt x="251" y="497"/>
                      <a:pt x="251" y="497"/>
                    </a:cubicBezTo>
                    <a:cubicBezTo>
                      <a:pt x="251" y="494"/>
                      <a:pt x="251" y="494"/>
                      <a:pt x="251" y="494"/>
                    </a:cubicBezTo>
                    <a:cubicBezTo>
                      <a:pt x="252" y="495"/>
                      <a:pt x="252" y="495"/>
                      <a:pt x="252" y="495"/>
                    </a:cubicBezTo>
                    <a:cubicBezTo>
                      <a:pt x="253" y="497"/>
                      <a:pt x="253" y="497"/>
                      <a:pt x="253" y="497"/>
                    </a:cubicBezTo>
                    <a:cubicBezTo>
                      <a:pt x="254" y="497"/>
                      <a:pt x="254" y="497"/>
                      <a:pt x="254" y="497"/>
                    </a:cubicBezTo>
                    <a:cubicBezTo>
                      <a:pt x="255" y="499"/>
                      <a:pt x="255" y="499"/>
                      <a:pt x="255" y="499"/>
                    </a:cubicBezTo>
                    <a:cubicBezTo>
                      <a:pt x="256" y="495"/>
                      <a:pt x="256" y="495"/>
                      <a:pt x="256" y="495"/>
                    </a:cubicBezTo>
                    <a:cubicBezTo>
                      <a:pt x="257" y="495"/>
                      <a:pt x="257" y="495"/>
                      <a:pt x="257" y="495"/>
                    </a:cubicBezTo>
                    <a:cubicBezTo>
                      <a:pt x="257" y="497"/>
                      <a:pt x="257" y="497"/>
                      <a:pt x="257" y="497"/>
                    </a:cubicBezTo>
                    <a:cubicBezTo>
                      <a:pt x="257" y="496"/>
                      <a:pt x="257" y="496"/>
                      <a:pt x="257" y="496"/>
                    </a:cubicBezTo>
                    <a:cubicBezTo>
                      <a:pt x="258" y="497"/>
                      <a:pt x="258" y="497"/>
                      <a:pt x="258" y="497"/>
                    </a:cubicBezTo>
                    <a:cubicBezTo>
                      <a:pt x="258" y="496"/>
                      <a:pt x="258" y="496"/>
                      <a:pt x="258" y="496"/>
                    </a:cubicBezTo>
                    <a:cubicBezTo>
                      <a:pt x="259" y="497"/>
                      <a:pt x="259" y="497"/>
                      <a:pt x="259" y="497"/>
                    </a:cubicBezTo>
                    <a:cubicBezTo>
                      <a:pt x="260" y="494"/>
                      <a:pt x="260" y="494"/>
                      <a:pt x="260" y="494"/>
                    </a:cubicBezTo>
                    <a:cubicBezTo>
                      <a:pt x="261" y="494"/>
                      <a:pt x="261" y="494"/>
                      <a:pt x="261" y="494"/>
                    </a:cubicBezTo>
                    <a:cubicBezTo>
                      <a:pt x="261" y="493"/>
                      <a:pt x="261" y="493"/>
                      <a:pt x="261" y="493"/>
                    </a:cubicBezTo>
                    <a:cubicBezTo>
                      <a:pt x="262" y="492"/>
                      <a:pt x="262" y="492"/>
                      <a:pt x="262" y="492"/>
                    </a:cubicBezTo>
                    <a:cubicBezTo>
                      <a:pt x="260" y="489"/>
                      <a:pt x="260" y="489"/>
                      <a:pt x="260" y="489"/>
                    </a:cubicBezTo>
                    <a:cubicBezTo>
                      <a:pt x="261" y="488"/>
                      <a:pt x="261" y="488"/>
                      <a:pt x="261" y="488"/>
                    </a:cubicBezTo>
                    <a:cubicBezTo>
                      <a:pt x="262" y="490"/>
                      <a:pt x="262" y="490"/>
                      <a:pt x="262" y="490"/>
                    </a:cubicBezTo>
                    <a:cubicBezTo>
                      <a:pt x="265" y="491"/>
                      <a:pt x="265" y="491"/>
                      <a:pt x="265" y="491"/>
                    </a:cubicBezTo>
                    <a:cubicBezTo>
                      <a:pt x="266" y="491"/>
                      <a:pt x="266" y="491"/>
                      <a:pt x="266" y="491"/>
                    </a:cubicBezTo>
                    <a:cubicBezTo>
                      <a:pt x="265" y="490"/>
                      <a:pt x="265" y="490"/>
                      <a:pt x="265" y="490"/>
                    </a:cubicBezTo>
                    <a:cubicBezTo>
                      <a:pt x="266" y="488"/>
                      <a:pt x="266" y="488"/>
                      <a:pt x="266" y="488"/>
                    </a:cubicBezTo>
                    <a:cubicBezTo>
                      <a:pt x="266" y="490"/>
                      <a:pt x="266" y="490"/>
                      <a:pt x="266" y="490"/>
                    </a:cubicBezTo>
                    <a:cubicBezTo>
                      <a:pt x="267" y="490"/>
                      <a:pt x="267" y="490"/>
                      <a:pt x="267" y="490"/>
                    </a:cubicBezTo>
                    <a:cubicBezTo>
                      <a:pt x="267" y="489"/>
                      <a:pt x="267" y="489"/>
                      <a:pt x="267" y="489"/>
                    </a:cubicBezTo>
                    <a:cubicBezTo>
                      <a:pt x="268" y="489"/>
                      <a:pt x="268" y="489"/>
                      <a:pt x="268" y="489"/>
                    </a:cubicBezTo>
                    <a:cubicBezTo>
                      <a:pt x="269" y="489"/>
                      <a:pt x="269" y="489"/>
                      <a:pt x="269" y="489"/>
                    </a:cubicBezTo>
                    <a:cubicBezTo>
                      <a:pt x="269" y="487"/>
                      <a:pt x="269" y="487"/>
                      <a:pt x="269" y="487"/>
                    </a:cubicBezTo>
                    <a:cubicBezTo>
                      <a:pt x="269" y="487"/>
                      <a:pt x="269" y="487"/>
                      <a:pt x="269" y="487"/>
                    </a:cubicBezTo>
                    <a:cubicBezTo>
                      <a:pt x="270" y="482"/>
                      <a:pt x="270" y="482"/>
                      <a:pt x="270" y="482"/>
                    </a:cubicBezTo>
                    <a:cubicBezTo>
                      <a:pt x="271" y="484"/>
                      <a:pt x="271" y="484"/>
                      <a:pt x="271" y="484"/>
                    </a:cubicBezTo>
                    <a:cubicBezTo>
                      <a:pt x="271" y="483"/>
                      <a:pt x="271" y="483"/>
                      <a:pt x="271" y="483"/>
                    </a:cubicBezTo>
                    <a:cubicBezTo>
                      <a:pt x="272" y="485"/>
                      <a:pt x="272" y="485"/>
                      <a:pt x="272" y="485"/>
                    </a:cubicBezTo>
                    <a:cubicBezTo>
                      <a:pt x="273" y="482"/>
                      <a:pt x="273" y="482"/>
                      <a:pt x="273" y="482"/>
                    </a:cubicBezTo>
                    <a:cubicBezTo>
                      <a:pt x="272" y="482"/>
                      <a:pt x="272" y="482"/>
                      <a:pt x="272" y="482"/>
                    </a:cubicBezTo>
                    <a:cubicBezTo>
                      <a:pt x="273" y="482"/>
                      <a:pt x="273" y="482"/>
                      <a:pt x="273" y="482"/>
                    </a:cubicBezTo>
                    <a:cubicBezTo>
                      <a:pt x="273" y="481"/>
                      <a:pt x="273" y="481"/>
                      <a:pt x="273" y="481"/>
                    </a:cubicBezTo>
                    <a:cubicBezTo>
                      <a:pt x="274" y="482"/>
                      <a:pt x="274" y="482"/>
                      <a:pt x="274" y="482"/>
                    </a:cubicBezTo>
                    <a:cubicBezTo>
                      <a:pt x="273" y="480"/>
                      <a:pt x="273" y="480"/>
                      <a:pt x="273" y="480"/>
                    </a:cubicBezTo>
                    <a:cubicBezTo>
                      <a:pt x="273" y="479"/>
                      <a:pt x="273" y="479"/>
                      <a:pt x="273" y="479"/>
                    </a:cubicBezTo>
                    <a:cubicBezTo>
                      <a:pt x="274" y="479"/>
                      <a:pt x="274" y="479"/>
                      <a:pt x="274" y="479"/>
                    </a:cubicBezTo>
                    <a:cubicBezTo>
                      <a:pt x="275" y="478"/>
                      <a:pt x="275" y="478"/>
                      <a:pt x="275" y="478"/>
                    </a:cubicBezTo>
                    <a:cubicBezTo>
                      <a:pt x="276" y="477"/>
                      <a:pt x="276" y="477"/>
                      <a:pt x="276" y="477"/>
                    </a:cubicBezTo>
                    <a:cubicBezTo>
                      <a:pt x="277" y="474"/>
                      <a:pt x="277" y="474"/>
                      <a:pt x="277" y="474"/>
                    </a:cubicBezTo>
                    <a:cubicBezTo>
                      <a:pt x="277" y="474"/>
                      <a:pt x="277" y="474"/>
                      <a:pt x="277" y="474"/>
                    </a:cubicBezTo>
                    <a:cubicBezTo>
                      <a:pt x="277" y="472"/>
                      <a:pt x="277" y="472"/>
                      <a:pt x="277" y="472"/>
                    </a:cubicBezTo>
                    <a:cubicBezTo>
                      <a:pt x="276" y="471"/>
                      <a:pt x="276" y="471"/>
                      <a:pt x="276" y="471"/>
                    </a:cubicBezTo>
                    <a:cubicBezTo>
                      <a:pt x="277" y="471"/>
                      <a:pt x="277" y="471"/>
                      <a:pt x="277" y="471"/>
                    </a:cubicBezTo>
                    <a:cubicBezTo>
                      <a:pt x="277" y="470"/>
                      <a:pt x="277" y="470"/>
                      <a:pt x="277" y="470"/>
                    </a:cubicBezTo>
                    <a:cubicBezTo>
                      <a:pt x="278" y="468"/>
                      <a:pt x="278" y="468"/>
                      <a:pt x="278" y="468"/>
                    </a:cubicBezTo>
                    <a:cubicBezTo>
                      <a:pt x="279" y="468"/>
                      <a:pt x="279" y="468"/>
                      <a:pt x="279" y="468"/>
                    </a:cubicBezTo>
                    <a:cubicBezTo>
                      <a:pt x="279" y="466"/>
                      <a:pt x="279" y="466"/>
                      <a:pt x="279" y="466"/>
                    </a:cubicBezTo>
                    <a:cubicBezTo>
                      <a:pt x="279" y="465"/>
                      <a:pt x="279" y="465"/>
                      <a:pt x="279" y="465"/>
                    </a:cubicBezTo>
                    <a:cubicBezTo>
                      <a:pt x="280" y="466"/>
                      <a:pt x="280" y="466"/>
                      <a:pt x="280" y="466"/>
                    </a:cubicBezTo>
                    <a:cubicBezTo>
                      <a:pt x="281" y="465"/>
                      <a:pt x="281" y="465"/>
                      <a:pt x="281" y="465"/>
                    </a:cubicBezTo>
                    <a:cubicBezTo>
                      <a:pt x="283" y="463"/>
                      <a:pt x="283" y="463"/>
                      <a:pt x="283" y="463"/>
                    </a:cubicBezTo>
                    <a:cubicBezTo>
                      <a:pt x="283" y="462"/>
                      <a:pt x="283" y="462"/>
                      <a:pt x="283" y="462"/>
                    </a:cubicBezTo>
                    <a:cubicBezTo>
                      <a:pt x="284" y="461"/>
                      <a:pt x="284" y="461"/>
                      <a:pt x="284" y="461"/>
                    </a:cubicBezTo>
                    <a:cubicBezTo>
                      <a:pt x="284" y="462"/>
                      <a:pt x="284" y="462"/>
                      <a:pt x="284" y="462"/>
                    </a:cubicBezTo>
                    <a:cubicBezTo>
                      <a:pt x="285" y="462"/>
                      <a:pt x="285" y="462"/>
                      <a:pt x="285" y="462"/>
                    </a:cubicBezTo>
                    <a:cubicBezTo>
                      <a:pt x="286" y="462"/>
                      <a:pt x="286" y="462"/>
                      <a:pt x="286" y="462"/>
                    </a:cubicBezTo>
                    <a:cubicBezTo>
                      <a:pt x="286" y="461"/>
                      <a:pt x="286" y="461"/>
                      <a:pt x="286" y="461"/>
                    </a:cubicBezTo>
                    <a:cubicBezTo>
                      <a:pt x="286" y="461"/>
                      <a:pt x="286" y="461"/>
                      <a:pt x="286" y="461"/>
                    </a:cubicBezTo>
                    <a:cubicBezTo>
                      <a:pt x="286" y="459"/>
                      <a:pt x="286" y="459"/>
                      <a:pt x="286" y="459"/>
                    </a:cubicBezTo>
                    <a:cubicBezTo>
                      <a:pt x="287" y="458"/>
                      <a:pt x="287" y="458"/>
                      <a:pt x="287" y="458"/>
                    </a:cubicBezTo>
                    <a:cubicBezTo>
                      <a:pt x="287" y="457"/>
                      <a:pt x="287" y="457"/>
                      <a:pt x="287" y="457"/>
                    </a:cubicBezTo>
                    <a:cubicBezTo>
                      <a:pt x="284" y="456"/>
                      <a:pt x="284" y="456"/>
                      <a:pt x="284" y="456"/>
                    </a:cubicBezTo>
                    <a:cubicBezTo>
                      <a:pt x="285" y="456"/>
                      <a:pt x="285" y="456"/>
                      <a:pt x="285" y="456"/>
                    </a:cubicBezTo>
                    <a:cubicBezTo>
                      <a:pt x="282" y="450"/>
                      <a:pt x="282" y="450"/>
                      <a:pt x="282" y="450"/>
                    </a:cubicBezTo>
                    <a:cubicBezTo>
                      <a:pt x="282" y="450"/>
                      <a:pt x="282" y="450"/>
                      <a:pt x="282" y="450"/>
                    </a:cubicBezTo>
                    <a:cubicBezTo>
                      <a:pt x="284" y="449"/>
                      <a:pt x="284" y="449"/>
                      <a:pt x="284" y="449"/>
                    </a:cubicBezTo>
                    <a:cubicBezTo>
                      <a:pt x="283" y="448"/>
                      <a:pt x="283" y="448"/>
                      <a:pt x="283" y="448"/>
                    </a:cubicBezTo>
                    <a:cubicBezTo>
                      <a:pt x="285" y="449"/>
                      <a:pt x="285" y="449"/>
                      <a:pt x="285" y="449"/>
                    </a:cubicBezTo>
                    <a:cubicBezTo>
                      <a:pt x="285" y="452"/>
                      <a:pt x="285" y="452"/>
                      <a:pt x="285" y="452"/>
                    </a:cubicBezTo>
                    <a:cubicBezTo>
                      <a:pt x="286" y="450"/>
                      <a:pt x="286" y="450"/>
                      <a:pt x="286" y="450"/>
                    </a:cubicBezTo>
                    <a:cubicBezTo>
                      <a:pt x="286" y="451"/>
                      <a:pt x="286" y="451"/>
                      <a:pt x="286" y="451"/>
                    </a:cubicBezTo>
                    <a:cubicBezTo>
                      <a:pt x="286" y="452"/>
                      <a:pt x="286" y="452"/>
                      <a:pt x="286" y="452"/>
                    </a:cubicBezTo>
                    <a:cubicBezTo>
                      <a:pt x="287" y="453"/>
                      <a:pt x="287" y="453"/>
                      <a:pt x="287" y="453"/>
                    </a:cubicBezTo>
                    <a:cubicBezTo>
                      <a:pt x="287" y="454"/>
                      <a:pt x="287" y="454"/>
                      <a:pt x="287" y="454"/>
                    </a:cubicBezTo>
                    <a:cubicBezTo>
                      <a:pt x="290" y="455"/>
                      <a:pt x="290" y="455"/>
                      <a:pt x="290" y="455"/>
                    </a:cubicBezTo>
                    <a:cubicBezTo>
                      <a:pt x="289" y="456"/>
                      <a:pt x="289" y="456"/>
                      <a:pt x="289" y="456"/>
                    </a:cubicBezTo>
                    <a:cubicBezTo>
                      <a:pt x="288" y="456"/>
                      <a:pt x="288" y="456"/>
                      <a:pt x="288" y="456"/>
                    </a:cubicBezTo>
                    <a:cubicBezTo>
                      <a:pt x="288" y="457"/>
                      <a:pt x="288" y="457"/>
                      <a:pt x="288" y="457"/>
                    </a:cubicBezTo>
                    <a:cubicBezTo>
                      <a:pt x="290" y="458"/>
                      <a:pt x="290" y="458"/>
                      <a:pt x="290" y="458"/>
                    </a:cubicBezTo>
                    <a:cubicBezTo>
                      <a:pt x="290" y="459"/>
                      <a:pt x="290" y="459"/>
                      <a:pt x="290" y="459"/>
                    </a:cubicBezTo>
                    <a:cubicBezTo>
                      <a:pt x="291" y="458"/>
                      <a:pt x="291" y="458"/>
                      <a:pt x="291" y="458"/>
                    </a:cubicBezTo>
                    <a:cubicBezTo>
                      <a:pt x="292" y="458"/>
                      <a:pt x="292" y="458"/>
                      <a:pt x="292" y="458"/>
                    </a:cubicBezTo>
                    <a:cubicBezTo>
                      <a:pt x="294" y="459"/>
                      <a:pt x="294" y="459"/>
                      <a:pt x="294" y="459"/>
                    </a:cubicBezTo>
                    <a:cubicBezTo>
                      <a:pt x="293" y="457"/>
                      <a:pt x="293" y="457"/>
                      <a:pt x="293" y="457"/>
                    </a:cubicBezTo>
                    <a:cubicBezTo>
                      <a:pt x="293" y="457"/>
                      <a:pt x="293" y="457"/>
                      <a:pt x="293" y="457"/>
                    </a:cubicBezTo>
                    <a:cubicBezTo>
                      <a:pt x="293" y="456"/>
                      <a:pt x="293" y="456"/>
                      <a:pt x="293" y="456"/>
                    </a:cubicBezTo>
                    <a:cubicBezTo>
                      <a:pt x="294" y="456"/>
                      <a:pt x="294" y="456"/>
                      <a:pt x="294" y="456"/>
                    </a:cubicBezTo>
                    <a:cubicBezTo>
                      <a:pt x="294" y="457"/>
                      <a:pt x="294" y="457"/>
                      <a:pt x="294" y="457"/>
                    </a:cubicBezTo>
                    <a:cubicBezTo>
                      <a:pt x="297" y="458"/>
                      <a:pt x="297" y="458"/>
                      <a:pt x="297" y="458"/>
                    </a:cubicBezTo>
                    <a:cubicBezTo>
                      <a:pt x="298" y="458"/>
                      <a:pt x="298" y="458"/>
                      <a:pt x="298" y="458"/>
                    </a:cubicBezTo>
                    <a:cubicBezTo>
                      <a:pt x="298" y="457"/>
                      <a:pt x="298" y="457"/>
                      <a:pt x="298" y="457"/>
                    </a:cubicBezTo>
                    <a:cubicBezTo>
                      <a:pt x="296" y="456"/>
                      <a:pt x="296" y="456"/>
                      <a:pt x="296" y="456"/>
                    </a:cubicBezTo>
                    <a:cubicBezTo>
                      <a:pt x="296" y="455"/>
                      <a:pt x="296" y="455"/>
                      <a:pt x="296" y="455"/>
                    </a:cubicBezTo>
                    <a:cubicBezTo>
                      <a:pt x="297" y="455"/>
                      <a:pt x="297" y="455"/>
                      <a:pt x="297" y="455"/>
                    </a:cubicBezTo>
                    <a:cubicBezTo>
                      <a:pt x="299" y="455"/>
                      <a:pt x="299" y="455"/>
                      <a:pt x="299" y="455"/>
                    </a:cubicBezTo>
                    <a:cubicBezTo>
                      <a:pt x="299" y="457"/>
                      <a:pt x="299" y="457"/>
                      <a:pt x="299" y="457"/>
                    </a:cubicBezTo>
                    <a:cubicBezTo>
                      <a:pt x="300" y="458"/>
                      <a:pt x="300" y="458"/>
                      <a:pt x="300" y="458"/>
                    </a:cubicBezTo>
                    <a:cubicBezTo>
                      <a:pt x="301" y="457"/>
                      <a:pt x="301" y="457"/>
                      <a:pt x="301" y="457"/>
                    </a:cubicBezTo>
                    <a:cubicBezTo>
                      <a:pt x="300" y="456"/>
                      <a:pt x="300" y="456"/>
                      <a:pt x="300" y="456"/>
                    </a:cubicBezTo>
                    <a:cubicBezTo>
                      <a:pt x="300" y="455"/>
                      <a:pt x="300" y="455"/>
                      <a:pt x="300" y="455"/>
                    </a:cubicBezTo>
                    <a:cubicBezTo>
                      <a:pt x="301" y="455"/>
                      <a:pt x="301" y="455"/>
                      <a:pt x="301" y="455"/>
                    </a:cubicBezTo>
                    <a:cubicBezTo>
                      <a:pt x="301" y="454"/>
                      <a:pt x="301" y="454"/>
                      <a:pt x="301" y="454"/>
                    </a:cubicBezTo>
                    <a:cubicBezTo>
                      <a:pt x="301" y="453"/>
                      <a:pt x="301" y="453"/>
                      <a:pt x="301" y="453"/>
                    </a:cubicBezTo>
                    <a:cubicBezTo>
                      <a:pt x="302" y="452"/>
                      <a:pt x="302" y="452"/>
                      <a:pt x="302" y="452"/>
                    </a:cubicBezTo>
                    <a:cubicBezTo>
                      <a:pt x="302" y="452"/>
                      <a:pt x="302" y="452"/>
                      <a:pt x="302" y="452"/>
                    </a:cubicBezTo>
                    <a:cubicBezTo>
                      <a:pt x="303" y="454"/>
                      <a:pt x="303" y="454"/>
                      <a:pt x="303" y="454"/>
                    </a:cubicBezTo>
                    <a:cubicBezTo>
                      <a:pt x="305" y="455"/>
                      <a:pt x="305" y="455"/>
                      <a:pt x="305" y="455"/>
                    </a:cubicBezTo>
                    <a:cubicBezTo>
                      <a:pt x="305" y="455"/>
                      <a:pt x="305" y="455"/>
                      <a:pt x="305" y="455"/>
                    </a:cubicBezTo>
                    <a:cubicBezTo>
                      <a:pt x="306" y="454"/>
                      <a:pt x="306" y="454"/>
                      <a:pt x="306" y="454"/>
                    </a:cubicBezTo>
                    <a:cubicBezTo>
                      <a:pt x="306" y="454"/>
                      <a:pt x="306" y="454"/>
                      <a:pt x="306" y="454"/>
                    </a:cubicBezTo>
                    <a:cubicBezTo>
                      <a:pt x="307" y="454"/>
                      <a:pt x="307" y="454"/>
                      <a:pt x="307" y="454"/>
                    </a:cubicBezTo>
                    <a:cubicBezTo>
                      <a:pt x="307" y="453"/>
                      <a:pt x="307" y="453"/>
                      <a:pt x="307" y="453"/>
                    </a:cubicBezTo>
                    <a:cubicBezTo>
                      <a:pt x="311" y="452"/>
                      <a:pt x="311" y="452"/>
                      <a:pt x="311" y="452"/>
                    </a:cubicBezTo>
                    <a:cubicBezTo>
                      <a:pt x="312" y="451"/>
                      <a:pt x="312" y="451"/>
                      <a:pt x="312" y="451"/>
                    </a:cubicBezTo>
                    <a:cubicBezTo>
                      <a:pt x="313" y="452"/>
                      <a:pt x="313" y="452"/>
                      <a:pt x="313" y="452"/>
                    </a:cubicBezTo>
                    <a:cubicBezTo>
                      <a:pt x="313" y="450"/>
                      <a:pt x="313" y="450"/>
                      <a:pt x="313" y="450"/>
                    </a:cubicBezTo>
                    <a:cubicBezTo>
                      <a:pt x="314" y="451"/>
                      <a:pt x="314" y="451"/>
                      <a:pt x="314" y="451"/>
                    </a:cubicBezTo>
                    <a:cubicBezTo>
                      <a:pt x="315" y="451"/>
                      <a:pt x="315" y="451"/>
                      <a:pt x="315" y="451"/>
                    </a:cubicBezTo>
                    <a:cubicBezTo>
                      <a:pt x="315" y="449"/>
                      <a:pt x="315" y="449"/>
                      <a:pt x="315" y="449"/>
                    </a:cubicBezTo>
                    <a:cubicBezTo>
                      <a:pt x="316" y="450"/>
                      <a:pt x="316" y="450"/>
                      <a:pt x="316" y="450"/>
                    </a:cubicBezTo>
                    <a:cubicBezTo>
                      <a:pt x="317" y="451"/>
                      <a:pt x="317" y="451"/>
                      <a:pt x="317" y="451"/>
                    </a:cubicBezTo>
                    <a:cubicBezTo>
                      <a:pt x="317" y="451"/>
                      <a:pt x="317" y="451"/>
                      <a:pt x="317" y="451"/>
                    </a:cubicBezTo>
                    <a:cubicBezTo>
                      <a:pt x="317" y="450"/>
                      <a:pt x="317" y="450"/>
                      <a:pt x="317" y="450"/>
                    </a:cubicBezTo>
                    <a:cubicBezTo>
                      <a:pt x="319" y="449"/>
                      <a:pt x="319" y="449"/>
                      <a:pt x="319" y="449"/>
                    </a:cubicBezTo>
                    <a:cubicBezTo>
                      <a:pt x="320" y="450"/>
                      <a:pt x="320" y="450"/>
                      <a:pt x="320" y="450"/>
                    </a:cubicBezTo>
                    <a:cubicBezTo>
                      <a:pt x="320" y="450"/>
                      <a:pt x="320" y="450"/>
                      <a:pt x="320" y="450"/>
                    </a:cubicBezTo>
                    <a:cubicBezTo>
                      <a:pt x="320" y="449"/>
                      <a:pt x="320" y="449"/>
                      <a:pt x="320" y="449"/>
                    </a:cubicBezTo>
                    <a:cubicBezTo>
                      <a:pt x="321" y="448"/>
                      <a:pt x="321" y="448"/>
                      <a:pt x="321" y="448"/>
                    </a:cubicBezTo>
                    <a:cubicBezTo>
                      <a:pt x="322" y="448"/>
                      <a:pt x="322" y="448"/>
                      <a:pt x="322" y="448"/>
                    </a:cubicBezTo>
                    <a:cubicBezTo>
                      <a:pt x="322" y="449"/>
                      <a:pt x="322" y="449"/>
                      <a:pt x="322" y="449"/>
                    </a:cubicBezTo>
                    <a:cubicBezTo>
                      <a:pt x="323" y="447"/>
                      <a:pt x="323" y="447"/>
                      <a:pt x="323" y="447"/>
                    </a:cubicBezTo>
                    <a:cubicBezTo>
                      <a:pt x="323" y="447"/>
                      <a:pt x="323" y="447"/>
                      <a:pt x="323" y="447"/>
                    </a:cubicBezTo>
                    <a:cubicBezTo>
                      <a:pt x="325" y="446"/>
                      <a:pt x="325" y="446"/>
                      <a:pt x="325" y="446"/>
                    </a:cubicBezTo>
                    <a:cubicBezTo>
                      <a:pt x="325" y="447"/>
                      <a:pt x="325" y="447"/>
                      <a:pt x="325" y="447"/>
                    </a:cubicBezTo>
                    <a:cubicBezTo>
                      <a:pt x="325" y="447"/>
                      <a:pt x="325" y="447"/>
                      <a:pt x="325" y="447"/>
                    </a:cubicBezTo>
                    <a:cubicBezTo>
                      <a:pt x="327" y="447"/>
                      <a:pt x="327" y="447"/>
                      <a:pt x="327" y="447"/>
                    </a:cubicBezTo>
                    <a:cubicBezTo>
                      <a:pt x="327" y="446"/>
                      <a:pt x="327" y="446"/>
                      <a:pt x="327" y="446"/>
                    </a:cubicBezTo>
                    <a:cubicBezTo>
                      <a:pt x="327" y="445"/>
                      <a:pt x="327" y="445"/>
                      <a:pt x="327" y="445"/>
                    </a:cubicBezTo>
                    <a:cubicBezTo>
                      <a:pt x="330" y="445"/>
                      <a:pt x="330" y="445"/>
                      <a:pt x="330" y="445"/>
                    </a:cubicBezTo>
                    <a:cubicBezTo>
                      <a:pt x="330" y="444"/>
                      <a:pt x="330" y="444"/>
                      <a:pt x="330" y="444"/>
                    </a:cubicBezTo>
                    <a:cubicBezTo>
                      <a:pt x="330" y="443"/>
                      <a:pt x="330" y="443"/>
                      <a:pt x="330" y="443"/>
                    </a:cubicBezTo>
                    <a:cubicBezTo>
                      <a:pt x="331" y="443"/>
                      <a:pt x="331" y="443"/>
                      <a:pt x="331" y="443"/>
                    </a:cubicBezTo>
                    <a:cubicBezTo>
                      <a:pt x="332" y="441"/>
                      <a:pt x="332" y="441"/>
                      <a:pt x="332" y="441"/>
                    </a:cubicBezTo>
                    <a:cubicBezTo>
                      <a:pt x="333" y="441"/>
                      <a:pt x="333" y="441"/>
                      <a:pt x="333" y="441"/>
                    </a:cubicBezTo>
                    <a:cubicBezTo>
                      <a:pt x="332" y="441"/>
                      <a:pt x="332" y="441"/>
                      <a:pt x="332" y="441"/>
                    </a:cubicBezTo>
                    <a:cubicBezTo>
                      <a:pt x="332" y="440"/>
                      <a:pt x="332" y="440"/>
                      <a:pt x="332" y="440"/>
                    </a:cubicBezTo>
                    <a:cubicBezTo>
                      <a:pt x="332" y="439"/>
                      <a:pt x="332" y="439"/>
                      <a:pt x="332" y="439"/>
                    </a:cubicBezTo>
                    <a:cubicBezTo>
                      <a:pt x="334" y="440"/>
                      <a:pt x="334" y="440"/>
                      <a:pt x="334" y="440"/>
                    </a:cubicBezTo>
                    <a:cubicBezTo>
                      <a:pt x="334" y="439"/>
                      <a:pt x="334" y="439"/>
                      <a:pt x="334" y="439"/>
                    </a:cubicBezTo>
                    <a:cubicBezTo>
                      <a:pt x="335" y="438"/>
                      <a:pt x="335" y="438"/>
                      <a:pt x="335" y="438"/>
                    </a:cubicBezTo>
                    <a:cubicBezTo>
                      <a:pt x="336" y="439"/>
                      <a:pt x="336" y="439"/>
                      <a:pt x="336" y="439"/>
                    </a:cubicBezTo>
                    <a:cubicBezTo>
                      <a:pt x="336" y="438"/>
                      <a:pt x="336" y="438"/>
                      <a:pt x="336" y="438"/>
                    </a:cubicBezTo>
                    <a:cubicBezTo>
                      <a:pt x="336" y="437"/>
                      <a:pt x="336" y="437"/>
                      <a:pt x="336" y="437"/>
                    </a:cubicBezTo>
                    <a:cubicBezTo>
                      <a:pt x="336" y="437"/>
                      <a:pt x="336" y="437"/>
                      <a:pt x="336" y="437"/>
                    </a:cubicBezTo>
                    <a:cubicBezTo>
                      <a:pt x="334" y="436"/>
                      <a:pt x="334" y="436"/>
                      <a:pt x="334" y="436"/>
                    </a:cubicBezTo>
                    <a:cubicBezTo>
                      <a:pt x="336" y="435"/>
                      <a:pt x="336" y="435"/>
                      <a:pt x="336" y="435"/>
                    </a:cubicBezTo>
                    <a:cubicBezTo>
                      <a:pt x="337" y="435"/>
                      <a:pt x="337" y="435"/>
                      <a:pt x="337" y="435"/>
                    </a:cubicBezTo>
                    <a:cubicBezTo>
                      <a:pt x="338" y="436"/>
                      <a:pt x="338" y="436"/>
                      <a:pt x="338" y="436"/>
                    </a:cubicBezTo>
                    <a:cubicBezTo>
                      <a:pt x="338" y="436"/>
                      <a:pt x="338" y="436"/>
                      <a:pt x="338" y="436"/>
                    </a:cubicBezTo>
                    <a:cubicBezTo>
                      <a:pt x="337" y="436"/>
                      <a:pt x="337" y="436"/>
                      <a:pt x="337" y="436"/>
                    </a:cubicBezTo>
                    <a:cubicBezTo>
                      <a:pt x="338" y="435"/>
                      <a:pt x="338" y="435"/>
                      <a:pt x="338" y="435"/>
                    </a:cubicBezTo>
                    <a:cubicBezTo>
                      <a:pt x="339" y="434"/>
                      <a:pt x="339" y="434"/>
                      <a:pt x="339" y="434"/>
                    </a:cubicBezTo>
                    <a:cubicBezTo>
                      <a:pt x="339" y="433"/>
                      <a:pt x="339" y="433"/>
                      <a:pt x="339" y="433"/>
                    </a:cubicBezTo>
                    <a:cubicBezTo>
                      <a:pt x="341" y="433"/>
                      <a:pt x="341" y="433"/>
                      <a:pt x="341" y="433"/>
                    </a:cubicBezTo>
                    <a:lnTo>
                      <a:pt x="341" y="432"/>
                    </a:lnTo>
                    <a:close/>
                  </a:path>
                </a:pathLst>
              </a:custGeom>
              <a:solidFill>
                <a:srgbClr val="0071B4">
                  <a:alpha val="34901"/>
                </a:srgbClr>
              </a:solidFill>
              <a:ln w="9525">
                <a:noFill/>
                <a:round/>
                <a:headEnd/>
                <a:tailEnd/>
              </a:ln>
            </p:spPr>
            <p:txBody>
              <a:bodyPr/>
              <a:lstStyle/>
              <a:p>
                <a:endParaRPr lang="en-US"/>
              </a:p>
            </p:txBody>
          </p:sp>
          <p:sp>
            <p:nvSpPr>
              <p:cNvPr id="14795" name="Freeform 398"/>
              <p:cNvSpPr>
                <a:spLocks/>
              </p:cNvSpPr>
              <p:nvPr/>
            </p:nvSpPr>
            <p:spPr bwMode="auto">
              <a:xfrm>
                <a:off x="2593" y="1345"/>
                <a:ext cx="2897" cy="2296"/>
              </a:xfrm>
              <a:custGeom>
                <a:avLst/>
                <a:gdLst>
                  <a:gd name="T0" fmla="*/ 2818 w 2897"/>
                  <a:gd name="T1" fmla="*/ 484 h 2296"/>
                  <a:gd name="T2" fmla="*/ 2523 w 2897"/>
                  <a:gd name="T3" fmla="*/ 408 h 2296"/>
                  <a:gd name="T4" fmla="*/ 2202 w 2897"/>
                  <a:gd name="T5" fmla="*/ 289 h 2296"/>
                  <a:gd name="T6" fmla="*/ 2045 w 2897"/>
                  <a:gd name="T7" fmla="*/ 299 h 2296"/>
                  <a:gd name="T8" fmla="*/ 1852 w 2897"/>
                  <a:gd name="T9" fmla="*/ 229 h 2296"/>
                  <a:gd name="T10" fmla="*/ 1729 w 2897"/>
                  <a:gd name="T11" fmla="*/ 247 h 2296"/>
                  <a:gd name="T12" fmla="*/ 1748 w 2897"/>
                  <a:gd name="T13" fmla="*/ 66 h 2296"/>
                  <a:gd name="T14" fmla="*/ 1619 w 2897"/>
                  <a:gd name="T15" fmla="*/ 84 h 2296"/>
                  <a:gd name="T16" fmla="*/ 1476 w 2897"/>
                  <a:gd name="T17" fmla="*/ 155 h 2296"/>
                  <a:gd name="T18" fmla="*/ 1390 w 2897"/>
                  <a:gd name="T19" fmla="*/ 297 h 2296"/>
                  <a:gd name="T20" fmla="*/ 1291 w 2897"/>
                  <a:gd name="T21" fmla="*/ 273 h 2296"/>
                  <a:gd name="T22" fmla="*/ 1231 w 2897"/>
                  <a:gd name="T23" fmla="*/ 520 h 2296"/>
                  <a:gd name="T24" fmla="*/ 1197 w 2897"/>
                  <a:gd name="T25" fmla="*/ 420 h 2296"/>
                  <a:gd name="T26" fmla="*/ 982 w 2897"/>
                  <a:gd name="T27" fmla="*/ 454 h 2296"/>
                  <a:gd name="T28" fmla="*/ 761 w 2897"/>
                  <a:gd name="T29" fmla="*/ 577 h 2296"/>
                  <a:gd name="T30" fmla="*/ 737 w 2897"/>
                  <a:gd name="T31" fmla="*/ 426 h 2296"/>
                  <a:gd name="T32" fmla="*/ 635 w 2897"/>
                  <a:gd name="T33" fmla="*/ 376 h 2296"/>
                  <a:gd name="T34" fmla="*/ 536 w 2897"/>
                  <a:gd name="T35" fmla="*/ 402 h 2296"/>
                  <a:gd name="T36" fmla="*/ 452 w 2897"/>
                  <a:gd name="T37" fmla="*/ 490 h 2296"/>
                  <a:gd name="T38" fmla="*/ 399 w 2897"/>
                  <a:gd name="T39" fmla="*/ 619 h 2296"/>
                  <a:gd name="T40" fmla="*/ 321 w 2897"/>
                  <a:gd name="T41" fmla="*/ 699 h 2296"/>
                  <a:gd name="T42" fmla="*/ 335 w 2897"/>
                  <a:gd name="T43" fmla="*/ 743 h 2296"/>
                  <a:gd name="T44" fmla="*/ 424 w 2897"/>
                  <a:gd name="T45" fmla="*/ 850 h 2296"/>
                  <a:gd name="T46" fmla="*/ 478 w 2897"/>
                  <a:gd name="T47" fmla="*/ 725 h 2296"/>
                  <a:gd name="T48" fmla="*/ 564 w 2897"/>
                  <a:gd name="T49" fmla="*/ 548 h 2296"/>
                  <a:gd name="T50" fmla="*/ 602 w 2897"/>
                  <a:gd name="T51" fmla="*/ 721 h 2296"/>
                  <a:gd name="T52" fmla="*/ 538 w 2897"/>
                  <a:gd name="T53" fmla="*/ 832 h 2296"/>
                  <a:gd name="T54" fmla="*/ 379 w 2897"/>
                  <a:gd name="T55" fmla="*/ 848 h 2296"/>
                  <a:gd name="T56" fmla="*/ 321 w 2897"/>
                  <a:gd name="T57" fmla="*/ 910 h 2296"/>
                  <a:gd name="T58" fmla="*/ 191 w 2897"/>
                  <a:gd name="T59" fmla="*/ 1019 h 2296"/>
                  <a:gd name="T60" fmla="*/ 195 w 2897"/>
                  <a:gd name="T61" fmla="*/ 1230 h 2296"/>
                  <a:gd name="T62" fmla="*/ 468 w 2897"/>
                  <a:gd name="T63" fmla="*/ 1199 h 2296"/>
                  <a:gd name="T64" fmla="*/ 496 w 2897"/>
                  <a:gd name="T65" fmla="*/ 1121 h 2296"/>
                  <a:gd name="T66" fmla="*/ 612 w 2897"/>
                  <a:gd name="T67" fmla="*/ 1165 h 2296"/>
                  <a:gd name="T68" fmla="*/ 735 w 2897"/>
                  <a:gd name="T69" fmla="*/ 1081 h 2296"/>
                  <a:gd name="T70" fmla="*/ 759 w 2897"/>
                  <a:gd name="T71" fmla="*/ 1073 h 2296"/>
                  <a:gd name="T72" fmla="*/ 620 w 2897"/>
                  <a:gd name="T73" fmla="*/ 1205 h 2296"/>
                  <a:gd name="T74" fmla="*/ 689 w 2897"/>
                  <a:gd name="T75" fmla="*/ 1318 h 2296"/>
                  <a:gd name="T76" fmla="*/ 369 w 2897"/>
                  <a:gd name="T77" fmla="*/ 1227 h 2296"/>
                  <a:gd name="T78" fmla="*/ 2 w 2897"/>
                  <a:gd name="T79" fmla="*/ 1573 h 2296"/>
                  <a:gd name="T80" fmla="*/ 128 w 2897"/>
                  <a:gd name="T81" fmla="*/ 1716 h 2296"/>
                  <a:gd name="T82" fmla="*/ 413 w 2897"/>
                  <a:gd name="T83" fmla="*/ 1852 h 2296"/>
                  <a:gd name="T84" fmla="*/ 592 w 2897"/>
                  <a:gd name="T85" fmla="*/ 2288 h 2296"/>
                  <a:gd name="T86" fmla="*/ 797 w 2897"/>
                  <a:gd name="T87" fmla="*/ 1890 h 2296"/>
                  <a:gd name="T88" fmla="*/ 886 w 2897"/>
                  <a:gd name="T89" fmla="*/ 1629 h 2296"/>
                  <a:gd name="T90" fmla="*/ 769 w 2897"/>
                  <a:gd name="T91" fmla="*/ 1515 h 2296"/>
                  <a:gd name="T92" fmla="*/ 839 w 2897"/>
                  <a:gd name="T93" fmla="*/ 1539 h 2296"/>
                  <a:gd name="T94" fmla="*/ 1036 w 2897"/>
                  <a:gd name="T95" fmla="*/ 1430 h 2296"/>
                  <a:gd name="T96" fmla="*/ 954 w 2897"/>
                  <a:gd name="T97" fmla="*/ 1424 h 2296"/>
                  <a:gd name="T98" fmla="*/ 1113 w 2897"/>
                  <a:gd name="T99" fmla="*/ 1418 h 2296"/>
                  <a:gd name="T100" fmla="*/ 1336 w 2897"/>
                  <a:gd name="T101" fmla="*/ 1661 h 2296"/>
                  <a:gd name="T102" fmla="*/ 1555 w 2897"/>
                  <a:gd name="T103" fmla="*/ 1521 h 2296"/>
                  <a:gd name="T104" fmla="*/ 1675 w 2897"/>
                  <a:gd name="T105" fmla="*/ 1619 h 2296"/>
                  <a:gd name="T106" fmla="*/ 1774 w 2897"/>
                  <a:gd name="T107" fmla="*/ 1493 h 2296"/>
                  <a:gd name="T108" fmla="*/ 1932 w 2897"/>
                  <a:gd name="T109" fmla="*/ 1372 h 2296"/>
                  <a:gd name="T110" fmla="*/ 1886 w 2897"/>
                  <a:gd name="T111" fmla="*/ 1189 h 2296"/>
                  <a:gd name="T112" fmla="*/ 2003 w 2897"/>
                  <a:gd name="T113" fmla="*/ 1266 h 2296"/>
                  <a:gd name="T114" fmla="*/ 2204 w 2897"/>
                  <a:gd name="T115" fmla="*/ 944 h 2296"/>
                  <a:gd name="T116" fmla="*/ 2298 w 2897"/>
                  <a:gd name="T117" fmla="*/ 751 h 2296"/>
                  <a:gd name="T118" fmla="*/ 2511 w 2897"/>
                  <a:gd name="T119" fmla="*/ 681 h 2296"/>
                  <a:gd name="T120" fmla="*/ 2515 w 2897"/>
                  <a:gd name="T121" fmla="*/ 798 h 2296"/>
                  <a:gd name="T122" fmla="*/ 2660 w 2897"/>
                  <a:gd name="T123" fmla="*/ 683 h 2296"/>
                  <a:gd name="T124" fmla="*/ 2768 w 2897"/>
                  <a:gd name="T125" fmla="*/ 544 h 22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7"/>
                  <a:gd name="T190" fmla="*/ 0 h 2296"/>
                  <a:gd name="T191" fmla="*/ 2897 w 2897"/>
                  <a:gd name="T192" fmla="*/ 2296 h 22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7" h="2296">
                    <a:moveTo>
                      <a:pt x="2857" y="581"/>
                    </a:moveTo>
                    <a:lnTo>
                      <a:pt x="2859" y="579"/>
                    </a:lnTo>
                    <a:lnTo>
                      <a:pt x="2863" y="577"/>
                    </a:lnTo>
                    <a:lnTo>
                      <a:pt x="2859" y="571"/>
                    </a:lnTo>
                    <a:lnTo>
                      <a:pt x="2857" y="571"/>
                    </a:lnTo>
                    <a:lnTo>
                      <a:pt x="2855" y="569"/>
                    </a:lnTo>
                    <a:lnTo>
                      <a:pt x="2861" y="569"/>
                    </a:lnTo>
                    <a:lnTo>
                      <a:pt x="2861" y="567"/>
                    </a:lnTo>
                    <a:lnTo>
                      <a:pt x="2861" y="563"/>
                    </a:lnTo>
                    <a:lnTo>
                      <a:pt x="2865" y="561"/>
                    </a:lnTo>
                    <a:lnTo>
                      <a:pt x="2869" y="561"/>
                    </a:lnTo>
                    <a:lnTo>
                      <a:pt x="2877" y="561"/>
                    </a:lnTo>
                    <a:lnTo>
                      <a:pt x="2877" y="559"/>
                    </a:lnTo>
                    <a:lnTo>
                      <a:pt x="2873" y="555"/>
                    </a:lnTo>
                    <a:lnTo>
                      <a:pt x="2871" y="551"/>
                    </a:lnTo>
                    <a:lnTo>
                      <a:pt x="2873" y="549"/>
                    </a:lnTo>
                    <a:lnTo>
                      <a:pt x="2875" y="553"/>
                    </a:lnTo>
                    <a:lnTo>
                      <a:pt x="2879" y="555"/>
                    </a:lnTo>
                    <a:lnTo>
                      <a:pt x="2879" y="557"/>
                    </a:lnTo>
                    <a:lnTo>
                      <a:pt x="2883" y="557"/>
                    </a:lnTo>
                    <a:lnTo>
                      <a:pt x="2883" y="555"/>
                    </a:lnTo>
                    <a:lnTo>
                      <a:pt x="2883" y="553"/>
                    </a:lnTo>
                    <a:lnTo>
                      <a:pt x="2885" y="548"/>
                    </a:lnTo>
                    <a:lnTo>
                      <a:pt x="2887" y="546"/>
                    </a:lnTo>
                    <a:lnTo>
                      <a:pt x="2889" y="544"/>
                    </a:lnTo>
                    <a:lnTo>
                      <a:pt x="2893" y="544"/>
                    </a:lnTo>
                    <a:lnTo>
                      <a:pt x="2895" y="544"/>
                    </a:lnTo>
                    <a:lnTo>
                      <a:pt x="2897" y="542"/>
                    </a:lnTo>
                    <a:lnTo>
                      <a:pt x="2893" y="540"/>
                    </a:lnTo>
                    <a:lnTo>
                      <a:pt x="2893" y="542"/>
                    </a:lnTo>
                    <a:lnTo>
                      <a:pt x="2891" y="540"/>
                    </a:lnTo>
                    <a:lnTo>
                      <a:pt x="2889" y="540"/>
                    </a:lnTo>
                    <a:lnTo>
                      <a:pt x="2889" y="538"/>
                    </a:lnTo>
                    <a:lnTo>
                      <a:pt x="2887" y="534"/>
                    </a:lnTo>
                    <a:lnTo>
                      <a:pt x="2883" y="538"/>
                    </a:lnTo>
                    <a:lnTo>
                      <a:pt x="2883" y="536"/>
                    </a:lnTo>
                    <a:lnTo>
                      <a:pt x="2885" y="536"/>
                    </a:lnTo>
                    <a:lnTo>
                      <a:pt x="2885" y="534"/>
                    </a:lnTo>
                    <a:lnTo>
                      <a:pt x="2879" y="530"/>
                    </a:lnTo>
                    <a:lnTo>
                      <a:pt x="2877" y="526"/>
                    </a:lnTo>
                    <a:lnTo>
                      <a:pt x="2873" y="524"/>
                    </a:lnTo>
                    <a:lnTo>
                      <a:pt x="2871" y="520"/>
                    </a:lnTo>
                    <a:lnTo>
                      <a:pt x="2871" y="518"/>
                    </a:lnTo>
                    <a:lnTo>
                      <a:pt x="2869" y="516"/>
                    </a:lnTo>
                    <a:lnTo>
                      <a:pt x="2867" y="512"/>
                    </a:lnTo>
                    <a:lnTo>
                      <a:pt x="2855" y="510"/>
                    </a:lnTo>
                    <a:lnTo>
                      <a:pt x="2854" y="510"/>
                    </a:lnTo>
                    <a:lnTo>
                      <a:pt x="2857" y="512"/>
                    </a:lnTo>
                    <a:lnTo>
                      <a:pt x="2857" y="514"/>
                    </a:lnTo>
                    <a:lnTo>
                      <a:pt x="2855" y="514"/>
                    </a:lnTo>
                    <a:lnTo>
                      <a:pt x="2852" y="514"/>
                    </a:lnTo>
                    <a:lnTo>
                      <a:pt x="2848" y="510"/>
                    </a:lnTo>
                    <a:lnTo>
                      <a:pt x="2848" y="514"/>
                    </a:lnTo>
                    <a:lnTo>
                      <a:pt x="2848" y="516"/>
                    </a:lnTo>
                    <a:lnTo>
                      <a:pt x="2846" y="516"/>
                    </a:lnTo>
                    <a:lnTo>
                      <a:pt x="2846" y="514"/>
                    </a:lnTo>
                    <a:lnTo>
                      <a:pt x="2844" y="512"/>
                    </a:lnTo>
                    <a:lnTo>
                      <a:pt x="2844" y="510"/>
                    </a:lnTo>
                    <a:lnTo>
                      <a:pt x="2846" y="508"/>
                    </a:lnTo>
                    <a:lnTo>
                      <a:pt x="2844" y="508"/>
                    </a:lnTo>
                    <a:lnTo>
                      <a:pt x="2842" y="508"/>
                    </a:lnTo>
                    <a:lnTo>
                      <a:pt x="2842" y="506"/>
                    </a:lnTo>
                    <a:lnTo>
                      <a:pt x="2840" y="504"/>
                    </a:lnTo>
                    <a:lnTo>
                      <a:pt x="2840" y="506"/>
                    </a:lnTo>
                    <a:lnTo>
                      <a:pt x="2840" y="510"/>
                    </a:lnTo>
                    <a:lnTo>
                      <a:pt x="2838" y="510"/>
                    </a:lnTo>
                    <a:lnTo>
                      <a:pt x="2838" y="508"/>
                    </a:lnTo>
                    <a:lnTo>
                      <a:pt x="2834" y="506"/>
                    </a:lnTo>
                    <a:lnTo>
                      <a:pt x="2832" y="506"/>
                    </a:lnTo>
                    <a:lnTo>
                      <a:pt x="2828" y="508"/>
                    </a:lnTo>
                    <a:lnTo>
                      <a:pt x="2830" y="510"/>
                    </a:lnTo>
                    <a:lnTo>
                      <a:pt x="2830" y="508"/>
                    </a:lnTo>
                    <a:lnTo>
                      <a:pt x="2834" y="508"/>
                    </a:lnTo>
                    <a:lnTo>
                      <a:pt x="2832" y="510"/>
                    </a:lnTo>
                    <a:lnTo>
                      <a:pt x="2836" y="510"/>
                    </a:lnTo>
                    <a:lnTo>
                      <a:pt x="2834" y="524"/>
                    </a:lnTo>
                    <a:lnTo>
                      <a:pt x="2836" y="524"/>
                    </a:lnTo>
                    <a:lnTo>
                      <a:pt x="2838" y="522"/>
                    </a:lnTo>
                    <a:lnTo>
                      <a:pt x="2838" y="524"/>
                    </a:lnTo>
                    <a:lnTo>
                      <a:pt x="2840" y="526"/>
                    </a:lnTo>
                    <a:lnTo>
                      <a:pt x="2840" y="532"/>
                    </a:lnTo>
                    <a:lnTo>
                      <a:pt x="2838" y="532"/>
                    </a:lnTo>
                    <a:lnTo>
                      <a:pt x="2836" y="534"/>
                    </a:lnTo>
                    <a:lnTo>
                      <a:pt x="2836" y="532"/>
                    </a:lnTo>
                    <a:lnTo>
                      <a:pt x="2836" y="530"/>
                    </a:lnTo>
                    <a:lnTo>
                      <a:pt x="2836" y="526"/>
                    </a:lnTo>
                    <a:lnTo>
                      <a:pt x="2834" y="526"/>
                    </a:lnTo>
                    <a:lnTo>
                      <a:pt x="2832" y="526"/>
                    </a:lnTo>
                    <a:lnTo>
                      <a:pt x="2830" y="524"/>
                    </a:lnTo>
                    <a:lnTo>
                      <a:pt x="2830" y="522"/>
                    </a:lnTo>
                    <a:lnTo>
                      <a:pt x="2828" y="520"/>
                    </a:lnTo>
                    <a:lnTo>
                      <a:pt x="2826" y="518"/>
                    </a:lnTo>
                    <a:lnTo>
                      <a:pt x="2828" y="514"/>
                    </a:lnTo>
                    <a:lnTo>
                      <a:pt x="2824" y="498"/>
                    </a:lnTo>
                    <a:lnTo>
                      <a:pt x="2822" y="496"/>
                    </a:lnTo>
                    <a:lnTo>
                      <a:pt x="2822" y="494"/>
                    </a:lnTo>
                    <a:lnTo>
                      <a:pt x="2824" y="496"/>
                    </a:lnTo>
                    <a:lnTo>
                      <a:pt x="2824" y="498"/>
                    </a:lnTo>
                    <a:lnTo>
                      <a:pt x="2826" y="498"/>
                    </a:lnTo>
                    <a:lnTo>
                      <a:pt x="2824" y="496"/>
                    </a:lnTo>
                    <a:lnTo>
                      <a:pt x="2818" y="490"/>
                    </a:lnTo>
                    <a:lnTo>
                      <a:pt x="2818" y="488"/>
                    </a:lnTo>
                    <a:lnTo>
                      <a:pt x="2818" y="484"/>
                    </a:lnTo>
                    <a:lnTo>
                      <a:pt x="2810" y="482"/>
                    </a:lnTo>
                    <a:lnTo>
                      <a:pt x="2814" y="490"/>
                    </a:lnTo>
                    <a:lnTo>
                      <a:pt x="2816" y="492"/>
                    </a:lnTo>
                    <a:lnTo>
                      <a:pt x="2816" y="494"/>
                    </a:lnTo>
                    <a:lnTo>
                      <a:pt x="2806" y="488"/>
                    </a:lnTo>
                    <a:lnTo>
                      <a:pt x="2804" y="486"/>
                    </a:lnTo>
                    <a:lnTo>
                      <a:pt x="2802" y="484"/>
                    </a:lnTo>
                    <a:lnTo>
                      <a:pt x="2804" y="484"/>
                    </a:lnTo>
                    <a:lnTo>
                      <a:pt x="2806" y="482"/>
                    </a:lnTo>
                    <a:lnTo>
                      <a:pt x="2806" y="480"/>
                    </a:lnTo>
                    <a:lnTo>
                      <a:pt x="2802" y="478"/>
                    </a:lnTo>
                    <a:lnTo>
                      <a:pt x="2798" y="478"/>
                    </a:lnTo>
                    <a:lnTo>
                      <a:pt x="2796" y="476"/>
                    </a:lnTo>
                    <a:lnTo>
                      <a:pt x="2794" y="476"/>
                    </a:lnTo>
                    <a:lnTo>
                      <a:pt x="2794" y="474"/>
                    </a:lnTo>
                    <a:lnTo>
                      <a:pt x="2796" y="474"/>
                    </a:lnTo>
                    <a:lnTo>
                      <a:pt x="2796" y="472"/>
                    </a:lnTo>
                    <a:lnTo>
                      <a:pt x="2794" y="470"/>
                    </a:lnTo>
                    <a:lnTo>
                      <a:pt x="2790" y="470"/>
                    </a:lnTo>
                    <a:lnTo>
                      <a:pt x="2792" y="468"/>
                    </a:lnTo>
                    <a:lnTo>
                      <a:pt x="2790" y="464"/>
                    </a:lnTo>
                    <a:lnTo>
                      <a:pt x="2788" y="466"/>
                    </a:lnTo>
                    <a:lnTo>
                      <a:pt x="2786" y="464"/>
                    </a:lnTo>
                    <a:lnTo>
                      <a:pt x="2784" y="462"/>
                    </a:lnTo>
                    <a:lnTo>
                      <a:pt x="2780" y="464"/>
                    </a:lnTo>
                    <a:lnTo>
                      <a:pt x="2778" y="462"/>
                    </a:lnTo>
                    <a:lnTo>
                      <a:pt x="2780" y="460"/>
                    </a:lnTo>
                    <a:lnTo>
                      <a:pt x="2778" y="456"/>
                    </a:lnTo>
                    <a:lnTo>
                      <a:pt x="2774" y="454"/>
                    </a:lnTo>
                    <a:lnTo>
                      <a:pt x="2778" y="458"/>
                    </a:lnTo>
                    <a:lnTo>
                      <a:pt x="2774" y="456"/>
                    </a:lnTo>
                    <a:lnTo>
                      <a:pt x="2772" y="456"/>
                    </a:lnTo>
                    <a:lnTo>
                      <a:pt x="2770" y="454"/>
                    </a:lnTo>
                    <a:lnTo>
                      <a:pt x="2768" y="444"/>
                    </a:lnTo>
                    <a:lnTo>
                      <a:pt x="2766" y="444"/>
                    </a:lnTo>
                    <a:lnTo>
                      <a:pt x="2760" y="442"/>
                    </a:lnTo>
                    <a:lnTo>
                      <a:pt x="2758" y="440"/>
                    </a:lnTo>
                    <a:lnTo>
                      <a:pt x="2754" y="440"/>
                    </a:lnTo>
                    <a:lnTo>
                      <a:pt x="2752" y="438"/>
                    </a:lnTo>
                    <a:lnTo>
                      <a:pt x="2734" y="422"/>
                    </a:lnTo>
                    <a:lnTo>
                      <a:pt x="2730" y="420"/>
                    </a:lnTo>
                    <a:lnTo>
                      <a:pt x="2730" y="418"/>
                    </a:lnTo>
                    <a:lnTo>
                      <a:pt x="2728" y="420"/>
                    </a:lnTo>
                    <a:lnTo>
                      <a:pt x="2718" y="414"/>
                    </a:lnTo>
                    <a:lnTo>
                      <a:pt x="2714" y="410"/>
                    </a:lnTo>
                    <a:lnTo>
                      <a:pt x="2712" y="410"/>
                    </a:lnTo>
                    <a:lnTo>
                      <a:pt x="2704" y="408"/>
                    </a:lnTo>
                    <a:lnTo>
                      <a:pt x="2696" y="400"/>
                    </a:lnTo>
                    <a:lnTo>
                      <a:pt x="2680" y="400"/>
                    </a:lnTo>
                    <a:lnTo>
                      <a:pt x="2680" y="402"/>
                    </a:lnTo>
                    <a:lnTo>
                      <a:pt x="2676" y="402"/>
                    </a:lnTo>
                    <a:lnTo>
                      <a:pt x="2674" y="400"/>
                    </a:lnTo>
                    <a:lnTo>
                      <a:pt x="2670" y="400"/>
                    </a:lnTo>
                    <a:lnTo>
                      <a:pt x="2666" y="400"/>
                    </a:lnTo>
                    <a:lnTo>
                      <a:pt x="2660" y="400"/>
                    </a:lnTo>
                    <a:lnTo>
                      <a:pt x="2656" y="402"/>
                    </a:lnTo>
                    <a:lnTo>
                      <a:pt x="2652" y="400"/>
                    </a:lnTo>
                    <a:lnTo>
                      <a:pt x="2646" y="396"/>
                    </a:lnTo>
                    <a:lnTo>
                      <a:pt x="2644" y="398"/>
                    </a:lnTo>
                    <a:lnTo>
                      <a:pt x="2621" y="392"/>
                    </a:lnTo>
                    <a:lnTo>
                      <a:pt x="2619" y="394"/>
                    </a:lnTo>
                    <a:lnTo>
                      <a:pt x="2619" y="398"/>
                    </a:lnTo>
                    <a:lnTo>
                      <a:pt x="2619" y="400"/>
                    </a:lnTo>
                    <a:lnTo>
                      <a:pt x="2619" y="406"/>
                    </a:lnTo>
                    <a:lnTo>
                      <a:pt x="2615" y="408"/>
                    </a:lnTo>
                    <a:lnTo>
                      <a:pt x="2613" y="410"/>
                    </a:lnTo>
                    <a:lnTo>
                      <a:pt x="2621" y="412"/>
                    </a:lnTo>
                    <a:lnTo>
                      <a:pt x="2623" y="422"/>
                    </a:lnTo>
                    <a:lnTo>
                      <a:pt x="2625" y="424"/>
                    </a:lnTo>
                    <a:lnTo>
                      <a:pt x="2627" y="432"/>
                    </a:lnTo>
                    <a:lnTo>
                      <a:pt x="2619" y="440"/>
                    </a:lnTo>
                    <a:lnTo>
                      <a:pt x="2613" y="444"/>
                    </a:lnTo>
                    <a:lnTo>
                      <a:pt x="2607" y="444"/>
                    </a:lnTo>
                    <a:lnTo>
                      <a:pt x="2605" y="442"/>
                    </a:lnTo>
                    <a:lnTo>
                      <a:pt x="2603" y="434"/>
                    </a:lnTo>
                    <a:lnTo>
                      <a:pt x="2599" y="432"/>
                    </a:lnTo>
                    <a:lnTo>
                      <a:pt x="2599" y="430"/>
                    </a:lnTo>
                    <a:lnTo>
                      <a:pt x="2595" y="428"/>
                    </a:lnTo>
                    <a:lnTo>
                      <a:pt x="2589" y="428"/>
                    </a:lnTo>
                    <a:lnTo>
                      <a:pt x="2587" y="426"/>
                    </a:lnTo>
                    <a:lnTo>
                      <a:pt x="2587" y="412"/>
                    </a:lnTo>
                    <a:lnTo>
                      <a:pt x="2583" y="410"/>
                    </a:lnTo>
                    <a:lnTo>
                      <a:pt x="2583" y="408"/>
                    </a:lnTo>
                    <a:lnTo>
                      <a:pt x="2585" y="408"/>
                    </a:lnTo>
                    <a:lnTo>
                      <a:pt x="2585" y="406"/>
                    </a:lnTo>
                    <a:lnTo>
                      <a:pt x="2581" y="404"/>
                    </a:lnTo>
                    <a:lnTo>
                      <a:pt x="2579" y="404"/>
                    </a:lnTo>
                    <a:lnTo>
                      <a:pt x="2569" y="416"/>
                    </a:lnTo>
                    <a:lnTo>
                      <a:pt x="2567" y="416"/>
                    </a:lnTo>
                    <a:lnTo>
                      <a:pt x="2561" y="416"/>
                    </a:lnTo>
                    <a:lnTo>
                      <a:pt x="2555" y="412"/>
                    </a:lnTo>
                    <a:lnTo>
                      <a:pt x="2547" y="412"/>
                    </a:lnTo>
                    <a:lnTo>
                      <a:pt x="2543" y="412"/>
                    </a:lnTo>
                    <a:lnTo>
                      <a:pt x="2543" y="414"/>
                    </a:lnTo>
                    <a:lnTo>
                      <a:pt x="2543" y="412"/>
                    </a:lnTo>
                    <a:lnTo>
                      <a:pt x="2537" y="412"/>
                    </a:lnTo>
                    <a:lnTo>
                      <a:pt x="2533" y="410"/>
                    </a:lnTo>
                    <a:lnTo>
                      <a:pt x="2529" y="404"/>
                    </a:lnTo>
                    <a:lnTo>
                      <a:pt x="2523" y="408"/>
                    </a:lnTo>
                    <a:lnTo>
                      <a:pt x="2515" y="406"/>
                    </a:lnTo>
                    <a:lnTo>
                      <a:pt x="2511" y="408"/>
                    </a:lnTo>
                    <a:lnTo>
                      <a:pt x="2507" y="408"/>
                    </a:lnTo>
                    <a:lnTo>
                      <a:pt x="2505" y="408"/>
                    </a:lnTo>
                    <a:lnTo>
                      <a:pt x="2503" y="410"/>
                    </a:lnTo>
                    <a:lnTo>
                      <a:pt x="2501" y="410"/>
                    </a:lnTo>
                    <a:lnTo>
                      <a:pt x="2501" y="414"/>
                    </a:lnTo>
                    <a:lnTo>
                      <a:pt x="2497" y="414"/>
                    </a:lnTo>
                    <a:lnTo>
                      <a:pt x="2495" y="418"/>
                    </a:lnTo>
                    <a:lnTo>
                      <a:pt x="2491" y="420"/>
                    </a:lnTo>
                    <a:lnTo>
                      <a:pt x="2489" y="420"/>
                    </a:lnTo>
                    <a:lnTo>
                      <a:pt x="2491" y="416"/>
                    </a:lnTo>
                    <a:lnTo>
                      <a:pt x="2489" y="412"/>
                    </a:lnTo>
                    <a:lnTo>
                      <a:pt x="2487" y="414"/>
                    </a:lnTo>
                    <a:lnTo>
                      <a:pt x="2485" y="414"/>
                    </a:lnTo>
                    <a:lnTo>
                      <a:pt x="2481" y="408"/>
                    </a:lnTo>
                    <a:lnTo>
                      <a:pt x="2479" y="406"/>
                    </a:lnTo>
                    <a:lnTo>
                      <a:pt x="2473" y="406"/>
                    </a:lnTo>
                    <a:lnTo>
                      <a:pt x="2471" y="404"/>
                    </a:lnTo>
                    <a:lnTo>
                      <a:pt x="2467" y="404"/>
                    </a:lnTo>
                    <a:lnTo>
                      <a:pt x="2467" y="400"/>
                    </a:lnTo>
                    <a:lnTo>
                      <a:pt x="2473" y="386"/>
                    </a:lnTo>
                    <a:lnTo>
                      <a:pt x="2473" y="378"/>
                    </a:lnTo>
                    <a:lnTo>
                      <a:pt x="2469" y="372"/>
                    </a:lnTo>
                    <a:lnTo>
                      <a:pt x="2461" y="360"/>
                    </a:lnTo>
                    <a:lnTo>
                      <a:pt x="2457" y="358"/>
                    </a:lnTo>
                    <a:lnTo>
                      <a:pt x="2455" y="356"/>
                    </a:lnTo>
                    <a:lnTo>
                      <a:pt x="2417" y="354"/>
                    </a:lnTo>
                    <a:lnTo>
                      <a:pt x="2415" y="354"/>
                    </a:lnTo>
                    <a:lnTo>
                      <a:pt x="2410" y="354"/>
                    </a:lnTo>
                    <a:lnTo>
                      <a:pt x="2408" y="356"/>
                    </a:lnTo>
                    <a:lnTo>
                      <a:pt x="2406" y="356"/>
                    </a:lnTo>
                    <a:lnTo>
                      <a:pt x="2400" y="354"/>
                    </a:lnTo>
                    <a:lnTo>
                      <a:pt x="2398" y="354"/>
                    </a:lnTo>
                    <a:lnTo>
                      <a:pt x="2396" y="356"/>
                    </a:lnTo>
                    <a:lnTo>
                      <a:pt x="2392" y="358"/>
                    </a:lnTo>
                    <a:lnTo>
                      <a:pt x="2390" y="356"/>
                    </a:lnTo>
                    <a:lnTo>
                      <a:pt x="2384" y="356"/>
                    </a:lnTo>
                    <a:lnTo>
                      <a:pt x="2382" y="358"/>
                    </a:lnTo>
                    <a:lnTo>
                      <a:pt x="2380" y="356"/>
                    </a:lnTo>
                    <a:lnTo>
                      <a:pt x="2374" y="360"/>
                    </a:lnTo>
                    <a:lnTo>
                      <a:pt x="2370" y="360"/>
                    </a:lnTo>
                    <a:lnTo>
                      <a:pt x="2370" y="362"/>
                    </a:lnTo>
                    <a:lnTo>
                      <a:pt x="2362" y="356"/>
                    </a:lnTo>
                    <a:lnTo>
                      <a:pt x="2360" y="356"/>
                    </a:lnTo>
                    <a:lnTo>
                      <a:pt x="2358" y="354"/>
                    </a:lnTo>
                    <a:lnTo>
                      <a:pt x="2364" y="352"/>
                    </a:lnTo>
                    <a:lnTo>
                      <a:pt x="2366" y="350"/>
                    </a:lnTo>
                    <a:lnTo>
                      <a:pt x="2366" y="346"/>
                    </a:lnTo>
                    <a:lnTo>
                      <a:pt x="2356" y="338"/>
                    </a:lnTo>
                    <a:lnTo>
                      <a:pt x="2356" y="336"/>
                    </a:lnTo>
                    <a:lnTo>
                      <a:pt x="2356" y="334"/>
                    </a:lnTo>
                    <a:lnTo>
                      <a:pt x="2346" y="336"/>
                    </a:lnTo>
                    <a:lnTo>
                      <a:pt x="2342" y="336"/>
                    </a:lnTo>
                    <a:lnTo>
                      <a:pt x="2342" y="334"/>
                    </a:lnTo>
                    <a:lnTo>
                      <a:pt x="2342" y="332"/>
                    </a:lnTo>
                    <a:lnTo>
                      <a:pt x="2338" y="328"/>
                    </a:lnTo>
                    <a:lnTo>
                      <a:pt x="2336" y="326"/>
                    </a:lnTo>
                    <a:lnTo>
                      <a:pt x="2334" y="326"/>
                    </a:lnTo>
                    <a:lnTo>
                      <a:pt x="2330" y="322"/>
                    </a:lnTo>
                    <a:lnTo>
                      <a:pt x="2328" y="324"/>
                    </a:lnTo>
                    <a:lnTo>
                      <a:pt x="2326" y="324"/>
                    </a:lnTo>
                    <a:lnTo>
                      <a:pt x="2324" y="324"/>
                    </a:lnTo>
                    <a:lnTo>
                      <a:pt x="2320" y="322"/>
                    </a:lnTo>
                    <a:lnTo>
                      <a:pt x="2318" y="324"/>
                    </a:lnTo>
                    <a:lnTo>
                      <a:pt x="2318" y="322"/>
                    </a:lnTo>
                    <a:lnTo>
                      <a:pt x="2324" y="315"/>
                    </a:lnTo>
                    <a:lnTo>
                      <a:pt x="2326" y="315"/>
                    </a:lnTo>
                    <a:lnTo>
                      <a:pt x="2328" y="317"/>
                    </a:lnTo>
                    <a:lnTo>
                      <a:pt x="2330" y="319"/>
                    </a:lnTo>
                    <a:lnTo>
                      <a:pt x="2334" y="317"/>
                    </a:lnTo>
                    <a:lnTo>
                      <a:pt x="2334" y="311"/>
                    </a:lnTo>
                    <a:lnTo>
                      <a:pt x="2330" y="303"/>
                    </a:lnTo>
                    <a:lnTo>
                      <a:pt x="2322" y="297"/>
                    </a:lnTo>
                    <a:lnTo>
                      <a:pt x="2318" y="297"/>
                    </a:lnTo>
                    <a:lnTo>
                      <a:pt x="2316" y="295"/>
                    </a:lnTo>
                    <a:lnTo>
                      <a:pt x="2312" y="293"/>
                    </a:lnTo>
                    <a:lnTo>
                      <a:pt x="2306" y="293"/>
                    </a:lnTo>
                    <a:lnTo>
                      <a:pt x="2306" y="295"/>
                    </a:lnTo>
                    <a:lnTo>
                      <a:pt x="2306" y="293"/>
                    </a:lnTo>
                    <a:lnTo>
                      <a:pt x="2296" y="293"/>
                    </a:lnTo>
                    <a:lnTo>
                      <a:pt x="2292" y="293"/>
                    </a:lnTo>
                    <a:lnTo>
                      <a:pt x="2286" y="293"/>
                    </a:lnTo>
                    <a:lnTo>
                      <a:pt x="2284" y="289"/>
                    </a:lnTo>
                    <a:lnTo>
                      <a:pt x="2280" y="289"/>
                    </a:lnTo>
                    <a:lnTo>
                      <a:pt x="2274" y="285"/>
                    </a:lnTo>
                    <a:lnTo>
                      <a:pt x="2272" y="285"/>
                    </a:lnTo>
                    <a:lnTo>
                      <a:pt x="2262" y="283"/>
                    </a:lnTo>
                    <a:lnTo>
                      <a:pt x="2256" y="279"/>
                    </a:lnTo>
                    <a:lnTo>
                      <a:pt x="2246" y="279"/>
                    </a:lnTo>
                    <a:lnTo>
                      <a:pt x="2242" y="277"/>
                    </a:lnTo>
                    <a:lnTo>
                      <a:pt x="2216" y="277"/>
                    </a:lnTo>
                    <a:lnTo>
                      <a:pt x="2214" y="275"/>
                    </a:lnTo>
                    <a:lnTo>
                      <a:pt x="2212" y="273"/>
                    </a:lnTo>
                    <a:lnTo>
                      <a:pt x="2210" y="271"/>
                    </a:lnTo>
                    <a:lnTo>
                      <a:pt x="2206" y="271"/>
                    </a:lnTo>
                    <a:lnTo>
                      <a:pt x="2204" y="273"/>
                    </a:lnTo>
                    <a:lnTo>
                      <a:pt x="2204" y="275"/>
                    </a:lnTo>
                    <a:lnTo>
                      <a:pt x="2206" y="277"/>
                    </a:lnTo>
                    <a:lnTo>
                      <a:pt x="2206" y="279"/>
                    </a:lnTo>
                    <a:lnTo>
                      <a:pt x="2208" y="283"/>
                    </a:lnTo>
                    <a:lnTo>
                      <a:pt x="2206" y="283"/>
                    </a:lnTo>
                    <a:lnTo>
                      <a:pt x="2202" y="289"/>
                    </a:lnTo>
                    <a:lnTo>
                      <a:pt x="2202" y="295"/>
                    </a:lnTo>
                    <a:lnTo>
                      <a:pt x="2198" y="301"/>
                    </a:lnTo>
                    <a:lnTo>
                      <a:pt x="2194" y="301"/>
                    </a:lnTo>
                    <a:lnTo>
                      <a:pt x="2190" y="305"/>
                    </a:lnTo>
                    <a:lnTo>
                      <a:pt x="2190" y="309"/>
                    </a:lnTo>
                    <a:lnTo>
                      <a:pt x="2189" y="311"/>
                    </a:lnTo>
                    <a:lnTo>
                      <a:pt x="2190" y="313"/>
                    </a:lnTo>
                    <a:lnTo>
                      <a:pt x="2190" y="317"/>
                    </a:lnTo>
                    <a:lnTo>
                      <a:pt x="2189" y="317"/>
                    </a:lnTo>
                    <a:lnTo>
                      <a:pt x="2189" y="321"/>
                    </a:lnTo>
                    <a:lnTo>
                      <a:pt x="2190" y="324"/>
                    </a:lnTo>
                    <a:lnTo>
                      <a:pt x="2192" y="326"/>
                    </a:lnTo>
                    <a:lnTo>
                      <a:pt x="2192" y="328"/>
                    </a:lnTo>
                    <a:lnTo>
                      <a:pt x="2192" y="332"/>
                    </a:lnTo>
                    <a:lnTo>
                      <a:pt x="2192" y="334"/>
                    </a:lnTo>
                    <a:lnTo>
                      <a:pt x="2190" y="334"/>
                    </a:lnTo>
                    <a:lnTo>
                      <a:pt x="2185" y="330"/>
                    </a:lnTo>
                    <a:lnTo>
                      <a:pt x="2183" y="336"/>
                    </a:lnTo>
                    <a:lnTo>
                      <a:pt x="2181" y="334"/>
                    </a:lnTo>
                    <a:lnTo>
                      <a:pt x="2179" y="336"/>
                    </a:lnTo>
                    <a:lnTo>
                      <a:pt x="2179" y="334"/>
                    </a:lnTo>
                    <a:lnTo>
                      <a:pt x="2173" y="338"/>
                    </a:lnTo>
                    <a:lnTo>
                      <a:pt x="2173" y="340"/>
                    </a:lnTo>
                    <a:lnTo>
                      <a:pt x="2169" y="342"/>
                    </a:lnTo>
                    <a:lnTo>
                      <a:pt x="2169" y="346"/>
                    </a:lnTo>
                    <a:lnTo>
                      <a:pt x="2165" y="344"/>
                    </a:lnTo>
                    <a:lnTo>
                      <a:pt x="2165" y="346"/>
                    </a:lnTo>
                    <a:lnTo>
                      <a:pt x="2163" y="344"/>
                    </a:lnTo>
                    <a:lnTo>
                      <a:pt x="2161" y="344"/>
                    </a:lnTo>
                    <a:lnTo>
                      <a:pt x="2161" y="342"/>
                    </a:lnTo>
                    <a:lnTo>
                      <a:pt x="2161" y="340"/>
                    </a:lnTo>
                    <a:lnTo>
                      <a:pt x="2157" y="340"/>
                    </a:lnTo>
                    <a:lnTo>
                      <a:pt x="2157" y="336"/>
                    </a:lnTo>
                    <a:lnTo>
                      <a:pt x="2155" y="336"/>
                    </a:lnTo>
                    <a:lnTo>
                      <a:pt x="2153" y="336"/>
                    </a:lnTo>
                    <a:lnTo>
                      <a:pt x="2145" y="330"/>
                    </a:lnTo>
                    <a:lnTo>
                      <a:pt x="2143" y="330"/>
                    </a:lnTo>
                    <a:lnTo>
                      <a:pt x="2137" y="328"/>
                    </a:lnTo>
                    <a:lnTo>
                      <a:pt x="2137" y="326"/>
                    </a:lnTo>
                    <a:lnTo>
                      <a:pt x="2135" y="326"/>
                    </a:lnTo>
                    <a:lnTo>
                      <a:pt x="2131" y="324"/>
                    </a:lnTo>
                    <a:lnTo>
                      <a:pt x="2123" y="326"/>
                    </a:lnTo>
                    <a:lnTo>
                      <a:pt x="2121" y="330"/>
                    </a:lnTo>
                    <a:lnTo>
                      <a:pt x="2119" y="334"/>
                    </a:lnTo>
                    <a:lnTo>
                      <a:pt x="2121" y="336"/>
                    </a:lnTo>
                    <a:lnTo>
                      <a:pt x="2121" y="338"/>
                    </a:lnTo>
                    <a:lnTo>
                      <a:pt x="2117" y="334"/>
                    </a:lnTo>
                    <a:lnTo>
                      <a:pt x="2117" y="336"/>
                    </a:lnTo>
                    <a:lnTo>
                      <a:pt x="2109" y="334"/>
                    </a:lnTo>
                    <a:lnTo>
                      <a:pt x="2107" y="336"/>
                    </a:lnTo>
                    <a:lnTo>
                      <a:pt x="2105" y="334"/>
                    </a:lnTo>
                    <a:lnTo>
                      <a:pt x="2101" y="330"/>
                    </a:lnTo>
                    <a:lnTo>
                      <a:pt x="2099" y="328"/>
                    </a:lnTo>
                    <a:lnTo>
                      <a:pt x="2097" y="322"/>
                    </a:lnTo>
                    <a:lnTo>
                      <a:pt x="2093" y="321"/>
                    </a:lnTo>
                    <a:lnTo>
                      <a:pt x="2091" y="311"/>
                    </a:lnTo>
                    <a:lnTo>
                      <a:pt x="2089" y="311"/>
                    </a:lnTo>
                    <a:lnTo>
                      <a:pt x="2081" y="330"/>
                    </a:lnTo>
                    <a:lnTo>
                      <a:pt x="2081" y="346"/>
                    </a:lnTo>
                    <a:lnTo>
                      <a:pt x="2079" y="346"/>
                    </a:lnTo>
                    <a:lnTo>
                      <a:pt x="2077" y="352"/>
                    </a:lnTo>
                    <a:lnTo>
                      <a:pt x="2075" y="354"/>
                    </a:lnTo>
                    <a:lnTo>
                      <a:pt x="2075" y="358"/>
                    </a:lnTo>
                    <a:lnTo>
                      <a:pt x="2073" y="362"/>
                    </a:lnTo>
                    <a:lnTo>
                      <a:pt x="2071" y="366"/>
                    </a:lnTo>
                    <a:lnTo>
                      <a:pt x="2069" y="364"/>
                    </a:lnTo>
                    <a:lnTo>
                      <a:pt x="2067" y="356"/>
                    </a:lnTo>
                    <a:lnTo>
                      <a:pt x="2065" y="356"/>
                    </a:lnTo>
                    <a:lnTo>
                      <a:pt x="2065" y="358"/>
                    </a:lnTo>
                    <a:lnTo>
                      <a:pt x="2063" y="360"/>
                    </a:lnTo>
                    <a:lnTo>
                      <a:pt x="2061" y="356"/>
                    </a:lnTo>
                    <a:lnTo>
                      <a:pt x="2059" y="358"/>
                    </a:lnTo>
                    <a:lnTo>
                      <a:pt x="2057" y="356"/>
                    </a:lnTo>
                    <a:lnTo>
                      <a:pt x="2057" y="354"/>
                    </a:lnTo>
                    <a:lnTo>
                      <a:pt x="2057" y="352"/>
                    </a:lnTo>
                    <a:lnTo>
                      <a:pt x="2053" y="350"/>
                    </a:lnTo>
                    <a:lnTo>
                      <a:pt x="2053" y="352"/>
                    </a:lnTo>
                    <a:lnTo>
                      <a:pt x="2051" y="350"/>
                    </a:lnTo>
                    <a:lnTo>
                      <a:pt x="2051" y="348"/>
                    </a:lnTo>
                    <a:lnTo>
                      <a:pt x="2049" y="342"/>
                    </a:lnTo>
                    <a:lnTo>
                      <a:pt x="2047" y="342"/>
                    </a:lnTo>
                    <a:lnTo>
                      <a:pt x="2045" y="342"/>
                    </a:lnTo>
                    <a:lnTo>
                      <a:pt x="2043" y="332"/>
                    </a:lnTo>
                    <a:lnTo>
                      <a:pt x="2043" y="328"/>
                    </a:lnTo>
                    <a:lnTo>
                      <a:pt x="2041" y="324"/>
                    </a:lnTo>
                    <a:lnTo>
                      <a:pt x="2041" y="326"/>
                    </a:lnTo>
                    <a:lnTo>
                      <a:pt x="2037" y="326"/>
                    </a:lnTo>
                    <a:lnTo>
                      <a:pt x="2037" y="324"/>
                    </a:lnTo>
                    <a:lnTo>
                      <a:pt x="2037" y="322"/>
                    </a:lnTo>
                    <a:lnTo>
                      <a:pt x="2037" y="321"/>
                    </a:lnTo>
                    <a:lnTo>
                      <a:pt x="2035" y="321"/>
                    </a:lnTo>
                    <a:lnTo>
                      <a:pt x="2035" y="315"/>
                    </a:lnTo>
                    <a:lnTo>
                      <a:pt x="2039" y="307"/>
                    </a:lnTo>
                    <a:lnTo>
                      <a:pt x="2041" y="309"/>
                    </a:lnTo>
                    <a:lnTo>
                      <a:pt x="2043" y="309"/>
                    </a:lnTo>
                    <a:lnTo>
                      <a:pt x="2041" y="307"/>
                    </a:lnTo>
                    <a:lnTo>
                      <a:pt x="2041" y="305"/>
                    </a:lnTo>
                    <a:lnTo>
                      <a:pt x="2045" y="303"/>
                    </a:lnTo>
                    <a:lnTo>
                      <a:pt x="2047" y="303"/>
                    </a:lnTo>
                    <a:lnTo>
                      <a:pt x="2045" y="303"/>
                    </a:lnTo>
                    <a:lnTo>
                      <a:pt x="2045" y="301"/>
                    </a:lnTo>
                    <a:lnTo>
                      <a:pt x="2045" y="299"/>
                    </a:lnTo>
                    <a:lnTo>
                      <a:pt x="2045" y="297"/>
                    </a:lnTo>
                    <a:lnTo>
                      <a:pt x="2047" y="293"/>
                    </a:lnTo>
                    <a:lnTo>
                      <a:pt x="2041" y="289"/>
                    </a:lnTo>
                    <a:lnTo>
                      <a:pt x="2043" y="287"/>
                    </a:lnTo>
                    <a:lnTo>
                      <a:pt x="2045" y="285"/>
                    </a:lnTo>
                    <a:lnTo>
                      <a:pt x="2041" y="283"/>
                    </a:lnTo>
                    <a:lnTo>
                      <a:pt x="2043" y="281"/>
                    </a:lnTo>
                    <a:lnTo>
                      <a:pt x="2045" y="279"/>
                    </a:lnTo>
                    <a:lnTo>
                      <a:pt x="2043" y="275"/>
                    </a:lnTo>
                    <a:lnTo>
                      <a:pt x="2045" y="275"/>
                    </a:lnTo>
                    <a:lnTo>
                      <a:pt x="2043" y="275"/>
                    </a:lnTo>
                    <a:lnTo>
                      <a:pt x="2043" y="273"/>
                    </a:lnTo>
                    <a:lnTo>
                      <a:pt x="2043" y="271"/>
                    </a:lnTo>
                    <a:lnTo>
                      <a:pt x="2043" y="269"/>
                    </a:lnTo>
                    <a:lnTo>
                      <a:pt x="2045" y="269"/>
                    </a:lnTo>
                    <a:lnTo>
                      <a:pt x="2045" y="267"/>
                    </a:lnTo>
                    <a:lnTo>
                      <a:pt x="2045" y="265"/>
                    </a:lnTo>
                    <a:lnTo>
                      <a:pt x="2047" y="265"/>
                    </a:lnTo>
                    <a:lnTo>
                      <a:pt x="2045" y="263"/>
                    </a:lnTo>
                    <a:lnTo>
                      <a:pt x="2045" y="261"/>
                    </a:lnTo>
                    <a:lnTo>
                      <a:pt x="2041" y="259"/>
                    </a:lnTo>
                    <a:lnTo>
                      <a:pt x="2039" y="257"/>
                    </a:lnTo>
                    <a:lnTo>
                      <a:pt x="2037" y="253"/>
                    </a:lnTo>
                    <a:lnTo>
                      <a:pt x="2031" y="249"/>
                    </a:lnTo>
                    <a:lnTo>
                      <a:pt x="2033" y="247"/>
                    </a:lnTo>
                    <a:lnTo>
                      <a:pt x="2031" y="245"/>
                    </a:lnTo>
                    <a:lnTo>
                      <a:pt x="2029" y="245"/>
                    </a:lnTo>
                    <a:lnTo>
                      <a:pt x="2027" y="243"/>
                    </a:lnTo>
                    <a:lnTo>
                      <a:pt x="2029" y="243"/>
                    </a:lnTo>
                    <a:lnTo>
                      <a:pt x="2027" y="241"/>
                    </a:lnTo>
                    <a:lnTo>
                      <a:pt x="2023" y="239"/>
                    </a:lnTo>
                    <a:lnTo>
                      <a:pt x="2019" y="239"/>
                    </a:lnTo>
                    <a:lnTo>
                      <a:pt x="2015" y="239"/>
                    </a:lnTo>
                    <a:lnTo>
                      <a:pt x="2011" y="237"/>
                    </a:lnTo>
                    <a:lnTo>
                      <a:pt x="2009" y="241"/>
                    </a:lnTo>
                    <a:lnTo>
                      <a:pt x="2007" y="241"/>
                    </a:lnTo>
                    <a:lnTo>
                      <a:pt x="2005" y="243"/>
                    </a:lnTo>
                    <a:lnTo>
                      <a:pt x="2005" y="241"/>
                    </a:lnTo>
                    <a:lnTo>
                      <a:pt x="1999" y="235"/>
                    </a:lnTo>
                    <a:lnTo>
                      <a:pt x="1997" y="237"/>
                    </a:lnTo>
                    <a:lnTo>
                      <a:pt x="1995" y="235"/>
                    </a:lnTo>
                    <a:lnTo>
                      <a:pt x="1993" y="237"/>
                    </a:lnTo>
                    <a:lnTo>
                      <a:pt x="1991" y="233"/>
                    </a:lnTo>
                    <a:lnTo>
                      <a:pt x="1991" y="235"/>
                    </a:lnTo>
                    <a:lnTo>
                      <a:pt x="1989" y="233"/>
                    </a:lnTo>
                    <a:lnTo>
                      <a:pt x="1989" y="235"/>
                    </a:lnTo>
                    <a:lnTo>
                      <a:pt x="1985" y="233"/>
                    </a:lnTo>
                    <a:lnTo>
                      <a:pt x="1985" y="229"/>
                    </a:lnTo>
                    <a:lnTo>
                      <a:pt x="1983" y="229"/>
                    </a:lnTo>
                    <a:lnTo>
                      <a:pt x="1981" y="225"/>
                    </a:lnTo>
                    <a:lnTo>
                      <a:pt x="1979" y="227"/>
                    </a:lnTo>
                    <a:lnTo>
                      <a:pt x="1977" y="225"/>
                    </a:lnTo>
                    <a:lnTo>
                      <a:pt x="1971" y="225"/>
                    </a:lnTo>
                    <a:lnTo>
                      <a:pt x="1969" y="221"/>
                    </a:lnTo>
                    <a:lnTo>
                      <a:pt x="1967" y="221"/>
                    </a:lnTo>
                    <a:lnTo>
                      <a:pt x="1967" y="225"/>
                    </a:lnTo>
                    <a:lnTo>
                      <a:pt x="1967" y="229"/>
                    </a:lnTo>
                    <a:lnTo>
                      <a:pt x="1966" y="229"/>
                    </a:lnTo>
                    <a:lnTo>
                      <a:pt x="1962" y="229"/>
                    </a:lnTo>
                    <a:lnTo>
                      <a:pt x="1960" y="225"/>
                    </a:lnTo>
                    <a:lnTo>
                      <a:pt x="1958" y="241"/>
                    </a:lnTo>
                    <a:lnTo>
                      <a:pt x="1958" y="243"/>
                    </a:lnTo>
                    <a:lnTo>
                      <a:pt x="1958" y="245"/>
                    </a:lnTo>
                    <a:lnTo>
                      <a:pt x="1962" y="257"/>
                    </a:lnTo>
                    <a:lnTo>
                      <a:pt x="1960" y="259"/>
                    </a:lnTo>
                    <a:lnTo>
                      <a:pt x="1958" y="261"/>
                    </a:lnTo>
                    <a:lnTo>
                      <a:pt x="1952" y="263"/>
                    </a:lnTo>
                    <a:lnTo>
                      <a:pt x="1948" y="265"/>
                    </a:lnTo>
                    <a:lnTo>
                      <a:pt x="1946" y="265"/>
                    </a:lnTo>
                    <a:lnTo>
                      <a:pt x="1944" y="265"/>
                    </a:lnTo>
                    <a:lnTo>
                      <a:pt x="1940" y="265"/>
                    </a:lnTo>
                    <a:lnTo>
                      <a:pt x="1938" y="265"/>
                    </a:lnTo>
                    <a:lnTo>
                      <a:pt x="1930" y="265"/>
                    </a:lnTo>
                    <a:lnTo>
                      <a:pt x="1928" y="267"/>
                    </a:lnTo>
                    <a:lnTo>
                      <a:pt x="1916" y="261"/>
                    </a:lnTo>
                    <a:lnTo>
                      <a:pt x="1914" y="261"/>
                    </a:lnTo>
                    <a:lnTo>
                      <a:pt x="1914" y="263"/>
                    </a:lnTo>
                    <a:lnTo>
                      <a:pt x="1912" y="265"/>
                    </a:lnTo>
                    <a:lnTo>
                      <a:pt x="1892" y="255"/>
                    </a:lnTo>
                    <a:lnTo>
                      <a:pt x="1892" y="253"/>
                    </a:lnTo>
                    <a:lnTo>
                      <a:pt x="1892" y="249"/>
                    </a:lnTo>
                    <a:lnTo>
                      <a:pt x="1892" y="245"/>
                    </a:lnTo>
                    <a:lnTo>
                      <a:pt x="1892" y="243"/>
                    </a:lnTo>
                    <a:lnTo>
                      <a:pt x="1894" y="241"/>
                    </a:lnTo>
                    <a:lnTo>
                      <a:pt x="1896" y="241"/>
                    </a:lnTo>
                    <a:lnTo>
                      <a:pt x="1898" y="241"/>
                    </a:lnTo>
                    <a:lnTo>
                      <a:pt x="1898" y="239"/>
                    </a:lnTo>
                    <a:lnTo>
                      <a:pt x="1896" y="237"/>
                    </a:lnTo>
                    <a:lnTo>
                      <a:pt x="1888" y="237"/>
                    </a:lnTo>
                    <a:lnTo>
                      <a:pt x="1886" y="235"/>
                    </a:lnTo>
                    <a:lnTo>
                      <a:pt x="1882" y="237"/>
                    </a:lnTo>
                    <a:lnTo>
                      <a:pt x="1874" y="235"/>
                    </a:lnTo>
                    <a:lnTo>
                      <a:pt x="1872" y="233"/>
                    </a:lnTo>
                    <a:lnTo>
                      <a:pt x="1868" y="233"/>
                    </a:lnTo>
                    <a:lnTo>
                      <a:pt x="1866" y="233"/>
                    </a:lnTo>
                    <a:lnTo>
                      <a:pt x="1862" y="233"/>
                    </a:lnTo>
                    <a:lnTo>
                      <a:pt x="1852" y="229"/>
                    </a:lnTo>
                    <a:lnTo>
                      <a:pt x="1848" y="231"/>
                    </a:lnTo>
                    <a:lnTo>
                      <a:pt x="1848" y="233"/>
                    </a:lnTo>
                    <a:lnTo>
                      <a:pt x="1838" y="235"/>
                    </a:lnTo>
                    <a:lnTo>
                      <a:pt x="1832" y="235"/>
                    </a:lnTo>
                    <a:lnTo>
                      <a:pt x="1822" y="239"/>
                    </a:lnTo>
                    <a:lnTo>
                      <a:pt x="1826" y="245"/>
                    </a:lnTo>
                    <a:lnTo>
                      <a:pt x="1828" y="249"/>
                    </a:lnTo>
                    <a:lnTo>
                      <a:pt x="1820" y="253"/>
                    </a:lnTo>
                    <a:lnTo>
                      <a:pt x="1816" y="251"/>
                    </a:lnTo>
                    <a:lnTo>
                      <a:pt x="1818" y="251"/>
                    </a:lnTo>
                    <a:lnTo>
                      <a:pt x="1822" y="251"/>
                    </a:lnTo>
                    <a:lnTo>
                      <a:pt x="1822" y="249"/>
                    </a:lnTo>
                    <a:lnTo>
                      <a:pt x="1818" y="247"/>
                    </a:lnTo>
                    <a:lnTo>
                      <a:pt x="1818" y="245"/>
                    </a:lnTo>
                    <a:lnTo>
                      <a:pt x="1818" y="243"/>
                    </a:lnTo>
                    <a:lnTo>
                      <a:pt x="1820" y="237"/>
                    </a:lnTo>
                    <a:lnTo>
                      <a:pt x="1820" y="233"/>
                    </a:lnTo>
                    <a:lnTo>
                      <a:pt x="1818" y="229"/>
                    </a:lnTo>
                    <a:lnTo>
                      <a:pt x="1818" y="227"/>
                    </a:lnTo>
                    <a:lnTo>
                      <a:pt x="1818" y="223"/>
                    </a:lnTo>
                    <a:lnTo>
                      <a:pt x="1812" y="213"/>
                    </a:lnTo>
                    <a:lnTo>
                      <a:pt x="1814" y="221"/>
                    </a:lnTo>
                    <a:lnTo>
                      <a:pt x="1812" y="225"/>
                    </a:lnTo>
                    <a:lnTo>
                      <a:pt x="1812" y="229"/>
                    </a:lnTo>
                    <a:lnTo>
                      <a:pt x="1806" y="229"/>
                    </a:lnTo>
                    <a:lnTo>
                      <a:pt x="1800" y="229"/>
                    </a:lnTo>
                    <a:lnTo>
                      <a:pt x="1796" y="229"/>
                    </a:lnTo>
                    <a:lnTo>
                      <a:pt x="1790" y="223"/>
                    </a:lnTo>
                    <a:lnTo>
                      <a:pt x="1790" y="217"/>
                    </a:lnTo>
                    <a:lnTo>
                      <a:pt x="1790" y="215"/>
                    </a:lnTo>
                    <a:lnTo>
                      <a:pt x="1792" y="217"/>
                    </a:lnTo>
                    <a:lnTo>
                      <a:pt x="1794" y="213"/>
                    </a:lnTo>
                    <a:lnTo>
                      <a:pt x="1794" y="211"/>
                    </a:lnTo>
                    <a:lnTo>
                      <a:pt x="1788" y="213"/>
                    </a:lnTo>
                    <a:lnTo>
                      <a:pt x="1786" y="215"/>
                    </a:lnTo>
                    <a:lnTo>
                      <a:pt x="1786" y="217"/>
                    </a:lnTo>
                    <a:lnTo>
                      <a:pt x="1784" y="219"/>
                    </a:lnTo>
                    <a:lnTo>
                      <a:pt x="1782" y="217"/>
                    </a:lnTo>
                    <a:lnTo>
                      <a:pt x="1780" y="215"/>
                    </a:lnTo>
                    <a:lnTo>
                      <a:pt x="1778" y="213"/>
                    </a:lnTo>
                    <a:lnTo>
                      <a:pt x="1770" y="215"/>
                    </a:lnTo>
                    <a:lnTo>
                      <a:pt x="1770" y="219"/>
                    </a:lnTo>
                    <a:lnTo>
                      <a:pt x="1766" y="223"/>
                    </a:lnTo>
                    <a:lnTo>
                      <a:pt x="1766" y="227"/>
                    </a:lnTo>
                    <a:lnTo>
                      <a:pt x="1768" y="233"/>
                    </a:lnTo>
                    <a:lnTo>
                      <a:pt x="1770" y="233"/>
                    </a:lnTo>
                    <a:lnTo>
                      <a:pt x="1768" y="231"/>
                    </a:lnTo>
                    <a:lnTo>
                      <a:pt x="1768" y="229"/>
                    </a:lnTo>
                    <a:lnTo>
                      <a:pt x="1770" y="231"/>
                    </a:lnTo>
                    <a:lnTo>
                      <a:pt x="1776" y="231"/>
                    </a:lnTo>
                    <a:lnTo>
                      <a:pt x="1776" y="229"/>
                    </a:lnTo>
                    <a:lnTo>
                      <a:pt x="1780" y="227"/>
                    </a:lnTo>
                    <a:lnTo>
                      <a:pt x="1780" y="225"/>
                    </a:lnTo>
                    <a:lnTo>
                      <a:pt x="1784" y="227"/>
                    </a:lnTo>
                    <a:lnTo>
                      <a:pt x="1784" y="231"/>
                    </a:lnTo>
                    <a:lnTo>
                      <a:pt x="1778" y="235"/>
                    </a:lnTo>
                    <a:lnTo>
                      <a:pt x="1776" y="237"/>
                    </a:lnTo>
                    <a:lnTo>
                      <a:pt x="1774" y="237"/>
                    </a:lnTo>
                    <a:lnTo>
                      <a:pt x="1768" y="243"/>
                    </a:lnTo>
                    <a:lnTo>
                      <a:pt x="1766" y="243"/>
                    </a:lnTo>
                    <a:lnTo>
                      <a:pt x="1760" y="237"/>
                    </a:lnTo>
                    <a:lnTo>
                      <a:pt x="1764" y="243"/>
                    </a:lnTo>
                    <a:lnTo>
                      <a:pt x="1762" y="243"/>
                    </a:lnTo>
                    <a:lnTo>
                      <a:pt x="1762" y="241"/>
                    </a:lnTo>
                    <a:lnTo>
                      <a:pt x="1762" y="243"/>
                    </a:lnTo>
                    <a:lnTo>
                      <a:pt x="1760" y="245"/>
                    </a:lnTo>
                    <a:lnTo>
                      <a:pt x="1752" y="249"/>
                    </a:lnTo>
                    <a:lnTo>
                      <a:pt x="1748" y="249"/>
                    </a:lnTo>
                    <a:lnTo>
                      <a:pt x="1748" y="251"/>
                    </a:lnTo>
                    <a:lnTo>
                      <a:pt x="1750" y="253"/>
                    </a:lnTo>
                    <a:lnTo>
                      <a:pt x="1745" y="251"/>
                    </a:lnTo>
                    <a:lnTo>
                      <a:pt x="1741" y="257"/>
                    </a:lnTo>
                    <a:lnTo>
                      <a:pt x="1739" y="255"/>
                    </a:lnTo>
                    <a:lnTo>
                      <a:pt x="1731" y="255"/>
                    </a:lnTo>
                    <a:lnTo>
                      <a:pt x="1729" y="257"/>
                    </a:lnTo>
                    <a:lnTo>
                      <a:pt x="1723" y="255"/>
                    </a:lnTo>
                    <a:lnTo>
                      <a:pt x="1719" y="257"/>
                    </a:lnTo>
                    <a:lnTo>
                      <a:pt x="1721" y="261"/>
                    </a:lnTo>
                    <a:lnTo>
                      <a:pt x="1721" y="265"/>
                    </a:lnTo>
                    <a:lnTo>
                      <a:pt x="1731" y="269"/>
                    </a:lnTo>
                    <a:lnTo>
                      <a:pt x="1729" y="271"/>
                    </a:lnTo>
                    <a:lnTo>
                      <a:pt x="1721" y="267"/>
                    </a:lnTo>
                    <a:lnTo>
                      <a:pt x="1719" y="265"/>
                    </a:lnTo>
                    <a:lnTo>
                      <a:pt x="1717" y="269"/>
                    </a:lnTo>
                    <a:lnTo>
                      <a:pt x="1715" y="269"/>
                    </a:lnTo>
                    <a:lnTo>
                      <a:pt x="1713" y="273"/>
                    </a:lnTo>
                    <a:lnTo>
                      <a:pt x="1711" y="275"/>
                    </a:lnTo>
                    <a:lnTo>
                      <a:pt x="1707" y="275"/>
                    </a:lnTo>
                    <a:lnTo>
                      <a:pt x="1697" y="285"/>
                    </a:lnTo>
                    <a:lnTo>
                      <a:pt x="1699" y="283"/>
                    </a:lnTo>
                    <a:lnTo>
                      <a:pt x="1697" y="283"/>
                    </a:lnTo>
                    <a:lnTo>
                      <a:pt x="1695" y="283"/>
                    </a:lnTo>
                    <a:lnTo>
                      <a:pt x="1693" y="285"/>
                    </a:lnTo>
                    <a:lnTo>
                      <a:pt x="1691" y="283"/>
                    </a:lnTo>
                    <a:lnTo>
                      <a:pt x="1697" y="277"/>
                    </a:lnTo>
                    <a:lnTo>
                      <a:pt x="1699" y="277"/>
                    </a:lnTo>
                    <a:lnTo>
                      <a:pt x="1701" y="275"/>
                    </a:lnTo>
                    <a:lnTo>
                      <a:pt x="1703" y="273"/>
                    </a:lnTo>
                    <a:lnTo>
                      <a:pt x="1707" y="273"/>
                    </a:lnTo>
                    <a:lnTo>
                      <a:pt x="1711" y="271"/>
                    </a:lnTo>
                    <a:lnTo>
                      <a:pt x="1721" y="249"/>
                    </a:lnTo>
                    <a:lnTo>
                      <a:pt x="1723" y="249"/>
                    </a:lnTo>
                    <a:lnTo>
                      <a:pt x="1729" y="247"/>
                    </a:lnTo>
                    <a:lnTo>
                      <a:pt x="1729" y="243"/>
                    </a:lnTo>
                    <a:lnTo>
                      <a:pt x="1733" y="237"/>
                    </a:lnTo>
                    <a:lnTo>
                      <a:pt x="1733" y="233"/>
                    </a:lnTo>
                    <a:lnTo>
                      <a:pt x="1743" y="233"/>
                    </a:lnTo>
                    <a:lnTo>
                      <a:pt x="1746" y="233"/>
                    </a:lnTo>
                    <a:lnTo>
                      <a:pt x="1746" y="235"/>
                    </a:lnTo>
                    <a:lnTo>
                      <a:pt x="1754" y="221"/>
                    </a:lnTo>
                    <a:lnTo>
                      <a:pt x="1754" y="217"/>
                    </a:lnTo>
                    <a:lnTo>
                      <a:pt x="1762" y="211"/>
                    </a:lnTo>
                    <a:lnTo>
                      <a:pt x="1766" y="209"/>
                    </a:lnTo>
                    <a:lnTo>
                      <a:pt x="1772" y="201"/>
                    </a:lnTo>
                    <a:lnTo>
                      <a:pt x="1772" y="197"/>
                    </a:lnTo>
                    <a:lnTo>
                      <a:pt x="1778" y="191"/>
                    </a:lnTo>
                    <a:lnTo>
                      <a:pt x="1778" y="189"/>
                    </a:lnTo>
                    <a:lnTo>
                      <a:pt x="1782" y="187"/>
                    </a:lnTo>
                    <a:lnTo>
                      <a:pt x="1784" y="187"/>
                    </a:lnTo>
                    <a:lnTo>
                      <a:pt x="1782" y="185"/>
                    </a:lnTo>
                    <a:lnTo>
                      <a:pt x="1784" y="185"/>
                    </a:lnTo>
                    <a:lnTo>
                      <a:pt x="1788" y="185"/>
                    </a:lnTo>
                    <a:lnTo>
                      <a:pt x="1788" y="181"/>
                    </a:lnTo>
                    <a:lnTo>
                      <a:pt x="1790" y="181"/>
                    </a:lnTo>
                    <a:lnTo>
                      <a:pt x="1794" y="177"/>
                    </a:lnTo>
                    <a:lnTo>
                      <a:pt x="1798" y="181"/>
                    </a:lnTo>
                    <a:lnTo>
                      <a:pt x="1798" y="177"/>
                    </a:lnTo>
                    <a:lnTo>
                      <a:pt x="1800" y="175"/>
                    </a:lnTo>
                    <a:lnTo>
                      <a:pt x="1798" y="173"/>
                    </a:lnTo>
                    <a:lnTo>
                      <a:pt x="1806" y="171"/>
                    </a:lnTo>
                    <a:lnTo>
                      <a:pt x="1802" y="169"/>
                    </a:lnTo>
                    <a:lnTo>
                      <a:pt x="1804" y="167"/>
                    </a:lnTo>
                    <a:lnTo>
                      <a:pt x="1808" y="165"/>
                    </a:lnTo>
                    <a:lnTo>
                      <a:pt x="1808" y="167"/>
                    </a:lnTo>
                    <a:lnTo>
                      <a:pt x="1810" y="165"/>
                    </a:lnTo>
                    <a:lnTo>
                      <a:pt x="1812" y="165"/>
                    </a:lnTo>
                    <a:lnTo>
                      <a:pt x="1814" y="163"/>
                    </a:lnTo>
                    <a:lnTo>
                      <a:pt x="1812" y="161"/>
                    </a:lnTo>
                    <a:lnTo>
                      <a:pt x="1814" y="159"/>
                    </a:lnTo>
                    <a:lnTo>
                      <a:pt x="1816" y="159"/>
                    </a:lnTo>
                    <a:lnTo>
                      <a:pt x="1818" y="157"/>
                    </a:lnTo>
                    <a:lnTo>
                      <a:pt x="1820" y="153"/>
                    </a:lnTo>
                    <a:lnTo>
                      <a:pt x="1822" y="149"/>
                    </a:lnTo>
                    <a:lnTo>
                      <a:pt x="1824" y="147"/>
                    </a:lnTo>
                    <a:lnTo>
                      <a:pt x="1824" y="145"/>
                    </a:lnTo>
                    <a:lnTo>
                      <a:pt x="1824" y="141"/>
                    </a:lnTo>
                    <a:lnTo>
                      <a:pt x="1824" y="137"/>
                    </a:lnTo>
                    <a:lnTo>
                      <a:pt x="1826" y="137"/>
                    </a:lnTo>
                    <a:lnTo>
                      <a:pt x="1824" y="133"/>
                    </a:lnTo>
                    <a:lnTo>
                      <a:pt x="1822" y="133"/>
                    </a:lnTo>
                    <a:lnTo>
                      <a:pt x="1818" y="129"/>
                    </a:lnTo>
                    <a:lnTo>
                      <a:pt x="1818" y="125"/>
                    </a:lnTo>
                    <a:lnTo>
                      <a:pt x="1816" y="127"/>
                    </a:lnTo>
                    <a:lnTo>
                      <a:pt x="1814" y="129"/>
                    </a:lnTo>
                    <a:lnTo>
                      <a:pt x="1812" y="127"/>
                    </a:lnTo>
                    <a:lnTo>
                      <a:pt x="1812" y="123"/>
                    </a:lnTo>
                    <a:lnTo>
                      <a:pt x="1812" y="121"/>
                    </a:lnTo>
                    <a:lnTo>
                      <a:pt x="1808" y="119"/>
                    </a:lnTo>
                    <a:lnTo>
                      <a:pt x="1806" y="117"/>
                    </a:lnTo>
                    <a:lnTo>
                      <a:pt x="1808" y="115"/>
                    </a:lnTo>
                    <a:lnTo>
                      <a:pt x="1810" y="115"/>
                    </a:lnTo>
                    <a:lnTo>
                      <a:pt x="1814" y="121"/>
                    </a:lnTo>
                    <a:lnTo>
                      <a:pt x="1822" y="125"/>
                    </a:lnTo>
                    <a:lnTo>
                      <a:pt x="1820" y="129"/>
                    </a:lnTo>
                    <a:lnTo>
                      <a:pt x="1822" y="129"/>
                    </a:lnTo>
                    <a:lnTo>
                      <a:pt x="1826" y="117"/>
                    </a:lnTo>
                    <a:lnTo>
                      <a:pt x="1826" y="109"/>
                    </a:lnTo>
                    <a:lnTo>
                      <a:pt x="1824" y="111"/>
                    </a:lnTo>
                    <a:lnTo>
                      <a:pt x="1822" y="109"/>
                    </a:lnTo>
                    <a:lnTo>
                      <a:pt x="1820" y="103"/>
                    </a:lnTo>
                    <a:lnTo>
                      <a:pt x="1822" y="99"/>
                    </a:lnTo>
                    <a:lnTo>
                      <a:pt x="1818" y="94"/>
                    </a:lnTo>
                    <a:lnTo>
                      <a:pt x="1814" y="94"/>
                    </a:lnTo>
                    <a:lnTo>
                      <a:pt x="1816" y="97"/>
                    </a:lnTo>
                    <a:lnTo>
                      <a:pt x="1814" y="99"/>
                    </a:lnTo>
                    <a:lnTo>
                      <a:pt x="1814" y="101"/>
                    </a:lnTo>
                    <a:lnTo>
                      <a:pt x="1812" y="101"/>
                    </a:lnTo>
                    <a:lnTo>
                      <a:pt x="1810" y="96"/>
                    </a:lnTo>
                    <a:lnTo>
                      <a:pt x="1808" y="94"/>
                    </a:lnTo>
                    <a:lnTo>
                      <a:pt x="1810" y="92"/>
                    </a:lnTo>
                    <a:lnTo>
                      <a:pt x="1810" y="88"/>
                    </a:lnTo>
                    <a:lnTo>
                      <a:pt x="1804" y="82"/>
                    </a:lnTo>
                    <a:lnTo>
                      <a:pt x="1802" y="82"/>
                    </a:lnTo>
                    <a:lnTo>
                      <a:pt x="1802" y="80"/>
                    </a:lnTo>
                    <a:lnTo>
                      <a:pt x="1798" y="74"/>
                    </a:lnTo>
                    <a:lnTo>
                      <a:pt x="1792" y="70"/>
                    </a:lnTo>
                    <a:lnTo>
                      <a:pt x="1794" y="68"/>
                    </a:lnTo>
                    <a:lnTo>
                      <a:pt x="1792" y="68"/>
                    </a:lnTo>
                    <a:lnTo>
                      <a:pt x="1790" y="66"/>
                    </a:lnTo>
                    <a:lnTo>
                      <a:pt x="1788" y="68"/>
                    </a:lnTo>
                    <a:lnTo>
                      <a:pt x="1788" y="66"/>
                    </a:lnTo>
                    <a:lnTo>
                      <a:pt x="1788" y="64"/>
                    </a:lnTo>
                    <a:lnTo>
                      <a:pt x="1784" y="64"/>
                    </a:lnTo>
                    <a:lnTo>
                      <a:pt x="1776" y="62"/>
                    </a:lnTo>
                    <a:lnTo>
                      <a:pt x="1772" y="66"/>
                    </a:lnTo>
                    <a:lnTo>
                      <a:pt x="1770" y="66"/>
                    </a:lnTo>
                    <a:lnTo>
                      <a:pt x="1768" y="66"/>
                    </a:lnTo>
                    <a:lnTo>
                      <a:pt x="1764" y="62"/>
                    </a:lnTo>
                    <a:lnTo>
                      <a:pt x="1760" y="64"/>
                    </a:lnTo>
                    <a:lnTo>
                      <a:pt x="1758" y="64"/>
                    </a:lnTo>
                    <a:lnTo>
                      <a:pt x="1752" y="66"/>
                    </a:lnTo>
                    <a:lnTo>
                      <a:pt x="1750" y="64"/>
                    </a:lnTo>
                    <a:lnTo>
                      <a:pt x="1748" y="66"/>
                    </a:lnTo>
                    <a:lnTo>
                      <a:pt x="1748" y="64"/>
                    </a:lnTo>
                    <a:lnTo>
                      <a:pt x="1748" y="62"/>
                    </a:lnTo>
                    <a:lnTo>
                      <a:pt x="1746" y="62"/>
                    </a:lnTo>
                    <a:lnTo>
                      <a:pt x="1746" y="64"/>
                    </a:lnTo>
                    <a:lnTo>
                      <a:pt x="1745" y="64"/>
                    </a:lnTo>
                    <a:lnTo>
                      <a:pt x="1743" y="68"/>
                    </a:lnTo>
                    <a:lnTo>
                      <a:pt x="1745" y="68"/>
                    </a:lnTo>
                    <a:lnTo>
                      <a:pt x="1745" y="70"/>
                    </a:lnTo>
                    <a:lnTo>
                      <a:pt x="1743" y="70"/>
                    </a:lnTo>
                    <a:lnTo>
                      <a:pt x="1743" y="74"/>
                    </a:lnTo>
                    <a:lnTo>
                      <a:pt x="1741" y="76"/>
                    </a:lnTo>
                    <a:lnTo>
                      <a:pt x="1739" y="78"/>
                    </a:lnTo>
                    <a:lnTo>
                      <a:pt x="1737" y="76"/>
                    </a:lnTo>
                    <a:lnTo>
                      <a:pt x="1737" y="80"/>
                    </a:lnTo>
                    <a:lnTo>
                      <a:pt x="1731" y="80"/>
                    </a:lnTo>
                    <a:lnTo>
                      <a:pt x="1729" y="80"/>
                    </a:lnTo>
                    <a:lnTo>
                      <a:pt x="1725" y="80"/>
                    </a:lnTo>
                    <a:lnTo>
                      <a:pt x="1719" y="80"/>
                    </a:lnTo>
                    <a:lnTo>
                      <a:pt x="1719" y="78"/>
                    </a:lnTo>
                    <a:lnTo>
                      <a:pt x="1723" y="74"/>
                    </a:lnTo>
                    <a:lnTo>
                      <a:pt x="1725" y="76"/>
                    </a:lnTo>
                    <a:lnTo>
                      <a:pt x="1727" y="68"/>
                    </a:lnTo>
                    <a:lnTo>
                      <a:pt x="1729" y="66"/>
                    </a:lnTo>
                    <a:lnTo>
                      <a:pt x="1729" y="62"/>
                    </a:lnTo>
                    <a:lnTo>
                      <a:pt x="1733" y="62"/>
                    </a:lnTo>
                    <a:lnTo>
                      <a:pt x="1735" y="56"/>
                    </a:lnTo>
                    <a:lnTo>
                      <a:pt x="1733" y="54"/>
                    </a:lnTo>
                    <a:lnTo>
                      <a:pt x="1735" y="52"/>
                    </a:lnTo>
                    <a:lnTo>
                      <a:pt x="1737" y="54"/>
                    </a:lnTo>
                    <a:lnTo>
                      <a:pt x="1737" y="52"/>
                    </a:lnTo>
                    <a:lnTo>
                      <a:pt x="1735" y="50"/>
                    </a:lnTo>
                    <a:lnTo>
                      <a:pt x="1735" y="48"/>
                    </a:lnTo>
                    <a:lnTo>
                      <a:pt x="1729" y="46"/>
                    </a:lnTo>
                    <a:lnTo>
                      <a:pt x="1727" y="46"/>
                    </a:lnTo>
                    <a:lnTo>
                      <a:pt x="1725" y="44"/>
                    </a:lnTo>
                    <a:lnTo>
                      <a:pt x="1721" y="44"/>
                    </a:lnTo>
                    <a:lnTo>
                      <a:pt x="1719" y="46"/>
                    </a:lnTo>
                    <a:lnTo>
                      <a:pt x="1717" y="42"/>
                    </a:lnTo>
                    <a:lnTo>
                      <a:pt x="1713" y="46"/>
                    </a:lnTo>
                    <a:lnTo>
                      <a:pt x="1715" y="42"/>
                    </a:lnTo>
                    <a:lnTo>
                      <a:pt x="1715" y="38"/>
                    </a:lnTo>
                    <a:lnTo>
                      <a:pt x="1713" y="42"/>
                    </a:lnTo>
                    <a:lnTo>
                      <a:pt x="1707" y="42"/>
                    </a:lnTo>
                    <a:lnTo>
                      <a:pt x="1693" y="50"/>
                    </a:lnTo>
                    <a:lnTo>
                      <a:pt x="1697" y="44"/>
                    </a:lnTo>
                    <a:lnTo>
                      <a:pt x="1699" y="44"/>
                    </a:lnTo>
                    <a:lnTo>
                      <a:pt x="1705" y="34"/>
                    </a:lnTo>
                    <a:lnTo>
                      <a:pt x="1707" y="30"/>
                    </a:lnTo>
                    <a:lnTo>
                      <a:pt x="1711" y="30"/>
                    </a:lnTo>
                    <a:lnTo>
                      <a:pt x="1713" y="26"/>
                    </a:lnTo>
                    <a:lnTo>
                      <a:pt x="1713" y="24"/>
                    </a:lnTo>
                    <a:lnTo>
                      <a:pt x="1717" y="24"/>
                    </a:lnTo>
                    <a:lnTo>
                      <a:pt x="1719" y="26"/>
                    </a:lnTo>
                    <a:lnTo>
                      <a:pt x="1717" y="22"/>
                    </a:lnTo>
                    <a:lnTo>
                      <a:pt x="1713" y="12"/>
                    </a:lnTo>
                    <a:lnTo>
                      <a:pt x="1711" y="10"/>
                    </a:lnTo>
                    <a:lnTo>
                      <a:pt x="1709" y="14"/>
                    </a:lnTo>
                    <a:lnTo>
                      <a:pt x="1705" y="12"/>
                    </a:lnTo>
                    <a:lnTo>
                      <a:pt x="1701" y="10"/>
                    </a:lnTo>
                    <a:lnTo>
                      <a:pt x="1697" y="2"/>
                    </a:lnTo>
                    <a:lnTo>
                      <a:pt x="1695" y="6"/>
                    </a:lnTo>
                    <a:lnTo>
                      <a:pt x="1693" y="4"/>
                    </a:lnTo>
                    <a:lnTo>
                      <a:pt x="1693" y="2"/>
                    </a:lnTo>
                    <a:lnTo>
                      <a:pt x="1691" y="0"/>
                    </a:lnTo>
                    <a:lnTo>
                      <a:pt x="1689" y="2"/>
                    </a:lnTo>
                    <a:lnTo>
                      <a:pt x="1685" y="4"/>
                    </a:lnTo>
                    <a:lnTo>
                      <a:pt x="1683" y="8"/>
                    </a:lnTo>
                    <a:lnTo>
                      <a:pt x="1681" y="8"/>
                    </a:lnTo>
                    <a:lnTo>
                      <a:pt x="1675" y="6"/>
                    </a:lnTo>
                    <a:lnTo>
                      <a:pt x="1675" y="10"/>
                    </a:lnTo>
                    <a:lnTo>
                      <a:pt x="1665" y="24"/>
                    </a:lnTo>
                    <a:lnTo>
                      <a:pt x="1663" y="26"/>
                    </a:lnTo>
                    <a:lnTo>
                      <a:pt x="1657" y="32"/>
                    </a:lnTo>
                    <a:lnTo>
                      <a:pt x="1657" y="34"/>
                    </a:lnTo>
                    <a:lnTo>
                      <a:pt x="1651" y="44"/>
                    </a:lnTo>
                    <a:lnTo>
                      <a:pt x="1649" y="46"/>
                    </a:lnTo>
                    <a:lnTo>
                      <a:pt x="1651" y="48"/>
                    </a:lnTo>
                    <a:lnTo>
                      <a:pt x="1649" y="50"/>
                    </a:lnTo>
                    <a:lnTo>
                      <a:pt x="1647" y="50"/>
                    </a:lnTo>
                    <a:lnTo>
                      <a:pt x="1647" y="52"/>
                    </a:lnTo>
                    <a:lnTo>
                      <a:pt x="1645" y="58"/>
                    </a:lnTo>
                    <a:lnTo>
                      <a:pt x="1645" y="60"/>
                    </a:lnTo>
                    <a:lnTo>
                      <a:pt x="1647" y="62"/>
                    </a:lnTo>
                    <a:lnTo>
                      <a:pt x="1651" y="64"/>
                    </a:lnTo>
                    <a:lnTo>
                      <a:pt x="1651" y="68"/>
                    </a:lnTo>
                    <a:lnTo>
                      <a:pt x="1653" y="68"/>
                    </a:lnTo>
                    <a:lnTo>
                      <a:pt x="1653" y="70"/>
                    </a:lnTo>
                    <a:lnTo>
                      <a:pt x="1649" y="68"/>
                    </a:lnTo>
                    <a:lnTo>
                      <a:pt x="1649" y="66"/>
                    </a:lnTo>
                    <a:lnTo>
                      <a:pt x="1649" y="74"/>
                    </a:lnTo>
                    <a:lnTo>
                      <a:pt x="1637" y="80"/>
                    </a:lnTo>
                    <a:lnTo>
                      <a:pt x="1633" y="80"/>
                    </a:lnTo>
                    <a:lnTo>
                      <a:pt x="1629" y="80"/>
                    </a:lnTo>
                    <a:lnTo>
                      <a:pt x="1617" y="78"/>
                    </a:lnTo>
                    <a:lnTo>
                      <a:pt x="1617" y="80"/>
                    </a:lnTo>
                    <a:lnTo>
                      <a:pt x="1617" y="82"/>
                    </a:lnTo>
                    <a:lnTo>
                      <a:pt x="1619" y="84"/>
                    </a:lnTo>
                    <a:lnTo>
                      <a:pt x="1619" y="86"/>
                    </a:lnTo>
                    <a:lnTo>
                      <a:pt x="1623" y="86"/>
                    </a:lnTo>
                    <a:lnTo>
                      <a:pt x="1625" y="88"/>
                    </a:lnTo>
                    <a:lnTo>
                      <a:pt x="1625" y="90"/>
                    </a:lnTo>
                    <a:lnTo>
                      <a:pt x="1629" y="90"/>
                    </a:lnTo>
                    <a:lnTo>
                      <a:pt x="1631" y="92"/>
                    </a:lnTo>
                    <a:lnTo>
                      <a:pt x="1631" y="94"/>
                    </a:lnTo>
                    <a:lnTo>
                      <a:pt x="1629" y="97"/>
                    </a:lnTo>
                    <a:lnTo>
                      <a:pt x="1629" y="101"/>
                    </a:lnTo>
                    <a:lnTo>
                      <a:pt x="1629" y="105"/>
                    </a:lnTo>
                    <a:lnTo>
                      <a:pt x="1625" y="103"/>
                    </a:lnTo>
                    <a:lnTo>
                      <a:pt x="1625" y="99"/>
                    </a:lnTo>
                    <a:lnTo>
                      <a:pt x="1619" y="97"/>
                    </a:lnTo>
                    <a:lnTo>
                      <a:pt x="1621" y="94"/>
                    </a:lnTo>
                    <a:lnTo>
                      <a:pt x="1619" y="94"/>
                    </a:lnTo>
                    <a:lnTo>
                      <a:pt x="1615" y="94"/>
                    </a:lnTo>
                    <a:lnTo>
                      <a:pt x="1615" y="92"/>
                    </a:lnTo>
                    <a:lnTo>
                      <a:pt x="1613" y="92"/>
                    </a:lnTo>
                    <a:lnTo>
                      <a:pt x="1605" y="97"/>
                    </a:lnTo>
                    <a:lnTo>
                      <a:pt x="1605" y="99"/>
                    </a:lnTo>
                    <a:lnTo>
                      <a:pt x="1605" y="101"/>
                    </a:lnTo>
                    <a:lnTo>
                      <a:pt x="1603" y="101"/>
                    </a:lnTo>
                    <a:lnTo>
                      <a:pt x="1601" y="101"/>
                    </a:lnTo>
                    <a:lnTo>
                      <a:pt x="1599" y="103"/>
                    </a:lnTo>
                    <a:lnTo>
                      <a:pt x="1601" y="103"/>
                    </a:lnTo>
                    <a:lnTo>
                      <a:pt x="1601" y="105"/>
                    </a:lnTo>
                    <a:lnTo>
                      <a:pt x="1603" y="107"/>
                    </a:lnTo>
                    <a:lnTo>
                      <a:pt x="1601" y="107"/>
                    </a:lnTo>
                    <a:lnTo>
                      <a:pt x="1597" y="107"/>
                    </a:lnTo>
                    <a:lnTo>
                      <a:pt x="1593" y="109"/>
                    </a:lnTo>
                    <a:lnTo>
                      <a:pt x="1593" y="107"/>
                    </a:lnTo>
                    <a:lnTo>
                      <a:pt x="1593" y="105"/>
                    </a:lnTo>
                    <a:lnTo>
                      <a:pt x="1591" y="107"/>
                    </a:lnTo>
                    <a:lnTo>
                      <a:pt x="1589" y="111"/>
                    </a:lnTo>
                    <a:lnTo>
                      <a:pt x="1587" y="111"/>
                    </a:lnTo>
                    <a:lnTo>
                      <a:pt x="1583" y="113"/>
                    </a:lnTo>
                    <a:lnTo>
                      <a:pt x="1585" y="109"/>
                    </a:lnTo>
                    <a:lnTo>
                      <a:pt x="1585" y="107"/>
                    </a:lnTo>
                    <a:lnTo>
                      <a:pt x="1583" y="107"/>
                    </a:lnTo>
                    <a:lnTo>
                      <a:pt x="1583" y="105"/>
                    </a:lnTo>
                    <a:lnTo>
                      <a:pt x="1581" y="107"/>
                    </a:lnTo>
                    <a:lnTo>
                      <a:pt x="1577" y="109"/>
                    </a:lnTo>
                    <a:lnTo>
                      <a:pt x="1575" y="113"/>
                    </a:lnTo>
                    <a:lnTo>
                      <a:pt x="1573" y="113"/>
                    </a:lnTo>
                    <a:lnTo>
                      <a:pt x="1571" y="111"/>
                    </a:lnTo>
                    <a:lnTo>
                      <a:pt x="1577" y="105"/>
                    </a:lnTo>
                    <a:lnTo>
                      <a:pt x="1577" y="101"/>
                    </a:lnTo>
                    <a:lnTo>
                      <a:pt x="1573" y="97"/>
                    </a:lnTo>
                    <a:lnTo>
                      <a:pt x="1567" y="97"/>
                    </a:lnTo>
                    <a:lnTo>
                      <a:pt x="1565" y="99"/>
                    </a:lnTo>
                    <a:lnTo>
                      <a:pt x="1565" y="101"/>
                    </a:lnTo>
                    <a:lnTo>
                      <a:pt x="1557" y="99"/>
                    </a:lnTo>
                    <a:lnTo>
                      <a:pt x="1553" y="103"/>
                    </a:lnTo>
                    <a:lnTo>
                      <a:pt x="1551" y="99"/>
                    </a:lnTo>
                    <a:lnTo>
                      <a:pt x="1545" y="99"/>
                    </a:lnTo>
                    <a:lnTo>
                      <a:pt x="1543" y="101"/>
                    </a:lnTo>
                    <a:lnTo>
                      <a:pt x="1545" y="103"/>
                    </a:lnTo>
                    <a:lnTo>
                      <a:pt x="1539" y="105"/>
                    </a:lnTo>
                    <a:lnTo>
                      <a:pt x="1539" y="103"/>
                    </a:lnTo>
                    <a:lnTo>
                      <a:pt x="1539" y="101"/>
                    </a:lnTo>
                    <a:lnTo>
                      <a:pt x="1537" y="103"/>
                    </a:lnTo>
                    <a:lnTo>
                      <a:pt x="1535" y="105"/>
                    </a:lnTo>
                    <a:lnTo>
                      <a:pt x="1533" y="103"/>
                    </a:lnTo>
                    <a:lnTo>
                      <a:pt x="1533" y="109"/>
                    </a:lnTo>
                    <a:lnTo>
                      <a:pt x="1537" y="107"/>
                    </a:lnTo>
                    <a:lnTo>
                      <a:pt x="1539" y="109"/>
                    </a:lnTo>
                    <a:lnTo>
                      <a:pt x="1539" y="111"/>
                    </a:lnTo>
                    <a:lnTo>
                      <a:pt x="1539" y="109"/>
                    </a:lnTo>
                    <a:lnTo>
                      <a:pt x="1541" y="109"/>
                    </a:lnTo>
                    <a:lnTo>
                      <a:pt x="1541" y="111"/>
                    </a:lnTo>
                    <a:lnTo>
                      <a:pt x="1541" y="113"/>
                    </a:lnTo>
                    <a:lnTo>
                      <a:pt x="1518" y="121"/>
                    </a:lnTo>
                    <a:lnTo>
                      <a:pt x="1516" y="121"/>
                    </a:lnTo>
                    <a:lnTo>
                      <a:pt x="1516" y="123"/>
                    </a:lnTo>
                    <a:lnTo>
                      <a:pt x="1516" y="125"/>
                    </a:lnTo>
                    <a:lnTo>
                      <a:pt x="1512" y="125"/>
                    </a:lnTo>
                    <a:lnTo>
                      <a:pt x="1508" y="127"/>
                    </a:lnTo>
                    <a:lnTo>
                      <a:pt x="1506" y="125"/>
                    </a:lnTo>
                    <a:lnTo>
                      <a:pt x="1500" y="129"/>
                    </a:lnTo>
                    <a:lnTo>
                      <a:pt x="1496" y="129"/>
                    </a:lnTo>
                    <a:lnTo>
                      <a:pt x="1494" y="131"/>
                    </a:lnTo>
                    <a:lnTo>
                      <a:pt x="1494" y="137"/>
                    </a:lnTo>
                    <a:lnTo>
                      <a:pt x="1492" y="135"/>
                    </a:lnTo>
                    <a:lnTo>
                      <a:pt x="1490" y="137"/>
                    </a:lnTo>
                    <a:lnTo>
                      <a:pt x="1488" y="139"/>
                    </a:lnTo>
                    <a:lnTo>
                      <a:pt x="1490" y="141"/>
                    </a:lnTo>
                    <a:lnTo>
                      <a:pt x="1486" y="143"/>
                    </a:lnTo>
                    <a:lnTo>
                      <a:pt x="1484" y="145"/>
                    </a:lnTo>
                    <a:lnTo>
                      <a:pt x="1482" y="145"/>
                    </a:lnTo>
                    <a:lnTo>
                      <a:pt x="1480" y="149"/>
                    </a:lnTo>
                    <a:lnTo>
                      <a:pt x="1476" y="151"/>
                    </a:lnTo>
                    <a:lnTo>
                      <a:pt x="1476" y="153"/>
                    </a:lnTo>
                    <a:lnTo>
                      <a:pt x="1476" y="155"/>
                    </a:lnTo>
                    <a:lnTo>
                      <a:pt x="1472" y="157"/>
                    </a:lnTo>
                    <a:lnTo>
                      <a:pt x="1470" y="155"/>
                    </a:lnTo>
                    <a:lnTo>
                      <a:pt x="1462" y="153"/>
                    </a:lnTo>
                    <a:lnTo>
                      <a:pt x="1460" y="157"/>
                    </a:lnTo>
                    <a:lnTo>
                      <a:pt x="1466" y="161"/>
                    </a:lnTo>
                    <a:lnTo>
                      <a:pt x="1472" y="161"/>
                    </a:lnTo>
                    <a:lnTo>
                      <a:pt x="1470" y="163"/>
                    </a:lnTo>
                    <a:lnTo>
                      <a:pt x="1468" y="165"/>
                    </a:lnTo>
                    <a:lnTo>
                      <a:pt x="1466" y="163"/>
                    </a:lnTo>
                    <a:lnTo>
                      <a:pt x="1464" y="163"/>
                    </a:lnTo>
                    <a:lnTo>
                      <a:pt x="1464" y="165"/>
                    </a:lnTo>
                    <a:lnTo>
                      <a:pt x="1460" y="175"/>
                    </a:lnTo>
                    <a:lnTo>
                      <a:pt x="1458" y="175"/>
                    </a:lnTo>
                    <a:lnTo>
                      <a:pt x="1458" y="177"/>
                    </a:lnTo>
                    <a:lnTo>
                      <a:pt x="1458" y="179"/>
                    </a:lnTo>
                    <a:lnTo>
                      <a:pt x="1456" y="181"/>
                    </a:lnTo>
                    <a:lnTo>
                      <a:pt x="1454" y="177"/>
                    </a:lnTo>
                    <a:lnTo>
                      <a:pt x="1452" y="175"/>
                    </a:lnTo>
                    <a:lnTo>
                      <a:pt x="1450" y="173"/>
                    </a:lnTo>
                    <a:lnTo>
                      <a:pt x="1446" y="171"/>
                    </a:lnTo>
                    <a:lnTo>
                      <a:pt x="1448" y="175"/>
                    </a:lnTo>
                    <a:lnTo>
                      <a:pt x="1444" y="177"/>
                    </a:lnTo>
                    <a:lnTo>
                      <a:pt x="1444" y="179"/>
                    </a:lnTo>
                    <a:lnTo>
                      <a:pt x="1444" y="181"/>
                    </a:lnTo>
                    <a:lnTo>
                      <a:pt x="1452" y="181"/>
                    </a:lnTo>
                    <a:lnTo>
                      <a:pt x="1452" y="183"/>
                    </a:lnTo>
                    <a:lnTo>
                      <a:pt x="1456" y="185"/>
                    </a:lnTo>
                    <a:lnTo>
                      <a:pt x="1456" y="187"/>
                    </a:lnTo>
                    <a:lnTo>
                      <a:pt x="1456" y="189"/>
                    </a:lnTo>
                    <a:lnTo>
                      <a:pt x="1456" y="191"/>
                    </a:lnTo>
                    <a:lnTo>
                      <a:pt x="1452" y="189"/>
                    </a:lnTo>
                    <a:lnTo>
                      <a:pt x="1452" y="191"/>
                    </a:lnTo>
                    <a:lnTo>
                      <a:pt x="1448" y="191"/>
                    </a:lnTo>
                    <a:lnTo>
                      <a:pt x="1448" y="193"/>
                    </a:lnTo>
                    <a:lnTo>
                      <a:pt x="1446" y="193"/>
                    </a:lnTo>
                    <a:lnTo>
                      <a:pt x="1446" y="195"/>
                    </a:lnTo>
                    <a:lnTo>
                      <a:pt x="1446" y="197"/>
                    </a:lnTo>
                    <a:lnTo>
                      <a:pt x="1448" y="199"/>
                    </a:lnTo>
                    <a:lnTo>
                      <a:pt x="1456" y="201"/>
                    </a:lnTo>
                    <a:lnTo>
                      <a:pt x="1458" y="211"/>
                    </a:lnTo>
                    <a:lnTo>
                      <a:pt x="1460" y="211"/>
                    </a:lnTo>
                    <a:lnTo>
                      <a:pt x="1460" y="213"/>
                    </a:lnTo>
                    <a:lnTo>
                      <a:pt x="1456" y="211"/>
                    </a:lnTo>
                    <a:lnTo>
                      <a:pt x="1456" y="213"/>
                    </a:lnTo>
                    <a:lnTo>
                      <a:pt x="1456" y="215"/>
                    </a:lnTo>
                    <a:lnTo>
                      <a:pt x="1456" y="217"/>
                    </a:lnTo>
                    <a:lnTo>
                      <a:pt x="1458" y="217"/>
                    </a:lnTo>
                    <a:lnTo>
                      <a:pt x="1458" y="219"/>
                    </a:lnTo>
                    <a:lnTo>
                      <a:pt x="1454" y="221"/>
                    </a:lnTo>
                    <a:lnTo>
                      <a:pt x="1448" y="221"/>
                    </a:lnTo>
                    <a:lnTo>
                      <a:pt x="1446" y="223"/>
                    </a:lnTo>
                    <a:lnTo>
                      <a:pt x="1442" y="223"/>
                    </a:lnTo>
                    <a:lnTo>
                      <a:pt x="1440" y="223"/>
                    </a:lnTo>
                    <a:lnTo>
                      <a:pt x="1440" y="227"/>
                    </a:lnTo>
                    <a:lnTo>
                      <a:pt x="1436" y="229"/>
                    </a:lnTo>
                    <a:lnTo>
                      <a:pt x="1432" y="227"/>
                    </a:lnTo>
                    <a:lnTo>
                      <a:pt x="1430" y="225"/>
                    </a:lnTo>
                    <a:lnTo>
                      <a:pt x="1402" y="231"/>
                    </a:lnTo>
                    <a:lnTo>
                      <a:pt x="1400" y="231"/>
                    </a:lnTo>
                    <a:lnTo>
                      <a:pt x="1396" y="231"/>
                    </a:lnTo>
                    <a:lnTo>
                      <a:pt x="1392" y="231"/>
                    </a:lnTo>
                    <a:lnTo>
                      <a:pt x="1382" y="233"/>
                    </a:lnTo>
                    <a:lnTo>
                      <a:pt x="1382" y="235"/>
                    </a:lnTo>
                    <a:lnTo>
                      <a:pt x="1378" y="233"/>
                    </a:lnTo>
                    <a:lnTo>
                      <a:pt x="1376" y="235"/>
                    </a:lnTo>
                    <a:lnTo>
                      <a:pt x="1376" y="237"/>
                    </a:lnTo>
                    <a:lnTo>
                      <a:pt x="1372" y="237"/>
                    </a:lnTo>
                    <a:lnTo>
                      <a:pt x="1372" y="239"/>
                    </a:lnTo>
                    <a:lnTo>
                      <a:pt x="1372" y="241"/>
                    </a:lnTo>
                    <a:lnTo>
                      <a:pt x="1374" y="241"/>
                    </a:lnTo>
                    <a:lnTo>
                      <a:pt x="1376" y="241"/>
                    </a:lnTo>
                    <a:lnTo>
                      <a:pt x="1374" y="243"/>
                    </a:lnTo>
                    <a:lnTo>
                      <a:pt x="1372" y="245"/>
                    </a:lnTo>
                    <a:lnTo>
                      <a:pt x="1372" y="247"/>
                    </a:lnTo>
                    <a:lnTo>
                      <a:pt x="1370" y="245"/>
                    </a:lnTo>
                    <a:lnTo>
                      <a:pt x="1368" y="247"/>
                    </a:lnTo>
                    <a:lnTo>
                      <a:pt x="1370" y="249"/>
                    </a:lnTo>
                    <a:lnTo>
                      <a:pt x="1372" y="251"/>
                    </a:lnTo>
                    <a:lnTo>
                      <a:pt x="1372" y="253"/>
                    </a:lnTo>
                    <a:lnTo>
                      <a:pt x="1368" y="255"/>
                    </a:lnTo>
                    <a:lnTo>
                      <a:pt x="1372" y="259"/>
                    </a:lnTo>
                    <a:lnTo>
                      <a:pt x="1374" y="261"/>
                    </a:lnTo>
                    <a:lnTo>
                      <a:pt x="1376" y="261"/>
                    </a:lnTo>
                    <a:lnTo>
                      <a:pt x="1376" y="267"/>
                    </a:lnTo>
                    <a:lnTo>
                      <a:pt x="1378" y="267"/>
                    </a:lnTo>
                    <a:lnTo>
                      <a:pt x="1378" y="269"/>
                    </a:lnTo>
                    <a:lnTo>
                      <a:pt x="1376" y="271"/>
                    </a:lnTo>
                    <a:lnTo>
                      <a:pt x="1376" y="273"/>
                    </a:lnTo>
                    <a:lnTo>
                      <a:pt x="1374" y="277"/>
                    </a:lnTo>
                    <a:lnTo>
                      <a:pt x="1374" y="281"/>
                    </a:lnTo>
                    <a:lnTo>
                      <a:pt x="1376" y="283"/>
                    </a:lnTo>
                    <a:lnTo>
                      <a:pt x="1376" y="287"/>
                    </a:lnTo>
                    <a:lnTo>
                      <a:pt x="1378" y="291"/>
                    </a:lnTo>
                    <a:lnTo>
                      <a:pt x="1380" y="295"/>
                    </a:lnTo>
                    <a:lnTo>
                      <a:pt x="1390" y="297"/>
                    </a:lnTo>
                    <a:lnTo>
                      <a:pt x="1394" y="299"/>
                    </a:lnTo>
                    <a:lnTo>
                      <a:pt x="1396" y="299"/>
                    </a:lnTo>
                    <a:lnTo>
                      <a:pt x="1398" y="303"/>
                    </a:lnTo>
                    <a:lnTo>
                      <a:pt x="1396" y="307"/>
                    </a:lnTo>
                    <a:lnTo>
                      <a:pt x="1398" y="309"/>
                    </a:lnTo>
                    <a:lnTo>
                      <a:pt x="1400" y="309"/>
                    </a:lnTo>
                    <a:lnTo>
                      <a:pt x="1402" y="315"/>
                    </a:lnTo>
                    <a:lnTo>
                      <a:pt x="1404" y="315"/>
                    </a:lnTo>
                    <a:lnTo>
                      <a:pt x="1410" y="317"/>
                    </a:lnTo>
                    <a:lnTo>
                      <a:pt x="1412" y="319"/>
                    </a:lnTo>
                    <a:lnTo>
                      <a:pt x="1412" y="317"/>
                    </a:lnTo>
                    <a:lnTo>
                      <a:pt x="1416" y="324"/>
                    </a:lnTo>
                    <a:lnTo>
                      <a:pt x="1414" y="332"/>
                    </a:lnTo>
                    <a:lnTo>
                      <a:pt x="1412" y="334"/>
                    </a:lnTo>
                    <a:lnTo>
                      <a:pt x="1412" y="340"/>
                    </a:lnTo>
                    <a:lnTo>
                      <a:pt x="1410" y="342"/>
                    </a:lnTo>
                    <a:lnTo>
                      <a:pt x="1410" y="346"/>
                    </a:lnTo>
                    <a:lnTo>
                      <a:pt x="1410" y="350"/>
                    </a:lnTo>
                    <a:lnTo>
                      <a:pt x="1414" y="356"/>
                    </a:lnTo>
                    <a:lnTo>
                      <a:pt x="1418" y="372"/>
                    </a:lnTo>
                    <a:lnTo>
                      <a:pt x="1416" y="380"/>
                    </a:lnTo>
                    <a:lnTo>
                      <a:pt x="1414" y="384"/>
                    </a:lnTo>
                    <a:lnTo>
                      <a:pt x="1410" y="384"/>
                    </a:lnTo>
                    <a:lnTo>
                      <a:pt x="1408" y="384"/>
                    </a:lnTo>
                    <a:lnTo>
                      <a:pt x="1408" y="386"/>
                    </a:lnTo>
                    <a:lnTo>
                      <a:pt x="1410" y="390"/>
                    </a:lnTo>
                    <a:lnTo>
                      <a:pt x="1410" y="392"/>
                    </a:lnTo>
                    <a:lnTo>
                      <a:pt x="1402" y="390"/>
                    </a:lnTo>
                    <a:lnTo>
                      <a:pt x="1398" y="390"/>
                    </a:lnTo>
                    <a:lnTo>
                      <a:pt x="1396" y="388"/>
                    </a:lnTo>
                    <a:lnTo>
                      <a:pt x="1396" y="372"/>
                    </a:lnTo>
                    <a:lnTo>
                      <a:pt x="1398" y="364"/>
                    </a:lnTo>
                    <a:lnTo>
                      <a:pt x="1396" y="364"/>
                    </a:lnTo>
                    <a:lnTo>
                      <a:pt x="1396" y="346"/>
                    </a:lnTo>
                    <a:lnTo>
                      <a:pt x="1398" y="342"/>
                    </a:lnTo>
                    <a:lnTo>
                      <a:pt x="1406" y="336"/>
                    </a:lnTo>
                    <a:lnTo>
                      <a:pt x="1408" y="328"/>
                    </a:lnTo>
                    <a:lnTo>
                      <a:pt x="1410" y="328"/>
                    </a:lnTo>
                    <a:lnTo>
                      <a:pt x="1410" y="324"/>
                    </a:lnTo>
                    <a:lnTo>
                      <a:pt x="1404" y="321"/>
                    </a:lnTo>
                    <a:lnTo>
                      <a:pt x="1390" y="324"/>
                    </a:lnTo>
                    <a:lnTo>
                      <a:pt x="1386" y="322"/>
                    </a:lnTo>
                    <a:lnTo>
                      <a:pt x="1382" y="319"/>
                    </a:lnTo>
                    <a:lnTo>
                      <a:pt x="1382" y="321"/>
                    </a:lnTo>
                    <a:lnTo>
                      <a:pt x="1376" y="311"/>
                    </a:lnTo>
                    <a:lnTo>
                      <a:pt x="1376" y="309"/>
                    </a:lnTo>
                    <a:lnTo>
                      <a:pt x="1364" y="301"/>
                    </a:lnTo>
                    <a:lnTo>
                      <a:pt x="1362" y="297"/>
                    </a:lnTo>
                    <a:lnTo>
                      <a:pt x="1354" y="295"/>
                    </a:lnTo>
                    <a:lnTo>
                      <a:pt x="1336" y="295"/>
                    </a:lnTo>
                    <a:lnTo>
                      <a:pt x="1334" y="301"/>
                    </a:lnTo>
                    <a:lnTo>
                      <a:pt x="1328" y="303"/>
                    </a:lnTo>
                    <a:lnTo>
                      <a:pt x="1326" y="307"/>
                    </a:lnTo>
                    <a:lnTo>
                      <a:pt x="1334" y="307"/>
                    </a:lnTo>
                    <a:lnTo>
                      <a:pt x="1338" y="311"/>
                    </a:lnTo>
                    <a:lnTo>
                      <a:pt x="1336" y="315"/>
                    </a:lnTo>
                    <a:lnTo>
                      <a:pt x="1334" y="317"/>
                    </a:lnTo>
                    <a:lnTo>
                      <a:pt x="1328" y="319"/>
                    </a:lnTo>
                    <a:lnTo>
                      <a:pt x="1324" y="322"/>
                    </a:lnTo>
                    <a:lnTo>
                      <a:pt x="1320" y="322"/>
                    </a:lnTo>
                    <a:lnTo>
                      <a:pt x="1320" y="319"/>
                    </a:lnTo>
                    <a:lnTo>
                      <a:pt x="1312" y="311"/>
                    </a:lnTo>
                    <a:lnTo>
                      <a:pt x="1310" y="311"/>
                    </a:lnTo>
                    <a:lnTo>
                      <a:pt x="1308" y="315"/>
                    </a:lnTo>
                    <a:lnTo>
                      <a:pt x="1310" y="317"/>
                    </a:lnTo>
                    <a:lnTo>
                      <a:pt x="1312" y="328"/>
                    </a:lnTo>
                    <a:lnTo>
                      <a:pt x="1314" y="330"/>
                    </a:lnTo>
                    <a:lnTo>
                      <a:pt x="1320" y="334"/>
                    </a:lnTo>
                    <a:lnTo>
                      <a:pt x="1324" y="336"/>
                    </a:lnTo>
                    <a:lnTo>
                      <a:pt x="1326" y="338"/>
                    </a:lnTo>
                    <a:lnTo>
                      <a:pt x="1328" y="340"/>
                    </a:lnTo>
                    <a:lnTo>
                      <a:pt x="1330" y="340"/>
                    </a:lnTo>
                    <a:lnTo>
                      <a:pt x="1332" y="340"/>
                    </a:lnTo>
                    <a:lnTo>
                      <a:pt x="1334" y="336"/>
                    </a:lnTo>
                    <a:lnTo>
                      <a:pt x="1334" y="340"/>
                    </a:lnTo>
                    <a:lnTo>
                      <a:pt x="1334" y="342"/>
                    </a:lnTo>
                    <a:lnTo>
                      <a:pt x="1338" y="342"/>
                    </a:lnTo>
                    <a:lnTo>
                      <a:pt x="1338" y="348"/>
                    </a:lnTo>
                    <a:lnTo>
                      <a:pt x="1342" y="352"/>
                    </a:lnTo>
                    <a:lnTo>
                      <a:pt x="1342" y="356"/>
                    </a:lnTo>
                    <a:lnTo>
                      <a:pt x="1338" y="354"/>
                    </a:lnTo>
                    <a:lnTo>
                      <a:pt x="1334" y="354"/>
                    </a:lnTo>
                    <a:lnTo>
                      <a:pt x="1332" y="352"/>
                    </a:lnTo>
                    <a:lnTo>
                      <a:pt x="1332" y="348"/>
                    </a:lnTo>
                    <a:lnTo>
                      <a:pt x="1330" y="346"/>
                    </a:lnTo>
                    <a:lnTo>
                      <a:pt x="1301" y="340"/>
                    </a:lnTo>
                    <a:lnTo>
                      <a:pt x="1297" y="334"/>
                    </a:lnTo>
                    <a:lnTo>
                      <a:pt x="1301" y="334"/>
                    </a:lnTo>
                    <a:lnTo>
                      <a:pt x="1301" y="326"/>
                    </a:lnTo>
                    <a:lnTo>
                      <a:pt x="1299" y="321"/>
                    </a:lnTo>
                    <a:lnTo>
                      <a:pt x="1297" y="319"/>
                    </a:lnTo>
                    <a:lnTo>
                      <a:pt x="1299" y="313"/>
                    </a:lnTo>
                    <a:lnTo>
                      <a:pt x="1297" y="309"/>
                    </a:lnTo>
                    <a:lnTo>
                      <a:pt x="1299" y="307"/>
                    </a:lnTo>
                    <a:lnTo>
                      <a:pt x="1302" y="297"/>
                    </a:lnTo>
                    <a:lnTo>
                      <a:pt x="1301" y="287"/>
                    </a:lnTo>
                    <a:lnTo>
                      <a:pt x="1302" y="285"/>
                    </a:lnTo>
                    <a:lnTo>
                      <a:pt x="1301" y="281"/>
                    </a:lnTo>
                    <a:lnTo>
                      <a:pt x="1299" y="279"/>
                    </a:lnTo>
                    <a:lnTo>
                      <a:pt x="1301" y="277"/>
                    </a:lnTo>
                    <a:lnTo>
                      <a:pt x="1295" y="273"/>
                    </a:lnTo>
                    <a:lnTo>
                      <a:pt x="1295" y="271"/>
                    </a:lnTo>
                    <a:lnTo>
                      <a:pt x="1291" y="273"/>
                    </a:lnTo>
                    <a:lnTo>
                      <a:pt x="1291" y="275"/>
                    </a:lnTo>
                    <a:lnTo>
                      <a:pt x="1293" y="281"/>
                    </a:lnTo>
                    <a:lnTo>
                      <a:pt x="1295" y="297"/>
                    </a:lnTo>
                    <a:lnTo>
                      <a:pt x="1293" y="301"/>
                    </a:lnTo>
                    <a:lnTo>
                      <a:pt x="1271" y="317"/>
                    </a:lnTo>
                    <a:lnTo>
                      <a:pt x="1271" y="321"/>
                    </a:lnTo>
                    <a:lnTo>
                      <a:pt x="1271" y="324"/>
                    </a:lnTo>
                    <a:lnTo>
                      <a:pt x="1267" y="330"/>
                    </a:lnTo>
                    <a:lnTo>
                      <a:pt x="1267" y="332"/>
                    </a:lnTo>
                    <a:lnTo>
                      <a:pt x="1277" y="348"/>
                    </a:lnTo>
                    <a:lnTo>
                      <a:pt x="1279" y="356"/>
                    </a:lnTo>
                    <a:lnTo>
                      <a:pt x="1285" y="368"/>
                    </a:lnTo>
                    <a:lnTo>
                      <a:pt x="1281" y="382"/>
                    </a:lnTo>
                    <a:lnTo>
                      <a:pt x="1277" y="386"/>
                    </a:lnTo>
                    <a:lnTo>
                      <a:pt x="1277" y="394"/>
                    </a:lnTo>
                    <a:lnTo>
                      <a:pt x="1275" y="398"/>
                    </a:lnTo>
                    <a:lnTo>
                      <a:pt x="1275" y="406"/>
                    </a:lnTo>
                    <a:lnTo>
                      <a:pt x="1279" y="416"/>
                    </a:lnTo>
                    <a:lnTo>
                      <a:pt x="1277" y="428"/>
                    </a:lnTo>
                    <a:lnTo>
                      <a:pt x="1279" y="432"/>
                    </a:lnTo>
                    <a:lnTo>
                      <a:pt x="1281" y="432"/>
                    </a:lnTo>
                    <a:lnTo>
                      <a:pt x="1287" y="430"/>
                    </a:lnTo>
                    <a:lnTo>
                      <a:pt x="1289" y="430"/>
                    </a:lnTo>
                    <a:lnTo>
                      <a:pt x="1297" y="432"/>
                    </a:lnTo>
                    <a:lnTo>
                      <a:pt x="1297" y="430"/>
                    </a:lnTo>
                    <a:lnTo>
                      <a:pt x="1302" y="426"/>
                    </a:lnTo>
                    <a:lnTo>
                      <a:pt x="1308" y="426"/>
                    </a:lnTo>
                    <a:lnTo>
                      <a:pt x="1330" y="440"/>
                    </a:lnTo>
                    <a:lnTo>
                      <a:pt x="1332" y="444"/>
                    </a:lnTo>
                    <a:lnTo>
                      <a:pt x="1332" y="450"/>
                    </a:lnTo>
                    <a:lnTo>
                      <a:pt x="1336" y="460"/>
                    </a:lnTo>
                    <a:lnTo>
                      <a:pt x="1338" y="460"/>
                    </a:lnTo>
                    <a:lnTo>
                      <a:pt x="1338" y="464"/>
                    </a:lnTo>
                    <a:lnTo>
                      <a:pt x="1336" y="466"/>
                    </a:lnTo>
                    <a:lnTo>
                      <a:pt x="1332" y="466"/>
                    </a:lnTo>
                    <a:lnTo>
                      <a:pt x="1330" y="468"/>
                    </a:lnTo>
                    <a:lnTo>
                      <a:pt x="1328" y="472"/>
                    </a:lnTo>
                    <a:lnTo>
                      <a:pt x="1330" y="482"/>
                    </a:lnTo>
                    <a:lnTo>
                      <a:pt x="1330" y="484"/>
                    </a:lnTo>
                    <a:lnTo>
                      <a:pt x="1334" y="484"/>
                    </a:lnTo>
                    <a:lnTo>
                      <a:pt x="1338" y="486"/>
                    </a:lnTo>
                    <a:lnTo>
                      <a:pt x="1342" y="486"/>
                    </a:lnTo>
                    <a:lnTo>
                      <a:pt x="1348" y="490"/>
                    </a:lnTo>
                    <a:lnTo>
                      <a:pt x="1340" y="492"/>
                    </a:lnTo>
                    <a:lnTo>
                      <a:pt x="1338" y="490"/>
                    </a:lnTo>
                    <a:lnTo>
                      <a:pt x="1332" y="490"/>
                    </a:lnTo>
                    <a:lnTo>
                      <a:pt x="1330" y="486"/>
                    </a:lnTo>
                    <a:lnTo>
                      <a:pt x="1324" y="484"/>
                    </a:lnTo>
                    <a:lnTo>
                      <a:pt x="1324" y="482"/>
                    </a:lnTo>
                    <a:lnTo>
                      <a:pt x="1324" y="480"/>
                    </a:lnTo>
                    <a:lnTo>
                      <a:pt x="1326" y="470"/>
                    </a:lnTo>
                    <a:lnTo>
                      <a:pt x="1328" y="466"/>
                    </a:lnTo>
                    <a:lnTo>
                      <a:pt x="1326" y="466"/>
                    </a:lnTo>
                    <a:lnTo>
                      <a:pt x="1324" y="466"/>
                    </a:lnTo>
                    <a:lnTo>
                      <a:pt x="1324" y="464"/>
                    </a:lnTo>
                    <a:lnTo>
                      <a:pt x="1326" y="460"/>
                    </a:lnTo>
                    <a:lnTo>
                      <a:pt x="1326" y="458"/>
                    </a:lnTo>
                    <a:lnTo>
                      <a:pt x="1326" y="456"/>
                    </a:lnTo>
                    <a:lnTo>
                      <a:pt x="1326" y="454"/>
                    </a:lnTo>
                    <a:lnTo>
                      <a:pt x="1324" y="452"/>
                    </a:lnTo>
                    <a:lnTo>
                      <a:pt x="1322" y="450"/>
                    </a:lnTo>
                    <a:lnTo>
                      <a:pt x="1320" y="448"/>
                    </a:lnTo>
                    <a:lnTo>
                      <a:pt x="1318" y="446"/>
                    </a:lnTo>
                    <a:lnTo>
                      <a:pt x="1316" y="444"/>
                    </a:lnTo>
                    <a:lnTo>
                      <a:pt x="1318" y="442"/>
                    </a:lnTo>
                    <a:lnTo>
                      <a:pt x="1316" y="436"/>
                    </a:lnTo>
                    <a:lnTo>
                      <a:pt x="1297" y="440"/>
                    </a:lnTo>
                    <a:lnTo>
                      <a:pt x="1285" y="448"/>
                    </a:lnTo>
                    <a:lnTo>
                      <a:pt x="1287" y="452"/>
                    </a:lnTo>
                    <a:lnTo>
                      <a:pt x="1285" y="458"/>
                    </a:lnTo>
                    <a:lnTo>
                      <a:pt x="1285" y="462"/>
                    </a:lnTo>
                    <a:lnTo>
                      <a:pt x="1287" y="462"/>
                    </a:lnTo>
                    <a:lnTo>
                      <a:pt x="1287" y="464"/>
                    </a:lnTo>
                    <a:lnTo>
                      <a:pt x="1289" y="466"/>
                    </a:lnTo>
                    <a:lnTo>
                      <a:pt x="1289" y="468"/>
                    </a:lnTo>
                    <a:lnTo>
                      <a:pt x="1289" y="470"/>
                    </a:lnTo>
                    <a:lnTo>
                      <a:pt x="1291" y="474"/>
                    </a:lnTo>
                    <a:lnTo>
                      <a:pt x="1289" y="486"/>
                    </a:lnTo>
                    <a:lnTo>
                      <a:pt x="1279" y="498"/>
                    </a:lnTo>
                    <a:lnTo>
                      <a:pt x="1277" y="508"/>
                    </a:lnTo>
                    <a:lnTo>
                      <a:pt x="1273" y="514"/>
                    </a:lnTo>
                    <a:lnTo>
                      <a:pt x="1267" y="520"/>
                    </a:lnTo>
                    <a:lnTo>
                      <a:pt x="1265" y="522"/>
                    </a:lnTo>
                    <a:lnTo>
                      <a:pt x="1257" y="524"/>
                    </a:lnTo>
                    <a:lnTo>
                      <a:pt x="1257" y="526"/>
                    </a:lnTo>
                    <a:lnTo>
                      <a:pt x="1259" y="532"/>
                    </a:lnTo>
                    <a:lnTo>
                      <a:pt x="1257" y="536"/>
                    </a:lnTo>
                    <a:lnTo>
                      <a:pt x="1253" y="538"/>
                    </a:lnTo>
                    <a:lnTo>
                      <a:pt x="1243" y="532"/>
                    </a:lnTo>
                    <a:lnTo>
                      <a:pt x="1239" y="532"/>
                    </a:lnTo>
                    <a:lnTo>
                      <a:pt x="1235" y="534"/>
                    </a:lnTo>
                    <a:lnTo>
                      <a:pt x="1225" y="532"/>
                    </a:lnTo>
                    <a:lnTo>
                      <a:pt x="1225" y="530"/>
                    </a:lnTo>
                    <a:lnTo>
                      <a:pt x="1225" y="528"/>
                    </a:lnTo>
                    <a:lnTo>
                      <a:pt x="1225" y="522"/>
                    </a:lnTo>
                    <a:lnTo>
                      <a:pt x="1221" y="520"/>
                    </a:lnTo>
                    <a:lnTo>
                      <a:pt x="1221" y="518"/>
                    </a:lnTo>
                    <a:lnTo>
                      <a:pt x="1223" y="516"/>
                    </a:lnTo>
                    <a:lnTo>
                      <a:pt x="1227" y="518"/>
                    </a:lnTo>
                    <a:lnTo>
                      <a:pt x="1227" y="520"/>
                    </a:lnTo>
                    <a:lnTo>
                      <a:pt x="1231" y="520"/>
                    </a:lnTo>
                    <a:lnTo>
                      <a:pt x="1233" y="518"/>
                    </a:lnTo>
                    <a:lnTo>
                      <a:pt x="1235" y="518"/>
                    </a:lnTo>
                    <a:lnTo>
                      <a:pt x="1237" y="514"/>
                    </a:lnTo>
                    <a:lnTo>
                      <a:pt x="1239" y="516"/>
                    </a:lnTo>
                    <a:lnTo>
                      <a:pt x="1243" y="514"/>
                    </a:lnTo>
                    <a:lnTo>
                      <a:pt x="1243" y="512"/>
                    </a:lnTo>
                    <a:lnTo>
                      <a:pt x="1245" y="512"/>
                    </a:lnTo>
                    <a:lnTo>
                      <a:pt x="1247" y="512"/>
                    </a:lnTo>
                    <a:lnTo>
                      <a:pt x="1251" y="512"/>
                    </a:lnTo>
                    <a:lnTo>
                      <a:pt x="1253" y="510"/>
                    </a:lnTo>
                    <a:lnTo>
                      <a:pt x="1251" y="508"/>
                    </a:lnTo>
                    <a:lnTo>
                      <a:pt x="1247" y="508"/>
                    </a:lnTo>
                    <a:lnTo>
                      <a:pt x="1245" y="508"/>
                    </a:lnTo>
                    <a:lnTo>
                      <a:pt x="1243" y="506"/>
                    </a:lnTo>
                    <a:lnTo>
                      <a:pt x="1243" y="504"/>
                    </a:lnTo>
                    <a:lnTo>
                      <a:pt x="1249" y="506"/>
                    </a:lnTo>
                    <a:lnTo>
                      <a:pt x="1253" y="506"/>
                    </a:lnTo>
                    <a:lnTo>
                      <a:pt x="1255" y="504"/>
                    </a:lnTo>
                    <a:lnTo>
                      <a:pt x="1255" y="500"/>
                    </a:lnTo>
                    <a:lnTo>
                      <a:pt x="1257" y="500"/>
                    </a:lnTo>
                    <a:lnTo>
                      <a:pt x="1259" y="498"/>
                    </a:lnTo>
                    <a:lnTo>
                      <a:pt x="1259" y="494"/>
                    </a:lnTo>
                    <a:lnTo>
                      <a:pt x="1261" y="490"/>
                    </a:lnTo>
                    <a:lnTo>
                      <a:pt x="1265" y="488"/>
                    </a:lnTo>
                    <a:lnTo>
                      <a:pt x="1267" y="484"/>
                    </a:lnTo>
                    <a:lnTo>
                      <a:pt x="1267" y="482"/>
                    </a:lnTo>
                    <a:lnTo>
                      <a:pt x="1269" y="480"/>
                    </a:lnTo>
                    <a:lnTo>
                      <a:pt x="1269" y="464"/>
                    </a:lnTo>
                    <a:lnTo>
                      <a:pt x="1273" y="458"/>
                    </a:lnTo>
                    <a:lnTo>
                      <a:pt x="1273" y="450"/>
                    </a:lnTo>
                    <a:lnTo>
                      <a:pt x="1259" y="434"/>
                    </a:lnTo>
                    <a:lnTo>
                      <a:pt x="1261" y="424"/>
                    </a:lnTo>
                    <a:lnTo>
                      <a:pt x="1259" y="420"/>
                    </a:lnTo>
                    <a:lnTo>
                      <a:pt x="1261" y="416"/>
                    </a:lnTo>
                    <a:lnTo>
                      <a:pt x="1261" y="410"/>
                    </a:lnTo>
                    <a:lnTo>
                      <a:pt x="1261" y="406"/>
                    </a:lnTo>
                    <a:lnTo>
                      <a:pt x="1261" y="402"/>
                    </a:lnTo>
                    <a:lnTo>
                      <a:pt x="1261" y="400"/>
                    </a:lnTo>
                    <a:lnTo>
                      <a:pt x="1261" y="398"/>
                    </a:lnTo>
                    <a:lnTo>
                      <a:pt x="1259" y="398"/>
                    </a:lnTo>
                    <a:lnTo>
                      <a:pt x="1259" y="394"/>
                    </a:lnTo>
                    <a:lnTo>
                      <a:pt x="1261" y="390"/>
                    </a:lnTo>
                    <a:lnTo>
                      <a:pt x="1259" y="388"/>
                    </a:lnTo>
                    <a:lnTo>
                      <a:pt x="1259" y="384"/>
                    </a:lnTo>
                    <a:lnTo>
                      <a:pt x="1259" y="382"/>
                    </a:lnTo>
                    <a:lnTo>
                      <a:pt x="1263" y="378"/>
                    </a:lnTo>
                    <a:lnTo>
                      <a:pt x="1261" y="368"/>
                    </a:lnTo>
                    <a:lnTo>
                      <a:pt x="1263" y="364"/>
                    </a:lnTo>
                    <a:lnTo>
                      <a:pt x="1263" y="360"/>
                    </a:lnTo>
                    <a:lnTo>
                      <a:pt x="1259" y="350"/>
                    </a:lnTo>
                    <a:lnTo>
                      <a:pt x="1261" y="344"/>
                    </a:lnTo>
                    <a:lnTo>
                      <a:pt x="1255" y="340"/>
                    </a:lnTo>
                    <a:lnTo>
                      <a:pt x="1249" y="330"/>
                    </a:lnTo>
                    <a:lnTo>
                      <a:pt x="1249" y="328"/>
                    </a:lnTo>
                    <a:lnTo>
                      <a:pt x="1249" y="326"/>
                    </a:lnTo>
                    <a:lnTo>
                      <a:pt x="1253" y="324"/>
                    </a:lnTo>
                    <a:lnTo>
                      <a:pt x="1253" y="322"/>
                    </a:lnTo>
                    <a:lnTo>
                      <a:pt x="1255" y="321"/>
                    </a:lnTo>
                    <a:lnTo>
                      <a:pt x="1255" y="315"/>
                    </a:lnTo>
                    <a:lnTo>
                      <a:pt x="1261" y="293"/>
                    </a:lnTo>
                    <a:lnTo>
                      <a:pt x="1261" y="279"/>
                    </a:lnTo>
                    <a:lnTo>
                      <a:pt x="1259" y="277"/>
                    </a:lnTo>
                    <a:lnTo>
                      <a:pt x="1261" y="277"/>
                    </a:lnTo>
                    <a:lnTo>
                      <a:pt x="1249" y="271"/>
                    </a:lnTo>
                    <a:lnTo>
                      <a:pt x="1247" y="267"/>
                    </a:lnTo>
                    <a:lnTo>
                      <a:pt x="1223" y="269"/>
                    </a:lnTo>
                    <a:lnTo>
                      <a:pt x="1221" y="267"/>
                    </a:lnTo>
                    <a:lnTo>
                      <a:pt x="1223" y="265"/>
                    </a:lnTo>
                    <a:lnTo>
                      <a:pt x="1215" y="267"/>
                    </a:lnTo>
                    <a:lnTo>
                      <a:pt x="1213" y="269"/>
                    </a:lnTo>
                    <a:lnTo>
                      <a:pt x="1201" y="319"/>
                    </a:lnTo>
                    <a:lnTo>
                      <a:pt x="1187" y="338"/>
                    </a:lnTo>
                    <a:lnTo>
                      <a:pt x="1179" y="342"/>
                    </a:lnTo>
                    <a:lnTo>
                      <a:pt x="1177" y="350"/>
                    </a:lnTo>
                    <a:lnTo>
                      <a:pt x="1179" y="352"/>
                    </a:lnTo>
                    <a:lnTo>
                      <a:pt x="1181" y="346"/>
                    </a:lnTo>
                    <a:lnTo>
                      <a:pt x="1183" y="348"/>
                    </a:lnTo>
                    <a:lnTo>
                      <a:pt x="1183" y="352"/>
                    </a:lnTo>
                    <a:lnTo>
                      <a:pt x="1181" y="354"/>
                    </a:lnTo>
                    <a:lnTo>
                      <a:pt x="1177" y="356"/>
                    </a:lnTo>
                    <a:lnTo>
                      <a:pt x="1175" y="362"/>
                    </a:lnTo>
                    <a:lnTo>
                      <a:pt x="1177" y="364"/>
                    </a:lnTo>
                    <a:lnTo>
                      <a:pt x="1181" y="364"/>
                    </a:lnTo>
                    <a:lnTo>
                      <a:pt x="1183" y="362"/>
                    </a:lnTo>
                    <a:lnTo>
                      <a:pt x="1187" y="362"/>
                    </a:lnTo>
                    <a:lnTo>
                      <a:pt x="1189" y="366"/>
                    </a:lnTo>
                    <a:lnTo>
                      <a:pt x="1187" y="370"/>
                    </a:lnTo>
                    <a:lnTo>
                      <a:pt x="1187" y="380"/>
                    </a:lnTo>
                    <a:lnTo>
                      <a:pt x="1185" y="384"/>
                    </a:lnTo>
                    <a:lnTo>
                      <a:pt x="1185" y="388"/>
                    </a:lnTo>
                    <a:lnTo>
                      <a:pt x="1187" y="392"/>
                    </a:lnTo>
                    <a:lnTo>
                      <a:pt x="1185" y="396"/>
                    </a:lnTo>
                    <a:lnTo>
                      <a:pt x="1183" y="396"/>
                    </a:lnTo>
                    <a:lnTo>
                      <a:pt x="1181" y="394"/>
                    </a:lnTo>
                    <a:lnTo>
                      <a:pt x="1181" y="410"/>
                    </a:lnTo>
                    <a:lnTo>
                      <a:pt x="1181" y="414"/>
                    </a:lnTo>
                    <a:lnTo>
                      <a:pt x="1181" y="410"/>
                    </a:lnTo>
                    <a:lnTo>
                      <a:pt x="1185" y="408"/>
                    </a:lnTo>
                    <a:lnTo>
                      <a:pt x="1195" y="416"/>
                    </a:lnTo>
                    <a:lnTo>
                      <a:pt x="1197" y="414"/>
                    </a:lnTo>
                    <a:lnTo>
                      <a:pt x="1197" y="416"/>
                    </a:lnTo>
                    <a:lnTo>
                      <a:pt x="1197" y="420"/>
                    </a:lnTo>
                    <a:lnTo>
                      <a:pt x="1203" y="436"/>
                    </a:lnTo>
                    <a:lnTo>
                      <a:pt x="1207" y="438"/>
                    </a:lnTo>
                    <a:lnTo>
                      <a:pt x="1211" y="438"/>
                    </a:lnTo>
                    <a:lnTo>
                      <a:pt x="1211" y="440"/>
                    </a:lnTo>
                    <a:lnTo>
                      <a:pt x="1211" y="442"/>
                    </a:lnTo>
                    <a:lnTo>
                      <a:pt x="1209" y="446"/>
                    </a:lnTo>
                    <a:lnTo>
                      <a:pt x="1203" y="462"/>
                    </a:lnTo>
                    <a:lnTo>
                      <a:pt x="1201" y="466"/>
                    </a:lnTo>
                    <a:lnTo>
                      <a:pt x="1199" y="464"/>
                    </a:lnTo>
                    <a:lnTo>
                      <a:pt x="1199" y="460"/>
                    </a:lnTo>
                    <a:lnTo>
                      <a:pt x="1197" y="456"/>
                    </a:lnTo>
                    <a:lnTo>
                      <a:pt x="1191" y="454"/>
                    </a:lnTo>
                    <a:lnTo>
                      <a:pt x="1181" y="440"/>
                    </a:lnTo>
                    <a:lnTo>
                      <a:pt x="1177" y="440"/>
                    </a:lnTo>
                    <a:lnTo>
                      <a:pt x="1175" y="440"/>
                    </a:lnTo>
                    <a:lnTo>
                      <a:pt x="1169" y="434"/>
                    </a:lnTo>
                    <a:lnTo>
                      <a:pt x="1163" y="432"/>
                    </a:lnTo>
                    <a:lnTo>
                      <a:pt x="1163" y="430"/>
                    </a:lnTo>
                    <a:lnTo>
                      <a:pt x="1165" y="430"/>
                    </a:lnTo>
                    <a:lnTo>
                      <a:pt x="1163" y="428"/>
                    </a:lnTo>
                    <a:lnTo>
                      <a:pt x="1159" y="428"/>
                    </a:lnTo>
                    <a:lnTo>
                      <a:pt x="1153" y="424"/>
                    </a:lnTo>
                    <a:lnTo>
                      <a:pt x="1149" y="422"/>
                    </a:lnTo>
                    <a:lnTo>
                      <a:pt x="1141" y="414"/>
                    </a:lnTo>
                    <a:lnTo>
                      <a:pt x="1129" y="410"/>
                    </a:lnTo>
                    <a:lnTo>
                      <a:pt x="1127" y="410"/>
                    </a:lnTo>
                    <a:lnTo>
                      <a:pt x="1123" y="406"/>
                    </a:lnTo>
                    <a:lnTo>
                      <a:pt x="1105" y="406"/>
                    </a:lnTo>
                    <a:lnTo>
                      <a:pt x="1105" y="404"/>
                    </a:lnTo>
                    <a:lnTo>
                      <a:pt x="1099" y="402"/>
                    </a:lnTo>
                    <a:lnTo>
                      <a:pt x="1097" y="402"/>
                    </a:lnTo>
                    <a:lnTo>
                      <a:pt x="1095" y="402"/>
                    </a:lnTo>
                    <a:lnTo>
                      <a:pt x="1095" y="406"/>
                    </a:lnTo>
                    <a:lnTo>
                      <a:pt x="1093" y="408"/>
                    </a:lnTo>
                    <a:lnTo>
                      <a:pt x="1089" y="410"/>
                    </a:lnTo>
                    <a:lnTo>
                      <a:pt x="1089" y="414"/>
                    </a:lnTo>
                    <a:lnTo>
                      <a:pt x="1097" y="432"/>
                    </a:lnTo>
                    <a:lnTo>
                      <a:pt x="1095" y="430"/>
                    </a:lnTo>
                    <a:lnTo>
                      <a:pt x="1097" y="430"/>
                    </a:lnTo>
                    <a:lnTo>
                      <a:pt x="1095" y="440"/>
                    </a:lnTo>
                    <a:lnTo>
                      <a:pt x="1091" y="446"/>
                    </a:lnTo>
                    <a:lnTo>
                      <a:pt x="1083" y="446"/>
                    </a:lnTo>
                    <a:lnTo>
                      <a:pt x="1083" y="450"/>
                    </a:lnTo>
                    <a:lnTo>
                      <a:pt x="1083" y="454"/>
                    </a:lnTo>
                    <a:lnTo>
                      <a:pt x="1083" y="456"/>
                    </a:lnTo>
                    <a:lnTo>
                      <a:pt x="1081" y="460"/>
                    </a:lnTo>
                    <a:lnTo>
                      <a:pt x="1078" y="462"/>
                    </a:lnTo>
                    <a:lnTo>
                      <a:pt x="1076" y="460"/>
                    </a:lnTo>
                    <a:lnTo>
                      <a:pt x="1072" y="456"/>
                    </a:lnTo>
                    <a:lnTo>
                      <a:pt x="1072" y="452"/>
                    </a:lnTo>
                    <a:lnTo>
                      <a:pt x="1074" y="450"/>
                    </a:lnTo>
                    <a:lnTo>
                      <a:pt x="1076" y="448"/>
                    </a:lnTo>
                    <a:lnTo>
                      <a:pt x="1078" y="446"/>
                    </a:lnTo>
                    <a:lnTo>
                      <a:pt x="1072" y="438"/>
                    </a:lnTo>
                    <a:lnTo>
                      <a:pt x="1072" y="436"/>
                    </a:lnTo>
                    <a:lnTo>
                      <a:pt x="1070" y="436"/>
                    </a:lnTo>
                    <a:lnTo>
                      <a:pt x="1060" y="440"/>
                    </a:lnTo>
                    <a:lnTo>
                      <a:pt x="1056" y="444"/>
                    </a:lnTo>
                    <a:lnTo>
                      <a:pt x="1052" y="446"/>
                    </a:lnTo>
                    <a:lnTo>
                      <a:pt x="1048" y="454"/>
                    </a:lnTo>
                    <a:lnTo>
                      <a:pt x="1044" y="454"/>
                    </a:lnTo>
                    <a:lnTo>
                      <a:pt x="1042" y="452"/>
                    </a:lnTo>
                    <a:lnTo>
                      <a:pt x="1040" y="450"/>
                    </a:lnTo>
                    <a:lnTo>
                      <a:pt x="1034" y="452"/>
                    </a:lnTo>
                    <a:lnTo>
                      <a:pt x="1030" y="450"/>
                    </a:lnTo>
                    <a:lnTo>
                      <a:pt x="1024" y="452"/>
                    </a:lnTo>
                    <a:lnTo>
                      <a:pt x="1020" y="452"/>
                    </a:lnTo>
                    <a:lnTo>
                      <a:pt x="1014" y="458"/>
                    </a:lnTo>
                    <a:lnTo>
                      <a:pt x="1014" y="460"/>
                    </a:lnTo>
                    <a:lnTo>
                      <a:pt x="1012" y="468"/>
                    </a:lnTo>
                    <a:lnTo>
                      <a:pt x="1010" y="468"/>
                    </a:lnTo>
                    <a:lnTo>
                      <a:pt x="1008" y="466"/>
                    </a:lnTo>
                    <a:lnTo>
                      <a:pt x="1006" y="464"/>
                    </a:lnTo>
                    <a:lnTo>
                      <a:pt x="1004" y="466"/>
                    </a:lnTo>
                    <a:lnTo>
                      <a:pt x="1000" y="462"/>
                    </a:lnTo>
                    <a:lnTo>
                      <a:pt x="1000" y="454"/>
                    </a:lnTo>
                    <a:lnTo>
                      <a:pt x="1000" y="452"/>
                    </a:lnTo>
                    <a:lnTo>
                      <a:pt x="1000" y="448"/>
                    </a:lnTo>
                    <a:lnTo>
                      <a:pt x="1002" y="444"/>
                    </a:lnTo>
                    <a:lnTo>
                      <a:pt x="1000" y="440"/>
                    </a:lnTo>
                    <a:lnTo>
                      <a:pt x="998" y="440"/>
                    </a:lnTo>
                    <a:lnTo>
                      <a:pt x="998" y="442"/>
                    </a:lnTo>
                    <a:lnTo>
                      <a:pt x="998" y="440"/>
                    </a:lnTo>
                    <a:lnTo>
                      <a:pt x="1000" y="438"/>
                    </a:lnTo>
                    <a:lnTo>
                      <a:pt x="1006" y="438"/>
                    </a:lnTo>
                    <a:lnTo>
                      <a:pt x="1008" y="436"/>
                    </a:lnTo>
                    <a:lnTo>
                      <a:pt x="1010" y="436"/>
                    </a:lnTo>
                    <a:lnTo>
                      <a:pt x="1004" y="438"/>
                    </a:lnTo>
                    <a:lnTo>
                      <a:pt x="1002" y="438"/>
                    </a:lnTo>
                    <a:lnTo>
                      <a:pt x="998" y="438"/>
                    </a:lnTo>
                    <a:lnTo>
                      <a:pt x="992" y="440"/>
                    </a:lnTo>
                    <a:lnTo>
                      <a:pt x="992" y="442"/>
                    </a:lnTo>
                    <a:lnTo>
                      <a:pt x="990" y="444"/>
                    </a:lnTo>
                    <a:lnTo>
                      <a:pt x="990" y="450"/>
                    </a:lnTo>
                    <a:lnTo>
                      <a:pt x="988" y="450"/>
                    </a:lnTo>
                    <a:lnTo>
                      <a:pt x="986" y="450"/>
                    </a:lnTo>
                    <a:lnTo>
                      <a:pt x="984" y="448"/>
                    </a:lnTo>
                    <a:lnTo>
                      <a:pt x="986" y="446"/>
                    </a:lnTo>
                    <a:lnTo>
                      <a:pt x="984" y="446"/>
                    </a:lnTo>
                    <a:lnTo>
                      <a:pt x="978" y="452"/>
                    </a:lnTo>
                    <a:lnTo>
                      <a:pt x="980" y="452"/>
                    </a:lnTo>
                    <a:lnTo>
                      <a:pt x="982" y="454"/>
                    </a:lnTo>
                    <a:lnTo>
                      <a:pt x="982" y="458"/>
                    </a:lnTo>
                    <a:lnTo>
                      <a:pt x="978" y="460"/>
                    </a:lnTo>
                    <a:lnTo>
                      <a:pt x="974" y="454"/>
                    </a:lnTo>
                    <a:lnTo>
                      <a:pt x="968" y="456"/>
                    </a:lnTo>
                    <a:lnTo>
                      <a:pt x="968" y="458"/>
                    </a:lnTo>
                    <a:lnTo>
                      <a:pt x="958" y="462"/>
                    </a:lnTo>
                    <a:lnTo>
                      <a:pt x="958" y="460"/>
                    </a:lnTo>
                    <a:lnTo>
                      <a:pt x="930" y="480"/>
                    </a:lnTo>
                    <a:lnTo>
                      <a:pt x="928" y="480"/>
                    </a:lnTo>
                    <a:lnTo>
                      <a:pt x="928" y="484"/>
                    </a:lnTo>
                    <a:lnTo>
                      <a:pt x="926" y="486"/>
                    </a:lnTo>
                    <a:lnTo>
                      <a:pt x="920" y="488"/>
                    </a:lnTo>
                    <a:lnTo>
                      <a:pt x="918" y="490"/>
                    </a:lnTo>
                    <a:lnTo>
                      <a:pt x="916" y="488"/>
                    </a:lnTo>
                    <a:lnTo>
                      <a:pt x="912" y="504"/>
                    </a:lnTo>
                    <a:lnTo>
                      <a:pt x="912" y="510"/>
                    </a:lnTo>
                    <a:lnTo>
                      <a:pt x="910" y="514"/>
                    </a:lnTo>
                    <a:lnTo>
                      <a:pt x="906" y="516"/>
                    </a:lnTo>
                    <a:lnTo>
                      <a:pt x="904" y="514"/>
                    </a:lnTo>
                    <a:lnTo>
                      <a:pt x="898" y="518"/>
                    </a:lnTo>
                    <a:lnTo>
                      <a:pt x="898" y="522"/>
                    </a:lnTo>
                    <a:lnTo>
                      <a:pt x="896" y="516"/>
                    </a:lnTo>
                    <a:lnTo>
                      <a:pt x="892" y="518"/>
                    </a:lnTo>
                    <a:lnTo>
                      <a:pt x="890" y="518"/>
                    </a:lnTo>
                    <a:lnTo>
                      <a:pt x="888" y="516"/>
                    </a:lnTo>
                    <a:lnTo>
                      <a:pt x="884" y="508"/>
                    </a:lnTo>
                    <a:lnTo>
                      <a:pt x="876" y="498"/>
                    </a:lnTo>
                    <a:lnTo>
                      <a:pt x="874" y="494"/>
                    </a:lnTo>
                    <a:lnTo>
                      <a:pt x="874" y="490"/>
                    </a:lnTo>
                    <a:lnTo>
                      <a:pt x="876" y="490"/>
                    </a:lnTo>
                    <a:lnTo>
                      <a:pt x="878" y="488"/>
                    </a:lnTo>
                    <a:lnTo>
                      <a:pt x="880" y="484"/>
                    </a:lnTo>
                    <a:lnTo>
                      <a:pt x="898" y="480"/>
                    </a:lnTo>
                    <a:lnTo>
                      <a:pt x="896" y="476"/>
                    </a:lnTo>
                    <a:lnTo>
                      <a:pt x="894" y="466"/>
                    </a:lnTo>
                    <a:lnTo>
                      <a:pt x="892" y="468"/>
                    </a:lnTo>
                    <a:lnTo>
                      <a:pt x="890" y="464"/>
                    </a:lnTo>
                    <a:lnTo>
                      <a:pt x="888" y="462"/>
                    </a:lnTo>
                    <a:lnTo>
                      <a:pt x="888" y="458"/>
                    </a:lnTo>
                    <a:lnTo>
                      <a:pt x="884" y="456"/>
                    </a:lnTo>
                    <a:lnTo>
                      <a:pt x="878" y="454"/>
                    </a:lnTo>
                    <a:lnTo>
                      <a:pt x="866" y="454"/>
                    </a:lnTo>
                    <a:lnTo>
                      <a:pt x="864" y="454"/>
                    </a:lnTo>
                    <a:lnTo>
                      <a:pt x="851" y="448"/>
                    </a:lnTo>
                    <a:lnTo>
                      <a:pt x="851" y="450"/>
                    </a:lnTo>
                    <a:lnTo>
                      <a:pt x="862" y="462"/>
                    </a:lnTo>
                    <a:lnTo>
                      <a:pt x="864" y="474"/>
                    </a:lnTo>
                    <a:lnTo>
                      <a:pt x="862" y="478"/>
                    </a:lnTo>
                    <a:lnTo>
                      <a:pt x="862" y="482"/>
                    </a:lnTo>
                    <a:lnTo>
                      <a:pt x="858" y="496"/>
                    </a:lnTo>
                    <a:lnTo>
                      <a:pt x="858" y="504"/>
                    </a:lnTo>
                    <a:lnTo>
                      <a:pt x="860" y="504"/>
                    </a:lnTo>
                    <a:lnTo>
                      <a:pt x="864" y="504"/>
                    </a:lnTo>
                    <a:lnTo>
                      <a:pt x="866" y="506"/>
                    </a:lnTo>
                    <a:lnTo>
                      <a:pt x="868" y="512"/>
                    </a:lnTo>
                    <a:lnTo>
                      <a:pt x="866" y="518"/>
                    </a:lnTo>
                    <a:lnTo>
                      <a:pt x="868" y="520"/>
                    </a:lnTo>
                    <a:lnTo>
                      <a:pt x="866" y="526"/>
                    </a:lnTo>
                    <a:lnTo>
                      <a:pt x="864" y="530"/>
                    </a:lnTo>
                    <a:lnTo>
                      <a:pt x="862" y="536"/>
                    </a:lnTo>
                    <a:lnTo>
                      <a:pt x="864" y="540"/>
                    </a:lnTo>
                    <a:lnTo>
                      <a:pt x="862" y="549"/>
                    </a:lnTo>
                    <a:lnTo>
                      <a:pt x="860" y="546"/>
                    </a:lnTo>
                    <a:lnTo>
                      <a:pt x="860" y="542"/>
                    </a:lnTo>
                    <a:lnTo>
                      <a:pt x="858" y="540"/>
                    </a:lnTo>
                    <a:lnTo>
                      <a:pt x="857" y="540"/>
                    </a:lnTo>
                    <a:lnTo>
                      <a:pt x="853" y="544"/>
                    </a:lnTo>
                    <a:lnTo>
                      <a:pt x="855" y="540"/>
                    </a:lnTo>
                    <a:lnTo>
                      <a:pt x="855" y="536"/>
                    </a:lnTo>
                    <a:lnTo>
                      <a:pt x="849" y="532"/>
                    </a:lnTo>
                    <a:lnTo>
                      <a:pt x="843" y="532"/>
                    </a:lnTo>
                    <a:lnTo>
                      <a:pt x="837" y="526"/>
                    </a:lnTo>
                    <a:lnTo>
                      <a:pt x="835" y="530"/>
                    </a:lnTo>
                    <a:lnTo>
                      <a:pt x="835" y="532"/>
                    </a:lnTo>
                    <a:lnTo>
                      <a:pt x="825" y="544"/>
                    </a:lnTo>
                    <a:lnTo>
                      <a:pt x="819" y="546"/>
                    </a:lnTo>
                    <a:lnTo>
                      <a:pt x="817" y="546"/>
                    </a:lnTo>
                    <a:lnTo>
                      <a:pt x="813" y="548"/>
                    </a:lnTo>
                    <a:lnTo>
                      <a:pt x="813" y="551"/>
                    </a:lnTo>
                    <a:lnTo>
                      <a:pt x="807" y="557"/>
                    </a:lnTo>
                    <a:lnTo>
                      <a:pt x="803" y="557"/>
                    </a:lnTo>
                    <a:lnTo>
                      <a:pt x="803" y="567"/>
                    </a:lnTo>
                    <a:lnTo>
                      <a:pt x="811" y="579"/>
                    </a:lnTo>
                    <a:lnTo>
                      <a:pt x="817" y="595"/>
                    </a:lnTo>
                    <a:lnTo>
                      <a:pt x="817" y="597"/>
                    </a:lnTo>
                    <a:lnTo>
                      <a:pt x="813" y="593"/>
                    </a:lnTo>
                    <a:lnTo>
                      <a:pt x="811" y="593"/>
                    </a:lnTo>
                    <a:lnTo>
                      <a:pt x="805" y="591"/>
                    </a:lnTo>
                    <a:lnTo>
                      <a:pt x="805" y="593"/>
                    </a:lnTo>
                    <a:lnTo>
                      <a:pt x="803" y="593"/>
                    </a:lnTo>
                    <a:lnTo>
                      <a:pt x="801" y="593"/>
                    </a:lnTo>
                    <a:lnTo>
                      <a:pt x="791" y="587"/>
                    </a:lnTo>
                    <a:lnTo>
                      <a:pt x="787" y="587"/>
                    </a:lnTo>
                    <a:lnTo>
                      <a:pt x="785" y="585"/>
                    </a:lnTo>
                    <a:lnTo>
                      <a:pt x="781" y="589"/>
                    </a:lnTo>
                    <a:lnTo>
                      <a:pt x="779" y="591"/>
                    </a:lnTo>
                    <a:lnTo>
                      <a:pt x="779" y="587"/>
                    </a:lnTo>
                    <a:lnTo>
                      <a:pt x="783" y="583"/>
                    </a:lnTo>
                    <a:lnTo>
                      <a:pt x="775" y="581"/>
                    </a:lnTo>
                    <a:lnTo>
                      <a:pt x="775" y="579"/>
                    </a:lnTo>
                    <a:lnTo>
                      <a:pt x="773" y="579"/>
                    </a:lnTo>
                    <a:lnTo>
                      <a:pt x="763" y="573"/>
                    </a:lnTo>
                    <a:lnTo>
                      <a:pt x="761" y="577"/>
                    </a:lnTo>
                    <a:lnTo>
                      <a:pt x="759" y="579"/>
                    </a:lnTo>
                    <a:lnTo>
                      <a:pt x="759" y="581"/>
                    </a:lnTo>
                    <a:lnTo>
                      <a:pt x="757" y="581"/>
                    </a:lnTo>
                    <a:lnTo>
                      <a:pt x="759" y="589"/>
                    </a:lnTo>
                    <a:lnTo>
                      <a:pt x="761" y="589"/>
                    </a:lnTo>
                    <a:lnTo>
                      <a:pt x="763" y="595"/>
                    </a:lnTo>
                    <a:lnTo>
                      <a:pt x="767" y="599"/>
                    </a:lnTo>
                    <a:lnTo>
                      <a:pt x="775" y="597"/>
                    </a:lnTo>
                    <a:lnTo>
                      <a:pt x="779" y="613"/>
                    </a:lnTo>
                    <a:lnTo>
                      <a:pt x="781" y="615"/>
                    </a:lnTo>
                    <a:lnTo>
                      <a:pt x="775" y="613"/>
                    </a:lnTo>
                    <a:lnTo>
                      <a:pt x="773" y="615"/>
                    </a:lnTo>
                    <a:lnTo>
                      <a:pt x="771" y="617"/>
                    </a:lnTo>
                    <a:lnTo>
                      <a:pt x="753" y="611"/>
                    </a:lnTo>
                    <a:lnTo>
                      <a:pt x="751" y="605"/>
                    </a:lnTo>
                    <a:lnTo>
                      <a:pt x="749" y="603"/>
                    </a:lnTo>
                    <a:lnTo>
                      <a:pt x="747" y="601"/>
                    </a:lnTo>
                    <a:lnTo>
                      <a:pt x="743" y="599"/>
                    </a:lnTo>
                    <a:lnTo>
                      <a:pt x="743" y="601"/>
                    </a:lnTo>
                    <a:lnTo>
                      <a:pt x="739" y="601"/>
                    </a:lnTo>
                    <a:lnTo>
                      <a:pt x="735" y="597"/>
                    </a:lnTo>
                    <a:lnTo>
                      <a:pt x="733" y="595"/>
                    </a:lnTo>
                    <a:lnTo>
                      <a:pt x="731" y="597"/>
                    </a:lnTo>
                    <a:lnTo>
                      <a:pt x="731" y="595"/>
                    </a:lnTo>
                    <a:lnTo>
                      <a:pt x="733" y="591"/>
                    </a:lnTo>
                    <a:lnTo>
                      <a:pt x="733" y="583"/>
                    </a:lnTo>
                    <a:lnTo>
                      <a:pt x="731" y="579"/>
                    </a:lnTo>
                    <a:lnTo>
                      <a:pt x="731" y="577"/>
                    </a:lnTo>
                    <a:lnTo>
                      <a:pt x="727" y="567"/>
                    </a:lnTo>
                    <a:lnTo>
                      <a:pt x="727" y="565"/>
                    </a:lnTo>
                    <a:lnTo>
                      <a:pt x="731" y="563"/>
                    </a:lnTo>
                    <a:lnTo>
                      <a:pt x="733" y="551"/>
                    </a:lnTo>
                    <a:lnTo>
                      <a:pt x="731" y="549"/>
                    </a:lnTo>
                    <a:lnTo>
                      <a:pt x="729" y="548"/>
                    </a:lnTo>
                    <a:lnTo>
                      <a:pt x="729" y="542"/>
                    </a:lnTo>
                    <a:lnTo>
                      <a:pt x="727" y="542"/>
                    </a:lnTo>
                    <a:lnTo>
                      <a:pt x="723" y="540"/>
                    </a:lnTo>
                    <a:lnTo>
                      <a:pt x="721" y="536"/>
                    </a:lnTo>
                    <a:lnTo>
                      <a:pt x="719" y="536"/>
                    </a:lnTo>
                    <a:lnTo>
                      <a:pt x="715" y="536"/>
                    </a:lnTo>
                    <a:lnTo>
                      <a:pt x="715" y="532"/>
                    </a:lnTo>
                    <a:lnTo>
                      <a:pt x="715" y="530"/>
                    </a:lnTo>
                    <a:lnTo>
                      <a:pt x="711" y="530"/>
                    </a:lnTo>
                    <a:lnTo>
                      <a:pt x="701" y="522"/>
                    </a:lnTo>
                    <a:lnTo>
                      <a:pt x="703" y="520"/>
                    </a:lnTo>
                    <a:lnTo>
                      <a:pt x="699" y="516"/>
                    </a:lnTo>
                    <a:lnTo>
                      <a:pt x="699" y="512"/>
                    </a:lnTo>
                    <a:lnTo>
                      <a:pt x="697" y="510"/>
                    </a:lnTo>
                    <a:lnTo>
                      <a:pt x="693" y="508"/>
                    </a:lnTo>
                    <a:lnTo>
                      <a:pt x="695" y="506"/>
                    </a:lnTo>
                    <a:lnTo>
                      <a:pt x="699" y="504"/>
                    </a:lnTo>
                    <a:lnTo>
                      <a:pt x="705" y="508"/>
                    </a:lnTo>
                    <a:lnTo>
                      <a:pt x="705" y="510"/>
                    </a:lnTo>
                    <a:lnTo>
                      <a:pt x="707" y="514"/>
                    </a:lnTo>
                    <a:lnTo>
                      <a:pt x="715" y="520"/>
                    </a:lnTo>
                    <a:lnTo>
                      <a:pt x="715" y="518"/>
                    </a:lnTo>
                    <a:lnTo>
                      <a:pt x="717" y="516"/>
                    </a:lnTo>
                    <a:lnTo>
                      <a:pt x="719" y="520"/>
                    </a:lnTo>
                    <a:lnTo>
                      <a:pt x="721" y="522"/>
                    </a:lnTo>
                    <a:lnTo>
                      <a:pt x="723" y="520"/>
                    </a:lnTo>
                    <a:lnTo>
                      <a:pt x="723" y="522"/>
                    </a:lnTo>
                    <a:lnTo>
                      <a:pt x="725" y="520"/>
                    </a:lnTo>
                    <a:lnTo>
                      <a:pt x="727" y="520"/>
                    </a:lnTo>
                    <a:lnTo>
                      <a:pt x="727" y="526"/>
                    </a:lnTo>
                    <a:lnTo>
                      <a:pt x="731" y="524"/>
                    </a:lnTo>
                    <a:lnTo>
                      <a:pt x="737" y="526"/>
                    </a:lnTo>
                    <a:lnTo>
                      <a:pt x="737" y="528"/>
                    </a:lnTo>
                    <a:lnTo>
                      <a:pt x="741" y="528"/>
                    </a:lnTo>
                    <a:lnTo>
                      <a:pt x="743" y="532"/>
                    </a:lnTo>
                    <a:lnTo>
                      <a:pt x="755" y="536"/>
                    </a:lnTo>
                    <a:lnTo>
                      <a:pt x="763" y="536"/>
                    </a:lnTo>
                    <a:lnTo>
                      <a:pt x="769" y="538"/>
                    </a:lnTo>
                    <a:lnTo>
                      <a:pt x="771" y="540"/>
                    </a:lnTo>
                    <a:lnTo>
                      <a:pt x="789" y="542"/>
                    </a:lnTo>
                    <a:lnTo>
                      <a:pt x="791" y="542"/>
                    </a:lnTo>
                    <a:lnTo>
                      <a:pt x="795" y="540"/>
                    </a:lnTo>
                    <a:lnTo>
                      <a:pt x="807" y="536"/>
                    </a:lnTo>
                    <a:lnTo>
                      <a:pt x="821" y="518"/>
                    </a:lnTo>
                    <a:lnTo>
                      <a:pt x="825" y="504"/>
                    </a:lnTo>
                    <a:lnTo>
                      <a:pt x="823" y="504"/>
                    </a:lnTo>
                    <a:lnTo>
                      <a:pt x="821" y="502"/>
                    </a:lnTo>
                    <a:lnTo>
                      <a:pt x="819" y="488"/>
                    </a:lnTo>
                    <a:lnTo>
                      <a:pt x="817" y="484"/>
                    </a:lnTo>
                    <a:lnTo>
                      <a:pt x="813" y="482"/>
                    </a:lnTo>
                    <a:lnTo>
                      <a:pt x="813" y="484"/>
                    </a:lnTo>
                    <a:lnTo>
                      <a:pt x="811" y="482"/>
                    </a:lnTo>
                    <a:lnTo>
                      <a:pt x="811" y="478"/>
                    </a:lnTo>
                    <a:lnTo>
                      <a:pt x="807" y="474"/>
                    </a:lnTo>
                    <a:lnTo>
                      <a:pt x="805" y="472"/>
                    </a:lnTo>
                    <a:lnTo>
                      <a:pt x="801" y="468"/>
                    </a:lnTo>
                    <a:lnTo>
                      <a:pt x="803" y="472"/>
                    </a:lnTo>
                    <a:lnTo>
                      <a:pt x="801" y="474"/>
                    </a:lnTo>
                    <a:lnTo>
                      <a:pt x="793" y="466"/>
                    </a:lnTo>
                    <a:lnTo>
                      <a:pt x="793" y="468"/>
                    </a:lnTo>
                    <a:lnTo>
                      <a:pt x="791" y="468"/>
                    </a:lnTo>
                    <a:lnTo>
                      <a:pt x="791" y="464"/>
                    </a:lnTo>
                    <a:lnTo>
                      <a:pt x="787" y="460"/>
                    </a:lnTo>
                    <a:lnTo>
                      <a:pt x="789" y="464"/>
                    </a:lnTo>
                    <a:lnTo>
                      <a:pt x="783" y="462"/>
                    </a:lnTo>
                    <a:lnTo>
                      <a:pt x="781" y="460"/>
                    </a:lnTo>
                    <a:lnTo>
                      <a:pt x="781" y="458"/>
                    </a:lnTo>
                    <a:lnTo>
                      <a:pt x="747" y="428"/>
                    </a:lnTo>
                    <a:lnTo>
                      <a:pt x="737" y="426"/>
                    </a:lnTo>
                    <a:lnTo>
                      <a:pt x="739" y="428"/>
                    </a:lnTo>
                    <a:lnTo>
                      <a:pt x="737" y="430"/>
                    </a:lnTo>
                    <a:lnTo>
                      <a:pt x="719" y="422"/>
                    </a:lnTo>
                    <a:lnTo>
                      <a:pt x="719" y="424"/>
                    </a:lnTo>
                    <a:lnTo>
                      <a:pt x="713" y="426"/>
                    </a:lnTo>
                    <a:lnTo>
                      <a:pt x="711" y="424"/>
                    </a:lnTo>
                    <a:lnTo>
                      <a:pt x="711" y="420"/>
                    </a:lnTo>
                    <a:lnTo>
                      <a:pt x="705" y="424"/>
                    </a:lnTo>
                    <a:lnTo>
                      <a:pt x="707" y="418"/>
                    </a:lnTo>
                    <a:lnTo>
                      <a:pt x="703" y="420"/>
                    </a:lnTo>
                    <a:lnTo>
                      <a:pt x="705" y="418"/>
                    </a:lnTo>
                    <a:lnTo>
                      <a:pt x="703" y="416"/>
                    </a:lnTo>
                    <a:lnTo>
                      <a:pt x="701" y="416"/>
                    </a:lnTo>
                    <a:lnTo>
                      <a:pt x="697" y="418"/>
                    </a:lnTo>
                    <a:lnTo>
                      <a:pt x="699" y="416"/>
                    </a:lnTo>
                    <a:lnTo>
                      <a:pt x="697" y="414"/>
                    </a:lnTo>
                    <a:lnTo>
                      <a:pt x="693" y="414"/>
                    </a:lnTo>
                    <a:lnTo>
                      <a:pt x="695" y="406"/>
                    </a:lnTo>
                    <a:lnTo>
                      <a:pt x="695" y="410"/>
                    </a:lnTo>
                    <a:lnTo>
                      <a:pt x="697" y="410"/>
                    </a:lnTo>
                    <a:lnTo>
                      <a:pt x="699" y="410"/>
                    </a:lnTo>
                    <a:lnTo>
                      <a:pt x="701" y="412"/>
                    </a:lnTo>
                    <a:lnTo>
                      <a:pt x="703" y="412"/>
                    </a:lnTo>
                    <a:lnTo>
                      <a:pt x="705" y="412"/>
                    </a:lnTo>
                    <a:lnTo>
                      <a:pt x="707" y="408"/>
                    </a:lnTo>
                    <a:lnTo>
                      <a:pt x="707" y="406"/>
                    </a:lnTo>
                    <a:lnTo>
                      <a:pt x="703" y="404"/>
                    </a:lnTo>
                    <a:lnTo>
                      <a:pt x="701" y="404"/>
                    </a:lnTo>
                    <a:lnTo>
                      <a:pt x="699" y="404"/>
                    </a:lnTo>
                    <a:lnTo>
                      <a:pt x="699" y="402"/>
                    </a:lnTo>
                    <a:lnTo>
                      <a:pt x="691" y="398"/>
                    </a:lnTo>
                    <a:lnTo>
                      <a:pt x="693" y="400"/>
                    </a:lnTo>
                    <a:lnTo>
                      <a:pt x="693" y="404"/>
                    </a:lnTo>
                    <a:lnTo>
                      <a:pt x="691" y="404"/>
                    </a:lnTo>
                    <a:lnTo>
                      <a:pt x="689" y="404"/>
                    </a:lnTo>
                    <a:lnTo>
                      <a:pt x="689" y="406"/>
                    </a:lnTo>
                    <a:lnTo>
                      <a:pt x="689" y="408"/>
                    </a:lnTo>
                    <a:lnTo>
                      <a:pt x="687" y="410"/>
                    </a:lnTo>
                    <a:lnTo>
                      <a:pt x="685" y="410"/>
                    </a:lnTo>
                    <a:lnTo>
                      <a:pt x="683" y="406"/>
                    </a:lnTo>
                    <a:lnTo>
                      <a:pt x="677" y="404"/>
                    </a:lnTo>
                    <a:lnTo>
                      <a:pt x="677" y="406"/>
                    </a:lnTo>
                    <a:lnTo>
                      <a:pt x="677" y="404"/>
                    </a:lnTo>
                    <a:lnTo>
                      <a:pt x="671" y="404"/>
                    </a:lnTo>
                    <a:lnTo>
                      <a:pt x="671" y="408"/>
                    </a:lnTo>
                    <a:lnTo>
                      <a:pt x="669" y="408"/>
                    </a:lnTo>
                    <a:lnTo>
                      <a:pt x="667" y="408"/>
                    </a:lnTo>
                    <a:lnTo>
                      <a:pt x="665" y="406"/>
                    </a:lnTo>
                    <a:lnTo>
                      <a:pt x="665" y="408"/>
                    </a:lnTo>
                    <a:lnTo>
                      <a:pt x="665" y="410"/>
                    </a:lnTo>
                    <a:lnTo>
                      <a:pt x="665" y="406"/>
                    </a:lnTo>
                    <a:lnTo>
                      <a:pt x="661" y="408"/>
                    </a:lnTo>
                    <a:lnTo>
                      <a:pt x="659" y="410"/>
                    </a:lnTo>
                    <a:lnTo>
                      <a:pt x="659" y="406"/>
                    </a:lnTo>
                    <a:lnTo>
                      <a:pt x="661" y="404"/>
                    </a:lnTo>
                    <a:lnTo>
                      <a:pt x="663" y="404"/>
                    </a:lnTo>
                    <a:lnTo>
                      <a:pt x="663" y="402"/>
                    </a:lnTo>
                    <a:lnTo>
                      <a:pt x="663" y="400"/>
                    </a:lnTo>
                    <a:lnTo>
                      <a:pt x="657" y="400"/>
                    </a:lnTo>
                    <a:lnTo>
                      <a:pt x="657" y="398"/>
                    </a:lnTo>
                    <a:lnTo>
                      <a:pt x="651" y="392"/>
                    </a:lnTo>
                    <a:lnTo>
                      <a:pt x="647" y="392"/>
                    </a:lnTo>
                    <a:lnTo>
                      <a:pt x="645" y="390"/>
                    </a:lnTo>
                    <a:lnTo>
                      <a:pt x="645" y="388"/>
                    </a:lnTo>
                    <a:lnTo>
                      <a:pt x="665" y="392"/>
                    </a:lnTo>
                    <a:lnTo>
                      <a:pt x="673" y="384"/>
                    </a:lnTo>
                    <a:lnTo>
                      <a:pt x="677" y="384"/>
                    </a:lnTo>
                    <a:lnTo>
                      <a:pt x="679" y="382"/>
                    </a:lnTo>
                    <a:lnTo>
                      <a:pt x="679" y="378"/>
                    </a:lnTo>
                    <a:lnTo>
                      <a:pt x="675" y="376"/>
                    </a:lnTo>
                    <a:lnTo>
                      <a:pt x="673" y="374"/>
                    </a:lnTo>
                    <a:lnTo>
                      <a:pt x="669" y="372"/>
                    </a:lnTo>
                    <a:lnTo>
                      <a:pt x="667" y="372"/>
                    </a:lnTo>
                    <a:lnTo>
                      <a:pt x="669" y="370"/>
                    </a:lnTo>
                    <a:lnTo>
                      <a:pt x="665" y="368"/>
                    </a:lnTo>
                    <a:lnTo>
                      <a:pt x="663" y="366"/>
                    </a:lnTo>
                    <a:lnTo>
                      <a:pt x="663" y="368"/>
                    </a:lnTo>
                    <a:lnTo>
                      <a:pt x="661" y="368"/>
                    </a:lnTo>
                    <a:lnTo>
                      <a:pt x="661" y="366"/>
                    </a:lnTo>
                    <a:lnTo>
                      <a:pt x="659" y="366"/>
                    </a:lnTo>
                    <a:lnTo>
                      <a:pt x="655" y="368"/>
                    </a:lnTo>
                    <a:lnTo>
                      <a:pt x="655" y="366"/>
                    </a:lnTo>
                    <a:lnTo>
                      <a:pt x="655" y="364"/>
                    </a:lnTo>
                    <a:lnTo>
                      <a:pt x="655" y="362"/>
                    </a:lnTo>
                    <a:lnTo>
                      <a:pt x="653" y="362"/>
                    </a:lnTo>
                    <a:lnTo>
                      <a:pt x="653" y="360"/>
                    </a:lnTo>
                    <a:lnTo>
                      <a:pt x="651" y="360"/>
                    </a:lnTo>
                    <a:lnTo>
                      <a:pt x="649" y="360"/>
                    </a:lnTo>
                    <a:lnTo>
                      <a:pt x="647" y="360"/>
                    </a:lnTo>
                    <a:lnTo>
                      <a:pt x="645" y="364"/>
                    </a:lnTo>
                    <a:lnTo>
                      <a:pt x="645" y="376"/>
                    </a:lnTo>
                    <a:lnTo>
                      <a:pt x="641" y="378"/>
                    </a:lnTo>
                    <a:lnTo>
                      <a:pt x="639" y="376"/>
                    </a:lnTo>
                    <a:lnTo>
                      <a:pt x="637" y="376"/>
                    </a:lnTo>
                    <a:lnTo>
                      <a:pt x="635" y="376"/>
                    </a:lnTo>
                    <a:lnTo>
                      <a:pt x="639" y="372"/>
                    </a:lnTo>
                    <a:lnTo>
                      <a:pt x="641" y="370"/>
                    </a:lnTo>
                    <a:lnTo>
                      <a:pt x="639" y="366"/>
                    </a:lnTo>
                    <a:lnTo>
                      <a:pt x="635" y="370"/>
                    </a:lnTo>
                    <a:lnTo>
                      <a:pt x="634" y="370"/>
                    </a:lnTo>
                    <a:lnTo>
                      <a:pt x="637" y="366"/>
                    </a:lnTo>
                    <a:lnTo>
                      <a:pt x="635" y="364"/>
                    </a:lnTo>
                    <a:lnTo>
                      <a:pt x="637" y="362"/>
                    </a:lnTo>
                    <a:lnTo>
                      <a:pt x="641" y="362"/>
                    </a:lnTo>
                    <a:lnTo>
                      <a:pt x="643" y="358"/>
                    </a:lnTo>
                    <a:lnTo>
                      <a:pt x="643" y="354"/>
                    </a:lnTo>
                    <a:lnTo>
                      <a:pt x="639" y="354"/>
                    </a:lnTo>
                    <a:lnTo>
                      <a:pt x="641" y="352"/>
                    </a:lnTo>
                    <a:lnTo>
                      <a:pt x="639" y="350"/>
                    </a:lnTo>
                    <a:lnTo>
                      <a:pt x="637" y="350"/>
                    </a:lnTo>
                    <a:lnTo>
                      <a:pt x="634" y="352"/>
                    </a:lnTo>
                    <a:lnTo>
                      <a:pt x="632" y="350"/>
                    </a:lnTo>
                    <a:lnTo>
                      <a:pt x="628" y="362"/>
                    </a:lnTo>
                    <a:lnTo>
                      <a:pt x="626" y="364"/>
                    </a:lnTo>
                    <a:lnTo>
                      <a:pt x="626" y="366"/>
                    </a:lnTo>
                    <a:lnTo>
                      <a:pt x="626" y="370"/>
                    </a:lnTo>
                    <a:lnTo>
                      <a:pt x="624" y="370"/>
                    </a:lnTo>
                    <a:lnTo>
                      <a:pt x="624" y="372"/>
                    </a:lnTo>
                    <a:lnTo>
                      <a:pt x="624" y="376"/>
                    </a:lnTo>
                    <a:lnTo>
                      <a:pt x="620" y="376"/>
                    </a:lnTo>
                    <a:lnTo>
                      <a:pt x="618" y="380"/>
                    </a:lnTo>
                    <a:lnTo>
                      <a:pt x="618" y="372"/>
                    </a:lnTo>
                    <a:lnTo>
                      <a:pt x="616" y="368"/>
                    </a:lnTo>
                    <a:lnTo>
                      <a:pt x="618" y="366"/>
                    </a:lnTo>
                    <a:lnTo>
                      <a:pt x="618" y="356"/>
                    </a:lnTo>
                    <a:lnTo>
                      <a:pt x="616" y="358"/>
                    </a:lnTo>
                    <a:lnTo>
                      <a:pt x="600" y="386"/>
                    </a:lnTo>
                    <a:lnTo>
                      <a:pt x="602" y="384"/>
                    </a:lnTo>
                    <a:lnTo>
                      <a:pt x="596" y="392"/>
                    </a:lnTo>
                    <a:lnTo>
                      <a:pt x="594" y="394"/>
                    </a:lnTo>
                    <a:lnTo>
                      <a:pt x="594" y="388"/>
                    </a:lnTo>
                    <a:lnTo>
                      <a:pt x="596" y="386"/>
                    </a:lnTo>
                    <a:lnTo>
                      <a:pt x="598" y="384"/>
                    </a:lnTo>
                    <a:lnTo>
                      <a:pt x="598" y="378"/>
                    </a:lnTo>
                    <a:lnTo>
                      <a:pt x="598" y="376"/>
                    </a:lnTo>
                    <a:lnTo>
                      <a:pt x="606" y="360"/>
                    </a:lnTo>
                    <a:lnTo>
                      <a:pt x="604" y="358"/>
                    </a:lnTo>
                    <a:lnTo>
                      <a:pt x="600" y="362"/>
                    </a:lnTo>
                    <a:lnTo>
                      <a:pt x="598" y="362"/>
                    </a:lnTo>
                    <a:lnTo>
                      <a:pt x="598" y="360"/>
                    </a:lnTo>
                    <a:lnTo>
                      <a:pt x="596" y="358"/>
                    </a:lnTo>
                    <a:lnTo>
                      <a:pt x="596" y="356"/>
                    </a:lnTo>
                    <a:lnTo>
                      <a:pt x="594" y="354"/>
                    </a:lnTo>
                    <a:lnTo>
                      <a:pt x="592" y="358"/>
                    </a:lnTo>
                    <a:lnTo>
                      <a:pt x="592" y="356"/>
                    </a:lnTo>
                    <a:lnTo>
                      <a:pt x="590" y="356"/>
                    </a:lnTo>
                    <a:lnTo>
                      <a:pt x="590" y="362"/>
                    </a:lnTo>
                    <a:lnTo>
                      <a:pt x="586" y="362"/>
                    </a:lnTo>
                    <a:lnTo>
                      <a:pt x="588" y="364"/>
                    </a:lnTo>
                    <a:lnTo>
                      <a:pt x="590" y="366"/>
                    </a:lnTo>
                    <a:lnTo>
                      <a:pt x="590" y="368"/>
                    </a:lnTo>
                    <a:lnTo>
                      <a:pt x="586" y="370"/>
                    </a:lnTo>
                    <a:lnTo>
                      <a:pt x="584" y="372"/>
                    </a:lnTo>
                    <a:lnTo>
                      <a:pt x="586" y="376"/>
                    </a:lnTo>
                    <a:lnTo>
                      <a:pt x="578" y="376"/>
                    </a:lnTo>
                    <a:lnTo>
                      <a:pt x="576" y="380"/>
                    </a:lnTo>
                    <a:lnTo>
                      <a:pt x="574" y="382"/>
                    </a:lnTo>
                    <a:lnTo>
                      <a:pt x="572" y="386"/>
                    </a:lnTo>
                    <a:lnTo>
                      <a:pt x="570" y="388"/>
                    </a:lnTo>
                    <a:lnTo>
                      <a:pt x="572" y="390"/>
                    </a:lnTo>
                    <a:lnTo>
                      <a:pt x="570" y="396"/>
                    </a:lnTo>
                    <a:lnTo>
                      <a:pt x="568" y="396"/>
                    </a:lnTo>
                    <a:lnTo>
                      <a:pt x="568" y="392"/>
                    </a:lnTo>
                    <a:lnTo>
                      <a:pt x="566" y="392"/>
                    </a:lnTo>
                    <a:lnTo>
                      <a:pt x="566" y="388"/>
                    </a:lnTo>
                    <a:lnTo>
                      <a:pt x="558" y="386"/>
                    </a:lnTo>
                    <a:lnTo>
                      <a:pt x="560" y="390"/>
                    </a:lnTo>
                    <a:lnTo>
                      <a:pt x="558" y="390"/>
                    </a:lnTo>
                    <a:lnTo>
                      <a:pt x="556" y="390"/>
                    </a:lnTo>
                    <a:lnTo>
                      <a:pt x="556" y="388"/>
                    </a:lnTo>
                    <a:lnTo>
                      <a:pt x="556" y="386"/>
                    </a:lnTo>
                    <a:lnTo>
                      <a:pt x="554" y="386"/>
                    </a:lnTo>
                    <a:lnTo>
                      <a:pt x="554" y="384"/>
                    </a:lnTo>
                    <a:lnTo>
                      <a:pt x="552" y="384"/>
                    </a:lnTo>
                    <a:lnTo>
                      <a:pt x="550" y="384"/>
                    </a:lnTo>
                    <a:lnTo>
                      <a:pt x="550" y="390"/>
                    </a:lnTo>
                    <a:lnTo>
                      <a:pt x="548" y="384"/>
                    </a:lnTo>
                    <a:lnTo>
                      <a:pt x="546" y="384"/>
                    </a:lnTo>
                    <a:lnTo>
                      <a:pt x="546" y="390"/>
                    </a:lnTo>
                    <a:lnTo>
                      <a:pt x="552" y="392"/>
                    </a:lnTo>
                    <a:lnTo>
                      <a:pt x="552" y="400"/>
                    </a:lnTo>
                    <a:lnTo>
                      <a:pt x="554" y="404"/>
                    </a:lnTo>
                    <a:lnTo>
                      <a:pt x="554" y="408"/>
                    </a:lnTo>
                    <a:lnTo>
                      <a:pt x="542" y="394"/>
                    </a:lnTo>
                    <a:lnTo>
                      <a:pt x="544" y="400"/>
                    </a:lnTo>
                    <a:lnTo>
                      <a:pt x="542" y="400"/>
                    </a:lnTo>
                    <a:lnTo>
                      <a:pt x="542" y="402"/>
                    </a:lnTo>
                    <a:lnTo>
                      <a:pt x="540" y="402"/>
                    </a:lnTo>
                    <a:lnTo>
                      <a:pt x="540" y="404"/>
                    </a:lnTo>
                    <a:lnTo>
                      <a:pt x="538" y="402"/>
                    </a:lnTo>
                    <a:lnTo>
                      <a:pt x="540" y="398"/>
                    </a:lnTo>
                    <a:lnTo>
                      <a:pt x="538" y="400"/>
                    </a:lnTo>
                    <a:lnTo>
                      <a:pt x="536" y="402"/>
                    </a:lnTo>
                    <a:lnTo>
                      <a:pt x="534" y="406"/>
                    </a:lnTo>
                    <a:lnTo>
                      <a:pt x="534" y="412"/>
                    </a:lnTo>
                    <a:lnTo>
                      <a:pt x="530" y="416"/>
                    </a:lnTo>
                    <a:lnTo>
                      <a:pt x="528" y="420"/>
                    </a:lnTo>
                    <a:lnTo>
                      <a:pt x="526" y="422"/>
                    </a:lnTo>
                    <a:lnTo>
                      <a:pt x="528" y="418"/>
                    </a:lnTo>
                    <a:lnTo>
                      <a:pt x="530" y="398"/>
                    </a:lnTo>
                    <a:lnTo>
                      <a:pt x="526" y="400"/>
                    </a:lnTo>
                    <a:lnTo>
                      <a:pt x="522" y="406"/>
                    </a:lnTo>
                    <a:lnTo>
                      <a:pt x="520" y="418"/>
                    </a:lnTo>
                    <a:lnTo>
                      <a:pt x="520" y="404"/>
                    </a:lnTo>
                    <a:lnTo>
                      <a:pt x="514" y="406"/>
                    </a:lnTo>
                    <a:lnTo>
                      <a:pt x="512" y="410"/>
                    </a:lnTo>
                    <a:lnTo>
                      <a:pt x="512" y="416"/>
                    </a:lnTo>
                    <a:lnTo>
                      <a:pt x="514" y="420"/>
                    </a:lnTo>
                    <a:lnTo>
                      <a:pt x="516" y="420"/>
                    </a:lnTo>
                    <a:lnTo>
                      <a:pt x="518" y="424"/>
                    </a:lnTo>
                    <a:lnTo>
                      <a:pt x="518" y="426"/>
                    </a:lnTo>
                    <a:lnTo>
                      <a:pt x="516" y="426"/>
                    </a:lnTo>
                    <a:lnTo>
                      <a:pt x="514" y="422"/>
                    </a:lnTo>
                    <a:lnTo>
                      <a:pt x="512" y="420"/>
                    </a:lnTo>
                    <a:lnTo>
                      <a:pt x="506" y="414"/>
                    </a:lnTo>
                    <a:lnTo>
                      <a:pt x="504" y="414"/>
                    </a:lnTo>
                    <a:lnTo>
                      <a:pt x="506" y="420"/>
                    </a:lnTo>
                    <a:lnTo>
                      <a:pt x="508" y="422"/>
                    </a:lnTo>
                    <a:lnTo>
                      <a:pt x="506" y="424"/>
                    </a:lnTo>
                    <a:lnTo>
                      <a:pt x="504" y="422"/>
                    </a:lnTo>
                    <a:lnTo>
                      <a:pt x="504" y="424"/>
                    </a:lnTo>
                    <a:lnTo>
                      <a:pt x="502" y="422"/>
                    </a:lnTo>
                    <a:lnTo>
                      <a:pt x="500" y="422"/>
                    </a:lnTo>
                    <a:lnTo>
                      <a:pt x="502" y="418"/>
                    </a:lnTo>
                    <a:lnTo>
                      <a:pt x="500" y="416"/>
                    </a:lnTo>
                    <a:lnTo>
                      <a:pt x="498" y="424"/>
                    </a:lnTo>
                    <a:lnTo>
                      <a:pt x="498" y="426"/>
                    </a:lnTo>
                    <a:lnTo>
                      <a:pt x="498" y="428"/>
                    </a:lnTo>
                    <a:lnTo>
                      <a:pt x="492" y="432"/>
                    </a:lnTo>
                    <a:lnTo>
                      <a:pt x="490" y="438"/>
                    </a:lnTo>
                    <a:lnTo>
                      <a:pt x="490" y="440"/>
                    </a:lnTo>
                    <a:lnTo>
                      <a:pt x="494" y="438"/>
                    </a:lnTo>
                    <a:lnTo>
                      <a:pt x="494" y="440"/>
                    </a:lnTo>
                    <a:lnTo>
                      <a:pt x="492" y="440"/>
                    </a:lnTo>
                    <a:lnTo>
                      <a:pt x="492" y="446"/>
                    </a:lnTo>
                    <a:lnTo>
                      <a:pt x="490" y="444"/>
                    </a:lnTo>
                    <a:lnTo>
                      <a:pt x="488" y="444"/>
                    </a:lnTo>
                    <a:lnTo>
                      <a:pt x="490" y="446"/>
                    </a:lnTo>
                    <a:lnTo>
                      <a:pt x="488" y="448"/>
                    </a:lnTo>
                    <a:lnTo>
                      <a:pt x="486" y="446"/>
                    </a:lnTo>
                    <a:lnTo>
                      <a:pt x="486" y="448"/>
                    </a:lnTo>
                    <a:lnTo>
                      <a:pt x="484" y="448"/>
                    </a:lnTo>
                    <a:lnTo>
                      <a:pt x="480" y="450"/>
                    </a:lnTo>
                    <a:lnTo>
                      <a:pt x="478" y="452"/>
                    </a:lnTo>
                    <a:lnTo>
                      <a:pt x="476" y="452"/>
                    </a:lnTo>
                    <a:lnTo>
                      <a:pt x="476" y="454"/>
                    </a:lnTo>
                    <a:lnTo>
                      <a:pt x="478" y="456"/>
                    </a:lnTo>
                    <a:lnTo>
                      <a:pt x="482" y="454"/>
                    </a:lnTo>
                    <a:lnTo>
                      <a:pt x="486" y="456"/>
                    </a:lnTo>
                    <a:lnTo>
                      <a:pt x="490" y="454"/>
                    </a:lnTo>
                    <a:lnTo>
                      <a:pt x="492" y="456"/>
                    </a:lnTo>
                    <a:lnTo>
                      <a:pt x="488" y="456"/>
                    </a:lnTo>
                    <a:lnTo>
                      <a:pt x="488" y="458"/>
                    </a:lnTo>
                    <a:lnTo>
                      <a:pt x="488" y="462"/>
                    </a:lnTo>
                    <a:lnTo>
                      <a:pt x="484" y="460"/>
                    </a:lnTo>
                    <a:lnTo>
                      <a:pt x="480" y="460"/>
                    </a:lnTo>
                    <a:lnTo>
                      <a:pt x="480" y="458"/>
                    </a:lnTo>
                    <a:lnTo>
                      <a:pt x="476" y="458"/>
                    </a:lnTo>
                    <a:lnTo>
                      <a:pt x="474" y="460"/>
                    </a:lnTo>
                    <a:lnTo>
                      <a:pt x="472" y="462"/>
                    </a:lnTo>
                    <a:lnTo>
                      <a:pt x="474" y="466"/>
                    </a:lnTo>
                    <a:lnTo>
                      <a:pt x="474" y="468"/>
                    </a:lnTo>
                    <a:lnTo>
                      <a:pt x="474" y="472"/>
                    </a:lnTo>
                    <a:lnTo>
                      <a:pt x="474" y="474"/>
                    </a:lnTo>
                    <a:lnTo>
                      <a:pt x="472" y="474"/>
                    </a:lnTo>
                    <a:lnTo>
                      <a:pt x="472" y="476"/>
                    </a:lnTo>
                    <a:lnTo>
                      <a:pt x="470" y="476"/>
                    </a:lnTo>
                    <a:lnTo>
                      <a:pt x="470" y="466"/>
                    </a:lnTo>
                    <a:lnTo>
                      <a:pt x="468" y="468"/>
                    </a:lnTo>
                    <a:lnTo>
                      <a:pt x="466" y="470"/>
                    </a:lnTo>
                    <a:lnTo>
                      <a:pt x="464" y="470"/>
                    </a:lnTo>
                    <a:lnTo>
                      <a:pt x="464" y="472"/>
                    </a:lnTo>
                    <a:lnTo>
                      <a:pt x="466" y="472"/>
                    </a:lnTo>
                    <a:lnTo>
                      <a:pt x="466" y="474"/>
                    </a:lnTo>
                    <a:lnTo>
                      <a:pt x="464" y="474"/>
                    </a:lnTo>
                    <a:lnTo>
                      <a:pt x="462" y="476"/>
                    </a:lnTo>
                    <a:lnTo>
                      <a:pt x="462" y="478"/>
                    </a:lnTo>
                    <a:lnTo>
                      <a:pt x="462" y="480"/>
                    </a:lnTo>
                    <a:lnTo>
                      <a:pt x="464" y="482"/>
                    </a:lnTo>
                    <a:lnTo>
                      <a:pt x="462" y="482"/>
                    </a:lnTo>
                    <a:lnTo>
                      <a:pt x="464" y="484"/>
                    </a:lnTo>
                    <a:lnTo>
                      <a:pt x="462" y="484"/>
                    </a:lnTo>
                    <a:lnTo>
                      <a:pt x="460" y="488"/>
                    </a:lnTo>
                    <a:lnTo>
                      <a:pt x="458" y="488"/>
                    </a:lnTo>
                    <a:lnTo>
                      <a:pt x="458" y="490"/>
                    </a:lnTo>
                    <a:lnTo>
                      <a:pt x="460" y="490"/>
                    </a:lnTo>
                    <a:lnTo>
                      <a:pt x="466" y="488"/>
                    </a:lnTo>
                    <a:lnTo>
                      <a:pt x="460" y="494"/>
                    </a:lnTo>
                    <a:lnTo>
                      <a:pt x="456" y="492"/>
                    </a:lnTo>
                    <a:lnTo>
                      <a:pt x="454" y="492"/>
                    </a:lnTo>
                    <a:lnTo>
                      <a:pt x="454" y="490"/>
                    </a:lnTo>
                    <a:lnTo>
                      <a:pt x="452" y="490"/>
                    </a:lnTo>
                    <a:lnTo>
                      <a:pt x="450" y="492"/>
                    </a:lnTo>
                    <a:lnTo>
                      <a:pt x="448" y="496"/>
                    </a:lnTo>
                    <a:lnTo>
                      <a:pt x="446" y="498"/>
                    </a:lnTo>
                    <a:lnTo>
                      <a:pt x="446" y="500"/>
                    </a:lnTo>
                    <a:lnTo>
                      <a:pt x="448" y="500"/>
                    </a:lnTo>
                    <a:lnTo>
                      <a:pt x="446" y="504"/>
                    </a:lnTo>
                    <a:lnTo>
                      <a:pt x="444" y="506"/>
                    </a:lnTo>
                    <a:lnTo>
                      <a:pt x="444" y="510"/>
                    </a:lnTo>
                    <a:lnTo>
                      <a:pt x="442" y="510"/>
                    </a:lnTo>
                    <a:lnTo>
                      <a:pt x="440" y="510"/>
                    </a:lnTo>
                    <a:lnTo>
                      <a:pt x="438" y="510"/>
                    </a:lnTo>
                    <a:lnTo>
                      <a:pt x="436" y="514"/>
                    </a:lnTo>
                    <a:lnTo>
                      <a:pt x="438" y="516"/>
                    </a:lnTo>
                    <a:lnTo>
                      <a:pt x="436" y="518"/>
                    </a:lnTo>
                    <a:lnTo>
                      <a:pt x="434" y="518"/>
                    </a:lnTo>
                    <a:lnTo>
                      <a:pt x="434" y="520"/>
                    </a:lnTo>
                    <a:lnTo>
                      <a:pt x="432" y="520"/>
                    </a:lnTo>
                    <a:lnTo>
                      <a:pt x="432" y="522"/>
                    </a:lnTo>
                    <a:lnTo>
                      <a:pt x="430" y="522"/>
                    </a:lnTo>
                    <a:lnTo>
                      <a:pt x="430" y="526"/>
                    </a:lnTo>
                    <a:lnTo>
                      <a:pt x="434" y="526"/>
                    </a:lnTo>
                    <a:lnTo>
                      <a:pt x="432" y="528"/>
                    </a:lnTo>
                    <a:lnTo>
                      <a:pt x="430" y="528"/>
                    </a:lnTo>
                    <a:lnTo>
                      <a:pt x="428" y="528"/>
                    </a:lnTo>
                    <a:lnTo>
                      <a:pt x="430" y="532"/>
                    </a:lnTo>
                    <a:lnTo>
                      <a:pt x="430" y="534"/>
                    </a:lnTo>
                    <a:lnTo>
                      <a:pt x="432" y="532"/>
                    </a:lnTo>
                    <a:lnTo>
                      <a:pt x="434" y="534"/>
                    </a:lnTo>
                    <a:lnTo>
                      <a:pt x="432" y="536"/>
                    </a:lnTo>
                    <a:lnTo>
                      <a:pt x="428" y="536"/>
                    </a:lnTo>
                    <a:lnTo>
                      <a:pt x="426" y="538"/>
                    </a:lnTo>
                    <a:lnTo>
                      <a:pt x="426" y="542"/>
                    </a:lnTo>
                    <a:lnTo>
                      <a:pt x="424" y="542"/>
                    </a:lnTo>
                    <a:lnTo>
                      <a:pt x="422" y="544"/>
                    </a:lnTo>
                    <a:lnTo>
                      <a:pt x="420" y="548"/>
                    </a:lnTo>
                    <a:lnTo>
                      <a:pt x="422" y="546"/>
                    </a:lnTo>
                    <a:lnTo>
                      <a:pt x="424" y="544"/>
                    </a:lnTo>
                    <a:lnTo>
                      <a:pt x="428" y="544"/>
                    </a:lnTo>
                    <a:lnTo>
                      <a:pt x="428" y="546"/>
                    </a:lnTo>
                    <a:lnTo>
                      <a:pt x="428" y="549"/>
                    </a:lnTo>
                    <a:lnTo>
                      <a:pt x="424" y="548"/>
                    </a:lnTo>
                    <a:lnTo>
                      <a:pt x="424" y="549"/>
                    </a:lnTo>
                    <a:lnTo>
                      <a:pt x="422" y="551"/>
                    </a:lnTo>
                    <a:lnTo>
                      <a:pt x="422" y="553"/>
                    </a:lnTo>
                    <a:lnTo>
                      <a:pt x="422" y="555"/>
                    </a:lnTo>
                    <a:lnTo>
                      <a:pt x="420" y="555"/>
                    </a:lnTo>
                    <a:lnTo>
                      <a:pt x="420" y="557"/>
                    </a:lnTo>
                    <a:lnTo>
                      <a:pt x="420" y="559"/>
                    </a:lnTo>
                    <a:lnTo>
                      <a:pt x="422" y="559"/>
                    </a:lnTo>
                    <a:lnTo>
                      <a:pt x="422" y="565"/>
                    </a:lnTo>
                    <a:lnTo>
                      <a:pt x="420" y="563"/>
                    </a:lnTo>
                    <a:lnTo>
                      <a:pt x="418" y="563"/>
                    </a:lnTo>
                    <a:lnTo>
                      <a:pt x="416" y="559"/>
                    </a:lnTo>
                    <a:lnTo>
                      <a:pt x="418" y="563"/>
                    </a:lnTo>
                    <a:lnTo>
                      <a:pt x="416" y="565"/>
                    </a:lnTo>
                    <a:lnTo>
                      <a:pt x="414" y="565"/>
                    </a:lnTo>
                    <a:lnTo>
                      <a:pt x="414" y="567"/>
                    </a:lnTo>
                    <a:lnTo>
                      <a:pt x="416" y="569"/>
                    </a:lnTo>
                    <a:lnTo>
                      <a:pt x="416" y="567"/>
                    </a:lnTo>
                    <a:lnTo>
                      <a:pt x="418" y="565"/>
                    </a:lnTo>
                    <a:lnTo>
                      <a:pt x="418" y="567"/>
                    </a:lnTo>
                    <a:lnTo>
                      <a:pt x="418" y="571"/>
                    </a:lnTo>
                    <a:lnTo>
                      <a:pt x="416" y="573"/>
                    </a:lnTo>
                    <a:lnTo>
                      <a:pt x="414" y="571"/>
                    </a:lnTo>
                    <a:lnTo>
                      <a:pt x="413" y="573"/>
                    </a:lnTo>
                    <a:lnTo>
                      <a:pt x="411" y="573"/>
                    </a:lnTo>
                    <a:lnTo>
                      <a:pt x="409" y="575"/>
                    </a:lnTo>
                    <a:lnTo>
                      <a:pt x="409" y="577"/>
                    </a:lnTo>
                    <a:lnTo>
                      <a:pt x="407" y="579"/>
                    </a:lnTo>
                    <a:lnTo>
                      <a:pt x="405" y="581"/>
                    </a:lnTo>
                    <a:lnTo>
                      <a:pt x="405" y="585"/>
                    </a:lnTo>
                    <a:lnTo>
                      <a:pt x="407" y="585"/>
                    </a:lnTo>
                    <a:lnTo>
                      <a:pt x="409" y="583"/>
                    </a:lnTo>
                    <a:lnTo>
                      <a:pt x="411" y="585"/>
                    </a:lnTo>
                    <a:lnTo>
                      <a:pt x="405" y="585"/>
                    </a:lnTo>
                    <a:lnTo>
                      <a:pt x="405" y="589"/>
                    </a:lnTo>
                    <a:lnTo>
                      <a:pt x="407" y="591"/>
                    </a:lnTo>
                    <a:lnTo>
                      <a:pt x="405" y="593"/>
                    </a:lnTo>
                    <a:lnTo>
                      <a:pt x="403" y="595"/>
                    </a:lnTo>
                    <a:lnTo>
                      <a:pt x="399" y="591"/>
                    </a:lnTo>
                    <a:lnTo>
                      <a:pt x="397" y="595"/>
                    </a:lnTo>
                    <a:lnTo>
                      <a:pt x="393" y="597"/>
                    </a:lnTo>
                    <a:lnTo>
                      <a:pt x="393" y="599"/>
                    </a:lnTo>
                    <a:lnTo>
                      <a:pt x="387" y="607"/>
                    </a:lnTo>
                    <a:lnTo>
                      <a:pt x="387" y="611"/>
                    </a:lnTo>
                    <a:lnTo>
                      <a:pt x="381" y="615"/>
                    </a:lnTo>
                    <a:lnTo>
                      <a:pt x="381" y="617"/>
                    </a:lnTo>
                    <a:lnTo>
                      <a:pt x="383" y="619"/>
                    </a:lnTo>
                    <a:lnTo>
                      <a:pt x="385" y="617"/>
                    </a:lnTo>
                    <a:lnTo>
                      <a:pt x="385" y="621"/>
                    </a:lnTo>
                    <a:lnTo>
                      <a:pt x="387" y="625"/>
                    </a:lnTo>
                    <a:lnTo>
                      <a:pt x="403" y="615"/>
                    </a:lnTo>
                    <a:lnTo>
                      <a:pt x="405" y="613"/>
                    </a:lnTo>
                    <a:lnTo>
                      <a:pt x="405" y="615"/>
                    </a:lnTo>
                    <a:lnTo>
                      <a:pt x="401" y="617"/>
                    </a:lnTo>
                    <a:lnTo>
                      <a:pt x="399" y="619"/>
                    </a:lnTo>
                    <a:lnTo>
                      <a:pt x="395" y="623"/>
                    </a:lnTo>
                    <a:lnTo>
                      <a:pt x="395" y="625"/>
                    </a:lnTo>
                    <a:lnTo>
                      <a:pt x="391" y="627"/>
                    </a:lnTo>
                    <a:lnTo>
                      <a:pt x="389" y="627"/>
                    </a:lnTo>
                    <a:lnTo>
                      <a:pt x="387" y="627"/>
                    </a:lnTo>
                    <a:lnTo>
                      <a:pt x="389" y="629"/>
                    </a:lnTo>
                    <a:lnTo>
                      <a:pt x="387" y="629"/>
                    </a:lnTo>
                    <a:lnTo>
                      <a:pt x="385" y="629"/>
                    </a:lnTo>
                    <a:lnTo>
                      <a:pt x="385" y="627"/>
                    </a:lnTo>
                    <a:lnTo>
                      <a:pt x="381" y="621"/>
                    </a:lnTo>
                    <a:lnTo>
                      <a:pt x="379" y="623"/>
                    </a:lnTo>
                    <a:lnTo>
                      <a:pt x="377" y="623"/>
                    </a:lnTo>
                    <a:lnTo>
                      <a:pt x="375" y="625"/>
                    </a:lnTo>
                    <a:lnTo>
                      <a:pt x="375" y="627"/>
                    </a:lnTo>
                    <a:lnTo>
                      <a:pt x="377" y="629"/>
                    </a:lnTo>
                    <a:lnTo>
                      <a:pt x="375" y="631"/>
                    </a:lnTo>
                    <a:lnTo>
                      <a:pt x="373" y="629"/>
                    </a:lnTo>
                    <a:lnTo>
                      <a:pt x="373" y="627"/>
                    </a:lnTo>
                    <a:lnTo>
                      <a:pt x="373" y="625"/>
                    </a:lnTo>
                    <a:lnTo>
                      <a:pt x="367" y="629"/>
                    </a:lnTo>
                    <a:lnTo>
                      <a:pt x="365" y="629"/>
                    </a:lnTo>
                    <a:lnTo>
                      <a:pt x="365" y="633"/>
                    </a:lnTo>
                    <a:lnTo>
                      <a:pt x="363" y="633"/>
                    </a:lnTo>
                    <a:lnTo>
                      <a:pt x="363" y="635"/>
                    </a:lnTo>
                    <a:lnTo>
                      <a:pt x="361" y="635"/>
                    </a:lnTo>
                    <a:lnTo>
                      <a:pt x="359" y="633"/>
                    </a:lnTo>
                    <a:lnTo>
                      <a:pt x="359" y="635"/>
                    </a:lnTo>
                    <a:lnTo>
                      <a:pt x="357" y="637"/>
                    </a:lnTo>
                    <a:lnTo>
                      <a:pt x="355" y="637"/>
                    </a:lnTo>
                    <a:lnTo>
                      <a:pt x="351" y="639"/>
                    </a:lnTo>
                    <a:lnTo>
                      <a:pt x="351" y="645"/>
                    </a:lnTo>
                    <a:lnTo>
                      <a:pt x="349" y="643"/>
                    </a:lnTo>
                    <a:lnTo>
                      <a:pt x="345" y="643"/>
                    </a:lnTo>
                    <a:lnTo>
                      <a:pt x="343" y="645"/>
                    </a:lnTo>
                    <a:lnTo>
                      <a:pt x="343" y="647"/>
                    </a:lnTo>
                    <a:lnTo>
                      <a:pt x="345" y="649"/>
                    </a:lnTo>
                    <a:lnTo>
                      <a:pt x="347" y="651"/>
                    </a:lnTo>
                    <a:lnTo>
                      <a:pt x="349" y="649"/>
                    </a:lnTo>
                    <a:lnTo>
                      <a:pt x="351" y="651"/>
                    </a:lnTo>
                    <a:lnTo>
                      <a:pt x="351" y="653"/>
                    </a:lnTo>
                    <a:lnTo>
                      <a:pt x="351" y="655"/>
                    </a:lnTo>
                    <a:lnTo>
                      <a:pt x="349" y="655"/>
                    </a:lnTo>
                    <a:lnTo>
                      <a:pt x="339" y="653"/>
                    </a:lnTo>
                    <a:lnTo>
                      <a:pt x="337" y="655"/>
                    </a:lnTo>
                    <a:lnTo>
                      <a:pt x="335" y="655"/>
                    </a:lnTo>
                    <a:lnTo>
                      <a:pt x="335" y="657"/>
                    </a:lnTo>
                    <a:lnTo>
                      <a:pt x="337" y="657"/>
                    </a:lnTo>
                    <a:lnTo>
                      <a:pt x="335" y="657"/>
                    </a:lnTo>
                    <a:lnTo>
                      <a:pt x="335" y="659"/>
                    </a:lnTo>
                    <a:lnTo>
                      <a:pt x="337" y="659"/>
                    </a:lnTo>
                    <a:lnTo>
                      <a:pt x="339" y="659"/>
                    </a:lnTo>
                    <a:lnTo>
                      <a:pt x="337" y="661"/>
                    </a:lnTo>
                    <a:lnTo>
                      <a:pt x="337" y="667"/>
                    </a:lnTo>
                    <a:lnTo>
                      <a:pt x="335" y="663"/>
                    </a:lnTo>
                    <a:lnTo>
                      <a:pt x="331" y="663"/>
                    </a:lnTo>
                    <a:lnTo>
                      <a:pt x="329" y="669"/>
                    </a:lnTo>
                    <a:lnTo>
                      <a:pt x="331" y="669"/>
                    </a:lnTo>
                    <a:lnTo>
                      <a:pt x="331" y="671"/>
                    </a:lnTo>
                    <a:lnTo>
                      <a:pt x="329" y="669"/>
                    </a:lnTo>
                    <a:lnTo>
                      <a:pt x="329" y="667"/>
                    </a:lnTo>
                    <a:lnTo>
                      <a:pt x="327" y="669"/>
                    </a:lnTo>
                    <a:lnTo>
                      <a:pt x="323" y="669"/>
                    </a:lnTo>
                    <a:lnTo>
                      <a:pt x="323" y="671"/>
                    </a:lnTo>
                    <a:lnTo>
                      <a:pt x="319" y="667"/>
                    </a:lnTo>
                    <a:lnTo>
                      <a:pt x="317" y="669"/>
                    </a:lnTo>
                    <a:lnTo>
                      <a:pt x="319" y="673"/>
                    </a:lnTo>
                    <a:lnTo>
                      <a:pt x="319" y="675"/>
                    </a:lnTo>
                    <a:lnTo>
                      <a:pt x="333" y="673"/>
                    </a:lnTo>
                    <a:lnTo>
                      <a:pt x="329" y="675"/>
                    </a:lnTo>
                    <a:lnTo>
                      <a:pt x="329" y="677"/>
                    </a:lnTo>
                    <a:lnTo>
                      <a:pt x="335" y="675"/>
                    </a:lnTo>
                    <a:lnTo>
                      <a:pt x="333" y="677"/>
                    </a:lnTo>
                    <a:lnTo>
                      <a:pt x="325" y="677"/>
                    </a:lnTo>
                    <a:lnTo>
                      <a:pt x="323" y="677"/>
                    </a:lnTo>
                    <a:lnTo>
                      <a:pt x="321" y="677"/>
                    </a:lnTo>
                    <a:lnTo>
                      <a:pt x="319" y="679"/>
                    </a:lnTo>
                    <a:lnTo>
                      <a:pt x="319" y="681"/>
                    </a:lnTo>
                    <a:lnTo>
                      <a:pt x="317" y="681"/>
                    </a:lnTo>
                    <a:lnTo>
                      <a:pt x="315" y="681"/>
                    </a:lnTo>
                    <a:lnTo>
                      <a:pt x="315" y="683"/>
                    </a:lnTo>
                    <a:lnTo>
                      <a:pt x="319" y="683"/>
                    </a:lnTo>
                    <a:lnTo>
                      <a:pt x="319" y="685"/>
                    </a:lnTo>
                    <a:lnTo>
                      <a:pt x="319" y="687"/>
                    </a:lnTo>
                    <a:lnTo>
                      <a:pt x="317" y="691"/>
                    </a:lnTo>
                    <a:lnTo>
                      <a:pt x="317" y="693"/>
                    </a:lnTo>
                    <a:lnTo>
                      <a:pt x="317" y="695"/>
                    </a:lnTo>
                    <a:lnTo>
                      <a:pt x="317" y="697"/>
                    </a:lnTo>
                    <a:lnTo>
                      <a:pt x="317" y="699"/>
                    </a:lnTo>
                    <a:lnTo>
                      <a:pt x="321" y="699"/>
                    </a:lnTo>
                    <a:lnTo>
                      <a:pt x="329" y="695"/>
                    </a:lnTo>
                    <a:lnTo>
                      <a:pt x="331" y="697"/>
                    </a:lnTo>
                    <a:lnTo>
                      <a:pt x="333" y="697"/>
                    </a:lnTo>
                    <a:lnTo>
                      <a:pt x="337" y="689"/>
                    </a:lnTo>
                    <a:lnTo>
                      <a:pt x="337" y="693"/>
                    </a:lnTo>
                    <a:lnTo>
                      <a:pt x="337" y="695"/>
                    </a:lnTo>
                    <a:lnTo>
                      <a:pt x="337" y="697"/>
                    </a:lnTo>
                    <a:lnTo>
                      <a:pt x="341" y="697"/>
                    </a:lnTo>
                    <a:lnTo>
                      <a:pt x="343" y="695"/>
                    </a:lnTo>
                    <a:lnTo>
                      <a:pt x="343" y="697"/>
                    </a:lnTo>
                    <a:lnTo>
                      <a:pt x="347" y="693"/>
                    </a:lnTo>
                    <a:lnTo>
                      <a:pt x="347" y="687"/>
                    </a:lnTo>
                    <a:lnTo>
                      <a:pt x="351" y="687"/>
                    </a:lnTo>
                    <a:lnTo>
                      <a:pt x="349" y="691"/>
                    </a:lnTo>
                    <a:lnTo>
                      <a:pt x="349" y="695"/>
                    </a:lnTo>
                    <a:lnTo>
                      <a:pt x="351" y="693"/>
                    </a:lnTo>
                    <a:lnTo>
                      <a:pt x="353" y="695"/>
                    </a:lnTo>
                    <a:lnTo>
                      <a:pt x="349" y="697"/>
                    </a:lnTo>
                    <a:lnTo>
                      <a:pt x="345" y="699"/>
                    </a:lnTo>
                    <a:lnTo>
                      <a:pt x="345" y="701"/>
                    </a:lnTo>
                    <a:lnTo>
                      <a:pt x="345" y="703"/>
                    </a:lnTo>
                    <a:lnTo>
                      <a:pt x="343" y="705"/>
                    </a:lnTo>
                    <a:lnTo>
                      <a:pt x="343" y="703"/>
                    </a:lnTo>
                    <a:lnTo>
                      <a:pt x="341" y="701"/>
                    </a:lnTo>
                    <a:lnTo>
                      <a:pt x="339" y="699"/>
                    </a:lnTo>
                    <a:lnTo>
                      <a:pt x="337" y="699"/>
                    </a:lnTo>
                    <a:lnTo>
                      <a:pt x="333" y="699"/>
                    </a:lnTo>
                    <a:lnTo>
                      <a:pt x="331" y="699"/>
                    </a:lnTo>
                    <a:lnTo>
                      <a:pt x="327" y="699"/>
                    </a:lnTo>
                    <a:lnTo>
                      <a:pt x="325" y="699"/>
                    </a:lnTo>
                    <a:lnTo>
                      <a:pt x="323" y="701"/>
                    </a:lnTo>
                    <a:lnTo>
                      <a:pt x="319" y="701"/>
                    </a:lnTo>
                    <a:lnTo>
                      <a:pt x="317" y="703"/>
                    </a:lnTo>
                    <a:lnTo>
                      <a:pt x="317" y="707"/>
                    </a:lnTo>
                    <a:lnTo>
                      <a:pt x="319" y="707"/>
                    </a:lnTo>
                    <a:lnTo>
                      <a:pt x="319" y="705"/>
                    </a:lnTo>
                    <a:lnTo>
                      <a:pt x="321" y="709"/>
                    </a:lnTo>
                    <a:lnTo>
                      <a:pt x="317" y="709"/>
                    </a:lnTo>
                    <a:lnTo>
                      <a:pt x="317" y="707"/>
                    </a:lnTo>
                    <a:lnTo>
                      <a:pt x="315" y="707"/>
                    </a:lnTo>
                    <a:lnTo>
                      <a:pt x="315" y="709"/>
                    </a:lnTo>
                    <a:lnTo>
                      <a:pt x="319" y="713"/>
                    </a:lnTo>
                    <a:lnTo>
                      <a:pt x="323" y="711"/>
                    </a:lnTo>
                    <a:lnTo>
                      <a:pt x="325" y="711"/>
                    </a:lnTo>
                    <a:lnTo>
                      <a:pt x="321" y="717"/>
                    </a:lnTo>
                    <a:lnTo>
                      <a:pt x="319" y="719"/>
                    </a:lnTo>
                    <a:lnTo>
                      <a:pt x="317" y="721"/>
                    </a:lnTo>
                    <a:lnTo>
                      <a:pt x="319" y="723"/>
                    </a:lnTo>
                    <a:lnTo>
                      <a:pt x="321" y="725"/>
                    </a:lnTo>
                    <a:lnTo>
                      <a:pt x="323" y="723"/>
                    </a:lnTo>
                    <a:lnTo>
                      <a:pt x="323" y="725"/>
                    </a:lnTo>
                    <a:lnTo>
                      <a:pt x="325" y="729"/>
                    </a:lnTo>
                    <a:lnTo>
                      <a:pt x="323" y="729"/>
                    </a:lnTo>
                    <a:lnTo>
                      <a:pt x="321" y="731"/>
                    </a:lnTo>
                    <a:lnTo>
                      <a:pt x="323" y="733"/>
                    </a:lnTo>
                    <a:lnTo>
                      <a:pt x="325" y="731"/>
                    </a:lnTo>
                    <a:lnTo>
                      <a:pt x="327" y="727"/>
                    </a:lnTo>
                    <a:lnTo>
                      <a:pt x="327" y="725"/>
                    </a:lnTo>
                    <a:lnTo>
                      <a:pt x="329" y="723"/>
                    </a:lnTo>
                    <a:lnTo>
                      <a:pt x="335" y="715"/>
                    </a:lnTo>
                    <a:lnTo>
                      <a:pt x="337" y="713"/>
                    </a:lnTo>
                    <a:lnTo>
                      <a:pt x="337" y="715"/>
                    </a:lnTo>
                    <a:lnTo>
                      <a:pt x="341" y="715"/>
                    </a:lnTo>
                    <a:lnTo>
                      <a:pt x="343" y="715"/>
                    </a:lnTo>
                    <a:lnTo>
                      <a:pt x="339" y="717"/>
                    </a:lnTo>
                    <a:lnTo>
                      <a:pt x="339" y="721"/>
                    </a:lnTo>
                    <a:lnTo>
                      <a:pt x="337" y="719"/>
                    </a:lnTo>
                    <a:lnTo>
                      <a:pt x="337" y="717"/>
                    </a:lnTo>
                    <a:lnTo>
                      <a:pt x="331" y="725"/>
                    </a:lnTo>
                    <a:lnTo>
                      <a:pt x="333" y="725"/>
                    </a:lnTo>
                    <a:lnTo>
                      <a:pt x="333" y="727"/>
                    </a:lnTo>
                    <a:lnTo>
                      <a:pt x="331" y="727"/>
                    </a:lnTo>
                    <a:lnTo>
                      <a:pt x="325" y="735"/>
                    </a:lnTo>
                    <a:lnTo>
                      <a:pt x="327" y="735"/>
                    </a:lnTo>
                    <a:lnTo>
                      <a:pt x="333" y="735"/>
                    </a:lnTo>
                    <a:lnTo>
                      <a:pt x="335" y="735"/>
                    </a:lnTo>
                    <a:lnTo>
                      <a:pt x="329" y="737"/>
                    </a:lnTo>
                    <a:lnTo>
                      <a:pt x="327" y="739"/>
                    </a:lnTo>
                    <a:lnTo>
                      <a:pt x="325" y="739"/>
                    </a:lnTo>
                    <a:lnTo>
                      <a:pt x="323" y="741"/>
                    </a:lnTo>
                    <a:lnTo>
                      <a:pt x="323" y="739"/>
                    </a:lnTo>
                    <a:lnTo>
                      <a:pt x="319" y="745"/>
                    </a:lnTo>
                    <a:lnTo>
                      <a:pt x="319" y="747"/>
                    </a:lnTo>
                    <a:lnTo>
                      <a:pt x="319" y="749"/>
                    </a:lnTo>
                    <a:lnTo>
                      <a:pt x="321" y="749"/>
                    </a:lnTo>
                    <a:lnTo>
                      <a:pt x="323" y="749"/>
                    </a:lnTo>
                    <a:lnTo>
                      <a:pt x="323" y="747"/>
                    </a:lnTo>
                    <a:lnTo>
                      <a:pt x="323" y="749"/>
                    </a:lnTo>
                    <a:lnTo>
                      <a:pt x="325" y="749"/>
                    </a:lnTo>
                    <a:lnTo>
                      <a:pt x="327" y="747"/>
                    </a:lnTo>
                    <a:lnTo>
                      <a:pt x="325" y="745"/>
                    </a:lnTo>
                    <a:lnTo>
                      <a:pt x="327" y="747"/>
                    </a:lnTo>
                    <a:lnTo>
                      <a:pt x="331" y="745"/>
                    </a:lnTo>
                    <a:lnTo>
                      <a:pt x="333" y="743"/>
                    </a:lnTo>
                    <a:lnTo>
                      <a:pt x="335" y="743"/>
                    </a:lnTo>
                    <a:lnTo>
                      <a:pt x="331" y="749"/>
                    </a:lnTo>
                    <a:lnTo>
                      <a:pt x="331" y="751"/>
                    </a:lnTo>
                    <a:lnTo>
                      <a:pt x="329" y="755"/>
                    </a:lnTo>
                    <a:lnTo>
                      <a:pt x="329" y="757"/>
                    </a:lnTo>
                    <a:lnTo>
                      <a:pt x="329" y="759"/>
                    </a:lnTo>
                    <a:lnTo>
                      <a:pt x="327" y="759"/>
                    </a:lnTo>
                    <a:lnTo>
                      <a:pt x="325" y="759"/>
                    </a:lnTo>
                    <a:lnTo>
                      <a:pt x="325" y="757"/>
                    </a:lnTo>
                    <a:lnTo>
                      <a:pt x="323" y="757"/>
                    </a:lnTo>
                    <a:lnTo>
                      <a:pt x="321" y="767"/>
                    </a:lnTo>
                    <a:lnTo>
                      <a:pt x="335" y="776"/>
                    </a:lnTo>
                    <a:lnTo>
                      <a:pt x="337" y="776"/>
                    </a:lnTo>
                    <a:lnTo>
                      <a:pt x="339" y="775"/>
                    </a:lnTo>
                    <a:lnTo>
                      <a:pt x="339" y="782"/>
                    </a:lnTo>
                    <a:lnTo>
                      <a:pt x="341" y="780"/>
                    </a:lnTo>
                    <a:lnTo>
                      <a:pt x="343" y="782"/>
                    </a:lnTo>
                    <a:lnTo>
                      <a:pt x="343" y="780"/>
                    </a:lnTo>
                    <a:lnTo>
                      <a:pt x="347" y="780"/>
                    </a:lnTo>
                    <a:lnTo>
                      <a:pt x="345" y="782"/>
                    </a:lnTo>
                    <a:lnTo>
                      <a:pt x="349" y="784"/>
                    </a:lnTo>
                    <a:lnTo>
                      <a:pt x="353" y="782"/>
                    </a:lnTo>
                    <a:lnTo>
                      <a:pt x="355" y="780"/>
                    </a:lnTo>
                    <a:lnTo>
                      <a:pt x="357" y="776"/>
                    </a:lnTo>
                    <a:lnTo>
                      <a:pt x="359" y="778"/>
                    </a:lnTo>
                    <a:lnTo>
                      <a:pt x="365" y="776"/>
                    </a:lnTo>
                    <a:lnTo>
                      <a:pt x="369" y="769"/>
                    </a:lnTo>
                    <a:lnTo>
                      <a:pt x="373" y="767"/>
                    </a:lnTo>
                    <a:lnTo>
                      <a:pt x="373" y="765"/>
                    </a:lnTo>
                    <a:lnTo>
                      <a:pt x="375" y="763"/>
                    </a:lnTo>
                    <a:lnTo>
                      <a:pt x="379" y="757"/>
                    </a:lnTo>
                    <a:lnTo>
                      <a:pt x="379" y="755"/>
                    </a:lnTo>
                    <a:lnTo>
                      <a:pt x="383" y="757"/>
                    </a:lnTo>
                    <a:lnTo>
                      <a:pt x="385" y="757"/>
                    </a:lnTo>
                    <a:lnTo>
                      <a:pt x="387" y="757"/>
                    </a:lnTo>
                    <a:lnTo>
                      <a:pt x="389" y="751"/>
                    </a:lnTo>
                    <a:lnTo>
                      <a:pt x="391" y="749"/>
                    </a:lnTo>
                    <a:lnTo>
                      <a:pt x="391" y="747"/>
                    </a:lnTo>
                    <a:lnTo>
                      <a:pt x="389" y="745"/>
                    </a:lnTo>
                    <a:lnTo>
                      <a:pt x="387" y="743"/>
                    </a:lnTo>
                    <a:lnTo>
                      <a:pt x="389" y="743"/>
                    </a:lnTo>
                    <a:lnTo>
                      <a:pt x="389" y="741"/>
                    </a:lnTo>
                    <a:lnTo>
                      <a:pt x="389" y="739"/>
                    </a:lnTo>
                    <a:lnTo>
                      <a:pt x="391" y="741"/>
                    </a:lnTo>
                    <a:lnTo>
                      <a:pt x="391" y="743"/>
                    </a:lnTo>
                    <a:lnTo>
                      <a:pt x="393" y="743"/>
                    </a:lnTo>
                    <a:lnTo>
                      <a:pt x="393" y="741"/>
                    </a:lnTo>
                    <a:lnTo>
                      <a:pt x="391" y="739"/>
                    </a:lnTo>
                    <a:lnTo>
                      <a:pt x="391" y="735"/>
                    </a:lnTo>
                    <a:lnTo>
                      <a:pt x="393" y="735"/>
                    </a:lnTo>
                    <a:lnTo>
                      <a:pt x="393" y="733"/>
                    </a:lnTo>
                    <a:lnTo>
                      <a:pt x="395" y="735"/>
                    </a:lnTo>
                    <a:lnTo>
                      <a:pt x="393" y="737"/>
                    </a:lnTo>
                    <a:lnTo>
                      <a:pt x="395" y="751"/>
                    </a:lnTo>
                    <a:lnTo>
                      <a:pt x="397" y="751"/>
                    </a:lnTo>
                    <a:lnTo>
                      <a:pt x="399" y="753"/>
                    </a:lnTo>
                    <a:lnTo>
                      <a:pt x="401" y="753"/>
                    </a:lnTo>
                    <a:lnTo>
                      <a:pt x="403" y="755"/>
                    </a:lnTo>
                    <a:lnTo>
                      <a:pt x="401" y="755"/>
                    </a:lnTo>
                    <a:lnTo>
                      <a:pt x="401" y="759"/>
                    </a:lnTo>
                    <a:lnTo>
                      <a:pt x="403" y="773"/>
                    </a:lnTo>
                    <a:lnTo>
                      <a:pt x="403" y="775"/>
                    </a:lnTo>
                    <a:lnTo>
                      <a:pt x="403" y="776"/>
                    </a:lnTo>
                    <a:lnTo>
                      <a:pt x="405" y="775"/>
                    </a:lnTo>
                    <a:lnTo>
                      <a:pt x="405" y="773"/>
                    </a:lnTo>
                    <a:lnTo>
                      <a:pt x="407" y="775"/>
                    </a:lnTo>
                    <a:lnTo>
                      <a:pt x="405" y="776"/>
                    </a:lnTo>
                    <a:lnTo>
                      <a:pt x="407" y="776"/>
                    </a:lnTo>
                    <a:lnTo>
                      <a:pt x="407" y="778"/>
                    </a:lnTo>
                    <a:lnTo>
                      <a:pt x="405" y="780"/>
                    </a:lnTo>
                    <a:lnTo>
                      <a:pt x="409" y="782"/>
                    </a:lnTo>
                    <a:lnTo>
                      <a:pt x="409" y="784"/>
                    </a:lnTo>
                    <a:lnTo>
                      <a:pt x="409" y="788"/>
                    </a:lnTo>
                    <a:lnTo>
                      <a:pt x="411" y="788"/>
                    </a:lnTo>
                    <a:lnTo>
                      <a:pt x="411" y="790"/>
                    </a:lnTo>
                    <a:lnTo>
                      <a:pt x="411" y="792"/>
                    </a:lnTo>
                    <a:lnTo>
                      <a:pt x="411" y="796"/>
                    </a:lnTo>
                    <a:lnTo>
                      <a:pt x="411" y="800"/>
                    </a:lnTo>
                    <a:lnTo>
                      <a:pt x="413" y="800"/>
                    </a:lnTo>
                    <a:lnTo>
                      <a:pt x="416" y="810"/>
                    </a:lnTo>
                    <a:lnTo>
                      <a:pt x="418" y="814"/>
                    </a:lnTo>
                    <a:lnTo>
                      <a:pt x="420" y="816"/>
                    </a:lnTo>
                    <a:lnTo>
                      <a:pt x="422" y="818"/>
                    </a:lnTo>
                    <a:lnTo>
                      <a:pt x="424" y="822"/>
                    </a:lnTo>
                    <a:lnTo>
                      <a:pt x="424" y="824"/>
                    </a:lnTo>
                    <a:lnTo>
                      <a:pt x="422" y="824"/>
                    </a:lnTo>
                    <a:lnTo>
                      <a:pt x="420" y="824"/>
                    </a:lnTo>
                    <a:lnTo>
                      <a:pt x="422" y="828"/>
                    </a:lnTo>
                    <a:lnTo>
                      <a:pt x="420" y="828"/>
                    </a:lnTo>
                    <a:lnTo>
                      <a:pt x="418" y="828"/>
                    </a:lnTo>
                    <a:lnTo>
                      <a:pt x="418" y="830"/>
                    </a:lnTo>
                    <a:lnTo>
                      <a:pt x="426" y="844"/>
                    </a:lnTo>
                    <a:lnTo>
                      <a:pt x="424" y="846"/>
                    </a:lnTo>
                    <a:lnTo>
                      <a:pt x="424" y="848"/>
                    </a:lnTo>
                    <a:lnTo>
                      <a:pt x="424" y="850"/>
                    </a:lnTo>
                    <a:lnTo>
                      <a:pt x="426" y="850"/>
                    </a:lnTo>
                    <a:lnTo>
                      <a:pt x="430" y="850"/>
                    </a:lnTo>
                    <a:lnTo>
                      <a:pt x="434" y="848"/>
                    </a:lnTo>
                    <a:lnTo>
                      <a:pt x="438" y="848"/>
                    </a:lnTo>
                    <a:lnTo>
                      <a:pt x="440" y="850"/>
                    </a:lnTo>
                    <a:lnTo>
                      <a:pt x="442" y="848"/>
                    </a:lnTo>
                    <a:lnTo>
                      <a:pt x="444" y="846"/>
                    </a:lnTo>
                    <a:lnTo>
                      <a:pt x="442" y="840"/>
                    </a:lnTo>
                    <a:lnTo>
                      <a:pt x="446" y="834"/>
                    </a:lnTo>
                    <a:lnTo>
                      <a:pt x="448" y="834"/>
                    </a:lnTo>
                    <a:lnTo>
                      <a:pt x="448" y="832"/>
                    </a:lnTo>
                    <a:lnTo>
                      <a:pt x="452" y="830"/>
                    </a:lnTo>
                    <a:lnTo>
                      <a:pt x="456" y="830"/>
                    </a:lnTo>
                    <a:lnTo>
                      <a:pt x="458" y="830"/>
                    </a:lnTo>
                    <a:lnTo>
                      <a:pt x="460" y="830"/>
                    </a:lnTo>
                    <a:lnTo>
                      <a:pt x="464" y="830"/>
                    </a:lnTo>
                    <a:lnTo>
                      <a:pt x="466" y="830"/>
                    </a:lnTo>
                    <a:lnTo>
                      <a:pt x="472" y="816"/>
                    </a:lnTo>
                    <a:lnTo>
                      <a:pt x="472" y="810"/>
                    </a:lnTo>
                    <a:lnTo>
                      <a:pt x="474" y="808"/>
                    </a:lnTo>
                    <a:lnTo>
                      <a:pt x="474" y="804"/>
                    </a:lnTo>
                    <a:lnTo>
                      <a:pt x="476" y="798"/>
                    </a:lnTo>
                    <a:lnTo>
                      <a:pt x="476" y="796"/>
                    </a:lnTo>
                    <a:lnTo>
                      <a:pt x="474" y="794"/>
                    </a:lnTo>
                    <a:lnTo>
                      <a:pt x="476" y="790"/>
                    </a:lnTo>
                    <a:lnTo>
                      <a:pt x="476" y="788"/>
                    </a:lnTo>
                    <a:lnTo>
                      <a:pt x="474" y="786"/>
                    </a:lnTo>
                    <a:lnTo>
                      <a:pt x="474" y="784"/>
                    </a:lnTo>
                    <a:lnTo>
                      <a:pt x="476" y="786"/>
                    </a:lnTo>
                    <a:lnTo>
                      <a:pt x="478" y="784"/>
                    </a:lnTo>
                    <a:lnTo>
                      <a:pt x="476" y="784"/>
                    </a:lnTo>
                    <a:lnTo>
                      <a:pt x="476" y="782"/>
                    </a:lnTo>
                    <a:lnTo>
                      <a:pt x="478" y="780"/>
                    </a:lnTo>
                    <a:lnTo>
                      <a:pt x="478" y="775"/>
                    </a:lnTo>
                    <a:lnTo>
                      <a:pt x="474" y="771"/>
                    </a:lnTo>
                    <a:lnTo>
                      <a:pt x="476" y="773"/>
                    </a:lnTo>
                    <a:lnTo>
                      <a:pt x="478" y="771"/>
                    </a:lnTo>
                    <a:lnTo>
                      <a:pt x="480" y="771"/>
                    </a:lnTo>
                    <a:lnTo>
                      <a:pt x="476" y="769"/>
                    </a:lnTo>
                    <a:lnTo>
                      <a:pt x="470" y="767"/>
                    </a:lnTo>
                    <a:lnTo>
                      <a:pt x="476" y="767"/>
                    </a:lnTo>
                    <a:lnTo>
                      <a:pt x="478" y="767"/>
                    </a:lnTo>
                    <a:lnTo>
                      <a:pt x="480" y="767"/>
                    </a:lnTo>
                    <a:lnTo>
                      <a:pt x="482" y="763"/>
                    </a:lnTo>
                    <a:lnTo>
                      <a:pt x="484" y="763"/>
                    </a:lnTo>
                    <a:lnTo>
                      <a:pt x="490" y="759"/>
                    </a:lnTo>
                    <a:lnTo>
                      <a:pt x="490" y="755"/>
                    </a:lnTo>
                    <a:lnTo>
                      <a:pt x="490" y="757"/>
                    </a:lnTo>
                    <a:lnTo>
                      <a:pt x="490" y="759"/>
                    </a:lnTo>
                    <a:lnTo>
                      <a:pt x="494" y="759"/>
                    </a:lnTo>
                    <a:lnTo>
                      <a:pt x="496" y="757"/>
                    </a:lnTo>
                    <a:lnTo>
                      <a:pt x="500" y="753"/>
                    </a:lnTo>
                    <a:lnTo>
                      <a:pt x="498" y="749"/>
                    </a:lnTo>
                    <a:lnTo>
                      <a:pt x="500" y="751"/>
                    </a:lnTo>
                    <a:lnTo>
                      <a:pt x="502" y="751"/>
                    </a:lnTo>
                    <a:lnTo>
                      <a:pt x="502" y="749"/>
                    </a:lnTo>
                    <a:lnTo>
                      <a:pt x="504" y="749"/>
                    </a:lnTo>
                    <a:lnTo>
                      <a:pt x="504" y="747"/>
                    </a:lnTo>
                    <a:lnTo>
                      <a:pt x="490" y="749"/>
                    </a:lnTo>
                    <a:lnTo>
                      <a:pt x="486" y="749"/>
                    </a:lnTo>
                    <a:lnTo>
                      <a:pt x="486" y="751"/>
                    </a:lnTo>
                    <a:lnTo>
                      <a:pt x="484" y="749"/>
                    </a:lnTo>
                    <a:lnTo>
                      <a:pt x="484" y="747"/>
                    </a:lnTo>
                    <a:lnTo>
                      <a:pt x="476" y="745"/>
                    </a:lnTo>
                    <a:lnTo>
                      <a:pt x="474" y="745"/>
                    </a:lnTo>
                    <a:lnTo>
                      <a:pt x="472" y="745"/>
                    </a:lnTo>
                    <a:lnTo>
                      <a:pt x="474" y="743"/>
                    </a:lnTo>
                    <a:lnTo>
                      <a:pt x="474" y="741"/>
                    </a:lnTo>
                    <a:lnTo>
                      <a:pt x="476" y="743"/>
                    </a:lnTo>
                    <a:lnTo>
                      <a:pt x="478" y="741"/>
                    </a:lnTo>
                    <a:lnTo>
                      <a:pt x="482" y="741"/>
                    </a:lnTo>
                    <a:lnTo>
                      <a:pt x="484" y="745"/>
                    </a:lnTo>
                    <a:lnTo>
                      <a:pt x="486" y="743"/>
                    </a:lnTo>
                    <a:lnTo>
                      <a:pt x="488" y="743"/>
                    </a:lnTo>
                    <a:lnTo>
                      <a:pt x="490" y="745"/>
                    </a:lnTo>
                    <a:lnTo>
                      <a:pt x="490" y="743"/>
                    </a:lnTo>
                    <a:lnTo>
                      <a:pt x="492" y="743"/>
                    </a:lnTo>
                    <a:lnTo>
                      <a:pt x="492" y="747"/>
                    </a:lnTo>
                    <a:lnTo>
                      <a:pt x="494" y="747"/>
                    </a:lnTo>
                    <a:lnTo>
                      <a:pt x="502" y="743"/>
                    </a:lnTo>
                    <a:lnTo>
                      <a:pt x="506" y="739"/>
                    </a:lnTo>
                    <a:lnTo>
                      <a:pt x="506" y="737"/>
                    </a:lnTo>
                    <a:lnTo>
                      <a:pt x="508" y="733"/>
                    </a:lnTo>
                    <a:lnTo>
                      <a:pt x="506" y="729"/>
                    </a:lnTo>
                    <a:lnTo>
                      <a:pt x="502" y="727"/>
                    </a:lnTo>
                    <a:lnTo>
                      <a:pt x="500" y="723"/>
                    </a:lnTo>
                    <a:lnTo>
                      <a:pt x="502" y="723"/>
                    </a:lnTo>
                    <a:lnTo>
                      <a:pt x="502" y="721"/>
                    </a:lnTo>
                    <a:lnTo>
                      <a:pt x="496" y="719"/>
                    </a:lnTo>
                    <a:lnTo>
                      <a:pt x="496" y="717"/>
                    </a:lnTo>
                    <a:lnTo>
                      <a:pt x="496" y="713"/>
                    </a:lnTo>
                    <a:lnTo>
                      <a:pt x="490" y="715"/>
                    </a:lnTo>
                    <a:lnTo>
                      <a:pt x="490" y="713"/>
                    </a:lnTo>
                    <a:lnTo>
                      <a:pt x="490" y="711"/>
                    </a:lnTo>
                    <a:lnTo>
                      <a:pt x="488" y="711"/>
                    </a:lnTo>
                    <a:lnTo>
                      <a:pt x="488" y="713"/>
                    </a:lnTo>
                    <a:lnTo>
                      <a:pt x="486" y="717"/>
                    </a:lnTo>
                    <a:lnTo>
                      <a:pt x="478" y="725"/>
                    </a:lnTo>
                    <a:lnTo>
                      <a:pt x="476" y="725"/>
                    </a:lnTo>
                    <a:lnTo>
                      <a:pt x="472" y="727"/>
                    </a:lnTo>
                    <a:lnTo>
                      <a:pt x="470" y="725"/>
                    </a:lnTo>
                    <a:lnTo>
                      <a:pt x="474" y="725"/>
                    </a:lnTo>
                    <a:lnTo>
                      <a:pt x="476" y="723"/>
                    </a:lnTo>
                    <a:lnTo>
                      <a:pt x="478" y="721"/>
                    </a:lnTo>
                    <a:lnTo>
                      <a:pt x="480" y="719"/>
                    </a:lnTo>
                    <a:lnTo>
                      <a:pt x="486" y="715"/>
                    </a:lnTo>
                    <a:lnTo>
                      <a:pt x="486" y="713"/>
                    </a:lnTo>
                    <a:lnTo>
                      <a:pt x="486" y="711"/>
                    </a:lnTo>
                    <a:lnTo>
                      <a:pt x="484" y="709"/>
                    </a:lnTo>
                    <a:lnTo>
                      <a:pt x="484" y="707"/>
                    </a:lnTo>
                    <a:lnTo>
                      <a:pt x="484" y="705"/>
                    </a:lnTo>
                    <a:lnTo>
                      <a:pt x="484" y="703"/>
                    </a:lnTo>
                    <a:lnTo>
                      <a:pt x="482" y="685"/>
                    </a:lnTo>
                    <a:lnTo>
                      <a:pt x="484" y="681"/>
                    </a:lnTo>
                    <a:lnTo>
                      <a:pt x="484" y="679"/>
                    </a:lnTo>
                    <a:lnTo>
                      <a:pt x="488" y="683"/>
                    </a:lnTo>
                    <a:lnTo>
                      <a:pt x="488" y="679"/>
                    </a:lnTo>
                    <a:lnTo>
                      <a:pt x="486" y="675"/>
                    </a:lnTo>
                    <a:lnTo>
                      <a:pt x="488" y="665"/>
                    </a:lnTo>
                    <a:lnTo>
                      <a:pt x="486" y="663"/>
                    </a:lnTo>
                    <a:lnTo>
                      <a:pt x="486" y="659"/>
                    </a:lnTo>
                    <a:lnTo>
                      <a:pt x="486" y="657"/>
                    </a:lnTo>
                    <a:lnTo>
                      <a:pt x="490" y="659"/>
                    </a:lnTo>
                    <a:lnTo>
                      <a:pt x="490" y="657"/>
                    </a:lnTo>
                    <a:lnTo>
                      <a:pt x="492" y="657"/>
                    </a:lnTo>
                    <a:lnTo>
                      <a:pt x="494" y="655"/>
                    </a:lnTo>
                    <a:lnTo>
                      <a:pt x="494" y="653"/>
                    </a:lnTo>
                    <a:lnTo>
                      <a:pt x="494" y="649"/>
                    </a:lnTo>
                    <a:lnTo>
                      <a:pt x="492" y="647"/>
                    </a:lnTo>
                    <a:lnTo>
                      <a:pt x="492" y="645"/>
                    </a:lnTo>
                    <a:lnTo>
                      <a:pt x="494" y="647"/>
                    </a:lnTo>
                    <a:lnTo>
                      <a:pt x="496" y="649"/>
                    </a:lnTo>
                    <a:lnTo>
                      <a:pt x="498" y="645"/>
                    </a:lnTo>
                    <a:lnTo>
                      <a:pt x="500" y="647"/>
                    </a:lnTo>
                    <a:lnTo>
                      <a:pt x="500" y="645"/>
                    </a:lnTo>
                    <a:lnTo>
                      <a:pt x="502" y="643"/>
                    </a:lnTo>
                    <a:lnTo>
                      <a:pt x="498" y="641"/>
                    </a:lnTo>
                    <a:lnTo>
                      <a:pt x="500" y="641"/>
                    </a:lnTo>
                    <a:lnTo>
                      <a:pt x="502" y="641"/>
                    </a:lnTo>
                    <a:lnTo>
                      <a:pt x="502" y="639"/>
                    </a:lnTo>
                    <a:lnTo>
                      <a:pt x="504" y="639"/>
                    </a:lnTo>
                    <a:lnTo>
                      <a:pt x="504" y="635"/>
                    </a:lnTo>
                    <a:lnTo>
                      <a:pt x="506" y="635"/>
                    </a:lnTo>
                    <a:lnTo>
                      <a:pt x="506" y="633"/>
                    </a:lnTo>
                    <a:lnTo>
                      <a:pt x="508" y="631"/>
                    </a:lnTo>
                    <a:lnTo>
                      <a:pt x="510" y="633"/>
                    </a:lnTo>
                    <a:lnTo>
                      <a:pt x="514" y="631"/>
                    </a:lnTo>
                    <a:lnTo>
                      <a:pt x="514" y="627"/>
                    </a:lnTo>
                    <a:lnTo>
                      <a:pt x="518" y="625"/>
                    </a:lnTo>
                    <a:lnTo>
                      <a:pt x="520" y="625"/>
                    </a:lnTo>
                    <a:lnTo>
                      <a:pt x="522" y="625"/>
                    </a:lnTo>
                    <a:lnTo>
                      <a:pt x="524" y="621"/>
                    </a:lnTo>
                    <a:lnTo>
                      <a:pt x="526" y="619"/>
                    </a:lnTo>
                    <a:lnTo>
                      <a:pt x="528" y="621"/>
                    </a:lnTo>
                    <a:lnTo>
                      <a:pt x="528" y="619"/>
                    </a:lnTo>
                    <a:lnTo>
                      <a:pt x="532" y="617"/>
                    </a:lnTo>
                    <a:lnTo>
                      <a:pt x="532" y="615"/>
                    </a:lnTo>
                    <a:lnTo>
                      <a:pt x="534" y="615"/>
                    </a:lnTo>
                    <a:lnTo>
                      <a:pt x="544" y="597"/>
                    </a:lnTo>
                    <a:lnTo>
                      <a:pt x="544" y="599"/>
                    </a:lnTo>
                    <a:lnTo>
                      <a:pt x="544" y="601"/>
                    </a:lnTo>
                    <a:lnTo>
                      <a:pt x="548" y="597"/>
                    </a:lnTo>
                    <a:lnTo>
                      <a:pt x="546" y="595"/>
                    </a:lnTo>
                    <a:lnTo>
                      <a:pt x="546" y="593"/>
                    </a:lnTo>
                    <a:lnTo>
                      <a:pt x="542" y="589"/>
                    </a:lnTo>
                    <a:lnTo>
                      <a:pt x="542" y="587"/>
                    </a:lnTo>
                    <a:lnTo>
                      <a:pt x="542" y="585"/>
                    </a:lnTo>
                    <a:lnTo>
                      <a:pt x="540" y="585"/>
                    </a:lnTo>
                    <a:lnTo>
                      <a:pt x="540" y="583"/>
                    </a:lnTo>
                    <a:lnTo>
                      <a:pt x="542" y="583"/>
                    </a:lnTo>
                    <a:lnTo>
                      <a:pt x="542" y="581"/>
                    </a:lnTo>
                    <a:lnTo>
                      <a:pt x="544" y="579"/>
                    </a:lnTo>
                    <a:lnTo>
                      <a:pt x="548" y="571"/>
                    </a:lnTo>
                    <a:lnTo>
                      <a:pt x="544" y="567"/>
                    </a:lnTo>
                    <a:lnTo>
                      <a:pt x="548" y="565"/>
                    </a:lnTo>
                    <a:lnTo>
                      <a:pt x="548" y="563"/>
                    </a:lnTo>
                    <a:lnTo>
                      <a:pt x="550" y="563"/>
                    </a:lnTo>
                    <a:lnTo>
                      <a:pt x="552" y="563"/>
                    </a:lnTo>
                    <a:lnTo>
                      <a:pt x="552" y="561"/>
                    </a:lnTo>
                    <a:lnTo>
                      <a:pt x="552" y="559"/>
                    </a:lnTo>
                    <a:lnTo>
                      <a:pt x="554" y="559"/>
                    </a:lnTo>
                    <a:lnTo>
                      <a:pt x="552" y="555"/>
                    </a:lnTo>
                    <a:lnTo>
                      <a:pt x="552" y="553"/>
                    </a:lnTo>
                    <a:lnTo>
                      <a:pt x="554" y="555"/>
                    </a:lnTo>
                    <a:lnTo>
                      <a:pt x="556" y="557"/>
                    </a:lnTo>
                    <a:lnTo>
                      <a:pt x="556" y="553"/>
                    </a:lnTo>
                    <a:lnTo>
                      <a:pt x="558" y="553"/>
                    </a:lnTo>
                    <a:lnTo>
                      <a:pt x="558" y="548"/>
                    </a:lnTo>
                    <a:lnTo>
                      <a:pt x="560" y="548"/>
                    </a:lnTo>
                    <a:lnTo>
                      <a:pt x="560" y="549"/>
                    </a:lnTo>
                    <a:lnTo>
                      <a:pt x="560" y="551"/>
                    </a:lnTo>
                    <a:lnTo>
                      <a:pt x="562" y="551"/>
                    </a:lnTo>
                    <a:lnTo>
                      <a:pt x="564" y="548"/>
                    </a:lnTo>
                    <a:lnTo>
                      <a:pt x="564" y="549"/>
                    </a:lnTo>
                    <a:lnTo>
                      <a:pt x="566" y="551"/>
                    </a:lnTo>
                    <a:lnTo>
                      <a:pt x="568" y="553"/>
                    </a:lnTo>
                    <a:lnTo>
                      <a:pt x="570" y="549"/>
                    </a:lnTo>
                    <a:lnTo>
                      <a:pt x="576" y="549"/>
                    </a:lnTo>
                    <a:lnTo>
                      <a:pt x="578" y="551"/>
                    </a:lnTo>
                    <a:lnTo>
                      <a:pt x="580" y="553"/>
                    </a:lnTo>
                    <a:lnTo>
                      <a:pt x="582" y="551"/>
                    </a:lnTo>
                    <a:lnTo>
                      <a:pt x="582" y="549"/>
                    </a:lnTo>
                    <a:lnTo>
                      <a:pt x="576" y="534"/>
                    </a:lnTo>
                    <a:lnTo>
                      <a:pt x="582" y="548"/>
                    </a:lnTo>
                    <a:lnTo>
                      <a:pt x="584" y="549"/>
                    </a:lnTo>
                    <a:lnTo>
                      <a:pt x="586" y="551"/>
                    </a:lnTo>
                    <a:lnTo>
                      <a:pt x="588" y="551"/>
                    </a:lnTo>
                    <a:lnTo>
                      <a:pt x="590" y="551"/>
                    </a:lnTo>
                    <a:lnTo>
                      <a:pt x="590" y="555"/>
                    </a:lnTo>
                    <a:lnTo>
                      <a:pt x="594" y="557"/>
                    </a:lnTo>
                    <a:lnTo>
                      <a:pt x="598" y="563"/>
                    </a:lnTo>
                    <a:lnTo>
                      <a:pt x="600" y="567"/>
                    </a:lnTo>
                    <a:lnTo>
                      <a:pt x="600" y="575"/>
                    </a:lnTo>
                    <a:lnTo>
                      <a:pt x="602" y="579"/>
                    </a:lnTo>
                    <a:lnTo>
                      <a:pt x="600" y="579"/>
                    </a:lnTo>
                    <a:lnTo>
                      <a:pt x="600" y="581"/>
                    </a:lnTo>
                    <a:lnTo>
                      <a:pt x="600" y="583"/>
                    </a:lnTo>
                    <a:lnTo>
                      <a:pt x="598" y="581"/>
                    </a:lnTo>
                    <a:lnTo>
                      <a:pt x="594" y="583"/>
                    </a:lnTo>
                    <a:lnTo>
                      <a:pt x="590" y="585"/>
                    </a:lnTo>
                    <a:lnTo>
                      <a:pt x="588" y="593"/>
                    </a:lnTo>
                    <a:lnTo>
                      <a:pt x="564" y="627"/>
                    </a:lnTo>
                    <a:lnTo>
                      <a:pt x="560" y="629"/>
                    </a:lnTo>
                    <a:lnTo>
                      <a:pt x="560" y="631"/>
                    </a:lnTo>
                    <a:lnTo>
                      <a:pt x="558" y="631"/>
                    </a:lnTo>
                    <a:lnTo>
                      <a:pt x="556" y="635"/>
                    </a:lnTo>
                    <a:lnTo>
                      <a:pt x="552" y="635"/>
                    </a:lnTo>
                    <a:lnTo>
                      <a:pt x="548" y="635"/>
                    </a:lnTo>
                    <a:lnTo>
                      <a:pt x="548" y="637"/>
                    </a:lnTo>
                    <a:lnTo>
                      <a:pt x="550" y="641"/>
                    </a:lnTo>
                    <a:lnTo>
                      <a:pt x="548" y="641"/>
                    </a:lnTo>
                    <a:lnTo>
                      <a:pt x="544" y="641"/>
                    </a:lnTo>
                    <a:lnTo>
                      <a:pt x="544" y="643"/>
                    </a:lnTo>
                    <a:lnTo>
                      <a:pt x="544" y="645"/>
                    </a:lnTo>
                    <a:lnTo>
                      <a:pt x="542" y="645"/>
                    </a:lnTo>
                    <a:lnTo>
                      <a:pt x="540" y="645"/>
                    </a:lnTo>
                    <a:lnTo>
                      <a:pt x="538" y="653"/>
                    </a:lnTo>
                    <a:lnTo>
                      <a:pt x="540" y="659"/>
                    </a:lnTo>
                    <a:lnTo>
                      <a:pt x="540" y="661"/>
                    </a:lnTo>
                    <a:lnTo>
                      <a:pt x="542" y="665"/>
                    </a:lnTo>
                    <a:lnTo>
                      <a:pt x="540" y="671"/>
                    </a:lnTo>
                    <a:lnTo>
                      <a:pt x="542" y="673"/>
                    </a:lnTo>
                    <a:lnTo>
                      <a:pt x="544" y="675"/>
                    </a:lnTo>
                    <a:lnTo>
                      <a:pt x="546" y="683"/>
                    </a:lnTo>
                    <a:lnTo>
                      <a:pt x="546" y="685"/>
                    </a:lnTo>
                    <a:lnTo>
                      <a:pt x="548" y="685"/>
                    </a:lnTo>
                    <a:lnTo>
                      <a:pt x="548" y="687"/>
                    </a:lnTo>
                    <a:lnTo>
                      <a:pt x="546" y="685"/>
                    </a:lnTo>
                    <a:lnTo>
                      <a:pt x="544" y="687"/>
                    </a:lnTo>
                    <a:lnTo>
                      <a:pt x="544" y="695"/>
                    </a:lnTo>
                    <a:lnTo>
                      <a:pt x="544" y="699"/>
                    </a:lnTo>
                    <a:lnTo>
                      <a:pt x="542" y="699"/>
                    </a:lnTo>
                    <a:lnTo>
                      <a:pt x="542" y="701"/>
                    </a:lnTo>
                    <a:lnTo>
                      <a:pt x="542" y="703"/>
                    </a:lnTo>
                    <a:lnTo>
                      <a:pt x="542" y="705"/>
                    </a:lnTo>
                    <a:lnTo>
                      <a:pt x="542" y="707"/>
                    </a:lnTo>
                    <a:lnTo>
                      <a:pt x="544" y="709"/>
                    </a:lnTo>
                    <a:lnTo>
                      <a:pt x="542" y="709"/>
                    </a:lnTo>
                    <a:lnTo>
                      <a:pt x="544" y="711"/>
                    </a:lnTo>
                    <a:lnTo>
                      <a:pt x="546" y="711"/>
                    </a:lnTo>
                    <a:lnTo>
                      <a:pt x="550" y="715"/>
                    </a:lnTo>
                    <a:lnTo>
                      <a:pt x="558" y="717"/>
                    </a:lnTo>
                    <a:lnTo>
                      <a:pt x="558" y="719"/>
                    </a:lnTo>
                    <a:lnTo>
                      <a:pt x="558" y="721"/>
                    </a:lnTo>
                    <a:lnTo>
                      <a:pt x="560" y="723"/>
                    </a:lnTo>
                    <a:lnTo>
                      <a:pt x="564" y="719"/>
                    </a:lnTo>
                    <a:lnTo>
                      <a:pt x="564" y="721"/>
                    </a:lnTo>
                    <a:lnTo>
                      <a:pt x="564" y="725"/>
                    </a:lnTo>
                    <a:lnTo>
                      <a:pt x="566" y="727"/>
                    </a:lnTo>
                    <a:lnTo>
                      <a:pt x="566" y="729"/>
                    </a:lnTo>
                    <a:lnTo>
                      <a:pt x="568" y="731"/>
                    </a:lnTo>
                    <a:lnTo>
                      <a:pt x="568" y="733"/>
                    </a:lnTo>
                    <a:lnTo>
                      <a:pt x="566" y="733"/>
                    </a:lnTo>
                    <a:lnTo>
                      <a:pt x="566" y="735"/>
                    </a:lnTo>
                    <a:lnTo>
                      <a:pt x="568" y="733"/>
                    </a:lnTo>
                    <a:lnTo>
                      <a:pt x="572" y="727"/>
                    </a:lnTo>
                    <a:lnTo>
                      <a:pt x="572" y="729"/>
                    </a:lnTo>
                    <a:lnTo>
                      <a:pt x="572" y="731"/>
                    </a:lnTo>
                    <a:lnTo>
                      <a:pt x="574" y="731"/>
                    </a:lnTo>
                    <a:lnTo>
                      <a:pt x="580" y="727"/>
                    </a:lnTo>
                    <a:lnTo>
                      <a:pt x="582" y="727"/>
                    </a:lnTo>
                    <a:lnTo>
                      <a:pt x="584" y="727"/>
                    </a:lnTo>
                    <a:lnTo>
                      <a:pt x="584" y="729"/>
                    </a:lnTo>
                    <a:lnTo>
                      <a:pt x="586" y="729"/>
                    </a:lnTo>
                    <a:lnTo>
                      <a:pt x="590" y="725"/>
                    </a:lnTo>
                    <a:lnTo>
                      <a:pt x="592" y="723"/>
                    </a:lnTo>
                    <a:lnTo>
                      <a:pt x="594" y="725"/>
                    </a:lnTo>
                    <a:lnTo>
                      <a:pt x="598" y="723"/>
                    </a:lnTo>
                    <a:lnTo>
                      <a:pt x="600" y="721"/>
                    </a:lnTo>
                    <a:lnTo>
                      <a:pt x="602" y="719"/>
                    </a:lnTo>
                    <a:lnTo>
                      <a:pt x="602" y="721"/>
                    </a:lnTo>
                    <a:lnTo>
                      <a:pt x="608" y="719"/>
                    </a:lnTo>
                    <a:lnTo>
                      <a:pt x="606" y="717"/>
                    </a:lnTo>
                    <a:lnTo>
                      <a:pt x="608" y="717"/>
                    </a:lnTo>
                    <a:lnTo>
                      <a:pt x="610" y="717"/>
                    </a:lnTo>
                    <a:lnTo>
                      <a:pt x="612" y="717"/>
                    </a:lnTo>
                    <a:lnTo>
                      <a:pt x="618" y="717"/>
                    </a:lnTo>
                    <a:lnTo>
                      <a:pt x="624" y="713"/>
                    </a:lnTo>
                    <a:lnTo>
                      <a:pt x="626" y="715"/>
                    </a:lnTo>
                    <a:lnTo>
                      <a:pt x="630" y="715"/>
                    </a:lnTo>
                    <a:lnTo>
                      <a:pt x="632" y="715"/>
                    </a:lnTo>
                    <a:lnTo>
                      <a:pt x="632" y="713"/>
                    </a:lnTo>
                    <a:lnTo>
                      <a:pt x="637" y="715"/>
                    </a:lnTo>
                    <a:lnTo>
                      <a:pt x="641" y="711"/>
                    </a:lnTo>
                    <a:lnTo>
                      <a:pt x="645" y="709"/>
                    </a:lnTo>
                    <a:lnTo>
                      <a:pt x="645" y="711"/>
                    </a:lnTo>
                    <a:lnTo>
                      <a:pt x="645" y="717"/>
                    </a:lnTo>
                    <a:lnTo>
                      <a:pt x="643" y="715"/>
                    </a:lnTo>
                    <a:lnTo>
                      <a:pt x="643" y="717"/>
                    </a:lnTo>
                    <a:lnTo>
                      <a:pt x="643" y="721"/>
                    </a:lnTo>
                    <a:lnTo>
                      <a:pt x="645" y="721"/>
                    </a:lnTo>
                    <a:lnTo>
                      <a:pt x="651" y="725"/>
                    </a:lnTo>
                    <a:lnTo>
                      <a:pt x="659" y="723"/>
                    </a:lnTo>
                    <a:lnTo>
                      <a:pt x="661" y="725"/>
                    </a:lnTo>
                    <a:lnTo>
                      <a:pt x="663" y="727"/>
                    </a:lnTo>
                    <a:lnTo>
                      <a:pt x="663" y="729"/>
                    </a:lnTo>
                    <a:lnTo>
                      <a:pt x="665" y="729"/>
                    </a:lnTo>
                    <a:lnTo>
                      <a:pt x="667" y="731"/>
                    </a:lnTo>
                    <a:lnTo>
                      <a:pt x="665" y="733"/>
                    </a:lnTo>
                    <a:lnTo>
                      <a:pt x="651" y="731"/>
                    </a:lnTo>
                    <a:lnTo>
                      <a:pt x="649" y="733"/>
                    </a:lnTo>
                    <a:lnTo>
                      <a:pt x="647" y="735"/>
                    </a:lnTo>
                    <a:lnTo>
                      <a:pt x="645" y="735"/>
                    </a:lnTo>
                    <a:lnTo>
                      <a:pt x="643" y="735"/>
                    </a:lnTo>
                    <a:lnTo>
                      <a:pt x="641" y="737"/>
                    </a:lnTo>
                    <a:lnTo>
                      <a:pt x="639" y="739"/>
                    </a:lnTo>
                    <a:lnTo>
                      <a:pt x="639" y="737"/>
                    </a:lnTo>
                    <a:lnTo>
                      <a:pt x="637" y="737"/>
                    </a:lnTo>
                    <a:lnTo>
                      <a:pt x="635" y="739"/>
                    </a:lnTo>
                    <a:lnTo>
                      <a:pt x="637" y="743"/>
                    </a:lnTo>
                    <a:lnTo>
                      <a:pt x="635" y="745"/>
                    </a:lnTo>
                    <a:lnTo>
                      <a:pt x="634" y="745"/>
                    </a:lnTo>
                    <a:lnTo>
                      <a:pt x="622" y="745"/>
                    </a:lnTo>
                    <a:lnTo>
                      <a:pt x="620" y="745"/>
                    </a:lnTo>
                    <a:lnTo>
                      <a:pt x="618" y="743"/>
                    </a:lnTo>
                    <a:lnTo>
                      <a:pt x="608" y="741"/>
                    </a:lnTo>
                    <a:lnTo>
                      <a:pt x="606" y="741"/>
                    </a:lnTo>
                    <a:lnTo>
                      <a:pt x="604" y="739"/>
                    </a:lnTo>
                    <a:lnTo>
                      <a:pt x="604" y="741"/>
                    </a:lnTo>
                    <a:lnTo>
                      <a:pt x="602" y="741"/>
                    </a:lnTo>
                    <a:lnTo>
                      <a:pt x="600" y="743"/>
                    </a:lnTo>
                    <a:lnTo>
                      <a:pt x="594" y="743"/>
                    </a:lnTo>
                    <a:lnTo>
                      <a:pt x="592" y="741"/>
                    </a:lnTo>
                    <a:lnTo>
                      <a:pt x="592" y="745"/>
                    </a:lnTo>
                    <a:lnTo>
                      <a:pt x="586" y="745"/>
                    </a:lnTo>
                    <a:lnTo>
                      <a:pt x="584" y="745"/>
                    </a:lnTo>
                    <a:lnTo>
                      <a:pt x="582" y="747"/>
                    </a:lnTo>
                    <a:lnTo>
                      <a:pt x="582" y="749"/>
                    </a:lnTo>
                    <a:lnTo>
                      <a:pt x="574" y="751"/>
                    </a:lnTo>
                    <a:lnTo>
                      <a:pt x="572" y="757"/>
                    </a:lnTo>
                    <a:lnTo>
                      <a:pt x="574" y="757"/>
                    </a:lnTo>
                    <a:lnTo>
                      <a:pt x="574" y="759"/>
                    </a:lnTo>
                    <a:lnTo>
                      <a:pt x="574" y="763"/>
                    </a:lnTo>
                    <a:lnTo>
                      <a:pt x="576" y="763"/>
                    </a:lnTo>
                    <a:lnTo>
                      <a:pt x="578" y="763"/>
                    </a:lnTo>
                    <a:lnTo>
                      <a:pt x="574" y="765"/>
                    </a:lnTo>
                    <a:lnTo>
                      <a:pt x="574" y="767"/>
                    </a:lnTo>
                    <a:lnTo>
                      <a:pt x="574" y="769"/>
                    </a:lnTo>
                    <a:lnTo>
                      <a:pt x="576" y="771"/>
                    </a:lnTo>
                    <a:lnTo>
                      <a:pt x="576" y="775"/>
                    </a:lnTo>
                    <a:lnTo>
                      <a:pt x="578" y="775"/>
                    </a:lnTo>
                    <a:lnTo>
                      <a:pt x="580" y="775"/>
                    </a:lnTo>
                    <a:lnTo>
                      <a:pt x="582" y="776"/>
                    </a:lnTo>
                    <a:lnTo>
                      <a:pt x="584" y="775"/>
                    </a:lnTo>
                    <a:lnTo>
                      <a:pt x="584" y="773"/>
                    </a:lnTo>
                    <a:lnTo>
                      <a:pt x="588" y="775"/>
                    </a:lnTo>
                    <a:lnTo>
                      <a:pt x="586" y="786"/>
                    </a:lnTo>
                    <a:lnTo>
                      <a:pt x="586" y="804"/>
                    </a:lnTo>
                    <a:lnTo>
                      <a:pt x="584" y="806"/>
                    </a:lnTo>
                    <a:lnTo>
                      <a:pt x="582" y="810"/>
                    </a:lnTo>
                    <a:lnTo>
                      <a:pt x="582" y="808"/>
                    </a:lnTo>
                    <a:lnTo>
                      <a:pt x="578" y="810"/>
                    </a:lnTo>
                    <a:lnTo>
                      <a:pt x="576" y="810"/>
                    </a:lnTo>
                    <a:lnTo>
                      <a:pt x="572" y="806"/>
                    </a:lnTo>
                    <a:lnTo>
                      <a:pt x="570" y="804"/>
                    </a:lnTo>
                    <a:lnTo>
                      <a:pt x="568" y="800"/>
                    </a:lnTo>
                    <a:lnTo>
                      <a:pt x="568" y="804"/>
                    </a:lnTo>
                    <a:lnTo>
                      <a:pt x="568" y="798"/>
                    </a:lnTo>
                    <a:lnTo>
                      <a:pt x="560" y="790"/>
                    </a:lnTo>
                    <a:lnTo>
                      <a:pt x="552" y="792"/>
                    </a:lnTo>
                    <a:lnTo>
                      <a:pt x="546" y="798"/>
                    </a:lnTo>
                    <a:lnTo>
                      <a:pt x="540" y="816"/>
                    </a:lnTo>
                    <a:lnTo>
                      <a:pt x="538" y="828"/>
                    </a:lnTo>
                    <a:lnTo>
                      <a:pt x="538" y="832"/>
                    </a:lnTo>
                    <a:lnTo>
                      <a:pt x="540" y="842"/>
                    </a:lnTo>
                    <a:lnTo>
                      <a:pt x="540" y="836"/>
                    </a:lnTo>
                    <a:lnTo>
                      <a:pt x="542" y="850"/>
                    </a:lnTo>
                    <a:lnTo>
                      <a:pt x="542" y="852"/>
                    </a:lnTo>
                    <a:lnTo>
                      <a:pt x="542" y="854"/>
                    </a:lnTo>
                    <a:lnTo>
                      <a:pt x="542" y="862"/>
                    </a:lnTo>
                    <a:lnTo>
                      <a:pt x="538" y="862"/>
                    </a:lnTo>
                    <a:lnTo>
                      <a:pt x="536" y="860"/>
                    </a:lnTo>
                    <a:lnTo>
                      <a:pt x="534" y="860"/>
                    </a:lnTo>
                    <a:lnTo>
                      <a:pt x="534" y="858"/>
                    </a:lnTo>
                    <a:lnTo>
                      <a:pt x="538" y="852"/>
                    </a:lnTo>
                    <a:lnTo>
                      <a:pt x="530" y="860"/>
                    </a:lnTo>
                    <a:lnTo>
                      <a:pt x="526" y="860"/>
                    </a:lnTo>
                    <a:lnTo>
                      <a:pt x="524" y="862"/>
                    </a:lnTo>
                    <a:lnTo>
                      <a:pt x="524" y="864"/>
                    </a:lnTo>
                    <a:lnTo>
                      <a:pt x="522" y="870"/>
                    </a:lnTo>
                    <a:lnTo>
                      <a:pt x="520" y="872"/>
                    </a:lnTo>
                    <a:lnTo>
                      <a:pt x="518" y="872"/>
                    </a:lnTo>
                    <a:lnTo>
                      <a:pt x="516" y="874"/>
                    </a:lnTo>
                    <a:lnTo>
                      <a:pt x="510" y="876"/>
                    </a:lnTo>
                    <a:lnTo>
                      <a:pt x="510" y="874"/>
                    </a:lnTo>
                    <a:lnTo>
                      <a:pt x="508" y="876"/>
                    </a:lnTo>
                    <a:lnTo>
                      <a:pt x="506" y="876"/>
                    </a:lnTo>
                    <a:lnTo>
                      <a:pt x="502" y="866"/>
                    </a:lnTo>
                    <a:lnTo>
                      <a:pt x="508" y="868"/>
                    </a:lnTo>
                    <a:lnTo>
                      <a:pt x="508" y="866"/>
                    </a:lnTo>
                    <a:lnTo>
                      <a:pt x="506" y="864"/>
                    </a:lnTo>
                    <a:lnTo>
                      <a:pt x="500" y="864"/>
                    </a:lnTo>
                    <a:lnTo>
                      <a:pt x="486" y="866"/>
                    </a:lnTo>
                    <a:lnTo>
                      <a:pt x="476" y="870"/>
                    </a:lnTo>
                    <a:lnTo>
                      <a:pt x="468" y="876"/>
                    </a:lnTo>
                    <a:lnTo>
                      <a:pt x="452" y="882"/>
                    </a:lnTo>
                    <a:lnTo>
                      <a:pt x="448" y="886"/>
                    </a:lnTo>
                    <a:lnTo>
                      <a:pt x="448" y="884"/>
                    </a:lnTo>
                    <a:lnTo>
                      <a:pt x="446" y="886"/>
                    </a:lnTo>
                    <a:lnTo>
                      <a:pt x="444" y="886"/>
                    </a:lnTo>
                    <a:lnTo>
                      <a:pt x="448" y="888"/>
                    </a:lnTo>
                    <a:lnTo>
                      <a:pt x="448" y="890"/>
                    </a:lnTo>
                    <a:lnTo>
                      <a:pt x="446" y="892"/>
                    </a:lnTo>
                    <a:lnTo>
                      <a:pt x="442" y="890"/>
                    </a:lnTo>
                    <a:lnTo>
                      <a:pt x="436" y="888"/>
                    </a:lnTo>
                    <a:lnTo>
                      <a:pt x="436" y="884"/>
                    </a:lnTo>
                    <a:lnTo>
                      <a:pt x="434" y="880"/>
                    </a:lnTo>
                    <a:lnTo>
                      <a:pt x="432" y="880"/>
                    </a:lnTo>
                    <a:lnTo>
                      <a:pt x="430" y="880"/>
                    </a:lnTo>
                    <a:lnTo>
                      <a:pt x="428" y="878"/>
                    </a:lnTo>
                    <a:lnTo>
                      <a:pt x="426" y="876"/>
                    </a:lnTo>
                    <a:lnTo>
                      <a:pt x="426" y="874"/>
                    </a:lnTo>
                    <a:lnTo>
                      <a:pt x="418" y="876"/>
                    </a:lnTo>
                    <a:lnTo>
                      <a:pt x="418" y="878"/>
                    </a:lnTo>
                    <a:lnTo>
                      <a:pt x="418" y="876"/>
                    </a:lnTo>
                    <a:lnTo>
                      <a:pt x="422" y="872"/>
                    </a:lnTo>
                    <a:lnTo>
                      <a:pt x="420" y="872"/>
                    </a:lnTo>
                    <a:lnTo>
                      <a:pt x="418" y="874"/>
                    </a:lnTo>
                    <a:lnTo>
                      <a:pt x="414" y="878"/>
                    </a:lnTo>
                    <a:lnTo>
                      <a:pt x="414" y="880"/>
                    </a:lnTo>
                    <a:lnTo>
                      <a:pt x="413" y="880"/>
                    </a:lnTo>
                    <a:lnTo>
                      <a:pt x="413" y="878"/>
                    </a:lnTo>
                    <a:lnTo>
                      <a:pt x="409" y="880"/>
                    </a:lnTo>
                    <a:lnTo>
                      <a:pt x="405" y="884"/>
                    </a:lnTo>
                    <a:lnTo>
                      <a:pt x="403" y="884"/>
                    </a:lnTo>
                    <a:lnTo>
                      <a:pt x="399" y="884"/>
                    </a:lnTo>
                    <a:lnTo>
                      <a:pt x="397" y="886"/>
                    </a:lnTo>
                    <a:lnTo>
                      <a:pt x="395" y="884"/>
                    </a:lnTo>
                    <a:lnTo>
                      <a:pt x="397" y="882"/>
                    </a:lnTo>
                    <a:lnTo>
                      <a:pt x="399" y="878"/>
                    </a:lnTo>
                    <a:lnTo>
                      <a:pt x="399" y="876"/>
                    </a:lnTo>
                    <a:lnTo>
                      <a:pt x="399" y="874"/>
                    </a:lnTo>
                    <a:lnTo>
                      <a:pt x="393" y="876"/>
                    </a:lnTo>
                    <a:lnTo>
                      <a:pt x="391" y="874"/>
                    </a:lnTo>
                    <a:lnTo>
                      <a:pt x="389" y="874"/>
                    </a:lnTo>
                    <a:lnTo>
                      <a:pt x="387" y="874"/>
                    </a:lnTo>
                    <a:lnTo>
                      <a:pt x="385" y="874"/>
                    </a:lnTo>
                    <a:lnTo>
                      <a:pt x="385" y="872"/>
                    </a:lnTo>
                    <a:lnTo>
                      <a:pt x="383" y="872"/>
                    </a:lnTo>
                    <a:lnTo>
                      <a:pt x="385" y="870"/>
                    </a:lnTo>
                    <a:lnTo>
                      <a:pt x="385" y="868"/>
                    </a:lnTo>
                    <a:lnTo>
                      <a:pt x="383" y="864"/>
                    </a:lnTo>
                    <a:lnTo>
                      <a:pt x="379" y="864"/>
                    </a:lnTo>
                    <a:lnTo>
                      <a:pt x="377" y="864"/>
                    </a:lnTo>
                    <a:lnTo>
                      <a:pt x="377" y="862"/>
                    </a:lnTo>
                    <a:lnTo>
                      <a:pt x="379" y="862"/>
                    </a:lnTo>
                    <a:lnTo>
                      <a:pt x="381" y="862"/>
                    </a:lnTo>
                    <a:lnTo>
                      <a:pt x="381" y="860"/>
                    </a:lnTo>
                    <a:lnTo>
                      <a:pt x="379" y="860"/>
                    </a:lnTo>
                    <a:lnTo>
                      <a:pt x="377" y="860"/>
                    </a:lnTo>
                    <a:lnTo>
                      <a:pt x="377" y="856"/>
                    </a:lnTo>
                    <a:lnTo>
                      <a:pt x="379" y="854"/>
                    </a:lnTo>
                    <a:lnTo>
                      <a:pt x="379" y="852"/>
                    </a:lnTo>
                    <a:lnTo>
                      <a:pt x="379" y="848"/>
                    </a:lnTo>
                    <a:lnTo>
                      <a:pt x="381" y="844"/>
                    </a:lnTo>
                    <a:lnTo>
                      <a:pt x="379" y="842"/>
                    </a:lnTo>
                    <a:lnTo>
                      <a:pt x="381" y="842"/>
                    </a:lnTo>
                    <a:lnTo>
                      <a:pt x="385" y="842"/>
                    </a:lnTo>
                    <a:lnTo>
                      <a:pt x="385" y="840"/>
                    </a:lnTo>
                    <a:lnTo>
                      <a:pt x="383" y="838"/>
                    </a:lnTo>
                    <a:lnTo>
                      <a:pt x="385" y="838"/>
                    </a:lnTo>
                    <a:lnTo>
                      <a:pt x="387" y="838"/>
                    </a:lnTo>
                    <a:lnTo>
                      <a:pt x="389" y="836"/>
                    </a:lnTo>
                    <a:lnTo>
                      <a:pt x="389" y="832"/>
                    </a:lnTo>
                    <a:lnTo>
                      <a:pt x="389" y="830"/>
                    </a:lnTo>
                    <a:lnTo>
                      <a:pt x="391" y="830"/>
                    </a:lnTo>
                    <a:lnTo>
                      <a:pt x="391" y="832"/>
                    </a:lnTo>
                    <a:lnTo>
                      <a:pt x="393" y="830"/>
                    </a:lnTo>
                    <a:lnTo>
                      <a:pt x="397" y="828"/>
                    </a:lnTo>
                    <a:lnTo>
                      <a:pt x="397" y="824"/>
                    </a:lnTo>
                    <a:lnTo>
                      <a:pt x="397" y="822"/>
                    </a:lnTo>
                    <a:lnTo>
                      <a:pt x="395" y="822"/>
                    </a:lnTo>
                    <a:lnTo>
                      <a:pt x="393" y="822"/>
                    </a:lnTo>
                    <a:lnTo>
                      <a:pt x="391" y="824"/>
                    </a:lnTo>
                    <a:lnTo>
                      <a:pt x="391" y="822"/>
                    </a:lnTo>
                    <a:lnTo>
                      <a:pt x="389" y="822"/>
                    </a:lnTo>
                    <a:lnTo>
                      <a:pt x="387" y="824"/>
                    </a:lnTo>
                    <a:lnTo>
                      <a:pt x="387" y="822"/>
                    </a:lnTo>
                    <a:lnTo>
                      <a:pt x="387" y="820"/>
                    </a:lnTo>
                    <a:lnTo>
                      <a:pt x="389" y="818"/>
                    </a:lnTo>
                    <a:lnTo>
                      <a:pt x="385" y="820"/>
                    </a:lnTo>
                    <a:lnTo>
                      <a:pt x="385" y="818"/>
                    </a:lnTo>
                    <a:lnTo>
                      <a:pt x="387" y="816"/>
                    </a:lnTo>
                    <a:lnTo>
                      <a:pt x="387" y="814"/>
                    </a:lnTo>
                    <a:lnTo>
                      <a:pt x="389" y="814"/>
                    </a:lnTo>
                    <a:lnTo>
                      <a:pt x="389" y="812"/>
                    </a:lnTo>
                    <a:lnTo>
                      <a:pt x="391" y="804"/>
                    </a:lnTo>
                    <a:lnTo>
                      <a:pt x="391" y="800"/>
                    </a:lnTo>
                    <a:lnTo>
                      <a:pt x="391" y="796"/>
                    </a:lnTo>
                    <a:lnTo>
                      <a:pt x="391" y="792"/>
                    </a:lnTo>
                    <a:lnTo>
                      <a:pt x="383" y="796"/>
                    </a:lnTo>
                    <a:lnTo>
                      <a:pt x="379" y="800"/>
                    </a:lnTo>
                    <a:lnTo>
                      <a:pt x="379" y="802"/>
                    </a:lnTo>
                    <a:lnTo>
                      <a:pt x="377" y="804"/>
                    </a:lnTo>
                    <a:lnTo>
                      <a:pt x="365" y="806"/>
                    </a:lnTo>
                    <a:lnTo>
                      <a:pt x="363" y="810"/>
                    </a:lnTo>
                    <a:lnTo>
                      <a:pt x="359" y="826"/>
                    </a:lnTo>
                    <a:lnTo>
                      <a:pt x="359" y="836"/>
                    </a:lnTo>
                    <a:lnTo>
                      <a:pt x="359" y="838"/>
                    </a:lnTo>
                    <a:lnTo>
                      <a:pt x="359" y="846"/>
                    </a:lnTo>
                    <a:lnTo>
                      <a:pt x="361" y="846"/>
                    </a:lnTo>
                    <a:lnTo>
                      <a:pt x="363" y="846"/>
                    </a:lnTo>
                    <a:lnTo>
                      <a:pt x="365" y="848"/>
                    </a:lnTo>
                    <a:lnTo>
                      <a:pt x="367" y="852"/>
                    </a:lnTo>
                    <a:lnTo>
                      <a:pt x="367" y="862"/>
                    </a:lnTo>
                    <a:lnTo>
                      <a:pt x="367" y="864"/>
                    </a:lnTo>
                    <a:lnTo>
                      <a:pt x="371" y="872"/>
                    </a:lnTo>
                    <a:lnTo>
                      <a:pt x="367" y="874"/>
                    </a:lnTo>
                    <a:lnTo>
                      <a:pt x="367" y="876"/>
                    </a:lnTo>
                    <a:lnTo>
                      <a:pt x="369" y="876"/>
                    </a:lnTo>
                    <a:lnTo>
                      <a:pt x="369" y="878"/>
                    </a:lnTo>
                    <a:lnTo>
                      <a:pt x="369" y="880"/>
                    </a:lnTo>
                    <a:lnTo>
                      <a:pt x="371" y="882"/>
                    </a:lnTo>
                    <a:lnTo>
                      <a:pt x="369" y="882"/>
                    </a:lnTo>
                    <a:lnTo>
                      <a:pt x="369" y="884"/>
                    </a:lnTo>
                    <a:lnTo>
                      <a:pt x="373" y="886"/>
                    </a:lnTo>
                    <a:lnTo>
                      <a:pt x="373" y="888"/>
                    </a:lnTo>
                    <a:lnTo>
                      <a:pt x="367" y="888"/>
                    </a:lnTo>
                    <a:lnTo>
                      <a:pt x="365" y="890"/>
                    </a:lnTo>
                    <a:lnTo>
                      <a:pt x="365" y="894"/>
                    </a:lnTo>
                    <a:lnTo>
                      <a:pt x="367" y="900"/>
                    </a:lnTo>
                    <a:lnTo>
                      <a:pt x="363" y="896"/>
                    </a:lnTo>
                    <a:lnTo>
                      <a:pt x="361" y="894"/>
                    </a:lnTo>
                    <a:lnTo>
                      <a:pt x="361" y="898"/>
                    </a:lnTo>
                    <a:lnTo>
                      <a:pt x="359" y="898"/>
                    </a:lnTo>
                    <a:lnTo>
                      <a:pt x="359" y="894"/>
                    </a:lnTo>
                    <a:lnTo>
                      <a:pt x="357" y="892"/>
                    </a:lnTo>
                    <a:lnTo>
                      <a:pt x="353" y="890"/>
                    </a:lnTo>
                    <a:lnTo>
                      <a:pt x="347" y="892"/>
                    </a:lnTo>
                    <a:lnTo>
                      <a:pt x="347" y="894"/>
                    </a:lnTo>
                    <a:lnTo>
                      <a:pt x="345" y="896"/>
                    </a:lnTo>
                    <a:lnTo>
                      <a:pt x="345" y="898"/>
                    </a:lnTo>
                    <a:lnTo>
                      <a:pt x="347" y="898"/>
                    </a:lnTo>
                    <a:lnTo>
                      <a:pt x="349" y="900"/>
                    </a:lnTo>
                    <a:lnTo>
                      <a:pt x="351" y="904"/>
                    </a:lnTo>
                    <a:lnTo>
                      <a:pt x="349" y="902"/>
                    </a:lnTo>
                    <a:lnTo>
                      <a:pt x="349" y="900"/>
                    </a:lnTo>
                    <a:lnTo>
                      <a:pt x="345" y="902"/>
                    </a:lnTo>
                    <a:lnTo>
                      <a:pt x="341" y="898"/>
                    </a:lnTo>
                    <a:lnTo>
                      <a:pt x="339" y="898"/>
                    </a:lnTo>
                    <a:lnTo>
                      <a:pt x="337" y="898"/>
                    </a:lnTo>
                    <a:lnTo>
                      <a:pt x="333" y="900"/>
                    </a:lnTo>
                    <a:lnTo>
                      <a:pt x="331" y="898"/>
                    </a:lnTo>
                    <a:lnTo>
                      <a:pt x="327" y="898"/>
                    </a:lnTo>
                    <a:lnTo>
                      <a:pt x="323" y="902"/>
                    </a:lnTo>
                    <a:lnTo>
                      <a:pt x="321" y="904"/>
                    </a:lnTo>
                    <a:lnTo>
                      <a:pt x="321" y="906"/>
                    </a:lnTo>
                    <a:lnTo>
                      <a:pt x="321" y="910"/>
                    </a:lnTo>
                    <a:lnTo>
                      <a:pt x="323" y="910"/>
                    </a:lnTo>
                    <a:lnTo>
                      <a:pt x="325" y="910"/>
                    </a:lnTo>
                    <a:lnTo>
                      <a:pt x="323" y="918"/>
                    </a:lnTo>
                    <a:lnTo>
                      <a:pt x="321" y="918"/>
                    </a:lnTo>
                    <a:lnTo>
                      <a:pt x="321" y="920"/>
                    </a:lnTo>
                    <a:lnTo>
                      <a:pt x="321" y="922"/>
                    </a:lnTo>
                    <a:lnTo>
                      <a:pt x="321" y="924"/>
                    </a:lnTo>
                    <a:lnTo>
                      <a:pt x="317" y="922"/>
                    </a:lnTo>
                    <a:lnTo>
                      <a:pt x="317" y="920"/>
                    </a:lnTo>
                    <a:lnTo>
                      <a:pt x="315" y="918"/>
                    </a:lnTo>
                    <a:lnTo>
                      <a:pt x="317" y="916"/>
                    </a:lnTo>
                    <a:lnTo>
                      <a:pt x="319" y="914"/>
                    </a:lnTo>
                    <a:lnTo>
                      <a:pt x="317" y="912"/>
                    </a:lnTo>
                    <a:lnTo>
                      <a:pt x="317" y="910"/>
                    </a:lnTo>
                    <a:lnTo>
                      <a:pt x="313" y="910"/>
                    </a:lnTo>
                    <a:lnTo>
                      <a:pt x="311" y="924"/>
                    </a:lnTo>
                    <a:lnTo>
                      <a:pt x="305" y="932"/>
                    </a:lnTo>
                    <a:lnTo>
                      <a:pt x="305" y="936"/>
                    </a:lnTo>
                    <a:lnTo>
                      <a:pt x="307" y="936"/>
                    </a:lnTo>
                    <a:lnTo>
                      <a:pt x="309" y="938"/>
                    </a:lnTo>
                    <a:lnTo>
                      <a:pt x="311" y="938"/>
                    </a:lnTo>
                    <a:lnTo>
                      <a:pt x="313" y="936"/>
                    </a:lnTo>
                    <a:lnTo>
                      <a:pt x="315" y="938"/>
                    </a:lnTo>
                    <a:lnTo>
                      <a:pt x="313" y="938"/>
                    </a:lnTo>
                    <a:lnTo>
                      <a:pt x="309" y="940"/>
                    </a:lnTo>
                    <a:lnTo>
                      <a:pt x="305" y="940"/>
                    </a:lnTo>
                    <a:lnTo>
                      <a:pt x="301" y="942"/>
                    </a:lnTo>
                    <a:lnTo>
                      <a:pt x="299" y="944"/>
                    </a:lnTo>
                    <a:lnTo>
                      <a:pt x="301" y="944"/>
                    </a:lnTo>
                    <a:lnTo>
                      <a:pt x="303" y="944"/>
                    </a:lnTo>
                    <a:lnTo>
                      <a:pt x="305" y="944"/>
                    </a:lnTo>
                    <a:lnTo>
                      <a:pt x="305" y="946"/>
                    </a:lnTo>
                    <a:lnTo>
                      <a:pt x="303" y="946"/>
                    </a:lnTo>
                    <a:lnTo>
                      <a:pt x="301" y="946"/>
                    </a:lnTo>
                    <a:lnTo>
                      <a:pt x="297" y="944"/>
                    </a:lnTo>
                    <a:lnTo>
                      <a:pt x="295" y="944"/>
                    </a:lnTo>
                    <a:lnTo>
                      <a:pt x="295" y="946"/>
                    </a:lnTo>
                    <a:lnTo>
                      <a:pt x="293" y="946"/>
                    </a:lnTo>
                    <a:lnTo>
                      <a:pt x="285" y="950"/>
                    </a:lnTo>
                    <a:lnTo>
                      <a:pt x="285" y="958"/>
                    </a:lnTo>
                    <a:lnTo>
                      <a:pt x="285" y="956"/>
                    </a:lnTo>
                    <a:lnTo>
                      <a:pt x="285" y="950"/>
                    </a:lnTo>
                    <a:lnTo>
                      <a:pt x="283" y="952"/>
                    </a:lnTo>
                    <a:lnTo>
                      <a:pt x="271" y="956"/>
                    </a:lnTo>
                    <a:lnTo>
                      <a:pt x="269" y="968"/>
                    </a:lnTo>
                    <a:lnTo>
                      <a:pt x="269" y="970"/>
                    </a:lnTo>
                    <a:lnTo>
                      <a:pt x="263" y="976"/>
                    </a:lnTo>
                    <a:lnTo>
                      <a:pt x="251" y="982"/>
                    </a:lnTo>
                    <a:lnTo>
                      <a:pt x="249" y="984"/>
                    </a:lnTo>
                    <a:lnTo>
                      <a:pt x="249" y="986"/>
                    </a:lnTo>
                    <a:lnTo>
                      <a:pt x="253" y="986"/>
                    </a:lnTo>
                    <a:lnTo>
                      <a:pt x="255" y="986"/>
                    </a:lnTo>
                    <a:lnTo>
                      <a:pt x="253" y="988"/>
                    </a:lnTo>
                    <a:lnTo>
                      <a:pt x="249" y="988"/>
                    </a:lnTo>
                    <a:lnTo>
                      <a:pt x="247" y="990"/>
                    </a:lnTo>
                    <a:lnTo>
                      <a:pt x="241" y="990"/>
                    </a:lnTo>
                    <a:lnTo>
                      <a:pt x="233" y="988"/>
                    </a:lnTo>
                    <a:lnTo>
                      <a:pt x="233" y="990"/>
                    </a:lnTo>
                    <a:lnTo>
                      <a:pt x="229" y="984"/>
                    </a:lnTo>
                    <a:lnTo>
                      <a:pt x="229" y="982"/>
                    </a:lnTo>
                    <a:lnTo>
                      <a:pt x="223" y="982"/>
                    </a:lnTo>
                    <a:lnTo>
                      <a:pt x="221" y="982"/>
                    </a:lnTo>
                    <a:lnTo>
                      <a:pt x="221" y="990"/>
                    </a:lnTo>
                    <a:lnTo>
                      <a:pt x="223" y="990"/>
                    </a:lnTo>
                    <a:lnTo>
                      <a:pt x="225" y="1002"/>
                    </a:lnTo>
                    <a:lnTo>
                      <a:pt x="227" y="1003"/>
                    </a:lnTo>
                    <a:lnTo>
                      <a:pt x="223" y="1005"/>
                    </a:lnTo>
                    <a:lnTo>
                      <a:pt x="223" y="1003"/>
                    </a:lnTo>
                    <a:lnTo>
                      <a:pt x="221" y="1003"/>
                    </a:lnTo>
                    <a:lnTo>
                      <a:pt x="217" y="1003"/>
                    </a:lnTo>
                    <a:lnTo>
                      <a:pt x="215" y="1003"/>
                    </a:lnTo>
                    <a:lnTo>
                      <a:pt x="211" y="1005"/>
                    </a:lnTo>
                    <a:lnTo>
                      <a:pt x="205" y="1000"/>
                    </a:lnTo>
                    <a:lnTo>
                      <a:pt x="199" y="1000"/>
                    </a:lnTo>
                    <a:lnTo>
                      <a:pt x="197" y="1002"/>
                    </a:lnTo>
                    <a:lnTo>
                      <a:pt x="182" y="1007"/>
                    </a:lnTo>
                    <a:lnTo>
                      <a:pt x="182" y="1009"/>
                    </a:lnTo>
                    <a:lnTo>
                      <a:pt x="186" y="1009"/>
                    </a:lnTo>
                    <a:lnTo>
                      <a:pt x="186" y="1011"/>
                    </a:lnTo>
                    <a:lnTo>
                      <a:pt x="184" y="1011"/>
                    </a:lnTo>
                    <a:lnTo>
                      <a:pt x="184" y="1013"/>
                    </a:lnTo>
                    <a:lnTo>
                      <a:pt x="188" y="1013"/>
                    </a:lnTo>
                    <a:lnTo>
                      <a:pt x="188" y="1015"/>
                    </a:lnTo>
                    <a:lnTo>
                      <a:pt x="182" y="1017"/>
                    </a:lnTo>
                    <a:lnTo>
                      <a:pt x="184" y="1017"/>
                    </a:lnTo>
                    <a:lnTo>
                      <a:pt x="188" y="1019"/>
                    </a:lnTo>
                    <a:lnTo>
                      <a:pt x="188" y="1021"/>
                    </a:lnTo>
                    <a:lnTo>
                      <a:pt x="190" y="1021"/>
                    </a:lnTo>
                    <a:lnTo>
                      <a:pt x="191" y="1019"/>
                    </a:lnTo>
                    <a:lnTo>
                      <a:pt x="201" y="1025"/>
                    </a:lnTo>
                    <a:lnTo>
                      <a:pt x="203" y="1025"/>
                    </a:lnTo>
                    <a:lnTo>
                      <a:pt x="203" y="1027"/>
                    </a:lnTo>
                    <a:lnTo>
                      <a:pt x="207" y="1025"/>
                    </a:lnTo>
                    <a:lnTo>
                      <a:pt x="209" y="1025"/>
                    </a:lnTo>
                    <a:lnTo>
                      <a:pt x="207" y="1027"/>
                    </a:lnTo>
                    <a:lnTo>
                      <a:pt x="211" y="1027"/>
                    </a:lnTo>
                    <a:lnTo>
                      <a:pt x="213" y="1027"/>
                    </a:lnTo>
                    <a:lnTo>
                      <a:pt x="213" y="1031"/>
                    </a:lnTo>
                    <a:lnTo>
                      <a:pt x="217" y="1033"/>
                    </a:lnTo>
                    <a:lnTo>
                      <a:pt x="219" y="1031"/>
                    </a:lnTo>
                    <a:lnTo>
                      <a:pt x="223" y="1033"/>
                    </a:lnTo>
                    <a:lnTo>
                      <a:pt x="219" y="1035"/>
                    </a:lnTo>
                    <a:lnTo>
                      <a:pt x="219" y="1037"/>
                    </a:lnTo>
                    <a:lnTo>
                      <a:pt x="219" y="1039"/>
                    </a:lnTo>
                    <a:lnTo>
                      <a:pt x="217" y="1037"/>
                    </a:lnTo>
                    <a:lnTo>
                      <a:pt x="217" y="1039"/>
                    </a:lnTo>
                    <a:lnTo>
                      <a:pt x="221" y="1045"/>
                    </a:lnTo>
                    <a:lnTo>
                      <a:pt x="223" y="1047"/>
                    </a:lnTo>
                    <a:lnTo>
                      <a:pt x="229" y="1051"/>
                    </a:lnTo>
                    <a:lnTo>
                      <a:pt x="233" y="1053"/>
                    </a:lnTo>
                    <a:lnTo>
                      <a:pt x="231" y="1055"/>
                    </a:lnTo>
                    <a:lnTo>
                      <a:pt x="233" y="1057"/>
                    </a:lnTo>
                    <a:lnTo>
                      <a:pt x="233" y="1059"/>
                    </a:lnTo>
                    <a:lnTo>
                      <a:pt x="231" y="1063"/>
                    </a:lnTo>
                    <a:lnTo>
                      <a:pt x="233" y="1065"/>
                    </a:lnTo>
                    <a:lnTo>
                      <a:pt x="235" y="1067"/>
                    </a:lnTo>
                    <a:lnTo>
                      <a:pt x="237" y="1069"/>
                    </a:lnTo>
                    <a:lnTo>
                      <a:pt x="237" y="1073"/>
                    </a:lnTo>
                    <a:lnTo>
                      <a:pt x="233" y="1067"/>
                    </a:lnTo>
                    <a:lnTo>
                      <a:pt x="233" y="1069"/>
                    </a:lnTo>
                    <a:lnTo>
                      <a:pt x="231" y="1085"/>
                    </a:lnTo>
                    <a:lnTo>
                      <a:pt x="233" y="1083"/>
                    </a:lnTo>
                    <a:lnTo>
                      <a:pt x="233" y="1085"/>
                    </a:lnTo>
                    <a:lnTo>
                      <a:pt x="231" y="1087"/>
                    </a:lnTo>
                    <a:lnTo>
                      <a:pt x="227" y="1109"/>
                    </a:lnTo>
                    <a:lnTo>
                      <a:pt x="225" y="1109"/>
                    </a:lnTo>
                    <a:lnTo>
                      <a:pt x="221" y="1109"/>
                    </a:lnTo>
                    <a:lnTo>
                      <a:pt x="221" y="1111"/>
                    </a:lnTo>
                    <a:lnTo>
                      <a:pt x="221" y="1109"/>
                    </a:lnTo>
                    <a:lnTo>
                      <a:pt x="219" y="1111"/>
                    </a:lnTo>
                    <a:lnTo>
                      <a:pt x="164" y="1105"/>
                    </a:lnTo>
                    <a:lnTo>
                      <a:pt x="162" y="1107"/>
                    </a:lnTo>
                    <a:lnTo>
                      <a:pt x="146" y="1105"/>
                    </a:lnTo>
                    <a:lnTo>
                      <a:pt x="140" y="1103"/>
                    </a:lnTo>
                    <a:lnTo>
                      <a:pt x="134" y="1105"/>
                    </a:lnTo>
                    <a:lnTo>
                      <a:pt x="132" y="1107"/>
                    </a:lnTo>
                    <a:lnTo>
                      <a:pt x="132" y="1109"/>
                    </a:lnTo>
                    <a:lnTo>
                      <a:pt x="130" y="1111"/>
                    </a:lnTo>
                    <a:lnTo>
                      <a:pt x="126" y="1111"/>
                    </a:lnTo>
                    <a:lnTo>
                      <a:pt x="122" y="1111"/>
                    </a:lnTo>
                    <a:lnTo>
                      <a:pt x="120" y="1113"/>
                    </a:lnTo>
                    <a:lnTo>
                      <a:pt x="118" y="1117"/>
                    </a:lnTo>
                    <a:lnTo>
                      <a:pt x="122" y="1121"/>
                    </a:lnTo>
                    <a:lnTo>
                      <a:pt x="122" y="1123"/>
                    </a:lnTo>
                    <a:lnTo>
                      <a:pt x="124" y="1125"/>
                    </a:lnTo>
                    <a:lnTo>
                      <a:pt x="124" y="1123"/>
                    </a:lnTo>
                    <a:lnTo>
                      <a:pt x="124" y="1127"/>
                    </a:lnTo>
                    <a:lnTo>
                      <a:pt x="126" y="1129"/>
                    </a:lnTo>
                    <a:lnTo>
                      <a:pt x="124" y="1131"/>
                    </a:lnTo>
                    <a:lnTo>
                      <a:pt x="126" y="1131"/>
                    </a:lnTo>
                    <a:lnTo>
                      <a:pt x="126" y="1133"/>
                    </a:lnTo>
                    <a:lnTo>
                      <a:pt x="124" y="1135"/>
                    </a:lnTo>
                    <a:lnTo>
                      <a:pt x="124" y="1137"/>
                    </a:lnTo>
                    <a:lnTo>
                      <a:pt x="124" y="1139"/>
                    </a:lnTo>
                    <a:lnTo>
                      <a:pt x="128" y="1153"/>
                    </a:lnTo>
                    <a:lnTo>
                      <a:pt x="122" y="1179"/>
                    </a:lnTo>
                    <a:lnTo>
                      <a:pt x="116" y="1187"/>
                    </a:lnTo>
                    <a:lnTo>
                      <a:pt x="116" y="1191"/>
                    </a:lnTo>
                    <a:lnTo>
                      <a:pt x="116" y="1195"/>
                    </a:lnTo>
                    <a:lnTo>
                      <a:pt x="118" y="1197"/>
                    </a:lnTo>
                    <a:lnTo>
                      <a:pt x="120" y="1201"/>
                    </a:lnTo>
                    <a:lnTo>
                      <a:pt x="126" y="1199"/>
                    </a:lnTo>
                    <a:lnTo>
                      <a:pt x="126" y="1201"/>
                    </a:lnTo>
                    <a:lnTo>
                      <a:pt x="126" y="1215"/>
                    </a:lnTo>
                    <a:lnTo>
                      <a:pt x="124" y="1221"/>
                    </a:lnTo>
                    <a:lnTo>
                      <a:pt x="124" y="1225"/>
                    </a:lnTo>
                    <a:lnTo>
                      <a:pt x="126" y="1225"/>
                    </a:lnTo>
                    <a:lnTo>
                      <a:pt x="134" y="1225"/>
                    </a:lnTo>
                    <a:lnTo>
                      <a:pt x="136" y="1225"/>
                    </a:lnTo>
                    <a:lnTo>
                      <a:pt x="138" y="1225"/>
                    </a:lnTo>
                    <a:lnTo>
                      <a:pt x="144" y="1223"/>
                    </a:lnTo>
                    <a:lnTo>
                      <a:pt x="150" y="1223"/>
                    </a:lnTo>
                    <a:lnTo>
                      <a:pt x="156" y="1225"/>
                    </a:lnTo>
                    <a:lnTo>
                      <a:pt x="158" y="1227"/>
                    </a:lnTo>
                    <a:lnTo>
                      <a:pt x="160" y="1230"/>
                    </a:lnTo>
                    <a:lnTo>
                      <a:pt x="162" y="1232"/>
                    </a:lnTo>
                    <a:lnTo>
                      <a:pt x="162" y="1234"/>
                    </a:lnTo>
                    <a:lnTo>
                      <a:pt x="164" y="1238"/>
                    </a:lnTo>
                    <a:lnTo>
                      <a:pt x="168" y="1240"/>
                    </a:lnTo>
                    <a:lnTo>
                      <a:pt x="172" y="1242"/>
                    </a:lnTo>
                    <a:lnTo>
                      <a:pt x="174" y="1240"/>
                    </a:lnTo>
                    <a:lnTo>
                      <a:pt x="176" y="1240"/>
                    </a:lnTo>
                    <a:lnTo>
                      <a:pt x="176" y="1238"/>
                    </a:lnTo>
                    <a:lnTo>
                      <a:pt x="178" y="1236"/>
                    </a:lnTo>
                    <a:lnTo>
                      <a:pt x="180" y="1234"/>
                    </a:lnTo>
                    <a:lnTo>
                      <a:pt x="184" y="1234"/>
                    </a:lnTo>
                    <a:lnTo>
                      <a:pt x="188" y="1230"/>
                    </a:lnTo>
                    <a:lnTo>
                      <a:pt x="195" y="1230"/>
                    </a:lnTo>
                    <a:lnTo>
                      <a:pt x="199" y="1230"/>
                    </a:lnTo>
                    <a:lnTo>
                      <a:pt x="203" y="1230"/>
                    </a:lnTo>
                    <a:lnTo>
                      <a:pt x="211" y="1230"/>
                    </a:lnTo>
                    <a:lnTo>
                      <a:pt x="213" y="1229"/>
                    </a:lnTo>
                    <a:lnTo>
                      <a:pt x="217" y="1230"/>
                    </a:lnTo>
                    <a:lnTo>
                      <a:pt x="219" y="1230"/>
                    </a:lnTo>
                    <a:lnTo>
                      <a:pt x="221" y="1229"/>
                    </a:lnTo>
                    <a:lnTo>
                      <a:pt x="223" y="1221"/>
                    </a:lnTo>
                    <a:lnTo>
                      <a:pt x="229" y="1217"/>
                    </a:lnTo>
                    <a:lnTo>
                      <a:pt x="237" y="1215"/>
                    </a:lnTo>
                    <a:lnTo>
                      <a:pt x="237" y="1211"/>
                    </a:lnTo>
                    <a:lnTo>
                      <a:pt x="237" y="1209"/>
                    </a:lnTo>
                    <a:lnTo>
                      <a:pt x="239" y="1207"/>
                    </a:lnTo>
                    <a:lnTo>
                      <a:pt x="243" y="1201"/>
                    </a:lnTo>
                    <a:lnTo>
                      <a:pt x="249" y="1197"/>
                    </a:lnTo>
                    <a:lnTo>
                      <a:pt x="249" y="1195"/>
                    </a:lnTo>
                    <a:lnTo>
                      <a:pt x="249" y="1193"/>
                    </a:lnTo>
                    <a:lnTo>
                      <a:pt x="247" y="1193"/>
                    </a:lnTo>
                    <a:lnTo>
                      <a:pt x="245" y="1193"/>
                    </a:lnTo>
                    <a:lnTo>
                      <a:pt x="245" y="1191"/>
                    </a:lnTo>
                    <a:lnTo>
                      <a:pt x="243" y="1187"/>
                    </a:lnTo>
                    <a:lnTo>
                      <a:pt x="243" y="1185"/>
                    </a:lnTo>
                    <a:lnTo>
                      <a:pt x="243" y="1179"/>
                    </a:lnTo>
                    <a:lnTo>
                      <a:pt x="259" y="1161"/>
                    </a:lnTo>
                    <a:lnTo>
                      <a:pt x="259" y="1159"/>
                    </a:lnTo>
                    <a:lnTo>
                      <a:pt x="261" y="1155"/>
                    </a:lnTo>
                    <a:lnTo>
                      <a:pt x="289" y="1139"/>
                    </a:lnTo>
                    <a:lnTo>
                      <a:pt x="293" y="1137"/>
                    </a:lnTo>
                    <a:lnTo>
                      <a:pt x="291" y="1135"/>
                    </a:lnTo>
                    <a:lnTo>
                      <a:pt x="291" y="1133"/>
                    </a:lnTo>
                    <a:lnTo>
                      <a:pt x="293" y="1131"/>
                    </a:lnTo>
                    <a:lnTo>
                      <a:pt x="293" y="1129"/>
                    </a:lnTo>
                    <a:lnTo>
                      <a:pt x="291" y="1129"/>
                    </a:lnTo>
                    <a:lnTo>
                      <a:pt x="289" y="1121"/>
                    </a:lnTo>
                    <a:lnTo>
                      <a:pt x="289" y="1119"/>
                    </a:lnTo>
                    <a:lnTo>
                      <a:pt x="289" y="1117"/>
                    </a:lnTo>
                    <a:lnTo>
                      <a:pt x="291" y="1113"/>
                    </a:lnTo>
                    <a:lnTo>
                      <a:pt x="299" y="1109"/>
                    </a:lnTo>
                    <a:lnTo>
                      <a:pt x="301" y="1107"/>
                    </a:lnTo>
                    <a:lnTo>
                      <a:pt x="303" y="1107"/>
                    </a:lnTo>
                    <a:lnTo>
                      <a:pt x="305" y="1107"/>
                    </a:lnTo>
                    <a:lnTo>
                      <a:pt x="309" y="1109"/>
                    </a:lnTo>
                    <a:lnTo>
                      <a:pt x="311" y="1109"/>
                    </a:lnTo>
                    <a:lnTo>
                      <a:pt x="315" y="1111"/>
                    </a:lnTo>
                    <a:lnTo>
                      <a:pt x="315" y="1109"/>
                    </a:lnTo>
                    <a:lnTo>
                      <a:pt x="317" y="1109"/>
                    </a:lnTo>
                    <a:lnTo>
                      <a:pt x="319" y="1109"/>
                    </a:lnTo>
                    <a:lnTo>
                      <a:pt x="321" y="1111"/>
                    </a:lnTo>
                    <a:lnTo>
                      <a:pt x="323" y="1113"/>
                    </a:lnTo>
                    <a:lnTo>
                      <a:pt x="325" y="1113"/>
                    </a:lnTo>
                    <a:lnTo>
                      <a:pt x="329" y="1115"/>
                    </a:lnTo>
                    <a:lnTo>
                      <a:pt x="333" y="1115"/>
                    </a:lnTo>
                    <a:lnTo>
                      <a:pt x="339" y="1113"/>
                    </a:lnTo>
                    <a:lnTo>
                      <a:pt x="339" y="1111"/>
                    </a:lnTo>
                    <a:lnTo>
                      <a:pt x="345" y="1105"/>
                    </a:lnTo>
                    <a:lnTo>
                      <a:pt x="347" y="1103"/>
                    </a:lnTo>
                    <a:lnTo>
                      <a:pt x="351" y="1101"/>
                    </a:lnTo>
                    <a:lnTo>
                      <a:pt x="355" y="1101"/>
                    </a:lnTo>
                    <a:lnTo>
                      <a:pt x="359" y="1099"/>
                    </a:lnTo>
                    <a:lnTo>
                      <a:pt x="361" y="1097"/>
                    </a:lnTo>
                    <a:lnTo>
                      <a:pt x="363" y="1093"/>
                    </a:lnTo>
                    <a:lnTo>
                      <a:pt x="365" y="1091"/>
                    </a:lnTo>
                    <a:lnTo>
                      <a:pt x="369" y="1089"/>
                    </a:lnTo>
                    <a:lnTo>
                      <a:pt x="373" y="1089"/>
                    </a:lnTo>
                    <a:lnTo>
                      <a:pt x="389" y="1097"/>
                    </a:lnTo>
                    <a:lnTo>
                      <a:pt x="393" y="1113"/>
                    </a:lnTo>
                    <a:lnTo>
                      <a:pt x="393" y="1115"/>
                    </a:lnTo>
                    <a:lnTo>
                      <a:pt x="401" y="1125"/>
                    </a:lnTo>
                    <a:lnTo>
                      <a:pt x="403" y="1127"/>
                    </a:lnTo>
                    <a:lnTo>
                      <a:pt x="405" y="1127"/>
                    </a:lnTo>
                    <a:lnTo>
                      <a:pt x="409" y="1129"/>
                    </a:lnTo>
                    <a:lnTo>
                      <a:pt x="411" y="1135"/>
                    </a:lnTo>
                    <a:lnTo>
                      <a:pt x="414" y="1135"/>
                    </a:lnTo>
                    <a:lnTo>
                      <a:pt x="428" y="1149"/>
                    </a:lnTo>
                    <a:lnTo>
                      <a:pt x="438" y="1149"/>
                    </a:lnTo>
                    <a:lnTo>
                      <a:pt x="440" y="1153"/>
                    </a:lnTo>
                    <a:lnTo>
                      <a:pt x="442" y="1157"/>
                    </a:lnTo>
                    <a:lnTo>
                      <a:pt x="446" y="1159"/>
                    </a:lnTo>
                    <a:lnTo>
                      <a:pt x="446" y="1161"/>
                    </a:lnTo>
                    <a:lnTo>
                      <a:pt x="452" y="1161"/>
                    </a:lnTo>
                    <a:lnTo>
                      <a:pt x="454" y="1163"/>
                    </a:lnTo>
                    <a:lnTo>
                      <a:pt x="454" y="1165"/>
                    </a:lnTo>
                    <a:lnTo>
                      <a:pt x="454" y="1167"/>
                    </a:lnTo>
                    <a:lnTo>
                      <a:pt x="456" y="1169"/>
                    </a:lnTo>
                    <a:lnTo>
                      <a:pt x="458" y="1169"/>
                    </a:lnTo>
                    <a:lnTo>
                      <a:pt x="460" y="1173"/>
                    </a:lnTo>
                    <a:lnTo>
                      <a:pt x="462" y="1171"/>
                    </a:lnTo>
                    <a:lnTo>
                      <a:pt x="464" y="1171"/>
                    </a:lnTo>
                    <a:lnTo>
                      <a:pt x="472" y="1193"/>
                    </a:lnTo>
                    <a:lnTo>
                      <a:pt x="466" y="1197"/>
                    </a:lnTo>
                    <a:lnTo>
                      <a:pt x="468" y="1199"/>
                    </a:lnTo>
                    <a:lnTo>
                      <a:pt x="464" y="1205"/>
                    </a:lnTo>
                    <a:lnTo>
                      <a:pt x="464" y="1207"/>
                    </a:lnTo>
                    <a:lnTo>
                      <a:pt x="466" y="1209"/>
                    </a:lnTo>
                    <a:lnTo>
                      <a:pt x="470" y="1209"/>
                    </a:lnTo>
                    <a:lnTo>
                      <a:pt x="474" y="1203"/>
                    </a:lnTo>
                    <a:lnTo>
                      <a:pt x="476" y="1201"/>
                    </a:lnTo>
                    <a:lnTo>
                      <a:pt x="478" y="1201"/>
                    </a:lnTo>
                    <a:lnTo>
                      <a:pt x="478" y="1195"/>
                    </a:lnTo>
                    <a:lnTo>
                      <a:pt x="478" y="1193"/>
                    </a:lnTo>
                    <a:lnTo>
                      <a:pt x="482" y="1191"/>
                    </a:lnTo>
                    <a:lnTo>
                      <a:pt x="484" y="1191"/>
                    </a:lnTo>
                    <a:lnTo>
                      <a:pt x="484" y="1183"/>
                    </a:lnTo>
                    <a:lnTo>
                      <a:pt x="482" y="1181"/>
                    </a:lnTo>
                    <a:lnTo>
                      <a:pt x="480" y="1179"/>
                    </a:lnTo>
                    <a:lnTo>
                      <a:pt x="476" y="1177"/>
                    </a:lnTo>
                    <a:lnTo>
                      <a:pt x="478" y="1169"/>
                    </a:lnTo>
                    <a:lnTo>
                      <a:pt x="482" y="1163"/>
                    </a:lnTo>
                    <a:lnTo>
                      <a:pt x="486" y="1163"/>
                    </a:lnTo>
                    <a:lnTo>
                      <a:pt x="490" y="1165"/>
                    </a:lnTo>
                    <a:lnTo>
                      <a:pt x="496" y="1169"/>
                    </a:lnTo>
                    <a:lnTo>
                      <a:pt x="498" y="1173"/>
                    </a:lnTo>
                    <a:lnTo>
                      <a:pt x="502" y="1175"/>
                    </a:lnTo>
                    <a:lnTo>
                      <a:pt x="504" y="1171"/>
                    </a:lnTo>
                    <a:lnTo>
                      <a:pt x="496" y="1159"/>
                    </a:lnTo>
                    <a:lnTo>
                      <a:pt x="486" y="1155"/>
                    </a:lnTo>
                    <a:lnTo>
                      <a:pt x="484" y="1153"/>
                    </a:lnTo>
                    <a:lnTo>
                      <a:pt x="470" y="1145"/>
                    </a:lnTo>
                    <a:lnTo>
                      <a:pt x="468" y="1145"/>
                    </a:lnTo>
                    <a:lnTo>
                      <a:pt x="468" y="1143"/>
                    </a:lnTo>
                    <a:lnTo>
                      <a:pt x="470" y="1141"/>
                    </a:lnTo>
                    <a:lnTo>
                      <a:pt x="470" y="1137"/>
                    </a:lnTo>
                    <a:lnTo>
                      <a:pt x="470" y="1135"/>
                    </a:lnTo>
                    <a:lnTo>
                      <a:pt x="466" y="1137"/>
                    </a:lnTo>
                    <a:lnTo>
                      <a:pt x="458" y="1137"/>
                    </a:lnTo>
                    <a:lnTo>
                      <a:pt x="458" y="1139"/>
                    </a:lnTo>
                    <a:lnTo>
                      <a:pt x="452" y="1133"/>
                    </a:lnTo>
                    <a:lnTo>
                      <a:pt x="450" y="1133"/>
                    </a:lnTo>
                    <a:lnTo>
                      <a:pt x="450" y="1131"/>
                    </a:lnTo>
                    <a:lnTo>
                      <a:pt x="448" y="1131"/>
                    </a:lnTo>
                    <a:lnTo>
                      <a:pt x="442" y="1125"/>
                    </a:lnTo>
                    <a:lnTo>
                      <a:pt x="438" y="1115"/>
                    </a:lnTo>
                    <a:lnTo>
                      <a:pt x="434" y="1105"/>
                    </a:lnTo>
                    <a:lnTo>
                      <a:pt x="434" y="1103"/>
                    </a:lnTo>
                    <a:lnTo>
                      <a:pt x="432" y="1103"/>
                    </a:lnTo>
                    <a:lnTo>
                      <a:pt x="420" y="1097"/>
                    </a:lnTo>
                    <a:lnTo>
                      <a:pt x="418" y="1091"/>
                    </a:lnTo>
                    <a:lnTo>
                      <a:pt x="416" y="1089"/>
                    </a:lnTo>
                    <a:lnTo>
                      <a:pt x="418" y="1081"/>
                    </a:lnTo>
                    <a:lnTo>
                      <a:pt x="418" y="1079"/>
                    </a:lnTo>
                    <a:lnTo>
                      <a:pt x="420" y="1077"/>
                    </a:lnTo>
                    <a:lnTo>
                      <a:pt x="418" y="1077"/>
                    </a:lnTo>
                    <a:lnTo>
                      <a:pt x="416" y="1075"/>
                    </a:lnTo>
                    <a:lnTo>
                      <a:pt x="416" y="1071"/>
                    </a:lnTo>
                    <a:lnTo>
                      <a:pt x="416" y="1069"/>
                    </a:lnTo>
                    <a:lnTo>
                      <a:pt x="420" y="1067"/>
                    </a:lnTo>
                    <a:lnTo>
                      <a:pt x="420" y="1069"/>
                    </a:lnTo>
                    <a:lnTo>
                      <a:pt x="430" y="1063"/>
                    </a:lnTo>
                    <a:lnTo>
                      <a:pt x="432" y="1063"/>
                    </a:lnTo>
                    <a:lnTo>
                      <a:pt x="434" y="1063"/>
                    </a:lnTo>
                    <a:lnTo>
                      <a:pt x="436" y="1063"/>
                    </a:lnTo>
                    <a:lnTo>
                      <a:pt x="436" y="1065"/>
                    </a:lnTo>
                    <a:lnTo>
                      <a:pt x="436" y="1067"/>
                    </a:lnTo>
                    <a:lnTo>
                      <a:pt x="434" y="1067"/>
                    </a:lnTo>
                    <a:lnTo>
                      <a:pt x="434" y="1073"/>
                    </a:lnTo>
                    <a:lnTo>
                      <a:pt x="438" y="1081"/>
                    </a:lnTo>
                    <a:lnTo>
                      <a:pt x="440" y="1081"/>
                    </a:lnTo>
                    <a:lnTo>
                      <a:pt x="446" y="1071"/>
                    </a:lnTo>
                    <a:lnTo>
                      <a:pt x="448" y="1073"/>
                    </a:lnTo>
                    <a:lnTo>
                      <a:pt x="450" y="1075"/>
                    </a:lnTo>
                    <a:lnTo>
                      <a:pt x="452" y="1075"/>
                    </a:lnTo>
                    <a:lnTo>
                      <a:pt x="452" y="1077"/>
                    </a:lnTo>
                    <a:lnTo>
                      <a:pt x="454" y="1079"/>
                    </a:lnTo>
                    <a:lnTo>
                      <a:pt x="454" y="1083"/>
                    </a:lnTo>
                    <a:lnTo>
                      <a:pt x="456" y="1087"/>
                    </a:lnTo>
                    <a:lnTo>
                      <a:pt x="460" y="1091"/>
                    </a:lnTo>
                    <a:lnTo>
                      <a:pt x="458" y="1091"/>
                    </a:lnTo>
                    <a:lnTo>
                      <a:pt x="458" y="1093"/>
                    </a:lnTo>
                    <a:lnTo>
                      <a:pt x="460" y="1097"/>
                    </a:lnTo>
                    <a:lnTo>
                      <a:pt x="468" y="1103"/>
                    </a:lnTo>
                    <a:lnTo>
                      <a:pt x="468" y="1107"/>
                    </a:lnTo>
                    <a:lnTo>
                      <a:pt x="476" y="1107"/>
                    </a:lnTo>
                    <a:lnTo>
                      <a:pt x="490" y="1117"/>
                    </a:lnTo>
                    <a:lnTo>
                      <a:pt x="488" y="1115"/>
                    </a:lnTo>
                    <a:lnTo>
                      <a:pt x="484" y="1115"/>
                    </a:lnTo>
                    <a:lnTo>
                      <a:pt x="484" y="1117"/>
                    </a:lnTo>
                    <a:lnTo>
                      <a:pt x="488" y="1117"/>
                    </a:lnTo>
                    <a:lnTo>
                      <a:pt x="492" y="1119"/>
                    </a:lnTo>
                    <a:lnTo>
                      <a:pt x="496" y="1121"/>
                    </a:lnTo>
                    <a:lnTo>
                      <a:pt x="504" y="1125"/>
                    </a:lnTo>
                    <a:lnTo>
                      <a:pt x="512" y="1133"/>
                    </a:lnTo>
                    <a:lnTo>
                      <a:pt x="514" y="1137"/>
                    </a:lnTo>
                    <a:lnTo>
                      <a:pt x="516" y="1137"/>
                    </a:lnTo>
                    <a:lnTo>
                      <a:pt x="518" y="1139"/>
                    </a:lnTo>
                    <a:lnTo>
                      <a:pt x="516" y="1147"/>
                    </a:lnTo>
                    <a:lnTo>
                      <a:pt x="518" y="1151"/>
                    </a:lnTo>
                    <a:lnTo>
                      <a:pt x="518" y="1153"/>
                    </a:lnTo>
                    <a:lnTo>
                      <a:pt x="518" y="1155"/>
                    </a:lnTo>
                    <a:lnTo>
                      <a:pt x="516" y="1155"/>
                    </a:lnTo>
                    <a:lnTo>
                      <a:pt x="516" y="1159"/>
                    </a:lnTo>
                    <a:lnTo>
                      <a:pt x="516" y="1165"/>
                    </a:lnTo>
                    <a:lnTo>
                      <a:pt x="514" y="1165"/>
                    </a:lnTo>
                    <a:lnTo>
                      <a:pt x="518" y="1171"/>
                    </a:lnTo>
                    <a:lnTo>
                      <a:pt x="522" y="1171"/>
                    </a:lnTo>
                    <a:lnTo>
                      <a:pt x="524" y="1175"/>
                    </a:lnTo>
                    <a:lnTo>
                      <a:pt x="526" y="1177"/>
                    </a:lnTo>
                    <a:lnTo>
                      <a:pt x="528" y="1179"/>
                    </a:lnTo>
                    <a:lnTo>
                      <a:pt x="530" y="1183"/>
                    </a:lnTo>
                    <a:lnTo>
                      <a:pt x="532" y="1185"/>
                    </a:lnTo>
                    <a:lnTo>
                      <a:pt x="536" y="1191"/>
                    </a:lnTo>
                    <a:lnTo>
                      <a:pt x="536" y="1189"/>
                    </a:lnTo>
                    <a:lnTo>
                      <a:pt x="540" y="1191"/>
                    </a:lnTo>
                    <a:lnTo>
                      <a:pt x="540" y="1193"/>
                    </a:lnTo>
                    <a:lnTo>
                      <a:pt x="538" y="1193"/>
                    </a:lnTo>
                    <a:lnTo>
                      <a:pt x="536" y="1193"/>
                    </a:lnTo>
                    <a:lnTo>
                      <a:pt x="542" y="1203"/>
                    </a:lnTo>
                    <a:lnTo>
                      <a:pt x="544" y="1201"/>
                    </a:lnTo>
                    <a:lnTo>
                      <a:pt x="548" y="1203"/>
                    </a:lnTo>
                    <a:lnTo>
                      <a:pt x="552" y="1203"/>
                    </a:lnTo>
                    <a:lnTo>
                      <a:pt x="556" y="1203"/>
                    </a:lnTo>
                    <a:lnTo>
                      <a:pt x="558" y="1203"/>
                    </a:lnTo>
                    <a:lnTo>
                      <a:pt x="562" y="1203"/>
                    </a:lnTo>
                    <a:lnTo>
                      <a:pt x="562" y="1201"/>
                    </a:lnTo>
                    <a:lnTo>
                      <a:pt x="566" y="1205"/>
                    </a:lnTo>
                    <a:lnTo>
                      <a:pt x="570" y="1205"/>
                    </a:lnTo>
                    <a:lnTo>
                      <a:pt x="568" y="1207"/>
                    </a:lnTo>
                    <a:lnTo>
                      <a:pt x="566" y="1209"/>
                    </a:lnTo>
                    <a:lnTo>
                      <a:pt x="568" y="1209"/>
                    </a:lnTo>
                    <a:lnTo>
                      <a:pt x="576" y="1209"/>
                    </a:lnTo>
                    <a:lnTo>
                      <a:pt x="578" y="1213"/>
                    </a:lnTo>
                    <a:lnTo>
                      <a:pt x="582" y="1215"/>
                    </a:lnTo>
                    <a:lnTo>
                      <a:pt x="582" y="1205"/>
                    </a:lnTo>
                    <a:lnTo>
                      <a:pt x="580" y="1203"/>
                    </a:lnTo>
                    <a:lnTo>
                      <a:pt x="578" y="1203"/>
                    </a:lnTo>
                    <a:lnTo>
                      <a:pt x="574" y="1199"/>
                    </a:lnTo>
                    <a:lnTo>
                      <a:pt x="572" y="1199"/>
                    </a:lnTo>
                    <a:lnTo>
                      <a:pt x="572" y="1197"/>
                    </a:lnTo>
                    <a:lnTo>
                      <a:pt x="570" y="1197"/>
                    </a:lnTo>
                    <a:lnTo>
                      <a:pt x="562" y="1193"/>
                    </a:lnTo>
                    <a:lnTo>
                      <a:pt x="560" y="1193"/>
                    </a:lnTo>
                    <a:lnTo>
                      <a:pt x="566" y="1191"/>
                    </a:lnTo>
                    <a:lnTo>
                      <a:pt x="566" y="1187"/>
                    </a:lnTo>
                    <a:lnTo>
                      <a:pt x="566" y="1185"/>
                    </a:lnTo>
                    <a:lnTo>
                      <a:pt x="568" y="1185"/>
                    </a:lnTo>
                    <a:lnTo>
                      <a:pt x="570" y="1187"/>
                    </a:lnTo>
                    <a:lnTo>
                      <a:pt x="570" y="1189"/>
                    </a:lnTo>
                    <a:lnTo>
                      <a:pt x="572" y="1189"/>
                    </a:lnTo>
                    <a:lnTo>
                      <a:pt x="570" y="1183"/>
                    </a:lnTo>
                    <a:lnTo>
                      <a:pt x="566" y="1179"/>
                    </a:lnTo>
                    <a:lnTo>
                      <a:pt x="564" y="1175"/>
                    </a:lnTo>
                    <a:lnTo>
                      <a:pt x="562" y="1173"/>
                    </a:lnTo>
                    <a:lnTo>
                      <a:pt x="562" y="1163"/>
                    </a:lnTo>
                    <a:lnTo>
                      <a:pt x="566" y="1161"/>
                    </a:lnTo>
                    <a:lnTo>
                      <a:pt x="566" y="1163"/>
                    </a:lnTo>
                    <a:lnTo>
                      <a:pt x="566" y="1165"/>
                    </a:lnTo>
                    <a:lnTo>
                      <a:pt x="572" y="1169"/>
                    </a:lnTo>
                    <a:lnTo>
                      <a:pt x="572" y="1171"/>
                    </a:lnTo>
                    <a:lnTo>
                      <a:pt x="576" y="1173"/>
                    </a:lnTo>
                    <a:lnTo>
                      <a:pt x="574" y="1171"/>
                    </a:lnTo>
                    <a:lnTo>
                      <a:pt x="574" y="1169"/>
                    </a:lnTo>
                    <a:lnTo>
                      <a:pt x="578" y="1169"/>
                    </a:lnTo>
                    <a:lnTo>
                      <a:pt x="580" y="1173"/>
                    </a:lnTo>
                    <a:lnTo>
                      <a:pt x="580" y="1171"/>
                    </a:lnTo>
                    <a:lnTo>
                      <a:pt x="578" y="1169"/>
                    </a:lnTo>
                    <a:lnTo>
                      <a:pt x="578" y="1165"/>
                    </a:lnTo>
                    <a:lnTo>
                      <a:pt x="582" y="1167"/>
                    </a:lnTo>
                    <a:lnTo>
                      <a:pt x="586" y="1169"/>
                    </a:lnTo>
                    <a:lnTo>
                      <a:pt x="584" y="1167"/>
                    </a:lnTo>
                    <a:lnTo>
                      <a:pt x="582" y="1165"/>
                    </a:lnTo>
                    <a:lnTo>
                      <a:pt x="578" y="1163"/>
                    </a:lnTo>
                    <a:lnTo>
                      <a:pt x="576" y="1161"/>
                    </a:lnTo>
                    <a:lnTo>
                      <a:pt x="580" y="1159"/>
                    </a:lnTo>
                    <a:lnTo>
                      <a:pt x="584" y="1159"/>
                    </a:lnTo>
                    <a:lnTo>
                      <a:pt x="588" y="1155"/>
                    </a:lnTo>
                    <a:lnTo>
                      <a:pt x="590" y="1157"/>
                    </a:lnTo>
                    <a:lnTo>
                      <a:pt x="592" y="1157"/>
                    </a:lnTo>
                    <a:lnTo>
                      <a:pt x="596" y="1155"/>
                    </a:lnTo>
                    <a:lnTo>
                      <a:pt x="608" y="1157"/>
                    </a:lnTo>
                    <a:lnTo>
                      <a:pt x="610" y="1159"/>
                    </a:lnTo>
                    <a:lnTo>
                      <a:pt x="610" y="1161"/>
                    </a:lnTo>
                    <a:lnTo>
                      <a:pt x="612" y="1161"/>
                    </a:lnTo>
                    <a:lnTo>
                      <a:pt x="622" y="1161"/>
                    </a:lnTo>
                    <a:lnTo>
                      <a:pt x="620" y="1163"/>
                    </a:lnTo>
                    <a:lnTo>
                      <a:pt x="612" y="1165"/>
                    </a:lnTo>
                    <a:lnTo>
                      <a:pt x="612" y="1171"/>
                    </a:lnTo>
                    <a:lnTo>
                      <a:pt x="614" y="1169"/>
                    </a:lnTo>
                    <a:lnTo>
                      <a:pt x="616" y="1167"/>
                    </a:lnTo>
                    <a:lnTo>
                      <a:pt x="632" y="1155"/>
                    </a:lnTo>
                    <a:lnTo>
                      <a:pt x="645" y="1153"/>
                    </a:lnTo>
                    <a:lnTo>
                      <a:pt x="647" y="1155"/>
                    </a:lnTo>
                    <a:lnTo>
                      <a:pt x="651" y="1153"/>
                    </a:lnTo>
                    <a:lnTo>
                      <a:pt x="651" y="1151"/>
                    </a:lnTo>
                    <a:lnTo>
                      <a:pt x="651" y="1149"/>
                    </a:lnTo>
                    <a:lnTo>
                      <a:pt x="649" y="1149"/>
                    </a:lnTo>
                    <a:lnTo>
                      <a:pt x="641" y="1145"/>
                    </a:lnTo>
                    <a:lnTo>
                      <a:pt x="637" y="1141"/>
                    </a:lnTo>
                    <a:lnTo>
                      <a:pt x="637" y="1139"/>
                    </a:lnTo>
                    <a:lnTo>
                      <a:pt x="637" y="1137"/>
                    </a:lnTo>
                    <a:lnTo>
                      <a:pt x="637" y="1135"/>
                    </a:lnTo>
                    <a:lnTo>
                      <a:pt x="632" y="1127"/>
                    </a:lnTo>
                    <a:lnTo>
                      <a:pt x="630" y="1125"/>
                    </a:lnTo>
                    <a:lnTo>
                      <a:pt x="634" y="1123"/>
                    </a:lnTo>
                    <a:lnTo>
                      <a:pt x="634" y="1121"/>
                    </a:lnTo>
                    <a:lnTo>
                      <a:pt x="635" y="1121"/>
                    </a:lnTo>
                    <a:lnTo>
                      <a:pt x="635" y="1113"/>
                    </a:lnTo>
                    <a:lnTo>
                      <a:pt x="639" y="1109"/>
                    </a:lnTo>
                    <a:lnTo>
                      <a:pt x="643" y="1109"/>
                    </a:lnTo>
                    <a:lnTo>
                      <a:pt x="645" y="1105"/>
                    </a:lnTo>
                    <a:lnTo>
                      <a:pt x="645" y="1101"/>
                    </a:lnTo>
                    <a:lnTo>
                      <a:pt x="647" y="1087"/>
                    </a:lnTo>
                    <a:lnTo>
                      <a:pt x="649" y="1089"/>
                    </a:lnTo>
                    <a:lnTo>
                      <a:pt x="655" y="1081"/>
                    </a:lnTo>
                    <a:lnTo>
                      <a:pt x="657" y="1081"/>
                    </a:lnTo>
                    <a:lnTo>
                      <a:pt x="659" y="1079"/>
                    </a:lnTo>
                    <a:lnTo>
                      <a:pt x="661" y="1071"/>
                    </a:lnTo>
                    <a:lnTo>
                      <a:pt x="659" y="1069"/>
                    </a:lnTo>
                    <a:lnTo>
                      <a:pt x="661" y="1069"/>
                    </a:lnTo>
                    <a:lnTo>
                      <a:pt x="659" y="1061"/>
                    </a:lnTo>
                    <a:lnTo>
                      <a:pt x="661" y="1061"/>
                    </a:lnTo>
                    <a:lnTo>
                      <a:pt x="661" y="1063"/>
                    </a:lnTo>
                    <a:lnTo>
                      <a:pt x="661" y="1065"/>
                    </a:lnTo>
                    <a:lnTo>
                      <a:pt x="661" y="1063"/>
                    </a:lnTo>
                    <a:lnTo>
                      <a:pt x="663" y="1061"/>
                    </a:lnTo>
                    <a:lnTo>
                      <a:pt x="665" y="1061"/>
                    </a:lnTo>
                    <a:lnTo>
                      <a:pt x="667" y="1061"/>
                    </a:lnTo>
                    <a:lnTo>
                      <a:pt x="671" y="1057"/>
                    </a:lnTo>
                    <a:lnTo>
                      <a:pt x="669" y="1053"/>
                    </a:lnTo>
                    <a:lnTo>
                      <a:pt x="667" y="1051"/>
                    </a:lnTo>
                    <a:lnTo>
                      <a:pt x="667" y="1049"/>
                    </a:lnTo>
                    <a:lnTo>
                      <a:pt x="667" y="1051"/>
                    </a:lnTo>
                    <a:lnTo>
                      <a:pt x="671" y="1051"/>
                    </a:lnTo>
                    <a:lnTo>
                      <a:pt x="671" y="1053"/>
                    </a:lnTo>
                    <a:lnTo>
                      <a:pt x="673" y="1053"/>
                    </a:lnTo>
                    <a:lnTo>
                      <a:pt x="675" y="1049"/>
                    </a:lnTo>
                    <a:lnTo>
                      <a:pt x="675" y="1047"/>
                    </a:lnTo>
                    <a:lnTo>
                      <a:pt x="683" y="1045"/>
                    </a:lnTo>
                    <a:lnTo>
                      <a:pt x="687" y="1043"/>
                    </a:lnTo>
                    <a:lnTo>
                      <a:pt x="687" y="1045"/>
                    </a:lnTo>
                    <a:lnTo>
                      <a:pt x="691" y="1043"/>
                    </a:lnTo>
                    <a:lnTo>
                      <a:pt x="691" y="1041"/>
                    </a:lnTo>
                    <a:lnTo>
                      <a:pt x="695" y="1045"/>
                    </a:lnTo>
                    <a:lnTo>
                      <a:pt x="697" y="1047"/>
                    </a:lnTo>
                    <a:lnTo>
                      <a:pt x="691" y="1047"/>
                    </a:lnTo>
                    <a:lnTo>
                      <a:pt x="689" y="1047"/>
                    </a:lnTo>
                    <a:lnTo>
                      <a:pt x="689" y="1049"/>
                    </a:lnTo>
                    <a:lnTo>
                      <a:pt x="693" y="1049"/>
                    </a:lnTo>
                    <a:lnTo>
                      <a:pt x="695" y="1049"/>
                    </a:lnTo>
                    <a:lnTo>
                      <a:pt x="691" y="1051"/>
                    </a:lnTo>
                    <a:lnTo>
                      <a:pt x="691" y="1053"/>
                    </a:lnTo>
                    <a:lnTo>
                      <a:pt x="693" y="1053"/>
                    </a:lnTo>
                    <a:lnTo>
                      <a:pt x="695" y="1053"/>
                    </a:lnTo>
                    <a:lnTo>
                      <a:pt x="697" y="1055"/>
                    </a:lnTo>
                    <a:lnTo>
                      <a:pt x="701" y="1057"/>
                    </a:lnTo>
                    <a:lnTo>
                      <a:pt x="709" y="1055"/>
                    </a:lnTo>
                    <a:lnTo>
                      <a:pt x="711" y="1053"/>
                    </a:lnTo>
                    <a:lnTo>
                      <a:pt x="711" y="1055"/>
                    </a:lnTo>
                    <a:lnTo>
                      <a:pt x="713" y="1057"/>
                    </a:lnTo>
                    <a:lnTo>
                      <a:pt x="715" y="1055"/>
                    </a:lnTo>
                    <a:lnTo>
                      <a:pt x="717" y="1055"/>
                    </a:lnTo>
                    <a:lnTo>
                      <a:pt x="717" y="1057"/>
                    </a:lnTo>
                    <a:lnTo>
                      <a:pt x="719" y="1059"/>
                    </a:lnTo>
                    <a:lnTo>
                      <a:pt x="717" y="1059"/>
                    </a:lnTo>
                    <a:lnTo>
                      <a:pt x="709" y="1061"/>
                    </a:lnTo>
                    <a:lnTo>
                      <a:pt x="701" y="1067"/>
                    </a:lnTo>
                    <a:lnTo>
                      <a:pt x="701" y="1069"/>
                    </a:lnTo>
                    <a:lnTo>
                      <a:pt x="705" y="1069"/>
                    </a:lnTo>
                    <a:lnTo>
                      <a:pt x="711" y="1073"/>
                    </a:lnTo>
                    <a:lnTo>
                      <a:pt x="713" y="1075"/>
                    </a:lnTo>
                    <a:lnTo>
                      <a:pt x="715" y="1077"/>
                    </a:lnTo>
                    <a:lnTo>
                      <a:pt x="715" y="1083"/>
                    </a:lnTo>
                    <a:lnTo>
                      <a:pt x="713" y="1085"/>
                    </a:lnTo>
                    <a:lnTo>
                      <a:pt x="717" y="1089"/>
                    </a:lnTo>
                    <a:lnTo>
                      <a:pt x="721" y="1089"/>
                    </a:lnTo>
                    <a:lnTo>
                      <a:pt x="725" y="1087"/>
                    </a:lnTo>
                    <a:lnTo>
                      <a:pt x="727" y="1087"/>
                    </a:lnTo>
                    <a:lnTo>
                      <a:pt x="727" y="1085"/>
                    </a:lnTo>
                    <a:lnTo>
                      <a:pt x="729" y="1083"/>
                    </a:lnTo>
                    <a:lnTo>
                      <a:pt x="731" y="1083"/>
                    </a:lnTo>
                    <a:lnTo>
                      <a:pt x="729" y="1081"/>
                    </a:lnTo>
                    <a:lnTo>
                      <a:pt x="733" y="1081"/>
                    </a:lnTo>
                    <a:lnTo>
                      <a:pt x="735" y="1081"/>
                    </a:lnTo>
                    <a:lnTo>
                      <a:pt x="743" y="1075"/>
                    </a:lnTo>
                    <a:lnTo>
                      <a:pt x="751" y="1077"/>
                    </a:lnTo>
                    <a:lnTo>
                      <a:pt x="757" y="1075"/>
                    </a:lnTo>
                    <a:lnTo>
                      <a:pt x="757" y="1071"/>
                    </a:lnTo>
                    <a:lnTo>
                      <a:pt x="757" y="1069"/>
                    </a:lnTo>
                    <a:lnTo>
                      <a:pt x="755" y="1067"/>
                    </a:lnTo>
                    <a:lnTo>
                      <a:pt x="749" y="1069"/>
                    </a:lnTo>
                    <a:lnTo>
                      <a:pt x="747" y="1069"/>
                    </a:lnTo>
                    <a:lnTo>
                      <a:pt x="745" y="1071"/>
                    </a:lnTo>
                    <a:lnTo>
                      <a:pt x="743" y="1069"/>
                    </a:lnTo>
                    <a:lnTo>
                      <a:pt x="741" y="1071"/>
                    </a:lnTo>
                    <a:lnTo>
                      <a:pt x="737" y="1069"/>
                    </a:lnTo>
                    <a:lnTo>
                      <a:pt x="737" y="1071"/>
                    </a:lnTo>
                    <a:lnTo>
                      <a:pt x="735" y="1065"/>
                    </a:lnTo>
                    <a:lnTo>
                      <a:pt x="735" y="1063"/>
                    </a:lnTo>
                    <a:lnTo>
                      <a:pt x="731" y="1063"/>
                    </a:lnTo>
                    <a:lnTo>
                      <a:pt x="731" y="1061"/>
                    </a:lnTo>
                    <a:lnTo>
                      <a:pt x="729" y="1063"/>
                    </a:lnTo>
                    <a:lnTo>
                      <a:pt x="729" y="1061"/>
                    </a:lnTo>
                    <a:lnTo>
                      <a:pt x="729" y="1059"/>
                    </a:lnTo>
                    <a:lnTo>
                      <a:pt x="727" y="1057"/>
                    </a:lnTo>
                    <a:lnTo>
                      <a:pt x="725" y="1057"/>
                    </a:lnTo>
                    <a:lnTo>
                      <a:pt x="725" y="1059"/>
                    </a:lnTo>
                    <a:lnTo>
                      <a:pt x="723" y="1059"/>
                    </a:lnTo>
                    <a:lnTo>
                      <a:pt x="723" y="1057"/>
                    </a:lnTo>
                    <a:lnTo>
                      <a:pt x="723" y="1055"/>
                    </a:lnTo>
                    <a:lnTo>
                      <a:pt x="721" y="1055"/>
                    </a:lnTo>
                    <a:lnTo>
                      <a:pt x="719" y="1053"/>
                    </a:lnTo>
                    <a:lnTo>
                      <a:pt x="717" y="1053"/>
                    </a:lnTo>
                    <a:lnTo>
                      <a:pt x="723" y="1055"/>
                    </a:lnTo>
                    <a:lnTo>
                      <a:pt x="723" y="1053"/>
                    </a:lnTo>
                    <a:lnTo>
                      <a:pt x="723" y="1051"/>
                    </a:lnTo>
                    <a:lnTo>
                      <a:pt x="725" y="1051"/>
                    </a:lnTo>
                    <a:lnTo>
                      <a:pt x="725" y="1053"/>
                    </a:lnTo>
                    <a:lnTo>
                      <a:pt x="725" y="1055"/>
                    </a:lnTo>
                    <a:lnTo>
                      <a:pt x="729" y="1055"/>
                    </a:lnTo>
                    <a:lnTo>
                      <a:pt x="729" y="1057"/>
                    </a:lnTo>
                    <a:lnTo>
                      <a:pt x="729" y="1055"/>
                    </a:lnTo>
                    <a:lnTo>
                      <a:pt x="731" y="1055"/>
                    </a:lnTo>
                    <a:lnTo>
                      <a:pt x="733" y="1055"/>
                    </a:lnTo>
                    <a:lnTo>
                      <a:pt x="731" y="1057"/>
                    </a:lnTo>
                    <a:lnTo>
                      <a:pt x="733" y="1059"/>
                    </a:lnTo>
                    <a:lnTo>
                      <a:pt x="733" y="1061"/>
                    </a:lnTo>
                    <a:lnTo>
                      <a:pt x="735" y="1061"/>
                    </a:lnTo>
                    <a:lnTo>
                      <a:pt x="733" y="1055"/>
                    </a:lnTo>
                    <a:lnTo>
                      <a:pt x="737" y="1051"/>
                    </a:lnTo>
                    <a:lnTo>
                      <a:pt x="737" y="1047"/>
                    </a:lnTo>
                    <a:lnTo>
                      <a:pt x="739" y="1047"/>
                    </a:lnTo>
                    <a:lnTo>
                      <a:pt x="739" y="1051"/>
                    </a:lnTo>
                    <a:lnTo>
                      <a:pt x="739" y="1053"/>
                    </a:lnTo>
                    <a:lnTo>
                      <a:pt x="737" y="1053"/>
                    </a:lnTo>
                    <a:lnTo>
                      <a:pt x="737" y="1055"/>
                    </a:lnTo>
                    <a:lnTo>
                      <a:pt x="739" y="1055"/>
                    </a:lnTo>
                    <a:lnTo>
                      <a:pt x="741" y="1049"/>
                    </a:lnTo>
                    <a:lnTo>
                      <a:pt x="743" y="1049"/>
                    </a:lnTo>
                    <a:lnTo>
                      <a:pt x="747" y="1045"/>
                    </a:lnTo>
                    <a:lnTo>
                      <a:pt x="749" y="1045"/>
                    </a:lnTo>
                    <a:lnTo>
                      <a:pt x="751" y="1043"/>
                    </a:lnTo>
                    <a:lnTo>
                      <a:pt x="751" y="1045"/>
                    </a:lnTo>
                    <a:lnTo>
                      <a:pt x="753" y="1043"/>
                    </a:lnTo>
                    <a:lnTo>
                      <a:pt x="759" y="1041"/>
                    </a:lnTo>
                    <a:lnTo>
                      <a:pt x="761" y="1043"/>
                    </a:lnTo>
                    <a:lnTo>
                      <a:pt x="763" y="1039"/>
                    </a:lnTo>
                    <a:lnTo>
                      <a:pt x="767" y="1037"/>
                    </a:lnTo>
                    <a:lnTo>
                      <a:pt x="769" y="1037"/>
                    </a:lnTo>
                    <a:lnTo>
                      <a:pt x="771" y="1035"/>
                    </a:lnTo>
                    <a:lnTo>
                      <a:pt x="781" y="1033"/>
                    </a:lnTo>
                    <a:lnTo>
                      <a:pt x="785" y="1033"/>
                    </a:lnTo>
                    <a:lnTo>
                      <a:pt x="787" y="1033"/>
                    </a:lnTo>
                    <a:lnTo>
                      <a:pt x="789" y="1031"/>
                    </a:lnTo>
                    <a:lnTo>
                      <a:pt x="793" y="1031"/>
                    </a:lnTo>
                    <a:lnTo>
                      <a:pt x="793" y="1033"/>
                    </a:lnTo>
                    <a:lnTo>
                      <a:pt x="795" y="1033"/>
                    </a:lnTo>
                    <a:lnTo>
                      <a:pt x="797" y="1035"/>
                    </a:lnTo>
                    <a:lnTo>
                      <a:pt x="793" y="1035"/>
                    </a:lnTo>
                    <a:lnTo>
                      <a:pt x="783" y="1039"/>
                    </a:lnTo>
                    <a:lnTo>
                      <a:pt x="783" y="1041"/>
                    </a:lnTo>
                    <a:lnTo>
                      <a:pt x="785" y="1043"/>
                    </a:lnTo>
                    <a:lnTo>
                      <a:pt x="783" y="1043"/>
                    </a:lnTo>
                    <a:lnTo>
                      <a:pt x="781" y="1043"/>
                    </a:lnTo>
                    <a:lnTo>
                      <a:pt x="775" y="1043"/>
                    </a:lnTo>
                    <a:lnTo>
                      <a:pt x="773" y="1045"/>
                    </a:lnTo>
                    <a:lnTo>
                      <a:pt x="777" y="1047"/>
                    </a:lnTo>
                    <a:lnTo>
                      <a:pt x="779" y="1049"/>
                    </a:lnTo>
                    <a:lnTo>
                      <a:pt x="785" y="1055"/>
                    </a:lnTo>
                    <a:lnTo>
                      <a:pt x="783" y="1055"/>
                    </a:lnTo>
                    <a:lnTo>
                      <a:pt x="781" y="1055"/>
                    </a:lnTo>
                    <a:lnTo>
                      <a:pt x="779" y="1057"/>
                    </a:lnTo>
                    <a:lnTo>
                      <a:pt x="777" y="1057"/>
                    </a:lnTo>
                    <a:lnTo>
                      <a:pt x="769" y="1069"/>
                    </a:lnTo>
                    <a:lnTo>
                      <a:pt x="761" y="1069"/>
                    </a:lnTo>
                    <a:lnTo>
                      <a:pt x="761" y="1071"/>
                    </a:lnTo>
                    <a:lnTo>
                      <a:pt x="759" y="1073"/>
                    </a:lnTo>
                    <a:lnTo>
                      <a:pt x="765" y="1077"/>
                    </a:lnTo>
                    <a:lnTo>
                      <a:pt x="767" y="1081"/>
                    </a:lnTo>
                    <a:lnTo>
                      <a:pt x="769" y="1083"/>
                    </a:lnTo>
                    <a:lnTo>
                      <a:pt x="771" y="1083"/>
                    </a:lnTo>
                    <a:lnTo>
                      <a:pt x="773" y="1083"/>
                    </a:lnTo>
                    <a:lnTo>
                      <a:pt x="777" y="1087"/>
                    </a:lnTo>
                    <a:lnTo>
                      <a:pt x="789" y="1093"/>
                    </a:lnTo>
                    <a:lnTo>
                      <a:pt x="795" y="1097"/>
                    </a:lnTo>
                    <a:lnTo>
                      <a:pt x="799" y="1103"/>
                    </a:lnTo>
                    <a:lnTo>
                      <a:pt x="801" y="1103"/>
                    </a:lnTo>
                    <a:lnTo>
                      <a:pt x="803" y="1107"/>
                    </a:lnTo>
                    <a:lnTo>
                      <a:pt x="809" y="1111"/>
                    </a:lnTo>
                    <a:lnTo>
                      <a:pt x="817" y="1115"/>
                    </a:lnTo>
                    <a:lnTo>
                      <a:pt x="823" y="1119"/>
                    </a:lnTo>
                    <a:lnTo>
                      <a:pt x="825" y="1121"/>
                    </a:lnTo>
                    <a:lnTo>
                      <a:pt x="827" y="1131"/>
                    </a:lnTo>
                    <a:lnTo>
                      <a:pt x="829" y="1133"/>
                    </a:lnTo>
                    <a:lnTo>
                      <a:pt x="829" y="1141"/>
                    </a:lnTo>
                    <a:lnTo>
                      <a:pt x="827" y="1141"/>
                    </a:lnTo>
                    <a:lnTo>
                      <a:pt x="827" y="1143"/>
                    </a:lnTo>
                    <a:lnTo>
                      <a:pt x="825" y="1143"/>
                    </a:lnTo>
                    <a:lnTo>
                      <a:pt x="811" y="1153"/>
                    </a:lnTo>
                    <a:lnTo>
                      <a:pt x="805" y="1153"/>
                    </a:lnTo>
                    <a:lnTo>
                      <a:pt x="797" y="1153"/>
                    </a:lnTo>
                    <a:lnTo>
                      <a:pt x="779" y="1155"/>
                    </a:lnTo>
                    <a:lnTo>
                      <a:pt x="773" y="1153"/>
                    </a:lnTo>
                    <a:lnTo>
                      <a:pt x="771" y="1155"/>
                    </a:lnTo>
                    <a:lnTo>
                      <a:pt x="761" y="1149"/>
                    </a:lnTo>
                    <a:lnTo>
                      <a:pt x="755" y="1149"/>
                    </a:lnTo>
                    <a:lnTo>
                      <a:pt x="751" y="1141"/>
                    </a:lnTo>
                    <a:lnTo>
                      <a:pt x="747" y="1143"/>
                    </a:lnTo>
                    <a:lnTo>
                      <a:pt x="741" y="1139"/>
                    </a:lnTo>
                    <a:lnTo>
                      <a:pt x="739" y="1137"/>
                    </a:lnTo>
                    <a:lnTo>
                      <a:pt x="739" y="1135"/>
                    </a:lnTo>
                    <a:lnTo>
                      <a:pt x="737" y="1133"/>
                    </a:lnTo>
                    <a:lnTo>
                      <a:pt x="735" y="1133"/>
                    </a:lnTo>
                    <a:lnTo>
                      <a:pt x="733" y="1135"/>
                    </a:lnTo>
                    <a:lnTo>
                      <a:pt x="713" y="1135"/>
                    </a:lnTo>
                    <a:lnTo>
                      <a:pt x="701" y="1139"/>
                    </a:lnTo>
                    <a:lnTo>
                      <a:pt x="695" y="1143"/>
                    </a:lnTo>
                    <a:lnTo>
                      <a:pt x="693" y="1143"/>
                    </a:lnTo>
                    <a:lnTo>
                      <a:pt x="687" y="1149"/>
                    </a:lnTo>
                    <a:lnTo>
                      <a:pt x="685" y="1151"/>
                    </a:lnTo>
                    <a:lnTo>
                      <a:pt x="681" y="1153"/>
                    </a:lnTo>
                    <a:lnTo>
                      <a:pt x="675" y="1153"/>
                    </a:lnTo>
                    <a:lnTo>
                      <a:pt x="669" y="1151"/>
                    </a:lnTo>
                    <a:lnTo>
                      <a:pt x="661" y="1151"/>
                    </a:lnTo>
                    <a:lnTo>
                      <a:pt x="657" y="1151"/>
                    </a:lnTo>
                    <a:lnTo>
                      <a:pt x="655" y="1151"/>
                    </a:lnTo>
                    <a:lnTo>
                      <a:pt x="655" y="1149"/>
                    </a:lnTo>
                    <a:lnTo>
                      <a:pt x="653" y="1153"/>
                    </a:lnTo>
                    <a:lnTo>
                      <a:pt x="653" y="1155"/>
                    </a:lnTo>
                    <a:lnTo>
                      <a:pt x="655" y="1157"/>
                    </a:lnTo>
                    <a:lnTo>
                      <a:pt x="659" y="1159"/>
                    </a:lnTo>
                    <a:lnTo>
                      <a:pt x="661" y="1157"/>
                    </a:lnTo>
                    <a:lnTo>
                      <a:pt x="663" y="1159"/>
                    </a:lnTo>
                    <a:lnTo>
                      <a:pt x="651" y="1161"/>
                    </a:lnTo>
                    <a:lnTo>
                      <a:pt x="649" y="1161"/>
                    </a:lnTo>
                    <a:lnTo>
                      <a:pt x="649" y="1163"/>
                    </a:lnTo>
                    <a:lnTo>
                      <a:pt x="651" y="1163"/>
                    </a:lnTo>
                    <a:lnTo>
                      <a:pt x="653" y="1165"/>
                    </a:lnTo>
                    <a:lnTo>
                      <a:pt x="637" y="1165"/>
                    </a:lnTo>
                    <a:lnTo>
                      <a:pt x="637" y="1163"/>
                    </a:lnTo>
                    <a:lnTo>
                      <a:pt x="635" y="1163"/>
                    </a:lnTo>
                    <a:lnTo>
                      <a:pt x="634" y="1163"/>
                    </a:lnTo>
                    <a:lnTo>
                      <a:pt x="635" y="1165"/>
                    </a:lnTo>
                    <a:lnTo>
                      <a:pt x="632" y="1167"/>
                    </a:lnTo>
                    <a:lnTo>
                      <a:pt x="630" y="1165"/>
                    </a:lnTo>
                    <a:lnTo>
                      <a:pt x="628" y="1163"/>
                    </a:lnTo>
                    <a:lnTo>
                      <a:pt x="624" y="1165"/>
                    </a:lnTo>
                    <a:lnTo>
                      <a:pt x="620" y="1165"/>
                    </a:lnTo>
                    <a:lnTo>
                      <a:pt x="616" y="1171"/>
                    </a:lnTo>
                    <a:lnTo>
                      <a:pt x="614" y="1173"/>
                    </a:lnTo>
                    <a:lnTo>
                      <a:pt x="612" y="1175"/>
                    </a:lnTo>
                    <a:lnTo>
                      <a:pt x="612" y="1179"/>
                    </a:lnTo>
                    <a:lnTo>
                      <a:pt x="612" y="1181"/>
                    </a:lnTo>
                    <a:lnTo>
                      <a:pt x="622" y="1181"/>
                    </a:lnTo>
                    <a:lnTo>
                      <a:pt x="620" y="1183"/>
                    </a:lnTo>
                    <a:lnTo>
                      <a:pt x="620" y="1187"/>
                    </a:lnTo>
                    <a:lnTo>
                      <a:pt x="622" y="1189"/>
                    </a:lnTo>
                    <a:lnTo>
                      <a:pt x="624" y="1191"/>
                    </a:lnTo>
                    <a:lnTo>
                      <a:pt x="624" y="1193"/>
                    </a:lnTo>
                    <a:lnTo>
                      <a:pt x="622" y="1195"/>
                    </a:lnTo>
                    <a:lnTo>
                      <a:pt x="622" y="1197"/>
                    </a:lnTo>
                    <a:lnTo>
                      <a:pt x="622" y="1199"/>
                    </a:lnTo>
                    <a:lnTo>
                      <a:pt x="626" y="1199"/>
                    </a:lnTo>
                    <a:lnTo>
                      <a:pt x="626" y="1201"/>
                    </a:lnTo>
                    <a:lnTo>
                      <a:pt x="620" y="1201"/>
                    </a:lnTo>
                    <a:lnTo>
                      <a:pt x="618" y="1197"/>
                    </a:lnTo>
                    <a:lnTo>
                      <a:pt x="616" y="1197"/>
                    </a:lnTo>
                    <a:lnTo>
                      <a:pt x="616" y="1199"/>
                    </a:lnTo>
                    <a:lnTo>
                      <a:pt x="616" y="1201"/>
                    </a:lnTo>
                    <a:lnTo>
                      <a:pt x="614" y="1203"/>
                    </a:lnTo>
                    <a:lnTo>
                      <a:pt x="616" y="1205"/>
                    </a:lnTo>
                    <a:lnTo>
                      <a:pt x="618" y="1205"/>
                    </a:lnTo>
                    <a:lnTo>
                      <a:pt x="620" y="1205"/>
                    </a:lnTo>
                    <a:lnTo>
                      <a:pt x="622" y="1207"/>
                    </a:lnTo>
                    <a:lnTo>
                      <a:pt x="624" y="1207"/>
                    </a:lnTo>
                    <a:lnTo>
                      <a:pt x="626" y="1209"/>
                    </a:lnTo>
                    <a:lnTo>
                      <a:pt x="628" y="1211"/>
                    </a:lnTo>
                    <a:lnTo>
                      <a:pt x="626" y="1213"/>
                    </a:lnTo>
                    <a:lnTo>
                      <a:pt x="626" y="1215"/>
                    </a:lnTo>
                    <a:lnTo>
                      <a:pt x="628" y="1215"/>
                    </a:lnTo>
                    <a:lnTo>
                      <a:pt x="630" y="1215"/>
                    </a:lnTo>
                    <a:lnTo>
                      <a:pt x="628" y="1217"/>
                    </a:lnTo>
                    <a:lnTo>
                      <a:pt x="628" y="1219"/>
                    </a:lnTo>
                    <a:lnTo>
                      <a:pt x="630" y="1219"/>
                    </a:lnTo>
                    <a:lnTo>
                      <a:pt x="632" y="1221"/>
                    </a:lnTo>
                    <a:lnTo>
                      <a:pt x="628" y="1225"/>
                    </a:lnTo>
                    <a:lnTo>
                      <a:pt x="630" y="1225"/>
                    </a:lnTo>
                    <a:lnTo>
                      <a:pt x="641" y="1225"/>
                    </a:lnTo>
                    <a:lnTo>
                      <a:pt x="641" y="1227"/>
                    </a:lnTo>
                    <a:lnTo>
                      <a:pt x="639" y="1227"/>
                    </a:lnTo>
                    <a:lnTo>
                      <a:pt x="637" y="1229"/>
                    </a:lnTo>
                    <a:lnTo>
                      <a:pt x="634" y="1229"/>
                    </a:lnTo>
                    <a:lnTo>
                      <a:pt x="632" y="1230"/>
                    </a:lnTo>
                    <a:lnTo>
                      <a:pt x="630" y="1232"/>
                    </a:lnTo>
                    <a:lnTo>
                      <a:pt x="639" y="1229"/>
                    </a:lnTo>
                    <a:lnTo>
                      <a:pt x="639" y="1230"/>
                    </a:lnTo>
                    <a:lnTo>
                      <a:pt x="637" y="1232"/>
                    </a:lnTo>
                    <a:lnTo>
                      <a:pt x="639" y="1232"/>
                    </a:lnTo>
                    <a:lnTo>
                      <a:pt x="641" y="1230"/>
                    </a:lnTo>
                    <a:lnTo>
                      <a:pt x="641" y="1229"/>
                    </a:lnTo>
                    <a:lnTo>
                      <a:pt x="645" y="1229"/>
                    </a:lnTo>
                    <a:lnTo>
                      <a:pt x="647" y="1230"/>
                    </a:lnTo>
                    <a:lnTo>
                      <a:pt x="649" y="1232"/>
                    </a:lnTo>
                    <a:lnTo>
                      <a:pt x="651" y="1232"/>
                    </a:lnTo>
                    <a:lnTo>
                      <a:pt x="651" y="1230"/>
                    </a:lnTo>
                    <a:lnTo>
                      <a:pt x="653" y="1230"/>
                    </a:lnTo>
                    <a:lnTo>
                      <a:pt x="653" y="1236"/>
                    </a:lnTo>
                    <a:lnTo>
                      <a:pt x="655" y="1238"/>
                    </a:lnTo>
                    <a:lnTo>
                      <a:pt x="659" y="1238"/>
                    </a:lnTo>
                    <a:lnTo>
                      <a:pt x="663" y="1240"/>
                    </a:lnTo>
                    <a:lnTo>
                      <a:pt x="673" y="1236"/>
                    </a:lnTo>
                    <a:lnTo>
                      <a:pt x="673" y="1234"/>
                    </a:lnTo>
                    <a:lnTo>
                      <a:pt x="673" y="1232"/>
                    </a:lnTo>
                    <a:lnTo>
                      <a:pt x="673" y="1230"/>
                    </a:lnTo>
                    <a:lnTo>
                      <a:pt x="675" y="1229"/>
                    </a:lnTo>
                    <a:lnTo>
                      <a:pt x="683" y="1229"/>
                    </a:lnTo>
                    <a:lnTo>
                      <a:pt x="697" y="1236"/>
                    </a:lnTo>
                    <a:lnTo>
                      <a:pt x="697" y="1238"/>
                    </a:lnTo>
                    <a:lnTo>
                      <a:pt x="701" y="1240"/>
                    </a:lnTo>
                    <a:lnTo>
                      <a:pt x="705" y="1242"/>
                    </a:lnTo>
                    <a:lnTo>
                      <a:pt x="713" y="1240"/>
                    </a:lnTo>
                    <a:lnTo>
                      <a:pt x="715" y="1240"/>
                    </a:lnTo>
                    <a:lnTo>
                      <a:pt x="719" y="1238"/>
                    </a:lnTo>
                    <a:lnTo>
                      <a:pt x="721" y="1236"/>
                    </a:lnTo>
                    <a:lnTo>
                      <a:pt x="723" y="1236"/>
                    </a:lnTo>
                    <a:lnTo>
                      <a:pt x="723" y="1234"/>
                    </a:lnTo>
                    <a:lnTo>
                      <a:pt x="729" y="1230"/>
                    </a:lnTo>
                    <a:lnTo>
                      <a:pt x="731" y="1229"/>
                    </a:lnTo>
                    <a:lnTo>
                      <a:pt x="733" y="1229"/>
                    </a:lnTo>
                    <a:lnTo>
                      <a:pt x="735" y="1229"/>
                    </a:lnTo>
                    <a:lnTo>
                      <a:pt x="739" y="1232"/>
                    </a:lnTo>
                    <a:lnTo>
                      <a:pt x="743" y="1232"/>
                    </a:lnTo>
                    <a:lnTo>
                      <a:pt x="745" y="1232"/>
                    </a:lnTo>
                    <a:lnTo>
                      <a:pt x="745" y="1230"/>
                    </a:lnTo>
                    <a:lnTo>
                      <a:pt x="749" y="1229"/>
                    </a:lnTo>
                    <a:lnTo>
                      <a:pt x="753" y="1230"/>
                    </a:lnTo>
                    <a:lnTo>
                      <a:pt x="751" y="1232"/>
                    </a:lnTo>
                    <a:lnTo>
                      <a:pt x="749" y="1234"/>
                    </a:lnTo>
                    <a:lnTo>
                      <a:pt x="747" y="1238"/>
                    </a:lnTo>
                    <a:lnTo>
                      <a:pt x="749" y="1242"/>
                    </a:lnTo>
                    <a:lnTo>
                      <a:pt x="747" y="1246"/>
                    </a:lnTo>
                    <a:lnTo>
                      <a:pt x="747" y="1250"/>
                    </a:lnTo>
                    <a:lnTo>
                      <a:pt x="749" y="1254"/>
                    </a:lnTo>
                    <a:lnTo>
                      <a:pt x="749" y="1258"/>
                    </a:lnTo>
                    <a:lnTo>
                      <a:pt x="749" y="1262"/>
                    </a:lnTo>
                    <a:lnTo>
                      <a:pt x="749" y="1264"/>
                    </a:lnTo>
                    <a:lnTo>
                      <a:pt x="749" y="1268"/>
                    </a:lnTo>
                    <a:lnTo>
                      <a:pt x="745" y="1270"/>
                    </a:lnTo>
                    <a:lnTo>
                      <a:pt x="743" y="1278"/>
                    </a:lnTo>
                    <a:lnTo>
                      <a:pt x="741" y="1278"/>
                    </a:lnTo>
                    <a:lnTo>
                      <a:pt x="739" y="1282"/>
                    </a:lnTo>
                    <a:lnTo>
                      <a:pt x="739" y="1284"/>
                    </a:lnTo>
                    <a:lnTo>
                      <a:pt x="735" y="1292"/>
                    </a:lnTo>
                    <a:lnTo>
                      <a:pt x="727" y="1316"/>
                    </a:lnTo>
                    <a:lnTo>
                      <a:pt x="725" y="1318"/>
                    </a:lnTo>
                    <a:lnTo>
                      <a:pt x="721" y="1322"/>
                    </a:lnTo>
                    <a:lnTo>
                      <a:pt x="713" y="1326"/>
                    </a:lnTo>
                    <a:lnTo>
                      <a:pt x="709" y="1326"/>
                    </a:lnTo>
                    <a:lnTo>
                      <a:pt x="707" y="1324"/>
                    </a:lnTo>
                    <a:lnTo>
                      <a:pt x="705" y="1326"/>
                    </a:lnTo>
                    <a:lnTo>
                      <a:pt x="699" y="1326"/>
                    </a:lnTo>
                    <a:lnTo>
                      <a:pt x="697" y="1324"/>
                    </a:lnTo>
                    <a:lnTo>
                      <a:pt x="695" y="1322"/>
                    </a:lnTo>
                    <a:lnTo>
                      <a:pt x="693" y="1320"/>
                    </a:lnTo>
                    <a:lnTo>
                      <a:pt x="691" y="1320"/>
                    </a:lnTo>
                    <a:lnTo>
                      <a:pt x="691" y="1318"/>
                    </a:lnTo>
                    <a:lnTo>
                      <a:pt x="689" y="1318"/>
                    </a:lnTo>
                    <a:lnTo>
                      <a:pt x="681" y="1318"/>
                    </a:lnTo>
                    <a:lnTo>
                      <a:pt x="679" y="1318"/>
                    </a:lnTo>
                    <a:lnTo>
                      <a:pt x="677" y="1320"/>
                    </a:lnTo>
                    <a:lnTo>
                      <a:pt x="671" y="1322"/>
                    </a:lnTo>
                    <a:lnTo>
                      <a:pt x="671" y="1320"/>
                    </a:lnTo>
                    <a:lnTo>
                      <a:pt x="675" y="1320"/>
                    </a:lnTo>
                    <a:lnTo>
                      <a:pt x="675" y="1318"/>
                    </a:lnTo>
                    <a:lnTo>
                      <a:pt x="673" y="1318"/>
                    </a:lnTo>
                    <a:lnTo>
                      <a:pt x="667" y="1320"/>
                    </a:lnTo>
                    <a:lnTo>
                      <a:pt x="649" y="1330"/>
                    </a:lnTo>
                    <a:lnTo>
                      <a:pt x="643" y="1326"/>
                    </a:lnTo>
                    <a:lnTo>
                      <a:pt x="635" y="1326"/>
                    </a:lnTo>
                    <a:lnTo>
                      <a:pt x="634" y="1324"/>
                    </a:lnTo>
                    <a:lnTo>
                      <a:pt x="628" y="1324"/>
                    </a:lnTo>
                    <a:lnTo>
                      <a:pt x="620" y="1320"/>
                    </a:lnTo>
                    <a:lnTo>
                      <a:pt x="606" y="1316"/>
                    </a:lnTo>
                    <a:lnTo>
                      <a:pt x="598" y="1318"/>
                    </a:lnTo>
                    <a:lnTo>
                      <a:pt x="596" y="1318"/>
                    </a:lnTo>
                    <a:lnTo>
                      <a:pt x="596" y="1316"/>
                    </a:lnTo>
                    <a:lnTo>
                      <a:pt x="594" y="1312"/>
                    </a:lnTo>
                    <a:lnTo>
                      <a:pt x="592" y="1312"/>
                    </a:lnTo>
                    <a:lnTo>
                      <a:pt x="570" y="1308"/>
                    </a:lnTo>
                    <a:lnTo>
                      <a:pt x="568" y="1308"/>
                    </a:lnTo>
                    <a:lnTo>
                      <a:pt x="566" y="1306"/>
                    </a:lnTo>
                    <a:lnTo>
                      <a:pt x="566" y="1304"/>
                    </a:lnTo>
                    <a:lnTo>
                      <a:pt x="566" y="1302"/>
                    </a:lnTo>
                    <a:lnTo>
                      <a:pt x="566" y="1300"/>
                    </a:lnTo>
                    <a:lnTo>
                      <a:pt x="564" y="1300"/>
                    </a:lnTo>
                    <a:lnTo>
                      <a:pt x="562" y="1298"/>
                    </a:lnTo>
                    <a:lnTo>
                      <a:pt x="552" y="1296"/>
                    </a:lnTo>
                    <a:lnTo>
                      <a:pt x="538" y="1298"/>
                    </a:lnTo>
                    <a:lnTo>
                      <a:pt x="522" y="1310"/>
                    </a:lnTo>
                    <a:lnTo>
                      <a:pt x="522" y="1312"/>
                    </a:lnTo>
                    <a:lnTo>
                      <a:pt x="522" y="1316"/>
                    </a:lnTo>
                    <a:lnTo>
                      <a:pt x="524" y="1318"/>
                    </a:lnTo>
                    <a:lnTo>
                      <a:pt x="524" y="1322"/>
                    </a:lnTo>
                    <a:lnTo>
                      <a:pt x="524" y="1324"/>
                    </a:lnTo>
                    <a:lnTo>
                      <a:pt x="524" y="1326"/>
                    </a:lnTo>
                    <a:lnTo>
                      <a:pt x="518" y="1334"/>
                    </a:lnTo>
                    <a:lnTo>
                      <a:pt x="512" y="1338"/>
                    </a:lnTo>
                    <a:lnTo>
                      <a:pt x="508" y="1338"/>
                    </a:lnTo>
                    <a:lnTo>
                      <a:pt x="504" y="1336"/>
                    </a:lnTo>
                    <a:lnTo>
                      <a:pt x="498" y="1330"/>
                    </a:lnTo>
                    <a:lnTo>
                      <a:pt x="464" y="1320"/>
                    </a:lnTo>
                    <a:lnTo>
                      <a:pt x="458" y="1312"/>
                    </a:lnTo>
                    <a:lnTo>
                      <a:pt x="458" y="1306"/>
                    </a:lnTo>
                    <a:lnTo>
                      <a:pt x="456" y="1304"/>
                    </a:lnTo>
                    <a:lnTo>
                      <a:pt x="436" y="1298"/>
                    </a:lnTo>
                    <a:lnTo>
                      <a:pt x="434" y="1298"/>
                    </a:lnTo>
                    <a:lnTo>
                      <a:pt x="430" y="1296"/>
                    </a:lnTo>
                    <a:lnTo>
                      <a:pt x="426" y="1296"/>
                    </a:lnTo>
                    <a:lnTo>
                      <a:pt x="422" y="1298"/>
                    </a:lnTo>
                    <a:lnTo>
                      <a:pt x="416" y="1296"/>
                    </a:lnTo>
                    <a:lnTo>
                      <a:pt x="405" y="1292"/>
                    </a:lnTo>
                    <a:lnTo>
                      <a:pt x="403" y="1290"/>
                    </a:lnTo>
                    <a:lnTo>
                      <a:pt x="401" y="1290"/>
                    </a:lnTo>
                    <a:lnTo>
                      <a:pt x="399" y="1290"/>
                    </a:lnTo>
                    <a:lnTo>
                      <a:pt x="399" y="1288"/>
                    </a:lnTo>
                    <a:lnTo>
                      <a:pt x="397" y="1284"/>
                    </a:lnTo>
                    <a:lnTo>
                      <a:pt x="393" y="1286"/>
                    </a:lnTo>
                    <a:lnTo>
                      <a:pt x="393" y="1284"/>
                    </a:lnTo>
                    <a:lnTo>
                      <a:pt x="393" y="1282"/>
                    </a:lnTo>
                    <a:lnTo>
                      <a:pt x="391" y="1282"/>
                    </a:lnTo>
                    <a:lnTo>
                      <a:pt x="389" y="1282"/>
                    </a:lnTo>
                    <a:lnTo>
                      <a:pt x="385" y="1280"/>
                    </a:lnTo>
                    <a:lnTo>
                      <a:pt x="383" y="1278"/>
                    </a:lnTo>
                    <a:lnTo>
                      <a:pt x="383" y="1274"/>
                    </a:lnTo>
                    <a:lnTo>
                      <a:pt x="387" y="1276"/>
                    </a:lnTo>
                    <a:lnTo>
                      <a:pt x="387" y="1272"/>
                    </a:lnTo>
                    <a:lnTo>
                      <a:pt x="389" y="1270"/>
                    </a:lnTo>
                    <a:lnTo>
                      <a:pt x="391" y="1270"/>
                    </a:lnTo>
                    <a:lnTo>
                      <a:pt x="393" y="1268"/>
                    </a:lnTo>
                    <a:lnTo>
                      <a:pt x="397" y="1264"/>
                    </a:lnTo>
                    <a:lnTo>
                      <a:pt x="401" y="1256"/>
                    </a:lnTo>
                    <a:lnTo>
                      <a:pt x="401" y="1250"/>
                    </a:lnTo>
                    <a:lnTo>
                      <a:pt x="399" y="1248"/>
                    </a:lnTo>
                    <a:lnTo>
                      <a:pt x="397" y="1246"/>
                    </a:lnTo>
                    <a:lnTo>
                      <a:pt x="395" y="1246"/>
                    </a:lnTo>
                    <a:lnTo>
                      <a:pt x="393" y="1244"/>
                    </a:lnTo>
                    <a:lnTo>
                      <a:pt x="393" y="1240"/>
                    </a:lnTo>
                    <a:lnTo>
                      <a:pt x="393" y="1236"/>
                    </a:lnTo>
                    <a:lnTo>
                      <a:pt x="395" y="1234"/>
                    </a:lnTo>
                    <a:lnTo>
                      <a:pt x="399" y="1234"/>
                    </a:lnTo>
                    <a:lnTo>
                      <a:pt x="401" y="1229"/>
                    </a:lnTo>
                    <a:lnTo>
                      <a:pt x="399" y="1225"/>
                    </a:lnTo>
                    <a:lnTo>
                      <a:pt x="397" y="1227"/>
                    </a:lnTo>
                    <a:lnTo>
                      <a:pt x="395" y="1229"/>
                    </a:lnTo>
                    <a:lnTo>
                      <a:pt x="393" y="1229"/>
                    </a:lnTo>
                    <a:lnTo>
                      <a:pt x="393" y="1230"/>
                    </a:lnTo>
                    <a:lnTo>
                      <a:pt x="389" y="1229"/>
                    </a:lnTo>
                    <a:lnTo>
                      <a:pt x="389" y="1227"/>
                    </a:lnTo>
                    <a:lnTo>
                      <a:pt x="389" y="1223"/>
                    </a:lnTo>
                    <a:lnTo>
                      <a:pt x="383" y="1221"/>
                    </a:lnTo>
                    <a:lnTo>
                      <a:pt x="377" y="1221"/>
                    </a:lnTo>
                    <a:lnTo>
                      <a:pt x="369" y="1225"/>
                    </a:lnTo>
                    <a:lnTo>
                      <a:pt x="369" y="1227"/>
                    </a:lnTo>
                    <a:lnTo>
                      <a:pt x="367" y="1227"/>
                    </a:lnTo>
                    <a:lnTo>
                      <a:pt x="365" y="1227"/>
                    </a:lnTo>
                    <a:lnTo>
                      <a:pt x="361" y="1227"/>
                    </a:lnTo>
                    <a:lnTo>
                      <a:pt x="359" y="1227"/>
                    </a:lnTo>
                    <a:lnTo>
                      <a:pt x="355" y="1229"/>
                    </a:lnTo>
                    <a:lnTo>
                      <a:pt x="353" y="1227"/>
                    </a:lnTo>
                    <a:lnTo>
                      <a:pt x="349" y="1225"/>
                    </a:lnTo>
                    <a:lnTo>
                      <a:pt x="347" y="1227"/>
                    </a:lnTo>
                    <a:lnTo>
                      <a:pt x="343" y="1227"/>
                    </a:lnTo>
                    <a:lnTo>
                      <a:pt x="341" y="1227"/>
                    </a:lnTo>
                    <a:lnTo>
                      <a:pt x="335" y="1225"/>
                    </a:lnTo>
                    <a:lnTo>
                      <a:pt x="333" y="1227"/>
                    </a:lnTo>
                    <a:lnTo>
                      <a:pt x="321" y="1230"/>
                    </a:lnTo>
                    <a:lnTo>
                      <a:pt x="317" y="1230"/>
                    </a:lnTo>
                    <a:lnTo>
                      <a:pt x="315" y="1229"/>
                    </a:lnTo>
                    <a:lnTo>
                      <a:pt x="301" y="1227"/>
                    </a:lnTo>
                    <a:lnTo>
                      <a:pt x="297" y="1229"/>
                    </a:lnTo>
                    <a:lnTo>
                      <a:pt x="295" y="1230"/>
                    </a:lnTo>
                    <a:lnTo>
                      <a:pt x="293" y="1229"/>
                    </a:lnTo>
                    <a:lnTo>
                      <a:pt x="291" y="1229"/>
                    </a:lnTo>
                    <a:lnTo>
                      <a:pt x="289" y="1229"/>
                    </a:lnTo>
                    <a:lnTo>
                      <a:pt x="283" y="1232"/>
                    </a:lnTo>
                    <a:lnTo>
                      <a:pt x="267" y="1232"/>
                    </a:lnTo>
                    <a:lnTo>
                      <a:pt x="257" y="1236"/>
                    </a:lnTo>
                    <a:lnTo>
                      <a:pt x="255" y="1238"/>
                    </a:lnTo>
                    <a:lnTo>
                      <a:pt x="251" y="1240"/>
                    </a:lnTo>
                    <a:lnTo>
                      <a:pt x="247" y="1244"/>
                    </a:lnTo>
                    <a:lnTo>
                      <a:pt x="245" y="1246"/>
                    </a:lnTo>
                    <a:lnTo>
                      <a:pt x="241" y="1244"/>
                    </a:lnTo>
                    <a:lnTo>
                      <a:pt x="239" y="1246"/>
                    </a:lnTo>
                    <a:lnTo>
                      <a:pt x="237" y="1246"/>
                    </a:lnTo>
                    <a:lnTo>
                      <a:pt x="235" y="1246"/>
                    </a:lnTo>
                    <a:lnTo>
                      <a:pt x="231" y="1248"/>
                    </a:lnTo>
                    <a:lnTo>
                      <a:pt x="227" y="1254"/>
                    </a:lnTo>
                    <a:lnTo>
                      <a:pt x="219" y="1258"/>
                    </a:lnTo>
                    <a:lnTo>
                      <a:pt x="213" y="1258"/>
                    </a:lnTo>
                    <a:lnTo>
                      <a:pt x="211" y="1258"/>
                    </a:lnTo>
                    <a:lnTo>
                      <a:pt x="207" y="1258"/>
                    </a:lnTo>
                    <a:lnTo>
                      <a:pt x="203" y="1254"/>
                    </a:lnTo>
                    <a:lnTo>
                      <a:pt x="203" y="1256"/>
                    </a:lnTo>
                    <a:lnTo>
                      <a:pt x="191" y="1256"/>
                    </a:lnTo>
                    <a:lnTo>
                      <a:pt x="186" y="1258"/>
                    </a:lnTo>
                    <a:lnTo>
                      <a:pt x="184" y="1256"/>
                    </a:lnTo>
                    <a:lnTo>
                      <a:pt x="174" y="1248"/>
                    </a:lnTo>
                    <a:lnTo>
                      <a:pt x="172" y="1244"/>
                    </a:lnTo>
                    <a:lnTo>
                      <a:pt x="166" y="1246"/>
                    </a:lnTo>
                    <a:lnTo>
                      <a:pt x="166" y="1248"/>
                    </a:lnTo>
                    <a:lnTo>
                      <a:pt x="150" y="1278"/>
                    </a:lnTo>
                    <a:lnTo>
                      <a:pt x="130" y="1288"/>
                    </a:lnTo>
                    <a:lnTo>
                      <a:pt x="118" y="1302"/>
                    </a:lnTo>
                    <a:lnTo>
                      <a:pt x="120" y="1304"/>
                    </a:lnTo>
                    <a:lnTo>
                      <a:pt x="116" y="1310"/>
                    </a:lnTo>
                    <a:lnTo>
                      <a:pt x="114" y="1312"/>
                    </a:lnTo>
                    <a:lnTo>
                      <a:pt x="110" y="1320"/>
                    </a:lnTo>
                    <a:lnTo>
                      <a:pt x="108" y="1332"/>
                    </a:lnTo>
                    <a:lnTo>
                      <a:pt x="112" y="1336"/>
                    </a:lnTo>
                    <a:lnTo>
                      <a:pt x="112" y="1342"/>
                    </a:lnTo>
                    <a:lnTo>
                      <a:pt x="104" y="1354"/>
                    </a:lnTo>
                    <a:lnTo>
                      <a:pt x="102" y="1356"/>
                    </a:lnTo>
                    <a:lnTo>
                      <a:pt x="100" y="1358"/>
                    </a:lnTo>
                    <a:lnTo>
                      <a:pt x="98" y="1362"/>
                    </a:lnTo>
                    <a:lnTo>
                      <a:pt x="94" y="1362"/>
                    </a:lnTo>
                    <a:lnTo>
                      <a:pt x="84" y="1372"/>
                    </a:lnTo>
                    <a:lnTo>
                      <a:pt x="66" y="1376"/>
                    </a:lnTo>
                    <a:lnTo>
                      <a:pt x="64" y="1380"/>
                    </a:lnTo>
                    <a:lnTo>
                      <a:pt x="58" y="1394"/>
                    </a:lnTo>
                    <a:lnTo>
                      <a:pt x="48" y="1400"/>
                    </a:lnTo>
                    <a:lnTo>
                      <a:pt x="44" y="1404"/>
                    </a:lnTo>
                    <a:lnTo>
                      <a:pt x="40" y="1420"/>
                    </a:lnTo>
                    <a:lnTo>
                      <a:pt x="28" y="1438"/>
                    </a:lnTo>
                    <a:lnTo>
                      <a:pt x="26" y="1440"/>
                    </a:lnTo>
                    <a:lnTo>
                      <a:pt x="20" y="1450"/>
                    </a:lnTo>
                    <a:lnTo>
                      <a:pt x="20" y="1452"/>
                    </a:lnTo>
                    <a:lnTo>
                      <a:pt x="16" y="1461"/>
                    </a:lnTo>
                    <a:lnTo>
                      <a:pt x="12" y="1463"/>
                    </a:lnTo>
                    <a:lnTo>
                      <a:pt x="10" y="1469"/>
                    </a:lnTo>
                    <a:lnTo>
                      <a:pt x="8" y="1481"/>
                    </a:lnTo>
                    <a:lnTo>
                      <a:pt x="12" y="1479"/>
                    </a:lnTo>
                    <a:lnTo>
                      <a:pt x="14" y="1487"/>
                    </a:lnTo>
                    <a:lnTo>
                      <a:pt x="16" y="1487"/>
                    </a:lnTo>
                    <a:lnTo>
                      <a:pt x="20" y="1493"/>
                    </a:lnTo>
                    <a:lnTo>
                      <a:pt x="20" y="1499"/>
                    </a:lnTo>
                    <a:lnTo>
                      <a:pt x="18" y="1503"/>
                    </a:lnTo>
                    <a:lnTo>
                      <a:pt x="16" y="1503"/>
                    </a:lnTo>
                    <a:lnTo>
                      <a:pt x="16" y="1505"/>
                    </a:lnTo>
                    <a:lnTo>
                      <a:pt x="20" y="1511"/>
                    </a:lnTo>
                    <a:lnTo>
                      <a:pt x="22" y="1531"/>
                    </a:lnTo>
                    <a:lnTo>
                      <a:pt x="14" y="1553"/>
                    </a:lnTo>
                    <a:lnTo>
                      <a:pt x="14" y="1559"/>
                    </a:lnTo>
                    <a:lnTo>
                      <a:pt x="10" y="1567"/>
                    </a:lnTo>
                    <a:lnTo>
                      <a:pt x="4" y="1571"/>
                    </a:lnTo>
                    <a:lnTo>
                      <a:pt x="2" y="1571"/>
                    </a:lnTo>
                    <a:lnTo>
                      <a:pt x="0" y="1571"/>
                    </a:lnTo>
                    <a:lnTo>
                      <a:pt x="0" y="1573"/>
                    </a:lnTo>
                    <a:lnTo>
                      <a:pt x="2" y="1575"/>
                    </a:lnTo>
                    <a:lnTo>
                      <a:pt x="2" y="1573"/>
                    </a:lnTo>
                    <a:lnTo>
                      <a:pt x="4" y="1573"/>
                    </a:lnTo>
                    <a:lnTo>
                      <a:pt x="4" y="1575"/>
                    </a:lnTo>
                    <a:lnTo>
                      <a:pt x="8" y="1577"/>
                    </a:lnTo>
                    <a:lnTo>
                      <a:pt x="8" y="1579"/>
                    </a:lnTo>
                    <a:lnTo>
                      <a:pt x="10" y="1581"/>
                    </a:lnTo>
                    <a:lnTo>
                      <a:pt x="10" y="1583"/>
                    </a:lnTo>
                    <a:lnTo>
                      <a:pt x="12" y="1585"/>
                    </a:lnTo>
                    <a:lnTo>
                      <a:pt x="14" y="1589"/>
                    </a:lnTo>
                    <a:lnTo>
                      <a:pt x="14" y="1591"/>
                    </a:lnTo>
                    <a:lnTo>
                      <a:pt x="12" y="1591"/>
                    </a:lnTo>
                    <a:lnTo>
                      <a:pt x="12" y="1593"/>
                    </a:lnTo>
                    <a:lnTo>
                      <a:pt x="10" y="1593"/>
                    </a:lnTo>
                    <a:lnTo>
                      <a:pt x="10" y="1597"/>
                    </a:lnTo>
                    <a:lnTo>
                      <a:pt x="12" y="1597"/>
                    </a:lnTo>
                    <a:lnTo>
                      <a:pt x="10" y="1605"/>
                    </a:lnTo>
                    <a:lnTo>
                      <a:pt x="12" y="1607"/>
                    </a:lnTo>
                    <a:lnTo>
                      <a:pt x="10" y="1607"/>
                    </a:lnTo>
                    <a:lnTo>
                      <a:pt x="12" y="1609"/>
                    </a:lnTo>
                    <a:lnTo>
                      <a:pt x="18" y="1611"/>
                    </a:lnTo>
                    <a:lnTo>
                      <a:pt x="18" y="1613"/>
                    </a:lnTo>
                    <a:lnTo>
                      <a:pt x="20" y="1615"/>
                    </a:lnTo>
                    <a:lnTo>
                      <a:pt x="22" y="1615"/>
                    </a:lnTo>
                    <a:lnTo>
                      <a:pt x="24" y="1615"/>
                    </a:lnTo>
                    <a:lnTo>
                      <a:pt x="24" y="1617"/>
                    </a:lnTo>
                    <a:lnTo>
                      <a:pt x="26" y="1617"/>
                    </a:lnTo>
                    <a:lnTo>
                      <a:pt x="30" y="1615"/>
                    </a:lnTo>
                    <a:lnTo>
                      <a:pt x="38" y="1613"/>
                    </a:lnTo>
                    <a:lnTo>
                      <a:pt x="38" y="1615"/>
                    </a:lnTo>
                    <a:lnTo>
                      <a:pt x="32" y="1615"/>
                    </a:lnTo>
                    <a:lnTo>
                      <a:pt x="30" y="1617"/>
                    </a:lnTo>
                    <a:lnTo>
                      <a:pt x="32" y="1619"/>
                    </a:lnTo>
                    <a:lnTo>
                      <a:pt x="30" y="1623"/>
                    </a:lnTo>
                    <a:lnTo>
                      <a:pt x="32" y="1625"/>
                    </a:lnTo>
                    <a:lnTo>
                      <a:pt x="34" y="1625"/>
                    </a:lnTo>
                    <a:lnTo>
                      <a:pt x="36" y="1625"/>
                    </a:lnTo>
                    <a:lnTo>
                      <a:pt x="34" y="1627"/>
                    </a:lnTo>
                    <a:lnTo>
                      <a:pt x="36" y="1627"/>
                    </a:lnTo>
                    <a:lnTo>
                      <a:pt x="36" y="1629"/>
                    </a:lnTo>
                    <a:lnTo>
                      <a:pt x="38" y="1629"/>
                    </a:lnTo>
                    <a:lnTo>
                      <a:pt x="38" y="1627"/>
                    </a:lnTo>
                    <a:lnTo>
                      <a:pt x="40" y="1627"/>
                    </a:lnTo>
                    <a:lnTo>
                      <a:pt x="40" y="1631"/>
                    </a:lnTo>
                    <a:lnTo>
                      <a:pt x="42" y="1631"/>
                    </a:lnTo>
                    <a:lnTo>
                      <a:pt x="42" y="1635"/>
                    </a:lnTo>
                    <a:lnTo>
                      <a:pt x="44" y="1637"/>
                    </a:lnTo>
                    <a:lnTo>
                      <a:pt x="46" y="1639"/>
                    </a:lnTo>
                    <a:lnTo>
                      <a:pt x="52" y="1643"/>
                    </a:lnTo>
                    <a:lnTo>
                      <a:pt x="54" y="1645"/>
                    </a:lnTo>
                    <a:lnTo>
                      <a:pt x="54" y="1647"/>
                    </a:lnTo>
                    <a:lnTo>
                      <a:pt x="56" y="1649"/>
                    </a:lnTo>
                    <a:lnTo>
                      <a:pt x="58" y="1649"/>
                    </a:lnTo>
                    <a:lnTo>
                      <a:pt x="58" y="1651"/>
                    </a:lnTo>
                    <a:lnTo>
                      <a:pt x="60" y="1653"/>
                    </a:lnTo>
                    <a:lnTo>
                      <a:pt x="60" y="1655"/>
                    </a:lnTo>
                    <a:lnTo>
                      <a:pt x="60" y="1657"/>
                    </a:lnTo>
                    <a:lnTo>
                      <a:pt x="62" y="1659"/>
                    </a:lnTo>
                    <a:lnTo>
                      <a:pt x="60" y="1661"/>
                    </a:lnTo>
                    <a:lnTo>
                      <a:pt x="62" y="1661"/>
                    </a:lnTo>
                    <a:lnTo>
                      <a:pt x="62" y="1663"/>
                    </a:lnTo>
                    <a:lnTo>
                      <a:pt x="60" y="1663"/>
                    </a:lnTo>
                    <a:lnTo>
                      <a:pt x="60" y="1665"/>
                    </a:lnTo>
                    <a:lnTo>
                      <a:pt x="62" y="1667"/>
                    </a:lnTo>
                    <a:lnTo>
                      <a:pt x="64" y="1667"/>
                    </a:lnTo>
                    <a:lnTo>
                      <a:pt x="66" y="1667"/>
                    </a:lnTo>
                    <a:lnTo>
                      <a:pt x="66" y="1669"/>
                    </a:lnTo>
                    <a:lnTo>
                      <a:pt x="66" y="1671"/>
                    </a:lnTo>
                    <a:lnTo>
                      <a:pt x="72" y="1675"/>
                    </a:lnTo>
                    <a:lnTo>
                      <a:pt x="72" y="1677"/>
                    </a:lnTo>
                    <a:lnTo>
                      <a:pt x="86" y="1683"/>
                    </a:lnTo>
                    <a:lnTo>
                      <a:pt x="84" y="1683"/>
                    </a:lnTo>
                    <a:lnTo>
                      <a:pt x="86" y="1683"/>
                    </a:lnTo>
                    <a:lnTo>
                      <a:pt x="86" y="1684"/>
                    </a:lnTo>
                    <a:lnTo>
                      <a:pt x="88" y="1684"/>
                    </a:lnTo>
                    <a:lnTo>
                      <a:pt x="90" y="1686"/>
                    </a:lnTo>
                    <a:lnTo>
                      <a:pt x="88" y="1686"/>
                    </a:lnTo>
                    <a:lnTo>
                      <a:pt x="90" y="1688"/>
                    </a:lnTo>
                    <a:lnTo>
                      <a:pt x="92" y="1688"/>
                    </a:lnTo>
                    <a:lnTo>
                      <a:pt x="94" y="1692"/>
                    </a:lnTo>
                    <a:lnTo>
                      <a:pt x="100" y="1694"/>
                    </a:lnTo>
                    <a:lnTo>
                      <a:pt x="128" y="1716"/>
                    </a:lnTo>
                    <a:lnTo>
                      <a:pt x="132" y="1716"/>
                    </a:lnTo>
                    <a:lnTo>
                      <a:pt x="136" y="1718"/>
                    </a:lnTo>
                    <a:lnTo>
                      <a:pt x="140" y="1718"/>
                    </a:lnTo>
                    <a:lnTo>
                      <a:pt x="140" y="1720"/>
                    </a:lnTo>
                    <a:lnTo>
                      <a:pt x="146" y="1720"/>
                    </a:lnTo>
                    <a:lnTo>
                      <a:pt x="188" y="1708"/>
                    </a:lnTo>
                    <a:lnTo>
                      <a:pt x="201" y="1710"/>
                    </a:lnTo>
                    <a:lnTo>
                      <a:pt x="203" y="1708"/>
                    </a:lnTo>
                    <a:lnTo>
                      <a:pt x="203" y="1710"/>
                    </a:lnTo>
                    <a:lnTo>
                      <a:pt x="219" y="1714"/>
                    </a:lnTo>
                    <a:lnTo>
                      <a:pt x="223" y="1712"/>
                    </a:lnTo>
                    <a:lnTo>
                      <a:pt x="225" y="1710"/>
                    </a:lnTo>
                    <a:lnTo>
                      <a:pt x="249" y="1700"/>
                    </a:lnTo>
                    <a:lnTo>
                      <a:pt x="257" y="1700"/>
                    </a:lnTo>
                    <a:lnTo>
                      <a:pt x="259" y="1700"/>
                    </a:lnTo>
                    <a:lnTo>
                      <a:pt x="263" y="1696"/>
                    </a:lnTo>
                    <a:lnTo>
                      <a:pt x="273" y="1692"/>
                    </a:lnTo>
                    <a:lnTo>
                      <a:pt x="271" y="1692"/>
                    </a:lnTo>
                    <a:lnTo>
                      <a:pt x="285" y="1692"/>
                    </a:lnTo>
                    <a:lnTo>
                      <a:pt x="305" y="1692"/>
                    </a:lnTo>
                    <a:lnTo>
                      <a:pt x="313" y="1694"/>
                    </a:lnTo>
                    <a:lnTo>
                      <a:pt x="315" y="1698"/>
                    </a:lnTo>
                    <a:lnTo>
                      <a:pt x="317" y="1700"/>
                    </a:lnTo>
                    <a:lnTo>
                      <a:pt x="319" y="1702"/>
                    </a:lnTo>
                    <a:lnTo>
                      <a:pt x="319" y="1704"/>
                    </a:lnTo>
                    <a:lnTo>
                      <a:pt x="321" y="1704"/>
                    </a:lnTo>
                    <a:lnTo>
                      <a:pt x="321" y="1706"/>
                    </a:lnTo>
                    <a:lnTo>
                      <a:pt x="321" y="1714"/>
                    </a:lnTo>
                    <a:lnTo>
                      <a:pt x="325" y="1716"/>
                    </a:lnTo>
                    <a:lnTo>
                      <a:pt x="327" y="1718"/>
                    </a:lnTo>
                    <a:lnTo>
                      <a:pt x="329" y="1720"/>
                    </a:lnTo>
                    <a:lnTo>
                      <a:pt x="331" y="1720"/>
                    </a:lnTo>
                    <a:lnTo>
                      <a:pt x="333" y="1722"/>
                    </a:lnTo>
                    <a:lnTo>
                      <a:pt x="337" y="1720"/>
                    </a:lnTo>
                    <a:lnTo>
                      <a:pt x="339" y="1718"/>
                    </a:lnTo>
                    <a:lnTo>
                      <a:pt x="339" y="1720"/>
                    </a:lnTo>
                    <a:lnTo>
                      <a:pt x="341" y="1720"/>
                    </a:lnTo>
                    <a:lnTo>
                      <a:pt x="343" y="1718"/>
                    </a:lnTo>
                    <a:lnTo>
                      <a:pt x="345" y="1716"/>
                    </a:lnTo>
                    <a:lnTo>
                      <a:pt x="351" y="1718"/>
                    </a:lnTo>
                    <a:lnTo>
                      <a:pt x="359" y="1718"/>
                    </a:lnTo>
                    <a:lnTo>
                      <a:pt x="361" y="1714"/>
                    </a:lnTo>
                    <a:lnTo>
                      <a:pt x="361" y="1712"/>
                    </a:lnTo>
                    <a:lnTo>
                      <a:pt x="363" y="1712"/>
                    </a:lnTo>
                    <a:lnTo>
                      <a:pt x="363" y="1714"/>
                    </a:lnTo>
                    <a:lnTo>
                      <a:pt x="363" y="1716"/>
                    </a:lnTo>
                    <a:lnTo>
                      <a:pt x="365" y="1718"/>
                    </a:lnTo>
                    <a:lnTo>
                      <a:pt x="367" y="1716"/>
                    </a:lnTo>
                    <a:lnTo>
                      <a:pt x="369" y="1716"/>
                    </a:lnTo>
                    <a:lnTo>
                      <a:pt x="371" y="1724"/>
                    </a:lnTo>
                    <a:lnTo>
                      <a:pt x="377" y="1726"/>
                    </a:lnTo>
                    <a:lnTo>
                      <a:pt x="377" y="1724"/>
                    </a:lnTo>
                    <a:lnTo>
                      <a:pt x="379" y="1724"/>
                    </a:lnTo>
                    <a:lnTo>
                      <a:pt x="381" y="1724"/>
                    </a:lnTo>
                    <a:lnTo>
                      <a:pt x="381" y="1726"/>
                    </a:lnTo>
                    <a:lnTo>
                      <a:pt x="381" y="1728"/>
                    </a:lnTo>
                    <a:lnTo>
                      <a:pt x="379" y="1728"/>
                    </a:lnTo>
                    <a:lnTo>
                      <a:pt x="381" y="1730"/>
                    </a:lnTo>
                    <a:lnTo>
                      <a:pt x="381" y="1732"/>
                    </a:lnTo>
                    <a:lnTo>
                      <a:pt x="385" y="1736"/>
                    </a:lnTo>
                    <a:lnTo>
                      <a:pt x="383" y="1736"/>
                    </a:lnTo>
                    <a:lnTo>
                      <a:pt x="381" y="1750"/>
                    </a:lnTo>
                    <a:lnTo>
                      <a:pt x="381" y="1752"/>
                    </a:lnTo>
                    <a:lnTo>
                      <a:pt x="379" y="1756"/>
                    </a:lnTo>
                    <a:lnTo>
                      <a:pt x="379" y="1758"/>
                    </a:lnTo>
                    <a:lnTo>
                      <a:pt x="377" y="1764"/>
                    </a:lnTo>
                    <a:lnTo>
                      <a:pt x="379" y="1766"/>
                    </a:lnTo>
                    <a:lnTo>
                      <a:pt x="379" y="1770"/>
                    </a:lnTo>
                    <a:lnTo>
                      <a:pt x="379" y="1772"/>
                    </a:lnTo>
                    <a:lnTo>
                      <a:pt x="377" y="1772"/>
                    </a:lnTo>
                    <a:lnTo>
                      <a:pt x="377" y="1774"/>
                    </a:lnTo>
                    <a:lnTo>
                      <a:pt x="381" y="1778"/>
                    </a:lnTo>
                    <a:lnTo>
                      <a:pt x="383" y="1778"/>
                    </a:lnTo>
                    <a:lnTo>
                      <a:pt x="383" y="1780"/>
                    </a:lnTo>
                    <a:lnTo>
                      <a:pt x="379" y="1780"/>
                    </a:lnTo>
                    <a:lnTo>
                      <a:pt x="377" y="1778"/>
                    </a:lnTo>
                    <a:lnTo>
                      <a:pt x="377" y="1776"/>
                    </a:lnTo>
                    <a:lnTo>
                      <a:pt x="375" y="1776"/>
                    </a:lnTo>
                    <a:lnTo>
                      <a:pt x="375" y="1786"/>
                    </a:lnTo>
                    <a:lnTo>
                      <a:pt x="371" y="1790"/>
                    </a:lnTo>
                    <a:lnTo>
                      <a:pt x="369" y="1790"/>
                    </a:lnTo>
                    <a:lnTo>
                      <a:pt x="375" y="1808"/>
                    </a:lnTo>
                    <a:lnTo>
                      <a:pt x="399" y="1832"/>
                    </a:lnTo>
                    <a:lnTo>
                      <a:pt x="401" y="1836"/>
                    </a:lnTo>
                    <a:lnTo>
                      <a:pt x="403" y="1838"/>
                    </a:lnTo>
                    <a:lnTo>
                      <a:pt x="411" y="1846"/>
                    </a:lnTo>
                    <a:lnTo>
                      <a:pt x="413" y="1852"/>
                    </a:lnTo>
                    <a:lnTo>
                      <a:pt x="414" y="1852"/>
                    </a:lnTo>
                    <a:lnTo>
                      <a:pt x="414" y="1860"/>
                    </a:lnTo>
                    <a:lnTo>
                      <a:pt x="416" y="1862"/>
                    </a:lnTo>
                    <a:lnTo>
                      <a:pt x="418" y="1864"/>
                    </a:lnTo>
                    <a:lnTo>
                      <a:pt x="416" y="1866"/>
                    </a:lnTo>
                    <a:lnTo>
                      <a:pt x="416" y="1868"/>
                    </a:lnTo>
                    <a:lnTo>
                      <a:pt x="424" y="1878"/>
                    </a:lnTo>
                    <a:lnTo>
                      <a:pt x="428" y="1894"/>
                    </a:lnTo>
                    <a:lnTo>
                      <a:pt x="430" y="1896"/>
                    </a:lnTo>
                    <a:lnTo>
                      <a:pt x="430" y="1904"/>
                    </a:lnTo>
                    <a:lnTo>
                      <a:pt x="428" y="1908"/>
                    </a:lnTo>
                    <a:lnTo>
                      <a:pt x="428" y="1910"/>
                    </a:lnTo>
                    <a:lnTo>
                      <a:pt x="430" y="1919"/>
                    </a:lnTo>
                    <a:lnTo>
                      <a:pt x="432" y="1921"/>
                    </a:lnTo>
                    <a:lnTo>
                      <a:pt x="434" y="1925"/>
                    </a:lnTo>
                    <a:lnTo>
                      <a:pt x="436" y="1927"/>
                    </a:lnTo>
                    <a:lnTo>
                      <a:pt x="438" y="1933"/>
                    </a:lnTo>
                    <a:lnTo>
                      <a:pt x="436" y="1935"/>
                    </a:lnTo>
                    <a:lnTo>
                      <a:pt x="436" y="1939"/>
                    </a:lnTo>
                    <a:lnTo>
                      <a:pt x="436" y="1941"/>
                    </a:lnTo>
                    <a:lnTo>
                      <a:pt x="436" y="1945"/>
                    </a:lnTo>
                    <a:lnTo>
                      <a:pt x="434" y="1951"/>
                    </a:lnTo>
                    <a:lnTo>
                      <a:pt x="430" y="1957"/>
                    </a:lnTo>
                    <a:lnTo>
                      <a:pt x="424" y="1959"/>
                    </a:lnTo>
                    <a:lnTo>
                      <a:pt x="424" y="1963"/>
                    </a:lnTo>
                    <a:lnTo>
                      <a:pt x="420" y="1967"/>
                    </a:lnTo>
                    <a:lnTo>
                      <a:pt x="418" y="1971"/>
                    </a:lnTo>
                    <a:lnTo>
                      <a:pt x="418" y="1973"/>
                    </a:lnTo>
                    <a:lnTo>
                      <a:pt x="418" y="1975"/>
                    </a:lnTo>
                    <a:lnTo>
                      <a:pt x="411" y="2003"/>
                    </a:lnTo>
                    <a:lnTo>
                      <a:pt x="409" y="2005"/>
                    </a:lnTo>
                    <a:lnTo>
                      <a:pt x="409" y="2013"/>
                    </a:lnTo>
                    <a:lnTo>
                      <a:pt x="409" y="2015"/>
                    </a:lnTo>
                    <a:lnTo>
                      <a:pt x="407" y="2015"/>
                    </a:lnTo>
                    <a:lnTo>
                      <a:pt x="409" y="2025"/>
                    </a:lnTo>
                    <a:lnTo>
                      <a:pt x="409" y="2033"/>
                    </a:lnTo>
                    <a:lnTo>
                      <a:pt x="409" y="2035"/>
                    </a:lnTo>
                    <a:lnTo>
                      <a:pt x="409" y="2037"/>
                    </a:lnTo>
                    <a:lnTo>
                      <a:pt x="413" y="2045"/>
                    </a:lnTo>
                    <a:lnTo>
                      <a:pt x="414" y="2045"/>
                    </a:lnTo>
                    <a:lnTo>
                      <a:pt x="438" y="2087"/>
                    </a:lnTo>
                    <a:lnTo>
                      <a:pt x="438" y="2089"/>
                    </a:lnTo>
                    <a:lnTo>
                      <a:pt x="446" y="2103"/>
                    </a:lnTo>
                    <a:lnTo>
                      <a:pt x="446" y="2129"/>
                    </a:lnTo>
                    <a:lnTo>
                      <a:pt x="452" y="2140"/>
                    </a:lnTo>
                    <a:lnTo>
                      <a:pt x="452" y="2150"/>
                    </a:lnTo>
                    <a:lnTo>
                      <a:pt x="454" y="2156"/>
                    </a:lnTo>
                    <a:lnTo>
                      <a:pt x="454" y="2160"/>
                    </a:lnTo>
                    <a:lnTo>
                      <a:pt x="458" y="2176"/>
                    </a:lnTo>
                    <a:lnTo>
                      <a:pt x="474" y="2196"/>
                    </a:lnTo>
                    <a:lnTo>
                      <a:pt x="476" y="2196"/>
                    </a:lnTo>
                    <a:lnTo>
                      <a:pt x="476" y="2198"/>
                    </a:lnTo>
                    <a:lnTo>
                      <a:pt x="476" y="2200"/>
                    </a:lnTo>
                    <a:lnTo>
                      <a:pt x="478" y="2202"/>
                    </a:lnTo>
                    <a:lnTo>
                      <a:pt x="500" y="2250"/>
                    </a:lnTo>
                    <a:lnTo>
                      <a:pt x="500" y="2260"/>
                    </a:lnTo>
                    <a:lnTo>
                      <a:pt x="498" y="2264"/>
                    </a:lnTo>
                    <a:lnTo>
                      <a:pt x="496" y="2262"/>
                    </a:lnTo>
                    <a:lnTo>
                      <a:pt x="494" y="2264"/>
                    </a:lnTo>
                    <a:lnTo>
                      <a:pt x="494" y="2268"/>
                    </a:lnTo>
                    <a:lnTo>
                      <a:pt x="496" y="2268"/>
                    </a:lnTo>
                    <a:lnTo>
                      <a:pt x="498" y="2270"/>
                    </a:lnTo>
                    <a:lnTo>
                      <a:pt x="496" y="2270"/>
                    </a:lnTo>
                    <a:lnTo>
                      <a:pt x="498" y="2274"/>
                    </a:lnTo>
                    <a:lnTo>
                      <a:pt x="502" y="2280"/>
                    </a:lnTo>
                    <a:lnTo>
                      <a:pt x="502" y="2282"/>
                    </a:lnTo>
                    <a:lnTo>
                      <a:pt x="502" y="2284"/>
                    </a:lnTo>
                    <a:lnTo>
                      <a:pt x="502" y="2288"/>
                    </a:lnTo>
                    <a:lnTo>
                      <a:pt x="502" y="2290"/>
                    </a:lnTo>
                    <a:lnTo>
                      <a:pt x="504" y="2290"/>
                    </a:lnTo>
                    <a:lnTo>
                      <a:pt x="504" y="2286"/>
                    </a:lnTo>
                    <a:lnTo>
                      <a:pt x="508" y="2286"/>
                    </a:lnTo>
                    <a:lnTo>
                      <a:pt x="508" y="2290"/>
                    </a:lnTo>
                    <a:lnTo>
                      <a:pt x="508" y="2292"/>
                    </a:lnTo>
                    <a:lnTo>
                      <a:pt x="514" y="2290"/>
                    </a:lnTo>
                    <a:lnTo>
                      <a:pt x="514" y="2292"/>
                    </a:lnTo>
                    <a:lnTo>
                      <a:pt x="514" y="2294"/>
                    </a:lnTo>
                    <a:lnTo>
                      <a:pt x="518" y="2296"/>
                    </a:lnTo>
                    <a:lnTo>
                      <a:pt x="520" y="2296"/>
                    </a:lnTo>
                    <a:lnTo>
                      <a:pt x="522" y="2296"/>
                    </a:lnTo>
                    <a:lnTo>
                      <a:pt x="524" y="2296"/>
                    </a:lnTo>
                    <a:lnTo>
                      <a:pt x="528" y="2296"/>
                    </a:lnTo>
                    <a:lnTo>
                      <a:pt x="530" y="2292"/>
                    </a:lnTo>
                    <a:lnTo>
                      <a:pt x="534" y="2292"/>
                    </a:lnTo>
                    <a:lnTo>
                      <a:pt x="536" y="2292"/>
                    </a:lnTo>
                    <a:lnTo>
                      <a:pt x="538" y="2290"/>
                    </a:lnTo>
                    <a:lnTo>
                      <a:pt x="542" y="2292"/>
                    </a:lnTo>
                    <a:lnTo>
                      <a:pt x="544" y="2290"/>
                    </a:lnTo>
                    <a:lnTo>
                      <a:pt x="548" y="2290"/>
                    </a:lnTo>
                    <a:lnTo>
                      <a:pt x="550" y="2290"/>
                    </a:lnTo>
                    <a:lnTo>
                      <a:pt x="550" y="2288"/>
                    </a:lnTo>
                    <a:lnTo>
                      <a:pt x="554" y="2286"/>
                    </a:lnTo>
                    <a:lnTo>
                      <a:pt x="556" y="2286"/>
                    </a:lnTo>
                    <a:lnTo>
                      <a:pt x="562" y="2284"/>
                    </a:lnTo>
                    <a:lnTo>
                      <a:pt x="568" y="2286"/>
                    </a:lnTo>
                    <a:lnTo>
                      <a:pt x="570" y="2286"/>
                    </a:lnTo>
                    <a:lnTo>
                      <a:pt x="572" y="2284"/>
                    </a:lnTo>
                    <a:lnTo>
                      <a:pt x="576" y="2284"/>
                    </a:lnTo>
                    <a:lnTo>
                      <a:pt x="592" y="2288"/>
                    </a:lnTo>
                    <a:lnTo>
                      <a:pt x="594" y="2284"/>
                    </a:lnTo>
                    <a:lnTo>
                      <a:pt x="598" y="2284"/>
                    </a:lnTo>
                    <a:lnTo>
                      <a:pt x="604" y="2286"/>
                    </a:lnTo>
                    <a:lnTo>
                      <a:pt x="606" y="2284"/>
                    </a:lnTo>
                    <a:lnTo>
                      <a:pt x="604" y="2282"/>
                    </a:lnTo>
                    <a:lnTo>
                      <a:pt x="606" y="2280"/>
                    </a:lnTo>
                    <a:lnTo>
                      <a:pt x="620" y="2280"/>
                    </a:lnTo>
                    <a:lnTo>
                      <a:pt x="689" y="2202"/>
                    </a:lnTo>
                    <a:lnTo>
                      <a:pt x="691" y="2200"/>
                    </a:lnTo>
                    <a:lnTo>
                      <a:pt x="695" y="2196"/>
                    </a:lnTo>
                    <a:lnTo>
                      <a:pt x="697" y="2192"/>
                    </a:lnTo>
                    <a:lnTo>
                      <a:pt x="705" y="2166"/>
                    </a:lnTo>
                    <a:lnTo>
                      <a:pt x="693" y="2166"/>
                    </a:lnTo>
                    <a:lnTo>
                      <a:pt x="705" y="2166"/>
                    </a:lnTo>
                    <a:lnTo>
                      <a:pt x="705" y="2156"/>
                    </a:lnTo>
                    <a:lnTo>
                      <a:pt x="705" y="2158"/>
                    </a:lnTo>
                    <a:lnTo>
                      <a:pt x="703" y="2158"/>
                    </a:lnTo>
                    <a:lnTo>
                      <a:pt x="699" y="2154"/>
                    </a:lnTo>
                    <a:lnTo>
                      <a:pt x="705" y="2146"/>
                    </a:lnTo>
                    <a:lnTo>
                      <a:pt x="735" y="2135"/>
                    </a:lnTo>
                    <a:lnTo>
                      <a:pt x="739" y="2127"/>
                    </a:lnTo>
                    <a:lnTo>
                      <a:pt x="741" y="2123"/>
                    </a:lnTo>
                    <a:lnTo>
                      <a:pt x="739" y="2125"/>
                    </a:lnTo>
                    <a:lnTo>
                      <a:pt x="737" y="2127"/>
                    </a:lnTo>
                    <a:lnTo>
                      <a:pt x="737" y="2125"/>
                    </a:lnTo>
                    <a:lnTo>
                      <a:pt x="741" y="2097"/>
                    </a:lnTo>
                    <a:lnTo>
                      <a:pt x="739" y="2097"/>
                    </a:lnTo>
                    <a:lnTo>
                      <a:pt x="735" y="2081"/>
                    </a:lnTo>
                    <a:lnTo>
                      <a:pt x="735" y="2079"/>
                    </a:lnTo>
                    <a:lnTo>
                      <a:pt x="733" y="2077"/>
                    </a:lnTo>
                    <a:lnTo>
                      <a:pt x="729" y="2073"/>
                    </a:lnTo>
                    <a:lnTo>
                      <a:pt x="729" y="2071"/>
                    </a:lnTo>
                    <a:lnTo>
                      <a:pt x="729" y="2063"/>
                    </a:lnTo>
                    <a:lnTo>
                      <a:pt x="733" y="2063"/>
                    </a:lnTo>
                    <a:lnTo>
                      <a:pt x="745" y="2049"/>
                    </a:lnTo>
                    <a:lnTo>
                      <a:pt x="747" y="2049"/>
                    </a:lnTo>
                    <a:lnTo>
                      <a:pt x="749" y="2045"/>
                    </a:lnTo>
                    <a:lnTo>
                      <a:pt x="749" y="2047"/>
                    </a:lnTo>
                    <a:lnTo>
                      <a:pt x="751" y="2047"/>
                    </a:lnTo>
                    <a:lnTo>
                      <a:pt x="757" y="2039"/>
                    </a:lnTo>
                    <a:lnTo>
                      <a:pt x="755" y="2039"/>
                    </a:lnTo>
                    <a:lnTo>
                      <a:pt x="757" y="2039"/>
                    </a:lnTo>
                    <a:lnTo>
                      <a:pt x="759" y="2037"/>
                    </a:lnTo>
                    <a:lnTo>
                      <a:pt x="761" y="2037"/>
                    </a:lnTo>
                    <a:lnTo>
                      <a:pt x="761" y="2035"/>
                    </a:lnTo>
                    <a:lnTo>
                      <a:pt x="783" y="2023"/>
                    </a:lnTo>
                    <a:lnTo>
                      <a:pt x="787" y="2023"/>
                    </a:lnTo>
                    <a:lnTo>
                      <a:pt x="791" y="2021"/>
                    </a:lnTo>
                    <a:lnTo>
                      <a:pt x="791" y="2017"/>
                    </a:lnTo>
                    <a:lnTo>
                      <a:pt x="799" y="2013"/>
                    </a:lnTo>
                    <a:lnTo>
                      <a:pt x="801" y="2011"/>
                    </a:lnTo>
                    <a:lnTo>
                      <a:pt x="799" y="2009"/>
                    </a:lnTo>
                    <a:lnTo>
                      <a:pt x="803" y="2007"/>
                    </a:lnTo>
                    <a:lnTo>
                      <a:pt x="805" y="2005"/>
                    </a:lnTo>
                    <a:lnTo>
                      <a:pt x="809" y="1999"/>
                    </a:lnTo>
                    <a:lnTo>
                      <a:pt x="811" y="1999"/>
                    </a:lnTo>
                    <a:lnTo>
                      <a:pt x="811" y="1995"/>
                    </a:lnTo>
                    <a:lnTo>
                      <a:pt x="809" y="1995"/>
                    </a:lnTo>
                    <a:lnTo>
                      <a:pt x="813" y="1991"/>
                    </a:lnTo>
                    <a:lnTo>
                      <a:pt x="815" y="1987"/>
                    </a:lnTo>
                    <a:lnTo>
                      <a:pt x="815" y="1985"/>
                    </a:lnTo>
                    <a:lnTo>
                      <a:pt x="813" y="1983"/>
                    </a:lnTo>
                    <a:lnTo>
                      <a:pt x="811" y="1983"/>
                    </a:lnTo>
                    <a:lnTo>
                      <a:pt x="813" y="1981"/>
                    </a:lnTo>
                    <a:lnTo>
                      <a:pt x="813" y="1979"/>
                    </a:lnTo>
                    <a:lnTo>
                      <a:pt x="811" y="1981"/>
                    </a:lnTo>
                    <a:lnTo>
                      <a:pt x="811" y="1979"/>
                    </a:lnTo>
                    <a:lnTo>
                      <a:pt x="811" y="1977"/>
                    </a:lnTo>
                    <a:lnTo>
                      <a:pt x="811" y="1963"/>
                    </a:lnTo>
                    <a:lnTo>
                      <a:pt x="809" y="1963"/>
                    </a:lnTo>
                    <a:lnTo>
                      <a:pt x="809" y="1961"/>
                    </a:lnTo>
                    <a:lnTo>
                      <a:pt x="811" y="1959"/>
                    </a:lnTo>
                    <a:lnTo>
                      <a:pt x="809" y="1945"/>
                    </a:lnTo>
                    <a:lnTo>
                      <a:pt x="815" y="1933"/>
                    </a:lnTo>
                    <a:lnTo>
                      <a:pt x="815" y="1929"/>
                    </a:lnTo>
                    <a:lnTo>
                      <a:pt x="815" y="1927"/>
                    </a:lnTo>
                    <a:lnTo>
                      <a:pt x="813" y="1927"/>
                    </a:lnTo>
                    <a:lnTo>
                      <a:pt x="807" y="1931"/>
                    </a:lnTo>
                    <a:lnTo>
                      <a:pt x="813" y="1927"/>
                    </a:lnTo>
                    <a:lnTo>
                      <a:pt x="813" y="1925"/>
                    </a:lnTo>
                    <a:lnTo>
                      <a:pt x="811" y="1925"/>
                    </a:lnTo>
                    <a:lnTo>
                      <a:pt x="809" y="1923"/>
                    </a:lnTo>
                    <a:lnTo>
                      <a:pt x="807" y="1921"/>
                    </a:lnTo>
                    <a:lnTo>
                      <a:pt x="803" y="1919"/>
                    </a:lnTo>
                    <a:lnTo>
                      <a:pt x="803" y="1917"/>
                    </a:lnTo>
                    <a:lnTo>
                      <a:pt x="803" y="1915"/>
                    </a:lnTo>
                    <a:lnTo>
                      <a:pt x="803" y="1913"/>
                    </a:lnTo>
                    <a:lnTo>
                      <a:pt x="801" y="1913"/>
                    </a:lnTo>
                    <a:lnTo>
                      <a:pt x="801" y="1911"/>
                    </a:lnTo>
                    <a:lnTo>
                      <a:pt x="801" y="1910"/>
                    </a:lnTo>
                    <a:lnTo>
                      <a:pt x="797" y="1904"/>
                    </a:lnTo>
                    <a:lnTo>
                      <a:pt x="799" y="1904"/>
                    </a:lnTo>
                    <a:lnTo>
                      <a:pt x="797" y="1902"/>
                    </a:lnTo>
                    <a:lnTo>
                      <a:pt x="795" y="1896"/>
                    </a:lnTo>
                    <a:lnTo>
                      <a:pt x="797" y="1894"/>
                    </a:lnTo>
                    <a:lnTo>
                      <a:pt x="797" y="1892"/>
                    </a:lnTo>
                    <a:lnTo>
                      <a:pt x="797" y="1890"/>
                    </a:lnTo>
                    <a:lnTo>
                      <a:pt x="797" y="1888"/>
                    </a:lnTo>
                    <a:lnTo>
                      <a:pt x="797" y="1882"/>
                    </a:lnTo>
                    <a:lnTo>
                      <a:pt x="799" y="1882"/>
                    </a:lnTo>
                    <a:lnTo>
                      <a:pt x="799" y="1880"/>
                    </a:lnTo>
                    <a:lnTo>
                      <a:pt x="797" y="1876"/>
                    </a:lnTo>
                    <a:lnTo>
                      <a:pt x="791" y="1870"/>
                    </a:lnTo>
                    <a:lnTo>
                      <a:pt x="789" y="1866"/>
                    </a:lnTo>
                    <a:lnTo>
                      <a:pt x="795" y="1844"/>
                    </a:lnTo>
                    <a:lnTo>
                      <a:pt x="799" y="1844"/>
                    </a:lnTo>
                    <a:lnTo>
                      <a:pt x="811" y="1816"/>
                    </a:lnTo>
                    <a:lnTo>
                      <a:pt x="817" y="1814"/>
                    </a:lnTo>
                    <a:lnTo>
                      <a:pt x="819" y="1810"/>
                    </a:lnTo>
                    <a:lnTo>
                      <a:pt x="819" y="1808"/>
                    </a:lnTo>
                    <a:lnTo>
                      <a:pt x="821" y="1808"/>
                    </a:lnTo>
                    <a:lnTo>
                      <a:pt x="823" y="1808"/>
                    </a:lnTo>
                    <a:lnTo>
                      <a:pt x="827" y="1804"/>
                    </a:lnTo>
                    <a:lnTo>
                      <a:pt x="841" y="1788"/>
                    </a:lnTo>
                    <a:lnTo>
                      <a:pt x="841" y="1786"/>
                    </a:lnTo>
                    <a:lnTo>
                      <a:pt x="843" y="1784"/>
                    </a:lnTo>
                    <a:lnTo>
                      <a:pt x="841" y="1784"/>
                    </a:lnTo>
                    <a:lnTo>
                      <a:pt x="841" y="1782"/>
                    </a:lnTo>
                    <a:lnTo>
                      <a:pt x="843" y="1784"/>
                    </a:lnTo>
                    <a:lnTo>
                      <a:pt x="845" y="1782"/>
                    </a:lnTo>
                    <a:lnTo>
                      <a:pt x="876" y="1754"/>
                    </a:lnTo>
                    <a:lnTo>
                      <a:pt x="882" y="1752"/>
                    </a:lnTo>
                    <a:lnTo>
                      <a:pt x="890" y="1746"/>
                    </a:lnTo>
                    <a:lnTo>
                      <a:pt x="894" y="1740"/>
                    </a:lnTo>
                    <a:lnTo>
                      <a:pt x="912" y="1724"/>
                    </a:lnTo>
                    <a:lnTo>
                      <a:pt x="918" y="1714"/>
                    </a:lnTo>
                    <a:lnTo>
                      <a:pt x="918" y="1712"/>
                    </a:lnTo>
                    <a:lnTo>
                      <a:pt x="920" y="1710"/>
                    </a:lnTo>
                    <a:lnTo>
                      <a:pt x="924" y="1706"/>
                    </a:lnTo>
                    <a:lnTo>
                      <a:pt x="926" y="1704"/>
                    </a:lnTo>
                    <a:lnTo>
                      <a:pt x="928" y="1702"/>
                    </a:lnTo>
                    <a:lnTo>
                      <a:pt x="942" y="1675"/>
                    </a:lnTo>
                    <a:lnTo>
                      <a:pt x="942" y="1673"/>
                    </a:lnTo>
                    <a:lnTo>
                      <a:pt x="942" y="1669"/>
                    </a:lnTo>
                    <a:lnTo>
                      <a:pt x="946" y="1667"/>
                    </a:lnTo>
                    <a:lnTo>
                      <a:pt x="952" y="1657"/>
                    </a:lnTo>
                    <a:lnTo>
                      <a:pt x="954" y="1655"/>
                    </a:lnTo>
                    <a:lnTo>
                      <a:pt x="954" y="1651"/>
                    </a:lnTo>
                    <a:lnTo>
                      <a:pt x="956" y="1637"/>
                    </a:lnTo>
                    <a:lnTo>
                      <a:pt x="958" y="1637"/>
                    </a:lnTo>
                    <a:lnTo>
                      <a:pt x="960" y="1637"/>
                    </a:lnTo>
                    <a:lnTo>
                      <a:pt x="962" y="1637"/>
                    </a:lnTo>
                    <a:lnTo>
                      <a:pt x="960" y="1635"/>
                    </a:lnTo>
                    <a:lnTo>
                      <a:pt x="960" y="1637"/>
                    </a:lnTo>
                    <a:lnTo>
                      <a:pt x="958" y="1637"/>
                    </a:lnTo>
                    <a:lnTo>
                      <a:pt x="958" y="1635"/>
                    </a:lnTo>
                    <a:lnTo>
                      <a:pt x="960" y="1635"/>
                    </a:lnTo>
                    <a:lnTo>
                      <a:pt x="960" y="1633"/>
                    </a:lnTo>
                    <a:lnTo>
                      <a:pt x="960" y="1631"/>
                    </a:lnTo>
                    <a:lnTo>
                      <a:pt x="960" y="1629"/>
                    </a:lnTo>
                    <a:lnTo>
                      <a:pt x="960" y="1627"/>
                    </a:lnTo>
                    <a:lnTo>
                      <a:pt x="958" y="1625"/>
                    </a:lnTo>
                    <a:lnTo>
                      <a:pt x="958" y="1623"/>
                    </a:lnTo>
                    <a:lnTo>
                      <a:pt x="960" y="1621"/>
                    </a:lnTo>
                    <a:lnTo>
                      <a:pt x="960" y="1619"/>
                    </a:lnTo>
                    <a:lnTo>
                      <a:pt x="960" y="1617"/>
                    </a:lnTo>
                    <a:lnTo>
                      <a:pt x="962" y="1617"/>
                    </a:lnTo>
                    <a:lnTo>
                      <a:pt x="960" y="1617"/>
                    </a:lnTo>
                    <a:lnTo>
                      <a:pt x="958" y="1617"/>
                    </a:lnTo>
                    <a:lnTo>
                      <a:pt x="956" y="1615"/>
                    </a:lnTo>
                    <a:lnTo>
                      <a:pt x="954" y="1615"/>
                    </a:lnTo>
                    <a:lnTo>
                      <a:pt x="952" y="1615"/>
                    </a:lnTo>
                    <a:lnTo>
                      <a:pt x="950" y="1617"/>
                    </a:lnTo>
                    <a:lnTo>
                      <a:pt x="946" y="1619"/>
                    </a:lnTo>
                    <a:lnTo>
                      <a:pt x="936" y="1621"/>
                    </a:lnTo>
                    <a:lnTo>
                      <a:pt x="934" y="1621"/>
                    </a:lnTo>
                    <a:lnTo>
                      <a:pt x="928" y="1623"/>
                    </a:lnTo>
                    <a:lnTo>
                      <a:pt x="924" y="1623"/>
                    </a:lnTo>
                    <a:lnTo>
                      <a:pt x="920" y="1625"/>
                    </a:lnTo>
                    <a:lnTo>
                      <a:pt x="912" y="1627"/>
                    </a:lnTo>
                    <a:lnTo>
                      <a:pt x="910" y="1625"/>
                    </a:lnTo>
                    <a:lnTo>
                      <a:pt x="906" y="1625"/>
                    </a:lnTo>
                    <a:lnTo>
                      <a:pt x="904" y="1627"/>
                    </a:lnTo>
                    <a:lnTo>
                      <a:pt x="904" y="1629"/>
                    </a:lnTo>
                    <a:lnTo>
                      <a:pt x="900" y="1629"/>
                    </a:lnTo>
                    <a:lnTo>
                      <a:pt x="898" y="1631"/>
                    </a:lnTo>
                    <a:lnTo>
                      <a:pt x="894" y="1631"/>
                    </a:lnTo>
                    <a:lnTo>
                      <a:pt x="892" y="1631"/>
                    </a:lnTo>
                    <a:lnTo>
                      <a:pt x="888" y="1631"/>
                    </a:lnTo>
                    <a:lnTo>
                      <a:pt x="888" y="1629"/>
                    </a:lnTo>
                    <a:lnTo>
                      <a:pt x="886" y="1629"/>
                    </a:lnTo>
                    <a:lnTo>
                      <a:pt x="884" y="1629"/>
                    </a:lnTo>
                    <a:lnTo>
                      <a:pt x="884" y="1631"/>
                    </a:lnTo>
                    <a:lnTo>
                      <a:pt x="874" y="1635"/>
                    </a:lnTo>
                    <a:lnTo>
                      <a:pt x="868" y="1635"/>
                    </a:lnTo>
                    <a:lnTo>
                      <a:pt x="866" y="1635"/>
                    </a:lnTo>
                    <a:lnTo>
                      <a:pt x="864" y="1635"/>
                    </a:lnTo>
                    <a:lnTo>
                      <a:pt x="862" y="1633"/>
                    </a:lnTo>
                    <a:lnTo>
                      <a:pt x="853" y="1621"/>
                    </a:lnTo>
                    <a:lnTo>
                      <a:pt x="851" y="1621"/>
                    </a:lnTo>
                    <a:lnTo>
                      <a:pt x="851" y="1619"/>
                    </a:lnTo>
                    <a:lnTo>
                      <a:pt x="849" y="1619"/>
                    </a:lnTo>
                    <a:lnTo>
                      <a:pt x="847" y="1619"/>
                    </a:lnTo>
                    <a:lnTo>
                      <a:pt x="845" y="1619"/>
                    </a:lnTo>
                    <a:lnTo>
                      <a:pt x="843" y="1619"/>
                    </a:lnTo>
                    <a:lnTo>
                      <a:pt x="843" y="1621"/>
                    </a:lnTo>
                    <a:lnTo>
                      <a:pt x="841" y="1621"/>
                    </a:lnTo>
                    <a:lnTo>
                      <a:pt x="841" y="1619"/>
                    </a:lnTo>
                    <a:lnTo>
                      <a:pt x="843" y="1619"/>
                    </a:lnTo>
                    <a:lnTo>
                      <a:pt x="845" y="1617"/>
                    </a:lnTo>
                    <a:lnTo>
                      <a:pt x="845" y="1615"/>
                    </a:lnTo>
                    <a:lnTo>
                      <a:pt x="847" y="1615"/>
                    </a:lnTo>
                    <a:lnTo>
                      <a:pt x="851" y="1613"/>
                    </a:lnTo>
                    <a:lnTo>
                      <a:pt x="853" y="1613"/>
                    </a:lnTo>
                    <a:lnTo>
                      <a:pt x="853" y="1611"/>
                    </a:lnTo>
                    <a:lnTo>
                      <a:pt x="851" y="1607"/>
                    </a:lnTo>
                    <a:lnTo>
                      <a:pt x="851" y="1605"/>
                    </a:lnTo>
                    <a:lnTo>
                      <a:pt x="849" y="1603"/>
                    </a:lnTo>
                    <a:lnTo>
                      <a:pt x="847" y="1603"/>
                    </a:lnTo>
                    <a:lnTo>
                      <a:pt x="847" y="1601"/>
                    </a:lnTo>
                    <a:lnTo>
                      <a:pt x="847" y="1599"/>
                    </a:lnTo>
                    <a:lnTo>
                      <a:pt x="845" y="1601"/>
                    </a:lnTo>
                    <a:lnTo>
                      <a:pt x="843" y="1599"/>
                    </a:lnTo>
                    <a:lnTo>
                      <a:pt x="843" y="1597"/>
                    </a:lnTo>
                    <a:lnTo>
                      <a:pt x="839" y="1597"/>
                    </a:lnTo>
                    <a:lnTo>
                      <a:pt x="839" y="1595"/>
                    </a:lnTo>
                    <a:lnTo>
                      <a:pt x="837" y="1593"/>
                    </a:lnTo>
                    <a:lnTo>
                      <a:pt x="837" y="1591"/>
                    </a:lnTo>
                    <a:lnTo>
                      <a:pt x="835" y="1591"/>
                    </a:lnTo>
                    <a:lnTo>
                      <a:pt x="833" y="1589"/>
                    </a:lnTo>
                    <a:lnTo>
                      <a:pt x="833" y="1587"/>
                    </a:lnTo>
                    <a:lnTo>
                      <a:pt x="831" y="1587"/>
                    </a:lnTo>
                    <a:lnTo>
                      <a:pt x="829" y="1585"/>
                    </a:lnTo>
                    <a:lnTo>
                      <a:pt x="823" y="1577"/>
                    </a:lnTo>
                    <a:lnTo>
                      <a:pt x="821" y="1575"/>
                    </a:lnTo>
                    <a:lnTo>
                      <a:pt x="819" y="1575"/>
                    </a:lnTo>
                    <a:lnTo>
                      <a:pt x="817" y="1575"/>
                    </a:lnTo>
                    <a:lnTo>
                      <a:pt x="815" y="1573"/>
                    </a:lnTo>
                    <a:lnTo>
                      <a:pt x="813" y="1571"/>
                    </a:lnTo>
                    <a:lnTo>
                      <a:pt x="811" y="1571"/>
                    </a:lnTo>
                    <a:lnTo>
                      <a:pt x="811" y="1569"/>
                    </a:lnTo>
                    <a:lnTo>
                      <a:pt x="809" y="1571"/>
                    </a:lnTo>
                    <a:lnTo>
                      <a:pt x="807" y="1571"/>
                    </a:lnTo>
                    <a:lnTo>
                      <a:pt x="807" y="1569"/>
                    </a:lnTo>
                    <a:lnTo>
                      <a:pt x="805" y="1567"/>
                    </a:lnTo>
                    <a:lnTo>
                      <a:pt x="805" y="1565"/>
                    </a:lnTo>
                    <a:lnTo>
                      <a:pt x="805" y="1563"/>
                    </a:lnTo>
                    <a:lnTo>
                      <a:pt x="803" y="1563"/>
                    </a:lnTo>
                    <a:lnTo>
                      <a:pt x="801" y="1563"/>
                    </a:lnTo>
                    <a:lnTo>
                      <a:pt x="801" y="1565"/>
                    </a:lnTo>
                    <a:lnTo>
                      <a:pt x="803" y="1567"/>
                    </a:lnTo>
                    <a:lnTo>
                      <a:pt x="801" y="1567"/>
                    </a:lnTo>
                    <a:lnTo>
                      <a:pt x="801" y="1565"/>
                    </a:lnTo>
                    <a:lnTo>
                      <a:pt x="799" y="1565"/>
                    </a:lnTo>
                    <a:lnTo>
                      <a:pt x="799" y="1561"/>
                    </a:lnTo>
                    <a:lnTo>
                      <a:pt x="797" y="1561"/>
                    </a:lnTo>
                    <a:lnTo>
                      <a:pt x="797" y="1559"/>
                    </a:lnTo>
                    <a:lnTo>
                      <a:pt x="797" y="1557"/>
                    </a:lnTo>
                    <a:lnTo>
                      <a:pt x="793" y="1555"/>
                    </a:lnTo>
                    <a:lnTo>
                      <a:pt x="789" y="1533"/>
                    </a:lnTo>
                    <a:lnTo>
                      <a:pt x="785" y="1525"/>
                    </a:lnTo>
                    <a:lnTo>
                      <a:pt x="783" y="1525"/>
                    </a:lnTo>
                    <a:lnTo>
                      <a:pt x="783" y="1523"/>
                    </a:lnTo>
                    <a:lnTo>
                      <a:pt x="781" y="1523"/>
                    </a:lnTo>
                    <a:lnTo>
                      <a:pt x="781" y="1521"/>
                    </a:lnTo>
                    <a:lnTo>
                      <a:pt x="779" y="1521"/>
                    </a:lnTo>
                    <a:lnTo>
                      <a:pt x="777" y="1519"/>
                    </a:lnTo>
                    <a:lnTo>
                      <a:pt x="777" y="1517"/>
                    </a:lnTo>
                    <a:lnTo>
                      <a:pt x="769" y="1515"/>
                    </a:lnTo>
                    <a:lnTo>
                      <a:pt x="767" y="1513"/>
                    </a:lnTo>
                    <a:lnTo>
                      <a:pt x="765" y="1479"/>
                    </a:lnTo>
                    <a:lnTo>
                      <a:pt x="761" y="1473"/>
                    </a:lnTo>
                    <a:lnTo>
                      <a:pt x="761" y="1467"/>
                    </a:lnTo>
                    <a:lnTo>
                      <a:pt x="757" y="1463"/>
                    </a:lnTo>
                    <a:lnTo>
                      <a:pt x="755" y="1461"/>
                    </a:lnTo>
                    <a:lnTo>
                      <a:pt x="753" y="1457"/>
                    </a:lnTo>
                    <a:lnTo>
                      <a:pt x="745" y="1456"/>
                    </a:lnTo>
                    <a:lnTo>
                      <a:pt x="743" y="1450"/>
                    </a:lnTo>
                    <a:lnTo>
                      <a:pt x="741" y="1448"/>
                    </a:lnTo>
                    <a:lnTo>
                      <a:pt x="741" y="1442"/>
                    </a:lnTo>
                    <a:lnTo>
                      <a:pt x="741" y="1438"/>
                    </a:lnTo>
                    <a:lnTo>
                      <a:pt x="745" y="1438"/>
                    </a:lnTo>
                    <a:lnTo>
                      <a:pt x="743" y="1436"/>
                    </a:lnTo>
                    <a:lnTo>
                      <a:pt x="737" y="1430"/>
                    </a:lnTo>
                    <a:lnTo>
                      <a:pt x="713" y="1382"/>
                    </a:lnTo>
                    <a:lnTo>
                      <a:pt x="713" y="1376"/>
                    </a:lnTo>
                    <a:lnTo>
                      <a:pt x="711" y="1376"/>
                    </a:lnTo>
                    <a:lnTo>
                      <a:pt x="705" y="1368"/>
                    </a:lnTo>
                    <a:lnTo>
                      <a:pt x="701" y="1358"/>
                    </a:lnTo>
                    <a:lnTo>
                      <a:pt x="701" y="1356"/>
                    </a:lnTo>
                    <a:lnTo>
                      <a:pt x="701" y="1352"/>
                    </a:lnTo>
                    <a:lnTo>
                      <a:pt x="697" y="1350"/>
                    </a:lnTo>
                    <a:lnTo>
                      <a:pt x="699" y="1346"/>
                    </a:lnTo>
                    <a:lnTo>
                      <a:pt x="699" y="1344"/>
                    </a:lnTo>
                    <a:lnTo>
                      <a:pt x="701" y="1342"/>
                    </a:lnTo>
                    <a:lnTo>
                      <a:pt x="701" y="1344"/>
                    </a:lnTo>
                    <a:lnTo>
                      <a:pt x="701" y="1346"/>
                    </a:lnTo>
                    <a:lnTo>
                      <a:pt x="703" y="1350"/>
                    </a:lnTo>
                    <a:lnTo>
                      <a:pt x="709" y="1362"/>
                    </a:lnTo>
                    <a:lnTo>
                      <a:pt x="709" y="1364"/>
                    </a:lnTo>
                    <a:lnTo>
                      <a:pt x="721" y="1378"/>
                    </a:lnTo>
                    <a:lnTo>
                      <a:pt x="723" y="1378"/>
                    </a:lnTo>
                    <a:lnTo>
                      <a:pt x="725" y="1378"/>
                    </a:lnTo>
                    <a:lnTo>
                      <a:pt x="725" y="1376"/>
                    </a:lnTo>
                    <a:lnTo>
                      <a:pt x="727" y="1374"/>
                    </a:lnTo>
                    <a:lnTo>
                      <a:pt x="727" y="1372"/>
                    </a:lnTo>
                    <a:lnTo>
                      <a:pt x="733" y="1354"/>
                    </a:lnTo>
                    <a:lnTo>
                      <a:pt x="733" y="1352"/>
                    </a:lnTo>
                    <a:lnTo>
                      <a:pt x="733" y="1354"/>
                    </a:lnTo>
                    <a:lnTo>
                      <a:pt x="749" y="1356"/>
                    </a:lnTo>
                    <a:lnTo>
                      <a:pt x="733" y="1354"/>
                    </a:lnTo>
                    <a:lnTo>
                      <a:pt x="733" y="1352"/>
                    </a:lnTo>
                    <a:lnTo>
                      <a:pt x="733" y="1356"/>
                    </a:lnTo>
                    <a:lnTo>
                      <a:pt x="733" y="1358"/>
                    </a:lnTo>
                    <a:lnTo>
                      <a:pt x="731" y="1366"/>
                    </a:lnTo>
                    <a:lnTo>
                      <a:pt x="729" y="1374"/>
                    </a:lnTo>
                    <a:lnTo>
                      <a:pt x="729" y="1372"/>
                    </a:lnTo>
                    <a:lnTo>
                      <a:pt x="731" y="1372"/>
                    </a:lnTo>
                    <a:lnTo>
                      <a:pt x="735" y="1372"/>
                    </a:lnTo>
                    <a:lnTo>
                      <a:pt x="737" y="1374"/>
                    </a:lnTo>
                    <a:lnTo>
                      <a:pt x="745" y="1388"/>
                    </a:lnTo>
                    <a:lnTo>
                      <a:pt x="747" y="1392"/>
                    </a:lnTo>
                    <a:lnTo>
                      <a:pt x="749" y="1394"/>
                    </a:lnTo>
                    <a:lnTo>
                      <a:pt x="751" y="1396"/>
                    </a:lnTo>
                    <a:lnTo>
                      <a:pt x="753" y="1402"/>
                    </a:lnTo>
                    <a:lnTo>
                      <a:pt x="757" y="1406"/>
                    </a:lnTo>
                    <a:lnTo>
                      <a:pt x="757" y="1408"/>
                    </a:lnTo>
                    <a:lnTo>
                      <a:pt x="757" y="1410"/>
                    </a:lnTo>
                    <a:lnTo>
                      <a:pt x="759" y="1410"/>
                    </a:lnTo>
                    <a:lnTo>
                      <a:pt x="765" y="1422"/>
                    </a:lnTo>
                    <a:lnTo>
                      <a:pt x="765" y="1424"/>
                    </a:lnTo>
                    <a:lnTo>
                      <a:pt x="765" y="1426"/>
                    </a:lnTo>
                    <a:lnTo>
                      <a:pt x="767" y="1430"/>
                    </a:lnTo>
                    <a:lnTo>
                      <a:pt x="769" y="1432"/>
                    </a:lnTo>
                    <a:lnTo>
                      <a:pt x="771" y="1432"/>
                    </a:lnTo>
                    <a:lnTo>
                      <a:pt x="773" y="1432"/>
                    </a:lnTo>
                    <a:lnTo>
                      <a:pt x="775" y="1432"/>
                    </a:lnTo>
                    <a:lnTo>
                      <a:pt x="775" y="1434"/>
                    </a:lnTo>
                    <a:lnTo>
                      <a:pt x="781" y="1440"/>
                    </a:lnTo>
                    <a:lnTo>
                      <a:pt x="789" y="1454"/>
                    </a:lnTo>
                    <a:lnTo>
                      <a:pt x="789" y="1456"/>
                    </a:lnTo>
                    <a:lnTo>
                      <a:pt x="791" y="1461"/>
                    </a:lnTo>
                    <a:lnTo>
                      <a:pt x="791" y="1465"/>
                    </a:lnTo>
                    <a:lnTo>
                      <a:pt x="791" y="1467"/>
                    </a:lnTo>
                    <a:lnTo>
                      <a:pt x="791" y="1469"/>
                    </a:lnTo>
                    <a:lnTo>
                      <a:pt x="795" y="1485"/>
                    </a:lnTo>
                    <a:lnTo>
                      <a:pt x="799" y="1489"/>
                    </a:lnTo>
                    <a:lnTo>
                      <a:pt x="803" y="1491"/>
                    </a:lnTo>
                    <a:lnTo>
                      <a:pt x="805" y="1491"/>
                    </a:lnTo>
                    <a:lnTo>
                      <a:pt x="811" y="1497"/>
                    </a:lnTo>
                    <a:lnTo>
                      <a:pt x="819" y="1509"/>
                    </a:lnTo>
                    <a:lnTo>
                      <a:pt x="819" y="1511"/>
                    </a:lnTo>
                    <a:lnTo>
                      <a:pt x="821" y="1515"/>
                    </a:lnTo>
                    <a:lnTo>
                      <a:pt x="823" y="1517"/>
                    </a:lnTo>
                    <a:lnTo>
                      <a:pt x="829" y="1527"/>
                    </a:lnTo>
                    <a:lnTo>
                      <a:pt x="831" y="1529"/>
                    </a:lnTo>
                    <a:lnTo>
                      <a:pt x="835" y="1533"/>
                    </a:lnTo>
                    <a:lnTo>
                      <a:pt x="837" y="1537"/>
                    </a:lnTo>
                    <a:lnTo>
                      <a:pt x="839" y="1539"/>
                    </a:lnTo>
                    <a:lnTo>
                      <a:pt x="843" y="1545"/>
                    </a:lnTo>
                    <a:lnTo>
                      <a:pt x="843" y="1547"/>
                    </a:lnTo>
                    <a:lnTo>
                      <a:pt x="843" y="1549"/>
                    </a:lnTo>
                    <a:lnTo>
                      <a:pt x="843" y="1557"/>
                    </a:lnTo>
                    <a:lnTo>
                      <a:pt x="843" y="1559"/>
                    </a:lnTo>
                    <a:lnTo>
                      <a:pt x="843" y="1561"/>
                    </a:lnTo>
                    <a:lnTo>
                      <a:pt x="843" y="1563"/>
                    </a:lnTo>
                    <a:lnTo>
                      <a:pt x="843" y="1565"/>
                    </a:lnTo>
                    <a:lnTo>
                      <a:pt x="841" y="1565"/>
                    </a:lnTo>
                    <a:lnTo>
                      <a:pt x="843" y="1565"/>
                    </a:lnTo>
                    <a:lnTo>
                      <a:pt x="845" y="1569"/>
                    </a:lnTo>
                    <a:lnTo>
                      <a:pt x="849" y="1585"/>
                    </a:lnTo>
                    <a:lnTo>
                      <a:pt x="849" y="1587"/>
                    </a:lnTo>
                    <a:lnTo>
                      <a:pt x="851" y="1595"/>
                    </a:lnTo>
                    <a:lnTo>
                      <a:pt x="853" y="1599"/>
                    </a:lnTo>
                    <a:lnTo>
                      <a:pt x="853" y="1603"/>
                    </a:lnTo>
                    <a:lnTo>
                      <a:pt x="857" y="1603"/>
                    </a:lnTo>
                    <a:lnTo>
                      <a:pt x="858" y="1603"/>
                    </a:lnTo>
                    <a:lnTo>
                      <a:pt x="860" y="1603"/>
                    </a:lnTo>
                    <a:lnTo>
                      <a:pt x="862" y="1603"/>
                    </a:lnTo>
                    <a:lnTo>
                      <a:pt x="866" y="1603"/>
                    </a:lnTo>
                    <a:lnTo>
                      <a:pt x="872" y="1603"/>
                    </a:lnTo>
                    <a:lnTo>
                      <a:pt x="880" y="1599"/>
                    </a:lnTo>
                    <a:lnTo>
                      <a:pt x="882" y="1595"/>
                    </a:lnTo>
                    <a:lnTo>
                      <a:pt x="886" y="1593"/>
                    </a:lnTo>
                    <a:lnTo>
                      <a:pt x="894" y="1593"/>
                    </a:lnTo>
                    <a:lnTo>
                      <a:pt x="896" y="1593"/>
                    </a:lnTo>
                    <a:lnTo>
                      <a:pt x="900" y="1593"/>
                    </a:lnTo>
                    <a:lnTo>
                      <a:pt x="910" y="1589"/>
                    </a:lnTo>
                    <a:lnTo>
                      <a:pt x="910" y="1587"/>
                    </a:lnTo>
                    <a:lnTo>
                      <a:pt x="914" y="1585"/>
                    </a:lnTo>
                    <a:lnTo>
                      <a:pt x="924" y="1585"/>
                    </a:lnTo>
                    <a:lnTo>
                      <a:pt x="930" y="1581"/>
                    </a:lnTo>
                    <a:lnTo>
                      <a:pt x="932" y="1577"/>
                    </a:lnTo>
                    <a:lnTo>
                      <a:pt x="966" y="1565"/>
                    </a:lnTo>
                    <a:lnTo>
                      <a:pt x="968" y="1563"/>
                    </a:lnTo>
                    <a:lnTo>
                      <a:pt x="972" y="1561"/>
                    </a:lnTo>
                    <a:lnTo>
                      <a:pt x="974" y="1561"/>
                    </a:lnTo>
                    <a:lnTo>
                      <a:pt x="976" y="1561"/>
                    </a:lnTo>
                    <a:lnTo>
                      <a:pt x="976" y="1557"/>
                    </a:lnTo>
                    <a:lnTo>
                      <a:pt x="978" y="1553"/>
                    </a:lnTo>
                    <a:lnTo>
                      <a:pt x="980" y="1551"/>
                    </a:lnTo>
                    <a:lnTo>
                      <a:pt x="986" y="1547"/>
                    </a:lnTo>
                    <a:lnTo>
                      <a:pt x="1002" y="1541"/>
                    </a:lnTo>
                    <a:lnTo>
                      <a:pt x="1010" y="1541"/>
                    </a:lnTo>
                    <a:lnTo>
                      <a:pt x="1012" y="1541"/>
                    </a:lnTo>
                    <a:lnTo>
                      <a:pt x="1014" y="1541"/>
                    </a:lnTo>
                    <a:lnTo>
                      <a:pt x="1016" y="1539"/>
                    </a:lnTo>
                    <a:lnTo>
                      <a:pt x="1018" y="1537"/>
                    </a:lnTo>
                    <a:lnTo>
                      <a:pt x="1018" y="1533"/>
                    </a:lnTo>
                    <a:lnTo>
                      <a:pt x="1022" y="1529"/>
                    </a:lnTo>
                    <a:lnTo>
                      <a:pt x="1032" y="1527"/>
                    </a:lnTo>
                    <a:lnTo>
                      <a:pt x="1034" y="1527"/>
                    </a:lnTo>
                    <a:lnTo>
                      <a:pt x="1036" y="1523"/>
                    </a:lnTo>
                    <a:lnTo>
                      <a:pt x="1038" y="1517"/>
                    </a:lnTo>
                    <a:lnTo>
                      <a:pt x="1040" y="1515"/>
                    </a:lnTo>
                    <a:lnTo>
                      <a:pt x="1042" y="1513"/>
                    </a:lnTo>
                    <a:lnTo>
                      <a:pt x="1044" y="1513"/>
                    </a:lnTo>
                    <a:lnTo>
                      <a:pt x="1044" y="1511"/>
                    </a:lnTo>
                    <a:lnTo>
                      <a:pt x="1046" y="1511"/>
                    </a:lnTo>
                    <a:lnTo>
                      <a:pt x="1052" y="1511"/>
                    </a:lnTo>
                    <a:lnTo>
                      <a:pt x="1054" y="1511"/>
                    </a:lnTo>
                    <a:lnTo>
                      <a:pt x="1054" y="1509"/>
                    </a:lnTo>
                    <a:lnTo>
                      <a:pt x="1054" y="1507"/>
                    </a:lnTo>
                    <a:lnTo>
                      <a:pt x="1052" y="1505"/>
                    </a:lnTo>
                    <a:lnTo>
                      <a:pt x="1052" y="1501"/>
                    </a:lnTo>
                    <a:lnTo>
                      <a:pt x="1052" y="1497"/>
                    </a:lnTo>
                    <a:lnTo>
                      <a:pt x="1052" y="1495"/>
                    </a:lnTo>
                    <a:lnTo>
                      <a:pt x="1058" y="1489"/>
                    </a:lnTo>
                    <a:lnTo>
                      <a:pt x="1060" y="1487"/>
                    </a:lnTo>
                    <a:lnTo>
                      <a:pt x="1060" y="1489"/>
                    </a:lnTo>
                    <a:lnTo>
                      <a:pt x="1060" y="1491"/>
                    </a:lnTo>
                    <a:lnTo>
                      <a:pt x="1062" y="1491"/>
                    </a:lnTo>
                    <a:lnTo>
                      <a:pt x="1064" y="1489"/>
                    </a:lnTo>
                    <a:lnTo>
                      <a:pt x="1070" y="1479"/>
                    </a:lnTo>
                    <a:lnTo>
                      <a:pt x="1074" y="1475"/>
                    </a:lnTo>
                    <a:lnTo>
                      <a:pt x="1079" y="1465"/>
                    </a:lnTo>
                    <a:lnTo>
                      <a:pt x="1081" y="1459"/>
                    </a:lnTo>
                    <a:lnTo>
                      <a:pt x="1079" y="1459"/>
                    </a:lnTo>
                    <a:lnTo>
                      <a:pt x="1079" y="1457"/>
                    </a:lnTo>
                    <a:lnTo>
                      <a:pt x="1076" y="1457"/>
                    </a:lnTo>
                    <a:lnTo>
                      <a:pt x="1074" y="1456"/>
                    </a:lnTo>
                    <a:lnTo>
                      <a:pt x="1072" y="1452"/>
                    </a:lnTo>
                    <a:lnTo>
                      <a:pt x="1070" y="1450"/>
                    </a:lnTo>
                    <a:lnTo>
                      <a:pt x="1070" y="1448"/>
                    </a:lnTo>
                    <a:lnTo>
                      <a:pt x="1066" y="1444"/>
                    </a:lnTo>
                    <a:lnTo>
                      <a:pt x="1064" y="1442"/>
                    </a:lnTo>
                    <a:lnTo>
                      <a:pt x="1062" y="1442"/>
                    </a:lnTo>
                    <a:lnTo>
                      <a:pt x="1058" y="1440"/>
                    </a:lnTo>
                    <a:lnTo>
                      <a:pt x="1052" y="1440"/>
                    </a:lnTo>
                    <a:lnTo>
                      <a:pt x="1046" y="1438"/>
                    </a:lnTo>
                    <a:lnTo>
                      <a:pt x="1042" y="1434"/>
                    </a:lnTo>
                    <a:lnTo>
                      <a:pt x="1040" y="1434"/>
                    </a:lnTo>
                    <a:lnTo>
                      <a:pt x="1036" y="1430"/>
                    </a:lnTo>
                    <a:lnTo>
                      <a:pt x="1036" y="1428"/>
                    </a:lnTo>
                    <a:lnTo>
                      <a:pt x="1034" y="1426"/>
                    </a:lnTo>
                    <a:lnTo>
                      <a:pt x="1032" y="1424"/>
                    </a:lnTo>
                    <a:lnTo>
                      <a:pt x="1032" y="1412"/>
                    </a:lnTo>
                    <a:lnTo>
                      <a:pt x="1032" y="1410"/>
                    </a:lnTo>
                    <a:lnTo>
                      <a:pt x="1034" y="1408"/>
                    </a:lnTo>
                    <a:lnTo>
                      <a:pt x="1034" y="1406"/>
                    </a:lnTo>
                    <a:lnTo>
                      <a:pt x="1032" y="1404"/>
                    </a:lnTo>
                    <a:lnTo>
                      <a:pt x="1034" y="1404"/>
                    </a:lnTo>
                    <a:lnTo>
                      <a:pt x="1034" y="1402"/>
                    </a:lnTo>
                    <a:lnTo>
                      <a:pt x="1032" y="1402"/>
                    </a:lnTo>
                    <a:lnTo>
                      <a:pt x="1030" y="1402"/>
                    </a:lnTo>
                    <a:lnTo>
                      <a:pt x="1028" y="1406"/>
                    </a:lnTo>
                    <a:lnTo>
                      <a:pt x="1028" y="1408"/>
                    </a:lnTo>
                    <a:lnTo>
                      <a:pt x="1026" y="1410"/>
                    </a:lnTo>
                    <a:lnTo>
                      <a:pt x="1022" y="1412"/>
                    </a:lnTo>
                    <a:lnTo>
                      <a:pt x="1022" y="1414"/>
                    </a:lnTo>
                    <a:lnTo>
                      <a:pt x="1020" y="1416"/>
                    </a:lnTo>
                    <a:lnTo>
                      <a:pt x="1018" y="1418"/>
                    </a:lnTo>
                    <a:lnTo>
                      <a:pt x="1016" y="1420"/>
                    </a:lnTo>
                    <a:lnTo>
                      <a:pt x="1014" y="1422"/>
                    </a:lnTo>
                    <a:lnTo>
                      <a:pt x="1012" y="1424"/>
                    </a:lnTo>
                    <a:lnTo>
                      <a:pt x="1010" y="1424"/>
                    </a:lnTo>
                    <a:lnTo>
                      <a:pt x="1010" y="1426"/>
                    </a:lnTo>
                    <a:lnTo>
                      <a:pt x="1008" y="1428"/>
                    </a:lnTo>
                    <a:lnTo>
                      <a:pt x="1008" y="1430"/>
                    </a:lnTo>
                    <a:lnTo>
                      <a:pt x="1006" y="1430"/>
                    </a:lnTo>
                    <a:lnTo>
                      <a:pt x="1006" y="1432"/>
                    </a:lnTo>
                    <a:lnTo>
                      <a:pt x="1004" y="1432"/>
                    </a:lnTo>
                    <a:lnTo>
                      <a:pt x="1002" y="1434"/>
                    </a:lnTo>
                    <a:lnTo>
                      <a:pt x="1000" y="1436"/>
                    </a:lnTo>
                    <a:lnTo>
                      <a:pt x="994" y="1436"/>
                    </a:lnTo>
                    <a:lnTo>
                      <a:pt x="990" y="1436"/>
                    </a:lnTo>
                    <a:lnTo>
                      <a:pt x="988" y="1434"/>
                    </a:lnTo>
                    <a:lnTo>
                      <a:pt x="982" y="1434"/>
                    </a:lnTo>
                    <a:lnTo>
                      <a:pt x="980" y="1436"/>
                    </a:lnTo>
                    <a:lnTo>
                      <a:pt x="978" y="1436"/>
                    </a:lnTo>
                    <a:lnTo>
                      <a:pt x="976" y="1436"/>
                    </a:lnTo>
                    <a:lnTo>
                      <a:pt x="970" y="1436"/>
                    </a:lnTo>
                    <a:lnTo>
                      <a:pt x="968" y="1436"/>
                    </a:lnTo>
                    <a:lnTo>
                      <a:pt x="968" y="1432"/>
                    </a:lnTo>
                    <a:lnTo>
                      <a:pt x="966" y="1434"/>
                    </a:lnTo>
                    <a:lnTo>
                      <a:pt x="966" y="1432"/>
                    </a:lnTo>
                    <a:lnTo>
                      <a:pt x="964" y="1432"/>
                    </a:lnTo>
                    <a:lnTo>
                      <a:pt x="964" y="1430"/>
                    </a:lnTo>
                    <a:lnTo>
                      <a:pt x="964" y="1428"/>
                    </a:lnTo>
                    <a:lnTo>
                      <a:pt x="964" y="1426"/>
                    </a:lnTo>
                    <a:lnTo>
                      <a:pt x="958" y="1428"/>
                    </a:lnTo>
                    <a:lnTo>
                      <a:pt x="964" y="1426"/>
                    </a:lnTo>
                    <a:lnTo>
                      <a:pt x="964" y="1424"/>
                    </a:lnTo>
                    <a:lnTo>
                      <a:pt x="966" y="1422"/>
                    </a:lnTo>
                    <a:lnTo>
                      <a:pt x="966" y="1418"/>
                    </a:lnTo>
                    <a:lnTo>
                      <a:pt x="966" y="1416"/>
                    </a:lnTo>
                    <a:lnTo>
                      <a:pt x="966" y="1412"/>
                    </a:lnTo>
                    <a:lnTo>
                      <a:pt x="966" y="1410"/>
                    </a:lnTo>
                    <a:lnTo>
                      <a:pt x="966" y="1408"/>
                    </a:lnTo>
                    <a:lnTo>
                      <a:pt x="964" y="1406"/>
                    </a:lnTo>
                    <a:lnTo>
                      <a:pt x="962" y="1404"/>
                    </a:lnTo>
                    <a:lnTo>
                      <a:pt x="960" y="1404"/>
                    </a:lnTo>
                    <a:lnTo>
                      <a:pt x="958" y="1406"/>
                    </a:lnTo>
                    <a:lnTo>
                      <a:pt x="956" y="1412"/>
                    </a:lnTo>
                    <a:lnTo>
                      <a:pt x="954" y="1414"/>
                    </a:lnTo>
                    <a:lnTo>
                      <a:pt x="954" y="1416"/>
                    </a:lnTo>
                    <a:lnTo>
                      <a:pt x="954" y="1418"/>
                    </a:lnTo>
                    <a:lnTo>
                      <a:pt x="956" y="1418"/>
                    </a:lnTo>
                    <a:lnTo>
                      <a:pt x="954" y="1420"/>
                    </a:lnTo>
                    <a:lnTo>
                      <a:pt x="956" y="1422"/>
                    </a:lnTo>
                    <a:lnTo>
                      <a:pt x="956" y="1424"/>
                    </a:lnTo>
                    <a:lnTo>
                      <a:pt x="956" y="1426"/>
                    </a:lnTo>
                    <a:lnTo>
                      <a:pt x="954" y="1426"/>
                    </a:lnTo>
                    <a:lnTo>
                      <a:pt x="954" y="1424"/>
                    </a:lnTo>
                    <a:lnTo>
                      <a:pt x="954" y="1422"/>
                    </a:lnTo>
                    <a:lnTo>
                      <a:pt x="952" y="1420"/>
                    </a:lnTo>
                    <a:lnTo>
                      <a:pt x="952" y="1416"/>
                    </a:lnTo>
                    <a:lnTo>
                      <a:pt x="946" y="1408"/>
                    </a:lnTo>
                    <a:lnTo>
                      <a:pt x="946" y="1406"/>
                    </a:lnTo>
                    <a:lnTo>
                      <a:pt x="946" y="1404"/>
                    </a:lnTo>
                    <a:lnTo>
                      <a:pt x="946" y="1402"/>
                    </a:lnTo>
                    <a:lnTo>
                      <a:pt x="944" y="1398"/>
                    </a:lnTo>
                    <a:lnTo>
                      <a:pt x="944" y="1396"/>
                    </a:lnTo>
                    <a:lnTo>
                      <a:pt x="944" y="1394"/>
                    </a:lnTo>
                    <a:lnTo>
                      <a:pt x="938" y="1388"/>
                    </a:lnTo>
                    <a:lnTo>
                      <a:pt x="934" y="1388"/>
                    </a:lnTo>
                    <a:lnTo>
                      <a:pt x="934" y="1386"/>
                    </a:lnTo>
                    <a:lnTo>
                      <a:pt x="934" y="1384"/>
                    </a:lnTo>
                    <a:lnTo>
                      <a:pt x="930" y="1380"/>
                    </a:lnTo>
                    <a:lnTo>
                      <a:pt x="928" y="1378"/>
                    </a:lnTo>
                    <a:lnTo>
                      <a:pt x="926" y="1378"/>
                    </a:lnTo>
                    <a:lnTo>
                      <a:pt x="920" y="1366"/>
                    </a:lnTo>
                    <a:lnTo>
                      <a:pt x="920" y="1362"/>
                    </a:lnTo>
                    <a:lnTo>
                      <a:pt x="918" y="1354"/>
                    </a:lnTo>
                    <a:lnTo>
                      <a:pt x="916" y="1354"/>
                    </a:lnTo>
                    <a:lnTo>
                      <a:pt x="912" y="1354"/>
                    </a:lnTo>
                    <a:lnTo>
                      <a:pt x="912" y="1352"/>
                    </a:lnTo>
                    <a:lnTo>
                      <a:pt x="916" y="1350"/>
                    </a:lnTo>
                    <a:lnTo>
                      <a:pt x="918" y="1350"/>
                    </a:lnTo>
                    <a:lnTo>
                      <a:pt x="920" y="1348"/>
                    </a:lnTo>
                    <a:lnTo>
                      <a:pt x="920" y="1346"/>
                    </a:lnTo>
                    <a:lnTo>
                      <a:pt x="916" y="1344"/>
                    </a:lnTo>
                    <a:lnTo>
                      <a:pt x="916" y="1342"/>
                    </a:lnTo>
                    <a:lnTo>
                      <a:pt x="918" y="1342"/>
                    </a:lnTo>
                    <a:lnTo>
                      <a:pt x="922" y="1344"/>
                    </a:lnTo>
                    <a:lnTo>
                      <a:pt x="924" y="1342"/>
                    </a:lnTo>
                    <a:lnTo>
                      <a:pt x="926" y="1340"/>
                    </a:lnTo>
                    <a:lnTo>
                      <a:pt x="928" y="1340"/>
                    </a:lnTo>
                    <a:lnTo>
                      <a:pt x="926" y="1338"/>
                    </a:lnTo>
                    <a:lnTo>
                      <a:pt x="928" y="1336"/>
                    </a:lnTo>
                    <a:lnTo>
                      <a:pt x="926" y="1334"/>
                    </a:lnTo>
                    <a:lnTo>
                      <a:pt x="928" y="1334"/>
                    </a:lnTo>
                    <a:lnTo>
                      <a:pt x="930" y="1334"/>
                    </a:lnTo>
                    <a:lnTo>
                      <a:pt x="932" y="1336"/>
                    </a:lnTo>
                    <a:lnTo>
                      <a:pt x="932" y="1338"/>
                    </a:lnTo>
                    <a:lnTo>
                      <a:pt x="934" y="1340"/>
                    </a:lnTo>
                    <a:lnTo>
                      <a:pt x="936" y="1342"/>
                    </a:lnTo>
                    <a:lnTo>
                      <a:pt x="938" y="1344"/>
                    </a:lnTo>
                    <a:lnTo>
                      <a:pt x="940" y="1342"/>
                    </a:lnTo>
                    <a:lnTo>
                      <a:pt x="942" y="1340"/>
                    </a:lnTo>
                    <a:lnTo>
                      <a:pt x="944" y="1342"/>
                    </a:lnTo>
                    <a:lnTo>
                      <a:pt x="946" y="1344"/>
                    </a:lnTo>
                    <a:lnTo>
                      <a:pt x="946" y="1346"/>
                    </a:lnTo>
                    <a:lnTo>
                      <a:pt x="948" y="1350"/>
                    </a:lnTo>
                    <a:lnTo>
                      <a:pt x="950" y="1350"/>
                    </a:lnTo>
                    <a:lnTo>
                      <a:pt x="952" y="1356"/>
                    </a:lnTo>
                    <a:lnTo>
                      <a:pt x="958" y="1360"/>
                    </a:lnTo>
                    <a:lnTo>
                      <a:pt x="962" y="1374"/>
                    </a:lnTo>
                    <a:lnTo>
                      <a:pt x="964" y="1378"/>
                    </a:lnTo>
                    <a:lnTo>
                      <a:pt x="968" y="1378"/>
                    </a:lnTo>
                    <a:lnTo>
                      <a:pt x="972" y="1378"/>
                    </a:lnTo>
                    <a:lnTo>
                      <a:pt x="978" y="1382"/>
                    </a:lnTo>
                    <a:lnTo>
                      <a:pt x="980" y="1384"/>
                    </a:lnTo>
                    <a:lnTo>
                      <a:pt x="980" y="1386"/>
                    </a:lnTo>
                    <a:lnTo>
                      <a:pt x="982" y="1388"/>
                    </a:lnTo>
                    <a:lnTo>
                      <a:pt x="994" y="1392"/>
                    </a:lnTo>
                    <a:lnTo>
                      <a:pt x="994" y="1394"/>
                    </a:lnTo>
                    <a:lnTo>
                      <a:pt x="992" y="1394"/>
                    </a:lnTo>
                    <a:lnTo>
                      <a:pt x="994" y="1396"/>
                    </a:lnTo>
                    <a:lnTo>
                      <a:pt x="1000" y="1396"/>
                    </a:lnTo>
                    <a:lnTo>
                      <a:pt x="1004" y="1396"/>
                    </a:lnTo>
                    <a:lnTo>
                      <a:pt x="1006" y="1398"/>
                    </a:lnTo>
                    <a:lnTo>
                      <a:pt x="1010" y="1398"/>
                    </a:lnTo>
                    <a:lnTo>
                      <a:pt x="1012" y="1398"/>
                    </a:lnTo>
                    <a:lnTo>
                      <a:pt x="1016" y="1396"/>
                    </a:lnTo>
                    <a:lnTo>
                      <a:pt x="1018" y="1396"/>
                    </a:lnTo>
                    <a:lnTo>
                      <a:pt x="1022" y="1394"/>
                    </a:lnTo>
                    <a:lnTo>
                      <a:pt x="1022" y="1392"/>
                    </a:lnTo>
                    <a:lnTo>
                      <a:pt x="1032" y="1388"/>
                    </a:lnTo>
                    <a:lnTo>
                      <a:pt x="1034" y="1388"/>
                    </a:lnTo>
                    <a:lnTo>
                      <a:pt x="1042" y="1392"/>
                    </a:lnTo>
                    <a:lnTo>
                      <a:pt x="1048" y="1410"/>
                    </a:lnTo>
                    <a:lnTo>
                      <a:pt x="1068" y="1414"/>
                    </a:lnTo>
                    <a:lnTo>
                      <a:pt x="1072" y="1416"/>
                    </a:lnTo>
                    <a:lnTo>
                      <a:pt x="1072" y="1414"/>
                    </a:lnTo>
                    <a:lnTo>
                      <a:pt x="1074" y="1414"/>
                    </a:lnTo>
                    <a:lnTo>
                      <a:pt x="1089" y="1416"/>
                    </a:lnTo>
                    <a:lnTo>
                      <a:pt x="1091" y="1416"/>
                    </a:lnTo>
                    <a:lnTo>
                      <a:pt x="1093" y="1418"/>
                    </a:lnTo>
                    <a:lnTo>
                      <a:pt x="1105" y="1420"/>
                    </a:lnTo>
                    <a:lnTo>
                      <a:pt x="1107" y="1420"/>
                    </a:lnTo>
                    <a:lnTo>
                      <a:pt x="1109" y="1422"/>
                    </a:lnTo>
                    <a:lnTo>
                      <a:pt x="1109" y="1420"/>
                    </a:lnTo>
                    <a:lnTo>
                      <a:pt x="1111" y="1420"/>
                    </a:lnTo>
                    <a:lnTo>
                      <a:pt x="1113" y="1418"/>
                    </a:lnTo>
                    <a:lnTo>
                      <a:pt x="1115" y="1420"/>
                    </a:lnTo>
                    <a:lnTo>
                      <a:pt x="1119" y="1418"/>
                    </a:lnTo>
                    <a:lnTo>
                      <a:pt x="1133" y="1418"/>
                    </a:lnTo>
                    <a:lnTo>
                      <a:pt x="1135" y="1416"/>
                    </a:lnTo>
                    <a:lnTo>
                      <a:pt x="1141" y="1416"/>
                    </a:lnTo>
                    <a:lnTo>
                      <a:pt x="1143" y="1418"/>
                    </a:lnTo>
                    <a:lnTo>
                      <a:pt x="1147" y="1418"/>
                    </a:lnTo>
                    <a:lnTo>
                      <a:pt x="1149" y="1420"/>
                    </a:lnTo>
                    <a:lnTo>
                      <a:pt x="1151" y="1416"/>
                    </a:lnTo>
                    <a:lnTo>
                      <a:pt x="1157" y="1418"/>
                    </a:lnTo>
                    <a:lnTo>
                      <a:pt x="1161" y="1416"/>
                    </a:lnTo>
                    <a:lnTo>
                      <a:pt x="1173" y="1416"/>
                    </a:lnTo>
                    <a:lnTo>
                      <a:pt x="1177" y="1418"/>
                    </a:lnTo>
                    <a:lnTo>
                      <a:pt x="1179" y="1424"/>
                    </a:lnTo>
                    <a:lnTo>
                      <a:pt x="1183" y="1426"/>
                    </a:lnTo>
                    <a:lnTo>
                      <a:pt x="1185" y="1428"/>
                    </a:lnTo>
                    <a:lnTo>
                      <a:pt x="1187" y="1436"/>
                    </a:lnTo>
                    <a:lnTo>
                      <a:pt x="1189" y="1436"/>
                    </a:lnTo>
                    <a:lnTo>
                      <a:pt x="1189" y="1438"/>
                    </a:lnTo>
                    <a:lnTo>
                      <a:pt x="1189" y="1440"/>
                    </a:lnTo>
                    <a:lnTo>
                      <a:pt x="1193" y="1440"/>
                    </a:lnTo>
                    <a:lnTo>
                      <a:pt x="1197" y="1440"/>
                    </a:lnTo>
                    <a:lnTo>
                      <a:pt x="1197" y="1444"/>
                    </a:lnTo>
                    <a:lnTo>
                      <a:pt x="1199" y="1444"/>
                    </a:lnTo>
                    <a:lnTo>
                      <a:pt x="1201" y="1446"/>
                    </a:lnTo>
                    <a:lnTo>
                      <a:pt x="1207" y="1454"/>
                    </a:lnTo>
                    <a:lnTo>
                      <a:pt x="1209" y="1454"/>
                    </a:lnTo>
                    <a:lnTo>
                      <a:pt x="1219" y="1454"/>
                    </a:lnTo>
                    <a:lnTo>
                      <a:pt x="1227" y="1452"/>
                    </a:lnTo>
                    <a:lnTo>
                      <a:pt x="1227" y="1450"/>
                    </a:lnTo>
                    <a:lnTo>
                      <a:pt x="1229" y="1450"/>
                    </a:lnTo>
                    <a:lnTo>
                      <a:pt x="1229" y="1452"/>
                    </a:lnTo>
                    <a:lnTo>
                      <a:pt x="1227" y="1456"/>
                    </a:lnTo>
                    <a:lnTo>
                      <a:pt x="1221" y="1459"/>
                    </a:lnTo>
                    <a:lnTo>
                      <a:pt x="1213" y="1461"/>
                    </a:lnTo>
                    <a:lnTo>
                      <a:pt x="1211" y="1459"/>
                    </a:lnTo>
                    <a:lnTo>
                      <a:pt x="1209" y="1461"/>
                    </a:lnTo>
                    <a:lnTo>
                      <a:pt x="1209" y="1465"/>
                    </a:lnTo>
                    <a:lnTo>
                      <a:pt x="1229" y="1485"/>
                    </a:lnTo>
                    <a:lnTo>
                      <a:pt x="1237" y="1485"/>
                    </a:lnTo>
                    <a:lnTo>
                      <a:pt x="1241" y="1483"/>
                    </a:lnTo>
                    <a:lnTo>
                      <a:pt x="1245" y="1481"/>
                    </a:lnTo>
                    <a:lnTo>
                      <a:pt x="1249" y="1479"/>
                    </a:lnTo>
                    <a:lnTo>
                      <a:pt x="1253" y="1475"/>
                    </a:lnTo>
                    <a:lnTo>
                      <a:pt x="1255" y="1461"/>
                    </a:lnTo>
                    <a:lnTo>
                      <a:pt x="1263" y="1461"/>
                    </a:lnTo>
                    <a:lnTo>
                      <a:pt x="1263" y="1463"/>
                    </a:lnTo>
                    <a:lnTo>
                      <a:pt x="1263" y="1465"/>
                    </a:lnTo>
                    <a:lnTo>
                      <a:pt x="1259" y="1465"/>
                    </a:lnTo>
                    <a:lnTo>
                      <a:pt x="1259" y="1467"/>
                    </a:lnTo>
                    <a:lnTo>
                      <a:pt x="1259" y="1471"/>
                    </a:lnTo>
                    <a:lnTo>
                      <a:pt x="1261" y="1473"/>
                    </a:lnTo>
                    <a:lnTo>
                      <a:pt x="1259" y="1475"/>
                    </a:lnTo>
                    <a:lnTo>
                      <a:pt x="1259" y="1479"/>
                    </a:lnTo>
                    <a:lnTo>
                      <a:pt x="1261" y="1479"/>
                    </a:lnTo>
                    <a:lnTo>
                      <a:pt x="1261" y="1481"/>
                    </a:lnTo>
                    <a:lnTo>
                      <a:pt x="1263" y="1491"/>
                    </a:lnTo>
                    <a:lnTo>
                      <a:pt x="1261" y="1497"/>
                    </a:lnTo>
                    <a:lnTo>
                      <a:pt x="1261" y="1505"/>
                    </a:lnTo>
                    <a:lnTo>
                      <a:pt x="1261" y="1507"/>
                    </a:lnTo>
                    <a:lnTo>
                      <a:pt x="1263" y="1511"/>
                    </a:lnTo>
                    <a:lnTo>
                      <a:pt x="1263" y="1509"/>
                    </a:lnTo>
                    <a:lnTo>
                      <a:pt x="1265" y="1509"/>
                    </a:lnTo>
                    <a:lnTo>
                      <a:pt x="1265" y="1511"/>
                    </a:lnTo>
                    <a:lnTo>
                      <a:pt x="1263" y="1513"/>
                    </a:lnTo>
                    <a:lnTo>
                      <a:pt x="1263" y="1519"/>
                    </a:lnTo>
                    <a:lnTo>
                      <a:pt x="1265" y="1523"/>
                    </a:lnTo>
                    <a:lnTo>
                      <a:pt x="1265" y="1527"/>
                    </a:lnTo>
                    <a:lnTo>
                      <a:pt x="1271" y="1553"/>
                    </a:lnTo>
                    <a:lnTo>
                      <a:pt x="1273" y="1557"/>
                    </a:lnTo>
                    <a:lnTo>
                      <a:pt x="1275" y="1559"/>
                    </a:lnTo>
                    <a:lnTo>
                      <a:pt x="1277" y="1563"/>
                    </a:lnTo>
                    <a:lnTo>
                      <a:pt x="1279" y="1563"/>
                    </a:lnTo>
                    <a:lnTo>
                      <a:pt x="1277" y="1563"/>
                    </a:lnTo>
                    <a:lnTo>
                      <a:pt x="1277" y="1565"/>
                    </a:lnTo>
                    <a:lnTo>
                      <a:pt x="1279" y="1571"/>
                    </a:lnTo>
                    <a:lnTo>
                      <a:pt x="1281" y="1573"/>
                    </a:lnTo>
                    <a:lnTo>
                      <a:pt x="1283" y="1575"/>
                    </a:lnTo>
                    <a:lnTo>
                      <a:pt x="1295" y="1609"/>
                    </a:lnTo>
                    <a:lnTo>
                      <a:pt x="1304" y="1619"/>
                    </a:lnTo>
                    <a:lnTo>
                      <a:pt x="1314" y="1651"/>
                    </a:lnTo>
                    <a:lnTo>
                      <a:pt x="1326" y="1667"/>
                    </a:lnTo>
                    <a:lnTo>
                      <a:pt x="1330" y="1667"/>
                    </a:lnTo>
                    <a:lnTo>
                      <a:pt x="1332" y="1665"/>
                    </a:lnTo>
                    <a:lnTo>
                      <a:pt x="1334" y="1665"/>
                    </a:lnTo>
                    <a:lnTo>
                      <a:pt x="1336" y="1663"/>
                    </a:lnTo>
                    <a:lnTo>
                      <a:pt x="1336" y="1661"/>
                    </a:lnTo>
                    <a:lnTo>
                      <a:pt x="1336" y="1659"/>
                    </a:lnTo>
                    <a:lnTo>
                      <a:pt x="1338" y="1655"/>
                    </a:lnTo>
                    <a:lnTo>
                      <a:pt x="1344" y="1653"/>
                    </a:lnTo>
                    <a:lnTo>
                      <a:pt x="1348" y="1651"/>
                    </a:lnTo>
                    <a:lnTo>
                      <a:pt x="1348" y="1647"/>
                    </a:lnTo>
                    <a:lnTo>
                      <a:pt x="1354" y="1637"/>
                    </a:lnTo>
                    <a:lnTo>
                      <a:pt x="1356" y="1637"/>
                    </a:lnTo>
                    <a:lnTo>
                      <a:pt x="1358" y="1637"/>
                    </a:lnTo>
                    <a:lnTo>
                      <a:pt x="1360" y="1637"/>
                    </a:lnTo>
                    <a:lnTo>
                      <a:pt x="1360" y="1615"/>
                    </a:lnTo>
                    <a:lnTo>
                      <a:pt x="1368" y="1597"/>
                    </a:lnTo>
                    <a:lnTo>
                      <a:pt x="1366" y="1593"/>
                    </a:lnTo>
                    <a:lnTo>
                      <a:pt x="1366" y="1591"/>
                    </a:lnTo>
                    <a:lnTo>
                      <a:pt x="1364" y="1589"/>
                    </a:lnTo>
                    <a:lnTo>
                      <a:pt x="1366" y="1589"/>
                    </a:lnTo>
                    <a:lnTo>
                      <a:pt x="1364" y="1581"/>
                    </a:lnTo>
                    <a:lnTo>
                      <a:pt x="1364" y="1579"/>
                    </a:lnTo>
                    <a:lnTo>
                      <a:pt x="1364" y="1575"/>
                    </a:lnTo>
                    <a:lnTo>
                      <a:pt x="1364" y="1565"/>
                    </a:lnTo>
                    <a:lnTo>
                      <a:pt x="1368" y="1559"/>
                    </a:lnTo>
                    <a:lnTo>
                      <a:pt x="1370" y="1557"/>
                    </a:lnTo>
                    <a:lnTo>
                      <a:pt x="1372" y="1557"/>
                    </a:lnTo>
                    <a:lnTo>
                      <a:pt x="1374" y="1559"/>
                    </a:lnTo>
                    <a:lnTo>
                      <a:pt x="1376" y="1559"/>
                    </a:lnTo>
                    <a:lnTo>
                      <a:pt x="1380" y="1551"/>
                    </a:lnTo>
                    <a:lnTo>
                      <a:pt x="1394" y="1547"/>
                    </a:lnTo>
                    <a:lnTo>
                      <a:pt x="1394" y="1545"/>
                    </a:lnTo>
                    <a:lnTo>
                      <a:pt x="1394" y="1543"/>
                    </a:lnTo>
                    <a:lnTo>
                      <a:pt x="1396" y="1541"/>
                    </a:lnTo>
                    <a:lnTo>
                      <a:pt x="1420" y="1521"/>
                    </a:lnTo>
                    <a:lnTo>
                      <a:pt x="1422" y="1521"/>
                    </a:lnTo>
                    <a:lnTo>
                      <a:pt x="1432" y="1507"/>
                    </a:lnTo>
                    <a:lnTo>
                      <a:pt x="1452" y="1497"/>
                    </a:lnTo>
                    <a:lnTo>
                      <a:pt x="1458" y="1491"/>
                    </a:lnTo>
                    <a:lnTo>
                      <a:pt x="1458" y="1489"/>
                    </a:lnTo>
                    <a:lnTo>
                      <a:pt x="1462" y="1487"/>
                    </a:lnTo>
                    <a:lnTo>
                      <a:pt x="1460" y="1481"/>
                    </a:lnTo>
                    <a:lnTo>
                      <a:pt x="1462" y="1477"/>
                    </a:lnTo>
                    <a:lnTo>
                      <a:pt x="1474" y="1469"/>
                    </a:lnTo>
                    <a:lnTo>
                      <a:pt x="1476" y="1467"/>
                    </a:lnTo>
                    <a:lnTo>
                      <a:pt x="1476" y="1465"/>
                    </a:lnTo>
                    <a:lnTo>
                      <a:pt x="1478" y="1465"/>
                    </a:lnTo>
                    <a:lnTo>
                      <a:pt x="1478" y="1471"/>
                    </a:lnTo>
                    <a:lnTo>
                      <a:pt x="1480" y="1473"/>
                    </a:lnTo>
                    <a:lnTo>
                      <a:pt x="1482" y="1473"/>
                    </a:lnTo>
                    <a:lnTo>
                      <a:pt x="1484" y="1473"/>
                    </a:lnTo>
                    <a:lnTo>
                      <a:pt x="1484" y="1471"/>
                    </a:lnTo>
                    <a:lnTo>
                      <a:pt x="1484" y="1469"/>
                    </a:lnTo>
                    <a:lnTo>
                      <a:pt x="1486" y="1471"/>
                    </a:lnTo>
                    <a:lnTo>
                      <a:pt x="1486" y="1473"/>
                    </a:lnTo>
                    <a:lnTo>
                      <a:pt x="1488" y="1473"/>
                    </a:lnTo>
                    <a:lnTo>
                      <a:pt x="1490" y="1473"/>
                    </a:lnTo>
                    <a:lnTo>
                      <a:pt x="1492" y="1471"/>
                    </a:lnTo>
                    <a:lnTo>
                      <a:pt x="1494" y="1471"/>
                    </a:lnTo>
                    <a:lnTo>
                      <a:pt x="1494" y="1469"/>
                    </a:lnTo>
                    <a:lnTo>
                      <a:pt x="1496" y="1471"/>
                    </a:lnTo>
                    <a:lnTo>
                      <a:pt x="1498" y="1469"/>
                    </a:lnTo>
                    <a:lnTo>
                      <a:pt x="1498" y="1471"/>
                    </a:lnTo>
                    <a:lnTo>
                      <a:pt x="1502" y="1469"/>
                    </a:lnTo>
                    <a:lnTo>
                      <a:pt x="1502" y="1467"/>
                    </a:lnTo>
                    <a:lnTo>
                      <a:pt x="1504" y="1465"/>
                    </a:lnTo>
                    <a:lnTo>
                      <a:pt x="1504" y="1467"/>
                    </a:lnTo>
                    <a:lnTo>
                      <a:pt x="1504" y="1461"/>
                    </a:lnTo>
                    <a:lnTo>
                      <a:pt x="1504" y="1463"/>
                    </a:lnTo>
                    <a:lnTo>
                      <a:pt x="1506" y="1461"/>
                    </a:lnTo>
                    <a:lnTo>
                      <a:pt x="1506" y="1459"/>
                    </a:lnTo>
                    <a:lnTo>
                      <a:pt x="1504" y="1456"/>
                    </a:lnTo>
                    <a:lnTo>
                      <a:pt x="1504" y="1454"/>
                    </a:lnTo>
                    <a:lnTo>
                      <a:pt x="1506" y="1456"/>
                    </a:lnTo>
                    <a:lnTo>
                      <a:pt x="1508" y="1456"/>
                    </a:lnTo>
                    <a:lnTo>
                      <a:pt x="1514" y="1456"/>
                    </a:lnTo>
                    <a:lnTo>
                      <a:pt x="1516" y="1456"/>
                    </a:lnTo>
                    <a:lnTo>
                      <a:pt x="1520" y="1463"/>
                    </a:lnTo>
                    <a:lnTo>
                      <a:pt x="1525" y="1483"/>
                    </a:lnTo>
                    <a:lnTo>
                      <a:pt x="1529" y="1489"/>
                    </a:lnTo>
                    <a:lnTo>
                      <a:pt x="1531" y="1491"/>
                    </a:lnTo>
                    <a:lnTo>
                      <a:pt x="1533" y="1493"/>
                    </a:lnTo>
                    <a:lnTo>
                      <a:pt x="1535" y="1493"/>
                    </a:lnTo>
                    <a:lnTo>
                      <a:pt x="1535" y="1495"/>
                    </a:lnTo>
                    <a:lnTo>
                      <a:pt x="1545" y="1501"/>
                    </a:lnTo>
                    <a:lnTo>
                      <a:pt x="1545" y="1503"/>
                    </a:lnTo>
                    <a:lnTo>
                      <a:pt x="1547" y="1505"/>
                    </a:lnTo>
                    <a:lnTo>
                      <a:pt x="1547" y="1507"/>
                    </a:lnTo>
                    <a:lnTo>
                      <a:pt x="1543" y="1505"/>
                    </a:lnTo>
                    <a:lnTo>
                      <a:pt x="1543" y="1507"/>
                    </a:lnTo>
                    <a:lnTo>
                      <a:pt x="1545" y="1511"/>
                    </a:lnTo>
                    <a:lnTo>
                      <a:pt x="1547" y="1513"/>
                    </a:lnTo>
                    <a:lnTo>
                      <a:pt x="1549" y="1509"/>
                    </a:lnTo>
                    <a:lnTo>
                      <a:pt x="1555" y="1521"/>
                    </a:lnTo>
                    <a:lnTo>
                      <a:pt x="1555" y="1523"/>
                    </a:lnTo>
                    <a:lnTo>
                      <a:pt x="1555" y="1525"/>
                    </a:lnTo>
                    <a:lnTo>
                      <a:pt x="1557" y="1537"/>
                    </a:lnTo>
                    <a:lnTo>
                      <a:pt x="1553" y="1549"/>
                    </a:lnTo>
                    <a:lnTo>
                      <a:pt x="1553" y="1555"/>
                    </a:lnTo>
                    <a:lnTo>
                      <a:pt x="1555" y="1555"/>
                    </a:lnTo>
                    <a:lnTo>
                      <a:pt x="1557" y="1553"/>
                    </a:lnTo>
                    <a:lnTo>
                      <a:pt x="1557" y="1555"/>
                    </a:lnTo>
                    <a:lnTo>
                      <a:pt x="1557" y="1557"/>
                    </a:lnTo>
                    <a:lnTo>
                      <a:pt x="1563" y="1559"/>
                    </a:lnTo>
                    <a:lnTo>
                      <a:pt x="1565" y="1557"/>
                    </a:lnTo>
                    <a:lnTo>
                      <a:pt x="1567" y="1557"/>
                    </a:lnTo>
                    <a:lnTo>
                      <a:pt x="1569" y="1559"/>
                    </a:lnTo>
                    <a:lnTo>
                      <a:pt x="1587" y="1545"/>
                    </a:lnTo>
                    <a:lnTo>
                      <a:pt x="1587" y="1535"/>
                    </a:lnTo>
                    <a:lnTo>
                      <a:pt x="1591" y="1541"/>
                    </a:lnTo>
                    <a:lnTo>
                      <a:pt x="1593" y="1543"/>
                    </a:lnTo>
                    <a:lnTo>
                      <a:pt x="1599" y="1547"/>
                    </a:lnTo>
                    <a:lnTo>
                      <a:pt x="1601" y="1547"/>
                    </a:lnTo>
                    <a:lnTo>
                      <a:pt x="1609" y="1589"/>
                    </a:lnTo>
                    <a:lnTo>
                      <a:pt x="1611" y="1587"/>
                    </a:lnTo>
                    <a:lnTo>
                      <a:pt x="1615" y="1605"/>
                    </a:lnTo>
                    <a:lnTo>
                      <a:pt x="1615" y="1609"/>
                    </a:lnTo>
                    <a:lnTo>
                      <a:pt x="1615" y="1613"/>
                    </a:lnTo>
                    <a:lnTo>
                      <a:pt x="1613" y="1611"/>
                    </a:lnTo>
                    <a:lnTo>
                      <a:pt x="1613" y="1613"/>
                    </a:lnTo>
                    <a:lnTo>
                      <a:pt x="1617" y="1617"/>
                    </a:lnTo>
                    <a:lnTo>
                      <a:pt x="1613" y="1637"/>
                    </a:lnTo>
                    <a:lnTo>
                      <a:pt x="1615" y="1639"/>
                    </a:lnTo>
                    <a:lnTo>
                      <a:pt x="1615" y="1637"/>
                    </a:lnTo>
                    <a:lnTo>
                      <a:pt x="1617" y="1635"/>
                    </a:lnTo>
                    <a:lnTo>
                      <a:pt x="1619" y="1629"/>
                    </a:lnTo>
                    <a:lnTo>
                      <a:pt x="1621" y="1625"/>
                    </a:lnTo>
                    <a:lnTo>
                      <a:pt x="1611" y="1663"/>
                    </a:lnTo>
                    <a:lnTo>
                      <a:pt x="1611" y="1667"/>
                    </a:lnTo>
                    <a:lnTo>
                      <a:pt x="1615" y="1665"/>
                    </a:lnTo>
                    <a:lnTo>
                      <a:pt x="1621" y="1671"/>
                    </a:lnTo>
                    <a:lnTo>
                      <a:pt x="1623" y="1673"/>
                    </a:lnTo>
                    <a:lnTo>
                      <a:pt x="1629" y="1681"/>
                    </a:lnTo>
                    <a:lnTo>
                      <a:pt x="1631" y="1683"/>
                    </a:lnTo>
                    <a:lnTo>
                      <a:pt x="1637" y="1690"/>
                    </a:lnTo>
                    <a:lnTo>
                      <a:pt x="1641" y="1712"/>
                    </a:lnTo>
                    <a:lnTo>
                      <a:pt x="1643" y="1712"/>
                    </a:lnTo>
                    <a:lnTo>
                      <a:pt x="1643" y="1720"/>
                    </a:lnTo>
                    <a:lnTo>
                      <a:pt x="1645" y="1722"/>
                    </a:lnTo>
                    <a:lnTo>
                      <a:pt x="1645" y="1724"/>
                    </a:lnTo>
                    <a:lnTo>
                      <a:pt x="1653" y="1736"/>
                    </a:lnTo>
                    <a:lnTo>
                      <a:pt x="1653" y="1740"/>
                    </a:lnTo>
                    <a:lnTo>
                      <a:pt x="1681" y="1760"/>
                    </a:lnTo>
                    <a:lnTo>
                      <a:pt x="1683" y="1760"/>
                    </a:lnTo>
                    <a:lnTo>
                      <a:pt x="1685" y="1760"/>
                    </a:lnTo>
                    <a:lnTo>
                      <a:pt x="1685" y="1758"/>
                    </a:lnTo>
                    <a:lnTo>
                      <a:pt x="1687" y="1758"/>
                    </a:lnTo>
                    <a:lnTo>
                      <a:pt x="1691" y="1758"/>
                    </a:lnTo>
                    <a:lnTo>
                      <a:pt x="1693" y="1760"/>
                    </a:lnTo>
                    <a:lnTo>
                      <a:pt x="1693" y="1758"/>
                    </a:lnTo>
                    <a:lnTo>
                      <a:pt x="1695" y="1754"/>
                    </a:lnTo>
                    <a:lnTo>
                      <a:pt x="1689" y="1744"/>
                    </a:lnTo>
                    <a:lnTo>
                      <a:pt x="1685" y="1740"/>
                    </a:lnTo>
                    <a:lnTo>
                      <a:pt x="1683" y="1710"/>
                    </a:lnTo>
                    <a:lnTo>
                      <a:pt x="1677" y="1702"/>
                    </a:lnTo>
                    <a:lnTo>
                      <a:pt x="1667" y="1694"/>
                    </a:lnTo>
                    <a:lnTo>
                      <a:pt x="1665" y="1694"/>
                    </a:lnTo>
                    <a:lnTo>
                      <a:pt x="1655" y="1684"/>
                    </a:lnTo>
                    <a:lnTo>
                      <a:pt x="1647" y="1683"/>
                    </a:lnTo>
                    <a:lnTo>
                      <a:pt x="1643" y="1679"/>
                    </a:lnTo>
                    <a:lnTo>
                      <a:pt x="1639" y="1667"/>
                    </a:lnTo>
                    <a:lnTo>
                      <a:pt x="1635" y="1663"/>
                    </a:lnTo>
                    <a:lnTo>
                      <a:pt x="1633" y="1655"/>
                    </a:lnTo>
                    <a:lnTo>
                      <a:pt x="1633" y="1651"/>
                    </a:lnTo>
                    <a:lnTo>
                      <a:pt x="1629" y="1651"/>
                    </a:lnTo>
                    <a:lnTo>
                      <a:pt x="1627" y="1653"/>
                    </a:lnTo>
                    <a:lnTo>
                      <a:pt x="1625" y="1651"/>
                    </a:lnTo>
                    <a:lnTo>
                      <a:pt x="1623" y="1651"/>
                    </a:lnTo>
                    <a:lnTo>
                      <a:pt x="1623" y="1637"/>
                    </a:lnTo>
                    <a:lnTo>
                      <a:pt x="1625" y="1633"/>
                    </a:lnTo>
                    <a:lnTo>
                      <a:pt x="1625" y="1631"/>
                    </a:lnTo>
                    <a:lnTo>
                      <a:pt x="1625" y="1629"/>
                    </a:lnTo>
                    <a:lnTo>
                      <a:pt x="1627" y="1627"/>
                    </a:lnTo>
                    <a:lnTo>
                      <a:pt x="1627" y="1625"/>
                    </a:lnTo>
                    <a:lnTo>
                      <a:pt x="1633" y="1611"/>
                    </a:lnTo>
                    <a:lnTo>
                      <a:pt x="1635" y="1597"/>
                    </a:lnTo>
                    <a:lnTo>
                      <a:pt x="1633" y="1591"/>
                    </a:lnTo>
                    <a:lnTo>
                      <a:pt x="1637" y="1591"/>
                    </a:lnTo>
                    <a:lnTo>
                      <a:pt x="1641" y="1591"/>
                    </a:lnTo>
                    <a:lnTo>
                      <a:pt x="1647" y="1591"/>
                    </a:lnTo>
                    <a:lnTo>
                      <a:pt x="1647" y="1593"/>
                    </a:lnTo>
                    <a:lnTo>
                      <a:pt x="1647" y="1601"/>
                    </a:lnTo>
                    <a:lnTo>
                      <a:pt x="1647" y="1603"/>
                    </a:lnTo>
                    <a:lnTo>
                      <a:pt x="1649" y="1603"/>
                    </a:lnTo>
                    <a:lnTo>
                      <a:pt x="1647" y="1603"/>
                    </a:lnTo>
                    <a:lnTo>
                      <a:pt x="1661" y="1603"/>
                    </a:lnTo>
                    <a:lnTo>
                      <a:pt x="1667" y="1609"/>
                    </a:lnTo>
                    <a:lnTo>
                      <a:pt x="1669" y="1611"/>
                    </a:lnTo>
                    <a:lnTo>
                      <a:pt x="1671" y="1611"/>
                    </a:lnTo>
                    <a:lnTo>
                      <a:pt x="1673" y="1617"/>
                    </a:lnTo>
                    <a:lnTo>
                      <a:pt x="1675" y="1617"/>
                    </a:lnTo>
                    <a:lnTo>
                      <a:pt x="1675" y="1619"/>
                    </a:lnTo>
                    <a:lnTo>
                      <a:pt x="1677" y="1621"/>
                    </a:lnTo>
                    <a:lnTo>
                      <a:pt x="1677" y="1623"/>
                    </a:lnTo>
                    <a:lnTo>
                      <a:pt x="1677" y="1621"/>
                    </a:lnTo>
                    <a:lnTo>
                      <a:pt x="1679" y="1629"/>
                    </a:lnTo>
                    <a:lnTo>
                      <a:pt x="1681" y="1627"/>
                    </a:lnTo>
                    <a:lnTo>
                      <a:pt x="1683" y="1625"/>
                    </a:lnTo>
                    <a:lnTo>
                      <a:pt x="1685" y="1627"/>
                    </a:lnTo>
                    <a:lnTo>
                      <a:pt x="1685" y="1629"/>
                    </a:lnTo>
                    <a:lnTo>
                      <a:pt x="1685" y="1631"/>
                    </a:lnTo>
                    <a:lnTo>
                      <a:pt x="1685" y="1633"/>
                    </a:lnTo>
                    <a:lnTo>
                      <a:pt x="1687" y="1633"/>
                    </a:lnTo>
                    <a:lnTo>
                      <a:pt x="1689" y="1633"/>
                    </a:lnTo>
                    <a:lnTo>
                      <a:pt x="1693" y="1633"/>
                    </a:lnTo>
                    <a:lnTo>
                      <a:pt x="1695" y="1633"/>
                    </a:lnTo>
                    <a:lnTo>
                      <a:pt x="1695" y="1635"/>
                    </a:lnTo>
                    <a:lnTo>
                      <a:pt x="1697" y="1635"/>
                    </a:lnTo>
                    <a:lnTo>
                      <a:pt x="1699" y="1637"/>
                    </a:lnTo>
                    <a:lnTo>
                      <a:pt x="1703" y="1639"/>
                    </a:lnTo>
                    <a:lnTo>
                      <a:pt x="1705" y="1641"/>
                    </a:lnTo>
                    <a:lnTo>
                      <a:pt x="1701" y="1645"/>
                    </a:lnTo>
                    <a:lnTo>
                      <a:pt x="1701" y="1651"/>
                    </a:lnTo>
                    <a:lnTo>
                      <a:pt x="1701" y="1653"/>
                    </a:lnTo>
                    <a:lnTo>
                      <a:pt x="1703" y="1659"/>
                    </a:lnTo>
                    <a:lnTo>
                      <a:pt x="1703" y="1661"/>
                    </a:lnTo>
                    <a:lnTo>
                      <a:pt x="1705" y="1661"/>
                    </a:lnTo>
                    <a:lnTo>
                      <a:pt x="1713" y="1653"/>
                    </a:lnTo>
                    <a:lnTo>
                      <a:pt x="1717" y="1651"/>
                    </a:lnTo>
                    <a:lnTo>
                      <a:pt x="1719" y="1651"/>
                    </a:lnTo>
                    <a:lnTo>
                      <a:pt x="1719" y="1649"/>
                    </a:lnTo>
                    <a:lnTo>
                      <a:pt x="1719" y="1647"/>
                    </a:lnTo>
                    <a:lnTo>
                      <a:pt x="1723" y="1647"/>
                    </a:lnTo>
                    <a:lnTo>
                      <a:pt x="1725" y="1647"/>
                    </a:lnTo>
                    <a:lnTo>
                      <a:pt x="1725" y="1645"/>
                    </a:lnTo>
                    <a:lnTo>
                      <a:pt x="1725" y="1643"/>
                    </a:lnTo>
                    <a:lnTo>
                      <a:pt x="1725" y="1641"/>
                    </a:lnTo>
                    <a:lnTo>
                      <a:pt x="1727" y="1641"/>
                    </a:lnTo>
                    <a:lnTo>
                      <a:pt x="1727" y="1639"/>
                    </a:lnTo>
                    <a:lnTo>
                      <a:pt x="1727" y="1637"/>
                    </a:lnTo>
                    <a:lnTo>
                      <a:pt x="1729" y="1637"/>
                    </a:lnTo>
                    <a:lnTo>
                      <a:pt x="1729" y="1635"/>
                    </a:lnTo>
                    <a:lnTo>
                      <a:pt x="1733" y="1635"/>
                    </a:lnTo>
                    <a:lnTo>
                      <a:pt x="1735" y="1635"/>
                    </a:lnTo>
                    <a:lnTo>
                      <a:pt x="1737" y="1635"/>
                    </a:lnTo>
                    <a:lnTo>
                      <a:pt x="1745" y="1631"/>
                    </a:lnTo>
                    <a:lnTo>
                      <a:pt x="1746" y="1627"/>
                    </a:lnTo>
                    <a:lnTo>
                      <a:pt x="1754" y="1625"/>
                    </a:lnTo>
                    <a:lnTo>
                      <a:pt x="1756" y="1623"/>
                    </a:lnTo>
                    <a:lnTo>
                      <a:pt x="1758" y="1623"/>
                    </a:lnTo>
                    <a:lnTo>
                      <a:pt x="1760" y="1619"/>
                    </a:lnTo>
                    <a:lnTo>
                      <a:pt x="1762" y="1617"/>
                    </a:lnTo>
                    <a:lnTo>
                      <a:pt x="1762" y="1615"/>
                    </a:lnTo>
                    <a:lnTo>
                      <a:pt x="1760" y="1615"/>
                    </a:lnTo>
                    <a:lnTo>
                      <a:pt x="1762" y="1613"/>
                    </a:lnTo>
                    <a:lnTo>
                      <a:pt x="1760" y="1607"/>
                    </a:lnTo>
                    <a:lnTo>
                      <a:pt x="1760" y="1605"/>
                    </a:lnTo>
                    <a:lnTo>
                      <a:pt x="1762" y="1607"/>
                    </a:lnTo>
                    <a:lnTo>
                      <a:pt x="1762" y="1603"/>
                    </a:lnTo>
                    <a:lnTo>
                      <a:pt x="1764" y="1603"/>
                    </a:lnTo>
                    <a:lnTo>
                      <a:pt x="1764" y="1599"/>
                    </a:lnTo>
                    <a:lnTo>
                      <a:pt x="1762" y="1597"/>
                    </a:lnTo>
                    <a:lnTo>
                      <a:pt x="1756" y="1565"/>
                    </a:lnTo>
                    <a:lnTo>
                      <a:pt x="1748" y="1557"/>
                    </a:lnTo>
                    <a:lnTo>
                      <a:pt x="1748" y="1553"/>
                    </a:lnTo>
                    <a:lnTo>
                      <a:pt x="1748" y="1555"/>
                    </a:lnTo>
                    <a:lnTo>
                      <a:pt x="1746" y="1555"/>
                    </a:lnTo>
                    <a:lnTo>
                      <a:pt x="1746" y="1553"/>
                    </a:lnTo>
                    <a:lnTo>
                      <a:pt x="1746" y="1551"/>
                    </a:lnTo>
                    <a:lnTo>
                      <a:pt x="1741" y="1549"/>
                    </a:lnTo>
                    <a:lnTo>
                      <a:pt x="1723" y="1531"/>
                    </a:lnTo>
                    <a:lnTo>
                      <a:pt x="1723" y="1525"/>
                    </a:lnTo>
                    <a:lnTo>
                      <a:pt x="1713" y="1517"/>
                    </a:lnTo>
                    <a:lnTo>
                      <a:pt x="1713" y="1515"/>
                    </a:lnTo>
                    <a:lnTo>
                      <a:pt x="1717" y="1499"/>
                    </a:lnTo>
                    <a:lnTo>
                      <a:pt x="1725" y="1491"/>
                    </a:lnTo>
                    <a:lnTo>
                      <a:pt x="1727" y="1487"/>
                    </a:lnTo>
                    <a:lnTo>
                      <a:pt x="1729" y="1483"/>
                    </a:lnTo>
                    <a:lnTo>
                      <a:pt x="1735" y="1481"/>
                    </a:lnTo>
                    <a:lnTo>
                      <a:pt x="1737" y="1479"/>
                    </a:lnTo>
                    <a:lnTo>
                      <a:pt x="1737" y="1477"/>
                    </a:lnTo>
                    <a:lnTo>
                      <a:pt x="1743" y="1475"/>
                    </a:lnTo>
                    <a:lnTo>
                      <a:pt x="1745" y="1475"/>
                    </a:lnTo>
                    <a:lnTo>
                      <a:pt x="1748" y="1473"/>
                    </a:lnTo>
                    <a:lnTo>
                      <a:pt x="1748" y="1475"/>
                    </a:lnTo>
                    <a:lnTo>
                      <a:pt x="1748" y="1473"/>
                    </a:lnTo>
                    <a:lnTo>
                      <a:pt x="1750" y="1473"/>
                    </a:lnTo>
                    <a:lnTo>
                      <a:pt x="1752" y="1471"/>
                    </a:lnTo>
                    <a:lnTo>
                      <a:pt x="1760" y="1473"/>
                    </a:lnTo>
                    <a:lnTo>
                      <a:pt x="1760" y="1475"/>
                    </a:lnTo>
                    <a:lnTo>
                      <a:pt x="1762" y="1475"/>
                    </a:lnTo>
                    <a:lnTo>
                      <a:pt x="1764" y="1475"/>
                    </a:lnTo>
                    <a:lnTo>
                      <a:pt x="1768" y="1473"/>
                    </a:lnTo>
                    <a:lnTo>
                      <a:pt x="1770" y="1475"/>
                    </a:lnTo>
                    <a:lnTo>
                      <a:pt x="1768" y="1481"/>
                    </a:lnTo>
                    <a:lnTo>
                      <a:pt x="1772" y="1491"/>
                    </a:lnTo>
                    <a:lnTo>
                      <a:pt x="1774" y="1493"/>
                    </a:lnTo>
                    <a:lnTo>
                      <a:pt x="1778" y="1491"/>
                    </a:lnTo>
                    <a:lnTo>
                      <a:pt x="1778" y="1487"/>
                    </a:lnTo>
                    <a:lnTo>
                      <a:pt x="1776" y="1483"/>
                    </a:lnTo>
                    <a:lnTo>
                      <a:pt x="1778" y="1475"/>
                    </a:lnTo>
                    <a:lnTo>
                      <a:pt x="1780" y="1477"/>
                    </a:lnTo>
                    <a:lnTo>
                      <a:pt x="1786" y="1475"/>
                    </a:lnTo>
                    <a:lnTo>
                      <a:pt x="1788" y="1473"/>
                    </a:lnTo>
                    <a:lnTo>
                      <a:pt x="1796" y="1473"/>
                    </a:lnTo>
                    <a:lnTo>
                      <a:pt x="1798" y="1471"/>
                    </a:lnTo>
                    <a:lnTo>
                      <a:pt x="1802" y="1469"/>
                    </a:lnTo>
                    <a:lnTo>
                      <a:pt x="1802" y="1471"/>
                    </a:lnTo>
                    <a:lnTo>
                      <a:pt x="1804" y="1471"/>
                    </a:lnTo>
                    <a:lnTo>
                      <a:pt x="1806" y="1469"/>
                    </a:lnTo>
                    <a:lnTo>
                      <a:pt x="1808" y="1469"/>
                    </a:lnTo>
                    <a:lnTo>
                      <a:pt x="1812" y="1467"/>
                    </a:lnTo>
                    <a:lnTo>
                      <a:pt x="1814" y="1467"/>
                    </a:lnTo>
                    <a:lnTo>
                      <a:pt x="1814" y="1463"/>
                    </a:lnTo>
                    <a:lnTo>
                      <a:pt x="1816" y="1457"/>
                    </a:lnTo>
                    <a:lnTo>
                      <a:pt x="1816" y="1459"/>
                    </a:lnTo>
                    <a:lnTo>
                      <a:pt x="1820" y="1463"/>
                    </a:lnTo>
                    <a:lnTo>
                      <a:pt x="1822" y="1463"/>
                    </a:lnTo>
                    <a:lnTo>
                      <a:pt x="1822" y="1454"/>
                    </a:lnTo>
                    <a:lnTo>
                      <a:pt x="1824" y="1456"/>
                    </a:lnTo>
                    <a:lnTo>
                      <a:pt x="1826" y="1457"/>
                    </a:lnTo>
                    <a:lnTo>
                      <a:pt x="1828" y="1459"/>
                    </a:lnTo>
                    <a:lnTo>
                      <a:pt x="1828" y="1461"/>
                    </a:lnTo>
                    <a:lnTo>
                      <a:pt x="1834" y="1461"/>
                    </a:lnTo>
                    <a:lnTo>
                      <a:pt x="1832" y="1459"/>
                    </a:lnTo>
                    <a:lnTo>
                      <a:pt x="1834" y="1457"/>
                    </a:lnTo>
                    <a:lnTo>
                      <a:pt x="1836" y="1459"/>
                    </a:lnTo>
                    <a:lnTo>
                      <a:pt x="1838" y="1459"/>
                    </a:lnTo>
                    <a:lnTo>
                      <a:pt x="1838" y="1456"/>
                    </a:lnTo>
                    <a:lnTo>
                      <a:pt x="1840" y="1456"/>
                    </a:lnTo>
                    <a:lnTo>
                      <a:pt x="1840" y="1457"/>
                    </a:lnTo>
                    <a:lnTo>
                      <a:pt x="1842" y="1457"/>
                    </a:lnTo>
                    <a:lnTo>
                      <a:pt x="1844" y="1456"/>
                    </a:lnTo>
                    <a:lnTo>
                      <a:pt x="1846" y="1454"/>
                    </a:lnTo>
                    <a:lnTo>
                      <a:pt x="1848" y="1456"/>
                    </a:lnTo>
                    <a:lnTo>
                      <a:pt x="1850" y="1457"/>
                    </a:lnTo>
                    <a:lnTo>
                      <a:pt x="1850" y="1456"/>
                    </a:lnTo>
                    <a:lnTo>
                      <a:pt x="1852" y="1456"/>
                    </a:lnTo>
                    <a:lnTo>
                      <a:pt x="1852" y="1454"/>
                    </a:lnTo>
                    <a:lnTo>
                      <a:pt x="1856" y="1456"/>
                    </a:lnTo>
                    <a:lnTo>
                      <a:pt x="1866" y="1452"/>
                    </a:lnTo>
                    <a:lnTo>
                      <a:pt x="1870" y="1444"/>
                    </a:lnTo>
                    <a:lnTo>
                      <a:pt x="1872" y="1444"/>
                    </a:lnTo>
                    <a:lnTo>
                      <a:pt x="1874" y="1444"/>
                    </a:lnTo>
                    <a:lnTo>
                      <a:pt x="1876" y="1442"/>
                    </a:lnTo>
                    <a:lnTo>
                      <a:pt x="1878" y="1442"/>
                    </a:lnTo>
                    <a:lnTo>
                      <a:pt x="1878" y="1440"/>
                    </a:lnTo>
                    <a:lnTo>
                      <a:pt x="1880" y="1438"/>
                    </a:lnTo>
                    <a:lnTo>
                      <a:pt x="1880" y="1440"/>
                    </a:lnTo>
                    <a:lnTo>
                      <a:pt x="1880" y="1438"/>
                    </a:lnTo>
                    <a:lnTo>
                      <a:pt x="1882" y="1438"/>
                    </a:lnTo>
                    <a:lnTo>
                      <a:pt x="1886" y="1434"/>
                    </a:lnTo>
                    <a:lnTo>
                      <a:pt x="1886" y="1432"/>
                    </a:lnTo>
                    <a:lnTo>
                      <a:pt x="1886" y="1430"/>
                    </a:lnTo>
                    <a:lnTo>
                      <a:pt x="1888" y="1428"/>
                    </a:lnTo>
                    <a:lnTo>
                      <a:pt x="1890" y="1428"/>
                    </a:lnTo>
                    <a:lnTo>
                      <a:pt x="1894" y="1428"/>
                    </a:lnTo>
                    <a:lnTo>
                      <a:pt x="1894" y="1426"/>
                    </a:lnTo>
                    <a:lnTo>
                      <a:pt x="1896" y="1424"/>
                    </a:lnTo>
                    <a:lnTo>
                      <a:pt x="1898" y="1422"/>
                    </a:lnTo>
                    <a:lnTo>
                      <a:pt x="1898" y="1418"/>
                    </a:lnTo>
                    <a:lnTo>
                      <a:pt x="1900" y="1418"/>
                    </a:lnTo>
                    <a:lnTo>
                      <a:pt x="1902" y="1420"/>
                    </a:lnTo>
                    <a:lnTo>
                      <a:pt x="1902" y="1418"/>
                    </a:lnTo>
                    <a:lnTo>
                      <a:pt x="1902" y="1416"/>
                    </a:lnTo>
                    <a:lnTo>
                      <a:pt x="1902" y="1414"/>
                    </a:lnTo>
                    <a:lnTo>
                      <a:pt x="1904" y="1414"/>
                    </a:lnTo>
                    <a:lnTo>
                      <a:pt x="1906" y="1416"/>
                    </a:lnTo>
                    <a:lnTo>
                      <a:pt x="1906" y="1414"/>
                    </a:lnTo>
                    <a:lnTo>
                      <a:pt x="1906" y="1412"/>
                    </a:lnTo>
                    <a:lnTo>
                      <a:pt x="1906" y="1410"/>
                    </a:lnTo>
                    <a:lnTo>
                      <a:pt x="1908" y="1408"/>
                    </a:lnTo>
                    <a:lnTo>
                      <a:pt x="1908" y="1406"/>
                    </a:lnTo>
                    <a:lnTo>
                      <a:pt x="1910" y="1402"/>
                    </a:lnTo>
                    <a:lnTo>
                      <a:pt x="1910" y="1400"/>
                    </a:lnTo>
                    <a:lnTo>
                      <a:pt x="1908" y="1396"/>
                    </a:lnTo>
                    <a:lnTo>
                      <a:pt x="1910" y="1394"/>
                    </a:lnTo>
                    <a:lnTo>
                      <a:pt x="1912" y="1394"/>
                    </a:lnTo>
                    <a:lnTo>
                      <a:pt x="1912" y="1398"/>
                    </a:lnTo>
                    <a:lnTo>
                      <a:pt x="1914" y="1396"/>
                    </a:lnTo>
                    <a:lnTo>
                      <a:pt x="1914" y="1392"/>
                    </a:lnTo>
                    <a:lnTo>
                      <a:pt x="1918" y="1390"/>
                    </a:lnTo>
                    <a:lnTo>
                      <a:pt x="1920" y="1384"/>
                    </a:lnTo>
                    <a:lnTo>
                      <a:pt x="1922" y="1380"/>
                    </a:lnTo>
                    <a:lnTo>
                      <a:pt x="1928" y="1372"/>
                    </a:lnTo>
                    <a:lnTo>
                      <a:pt x="1930" y="1370"/>
                    </a:lnTo>
                    <a:lnTo>
                      <a:pt x="1932" y="1372"/>
                    </a:lnTo>
                    <a:lnTo>
                      <a:pt x="1934" y="1370"/>
                    </a:lnTo>
                    <a:lnTo>
                      <a:pt x="1934" y="1364"/>
                    </a:lnTo>
                    <a:lnTo>
                      <a:pt x="1936" y="1360"/>
                    </a:lnTo>
                    <a:lnTo>
                      <a:pt x="1934" y="1358"/>
                    </a:lnTo>
                    <a:lnTo>
                      <a:pt x="1934" y="1356"/>
                    </a:lnTo>
                    <a:lnTo>
                      <a:pt x="1938" y="1356"/>
                    </a:lnTo>
                    <a:lnTo>
                      <a:pt x="1938" y="1354"/>
                    </a:lnTo>
                    <a:lnTo>
                      <a:pt x="1940" y="1356"/>
                    </a:lnTo>
                    <a:lnTo>
                      <a:pt x="1940" y="1350"/>
                    </a:lnTo>
                    <a:lnTo>
                      <a:pt x="1936" y="1352"/>
                    </a:lnTo>
                    <a:lnTo>
                      <a:pt x="1934" y="1352"/>
                    </a:lnTo>
                    <a:lnTo>
                      <a:pt x="1936" y="1350"/>
                    </a:lnTo>
                    <a:lnTo>
                      <a:pt x="1942" y="1346"/>
                    </a:lnTo>
                    <a:lnTo>
                      <a:pt x="1940" y="1344"/>
                    </a:lnTo>
                    <a:lnTo>
                      <a:pt x="1938" y="1344"/>
                    </a:lnTo>
                    <a:lnTo>
                      <a:pt x="1936" y="1344"/>
                    </a:lnTo>
                    <a:lnTo>
                      <a:pt x="1934" y="1342"/>
                    </a:lnTo>
                    <a:lnTo>
                      <a:pt x="1932" y="1340"/>
                    </a:lnTo>
                    <a:lnTo>
                      <a:pt x="1930" y="1340"/>
                    </a:lnTo>
                    <a:lnTo>
                      <a:pt x="1924" y="1342"/>
                    </a:lnTo>
                    <a:lnTo>
                      <a:pt x="1918" y="1340"/>
                    </a:lnTo>
                    <a:lnTo>
                      <a:pt x="1916" y="1340"/>
                    </a:lnTo>
                    <a:lnTo>
                      <a:pt x="1918" y="1338"/>
                    </a:lnTo>
                    <a:lnTo>
                      <a:pt x="1926" y="1338"/>
                    </a:lnTo>
                    <a:lnTo>
                      <a:pt x="1928" y="1336"/>
                    </a:lnTo>
                    <a:lnTo>
                      <a:pt x="1930" y="1334"/>
                    </a:lnTo>
                    <a:lnTo>
                      <a:pt x="1934" y="1332"/>
                    </a:lnTo>
                    <a:lnTo>
                      <a:pt x="1936" y="1330"/>
                    </a:lnTo>
                    <a:lnTo>
                      <a:pt x="1940" y="1330"/>
                    </a:lnTo>
                    <a:lnTo>
                      <a:pt x="1940" y="1328"/>
                    </a:lnTo>
                    <a:lnTo>
                      <a:pt x="1936" y="1322"/>
                    </a:lnTo>
                    <a:lnTo>
                      <a:pt x="1932" y="1320"/>
                    </a:lnTo>
                    <a:lnTo>
                      <a:pt x="1930" y="1316"/>
                    </a:lnTo>
                    <a:lnTo>
                      <a:pt x="1928" y="1314"/>
                    </a:lnTo>
                    <a:lnTo>
                      <a:pt x="1924" y="1314"/>
                    </a:lnTo>
                    <a:lnTo>
                      <a:pt x="1924" y="1312"/>
                    </a:lnTo>
                    <a:lnTo>
                      <a:pt x="1922" y="1312"/>
                    </a:lnTo>
                    <a:lnTo>
                      <a:pt x="1916" y="1312"/>
                    </a:lnTo>
                    <a:lnTo>
                      <a:pt x="1922" y="1310"/>
                    </a:lnTo>
                    <a:lnTo>
                      <a:pt x="1940" y="1316"/>
                    </a:lnTo>
                    <a:lnTo>
                      <a:pt x="1932" y="1308"/>
                    </a:lnTo>
                    <a:lnTo>
                      <a:pt x="1932" y="1304"/>
                    </a:lnTo>
                    <a:lnTo>
                      <a:pt x="1930" y="1302"/>
                    </a:lnTo>
                    <a:lnTo>
                      <a:pt x="1926" y="1300"/>
                    </a:lnTo>
                    <a:lnTo>
                      <a:pt x="1922" y="1282"/>
                    </a:lnTo>
                    <a:lnTo>
                      <a:pt x="1920" y="1278"/>
                    </a:lnTo>
                    <a:lnTo>
                      <a:pt x="1918" y="1274"/>
                    </a:lnTo>
                    <a:lnTo>
                      <a:pt x="1916" y="1272"/>
                    </a:lnTo>
                    <a:lnTo>
                      <a:pt x="1904" y="1266"/>
                    </a:lnTo>
                    <a:lnTo>
                      <a:pt x="1902" y="1264"/>
                    </a:lnTo>
                    <a:lnTo>
                      <a:pt x="1910" y="1252"/>
                    </a:lnTo>
                    <a:lnTo>
                      <a:pt x="1914" y="1248"/>
                    </a:lnTo>
                    <a:lnTo>
                      <a:pt x="1916" y="1244"/>
                    </a:lnTo>
                    <a:lnTo>
                      <a:pt x="1914" y="1242"/>
                    </a:lnTo>
                    <a:lnTo>
                      <a:pt x="1916" y="1240"/>
                    </a:lnTo>
                    <a:lnTo>
                      <a:pt x="1920" y="1240"/>
                    </a:lnTo>
                    <a:lnTo>
                      <a:pt x="1920" y="1242"/>
                    </a:lnTo>
                    <a:lnTo>
                      <a:pt x="1922" y="1242"/>
                    </a:lnTo>
                    <a:lnTo>
                      <a:pt x="1924" y="1238"/>
                    </a:lnTo>
                    <a:lnTo>
                      <a:pt x="1926" y="1236"/>
                    </a:lnTo>
                    <a:lnTo>
                      <a:pt x="1926" y="1234"/>
                    </a:lnTo>
                    <a:lnTo>
                      <a:pt x="1928" y="1234"/>
                    </a:lnTo>
                    <a:lnTo>
                      <a:pt x="1932" y="1232"/>
                    </a:lnTo>
                    <a:lnTo>
                      <a:pt x="1938" y="1230"/>
                    </a:lnTo>
                    <a:lnTo>
                      <a:pt x="1940" y="1229"/>
                    </a:lnTo>
                    <a:lnTo>
                      <a:pt x="1942" y="1227"/>
                    </a:lnTo>
                    <a:lnTo>
                      <a:pt x="1942" y="1229"/>
                    </a:lnTo>
                    <a:lnTo>
                      <a:pt x="1944" y="1227"/>
                    </a:lnTo>
                    <a:lnTo>
                      <a:pt x="1946" y="1229"/>
                    </a:lnTo>
                    <a:lnTo>
                      <a:pt x="1946" y="1230"/>
                    </a:lnTo>
                    <a:lnTo>
                      <a:pt x="1948" y="1227"/>
                    </a:lnTo>
                    <a:lnTo>
                      <a:pt x="1950" y="1225"/>
                    </a:lnTo>
                    <a:lnTo>
                      <a:pt x="1950" y="1221"/>
                    </a:lnTo>
                    <a:lnTo>
                      <a:pt x="1946" y="1219"/>
                    </a:lnTo>
                    <a:lnTo>
                      <a:pt x="1944" y="1219"/>
                    </a:lnTo>
                    <a:lnTo>
                      <a:pt x="1940" y="1219"/>
                    </a:lnTo>
                    <a:lnTo>
                      <a:pt x="1936" y="1219"/>
                    </a:lnTo>
                    <a:lnTo>
                      <a:pt x="1934" y="1217"/>
                    </a:lnTo>
                    <a:lnTo>
                      <a:pt x="1932" y="1217"/>
                    </a:lnTo>
                    <a:lnTo>
                      <a:pt x="1926" y="1213"/>
                    </a:lnTo>
                    <a:lnTo>
                      <a:pt x="1924" y="1213"/>
                    </a:lnTo>
                    <a:lnTo>
                      <a:pt x="1918" y="1217"/>
                    </a:lnTo>
                    <a:lnTo>
                      <a:pt x="1916" y="1219"/>
                    </a:lnTo>
                    <a:lnTo>
                      <a:pt x="1914" y="1221"/>
                    </a:lnTo>
                    <a:lnTo>
                      <a:pt x="1910" y="1225"/>
                    </a:lnTo>
                    <a:lnTo>
                      <a:pt x="1908" y="1225"/>
                    </a:lnTo>
                    <a:lnTo>
                      <a:pt x="1900" y="1223"/>
                    </a:lnTo>
                    <a:lnTo>
                      <a:pt x="1898" y="1221"/>
                    </a:lnTo>
                    <a:lnTo>
                      <a:pt x="1898" y="1215"/>
                    </a:lnTo>
                    <a:lnTo>
                      <a:pt x="1894" y="1213"/>
                    </a:lnTo>
                    <a:lnTo>
                      <a:pt x="1894" y="1211"/>
                    </a:lnTo>
                    <a:lnTo>
                      <a:pt x="1892" y="1211"/>
                    </a:lnTo>
                    <a:lnTo>
                      <a:pt x="1890" y="1209"/>
                    </a:lnTo>
                    <a:lnTo>
                      <a:pt x="1888" y="1209"/>
                    </a:lnTo>
                    <a:lnTo>
                      <a:pt x="1886" y="1207"/>
                    </a:lnTo>
                    <a:lnTo>
                      <a:pt x="1880" y="1201"/>
                    </a:lnTo>
                    <a:lnTo>
                      <a:pt x="1884" y="1191"/>
                    </a:lnTo>
                    <a:lnTo>
                      <a:pt x="1886" y="1189"/>
                    </a:lnTo>
                    <a:lnTo>
                      <a:pt x="1888" y="1189"/>
                    </a:lnTo>
                    <a:lnTo>
                      <a:pt x="1890" y="1191"/>
                    </a:lnTo>
                    <a:lnTo>
                      <a:pt x="1900" y="1189"/>
                    </a:lnTo>
                    <a:lnTo>
                      <a:pt x="1904" y="1185"/>
                    </a:lnTo>
                    <a:lnTo>
                      <a:pt x="1906" y="1177"/>
                    </a:lnTo>
                    <a:lnTo>
                      <a:pt x="1920" y="1171"/>
                    </a:lnTo>
                    <a:lnTo>
                      <a:pt x="1930" y="1157"/>
                    </a:lnTo>
                    <a:lnTo>
                      <a:pt x="1932" y="1157"/>
                    </a:lnTo>
                    <a:lnTo>
                      <a:pt x="1938" y="1157"/>
                    </a:lnTo>
                    <a:lnTo>
                      <a:pt x="1940" y="1155"/>
                    </a:lnTo>
                    <a:lnTo>
                      <a:pt x="1940" y="1157"/>
                    </a:lnTo>
                    <a:lnTo>
                      <a:pt x="1942" y="1159"/>
                    </a:lnTo>
                    <a:lnTo>
                      <a:pt x="1944" y="1163"/>
                    </a:lnTo>
                    <a:lnTo>
                      <a:pt x="1946" y="1165"/>
                    </a:lnTo>
                    <a:lnTo>
                      <a:pt x="1938" y="1175"/>
                    </a:lnTo>
                    <a:lnTo>
                      <a:pt x="1936" y="1177"/>
                    </a:lnTo>
                    <a:lnTo>
                      <a:pt x="1934" y="1181"/>
                    </a:lnTo>
                    <a:lnTo>
                      <a:pt x="1932" y="1183"/>
                    </a:lnTo>
                    <a:lnTo>
                      <a:pt x="1938" y="1185"/>
                    </a:lnTo>
                    <a:lnTo>
                      <a:pt x="1936" y="1191"/>
                    </a:lnTo>
                    <a:lnTo>
                      <a:pt x="1932" y="1193"/>
                    </a:lnTo>
                    <a:lnTo>
                      <a:pt x="1930" y="1195"/>
                    </a:lnTo>
                    <a:lnTo>
                      <a:pt x="1932" y="1197"/>
                    </a:lnTo>
                    <a:lnTo>
                      <a:pt x="1936" y="1193"/>
                    </a:lnTo>
                    <a:lnTo>
                      <a:pt x="1938" y="1193"/>
                    </a:lnTo>
                    <a:lnTo>
                      <a:pt x="1940" y="1193"/>
                    </a:lnTo>
                    <a:lnTo>
                      <a:pt x="1944" y="1191"/>
                    </a:lnTo>
                    <a:lnTo>
                      <a:pt x="1944" y="1187"/>
                    </a:lnTo>
                    <a:lnTo>
                      <a:pt x="1948" y="1185"/>
                    </a:lnTo>
                    <a:lnTo>
                      <a:pt x="1960" y="1179"/>
                    </a:lnTo>
                    <a:lnTo>
                      <a:pt x="1962" y="1177"/>
                    </a:lnTo>
                    <a:lnTo>
                      <a:pt x="1962" y="1179"/>
                    </a:lnTo>
                    <a:lnTo>
                      <a:pt x="1973" y="1175"/>
                    </a:lnTo>
                    <a:lnTo>
                      <a:pt x="1977" y="1179"/>
                    </a:lnTo>
                    <a:lnTo>
                      <a:pt x="1977" y="1181"/>
                    </a:lnTo>
                    <a:lnTo>
                      <a:pt x="1981" y="1179"/>
                    </a:lnTo>
                    <a:lnTo>
                      <a:pt x="1989" y="1181"/>
                    </a:lnTo>
                    <a:lnTo>
                      <a:pt x="1987" y="1195"/>
                    </a:lnTo>
                    <a:lnTo>
                      <a:pt x="1987" y="1197"/>
                    </a:lnTo>
                    <a:lnTo>
                      <a:pt x="1989" y="1197"/>
                    </a:lnTo>
                    <a:lnTo>
                      <a:pt x="1985" y="1199"/>
                    </a:lnTo>
                    <a:lnTo>
                      <a:pt x="1983" y="1201"/>
                    </a:lnTo>
                    <a:lnTo>
                      <a:pt x="1979" y="1209"/>
                    </a:lnTo>
                    <a:lnTo>
                      <a:pt x="1983" y="1209"/>
                    </a:lnTo>
                    <a:lnTo>
                      <a:pt x="1987" y="1207"/>
                    </a:lnTo>
                    <a:lnTo>
                      <a:pt x="1987" y="1209"/>
                    </a:lnTo>
                    <a:lnTo>
                      <a:pt x="1985" y="1211"/>
                    </a:lnTo>
                    <a:lnTo>
                      <a:pt x="1983" y="1211"/>
                    </a:lnTo>
                    <a:lnTo>
                      <a:pt x="1985" y="1213"/>
                    </a:lnTo>
                    <a:lnTo>
                      <a:pt x="1985" y="1211"/>
                    </a:lnTo>
                    <a:lnTo>
                      <a:pt x="1987" y="1215"/>
                    </a:lnTo>
                    <a:lnTo>
                      <a:pt x="1989" y="1215"/>
                    </a:lnTo>
                    <a:lnTo>
                      <a:pt x="1991" y="1213"/>
                    </a:lnTo>
                    <a:lnTo>
                      <a:pt x="1993" y="1211"/>
                    </a:lnTo>
                    <a:lnTo>
                      <a:pt x="1991" y="1209"/>
                    </a:lnTo>
                    <a:lnTo>
                      <a:pt x="1993" y="1209"/>
                    </a:lnTo>
                    <a:lnTo>
                      <a:pt x="1995" y="1211"/>
                    </a:lnTo>
                    <a:lnTo>
                      <a:pt x="1997" y="1213"/>
                    </a:lnTo>
                    <a:lnTo>
                      <a:pt x="1999" y="1213"/>
                    </a:lnTo>
                    <a:lnTo>
                      <a:pt x="2001" y="1213"/>
                    </a:lnTo>
                    <a:lnTo>
                      <a:pt x="2003" y="1211"/>
                    </a:lnTo>
                    <a:lnTo>
                      <a:pt x="2005" y="1213"/>
                    </a:lnTo>
                    <a:lnTo>
                      <a:pt x="2003" y="1213"/>
                    </a:lnTo>
                    <a:lnTo>
                      <a:pt x="2003" y="1215"/>
                    </a:lnTo>
                    <a:lnTo>
                      <a:pt x="2005" y="1217"/>
                    </a:lnTo>
                    <a:lnTo>
                      <a:pt x="2005" y="1219"/>
                    </a:lnTo>
                    <a:lnTo>
                      <a:pt x="2007" y="1221"/>
                    </a:lnTo>
                    <a:lnTo>
                      <a:pt x="2009" y="1221"/>
                    </a:lnTo>
                    <a:lnTo>
                      <a:pt x="2007" y="1223"/>
                    </a:lnTo>
                    <a:lnTo>
                      <a:pt x="2009" y="1225"/>
                    </a:lnTo>
                    <a:lnTo>
                      <a:pt x="2009" y="1227"/>
                    </a:lnTo>
                    <a:lnTo>
                      <a:pt x="2009" y="1229"/>
                    </a:lnTo>
                    <a:lnTo>
                      <a:pt x="2007" y="1227"/>
                    </a:lnTo>
                    <a:lnTo>
                      <a:pt x="2003" y="1229"/>
                    </a:lnTo>
                    <a:lnTo>
                      <a:pt x="2001" y="1229"/>
                    </a:lnTo>
                    <a:lnTo>
                      <a:pt x="1999" y="1230"/>
                    </a:lnTo>
                    <a:lnTo>
                      <a:pt x="1999" y="1232"/>
                    </a:lnTo>
                    <a:lnTo>
                      <a:pt x="2001" y="1232"/>
                    </a:lnTo>
                    <a:lnTo>
                      <a:pt x="2001" y="1236"/>
                    </a:lnTo>
                    <a:lnTo>
                      <a:pt x="2003" y="1234"/>
                    </a:lnTo>
                    <a:lnTo>
                      <a:pt x="2001" y="1232"/>
                    </a:lnTo>
                    <a:lnTo>
                      <a:pt x="2003" y="1232"/>
                    </a:lnTo>
                    <a:lnTo>
                      <a:pt x="2005" y="1242"/>
                    </a:lnTo>
                    <a:lnTo>
                      <a:pt x="2007" y="1244"/>
                    </a:lnTo>
                    <a:lnTo>
                      <a:pt x="2007" y="1246"/>
                    </a:lnTo>
                    <a:lnTo>
                      <a:pt x="2007" y="1248"/>
                    </a:lnTo>
                    <a:lnTo>
                      <a:pt x="2005" y="1250"/>
                    </a:lnTo>
                    <a:lnTo>
                      <a:pt x="2003" y="1256"/>
                    </a:lnTo>
                    <a:lnTo>
                      <a:pt x="2003" y="1258"/>
                    </a:lnTo>
                    <a:lnTo>
                      <a:pt x="2001" y="1262"/>
                    </a:lnTo>
                    <a:lnTo>
                      <a:pt x="2003" y="1264"/>
                    </a:lnTo>
                    <a:lnTo>
                      <a:pt x="2003" y="1262"/>
                    </a:lnTo>
                    <a:lnTo>
                      <a:pt x="2005" y="1264"/>
                    </a:lnTo>
                    <a:lnTo>
                      <a:pt x="2003" y="1266"/>
                    </a:lnTo>
                    <a:lnTo>
                      <a:pt x="2005" y="1268"/>
                    </a:lnTo>
                    <a:lnTo>
                      <a:pt x="2001" y="1266"/>
                    </a:lnTo>
                    <a:lnTo>
                      <a:pt x="2001" y="1268"/>
                    </a:lnTo>
                    <a:lnTo>
                      <a:pt x="2001" y="1270"/>
                    </a:lnTo>
                    <a:lnTo>
                      <a:pt x="2001" y="1272"/>
                    </a:lnTo>
                    <a:lnTo>
                      <a:pt x="2001" y="1270"/>
                    </a:lnTo>
                    <a:lnTo>
                      <a:pt x="2003" y="1270"/>
                    </a:lnTo>
                    <a:lnTo>
                      <a:pt x="2005" y="1272"/>
                    </a:lnTo>
                    <a:lnTo>
                      <a:pt x="2007" y="1268"/>
                    </a:lnTo>
                    <a:lnTo>
                      <a:pt x="2009" y="1270"/>
                    </a:lnTo>
                    <a:lnTo>
                      <a:pt x="2011" y="1266"/>
                    </a:lnTo>
                    <a:lnTo>
                      <a:pt x="2013" y="1266"/>
                    </a:lnTo>
                    <a:lnTo>
                      <a:pt x="2015" y="1264"/>
                    </a:lnTo>
                    <a:lnTo>
                      <a:pt x="2015" y="1266"/>
                    </a:lnTo>
                    <a:lnTo>
                      <a:pt x="2013" y="1268"/>
                    </a:lnTo>
                    <a:lnTo>
                      <a:pt x="2015" y="1268"/>
                    </a:lnTo>
                    <a:lnTo>
                      <a:pt x="2017" y="1268"/>
                    </a:lnTo>
                    <a:lnTo>
                      <a:pt x="2017" y="1264"/>
                    </a:lnTo>
                    <a:lnTo>
                      <a:pt x="2019" y="1264"/>
                    </a:lnTo>
                    <a:lnTo>
                      <a:pt x="2019" y="1266"/>
                    </a:lnTo>
                    <a:lnTo>
                      <a:pt x="2021" y="1266"/>
                    </a:lnTo>
                    <a:lnTo>
                      <a:pt x="2021" y="1264"/>
                    </a:lnTo>
                    <a:lnTo>
                      <a:pt x="2021" y="1262"/>
                    </a:lnTo>
                    <a:lnTo>
                      <a:pt x="2025" y="1260"/>
                    </a:lnTo>
                    <a:lnTo>
                      <a:pt x="2027" y="1262"/>
                    </a:lnTo>
                    <a:lnTo>
                      <a:pt x="2029" y="1262"/>
                    </a:lnTo>
                    <a:lnTo>
                      <a:pt x="2029" y="1264"/>
                    </a:lnTo>
                    <a:lnTo>
                      <a:pt x="2033" y="1258"/>
                    </a:lnTo>
                    <a:lnTo>
                      <a:pt x="2035" y="1258"/>
                    </a:lnTo>
                    <a:lnTo>
                      <a:pt x="2041" y="1256"/>
                    </a:lnTo>
                    <a:lnTo>
                      <a:pt x="2043" y="1254"/>
                    </a:lnTo>
                    <a:lnTo>
                      <a:pt x="2047" y="1242"/>
                    </a:lnTo>
                    <a:lnTo>
                      <a:pt x="2045" y="1242"/>
                    </a:lnTo>
                    <a:lnTo>
                      <a:pt x="2045" y="1223"/>
                    </a:lnTo>
                    <a:lnTo>
                      <a:pt x="2031" y="1199"/>
                    </a:lnTo>
                    <a:lnTo>
                      <a:pt x="2031" y="1197"/>
                    </a:lnTo>
                    <a:lnTo>
                      <a:pt x="2021" y="1189"/>
                    </a:lnTo>
                    <a:lnTo>
                      <a:pt x="2017" y="1187"/>
                    </a:lnTo>
                    <a:lnTo>
                      <a:pt x="2019" y="1183"/>
                    </a:lnTo>
                    <a:lnTo>
                      <a:pt x="2019" y="1185"/>
                    </a:lnTo>
                    <a:lnTo>
                      <a:pt x="2019" y="1177"/>
                    </a:lnTo>
                    <a:lnTo>
                      <a:pt x="2023" y="1175"/>
                    </a:lnTo>
                    <a:lnTo>
                      <a:pt x="2025" y="1173"/>
                    </a:lnTo>
                    <a:lnTo>
                      <a:pt x="2031" y="1171"/>
                    </a:lnTo>
                    <a:lnTo>
                      <a:pt x="2033" y="1169"/>
                    </a:lnTo>
                    <a:lnTo>
                      <a:pt x="2035" y="1169"/>
                    </a:lnTo>
                    <a:lnTo>
                      <a:pt x="2045" y="1159"/>
                    </a:lnTo>
                    <a:lnTo>
                      <a:pt x="2047" y="1157"/>
                    </a:lnTo>
                    <a:lnTo>
                      <a:pt x="2049" y="1157"/>
                    </a:lnTo>
                    <a:lnTo>
                      <a:pt x="2049" y="1149"/>
                    </a:lnTo>
                    <a:lnTo>
                      <a:pt x="2049" y="1147"/>
                    </a:lnTo>
                    <a:lnTo>
                      <a:pt x="2049" y="1145"/>
                    </a:lnTo>
                    <a:lnTo>
                      <a:pt x="2059" y="1131"/>
                    </a:lnTo>
                    <a:lnTo>
                      <a:pt x="2061" y="1131"/>
                    </a:lnTo>
                    <a:lnTo>
                      <a:pt x="2063" y="1131"/>
                    </a:lnTo>
                    <a:lnTo>
                      <a:pt x="2063" y="1129"/>
                    </a:lnTo>
                    <a:lnTo>
                      <a:pt x="2065" y="1127"/>
                    </a:lnTo>
                    <a:lnTo>
                      <a:pt x="2065" y="1125"/>
                    </a:lnTo>
                    <a:lnTo>
                      <a:pt x="2063" y="1125"/>
                    </a:lnTo>
                    <a:lnTo>
                      <a:pt x="2071" y="1125"/>
                    </a:lnTo>
                    <a:lnTo>
                      <a:pt x="2073" y="1121"/>
                    </a:lnTo>
                    <a:lnTo>
                      <a:pt x="2075" y="1119"/>
                    </a:lnTo>
                    <a:lnTo>
                      <a:pt x="2077" y="1115"/>
                    </a:lnTo>
                    <a:lnTo>
                      <a:pt x="2079" y="1109"/>
                    </a:lnTo>
                    <a:lnTo>
                      <a:pt x="2079" y="1111"/>
                    </a:lnTo>
                    <a:lnTo>
                      <a:pt x="2083" y="1111"/>
                    </a:lnTo>
                    <a:lnTo>
                      <a:pt x="2081" y="1115"/>
                    </a:lnTo>
                    <a:lnTo>
                      <a:pt x="2087" y="1113"/>
                    </a:lnTo>
                    <a:lnTo>
                      <a:pt x="2087" y="1119"/>
                    </a:lnTo>
                    <a:lnTo>
                      <a:pt x="2091" y="1121"/>
                    </a:lnTo>
                    <a:lnTo>
                      <a:pt x="2093" y="1121"/>
                    </a:lnTo>
                    <a:lnTo>
                      <a:pt x="2095" y="1121"/>
                    </a:lnTo>
                    <a:lnTo>
                      <a:pt x="2097" y="1123"/>
                    </a:lnTo>
                    <a:lnTo>
                      <a:pt x="2099" y="1123"/>
                    </a:lnTo>
                    <a:lnTo>
                      <a:pt x="2105" y="1121"/>
                    </a:lnTo>
                    <a:lnTo>
                      <a:pt x="2107" y="1121"/>
                    </a:lnTo>
                    <a:lnTo>
                      <a:pt x="2127" y="1105"/>
                    </a:lnTo>
                    <a:lnTo>
                      <a:pt x="2133" y="1097"/>
                    </a:lnTo>
                    <a:lnTo>
                      <a:pt x="2133" y="1095"/>
                    </a:lnTo>
                    <a:lnTo>
                      <a:pt x="2139" y="1089"/>
                    </a:lnTo>
                    <a:lnTo>
                      <a:pt x="2141" y="1087"/>
                    </a:lnTo>
                    <a:lnTo>
                      <a:pt x="2192" y="1011"/>
                    </a:lnTo>
                    <a:lnTo>
                      <a:pt x="2194" y="1009"/>
                    </a:lnTo>
                    <a:lnTo>
                      <a:pt x="2196" y="1007"/>
                    </a:lnTo>
                    <a:lnTo>
                      <a:pt x="2198" y="998"/>
                    </a:lnTo>
                    <a:lnTo>
                      <a:pt x="2198" y="996"/>
                    </a:lnTo>
                    <a:lnTo>
                      <a:pt x="2200" y="988"/>
                    </a:lnTo>
                    <a:lnTo>
                      <a:pt x="2200" y="978"/>
                    </a:lnTo>
                    <a:lnTo>
                      <a:pt x="2202" y="974"/>
                    </a:lnTo>
                    <a:lnTo>
                      <a:pt x="2202" y="972"/>
                    </a:lnTo>
                    <a:lnTo>
                      <a:pt x="2200" y="972"/>
                    </a:lnTo>
                    <a:lnTo>
                      <a:pt x="2200" y="960"/>
                    </a:lnTo>
                    <a:lnTo>
                      <a:pt x="2200" y="956"/>
                    </a:lnTo>
                    <a:lnTo>
                      <a:pt x="2202" y="948"/>
                    </a:lnTo>
                    <a:lnTo>
                      <a:pt x="2204" y="946"/>
                    </a:lnTo>
                    <a:lnTo>
                      <a:pt x="2204" y="944"/>
                    </a:lnTo>
                    <a:lnTo>
                      <a:pt x="2208" y="938"/>
                    </a:lnTo>
                    <a:lnTo>
                      <a:pt x="2212" y="932"/>
                    </a:lnTo>
                    <a:lnTo>
                      <a:pt x="2212" y="930"/>
                    </a:lnTo>
                    <a:lnTo>
                      <a:pt x="2214" y="926"/>
                    </a:lnTo>
                    <a:lnTo>
                      <a:pt x="2208" y="922"/>
                    </a:lnTo>
                    <a:lnTo>
                      <a:pt x="2210" y="916"/>
                    </a:lnTo>
                    <a:lnTo>
                      <a:pt x="2208" y="910"/>
                    </a:lnTo>
                    <a:lnTo>
                      <a:pt x="2204" y="906"/>
                    </a:lnTo>
                    <a:lnTo>
                      <a:pt x="2200" y="906"/>
                    </a:lnTo>
                    <a:lnTo>
                      <a:pt x="2196" y="904"/>
                    </a:lnTo>
                    <a:lnTo>
                      <a:pt x="2194" y="902"/>
                    </a:lnTo>
                    <a:lnTo>
                      <a:pt x="2192" y="904"/>
                    </a:lnTo>
                    <a:lnTo>
                      <a:pt x="2192" y="902"/>
                    </a:lnTo>
                    <a:lnTo>
                      <a:pt x="2196" y="902"/>
                    </a:lnTo>
                    <a:lnTo>
                      <a:pt x="2200" y="904"/>
                    </a:lnTo>
                    <a:lnTo>
                      <a:pt x="2202" y="904"/>
                    </a:lnTo>
                    <a:lnTo>
                      <a:pt x="2204" y="904"/>
                    </a:lnTo>
                    <a:lnTo>
                      <a:pt x="2208" y="908"/>
                    </a:lnTo>
                    <a:lnTo>
                      <a:pt x="2210" y="906"/>
                    </a:lnTo>
                    <a:lnTo>
                      <a:pt x="2212" y="904"/>
                    </a:lnTo>
                    <a:lnTo>
                      <a:pt x="2212" y="900"/>
                    </a:lnTo>
                    <a:lnTo>
                      <a:pt x="2210" y="900"/>
                    </a:lnTo>
                    <a:lnTo>
                      <a:pt x="2198" y="890"/>
                    </a:lnTo>
                    <a:lnTo>
                      <a:pt x="2196" y="888"/>
                    </a:lnTo>
                    <a:lnTo>
                      <a:pt x="2196" y="886"/>
                    </a:lnTo>
                    <a:lnTo>
                      <a:pt x="2192" y="882"/>
                    </a:lnTo>
                    <a:lnTo>
                      <a:pt x="2190" y="880"/>
                    </a:lnTo>
                    <a:lnTo>
                      <a:pt x="2190" y="878"/>
                    </a:lnTo>
                    <a:lnTo>
                      <a:pt x="2187" y="878"/>
                    </a:lnTo>
                    <a:lnTo>
                      <a:pt x="2183" y="880"/>
                    </a:lnTo>
                    <a:lnTo>
                      <a:pt x="2181" y="880"/>
                    </a:lnTo>
                    <a:lnTo>
                      <a:pt x="2175" y="878"/>
                    </a:lnTo>
                    <a:lnTo>
                      <a:pt x="2175" y="882"/>
                    </a:lnTo>
                    <a:lnTo>
                      <a:pt x="2177" y="882"/>
                    </a:lnTo>
                    <a:lnTo>
                      <a:pt x="2173" y="894"/>
                    </a:lnTo>
                    <a:lnTo>
                      <a:pt x="2171" y="896"/>
                    </a:lnTo>
                    <a:lnTo>
                      <a:pt x="2171" y="892"/>
                    </a:lnTo>
                    <a:lnTo>
                      <a:pt x="2173" y="888"/>
                    </a:lnTo>
                    <a:lnTo>
                      <a:pt x="2173" y="886"/>
                    </a:lnTo>
                    <a:lnTo>
                      <a:pt x="2167" y="892"/>
                    </a:lnTo>
                    <a:lnTo>
                      <a:pt x="2159" y="894"/>
                    </a:lnTo>
                    <a:lnTo>
                      <a:pt x="2155" y="894"/>
                    </a:lnTo>
                    <a:lnTo>
                      <a:pt x="2157" y="892"/>
                    </a:lnTo>
                    <a:lnTo>
                      <a:pt x="2161" y="888"/>
                    </a:lnTo>
                    <a:lnTo>
                      <a:pt x="2161" y="886"/>
                    </a:lnTo>
                    <a:lnTo>
                      <a:pt x="2157" y="884"/>
                    </a:lnTo>
                    <a:lnTo>
                      <a:pt x="2157" y="882"/>
                    </a:lnTo>
                    <a:lnTo>
                      <a:pt x="2159" y="882"/>
                    </a:lnTo>
                    <a:lnTo>
                      <a:pt x="2161" y="878"/>
                    </a:lnTo>
                    <a:lnTo>
                      <a:pt x="2157" y="878"/>
                    </a:lnTo>
                    <a:lnTo>
                      <a:pt x="2155" y="880"/>
                    </a:lnTo>
                    <a:lnTo>
                      <a:pt x="2153" y="882"/>
                    </a:lnTo>
                    <a:lnTo>
                      <a:pt x="2155" y="884"/>
                    </a:lnTo>
                    <a:lnTo>
                      <a:pt x="2155" y="886"/>
                    </a:lnTo>
                    <a:lnTo>
                      <a:pt x="2151" y="888"/>
                    </a:lnTo>
                    <a:lnTo>
                      <a:pt x="2149" y="888"/>
                    </a:lnTo>
                    <a:lnTo>
                      <a:pt x="2149" y="890"/>
                    </a:lnTo>
                    <a:lnTo>
                      <a:pt x="2147" y="890"/>
                    </a:lnTo>
                    <a:lnTo>
                      <a:pt x="2149" y="876"/>
                    </a:lnTo>
                    <a:lnTo>
                      <a:pt x="2149" y="872"/>
                    </a:lnTo>
                    <a:lnTo>
                      <a:pt x="2149" y="870"/>
                    </a:lnTo>
                    <a:lnTo>
                      <a:pt x="2145" y="870"/>
                    </a:lnTo>
                    <a:lnTo>
                      <a:pt x="2133" y="872"/>
                    </a:lnTo>
                    <a:lnTo>
                      <a:pt x="2131" y="868"/>
                    </a:lnTo>
                    <a:lnTo>
                      <a:pt x="2127" y="866"/>
                    </a:lnTo>
                    <a:lnTo>
                      <a:pt x="2127" y="862"/>
                    </a:lnTo>
                    <a:lnTo>
                      <a:pt x="2135" y="856"/>
                    </a:lnTo>
                    <a:lnTo>
                      <a:pt x="2137" y="856"/>
                    </a:lnTo>
                    <a:lnTo>
                      <a:pt x="2141" y="852"/>
                    </a:lnTo>
                    <a:lnTo>
                      <a:pt x="2143" y="848"/>
                    </a:lnTo>
                    <a:lnTo>
                      <a:pt x="2145" y="846"/>
                    </a:lnTo>
                    <a:lnTo>
                      <a:pt x="2147" y="846"/>
                    </a:lnTo>
                    <a:lnTo>
                      <a:pt x="2149" y="844"/>
                    </a:lnTo>
                    <a:lnTo>
                      <a:pt x="2161" y="832"/>
                    </a:lnTo>
                    <a:lnTo>
                      <a:pt x="2163" y="828"/>
                    </a:lnTo>
                    <a:lnTo>
                      <a:pt x="2165" y="826"/>
                    </a:lnTo>
                    <a:lnTo>
                      <a:pt x="2167" y="824"/>
                    </a:lnTo>
                    <a:lnTo>
                      <a:pt x="2167" y="822"/>
                    </a:lnTo>
                    <a:lnTo>
                      <a:pt x="2171" y="818"/>
                    </a:lnTo>
                    <a:lnTo>
                      <a:pt x="2171" y="814"/>
                    </a:lnTo>
                    <a:lnTo>
                      <a:pt x="2173" y="816"/>
                    </a:lnTo>
                    <a:lnTo>
                      <a:pt x="2175" y="812"/>
                    </a:lnTo>
                    <a:lnTo>
                      <a:pt x="2183" y="802"/>
                    </a:lnTo>
                    <a:lnTo>
                      <a:pt x="2185" y="802"/>
                    </a:lnTo>
                    <a:lnTo>
                      <a:pt x="2190" y="798"/>
                    </a:lnTo>
                    <a:lnTo>
                      <a:pt x="2190" y="794"/>
                    </a:lnTo>
                    <a:lnTo>
                      <a:pt x="2192" y="794"/>
                    </a:lnTo>
                    <a:lnTo>
                      <a:pt x="2198" y="790"/>
                    </a:lnTo>
                    <a:lnTo>
                      <a:pt x="2200" y="786"/>
                    </a:lnTo>
                    <a:lnTo>
                      <a:pt x="2200" y="782"/>
                    </a:lnTo>
                    <a:lnTo>
                      <a:pt x="2236" y="749"/>
                    </a:lnTo>
                    <a:lnTo>
                      <a:pt x="2276" y="749"/>
                    </a:lnTo>
                    <a:lnTo>
                      <a:pt x="2276" y="751"/>
                    </a:lnTo>
                    <a:lnTo>
                      <a:pt x="2276" y="753"/>
                    </a:lnTo>
                    <a:lnTo>
                      <a:pt x="2278" y="753"/>
                    </a:lnTo>
                    <a:lnTo>
                      <a:pt x="2280" y="753"/>
                    </a:lnTo>
                    <a:lnTo>
                      <a:pt x="2282" y="751"/>
                    </a:lnTo>
                    <a:lnTo>
                      <a:pt x="2282" y="747"/>
                    </a:lnTo>
                    <a:lnTo>
                      <a:pt x="2284" y="745"/>
                    </a:lnTo>
                    <a:lnTo>
                      <a:pt x="2298" y="751"/>
                    </a:lnTo>
                    <a:lnTo>
                      <a:pt x="2302" y="751"/>
                    </a:lnTo>
                    <a:lnTo>
                      <a:pt x="2302" y="749"/>
                    </a:lnTo>
                    <a:lnTo>
                      <a:pt x="2304" y="747"/>
                    </a:lnTo>
                    <a:lnTo>
                      <a:pt x="2310" y="747"/>
                    </a:lnTo>
                    <a:lnTo>
                      <a:pt x="2312" y="751"/>
                    </a:lnTo>
                    <a:lnTo>
                      <a:pt x="2314" y="753"/>
                    </a:lnTo>
                    <a:lnTo>
                      <a:pt x="2318" y="751"/>
                    </a:lnTo>
                    <a:lnTo>
                      <a:pt x="2318" y="749"/>
                    </a:lnTo>
                    <a:lnTo>
                      <a:pt x="2316" y="749"/>
                    </a:lnTo>
                    <a:lnTo>
                      <a:pt x="2316" y="747"/>
                    </a:lnTo>
                    <a:lnTo>
                      <a:pt x="2318" y="745"/>
                    </a:lnTo>
                    <a:lnTo>
                      <a:pt x="2320" y="745"/>
                    </a:lnTo>
                    <a:lnTo>
                      <a:pt x="2320" y="743"/>
                    </a:lnTo>
                    <a:lnTo>
                      <a:pt x="2320" y="741"/>
                    </a:lnTo>
                    <a:lnTo>
                      <a:pt x="2322" y="739"/>
                    </a:lnTo>
                    <a:lnTo>
                      <a:pt x="2326" y="739"/>
                    </a:lnTo>
                    <a:lnTo>
                      <a:pt x="2338" y="741"/>
                    </a:lnTo>
                    <a:lnTo>
                      <a:pt x="2340" y="741"/>
                    </a:lnTo>
                    <a:lnTo>
                      <a:pt x="2344" y="745"/>
                    </a:lnTo>
                    <a:lnTo>
                      <a:pt x="2346" y="745"/>
                    </a:lnTo>
                    <a:lnTo>
                      <a:pt x="2346" y="743"/>
                    </a:lnTo>
                    <a:lnTo>
                      <a:pt x="2350" y="743"/>
                    </a:lnTo>
                    <a:lnTo>
                      <a:pt x="2352" y="743"/>
                    </a:lnTo>
                    <a:lnTo>
                      <a:pt x="2358" y="747"/>
                    </a:lnTo>
                    <a:lnTo>
                      <a:pt x="2358" y="749"/>
                    </a:lnTo>
                    <a:lnTo>
                      <a:pt x="2364" y="751"/>
                    </a:lnTo>
                    <a:lnTo>
                      <a:pt x="2364" y="753"/>
                    </a:lnTo>
                    <a:lnTo>
                      <a:pt x="2362" y="755"/>
                    </a:lnTo>
                    <a:lnTo>
                      <a:pt x="2352" y="755"/>
                    </a:lnTo>
                    <a:lnTo>
                      <a:pt x="2350" y="755"/>
                    </a:lnTo>
                    <a:lnTo>
                      <a:pt x="2350" y="757"/>
                    </a:lnTo>
                    <a:lnTo>
                      <a:pt x="2354" y="763"/>
                    </a:lnTo>
                    <a:lnTo>
                      <a:pt x="2360" y="763"/>
                    </a:lnTo>
                    <a:lnTo>
                      <a:pt x="2364" y="761"/>
                    </a:lnTo>
                    <a:lnTo>
                      <a:pt x="2366" y="759"/>
                    </a:lnTo>
                    <a:lnTo>
                      <a:pt x="2368" y="757"/>
                    </a:lnTo>
                    <a:lnTo>
                      <a:pt x="2370" y="759"/>
                    </a:lnTo>
                    <a:lnTo>
                      <a:pt x="2374" y="761"/>
                    </a:lnTo>
                    <a:lnTo>
                      <a:pt x="2376" y="759"/>
                    </a:lnTo>
                    <a:lnTo>
                      <a:pt x="2376" y="757"/>
                    </a:lnTo>
                    <a:lnTo>
                      <a:pt x="2380" y="755"/>
                    </a:lnTo>
                    <a:lnTo>
                      <a:pt x="2384" y="753"/>
                    </a:lnTo>
                    <a:lnTo>
                      <a:pt x="2388" y="753"/>
                    </a:lnTo>
                    <a:lnTo>
                      <a:pt x="2390" y="757"/>
                    </a:lnTo>
                    <a:lnTo>
                      <a:pt x="2392" y="757"/>
                    </a:lnTo>
                    <a:lnTo>
                      <a:pt x="2396" y="755"/>
                    </a:lnTo>
                    <a:lnTo>
                      <a:pt x="2396" y="753"/>
                    </a:lnTo>
                    <a:lnTo>
                      <a:pt x="2400" y="753"/>
                    </a:lnTo>
                    <a:lnTo>
                      <a:pt x="2402" y="755"/>
                    </a:lnTo>
                    <a:lnTo>
                      <a:pt x="2402" y="753"/>
                    </a:lnTo>
                    <a:lnTo>
                      <a:pt x="2404" y="753"/>
                    </a:lnTo>
                    <a:lnTo>
                      <a:pt x="2406" y="751"/>
                    </a:lnTo>
                    <a:lnTo>
                      <a:pt x="2404" y="749"/>
                    </a:lnTo>
                    <a:lnTo>
                      <a:pt x="2402" y="747"/>
                    </a:lnTo>
                    <a:lnTo>
                      <a:pt x="2398" y="745"/>
                    </a:lnTo>
                    <a:lnTo>
                      <a:pt x="2392" y="745"/>
                    </a:lnTo>
                    <a:lnTo>
                      <a:pt x="2392" y="743"/>
                    </a:lnTo>
                    <a:lnTo>
                      <a:pt x="2394" y="741"/>
                    </a:lnTo>
                    <a:lnTo>
                      <a:pt x="2392" y="735"/>
                    </a:lnTo>
                    <a:lnTo>
                      <a:pt x="2394" y="735"/>
                    </a:lnTo>
                    <a:lnTo>
                      <a:pt x="2400" y="723"/>
                    </a:lnTo>
                    <a:lnTo>
                      <a:pt x="2404" y="719"/>
                    </a:lnTo>
                    <a:lnTo>
                      <a:pt x="2408" y="717"/>
                    </a:lnTo>
                    <a:lnTo>
                      <a:pt x="2415" y="709"/>
                    </a:lnTo>
                    <a:lnTo>
                      <a:pt x="2415" y="707"/>
                    </a:lnTo>
                    <a:lnTo>
                      <a:pt x="2417" y="705"/>
                    </a:lnTo>
                    <a:lnTo>
                      <a:pt x="2425" y="695"/>
                    </a:lnTo>
                    <a:lnTo>
                      <a:pt x="2427" y="689"/>
                    </a:lnTo>
                    <a:lnTo>
                      <a:pt x="2433" y="681"/>
                    </a:lnTo>
                    <a:lnTo>
                      <a:pt x="2437" y="681"/>
                    </a:lnTo>
                    <a:lnTo>
                      <a:pt x="2439" y="679"/>
                    </a:lnTo>
                    <a:lnTo>
                      <a:pt x="2445" y="679"/>
                    </a:lnTo>
                    <a:lnTo>
                      <a:pt x="2455" y="677"/>
                    </a:lnTo>
                    <a:lnTo>
                      <a:pt x="2457" y="677"/>
                    </a:lnTo>
                    <a:lnTo>
                      <a:pt x="2459" y="675"/>
                    </a:lnTo>
                    <a:lnTo>
                      <a:pt x="2461" y="675"/>
                    </a:lnTo>
                    <a:lnTo>
                      <a:pt x="2463" y="677"/>
                    </a:lnTo>
                    <a:lnTo>
                      <a:pt x="2465" y="679"/>
                    </a:lnTo>
                    <a:lnTo>
                      <a:pt x="2467" y="681"/>
                    </a:lnTo>
                    <a:lnTo>
                      <a:pt x="2469" y="681"/>
                    </a:lnTo>
                    <a:lnTo>
                      <a:pt x="2477" y="673"/>
                    </a:lnTo>
                    <a:lnTo>
                      <a:pt x="2475" y="685"/>
                    </a:lnTo>
                    <a:lnTo>
                      <a:pt x="2473" y="687"/>
                    </a:lnTo>
                    <a:lnTo>
                      <a:pt x="2471" y="693"/>
                    </a:lnTo>
                    <a:lnTo>
                      <a:pt x="2471" y="695"/>
                    </a:lnTo>
                    <a:lnTo>
                      <a:pt x="2473" y="697"/>
                    </a:lnTo>
                    <a:lnTo>
                      <a:pt x="2471" y="699"/>
                    </a:lnTo>
                    <a:lnTo>
                      <a:pt x="2471" y="701"/>
                    </a:lnTo>
                    <a:lnTo>
                      <a:pt x="2471" y="703"/>
                    </a:lnTo>
                    <a:lnTo>
                      <a:pt x="2479" y="701"/>
                    </a:lnTo>
                    <a:lnTo>
                      <a:pt x="2475" y="711"/>
                    </a:lnTo>
                    <a:lnTo>
                      <a:pt x="2475" y="715"/>
                    </a:lnTo>
                    <a:lnTo>
                      <a:pt x="2477" y="713"/>
                    </a:lnTo>
                    <a:lnTo>
                      <a:pt x="2481" y="709"/>
                    </a:lnTo>
                    <a:lnTo>
                      <a:pt x="2483" y="709"/>
                    </a:lnTo>
                    <a:lnTo>
                      <a:pt x="2505" y="685"/>
                    </a:lnTo>
                    <a:lnTo>
                      <a:pt x="2509" y="683"/>
                    </a:lnTo>
                    <a:lnTo>
                      <a:pt x="2511" y="683"/>
                    </a:lnTo>
                    <a:lnTo>
                      <a:pt x="2511" y="681"/>
                    </a:lnTo>
                    <a:lnTo>
                      <a:pt x="2513" y="683"/>
                    </a:lnTo>
                    <a:lnTo>
                      <a:pt x="2513" y="685"/>
                    </a:lnTo>
                    <a:lnTo>
                      <a:pt x="2513" y="687"/>
                    </a:lnTo>
                    <a:lnTo>
                      <a:pt x="2515" y="687"/>
                    </a:lnTo>
                    <a:lnTo>
                      <a:pt x="2517" y="681"/>
                    </a:lnTo>
                    <a:lnTo>
                      <a:pt x="2515" y="681"/>
                    </a:lnTo>
                    <a:lnTo>
                      <a:pt x="2515" y="679"/>
                    </a:lnTo>
                    <a:lnTo>
                      <a:pt x="2515" y="671"/>
                    </a:lnTo>
                    <a:lnTo>
                      <a:pt x="2515" y="669"/>
                    </a:lnTo>
                    <a:lnTo>
                      <a:pt x="2519" y="665"/>
                    </a:lnTo>
                    <a:lnTo>
                      <a:pt x="2519" y="661"/>
                    </a:lnTo>
                    <a:lnTo>
                      <a:pt x="2519" y="659"/>
                    </a:lnTo>
                    <a:lnTo>
                      <a:pt x="2523" y="655"/>
                    </a:lnTo>
                    <a:lnTo>
                      <a:pt x="2535" y="651"/>
                    </a:lnTo>
                    <a:lnTo>
                      <a:pt x="2539" y="653"/>
                    </a:lnTo>
                    <a:lnTo>
                      <a:pt x="2543" y="657"/>
                    </a:lnTo>
                    <a:lnTo>
                      <a:pt x="2541" y="659"/>
                    </a:lnTo>
                    <a:lnTo>
                      <a:pt x="2537" y="659"/>
                    </a:lnTo>
                    <a:lnTo>
                      <a:pt x="2531" y="665"/>
                    </a:lnTo>
                    <a:lnTo>
                      <a:pt x="2529" y="681"/>
                    </a:lnTo>
                    <a:lnTo>
                      <a:pt x="2525" y="685"/>
                    </a:lnTo>
                    <a:lnTo>
                      <a:pt x="2525" y="689"/>
                    </a:lnTo>
                    <a:lnTo>
                      <a:pt x="2527" y="691"/>
                    </a:lnTo>
                    <a:lnTo>
                      <a:pt x="2527" y="695"/>
                    </a:lnTo>
                    <a:lnTo>
                      <a:pt x="2525" y="697"/>
                    </a:lnTo>
                    <a:lnTo>
                      <a:pt x="2523" y="697"/>
                    </a:lnTo>
                    <a:lnTo>
                      <a:pt x="2523" y="701"/>
                    </a:lnTo>
                    <a:lnTo>
                      <a:pt x="2525" y="703"/>
                    </a:lnTo>
                    <a:lnTo>
                      <a:pt x="2525" y="705"/>
                    </a:lnTo>
                    <a:lnTo>
                      <a:pt x="2519" y="709"/>
                    </a:lnTo>
                    <a:lnTo>
                      <a:pt x="2515" y="709"/>
                    </a:lnTo>
                    <a:lnTo>
                      <a:pt x="2513" y="709"/>
                    </a:lnTo>
                    <a:lnTo>
                      <a:pt x="2509" y="715"/>
                    </a:lnTo>
                    <a:lnTo>
                      <a:pt x="2507" y="715"/>
                    </a:lnTo>
                    <a:lnTo>
                      <a:pt x="2499" y="717"/>
                    </a:lnTo>
                    <a:lnTo>
                      <a:pt x="2499" y="719"/>
                    </a:lnTo>
                    <a:lnTo>
                      <a:pt x="2499" y="721"/>
                    </a:lnTo>
                    <a:lnTo>
                      <a:pt x="2497" y="725"/>
                    </a:lnTo>
                    <a:lnTo>
                      <a:pt x="2485" y="739"/>
                    </a:lnTo>
                    <a:lnTo>
                      <a:pt x="2479" y="743"/>
                    </a:lnTo>
                    <a:lnTo>
                      <a:pt x="2477" y="749"/>
                    </a:lnTo>
                    <a:lnTo>
                      <a:pt x="2475" y="749"/>
                    </a:lnTo>
                    <a:lnTo>
                      <a:pt x="2469" y="755"/>
                    </a:lnTo>
                    <a:lnTo>
                      <a:pt x="2469" y="761"/>
                    </a:lnTo>
                    <a:lnTo>
                      <a:pt x="2449" y="782"/>
                    </a:lnTo>
                    <a:lnTo>
                      <a:pt x="2445" y="784"/>
                    </a:lnTo>
                    <a:lnTo>
                      <a:pt x="2441" y="784"/>
                    </a:lnTo>
                    <a:lnTo>
                      <a:pt x="2437" y="790"/>
                    </a:lnTo>
                    <a:lnTo>
                      <a:pt x="2431" y="788"/>
                    </a:lnTo>
                    <a:lnTo>
                      <a:pt x="2429" y="788"/>
                    </a:lnTo>
                    <a:lnTo>
                      <a:pt x="2431" y="796"/>
                    </a:lnTo>
                    <a:lnTo>
                      <a:pt x="2427" y="808"/>
                    </a:lnTo>
                    <a:lnTo>
                      <a:pt x="2417" y="814"/>
                    </a:lnTo>
                    <a:lnTo>
                      <a:pt x="2411" y="836"/>
                    </a:lnTo>
                    <a:lnTo>
                      <a:pt x="2415" y="884"/>
                    </a:lnTo>
                    <a:lnTo>
                      <a:pt x="2427" y="956"/>
                    </a:lnTo>
                    <a:lnTo>
                      <a:pt x="2447" y="934"/>
                    </a:lnTo>
                    <a:lnTo>
                      <a:pt x="2451" y="922"/>
                    </a:lnTo>
                    <a:lnTo>
                      <a:pt x="2451" y="918"/>
                    </a:lnTo>
                    <a:lnTo>
                      <a:pt x="2451" y="916"/>
                    </a:lnTo>
                    <a:lnTo>
                      <a:pt x="2453" y="912"/>
                    </a:lnTo>
                    <a:lnTo>
                      <a:pt x="2451" y="912"/>
                    </a:lnTo>
                    <a:lnTo>
                      <a:pt x="2453" y="910"/>
                    </a:lnTo>
                    <a:lnTo>
                      <a:pt x="2455" y="910"/>
                    </a:lnTo>
                    <a:lnTo>
                      <a:pt x="2461" y="904"/>
                    </a:lnTo>
                    <a:lnTo>
                      <a:pt x="2467" y="902"/>
                    </a:lnTo>
                    <a:lnTo>
                      <a:pt x="2473" y="904"/>
                    </a:lnTo>
                    <a:lnTo>
                      <a:pt x="2471" y="902"/>
                    </a:lnTo>
                    <a:lnTo>
                      <a:pt x="2471" y="900"/>
                    </a:lnTo>
                    <a:lnTo>
                      <a:pt x="2471" y="884"/>
                    </a:lnTo>
                    <a:lnTo>
                      <a:pt x="2481" y="874"/>
                    </a:lnTo>
                    <a:lnTo>
                      <a:pt x="2485" y="870"/>
                    </a:lnTo>
                    <a:lnTo>
                      <a:pt x="2489" y="870"/>
                    </a:lnTo>
                    <a:lnTo>
                      <a:pt x="2491" y="872"/>
                    </a:lnTo>
                    <a:lnTo>
                      <a:pt x="2495" y="872"/>
                    </a:lnTo>
                    <a:lnTo>
                      <a:pt x="2497" y="872"/>
                    </a:lnTo>
                    <a:lnTo>
                      <a:pt x="2501" y="868"/>
                    </a:lnTo>
                    <a:lnTo>
                      <a:pt x="2501" y="866"/>
                    </a:lnTo>
                    <a:lnTo>
                      <a:pt x="2497" y="858"/>
                    </a:lnTo>
                    <a:lnTo>
                      <a:pt x="2495" y="850"/>
                    </a:lnTo>
                    <a:lnTo>
                      <a:pt x="2499" y="836"/>
                    </a:lnTo>
                    <a:lnTo>
                      <a:pt x="2501" y="834"/>
                    </a:lnTo>
                    <a:lnTo>
                      <a:pt x="2505" y="830"/>
                    </a:lnTo>
                    <a:lnTo>
                      <a:pt x="2503" y="828"/>
                    </a:lnTo>
                    <a:lnTo>
                      <a:pt x="2503" y="826"/>
                    </a:lnTo>
                    <a:lnTo>
                      <a:pt x="2511" y="824"/>
                    </a:lnTo>
                    <a:lnTo>
                      <a:pt x="2513" y="822"/>
                    </a:lnTo>
                    <a:lnTo>
                      <a:pt x="2513" y="824"/>
                    </a:lnTo>
                    <a:lnTo>
                      <a:pt x="2513" y="826"/>
                    </a:lnTo>
                    <a:lnTo>
                      <a:pt x="2511" y="828"/>
                    </a:lnTo>
                    <a:lnTo>
                      <a:pt x="2509" y="830"/>
                    </a:lnTo>
                    <a:lnTo>
                      <a:pt x="2511" y="834"/>
                    </a:lnTo>
                    <a:lnTo>
                      <a:pt x="2513" y="836"/>
                    </a:lnTo>
                    <a:lnTo>
                      <a:pt x="2515" y="836"/>
                    </a:lnTo>
                    <a:lnTo>
                      <a:pt x="2517" y="832"/>
                    </a:lnTo>
                    <a:lnTo>
                      <a:pt x="2517" y="828"/>
                    </a:lnTo>
                    <a:lnTo>
                      <a:pt x="2517" y="820"/>
                    </a:lnTo>
                    <a:lnTo>
                      <a:pt x="2515" y="818"/>
                    </a:lnTo>
                    <a:lnTo>
                      <a:pt x="2511" y="818"/>
                    </a:lnTo>
                    <a:lnTo>
                      <a:pt x="2511" y="802"/>
                    </a:lnTo>
                    <a:lnTo>
                      <a:pt x="2511" y="800"/>
                    </a:lnTo>
                    <a:lnTo>
                      <a:pt x="2515" y="798"/>
                    </a:lnTo>
                    <a:lnTo>
                      <a:pt x="2517" y="792"/>
                    </a:lnTo>
                    <a:lnTo>
                      <a:pt x="2517" y="790"/>
                    </a:lnTo>
                    <a:lnTo>
                      <a:pt x="2509" y="786"/>
                    </a:lnTo>
                    <a:lnTo>
                      <a:pt x="2507" y="786"/>
                    </a:lnTo>
                    <a:lnTo>
                      <a:pt x="2505" y="790"/>
                    </a:lnTo>
                    <a:lnTo>
                      <a:pt x="2505" y="792"/>
                    </a:lnTo>
                    <a:lnTo>
                      <a:pt x="2503" y="790"/>
                    </a:lnTo>
                    <a:lnTo>
                      <a:pt x="2501" y="788"/>
                    </a:lnTo>
                    <a:lnTo>
                      <a:pt x="2499" y="786"/>
                    </a:lnTo>
                    <a:lnTo>
                      <a:pt x="2499" y="782"/>
                    </a:lnTo>
                    <a:lnTo>
                      <a:pt x="2513" y="759"/>
                    </a:lnTo>
                    <a:lnTo>
                      <a:pt x="2513" y="755"/>
                    </a:lnTo>
                    <a:lnTo>
                      <a:pt x="2515" y="755"/>
                    </a:lnTo>
                    <a:lnTo>
                      <a:pt x="2515" y="753"/>
                    </a:lnTo>
                    <a:lnTo>
                      <a:pt x="2515" y="751"/>
                    </a:lnTo>
                    <a:lnTo>
                      <a:pt x="2517" y="751"/>
                    </a:lnTo>
                    <a:lnTo>
                      <a:pt x="2519" y="749"/>
                    </a:lnTo>
                    <a:lnTo>
                      <a:pt x="2517" y="745"/>
                    </a:lnTo>
                    <a:lnTo>
                      <a:pt x="2517" y="741"/>
                    </a:lnTo>
                    <a:lnTo>
                      <a:pt x="2519" y="739"/>
                    </a:lnTo>
                    <a:lnTo>
                      <a:pt x="2521" y="735"/>
                    </a:lnTo>
                    <a:lnTo>
                      <a:pt x="2525" y="733"/>
                    </a:lnTo>
                    <a:lnTo>
                      <a:pt x="2527" y="731"/>
                    </a:lnTo>
                    <a:lnTo>
                      <a:pt x="2529" y="733"/>
                    </a:lnTo>
                    <a:lnTo>
                      <a:pt x="2531" y="735"/>
                    </a:lnTo>
                    <a:lnTo>
                      <a:pt x="2533" y="731"/>
                    </a:lnTo>
                    <a:lnTo>
                      <a:pt x="2537" y="729"/>
                    </a:lnTo>
                    <a:lnTo>
                      <a:pt x="2539" y="731"/>
                    </a:lnTo>
                    <a:lnTo>
                      <a:pt x="2539" y="735"/>
                    </a:lnTo>
                    <a:lnTo>
                      <a:pt x="2543" y="735"/>
                    </a:lnTo>
                    <a:lnTo>
                      <a:pt x="2543" y="731"/>
                    </a:lnTo>
                    <a:lnTo>
                      <a:pt x="2543" y="729"/>
                    </a:lnTo>
                    <a:lnTo>
                      <a:pt x="2545" y="725"/>
                    </a:lnTo>
                    <a:lnTo>
                      <a:pt x="2547" y="725"/>
                    </a:lnTo>
                    <a:lnTo>
                      <a:pt x="2553" y="723"/>
                    </a:lnTo>
                    <a:lnTo>
                      <a:pt x="2555" y="721"/>
                    </a:lnTo>
                    <a:lnTo>
                      <a:pt x="2559" y="715"/>
                    </a:lnTo>
                    <a:lnTo>
                      <a:pt x="2559" y="717"/>
                    </a:lnTo>
                    <a:lnTo>
                      <a:pt x="2561" y="719"/>
                    </a:lnTo>
                    <a:lnTo>
                      <a:pt x="2559" y="721"/>
                    </a:lnTo>
                    <a:lnTo>
                      <a:pt x="2559" y="725"/>
                    </a:lnTo>
                    <a:lnTo>
                      <a:pt x="2559" y="733"/>
                    </a:lnTo>
                    <a:lnTo>
                      <a:pt x="2557" y="735"/>
                    </a:lnTo>
                    <a:lnTo>
                      <a:pt x="2559" y="735"/>
                    </a:lnTo>
                    <a:lnTo>
                      <a:pt x="2569" y="723"/>
                    </a:lnTo>
                    <a:lnTo>
                      <a:pt x="2569" y="719"/>
                    </a:lnTo>
                    <a:lnTo>
                      <a:pt x="2573" y="721"/>
                    </a:lnTo>
                    <a:lnTo>
                      <a:pt x="2575" y="719"/>
                    </a:lnTo>
                    <a:lnTo>
                      <a:pt x="2577" y="719"/>
                    </a:lnTo>
                    <a:lnTo>
                      <a:pt x="2581" y="715"/>
                    </a:lnTo>
                    <a:lnTo>
                      <a:pt x="2585" y="715"/>
                    </a:lnTo>
                    <a:lnTo>
                      <a:pt x="2587" y="713"/>
                    </a:lnTo>
                    <a:lnTo>
                      <a:pt x="2597" y="713"/>
                    </a:lnTo>
                    <a:lnTo>
                      <a:pt x="2603" y="717"/>
                    </a:lnTo>
                    <a:lnTo>
                      <a:pt x="2607" y="719"/>
                    </a:lnTo>
                    <a:lnTo>
                      <a:pt x="2609" y="721"/>
                    </a:lnTo>
                    <a:lnTo>
                      <a:pt x="2613" y="729"/>
                    </a:lnTo>
                    <a:lnTo>
                      <a:pt x="2613" y="731"/>
                    </a:lnTo>
                    <a:lnTo>
                      <a:pt x="2617" y="731"/>
                    </a:lnTo>
                    <a:lnTo>
                      <a:pt x="2617" y="727"/>
                    </a:lnTo>
                    <a:lnTo>
                      <a:pt x="2621" y="721"/>
                    </a:lnTo>
                    <a:lnTo>
                      <a:pt x="2621" y="719"/>
                    </a:lnTo>
                    <a:lnTo>
                      <a:pt x="2619" y="719"/>
                    </a:lnTo>
                    <a:lnTo>
                      <a:pt x="2625" y="715"/>
                    </a:lnTo>
                    <a:lnTo>
                      <a:pt x="2627" y="715"/>
                    </a:lnTo>
                    <a:lnTo>
                      <a:pt x="2627" y="713"/>
                    </a:lnTo>
                    <a:lnTo>
                      <a:pt x="2629" y="713"/>
                    </a:lnTo>
                    <a:lnTo>
                      <a:pt x="2631" y="713"/>
                    </a:lnTo>
                    <a:lnTo>
                      <a:pt x="2633" y="709"/>
                    </a:lnTo>
                    <a:lnTo>
                      <a:pt x="2634" y="709"/>
                    </a:lnTo>
                    <a:lnTo>
                      <a:pt x="2634" y="707"/>
                    </a:lnTo>
                    <a:lnTo>
                      <a:pt x="2636" y="707"/>
                    </a:lnTo>
                    <a:lnTo>
                      <a:pt x="2638" y="705"/>
                    </a:lnTo>
                    <a:lnTo>
                      <a:pt x="2640" y="705"/>
                    </a:lnTo>
                    <a:lnTo>
                      <a:pt x="2642" y="703"/>
                    </a:lnTo>
                    <a:lnTo>
                      <a:pt x="2640" y="701"/>
                    </a:lnTo>
                    <a:lnTo>
                      <a:pt x="2640" y="699"/>
                    </a:lnTo>
                    <a:lnTo>
                      <a:pt x="2642" y="701"/>
                    </a:lnTo>
                    <a:lnTo>
                      <a:pt x="2644" y="701"/>
                    </a:lnTo>
                    <a:lnTo>
                      <a:pt x="2646" y="697"/>
                    </a:lnTo>
                    <a:lnTo>
                      <a:pt x="2644" y="697"/>
                    </a:lnTo>
                    <a:lnTo>
                      <a:pt x="2648" y="697"/>
                    </a:lnTo>
                    <a:lnTo>
                      <a:pt x="2650" y="695"/>
                    </a:lnTo>
                    <a:lnTo>
                      <a:pt x="2652" y="693"/>
                    </a:lnTo>
                    <a:lnTo>
                      <a:pt x="2650" y="691"/>
                    </a:lnTo>
                    <a:lnTo>
                      <a:pt x="2652" y="689"/>
                    </a:lnTo>
                    <a:lnTo>
                      <a:pt x="2652" y="691"/>
                    </a:lnTo>
                    <a:lnTo>
                      <a:pt x="2654" y="691"/>
                    </a:lnTo>
                    <a:lnTo>
                      <a:pt x="2656" y="689"/>
                    </a:lnTo>
                    <a:lnTo>
                      <a:pt x="2658" y="687"/>
                    </a:lnTo>
                    <a:lnTo>
                      <a:pt x="2660" y="685"/>
                    </a:lnTo>
                    <a:lnTo>
                      <a:pt x="2660" y="683"/>
                    </a:lnTo>
                    <a:lnTo>
                      <a:pt x="2660" y="681"/>
                    </a:lnTo>
                    <a:lnTo>
                      <a:pt x="2662" y="681"/>
                    </a:lnTo>
                    <a:lnTo>
                      <a:pt x="2662" y="683"/>
                    </a:lnTo>
                    <a:lnTo>
                      <a:pt x="2664" y="683"/>
                    </a:lnTo>
                    <a:lnTo>
                      <a:pt x="2666" y="683"/>
                    </a:lnTo>
                    <a:lnTo>
                      <a:pt x="2668" y="679"/>
                    </a:lnTo>
                    <a:lnTo>
                      <a:pt x="2676" y="677"/>
                    </a:lnTo>
                    <a:lnTo>
                      <a:pt x="2678" y="675"/>
                    </a:lnTo>
                    <a:lnTo>
                      <a:pt x="2682" y="673"/>
                    </a:lnTo>
                    <a:lnTo>
                      <a:pt x="2682" y="671"/>
                    </a:lnTo>
                    <a:lnTo>
                      <a:pt x="2682" y="669"/>
                    </a:lnTo>
                    <a:lnTo>
                      <a:pt x="2682" y="667"/>
                    </a:lnTo>
                    <a:lnTo>
                      <a:pt x="2684" y="667"/>
                    </a:lnTo>
                    <a:lnTo>
                      <a:pt x="2684" y="671"/>
                    </a:lnTo>
                    <a:lnTo>
                      <a:pt x="2692" y="667"/>
                    </a:lnTo>
                    <a:lnTo>
                      <a:pt x="2704" y="659"/>
                    </a:lnTo>
                    <a:lnTo>
                      <a:pt x="2712" y="657"/>
                    </a:lnTo>
                    <a:lnTo>
                      <a:pt x="2712" y="655"/>
                    </a:lnTo>
                    <a:lnTo>
                      <a:pt x="2712" y="653"/>
                    </a:lnTo>
                    <a:lnTo>
                      <a:pt x="2708" y="647"/>
                    </a:lnTo>
                    <a:lnTo>
                      <a:pt x="2710" y="645"/>
                    </a:lnTo>
                    <a:lnTo>
                      <a:pt x="2714" y="653"/>
                    </a:lnTo>
                    <a:lnTo>
                      <a:pt x="2714" y="655"/>
                    </a:lnTo>
                    <a:lnTo>
                      <a:pt x="2716" y="655"/>
                    </a:lnTo>
                    <a:lnTo>
                      <a:pt x="2718" y="655"/>
                    </a:lnTo>
                    <a:lnTo>
                      <a:pt x="2718" y="653"/>
                    </a:lnTo>
                    <a:lnTo>
                      <a:pt x="2716" y="651"/>
                    </a:lnTo>
                    <a:lnTo>
                      <a:pt x="2718" y="651"/>
                    </a:lnTo>
                    <a:lnTo>
                      <a:pt x="2720" y="653"/>
                    </a:lnTo>
                    <a:lnTo>
                      <a:pt x="2720" y="655"/>
                    </a:lnTo>
                    <a:lnTo>
                      <a:pt x="2726" y="657"/>
                    </a:lnTo>
                    <a:lnTo>
                      <a:pt x="2732" y="661"/>
                    </a:lnTo>
                    <a:lnTo>
                      <a:pt x="2736" y="663"/>
                    </a:lnTo>
                    <a:lnTo>
                      <a:pt x="2738" y="663"/>
                    </a:lnTo>
                    <a:lnTo>
                      <a:pt x="2738" y="659"/>
                    </a:lnTo>
                    <a:lnTo>
                      <a:pt x="2740" y="659"/>
                    </a:lnTo>
                    <a:lnTo>
                      <a:pt x="2744" y="653"/>
                    </a:lnTo>
                    <a:lnTo>
                      <a:pt x="2744" y="649"/>
                    </a:lnTo>
                    <a:lnTo>
                      <a:pt x="2744" y="647"/>
                    </a:lnTo>
                    <a:lnTo>
                      <a:pt x="2742" y="645"/>
                    </a:lnTo>
                    <a:lnTo>
                      <a:pt x="2738" y="643"/>
                    </a:lnTo>
                    <a:lnTo>
                      <a:pt x="2738" y="641"/>
                    </a:lnTo>
                    <a:lnTo>
                      <a:pt x="2740" y="641"/>
                    </a:lnTo>
                    <a:lnTo>
                      <a:pt x="2742" y="641"/>
                    </a:lnTo>
                    <a:lnTo>
                      <a:pt x="2744" y="639"/>
                    </a:lnTo>
                    <a:lnTo>
                      <a:pt x="2742" y="635"/>
                    </a:lnTo>
                    <a:lnTo>
                      <a:pt x="2740" y="635"/>
                    </a:lnTo>
                    <a:lnTo>
                      <a:pt x="2736" y="629"/>
                    </a:lnTo>
                    <a:lnTo>
                      <a:pt x="2734" y="611"/>
                    </a:lnTo>
                    <a:lnTo>
                      <a:pt x="2730" y="613"/>
                    </a:lnTo>
                    <a:lnTo>
                      <a:pt x="2728" y="611"/>
                    </a:lnTo>
                    <a:lnTo>
                      <a:pt x="2728" y="609"/>
                    </a:lnTo>
                    <a:lnTo>
                      <a:pt x="2730" y="607"/>
                    </a:lnTo>
                    <a:lnTo>
                      <a:pt x="2732" y="609"/>
                    </a:lnTo>
                    <a:lnTo>
                      <a:pt x="2728" y="599"/>
                    </a:lnTo>
                    <a:lnTo>
                      <a:pt x="2726" y="603"/>
                    </a:lnTo>
                    <a:lnTo>
                      <a:pt x="2722" y="601"/>
                    </a:lnTo>
                    <a:lnTo>
                      <a:pt x="2720" y="599"/>
                    </a:lnTo>
                    <a:lnTo>
                      <a:pt x="2718" y="599"/>
                    </a:lnTo>
                    <a:lnTo>
                      <a:pt x="2716" y="595"/>
                    </a:lnTo>
                    <a:lnTo>
                      <a:pt x="2716" y="587"/>
                    </a:lnTo>
                    <a:lnTo>
                      <a:pt x="2718" y="585"/>
                    </a:lnTo>
                    <a:lnTo>
                      <a:pt x="2720" y="587"/>
                    </a:lnTo>
                    <a:lnTo>
                      <a:pt x="2724" y="589"/>
                    </a:lnTo>
                    <a:lnTo>
                      <a:pt x="2726" y="587"/>
                    </a:lnTo>
                    <a:lnTo>
                      <a:pt x="2728" y="589"/>
                    </a:lnTo>
                    <a:lnTo>
                      <a:pt x="2732" y="589"/>
                    </a:lnTo>
                    <a:lnTo>
                      <a:pt x="2732" y="591"/>
                    </a:lnTo>
                    <a:lnTo>
                      <a:pt x="2734" y="589"/>
                    </a:lnTo>
                    <a:lnTo>
                      <a:pt x="2736" y="587"/>
                    </a:lnTo>
                    <a:lnTo>
                      <a:pt x="2744" y="585"/>
                    </a:lnTo>
                    <a:lnTo>
                      <a:pt x="2748" y="579"/>
                    </a:lnTo>
                    <a:lnTo>
                      <a:pt x="2752" y="575"/>
                    </a:lnTo>
                    <a:lnTo>
                      <a:pt x="2760" y="567"/>
                    </a:lnTo>
                    <a:lnTo>
                      <a:pt x="2760" y="563"/>
                    </a:lnTo>
                    <a:lnTo>
                      <a:pt x="2762" y="561"/>
                    </a:lnTo>
                    <a:lnTo>
                      <a:pt x="2762" y="557"/>
                    </a:lnTo>
                    <a:lnTo>
                      <a:pt x="2754" y="549"/>
                    </a:lnTo>
                    <a:lnTo>
                      <a:pt x="2754" y="540"/>
                    </a:lnTo>
                    <a:lnTo>
                      <a:pt x="2756" y="540"/>
                    </a:lnTo>
                    <a:lnTo>
                      <a:pt x="2758" y="542"/>
                    </a:lnTo>
                    <a:lnTo>
                      <a:pt x="2762" y="540"/>
                    </a:lnTo>
                    <a:lnTo>
                      <a:pt x="2762" y="534"/>
                    </a:lnTo>
                    <a:lnTo>
                      <a:pt x="2764" y="536"/>
                    </a:lnTo>
                    <a:lnTo>
                      <a:pt x="2764" y="534"/>
                    </a:lnTo>
                    <a:lnTo>
                      <a:pt x="2764" y="536"/>
                    </a:lnTo>
                    <a:lnTo>
                      <a:pt x="2768" y="540"/>
                    </a:lnTo>
                    <a:lnTo>
                      <a:pt x="2770" y="538"/>
                    </a:lnTo>
                    <a:lnTo>
                      <a:pt x="2772" y="534"/>
                    </a:lnTo>
                    <a:lnTo>
                      <a:pt x="2772" y="532"/>
                    </a:lnTo>
                    <a:lnTo>
                      <a:pt x="2774" y="534"/>
                    </a:lnTo>
                    <a:lnTo>
                      <a:pt x="2772" y="542"/>
                    </a:lnTo>
                    <a:lnTo>
                      <a:pt x="2770" y="544"/>
                    </a:lnTo>
                    <a:lnTo>
                      <a:pt x="2768" y="544"/>
                    </a:lnTo>
                    <a:lnTo>
                      <a:pt x="2766" y="542"/>
                    </a:lnTo>
                    <a:lnTo>
                      <a:pt x="2770" y="551"/>
                    </a:lnTo>
                    <a:lnTo>
                      <a:pt x="2772" y="551"/>
                    </a:lnTo>
                    <a:lnTo>
                      <a:pt x="2774" y="555"/>
                    </a:lnTo>
                    <a:lnTo>
                      <a:pt x="2774" y="559"/>
                    </a:lnTo>
                    <a:lnTo>
                      <a:pt x="2776" y="561"/>
                    </a:lnTo>
                    <a:lnTo>
                      <a:pt x="2784" y="561"/>
                    </a:lnTo>
                    <a:lnTo>
                      <a:pt x="2790" y="561"/>
                    </a:lnTo>
                    <a:lnTo>
                      <a:pt x="2790" y="557"/>
                    </a:lnTo>
                    <a:lnTo>
                      <a:pt x="2794" y="557"/>
                    </a:lnTo>
                    <a:lnTo>
                      <a:pt x="2798" y="559"/>
                    </a:lnTo>
                    <a:lnTo>
                      <a:pt x="2802" y="557"/>
                    </a:lnTo>
                    <a:lnTo>
                      <a:pt x="2804" y="561"/>
                    </a:lnTo>
                    <a:lnTo>
                      <a:pt x="2806" y="561"/>
                    </a:lnTo>
                    <a:lnTo>
                      <a:pt x="2810" y="563"/>
                    </a:lnTo>
                    <a:lnTo>
                      <a:pt x="2810" y="567"/>
                    </a:lnTo>
                    <a:lnTo>
                      <a:pt x="2810" y="571"/>
                    </a:lnTo>
                    <a:lnTo>
                      <a:pt x="2810" y="577"/>
                    </a:lnTo>
                    <a:lnTo>
                      <a:pt x="2814" y="579"/>
                    </a:lnTo>
                    <a:lnTo>
                      <a:pt x="2816" y="581"/>
                    </a:lnTo>
                    <a:lnTo>
                      <a:pt x="2818" y="583"/>
                    </a:lnTo>
                    <a:lnTo>
                      <a:pt x="2818" y="585"/>
                    </a:lnTo>
                    <a:lnTo>
                      <a:pt x="2820" y="585"/>
                    </a:lnTo>
                    <a:lnTo>
                      <a:pt x="2822" y="587"/>
                    </a:lnTo>
                    <a:lnTo>
                      <a:pt x="2824" y="587"/>
                    </a:lnTo>
                    <a:lnTo>
                      <a:pt x="2822" y="585"/>
                    </a:lnTo>
                    <a:lnTo>
                      <a:pt x="2824" y="583"/>
                    </a:lnTo>
                    <a:lnTo>
                      <a:pt x="2826" y="585"/>
                    </a:lnTo>
                    <a:lnTo>
                      <a:pt x="2826" y="581"/>
                    </a:lnTo>
                    <a:lnTo>
                      <a:pt x="2826" y="579"/>
                    </a:lnTo>
                    <a:lnTo>
                      <a:pt x="2828" y="579"/>
                    </a:lnTo>
                    <a:lnTo>
                      <a:pt x="2828" y="583"/>
                    </a:lnTo>
                    <a:lnTo>
                      <a:pt x="2826" y="587"/>
                    </a:lnTo>
                    <a:lnTo>
                      <a:pt x="2830" y="589"/>
                    </a:lnTo>
                    <a:lnTo>
                      <a:pt x="2832" y="589"/>
                    </a:lnTo>
                    <a:lnTo>
                      <a:pt x="2834" y="591"/>
                    </a:lnTo>
                    <a:lnTo>
                      <a:pt x="2836" y="595"/>
                    </a:lnTo>
                    <a:lnTo>
                      <a:pt x="2836" y="597"/>
                    </a:lnTo>
                    <a:lnTo>
                      <a:pt x="2840" y="597"/>
                    </a:lnTo>
                    <a:lnTo>
                      <a:pt x="2840" y="595"/>
                    </a:lnTo>
                    <a:lnTo>
                      <a:pt x="2840" y="599"/>
                    </a:lnTo>
                    <a:lnTo>
                      <a:pt x="2842" y="599"/>
                    </a:lnTo>
                    <a:lnTo>
                      <a:pt x="2844" y="599"/>
                    </a:lnTo>
                    <a:lnTo>
                      <a:pt x="2846" y="595"/>
                    </a:lnTo>
                    <a:lnTo>
                      <a:pt x="2846" y="591"/>
                    </a:lnTo>
                    <a:lnTo>
                      <a:pt x="2848" y="593"/>
                    </a:lnTo>
                    <a:lnTo>
                      <a:pt x="2846" y="601"/>
                    </a:lnTo>
                    <a:lnTo>
                      <a:pt x="2848" y="603"/>
                    </a:lnTo>
                    <a:lnTo>
                      <a:pt x="2850" y="603"/>
                    </a:lnTo>
                    <a:lnTo>
                      <a:pt x="2852" y="601"/>
                    </a:lnTo>
                    <a:lnTo>
                      <a:pt x="2852" y="597"/>
                    </a:lnTo>
                    <a:lnTo>
                      <a:pt x="2850" y="595"/>
                    </a:lnTo>
                    <a:lnTo>
                      <a:pt x="2852" y="595"/>
                    </a:lnTo>
                    <a:lnTo>
                      <a:pt x="2854" y="595"/>
                    </a:lnTo>
                    <a:lnTo>
                      <a:pt x="2855" y="597"/>
                    </a:lnTo>
                    <a:lnTo>
                      <a:pt x="2859" y="597"/>
                    </a:lnTo>
                    <a:lnTo>
                      <a:pt x="2857" y="591"/>
                    </a:lnTo>
                    <a:lnTo>
                      <a:pt x="2855" y="589"/>
                    </a:lnTo>
                    <a:lnTo>
                      <a:pt x="2852" y="591"/>
                    </a:lnTo>
                    <a:lnTo>
                      <a:pt x="2852" y="589"/>
                    </a:lnTo>
                    <a:lnTo>
                      <a:pt x="2852" y="587"/>
                    </a:lnTo>
                    <a:lnTo>
                      <a:pt x="2854" y="587"/>
                    </a:lnTo>
                    <a:lnTo>
                      <a:pt x="2854" y="585"/>
                    </a:lnTo>
                    <a:lnTo>
                      <a:pt x="2852" y="583"/>
                    </a:lnTo>
                    <a:lnTo>
                      <a:pt x="2850" y="585"/>
                    </a:lnTo>
                    <a:lnTo>
                      <a:pt x="2852" y="583"/>
                    </a:lnTo>
                    <a:lnTo>
                      <a:pt x="2854" y="583"/>
                    </a:lnTo>
                    <a:lnTo>
                      <a:pt x="2855" y="581"/>
                    </a:lnTo>
                    <a:lnTo>
                      <a:pt x="2855" y="579"/>
                    </a:lnTo>
                    <a:lnTo>
                      <a:pt x="2857" y="581"/>
                    </a:lnTo>
                    <a:close/>
                  </a:path>
                </a:pathLst>
              </a:custGeom>
              <a:solidFill>
                <a:srgbClr val="0071B4">
                  <a:alpha val="34901"/>
                </a:srgbClr>
              </a:solidFill>
              <a:ln w="9525">
                <a:noFill/>
                <a:round/>
                <a:headEnd/>
                <a:tailEnd/>
              </a:ln>
            </p:spPr>
            <p:txBody>
              <a:bodyPr/>
              <a:lstStyle/>
              <a:p>
                <a:endParaRPr lang="en-US"/>
              </a:p>
            </p:txBody>
          </p:sp>
          <p:sp>
            <p:nvSpPr>
              <p:cNvPr id="14796" name="Freeform 399"/>
              <p:cNvSpPr>
                <a:spLocks/>
              </p:cNvSpPr>
              <p:nvPr/>
            </p:nvSpPr>
            <p:spPr bwMode="auto">
              <a:xfrm>
                <a:off x="3121" y="1283"/>
                <a:ext cx="32" cy="30"/>
              </a:xfrm>
              <a:custGeom>
                <a:avLst/>
                <a:gdLst>
                  <a:gd name="T0" fmla="*/ 10 w 32"/>
                  <a:gd name="T1" fmla="*/ 30 h 30"/>
                  <a:gd name="T2" fmla="*/ 14 w 32"/>
                  <a:gd name="T3" fmla="*/ 30 h 30"/>
                  <a:gd name="T4" fmla="*/ 14 w 32"/>
                  <a:gd name="T5" fmla="*/ 28 h 30"/>
                  <a:gd name="T6" fmla="*/ 16 w 32"/>
                  <a:gd name="T7" fmla="*/ 28 h 30"/>
                  <a:gd name="T8" fmla="*/ 20 w 32"/>
                  <a:gd name="T9" fmla="*/ 26 h 30"/>
                  <a:gd name="T10" fmla="*/ 26 w 32"/>
                  <a:gd name="T11" fmla="*/ 26 h 30"/>
                  <a:gd name="T12" fmla="*/ 28 w 32"/>
                  <a:gd name="T13" fmla="*/ 14 h 30"/>
                  <a:gd name="T14" fmla="*/ 32 w 32"/>
                  <a:gd name="T15" fmla="*/ 10 h 30"/>
                  <a:gd name="T16" fmla="*/ 28 w 32"/>
                  <a:gd name="T17" fmla="*/ 6 h 30"/>
                  <a:gd name="T18" fmla="*/ 28 w 32"/>
                  <a:gd name="T19" fmla="*/ 4 h 30"/>
                  <a:gd name="T20" fmla="*/ 26 w 32"/>
                  <a:gd name="T21" fmla="*/ 2 h 30"/>
                  <a:gd name="T22" fmla="*/ 16 w 32"/>
                  <a:gd name="T23" fmla="*/ 4 h 30"/>
                  <a:gd name="T24" fmla="*/ 16 w 32"/>
                  <a:gd name="T25" fmla="*/ 4 h 30"/>
                  <a:gd name="T26" fmla="*/ 16 w 32"/>
                  <a:gd name="T27" fmla="*/ 2 h 30"/>
                  <a:gd name="T28" fmla="*/ 18 w 32"/>
                  <a:gd name="T29" fmla="*/ 0 h 30"/>
                  <a:gd name="T30" fmla="*/ 16 w 32"/>
                  <a:gd name="T31" fmla="*/ 0 h 30"/>
                  <a:gd name="T32" fmla="*/ 12 w 32"/>
                  <a:gd name="T33" fmla="*/ 2 h 30"/>
                  <a:gd name="T34" fmla="*/ 12 w 32"/>
                  <a:gd name="T35" fmla="*/ 6 h 30"/>
                  <a:gd name="T36" fmla="*/ 10 w 32"/>
                  <a:gd name="T37" fmla="*/ 6 h 30"/>
                  <a:gd name="T38" fmla="*/ 8 w 32"/>
                  <a:gd name="T39" fmla="*/ 6 h 30"/>
                  <a:gd name="T40" fmla="*/ 6 w 32"/>
                  <a:gd name="T41" fmla="*/ 8 h 30"/>
                  <a:gd name="T42" fmla="*/ 0 w 32"/>
                  <a:gd name="T43" fmla="*/ 10 h 30"/>
                  <a:gd name="T44" fmla="*/ 2 w 32"/>
                  <a:gd name="T45" fmla="*/ 14 h 30"/>
                  <a:gd name="T46" fmla="*/ 6 w 32"/>
                  <a:gd name="T47" fmla="*/ 14 h 30"/>
                  <a:gd name="T48" fmla="*/ 6 w 32"/>
                  <a:gd name="T49" fmla="*/ 22 h 30"/>
                  <a:gd name="T50" fmla="*/ 8 w 32"/>
                  <a:gd name="T51" fmla="*/ 26 h 30"/>
                  <a:gd name="T52" fmla="*/ 8 w 32"/>
                  <a:gd name="T53" fmla="*/ 28 h 30"/>
                  <a:gd name="T54" fmla="*/ 10 w 32"/>
                  <a:gd name="T55" fmla="*/ 30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2"/>
                  <a:gd name="T85" fmla="*/ 0 h 30"/>
                  <a:gd name="T86" fmla="*/ 32 w 32"/>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2" h="30">
                    <a:moveTo>
                      <a:pt x="10" y="30"/>
                    </a:moveTo>
                    <a:lnTo>
                      <a:pt x="14" y="30"/>
                    </a:lnTo>
                    <a:lnTo>
                      <a:pt x="14" y="28"/>
                    </a:lnTo>
                    <a:lnTo>
                      <a:pt x="16" y="28"/>
                    </a:lnTo>
                    <a:lnTo>
                      <a:pt x="20" y="26"/>
                    </a:lnTo>
                    <a:lnTo>
                      <a:pt x="26" y="26"/>
                    </a:lnTo>
                    <a:lnTo>
                      <a:pt x="28" y="14"/>
                    </a:lnTo>
                    <a:lnTo>
                      <a:pt x="32" y="10"/>
                    </a:lnTo>
                    <a:lnTo>
                      <a:pt x="28" y="6"/>
                    </a:lnTo>
                    <a:lnTo>
                      <a:pt x="28" y="4"/>
                    </a:lnTo>
                    <a:lnTo>
                      <a:pt x="26" y="2"/>
                    </a:lnTo>
                    <a:lnTo>
                      <a:pt x="16" y="4"/>
                    </a:lnTo>
                    <a:lnTo>
                      <a:pt x="16" y="2"/>
                    </a:lnTo>
                    <a:lnTo>
                      <a:pt x="18" y="0"/>
                    </a:lnTo>
                    <a:lnTo>
                      <a:pt x="16" y="0"/>
                    </a:lnTo>
                    <a:lnTo>
                      <a:pt x="12" y="2"/>
                    </a:lnTo>
                    <a:lnTo>
                      <a:pt x="12" y="6"/>
                    </a:lnTo>
                    <a:lnTo>
                      <a:pt x="10" y="6"/>
                    </a:lnTo>
                    <a:lnTo>
                      <a:pt x="8" y="6"/>
                    </a:lnTo>
                    <a:lnTo>
                      <a:pt x="6" y="8"/>
                    </a:lnTo>
                    <a:lnTo>
                      <a:pt x="0" y="10"/>
                    </a:lnTo>
                    <a:lnTo>
                      <a:pt x="2" y="14"/>
                    </a:lnTo>
                    <a:lnTo>
                      <a:pt x="6" y="14"/>
                    </a:lnTo>
                    <a:lnTo>
                      <a:pt x="6" y="22"/>
                    </a:lnTo>
                    <a:lnTo>
                      <a:pt x="8" y="26"/>
                    </a:lnTo>
                    <a:lnTo>
                      <a:pt x="8" y="28"/>
                    </a:lnTo>
                    <a:lnTo>
                      <a:pt x="10" y="30"/>
                    </a:lnTo>
                    <a:close/>
                  </a:path>
                </a:pathLst>
              </a:custGeom>
              <a:solidFill>
                <a:srgbClr val="0071B4">
                  <a:alpha val="34901"/>
                </a:srgbClr>
              </a:solidFill>
              <a:ln w="9525">
                <a:noFill/>
                <a:round/>
                <a:headEnd/>
                <a:tailEnd/>
              </a:ln>
            </p:spPr>
            <p:txBody>
              <a:bodyPr/>
              <a:lstStyle/>
              <a:p>
                <a:endParaRPr lang="en-US"/>
              </a:p>
            </p:txBody>
          </p:sp>
          <p:sp>
            <p:nvSpPr>
              <p:cNvPr id="14797" name="Freeform 400"/>
              <p:cNvSpPr>
                <a:spLocks/>
              </p:cNvSpPr>
              <p:nvPr/>
            </p:nvSpPr>
            <p:spPr bwMode="auto">
              <a:xfrm>
                <a:off x="3511" y="1761"/>
                <a:ext cx="30" cy="32"/>
              </a:xfrm>
              <a:custGeom>
                <a:avLst/>
                <a:gdLst>
                  <a:gd name="T0" fmla="*/ 2 w 30"/>
                  <a:gd name="T1" fmla="*/ 32 h 32"/>
                  <a:gd name="T2" fmla="*/ 2 w 30"/>
                  <a:gd name="T3" fmla="*/ 30 h 32"/>
                  <a:gd name="T4" fmla="*/ 2 w 30"/>
                  <a:gd name="T5" fmla="*/ 26 h 32"/>
                  <a:gd name="T6" fmla="*/ 4 w 30"/>
                  <a:gd name="T7" fmla="*/ 26 h 32"/>
                  <a:gd name="T8" fmla="*/ 6 w 30"/>
                  <a:gd name="T9" fmla="*/ 30 h 32"/>
                  <a:gd name="T10" fmla="*/ 8 w 30"/>
                  <a:gd name="T11" fmla="*/ 32 h 32"/>
                  <a:gd name="T12" fmla="*/ 8 w 30"/>
                  <a:gd name="T13" fmla="*/ 30 h 32"/>
                  <a:gd name="T14" fmla="*/ 10 w 30"/>
                  <a:gd name="T15" fmla="*/ 32 h 32"/>
                  <a:gd name="T16" fmla="*/ 12 w 30"/>
                  <a:gd name="T17" fmla="*/ 30 h 32"/>
                  <a:gd name="T18" fmla="*/ 14 w 30"/>
                  <a:gd name="T19" fmla="*/ 28 h 32"/>
                  <a:gd name="T20" fmla="*/ 18 w 30"/>
                  <a:gd name="T21" fmla="*/ 28 h 32"/>
                  <a:gd name="T22" fmla="*/ 20 w 30"/>
                  <a:gd name="T23" fmla="*/ 26 h 32"/>
                  <a:gd name="T24" fmla="*/ 28 w 30"/>
                  <a:gd name="T25" fmla="*/ 16 h 32"/>
                  <a:gd name="T26" fmla="*/ 30 w 30"/>
                  <a:gd name="T27" fmla="*/ 20 h 32"/>
                  <a:gd name="T28" fmla="*/ 30 w 30"/>
                  <a:gd name="T29" fmla="*/ 16 h 32"/>
                  <a:gd name="T30" fmla="*/ 28 w 30"/>
                  <a:gd name="T31" fmla="*/ 8 h 32"/>
                  <a:gd name="T32" fmla="*/ 28 w 30"/>
                  <a:gd name="T33" fmla="*/ 12 h 32"/>
                  <a:gd name="T34" fmla="*/ 26 w 30"/>
                  <a:gd name="T35" fmla="*/ 12 h 32"/>
                  <a:gd name="T36" fmla="*/ 24 w 30"/>
                  <a:gd name="T37" fmla="*/ 8 h 32"/>
                  <a:gd name="T38" fmla="*/ 14 w 30"/>
                  <a:gd name="T39" fmla="*/ 0 h 32"/>
                  <a:gd name="T40" fmla="*/ 14 w 30"/>
                  <a:gd name="T41" fmla="*/ 0 h 32"/>
                  <a:gd name="T42" fmla="*/ 10 w 30"/>
                  <a:gd name="T43" fmla="*/ 2 h 32"/>
                  <a:gd name="T44" fmla="*/ 10 w 30"/>
                  <a:gd name="T45" fmla="*/ 0 h 32"/>
                  <a:gd name="T46" fmla="*/ 8 w 30"/>
                  <a:gd name="T47" fmla="*/ 0 h 32"/>
                  <a:gd name="T48" fmla="*/ 8 w 30"/>
                  <a:gd name="T49" fmla="*/ 2 h 32"/>
                  <a:gd name="T50" fmla="*/ 6 w 30"/>
                  <a:gd name="T51" fmla="*/ 4 h 32"/>
                  <a:gd name="T52" fmla="*/ 2 w 30"/>
                  <a:gd name="T53" fmla="*/ 14 h 32"/>
                  <a:gd name="T54" fmla="*/ 0 w 30"/>
                  <a:gd name="T55" fmla="*/ 26 h 32"/>
                  <a:gd name="T56" fmla="*/ 2 w 30"/>
                  <a:gd name="T57" fmla="*/ 28 h 32"/>
                  <a:gd name="T58" fmla="*/ 2 w 30"/>
                  <a:gd name="T59" fmla="*/ 32 h 3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32"/>
                  <a:gd name="T92" fmla="*/ 30 w 30"/>
                  <a:gd name="T93" fmla="*/ 32 h 3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32">
                    <a:moveTo>
                      <a:pt x="2" y="32"/>
                    </a:moveTo>
                    <a:lnTo>
                      <a:pt x="2" y="30"/>
                    </a:lnTo>
                    <a:lnTo>
                      <a:pt x="2" y="26"/>
                    </a:lnTo>
                    <a:lnTo>
                      <a:pt x="4" y="26"/>
                    </a:lnTo>
                    <a:lnTo>
                      <a:pt x="6" y="30"/>
                    </a:lnTo>
                    <a:lnTo>
                      <a:pt x="8" y="32"/>
                    </a:lnTo>
                    <a:lnTo>
                      <a:pt x="8" y="30"/>
                    </a:lnTo>
                    <a:lnTo>
                      <a:pt x="10" y="32"/>
                    </a:lnTo>
                    <a:lnTo>
                      <a:pt x="12" y="30"/>
                    </a:lnTo>
                    <a:lnTo>
                      <a:pt x="14" y="28"/>
                    </a:lnTo>
                    <a:lnTo>
                      <a:pt x="18" y="28"/>
                    </a:lnTo>
                    <a:lnTo>
                      <a:pt x="20" y="26"/>
                    </a:lnTo>
                    <a:lnTo>
                      <a:pt x="28" y="16"/>
                    </a:lnTo>
                    <a:lnTo>
                      <a:pt x="30" y="20"/>
                    </a:lnTo>
                    <a:lnTo>
                      <a:pt x="30" y="16"/>
                    </a:lnTo>
                    <a:lnTo>
                      <a:pt x="28" y="8"/>
                    </a:lnTo>
                    <a:lnTo>
                      <a:pt x="28" y="12"/>
                    </a:lnTo>
                    <a:lnTo>
                      <a:pt x="26" y="12"/>
                    </a:lnTo>
                    <a:lnTo>
                      <a:pt x="24" y="8"/>
                    </a:lnTo>
                    <a:lnTo>
                      <a:pt x="14" y="0"/>
                    </a:lnTo>
                    <a:lnTo>
                      <a:pt x="10" y="2"/>
                    </a:lnTo>
                    <a:lnTo>
                      <a:pt x="10" y="0"/>
                    </a:lnTo>
                    <a:lnTo>
                      <a:pt x="8" y="0"/>
                    </a:lnTo>
                    <a:lnTo>
                      <a:pt x="8" y="2"/>
                    </a:lnTo>
                    <a:lnTo>
                      <a:pt x="6" y="4"/>
                    </a:lnTo>
                    <a:lnTo>
                      <a:pt x="2" y="14"/>
                    </a:lnTo>
                    <a:lnTo>
                      <a:pt x="0" y="26"/>
                    </a:lnTo>
                    <a:lnTo>
                      <a:pt x="2" y="28"/>
                    </a:lnTo>
                    <a:lnTo>
                      <a:pt x="2" y="32"/>
                    </a:lnTo>
                    <a:close/>
                  </a:path>
                </a:pathLst>
              </a:custGeom>
              <a:solidFill>
                <a:srgbClr val="0071B4">
                  <a:alpha val="34901"/>
                </a:srgbClr>
              </a:solidFill>
              <a:ln w="9525">
                <a:noFill/>
                <a:round/>
                <a:headEnd/>
                <a:tailEnd/>
              </a:ln>
            </p:spPr>
            <p:txBody>
              <a:bodyPr/>
              <a:lstStyle/>
              <a:p>
                <a:endParaRPr lang="en-US"/>
              </a:p>
            </p:txBody>
          </p:sp>
          <p:sp>
            <p:nvSpPr>
              <p:cNvPr id="14798" name="Freeform 401"/>
              <p:cNvSpPr>
                <a:spLocks/>
              </p:cNvSpPr>
              <p:nvPr/>
            </p:nvSpPr>
            <p:spPr bwMode="auto">
              <a:xfrm>
                <a:off x="3207" y="1269"/>
                <a:ext cx="8" cy="14"/>
              </a:xfrm>
              <a:custGeom>
                <a:avLst/>
                <a:gdLst>
                  <a:gd name="T0" fmla="*/ 4 w 8"/>
                  <a:gd name="T1" fmla="*/ 6 h 14"/>
                  <a:gd name="T2" fmla="*/ 4 w 8"/>
                  <a:gd name="T3" fmla="*/ 2 h 14"/>
                  <a:gd name="T4" fmla="*/ 2 w 8"/>
                  <a:gd name="T5" fmla="*/ 0 h 14"/>
                  <a:gd name="T6" fmla="*/ 2 w 8"/>
                  <a:gd name="T7" fmla="*/ 0 h 14"/>
                  <a:gd name="T8" fmla="*/ 2 w 8"/>
                  <a:gd name="T9" fmla="*/ 2 h 14"/>
                  <a:gd name="T10" fmla="*/ 0 w 8"/>
                  <a:gd name="T11" fmla="*/ 4 h 14"/>
                  <a:gd name="T12" fmla="*/ 2 w 8"/>
                  <a:gd name="T13" fmla="*/ 8 h 14"/>
                  <a:gd name="T14" fmla="*/ 2 w 8"/>
                  <a:gd name="T15" fmla="*/ 8 h 14"/>
                  <a:gd name="T16" fmla="*/ 2 w 8"/>
                  <a:gd name="T17" fmla="*/ 12 h 14"/>
                  <a:gd name="T18" fmla="*/ 4 w 8"/>
                  <a:gd name="T19" fmla="*/ 14 h 14"/>
                  <a:gd name="T20" fmla="*/ 8 w 8"/>
                  <a:gd name="T21" fmla="*/ 12 h 14"/>
                  <a:gd name="T22" fmla="*/ 8 w 8"/>
                  <a:gd name="T23" fmla="*/ 10 h 14"/>
                  <a:gd name="T24" fmla="*/ 8 w 8"/>
                  <a:gd name="T25" fmla="*/ 10 h 14"/>
                  <a:gd name="T26" fmla="*/ 6 w 8"/>
                  <a:gd name="T27" fmla="*/ 6 h 14"/>
                  <a:gd name="T28" fmla="*/ 4 w 8"/>
                  <a:gd name="T29" fmla="*/ 6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4"/>
                  <a:gd name="T47" fmla="*/ 8 w 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4">
                    <a:moveTo>
                      <a:pt x="4" y="6"/>
                    </a:moveTo>
                    <a:lnTo>
                      <a:pt x="4" y="2"/>
                    </a:lnTo>
                    <a:lnTo>
                      <a:pt x="2" y="0"/>
                    </a:lnTo>
                    <a:lnTo>
                      <a:pt x="2" y="2"/>
                    </a:lnTo>
                    <a:lnTo>
                      <a:pt x="0" y="4"/>
                    </a:lnTo>
                    <a:lnTo>
                      <a:pt x="2" y="8"/>
                    </a:lnTo>
                    <a:lnTo>
                      <a:pt x="2" y="12"/>
                    </a:lnTo>
                    <a:lnTo>
                      <a:pt x="4" y="14"/>
                    </a:lnTo>
                    <a:lnTo>
                      <a:pt x="8" y="12"/>
                    </a:lnTo>
                    <a:lnTo>
                      <a:pt x="8" y="10"/>
                    </a:lnTo>
                    <a:lnTo>
                      <a:pt x="6" y="6"/>
                    </a:lnTo>
                    <a:lnTo>
                      <a:pt x="4" y="6"/>
                    </a:lnTo>
                    <a:close/>
                  </a:path>
                </a:pathLst>
              </a:custGeom>
              <a:solidFill>
                <a:srgbClr val="0071B4">
                  <a:alpha val="34901"/>
                </a:srgbClr>
              </a:solidFill>
              <a:ln w="9525">
                <a:noFill/>
                <a:round/>
                <a:headEnd/>
                <a:tailEnd/>
              </a:ln>
            </p:spPr>
            <p:txBody>
              <a:bodyPr/>
              <a:lstStyle/>
              <a:p>
                <a:endParaRPr lang="en-US"/>
              </a:p>
            </p:txBody>
          </p:sp>
          <p:sp>
            <p:nvSpPr>
              <p:cNvPr id="14799" name="Freeform 402"/>
              <p:cNvSpPr>
                <a:spLocks/>
              </p:cNvSpPr>
              <p:nvPr/>
            </p:nvSpPr>
            <p:spPr bwMode="auto">
              <a:xfrm>
                <a:off x="3193" y="1693"/>
                <a:ext cx="10" cy="8"/>
              </a:xfrm>
              <a:custGeom>
                <a:avLst/>
                <a:gdLst>
                  <a:gd name="T0" fmla="*/ 0 w 10"/>
                  <a:gd name="T1" fmla="*/ 6 h 8"/>
                  <a:gd name="T2" fmla="*/ 2 w 10"/>
                  <a:gd name="T3" fmla="*/ 8 h 8"/>
                  <a:gd name="T4" fmla="*/ 4 w 10"/>
                  <a:gd name="T5" fmla="*/ 8 h 8"/>
                  <a:gd name="T6" fmla="*/ 6 w 10"/>
                  <a:gd name="T7" fmla="*/ 8 h 8"/>
                  <a:gd name="T8" fmla="*/ 8 w 10"/>
                  <a:gd name="T9" fmla="*/ 6 h 8"/>
                  <a:gd name="T10" fmla="*/ 10 w 10"/>
                  <a:gd name="T11" fmla="*/ 8 h 8"/>
                  <a:gd name="T12" fmla="*/ 10 w 10"/>
                  <a:gd name="T13" fmla="*/ 6 h 8"/>
                  <a:gd name="T14" fmla="*/ 8 w 10"/>
                  <a:gd name="T15" fmla="*/ 2 h 8"/>
                  <a:gd name="T16" fmla="*/ 4 w 10"/>
                  <a:gd name="T17" fmla="*/ 0 h 8"/>
                  <a:gd name="T18" fmla="*/ 4 w 10"/>
                  <a:gd name="T19" fmla="*/ 2 h 8"/>
                  <a:gd name="T20" fmla="*/ 4 w 10"/>
                  <a:gd name="T21" fmla="*/ 4 h 8"/>
                  <a:gd name="T22" fmla="*/ 2 w 10"/>
                  <a:gd name="T23" fmla="*/ 2 h 8"/>
                  <a:gd name="T24" fmla="*/ 0 w 10"/>
                  <a:gd name="T25" fmla="*/ 2 h 8"/>
                  <a:gd name="T26" fmla="*/ 0 w 10"/>
                  <a:gd name="T27" fmla="*/ 4 h 8"/>
                  <a:gd name="T28" fmla="*/ 4 w 10"/>
                  <a:gd name="T29" fmla="*/ 4 h 8"/>
                  <a:gd name="T30" fmla="*/ 2 w 10"/>
                  <a:gd name="T31" fmla="*/ 6 h 8"/>
                  <a:gd name="T32" fmla="*/ 0 w 10"/>
                  <a:gd name="T33" fmla="*/ 6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8"/>
                  <a:gd name="T53" fmla="*/ 10 w 10"/>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8">
                    <a:moveTo>
                      <a:pt x="0" y="6"/>
                    </a:moveTo>
                    <a:lnTo>
                      <a:pt x="2" y="8"/>
                    </a:lnTo>
                    <a:lnTo>
                      <a:pt x="4" y="8"/>
                    </a:lnTo>
                    <a:lnTo>
                      <a:pt x="6" y="8"/>
                    </a:lnTo>
                    <a:lnTo>
                      <a:pt x="8" y="6"/>
                    </a:lnTo>
                    <a:lnTo>
                      <a:pt x="10" y="8"/>
                    </a:lnTo>
                    <a:lnTo>
                      <a:pt x="10" y="6"/>
                    </a:lnTo>
                    <a:lnTo>
                      <a:pt x="8" y="2"/>
                    </a:lnTo>
                    <a:lnTo>
                      <a:pt x="4" y="0"/>
                    </a:lnTo>
                    <a:lnTo>
                      <a:pt x="4" y="2"/>
                    </a:lnTo>
                    <a:lnTo>
                      <a:pt x="4" y="4"/>
                    </a:lnTo>
                    <a:lnTo>
                      <a:pt x="2" y="2"/>
                    </a:lnTo>
                    <a:lnTo>
                      <a:pt x="0" y="2"/>
                    </a:lnTo>
                    <a:lnTo>
                      <a:pt x="0" y="4"/>
                    </a:lnTo>
                    <a:lnTo>
                      <a:pt x="4" y="4"/>
                    </a:lnTo>
                    <a:lnTo>
                      <a:pt x="2" y="6"/>
                    </a:lnTo>
                    <a:lnTo>
                      <a:pt x="0" y="6"/>
                    </a:lnTo>
                    <a:close/>
                  </a:path>
                </a:pathLst>
              </a:custGeom>
              <a:solidFill>
                <a:srgbClr val="0071B4">
                  <a:alpha val="34901"/>
                </a:srgbClr>
              </a:solidFill>
              <a:ln w="9525">
                <a:noFill/>
                <a:round/>
                <a:headEnd/>
                <a:tailEnd/>
              </a:ln>
            </p:spPr>
            <p:txBody>
              <a:bodyPr/>
              <a:lstStyle/>
              <a:p>
                <a:endParaRPr lang="en-US"/>
              </a:p>
            </p:txBody>
          </p:sp>
          <p:sp>
            <p:nvSpPr>
              <p:cNvPr id="14800" name="Rectangle 403"/>
              <p:cNvSpPr>
                <a:spLocks noChangeArrowheads="1"/>
              </p:cNvSpPr>
              <p:nvPr/>
            </p:nvSpPr>
            <p:spPr bwMode="auto">
              <a:xfrm>
                <a:off x="3165" y="1319"/>
                <a:ext cx="1" cy="2"/>
              </a:xfrm>
              <a:prstGeom prst="rect">
                <a:avLst/>
              </a:prstGeom>
              <a:solidFill>
                <a:srgbClr val="0071B4">
                  <a:alpha val="34901"/>
                </a:srgbClr>
              </a:solidFill>
              <a:ln w="9525">
                <a:noFill/>
                <a:miter lim="800000"/>
                <a:headEnd/>
                <a:tailEnd/>
              </a:ln>
            </p:spPr>
            <p:txBody>
              <a:bodyPr/>
              <a:lstStyle/>
              <a:p>
                <a:endParaRPr lang="en-US"/>
              </a:p>
            </p:txBody>
          </p:sp>
          <p:sp>
            <p:nvSpPr>
              <p:cNvPr id="14801" name="Freeform 404"/>
              <p:cNvSpPr>
                <a:spLocks/>
              </p:cNvSpPr>
              <p:nvPr/>
            </p:nvSpPr>
            <p:spPr bwMode="auto">
              <a:xfrm>
                <a:off x="3091" y="1120"/>
                <a:ext cx="130" cy="125"/>
              </a:xfrm>
              <a:custGeom>
                <a:avLst/>
                <a:gdLst>
                  <a:gd name="T0" fmla="*/ 4 w 65"/>
                  <a:gd name="T1" fmla="*/ 25 h 63"/>
                  <a:gd name="T2" fmla="*/ 5 w 65"/>
                  <a:gd name="T3" fmla="*/ 30 h 63"/>
                  <a:gd name="T4" fmla="*/ 3 w 65"/>
                  <a:gd name="T5" fmla="*/ 31 h 63"/>
                  <a:gd name="T6" fmla="*/ 2 w 65"/>
                  <a:gd name="T7" fmla="*/ 32 h 63"/>
                  <a:gd name="T8" fmla="*/ 2 w 65"/>
                  <a:gd name="T9" fmla="*/ 37 h 63"/>
                  <a:gd name="T10" fmla="*/ 3 w 65"/>
                  <a:gd name="T11" fmla="*/ 39 h 63"/>
                  <a:gd name="T12" fmla="*/ 5 w 65"/>
                  <a:gd name="T13" fmla="*/ 39 h 63"/>
                  <a:gd name="T14" fmla="*/ 10 w 65"/>
                  <a:gd name="T15" fmla="*/ 41 h 63"/>
                  <a:gd name="T16" fmla="*/ 12 w 65"/>
                  <a:gd name="T17" fmla="*/ 41 h 63"/>
                  <a:gd name="T18" fmla="*/ 16 w 65"/>
                  <a:gd name="T19" fmla="*/ 39 h 63"/>
                  <a:gd name="T20" fmla="*/ 25 w 65"/>
                  <a:gd name="T21" fmla="*/ 38 h 63"/>
                  <a:gd name="T22" fmla="*/ 26 w 65"/>
                  <a:gd name="T23" fmla="*/ 39 h 63"/>
                  <a:gd name="T24" fmla="*/ 26 w 65"/>
                  <a:gd name="T25" fmla="*/ 41 h 63"/>
                  <a:gd name="T26" fmla="*/ 21 w 65"/>
                  <a:gd name="T27" fmla="*/ 42 h 63"/>
                  <a:gd name="T28" fmla="*/ 18 w 65"/>
                  <a:gd name="T29" fmla="*/ 43 h 63"/>
                  <a:gd name="T30" fmla="*/ 19 w 65"/>
                  <a:gd name="T31" fmla="*/ 46 h 63"/>
                  <a:gd name="T32" fmla="*/ 21 w 65"/>
                  <a:gd name="T33" fmla="*/ 48 h 63"/>
                  <a:gd name="T34" fmla="*/ 16 w 65"/>
                  <a:gd name="T35" fmla="*/ 46 h 63"/>
                  <a:gd name="T36" fmla="*/ 11 w 65"/>
                  <a:gd name="T37" fmla="*/ 46 h 63"/>
                  <a:gd name="T38" fmla="*/ 13 w 65"/>
                  <a:gd name="T39" fmla="*/ 49 h 63"/>
                  <a:gd name="T40" fmla="*/ 19 w 65"/>
                  <a:gd name="T41" fmla="*/ 53 h 63"/>
                  <a:gd name="T42" fmla="*/ 21 w 65"/>
                  <a:gd name="T43" fmla="*/ 55 h 63"/>
                  <a:gd name="T44" fmla="*/ 24 w 65"/>
                  <a:gd name="T45" fmla="*/ 53 h 63"/>
                  <a:gd name="T46" fmla="*/ 28 w 65"/>
                  <a:gd name="T47" fmla="*/ 53 h 63"/>
                  <a:gd name="T48" fmla="*/ 33 w 65"/>
                  <a:gd name="T49" fmla="*/ 54 h 63"/>
                  <a:gd name="T50" fmla="*/ 33 w 65"/>
                  <a:gd name="T51" fmla="*/ 59 h 63"/>
                  <a:gd name="T52" fmla="*/ 34 w 65"/>
                  <a:gd name="T53" fmla="*/ 61 h 63"/>
                  <a:gd name="T54" fmla="*/ 37 w 65"/>
                  <a:gd name="T55" fmla="*/ 63 h 63"/>
                  <a:gd name="T56" fmla="*/ 43 w 65"/>
                  <a:gd name="T57" fmla="*/ 61 h 63"/>
                  <a:gd name="T58" fmla="*/ 46 w 65"/>
                  <a:gd name="T59" fmla="*/ 57 h 63"/>
                  <a:gd name="T60" fmla="*/ 49 w 65"/>
                  <a:gd name="T61" fmla="*/ 57 h 63"/>
                  <a:gd name="T62" fmla="*/ 54 w 65"/>
                  <a:gd name="T63" fmla="*/ 54 h 63"/>
                  <a:gd name="T64" fmla="*/ 55 w 65"/>
                  <a:gd name="T65" fmla="*/ 51 h 63"/>
                  <a:gd name="T66" fmla="*/ 55 w 65"/>
                  <a:gd name="T67" fmla="*/ 48 h 63"/>
                  <a:gd name="T68" fmla="*/ 56 w 65"/>
                  <a:gd name="T69" fmla="*/ 44 h 63"/>
                  <a:gd name="T70" fmla="*/ 59 w 65"/>
                  <a:gd name="T71" fmla="*/ 41 h 63"/>
                  <a:gd name="T72" fmla="*/ 61 w 65"/>
                  <a:gd name="T73" fmla="*/ 38 h 63"/>
                  <a:gd name="T74" fmla="*/ 63 w 65"/>
                  <a:gd name="T75" fmla="*/ 33 h 63"/>
                  <a:gd name="T76" fmla="*/ 63 w 65"/>
                  <a:gd name="T77" fmla="*/ 30 h 63"/>
                  <a:gd name="T78" fmla="*/ 64 w 65"/>
                  <a:gd name="T79" fmla="*/ 25 h 63"/>
                  <a:gd name="T80" fmla="*/ 62 w 65"/>
                  <a:gd name="T81" fmla="*/ 14 h 63"/>
                  <a:gd name="T82" fmla="*/ 54 w 65"/>
                  <a:gd name="T83" fmla="*/ 11 h 63"/>
                  <a:gd name="T84" fmla="*/ 49 w 65"/>
                  <a:gd name="T85" fmla="*/ 10 h 63"/>
                  <a:gd name="T86" fmla="*/ 44 w 65"/>
                  <a:gd name="T87" fmla="*/ 9 h 63"/>
                  <a:gd name="T88" fmla="*/ 41 w 65"/>
                  <a:gd name="T89" fmla="*/ 8 h 63"/>
                  <a:gd name="T90" fmla="*/ 38 w 65"/>
                  <a:gd name="T91" fmla="*/ 0 h 63"/>
                  <a:gd name="T92" fmla="*/ 30 w 65"/>
                  <a:gd name="T93" fmla="*/ 9 h 63"/>
                  <a:gd name="T94" fmla="*/ 20 w 65"/>
                  <a:gd name="T95" fmla="*/ 2 h 63"/>
                  <a:gd name="T96" fmla="*/ 18 w 65"/>
                  <a:gd name="T97" fmla="*/ 5 h 63"/>
                  <a:gd name="T98" fmla="*/ 17 w 65"/>
                  <a:gd name="T99" fmla="*/ 11 h 63"/>
                  <a:gd name="T100" fmla="*/ 4 w 65"/>
                  <a:gd name="T101" fmla="*/ 13 h 63"/>
                  <a:gd name="T102" fmla="*/ 1 w 65"/>
                  <a:gd name="T103" fmla="*/ 22 h 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5"/>
                  <a:gd name="T157" fmla="*/ 0 h 63"/>
                  <a:gd name="T158" fmla="*/ 65 w 65"/>
                  <a:gd name="T159" fmla="*/ 63 h 6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5" h="63">
                    <a:moveTo>
                      <a:pt x="1" y="22"/>
                    </a:moveTo>
                    <a:cubicBezTo>
                      <a:pt x="3" y="22"/>
                      <a:pt x="6" y="23"/>
                      <a:pt x="6" y="23"/>
                    </a:cubicBezTo>
                    <a:cubicBezTo>
                      <a:pt x="5" y="24"/>
                      <a:pt x="6" y="26"/>
                      <a:pt x="5" y="26"/>
                    </a:cubicBezTo>
                    <a:cubicBezTo>
                      <a:pt x="4" y="26"/>
                      <a:pt x="4" y="25"/>
                      <a:pt x="4" y="25"/>
                    </a:cubicBezTo>
                    <a:cubicBezTo>
                      <a:pt x="4" y="25"/>
                      <a:pt x="4" y="25"/>
                      <a:pt x="4" y="26"/>
                    </a:cubicBezTo>
                    <a:cubicBezTo>
                      <a:pt x="4" y="27"/>
                      <a:pt x="5" y="28"/>
                      <a:pt x="5" y="28"/>
                    </a:cubicBezTo>
                    <a:cubicBezTo>
                      <a:pt x="5" y="30"/>
                      <a:pt x="5" y="30"/>
                      <a:pt x="5" y="30"/>
                    </a:cubicBezTo>
                    <a:cubicBezTo>
                      <a:pt x="5" y="30"/>
                      <a:pt x="5" y="30"/>
                      <a:pt x="5" y="30"/>
                    </a:cubicBezTo>
                    <a:cubicBezTo>
                      <a:pt x="4" y="30"/>
                      <a:pt x="4" y="30"/>
                      <a:pt x="4" y="30"/>
                    </a:cubicBezTo>
                    <a:cubicBezTo>
                      <a:pt x="5" y="31"/>
                      <a:pt x="5" y="31"/>
                      <a:pt x="5" y="31"/>
                    </a:cubicBezTo>
                    <a:cubicBezTo>
                      <a:pt x="4" y="32"/>
                      <a:pt x="4" y="32"/>
                      <a:pt x="4" y="32"/>
                    </a:cubicBezTo>
                    <a:cubicBezTo>
                      <a:pt x="3" y="31"/>
                      <a:pt x="3" y="31"/>
                      <a:pt x="3" y="31"/>
                    </a:cubicBezTo>
                    <a:cubicBezTo>
                      <a:pt x="3" y="31"/>
                      <a:pt x="3" y="31"/>
                      <a:pt x="3" y="31"/>
                    </a:cubicBezTo>
                    <a:cubicBezTo>
                      <a:pt x="4" y="32"/>
                      <a:pt x="4" y="32"/>
                      <a:pt x="4" y="32"/>
                    </a:cubicBezTo>
                    <a:cubicBezTo>
                      <a:pt x="3" y="32"/>
                      <a:pt x="3" y="32"/>
                      <a:pt x="3" y="32"/>
                    </a:cubicBezTo>
                    <a:cubicBezTo>
                      <a:pt x="2" y="32"/>
                      <a:pt x="2" y="32"/>
                      <a:pt x="2" y="32"/>
                    </a:cubicBezTo>
                    <a:cubicBezTo>
                      <a:pt x="1" y="34"/>
                      <a:pt x="1" y="34"/>
                      <a:pt x="1" y="34"/>
                    </a:cubicBezTo>
                    <a:cubicBezTo>
                      <a:pt x="1" y="35"/>
                      <a:pt x="1" y="35"/>
                      <a:pt x="1" y="35"/>
                    </a:cubicBezTo>
                    <a:cubicBezTo>
                      <a:pt x="2" y="35"/>
                      <a:pt x="2" y="35"/>
                      <a:pt x="2" y="35"/>
                    </a:cubicBezTo>
                    <a:cubicBezTo>
                      <a:pt x="2" y="37"/>
                      <a:pt x="2" y="37"/>
                      <a:pt x="2" y="37"/>
                    </a:cubicBezTo>
                    <a:cubicBezTo>
                      <a:pt x="3" y="37"/>
                      <a:pt x="3" y="37"/>
                      <a:pt x="3" y="37"/>
                    </a:cubicBezTo>
                    <a:cubicBezTo>
                      <a:pt x="3" y="38"/>
                      <a:pt x="3" y="38"/>
                      <a:pt x="3" y="38"/>
                    </a:cubicBezTo>
                    <a:cubicBezTo>
                      <a:pt x="3" y="40"/>
                      <a:pt x="3" y="40"/>
                      <a:pt x="3" y="40"/>
                    </a:cubicBezTo>
                    <a:cubicBezTo>
                      <a:pt x="3" y="39"/>
                      <a:pt x="3" y="39"/>
                      <a:pt x="3" y="39"/>
                    </a:cubicBezTo>
                    <a:cubicBezTo>
                      <a:pt x="4" y="38"/>
                      <a:pt x="4" y="38"/>
                      <a:pt x="4" y="38"/>
                    </a:cubicBezTo>
                    <a:cubicBezTo>
                      <a:pt x="4" y="39"/>
                      <a:pt x="4" y="39"/>
                      <a:pt x="4" y="39"/>
                    </a:cubicBezTo>
                    <a:cubicBezTo>
                      <a:pt x="4" y="39"/>
                      <a:pt x="4" y="39"/>
                      <a:pt x="4" y="39"/>
                    </a:cubicBezTo>
                    <a:cubicBezTo>
                      <a:pt x="5" y="39"/>
                      <a:pt x="5" y="39"/>
                      <a:pt x="5" y="39"/>
                    </a:cubicBezTo>
                    <a:cubicBezTo>
                      <a:pt x="4" y="40"/>
                      <a:pt x="4" y="40"/>
                      <a:pt x="4" y="40"/>
                    </a:cubicBezTo>
                    <a:cubicBezTo>
                      <a:pt x="5" y="41"/>
                      <a:pt x="5" y="41"/>
                      <a:pt x="5" y="41"/>
                    </a:cubicBezTo>
                    <a:cubicBezTo>
                      <a:pt x="9" y="41"/>
                      <a:pt x="9" y="41"/>
                      <a:pt x="9" y="41"/>
                    </a:cubicBezTo>
                    <a:cubicBezTo>
                      <a:pt x="10" y="41"/>
                      <a:pt x="10" y="41"/>
                      <a:pt x="10" y="41"/>
                    </a:cubicBezTo>
                    <a:cubicBezTo>
                      <a:pt x="10" y="42"/>
                      <a:pt x="10" y="42"/>
                      <a:pt x="10" y="42"/>
                    </a:cubicBezTo>
                    <a:cubicBezTo>
                      <a:pt x="10" y="42"/>
                      <a:pt x="10" y="42"/>
                      <a:pt x="10" y="42"/>
                    </a:cubicBezTo>
                    <a:cubicBezTo>
                      <a:pt x="12" y="41"/>
                      <a:pt x="12" y="41"/>
                      <a:pt x="12" y="41"/>
                    </a:cubicBezTo>
                    <a:cubicBezTo>
                      <a:pt x="12" y="41"/>
                      <a:pt x="12" y="41"/>
                      <a:pt x="12" y="41"/>
                    </a:cubicBezTo>
                    <a:cubicBezTo>
                      <a:pt x="14" y="41"/>
                      <a:pt x="14" y="41"/>
                      <a:pt x="14" y="41"/>
                    </a:cubicBezTo>
                    <a:cubicBezTo>
                      <a:pt x="14" y="40"/>
                      <a:pt x="14" y="40"/>
                      <a:pt x="14" y="40"/>
                    </a:cubicBezTo>
                    <a:cubicBezTo>
                      <a:pt x="16" y="40"/>
                      <a:pt x="16" y="40"/>
                      <a:pt x="16" y="40"/>
                    </a:cubicBezTo>
                    <a:cubicBezTo>
                      <a:pt x="16" y="39"/>
                      <a:pt x="16" y="39"/>
                      <a:pt x="16" y="39"/>
                    </a:cubicBezTo>
                    <a:cubicBezTo>
                      <a:pt x="19" y="39"/>
                      <a:pt x="19" y="39"/>
                      <a:pt x="19" y="39"/>
                    </a:cubicBezTo>
                    <a:cubicBezTo>
                      <a:pt x="19" y="38"/>
                      <a:pt x="19" y="38"/>
                      <a:pt x="19" y="38"/>
                    </a:cubicBezTo>
                    <a:cubicBezTo>
                      <a:pt x="24" y="39"/>
                      <a:pt x="24" y="39"/>
                      <a:pt x="24" y="39"/>
                    </a:cubicBezTo>
                    <a:cubicBezTo>
                      <a:pt x="25" y="38"/>
                      <a:pt x="25" y="38"/>
                      <a:pt x="25" y="38"/>
                    </a:cubicBezTo>
                    <a:cubicBezTo>
                      <a:pt x="26" y="38"/>
                      <a:pt x="26" y="38"/>
                      <a:pt x="26" y="38"/>
                    </a:cubicBezTo>
                    <a:cubicBezTo>
                      <a:pt x="27" y="37"/>
                      <a:pt x="27" y="37"/>
                      <a:pt x="27" y="37"/>
                    </a:cubicBezTo>
                    <a:cubicBezTo>
                      <a:pt x="27" y="39"/>
                      <a:pt x="27" y="39"/>
                      <a:pt x="27" y="39"/>
                    </a:cubicBezTo>
                    <a:cubicBezTo>
                      <a:pt x="26" y="39"/>
                      <a:pt x="26" y="39"/>
                      <a:pt x="26" y="39"/>
                    </a:cubicBezTo>
                    <a:cubicBezTo>
                      <a:pt x="28" y="40"/>
                      <a:pt x="28" y="40"/>
                      <a:pt x="28" y="40"/>
                    </a:cubicBezTo>
                    <a:cubicBezTo>
                      <a:pt x="27" y="40"/>
                      <a:pt x="27" y="40"/>
                      <a:pt x="27" y="40"/>
                    </a:cubicBezTo>
                    <a:cubicBezTo>
                      <a:pt x="27" y="41"/>
                      <a:pt x="27" y="41"/>
                      <a:pt x="27" y="41"/>
                    </a:cubicBezTo>
                    <a:cubicBezTo>
                      <a:pt x="26" y="41"/>
                      <a:pt x="26" y="41"/>
                      <a:pt x="26" y="41"/>
                    </a:cubicBezTo>
                    <a:cubicBezTo>
                      <a:pt x="26" y="42"/>
                      <a:pt x="26" y="42"/>
                      <a:pt x="26" y="42"/>
                    </a:cubicBezTo>
                    <a:cubicBezTo>
                      <a:pt x="26" y="42"/>
                      <a:pt x="26" y="42"/>
                      <a:pt x="26" y="42"/>
                    </a:cubicBezTo>
                    <a:cubicBezTo>
                      <a:pt x="26" y="42"/>
                      <a:pt x="26" y="42"/>
                      <a:pt x="26" y="42"/>
                    </a:cubicBezTo>
                    <a:cubicBezTo>
                      <a:pt x="21" y="42"/>
                      <a:pt x="21" y="42"/>
                      <a:pt x="21" y="42"/>
                    </a:cubicBezTo>
                    <a:cubicBezTo>
                      <a:pt x="20" y="43"/>
                      <a:pt x="20" y="43"/>
                      <a:pt x="20" y="43"/>
                    </a:cubicBezTo>
                    <a:cubicBezTo>
                      <a:pt x="20" y="43"/>
                      <a:pt x="20" y="43"/>
                      <a:pt x="20" y="43"/>
                    </a:cubicBezTo>
                    <a:cubicBezTo>
                      <a:pt x="20" y="42"/>
                      <a:pt x="20" y="42"/>
                      <a:pt x="20" y="42"/>
                    </a:cubicBezTo>
                    <a:cubicBezTo>
                      <a:pt x="18" y="43"/>
                      <a:pt x="18" y="43"/>
                      <a:pt x="18" y="43"/>
                    </a:cubicBezTo>
                    <a:cubicBezTo>
                      <a:pt x="18" y="44"/>
                      <a:pt x="18" y="44"/>
                      <a:pt x="18" y="44"/>
                    </a:cubicBezTo>
                    <a:cubicBezTo>
                      <a:pt x="17" y="45"/>
                      <a:pt x="17" y="45"/>
                      <a:pt x="17" y="45"/>
                    </a:cubicBezTo>
                    <a:cubicBezTo>
                      <a:pt x="19" y="45"/>
                      <a:pt x="19" y="45"/>
                      <a:pt x="19" y="45"/>
                    </a:cubicBezTo>
                    <a:cubicBezTo>
                      <a:pt x="19" y="46"/>
                      <a:pt x="19" y="46"/>
                      <a:pt x="19" y="46"/>
                    </a:cubicBezTo>
                    <a:cubicBezTo>
                      <a:pt x="21" y="46"/>
                      <a:pt x="21" y="46"/>
                      <a:pt x="21" y="46"/>
                    </a:cubicBezTo>
                    <a:cubicBezTo>
                      <a:pt x="21" y="46"/>
                      <a:pt x="21" y="46"/>
                      <a:pt x="21" y="46"/>
                    </a:cubicBezTo>
                    <a:cubicBezTo>
                      <a:pt x="21" y="47"/>
                      <a:pt x="21" y="47"/>
                      <a:pt x="21" y="47"/>
                    </a:cubicBezTo>
                    <a:cubicBezTo>
                      <a:pt x="21" y="48"/>
                      <a:pt x="21" y="48"/>
                      <a:pt x="21" y="48"/>
                    </a:cubicBezTo>
                    <a:cubicBezTo>
                      <a:pt x="20" y="48"/>
                      <a:pt x="20" y="48"/>
                      <a:pt x="20" y="48"/>
                    </a:cubicBezTo>
                    <a:cubicBezTo>
                      <a:pt x="19" y="47"/>
                      <a:pt x="19" y="47"/>
                      <a:pt x="19" y="47"/>
                    </a:cubicBezTo>
                    <a:cubicBezTo>
                      <a:pt x="16" y="47"/>
                      <a:pt x="16" y="47"/>
                      <a:pt x="16" y="47"/>
                    </a:cubicBezTo>
                    <a:cubicBezTo>
                      <a:pt x="16" y="46"/>
                      <a:pt x="16" y="46"/>
                      <a:pt x="16" y="46"/>
                    </a:cubicBezTo>
                    <a:cubicBezTo>
                      <a:pt x="15" y="46"/>
                      <a:pt x="15" y="46"/>
                      <a:pt x="15" y="46"/>
                    </a:cubicBezTo>
                    <a:cubicBezTo>
                      <a:pt x="15" y="46"/>
                      <a:pt x="15" y="46"/>
                      <a:pt x="15" y="46"/>
                    </a:cubicBezTo>
                    <a:cubicBezTo>
                      <a:pt x="13" y="45"/>
                      <a:pt x="13" y="45"/>
                      <a:pt x="13" y="45"/>
                    </a:cubicBezTo>
                    <a:cubicBezTo>
                      <a:pt x="11" y="46"/>
                      <a:pt x="11" y="46"/>
                      <a:pt x="11" y="46"/>
                    </a:cubicBezTo>
                    <a:cubicBezTo>
                      <a:pt x="11" y="46"/>
                      <a:pt x="11" y="46"/>
                      <a:pt x="11" y="46"/>
                    </a:cubicBezTo>
                    <a:cubicBezTo>
                      <a:pt x="12" y="47"/>
                      <a:pt x="12" y="47"/>
                      <a:pt x="12" y="47"/>
                    </a:cubicBezTo>
                    <a:cubicBezTo>
                      <a:pt x="13" y="48"/>
                      <a:pt x="13" y="48"/>
                      <a:pt x="13" y="48"/>
                    </a:cubicBezTo>
                    <a:cubicBezTo>
                      <a:pt x="13" y="49"/>
                      <a:pt x="13" y="49"/>
                      <a:pt x="13" y="49"/>
                    </a:cubicBezTo>
                    <a:cubicBezTo>
                      <a:pt x="14" y="50"/>
                      <a:pt x="14" y="50"/>
                      <a:pt x="14" y="50"/>
                    </a:cubicBezTo>
                    <a:cubicBezTo>
                      <a:pt x="15" y="52"/>
                      <a:pt x="15" y="52"/>
                      <a:pt x="15" y="52"/>
                    </a:cubicBezTo>
                    <a:cubicBezTo>
                      <a:pt x="18" y="52"/>
                      <a:pt x="18" y="52"/>
                      <a:pt x="18" y="52"/>
                    </a:cubicBezTo>
                    <a:cubicBezTo>
                      <a:pt x="19" y="53"/>
                      <a:pt x="19" y="53"/>
                      <a:pt x="19" y="53"/>
                    </a:cubicBezTo>
                    <a:cubicBezTo>
                      <a:pt x="19" y="54"/>
                      <a:pt x="19" y="54"/>
                      <a:pt x="19" y="54"/>
                    </a:cubicBezTo>
                    <a:cubicBezTo>
                      <a:pt x="20" y="55"/>
                      <a:pt x="20" y="55"/>
                      <a:pt x="20" y="55"/>
                    </a:cubicBezTo>
                    <a:cubicBezTo>
                      <a:pt x="21" y="55"/>
                      <a:pt x="21" y="55"/>
                      <a:pt x="21" y="55"/>
                    </a:cubicBezTo>
                    <a:cubicBezTo>
                      <a:pt x="21" y="55"/>
                      <a:pt x="21" y="55"/>
                      <a:pt x="21" y="55"/>
                    </a:cubicBezTo>
                    <a:cubicBezTo>
                      <a:pt x="21" y="54"/>
                      <a:pt x="21" y="54"/>
                      <a:pt x="21" y="54"/>
                    </a:cubicBezTo>
                    <a:cubicBezTo>
                      <a:pt x="23" y="54"/>
                      <a:pt x="23" y="54"/>
                      <a:pt x="23" y="54"/>
                    </a:cubicBezTo>
                    <a:cubicBezTo>
                      <a:pt x="24" y="55"/>
                      <a:pt x="24" y="55"/>
                      <a:pt x="24" y="55"/>
                    </a:cubicBezTo>
                    <a:cubicBezTo>
                      <a:pt x="24" y="53"/>
                      <a:pt x="24" y="53"/>
                      <a:pt x="24" y="53"/>
                    </a:cubicBezTo>
                    <a:cubicBezTo>
                      <a:pt x="24" y="53"/>
                      <a:pt x="24" y="53"/>
                      <a:pt x="24" y="53"/>
                    </a:cubicBezTo>
                    <a:cubicBezTo>
                      <a:pt x="25" y="54"/>
                      <a:pt x="25" y="54"/>
                      <a:pt x="25" y="54"/>
                    </a:cubicBezTo>
                    <a:cubicBezTo>
                      <a:pt x="27" y="55"/>
                      <a:pt x="27" y="55"/>
                      <a:pt x="27" y="55"/>
                    </a:cubicBezTo>
                    <a:cubicBezTo>
                      <a:pt x="28" y="53"/>
                      <a:pt x="28" y="53"/>
                      <a:pt x="28" y="53"/>
                    </a:cubicBezTo>
                    <a:cubicBezTo>
                      <a:pt x="31" y="55"/>
                      <a:pt x="31" y="55"/>
                      <a:pt x="31" y="55"/>
                    </a:cubicBezTo>
                    <a:cubicBezTo>
                      <a:pt x="32" y="54"/>
                      <a:pt x="32" y="54"/>
                      <a:pt x="32" y="54"/>
                    </a:cubicBezTo>
                    <a:cubicBezTo>
                      <a:pt x="32" y="53"/>
                      <a:pt x="32" y="53"/>
                      <a:pt x="32" y="53"/>
                    </a:cubicBezTo>
                    <a:cubicBezTo>
                      <a:pt x="33" y="54"/>
                      <a:pt x="33" y="54"/>
                      <a:pt x="33" y="54"/>
                    </a:cubicBezTo>
                    <a:cubicBezTo>
                      <a:pt x="32" y="55"/>
                      <a:pt x="32" y="55"/>
                      <a:pt x="32" y="55"/>
                    </a:cubicBezTo>
                    <a:cubicBezTo>
                      <a:pt x="32" y="56"/>
                      <a:pt x="32" y="56"/>
                      <a:pt x="32" y="56"/>
                    </a:cubicBezTo>
                    <a:cubicBezTo>
                      <a:pt x="32" y="58"/>
                      <a:pt x="32" y="58"/>
                      <a:pt x="32" y="58"/>
                    </a:cubicBezTo>
                    <a:cubicBezTo>
                      <a:pt x="33" y="59"/>
                      <a:pt x="33" y="59"/>
                      <a:pt x="33" y="59"/>
                    </a:cubicBezTo>
                    <a:cubicBezTo>
                      <a:pt x="33" y="59"/>
                      <a:pt x="33" y="59"/>
                      <a:pt x="33" y="59"/>
                    </a:cubicBezTo>
                    <a:cubicBezTo>
                      <a:pt x="33" y="60"/>
                      <a:pt x="33" y="60"/>
                      <a:pt x="33" y="60"/>
                    </a:cubicBezTo>
                    <a:cubicBezTo>
                      <a:pt x="34" y="61"/>
                      <a:pt x="34" y="61"/>
                      <a:pt x="34" y="61"/>
                    </a:cubicBezTo>
                    <a:cubicBezTo>
                      <a:pt x="34" y="61"/>
                      <a:pt x="34" y="61"/>
                      <a:pt x="34" y="61"/>
                    </a:cubicBezTo>
                    <a:cubicBezTo>
                      <a:pt x="34" y="62"/>
                      <a:pt x="34" y="62"/>
                      <a:pt x="34" y="62"/>
                    </a:cubicBezTo>
                    <a:cubicBezTo>
                      <a:pt x="36" y="62"/>
                      <a:pt x="36" y="62"/>
                      <a:pt x="36" y="62"/>
                    </a:cubicBezTo>
                    <a:cubicBezTo>
                      <a:pt x="36" y="63"/>
                      <a:pt x="36" y="63"/>
                      <a:pt x="36" y="63"/>
                    </a:cubicBezTo>
                    <a:cubicBezTo>
                      <a:pt x="37" y="63"/>
                      <a:pt x="37" y="63"/>
                      <a:pt x="37" y="63"/>
                    </a:cubicBezTo>
                    <a:cubicBezTo>
                      <a:pt x="37" y="62"/>
                      <a:pt x="37" y="62"/>
                      <a:pt x="37" y="62"/>
                    </a:cubicBezTo>
                    <a:cubicBezTo>
                      <a:pt x="37" y="63"/>
                      <a:pt x="37" y="63"/>
                      <a:pt x="37" y="63"/>
                    </a:cubicBezTo>
                    <a:cubicBezTo>
                      <a:pt x="41" y="62"/>
                      <a:pt x="41" y="62"/>
                      <a:pt x="41" y="62"/>
                    </a:cubicBezTo>
                    <a:cubicBezTo>
                      <a:pt x="43" y="61"/>
                      <a:pt x="43" y="61"/>
                      <a:pt x="43" y="61"/>
                    </a:cubicBezTo>
                    <a:cubicBezTo>
                      <a:pt x="43" y="60"/>
                      <a:pt x="43" y="60"/>
                      <a:pt x="43" y="60"/>
                    </a:cubicBezTo>
                    <a:cubicBezTo>
                      <a:pt x="43" y="58"/>
                      <a:pt x="43" y="58"/>
                      <a:pt x="43" y="58"/>
                    </a:cubicBezTo>
                    <a:cubicBezTo>
                      <a:pt x="44" y="57"/>
                      <a:pt x="44" y="57"/>
                      <a:pt x="44" y="57"/>
                    </a:cubicBezTo>
                    <a:cubicBezTo>
                      <a:pt x="46" y="57"/>
                      <a:pt x="46" y="57"/>
                      <a:pt x="46" y="57"/>
                    </a:cubicBezTo>
                    <a:cubicBezTo>
                      <a:pt x="48" y="55"/>
                      <a:pt x="48" y="55"/>
                      <a:pt x="48" y="55"/>
                    </a:cubicBezTo>
                    <a:cubicBezTo>
                      <a:pt x="49" y="56"/>
                      <a:pt x="49" y="56"/>
                      <a:pt x="49" y="56"/>
                    </a:cubicBezTo>
                    <a:cubicBezTo>
                      <a:pt x="49" y="56"/>
                      <a:pt x="49" y="56"/>
                      <a:pt x="49" y="56"/>
                    </a:cubicBezTo>
                    <a:cubicBezTo>
                      <a:pt x="49" y="57"/>
                      <a:pt x="49" y="57"/>
                      <a:pt x="49" y="57"/>
                    </a:cubicBezTo>
                    <a:cubicBezTo>
                      <a:pt x="50" y="56"/>
                      <a:pt x="50" y="56"/>
                      <a:pt x="50" y="56"/>
                    </a:cubicBezTo>
                    <a:cubicBezTo>
                      <a:pt x="51" y="56"/>
                      <a:pt x="51" y="56"/>
                      <a:pt x="51" y="56"/>
                    </a:cubicBezTo>
                    <a:cubicBezTo>
                      <a:pt x="52" y="54"/>
                      <a:pt x="52" y="54"/>
                      <a:pt x="52" y="54"/>
                    </a:cubicBezTo>
                    <a:cubicBezTo>
                      <a:pt x="54" y="54"/>
                      <a:pt x="54" y="54"/>
                      <a:pt x="54" y="54"/>
                    </a:cubicBezTo>
                    <a:cubicBezTo>
                      <a:pt x="53" y="53"/>
                      <a:pt x="53" y="53"/>
                      <a:pt x="53" y="53"/>
                    </a:cubicBezTo>
                    <a:cubicBezTo>
                      <a:pt x="54" y="52"/>
                      <a:pt x="54" y="52"/>
                      <a:pt x="54" y="52"/>
                    </a:cubicBezTo>
                    <a:cubicBezTo>
                      <a:pt x="54" y="51"/>
                      <a:pt x="54" y="51"/>
                      <a:pt x="54" y="51"/>
                    </a:cubicBezTo>
                    <a:cubicBezTo>
                      <a:pt x="55" y="51"/>
                      <a:pt x="55" y="51"/>
                      <a:pt x="55" y="51"/>
                    </a:cubicBezTo>
                    <a:cubicBezTo>
                      <a:pt x="55" y="50"/>
                      <a:pt x="55" y="50"/>
                      <a:pt x="55" y="50"/>
                    </a:cubicBezTo>
                    <a:cubicBezTo>
                      <a:pt x="55" y="49"/>
                      <a:pt x="55" y="49"/>
                      <a:pt x="55" y="49"/>
                    </a:cubicBezTo>
                    <a:cubicBezTo>
                      <a:pt x="55" y="49"/>
                      <a:pt x="55" y="49"/>
                      <a:pt x="55" y="49"/>
                    </a:cubicBezTo>
                    <a:cubicBezTo>
                      <a:pt x="55" y="48"/>
                      <a:pt x="55" y="48"/>
                      <a:pt x="55" y="48"/>
                    </a:cubicBezTo>
                    <a:cubicBezTo>
                      <a:pt x="55" y="48"/>
                      <a:pt x="55" y="48"/>
                      <a:pt x="55" y="48"/>
                    </a:cubicBezTo>
                    <a:cubicBezTo>
                      <a:pt x="54" y="46"/>
                      <a:pt x="54" y="46"/>
                      <a:pt x="54" y="46"/>
                    </a:cubicBezTo>
                    <a:cubicBezTo>
                      <a:pt x="56" y="44"/>
                      <a:pt x="56" y="44"/>
                      <a:pt x="56" y="44"/>
                    </a:cubicBezTo>
                    <a:cubicBezTo>
                      <a:pt x="56" y="44"/>
                      <a:pt x="56" y="44"/>
                      <a:pt x="56" y="44"/>
                    </a:cubicBezTo>
                    <a:cubicBezTo>
                      <a:pt x="57" y="44"/>
                      <a:pt x="57" y="44"/>
                      <a:pt x="57" y="44"/>
                    </a:cubicBezTo>
                    <a:cubicBezTo>
                      <a:pt x="58" y="42"/>
                      <a:pt x="58" y="42"/>
                      <a:pt x="58" y="42"/>
                    </a:cubicBezTo>
                    <a:cubicBezTo>
                      <a:pt x="59" y="42"/>
                      <a:pt x="59" y="42"/>
                      <a:pt x="59" y="42"/>
                    </a:cubicBezTo>
                    <a:cubicBezTo>
                      <a:pt x="59" y="41"/>
                      <a:pt x="59" y="41"/>
                      <a:pt x="59" y="41"/>
                    </a:cubicBezTo>
                    <a:cubicBezTo>
                      <a:pt x="60" y="41"/>
                      <a:pt x="60" y="41"/>
                      <a:pt x="60" y="41"/>
                    </a:cubicBezTo>
                    <a:cubicBezTo>
                      <a:pt x="60" y="40"/>
                      <a:pt x="60" y="40"/>
                      <a:pt x="60" y="40"/>
                    </a:cubicBezTo>
                    <a:cubicBezTo>
                      <a:pt x="60" y="40"/>
                      <a:pt x="60" y="40"/>
                      <a:pt x="60" y="40"/>
                    </a:cubicBezTo>
                    <a:cubicBezTo>
                      <a:pt x="61" y="38"/>
                      <a:pt x="61" y="38"/>
                      <a:pt x="61" y="38"/>
                    </a:cubicBezTo>
                    <a:cubicBezTo>
                      <a:pt x="61" y="37"/>
                      <a:pt x="61" y="37"/>
                      <a:pt x="61" y="37"/>
                    </a:cubicBezTo>
                    <a:cubicBezTo>
                      <a:pt x="63" y="37"/>
                      <a:pt x="63" y="37"/>
                      <a:pt x="63" y="37"/>
                    </a:cubicBezTo>
                    <a:cubicBezTo>
                      <a:pt x="64" y="34"/>
                      <a:pt x="64" y="34"/>
                      <a:pt x="64" y="34"/>
                    </a:cubicBezTo>
                    <a:cubicBezTo>
                      <a:pt x="63" y="33"/>
                      <a:pt x="63" y="33"/>
                      <a:pt x="63" y="33"/>
                    </a:cubicBezTo>
                    <a:cubicBezTo>
                      <a:pt x="63" y="33"/>
                      <a:pt x="63" y="33"/>
                      <a:pt x="63" y="33"/>
                    </a:cubicBezTo>
                    <a:cubicBezTo>
                      <a:pt x="63" y="32"/>
                      <a:pt x="63" y="32"/>
                      <a:pt x="63" y="32"/>
                    </a:cubicBezTo>
                    <a:cubicBezTo>
                      <a:pt x="64" y="31"/>
                      <a:pt x="64" y="31"/>
                      <a:pt x="64" y="31"/>
                    </a:cubicBezTo>
                    <a:cubicBezTo>
                      <a:pt x="63" y="30"/>
                      <a:pt x="63" y="30"/>
                      <a:pt x="63" y="30"/>
                    </a:cubicBezTo>
                    <a:cubicBezTo>
                      <a:pt x="63" y="30"/>
                      <a:pt x="63" y="30"/>
                      <a:pt x="63" y="30"/>
                    </a:cubicBezTo>
                    <a:cubicBezTo>
                      <a:pt x="63" y="30"/>
                      <a:pt x="63" y="30"/>
                      <a:pt x="63" y="30"/>
                    </a:cubicBezTo>
                    <a:cubicBezTo>
                      <a:pt x="64" y="26"/>
                      <a:pt x="64" y="26"/>
                      <a:pt x="64" y="26"/>
                    </a:cubicBezTo>
                    <a:cubicBezTo>
                      <a:pt x="64" y="26"/>
                      <a:pt x="65" y="26"/>
                      <a:pt x="64" y="25"/>
                    </a:cubicBezTo>
                    <a:cubicBezTo>
                      <a:pt x="62" y="24"/>
                      <a:pt x="62" y="23"/>
                      <a:pt x="62" y="23"/>
                    </a:cubicBezTo>
                    <a:cubicBezTo>
                      <a:pt x="64" y="20"/>
                      <a:pt x="64" y="20"/>
                      <a:pt x="64" y="20"/>
                    </a:cubicBezTo>
                    <a:cubicBezTo>
                      <a:pt x="63" y="18"/>
                      <a:pt x="63" y="18"/>
                      <a:pt x="63" y="18"/>
                    </a:cubicBezTo>
                    <a:cubicBezTo>
                      <a:pt x="63" y="18"/>
                      <a:pt x="63" y="14"/>
                      <a:pt x="62" y="14"/>
                    </a:cubicBezTo>
                    <a:cubicBezTo>
                      <a:pt x="61" y="14"/>
                      <a:pt x="60" y="14"/>
                      <a:pt x="60" y="14"/>
                    </a:cubicBezTo>
                    <a:cubicBezTo>
                      <a:pt x="60" y="14"/>
                      <a:pt x="60" y="14"/>
                      <a:pt x="60" y="14"/>
                    </a:cubicBezTo>
                    <a:cubicBezTo>
                      <a:pt x="59" y="14"/>
                      <a:pt x="57" y="14"/>
                      <a:pt x="57" y="14"/>
                    </a:cubicBezTo>
                    <a:cubicBezTo>
                      <a:pt x="56" y="13"/>
                      <a:pt x="54" y="11"/>
                      <a:pt x="54" y="11"/>
                    </a:cubicBezTo>
                    <a:cubicBezTo>
                      <a:pt x="53" y="9"/>
                      <a:pt x="53" y="9"/>
                      <a:pt x="53" y="9"/>
                    </a:cubicBezTo>
                    <a:cubicBezTo>
                      <a:pt x="53" y="9"/>
                      <a:pt x="53" y="10"/>
                      <a:pt x="52" y="10"/>
                    </a:cubicBezTo>
                    <a:cubicBezTo>
                      <a:pt x="51" y="10"/>
                      <a:pt x="51" y="10"/>
                      <a:pt x="50" y="10"/>
                    </a:cubicBezTo>
                    <a:cubicBezTo>
                      <a:pt x="50" y="10"/>
                      <a:pt x="50" y="10"/>
                      <a:pt x="49" y="10"/>
                    </a:cubicBezTo>
                    <a:cubicBezTo>
                      <a:pt x="48" y="9"/>
                      <a:pt x="48" y="7"/>
                      <a:pt x="48" y="7"/>
                    </a:cubicBezTo>
                    <a:cubicBezTo>
                      <a:pt x="48" y="7"/>
                      <a:pt x="47" y="7"/>
                      <a:pt x="47" y="7"/>
                    </a:cubicBezTo>
                    <a:cubicBezTo>
                      <a:pt x="46" y="7"/>
                      <a:pt x="46" y="7"/>
                      <a:pt x="46" y="7"/>
                    </a:cubicBezTo>
                    <a:cubicBezTo>
                      <a:pt x="45" y="8"/>
                      <a:pt x="44" y="9"/>
                      <a:pt x="44" y="9"/>
                    </a:cubicBezTo>
                    <a:cubicBezTo>
                      <a:pt x="44" y="9"/>
                      <a:pt x="45" y="10"/>
                      <a:pt x="45" y="10"/>
                    </a:cubicBezTo>
                    <a:cubicBezTo>
                      <a:pt x="44" y="11"/>
                      <a:pt x="43" y="12"/>
                      <a:pt x="43" y="12"/>
                    </a:cubicBezTo>
                    <a:cubicBezTo>
                      <a:pt x="43" y="12"/>
                      <a:pt x="42" y="12"/>
                      <a:pt x="41" y="11"/>
                    </a:cubicBezTo>
                    <a:cubicBezTo>
                      <a:pt x="40" y="10"/>
                      <a:pt x="41" y="9"/>
                      <a:pt x="41" y="8"/>
                    </a:cubicBezTo>
                    <a:cubicBezTo>
                      <a:pt x="41" y="7"/>
                      <a:pt x="41" y="8"/>
                      <a:pt x="41" y="6"/>
                    </a:cubicBezTo>
                    <a:cubicBezTo>
                      <a:pt x="41" y="4"/>
                      <a:pt x="42" y="2"/>
                      <a:pt x="42" y="2"/>
                    </a:cubicBezTo>
                    <a:cubicBezTo>
                      <a:pt x="42" y="2"/>
                      <a:pt x="41" y="0"/>
                      <a:pt x="39" y="0"/>
                    </a:cubicBezTo>
                    <a:cubicBezTo>
                      <a:pt x="39" y="0"/>
                      <a:pt x="39" y="0"/>
                      <a:pt x="38" y="0"/>
                    </a:cubicBezTo>
                    <a:cubicBezTo>
                      <a:pt x="35" y="1"/>
                      <a:pt x="34" y="0"/>
                      <a:pt x="34" y="2"/>
                    </a:cubicBezTo>
                    <a:cubicBezTo>
                      <a:pt x="34" y="4"/>
                      <a:pt x="33" y="6"/>
                      <a:pt x="33" y="6"/>
                    </a:cubicBezTo>
                    <a:cubicBezTo>
                      <a:pt x="33" y="6"/>
                      <a:pt x="34" y="6"/>
                      <a:pt x="33" y="7"/>
                    </a:cubicBezTo>
                    <a:cubicBezTo>
                      <a:pt x="32" y="9"/>
                      <a:pt x="30" y="9"/>
                      <a:pt x="30" y="9"/>
                    </a:cubicBezTo>
                    <a:cubicBezTo>
                      <a:pt x="28" y="5"/>
                      <a:pt x="28" y="5"/>
                      <a:pt x="28" y="5"/>
                    </a:cubicBezTo>
                    <a:cubicBezTo>
                      <a:pt x="28" y="5"/>
                      <a:pt x="27" y="3"/>
                      <a:pt x="25" y="3"/>
                    </a:cubicBezTo>
                    <a:cubicBezTo>
                      <a:pt x="23" y="3"/>
                      <a:pt x="21" y="2"/>
                      <a:pt x="21" y="2"/>
                    </a:cubicBezTo>
                    <a:cubicBezTo>
                      <a:pt x="21" y="2"/>
                      <a:pt x="21" y="2"/>
                      <a:pt x="20" y="2"/>
                    </a:cubicBezTo>
                    <a:cubicBezTo>
                      <a:pt x="19" y="2"/>
                      <a:pt x="18" y="2"/>
                      <a:pt x="17" y="3"/>
                    </a:cubicBezTo>
                    <a:cubicBezTo>
                      <a:pt x="16" y="4"/>
                      <a:pt x="15" y="5"/>
                      <a:pt x="15" y="5"/>
                    </a:cubicBezTo>
                    <a:cubicBezTo>
                      <a:pt x="16" y="7"/>
                      <a:pt x="16" y="7"/>
                      <a:pt x="16" y="7"/>
                    </a:cubicBezTo>
                    <a:cubicBezTo>
                      <a:pt x="18" y="5"/>
                      <a:pt x="18" y="5"/>
                      <a:pt x="18" y="5"/>
                    </a:cubicBezTo>
                    <a:cubicBezTo>
                      <a:pt x="23" y="7"/>
                      <a:pt x="23" y="7"/>
                      <a:pt x="23" y="7"/>
                    </a:cubicBezTo>
                    <a:cubicBezTo>
                      <a:pt x="23" y="7"/>
                      <a:pt x="25" y="10"/>
                      <a:pt x="23" y="10"/>
                    </a:cubicBezTo>
                    <a:cubicBezTo>
                      <a:pt x="21" y="10"/>
                      <a:pt x="19" y="11"/>
                      <a:pt x="18" y="11"/>
                    </a:cubicBezTo>
                    <a:cubicBezTo>
                      <a:pt x="17" y="11"/>
                      <a:pt x="18" y="11"/>
                      <a:pt x="17" y="11"/>
                    </a:cubicBezTo>
                    <a:cubicBezTo>
                      <a:pt x="17" y="11"/>
                      <a:pt x="16" y="11"/>
                      <a:pt x="15" y="11"/>
                    </a:cubicBezTo>
                    <a:cubicBezTo>
                      <a:pt x="11" y="9"/>
                      <a:pt x="10" y="7"/>
                      <a:pt x="10" y="7"/>
                    </a:cubicBezTo>
                    <a:cubicBezTo>
                      <a:pt x="10" y="7"/>
                      <a:pt x="8" y="11"/>
                      <a:pt x="7" y="11"/>
                    </a:cubicBezTo>
                    <a:cubicBezTo>
                      <a:pt x="6" y="12"/>
                      <a:pt x="4" y="13"/>
                      <a:pt x="4" y="13"/>
                    </a:cubicBezTo>
                    <a:cubicBezTo>
                      <a:pt x="6" y="16"/>
                      <a:pt x="6" y="16"/>
                      <a:pt x="6" y="16"/>
                    </a:cubicBezTo>
                    <a:cubicBezTo>
                      <a:pt x="3" y="17"/>
                      <a:pt x="3" y="17"/>
                      <a:pt x="3" y="17"/>
                    </a:cubicBezTo>
                    <a:cubicBezTo>
                      <a:pt x="3" y="17"/>
                      <a:pt x="2" y="18"/>
                      <a:pt x="1" y="19"/>
                    </a:cubicBezTo>
                    <a:cubicBezTo>
                      <a:pt x="0" y="20"/>
                      <a:pt x="0" y="22"/>
                      <a:pt x="1" y="22"/>
                    </a:cubicBezTo>
                    <a:close/>
                  </a:path>
                </a:pathLst>
              </a:custGeom>
              <a:solidFill>
                <a:srgbClr val="0071B4">
                  <a:alpha val="34901"/>
                </a:srgbClr>
              </a:solidFill>
              <a:ln w="9525">
                <a:noFill/>
                <a:round/>
                <a:headEnd/>
                <a:tailEnd/>
              </a:ln>
            </p:spPr>
            <p:txBody>
              <a:bodyPr/>
              <a:lstStyle/>
              <a:p>
                <a:endParaRPr lang="en-US"/>
              </a:p>
            </p:txBody>
          </p:sp>
        </p:grpSp>
        <p:grpSp>
          <p:nvGrpSpPr>
            <p:cNvPr id="5" name="Group 405"/>
            <p:cNvGrpSpPr>
              <a:grpSpLocks/>
            </p:cNvGrpSpPr>
            <p:nvPr/>
          </p:nvGrpSpPr>
          <p:grpSpPr bwMode="auto">
            <a:xfrm>
              <a:off x="214" y="1180"/>
              <a:ext cx="5332" cy="2688"/>
              <a:chOff x="214" y="1180"/>
              <a:chExt cx="5332" cy="2688"/>
            </a:xfrm>
          </p:grpSpPr>
          <p:sp>
            <p:nvSpPr>
              <p:cNvPr id="14402" name="Freeform 406"/>
              <p:cNvSpPr>
                <a:spLocks/>
              </p:cNvSpPr>
              <p:nvPr/>
            </p:nvSpPr>
            <p:spPr bwMode="auto">
              <a:xfrm>
                <a:off x="3505" y="1180"/>
                <a:ext cx="4" cy="2"/>
              </a:xfrm>
              <a:custGeom>
                <a:avLst/>
                <a:gdLst>
                  <a:gd name="T0" fmla="*/ 4 w 4"/>
                  <a:gd name="T1" fmla="*/ 0 h 2"/>
                  <a:gd name="T2" fmla="*/ 4 w 4"/>
                  <a:gd name="T3" fmla="*/ 0 h 2"/>
                  <a:gd name="T4" fmla="*/ 0 w 4"/>
                  <a:gd name="T5" fmla="*/ 0 h 2"/>
                  <a:gd name="T6" fmla="*/ 0 w 4"/>
                  <a:gd name="T7" fmla="*/ 2 h 2"/>
                  <a:gd name="T8" fmla="*/ 4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lnTo>
                      <a:pt x="4" y="0"/>
                    </a:lnTo>
                    <a:lnTo>
                      <a:pt x="0" y="0"/>
                    </a:lnTo>
                    <a:lnTo>
                      <a:pt x="0" y="2"/>
                    </a:lnTo>
                    <a:lnTo>
                      <a:pt x="4" y="0"/>
                    </a:lnTo>
                    <a:close/>
                  </a:path>
                </a:pathLst>
              </a:custGeom>
              <a:solidFill>
                <a:srgbClr val="0071B4">
                  <a:alpha val="34901"/>
                </a:srgbClr>
              </a:solidFill>
              <a:ln w="9525">
                <a:noFill/>
                <a:round/>
                <a:headEnd/>
                <a:tailEnd/>
              </a:ln>
            </p:spPr>
            <p:txBody>
              <a:bodyPr/>
              <a:lstStyle/>
              <a:p>
                <a:endParaRPr lang="en-US"/>
              </a:p>
            </p:txBody>
          </p:sp>
          <p:sp>
            <p:nvSpPr>
              <p:cNvPr id="14403" name="Freeform 407"/>
              <p:cNvSpPr>
                <a:spLocks/>
              </p:cNvSpPr>
              <p:nvPr/>
            </p:nvSpPr>
            <p:spPr bwMode="auto">
              <a:xfrm>
                <a:off x="5458" y="1962"/>
                <a:ext cx="44" cy="24"/>
              </a:xfrm>
              <a:custGeom>
                <a:avLst/>
                <a:gdLst>
                  <a:gd name="T0" fmla="*/ 42 w 44"/>
                  <a:gd name="T1" fmla="*/ 16 h 24"/>
                  <a:gd name="T2" fmla="*/ 40 w 44"/>
                  <a:gd name="T3" fmla="*/ 14 h 24"/>
                  <a:gd name="T4" fmla="*/ 38 w 44"/>
                  <a:gd name="T5" fmla="*/ 14 h 24"/>
                  <a:gd name="T6" fmla="*/ 36 w 44"/>
                  <a:gd name="T7" fmla="*/ 16 h 24"/>
                  <a:gd name="T8" fmla="*/ 32 w 44"/>
                  <a:gd name="T9" fmla="*/ 14 h 24"/>
                  <a:gd name="T10" fmla="*/ 32 w 44"/>
                  <a:gd name="T11" fmla="*/ 12 h 24"/>
                  <a:gd name="T12" fmla="*/ 26 w 44"/>
                  <a:gd name="T13" fmla="*/ 10 h 24"/>
                  <a:gd name="T14" fmla="*/ 26 w 44"/>
                  <a:gd name="T15" fmla="*/ 8 h 24"/>
                  <a:gd name="T16" fmla="*/ 24 w 44"/>
                  <a:gd name="T17" fmla="*/ 6 h 24"/>
                  <a:gd name="T18" fmla="*/ 24 w 44"/>
                  <a:gd name="T19" fmla="*/ 6 h 24"/>
                  <a:gd name="T20" fmla="*/ 22 w 44"/>
                  <a:gd name="T21" fmla="*/ 4 h 24"/>
                  <a:gd name="T22" fmla="*/ 20 w 44"/>
                  <a:gd name="T23" fmla="*/ 4 h 24"/>
                  <a:gd name="T24" fmla="*/ 18 w 44"/>
                  <a:gd name="T25" fmla="*/ 4 h 24"/>
                  <a:gd name="T26" fmla="*/ 18 w 44"/>
                  <a:gd name="T27" fmla="*/ 4 h 24"/>
                  <a:gd name="T28" fmla="*/ 16 w 44"/>
                  <a:gd name="T29" fmla="*/ 4 h 24"/>
                  <a:gd name="T30" fmla="*/ 14 w 44"/>
                  <a:gd name="T31" fmla="*/ 6 h 24"/>
                  <a:gd name="T32" fmla="*/ 12 w 44"/>
                  <a:gd name="T33" fmla="*/ 6 h 24"/>
                  <a:gd name="T34" fmla="*/ 10 w 44"/>
                  <a:gd name="T35" fmla="*/ 4 h 24"/>
                  <a:gd name="T36" fmla="*/ 4 w 44"/>
                  <a:gd name="T37" fmla="*/ 4 h 24"/>
                  <a:gd name="T38" fmla="*/ 2 w 44"/>
                  <a:gd name="T39" fmla="*/ 0 h 24"/>
                  <a:gd name="T40" fmla="*/ 2 w 44"/>
                  <a:gd name="T41" fmla="*/ 2 h 24"/>
                  <a:gd name="T42" fmla="*/ 0 w 44"/>
                  <a:gd name="T43" fmla="*/ 10 h 24"/>
                  <a:gd name="T44" fmla="*/ 2 w 44"/>
                  <a:gd name="T45" fmla="*/ 14 h 24"/>
                  <a:gd name="T46" fmla="*/ 4 w 44"/>
                  <a:gd name="T47" fmla="*/ 14 h 24"/>
                  <a:gd name="T48" fmla="*/ 6 w 44"/>
                  <a:gd name="T49" fmla="*/ 16 h 24"/>
                  <a:gd name="T50" fmla="*/ 8 w 44"/>
                  <a:gd name="T51" fmla="*/ 14 h 24"/>
                  <a:gd name="T52" fmla="*/ 10 w 44"/>
                  <a:gd name="T53" fmla="*/ 14 h 24"/>
                  <a:gd name="T54" fmla="*/ 14 w 44"/>
                  <a:gd name="T55" fmla="*/ 14 h 24"/>
                  <a:gd name="T56" fmla="*/ 16 w 44"/>
                  <a:gd name="T57" fmla="*/ 14 h 24"/>
                  <a:gd name="T58" fmla="*/ 22 w 44"/>
                  <a:gd name="T59" fmla="*/ 18 h 24"/>
                  <a:gd name="T60" fmla="*/ 28 w 44"/>
                  <a:gd name="T61" fmla="*/ 22 h 24"/>
                  <a:gd name="T62" fmla="*/ 30 w 44"/>
                  <a:gd name="T63" fmla="*/ 22 h 24"/>
                  <a:gd name="T64" fmla="*/ 30 w 44"/>
                  <a:gd name="T65" fmla="*/ 24 h 24"/>
                  <a:gd name="T66" fmla="*/ 32 w 44"/>
                  <a:gd name="T67" fmla="*/ 24 h 24"/>
                  <a:gd name="T68" fmla="*/ 34 w 44"/>
                  <a:gd name="T69" fmla="*/ 22 h 24"/>
                  <a:gd name="T70" fmla="*/ 36 w 44"/>
                  <a:gd name="T71" fmla="*/ 20 h 24"/>
                  <a:gd name="T72" fmla="*/ 38 w 44"/>
                  <a:gd name="T73" fmla="*/ 20 h 24"/>
                  <a:gd name="T74" fmla="*/ 42 w 44"/>
                  <a:gd name="T75" fmla="*/ 20 h 24"/>
                  <a:gd name="T76" fmla="*/ 44 w 44"/>
                  <a:gd name="T77" fmla="*/ 20 h 24"/>
                  <a:gd name="T78" fmla="*/ 44 w 44"/>
                  <a:gd name="T79" fmla="*/ 18 h 24"/>
                  <a:gd name="T80" fmla="*/ 44 w 44"/>
                  <a:gd name="T81" fmla="*/ 16 h 24"/>
                  <a:gd name="T82" fmla="*/ 44 w 44"/>
                  <a:gd name="T83" fmla="*/ 16 h 24"/>
                  <a:gd name="T84" fmla="*/ 42 w 44"/>
                  <a:gd name="T85" fmla="*/ 16 h 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
                  <a:gd name="T130" fmla="*/ 0 h 24"/>
                  <a:gd name="T131" fmla="*/ 44 w 44"/>
                  <a:gd name="T132" fmla="*/ 24 h 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 h="24">
                    <a:moveTo>
                      <a:pt x="42" y="16"/>
                    </a:moveTo>
                    <a:lnTo>
                      <a:pt x="40" y="14"/>
                    </a:lnTo>
                    <a:lnTo>
                      <a:pt x="38" y="14"/>
                    </a:lnTo>
                    <a:lnTo>
                      <a:pt x="36" y="16"/>
                    </a:lnTo>
                    <a:lnTo>
                      <a:pt x="32" y="14"/>
                    </a:lnTo>
                    <a:lnTo>
                      <a:pt x="32" y="12"/>
                    </a:lnTo>
                    <a:lnTo>
                      <a:pt x="26" y="10"/>
                    </a:lnTo>
                    <a:lnTo>
                      <a:pt x="26" y="8"/>
                    </a:lnTo>
                    <a:lnTo>
                      <a:pt x="24" y="6"/>
                    </a:lnTo>
                    <a:lnTo>
                      <a:pt x="22" y="4"/>
                    </a:lnTo>
                    <a:lnTo>
                      <a:pt x="20" y="4"/>
                    </a:lnTo>
                    <a:lnTo>
                      <a:pt x="18" y="4"/>
                    </a:lnTo>
                    <a:lnTo>
                      <a:pt x="16" y="4"/>
                    </a:lnTo>
                    <a:lnTo>
                      <a:pt x="14" y="6"/>
                    </a:lnTo>
                    <a:lnTo>
                      <a:pt x="12" y="6"/>
                    </a:lnTo>
                    <a:lnTo>
                      <a:pt x="10" y="4"/>
                    </a:lnTo>
                    <a:lnTo>
                      <a:pt x="4" y="4"/>
                    </a:lnTo>
                    <a:lnTo>
                      <a:pt x="2" y="0"/>
                    </a:lnTo>
                    <a:lnTo>
                      <a:pt x="2" y="2"/>
                    </a:lnTo>
                    <a:lnTo>
                      <a:pt x="0" y="10"/>
                    </a:lnTo>
                    <a:lnTo>
                      <a:pt x="2" y="14"/>
                    </a:lnTo>
                    <a:lnTo>
                      <a:pt x="4" y="14"/>
                    </a:lnTo>
                    <a:lnTo>
                      <a:pt x="6" y="16"/>
                    </a:lnTo>
                    <a:lnTo>
                      <a:pt x="8" y="14"/>
                    </a:lnTo>
                    <a:lnTo>
                      <a:pt x="10" y="14"/>
                    </a:lnTo>
                    <a:lnTo>
                      <a:pt x="14" y="14"/>
                    </a:lnTo>
                    <a:lnTo>
                      <a:pt x="16" y="14"/>
                    </a:lnTo>
                    <a:lnTo>
                      <a:pt x="22" y="18"/>
                    </a:lnTo>
                    <a:lnTo>
                      <a:pt x="28" y="22"/>
                    </a:lnTo>
                    <a:lnTo>
                      <a:pt x="30" y="22"/>
                    </a:lnTo>
                    <a:lnTo>
                      <a:pt x="30" y="24"/>
                    </a:lnTo>
                    <a:lnTo>
                      <a:pt x="32" y="24"/>
                    </a:lnTo>
                    <a:lnTo>
                      <a:pt x="34" y="22"/>
                    </a:lnTo>
                    <a:lnTo>
                      <a:pt x="36" y="20"/>
                    </a:lnTo>
                    <a:lnTo>
                      <a:pt x="38" y="20"/>
                    </a:lnTo>
                    <a:lnTo>
                      <a:pt x="42" y="20"/>
                    </a:lnTo>
                    <a:lnTo>
                      <a:pt x="44" y="20"/>
                    </a:lnTo>
                    <a:lnTo>
                      <a:pt x="44" y="18"/>
                    </a:lnTo>
                    <a:lnTo>
                      <a:pt x="44" y="16"/>
                    </a:lnTo>
                    <a:lnTo>
                      <a:pt x="42" y="16"/>
                    </a:lnTo>
                    <a:close/>
                  </a:path>
                </a:pathLst>
              </a:custGeom>
              <a:solidFill>
                <a:srgbClr val="0071B4">
                  <a:alpha val="34901"/>
                </a:srgbClr>
              </a:solidFill>
              <a:ln w="9525">
                <a:noFill/>
                <a:round/>
                <a:headEnd/>
                <a:tailEnd/>
              </a:ln>
            </p:spPr>
            <p:txBody>
              <a:bodyPr/>
              <a:lstStyle/>
              <a:p>
                <a:endParaRPr lang="en-US"/>
              </a:p>
            </p:txBody>
          </p:sp>
          <p:sp>
            <p:nvSpPr>
              <p:cNvPr id="14404" name="Freeform 408"/>
              <p:cNvSpPr>
                <a:spLocks/>
              </p:cNvSpPr>
              <p:nvPr/>
            </p:nvSpPr>
            <p:spPr bwMode="auto">
              <a:xfrm>
                <a:off x="5520" y="2064"/>
                <a:ext cx="26" cy="16"/>
              </a:xfrm>
              <a:custGeom>
                <a:avLst/>
                <a:gdLst>
                  <a:gd name="T0" fmla="*/ 26 w 26"/>
                  <a:gd name="T1" fmla="*/ 8 h 16"/>
                  <a:gd name="T2" fmla="*/ 24 w 26"/>
                  <a:gd name="T3" fmla="*/ 8 h 16"/>
                  <a:gd name="T4" fmla="*/ 24 w 26"/>
                  <a:gd name="T5" fmla="*/ 2 h 16"/>
                  <a:gd name="T6" fmla="*/ 24 w 26"/>
                  <a:gd name="T7" fmla="*/ 2 h 16"/>
                  <a:gd name="T8" fmla="*/ 18 w 26"/>
                  <a:gd name="T9" fmla="*/ 2 h 16"/>
                  <a:gd name="T10" fmla="*/ 16 w 26"/>
                  <a:gd name="T11" fmla="*/ 0 h 16"/>
                  <a:gd name="T12" fmla="*/ 14 w 26"/>
                  <a:gd name="T13" fmla="*/ 0 h 16"/>
                  <a:gd name="T14" fmla="*/ 8 w 26"/>
                  <a:gd name="T15" fmla="*/ 4 h 16"/>
                  <a:gd name="T16" fmla="*/ 0 w 26"/>
                  <a:gd name="T17" fmla="*/ 4 h 16"/>
                  <a:gd name="T18" fmla="*/ 0 w 26"/>
                  <a:gd name="T19" fmla="*/ 4 h 16"/>
                  <a:gd name="T20" fmla="*/ 0 w 26"/>
                  <a:gd name="T21" fmla="*/ 6 h 16"/>
                  <a:gd name="T22" fmla="*/ 0 w 26"/>
                  <a:gd name="T23" fmla="*/ 8 h 16"/>
                  <a:gd name="T24" fmla="*/ 4 w 26"/>
                  <a:gd name="T25" fmla="*/ 12 h 16"/>
                  <a:gd name="T26" fmla="*/ 6 w 26"/>
                  <a:gd name="T27" fmla="*/ 12 h 16"/>
                  <a:gd name="T28" fmla="*/ 8 w 26"/>
                  <a:gd name="T29" fmla="*/ 12 h 16"/>
                  <a:gd name="T30" fmla="*/ 18 w 26"/>
                  <a:gd name="T31" fmla="*/ 16 h 16"/>
                  <a:gd name="T32" fmla="*/ 18 w 26"/>
                  <a:gd name="T33" fmla="*/ 14 h 16"/>
                  <a:gd name="T34" fmla="*/ 20 w 26"/>
                  <a:gd name="T35" fmla="*/ 14 h 16"/>
                  <a:gd name="T36" fmla="*/ 22 w 26"/>
                  <a:gd name="T37" fmla="*/ 12 h 16"/>
                  <a:gd name="T38" fmla="*/ 22 w 26"/>
                  <a:gd name="T39" fmla="*/ 12 h 16"/>
                  <a:gd name="T40" fmla="*/ 24 w 26"/>
                  <a:gd name="T41" fmla="*/ 12 h 16"/>
                  <a:gd name="T42" fmla="*/ 26 w 26"/>
                  <a:gd name="T43" fmla="*/ 10 h 16"/>
                  <a:gd name="T44" fmla="*/ 26 w 26"/>
                  <a:gd name="T45" fmla="*/ 8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16"/>
                  <a:gd name="T71" fmla="*/ 26 w 26"/>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16">
                    <a:moveTo>
                      <a:pt x="26" y="8"/>
                    </a:moveTo>
                    <a:lnTo>
                      <a:pt x="24" y="8"/>
                    </a:lnTo>
                    <a:lnTo>
                      <a:pt x="24" y="2"/>
                    </a:lnTo>
                    <a:lnTo>
                      <a:pt x="18" y="2"/>
                    </a:lnTo>
                    <a:lnTo>
                      <a:pt x="16" y="0"/>
                    </a:lnTo>
                    <a:lnTo>
                      <a:pt x="14" y="0"/>
                    </a:lnTo>
                    <a:lnTo>
                      <a:pt x="8" y="4"/>
                    </a:lnTo>
                    <a:lnTo>
                      <a:pt x="0" y="4"/>
                    </a:lnTo>
                    <a:lnTo>
                      <a:pt x="0" y="6"/>
                    </a:lnTo>
                    <a:lnTo>
                      <a:pt x="0" y="8"/>
                    </a:lnTo>
                    <a:lnTo>
                      <a:pt x="4" y="12"/>
                    </a:lnTo>
                    <a:lnTo>
                      <a:pt x="6" y="12"/>
                    </a:lnTo>
                    <a:lnTo>
                      <a:pt x="8" y="12"/>
                    </a:lnTo>
                    <a:lnTo>
                      <a:pt x="18" y="16"/>
                    </a:lnTo>
                    <a:lnTo>
                      <a:pt x="18" y="14"/>
                    </a:lnTo>
                    <a:lnTo>
                      <a:pt x="20" y="14"/>
                    </a:lnTo>
                    <a:lnTo>
                      <a:pt x="22" y="12"/>
                    </a:lnTo>
                    <a:lnTo>
                      <a:pt x="24" y="12"/>
                    </a:lnTo>
                    <a:lnTo>
                      <a:pt x="26" y="10"/>
                    </a:lnTo>
                    <a:lnTo>
                      <a:pt x="26" y="8"/>
                    </a:lnTo>
                    <a:close/>
                  </a:path>
                </a:pathLst>
              </a:custGeom>
              <a:solidFill>
                <a:srgbClr val="0071B4">
                  <a:alpha val="34901"/>
                </a:srgbClr>
              </a:solidFill>
              <a:ln w="9525">
                <a:noFill/>
                <a:round/>
                <a:headEnd/>
                <a:tailEnd/>
              </a:ln>
            </p:spPr>
            <p:txBody>
              <a:bodyPr/>
              <a:lstStyle/>
              <a:p>
                <a:endParaRPr lang="en-US"/>
              </a:p>
            </p:txBody>
          </p:sp>
          <p:sp>
            <p:nvSpPr>
              <p:cNvPr id="14405" name="Freeform 409"/>
              <p:cNvSpPr>
                <a:spLocks/>
              </p:cNvSpPr>
              <p:nvPr/>
            </p:nvSpPr>
            <p:spPr bwMode="auto">
              <a:xfrm>
                <a:off x="435" y="1962"/>
                <a:ext cx="44" cy="24"/>
              </a:xfrm>
              <a:custGeom>
                <a:avLst/>
                <a:gdLst>
                  <a:gd name="T0" fmla="*/ 42 w 44"/>
                  <a:gd name="T1" fmla="*/ 20 h 24"/>
                  <a:gd name="T2" fmla="*/ 44 w 44"/>
                  <a:gd name="T3" fmla="*/ 20 h 24"/>
                  <a:gd name="T4" fmla="*/ 44 w 44"/>
                  <a:gd name="T5" fmla="*/ 18 h 24"/>
                  <a:gd name="T6" fmla="*/ 44 w 44"/>
                  <a:gd name="T7" fmla="*/ 16 h 24"/>
                  <a:gd name="T8" fmla="*/ 44 w 44"/>
                  <a:gd name="T9" fmla="*/ 16 h 24"/>
                  <a:gd name="T10" fmla="*/ 42 w 44"/>
                  <a:gd name="T11" fmla="*/ 16 h 24"/>
                  <a:gd name="T12" fmla="*/ 40 w 44"/>
                  <a:gd name="T13" fmla="*/ 14 h 24"/>
                  <a:gd name="T14" fmla="*/ 38 w 44"/>
                  <a:gd name="T15" fmla="*/ 14 h 24"/>
                  <a:gd name="T16" fmla="*/ 38 w 44"/>
                  <a:gd name="T17" fmla="*/ 16 h 24"/>
                  <a:gd name="T18" fmla="*/ 34 w 44"/>
                  <a:gd name="T19" fmla="*/ 14 h 24"/>
                  <a:gd name="T20" fmla="*/ 32 w 44"/>
                  <a:gd name="T21" fmla="*/ 12 h 24"/>
                  <a:gd name="T22" fmla="*/ 26 w 44"/>
                  <a:gd name="T23" fmla="*/ 10 h 24"/>
                  <a:gd name="T24" fmla="*/ 26 w 44"/>
                  <a:gd name="T25" fmla="*/ 8 h 24"/>
                  <a:gd name="T26" fmla="*/ 26 w 44"/>
                  <a:gd name="T27" fmla="*/ 6 h 24"/>
                  <a:gd name="T28" fmla="*/ 24 w 44"/>
                  <a:gd name="T29" fmla="*/ 6 h 24"/>
                  <a:gd name="T30" fmla="*/ 22 w 44"/>
                  <a:gd name="T31" fmla="*/ 4 h 24"/>
                  <a:gd name="T32" fmla="*/ 20 w 44"/>
                  <a:gd name="T33" fmla="*/ 4 h 24"/>
                  <a:gd name="T34" fmla="*/ 18 w 44"/>
                  <a:gd name="T35" fmla="*/ 4 h 24"/>
                  <a:gd name="T36" fmla="*/ 18 w 44"/>
                  <a:gd name="T37" fmla="*/ 4 h 24"/>
                  <a:gd name="T38" fmla="*/ 16 w 44"/>
                  <a:gd name="T39" fmla="*/ 4 h 24"/>
                  <a:gd name="T40" fmla="*/ 14 w 44"/>
                  <a:gd name="T41" fmla="*/ 6 h 24"/>
                  <a:gd name="T42" fmla="*/ 12 w 44"/>
                  <a:gd name="T43" fmla="*/ 6 h 24"/>
                  <a:gd name="T44" fmla="*/ 10 w 44"/>
                  <a:gd name="T45" fmla="*/ 4 h 24"/>
                  <a:gd name="T46" fmla="*/ 4 w 44"/>
                  <a:gd name="T47" fmla="*/ 4 h 24"/>
                  <a:gd name="T48" fmla="*/ 2 w 44"/>
                  <a:gd name="T49" fmla="*/ 0 h 24"/>
                  <a:gd name="T50" fmla="*/ 2 w 44"/>
                  <a:gd name="T51" fmla="*/ 2 h 24"/>
                  <a:gd name="T52" fmla="*/ 0 w 44"/>
                  <a:gd name="T53" fmla="*/ 10 h 24"/>
                  <a:gd name="T54" fmla="*/ 2 w 44"/>
                  <a:gd name="T55" fmla="*/ 14 h 24"/>
                  <a:gd name="T56" fmla="*/ 4 w 44"/>
                  <a:gd name="T57" fmla="*/ 14 h 24"/>
                  <a:gd name="T58" fmla="*/ 6 w 44"/>
                  <a:gd name="T59" fmla="*/ 16 h 24"/>
                  <a:gd name="T60" fmla="*/ 8 w 44"/>
                  <a:gd name="T61" fmla="*/ 14 h 24"/>
                  <a:gd name="T62" fmla="*/ 10 w 44"/>
                  <a:gd name="T63" fmla="*/ 14 h 24"/>
                  <a:gd name="T64" fmla="*/ 14 w 44"/>
                  <a:gd name="T65" fmla="*/ 14 h 24"/>
                  <a:gd name="T66" fmla="*/ 16 w 44"/>
                  <a:gd name="T67" fmla="*/ 14 h 24"/>
                  <a:gd name="T68" fmla="*/ 22 w 44"/>
                  <a:gd name="T69" fmla="*/ 18 h 24"/>
                  <a:gd name="T70" fmla="*/ 28 w 44"/>
                  <a:gd name="T71" fmla="*/ 22 h 24"/>
                  <a:gd name="T72" fmla="*/ 30 w 44"/>
                  <a:gd name="T73" fmla="*/ 22 h 24"/>
                  <a:gd name="T74" fmla="*/ 30 w 44"/>
                  <a:gd name="T75" fmla="*/ 24 h 24"/>
                  <a:gd name="T76" fmla="*/ 34 w 44"/>
                  <a:gd name="T77" fmla="*/ 24 h 24"/>
                  <a:gd name="T78" fmla="*/ 34 w 44"/>
                  <a:gd name="T79" fmla="*/ 22 h 24"/>
                  <a:gd name="T80" fmla="*/ 36 w 44"/>
                  <a:gd name="T81" fmla="*/ 20 h 24"/>
                  <a:gd name="T82" fmla="*/ 38 w 44"/>
                  <a:gd name="T83" fmla="*/ 20 h 24"/>
                  <a:gd name="T84" fmla="*/ 42 w 44"/>
                  <a:gd name="T85" fmla="*/ 20 h 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
                  <a:gd name="T130" fmla="*/ 0 h 24"/>
                  <a:gd name="T131" fmla="*/ 44 w 44"/>
                  <a:gd name="T132" fmla="*/ 24 h 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 h="24">
                    <a:moveTo>
                      <a:pt x="42" y="20"/>
                    </a:moveTo>
                    <a:lnTo>
                      <a:pt x="44" y="20"/>
                    </a:lnTo>
                    <a:lnTo>
                      <a:pt x="44" y="18"/>
                    </a:lnTo>
                    <a:lnTo>
                      <a:pt x="44" y="16"/>
                    </a:lnTo>
                    <a:lnTo>
                      <a:pt x="42" y="16"/>
                    </a:lnTo>
                    <a:lnTo>
                      <a:pt x="40" y="14"/>
                    </a:lnTo>
                    <a:lnTo>
                      <a:pt x="38" y="14"/>
                    </a:lnTo>
                    <a:lnTo>
                      <a:pt x="38" y="16"/>
                    </a:lnTo>
                    <a:lnTo>
                      <a:pt x="34" y="14"/>
                    </a:lnTo>
                    <a:lnTo>
                      <a:pt x="32" y="12"/>
                    </a:lnTo>
                    <a:lnTo>
                      <a:pt x="26" y="10"/>
                    </a:lnTo>
                    <a:lnTo>
                      <a:pt x="26" y="8"/>
                    </a:lnTo>
                    <a:lnTo>
                      <a:pt x="26" y="6"/>
                    </a:lnTo>
                    <a:lnTo>
                      <a:pt x="24" y="6"/>
                    </a:lnTo>
                    <a:lnTo>
                      <a:pt x="22" y="4"/>
                    </a:lnTo>
                    <a:lnTo>
                      <a:pt x="20" y="4"/>
                    </a:lnTo>
                    <a:lnTo>
                      <a:pt x="18" y="4"/>
                    </a:lnTo>
                    <a:lnTo>
                      <a:pt x="16" y="4"/>
                    </a:lnTo>
                    <a:lnTo>
                      <a:pt x="14" y="6"/>
                    </a:lnTo>
                    <a:lnTo>
                      <a:pt x="12" y="6"/>
                    </a:lnTo>
                    <a:lnTo>
                      <a:pt x="10" y="4"/>
                    </a:lnTo>
                    <a:lnTo>
                      <a:pt x="4" y="4"/>
                    </a:lnTo>
                    <a:lnTo>
                      <a:pt x="2" y="0"/>
                    </a:lnTo>
                    <a:lnTo>
                      <a:pt x="2" y="2"/>
                    </a:lnTo>
                    <a:lnTo>
                      <a:pt x="0" y="10"/>
                    </a:lnTo>
                    <a:lnTo>
                      <a:pt x="2" y="14"/>
                    </a:lnTo>
                    <a:lnTo>
                      <a:pt x="4" y="14"/>
                    </a:lnTo>
                    <a:lnTo>
                      <a:pt x="6" y="16"/>
                    </a:lnTo>
                    <a:lnTo>
                      <a:pt x="8" y="14"/>
                    </a:lnTo>
                    <a:lnTo>
                      <a:pt x="10" y="14"/>
                    </a:lnTo>
                    <a:lnTo>
                      <a:pt x="14" y="14"/>
                    </a:lnTo>
                    <a:lnTo>
                      <a:pt x="16" y="14"/>
                    </a:lnTo>
                    <a:lnTo>
                      <a:pt x="22" y="18"/>
                    </a:lnTo>
                    <a:lnTo>
                      <a:pt x="28" y="22"/>
                    </a:lnTo>
                    <a:lnTo>
                      <a:pt x="30" y="22"/>
                    </a:lnTo>
                    <a:lnTo>
                      <a:pt x="30" y="24"/>
                    </a:lnTo>
                    <a:lnTo>
                      <a:pt x="34" y="24"/>
                    </a:lnTo>
                    <a:lnTo>
                      <a:pt x="34" y="22"/>
                    </a:lnTo>
                    <a:lnTo>
                      <a:pt x="36" y="20"/>
                    </a:lnTo>
                    <a:lnTo>
                      <a:pt x="38" y="20"/>
                    </a:lnTo>
                    <a:lnTo>
                      <a:pt x="42" y="20"/>
                    </a:lnTo>
                    <a:close/>
                  </a:path>
                </a:pathLst>
              </a:custGeom>
              <a:solidFill>
                <a:srgbClr val="0071B4">
                  <a:alpha val="34901"/>
                </a:srgbClr>
              </a:solidFill>
              <a:ln w="9525">
                <a:noFill/>
                <a:round/>
                <a:headEnd/>
                <a:tailEnd/>
              </a:ln>
            </p:spPr>
            <p:txBody>
              <a:bodyPr/>
              <a:lstStyle/>
              <a:p>
                <a:endParaRPr lang="en-US"/>
              </a:p>
            </p:txBody>
          </p:sp>
          <p:sp>
            <p:nvSpPr>
              <p:cNvPr id="14406" name="Freeform 410"/>
              <p:cNvSpPr>
                <a:spLocks/>
              </p:cNvSpPr>
              <p:nvPr/>
            </p:nvSpPr>
            <p:spPr bwMode="auto">
              <a:xfrm>
                <a:off x="497" y="2064"/>
                <a:ext cx="26" cy="16"/>
              </a:xfrm>
              <a:custGeom>
                <a:avLst/>
                <a:gdLst>
                  <a:gd name="T0" fmla="*/ 26 w 26"/>
                  <a:gd name="T1" fmla="*/ 8 h 16"/>
                  <a:gd name="T2" fmla="*/ 26 w 26"/>
                  <a:gd name="T3" fmla="*/ 2 h 16"/>
                  <a:gd name="T4" fmla="*/ 24 w 26"/>
                  <a:gd name="T5" fmla="*/ 2 h 16"/>
                  <a:gd name="T6" fmla="*/ 20 w 26"/>
                  <a:gd name="T7" fmla="*/ 2 h 16"/>
                  <a:gd name="T8" fmla="*/ 18 w 26"/>
                  <a:gd name="T9" fmla="*/ 0 h 16"/>
                  <a:gd name="T10" fmla="*/ 14 w 26"/>
                  <a:gd name="T11" fmla="*/ 0 h 16"/>
                  <a:gd name="T12" fmla="*/ 10 w 26"/>
                  <a:gd name="T13" fmla="*/ 4 h 16"/>
                  <a:gd name="T14" fmla="*/ 0 w 26"/>
                  <a:gd name="T15" fmla="*/ 4 h 16"/>
                  <a:gd name="T16" fmla="*/ 0 w 26"/>
                  <a:gd name="T17" fmla="*/ 4 h 16"/>
                  <a:gd name="T18" fmla="*/ 0 w 26"/>
                  <a:gd name="T19" fmla="*/ 6 h 16"/>
                  <a:gd name="T20" fmla="*/ 0 w 26"/>
                  <a:gd name="T21" fmla="*/ 8 h 16"/>
                  <a:gd name="T22" fmla="*/ 4 w 26"/>
                  <a:gd name="T23" fmla="*/ 12 h 16"/>
                  <a:gd name="T24" fmla="*/ 6 w 26"/>
                  <a:gd name="T25" fmla="*/ 12 h 16"/>
                  <a:gd name="T26" fmla="*/ 8 w 26"/>
                  <a:gd name="T27" fmla="*/ 12 h 16"/>
                  <a:gd name="T28" fmla="*/ 18 w 26"/>
                  <a:gd name="T29" fmla="*/ 16 h 16"/>
                  <a:gd name="T30" fmla="*/ 18 w 26"/>
                  <a:gd name="T31" fmla="*/ 14 h 16"/>
                  <a:gd name="T32" fmla="*/ 20 w 26"/>
                  <a:gd name="T33" fmla="*/ 14 h 16"/>
                  <a:gd name="T34" fmla="*/ 22 w 26"/>
                  <a:gd name="T35" fmla="*/ 12 h 16"/>
                  <a:gd name="T36" fmla="*/ 22 w 26"/>
                  <a:gd name="T37" fmla="*/ 12 h 16"/>
                  <a:gd name="T38" fmla="*/ 26 w 26"/>
                  <a:gd name="T39" fmla="*/ 12 h 16"/>
                  <a:gd name="T40" fmla="*/ 26 w 26"/>
                  <a:gd name="T41" fmla="*/ 10 h 16"/>
                  <a:gd name="T42" fmla="*/ 26 w 26"/>
                  <a:gd name="T43" fmla="*/ 8 h 16"/>
                  <a:gd name="T44" fmla="*/ 26 w 26"/>
                  <a:gd name="T45" fmla="*/ 8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16"/>
                  <a:gd name="T71" fmla="*/ 26 w 26"/>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16">
                    <a:moveTo>
                      <a:pt x="26" y="8"/>
                    </a:moveTo>
                    <a:lnTo>
                      <a:pt x="26" y="2"/>
                    </a:lnTo>
                    <a:lnTo>
                      <a:pt x="24" y="2"/>
                    </a:lnTo>
                    <a:lnTo>
                      <a:pt x="20" y="2"/>
                    </a:lnTo>
                    <a:lnTo>
                      <a:pt x="18" y="0"/>
                    </a:lnTo>
                    <a:lnTo>
                      <a:pt x="14" y="0"/>
                    </a:lnTo>
                    <a:lnTo>
                      <a:pt x="10" y="4"/>
                    </a:lnTo>
                    <a:lnTo>
                      <a:pt x="0" y="4"/>
                    </a:lnTo>
                    <a:lnTo>
                      <a:pt x="0" y="6"/>
                    </a:lnTo>
                    <a:lnTo>
                      <a:pt x="0" y="8"/>
                    </a:lnTo>
                    <a:lnTo>
                      <a:pt x="4" y="12"/>
                    </a:lnTo>
                    <a:lnTo>
                      <a:pt x="6" y="12"/>
                    </a:lnTo>
                    <a:lnTo>
                      <a:pt x="8" y="12"/>
                    </a:lnTo>
                    <a:lnTo>
                      <a:pt x="18" y="16"/>
                    </a:lnTo>
                    <a:lnTo>
                      <a:pt x="18" y="14"/>
                    </a:lnTo>
                    <a:lnTo>
                      <a:pt x="20" y="14"/>
                    </a:lnTo>
                    <a:lnTo>
                      <a:pt x="22" y="12"/>
                    </a:lnTo>
                    <a:lnTo>
                      <a:pt x="26" y="12"/>
                    </a:lnTo>
                    <a:lnTo>
                      <a:pt x="26" y="10"/>
                    </a:lnTo>
                    <a:lnTo>
                      <a:pt x="26" y="8"/>
                    </a:lnTo>
                    <a:close/>
                  </a:path>
                </a:pathLst>
              </a:custGeom>
              <a:solidFill>
                <a:srgbClr val="0071B4">
                  <a:alpha val="34901"/>
                </a:srgbClr>
              </a:solidFill>
              <a:ln w="9525">
                <a:noFill/>
                <a:round/>
                <a:headEnd/>
                <a:tailEnd/>
              </a:ln>
            </p:spPr>
            <p:txBody>
              <a:bodyPr/>
              <a:lstStyle/>
              <a:p>
                <a:endParaRPr lang="en-US"/>
              </a:p>
            </p:txBody>
          </p:sp>
          <p:sp>
            <p:nvSpPr>
              <p:cNvPr id="14407" name="Freeform 411"/>
              <p:cNvSpPr>
                <a:spLocks/>
              </p:cNvSpPr>
              <p:nvPr/>
            </p:nvSpPr>
            <p:spPr bwMode="auto">
              <a:xfrm>
                <a:off x="527" y="2050"/>
                <a:ext cx="16" cy="14"/>
              </a:xfrm>
              <a:custGeom>
                <a:avLst/>
                <a:gdLst>
                  <a:gd name="T0" fmla="*/ 10 w 16"/>
                  <a:gd name="T1" fmla="*/ 14 h 14"/>
                  <a:gd name="T2" fmla="*/ 16 w 16"/>
                  <a:gd name="T3" fmla="*/ 8 h 14"/>
                  <a:gd name="T4" fmla="*/ 16 w 16"/>
                  <a:gd name="T5" fmla="*/ 6 h 14"/>
                  <a:gd name="T6" fmla="*/ 14 w 16"/>
                  <a:gd name="T7" fmla="*/ 4 h 14"/>
                  <a:gd name="T8" fmla="*/ 6 w 16"/>
                  <a:gd name="T9" fmla="*/ 0 h 14"/>
                  <a:gd name="T10" fmla="*/ 4 w 16"/>
                  <a:gd name="T11" fmla="*/ 2 h 14"/>
                  <a:gd name="T12" fmla="*/ 0 w 16"/>
                  <a:gd name="T13" fmla="*/ 6 h 14"/>
                  <a:gd name="T14" fmla="*/ 0 w 16"/>
                  <a:gd name="T15" fmla="*/ 6 h 14"/>
                  <a:gd name="T16" fmla="*/ 2 w 16"/>
                  <a:gd name="T17" fmla="*/ 6 h 14"/>
                  <a:gd name="T18" fmla="*/ 6 w 16"/>
                  <a:gd name="T19" fmla="*/ 8 h 14"/>
                  <a:gd name="T20" fmla="*/ 10 w 16"/>
                  <a:gd name="T21" fmla="*/ 14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4"/>
                  <a:gd name="T35" fmla="*/ 16 w 16"/>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4">
                    <a:moveTo>
                      <a:pt x="10" y="14"/>
                    </a:moveTo>
                    <a:lnTo>
                      <a:pt x="16" y="8"/>
                    </a:lnTo>
                    <a:lnTo>
                      <a:pt x="16" y="6"/>
                    </a:lnTo>
                    <a:lnTo>
                      <a:pt x="14" y="4"/>
                    </a:lnTo>
                    <a:lnTo>
                      <a:pt x="6" y="0"/>
                    </a:lnTo>
                    <a:lnTo>
                      <a:pt x="4" y="2"/>
                    </a:lnTo>
                    <a:lnTo>
                      <a:pt x="0" y="6"/>
                    </a:lnTo>
                    <a:lnTo>
                      <a:pt x="2" y="6"/>
                    </a:lnTo>
                    <a:lnTo>
                      <a:pt x="6" y="8"/>
                    </a:lnTo>
                    <a:lnTo>
                      <a:pt x="10" y="14"/>
                    </a:lnTo>
                    <a:close/>
                  </a:path>
                </a:pathLst>
              </a:custGeom>
              <a:solidFill>
                <a:srgbClr val="0071B4">
                  <a:alpha val="34901"/>
                </a:srgbClr>
              </a:solidFill>
              <a:ln w="9525">
                <a:noFill/>
                <a:round/>
                <a:headEnd/>
                <a:tailEnd/>
              </a:ln>
            </p:spPr>
            <p:txBody>
              <a:bodyPr/>
              <a:lstStyle/>
              <a:p>
                <a:endParaRPr lang="en-US"/>
              </a:p>
            </p:txBody>
          </p:sp>
          <p:sp>
            <p:nvSpPr>
              <p:cNvPr id="14408" name="Freeform 412"/>
              <p:cNvSpPr>
                <a:spLocks/>
              </p:cNvSpPr>
              <p:nvPr/>
            </p:nvSpPr>
            <p:spPr bwMode="auto">
              <a:xfrm>
                <a:off x="1755" y="1966"/>
                <a:ext cx="12" cy="8"/>
              </a:xfrm>
              <a:custGeom>
                <a:avLst/>
                <a:gdLst>
                  <a:gd name="T0" fmla="*/ 0 w 12"/>
                  <a:gd name="T1" fmla="*/ 0 h 8"/>
                  <a:gd name="T2" fmla="*/ 2 w 12"/>
                  <a:gd name="T3" fmla="*/ 4 h 8"/>
                  <a:gd name="T4" fmla="*/ 8 w 12"/>
                  <a:gd name="T5" fmla="*/ 8 h 8"/>
                  <a:gd name="T6" fmla="*/ 12 w 12"/>
                  <a:gd name="T7" fmla="*/ 8 h 8"/>
                  <a:gd name="T8" fmla="*/ 10 w 12"/>
                  <a:gd name="T9" fmla="*/ 4 h 8"/>
                  <a:gd name="T10" fmla="*/ 10 w 12"/>
                  <a:gd name="T11" fmla="*/ 4 h 8"/>
                  <a:gd name="T12" fmla="*/ 0 w 12"/>
                  <a:gd name="T13" fmla="*/ 0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0" y="0"/>
                    </a:moveTo>
                    <a:lnTo>
                      <a:pt x="2" y="4"/>
                    </a:lnTo>
                    <a:lnTo>
                      <a:pt x="8" y="8"/>
                    </a:lnTo>
                    <a:lnTo>
                      <a:pt x="12" y="8"/>
                    </a:lnTo>
                    <a:lnTo>
                      <a:pt x="10" y="4"/>
                    </a:lnTo>
                    <a:lnTo>
                      <a:pt x="0" y="0"/>
                    </a:lnTo>
                    <a:close/>
                  </a:path>
                </a:pathLst>
              </a:custGeom>
              <a:solidFill>
                <a:srgbClr val="0071B4">
                  <a:alpha val="34901"/>
                </a:srgbClr>
              </a:solidFill>
              <a:ln w="9525">
                <a:noFill/>
                <a:round/>
                <a:headEnd/>
                <a:tailEnd/>
              </a:ln>
            </p:spPr>
            <p:txBody>
              <a:bodyPr/>
              <a:lstStyle/>
              <a:p>
                <a:endParaRPr lang="en-US"/>
              </a:p>
            </p:txBody>
          </p:sp>
          <p:sp>
            <p:nvSpPr>
              <p:cNvPr id="14409" name="Freeform 413"/>
              <p:cNvSpPr>
                <a:spLocks/>
              </p:cNvSpPr>
              <p:nvPr/>
            </p:nvSpPr>
            <p:spPr bwMode="auto">
              <a:xfrm>
                <a:off x="1666" y="1988"/>
                <a:ext cx="25" cy="26"/>
              </a:xfrm>
              <a:custGeom>
                <a:avLst/>
                <a:gdLst>
                  <a:gd name="T0" fmla="*/ 17 w 25"/>
                  <a:gd name="T1" fmla="*/ 14 h 26"/>
                  <a:gd name="T2" fmla="*/ 23 w 25"/>
                  <a:gd name="T3" fmla="*/ 8 h 26"/>
                  <a:gd name="T4" fmla="*/ 25 w 25"/>
                  <a:gd name="T5" fmla="*/ 6 h 26"/>
                  <a:gd name="T6" fmla="*/ 25 w 25"/>
                  <a:gd name="T7" fmla="*/ 4 h 26"/>
                  <a:gd name="T8" fmla="*/ 25 w 25"/>
                  <a:gd name="T9" fmla="*/ 2 h 26"/>
                  <a:gd name="T10" fmla="*/ 21 w 25"/>
                  <a:gd name="T11" fmla="*/ 0 h 26"/>
                  <a:gd name="T12" fmla="*/ 19 w 25"/>
                  <a:gd name="T13" fmla="*/ 2 h 26"/>
                  <a:gd name="T14" fmla="*/ 11 w 25"/>
                  <a:gd name="T15" fmla="*/ 4 h 26"/>
                  <a:gd name="T16" fmla="*/ 8 w 25"/>
                  <a:gd name="T17" fmla="*/ 8 h 26"/>
                  <a:gd name="T18" fmla="*/ 2 w 25"/>
                  <a:gd name="T19" fmla="*/ 22 h 26"/>
                  <a:gd name="T20" fmla="*/ 0 w 25"/>
                  <a:gd name="T21" fmla="*/ 26 h 26"/>
                  <a:gd name="T22" fmla="*/ 2 w 25"/>
                  <a:gd name="T23" fmla="*/ 26 h 26"/>
                  <a:gd name="T24" fmla="*/ 6 w 25"/>
                  <a:gd name="T25" fmla="*/ 24 h 26"/>
                  <a:gd name="T26" fmla="*/ 9 w 25"/>
                  <a:gd name="T27" fmla="*/ 24 h 26"/>
                  <a:gd name="T28" fmla="*/ 11 w 25"/>
                  <a:gd name="T29" fmla="*/ 22 h 26"/>
                  <a:gd name="T30" fmla="*/ 15 w 25"/>
                  <a:gd name="T31" fmla="*/ 20 h 26"/>
                  <a:gd name="T32" fmla="*/ 13 w 25"/>
                  <a:gd name="T33" fmla="*/ 16 h 26"/>
                  <a:gd name="T34" fmla="*/ 15 w 25"/>
                  <a:gd name="T35" fmla="*/ 14 h 26"/>
                  <a:gd name="T36" fmla="*/ 17 w 25"/>
                  <a:gd name="T37" fmla="*/ 14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17" y="14"/>
                    </a:moveTo>
                    <a:lnTo>
                      <a:pt x="23" y="8"/>
                    </a:lnTo>
                    <a:lnTo>
                      <a:pt x="25" y="6"/>
                    </a:lnTo>
                    <a:lnTo>
                      <a:pt x="25" y="4"/>
                    </a:lnTo>
                    <a:lnTo>
                      <a:pt x="25" y="2"/>
                    </a:lnTo>
                    <a:lnTo>
                      <a:pt x="21" y="0"/>
                    </a:lnTo>
                    <a:lnTo>
                      <a:pt x="19" y="2"/>
                    </a:lnTo>
                    <a:lnTo>
                      <a:pt x="11" y="4"/>
                    </a:lnTo>
                    <a:lnTo>
                      <a:pt x="8" y="8"/>
                    </a:lnTo>
                    <a:lnTo>
                      <a:pt x="2" y="22"/>
                    </a:lnTo>
                    <a:lnTo>
                      <a:pt x="0" y="26"/>
                    </a:lnTo>
                    <a:lnTo>
                      <a:pt x="2" y="26"/>
                    </a:lnTo>
                    <a:lnTo>
                      <a:pt x="6" y="24"/>
                    </a:lnTo>
                    <a:lnTo>
                      <a:pt x="9" y="24"/>
                    </a:lnTo>
                    <a:lnTo>
                      <a:pt x="11" y="22"/>
                    </a:lnTo>
                    <a:lnTo>
                      <a:pt x="15" y="20"/>
                    </a:lnTo>
                    <a:lnTo>
                      <a:pt x="13" y="16"/>
                    </a:lnTo>
                    <a:lnTo>
                      <a:pt x="15" y="14"/>
                    </a:lnTo>
                    <a:lnTo>
                      <a:pt x="17" y="14"/>
                    </a:lnTo>
                    <a:close/>
                  </a:path>
                </a:pathLst>
              </a:custGeom>
              <a:solidFill>
                <a:srgbClr val="0071B4">
                  <a:alpha val="34901"/>
                </a:srgbClr>
              </a:solidFill>
              <a:ln w="9525">
                <a:noFill/>
                <a:round/>
                <a:headEnd/>
                <a:tailEnd/>
              </a:ln>
            </p:spPr>
            <p:txBody>
              <a:bodyPr/>
              <a:lstStyle/>
              <a:p>
                <a:endParaRPr lang="en-US"/>
              </a:p>
            </p:txBody>
          </p:sp>
          <p:sp>
            <p:nvSpPr>
              <p:cNvPr id="14410" name="Freeform 414"/>
              <p:cNvSpPr>
                <a:spLocks/>
              </p:cNvSpPr>
              <p:nvPr/>
            </p:nvSpPr>
            <p:spPr bwMode="auto">
              <a:xfrm>
                <a:off x="696" y="2116"/>
                <a:ext cx="16" cy="11"/>
              </a:xfrm>
              <a:custGeom>
                <a:avLst/>
                <a:gdLst>
                  <a:gd name="T0" fmla="*/ 14 w 16"/>
                  <a:gd name="T1" fmla="*/ 5 h 11"/>
                  <a:gd name="T2" fmla="*/ 14 w 16"/>
                  <a:gd name="T3" fmla="*/ 2 h 11"/>
                  <a:gd name="T4" fmla="*/ 14 w 16"/>
                  <a:gd name="T5" fmla="*/ 4 h 11"/>
                  <a:gd name="T6" fmla="*/ 12 w 16"/>
                  <a:gd name="T7" fmla="*/ 4 h 11"/>
                  <a:gd name="T8" fmla="*/ 12 w 16"/>
                  <a:gd name="T9" fmla="*/ 4 h 11"/>
                  <a:gd name="T10" fmla="*/ 12 w 16"/>
                  <a:gd name="T11" fmla="*/ 2 h 11"/>
                  <a:gd name="T12" fmla="*/ 12 w 16"/>
                  <a:gd name="T13" fmla="*/ 2 h 11"/>
                  <a:gd name="T14" fmla="*/ 8 w 16"/>
                  <a:gd name="T15" fmla="*/ 0 h 11"/>
                  <a:gd name="T16" fmla="*/ 6 w 16"/>
                  <a:gd name="T17" fmla="*/ 2 h 11"/>
                  <a:gd name="T18" fmla="*/ 6 w 16"/>
                  <a:gd name="T19" fmla="*/ 2 h 11"/>
                  <a:gd name="T20" fmla="*/ 6 w 16"/>
                  <a:gd name="T21" fmla="*/ 4 h 11"/>
                  <a:gd name="T22" fmla="*/ 4 w 16"/>
                  <a:gd name="T23" fmla="*/ 4 h 11"/>
                  <a:gd name="T24" fmla="*/ 6 w 16"/>
                  <a:gd name="T25" fmla="*/ 5 h 11"/>
                  <a:gd name="T26" fmla="*/ 8 w 16"/>
                  <a:gd name="T27" fmla="*/ 5 h 11"/>
                  <a:gd name="T28" fmla="*/ 8 w 16"/>
                  <a:gd name="T29" fmla="*/ 5 h 11"/>
                  <a:gd name="T30" fmla="*/ 6 w 16"/>
                  <a:gd name="T31" fmla="*/ 5 h 11"/>
                  <a:gd name="T32" fmla="*/ 6 w 16"/>
                  <a:gd name="T33" fmla="*/ 5 h 11"/>
                  <a:gd name="T34" fmla="*/ 2 w 16"/>
                  <a:gd name="T35" fmla="*/ 5 h 11"/>
                  <a:gd name="T36" fmla="*/ 2 w 16"/>
                  <a:gd name="T37" fmla="*/ 5 h 11"/>
                  <a:gd name="T38" fmla="*/ 2 w 16"/>
                  <a:gd name="T39" fmla="*/ 7 h 11"/>
                  <a:gd name="T40" fmla="*/ 0 w 16"/>
                  <a:gd name="T41" fmla="*/ 7 h 11"/>
                  <a:gd name="T42" fmla="*/ 2 w 16"/>
                  <a:gd name="T43" fmla="*/ 9 h 11"/>
                  <a:gd name="T44" fmla="*/ 4 w 16"/>
                  <a:gd name="T45" fmla="*/ 11 h 11"/>
                  <a:gd name="T46" fmla="*/ 6 w 16"/>
                  <a:gd name="T47" fmla="*/ 11 h 11"/>
                  <a:gd name="T48" fmla="*/ 6 w 16"/>
                  <a:gd name="T49" fmla="*/ 11 h 11"/>
                  <a:gd name="T50" fmla="*/ 6 w 16"/>
                  <a:gd name="T51" fmla="*/ 11 h 11"/>
                  <a:gd name="T52" fmla="*/ 8 w 16"/>
                  <a:gd name="T53" fmla="*/ 9 h 11"/>
                  <a:gd name="T54" fmla="*/ 8 w 16"/>
                  <a:gd name="T55" fmla="*/ 9 h 11"/>
                  <a:gd name="T56" fmla="*/ 10 w 16"/>
                  <a:gd name="T57" fmla="*/ 9 h 11"/>
                  <a:gd name="T58" fmla="*/ 12 w 16"/>
                  <a:gd name="T59" fmla="*/ 9 h 11"/>
                  <a:gd name="T60" fmla="*/ 14 w 16"/>
                  <a:gd name="T61" fmla="*/ 7 h 11"/>
                  <a:gd name="T62" fmla="*/ 16 w 16"/>
                  <a:gd name="T63" fmla="*/ 7 h 11"/>
                  <a:gd name="T64" fmla="*/ 16 w 16"/>
                  <a:gd name="T65" fmla="*/ 5 h 11"/>
                  <a:gd name="T66" fmla="*/ 14 w 16"/>
                  <a:gd name="T67" fmla="*/ 5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11"/>
                  <a:gd name="T104" fmla="*/ 16 w 16"/>
                  <a:gd name="T105" fmla="*/ 11 h 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11">
                    <a:moveTo>
                      <a:pt x="14" y="5"/>
                    </a:moveTo>
                    <a:lnTo>
                      <a:pt x="14" y="2"/>
                    </a:lnTo>
                    <a:lnTo>
                      <a:pt x="14" y="4"/>
                    </a:lnTo>
                    <a:lnTo>
                      <a:pt x="12" y="4"/>
                    </a:lnTo>
                    <a:lnTo>
                      <a:pt x="12" y="2"/>
                    </a:lnTo>
                    <a:lnTo>
                      <a:pt x="8" y="0"/>
                    </a:lnTo>
                    <a:lnTo>
                      <a:pt x="6" y="2"/>
                    </a:lnTo>
                    <a:lnTo>
                      <a:pt x="6" y="4"/>
                    </a:lnTo>
                    <a:lnTo>
                      <a:pt x="4" y="4"/>
                    </a:lnTo>
                    <a:lnTo>
                      <a:pt x="6" y="5"/>
                    </a:lnTo>
                    <a:lnTo>
                      <a:pt x="8" y="5"/>
                    </a:lnTo>
                    <a:lnTo>
                      <a:pt x="6" y="5"/>
                    </a:lnTo>
                    <a:lnTo>
                      <a:pt x="2" y="5"/>
                    </a:lnTo>
                    <a:lnTo>
                      <a:pt x="2" y="7"/>
                    </a:lnTo>
                    <a:lnTo>
                      <a:pt x="0" y="7"/>
                    </a:lnTo>
                    <a:lnTo>
                      <a:pt x="2" y="9"/>
                    </a:lnTo>
                    <a:lnTo>
                      <a:pt x="4" y="11"/>
                    </a:lnTo>
                    <a:lnTo>
                      <a:pt x="6" y="11"/>
                    </a:lnTo>
                    <a:lnTo>
                      <a:pt x="8" y="9"/>
                    </a:lnTo>
                    <a:lnTo>
                      <a:pt x="10" y="9"/>
                    </a:lnTo>
                    <a:lnTo>
                      <a:pt x="12" y="9"/>
                    </a:lnTo>
                    <a:lnTo>
                      <a:pt x="14" y="7"/>
                    </a:lnTo>
                    <a:lnTo>
                      <a:pt x="16" y="7"/>
                    </a:lnTo>
                    <a:lnTo>
                      <a:pt x="16" y="5"/>
                    </a:lnTo>
                    <a:lnTo>
                      <a:pt x="14" y="5"/>
                    </a:lnTo>
                    <a:close/>
                  </a:path>
                </a:pathLst>
              </a:custGeom>
              <a:solidFill>
                <a:srgbClr val="0071B4">
                  <a:alpha val="34901"/>
                </a:srgbClr>
              </a:solidFill>
              <a:ln w="9525">
                <a:noFill/>
                <a:round/>
                <a:headEnd/>
                <a:tailEnd/>
              </a:ln>
            </p:spPr>
            <p:txBody>
              <a:bodyPr/>
              <a:lstStyle/>
              <a:p>
                <a:endParaRPr lang="en-US"/>
              </a:p>
            </p:txBody>
          </p:sp>
          <p:sp>
            <p:nvSpPr>
              <p:cNvPr id="14411" name="Freeform 415"/>
              <p:cNvSpPr>
                <a:spLocks/>
              </p:cNvSpPr>
              <p:nvPr/>
            </p:nvSpPr>
            <p:spPr bwMode="auto">
              <a:xfrm>
                <a:off x="704" y="2112"/>
                <a:ext cx="4" cy="4"/>
              </a:xfrm>
              <a:custGeom>
                <a:avLst/>
                <a:gdLst>
                  <a:gd name="T0" fmla="*/ 4 w 4"/>
                  <a:gd name="T1" fmla="*/ 4 h 4"/>
                  <a:gd name="T2" fmla="*/ 4 w 4"/>
                  <a:gd name="T3" fmla="*/ 2 h 4"/>
                  <a:gd name="T4" fmla="*/ 4 w 4"/>
                  <a:gd name="T5" fmla="*/ 2 h 4"/>
                  <a:gd name="T6" fmla="*/ 2 w 4"/>
                  <a:gd name="T7" fmla="*/ 0 h 4"/>
                  <a:gd name="T8" fmla="*/ 2 w 4"/>
                  <a:gd name="T9" fmla="*/ 2 h 4"/>
                  <a:gd name="T10" fmla="*/ 0 w 4"/>
                  <a:gd name="T11" fmla="*/ 0 h 4"/>
                  <a:gd name="T12" fmla="*/ 0 w 4"/>
                  <a:gd name="T13" fmla="*/ 2 h 4"/>
                  <a:gd name="T14" fmla="*/ 2 w 4"/>
                  <a:gd name="T15" fmla="*/ 4 h 4"/>
                  <a:gd name="T16" fmla="*/ 4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4"/>
                    </a:moveTo>
                    <a:lnTo>
                      <a:pt x="4" y="2"/>
                    </a:lnTo>
                    <a:lnTo>
                      <a:pt x="2" y="0"/>
                    </a:lnTo>
                    <a:lnTo>
                      <a:pt x="2" y="2"/>
                    </a:lnTo>
                    <a:lnTo>
                      <a:pt x="0" y="0"/>
                    </a:lnTo>
                    <a:lnTo>
                      <a:pt x="0" y="2"/>
                    </a:lnTo>
                    <a:lnTo>
                      <a:pt x="2" y="4"/>
                    </a:lnTo>
                    <a:lnTo>
                      <a:pt x="4" y="4"/>
                    </a:lnTo>
                    <a:close/>
                  </a:path>
                </a:pathLst>
              </a:custGeom>
              <a:solidFill>
                <a:srgbClr val="0071B4">
                  <a:alpha val="34901"/>
                </a:srgbClr>
              </a:solidFill>
              <a:ln w="9525">
                <a:noFill/>
                <a:round/>
                <a:headEnd/>
                <a:tailEnd/>
              </a:ln>
            </p:spPr>
            <p:txBody>
              <a:bodyPr/>
              <a:lstStyle/>
              <a:p>
                <a:endParaRPr lang="en-US"/>
              </a:p>
            </p:txBody>
          </p:sp>
          <p:sp>
            <p:nvSpPr>
              <p:cNvPr id="14412" name="Freeform 416"/>
              <p:cNvSpPr>
                <a:spLocks/>
              </p:cNvSpPr>
              <p:nvPr/>
            </p:nvSpPr>
            <p:spPr bwMode="auto">
              <a:xfrm>
                <a:off x="421" y="2060"/>
                <a:ext cx="6" cy="4"/>
              </a:xfrm>
              <a:custGeom>
                <a:avLst/>
                <a:gdLst>
                  <a:gd name="T0" fmla="*/ 6 w 6"/>
                  <a:gd name="T1" fmla="*/ 4 h 4"/>
                  <a:gd name="T2" fmla="*/ 4 w 6"/>
                  <a:gd name="T3" fmla="*/ 4 h 4"/>
                  <a:gd name="T4" fmla="*/ 4 w 6"/>
                  <a:gd name="T5" fmla="*/ 4 h 4"/>
                  <a:gd name="T6" fmla="*/ 0 w 6"/>
                  <a:gd name="T7" fmla="*/ 2 h 4"/>
                  <a:gd name="T8" fmla="*/ 0 w 6"/>
                  <a:gd name="T9" fmla="*/ 0 h 4"/>
                  <a:gd name="T10" fmla="*/ 0 w 6"/>
                  <a:gd name="T11" fmla="*/ 0 h 4"/>
                  <a:gd name="T12" fmla="*/ 0 w 6"/>
                  <a:gd name="T13" fmla="*/ 0 h 4"/>
                  <a:gd name="T14" fmla="*/ 0 w 6"/>
                  <a:gd name="T15" fmla="*/ 2 h 4"/>
                  <a:gd name="T16" fmla="*/ 4 w 6"/>
                  <a:gd name="T17" fmla="*/ 4 h 4"/>
                  <a:gd name="T18" fmla="*/ 6 w 6"/>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6" y="4"/>
                    </a:moveTo>
                    <a:lnTo>
                      <a:pt x="4" y="4"/>
                    </a:lnTo>
                    <a:lnTo>
                      <a:pt x="0" y="2"/>
                    </a:lnTo>
                    <a:lnTo>
                      <a:pt x="0" y="0"/>
                    </a:lnTo>
                    <a:lnTo>
                      <a:pt x="0" y="2"/>
                    </a:lnTo>
                    <a:lnTo>
                      <a:pt x="4" y="4"/>
                    </a:lnTo>
                    <a:lnTo>
                      <a:pt x="6" y="4"/>
                    </a:lnTo>
                    <a:close/>
                  </a:path>
                </a:pathLst>
              </a:custGeom>
              <a:solidFill>
                <a:srgbClr val="0071B4">
                  <a:alpha val="34901"/>
                </a:srgbClr>
              </a:solidFill>
              <a:ln w="9525">
                <a:noFill/>
                <a:round/>
                <a:headEnd/>
                <a:tailEnd/>
              </a:ln>
            </p:spPr>
            <p:txBody>
              <a:bodyPr/>
              <a:lstStyle/>
              <a:p>
                <a:endParaRPr lang="en-US"/>
              </a:p>
            </p:txBody>
          </p:sp>
          <p:sp>
            <p:nvSpPr>
              <p:cNvPr id="14413" name="Freeform 417"/>
              <p:cNvSpPr>
                <a:spLocks/>
              </p:cNvSpPr>
              <p:nvPr/>
            </p:nvSpPr>
            <p:spPr bwMode="auto">
              <a:xfrm>
                <a:off x="1845" y="1994"/>
                <a:ext cx="10" cy="6"/>
              </a:xfrm>
              <a:custGeom>
                <a:avLst/>
                <a:gdLst>
                  <a:gd name="T0" fmla="*/ 4 w 10"/>
                  <a:gd name="T1" fmla="*/ 0 h 6"/>
                  <a:gd name="T2" fmla="*/ 2 w 10"/>
                  <a:gd name="T3" fmla="*/ 0 h 6"/>
                  <a:gd name="T4" fmla="*/ 0 w 10"/>
                  <a:gd name="T5" fmla="*/ 0 h 6"/>
                  <a:gd name="T6" fmla="*/ 0 w 10"/>
                  <a:gd name="T7" fmla="*/ 0 h 6"/>
                  <a:gd name="T8" fmla="*/ 4 w 10"/>
                  <a:gd name="T9" fmla="*/ 4 h 6"/>
                  <a:gd name="T10" fmla="*/ 6 w 10"/>
                  <a:gd name="T11" fmla="*/ 6 h 6"/>
                  <a:gd name="T12" fmla="*/ 10 w 10"/>
                  <a:gd name="T13" fmla="*/ 6 h 6"/>
                  <a:gd name="T14" fmla="*/ 10 w 10"/>
                  <a:gd name="T15" fmla="*/ 4 h 6"/>
                  <a:gd name="T16" fmla="*/ 8 w 10"/>
                  <a:gd name="T17" fmla="*/ 2 h 6"/>
                  <a:gd name="T18" fmla="*/ 4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6"/>
                  <a:gd name="T32" fmla="*/ 10 w 10"/>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6">
                    <a:moveTo>
                      <a:pt x="4" y="0"/>
                    </a:moveTo>
                    <a:lnTo>
                      <a:pt x="2" y="0"/>
                    </a:lnTo>
                    <a:lnTo>
                      <a:pt x="0" y="0"/>
                    </a:lnTo>
                    <a:lnTo>
                      <a:pt x="4" y="4"/>
                    </a:lnTo>
                    <a:lnTo>
                      <a:pt x="6" y="6"/>
                    </a:lnTo>
                    <a:lnTo>
                      <a:pt x="10" y="6"/>
                    </a:lnTo>
                    <a:lnTo>
                      <a:pt x="10" y="4"/>
                    </a:lnTo>
                    <a:lnTo>
                      <a:pt x="8" y="2"/>
                    </a:lnTo>
                    <a:lnTo>
                      <a:pt x="4" y="0"/>
                    </a:lnTo>
                    <a:close/>
                  </a:path>
                </a:pathLst>
              </a:custGeom>
              <a:solidFill>
                <a:srgbClr val="0071B4">
                  <a:alpha val="34901"/>
                </a:srgbClr>
              </a:solidFill>
              <a:ln w="9525">
                <a:noFill/>
                <a:round/>
                <a:headEnd/>
                <a:tailEnd/>
              </a:ln>
            </p:spPr>
            <p:txBody>
              <a:bodyPr/>
              <a:lstStyle/>
              <a:p>
                <a:endParaRPr lang="en-US"/>
              </a:p>
            </p:txBody>
          </p:sp>
          <p:sp>
            <p:nvSpPr>
              <p:cNvPr id="14414" name="Freeform 418"/>
              <p:cNvSpPr>
                <a:spLocks/>
              </p:cNvSpPr>
              <p:nvPr/>
            </p:nvSpPr>
            <p:spPr bwMode="auto">
              <a:xfrm>
                <a:off x="1793" y="1994"/>
                <a:ext cx="12" cy="4"/>
              </a:xfrm>
              <a:custGeom>
                <a:avLst/>
                <a:gdLst>
                  <a:gd name="T0" fmla="*/ 4 w 12"/>
                  <a:gd name="T1" fmla="*/ 2 h 4"/>
                  <a:gd name="T2" fmla="*/ 2 w 12"/>
                  <a:gd name="T3" fmla="*/ 2 h 4"/>
                  <a:gd name="T4" fmla="*/ 0 w 12"/>
                  <a:gd name="T5" fmla="*/ 2 h 4"/>
                  <a:gd name="T6" fmla="*/ 2 w 12"/>
                  <a:gd name="T7" fmla="*/ 4 h 4"/>
                  <a:gd name="T8" fmla="*/ 8 w 12"/>
                  <a:gd name="T9" fmla="*/ 4 h 4"/>
                  <a:gd name="T10" fmla="*/ 10 w 12"/>
                  <a:gd name="T11" fmla="*/ 4 h 4"/>
                  <a:gd name="T12" fmla="*/ 12 w 12"/>
                  <a:gd name="T13" fmla="*/ 2 h 4"/>
                  <a:gd name="T14" fmla="*/ 10 w 12"/>
                  <a:gd name="T15" fmla="*/ 2 h 4"/>
                  <a:gd name="T16" fmla="*/ 10 w 12"/>
                  <a:gd name="T17" fmla="*/ 0 h 4"/>
                  <a:gd name="T18" fmla="*/ 10 w 12"/>
                  <a:gd name="T19" fmla="*/ 2 h 4"/>
                  <a:gd name="T20" fmla="*/ 10 w 12"/>
                  <a:gd name="T21" fmla="*/ 2 h 4"/>
                  <a:gd name="T22" fmla="*/ 4 w 12"/>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
                  <a:gd name="T38" fmla="*/ 12 w 1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
                    <a:moveTo>
                      <a:pt x="4" y="2"/>
                    </a:moveTo>
                    <a:lnTo>
                      <a:pt x="2" y="2"/>
                    </a:lnTo>
                    <a:lnTo>
                      <a:pt x="0" y="2"/>
                    </a:lnTo>
                    <a:lnTo>
                      <a:pt x="2" y="4"/>
                    </a:lnTo>
                    <a:lnTo>
                      <a:pt x="8" y="4"/>
                    </a:lnTo>
                    <a:lnTo>
                      <a:pt x="10" y="4"/>
                    </a:lnTo>
                    <a:lnTo>
                      <a:pt x="12" y="2"/>
                    </a:lnTo>
                    <a:lnTo>
                      <a:pt x="10" y="2"/>
                    </a:lnTo>
                    <a:lnTo>
                      <a:pt x="10" y="0"/>
                    </a:lnTo>
                    <a:lnTo>
                      <a:pt x="10" y="2"/>
                    </a:lnTo>
                    <a:lnTo>
                      <a:pt x="4" y="2"/>
                    </a:lnTo>
                    <a:close/>
                  </a:path>
                </a:pathLst>
              </a:custGeom>
              <a:solidFill>
                <a:srgbClr val="0071B4">
                  <a:alpha val="34901"/>
                </a:srgbClr>
              </a:solidFill>
              <a:ln w="9525">
                <a:noFill/>
                <a:round/>
                <a:headEnd/>
                <a:tailEnd/>
              </a:ln>
            </p:spPr>
            <p:txBody>
              <a:bodyPr/>
              <a:lstStyle/>
              <a:p>
                <a:endParaRPr lang="en-US"/>
              </a:p>
            </p:txBody>
          </p:sp>
          <p:sp>
            <p:nvSpPr>
              <p:cNvPr id="14415" name="Freeform 419"/>
              <p:cNvSpPr>
                <a:spLocks/>
              </p:cNvSpPr>
              <p:nvPr/>
            </p:nvSpPr>
            <p:spPr bwMode="auto">
              <a:xfrm>
                <a:off x="674" y="2129"/>
                <a:ext cx="36" cy="32"/>
              </a:xfrm>
              <a:custGeom>
                <a:avLst/>
                <a:gdLst>
                  <a:gd name="T0" fmla="*/ 32 w 36"/>
                  <a:gd name="T1" fmla="*/ 8 h 32"/>
                  <a:gd name="T2" fmla="*/ 32 w 36"/>
                  <a:gd name="T3" fmla="*/ 6 h 32"/>
                  <a:gd name="T4" fmla="*/ 32 w 36"/>
                  <a:gd name="T5" fmla="*/ 2 h 32"/>
                  <a:gd name="T6" fmla="*/ 28 w 36"/>
                  <a:gd name="T7" fmla="*/ 6 h 32"/>
                  <a:gd name="T8" fmla="*/ 26 w 36"/>
                  <a:gd name="T9" fmla="*/ 2 h 32"/>
                  <a:gd name="T10" fmla="*/ 24 w 36"/>
                  <a:gd name="T11" fmla="*/ 2 h 32"/>
                  <a:gd name="T12" fmla="*/ 24 w 36"/>
                  <a:gd name="T13" fmla="*/ 2 h 32"/>
                  <a:gd name="T14" fmla="*/ 22 w 36"/>
                  <a:gd name="T15" fmla="*/ 4 h 32"/>
                  <a:gd name="T16" fmla="*/ 18 w 36"/>
                  <a:gd name="T17" fmla="*/ 6 h 32"/>
                  <a:gd name="T18" fmla="*/ 16 w 36"/>
                  <a:gd name="T19" fmla="*/ 8 h 32"/>
                  <a:gd name="T20" fmla="*/ 14 w 36"/>
                  <a:gd name="T21" fmla="*/ 2 h 32"/>
                  <a:gd name="T22" fmla="*/ 12 w 36"/>
                  <a:gd name="T23" fmla="*/ 4 h 32"/>
                  <a:gd name="T24" fmla="*/ 16 w 36"/>
                  <a:gd name="T25" fmla="*/ 10 h 32"/>
                  <a:gd name="T26" fmla="*/ 14 w 36"/>
                  <a:gd name="T27" fmla="*/ 12 h 32"/>
                  <a:gd name="T28" fmla="*/ 14 w 36"/>
                  <a:gd name="T29" fmla="*/ 14 h 32"/>
                  <a:gd name="T30" fmla="*/ 10 w 36"/>
                  <a:gd name="T31" fmla="*/ 12 h 32"/>
                  <a:gd name="T32" fmla="*/ 10 w 36"/>
                  <a:gd name="T33" fmla="*/ 8 h 32"/>
                  <a:gd name="T34" fmla="*/ 6 w 36"/>
                  <a:gd name="T35" fmla="*/ 10 h 32"/>
                  <a:gd name="T36" fmla="*/ 2 w 36"/>
                  <a:gd name="T37" fmla="*/ 12 h 32"/>
                  <a:gd name="T38" fmla="*/ 0 w 36"/>
                  <a:gd name="T39" fmla="*/ 16 h 32"/>
                  <a:gd name="T40" fmla="*/ 0 w 36"/>
                  <a:gd name="T41" fmla="*/ 16 h 32"/>
                  <a:gd name="T42" fmla="*/ 2 w 36"/>
                  <a:gd name="T43" fmla="*/ 18 h 32"/>
                  <a:gd name="T44" fmla="*/ 6 w 36"/>
                  <a:gd name="T45" fmla="*/ 28 h 32"/>
                  <a:gd name="T46" fmla="*/ 8 w 36"/>
                  <a:gd name="T47" fmla="*/ 22 h 32"/>
                  <a:gd name="T48" fmla="*/ 6 w 36"/>
                  <a:gd name="T49" fmla="*/ 22 h 32"/>
                  <a:gd name="T50" fmla="*/ 10 w 36"/>
                  <a:gd name="T51" fmla="*/ 22 h 32"/>
                  <a:gd name="T52" fmla="*/ 10 w 36"/>
                  <a:gd name="T53" fmla="*/ 24 h 32"/>
                  <a:gd name="T54" fmla="*/ 12 w 36"/>
                  <a:gd name="T55" fmla="*/ 26 h 32"/>
                  <a:gd name="T56" fmla="*/ 12 w 36"/>
                  <a:gd name="T57" fmla="*/ 28 h 32"/>
                  <a:gd name="T58" fmla="*/ 16 w 36"/>
                  <a:gd name="T59" fmla="*/ 28 h 32"/>
                  <a:gd name="T60" fmla="*/ 16 w 36"/>
                  <a:gd name="T61" fmla="*/ 26 h 32"/>
                  <a:gd name="T62" fmla="*/ 16 w 36"/>
                  <a:gd name="T63" fmla="*/ 24 h 32"/>
                  <a:gd name="T64" fmla="*/ 20 w 36"/>
                  <a:gd name="T65" fmla="*/ 20 h 32"/>
                  <a:gd name="T66" fmla="*/ 24 w 36"/>
                  <a:gd name="T67" fmla="*/ 18 h 32"/>
                  <a:gd name="T68" fmla="*/ 24 w 36"/>
                  <a:gd name="T69" fmla="*/ 18 h 32"/>
                  <a:gd name="T70" fmla="*/ 26 w 36"/>
                  <a:gd name="T71" fmla="*/ 16 h 32"/>
                  <a:gd name="T72" fmla="*/ 28 w 36"/>
                  <a:gd name="T73" fmla="*/ 18 h 32"/>
                  <a:gd name="T74" fmla="*/ 30 w 36"/>
                  <a:gd name="T75" fmla="*/ 16 h 32"/>
                  <a:gd name="T76" fmla="*/ 26 w 36"/>
                  <a:gd name="T77" fmla="*/ 14 h 32"/>
                  <a:gd name="T78" fmla="*/ 28 w 36"/>
                  <a:gd name="T79" fmla="*/ 12 h 32"/>
                  <a:gd name="T80" fmla="*/ 34 w 36"/>
                  <a:gd name="T81" fmla="*/ 14 h 32"/>
                  <a:gd name="T82" fmla="*/ 32 w 36"/>
                  <a:gd name="T83" fmla="*/ 10 h 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32"/>
                  <a:gd name="T128" fmla="*/ 36 w 36"/>
                  <a:gd name="T129" fmla="*/ 32 h 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32">
                    <a:moveTo>
                      <a:pt x="32" y="8"/>
                    </a:moveTo>
                    <a:lnTo>
                      <a:pt x="32" y="8"/>
                    </a:lnTo>
                    <a:lnTo>
                      <a:pt x="32" y="6"/>
                    </a:lnTo>
                    <a:lnTo>
                      <a:pt x="32" y="2"/>
                    </a:lnTo>
                    <a:lnTo>
                      <a:pt x="30" y="2"/>
                    </a:lnTo>
                    <a:lnTo>
                      <a:pt x="28" y="6"/>
                    </a:lnTo>
                    <a:lnTo>
                      <a:pt x="26" y="4"/>
                    </a:lnTo>
                    <a:lnTo>
                      <a:pt x="26" y="2"/>
                    </a:lnTo>
                    <a:lnTo>
                      <a:pt x="24" y="2"/>
                    </a:lnTo>
                    <a:lnTo>
                      <a:pt x="22" y="0"/>
                    </a:lnTo>
                    <a:lnTo>
                      <a:pt x="24" y="2"/>
                    </a:lnTo>
                    <a:lnTo>
                      <a:pt x="24" y="4"/>
                    </a:lnTo>
                    <a:lnTo>
                      <a:pt x="22" y="4"/>
                    </a:lnTo>
                    <a:lnTo>
                      <a:pt x="20" y="4"/>
                    </a:lnTo>
                    <a:lnTo>
                      <a:pt x="18" y="6"/>
                    </a:lnTo>
                    <a:lnTo>
                      <a:pt x="18" y="8"/>
                    </a:lnTo>
                    <a:lnTo>
                      <a:pt x="16" y="8"/>
                    </a:lnTo>
                    <a:lnTo>
                      <a:pt x="16" y="4"/>
                    </a:lnTo>
                    <a:lnTo>
                      <a:pt x="14" y="2"/>
                    </a:lnTo>
                    <a:lnTo>
                      <a:pt x="12" y="2"/>
                    </a:lnTo>
                    <a:lnTo>
                      <a:pt x="12" y="4"/>
                    </a:lnTo>
                    <a:lnTo>
                      <a:pt x="16" y="10"/>
                    </a:lnTo>
                    <a:lnTo>
                      <a:pt x="14" y="10"/>
                    </a:lnTo>
                    <a:lnTo>
                      <a:pt x="14" y="12"/>
                    </a:lnTo>
                    <a:lnTo>
                      <a:pt x="14" y="14"/>
                    </a:lnTo>
                    <a:lnTo>
                      <a:pt x="12" y="14"/>
                    </a:lnTo>
                    <a:lnTo>
                      <a:pt x="10" y="12"/>
                    </a:lnTo>
                    <a:lnTo>
                      <a:pt x="10" y="10"/>
                    </a:lnTo>
                    <a:lnTo>
                      <a:pt x="10" y="8"/>
                    </a:lnTo>
                    <a:lnTo>
                      <a:pt x="6" y="8"/>
                    </a:lnTo>
                    <a:lnTo>
                      <a:pt x="6" y="10"/>
                    </a:lnTo>
                    <a:lnTo>
                      <a:pt x="4" y="10"/>
                    </a:lnTo>
                    <a:lnTo>
                      <a:pt x="2" y="12"/>
                    </a:lnTo>
                    <a:lnTo>
                      <a:pt x="2" y="16"/>
                    </a:lnTo>
                    <a:lnTo>
                      <a:pt x="0" y="16"/>
                    </a:lnTo>
                    <a:lnTo>
                      <a:pt x="2" y="18"/>
                    </a:lnTo>
                    <a:lnTo>
                      <a:pt x="4" y="26"/>
                    </a:lnTo>
                    <a:lnTo>
                      <a:pt x="6" y="28"/>
                    </a:lnTo>
                    <a:lnTo>
                      <a:pt x="8" y="28"/>
                    </a:lnTo>
                    <a:lnTo>
                      <a:pt x="8" y="22"/>
                    </a:lnTo>
                    <a:lnTo>
                      <a:pt x="6" y="22"/>
                    </a:lnTo>
                    <a:lnTo>
                      <a:pt x="8" y="20"/>
                    </a:lnTo>
                    <a:lnTo>
                      <a:pt x="10" y="22"/>
                    </a:lnTo>
                    <a:lnTo>
                      <a:pt x="10" y="24"/>
                    </a:lnTo>
                    <a:lnTo>
                      <a:pt x="12" y="26"/>
                    </a:lnTo>
                    <a:lnTo>
                      <a:pt x="12" y="28"/>
                    </a:lnTo>
                    <a:lnTo>
                      <a:pt x="10" y="32"/>
                    </a:lnTo>
                    <a:lnTo>
                      <a:pt x="16" y="28"/>
                    </a:lnTo>
                    <a:lnTo>
                      <a:pt x="16" y="26"/>
                    </a:lnTo>
                    <a:lnTo>
                      <a:pt x="16" y="24"/>
                    </a:lnTo>
                    <a:lnTo>
                      <a:pt x="18" y="22"/>
                    </a:lnTo>
                    <a:lnTo>
                      <a:pt x="20" y="20"/>
                    </a:lnTo>
                    <a:lnTo>
                      <a:pt x="24" y="18"/>
                    </a:lnTo>
                    <a:lnTo>
                      <a:pt x="26" y="16"/>
                    </a:lnTo>
                    <a:lnTo>
                      <a:pt x="28" y="16"/>
                    </a:lnTo>
                    <a:lnTo>
                      <a:pt x="28" y="18"/>
                    </a:lnTo>
                    <a:lnTo>
                      <a:pt x="30" y="18"/>
                    </a:lnTo>
                    <a:lnTo>
                      <a:pt x="30" y="16"/>
                    </a:lnTo>
                    <a:lnTo>
                      <a:pt x="30" y="14"/>
                    </a:lnTo>
                    <a:lnTo>
                      <a:pt x="26" y="14"/>
                    </a:lnTo>
                    <a:lnTo>
                      <a:pt x="26" y="12"/>
                    </a:lnTo>
                    <a:lnTo>
                      <a:pt x="28" y="12"/>
                    </a:lnTo>
                    <a:lnTo>
                      <a:pt x="32" y="14"/>
                    </a:lnTo>
                    <a:lnTo>
                      <a:pt x="34" y="14"/>
                    </a:lnTo>
                    <a:lnTo>
                      <a:pt x="36" y="10"/>
                    </a:lnTo>
                    <a:lnTo>
                      <a:pt x="32" y="10"/>
                    </a:lnTo>
                    <a:lnTo>
                      <a:pt x="32" y="8"/>
                    </a:lnTo>
                    <a:close/>
                  </a:path>
                </a:pathLst>
              </a:custGeom>
              <a:solidFill>
                <a:srgbClr val="0071B4">
                  <a:alpha val="34901"/>
                </a:srgbClr>
              </a:solidFill>
              <a:ln w="9525">
                <a:noFill/>
                <a:round/>
                <a:headEnd/>
                <a:tailEnd/>
              </a:ln>
            </p:spPr>
            <p:txBody>
              <a:bodyPr/>
              <a:lstStyle/>
              <a:p>
                <a:endParaRPr lang="en-US"/>
              </a:p>
            </p:txBody>
          </p:sp>
          <p:sp>
            <p:nvSpPr>
              <p:cNvPr id="14416" name="Freeform 420"/>
              <p:cNvSpPr>
                <a:spLocks/>
              </p:cNvSpPr>
              <p:nvPr/>
            </p:nvSpPr>
            <p:spPr bwMode="auto">
              <a:xfrm>
                <a:off x="533" y="1986"/>
                <a:ext cx="10" cy="10"/>
              </a:xfrm>
              <a:custGeom>
                <a:avLst/>
                <a:gdLst>
                  <a:gd name="T0" fmla="*/ 4 w 10"/>
                  <a:gd name="T1" fmla="*/ 8 h 10"/>
                  <a:gd name="T2" fmla="*/ 8 w 10"/>
                  <a:gd name="T3" fmla="*/ 8 h 10"/>
                  <a:gd name="T4" fmla="*/ 10 w 10"/>
                  <a:gd name="T5" fmla="*/ 2 h 10"/>
                  <a:gd name="T6" fmla="*/ 8 w 10"/>
                  <a:gd name="T7" fmla="*/ 0 h 10"/>
                  <a:gd name="T8" fmla="*/ 6 w 10"/>
                  <a:gd name="T9" fmla="*/ 0 h 10"/>
                  <a:gd name="T10" fmla="*/ 0 w 10"/>
                  <a:gd name="T11" fmla="*/ 4 h 10"/>
                  <a:gd name="T12" fmla="*/ 0 w 10"/>
                  <a:gd name="T13" fmla="*/ 10 h 10"/>
                  <a:gd name="T14" fmla="*/ 0 w 10"/>
                  <a:gd name="T15" fmla="*/ 10 h 10"/>
                  <a:gd name="T16" fmla="*/ 4 w 10"/>
                  <a:gd name="T17" fmla="*/ 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0"/>
                  <a:gd name="T29" fmla="*/ 10 w 10"/>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0">
                    <a:moveTo>
                      <a:pt x="4" y="8"/>
                    </a:moveTo>
                    <a:lnTo>
                      <a:pt x="8" y="8"/>
                    </a:lnTo>
                    <a:lnTo>
                      <a:pt x="10" y="2"/>
                    </a:lnTo>
                    <a:lnTo>
                      <a:pt x="8" y="0"/>
                    </a:lnTo>
                    <a:lnTo>
                      <a:pt x="6" y="0"/>
                    </a:lnTo>
                    <a:lnTo>
                      <a:pt x="0" y="4"/>
                    </a:lnTo>
                    <a:lnTo>
                      <a:pt x="0" y="10"/>
                    </a:lnTo>
                    <a:lnTo>
                      <a:pt x="4" y="8"/>
                    </a:lnTo>
                    <a:close/>
                  </a:path>
                </a:pathLst>
              </a:custGeom>
              <a:solidFill>
                <a:srgbClr val="0071B4">
                  <a:alpha val="34901"/>
                </a:srgbClr>
              </a:solidFill>
              <a:ln w="9525">
                <a:noFill/>
                <a:round/>
                <a:headEnd/>
                <a:tailEnd/>
              </a:ln>
            </p:spPr>
            <p:txBody>
              <a:bodyPr/>
              <a:lstStyle/>
              <a:p>
                <a:endParaRPr lang="en-US"/>
              </a:p>
            </p:txBody>
          </p:sp>
          <p:sp>
            <p:nvSpPr>
              <p:cNvPr id="14417" name="Freeform 421"/>
              <p:cNvSpPr>
                <a:spLocks/>
              </p:cNvSpPr>
              <p:nvPr/>
            </p:nvSpPr>
            <p:spPr bwMode="auto">
              <a:xfrm>
                <a:off x="584" y="2106"/>
                <a:ext cx="6" cy="8"/>
              </a:xfrm>
              <a:custGeom>
                <a:avLst/>
                <a:gdLst>
                  <a:gd name="T0" fmla="*/ 4 w 6"/>
                  <a:gd name="T1" fmla="*/ 8 h 8"/>
                  <a:gd name="T2" fmla="*/ 6 w 6"/>
                  <a:gd name="T3" fmla="*/ 2 h 8"/>
                  <a:gd name="T4" fmla="*/ 6 w 6"/>
                  <a:gd name="T5" fmla="*/ 0 h 8"/>
                  <a:gd name="T6" fmla="*/ 6 w 6"/>
                  <a:gd name="T7" fmla="*/ 0 h 8"/>
                  <a:gd name="T8" fmla="*/ 2 w 6"/>
                  <a:gd name="T9" fmla="*/ 4 h 8"/>
                  <a:gd name="T10" fmla="*/ 2 w 6"/>
                  <a:gd name="T11" fmla="*/ 4 h 8"/>
                  <a:gd name="T12" fmla="*/ 0 w 6"/>
                  <a:gd name="T13" fmla="*/ 6 h 8"/>
                  <a:gd name="T14" fmla="*/ 2 w 6"/>
                  <a:gd name="T15" fmla="*/ 8 h 8"/>
                  <a:gd name="T16" fmla="*/ 2 w 6"/>
                  <a:gd name="T17" fmla="*/ 8 h 8"/>
                  <a:gd name="T18" fmla="*/ 4 w 6"/>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4" y="8"/>
                    </a:moveTo>
                    <a:lnTo>
                      <a:pt x="6" y="2"/>
                    </a:lnTo>
                    <a:lnTo>
                      <a:pt x="6" y="0"/>
                    </a:lnTo>
                    <a:lnTo>
                      <a:pt x="2" y="4"/>
                    </a:lnTo>
                    <a:lnTo>
                      <a:pt x="0" y="6"/>
                    </a:lnTo>
                    <a:lnTo>
                      <a:pt x="2" y="8"/>
                    </a:lnTo>
                    <a:lnTo>
                      <a:pt x="4" y="8"/>
                    </a:lnTo>
                    <a:close/>
                  </a:path>
                </a:pathLst>
              </a:custGeom>
              <a:solidFill>
                <a:srgbClr val="0071B4">
                  <a:alpha val="34901"/>
                </a:srgbClr>
              </a:solidFill>
              <a:ln w="9525">
                <a:noFill/>
                <a:round/>
                <a:headEnd/>
                <a:tailEnd/>
              </a:ln>
            </p:spPr>
            <p:txBody>
              <a:bodyPr/>
              <a:lstStyle/>
              <a:p>
                <a:endParaRPr lang="en-US"/>
              </a:p>
            </p:txBody>
          </p:sp>
          <p:sp>
            <p:nvSpPr>
              <p:cNvPr id="14418" name="Freeform 422"/>
              <p:cNvSpPr>
                <a:spLocks/>
              </p:cNvSpPr>
              <p:nvPr/>
            </p:nvSpPr>
            <p:spPr bwMode="auto">
              <a:xfrm>
                <a:off x="1922" y="2026"/>
                <a:ext cx="12" cy="10"/>
              </a:xfrm>
              <a:custGeom>
                <a:avLst/>
                <a:gdLst>
                  <a:gd name="T0" fmla="*/ 10 w 12"/>
                  <a:gd name="T1" fmla="*/ 2 h 10"/>
                  <a:gd name="T2" fmla="*/ 8 w 12"/>
                  <a:gd name="T3" fmla="*/ 0 h 10"/>
                  <a:gd name="T4" fmla="*/ 6 w 12"/>
                  <a:gd name="T5" fmla="*/ 0 h 10"/>
                  <a:gd name="T6" fmla="*/ 6 w 12"/>
                  <a:gd name="T7" fmla="*/ 0 h 10"/>
                  <a:gd name="T8" fmla="*/ 4 w 12"/>
                  <a:gd name="T9" fmla="*/ 0 h 10"/>
                  <a:gd name="T10" fmla="*/ 0 w 12"/>
                  <a:gd name="T11" fmla="*/ 2 h 10"/>
                  <a:gd name="T12" fmla="*/ 0 w 12"/>
                  <a:gd name="T13" fmla="*/ 4 h 10"/>
                  <a:gd name="T14" fmla="*/ 2 w 12"/>
                  <a:gd name="T15" fmla="*/ 4 h 10"/>
                  <a:gd name="T16" fmla="*/ 4 w 12"/>
                  <a:gd name="T17" fmla="*/ 8 h 10"/>
                  <a:gd name="T18" fmla="*/ 6 w 12"/>
                  <a:gd name="T19" fmla="*/ 6 h 10"/>
                  <a:gd name="T20" fmla="*/ 6 w 12"/>
                  <a:gd name="T21" fmla="*/ 10 h 10"/>
                  <a:gd name="T22" fmla="*/ 10 w 12"/>
                  <a:gd name="T23" fmla="*/ 10 h 10"/>
                  <a:gd name="T24" fmla="*/ 10 w 12"/>
                  <a:gd name="T25" fmla="*/ 10 h 10"/>
                  <a:gd name="T26" fmla="*/ 12 w 12"/>
                  <a:gd name="T27" fmla="*/ 4 h 10"/>
                  <a:gd name="T28" fmla="*/ 10 w 12"/>
                  <a:gd name="T29" fmla="*/ 2 h 10"/>
                  <a:gd name="T30" fmla="*/ 10 w 12"/>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0"/>
                  <a:gd name="T50" fmla="*/ 12 w 12"/>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0">
                    <a:moveTo>
                      <a:pt x="10" y="2"/>
                    </a:moveTo>
                    <a:lnTo>
                      <a:pt x="8" y="0"/>
                    </a:lnTo>
                    <a:lnTo>
                      <a:pt x="6" y="0"/>
                    </a:lnTo>
                    <a:lnTo>
                      <a:pt x="4" y="0"/>
                    </a:lnTo>
                    <a:lnTo>
                      <a:pt x="0" y="2"/>
                    </a:lnTo>
                    <a:lnTo>
                      <a:pt x="0" y="4"/>
                    </a:lnTo>
                    <a:lnTo>
                      <a:pt x="2" y="4"/>
                    </a:lnTo>
                    <a:lnTo>
                      <a:pt x="4" y="8"/>
                    </a:lnTo>
                    <a:lnTo>
                      <a:pt x="6" y="6"/>
                    </a:lnTo>
                    <a:lnTo>
                      <a:pt x="6" y="10"/>
                    </a:lnTo>
                    <a:lnTo>
                      <a:pt x="10" y="10"/>
                    </a:lnTo>
                    <a:lnTo>
                      <a:pt x="12" y="4"/>
                    </a:lnTo>
                    <a:lnTo>
                      <a:pt x="10" y="2"/>
                    </a:lnTo>
                    <a:close/>
                  </a:path>
                </a:pathLst>
              </a:custGeom>
              <a:solidFill>
                <a:srgbClr val="0071B4">
                  <a:alpha val="34901"/>
                </a:srgbClr>
              </a:solidFill>
              <a:ln w="9525">
                <a:noFill/>
                <a:round/>
                <a:headEnd/>
                <a:tailEnd/>
              </a:ln>
            </p:spPr>
            <p:txBody>
              <a:bodyPr/>
              <a:lstStyle/>
              <a:p>
                <a:endParaRPr lang="en-US"/>
              </a:p>
            </p:txBody>
          </p:sp>
          <p:sp>
            <p:nvSpPr>
              <p:cNvPr id="14419" name="Freeform 423"/>
              <p:cNvSpPr>
                <a:spLocks/>
              </p:cNvSpPr>
              <p:nvPr/>
            </p:nvSpPr>
            <p:spPr bwMode="auto">
              <a:xfrm>
                <a:off x="1883" y="2058"/>
                <a:ext cx="8" cy="10"/>
              </a:xfrm>
              <a:custGeom>
                <a:avLst/>
                <a:gdLst>
                  <a:gd name="T0" fmla="*/ 4 w 8"/>
                  <a:gd name="T1" fmla="*/ 2 h 10"/>
                  <a:gd name="T2" fmla="*/ 2 w 8"/>
                  <a:gd name="T3" fmla="*/ 4 h 10"/>
                  <a:gd name="T4" fmla="*/ 2 w 8"/>
                  <a:gd name="T5" fmla="*/ 2 h 10"/>
                  <a:gd name="T6" fmla="*/ 0 w 8"/>
                  <a:gd name="T7" fmla="*/ 8 h 10"/>
                  <a:gd name="T8" fmla="*/ 2 w 8"/>
                  <a:gd name="T9" fmla="*/ 10 h 10"/>
                  <a:gd name="T10" fmla="*/ 4 w 8"/>
                  <a:gd name="T11" fmla="*/ 8 h 10"/>
                  <a:gd name="T12" fmla="*/ 6 w 8"/>
                  <a:gd name="T13" fmla="*/ 6 h 10"/>
                  <a:gd name="T14" fmla="*/ 8 w 8"/>
                  <a:gd name="T15" fmla="*/ 4 h 10"/>
                  <a:gd name="T16" fmla="*/ 8 w 8"/>
                  <a:gd name="T17" fmla="*/ 0 h 10"/>
                  <a:gd name="T18" fmla="*/ 4 w 8"/>
                  <a:gd name="T19" fmla="*/ 0 h 10"/>
                  <a:gd name="T20" fmla="*/ 4 w 8"/>
                  <a:gd name="T21" fmla="*/ 2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0"/>
                  <a:gd name="T35" fmla="*/ 8 w 8"/>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0">
                    <a:moveTo>
                      <a:pt x="4" y="2"/>
                    </a:moveTo>
                    <a:lnTo>
                      <a:pt x="2" y="4"/>
                    </a:lnTo>
                    <a:lnTo>
                      <a:pt x="2" y="2"/>
                    </a:lnTo>
                    <a:lnTo>
                      <a:pt x="0" y="8"/>
                    </a:lnTo>
                    <a:lnTo>
                      <a:pt x="2" y="10"/>
                    </a:lnTo>
                    <a:lnTo>
                      <a:pt x="4" y="8"/>
                    </a:lnTo>
                    <a:lnTo>
                      <a:pt x="6" y="6"/>
                    </a:lnTo>
                    <a:lnTo>
                      <a:pt x="8" y="4"/>
                    </a:lnTo>
                    <a:lnTo>
                      <a:pt x="8" y="0"/>
                    </a:lnTo>
                    <a:lnTo>
                      <a:pt x="4" y="0"/>
                    </a:lnTo>
                    <a:lnTo>
                      <a:pt x="4" y="2"/>
                    </a:lnTo>
                    <a:close/>
                  </a:path>
                </a:pathLst>
              </a:custGeom>
              <a:solidFill>
                <a:srgbClr val="0071B4">
                  <a:alpha val="34901"/>
                </a:srgbClr>
              </a:solidFill>
              <a:ln w="9525">
                <a:noFill/>
                <a:round/>
                <a:headEnd/>
                <a:tailEnd/>
              </a:ln>
            </p:spPr>
            <p:txBody>
              <a:bodyPr/>
              <a:lstStyle/>
              <a:p>
                <a:endParaRPr lang="en-US"/>
              </a:p>
            </p:txBody>
          </p:sp>
          <p:sp>
            <p:nvSpPr>
              <p:cNvPr id="14420" name="Freeform 424"/>
              <p:cNvSpPr>
                <a:spLocks/>
              </p:cNvSpPr>
              <p:nvPr/>
            </p:nvSpPr>
            <p:spPr bwMode="auto">
              <a:xfrm>
                <a:off x="692" y="2125"/>
                <a:ext cx="6" cy="2"/>
              </a:xfrm>
              <a:custGeom>
                <a:avLst/>
                <a:gdLst>
                  <a:gd name="T0" fmla="*/ 4 w 6"/>
                  <a:gd name="T1" fmla="*/ 0 h 2"/>
                  <a:gd name="T2" fmla="*/ 6 w 6"/>
                  <a:gd name="T3" fmla="*/ 2 h 2"/>
                  <a:gd name="T4" fmla="*/ 6 w 6"/>
                  <a:gd name="T5" fmla="*/ 0 h 2"/>
                  <a:gd name="T6" fmla="*/ 2 w 6"/>
                  <a:gd name="T7" fmla="*/ 0 h 2"/>
                  <a:gd name="T8" fmla="*/ 2 w 6"/>
                  <a:gd name="T9" fmla="*/ 0 h 2"/>
                  <a:gd name="T10" fmla="*/ 0 w 6"/>
                  <a:gd name="T11" fmla="*/ 0 h 2"/>
                  <a:gd name="T12" fmla="*/ 2 w 6"/>
                  <a:gd name="T13" fmla="*/ 0 h 2"/>
                  <a:gd name="T14" fmla="*/ 2 w 6"/>
                  <a:gd name="T15" fmla="*/ 2 h 2"/>
                  <a:gd name="T16" fmla="*/ 4 w 6"/>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2"/>
                  <a:gd name="T29" fmla="*/ 6 w 6"/>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2">
                    <a:moveTo>
                      <a:pt x="4" y="0"/>
                    </a:moveTo>
                    <a:lnTo>
                      <a:pt x="6" y="2"/>
                    </a:lnTo>
                    <a:lnTo>
                      <a:pt x="6" y="0"/>
                    </a:lnTo>
                    <a:lnTo>
                      <a:pt x="2" y="0"/>
                    </a:lnTo>
                    <a:lnTo>
                      <a:pt x="0" y="0"/>
                    </a:lnTo>
                    <a:lnTo>
                      <a:pt x="2" y="0"/>
                    </a:lnTo>
                    <a:lnTo>
                      <a:pt x="2" y="2"/>
                    </a:lnTo>
                    <a:lnTo>
                      <a:pt x="4" y="0"/>
                    </a:lnTo>
                    <a:close/>
                  </a:path>
                </a:pathLst>
              </a:custGeom>
              <a:solidFill>
                <a:srgbClr val="0071B4">
                  <a:alpha val="34901"/>
                </a:srgbClr>
              </a:solidFill>
              <a:ln w="9525">
                <a:noFill/>
                <a:round/>
                <a:headEnd/>
                <a:tailEnd/>
              </a:ln>
            </p:spPr>
            <p:txBody>
              <a:bodyPr/>
              <a:lstStyle/>
              <a:p>
                <a:endParaRPr lang="en-US"/>
              </a:p>
            </p:txBody>
          </p:sp>
          <p:sp>
            <p:nvSpPr>
              <p:cNvPr id="14421" name="Freeform 425"/>
              <p:cNvSpPr>
                <a:spLocks/>
              </p:cNvSpPr>
              <p:nvPr/>
            </p:nvSpPr>
            <p:spPr bwMode="auto">
              <a:xfrm>
                <a:off x="1741" y="1972"/>
                <a:ext cx="14" cy="12"/>
              </a:xfrm>
              <a:custGeom>
                <a:avLst/>
                <a:gdLst>
                  <a:gd name="T0" fmla="*/ 10 w 14"/>
                  <a:gd name="T1" fmla="*/ 12 h 12"/>
                  <a:gd name="T2" fmla="*/ 14 w 14"/>
                  <a:gd name="T3" fmla="*/ 8 h 12"/>
                  <a:gd name="T4" fmla="*/ 12 w 14"/>
                  <a:gd name="T5" fmla="*/ 4 h 12"/>
                  <a:gd name="T6" fmla="*/ 10 w 14"/>
                  <a:gd name="T7" fmla="*/ 2 h 12"/>
                  <a:gd name="T8" fmla="*/ 8 w 14"/>
                  <a:gd name="T9" fmla="*/ 2 h 12"/>
                  <a:gd name="T10" fmla="*/ 6 w 14"/>
                  <a:gd name="T11" fmla="*/ 0 h 12"/>
                  <a:gd name="T12" fmla="*/ 4 w 14"/>
                  <a:gd name="T13" fmla="*/ 0 h 12"/>
                  <a:gd name="T14" fmla="*/ 0 w 14"/>
                  <a:gd name="T15" fmla="*/ 2 h 12"/>
                  <a:gd name="T16" fmla="*/ 0 w 14"/>
                  <a:gd name="T17" fmla="*/ 2 h 12"/>
                  <a:gd name="T18" fmla="*/ 0 w 14"/>
                  <a:gd name="T19" fmla="*/ 2 h 12"/>
                  <a:gd name="T20" fmla="*/ 10 w 14"/>
                  <a:gd name="T21" fmla="*/ 12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0" y="12"/>
                    </a:moveTo>
                    <a:lnTo>
                      <a:pt x="14" y="8"/>
                    </a:lnTo>
                    <a:lnTo>
                      <a:pt x="12" y="4"/>
                    </a:lnTo>
                    <a:lnTo>
                      <a:pt x="10" y="2"/>
                    </a:lnTo>
                    <a:lnTo>
                      <a:pt x="8" y="2"/>
                    </a:lnTo>
                    <a:lnTo>
                      <a:pt x="6" y="0"/>
                    </a:lnTo>
                    <a:lnTo>
                      <a:pt x="4" y="0"/>
                    </a:lnTo>
                    <a:lnTo>
                      <a:pt x="0" y="2"/>
                    </a:lnTo>
                    <a:lnTo>
                      <a:pt x="10" y="12"/>
                    </a:lnTo>
                    <a:close/>
                  </a:path>
                </a:pathLst>
              </a:custGeom>
              <a:solidFill>
                <a:srgbClr val="0071B4">
                  <a:alpha val="34901"/>
                </a:srgbClr>
              </a:solidFill>
              <a:ln w="9525">
                <a:noFill/>
                <a:round/>
                <a:headEnd/>
                <a:tailEnd/>
              </a:ln>
            </p:spPr>
            <p:txBody>
              <a:bodyPr/>
              <a:lstStyle/>
              <a:p>
                <a:endParaRPr lang="en-US"/>
              </a:p>
            </p:txBody>
          </p:sp>
          <p:sp>
            <p:nvSpPr>
              <p:cNvPr id="14422" name="Freeform 426"/>
              <p:cNvSpPr>
                <a:spLocks/>
              </p:cNvSpPr>
              <p:nvPr/>
            </p:nvSpPr>
            <p:spPr bwMode="auto">
              <a:xfrm>
                <a:off x="931" y="2121"/>
                <a:ext cx="20" cy="22"/>
              </a:xfrm>
              <a:custGeom>
                <a:avLst/>
                <a:gdLst>
                  <a:gd name="T0" fmla="*/ 10 w 20"/>
                  <a:gd name="T1" fmla="*/ 14 h 22"/>
                  <a:gd name="T2" fmla="*/ 12 w 20"/>
                  <a:gd name="T3" fmla="*/ 16 h 22"/>
                  <a:gd name="T4" fmla="*/ 20 w 20"/>
                  <a:gd name="T5" fmla="*/ 22 h 22"/>
                  <a:gd name="T6" fmla="*/ 20 w 20"/>
                  <a:gd name="T7" fmla="*/ 20 h 22"/>
                  <a:gd name="T8" fmla="*/ 20 w 20"/>
                  <a:gd name="T9" fmla="*/ 20 h 22"/>
                  <a:gd name="T10" fmla="*/ 20 w 20"/>
                  <a:gd name="T11" fmla="*/ 14 h 22"/>
                  <a:gd name="T12" fmla="*/ 18 w 20"/>
                  <a:gd name="T13" fmla="*/ 14 h 22"/>
                  <a:gd name="T14" fmla="*/ 16 w 20"/>
                  <a:gd name="T15" fmla="*/ 14 h 22"/>
                  <a:gd name="T16" fmla="*/ 14 w 20"/>
                  <a:gd name="T17" fmla="*/ 14 h 22"/>
                  <a:gd name="T18" fmla="*/ 10 w 20"/>
                  <a:gd name="T19" fmla="*/ 10 h 22"/>
                  <a:gd name="T20" fmla="*/ 12 w 20"/>
                  <a:gd name="T21" fmla="*/ 10 h 22"/>
                  <a:gd name="T22" fmla="*/ 18 w 20"/>
                  <a:gd name="T23" fmla="*/ 12 h 22"/>
                  <a:gd name="T24" fmla="*/ 20 w 20"/>
                  <a:gd name="T25" fmla="*/ 12 h 22"/>
                  <a:gd name="T26" fmla="*/ 20 w 20"/>
                  <a:gd name="T27" fmla="*/ 10 h 22"/>
                  <a:gd name="T28" fmla="*/ 18 w 20"/>
                  <a:gd name="T29" fmla="*/ 8 h 22"/>
                  <a:gd name="T30" fmla="*/ 20 w 20"/>
                  <a:gd name="T31" fmla="*/ 10 h 22"/>
                  <a:gd name="T32" fmla="*/ 20 w 20"/>
                  <a:gd name="T33" fmla="*/ 6 h 22"/>
                  <a:gd name="T34" fmla="*/ 20 w 20"/>
                  <a:gd name="T35" fmla="*/ 6 h 22"/>
                  <a:gd name="T36" fmla="*/ 18 w 20"/>
                  <a:gd name="T37" fmla="*/ 6 h 22"/>
                  <a:gd name="T38" fmla="*/ 18 w 20"/>
                  <a:gd name="T39" fmla="*/ 4 h 22"/>
                  <a:gd name="T40" fmla="*/ 14 w 20"/>
                  <a:gd name="T41" fmla="*/ 4 h 22"/>
                  <a:gd name="T42" fmla="*/ 14 w 20"/>
                  <a:gd name="T43" fmla="*/ 4 h 22"/>
                  <a:gd name="T44" fmla="*/ 12 w 20"/>
                  <a:gd name="T45" fmla="*/ 4 h 22"/>
                  <a:gd name="T46" fmla="*/ 12 w 20"/>
                  <a:gd name="T47" fmla="*/ 2 h 22"/>
                  <a:gd name="T48" fmla="*/ 8 w 20"/>
                  <a:gd name="T49" fmla="*/ 0 h 22"/>
                  <a:gd name="T50" fmla="*/ 6 w 20"/>
                  <a:gd name="T51" fmla="*/ 2 h 22"/>
                  <a:gd name="T52" fmla="*/ 4 w 20"/>
                  <a:gd name="T53" fmla="*/ 2 h 22"/>
                  <a:gd name="T54" fmla="*/ 4 w 20"/>
                  <a:gd name="T55" fmla="*/ 4 h 22"/>
                  <a:gd name="T56" fmla="*/ 2 w 20"/>
                  <a:gd name="T57" fmla="*/ 4 h 22"/>
                  <a:gd name="T58" fmla="*/ 2 w 20"/>
                  <a:gd name="T59" fmla="*/ 2 h 22"/>
                  <a:gd name="T60" fmla="*/ 0 w 20"/>
                  <a:gd name="T61" fmla="*/ 4 h 22"/>
                  <a:gd name="T62" fmla="*/ 0 w 20"/>
                  <a:gd name="T63" fmla="*/ 4 h 22"/>
                  <a:gd name="T64" fmla="*/ 4 w 20"/>
                  <a:gd name="T65" fmla="*/ 8 h 22"/>
                  <a:gd name="T66" fmla="*/ 2 w 20"/>
                  <a:gd name="T67" fmla="*/ 10 h 22"/>
                  <a:gd name="T68" fmla="*/ 2 w 20"/>
                  <a:gd name="T69" fmla="*/ 8 h 22"/>
                  <a:gd name="T70" fmla="*/ 2 w 20"/>
                  <a:gd name="T71" fmla="*/ 10 h 22"/>
                  <a:gd name="T72" fmla="*/ 2 w 20"/>
                  <a:gd name="T73" fmla="*/ 12 h 22"/>
                  <a:gd name="T74" fmla="*/ 2 w 20"/>
                  <a:gd name="T75" fmla="*/ 14 h 22"/>
                  <a:gd name="T76" fmla="*/ 4 w 20"/>
                  <a:gd name="T77" fmla="*/ 14 h 22"/>
                  <a:gd name="T78" fmla="*/ 4 w 20"/>
                  <a:gd name="T79" fmla="*/ 16 h 22"/>
                  <a:gd name="T80" fmla="*/ 4 w 20"/>
                  <a:gd name="T81" fmla="*/ 18 h 22"/>
                  <a:gd name="T82" fmla="*/ 6 w 20"/>
                  <a:gd name="T83" fmla="*/ 18 h 22"/>
                  <a:gd name="T84" fmla="*/ 8 w 20"/>
                  <a:gd name="T85" fmla="*/ 20 h 22"/>
                  <a:gd name="T86" fmla="*/ 6 w 20"/>
                  <a:gd name="T87" fmla="*/ 20 h 22"/>
                  <a:gd name="T88" fmla="*/ 6 w 20"/>
                  <a:gd name="T89" fmla="*/ 22 h 22"/>
                  <a:gd name="T90" fmla="*/ 8 w 20"/>
                  <a:gd name="T91" fmla="*/ 22 h 22"/>
                  <a:gd name="T92" fmla="*/ 10 w 20"/>
                  <a:gd name="T93" fmla="*/ 22 h 22"/>
                  <a:gd name="T94" fmla="*/ 10 w 20"/>
                  <a:gd name="T95" fmla="*/ 22 h 22"/>
                  <a:gd name="T96" fmla="*/ 10 w 20"/>
                  <a:gd name="T97" fmla="*/ 20 h 22"/>
                  <a:gd name="T98" fmla="*/ 10 w 20"/>
                  <a:gd name="T99" fmla="*/ 18 h 22"/>
                  <a:gd name="T100" fmla="*/ 10 w 20"/>
                  <a:gd name="T101" fmla="*/ 16 h 22"/>
                  <a:gd name="T102" fmla="*/ 10 w 20"/>
                  <a:gd name="T103" fmla="*/ 14 h 22"/>
                  <a:gd name="T104" fmla="*/ 10 w 20"/>
                  <a:gd name="T105" fmla="*/ 14 h 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
                  <a:gd name="T160" fmla="*/ 0 h 22"/>
                  <a:gd name="T161" fmla="*/ 20 w 20"/>
                  <a:gd name="T162" fmla="*/ 22 h 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 h="22">
                    <a:moveTo>
                      <a:pt x="10" y="14"/>
                    </a:moveTo>
                    <a:lnTo>
                      <a:pt x="12" y="16"/>
                    </a:lnTo>
                    <a:lnTo>
                      <a:pt x="20" y="22"/>
                    </a:lnTo>
                    <a:lnTo>
                      <a:pt x="20" y="20"/>
                    </a:lnTo>
                    <a:lnTo>
                      <a:pt x="20" y="14"/>
                    </a:lnTo>
                    <a:lnTo>
                      <a:pt x="18" y="14"/>
                    </a:lnTo>
                    <a:lnTo>
                      <a:pt x="16" y="14"/>
                    </a:lnTo>
                    <a:lnTo>
                      <a:pt x="14" y="14"/>
                    </a:lnTo>
                    <a:lnTo>
                      <a:pt x="10" y="10"/>
                    </a:lnTo>
                    <a:lnTo>
                      <a:pt x="12" y="10"/>
                    </a:lnTo>
                    <a:lnTo>
                      <a:pt x="18" y="12"/>
                    </a:lnTo>
                    <a:lnTo>
                      <a:pt x="20" y="12"/>
                    </a:lnTo>
                    <a:lnTo>
                      <a:pt x="20" y="10"/>
                    </a:lnTo>
                    <a:lnTo>
                      <a:pt x="18" y="8"/>
                    </a:lnTo>
                    <a:lnTo>
                      <a:pt x="20" y="10"/>
                    </a:lnTo>
                    <a:lnTo>
                      <a:pt x="20" y="6"/>
                    </a:lnTo>
                    <a:lnTo>
                      <a:pt x="18" y="6"/>
                    </a:lnTo>
                    <a:lnTo>
                      <a:pt x="18" y="4"/>
                    </a:lnTo>
                    <a:lnTo>
                      <a:pt x="14" y="4"/>
                    </a:lnTo>
                    <a:lnTo>
                      <a:pt x="12" y="4"/>
                    </a:lnTo>
                    <a:lnTo>
                      <a:pt x="12" y="2"/>
                    </a:lnTo>
                    <a:lnTo>
                      <a:pt x="8" y="0"/>
                    </a:lnTo>
                    <a:lnTo>
                      <a:pt x="6" y="2"/>
                    </a:lnTo>
                    <a:lnTo>
                      <a:pt x="4" y="2"/>
                    </a:lnTo>
                    <a:lnTo>
                      <a:pt x="4" y="4"/>
                    </a:lnTo>
                    <a:lnTo>
                      <a:pt x="2" y="4"/>
                    </a:lnTo>
                    <a:lnTo>
                      <a:pt x="2" y="2"/>
                    </a:lnTo>
                    <a:lnTo>
                      <a:pt x="0" y="4"/>
                    </a:lnTo>
                    <a:lnTo>
                      <a:pt x="4" y="8"/>
                    </a:lnTo>
                    <a:lnTo>
                      <a:pt x="2" y="10"/>
                    </a:lnTo>
                    <a:lnTo>
                      <a:pt x="2" y="8"/>
                    </a:lnTo>
                    <a:lnTo>
                      <a:pt x="2" y="10"/>
                    </a:lnTo>
                    <a:lnTo>
                      <a:pt x="2" y="12"/>
                    </a:lnTo>
                    <a:lnTo>
                      <a:pt x="2" y="14"/>
                    </a:lnTo>
                    <a:lnTo>
                      <a:pt x="4" y="14"/>
                    </a:lnTo>
                    <a:lnTo>
                      <a:pt x="4" y="16"/>
                    </a:lnTo>
                    <a:lnTo>
                      <a:pt x="4" y="18"/>
                    </a:lnTo>
                    <a:lnTo>
                      <a:pt x="6" y="18"/>
                    </a:lnTo>
                    <a:lnTo>
                      <a:pt x="8" y="20"/>
                    </a:lnTo>
                    <a:lnTo>
                      <a:pt x="6" y="20"/>
                    </a:lnTo>
                    <a:lnTo>
                      <a:pt x="6" y="22"/>
                    </a:lnTo>
                    <a:lnTo>
                      <a:pt x="8" y="22"/>
                    </a:lnTo>
                    <a:lnTo>
                      <a:pt x="10" y="22"/>
                    </a:lnTo>
                    <a:lnTo>
                      <a:pt x="10" y="20"/>
                    </a:lnTo>
                    <a:lnTo>
                      <a:pt x="10" y="18"/>
                    </a:lnTo>
                    <a:lnTo>
                      <a:pt x="10" y="16"/>
                    </a:lnTo>
                    <a:lnTo>
                      <a:pt x="10" y="14"/>
                    </a:lnTo>
                    <a:close/>
                  </a:path>
                </a:pathLst>
              </a:custGeom>
              <a:solidFill>
                <a:srgbClr val="0071B4">
                  <a:alpha val="34901"/>
                </a:srgbClr>
              </a:solidFill>
              <a:ln w="9525">
                <a:noFill/>
                <a:round/>
                <a:headEnd/>
                <a:tailEnd/>
              </a:ln>
            </p:spPr>
            <p:txBody>
              <a:bodyPr/>
              <a:lstStyle/>
              <a:p>
                <a:endParaRPr lang="en-US"/>
              </a:p>
            </p:txBody>
          </p:sp>
          <p:sp>
            <p:nvSpPr>
              <p:cNvPr id="14423" name="Freeform 427"/>
              <p:cNvSpPr>
                <a:spLocks/>
              </p:cNvSpPr>
              <p:nvPr/>
            </p:nvSpPr>
            <p:spPr bwMode="auto">
              <a:xfrm>
                <a:off x="1795" y="1938"/>
                <a:ext cx="2" cy="2"/>
              </a:xfrm>
              <a:custGeom>
                <a:avLst/>
                <a:gdLst>
                  <a:gd name="T0" fmla="*/ 2 w 2"/>
                  <a:gd name="T1" fmla="*/ 0 h 2"/>
                  <a:gd name="T2" fmla="*/ 0 w 2"/>
                  <a:gd name="T3" fmla="*/ 0 h 2"/>
                  <a:gd name="T4" fmla="*/ 2 w 2"/>
                  <a:gd name="T5" fmla="*/ 2 h 2"/>
                  <a:gd name="T6" fmla="*/ 2 w 2"/>
                  <a:gd name="T7" fmla="*/ 0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0"/>
                    </a:moveTo>
                    <a:lnTo>
                      <a:pt x="0" y="0"/>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424" name="Freeform 428"/>
              <p:cNvSpPr>
                <a:spLocks/>
              </p:cNvSpPr>
              <p:nvPr/>
            </p:nvSpPr>
            <p:spPr bwMode="auto">
              <a:xfrm>
                <a:off x="955" y="2125"/>
                <a:ext cx="12" cy="28"/>
              </a:xfrm>
              <a:custGeom>
                <a:avLst/>
                <a:gdLst>
                  <a:gd name="T0" fmla="*/ 6 w 12"/>
                  <a:gd name="T1" fmla="*/ 22 h 28"/>
                  <a:gd name="T2" fmla="*/ 8 w 12"/>
                  <a:gd name="T3" fmla="*/ 24 h 28"/>
                  <a:gd name="T4" fmla="*/ 8 w 12"/>
                  <a:gd name="T5" fmla="*/ 24 h 28"/>
                  <a:gd name="T6" fmla="*/ 8 w 12"/>
                  <a:gd name="T7" fmla="*/ 20 h 28"/>
                  <a:gd name="T8" fmla="*/ 10 w 12"/>
                  <a:gd name="T9" fmla="*/ 20 h 28"/>
                  <a:gd name="T10" fmla="*/ 12 w 12"/>
                  <a:gd name="T11" fmla="*/ 20 h 28"/>
                  <a:gd name="T12" fmla="*/ 12 w 12"/>
                  <a:gd name="T13" fmla="*/ 18 h 28"/>
                  <a:gd name="T14" fmla="*/ 10 w 12"/>
                  <a:gd name="T15" fmla="*/ 18 h 28"/>
                  <a:gd name="T16" fmla="*/ 10 w 12"/>
                  <a:gd name="T17" fmla="*/ 16 h 28"/>
                  <a:gd name="T18" fmla="*/ 10 w 12"/>
                  <a:gd name="T19" fmla="*/ 16 h 28"/>
                  <a:gd name="T20" fmla="*/ 12 w 12"/>
                  <a:gd name="T21" fmla="*/ 16 h 28"/>
                  <a:gd name="T22" fmla="*/ 10 w 12"/>
                  <a:gd name="T23" fmla="*/ 14 h 28"/>
                  <a:gd name="T24" fmla="*/ 8 w 12"/>
                  <a:gd name="T25" fmla="*/ 12 h 28"/>
                  <a:gd name="T26" fmla="*/ 8 w 12"/>
                  <a:gd name="T27" fmla="*/ 10 h 28"/>
                  <a:gd name="T28" fmla="*/ 8 w 12"/>
                  <a:gd name="T29" fmla="*/ 10 h 28"/>
                  <a:gd name="T30" fmla="*/ 6 w 12"/>
                  <a:gd name="T31" fmla="*/ 4 h 28"/>
                  <a:gd name="T32" fmla="*/ 6 w 12"/>
                  <a:gd name="T33" fmla="*/ 4 h 28"/>
                  <a:gd name="T34" fmla="*/ 6 w 12"/>
                  <a:gd name="T35" fmla="*/ 2 h 28"/>
                  <a:gd name="T36" fmla="*/ 8 w 12"/>
                  <a:gd name="T37" fmla="*/ 2 h 28"/>
                  <a:gd name="T38" fmla="*/ 12 w 12"/>
                  <a:gd name="T39" fmla="*/ 14 h 28"/>
                  <a:gd name="T40" fmla="*/ 12 w 12"/>
                  <a:gd name="T41" fmla="*/ 12 h 28"/>
                  <a:gd name="T42" fmla="*/ 12 w 12"/>
                  <a:gd name="T43" fmla="*/ 10 h 28"/>
                  <a:gd name="T44" fmla="*/ 10 w 12"/>
                  <a:gd name="T45" fmla="*/ 6 h 28"/>
                  <a:gd name="T46" fmla="*/ 6 w 12"/>
                  <a:gd name="T47" fmla="*/ 0 h 28"/>
                  <a:gd name="T48" fmla="*/ 0 w 12"/>
                  <a:gd name="T49" fmla="*/ 0 h 28"/>
                  <a:gd name="T50" fmla="*/ 0 w 12"/>
                  <a:gd name="T51" fmla="*/ 0 h 28"/>
                  <a:gd name="T52" fmla="*/ 0 w 12"/>
                  <a:gd name="T53" fmla="*/ 2 h 28"/>
                  <a:gd name="T54" fmla="*/ 2 w 12"/>
                  <a:gd name="T55" fmla="*/ 14 h 28"/>
                  <a:gd name="T56" fmla="*/ 2 w 12"/>
                  <a:gd name="T57" fmla="*/ 14 h 28"/>
                  <a:gd name="T58" fmla="*/ 2 w 12"/>
                  <a:gd name="T59" fmla="*/ 16 h 28"/>
                  <a:gd name="T60" fmla="*/ 4 w 12"/>
                  <a:gd name="T61" fmla="*/ 14 h 28"/>
                  <a:gd name="T62" fmla="*/ 6 w 12"/>
                  <a:gd name="T63" fmla="*/ 14 h 28"/>
                  <a:gd name="T64" fmla="*/ 4 w 12"/>
                  <a:gd name="T65" fmla="*/ 16 h 28"/>
                  <a:gd name="T66" fmla="*/ 2 w 12"/>
                  <a:gd name="T67" fmla="*/ 16 h 28"/>
                  <a:gd name="T68" fmla="*/ 4 w 12"/>
                  <a:gd name="T69" fmla="*/ 18 h 28"/>
                  <a:gd name="T70" fmla="*/ 4 w 12"/>
                  <a:gd name="T71" fmla="*/ 18 h 28"/>
                  <a:gd name="T72" fmla="*/ 4 w 12"/>
                  <a:gd name="T73" fmla="*/ 20 h 28"/>
                  <a:gd name="T74" fmla="*/ 2 w 12"/>
                  <a:gd name="T75" fmla="*/ 20 h 28"/>
                  <a:gd name="T76" fmla="*/ 2 w 12"/>
                  <a:gd name="T77" fmla="*/ 20 h 28"/>
                  <a:gd name="T78" fmla="*/ 2 w 12"/>
                  <a:gd name="T79" fmla="*/ 26 h 28"/>
                  <a:gd name="T80" fmla="*/ 2 w 12"/>
                  <a:gd name="T81" fmla="*/ 28 h 28"/>
                  <a:gd name="T82" fmla="*/ 2 w 12"/>
                  <a:gd name="T83" fmla="*/ 28 h 28"/>
                  <a:gd name="T84" fmla="*/ 4 w 12"/>
                  <a:gd name="T85" fmla="*/ 28 h 28"/>
                  <a:gd name="T86" fmla="*/ 6 w 12"/>
                  <a:gd name="T87" fmla="*/ 22 h 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
                  <a:gd name="T133" fmla="*/ 0 h 28"/>
                  <a:gd name="T134" fmla="*/ 12 w 12"/>
                  <a:gd name="T135" fmla="*/ 28 h 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 h="28">
                    <a:moveTo>
                      <a:pt x="6" y="22"/>
                    </a:moveTo>
                    <a:lnTo>
                      <a:pt x="8" y="24"/>
                    </a:lnTo>
                    <a:lnTo>
                      <a:pt x="8" y="20"/>
                    </a:lnTo>
                    <a:lnTo>
                      <a:pt x="10" y="20"/>
                    </a:lnTo>
                    <a:lnTo>
                      <a:pt x="12" y="20"/>
                    </a:lnTo>
                    <a:lnTo>
                      <a:pt x="12" y="18"/>
                    </a:lnTo>
                    <a:lnTo>
                      <a:pt x="10" y="18"/>
                    </a:lnTo>
                    <a:lnTo>
                      <a:pt x="10" y="16"/>
                    </a:lnTo>
                    <a:lnTo>
                      <a:pt x="12" y="16"/>
                    </a:lnTo>
                    <a:lnTo>
                      <a:pt x="10" y="14"/>
                    </a:lnTo>
                    <a:lnTo>
                      <a:pt x="8" y="12"/>
                    </a:lnTo>
                    <a:lnTo>
                      <a:pt x="8" y="10"/>
                    </a:lnTo>
                    <a:lnTo>
                      <a:pt x="6" y="4"/>
                    </a:lnTo>
                    <a:lnTo>
                      <a:pt x="6" y="2"/>
                    </a:lnTo>
                    <a:lnTo>
                      <a:pt x="8" y="2"/>
                    </a:lnTo>
                    <a:lnTo>
                      <a:pt x="12" y="14"/>
                    </a:lnTo>
                    <a:lnTo>
                      <a:pt x="12" y="12"/>
                    </a:lnTo>
                    <a:lnTo>
                      <a:pt x="12" y="10"/>
                    </a:lnTo>
                    <a:lnTo>
                      <a:pt x="10" y="6"/>
                    </a:lnTo>
                    <a:lnTo>
                      <a:pt x="6" y="0"/>
                    </a:lnTo>
                    <a:lnTo>
                      <a:pt x="0" y="0"/>
                    </a:lnTo>
                    <a:lnTo>
                      <a:pt x="0" y="2"/>
                    </a:lnTo>
                    <a:lnTo>
                      <a:pt x="2" y="14"/>
                    </a:lnTo>
                    <a:lnTo>
                      <a:pt x="2" y="16"/>
                    </a:lnTo>
                    <a:lnTo>
                      <a:pt x="4" y="14"/>
                    </a:lnTo>
                    <a:lnTo>
                      <a:pt x="6" y="14"/>
                    </a:lnTo>
                    <a:lnTo>
                      <a:pt x="4" y="16"/>
                    </a:lnTo>
                    <a:lnTo>
                      <a:pt x="2" y="16"/>
                    </a:lnTo>
                    <a:lnTo>
                      <a:pt x="4" y="18"/>
                    </a:lnTo>
                    <a:lnTo>
                      <a:pt x="4" y="20"/>
                    </a:lnTo>
                    <a:lnTo>
                      <a:pt x="2" y="20"/>
                    </a:lnTo>
                    <a:lnTo>
                      <a:pt x="2" y="26"/>
                    </a:lnTo>
                    <a:lnTo>
                      <a:pt x="2" y="28"/>
                    </a:lnTo>
                    <a:lnTo>
                      <a:pt x="4" y="28"/>
                    </a:lnTo>
                    <a:lnTo>
                      <a:pt x="6" y="22"/>
                    </a:lnTo>
                    <a:close/>
                  </a:path>
                </a:pathLst>
              </a:custGeom>
              <a:solidFill>
                <a:srgbClr val="0071B4">
                  <a:alpha val="34901"/>
                </a:srgbClr>
              </a:solidFill>
              <a:ln w="9525">
                <a:noFill/>
                <a:round/>
                <a:headEnd/>
                <a:tailEnd/>
              </a:ln>
            </p:spPr>
            <p:txBody>
              <a:bodyPr/>
              <a:lstStyle/>
              <a:p>
                <a:endParaRPr lang="en-US"/>
              </a:p>
            </p:txBody>
          </p:sp>
          <p:sp>
            <p:nvSpPr>
              <p:cNvPr id="14425" name="Freeform 429"/>
              <p:cNvSpPr>
                <a:spLocks/>
              </p:cNvSpPr>
              <p:nvPr/>
            </p:nvSpPr>
            <p:spPr bwMode="auto">
              <a:xfrm>
                <a:off x="5112" y="2098"/>
                <a:ext cx="18" cy="20"/>
              </a:xfrm>
              <a:custGeom>
                <a:avLst/>
                <a:gdLst>
                  <a:gd name="T0" fmla="*/ 10 w 18"/>
                  <a:gd name="T1" fmla="*/ 12 h 20"/>
                  <a:gd name="T2" fmla="*/ 16 w 18"/>
                  <a:gd name="T3" fmla="*/ 10 h 20"/>
                  <a:gd name="T4" fmla="*/ 18 w 18"/>
                  <a:gd name="T5" fmla="*/ 6 h 20"/>
                  <a:gd name="T6" fmla="*/ 18 w 18"/>
                  <a:gd name="T7" fmla="*/ 2 h 20"/>
                  <a:gd name="T8" fmla="*/ 16 w 18"/>
                  <a:gd name="T9" fmla="*/ 0 h 20"/>
                  <a:gd name="T10" fmla="*/ 14 w 18"/>
                  <a:gd name="T11" fmla="*/ 0 h 20"/>
                  <a:gd name="T12" fmla="*/ 14 w 18"/>
                  <a:gd name="T13" fmla="*/ 2 h 20"/>
                  <a:gd name="T14" fmla="*/ 6 w 18"/>
                  <a:gd name="T15" fmla="*/ 4 h 20"/>
                  <a:gd name="T16" fmla="*/ 4 w 18"/>
                  <a:gd name="T17" fmla="*/ 6 h 20"/>
                  <a:gd name="T18" fmla="*/ 6 w 18"/>
                  <a:gd name="T19" fmla="*/ 6 h 20"/>
                  <a:gd name="T20" fmla="*/ 0 w 18"/>
                  <a:gd name="T21" fmla="*/ 20 h 20"/>
                  <a:gd name="T22" fmla="*/ 10 w 18"/>
                  <a:gd name="T23" fmla="*/ 12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0"/>
                  <a:gd name="T38" fmla="*/ 18 w 1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0">
                    <a:moveTo>
                      <a:pt x="10" y="12"/>
                    </a:moveTo>
                    <a:lnTo>
                      <a:pt x="16" y="10"/>
                    </a:lnTo>
                    <a:lnTo>
                      <a:pt x="18" y="6"/>
                    </a:lnTo>
                    <a:lnTo>
                      <a:pt x="18" y="2"/>
                    </a:lnTo>
                    <a:lnTo>
                      <a:pt x="16" y="0"/>
                    </a:lnTo>
                    <a:lnTo>
                      <a:pt x="14" y="0"/>
                    </a:lnTo>
                    <a:lnTo>
                      <a:pt x="14" y="2"/>
                    </a:lnTo>
                    <a:lnTo>
                      <a:pt x="6" y="4"/>
                    </a:lnTo>
                    <a:lnTo>
                      <a:pt x="4" y="6"/>
                    </a:lnTo>
                    <a:lnTo>
                      <a:pt x="6" y="6"/>
                    </a:lnTo>
                    <a:lnTo>
                      <a:pt x="0" y="20"/>
                    </a:lnTo>
                    <a:lnTo>
                      <a:pt x="10" y="12"/>
                    </a:lnTo>
                    <a:close/>
                  </a:path>
                </a:pathLst>
              </a:custGeom>
              <a:solidFill>
                <a:srgbClr val="0071B4">
                  <a:alpha val="34901"/>
                </a:srgbClr>
              </a:solidFill>
              <a:ln w="9525">
                <a:noFill/>
                <a:round/>
                <a:headEnd/>
                <a:tailEnd/>
              </a:ln>
            </p:spPr>
            <p:txBody>
              <a:bodyPr/>
              <a:lstStyle/>
              <a:p>
                <a:endParaRPr lang="en-US"/>
              </a:p>
            </p:txBody>
          </p:sp>
          <p:sp>
            <p:nvSpPr>
              <p:cNvPr id="14426" name="Freeform 430"/>
              <p:cNvSpPr>
                <a:spLocks/>
              </p:cNvSpPr>
              <p:nvPr/>
            </p:nvSpPr>
            <p:spPr bwMode="auto">
              <a:xfrm>
                <a:off x="1715" y="2006"/>
                <a:ext cx="14" cy="24"/>
              </a:xfrm>
              <a:custGeom>
                <a:avLst/>
                <a:gdLst>
                  <a:gd name="T0" fmla="*/ 4 w 14"/>
                  <a:gd name="T1" fmla="*/ 22 h 24"/>
                  <a:gd name="T2" fmla="*/ 6 w 14"/>
                  <a:gd name="T3" fmla="*/ 24 h 24"/>
                  <a:gd name="T4" fmla="*/ 6 w 14"/>
                  <a:gd name="T5" fmla="*/ 24 h 24"/>
                  <a:gd name="T6" fmla="*/ 8 w 14"/>
                  <a:gd name="T7" fmla="*/ 22 h 24"/>
                  <a:gd name="T8" fmla="*/ 8 w 14"/>
                  <a:gd name="T9" fmla="*/ 20 h 24"/>
                  <a:gd name="T10" fmla="*/ 14 w 14"/>
                  <a:gd name="T11" fmla="*/ 2 h 24"/>
                  <a:gd name="T12" fmla="*/ 12 w 14"/>
                  <a:gd name="T13" fmla="*/ 2 h 24"/>
                  <a:gd name="T14" fmla="*/ 4 w 14"/>
                  <a:gd name="T15" fmla="*/ 0 h 24"/>
                  <a:gd name="T16" fmla="*/ 4 w 14"/>
                  <a:gd name="T17" fmla="*/ 2 h 24"/>
                  <a:gd name="T18" fmla="*/ 4 w 14"/>
                  <a:gd name="T19" fmla="*/ 2 h 24"/>
                  <a:gd name="T20" fmla="*/ 2 w 14"/>
                  <a:gd name="T21" fmla="*/ 2 h 24"/>
                  <a:gd name="T22" fmla="*/ 2 w 14"/>
                  <a:gd name="T23" fmla="*/ 4 h 24"/>
                  <a:gd name="T24" fmla="*/ 0 w 14"/>
                  <a:gd name="T25" fmla="*/ 18 h 24"/>
                  <a:gd name="T26" fmla="*/ 2 w 14"/>
                  <a:gd name="T27" fmla="*/ 20 h 24"/>
                  <a:gd name="T28" fmla="*/ 4 w 14"/>
                  <a:gd name="T29" fmla="*/ 2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24"/>
                  <a:gd name="T47" fmla="*/ 14 w 14"/>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24">
                    <a:moveTo>
                      <a:pt x="4" y="22"/>
                    </a:moveTo>
                    <a:lnTo>
                      <a:pt x="6" y="24"/>
                    </a:lnTo>
                    <a:lnTo>
                      <a:pt x="8" y="22"/>
                    </a:lnTo>
                    <a:lnTo>
                      <a:pt x="8" y="20"/>
                    </a:lnTo>
                    <a:lnTo>
                      <a:pt x="14" y="2"/>
                    </a:lnTo>
                    <a:lnTo>
                      <a:pt x="12" y="2"/>
                    </a:lnTo>
                    <a:lnTo>
                      <a:pt x="4" y="0"/>
                    </a:lnTo>
                    <a:lnTo>
                      <a:pt x="4" y="2"/>
                    </a:lnTo>
                    <a:lnTo>
                      <a:pt x="2" y="2"/>
                    </a:lnTo>
                    <a:lnTo>
                      <a:pt x="2" y="4"/>
                    </a:lnTo>
                    <a:lnTo>
                      <a:pt x="0" y="18"/>
                    </a:lnTo>
                    <a:lnTo>
                      <a:pt x="2" y="20"/>
                    </a:lnTo>
                    <a:lnTo>
                      <a:pt x="4" y="22"/>
                    </a:lnTo>
                    <a:close/>
                  </a:path>
                </a:pathLst>
              </a:custGeom>
              <a:solidFill>
                <a:srgbClr val="0071B4">
                  <a:alpha val="34901"/>
                </a:srgbClr>
              </a:solidFill>
              <a:ln w="9525">
                <a:noFill/>
                <a:round/>
                <a:headEnd/>
                <a:tailEnd/>
              </a:ln>
            </p:spPr>
            <p:txBody>
              <a:bodyPr/>
              <a:lstStyle/>
              <a:p>
                <a:endParaRPr lang="en-US"/>
              </a:p>
            </p:txBody>
          </p:sp>
          <p:sp>
            <p:nvSpPr>
              <p:cNvPr id="14427" name="Freeform 431"/>
              <p:cNvSpPr>
                <a:spLocks/>
              </p:cNvSpPr>
              <p:nvPr/>
            </p:nvSpPr>
            <p:spPr bwMode="auto">
              <a:xfrm>
                <a:off x="786" y="2060"/>
                <a:ext cx="7" cy="6"/>
              </a:xfrm>
              <a:custGeom>
                <a:avLst/>
                <a:gdLst>
                  <a:gd name="T0" fmla="*/ 5 w 7"/>
                  <a:gd name="T1" fmla="*/ 2 h 6"/>
                  <a:gd name="T2" fmla="*/ 3 w 7"/>
                  <a:gd name="T3" fmla="*/ 2 h 6"/>
                  <a:gd name="T4" fmla="*/ 3 w 7"/>
                  <a:gd name="T5" fmla="*/ 2 h 6"/>
                  <a:gd name="T6" fmla="*/ 1 w 7"/>
                  <a:gd name="T7" fmla="*/ 0 h 6"/>
                  <a:gd name="T8" fmla="*/ 1 w 7"/>
                  <a:gd name="T9" fmla="*/ 2 h 6"/>
                  <a:gd name="T10" fmla="*/ 0 w 7"/>
                  <a:gd name="T11" fmla="*/ 2 h 6"/>
                  <a:gd name="T12" fmla="*/ 0 w 7"/>
                  <a:gd name="T13" fmla="*/ 4 h 6"/>
                  <a:gd name="T14" fmla="*/ 0 w 7"/>
                  <a:gd name="T15" fmla="*/ 6 h 6"/>
                  <a:gd name="T16" fmla="*/ 0 w 7"/>
                  <a:gd name="T17" fmla="*/ 4 h 6"/>
                  <a:gd name="T18" fmla="*/ 1 w 7"/>
                  <a:gd name="T19" fmla="*/ 6 h 6"/>
                  <a:gd name="T20" fmla="*/ 1 w 7"/>
                  <a:gd name="T21" fmla="*/ 4 h 6"/>
                  <a:gd name="T22" fmla="*/ 3 w 7"/>
                  <a:gd name="T23" fmla="*/ 6 h 6"/>
                  <a:gd name="T24" fmla="*/ 1 w 7"/>
                  <a:gd name="T25" fmla="*/ 6 h 6"/>
                  <a:gd name="T26" fmla="*/ 7 w 7"/>
                  <a:gd name="T27" fmla="*/ 4 h 6"/>
                  <a:gd name="T28" fmla="*/ 7 w 7"/>
                  <a:gd name="T29" fmla="*/ 4 h 6"/>
                  <a:gd name="T30" fmla="*/ 7 w 7"/>
                  <a:gd name="T31" fmla="*/ 2 h 6"/>
                  <a:gd name="T32" fmla="*/ 5 w 7"/>
                  <a:gd name="T33" fmla="*/ 2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6"/>
                  <a:gd name="T53" fmla="*/ 7 w 7"/>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6">
                    <a:moveTo>
                      <a:pt x="5" y="2"/>
                    </a:moveTo>
                    <a:lnTo>
                      <a:pt x="3" y="2"/>
                    </a:lnTo>
                    <a:lnTo>
                      <a:pt x="1" y="0"/>
                    </a:lnTo>
                    <a:lnTo>
                      <a:pt x="1" y="2"/>
                    </a:lnTo>
                    <a:lnTo>
                      <a:pt x="0" y="2"/>
                    </a:lnTo>
                    <a:lnTo>
                      <a:pt x="0" y="4"/>
                    </a:lnTo>
                    <a:lnTo>
                      <a:pt x="0" y="6"/>
                    </a:lnTo>
                    <a:lnTo>
                      <a:pt x="0" y="4"/>
                    </a:lnTo>
                    <a:lnTo>
                      <a:pt x="1" y="6"/>
                    </a:lnTo>
                    <a:lnTo>
                      <a:pt x="1" y="4"/>
                    </a:lnTo>
                    <a:lnTo>
                      <a:pt x="3" y="6"/>
                    </a:lnTo>
                    <a:lnTo>
                      <a:pt x="1" y="6"/>
                    </a:lnTo>
                    <a:lnTo>
                      <a:pt x="7" y="4"/>
                    </a:lnTo>
                    <a:lnTo>
                      <a:pt x="7" y="2"/>
                    </a:lnTo>
                    <a:lnTo>
                      <a:pt x="5" y="2"/>
                    </a:lnTo>
                    <a:close/>
                  </a:path>
                </a:pathLst>
              </a:custGeom>
              <a:solidFill>
                <a:srgbClr val="0071B4">
                  <a:alpha val="34901"/>
                </a:srgbClr>
              </a:solidFill>
              <a:ln w="9525">
                <a:noFill/>
                <a:round/>
                <a:headEnd/>
                <a:tailEnd/>
              </a:ln>
            </p:spPr>
            <p:txBody>
              <a:bodyPr/>
              <a:lstStyle/>
              <a:p>
                <a:endParaRPr lang="en-US"/>
              </a:p>
            </p:txBody>
          </p:sp>
          <p:sp>
            <p:nvSpPr>
              <p:cNvPr id="14428" name="Freeform 432"/>
              <p:cNvSpPr>
                <a:spLocks/>
              </p:cNvSpPr>
              <p:nvPr/>
            </p:nvSpPr>
            <p:spPr bwMode="auto">
              <a:xfrm>
                <a:off x="770" y="2064"/>
                <a:ext cx="14" cy="16"/>
              </a:xfrm>
              <a:custGeom>
                <a:avLst/>
                <a:gdLst>
                  <a:gd name="T0" fmla="*/ 12 w 14"/>
                  <a:gd name="T1" fmla="*/ 2 h 16"/>
                  <a:gd name="T2" fmla="*/ 12 w 14"/>
                  <a:gd name="T3" fmla="*/ 2 h 16"/>
                  <a:gd name="T4" fmla="*/ 10 w 14"/>
                  <a:gd name="T5" fmla="*/ 0 h 16"/>
                  <a:gd name="T6" fmla="*/ 10 w 14"/>
                  <a:gd name="T7" fmla="*/ 4 h 16"/>
                  <a:gd name="T8" fmla="*/ 6 w 14"/>
                  <a:gd name="T9" fmla="*/ 8 h 16"/>
                  <a:gd name="T10" fmla="*/ 4 w 14"/>
                  <a:gd name="T11" fmla="*/ 10 h 16"/>
                  <a:gd name="T12" fmla="*/ 2 w 14"/>
                  <a:gd name="T13" fmla="*/ 10 h 16"/>
                  <a:gd name="T14" fmla="*/ 2 w 14"/>
                  <a:gd name="T15" fmla="*/ 12 h 16"/>
                  <a:gd name="T16" fmla="*/ 2 w 14"/>
                  <a:gd name="T17" fmla="*/ 12 h 16"/>
                  <a:gd name="T18" fmla="*/ 0 w 14"/>
                  <a:gd name="T19" fmla="*/ 14 h 16"/>
                  <a:gd name="T20" fmla="*/ 0 w 14"/>
                  <a:gd name="T21" fmla="*/ 16 h 16"/>
                  <a:gd name="T22" fmla="*/ 2 w 14"/>
                  <a:gd name="T23" fmla="*/ 16 h 16"/>
                  <a:gd name="T24" fmla="*/ 6 w 14"/>
                  <a:gd name="T25" fmla="*/ 14 h 16"/>
                  <a:gd name="T26" fmla="*/ 6 w 14"/>
                  <a:gd name="T27" fmla="*/ 14 h 16"/>
                  <a:gd name="T28" fmla="*/ 8 w 14"/>
                  <a:gd name="T29" fmla="*/ 12 h 16"/>
                  <a:gd name="T30" fmla="*/ 8 w 14"/>
                  <a:gd name="T31" fmla="*/ 10 h 16"/>
                  <a:gd name="T32" fmla="*/ 14 w 14"/>
                  <a:gd name="T33" fmla="*/ 2 h 16"/>
                  <a:gd name="T34" fmla="*/ 12 w 14"/>
                  <a:gd name="T35" fmla="*/ 2 h 16"/>
                  <a:gd name="T36" fmla="*/ 12 w 14"/>
                  <a:gd name="T37" fmla="*/ 2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6"/>
                  <a:gd name="T59" fmla="*/ 14 w 1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6">
                    <a:moveTo>
                      <a:pt x="12" y="2"/>
                    </a:moveTo>
                    <a:lnTo>
                      <a:pt x="12" y="2"/>
                    </a:lnTo>
                    <a:lnTo>
                      <a:pt x="10" y="0"/>
                    </a:lnTo>
                    <a:lnTo>
                      <a:pt x="10" y="4"/>
                    </a:lnTo>
                    <a:lnTo>
                      <a:pt x="6" y="8"/>
                    </a:lnTo>
                    <a:lnTo>
                      <a:pt x="4" y="10"/>
                    </a:lnTo>
                    <a:lnTo>
                      <a:pt x="2" y="10"/>
                    </a:lnTo>
                    <a:lnTo>
                      <a:pt x="2" y="12"/>
                    </a:lnTo>
                    <a:lnTo>
                      <a:pt x="0" y="14"/>
                    </a:lnTo>
                    <a:lnTo>
                      <a:pt x="0" y="16"/>
                    </a:lnTo>
                    <a:lnTo>
                      <a:pt x="2" y="16"/>
                    </a:lnTo>
                    <a:lnTo>
                      <a:pt x="6" y="14"/>
                    </a:lnTo>
                    <a:lnTo>
                      <a:pt x="8" y="12"/>
                    </a:lnTo>
                    <a:lnTo>
                      <a:pt x="8" y="10"/>
                    </a:lnTo>
                    <a:lnTo>
                      <a:pt x="14" y="2"/>
                    </a:lnTo>
                    <a:lnTo>
                      <a:pt x="12" y="2"/>
                    </a:lnTo>
                    <a:close/>
                  </a:path>
                </a:pathLst>
              </a:custGeom>
              <a:solidFill>
                <a:srgbClr val="0071B4">
                  <a:alpha val="34901"/>
                </a:srgbClr>
              </a:solidFill>
              <a:ln w="9525">
                <a:noFill/>
                <a:round/>
                <a:headEnd/>
                <a:tailEnd/>
              </a:ln>
            </p:spPr>
            <p:txBody>
              <a:bodyPr/>
              <a:lstStyle/>
              <a:p>
                <a:endParaRPr lang="en-US"/>
              </a:p>
            </p:txBody>
          </p:sp>
          <p:sp>
            <p:nvSpPr>
              <p:cNvPr id="14429" name="Freeform 433"/>
              <p:cNvSpPr>
                <a:spLocks/>
              </p:cNvSpPr>
              <p:nvPr/>
            </p:nvSpPr>
            <p:spPr bwMode="auto">
              <a:xfrm>
                <a:off x="1620" y="1893"/>
                <a:ext cx="97" cy="89"/>
              </a:xfrm>
              <a:custGeom>
                <a:avLst/>
                <a:gdLst>
                  <a:gd name="T0" fmla="*/ 97 w 97"/>
                  <a:gd name="T1" fmla="*/ 67 h 89"/>
                  <a:gd name="T2" fmla="*/ 91 w 97"/>
                  <a:gd name="T3" fmla="*/ 65 h 89"/>
                  <a:gd name="T4" fmla="*/ 89 w 97"/>
                  <a:gd name="T5" fmla="*/ 61 h 89"/>
                  <a:gd name="T6" fmla="*/ 87 w 97"/>
                  <a:gd name="T7" fmla="*/ 57 h 89"/>
                  <a:gd name="T8" fmla="*/ 83 w 97"/>
                  <a:gd name="T9" fmla="*/ 61 h 89"/>
                  <a:gd name="T10" fmla="*/ 77 w 97"/>
                  <a:gd name="T11" fmla="*/ 61 h 89"/>
                  <a:gd name="T12" fmla="*/ 77 w 97"/>
                  <a:gd name="T13" fmla="*/ 57 h 89"/>
                  <a:gd name="T14" fmla="*/ 75 w 97"/>
                  <a:gd name="T15" fmla="*/ 47 h 89"/>
                  <a:gd name="T16" fmla="*/ 67 w 97"/>
                  <a:gd name="T17" fmla="*/ 37 h 89"/>
                  <a:gd name="T18" fmla="*/ 61 w 97"/>
                  <a:gd name="T19" fmla="*/ 37 h 89"/>
                  <a:gd name="T20" fmla="*/ 55 w 97"/>
                  <a:gd name="T21" fmla="*/ 33 h 89"/>
                  <a:gd name="T22" fmla="*/ 54 w 97"/>
                  <a:gd name="T23" fmla="*/ 29 h 89"/>
                  <a:gd name="T24" fmla="*/ 46 w 97"/>
                  <a:gd name="T25" fmla="*/ 25 h 89"/>
                  <a:gd name="T26" fmla="*/ 42 w 97"/>
                  <a:gd name="T27" fmla="*/ 19 h 89"/>
                  <a:gd name="T28" fmla="*/ 38 w 97"/>
                  <a:gd name="T29" fmla="*/ 15 h 89"/>
                  <a:gd name="T30" fmla="*/ 34 w 97"/>
                  <a:gd name="T31" fmla="*/ 17 h 89"/>
                  <a:gd name="T32" fmla="*/ 30 w 97"/>
                  <a:gd name="T33" fmla="*/ 21 h 89"/>
                  <a:gd name="T34" fmla="*/ 30 w 97"/>
                  <a:gd name="T35" fmla="*/ 9 h 89"/>
                  <a:gd name="T36" fmla="*/ 26 w 97"/>
                  <a:gd name="T37" fmla="*/ 3 h 89"/>
                  <a:gd name="T38" fmla="*/ 22 w 97"/>
                  <a:gd name="T39" fmla="*/ 0 h 89"/>
                  <a:gd name="T40" fmla="*/ 20 w 97"/>
                  <a:gd name="T41" fmla="*/ 3 h 89"/>
                  <a:gd name="T42" fmla="*/ 14 w 97"/>
                  <a:gd name="T43" fmla="*/ 31 h 89"/>
                  <a:gd name="T44" fmla="*/ 12 w 97"/>
                  <a:gd name="T45" fmla="*/ 53 h 89"/>
                  <a:gd name="T46" fmla="*/ 8 w 97"/>
                  <a:gd name="T47" fmla="*/ 63 h 89"/>
                  <a:gd name="T48" fmla="*/ 2 w 97"/>
                  <a:gd name="T49" fmla="*/ 65 h 89"/>
                  <a:gd name="T50" fmla="*/ 0 w 97"/>
                  <a:gd name="T51" fmla="*/ 75 h 89"/>
                  <a:gd name="T52" fmla="*/ 6 w 97"/>
                  <a:gd name="T53" fmla="*/ 75 h 89"/>
                  <a:gd name="T54" fmla="*/ 10 w 97"/>
                  <a:gd name="T55" fmla="*/ 73 h 89"/>
                  <a:gd name="T56" fmla="*/ 16 w 97"/>
                  <a:gd name="T57" fmla="*/ 73 h 89"/>
                  <a:gd name="T58" fmla="*/ 18 w 97"/>
                  <a:gd name="T59" fmla="*/ 71 h 89"/>
                  <a:gd name="T60" fmla="*/ 20 w 97"/>
                  <a:gd name="T61" fmla="*/ 67 h 89"/>
                  <a:gd name="T62" fmla="*/ 22 w 97"/>
                  <a:gd name="T63" fmla="*/ 73 h 89"/>
                  <a:gd name="T64" fmla="*/ 24 w 97"/>
                  <a:gd name="T65" fmla="*/ 89 h 89"/>
                  <a:gd name="T66" fmla="*/ 26 w 97"/>
                  <a:gd name="T67" fmla="*/ 89 h 89"/>
                  <a:gd name="T68" fmla="*/ 36 w 97"/>
                  <a:gd name="T69" fmla="*/ 83 h 89"/>
                  <a:gd name="T70" fmla="*/ 38 w 97"/>
                  <a:gd name="T71" fmla="*/ 81 h 89"/>
                  <a:gd name="T72" fmla="*/ 40 w 97"/>
                  <a:gd name="T73" fmla="*/ 75 h 89"/>
                  <a:gd name="T74" fmla="*/ 44 w 97"/>
                  <a:gd name="T75" fmla="*/ 75 h 89"/>
                  <a:gd name="T76" fmla="*/ 46 w 97"/>
                  <a:gd name="T77" fmla="*/ 71 h 89"/>
                  <a:gd name="T78" fmla="*/ 50 w 97"/>
                  <a:gd name="T79" fmla="*/ 69 h 89"/>
                  <a:gd name="T80" fmla="*/ 50 w 97"/>
                  <a:gd name="T81" fmla="*/ 65 h 89"/>
                  <a:gd name="T82" fmla="*/ 59 w 97"/>
                  <a:gd name="T83" fmla="*/ 57 h 89"/>
                  <a:gd name="T84" fmla="*/ 57 w 97"/>
                  <a:gd name="T85" fmla="*/ 59 h 89"/>
                  <a:gd name="T86" fmla="*/ 59 w 97"/>
                  <a:gd name="T87" fmla="*/ 63 h 89"/>
                  <a:gd name="T88" fmla="*/ 59 w 97"/>
                  <a:gd name="T89" fmla="*/ 63 h 89"/>
                  <a:gd name="T90" fmla="*/ 65 w 97"/>
                  <a:gd name="T91" fmla="*/ 65 h 89"/>
                  <a:gd name="T92" fmla="*/ 65 w 97"/>
                  <a:gd name="T93" fmla="*/ 71 h 89"/>
                  <a:gd name="T94" fmla="*/ 69 w 97"/>
                  <a:gd name="T95" fmla="*/ 73 h 89"/>
                  <a:gd name="T96" fmla="*/ 71 w 97"/>
                  <a:gd name="T97" fmla="*/ 73 h 89"/>
                  <a:gd name="T98" fmla="*/ 75 w 97"/>
                  <a:gd name="T99" fmla="*/ 73 h 89"/>
                  <a:gd name="T100" fmla="*/ 79 w 97"/>
                  <a:gd name="T101" fmla="*/ 75 h 89"/>
                  <a:gd name="T102" fmla="*/ 81 w 97"/>
                  <a:gd name="T103" fmla="*/ 77 h 89"/>
                  <a:gd name="T104" fmla="*/ 87 w 97"/>
                  <a:gd name="T105" fmla="*/ 79 h 89"/>
                  <a:gd name="T106" fmla="*/ 97 w 97"/>
                  <a:gd name="T107" fmla="*/ 69 h 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7"/>
                  <a:gd name="T163" fmla="*/ 0 h 89"/>
                  <a:gd name="T164" fmla="*/ 97 w 97"/>
                  <a:gd name="T165" fmla="*/ 89 h 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7" h="89">
                    <a:moveTo>
                      <a:pt x="97" y="69"/>
                    </a:moveTo>
                    <a:lnTo>
                      <a:pt x="97" y="67"/>
                    </a:lnTo>
                    <a:lnTo>
                      <a:pt x="91" y="67"/>
                    </a:lnTo>
                    <a:lnTo>
                      <a:pt x="91" y="65"/>
                    </a:lnTo>
                    <a:lnTo>
                      <a:pt x="91" y="63"/>
                    </a:lnTo>
                    <a:lnTo>
                      <a:pt x="89" y="61"/>
                    </a:lnTo>
                    <a:lnTo>
                      <a:pt x="89" y="59"/>
                    </a:lnTo>
                    <a:lnTo>
                      <a:pt x="87" y="57"/>
                    </a:lnTo>
                    <a:lnTo>
                      <a:pt x="83" y="61"/>
                    </a:lnTo>
                    <a:lnTo>
                      <a:pt x="81" y="61"/>
                    </a:lnTo>
                    <a:lnTo>
                      <a:pt x="77" y="61"/>
                    </a:lnTo>
                    <a:lnTo>
                      <a:pt x="75" y="61"/>
                    </a:lnTo>
                    <a:lnTo>
                      <a:pt x="77" y="57"/>
                    </a:lnTo>
                    <a:lnTo>
                      <a:pt x="75" y="55"/>
                    </a:lnTo>
                    <a:lnTo>
                      <a:pt x="75" y="47"/>
                    </a:lnTo>
                    <a:lnTo>
                      <a:pt x="71" y="41"/>
                    </a:lnTo>
                    <a:lnTo>
                      <a:pt x="67" y="37"/>
                    </a:lnTo>
                    <a:lnTo>
                      <a:pt x="63" y="39"/>
                    </a:lnTo>
                    <a:lnTo>
                      <a:pt x="61" y="37"/>
                    </a:lnTo>
                    <a:lnTo>
                      <a:pt x="59" y="33"/>
                    </a:lnTo>
                    <a:lnTo>
                      <a:pt x="55" y="33"/>
                    </a:lnTo>
                    <a:lnTo>
                      <a:pt x="55" y="31"/>
                    </a:lnTo>
                    <a:lnTo>
                      <a:pt x="54" y="29"/>
                    </a:lnTo>
                    <a:lnTo>
                      <a:pt x="52" y="25"/>
                    </a:lnTo>
                    <a:lnTo>
                      <a:pt x="46" y="25"/>
                    </a:lnTo>
                    <a:lnTo>
                      <a:pt x="42" y="23"/>
                    </a:lnTo>
                    <a:lnTo>
                      <a:pt x="42" y="19"/>
                    </a:lnTo>
                    <a:lnTo>
                      <a:pt x="40" y="17"/>
                    </a:lnTo>
                    <a:lnTo>
                      <a:pt x="38" y="15"/>
                    </a:lnTo>
                    <a:lnTo>
                      <a:pt x="36" y="15"/>
                    </a:lnTo>
                    <a:lnTo>
                      <a:pt x="34" y="17"/>
                    </a:lnTo>
                    <a:lnTo>
                      <a:pt x="32" y="21"/>
                    </a:lnTo>
                    <a:lnTo>
                      <a:pt x="30" y="21"/>
                    </a:lnTo>
                    <a:lnTo>
                      <a:pt x="28" y="13"/>
                    </a:lnTo>
                    <a:lnTo>
                      <a:pt x="30" y="9"/>
                    </a:lnTo>
                    <a:lnTo>
                      <a:pt x="28" y="7"/>
                    </a:lnTo>
                    <a:lnTo>
                      <a:pt x="26" y="3"/>
                    </a:lnTo>
                    <a:lnTo>
                      <a:pt x="24" y="3"/>
                    </a:lnTo>
                    <a:lnTo>
                      <a:pt x="22" y="0"/>
                    </a:lnTo>
                    <a:lnTo>
                      <a:pt x="22" y="1"/>
                    </a:lnTo>
                    <a:lnTo>
                      <a:pt x="20" y="3"/>
                    </a:lnTo>
                    <a:lnTo>
                      <a:pt x="16" y="7"/>
                    </a:lnTo>
                    <a:lnTo>
                      <a:pt x="14" y="31"/>
                    </a:lnTo>
                    <a:lnTo>
                      <a:pt x="12" y="53"/>
                    </a:lnTo>
                    <a:lnTo>
                      <a:pt x="12" y="57"/>
                    </a:lnTo>
                    <a:lnTo>
                      <a:pt x="8" y="63"/>
                    </a:lnTo>
                    <a:lnTo>
                      <a:pt x="4" y="63"/>
                    </a:lnTo>
                    <a:lnTo>
                      <a:pt x="2" y="65"/>
                    </a:lnTo>
                    <a:lnTo>
                      <a:pt x="0" y="73"/>
                    </a:lnTo>
                    <a:lnTo>
                      <a:pt x="0" y="75"/>
                    </a:lnTo>
                    <a:lnTo>
                      <a:pt x="2" y="77"/>
                    </a:lnTo>
                    <a:lnTo>
                      <a:pt x="6" y="75"/>
                    </a:lnTo>
                    <a:lnTo>
                      <a:pt x="8" y="73"/>
                    </a:lnTo>
                    <a:lnTo>
                      <a:pt x="10" y="73"/>
                    </a:lnTo>
                    <a:lnTo>
                      <a:pt x="12" y="73"/>
                    </a:lnTo>
                    <a:lnTo>
                      <a:pt x="16" y="73"/>
                    </a:lnTo>
                    <a:lnTo>
                      <a:pt x="18" y="71"/>
                    </a:lnTo>
                    <a:lnTo>
                      <a:pt x="20" y="67"/>
                    </a:lnTo>
                    <a:lnTo>
                      <a:pt x="22" y="73"/>
                    </a:lnTo>
                    <a:lnTo>
                      <a:pt x="22" y="85"/>
                    </a:lnTo>
                    <a:lnTo>
                      <a:pt x="24" y="89"/>
                    </a:lnTo>
                    <a:lnTo>
                      <a:pt x="26" y="89"/>
                    </a:lnTo>
                    <a:lnTo>
                      <a:pt x="34" y="85"/>
                    </a:lnTo>
                    <a:lnTo>
                      <a:pt x="36" y="83"/>
                    </a:lnTo>
                    <a:lnTo>
                      <a:pt x="38" y="81"/>
                    </a:lnTo>
                    <a:lnTo>
                      <a:pt x="40" y="75"/>
                    </a:lnTo>
                    <a:lnTo>
                      <a:pt x="44" y="75"/>
                    </a:lnTo>
                    <a:lnTo>
                      <a:pt x="46" y="73"/>
                    </a:lnTo>
                    <a:lnTo>
                      <a:pt x="46" y="71"/>
                    </a:lnTo>
                    <a:lnTo>
                      <a:pt x="48" y="71"/>
                    </a:lnTo>
                    <a:lnTo>
                      <a:pt x="50" y="69"/>
                    </a:lnTo>
                    <a:lnTo>
                      <a:pt x="50" y="67"/>
                    </a:lnTo>
                    <a:lnTo>
                      <a:pt x="50" y="65"/>
                    </a:lnTo>
                    <a:lnTo>
                      <a:pt x="50" y="59"/>
                    </a:lnTo>
                    <a:lnTo>
                      <a:pt x="59" y="57"/>
                    </a:lnTo>
                    <a:lnTo>
                      <a:pt x="57" y="59"/>
                    </a:lnTo>
                    <a:lnTo>
                      <a:pt x="55" y="63"/>
                    </a:lnTo>
                    <a:lnTo>
                      <a:pt x="59" y="63"/>
                    </a:lnTo>
                    <a:lnTo>
                      <a:pt x="63" y="63"/>
                    </a:lnTo>
                    <a:lnTo>
                      <a:pt x="65" y="65"/>
                    </a:lnTo>
                    <a:lnTo>
                      <a:pt x="67" y="67"/>
                    </a:lnTo>
                    <a:lnTo>
                      <a:pt x="65" y="71"/>
                    </a:lnTo>
                    <a:lnTo>
                      <a:pt x="65" y="73"/>
                    </a:lnTo>
                    <a:lnTo>
                      <a:pt x="69" y="73"/>
                    </a:lnTo>
                    <a:lnTo>
                      <a:pt x="71" y="71"/>
                    </a:lnTo>
                    <a:lnTo>
                      <a:pt x="71" y="73"/>
                    </a:lnTo>
                    <a:lnTo>
                      <a:pt x="73" y="73"/>
                    </a:lnTo>
                    <a:lnTo>
                      <a:pt x="75" y="73"/>
                    </a:lnTo>
                    <a:lnTo>
                      <a:pt x="77" y="77"/>
                    </a:lnTo>
                    <a:lnTo>
                      <a:pt x="79" y="75"/>
                    </a:lnTo>
                    <a:lnTo>
                      <a:pt x="79" y="77"/>
                    </a:lnTo>
                    <a:lnTo>
                      <a:pt x="81" y="77"/>
                    </a:lnTo>
                    <a:lnTo>
                      <a:pt x="85" y="79"/>
                    </a:lnTo>
                    <a:lnTo>
                      <a:pt x="87" y="79"/>
                    </a:lnTo>
                    <a:lnTo>
                      <a:pt x="95" y="71"/>
                    </a:lnTo>
                    <a:lnTo>
                      <a:pt x="97" y="69"/>
                    </a:lnTo>
                    <a:close/>
                  </a:path>
                </a:pathLst>
              </a:custGeom>
              <a:solidFill>
                <a:srgbClr val="0071B4">
                  <a:alpha val="34901"/>
                </a:srgbClr>
              </a:solidFill>
              <a:ln w="9525">
                <a:noFill/>
                <a:round/>
                <a:headEnd/>
                <a:tailEnd/>
              </a:ln>
            </p:spPr>
            <p:txBody>
              <a:bodyPr/>
              <a:lstStyle/>
              <a:p>
                <a:endParaRPr lang="en-US"/>
              </a:p>
            </p:txBody>
          </p:sp>
          <p:sp>
            <p:nvSpPr>
              <p:cNvPr id="14430" name="Freeform 434"/>
              <p:cNvSpPr>
                <a:spLocks/>
              </p:cNvSpPr>
              <p:nvPr/>
            </p:nvSpPr>
            <p:spPr bwMode="auto">
              <a:xfrm>
                <a:off x="403" y="2273"/>
                <a:ext cx="14" cy="2"/>
              </a:xfrm>
              <a:custGeom>
                <a:avLst/>
                <a:gdLst>
                  <a:gd name="T0" fmla="*/ 12 w 14"/>
                  <a:gd name="T1" fmla="*/ 0 h 2"/>
                  <a:gd name="T2" fmla="*/ 10 w 14"/>
                  <a:gd name="T3" fmla="*/ 0 h 2"/>
                  <a:gd name="T4" fmla="*/ 6 w 14"/>
                  <a:gd name="T5" fmla="*/ 0 h 2"/>
                  <a:gd name="T6" fmla="*/ 0 w 14"/>
                  <a:gd name="T7" fmla="*/ 0 h 2"/>
                  <a:gd name="T8" fmla="*/ 2 w 14"/>
                  <a:gd name="T9" fmla="*/ 2 h 2"/>
                  <a:gd name="T10" fmla="*/ 12 w 14"/>
                  <a:gd name="T11" fmla="*/ 2 h 2"/>
                  <a:gd name="T12" fmla="*/ 14 w 14"/>
                  <a:gd name="T13" fmla="*/ 0 h 2"/>
                  <a:gd name="T14" fmla="*/ 14 w 14"/>
                  <a:gd name="T15" fmla="*/ 0 h 2"/>
                  <a:gd name="T16" fmla="*/ 12 w 1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
                  <a:gd name="T29" fmla="*/ 14 w 1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
                    <a:moveTo>
                      <a:pt x="12" y="0"/>
                    </a:moveTo>
                    <a:lnTo>
                      <a:pt x="10" y="0"/>
                    </a:lnTo>
                    <a:lnTo>
                      <a:pt x="6" y="0"/>
                    </a:lnTo>
                    <a:lnTo>
                      <a:pt x="0" y="0"/>
                    </a:lnTo>
                    <a:lnTo>
                      <a:pt x="2" y="2"/>
                    </a:lnTo>
                    <a:lnTo>
                      <a:pt x="12" y="2"/>
                    </a:lnTo>
                    <a:lnTo>
                      <a:pt x="14" y="0"/>
                    </a:lnTo>
                    <a:lnTo>
                      <a:pt x="12" y="0"/>
                    </a:lnTo>
                    <a:close/>
                  </a:path>
                </a:pathLst>
              </a:custGeom>
              <a:solidFill>
                <a:srgbClr val="0071B4">
                  <a:alpha val="34901"/>
                </a:srgbClr>
              </a:solidFill>
              <a:ln w="9525">
                <a:noFill/>
                <a:round/>
                <a:headEnd/>
                <a:tailEnd/>
              </a:ln>
            </p:spPr>
            <p:txBody>
              <a:bodyPr/>
              <a:lstStyle/>
              <a:p>
                <a:endParaRPr lang="en-US"/>
              </a:p>
            </p:txBody>
          </p:sp>
          <p:sp>
            <p:nvSpPr>
              <p:cNvPr id="14431" name="Freeform 435"/>
              <p:cNvSpPr>
                <a:spLocks/>
              </p:cNvSpPr>
              <p:nvPr/>
            </p:nvSpPr>
            <p:spPr bwMode="auto">
              <a:xfrm>
                <a:off x="395" y="2265"/>
                <a:ext cx="8" cy="10"/>
              </a:xfrm>
              <a:custGeom>
                <a:avLst/>
                <a:gdLst>
                  <a:gd name="T0" fmla="*/ 4 w 8"/>
                  <a:gd name="T1" fmla="*/ 2 h 10"/>
                  <a:gd name="T2" fmla="*/ 4 w 8"/>
                  <a:gd name="T3" fmla="*/ 2 h 10"/>
                  <a:gd name="T4" fmla="*/ 4 w 8"/>
                  <a:gd name="T5" fmla="*/ 4 h 10"/>
                  <a:gd name="T6" fmla="*/ 4 w 8"/>
                  <a:gd name="T7" fmla="*/ 4 h 10"/>
                  <a:gd name="T8" fmla="*/ 0 w 8"/>
                  <a:gd name="T9" fmla="*/ 8 h 10"/>
                  <a:gd name="T10" fmla="*/ 0 w 8"/>
                  <a:gd name="T11" fmla="*/ 8 h 10"/>
                  <a:gd name="T12" fmla="*/ 0 w 8"/>
                  <a:gd name="T13" fmla="*/ 10 h 10"/>
                  <a:gd name="T14" fmla="*/ 2 w 8"/>
                  <a:gd name="T15" fmla="*/ 10 h 10"/>
                  <a:gd name="T16" fmla="*/ 4 w 8"/>
                  <a:gd name="T17" fmla="*/ 8 h 10"/>
                  <a:gd name="T18" fmla="*/ 4 w 8"/>
                  <a:gd name="T19" fmla="*/ 8 h 10"/>
                  <a:gd name="T20" fmla="*/ 6 w 8"/>
                  <a:gd name="T21" fmla="*/ 8 h 10"/>
                  <a:gd name="T22" fmla="*/ 6 w 8"/>
                  <a:gd name="T23" fmla="*/ 4 h 10"/>
                  <a:gd name="T24" fmla="*/ 8 w 8"/>
                  <a:gd name="T25" fmla="*/ 4 h 10"/>
                  <a:gd name="T26" fmla="*/ 8 w 8"/>
                  <a:gd name="T27" fmla="*/ 2 h 10"/>
                  <a:gd name="T28" fmla="*/ 6 w 8"/>
                  <a:gd name="T29" fmla="*/ 0 h 10"/>
                  <a:gd name="T30" fmla="*/ 4 w 8"/>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0"/>
                  <a:gd name="T50" fmla="*/ 8 w 8"/>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0">
                    <a:moveTo>
                      <a:pt x="4" y="2"/>
                    </a:moveTo>
                    <a:lnTo>
                      <a:pt x="4" y="2"/>
                    </a:lnTo>
                    <a:lnTo>
                      <a:pt x="4" y="4"/>
                    </a:lnTo>
                    <a:lnTo>
                      <a:pt x="0" y="8"/>
                    </a:lnTo>
                    <a:lnTo>
                      <a:pt x="0" y="10"/>
                    </a:lnTo>
                    <a:lnTo>
                      <a:pt x="2" y="10"/>
                    </a:lnTo>
                    <a:lnTo>
                      <a:pt x="4" y="8"/>
                    </a:lnTo>
                    <a:lnTo>
                      <a:pt x="6" y="8"/>
                    </a:lnTo>
                    <a:lnTo>
                      <a:pt x="6" y="4"/>
                    </a:lnTo>
                    <a:lnTo>
                      <a:pt x="8" y="4"/>
                    </a:lnTo>
                    <a:lnTo>
                      <a:pt x="8" y="2"/>
                    </a:lnTo>
                    <a:lnTo>
                      <a:pt x="6" y="0"/>
                    </a:lnTo>
                    <a:lnTo>
                      <a:pt x="4" y="2"/>
                    </a:lnTo>
                    <a:close/>
                  </a:path>
                </a:pathLst>
              </a:custGeom>
              <a:solidFill>
                <a:srgbClr val="0071B4">
                  <a:alpha val="34901"/>
                </a:srgbClr>
              </a:solidFill>
              <a:ln w="9525">
                <a:noFill/>
                <a:round/>
                <a:headEnd/>
                <a:tailEnd/>
              </a:ln>
            </p:spPr>
            <p:txBody>
              <a:bodyPr/>
              <a:lstStyle/>
              <a:p>
                <a:endParaRPr lang="en-US"/>
              </a:p>
            </p:txBody>
          </p:sp>
          <p:sp>
            <p:nvSpPr>
              <p:cNvPr id="14432" name="Freeform 436"/>
              <p:cNvSpPr>
                <a:spLocks/>
              </p:cNvSpPr>
              <p:nvPr/>
            </p:nvSpPr>
            <p:spPr bwMode="auto">
              <a:xfrm>
                <a:off x="4951" y="2380"/>
                <a:ext cx="6" cy="6"/>
              </a:xfrm>
              <a:custGeom>
                <a:avLst/>
                <a:gdLst>
                  <a:gd name="T0" fmla="*/ 6 w 6"/>
                  <a:gd name="T1" fmla="*/ 0 h 6"/>
                  <a:gd name="T2" fmla="*/ 6 w 6"/>
                  <a:gd name="T3" fmla="*/ 0 h 6"/>
                  <a:gd name="T4" fmla="*/ 4 w 6"/>
                  <a:gd name="T5" fmla="*/ 2 h 6"/>
                  <a:gd name="T6" fmla="*/ 2 w 6"/>
                  <a:gd name="T7" fmla="*/ 4 h 6"/>
                  <a:gd name="T8" fmla="*/ 0 w 6"/>
                  <a:gd name="T9" fmla="*/ 6 h 6"/>
                  <a:gd name="T10" fmla="*/ 2 w 6"/>
                  <a:gd name="T11" fmla="*/ 6 h 6"/>
                  <a:gd name="T12" fmla="*/ 6 w 6"/>
                  <a:gd name="T13" fmla="*/ 2 h 6"/>
                  <a:gd name="T14" fmla="*/ 6 w 6"/>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6" y="0"/>
                    </a:moveTo>
                    <a:lnTo>
                      <a:pt x="6" y="0"/>
                    </a:lnTo>
                    <a:lnTo>
                      <a:pt x="4" y="2"/>
                    </a:lnTo>
                    <a:lnTo>
                      <a:pt x="2" y="4"/>
                    </a:lnTo>
                    <a:lnTo>
                      <a:pt x="0" y="6"/>
                    </a:lnTo>
                    <a:lnTo>
                      <a:pt x="2" y="6"/>
                    </a:lnTo>
                    <a:lnTo>
                      <a:pt x="6" y="2"/>
                    </a:lnTo>
                    <a:lnTo>
                      <a:pt x="6" y="0"/>
                    </a:lnTo>
                    <a:close/>
                  </a:path>
                </a:pathLst>
              </a:custGeom>
              <a:solidFill>
                <a:srgbClr val="0071B4">
                  <a:alpha val="34901"/>
                </a:srgbClr>
              </a:solidFill>
              <a:ln w="9525">
                <a:noFill/>
                <a:round/>
                <a:headEnd/>
                <a:tailEnd/>
              </a:ln>
            </p:spPr>
            <p:txBody>
              <a:bodyPr/>
              <a:lstStyle/>
              <a:p>
                <a:endParaRPr lang="en-US"/>
              </a:p>
            </p:txBody>
          </p:sp>
          <p:sp>
            <p:nvSpPr>
              <p:cNvPr id="14433" name="Freeform 437"/>
              <p:cNvSpPr>
                <a:spLocks/>
              </p:cNvSpPr>
              <p:nvPr/>
            </p:nvSpPr>
            <p:spPr bwMode="auto">
              <a:xfrm>
                <a:off x="463" y="2163"/>
                <a:ext cx="2" cy="2"/>
              </a:xfrm>
              <a:custGeom>
                <a:avLst/>
                <a:gdLst>
                  <a:gd name="T0" fmla="*/ 0 w 2"/>
                  <a:gd name="T1" fmla="*/ 2 h 2"/>
                  <a:gd name="T2" fmla="*/ 2 w 2"/>
                  <a:gd name="T3" fmla="*/ 2 h 2"/>
                  <a:gd name="T4" fmla="*/ 2 w 2"/>
                  <a:gd name="T5" fmla="*/ 0 h 2"/>
                  <a:gd name="T6" fmla="*/ 0 w 2"/>
                  <a:gd name="T7" fmla="*/ 2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0" y="2"/>
                    </a:moveTo>
                    <a:lnTo>
                      <a:pt x="2" y="2"/>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434" name="Freeform 438"/>
              <p:cNvSpPr>
                <a:spLocks/>
              </p:cNvSpPr>
              <p:nvPr/>
            </p:nvSpPr>
            <p:spPr bwMode="auto">
              <a:xfrm>
                <a:off x="363" y="2275"/>
                <a:ext cx="8" cy="8"/>
              </a:xfrm>
              <a:custGeom>
                <a:avLst/>
                <a:gdLst>
                  <a:gd name="T0" fmla="*/ 6 w 8"/>
                  <a:gd name="T1" fmla="*/ 4 h 8"/>
                  <a:gd name="T2" fmla="*/ 4 w 8"/>
                  <a:gd name="T3" fmla="*/ 4 h 8"/>
                  <a:gd name="T4" fmla="*/ 4 w 8"/>
                  <a:gd name="T5" fmla="*/ 2 h 8"/>
                  <a:gd name="T6" fmla="*/ 4 w 8"/>
                  <a:gd name="T7" fmla="*/ 2 h 8"/>
                  <a:gd name="T8" fmla="*/ 4 w 8"/>
                  <a:gd name="T9" fmla="*/ 0 h 8"/>
                  <a:gd name="T10" fmla="*/ 2 w 8"/>
                  <a:gd name="T11" fmla="*/ 2 h 8"/>
                  <a:gd name="T12" fmla="*/ 2 w 8"/>
                  <a:gd name="T13" fmla="*/ 4 h 8"/>
                  <a:gd name="T14" fmla="*/ 2 w 8"/>
                  <a:gd name="T15" fmla="*/ 4 h 8"/>
                  <a:gd name="T16" fmla="*/ 0 w 8"/>
                  <a:gd name="T17" fmla="*/ 6 h 8"/>
                  <a:gd name="T18" fmla="*/ 0 w 8"/>
                  <a:gd name="T19" fmla="*/ 8 h 8"/>
                  <a:gd name="T20" fmla="*/ 2 w 8"/>
                  <a:gd name="T21" fmla="*/ 8 h 8"/>
                  <a:gd name="T22" fmla="*/ 2 w 8"/>
                  <a:gd name="T23" fmla="*/ 8 h 8"/>
                  <a:gd name="T24" fmla="*/ 2 w 8"/>
                  <a:gd name="T25" fmla="*/ 8 h 8"/>
                  <a:gd name="T26" fmla="*/ 4 w 8"/>
                  <a:gd name="T27" fmla="*/ 8 h 8"/>
                  <a:gd name="T28" fmla="*/ 8 w 8"/>
                  <a:gd name="T29" fmla="*/ 6 h 8"/>
                  <a:gd name="T30" fmla="*/ 8 w 8"/>
                  <a:gd name="T31" fmla="*/ 4 h 8"/>
                  <a:gd name="T32" fmla="*/ 6 w 8"/>
                  <a:gd name="T33" fmla="*/ 4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8"/>
                  <a:gd name="T53" fmla="*/ 8 w 8"/>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8">
                    <a:moveTo>
                      <a:pt x="6" y="4"/>
                    </a:moveTo>
                    <a:lnTo>
                      <a:pt x="4" y="4"/>
                    </a:lnTo>
                    <a:lnTo>
                      <a:pt x="4" y="2"/>
                    </a:lnTo>
                    <a:lnTo>
                      <a:pt x="4" y="0"/>
                    </a:lnTo>
                    <a:lnTo>
                      <a:pt x="2" y="2"/>
                    </a:lnTo>
                    <a:lnTo>
                      <a:pt x="2" y="4"/>
                    </a:lnTo>
                    <a:lnTo>
                      <a:pt x="0" y="6"/>
                    </a:lnTo>
                    <a:lnTo>
                      <a:pt x="0" y="8"/>
                    </a:lnTo>
                    <a:lnTo>
                      <a:pt x="2" y="8"/>
                    </a:lnTo>
                    <a:lnTo>
                      <a:pt x="4" y="8"/>
                    </a:lnTo>
                    <a:lnTo>
                      <a:pt x="8" y="6"/>
                    </a:lnTo>
                    <a:lnTo>
                      <a:pt x="8" y="4"/>
                    </a:lnTo>
                    <a:lnTo>
                      <a:pt x="6" y="4"/>
                    </a:lnTo>
                    <a:close/>
                  </a:path>
                </a:pathLst>
              </a:custGeom>
              <a:solidFill>
                <a:srgbClr val="0071B4">
                  <a:alpha val="34901"/>
                </a:srgbClr>
              </a:solidFill>
              <a:ln w="9525">
                <a:noFill/>
                <a:round/>
                <a:headEnd/>
                <a:tailEnd/>
              </a:ln>
            </p:spPr>
            <p:txBody>
              <a:bodyPr/>
              <a:lstStyle/>
              <a:p>
                <a:endParaRPr lang="en-US"/>
              </a:p>
            </p:txBody>
          </p:sp>
          <p:sp>
            <p:nvSpPr>
              <p:cNvPr id="14435" name="Freeform 439"/>
              <p:cNvSpPr>
                <a:spLocks/>
              </p:cNvSpPr>
              <p:nvPr/>
            </p:nvSpPr>
            <p:spPr bwMode="auto">
              <a:xfrm>
                <a:off x="455" y="2149"/>
                <a:ext cx="2" cy="2"/>
              </a:xfrm>
              <a:custGeom>
                <a:avLst/>
                <a:gdLst>
                  <a:gd name="T0" fmla="*/ 0 w 2"/>
                  <a:gd name="T1" fmla="*/ 0 h 2"/>
                  <a:gd name="T2" fmla="*/ 0 w 2"/>
                  <a:gd name="T3" fmla="*/ 0 h 2"/>
                  <a:gd name="T4" fmla="*/ 0 w 2"/>
                  <a:gd name="T5" fmla="*/ 0 h 2"/>
                  <a:gd name="T6" fmla="*/ 0 w 2"/>
                  <a:gd name="T7" fmla="*/ 2 h 2"/>
                  <a:gd name="T8" fmla="*/ 2 w 2"/>
                  <a:gd name="T9" fmla="*/ 2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0" y="2"/>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4436" name="Freeform 440"/>
              <p:cNvSpPr>
                <a:spLocks/>
              </p:cNvSpPr>
              <p:nvPr/>
            </p:nvSpPr>
            <p:spPr bwMode="auto">
              <a:xfrm>
                <a:off x="423" y="2265"/>
                <a:ext cx="4" cy="4"/>
              </a:xfrm>
              <a:custGeom>
                <a:avLst/>
                <a:gdLst>
                  <a:gd name="T0" fmla="*/ 2 w 4"/>
                  <a:gd name="T1" fmla="*/ 2 h 4"/>
                  <a:gd name="T2" fmla="*/ 2 w 4"/>
                  <a:gd name="T3" fmla="*/ 0 h 4"/>
                  <a:gd name="T4" fmla="*/ 0 w 4"/>
                  <a:gd name="T5" fmla="*/ 2 h 4"/>
                  <a:gd name="T6" fmla="*/ 0 w 4"/>
                  <a:gd name="T7" fmla="*/ 4 h 4"/>
                  <a:gd name="T8" fmla="*/ 2 w 4"/>
                  <a:gd name="T9" fmla="*/ 4 h 4"/>
                  <a:gd name="T10" fmla="*/ 4 w 4"/>
                  <a:gd name="T11" fmla="*/ 2 h 4"/>
                  <a:gd name="T12" fmla="*/ 4 w 4"/>
                  <a:gd name="T13" fmla="*/ 2 h 4"/>
                  <a:gd name="T14" fmla="*/ 2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2"/>
                    </a:moveTo>
                    <a:lnTo>
                      <a:pt x="2" y="0"/>
                    </a:lnTo>
                    <a:lnTo>
                      <a:pt x="0" y="2"/>
                    </a:lnTo>
                    <a:lnTo>
                      <a:pt x="0" y="4"/>
                    </a:lnTo>
                    <a:lnTo>
                      <a:pt x="2" y="4"/>
                    </a:lnTo>
                    <a:lnTo>
                      <a:pt x="4" y="2"/>
                    </a:lnTo>
                    <a:lnTo>
                      <a:pt x="2" y="2"/>
                    </a:lnTo>
                    <a:close/>
                  </a:path>
                </a:pathLst>
              </a:custGeom>
              <a:solidFill>
                <a:srgbClr val="0071B4">
                  <a:alpha val="34901"/>
                </a:srgbClr>
              </a:solidFill>
              <a:ln w="9525">
                <a:noFill/>
                <a:round/>
                <a:headEnd/>
                <a:tailEnd/>
              </a:ln>
            </p:spPr>
            <p:txBody>
              <a:bodyPr/>
              <a:lstStyle/>
              <a:p>
                <a:endParaRPr lang="en-US"/>
              </a:p>
            </p:txBody>
          </p:sp>
          <p:sp>
            <p:nvSpPr>
              <p:cNvPr id="14437" name="Freeform 441"/>
              <p:cNvSpPr>
                <a:spLocks/>
              </p:cNvSpPr>
              <p:nvPr/>
            </p:nvSpPr>
            <p:spPr bwMode="auto">
              <a:xfrm>
                <a:off x="312" y="2275"/>
                <a:ext cx="4" cy="2"/>
              </a:xfrm>
              <a:custGeom>
                <a:avLst/>
                <a:gdLst>
                  <a:gd name="T0" fmla="*/ 2 w 4"/>
                  <a:gd name="T1" fmla="*/ 0 h 2"/>
                  <a:gd name="T2" fmla="*/ 0 w 4"/>
                  <a:gd name="T3" fmla="*/ 2 h 2"/>
                  <a:gd name="T4" fmla="*/ 2 w 4"/>
                  <a:gd name="T5" fmla="*/ 2 h 2"/>
                  <a:gd name="T6" fmla="*/ 4 w 4"/>
                  <a:gd name="T7" fmla="*/ 2 h 2"/>
                  <a:gd name="T8" fmla="*/ 4 w 4"/>
                  <a:gd name="T9" fmla="*/ 2 h 2"/>
                  <a:gd name="T10" fmla="*/ 4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438" name="Freeform 442"/>
              <p:cNvSpPr>
                <a:spLocks/>
              </p:cNvSpPr>
              <p:nvPr/>
            </p:nvSpPr>
            <p:spPr bwMode="auto">
              <a:xfrm>
                <a:off x="282" y="2271"/>
                <a:ext cx="6" cy="8"/>
              </a:xfrm>
              <a:custGeom>
                <a:avLst/>
                <a:gdLst>
                  <a:gd name="T0" fmla="*/ 6 w 6"/>
                  <a:gd name="T1" fmla="*/ 0 h 8"/>
                  <a:gd name="T2" fmla="*/ 4 w 6"/>
                  <a:gd name="T3" fmla="*/ 2 h 8"/>
                  <a:gd name="T4" fmla="*/ 4 w 6"/>
                  <a:gd name="T5" fmla="*/ 4 h 8"/>
                  <a:gd name="T6" fmla="*/ 0 w 6"/>
                  <a:gd name="T7" fmla="*/ 6 h 8"/>
                  <a:gd name="T8" fmla="*/ 0 w 6"/>
                  <a:gd name="T9" fmla="*/ 8 h 8"/>
                  <a:gd name="T10" fmla="*/ 2 w 6"/>
                  <a:gd name="T11" fmla="*/ 6 h 8"/>
                  <a:gd name="T12" fmla="*/ 4 w 6"/>
                  <a:gd name="T13" fmla="*/ 6 h 8"/>
                  <a:gd name="T14" fmla="*/ 4 w 6"/>
                  <a:gd name="T15" fmla="*/ 4 h 8"/>
                  <a:gd name="T16" fmla="*/ 6 w 6"/>
                  <a:gd name="T17" fmla="*/ 2 h 8"/>
                  <a:gd name="T18" fmla="*/ 6 w 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6" y="0"/>
                    </a:moveTo>
                    <a:lnTo>
                      <a:pt x="4" y="2"/>
                    </a:lnTo>
                    <a:lnTo>
                      <a:pt x="4" y="4"/>
                    </a:lnTo>
                    <a:lnTo>
                      <a:pt x="0" y="6"/>
                    </a:lnTo>
                    <a:lnTo>
                      <a:pt x="0" y="8"/>
                    </a:lnTo>
                    <a:lnTo>
                      <a:pt x="2" y="6"/>
                    </a:lnTo>
                    <a:lnTo>
                      <a:pt x="4" y="6"/>
                    </a:lnTo>
                    <a:lnTo>
                      <a:pt x="4" y="4"/>
                    </a:lnTo>
                    <a:lnTo>
                      <a:pt x="6" y="2"/>
                    </a:lnTo>
                    <a:lnTo>
                      <a:pt x="6" y="0"/>
                    </a:lnTo>
                    <a:close/>
                  </a:path>
                </a:pathLst>
              </a:custGeom>
              <a:solidFill>
                <a:srgbClr val="0071B4">
                  <a:alpha val="34901"/>
                </a:srgbClr>
              </a:solidFill>
              <a:ln w="9525">
                <a:noFill/>
                <a:round/>
                <a:headEnd/>
                <a:tailEnd/>
              </a:ln>
            </p:spPr>
            <p:txBody>
              <a:bodyPr/>
              <a:lstStyle/>
              <a:p>
                <a:endParaRPr lang="en-US"/>
              </a:p>
            </p:txBody>
          </p:sp>
          <p:sp>
            <p:nvSpPr>
              <p:cNvPr id="14439" name="Freeform 443"/>
              <p:cNvSpPr>
                <a:spLocks/>
              </p:cNvSpPr>
              <p:nvPr/>
            </p:nvSpPr>
            <p:spPr bwMode="auto">
              <a:xfrm>
                <a:off x="353" y="2277"/>
                <a:ext cx="8" cy="6"/>
              </a:xfrm>
              <a:custGeom>
                <a:avLst/>
                <a:gdLst>
                  <a:gd name="T0" fmla="*/ 4 w 8"/>
                  <a:gd name="T1" fmla="*/ 4 h 6"/>
                  <a:gd name="T2" fmla="*/ 0 w 8"/>
                  <a:gd name="T3" fmla="*/ 4 h 6"/>
                  <a:gd name="T4" fmla="*/ 0 w 8"/>
                  <a:gd name="T5" fmla="*/ 6 h 6"/>
                  <a:gd name="T6" fmla="*/ 6 w 8"/>
                  <a:gd name="T7" fmla="*/ 4 h 6"/>
                  <a:gd name="T8" fmla="*/ 8 w 8"/>
                  <a:gd name="T9" fmla="*/ 2 h 6"/>
                  <a:gd name="T10" fmla="*/ 8 w 8"/>
                  <a:gd name="T11" fmla="*/ 0 h 6"/>
                  <a:gd name="T12" fmla="*/ 6 w 8"/>
                  <a:gd name="T13" fmla="*/ 0 h 6"/>
                  <a:gd name="T14" fmla="*/ 4 w 8"/>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6"/>
                  <a:gd name="T26" fmla="*/ 8 w 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6">
                    <a:moveTo>
                      <a:pt x="4" y="4"/>
                    </a:moveTo>
                    <a:lnTo>
                      <a:pt x="0" y="4"/>
                    </a:lnTo>
                    <a:lnTo>
                      <a:pt x="0" y="6"/>
                    </a:lnTo>
                    <a:lnTo>
                      <a:pt x="6" y="4"/>
                    </a:lnTo>
                    <a:lnTo>
                      <a:pt x="8" y="2"/>
                    </a:lnTo>
                    <a:lnTo>
                      <a:pt x="8" y="0"/>
                    </a:lnTo>
                    <a:lnTo>
                      <a:pt x="6" y="0"/>
                    </a:lnTo>
                    <a:lnTo>
                      <a:pt x="4" y="4"/>
                    </a:lnTo>
                    <a:close/>
                  </a:path>
                </a:pathLst>
              </a:custGeom>
              <a:solidFill>
                <a:srgbClr val="0071B4">
                  <a:alpha val="34901"/>
                </a:srgbClr>
              </a:solidFill>
              <a:ln w="9525">
                <a:noFill/>
                <a:round/>
                <a:headEnd/>
                <a:tailEnd/>
              </a:ln>
            </p:spPr>
            <p:txBody>
              <a:bodyPr/>
              <a:lstStyle/>
              <a:p>
                <a:endParaRPr lang="en-US"/>
              </a:p>
            </p:txBody>
          </p:sp>
          <p:sp>
            <p:nvSpPr>
              <p:cNvPr id="14440" name="Freeform 444"/>
              <p:cNvSpPr>
                <a:spLocks/>
              </p:cNvSpPr>
              <p:nvPr/>
            </p:nvSpPr>
            <p:spPr bwMode="auto">
              <a:xfrm>
                <a:off x="302" y="2283"/>
                <a:ext cx="10" cy="6"/>
              </a:xfrm>
              <a:custGeom>
                <a:avLst/>
                <a:gdLst>
                  <a:gd name="T0" fmla="*/ 6 w 10"/>
                  <a:gd name="T1" fmla="*/ 4 h 6"/>
                  <a:gd name="T2" fmla="*/ 0 w 10"/>
                  <a:gd name="T3" fmla="*/ 0 h 6"/>
                  <a:gd name="T4" fmla="*/ 0 w 10"/>
                  <a:gd name="T5" fmla="*/ 0 h 6"/>
                  <a:gd name="T6" fmla="*/ 0 w 10"/>
                  <a:gd name="T7" fmla="*/ 0 h 6"/>
                  <a:gd name="T8" fmla="*/ 0 w 10"/>
                  <a:gd name="T9" fmla="*/ 0 h 6"/>
                  <a:gd name="T10" fmla="*/ 6 w 10"/>
                  <a:gd name="T11" fmla="*/ 6 h 6"/>
                  <a:gd name="T12" fmla="*/ 8 w 10"/>
                  <a:gd name="T13" fmla="*/ 6 h 6"/>
                  <a:gd name="T14" fmla="*/ 10 w 10"/>
                  <a:gd name="T15" fmla="*/ 6 h 6"/>
                  <a:gd name="T16" fmla="*/ 10 w 10"/>
                  <a:gd name="T17" fmla="*/ 6 h 6"/>
                  <a:gd name="T18" fmla="*/ 6 w 10"/>
                  <a:gd name="T19" fmla="*/ 4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6"/>
                  <a:gd name="T32" fmla="*/ 10 w 10"/>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6">
                    <a:moveTo>
                      <a:pt x="6" y="4"/>
                    </a:moveTo>
                    <a:lnTo>
                      <a:pt x="0" y="0"/>
                    </a:lnTo>
                    <a:lnTo>
                      <a:pt x="6" y="6"/>
                    </a:lnTo>
                    <a:lnTo>
                      <a:pt x="8" y="6"/>
                    </a:lnTo>
                    <a:lnTo>
                      <a:pt x="10" y="6"/>
                    </a:lnTo>
                    <a:lnTo>
                      <a:pt x="6" y="4"/>
                    </a:lnTo>
                    <a:close/>
                  </a:path>
                </a:pathLst>
              </a:custGeom>
              <a:solidFill>
                <a:srgbClr val="0071B4">
                  <a:alpha val="34901"/>
                </a:srgbClr>
              </a:solidFill>
              <a:ln w="9525">
                <a:noFill/>
                <a:round/>
                <a:headEnd/>
                <a:tailEnd/>
              </a:ln>
            </p:spPr>
            <p:txBody>
              <a:bodyPr/>
              <a:lstStyle/>
              <a:p>
                <a:endParaRPr lang="en-US"/>
              </a:p>
            </p:txBody>
          </p:sp>
          <p:sp>
            <p:nvSpPr>
              <p:cNvPr id="14441" name="Freeform 445"/>
              <p:cNvSpPr>
                <a:spLocks/>
              </p:cNvSpPr>
              <p:nvPr/>
            </p:nvSpPr>
            <p:spPr bwMode="auto">
              <a:xfrm>
                <a:off x="343" y="2277"/>
                <a:ext cx="10" cy="6"/>
              </a:xfrm>
              <a:custGeom>
                <a:avLst/>
                <a:gdLst>
                  <a:gd name="T0" fmla="*/ 4 w 10"/>
                  <a:gd name="T1" fmla="*/ 0 h 6"/>
                  <a:gd name="T2" fmla="*/ 4 w 10"/>
                  <a:gd name="T3" fmla="*/ 0 h 6"/>
                  <a:gd name="T4" fmla="*/ 0 w 10"/>
                  <a:gd name="T5" fmla="*/ 0 h 6"/>
                  <a:gd name="T6" fmla="*/ 0 w 10"/>
                  <a:gd name="T7" fmla="*/ 0 h 6"/>
                  <a:gd name="T8" fmla="*/ 0 w 10"/>
                  <a:gd name="T9" fmla="*/ 0 h 6"/>
                  <a:gd name="T10" fmla="*/ 2 w 10"/>
                  <a:gd name="T11" fmla="*/ 2 h 6"/>
                  <a:gd name="T12" fmla="*/ 2 w 10"/>
                  <a:gd name="T13" fmla="*/ 2 h 6"/>
                  <a:gd name="T14" fmla="*/ 4 w 10"/>
                  <a:gd name="T15" fmla="*/ 4 h 6"/>
                  <a:gd name="T16" fmla="*/ 4 w 10"/>
                  <a:gd name="T17" fmla="*/ 6 h 6"/>
                  <a:gd name="T18" fmla="*/ 6 w 10"/>
                  <a:gd name="T19" fmla="*/ 6 h 6"/>
                  <a:gd name="T20" fmla="*/ 8 w 10"/>
                  <a:gd name="T21" fmla="*/ 6 h 6"/>
                  <a:gd name="T22" fmla="*/ 8 w 10"/>
                  <a:gd name="T23" fmla="*/ 4 h 6"/>
                  <a:gd name="T24" fmla="*/ 8 w 10"/>
                  <a:gd name="T25" fmla="*/ 2 h 6"/>
                  <a:gd name="T26" fmla="*/ 10 w 10"/>
                  <a:gd name="T27" fmla="*/ 2 h 6"/>
                  <a:gd name="T28" fmla="*/ 6 w 10"/>
                  <a:gd name="T29" fmla="*/ 2 h 6"/>
                  <a:gd name="T30" fmla="*/ 4 w 10"/>
                  <a:gd name="T31" fmla="*/ 0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6"/>
                  <a:gd name="T50" fmla="*/ 10 w 10"/>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6">
                    <a:moveTo>
                      <a:pt x="4" y="0"/>
                    </a:moveTo>
                    <a:lnTo>
                      <a:pt x="4" y="0"/>
                    </a:lnTo>
                    <a:lnTo>
                      <a:pt x="0" y="0"/>
                    </a:lnTo>
                    <a:lnTo>
                      <a:pt x="2" y="2"/>
                    </a:lnTo>
                    <a:lnTo>
                      <a:pt x="4" y="4"/>
                    </a:lnTo>
                    <a:lnTo>
                      <a:pt x="4" y="6"/>
                    </a:lnTo>
                    <a:lnTo>
                      <a:pt x="6" y="6"/>
                    </a:lnTo>
                    <a:lnTo>
                      <a:pt x="8" y="6"/>
                    </a:lnTo>
                    <a:lnTo>
                      <a:pt x="8" y="4"/>
                    </a:lnTo>
                    <a:lnTo>
                      <a:pt x="8" y="2"/>
                    </a:lnTo>
                    <a:lnTo>
                      <a:pt x="10" y="2"/>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4442" name="Freeform 446"/>
              <p:cNvSpPr>
                <a:spLocks/>
              </p:cNvSpPr>
              <p:nvPr/>
            </p:nvSpPr>
            <p:spPr bwMode="auto">
              <a:xfrm>
                <a:off x="465" y="2165"/>
                <a:ext cx="2" cy="2"/>
              </a:xfrm>
              <a:custGeom>
                <a:avLst/>
                <a:gdLst>
                  <a:gd name="T0" fmla="*/ 0 w 2"/>
                  <a:gd name="T1" fmla="*/ 0 h 2"/>
                  <a:gd name="T2" fmla="*/ 0 w 2"/>
                  <a:gd name="T3" fmla="*/ 2 h 2"/>
                  <a:gd name="T4" fmla="*/ 2 w 2"/>
                  <a:gd name="T5" fmla="*/ 0 h 2"/>
                  <a:gd name="T6" fmla="*/ 2 w 2"/>
                  <a:gd name="T7" fmla="*/ 0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443" name="Freeform 447"/>
              <p:cNvSpPr>
                <a:spLocks/>
              </p:cNvSpPr>
              <p:nvPr/>
            </p:nvSpPr>
            <p:spPr bwMode="auto">
              <a:xfrm>
                <a:off x="515" y="2223"/>
                <a:ext cx="4" cy="4"/>
              </a:xfrm>
              <a:custGeom>
                <a:avLst/>
                <a:gdLst>
                  <a:gd name="T0" fmla="*/ 2 w 4"/>
                  <a:gd name="T1" fmla="*/ 0 h 4"/>
                  <a:gd name="T2" fmla="*/ 2 w 4"/>
                  <a:gd name="T3" fmla="*/ 0 h 4"/>
                  <a:gd name="T4" fmla="*/ 0 w 4"/>
                  <a:gd name="T5" fmla="*/ 0 h 4"/>
                  <a:gd name="T6" fmla="*/ 0 w 4"/>
                  <a:gd name="T7" fmla="*/ 2 h 4"/>
                  <a:gd name="T8" fmla="*/ 0 w 4"/>
                  <a:gd name="T9" fmla="*/ 4 h 4"/>
                  <a:gd name="T10" fmla="*/ 4 w 4"/>
                  <a:gd name="T11" fmla="*/ 4 h 4"/>
                  <a:gd name="T12" fmla="*/ 4 w 4"/>
                  <a:gd name="T13" fmla="*/ 2 h 4"/>
                  <a:gd name="T14" fmla="*/ 4 w 4"/>
                  <a:gd name="T15" fmla="*/ 0 h 4"/>
                  <a:gd name="T16" fmla="*/ 2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0"/>
                    </a:moveTo>
                    <a:lnTo>
                      <a:pt x="2" y="0"/>
                    </a:lnTo>
                    <a:lnTo>
                      <a:pt x="0" y="0"/>
                    </a:lnTo>
                    <a:lnTo>
                      <a:pt x="0" y="2"/>
                    </a:lnTo>
                    <a:lnTo>
                      <a:pt x="0" y="4"/>
                    </a:lnTo>
                    <a:lnTo>
                      <a:pt x="4" y="4"/>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444" name="Freeform 448"/>
              <p:cNvSpPr>
                <a:spLocks/>
              </p:cNvSpPr>
              <p:nvPr/>
            </p:nvSpPr>
            <p:spPr bwMode="auto">
              <a:xfrm>
                <a:off x="471" y="2239"/>
                <a:ext cx="18" cy="18"/>
              </a:xfrm>
              <a:custGeom>
                <a:avLst/>
                <a:gdLst>
                  <a:gd name="T0" fmla="*/ 16 w 18"/>
                  <a:gd name="T1" fmla="*/ 0 h 18"/>
                  <a:gd name="T2" fmla="*/ 12 w 18"/>
                  <a:gd name="T3" fmla="*/ 2 h 18"/>
                  <a:gd name="T4" fmla="*/ 12 w 18"/>
                  <a:gd name="T5" fmla="*/ 6 h 18"/>
                  <a:gd name="T6" fmla="*/ 8 w 18"/>
                  <a:gd name="T7" fmla="*/ 6 h 18"/>
                  <a:gd name="T8" fmla="*/ 6 w 18"/>
                  <a:gd name="T9" fmla="*/ 6 h 18"/>
                  <a:gd name="T10" fmla="*/ 2 w 18"/>
                  <a:gd name="T11" fmla="*/ 14 h 18"/>
                  <a:gd name="T12" fmla="*/ 0 w 18"/>
                  <a:gd name="T13" fmla="*/ 16 h 18"/>
                  <a:gd name="T14" fmla="*/ 0 w 18"/>
                  <a:gd name="T15" fmla="*/ 18 h 18"/>
                  <a:gd name="T16" fmla="*/ 2 w 18"/>
                  <a:gd name="T17" fmla="*/ 18 h 18"/>
                  <a:gd name="T18" fmla="*/ 2 w 18"/>
                  <a:gd name="T19" fmla="*/ 18 h 18"/>
                  <a:gd name="T20" fmla="*/ 4 w 18"/>
                  <a:gd name="T21" fmla="*/ 16 h 18"/>
                  <a:gd name="T22" fmla="*/ 14 w 18"/>
                  <a:gd name="T23" fmla="*/ 8 h 18"/>
                  <a:gd name="T24" fmla="*/ 18 w 18"/>
                  <a:gd name="T25" fmla="*/ 4 h 18"/>
                  <a:gd name="T26" fmla="*/ 18 w 18"/>
                  <a:gd name="T27" fmla="*/ 2 h 18"/>
                  <a:gd name="T28" fmla="*/ 18 w 18"/>
                  <a:gd name="T29" fmla="*/ 2 h 18"/>
                  <a:gd name="T30" fmla="*/ 16 w 18"/>
                  <a:gd name="T31" fmla="*/ 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8"/>
                  <a:gd name="T50" fmla="*/ 18 w 18"/>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8">
                    <a:moveTo>
                      <a:pt x="16" y="0"/>
                    </a:moveTo>
                    <a:lnTo>
                      <a:pt x="12" y="2"/>
                    </a:lnTo>
                    <a:lnTo>
                      <a:pt x="12" y="6"/>
                    </a:lnTo>
                    <a:lnTo>
                      <a:pt x="8" y="6"/>
                    </a:lnTo>
                    <a:lnTo>
                      <a:pt x="6" y="6"/>
                    </a:lnTo>
                    <a:lnTo>
                      <a:pt x="2" y="14"/>
                    </a:lnTo>
                    <a:lnTo>
                      <a:pt x="0" y="16"/>
                    </a:lnTo>
                    <a:lnTo>
                      <a:pt x="0" y="18"/>
                    </a:lnTo>
                    <a:lnTo>
                      <a:pt x="2" y="18"/>
                    </a:lnTo>
                    <a:lnTo>
                      <a:pt x="4" y="16"/>
                    </a:lnTo>
                    <a:lnTo>
                      <a:pt x="14" y="8"/>
                    </a:lnTo>
                    <a:lnTo>
                      <a:pt x="18" y="4"/>
                    </a:lnTo>
                    <a:lnTo>
                      <a:pt x="18" y="2"/>
                    </a:lnTo>
                    <a:lnTo>
                      <a:pt x="16" y="0"/>
                    </a:lnTo>
                    <a:close/>
                  </a:path>
                </a:pathLst>
              </a:custGeom>
              <a:solidFill>
                <a:srgbClr val="0071B4">
                  <a:alpha val="34901"/>
                </a:srgbClr>
              </a:solidFill>
              <a:ln w="9525">
                <a:noFill/>
                <a:round/>
                <a:headEnd/>
                <a:tailEnd/>
              </a:ln>
            </p:spPr>
            <p:txBody>
              <a:bodyPr/>
              <a:lstStyle/>
              <a:p>
                <a:endParaRPr lang="en-US"/>
              </a:p>
            </p:txBody>
          </p:sp>
          <p:sp>
            <p:nvSpPr>
              <p:cNvPr id="14445" name="Freeform 449"/>
              <p:cNvSpPr>
                <a:spLocks/>
              </p:cNvSpPr>
              <p:nvPr/>
            </p:nvSpPr>
            <p:spPr bwMode="auto">
              <a:xfrm>
                <a:off x="214" y="2253"/>
                <a:ext cx="12" cy="6"/>
              </a:xfrm>
              <a:custGeom>
                <a:avLst/>
                <a:gdLst>
                  <a:gd name="T0" fmla="*/ 10 w 12"/>
                  <a:gd name="T1" fmla="*/ 2 h 6"/>
                  <a:gd name="T2" fmla="*/ 10 w 12"/>
                  <a:gd name="T3" fmla="*/ 0 h 6"/>
                  <a:gd name="T4" fmla="*/ 6 w 12"/>
                  <a:gd name="T5" fmla="*/ 0 h 6"/>
                  <a:gd name="T6" fmla="*/ 6 w 12"/>
                  <a:gd name="T7" fmla="*/ 0 h 6"/>
                  <a:gd name="T8" fmla="*/ 2 w 12"/>
                  <a:gd name="T9" fmla="*/ 0 h 6"/>
                  <a:gd name="T10" fmla="*/ 2 w 12"/>
                  <a:gd name="T11" fmla="*/ 0 h 6"/>
                  <a:gd name="T12" fmla="*/ 0 w 12"/>
                  <a:gd name="T13" fmla="*/ 2 h 6"/>
                  <a:gd name="T14" fmla="*/ 0 w 12"/>
                  <a:gd name="T15" fmla="*/ 2 h 6"/>
                  <a:gd name="T16" fmla="*/ 0 w 12"/>
                  <a:gd name="T17" fmla="*/ 2 h 6"/>
                  <a:gd name="T18" fmla="*/ 4 w 12"/>
                  <a:gd name="T19" fmla="*/ 2 h 6"/>
                  <a:gd name="T20" fmla="*/ 4 w 12"/>
                  <a:gd name="T21" fmla="*/ 2 h 6"/>
                  <a:gd name="T22" fmla="*/ 4 w 12"/>
                  <a:gd name="T23" fmla="*/ 4 h 6"/>
                  <a:gd name="T24" fmla="*/ 6 w 12"/>
                  <a:gd name="T25" fmla="*/ 4 h 6"/>
                  <a:gd name="T26" fmla="*/ 6 w 12"/>
                  <a:gd name="T27" fmla="*/ 6 h 6"/>
                  <a:gd name="T28" fmla="*/ 8 w 12"/>
                  <a:gd name="T29" fmla="*/ 4 h 6"/>
                  <a:gd name="T30" fmla="*/ 10 w 12"/>
                  <a:gd name="T31" fmla="*/ 4 h 6"/>
                  <a:gd name="T32" fmla="*/ 12 w 12"/>
                  <a:gd name="T33" fmla="*/ 2 h 6"/>
                  <a:gd name="T34" fmla="*/ 10 w 12"/>
                  <a:gd name="T35" fmla="*/ 2 h 6"/>
                  <a:gd name="T36" fmla="*/ 10 w 12"/>
                  <a:gd name="T37" fmla="*/ 2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6"/>
                  <a:gd name="T59" fmla="*/ 12 w 1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6">
                    <a:moveTo>
                      <a:pt x="10" y="2"/>
                    </a:moveTo>
                    <a:lnTo>
                      <a:pt x="10" y="0"/>
                    </a:lnTo>
                    <a:lnTo>
                      <a:pt x="6" y="0"/>
                    </a:lnTo>
                    <a:lnTo>
                      <a:pt x="2" y="0"/>
                    </a:lnTo>
                    <a:lnTo>
                      <a:pt x="0" y="2"/>
                    </a:lnTo>
                    <a:lnTo>
                      <a:pt x="4" y="2"/>
                    </a:lnTo>
                    <a:lnTo>
                      <a:pt x="4" y="4"/>
                    </a:lnTo>
                    <a:lnTo>
                      <a:pt x="6" y="4"/>
                    </a:lnTo>
                    <a:lnTo>
                      <a:pt x="6" y="6"/>
                    </a:lnTo>
                    <a:lnTo>
                      <a:pt x="8" y="4"/>
                    </a:lnTo>
                    <a:lnTo>
                      <a:pt x="10" y="4"/>
                    </a:lnTo>
                    <a:lnTo>
                      <a:pt x="12" y="2"/>
                    </a:lnTo>
                    <a:lnTo>
                      <a:pt x="10" y="2"/>
                    </a:lnTo>
                    <a:close/>
                  </a:path>
                </a:pathLst>
              </a:custGeom>
              <a:solidFill>
                <a:srgbClr val="0071B4">
                  <a:alpha val="34901"/>
                </a:srgbClr>
              </a:solidFill>
              <a:ln w="9525">
                <a:noFill/>
                <a:round/>
                <a:headEnd/>
                <a:tailEnd/>
              </a:ln>
            </p:spPr>
            <p:txBody>
              <a:bodyPr/>
              <a:lstStyle/>
              <a:p>
                <a:endParaRPr lang="en-US"/>
              </a:p>
            </p:txBody>
          </p:sp>
          <p:sp>
            <p:nvSpPr>
              <p:cNvPr id="14446" name="Freeform 450"/>
              <p:cNvSpPr>
                <a:spLocks/>
              </p:cNvSpPr>
              <p:nvPr/>
            </p:nvSpPr>
            <p:spPr bwMode="auto">
              <a:xfrm>
                <a:off x="491" y="2229"/>
                <a:ext cx="20" cy="16"/>
              </a:xfrm>
              <a:custGeom>
                <a:avLst/>
                <a:gdLst>
                  <a:gd name="T0" fmla="*/ 18 w 20"/>
                  <a:gd name="T1" fmla="*/ 0 h 16"/>
                  <a:gd name="T2" fmla="*/ 16 w 20"/>
                  <a:gd name="T3" fmla="*/ 2 h 16"/>
                  <a:gd name="T4" fmla="*/ 16 w 20"/>
                  <a:gd name="T5" fmla="*/ 0 h 16"/>
                  <a:gd name="T6" fmla="*/ 14 w 20"/>
                  <a:gd name="T7" fmla="*/ 0 h 16"/>
                  <a:gd name="T8" fmla="*/ 12 w 20"/>
                  <a:gd name="T9" fmla="*/ 0 h 16"/>
                  <a:gd name="T10" fmla="*/ 10 w 20"/>
                  <a:gd name="T11" fmla="*/ 2 h 16"/>
                  <a:gd name="T12" fmla="*/ 10 w 20"/>
                  <a:gd name="T13" fmla="*/ 2 h 16"/>
                  <a:gd name="T14" fmla="*/ 10 w 20"/>
                  <a:gd name="T15" fmla="*/ 6 h 16"/>
                  <a:gd name="T16" fmla="*/ 12 w 20"/>
                  <a:gd name="T17" fmla="*/ 6 h 16"/>
                  <a:gd name="T18" fmla="*/ 14 w 20"/>
                  <a:gd name="T19" fmla="*/ 6 h 16"/>
                  <a:gd name="T20" fmla="*/ 12 w 20"/>
                  <a:gd name="T21" fmla="*/ 8 h 16"/>
                  <a:gd name="T22" fmla="*/ 10 w 20"/>
                  <a:gd name="T23" fmla="*/ 6 h 16"/>
                  <a:gd name="T24" fmla="*/ 10 w 20"/>
                  <a:gd name="T25" fmla="*/ 8 h 16"/>
                  <a:gd name="T26" fmla="*/ 8 w 20"/>
                  <a:gd name="T27" fmla="*/ 12 h 16"/>
                  <a:gd name="T28" fmla="*/ 6 w 20"/>
                  <a:gd name="T29" fmla="*/ 12 h 16"/>
                  <a:gd name="T30" fmla="*/ 0 w 20"/>
                  <a:gd name="T31" fmla="*/ 14 h 16"/>
                  <a:gd name="T32" fmla="*/ 0 w 20"/>
                  <a:gd name="T33" fmla="*/ 14 h 16"/>
                  <a:gd name="T34" fmla="*/ 2 w 20"/>
                  <a:gd name="T35" fmla="*/ 16 h 16"/>
                  <a:gd name="T36" fmla="*/ 8 w 20"/>
                  <a:gd name="T37" fmla="*/ 16 h 16"/>
                  <a:gd name="T38" fmla="*/ 12 w 20"/>
                  <a:gd name="T39" fmla="*/ 12 h 16"/>
                  <a:gd name="T40" fmla="*/ 14 w 20"/>
                  <a:gd name="T41" fmla="*/ 12 h 16"/>
                  <a:gd name="T42" fmla="*/ 14 w 20"/>
                  <a:gd name="T43" fmla="*/ 10 h 16"/>
                  <a:gd name="T44" fmla="*/ 18 w 20"/>
                  <a:gd name="T45" fmla="*/ 8 h 16"/>
                  <a:gd name="T46" fmla="*/ 20 w 20"/>
                  <a:gd name="T47" fmla="*/ 8 h 16"/>
                  <a:gd name="T48" fmla="*/ 18 w 20"/>
                  <a:gd name="T49" fmla="*/ 6 h 16"/>
                  <a:gd name="T50" fmla="*/ 18 w 20"/>
                  <a:gd name="T51" fmla="*/ 6 h 16"/>
                  <a:gd name="T52" fmla="*/ 18 w 20"/>
                  <a:gd name="T53" fmla="*/ 4 h 16"/>
                  <a:gd name="T54" fmla="*/ 20 w 20"/>
                  <a:gd name="T55" fmla="*/ 2 h 16"/>
                  <a:gd name="T56" fmla="*/ 20 w 20"/>
                  <a:gd name="T57" fmla="*/ 0 h 16"/>
                  <a:gd name="T58" fmla="*/ 20 w 20"/>
                  <a:gd name="T59" fmla="*/ 0 h 16"/>
                  <a:gd name="T60" fmla="*/ 18 w 20"/>
                  <a:gd name="T61" fmla="*/ 0 h 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
                  <a:gd name="T94" fmla="*/ 0 h 16"/>
                  <a:gd name="T95" fmla="*/ 20 w 20"/>
                  <a:gd name="T96" fmla="*/ 16 h 1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 h="16">
                    <a:moveTo>
                      <a:pt x="18" y="0"/>
                    </a:moveTo>
                    <a:lnTo>
                      <a:pt x="16" y="2"/>
                    </a:lnTo>
                    <a:lnTo>
                      <a:pt x="16" y="0"/>
                    </a:lnTo>
                    <a:lnTo>
                      <a:pt x="14" y="0"/>
                    </a:lnTo>
                    <a:lnTo>
                      <a:pt x="12" y="0"/>
                    </a:lnTo>
                    <a:lnTo>
                      <a:pt x="10" y="2"/>
                    </a:lnTo>
                    <a:lnTo>
                      <a:pt x="10" y="6"/>
                    </a:lnTo>
                    <a:lnTo>
                      <a:pt x="12" y="6"/>
                    </a:lnTo>
                    <a:lnTo>
                      <a:pt x="14" y="6"/>
                    </a:lnTo>
                    <a:lnTo>
                      <a:pt x="12" y="8"/>
                    </a:lnTo>
                    <a:lnTo>
                      <a:pt x="10" y="6"/>
                    </a:lnTo>
                    <a:lnTo>
                      <a:pt x="10" y="8"/>
                    </a:lnTo>
                    <a:lnTo>
                      <a:pt x="8" y="12"/>
                    </a:lnTo>
                    <a:lnTo>
                      <a:pt x="6" y="12"/>
                    </a:lnTo>
                    <a:lnTo>
                      <a:pt x="0" y="14"/>
                    </a:lnTo>
                    <a:lnTo>
                      <a:pt x="2" y="16"/>
                    </a:lnTo>
                    <a:lnTo>
                      <a:pt x="8" y="16"/>
                    </a:lnTo>
                    <a:lnTo>
                      <a:pt x="12" y="12"/>
                    </a:lnTo>
                    <a:lnTo>
                      <a:pt x="14" y="12"/>
                    </a:lnTo>
                    <a:lnTo>
                      <a:pt x="14" y="10"/>
                    </a:lnTo>
                    <a:lnTo>
                      <a:pt x="18" y="8"/>
                    </a:lnTo>
                    <a:lnTo>
                      <a:pt x="20" y="8"/>
                    </a:lnTo>
                    <a:lnTo>
                      <a:pt x="18" y="6"/>
                    </a:lnTo>
                    <a:lnTo>
                      <a:pt x="18" y="4"/>
                    </a:lnTo>
                    <a:lnTo>
                      <a:pt x="20" y="2"/>
                    </a:lnTo>
                    <a:lnTo>
                      <a:pt x="20" y="0"/>
                    </a:lnTo>
                    <a:lnTo>
                      <a:pt x="18" y="0"/>
                    </a:lnTo>
                    <a:close/>
                  </a:path>
                </a:pathLst>
              </a:custGeom>
              <a:solidFill>
                <a:srgbClr val="0071B4">
                  <a:alpha val="34901"/>
                </a:srgbClr>
              </a:solidFill>
              <a:ln w="9525">
                <a:noFill/>
                <a:round/>
                <a:headEnd/>
                <a:tailEnd/>
              </a:ln>
            </p:spPr>
            <p:txBody>
              <a:bodyPr/>
              <a:lstStyle/>
              <a:p>
                <a:endParaRPr lang="en-US"/>
              </a:p>
            </p:txBody>
          </p:sp>
          <p:sp>
            <p:nvSpPr>
              <p:cNvPr id="14447" name="Freeform 451"/>
              <p:cNvSpPr>
                <a:spLocks/>
              </p:cNvSpPr>
              <p:nvPr/>
            </p:nvSpPr>
            <p:spPr bwMode="auto">
              <a:xfrm>
                <a:off x="4999" y="2305"/>
                <a:ext cx="13" cy="14"/>
              </a:xfrm>
              <a:custGeom>
                <a:avLst/>
                <a:gdLst>
                  <a:gd name="T0" fmla="*/ 11 w 13"/>
                  <a:gd name="T1" fmla="*/ 0 h 14"/>
                  <a:gd name="T2" fmla="*/ 5 w 13"/>
                  <a:gd name="T3" fmla="*/ 8 h 14"/>
                  <a:gd name="T4" fmla="*/ 4 w 13"/>
                  <a:gd name="T5" fmla="*/ 8 h 14"/>
                  <a:gd name="T6" fmla="*/ 4 w 13"/>
                  <a:gd name="T7" fmla="*/ 10 h 14"/>
                  <a:gd name="T8" fmla="*/ 2 w 13"/>
                  <a:gd name="T9" fmla="*/ 10 h 14"/>
                  <a:gd name="T10" fmla="*/ 0 w 13"/>
                  <a:gd name="T11" fmla="*/ 10 h 14"/>
                  <a:gd name="T12" fmla="*/ 0 w 13"/>
                  <a:gd name="T13" fmla="*/ 14 h 14"/>
                  <a:gd name="T14" fmla="*/ 2 w 13"/>
                  <a:gd name="T15" fmla="*/ 14 h 14"/>
                  <a:gd name="T16" fmla="*/ 5 w 13"/>
                  <a:gd name="T17" fmla="*/ 12 h 14"/>
                  <a:gd name="T18" fmla="*/ 9 w 13"/>
                  <a:gd name="T19" fmla="*/ 10 h 14"/>
                  <a:gd name="T20" fmla="*/ 13 w 13"/>
                  <a:gd name="T21" fmla="*/ 4 h 14"/>
                  <a:gd name="T22" fmla="*/ 13 w 13"/>
                  <a:gd name="T23" fmla="*/ 2 h 14"/>
                  <a:gd name="T24" fmla="*/ 13 w 13"/>
                  <a:gd name="T25" fmla="*/ 0 h 14"/>
                  <a:gd name="T26" fmla="*/ 11 w 13"/>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14"/>
                  <a:gd name="T44" fmla="*/ 13 w 13"/>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14">
                    <a:moveTo>
                      <a:pt x="11" y="0"/>
                    </a:moveTo>
                    <a:lnTo>
                      <a:pt x="5" y="8"/>
                    </a:lnTo>
                    <a:lnTo>
                      <a:pt x="4" y="8"/>
                    </a:lnTo>
                    <a:lnTo>
                      <a:pt x="4" y="10"/>
                    </a:lnTo>
                    <a:lnTo>
                      <a:pt x="2" y="10"/>
                    </a:lnTo>
                    <a:lnTo>
                      <a:pt x="0" y="10"/>
                    </a:lnTo>
                    <a:lnTo>
                      <a:pt x="0" y="14"/>
                    </a:lnTo>
                    <a:lnTo>
                      <a:pt x="2" y="14"/>
                    </a:lnTo>
                    <a:lnTo>
                      <a:pt x="5" y="12"/>
                    </a:lnTo>
                    <a:lnTo>
                      <a:pt x="9" y="10"/>
                    </a:lnTo>
                    <a:lnTo>
                      <a:pt x="13" y="4"/>
                    </a:lnTo>
                    <a:lnTo>
                      <a:pt x="13" y="2"/>
                    </a:lnTo>
                    <a:lnTo>
                      <a:pt x="13" y="0"/>
                    </a:lnTo>
                    <a:lnTo>
                      <a:pt x="11" y="0"/>
                    </a:lnTo>
                    <a:close/>
                  </a:path>
                </a:pathLst>
              </a:custGeom>
              <a:solidFill>
                <a:srgbClr val="0071B4">
                  <a:alpha val="34901"/>
                </a:srgbClr>
              </a:solidFill>
              <a:ln w="9525">
                <a:noFill/>
                <a:round/>
                <a:headEnd/>
                <a:tailEnd/>
              </a:ln>
            </p:spPr>
            <p:txBody>
              <a:bodyPr/>
              <a:lstStyle/>
              <a:p>
                <a:endParaRPr lang="en-US"/>
              </a:p>
            </p:txBody>
          </p:sp>
          <p:sp>
            <p:nvSpPr>
              <p:cNvPr id="14448" name="Freeform 452"/>
              <p:cNvSpPr>
                <a:spLocks/>
              </p:cNvSpPr>
              <p:nvPr/>
            </p:nvSpPr>
            <p:spPr bwMode="auto">
              <a:xfrm>
                <a:off x="4991" y="2327"/>
                <a:ext cx="2" cy="8"/>
              </a:xfrm>
              <a:custGeom>
                <a:avLst/>
                <a:gdLst>
                  <a:gd name="T0" fmla="*/ 2 w 2"/>
                  <a:gd name="T1" fmla="*/ 0 h 8"/>
                  <a:gd name="T2" fmla="*/ 0 w 2"/>
                  <a:gd name="T3" fmla="*/ 8 h 8"/>
                  <a:gd name="T4" fmla="*/ 2 w 2"/>
                  <a:gd name="T5" fmla="*/ 8 h 8"/>
                  <a:gd name="T6" fmla="*/ 2 w 2"/>
                  <a:gd name="T7" fmla="*/ 0 h 8"/>
                  <a:gd name="T8" fmla="*/ 0 60000 65536"/>
                  <a:gd name="T9" fmla="*/ 0 60000 65536"/>
                  <a:gd name="T10" fmla="*/ 0 60000 65536"/>
                  <a:gd name="T11" fmla="*/ 0 60000 65536"/>
                  <a:gd name="T12" fmla="*/ 0 w 2"/>
                  <a:gd name="T13" fmla="*/ 0 h 8"/>
                  <a:gd name="T14" fmla="*/ 2 w 2"/>
                  <a:gd name="T15" fmla="*/ 8 h 8"/>
                </a:gdLst>
                <a:ahLst/>
                <a:cxnLst>
                  <a:cxn ang="T8">
                    <a:pos x="T0" y="T1"/>
                  </a:cxn>
                  <a:cxn ang="T9">
                    <a:pos x="T2" y="T3"/>
                  </a:cxn>
                  <a:cxn ang="T10">
                    <a:pos x="T4" y="T5"/>
                  </a:cxn>
                  <a:cxn ang="T11">
                    <a:pos x="T6" y="T7"/>
                  </a:cxn>
                </a:cxnLst>
                <a:rect l="T12" t="T13" r="T14" b="T15"/>
                <a:pathLst>
                  <a:path w="2" h="8">
                    <a:moveTo>
                      <a:pt x="2" y="0"/>
                    </a:moveTo>
                    <a:lnTo>
                      <a:pt x="0" y="8"/>
                    </a:lnTo>
                    <a:lnTo>
                      <a:pt x="2" y="8"/>
                    </a:lnTo>
                    <a:lnTo>
                      <a:pt x="2" y="0"/>
                    </a:lnTo>
                    <a:close/>
                  </a:path>
                </a:pathLst>
              </a:custGeom>
              <a:solidFill>
                <a:srgbClr val="0071B4">
                  <a:alpha val="34901"/>
                </a:srgbClr>
              </a:solidFill>
              <a:ln w="9525">
                <a:noFill/>
                <a:round/>
                <a:headEnd/>
                <a:tailEnd/>
              </a:ln>
            </p:spPr>
            <p:txBody>
              <a:bodyPr/>
              <a:lstStyle/>
              <a:p>
                <a:endParaRPr lang="en-US"/>
              </a:p>
            </p:txBody>
          </p:sp>
          <p:sp>
            <p:nvSpPr>
              <p:cNvPr id="14449" name="Freeform 453"/>
              <p:cNvSpPr>
                <a:spLocks/>
              </p:cNvSpPr>
              <p:nvPr/>
            </p:nvSpPr>
            <p:spPr bwMode="auto">
              <a:xfrm>
                <a:off x="4983" y="2343"/>
                <a:ext cx="2" cy="4"/>
              </a:xfrm>
              <a:custGeom>
                <a:avLst/>
                <a:gdLst>
                  <a:gd name="T0" fmla="*/ 0 w 2"/>
                  <a:gd name="T1" fmla="*/ 4 h 4"/>
                  <a:gd name="T2" fmla="*/ 2 w 2"/>
                  <a:gd name="T3" fmla="*/ 2 h 4"/>
                  <a:gd name="T4" fmla="*/ 2 w 2"/>
                  <a:gd name="T5" fmla="*/ 2 h 4"/>
                  <a:gd name="T6" fmla="*/ 2 w 2"/>
                  <a:gd name="T7" fmla="*/ 0 h 4"/>
                  <a:gd name="T8" fmla="*/ 0 w 2"/>
                  <a:gd name="T9" fmla="*/ 4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4"/>
                    </a:moveTo>
                    <a:lnTo>
                      <a:pt x="2" y="2"/>
                    </a:lnTo>
                    <a:lnTo>
                      <a:pt x="2" y="0"/>
                    </a:lnTo>
                    <a:lnTo>
                      <a:pt x="0" y="4"/>
                    </a:lnTo>
                    <a:close/>
                  </a:path>
                </a:pathLst>
              </a:custGeom>
              <a:solidFill>
                <a:srgbClr val="0071B4">
                  <a:alpha val="34901"/>
                </a:srgbClr>
              </a:solidFill>
              <a:ln w="9525">
                <a:noFill/>
                <a:round/>
                <a:headEnd/>
                <a:tailEnd/>
              </a:ln>
            </p:spPr>
            <p:txBody>
              <a:bodyPr/>
              <a:lstStyle/>
              <a:p>
                <a:endParaRPr lang="en-US"/>
              </a:p>
            </p:txBody>
          </p:sp>
          <p:sp>
            <p:nvSpPr>
              <p:cNvPr id="14450" name="Freeform 454"/>
              <p:cNvSpPr>
                <a:spLocks/>
              </p:cNvSpPr>
              <p:nvPr/>
            </p:nvSpPr>
            <p:spPr bwMode="auto">
              <a:xfrm>
                <a:off x="5012" y="2301"/>
                <a:ext cx="4" cy="4"/>
              </a:xfrm>
              <a:custGeom>
                <a:avLst/>
                <a:gdLst>
                  <a:gd name="T0" fmla="*/ 2 w 4"/>
                  <a:gd name="T1" fmla="*/ 4 h 4"/>
                  <a:gd name="T2" fmla="*/ 2 w 4"/>
                  <a:gd name="T3" fmla="*/ 4 h 4"/>
                  <a:gd name="T4" fmla="*/ 4 w 4"/>
                  <a:gd name="T5" fmla="*/ 0 h 4"/>
                  <a:gd name="T6" fmla="*/ 4 w 4"/>
                  <a:gd name="T7" fmla="*/ 0 h 4"/>
                  <a:gd name="T8" fmla="*/ 0 w 4"/>
                  <a:gd name="T9" fmla="*/ 4 h 4"/>
                  <a:gd name="T10" fmla="*/ 2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2" y="4"/>
                    </a:lnTo>
                    <a:lnTo>
                      <a:pt x="4" y="0"/>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451" name="Freeform 455"/>
              <p:cNvSpPr>
                <a:spLocks/>
              </p:cNvSpPr>
              <p:nvPr/>
            </p:nvSpPr>
            <p:spPr bwMode="auto">
              <a:xfrm>
                <a:off x="4628" y="2643"/>
                <a:ext cx="2" cy="4"/>
              </a:xfrm>
              <a:custGeom>
                <a:avLst/>
                <a:gdLst>
                  <a:gd name="T0" fmla="*/ 0 w 2"/>
                  <a:gd name="T1" fmla="*/ 2 h 4"/>
                  <a:gd name="T2" fmla="*/ 0 w 2"/>
                  <a:gd name="T3" fmla="*/ 4 h 4"/>
                  <a:gd name="T4" fmla="*/ 2 w 2"/>
                  <a:gd name="T5" fmla="*/ 2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0" y="4"/>
                    </a:lnTo>
                    <a:lnTo>
                      <a:pt x="2" y="2"/>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452" name="Freeform 456"/>
              <p:cNvSpPr>
                <a:spLocks/>
              </p:cNvSpPr>
              <p:nvPr/>
            </p:nvSpPr>
            <p:spPr bwMode="auto">
              <a:xfrm>
                <a:off x="4630" y="2721"/>
                <a:ext cx="2" cy="4"/>
              </a:xfrm>
              <a:custGeom>
                <a:avLst/>
                <a:gdLst>
                  <a:gd name="T0" fmla="*/ 0 w 2"/>
                  <a:gd name="T1" fmla="*/ 2 h 4"/>
                  <a:gd name="T2" fmla="*/ 0 w 2"/>
                  <a:gd name="T3" fmla="*/ 0 h 4"/>
                  <a:gd name="T4" fmla="*/ 0 w 2"/>
                  <a:gd name="T5" fmla="*/ 2 h 4"/>
                  <a:gd name="T6" fmla="*/ 0 w 2"/>
                  <a:gd name="T7" fmla="*/ 2 h 4"/>
                  <a:gd name="T8" fmla="*/ 0 w 2"/>
                  <a:gd name="T9" fmla="*/ 4 h 4"/>
                  <a:gd name="T10" fmla="*/ 2 w 2"/>
                  <a:gd name="T11" fmla="*/ 4 h 4"/>
                  <a:gd name="T12" fmla="*/ 0 w 2"/>
                  <a:gd name="T13" fmla="*/ 2 h 4"/>
                  <a:gd name="T14" fmla="*/ 0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2"/>
                    </a:moveTo>
                    <a:lnTo>
                      <a:pt x="0" y="0"/>
                    </a:lnTo>
                    <a:lnTo>
                      <a:pt x="0" y="2"/>
                    </a:lnTo>
                    <a:lnTo>
                      <a:pt x="0" y="4"/>
                    </a:lnTo>
                    <a:lnTo>
                      <a:pt x="2" y="4"/>
                    </a:lnTo>
                    <a:lnTo>
                      <a:pt x="0" y="2"/>
                    </a:lnTo>
                    <a:close/>
                  </a:path>
                </a:pathLst>
              </a:custGeom>
              <a:solidFill>
                <a:srgbClr val="0071B4">
                  <a:alpha val="34901"/>
                </a:srgbClr>
              </a:solidFill>
              <a:ln w="9525">
                <a:noFill/>
                <a:round/>
                <a:headEnd/>
                <a:tailEnd/>
              </a:ln>
            </p:spPr>
            <p:txBody>
              <a:bodyPr/>
              <a:lstStyle/>
              <a:p>
                <a:endParaRPr lang="en-US"/>
              </a:p>
            </p:txBody>
          </p:sp>
          <p:sp>
            <p:nvSpPr>
              <p:cNvPr id="14453" name="Freeform 457"/>
              <p:cNvSpPr>
                <a:spLocks/>
              </p:cNvSpPr>
              <p:nvPr/>
            </p:nvSpPr>
            <p:spPr bwMode="auto">
              <a:xfrm>
                <a:off x="5146" y="2197"/>
                <a:ext cx="12" cy="16"/>
              </a:xfrm>
              <a:custGeom>
                <a:avLst/>
                <a:gdLst>
                  <a:gd name="T0" fmla="*/ 6 w 12"/>
                  <a:gd name="T1" fmla="*/ 0 h 16"/>
                  <a:gd name="T2" fmla="*/ 4 w 12"/>
                  <a:gd name="T3" fmla="*/ 0 h 16"/>
                  <a:gd name="T4" fmla="*/ 0 w 12"/>
                  <a:gd name="T5" fmla="*/ 0 h 16"/>
                  <a:gd name="T6" fmla="*/ 0 w 12"/>
                  <a:gd name="T7" fmla="*/ 2 h 16"/>
                  <a:gd name="T8" fmla="*/ 6 w 12"/>
                  <a:gd name="T9" fmla="*/ 12 h 16"/>
                  <a:gd name="T10" fmla="*/ 10 w 12"/>
                  <a:gd name="T11" fmla="*/ 16 h 16"/>
                  <a:gd name="T12" fmla="*/ 12 w 12"/>
                  <a:gd name="T13" fmla="*/ 14 h 16"/>
                  <a:gd name="T14" fmla="*/ 10 w 12"/>
                  <a:gd name="T15" fmla="*/ 10 h 16"/>
                  <a:gd name="T16" fmla="*/ 8 w 12"/>
                  <a:gd name="T17" fmla="*/ 8 h 16"/>
                  <a:gd name="T18" fmla="*/ 8 w 12"/>
                  <a:gd name="T19" fmla="*/ 6 h 16"/>
                  <a:gd name="T20" fmla="*/ 8 w 12"/>
                  <a:gd name="T21" fmla="*/ 6 h 16"/>
                  <a:gd name="T22" fmla="*/ 6 w 12"/>
                  <a:gd name="T23" fmla="*/ 4 h 16"/>
                  <a:gd name="T24" fmla="*/ 6 w 12"/>
                  <a:gd name="T25" fmla="*/ 4 h 16"/>
                  <a:gd name="T26" fmla="*/ 6 w 12"/>
                  <a:gd name="T27" fmla="*/ 2 h 16"/>
                  <a:gd name="T28" fmla="*/ 6 w 12"/>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6"/>
                  <a:gd name="T47" fmla="*/ 12 w 12"/>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6">
                    <a:moveTo>
                      <a:pt x="6" y="0"/>
                    </a:moveTo>
                    <a:lnTo>
                      <a:pt x="4" y="0"/>
                    </a:lnTo>
                    <a:lnTo>
                      <a:pt x="0" y="0"/>
                    </a:lnTo>
                    <a:lnTo>
                      <a:pt x="0" y="2"/>
                    </a:lnTo>
                    <a:lnTo>
                      <a:pt x="6" y="12"/>
                    </a:lnTo>
                    <a:lnTo>
                      <a:pt x="10" y="16"/>
                    </a:lnTo>
                    <a:lnTo>
                      <a:pt x="12" y="14"/>
                    </a:lnTo>
                    <a:lnTo>
                      <a:pt x="10" y="10"/>
                    </a:lnTo>
                    <a:lnTo>
                      <a:pt x="8" y="8"/>
                    </a:lnTo>
                    <a:lnTo>
                      <a:pt x="8" y="6"/>
                    </a:lnTo>
                    <a:lnTo>
                      <a:pt x="6" y="4"/>
                    </a:lnTo>
                    <a:lnTo>
                      <a:pt x="6" y="2"/>
                    </a:lnTo>
                    <a:lnTo>
                      <a:pt x="6" y="0"/>
                    </a:lnTo>
                    <a:close/>
                  </a:path>
                </a:pathLst>
              </a:custGeom>
              <a:solidFill>
                <a:srgbClr val="0071B4">
                  <a:alpha val="34901"/>
                </a:srgbClr>
              </a:solidFill>
              <a:ln w="9525">
                <a:noFill/>
                <a:round/>
                <a:headEnd/>
                <a:tailEnd/>
              </a:ln>
            </p:spPr>
            <p:txBody>
              <a:bodyPr/>
              <a:lstStyle/>
              <a:p>
                <a:endParaRPr lang="en-US"/>
              </a:p>
            </p:txBody>
          </p:sp>
          <p:sp>
            <p:nvSpPr>
              <p:cNvPr id="14454" name="Freeform 458"/>
              <p:cNvSpPr>
                <a:spLocks/>
              </p:cNvSpPr>
              <p:nvPr/>
            </p:nvSpPr>
            <p:spPr bwMode="auto">
              <a:xfrm>
                <a:off x="4979" y="2777"/>
                <a:ext cx="2" cy="0"/>
              </a:xfrm>
              <a:custGeom>
                <a:avLst/>
                <a:gdLst>
                  <a:gd name="T0" fmla="*/ 2 w 2"/>
                  <a:gd name="T1" fmla="*/ 2 w 2"/>
                  <a:gd name="T2" fmla="*/ 2 w 2"/>
                  <a:gd name="T3" fmla="*/ 2 w 2"/>
                  <a:gd name="T4" fmla="*/ 0 w 2"/>
                  <a:gd name="T5" fmla="*/ 2 w 2"/>
                  <a:gd name="T6" fmla="*/ 2 w 2"/>
                  <a:gd name="T7" fmla="*/ 2 w 2"/>
                  <a:gd name="T8" fmla="*/ 2 w 2"/>
                  <a:gd name="T9" fmla="*/ 2 w 2"/>
                  <a:gd name="T10" fmla="*/ 2 w 2"/>
                  <a:gd name="T11" fmla="*/ 2 w 2"/>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2 w 2"/>
                </a:gdLst>
                <a:ahLst/>
                <a:cxnLst>
                  <a:cxn ang="T12">
                    <a:pos x="T0" y="0"/>
                  </a:cxn>
                  <a:cxn ang="T13">
                    <a:pos x="T1" y="0"/>
                  </a:cxn>
                  <a:cxn ang="T14">
                    <a:pos x="T2" y="0"/>
                  </a:cxn>
                  <a:cxn ang="T15">
                    <a:pos x="T3" y="0"/>
                  </a:cxn>
                  <a:cxn ang="T16">
                    <a:pos x="T4" y="0"/>
                  </a:cxn>
                  <a:cxn ang="T17">
                    <a:pos x="T5" y="0"/>
                  </a:cxn>
                  <a:cxn ang="T18">
                    <a:pos x="T6" y="0"/>
                  </a:cxn>
                  <a:cxn ang="T19">
                    <a:pos x="T7" y="0"/>
                  </a:cxn>
                  <a:cxn ang="T20">
                    <a:pos x="T8" y="0"/>
                  </a:cxn>
                  <a:cxn ang="T21">
                    <a:pos x="T9" y="0"/>
                  </a:cxn>
                  <a:cxn ang="T22">
                    <a:pos x="T10" y="0"/>
                  </a:cxn>
                  <a:cxn ang="T23">
                    <a:pos x="T11" y="0"/>
                  </a:cxn>
                </a:cxnLst>
                <a:rect l="T24" t="0" r="T25" b="0"/>
                <a:pathLst>
                  <a:path w="2">
                    <a:moveTo>
                      <a:pt x="2" y="0"/>
                    </a:moveTo>
                    <a:lnTo>
                      <a:pt x="2" y="0"/>
                    </a:lnTo>
                    <a:lnTo>
                      <a:pt x="0" y="0"/>
                    </a:lnTo>
                    <a:lnTo>
                      <a:pt x="2" y="0"/>
                    </a:lnTo>
                    <a:close/>
                  </a:path>
                </a:pathLst>
              </a:custGeom>
              <a:solidFill>
                <a:srgbClr val="0071B4">
                  <a:alpha val="34901"/>
                </a:srgbClr>
              </a:solidFill>
              <a:ln w="9525">
                <a:noFill/>
                <a:round/>
                <a:headEnd/>
                <a:tailEnd/>
              </a:ln>
            </p:spPr>
            <p:txBody>
              <a:bodyPr/>
              <a:lstStyle/>
              <a:p>
                <a:endParaRPr lang="en-US"/>
              </a:p>
            </p:txBody>
          </p:sp>
          <p:sp>
            <p:nvSpPr>
              <p:cNvPr id="14455" name="Freeform 459"/>
              <p:cNvSpPr>
                <a:spLocks/>
              </p:cNvSpPr>
              <p:nvPr/>
            </p:nvSpPr>
            <p:spPr bwMode="auto">
              <a:xfrm>
                <a:off x="3394" y="3193"/>
                <a:ext cx="4" cy="8"/>
              </a:xfrm>
              <a:custGeom>
                <a:avLst/>
                <a:gdLst>
                  <a:gd name="T0" fmla="*/ 2 w 4"/>
                  <a:gd name="T1" fmla="*/ 0 h 8"/>
                  <a:gd name="T2" fmla="*/ 2 w 4"/>
                  <a:gd name="T3" fmla="*/ 2 h 8"/>
                  <a:gd name="T4" fmla="*/ 0 w 4"/>
                  <a:gd name="T5" fmla="*/ 0 h 8"/>
                  <a:gd name="T6" fmla="*/ 0 w 4"/>
                  <a:gd name="T7" fmla="*/ 6 h 8"/>
                  <a:gd name="T8" fmla="*/ 2 w 4"/>
                  <a:gd name="T9" fmla="*/ 8 h 8"/>
                  <a:gd name="T10" fmla="*/ 4 w 4"/>
                  <a:gd name="T11" fmla="*/ 6 h 8"/>
                  <a:gd name="T12" fmla="*/ 2 w 4"/>
                  <a:gd name="T13" fmla="*/ 2 h 8"/>
                  <a:gd name="T14" fmla="*/ 2 w 4"/>
                  <a:gd name="T15" fmla="*/ 4 h 8"/>
                  <a:gd name="T16" fmla="*/ 2 w 4"/>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8"/>
                  <a:gd name="T29" fmla="*/ 4 w 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8">
                    <a:moveTo>
                      <a:pt x="2" y="0"/>
                    </a:moveTo>
                    <a:lnTo>
                      <a:pt x="2" y="2"/>
                    </a:lnTo>
                    <a:lnTo>
                      <a:pt x="0" y="0"/>
                    </a:lnTo>
                    <a:lnTo>
                      <a:pt x="0" y="6"/>
                    </a:lnTo>
                    <a:lnTo>
                      <a:pt x="2" y="8"/>
                    </a:lnTo>
                    <a:lnTo>
                      <a:pt x="4" y="6"/>
                    </a:lnTo>
                    <a:lnTo>
                      <a:pt x="2" y="2"/>
                    </a:lnTo>
                    <a:lnTo>
                      <a:pt x="2" y="4"/>
                    </a:lnTo>
                    <a:lnTo>
                      <a:pt x="2" y="0"/>
                    </a:lnTo>
                    <a:close/>
                  </a:path>
                </a:pathLst>
              </a:custGeom>
              <a:solidFill>
                <a:srgbClr val="0071B4">
                  <a:alpha val="34901"/>
                </a:srgbClr>
              </a:solidFill>
              <a:ln w="9525">
                <a:noFill/>
                <a:round/>
                <a:headEnd/>
                <a:tailEnd/>
              </a:ln>
            </p:spPr>
            <p:txBody>
              <a:bodyPr/>
              <a:lstStyle/>
              <a:p>
                <a:endParaRPr lang="en-US"/>
              </a:p>
            </p:txBody>
          </p:sp>
          <p:sp>
            <p:nvSpPr>
              <p:cNvPr id="14456" name="Freeform 460"/>
              <p:cNvSpPr>
                <a:spLocks/>
              </p:cNvSpPr>
              <p:nvPr/>
            </p:nvSpPr>
            <p:spPr bwMode="auto">
              <a:xfrm>
                <a:off x="1735" y="2169"/>
                <a:ext cx="4" cy="8"/>
              </a:xfrm>
              <a:custGeom>
                <a:avLst/>
                <a:gdLst>
                  <a:gd name="T0" fmla="*/ 4 w 4"/>
                  <a:gd name="T1" fmla="*/ 0 h 8"/>
                  <a:gd name="T2" fmla="*/ 2 w 4"/>
                  <a:gd name="T3" fmla="*/ 0 h 8"/>
                  <a:gd name="T4" fmla="*/ 2 w 4"/>
                  <a:gd name="T5" fmla="*/ 0 h 8"/>
                  <a:gd name="T6" fmla="*/ 2 w 4"/>
                  <a:gd name="T7" fmla="*/ 0 h 8"/>
                  <a:gd name="T8" fmla="*/ 2 w 4"/>
                  <a:gd name="T9" fmla="*/ 2 h 8"/>
                  <a:gd name="T10" fmla="*/ 2 w 4"/>
                  <a:gd name="T11" fmla="*/ 2 h 8"/>
                  <a:gd name="T12" fmla="*/ 0 w 4"/>
                  <a:gd name="T13" fmla="*/ 2 h 8"/>
                  <a:gd name="T14" fmla="*/ 2 w 4"/>
                  <a:gd name="T15" fmla="*/ 2 h 8"/>
                  <a:gd name="T16" fmla="*/ 2 w 4"/>
                  <a:gd name="T17" fmla="*/ 4 h 8"/>
                  <a:gd name="T18" fmla="*/ 2 w 4"/>
                  <a:gd name="T19" fmla="*/ 4 h 8"/>
                  <a:gd name="T20" fmla="*/ 0 w 4"/>
                  <a:gd name="T21" fmla="*/ 4 h 8"/>
                  <a:gd name="T22" fmla="*/ 2 w 4"/>
                  <a:gd name="T23" fmla="*/ 4 h 8"/>
                  <a:gd name="T24" fmla="*/ 0 w 4"/>
                  <a:gd name="T25" fmla="*/ 6 h 8"/>
                  <a:gd name="T26" fmla="*/ 0 w 4"/>
                  <a:gd name="T27" fmla="*/ 6 h 8"/>
                  <a:gd name="T28" fmla="*/ 0 w 4"/>
                  <a:gd name="T29" fmla="*/ 8 h 8"/>
                  <a:gd name="T30" fmla="*/ 0 w 4"/>
                  <a:gd name="T31" fmla="*/ 8 h 8"/>
                  <a:gd name="T32" fmla="*/ 2 w 4"/>
                  <a:gd name="T33" fmla="*/ 8 h 8"/>
                  <a:gd name="T34" fmla="*/ 2 w 4"/>
                  <a:gd name="T35" fmla="*/ 6 h 8"/>
                  <a:gd name="T36" fmla="*/ 2 w 4"/>
                  <a:gd name="T37" fmla="*/ 6 h 8"/>
                  <a:gd name="T38" fmla="*/ 2 w 4"/>
                  <a:gd name="T39" fmla="*/ 8 h 8"/>
                  <a:gd name="T40" fmla="*/ 2 w 4"/>
                  <a:gd name="T41" fmla="*/ 6 h 8"/>
                  <a:gd name="T42" fmla="*/ 2 w 4"/>
                  <a:gd name="T43" fmla="*/ 6 h 8"/>
                  <a:gd name="T44" fmla="*/ 2 w 4"/>
                  <a:gd name="T45" fmla="*/ 6 h 8"/>
                  <a:gd name="T46" fmla="*/ 4 w 4"/>
                  <a:gd name="T47" fmla="*/ 6 h 8"/>
                  <a:gd name="T48" fmla="*/ 4 w 4"/>
                  <a:gd name="T49" fmla="*/ 6 h 8"/>
                  <a:gd name="T50" fmla="*/ 4 w 4"/>
                  <a:gd name="T51" fmla="*/ 6 h 8"/>
                  <a:gd name="T52" fmla="*/ 4 w 4"/>
                  <a:gd name="T53" fmla="*/ 4 h 8"/>
                  <a:gd name="T54" fmla="*/ 4 w 4"/>
                  <a:gd name="T55" fmla="*/ 4 h 8"/>
                  <a:gd name="T56" fmla="*/ 4 w 4"/>
                  <a:gd name="T57" fmla="*/ 4 h 8"/>
                  <a:gd name="T58" fmla="*/ 4 w 4"/>
                  <a:gd name="T59" fmla="*/ 0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
                  <a:gd name="T91" fmla="*/ 0 h 8"/>
                  <a:gd name="T92" fmla="*/ 4 w 4"/>
                  <a:gd name="T93" fmla="*/ 8 h 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 h="8">
                    <a:moveTo>
                      <a:pt x="4" y="0"/>
                    </a:moveTo>
                    <a:lnTo>
                      <a:pt x="2" y="0"/>
                    </a:lnTo>
                    <a:lnTo>
                      <a:pt x="2" y="2"/>
                    </a:lnTo>
                    <a:lnTo>
                      <a:pt x="0" y="2"/>
                    </a:lnTo>
                    <a:lnTo>
                      <a:pt x="2" y="2"/>
                    </a:lnTo>
                    <a:lnTo>
                      <a:pt x="2" y="4"/>
                    </a:lnTo>
                    <a:lnTo>
                      <a:pt x="0" y="4"/>
                    </a:lnTo>
                    <a:lnTo>
                      <a:pt x="2" y="4"/>
                    </a:lnTo>
                    <a:lnTo>
                      <a:pt x="0" y="6"/>
                    </a:lnTo>
                    <a:lnTo>
                      <a:pt x="0" y="8"/>
                    </a:lnTo>
                    <a:lnTo>
                      <a:pt x="2" y="8"/>
                    </a:lnTo>
                    <a:lnTo>
                      <a:pt x="2" y="6"/>
                    </a:lnTo>
                    <a:lnTo>
                      <a:pt x="2" y="8"/>
                    </a:lnTo>
                    <a:lnTo>
                      <a:pt x="2" y="6"/>
                    </a:lnTo>
                    <a:lnTo>
                      <a:pt x="4" y="6"/>
                    </a:lnTo>
                    <a:lnTo>
                      <a:pt x="4" y="4"/>
                    </a:lnTo>
                    <a:lnTo>
                      <a:pt x="4" y="0"/>
                    </a:lnTo>
                    <a:close/>
                  </a:path>
                </a:pathLst>
              </a:custGeom>
              <a:solidFill>
                <a:srgbClr val="0071B4">
                  <a:alpha val="34901"/>
                </a:srgbClr>
              </a:solidFill>
              <a:ln w="9525">
                <a:noFill/>
                <a:round/>
                <a:headEnd/>
                <a:tailEnd/>
              </a:ln>
            </p:spPr>
            <p:txBody>
              <a:bodyPr/>
              <a:lstStyle/>
              <a:p>
                <a:endParaRPr lang="en-US"/>
              </a:p>
            </p:txBody>
          </p:sp>
          <p:sp>
            <p:nvSpPr>
              <p:cNvPr id="14457" name="Freeform 461"/>
              <p:cNvSpPr>
                <a:spLocks/>
              </p:cNvSpPr>
              <p:nvPr/>
            </p:nvSpPr>
            <p:spPr bwMode="auto">
              <a:xfrm>
                <a:off x="3388" y="3205"/>
                <a:ext cx="4" cy="10"/>
              </a:xfrm>
              <a:custGeom>
                <a:avLst/>
                <a:gdLst>
                  <a:gd name="T0" fmla="*/ 2 w 4"/>
                  <a:gd name="T1" fmla="*/ 6 h 10"/>
                  <a:gd name="T2" fmla="*/ 2 w 4"/>
                  <a:gd name="T3" fmla="*/ 0 h 10"/>
                  <a:gd name="T4" fmla="*/ 2 w 4"/>
                  <a:gd name="T5" fmla="*/ 0 h 10"/>
                  <a:gd name="T6" fmla="*/ 0 w 4"/>
                  <a:gd name="T7" fmla="*/ 2 h 10"/>
                  <a:gd name="T8" fmla="*/ 2 w 4"/>
                  <a:gd name="T9" fmla="*/ 8 h 10"/>
                  <a:gd name="T10" fmla="*/ 4 w 4"/>
                  <a:gd name="T11" fmla="*/ 10 h 10"/>
                  <a:gd name="T12" fmla="*/ 4 w 4"/>
                  <a:gd name="T13" fmla="*/ 8 h 10"/>
                  <a:gd name="T14" fmla="*/ 4 w 4"/>
                  <a:gd name="T15" fmla="*/ 6 h 10"/>
                  <a:gd name="T16" fmla="*/ 2 w 4"/>
                  <a:gd name="T17" fmla="*/ 6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2" y="6"/>
                    </a:moveTo>
                    <a:lnTo>
                      <a:pt x="2" y="0"/>
                    </a:lnTo>
                    <a:lnTo>
                      <a:pt x="0" y="2"/>
                    </a:lnTo>
                    <a:lnTo>
                      <a:pt x="2" y="8"/>
                    </a:lnTo>
                    <a:lnTo>
                      <a:pt x="4" y="10"/>
                    </a:lnTo>
                    <a:lnTo>
                      <a:pt x="4" y="8"/>
                    </a:lnTo>
                    <a:lnTo>
                      <a:pt x="4" y="6"/>
                    </a:lnTo>
                    <a:lnTo>
                      <a:pt x="2" y="6"/>
                    </a:lnTo>
                    <a:close/>
                  </a:path>
                </a:pathLst>
              </a:custGeom>
              <a:solidFill>
                <a:srgbClr val="0071B4">
                  <a:alpha val="34901"/>
                </a:srgbClr>
              </a:solidFill>
              <a:ln w="9525">
                <a:noFill/>
                <a:round/>
                <a:headEnd/>
                <a:tailEnd/>
              </a:ln>
            </p:spPr>
            <p:txBody>
              <a:bodyPr/>
              <a:lstStyle/>
              <a:p>
                <a:endParaRPr lang="en-US"/>
              </a:p>
            </p:txBody>
          </p:sp>
          <p:sp>
            <p:nvSpPr>
              <p:cNvPr id="14458" name="Freeform 462"/>
              <p:cNvSpPr>
                <a:spLocks/>
              </p:cNvSpPr>
              <p:nvPr/>
            </p:nvSpPr>
            <p:spPr bwMode="auto">
              <a:xfrm>
                <a:off x="4282" y="2980"/>
                <a:ext cx="2" cy="4"/>
              </a:xfrm>
              <a:custGeom>
                <a:avLst/>
                <a:gdLst>
                  <a:gd name="T0" fmla="*/ 0 w 2"/>
                  <a:gd name="T1" fmla="*/ 0 h 4"/>
                  <a:gd name="T2" fmla="*/ 0 w 2"/>
                  <a:gd name="T3" fmla="*/ 2 h 4"/>
                  <a:gd name="T4" fmla="*/ 0 w 2"/>
                  <a:gd name="T5" fmla="*/ 2 h 4"/>
                  <a:gd name="T6" fmla="*/ 2 w 2"/>
                  <a:gd name="T7" fmla="*/ 4 h 4"/>
                  <a:gd name="T8" fmla="*/ 2 w 2"/>
                  <a:gd name="T9" fmla="*/ 4 h 4"/>
                  <a:gd name="T10" fmla="*/ 2 w 2"/>
                  <a:gd name="T11" fmla="*/ 2 h 4"/>
                  <a:gd name="T12" fmla="*/ 0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2"/>
                    </a:lnTo>
                    <a:lnTo>
                      <a:pt x="2" y="4"/>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4459" name="Freeform 463"/>
              <p:cNvSpPr>
                <a:spLocks/>
              </p:cNvSpPr>
              <p:nvPr/>
            </p:nvSpPr>
            <p:spPr bwMode="auto">
              <a:xfrm>
                <a:off x="4885" y="2412"/>
                <a:ext cx="26" cy="22"/>
              </a:xfrm>
              <a:custGeom>
                <a:avLst/>
                <a:gdLst>
                  <a:gd name="T0" fmla="*/ 26 w 26"/>
                  <a:gd name="T1" fmla="*/ 2 h 22"/>
                  <a:gd name="T2" fmla="*/ 24 w 26"/>
                  <a:gd name="T3" fmla="*/ 0 h 22"/>
                  <a:gd name="T4" fmla="*/ 22 w 26"/>
                  <a:gd name="T5" fmla="*/ 0 h 22"/>
                  <a:gd name="T6" fmla="*/ 18 w 26"/>
                  <a:gd name="T7" fmla="*/ 6 h 22"/>
                  <a:gd name="T8" fmla="*/ 16 w 26"/>
                  <a:gd name="T9" fmla="*/ 6 h 22"/>
                  <a:gd name="T10" fmla="*/ 14 w 26"/>
                  <a:gd name="T11" fmla="*/ 4 h 22"/>
                  <a:gd name="T12" fmla="*/ 14 w 26"/>
                  <a:gd name="T13" fmla="*/ 4 h 22"/>
                  <a:gd name="T14" fmla="*/ 12 w 26"/>
                  <a:gd name="T15" fmla="*/ 6 h 22"/>
                  <a:gd name="T16" fmla="*/ 10 w 26"/>
                  <a:gd name="T17" fmla="*/ 8 h 22"/>
                  <a:gd name="T18" fmla="*/ 8 w 26"/>
                  <a:gd name="T19" fmla="*/ 8 h 22"/>
                  <a:gd name="T20" fmla="*/ 4 w 26"/>
                  <a:gd name="T21" fmla="*/ 14 h 22"/>
                  <a:gd name="T22" fmla="*/ 2 w 26"/>
                  <a:gd name="T23" fmla="*/ 16 h 22"/>
                  <a:gd name="T24" fmla="*/ 2 w 26"/>
                  <a:gd name="T25" fmla="*/ 18 h 22"/>
                  <a:gd name="T26" fmla="*/ 0 w 26"/>
                  <a:gd name="T27" fmla="*/ 22 h 22"/>
                  <a:gd name="T28" fmla="*/ 2 w 26"/>
                  <a:gd name="T29" fmla="*/ 22 h 22"/>
                  <a:gd name="T30" fmla="*/ 8 w 26"/>
                  <a:gd name="T31" fmla="*/ 16 h 22"/>
                  <a:gd name="T32" fmla="*/ 10 w 26"/>
                  <a:gd name="T33" fmla="*/ 14 h 22"/>
                  <a:gd name="T34" fmla="*/ 12 w 26"/>
                  <a:gd name="T35" fmla="*/ 12 h 22"/>
                  <a:gd name="T36" fmla="*/ 14 w 26"/>
                  <a:gd name="T37" fmla="*/ 12 h 22"/>
                  <a:gd name="T38" fmla="*/ 26 w 26"/>
                  <a:gd name="T39" fmla="*/ 4 h 22"/>
                  <a:gd name="T40" fmla="*/ 26 w 26"/>
                  <a:gd name="T41" fmla="*/ 2 h 22"/>
                  <a:gd name="T42" fmla="*/ 26 w 26"/>
                  <a:gd name="T43" fmla="*/ 4 h 22"/>
                  <a:gd name="T44" fmla="*/ 26 w 26"/>
                  <a:gd name="T45" fmla="*/ 2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22"/>
                  <a:gd name="T71" fmla="*/ 26 w 26"/>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22">
                    <a:moveTo>
                      <a:pt x="26" y="2"/>
                    </a:moveTo>
                    <a:lnTo>
                      <a:pt x="24" y="0"/>
                    </a:lnTo>
                    <a:lnTo>
                      <a:pt x="22" y="0"/>
                    </a:lnTo>
                    <a:lnTo>
                      <a:pt x="18" y="6"/>
                    </a:lnTo>
                    <a:lnTo>
                      <a:pt x="16" y="6"/>
                    </a:lnTo>
                    <a:lnTo>
                      <a:pt x="14" y="4"/>
                    </a:lnTo>
                    <a:lnTo>
                      <a:pt x="12" y="6"/>
                    </a:lnTo>
                    <a:lnTo>
                      <a:pt x="10" y="8"/>
                    </a:lnTo>
                    <a:lnTo>
                      <a:pt x="8" y="8"/>
                    </a:lnTo>
                    <a:lnTo>
                      <a:pt x="4" y="14"/>
                    </a:lnTo>
                    <a:lnTo>
                      <a:pt x="2" y="16"/>
                    </a:lnTo>
                    <a:lnTo>
                      <a:pt x="2" y="18"/>
                    </a:lnTo>
                    <a:lnTo>
                      <a:pt x="0" y="22"/>
                    </a:lnTo>
                    <a:lnTo>
                      <a:pt x="2" y="22"/>
                    </a:lnTo>
                    <a:lnTo>
                      <a:pt x="8" y="16"/>
                    </a:lnTo>
                    <a:lnTo>
                      <a:pt x="10" y="14"/>
                    </a:lnTo>
                    <a:lnTo>
                      <a:pt x="12" y="12"/>
                    </a:lnTo>
                    <a:lnTo>
                      <a:pt x="14" y="12"/>
                    </a:lnTo>
                    <a:lnTo>
                      <a:pt x="26" y="4"/>
                    </a:lnTo>
                    <a:lnTo>
                      <a:pt x="26" y="2"/>
                    </a:lnTo>
                    <a:lnTo>
                      <a:pt x="26" y="4"/>
                    </a:lnTo>
                    <a:lnTo>
                      <a:pt x="26" y="2"/>
                    </a:lnTo>
                    <a:close/>
                  </a:path>
                </a:pathLst>
              </a:custGeom>
              <a:solidFill>
                <a:srgbClr val="0071B4">
                  <a:alpha val="34901"/>
                </a:srgbClr>
              </a:solidFill>
              <a:ln w="9525">
                <a:noFill/>
                <a:round/>
                <a:headEnd/>
                <a:tailEnd/>
              </a:ln>
            </p:spPr>
            <p:txBody>
              <a:bodyPr/>
              <a:lstStyle/>
              <a:p>
                <a:endParaRPr lang="en-US"/>
              </a:p>
            </p:txBody>
          </p:sp>
          <p:sp>
            <p:nvSpPr>
              <p:cNvPr id="14460" name="Freeform 464"/>
              <p:cNvSpPr>
                <a:spLocks/>
              </p:cNvSpPr>
              <p:nvPr/>
            </p:nvSpPr>
            <p:spPr bwMode="auto">
              <a:xfrm>
                <a:off x="5170" y="2213"/>
                <a:ext cx="6" cy="4"/>
              </a:xfrm>
              <a:custGeom>
                <a:avLst/>
                <a:gdLst>
                  <a:gd name="T0" fmla="*/ 0 w 6"/>
                  <a:gd name="T1" fmla="*/ 0 h 4"/>
                  <a:gd name="T2" fmla="*/ 2 w 6"/>
                  <a:gd name="T3" fmla="*/ 0 h 4"/>
                  <a:gd name="T4" fmla="*/ 2 w 6"/>
                  <a:gd name="T5" fmla="*/ 0 h 4"/>
                  <a:gd name="T6" fmla="*/ 4 w 6"/>
                  <a:gd name="T7" fmla="*/ 4 h 4"/>
                  <a:gd name="T8" fmla="*/ 6 w 6"/>
                  <a:gd name="T9" fmla="*/ 4 h 4"/>
                  <a:gd name="T10" fmla="*/ 2 w 6"/>
                  <a:gd name="T11" fmla="*/ 0 h 4"/>
                  <a:gd name="T12" fmla="*/ 0 w 6"/>
                  <a:gd name="T13" fmla="*/ 0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0" y="0"/>
                    </a:moveTo>
                    <a:lnTo>
                      <a:pt x="2" y="0"/>
                    </a:lnTo>
                    <a:lnTo>
                      <a:pt x="4" y="4"/>
                    </a:lnTo>
                    <a:lnTo>
                      <a:pt x="6" y="4"/>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461" name="Freeform 465"/>
              <p:cNvSpPr>
                <a:spLocks/>
              </p:cNvSpPr>
              <p:nvPr/>
            </p:nvSpPr>
            <p:spPr bwMode="auto">
              <a:xfrm>
                <a:off x="4347" y="2838"/>
                <a:ext cx="32" cy="30"/>
              </a:xfrm>
              <a:custGeom>
                <a:avLst/>
                <a:gdLst>
                  <a:gd name="T0" fmla="*/ 20 w 32"/>
                  <a:gd name="T1" fmla="*/ 4 h 30"/>
                  <a:gd name="T2" fmla="*/ 12 w 32"/>
                  <a:gd name="T3" fmla="*/ 4 h 30"/>
                  <a:gd name="T4" fmla="*/ 8 w 32"/>
                  <a:gd name="T5" fmla="*/ 6 h 30"/>
                  <a:gd name="T6" fmla="*/ 8 w 32"/>
                  <a:gd name="T7" fmla="*/ 8 h 30"/>
                  <a:gd name="T8" fmla="*/ 0 w 32"/>
                  <a:gd name="T9" fmla="*/ 14 h 30"/>
                  <a:gd name="T10" fmla="*/ 0 w 32"/>
                  <a:gd name="T11" fmla="*/ 22 h 30"/>
                  <a:gd name="T12" fmla="*/ 2 w 32"/>
                  <a:gd name="T13" fmla="*/ 26 h 30"/>
                  <a:gd name="T14" fmla="*/ 12 w 32"/>
                  <a:gd name="T15" fmla="*/ 28 h 30"/>
                  <a:gd name="T16" fmla="*/ 14 w 32"/>
                  <a:gd name="T17" fmla="*/ 30 h 30"/>
                  <a:gd name="T18" fmla="*/ 14 w 32"/>
                  <a:gd name="T19" fmla="*/ 30 h 30"/>
                  <a:gd name="T20" fmla="*/ 16 w 32"/>
                  <a:gd name="T21" fmla="*/ 26 h 30"/>
                  <a:gd name="T22" fmla="*/ 20 w 32"/>
                  <a:gd name="T23" fmla="*/ 26 h 30"/>
                  <a:gd name="T24" fmla="*/ 26 w 32"/>
                  <a:gd name="T25" fmla="*/ 22 h 30"/>
                  <a:gd name="T26" fmla="*/ 30 w 32"/>
                  <a:gd name="T27" fmla="*/ 10 h 30"/>
                  <a:gd name="T28" fmla="*/ 32 w 32"/>
                  <a:gd name="T29" fmla="*/ 8 h 30"/>
                  <a:gd name="T30" fmla="*/ 32 w 32"/>
                  <a:gd name="T31" fmla="*/ 2 h 30"/>
                  <a:gd name="T32" fmla="*/ 28 w 32"/>
                  <a:gd name="T33" fmla="*/ 2 h 30"/>
                  <a:gd name="T34" fmla="*/ 26 w 32"/>
                  <a:gd name="T35" fmla="*/ 0 h 30"/>
                  <a:gd name="T36" fmla="*/ 26 w 32"/>
                  <a:gd name="T37" fmla="*/ 2 h 30"/>
                  <a:gd name="T38" fmla="*/ 26 w 32"/>
                  <a:gd name="T39" fmla="*/ 2 h 30"/>
                  <a:gd name="T40" fmla="*/ 22 w 32"/>
                  <a:gd name="T41" fmla="*/ 2 h 30"/>
                  <a:gd name="T42" fmla="*/ 20 w 32"/>
                  <a:gd name="T43" fmla="*/ 4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
                  <a:gd name="T67" fmla="*/ 0 h 30"/>
                  <a:gd name="T68" fmla="*/ 32 w 32"/>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 h="30">
                    <a:moveTo>
                      <a:pt x="20" y="4"/>
                    </a:moveTo>
                    <a:lnTo>
                      <a:pt x="12" y="4"/>
                    </a:lnTo>
                    <a:lnTo>
                      <a:pt x="8" y="6"/>
                    </a:lnTo>
                    <a:lnTo>
                      <a:pt x="8" y="8"/>
                    </a:lnTo>
                    <a:lnTo>
                      <a:pt x="0" y="14"/>
                    </a:lnTo>
                    <a:lnTo>
                      <a:pt x="0" y="22"/>
                    </a:lnTo>
                    <a:lnTo>
                      <a:pt x="2" y="26"/>
                    </a:lnTo>
                    <a:lnTo>
                      <a:pt x="12" y="28"/>
                    </a:lnTo>
                    <a:lnTo>
                      <a:pt x="14" y="30"/>
                    </a:lnTo>
                    <a:lnTo>
                      <a:pt x="16" y="26"/>
                    </a:lnTo>
                    <a:lnTo>
                      <a:pt x="20" y="26"/>
                    </a:lnTo>
                    <a:lnTo>
                      <a:pt x="26" y="22"/>
                    </a:lnTo>
                    <a:lnTo>
                      <a:pt x="30" y="10"/>
                    </a:lnTo>
                    <a:lnTo>
                      <a:pt x="32" y="8"/>
                    </a:lnTo>
                    <a:lnTo>
                      <a:pt x="32" y="2"/>
                    </a:lnTo>
                    <a:lnTo>
                      <a:pt x="28" y="2"/>
                    </a:lnTo>
                    <a:lnTo>
                      <a:pt x="26" y="0"/>
                    </a:lnTo>
                    <a:lnTo>
                      <a:pt x="26" y="2"/>
                    </a:lnTo>
                    <a:lnTo>
                      <a:pt x="22" y="2"/>
                    </a:lnTo>
                    <a:lnTo>
                      <a:pt x="20" y="4"/>
                    </a:lnTo>
                    <a:close/>
                  </a:path>
                </a:pathLst>
              </a:custGeom>
              <a:solidFill>
                <a:srgbClr val="0071B4">
                  <a:alpha val="34901"/>
                </a:srgbClr>
              </a:solidFill>
              <a:ln w="9525">
                <a:noFill/>
                <a:round/>
                <a:headEnd/>
                <a:tailEnd/>
              </a:ln>
            </p:spPr>
            <p:txBody>
              <a:bodyPr/>
              <a:lstStyle/>
              <a:p>
                <a:endParaRPr lang="en-US"/>
              </a:p>
            </p:txBody>
          </p:sp>
          <p:sp>
            <p:nvSpPr>
              <p:cNvPr id="14462" name="Freeform 466"/>
              <p:cNvSpPr>
                <a:spLocks/>
              </p:cNvSpPr>
              <p:nvPr/>
            </p:nvSpPr>
            <p:spPr bwMode="auto">
              <a:xfrm>
                <a:off x="4748" y="2201"/>
                <a:ext cx="12" cy="14"/>
              </a:xfrm>
              <a:custGeom>
                <a:avLst/>
                <a:gdLst>
                  <a:gd name="T0" fmla="*/ 6 w 12"/>
                  <a:gd name="T1" fmla="*/ 0 h 14"/>
                  <a:gd name="T2" fmla="*/ 4 w 12"/>
                  <a:gd name="T3" fmla="*/ 6 h 14"/>
                  <a:gd name="T4" fmla="*/ 0 w 12"/>
                  <a:gd name="T5" fmla="*/ 8 h 14"/>
                  <a:gd name="T6" fmla="*/ 0 w 12"/>
                  <a:gd name="T7" fmla="*/ 10 h 14"/>
                  <a:gd name="T8" fmla="*/ 2 w 12"/>
                  <a:gd name="T9" fmla="*/ 8 h 14"/>
                  <a:gd name="T10" fmla="*/ 4 w 12"/>
                  <a:gd name="T11" fmla="*/ 10 h 14"/>
                  <a:gd name="T12" fmla="*/ 4 w 12"/>
                  <a:gd name="T13" fmla="*/ 12 h 14"/>
                  <a:gd name="T14" fmla="*/ 6 w 12"/>
                  <a:gd name="T15" fmla="*/ 14 h 14"/>
                  <a:gd name="T16" fmla="*/ 10 w 12"/>
                  <a:gd name="T17" fmla="*/ 8 h 14"/>
                  <a:gd name="T18" fmla="*/ 12 w 12"/>
                  <a:gd name="T19" fmla="*/ 6 h 14"/>
                  <a:gd name="T20" fmla="*/ 12 w 12"/>
                  <a:gd name="T21" fmla="*/ 4 h 14"/>
                  <a:gd name="T22" fmla="*/ 10 w 12"/>
                  <a:gd name="T23" fmla="*/ 0 h 14"/>
                  <a:gd name="T24" fmla="*/ 6 w 12"/>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4"/>
                  <a:gd name="T41" fmla="*/ 12 w 12"/>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4">
                    <a:moveTo>
                      <a:pt x="6" y="0"/>
                    </a:moveTo>
                    <a:lnTo>
                      <a:pt x="4" y="6"/>
                    </a:lnTo>
                    <a:lnTo>
                      <a:pt x="0" y="8"/>
                    </a:lnTo>
                    <a:lnTo>
                      <a:pt x="0" y="10"/>
                    </a:lnTo>
                    <a:lnTo>
                      <a:pt x="2" y="8"/>
                    </a:lnTo>
                    <a:lnTo>
                      <a:pt x="4" y="10"/>
                    </a:lnTo>
                    <a:lnTo>
                      <a:pt x="4" y="12"/>
                    </a:lnTo>
                    <a:lnTo>
                      <a:pt x="6" y="14"/>
                    </a:lnTo>
                    <a:lnTo>
                      <a:pt x="10" y="8"/>
                    </a:lnTo>
                    <a:lnTo>
                      <a:pt x="12" y="6"/>
                    </a:lnTo>
                    <a:lnTo>
                      <a:pt x="12" y="4"/>
                    </a:lnTo>
                    <a:lnTo>
                      <a:pt x="10" y="0"/>
                    </a:lnTo>
                    <a:lnTo>
                      <a:pt x="6" y="0"/>
                    </a:lnTo>
                    <a:close/>
                  </a:path>
                </a:pathLst>
              </a:custGeom>
              <a:solidFill>
                <a:srgbClr val="0071B4">
                  <a:alpha val="34901"/>
                </a:srgbClr>
              </a:solidFill>
              <a:ln w="9525">
                <a:noFill/>
                <a:round/>
                <a:headEnd/>
                <a:tailEnd/>
              </a:ln>
            </p:spPr>
            <p:txBody>
              <a:bodyPr/>
              <a:lstStyle/>
              <a:p>
                <a:endParaRPr lang="en-US"/>
              </a:p>
            </p:txBody>
          </p:sp>
          <p:sp>
            <p:nvSpPr>
              <p:cNvPr id="14463" name="Rectangle 467"/>
              <p:cNvSpPr>
                <a:spLocks noChangeArrowheads="1"/>
              </p:cNvSpPr>
              <p:nvPr/>
            </p:nvSpPr>
            <p:spPr bwMode="auto">
              <a:xfrm>
                <a:off x="4357" y="2948"/>
                <a:ext cx="1" cy="1"/>
              </a:xfrm>
              <a:prstGeom prst="rect">
                <a:avLst/>
              </a:prstGeom>
              <a:solidFill>
                <a:srgbClr val="0071B4">
                  <a:alpha val="34901"/>
                </a:srgbClr>
              </a:solidFill>
              <a:ln w="9525">
                <a:noFill/>
                <a:miter lim="800000"/>
                <a:headEnd/>
                <a:tailEnd/>
              </a:ln>
            </p:spPr>
            <p:txBody>
              <a:bodyPr/>
              <a:lstStyle/>
              <a:p>
                <a:endParaRPr lang="en-US"/>
              </a:p>
            </p:txBody>
          </p:sp>
          <p:sp>
            <p:nvSpPr>
              <p:cNvPr id="14464" name="Freeform 468"/>
              <p:cNvSpPr>
                <a:spLocks/>
              </p:cNvSpPr>
              <p:nvPr/>
            </p:nvSpPr>
            <p:spPr bwMode="auto">
              <a:xfrm>
                <a:off x="4678" y="2617"/>
                <a:ext cx="34" cy="26"/>
              </a:xfrm>
              <a:custGeom>
                <a:avLst/>
                <a:gdLst>
                  <a:gd name="T0" fmla="*/ 32 w 34"/>
                  <a:gd name="T1" fmla="*/ 2 h 26"/>
                  <a:gd name="T2" fmla="*/ 30 w 34"/>
                  <a:gd name="T3" fmla="*/ 2 h 26"/>
                  <a:gd name="T4" fmla="*/ 28 w 34"/>
                  <a:gd name="T5" fmla="*/ 0 h 26"/>
                  <a:gd name="T6" fmla="*/ 24 w 34"/>
                  <a:gd name="T7" fmla="*/ 0 h 26"/>
                  <a:gd name="T8" fmla="*/ 24 w 34"/>
                  <a:gd name="T9" fmla="*/ 0 h 26"/>
                  <a:gd name="T10" fmla="*/ 20 w 34"/>
                  <a:gd name="T11" fmla="*/ 2 h 26"/>
                  <a:gd name="T12" fmla="*/ 18 w 34"/>
                  <a:gd name="T13" fmla="*/ 4 h 26"/>
                  <a:gd name="T14" fmla="*/ 14 w 34"/>
                  <a:gd name="T15" fmla="*/ 6 h 26"/>
                  <a:gd name="T16" fmla="*/ 12 w 34"/>
                  <a:gd name="T17" fmla="*/ 6 h 26"/>
                  <a:gd name="T18" fmla="*/ 8 w 34"/>
                  <a:gd name="T19" fmla="*/ 6 h 26"/>
                  <a:gd name="T20" fmla="*/ 0 w 34"/>
                  <a:gd name="T21" fmla="*/ 16 h 26"/>
                  <a:gd name="T22" fmla="*/ 2 w 34"/>
                  <a:gd name="T23" fmla="*/ 16 h 26"/>
                  <a:gd name="T24" fmla="*/ 4 w 34"/>
                  <a:gd name="T25" fmla="*/ 18 h 26"/>
                  <a:gd name="T26" fmla="*/ 4 w 34"/>
                  <a:gd name="T27" fmla="*/ 18 h 26"/>
                  <a:gd name="T28" fmla="*/ 4 w 34"/>
                  <a:gd name="T29" fmla="*/ 20 h 26"/>
                  <a:gd name="T30" fmla="*/ 6 w 34"/>
                  <a:gd name="T31" fmla="*/ 24 h 26"/>
                  <a:gd name="T32" fmla="*/ 8 w 34"/>
                  <a:gd name="T33" fmla="*/ 26 h 26"/>
                  <a:gd name="T34" fmla="*/ 12 w 34"/>
                  <a:gd name="T35" fmla="*/ 26 h 26"/>
                  <a:gd name="T36" fmla="*/ 12 w 34"/>
                  <a:gd name="T37" fmla="*/ 24 h 26"/>
                  <a:gd name="T38" fmla="*/ 16 w 34"/>
                  <a:gd name="T39" fmla="*/ 16 h 26"/>
                  <a:gd name="T40" fmla="*/ 18 w 34"/>
                  <a:gd name="T41" fmla="*/ 16 h 26"/>
                  <a:gd name="T42" fmla="*/ 22 w 34"/>
                  <a:gd name="T43" fmla="*/ 14 h 26"/>
                  <a:gd name="T44" fmla="*/ 28 w 34"/>
                  <a:gd name="T45" fmla="*/ 18 h 26"/>
                  <a:gd name="T46" fmla="*/ 32 w 34"/>
                  <a:gd name="T47" fmla="*/ 12 h 26"/>
                  <a:gd name="T48" fmla="*/ 34 w 34"/>
                  <a:gd name="T49" fmla="*/ 10 h 26"/>
                  <a:gd name="T50" fmla="*/ 34 w 34"/>
                  <a:gd name="T51" fmla="*/ 8 h 26"/>
                  <a:gd name="T52" fmla="*/ 34 w 34"/>
                  <a:gd name="T53" fmla="*/ 8 h 26"/>
                  <a:gd name="T54" fmla="*/ 32 w 34"/>
                  <a:gd name="T55" fmla="*/ 2 h 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
                  <a:gd name="T85" fmla="*/ 0 h 26"/>
                  <a:gd name="T86" fmla="*/ 34 w 34"/>
                  <a:gd name="T87" fmla="*/ 26 h 2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 h="26">
                    <a:moveTo>
                      <a:pt x="32" y="2"/>
                    </a:moveTo>
                    <a:lnTo>
                      <a:pt x="30" y="2"/>
                    </a:lnTo>
                    <a:lnTo>
                      <a:pt x="28" y="0"/>
                    </a:lnTo>
                    <a:lnTo>
                      <a:pt x="24" y="0"/>
                    </a:lnTo>
                    <a:lnTo>
                      <a:pt x="20" y="2"/>
                    </a:lnTo>
                    <a:lnTo>
                      <a:pt x="18" y="4"/>
                    </a:lnTo>
                    <a:lnTo>
                      <a:pt x="14" y="6"/>
                    </a:lnTo>
                    <a:lnTo>
                      <a:pt x="12" y="6"/>
                    </a:lnTo>
                    <a:lnTo>
                      <a:pt x="8" y="6"/>
                    </a:lnTo>
                    <a:lnTo>
                      <a:pt x="0" y="16"/>
                    </a:lnTo>
                    <a:lnTo>
                      <a:pt x="2" y="16"/>
                    </a:lnTo>
                    <a:lnTo>
                      <a:pt x="4" y="18"/>
                    </a:lnTo>
                    <a:lnTo>
                      <a:pt x="4" y="20"/>
                    </a:lnTo>
                    <a:lnTo>
                      <a:pt x="6" y="24"/>
                    </a:lnTo>
                    <a:lnTo>
                      <a:pt x="8" y="26"/>
                    </a:lnTo>
                    <a:lnTo>
                      <a:pt x="12" y="26"/>
                    </a:lnTo>
                    <a:lnTo>
                      <a:pt x="12" y="24"/>
                    </a:lnTo>
                    <a:lnTo>
                      <a:pt x="16" y="16"/>
                    </a:lnTo>
                    <a:lnTo>
                      <a:pt x="18" y="16"/>
                    </a:lnTo>
                    <a:lnTo>
                      <a:pt x="22" y="14"/>
                    </a:lnTo>
                    <a:lnTo>
                      <a:pt x="28" y="18"/>
                    </a:lnTo>
                    <a:lnTo>
                      <a:pt x="32" y="12"/>
                    </a:lnTo>
                    <a:lnTo>
                      <a:pt x="34" y="10"/>
                    </a:lnTo>
                    <a:lnTo>
                      <a:pt x="34" y="8"/>
                    </a:lnTo>
                    <a:lnTo>
                      <a:pt x="32" y="2"/>
                    </a:lnTo>
                    <a:close/>
                  </a:path>
                </a:pathLst>
              </a:custGeom>
              <a:solidFill>
                <a:srgbClr val="0071B4">
                  <a:alpha val="34901"/>
                </a:srgbClr>
              </a:solidFill>
              <a:ln w="9525">
                <a:noFill/>
                <a:round/>
                <a:headEnd/>
                <a:tailEnd/>
              </a:ln>
            </p:spPr>
            <p:txBody>
              <a:bodyPr/>
              <a:lstStyle/>
              <a:p>
                <a:endParaRPr lang="en-US"/>
              </a:p>
            </p:txBody>
          </p:sp>
          <p:sp>
            <p:nvSpPr>
              <p:cNvPr id="14465" name="Freeform 469"/>
              <p:cNvSpPr>
                <a:spLocks/>
              </p:cNvSpPr>
              <p:nvPr/>
            </p:nvSpPr>
            <p:spPr bwMode="auto">
              <a:xfrm>
                <a:off x="4660" y="2675"/>
                <a:ext cx="2" cy="8"/>
              </a:xfrm>
              <a:custGeom>
                <a:avLst/>
                <a:gdLst>
                  <a:gd name="T0" fmla="*/ 2 w 2"/>
                  <a:gd name="T1" fmla="*/ 0 h 8"/>
                  <a:gd name="T2" fmla="*/ 0 w 2"/>
                  <a:gd name="T3" fmla="*/ 6 h 8"/>
                  <a:gd name="T4" fmla="*/ 0 w 2"/>
                  <a:gd name="T5" fmla="*/ 8 h 8"/>
                  <a:gd name="T6" fmla="*/ 2 w 2"/>
                  <a:gd name="T7" fmla="*/ 2 h 8"/>
                  <a:gd name="T8" fmla="*/ 2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6"/>
                    </a:lnTo>
                    <a:lnTo>
                      <a:pt x="0" y="8"/>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466" name="Freeform 470"/>
              <p:cNvSpPr>
                <a:spLocks/>
              </p:cNvSpPr>
              <p:nvPr/>
            </p:nvSpPr>
            <p:spPr bwMode="auto">
              <a:xfrm>
                <a:off x="4712" y="2613"/>
                <a:ext cx="4" cy="6"/>
              </a:xfrm>
              <a:custGeom>
                <a:avLst/>
                <a:gdLst>
                  <a:gd name="T0" fmla="*/ 4 w 4"/>
                  <a:gd name="T1" fmla="*/ 6 h 6"/>
                  <a:gd name="T2" fmla="*/ 4 w 4"/>
                  <a:gd name="T3" fmla="*/ 0 h 6"/>
                  <a:gd name="T4" fmla="*/ 0 w 4"/>
                  <a:gd name="T5" fmla="*/ 6 h 6"/>
                  <a:gd name="T6" fmla="*/ 2 w 4"/>
                  <a:gd name="T7" fmla="*/ 6 h 6"/>
                  <a:gd name="T8" fmla="*/ 4 w 4"/>
                  <a:gd name="T9" fmla="*/ 6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4" y="6"/>
                    </a:moveTo>
                    <a:lnTo>
                      <a:pt x="4" y="0"/>
                    </a:lnTo>
                    <a:lnTo>
                      <a:pt x="0" y="6"/>
                    </a:lnTo>
                    <a:lnTo>
                      <a:pt x="2" y="6"/>
                    </a:lnTo>
                    <a:lnTo>
                      <a:pt x="4" y="6"/>
                    </a:lnTo>
                    <a:close/>
                  </a:path>
                </a:pathLst>
              </a:custGeom>
              <a:solidFill>
                <a:srgbClr val="0071B4">
                  <a:alpha val="34901"/>
                </a:srgbClr>
              </a:solidFill>
              <a:ln w="9525">
                <a:noFill/>
                <a:round/>
                <a:headEnd/>
                <a:tailEnd/>
              </a:ln>
            </p:spPr>
            <p:txBody>
              <a:bodyPr/>
              <a:lstStyle/>
              <a:p>
                <a:endParaRPr lang="en-US"/>
              </a:p>
            </p:txBody>
          </p:sp>
          <p:sp>
            <p:nvSpPr>
              <p:cNvPr id="14467" name="Freeform 471"/>
              <p:cNvSpPr>
                <a:spLocks/>
              </p:cNvSpPr>
              <p:nvPr/>
            </p:nvSpPr>
            <p:spPr bwMode="auto">
              <a:xfrm>
                <a:off x="4762" y="2992"/>
                <a:ext cx="0" cy="0"/>
              </a:xfrm>
              <a:custGeom>
                <a:avLst/>
                <a:gdLst>
                  <a:gd name="T0" fmla="*/ 0 60000 65536"/>
                  <a:gd name="T1" fmla="*/ 0 60000 65536"/>
                  <a:gd name="T2" fmla="*/ 0 60000 65536"/>
                  <a:gd name="T3" fmla="*/ 0 60000 65536"/>
                  <a:gd name="T4" fmla="*/ 0 60000 65536"/>
                  <a:gd name="T5" fmla="*/ 0 60000 65536"/>
                </a:gdLst>
                <a:ahLst/>
                <a:cxnLst>
                  <a:cxn ang="T0">
                    <a:pos x="0" y="0"/>
                  </a:cxn>
                  <a:cxn ang="T1">
                    <a:pos x="0" y="0"/>
                  </a:cxn>
                  <a:cxn ang="T2">
                    <a:pos x="0" y="0"/>
                  </a:cxn>
                  <a:cxn ang="T3">
                    <a:pos x="0" y="0"/>
                  </a:cxn>
                  <a:cxn ang="T4">
                    <a:pos x="0" y="0"/>
                  </a:cxn>
                  <a:cxn ang="T5">
                    <a:pos x="0" y="0"/>
                  </a:cxn>
                </a:cxnLst>
                <a:rect l="0" t="0" r="0" b="0"/>
                <a:pathLst>
                  <a:path>
                    <a:moveTo>
                      <a:pt x="0" y="0"/>
                    </a:moveTo>
                    <a:lnTo>
                      <a:pt x="0" y="0"/>
                    </a:lnTo>
                    <a:close/>
                  </a:path>
                </a:pathLst>
              </a:custGeom>
              <a:solidFill>
                <a:srgbClr val="0071B4">
                  <a:alpha val="34901"/>
                </a:srgbClr>
              </a:solidFill>
              <a:ln w="9525">
                <a:noFill/>
                <a:round/>
                <a:headEnd/>
                <a:tailEnd/>
              </a:ln>
            </p:spPr>
            <p:txBody>
              <a:bodyPr/>
              <a:lstStyle/>
              <a:p>
                <a:endParaRPr lang="en-US"/>
              </a:p>
            </p:txBody>
          </p:sp>
          <p:sp>
            <p:nvSpPr>
              <p:cNvPr id="14468" name="Freeform 472"/>
              <p:cNvSpPr>
                <a:spLocks/>
              </p:cNvSpPr>
              <p:nvPr/>
            </p:nvSpPr>
            <p:spPr bwMode="auto">
              <a:xfrm>
                <a:off x="4646" y="2647"/>
                <a:ext cx="4" cy="6"/>
              </a:xfrm>
              <a:custGeom>
                <a:avLst/>
                <a:gdLst>
                  <a:gd name="T0" fmla="*/ 2 w 4"/>
                  <a:gd name="T1" fmla="*/ 0 h 6"/>
                  <a:gd name="T2" fmla="*/ 2 w 4"/>
                  <a:gd name="T3" fmla="*/ 2 h 6"/>
                  <a:gd name="T4" fmla="*/ 0 w 4"/>
                  <a:gd name="T5" fmla="*/ 4 h 6"/>
                  <a:gd name="T6" fmla="*/ 2 w 4"/>
                  <a:gd name="T7" fmla="*/ 6 h 6"/>
                  <a:gd name="T8" fmla="*/ 4 w 4"/>
                  <a:gd name="T9" fmla="*/ 2 h 6"/>
                  <a:gd name="T10" fmla="*/ 2 w 4"/>
                  <a:gd name="T11" fmla="*/ 0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0"/>
                    </a:moveTo>
                    <a:lnTo>
                      <a:pt x="2" y="2"/>
                    </a:lnTo>
                    <a:lnTo>
                      <a:pt x="0" y="4"/>
                    </a:lnTo>
                    <a:lnTo>
                      <a:pt x="2" y="6"/>
                    </a:lnTo>
                    <a:lnTo>
                      <a:pt x="4" y="2"/>
                    </a:lnTo>
                    <a:lnTo>
                      <a:pt x="2" y="0"/>
                    </a:lnTo>
                    <a:close/>
                  </a:path>
                </a:pathLst>
              </a:custGeom>
              <a:solidFill>
                <a:srgbClr val="0071B4">
                  <a:alpha val="34901"/>
                </a:srgbClr>
              </a:solidFill>
              <a:ln w="9525">
                <a:noFill/>
                <a:round/>
                <a:headEnd/>
                <a:tailEnd/>
              </a:ln>
            </p:spPr>
            <p:txBody>
              <a:bodyPr/>
              <a:lstStyle/>
              <a:p>
                <a:endParaRPr lang="en-US"/>
              </a:p>
            </p:txBody>
          </p:sp>
          <p:sp>
            <p:nvSpPr>
              <p:cNvPr id="14469" name="Freeform 473"/>
              <p:cNvSpPr>
                <a:spLocks/>
              </p:cNvSpPr>
              <p:nvPr/>
            </p:nvSpPr>
            <p:spPr bwMode="auto">
              <a:xfrm>
                <a:off x="4879" y="2446"/>
                <a:ext cx="4" cy="2"/>
              </a:xfrm>
              <a:custGeom>
                <a:avLst/>
                <a:gdLst>
                  <a:gd name="T0" fmla="*/ 2 w 4"/>
                  <a:gd name="T1" fmla="*/ 0 h 2"/>
                  <a:gd name="T2" fmla="*/ 0 w 4"/>
                  <a:gd name="T3" fmla="*/ 2 h 2"/>
                  <a:gd name="T4" fmla="*/ 2 w 4"/>
                  <a:gd name="T5" fmla="*/ 2 h 2"/>
                  <a:gd name="T6" fmla="*/ 4 w 4"/>
                  <a:gd name="T7" fmla="*/ 2 h 2"/>
                  <a:gd name="T8" fmla="*/ 4 w 4"/>
                  <a:gd name="T9" fmla="*/ 0 h 2"/>
                  <a:gd name="T10" fmla="*/ 4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470" name="Freeform 474"/>
              <p:cNvSpPr>
                <a:spLocks/>
              </p:cNvSpPr>
              <p:nvPr/>
            </p:nvSpPr>
            <p:spPr bwMode="auto">
              <a:xfrm>
                <a:off x="4851" y="2936"/>
                <a:ext cx="4" cy="4"/>
              </a:xfrm>
              <a:custGeom>
                <a:avLst/>
                <a:gdLst>
                  <a:gd name="T0" fmla="*/ 2 w 4"/>
                  <a:gd name="T1" fmla="*/ 4 h 4"/>
                  <a:gd name="T2" fmla="*/ 4 w 4"/>
                  <a:gd name="T3" fmla="*/ 2 h 4"/>
                  <a:gd name="T4" fmla="*/ 4 w 4"/>
                  <a:gd name="T5" fmla="*/ 0 h 4"/>
                  <a:gd name="T6" fmla="*/ 4 w 4"/>
                  <a:gd name="T7" fmla="*/ 0 h 4"/>
                  <a:gd name="T8" fmla="*/ 4 w 4"/>
                  <a:gd name="T9" fmla="*/ 0 h 4"/>
                  <a:gd name="T10" fmla="*/ 2 w 4"/>
                  <a:gd name="T11" fmla="*/ 2 h 4"/>
                  <a:gd name="T12" fmla="*/ 2 w 4"/>
                  <a:gd name="T13" fmla="*/ 2 h 4"/>
                  <a:gd name="T14" fmla="*/ 0 w 4"/>
                  <a:gd name="T15" fmla="*/ 2 h 4"/>
                  <a:gd name="T16" fmla="*/ 2 w 4"/>
                  <a:gd name="T17" fmla="*/ 4 h 4"/>
                  <a:gd name="T18" fmla="*/ 2 w 4"/>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2" y="4"/>
                    </a:moveTo>
                    <a:lnTo>
                      <a:pt x="4" y="2"/>
                    </a:lnTo>
                    <a:lnTo>
                      <a:pt x="4" y="0"/>
                    </a:lnTo>
                    <a:lnTo>
                      <a:pt x="2" y="2"/>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4471" name="Freeform 475"/>
              <p:cNvSpPr>
                <a:spLocks/>
              </p:cNvSpPr>
              <p:nvPr/>
            </p:nvSpPr>
            <p:spPr bwMode="auto">
              <a:xfrm>
                <a:off x="4652" y="2681"/>
                <a:ext cx="4" cy="4"/>
              </a:xfrm>
              <a:custGeom>
                <a:avLst/>
                <a:gdLst>
                  <a:gd name="T0" fmla="*/ 4 w 4"/>
                  <a:gd name="T1" fmla="*/ 4 h 4"/>
                  <a:gd name="T2" fmla="*/ 4 w 4"/>
                  <a:gd name="T3" fmla="*/ 2 h 4"/>
                  <a:gd name="T4" fmla="*/ 2 w 4"/>
                  <a:gd name="T5" fmla="*/ 2 h 4"/>
                  <a:gd name="T6" fmla="*/ 0 w 4"/>
                  <a:gd name="T7" fmla="*/ 0 h 4"/>
                  <a:gd name="T8" fmla="*/ 0 w 4"/>
                  <a:gd name="T9" fmla="*/ 2 h 4"/>
                  <a:gd name="T10" fmla="*/ 0 w 4"/>
                  <a:gd name="T11" fmla="*/ 4 h 4"/>
                  <a:gd name="T12" fmla="*/ 4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4"/>
                    </a:moveTo>
                    <a:lnTo>
                      <a:pt x="4" y="2"/>
                    </a:lnTo>
                    <a:lnTo>
                      <a:pt x="2" y="2"/>
                    </a:lnTo>
                    <a:lnTo>
                      <a:pt x="0" y="0"/>
                    </a:lnTo>
                    <a:lnTo>
                      <a:pt x="0" y="2"/>
                    </a:lnTo>
                    <a:lnTo>
                      <a:pt x="0" y="4"/>
                    </a:lnTo>
                    <a:lnTo>
                      <a:pt x="4" y="4"/>
                    </a:lnTo>
                    <a:close/>
                  </a:path>
                </a:pathLst>
              </a:custGeom>
              <a:solidFill>
                <a:srgbClr val="0071B4">
                  <a:alpha val="34901"/>
                </a:srgbClr>
              </a:solidFill>
              <a:ln w="9525">
                <a:noFill/>
                <a:round/>
                <a:headEnd/>
                <a:tailEnd/>
              </a:ln>
            </p:spPr>
            <p:txBody>
              <a:bodyPr/>
              <a:lstStyle/>
              <a:p>
                <a:endParaRPr lang="en-US"/>
              </a:p>
            </p:txBody>
          </p:sp>
          <p:sp>
            <p:nvSpPr>
              <p:cNvPr id="14472" name="Freeform 476"/>
              <p:cNvSpPr>
                <a:spLocks/>
              </p:cNvSpPr>
              <p:nvPr/>
            </p:nvSpPr>
            <p:spPr bwMode="auto">
              <a:xfrm>
                <a:off x="1691" y="2249"/>
                <a:ext cx="18" cy="12"/>
              </a:xfrm>
              <a:custGeom>
                <a:avLst/>
                <a:gdLst>
                  <a:gd name="T0" fmla="*/ 8 w 18"/>
                  <a:gd name="T1" fmla="*/ 6 h 12"/>
                  <a:gd name="T2" fmla="*/ 12 w 18"/>
                  <a:gd name="T3" fmla="*/ 10 h 12"/>
                  <a:gd name="T4" fmla="*/ 16 w 18"/>
                  <a:gd name="T5" fmla="*/ 10 h 12"/>
                  <a:gd name="T6" fmla="*/ 18 w 18"/>
                  <a:gd name="T7" fmla="*/ 12 h 12"/>
                  <a:gd name="T8" fmla="*/ 18 w 18"/>
                  <a:gd name="T9" fmla="*/ 10 h 12"/>
                  <a:gd name="T10" fmla="*/ 16 w 18"/>
                  <a:gd name="T11" fmla="*/ 2 h 12"/>
                  <a:gd name="T12" fmla="*/ 14 w 18"/>
                  <a:gd name="T13" fmla="*/ 2 h 12"/>
                  <a:gd name="T14" fmla="*/ 10 w 18"/>
                  <a:gd name="T15" fmla="*/ 0 h 12"/>
                  <a:gd name="T16" fmla="*/ 8 w 18"/>
                  <a:gd name="T17" fmla="*/ 0 h 12"/>
                  <a:gd name="T18" fmla="*/ 0 w 18"/>
                  <a:gd name="T19" fmla="*/ 2 h 12"/>
                  <a:gd name="T20" fmla="*/ 0 w 18"/>
                  <a:gd name="T21" fmla="*/ 4 h 12"/>
                  <a:gd name="T22" fmla="*/ 2 w 18"/>
                  <a:gd name="T23" fmla="*/ 6 h 12"/>
                  <a:gd name="T24" fmla="*/ 8 w 18"/>
                  <a:gd name="T25" fmla="*/ 6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2"/>
                  <a:gd name="T41" fmla="*/ 18 w 18"/>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2">
                    <a:moveTo>
                      <a:pt x="8" y="6"/>
                    </a:moveTo>
                    <a:lnTo>
                      <a:pt x="12" y="10"/>
                    </a:lnTo>
                    <a:lnTo>
                      <a:pt x="16" y="10"/>
                    </a:lnTo>
                    <a:lnTo>
                      <a:pt x="18" y="12"/>
                    </a:lnTo>
                    <a:lnTo>
                      <a:pt x="18" y="10"/>
                    </a:lnTo>
                    <a:lnTo>
                      <a:pt x="16" y="2"/>
                    </a:lnTo>
                    <a:lnTo>
                      <a:pt x="14" y="2"/>
                    </a:lnTo>
                    <a:lnTo>
                      <a:pt x="10" y="0"/>
                    </a:lnTo>
                    <a:lnTo>
                      <a:pt x="8" y="0"/>
                    </a:lnTo>
                    <a:lnTo>
                      <a:pt x="0" y="2"/>
                    </a:lnTo>
                    <a:lnTo>
                      <a:pt x="0" y="4"/>
                    </a:lnTo>
                    <a:lnTo>
                      <a:pt x="2" y="6"/>
                    </a:lnTo>
                    <a:lnTo>
                      <a:pt x="8" y="6"/>
                    </a:lnTo>
                    <a:close/>
                  </a:path>
                </a:pathLst>
              </a:custGeom>
              <a:solidFill>
                <a:srgbClr val="0071B4">
                  <a:alpha val="34901"/>
                </a:srgbClr>
              </a:solidFill>
              <a:ln w="9525">
                <a:noFill/>
                <a:round/>
                <a:headEnd/>
                <a:tailEnd/>
              </a:ln>
            </p:spPr>
            <p:txBody>
              <a:bodyPr/>
              <a:lstStyle/>
              <a:p>
                <a:endParaRPr lang="en-US"/>
              </a:p>
            </p:txBody>
          </p:sp>
          <p:sp>
            <p:nvSpPr>
              <p:cNvPr id="14473" name="Freeform 477"/>
              <p:cNvSpPr>
                <a:spLocks/>
              </p:cNvSpPr>
              <p:nvPr/>
            </p:nvSpPr>
            <p:spPr bwMode="auto">
              <a:xfrm>
                <a:off x="1719" y="2167"/>
                <a:ext cx="6" cy="8"/>
              </a:xfrm>
              <a:custGeom>
                <a:avLst/>
                <a:gdLst>
                  <a:gd name="T0" fmla="*/ 0 w 6"/>
                  <a:gd name="T1" fmla="*/ 8 h 8"/>
                  <a:gd name="T2" fmla="*/ 6 w 6"/>
                  <a:gd name="T3" fmla="*/ 6 h 8"/>
                  <a:gd name="T4" fmla="*/ 6 w 6"/>
                  <a:gd name="T5" fmla="*/ 0 h 8"/>
                  <a:gd name="T6" fmla="*/ 6 w 6"/>
                  <a:gd name="T7" fmla="*/ 0 h 8"/>
                  <a:gd name="T8" fmla="*/ 6 w 6"/>
                  <a:gd name="T9" fmla="*/ 0 h 8"/>
                  <a:gd name="T10" fmla="*/ 6 w 6"/>
                  <a:gd name="T11" fmla="*/ 2 h 8"/>
                  <a:gd name="T12" fmla="*/ 6 w 6"/>
                  <a:gd name="T13" fmla="*/ 4 h 8"/>
                  <a:gd name="T14" fmla="*/ 4 w 6"/>
                  <a:gd name="T15" fmla="*/ 4 h 8"/>
                  <a:gd name="T16" fmla="*/ 4 w 6"/>
                  <a:gd name="T17" fmla="*/ 4 h 8"/>
                  <a:gd name="T18" fmla="*/ 2 w 6"/>
                  <a:gd name="T19" fmla="*/ 4 h 8"/>
                  <a:gd name="T20" fmla="*/ 2 w 6"/>
                  <a:gd name="T21" fmla="*/ 4 h 8"/>
                  <a:gd name="T22" fmla="*/ 2 w 6"/>
                  <a:gd name="T23" fmla="*/ 4 h 8"/>
                  <a:gd name="T24" fmla="*/ 2 w 6"/>
                  <a:gd name="T25" fmla="*/ 4 h 8"/>
                  <a:gd name="T26" fmla="*/ 2 w 6"/>
                  <a:gd name="T27" fmla="*/ 4 h 8"/>
                  <a:gd name="T28" fmla="*/ 2 w 6"/>
                  <a:gd name="T29" fmla="*/ 6 h 8"/>
                  <a:gd name="T30" fmla="*/ 0 w 6"/>
                  <a:gd name="T31" fmla="*/ 4 h 8"/>
                  <a:gd name="T32" fmla="*/ 0 w 6"/>
                  <a:gd name="T33" fmla="*/ 6 h 8"/>
                  <a:gd name="T34" fmla="*/ 0 w 6"/>
                  <a:gd name="T35" fmla="*/ 6 h 8"/>
                  <a:gd name="T36" fmla="*/ 0 w 6"/>
                  <a:gd name="T37" fmla="*/ 6 h 8"/>
                  <a:gd name="T38" fmla="*/ 0 w 6"/>
                  <a:gd name="T39" fmla="*/ 6 h 8"/>
                  <a:gd name="T40" fmla="*/ 0 w 6"/>
                  <a:gd name="T41" fmla="*/ 6 h 8"/>
                  <a:gd name="T42" fmla="*/ 0 w 6"/>
                  <a:gd name="T43" fmla="*/ 8 h 8"/>
                  <a:gd name="T44" fmla="*/ 0 w 6"/>
                  <a:gd name="T45" fmla="*/ 8 h 8"/>
                  <a:gd name="T46" fmla="*/ 0 w 6"/>
                  <a:gd name="T47" fmla="*/ 8 h 8"/>
                  <a:gd name="T48" fmla="*/ 0 w 6"/>
                  <a:gd name="T49" fmla="*/ 8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
                  <a:gd name="T76" fmla="*/ 0 h 8"/>
                  <a:gd name="T77" fmla="*/ 6 w 6"/>
                  <a:gd name="T78" fmla="*/ 8 h 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 h="8">
                    <a:moveTo>
                      <a:pt x="0" y="8"/>
                    </a:moveTo>
                    <a:lnTo>
                      <a:pt x="6" y="6"/>
                    </a:lnTo>
                    <a:lnTo>
                      <a:pt x="6" y="0"/>
                    </a:lnTo>
                    <a:lnTo>
                      <a:pt x="6" y="2"/>
                    </a:lnTo>
                    <a:lnTo>
                      <a:pt x="6" y="4"/>
                    </a:lnTo>
                    <a:lnTo>
                      <a:pt x="4" y="4"/>
                    </a:lnTo>
                    <a:lnTo>
                      <a:pt x="2" y="4"/>
                    </a:lnTo>
                    <a:lnTo>
                      <a:pt x="2" y="6"/>
                    </a:lnTo>
                    <a:lnTo>
                      <a:pt x="0" y="4"/>
                    </a:lnTo>
                    <a:lnTo>
                      <a:pt x="0" y="6"/>
                    </a:lnTo>
                    <a:lnTo>
                      <a:pt x="0" y="8"/>
                    </a:lnTo>
                    <a:close/>
                  </a:path>
                </a:pathLst>
              </a:custGeom>
              <a:solidFill>
                <a:srgbClr val="0071B4">
                  <a:alpha val="34901"/>
                </a:srgbClr>
              </a:solidFill>
              <a:ln w="9525">
                <a:noFill/>
                <a:round/>
                <a:headEnd/>
                <a:tailEnd/>
              </a:ln>
            </p:spPr>
            <p:txBody>
              <a:bodyPr/>
              <a:lstStyle/>
              <a:p>
                <a:endParaRPr lang="en-US"/>
              </a:p>
            </p:txBody>
          </p:sp>
          <p:sp>
            <p:nvSpPr>
              <p:cNvPr id="14474" name="Freeform 478"/>
              <p:cNvSpPr>
                <a:spLocks/>
              </p:cNvSpPr>
              <p:nvPr/>
            </p:nvSpPr>
            <p:spPr bwMode="auto">
              <a:xfrm>
                <a:off x="1731" y="2179"/>
                <a:ext cx="4" cy="6"/>
              </a:xfrm>
              <a:custGeom>
                <a:avLst/>
                <a:gdLst>
                  <a:gd name="T0" fmla="*/ 4 w 4"/>
                  <a:gd name="T1" fmla="*/ 0 h 6"/>
                  <a:gd name="T2" fmla="*/ 4 w 4"/>
                  <a:gd name="T3" fmla="*/ 0 h 6"/>
                  <a:gd name="T4" fmla="*/ 4 w 4"/>
                  <a:gd name="T5" fmla="*/ 0 h 6"/>
                  <a:gd name="T6" fmla="*/ 2 w 4"/>
                  <a:gd name="T7" fmla="*/ 0 h 6"/>
                  <a:gd name="T8" fmla="*/ 2 w 4"/>
                  <a:gd name="T9" fmla="*/ 0 h 6"/>
                  <a:gd name="T10" fmla="*/ 0 w 4"/>
                  <a:gd name="T11" fmla="*/ 6 h 6"/>
                  <a:gd name="T12" fmla="*/ 2 w 4"/>
                  <a:gd name="T13" fmla="*/ 6 h 6"/>
                  <a:gd name="T14" fmla="*/ 2 w 4"/>
                  <a:gd name="T15" fmla="*/ 2 h 6"/>
                  <a:gd name="T16" fmla="*/ 4 w 4"/>
                  <a:gd name="T17" fmla="*/ 0 h 6"/>
                  <a:gd name="T18" fmla="*/ 4 w 4"/>
                  <a:gd name="T19" fmla="*/ 0 h 6"/>
                  <a:gd name="T20" fmla="*/ 4 w 4"/>
                  <a:gd name="T21" fmla="*/ 0 h 6"/>
                  <a:gd name="T22" fmla="*/ 2 w 4"/>
                  <a:gd name="T23" fmla="*/ 0 h 6"/>
                  <a:gd name="T24" fmla="*/ 2 w 4"/>
                  <a:gd name="T25" fmla="*/ 0 h 6"/>
                  <a:gd name="T26" fmla="*/ 4 w 4"/>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6"/>
                  <a:gd name="T44" fmla="*/ 4 w 4"/>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6">
                    <a:moveTo>
                      <a:pt x="4" y="0"/>
                    </a:moveTo>
                    <a:lnTo>
                      <a:pt x="4" y="0"/>
                    </a:lnTo>
                    <a:lnTo>
                      <a:pt x="2" y="0"/>
                    </a:lnTo>
                    <a:lnTo>
                      <a:pt x="0" y="6"/>
                    </a:lnTo>
                    <a:lnTo>
                      <a:pt x="2" y="6"/>
                    </a:lnTo>
                    <a:lnTo>
                      <a:pt x="2" y="2"/>
                    </a:lnTo>
                    <a:lnTo>
                      <a:pt x="4" y="0"/>
                    </a:lnTo>
                    <a:lnTo>
                      <a:pt x="2" y="0"/>
                    </a:lnTo>
                    <a:lnTo>
                      <a:pt x="4" y="0"/>
                    </a:lnTo>
                    <a:close/>
                  </a:path>
                </a:pathLst>
              </a:custGeom>
              <a:solidFill>
                <a:srgbClr val="0071B4">
                  <a:alpha val="34901"/>
                </a:srgbClr>
              </a:solidFill>
              <a:ln w="9525">
                <a:noFill/>
                <a:round/>
                <a:headEnd/>
                <a:tailEnd/>
              </a:ln>
            </p:spPr>
            <p:txBody>
              <a:bodyPr/>
              <a:lstStyle/>
              <a:p>
                <a:endParaRPr lang="en-US"/>
              </a:p>
            </p:txBody>
          </p:sp>
          <p:sp>
            <p:nvSpPr>
              <p:cNvPr id="14475" name="Freeform 479"/>
              <p:cNvSpPr>
                <a:spLocks/>
              </p:cNvSpPr>
              <p:nvPr/>
            </p:nvSpPr>
            <p:spPr bwMode="auto">
              <a:xfrm>
                <a:off x="1719" y="2165"/>
                <a:ext cx="16" cy="20"/>
              </a:xfrm>
              <a:custGeom>
                <a:avLst/>
                <a:gdLst>
                  <a:gd name="T0" fmla="*/ 16 w 16"/>
                  <a:gd name="T1" fmla="*/ 8 h 20"/>
                  <a:gd name="T2" fmla="*/ 16 w 16"/>
                  <a:gd name="T3" fmla="*/ 6 h 20"/>
                  <a:gd name="T4" fmla="*/ 16 w 16"/>
                  <a:gd name="T5" fmla="*/ 6 h 20"/>
                  <a:gd name="T6" fmla="*/ 16 w 16"/>
                  <a:gd name="T7" fmla="*/ 4 h 20"/>
                  <a:gd name="T8" fmla="*/ 14 w 16"/>
                  <a:gd name="T9" fmla="*/ 4 h 20"/>
                  <a:gd name="T10" fmla="*/ 14 w 16"/>
                  <a:gd name="T11" fmla="*/ 4 h 20"/>
                  <a:gd name="T12" fmla="*/ 12 w 16"/>
                  <a:gd name="T13" fmla="*/ 2 h 20"/>
                  <a:gd name="T14" fmla="*/ 12 w 16"/>
                  <a:gd name="T15" fmla="*/ 2 h 20"/>
                  <a:gd name="T16" fmla="*/ 12 w 16"/>
                  <a:gd name="T17" fmla="*/ 2 h 20"/>
                  <a:gd name="T18" fmla="*/ 12 w 16"/>
                  <a:gd name="T19" fmla="*/ 0 h 20"/>
                  <a:gd name="T20" fmla="*/ 10 w 16"/>
                  <a:gd name="T21" fmla="*/ 0 h 20"/>
                  <a:gd name="T22" fmla="*/ 8 w 16"/>
                  <a:gd name="T23" fmla="*/ 10 h 20"/>
                  <a:gd name="T24" fmla="*/ 8 w 16"/>
                  <a:gd name="T25" fmla="*/ 10 h 20"/>
                  <a:gd name="T26" fmla="*/ 6 w 16"/>
                  <a:gd name="T27" fmla="*/ 12 h 20"/>
                  <a:gd name="T28" fmla="*/ 6 w 16"/>
                  <a:gd name="T29" fmla="*/ 12 h 20"/>
                  <a:gd name="T30" fmla="*/ 6 w 16"/>
                  <a:gd name="T31" fmla="*/ 10 h 20"/>
                  <a:gd name="T32" fmla="*/ 8 w 16"/>
                  <a:gd name="T33" fmla="*/ 8 h 20"/>
                  <a:gd name="T34" fmla="*/ 8 w 16"/>
                  <a:gd name="T35" fmla="*/ 4 h 20"/>
                  <a:gd name="T36" fmla="*/ 8 w 16"/>
                  <a:gd name="T37" fmla="*/ 2 h 20"/>
                  <a:gd name="T38" fmla="*/ 8 w 16"/>
                  <a:gd name="T39" fmla="*/ 2 h 20"/>
                  <a:gd name="T40" fmla="*/ 8 w 16"/>
                  <a:gd name="T41" fmla="*/ 4 h 20"/>
                  <a:gd name="T42" fmla="*/ 8 w 16"/>
                  <a:gd name="T43" fmla="*/ 6 h 20"/>
                  <a:gd name="T44" fmla="*/ 6 w 16"/>
                  <a:gd name="T45" fmla="*/ 8 h 20"/>
                  <a:gd name="T46" fmla="*/ 4 w 16"/>
                  <a:gd name="T47" fmla="*/ 12 h 20"/>
                  <a:gd name="T48" fmla="*/ 0 w 16"/>
                  <a:gd name="T49" fmla="*/ 18 h 20"/>
                  <a:gd name="T50" fmla="*/ 0 w 16"/>
                  <a:gd name="T51" fmla="*/ 18 h 20"/>
                  <a:gd name="T52" fmla="*/ 2 w 16"/>
                  <a:gd name="T53" fmla="*/ 18 h 20"/>
                  <a:gd name="T54" fmla="*/ 2 w 16"/>
                  <a:gd name="T55" fmla="*/ 20 h 20"/>
                  <a:gd name="T56" fmla="*/ 2 w 16"/>
                  <a:gd name="T57" fmla="*/ 18 h 20"/>
                  <a:gd name="T58" fmla="*/ 8 w 16"/>
                  <a:gd name="T59" fmla="*/ 12 h 20"/>
                  <a:gd name="T60" fmla="*/ 8 w 16"/>
                  <a:gd name="T61" fmla="*/ 12 h 20"/>
                  <a:gd name="T62" fmla="*/ 4 w 16"/>
                  <a:gd name="T63" fmla="*/ 20 h 20"/>
                  <a:gd name="T64" fmla="*/ 6 w 16"/>
                  <a:gd name="T65" fmla="*/ 18 h 20"/>
                  <a:gd name="T66" fmla="*/ 8 w 16"/>
                  <a:gd name="T67" fmla="*/ 18 h 20"/>
                  <a:gd name="T68" fmla="*/ 8 w 16"/>
                  <a:gd name="T69" fmla="*/ 18 h 20"/>
                  <a:gd name="T70" fmla="*/ 12 w 16"/>
                  <a:gd name="T71" fmla="*/ 10 h 20"/>
                  <a:gd name="T72" fmla="*/ 12 w 16"/>
                  <a:gd name="T73" fmla="*/ 12 h 20"/>
                  <a:gd name="T74" fmla="*/ 14 w 16"/>
                  <a:gd name="T75" fmla="*/ 10 h 20"/>
                  <a:gd name="T76" fmla="*/ 14 w 16"/>
                  <a:gd name="T77" fmla="*/ 10 h 20"/>
                  <a:gd name="T78" fmla="*/ 14 w 16"/>
                  <a:gd name="T79" fmla="*/ 10 h 20"/>
                  <a:gd name="T80" fmla="*/ 14 w 16"/>
                  <a:gd name="T81" fmla="*/ 6 h 20"/>
                  <a:gd name="T82" fmla="*/ 14 w 16"/>
                  <a:gd name="T83" fmla="*/ 6 h 20"/>
                  <a:gd name="T84" fmla="*/ 14 w 16"/>
                  <a:gd name="T85" fmla="*/ 6 h 20"/>
                  <a:gd name="T86" fmla="*/ 12 w 16"/>
                  <a:gd name="T87" fmla="*/ 16 h 20"/>
                  <a:gd name="T88" fmla="*/ 12 w 16"/>
                  <a:gd name="T89" fmla="*/ 18 h 20"/>
                  <a:gd name="T90" fmla="*/ 12 w 16"/>
                  <a:gd name="T91" fmla="*/ 16 h 20"/>
                  <a:gd name="T92" fmla="*/ 16 w 16"/>
                  <a:gd name="T93" fmla="*/ 8 h 2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
                  <a:gd name="T142" fmla="*/ 0 h 20"/>
                  <a:gd name="T143" fmla="*/ 16 w 16"/>
                  <a:gd name="T144" fmla="*/ 20 h 2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 h="20">
                    <a:moveTo>
                      <a:pt x="16" y="8"/>
                    </a:moveTo>
                    <a:lnTo>
                      <a:pt x="16" y="8"/>
                    </a:lnTo>
                    <a:lnTo>
                      <a:pt x="16" y="6"/>
                    </a:lnTo>
                    <a:lnTo>
                      <a:pt x="16" y="4"/>
                    </a:lnTo>
                    <a:lnTo>
                      <a:pt x="14" y="4"/>
                    </a:lnTo>
                    <a:lnTo>
                      <a:pt x="12" y="4"/>
                    </a:lnTo>
                    <a:lnTo>
                      <a:pt x="12" y="2"/>
                    </a:lnTo>
                    <a:lnTo>
                      <a:pt x="10" y="2"/>
                    </a:lnTo>
                    <a:lnTo>
                      <a:pt x="12" y="0"/>
                    </a:lnTo>
                    <a:lnTo>
                      <a:pt x="10" y="0"/>
                    </a:lnTo>
                    <a:lnTo>
                      <a:pt x="8" y="10"/>
                    </a:lnTo>
                    <a:lnTo>
                      <a:pt x="6" y="12"/>
                    </a:lnTo>
                    <a:lnTo>
                      <a:pt x="6" y="10"/>
                    </a:lnTo>
                    <a:lnTo>
                      <a:pt x="8" y="8"/>
                    </a:lnTo>
                    <a:lnTo>
                      <a:pt x="8" y="6"/>
                    </a:lnTo>
                    <a:lnTo>
                      <a:pt x="8" y="4"/>
                    </a:lnTo>
                    <a:lnTo>
                      <a:pt x="8" y="2"/>
                    </a:lnTo>
                    <a:lnTo>
                      <a:pt x="8" y="4"/>
                    </a:lnTo>
                    <a:lnTo>
                      <a:pt x="8" y="6"/>
                    </a:lnTo>
                    <a:lnTo>
                      <a:pt x="8" y="8"/>
                    </a:lnTo>
                    <a:lnTo>
                      <a:pt x="6" y="8"/>
                    </a:lnTo>
                    <a:lnTo>
                      <a:pt x="4" y="12"/>
                    </a:lnTo>
                    <a:lnTo>
                      <a:pt x="0" y="16"/>
                    </a:lnTo>
                    <a:lnTo>
                      <a:pt x="0" y="18"/>
                    </a:lnTo>
                    <a:lnTo>
                      <a:pt x="2" y="18"/>
                    </a:lnTo>
                    <a:lnTo>
                      <a:pt x="2" y="20"/>
                    </a:lnTo>
                    <a:lnTo>
                      <a:pt x="2" y="18"/>
                    </a:lnTo>
                    <a:lnTo>
                      <a:pt x="8" y="12"/>
                    </a:lnTo>
                    <a:lnTo>
                      <a:pt x="4" y="20"/>
                    </a:lnTo>
                    <a:lnTo>
                      <a:pt x="6" y="18"/>
                    </a:lnTo>
                    <a:lnTo>
                      <a:pt x="8" y="18"/>
                    </a:lnTo>
                    <a:lnTo>
                      <a:pt x="12" y="10"/>
                    </a:lnTo>
                    <a:lnTo>
                      <a:pt x="12" y="12"/>
                    </a:lnTo>
                    <a:lnTo>
                      <a:pt x="10" y="18"/>
                    </a:lnTo>
                    <a:lnTo>
                      <a:pt x="14" y="10"/>
                    </a:lnTo>
                    <a:lnTo>
                      <a:pt x="14" y="6"/>
                    </a:lnTo>
                    <a:lnTo>
                      <a:pt x="16" y="6"/>
                    </a:lnTo>
                    <a:lnTo>
                      <a:pt x="12" y="16"/>
                    </a:lnTo>
                    <a:lnTo>
                      <a:pt x="12" y="18"/>
                    </a:lnTo>
                    <a:lnTo>
                      <a:pt x="12" y="16"/>
                    </a:lnTo>
                    <a:lnTo>
                      <a:pt x="16" y="8"/>
                    </a:lnTo>
                    <a:close/>
                  </a:path>
                </a:pathLst>
              </a:custGeom>
              <a:solidFill>
                <a:srgbClr val="0071B4">
                  <a:alpha val="34901"/>
                </a:srgbClr>
              </a:solidFill>
              <a:ln w="9525">
                <a:noFill/>
                <a:round/>
                <a:headEnd/>
                <a:tailEnd/>
              </a:ln>
            </p:spPr>
            <p:txBody>
              <a:bodyPr/>
              <a:lstStyle/>
              <a:p>
                <a:endParaRPr lang="en-US"/>
              </a:p>
            </p:txBody>
          </p:sp>
          <p:sp>
            <p:nvSpPr>
              <p:cNvPr id="14476" name="Freeform 480"/>
              <p:cNvSpPr>
                <a:spLocks/>
              </p:cNvSpPr>
              <p:nvPr/>
            </p:nvSpPr>
            <p:spPr bwMode="auto">
              <a:xfrm>
                <a:off x="4865" y="2914"/>
                <a:ext cx="2" cy="0"/>
              </a:xfrm>
              <a:custGeom>
                <a:avLst/>
                <a:gdLst>
                  <a:gd name="T0" fmla="*/ 0 w 2"/>
                  <a:gd name="T1" fmla="*/ 0 w 2"/>
                  <a:gd name="T2" fmla="*/ 0 w 2"/>
                  <a:gd name="T3" fmla="*/ 2 w 2"/>
                  <a:gd name="T4" fmla="*/ 2 w 2"/>
                  <a:gd name="T5" fmla="*/ 2 w 2"/>
                  <a:gd name="T6" fmla="*/ 2 w 2"/>
                  <a:gd name="T7" fmla="*/ 0 w 2"/>
                  <a:gd name="T8" fmla="*/ 0 60000 65536"/>
                  <a:gd name="T9" fmla="*/ 0 60000 65536"/>
                  <a:gd name="T10" fmla="*/ 0 60000 65536"/>
                  <a:gd name="T11" fmla="*/ 0 60000 65536"/>
                  <a:gd name="T12" fmla="*/ 0 60000 65536"/>
                  <a:gd name="T13" fmla="*/ 0 60000 65536"/>
                  <a:gd name="T14" fmla="*/ 0 60000 65536"/>
                  <a:gd name="T15" fmla="*/ 0 60000 65536"/>
                  <a:gd name="T16" fmla="*/ 0 w 2"/>
                  <a:gd name="T17" fmla="*/ 2 w 2"/>
                </a:gdLst>
                <a:ahLst/>
                <a:cxnLst>
                  <a:cxn ang="T8">
                    <a:pos x="T0" y="0"/>
                  </a:cxn>
                  <a:cxn ang="T9">
                    <a:pos x="T1" y="0"/>
                  </a:cxn>
                  <a:cxn ang="T10">
                    <a:pos x="T2" y="0"/>
                  </a:cxn>
                  <a:cxn ang="T11">
                    <a:pos x="T3" y="0"/>
                  </a:cxn>
                  <a:cxn ang="T12">
                    <a:pos x="T4" y="0"/>
                  </a:cxn>
                  <a:cxn ang="T13">
                    <a:pos x="T5" y="0"/>
                  </a:cxn>
                  <a:cxn ang="T14">
                    <a:pos x="T6" y="0"/>
                  </a:cxn>
                  <a:cxn ang="T15">
                    <a:pos x="T7" y="0"/>
                  </a:cxn>
                </a:cxnLst>
                <a:rect l="T16" t="0" r="T17" b="0"/>
                <a:pathLst>
                  <a:path w="2">
                    <a:moveTo>
                      <a:pt x="0" y="0"/>
                    </a:moveTo>
                    <a:lnTo>
                      <a:pt x="0"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477" name="Freeform 481"/>
              <p:cNvSpPr>
                <a:spLocks/>
              </p:cNvSpPr>
              <p:nvPr/>
            </p:nvSpPr>
            <p:spPr bwMode="auto">
              <a:xfrm>
                <a:off x="4859" y="2842"/>
                <a:ext cx="2" cy="0"/>
              </a:xfrm>
              <a:custGeom>
                <a:avLst/>
                <a:gdLst>
                  <a:gd name="T0" fmla="*/ 2 w 2"/>
                  <a:gd name="T1" fmla="*/ 0 w 2"/>
                  <a:gd name="T2" fmla="*/ 0 w 2"/>
                  <a:gd name="T3" fmla="*/ 0 w 2"/>
                  <a:gd name="T4" fmla="*/ 2 w 2"/>
                  <a:gd name="T5" fmla="*/ 2 w 2"/>
                  <a:gd name="T6" fmla="*/ 0 60000 65536"/>
                  <a:gd name="T7" fmla="*/ 0 60000 65536"/>
                  <a:gd name="T8" fmla="*/ 0 60000 65536"/>
                  <a:gd name="T9" fmla="*/ 0 60000 65536"/>
                  <a:gd name="T10" fmla="*/ 0 60000 65536"/>
                  <a:gd name="T11" fmla="*/ 0 60000 65536"/>
                  <a:gd name="T12" fmla="*/ 0 w 2"/>
                  <a:gd name="T13" fmla="*/ 2 w 2"/>
                </a:gdLst>
                <a:ahLst/>
                <a:cxnLst>
                  <a:cxn ang="T6">
                    <a:pos x="T0" y="0"/>
                  </a:cxn>
                  <a:cxn ang="T7">
                    <a:pos x="T1" y="0"/>
                  </a:cxn>
                  <a:cxn ang="T8">
                    <a:pos x="T2" y="0"/>
                  </a:cxn>
                  <a:cxn ang="T9">
                    <a:pos x="T3" y="0"/>
                  </a:cxn>
                  <a:cxn ang="T10">
                    <a:pos x="T4" y="0"/>
                  </a:cxn>
                  <a:cxn ang="T11">
                    <a:pos x="T5" y="0"/>
                  </a:cxn>
                </a:cxnLst>
                <a:rect l="T12" t="0" r="T13" b="0"/>
                <a:pathLst>
                  <a:path w="2">
                    <a:moveTo>
                      <a:pt x="2" y="0"/>
                    </a:moveTo>
                    <a:lnTo>
                      <a:pt x="0" y="0"/>
                    </a:lnTo>
                    <a:lnTo>
                      <a:pt x="2" y="0"/>
                    </a:lnTo>
                    <a:close/>
                  </a:path>
                </a:pathLst>
              </a:custGeom>
              <a:solidFill>
                <a:srgbClr val="0071B4">
                  <a:alpha val="34901"/>
                </a:srgbClr>
              </a:solidFill>
              <a:ln w="9525">
                <a:noFill/>
                <a:round/>
                <a:headEnd/>
                <a:tailEnd/>
              </a:ln>
            </p:spPr>
            <p:txBody>
              <a:bodyPr/>
              <a:lstStyle/>
              <a:p>
                <a:endParaRPr lang="en-US"/>
              </a:p>
            </p:txBody>
          </p:sp>
          <p:sp>
            <p:nvSpPr>
              <p:cNvPr id="14478" name="Freeform 482"/>
              <p:cNvSpPr>
                <a:spLocks/>
              </p:cNvSpPr>
              <p:nvPr/>
            </p:nvSpPr>
            <p:spPr bwMode="auto">
              <a:xfrm>
                <a:off x="4863" y="2434"/>
                <a:ext cx="12" cy="14"/>
              </a:xfrm>
              <a:custGeom>
                <a:avLst/>
                <a:gdLst>
                  <a:gd name="T0" fmla="*/ 10 w 12"/>
                  <a:gd name="T1" fmla="*/ 0 h 14"/>
                  <a:gd name="T2" fmla="*/ 10 w 12"/>
                  <a:gd name="T3" fmla="*/ 0 h 14"/>
                  <a:gd name="T4" fmla="*/ 8 w 12"/>
                  <a:gd name="T5" fmla="*/ 0 h 14"/>
                  <a:gd name="T6" fmla="*/ 8 w 12"/>
                  <a:gd name="T7" fmla="*/ 4 h 14"/>
                  <a:gd name="T8" fmla="*/ 0 w 12"/>
                  <a:gd name="T9" fmla="*/ 12 h 14"/>
                  <a:gd name="T10" fmla="*/ 2 w 12"/>
                  <a:gd name="T11" fmla="*/ 14 h 14"/>
                  <a:gd name="T12" fmla="*/ 12 w 12"/>
                  <a:gd name="T13" fmla="*/ 2 h 14"/>
                  <a:gd name="T14" fmla="*/ 12 w 12"/>
                  <a:gd name="T15" fmla="*/ 0 h 14"/>
                  <a:gd name="T16" fmla="*/ 10 w 12"/>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4"/>
                  <a:gd name="T29" fmla="*/ 12 w 1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4">
                    <a:moveTo>
                      <a:pt x="10" y="0"/>
                    </a:moveTo>
                    <a:lnTo>
                      <a:pt x="10" y="0"/>
                    </a:lnTo>
                    <a:lnTo>
                      <a:pt x="8" y="0"/>
                    </a:lnTo>
                    <a:lnTo>
                      <a:pt x="8" y="4"/>
                    </a:lnTo>
                    <a:lnTo>
                      <a:pt x="0" y="12"/>
                    </a:lnTo>
                    <a:lnTo>
                      <a:pt x="2" y="14"/>
                    </a:lnTo>
                    <a:lnTo>
                      <a:pt x="12" y="2"/>
                    </a:lnTo>
                    <a:lnTo>
                      <a:pt x="12" y="0"/>
                    </a:lnTo>
                    <a:lnTo>
                      <a:pt x="10" y="0"/>
                    </a:lnTo>
                    <a:close/>
                  </a:path>
                </a:pathLst>
              </a:custGeom>
              <a:solidFill>
                <a:srgbClr val="0071B4">
                  <a:alpha val="34901"/>
                </a:srgbClr>
              </a:solidFill>
              <a:ln w="9525">
                <a:noFill/>
                <a:round/>
                <a:headEnd/>
                <a:tailEnd/>
              </a:ln>
            </p:spPr>
            <p:txBody>
              <a:bodyPr/>
              <a:lstStyle/>
              <a:p>
                <a:endParaRPr lang="en-US"/>
              </a:p>
            </p:txBody>
          </p:sp>
          <p:sp>
            <p:nvSpPr>
              <p:cNvPr id="14479" name="Freeform 483"/>
              <p:cNvSpPr>
                <a:spLocks/>
              </p:cNvSpPr>
              <p:nvPr/>
            </p:nvSpPr>
            <p:spPr bwMode="auto">
              <a:xfrm>
                <a:off x="4867" y="2868"/>
                <a:ext cx="2" cy="2"/>
              </a:xfrm>
              <a:custGeom>
                <a:avLst/>
                <a:gdLst>
                  <a:gd name="T0" fmla="*/ 0 w 2"/>
                  <a:gd name="T1" fmla="*/ 2 h 2"/>
                  <a:gd name="T2" fmla="*/ 2 w 2"/>
                  <a:gd name="T3" fmla="*/ 0 h 2"/>
                  <a:gd name="T4" fmla="*/ 2 w 2"/>
                  <a:gd name="T5" fmla="*/ 0 h 2"/>
                  <a:gd name="T6" fmla="*/ 0 w 2"/>
                  <a:gd name="T7" fmla="*/ 2 h 2"/>
                  <a:gd name="T8" fmla="*/ 0 w 2"/>
                  <a:gd name="T9" fmla="*/ 2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480" name="Freeform 484"/>
              <p:cNvSpPr>
                <a:spLocks/>
              </p:cNvSpPr>
              <p:nvPr/>
            </p:nvSpPr>
            <p:spPr bwMode="auto">
              <a:xfrm>
                <a:off x="5168" y="2209"/>
                <a:ext cx="2" cy="4"/>
              </a:xfrm>
              <a:custGeom>
                <a:avLst/>
                <a:gdLst>
                  <a:gd name="T0" fmla="*/ 0 w 2"/>
                  <a:gd name="T1" fmla="*/ 0 h 4"/>
                  <a:gd name="T2" fmla="*/ 2 w 2"/>
                  <a:gd name="T3" fmla="*/ 4 h 4"/>
                  <a:gd name="T4" fmla="*/ 2 w 2"/>
                  <a:gd name="T5" fmla="*/ 4 h 4"/>
                  <a:gd name="T6" fmla="*/ 0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0"/>
                    </a:moveTo>
                    <a:lnTo>
                      <a:pt x="2" y="4"/>
                    </a:lnTo>
                    <a:lnTo>
                      <a:pt x="0" y="0"/>
                    </a:lnTo>
                    <a:close/>
                  </a:path>
                </a:pathLst>
              </a:custGeom>
              <a:solidFill>
                <a:srgbClr val="0071B4">
                  <a:alpha val="34901"/>
                </a:srgbClr>
              </a:solidFill>
              <a:ln w="9525">
                <a:noFill/>
                <a:round/>
                <a:headEnd/>
                <a:tailEnd/>
              </a:ln>
            </p:spPr>
            <p:txBody>
              <a:bodyPr/>
              <a:lstStyle/>
              <a:p>
                <a:endParaRPr lang="en-US"/>
              </a:p>
            </p:txBody>
          </p:sp>
          <p:sp>
            <p:nvSpPr>
              <p:cNvPr id="14481" name="Freeform 485"/>
              <p:cNvSpPr>
                <a:spLocks/>
              </p:cNvSpPr>
              <p:nvPr/>
            </p:nvSpPr>
            <p:spPr bwMode="auto">
              <a:xfrm>
                <a:off x="1779" y="2771"/>
                <a:ext cx="6" cy="8"/>
              </a:xfrm>
              <a:custGeom>
                <a:avLst/>
                <a:gdLst>
                  <a:gd name="T0" fmla="*/ 4 w 6"/>
                  <a:gd name="T1" fmla="*/ 6 h 8"/>
                  <a:gd name="T2" fmla="*/ 4 w 6"/>
                  <a:gd name="T3" fmla="*/ 8 h 8"/>
                  <a:gd name="T4" fmla="*/ 6 w 6"/>
                  <a:gd name="T5" fmla="*/ 8 h 8"/>
                  <a:gd name="T6" fmla="*/ 6 w 6"/>
                  <a:gd name="T7" fmla="*/ 8 h 8"/>
                  <a:gd name="T8" fmla="*/ 6 w 6"/>
                  <a:gd name="T9" fmla="*/ 6 h 8"/>
                  <a:gd name="T10" fmla="*/ 6 w 6"/>
                  <a:gd name="T11" fmla="*/ 6 h 8"/>
                  <a:gd name="T12" fmla="*/ 0 w 6"/>
                  <a:gd name="T13" fmla="*/ 0 h 8"/>
                  <a:gd name="T14" fmla="*/ 0 w 6"/>
                  <a:gd name="T15" fmla="*/ 0 h 8"/>
                  <a:gd name="T16" fmla="*/ 4 w 6"/>
                  <a:gd name="T17" fmla="*/ 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8"/>
                  <a:gd name="T29" fmla="*/ 6 w 6"/>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8">
                    <a:moveTo>
                      <a:pt x="4" y="6"/>
                    </a:moveTo>
                    <a:lnTo>
                      <a:pt x="4" y="8"/>
                    </a:lnTo>
                    <a:lnTo>
                      <a:pt x="6" y="8"/>
                    </a:lnTo>
                    <a:lnTo>
                      <a:pt x="6" y="6"/>
                    </a:lnTo>
                    <a:lnTo>
                      <a:pt x="0" y="0"/>
                    </a:lnTo>
                    <a:lnTo>
                      <a:pt x="4" y="6"/>
                    </a:lnTo>
                    <a:close/>
                  </a:path>
                </a:pathLst>
              </a:custGeom>
              <a:solidFill>
                <a:srgbClr val="0071B4">
                  <a:alpha val="34901"/>
                </a:srgbClr>
              </a:solidFill>
              <a:ln w="9525">
                <a:noFill/>
                <a:round/>
                <a:headEnd/>
                <a:tailEnd/>
              </a:ln>
            </p:spPr>
            <p:txBody>
              <a:bodyPr/>
              <a:lstStyle/>
              <a:p>
                <a:endParaRPr lang="en-US"/>
              </a:p>
            </p:txBody>
          </p:sp>
          <p:sp>
            <p:nvSpPr>
              <p:cNvPr id="14482" name="Freeform 486"/>
              <p:cNvSpPr>
                <a:spLocks/>
              </p:cNvSpPr>
              <p:nvPr/>
            </p:nvSpPr>
            <p:spPr bwMode="auto">
              <a:xfrm>
                <a:off x="1773" y="2603"/>
                <a:ext cx="6" cy="2"/>
              </a:xfrm>
              <a:custGeom>
                <a:avLst/>
                <a:gdLst>
                  <a:gd name="T0" fmla="*/ 6 w 6"/>
                  <a:gd name="T1" fmla="*/ 0 h 2"/>
                  <a:gd name="T2" fmla="*/ 6 w 6"/>
                  <a:gd name="T3" fmla="*/ 0 h 2"/>
                  <a:gd name="T4" fmla="*/ 0 w 6"/>
                  <a:gd name="T5" fmla="*/ 2 h 2"/>
                  <a:gd name="T6" fmla="*/ 0 w 6"/>
                  <a:gd name="T7" fmla="*/ 2 h 2"/>
                  <a:gd name="T8" fmla="*/ 6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6" y="0"/>
                    </a:lnTo>
                    <a:lnTo>
                      <a:pt x="0" y="2"/>
                    </a:lnTo>
                    <a:lnTo>
                      <a:pt x="6" y="0"/>
                    </a:lnTo>
                    <a:close/>
                  </a:path>
                </a:pathLst>
              </a:custGeom>
              <a:solidFill>
                <a:srgbClr val="0071B4">
                  <a:alpha val="34901"/>
                </a:srgbClr>
              </a:solidFill>
              <a:ln w="9525">
                <a:noFill/>
                <a:round/>
                <a:headEnd/>
                <a:tailEnd/>
              </a:ln>
            </p:spPr>
            <p:txBody>
              <a:bodyPr/>
              <a:lstStyle/>
              <a:p>
                <a:endParaRPr lang="en-US"/>
              </a:p>
            </p:txBody>
          </p:sp>
          <p:sp>
            <p:nvSpPr>
              <p:cNvPr id="14483" name="Freeform 487"/>
              <p:cNvSpPr>
                <a:spLocks/>
              </p:cNvSpPr>
              <p:nvPr/>
            </p:nvSpPr>
            <p:spPr bwMode="auto">
              <a:xfrm>
                <a:off x="1779" y="2587"/>
                <a:ext cx="4" cy="14"/>
              </a:xfrm>
              <a:custGeom>
                <a:avLst/>
                <a:gdLst>
                  <a:gd name="T0" fmla="*/ 0 w 4"/>
                  <a:gd name="T1" fmla="*/ 14 h 14"/>
                  <a:gd name="T2" fmla="*/ 0 w 4"/>
                  <a:gd name="T3" fmla="*/ 14 h 14"/>
                  <a:gd name="T4" fmla="*/ 4 w 4"/>
                  <a:gd name="T5" fmla="*/ 14 h 14"/>
                  <a:gd name="T6" fmla="*/ 4 w 4"/>
                  <a:gd name="T7" fmla="*/ 8 h 14"/>
                  <a:gd name="T8" fmla="*/ 2 w 4"/>
                  <a:gd name="T9" fmla="*/ 0 h 14"/>
                  <a:gd name="T10" fmla="*/ 0 w 4"/>
                  <a:gd name="T11" fmla="*/ 0 h 14"/>
                  <a:gd name="T12" fmla="*/ 4 w 4"/>
                  <a:gd name="T13" fmla="*/ 8 h 14"/>
                  <a:gd name="T14" fmla="*/ 2 w 4"/>
                  <a:gd name="T15" fmla="*/ 14 h 14"/>
                  <a:gd name="T16" fmla="*/ 0 w 4"/>
                  <a:gd name="T17" fmla="*/ 1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4"/>
                  <a:gd name="T29" fmla="*/ 4 w 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4">
                    <a:moveTo>
                      <a:pt x="0" y="14"/>
                    </a:moveTo>
                    <a:lnTo>
                      <a:pt x="0" y="14"/>
                    </a:lnTo>
                    <a:lnTo>
                      <a:pt x="4" y="14"/>
                    </a:lnTo>
                    <a:lnTo>
                      <a:pt x="4" y="8"/>
                    </a:lnTo>
                    <a:lnTo>
                      <a:pt x="2" y="0"/>
                    </a:lnTo>
                    <a:lnTo>
                      <a:pt x="0" y="0"/>
                    </a:lnTo>
                    <a:lnTo>
                      <a:pt x="4" y="8"/>
                    </a:lnTo>
                    <a:lnTo>
                      <a:pt x="2" y="14"/>
                    </a:lnTo>
                    <a:lnTo>
                      <a:pt x="0" y="14"/>
                    </a:lnTo>
                    <a:close/>
                  </a:path>
                </a:pathLst>
              </a:custGeom>
              <a:solidFill>
                <a:srgbClr val="0071B4">
                  <a:alpha val="34901"/>
                </a:srgbClr>
              </a:solidFill>
              <a:ln w="9525">
                <a:noFill/>
                <a:round/>
                <a:headEnd/>
                <a:tailEnd/>
              </a:ln>
            </p:spPr>
            <p:txBody>
              <a:bodyPr/>
              <a:lstStyle/>
              <a:p>
                <a:endParaRPr lang="en-US"/>
              </a:p>
            </p:txBody>
          </p:sp>
          <p:sp>
            <p:nvSpPr>
              <p:cNvPr id="14484" name="Freeform 488"/>
              <p:cNvSpPr>
                <a:spLocks/>
              </p:cNvSpPr>
              <p:nvPr/>
            </p:nvSpPr>
            <p:spPr bwMode="auto">
              <a:xfrm>
                <a:off x="1787" y="2791"/>
                <a:ext cx="4" cy="8"/>
              </a:xfrm>
              <a:custGeom>
                <a:avLst/>
                <a:gdLst>
                  <a:gd name="T0" fmla="*/ 4 w 4"/>
                  <a:gd name="T1" fmla="*/ 6 h 8"/>
                  <a:gd name="T2" fmla="*/ 4 w 4"/>
                  <a:gd name="T3" fmla="*/ 8 h 8"/>
                  <a:gd name="T4" fmla="*/ 4 w 4"/>
                  <a:gd name="T5" fmla="*/ 6 h 8"/>
                  <a:gd name="T6" fmla="*/ 4 w 4"/>
                  <a:gd name="T7" fmla="*/ 4 h 8"/>
                  <a:gd name="T8" fmla="*/ 2 w 4"/>
                  <a:gd name="T9" fmla="*/ 4 h 8"/>
                  <a:gd name="T10" fmla="*/ 0 w 4"/>
                  <a:gd name="T11" fmla="*/ 0 h 8"/>
                  <a:gd name="T12" fmla="*/ 2 w 4"/>
                  <a:gd name="T13" fmla="*/ 4 h 8"/>
                  <a:gd name="T14" fmla="*/ 4 w 4"/>
                  <a:gd name="T15" fmla="*/ 6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4" y="6"/>
                    </a:moveTo>
                    <a:lnTo>
                      <a:pt x="4" y="8"/>
                    </a:lnTo>
                    <a:lnTo>
                      <a:pt x="4" y="6"/>
                    </a:lnTo>
                    <a:lnTo>
                      <a:pt x="4" y="4"/>
                    </a:lnTo>
                    <a:lnTo>
                      <a:pt x="2" y="4"/>
                    </a:lnTo>
                    <a:lnTo>
                      <a:pt x="0" y="0"/>
                    </a:lnTo>
                    <a:lnTo>
                      <a:pt x="2" y="4"/>
                    </a:lnTo>
                    <a:lnTo>
                      <a:pt x="4" y="6"/>
                    </a:lnTo>
                    <a:close/>
                  </a:path>
                </a:pathLst>
              </a:custGeom>
              <a:solidFill>
                <a:srgbClr val="0071B4">
                  <a:alpha val="34901"/>
                </a:srgbClr>
              </a:solidFill>
              <a:ln w="9525">
                <a:noFill/>
                <a:round/>
                <a:headEnd/>
                <a:tailEnd/>
              </a:ln>
            </p:spPr>
            <p:txBody>
              <a:bodyPr/>
              <a:lstStyle/>
              <a:p>
                <a:endParaRPr lang="en-US"/>
              </a:p>
            </p:txBody>
          </p:sp>
          <p:sp>
            <p:nvSpPr>
              <p:cNvPr id="14485" name="Rectangle 489"/>
              <p:cNvSpPr>
                <a:spLocks noChangeArrowheads="1"/>
              </p:cNvSpPr>
              <p:nvPr/>
            </p:nvSpPr>
            <p:spPr bwMode="auto">
              <a:xfrm>
                <a:off x="1787" y="2789"/>
                <a:ext cx="1" cy="2"/>
              </a:xfrm>
              <a:prstGeom prst="rect">
                <a:avLst/>
              </a:prstGeom>
              <a:solidFill>
                <a:srgbClr val="0071B4">
                  <a:alpha val="34901"/>
                </a:srgbClr>
              </a:solidFill>
              <a:ln w="9525">
                <a:noFill/>
                <a:miter lim="800000"/>
                <a:headEnd/>
                <a:tailEnd/>
              </a:ln>
            </p:spPr>
            <p:txBody>
              <a:bodyPr/>
              <a:lstStyle/>
              <a:p>
                <a:endParaRPr lang="en-US"/>
              </a:p>
            </p:txBody>
          </p:sp>
          <p:sp>
            <p:nvSpPr>
              <p:cNvPr id="14486" name="Freeform 490"/>
              <p:cNvSpPr>
                <a:spLocks/>
              </p:cNvSpPr>
              <p:nvPr/>
            </p:nvSpPr>
            <p:spPr bwMode="auto">
              <a:xfrm>
                <a:off x="1743" y="2763"/>
                <a:ext cx="8" cy="14"/>
              </a:xfrm>
              <a:custGeom>
                <a:avLst/>
                <a:gdLst>
                  <a:gd name="T0" fmla="*/ 4 w 8"/>
                  <a:gd name="T1" fmla="*/ 2 h 14"/>
                  <a:gd name="T2" fmla="*/ 4 w 8"/>
                  <a:gd name="T3" fmla="*/ 2 h 14"/>
                  <a:gd name="T4" fmla="*/ 2 w 8"/>
                  <a:gd name="T5" fmla="*/ 0 h 14"/>
                  <a:gd name="T6" fmla="*/ 0 w 8"/>
                  <a:gd name="T7" fmla="*/ 0 h 14"/>
                  <a:gd name="T8" fmla="*/ 2 w 8"/>
                  <a:gd name="T9" fmla="*/ 2 h 14"/>
                  <a:gd name="T10" fmla="*/ 0 w 8"/>
                  <a:gd name="T11" fmla="*/ 8 h 14"/>
                  <a:gd name="T12" fmla="*/ 0 w 8"/>
                  <a:gd name="T13" fmla="*/ 10 h 14"/>
                  <a:gd name="T14" fmla="*/ 2 w 8"/>
                  <a:gd name="T15" fmla="*/ 12 h 14"/>
                  <a:gd name="T16" fmla="*/ 4 w 8"/>
                  <a:gd name="T17" fmla="*/ 14 h 14"/>
                  <a:gd name="T18" fmla="*/ 6 w 8"/>
                  <a:gd name="T19" fmla="*/ 14 h 14"/>
                  <a:gd name="T20" fmla="*/ 6 w 8"/>
                  <a:gd name="T21" fmla="*/ 12 h 14"/>
                  <a:gd name="T22" fmla="*/ 8 w 8"/>
                  <a:gd name="T23" fmla="*/ 12 h 14"/>
                  <a:gd name="T24" fmla="*/ 8 w 8"/>
                  <a:gd name="T25" fmla="*/ 8 h 14"/>
                  <a:gd name="T26" fmla="*/ 4 w 8"/>
                  <a:gd name="T27" fmla="*/ 4 h 14"/>
                  <a:gd name="T28" fmla="*/ 4 w 8"/>
                  <a:gd name="T29" fmla="*/ 2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4"/>
                  <a:gd name="T47" fmla="*/ 8 w 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4">
                    <a:moveTo>
                      <a:pt x="4" y="2"/>
                    </a:moveTo>
                    <a:lnTo>
                      <a:pt x="4" y="2"/>
                    </a:lnTo>
                    <a:lnTo>
                      <a:pt x="2" y="0"/>
                    </a:lnTo>
                    <a:lnTo>
                      <a:pt x="0" y="0"/>
                    </a:lnTo>
                    <a:lnTo>
                      <a:pt x="2" y="2"/>
                    </a:lnTo>
                    <a:lnTo>
                      <a:pt x="0" y="8"/>
                    </a:lnTo>
                    <a:lnTo>
                      <a:pt x="0" y="10"/>
                    </a:lnTo>
                    <a:lnTo>
                      <a:pt x="2" y="12"/>
                    </a:lnTo>
                    <a:lnTo>
                      <a:pt x="4" y="14"/>
                    </a:lnTo>
                    <a:lnTo>
                      <a:pt x="6" y="14"/>
                    </a:lnTo>
                    <a:lnTo>
                      <a:pt x="6" y="12"/>
                    </a:lnTo>
                    <a:lnTo>
                      <a:pt x="8" y="12"/>
                    </a:lnTo>
                    <a:lnTo>
                      <a:pt x="8" y="8"/>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4487" name="Freeform 491"/>
              <p:cNvSpPr>
                <a:spLocks/>
              </p:cNvSpPr>
              <p:nvPr/>
            </p:nvSpPr>
            <p:spPr bwMode="auto">
              <a:xfrm>
                <a:off x="1757" y="2743"/>
                <a:ext cx="4" cy="10"/>
              </a:xfrm>
              <a:custGeom>
                <a:avLst/>
                <a:gdLst>
                  <a:gd name="T0" fmla="*/ 0 w 4"/>
                  <a:gd name="T1" fmla="*/ 6 h 10"/>
                  <a:gd name="T2" fmla="*/ 2 w 4"/>
                  <a:gd name="T3" fmla="*/ 10 h 10"/>
                  <a:gd name="T4" fmla="*/ 4 w 4"/>
                  <a:gd name="T5" fmla="*/ 2 h 10"/>
                  <a:gd name="T6" fmla="*/ 4 w 4"/>
                  <a:gd name="T7" fmla="*/ 0 h 10"/>
                  <a:gd name="T8" fmla="*/ 4 w 4"/>
                  <a:gd name="T9" fmla="*/ 2 h 10"/>
                  <a:gd name="T10" fmla="*/ 4 w 4"/>
                  <a:gd name="T11" fmla="*/ 2 h 10"/>
                  <a:gd name="T12" fmla="*/ 2 w 4"/>
                  <a:gd name="T13" fmla="*/ 0 h 10"/>
                  <a:gd name="T14" fmla="*/ 2 w 4"/>
                  <a:gd name="T15" fmla="*/ 0 h 10"/>
                  <a:gd name="T16" fmla="*/ 0 w 4"/>
                  <a:gd name="T17" fmla="*/ 4 h 10"/>
                  <a:gd name="T18" fmla="*/ 0 w 4"/>
                  <a:gd name="T19" fmla="*/ 6 h 10"/>
                  <a:gd name="T20" fmla="*/ 0 w 4"/>
                  <a:gd name="T21" fmla="*/ 6 h 10"/>
                  <a:gd name="T22" fmla="*/ 0 w 4"/>
                  <a:gd name="T23" fmla="*/ 6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10"/>
                  <a:gd name="T38" fmla="*/ 4 w 4"/>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10">
                    <a:moveTo>
                      <a:pt x="0" y="6"/>
                    </a:moveTo>
                    <a:lnTo>
                      <a:pt x="2" y="10"/>
                    </a:lnTo>
                    <a:lnTo>
                      <a:pt x="4" y="2"/>
                    </a:lnTo>
                    <a:lnTo>
                      <a:pt x="4" y="0"/>
                    </a:lnTo>
                    <a:lnTo>
                      <a:pt x="4" y="2"/>
                    </a:lnTo>
                    <a:lnTo>
                      <a:pt x="2" y="0"/>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4488" name="Freeform 492"/>
              <p:cNvSpPr>
                <a:spLocks/>
              </p:cNvSpPr>
              <p:nvPr/>
            </p:nvSpPr>
            <p:spPr bwMode="auto">
              <a:xfrm>
                <a:off x="1795" y="2779"/>
                <a:ext cx="4" cy="4"/>
              </a:xfrm>
              <a:custGeom>
                <a:avLst/>
                <a:gdLst>
                  <a:gd name="T0" fmla="*/ 4 w 4"/>
                  <a:gd name="T1" fmla="*/ 0 h 4"/>
                  <a:gd name="T2" fmla="*/ 2 w 4"/>
                  <a:gd name="T3" fmla="*/ 0 h 4"/>
                  <a:gd name="T4" fmla="*/ 2 w 4"/>
                  <a:gd name="T5" fmla="*/ 2 h 4"/>
                  <a:gd name="T6" fmla="*/ 0 w 4"/>
                  <a:gd name="T7" fmla="*/ 4 h 4"/>
                  <a:gd name="T8" fmla="*/ 2 w 4"/>
                  <a:gd name="T9" fmla="*/ 2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2" y="0"/>
                    </a:lnTo>
                    <a:lnTo>
                      <a:pt x="2" y="2"/>
                    </a:lnTo>
                    <a:lnTo>
                      <a:pt x="0" y="4"/>
                    </a:lnTo>
                    <a:lnTo>
                      <a:pt x="2" y="2"/>
                    </a:lnTo>
                    <a:lnTo>
                      <a:pt x="4" y="0"/>
                    </a:lnTo>
                    <a:close/>
                  </a:path>
                </a:pathLst>
              </a:custGeom>
              <a:solidFill>
                <a:srgbClr val="0071B4">
                  <a:alpha val="34901"/>
                </a:srgbClr>
              </a:solidFill>
              <a:ln w="9525">
                <a:noFill/>
                <a:round/>
                <a:headEnd/>
                <a:tailEnd/>
              </a:ln>
            </p:spPr>
            <p:txBody>
              <a:bodyPr/>
              <a:lstStyle/>
              <a:p>
                <a:endParaRPr lang="en-US"/>
              </a:p>
            </p:txBody>
          </p:sp>
          <p:sp>
            <p:nvSpPr>
              <p:cNvPr id="14489" name="Freeform 493"/>
              <p:cNvSpPr>
                <a:spLocks/>
              </p:cNvSpPr>
              <p:nvPr/>
            </p:nvSpPr>
            <p:spPr bwMode="auto">
              <a:xfrm>
                <a:off x="1755" y="2765"/>
                <a:ext cx="2" cy="2"/>
              </a:xfrm>
              <a:custGeom>
                <a:avLst/>
                <a:gdLst>
                  <a:gd name="T0" fmla="*/ 0 w 2"/>
                  <a:gd name="T1" fmla="*/ 2 h 2"/>
                  <a:gd name="T2" fmla="*/ 2 w 2"/>
                  <a:gd name="T3" fmla="*/ 2 h 2"/>
                  <a:gd name="T4" fmla="*/ 2 w 2"/>
                  <a:gd name="T5" fmla="*/ 0 h 2"/>
                  <a:gd name="T6" fmla="*/ 2 w 2"/>
                  <a:gd name="T7" fmla="*/ 0 h 2"/>
                  <a:gd name="T8" fmla="*/ 0 w 2"/>
                  <a:gd name="T9" fmla="*/ 0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2"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490" name="Freeform 494"/>
              <p:cNvSpPr>
                <a:spLocks/>
              </p:cNvSpPr>
              <p:nvPr/>
            </p:nvSpPr>
            <p:spPr bwMode="auto">
              <a:xfrm>
                <a:off x="1771" y="2763"/>
                <a:ext cx="2" cy="8"/>
              </a:xfrm>
              <a:custGeom>
                <a:avLst/>
                <a:gdLst>
                  <a:gd name="T0" fmla="*/ 2 w 2"/>
                  <a:gd name="T1" fmla="*/ 8 h 8"/>
                  <a:gd name="T2" fmla="*/ 2 w 2"/>
                  <a:gd name="T3" fmla="*/ 2 h 8"/>
                  <a:gd name="T4" fmla="*/ 2 w 2"/>
                  <a:gd name="T5" fmla="*/ 0 h 8"/>
                  <a:gd name="T6" fmla="*/ 2 w 2"/>
                  <a:gd name="T7" fmla="*/ 0 h 8"/>
                  <a:gd name="T8" fmla="*/ 0 w 2"/>
                  <a:gd name="T9" fmla="*/ 4 h 8"/>
                  <a:gd name="T10" fmla="*/ 0 w 2"/>
                  <a:gd name="T11" fmla="*/ 6 h 8"/>
                  <a:gd name="T12" fmla="*/ 0 w 2"/>
                  <a:gd name="T13" fmla="*/ 6 h 8"/>
                  <a:gd name="T14" fmla="*/ 2 w 2"/>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8"/>
                  <a:gd name="T26" fmla="*/ 2 w 2"/>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8">
                    <a:moveTo>
                      <a:pt x="2" y="8"/>
                    </a:moveTo>
                    <a:lnTo>
                      <a:pt x="2" y="2"/>
                    </a:lnTo>
                    <a:lnTo>
                      <a:pt x="2" y="0"/>
                    </a:lnTo>
                    <a:lnTo>
                      <a:pt x="0" y="4"/>
                    </a:lnTo>
                    <a:lnTo>
                      <a:pt x="0" y="6"/>
                    </a:lnTo>
                    <a:lnTo>
                      <a:pt x="2" y="8"/>
                    </a:lnTo>
                    <a:close/>
                  </a:path>
                </a:pathLst>
              </a:custGeom>
              <a:solidFill>
                <a:srgbClr val="0071B4">
                  <a:alpha val="34901"/>
                </a:srgbClr>
              </a:solidFill>
              <a:ln w="9525">
                <a:noFill/>
                <a:round/>
                <a:headEnd/>
                <a:tailEnd/>
              </a:ln>
            </p:spPr>
            <p:txBody>
              <a:bodyPr/>
              <a:lstStyle/>
              <a:p>
                <a:endParaRPr lang="en-US"/>
              </a:p>
            </p:txBody>
          </p:sp>
          <p:sp>
            <p:nvSpPr>
              <p:cNvPr id="14491" name="Freeform 495"/>
              <p:cNvSpPr>
                <a:spLocks/>
              </p:cNvSpPr>
              <p:nvPr/>
            </p:nvSpPr>
            <p:spPr bwMode="auto">
              <a:xfrm>
                <a:off x="1849" y="2490"/>
                <a:ext cx="4" cy="4"/>
              </a:xfrm>
              <a:custGeom>
                <a:avLst/>
                <a:gdLst>
                  <a:gd name="T0" fmla="*/ 4 w 4"/>
                  <a:gd name="T1" fmla="*/ 2 h 4"/>
                  <a:gd name="T2" fmla="*/ 4 w 4"/>
                  <a:gd name="T3" fmla="*/ 4 h 4"/>
                  <a:gd name="T4" fmla="*/ 4 w 4"/>
                  <a:gd name="T5" fmla="*/ 2 h 4"/>
                  <a:gd name="T6" fmla="*/ 4 w 4"/>
                  <a:gd name="T7" fmla="*/ 2 h 4"/>
                  <a:gd name="T8" fmla="*/ 2 w 4"/>
                  <a:gd name="T9" fmla="*/ 0 h 4"/>
                  <a:gd name="T10" fmla="*/ 2 w 4"/>
                  <a:gd name="T11" fmla="*/ 0 h 4"/>
                  <a:gd name="T12" fmla="*/ 0 w 4"/>
                  <a:gd name="T13" fmla="*/ 2 h 4"/>
                  <a:gd name="T14" fmla="*/ 0 w 4"/>
                  <a:gd name="T15" fmla="*/ 2 h 4"/>
                  <a:gd name="T16" fmla="*/ 0 w 4"/>
                  <a:gd name="T17" fmla="*/ 4 h 4"/>
                  <a:gd name="T18" fmla="*/ 2 w 4"/>
                  <a:gd name="T19" fmla="*/ 2 h 4"/>
                  <a:gd name="T20" fmla="*/ 4 w 4"/>
                  <a:gd name="T21" fmla="*/ 2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4" y="2"/>
                    </a:moveTo>
                    <a:lnTo>
                      <a:pt x="4" y="4"/>
                    </a:lnTo>
                    <a:lnTo>
                      <a:pt x="4" y="2"/>
                    </a:lnTo>
                    <a:lnTo>
                      <a:pt x="2" y="0"/>
                    </a:lnTo>
                    <a:lnTo>
                      <a:pt x="0" y="2"/>
                    </a:lnTo>
                    <a:lnTo>
                      <a:pt x="0" y="4"/>
                    </a:lnTo>
                    <a:lnTo>
                      <a:pt x="2" y="2"/>
                    </a:lnTo>
                    <a:lnTo>
                      <a:pt x="4" y="2"/>
                    </a:lnTo>
                    <a:close/>
                  </a:path>
                </a:pathLst>
              </a:custGeom>
              <a:solidFill>
                <a:srgbClr val="0071B4">
                  <a:alpha val="34901"/>
                </a:srgbClr>
              </a:solidFill>
              <a:ln w="9525">
                <a:noFill/>
                <a:round/>
                <a:headEnd/>
                <a:tailEnd/>
              </a:ln>
            </p:spPr>
            <p:txBody>
              <a:bodyPr/>
              <a:lstStyle/>
              <a:p>
                <a:endParaRPr lang="en-US"/>
              </a:p>
            </p:txBody>
          </p:sp>
          <p:sp>
            <p:nvSpPr>
              <p:cNvPr id="14492" name="Freeform 496"/>
              <p:cNvSpPr>
                <a:spLocks/>
              </p:cNvSpPr>
              <p:nvPr/>
            </p:nvSpPr>
            <p:spPr bwMode="auto">
              <a:xfrm>
                <a:off x="1819" y="2840"/>
                <a:ext cx="4" cy="2"/>
              </a:xfrm>
              <a:custGeom>
                <a:avLst/>
                <a:gdLst>
                  <a:gd name="T0" fmla="*/ 2 w 4"/>
                  <a:gd name="T1" fmla="*/ 2 h 2"/>
                  <a:gd name="T2" fmla="*/ 4 w 4"/>
                  <a:gd name="T3" fmla="*/ 2 h 2"/>
                  <a:gd name="T4" fmla="*/ 4 w 4"/>
                  <a:gd name="T5" fmla="*/ 0 h 2"/>
                  <a:gd name="T6" fmla="*/ 2 w 4"/>
                  <a:gd name="T7" fmla="*/ 0 h 2"/>
                  <a:gd name="T8" fmla="*/ 2 w 4"/>
                  <a:gd name="T9" fmla="*/ 0 h 2"/>
                  <a:gd name="T10" fmla="*/ 2 w 4"/>
                  <a:gd name="T11" fmla="*/ 0 h 2"/>
                  <a:gd name="T12" fmla="*/ 0 w 4"/>
                  <a:gd name="T13" fmla="*/ 0 h 2"/>
                  <a:gd name="T14" fmla="*/ 0 w 4"/>
                  <a:gd name="T15" fmla="*/ 0 h 2"/>
                  <a:gd name="T16" fmla="*/ 0 w 4"/>
                  <a:gd name="T17" fmla="*/ 2 h 2"/>
                  <a:gd name="T18" fmla="*/ 2 w 4"/>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2" y="2"/>
                    </a:moveTo>
                    <a:lnTo>
                      <a:pt x="4" y="2"/>
                    </a:lnTo>
                    <a:lnTo>
                      <a:pt x="4" y="0"/>
                    </a:lnTo>
                    <a:lnTo>
                      <a:pt x="2" y="0"/>
                    </a:lnTo>
                    <a:lnTo>
                      <a:pt x="0" y="0"/>
                    </a:lnTo>
                    <a:lnTo>
                      <a:pt x="0" y="2"/>
                    </a:lnTo>
                    <a:lnTo>
                      <a:pt x="2" y="2"/>
                    </a:lnTo>
                    <a:close/>
                  </a:path>
                </a:pathLst>
              </a:custGeom>
              <a:solidFill>
                <a:srgbClr val="0071B4">
                  <a:alpha val="34901"/>
                </a:srgbClr>
              </a:solidFill>
              <a:ln w="9525">
                <a:noFill/>
                <a:round/>
                <a:headEnd/>
                <a:tailEnd/>
              </a:ln>
            </p:spPr>
            <p:txBody>
              <a:bodyPr/>
              <a:lstStyle/>
              <a:p>
                <a:endParaRPr lang="en-US"/>
              </a:p>
            </p:txBody>
          </p:sp>
          <p:sp>
            <p:nvSpPr>
              <p:cNvPr id="14493" name="Freeform 497"/>
              <p:cNvSpPr>
                <a:spLocks/>
              </p:cNvSpPr>
              <p:nvPr/>
            </p:nvSpPr>
            <p:spPr bwMode="auto">
              <a:xfrm>
                <a:off x="1813" y="2856"/>
                <a:ext cx="8" cy="4"/>
              </a:xfrm>
              <a:custGeom>
                <a:avLst/>
                <a:gdLst>
                  <a:gd name="T0" fmla="*/ 8 w 8"/>
                  <a:gd name="T1" fmla="*/ 4 h 4"/>
                  <a:gd name="T2" fmla="*/ 6 w 8"/>
                  <a:gd name="T3" fmla="*/ 2 h 4"/>
                  <a:gd name="T4" fmla="*/ 4 w 8"/>
                  <a:gd name="T5" fmla="*/ 0 h 4"/>
                  <a:gd name="T6" fmla="*/ 2 w 8"/>
                  <a:gd name="T7" fmla="*/ 0 h 4"/>
                  <a:gd name="T8" fmla="*/ 0 w 8"/>
                  <a:gd name="T9" fmla="*/ 2 h 4"/>
                  <a:gd name="T10" fmla="*/ 2 w 8"/>
                  <a:gd name="T11" fmla="*/ 2 h 4"/>
                  <a:gd name="T12" fmla="*/ 6 w 8"/>
                  <a:gd name="T13" fmla="*/ 4 h 4"/>
                  <a:gd name="T14" fmla="*/ 8 w 8"/>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4"/>
                  <a:gd name="T26" fmla="*/ 8 w 8"/>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4">
                    <a:moveTo>
                      <a:pt x="8" y="4"/>
                    </a:moveTo>
                    <a:lnTo>
                      <a:pt x="6" y="2"/>
                    </a:lnTo>
                    <a:lnTo>
                      <a:pt x="4" y="0"/>
                    </a:lnTo>
                    <a:lnTo>
                      <a:pt x="2" y="0"/>
                    </a:lnTo>
                    <a:lnTo>
                      <a:pt x="0" y="2"/>
                    </a:lnTo>
                    <a:lnTo>
                      <a:pt x="2" y="2"/>
                    </a:lnTo>
                    <a:lnTo>
                      <a:pt x="6" y="4"/>
                    </a:lnTo>
                    <a:lnTo>
                      <a:pt x="8" y="4"/>
                    </a:lnTo>
                    <a:close/>
                  </a:path>
                </a:pathLst>
              </a:custGeom>
              <a:solidFill>
                <a:srgbClr val="0071B4">
                  <a:alpha val="34901"/>
                </a:srgbClr>
              </a:solidFill>
              <a:ln w="9525">
                <a:noFill/>
                <a:round/>
                <a:headEnd/>
                <a:tailEnd/>
              </a:ln>
            </p:spPr>
            <p:txBody>
              <a:bodyPr/>
              <a:lstStyle/>
              <a:p>
                <a:endParaRPr lang="en-US"/>
              </a:p>
            </p:txBody>
          </p:sp>
          <p:sp>
            <p:nvSpPr>
              <p:cNvPr id="14494" name="Freeform 498"/>
              <p:cNvSpPr>
                <a:spLocks/>
              </p:cNvSpPr>
              <p:nvPr/>
            </p:nvSpPr>
            <p:spPr bwMode="auto">
              <a:xfrm>
                <a:off x="1809" y="2820"/>
                <a:ext cx="8" cy="8"/>
              </a:xfrm>
              <a:custGeom>
                <a:avLst/>
                <a:gdLst>
                  <a:gd name="T0" fmla="*/ 2 w 8"/>
                  <a:gd name="T1" fmla="*/ 2 h 8"/>
                  <a:gd name="T2" fmla="*/ 0 w 8"/>
                  <a:gd name="T3" fmla="*/ 4 h 8"/>
                  <a:gd name="T4" fmla="*/ 0 w 8"/>
                  <a:gd name="T5" fmla="*/ 8 h 8"/>
                  <a:gd name="T6" fmla="*/ 6 w 8"/>
                  <a:gd name="T7" fmla="*/ 6 h 8"/>
                  <a:gd name="T8" fmla="*/ 8 w 8"/>
                  <a:gd name="T9" fmla="*/ 6 h 8"/>
                  <a:gd name="T10" fmla="*/ 8 w 8"/>
                  <a:gd name="T11" fmla="*/ 0 h 8"/>
                  <a:gd name="T12" fmla="*/ 6 w 8"/>
                  <a:gd name="T13" fmla="*/ 4 h 8"/>
                  <a:gd name="T14" fmla="*/ 2 w 8"/>
                  <a:gd name="T15" fmla="*/ 2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2" y="2"/>
                    </a:moveTo>
                    <a:lnTo>
                      <a:pt x="0" y="4"/>
                    </a:lnTo>
                    <a:lnTo>
                      <a:pt x="0" y="8"/>
                    </a:lnTo>
                    <a:lnTo>
                      <a:pt x="6" y="6"/>
                    </a:lnTo>
                    <a:lnTo>
                      <a:pt x="8" y="6"/>
                    </a:lnTo>
                    <a:lnTo>
                      <a:pt x="8" y="0"/>
                    </a:lnTo>
                    <a:lnTo>
                      <a:pt x="6" y="4"/>
                    </a:lnTo>
                    <a:lnTo>
                      <a:pt x="2" y="2"/>
                    </a:lnTo>
                    <a:close/>
                  </a:path>
                </a:pathLst>
              </a:custGeom>
              <a:solidFill>
                <a:srgbClr val="0071B4">
                  <a:alpha val="34901"/>
                </a:srgbClr>
              </a:solidFill>
              <a:ln w="9525">
                <a:noFill/>
                <a:round/>
                <a:headEnd/>
                <a:tailEnd/>
              </a:ln>
            </p:spPr>
            <p:txBody>
              <a:bodyPr/>
              <a:lstStyle/>
              <a:p>
                <a:endParaRPr lang="en-US"/>
              </a:p>
            </p:txBody>
          </p:sp>
          <p:sp>
            <p:nvSpPr>
              <p:cNvPr id="14495" name="Freeform 499"/>
              <p:cNvSpPr>
                <a:spLocks/>
              </p:cNvSpPr>
              <p:nvPr/>
            </p:nvSpPr>
            <p:spPr bwMode="auto">
              <a:xfrm>
                <a:off x="1857" y="2492"/>
                <a:ext cx="4" cy="4"/>
              </a:xfrm>
              <a:custGeom>
                <a:avLst/>
                <a:gdLst>
                  <a:gd name="T0" fmla="*/ 2 w 4"/>
                  <a:gd name="T1" fmla="*/ 4 h 4"/>
                  <a:gd name="T2" fmla="*/ 4 w 4"/>
                  <a:gd name="T3" fmla="*/ 2 h 4"/>
                  <a:gd name="T4" fmla="*/ 2 w 4"/>
                  <a:gd name="T5" fmla="*/ 0 h 4"/>
                  <a:gd name="T6" fmla="*/ 2 w 4"/>
                  <a:gd name="T7" fmla="*/ 2 h 4"/>
                  <a:gd name="T8" fmla="*/ 2 w 4"/>
                  <a:gd name="T9" fmla="*/ 2 h 4"/>
                  <a:gd name="T10" fmla="*/ 0 w 4"/>
                  <a:gd name="T11" fmla="*/ 2 h 4"/>
                  <a:gd name="T12" fmla="*/ 0 w 4"/>
                  <a:gd name="T13" fmla="*/ 2 h 4"/>
                  <a:gd name="T14" fmla="*/ 2 w 4"/>
                  <a:gd name="T15" fmla="*/ 4 h 4"/>
                  <a:gd name="T16" fmla="*/ 2 w 4"/>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4"/>
                    </a:moveTo>
                    <a:lnTo>
                      <a:pt x="4" y="2"/>
                    </a:lnTo>
                    <a:lnTo>
                      <a:pt x="2" y="0"/>
                    </a:lnTo>
                    <a:lnTo>
                      <a:pt x="2" y="2"/>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4496" name="Freeform 500"/>
              <p:cNvSpPr>
                <a:spLocks/>
              </p:cNvSpPr>
              <p:nvPr/>
            </p:nvSpPr>
            <p:spPr bwMode="auto">
              <a:xfrm>
                <a:off x="1799" y="2799"/>
                <a:ext cx="6" cy="9"/>
              </a:xfrm>
              <a:custGeom>
                <a:avLst/>
                <a:gdLst>
                  <a:gd name="T0" fmla="*/ 2 w 6"/>
                  <a:gd name="T1" fmla="*/ 9 h 9"/>
                  <a:gd name="T2" fmla="*/ 6 w 6"/>
                  <a:gd name="T3" fmla="*/ 5 h 9"/>
                  <a:gd name="T4" fmla="*/ 6 w 6"/>
                  <a:gd name="T5" fmla="*/ 3 h 9"/>
                  <a:gd name="T6" fmla="*/ 4 w 6"/>
                  <a:gd name="T7" fmla="*/ 2 h 9"/>
                  <a:gd name="T8" fmla="*/ 4 w 6"/>
                  <a:gd name="T9" fmla="*/ 2 h 9"/>
                  <a:gd name="T10" fmla="*/ 2 w 6"/>
                  <a:gd name="T11" fmla="*/ 0 h 9"/>
                  <a:gd name="T12" fmla="*/ 0 w 6"/>
                  <a:gd name="T13" fmla="*/ 0 h 9"/>
                  <a:gd name="T14" fmla="*/ 0 w 6"/>
                  <a:gd name="T15" fmla="*/ 0 h 9"/>
                  <a:gd name="T16" fmla="*/ 0 w 6"/>
                  <a:gd name="T17" fmla="*/ 2 h 9"/>
                  <a:gd name="T18" fmla="*/ 0 w 6"/>
                  <a:gd name="T19" fmla="*/ 2 h 9"/>
                  <a:gd name="T20" fmla="*/ 4 w 6"/>
                  <a:gd name="T21" fmla="*/ 2 h 9"/>
                  <a:gd name="T22" fmla="*/ 4 w 6"/>
                  <a:gd name="T23" fmla="*/ 2 h 9"/>
                  <a:gd name="T24" fmla="*/ 4 w 6"/>
                  <a:gd name="T25" fmla="*/ 3 h 9"/>
                  <a:gd name="T26" fmla="*/ 4 w 6"/>
                  <a:gd name="T27" fmla="*/ 3 h 9"/>
                  <a:gd name="T28" fmla="*/ 0 w 6"/>
                  <a:gd name="T29" fmla="*/ 7 h 9"/>
                  <a:gd name="T30" fmla="*/ 2 w 6"/>
                  <a:gd name="T31" fmla="*/ 9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
                  <a:gd name="T49" fmla="*/ 0 h 9"/>
                  <a:gd name="T50" fmla="*/ 6 w 6"/>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 h="9">
                    <a:moveTo>
                      <a:pt x="2" y="9"/>
                    </a:moveTo>
                    <a:lnTo>
                      <a:pt x="6" y="5"/>
                    </a:lnTo>
                    <a:lnTo>
                      <a:pt x="6" y="3"/>
                    </a:lnTo>
                    <a:lnTo>
                      <a:pt x="4" y="2"/>
                    </a:lnTo>
                    <a:lnTo>
                      <a:pt x="2" y="0"/>
                    </a:lnTo>
                    <a:lnTo>
                      <a:pt x="0" y="0"/>
                    </a:lnTo>
                    <a:lnTo>
                      <a:pt x="0" y="2"/>
                    </a:lnTo>
                    <a:lnTo>
                      <a:pt x="4" y="2"/>
                    </a:lnTo>
                    <a:lnTo>
                      <a:pt x="4" y="3"/>
                    </a:lnTo>
                    <a:lnTo>
                      <a:pt x="0" y="7"/>
                    </a:lnTo>
                    <a:lnTo>
                      <a:pt x="2" y="9"/>
                    </a:lnTo>
                    <a:close/>
                  </a:path>
                </a:pathLst>
              </a:custGeom>
              <a:solidFill>
                <a:srgbClr val="0071B4">
                  <a:alpha val="34901"/>
                </a:srgbClr>
              </a:solidFill>
              <a:ln w="9525">
                <a:noFill/>
                <a:round/>
                <a:headEnd/>
                <a:tailEnd/>
              </a:ln>
            </p:spPr>
            <p:txBody>
              <a:bodyPr/>
              <a:lstStyle/>
              <a:p>
                <a:endParaRPr lang="en-US"/>
              </a:p>
            </p:txBody>
          </p:sp>
          <p:sp>
            <p:nvSpPr>
              <p:cNvPr id="14497" name="Freeform 501"/>
              <p:cNvSpPr>
                <a:spLocks/>
              </p:cNvSpPr>
              <p:nvPr/>
            </p:nvSpPr>
            <p:spPr bwMode="auto">
              <a:xfrm>
                <a:off x="1749" y="2777"/>
                <a:ext cx="4" cy="4"/>
              </a:xfrm>
              <a:custGeom>
                <a:avLst/>
                <a:gdLst>
                  <a:gd name="T0" fmla="*/ 0 w 4"/>
                  <a:gd name="T1" fmla="*/ 2 h 4"/>
                  <a:gd name="T2" fmla="*/ 0 w 4"/>
                  <a:gd name="T3" fmla="*/ 4 h 4"/>
                  <a:gd name="T4" fmla="*/ 2 w 4"/>
                  <a:gd name="T5" fmla="*/ 2 h 4"/>
                  <a:gd name="T6" fmla="*/ 4 w 4"/>
                  <a:gd name="T7" fmla="*/ 0 h 4"/>
                  <a:gd name="T8" fmla="*/ 2 w 4"/>
                  <a:gd name="T9" fmla="*/ 0 h 4"/>
                  <a:gd name="T10" fmla="*/ 0 w 4"/>
                  <a:gd name="T11" fmla="*/ 2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2"/>
                    </a:moveTo>
                    <a:lnTo>
                      <a:pt x="0" y="4"/>
                    </a:lnTo>
                    <a:lnTo>
                      <a:pt x="2" y="2"/>
                    </a:lnTo>
                    <a:lnTo>
                      <a:pt x="4" y="0"/>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498" name="Freeform 502"/>
              <p:cNvSpPr>
                <a:spLocks/>
              </p:cNvSpPr>
              <p:nvPr/>
            </p:nvSpPr>
            <p:spPr bwMode="auto">
              <a:xfrm>
                <a:off x="1827" y="2810"/>
                <a:ext cx="12" cy="6"/>
              </a:xfrm>
              <a:custGeom>
                <a:avLst/>
                <a:gdLst>
                  <a:gd name="T0" fmla="*/ 0 w 12"/>
                  <a:gd name="T1" fmla="*/ 4 h 6"/>
                  <a:gd name="T2" fmla="*/ 0 w 12"/>
                  <a:gd name="T3" fmla="*/ 4 h 6"/>
                  <a:gd name="T4" fmla="*/ 2 w 12"/>
                  <a:gd name="T5" fmla="*/ 4 h 6"/>
                  <a:gd name="T6" fmla="*/ 4 w 12"/>
                  <a:gd name="T7" fmla="*/ 2 h 6"/>
                  <a:gd name="T8" fmla="*/ 10 w 12"/>
                  <a:gd name="T9" fmla="*/ 6 h 6"/>
                  <a:gd name="T10" fmla="*/ 12 w 12"/>
                  <a:gd name="T11" fmla="*/ 6 h 6"/>
                  <a:gd name="T12" fmla="*/ 10 w 12"/>
                  <a:gd name="T13" fmla="*/ 6 h 6"/>
                  <a:gd name="T14" fmla="*/ 4 w 12"/>
                  <a:gd name="T15" fmla="*/ 0 h 6"/>
                  <a:gd name="T16" fmla="*/ 2 w 12"/>
                  <a:gd name="T17" fmla="*/ 2 h 6"/>
                  <a:gd name="T18" fmla="*/ 0 w 12"/>
                  <a:gd name="T19" fmla="*/ 4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
                  <a:gd name="T32" fmla="*/ 12 w 1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
                    <a:moveTo>
                      <a:pt x="0" y="4"/>
                    </a:moveTo>
                    <a:lnTo>
                      <a:pt x="0" y="4"/>
                    </a:lnTo>
                    <a:lnTo>
                      <a:pt x="2" y="4"/>
                    </a:lnTo>
                    <a:lnTo>
                      <a:pt x="4" y="2"/>
                    </a:lnTo>
                    <a:lnTo>
                      <a:pt x="10" y="6"/>
                    </a:lnTo>
                    <a:lnTo>
                      <a:pt x="12" y="6"/>
                    </a:lnTo>
                    <a:lnTo>
                      <a:pt x="10" y="6"/>
                    </a:lnTo>
                    <a:lnTo>
                      <a:pt x="4" y="0"/>
                    </a:lnTo>
                    <a:lnTo>
                      <a:pt x="2" y="2"/>
                    </a:lnTo>
                    <a:lnTo>
                      <a:pt x="0" y="4"/>
                    </a:lnTo>
                    <a:close/>
                  </a:path>
                </a:pathLst>
              </a:custGeom>
              <a:solidFill>
                <a:srgbClr val="0071B4">
                  <a:alpha val="34901"/>
                </a:srgbClr>
              </a:solidFill>
              <a:ln w="9525">
                <a:noFill/>
                <a:round/>
                <a:headEnd/>
                <a:tailEnd/>
              </a:ln>
            </p:spPr>
            <p:txBody>
              <a:bodyPr/>
              <a:lstStyle/>
              <a:p>
                <a:endParaRPr lang="en-US"/>
              </a:p>
            </p:txBody>
          </p:sp>
          <p:sp>
            <p:nvSpPr>
              <p:cNvPr id="14499" name="Rectangle 503"/>
              <p:cNvSpPr>
                <a:spLocks noChangeArrowheads="1"/>
              </p:cNvSpPr>
              <p:nvPr/>
            </p:nvSpPr>
            <p:spPr bwMode="auto">
              <a:xfrm>
                <a:off x="1817" y="2820"/>
                <a:ext cx="1" cy="1"/>
              </a:xfrm>
              <a:prstGeom prst="rect">
                <a:avLst/>
              </a:prstGeom>
              <a:solidFill>
                <a:srgbClr val="0071B4">
                  <a:alpha val="34901"/>
                </a:srgbClr>
              </a:solidFill>
              <a:ln w="9525">
                <a:noFill/>
                <a:miter lim="800000"/>
                <a:headEnd/>
                <a:tailEnd/>
              </a:ln>
            </p:spPr>
            <p:txBody>
              <a:bodyPr/>
              <a:lstStyle/>
              <a:p>
                <a:endParaRPr lang="en-US"/>
              </a:p>
            </p:txBody>
          </p:sp>
          <p:sp>
            <p:nvSpPr>
              <p:cNvPr id="14500" name="Freeform 504"/>
              <p:cNvSpPr>
                <a:spLocks/>
              </p:cNvSpPr>
              <p:nvPr/>
            </p:nvSpPr>
            <p:spPr bwMode="auto">
              <a:xfrm>
                <a:off x="1805" y="2496"/>
                <a:ext cx="28" cy="12"/>
              </a:xfrm>
              <a:custGeom>
                <a:avLst/>
                <a:gdLst>
                  <a:gd name="T0" fmla="*/ 24 w 28"/>
                  <a:gd name="T1" fmla="*/ 2 h 12"/>
                  <a:gd name="T2" fmla="*/ 24 w 28"/>
                  <a:gd name="T3" fmla="*/ 0 h 12"/>
                  <a:gd name="T4" fmla="*/ 20 w 28"/>
                  <a:gd name="T5" fmla="*/ 4 h 12"/>
                  <a:gd name="T6" fmla="*/ 6 w 28"/>
                  <a:gd name="T7" fmla="*/ 6 h 12"/>
                  <a:gd name="T8" fmla="*/ 2 w 28"/>
                  <a:gd name="T9" fmla="*/ 6 h 12"/>
                  <a:gd name="T10" fmla="*/ 2 w 28"/>
                  <a:gd name="T11" fmla="*/ 8 h 12"/>
                  <a:gd name="T12" fmla="*/ 0 w 28"/>
                  <a:gd name="T13" fmla="*/ 8 h 12"/>
                  <a:gd name="T14" fmla="*/ 0 w 28"/>
                  <a:gd name="T15" fmla="*/ 10 h 12"/>
                  <a:gd name="T16" fmla="*/ 0 w 28"/>
                  <a:gd name="T17" fmla="*/ 10 h 12"/>
                  <a:gd name="T18" fmla="*/ 0 w 28"/>
                  <a:gd name="T19" fmla="*/ 10 h 12"/>
                  <a:gd name="T20" fmla="*/ 2 w 28"/>
                  <a:gd name="T21" fmla="*/ 10 h 12"/>
                  <a:gd name="T22" fmla="*/ 2 w 28"/>
                  <a:gd name="T23" fmla="*/ 10 h 12"/>
                  <a:gd name="T24" fmla="*/ 2 w 28"/>
                  <a:gd name="T25" fmla="*/ 12 h 12"/>
                  <a:gd name="T26" fmla="*/ 28 w 28"/>
                  <a:gd name="T27" fmla="*/ 2 h 12"/>
                  <a:gd name="T28" fmla="*/ 26 w 28"/>
                  <a:gd name="T29" fmla="*/ 2 h 12"/>
                  <a:gd name="T30" fmla="*/ 24 w 28"/>
                  <a:gd name="T31" fmla="*/ 4 h 12"/>
                  <a:gd name="T32" fmla="*/ 22 w 28"/>
                  <a:gd name="T33" fmla="*/ 4 h 12"/>
                  <a:gd name="T34" fmla="*/ 20 w 28"/>
                  <a:gd name="T35" fmla="*/ 4 h 12"/>
                  <a:gd name="T36" fmla="*/ 20 w 28"/>
                  <a:gd name="T37" fmla="*/ 4 h 12"/>
                  <a:gd name="T38" fmla="*/ 24 w 28"/>
                  <a:gd name="T39" fmla="*/ 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12"/>
                  <a:gd name="T62" fmla="*/ 28 w 28"/>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12">
                    <a:moveTo>
                      <a:pt x="24" y="2"/>
                    </a:moveTo>
                    <a:lnTo>
                      <a:pt x="24" y="0"/>
                    </a:lnTo>
                    <a:lnTo>
                      <a:pt x="20" y="4"/>
                    </a:lnTo>
                    <a:lnTo>
                      <a:pt x="6" y="6"/>
                    </a:lnTo>
                    <a:lnTo>
                      <a:pt x="2" y="6"/>
                    </a:lnTo>
                    <a:lnTo>
                      <a:pt x="2" y="8"/>
                    </a:lnTo>
                    <a:lnTo>
                      <a:pt x="0" y="8"/>
                    </a:lnTo>
                    <a:lnTo>
                      <a:pt x="0" y="10"/>
                    </a:lnTo>
                    <a:lnTo>
                      <a:pt x="2" y="10"/>
                    </a:lnTo>
                    <a:lnTo>
                      <a:pt x="2" y="12"/>
                    </a:lnTo>
                    <a:lnTo>
                      <a:pt x="28" y="2"/>
                    </a:lnTo>
                    <a:lnTo>
                      <a:pt x="26" y="2"/>
                    </a:lnTo>
                    <a:lnTo>
                      <a:pt x="24" y="4"/>
                    </a:lnTo>
                    <a:lnTo>
                      <a:pt x="22" y="4"/>
                    </a:lnTo>
                    <a:lnTo>
                      <a:pt x="20" y="4"/>
                    </a:lnTo>
                    <a:lnTo>
                      <a:pt x="24" y="2"/>
                    </a:lnTo>
                    <a:close/>
                  </a:path>
                </a:pathLst>
              </a:custGeom>
              <a:solidFill>
                <a:srgbClr val="0071B4">
                  <a:alpha val="34901"/>
                </a:srgbClr>
              </a:solidFill>
              <a:ln w="9525">
                <a:noFill/>
                <a:round/>
                <a:headEnd/>
                <a:tailEnd/>
              </a:ln>
            </p:spPr>
            <p:txBody>
              <a:bodyPr/>
              <a:lstStyle/>
              <a:p>
                <a:endParaRPr lang="en-US"/>
              </a:p>
            </p:txBody>
          </p:sp>
          <p:sp>
            <p:nvSpPr>
              <p:cNvPr id="14501" name="Freeform 505"/>
              <p:cNvSpPr>
                <a:spLocks/>
              </p:cNvSpPr>
              <p:nvPr/>
            </p:nvSpPr>
            <p:spPr bwMode="auto">
              <a:xfrm>
                <a:off x="1817" y="2804"/>
                <a:ext cx="4" cy="2"/>
              </a:xfrm>
              <a:custGeom>
                <a:avLst/>
                <a:gdLst>
                  <a:gd name="T0" fmla="*/ 4 w 4"/>
                  <a:gd name="T1" fmla="*/ 2 h 2"/>
                  <a:gd name="T2" fmla="*/ 4 w 4"/>
                  <a:gd name="T3" fmla="*/ 2 h 2"/>
                  <a:gd name="T4" fmla="*/ 4 w 4"/>
                  <a:gd name="T5" fmla="*/ 0 h 2"/>
                  <a:gd name="T6" fmla="*/ 2 w 4"/>
                  <a:gd name="T7" fmla="*/ 0 h 2"/>
                  <a:gd name="T8" fmla="*/ 0 w 4"/>
                  <a:gd name="T9" fmla="*/ 2 h 2"/>
                  <a:gd name="T10" fmla="*/ 2 w 4"/>
                  <a:gd name="T11" fmla="*/ 2 h 2"/>
                  <a:gd name="T12" fmla="*/ 4 w 4"/>
                  <a:gd name="T13" fmla="*/ 2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4" y="2"/>
                    </a:moveTo>
                    <a:lnTo>
                      <a:pt x="4" y="2"/>
                    </a:lnTo>
                    <a:lnTo>
                      <a:pt x="4" y="0"/>
                    </a:lnTo>
                    <a:lnTo>
                      <a:pt x="2" y="0"/>
                    </a:lnTo>
                    <a:lnTo>
                      <a:pt x="0" y="2"/>
                    </a:lnTo>
                    <a:lnTo>
                      <a:pt x="2" y="2"/>
                    </a:lnTo>
                    <a:lnTo>
                      <a:pt x="4" y="2"/>
                    </a:lnTo>
                    <a:close/>
                  </a:path>
                </a:pathLst>
              </a:custGeom>
              <a:solidFill>
                <a:srgbClr val="0071B4">
                  <a:alpha val="34901"/>
                </a:srgbClr>
              </a:solidFill>
              <a:ln w="9525">
                <a:noFill/>
                <a:round/>
                <a:headEnd/>
                <a:tailEnd/>
              </a:ln>
            </p:spPr>
            <p:txBody>
              <a:bodyPr/>
              <a:lstStyle/>
              <a:p>
                <a:endParaRPr lang="en-US"/>
              </a:p>
            </p:txBody>
          </p:sp>
          <p:sp>
            <p:nvSpPr>
              <p:cNvPr id="14502" name="Freeform 506"/>
              <p:cNvSpPr>
                <a:spLocks/>
              </p:cNvSpPr>
              <p:nvPr/>
            </p:nvSpPr>
            <p:spPr bwMode="auto">
              <a:xfrm>
                <a:off x="1873" y="2952"/>
                <a:ext cx="4" cy="4"/>
              </a:xfrm>
              <a:custGeom>
                <a:avLst/>
                <a:gdLst>
                  <a:gd name="T0" fmla="*/ 0 w 4"/>
                  <a:gd name="T1" fmla="*/ 2 h 4"/>
                  <a:gd name="T2" fmla="*/ 0 w 4"/>
                  <a:gd name="T3" fmla="*/ 0 h 4"/>
                  <a:gd name="T4" fmla="*/ 0 w 4"/>
                  <a:gd name="T5" fmla="*/ 2 h 4"/>
                  <a:gd name="T6" fmla="*/ 0 w 4"/>
                  <a:gd name="T7" fmla="*/ 2 h 4"/>
                  <a:gd name="T8" fmla="*/ 4 w 4"/>
                  <a:gd name="T9" fmla="*/ 4 h 4"/>
                  <a:gd name="T10" fmla="*/ 4 w 4"/>
                  <a:gd name="T11" fmla="*/ 4 h 4"/>
                  <a:gd name="T12" fmla="*/ 2 w 4"/>
                  <a:gd name="T13" fmla="*/ 2 h 4"/>
                  <a:gd name="T14" fmla="*/ 0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2"/>
                    </a:moveTo>
                    <a:lnTo>
                      <a:pt x="0" y="0"/>
                    </a:lnTo>
                    <a:lnTo>
                      <a:pt x="0" y="2"/>
                    </a:lnTo>
                    <a:lnTo>
                      <a:pt x="4" y="4"/>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4503" name="Freeform 507"/>
              <p:cNvSpPr>
                <a:spLocks/>
              </p:cNvSpPr>
              <p:nvPr/>
            </p:nvSpPr>
            <p:spPr bwMode="auto">
              <a:xfrm>
                <a:off x="1982" y="2916"/>
                <a:ext cx="6" cy="6"/>
              </a:xfrm>
              <a:custGeom>
                <a:avLst/>
                <a:gdLst>
                  <a:gd name="T0" fmla="*/ 4 w 6"/>
                  <a:gd name="T1" fmla="*/ 2 h 6"/>
                  <a:gd name="T2" fmla="*/ 2 w 6"/>
                  <a:gd name="T3" fmla="*/ 0 h 6"/>
                  <a:gd name="T4" fmla="*/ 2 w 6"/>
                  <a:gd name="T5" fmla="*/ 0 h 6"/>
                  <a:gd name="T6" fmla="*/ 0 w 6"/>
                  <a:gd name="T7" fmla="*/ 0 h 6"/>
                  <a:gd name="T8" fmla="*/ 4 w 6"/>
                  <a:gd name="T9" fmla="*/ 6 h 6"/>
                  <a:gd name="T10" fmla="*/ 4 w 6"/>
                  <a:gd name="T11" fmla="*/ 6 h 6"/>
                  <a:gd name="T12" fmla="*/ 6 w 6"/>
                  <a:gd name="T13" fmla="*/ 6 h 6"/>
                  <a:gd name="T14" fmla="*/ 6 w 6"/>
                  <a:gd name="T15" fmla="*/ 6 h 6"/>
                  <a:gd name="T16" fmla="*/ 4 w 6"/>
                  <a:gd name="T17" fmla="*/ 2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4" y="2"/>
                    </a:moveTo>
                    <a:lnTo>
                      <a:pt x="2" y="0"/>
                    </a:lnTo>
                    <a:lnTo>
                      <a:pt x="0" y="0"/>
                    </a:lnTo>
                    <a:lnTo>
                      <a:pt x="4" y="6"/>
                    </a:lnTo>
                    <a:lnTo>
                      <a:pt x="6" y="6"/>
                    </a:lnTo>
                    <a:lnTo>
                      <a:pt x="4" y="2"/>
                    </a:lnTo>
                    <a:close/>
                  </a:path>
                </a:pathLst>
              </a:custGeom>
              <a:solidFill>
                <a:srgbClr val="0071B4">
                  <a:alpha val="34901"/>
                </a:srgbClr>
              </a:solidFill>
              <a:ln w="9525">
                <a:noFill/>
                <a:round/>
                <a:headEnd/>
                <a:tailEnd/>
              </a:ln>
            </p:spPr>
            <p:txBody>
              <a:bodyPr/>
              <a:lstStyle/>
              <a:p>
                <a:endParaRPr lang="en-US"/>
              </a:p>
            </p:txBody>
          </p:sp>
          <p:sp>
            <p:nvSpPr>
              <p:cNvPr id="14504" name="Freeform 508"/>
              <p:cNvSpPr>
                <a:spLocks/>
              </p:cNvSpPr>
              <p:nvPr/>
            </p:nvSpPr>
            <p:spPr bwMode="auto">
              <a:xfrm>
                <a:off x="1930" y="2864"/>
                <a:ext cx="0" cy="2"/>
              </a:xfrm>
              <a:custGeom>
                <a:avLst/>
                <a:gdLst>
                  <a:gd name="T0" fmla="*/ 2 h 2"/>
                  <a:gd name="T1" fmla="*/ 2 h 2"/>
                  <a:gd name="T2" fmla="*/ 0 h 2"/>
                  <a:gd name="T3" fmla="*/ 2 h 2"/>
                  <a:gd name="T4" fmla="*/ 2 h 2"/>
                  <a:gd name="T5" fmla="*/ 0 60000 65536"/>
                  <a:gd name="T6" fmla="*/ 0 60000 65536"/>
                  <a:gd name="T7" fmla="*/ 0 60000 65536"/>
                  <a:gd name="T8" fmla="*/ 0 60000 65536"/>
                  <a:gd name="T9" fmla="*/ 0 60000 65536"/>
                  <a:gd name="T10" fmla="*/ 0 h 2"/>
                  <a:gd name="T11" fmla="*/ 2 h 2"/>
                </a:gdLst>
                <a:ahLst/>
                <a:cxnLst>
                  <a:cxn ang="T5">
                    <a:pos x="0" y="T0"/>
                  </a:cxn>
                  <a:cxn ang="T6">
                    <a:pos x="0" y="T1"/>
                  </a:cxn>
                  <a:cxn ang="T7">
                    <a:pos x="0" y="T2"/>
                  </a:cxn>
                  <a:cxn ang="T8">
                    <a:pos x="0" y="T3"/>
                  </a:cxn>
                  <a:cxn ang="T9">
                    <a:pos x="0" y="T4"/>
                  </a:cxn>
                </a:cxnLst>
                <a:rect l="0" t="T10" r="0" b="T11"/>
                <a:pathLst>
                  <a:path h="2">
                    <a:moveTo>
                      <a:pt x="0" y="2"/>
                    </a:moveTo>
                    <a:lnTo>
                      <a:pt x="0"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505" name="Freeform 509"/>
              <p:cNvSpPr>
                <a:spLocks/>
              </p:cNvSpPr>
              <p:nvPr/>
            </p:nvSpPr>
            <p:spPr bwMode="auto">
              <a:xfrm>
                <a:off x="1902" y="2426"/>
                <a:ext cx="2" cy="4"/>
              </a:xfrm>
              <a:custGeom>
                <a:avLst/>
                <a:gdLst>
                  <a:gd name="T0" fmla="*/ 2 w 2"/>
                  <a:gd name="T1" fmla="*/ 2 h 4"/>
                  <a:gd name="T2" fmla="*/ 2 w 2"/>
                  <a:gd name="T3" fmla="*/ 0 h 4"/>
                  <a:gd name="T4" fmla="*/ 2 w 2"/>
                  <a:gd name="T5" fmla="*/ 2 h 4"/>
                  <a:gd name="T6" fmla="*/ 0 w 2"/>
                  <a:gd name="T7" fmla="*/ 4 h 4"/>
                  <a:gd name="T8" fmla="*/ 2 w 2"/>
                  <a:gd name="T9" fmla="*/ 4 h 4"/>
                  <a:gd name="T10" fmla="*/ 2 w 2"/>
                  <a:gd name="T11" fmla="*/ 4 h 4"/>
                  <a:gd name="T12" fmla="*/ 2 w 2"/>
                  <a:gd name="T13" fmla="*/ 2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2"/>
                    </a:moveTo>
                    <a:lnTo>
                      <a:pt x="2" y="0"/>
                    </a:lnTo>
                    <a:lnTo>
                      <a:pt x="2" y="2"/>
                    </a:lnTo>
                    <a:lnTo>
                      <a:pt x="0" y="4"/>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4506" name="Freeform 510"/>
              <p:cNvSpPr>
                <a:spLocks/>
              </p:cNvSpPr>
              <p:nvPr/>
            </p:nvSpPr>
            <p:spPr bwMode="auto">
              <a:xfrm>
                <a:off x="1799" y="2842"/>
                <a:ext cx="84" cy="34"/>
              </a:xfrm>
              <a:custGeom>
                <a:avLst/>
                <a:gdLst>
                  <a:gd name="T0" fmla="*/ 82 w 84"/>
                  <a:gd name="T1" fmla="*/ 24 h 34"/>
                  <a:gd name="T2" fmla="*/ 84 w 84"/>
                  <a:gd name="T3" fmla="*/ 20 h 34"/>
                  <a:gd name="T4" fmla="*/ 82 w 84"/>
                  <a:gd name="T5" fmla="*/ 18 h 34"/>
                  <a:gd name="T6" fmla="*/ 70 w 84"/>
                  <a:gd name="T7" fmla="*/ 14 h 34"/>
                  <a:gd name="T8" fmla="*/ 68 w 84"/>
                  <a:gd name="T9" fmla="*/ 12 h 34"/>
                  <a:gd name="T10" fmla="*/ 72 w 84"/>
                  <a:gd name="T11" fmla="*/ 10 h 34"/>
                  <a:gd name="T12" fmla="*/ 72 w 84"/>
                  <a:gd name="T13" fmla="*/ 10 h 34"/>
                  <a:gd name="T14" fmla="*/ 64 w 84"/>
                  <a:gd name="T15" fmla="*/ 8 h 34"/>
                  <a:gd name="T16" fmla="*/ 62 w 84"/>
                  <a:gd name="T17" fmla="*/ 4 h 34"/>
                  <a:gd name="T18" fmla="*/ 50 w 84"/>
                  <a:gd name="T19" fmla="*/ 0 h 34"/>
                  <a:gd name="T20" fmla="*/ 36 w 84"/>
                  <a:gd name="T21" fmla="*/ 2 h 34"/>
                  <a:gd name="T22" fmla="*/ 36 w 84"/>
                  <a:gd name="T23" fmla="*/ 2 h 34"/>
                  <a:gd name="T24" fmla="*/ 28 w 84"/>
                  <a:gd name="T25" fmla="*/ 4 h 34"/>
                  <a:gd name="T26" fmla="*/ 22 w 84"/>
                  <a:gd name="T27" fmla="*/ 0 h 34"/>
                  <a:gd name="T28" fmla="*/ 16 w 84"/>
                  <a:gd name="T29" fmla="*/ 0 h 34"/>
                  <a:gd name="T30" fmla="*/ 14 w 84"/>
                  <a:gd name="T31" fmla="*/ 4 h 34"/>
                  <a:gd name="T32" fmla="*/ 14 w 84"/>
                  <a:gd name="T33" fmla="*/ 6 h 34"/>
                  <a:gd name="T34" fmla="*/ 22 w 84"/>
                  <a:gd name="T35" fmla="*/ 6 h 34"/>
                  <a:gd name="T36" fmla="*/ 22 w 84"/>
                  <a:gd name="T37" fmla="*/ 14 h 34"/>
                  <a:gd name="T38" fmla="*/ 28 w 84"/>
                  <a:gd name="T39" fmla="*/ 18 h 34"/>
                  <a:gd name="T40" fmla="*/ 28 w 84"/>
                  <a:gd name="T41" fmla="*/ 20 h 34"/>
                  <a:gd name="T42" fmla="*/ 8 w 84"/>
                  <a:gd name="T43" fmla="*/ 20 h 34"/>
                  <a:gd name="T44" fmla="*/ 0 w 84"/>
                  <a:gd name="T45" fmla="*/ 20 h 34"/>
                  <a:gd name="T46" fmla="*/ 2 w 84"/>
                  <a:gd name="T47" fmla="*/ 24 h 34"/>
                  <a:gd name="T48" fmla="*/ 8 w 84"/>
                  <a:gd name="T49" fmla="*/ 28 h 34"/>
                  <a:gd name="T50" fmla="*/ 8 w 84"/>
                  <a:gd name="T51" fmla="*/ 26 h 34"/>
                  <a:gd name="T52" fmla="*/ 10 w 84"/>
                  <a:gd name="T53" fmla="*/ 24 h 34"/>
                  <a:gd name="T54" fmla="*/ 28 w 84"/>
                  <a:gd name="T55" fmla="*/ 26 h 34"/>
                  <a:gd name="T56" fmla="*/ 36 w 84"/>
                  <a:gd name="T57" fmla="*/ 28 h 34"/>
                  <a:gd name="T58" fmla="*/ 36 w 84"/>
                  <a:gd name="T59" fmla="*/ 28 h 34"/>
                  <a:gd name="T60" fmla="*/ 38 w 84"/>
                  <a:gd name="T61" fmla="*/ 32 h 34"/>
                  <a:gd name="T62" fmla="*/ 40 w 84"/>
                  <a:gd name="T63" fmla="*/ 34 h 34"/>
                  <a:gd name="T64" fmla="*/ 40 w 84"/>
                  <a:gd name="T65" fmla="*/ 34 h 34"/>
                  <a:gd name="T66" fmla="*/ 44 w 84"/>
                  <a:gd name="T67" fmla="*/ 30 h 34"/>
                  <a:gd name="T68" fmla="*/ 50 w 84"/>
                  <a:gd name="T69" fmla="*/ 24 h 34"/>
                  <a:gd name="T70" fmla="*/ 52 w 84"/>
                  <a:gd name="T71" fmla="*/ 24 h 34"/>
                  <a:gd name="T72" fmla="*/ 56 w 84"/>
                  <a:gd name="T73" fmla="*/ 26 h 34"/>
                  <a:gd name="T74" fmla="*/ 60 w 84"/>
                  <a:gd name="T75" fmla="*/ 24 h 34"/>
                  <a:gd name="T76" fmla="*/ 74 w 84"/>
                  <a:gd name="T77" fmla="*/ 22 h 34"/>
                  <a:gd name="T78" fmla="*/ 78 w 84"/>
                  <a:gd name="T79" fmla="*/ 24 h 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4"/>
                  <a:gd name="T121" fmla="*/ 0 h 34"/>
                  <a:gd name="T122" fmla="*/ 84 w 84"/>
                  <a:gd name="T123" fmla="*/ 34 h 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4" h="34">
                    <a:moveTo>
                      <a:pt x="80" y="24"/>
                    </a:moveTo>
                    <a:lnTo>
                      <a:pt x="82" y="24"/>
                    </a:lnTo>
                    <a:lnTo>
                      <a:pt x="84" y="22"/>
                    </a:lnTo>
                    <a:lnTo>
                      <a:pt x="84" y="20"/>
                    </a:lnTo>
                    <a:lnTo>
                      <a:pt x="84" y="18"/>
                    </a:lnTo>
                    <a:lnTo>
                      <a:pt x="82" y="18"/>
                    </a:lnTo>
                    <a:lnTo>
                      <a:pt x="78" y="14"/>
                    </a:lnTo>
                    <a:lnTo>
                      <a:pt x="70" y="14"/>
                    </a:lnTo>
                    <a:lnTo>
                      <a:pt x="68" y="12"/>
                    </a:lnTo>
                    <a:lnTo>
                      <a:pt x="70" y="12"/>
                    </a:lnTo>
                    <a:lnTo>
                      <a:pt x="72" y="10"/>
                    </a:lnTo>
                    <a:lnTo>
                      <a:pt x="64" y="8"/>
                    </a:lnTo>
                    <a:lnTo>
                      <a:pt x="62" y="6"/>
                    </a:lnTo>
                    <a:lnTo>
                      <a:pt x="62" y="4"/>
                    </a:lnTo>
                    <a:lnTo>
                      <a:pt x="58" y="4"/>
                    </a:lnTo>
                    <a:lnTo>
                      <a:pt x="50" y="0"/>
                    </a:lnTo>
                    <a:lnTo>
                      <a:pt x="38" y="0"/>
                    </a:lnTo>
                    <a:lnTo>
                      <a:pt x="36" y="2"/>
                    </a:lnTo>
                    <a:lnTo>
                      <a:pt x="34" y="4"/>
                    </a:lnTo>
                    <a:lnTo>
                      <a:pt x="28" y="4"/>
                    </a:lnTo>
                    <a:lnTo>
                      <a:pt x="26" y="2"/>
                    </a:lnTo>
                    <a:lnTo>
                      <a:pt x="22" y="0"/>
                    </a:lnTo>
                    <a:lnTo>
                      <a:pt x="20" y="0"/>
                    </a:lnTo>
                    <a:lnTo>
                      <a:pt x="16" y="0"/>
                    </a:lnTo>
                    <a:lnTo>
                      <a:pt x="14" y="2"/>
                    </a:lnTo>
                    <a:lnTo>
                      <a:pt x="14" y="4"/>
                    </a:lnTo>
                    <a:lnTo>
                      <a:pt x="14" y="6"/>
                    </a:lnTo>
                    <a:lnTo>
                      <a:pt x="20" y="6"/>
                    </a:lnTo>
                    <a:lnTo>
                      <a:pt x="22" y="6"/>
                    </a:lnTo>
                    <a:lnTo>
                      <a:pt x="22" y="8"/>
                    </a:lnTo>
                    <a:lnTo>
                      <a:pt x="22" y="14"/>
                    </a:lnTo>
                    <a:lnTo>
                      <a:pt x="28" y="18"/>
                    </a:lnTo>
                    <a:lnTo>
                      <a:pt x="28" y="20"/>
                    </a:lnTo>
                    <a:lnTo>
                      <a:pt x="12" y="22"/>
                    </a:lnTo>
                    <a:lnTo>
                      <a:pt x="8" y="20"/>
                    </a:lnTo>
                    <a:lnTo>
                      <a:pt x="0" y="20"/>
                    </a:lnTo>
                    <a:lnTo>
                      <a:pt x="0" y="22"/>
                    </a:lnTo>
                    <a:lnTo>
                      <a:pt x="2" y="24"/>
                    </a:lnTo>
                    <a:lnTo>
                      <a:pt x="6" y="26"/>
                    </a:lnTo>
                    <a:lnTo>
                      <a:pt x="8" y="28"/>
                    </a:lnTo>
                    <a:lnTo>
                      <a:pt x="8" y="26"/>
                    </a:lnTo>
                    <a:lnTo>
                      <a:pt x="10" y="24"/>
                    </a:lnTo>
                    <a:lnTo>
                      <a:pt x="22" y="28"/>
                    </a:lnTo>
                    <a:lnTo>
                      <a:pt x="28" y="26"/>
                    </a:lnTo>
                    <a:lnTo>
                      <a:pt x="32" y="26"/>
                    </a:lnTo>
                    <a:lnTo>
                      <a:pt x="36" y="28"/>
                    </a:lnTo>
                    <a:lnTo>
                      <a:pt x="38" y="30"/>
                    </a:lnTo>
                    <a:lnTo>
                      <a:pt x="38" y="32"/>
                    </a:lnTo>
                    <a:lnTo>
                      <a:pt x="40" y="34"/>
                    </a:lnTo>
                    <a:lnTo>
                      <a:pt x="42" y="32"/>
                    </a:lnTo>
                    <a:lnTo>
                      <a:pt x="44" y="30"/>
                    </a:lnTo>
                    <a:lnTo>
                      <a:pt x="48" y="24"/>
                    </a:lnTo>
                    <a:lnTo>
                      <a:pt x="50" y="24"/>
                    </a:lnTo>
                    <a:lnTo>
                      <a:pt x="52" y="24"/>
                    </a:lnTo>
                    <a:lnTo>
                      <a:pt x="54" y="26"/>
                    </a:lnTo>
                    <a:lnTo>
                      <a:pt x="56" y="26"/>
                    </a:lnTo>
                    <a:lnTo>
                      <a:pt x="60" y="24"/>
                    </a:lnTo>
                    <a:lnTo>
                      <a:pt x="62" y="22"/>
                    </a:lnTo>
                    <a:lnTo>
                      <a:pt x="74" y="22"/>
                    </a:lnTo>
                    <a:lnTo>
                      <a:pt x="78" y="24"/>
                    </a:lnTo>
                    <a:lnTo>
                      <a:pt x="80" y="24"/>
                    </a:lnTo>
                    <a:close/>
                  </a:path>
                </a:pathLst>
              </a:custGeom>
              <a:solidFill>
                <a:srgbClr val="0071B4">
                  <a:alpha val="34901"/>
                </a:srgbClr>
              </a:solidFill>
              <a:ln w="9525">
                <a:noFill/>
                <a:round/>
                <a:headEnd/>
                <a:tailEnd/>
              </a:ln>
            </p:spPr>
            <p:txBody>
              <a:bodyPr/>
              <a:lstStyle/>
              <a:p>
                <a:endParaRPr lang="en-US"/>
              </a:p>
            </p:txBody>
          </p:sp>
          <p:sp>
            <p:nvSpPr>
              <p:cNvPr id="14507" name="Freeform 511"/>
              <p:cNvSpPr>
                <a:spLocks/>
              </p:cNvSpPr>
              <p:nvPr/>
            </p:nvSpPr>
            <p:spPr bwMode="auto">
              <a:xfrm>
                <a:off x="1739" y="2804"/>
                <a:ext cx="14" cy="8"/>
              </a:xfrm>
              <a:custGeom>
                <a:avLst/>
                <a:gdLst>
                  <a:gd name="T0" fmla="*/ 8 w 14"/>
                  <a:gd name="T1" fmla="*/ 2 h 8"/>
                  <a:gd name="T2" fmla="*/ 2 w 14"/>
                  <a:gd name="T3" fmla="*/ 0 h 8"/>
                  <a:gd name="T4" fmla="*/ 0 w 14"/>
                  <a:gd name="T5" fmla="*/ 0 h 8"/>
                  <a:gd name="T6" fmla="*/ 0 w 14"/>
                  <a:gd name="T7" fmla="*/ 0 h 8"/>
                  <a:gd name="T8" fmla="*/ 0 w 14"/>
                  <a:gd name="T9" fmla="*/ 0 h 8"/>
                  <a:gd name="T10" fmla="*/ 2 w 14"/>
                  <a:gd name="T11" fmla="*/ 2 h 8"/>
                  <a:gd name="T12" fmla="*/ 6 w 14"/>
                  <a:gd name="T13" fmla="*/ 2 h 8"/>
                  <a:gd name="T14" fmla="*/ 6 w 14"/>
                  <a:gd name="T15" fmla="*/ 4 h 8"/>
                  <a:gd name="T16" fmla="*/ 8 w 14"/>
                  <a:gd name="T17" fmla="*/ 6 h 8"/>
                  <a:gd name="T18" fmla="*/ 10 w 14"/>
                  <a:gd name="T19" fmla="*/ 8 h 8"/>
                  <a:gd name="T20" fmla="*/ 14 w 14"/>
                  <a:gd name="T21" fmla="*/ 8 h 8"/>
                  <a:gd name="T22" fmla="*/ 12 w 14"/>
                  <a:gd name="T23" fmla="*/ 6 h 8"/>
                  <a:gd name="T24" fmla="*/ 12 w 14"/>
                  <a:gd name="T25" fmla="*/ 4 h 8"/>
                  <a:gd name="T26" fmla="*/ 8 w 14"/>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8"/>
                  <a:gd name="T44" fmla="*/ 14 w 14"/>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8">
                    <a:moveTo>
                      <a:pt x="8" y="2"/>
                    </a:moveTo>
                    <a:lnTo>
                      <a:pt x="2" y="0"/>
                    </a:lnTo>
                    <a:lnTo>
                      <a:pt x="0" y="0"/>
                    </a:lnTo>
                    <a:lnTo>
                      <a:pt x="2" y="2"/>
                    </a:lnTo>
                    <a:lnTo>
                      <a:pt x="6" y="2"/>
                    </a:lnTo>
                    <a:lnTo>
                      <a:pt x="6" y="4"/>
                    </a:lnTo>
                    <a:lnTo>
                      <a:pt x="8" y="6"/>
                    </a:lnTo>
                    <a:lnTo>
                      <a:pt x="10" y="8"/>
                    </a:lnTo>
                    <a:lnTo>
                      <a:pt x="14" y="8"/>
                    </a:lnTo>
                    <a:lnTo>
                      <a:pt x="12" y="6"/>
                    </a:lnTo>
                    <a:lnTo>
                      <a:pt x="12" y="4"/>
                    </a:lnTo>
                    <a:lnTo>
                      <a:pt x="8" y="2"/>
                    </a:lnTo>
                    <a:close/>
                  </a:path>
                </a:pathLst>
              </a:custGeom>
              <a:solidFill>
                <a:srgbClr val="0071B4">
                  <a:alpha val="34901"/>
                </a:srgbClr>
              </a:solidFill>
              <a:ln w="9525">
                <a:noFill/>
                <a:round/>
                <a:headEnd/>
                <a:tailEnd/>
              </a:ln>
            </p:spPr>
            <p:txBody>
              <a:bodyPr/>
              <a:lstStyle/>
              <a:p>
                <a:endParaRPr lang="en-US"/>
              </a:p>
            </p:txBody>
          </p:sp>
          <p:sp>
            <p:nvSpPr>
              <p:cNvPr id="14508" name="Freeform 512"/>
              <p:cNvSpPr>
                <a:spLocks/>
              </p:cNvSpPr>
              <p:nvPr/>
            </p:nvSpPr>
            <p:spPr bwMode="auto">
              <a:xfrm>
                <a:off x="1898" y="2864"/>
                <a:ext cx="20" cy="8"/>
              </a:xfrm>
              <a:custGeom>
                <a:avLst/>
                <a:gdLst>
                  <a:gd name="T0" fmla="*/ 0 w 20"/>
                  <a:gd name="T1" fmla="*/ 0 h 8"/>
                  <a:gd name="T2" fmla="*/ 0 w 20"/>
                  <a:gd name="T3" fmla="*/ 2 h 8"/>
                  <a:gd name="T4" fmla="*/ 2 w 20"/>
                  <a:gd name="T5" fmla="*/ 4 h 8"/>
                  <a:gd name="T6" fmla="*/ 2 w 20"/>
                  <a:gd name="T7" fmla="*/ 8 h 8"/>
                  <a:gd name="T8" fmla="*/ 2 w 20"/>
                  <a:gd name="T9" fmla="*/ 8 h 8"/>
                  <a:gd name="T10" fmla="*/ 18 w 20"/>
                  <a:gd name="T11" fmla="*/ 6 h 8"/>
                  <a:gd name="T12" fmla="*/ 20 w 20"/>
                  <a:gd name="T13" fmla="*/ 4 h 8"/>
                  <a:gd name="T14" fmla="*/ 20 w 20"/>
                  <a:gd name="T15" fmla="*/ 2 h 8"/>
                  <a:gd name="T16" fmla="*/ 20 w 20"/>
                  <a:gd name="T17" fmla="*/ 0 h 8"/>
                  <a:gd name="T18" fmla="*/ 20 w 20"/>
                  <a:gd name="T19" fmla="*/ 0 h 8"/>
                  <a:gd name="T20" fmla="*/ 18 w 20"/>
                  <a:gd name="T21" fmla="*/ 0 h 8"/>
                  <a:gd name="T22" fmla="*/ 2 w 20"/>
                  <a:gd name="T23" fmla="*/ 0 h 8"/>
                  <a:gd name="T24" fmla="*/ 0 w 20"/>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8"/>
                  <a:gd name="T41" fmla="*/ 20 w 20"/>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8">
                    <a:moveTo>
                      <a:pt x="0" y="0"/>
                    </a:moveTo>
                    <a:lnTo>
                      <a:pt x="0" y="2"/>
                    </a:lnTo>
                    <a:lnTo>
                      <a:pt x="2" y="4"/>
                    </a:lnTo>
                    <a:lnTo>
                      <a:pt x="2" y="8"/>
                    </a:lnTo>
                    <a:lnTo>
                      <a:pt x="18" y="6"/>
                    </a:lnTo>
                    <a:lnTo>
                      <a:pt x="20" y="4"/>
                    </a:lnTo>
                    <a:lnTo>
                      <a:pt x="20" y="2"/>
                    </a:lnTo>
                    <a:lnTo>
                      <a:pt x="20" y="0"/>
                    </a:lnTo>
                    <a:lnTo>
                      <a:pt x="18"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509" name="Freeform 513"/>
              <p:cNvSpPr>
                <a:spLocks/>
              </p:cNvSpPr>
              <p:nvPr/>
            </p:nvSpPr>
            <p:spPr bwMode="auto">
              <a:xfrm>
                <a:off x="1940" y="2380"/>
                <a:ext cx="32" cy="22"/>
              </a:xfrm>
              <a:custGeom>
                <a:avLst/>
                <a:gdLst>
                  <a:gd name="T0" fmla="*/ 28 w 32"/>
                  <a:gd name="T1" fmla="*/ 18 h 22"/>
                  <a:gd name="T2" fmla="*/ 28 w 32"/>
                  <a:gd name="T3" fmla="*/ 16 h 22"/>
                  <a:gd name="T4" fmla="*/ 32 w 32"/>
                  <a:gd name="T5" fmla="*/ 14 h 22"/>
                  <a:gd name="T6" fmla="*/ 32 w 32"/>
                  <a:gd name="T7" fmla="*/ 14 h 22"/>
                  <a:gd name="T8" fmla="*/ 26 w 32"/>
                  <a:gd name="T9" fmla="*/ 12 h 22"/>
                  <a:gd name="T10" fmla="*/ 20 w 32"/>
                  <a:gd name="T11" fmla="*/ 14 h 22"/>
                  <a:gd name="T12" fmla="*/ 10 w 32"/>
                  <a:gd name="T13" fmla="*/ 12 h 22"/>
                  <a:gd name="T14" fmla="*/ 8 w 32"/>
                  <a:gd name="T15" fmla="*/ 12 h 22"/>
                  <a:gd name="T16" fmla="*/ 6 w 32"/>
                  <a:gd name="T17" fmla="*/ 12 h 22"/>
                  <a:gd name="T18" fmla="*/ 4 w 32"/>
                  <a:gd name="T19" fmla="*/ 6 h 22"/>
                  <a:gd name="T20" fmla="*/ 4 w 32"/>
                  <a:gd name="T21" fmla="*/ 4 h 22"/>
                  <a:gd name="T22" fmla="*/ 4 w 32"/>
                  <a:gd name="T23" fmla="*/ 0 h 22"/>
                  <a:gd name="T24" fmla="*/ 0 w 32"/>
                  <a:gd name="T25" fmla="*/ 6 h 22"/>
                  <a:gd name="T26" fmla="*/ 0 w 32"/>
                  <a:gd name="T27" fmla="*/ 8 h 22"/>
                  <a:gd name="T28" fmla="*/ 4 w 32"/>
                  <a:gd name="T29" fmla="*/ 10 h 22"/>
                  <a:gd name="T30" fmla="*/ 2 w 32"/>
                  <a:gd name="T31" fmla="*/ 12 h 22"/>
                  <a:gd name="T32" fmla="*/ 4 w 32"/>
                  <a:gd name="T33" fmla="*/ 14 h 22"/>
                  <a:gd name="T34" fmla="*/ 8 w 32"/>
                  <a:gd name="T35" fmla="*/ 14 h 22"/>
                  <a:gd name="T36" fmla="*/ 8 w 32"/>
                  <a:gd name="T37" fmla="*/ 16 h 22"/>
                  <a:gd name="T38" fmla="*/ 14 w 32"/>
                  <a:gd name="T39" fmla="*/ 18 h 22"/>
                  <a:gd name="T40" fmla="*/ 16 w 32"/>
                  <a:gd name="T41" fmla="*/ 18 h 22"/>
                  <a:gd name="T42" fmla="*/ 16 w 32"/>
                  <a:gd name="T43" fmla="*/ 18 h 22"/>
                  <a:gd name="T44" fmla="*/ 18 w 32"/>
                  <a:gd name="T45" fmla="*/ 18 h 22"/>
                  <a:gd name="T46" fmla="*/ 20 w 32"/>
                  <a:gd name="T47" fmla="*/ 18 h 22"/>
                  <a:gd name="T48" fmla="*/ 20 w 32"/>
                  <a:gd name="T49" fmla="*/ 20 h 22"/>
                  <a:gd name="T50" fmla="*/ 20 w 32"/>
                  <a:gd name="T51" fmla="*/ 22 h 22"/>
                  <a:gd name="T52" fmla="*/ 24 w 32"/>
                  <a:gd name="T53" fmla="*/ 22 h 22"/>
                  <a:gd name="T54" fmla="*/ 26 w 32"/>
                  <a:gd name="T55" fmla="*/ 22 h 22"/>
                  <a:gd name="T56" fmla="*/ 26 w 32"/>
                  <a:gd name="T57" fmla="*/ 22 h 22"/>
                  <a:gd name="T58" fmla="*/ 26 w 32"/>
                  <a:gd name="T59" fmla="*/ 18 h 22"/>
                  <a:gd name="T60" fmla="*/ 28 w 32"/>
                  <a:gd name="T61" fmla="*/ 18 h 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
                  <a:gd name="T94" fmla="*/ 0 h 22"/>
                  <a:gd name="T95" fmla="*/ 32 w 32"/>
                  <a:gd name="T96" fmla="*/ 22 h 2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 h="22">
                    <a:moveTo>
                      <a:pt x="28" y="18"/>
                    </a:moveTo>
                    <a:lnTo>
                      <a:pt x="28" y="16"/>
                    </a:lnTo>
                    <a:lnTo>
                      <a:pt x="32" y="14"/>
                    </a:lnTo>
                    <a:lnTo>
                      <a:pt x="26" y="12"/>
                    </a:lnTo>
                    <a:lnTo>
                      <a:pt x="20" y="14"/>
                    </a:lnTo>
                    <a:lnTo>
                      <a:pt x="10" y="12"/>
                    </a:lnTo>
                    <a:lnTo>
                      <a:pt x="8" y="12"/>
                    </a:lnTo>
                    <a:lnTo>
                      <a:pt x="6" y="12"/>
                    </a:lnTo>
                    <a:lnTo>
                      <a:pt x="4" y="6"/>
                    </a:lnTo>
                    <a:lnTo>
                      <a:pt x="4" y="4"/>
                    </a:lnTo>
                    <a:lnTo>
                      <a:pt x="4" y="0"/>
                    </a:lnTo>
                    <a:lnTo>
                      <a:pt x="0" y="6"/>
                    </a:lnTo>
                    <a:lnTo>
                      <a:pt x="0" y="8"/>
                    </a:lnTo>
                    <a:lnTo>
                      <a:pt x="4" y="10"/>
                    </a:lnTo>
                    <a:lnTo>
                      <a:pt x="2" y="12"/>
                    </a:lnTo>
                    <a:lnTo>
                      <a:pt x="4" y="14"/>
                    </a:lnTo>
                    <a:lnTo>
                      <a:pt x="8" y="14"/>
                    </a:lnTo>
                    <a:lnTo>
                      <a:pt x="8" y="16"/>
                    </a:lnTo>
                    <a:lnTo>
                      <a:pt x="14" y="18"/>
                    </a:lnTo>
                    <a:lnTo>
                      <a:pt x="16" y="18"/>
                    </a:lnTo>
                    <a:lnTo>
                      <a:pt x="18" y="18"/>
                    </a:lnTo>
                    <a:lnTo>
                      <a:pt x="20" y="18"/>
                    </a:lnTo>
                    <a:lnTo>
                      <a:pt x="20" y="20"/>
                    </a:lnTo>
                    <a:lnTo>
                      <a:pt x="20" y="22"/>
                    </a:lnTo>
                    <a:lnTo>
                      <a:pt x="24" y="22"/>
                    </a:lnTo>
                    <a:lnTo>
                      <a:pt x="26" y="22"/>
                    </a:lnTo>
                    <a:lnTo>
                      <a:pt x="26" y="18"/>
                    </a:lnTo>
                    <a:lnTo>
                      <a:pt x="28" y="18"/>
                    </a:lnTo>
                    <a:close/>
                  </a:path>
                </a:pathLst>
              </a:custGeom>
              <a:solidFill>
                <a:srgbClr val="0071B4">
                  <a:alpha val="34901"/>
                </a:srgbClr>
              </a:solidFill>
              <a:ln w="9525">
                <a:noFill/>
                <a:round/>
                <a:headEnd/>
                <a:tailEnd/>
              </a:ln>
            </p:spPr>
            <p:txBody>
              <a:bodyPr/>
              <a:lstStyle/>
              <a:p>
                <a:endParaRPr lang="en-US"/>
              </a:p>
            </p:txBody>
          </p:sp>
          <p:sp>
            <p:nvSpPr>
              <p:cNvPr id="14510" name="Freeform 514"/>
              <p:cNvSpPr>
                <a:spLocks/>
              </p:cNvSpPr>
              <p:nvPr/>
            </p:nvSpPr>
            <p:spPr bwMode="auto">
              <a:xfrm>
                <a:off x="1938" y="2970"/>
                <a:ext cx="8" cy="4"/>
              </a:xfrm>
              <a:custGeom>
                <a:avLst/>
                <a:gdLst>
                  <a:gd name="T0" fmla="*/ 4 w 8"/>
                  <a:gd name="T1" fmla="*/ 2 h 4"/>
                  <a:gd name="T2" fmla="*/ 2 w 8"/>
                  <a:gd name="T3" fmla="*/ 0 h 4"/>
                  <a:gd name="T4" fmla="*/ 2 w 8"/>
                  <a:gd name="T5" fmla="*/ 0 h 4"/>
                  <a:gd name="T6" fmla="*/ 0 w 8"/>
                  <a:gd name="T7" fmla="*/ 2 h 4"/>
                  <a:gd name="T8" fmla="*/ 2 w 8"/>
                  <a:gd name="T9" fmla="*/ 2 h 4"/>
                  <a:gd name="T10" fmla="*/ 4 w 8"/>
                  <a:gd name="T11" fmla="*/ 2 h 4"/>
                  <a:gd name="T12" fmla="*/ 4 w 8"/>
                  <a:gd name="T13" fmla="*/ 4 h 4"/>
                  <a:gd name="T14" fmla="*/ 6 w 8"/>
                  <a:gd name="T15" fmla="*/ 4 h 4"/>
                  <a:gd name="T16" fmla="*/ 8 w 8"/>
                  <a:gd name="T17" fmla="*/ 2 h 4"/>
                  <a:gd name="T18" fmla="*/ 8 w 8"/>
                  <a:gd name="T19" fmla="*/ 0 h 4"/>
                  <a:gd name="T20" fmla="*/ 8 w 8"/>
                  <a:gd name="T21" fmla="*/ 0 h 4"/>
                  <a:gd name="T22" fmla="*/ 4 w 8"/>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
                  <a:gd name="T38" fmla="*/ 8 w 8"/>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
                    <a:moveTo>
                      <a:pt x="4" y="2"/>
                    </a:moveTo>
                    <a:lnTo>
                      <a:pt x="2" y="0"/>
                    </a:lnTo>
                    <a:lnTo>
                      <a:pt x="0" y="2"/>
                    </a:lnTo>
                    <a:lnTo>
                      <a:pt x="2" y="2"/>
                    </a:lnTo>
                    <a:lnTo>
                      <a:pt x="4" y="2"/>
                    </a:lnTo>
                    <a:lnTo>
                      <a:pt x="4" y="4"/>
                    </a:lnTo>
                    <a:lnTo>
                      <a:pt x="6" y="4"/>
                    </a:lnTo>
                    <a:lnTo>
                      <a:pt x="8" y="2"/>
                    </a:lnTo>
                    <a:lnTo>
                      <a:pt x="8" y="0"/>
                    </a:lnTo>
                    <a:lnTo>
                      <a:pt x="4" y="2"/>
                    </a:lnTo>
                    <a:close/>
                  </a:path>
                </a:pathLst>
              </a:custGeom>
              <a:solidFill>
                <a:srgbClr val="0071B4">
                  <a:alpha val="34901"/>
                </a:srgbClr>
              </a:solidFill>
              <a:ln w="9525">
                <a:noFill/>
                <a:round/>
                <a:headEnd/>
                <a:tailEnd/>
              </a:ln>
            </p:spPr>
            <p:txBody>
              <a:bodyPr/>
              <a:lstStyle/>
              <a:p>
                <a:endParaRPr lang="en-US"/>
              </a:p>
            </p:txBody>
          </p:sp>
          <p:sp>
            <p:nvSpPr>
              <p:cNvPr id="14511" name="Freeform 515"/>
              <p:cNvSpPr>
                <a:spLocks/>
              </p:cNvSpPr>
              <p:nvPr/>
            </p:nvSpPr>
            <p:spPr bwMode="auto">
              <a:xfrm>
                <a:off x="1938" y="2321"/>
                <a:ext cx="38" cy="18"/>
              </a:xfrm>
              <a:custGeom>
                <a:avLst/>
                <a:gdLst>
                  <a:gd name="T0" fmla="*/ 38 w 38"/>
                  <a:gd name="T1" fmla="*/ 18 h 18"/>
                  <a:gd name="T2" fmla="*/ 38 w 38"/>
                  <a:gd name="T3" fmla="*/ 16 h 18"/>
                  <a:gd name="T4" fmla="*/ 36 w 38"/>
                  <a:gd name="T5" fmla="*/ 14 h 18"/>
                  <a:gd name="T6" fmla="*/ 36 w 38"/>
                  <a:gd name="T7" fmla="*/ 14 h 18"/>
                  <a:gd name="T8" fmla="*/ 36 w 38"/>
                  <a:gd name="T9" fmla="*/ 12 h 18"/>
                  <a:gd name="T10" fmla="*/ 34 w 38"/>
                  <a:gd name="T11" fmla="*/ 12 h 18"/>
                  <a:gd name="T12" fmla="*/ 34 w 38"/>
                  <a:gd name="T13" fmla="*/ 12 h 18"/>
                  <a:gd name="T14" fmla="*/ 30 w 38"/>
                  <a:gd name="T15" fmla="*/ 12 h 18"/>
                  <a:gd name="T16" fmla="*/ 26 w 38"/>
                  <a:gd name="T17" fmla="*/ 6 h 18"/>
                  <a:gd name="T18" fmla="*/ 8 w 38"/>
                  <a:gd name="T19" fmla="*/ 0 h 18"/>
                  <a:gd name="T20" fmla="*/ 2 w 38"/>
                  <a:gd name="T21" fmla="*/ 0 h 18"/>
                  <a:gd name="T22" fmla="*/ 0 w 38"/>
                  <a:gd name="T23" fmla="*/ 0 h 18"/>
                  <a:gd name="T24" fmla="*/ 0 w 38"/>
                  <a:gd name="T25" fmla="*/ 2 h 18"/>
                  <a:gd name="T26" fmla="*/ 12 w 38"/>
                  <a:gd name="T27" fmla="*/ 8 h 18"/>
                  <a:gd name="T28" fmla="*/ 12 w 38"/>
                  <a:gd name="T29" fmla="*/ 10 h 18"/>
                  <a:gd name="T30" fmla="*/ 14 w 38"/>
                  <a:gd name="T31" fmla="*/ 14 h 18"/>
                  <a:gd name="T32" fmla="*/ 22 w 38"/>
                  <a:gd name="T33" fmla="*/ 16 h 18"/>
                  <a:gd name="T34" fmla="*/ 36 w 38"/>
                  <a:gd name="T35" fmla="*/ 18 h 18"/>
                  <a:gd name="T36" fmla="*/ 38 w 38"/>
                  <a:gd name="T37" fmla="*/ 18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18"/>
                  <a:gd name="T59" fmla="*/ 38 w 38"/>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18">
                    <a:moveTo>
                      <a:pt x="38" y="18"/>
                    </a:moveTo>
                    <a:lnTo>
                      <a:pt x="38" y="16"/>
                    </a:lnTo>
                    <a:lnTo>
                      <a:pt x="36" y="14"/>
                    </a:lnTo>
                    <a:lnTo>
                      <a:pt x="36" y="12"/>
                    </a:lnTo>
                    <a:lnTo>
                      <a:pt x="34" y="12"/>
                    </a:lnTo>
                    <a:lnTo>
                      <a:pt x="30" y="12"/>
                    </a:lnTo>
                    <a:lnTo>
                      <a:pt x="26" y="6"/>
                    </a:lnTo>
                    <a:lnTo>
                      <a:pt x="8" y="0"/>
                    </a:lnTo>
                    <a:lnTo>
                      <a:pt x="2" y="0"/>
                    </a:lnTo>
                    <a:lnTo>
                      <a:pt x="0" y="0"/>
                    </a:lnTo>
                    <a:lnTo>
                      <a:pt x="0" y="2"/>
                    </a:lnTo>
                    <a:lnTo>
                      <a:pt x="12" y="8"/>
                    </a:lnTo>
                    <a:lnTo>
                      <a:pt x="12" y="10"/>
                    </a:lnTo>
                    <a:lnTo>
                      <a:pt x="14" y="14"/>
                    </a:lnTo>
                    <a:lnTo>
                      <a:pt x="22" y="16"/>
                    </a:lnTo>
                    <a:lnTo>
                      <a:pt x="36" y="18"/>
                    </a:lnTo>
                    <a:lnTo>
                      <a:pt x="38" y="18"/>
                    </a:lnTo>
                    <a:close/>
                  </a:path>
                </a:pathLst>
              </a:custGeom>
              <a:solidFill>
                <a:srgbClr val="0071B4">
                  <a:alpha val="34901"/>
                </a:srgbClr>
              </a:solidFill>
              <a:ln w="9525">
                <a:noFill/>
                <a:round/>
                <a:headEnd/>
                <a:tailEnd/>
              </a:ln>
            </p:spPr>
            <p:txBody>
              <a:bodyPr/>
              <a:lstStyle/>
              <a:p>
                <a:endParaRPr lang="en-US"/>
              </a:p>
            </p:txBody>
          </p:sp>
          <p:sp>
            <p:nvSpPr>
              <p:cNvPr id="14512" name="Freeform 516"/>
              <p:cNvSpPr>
                <a:spLocks/>
              </p:cNvSpPr>
              <p:nvPr/>
            </p:nvSpPr>
            <p:spPr bwMode="auto">
              <a:xfrm>
                <a:off x="1960" y="2880"/>
                <a:ext cx="2" cy="2"/>
              </a:xfrm>
              <a:custGeom>
                <a:avLst/>
                <a:gdLst>
                  <a:gd name="T0" fmla="*/ 0 w 2"/>
                  <a:gd name="T1" fmla="*/ 0 h 2"/>
                  <a:gd name="T2" fmla="*/ 0 w 2"/>
                  <a:gd name="T3" fmla="*/ 2 h 2"/>
                  <a:gd name="T4" fmla="*/ 2 w 2"/>
                  <a:gd name="T5" fmla="*/ 2 h 2"/>
                  <a:gd name="T6" fmla="*/ 2 w 2"/>
                  <a:gd name="T7" fmla="*/ 0 h 2"/>
                  <a:gd name="T8" fmla="*/ 0 w 2"/>
                  <a:gd name="T9" fmla="*/ 0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513" name="Freeform 517"/>
              <p:cNvSpPr>
                <a:spLocks/>
              </p:cNvSpPr>
              <p:nvPr/>
            </p:nvSpPr>
            <p:spPr bwMode="auto">
              <a:xfrm>
                <a:off x="1934" y="2649"/>
                <a:ext cx="2" cy="2"/>
              </a:xfrm>
              <a:custGeom>
                <a:avLst/>
                <a:gdLst>
                  <a:gd name="T0" fmla="*/ 0 w 2"/>
                  <a:gd name="T1" fmla="*/ 2 h 2"/>
                  <a:gd name="T2" fmla="*/ 0 w 2"/>
                  <a:gd name="T3" fmla="*/ 2 h 2"/>
                  <a:gd name="T4" fmla="*/ 2 w 2"/>
                  <a:gd name="T5" fmla="*/ 0 h 2"/>
                  <a:gd name="T6" fmla="*/ 2 w 2"/>
                  <a:gd name="T7" fmla="*/ 0 h 2"/>
                  <a:gd name="T8" fmla="*/ 0 w 2"/>
                  <a:gd name="T9" fmla="*/ 0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0"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514" name="Freeform 518"/>
              <p:cNvSpPr>
                <a:spLocks/>
              </p:cNvSpPr>
              <p:nvPr/>
            </p:nvSpPr>
            <p:spPr bwMode="auto">
              <a:xfrm>
                <a:off x="1711" y="2763"/>
                <a:ext cx="4" cy="4"/>
              </a:xfrm>
              <a:custGeom>
                <a:avLst/>
                <a:gdLst>
                  <a:gd name="T0" fmla="*/ 2 w 4"/>
                  <a:gd name="T1" fmla="*/ 0 h 4"/>
                  <a:gd name="T2" fmla="*/ 0 w 4"/>
                  <a:gd name="T3" fmla="*/ 4 h 4"/>
                  <a:gd name="T4" fmla="*/ 0 w 4"/>
                  <a:gd name="T5" fmla="*/ 4 h 4"/>
                  <a:gd name="T6" fmla="*/ 4 w 4"/>
                  <a:gd name="T7" fmla="*/ 0 h 4"/>
                  <a:gd name="T8" fmla="*/ 2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0"/>
                    </a:moveTo>
                    <a:lnTo>
                      <a:pt x="0" y="4"/>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515" name="Freeform 519"/>
              <p:cNvSpPr>
                <a:spLocks/>
              </p:cNvSpPr>
              <p:nvPr/>
            </p:nvSpPr>
            <p:spPr bwMode="auto">
              <a:xfrm>
                <a:off x="1707" y="2769"/>
                <a:ext cx="2" cy="2"/>
              </a:xfrm>
              <a:custGeom>
                <a:avLst/>
                <a:gdLst>
                  <a:gd name="T0" fmla="*/ 2 w 2"/>
                  <a:gd name="T1" fmla="*/ 0 h 2"/>
                  <a:gd name="T2" fmla="*/ 0 w 2"/>
                  <a:gd name="T3" fmla="*/ 0 h 2"/>
                  <a:gd name="T4" fmla="*/ 0 w 2"/>
                  <a:gd name="T5" fmla="*/ 2 h 2"/>
                  <a:gd name="T6" fmla="*/ 2 w 2"/>
                  <a:gd name="T7" fmla="*/ 0 h 2"/>
                  <a:gd name="T8" fmla="*/ 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4516" name="Freeform 520"/>
              <p:cNvSpPr>
                <a:spLocks/>
              </p:cNvSpPr>
              <p:nvPr/>
            </p:nvSpPr>
            <p:spPr bwMode="auto">
              <a:xfrm>
                <a:off x="1735" y="2739"/>
                <a:ext cx="14" cy="4"/>
              </a:xfrm>
              <a:custGeom>
                <a:avLst/>
                <a:gdLst>
                  <a:gd name="T0" fmla="*/ 8 w 14"/>
                  <a:gd name="T1" fmla="*/ 0 h 4"/>
                  <a:gd name="T2" fmla="*/ 2 w 14"/>
                  <a:gd name="T3" fmla="*/ 2 h 4"/>
                  <a:gd name="T4" fmla="*/ 0 w 14"/>
                  <a:gd name="T5" fmla="*/ 2 h 4"/>
                  <a:gd name="T6" fmla="*/ 0 w 14"/>
                  <a:gd name="T7" fmla="*/ 4 h 4"/>
                  <a:gd name="T8" fmla="*/ 4 w 14"/>
                  <a:gd name="T9" fmla="*/ 4 h 4"/>
                  <a:gd name="T10" fmla="*/ 12 w 14"/>
                  <a:gd name="T11" fmla="*/ 2 h 4"/>
                  <a:gd name="T12" fmla="*/ 12 w 14"/>
                  <a:gd name="T13" fmla="*/ 2 h 4"/>
                  <a:gd name="T14" fmla="*/ 14 w 14"/>
                  <a:gd name="T15" fmla="*/ 4 h 4"/>
                  <a:gd name="T16" fmla="*/ 14 w 14"/>
                  <a:gd name="T17" fmla="*/ 2 h 4"/>
                  <a:gd name="T18" fmla="*/ 12 w 14"/>
                  <a:gd name="T19" fmla="*/ 0 h 4"/>
                  <a:gd name="T20" fmla="*/ 12 w 14"/>
                  <a:gd name="T21" fmla="*/ 0 h 4"/>
                  <a:gd name="T22" fmla="*/ 12 w 14"/>
                  <a:gd name="T23" fmla="*/ 0 h 4"/>
                  <a:gd name="T24" fmla="*/ 10 w 14"/>
                  <a:gd name="T25" fmla="*/ 0 h 4"/>
                  <a:gd name="T26" fmla="*/ 8 w 14"/>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4"/>
                  <a:gd name="T44" fmla="*/ 14 w 14"/>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4">
                    <a:moveTo>
                      <a:pt x="8" y="0"/>
                    </a:moveTo>
                    <a:lnTo>
                      <a:pt x="2" y="2"/>
                    </a:lnTo>
                    <a:lnTo>
                      <a:pt x="0" y="2"/>
                    </a:lnTo>
                    <a:lnTo>
                      <a:pt x="0" y="4"/>
                    </a:lnTo>
                    <a:lnTo>
                      <a:pt x="4" y="4"/>
                    </a:lnTo>
                    <a:lnTo>
                      <a:pt x="12" y="2"/>
                    </a:lnTo>
                    <a:lnTo>
                      <a:pt x="14" y="4"/>
                    </a:lnTo>
                    <a:lnTo>
                      <a:pt x="14" y="2"/>
                    </a:lnTo>
                    <a:lnTo>
                      <a:pt x="12" y="0"/>
                    </a:lnTo>
                    <a:lnTo>
                      <a:pt x="10" y="0"/>
                    </a:lnTo>
                    <a:lnTo>
                      <a:pt x="8" y="0"/>
                    </a:lnTo>
                    <a:close/>
                  </a:path>
                </a:pathLst>
              </a:custGeom>
              <a:solidFill>
                <a:srgbClr val="0071B4">
                  <a:alpha val="34901"/>
                </a:srgbClr>
              </a:solidFill>
              <a:ln w="9525">
                <a:noFill/>
                <a:round/>
                <a:headEnd/>
                <a:tailEnd/>
              </a:ln>
            </p:spPr>
            <p:txBody>
              <a:bodyPr/>
              <a:lstStyle/>
              <a:p>
                <a:endParaRPr lang="en-US"/>
              </a:p>
            </p:txBody>
          </p:sp>
          <p:sp>
            <p:nvSpPr>
              <p:cNvPr id="14517" name="Freeform 521"/>
              <p:cNvSpPr>
                <a:spLocks/>
              </p:cNvSpPr>
              <p:nvPr/>
            </p:nvSpPr>
            <p:spPr bwMode="auto">
              <a:xfrm>
                <a:off x="1751" y="2779"/>
                <a:ext cx="2" cy="6"/>
              </a:xfrm>
              <a:custGeom>
                <a:avLst/>
                <a:gdLst>
                  <a:gd name="T0" fmla="*/ 2 w 2"/>
                  <a:gd name="T1" fmla="*/ 6 h 6"/>
                  <a:gd name="T2" fmla="*/ 2 w 2"/>
                  <a:gd name="T3" fmla="*/ 0 h 6"/>
                  <a:gd name="T4" fmla="*/ 0 w 2"/>
                  <a:gd name="T5" fmla="*/ 2 h 6"/>
                  <a:gd name="T6" fmla="*/ 0 w 2"/>
                  <a:gd name="T7" fmla="*/ 6 h 6"/>
                  <a:gd name="T8" fmla="*/ 2 w 2"/>
                  <a:gd name="T9" fmla="*/ 6 h 6"/>
                  <a:gd name="T10" fmla="*/ 2 w 2"/>
                  <a:gd name="T11" fmla="*/ 6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6"/>
                    </a:moveTo>
                    <a:lnTo>
                      <a:pt x="2" y="0"/>
                    </a:lnTo>
                    <a:lnTo>
                      <a:pt x="0" y="2"/>
                    </a:lnTo>
                    <a:lnTo>
                      <a:pt x="0" y="6"/>
                    </a:lnTo>
                    <a:lnTo>
                      <a:pt x="2" y="6"/>
                    </a:lnTo>
                    <a:close/>
                  </a:path>
                </a:pathLst>
              </a:custGeom>
              <a:solidFill>
                <a:srgbClr val="0071B4">
                  <a:alpha val="34901"/>
                </a:srgbClr>
              </a:solidFill>
              <a:ln w="9525">
                <a:noFill/>
                <a:round/>
                <a:headEnd/>
                <a:tailEnd/>
              </a:ln>
            </p:spPr>
            <p:txBody>
              <a:bodyPr/>
              <a:lstStyle/>
              <a:p>
                <a:endParaRPr lang="en-US"/>
              </a:p>
            </p:txBody>
          </p:sp>
          <p:sp>
            <p:nvSpPr>
              <p:cNvPr id="14518" name="Rectangle 522"/>
              <p:cNvSpPr>
                <a:spLocks noChangeArrowheads="1"/>
              </p:cNvSpPr>
              <p:nvPr/>
            </p:nvSpPr>
            <p:spPr bwMode="auto">
              <a:xfrm>
                <a:off x="1747" y="2739"/>
                <a:ext cx="1" cy="1"/>
              </a:xfrm>
              <a:prstGeom prst="rect">
                <a:avLst/>
              </a:prstGeom>
              <a:solidFill>
                <a:srgbClr val="0071B4">
                  <a:alpha val="34901"/>
                </a:srgbClr>
              </a:solidFill>
              <a:ln w="9525">
                <a:noFill/>
                <a:miter lim="800000"/>
                <a:headEnd/>
                <a:tailEnd/>
              </a:ln>
            </p:spPr>
            <p:txBody>
              <a:bodyPr/>
              <a:lstStyle/>
              <a:p>
                <a:endParaRPr lang="en-US"/>
              </a:p>
            </p:txBody>
          </p:sp>
          <p:sp>
            <p:nvSpPr>
              <p:cNvPr id="14519" name="Freeform 523"/>
              <p:cNvSpPr>
                <a:spLocks/>
              </p:cNvSpPr>
              <p:nvPr/>
            </p:nvSpPr>
            <p:spPr bwMode="auto">
              <a:xfrm>
                <a:off x="1675" y="2812"/>
                <a:ext cx="6" cy="8"/>
              </a:xfrm>
              <a:custGeom>
                <a:avLst/>
                <a:gdLst>
                  <a:gd name="T0" fmla="*/ 0 w 6"/>
                  <a:gd name="T1" fmla="*/ 6 h 8"/>
                  <a:gd name="T2" fmla="*/ 0 w 6"/>
                  <a:gd name="T3" fmla="*/ 6 h 8"/>
                  <a:gd name="T4" fmla="*/ 2 w 6"/>
                  <a:gd name="T5" fmla="*/ 8 h 8"/>
                  <a:gd name="T6" fmla="*/ 2 w 6"/>
                  <a:gd name="T7" fmla="*/ 8 h 8"/>
                  <a:gd name="T8" fmla="*/ 6 w 6"/>
                  <a:gd name="T9" fmla="*/ 6 h 8"/>
                  <a:gd name="T10" fmla="*/ 6 w 6"/>
                  <a:gd name="T11" fmla="*/ 4 h 8"/>
                  <a:gd name="T12" fmla="*/ 6 w 6"/>
                  <a:gd name="T13" fmla="*/ 2 h 8"/>
                  <a:gd name="T14" fmla="*/ 6 w 6"/>
                  <a:gd name="T15" fmla="*/ 2 h 8"/>
                  <a:gd name="T16" fmla="*/ 6 w 6"/>
                  <a:gd name="T17" fmla="*/ 2 h 8"/>
                  <a:gd name="T18" fmla="*/ 4 w 6"/>
                  <a:gd name="T19" fmla="*/ 2 h 8"/>
                  <a:gd name="T20" fmla="*/ 4 w 6"/>
                  <a:gd name="T21" fmla="*/ 0 h 8"/>
                  <a:gd name="T22" fmla="*/ 2 w 6"/>
                  <a:gd name="T23" fmla="*/ 2 h 8"/>
                  <a:gd name="T24" fmla="*/ 2 w 6"/>
                  <a:gd name="T25" fmla="*/ 2 h 8"/>
                  <a:gd name="T26" fmla="*/ 2 w 6"/>
                  <a:gd name="T27" fmla="*/ 4 h 8"/>
                  <a:gd name="T28" fmla="*/ 2 w 6"/>
                  <a:gd name="T29" fmla="*/ 4 h 8"/>
                  <a:gd name="T30" fmla="*/ 2 w 6"/>
                  <a:gd name="T31" fmla="*/ 6 h 8"/>
                  <a:gd name="T32" fmla="*/ 0 w 6"/>
                  <a:gd name="T33" fmla="*/ 6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8"/>
                  <a:gd name="T53" fmla="*/ 6 w 6"/>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8">
                    <a:moveTo>
                      <a:pt x="0" y="6"/>
                    </a:moveTo>
                    <a:lnTo>
                      <a:pt x="0" y="6"/>
                    </a:lnTo>
                    <a:lnTo>
                      <a:pt x="2" y="8"/>
                    </a:lnTo>
                    <a:lnTo>
                      <a:pt x="6" y="6"/>
                    </a:lnTo>
                    <a:lnTo>
                      <a:pt x="6" y="4"/>
                    </a:lnTo>
                    <a:lnTo>
                      <a:pt x="6" y="2"/>
                    </a:lnTo>
                    <a:lnTo>
                      <a:pt x="4" y="2"/>
                    </a:lnTo>
                    <a:lnTo>
                      <a:pt x="4" y="0"/>
                    </a:lnTo>
                    <a:lnTo>
                      <a:pt x="2" y="2"/>
                    </a:lnTo>
                    <a:lnTo>
                      <a:pt x="2" y="4"/>
                    </a:lnTo>
                    <a:lnTo>
                      <a:pt x="2" y="6"/>
                    </a:lnTo>
                    <a:lnTo>
                      <a:pt x="0" y="6"/>
                    </a:lnTo>
                    <a:close/>
                  </a:path>
                </a:pathLst>
              </a:custGeom>
              <a:solidFill>
                <a:srgbClr val="0071B4">
                  <a:alpha val="34901"/>
                </a:srgbClr>
              </a:solidFill>
              <a:ln w="9525">
                <a:noFill/>
                <a:round/>
                <a:headEnd/>
                <a:tailEnd/>
              </a:ln>
            </p:spPr>
            <p:txBody>
              <a:bodyPr/>
              <a:lstStyle/>
              <a:p>
                <a:endParaRPr lang="en-US"/>
              </a:p>
            </p:txBody>
          </p:sp>
          <p:sp>
            <p:nvSpPr>
              <p:cNvPr id="14520" name="Freeform 524"/>
              <p:cNvSpPr>
                <a:spLocks/>
              </p:cNvSpPr>
              <p:nvPr/>
            </p:nvSpPr>
            <p:spPr bwMode="auto">
              <a:xfrm>
                <a:off x="1695" y="2771"/>
                <a:ext cx="6" cy="2"/>
              </a:xfrm>
              <a:custGeom>
                <a:avLst/>
                <a:gdLst>
                  <a:gd name="T0" fmla="*/ 6 w 6"/>
                  <a:gd name="T1" fmla="*/ 2 h 2"/>
                  <a:gd name="T2" fmla="*/ 6 w 6"/>
                  <a:gd name="T3" fmla="*/ 0 h 2"/>
                  <a:gd name="T4" fmla="*/ 4 w 6"/>
                  <a:gd name="T5" fmla="*/ 0 h 2"/>
                  <a:gd name="T6" fmla="*/ 2 w 6"/>
                  <a:gd name="T7" fmla="*/ 0 h 2"/>
                  <a:gd name="T8" fmla="*/ 0 w 6"/>
                  <a:gd name="T9" fmla="*/ 2 h 2"/>
                  <a:gd name="T10" fmla="*/ 0 w 6"/>
                  <a:gd name="T11" fmla="*/ 2 h 2"/>
                  <a:gd name="T12" fmla="*/ 0 w 6"/>
                  <a:gd name="T13" fmla="*/ 2 h 2"/>
                  <a:gd name="T14" fmla="*/ 4 w 6"/>
                  <a:gd name="T15" fmla="*/ 0 h 2"/>
                  <a:gd name="T16" fmla="*/ 6 w 6"/>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2"/>
                  <a:gd name="T29" fmla="*/ 6 w 6"/>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2">
                    <a:moveTo>
                      <a:pt x="6" y="2"/>
                    </a:moveTo>
                    <a:lnTo>
                      <a:pt x="6" y="0"/>
                    </a:lnTo>
                    <a:lnTo>
                      <a:pt x="4" y="0"/>
                    </a:lnTo>
                    <a:lnTo>
                      <a:pt x="2" y="0"/>
                    </a:lnTo>
                    <a:lnTo>
                      <a:pt x="0" y="2"/>
                    </a:lnTo>
                    <a:lnTo>
                      <a:pt x="4" y="0"/>
                    </a:lnTo>
                    <a:lnTo>
                      <a:pt x="6" y="2"/>
                    </a:lnTo>
                    <a:close/>
                  </a:path>
                </a:pathLst>
              </a:custGeom>
              <a:solidFill>
                <a:srgbClr val="0071B4">
                  <a:alpha val="34901"/>
                </a:srgbClr>
              </a:solidFill>
              <a:ln w="9525">
                <a:noFill/>
                <a:round/>
                <a:headEnd/>
                <a:tailEnd/>
              </a:ln>
            </p:spPr>
            <p:txBody>
              <a:bodyPr/>
              <a:lstStyle/>
              <a:p>
                <a:endParaRPr lang="en-US"/>
              </a:p>
            </p:txBody>
          </p:sp>
          <p:sp>
            <p:nvSpPr>
              <p:cNvPr id="14521" name="Freeform 525"/>
              <p:cNvSpPr>
                <a:spLocks/>
              </p:cNvSpPr>
              <p:nvPr/>
            </p:nvSpPr>
            <p:spPr bwMode="auto">
              <a:xfrm>
                <a:off x="1743" y="2862"/>
                <a:ext cx="30" cy="12"/>
              </a:xfrm>
              <a:custGeom>
                <a:avLst/>
                <a:gdLst>
                  <a:gd name="T0" fmla="*/ 20 w 30"/>
                  <a:gd name="T1" fmla="*/ 4 h 12"/>
                  <a:gd name="T2" fmla="*/ 18 w 30"/>
                  <a:gd name="T3" fmla="*/ 2 h 12"/>
                  <a:gd name="T4" fmla="*/ 18 w 30"/>
                  <a:gd name="T5" fmla="*/ 2 h 12"/>
                  <a:gd name="T6" fmla="*/ 6 w 30"/>
                  <a:gd name="T7" fmla="*/ 0 h 12"/>
                  <a:gd name="T8" fmla="*/ 0 w 30"/>
                  <a:gd name="T9" fmla="*/ 2 h 12"/>
                  <a:gd name="T10" fmla="*/ 0 w 30"/>
                  <a:gd name="T11" fmla="*/ 4 h 12"/>
                  <a:gd name="T12" fmla="*/ 2 w 30"/>
                  <a:gd name="T13" fmla="*/ 6 h 12"/>
                  <a:gd name="T14" fmla="*/ 4 w 30"/>
                  <a:gd name="T15" fmla="*/ 6 h 12"/>
                  <a:gd name="T16" fmla="*/ 10 w 30"/>
                  <a:gd name="T17" fmla="*/ 10 h 12"/>
                  <a:gd name="T18" fmla="*/ 12 w 30"/>
                  <a:gd name="T19" fmla="*/ 10 h 12"/>
                  <a:gd name="T20" fmla="*/ 14 w 30"/>
                  <a:gd name="T21" fmla="*/ 12 h 12"/>
                  <a:gd name="T22" fmla="*/ 16 w 30"/>
                  <a:gd name="T23" fmla="*/ 12 h 12"/>
                  <a:gd name="T24" fmla="*/ 18 w 30"/>
                  <a:gd name="T25" fmla="*/ 10 h 12"/>
                  <a:gd name="T26" fmla="*/ 20 w 30"/>
                  <a:gd name="T27" fmla="*/ 10 h 12"/>
                  <a:gd name="T28" fmla="*/ 22 w 30"/>
                  <a:gd name="T29" fmla="*/ 10 h 12"/>
                  <a:gd name="T30" fmla="*/ 26 w 30"/>
                  <a:gd name="T31" fmla="*/ 10 h 12"/>
                  <a:gd name="T32" fmla="*/ 30 w 30"/>
                  <a:gd name="T33" fmla="*/ 10 h 12"/>
                  <a:gd name="T34" fmla="*/ 28 w 30"/>
                  <a:gd name="T35" fmla="*/ 6 h 12"/>
                  <a:gd name="T36" fmla="*/ 22 w 30"/>
                  <a:gd name="T37" fmla="*/ 6 h 12"/>
                  <a:gd name="T38" fmla="*/ 20 w 30"/>
                  <a:gd name="T39" fmla="*/ 4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
                  <a:gd name="T61" fmla="*/ 0 h 12"/>
                  <a:gd name="T62" fmla="*/ 30 w 30"/>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 h="12">
                    <a:moveTo>
                      <a:pt x="20" y="4"/>
                    </a:moveTo>
                    <a:lnTo>
                      <a:pt x="18" y="2"/>
                    </a:lnTo>
                    <a:lnTo>
                      <a:pt x="6" y="0"/>
                    </a:lnTo>
                    <a:lnTo>
                      <a:pt x="0" y="2"/>
                    </a:lnTo>
                    <a:lnTo>
                      <a:pt x="0" y="4"/>
                    </a:lnTo>
                    <a:lnTo>
                      <a:pt x="2" y="6"/>
                    </a:lnTo>
                    <a:lnTo>
                      <a:pt x="4" y="6"/>
                    </a:lnTo>
                    <a:lnTo>
                      <a:pt x="10" y="10"/>
                    </a:lnTo>
                    <a:lnTo>
                      <a:pt x="12" y="10"/>
                    </a:lnTo>
                    <a:lnTo>
                      <a:pt x="14" y="12"/>
                    </a:lnTo>
                    <a:lnTo>
                      <a:pt x="16" y="12"/>
                    </a:lnTo>
                    <a:lnTo>
                      <a:pt x="18" y="10"/>
                    </a:lnTo>
                    <a:lnTo>
                      <a:pt x="20" y="10"/>
                    </a:lnTo>
                    <a:lnTo>
                      <a:pt x="22" y="10"/>
                    </a:lnTo>
                    <a:lnTo>
                      <a:pt x="26" y="10"/>
                    </a:lnTo>
                    <a:lnTo>
                      <a:pt x="30" y="10"/>
                    </a:lnTo>
                    <a:lnTo>
                      <a:pt x="28" y="6"/>
                    </a:lnTo>
                    <a:lnTo>
                      <a:pt x="22" y="6"/>
                    </a:lnTo>
                    <a:lnTo>
                      <a:pt x="20" y="4"/>
                    </a:lnTo>
                    <a:close/>
                  </a:path>
                </a:pathLst>
              </a:custGeom>
              <a:solidFill>
                <a:srgbClr val="0071B4">
                  <a:alpha val="34901"/>
                </a:srgbClr>
              </a:solidFill>
              <a:ln w="9525">
                <a:noFill/>
                <a:round/>
                <a:headEnd/>
                <a:tailEnd/>
              </a:ln>
            </p:spPr>
            <p:txBody>
              <a:bodyPr/>
              <a:lstStyle/>
              <a:p>
                <a:endParaRPr lang="en-US"/>
              </a:p>
            </p:txBody>
          </p:sp>
          <p:sp>
            <p:nvSpPr>
              <p:cNvPr id="14522" name="Freeform 526"/>
              <p:cNvSpPr>
                <a:spLocks/>
              </p:cNvSpPr>
              <p:nvPr/>
            </p:nvSpPr>
            <p:spPr bwMode="auto">
              <a:xfrm>
                <a:off x="1652" y="2795"/>
                <a:ext cx="149" cy="49"/>
              </a:xfrm>
              <a:custGeom>
                <a:avLst/>
                <a:gdLst>
                  <a:gd name="T0" fmla="*/ 149 w 149"/>
                  <a:gd name="T1" fmla="*/ 41 h 49"/>
                  <a:gd name="T2" fmla="*/ 141 w 149"/>
                  <a:gd name="T3" fmla="*/ 39 h 49"/>
                  <a:gd name="T4" fmla="*/ 139 w 149"/>
                  <a:gd name="T5" fmla="*/ 35 h 49"/>
                  <a:gd name="T6" fmla="*/ 127 w 149"/>
                  <a:gd name="T7" fmla="*/ 35 h 49"/>
                  <a:gd name="T8" fmla="*/ 127 w 149"/>
                  <a:gd name="T9" fmla="*/ 33 h 49"/>
                  <a:gd name="T10" fmla="*/ 129 w 149"/>
                  <a:gd name="T11" fmla="*/ 31 h 49"/>
                  <a:gd name="T12" fmla="*/ 125 w 149"/>
                  <a:gd name="T13" fmla="*/ 29 h 49"/>
                  <a:gd name="T14" fmla="*/ 119 w 149"/>
                  <a:gd name="T15" fmla="*/ 29 h 49"/>
                  <a:gd name="T16" fmla="*/ 117 w 149"/>
                  <a:gd name="T17" fmla="*/ 27 h 49"/>
                  <a:gd name="T18" fmla="*/ 107 w 149"/>
                  <a:gd name="T19" fmla="*/ 21 h 49"/>
                  <a:gd name="T20" fmla="*/ 95 w 149"/>
                  <a:gd name="T21" fmla="*/ 17 h 49"/>
                  <a:gd name="T22" fmla="*/ 91 w 149"/>
                  <a:gd name="T23" fmla="*/ 13 h 49"/>
                  <a:gd name="T24" fmla="*/ 87 w 149"/>
                  <a:gd name="T25" fmla="*/ 13 h 49"/>
                  <a:gd name="T26" fmla="*/ 87 w 149"/>
                  <a:gd name="T27" fmla="*/ 11 h 49"/>
                  <a:gd name="T28" fmla="*/ 85 w 149"/>
                  <a:gd name="T29" fmla="*/ 11 h 49"/>
                  <a:gd name="T30" fmla="*/ 77 w 149"/>
                  <a:gd name="T31" fmla="*/ 11 h 49"/>
                  <a:gd name="T32" fmla="*/ 73 w 149"/>
                  <a:gd name="T33" fmla="*/ 7 h 49"/>
                  <a:gd name="T34" fmla="*/ 65 w 149"/>
                  <a:gd name="T35" fmla="*/ 2 h 49"/>
                  <a:gd name="T36" fmla="*/ 59 w 149"/>
                  <a:gd name="T37" fmla="*/ 2 h 49"/>
                  <a:gd name="T38" fmla="*/ 33 w 149"/>
                  <a:gd name="T39" fmla="*/ 0 h 49"/>
                  <a:gd name="T40" fmla="*/ 6 w 149"/>
                  <a:gd name="T41" fmla="*/ 11 h 49"/>
                  <a:gd name="T42" fmla="*/ 6 w 149"/>
                  <a:gd name="T43" fmla="*/ 15 h 49"/>
                  <a:gd name="T44" fmla="*/ 4 w 149"/>
                  <a:gd name="T45" fmla="*/ 17 h 49"/>
                  <a:gd name="T46" fmla="*/ 0 w 149"/>
                  <a:gd name="T47" fmla="*/ 19 h 49"/>
                  <a:gd name="T48" fmla="*/ 6 w 149"/>
                  <a:gd name="T49" fmla="*/ 19 h 49"/>
                  <a:gd name="T50" fmla="*/ 6 w 149"/>
                  <a:gd name="T51" fmla="*/ 21 h 49"/>
                  <a:gd name="T52" fmla="*/ 12 w 149"/>
                  <a:gd name="T53" fmla="*/ 17 h 49"/>
                  <a:gd name="T54" fmla="*/ 23 w 149"/>
                  <a:gd name="T55" fmla="*/ 13 h 49"/>
                  <a:gd name="T56" fmla="*/ 29 w 149"/>
                  <a:gd name="T57" fmla="*/ 7 h 49"/>
                  <a:gd name="T58" fmla="*/ 41 w 149"/>
                  <a:gd name="T59" fmla="*/ 7 h 49"/>
                  <a:gd name="T60" fmla="*/ 43 w 149"/>
                  <a:gd name="T61" fmla="*/ 9 h 49"/>
                  <a:gd name="T62" fmla="*/ 37 w 149"/>
                  <a:gd name="T63" fmla="*/ 11 h 49"/>
                  <a:gd name="T64" fmla="*/ 39 w 149"/>
                  <a:gd name="T65" fmla="*/ 13 h 49"/>
                  <a:gd name="T66" fmla="*/ 45 w 149"/>
                  <a:gd name="T67" fmla="*/ 15 h 49"/>
                  <a:gd name="T68" fmla="*/ 47 w 149"/>
                  <a:gd name="T69" fmla="*/ 15 h 49"/>
                  <a:gd name="T70" fmla="*/ 51 w 149"/>
                  <a:gd name="T71" fmla="*/ 15 h 49"/>
                  <a:gd name="T72" fmla="*/ 53 w 149"/>
                  <a:gd name="T73" fmla="*/ 15 h 49"/>
                  <a:gd name="T74" fmla="*/ 61 w 149"/>
                  <a:gd name="T75" fmla="*/ 17 h 49"/>
                  <a:gd name="T76" fmla="*/ 75 w 149"/>
                  <a:gd name="T77" fmla="*/ 23 h 49"/>
                  <a:gd name="T78" fmla="*/ 87 w 149"/>
                  <a:gd name="T79" fmla="*/ 25 h 49"/>
                  <a:gd name="T80" fmla="*/ 95 w 149"/>
                  <a:gd name="T81" fmla="*/ 37 h 49"/>
                  <a:gd name="T82" fmla="*/ 109 w 149"/>
                  <a:gd name="T83" fmla="*/ 39 h 49"/>
                  <a:gd name="T84" fmla="*/ 109 w 149"/>
                  <a:gd name="T85" fmla="*/ 41 h 49"/>
                  <a:gd name="T86" fmla="*/ 99 w 149"/>
                  <a:gd name="T87" fmla="*/ 47 h 49"/>
                  <a:gd name="T88" fmla="*/ 101 w 149"/>
                  <a:gd name="T89" fmla="*/ 49 h 49"/>
                  <a:gd name="T90" fmla="*/ 149 w 149"/>
                  <a:gd name="T91" fmla="*/ 43 h 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9"/>
                  <a:gd name="T139" fmla="*/ 0 h 49"/>
                  <a:gd name="T140" fmla="*/ 149 w 149"/>
                  <a:gd name="T141" fmla="*/ 49 h 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9" h="49">
                    <a:moveTo>
                      <a:pt x="149" y="43"/>
                    </a:moveTo>
                    <a:lnTo>
                      <a:pt x="149" y="41"/>
                    </a:lnTo>
                    <a:lnTo>
                      <a:pt x="145" y="41"/>
                    </a:lnTo>
                    <a:lnTo>
                      <a:pt x="141" y="39"/>
                    </a:lnTo>
                    <a:lnTo>
                      <a:pt x="141" y="37"/>
                    </a:lnTo>
                    <a:lnTo>
                      <a:pt x="139" y="35"/>
                    </a:lnTo>
                    <a:lnTo>
                      <a:pt x="137" y="35"/>
                    </a:lnTo>
                    <a:lnTo>
                      <a:pt x="127" y="35"/>
                    </a:lnTo>
                    <a:lnTo>
                      <a:pt x="127" y="33"/>
                    </a:lnTo>
                    <a:lnTo>
                      <a:pt x="129" y="31"/>
                    </a:lnTo>
                    <a:lnTo>
                      <a:pt x="127" y="29"/>
                    </a:lnTo>
                    <a:lnTo>
                      <a:pt x="125" y="29"/>
                    </a:lnTo>
                    <a:lnTo>
                      <a:pt x="121" y="29"/>
                    </a:lnTo>
                    <a:lnTo>
                      <a:pt x="119" y="29"/>
                    </a:lnTo>
                    <a:lnTo>
                      <a:pt x="119" y="27"/>
                    </a:lnTo>
                    <a:lnTo>
                      <a:pt x="117" y="27"/>
                    </a:lnTo>
                    <a:lnTo>
                      <a:pt x="115" y="27"/>
                    </a:lnTo>
                    <a:lnTo>
                      <a:pt x="107" y="21"/>
                    </a:lnTo>
                    <a:lnTo>
                      <a:pt x="95" y="17"/>
                    </a:lnTo>
                    <a:lnTo>
                      <a:pt x="93" y="15"/>
                    </a:lnTo>
                    <a:lnTo>
                      <a:pt x="91" y="13"/>
                    </a:lnTo>
                    <a:lnTo>
                      <a:pt x="87" y="13"/>
                    </a:lnTo>
                    <a:lnTo>
                      <a:pt x="87" y="11"/>
                    </a:lnTo>
                    <a:lnTo>
                      <a:pt x="85" y="11"/>
                    </a:lnTo>
                    <a:lnTo>
                      <a:pt x="83" y="9"/>
                    </a:lnTo>
                    <a:lnTo>
                      <a:pt x="77" y="11"/>
                    </a:lnTo>
                    <a:lnTo>
                      <a:pt x="75" y="9"/>
                    </a:lnTo>
                    <a:lnTo>
                      <a:pt x="73" y="7"/>
                    </a:lnTo>
                    <a:lnTo>
                      <a:pt x="71" y="6"/>
                    </a:lnTo>
                    <a:lnTo>
                      <a:pt x="65" y="2"/>
                    </a:lnTo>
                    <a:lnTo>
                      <a:pt x="61" y="2"/>
                    </a:lnTo>
                    <a:lnTo>
                      <a:pt x="59" y="2"/>
                    </a:lnTo>
                    <a:lnTo>
                      <a:pt x="57" y="0"/>
                    </a:lnTo>
                    <a:lnTo>
                      <a:pt x="33" y="0"/>
                    </a:lnTo>
                    <a:lnTo>
                      <a:pt x="8" y="9"/>
                    </a:lnTo>
                    <a:lnTo>
                      <a:pt x="6" y="11"/>
                    </a:lnTo>
                    <a:lnTo>
                      <a:pt x="6" y="15"/>
                    </a:lnTo>
                    <a:lnTo>
                      <a:pt x="6" y="17"/>
                    </a:lnTo>
                    <a:lnTo>
                      <a:pt x="4" y="17"/>
                    </a:lnTo>
                    <a:lnTo>
                      <a:pt x="0" y="19"/>
                    </a:lnTo>
                    <a:lnTo>
                      <a:pt x="4" y="19"/>
                    </a:lnTo>
                    <a:lnTo>
                      <a:pt x="6" y="19"/>
                    </a:lnTo>
                    <a:lnTo>
                      <a:pt x="6" y="21"/>
                    </a:lnTo>
                    <a:lnTo>
                      <a:pt x="10" y="17"/>
                    </a:lnTo>
                    <a:lnTo>
                      <a:pt x="12" y="17"/>
                    </a:lnTo>
                    <a:lnTo>
                      <a:pt x="14" y="15"/>
                    </a:lnTo>
                    <a:lnTo>
                      <a:pt x="23" y="13"/>
                    </a:lnTo>
                    <a:lnTo>
                      <a:pt x="23" y="9"/>
                    </a:lnTo>
                    <a:lnTo>
                      <a:pt x="29" y="7"/>
                    </a:lnTo>
                    <a:lnTo>
                      <a:pt x="41" y="7"/>
                    </a:lnTo>
                    <a:lnTo>
                      <a:pt x="43" y="7"/>
                    </a:lnTo>
                    <a:lnTo>
                      <a:pt x="43" y="9"/>
                    </a:lnTo>
                    <a:lnTo>
                      <a:pt x="37" y="11"/>
                    </a:lnTo>
                    <a:lnTo>
                      <a:pt x="39" y="13"/>
                    </a:lnTo>
                    <a:lnTo>
                      <a:pt x="45" y="15"/>
                    </a:lnTo>
                    <a:lnTo>
                      <a:pt x="47" y="15"/>
                    </a:lnTo>
                    <a:lnTo>
                      <a:pt x="49" y="15"/>
                    </a:lnTo>
                    <a:lnTo>
                      <a:pt x="51" y="15"/>
                    </a:lnTo>
                    <a:lnTo>
                      <a:pt x="53" y="15"/>
                    </a:lnTo>
                    <a:lnTo>
                      <a:pt x="59" y="15"/>
                    </a:lnTo>
                    <a:lnTo>
                      <a:pt x="61" y="17"/>
                    </a:lnTo>
                    <a:lnTo>
                      <a:pt x="65" y="19"/>
                    </a:lnTo>
                    <a:lnTo>
                      <a:pt x="75" y="23"/>
                    </a:lnTo>
                    <a:lnTo>
                      <a:pt x="85" y="23"/>
                    </a:lnTo>
                    <a:lnTo>
                      <a:pt x="87" y="25"/>
                    </a:lnTo>
                    <a:lnTo>
                      <a:pt x="89" y="31"/>
                    </a:lnTo>
                    <a:lnTo>
                      <a:pt x="95" y="37"/>
                    </a:lnTo>
                    <a:lnTo>
                      <a:pt x="103" y="37"/>
                    </a:lnTo>
                    <a:lnTo>
                      <a:pt x="109" y="39"/>
                    </a:lnTo>
                    <a:lnTo>
                      <a:pt x="109" y="41"/>
                    </a:lnTo>
                    <a:lnTo>
                      <a:pt x="103" y="45"/>
                    </a:lnTo>
                    <a:lnTo>
                      <a:pt x="99" y="47"/>
                    </a:lnTo>
                    <a:lnTo>
                      <a:pt x="99" y="49"/>
                    </a:lnTo>
                    <a:lnTo>
                      <a:pt x="101" y="49"/>
                    </a:lnTo>
                    <a:lnTo>
                      <a:pt x="137" y="47"/>
                    </a:lnTo>
                    <a:lnTo>
                      <a:pt x="149" y="43"/>
                    </a:lnTo>
                    <a:close/>
                  </a:path>
                </a:pathLst>
              </a:custGeom>
              <a:solidFill>
                <a:srgbClr val="0071B4">
                  <a:alpha val="34901"/>
                </a:srgbClr>
              </a:solidFill>
              <a:ln w="9525">
                <a:noFill/>
                <a:round/>
                <a:headEnd/>
                <a:tailEnd/>
              </a:ln>
            </p:spPr>
            <p:txBody>
              <a:bodyPr/>
              <a:lstStyle/>
              <a:p>
                <a:endParaRPr lang="en-US"/>
              </a:p>
            </p:txBody>
          </p:sp>
          <p:sp>
            <p:nvSpPr>
              <p:cNvPr id="14523" name="Freeform 527"/>
              <p:cNvSpPr>
                <a:spLocks/>
              </p:cNvSpPr>
              <p:nvPr/>
            </p:nvSpPr>
            <p:spPr bwMode="auto">
              <a:xfrm>
                <a:off x="1875" y="2438"/>
                <a:ext cx="2" cy="4"/>
              </a:xfrm>
              <a:custGeom>
                <a:avLst/>
                <a:gdLst>
                  <a:gd name="T0" fmla="*/ 0 w 2"/>
                  <a:gd name="T1" fmla="*/ 0 h 4"/>
                  <a:gd name="T2" fmla="*/ 0 w 2"/>
                  <a:gd name="T3" fmla="*/ 2 h 4"/>
                  <a:gd name="T4" fmla="*/ 0 w 2"/>
                  <a:gd name="T5" fmla="*/ 4 h 4"/>
                  <a:gd name="T6" fmla="*/ 2 w 2"/>
                  <a:gd name="T7" fmla="*/ 4 h 4"/>
                  <a:gd name="T8" fmla="*/ 2 w 2"/>
                  <a:gd name="T9" fmla="*/ 2 h 4"/>
                  <a:gd name="T10" fmla="*/ 2 w 2"/>
                  <a:gd name="T11" fmla="*/ 2 h 4"/>
                  <a:gd name="T12" fmla="*/ 2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2"/>
                    </a:lnTo>
                    <a:lnTo>
                      <a:pt x="0" y="4"/>
                    </a:lnTo>
                    <a:lnTo>
                      <a:pt x="2" y="4"/>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524" name="Freeform 528"/>
              <p:cNvSpPr>
                <a:spLocks/>
              </p:cNvSpPr>
              <p:nvPr/>
            </p:nvSpPr>
            <p:spPr bwMode="auto">
              <a:xfrm>
                <a:off x="1932" y="2874"/>
                <a:ext cx="2" cy="2"/>
              </a:xfrm>
              <a:custGeom>
                <a:avLst/>
                <a:gdLst>
                  <a:gd name="T0" fmla="*/ 0 w 2"/>
                  <a:gd name="T1" fmla="*/ 2 h 2"/>
                  <a:gd name="T2" fmla="*/ 2 w 2"/>
                  <a:gd name="T3" fmla="*/ 0 h 2"/>
                  <a:gd name="T4" fmla="*/ 0 w 2"/>
                  <a:gd name="T5" fmla="*/ 0 h 2"/>
                  <a:gd name="T6" fmla="*/ 0 w 2"/>
                  <a:gd name="T7" fmla="*/ 0 h 2"/>
                  <a:gd name="T8" fmla="*/ 0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525" name="Freeform 529"/>
              <p:cNvSpPr>
                <a:spLocks/>
              </p:cNvSpPr>
              <p:nvPr/>
            </p:nvSpPr>
            <p:spPr bwMode="auto">
              <a:xfrm>
                <a:off x="4533" y="2990"/>
                <a:ext cx="65" cy="57"/>
              </a:xfrm>
              <a:custGeom>
                <a:avLst/>
                <a:gdLst>
                  <a:gd name="T0" fmla="*/ 51 w 65"/>
                  <a:gd name="T1" fmla="*/ 0 h 57"/>
                  <a:gd name="T2" fmla="*/ 49 w 65"/>
                  <a:gd name="T3" fmla="*/ 0 h 57"/>
                  <a:gd name="T4" fmla="*/ 49 w 65"/>
                  <a:gd name="T5" fmla="*/ 10 h 57"/>
                  <a:gd name="T6" fmla="*/ 47 w 65"/>
                  <a:gd name="T7" fmla="*/ 10 h 57"/>
                  <a:gd name="T8" fmla="*/ 39 w 65"/>
                  <a:gd name="T9" fmla="*/ 10 h 57"/>
                  <a:gd name="T10" fmla="*/ 39 w 65"/>
                  <a:gd name="T11" fmla="*/ 14 h 57"/>
                  <a:gd name="T12" fmla="*/ 35 w 65"/>
                  <a:gd name="T13" fmla="*/ 16 h 57"/>
                  <a:gd name="T14" fmla="*/ 31 w 65"/>
                  <a:gd name="T15" fmla="*/ 22 h 57"/>
                  <a:gd name="T16" fmla="*/ 27 w 65"/>
                  <a:gd name="T17" fmla="*/ 20 h 57"/>
                  <a:gd name="T18" fmla="*/ 20 w 65"/>
                  <a:gd name="T19" fmla="*/ 14 h 57"/>
                  <a:gd name="T20" fmla="*/ 16 w 65"/>
                  <a:gd name="T21" fmla="*/ 18 h 57"/>
                  <a:gd name="T22" fmla="*/ 14 w 65"/>
                  <a:gd name="T23" fmla="*/ 22 h 57"/>
                  <a:gd name="T24" fmla="*/ 4 w 65"/>
                  <a:gd name="T25" fmla="*/ 26 h 57"/>
                  <a:gd name="T26" fmla="*/ 2 w 65"/>
                  <a:gd name="T27" fmla="*/ 39 h 57"/>
                  <a:gd name="T28" fmla="*/ 4 w 65"/>
                  <a:gd name="T29" fmla="*/ 39 h 57"/>
                  <a:gd name="T30" fmla="*/ 10 w 65"/>
                  <a:gd name="T31" fmla="*/ 28 h 57"/>
                  <a:gd name="T32" fmla="*/ 14 w 65"/>
                  <a:gd name="T33" fmla="*/ 34 h 57"/>
                  <a:gd name="T34" fmla="*/ 18 w 65"/>
                  <a:gd name="T35" fmla="*/ 30 h 57"/>
                  <a:gd name="T36" fmla="*/ 20 w 65"/>
                  <a:gd name="T37" fmla="*/ 30 h 57"/>
                  <a:gd name="T38" fmla="*/ 22 w 65"/>
                  <a:gd name="T39" fmla="*/ 30 h 57"/>
                  <a:gd name="T40" fmla="*/ 26 w 65"/>
                  <a:gd name="T41" fmla="*/ 26 h 57"/>
                  <a:gd name="T42" fmla="*/ 31 w 65"/>
                  <a:gd name="T43" fmla="*/ 32 h 57"/>
                  <a:gd name="T44" fmla="*/ 29 w 65"/>
                  <a:gd name="T45" fmla="*/ 38 h 57"/>
                  <a:gd name="T46" fmla="*/ 33 w 65"/>
                  <a:gd name="T47" fmla="*/ 49 h 57"/>
                  <a:gd name="T48" fmla="*/ 45 w 65"/>
                  <a:gd name="T49" fmla="*/ 53 h 57"/>
                  <a:gd name="T50" fmla="*/ 47 w 65"/>
                  <a:gd name="T51" fmla="*/ 55 h 57"/>
                  <a:gd name="T52" fmla="*/ 53 w 65"/>
                  <a:gd name="T53" fmla="*/ 51 h 57"/>
                  <a:gd name="T54" fmla="*/ 51 w 65"/>
                  <a:gd name="T55" fmla="*/ 45 h 57"/>
                  <a:gd name="T56" fmla="*/ 49 w 65"/>
                  <a:gd name="T57" fmla="*/ 39 h 57"/>
                  <a:gd name="T58" fmla="*/ 55 w 65"/>
                  <a:gd name="T59" fmla="*/ 34 h 57"/>
                  <a:gd name="T60" fmla="*/ 59 w 65"/>
                  <a:gd name="T61" fmla="*/ 45 h 57"/>
                  <a:gd name="T62" fmla="*/ 61 w 65"/>
                  <a:gd name="T63" fmla="*/ 39 h 57"/>
                  <a:gd name="T64" fmla="*/ 63 w 65"/>
                  <a:gd name="T65" fmla="*/ 38 h 57"/>
                  <a:gd name="T66" fmla="*/ 65 w 65"/>
                  <a:gd name="T67" fmla="*/ 32 h 57"/>
                  <a:gd name="T68" fmla="*/ 63 w 65"/>
                  <a:gd name="T69" fmla="*/ 22 h 57"/>
                  <a:gd name="T70" fmla="*/ 61 w 65"/>
                  <a:gd name="T71" fmla="*/ 18 h 57"/>
                  <a:gd name="T72" fmla="*/ 61 w 65"/>
                  <a:gd name="T73" fmla="*/ 14 h 57"/>
                  <a:gd name="T74" fmla="*/ 59 w 65"/>
                  <a:gd name="T75" fmla="*/ 6 h 57"/>
                  <a:gd name="T76" fmla="*/ 57 w 65"/>
                  <a:gd name="T77" fmla="*/ 6 h 57"/>
                  <a:gd name="T78" fmla="*/ 53 w 65"/>
                  <a:gd name="T79" fmla="*/ 2 h 5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5"/>
                  <a:gd name="T121" fmla="*/ 0 h 57"/>
                  <a:gd name="T122" fmla="*/ 65 w 65"/>
                  <a:gd name="T123" fmla="*/ 57 h 5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5" h="57">
                    <a:moveTo>
                      <a:pt x="53" y="2"/>
                    </a:moveTo>
                    <a:lnTo>
                      <a:pt x="51" y="0"/>
                    </a:lnTo>
                    <a:lnTo>
                      <a:pt x="49" y="0"/>
                    </a:lnTo>
                    <a:lnTo>
                      <a:pt x="49" y="6"/>
                    </a:lnTo>
                    <a:lnTo>
                      <a:pt x="49" y="10"/>
                    </a:lnTo>
                    <a:lnTo>
                      <a:pt x="47" y="10"/>
                    </a:lnTo>
                    <a:lnTo>
                      <a:pt x="43" y="12"/>
                    </a:lnTo>
                    <a:lnTo>
                      <a:pt x="39" y="10"/>
                    </a:lnTo>
                    <a:lnTo>
                      <a:pt x="39" y="12"/>
                    </a:lnTo>
                    <a:lnTo>
                      <a:pt x="39" y="14"/>
                    </a:lnTo>
                    <a:lnTo>
                      <a:pt x="37" y="16"/>
                    </a:lnTo>
                    <a:lnTo>
                      <a:pt x="35" y="16"/>
                    </a:lnTo>
                    <a:lnTo>
                      <a:pt x="33" y="18"/>
                    </a:lnTo>
                    <a:lnTo>
                      <a:pt x="31" y="22"/>
                    </a:lnTo>
                    <a:lnTo>
                      <a:pt x="26" y="24"/>
                    </a:lnTo>
                    <a:lnTo>
                      <a:pt x="27" y="20"/>
                    </a:lnTo>
                    <a:lnTo>
                      <a:pt x="26" y="16"/>
                    </a:lnTo>
                    <a:lnTo>
                      <a:pt x="20" y="14"/>
                    </a:lnTo>
                    <a:lnTo>
                      <a:pt x="20" y="16"/>
                    </a:lnTo>
                    <a:lnTo>
                      <a:pt x="16" y="18"/>
                    </a:lnTo>
                    <a:lnTo>
                      <a:pt x="14" y="20"/>
                    </a:lnTo>
                    <a:lnTo>
                      <a:pt x="14" y="22"/>
                    </a:lnTo>
                    <a:lnTo>
                      <a:pt x="6" y="24"/>
                    </a:lnTo>
                    <a:lnTo>
                      <a:pt x="4" y="26"/>
                    </a:lnTo>
                    <a:lnTo>
                      <a:pt x="0" y="36"/>
                    </a:lnTo>
                    <a:lnTo>
                      <a:pt x="2" y="39"/>
                    </a:lnTo>
                    <a:lnTo>
                      <a:pt x="4" y="39"/>
                    </a:lnTo>
                    <a:lnTo>
                      <a:pt x="8" y="32"/>
                    </a:lnTo>
                    <a:lnTo>
                      <a:pt x="10" y="28"/>
                    </a:lnTo>
                    <a:lnTo>
                      <a:pt x="12" y="28"/>
                    </a:lnTo>
                    <a:lnTo>
                      <a:pt x="14" y="34"/>
                    </a:lnTo>
                    <a:lnTo>
                      <a:pt x="14" y="32"/>
                    </a:lnTo>
                    <a:lnTo>
                      <a:pt x="18" y="30"/>
                    </a:lnTo>
                    <a:lnTo>
                      <a:pt x="20" y="30"/>
                    </a:lnTo>
                    <a:lnTo>
                      <a:pt x="22" y="32"/>
                    </a:lnTo>
                    <a:lnTo>
                      <a:pt x="22" y="30"/>
                    </a:lnTo>
                    <a:lnTo>
                      <a:pt x="24" y="26"/>
                    </a:lnTo>
                    <a:lnTo>
                      <a:pt x="26" y="26"/>
                    </a:lnTo>
                    <a:lnTo>
                      <a:pt x="27" y="28"/>
                    </a:lnTo>
                    <a:lnTo>
                      <a:pt x="31" y="32"/>
                    </a:lnTo>
                    <a:lnTo>
                      <a:pt x="31" y="34"/>
                    </a:lnTo>
                    <a:lnTo>
                      <a:pt x="29" y="38"/>
                    </a:lnTo>
                    <a:lnTo>
                      <a:pt x="31" y="45"/>
                    </a:lnTo>
                    <a:lnTo>
                      <a:pt x="33" y="49"/>
                    </a:lnTo>
                    <a:lnTo>
                      <a:pt x="41" y="53"/>
                    </a:lnTo>
                    <a:lnTo>
                      <a:pt x="45" y="53"/>
                    </a:lnTo>
                    <a:lnTo>
                      <a:pt x="47" y="51"/>
                    </a:lnTo>
                    <a:lnTo>
                      <a:pt x="47" y="55"/>
                    </a:lnTo>
                    <a:lnTo>
                      <a:pt x="49" y="57"/>
                    </a:lnTo>
                    <a:lnTo>
                      <a:pt x="53" y="51"/>
                    </a:lnTo>
                    <a:lnTo>
                      <a:pt x="51" y="45"/>
                    </a:lnTo>
                    <a:lnTo>
                      <a:pt x="49" y="43"/>
                    </a:lnTo>
                    <a:lnTo>
                      <a:pt x="49" y="39"/>
                    </a:lnTo>
                    <a:lnTo>
                      <a:pt x="55" y="34"/>
                    </a:lnTo>
                    <a:lnTo>
                      <a:pt x="57" y="38"/>
                    </a:lnTo>
                    <a:lnTo>
                      <a:pt x="59" y="45"/>
                    </a:lnTo>
                    <a:lnTo>
                      <a:pt x="61" y="47"/>
                    </a:lnTo>
                    <a:lnTo>
                      <a:pt x="61" y="39"/>
                    </a:lnTo>
                    <a:lnTo>
                      <a:pt x="61" y="38"/>
                    </a:lnTo>
                    <a:lnTo>
                      <a:pt x="63" y="38"/>
                    </a:lnTo>
                    <a:lnTo>
                      <a:pt x="65" y="36"/>
                    </a:lnTo>
                    <a:lnTo>
                      <a:pt x="65" y="32"/>
                    </a:lnTo>
                    <a:lnTo>
                      <a:pt x="63" y="26"/>
                    </a:lnTo>
                    <a:lnTo>
                      <a:pt x="63" y="22"/>
                    </a:lnTo>
                    <a:lnTo>
                      <a:pt x="61" y="20"/>
                    </a:lnTo>
                    <a:lnTo>
                      <a:pt x="61" y="18"/>
                    </a:lnTo>
                    <a:lnTo>
                      <a:pt x="59" y="16"/>
                    </a:lnTo>
                    <a:lnTo>
                      <a:pt x="61" y="14"/>
                    </a:lnTo>
                    <a:lnTo>
                      <a:pt x="61" y="12"/>
                    </a:lnTo>
                    <a:lnTo>
                      <a:pt x="59" y="6"/>
                    </a:lnTo>
                    <a:lnTo>
                      <a:pt x="57" y="6"/>
                    </a:lnTo>
                    <a:lnTo>
                      <a:pt x="55" y="4"/>
                    </a:lnTo>
                    <a:lnTo>
                      <a:pt x="53" y="2"/>
                    </a:lnTo>
                    <a:close/>
                  </a:path>
                </a:pathLst>
              </a:custGeom>
              <a:solidFill>
                <a:srgbClr val="0071B4">
                  <a:alpha val="34901"/>
                </a:srgbClr>
              </a:solidFill>
              <a:ln w="9525">
                <a:noFill/>
                <a:round/>
                <a:headEnd/>
                <a:tailEnd/>
              </a:ln>
            </p:spPr>
            <p:txBody>
              <a:bodyPr/>
              <a:lstStyle/>
              <a:p>
                <a:endParaRPr lang="en-US"/>
              </a:p>
            </p:txBody>
          </p:sp>
          <p:sp>
            <p:nvSpPr>
              <p:cNvPr id="14526" name="Freeform 530"/>
              <p:cNvSpPr>
                <a:spLocks/>
              </p:cNvSpPr>
              <p:nvPr/>
            </p:nvSpPr>
            <p:spPr bwMode="auto">
              <a:xfrm>
                <a:off x="4590" y="2986"/>
                <a:ext cx="2" cy="4"/>
              </a:xfrm>
              <a:custGeom>
                <a:avLst/>
                <a:gdLst>
                  <a:gd name="T0" fmla="*/ 2 w 2"/>
                  <a:gd name="T1" fmla="*/ 4 h 4"/>
                  <a:gd name="T2" fmla="*/ 2 w 2"/>
                  <a:gd name="T3" fmla="*/ 2 h 4"/>
                  <a:gd name="T4" fmla="*/ 0 w 2"/>
                  <a:gd name="T5" fmla="*/ 0 h 4"/>
                  <a:gd name="T6" fmla="*/ 0 w 2"/>
                  <a:gd name="T7" fmla="*/ 2 h 4"/>
                  <a:gd name="T8" fmla="*/ 0 w 2"/>
                  <a:gd name="T9" fmla="*/ 2 h 4"/>
                  <a:gd name="T10" fmla="*/ 2 w 2"/>
                  <a:gd name="T11" fmla="*/ 4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4"/>
                    </a:moveTo>
                    <a:lnTo>
                      <a:pt x="2" y="2"/>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4527" name="Freeform 531"/>
              <p:cNvSpPr>
                <a:spLocks/>
              </p:cNvSpPr>
              <p:nvPr/>
            </p:nvSpPr>
            <p:spPr bwMode="auto">
              <a:xfrm>
                <a:off x="4122" y="2936"/>
                <a:ext cx="6" cy="28"/>
              </a:xfrm>
              <a:custGeom>
                <a:avLst/>
                <a:gdLst>
                  <a:gd name="T0" fmla="*/ 2 w 6"/>
                  <a:gd name="T1" fmla="*/ 18 h 28"/>
                  <a:gd name="T2" fmla="*/ 0 w 6"/>
                  <a:gd name="T3" fmla="*/ 24 h 28"/>
                  <a:gd name="T4" fmla="*/ 0 w 6"/>
                  <a:gd name="T5" fmla="*/ 26 h 28"/>
                  <a:gd name="T6" fmla="*/ 2 w 6"/>
                  <a:gd name="T7" fmla="*/ 28 h 28"/>
                  <a:gd name="T8" fmla="*/ 2 w 6"/>
                  <a:gd name="T9" fmla="*/ 28 h 28"/>
                  <a:gd name="T10" fmla="*/ 2 w 6"/>
                  <a:gd name="T11" fmla="*/ 26 h 28"/>
                  <a:gd name="T12" fmla="*/ 6 w 6"/>
                  <a:gd name="T13" fmla="*/ 10 h 28"/>
                  <a:gd name="T14" fmla="*/ 4 w 6"/>
                  <a:gd name="T15" fmla="*/ 8 h 28"/>
                  <a:gd name="T16" fmla="*/ 4 w 6"/>
                  <a:gd name="T17" fmla="*/ 6 h 28"/>
                  <a:gd name="T18" fmla="*/ 6 w 6"/>
                  <a:gd name="T19" fmla="*/ 6 h 28"/>
                  <a:gd name="T20" fmla="*/ 6 w 6"/>
                  <a:gd name="T21" fmla="*/ 0 h 28"/>
                  <a:gd name="T22" fmla="*/ 6 w 6"/>
                  <a:gd name="T23" fmla="*/ 0 h 28"/>
                  <a:gd name="T24" fmla="*/ 2 w 6"/>
                  <a:gd name="T25" fmla="*/ 18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28"/>
                  <a:gd name="T41" fmla="*/ 6 w 6"/>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28">
                    <a:moveTo>
                      <a:pt x="2" y="18"/>
                    </a:moveTo>
                    <a:lnTo>
                      <a:pt x="0" y="24"/>
                    </a:lnTo>
                    <a:lnTo>
                      <a:pt x="0" y="26"/>
                    </a:lnTo>
                    <a:lnTo>
                      <a:pt x="2" y="28"/>
                    </a:lnTo>
                    <a:lnTo>
                      <a:pt x="2" y="26"/>
                    </a:lnTo>
                    <a:lnTo>
                      <a:pt x="6" y="10"/>
                    </a:lnTo>
                    <a:lnTo>
                      <a:pt x="4" y="8"/>
                    </a:lnTo>
                    <a:lnTo>
                      <a:pt x="4" y="6"/>
                    </a:lnTo>
                    <a:lnTo>
                      <a:pt x="6" y="6"/>
                    </a:lnTo>
                    <a:lnTo>
                      <a:pt x="6" y="0"/>
                    </a:lnTo>
                    <a:lnTo>
                      <a:pt x="2" y="18"/>
                    </a:lnTo>
                    <a:close/>
                  </a:path>
                </a:pathLst>
              </a:custGeom>
              <a:solidFill>
                <a:srgbClr val="0071B4">
                  <a:alpha val="34901"/>
                </a:srgbClr>
              </a:solidFill>
              <a:ln w="9525">
                <a:noFill/>
                <a:round/>
                <a:headEnd/>
                <a:tailEnd/>
              </a:ln>
            </p:spPr>
            <p:txBody>
              <a:bodyPr/>
              <a:lstStyle/>
              <a:p>
                <a:endParaRPr lang="en-US"/>
              </a:p>
            </p:txBody>
          </p:sp>
          <p:sp>
            <p:nvSpPr>
              <p:cNvPr id="14528" name="Freeform 532"/>
              <p:cNvSpPr>
                <a:spLocks/>
              </p:cNvSpPr>
              <p:nvPr/>
            </p:nvSpPr>
            <p:spPr bwMode="auto">
              <a:xfrm>
                <a:off x="4566" y="2950"/>
                <a:ext cx="20" cy="22"/>
              </a:xfrm>
              <a:custGeom>
                <a:avLst/>
                <a:gdLst>
                  <a:gd name="T0" fmla="*/ 12 w 20"/>
                  <a:gd name="T1" fmla="*/ 0 h 22"/>
                  <a:gd name="T2" fmla="*/ 10 w 20"/>
                  <a:gd name="T3" fmla="*/ 0 h 22"/>
                  <a:gd name="T4" fmla="*/ 6 w 20"/>
                  <a:gd name="T5" fmla="*/ 0 h 22"/>
                  <a:gd name="T6" fmla="*/ 0 w 20"/>
                  <a:gd name="T7" fmla="*/ 0 h 22"/>
                  <a:gd name="T8" fmla="*/ 0 w 20"/>
                  <a:gd name="T9" fmla="*/ 0 h 22"/>
                  <a:gd name="T10" fmla="*/ 0 w 20"/>
                  <a:gd name="T11" fmla="*/ 0 h 22"/>
                  <a:gd name="T12" fmla="*/ 2 w 20"/>
                  <a:gd name="T13" fmla="*/ 4 h 22"/>
                  <a:gd name="T14" fmla="*/ 4 w 20"/>
                  <a:gd name="T15" fmla="*/ 6 h 22"/>
                  <a:gd name="T16" fmla="*/ 4 w 20"/>
                  <a:gd name="T17" fmla="*/ 8 h 22"/>
                  <a:gd name="T18" fmla="*/ 10 w 20"/>
                  <a:gd name="T19" fmla="*/ 12 h 22"/>
                  <a:gd name="T20" fmla="*/ 8 w 20"/>
                  <a:gd name="T21" fmla="*/ 14 h 22"/>
                  <a:gd name="T22" fmla="*/ 8 w 20"/>
                  <a:gd name="T23" fmla="*/ 16 h 22"/>
                  <a:gd name="T24" fmla="*/ 10 w 20"/>
                  <a:gd name="T25" fmla="*/ 18 h 22"/>
                  <a:gd name="T26" fmla="*/ 12 w 20"/>
                  <a:gd name="T27" fmla="*/ 18 h 22"/>
                  <a:gd name="T28" fmla="*/ 14 w 20"/>
                  <a:gd name="T29" fmla="*/ 20 h 22"/>
                  <a:gd name="T30" fmla="*/ 16 w 20"/>
                  <a:gd name="T31" fmla="*/ 22 h 22"/>
                  <a:gd name="T32" fmla="*/ 20 w 20"/>
                  <a:gd name="T33" fmla="*/ 22 h 22"/>
                  <a:gd name="T34" fmla="*/ 18 w 20"/>
                  <a:gd name="T35" fmla="*/ 18 h 22"/>
                  <a:gd name="T36" fmla="*/ 16 w 20"/>
                  <a:gd name="T37" fmla="*/ 12 h 22"/>
                  <a:gd name="T38" fmla="*/ 16 w 20"/>
                  <a:gd name="T39" fmla="*/ 4 h 22"/>
                  <a:gd name="T40" fmla="*/ 14 w 20"/>
                  <a:gd name="T41" fmla="*/ 2 h 22"/>
                  <a:gd name="T42" fmla="*/ 14 w 20"/>
                  <a:gd name="T43" fmla="*/ 0 h 22"/>
                  <a:gd name="T44" fmla="*/ 12 w 20"/>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2"/>
                  <a:gd name="T71" fmla="*/ 20 w 20"/>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2">
                    <a:moveTo>
                      <a:pt x="12" y="0"/>
                    </a:moveTo>
                    <a:lnTo>
                      <a:pt x="10" y="0"/>
                    </a:lnTo>
                    <a:lnTo>
                      <a:pt x="6" y="0"/>
                    </a:lnTo>
                    <a:lnTo>
                      <a:pt x="0" y="0"/>
                    </a:lnTo>
                    <a:lnTo>
                      <a:pt x="2" y="4"/>
                    </a:lnTo>
                    <a:lnTo>
                      <a:pt x="4" y="6"/>
                    </a:lnTo>
                    <a:lnTo>
                      <a:pt x="4" y="8"/>
                    </a:lnTo>
                    <a:lnTo>
                      <a:pt x="10" y="12"/>
                    </a:lnTo>
                    <a:lnTo>
                      <a:pt x="8" y="14"/>
                    </a:lnTo>
                    <a:lnTo>
                      <a:pt x="8" y="16"/>
                    </a:lnTo>
                    <a:lnTo>
                      <a:pt x="10" y="18"/>
                    </a:lnTo>
                    <a:lnTo>
                      <a:pt x="12" y="18"/>
                    </a:lnTo>
                    <a:lnTo>
                      <a:pt x="14" y="20"/>
                    </a:lnTo>
                    <a:lnTo>
                      <a:pt x="16" y="22"/>
                    </a:lnTo>
                    <a:lnTo>
                      <a:pt x="20" y="22"/>
                    </a:lnTo>
                    <a:lnTo>
                      <a:pt x="18" y="18"/>
                    </a:lnTo>
                    <a:lnTo>
                      <a:pt x="16" y="12"/>
                    </a:lnTo>
                    <a:lnTo>
                      <a:pt x="16" y="4"/>
                    </a:lnTo>
                    <a:lnTo>
                      <a:pt x="14" y="2"/>
                    </a:lnTo>
                    <a:lnTo>
                      <a:pt x="14" y="0"/>
                    </a:lnTo>
                    <a:lnTo>
                      <a:pt x="12" y="0"/>
                    </a:lnTo>
                    <a:close/>
                  </a:path>
                </a:pathLst>
              </a:custGeom>
              <a:solidFill>
                <a:srgbClr val="0071B4">
                  <a:alpha val="34901"/>
                </a:srgbClr>
              </a:solidFill>
              <a:ln w="9525">
                <a:noFill/>
                <a:round/>
                <a:headEnd/>
                <a:tailEnd/>
              </a:ln>
            </p:spPr>
            <p:txBody>
              <a:bodyPr/>
              <a:lstStyle/>
              <a:p>
                <a:endParaRPr lang="en-US"/>
              </a:p>
            </p:txBody>
          </p:sp>
          <p:sp>
            <p:nvSpPr>
              <p:cNvPr id="14529" name="Freeform 533"/>
              <p:cNvSpPr>
                <a:spLocks/>
              </p:cNvSpPr>
              <p:nvPr/>
            </p:nvSpPr>
            <p:spPr bwMode="auto">
              <a:xfrm>
                <a:off x="4580" y="2769"/>
                <a:ext cx="2" cy="2"/>
              </a:xfrm>
              <a:custGeom>
                <a:avLst/>
                <a:gdLst>
                  <a:gd name="T0" fmla="*/ 0 w 2"/>
                  <a:gd name="T1" fmla="*/ 2 h 2"/>
                  <a:gd name="T2" fmla="*/ 2 w 2"/>
                  <a:gd name="T3" fmla="*/ 2 h 2"/>
                  <a:gd name="T4" fmla="*/ 2 w 2"/>
                  <a:gd name="T5" fmla="*/ 2 h 2"/>
                  <a:gd name="T6" fmla="*/ 0 w 2"/>
                  <a:gd name="T7" fmla="*/ 0 h 2"/>
                  <a:gd name="T8" fmla="*/ 0 w 2"/>
                  <a:gd name="T9" fmla="*/ 0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2"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530" name="Freeform 534"/>
              <p:cNvSpPr>
                <a:spLocks/>
              </p:cNvSpPr>
              <p:nvPr/>
            </p:nvSpPr>
            <p:spPr bwMode="auto">
              <a:xfrm>
                <a:off x="3457" y="3294"/>
                <a:ext cx="4" cy="4"/>
              </a:xfrm>
              <a:custGeom>
                <a:avLst/>
                <a:gdLst>
                  <a:gd name="T0" fmla="*/ 4 w 4"/>
                  <a:gd name="T1" fmla="*/ 0 h 4"/>
                  <a:gd name="T2" fmla="*/ 2 w 4"/>
                  <a:gd name="T3" fmla="*/ 0 h 4"/>
                  <a:gd name="T4" fmla="*/ 2 w 4"/>
                  <a:gd name="T5" fmla="*/ 2 h 4"/>
                  <a:gd name="T6" fmla="*/ 0 w 4"/>
                  <a:gd name="T7" fmla="*/ 2 h 4"/>
                  <a:gd name="T8" fmla="*/ 0 w 4"/>
                  <a:gd name="T9" fmla="*/ 2 h 4"/>
                  <a:gd name="T10" fmla="*/ 2 w 4"/>
                  <a:gd name="T11" fmla="*/ 2 h 4"/>
                  <a:gd name="T12" fmla="*/ 2 w 4"/>
                  <a:gd name="T13" fmla="*/ 4 h 4"/>
                  <a:gd name="T14" fmla="*/ 2 w 4"/>
                  <a:gd name="T15" fmla="*/ 4 h 4"/>
                  <a:gd name="T16" fmla="*/ 4 w 4"/>
                  <a:gd name="T17" fmla="*/ 4 h 4"/>
                  <a:gd name="T18" fmla="*/ 4 w 4"/>
                  <a:gd name="T19" fmla="*/ 4 h 4"/>
                  <a:gd name="T20" fmla="*/ 4 w 4"/>
                  <a:gd name="T21" fmla="*/ 2 h 4"/>
                  <a:gd name="T22" fmla="*/ 4 w 4"/>
                  <a:gd name="T23" fmla="*/ 2 h 4"/>
                  <a:gd name="T24" fmla="*/ 4 w 4"/>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4"/>
                  <a:gd name="T41" fmla="*/ 4 w 4"/>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4">
                    <a:moveTo>
                      <a:pt x="4" y="0"/>
                    </a:moveTo>
                    <a:lnTo>
                      <a:pt x="2" y="0"/>
                    </a:lnTo>
                    <a:lnTo>
                      <a:pt x="2" y="2"/>
                    </a:lnTo>
                    <a:lnTo>
                      <a:pt x="0" y="2"/>
                    </a:lnTo>
                    <a:lnTo>
                      <a:pt x="2" y="2"/>
                    </a:lnTo>
                    <a:lnTo>
                      <a:pt x="2" y="4"/>
                    </a:lnTo>
                    <a:lnTo>
                      <a:pt x="4"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531" name="Freeform 535"/>
              <p:cNvSpPr>
                <a:spLocks/>
              </p:cNvSpPr>
              <p:nvPr/>
            </p:nvSpPr>
            <p:spPr bwMode="auto">
              <a:xfrm>
                <a:off x="3639" y="3408"/>
                <a:ext cx="6" cy="8"/>
              </a:xfrm>
              <a:custGeom>
                <a:avLst/>
                <a:gdLst>
                  <a:gd name="T0" fmla="*/ 4 w 6"/>
                  <a:gd name="T1" fmla="*/ 0 h 8"/>
                  <a:gd name="T2" fmla="*/ 2 w 6"/>
                  <a:gd name="T3" fmla="*/ 2 h 8"/>
                  <a:gd name="T4" fmla="*/ 2 w 6"/>
                  <a:gd name="T5" fmla="*/ 2 h 8"/>
                  <a:gd name="T6" fmla="*/ 2 w 6"/>
                  <a:gd name="T7" fmla="*/ 4 h 8"/>
                  <a:gd name="T8" fmla="*/ 0 w 6"/>
                  <a:gd name="T9" fmla="*/ 6 h 8"/>
                  <a:gd name="T10" fmla="*/ 0 w 6"/>
                  <a:gd name="T11" fmla="*/ 8 h 8"/>
                  <a:gd name="T12" fmla="*/ 4 w 6"/>
                  <a:gd name="T13" fmla="*/ 8 h 8"/>
                  <a:gd name="T14" fmla="*/ 6 w 6"/>
                  <a:gd name="T15" fmla="*/ 8 h 8"/>
                  <a:gd name="T16" fmla="*/ 6 w 6"/>
                  <a:gd name="T17" fmla="*/ 6 h 8"/>
                  <a:gd name="T18" fmla="*/ 4 w 6"/>
                  <a:gd name="T19" fmla="*/ 4 h 8"/>
                  <a:gd name="T20" fmla="*/ 4 w 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4" y="0"/>
                    </a:moveTo>
                    <a:lnTo>
                      <a:pt x="2" y="2"/>
                    </a:lnTo>
                    <a:lnTo>
                      <a:pt x="2" y="4"/>
                    </a:lnTo>
                    <a:lnTo>
                      <a:pt x="0" y="6"/>
                    </a:lnTo>
                    <a:lnTo>
                      <a:pt x="0" y="8"/>
                    </a:lnTo>
                    <a:lnTo>
                      <a:pt x="4" y="8"/>
                    </a:lnTo>
                    <a:lnTo>
                      <a:pt x="6" y="8"/>
                    </a:lnTo>
                    <a:lnTo>
                      <a:pt x="6" y="6"/>
                    </a:lnTo>
                    <a:lnTo>
                      <a:pt x="4" y="4"/>
                    </a:lnTo>
                    <a:lnTo>
                      <a:pt x="4" y="0"/>
                    </a:lnTo>
                    <a:close/>
                  </a:path>
                </a:pathLst>
              </a:custGeom>
              <a:solidFill>
                <a:srgbClr val="0071B4">
                  <a:alpha val="34901"/>
                </a:srgbClr>
              </a:solidFill>
              <a:ln w="9525">
                <a:noFill/>
                <a:round/>
                <a:headEnd/>
                <a:tailEnd/>
              </a:ln>
            </p:spPr>
            <p:txBody>
              <a:bodyPr/>
              <a:lstStyle/>
              <a:p>
                <a:endParaRPr lang="en-US"/>
              </a:p>
            </p:txBody>
          </p:sp>
          <p:sp>
            <p:nvSpPr>
              <p:cNvPr id="14532" name="Freeform 536"/>
              <p:cNvSpPr>
                <a:spLocks/>
              </p:cNvSpPr>
              <p:nvPr/>
            </p:nvSpPr>
            <p:spPr bwMode="auto">
              <a:xfrm>
                <a:off x="3485" y="3256"/>
                <a:ext cx="4" cy="2"/>
              </a:xfrm>
              <a:custGeom>
                <a:avLst/>
                <a:gdLst>
                  <a:gd name="T0" fmla="*/ 2 w 4"/>
                  <a:gd name="T1" fmla="*/ 0 h 2"/>
                  <a:gd name="T2" fmla="*/ 0 w 4"/>
                  <a:gd name="T3" fmla="*/ 2 h 2"/>
                  <a:gd name="T4" fmla="*/ 2 w 4"/>
                  <a:gd name="T5" fmla="*/ 2 h 2"/>
                  <a:gd name="T6" fmla="*/ 4 w 4"/>
                  <a:gd name="T7" fmla="*/ 0 h 2"/>
                  <a:gd name="T8" fmla="*/ 2 w 4"/>
                  <a:gd name="T9" fmla="*/ 0 h 2"/>
                  <a:gd name="T10" fmla="*/ 4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2" y="2"/>
                    </a:lnTo>
                    <a:lnTo>
                      <a:pt x="4" y="0"/>
                    </a:lnTo>
                    <a:lnTo>
                      <a:pt x="2" y="0"/>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533" name="Freeform 537"/>
              <p:cNvSpPr>
                <a:spLocks/>
              </p:cNvSpPr>
              <p:nvPr/>
            </p:nvSpPr>
            <p:spPr bwMode="auto">
              <a:xfrm>
                <a:off x="3469" y="3304"/>
                <a:ext cx="2" cy="4"/>
              </a:xfrm>
              <a:custGeom>
                <a:avLst/>
                <a:gdLst>
                  <a:gd name="T0" fmla="*/ 0 w 2"/>
                  <a:gd name="T1" fmla="*/ 0 h 4"/>
                  <a:gd name="T2" fmla="*/ 0 w 2"/>
                  <a:gd name="T3" fmla="*/ 0 h 4"/>
                  <a:gd name="T4" fmla="*/ 0 w 2"/>
                  <a:gd name="T5" fmla="*/ 0 h 4"/>
                  <a:gd name="T6" fmla="*/ 0 w 2"/>
                  <a:gd name="T7" fmla="*/ 0 h 4"/>
                  <a:gd name="T8" fmla="*/ 0 w 2"/>
                  <a:gd name="T9" fmla="*/ 2 h 4"/>
                  <a:gd name="T10" fmla="*/ 0 w 2"/>
                  <a:gd name="T11" fmla="*/ 4 h 4"/>
                  <a:gd name="T12" fmla="*/ 0 w 2"/>
                  <a:gd name="T13" fmla="*/ 4 h 4"/>
                  <a:gd name="T14" fmla="*/ 2 w 2"/>
                  <a:gd name="T15" fmla="*/ 4 h 4"/>
                  <a:gd name="T16" fmla="*/ 2 w 2"/>
                  <a:gd name="T17" fmla="*/ 2 h 4"/>
                  <a:gd name="T18" fmla="*/ 2 w 2"/>
                  <a:gd name="T19" fmla="*/ 2 h 4"/>
                  <a:gd name="T20" fmla="*/ 2 w 2"/>
                  <a:gd name="T21" fmla="*/ 0 h 4"/>
                  <a:gd name="T22" fmla="*/ 0 w 2"/>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
                  <a:gd name="T37" fmla="*/ 0 h 4"/>
                  <a:gd name="T38" fmla="*/ 2 w 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 h="4">
                    <a:moveTo>
                      <a:pt x="0" y="0"/>
                    </a:moveTo>
                    <a:lnTo>
                      <a:pt x="0" y="0"/>
                    </a:lnTo>
                    <a:lnTo>
                      <a:pt x="0" y="2"/>
                    </a:lnTo>
                    <a:lnTo>
                      <a:pt x="0" y="4"/>
                    </a:lnTo>
                    <a:lnTo>
                      <a:pt x="2" y="4"/>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534" name="Freeform 538"/>
              <p:cNvSpPr>
                <a:spLocks/>
              </p:cNvSpPr>
              <p:nvPr/>
            </p:nvSpPr>
            <p:spPr bwMode="auto">
              <a:xfrm>
                <a:off x="3609" y="3422"/>
                <a:ext cx="8" cy="8"/>
              </a:xfrm>
              <a:custGeom>
                <a:avLst/>
                <a:gdLst>
                  <a:gd name="T0" fmla="*/ 4 w 8"/>
                  <a:gd name="T1" fmla="*/ 0 h 8"/>
                  <a:gd name="T2" fmla="*/ 0 w 8"/>
                  <a:gd name="T3" fmla="*/ 2 h 8"/>
                  <a:gd name="T4" fmla="*/ 0 w 8"/>
                  <a:gd name="T5" fmla="*/ 2 h 8"/>
                  <a:gd name="T6" fmla="*/ 2 w 8"/>
                  <a:gd name="T7" fmla="*/ 4 h 8"/>
                  <a:gd name="T8" fmla="*/ 4 w 8"/>
                  <a:gd name="T9" fmla="*/ 6 h 8"/>
                  <a:gd name="T10" fmla="*/ 6 w 8"/>
                  <a:gd name="T11" fmla="*/ 8 h 8"/>
                  <a:gd name="T12" fmla="*/ 8 w 8"/>
                  <a:gd name="T13" fmla="*/ 8 h 8"/>
                  <a:gd name="T14" fmla="*/ 8 w 8"/>
                  <a:gd name="T15" fmla="*/ 4 h 8"/>
                  <a:gd name="T16" fmla="*/ 6 w 8"/>
                  <a:gd name="T17" fmla="*/ 2 h 8"/>
                  <a:gd name="T18" fmla="*/ 4 w 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4" y="0"/>
                    </a:moveTo>
                    <a:lnTo>
                      <a:pt x="0" y="2"/>
                    </a:lnTo>
                    <a:lnTo>
                      <a:pt x="2" y="4"/>
                    </a:lnTo>
                    <a:lnTo>
                      <a:pt x="4" y="6"/>
                    </a:lnTo>
                    <a:lnTo>
                      <a:pt x="6" y="8"/>
                    </a:lnTo>
                    <a:lnTo>
                      <a:pt x="8" y="8"/>
                    </a:lnTo>
                    <a:lnTo>
                      <a:pt x="8" y="4"/>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4535" name="Rectangle 539"/>
              <p:cNvSpPr>
                <a:spLocks noChangeArrowheads="1"/>
              </p:cNvSpPr>
              <p:nvPr/>
            </p:nvSpPr>
            <p:spPr bwMode="auto">
              <a:xfrm>
                <a:off x="4580" y="2769"/>
                <a:ext cx="1" cy="1"/>
              </a:xfrm>
              <a:prstGeom prst="rect">
                <a:avLst/>
              </a:prstGeom>
              <a:solidFill>
                <a:srgbClr val="0071B4">
                  <a:alpha val="34901"/>
                </a:srgbClr>
              </a:solidFill>
              <a:ln w="9525">
                <a:noFill/>
                <a:miter lim="800000"/>
                <a:headEnd/>
                <a:tailEnd/>
              </a:ln>
            </p:spPr>
            <p:txBody>
              <a:bodyPr/>
              <a:lstStyle/>
              <a:p>
                <a:endParaRPr lang="en-US"/>
              </a:p>
            </p:txBody>
          </p:sp>
          <p:sp>
            <p:nvSpPr>
              <p:cNvPr id="14536" name="Freeform 540"/>
              <p:cNvSpPr>
                <a:spLocks/>
              </p:cNvSpPr>
              <p:nvPr/>
            </p:nvSpPr>
            <p:spPr bwMode="auto">
              <a:xfrm>
                <a:off x="4467" y="2966"/>
                <a:ext cx="34" cy="42"/>
              </a:xfrm>
              <a:custGeom>
                <a:avLst/>
                <a:gdLst>
                  <a:gd name="T0" fmla="*/ 26 w 34"/>
                  <a:gd name="T1" fmla="*/ 14 h 42"/>
                  <a:gd name="T2" fmla="*/ 24 w 34"/>
                  <a:gd name="T3" fmla="*/ 16 h 42"/>
                  <a:gd name="T4" fmla="*/ 22 w 34"/>
                  <a:gd name="T5" fmla="*/ 18 h 42"/>
                  <a:gd name="T6" fmla="*/ 20 w 34"/>
                  <a:gd name="T7" fmla="*/ 20 h 42"/>
                  <a:gd name="T8" fmla="*/ 10 w 34"/>
                  <a:gd name="T9" fmla="*/ 30 h 42"/>
                  <a:gd name="T10" fmla="*/ 10 w 34"/>
                  <a:gd name="T11" fmla="*/ 30 h 42"/>
                  <a:gd name="T12" fmla="*/ 8 w 34"/>
                  <a:gd name="T13" fmla="*/ 32 h 42"/>
                  <a:gd name="T14" fmla="*/ 4 w 34"/>
                  <a:gd name="T15" fmla="*/ 36 h 42"/>
                  <a:gd name="T16" fmla="*/ 2 w 34"/>
                  <a:gd name="T17" fmla="*/ 38 h 42"/>
                  <a:gd name="T18" fmla="*/ 0 w 34"/>
                  <a:gd name="T19" fmla="*/ 42 h 42"/>
                  <a:gd name="T20" fmla="*/ 2 w 34"/>
                  <a:gd name="T21" fmla="*/ 42 h 42"/>
                  <a:gd name="T22" fmla="*/ 6 w 34"/>
                  <a:gd name="T23" fmla="*/ 40 h 42"/>
                  <a:gd name="T24" fmla="*/ 8 w 34"/>
                  <a:gd name="T25" fmla="*/ 38 h 42"/>
                  <a:gd name="T26" fmla="*/ 18 w 34"/>
                  <a:gd name="T27" fmla="*/ 30 h 42"/>
                  <a:gd name="T28" fmla="*/ 22 w 34"/>
                  <a:gd name="T29" fmla="*/ 26 h 42"/>
                  <a:gd name="T30" fmla="*/ 22 w 34"/>
                  <a:gd name="T31" fmla="*/ 22 h 42"/>
                  <a:gd name="T32" fmla="*/ 28 w 34"/>
                  <a:gd name="T33" fmla="*/ 20 h 42"/>
                  <a:gd name="T34" fmla="*/ 30 w 34"/>
                  <a:gd name="T35" fmla="*/ 16 h 42"/>
                  <a:gd name="T36" fmla="*/ 34 w 34"/>
                  <a:gd name="T37" fmla="*/ 14 h 42"/>
                  <a:gd name="T38" fmla="*/ 34 w 34"/>
                  <a:gd name="T39" fmla="*/ 12 h 42"/>
                  <a:gd name="T40" fmla="*/ 32 w 34"/>
                  <a:gd name="T41" fmla="*/ 6 h 42"/>
                  <a:gd name="T42" fmla="*/ 34 w 34"/>
                  <a:gd name="T43" fmla="*/ 6 h 42"/>
                  <a:gd name="T44" fmla="*/ 32 w 34"/>
                  <a:gd name="T45" fmla="*/ 4 h 42"/>
                  <a:gd name="T46" fmla="*/ 32 w 34"/>
                  <a:gd name="T47" fmla="*/ 0 h 42"/>
                  <a:gd name="T48" fmla="*/ 32 w 34"/>
                  <a:gd name="T49" fmla="*/ 0 h 42"/>
                  <a:gd name="T50" fmla="*/ 32 w 34"/>
                  <a:gd name="T51" fmla="*/ 2 h 42"/>
                  <a:gd name="T52" fmla="*/ 30 w 34"/>
                  <a:gd name="T53" fmla="*/ 2 h 42"/>
                  <a:gd name="T54" fmla="*/ 30 w 34"/>
                  <a:gd name="T55" fmla="*/ 6 h 42"/>
                  <a:gd name="T56" fmla="*/ 30 w 34"/>
                  <a:gd name="T57" fmla="*/ 6 h 42"/>
                  <a:gd name="T58" fmla="*/ 30 w 34"/>
                  <a:gd name="T59" fmla="*/ 8 h 42"/>
                  <a:gd name="T60" fmla="*/ 30 w 34"/>
                  <a:gd name="T61" fmla="*/ 8 h 42"/>
                  <a:gd name="T62" fmla="*/ 30 w 34"/>
                  <a:gd name="T63" fmla="*/ 10 h 42"/>
                  <a:gd name="T64" fmla="*/ 30 w 34"/>
                  <a:gd name="T65" fmla="*/ 8 h 42"/>
                  <a:gd name="T66" fmla="*/ 30 w 34"/>
                  <a:gd name="T67" fmla="*/ 10 h 42"/>
                  <a:gd name="T68" fmla="*/ 28 w 34"/>
                  <a:gd name="T69" fmla="*/ 14 h 42"/>
                  <a:gd name="T70" fmla="*/ 26 w 34"/>
                  <a:gd name="T71" fmla="*/ 14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
                  <a:gd name="T109" fmla="*/ 0 h 42"/>
                  <a:gd name="T110" fmla="*/ 34 w 34"/>
                  <a:gd name="T111" fmla="*/ 42 h 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 h="42">
                    <a:moveTo>
                      <a:pt x="26" y="14"/>
                    </a:moveTo>
                    <a:lnTo>
                      <a:pt x="24" y="16"/>
                    </a:lnTo>
                    <a:lnTo>
                      <a:pt x="22" y="18"/>
                    </a:lnTo>
                    <a:lnTo>
                      <a:pt x="20" y="20"/>
                    </a:lnTo>
                    <a:lnTo>
                      <a:pt x="10" y="30"/>
                    </a:lnTo>
                    <a:lnTo>
                      <a:pt x="8" y="32"/>
                    </a:lnTo>
                    <a:lnTo>
                      <a:pt x="4" y="36"/>
                    </a:lnTo>
                    <a:lnTo>
                      <a:pt x="2" y="38"/>
                    </a:lnTo>
                    <a:lnTo>
                      <a:pt x="0" y="42"/>
                    </a:lnTo>
                    <a:lnTo>
                      <a:pt x="2" y="42"/>
                    </a:lnTo>
                    <a:lnTo>
                      <a:pt x="6" y="40"/>
                    </a:lnTo>
                    <a:lnTo>
                      <a:pt x="8" y="38"/>
                    </a:lnTo>
                    <a:lnTo>
                      <a:pt x="18" y="30"/>
                    </a:lnTo>
                    <a:lnTo>
                      <a:pt x="22" y="26"/>
                    </a:lnTo>
                    <a:lnTo>
                      <a:pt x="22" y="22"/>
                    </a:lnTo>
                    <a:lnTo>
                      <a:pt x="28" y="20"/>
                    </a:lnTo>
                    <a:lnTo>
                      <a:pt x="30" y="16"/>
                    </a:lnTo>
                    <a:lnTo>
                      <a:pt x="34" y="14"/>
                    </a:lnTo>
                    <a:lnTo>
                      <a:pt x="34" y="12"/>
                    </a:lnTo>
                    <a:lnTo>
                      <a:pt x="32" y="6"/>
                    </a:lnTo>
                    <a:lnTo>
                      <a:pt x="34" y="6"/>
                    </a:lnTo>
                    <a:lnTo>
                      <a:pt x="32" y="4"/>
                    </a:lnTo>
                    <a:lnTo>
                      <a:pt x="32" y="0"/>
                    </a:lnTo>
                    <a:lnTo>
                      <a:pt x="32" y="2"/>
                    </a:lnTo>
                    <a:lnTo>
                      <a:pt x="30" y="2"/>
                    </a:lnTo>
                    <a:lnTo>
                      <a:pt x="30" y="6"/>
                    </a:lnTo>
                    <a:lnTo>
                      <a:pt x="30" y="8"/>
                    </a:lnTo>
                    <a:lnTo>
                      <a:pt x="30" y="10"/>
                    </a:lnTo>
                    <a:lnTo>
                      <a:pt x="30" y="8"/>
                    </a:lnTo>
                    <a:lnTo>
                      <a:pt x="30" y="10"/>
                    </a:lnTo>
                    <a:lnTo>
                      <a:pt x="28" y="14"/>
                    </a:lnTo>
                    <a:lnTo>
                      <a:pt x="26" y="14"/>
                    </a:lnTo>
                    <a:close/>
                  </a:path>
                </a:pathLst>
              </a:custGeom>
              <a:solidFill>
                <a:srgbClr val="0071B4">
                  <a:alpha val="34901"/>
                </a:srgbClr>
              </a:solidFill>
              <a:ln w="9525">
                <a:noFill/>
                <a:round/>
                <a:headEnd/>
                <a:tailEnd/>
              </a:ln>
            </p:spPr>
            <p:txBody>
              <a:bodyPr/>
              <a:lstStyle/>
              <a:p>
                <a:endParaRPr lang="en-US"/>
              </a:p>
            </p:txBody>
          </p:sp>
          <p:sp>
            <p:nvSpPr>
              <p:cNvPr id="14537" name="Freeform 541"/>
              <p:cNvSpPr>
                <a:spLocks/>
              </p:cNvSpPr>
              <p:nvPr/>
            </p:nvSpPr>
            <p:spPr bwMode="auto">
              <a:xfrm>
                <a:off x="4507" y="2763"/>
                <a:ext cx="26" cy="49"/>
              </a:xfrm>
              <a:custGeom>
                <a:avLst/>
                <a:gdLst>
                  <a:gd name="T0" fmla="*/ 24 w 26"/>
                  <a:gd name="T1" fmla="*/ 2 h 49"/>
                  <a:gd name="T2" fmla="*/ 24 w 26"/>
                  <a:gd name="T3" fmla="*/ 2 h 49"/>
                  <a:gd name="T4" fmla="*/ 22 w 26"/>
                  <a:gd name="T5" fmla="*/ 2 h 49"/>
                  <a:gd name="T6" fmla="*/ 22 w 26"/>
                  <a:gd name="T7" fmla="*/ 0 h 49"/>
                  <a:gd name="T8" fmla="*/ 20 w 26"/>
                  <a:gd name="T9" fmla="*/ 0 h 49"/>
                  <a:gd name="T10" fmla="*/ 18 w 26"/>
                  <a:gd name="T11" fmla="*/ 0 h 49"/>
                  <a:gd name="T12" fmla="*/ 18 w 26"/>
                  <a:gd name="T13" fmla="*/ 2 h 49"/>
                  <a:gd name="T14" fmla="*/ 12 w 26"/>
                  <a:gd name="T15" fmla="*/ 4 h 49"/>
                  <a:gd name="T16" fmla="*/ 0 w 26"/>
                  <a:gd name="T17" fmla="*/ 22 h 49"/>
                  <a:gd name="T18" fmla="*/ 0 w 26"/>
                  <a:gd name="T19" fmla="*/ 26 h 49"/>
                  <a:gd name="T20" fmla="*/ 2 w 26"/>
                  <a:gd name="T21" fmla="*/ 38 h 49"/>
                  <a:gd name="T22" fmla="*/ 4 w 26"/>
                  <a:gd name="T23" fmla="*/ 41 h 49"/>
                  <a:gd name="T24" fmla="*/ 8 w 26"/>
                  <a:gd name="T25" fmla="*/ 41 h 49"/>
                  <a:gd name="T26" fmla="*/ 10 w 26"/>
                  <a:gd name="T27" fmla="*/ 49 h 49"/>
                  <a:gd name="T28" fmla="*/ 10 w 26"/>
                  <a:gd name="T29" fmla="*/ 49 h 49"/>
                  <a:gd name="T30" fmla="*/ 24 w 26"/>
                  <a:gd name="T31" fmla="*/ 10 h 49"/>
                  <a:gd name="T32" fmla="*/ 24 w 26"/>
                  <a:gd name="T33" fmla="*/ 6 h 49"/>
                  <a:gd name="T34" fmla="*/ 26 w 26"/>
                  <a:gd name="T35" fmla="*/ 4 h 49"/>
                  <a:gd name="T36" fmla="*/ 24 w 26"/>
                  <a:gd name="T37" fmla="*/ 2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49"/>
                  <a:gd name="T59" fmla="*/ 26 w 26"/>
                  <a:gd name="T60" fmla="*/ 49 h 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49">
                    <a:moveTo>
                      <a:pt x="24" y="2"/>
                    </a:moveTo>
                    <a:lnTo>
                      <a:pt x="24" y="2"/>
                    </a:lnTo>
                    <a:lnTo>
                      <a:pt x="22" y="2"/>
                    </a:lnTo>
                    <a:lnTo>
                      <a:pt x="22" y="0"/>
                    </a:lnTo>
                    <a:lnTo>
                      <a:pt x="20" y="0"/>
                    </a:lnTo>
                    <a:lnTo>
                      <a:pt x="18" y="0"/>
                    </a:lnTo>
                    <a:lnTo>
                      <a:pt x="18" y="2"/>
                    </a:lnTo>
                    <a:lnTo>
                      <a:pt x="12" y="4"/>
                    </a:lnTo>
                    <a:lnTo>
                      <a:pt x="0" y="22"/>
                    </a:lnTo>
                    <a:lnTo>
                      <a:pt x="0" y="26"/>
                    </a:lnTo>
                    <a:lnTo>
                      <a:pt x="2" y="38"/>
                    </a:lnTo>
                    <a:lnTo>
                      <a:pt x="4" y="41"/>
                    </a:lnTo>
                    <a:lnTo>
                      <a:pt x="8" y="41"/>
                    </a:lnTo>
                    <a:lnTo>
                      <a:pt x="10" y="49"/>
                    </a:lnTo>
                    <a:lnTo>
                      <a:pt x="24" y="10"/>
                    </a:lnTo>
                    <a:lnTo>
                      <a:pt x="24" y="6"/>
                    </a:lnTo>
                    <a:lnTo>
                      <a:pt x="26" y="4"/>
                    </a:lnTo>
                    <a:lnTo>
                      <a:pt x="24" y="2"/>
                    </a:lnTo>
                    <a:close/>
                  </a:path>
                </a:pathLst>
              </a:custGeom>
              <a:solidFill>
                <a:srgbClr val="0071B4">
                  <a:alpha val="34901"/>
                </a:srgbClr>
              </a:solidFill>
              <a:ln w="9525">
                <a:noFill/>
                <a:round/>
                <a:headEnd/>
                <a:tailEnd/>
              </a:ln>
            </p:spPr>
            <p:txBody>
              <a:bodyPr/>
              <a:lstStyle/>
              <a:p>
                <a:endParaRPr lang="en-US"/>
              </a:p>
            </p:txBody>
          </p:sp>
          <p:sp>
            <p:nvSpPr>
              <p:cNvPr id="14538" name="Freeform 542"/>
              <p:cNvSpPr>
                <a:spLocks/>
              </p:cNvSpPr>
              <p:nvPr/>
            </p:nvSpPr>
            <p:spPr bwMode="auto">
              <a:xfrm>
                <a:off x="4423" y="2808"/>
                <a:ext cx="2" cy="0"/>
              </a:xfrm>
              <a:custGeom>
                <a:avLst/>
                <a:gdLst>
                  <a:gd name="T0" fmla="*/ 2 w 2"/>
                  <a:gd name="T1" fmla="*/ 2 w 2"/>
                  <a:gd name="T2" fmla="*/ 2 w 2"/>
                  <a:gd name="T3" fmla="*/ 2 w 2"/>
                  <a:gd name="T4" fmla="*/ 2 w 2"/>
                  <a:gd name="T5" fmla="*/ 0 w 2"/>
                  <a:gd name="T6" fmla="*/ 2 w 2"/>
                  <a:gd name="T7" fmla="*/ 2 w 2"/>
                  <a:gd name="T8" fmla="*/ 2 w 2"/>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 name="T18" fmla="*/ 0 w 2"/>
                  <a:gd name="T19" fmla="*/ 2 w 2"/>
                </a:gdLst>
                <a:ahLst/>
                <a:cxnLst>
                  <a:cxn ang="T9">
                    <a:pos x="T0" y="0"/>
                  </a:cxn>
                  <a:cxn ang="T10">
                    <a:pos x="T1" y="0"/>
                  </a:cxn>
                  <a:cxn ang="T11">
                    <a:pos x="T2" y="0"/>
                  </a:cxn>
                  <a:cxn ang="T12">
                    <a:pos x="T3" y="0"/>
                  </a:cxn>
                  <a:cxn ang="T13">
                    <a:pos x="T4" y="0"/>
                  </a:cxn>
                  <a:cxn ang="T14">
                    <a:pos x="T5" y="0"/>
                  </a:cxn>
                  <a:cxn ang="T15">
                    <a:pos x="T6" y="0"/>
                  </a:cxn>
                  <a:cxn ang="T16">
                    <a:pos x="T7" y="0"/>
                  </a:cxn>
                  <a:cxn ang="T17">
                    <a:pos x="T8" y="0"/>
                  </a:cxn>
                </a:cxnLst>
                <a:rect l="T18" t="0" r="T19" b="0"/>
                <a:pathLst>
                  <a:path w="2">
                    <a:moveTo>
                      <a:pt x="2" y="0"/>
                    </a:moveTo>
                    <a:lnTo>
                      <a:pt x="2" y="0"/>
                    </a:lnTo>
                    <a:lnTo>
                      <a:pt x="0" y="0"/>
                    </a:lnTo>
                    <a:lnTo>
                      <a:pt x="2" y="0"/>
                    </a:lnTo>
                    <a:close/>
                  </a:path>
                </a:pathLst>
              </a:custGeom>
              <a:solidFill>
                <a:srgbClr val="0071B4">
                  <a:alpha val="34901"/>
                </a:srgbClr>
              </a:solidFill>
              <a:ln w="9525">
                <a:noFill/>
                <a:round/>
                <a:headEnd/>
                <a:tailEnd/>
              </a:ln>
            </p:spPr>
            <p:txBody>
              <a:bodyPr/>
              <a:lstStyle/>
              <a:p>
                <a:endParaRPr lang="en-US"/>
              </a:p>
            </p:txBody>
          </p:sp>
          <p:sp>
            <p:nvSpPr>
              <p:cNvPr id="14539" name="Freeform 543"/>
              <p:cNvSpPr>
                <a:spLocks/>
              </p:cNvSpPr>
              <p:nvPr/>
            </p:nvSpPr>
            <p:spPr bwMode="auto">
              <a:xfrm>
                <a:off x="4503" y="2862"/>
                <a:ext cx="59" cy="88"/>
              </a:xfrm>
              <a:custGeom>
                <a:avLst/>
                <a:gdLst>
                  <a:gd name="T0" fmla="*/ 0 w 59"/>
                  <a:gd name="T1" fmla="*/ 36 h 88"/>
                  <a:gd name="T2" fmla="*/ 8 w 59"/>
                  <a:gd name="T3" fmla="*/ 56 h 88"/>
                  <a:gd name="T4" fmla="*/ 12 w 59"/>
                  <a:gd name="T5" fmla="*/ 60 h 88"/>
                  <a:gd name="T6" fmla="*/ 14 w 59"/>
                  <a:gd name="T7" fmla="*/ 56 h 88"/>
                  <a:gd name="T8" fmla="*/ 16 w 59"/>
                  <a:gd name="T9" fmla="*/ 60 h 88"/>
                  <a:gd name="T10" fmla="*/ 12 w 59"/>
                  <a:gd name="T11" fmla="*/ 66 h 88"/>
                  <a:gd name="T12" fmla="*/ 14 w 59"/>
                  <a:gd name="T13" fmla="*/ 70 h 88"/>
                  <a:gd name="T14" fmla="*/ 18 w 59"/>
                  <a:gd name="T15" fmla="*/ 72 h 88"/>
                  <a:gd name="T16" fmla="*/ 22 w 59"/>
                  <a:gd name="T17" fmla="*/ 72 h 88"/>
                  <a:gd name="T18" fmla="*/ 26 w 59"/>
                  <a:gd name="T19" fmla="*/ 68 h 88"/>
                  <a:gd name="T20" fmla="*/ 32 w 59"/>
                  <a:gd name="T21" fmla="*/ 70 h 88"/>
                  <a:gd name="T22" fmla="*/ 40 w 59"/>
                  <a:gd name="T23" fmla="*/ 78 h 88"/>
                  <a:gd name="T24" fmla="*/ 42 w 59"/>
                  <a:gd name="T25" fmla="*/ 78 h 88"/>
                  <a:gd name="T26" fmla="*/ 38 w 59"/>
                  <a:gd name="T27" fmla="*/ 68 h 88"/>
                  <a:gd name="T28" fmla="*/ 44 w 59"/>
                  <a:gd name="T29" fmla="*/ 72 h 88"/>
                  <a:gd name="T30" fmla="*/ 46 w 59"/>
                  <a:gd name="T31" fmla="*/ 74 h 88"/>
                  <a:gd name="T32" fmla="*/ 50 w 59"/>
                  <a:gd name="T33" fmla="*/ 78 h 88"/>
                  <a:gd name="T34" fmla="*/ 52 w 59"/>
                  <a:gd name="T35" fmla="*/ 82 h 88"/>
                  <a:gd name="T36" fmla="*/ 57 w 59"/>
                  <a:gd name="T37" fmla="*/ 82 h 88"/>
                  <a:gd name="T38" fmla="*/ 57 w 59"/>
                  <a:gd name="T39" fmla="*/ 84 h 88"/>
                  <a:gd name="T40" fmla="*/ 59 w 59"/>
                  <a:gd name="T41" fmla="*/ 88 h 88"/>
                  <a:gd name="T42" fmla="*/ 59 w 59"/>
                  <a:gd name="T43" fmla="*/ 82 h 88"/>
                  <a:gd name="T44" fmla="*/ 57 w 59"/>
                  <a:gd name="T45" fmla="*/ 80 h 88"/>
                  <a:gd name="T46" fmla="*/ 56 w 59"/>
                  <a:gd name="T47" fmla="*/ 80 h 88"/>
                  <a:gd name="T48" fmla="*/ 57 w 59"/>
                  <a:gd name="T49" fmla="*/ 78 h 88"/>
                  <a:gd name="T50" fmla="*/ 54 w 59"/>
                  <a:gd name="T51" fmla="*/ 76 h 88"/>
                  <a:gd name="T52" fmla="*/ 56 w 59"/>
                  <a:gd name="T53" fmla="*/ 72 h 88"/>
                  <a:gd name="T54" fmla="*/ 57 w 59"/>
                  <a:gd name="T55" fmla="*/ 70 h 88"/>
                  <a:gd name="T56" fmla="*/ 50 w 59"/>
                  <a:gd name="T57" fmla="*/ 68 h 88"/>
                  <a:gd name="T58" fmla="*/ 50 w 59"/>
                  <a:gd name="T59" fmla="*/ 70 h 88"/>
                  <a:gd name="T60" fmla="*/ 46 w 59"/>
                  <a:gd name="T61" fmla="*/ 70 h 88"/>
                  <a:gd name="T62" fmla="*/ 44 w 59"/>
                  <a:gd name="T63" fmla="*/ 62 h 88"/>
                  <a:gd name="T64" fmla="*/ 40 w 59"/>
                  <a:gd name="T65" fmla="*/ 64 h 88"/>
                  <a:gd name="T66" fmla="*/ 36 w 59"/>
                  <a:gd name="T67" fmla="*/ 64 h 88"/>
                  <a:gd name="T68" fmla="*/ 34 w 59"/>
                  <a:gd name="T69" fmla="*/ 66 h 88"/>
                  <a:gd name="T70" fmla="*/ 32 w 59"/>
                  <a:gd name="T71" fmla="*/ 68 h 88"/>
                  <a:gd name="T72" fmla="*/ 28 w 59"/>
                  <a:gd name="T73" fmla="*/ 66 h 88"/>
                  <a:gd name="T74" fmla="*/ 26 w 59"/>
                  <a:gd name="T75" fmla="*/ 60 h 88"/>
                  <a:gd name="T76" fmla="*/ 26 w 59"/>
                  <a:gd name="T77" fmla="*/ 56 h 88"/>
                  <a:gd name="T78" fmla="*/ 24 w 59"/>
                  <a:gd name="T79" fmla="*/ 48 h 88"/>
                  <a:gd name="T80" fmla="*/ 26 w 59"/>
                  <a:gd name="T81" fmla="*/ 44 h 88"/>
                  <a:gd name="T82" fmla="*/ 28 w 59"/>
                  <a:gd name="T83" fmla="*/ 40 h 88"/>
                  <a:gd name="T84" fmla="*/ 32 w 59"/>
                  <a:gd name="T85" fmla="*/ 38 h 88"/>
                  <a:gd name="T86" fmla="*/ 38 w 59"/>
                  <a:gd name="T87" fmla="*/ 24 h 88"/>
                  <a:gd name="T88" fmla="*/ 36 w 59"/>
                  <a:gd name="T89" fmla="*/ 20 h 88"/>
                  <a:gd name="T90" fmla="*/ 34 w 59"/>
                  <a:gd name="T91" fmla="*/ 18 h 88"/>
                  <a:gd name="T92" fmla="*/ 34 w 59"/>
                  <a:gd name="T93" fmla="*/ 8 h 88"/>
                  <a:gd name="T94" fmla="*/ 36 w 59"/>
                  <a:gd name="T95" fmla="*/ 4 h 88"/>
                  <a:gd name="T96" fmla="*/ 34 w 59"/>
                  <a:gd name="T97" fmla="*/ 2 h 88"/>
                  <a:gd name="T98" fmla="*/ 32 w 59"/>
                  <a:gd name="T99" fmla="*/ 4 h 88"/>
                  <a:gd name="T100" fmla="*/ 26 w 59"/>
                  <a:gd name="T101" fmla="*/ 4 h 88"/>
                  <a:gd name="T102" fmla="*/ 14 w 59"/>
                  <a:gd name="T103" fmla="*/ 0 h 88"/>
                  <a:gd name="T104" fmla="*/ 8 w 59"/>
                  <a:gd name="T105" fmla="*/ 36 h 88"/>
                  <a:gd name="T106" fmla="*/ 2 w 59"/>
                  <a:gd name="T107" fmla="*/ 34 h 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9"/>
                  <a:gd name="T163" fmla="*/ 0 h 88"/>
                  <a:gd name="T164" fmla="*/ 59 w 59"/>
                  <a:gd name="T165" fmla="*/ 88 h 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9" h="88">
                    <a:moveTo>
                      <a:pt x="0" y="34"/>
                    </a:moveTo>
                    <a:lnTo>
                      <a:pt x="0" y="36"/>
                    </a:lnTo>
                    <a:lnTo>
                      <a:pt x="6" y="56"/>
                    </a:lnTo>
                    <a:lnTo>
                      <a:pt x="8" y="56"/>
                    </a:lnTo>
                    <a:lnTo>
                      <a:pt x="12" y="62"/>
                    </a:lnTo>
                    <a:lnTo>
                      <a:pt x="12" y="60"/>
                    </a:lnTo>
                    <a:lnTo>
                      <a:pt x="12" y="56"/>
                    </a:lnTo>
                    <a:lnTo>
                      <a:pt x="14" y="56"/>
                    </a:lnTo>
                    <a:lnTo>
                      <a:pt x="16" y="58"/>
                    </a:lnTo>
                    <a:lnTo>
                      <a:pt x="16" y="60"/>
                    </a:lnTo>
                    <a:lnTo>
                      <a:pt x="14" y="64"/>
                    </a:lnTo>
                    <a:lnTo>
                      <a:pt x="12" y="66"/>
                    </a:lnTo>
                    <a:lnTo>
                      <a:pt x="14" y="70"/>
                    </a:lnTo>
                    <a:lnTo>
                      <a:pt x="16" y="70"/>
                    </a:lnTo>
                    <a:lnTo>
                      <a:pt x="18" y="72"/>
                    </a:lnTo>
                    <a:lnTo>
                      <a:pt x="20" y="72"/>
                    </a:lnTo>
                    <a:lnTo>
                      <a:pt x="22" y="72"/>
                    </a:lnTo>
                    <a:lnTo>
                      <a:pt x="24" y="72"/>
                    </a:lnTo>
                    <a:lnTo>
                      <a:pt x="26" y="68"/>
                    </a:lnTo>
                    <a:lnTo>
                      <a:pt x="28" y="68"/>
                    </a:lnTo>
                    <a:lnTo>
                      <a:pt x="32" y="70"/>
                    </a:lnTo>
                    <a:lnTo>
                      <a:pt x="38" y="76"/>
                    </a:lnTo>
                    <a:lnTo>
                      <a:pt x="40" y="78"/>
                    </a:lnTo>
                    <a:lnTo>
                      <a:pt x="42" y="78"/>
                    </a:lnTo>
                    <a:lnTo>
                      <a:pt x="38" y="72"/>
                    </a:lnTo>
                    <a:lnTo>
                      <a:pt x="38" y="68"/>
                    </a:lnTo>
                    <a:lnTo>
                      <a:pt x="40" y="70"/>
                    </a:lnTo>
                    <a:lnTo>
                      <a:pt x="44" y="72"/>
                    </a:lnTo>
                    <a:lnTo>
                      <a:pt x="46" y="74"/>
                    </a:lnTo>
                    <a:lnTo>
                      <a:pt x="48" y="76"/>
                    </a:lnTo>
                    <a:lnTo>
                      <a:pt x="50" y="78"/>
                    </a:lnTo>
                    <a:lnTo>
                      <a:pt x="50" y="80"/>
                    </a:lnTo>
                    <a:lnTo>
                      <a:pt x="52" y="82"/>
                    </a:lnTo>
                    <a:lnTo>
                      <a:pt x="54" y="84"/>
                    </a:lnTo>
                    <a:lnTo>
                      <a:pt x="57" y="82"/>
                    </a:lnTo>
                    <a:lnTo>
                      <a:pt x="57" y="84"/>
                    </a:lnTo>
                    <a:lnTo>
                      <a:pt x="57" y="86"/>
                    </a:lnTo>
                    <a:lnTo>
                      <a:pt x="59" y="88"/>
                    </a:lnTo>
                    <a:lnTo>
                      <a:pt x="59" y="86"/>
                    </a:lnTo>
                    <a:lnTo>
                      <a:pt x="59" y="82"/>
                    </a:lnTo>
                    <a:lnTo>
                      <a:pt x="57" y="80"/>
                    </a:lnTo>
                    <a:lnTo>
                      <a:pt x="56" y="80"/>
                    </a:lnTo>
                    <a:lnTo>
                      <a:pt x="57" y="78"/>
                    </a:lnTo>
                    <a:lnTo>
                      <a:pt x="56" y="76"/>
                    </a:lnTo>
                    <a:lnTo>
                      <a:pt x="54" y="76"/>
                    </a:lnTo>
                    <a:lnTo>
                      <a:pt x="54" y="74"/>
                    </a:lnTo>
                    <a:lnTo>
                      <a:pt x="56" y="72"/>
                    </a:lnTo>
                    <a:lnTo>
                      <a:pt x="57" y="72"/>
                    </a:lnTo>
                    <a:lnTo>
                      <a:pt x="57" y="70"/>
                    </a:lnTo>
                    <a:lnTo>
                      <a:pt x="52" y="68"/>
                    </a:lnTo>
                    <a:lnTo>
                      <a:pt x="50" y="68"/>
                    </a:lnTo>
                    <a:lnTo>
                      <a:pt x="50" y="66"/>
                    </a:lnTo>
                    <a:lnTo>
                      <a:pt x="50" y="70"/>
                    </a:lnTo>
                    <a:lnTo>
                      <a:pt x="48" y="70"/>
                    </a:lnTo>
                    <a:lnTo>
                      <a:pt x="46" y="70"/>
                    </a:lnTo>
                    <a:lnTo>
                      <a:pt x="46" y="64"/>
                    </a:lnTo>
                    <a:lnTo>
                      <a:pt x="44" y="62"/>
                    </a:lnTo>
                    <a:lnTo>
                      <a:pt x="42" y="62"/>
                    </a:lnTo>
                    <a:lnTo>
                      <a:pt x="40" y="64"/>
                    </a:lnTo>
                    <a:lnTo>
                      <a:pt x="38" y="62"/>
                    </a:lnTo>
                    <a:lnTo>
                      <a:pt x="36" y="64"/>
                    </a:lnTo>
                    <a:lnTo>
                      <a:pt x="34" y="64"/>
                    </a:lnTo>
                    <a:lnTo>
                      <a:pt x="34" y="66"/>
                    </a:lnTo>
                    <a:lnTo>
                      <a:pt x="34" y="68"/>
                    </a:lnTo>
                    <a:lnTo>
                      <a:pt x="32" y="68"/>
                    </a:lnTo>
                    <a:lnTo>
                      <a:pt x="28" y="66"/>
                    </a:lnTo>
                    <a:lnTo>
                      <a:pt x="28" y="64"/>
                    </a:lnTo>
                    <a:lnTo>
                      <a:pt x="26" y="60"/>
                    </a:lnTo>
                    <a:lnTo>
                      <a:pt x="26" y="58"/>
                    </a:lnTo>
                    <a:lnTo>
                      <a:pt x="26" y="56"/>
                    </a:lnTo>
                    <a:lnTo>
                      <a:pt x="24" y="54"/>
                    </a:lnTo>
                    <a:lnTo>
                      <a:pt x="24" y="48"/>
                    </a:lnTo>
                    <a:lnTo>
                      <a:pt x="26" y="44"/>
                    </a:lnTo>
                    <a:lnTo>
                      <a:pt x="26" y="42"/>
                    </a:lnTo>
                    <a:lnTo>
                      <a:pt x="28" y="40"/>
                    </a:lnTo>
                    <a:lnTo>
                      <a:pt x="32" y="38"/>
                    </a:lnTo>
                    <a:lnTo>
                      <a:pt x="34" y="36"/>
                    </a:lnTo>
                    <a:lnTo>
                      <a:pt x="38" y="24"/>
                    </a:lnTo>
                    <a:lnTo>
                      <a:pt x="38" y="22"/>
                    </a:lnTo>
                    <a:lnTo>
                      <a:pt x="36" y="20"/>
                    </a:lnTo>
                    <a:lnTo>
                      <a:pt x="34" y="18"/>
                    </a:lnTo>
                    <a:lnTo>
                      <a:pt x="34" y="8"/>
                    </a:lnTo>
                    <a:lnTo>
                      <a:pt x="36" y="4"/>
                    </a:lnTo>
                    <a:lnTo>
                      <a:pt x="34" y="2"/>
                    </a:lnTo>
                    <a:lnTo>
                      <a:pt x="32" y="2"/>
                    </a:lnTo>
                    <a:lnTo>
                      <a:pt x="32" y="4"/>
                    </a:lnTo>
                    <a:lnTo>
                      <a:pt x="30" y="4"/>
                    </a:lnTo>
                    <a:lnTo>
                      <a:pt x="26" y="4"/>
                    </a:lnTo>
                    <a:lnTo>
                      <a:pt x="22" y="2"/>
                    </a:lnTo>
                    <a:lnTo>
                      <a:pt x="14" y="0"/>
                    </a:lnTo>
                    <a:lnTo>
                      <a:pt x="10" y="4"/>
                    </a:lnTo>
                    <a:lnTo>
                      <a:pt x="8" y="36"/>
                    </a:lnTo>
                    <a:lnTo>
                      <a:pt x="6" y="38"/>
                    </a:lnTo>
                    <a:lnTo>
                      <a:pt x="2" y="34"/>
                    </a:lnTo>
                    <a:lnTo>
                      <a:pt x="0" y="34"/>
                    </a:lnTo>
                    <a:close/>
                  </a:path>
                </a:pathLst>
              </a:custGeom>
              <a:solidFill>
                <a:srgbClr val="0071B4">
                  <a:alpha val="34901"/>
                </a:srgbClr>
              </a:solidFill>
              <a:ln w="9525">
                <a:noFill/>
                <a:round/>
                <a:headEnd/>
                <a:tailEnd/>
              </a:ln>
            </p:spPr>
            <p:txBody>
              <a:bodyPr/>
              <a:lstStyle/>
              <a:p>
                <a:endParaRPr lang="en-US"/>
              </a:p>
            </p:txBody>
          </p:sp>
          <p:sp>
            <p:nvSpPr>
              <p:cNvPr id="14540" name="Freeform 544"/>
              <p:cNvSpPr>
                <a:spLocks/>
              </p:cNvSpPr>
              <p:nvPr/>
            </p:nvSpPr>
            <p:spPr bwMode="auto">
              <a:xfrm>
                <a:off x="4419" y="2806"/>
                <a:ext cx="4" cy="4"/>
              </a:xfrm>
              <a:custGeom>
                <a:avLst/>
                <a:gdLst>
                  <a:gd name="T0" fmla="*/ 4 w 4"/>
                  <a:gd name="T1" fmla="*/ 0 h 4"/>
                  <a:gd name="T2" fmla="*/ 4 w 4"/>
                  <a:gd name="T3" fmla="*/ 0 h 4"/>
                  <a:gd name="T4" fmla="*/ 4 w 4"/>
                  <a:gd name="T5" fmla="*/ 0 h 4"/>
                  <a:gd name="T6" fmla="*/ 2 w 4"/>
                  <a:gd name="T7" fmla="*/ 2 h 4"/>
                  <a:gd name="T8" fmla="*/ 2 w 4"/>
                  <a:gd name="T9" fmla="*/ 2 h 4"/>
                  <a:gd name="T10" fmla="*/ 0 w 4"/>
                  <a:gd name="T11" fmla="*/ 2 h 4"/>
                  <a:gd name="T12" fmla="*/ 0 w 4"/>
                  <a:gd name="T13" fmla="*/ 2 h 4"/>
                  <a:gd name="T14" fmla="*/ 2 w 4"/>
                  <a:gd name="T15" fmla="*/ 2 h 4"/>
                  <a:gd name="T16" fmla="*/ 2 w 4"/>
                  <a:gd name="T17" fmla="*/ 2 h 4"/>
                  <a:gd name="T18" fmla="*/ 2 w 4"/>
                  <a:gd name="T19" fmla="*/ 2 h 4"/>
                  <a:gd name="T20" fmla="*/ 2 w 4"/>
                  <a:gd name="T21" fmla="*/ 2 h 4"/>
                  <a:gd name="T22" fmla="*/ 2 w 4"/>
                  <a:gd name="T23" fmla="*/ 4 h 4"/>
                  <a:gd name="T24" fmla="*/ 4 w 4"/>
                  <a:gd name="T25" fmla="*/ 2 h 4"/>
                  <a:gd name="T26" fmla="*/ 4 w 4"/>
                  <a:gd name="T27" fmla="*/ 2 h 4"/>
                  <a:gd name="T28" fmla="*/ 4 w 4"/>
                  <a:gd name="T29" fmla="*/ 2 h 4"/>
                  <a:gd name="T30" fmla="*/ 4 w 4"/>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4"/>
                  <a:gd name="T50" fmla="*/ 4 w 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4">
                    <a:moveTo>
                      <a:pt x="4" y="0"/>
                    </a:moveTo>
                    <a:lnTo>
                      <a:pt x="4" y="0"/>
                    </a:lnTo>
                    <a:lnTo>
                      <a:pt x="2" y="2"/>
                    </a:lnTo>
                    <a:lnTo>
                      <a:pt x="0" y="2"/>
                    </a:lnTo>
                    <a:lnTo>
                      <a:pt x="2" y="2"/>
                    </a:lnTo>
                    <a:lnTo>
                      <a:pt x="2"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541" name="Freeform 545"/>
              <p:cNvSpPr>
                <a:spLocks/>
              </p:cNvSpPr>
              <p:nvPr/>
            </p:nvSpPr>
            <p:spPr bwMode="auto">
              <a:xfrm>
                <a:off x="4202" y="2960"/>
                <a:ext cx="2" cy="4"/>
              </a:xfrm>
              <a:custGeom>
                <a:avLst/>
                <a:gdLst>
                  <a:gd name="T0" fmla="*/ 0 w 2"/>
                  <a:gd name="T1" fmla="*/ 2 h 4"/>
                  <a:gd name="T2" fmla="*/ 0 w 2"/>
                  <a:gd name="T3" fmla="*/ 4 h 4"/>
                  <a:gd name="T4" fmla="*/ 2 w 2"/>
                  <a:gd name="T5" fmla="*/ 4 h 4"/>
                  <a:gd name="T6" fmla="*/ 2 w 2"/>
                  <a:gd name="T7" fmla="*/ 0 h 4"/>
                  <a:gd name="T8" fmla="*/ 2 w 2"/>
                  <a:gd name="T9" fmla="*/ 2 h 4"/>
                  <a:gd name="T10" fmla="*/ 0 w 2"/>
                  <a:gd name="T11" fmla="*/ 2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0" y="2"/>
                    </a:moveTo>
                    <a:lnTo>
                      <a:pt x="0" y="4"/>
                    </a:lnTo>
                    <a:lnTo>
                      <a:pt x="2" y="4"/>
                    </a:lnTo>
                    <a:lnTo>
                      <a:pt x="2" y="0"/>
                    </a:lnTo>
                    <a:lnTo>
                      <a:pt x="2" y="2"/>
                    </a:lnTo>
                    <a:lnTo>
                      <a:pt x="0" y="2"/>
                    </a:lnTo>
                    <a:close/>
                  </a:path>
                </a:pathLst>
              </a:custGeom>
              <a:solidFill>
                <a:srgbClr val="0071B4">
                  <a:alpha val="34901"/>
                </a:srgbClr>
              </a:solidFill>
              <a:ln w="9525">
                <a:noFill/>
                <a:round/>
                <a:headEnd/>
                <a:tailEnd/>
              </a:ln>
            </p:spPr>
            <p:txBody>
              <a:bodyPr/>
              <a:lstStyle/>
              <a:p>
                <a:endParaRPr lang="en-US"/>
              </a:p>
            </p:txBody>
          </p:sp>
          <p:sp>
            <p:nvSpPr>
              <p:cNvPr id="14542" name="Freeform 546"/>
              <p:cNvSpPr>
                <a:spLocks/>
              </p:cNvSpPr>
              <p:nvPr/>
            </p:nvSpPr>
            <p:spPr bwMode="auto">
              <a:xfrm>
                <a:off x="531" y="2203"/>
                <a:ext cx="26" cy="16"/>
              </a:xfrm>
              <a:custGeom>
                <a:avLst/>
                <a:gdLst>
                  <a:gd name="T0" fmla="*/ 24 w 26"/>
                  <a:gd name="T1" fmla="*/ 6 h 16"/>
                  <a:gd name="T2" fmla="*/ 24 w 26"/>
                  <a:gd name="T3" fmla="*/ 6 h 16"/>
                  <a:gd name="T4" fmla="*/ 22 w 26"/>
                  <a:gd name="T5" fmla="*/ 4 h 16"/>
                  <a:gd name="T6" fmla="*/ 20 w 26"/>
                  <a:gd name="T7" fmla="*/ 0 h 16"/>
                  <a:gd name="T8" fmla="*/ 18 w 26"/>
                  <a:gd name="T9" fmla="*/ 0 h 16"/>
                  <a:gd name="T10" fmla="*/ 14 w 26"/>
                  <a:gd name="T11" fmla="*/ 2 h 16"/>
                  <a:gd name="T12" fmla="*/ 10 w 26"/>
                  <a:gd name="T13" fmla="*/ 2 h 16"/>
                  <a:gd name="T14" fmla="*/ 8 w 26"/>
                  <a:gd name="T15" fmla="*/ 2 h 16"/>
                  <a:gd name="T16" fmla="*/ 6 w 26"/>
                  <a:gd name="T17" fmla="*/ 6 h 16"/>
                  <a:gd name="T18" fmla="*/ 0 w 26"/>
                  <a:gd name="T19" fmla="*/ 10 h 16"/>
                  <a:gd name="T20" fmla="*/ 2 w 26"/>
                  <a:gd name="T21" fmla="*/ 14 h 16"/>
                  <a:gd name="T22" fmla="*/ 6 w 26"/>
                  <a:gd name="T23" fmla="*/ 16 h 16"/>
                  <a:gd name="T24" fmla="*/ 12 w 26"/>
                  <a:gd name="T25" fmla="*/ 10 h 16"/>
                  <a:gd name="T26" fmla="*/ 18 w 26"/>
                  <a:gd name="T27" fmla="*/ 10 h 16"/>
                  <a:gd name="T28" fmla="*/ 22 w 26"/>
                  <a:gd name="T29" fmla="*/ 10 h 16"/>
                  <a:gd name="T30" fmla="*/ 24 w 26"/>
                  <a:gd name="T31" fmla="*/ 8 h 16"/>
                  <a:gd name="T32" fmla="*/ 26 w 26"/>
                  <a:gd name="T33" fmla="*/ 8 h 16"/>
                  <a:gd name="T34" fmla="*/ 26 w 26"/>
                  <a:gd name="T35" fmla="*/ 8 h 16"/>
                  <a:gd name="T36" fmla="*/ 26 w 26"/>
                  <a:gd name="T37" fmla="*/ 8 h 16"/>
                  <a:gd name="T38" fmla="*/ 24 w 26"/>
                  <a:gd name="T39" fmla="*/ 6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16"/>
                  <a:gd name="T62" fmla="*/ 26 w 26"/>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16">
                    <a:moveTo>
                      <a:pt x="24" y="6"/>
                    </a:moveTo>
                    <a:lnTo>
                      <a:pt x="24" y="6"/>
                    </a:lnTo>
                    <a:lnTo>
                      <a:pt x="22" y="4"/>
                    </a:lnTo>
                    <a:lnTo>
                      <a:pt x="20" y="0"/>
                    </a:lnTo>
                    <a:lnTo>
                      <a:pt x="18" y="0"/>
                    </a:lnTo>
                    <a:lnTo>
                      <a:pt x="14" y="2"/>
                    </a:lnTo>
                    <a:lnTo>
                      <a:pt x="10" y="2"/>
                    </a:lnTo>
                    <a:lnTo>
                      <a:pt x="8" y="2"/>
                    </a:lnTo>
                    <a:lnTo>
                      <a:pt x="6" y="6"/>
                    </a:lnTo>
                    <a:lnTo>
                      <a:pt x="0" y="10"/>
                    </a:lnTo>
                    <a:lnTo>
                      <a:pt x="2" y="14"/>
                    </a:lnTo>
                    <a:lnTo>
                      <a:pt x="6" y="16"/>
                    </a:lnTo>
                    <a:lnTo>
                      <a:pt x="12" y="10"/>
                    </a:lnTo>
                    <a:lnTo>
                      <a:pt x="18" y="10"/>
                    </a:lnTo>
                    <a:lnTo>
                      <a:pt x="22" y="10"/>
                    </a:lnTo>
                    <a:lnTo>
                      <a:pt x="24" y="8"/>
                    </a:lnTo>
                    <a:lnTo>
                      <a:pt x="26" y="8"/>
                    </a:lnTo>
                    <a:lnTo>
                      <a:pt x="24" y="6"/>
                    </a:lnTo>
                    <a:close/>
                  </a:path>
                </a:pathLst>
              </a:custGeom>
              <a:solidFill>
                <a:srgbClr val="0071B4">
                  <a:alpha val="34901"/>
                </a:srgbClr>
              </a:solidFill>
              <a:ln w="9525">
                <a:noFill/>
                <a:round/>
                <a:headEnd/>
                <a:tailEnd/>
              </a:ln>
            </p:spPr>
            <p:txBody>
              <a:bodyPr/>
              <a:lstStyle/>
              <a:p>
                <a:endParaRPr lang="en-US"/>
              </a:p>
            </p:txBody>
          </p:sp>
          <p:sp>
            <p:nvSpPr>
              <p:cNvPr id="14543" name="Freeform 547"/>
              <p:cNvSpPr>
                <a:spLocks/>
              </p:cNvSpPr>
              <p:nvPr/>
            </p:nvSpPr>
            <p:spPr bwMode="auto">
              <a:xfrm>
                <a:off x="4204" y="2948"/>
                <a:ext cx="0" cy="4"/>
              </a:xfrm>
              <a:custGeom>
                <a:avLst/>
                <a:gdLst>
                  <a:gd name="T0" fmla="*/ 4 h 4"/>
                  <a:gd name="T1" fmla="*/ 0 h 4"/>
                  <a:gd name="T2" fmla="*/ 4 h 4"/>
                  <a:gd name="T3" fmla="*/ 4 h 4"/>
                  <a:gd name="T4" fmla="*/ 4 h 4"/>
                  <a:gd name="T5" fmla="*/ 0 60000 65536"/>
                  <a:gd name="T6" fmla="*/ 0 60000 65536"/>
                  <a:gd name="T7" fmla="*/ 0 60000 65536"/>
                  <a:gd name="T8" fmla="*/ 0 60000 65536"/>
                  <a:gd name="T9" fmla="*/ 0 60000 65536"/>
                  <a:gd name="T10" fmla="*/ 0 h 4"/>
                  <a:gd name="T11" fmla="*/ 4 h 4"/>
                </a:gdLst>
                <a:ahLst/>
                <a:cxnLst>
                  <a:cxn ang="T5">
                    <a:pos x="0" y="T0"/>
                  </a:cxn>
                  <a:cxn ang="T6">
                    <a:pos x="0" y="T1"/>
                  </a:cxn>
                  <a:cxn ang="T7">
                    <a:pos x="0" y="T2"/>
                  </a:cxn>
                  <a:cxn ang="T8">
                    <a:pos x="0" y="T3"/>
                  </a:cxn>
                  <a:cxn ang="T9">
                    <a:pos x="0" y="T4"/>
                  </a:cxn>
                </a:cxnLst>
                <a:rect l="0" t="T10" r="0" b="T11"/>
                <a:pathLst>
                  <a:path h="4">
                    <a:moveTo>
                      <a:pt x="0" y="4"/>
                    </a:moveTo>
                    <a:lnTo>
                      <a:pt x="0" y="0"/>
                    </a:lnTo>
                    <a:lnTo>
                      <a:pt x="0" y="4"/>
                    </a:lnTo>
                    <a:close/>
                  </a:path>
                </a:pathLst>
              </a:custGeom>
              <a:solidFill>
                <a:srgbClr val="0071B4">
                  <a:alpha val="34901"/>
                </a:srgbClr>
              </a:solidFill>
              <a:ln w="9525">
                <a:noFill/>
                <a:round/>
                <a:headEnd/>
                <a:tailEnd/>
              </a:ln>
            </p:spPr>
            <p:txBody>
              <a:bodyPr/>
              <a:lstStyle/>
              <a:p>
                <a:endParaRPr lang="en-US"/>
              </a:p>
            </p:txBody>
          </p:sp>
          <p:sp>
            <p:nvSpPr>
              <p:cNvPr id="14544" name="Freeform 548"/>
              <p:cNvSpPr>
                <a:spLocks/>
              </p:cNvSpPr>
              <p:nvPr/>
            </p:nvSpPr>
            <p:spPr bwMode="auto">
              <a:xfrm>
                <a:off x="4204" y="2960"/>
                <a:ext cx="2" cy="4"/>
              </a:xfrm>
              <a:custGeom>
                <a:avLst/>
                <a:gdLst>
                  <a:gd name="T0" fmla="*/ 2 w 2"/>
                  <a:gd name="T1" fmla="*/ 4 h 4"/>
                  <a:gd name="T2" fmla="*/ 2 w 2"/>
                  <a:gd name="T3" fmla="*/ 2 h 4"/>
                  <a:gd name="T4" fmla="*/ 2 w 2"/>
                  <a:gd name="T5" fmla="*/ 0 h 4"/>
                  <a:gd name="T6" fmla="*/ 2 w 2"/>
                  <a:gd name="T7" fmla="*/ 0 h 4"/>
                  <a:gd name="T8" fmla="*/ 0 w 2"/>
                  <a:gd name="T9" fmla="*/ 4 h 4"/>
                  <a:gd name="T10" fmla="*/ 2 w 2"/>
                  <a:gd name="T11" fmla="*/ 4 h 4"/>
                  <a:gd name="T12" fmla="*/ 2 w 2"/>
                  <a:gd name="T13" fmla="*/ 4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4"/>
                    </a:moveTo>
                    <a:lnTo>
                      <a:pt x="2" y="2"/>
                    </a:lnTo>
                    <a:lnTo>
                      <a:pt x="2" y="0"/>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545" name="Freeform 549"/>
              <p:cNvSpPr>
                <a:spLocks/>
              </p:cNvSpPr>
              <p:nvPr/>
            </p:nvSpPr>
            <p:spPr bwMode="auto">
              <a:xfrm>
                <a:off x="4559" y="2775"/>
                <a:ext cx="1" cy="2"/>
              </a:xfrm>
              <a:custGeom>
                <a:avLst/>
                <a:gdLst>
                  <a:gd name="T0" fmla="*/ 1 w 1"/>
                  <a:gd name="T1" fmla="*/ 2 h 2"/>
                  <a:gd name="T2" fmla="*/ 1 w 1"/>
                  <a:gd name="T3" fmla="*/ 2 h 2"/>
                  <a:gd name="T4" fmla="*/ 0 w 1"/>
                  <a:gd name="T5" fmla="*/ 0 h 2"/>
                  <a:gd name="T6" fmla="*/ 0 w 1"/>
                  <a:gd name="T7" fmla="*/ 0 h 2"/>
                  <a:gd name="T8" fmla="*/ 0 w 1"/>
                  <a:gd name="T9" fmla="*/ 2 h 2"/>
                  <a:gd name="T10" fmla="*/ 0 w 1"/>
                  <a:gd name="T11" fmla="*/ 2 h 2"/>
                  <a:gd name="T12" fmla="*/ 1 w 1"/>
                  <a:gd name="T13" fmla="*/ 2 h 2"/>
                  <a:gd name="T14" fmla="*/ 1 w 1"/>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2"/>
                  <a:gd name="T26" fmla="*/ 1 w 1"/>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2">
                    <a:moveTo>
                      <a:pt x="1" y="2"/>
                    </a:moveTo>
                    <a:lnTo>
                      <a:pt x="1" y="2"/>
                    </a:lnTo>
                    <a:lnTo>
                      <a:pt x="0" y="0"/>
                    </a:lnTo>
                    <a:lnTo>
                      <a:pt x="0" y="2"/>
                    </a:lnTo>
                    <a:lnTo>
                      <a:pt x="1" y="2"/>
                    </a:lnTo>
                    <a:close/>
                  </a:path>
                </a:pathLst>
              </a:custGeom>
              <a:solidFill>
                <a:srgbClr val="0071B4">
                  <a:alpha val="34901"/>
                </a:srgbClr>
              </a:solidFill>
              <a:ln w="9525">
                <a:noFill/>
                <a:round/>
                <a:headEnd/>
                <a:tailEnd/>
              </a:ln>
            </p:spPr>
            <p:txBody>
              <a:bodyPr/>
              <a:lstStyle/>
              <a:p>
                <a:endParaRPr lang="en-US"/>
              </a:p>
            </p:txBody>
          </p:sp>
          <p:sp>
            <p:nvSpPr>
              <p:cNvPr id="14546" name="Freeform 550"/>
              <p:cNvSpPr>
                <a:spLocks/>
              </p:cNvSpPr>
              <p:nvPr/>
            </p:nvSpPr>
            <p:spPr bwMode="auto">
              <a:xfrm>
                <a:off x="3450" y="3296"/>
                <a:ext cx="1" cy="2"/>
              </a:xfrm>
              <a:custGeom>
                <a:avLst/>
                <a:gdLst>
                  <a:gd name="T0" fmla="*/ 0 w 1"/>
                  <a:gd name="T1" fmla="*/ 2 h 2"/>
                  <a:gd name="T2" fmla="*/ 1 w 1"/>
                  <a:gd name="T3" fmla="*/ 2 h 2"/>
                  <a:gd name="T4" fmla="*/ 1 w 1"/>
                  <a:gd name="T5" fmla="*/ 2 h 2"/>
                  <a:gd name="T6" fmla="*/ 1 w 1"/>
                  <a:gd name="T7" fmla="*/ 2 h 2"/>
                  <a:gd name="T8" fmla="*/ 0 w 1"/>
                  <a:gd name="T9" fmla="*/ 0 h 2"/>
                  <a:gd name="T10" fmla="*/ 0 w 1"/>
                  <a:gd name="T11" fmla="*/ 0 h 2"/>
                  <a:gd name="T12" fmla="*/ 0 w 1"/>
                  <a:gd name="T13" fmla="*/ 2 h 2"/>
                  <a:gd name="T14" fmla="*/ 0 w 1"/>
                  <a:gd name="T15" fmla="*/ 2 h 2"/>
                  <a:gd name="T16" fmla="*/ 0 w 1"/>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2"/>
                    </a:moveTo>
                    <a:lnTo>
                      <a:pt x="1"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547" name="Freeform 551"/>
              <p:cNvSpPr>
                <a:spLocks/>
              </p:cNvSpPr>
              <p:nvPr/>
            </p:nvSpPr>
            <p:spPr bwMode="auto">
              <a:xfrm>
                <a:off x="2143" y="3125"/>
                <a:ext cx="6" cy="2"/>
              </a:xfrm>
              <a:custGeom>
                <a:avLst/>
                <a:gdLst>
                  <a:gd name="T0" fmla="*/ 4 w 6"/>
                  <a:gd name="T1" fmla="*/ 2 h 2"/>
                  <a:gd name="T2" fmla="*/ 6 w 6"/>
                  <a:gd name="T3" fmla="*/ 2 h 2"/>
                  <a:gd name="T4" fmla="*/ 6 w 6"/>
                  <a:gd name="T5" fmla="*/ 0 h 2"/>
                  <a:gd name="T6" fmla="*/ 4 w 6"/>
                  <a:gd name="T7" fmla="*/ 0 h 2"/>
                  <a:gd name="T8" fmla="*/ 4 w 6"/>
                  <a:gd name="T9" fmla="*/ 0 h 2"/>
                  <a:gd name="T10" fmla="*/ 2 w 6"/>
                  <a:gd name="T11" fmla="*/ 0 h 2"/>
                  <a:gd name="T12" fmla="*/ 2 w 6"/>
                  <a:gd name="T13" fmla="*/ 2 h 2"/>
                  <a:gd name="T14" fmla="*/ 0 w 6"/>
                  <a:gd name="T15" fmla="*/ 2 h 2"/>
                  <a:gd name="T16" fmla="*/ 0 w 6"/>
                  <a:gd name="T17" fmla="*/ 2 h 2"/>
                  <a:gd name="T18" fmla="*/ 0 w 6"/>
                  <a:gd name="T19" fmla="*/ 2 h 2"/>
                  <a:gd name="T20" fmla="*/ 0 w 6"/>
                  <a:gd name="T21" fmla="*/ 2 h 2"/>
                  <a:gd name="T22" fmla="*/ 4 w 6"/>
                  <a:gd name="T23" fmla="*/ 2 h 2"/>
                  <a:gd name="T24" fmla="*/ 4 w 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2"/>
                  <a:gd name="T41" fmla="*/ 6 w 6"/>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2">
                    <a:moveTo>
                      <a:pt x="4" y="2"/>
                    </a:moveTo>
                    <a:lnTo>
                      <a:pt x="6" y="2"/>
                    </a:lnTo>
                    <a:lnTo>
                      <a:pt x="6" y="0"/>
                    </a:lnTo>
                    <a:lnTo>
                      <a:pt x="4" y="0"/>
                    </a:lnTo>
                    <a:lnTo>
                      <a:pt x="2" y="0"/>
                    </a:lnTo>
                    <a:lnTo>
                      <a:pt x="2" y="2"/>
                    </a:lnTo>
                    <a:lnTo>
                      <a:pt x="0" y="2"/>
                    </a:lnTo>
                    <a:lnTo>
                      <a:pt x="4" y="2"/>
                    </a:lnTo>
                    <a:close/>
                  </a:path>
                </a:pathLst>
              </a:custGeom>
              <a:solidFill>
                <a:srgbClr val="0071B4">
                  <a:alpha val="34901"/>
                </a:srgbClr>
              </a:solidFill>
              <a:ln w="9525">
                <a:noFill/>
                <a:round/>
                <a:headEnd/>
                <a:tailEnd/>
              </a:ln>
            </p:spPr>
            <p:txBody>
              <a:bodyPr/>
              <a:lstStyle/>
              <a:p>
                <a:endParaRPr lang="en-US"/>
              </a:p>
            </p:txBody>
          </p:sp>
          <p:sp>
            <p:nvSpPr>
              <p:cNvPr id="14548" name="Freeform 552"/>
              <p:cNvSpPr>
                <a:spLocks/>
              </p:cNvSpPr>
              <p:nvPr/>
            </p:nvSpPr>
            <p:spPr bwMode="auto">
              <a:xfrm>
                <a:off x="2131" y="3127"/>
                <a:ext cx="30" cy="24"/>
              </a:xfrm>
              <a:custGeom>
                <a:avLst/>
                <a:gdLst>
                  <a:gd name="T0" fmla="*/ 4 w 30"/>
                  <a:gd name="T1" fmla="*/ 2 h 24"/>
                  <a:gd name="T2" fmla="*/ 4 w 30"/>
                  <a:gd name="T3" fmla="*/ 2 h 24"/>
                  <a:gd name="T4" fmla="*/ 2 w 30"/>
                  <a:gd name="T5" fmla="*/ 4 h 24"/>
                  <a:gd name="T6" fmla="*/ 0 w 30"/>
                  <a:gd name="T7" fmla="*/ 6 h 24"/>
                  <a:gd name="T8" fmla="*/ 2 w 30"/>
                  <a:gd name="T9" fmla="*/ 20 h 24"/>
                  <a:gd name="T10" fmla="*/ 2 w 30"/>
                  <a:gd name="T11" fmla="*/ 22 h 24"/>
                  <a:gd name="T12" fmla="*/ 4 w 30"/>
                  <a:gd name="T13" fmla="*/ 24 h 24"/>
                  <a:gd name="T14" fmla="*/ 10 w 30"/>
                  <a:gd name="T15" fmla="*/ 24 h 24"/>
                  <a:gd name="T16" fmla="*/ 12 w 30"/>
                  <a:gd name="T17" fmla="*/ 24 h 24"/>
                  <a:gd name="T18" fmla="*/ 18 w 30"/>
                  <a:gd name="T19" fmla="*/ 22 h 24"/>
                  <a:gd name="T20" fmla="*/ 26 w 30"/>
                  <a:gd name="T21" fmla="*/ 18 h 24"/>
                  <a:gd name="T22" fmla="*/ 30 w 30"/>
                  <a:gd name="T23" fmla="*/ 10 h 24"/>
                  <a:gd name="T24" fmla="*/ 30 w 30"/>
                  <a:gd name="T25" fmla="*/ 4 h 24"/>
                  <a:gd name="T26" fmla="*/ 30 w 30"/>
                  <a:gd name="T27" fmla="*/ 4 h 24"/>
                  <a:gd name="T28" fmla="*/ 30 w 30"/>
                  <a:gd name="T29" fmla="*/ 2 h 24"/>
                  <a:gd name="T30" fmla="*/ 30 w 30"/>
                  <a:gd name="T31" fmla="*/ 2 h 24"/>
                  <a:gd name="T32" fmla="*/ 28 w 30"/>
                  <a:gd name="T33" fmla="*/ 2 h 24"/>
                  <a:gd name="T34" fmla="*/ 24 w 30"/>
                  <a:gd name="T35" fmla="*/ 0 h 24"/>
                  <a:gd name="T36" fmla="*/ 14 w 30"/>
                  <a:gd name="T37" fmla="*/ 2 h 24"/>
                  <a:gd name="T38" fmla="*/ 8 w 30"/>
                  <a:gd name="T39" fmla="*/ 2 h 24"/>
                  <a:gd name="T40" fmla="*/ 4 w 30"/>
                  <a:gd name="T41" fmla="*/ 2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4"/>
                  <a:gd name="T65" fmla="*/ 30 w 30"/>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4">
                    <a:moveTo>
                      <a:pt x="4" y="2"/>
                    </a:moveTo>
                    <a:lnTo>
                      <a:pt x="4" y="2"/>
                    </a:lnTo>
                    <a:lnTo>
                      <a:pt x="2" y="4"/>
                    </a:lnTo>
                    <a:lnTo>
                      <a:pt x="0" y="6"/>
                    </a:lnTo>
                    <a:lnTo>
                      <a:pt x="2" y="20"/>
                    </a:lnTo>
                    <a:lnTo>
                      <a:pt x="2" y="22"/>
                    </a:lnTo>
                    <a:lnTo>
                      <a:pt x="4" y="24"/>
                    </a:lnTo>
                    <a:lnTo>
                      <a:pt x="10" y="24"/>
                    </a:lnTo>
                    <a:lnTo>
                      <a:pt x="12" y="24"/>
                    </a:lnTo>
                    <a:lnTo>
                      <a:pt x="18" y="22"/>
                    </a:lnTo>
                    <a:lnTo>
                      <a:pt x="26" y="18"/>
                    </a:lnTo>
                    <a:lnTo>
                      <a:pt x="30" y="10"/>
                    </a:lnTo>
                    <a:lnTo>
                      <a:pt x="30" y="4"/>
                    </a:lnTo>
                    <a:lnTo>
                      <a:pt x="30" y="2"/>
                    </a:lnTo>
                    <a:lnTo>
                      <a:pt x="28" y="2"/>
                    </a:lnTo>
                    <a:lnTo>
                      <a:pt x="24" y="0"/>
                    </a:lnTo>
                    <a:lnTo>
                      <a:pt x="14" y="2"/>
                    </a:lnTo>
                    <a:lnTo>
                      <a:pt x="8" y="2"/>
                    </a:lnTo>
                    <a:lnTo>
                      <a:pt x="4" y="2"/>
                    </a:lnTo>
                    <a:close/>
                  </a:path>
                </a:pathLst>
              </a:custGeom>
              <a:solidFill>
                <a:srgbClr val="0071B4">
                  <a:alpha val="34901"/>
                </a:srgbClr>
              </a:solidFill>
              <a:ln w="9525">
                <a:noFill/>
                <a:round/>
                <a:headEnd/>
                <a:tailEnd/>
              </a:ln>
            </p:spPr>
            <p:txBody>
              <a:bodyPr/>
              <a:lstStyle/>
              <a:p>
                <a:endParaRPr lang="en-US"/>
              </a:p>
            </p:txBody>
          </p:sp>
          <p:sp>
            <p:nvSpPr>
              <p:cNvPr id="14549" name="Freeform 553"/>
              <p:cNvSpPr>
                <a:spLocks/>
              </p:cNvSpPr>
              <p:nvPr/>
            </p:nvSpPr>
            <p:spPr bwMode="auto">
              <a:xfrm>
                <a:off x="2123" y="3125"/>
                <a:ext cx="8" cy="10"/>
              </a:xfrm>
              <a:custGeom>
                <a:avLst/>
                <a:gdLst>
                  <a:gd name="T0" fmla="*/ 4 w 8"/>
                  <a:gd name="T1" fmla="*/ 10 h 10"/>
                  <a:gd name="T2" fmla="*/ 6 w 8"/>
                  <a:gd name="T3" fmla="*/ 8 h 10"/>
                  <a:gd name="T4" fmla="*/ 6 w 8"/>
                  <a:gd name="T5" fmla="*/ 8 h 10"/>
                  <a:gd name="T6" fmla="*/ 8 w 8"/>
                  <a:gd name="T7" fmla="*/ 6 h 10"/>
                  <a:gd name="T8" fmla="*/ 8 w 8"/>
                  <a:gd name="T9" fmla="*/ 4 h 10"/>
                  <a:gd name="T10" fmla="*/ 8 w 8"/>
                  <a:gd name="T11" fmla="*/ 4 h 10"/>
                  <a:gd name="T12" fmla="*/ 8 w 8"/>
                  <a:gd name="T13" fmla="*/ 4 h 10"/>
                  <a:gd name="T14" fmla="*/ 6 w 8"/>
                  <a:gd name="T15" fmla="*/ 4 h 10"/>
                  <a:gd name="T16" fmla="*/ 6 w 8"/>
                  <a:gd name="T17" fmla="*/ 4 h 10"/>
                  <a:gd name="T18" fmla="*/ 6 w 8"/>
                  <a:gd name="T19" fmla="*/ 2 h 10"/>
                  <a:gd name="T20" fmla="*/ 8 w 8"/>
                  <a:gd name="T21" fmla="*/ 2 h 10"/>
                  <a:gd name="T22" fmla="*/ 8 w 8"/>
                  <a:gd name="T23" fmla="*/ 0 h 10"/>
                  <a:gd name="T24" fmla="*/ 6 w 8"/>
                  <a:gd name="T25" fmla="*/ 2 h 10"/>
                  <a:gd name="T26" fmla="*/ 6 w 8"/>
                  <a:gd name="T27" fmla="*/ 2 h 10"/>
                  <a:gd name="T28" fmla="*/ 4 w 8"/>
                  <a:gd name="T29" fmla="*/ 2 h 10"/>
                  <a:gd name="T30" fmla="*/ 4 w 8"/>
                  <a:gd name="T31" fmla="*/ 4 h 10"/>
                  <a:gd name="T32" fmla="*/ 4 w 8"/>
                  <a:gd name="T33" fmla="*/ 4 h 10"/>
                  <a:gd name="T34" fmla="*/ 2 w 8"/>
                  <a:gd name="T35" fmla="*/ 6 h 10"/>
                  <a:gd name="T36" fmla="*/ 0 w 8"/>
                  <a:gd name="T37" fmla="*/ 8 h 10"/>
                  <a:gd name="T38" fmla="*/ 0 w 8"/>
                  <a:gd name="T39" fmla="*/ 8 h 10"/>
                  <a:gd name="T40" fmla="*/ 2 w 8"/>
                  <a:gd name="T41" fmla="*/ 10 h 10"/>
                  <a:gd name="T42" fmla="*/ 2 w 8"/>
                  <a:gd name="T43" fmla="*/ 10 h 10"/>
                  <a:gd name="T44" fmla="*/ 4 w 8"/>
                  <a:gd name="T45" fmla="*/ 10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10"/>
                  <a:gd name="T71" fmla="*/ 8 w 8"/>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10">
                    <a:moveTo>
                      <a:pt x="4" y="10"/>
                    </a:moveTo>
                    <a:lnTo>
                      <a:pt x="6" y="8"/>
                    </a:lnTo>
                    <a:lnTo>
                      <a:pt x="8" y="6"/>
                    </a:lnTo>
                    <a:lnTo>
                      <a:pt x="8" y="4"/>
                    </a:lnTo>
                    <a:lnTo>
                      <a:pt x="6" y="4"/>
                    </a:lnTo>
                    <a:lnTo>
                      <a:pt x="6" y="2"/>
                    </a:lnTo>
                    <a:lnTo>
                      <a:pt x="8" y="2"/>
                    </a:lnTo>
                    <a:lnTo>
                      <a:pt x="8" y="0"/>
                    </a:lnTo>
                    <a:lnTo>
                      <a:pt x="6" y="2"/>
                    </a:lnTo>
                    <a:lnTo>
                      <a:pt x="4" y="2"/>
                    </a:lnTo>
                    <a:lnTo>
                      <a:pt x="4" y="4"/>
                    </a:lnTo>
                    <a:lnTo>
                      <a:pt x="2" y="6"/>
                    </a:lnTo>
                    <a:lnTo>
                      <a:pt x="0" y="8"/>
                    </a:lnTo>
                    <a:lnTo>
                      <a:pt x="2" y="10"/>
                    </a:lnTo>
                    <a:lnTo>
                      <a:pt x="4" y="10"/>
                    </a:lnTo>
                    <a:close/>
                  </a:path>
                </a:pathLst>
              </a:custGeom>
              <a:solidFill>
                <a:srgbClr val="0071B4">
                  <a:alpha val="34901"/>
                </a:srgbClr>
              </a:solidFill>
              <a:ln w="9525">
                <a:noFill/>
                <a:round/>
                <a:headEnd/>
                <a:tailEnd/>
              </a:ln>
            </p:spPr>
            <p:txBody>
              <a:bodyPr/>
              <a:lstStyle/>
              <a:p>
                <a:endParaRPr lang="en-US"/>
              </a:p>
            </p:txBody>
          </p:sp>
          <p:sp>
            <p:nvSpPr>
              <p:cNvPr id="14550" name="Freeform 554"/>
              <p:cNvSpPr>
                <a:spLocks/>
              </p:cNvSpPr>
              <p:nvPr/>
            </p:nvSpPr>
            <p:spPr bwMode="auto">
              <a:xfrm>
                <a:off x="1622" y="2832"/>
                <a:ext cx="4" cy="4"/>
              </a:xfrm>
              <a:custGeom>
                <a:avLst/>
                <a:gdLst>
                  <a:gd name="T0" fmla="*/ 0 w 4"/>
                  <a:gd name="T1" fmla="*/ 4 h 4"/>
                  <a:gd name="T2" fmla="*/ 0 w 4"/>
                  <a:gd name="T3" fmla="*/ 4 h 4"/>
                  <a:gd name="T4" fmla="*/ 2 w 4"/>
                  <a:gd name="T5" fmla="*/ 2 h 4"/>
                  <a:gd name="T6" fmla="*/ 4 w 4"/>
                  <a:gd name="T7" fmla="*/ 0 h 4"/>
                  <a:gd name="T8" fmla="*/ 2 w 4"/>
                  <a:gd name="T9" fmla="*/ 0 h 4"/>
                  <a:gd name="T10" fmla="*/ 0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4"/>
                    </a:moveTo>
                    <a:lnTo>
                      <a:pt x="0" y="4"/>
                    </a:lnTo>
                    <a:lnTo>
                      <a:pt x="2" y="2"/>
                    </a:lnTo>
                    <a:lnTo>
                      <a:pt x="4" y="0"/>
                    </a:lnTo>
                    <a:lnTo>
                      <a:pt x="2" y="0"/>
                    </a:lnTo>
                    <a:lnTo>
                      <a:pt x="0" y="4"/>
                    </a:lnTo>
                    <a:close/>
                  </a:path>
                </a:pathLst>
              </a:custGeom>
              <a:solidFill>
                <a:srgbClr val="0071B4">
                  <a:alpha val="34901"/>
                </a:srgbClr>
              </a:solidFill>
              <a:ln w="9525">
                <a:noFill/>
                <a:round/>
                <a:headEnd/>
                <a:tailEnd/>
              </a:ln>
            </p:spPr>
            <p:txBody>
              <a:bodyPr/>
              <a:lstStyle/>
              <a:p>
                <a:endParaRPr lang="en-US"/>
              </a:p>
            </p:txBody>
          </p:sp>
          <p:sp>
            <p:nvSpPr>
              <p:cNvPr id="14551" name="Freeform 555"/>
              <p:cNvSpPr>
                <a:spLocks/>
              </p:cNvSpPr>
              <p:nvPr/>
            </p:nvSpPr>
            <p:spPr bwMode="auto">
              <a:xfrm>
                <a:off x="2133" y="3125"/>
                <a:ext cx="2" cy="2"/>
              </a:xfrm>
              <a:custGeom>
                <a:avLst/>
                <a:gdLst>
                  <a:gd name="T0" fmla="*/ 2 w 2"/>
                  <a:gd name="T1" fmla="*/ 0 h 2"/>
                  <a:gd name="T2" fmla="*/ 2 w 2"/>
                  <a:gd name="T3" fmla="*/ 0 h 2"/>
                  <a:gd name="T4" fmla="*/ 0 w 2"/>
                  <a:gd name="T5" fmla="*/ 0 h 2"/>
                  <a:gd name="T6" fmla="*/ 2 w 2"/>
                  <a:gd name="T7" fmla="*/ 2 h 2"/>
                  <a:gd name="T8" fmla="*/ 2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0"/>
                    </a:lnTo>
                    <a:lnTo>
                      <a:pt x="0" y="0"/>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552" name="Freeform 556"/>
              <p:cNvSpPr>
                <a:spLocks/>
              </p:cNvSpPr>
              <p:nvPr/>
            </p:nvSpPr>
            <p:spPr bwMode="auto">
              <a:xfrm>
                <a:off x="1877" y="2436"/>
                <a:ext cx="2" cy="4"/>
              </a:xfrm>
              <a:custGeom>
                <a:avLst/>
                <a:gdLst>
                  <a:gd name="T0" fmla="*/ 2 w 2"/>
                  <a:gd name="T1" fmla="*/ 0 h 4"/>
                  <a:gd name="T2" fmla="*/ 0 w 2"/>
                  <a:gd name="T3" fmla="*/ 2 h 4"/>
                  <a:gd name="T4" fmla="*/ 0 w 2"/>
                  <a:gd name="T5" fmla="*/ 2 h 4"/>
                  <a:gd name="T6" fmla="*/ 2 w 2"/>
                  <a:gd name="T7" fmla="*/ 4 h 4"/>
                  <a:gd name="T8" fmla="*/ 2 w 2"/>
                  <a:gd name="T9" fmla="*/ 2 h 4"/>
                  <a:gd name="T10" fmla="*/ 2 w 2"/>
                  <a:gd name="T11" fmla="*/ 0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0" y="2"/>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553" name="Freeform 557"/>
              <p:cNvSpPr>
                <a:spLocks/>
              </p:cNvSpPr>
              <p:nvPr/>
            </p:nvSpPr>
            <p:spPr bwMode="auto">
              <a:xfrm>
                <a:off x="1879" y="2440"/>
                <a:ext cx="2" cy="2"/>
              </a:xfrm>
              <a:custGeom>
                <a:avLst/>
                <a:gdLst>
                  <a:gd name="T0" fmla="*/ 0 w 2"/>
                  <a:gd name="T1" fmla="*/ 2 h 2"/>
                  <a:gd name="T2" fmla="*/ 0 w 2"/>
                  <a:gd name="T3" fmla="*/ 2 h 2"/>
                  <a:gd name="T4" fmla="*/ 2 w 2"/>
                  <a:gd name="T5" fmla="*/ 0 h 2"/>
                  <a:gd name="T6" fmla="*/ 0 w 2"/>
                  <a:gd name="T7" fmla="*/ 0 h 2"/>
                  <a:gd name="T8" fmla="*/ 0 w 2"/>
                  <a:gd name="T9" fmla="*/ 0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0" y="2"/>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554" name="Freeform 558"/>
              <p:cNvSpPr>
                <a:spLocks/>
              </p:cNvSpPr>
              <p:nvPr/>
            </p:nvSpPr>
            <p:spPr bwMode="auto">
              <a:xfrm>
                <a:off x="1883" y="2952"/>
                <a:ext cx="2" cy="4"/>
              </a:xfrm>
              <a:custGeom>
                <a:avLst/>
                <a:gdLst>
                  <a:gd name="T0" fmla="*/ 2 w 2"/>
                  <a:gd name="T1" fmla="*/ 4 h 4"/>
                  <a:gd name="T2" fmla="*/ 2 w 2"/>
                  <a:gd name="T3" fmla="*/ 4 h 4"/>
                  <a:gd name="T4" fmla="*/ 2 w 2"/>
                  <a:gd name="T5" fmla="*/ 4 h 4"/>
                  <a:gd name="T6" fmla="*/ 2 w 2"/>
                  <a:gd name="T7" fmla="*/ 2 h 4"/>
                  <a:gd name="T8" fmla="*/ 2 w 2"/>
                  <a:gd name="T9" fmla="*/ 2 h 4"/>
                  <a:gd name="T10" fmla="*/ 0 w 2"/>
                  <a:gd name="T11" fmla="*/ 2 h 4"/>
                  <a:gd name="T12" fmla="*/ 0 w 2"/>
                  <a:gd name="T13" fmla="*/ 0 h 4"/>
                  <a:gd name="T14" fmla="*/ 0 w 2"/>
                  <a:gd name="T15" fmla="*/ 2 h 4"/>
                  <a:gd name="T16" fmla="*/ 2 w 2"/>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4"/>
                    </a:moveTo>
                    <a:lnTo>
                      <a:pt x="2" y="4"/>
                    </a:lnTo>
                    <a:lnTo>
                      <a:pt x="2" y="2"/>
                    </a:lnTo>
                    <a:lnTo>
                      <a:pt x="0" y="2"/>
                    </a:lnTo>
                    <a:lnTo>
                      <a:pt x="0" y="0"/>
                    </a:lnTo>
                    <a:lnTo>
                      <a:pt x="0" y="2"/>
                    </a:lnTo>
                    <a:lnTo>
                      <a:pt x="2" y="4"/>
                    </a:lnTo>
                    <a:close/>
                  </a:path>
                </a:pathLst>
              </a:custGeom>
              <a:solidFill>
                <a:srgbClr val="0071B4">
                  <a:alpha val="34901"/>
                </a:srgbClr>
              </a:solidFill>
              <a:ln w="9525">
                <a:noFill/>
                <a:round/>
                <a:headEnd/>
                <a:tailEnd/>
              </a:ln>
            </p:spPr>
            <p:txBody>
              <a:bodyPr/>
              <a:lstStyle/>
              <a:p>
                <a:endParaRPr lang="en-US"/>
              </a:p>
            </p:txBody>
          </p:sp>
          <p:sp>
            <p:nvSpPr>
              <p:cNvPr id="14555" name="Freeform 559"/>
              <p:cNvSpPr>
                <a:spLocks/>
              </p:cNvSpPr>
              <p:nvPr/>
            </p:nvSpPr>
            <p:spPr bwMode="auto">
              <a:xfrm>
                <a:off x="1476" y="2763"/>
                <a:ext cx="2" cy="4"/>
              </a:xfrm>
              <a:custGeom>
                <a:avLst/>
                <a:gdLst>
                  <a:gd name="T0" fmla="*/ 2 w 2"/>
                  <a:gd name="T1" fmla="*/ 0 h 4"/>
                  <a:gd name="T2" fmla="*/ 0 w 2"/>
                  <a:gd name="T3" fmla="*/ 0 h 4"/>
                  <a:gd name="T4" fmla="*/ 0 w 2"/>
                  <a:gd name="T5" fmla="*/ 2 h 4"/>
                  <a:gd name="T6" fmla="*/ 0 w 2"/>
                  <a:gd name="T7" fmla="*/ 2 h 4"/>
                  <a:gd name="T8" fmla="*/ 2 w 2"/>
                  <a:gd name="T9" fmla="*/ 4 h 4"/>
                  <a:gd name="T10" fmla="*/ 2 w 2"/>
                  <a:gd name="T11" fmla="*/ 2 h 4"/>
                  <a:gd name="T12" fmla="*/ 2 w 2"/>
                  <a:gd name="T13" fmla="*/ 2 h 4"/>
                  <a:gd name="T14" fmla="*/ 2 w 2"/>
                  <a:gd name="T15" fmla="*/ 0 h 4"/>
                  <a:gd name="T16" fmla="*/ 2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0"/>
                    </a:moveTo>
                    <a:lnTo>
                      <a:pt x="0" y="0"/>
                    </a:lnTo>
                    <a:lnTo>
                      <a:pt x="0" y="2"/>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556" name="Freeform 560"/>
              <p:cNvSpPr>
                <a:spLocks/>
              </p:cNvSpPr>
              <p:nvPr/>
            </p:nvSpPr>
            <p:spPr bwMode="auto">
              <a:xfrm>
                <a:off x="1482" y="2715"/>
                <a:ext cx="8" cy="10"/>
              </a:xfrm>
              <a:custGeom>
                <a:avLst/>
                <a:gdLst>
                  <a:gd name="T0" fmla="*/ 6 w 8"/>
                  <a:gd name="T1" fmla="*/ 2 h 10"/>
                  <a:gd name="T2" fmla="*/ 6 w 8"/>
                  <a:gd name="T3" fmla="*/ 2 h 10"/>
                  <a:gd name="T4" fmla="*/ 4 w 8"/>
                  <a:gd name="T5" fmla="*/ 2 h 10"/>
                  <a:gd name="T6" fmla="*/ 2 w 8"/>
                  <a:gd name="T7" fmla="*/ 4 h 10"/>
                  <a:gd name="T8" fmla="*/ 2 w 8"/>
                  <a:gd name="T9" fmla="*/ 6 h 10"/>
                  <a:gd name="T10" fmla="*/ 2 w 8"/>
                  <a:gd name="T11" fmla="*/ 6 h 10"/>
                  <a:gd name="T12" fmla="*/ 2 w 8"/>
                  <a:gd name="T13" fmla="*/ 6 h 10"/>
                  <a:gd name="T14" fmla="*/ 0 w 8"/>
                  <a:gd name="T15" fmla="*/ 10 h 10"/>
                  <a:gd name="T16" fmla="*/ 0 w 8"/>
                  <a:gd name="T17" fmla="*/ 10 h 10"/>
                  <a:gd name="T18" fmla="*/ 2 w 8"/>
                  <a:gd name="T19" fmla="*/ 10 h 10"/>
                  <a:gd name="T20" fmla="*/ 8 w 8"/>
                  <a:gd name="T21" fmla="*/ 2 h 10"/>
                  <a:gd name="T22" fmla="*/ 8 w 8"/>
                  <a:gd name="T23" fmla="*/ 0 h 10"/>
                  <a:gd name="T24" fmla="*/ 8 w 8"/>
                  <a:gd name="T25" fmla="*/ 0 h 10"/>
                  <a:gd name="T26" fmla="*/ 8 w 8"/>
                  <a:gd name="T27" fmla="*/ 2 h 10"/>
                  <a:gd name="T28" fmla="*/ 6 w 8"/>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0"/>
                  <a:gd name="T47" fmla="*/ 8 w 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0">
                    <a:moveTo>
                      <a:pt x="6" y="2"/>
                    </a:moveTo>
                    <a:lnTo>
                      <a:pt x="6" y="2"/>
                    </a:lnTo>
                    <a:lnTo>
                      <a:pt x="4" y="2"/>
                    </a:lnTo>
                    <a:lnTo>
                      <a:pt x="2" y="4"/>
                    </a:lnTo>
                    <a:lnTo>
                      <a:pt x="2" y="6"/>
                    </a:lnTo>
                    <a:lnTo>
                      <a:pt x="0" y="10"/>
                    </a:lnTo>
                    <a:lnTo>
                      <a:pt x="2" y="10"/>
                    </a:lnTo>
                    <a:lnTo>
                      <a:pt x="8" y="2"/>
                    </a:lnTo>
                    <a:lnTo>
                      <a:pt x="8" y="0"/>
                    </a:lnTo>
                    <a:lnTo>
                      <a:pt x="8" y="2"/>
                    </a:lnTo>
                    <a:lnTo>
                      <a:pt x="6" y="2"/>
                    </a:lnTo>
                    <a:close/>
                  </a:path>
                </a:pathLst>
              </a:custGeom>
              <a:solidFill>
                <a:srgbClr val="0071B4">
                  <a:alpha val="34901"/>
                </a:srgbClr>
              </a:solidFill>
              <a:ln w="9525">
                <a:noFill/>
                <a:round/>
                <a:headEnd/>
                <a:tailEnd/>
              </a:ln>
            </p:spPr>
            <p:txBody>
              <a:bodyPr/>
              <a:lstStyle/>
              <a:p>
                <a:endParaRPr lang="en-US"/>
              </a:p>
            </p:txBody>
          </p:sp>
          <p:sp>
            <p:nvSpPr>
              <p:cNvPr id="14557" name="Freeform 561"/>
              <p:cNvSpPr>
                <a:spLocks/>
              </p:cNvSpPr>
              <p:nvPr/>
            </p:nvSpPr>
            <p:spPr bwMode="auto">
              <a:xfrm>
                <a:off x="2135" y="3119"/>
                <a:ext cx="8" cy="6"/>
              </a:xfrm>
              <a:custGeom>
                <a:avLst/>
                <a:gdLst>
                  <a:gd name="T0" fmla="*/ 4 w 8"/>
                  <a:gd name="T1" fmla="*/ 2 h 6"/>
                  <a:gd name="T2" fmla="*/ 2 w 8"/>
                  <a:gd name="T3" fmla="*/ 2 h 6"/>
                  <a:gd name="T4" fmla="*/ 2 w 8"/>
                  <a:gd name="T5" fmla="*/ 0 h 6"/>
                  <a:gd name="T6" fmla="*/ 0 w 8"/>
                  <a:gd name="T7" fmla="*/ 2 h 6"/>
                  <a:gd name="T8" fmla="*/ 0 w 8"/>
                  <a:gd name="T9" fmla="*/ 4 h 6"/>
                  <a:gd name="T10" fmla="*/ 2 w 8"/>
                  <a:gd name="T11" fmla="*/ 6 h 6"/>
                  <a:gd name="T12" fmla="*/ 6 w 8"/>
                  <a:gd name="T13" fmla="*/ 6 h 6"/>
                  <a:gd name="T14" fmla="*/ 8 w 8"/>
                  <a:gd name="T15" fmla="*/ 6 h 6"/>
                  <a:gd name="T16" fmla="*/ 8 w 8"/>
                  <a:gd name="T17" fmla="*/ 4 h 6"/>
                  <a:gd name="T18" fmla="*/ 6 w 8"/>
                  <a:gd name="T19" fmla="*/ 4 h 6"/>
                  <a:gd name="T20" fmla="*/ 4 w 8"/>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6"/>
                  <a:gd name="T35" fmla="*/ 8 w 8"/>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6">
                    <a:moveTo>
                      <a:pt x="4" y="2"/>
                    </a:moveTo>
                    <a:lnTo>
                      <a:pt x="2" y="2"/>
                    </a:lnTo>
                    <a:lnTo>
                      <a:pt x="2" y="0"/>
                    </a:lnTo>
                    <a:lnTo>
                      <a:pt x="0" y="2"/>
                    </a:lnTo>
                    <a:lnTo>
                      <a:pt x="0" y="4"/>
                    </a:lnTo>
                    <a:lnTo>
                      <a:pt x="2" y="6"/>
                    </a:lnTo>
                    <a:lnTo>
                      <a:pt x="6" y="6"/>
                    </a:lnTo>
                    <a:lnTo>
                      <a:pt x="8" y="6"/>
                    </a:lnTo>
                    <a:lnTo>
                      <a:pt x="8" y="4"/>
                    </a:lnTo>
                    <a:lnTo>
                      <a:pt x="6" y="4"/>
                    </a:lnTo>
                    <a:lnTo>
                      <a:pt x="4" y="2"/>
                    </a:lnTo>
                    <a:close/>
                  </a:path>
                </a:pathLst>
              </a:custGeom>
              <a:solidFill>
                <a:srgbClr val="0071B4">
                  <a:alpha val="34901"/>
                </a:srgbClr>
              </a:solidFill>
              <a:ln w="9525">
                <a:noFill/>
                <a:round/>
                <a:headEnd/>
                <a:tailEnd/>
              </a:ln>
            </p:spPr>
            <p:txBody>
              <a:bodyPr/>
              <a:lstStyle/>
              <a:p>
                <a:endParaRPr lang="en-US"/>
              </a:p>
            </p:txBody>
          </p:sp>
          <p:sp>
            <p:nvSpPr>
              <p:cNvPr id="14558" name="Freeform 562"/>
              <p:cNvSpPr>
                <a:spLocks/>
              </p:cNvSpPr>
              <p:nvPr/>
            </p:nvSpPr>
            <p:spPr bwMode="auto">
              <a:xfrm>
                <a:off x="3364" y="3866"/>
                <a:ext cx="4" cy="2"/>
              </a:xfrm>
              <a:custGeom>
                <a:avLst/>
                <a:gdLst>
                  <a:gd name="T0" fmla="*/ 2 w 4"/>
                  <a:gd name="T1" fmla="*/ 0 h 2"/>
                  <a:gd name="T2" fmla="*/ 0 w 4"/>
                  <a:gd name="T3" fmla="*/ 0 h 2"/>
                  <a:gd name="T4" fmla="*/ 0 w 4"/>
                  <a:gd name="T5" fmla="*/ 0 h 2"/>
                  <a:gd name="T6" fmla="*/ 2 w 4"/>
                  <a:gd name="T7" fmla="*/ 2 h 2"/>
                  <a:gd name="T8" fmla="*/ 4 w 4"/>
                  <a:gd name="T9" fmla="*/ 2 h 2"/>
                  <a:gd name="T10" fmla="*/ 4 w 4"/>
                  <a:gd name="T11" fmla="*/ 2 h 2"/>
                  <a:gd name="T12" fmla="*/ 4 w 4"/>
                  <a:gd name="T13" fmla="*/ 0 h 2"/>
                  <a:gd name="T14" fmla="*/ 2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0"/>
                    </a:moveTo>
                    <a:lnTo>
                      <a:pt x="0" y="0"/>
                    </a:lnTo>
                    <a:lnTo>
                      <a:pt x="2" y="2"/>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559" name="Freeform 563"/>
              <p:cNvSpPr>
                <a:spLocks/>
              </p:cNvSpPr>
              <p:nvPr/>
            </p:nvSpPr>
            <p:spPr bwMode="auto">
              <a:xfrm>
                <a:off x="2956" y="3071"/>
                <a:ext cx="8" cy="8"/>
              </a:xfrm>
              <a:custGeom>
                <a:avLst/>
                <a:gdLst>
                  <a:gd name="T0" fmla="*/ 6 w 8"/>
                  <a:gd name="T1" fmla="*/ 8 h 8"/>
                  <a:gd name="T2" fmla="*/ 8 w 8"/>
                  <a:gd name="T3" fmla="*/ 4 h 8"/>
                  <a:gd name="T4" fmla="*/ 8 w 8"/>
                  <a:gd name="T5" fmla="*/ 2 h 8"/>
                  <a:gd name="T6" fmla="*/ 6 w 8"/>
                  <a:gd name="T7" fmla="*/ 0 h 8"/>
                  <a:gd name="T8" fmla="*/ 4 w 8"/>
                  <a:gd name="T9" fmla="*/ 0 h 8"/>
                  <a:gd name="T10" fmla="*/ 0 w 8"/>
                  <a:gd name="T11" fmla="*/ 6 h 8"/>
                  <a:gd name="T12" fmla="*/ 0 w 8"/>
                  <a:gd name="T13" fmla="*/ 8 h 8"/>
                  <a:gd name="T14" fmla="*/ 0 w 8"/>
                  <a:gd name="T15" fmla="*/ 8 h 8"/>
                  <a:gd name="T16" fmla="*/ 2 w 8"/>
                  <a:gd name="T17" fmla="*/ 8 h 8"/>
                  <a:gd name="T18" fmla="*/ 4 w 8"/>
                  <a:gd name="T19" fmla="*/ 8 h 8"/>
                  <a:gd name="T20" fmla="*/ 6 w 8"/>
                  <a:gd name="T21" fmla="*/ 8 h 8"/>
                  <a:gd name="T22" fmla="*/ 6 w 8"/>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6" y="8"/>
                    </a:moveTo>
                    <a:lnTo>
                      <a:pt x="8" y="4"/>
                    </a:lnTo>
                    <a:lnTo>
                      <a:pt x="8" y="2"/>
                    </a:lnTo>
                    <a:lnTo>
                      <a:pt x="6" y="0"/>
                    </a:lnTo>
                    <a:lnTo>
                      <a:pt x="4" y="0"/>
                    </a:lnTo>
                    <a:lnTo>
                      <a:pt x="0" y="6"/>
                    </a:lnTo>
                    <a:lnTo>
                      <a:pt x="0" y="8"/>
                    </a:lnTo>
                    <a:lnTo>
                      <a:pt x="2" y="8"/>
                    </a:lnTo>
                    <a:lnTo>
                      <a:pt x="4" y="8"/>
                    </a:lnTo>
                    <a:lnTo>
                      <a:pt x="6" y="8"/>
                    </a:lnTo>
                    <a:close/>
                  </a:path>
                </a:pathLst>
              </a:custGeom>
              <a:solidFill>
                <a:srgbClr val="0071B4">
                  <a:alpha val="34901"/>
                </a:srgbClr>
              </a:solidFill>
              <a:ln w="9525">
                <a:noFill/>
                <a:round/>
                <a:headEnd/>
                <a:tailEnd/>
              </a:ln>
            </p:spPr>
            <p:txBody>
              <a:bodyPr/>
              <a:lstStyle/>
              <a:p>
                <a:endParaRPr lang="en-US"/>
              </a:p>
            </p:txBody>
          </p:sp>
          <p:sp>
            <p:nvSpPr>
              <p:cNvPr id="14560" name="Freeform 564"/>
              <p:cNvSpPr>
                <a:spLocks/>
              </p:cNvSpPr>
              <p:nvPr/>
            </p:nvSpPr>
            <p:spPr bwMode="auto">
              <a:xfrm>
                <a:off x="3442" y="3296"/>
                <a:ext cx="99" cy="197"/>
              </a:xfrm>
              <a:custGeom>
                <a:avLst/>
                <a:gdLst>
                  <a:gd name="T0" fmla="*/ 79 w 99"/>
                  <a:gd name="T1" fmla="*/ 0 h 197"/>
                  <a:gd name="T2" fmla="*/ 77 w 99"/>
                  <a:gd name="T3" fmla="*/ 4 h 197"/>
                  <a:gd name="T4" fmla="*/ 77 w 99"/>
                  <a:gd name="T5" fmla="*/ 12 h 197"/>
                  <a:gd name="T6" fmla="*/ 73 w 99"/>
                  <a:gd name="T7" fmla="*/ 16 h 197"/>
                  <a:gd name="T8" fmla="*/ 71 w 99"/>
                  <a:gd name="T9" fmla="*/ 18 h 197"/>
                  <a:gd name="T10" fmla="*/ 67 w 99"/>
                  <a:gd name="T11" fmla="*/ 20 h 197"/>
                  <a:gd name="T12" fmla="*/ 63 w 99"/>
                  <a:gd name="T13" fmla="*/ 20 h 197"/>
                  <a:gd name="T14" fmla="*/ 65 w 99"/>
                  <a:gd name="T15" fmla="*/ 28 h 197"/>
                  <a:gd name="T16" fmla="*/ 61 w 99"/>
                  <a:gd name="T17" fmla="*/ 32 h 197"/>
                  <a:gd name="T18" fmla="*/ 65 w 99"/>
                  <a:gd name="T19" fmla="*/ 34 h 197"/>
                  <a:gd name="T20" fmla="*/ 63 w 99"/>
                  <a:gd name="T21" fmla="*/ 36 h 197"/>
                  <a:gd name="T22" fmla="*/ 57 w 99"/>
                  <a:gd name="T23" fmla="*/ 40 h 197"/>
                  <a:gd name="T24" fmla="*/ 57 w 99"/>
                  <a:gd name="T25" fmla="*/ 36 h 197"/>
                  <a:gd name="T26" fmla="*/ 57 w 99"/>
                  <a:gd name="T27" fmla="*/ 38 h 197"/>
                  <a:gd name="T28" fmla="*/ 55 w 99"/>
                  <a:gd name="T29" fmla="*/ 48 h 197"/>
                  <a:gd name="T30" fmla="*/ 51 w 99"/>
                  <a:gd name="T31" fmla="*/ 48 h 197"/>
                  <a:gd name="T32" fmla="*/ 49 w 99"/>
                  <a:gd name="T33" fmla="*/ 44 h 197"/>
                  <a:gd name="T34" fmla="*/ 43 w 99"/>
                  <a:gd name="T35" fmla="*/ 48 h 197"/>
                  <a:gd name="T36" fmla="*/ 45 w 99"/>
                  <a:gd name="T37" fmla="*/ 54 h 197"/>
                  <a:gd name="T38" fmla="*/ 45 w 99"/>
                  <a:gd name="T39" fmla="*/ 56 h 197"/>
                  <a:gd name="T40" fmla="*/ 41 w 99"/>
                  <a:gd name="T41" fmla="*/ 54 h 197"/>
                  <a:gd name="T42" fmla="*/ 39 w 99"/>
                  <a:gd name="T43" fmla="*/ 50 h 197"/>
                  <a:gd name="T44" fmla="*/ 35 w 99"/>
                  <a:gd name="T45" fmla="*/ 52 h 197"/>
                  <a:gd name="T46" fmla="*/ 33 w 99"/>
                  <a:gd name="T47" fmla="*/ 54 h 197"/>
                  <a:gd name="T48" fmla="*/ 29 w 99"/>
                  <a:gd name="T49" fmla="*/ 54 h 197"/>
                  <a:gd name="T50" fmla="*/ 27 w 99"/>
                  <a:gd name="T51" fmla="*/ 56 h 197"/>
                  <a:gd name="T52" fmla="*/ 23 w 99"/>
                  <a:gd name="T53" fmla="*/ 56 h 197"/>
                  <a:gd name="T54" fmla="*/ 19 w 99"/>
                  <a:gd name="T55" fmla="*/ 58 h 197"/>
                  <a:gd name="T56" fmla="*/ 15 w 99"/>
                  <a:gd name="T57" fmla="*/ 58 h 197"/>
                  <a:gd name="T58" fmla="*/ 9 w 99"/>
                  <a:gd name="T59" fmla="*/ 76 h 197"/>
                  <a:gd name="T60" fmla="*/ 11 w 99"/>
                  <a:gd name="T61" fmla="*/ 88 h 197"/>
                  <a:gd name="T62" fmla="*/ 17 w 99"/>
                  <a:gd name="T63" fmla="*/ 108 h 197"/>
                  <a:gd name="T64" fmla="*/ 15 w 99"/>
                  <a:gd name="T65" fmla="*/ 114 h 197"/>
                  <a:gd name="T66" fmla="*/ 8 w 99"/>
                  <a:gd name="T67" fmla="*/ 132 h 197"/>
                  <a:gd name="T68" fmla="*/ 0 w 99"/>
                  <a:gd name="T69" fmla="*/ 142 h 197"/>
                  <a:gd name="T70" fmla="*/ 2 w 99"/>
                  <a:gd name="T71" fmla="*/ 158 h 197"/>
                  <a:gd name="T72" fmla="*/ 8 w 99"/>
                  <a:gd name="T73" fmla="*/ 166 h 197"/>
                  <a:gd name="T74" fmla="*/ 8 w 99"/>
                  <a:gd name="T75" fmla="*/ 182 h 197"/>
                  <a:gd name="T76" fmla="*/ 25 w 99"/>
                  <a:gd name="T77" fmla="*/ 197 h 197"/>
                  <a:gd name="T78" fmla="*/ 37 w 99"/>
                  <a:gd name="T79" fmla="*/ 191 h 197"/>
                  <a:gd name="T80" fmla="*/ 49 w 99"/>
                  <a:gd name="T81" fmla="*/ 191 h 197"/>
                  <a:gd name="T82" fmla="*/ 53 w 99"/>
                  <a:gd name="T83" fmla="*/ 187 h 197"/>
                  <a:gd name="T84" fmla="*/ 81 w 99"/>
                  <a:gd name="T85" fmla="*/ 100 h 197"/>
                  <a:gd name="T86" fmla="*/ 91 w 99"/>
                  <a:gd name="T87" fmla="*/ 64 h 197"/>
                  <a:gd name="T88" fmla="*/ 89 w 99"/>
                  <a:gd name="T89" fmla="*/ 56 h 197"/>
                  <a:gd name="T90" fmla="*/ 93 w 99"/>
                  <a:gd name="T91" fmla="*/ 46 h 197"/>
                  <a:gd name="T92" fmla="*/ 97 w 99"/>
                  <a:gd name="T93" fmla="*/ 54 h 197"/>
                  <a:gd name="T94" fmla="*/ 89 w 99"/>
                  <a:gd name="T95" fmla="*/ 8 h 1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9"/>
                  <a:gd name="T145" fmla="*/ 0 h 197"/>
                  <a:gd name="T146" fmla="*/ 99 w 99"/>
                  <a:gd name="T147" fmla="*/ 197 h 1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9" h="197">
                    <a:moveTo>
                      <a:pt x="81" y="0"/>
                    </a:moveTo>
                    <a:lnTo>
                      <a:pt x="79" y="0"/>
                    </a:lnTo>
                    <a:lnTo>
                      <a:pt x="77" y="4"/>
                    </a:lnTo>
                    <a:lnTo>
                      <a:pt x="77" y="6"/>
                    </a:lnTo>
                    <a:lnTo>
                      <a:pt x="77" y="12"/>
                    </a:lnTo>
                    <a:lnTo>
                      <a:pt x="77" y="16"/>
                    </a:lnTo>
                    <a:lnTo>
                      <a:pt x="73" y="16"/>
                    </a:lnTo>
                    <a:lnTo>
                      <a:pt x="71" y="16"/>
                    </a:lnTo>
                    <a:lnTo>
                      <a:pt x="71" y="18"/>
                    </a:lnTo>
                    <a:lnTo>
                      <a:pt x="69" y="22"/>
                    </a:lnTo>
                    <a:lnTo>
                      <a:pt x="67" y="20"/>
                    </a:lnTo>
                    <a:lnTo>
                      <a:pt x="65" y="20"/>
                    </a:lnTo>
                    <a:lnTo>
                      <a:pt x="63" y="20"/>
                    </a:lnTo>
                    <a:lnTo>
                      <a:pt x="65" y="26"/>
                    </a:lnTo>
                    <a:lnTo>
                      <a:pt x="65" y="28"/>
                    </a:lnTo>
                    <a:lnTo>
                      <a:pt x="63" y="26"/>
                    </a:lnTo>
                    <a:lnTo>
                      <a:pt x="61" y="32"/>
                    </a:lnTo>
                    <a:lnTo>
                      <a:pt x="63" y="34"/>
                    </a:lnTo>
                    <a:lnTo>
                      <a:pt x="65" y="34"/>
                    </a:lnTo>
                    <a:lnTo>
                      <a:pt x="65" y="36"/>
                    </a:lnTo>
                    <a:lnTo>
                      <a:pt x="63" y="36"/>
                    </a:lnTo>
                    <a:lnTo>
                      <a:pt x="61" y="36"/>
                    </a:lnTo>
                    <a:lnTo>
                      <a:pt x="57" y="40"/>
                    </a:lnTo>
                    <a:lnTo>
                      <a:pt x="59" y="38"/>
                    </a:lnTo>
                    <a:lnTo>
                      <a:pt x="57" y="36"/>
                    </a:lnTo>
                    <a:lnTo>
                      <a:pt x="55" y="38"/>
                    </a:lnTo>
                    <a:lnTo>
                      <a:pt x="57" y="38"/>
                    </a:lnTo>
                    <a:lnTo>
                      <a:pt x="53" y="42"/>
                    </a:lnTo>
                    <a:lnTo>
                      <a:pt x="55" y="48"/>
                    </a:lnTo>
                    <a:lnTo>
                      <a:pt x="53" y="48"/>
                    </a:lnTo>
                    <a:lnTo>
                      <a:pt x="51" y="48"/>
                    </a:lnTo>
                    <a:lnTo>
                      <a:pt x="51" y="44"/>
                    </a:lnTo>
                    <a:lnTo>
                      <a:pt x="49" y="44"/>
                    </a:lnTo>
                    <a:lnTo>
                      <a:pt x="45" y="46"/>
                    </a:lnTo>
                    <a:lnTo>
                      <a:pt x="43" y="48"/>
                    </a:lnTo>
                    <a:lnTo>
                      <a:pt x="43" y="50"/>
                    </a:lnTo>
                    <a:lnTo>
                      <a:pt x="45" y="54"/>
                    </a:lnTo>
                    <a:lnTo>
                      <a:pt x="47" y="56"/>
                    </a:lnTo>
                    <a:lnTo>
                      <a:pt x="45" y="56"/>
                    </a:lnTo>
                    <a:lnTo>
                      <a:pt x="43" y="56"/>
                    </a:lnTo>
                    <a:lnTo>
                      <a:pt x="41" y="54"/>
                    </a:lnTo>
                    <a:lnTo>
                      <a:pt x="39" y="50"/>
                    </a:lnTo>
                    <a:lnTo>
                      <a:pt x="37" y="52"/>
                    </a:lnTo>
                    <a:lnTo>
                      <a:pt x="35" y="52"/>
                    </a:lnTo>
                    <a:lnTo>
                      <a:pt x="33" y="52"/>
                    </a:lnTo>
                    <a:lnTo>
                      <a:pt x="33" y="54"/>
                    </a:lnTo>
                    <a:lnTo>
                      <a:pt x="31" y="56"/>
                    </a:lnTo>
                    <a:lnTo>
                      <a:pt x="29" y="54"/>
                    </a:lnTo>
                    <a:lnTo>
                      <a:pt x="27" y="56"/>
                    </a:lnTo>
                    <a:lnTo>
                      <a:pt x="27" y="54"/>
                    </a:lnTo>
                    <a:lnTo>
                      <a:pt x="23" y="56"/>
                    </a:lnTo>
                    <a:lnTo>
                      <a:pt x="23" y="58"/>
                    </a:lnTo>
                    <a:lnTo>
                      <a:pt x="19" y="58"/>
                    </a:lnTo>
                    <a:lnTo>
                      <a:pt x="17" y="56"/>
                    </a:lnTo>
                    <a:lnTo>
                      <a:pt x="15" y="58"/>
                    </a:lnTo>
                    <a:lnTo>
                      <a:pt x="15" y="62"/>
                    </a:lnTo>
                    <a:lnTo>
                      <a:pt x="9" y="76"/>
                    </a:lnTo>
                    <a:lnTo>
                      <a:pt x="11" y="80"/>
                    </a:lnTo>
                    <a:lnTo>
                      <a:pt x="11" y="88"/>
                    </a:lnTo>
                    <a:lnTo>
                      <a:pt x="17" y="106"/>
                    </a:lnTo>
                    <a:lnTo>
                      <a:pt x="17" y="108"/>
                    </a:lnTo>
                    <a:lnTo>
                      <a:pt x="17" y="110"/>
                    </a:lnTo>
                    <a:lnTo>
                      <a:pt x="15" y="114"/>
                    </a:lnTo>
                    <a:lnTo>
                      <a:pt x="13" y="116"/>
                    </a:lnTo>
                    <a:lnTo>
                      <a:pt x="8" y="132"/>
                    </a:lnTo>
                    <a:lnTo>
                      <a:pt x="6" y="132"/>
                    </a:lnTo>
                    <a:lnTo>
                      <a:pt x="0" y="142"/>
                    </a:lnTo>
                    <a:lnTo>
                      <a:pt x="0" y="154"/>
                    </a:lnTo>
                    <a:lnTo>
                      <a:pt x="2" y="158"/>
                    </a:lnTo>
                    <a:lnTo>
                      <a:pt x="4" y="160"/>
                    </a:lnTo>
                    <a:lnTo>
                      <a:pt x="8" y="166"/>
                    </a:lnTo>
                    <a:lnTo>
                      <a:pt x="6" y="170"/>
                    </a:lnTo>
                    <a:lnTo>
                      <a:pt x="8" y="182"/>
                    </a:lnTo>
                    <a:lnTo>
                      <a:pt x="11" y="187"/>
                    </a:lnTo>
                    <a:lnTo>
                      <a:pt x="25" y="197"/>
                    </a:lnTo>
                    <a:lnTo>
                      <a:pt x="29" y="197"/>
                    </a:lnTo>
                    <a:lnTo>
                      <a:pt x="37" y="191"/>
                    </a:lnTo>
                    <a:lnTo>
                      <a:pt x="45" y="189"/>
                    </a:lnTo>
                    <a:lnTo>
                      <a:pt x="49" y="191"/>
                    </a:lnTo>
                    <a:lnTo>
                      <a:pt x="51" y="189"/>
                    </a:lnTo>
                    <a:lnTo>
                      <a:pt x="53" y="187"/>
                    </a:lnTo>
                    <a:lnTo>
                      <a:pt x="81" y="102"/>
                    </a:lnTo>
                    <a:lnTo>
                      <a:pt x="81" y="100"/>
                    </a:lnTo>
                    <a:lnTo>
                      <a:pt x="87" y="72"/>
                    </a:lnTo>
                    <a:lnTo>
                      <a:pt x="91" y="64"/>
                    </a:lnTo>
                    <a:lnTo>
                      <a:pt x="91" y="60"/>
                    </a:lnTo>
                    <a:lnTo>
                      <a:pt x="89" y="56"/>
                    </a:lnTo>
                    <a:lnTo>
                      <a:pt x="91" y="46"/>
                    </a:lnTo>
                    <a:lnTo>
                      <a:pt x="93" y="46"/>
                    </a:lnTo>
                    <a:lnTo>
                      <a:pt x="95" y="54"/>
                    </a:lnTo>
                    <a:lnTo>
                      <a:pt x="97" y="54"/>
                    </a:lnTo>
                    <a:lnTo>
                      <a:pt x="99" y="50"/>
                    </a:lnTo>
                    <a:lnTo>
                      <a:pt x="89" y="8"/>
                    </a:lnTo>
                    <a:lnTo>
                      <a:pt x="81" y="0"/>
                    </a:lnTo>
                    <a:close/>
                  </a:path>
                </a:pathLst>
              </a:custGeom>
              <a:solidFill>
                <a:srgbClr val="0071B4">
                  <a:alpha val="34901"/>
                </a:srgbClr>
              </a:solidFill>
              <a:ln w="9525">
                <a:noFill/>
                <a:round/>
                <a:headEnd/>
                <a:tailEnd/>
              </a:ln>
            </p:spPr>
            <p:txBody>
              <a:bodyPr/>
              <a:lstStyle/>
              <a:p>
                <a:endParaRPr lang="en-US"/>
              </a:p>
            </p:txBody>
          </p:sp>
          <p:sp>
            <p:nvSpPr>
              <p:cNvPr id="14561" name="Freeform 565"/>
              <p:cNvSpPr>
                <a:spLocks/>
              </p:cNvSpPr>
              <p:nvPr/>
            </p:nvSpPr>
            <p:spPr bwMode="auto">
              <a:xfrm>
                <a:off x="3444" y="3284"/>
                <a:ext cx="2" cy="8"/>
              </a:xfrm>
              <a:custGeom>
                <a:avLst/>
                <a:gdLst>
                  <a:gd name="T0" fmla="*/ 0 w 2"/>
                  <a:gd name="T1" fmla="*/ 6 h 8"/>
                  <a:gd name="T2" fmla="*/ 0 w 2"/>
                  <a:gd name="T3" fmla="*/ 6 h 8"/>
                  <a:gd name="T4" fmla="*/ 2 w 2"/>
                  <a:gd name="T5" fmla="*/ 8 h 8"/>
                  <a:gd name="T6" fmla="*/ 2 w 2"/>
                  <a:gd name="T7" fmla="*/ 8 h 8"/>
                  <a:gd name="T8" fmla="*/ 2 w 2"/>
                  <a:gd name="T9" fmla="*/ 8 h 8"/>
                  <a:gd name="T10" fmla="*/ 2 w 2"/>
                  <a:gd name="T11" fmla="*/ 6 h 8"/>
                  <a:gd name="T12" fmla="*/ 2 w 2"/>
                  <a:gd name="T13" fmla="*/ 4 h 8"/>
                  <a:gd name="T14" fmla="*/ 2 w 2"/>
                  <a:gd name="T15" fmla="*/ 0 h 8"/>
                  <a:gd name="T16" fmla="*/ 2 w 2"/>
                  <a:gd name="T17" fmla="*/ 0 h 8"/>
                  <a:gd name="T18" fmla="*/ 2 w 2"/>
                  <a:gd name="T19" fmla="*/ 0 h 8"/>
                  <a:gd name="T20" fmla="*/ 0 w 2"/>
                  <a:gd name="T21" fmla="*/ 0 h 8"/>
                  <a:gd name="T22" fmla="*/ 0 w 2"/>
                  <a:gd name="T23" fmla="*/ 0 h 8"/>
                  <a:gd name="T24" fmla="*/ 0 w 2"/>
                  <a:gd name="T25" fmla="*/ 4 h 8"/>
                  <a:gd name="T26" fmla="*/ 0 w 2"/>
                  <a:gd name="T27" fmla="*/ 4 h 8"/>
                  <a:gd name="T28" fmla="*/ 0 w 2"/>
                  <a:gd name="T29" fmla="*/ 6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
                  <a:gd name="T46" fmla="*/ 0 h 8"/>
                  <a:gd name="T47" fmla="*/ 2 w 2"/>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 h="8">
                    <a:moveTo>
                      <a:pt x="0" y="6"/>
                    </a:moveTo>
                    <a:lnTo>
                      <a:pt x="0" y="6"/>
                    </a:lnTo>
                    <a:lnTo>
                      <a:pt x="2" y="8"/>
                    </a:lnTo>
                    <a:lnTo>
                      <a:pt x="2" y="6"/>
                    </a:lnTo>
                    <a:lnTo>
                      <a:pt x="2" y="4"/>
                    </a:lnTo>
                    <a:lnTo>
                      <a:pt x="2" y="0"/>
                    </a:lnTo>
                    <a:lnTo>
                      <a:pt x="0" y="0"/>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4562" name="Freeform 566"/>
              <p:cNvSpPr>
                <a:spLocks/>
              </p:cNvSpPr>
              <p:nvPr/>
            </p:nvSpPr>
            <p:spPr bwMode="auto">
              <a:xfrm>
                <a:off x="2928" y="3119"/>
                <a:ext cx="4" cy="4"/>
              </a:xfrm>
              <a:custGeom>
                <a:avLst/>
                <a:gdLst>
                  <a:gd name="T0" fmla="*/ 4 w 4"/>
                  <a:gd name="T1" fmla="*/ 0 h 4"/>
                  <a:gd name="T2" fmla="*/ 4 w 4"/>
                  <a:gd name="T3" fmla="*/ 0 h 4"/>
                  <a:gd name="T4" fmla="*/ 2 w 4"/>
                  <a:gd name="T5" fmla="*/ 0 h 4"/>
                  <a:gd name="T6" fmla="*/ 0 w 4"/>
                  <a:gd name="T7" fmla="*/ 0 h 4"/>
                  <a:gd name="T8" fmla="*/ 0 w 4"/>
                  <a:gd name="T9" fmla="*/ 2 h 4"/>
                  <a:gd name="T10" fmla="*/ 0 w 4"/>
                  <a:gd name="T11" fmla="*/ 4 h 4"/>
                  <a:gd name="T12" fmla="*/ 2 w 4"/>
                  <a:gd name="T13" fmla="*/ 4 h 4"/>
                  <a:gd name="T14" fmla="*/ 2 w 4"/>
                  <a:gd name="T15" fmla="*/ 4 h 4"/>
                  <a:gd name="T16" fmla="*/ 4 w 4"/>
                  <a:gd name="T17" fmla="*/ 2 h 4"/>
                  <a:gd name="T18" fmla="*/ 4 w 4"/>
                  <a:gd name="T19" fmla="*/ 0 h 4"/>
                  <a:gd name="T20" fmla="*/ 4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4" y="0"/>
                    </a:moveTo>
                    <a:lnTo>
                      <a:pt x="4" y="0"/>
                    </a:lnTo>
                    <a:lnTo>
                      <a:pt x="2" y="0"/>
                    </a:lnTo>
                    <a:lnTo>
                      <a:pt x="0" y="0"/>
                    </a:lnTo>
                    <a:lnTo>
                      <a:pt x="0" y="2"/>
                    </a:lnTo>
                    <a:lnTo>
                      <a:pt x="0" y="4"/>
                    </a:lnTo>
                    <a:lnTo>
                      <a:pt x="2" y="4"/>
                    </a:lnTo>
                    <a:lnTo>
                      <a:pt x="4" y="2"/>
                    </a:lnTo>
                    <a:lnTo>
                      <a:pt x="4" y="0"/>
                    </a:lnTo>
                    <a:close/>
                  </a:path>
                </a:pathLst>
              </a:custGeom>
              <a:solidFill>
                <a:srgbClr val="0071B4">
                  <a:alpha val="34901"/>
                </a:srgbClr>
              </a:solidFill>
              <a:ln w="9525">
                <a:noFill/>
                <a:round/>
                <a:headEnd/>
                <a:tailEnd/>
              </a:ln>
            </p:spPr>
            <p:txBody>
              <a:bodyPr/>
              <a:lstStyle/>
              <a:p>
                <a:endParaRPr lang="en-US"/>
              </a:p>
            </p:txBody>
          </p:sp>
          <p:sp>
            <p:nvSpPr>
              <p:cNvPr id="14563" name="Freeform 567"/>
              <p:cNvSpPr>
                <a:spLocks/>
              </p:cNvSpPr>
              <p:nvPr/>
            </p:nvSpPr>
            <p:spPr bwMode="auto">
              <a:xfrm>
                <a:off x="2661" y="3020"/>
                <a:ext cx="4" cy="4"/>
              </a:xfrm>
              <a:custGeom>
                <a:avLst/>
                <a:gdLst>
                  <a:gd name="T0" fmla="*/ 2 w 4"/>
                  <a:gd name="T1" fmla="*/ 0 h 4"/>
                  <a:gd name="T2" fmla="*/ 0 w 4"/>
                  <a:gd name="T3" fmla="*/ 2 h 4"/>
                  <a:gd name="T4" fmla="*/ 0 w 4"/>
                  <a:gd name="T5" fmla="*/ 2 h 4"/>
                  <a:gd name="T6" fmla="*/ 0 w 4"/>
                  <a:gd name="T7" fmla="*/ 2 h 4"/>
                  <a:gd name="T8" fmla="*/ 2 w 4"/>
                  <a:gd name="T9" fmla="*/ 4 h 4"/>
                  <a:gd name="T10" fmla="*/ 2 w 4"/>
                  <a:gd name="T11" fmla="*/ 4 h 4"/>
                  <a:gd name="T12" fmla="*/ 4 w 4"/>
                  <a:gd name="T13" fmla="*/ 2 h 4"/>
                  <a:gd name="T14" fmla="*/ 4 w 4"/>
                  <a:gd name="T15" fmla="*/ 2 h 4"/>
                  <a:gd name="T16" fmla="*/ 2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0"/>
                    </a:moveTo>
                    <a:lnTo>
                      <a:pt x="0" y="2"/>
                    </a:lnTo>
                    <a:lnTo>
                      <a:pt x="2" y="4"/>
                    </a:lnTo>
                    <a:lnTo>
                      <a:pt x="4" y="2"/>
                    </a:lnTo>
                    <a:lnTo>
                      <a:pt x="2" y="0"/>
                    </a:lnTo>
                    <a:close/>
                  </a:path>
                </a:pathLst>
              </a:custGeom>
              <a:solidFill>
                <a:srgbClr val="0071B4">
                  <a:alpha val="34901"/>
                </a:srgbClr>
              </a:solidFill>
              <a:ln w="9525">
                <a:noFill/>
                <a:round/>
                <a:headEnd/>
                <a:tailEnd/>
              </a:ln>
            </p:spPr>
            <p:txBody>
              <a:bodyPr/>
              <a:lstStyle/>
              <a:p>
                <a:endParaRPr lang="en-US"/>
              </a:p>
            </p:txBody>
          </p:sp>
          <p:sp>
            <p:nvSpPr>
              <p:cNvPr id="14564" name="Freeform 568"/>
              <p:cNvSpPr>
                <a:spLocks/>
              </p:cNvSpPr>
              <p:nvPr/>
            </p:nvSpPr>
            <p:spPr bwMode="auto">
              <a:xfrm>
                <a:off x="2916" y="3145"/>
                <a:ext cx="2" cy="0"/>
              </a:xfrm>
              <a:custGeom>
                <a:avLst/>
                <a:gdLst>
                  <a:gd name="T0" fmla="*/ 2 w 2"/>
                  <a:gd name="T1" fmla="*/ 0 w 2"/>
                  <a:gd name="T2" fmla="*/ 2 w 2"/>
                  <a:gd name="T3" fmla="*/ 2 w 2"/>
                  <a:gd name="T4" fmla="*/ 2 w 2"/>
                  <a:gd name="T5" fmla="*/ 2 w 2"/>
                  <a:gd name="T6" fmla="*/ 0 60000 65536"/>
                  <a:gd name="T7" fmla="*/ 0 60000 65536"/>
                  <a:gd name="T8" fmla="*/ 0 60000 65536"/>
                  <a:gd name="T9" fmla="*/ 0 60000 65536"/>
                  <a:gd name="T10" fmla="*/ 0 60000 65536"/>
                  <a:gd name="T11" fmla="*/ 0 60000 65536"/>
                  <a:gd name="T12" fmla="*/ 0 w 2"/>
                  <a:gd name="T13" fmla="*/ 2 w 2"/>
                </a:gdLst>
                <a:ahLst/>
                <a:cxnLst>
                  <a:cxn ang="T6">
                    <a:pos x="T0" y="0"/>
                  </a:cxn>
                  <a:cxn ang="T7">
                    <a:pos x="T1" y="0"/>
                  </a:cxn>
                  <a:cxn ang="T8">
                    <a:pos x="T2" y="0"/>
                  </a:cxn>
                  <a:cxn ang="T9">
                    <a:pos x="T3" y="0"/>
                  </a:cxn>
                  <a:cxn ang="T10">
                    <a:pos x="T4" y="0"/>
                  </a:cxn>
                  <a:cxn ang="T11">
                    <a:pos x="T5" y="0"/>
                  </a:cxn>
                </a:cxnLst>
                <a:rect l="T12" t="0" r="T13" b="0"/>
                <a:pathLst>
                  <a:path w="2">
                    <a:moveTo>
                      <a:pt x="2" y="0"/>
                    </a:moveTo>
                    <a:lnTo>
                      <a:pt x="0" y="0"/>
                    </a:lnTo>
                    <a:lnTo>
                      <a:pt x="2" y="0"/>
                    </a:lnTo>
                    <a:close/>
                  </a:path>
                </a:pathLst>
              </a:custGeom>
              <a:solidFill>
                <a:srgbClr val="0071B4">
                  <a:alpha val="34901"/>
                </a:srgbClr>
              </a:solidFill>
              <a:ln w="9525">
                <a:noFill/>
                <a:round/>
                <a:headEnd/>
                <a:tailEnd/>
              </a:ln>
            </p:spPr>
            <p:txBody>
              <a:bodyPr/>
              <a:lstStyle/>
              <a:p>
                <a:endParaRPr lang="en-US"/>
              </a:p>
            </p:txBody>
          </p:sp>
          <p:sp>
            <p:nvSpPr>
              <p:cNvPr id="14565" name="Freeform 569"/>
              <p:cNvSpPr>
                <a:spLocks/>
              </p:cNvSpPr>
              <p:nvPr/>
            </p:nvSpPr>
            <p:spPr bwMode="auto">
              <a:xfrm>
                <a:off x="2940" y="3101"/>
                <a:ext cx="2" cy="2"/>
              </a:xfrm>
              <a:custGeom>
                <a:avLst/>
                <a:gdLst>
                  <a:gd name="T0" fmla="*/ 2 w 2"/>
                  <a:gd name="T1" fmla="*/ 0 h 2"/>
                  <a:gd name="T2" fmla="*/ 0 w 2"/>
                  <a:gd name="T3" fmla="*/ 0 h 2"/>
                  <a:gd name="T4" fmla="*/ 0 w 2"/>
                  <a:gd name="T5" fmla="*/ 0 h 2"/>
                  <a:gd name="T6" fmla="*/ 0 w 2"/>
                  <a:gd name="T7" fmla="*/ 2 h 2"/>
                  <a:gd name="T8" fmla="*/ 0 w 2"/>
                  <a:gd name="T9" fmla="*/ 2 h 2"/>
                  <a:gd name="T10" fmla="*/ 2 w 2"/>
                  <a:gd name="T11" fmla="*/ 0 h 2"/>
                  <a:gd name="T12" fmla="*/ 2 w 2"/>
                  <a:gd name="T13" fmla="*/ 0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0" y="0"/>
                    </a:lnTo>
                    <a:lnTo>
                      <a:pt x="0" y="2"/>
                    </a:lnTo>
                    <a:lnTo>
                      <a:pt x="2" y="0"/>
                    </a:lnTo>
                    <a:close/>
                  </a:path>
                </a:pathLst>
              </a:custGeom>
              <a:solidFill>
                <a:srgbClr val="0071B4">
                  <a:alpha val="34901"/>
                </a:srgbClr>
              </a:solidFill>
              <a:ln w="9525">
                <a:noFill/>
                <a:round/>
                <a:headEnd/>
                <a:tailEnd/>
              </a:ln>
            </p:spPr>
            <p:txBody>
              <a:bodyPr/>
              <a:lstStyle/>
              <a:p>
                <a:endParaRPr lang="en-US"/>
              </a:p>
            </p:txBody>
          </p:sp>
          <p:sp>
            <p:nvSpPr>
              <p:cNvPr id="14566" name="Freeform 570"/>
              <p:cNvSpPr>
                <a:spLocks/>
              </p:cNvSpPr>
              <p:nvPr/>
            </p:nvSpPr>
            <p:spPr bwMode="auto">
              <a:xfrm>
                <a:off x="2139" y="3119"/>
                <a:ext cx="2" cy="2"/>
              </a:xfrm>
              <a:custGeom>
                <a:avLst/>
                <a:gdLst>
                  <a:gd name="T0" fmla="*/ 0 w 2"/>
                  <a:gd name="T1" fmla="*/ 2 h 2"/>
                  <a:gd name="T2" fmla="*/ 2 w 2"/>
                  <a:gd name="T3" fmla="*/ 2 h 2"/>
                  <a:gd name="T4" fmla="*/ 0 w 2"/>
                  <a:gd name="T5" fmla="*/ 0 h 2"/>
                  <a:gd name="T6" fmla="*/ 0 w 2"/>
                  <a:gd name="T7" fmla="*/ 0 h 2"/>
                  <a:gd name="T8" fmla="*/ 0 w 2"/>
                  <a:gd name="T9" fmla="*/ 0 h 2"/>
                  <a:gd name="T10" fmla="*/ 0 w 2"/>
                  <a:gd name="T11" fmla="*/ 2 h 2"/>
                  <a:gd name="T12" fmla="*/ 0 w 2"/>
                  <a:gd name="T13" fmla="*/ 2 h 2"/>
                  <a:gd name="T14" fmla="*/ 0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2"/>
                    </a:moveTo>
                    <a:lnTo>
                      <a:pt x="2"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567" name="Freeform 571"/>
              <p:cNvSpPr>
                <a:spLocks/>
              </p:cNvSpPr>
              <p:nvPr/>
            </p:nvSpPr>
            <p:spPr bwMode="auto">
              <a:xfrm>
                <a:off x="4533" y="2914"/>
                <a:ext cx="2" cy="6"/>
              </a:xfrm>
              <a:custGeom>
                <a:avLst/>
                <a:gdLst>
                  <a:gd name="T0" fmla="*/ 0 w 2"/>
                  <a:gd name="T1" fmla="*/ 0 h 6"/>
                  <a:gd name="T2" fmla="*/ 0 w 2"/>
                  <a:gd name="T3" fmla="*/ 0 h 6"/>
                  <a:gd name="T4" fmla="*/ 0 w 2"/>
                  <a:gd name="T5" fmla="*/ 6 h 6"/>
                  <a:gd name="T6" fmla="*/ 2 w 2"/>
                  <a:gd name="T7" fmla="*/ 6 h 6"/>
                  <a:gd name="T8" fmla="*/ 2 w 2"/>
                  <a:gd name="T9" fmla="*/ 0 h 6"/>
                  <a:gd name="T10" fmla="*/ 0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0" y="0"/>
                    </a:moveTo>
                    <a:lnTo>
                      <a:pt x="0" y="0"/>
                    </a:lnTo>
                    <a:lnTo>
                      <a:pt x="0" y="6"/>
                    </a:lnTo>
                    <a:lnTo>
                      <a:pt x="2" y="6"/>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568" name="Freeform 572"/>
              <p:cNvSpPr>
                <a:spLocks/>
              </p:cNvSpPr>
              <p:nvPr/>
            </p:nvSpPr>
            <p:spPr bwMode="auto">
              <a:xfrm>
                <a:off x="1012" y="2227"/>
                <a:ext cx="4" cy="6"/>
              </a:xfrm>
              <a:custGeom>
                <a:avLst/>
                <a:gdLst>
                  <a:gd name="T0" fmla="*/ 4 w 4"/>
                  <a:gd name="T1" fmla="*/ 4 h 6"/>
                  <a:gd name="T2" fmla="*/ 4 w 4"/>
                  <a:gd name="T3" fmla="*/ 2 h 6"/>
                  <a:gd name="T4" fmla="*/ 2 w 4"/>
                  <a:gd name="T5" fmla="*/ 0 h 6"/>
                  <a:gd name="T6" fmla="*/ 0 w 4"/>
                  <a:gd name="T7" fmla="*/ 0 h 6"/>
                  <a:gd name="T8" fmla="*/ 0 w 4"/>
                  <a:gd name="T9" fmla="*/ 2 h 6"/>
                  <a:gd name="T10" fmla="*/ 0 w 4"/>
                  <a:gd name="T11" fmla="*/ 2 h 6"/>
                  <a:gd name="T12" fmla="*/ 4 w 4"/>
                  <a:gd name="T13" fmla="*/ 6 h 6"/>
                  <a:gd name="T14" fmla="*/ 4 w 4"/>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4"/>
                    </a:moveTo>
                    <a:lnTo>
                      <a:pt x="4" y="2"/>
                    </a:lnTo>
                    <a:lnTo>
                      <a:pt x="2" y="0"/>
                    </a:lnTo>
                    <a:lnTo>
                      <a:pt x="0" y="0"/>
                    </a:lnTo>
                    <a:lnTo>
                      <a:pt x="0" y="2"/>
                    </a:lnTo>
                    <a:lnTo>
                      <a:pt x="4" y="6"/>
                    </a:lnTo>
                    <a:lnTo>
                      <a:pt x="4" y="4"/>
                    </a:lnTo>
                    <a:close/>
                  </a:path>
                </a:pathLst>
              </a:custGeom>
              <a:solidFill>
                <a:srgbClr val="0071B4">
                  <a:alpha val="34901"/>
                </a:srgbClr>
              </a:solidFill>
              <a:ln w="9525">
                <a:noFill/>
                <a:round/>
                <a:headEnd/>
                <a:tailEnd/>
              </a:ln>
            </p:spPr>
            <p:txBody>
              <a:bodyPr/>
              <a:lstStyle/>
              <a:p>
                <a:endParaRPr lang="en-US"/>
              </a:p>
            </p:txBody>
          </p:sp>
          <p:sp>
            <p:nvSpPr>
              <p:cNvPr id="14569" name="Freeform 573"/>
              <p:cNvSpPr>
                <a:spLocks/>
              </p:cNvSpPr>
              <p:nvPr/>
            </p:nvSpPr>
            <p:spPr bwMode="auto">
              <a:xfrm>
                <a:off x="1014" y="2237"/>
                <a:ext cx="10" cy="10"/>
              </a:xfrm>
              <a:custGeom>
                <a:avLst/>
                <a:gdLst>
                  <a:gd name="T0" fmla="*/ 8 w 10"/>
                  <a:gd name="T1" fmla="*/ 4 h 10"/>
                  <a:gd name="T2" fmla="*/ 6 w 10"/>
                  <a:gd name="T3" fmla="*/ 4 h 10"/>
                  <a:gd name="T4" fmla="*/ 0 w 10"/>
                  <a:gd name="T5" fmla="*/ 0 h 10"/>
                  <a:gd name="T6" fmla="*/ 0 w 10"/>
                  <a:gd name="T7" fmla="*/ 2 h 10"/>
                  <a:gd name="T8" fmla="*/ 2 w 10"/>
                  <a:gd name="T9" fmla="*/ 4 h 10"/>
                  <a:gd name="T10" fmla="*/ 4 w 10"/>
                  <a:gd name="T11" fmla="*/ 6 h 10"/>
                  <a:gd name="T12" fmla="*/ 6 w 10"/>
                  <a:gd name="T13" fmla="*/ 8 h 10"/>
                  <a:gd name="T14" fmla="*/ 8 w 10"/>
                  <a:gd name="T15" fmla="*/ 10 h 10"/>
                  <a:gd name="T16" fmla="*/ 10 w 10"/>
                  <a:gd name="T17" fmla="*/ 10 h 10"/>
                  <a:gd name="T18" fmla="*/ 10 w 10"/>
                  <a:gd name="T19" fmla="*/ 10 h 10"/>
                  <a:gd name="T20" fmla="*/ 8 w 10"/>
                  <a:gd name="T21" fmla="*/ 4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0"/>
                  <a:gd name="T35" fmla="*/ 10 w 10"/>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0">
                    <a:moveTo>
                      <a:pt x="8" y="4"/>
                    </a:moveTo>
                    <a:lnTo>
                      <a:pt x="6" y="4"/>
                    </a:lnTo>
                    <a:lnTo>
                      <a:pt x="0" y="0"/>
                    </a:lnTo>
                    <a:lnTo>
                      <a:pt x="0" y="2"/>
                    </a:lnTo>
                    <a:lnTo>
                      <a:pt x="2" y="4"/>
                    </a:lnTo>
                    <a:lnTo>
                      <a:pt x="4" y="6"/>
                    </a:lnTo>
                    <a:lnTo>
                      <a:pt x="6" y="8"/>
                    </a:lnTo>
                    <a:lnTo>
                      <a:pt x="8" y="10"/>
                    </a:lnTo>
                    <a:lnTo>
                      <a:pt x="10" y="10"/>
                    </a:lnTo>
                    <a:lnTo>
                      <a:pt x="8" y="4"/>
                    </a:lnTo>
                    <a:close/>
                  </a:path>
                </a:pathLst>
              </a:custGeom>
              <a:solidFill>
                <a:srgbClr val="0071B4">
                  <a:alpha val="34901"/>
                </a:srgbClr>
              </a:solidFill>
              <a:ln w="9525">
                <a:noFill/>
                <a:round/>
                <a:headEnd/>
                <a:tailEnd/>
              </a:ln>
            </p:spPr>
            <p:txBody>
              <a:bodyPr/>
              <a:lstStyle/>
              <a:p>
                <a:endParaRPr lang="en-US"/>
              </a:p>
            </p:txBody>
          </p:sp>
          <p:sp>
            <p:nvSpPr>
              <p:cNvPr id="14570" name="Freeform 574"/>
              <p:cNvSpPr>
                <a:spLocks/>
              </p:cNvSpPr>
              <p:nvPr/>
            </p:nvSpPr>
            <p:spPr bwMode="auto">
              <a:xfrm>
                <a:off x="1018" y="2231"/>
                <a:ext cx="10" cy="16"/>
              </a:xfrm>
              <a:custGeom>
                <a:avLst/>
                <a:gdLst>
                  <a:gd name="T0" fmla="*/ 6 w 10"/>
                  <a:gd name="T1" fmla="*/ 6 h 16"/>
                  <a:gd name="T2" fmla="*/ 6 w 10"/>
                  <a:gd name="T3" fmla="*/ 6 h 16"/>
                  <a:gd name="T4" fmla="*/ 4 w 10"/>
                  <a:gd name="T5" fmla="*/ 2 h 16"/>
                  <a:gd name="T6" fmla="*/ 0 w 10"/>
                  <a:gd name="T7" fmla="*/ 0 h 16"/>
                  <a:gd name="T8" fmla="*/ 0 w 10"/>
                  <a:gd name="T9" fmla="*/ 0 h 16"/>
                  <a:gd name="T10" fmla="*/ 0 w 10"/>
                  <a:gd name="T11" fmla="*/ 2 h 16"/>
                  <a:gd name="T12" fmla="*/ 0 w 10"/>
                  <a:gd name="T13" fmla="*/ 4 h 16"/>
                  <a:gd name="T14" fmla="*/ 2 w 10"/>
                  <a:gd name="T15" fmla="*/ 4 h 16"/>
                  <a:gd name="T16" fmla="*/ 2 w 10"/>
                  <a:gd name="T17" fmla="*/ 6 h 16"/>
                  <a:gd name="T18" fmla="*/ 8 w 10"/>
                  <a:gd name="T19" fmla="*/ 16 h 16"/>
                  <a:gd name="T20" fmla="*/ 10 w 10"/>
                  <a:gd name="T21" fmla="*/ 14 h 16"/>
                  <a:gd name="T22" fmla="*/ 10 w 10"/>
                  <a:gd name="T23" fmla="*/ 10 h 16"/>
                  <a:gd name="T24" fmla="*/ 6 w 10"/>
                  <a:gd name="T25" fmla="*/ 8 h 16"/>
                  <a:gd name="T26" fmla="*/ 6 w 10"/>
                  <a:gd name="T27" fmla="*/ 6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6"/>
                  <a:gd name="T44" fmla="*/ 10 w 10"/>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6">
                    <a:moveTo>
                      <a:pt x="6" y="6"/>
                    </a:moveTo>
                    <a:lnTo>
                      <a:pt x="6" y="6"/>
                    </a:lnTo>
                    <a:lnTo>
                      <a:pt x="4" y="2"/>
                    </a:lnTo>
                    <a:lnTo>
                      <a:pt x="0" y="0"/>
                    </a:lnTo>
                    <a:lnTo>
                      <a:pt x="0" y="2"/>
                    </a:lnTo>
                    <a:lnTo>
                      <a:pt x="0" y="4"/>
                    </a:lnTo>
                    <a:lnTo>
                      <a:pt x="2" y="4"/>
                    </a:lnTo>
                    <a:lnTo>
                      <a:pt x="2" y="6"/>
                    </a:lnTo>
                    <a:lnTo>
                      <a:pt x="8" y="16"/>
                    </a:lnTo>
                    <a:lnTo>
                      <a:pt x="10" y="14"/>
                    </a:lnTo>
                    <a:lnTo>
                      <a:pt x="10" y="10"/>
                    </a:lnTo>
                    <a:lnTo>
                      <a:pt x="6" y="8"/>
                    </a:lnTo>
                    <a:lnTo>
                      <a:pt x="6" y="6"/>
                    </a:lnTo>
                    <a:close/>
                  </a:path>
                </a:pathLst>
              </a:custGeom>
              <a:solidFill>
                <a:srgbClr val="0071B4">
                  <a:alpha val="34901"/>
                </a:srgbClr>
              </a:solidFill>
              <a:ln w="9525">
                <a:noFill/>
                <a:round/>
                <a:headEnd/>
                <a:tailEnd/>
              </a:ln>
            </p:spPr>
            <p:txBody>
              <a:bodyPr/>
              <a:lstStyle/>
              <a:p>
                <a:endParaRPr lang="en-US"/>
              </a:p>
            </p:txBody>
          </p:sp>
          <p:sp>
            <p:nvSpPr>
              <p:cNvPr id="14571" name="Freeform 575"/>
              <p:cNvSpPr>
                <a:spLocks/>
              </p:cNvSpPr>
              <p:nvPr/>
            </p:nvSpPr>
            <p:spPr bwMode="auto">
              <a:xfrm>
                <a:off x="1032" y="2255"/>
                <a:ext cx="2" cy="8"/>
              </a:xfrm>
              <a:custGeom>
                <a:avLst/>
                <a:gdLst>
                  <a:gd name="T0" fmla="*/ 0 w 2"/>
                  <a:gd name="T1" fmla="*/ 0 h 8"/>
                  <a:gd name="T2" fmla="*/ 0 w 2"/>
                  <a:gd name="T3" fmla="*/ 0 h 8"/>
                  <a:gd name="T4" fmla="*/ 0 w 2"/>
                  <a:gd name="T5" fmla="*/ 2 h 8"/>
                  <a:gd name="T6" fmla="*/ 2 w 2"/>
                  <a:gd name="T7" fmla="*/ 8 h 8"/>
                  <a:gd name="T8" fmla="*/ 2 w 2"/>
                  <a:gd name="T9" fmla="*/ 8 h 8"/>
                  <a:gd name="T10" fmla="*/ 2 w 2"/>
                  <a:gd name="T11" fmla="*/ 6 h 8"/>
                  <a:gd name="T12" fmla="*/ 0 w 2"/>
                  <a:gd name="T13" fmla="*/ 0 h 8"/>
                  <a:gd name="T14" fmla="*/ 0 60000 65536"/>
                  <a:gd name="T15" fmla="*/ 0 60000 65536"/>
                  <a:gd name="T16" fmla="*/ 0 60000 65536"/>
                  <a:gd name="T17" fmla="*/ 0 60000 65536"/>
                  <a:gd name="T18" fmla="*/ 0 60000 65536"/>
                  <a:gd name="T19" fmla="*/ 0 60000 65536"/>
                  <a:gd name="T20" fmla="*/ 0 60000 65536"/>
                  <a:gd name="T21" fmla="*/ 0 w 2"/>
                  <a:gd name="T22" fmla="*/ 0 h 8"/>
                  <a:gd name="T23" fmla="*/ 2 w 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8">
                    <a:moveTo>
                      <a:pt x="0" y="0"/>
                    </a:moveTo>
                    <a:lnTo>
                      <a:pt x="0" y="0"/>
                    </a:lnTo>
                    <a:lnTo>
                      <a:pt x="0" y="2"/>
                    </a:lnTo>
                    <a:lnTo>
                      <a:pt x="2" y="8"/>
                    </a:lnTo>
                    <a:lnTo>
                      <a:pt x="2" y="6"/>
                    </a:lnTo>
                    <a:lnTo>
                      <a:pt x="0" y="0"/>
                    </a:lnTo>
                    <a:close/>
                  </a:path>
                </a:pathLst>
              </a:custGeom>
              <a:solidFill>
                <a:srgbClr val="0071B4">
                  <a:alpha val="34901"/>
                </a:srgbClr>
              </a:solidFill>
              <a:ln w="9525">
                <a:noFill/>
                <a:round/>
                <a:headEnd/>
                <a:tailEnd/>
              </a:ln>
            </p:spPr>
            <p:txBody>
              <a:bodyPr/>
              <a:lstStyle/>
              <a:p>
                <a:endParaRPr lang="en-US"/>
              </a:p>
            </p:txBody>
          </p:sp>
          <p:sp>
            <p:nvSpPr>
              <p:cNvPr id="14572" name="Freeform 576"/>
              <p:cNvSpPr>
                <a:spLocks/>
              </p:cNvSpPr>
              <p:nvPr/>
            </p:nvSpPr>
            <p:spPr bwMode="auto">
              <a:xfrm>
                <a:off x="997" y="2181"/>
                <a:ext cx="11" cy="20"/>
              </a:xfrm>
              <a:custGeom>
                <a:avLst/>
                <a:gdLst>
                  <a:gd name="T0" fmla="*/ 11 w 11"/>
                  <a:gd name="T1" fmla="*/ 18 h 20"/>
                  <a:gd name="T2" fmla="*/ 10 w 11"/>
                  <a:gd name="T3" fmla="*/ 16 h 20"/>
                  <a:gd name="T4" fmla="*/ 10 w 11"/>
                  <a:gd name="T5" fmla="*/ 8 h 20"/>
                  <a:gd name="T6" fmla="*/ 10 w 11"/>
                  <a:gd name="T7" fmla="*/ 2 h 20"/>
                  <a:gd name="T8" fmla="*/ 8 w 11"/>
                  <a:gd name="T9" fmla="*/ 0 h 20"/>
                  <a:gd name="T10" fmla="*/ 6 w 11"/>
                  <a:gd name="T11" fmla="*/ 0 h 20"/>
                  <a:gd name="T12" fmla="*/ 4 w 11"/>
                  <a:gd name="T13" fmla="*/ 2 h 20"/>
                  <a:gd name="T14" fmla="*/ 4 w 11"/>
                  <a:gd name="T15" fmla="*/ 2 h 20"/>
                  <a:gd name="T16" fmla="*/ 2 w 11"/>
                  <a:gd name="T17" fmla="*/ 4 h 20"/>
                  <a:gd name="T18" fmla="*/ 2 w 11"/>
                  <a:gd name="T19" fmla="*/ 4 h 20"/>
                  <a:gd name="T20" fmla="*/ 2 w 11"/>
                  <a:gd name="T21" fmla="*/ 6 h 20"/>
                  <a:gd name="T22" fmla="*/ 2 w 11"/>
                  <a:gd name="T23" fmla="*/ 6 h 20"/>
                  <a:gd name="T24" fmla="*/ 2 w 11"/>
                  <a:gd name="T25" fmla="*/ 6 h 20"/>
                  <a:gd name="T26" fmla="*/ 0 w 11"/>
                  <a:gd name="T27" fmla="*/ 10 h 20"/>
                  <a:gd name="T28" fmla="*/ 2 w 11"/>
                  <a:gd name="T29" fmla="*/ 10 h 20"/>
                  <a:gd name="T30" fmla="*/ 0 w 11"/>
                  <a:gd name="T31" fmla="*/ 10 h 20"/>
                  <a:gd name="T32" fmla="*/ 0 w 11"/>
                  <a:gd name="T33" fmla="*/ 12 h 20"/>
                  <a:gd name="T34" fmla="*/ 0 w 11"/>
                  <a:gd name="T35" fmla="*/ 14 h 20"/>
                  <a:gd name="T36" fmla="*/ 2 w 11"/>
                  <a:gd name="T37" fmla="*/ 16 h 20"/>
                  <a:gd name="T38" fmla="*/ 4 w 11"/>
                  <a:gd name="T39" fmla="*/ 14 h 20"/>
                  <a:gd name="T40" fmla="*/ 4 w 11"/>
                  <a:gd name="T41" fmla="*/ 12 h 20"/>
                  <a:gd name="T42" fmla="*/ 4 w 11"/>
                  <a:gd name="T43" fmla="*/ 14 h 20"/>
                  <a:gd name="T44" fmla="*/ 6 w 11"/>
                  <a:gd name="T45" fmla="*/ 12 h 20"/>
                  <a:gd name="T46" fmla="*/ 6 w 11"/>
                  <a:gd name="T47" fmla="*/ 8 h 20"/>
                  <a:gd name="T48" fmla="*/ 6 w 11"/>
                  <a:gd name="T49" fmla="*/ 12 h 20"/>
                  <a:gd name="T50" fmla="*/ 6 w 11"/>
                  <a:gd name="T51" fmla="*/ 14 h 20"/>
                  <a:gd name="T52" fmla="*/ 4 w 11"/>
                  <a:gd name="T53" fmla="*/ 16 h 20"/>
                  <a:gd name="T54" fmla="*/ 6 w 11"/>
                  <a:gd name="T55" fmla="*/ 16 h 20"/>
                  <a:gd name="T56" fmla="*/ 6 w 11"/>
                  <a:gd name="T57" fmla="*/ 16 h 20"/>
                  <a:gd name="T58" fmla="*/ 6 w 11"/>
                  <a:gd name="T59" fmla="*/ 14 h 20"/>
                  <a:gd name="T60" fmla="*/ 8 w 11"/>
                  <a:gd name="T61" fmla="*/ 16 h 20"/>
                  <a:gd name="T62" fmla="*/ 8 w 11"/>
                  <a:gd name="T63" fmla="*/ 18 h 20"/>
                  <a:gd name="T64" fmla="*/ 8 w 11"/>
                  <a:gd name="T65" fmla="*/ 18 h 20"/>
                  <a:gd name="T66" fmla="*/ 10 w 11"/>
                  <a:gd name="T67" fmla="*/ 20 h 20"/>
                  <a:gd name="T68" fmla="*/ 11 w 11"/>
                  <a:gd name="T69" fmla="*/ 20 h 20"/>
                  <a:gd name="T70" fmla="*/ 11 w 11"/>
                  <a:gd name="T71" fmla="*/ 20 h 20"/>
                  <a:gd name="T72" fmla="*/ 11 w 11"/>
                  <a:gd name="T73" fmla="*/ 18 h 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
                  <a:gd name="T112" fmla="*/ 0 h 20"/>
                  <a:gd name="T113" fmla="*/ 11 w 11"/>
                  <a:gd name="T114" fmla="*/ 20 h 2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 h="20">
                    <a:moveTo>
                      <a:pt x="11" y="18"/>
                    </a:moveTo>
                    <a:lnTo>
                      <a:pt x="10" y="16"/>
                    </a:lnTo>
                    <a:lnTo>
                      <a:pt x="10" y="8"/>
                    </a:lnTo>
                    <a:lnTo>
                      <a:pt x="10" y="2"/>
                    </a:lnTo>
                    <a:lnTo>
                      <a:pt x="8" y="0"/>
                    </a:lnTo>
                    <a:lnTo>
                      <a:pt x="6" y="0"/>
                    </a:lnTo>
                    <a:lnTo>
                      <a:pt x="4" y="2"/>
                    </a:lnTo>
                    <a:lnTo>
                      <a:pt x="2" y="4"/>
                    </a:lnTo>
                    <a:lnTo>
                      <a:pt x="2" y="6"/>
                    </a:lnTo>
                    <a:lnTo>
                      <a:pt x="0" y="10"/>
                    </a:lnTo>
                    <a:lnTo>
                      <a:pt x="2" y="10"/>
                    </a:lnTo>
                    <a:lnTo>
                      <a:pt x="0" y="10"/>
                    </a:lnTo>
                    <a:lnTo>
                      <a:pt x="0" y="12"/>
                    </a:lnTo>
                    <a:lnTo>
                      <a:pt x="0" y="14"/>
                    </a:lnTo>
                    <a:lnTo>
                      <a:pt x="2" y="16"/>
                    </a:lnTo>
                    <a:lnTo>
                      <a:pt x="4" y="14"/>
                    </a:lnTo>
                    <a:lnTo>
                      <a:pt x="4" y="12"/>
                    </a:lnTo>
                    <a:lnTo>
                      <a:pt x="4" y="14"/>
                    </a:lnTo>
                    <a:lnTo>
                      <a:pt x="6" y="12"/>
                    </a:lnTo>
                    <a:lnTo>
                      <a:pt x="6" y="8"/>
                    </a:lnTo>
                    <a:lnTo>
                      <a:pt x="6" y="12"/>
                    </a:lnTo>
                    <a:lnTo>
                      <a:pt x="6" y="14"/>
                    </a:lnTo>
                    <a:lnTo>
                      <a:pt x="4" y="16"/>
                    </a:lnTo>
                    <a:lnTo>
                      <a:pt x="6" y="16"/>
                    </a:lnTo>
                    <a:lnTo>
                      <a:pt x="6" y="14"/>
                    </a:lnTo>
                    <a:lnTo>
                      <a:pt x="8" y="16"/>
                    </a:lnTo>
                    <a:lnTo>
                      <a:pt x="8" y="18"/>
                    </a:lnTo>
                    <a:lnTo>
                      <a:pt x="10" y="20"/>
                    </a:lnTo>
                    <a:lnTo>
                      <a:pt x="11" y="20"/>
                    </a:lnTo>
                    <a:lnTo>
                      <a:pt x="11" y="18"/>
                    </a:lnTo>
                    <a:close/>
                  </a:path>
                </a:pathLst>
              </a:custGeom>
              <a:solidFill>
                <a:srgbClr val="0071B4">
                  <a:alpha val="34901"/>
                </a:srgbClr>
              </a:solidFill>
              <a:ln w="9525">
                <a:noFill/>
                <a:round/>
                <a:headEnd/>
                <a:tailEnd/>
              </a:ln>
            </p:spPr>
            <p:txBody>
              <a:bodyPr/>
              <a:lstStyle/>
              <a:p>
                <a:endParaRPr lang="en-US"/>
              </a:p>
            </p:txBody>
          </p:sp>
          <p:sp>
            <p:nvSpPr>
              <p:cNvPr id="14573" name="Freeform 577"/>
              <p:cNvSpPr>
                <a:spLocks/>
              </p:cNvSpPr>
              <p:nvPr/>
            </p:nvSpPr>
            <p:spPr bwMode="auto">
              <a:xfrm>
                <a:off x="987" y="2245"/>
                <a:ext cx="18" cy="28"/>
              </a:xfrm>
              <a:custGeom>
                <a:avLst/>
                <a:gdLst>
                  <a:gd name="T0" fmla="*/ 12 w 18"/>
                  <a:gd name="T1" fmla="*/ 20 h 28"/>
                  <a:gd name="T2" fmla="*/ 12 w 18"/>
                  <a:gd name="T3" fmla="*/ 18 h 28"/>
                  <a:gd name="T4" fmla="*/ 8 w 18"/>
                  <a:gd name="T5" fmla="*/ 16 h 28"/>
                  <a:gd name="T6" fmla="*/ 8 w 18"/>
                  <a:gd name="T7" fmla="*/ 12 h 28"/>
                  <a:gd name="T8" fmla="*/ 8 w 18"/>
                  <a:gd name="T9" fmla="*/ 12 h 28"/>
                  <a:gd name="T10" fmla="*/ 8 w 18"/>
                  <a:gd name="T11" fmla="*/ 10 h 28"/>
                  <a:gd name="T12" fmla="*/ 8 w 18"/>
                  <a:gd name="T13" fmla="*/ 10 h 28"/>
                  <a:gd name="T14" fmla="*/ 10 w 18"/>
                  <a:gd name="T15" fmla="*/ 10 h 28"/>
                  <a:gd name="T16" fmla="*/ 12 w 18"/>
                  <a:gd name="T17" fmla="*/ 8 h 28"/>
                  <a:gd name="T18" fmla="*/ 10 w 18"/>
                  <a:gd name="T19" fmla="*/ 6 h 28"/>
                  <a:gd name="T20" fmla="*/ 8 w 18"/>
                  <a:gd name="T21" fmla="*/ 6 h 28"/>
                  <a:gd name="T22" fmla="*/ 8 w 18"/>
                  <a:gd name="T23" fmla="*/ 6 h 28"/>
                  <a:gd name="T24" fmla="*/ 10 w 18"/>
                  <a:gd name="T25" fmla="*/ 4 h 28"/>
                  <a:gd name="T26" fmla="*/ 10 w 18"/>
                  <a:gd name="T27" fmla="*/ 2 h 28"/>
                  <a:gd name="T28" fmla="*/ 8 w 18"/>
                  <a:gd name="T29" fmla="*/ 0 h 28"/>
                  <a:gd name="T30" fmla="*/ 0 w 18"/>
                  <a:gd name="T31" fmla="*/ 6 h 28"/>
                  <a:gd name="T32" fmla="*/ 4 w 18"/>
                  <a:gd name="T33" fmla="*/ 6 h 28"/>
                  <a:gd name="T34" fmla="*/ 2 w 18"/>
                  <a:gd name="T35" fmla="*/ 8 h 28"/>
                  <a:gd name="T36" fmla="*/ 2 w 18"/>
                  <a:gd name="T37" fmla="*/ 10 h 28"/>
                  <a:gd name="T38" fmla="*/ 4 w 18"/>
                  <a:gd name="T39" fmla="*/ 10 h 28"/>
                  <a:gd name="T40" fmla="*/ 4 w 18"/>
                  <a:gd name="T41" fmla="*/ 8 h 28"/>
                  <a:gd name="T42" fmla="*/ 4 w 18"/>
                  <a:gd name="T43" fmla="*/ 12 h 28"/>
                  <a:gd name="T44" fmla="*/ 4 w 18"/>
                  <a:gd name="T45" fmla="*/ 14 h 28"/>
                  <a:gd name="T46" fmla="*/ 6 w 18"/>
                  <a:gd name="T47" fmla="*/ 14 h 28"/>
                  <a:gd name="T48" fmla="*/ 10 w 18"/>
                  <a:gd name="T49" fmla="*/ 18 h 28"/>
                  <a:gd name="T50" fmla="*/ 10 w 18"/>
                  <a:gd name="T51" fmla="*/ 20 h 28"/>
                  <a:gd name="T52" fmla="*/ 10 w 18"/>
                  <a:gd name="T53" fmla="*/ 20 h 28"/>
                  <a:gd name="T54" fmla="*/ 10 w 18"/>
                  <a:gd name="T55" fmla="*/ 20 h 28"/>
                  <a:gd name="T56" fmla="*/ 10 w 18"/>
                  <a:gd name="T57" fmla="*/ 22 h 28"/>
                  <a:gd name="T58" fmla="*/ 16 w 18"/>
                  <a:gd name="T59" fmla="*/ 28 h 28"/>
                  <a:gd name="T60" fmla="*/ 18 w 18"/>
                  <a:gd name="T61" fmla="*/ 26 h 28"/>
                  <a:gd name="T62" fmla="*/ 18 w 18"/>
                  <a:gd name="T63" fmla="*/ 26 h 28"/>
                  <a:gd name="T64" fmla="*/ 14 w 18"/>
                  <a:gd name="T65" fmla="*/ 20 h 28"/>
                  <a:gd name="T66" fmla="*/ 12 w 18"/>
                  <a:gd name="T67" fmla="*/ 20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28"/>
                  <a:gd name="T104" fmla="*/ 18 w 18"/>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28">
                    <a:moveTo>
                      <a:pt x="12" y="20"/>
                    </a:moveTo>
                    <a:lnTo>
                      <a:pt x="12" y="18"/>
                    </a:lnTo>
                    <a:lnTo>
                      <a:pt x="8" y="16"/>
                    </a:lnTo>
                    <a:lnTo>
                      <a:pt x="8" y="12"/>
                    </a:lnTo>
                    <a:lnTo>
                      <a:pt x="8" y="10"/>
                    </a:lnTo>
                    <a:lnTo>
                      <a:pt x="10" y="10"/>
                    </a:lnTo>
                    <a:lnTo>
                      <a:pt x="12" y="8"/>
                    </a:lnTo>
                    <a:lnTo>
                      <a:pt x="10" y="6"/>
                    </a:lnTo>
                    <a:lnTo>
                      <a:pt x="8" y="6"/>
                    </a:lnTo>
                    <a:lnTo>
                      <a:pt x="10" y="4"/>
                    </a:lnTo>
                    <a:lnTo>
                      <a:pt x="10" y="2"/>
                    </a:lnTo>
                    <a:lnTo>
                      <a:pt x="8" y="0"/>
                    </a:lnTo>
                    <a:lnTo>
                      <a:pt x="0" y="6"/>
                    </a:lnTo>
                    <a:lnTo>
                      <a:pt x="4" y="6"/>
                    </a:lnTo>
                    <a:lnTo>
                      <a:pt x="2" y="8"/>
                    </a:lnTo>
                    <a:lnTo>
                      <a:pt x="2" y="10"/>
                    </a:lnTo>
                    <a:lnTo>
                      <a:pt x="4" y="10"/>
                    </a:lnTo>
                    <a:lnTo>
                      <a:pt x="4" y="8"/>
                    </a:lnTo>
                    <a:lnTo>
                      <a:pt x="4" y="12"/>
                    </a:lnTo>
                    <a:lnTo>
                      <a:pt x="4" y="14"/>
                    </a:lnTo>
                    <a:lnTo>
                      <a:pt x="6" y="14"/>
                    </a:lnTo>
                    <a:lnTo>
                      <a:pt x="10" y="18"/>
                    </a:lnTo>
                    <a:lnTo>
                      <a:pt x="10" y="20"/>
                    </a:lnTo>
                    <a:lnTo>
                      <a:pt x="10" y="22"/>
                    </a:lnTo>
                    <a:lnTo>
                      <a:pt x="16" y="28"/>
                    </a:lnTo>
                    <a:lnTo>
                      <a:pt x="18" y="26"/>
                    </a:lnTo>
                    <a:lnTo>
                      <a:pt x="14" y="20"/>
                    </a:lnTo>
                    <a:lnTo>
                      <a:pt x="12" y="20"/>
                    </a:lnTo>
                    <a:close/>
                  </a:path>
                </a:pathLst>
              </a:custGeom>
              <a:solidFill>
                <a:srgbClr val="0071B4">
                  <a:alpha val="34901"/>
                </a:srgbClr>
              </a:solidFill>
              <a:ln w="9525">
                <a:noFill/>
                <a:round/>
                <a:headEnd/>
                <a:tailEnd/>
              </a:ln>
            </p:spPr>
            <p:txBody>
              <a:bodyPr/>
              <a:lstStyle/>
              <a:p>
                <a:endParaRPr lang="en-US"/>
              </a:p>
            </p:txBody>
          </p:sp>
          <p:sp>
            <p:nvSpPr>
              <p:cNvPr id="14574" name="Freeform 578"/>
              <p:cNvSpPr>
                <a:spLocks/>
              </p:cNvSpPr>
              <p:nvPr/>
            </p:nvSpPr>
            <p:spPr bwMode="auto">
              <a:xfrm>
                <a:off x="975" y="2199"/>
                <a:ext cx="8" cy="12"/>
              </a:xfrm>
              <a:custGeom>
                <a:avLst/>
                <a:gdLst>
                  <a:gd name="T0" fmla="*/ 6 w 8"/>
                  <a:gd name="T1" fmla="*/ 12 h 12"/>
                  <a:gd name="T2" fmla="*/ 8 w 8"/>
                  <a:gd name="T3" fmla="*/ 12 h 12"/>
                  <a:gd name="T4" fmla="*/ 4 w 8"/>
                  <a:gd name="T5" fmla="*/ 6 h 12"/>
                  <a:gd name="T6" fmla="*/ 4 w 8"/>
                  <a:gd name="T7" fmla="*/ 4 h 12"/>
                  <a:gd name="T8" fmla="*/ 4 w 8"/>
                  <a:gd name="T9" fmla="*/ 2 h 12"/>
                  <a:gd name="T10" fmla="*/ 4 w 8"/>
                  <a:gd name="T11" fmla="*/ 2 h 12"/>
                  <a:gd name="T12" fmla="*/ 2 w 8"/>
                  <a:gd name="T13" fmla="*/ 0 h 12"/>
                  <a:gd name="T14" fmla="*/ 0 w 8"/>
                  <a:gd name="T15" fmla="*/ 0 h 12"/>
                  <a:gd name="T16" fmla="*/ 2 w 8"/>
                  <a:gd name="T17" fmla="*/ 4 h 12"/>
                  <a:gd name="T18" fmla="*/ 4 w 8"/>
                  <a:gd name="T19" fmla="*/ 10 h 12"/>
                  <a:gd name="T20" fmla="*/ 6 w 8"/>
                  <a:gd name="T21" fmla="*/ 12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2"/>
                  <a:gd name="T35" fmla="*/ 8 w 8"/>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2">
                    <a:moveTo>
                      <a:pt x="6" y="12"/>
                    </a:moveTo>
                    <a:lnTo>
                      <a:pt x="8" y="12"/>
                    </a:lnTo>
                    <a:lnTo>
                      <a:pt x="4" y="6"/>
                    </a:lnTo>
                    <a:lnTo>
                      <a:pt x="4" y="4"/>
                    </a:lnTo>
                    <a:lnTo>
                      <a:pt x="4" y="2"/>
                    </a:lnTo>
                    <a:lnTo>
                      <a:pt x="2" y="0"/>
                    </a:lnTo>
                    <a:lnTo>
                      <a:pt x="0" y="0"/>
                    </a:lnTo>
                    <a:lnTo>
                      <a:pt x="2" y="4"/>
                    </a:lnTo>
                    <a:lnTo>
                      <a:pt x="4" y="10"/>
                    </a:lnTo>
                    <a:lnTo>
                      <a:pt x="6" y="12"/>
                    </a:lnTo>
                    <a:close/>
                  </a:path>
                </a:pathLst>
              </a:custGeom>
              <a:solidFill>
                <a:srgbClr val="0071B4">
                  <a:alpha val="34901"/>
                </a:srgbClr>
              </a:solidFill>
              <a:ln w="9525">
                <a:noFill/>
                <a:round/>
                <a:headEnd/>
                <a:tailEnd/>
              </a:ln>
            </p:spPr>
            <p:txBody>
              <a:bodyPr/>
              <a:lstStyle/>
              <a:p>
                <a:endParaRPr lang="en-US"/>
              </a:p>
            </p:txBody>
          </p:sp>
          <p:sp>
            <p:nvSpPr>
              <p:cNvPr id="14575" name="Freeform 579"/>
              <p:cNvSpPr>
                <a:spLocks/>
              </p:cNvSpPr>
              <p:nvPr/>
            </p:nvSpPr>
            <p:spPr bwMode="auto">
              <a:xfrm>
                <a:off x="999" y="2197"/>
                <a:ext cx="4" cy="6"/>
              </a:xfrm>
              <a:custGeom>
                <a:avLst/>
                <a:gdLst>
                  <a:gd name="T0" fmla="*/ 2 w 4"/>
                  <a:gd name="T1" fmla="*/ 6 h 6"/>
                  <a:gd name="T2" fmla="*/ 4 w 4"/>
                  <a:gd name="T3" fmla="*/ 6 h 6"/>
                  <a:gd name="T4" fmla="*/ 2 w 4"/>
                  <a:gd name="T5" fmla="*/ 2 h 6"/>
                  <a:gd name="T6" fmla="*/ 0 w 4"/>
                  <a:gd name="T7" fmla="*/ 0 h 6"/>
                  <a:gd name="T8" fmla="*/ 0 w 4"/>
                  <a:gd name="T9" fmla="*/ 4 h 6"/>
                  <a:gd name="T10" fmla="*/ 0 w 4"/>
                  <a:gd name="T11" fmla="*/ 4 h 6"/>
                  <a:gd name="T12" fmla="*/ 2 w 4"/>
                  <a:gd name="T13" fmla="*/ 6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2" y="6"/>
                    </a:moveTo>
                    <a:lnTo>
                      <a:pt x="4" y="6"/>
                    </a:lnTo>
                    <a:lnTo>
                      <a:pt x="2" y="2"/>
                    </a:lnTo>
                    <a:lnTo>
                      <a:pt x="0" y="0"/>
                    </a:lnTo>
                    <a:lnTo>
                      <a:pt x="0" y="4"/>
                    </a:lnTo>
                    <a:lnTo>
                      <a:pt x="2" y="6"/>
                    </a:lnTo>
                    <a:close/>
                  </a:path>
                </a:pathLst>
              </a:custGeom>
              <a:solidFill>
                <a:srgbClr val="0071B4">
                  <a:alpha val="34901"/>
                </a:srgbClr>
              </a:solidFill>
              <a:ln w="9525">
                <a:noFill/>
                <a:round/>
                <a:headEnd/>
                <a:tailEnd/>
              </a:ln>
            </p:spPr>
            <p:txBody>
              <a:bodyPr/>
              <a:lstStyle/>
              <a:p>
                <a:endParaRPr lang="en-US"/>
              </a:p>
            </p:txBody>
          </p:sp>
          <p:sp>
            <p:nvSpPr>
              <p:cNvPr id="14576" name="Freeform 580"/>
              <p:cNvSpPr>
                <a:spLocks/>
              </p:cNvSpPr>
              <p:nvPr/>
            </p:nvSpPr>
            <p:spPr bwMode="auto">
              <a:xfrm>
                <a:off x="977" y="2225"/>
                <a:ext cx="20" cy="24"/>
              </a:xfrm>
              <a:custGeom>
                <a:avLst/>
                <a:gdLst>
                  <a:gd name="T0" fmla="*/ 12 w 20"/>
                  <a:gd name="T1" fmla="*/ 20 h 24"/>
                  <a:gd name="T2" fmla="*/ 12 w 20"/>
                  <a:gd name="T3" fmla="*/ 20 h 24"/>
                  <a:gd name="T4" fmla="*/ 14 w 20"/>
                  <a:gd name="T5" fmla="*/ 20 h 24"/>
                  <a:gd name="T6" fmla="*/ 16 w 20"/>
                  <a:gd name="T7" fmla="*/ 22 h 24"/>
                  <a:gd name="T8" fmla="*/ 18 w 20"/>
                  <a:gd name="T9" fmla="*/ 18 h 24"/>
                  <a:gd name="T10" fmla="*/ 20 w 20"/>
                  <a:gd name="T11" fmla="*/ 4 h 24"/>
                  <a:gd name="T12" fmla="*/ 20 w 20"/>
                  <a:gd name="T13" fmla="*/ 0 h 24"/>
                  <a:gd name="T14" fmla="*/ 20 w 20"/>
                  <a:gd name="T15" fmla="*/ 0 h 24"/>
                  <a:gd name="T16" fmla="*/ 18 w 20"/>
                  <a:gd name="T17" fmla="*/ 2 h 24"/>
                  <a:gd name="T18" fmla="*/ 16 w 20"/>
                  <a:gd name="T19" fmla="*/ 2 h 24"/>
                  <a:gd name="T20" fmla="*/ 16 w 20"/>
                  <a:gd name="T21" fmla="*/ 2 h 24"/>
                  <a:gd name="T22" fmla="*/ 16 w 20"/>
                  <a:gd name="T23" fmla="*/ 6 h 24"/>
                  <a:gd name="T24" fmla="*/ 12 w 20"/>
                  <a:gd name="T25" fmla="*/ 12 h 24"/>
                  <a:gd name="T26" fmla="*/ 10 w 20"/>
                  <a:gd name="T27" fmla="*/ 12 h 24"/>
                  <a:gd name="T28" fmla="*/ 10 w 20"/>
                  <a:gd name="T29" fmla="*/ 12 h 24"/>
                  <a:gd name="T30" fmla="*/ 8 w 20"/>
                  <a:gd name="T31" fmla="*/ 12 h 24"/>
                  <a:gd name="T32" fmla="*/ 12 w 20"/>
                  <a:gd name="T33" fmla="*/ 8 h 24"/>
                  <a:gd name="T34" fmla="*/ 14 w 20"/>
                  <a:gd name="T35" fmla="*/ 8 h 24"/>
                  <a:gd name="T36" fmla="*/ 12 w 20"/>
                  <a:gd name="T37" fmla="*/ 4 h 24"/>
                  <a:gd name="T38" fmla="*/ 12 w 20"/>
                  <a:gd name="T39" fmla="*/ 0 h 24"/>
                  <a:gd name="T40" fmla="*/ 10 w 20"/>
                  <a:gd name="T41" fmla="*/ 2 h 24"/>
                  <a:gd name="T42" fmla="*/ 8 w 20"/>
                  <a:gd name="T43" fmla="*/ 2 h 24"/>
                  <a:gd name="T44" fmla="*/ 8 w 20"/>
                  <a:gd name="T45" fmla="*/ 4 h 24"/>
                  <a:gd name="T46" fmla="*/ 8 w 20"/>
                  <a:gd name="T47" fmla="*/ 0 h 24"/>
                  <a:gd name="T48" fmla="*/ 8 w 20"/>
                  <a:gd name="T49" fmla="*/ 0 h 24"/>
                  <a:gd name="T50" fmla="*/ 2 w 20"/>
                  <a:gd name="T51" fmla="*/ 0 h 24"/>
                  <a:gd name="T52" fmla="*/ 0 w 20"/>
                  <a:gd name="T53" fmla="*/ 4 h 24"/>
                  <a:gd name="T54" fmla="*/ 2 w 20"/>
                  <a:gd name="T55" fmla="*/ 6 h 24"/>
                  <a:gd name="T56" fmla="*/ 4 w 20"/>
                  <a:gd name="T57" fmla="*/ 12 h 24"/>
                  <a:gd name="T58" fmla="*/ 8 w 20"/>
                  <a:gd name="T59" fmla="*/ 16 h 24"/>
                  <a:gd name="T60" fmla="*/ 10 w 20"/>
                  <a:gd name="T61" fmla="*/ 16 h 24"/>
                  <a:gd name="T62" fmla="*/ 10 w 20"/>
                  <a:gd name="T63" fmla="*/ 18 h 24"/>
                  <a:gd name="T64" fmla="*/ 10 w 20"/>
                  <a:gd name="T65" fmla="*/ 20 h 24"/>
                  <a:gd name="T66" fmla="*/ 8 w 20"/>
                  <a:gd name="T67" fmla="*/ 18 h 24"/>
                  <a:gd name="T68" fmla="*/ 10 w 20"/>
                  <a:gd name="T69" fmla="*/ 22 h 24"/>
                  <a:gd name="T70" fmla="*/ 10 w 20"/>
                  <a:gd name="T71" fmla="*/ 22 h 24"/>
                  <a:gd name="T72" fmla="*/ 12 w 20"/>
                  <a:gd name="T73" fmla="*/ 24 h 24"/>
                  <a:gd name="T74" fmla="*/ 12 w 20"/>
                  <a:gd name="T75" fmla="*/ 20 h 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
                  <a:gd name="T115" fmla="*/ 0 h 24"/>
                  <a:gd name="T116" fmla="*/ 20 w 20"/>
                  <a:gd name="T117" fmla="*/ 24 h 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 h="24">
                    <a:moveTo>
                      <a:pt x="12" y="20"/>
                    </a:moveTo>
                    <a:lnTo>
                      <a:pt x="12" y="20"/>
                    </a:lnTo>
                    <a:lnTo>
                      <a:pt x="14" y="20"/>
                    </a:lnTo>
                    <a:lnTo>
                      <a:pt x="16" y="22"/>
                    </a:lnTo>
                    <a:lnTo>
                      <a:pt x="18" y="18"/>
                    </a:lnTo>
                    <a:lnTo>
                      <a:pt x="20" y="4"/>
                    </a:lnTo>
                    <a:lnTo>
                      <a:pt x="20" y="0"/>
                    </a:lnTo>
                    <a:lnTo>
                      <a:pt x="18" y="2"/>
                    </a:lnTo>
                    <a:lnTo>
                      <a:pt x="16" y="2"/>
                    </a:lnTo>
                    <a:lnTo>
                      <a:pt x="16" y="6"/>
                    </a:lnTo>
                    <a:lnTo>
                      <a:pt x="12" y="12"/>
                    </a:lnTo>
                    <a:lnTo>
                      <a:pt x="10" y="12"/>
                    </a:lnTo>
                    <a:lnTo>
                      <a:pt x="8" y="12"/>
                    </a:lnTo>
                    <a:lnTo>
                      <a:pt x="12" y="8"/>
                    </a:lnTo>
                    <a:lnTo>
                      <a:pt x="14" y="8"/>
                    </a:lnTo>
                    <a:lnTo>
                      <a:pt x="12" y="4"/>
                    </a:lnTo>
                    <a:lnTo>
                      <a:pt x="12" y="0"/>
                    </a:lnTo>
                    <a:lnTo>
                      <a:pt x="10" y="2"/>
                    </a:lnTo>
                    <a:lnTo>
                      <a:pt x="8" y="2"/>
                    </a:lnTo>
                    <a:lnTo>
                      <a:pt x="8" y="4"/>
                    </a:lnTo>
                    <a:lnTo>
                      <a:pt x="8" y="0"/>
                    </a:lnTo>
                    <a:lnTo>
                      <a:pt x="2" y="0"/>
                    </a:lnTo>
                    <a:lnTo>
                      <a:pt x="0" y="4"/>
                    </a:lnTo>
                    <a:lnTo>
                      <a:pt x="2" y="6"/>
                    </a:lnTo>
                    <a:lnTo>
                      <a:pt x="4" y="12"/>
                    </a:lnTo>
                    <a:lnTo>
                      <a:pt x="8" y="16"/>
                    </a:lnTo>
                    <a:lnTo>
                      <a:pt x="10" y="16"/>
                    </a:lnTo>
                    <a:lnTo>
                      <a:pt x="10" y="18"/>
                    </a:lnTo>
                    <a:lnTo>
                      <a:pt x="10" y="20"/>
                    </a:lnTo>
                    <a:lnTo>
                      <a:pt x="8" y="18"/>
                    </a:lnTo>
                    <a:lnTo>
                      <a:pt x="10" y="22"/>
                    </a:lnTo>
                    <a:lnTo>
                      <a:pt x="12" y="24"/>
                    </a:lnTo>
                    <a:lnTo>
                      <a:pt x="12" y="20"/>
                    </a:lnTo>
                    <a:close/>
                  </a:path>
                </a:pathLst>
              </a:custGeom>
              <a:solidFill>
                <a:srgbClr val="0071B4">
                  <a:alpha val="34901"/>
                </a:srgbClr>
              </a:solidFill>
              <a:ln w="9525">
                <a:noFill/>
                <a:round/>
                <a:headEnd/>
                <a:tailEnd/>
              </a:ln>
            </p:spPr>
            <p:txBody>
              <a:bodyPr/>
              <a:lstStyle/>
              <a:p>
                <a:endParaRPr lang="en-US"/>
              </a:p>
            </p:txBody>
          </p:sp>
          <p:sp>
            <p:nvSpPr>
              <p:cNvPr id="14577" name="Freeform 581"/>
              <p:cNvSpPr>
                <a:spLocks/>
              </p:cNvSpPr>
              <p:nvPr/>
            </p:nvSpPr>
            <p:spPr bwMode="auto">
              <a:xfrm>
                <a:off x="1044" y="2301"/>
                <a:ext cx="70" cy="53"/>
              </a:xfrm>
              <a:custGeom>
                <a:avLst/>
                <a:gdLst>
                  <a:gd name="T0" fmla="*/ 50 w 70"/>
                  <a:gd name="T1" fmla="*/ 47 h 53"/>
                  <a:gd name="T2" fmla="*/ 56 w 70"/>
                  <a:gd name="T3" fmla="*/ 47 h 53"/>
                  <a:gd name="T4" fmla="*/ 58 w 70"/>
                  <a:gd name="T5" fmla="*/ 49 h 53"/>
                  <a:gd name="T6" fmla="*/ 70 w 70"/>
                  <a:gd name="T7" fmla="*/ 51 h 53"/>
                  <a:gd name="T8" fmla="*/ 70 w 70"/>
                  <a:gd name="T9" fmla="*/ 49 h 53"/>
                  <a:gd name="T10" fmla="*/ 68 w 70"/>
                  <a:gd name="T11" fmla="*/ 47 h 53"/>
                  <a:gd name="T12" fmla="*/ 60 w 70"/>
                  <a:gd name="T13" fmla="*/ 34 h 53"/>
                  <a:gd name="T14" fmla="*/ 58 w 70"/>
                  <a:gd name="T15" fmla="*/ 32 h 53"/>
                  <a:gd name="T16" fmla="*/ 52 w 70"/>
                  <a:gd name="T17" fmla="*/ 32 h 53"/>
                  <a:gd name="T18" fmla="*/ 48 w 70"/>
                  <a:gd name="T19" fmla="*/ 26 h 53"/>
                  <a:gd name="T20" fmla="*/ 48 w 70"/>
                  <a:gd name="T21" fmla="*/ 24 h 53"/>
                  <a:gd name="T22" fmla="*/ 40 w 70"/>
                  <a:gd name="T23" fmla="*/ 14 h 53"/>
                  <a:gd name="T24" fmla="*/ 38 w 70"/>
                  <a:gd name="T25" fmla="*/ 12 h 53"/>
                  <a:gd name="T26" fmla="*/ 12 w 70"/>
                  <a:gd name="T27" fmla="*/ 2 h 53"/>
                  <a:gd name="T28" fmla="*/ 2 w 70"/>
                  <a:gd name="T29" fmla="*/ 0 h 53"/>
                  <a:gd name="T30" fmla="*/ 0 w 70"/>
                  <a:gd name="T31" fmla="*/ 2 h 53"/>
                  <a:gd name="T32" fmla="*/ 2 w 70"/>
                  <a:gd name="T33" fmla="*/ 6 h 53"/>
                  <a:gd name="T34" fmla="*/ 6 w 70"/>
                  <a:gd name="T35" fmla="*/ 4 h 53"/>
                  <a:gd name="T36" fmla="*/ 12 w 70"/>
                  <a:gd name="T37" fmla="*/ 4 h 53"/>
                  <a:gd name="T38" fmla="*/ 12 w 70"/>
                  <a:gd name="T39" fmla="*/ 10 h 53"/>
                  <a:gd name="T40" fmla="*/ 12 w 70"/>
                  <a:gd name="T41" fmla="*/ 10 h 53"/>
                  <a:gd name="T42" fmla="*/ 8 w 70"/>
                  <a:gd name="T43" fmla="*/ 8 h 53"/>
                  <a:gd name="T44" fmla="*/ 6 w 70"/>
                  <a:gd name="T45" fmla="*/ 10 h 53"/>
                  <a:gd name="T46" fmla="*/ 8 w 70"/>
                  <a:gd name="T47" fmla="*/ 14 h 53"/>
                  <a:gd name="T48" fmla="*/ 8 w 70"/>
                  <a:gd name="T49" fmla="*/ 16 h 53"/>
                  <a:gd name="T50" fmla="*/ 10 w 70"/>
                  <a:gd name="T51" fmla="*/ 14 h 53"/>
                  <a:gd name="T52" fmla="*/ 12 w 70"/>
                  <a:gd name="T53" fmla="*/ 14 h 53"/>
                  <a:gd name="T54" fmla="*/ 16 w 70"/>
                  <a:gd name="T55" fmla="*/ 14 h 53"/>
                  <a:gd name="T56" fmla="*/ 18 w 70"/>
                  <a:gd name="T57" fmla="*/ 16 h 53"/>
                  <a:gd name="T58" fmla="*/ 16 w 70"/>
                  <a:gd name="T59" fmla="*/ 20 h 53"/>
                  <a:gd name="T60" fmla="*/ 20 w 70"/>
                  <a:gd name="T61" fmla="*/ 20 h 53"/>
                  <a:gd name="T62" fmla="*/ 22 w 70"/>
                  <a:gd name="T63" fmla="*/ 20 h 53"/>
                  <a:gd name="T64" fmla="*/ 26 w 70"/>
                  <a:gd name="T65" fmla="*/ 24 h 53"/>
                  <a:gd name="T66" fmla="*/ 28 w 70"/>
                  <a:gd name="T67" fmla="*/ 24 h 53"/>
                  <a:gd name="T68" fmla="*/ 30 w 70"/>
                  <a:gd name="T69" fmla="*/ 24 h 53"/>
                  <a:gd name="T70" fmla="*/ 30 w 70"/>
                  <a:gd name="T71" fmla="*/ 28 h 53"/>
                  <a:gd name="T72" fmla="*/ 26 w 70"/>
                  <a:gd name="T73" fmla="*/ 28 h 53"/>
                  <a:gd name="T74" fmla="*/ 28 w 70"/>
                  <a:gd name="T75" fmla="*/ 32 h 53"/>
                  <a:gd name="T76" fmla="*/ 34 w 70"/>
                  <a:gd name="T77" fmla="*/ 32 h 53"/>
                  <a:gd name="T78" fmla="*/ 36 w 70"/>
                  <a:gd name="T79" fmla="*/ 34 h 53"/>
                  <a:gd name="T80" fmla="*/ 40 w 70"/>
                  <a:gd name="T81" fmla="*/ 38 h 53"/>
                  <a:gd name="T82" fmla="*/ 36 w 70"/>
                  <a:gd name="T83" fmla="*/ 38 h 53"/>
                  <a:gd name="T84" fmla="*/ 42 w 70"/>
                  <a:gd name="T85" fmla="*/ 40 h 53"/>
                  <a:gd name="T86" fmla="*/ 46 w 70"/>
                  <a:gd name="T87" fmla="*/ 40 h 53"/>
                  <a:gd name="T88" fmla="*/ 48 w 70"/>
                  <a:gd name="T89" fmla="*/ 40 h 53"/>
                  <a:gd name="T90" fmla="*/ 46 w 70"/>
                  <a:gd name="T91" fmla="*/ 42 h 53"/>
                  <a:gd name="T92" fmla="*/ 46 w 70"/>
                  <a:gd name="T93" fmla="*/ 44 h 53"/>
                  <a:gd name="T94" fmla="*/ 50 w 70"/>
                  <a:gd name="T95" fmla="*/ 46 h 53"/>
                  <a:gd name="T96" fmla="*/ 52 w 70"/>
                  <a:gd name="T97" fmla="*/ 44 h 53"/>
                  <a:gd name="T98" fmla="*/ 50 w 70"/>
                  <a:gd name="T99" fmla="*/ 46 h 5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0"/>
                  <a:gd name="T151" fmla="*/ 0 h 53"/>
                  <a:gd name="T152" fmla="*/ 70 w 70"/>
                  <a:gd name="T153" fmla="*/ 53 h 5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0" h="53">
                    <a:moveTo>
                      <a:pt x="50" y="46"/>
                    </a:moveTo>
                    <a:lnTo>
                      <a:pt x="50" y="47"/>
                    </a:lnTo>
                    <a:lnTo>
                      <a:pt x="54" y="49"/>
                    </a:lnTo>
                    <a:lnTo>
                      <a:pt x="56" y="47"/>
                    </a:lnTo>
                    <a:lnTo>
                      <a:pt x="58" y="49"/>
                    </a:lnTo>
                    <a:lnTo>
                      <a:pt x="68" y="53"/>
                    </a:lnTo>
                    <a:lnTo>
                      <a:pt x="70" y="51"/>
                    </a:lnTo>
                    <a:lnTo>
                      <a:pt x="70" y="49"/>
                    </a:lnTo>
                    <a:lnTo>
                      <a:pt x="70" y="47"/>
                    </a:lnTo>
                    <a:lnTo>
                      <a:pt x="68" y="47"/>
                    </a:lnTo>
                    <a:lnTo>
                      <a:pt x="64" y="38"/>
                    </a:lnTo>
                    <a:lnTo>
                      <a:pt x="60" y="34"/>
                    </a:lnTo>
                    <a:lnTo>
                      <a:pt x="58" y="34"/>
                    </a:lnTo>
                    <a:lnTo>
                      <a:pt x="58" y="32"/>
                    </a:lnTo>
                    <a:lnTo>
                      <a:pt x="56" y="32"/>
                    </a:lnTo>
                    <a:lnTo>
                      <a:pt x="52" y="32"/>
                    </a:lnTo>
                    <a:lnTo>
                      <a:pt x="48" y="28"/>
                    </a:lnTo>
                    <a:lnTo>
                      <a:pt x="48" y="26"/>
                    </a:lnTo>
                    <a:lnTo>
                      <a:pt x="48" y="24"/>
                    </a:lnTo>
                    <a:lnTo>
                      <a:pt x="40" y="16"/>
                    </a:lnTo>
                    <a:lnTo>
                      <a:pt x="40" y="14"/>
                    </a:lnTo>
                    <a:lnTo>
                      <a:pt x="40" y="12"/>
                    </a:lnTo>
                    <a:lnTo>
                      <a:pt x="38" y="12"/>
                    </a:lnTo>
                    <a:lnTo>
                      <a:pt x="14" y="4"/>
                    </a:lnTo>
                    <a:lnTo>
                      <a:pt x="12" y="2"/>
                    </a:lnTo>
                    <a:lnTo>
                      <a:pt x="4" y="0"/>
                    </a:lnTo>
                    <a:lnTo>
                      <a:pt x="2" y="0"/>
                    </a:lnTo>
                    <a:lnTo>
                      <a:pt x="0" y="2"/>
                    </a:lnTo>
                    <a:lnTo>
                      <a:pt x="0" y="4"/>
                    </a:lnTo>
                    <a:lnTo>
                      <a:pt x="2" y="6"/>
                    </a:lnTo>
                    <a:lnTo>
                      <a:pt x="4" y="6"/>
                    </a:lnTo>
                    <a:lnTo>
                      <a:pt x="6" y="4"/>
                    </a:lnTo>
                    <a:lnTo>
                      <a:pt x="12" y="4"/>
                    </a:lnTo>
                    <a:lnTo>
                      <a:pt x="12" y="10"/>
                    </a:lnTo>
                    <a:lnTo>
                      <a:pt x="10" y="8"/>
                    </a:lnTo>
                    <a:lnTo>
                      <a:pt x="8" y="8"/>
                    </a:lnTo>
                    <a:lnTo>
                      <a:pt x="6" y="8"/>
                    </a:lnTo>
                    <a:lnTo>
                      <a:pt x="6" y="10"/>
                    </a:lnTo>
                    <a:lnTo>
                      <a:pt x="8" y="12"/>
                    </a:lnTo>
                    <a:lnTo>
                      <a:pt x="8" y="14"/>
                    </a:lnTo>
                    <a:lnTo>
                      <a:pt x="8" y="16"/>
                    </a:lnTo>
                    <a:lnTo>
                      <a:pt x="10" y="16"/>
                    </a:lnTo>
                    <a:lnTo>
                      <a:pt x="10" y="14"/>
                    </a:lnTo>
                    <a:lnTo>
                      <a:pt x="12" y="16"/>
                    </a:lnTo>
                    <a:lnTo>
                      <a:pt x="12" y="14"/>
                    </a:lnTo>
                    <a:lnTo>
                      <a:pt x="14" y="18"/>
                    </a:lnTo>
                    <a:lnTo>
                      <a:pt x="16" y="14"/>
                    </a:lnTo>
                    <a:lnTo>
                      <a:pt x="18" y="16"/>
                    </a:lnTo>
                    <a:lnTo>
                      <a:pt x="18" y="18"/>
                    </a:lnTo>
                    <a:lnTo>
                      <a:pt x="16" y="20"/>
                    </a:lnTo>
                    <a:lnTo>
                      <a:pt x="18" y="22"/>
                    </a:lnTo>
                    <a:lnTo>
                      <a:pt x="20" y="20"/>
                    </a:lnTo>
                    <a:lnTo>
                      <a:pt x="22" y="20"/>
                    </a:lnTo>
                    <a:lnTo>
                      <a:pt x="24" y="22"/>
                    </a:lnTo>
                    <a:lnTo>
                      <a:pt x="26" y="24"/>
                    </a:lnTo>
                    <a:lnTo>
                      <a:pt x="28" y="24"/>
                    </a:lnTo>
                    <a:lnTo>
                      <a:pt x="28" y="26"/>
                    </a:lnTo>
                    <a:lnTo>
                      <a:pt x="30" y="24"/>
                    </a:lnTo>
                    <a:lnTo>
                      <a:pt x="34" y="26"/>
                    </a:lnTo>
                    <a:lnTo>
                      <a:pt x="30" y="28"/>
                    </a:lnTo>
                    <a:lnTo>
                      <a:pt x="28" y="28"/>
                    </a:lnTo>
                    <a:lnTo>
                      <a:pt x="26" y="28"/>
                    </a:lnTo>
                    <a:lnTo>
                      <a:pt x="26" y="32"/>
                    </a:lnTo>
                    <a:lnTo>
                      <a:pt x="28" y="32"/>
                    </a:lnTo>
                    <a:lnTo>
                      <a:pt x="30" y="32"/>
                    </a:lnTo>
                    <a:lnTo>
                      <a:pt x="34" y="32"/>
                    </a:lnTo>
                    <a:lnTo>
                      <a:pt x="34" y="34"/>
                    </a:lnTo>
                    <a:lnTo>
                      <a:pt x="36" y="34"/>
                    </a:lnTo>
                    <a:lnTo>
                      <a:pt x="40" y="36"/>
                    </a:lnTo>
                    <a:lnTo>
                      <a:pt x="40" y="38"/>
                    </a:lnTo>
                    <a:lnTo>
                      <a:pt x="38" y="38"/>
                    </a:lnTo>
                    <a:lnTo>
                      <a:pt x="36" y="38"/>
                    </a:lnTo>
                    <a:lnTo>
                      <a:pt x="40" y="40"/>
                    </a:lnTo>
                    <a:lnTo>
                      <a:pt x="42" y="40"/>
                    </a:lnTo>
                    <a:lnTo>
                      <a:pt x="44" y="40"/>
                    </a:lnTo>
                    <a:lnTo>
                      <a:pt x="46" y="40"/>
                    </a:lnTo>
                    <a:lnTo>
                      <a:pt x="48" y="40"/>
                    </a:lnTo>
                    <a:lnTo>
                      <a:pt x="48" y="42"/>
                    </a:lnTo>
                    <a:lnTo>
                      <a:pt x="46" y="42"/>
                    </a:lnTo>
                    <a:lnTo>
                      <a:pt x="46" y="44"/>
                    </a:lnTo>
                    <a:lnTo>
                      <a:pt x="50" y="46"/>
                    </a:lnTo>
                    <a:lnTo>
                      <a:pt x="52" y="44"/>
                    </a:lnTo>
                    <a:lnTo>
                      <a:pt x="52" y="46"/>
                    </a:lnTo>
                    <a:lnTo>
                      <a:pt x="50" y="46"/>
                    </a:lnTo>
                    <a:close/>
                  </a:path>
                </a:pathLst>
              </a:custGeom>
              <a:solidFill>
                <a:srgbClr val="0071B4">
                  <a:alpha val="34901"/>
                </a:srgbClr>
              </a:solidFill>
              <a:ln w="9525">
                <a:noFill/>
                <a:round/>
                <a:headEnd/>
                <a:tailEnd/>
              </a:ln>
            </p:spPr>
            <p:txBody>
              <a:bodyPr/>
              <a:lstStyle/>
              <a:p>
                <a:endParaRPr lang="en-US"/>
              </a:p>
            </p:txBody>
          </p:sp>
          <p:sp>
            <p:nvSpPr>
              <p:cNvPr id="14578" name="Freeform 582"/>
              <p:cNvSpPr>
                <a:spLocks/>
              </p:cNvSpPr>
              <p:nvPr/>
            </p:nvSpPr>
            <p:spPr bwMode="auto">
              <a:xfrm>
                <a:off x="1186" y="2703"/>
                <a:ext cx="2" cy="4"/>
              </a:xfrm>
              <a:custGeom>
                <a:avLst/>
                <a:gdLst>
                  <a:gd name="T0" fmla="*/ 0 w 2"/>
                  <a:gd name="T1" fmla="*/ 0 h 4"/>
                  <a:gd name="T2" fmla="*/ 0 w 2"/>
                  <a:gd name="T3" fmla="*/ 0 h 4"/>
                  <a:gd name="T4" fmla="*/ 0 w 2"/>
                  <a:gd name="T5" fmla="*/ 2 h 4"/>
                  <a:gd name="T6" fmla="*/ 0 w 2"/>
                  <a:gd name="T7" fmla="*/ 2 h 4"/>
                  <a:gd name="T8" fmla="*/ 2 w 2"/>
                  <a:gd name="T9" fmla="*/ 4 h 4"/>
                  <a:gd name="T10" fmla="*/ 2 w 2"/>
                  <a:gd name="T11" fmla="*/ 0 h 4"/>
                  <a:gd name="T12" fmla="*/ 0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0"/>
                    </a:moveTo>
                    <a:lnTo>
                      <a:pt x="0" y="0"/>
                    </a:lnTo>
                    <a:lnTo>
                      <a:pt x="0" y="2"/>
                    </a:lnTo>
                    <a:lnTo>
                      <a:pt x="2" y="4"/>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579" name="Freeform 583"/>
              <p:cNvSpPr>
                <a:spLocks/>
              </p:cNvSpPr>
              <p:nvPr/>
            </p:nvSpPr>
            <p:spPr bwMode="auto">
              <a:xfrm>
                <a:off x="989" y="2169"/>
                <a:ext cx="4" cy="6"/>
              </a:xfrm>
              <a:custGeom>
                <a:avLst/>
                <a:gdLst>
                  <a:gd name="T0" fmla="*/ 4 w 4"/>
                  <a:gd name="T1" fmla="*/ 2 h 6"/>
                  <a:gd name="T2" fmla="*/ 2 w 4"/>
                  <a:gd name="T3" fmla="*/ 2 h 6"/>
                  <a:gd name="T4" fmla="*/ 2 w 4"/>
                  <a:gd name="T5" fmla="*/ 2 h 6"/>
                  <a:gd name="T6" fmla="*/ 0 w 4"/>
                  <a:gd name="T7" fmla="*/ 0 h 6"/>
                  <a:gd name="T8" fmla="*/ 0 w 4"/>
                  <a:gd name="T9" fmla="*/ 2 h 6"/>
                  <a:gd name="T10" fmla="*/ 0 w 4"/>
                  <a:gd name="T11" fmla="*/ 4 h 6"/>
                  <a:gd name="T12" fmla="*/ 4 w 4"/>
                  <a:gd name="T13" fmla="*/ 6 h 6"/>
                  <a:gd name="T14" fmla="*/ 4 w 4"/>
                  <a:gd name="T15" fmla="*/ 6 h 6"/>
                  <a:gd name="T16" fmla="*/ 4 w 4"/>
                  <a:gd name="T17" fmla="*/ 6 h 6"/>
                  <a:gd name="T18" fmla="*/ 4 w 4"/>
                  <a:gd name="T19" fmla="*/ 4 h 6"/>
                  <a:gd name="T20" fmla="*/ 4 w 4"/>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4" y="2"/>
                    </a:moveTo>
                    <a:lnTo>
                      <a:pt x="2" y="2"/>
                    </a:lnTo>
                    <a:lnTo>
                      <a:pt x="0" y="0"/>
                    </a:lnTo>
                    <a:lnTo>
                      <a:pt x="0" y="2"/>
                    </a:lnTo>
                    <a:lnTo>
                      <a:pt x="0" y="4"/>
                    </a:lnTo>
                    <a:lnTo>
                      <a:pt x="4" y="6"/>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4580" name="Freeform 584"/>
              <p:cNvSpPr>
                <a:spLocks/>
              </p:cNvSpPr>
              <p:nvPr/>
            </p:nvSpPr>
            <p:spPr bwMode="auto">
              <a:xfrm>
                <a:off x="4921" y="2398"/>
                <a:ext cx="12" cy="14"/>
              </a:xfrm>
              <a:custGeom>
                <a:avLst/>
                <a:gdLst>
                  <a:gd name="T0" fmla="*/ 12 w 12"/>
                  <a:gd name="T1" fmla="*/ 2 h 14"/>
                  <a:gd name="T2" fmla="*/ 12 w 12"/>
                  <a:gd name="T3" fmla="*/ 0 h 14"/>
                  <a:gd name="T4" fmla="*/ 12 w 12"/>
                  <a:gd name="T5" fmla="*/ 0 h 14"/>
                  <a:gd name="T6" fmla="*/ 0 w 12"/>
                  <a:gd name="T7" fmla="*/ 10 h 14"/>
                  <a:gd name="T8" fmla="*/ 0 w 12"/>
                  <a:gd name="T9" fmla="*/ 14 h 14"/>
                  <a:gd name="T10" fmla="*/ 2 w 12"/>
                  <a:gd name="T11" fmla="*/ 12 h 14"/>
                  <a:gd name="T12" fmla="*/ 12 w 12"/>
                  <a:gd name="T13" fmla="*/ 2 h 14"/>
                  <a:gd name="T14" fmla="*/ 12 w 12"/>
                  <a:gd name="T15" fmla="*/ 2 h 14"/>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4"/>
                  <a:gd name="T26" fmla="*/ 12 w 1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4">
                    <a:moveTo>
                      <a:pt x="12" y="2"/>
                    </a:moveTo>
                    <a:lnTo>
                      <a:pt x="12" y="0"/>
                    </a:lnTo>
                    <a:lnTo>
                      <a:pt x="0" y="10"/>
                    </a:lnTo>
                    <a:lnTo>
                      <a:pt x="0" y="14"/>
                    </a:lnTo>
                    <a:lnTo>
                      <a:pt x="2" y="12"/>
                    </a:lnTo>
                    <a:lnTo>
                      <a:pt x="12" y="2"/>
                    </a:lnTo>
                    <a:close/>
                  </a:path>
                </a:pathLst>
              </a:custGeom>
              <a:solidFill>
                <a:srgbClr val="0071B4">
                  <a:alpha val="34901"/>
                </a:srgbClr>
              </a:solidFill>
              <a:ln w="9525">
                <a:noFill/>
                <a:round/>
                <a:headEnd/>
                <a:tailEnd/>
              </a:ln>
            </p:spPr>
            <p:txBody>
              <a:bodyPr/>
              <a:lstStyle/>
              <a:p>
                <a:endParaRPr lang="en-US"/>
              </a:p>
            </p:txBody>
          </p:sp>
          <p:sp>
            <p:nvSpPr>
              <p:cNvPr id="14581" name="Freeform 585"/>
              <p:cNvSpPr>
                <a:spLocks/>
              </p:cNvSpPr>
              <p:nvPr/>
            </p:nvSpPr>
            <p:spPr bwMode="auto">
              <a:xfrm>
                <a:off x="1228" y="2715"/>
                <a:ext cx="3" cy="6"/>
              </a:xfrm>
              <a:custGeom>
                <a:avLst/>
                <a:gdLst>
                  <a:gd name="T0" fmla="*/ 2 w 3"/>
                  <a:gd name="T1" fmla="*/ 0 h 6"/>
                  <a:gd name="T2" fmla="*/ 2 w 3"/>
                  <a:gd name="T3" fmla="*/ 2 h 6"/>
                  <a:gd name="T4" fmla="*/ 0 w 3"/>
                  <a:gd name="T5" fmla="*/ 4 h 6"/>
                  <a:gd name="T6" fmla="*/ 2 w 3"/>
                  <a:gd name="T7" fmla="*/ 4 h 6"/>
                  <a:gd name="T8" fmla="*/ 2 w 3"/>
                  <a:gd name="T9" fmla="*/ 4 h 6"/>
                  <a:gd name="T10" fmla="*/ 2 w 3"/>
                  <a:gd name="T11" fmla="*/ 6 h 6"/>
                  <a:gd name="T12" fmla="*/ 2 w 3"/>
                  <a:gd name="T13" fmla="*/ 6 h 6"/>
                  <a:gd name="T14" fmla="*/ 2 w 3"/>
                  <a:gd name="T15" fmla="*/ 6 h 6"/>
                  <a:gd name="T16" fmla="*/ 3 w 3"/>
                  <a:gd name="T17" fmla="*/ 4 h 6"/>
                  <a:gd name="T18" fmla="*/ 2 w 3"/>
                  <a:gd name="T19" fmla="*/ 0 h 6"/>
                  <a:gd name="T20" fmla="*/ 2 w 3"/>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6"/>
                  <a:gd name="T35" fmla="*/ 3 w 3"/>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6">
                    <a:moveTo>
                      <a:pt x="2" y="0"/>
                    </a:moveTo>
                    <a:lnTo>
                      <a:pt x="2" y="2"/>
                    </a:lnTo>
                    <a:lnTo>
                      <a:pt x="0" y="4"/>
                    </a:lnTo>
                    <a:lnTo>
                      <a:pt x="2" y="4"/>
                    </a:lnTo>
                    <a:lnTo>
                      <a:pt x="2" y="6"/>
                    </a:lnTo>
                    <a:lnTo>
                      <a:pt x="3" y="4"/>
                    </a:lnTo>
                    <a:lnTo>
                      <a:pt x="2" y="0"/>
                    </a:lnTo>
                    <a:close/>
                  </a:path>
                </a:pathLst>
              </a:custGeom>
              <a:solidFill>
                <a:srgbClr val="0071B4">
                  <a:alpha val="34901"/>
                </a:srgbClr>
              </a:solidFill>
              <a:ln w="9525">
                <a:noFill/>
                <a:round/>
                <a:headEnd/>
                <a:tailEnd/>
              </a:ln>
            </p:spPr>
            <p:txBody>
              <a:bodyPr/>
              <a:lstStyle/>
              <a:p>
                <a:endParaRPr lang="en-US"/>
              </a:p>
            </p:txBody>
          </p:sp>
          <p:sp>
            <p:nvSpPr>
              <p:cNvPr id="14582" name="Freeform 586"/>
              <p:cNvSpPr>
                <a:spLocks/>
              </p:cNvSpPr>
              <p:nvPr/>
            </p:nvSpPr>
            <p:spPr bwMode="auto">
              <a:xfrm>
                <a:off x="4801" y="2418"/>
                <a:ext cx="4" cy="4"/>
              </a:xfrm>
              <a:custGeom>
                <a:avLst/>
                <a:gdLst>
                  <a:gd name="T0" fmla="*/ 4 w 4"/>
                  <a:gd name="T1" fmla="*/ 0 h 4"/>
                  <a:gd name="T2" fmla="*/ 2 w 4"/>
                  <a:gd name="T3" fmla="*/ 0 h 4"/>
                  <a:gd name="T4" fmla="*/ 0 w 4"/>
                  <a:gd name="T5" fmla="*/ 2 h 4"/>
                  <a:gd name="T6" fmla="*/ 2 w 4"/>
                  <a:gd name="T7" fmla="*/ 2 h 4"/>
                  <a:gd name="T8" fmla="*/ 2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2" y="0"/>
                    </a:lnTo>
                    <a:lnTo>
                      <a:pt x="0" y="2"/>
                    </a:lnTo>
                    <a:lnTo>
                      <a:pt x="2" y="2"/>
                    </a:lnTo>
                    <a:lnTo>
                      <a:pt x="2" y="4"/>
                    </a:lnTo>
                    <a:lnTo>
                      <a:pt x="4" y="0"/>
                    </a:lnTo>
                    <a:close/>
                  </a:path>
                </a:pathLst>
              </a:custGeom>
              <a:solidFill>
                <a:srgbClr val="0071B4">
                  <a:alpha val="34901"/>
                </a:srgbClr>
              </a:solidFill>
              <a:ln w="9525">
                <a:noFill/>
                <a:round/>
                <a:headEnd/>
                <a:tailEnd/>
              </a:ln>
            </p:spPr>
            <p:txBody>
              <a:bodyPr/>
              <a:lstStyle/>
              <a:p>
                <a:endParaRPr lang="en-US"/>
              </a:p>
            </p:txBody>
          </p:sp>
          <p:sp>
            <p:nvSpPr>
              <p:cNvPr id="14583" name="Freeform 587"/>
              <p:cNvSpPr>
                <a:spLocks/>
              </p:cNvSpPr>
              <p:nvPr/>
            </p:nvSpPr>
            <p:spPr bwMode="auto">
              <a:xfrm>
                <a:off x="4809" y="2221"/>
                <a:ext cx="44" cy="183"/>
              </a:xfrm>
              <a:custGeom>
                <a:avLst/>
                <a:gdLst>
                  <a:gd name="T0" fmla="*/ 2 w 44"/>
                  <a:gd name="T1" fmla="*/ 60 h 183"/>
                  <a:gd name="T2" fmla="*/ 2 w 44"/>
                  <a:gd name="T3" fmla="*/ 62 h 183"/>
                  <a:gd name="T4" fmla="*/ 6 w 44"/>
                  <a:gd name="T5" fmla="*/ 66 h 183"/>
                  <a:gd name="T6" fmla="*/ 8 w 44"/>
                  <a:gd name="T7" fmla="*/ 72 h 183"/>
                  <a:gd name="T8" fmla="*/ 6 w 44"/>
                  <a:gd name="T9" fmla="*/ 88 h 183"/>
                  <a:gd name="T10" fmla="*/ 8 w 44"/>
                  <a:gd name="T11" fmla="*/ 92 h 183"/>
                  <a:gd name="T12" fmla="*/ 8 w 44"/>
                  <a:gd name="T13" fmla="*/ 98 h 183"/>
                  <a:gd name="T14" fmla="*/ 8 w 44"/>
                  <a:gd name="T15" fmla="*/ 100 h 183"/>
                  <a:gd name="T16" fmla="*/ 8 w 44"/>
                  <a:gd name="T17" fmla="*/ 100 h 183"/>
                  <a:gd name="T18" fmla="*/ 4 w 44"/>
                  <a:gd name="T19" fmla="*/ 126 h 183"/>
                  <a:gd name="T20" fmla="*/ 8 w 44"/>
                  <a:gd name="T21" fmla="*/ 141 h 183"/>
                  <a:gd name="T22" fmla="*/ 6 w 44"/>
                  <a:gd name="T23" fmla="*/ 143 h 183"/>
                  <a:gd name="T24" fmla="*/ 4 w 44"/>
                  <a:gd name="T25" fmla="*/ 181 h 183"/>
                  <a:gd name="T26" fmla="*/ 8 w 44"/>
                  <a:gd name="T27" fmla="*/ 183 h 183"/>
                  <a:gd name="T28" fmla="*/ 12 w 44"/>
                  <a:gd name="T29" fmla="*/ 171 h 183"/>
                  <a:gd name="T30" fmla="*/ 14 w 44"/>
                  <a:gd name="T31" fmla="*/ 167 h 183"/>
                  <a:gd name="T32" fmla="*/ 18 w 44"/>
                  <a:gd name="T33" fmla="*/ 167 h 183"/>
                  <a:gd name="T34" fmla="*/ 24 w 44"/>
                  <a:gd name="T35" fmla="*/ 171 h 183"/>
                  <a:gd name="T36" fmla="*/ 26 w 44"/>
                  <a:gd name="T37" fmla="*/ 181 h 183"/>
                  <a:gd name="T38" fmla="*/ 28 w 44"/>
                  <a:gd name="T39" fmla="*/ 177 h 183"/>
                  <a:gd name="T40" fmla="*/ 28 w 44"/>
                  <a:gd name="T41" fmla="*/ 173 h 183"/>
                  <a:gd name="T42" fmla="*/ 26 w 44"/>
                  <a:gd name="T43" fmla="*/ 167 h 183"/>
                  <a:gd name="T44" fmla="*/ 26 w 44"/>
                  <a:gd name="T45" fmla="*/ 165 h 183"/>
                  <a:gd name="T46" fmla="*/ 24 w 44"/>
                  <a:gd name="T47" fmla="*/ 167 h 183"/>
                  <a:gd name="T48" fmla="*/ 22 w 44"/>
                  <a:gd name="T49" fmla="*/ 165 h 183"/>
                  <a:gd name="T50" fmla="*/ 22 w 44"/>
                  <a:gd name="T51" fmla="*/ 163 h 183"/>
                  <a:gd name="T52" fmla="*/ 20 w 44"/>
                  <a:gd name="T53" fmla="*/ 157 h 183"/>
                  <a:gd name="T54" fmla="*/ 14 w 44"/>
                  <a:gd name="T55" fmla="*/ 149 h 183"/>
                  <a:gd name="T56" fmla="*/ 20 w 44"/>
                  <a:gd name="T57" fmla="*/ 116 h 183"/>
                  <a:gd name="T58" fmla="*/ 24 w 44"/>
                  <a:gd name="T59" fmla="*/ 114 h 183"/>
                  <a:gd name="T60" fmla="*/ 26 w 44"/>
                  <a:gd name="T61" fmla="*/ 114 h 183"/>
                  <a:gd name="T62" fmla="*/ 30 w 44"/>
                  <a:gd name="T63" fmla="*/ 114 h 183"/>
                  <a:gd name="T64" fmla="*/ 38 w 44"/>
                  <a:gd name="T65" fmla="*/ 118 h 183"/>
                  <a:gd name="T66" fmla="*/ 44 w 44"/>
                  <a:gd name="T67" fmla="*/ 126 h 183"/>
                  <a:gd name="T68" fmla="*/ 44 w 44"/>
                  <a:gd name="T69" fmla="*/ 124 h 183"/>
                  <a:gd name="T70" fmla="*/ 40 w 44"/>
                  <a:gd name="T71" fmla="*/ 120 h 183"/>
                  <a:gd name="T72" fmla="*/ 24 w 44"/>
                  <a:gd name="T73" fmla="*/ 64 h 183"/>
                  <a:gd name="T74" fmla="*/ 22 w 44"/>
                  <a:gd name="T75" fmla="*/ 66 h 183"/>
                  <a:gd name="T76" fmla="*/ 22 w 44"/>
                  <a:gd name="T77" fmla="*/ 48 h 183"/>
                  <a:gd name="T78" fmla="*/ 22 w 44"/>
                  <a:gd name="T79" fmla="*/ 48 h 183"/>
                  <a:gd name="T80" fmla="*/ 24 w 44"/>
                  <a:gd name="T81" fmla="*/ 36 h 183"/>
                  <a:gd name="T82" fmla="*/ 16 w 44"/>
                  <a:gd name="T83" fmla="*/ 0 h 183"/>
                  <a:gd name="T84" fmla="*/ 14 w 44"/>
                  <a:gd name="T85" fmla="*/ 0 h 183"/>
                  <a:gd name="T86" fmla="*/ 14 w 44"/>
                  <a:gd name="T87" fmla="*/ 0 h 183"/>
                  <a:gd name="T88" fmla="*/ 12 w 44"/>
                  <a:gd name="T89" fmla="*/ 0 h 183"/>
                  <a:gd name="T90" fmla="*/ 10 w 44"/>
                  <a:gd name="T91" fmla="*/ 0 h 183"/>
                  <a:gd name="T92" fmla="*/ 10 w 44"/>
                  <a:gd name="T93" fmla="*/ 2 h 183"/>
                  <a:gd name="T94" fmla="*/ 16 w 44"/>
                  <a:gd name="T95" fmla="*/ 16 h 183"/>
                  <a:gd name="T96" fmla="*/ 14 w 44"/>
                  <a:gd name="T97" fmla="*/ 16 h 183"/>
                  <a:gd name="T98" fmla="*/ 14 w 44"/>
                  <a:gd name="T99" fmla="*/ 16 h 183"/>
                  <a:gd name="T100" fmla="*/ 12 w 44"/>
                  <a:gd name="T101" fmla="*/ 18 h 183"/>
                  <a:gd name="T102" fmla="*/ 14 w 44"/>
                  <a:gd name="T103" fmla="*/ 20 h 183"/>
                  <a:gd name="T104" fmla="*/ 12 w 44"/>
                  <a:gd name="T105" fmla="*/ 22 h 183"/>
                  <a:gd name="T106" fmla="*/ 10 w 44"/>
                  <a:gd name="T107" fmla="*/ 22 h 183"/>
                  <a:gd name="T108" fmla="*/ 8 w 44"/>
                  <a:gd name="T109" fmla="*/ 20 h 183"/>
                  <a:gd name="T110" fmla="*/ 6 w 44"/>
                  <a:gd name="T111" fmla="*/ 20 h 183"/>
                  <a:gd name="T112" fmla="*/ 4 w 44"/>
                  <a:gd name="T113" fmla="*/ 20 h 183"/>
                  <a:gd name="T114" fmla="*/ 2 w 44"/>
                  <a:gd name="T115" fmla="*/ 24 h 183"/>
                  <a:gd name="T116" fmla="*/ 4 w 44"/>
                  <a:gd name="T117" fmla="*/ 32 h 183"/>
                  <a:gd name="T118" fmla="*/ 0 w 44"/>
                  <a:gd name="T119" fmla="*/ 48 h 183"/>
                  <a:gd name="T120" fmla="*/ 2 w 44"/>
                  <a:gd name="T121" fmla="*/ 60 h 1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
                  <a:gd name="T184" fmla="*/ 0 h 183"/>
                  <a:gd name="T185" fmla="*/ 44 w 44"/>
                  <a:gd name="T186" fmla="*/ 183 h 18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 h="183">
                    <a:moveTo>
                      <a:pt x="2" y="60"/>
                    </a:moveTo>
                    <a:lnTo>
                      <a:pt x="2" y="62"/>
                    </a:lnTo>
                    <a:lnTo>
                      <a:pt x="6" y="66"/>
                    </a:lnTo>
                    <a:lnTo>
                      <a:pt x="8" y="72"/>
                    </a:lnTo>
                    <a:lnTo>
                      <a:pt x="6" y="88"/>
                    </a:lnTo>
                    <a:lnTo>
                      <a:pt x="8" y="92"/>
                    </a:lnTo>
                    <a:lnTo>
                      <a:pt x="8" y="98"/>
                    </a:lnTo>
                    <a:lnTo>
                      <a:pt x="8" y="100"/>
                    </a:lnTo>
                    <a:lnTo>
                      <a:pt x="4" y="126"/>
                    </a:lnTo>
                    <a:lnTo>
                      <a:pt x="8" y="141"/>
                    </a:lnTo>
                    <a:lnTo>
                      <a:pt x="6" y="143"/>
                    </a:lnTo>
                    <a:lnTo>
                      <a:pt x="4" y="181"/>
                    </a:lnTo>
                    <a:lnTo>
                      <a:pt x="8" y="183"/>
                    </a:lnTo>
                    <a:lnTo>
                      <a:pt x="12" y="171"/>
                    </a:lnTo>
                    <a:lnTo>
                      <a:pt x="14" y="167"/>
                    </a:lnTo>
                    <a:lnTo>
                      <a:pt x="18" y="167"/>
                    </a:lnTo>
                    <a:lnTo>
                      <a:pt x="24" y="171"/>
                    </a:lnTo>
                    <a:lnTo>
                      <a:pt x="26" y="181"/>
                    </a:lnTo>
                    <a:lnTo>
                      <a:pt x="28" y="177"/>
                    </a:lnTo>
                    <a:lnTo>
                      <a:pt x="28" y="173"/>
                    </a:lnTo>
                    <a:lnTo>
                      <a:pt x="26" y="167"/>
                    </a:lnTo>
                    <a:lnTo>
                      <a:pt x="26" y="165"/>
                    </a:lnTo>
                    <a:lnTo>
                      <a:pt x="24" y="167"/>
                    </a:lnTo>
                    <a:lnTo>
                      <a:pt x="22" y="165"/>
                    </a:lnTo>
                    <a:lnTo>
                      <a:pt x="22" y="163"/>
                    </a:lnTo>
                    <a:lnTo>
                      <a:pt x="20" y="157"/>
                    </a:lnTo>
                    <a:lnTo>
                      <a:pt x="14" y="149"/>
                    </a:lnTo>
                    <a:lnTo>
                      <a:pt x="20" y="116"/>
                    </a:lnTo>
                    <a:lnTo>
                      <a:pt x="24" y="114"/>
                    </a:lnTo>
                    <a:lnTo>
                      <a:pt x="26" y="114"/>
                    </a:lnTo>
                    <a:lnTo>
                      <a:pt x="30" y="114"/>
                    </a:lnTo>
                    <a:lnTo>
                      <a:pt x="38" y="118"/>
                    </a:lnTo>
                    <a:lnTo>
                      <a:pt x="44" y="126"/>
                    </a:lnTo>
                    <a:lnTo>
                      <a:pt x="44" y="124"/>
                    </a:lnTo>
                    <a:lnTo>
                      <a:pt x="40" y="120"/>
                    </a:lnTo>
                    <a:lnTo>
                      <a:pt x="24" y="64"/>
                    </a:lnTo>
                    <a:lnTo>
                      <a:pt x="22" y="66"/>
                    </a:lnTo>
                    <a:lnTo>
                      <a:pt x="22" y="48"/>
                    </a:lnTo>
                    <a:lnTo>
                      <a:pt x="24" y="36"/>
                    </a:lnTo>
                    <a:lnTo>
                      <a:pt x="16" y="0"/>
                    </a:lnTo>
                    <a:lnTo>
                      <a:pt x="14" y="0"/>
                    </a:lnTo>
                    <a:lnTo>
                      <a:pt x="12" y="0"/>
                    </a:lnTo>
                    <a:lnTo>
                      <a:pt x="10" y="0"/>
                    </a:lnTo>
                    <a:lnTo>
                      <a:pt x="10" y="2"/>
                    </a:lnTo>
                    <a:lnTo>
                      <a:pt x="16" y="16"/>
                    </a:lnTo>
                    <a:lnTo>
                      <a:pt x="14" y="16"/>
                    </a:lnTo>
                    <a:lnTo>
                      <a:pt x="12" y="18"/>
                    </a:lnTo>
                    <a:lnTo>
                      <a:pt x="14" y="20"/>
                    </a:lnTo>
                    <a:lnTo>
                      <a:pt x="12" y="22"/>
                    </a:lnTo>
                    <a:lnTo>
                      <a:pt x="10" y="22"/>
                    </a:lnTo>
                    <a:lnTo>
                      <a:pt x="8" y="20"/>
                    </a:lnTo>
                    <a:lnTo>
                      <a:pt x="6" y="20"/>
                    </a:lnTo>
                    <a:lnTo>
                      <a:pt x="4" y="20"/>
                    </a:lnTo>
                    <a:lnTo>
                      <a:pt x="2" y="24"/>
                    </a:lnTo>
                    <a:lnTo>
                      <a:pt x="4" y="32"/>
                    </a:lnTo>
                    <a:lnTo>
                      <a:pt x="0" y="48"/>
                    </a:lnTo>
                    <a:lnTo>
                      <a:pt x="2" y="60"/>
                    </a:lnTo>
                    <a:close/>
                  </a:path>
                </a:pathLst>
              </a:custGeom>
              <a:solidFill>
                <a:srgbClr val="0071B4">
                  <a:alpha val="34901"/>
                </a:srgbClr>
              </a:solidFill>
              <a:ln w="9525">
                <a:noFill/>
                <a:round/>
                <a:headEnd/>
                <a:tailEnd/>
              </a:ln>
            </p:spPr>
            <p:txBody>
              <a:bodyPr/>
              <a:lstStyle/>
              <a:p>
                <a:endParaRPr lang="en-US"/>
              </a:p>
            </p:txBody>
          </p:sp>
          <p:sp>
            <p:nvSpPr>
              <p:cNvPr id="14584" name="Rectangle 588"/>
              <p:cNvSpPr>
                <a:spLocks noChangeArrowheads="1"/>
              </p:cNvSpPr>
              <p:nvPr/>
            </p:nvSpPr>
            <p:spPr bwMode="auto">
              <a:xfrm>
                <a:off x="1184" y="2631"/>
                <a:ext cx="1" cy="1"/>
              </a:xfrm>
              <a:prstGeom prst="rect">
                <a:avLst/>
              </a:prstGeom>
              <a:solidFill>
                <a:srgbClr val="0071B4">
                  <a:alpha val="34901"/>
                </a:srgbClr>
              </a:solidFill>
              <a:ln w="9525">
                <a:noFill/>
                <a:miter lim="800000"/>
                <a:headEnd/>
                <a:tailEnd/>
              </a:ln>
            </p:spPr>
            <p:txBody>
              <a:bodyPr/>
              <a:lstStyle/>
              <a:p>
                <a:endParaRPr lang="en-US"/>
              </a:p>
            </p:txBody>
          </p:sp>
          <p:sp>
            <p:nvSpPr>
              <p:cNvPr id="14585" name="Freeform 589"/>
              <p:cNvSpPr>
                <a:spLocks/>
              </p:cNvSpPr>
              <p:nvPr/>
            </p:nvSpPr>
            <p:spPr bwMode="auto">
              <a:xfrm>
                <a:off x="1164" y="2621"/>
                <a:ext cx="6" cy="2"/>
              </a:xfrm>
              <a:custGeom>
                <a:avLst/>
                <a:gdLst>
                  <a:gd name="T0" fmla="*/ 0 w 6"/>
                  <a:gd name="T1" fmla="*/ 0 h 2"/>
                  <a:gd name="T2" fmla="*/ 0 w 6"/>
                  <a:gd name="T3" fmla="*/ 2 h 2"/>
                  <a:gd name="T4" fmla="*/ 2 w 6"/>
                  <a:gd name="T5" fmla="*/ 2 h 2"/>
                  <a:gd name="T6" fmla="*/ 6 w 6"/>
                  <a:gd name="T7" fmla="*/ 2 h 2"/>
                  <a:gd name="T8" fmla="*/ 6 w 6"/>
                  <a:gd name="T9" fmla="*/ 0 h 2"/>
                  <a:gd name="T10" fmla="*/ 2 w 6"/>
                  <a:gd name="T11" fmla="*/ 2 h 2"/>
                  <a:gd name="T12" fmla="*/ 0 w 6"/>
                  <a:gd name="T13" fmla="*/ 0 h 2"/>
                  <a:gd name="T14" fmla="*/ 0 60000 65536"/>
                  <a:gd name="T15" fmla="*/ 0 60000 65536"/>
                  <a:gd name="T16" fmla="*/ 0 60000 65536"/>
                  <a:gd name="T17" fmla="*/ 0 60000 65536"/>
                  <a:gd name="T18" fmla="*/ 0 60000 65536"/>
                  <a:gd name="T19" fmla="*/ 0 60000 65536"/>
                  <a:gd name="T20" fmla="*/ 0 60000 65536"/>
                  <a:gd name="T21" fmla="*/ 0 w 6"/>
                  <a:gd name="T22" fmla="*/ 0 h 2"/>
                  <a:gd name="T23" fmla="*/ 6 w 6"/>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2">
                    <a:moveTo>
                      <a:pt x="0" y="0"/>
                    </a:moveTo>
                    <a:lnTo>
                      <a:pt x="0" y="2"/>
                    </a:lnTo>
                    <a:lnTo>
                      <a:pt x="2" y="2"/>
                    </a:lnTo>
                    <a:lnTo>
                      <a:pt x="6" y="2"/>
                    </a:lnTo>
                    <a:lnTo>
                      <a:pt x="6" y="0"/>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4586" name="Freeform 590"/>
              <p:cNvSpPr>
                <a:spLocks/>
              </p:cNvSpPr>
              <p:nvPr/>
            </p:nvSpPr>
            <p:spPr bwMode="auto">
              <a:xfrm>
                <a:off x="1184" y="2631"/>
                <a:ext cx="2" cy="4"/>
              </a:xfrm>
              <a:custGeom>
                <a:avLst/>
                <a:gdLst>
                  <a:gd name="T0" fmla="*/ 0 w 2"/>
                  <a:gd name="T1" fmla="*/ 2 h 4"/>
                  <a:gd name="T2" fmla="*/ 2 w 2"/>
                  <a:gd name="T3" fmla="*/ 4 h 4"/>
                  <a:gd name="T4" fmla="*/ 2 w 2"/>
                  <a:gd name="T5" fmla="*/ 4 h 4"/>
                  <a:gd name="T6" fmla="*/ 2 w 2"/>
                  <a:gd name="T7" fmla="*/ 2 h 4"/>
                  <a:gd name="T8" fmla="*/ 2 w 2"/>
                  <a:gd name="T9" fmla="*/ 2 h 4"/>
                  <a:gd name="T10" fmla="*/ 0 w 2"/>
                  <a:gd name="T11" fmla="*/ 2 h 4"/>
                  <a:gd name="T12" fmla="*/ 0 w 2"/>
                  <a:gd name="T13" fmla="*/ 0 h 4"/>
                  <a:gd name="T14" fmla="*/ 0 w 2"/>
                  <a:gd name="T15" fmla="*/ 2 h 4"/>
                  <a:gd name="T16" fmla="*/ 0 w 2"/>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2"/>
                    </a:moveTo>
                    <a:lnTo>
                      <a:pt x="2" y="4"/>
                    </a:lnTo>
                    <a:lnTo>
                      <a:pt x="2" y="2"/>
                    </a:lnTo>
                    <a:lnTo>
                      <a:pt x="0"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587" name="Freeform 591"/>
              <p:cNvSpPr>
                <a:spLocks/>
              </p:cNvSpPr>
              <p:nvPr/>
            </p:nvSpPr>
            <p:spPr bwMode="auto">
              <a:xfrm>
                <a:off x="1182" y="2639"/>
                <a:ext cx="4" cy="4"/>
              </a:xfrm>
              <a:custGeom>
                <a:avLst/>
                <a:gdLst>
                  <a:gd name="T0" fmla="*/ 2 w 4"/>
                  <a:gd name="T1" fmla="*/ 2 h 4"/>
                  <a:gd name="T2" fmla="*/ 0 w 4"/>
                  <a:gd name="T3" fmla="*/ 0 h 4"/>
                  <a:gd name="T4" fmla="*/ 0 w 4"/>
                  <a:gd name="T5" fmla="*/ 0 h 4"/>
                  <a:gd name="T6" fmla="*/ 0 w 4"/>
                  <a:gd name="T7" fmla="*/ 0 h 4"/>
                  <a:gd name="T8" fmla="*/ 0 w 4"/>
                  <a:gd name="T9" fmla="*/ 0 h 4"/>
                  <a:gd name="T10" fmla="*/ 2 w 4"/>
                  <a:gd name="T11" fmla="*/ 4 h 4"/>
                  <a:gd name="T12" fmla="*/ 4 w 4"/>
                  <a:gd name="T13" fmla="*/ 4 h 4"/>
                  <a:gd name="T14" fmla="*/ 2 w 4"/>
                  <a:gd name="T15" fmla="*/ 2 h 4"/>
                  <a:gd name="T16" fmla="*/ 2 w 4"/>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2"/>
                    </a:moveTo>
                    <a:lnTo>
                      <a:pt x="0" y="0"/>
                    </a:lnTo>
                    <a:lnTo>
                      <a:pt x="2" y="4"/>
                    </a:lnTo>
                    <a:lnTo>
                      <a:pt x="4" y="4"/>
                    </a:lnTo>
                    <a:lnTo>
                      <a:pt x="2" y="2"/>
                    </a:lnTo>
                    <a:close/>
                  </a:path>
                </a:pathLst>
              </a:custGeom>
              <a:solidFill>
                <a:srgbClr val="0071B4">
                  <a:alpha val="34901"/>
                </a:srgbClr>
              </a:solidFill>
              <a:ln w="9525">
                <a:noFill/>
                <a:round/>
                <a:headEnd/>
                <a:tailEnd/>
              </a:ln>
            </p:spPr>
            <p:txBody>
              <a:bodyPr/>
              <a:lstStyle/>
              <a:p>
                <a:endParaRPr lang="en-US"/>
              </a:p>
            </p:txBody>
          </p:sp>
          <p:sp>
            <p:nvSpPr>
              <p:cNvPr id="14588" name="Freeform 592"/>
              <p:cNvSpPr>
                <a:spLocks/>
              </p:cNvSpPr>
              <p:nvPr/>
            </p:nvSpPr>
            <p:spPr bwMode="auto">
              <a:xfrm>
                <a:off x="4783" y="2414"/>
                <a:ext cx="86" cy="78"/>
              </a:xfrm>
              <a:custGeom>
                <a:avLst/>
                <a:gdLst>
                  <a:gd name="T0" fmla="*/ 4 w 86"/>
                  <a:gd name="T1" fmla="*/ 54 h 78"/>
                  <a:gd name="T2" fmla="*/ 0 w 86"/>
                  <a:gd name="T3" fmla="*/ 62 h 78"/>
                  <a:gd name="T4" fmla="*/ 4 w 86"/>
                  <a:gd name="T5" fmla="*/ 76 h 78"/>
                  <a:gd name="T6" fmla="*/ 6 w 86"/>
                  <a:gd name="T7" fmla="*/ 78 h 78"/>
                  <a:gd name="T8" fmla="*/ 10 w 86"/>
                  <a:gd name="T9" fmla="*/ 74 h 78"/>
                  <a:gd name="T10" fmla="*/ 18 w 86"/>
                  <a:gd name="T11" fmla="*/ 72 h 78"/>
                  <a:gd name="T12" fmla="*/ 16 w 86"/>
                  <a:gd name="T13" fmla="*/ 66 h 78"/>
                  <a:gd name="T14" fmla="*/ 8 w 86"/>
                  <a:gd name="T15" fmla="*/ 60 h 78"/>
                  <a:gd name="T16" fmla="*/ 14 w 86"/>
                  <a:gd name="T17" fmla="*/ 58 h 78"/>
                  <a:gd name="T18" fmla="*/ 20 w 86"/>
                  <a:gd name="T19" fmla="*/ 60 h 78"/>
                  <a:gd name="T20" fmla="*/ 26 w 86"/>
                  <a:gd name="T21" fmla="*/ 56 h 78"/>
                  <a:gd name="T22" fmla="*/ 48 w 86"/>
                  <a:gd name="T23" fmla="*/ 68 h 78"/>
                  <a:gd name="T24" fmla="*/ 52 w 86"/>
                  <a:gd name="T25" fmla="*/ 62 h 78"/>
                  <a:gd name="T26" fmla="*/ 62 w 86"/>
                  <a:gd name="T27" fmla="*/ 50 h 78"/>
                  <a:gd name="T28" fmla="*/ 70 w 86"/>
                  <a:gd name="T29" fmla="*/ 50 h 78"/>
                  <a:gd name="T30" fmla="*/ 74 w 86"/>
                  <a:gd name="T31" fmla="*/ 48 h 78"/>
                  <a:gd name="T32" fmla="*/ 84 w 86"/>
                  <a:gd name="T33" fmla="*/ 42 h 78"/>
                  <a:gd name="T34" fmla="*/ 82 w 86"/>
                  <a:gd name="T35" fmla="*/ 42 h 78"/>
                  <a:gd name="T36" fmla="*/ 78 w 86"/>
                  <a:gd name="T37" fmla="*/ 38 h 78"/>
                  <a:gd name="T38" fmla="*/ 74 w 86"/>
                  <a:gd name="T39" fmla="*/ 32 h 78"/>
                  <a:gd name="T40" fmla="*/ 78 w 86"/>
                  <a:gd name="T41" fmla="*/ 24 h 78"/>
                  <a:gd name="T42" fmla="*/ 70 w 86"/>
                  <a:gd name="T43" fmla="*/ 30 h 78"/>
                  <a:gd name="T44" fmla="*/ 64 w 86"/>
                  <a:gd name="T45" fmla="*/ 30 h 78"/>
                  <a:gd name="T46" fmla="*/ 58 w 86"/>
                  <a:gd name="T47" fmla="*/ 26 h 78"/>
                  <a:gd name="T48" fmla="*/ 32 w 86"/>
                  <a:gd name="T49" fmla="*/ 4 h 78"/>
                  <a:gd name="T50" fmla="*/ 30 w 86"/>
                  <a:gd name="T51" fmla="*/ 0 h 78"/>
                  <a:gd name="T52" fmla="*/ 26 w 86"/>
                  <a:gd name="T53" fmla="*/ 4 h 78"/>
                  <a:gd name="T54" fmla="*/ 28 w 86"/>
                  <a:gd name="T55" fmla="*/ 14 h 78"/>
                  <a:gd name="T56" fmla="*/ 22 w 86"/>
                  <a:gd name="T57" fmla="*/ 34 h 78"/>
                  <a:gd name="T58" fmla="*/ 22 w 86"/>
                  <a:gd name="T59" fmla="*/ 44 h 78"/>
                  <a:gd name="T60" fmla="*/ 10 w 86"/>
                  <a:gd name="T61" fmla="*/ 42 h 78"/>
                  <a:gd name="T62" fmla="*/ 10 w 86"/>
                  <a:gd name="T63" fmla="*/ 46 h 78"/>
                  <a:gd name="T64" fmla="*/ 6 w 86"/>
                  <a:gd name="T65" fmla="*/ 52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78"/>
                  <a:gd name="T101" fmla="*/ 86 w 86"/>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78">
                    <a:moveTo>
                      <a:pt x="6" y="52"/>
                    </a:moveTo>
                    <a:lnTo>
                      <a:pt x="4" y="54"/>
                    </a:lnTo>
                    <a:lnTo>
                      <a:pt x="2" y="56"/>
                    </a:lnTo>
                    <a:lnTo>
                      <a:pt x="0" y="62"/>
                    </a:lnTo>
                    <a:lnTo>
                      <a:pt x="6" y="68"/>
                    </a:lnTo>
                    <a:lnTo>
                      <a:pt x="4" y="76"/>
                    </a:lnTo>
                    <a:lnTo>
                      <a:pt x="4" y="78"/>
                    </a:lnTo>
                    <a:lnTo>
                      <a:pt x="6" y="78"/>
                    </a:lnTo>
                    <a:lnTo>
                      <a:pt x="10" y="76"/>
                    </a:lnTo>
                    <a:lnTo>
                      <a:pt x="10" y="74"/>
                    </a:lnTo>
                    <a:lnTo>
                      <a:pt x="14" y="72"/>
                    </a:lnTo>
                    <a:lnTo>
                      <a:pt x="18" y="72"/>
                    </a:lnTo>
                    <a:lnTo>
                      <a:pt x="20" y="70"/>
                    </a:lnTo>
                    <a:lnTo>
                      <a:pt x="16" y="66"/>
                    </a:lnTo>
                    <a:lnTo>
                      <a:pt x="10" y="64"/>
                    </a:lnTo>
                    <a:lnTo>
                      <a:pt x="8" y="60"/>
                    </a:lnTo>
                    <a:lnTo>
                      <a:pt x="10" y="58"/>
                    </a:lnTo>
                    <a:lnTo>
                      <a:pt x="14" y="58"/>
                    </a:lnTo>
                    <a:lnTo>
                      <a:pt x="18" y="60"/>
                    </a:lnTo>
                    <a:lnTo>
                      <a:pt x="20" y="60"/>
                    </a:lnTo>
                    <a:lnTo>
                      <a:pt x="22" y="58"/>
                    </a:lnTo>
                    <a:lnTo>
                      <a:pt x="26" y="56"/>
                    </a:lnTo>
                    <a:lnTo>
                      <a:pt x="30" y="56"/>
                    </a:lnTo>
                    <a:lnTo>
                      <a:pt x="48" y="68"/>
                    </a:lnTo>
                    <a:lnTo>
                      <a:pt x="50" y="66"/>
                    </a:lnTo>
                    <a:lnTo>
                      <a:pt x="52" y="62"/>
                    </a:lnTo>
                    <a:lnTo>
                      <a:pt x="58" y="52"/>
                    </a:lnTo>
                    <a:lnTo>
                      <a:pt x="62" y="50"/>
                    </a:lnTo>
                    <a:lnTo>
                      <a:pt x="66" y="48"/>
                    </a:lnTo>
                    <a:lnTo>
                      <a:pt x="70" y="50"/>
                    </a:lnTo>
                    <a:lnTo>
                      <a:pt x="72" y="48"/>
                    </a:lnTo>
                    <a:lnTo>
                      <a:pt x="74" y="48"/>
                    </a:lnTo>
                    <a:lnTo>
                      <a:pt x="76" y="48"/>
                    </a:lnTo>
                    <a:lnTo>
                      <a:pt x="84" y="42"/>
                    </a:lnTo>
                    <a:lnTo>
                      <a:pt x="86" y="40"/>
                    </a:lnTo>
                    <a:lnTo>
                      <a:pt x="82" y="42"/>
                    </a:lnTo>
                    <a:lnTo>
                      <a:pt x="78" y="42"/>
                    </a:lnTo>
                    <a:lnTo>
                      <a:pt x="78" y="38"/>
                    </a:lnTo>
                    <a:lnTo>
                      <a:pt x="76" y="36"/>
                    </a:lnTo>
                    <a:lnTo>
                      <a:pt x="74" y="32"/>
                    </a:lnTo>
                    <a:lnTo>
                      <a:pt x="78" y="24"/>
                    </a:lnTo>
                    <a:lnTo>
                      <a:pt x="74" y="28"/>
                    </a:lnTo>
                    <a:lnTo>
                      <a:pt x="70" y="30"/>
                    </a:lnTo>
                    <a:lnTo>
                      <a:pt x="68" y="30"/>
                    </a:lnTo>
                    <a:lnTo>
                      <a:pt x="64" y="30"/>
                    </a:lnTo>
                    <a:lnTo>
                      <a:pt x="64" y="28"/>
                    </a:lnTo>
                    <a:lnTo>
                      <a:pt x="58" y="26"/>
                    </a:lnTo>
                    <a:lnTo>
                      <a:pt x="46" y="18"/>
                    </a:lnTo>
                    <a:lnTo>
                      <a:pt x="32" y="4"/>
                    </a:lnTo>
                    <a:lnTo>
                      <a:pt x="32" y="2"/>
                    </a:lnTo>
                    <a:lnTo>
                      <a:pt x="30" y="0"/>
                    </a:lnTo>
                    <a:lnTo>
                      <a:pt x="28" y="0"/>
                    </a:lnTo>
                    <a:lnTo>
                      <a:pt x="26" y="4"/>
                    </a:lnTo>
                    <a:lnTo>
                      <a:pt x="26" y="6"/>
                    </a:lnTo>
                    <a:lnTo>
                      <a:pt x="28" y="14"/>
                    </a:lnTo>
                    <a:lnTo>
                      <a:pt x="24" y="32"/>
                    </a:lnTo>
                    <a:lnTo>
                      <a:pt x="22" y="34"/>
                    </a:lnTo>
                    <a:lnTo>
                      <a:pt x="24" y="40"/>
                    </a:lnTo>
                    <a:lnTo>
                      <a:pt x="22" y="44"/>
                    </a:lnTo>
                    <a:lnTo>
                      <a:pt x="16" y="44"/>
                    </a:lnTo>
                    <a:lnTo>
                      <a:pt x="10" y="42"/>
                    </a:lnTo>
                    <a:lnTo>
                      <a:pt x="8" y="44"/>
                    </a:lnTo>
                    <a:lnTo>
                      <a:pt x="10" y="46"/>
                    </a:lnTo>
                    <a:lnTo>
                      <a:pt x="10" y="50"/>
                    </a:lnTo>
                    <a:lnTo>
                      <a:pt x="6" y="52"/>
                    </a:lnTo>
                    <a:close/>
                  </a:path>
                </a:pathLst>
              </a:custGeom>
              <a:solidFill>
                <a:srgbClr val="0071B4">
                  <a:alpha val="34901"/>
                </a:srgbClr>
              </a:solidFill>
              <a:ln w="9525">
                <a:noFill/>
                <a:round/>
                <a:headEnd/>
                <a:tailEnd/>
              </a:ln>
            </p:spPr>
            <p:txBody>
              <a:bodyPr/>
              <a:lstStyle/>
              <a:p>
                <a:endParaRPr lang="en-US"/>
              </a:p>
            </p:txBody>
          </p:sp>
          <p:sp>
            <p:nvSpPr>
              <p:cNvPr id="14589" name="Freeform 593"/>
              <p:cNvSpPr>
                <a:spLocks/>
              </p:cNvSpPr>
              <p:nvPr/>
            </p:nvSpPr>
            <p:spPr bwMode="auto">
              <a:xfrm>
                <a:off x="1160" y="2621"/>
                <a:ext cx="2" cy="2"/>
              </a:xfrm>
              <a:custGeom>
                <a:avLst/>
                <a:gdLst>
                  <a:gd name="T0" fmla="*/ 2 w 2"/>
                  <a:gd name="T1" fmla="*/ 0 h 2"/>
                  <a:gd name="T2" fmla="*/ 0 w 2"/>
                  <a:gd name="T3" fmla="*/ 2 h 2"/>
                  <a:gd name="T4" fmla="*/ 0 w 2"/>
                  <a:gd name="T5" fmla="*/ 2 h 2"/>
                  <a:gd name="T6" fmla="*/ 2 w 2"/>
                  <a:gd name="T7" fmla="*/ 2 h 2"/>
                  <a:gd name="T8" fmla="*/ 2 w 2"/>
                  <a:gd name="T9" fmla="*/ 2 h 2"/>
                  <a:gd name="T10" fmla="*/ 2 w 2"/>
                  <a:gd name="T11" fmla="*/ 2 h 2"/>
                  <a:gd name="T12" fmla="*/ 2 w 2"/>
                  <a:gd name="T13" fmla="*/ 2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0" y="2"/>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590" name="Freeform 594"/>
              <p:cNvSpPr>
                <a:spLocks/>
              </p:cNvSpPr>
              <p:nvPr/>
            </p:nvSpPr>
            <p:spPr bwMode="auto">
              <a:xfrm>
                <a:off x="622" y="2171"/>
                <a:ext cx="2" cy="8"/>
              </a:xfrm>
              <a:custGeom>
                <a:avLst/>
                <a:gdLst>
                  <a:gd name="T0" fmla="*/ 2 w 2"/>
                  <a:gd name="T1" fmla="*/ 0 h 8"/>
                  <a:gd name="T2" fmla="*/ 0 w 2"/>
                  <a:gd name="T3" fmla="*/ 0 h 8"/>
                  <a:gd name="T4" fmla="*/ 0 w 2"/>
                  <a:gd name="T5" fmla="*/ 2 h 8"/>
                  <a:gd name="T6" fmla="*/ 0 w 2"/>
                  <a:gd name="T7" fmla="*/ 2 h 8"/>
                  <a:gd name="T8" fmla="*/ 0 w 2"/>
                  <a:gd name="T9" fmla="*/ 8 h 8"/>
                  <a:gd name="T10" fmla="*/ 0 w 2"/>
                  <a:gd name="T11" fmla="*/ 8 h 8"/>
                  <a:gd name="T12" fmla="*/ 2 w 2"/>
                  <a:gd name="T13" fmla="*/ 4 h 8"/>
                  <a:gd name="T14" fmla="*/ 2 w 2"/>
                  <a:gd name="T15" fmla="*/ 2 h 8"/>
                  <a:gd name="T16" fmla="*/ 2 w 2"/>
                  <a:gd name="T17" fmla="*/ 2 h 8"/>
                  <a:gd name="T18" fmla="*/ 2 w 2"/>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8"/>
                  <a:gd name="T32" fmla="*/ 2 w 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8">
                    <a:moveTo>
                      <a:pt x="2" y="0"/>
                    </a:moveTo>
                    <a:lnTo>
                      <a:pt x="0" y="0"/>
                    </a:lnTo>
                    <a:lnTo>
                      <a:pt x="0" y="2"/>
                    </a:lnTo>
                    <a:lnTo>
                      <a:pt x="0" y="8"/>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591" name="Freeform 595"/>
              <p:cNvSpPr>
                <a:spLocks/>
              </p:cNvSpPr>
              <p:nvPr/>
            </p:nvSpPr>
            <p:spPr bwMode="auto">
              <a:xfrm>
                <a:off x="628" y="2820"/>
                <a:ext cx="6" cy="4"/>
              </a:xfrm>
              <a:custGeom>
                <a:avLst/>
                <a:gdLst>
                  <a:gd name="T0" fmla="*/ 0 w 6"/>
                  <a:gd name="T1" fmla="*/ 0 h 4"/>
                  <a:gd name="T2" fmla="*/ 0 w 6"/>
                  <a:gd name="T3" fmla="*/ 0 h 4"/>
                  <a:gd name="T4" fmla="*/ 0 w 6"/>
                  <a:gd name="T5" fmla="*/ 0 h 4"/>
                  <a:gd name="T6" fmla="*/ 0 w 6"/>
                  <a:gd name="T7" fmla="*/ 0 h 4"/>
                  <a:gd name="T8" fmla="*/ 0 w 6"/>
                  <a:gd name="T9" fmla="*/ 2 h 4"/>
                  <a:gd name="T10" fmla="*/ 2 w 6"/>
                  <a:gd name="T11" fmla="*/ 4 h 4"/>
                  <a:gd name="T12" fmla="*/ 6 w 6"/>
                  <a:gd name="T13" fmla="*/ 4 h 4"/>
                  <a:gd name="T14" fmla="*/ 6 w 6"/>
                  <a:gd name="T15" fmla="*/ 4 h 4"/>
                  <a:gd name="T16" fmla="*/ 2 w 6"/>
                  <a:gd name="T17" fmla="*/ 0 h 4"/>
                  <a:gd name="T18" fmla="*/ 0 w 6"/>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0" y="0"/>
                    </a:moveTo>
                    <a:lnTo>
                      <a:pt x="0" y="0"/>
                    </a:lnTo>
                    <a:lnTo>
                      <a:pt x="0" y="2"/>
                    </a:lnTo>
                    <a:lnTo>
                      <a:pt x="2" y="4"/>
                    </a:lnTo>
                    <a:lnTo>
                      <a:pt x="6" y="4"/>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592" name="Freeform 596"/>
              <p:cNvSpPr>
                <a:spLocks/>
              </p:cNvSpPr>
              <p:nvPr/>
            </p:nvSpPr>
            <p:spPr bwMode="auto">
              <a:xfrm>
                <a:off x="644" y="2830"/>
                <a:ext cx="2" cy="2"/>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2 w 2"/>
                  <a:gd name="T15" fmla="*/ 2 h 2"/>
                  <a:gd name="T16" fmla="*/ 2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0" y="0"/>
                    </a:lnTo>
                    <a:lnTo>
                      <a:pt x="0" y="2"/>
                    </a:lnTo>
                    <a:lnTo>
                      <a:pt x="2"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593" name="Freeform 597"/>
              <p:cNvSpPr>
                <a:spLocks/>
              </p:cNvSpPr>
              <p:nvPr/>
            </p:nvSpPr>
            <p:spPr bwMode="auto">
              <a:xfrm>
                <a:off x="640" y="2826"/>
                <a:ext cx="8" cy="2"/>
              </a:xfrm>
              <a:custGeom>
                <a:avLst/>
                <a:gdLst>
                  <a:gd name="T0" fmla="*/ 0 w 8"/>
                  <a:gd name="T1" fmla="*/ 0 h 2"/>
                  <a:gd name="T2" fmla="*/ 0 w 8"/>
                  <a:gd name="T3" fmla="*/ 0 h 2"/>
                  <a:gd name="T4" fmla="*/ 0 w 8"/>
                  <a:gd name="T5" fmla="*/ 0 h 2"/>
                  <a:gd name="T6" fmla="*/ 0 w 8"/>
                  <a:gd name="T7" fmla="*/ 0 h 2"/>
                  <a:gd name="T8" fmla="*/ 0 w 8"/>
                  <a:gd name="T9" fmla="*/ 0 h 2"/>
                  <a:gd name="T10" fmla="*/ 0 w 8"/>
                  <a:gd name="T11" fmla="*/ 2 h 2"/>
                  <a:gd name="T12" fmla="*/ 2 w 8"/>
                  <a:gd name="T13" fmla="*/ 0 h 2"/>
                  <a:gd name="T14" fmla="*/ 6 w 8"/>
                  <a:gd name="T15" fmla="*/ 2 h 2"/>
                  <a:gd name="T16" fmla="*/ 8 w 8"/>
                  <a:gd name="T17" fmla="*/ 2 h 2"/>
                  <a:gd name="T18" fmla="*/ 8 w 8"/>
                  <a:gd name="T19" fmla="*/ 0 h 2"/>
                  <a:gd name="T20" fmla="*/ 8 w 8"/>
                  <a:gd name="T21" fmla="*/ 0 h 2"/>
                  <a:gd name="T22" fmla="*/ 0 w 8"/>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
                  <a:gd name="T38" fmla="*/ 8 w 8"/>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
                    <a:moveTo>
                      <a:pt x="0" y="0"/>
                    </a:moveTo>
                    <a:lnTo>
                      <a:pt x="0" y="0"/>
                    </a:lnTo>
                    <a:lnTo>
                      <a:pt x="0" y="2"/>
                    </a:lnTo>
                    <a:lnTo>
                      <a:pt x="2" y="0"/>
                    </a:lnTo>
                    <a:lnTo>
                      <a:pt x="6" y="2"/>
                    </a:lnTo>
                    <a:lnTo>
                      <a:pt x="8" y="2"/>
                    </a:lnTo>
                    <a:lnTo>
                      <a:pt x="8" y="0"/>
                    </a:lnTo>
                    <a:lnTo>
                      <a:pt x="0" y="0"/>
                    </a:lnTo>
                    <a:close/>
                  </a:path>
                </a:pathLst>
              </a:custGeom>
              <a:solidFill>
                <a:srgbClr val="0071B4">
                  <a:alpha val="34901"/>
                </a:srgbClr>
              </a:solidFill>
              <a:ln w="9525">
                <a:noFill/>
                <a:round/>
                <a:headEnd/>
                <a:tailEnd/>
              </a:ln>
            </p:spPr>
            <p:txBody>
              <a:bodyPr/>
              <a:lstStyle/>
              <a:p>
                <a:endParaRPr lang="en-US"/>
              </a:p>
            </p:txBody>
          </p:sp>
          <p:sp>
            <p:nvSpPr>
              <p:cNvPr id="14594" name="Freeform 598"/>
              <p:cNvSpPr>
                <a:spLocks/>
              </p:cNvSpPr>
              <p:nvPr/>
            </p:nvSpPr>
            <p:spPr bwMode="auto">
              <a:xfrm>
                <a:off x="969" y="2171"/>
                <a:ext cx="24" cy="40"/>
              </a:xfrm>
              <a:custGeom>
                <a:avLst/>
                <a:gdLst>
                  <a:gd name="T0" fmla="*/ 10 w 24"/>
                  <a:gd name="T1" fmla="*/ 18 h 40"/>
                  <a:gd name="T2" fmla="*/ 10 w 24"/>
                  <a:gd name="T3" fmla="*/ 20 h 40"/>
                  <a:gd name="T4" fmla="*/ 8 w 24"/>
                  <a:gd name="T5" fmla="*/ 24 h 40"/>
                  <a:gd name="T6" fmla="*/ 12 w 24"/>
                  <a:gd name="T7" fmla="*/ 28 h 40"/>
                  <a:gd name="T8" fmla="*/ 16 w 24"/>
                  <a:gd name="T9" fmla="*/ 28 h 40"/>
                  <a:gd name="T10" fmla="*/ 18 w 24"/>
                  <a:gd name="T11" fmla="*/ 34 h 40"/>
                  <a:gd name="T12" fmla="*/ 20 w 24"/>
                  <a:gd name="T13" fmla="*/ 34 h 40"/>
                  <a:gd name="T14" fmla="*/ 24 w 24"/>
                  <a:gd name="T15" fmla="*/ 40 h 40"/>
                  <a:gd name="T16" fmla="*/ 24 w 24"/>
                  <a:gd name="T17" fmla="*/ 36 h 40"/>
                  <a:gd name="T18" fmla="*/ 24 w 24"/>
                  <a:gd name="T19" fmla="*/ 34 h 40"/>
                  <a:gd name="T20" fmla="*/ 22 w 24"/>
                  <a:gd name="T21" fmla="*/ 34 h 40"/>
                  <a:gd name="T22" fmla="*/ 24 w 24"/>
                  <a:gd name="T23" fmla="*/ 30 h 40"/>
                  <a:gd name="T24" fmla="*/ 24 w 24"/>
                  <a:gd name="T25" fmla="*/ 28 h 40"/>
                  <a:gd name="T26" fmla="*/ 22 w 24"/>
                  <a:gd name="T27" fmla="*/ 26 h 40"/>
                  <a:gd name="T28" fmla="*/ 22 w 24"/>
                  <a:gd name="T29" fmla="*/ 26 h 40"/>
                  <a:gd name="T30" fmla="*/ 20 w 24"/>
                  <a:gd name="T31" fmla="*/ 24 h 40"/>
                  <a:gd name="T32" fmla="*/ 18 w 24"/>
                  <a:gd name="T33" fmla="*/ 22 h 40"/>
                  <a:gd name="T34" fmla="*/ 16 w 24"/>
                  <a:gd name="T35" fmla="*/ 18 h 40"/>
                  <a:gd name="T36" fmla="*/ 18 w 24"/>
                  <a:gd name="T37" fmla="*/ 16 h 40"/>
                  <a:gd name="T38" fmla="*/ 16 w 24"/>
                  <a:gd name="T39" fmla="*/ 16 h 40"/>
                  <a:gd name="T40" fmla="*/ 18 w 24"/>
                  <a:gd name="T41" fmla="*/ 16 h 40"/>
                  <a:gd name="T42" fmla="*/ 18 w 24"/>
                  <a:gd name="T43" fmla="*/ 14 h 40"/>
                  <a:gd name="T44" fmla="*/ 14 w 24"/>
                  <a:gd name="T45" fmla="*/ 8 h 40"/>
                  <a:gd name="T46" fmla="*/ 8 w 24"/>
                  <a:gd name="T47" fmla="*/ 8 h 40"/>
                  <a:gd name="T48" fmla="*/ 10 w 24"/>
                  <a:gd name="T49" fmla="*/ 4 h 40"/>
                  <a:gd name="T50" fmla="*/ 8 w 24"/>
                  <a:gd name="T51" fmla="*/ 0 h 40"/>
                  <a:gd name="T52" fmla="*/ 4 w 24"/>
                  <a:gd name="T53" fmla="*/ 2 h 40"/>
                  <a:gd name="T54" fmla="*/ 2 w 24"/>
                  <a:gd name="T55" fmla="*/ 0 h 40"/>
                  <a:gd name="T56" fmla="*/ 2 w 24"/>
                  <a:gd name="T57" fmla="*/ 2 h 40"/>
                  <a:gd name="T58" fmla="*/ 0 w 24"/>
                  <a:gd name="T59" fmla="*/ 8 h 40"/>
                  <a:gd name="T60" fmla="*/ 2 w 24"/>
                  <a:gd name="T61" fmla="*/ 10 h 40"/>
                  <a:gd name="T62" fmla="*/ 6 w 24"/>
                  <a:gd name="T63" fmla="*/ 8 h 40"/>
                  <a:gd name="T64" fmla="*/ 6 w 24"/>
                  <a:gd name="T65" fmla="*/ 6 h 40"/>
                  <a:gd name="T66" fmla="*/ 6 w 24"/>
                  <a:gd name="T67" fmla="*/ 16 h 40"/>
                  <a:gd name="T68" fmla="*/ 6 w 24"/>
                  <a:gd name="T69" fmla="*/ 18 h 40"/>
                  <a:gd name="T70" fmla="*/ 10 w 24"/>
                  <a:gd name="T71" fmla="*/ 18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40"/>
                  <a:gd name="T110" fmla="*/ 24 w 2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40">
                    <a:moveTo>
                      <a:pt x="10" y="18"/>
                    </a:moveTo>
                    <a:lnTo>
                      <a:pt x="10" y="18"/>
                    </a:lnTo>
                    <a:lnTo>
                      <a:pt x="12" y="20"/>
                    </a:lnTo>
                    <a:lnTo>
                      <a:pt x="10" y="20"/>
                    </a:lnTo>
                    <a:lnTo>
                      <a:pt x="10" y="24"/>
                    </a:lnTo>
                    <a:lnTo>
                      <a:pt x="8" y="24"/>
                    </a:lnTo>
                    <a:lnTo>
                      <a:pt x="10" y="26"/>
                    </a:lnTo>
                    <a:lnTo>
                      <a:pt x="12" y="28"/>
                    </a:lnTo>
                    <a:lnTo>
                      <a:pt x="12" y="26"/>
                    </a:lnTo>
                    <a:lnTo>
                      <a:pt x="16" y="28"/>
                    </a:lnTo>
                    <a:lnTo>
                      <a:pt x="16" y="30"/>
                    </a:lnTo>
                    <a:lnTo>
                      <a:pt x="18" y="34"/>
                    </a:lnTo>
                    <a:lnTo>
                      <a:pt x="20" y="34"/>
                    </a:lnTo>
                    <a:lnTo>
                      <a:pt x="20" y="40"/>
                    </a:lnTo>
                    <a:lnTo>
                      <a:pt x="24" y="40"/>
                    </a:lnTo>
                    <a:lnTo>
                      <a:pt x="24" y="36"/>
                    </a:lnTo>
                    <a:lnTo>
                      <a:pt x="24" y="34"/>
                    </a:lnTo>
                    <a:lnTo>
                      <a:pt x="22" y="34"/>
                    </a:lnTo>
                    <a:lnTo>
                      <a:pt x="24" y="30"/>
                    </a:lnTo>
                    <a:lnTo>
                      <a:pt x="24" y="28"/>
                    </a:lnTo>
                    <a:lnTo>
                      <a:pt x="22" y="28"/>
                    </a:lnTo>
                    <a:lnTo>
                      <a:pt x="22" y="26"/>
                    </a:lnTo>
                    <a:lnTo>
                      <a:pt x="20" y="24"/>
                    </a:lnTo>
                    <a:lnTo>
                      <a:pt x="18" y="24"/>
                    </a:lnTo>
                    <a:lnTo>
                      <a:pt x="18" y="22"/>
                    </a:lnTo>
                    <a:lnTo>
                      <a:pt x="16" y="20"/>
                    </a:lnTo>
                    <a:lnTo>
                      <a:pt x="16" y="18"/>
                    </a:lnTo>
                    <a:lnTo>
                      <a:pt x="22" y="22"/>
                    </a:lnTo>
                    <a:lnTo>
                      <a:pt x="18" y="16"/>
                    </a:lnTo>
                    <a:lnTo>
                      <a:pt x="18" y="18"/>
                    </a:lnTo>
                    <a:lnTo>
                      <a:pt x="16" y="16"/>
                    </a:lnTo>
                    <a:lnTo>
                      <a:pt x="18" y="16"/>
                    </a:lnTo>
                    <a:lnTo>
                      <a:pt x="18" y="14"/>
                    </a:lnTo>
                    <a:lnTo>
                      <a:pt x="14" y="10"/>
                    </a:lnTo>
                    <a:lnTo>
                      <a:pt x="14" y="8"/>
                    </a:lnTo>
                    <a:lnTo>
                      <a:pt x="12" y="8"/>
                    </a:lnTo>
                    <a:lnTo>
                      <a:pt x="8" y="8"/>
                    </a:lnTo>
                    <a:lnTo>
                      <a:pt x="8" y="6"/>
                    </a:lnTo>
                    <a:lnTo>
                      <a:pt x="10" y="4"/>
                    </a:lnTo>
                    <a:lnTo>
                      <a:pt x="10" y="2"/>
                    </a:lnTo>
                    <a:lnTo>
                      <a:pt x="8" y="0"/>
                    </a:lnTo>
                    <a:lnTo>
                      <a:pt x="6" y="0"/>
                    </a:lnTo>
                    <a:lnTo>
                      <a:pt x="4" y="2"/>
                    </a:lnTo>
                    <a:lnTo>
                      <a:pt x="4" y="0"/>
                    </a:lnTo>
                    <a:lnTo>
                      <a:pt x="2" y="0"/>
                    </a:lnTo>
                    <a:lnTo>
                      <a:pt x="2" y="2"/>
                    </a:lnTo>
                    <a:lnTo>
                      <a:pt x="4" y="4"/>
                    </a:lnTo>
                    <a:lnTo>
                      <a:pt x="0" y="8"/>
                    </a:lnTo>
                    <a:lnTo>
                      <a:pt x="0" y="10"/>
                    </a:lnTo>
                    <a:lnTo>
                      <a:pt x="2" y="10"/>
                    </a:lnTo>
                    <a:lnTo>
                      <a:pt x="4" y="8"/>
                    </a:lnTo>
                    <a:lnTo>
                      <a:pt x="6" y="8"/>
                    </a:lnTo>
                    <a:lnTo>
                      <a:pt x="6" y="4"/>
                    </a:lnTo>
                    <a:lnTo>
                      <a:pt x="6" y="6"/>
                    </a:lnTo>
                    <a:lnTo>
                      <a:pt x="8" y="14"/>
                    </a:lnTo>
                    <a:lnTo>
                      <a:pt x="6" y="16"/>
                    </a:lnTo>
                    <a:lnTo>
                      <a:pt x="4" y="18"/>
                    </a:lnTo>
                    <a:lnTo>
                      <a:pt x="6" y="18"/>
                    </a:lnTo>
                    <a:lnTo>
                      <a:pt x="8" y="18"/>
                    </a:lnTo>
                    <a:lnTo>
                      <a:pt x="10" y="18"/>
                    </a:lnTo>
                    <a:close/>
                  </a:path>
                </a:pathLst>
              </a:custGeom>
              <a:solidFill>
                <a:srgbClr val="0071B4">
                  <a:alpha val="34901"/>
                </a:srgbClr>
              </a:solidFill>
              <a:ln w="9525">
                <a:noFill/>
                <a:round/>
                <a:headEnd/>
                <a:tailEnd/>
              </a:ln>
            </p:spPr>
            <p:txBody>
              <a:bodyPr/>
              <a:lstStyle/>
              <a:p>
                <a:endParaRPr lang="en-US"/>
              </a:p>
            </p:txBody>
          </p:sp>
          <p:sp>
            <p:nvSpPr>
              <p:cNvPr id="14595" name="Rectangle 599"/>
              <p:cNvSpPr>
                <a:spLocks noChangeArrowheads="1"/>
              </p:cNvSpPr>
              <p:nvPr/>
            </p:nvSpPr>
            <p:spPr bwMode="auto">
              <a:xfrm>
                <a:off x="590" y="2195"/>
                <a:ext cx="2" cy="1"/>
              </a:xfrm>
              <a:prstGeom prst="rect">
                <a:avLst/>
              </a:prstGeom>
              <a:solidFill>
                <a:srgbClr val="0071B4">
                  <a:alpha val="34901"/>
                </a:srgbClr>
              </a:solidFill>
              <a:ln w="9525">
                <a:noFill/>
                <a:miter lim="800000"/>
                <a:headEnd/>
                <a:tailEnd/>
              </a:ln>
            </p:spPr>
            <p:txBody>
              <a:bodyPr/>
              <a:lstStyle/>
              <a:p>
                <a:endParaRPr lang="en-US"/>
              </a:p>
            </p:txBody>
          </p:sp>
          <p:sp>
            <p:nvSpPr>
              <p:cNvPr id="14596" name="Freeform 600"/>
              <p:cNvSpPr>
                <a:spLocks/>
              </p:cNvSpPr>
              <p:nvPr/>
            </p:nvSpPr>
            <p:spPr bwMode="auto">
              <a:xfrm>
                <a:off x="648" y="2828"/>
                <a:ext cx="10" cy="8"/>
              </a:xfrm>
              <a:custGeom>
                <a:avLst/>
                <a:gdLst>
                  <a:gd name="T0" fmla="*/ 4 w 10"/>
                  <a:gd name="T1" fmla="*/ 2 h 8"/>
                  <a:gd name="T2" fmla="*/ 4 w 10"/>
                  <a:gd name="T3" fmla="*/ 2 h 8"/>
                  <a:gd name="T4" fmla="*/ 2 w 10"/>
                  <a:gd name="T5" fmla="*/ 0 h 8"/>
                  <a:gd name="T6" fmla="*/ 2 w 10"/>
                  <a:gd name="T7" fmla="*/ 0 h 8"/>
                  <a:gd name="T8" fmla="*/ 0 w 10"/>
                  <a:gd name="T9" fmla="*/ 2 h 8"/>
                  <a:gd name="T10" fmla="*/ 2 w 10"/>
                  <a:gd name="T11" fmla="*/ 2 h 8"/>
                  <a:gd name="T12" fmla="*/ 4 w 10"/>
                  <a:gd name="T13" fmla="*/ 4 h 8"/>
                  <a:gd name="T14" fmla="*/ 6 w 10"/>
                  <a:gd name="T15" fmla="*/ 6 h 8"/>
                  <a:gd name="T16" fmla="*/ 6 w 10"/>
                  <a:gd name="T17" fmla="*/ 8 h 8"/>
                  <a:gd name="T18" fmla="*/ 8 w 10"/>
                  <a:gd name="T19" fmla="*/ 8 h 8"/>
                  <a:gd name="T20" fmla="*/ 10 w 10"/>
                  <a:gd name="T21" fmla="*/ 6 h 8"/>
                  <a:gd name="T22" fmla="*/ 10 w 10"/>
                  <a:gd name="T23" fmla="*/ 4 h 8"/>
                  <a:gd name="T24" fmla="*/ 6 w 10"/>
                  <a:gd name="T25" fmla="*/ 2 h 8"/>
                  <a:gd name="T26" fmla="*/ 4 w 10"/>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8"/>
                  <a:gd name="T44" fmla="*/ 10 w 10"/>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8">
                    <a:moveTo>
                      <a:pt x="4" y="2"/>
                    </a:moveTo>
                    <a:lnTo>
                      <a:pt x="4" y="2"/>
                    </a:lnTo>
                    <a:lnTo>
                      <a:pt x="2" y="0"/>
                    </a:lnTo>
                    <a:lnTo>
                      <a:pt x="0" y="2"/>
                    </a:lnTo>
                    <a:lnTo>
                      <a:pt x="2" y="2"/>
                    </a:lnTo>
                    <a:lnTo>
                      <a:pt x="4" y="4"/>
                    </a:lnTo>
                    <a:lnTo>
                      <a:pt x="6" y="6"/>
                    </a:lnTo>
                    <a:lnTo>
                      <a:pt x="6" y="8"/>
                    </a:lnTo>
                    <a:lnTo>
                      <a:pt x="8" y="8"/>
                    </a:lnTo>
                    <a:lnTo>
                      <a:pt x="10" y="6"/>
                    </a:lnTo>
                    <a:lnTo>
                      <a:pt x="10" y="4"/>
                    </a:lnTo>
                    <a:lnTo>
                      <a:pt x="6" y="2"/>
                    </a:lnTo>
                    <a:lnTo>
                      <a:pt x="4" y="2"/>
                    </a:lnTo>
                    <a:close/>
                  </a:path>
                </a:pathLst>
              </a:custGeom>
              <a:solidFill>
                <a:srgbClr val="0071B4">
                  <a:alpha val="34901"/>
                </a:srgbClr>
              </a:solidFill>
              <a:ln w="9525">
                <a:noFill/>
                <a:round/>
                <a:headEnd/>
                <a:tailEnd/>
              </a:ln>
            </p:spPr>
            <p:txBody>
              <a:bodyPr/>
              <a:lstStyle/>
              <a:p>
                <a:endParaRPr lang="en-US"/>
              </a:p>
            </p:txBody>
          </p:sp>
          <p:sp>
            <p:nvSpPr>
              <p:cNvPr id="14597" name="Freeform 601"/>
              <p:cNvSpPr>
                <a:spLocks/>
              </p:cNvSpPr>
              <p:nvPr/>
            </p:nvSpPr>
            <p:spPr bwMode="auto">
              <a:xfrm>
                <a:off x="563" y="2217"/>
                <a:ext cx="1" cy="2"/>
              </a:xfrm>
              <a:custGeom>
                <a:avLst/>
                <a:gdLst>
                  <a:gd name="T0" fmla="*/ 0 w 1"/>
                  <a:gd name="T1" fmla="*/ 0 h 2"/>
                  <a:gd name="T2" fmla="*/ 0 w 1"/>
                  <a:gd name="T3" fmla="*/ 0 h 2"/>
                  <a:gd name="T4" fmla="*/ 0 w 1"/>
                  <a:gd name="T5" fmla="*/ 2 h 2"/>
                  <a:gd name="T6" fmla="*/ 1 w 1"/>
                  <a:gd name="T7" fmla="*/ 2 h 2"/>
                  <a:gd name="T8" fmla="*/ 1 w 1"/>
                  <a:gd name="T9" fmla="*/ 2 h 2"/>
                  <a:gd name="T10" fmla="*/ 1 w 1"/>
                  <a:gd name="T11" fmla="*/ 0 h 2"/>
                  <a:gd name="T12" fmla="*/ 0 w 1"/>
                  <a:gd name="T13" fmla="*/ 0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0"/>
                    </a:moveTo>
                    <a:lnTo>
                      <a:pt x="0" y="0"/>
                    </a:lnTo>
                    <a:lnTo>
                      <a:pt x="0" y="2"/>
                    </a:lnTo>
                    <a:lnTo>
                      <a:pt x="1" y="2"/>
                    </a:lnTo>
                    <a:lnTo>
                      <a:pt x="1" y="0"/>
                    </a:lnTo>
                    <a:lnTo>
                      <a:pt x="0" y="0"/>
                    </a:lnTo>
                    <a:close/>
                  </a:path>
                </a:pathLst>
              </a:custGeom>
              <a:solidFill>
                <a:srgbClr val="0071B4">
                  <a:alpha val="34901"/>
                </a:srgbClr>
              </a:solidFill>
              <a:ln w="9525">
                <a:noFill/>
                <a:round/>
                <a:headEnd/>
                <a:tailEnd/>
              </a:ln>
            </p:spPr>
            <p:txBody>
              <a:bodyPr/>
              <a:lstStyle/>
              <a:p>
                <a:endParaRPr lang="en-US"/>
              </a:p>
            </p:txBody>
          </p:sp>
          <p:sp>
            <p:nvSpPr>
              <p:cNvPr id="14598" name="Freeform 602"/>
              <p:cNvSpPr>
                <a:spLocks/>
              </p:cNvSpPr>
              <p:nvPr/>
            </p:nvSpPr>
            <p:spPr bwMode="auto">
              <a:xfrm>
                <a:off x="588" y="2193"/>
                <a:ext cx="6" cy="6"/>
              </a:xfrm>
              <a:custGeom>
                <a:avLst/>
                <a:gdLst>
                  <a:gd name="T0" fmla="*/ 4 w 6"/>
                  <a:gd name="T1" fmla="*/ 2 h 6"/>
                  <a:gd name="T2" fmla="*/ 4 w 6"/>
                  <a:gd name="T3" fmla="*/ 0 h 6"/>
                  <a:gd name="T4" fmla="*/ 4 w 6"/>
                  <a:gd name="T5" fmla="*/ 2 h 6"/>
                  <a:gd name="T6" fmla="*/ 4 w 6"/>
                  <a:gd name="T7" fmla="*/ 2 h 6"/>
                  <a:gd name="T8" fmla="*/ 4 w 6"/>
                  <a:gd name="T9" fmla="*/ 2 h 6"/>
                  <a:gd name="T10" fmla="*/ 2 w 6"/>
                  <a:gd name="T11" fmla="*/ 4 h 6"/>
                  <a:gd name="T12" fmla="*/ 2 w 6"/>
                  <a:gd name="T13" fmla="*/ 2 h 6"/>
                  <a:gd name="T14" fmla="*/ 2 w 6"/>
                  <a:gd name="T15" fmla="*/ 2 h 6"/>
                  <a:gd name="T16" fmla="*/ 0 w 6"/>
                  <a:gd name="T17" fmla="*/ 2 h 6"/>
                  <a:gd name="T18" fmla="*/ 2 w 6"/>
                  <a:gd name="T19" fmla="*/ 6 h 6"/>
                  <a:gd name="T20" fmla="*/ 4 w 6"/>
                  <a:gd name="T21" fmla="*/ 6 h 6"/>
                  <a:gd name="T22" fmla="*/ 4 w 6"/>
                  <a:gd name="T23" fmla="*/ 6 h 6"/>
                  <a:gd name="T24" fmla="*/ 6 w 6"/>
                  <a:gd name="T25" fmla="*/ 6 h 6"/>
                  <a:gd name="T26" fmla="*/ 4 w 6"/>
                  <a:gd name="T27" fmla="*/ 4 h 6"/>
                  <a:gd name="T28" fmla="*/ 4 w 6"/>
                  <a:gd name="T29" fmla="*/ 2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6"/>
                  <a:gd name="T47" fmla="*/ 6 w 6"/>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6">
                    <a:moveTo>
                      <a:pt x="4" y="2"/>
                    </a:moveTo>
                    <a:lnTo>
                      <a:pt x="4" y="0"/>
                    </a:lnTo>
                    <a:lnTo>
                      <a:pt x="4" y="2"/>
                    </a:lnTo>
                    <a:lnTo>
                      <a:pt x="2" y="4"/>
                    </a:lnTo>
                    <a:lnTo>
                      <a:pt x="2" y="2"/>
                    </a:lnTo>
                    <a:lnTo>
                      <a:pt x="0" y="2"/>
                    </a:lnTo>
                    <a:lnTo>
                      <a:pt x="2" y="6"/>
                    </a:lnTo>
                    <a:lnTo>
                      <a:pt x="4" y="6"/>
                    </a:lnTo>
                    <a:lnTo>
                      <a:pt x="6" y="6"/>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4599" name="Freeform 603"/>
              <p:cNvSpPr>
                <a:spLocks/>
              </p:cNvSpPr>
              <p:nvPr/>
            </p:nvSpPr>
            <p:spPr bwMode="auto">
              <a:xfrm>
                <a:off x="606" y="2810"/>
                <a:ext cx="6" cy="6"/>
              </a:xfrm>
              <a:custGeom>
                <a:avLst/>
                <a:gdLst>
                  <a:gd name="T0" fmla="*/ 4 w 6"/>
                  <a:gd name="T1" fmla="*/ 0 h 6"/>
                  <a:gd name="T2" fmla="*/ 2 w 6"/>
                  <a:gd name="T3" fmla="*/ 0 h 6"/>
                  <a:gd name="T4" fmla="*/ 0 w 6"/>
                  <a:gd name="T5" fmla="*/ 2 h 6"/>
                  <a:gd name="T6" fmla="*/ 0 w 6"/>
                  <a:gd name="T7" fmla="*/ 4 h 6"/>
                  <a:gd name="T8" fmla="*/ 2 w 6"/>
                  <a:gd name="T9" fmla="*/ 4 h 6"/>
                  <a:gd name="T10" fmla="*/ 2 w 6"/>
                  <a:gd name="T11" fmla="*/ 6 h 6"/>
                  <a:gd name="T12" fmla="*/ 2 w 6"/>
                  <a:gd name="T13" fmla="*/ 6 h 6"/>
                  <a:gd name="T14" fmla="*/ 6 w 6"/>
                  <a:gd name="T15" fmla="*/ 2 h 6"/>
                  <a:gd name="T16" fmla="*/ 6 w 6"/>
                  <a:gd name="T17" fmla="*/ 2 h 6"/>
                  <a:gd name="T18" fmla="*/ 4 w 6"/>
                  <a:gd name="T19" fmla="*/ 0 h 6"/>
                  <a:gd name="T20" fmla="*/ 4 w 6"/>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6"/>
                  <a:gd name="T35" fmla="*/ 6 w 6"/>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6">
                    <a:moveTo>
                      <a:pt x="4" y="0"/>
                    </a:moveTo>
                    <a:lnTo>
                      <a:pt x="2" y="0"/>
                    </a:lnTo>
                    <a:lnTo>
                      <a:pt x="0" y="2"/>
                    </a:lnTo>
                    <a:lnTo>
                      <a:pt x="0" y="4"/>
                    </a:lnTo>
                    <a:lnTo>
                      <a:pt x="2" y="4"/>
                    </a:lnTo>
                    <a:lnTo>
                      <a:pt x="2" y="6"/>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4600" name="Rectangle 604"/>
              <p:cNvSpPr>
                <a:spLocks noChangeArrowheads="1"/>
              </p:cNvSpPr>
              <p:nvPr/>
            </p:nvSpPr>
            <p:spPr bwMode="auto">
              <a:xfrm>
                <a:off x="622" y="2171"/>
                <a:ext cx="1" cy="1"/>
              </a:xfrm>
              <a:prstGeom prst="rect">
                <a:avLst/>
              </a:prstGeom>
              <a:solidFill>
                <a:srgbClr val="0071B4">
                  <a:alpha val="34901"/>
                </a:srgbClr>
              </a:solidFill>
              <a:ln w="9525">
                <a:noFill/>
                <a:miter lim="800000"/>
                <a:headEnd/>
                <a:tailEnd/>
              </a:ln>
            </p:spPr>
            <p:txBody>
              <a:bodyPr/>
              <a:lstStyle/>
              <a:p>
                <a:endParaRPr lang="en-US"/>
              </a:p>
            </p:txBody>
          </p:sp>
          <p:sp>
            <p:nvSpPr>
              <p:cNvPr id="14601" name="Freeform 605"/>
              <p:cNvSpPr>
                <a:spLocks/>
              </p:cNvSpPr>
              <p:nvPr/>
            </p:nvSpPr>
            <p:spPr bwMode="auto">
              <a:xfrm>
                <a:off x="965" y="2151"/>
                <a:ext cx="14" cy="18"/>
              </a:xfrm>
              <a:custGeom>
                <a:avLst/>
                <a:gdLst>
                  <a:gd name="T0" fmla="*/ 4 w 14"/>
                  <a:gd name="T1" fmla="*/ 6 h 18"/>
                  <a:gd name="T2" fmla="*/ 4 w 14"/>
                  <a:gd name="T3" fmla="*/ 6 h 18"/>
                  <a:gd name="T4" fmla="*/ 6 w 14"/>
                  <a:gd name="T5" fmla="*/ 18 h 18"/>
                  <a:gd name="T6" fmla="*/ 8 w 14"/>
                  <a:gd name="T7" fmla="*/ 16 h 18"/>
                  <a:gd name="T8" fmla="*/ 10 w 14"/>
                  <a:gd name="T9" fmla="*/ 16 h 18"/>
                  <a:gd name="T10" fmla="*/ 12 w 14"/>
                  <a:gd name="T11" fmla="*/ 16 h 18"/>
                  <a:gd name="T12" fmla="*/ 12 w 14"/>
                  <a:gd name="T13" fmla="*/ 16 h 18"/>
                  <a:gd name="T14" fmla="*/ 12 w 14"/>
                  <a:gd name="T15" fmla="*/ 14 h 18"/>
                  <a:gd name="T16" fmla="*/ 10 w 14"/>
                  <a:gd name="T17" fmla="*/ 10 h 18"/>
                  <a:gd name="T18" fmla="*/ 10 w 14"/>
                  <a:gd name="T19" fmla="*/ 8 h 18"/>
                  <a:gd name="T20" fmla="*/ 10 w 14"/>
                  <a:gd name="T21" fmla="*/ 8 h 18"/>
                  <a:gd name="T22" fmla="*/ 12 w 14"/>
                  <a:gd name="T23" fmla="*/ 8 h 18"/>
                  <a:gd name="T24" fmla="*/ 14 w 14"/>
                  <a:gd name="T25" fmla="*/ 12 h 18"/>
                  <a:gd name="T26" fmla="*/ 14 w 14"/>
                  <a:gd name="T27" fmla="*/ 12 h 18"/>
                  <a:gd name="T28" fmla="*/ 14 w 14"/>
                  <a:gd name="T29" fmla="*/ 6 h 18"/>
                  <a:gd name="T30" fmla="*/ 14 w 14"/>
                  <a:gd name="T31" fmla="*/ 6 h 18"/>
                  <a:gd name="T32" fmla="*/ 12 w 14"/>
                  <a:gd name="T33" fmla="*/ 4 h 18"/>
                  <a:gd name="T34" fmla="*/ 2 w 14"/>
                  <a:gd name="T35" fmla="*/ 0 h 18"/>
                  <a:gd name="T36" fmla="*/ 0 w 14"/>
                  <a:gd name="T37" fmla="*/ 2 h 18"/>
                  <a:gd name="T38" fmla="*/ 0 w 14"/>
                  <a:gd name="T39" fmla="*/ 2 h 18"/>
                  <a:gd name="T40" fmla="*/ 2 w 14"/>
                  <a:gd name="T41" fmla="*/ 4 h 18"/>
                  <a:gd name="T42" fmla="*/ 4 w 14"/>
                  <a:gd name="T43" fmla="*/ 4 h 18"/>
                  <a:gd name="T44" fmla="*/ 4 w 14"/>
                  <a:gd name="T45" fmla="*/ 6 h 18"/>
                  <a:gd name="T46" fmla="*/ 2 w 14"/>
                  <a:gd name="T47" fmla="*/ 6 h 18"/>
                  <a:gd name="T48" fmla="*/ 2 w 14"/>
                  <a:gd name="T49" fmla="*/ 6 h 18"/>
                  <a:gd name="T50" fmla="*/ 4 w 14"/>
                  <a:gd name="T51" fmla="*/ 6 h 18"/>
                  <a:gd name="T52" fmla="*/ 4 w 14"/>
                  <a:gd name="T53" fmla="*/ 6 h 18"/>
                  <a:gd name="T54" fmla="*/ 4 w 14"/>
                  <a:gd name="T55" fmla="*/ 6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
                  <a:gd name="T85" fmla="*/ 0 h 18"/>
                  <a:gd name="T86" fmla="*/ 14 w 14"/>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 h="18">
                    <a:moveTo>
                      <a:pt x="4" y="6"/>
                    </a:moveTo>
                    <a:lnTo>
                      <a:pt x="4" y="6"/>
                    </a:lnTo>
                    <a:lnTo>
                      <a:pt x="6" y="18"/>
                    </a:lnTo>
                    <a:lnTo>
                      <a:pt x="8" y="16"/>
                    </a:lnTo>
                    <a:lnTo>
                      <a:pt x="10" y="16"/>
                    </a:lnTo>
                    <a:lnTo>
                      <a:pt x="12" y="16"/>
                    </a:lnTo>
                    <a:lnTo>
                      <a:pt x="12" y="14"/>
                    </a:lnTo>
                    <a:lnTo>
                      <a:pt x="10" y="10"/>
                    </a:lnTo>
                    <a:lnTo>
                      <a:pt x="10" y="8"/>
                    </a:lnTo>
                    <a:lnTo>
                      <a:pt x="12" y="8"/>
                    </a:lnTo>
                    <a:lnTo>
                      <a:pt x="14" y="12"/>
                    </a:lnTo>
                    <a:lnTo>
                      <a:pt x="14" y="6"/>
                    </a:lnTo>
                    <a:lnTo>
                      <a:pt x="12" y="4"/>
                    </a:lnTo>
                    <a:lnTo>
                      <a:pt x="2" y="0"/>
                    </a:lnTo>
                    <a:lnTo>
                      <a:pt x="0" y="2"/>
                    </a:lnTo>
                    <a:lnTo>
                      <a:pt x="2" y="4"/>
                    </a:lnTo>
                    <a:lnTo>
                      <a:pt x="4" y="4"/>
                    </a:lnTo>
                    <a:lnTo>
                      <a:pt x="4" y="6"/>
                    </a:lnTo>
                    <a:lnTo>
                      <a:pt x="2" y="6"/>
                    </a:lnTo>
                    <a:lnTo>
                      <a:pt x="4" y="6"/>
                    </a:lnTo>
                    <a:close/>
                  </a:path>
                </a:pathLst>
              </a:custGeom>
              <a:solidFill>
                <a:srgbClr val="0071B4">
                  <a:alpha val="34901"/>
                </a:srgbClr>
              </a:solidFill>
              <a:ln w="9525">
                <a:noFill/>
                <a:round/>
                <a:headEnd/>
                <a:tailEnd/>
              </a:ln>
            </p:spPr>
            <p:txBody>
              <a:bodyPr/>
              <a:lstStyle/>
              <a:p>
                <a:endParaRPr lang="en-US"/>
              </a:p>
            </p:txBody>
          </p:sp>
        </p:grpSp>
        <p:sp>
          <p:nvSpPr>
            <p:cNvPr id="14348" name="Freeform 606"/>
            <p:cNvSpPr>
              <a:spLocks/>
            </p:cNvSpPr>
            <p:nvPr/>
          </p:nvSpPr>
          <p:spPr bwMode="auto">
            <a:xfrm>
              <a:off x="979" y="2169"/>
              <a:ext cx="4" cy="4"/>
            </a:xfrm>
            <a:custGeom>
              <a:avLst/>
              <a:gdLst>
                <a:gd name="T0" fmla="*/ 0 w 4"/>
                <a:gd name="T1" fmla="*/ 2 h 4"/>
                <a:gd name="T2" fmla="*/ 0 w 4"/>
                <a:gd name="T3" fmla="*/ 2 h 4"/>
                <a:gd name="T4" fmla="*/ 2 w 4"/>
                <a:gd name="T5" fmla="*/ 4 h 4"/>
                <a:gd name="T6" fmla="*/ 4 w 4"/>
                <a:gd name="T7" fmla="*/ 4 h 4"/>
                <a:gd name="T8" fmla="*/ 4 w 4"/>
                <a:gd name="T9" fmla="*/ 4 h 4"/>
                <a:gd name="T10" fmla="*/ 4 w 4"/>
                <a:gd name="T11" fmla="*/ 0 h 4"/>
                <a:gd name="T12" fmla="*/ 4 w 4"/>
                <a:gd name="T13" fmla="*/ 0 h 4"/>
                <a:gd name="T14" fmla="*/ 4 w 4"/>
                <a:gd name="T15" fmla="*/ 0 h 4"/>
                <a:gd name="T16" fmla="*/ 2 w 4"/>
                <a:gd name="T17" fmla="*/ 0 h 4"/>
                <a:gd name="T18" fmla="*/ 0 w 4"/>
                <a:gd name="T19" fmla="*/ 0 h 4"/>
                <a:gd name="T20" fmla="*/ 0 w 4"/>
                <a:gd name="T21" fmla="*/ 2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2"/>
                  </a:moveTo>
                  <a:lnTo>
                    <a:pt x="0" y="2"/>
                  </a:lnTo>
                  <a:lnTo>
                    <a:pt x="2" y="4"/>
                  </a:lnTo>
                  <a:lnTo>
                    <a:pt x="4" y="4"/>
                  </a:lnTo>
                  <a:lnTo>
                    <a:pt x="4" y="0"/>
                  </a:ln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349" name="Freeform 607"/>
            <p:cNvSpPr>
              <a:spLocks/>
            </p:cNvSpPr>
            <p:nvPr/>
          </p:nvSpPr>
          <p:spPr bwMode="auto">
            <a:xfrm>
              <a:off x="981" y="2159"/>
              <a:ext cx="4" cy="8"/>
            </a:xfrm>
            <a:custGeom>
              <a:avLst/>
              <a:gdLst>
                <a:gd name="T0" fmla="*/ 2 w 4"/>
                <a:gd name="T1" fmla="*/ 8 h 8"/>
                <a:gd name="T2" fmla="*/ 2 w 4"/>
                <a:gd name="T3" fmla="*/ 6 h 8"/>
                <a:gd name="T4" fmla="*/ 2 w 4"/>
                <a:gd name="T5" fmla="*/ 6 h 8"/>
                <a:gd name="T6" fmla="*/ 4 w 4"/>
                <a:gd name="T7" fmla="*/ 6 h 8"/>
                <a:gd name="T8" fmla="*/ 4 w 4"/>
                <a:gd name="T9" fmla="*/ 6 h 8"/>
                <a:gd name="T10" fmla="*/ 0 w 4"/>
                <a:gd name="T11" fmla="*/ 0 h 8"/>
                <a:gd name="T12" fmla="*/ 0 w 4"/>
                <a:gd name="T13" fmla="*/ 0 h 8"/>
                <a:gd name="T14" fmla="*/ 0 w 4"/>
                <a:gd name="T15" fmla="*/ 0 h 8"/>
                <a:gd name="T16" fmla="*/ 0 w 4"/>
                <a:gd name="T17" fmla="*/ 6 h 8"/>
                <a:gd name="T18" fmla="*/ 0 w 4"/>
                <a:gd name="T19" fmla="*/ 8 h 8"/>
                <a:gd name="T20" fmla="*/ 2 w 4"/>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8"/>
                <a:gd name="T35" fmla="*/ 4 w 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8">
                  <a:moveTo>
                    <a:pt x="2" y="8"/>
                  </a:moveTo>
                  <a:lnTo>
                    <a:pt x="2" y="6"/>
                  </a:lnTo>
                  <a:lnTo>
                    <a:pt x="4" y="6"/>
                  </a:lnTo>
                  <a:lnTo>
                    <a:pt x="0" y="0"/>
                  </a:lnTo>
                  <a:lnTo>
                    <a:pt x="0" y="6"/>
                  </a:lnTo>
                  <a:lnTo>
                    <a:pt x="0" y="8"/>
                  </a:lnTo>
                  <a:lnTo>
                    <a:pt x="2" y="8"/>
                  </a:lnTo>
                  <a:close/>
                </a:path>
              </a:pathLst>
            </a:custGeom>
            <a:solidFill>
              <a:srgbClr val="0071B4">
                <a:alpha val="34901"/>
              </a:srgbClr>
            </a:solidFill>
            <a:ln w="9525">
              <a:noFill/>
              <a:round/>
              <a:headEnd/>
              <a:tailEnd/>
            </a:ln>
          </p:spPr>
          <p:txBody>
            <a:bodyPr/>
            <a:lstStyle/>
            <a:p>
              <a:endParaRPr lang="en-US"/>
            </a:p>
          </p:txBody>
        </p:sp>
        <p:sp>
          <p:nvSpPr>
            <p:cNvPr id="14350" name="Freeform 608"/>
            <p:cNvSpPr>
              <a:spLocks/>
            </p:cNvSpPr>
            <p:nvPr/>
          </p:nvSpPr>
          <p:spPr bwMode="auto">
            <a:xfrm>
              <a:off x="959" y="2157"/>
              <a:ext cx="10" cy="20"/>
            </a:xfrm>
            <a:custGeom>
              <a:avLst/>
              <a:gdLst>
                <a:gd name="T0" fmla="*/ 8 w 10"/>
                <a:gd name="T1" fmla="*/ 2 h 20"/>
                <a:gd name="T2" fmla="*/ 6 w 10"/>
                <a:gd name="T3" fmla="*/ 4 h 20"/>
                <a:gd name="T4" fmla="*/ 4 w 10"/>
                <a:gd name="T5" fmla="*/ 0 h 20"/>
                <a:gd name="T6" fmla="*/ 2 w 10"/>
                <a:gd name="T7" fmla="*/ 0 h 20"/>
                <a:gd name="T8" fmla="*/ 0 w 10"/>
                <a:gd name="T9" fmla="*/ 0 h 20"/>
                <a:gd name="T10" fmla="*/ 0 w 10"/>
                <a:gd name="T11" fmla="*/ 2 h 20"/>
                <a:gd name="T12" fmla="*/ 0 w 10"/>
                <a:gd name="T13" fmla="*/ 4 h 20"/>
                <a:gd name="T14" fmla="*/ 2 w 10"/>
                <a:gd name="T15" fmla="*/ 4 h 20"/>
                <a:gd name="T16" fmla="*/ 2 w 10"/>
                <a:gd name="T17" fmla="*/ 6 h 20"/>
                <a:gd name="T18" fmla="*/ 4 w 10"/>
                <a:gd name="T19" fmla="*/ 6 h 20"/>
                <a:gd name="T20" fmla="*/ 4 w 10"/>
                <a:gd name="T21" fmla="*/ 6 h 20"/>
                <a:gd name="T22" fmla="*/ 2 w 10"/>
                <a:gd name="T23" fmla="*/ 8 h 20"/>
                <a:gd name="T24" fmla="*/ 4 w 10"/>
                <a:gd name="T25" fmla="*/ 10 h 20"/>
                <a:gd name="T26" fmla="*/ 4 w 10"/>
                <a:gd name="T27" fmla="*/ 10 h 20"/>
                <a:gd name="T28" fmla="*/ 6 w 10"/>
                <a:gd name="T29" fmla="*/ 8 h 20"/>
                <a:gd name="T30" fmla="*/ 6 w 10"/>
                <a:gd name="T31" fmla="*/ 10 h 20"/>
                <a:gd name="T32" fmla="*/ 4 w 10"/>
                <a:gd name="T33" fmla="*/ 12 h 20"/>
                <a:gd name="T34" fmla="*/ 2 w 10"/>
                <a:gd name="T35" fmla="*/ 12 h 20"/>
                <a:gd name="T36" fmla="*/ 4 w 10"/>
                <a:gd name="T37" fmla="*/ 16 h 20"/>
                <a:gd name="T38" fmla="*/ 4 w 10"/>
                <a:gd name="T39" fmla="*/ 18 h 20"/>
                <a:gd name="T40" fmla="*/ 4 w 10"/>
                <a:gd name="T41" fmla="*/ 16 h 20"/>
                <a:gd name="T42" fmla="*/ 6 w 10"/>
                <a:gd name="T43" fmla="*/ 16 h 20"/>
                <a:gd name="T44" fmla="*/ 6 w 10"/>
                <a:gd name="T45" fmla="*/ 20 h 20"/>
                <a:gd name="T46" fmla="*/ 6 w 10"/>
                <a:gd name="T47" fmla="*/ 6 h 20"/>
                <a:gd name="T48" fmla="*/ 10 w 10"/>
                <a:gd name="T49" fmla="*/ 6 h 20"/>
                <a:gd name="T50" fmla="*/ 8 w 10"/>
                <a:gd name="T51" fmla="*/ 2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20"/>
                <a:gd name="T80" fmla="*/ 10 w 10"/>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20">
                  <a:moveTo>
                    <a:pt x="8" y="2"/>
                  </a:moveTo>
                  <a:lnTo>
                    <a:pt x="6" y="4"/>
                  </a:lnTo>
                  <a:lnTo>
                    <a:pt x="4" y="0"/>
                  </a:lnTo>
                  <a:lnTo>
                    <a:pt x="2" y="0"/>
                  </a:lnTo>
                  <a:lnTo>
                    <a:pt x="0" y="0"/>
                  </a:lnTo>
                  <a:lnTo>
                    <a:pt x="0" y="2"/>
                  </a:lnTo>
                  <a:lnTo>
                    <a:pt x="0" y="4"/>
                  </a:lnTo>
                  <a:lnTo>
                    <a:pt x="2" y="4"/>
                  </a:lnTo>
                  <a:lnTo>
                    <a:pt x="2" y="6"/>
                  </a:lnTo>
                  <a:lnTo>
                    <a:pt x="4" y="6"/>
                  </a:lnTo>
                  <a:lnTo>
                    <a:pt x="2" y="8"/>
                  </a:lnTo>
                  <a:lnTo>
                    <a:pt x="4" y="10"/>
                  </a:lnTo>
                  <a:lnTo>
                    <a:pt x="6" y="8"/>
                  </a:lnTo>
                  <a:lnTo>
                    <a:pt x="6" y="10"/>
                  </a:lnTo>
                  <a:lnTo>
                    <a:pt x="4" y="12"/>
                  </a:lnTo>
                  <a:lnTo>
                    <a:pt x="2" y="12"/>
                  </a:lnTo>
                  <a:lnTo>
                    <a:pt x="4" y="16"/>
                  </a:lnTo>
                  <a:lnTo>
                    <a:pt x="4" y="18"/>
                  </a:lnTo>
                  <a:lnTo>
                    <a:pt x="4" y="16"/>
                  </a:lnTo>
                  <a:lnTo>
                    <a:pt x="6" y="16"/>
                  </a:lnTo>
                  <a:lnTo>
                    <a:pt x="6" y="20"/>
                  </a:lnTo>
                  <a:lnTo>
                    <a:pt x="6" y="6"/>
                  </a:lnTo>
                  <a:lnTo>
                    <a:pt x="10" y="6"/>
                  </a:lnTo>
                  <a:lnTo>
                    <a:pt x="8" y="2"/>
                  </a:lnTo>
                  <a:close/>
                </a:path>
              </a:pathLst>
            </a:custGeom>
            <a:solidFill>
              <a:srgbClr val="0071B4">
                <a:alpha val="34901"/>
              </a:srgbClr>
            </a:solidFill>
            <a:ln w="9525">
              <a:noFill/>
              <a:round/>
              <a:headEnd/>
              <a:tailEnd/>
            </a:ln>
          </p:spPr>
          <p:txBody>
            <a:bodyPr/>
            <a:lstStyle/>
            <a:p>
              <a:endParaRPr lang="en-US"/>
            </a:p>
          </p:txBody>
        </p:sp>
        <p:sp>
          <p:nvSpPr>
            <p:cNvPr id="14351" name="Freeform 609"/>
            <p:cNvSpPr>
              <a:spLocks/>
            </p:cNvSpPr>
            <p:nvPr/>
          </p:nvSpPr>
          <p:spPr bwMode="auto">
            <a:xfrm>
              <a:off x="674" y="2165"/>
              <a:ext cx="4" cy="4"/>
            </a:xfrm>
            <a:custGeom>
              <a:avLst/>
              <a:gdLst>
                <a:gd name="T0" fmla="*/ 2 w 4"/>
                <a:gd name="T1" fmla="*/ 2 h 4"/>
                <a:gd name="T2" fmla="*/ 0 w 4"/>
                <a:gd name="T3" fmla="*/ 4 h 4"/>
                <a:gd name="T4" fmla="*/ 2 w 4"/>
                <a:gd name="T5" fmla="*/ 4 h 4"/>
                <a:gd name="T6" fmla="*/ 4 w 4"/>
                <a:gd name="T7" fmla="*/ 2 h 4"/>
                <a:gd name="T8" fmla="*/ 4 w 4"/>
                <a:gd name="T9" fmla="*/ 0 h 4"/>
                <a:gd name="T10" fmla="*/ 4 w 4"/>
                <a:gd name="T11" fmla="*/ 0 h 4"/>
                <a:gd name="T12" fmla="*/ 2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2"/>
                  </a:moveTo>
                  <a:lnTo>
                    <a:pt x="0" y="4"/>
                  </a:lnTo>
                  <a:lnTo>
                    <a:pt x="2" y="4"/>
                  </a:lnTo>
                  <a:lnTo>
                    <a:pt x="4" y="2"/>
                  </a:lnTo>
                  <a:lnTo>
                    <a:pt x="4" y="0"/>
                  </a:lnTo>
                  <a:lnTo>
                    <a:pt x="2" y="2"/>
                  </a:lnTo>
                  <a:close/>
                </a:path>
              </a:pathLst>
            </a:custGeom>
            <a:solidFill>
              <a:srgbClr val="0071B4">
                <a:alpha val="34901"/>
              </a:srgbClr>
            </a:solidFill>
            <a:ln w="9525">
              <a:noFill/>
              <a:round/>
              <a:headEnd/>
              <a:tailEnd/>
            </a:ln>
          </p:spPr>
          <p:txBody>
            <a:bodyPr/>
            <a:lstStyle/>
            <a:p>
              <a:endParaRPr lang="en-US"/>
            </a:p>
          </p:txBody>
        </p:sp>
        <p:sp>
          <p:nvSpPr>
            <p:cNvPr id="14352" name="Freeform 610"/>
            <p:cNvSpPr>
              <a:spLocks/>
            </p:cNvSpPr>
            <p:nvPr/>
          </p:nvSpPr>
          <p:spPr bwMode="auto">
            <a:xfrm>
              <a:off x="943" y="2141"/>
              <a:ext cx="12" cy="34"/>
            </a:xfrm>
            <a:custGeom>
              <a:avLst/>
              <a:gdLst>
                <a:gd name="T0" fmla="*/ 12 w 12"/>
                <a:gd name="T1" fmla="*/ 20 h 34"/>
                <a:gd name="T2" fmla="*/ 12 w 12"/>
                <a:gd name="T3" fmla="*/ 16 h 34"/>
                <a:gd name="T4" fmla="*/ 12 w 12"/>
                <a:gd name="T5" fmla="*/ 16 h 34"/>
                <a:gd name="T6" fmla="*/ 12 w 12"/>
                <a:gd name="T7" fmla="*/ 14 h 34"/>
                <a:gd name="T8" fmla="*/ 12 w 12"/>
                <a:gd name="T9" fmla="*/ 12 h 34"/>
                <a:gd name="T10" fmla="*/ 10 w 12"/>
                <a:gd name="T11" fmla="*/ 12 h 34"/>
                <a:gd name="T12" fmla="*/ 10 w 12"/>
                <a:gd name="T13" fmla="*/ 14 h 34"/>
                <a:gd name="T14" fmla="*/ 10 w 12"/>
                <a:gd name="T15" fmla="*/ 10 h 34"/>
                <a:gd name="T16" fmla="*/ 10 w 12"/>
                <a:gd name="T17" fmla="*/ 6 h 34"/>
                <a:gd name="T18" fmla="*/ 10 w 12"/>
                <a:gd name="T19" fmla="*/ 6 h 34"/>
                <a:gd name="T20" fmla="*/ 8 w 12"/>
                <a:gd name="T21" fmla="*/ 6 h 34"/>
                <a:gd name="T22" fmla="*/ 8 w 12"/>
                <a:gd name="T23" fmla="*/ 4 h 34"/>
                <a:gd name="T24" fmla="*/ 6 w 12"/>
                <a:gd name="T25" fmla="*/ 4 h 34"/>
                <a:gd name="T26" fmla="*/ 4 w 12"/>
                <a:gd name="T27" fmla="*/ 2 h 34"/>
                <a:gd name="T28" fmla="*/ 2 w 12"/>
                <a:gd name="T29" fmla="*/ 2 h 34"/>
                <a:gd name="T30" fmla="*/ 2 w 12"/>
                <a:gd name="T31" fmla="*/ 0 h 34"/>
                <a:gd name="T32" fmla="*/ 0 w 12"/>
                <a:gd name="T33" fmla="*/ 0 h 34"/>
                <a:gd name="T34" fmla="*/ 0 w 12"/>
                <a:gd name="T35" fmla="*/ 2 h 34"/>
                <a:gd name="T36" fmla="*/ 0 w 12"/>
                <a:gd name="T37" fmla="*/ 4 h 34"/>
                <a:gd name="T38" fmla="*/ 0 w 12"/>
                <a:gd name="T39" fmla="*/ 4 h 34"/>
                <a:gd name="T40" fmla="*/ 0 w 12"/>
                <a:gd name="T41" fmla="*/ 6 h 34"/>
                <a:gd name="T42" fmla="*/ 2 w 12"/>
                <a:gd name="T43" fmla="*/ 8 h 34"/>
                <a:gd name="T44" fmla="*/ 4 w 12"/>
                <a:gd name="T45" fmla="*/ 10 h 34"/>
                <a:gd name="T46" fmla="*/ 4 w 12"/>
                <a:gd name="T47" fmla="*/ 12 h 34"/>
                <a:gd name="T48" fmla="*/ 4 w 12"/>
                <a:gd name="T49" fmla="*/ 14 h 34"/>
                <a:gd name="T50" fmla="*/ 4 w 12"/>
                <a:gd name="T51" fmla="*/ 14 h 34"/>
                <a:gd name="T52" fmla="*/ 4 w 12"/>
                <a:gd name="T53" fmla="*/ 14 h 34"/>
                <a:gd name="T54" fmla="*/ 4 w 12"/>
                <a:gd name="T55" fmla="*/ 16 h 34"/>
                <a:gd name="T56" fmla="*/ 4 w 12"/>
                <a:gd name="T57" fmla="*/ 16 h 34"/>
                <a:gd name="T58" fmla="*/ 4 w 12"/>
                <a:gd name="T59" fmla="*/ 18 h 34"/>
                <a:gd name="T60" fmla="*/ 6 w 12"/>
                <a:gd name="T61" fmla="*/ 18 h 34"/>
                <a:gd name="T62" fmla="*/ 6 w 12"/>
                <a:gd name="T63" fmla="*/ 20 h 34"/>
                <a:gd name="T64" fmla="*/ 8 w 12"/>
                <a:gd name="T65" fmla="*/ 20 h 34"/>
                <a:gd name="T66" fmla="*/ 8 w 12"/>
                <a:gd name="T67" fmla="*/ 20 h 34"/>
                <a:gd name="T68" fmla="*/ 8 w 12"/>
                <a:gd name="T69" fmla="*/ 20 h 34"/>
                <a:gd name="T70" fmla="*/ 10 w 12"/>
                <a:gd name="T71" fmla="*/ 18 h 34"/>
                <a:gd name="T72" fmla="*/ 10 w 12"/>
                <a:gd name="T73" fmla="*/ 20 h 34"/>
                <a:gd name="T74" fmla="*/ 8 w 12"/>
                <a:gd name="T75" fmla="*/ 22 h 34"/>
                <a:gd name="T76" fmla="*/ 8 w 12"/>
                <a:gd name="T77" fmla="*/ 24 h 34"/>
                <a:gd name="T78" fmla="*/ 10 w 12"/>
                <a:gd name="T79" fmla="*/ 30 h 34"/>
                <a:gd name="T80" fmla="*/ 10 w 12"/>
                <a:gd name="T81" fmla="*/ 30 h 34"/>
                <a:gd name="T82" fmla="*/ 10 w 12"/>
                <a:gd name="T83" fmla="*/ 34 h 34"/>
                <a:gd name="T84" fmla="*/ 12 w 12"/>
                <a:gd name="T85" fmla="*/ 34 h 34"/>
                <a:gd name="T86" fmla="*/ 12 w 12"/>
                <a:gd name="T87" fmla="*/ 32 h 34"/>
                <a:gd name="T88" fmla="*/ 12 w 12"/>
                <a:gd name="T89" fmla="*/ 20 h 34"/>
                <a:gd name="T90" fmla="*/ 12 w 12"/>
                <a:gd name="T91" fmla="*/ 20 h 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
                <a:gd name="T139" fmla="*/ 0 h 34"/>
                <a:gd name="T140" fmla="*/ 12 w 12"/>
                <a:gd name="T141" fmla="*/ 34 h 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 h="34">
                  <a:moveTo>
                    <a:pt x="12" y="20"/>
                  </a:moveTo>
                  <a:lnTo>
                    <a:pt x="12" y="16"/>
                  </a:lnTo>
                  <a:lnTo>
                    <a:pt x="12" y="14"/>
                  </a:lnTo>
                  <a:lnTo>
                    <a:pt x="12" y="12"/>
                  </a:lnTo>
                  <a:lnTo>
                    <a:pt x="10" y="12"/>
                  </a:lnTo>
                  <a:lnTo>
                    <a:pt x="10" y="14"/>
                  </a:lnTo>
                  <a:lnTo>
                    <a:pt x="10" y="10"/>
                  </a:lnTo>
                  <a:lnTo>
                    <a:pt x="10" y="6"/>
                  </a:lnTo>
                  <a:lnTo>
                    <a:pt x="8" y="6"/>
                  </a:lnTo>
                  <a:lnTo>
                    <a:pt x="8" y="4"/>
                  </a:lnTo>
                  <a:lnTo>
                    <a:pt x="6" y="4"/>
                  </a:lnTo>
                  <a:lnTo>
                    <a:pt x="4" y="2"/>
                  </a:lnTo>
                  <a:lnTo>
                    <a:pt x="2" y="2"/>
                  </a:lnTo>
                  <a:lnTo>
                    <a:pt x="2" y="0"/>
                  </a:lnTo>
                  <a:lnTo>
                    <a:pt x="0" y="0"/>
                  </a:lnTo>
                  <a:lnTo>
                    <a:pt x="0" y="2"/>
                  </a:lnTo>
                  <a:lnTo>
                    <a:pt x="0" y="4"/>
                  </a:lnTo>
                  <a:lnTo>
                    <a:pt x="0" y="6"/>
                  </a:lnTo>
                  <a:lnTo>
                    <a:pt x="2" y="8"/>
                  </a:lnTo>
                  <a:lnTo>
                    <a:pt x="4" y="10"/>
                  </a:lnTo>
                  <a:lnTo>
                    <a:pt x="4" y="12"/>
                  </a:lnTo>
                  <a:lnTo>
                    <a:pt x="4" y="14"/>
                  </a:lnTo>
                  <a:lnTo>
                    <a:pt x="4" y="16"/>
                  </a:lnTo>
                  <a:lnTo>
                    <a:pt x="4" y="18"/>
                  </a:lnTo>
                  <a:lnTo>
                    <a:pt x="6" y="18"/>
                  </a:lnTo>
                  <a:lnTo>
                    <a:pt x="6" y="20"/>
                  </a:lnTo>
                  <a:lnTo>
                    <a:pt x="8" y="20"/>
                  </a:lnTo>
                  <a:lnTo>
                    <a:pt x="10" y="18"/>
                  </a:lnTo>
                  <a:lnTo>
                    <a:pt x="10" y="20"/>
                  </a:lnTo>
                  <a:lnTo>
                    <a:pt x="8" y="22"/>
                  </a:lnTo>
                  <a:lnTo>
                    <a:pt x="8" y="24"/>
                  </a:lnTo>
                  <a:lnTo>
                    <a:pt x="10" y="30"/>
                  </a:lnTo>
                  <a:lnTo>
                    <a:pt x="10" y="34"/>
                  </a:lnTo>
                  <a:lnTo>
                    <a:pt x="12" y="34"/>
                  </a:lnTo>
                  <a:lnTo>
                    <a:pt x="12" y="32"/>
                  </a:lnTo>
                  <a:lnTo>
                    <a:pt x="12" y="20"/>
                  </a:lnTo>
                  <a:close/>
                </a:path>
              </a:pathLst>
            </a:custGeom>
            <a:solidFill>
              <a:srgbClr val="0071B4">
                <a:alpha val="34901"/>
              </a:srgbClr>
            </a:solidFill>
            <a:ln w="9525">
              <a:noFill/>
              <a:round/>
              <a:headEnd/>
              <a:tailEnd/>
            </a:ln>
          </p:spPr>
          <p:txBody>
            <a:bodyPr/>
            <a:lstStyle/>
            <a:p>
              <a:endParaRPr lang="en-US"/>
            </a:p>
          </p:txBody>
        </p:sp>
        <p:sp>
          <p:nvSpPr>
            <p:cNvPr id="14353" name="Freeform 611"/>
            <p:cNvSpPr>
              <a:spLocks/>
            </p:cNvSpPr>
            <p:nvPr/>
          </p:nvSpPr>
          <p:spPr bwMode="auto">
            <a:xfrm>
              <a:off x="680" y="2165"/>
              <a:ext cx="4" cy="2"/>
            </a:xfrm>
            <a:custGeom>
              <a:avLst/>
              <a:gdLst>
                <a:gd name="T0" fmla="*/ 0 w 4"/>
                <a:gd name="T1" fmla="*/ 0 h 2"/>
                <a:gd name="T2" fmla="*/ 0 w 4"/>
                <a:gd name="T3" fmla="*/ 2 h 2"/>
                <a:gd name="T4" fmla="*/ 2 w 4"/>
                <a:gd name="T5" fmla="*/ 2 h 2"/>
                <a:gd name="T6" fmla="*/ 4 w 4"/>
                <a:gd name="T7" fmla="*/ 0 h 2"/>
                <a:gd name="T8" fmla="*/ 4 w 4"/>
                <a:gd name="T9" fmla="*/ 0 h 2"/>
                <a:gd name="T10" fmla="*/ 2 w 4"/>
                <a:gd name="T11" fmla="*/ 0 h 2"/>
                <a:gd name="T12" fmla="*/ 0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0" y="0"/>
                  </a:moveTo>
                  <a:lnTo>
                    <a:pt x="0" y="2"/>
                  </a:lnTo>
                  <a:lnTo>
                    <a:pt x="2" y="2"/>
                  </a:lnTo>
                  <a:lnTo>
                    <a:pt x="4" y="0"/>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354" name="Freeform 612"/>
            <p:cNvSpPr>
              <a:spLocks/>
            </p:cNvSpPr>
            <p:nvPr/>
          </p:nvSpPr>
          <p:spPr bwMode="auto">
            <a:xfrm>
              <a:off x="658" y="2840"/>
              <a:ext cx="16" cy="20"/>
            </a:xfrm>
            <a:custGeom>
              <a:avLst/>
              <a:gdLst>
                <a:gd name="T0" fmla="*/ 16 w 16"/>
                <a:gd name="T1" fmla="*/ 10 h 20"/>
                <a:gd name="T2" fmla="*/ 14 w 16"/>
                <a:gd name="T3" fmla="*/ 8 h 20"/>
                <a:gd name="T4" fmla="*/ 12 w 16"/>
                <a:gd name="T5" fmla="*/ 6 h 20"/>
                <a:gd name="T6" fmla="*/ 12 w 16"/>
                <a:gd name="T7" fmla="*/ 4 h 20"/>
                <a:gd name="T8" fmla="*/ 6 w 16"/>
                <a:gd name="T9" fmla="*/ 2 h 20"/>
                <a:gd name="T10" fmla="*/ 4 w 16"/>
                <a:gd name="T11" fmla="*/ 2 h 20"/>
                <a:gd name="T12" fmla="*/ 4 w 16"/>
                <a:gd name="T13" fmla="*/ 0 h 20"/>
                <a:gd name="T14" fmla="*/ 2 w 16"/>
                <a:gd name="T15" fmla="*/ 0 h 20"/>
                <a:gd name="T16" fmla="*/ 2 w 16"/>
                <a:gd name="T17" fmla="*/ 2 h 20"/>
                <a:gd name="T18" fmla="*/ 2 w 16"/>
                <a:gd name="T19" fmla="*/ 0 h 20"/>
                <a:gd name="T20" fmla="*/ 2 w 16"/>
                <a:gd name="T21" fmla="*/ 2 h 20"/>
                <a:gd name="T22" fmla="*/ 2 w 16"/>
                <a:gd name="T23" fmla="*/ 4 h 20"/>
                <a:gd name="T24" fmla="*/ 0 w 16"/>
                <a:gd name="T25" fmla="*/ 8 h 20"/>
                <a:gd name="T26" fmla="*/ 2 w 16"/>
                <a:gd name="T27" fmla="*/ 16 h 20"/>
                <a:gd name="T28" fmla="*/ 4 w 16"/>
                <a:gd name="T29" fmla="*/ 18 h 20"/>
                <a:gd name="T30" fmla="*/ 6 w 16"/>
                <a:gd name="T31" fmla="*/ 20 h 20"/>
                <a:gd name="T32" fmla="*/ 6 w 16"/>
                <a:gd name="T33" fmla="*/ 18 h 20"/>
                <a:gd name="T34" fmla="*/ 8 w 16"/>
                <a:gd name="T35" fmla="*/ 18 h 20"/>
                <a:gd name="T36" fmla="*/ 10 w 16"/>
                <a:gd name="T37" fmla="*/ 14 h 20"/>
                <a:gd name="T38" fmla="*/ 12 w 16"/>
                <a:gd name="T39" fmla="*/ 14 h 20"/>
                <a:gd name="T40" fmla="*/ 16 w 16"/>
                <a:gd name="T41" fmla="*/ 14 h 20"/>
                <a:gd name="T42" fmla="*/ 16 w 16"/>
                <a:gd name="T43" fmla="*/ 12 h 20"/>
                <a:gd name="T44" fmla="*/ 16 w 16"/>
                <a:gd name="T45" fmla="*/ 10 h 20"/>
                <a:gd name="T46" fmla="*/ 16 w 16"/>
                <a:gd name="T47" fmla="*/ 10 h 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20"/>
                <a:gd name="T74" fmla="*/ 16 w 16"/>
                <a:gd name="T75" fmla="*/ 20 h 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20">
                  <a:moveTo>
                    <a:pt x="16" y="10"/>
                  </a:moveTo>
                  <a:lnTo>
                    <a:pt x="14" y="8"/>
                  </a:lnTo>
                  <a:lnTo>
                    <a:pt x="12" y="6"/>
                  </a:lnTo>
                  <a:lnTo>
                    <a:pt x="12" y="4"/>
                  </a:lnTo>
                  <a:lnTo>
                    <a:pt x="6" y="2"/>
                  </a:lnTo>
                  <a:lnTo>
                    <a:pt x="4" y="2"/>
                  </a:lnTo>
                  <a:lnTo>
                    <a:pt x="4" y="0"/>
                  </a:lnTo>
                  <a:lnTo>
                    <a:pt x="2" y="0"/>
                  </a:lnTo>
                  <a:lnTo>
                    <a:pt x="2" y="2"/>
                  </a:lnTo>
                  <a:lnTo>
                    <a:pt x="2" y="0"/>
                  </a:lnTo>
                  <a:lnTo>
                    <a:pt x="2" y="2"/>
                  </a:lnTo>
                  <a:lnTo>
                    <a:pt x="2" y="4"/>
                  </a:lnTo>
                  <a:lnTo>
                    <a:pt x="0" y="8"/>
                  </a:lnTo>
                  <a:lnTo>
                    <a:pt x="2" y="16"/>
                  </a:lnTo>
                  <a:lnTo>
                    <a:pt x="4" y="18"/>
                  </a:lnTo>
                  <a:lnTo>
                    <a:pt x="6" y="20"/>
                  </a:lnTo>
                  <a:lnTo>
                    <a:pt x="6" y="18"/>
                  </a:lnTo>
                  <a:lnTo>
                    <a:pt x="8" y="18"/>
                  </a:lnTo>
                  <a:lnTo>
                    <a:pt x="10" y="14"/>
                  </a:lnTo>
                  <a:lnTo>
                    <a:pt x="12" y="14"/>
                  </a:lnTo>
                  <a:lnTo>
                    <a:pt x="16" y="14"/>
                  </a:lnTo>
                  <a:lnTo>
                    <a:pt x="16" y="12"/>
                  </a:lnTo>
                  <a:lnTo>
                    <a:pt x="16" y="10"/>
                  </a:lnTo>
                  <a:close/>
                </a:path>
              </a:pathLst>
            </a:custGeom>
            <a:solidFill>
              <a:srgbClr val="0071B4">
                <a:alpha val="34901"/>
              </a:srgbClr>
            </a:solidFill>
            <a:ln w="9525">
              <a:noFill/>
              <a:round/>
              <a:headEnd/>
              <a:tailEnd/>
            </a:ln>
          </p:spPr>
          <p:txBody>
            <a:bodyPr/>
            <a:lstStyle/>
            <a:p>
              <a:endParaRPr lang="en-US"/>
            </a:p>
          </p:txBody>
        </p:sp>
        <p:sp>
          <p:nvSpPr>
            <p:cNvPr id="14355" name="Freeform 613"/>
            <p:cNvSpPr>
              <a:spLocks/>
            </p:cNvSpPr>
            <p:nvPr/>
          </p:nvSpPr>
          <p:spPr bwMode="auto">
            <a:xfrm>
              <a:off x="694" y="2149"/>
              <a:ext cx="6" cy="4"/>
            </a:xfrm>
            <a:custGeom>
              <a:avLst/>
              <a:gdLst>
                <a:gd name="T0" fmla="*/ 4 w 6"/>
                <a:gd name="T1" fmla="*/ 0 h 4"/>
                <a:gd name="T2" fmla="*/ 2 w 6"/>
                <a:gd name="T3" fmla="*/ 0 h 4"/>
                <a:gd name="T4" fmla="*/ 2 w 6"/>
                <a:gd name="T5" fmla="*/ 0 h 4"/>
                <a:gd name="T6" fmla="*/ 0 w 6"/>
                <a:gd name="T7" fmla="*/ 2 h 4"/>
                <a:gd name="T8" fmla="*/ 2 w 6"/>
                <a:gd name="T9" fmla="*/ 4 h 4"/>
                <a:gd name="T10" fmla="*/ 4 w 6"/>
                <a:gd name="T11" fmla="*/ 2 h 4"/>
                <a:gd name="T12" fmla="*/ 6 w 6"/>
                <a:gd name="T13" fmla="*/ 0 h 4"/>
                <a:gd name="T14" fmla="*/ 6 w 6"/>
                <a:gd name="T15" fmla="*/ 0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2" y="0"/>
                  </a:lnTo>
                  <a:lnTo>
                    <a:pt x="0" y="2"/>
                  </a:lnTo>
                  <a:lnTo>
                    <a:pt x="2" y="4"/>
                  </a:lnTo>
                  <a:lnTo>
                    <a:pt x="4" y="2"/>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4356" name="Freeform 614"/>
            <p:cNvSpPr>
              <a:spLocks/>
            </p:cNvSpPr>
            <p:nvPr/>
          </p:nvSpPr>
          <p:spPr bwMode="auto">
            <a:xfrm>
              <a:off x="1974" y="2974"/>
              <a:ext cx="12" cy="12"/>
            </a:xfrm>
            <a:custGeom>
              <a:avLst/>
              <a:gdLst>
                <a:gd name="T0" fmla="*/ 12 w 12"/>
                <a:gd name="T1" fmla="*/ 2 h 12"/>
                <a:gd name="T2" fmla="*/ 12 w 12"/>
                <a:gd name="T3" fmla="*/ 0 h 12"/>
                <a:gd name="T4" fmla="*/ 4 w 12"/>
                <a:gd name="T5" fmla="*/ 2 h 12"/>
                <a:gd name="T6" fmla="*/ 4 w 12"/>
                <a:gd name="T7" fmla="*/ 2 h 12"/>
                <a:gd name="T8" fmla="*/ 2 w 12"/>
                <a:gd name="T9" fmla="*/ 2 h 12"/>
                <a:gd name="T10" fmla="*/ 2 w 12"/>
                <a:gd name="T11" fmla="*/ 4 h 12"/>
                <a:gd name="T12" fmla="*/ 4 w 12"/>
                <a:gd name="T13" fmla="*/ 4 h 12"/>
                <a:gd name="T14" fmla="*/ 4 w 12"/>
                <a:gd name="T15" fmla="*/ 4 h 12"/>
                <a:gd name="T16" fmla="*/ 6 w 12"/>
                <a:gd name="T17" fmla="*/ 4 h 12"/>
                <a:gd name="T18" fmla="*/ 4 w 12"/>
                <a:gd name="T19" fmla="*/ 8 h 12"/>
                <a:gd name="T20" fmla="*/ 4 w 12"/>
                <a:gd name="T21" fmla="*/ 10 h 12"/>
                <a:gd name="T22" fmla="*/ 0 w 12"/>
                <a:gd name="T23" fmla="*/ 10 h 12"/>
                <a:gd name="T24" fmla="*/ 0 w 12"/>
                <a:gd name="T25" fmla="*/ 12 h 12"/>
                <a:gd name="T26" fmla="*/ 10 w 12"/>
                <a:gd name="T27" fmla="*/ 10 h 12"/>
                <a:gd name="T28" fmla="*/ 12 w 12"/>
                <a:gd name="T29" fmla="*/ 10 h 12"/>
                <a:gd name="T30" fmla="*/ 12 w 12"/>
                <a:gd name="T31" fmla="*/ 8 h 12"/>
                <a:gd name="T32" fmla="*/ 12 w 12"/>
                <a:gd name="T33" fmla="*/ 6 h 12"/>
                <a:gd name="T34" fmla="*/ 12 w 12"/>
                <a:gd name="T35" fmla="*/ 6 h 12"/>
                <a:gd name="T36" fmla="*/ 12 w 12"/>
                <a:gd name="T37" fmla="*/ 2 h 12"/>
                <a:gd name="T38" fmla="*/ 12 w 12"/>
                <a:gd name="T39" fmla="*/ 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2"/>
                <a:gd name="T62" fmla="*/ 12 w 12"/>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2">
                  <a:moveTo>
                    <a:pt x="12" y="2"/>
                  </a:moveTo>
                  <a:lnTo>
                    <a:pt x="12" y="0"/>
                  </a:lnTo>
                  <a:lnTo>
                    <a:pt x="4" y="2"/>
                  </a:lnTo>
                  <a:lnTo>
                    <a:pt x="2" y="2"/>
                  </a:lnTo>
                  <a:lnTo>
                    <a:pt x="2" y="4"/>
                  </a:lnTo>
                  <a:lnTo>
                    <a:pt x="4" y="4"/>
                  </a:lnTo>
                  <a:lnTo>
                    <a:pt x="6" y="4"/>
                  </a:lnTo>
                  <a:lnTo>
                    <a:pt x="4" y="8"/>
                  </a:lnTo>
                  <a:lnTo>
                    <a:pt x="4" y="10"/>
                  </a:lnTo>
                  <a:lnTo>
                    <a:pt x="0" y="10"/>
                  </a:lnTo>
                  <a:lnTo>
                    <a:pt x="0" y="12"/>
                  </a:lnTo>
                  <a:lnTo>
                    <a:pt x="10" y="10"/>
                  </a:lnTo>
                  <a:lnTo>
                    <a:pt x="12" y="10"/>
                  </a:lnTo>
                  <a:lnTo>
                    <a:pt x="12" y="8"/>
                  </a:lnTo>
                  <a:lnTo>
                    <a:pt x="12" y="6"/>
                  </a:lnTo>
                  <a:lnTo>
                    <a:pt x="12" y="2"/>
                  </a:lnTo>
                  <a:close/>
                </a:path>
              </a:pathLst>
            </a:custGeom>
            <a:solidFill>
              <a:srgbClr val="0071B4">
                <a:alpha val="34901"/>
              </a:srgbClr>
            </a:solidFill>
            <a:ln w="9525">
              <a:noFill/>
              <a:round/>
              <a:headEnd/>
              <a:tailEnd/>
            </a:ln>
          </p:spPr>
          <p:txBody>
            <a:bodyPr/>
            <a:lstStyle/>
            <a:p>
              <a:endParaRPr lang="en-US"/>
            </a:p>
          </p:txBody>
        </p:sp>
        <p:sp>
          <p:nvSpPr>
            <p:cNvPr id="14357" name="Freeform 615"/>
            <p:cNvSpPr>
              <a:spLocks/>
            </p:cNvSpPr>
            <p:nvPr/>
          </p:nvSpPr>
          <p:spPr bwMode="auto">
            <a:xfrm>
              <a:off x="489" y="1656"/>
              <a:ext cx="1861" cy="2363"/>
            </a:xfrm>
            <a:custGeom>
              <a:avLst/>
              <a:gdLst>
                <a:gd name="T0" fmla="*/ 1642 w 1861"/>
                <a:gd name="T1" fmla="*/ 1493 h 2363"/>
                <a:gd name="T2" fmla="*/ 1499 w 1861"/>
                <a:gd name="T3" fmla="*/ 1344 h 2363"/>
                <a:gd name="T4" fmla="*/ 1348 w 1861"/>
                <a:gd name="T5" fmla="*/ 1316 h 2363"/>
                <a:gd name="T6" fmla="*/ 1179 w 1861"/>
                <a:gd name="T7" fmla="*/ 1308 h 2363"/>
                <a:gd name="T8" fmla="*/ 1073 w 1861"/>
                <a:gd name="T9" fmla="*/ 1200 h 2363"/>
                <a:gd name="T10" fmla="*/ 1001 w 1861"/>
                <a:gd name="T11" fmla="*/ 1055 h 2363"/>
                <a:gd name="T12" fmla="*/ 1105 w 1861"/>
                <a:gd name="T13" fmla="*/ 1025 h 2363"/>
                <a:gd name="T14" fmla="*/ 1220 w 1861"/>
                <a:gd name="T15" fmla="*/ 991 h 2363"/>
                <a:gd name="T16" fmla="*/ 1284 w 1861"/>
                <a:gd name="T17" fmla="*/ 910 h 2363"/>
                <a:gd name="T18" fmla="*/ 1312 w 1861"/>
                <a:gd name="T19" fmla="*/ 868 h 2363"/>
                <a:gd name="T20" fmla="*/ 1394 w 1861"/>
                <a:gd name="T21" fmla="*/ 780 h 2363"/>
                <a:gd name="T22" fmla="*/ 1477 w 1861"/>
                <a:gd name="T23" fmla="*/ 770 h 2363"/>
                <a:gd name="T24" fmla="*/ 1417 w 1861"/>
                <a:gd name="T25" fmla="*/ 663 h 2363"/>
                <a:gd name="T26" fmla="*/ 1515 w 1861"/>
                <a:gd name="T27" fmla="*/ 585 h 2363"/>
                <a:gd name="T28" fmla="*/ 1485 w 1861"/>
                <a:gd name="T29" fmla="*/ 507 h 2363"/>
                <a:gd name="T30" fmla="*/ 1447 w 1861"/>
                <a:gd name="T31" fmla="*/ 410 h 2363"/>
                <a:gd name="T32" fmla="*/ 1358 w 1861"/>
                <a:gd name="T33" fmla="*/ 416 h 2363"/>
                <a:gd name="T34" fmla="*/ 1256 w 1861"/>
                <a:gd name="T35" fmla="*/ 362 h 2363"/>
                <a:gd name="T36" fmla="*/ 1250 w 1861"/>
                <a:gd name="T37" fmla="*/ 609 h 2363"/>
                <a:gd name="T38" fmla="*/ 1123 w 1861"/>
                <a:gd name="T39" fmla="*/ 523 h 2363"/>
                <a:gd name="T40" fmla="*/ 1075 w 1861"/>
                <a:gd name="T41" fmla="*/ 316 h 2363"/>
                <a:gd name="T42" fmla="*/ 1091 w 1861"/>
                <a:gd name="T43" fmla="*/ 237 h 2363"/>
                <a:gd name="T44" fmla="*/ 1202 w 1861"/>
                <a:gd name="T45" fmla="*/ 143 h 2363"/>
                <a:gd name="T46" fmla="*/ 1115 w 1861"/>
                <a:gd name="T47" fmla="*/ 147 h 2363"/>
                <a:gd name="T48" fmla="*/ 1039 w 1861"/>
                <a:gd name="T49" fmla="*/ 10 h 2363"/>
                <a:gd name="T50" fmla="*/ 1037 w 1861"/>
                <a:gd name="T51" fmla="*/ 127 h 2363"/>
                <a:gd name="T52" fmla="*/ 977 w 1861"/>
                <a:gd name="T53" fmla="*/ 167 h 2363"/>
                <a:gd name="T54" fmla="*/ 864 w 1861"/>
                <a:gd name="T55" fmla="*/ 125 h 2363"/>
                <a:gd name="T56" fmla="*/ 850 w 1861"/>
                <a:gd name="T57" fmla="*/ 193 h 2363"/>
                <a:gd name="T58" fmla="*/ 739 w 1861"/>
                <a:gd name="T59" fmla="*/ 155 h 2363"/>
                <a:gd name="T60" fmla="*/ 607 w 1861"/>
                <a:gd name="T61" fmla="*/ 85 h 2363"/>
                <a:gd name="T62" fmla="*/ 496 w 1861"/>
                <a:gd name="T63" fmla="*/ 115 h 2363"/>
                <a:gd name="T64" fmla="*/ 440 w 1861"/>
                <a:gd name="T65" fmla="*/ 127 h 2363"/>
                <a:gd name="T66" fmla="*/ 213 w 1861"/>
                <a:gd name="T67" fmla="*/ 51 h 2363"/>
                <a:gd name="T68" fmla="*/ 113 w 1861"/>
                <a:gd name="T69" fmla="*/ 67 h 2363"/>
                <a:gd name="T70" fmla="*/ 79 w 1861"/>
                <a:gd name="T71" fmla="*/ 193 h 2363"/>
                <a:gd name="T72" fmla="*/ 60 w 1861"/>
                <a:gd name="T73" fmla="*/ 227 h 2363"/>
                <a:gd name="T74" fmla="*/ 103 w 1861"/>
                <a:gd name="T75" fmla="*/ 274 h 2363"/>
                <a:gd name="T76" fmla="*/ 44 w 1861"/>
                <a:gd name="T77" fmla="*/ 390 h 2363"/>
                <a:gd name="T78" fmla="*/ 109 w 1861"/>
                <a:gd name="T79" fmla="*/ 450 h 2363"/>
                <a:gd name="T80" fmla="*/ 64 w 1861"/>
                <a:gd name="T81" fmla="*/ 545 h 2363"/>
                <a:gd name="T82" fmla="*/ 157 w 1861"/>
                <a:gd name="T83" fmla="*/ 497 h 2363"/>
                <a:gd name="T84" fmla="*/ 255 w 1861"/>
                <a:gd name="T85" fmla="*/ 378 h 2363"/>
                <a:gd name="T86" fmla="*/ 275 w 1861"/>
                <a:gd name="T87" fmla="*/ 410 h 2363"/>
                <a:gd name="T88" fmla="*/ 350 w 1861"/>
                <a:gd name="T89" fmla="*/ 416 h 2363"/>
                <a:gd name="T90" fmla="*/ 442 w 1861"/>
                <a:gd name="T91" fmla="*/ 456 h 2363"/>
                <a:gd name="T92" fmla="*/ 482 w 1861"/>
                <a:gd name="T93" fmla="*/ 481 h 2363"/>
                <a:gd name="T94" fmla="*/ 523 w 1861"/>
                <a:gd name="T95" fmla="*/ 547 h 2363"/>
                <a:gd name="T96" fmla="*/ 563 w 1861"/>
                <a:gd name="T97" fmla="*/ 633 h 2363"/>
                <a:gd name="T98" fmla="*/ 635 w 1861"/>
                <a:gd name="T99" fmla="*/ 681 h 2363"/>
                <a:gd name="T100" fmla="*/ 615 w 1861"/>
                <a:gd name="T101" fmla="*/ 798 h 2363"/>
                <a:gd name="T102" fmla="*/ 729 w 1861"/>
                <a:gd name="T103" fmla="*/ 1019 h 2363"/>
                <a:gd name="T104" fmla="*/ 802 w 1861"/>
                <a:gd name="T105" fmla="*/ 1113 h 2363"/>
                <a:gd name="T106" fmla="*/ 812 w 1861"/>
                <a:gd name="T107" fmla="*/ 1079 h 2363"/>
                <a:gd name="T108" fmla="*/ 979 w 1861"/>
                <a:gd name="T109" fmla="*/ 1244 h 2363"/>
                <a:gd name="T110" fmla="*/ 1206 w 1861"/>
                <a:gd name="T111" fmla="*/ 1356 h 2363"/>
                <a:gd name="T112" fmla="*/ 1232 w 1861"/>
                <a:gd name="T113" fmla="*/ 1503 h 2363"/>
                <a:gd name="T114" fmla="*/ 1322 w 1861"/>
                <a:gd name="T115" fmla="*/ 2074 h 2363"/>
                <a:gd name="T116" fmla="*/ 1324 w 1861"/>
                <a:gd name="T117" fmla="*/ 2196 h 2363"/>
                <a:gd name="T118" fmla="*/ 1314 w 1861"/>
                <a:gd name="T119" fmla="*/ 2260 h 2363"/>
                <a:gd name="T120" fmla="*/ 1356 w 1861"/>
                <a:gd name="T121" fmla="*/ 2363 h 2363"/>
                <a:gd name="T122" fmla="*/ 1451 w 1861"/>
                <a:gd name="T123" fmla="*/ 2134 h 2363"/>
                <a:gd name="T124" fmla="*/ 1623 w 1861"/>
                <a:gd name="T125" fmla="*/ 1941 h 23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1"/>
                <a:gd name="T190" fmla="*/ 0 h 2363"/>
                <a:gd name="T191" fmla="*/ 1861 w 1861"/>
                <a:gd name="T192" fmla="*/ 2363 h 23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1" h="2363">
                  <a:moveTo>
                    <a:pt x="1853" y="1543"/>
                  </a:moveTo>
                  <a:lnTo>
                    <a:pt x="1851" y="1541"/>
                  </a:lnTo>
                  <a:lnTo>
                    <a:pt x="1838" y="1541"/>
                  </a:lnTo>
                  <a:lnTo>
                    <a:pt x="1836" y="1541"/>
                  </a:lnTo>
                  <a:lnTo>
                    <a:pt x="1834" y="1539"/>
                  </a:lnTo>
                  <a:lnTo>
                    <a:pt x="1832" y="1539"/>
                  </a:lnTo>
                  <a:lnTo>
                    <a:pt x="1792" y="1511"/>
                  </a:lnTo>
                  <a:lnTo>
                    <a:pt x="1766" y="1511"/>
                  </a:lnTo>
                  <a:lnTo>
                    <a:pt x="1746" y="1505"/>
                  </a:lnTo>
                  <a:lnTo>
                    <a:pt x="1744" y="1505"/>
                  </a:lnTo>
                  <a:lnTo>
                    <a:pt x="1742" y="1505"/>
                  </a:lnTo>
                  <a:lnTo>
                    <a:pt x="1742" y="1503"/>
                  </a:lnTo>
                  <a:lnTo>
                    <a:pt x="1730" y="1507"/>
                  </a:lnTo>
                  <a:lnTo>
                    <a:pt x="1728" y="1507"/>
                  </a:lnTo>
                  <a:lnTo>
                    <a:pt x="1728" y="1505"/>
                  </a:lnTo>
                  <a:lnTo>
                    <a:pt x="1730" y="1503"/>
                  </a:lnTo>
                  <a:lnTo>
                    <a:pt x="1730" y="1501"/>
                  </a:lnTo>
                  <a:lnTo>
                    <a:pt x="1728" y="1499"/>
                  </a:lnTo>
                  <a:lnTo>
                    <a:pt x="1726" y="1501"/>
                  </a:lnTo>
                  <a:lnTo>
                    <a:pt x="1726" y="1499"/>
                  </a:lnTo>
                  <a:lnTo>
                    <a:pt x="1728" y="1495"/>
                  </a:lnTo>
                  <a:lnTo>
                    <a:pt x="1726" y="1493"/>
                  </a:lnTo>
                  <a:lnTo>
                    <a:pt x="1722" y="1491"/>
                  </a:lnTo>
                  <a:lnTo>
                    <a:pt x="1720" y="1491"/>
                  </a:lnTo>
                  <a:lnTo>
                    <a:pt x="1718" y="1493"/>
                  </a:lnTo>
                  <a:lnTo>
                    <a:pt x="1716" y="1493"/>
                  </a:lnTo>
                  <a:lnTo>
                    <a:pt x="1716" y="1491"/>
                  </a:lnTo>
                  <a:lnTo>
                    <a:pt x="1716" y="1489"/>
                  </a:lnTo>
                  <a:lnTo>
                    <a:pt x="1714" y="1487"/>
                  </a:lnTo>
                  <a:lnTo>
                    <a:pt x="1710" y="1487"/>
                  </a:lnTo>
                  <a:lnTo>
                    <a:pt x="1708" y="1485"/>
                  </a:lnTo>
                  <a:lnTo>
                    <a:pt x="1706" y="1485"/>
                  </a:lnTo>
                  <a:lnTo>
                    <a:pt x="1704" y="1483"/>
                  </a:lnTo>
                  <a:lnTo>
                    <a:pt x="1700" y="1483"/>
                  </a:lnTo>
                  <a:lnTo>
                    <a:pt x="1688" y="1479"/>
                  </a:lnTo>
                  <a:lnTo>
                    <a:pt x="1680" y="1479"/>
                  </a:lnTo>
                  <a:lnTo>
                    <a:pt x="1678" y="1479"/>
                  </a:lnTo>
                  <a:lnTo>
                    <a:pt x="1676" y="1483"/>
                  </a:lnTo>
                  <a:lnTo>
                    <a:pt x="1676" y="1485"/>
                  </a:lnTo>
                  <a:lnTo>
                    <a:pt x="1672" y="1491"/>
                  </a:lnTo>
                  <a:lnTo>
                    <a:pt x="1666" y="1491"/>
                  </a:lnTo>
                  <a:lnTo>
                    <a:pt x="1666" y="1493"/>
                  </a:lnTo>
                  <a:lnTo>
                    <a:pt x="1662" y="1499"/>
                  </a:lnTo>
                  <a:lnTo>
                    <a:pt x="1662" y="1501"/>
                  </a:lnTo>
                  <a:lnTo>
                    <a:pt x="1662" y="1503"/>
                  </a:lnTo>
                  <a:lnTo>
                    <a:pt x="1660" y="1503"/>
                  </a:lnTo>
                  <a:lnTo>
                    <a:pt x="1660" y="1499"/>
                  </a:lnTo>
                  <a:lnTo>
                    <a:pt x="1660" y="1495"/>
                  </a:lnTo>
                  <a:lnTo>
                    <a:pt x="1658" y="1495"/>
                  </a:lnTo>
                  <a:lnTo>
                    <a:pt x="1656" y="1497"/>
                  </a:lnTo>
                  <a:lnTo>
                    <a:pt x="1646" y="1495"/>
                  </a:lnTo>
                  <a:lnTo>
                    <a:pt x="1646" y="1497"/>
                  </a:lnTo>
                  <a:lnTo>
                    <a:pt x="1644" y="1497"/>
                  </a:lnTo>
                  <a:lnTo>
                    <a:pt x="1644" y="1495"/>
                  </a:lnTo>
                  <a:lnTo>
                    <a:pt x="1642" y="1495"/>
                  </a:lnTo>
                  <a:lnTo>
                    <a:pt x="1638" y="1497"/>
                  </a:lnTo>
                  <a:lnTo>
                    <a:pt x="1636" y="1497"/>
                  </a:lnTo>
                  <a:lnTo>
                    <a:pt x="1632" y="1495"/>
                  </a:lnTo>
                  <a:lnTo>
                    <a:pt x="1632" y="1497"/>
                  </a:lnTo>
                  <a:lnTo>
                    <a:pt x="1630" y="1499"/>
                  </a:lnTo>
                  <a:lnTo>
                    <a:pt x="1630" y="1497"/>
                  </a:lnTo>
                  <a:lnTo>
                    <a:pt x="1630" y="1495"/>
                  </a:lnTo>
                  <a:lnTo>
                    <a:pt x="1632" y="1495"/>
                  </a:lnTo>
                  <a:lnTo>
                    <a:pt x="1634" y="1495"/>
                  </a:lnTo>
                  <a:lnTo>
                    <a:pt x="1636" y="1495"/>
                  </a:lnTo>
                  <a:lnTo>
                    <a:pt x="1638" y="1495"/>
                  </a:lnTo>
                  <a:lnTo>
                    <a:pt x="1640" y="1495"/>
                  </a:lnTo>
                  <a:lnTo>
                    <a:pt x="1642" y="1493"/>
                  </a:lnTo>
                  <a:lnTo>
                    <a:pt x="1642" y="1487"/>
                  </a:lnTo>
                  <a:lnTo>
                    <a:pt x="1640" y="1487"/>
                  </a:lnTo>
                  <a:lnTo>
                    <a:pt x="1638" y="1485"/>
                  </a:lnTo>
                  <a:lnTo>
                    <a:pt x="1638" y="1483"/>
                  </a:lnTo>
                  <a:lnTo>
                    <a:pt x="1640" y="1483"/>
                  </a:lnTo>
                  <a:lnTo>
                    <a:pt x="1640" y="1481"/>
                  </a:lnTo>
                  <a:lnTo>
                    <a:pt x="1638" y="1481"/>
                  </a:lnTo>
                  <a:lnTo>
                    <a:pt x="1636" y="1483"/>
                  </a:lnTo>
                  <a:lnTo>
                    <a:pt x="1636" y="1485"/>
                  </a:lnTo>
                  <a:lnTo>
                    <a:pt x="1632" y="1485"/>
                  </a:lnTo>
                  <a:lnTo>
                    <a:pt x="1632" y="1481"/>
                  </a:lnTo>
                  <a:lnTo>
                    <a:pt x="1632" y="1477"/>
                  </a:lnTo>
                  <a:lnTo>
                    <a:pt x="1632" y="1475"/>
                  </a:lnTo>
                  <a:lnTo>
                    <a:pt x="1646" y="1459"/>
                  </a:lnTo>
                  <a:lnTo>
                    <a:pt x="1648" y="1457"/>
                  </a:lnTo>
                  <a:lnTo>
                    <a:pt x="1650" y="1455"/>
                  </a:lnTo>
                  <a:lnTo>
                    <a:pt x="1652" y="1447"/>
                  </a:lnTo>
                  <a:lnTo>
                    <a:pt x="1650" y="1445"/>
                  </a:lnTo>
                  <a:lnTo>
                    <a:pt x="1648" y="1445"/>
                  </a:lnTo>
                  <a:lnTo>
                    <a:pt x="1644" y="1445"/>
                  </a:lnTo>
                  <a:lnTo>
                    <a:pt x="1642" y="1435"/>
                  </a:lnTo>
                  <a:lnTo>
                    <a:pt x="1636" y="1417"/>
                  </a:lnTo>
                  <a:lnTo>
                    <a:pt x="1632" y="1411"/>
                  </a:lnTo>
                  <a:lnTo>
                    <a:pt x="1630" y="1411"/>
                  </a:lnTo>
                  <a:lnTo>
                    <a:pt x="1630" y="1413"/>
                  </a:lnTo>
                  <a:lnTo>
                    <a:pt x="1629" y="1413"/>
                  </a:lnTo>
                  <a:lnTo>
                    <a:pt x="1619" y="1427"/>
                  </a:lnTo>
                  <a:lnTo>
                    <a:pt x="1629" y="1413"/>
                  </a:lnTo>
                  <a:lnTo>
                    <a:pt x="1629" y="1409"/>
                  </a:lnTo>
                  <a:lnTo>
                    <a:pt x="1619" y="1401"/>
                  </a:lnTo>
                  <a:lnTo>
                    <a:pt x="1599" y="1391"/>
                  </a:lnTo>
                  <a:lnTo>
                    <a:pt x="1597" y="1391"/>
                  </a:lnTo>
                  <a:lnTo>
                    <a:pt x="1595" y="1393"/>
                  </a:lnTo>
                  <a:lnTo>
                    <a:pt x="1595" y="1389"/>
                  </a:lnTo>
                  <a:lnTo>
                    <a:pt x="1581" y="1387"/>
                  </a:lnTo>
                  <a:lnTo>
                    <a:pt x="1561" y="1389"/>
                  </a:lnTo>
                  <a:lnTo>
                    <a:pt x="1555" y="1387"/>
                  </a:lnTo>
                  <a:lnTo>
                    <a:pt x="1553" y="1389"/>
                  </a:lnTo>
                  <a:lnTo>
                    <a:pt x="1551" y="1387"/>
                  </a:lnTo>
                  <a:lnTo>
                    <a:pt x="1549" y="1383"/>
                  </a:lnTo>
                  <a:lnTo>
                    <a:pt x="1547" y="1381"/>
                  </a:lnTo>
                  <a:lnTo>
                    <a:pt x="1543" y="1377"/>
                  </a:lnTo>
                  <a:lnTo>
                    <a:pt x="1541" y="1375"/>
                  </a:lnTo>
                  <a:lnTo>
                    <a:pt x="1537" y="1375"/>
                  </a:lnTo>
                  <a:lnTo>
                    <a:pt x="1533" y="1375"/>
                  </a:lnTo>
                  <a:lnTo>
                    <a:pt x="1531" y="1373"/>
                  </a:lnTo>
                  <a:lnTo>
                    <a:pt x="1531" y="1368"/>
                  </a:lnTo>
                  <a:lnTo>
                    <a:pt x="1517" y="1354"/>
                  </a:lnTo>
                  <a:lnTo>
                    <a:pt x="1515" y="1354"/>
                  </a:lnTo>
                  <a:lnTo>
                    <a:pt x="1513" y="1354"/>
                  </a:lnTo>
                  <a:lnTo>
                    <a:pt x="1509" y="1350"/>
                  </a:lnTo>
                  <a:lnTo>
                    <a:pt x="1505" y="1350"/>
                  </a:lnTo>
                  <a:lnTo>
                    <a:pt x="1503" y="1352"/>
                  </a:lnTo>
                  <a:lnTo>
                    <a:pt x="1501" y="1352"/>
                  </a:lnTo>
                  <a:lnTo>
                    <a:pt x="1497" y="1352"/>
                  </a:lnTo>
                  <a:lnTo>
                    <a:pt x="1497" y="1350"/>
                  </a:lnTo>
                  <a:lnTo>
                    <a:pt x="1499" y="1350"/>
                  </a:lnTo>
                  <a:lnTo>
                    <a:pt x="1501" y="1348"/>
                  </a:lnTo>
                  <a:lnTo>
                    <a:pt x="1499" y="1344"/>
                  </a:lnTo>
                  <a:lnTo>
                    <a:pt x="1497" y="1340"/>
                  </a:lnTo>
                  <a:lnTo>
                    <a:pt x="1495" y="1338"/>
                  </a:lnTo>
                  <a:lnTo>
                    <a:pt x="1483" y="1332"/>
                  </a:lnTo>
                  <a:lnTo>
                    <a:pt x="1479" y="1334"/>
                  </a:lnTo>
                  <a:lnTo>
                    <a:pt x="1477" y="1332"/>
                  </a:lnTo>
                  <a:lnTo>
                    <a:pt x="1477" y="1330"/>
                  </a:lnTo>
                  <a:lnTo>
                    <a:pt x="1475" y="1328"/>
                  </a:lnTo>
                  <a:lnTo>
                    <a:pt x="1473" y="1326"/>
                  </a:lnTo>
                  <a:lnTo>
                    <a:pt x="1469" y="1326"/>
                  </a:lnTo>
                  <a:lnTo>
                    <a:pt x="1469" y="1324"/>
                  </a:lnTo>
                  <a:lnTo>
                    <a:pt x="1471" y="1324"/>
                  </a:lnTo>
                  <a:lnTo>
                    <a:pt x="1473" y="1322"/>
                  </a:lnTo>
                  <a:lnTo>
                    <a:pt x="1477" y="1322"/>
                  </a:lnTo>
                  <a:lnTo>
                    <a:pt x="1479" y="1322"/>
                  </a:lnTo>
                  <a:lnTo>
                    <a:pt x="1481" y="1322"/>
                  </a:lnTo>
                  <a:lnTo>
                    <a:pt x="1483" y="1320"/>
                  </a:lnTo>
                  <a:lnTo>
                    <a:pt x="1453" y="1320"/>
                  </a:lnTo>
                  <a:lnTo>
                    <a:pt x="1451" y="1322"/>
                  </a:lnTo>
                  <a:lnTo>
                    <a:pt x="1453" y="1322"/>
                  </a:lnTo>
                  <a:lnTo>
                    <a:pt x="1459" y="1322"/>
                  </a:lnTo>
                  <a:lnTo>
                    <a:pt x="1457" y="1324"/>
                  </a:lnTo>
                  <a:lnTo>
                    <a:pt x="1451" y="1324"/>
                  </a:lnTo>
                  <a:lnTo>
                    <a:pt x="1445" y="1326"/>
                  </a:lnTo>
                  <a:lnTo>
                    <a:pt x="1435" y="1328"/>
                  </a:lnTo>
                  <a:lnTo>
                    <a:pt x="1429" y="1326"/>
                  </a:lnTo>
                  <a:lnTo>
                    <a:pt x="1427" y="1324"/>
                  </a:lnTo>
                  <a:lnTo>
                    <a:pt x="1427" y="1322"/>
                  </a:lnTo>
                  <a:lnTo>
                    <a:pt x="1425" y="1322"/>
                  </a:lnTo>
                  <a:lnTo>
                    <a:pt x="1400" y="1324"/>
                  </a:lnTo>
                  <a:lnTo>
                    <a:pt x="1398" y="1322"/>
                  </a:lnTo>
                  <a:lnTo>
                    <a:pt x="1396" y="1314"/>
                  </a:lnTo>
                  <a:lnTo>
                    <a:pt x="1394" y="1312"/>
                  </a:lnTo>
                  <a:lnTo>
                    <a:pt x="1378" y="1310"/>
                  </a:lnTo>
                  <a:lnTo>
                    <a:pt x="1376" y="1306"/>
                  </a:lnTo>
                  <a:lnTo>
                    <a:pt x="1374" y="1300"/>
                  </a:lnTo>
                  <a:lnTo>
                    <a:pt x="1372" y="1298"/>
                  </a:lnTo>
                  <a:lnTo>
                    <a:pt x="1370" y="1300"/>
                  </a:lnTo>
                  <a:lnTo>
                    <a:pt x="1368" y="1306"/>
                  </a:lnTo>
                  <a:lnTo>
                    <a:pt x="1370" y="1306"/>
                  </a:lnTo>
                  <a:lnTo>
                    <a:pt x="1374" y="1306"/>
                  </a:lnTo>
                  <a:lnTo>
                    <a:pt x="1374" y="1308"/>
                  </a:lnTo>
                  <a:lnTo>
                    <a:pt x="1374" y="1310"/>
                  </a:lnTo>
                  <a:lnTo>
                    <a:pt x="1360" y="1312"/>
                  </a:lnTo>
                  <a:lnTo>
                    <a:pt x="1356" y="1316"/>
                  </a:lnTo>
                  <a:lnTo>
                    <a:pt x="1354" y="1316"/>
                  </a:lnTo>
                  <a:lnTo>
                    <a:pt x="1352" y="1316"/>
                  </a:lnTo>
                  <a:lnTo>
                    <a:pt x="1352" y="1318"/>
                  </a:lnTo>
                  <a:lnTo>
                    <a:pt x="1352" y="1324"/>
                  </a:lnTo>
                  <a:lnTo>
                    <a:pt x="1356" y="1334"/>
                  </a:lnTo>
                  <a:lnTo>
                    <a:pt x="1356" y="1340"/>
                  </a:lnTo>
                  <a:lnTo>
                    <a:pt x="1354" y="1344"/>
                  </a:lnTo>
                  <a:lnTo>
                    <a:pt x="1352" y="1344"/>
                  </a:lnTo>
                  <a:lnTo>
                    <a:pt x="1350" y="1344"/>
                  </a:lnTo>
                  <a:lnTo>
                    <a:pt x="1348" y="1344"/>
                  </a:lnTo>
                  <a:lnTo>
                    <a:pt x="1348" y="1340"/>
                  </a:lnTo>
                  <a:lnTo>
                    <a:pt x="1346" y="1338"/>
                  </a:lnTo>
                  <a:lnTo>
                    <a:pt x="1344" y="1336"/>
                  </a:lnTo>
                  <a:lnTo>
                    <a:pt x="1344" y="1334"/>
                  </a:lnTo>
                  <a:lnTo>
                    <a:pt x="1344" y="1330"/>
                  </a:lnTo>
                  <a:lnTo>
                    <a:pt x="1344" y="1328"/>
                  </a:lnTo>
                  <a:lnTo>
                    <a:pt x="1348" y="1324"/>
                  </a:lnTo>
                  <a:lnTo>
                    <a:pt x="1350" y="1318"/>
                  </a:lnTo>
                  <a:lnTo>
                    <a:pt x="1348" y="1318"/>
                  </a:lnTo>
                  <a:lnTo>
                    <a:pt x="1348" y="1316"/>
                  </a:lnTo>
                  <a:lnTo>
                    <a:pt x="1346" y="1312"/>
                  </a:lnTo>
                  <a:lnTo>
                    <a:pt x="1346" y="1308"/>
                  </a:lnTo>
                  <a:lnTo>
                    <a:pt x="1350" y="1306"/>
                  </a:lnTo>
                  <a:lnTo>
                    <a:pt x="1352" y="1304"/>
                  </a:lnTo>
                  <a:lnTo>
                    <a:pt x="1354" y="1302"/>
                  </a:lnTo>
                  <a:lnTo>
                    <a:pt x="1354" y="1298"/>
                  </a:lnTo>
                  <a:lnTo>
                    <a:pt x="1352" y="1298"/>
                  </a:lnTo>
                  <a:lnTo>
                    <a:pt x="1348" y="1296"/>
                  </a:lnTo>
                  <a:lnTo>
                    <a:pt x="1346" y="1298"/>
                  </a:lnTo>
                  <a:lnTo>
                    <a:pt x="1346" y="1296"/>
                  </a:lnTo>
                  <a:lnTo>
                    <a:pt x="1346" y="1298"/>
                  </a:lnTo>
                  <a:lnTo>
                    <a:pt x="1346" y="1300"/>
                  </a:lnTo>
                  <a:lnTo>
                    <a:pt x="1344" y="1300"/>
                  </a:lnTo>
                  <a:lnTo>
                    <a:pt x="1342" y="1298"/>
                  </a:lnTo>
                  <a:lnTo>
                    <a:pt x="1342" y="1300"/>
                  </a:lnTo>
                  <a:lnTo>
                    <a:pt x="1342" y="1302"/>
                  </a:lnTo>
                  <a:lnTo>
                    <a:pt x="1340" y="1304"/>
                  </a:lnTo>
                  <a:lnTo>
                    <a:pt x="1320" y="1312"/>
                  </a:lnTo>
                  <a:lnTo>
                    <a:pt x="1312" y="1312"/>
                  </a:lnTo>
                  <a:lnTo>
                    <a:pt x="1310" y="1318"/>
                  </a:lnTo>
                  <a:lnTo>
                    <a:pt x="1308" y="1320"/>
                  </a:lnTo>
                  <a:lnTo>
                    <a:pt x="1308" y="1316"/>
                  </a:lnTo>
                  <a:lnTo>
                    <a:pt x="1302" y="1316"/>
                  </a:lnTo>
                  <a:lnTo>
                    <a:pt x="1300" y="1316"/>
                  </a:lnTo>
                  <a:lnTo>
                    <a:pt x="1294" y="1322"/>
                  </a:lnTo>
                  <a:lnTo>
                    <a:pt x="1292" y="1322"/>
                  </a:lnTo>
                  <a:lnTo>
                    <a:pt x="1292" y="1336"/>
                  </a:lnTo>
                  <a:lnTo>
                    <a:pt x="1290" y="1338"/>
                  </a:lnTo>
                  <a:lnTo>
                    <a:pt x="1286" y="1338"/>
                  </a:lnTo>
                  <a:lnTo>
                    <a:pt x="1284" y="1340"/>
                  </a:lnTo>
                  <a:lnTo>
                    <a:pt x="1280" y="1346"/>
                  </a:lnTo>
                  <a:lnTo>
                    <a:pt x="1276" y="1350"/>
                  </a:lnTo>
                  <a:lnTo>
                    <a:pt x="1274" y="1350"/>
                  </a:lnTo>
                  <a:lnTo>
                    <a:pt x="1274" y="1352"/>
                  </a:lnTo>
                  <a:lnTo>
                    <a:pt x="1276" y="1352"/>
                  </a:lnTo>
                  <a:lnTo>
                    <a:pt x="1276" y="1356"/>
                  </a:lnTo>
                  <a:lnTo>
                    <a:pt x="1276" y="1358"/>
                  </a:lnTo>
                  <a:lnTo>
                    <a:pt x="1274" y="1358"/>
                  </a:lnTo>
                  <a:lnTo>
                    <a:pt x="1268" y="1350"/>
                  </a:lnTo>
                  <a:lnTo>
                    <a:pt x="1256" y="1340"/>
                  </a:lnTo>
                  <a:lnTo>
                    <a:pt x="1238" y="1336"/>
                  </a:lnTo>
                  <a:lnTo>
                    <a:pt x="1236" y="1336"/>
                  </a:lnTo>
                  <a:lnTo>
                    <a:pt x="1234" y="1336"/>
                  </a:lnTo>
                  <a:lnTo>
                    <a:pt x="1234" y="1338"/>
                  </a:lnTo>
                  <a:lnTo>
                    <a:pt x="1234" y="1340"/>
                  </a:lnTo>
                  <a:lnTo>
                    <a:pt x="1234" y="1342"/>
                  </a:lnTo>
                  <a:lnTo>
                    <a:pt x="1232" y="1344"/>
                  </a:lnTo>
                  <a:lnTo>
                    <a:pt x="1230" y="1344"/>
                  </a:lnTo>
                  <a:lnTo>
                    <a:pt x="1230" y="1340"/>
                  </a:lnTo>
                  <a:lnTo>
                    <a:pt x="1228" y="1340"/>
                  </a:lnTo>
                  <a:lnTo>
                    <a:pt x="1224" y="1344"/>
                  </a:lnTo>
                  <a:lnTo>
                    <a:pt x="1220" y="1344"/>
                  </a:lnTo>
                  <a:lnTo>
                    <a:pt x="1218" y="1344"/>
                  </a:lnTo>
                  <a:lnTo>
                    <a:pt x="1216" y="1346"/>
                  </a:lnTo>
                  <a:lnTo>
                    <a:pt x="1212" y="1346"/>
                  </a:lnTo>
                  <a:lnTo>
                    <a:pt x="1206" y="1344"/>
                  </a:lnTo>
                  <a:lnTo>
                    <a:pt x="1200" y="1344"/>
                  </a:lnTo>
                  <a:lnTo>
                    <a:pt x="1200" y="1342"/>
                  </a:lnTo>
                  <a:lnTo>
                    <a:pt x="1198" y="1340"/>
                  </a:lnTo>
                  <a:lnTo>
                    <a:pt x="1198" y="1338"/>
                  </a:lnTo>
                  <a:lnTo>
                    <a:pt x="1196" y="1336"/>
                  </a:lnTo>
                  <a:lnTo>
                    <a:pt x="1194" y="1336"/>
                  </a:lnTo>
                  <a:lnTo>
                    <a:pt x="1183" y="1324"/>
                  </a:lnTo>
                  <a:lnTo>
                    <a:pt x="1181" y="1318"/>
                  </a:lnTo>
                  <a:lnTo>
                    <a:pt x="1173" y="1318"/>
                  </a:lnTo>
                  <a:lnTo>
                    <a:pt x="1181" y="1318"/>
                  </a:lnTo>
                  <a:lnTo>
                    <a:pt x="1179" y="1316"/>
                  </a:lnTo>
                  <a:lnTo>
                    <a:pt x="1179" y="1312"/>
                  </a:lnTo>
                  <a:lnTo>
                    <a:pt x="1177" y="1310"/>
                  </a:lnTo>
                  <a:lnTo>
                    <a:pt x="1179" y="1308"/>
                  </a:lnTo>
                  <a:lnTo>
                    <a:pt x="1185" y="1258"/>
                  </a:lnTo>
                  <a:lnTo>
                    <a:pt x="1183" y="1258"/>
                  </a:lnTo>
                  <a:lnTo>
                    <a:pt x="1185" y="1258"/>
                  </a:lnTo>
                  <a:lnTo>
                    <a:pt x="1185" y="1256"/>
                  </a:lnTo>
                  <a:lnTo>
                    <a:pt x="1183" y="1254"/>
                  </a:lnTo>
                  <a:lnTo>
                    <a:pt x="1177" y="1252"/>
                  </a:lnTo>
                  <a:lnTo>
                    <a:pt x="1175" y="1248"/>
                  </a:lnTo>
                  <a:lnTo>
                    <a:pt x="1171" y="1248"/>
                  </a:lnTo>
                  <a:lnTo>
                    <a:pt x="1165" y="1246"/>
                  </a:lnTo>
                  <a:lnTo>
                    <a:pt x="1161" y="1246"/>
                  </a:lnTo>
                  <a:lnTo>
                    <a:pt x="1159" y="1244"/>
                  </a:lnTo>
                  <a:lnTo>
                    <a:pt x="1157" y="1246"/>
                  </a:lnTo>
                  <a:lnTo>
                    <a:pt x="1153" y="1246"/>
                  </a:lnTo>
                  <a:lnTo>
                    <a:pt x="1151" y="1244"/>
                  </a:lnTo>
                  <a:lnTo>
                    <a:pt x="1147" y="1244"/>
                  </a:lnTo>
                  <a:lnTo>
                    <a:pt x="1147" y="1246"/>
                  </a:lnTo>
                  <a:lnTo>
                    <a:pt x="1115" y="1248"/>
                  </a:lnTo>
                  <a:lnTo>
                    <a:pt x="1113" y="1250"/>
                  </a:lnTo>
                  <a:lnTo>
                    <a:pt x="1105" y="1256"/>
                  </a:lnTo>
                  <a:lnTo>
                    <a:pt x="1113" y="1250"/>
                  </a:lnTo>
                  <a:lnTo>
                    <a:pt x="1115" y="1248"/>
                  </a:lnTo>
                  <a:lnTo>
                    <a:pt x="1113" y="1246"/>
                  </a:lnTo>
                  <a:lnTo>
                    <a:pt x="1111" y="1248"/>
                  </a:lnTo>
                  <a:lnTo>
                    <a:pt x="1109" y="1248"/>
                  </a:lnTo>
                  <a:lnTo>
                    <a:pt x="1107" y="1246"/>
                  </a:lnTo>
                  <a:lnTo>
                    <a:pt x="1107" y="1244"/>
                  </a:lnTo>
                  <a:lnTo>
                    <a:pt x="1107" y="1242"/>
                  </a:lnTo>
                  <a:lnTo>
                    <a:pt x="1113" y="1236"/>
                  </a:lnTo>
                  <a:lnTo>
                    <a:pt x="1115" y="1234"/>
                  </a:lnTo>
                  <a:lnTo>
                    <a:pt x="1115" y="1218"/>
                  </a:lnTo>
                  <a:lnTo>
                    <a:pt x="1117" y="1212"/>
                  </a:lnTo>
                  <a:lnTo>
                    <a:pt x="1117" y="1210"/>
                  </a:lnTo>
                  <a:lnTo>
                    <a:pt x="1115" y="1208"/>
                  </a:lnTo>
                  <a:lnTo>
                    <a:pt x="1113" y="1208"/>
                  </a:lnTo>
                  <a:lnTo>
                    <a:pt x="1115" y="1206"/>
                  </a:lnTo>
                  <a:lnTo>
                    <a:pt x="1117" y="1202"/>
                  </a:lnTo>
                  <a:lnTo>
                    <a:pt x="1119" y="1202"/>
                  </a:lnTo>
                  <a:lnTo>
                    <a:pt x="1117" y="1206"/>
                  </a:lnTo>
                  <a:lnTo>
                    <a:pt x="1119" y="1208"/>
                  </a:lnTo>
                  <a:lnTo>
                    <a:pt x="1121" y="1208"/>
                  </a:lnTo>
                  <a:lnTo>
                    <a:pt x="1119" y="1212"/>
                  </a:lnTo>
                  <a:lnTo>
                    <a:pt x="1121" y="1214"/>
                  </a:lnTo>
                  <a:lnTo>
                    <a:pt x="1125" y="1196"/>
                  </a:lnTo>
                  <a:lnTo>
                    <a:pt x="1125" y="1194"/>
                  </a:lnTo>
                  <a:lnTo>
                    <a:pt x="1127" y="1192"/>
                  </a:lnTo>
                  <a:lnTo>
                    <a:pt x="1127" y="1190"/>
                  </a:lnTo>
                  <a:lnTo>
                    <a:pt x="1125" y="1190"/>
                  </a:lnTo>
                  <a:lnTo>
                    <a:pt x="1127" y="1186"/>
                  </a:lnTo>
                  <a:lnTo>
                    <a:pt x="1127" y="1182"/>
                  </a:lnTo>
                  <a:lnTo>
                    <a:pt x="1129" y="1178"/>
                  </a:lnTo>
                  <a:lnTo>
                    <a:pt x="1135" y="1172"/>
                  </a:lnTo>
                  <a:lnTo>
                    <a:pt x="1135" y="1168"/>
                  </a:lnTo>
                  <a:lnTo>
                    <a:pt x="1135" y="1164"/>
                  </a:lnTo>
                  <a:lnTo>
                    <a:pt x="1133" y="1162"/>
                  </a:lnTo>
                  <a:lnTo>
                    <a:pt x="1125" y="1162"/>
                  </a:lnTo>
                  <a:lnTo>
                    <a:pt x="1123" y="1164"/>
                  </a:lnTo>
                  <a:lnTo>
                    <a:pt x="1123" y="1162"/>
                  </a:lnTo>
                  <a:lnTo>
                    <a:pt x="1117" y="1160"/>
                  </a:lnTo>
                  <a:lnTo>
                    <a:pt x="1109" y="1162"/>
                  </a:lnTo>
                  <a:lnTo>
                    <a:pt x="1107" y="1164"/>
                  </a:lnTo>
                  <a:lnTo>
                    <a:pt x="1089" y="1166"/>
                  </a:lnTo>
                  <a:lnTo>
                    <a:pt x="1087" y="1168"/>
                  </a:lnTo>
                  <a:lnTo>
                    <a:pt x="1083" y="1186"/>
                  </a:lnTo>
                  <a:lnTo>
                    <a:pt x="1081" y="1190"/>
                  </a:lnTo>
                  <a:lnTo>
                    <a:pt x="1079" y="1196"/>
                  </a:lnTo>
                  <a:lnTo>
                    <a:pt x="1077" y="1198"/>
                  </a:lnTo>
                  <a:lnTo>
                    <a:pt x="1073" y="1200"/>
                  </a:lnTo>
                  <a:lnTo>
                    <a:pt x="1073" y="1204"/>
                  </a:lnTo>
                  <a:lnTo>
                    <a:pt x="1069" y="1208"/>
                  </a:lnTo>
                  <a:lnTo>
                    <a:pt x="1067" y="1208"/>
                  </a:lnTo>
                  <a:lnTo>
                    <a:pt x="1065" y="1208"/>
                  </a:lnTo>
                  <a:lnTo>
                    <a:pt x="1065" y="1206"/>
                  </a:lnTo>
                  <a:lnTo>
                    <a:pt x="1063" y="1204"/>
                  </a:lnTo>
                  <a:lnTo>
                    <a:pt x="1061" y="1204"/>
                  </a:lnTo>
                  <a:lnTo>
                    <a:pt x="1057" y="1204"/>
                  </a:lnTo>
                  <a:lnTo>
                    <a:pt x="1047" y="1208"/>
                  </a:lnTo>
                  <a:lnTo>
                    <a:pt x="1045" y="1208"/>
                  </a:lnTo>
                  <a:lnTo>
                    <a:pt x="1037" y="1208"/>
                  </a:lnTo>
                  <a:lnTo>
                    <a:pt x="1033" y="1212"/>
                  </a:lnTo>
                  <a:lnTo>
                    <a:pt x="1029" y="1212"/>
                  </a:lnTo>
                  <a:lnTo>
                    <a:pt x="1025" y="1210"/>
                  </a:lnTo>
                  <a:lnTo>
                    <a:pt x="1023" y="1206"/>
                  </a:lnTo>
                  <a:lnTo>
                    <a:pt x="1021" y="1204"/>
                  </a:lnTo>
                  <a:lnTo>
                    <a:pt x="1021" y="1206"/>
                  </a:lnTo>
                  <a:lnTo>
                    <a:pt x="1017" y="1206"/>
                  </a:lnTo>
                  <a:lnTo>
                    <a:pt x="1011" y="1202"/>
                  </a:lnTo>
                  <a:lnTo>
                    <a:pt x="1007" y="1198"/>
                  </a:lnTo>
                  <a:lnTo>
                    <a:pt x="1005" y="1198"/>
                  </a:lnTo>
                  <a:lnTo>
                    <a:pt x="1005" y="1196"/>
                  </a:lnTo>
                  <a:lnTo>
                    <a:pt x="999" y="1184"/>
                  </a:lnTo>
                  <a:lnTo>
                    <a:pt x="995" y="1178"/>
                  </a:lnTo>
                  <a:lnTo>
                    <a:pt x="989" y="1168"/>
                  </a:lnTo>
                  <a:lnTo>
                    <a:pt x="991" y="1166"/>
                  </a:lnTo>
                  <a:lnTo>
                    <a:pt x="991" y="1164"/>
                  </a:lnTo>
                  <a:lnTo>
                    <a:pt x="991" y="1162"/>
                  </a:lnTo>
                  <a:lnTo>
                    <a:pt x="985" y="1158"/>
                  </a:lnTo>
                  <a:lnTo>
                    <a:pt x="983" y="1152"/>
                  </a:lnTo>
                  <a:lnTo>
                    <a:pt x="985" y="1133"/>
                  </a:lnTo>
                  <a:lnTo>
                    <a:pt x="985" y="1129"/>
                  </a:lnTo>
                  <a:lnTo>
                    <a:pt x="983" y="1129"/>
                  </a:lnTo>
                  <a:lnTo>
                    <a:pt x="983" y="1117"/>
                  </a:lnTo>
                  <a:lnTo>
                    <a:pt x="983" y="1115"/>
                  </a:lnTo>
                  <a:lnTo>
                    <a:pt x="983" y="1113"/>
                  </a:lnTo>
                  <a:lnTo>
                    <a:pt x="985" y="1111"/>
                  </a:lnTo>
                  <a:lnTo>
                    <a:pt x="985" y="1105"/>
                  </a:lnTo>
                  <a:lnTo>
                    <a:pt x="987" y="1105"/>
                  </a:lnTo>
                  <a:lnTo>
                    <a:pt x="989" y="1105"/>
                  </a:lnTo>
                  <a:lnTo>
                    <a:pt x="991" y="1105"/>
                  </a:lnTo>
                  <a:lnTo>
                    <a:pt x="993" y="1103"/>
                  </a:lnTo>
                  <a:lnTo>
                    <a:pt x="993" y="1099"/>
                  </a:lnTo>
                  <a:lnTo>
                    <a:pt x="993" y="1101"/>
                  </a:lnTo>
                  <a:lnTo>
                    <a:pt x="991" y="1101"/>
                  </a:lnTo>
                  <a:lnTo>
                    <a:pt x="991" y="1103"/>
                  </a:lnTo>
                  <a:lnTo>
                    <a:pt x="991" y="1101"/>
                  </a:lnTo>
                  <a:lnTo>
                    <a:pt x="993" y="1097"/>
                  </a:lnTo>
                  <a:lnTo>
                    <a:pt x="991" y="1095"/>
                  </a:lnTo>
                  <a:lnTo>
                    <a:pt x="989" y="1091"/>
                  </a:lnTo>
                  <a:lnTo>
                    <a:pt x="987" y="1081"/>
                  </a:lnTo>
                  <a:lnTo>
                    <a:pt x="989" y="1081"/>
                  </a:lnTo>
                  <a:lnTo>
                    <a:pt x="989" y="1077"/>
                  </a:lnTo>
                  <a:lnTo>
                    <a:pt x="987" y="1077"/>
                  </a:lnTo>
                  <a:lnTo>
                    <a:pt x="987" y="1075"/>
                  </a:lnTo>
                  <a:lnTo>
                    <a:pt x="989" y="1075"/>
                  </a:lnTo>
                  <a:lnTo>
                    <a:pt x="989" y="1077"/>
                  </a:lnTo>
                  <a:lnTo>
                    <a:pt x="991" y="1075"/>
                  </a:lnTo>
                  <a:lnTo>
                    <a:pt x="991" y="1071"/>
                  </a:lnTo>
                  <a:lnTo>
                    <a:pt x="989" y="1067"/>
                  </a:lnTo>
                  <a:lnTo>
                    <a:pt x="993" y="1067"/>
                  </a:lnTo>
                  <a:lnTo>
                    <a:pt x="995" y="1065"/>
                  </a:lnTo>
                  <a:lnTo>
                    <a:pt x="993" y="1063"/>
                  </a:lnTo>
                  <a:lnTo>
                    <a:pt x="993" y="1065"/>
                  </a:lnTo>
                  <a:lnTo>
                    <a:pt x="993" y="1063"/>
                  </a:lnTo>
                  <a:lnTo>
                    <a:pt x="995" y="1061"/>
                  </a:lnTo>
                  <a:lnTo>
                    <a:pt x="997" y="1059"/>
                  </a:lnTo>
                  <a:lnTo>
                    <a:pt x="999" y="1059"/>
                  </a:lnTo>
                  <a:lnTo>
                    <a:pt x="1001" y="1059"/>
                  </a:lnTo>
                  <a:lnTo>
                    <a:pt x="1001" y="1057"/>
                  </a:lnTo>
                  <a:lnTo>
                    <a:pt x="1001" y="1055"/>
                  </a:lnTo>
                  <a:lnTo>
                    <a:pt x="1001" y="1053"/>
                  </a:lnTo>
                  <a:lnTo>
                    <a:pt x="1003" y="1053"/>
                  </a:lnTo>
                  <a:lnTo>
                    <a:pt x="1003" y="1055"/>
                  </a:lnTo>
                  <a:lnTo>
                    <a:pt x="1003" y="1053"/>
                  </a:lnTo>
                  <a:lnTo>
                    <a:pt x="1005" y="1053"/>
                  </a:lnTo>
                  <a:lnTo>
                    <a:pt x="1005" y="1055"/>
                  </a:lnTo>
                  <a:lnTo>
                    <a:pt x="1005" y="1053"/>
                  </a:lnTo>
                  <a:lnTo>
                    <a:pt x="1007" y="1053"/>
                  </a:lnTo>
                  <a:lnTo>
                    <a:pt x="1007" y="1055"/>
                  </a:lnTo>
                  <a:lnTo>
                    <a:pt x="1011" y="1053"/>
                  </a:lnTo>
                  <a:lnTo>
                    <a:pt x="1005" y="1057"/>
                  </a:lnTo>
                  <a:lnTo>
                    <a:pt x="1007" y="1057"/>
                  </a:lnTo>
                  <a:lnTo>
                    <a:pt x="1019" y="1049"/>
                  </a:lnTo>
                  <a:lnTo>
                    <a:pt x="1021" y="1045"/>
                  </a:lnTo>
                  <a:lnTo>
                    <a:pt x="1021" y="1037"/>
                  </a:lnTo>
                  <a:lnTo>
                    <a:pt x="1023" y="1035"/>
                  </a:lnTo>
                  <a:lnTo>
                    <a:pt x="1025" y="1039"/>
                  </a:lnTo>
                  <a:lnTo>
                    <a:pt x="1023" y="1041"/>
                  </a:lnTo>
                  <a:lnTo>
                    <a:pt x="1025" y="1041"/>
                  </a:lnTo>
                  <a:lnTo>
                    <a:pt x="1033" y="1037"/>
                  </a:lnTo>
                  <a:lnTo>
                    <a:pt x="1045" y="1035"/>
                  </a:lnTo>
                  <a:lnTo>
                    <a:pt x="1059" y="1039"/>
                  </a:lnTo>
                  <a:lnTo>
                    <a:pt x="1061" y="1037"/>
                  </a:lnTo>
                  <a:lnTo>
                    <a:pt x="1061" y="1035"/>
                  </a:lnTo>
                  <a:lnTo>
                    <a:pt x="1063" y="1035"/>
                  </a:lnTo>
                  <a:lnTo>
                    <a:pt x="1069" y="1037"/>
                  </a:lnTo>
                  <a:lnTo>
                    <a:pt x="1069" y="1039"/>
                  </a:lnTo>
                  <a:lnTo>
                    <a:pt x="1071" y="1039"/>
                  </a:lnTo>
                  <a:lnTo>
                    <a:pt x="1075" y="1043"/>
                  </a:lnTo>
                  <a:lnTo>
                    <a:pt x="1077" y="1043"/>
                  </a:lnTo>
                  <a:lnTo>
                    <a:pt x="1077" y="1045"/>
                  </a:lnTo>
                  <a:lnTo>
                    <a:pt x="1079" y="1045"/>
                  </a:lnTo>
                  <a:lnTo>
                    <a:pt x="1083" y="1045"/>
                  </a:lnTo>
                  <a:lnTo>
                    <a:pt x="1085" y="1045"/>
                  </a:lnTo>
                  <a:lnTo>
                    <a:pt x="1089" y="1045"/>
                  </a:lnTo>
                  <a:lnTo>
                    <a:pt x="1091" y="1043"/>
                  </a:lnTo>
                  <a:lnTo>
                    <a:pt x="1091" y="1041"/>
                  </a:lnTo>
                  <a:lnTo>
                    <a:pt x="1093" y="1041"/>
                  </a:lnTo>
                  <a:lnTo>
                    <a:pt x="1095" y="1043"/>
                  </a:lnTo>
                  <a:lnTo>
                    <a:pt x="1097" y="1043"/>
                  </a:lnTo>
                  <a:lnTo>
                    <a:pt x="1099" y="1047"/>
                  </a:lnTo>
                  <a:lnTo>
                    <a:pt x="1103" y="1047"/>
                  </a:lnTo>
                  <a:lnTo>
                    <a:pt x="1103" y="1045"/>
                  </a:lnTo>
                  <a:lnTo>
                    <a:pt x="1101" y="1043"/>
                  </a:lnTo>
                  <a:lnTo>
                    <a:pt x="1097" y="1041"/>
                  </a:lnTo>
                  <a:lnTo>
                    <a:pt x="1095" y="1039"/>
                  </a:lnTo>
                  <a:lnTo>
                    <a:pt x="1097" y="1037"/>
                  </a:lnTo>
                  <a:lnTo>
                    <a:pt x="1099" y="1035"/>
                  </a:lnTo>
                  <a:lnTo>
                    <a:pt x="1101" y="1031"/>
                  </a:lnTo>
                  <a:lnTo>
                    <a:pt x="1099" y="1029"/>
                  </a:lnTo>
                  <a:lnTo>
                    <a:pt x="1097" y="1031"/>
                  </a:lnTo>
                  <a:lnTo>
                    <a:pt x="1095" y="1033"/>
                  </a:lnTo>
                  <a:lnTo>
                    <a:pt x="1093" y="1033"/>
                  </a:lnTo>
                  <a:lnTo>
                    <a:pt x="1093" y="1029"/>
                  </a:lnTo>
                  <a:lnTo>
                    <a:pt x="1091" y="1029"/>
                  </a:lnTo>
                  <a:lnTo>
                    <a:pt x="1089" y="1031"/>
                  </a:lnTo>
                  <a:lnTo>
                    <a:pt x="1087" y="1031"/>
                  </a:lnTo>
                  <a:lnTo>
                    <a:pt x="1085" y="1029"/>
                  </a:lnTo>
                  <a:lnTo>
                    <a:pt x="1085" y="1027"/>
                  </a:lnTo>
                  <a:lnTo>
                    <a:pt x="1089" y="1025"/>
                  </a:lnTo>
                  <a:lnTo>
                    <a:pt x="1097" y="1027"/>
                  </a:lnTo>
                  <a:lnTo>
                    <a:pt x="1099" y="1027"/>
                  </a:lnTo>
                  <a:lnTo>
                    <a:pt x="1103" y="1027"/>
                  </a:lnTo>
                  <a:lnTo>
                    <a:pt x="1105" y="1025"/>
                  </a:lnTo>
                  <a:lnTo>
                    <a:pt x="1115" y="1025"/>
                  </a:lnTo>
                  <a:lnTo>
                    <a:pt x="1117" y="1025"/>
                  </a:lnTo>
                  <a:lnTo>
                    <a:pt x="1119" y="1017"/>
                  </a:lnTo>
                  <a:lnTo>
                    <a:pt x="1119" y="1025"/>
                  </a:lnTo>
                  <a:lnTo>
                    <a:pt x="1119" y="1027"/>
                  </a:lnTo>
                  <a:lnTo>
                    <a:pt x="1127" y="1025"/>
                  </a:lnTo>
                  <a:lnTo>
                    <a:pt x="1129" y="1023"/>
                  </a:lnTo>
                  <a:lnTo>
                    <a:pt x="1131" y="1023"/>
                  </a:lnTo>
                  <a:lnTo>
                    <a:pt x="1133" y="1023"/>
                  </a:lnTo>
                  <a:lnTo>
                    <a:pt x="1131" y="1025"/>
                  </a:lnTo>
                  <a:lnTo>
                    <a:pt x="1143" y="1023"/>
                  </a:lnTo>
                  <a:lnTo>
                    <a:pt x="1143" y="1025"/>
                  </a:lnTo>
                  <a:lnTo>
                    <a:pt x="1153" y="1031"/>
                  </a:lnTo>
                  <a:lnTo>
                    <a:pt x="1157" y="1035"/>
                  </a:lnTo>
                  <a:lnTo>
                    <a:pt x="1157" y="1037"/>
                  </a:lnTo>
                  <a:lnTo>
                    <a:pt x="1165" y="1035"/>
                  </a:lnTo>
                  <a:lnTo>
                    <a:pt x="1167" y="1033"/>
                  </a:lnTo>
                  <a:lnTo>
                    <a:pt x="1169" y="1033"/>
                  </a:lnTo>
                  <a:lnTo>
                    <a:pt x="1169" y="1031"/>
                  </a:lnTo>
                  <a:lnTo>
                    <a:pt x="1171" y="1031"/>
                  </a:lnTo>
                  <a:lnTo>
                    <a:pt x="1175" y="1031"/>
                  </a:lnTo>
                  <a:lnTo>
                    <a:pt x="1177" y="1031"/>
                  </a:lnTo>
                  <a:lnTo>
                    <a:pt x="1181" y="1037"/>
                  </a:lnTo>
                  <a:lnTo>
                    <a:pt x="1183" y="1037"/>
                  </a:lnTo>
                  <a:lnTo>
                    <a:pt x="1183" y="1039"/>
                  </a:lnTo>
                  <a:lnTo>
                    <a:pt x="1185" y="1039"/>
                  </a:lnTo>
                  <a:lnTo>
                    <a:pt x="1186" y="1043"/>
                  </a:lnTo>
                  <a:lnTo>
                    <a:pt x="1190" y="1045"/>
                  </a:lnTo>
                  <a:lnTo>
                    <a:pt x="1192" y="1047"/>
                  </a:lnTo>
                  <a:lnTo>
                    <a:pt x="1192" y="1067"/>
                  </a:lnTo>
                  <a:lnTo>
                    <a:pt x="1192" y="1065"/>
                  </a:lnTo>
                  <a:lnTo>
                    <a:pt x="1194" y="1065"/>
                  </a:lnTo>
                  <a:lnTo>
                    <a:pt x="1194" y="1071"/>
                  </a:lnTo>
                  <a:lnTo>
                    <a:pt x="1194" y="1073"/>
                  </a:lnTo>
                  <a:lnTo>
                    <a:pt x="1198" y="1081"/>
                  </a:lnTo>
                  <a:lnTo>
                    <a:pt x="1200" y="1081"/>
                  </a:lnTo>
                  <a:lnTo>
                    <a:pt x="1202" y="1081"/>
                  </a:lnTo>
                  <a:lnTo>
                    <a:pt x="1202" y="1085"/>
                  </a:lnTo>
                  <a:lnTo>
                    <a:pt x="1204" y="1085"/>
                  </a:lnTo>
                  <a:lnTo>
                    <a:pt x="1202" y="1087"/>
                  </a:lnTo>
                  <a:lnTo>
                    <a:pt x="1206" y="1095"/>
                  </a:lnTo>
                  <a:lnTo>
                    <a:pt x="1208" y="1097"/>
                  </a:lnTo>
                  <a:lnTo>
                    <a:pt x="1210" y="1097"/>
                  </a:lnTo>
                  <a:lnTo>
                    <a:pt x="1210" y="1099"/>
                  </a:lnTo>
                  <a:lnTo>
                    <a:pt x="1214" y="1105"/>
                  </a:lnTo>
                  <a:lnTo>
                    <a:pt x="1214" y="1107"/>
                  </a:lnTo>
                  <a:lnTo>
                    <a:pt x="1214" y="1109"/>
                  </a:lnTo>
                  <a:lnTo>
                    <a:pt x="1220" y="1109"/>
                  </a:lnTo>
                  <a:lnTo>
                    <a:pt x="1224" y="1107"/>
                  </a:lnTo>
                  <a:lnTo>
                    <a:pt x="1226" y="1107"/>
                  </a:lnTo>
                  <a:lnTo>
                    <a:pt x="1226" y="1105"/>
                  </a:lnTo>
                  <a:lnTo>
                    <a:pt x="1228" y="1095"/>
                  </a:lnTo>
                  <a:lnTo>
                    <a:pt x="1228" y="1081"/>
                  </a:lnTo>
                  <a:lnTo>
                    <a:pt x="1222" y="1061"/>
                  </a:lnTo>
                  <a:lnTo>
                    <a:pt x="1222" y="1055"/>
                  </a:lnTo>
                  <a:lnTo>
                    <a:pt x="1208" y="1021"/>
                  </a:lnTo>
                  <a:lnTo>
                    <a:pt x="1210" y="1021"/>
                  </a:lnTo>
                  <a:lnTo>
                    <a:pt x="1210" y="1017"/>
                  </a:lnTo>
                  <a:lnTo>
                    <a:pt x="1218" y="999"/>
                  </a:lnTo>
                  <a:lnTo>
                    <a:pt x="1218" y="997"/>
                  </a:lnTo>
                  <a:lnTo>
                    <a:pt x="1220" y="995"/>
                  </a:lnTo>
                  <a:lnTo>
                    <a:pt x="1222" y="995"/>
                  </a:lnTo>
                  <a:lnTo>
                    <a:pt x="1220" y="991"/>
                  </a:lnTo>
                  <a:lnTo>
                    <a:pt x="1228" y="991"/>
                  </a:lnTo>
                  <a:lnTo>
                    <a:pt x="1230" y="989"/>
                  </a:lnTo>
                  <a:lnTo>
                    <a:pt x="1236" y="985"/>
                  </a:lnTo>
                  <a:lnTo>
                    <a:pt x="1238" y="985"/>
                  </a:lnTo>
                  <a:lnTo>
                    <a:pt x="1238" y="983"/>
                  </a:lnTo>
                  <a:lnTo>
                    <a:pt x="1240" y="981"/>
                  </a:lnTo>
                  <a:lnTo>
                    <a:pt x="1242" y="981"/>
                  </a:lnTo>
                  <a:lnTo>
                    <a:pt x="1242" y="979"/>
                  </a:lnTo>
                  <a:lnTo>
                    <a:pt x="1242" y="977"/>
                  </a:lnTo>
                  <a:lnTo>
                    <a:pt x="1244" y="975"/>
                  </a:lnTo>
                  <a:lnTo>
                    <a:pt x="1248" y="971"/>
                  </a:lnTo>
                  <a:lnTo>
                    <a:pt x="1250" y="969"/>
                  </a:lnTo>
                  <a:lnTo>
                    <a:pt x="1256" y="967"/>
                  </a:lnTo>
                  <a:lnTo>
                    <a:pt x="1262" y="965"/>
                  </a:lnTo>
                  <a:lnTo>
                    <a:pt x="1262" y="963"/>
                  </a:lnTo>
                  <a:lnTo>
                    <a:pt x="1266" y="959"/>
                  </a:lnTo>
                  <a:lnTo>
                    <a:pt x="1272" y="955"/>
                  </a:lnTo>
                  <a:lnTo>
                    <a:pt x="1278" y="955"/>
                  </a:lnTo>
                  <a:lnTo>
                    <a:pt x="1282" y="953"/>
                  </a:lnTo>
                  <a:lnTo>
                    <a:pt x="1282" y="951"/>
                  </a:lnTo>
                  <a:lnTo>
                    <a:pt x="1282" y="949"/>
                  </a:lnTo>
                  <a:lnTo>
                    <a:pt x="1280" y="949"/>
                  </a:lnTo>
                  <a:lnTo>
                    <a:pt x="1278" y="949"/>
                  </a:lnTo>
                  <a:lnTo>
                    <a:pt x="1278" y="951"/>
                  </a:lnTo>
                  <a:lnTo>
                    <a:pt x="1278" y="949"/>
                  </a:lnTo>
                  <a:lnTo>
                    <a:pt x="1280" y="947"/>
                  </a:lnTo>
                  <a:lnTo>
                    <a:pt x="1280" y="945"/>
                  </a:lnTo>
                  <a:lnTo>
                    <a:pt x="1282" y="945"/>
                  </a:lnTo>
                  <a:lnTo>
                    <a:pt x="1280" y="943"/>
                  </a:lnTo>
                  <a:lnTo>
                    <a:pt x="1276" y="941"/>
                  </a:lnTo>
                  <a:lnTo>
                    <a:pt x="1280" y="941"/>
                  </a:lnTo>
                  <a:lnTo>
                    <a:pt x="1282" y="941"/>
                  </a:lnTo>
                  <a:lnTo>
                    <a:pt x="1282" y="943"/>
                  </a:lnTo>
                  <a:lnTo>
                    <a:pt x="1284" y="943"/>
                  </a:lnTo>
                  <a:lnTo>
                    <a:pt x="1286" y="943"/>
                  </a:lnTo>
                  <a:lnTo>
                    <a:pt x="1288" y="943"/>
                  </a:lnTo>
                  <a:lnTo>
                    <a:pt x="1290" y="939"/>
                  </a:lnTo>
                  <a:lnTo>
                    <a:pt x="1292" y="939"/>
                  </a:lnTo>
                  <a:lnTo>
                    <a:pt x="1292" y="935"/>
                  </a:lnTo>
                  <a:lnTo>
                    <a:pt x="1290" y="933"/>
                  </a:lnTo>
                  <a:lnTo>
                    <a:pt x="1288" y="935"/>
                  </a:lnTo>
                  <a:lnTo>
                    <a:pt x="1288" y="937"/>
                  </a:lnTo>
                  <a:lnTo>
                    <a:pt x="1286" y="935"/>
                  </a:lnTo>
                  <a:lnTo>
                    <a:pt x="1286" y="933"/>
                  </a:lnTo>
                  <a:lnTo>
                    <a:pt x="1280" y="933"/>
                  </a:lnTo>
                  <a:lnTo>
                    <a:pt x="1278" y="933"/>
                  </a:lnTo>
                  <a:lnTo>
                    <a:pt x="1278" y="927"/>
                  </a:lnTo>
                  <a:lnTo>
                    <a:pt x="1280" y="931"/>
                  </a:lnTo>
                  <a:lnTo>
                    <a:pt x="1282" y="931"/>
                  </a:lnTo>
                  <a:lnTo>
                    <a:pt x="1286" y="929"/>
                  </a:lnTo>
                  <a:lnTo>
                    <a:pt x="1288" y="929"/>
                  </a:lnTo>
                  <a:lnTo>
                    <a:pt x="1290" y="929"/>
                  </a:lnTo>
                  <a:lnTo>
                    <a:pt x="1290" y="931"/>
                  </a:lnTo>
                  <a:lnTo>
                    <a:pt x="1290" y="929"/>
                  </a:lnTo>
                  <a:lnTo>
                    <a:pt x="1290" y="927"/>
                  </a:lnTo>
                  <a:lnTo>
                    <a:pt x="1288" y="925"/>
                  </a:lnTo>
                  <a:lnTo>
                    <a:pt x="1290" y="921"/>
                  </a:lnTo>
                  <a:lnTo>
                    <a:pt x="1288" y="918"/>
                  </a:lnTo>
                  <a:lnTo>
                    <a:pt x="1284" y="916"/>
                  </a:lnTo>
                  <a:lnTo>
                    <a:pt x="1284" y="918"/>
                  </a:lnTo>
                  <a:lnTo>
                    <a:pt x="1280" y="916"/>
                  </a:lnTo>
                  <a:lnTo>
                    <a:pt x="1280" y="914"/>
                  </a:lnTo>
                  <a:lnTo>
                    <a:pt x="1284" y="914"/>
                  </a:lnTo>
                  <a:lnTo>
                    <a:pt x="1284" y="912"/>
                  </a:lnTo>
                  <a:lnTo>
                    <a:pt x="1282" y="912"/>
                  </a:lnTo>
                  <a:lnTo>
                    <a:pt x="1282" y="910"/>
                  </a:lnTo>
                  <a:lnTo>
                    <a:pt x="1284" y="910"/>
                  </a:lnTo>
                  <a:lnTo>
                    <a:pt x="1284" y="908"/>
                  </a:lnTo>
                  <a:lnTo>
                    <a:pt x="1282" y="906"/>
                  </a:lnTo>
                  <a:lnTo>
                    <a:pt x="1282" y="904"/>
                  </a:lnTo>
                  <a:lnTo>
                    <a:pt x="1284" y="900"/>
                  </a:lnTo>
                  <a:lnTo>
                    <a:pt x="1282" y="898"/>
                  </a:lnTo>
                  <a:lnTo>
                    <a:pt x="1276" y="894"/>
                  </a:lnTo>
                  <a:lnTo>
                    <a:pt x="1274" y="892"/>
                  </a:lnTo>
                  <a:lnTo>
                    <a:pt x="1270" y="890"/>
                  </a:lnTo>
                  <a:lnTo>
                    <a:pt x="1268" y="890"/>
                  </a:lnTo>
                  <a:lnTo>
                    <a:pt x="1270" y="888"/>
                  </a:lnTo>
                  <a:lnTo>
                    <a:pt x="1270" y="890"/>
                  </a:lnTo>
                  <a:lnTo>
                    <a:pt x="1276" y="892"/>
                  </a:lnTo>
                  <a:lnTo>
                    <a:pt x="1278" y="892"/>
                  </a:lnTo>
                  <a:lnTo>
                    <a:pt x="1280" y="894"/>
                  </a:lnTo>
                  <a:lnTo>
                    <a:pt x="1282" y="896"/>
                  </a:lnTo>
                  <a:lnTo>
                    <a:pt x="1282" y="892"/>
                  </a:lnTo>
                  <a:lnTo>
                    <a:pt x="1280" y="890"/>
                  </a:lnTo>
                  <a:lnTo>
                    <a:pt x="1282" y="890"/>
                  </a:lnTo>
                  <a:lnTo>
                    <a:pt x="1280" y="886"/>
                  </a:lnTo>
                  <a:lnTo>
                    <a:pt x="1280" y="878"/>
                  </a:lnTo>
                  <a:lnTo>
                    <a:pt x="1280" y="876"/>
                  </a:lnTo>
                  <a:lnTo>
                    <a:pt x="1286" y="872"/>
                  </a:lnTo>
                  <a:lnTo>
                    <a:pt x="1288" y="870"/>
                  </a:lnTo>
                  <a:lnTo>
                    <a:pt x="1288" y="872"/>
                  </a:lnTo>
                  <a:lnTo>
                    <a:pt x="1288" y="874"/>
                  </a:lnTo>
                  <a:lnTo>
                    <a:pt x="1286" y="874"/>
                  </a:lnTo>
                  <a:lnTo>
                    <a:pt x="1286" y="876"/>
                  </a:lnTo>
                  <a:lnTo>
                    <a:pt x="1286" y="878"/>
                  </a:lnTo>
                  <a:lnTo>
                    <a:pt x="1286" y="880"/>
                  </a:lnTo>
                  <a:lnTo>
                    <a:pt x="1284" y="882"/>
                  </a:lnTo>
                  <a:lnTo>
                    <a:pt x="1286" y="882"/>
                  </a:lnTo>
                  <a:lnTo>
                    <a:pt x="1286" y="886"/>
                  </a:lnTo>
                  <a:lnTo>
                    <a:pt x="1284" y="888"/>
                  </a:lnTo>
                  <a:lnTo>
                    <a:pt x="1284" y="890"/>
                  </a:lnTo>
                  <a:lnTo>
                    <a:pt x="1286" y="892"/>
                  </a:lnTo>
                  <a:lnTo>
                    <a:pt x="1288" y="892"/>
                  </a:lnTo>
                  <a:lnTo>
                    <a:pt x="1290" y="894"/>
                  </a:lnTo>
                  <a:lnTo>
                    <a:pt x="1290" y="896"/>
                  </a:lnTo>
                  <a:lnTo>
                    <a:pt x="1290" y="898"/>
                  </a:lnTo>
                  <a:lnTo>
                    <a:pt x="1292" y="898"/>
                  </a:lnTo>
                  <a:lnTo>
                    <a:pt x="1292" y="900"/>
                  </a:lnTo>
                  <a:lnTo>
                    <a:pt x="1290" y="900"/>
                  </a:lnTo>
                  <a:lnTo>
                    <a:pt x="1288" y="908"/>
                  </a:lnTo>
                  <a:lnTo>
                    <a:pt x="1288" y="912"/>
                  </a:lnTo>
                  <a:lnTo>
                    <a:pt x="1290" y="912"/>
                  </a:lnTo>
                  <a:lnTo>
                    <a:pt x="1298" y="898"/>
                  </a:lnTo>
                  <a:lnTo>
                    <a:pt x="1298" y="894"/>
                  </a:lnTo>
                  <a:lnTo>
                    <a:pt x="1300" y="892"/>
                  </a:lnTo>
                  <a:lnTo>
                    <a:pt x="1300" y="890"/>
                  </a:lnTo>
                  <a:lnTo>
                    <a:pt x="1302" y="888"/>
                  </a:lnTo>
                  <a:lnTo>
                    <a:pt x="1294" y="872"/>
                  </a:lnTo>
                  <a:lnTo>
                    <a:pt x="1294" y="870"/>
                  </a:lnTo>
                  <a:lnTo>
                    <a:pt x="1296" y="874"/>
                  </a:lnTo>
                  <a:lnTo>
                    <a:pt x="1300" y="874"/>
                  </a:lnTo>
                  <a:lnTo>
                    <a:pt x="1300" y="876"/>
                  </a:lnTo>
                  <a:lnTo>
                    <a:pt x="1304" y="876"/>
                  </a:lnTo>
                  <a:lnTo>
                    <a:pt x="1304" y="880"/>
                  </a:lnTo>
                  <a:lnTo>
                    <a:pt x="1310" y="870"/>
                  </a:lnTo>
                  <a:lnTo>
                    <a:pt x="1312" y="868"/>
                  </a:lnTo>
                  <a:lnTo>
                    <a:pt x="1314" y="864"/>
                  </a:lnTo>
                  <a:lnTo>
                    <a:pt x="1314" y="862"/>
                  </a:lnTo>
                  <a:lnTo>
                    <a:pt x="1316" y="862"/>
                  </a:lnTo>
                  <a:lnTo>
                    <a:pt x="1316" y="858"/>
                  </a:lnTo>
                  <a:lnTo>
                    <a:pt x="1316" y="856"/>
                  </a:lnTo>
                  <a:lnTo>
                    <a:pt x="1314" y="854"/>
                  </a:lnTo>
                  <a:lnTo>
                    <a:pt x="1312" y="854"/>
                  </a:lnTo>
                  <a:lnTo>
                    <a:pt x="1312" y="852"/>
                  </a:lnTo>
                  <a:lnTo>
                    <a:pt x="1316" y="846"/>
                  </a:lnTo>
                  <a:lnTo>
                    <a:pt x="1318" y="846"/>
                  </a:lnTo>
                  <a:lnTo>
                    <a:pt x="1320" y="844"/>
                  </a:lnTo>
                  <a:lnTo>
                    <a:pt x="1328" y="840"/>
                  </a:lnTo>
                  <a:lnTo>
                    <a:pt x="1330" y="838"/>
                  </a:lnTo>
                  <a:lnTo>
                    <a:pt x="1332" y="838"/>
                  </a:lnTo>
                  <a:lnTo>
                    <a:pt x="1336" y="838"/>
                  </a:lnTo>
                  <a:lnTo>
                    <a:pt x="1350" y="836"/>
                  </a:lnTo>
                  <a:lnTo>
                    <a:pt x="1352" y="834"/>
                  </a:lnTo>
                  <a:lnTo>
                    <a:pt x="1354" y="830"/>
                  </a:lnTo>
                  <a:lnTo>
                    <a:pt x="1356" y="830"/>
                  </a:lnTo>
                  <a:lnTo>
                    <a:pt x="1356" y="834"/>
                  </a:lnTo>
                  <a:lnTo>
                    <a:pt x="1358" y="834"/>
                  </a:lnTo>
                  <a:lnTo>
                    <a:pt x="1362" y="830"/>
                  </a:lnTo>
                  <a:lnTo>
                    <a:pt x="1364" y="832"/>
                  </a:lnTo>
                  <a:lnTo>
                    <a:pt x="1366" y="834"/>
                  </a:lnTo>
                  <a:lnTo>
                    <a:pt x="1368" y="832"/>
                  </a:lnTo>
                  <a:lnTo>
                    <a:pt x="1370" y="832"/>
                  </a:lnTo>
                  <a:lnTo>
                    <a:pt x="1372" y="830"/>
                  </a:lnTo>
                  <a:lnTo>
                    <a:pt x="1374" y="830"/>
                  </a:lnTo>
                  <a:lnTo>
                    <a:pt x="1374" y="826"/>
                  </a:lnTo>
                  <a:lnTo>
                    <a:pt x="1372" y="826"/>
                  </a:lnTo>
                  <a:lnTo>
                    <a:pt x="1372" y="828"/>
                  </a:lnTo>
                  <a:lnTo>
                    <a:pt x="1372" y="830"/>
                  </a:lnTo>
                  <a:lnTo>
                    <a:pt x="1370" y="830"/>
                  </a:lnTo>
                  <a:lnTo>
                    <a:pt x="1364" y="828"/>
                  </a:lnTo>
                  <a:lnTo>
                    <a:pt x="1364" y="826"/>
                  </a:lnTo>
                  <a:lnTo>
                    <a:pt x="1362" y="824"/>
                  </a:lnTo>
                  <a:lnTo>
                    <a:pt x="1362" y="822"/>
                  </a:lnTo>
                  <a:lnTo>
                    <a:pt x="1362" y="820"/>
                  </a:lnTo>
                  <a:lnTo>
                    <a:pt x="1358" y="820"/>
                  </a:lnTo>
                  <a:lnTo>
                    <a:pt x="1358" y="818"/>
                  </a:lnTo>
                  <a:lnTo>
                    <a:pt x="1360" y="816"/>
                  </a:lnTo>
                  <a:lnTo>
                    <a:pt x="1360" y="814"/>
                  </a:lnTo>
                  <a:lnTo>
                    <a:pt x="1362" y="814"/>
                  </a:lnTo>
                  <a:lnTo>
                    <a:pt x="1360" y="808"/>
                  </a:lnTo>
                  <a:lnTo>
                    <a:pt x="1360" y="804"/>
                  </a:lnTo>
                  <a:lnTo>
                    <a:pt x="1364" y="800"/>
                  </a:lnTo>
                  <a:lnTo>
                    <a:pt x="1368" y="796"/>
                  </a:lnTo>
                  <a:lnTo>
                    <a:pt x="1370" y="792"/>
                  </a:lnTo>
                  <a:lnTo>
                    <a:pt x="1372" y="790"/>
                  </a:lnTo>
                  <a:lnTo>
                    <a:pt x="1374" y="790"/>
                  </a:lnTo>
                  <a:lnTo>
                    <a:pt x="1374" y="792"/>
                  </a:lnTo>
                  <a:lnTo>
                    <a:pt x="1376" y="792"/>
                  </a:lnTo>
                  <a:lnTo>
                    <a:pt x="1376" y="790"/>
                  </a:lnTo>
                  <a:lnTo>
                    <a:pt x="1376" y="788"/>
                  </a:lnTo>
                  <a:lnTo>
                    <a:pt x="1378" y="788"/>
                  </a:lnTo>
                  <a:lnTo>
                    <a:pt x="1378" y="790"/>
                  </a:lnTo>
                  <a:lnTo>
                    <a:pt x="1380" y="788"/>
                  </a:lnTo>
                  <a:lnTo>
                    <a:pt x="1382" y="786"/>
                  </a:lnTo>
                  <a:lnTo>
                    <a:pt x="1384" y="786"/>
                  </a:lnTo>
                  <a:lnTo>
                    <a:pt x="1386" y="784"/>
                  </a:lnTo>
                  <a:lnTo>
                    <a:pt x="1386" y="782"/>
                  </a:lnTo>
                  <a:lnTo>
                    <a:pt x="1386" y="780"/>
                  </a:lnTo>
                  <a:lnTo>
                    <a:pt x="1388" y="778"/>
                  </a:lnTo>
                  <a:lnTo>
                    <a:pt x="1388" y="776"/>
                  </a:lnTo>
                  <a:lnTo>
                    <a:pt x="1390" y="776"/>
                  </a:lnTo>
                  <a:lnTo>
                    <a:pt x="1390" y="778"/>
                  </a:lnTo>
                  <a:lnTo>
                    <a:pt x="1390" y="780"/>
                  </a:lnTo>
                  <a:lnTo>
                    <a:pt x="1392" y="780"/>
                  </a:lnTo>
                  <a:lnTo>
                    <a:pt x="1394" y="780"/>
                  </a:lnTo>
                  <a:lnTo>
                    <a:pt x="1396" y="782"/>
                  </a:lnTo>
                  <a:lnTo>
                    <a:pt x="1398" y="780"/>
                  </a:lnTo>
                  <a:lnTo>
                    <a:pt x="1400" y="778"/>
                  </a:lnTo>
                  <a:lnTo>
                    <a:pt x="1402" y="778"/>
                  </a:lnTo>
                  <a:lnTo>
                    <a:pt x="1402" y="776"/>
                  </a:lnTo>
                  <a:lnTo>
                    <a:pt x="1407" y="776"/>
                  </a:lnTo>
                  <a:lnTo>
                    <a:pt x="1407" y="774"/>
                  </a:lnTo>
                  <a:lnTo>
                    <a:pt x="1409" y="774"/>
                  </a:lnTo>
                  <a:lnTo>
                    <a:pt x="1411" y="774"/>
                  </a:lnTo>
                  <a:lnTo>
                    <a:pt x="1413" y="772"/>
                  </a:lnTo>
                  <a:lnTo>
                    <a:pt x="1413" y="770"/>
                  </a:lnTo>
                  <a:lnTo>
                    <a:pt x="1411" y="770"/>
                  </a:lnTo>
                  <a:lnTo>
                    <a:pt x="1411" y="768"/>
                  </a:lnTo>
                  <a:lnTo>
                    <a:pt x="1413" y="768"/>
                  </a:lnTo>
                  <a:lnTo>
                    <a:pt x="1413" y="764"/>
                  </a:lnTo>
                  <a:lnTo>
                    <a:pt x="1415" y="764"/>
                  </a:lnTo>
                  <a:lnTo>
                    <a:pt x="1417" y="764"/>
                  </a:lnTo>
                  <a:lnTo>
                    <a:pt x="1423" y="764"/>
                  </a:lnTo>
                  <a:lnTo>
                    <a:pt x="1427" y="760"/>
                  </a:lnTo>
                  <a:lnTo>
                    <a:pt x="1429" y="762"/>
                  </a:lnTo>
                  <a:lnTo>
                    <a:pt x="1431" y="762"/>
                  </a:lnTo>
                  <a:lnTo>
                    <a:pt x="1443" y="754"/>
                  </a:lnTo>
                  <a:lnTo>
                    <a:pt x="1445" y="752"/>
                  </a:lnTo>
                  <a:lnTo>
                    <a:pt x="1447" y="748"/>
                  </a:lnTo>
                  <a:lnTo>
                    <a:pt x="1449" y="750"/>
                  </a:lnTo>
                  <a:lnTo>
                    <a:pt x="1451" y="750"/>
                  </a:lnTo>
                  <a:lnTo>
                    <a:pt x="1443" y="756"/>
                  </a:lnTo>
                  <a:lnTo>
                    <a:pt x="1445" y="760"/>
                  </a:lnTo>
                  <a:lnTo>
                    <a:pt x="1447" y="760"/>
                  </a:lnTo>
                  <a:lnTo>
                    <a:pt x="1451" y="758"/>
                  </a:lnTo>
                  <a:lnTo>
                    <a:pt x="1457" y="760"/>
                  </a:lnTo>
                  <a:lnTo>
                    <a:pt x="1465" y="758"/>
                  </a:lnTo>
                  <a:lnTo>
                    <a:pt x="1465" y="760"/>
                  </a:lnTo>
                  <a:lnTo>
                    <a:pt x="1459" y="760"/>
                  </a:lnTo>
                  <a:lnTo>
                    <a:pt x="1455" y="762"/>
                  </a:lnTo>
                  <a:lnTo>
                    <a:pt x="1453" y="764"/>
                  </a:lnTo>
                  <a:lnTo>
                    <a:pt x="1451" y="764"/>
                  </a:lnTo>
                  <a:lnTo>
                    <a:pt x="1451" y="762"/>
                  </a:lnTo>
                  <a:lnTo>
                    <a:pt x="1449" y="760"/>
                  </a:lnTo>
                  <a:lnTo>
                    <a:pt x="1433" y="770"/>
                  </a:lnTo>
                  <a:lnTo>
                    <a:pt x="1433" y="772"/>
                  </a:lnTo>
                  <a:lnTo>
                    <a:pt x="1431" y="774"/>
                  </a:lnTo>
                  <a:lnTo>
                    <a:pt x="1429" y="772"/>
                  </a:lnTo>
                  <a:lnTo>
                    <a:pt x="1425" y="776"/>
                  </a:lnTo>
                  <a:lnTo>
                    <a:pt x="1425" y="778"/>
                  </a:lnTo>
                  <a:lnTo>
                    <a:pt x="1427" y="776"/>
                  </a:lnTo>
                  <a:lnTo>
                    <a:pt x="1429" y="774"/>
                  </a:lnTo>
                  <a:lnTo>
                    <a:pt x="1427" y="780"/>
                  </a:lnTo>
                  <a:lnTo>
                    <a:pt x="1425" y="782"/>
                  </a:lnTo>
                  <a:lnTo>
                    <a:pt x="1427" y="790"/>
                  </a:lnTo>
                  <a:lnTo>
                    <a:pt x="1429" y="790"/>
                  </a:lnTo>
                  <a:lnTo>
                    <a:pt x="1431" y="792"/>
                  </a:lnTo>
                  <a:lnTo>
                    <a:pt x="1431" y="796"/>
                  </a:lnTo>
                  <a:lnTo>
                    <a:pt x="1435" y="796"/>
                  </a:lnTo>
                  <a:lnTo>
                    <a:pt x="1437" y="794"/>
                  </a:lnTo>
                  <a:lnTo>
                    <a:pt x="1437" y="792"/>
                  </a:lnTo>
                  <a:lnTo>
                    <a:pt x="1439" y="792"/>
                  </a:lnTo>
                  <a:lnTo>
                    <a:pt x="1441" y="792"/>
                  </a:lnTo>
                  <a:lnTo>
                    <a:pt x="1443" y="790"/>
                  </a:lnTo>
                  <a:lnTo>
                    <a:pt x="1445" y="788"/>
                  </a:lnTo>
                  <a:lnTo>
                    <a:pt x="1449" y="782"/>
                  </a:lnTo>
                  <a:lnTo>
                    <a:pt x="1451" y="780"/>
                  </a:lnTo>
                  <a:lnTo>
                    <a:pt x="1453" y="776"/>
                  </a:lnTo>
                  <a:lnTo>
                    <a:pt x="1453" y="774"/>
                  </a:lnTo>
                  <a:lnTo>
                    <a:pt x="1455" y="776"/>
                  </a:lnTo>
                  <a:lnTo>
                    <a:pt x="1457" y="774"/>
                  </a:lnTo>
                  <a:lnTo>
                    <a:pt x="1459" y="776"/>
                  </a:lnTo>
                  <a:lnTo>
                    <a:pt x="1461" y="776"/>
                  </a:lnTo>
                  <a:lnTo>
                    <a:pt x="1461" y="772"/>
                  </a:lnTo>
                  <a:lnTo>
                    <a:pt x="1465" y="774"/>
                  </a:lnTo>
                  <a:lnTo>
                    <a:pt x="1469" y="772"/>
                  </a:lnTo>
                  <a:lnTo>
                    <a:pt x="1471" y="772"/>
                  </a:lnTo>
                  <a:lnTo>
                    <a:pt x="1475" y="770"/>
                  </a:lnTo>
                  <a:lnTo>
                    <a:pt x="1477" y="770"/>
                  </a:lnTo>
                  <a:lnTo>
                    <a:pt x="1477" y="768"/>
                  </a:lnTo>
                  <a:lnTo>
                    <a:pt x="1479" y="768"/>
                  </a:lnTo>
                  <a:lnTo>
                    <a:pt x="1489" y="762"/>
                  </a:lnTo>
                  <a:lnTo>
                    <a:pt x="1491" y="762"/>
                  </a:lnTo>
                  <a:lnTo>
                    <a:pt x="1493" y="762"/>
                  </a:lnTo>
                  <a:lnTo>
                    <a:pt x="1495" y="762"/>
                  </a:lnTo>
                  <a:lnTo>
                    <a:pt x="1497" y="760"/>
                  </a:lnTo>
                  <a:lnTo>
                    <a:pt x="1493" y="760"/>
                  </a:lnTo>
                  <a:lnTo>
                    <a:pt x="1493" y="758"/>
                  </a:lnTo>
                  <a:lnTo>
                    <a:pt x="1495" y="756"/>
                  </a:lnTo>
                  <a:lnTo>
                    <a:pt x="1491" y="754"/>
                  </a:lnTo>
                  <a:lnTo>
                    <a:pt x="1489" y="754"/>
                  </a:lnTo>
                  <a:lnTo>
                    <a:pt x="1487" y="754"/>
                  </a:lnTo>
                  <a:lnTo>
                    <a:pt x="1485" y="754"/>
                  </a:lnTo>
                  <a:lnTo>
                    <a:pt x="1485" y="752"/>
                  </a:lnTo>
                  <a:lnTo>
                    <a:pt x="1485" y="748"/>
                  </a:lnTo>
                  <a:lnTo>
                    <a:pt x="1479" y="752"/>
                  </a:lnTo>
                  <a:lnTo>
                    <a:pt x="1473" y="754"/>
                  </a:lnTo>
                  <a:lnTo>
                    <a:pt x="1473" y="752"/>
                  </a:lnTo>
                  <a:lnTo>
                    <a:pt x="1457" y="748"/>
                  </a:lnTo>
                  <a:lnTo>
                    <a:pt x="1457" y="746"/>
                  </a:lnTo>
                  <a:lnTo>
                    <a:pt x="1459" y="744"/>
                  </a:lnTo>
                  <a:lnTo>
                    <a:pt x="1457" y="744"/>
                  </a:lnTo>
                  <a:lnTo>
                    <a:pt x="1453" y="742"/>
                  </a:lnTo>
                  <a:lnTo>
                    <a:pt x="1449" y="740"/>
                  </a:lnTo>
                  <a:lnTo>
                    <a:pt x="1447" y="738"/>
                  </a:lnTo>
                  <a:lnTo>
                    <a:pt x="1443" y="730"/>
                  </a:lnTo>
                  <a:lnTo>
                    <a:pt x="1443" y="724"/>
                  </a:lnTo>
                  <a:lnTo>
                    <a:pt x="1439" y="724"/>
                  </a:lnTo>
                  <a:lnTo>
                    <a:pt x="1437" y="724"/>
                  </a:lnTo>
                  <a:lnTo>
                    <a:pt x="1441" y="720"/>
                  </a:lnTo>
                  <a:lnTo>
                    <a:pt x="1445" y="714"/>
                  </a:lnTo>
                  <a:lnTo>
                    <a:pt x="1445" y="710"/>
                  </a:lnTo>
                  <a:lnTo>
                    <a:pt x="1443" y="710"/>
                  </a:lnTo>
                  <a:lnTo>
                    <a:pt x="1441" y="710"/>
                  </a:lnTo>
                  <a:lnTo>
                    <a:pt x="1441" y="708"/>
                  </a:lnTo>
                  <a:lnTo>
                    <a:pt x="1439" y="708"/>
                  </a:lnTo>
                  <a:lnTo>
                    <a:pt x="1433" y="712"/>
                  </a:lnTo>
                  <a:lnTo>
                    <a:pt x="1431" y="710"/>
                  </a:lnTo>
                  <a:lnTo>
                    <a:pt x="1429" y="708"/>
                  </a:lnTo>
                  <a:lnTo>
                    <a:pt x="1423" y="704"/>
                  </a:lnTo>
                  <a:lnTo>
                    <a:pt x="1419" y="704"/>
                  </a:lnTo>
                  <a:lnTo>
                    <a:pt x="1421" y="704"/>
                  </a:lnTo>
                  <a:lnTo>
                    <a:pt x="1429" y="702"/>
                  </a:lnTo>
                  <a:lnTo>
                    <a:pt x="1433" y="704"/>
                  </a:lnTo>
                  <a:lnTo>
                    <a:pt x="1439" y="704"/>
                  </a:lnTo>
                  <a:lnTo>
                    <a:pt x="1451" y="694"/>
                  </a:lnTo>
                  <a:lnTo>
                    <a:pt x="1451" y="691"/>
                  </a:lnTo>
                  <a:lnTo>
                    <a:pt x="1449" y="689"/>
                  </a:lnTo>
                  <a:lnTo>
                    <a:pt x="1451" y="689"/>
                  </a:lnTo>
                  <a:lnTo>
                    <a:pt x="1453" y="689"/>
                  </a:lnTo>
                  <a:lnTo>
                    <a:pt x="1451" y="685"/>
                  </a:lnTo>
                  <a:lnTo>
                    <a:pt x="1441" y="681"/>
                  </a:lnTo>
                  <a:lnTo>
                    <a:pt x="1427" y="679"/>
                  </a:lnTo>
                  <a:lnTo>
                    <a:pt x="1394" y="692"/>
                  </a:lnTo>
                  <a:lnTo>
                    <a:pt x="1390" y="696"/>
                  </a:lnTo>
                  <a:lnTo>
                    <a:pt x="1388" y="698"/>
                  </a:lnTo>
                  <a:lnTo>
                    <a:pt x="1364" y="726"/>
                  </a:lnTo>
                  <a:lnTo>
                    <a:pt x="1362" y="726"/>
                  </a:lnTo>
                  <a:lnTo>
                    <a:pt x="1360" y="728"/>
                  </a:lnTo>
                  <a:lnTo>
                    <a:pt x="1356" y="730"/>
                  </a:lnTo>
                  <a:lnTo>
                    <a:pt x="1356" y="728"/>
                  </a:lnTo>
                  <a:lnTo>
                    <a:pt x="1368" y="716"/>
                  </a:lnTo>
                  <a:lnTo>
                    <a:pt x="1370" y="716"/>
                  </a:lnTo>
                  <a:lnTo>
                    <a:pt x="1376" y="706"/>
                  </a:lnTo>
                  <a:lnTo>
                    <a:pt x="1374" y="702"/>
                  </a:lnTo>
                  <a:lnTo>
                    <a:pt x="1378" y="702"/>
                  </a:lnTo>
                  <a:lnTo>
                    <a:pt x="1380" y="698"/>
                  </a:lnTo>
                  <a:lnTo>
                    <a:pt x="1388" y="689"/>
                  </a:lnTo>
                  <a:lnTo>
                    <a:pt x="1390" y="687"/>
                  </a:lnTo>
                  <a:lnTo>
                    <a:pt x="1394" y="683"/>
                  </a:lnTo>
                  <a:lnTo>
                    <a:pt x="1394" y="681"/>
                  </a:lnTo>
                  <a:lnTo>
                    <a:pt x="1396" y="681"/>
                  </a:lnTo>
                  <a:lnTo>
                    <a:pt x="1400" y="679"/>
                  </a:lnTo>
                  <a:lnTo>
                    <a:pt x="1409" y="679"/>
                  </a:lnTo>
                  <a:lnTo>
                    <a:pt x="1409" y="677"/>
                  </a:lnTo>
                  <a:lnTo>
                    <a:pt x="1413" y="667"/>
                  </a:lnTo>
                  <a:lnTo>
                    <a:pt x="1417" y="663"/>
                  </a:lnTo>
                  <a:lnTo>
                    <a:pt x="1419" y="661"/>
                  </a:lnTo>
                  <a:lnTo>
                    <a:pt x="1421" y="661"/>
                  </a:lnTo>
                  <a:lnTo>
                    <a:pt x="1421" y="659"/>
                  </a:lnTo>
                  <a:lnTo>
                    <a:pt x="1423" y="659"/>
                  </a:lnTo>
                  <a:lnTo>
                    <a:pt x="1427" y="659"/>
                  </a:lnTo>
                  <a:lnTo>
                    <a:pt x="1429" y="657"/>
                  </a:lnTo>
                  <a:lnTo>
                    <a:pt x="1441" y="659"/>
                  </a:lnTo>
                  <a:lnTo>
                    <a:pt x="1449" y="657"/>
                  </a:lnTo>
                  <a:lnTo>
                    <a:pt x="1465" y="659"/>
                  </a:lnTo>
                  <a:lnTo>
                    <a:pt x="1469" y="657"/>
                  </a:lnTo>
                  <a:lnTo>
                    <a:pt x="1485" y="659"/>
                  </a:lnTo>
                  <a:lnTo>
                    <a:pt x="1487" y="659"/>
                  </a:lnTo>
                  <a:lnTo>
                    <a:pt x="1487" y="661"/>
                  </a:lnTo>
                  <a:lnTo>
                    <a:pt x="1489" y="661"/>
                  </a:lnTo>
                  <a:lnTo>
                    <a:pt x="1501" y="659"/>
                  </a:lnTo>
                  <a:lnTo>
                    <a:pt x="1507" y="657"/>
                  </a:lnTo>
                  <a:lnTo>
                    <a:pt x="1507" y="655"/>
                  </a:lnTo>
                  <a:lnTo>
                    <a:pt x="1509" y="655"/>
                  </a:lnTo>
                  <a:lnTo>
                    <a:pt x="1509" y="657"/>
                  </a:lnTo>
                  <a:lnTo>
                    <a:pt x="1509" y="659"/>
                  </a:lnTo>
                  <a:lnTo>
                    <a:pt x="1511" y="659"/>
                  </a:lnTo>
                  <a:lnTo>
                    <a:pt x="1513" y="657"/>
                  </a:lnTo>
                  <a:lnTo>
                    <a:pt x="1517" y="653"/>
                  </a:lnTo>
                  <a:lnTo>
                    <a:pt x="1519" y="651"/>
                  </a:lnTo>
                  <a:lnTo>
                    <a:pt x="1527" y="641"/>
                  </a:lnTo>
                  <a:lnTo>
                    <a:pt x="1529" y="641"/>
                  </a:lnTo>
                  <a:lnTo>
                    <a:pt x="1531" y="637"/>
                  </a:lnTo>
                  <a:lnTo>
                    <a:pt x="1533" y="635"/>
                  </a:lnTo>
                  <a:lnTo>
                    <a:pt x="1541" y="633"/>
                  </a:lnTo>
                  <a:lnTo>
                    <a:pt x="1545" y="631"/>
                  </a:lnTo>
                  <a:lnTo>
                    <a:pt x="1555" y="631"/>
                  </a:lnTo>
                  <a:lnTo>
                    <a:pt x="1559" y="631"/>
                  </a:lnTo>
                  <a:lnTo>
                    <a:pt x="1563" y="625"/>
                  </a:lnTo>
                  <a:lnTo>
                    <a:pt x="1567" y="621"/>
                  </a:lnTo>
                  <a:lnTo>
                    <a:pt x="1573" y="615"/>
                  </a:lnTo>
                  <a:lnTo>
                    <a:pt x="1567" y="609"/>
                  </a:lnTo>
                  <a:lnTo>
                    <a:pt x="1573" y="611"/>
                  </a:lnTo>
                  <a:lnTo>
                    <a:pt x="1571" y="607"/>
                  </a:lnTo>
                  <a:lnTo>
                    <a:pt x="1567" y="607"/>
                  </a:lnTo>
                  <a:lnTo>
                    <a:pt x="1569" y="605"/>
                  </a:lnTo>
                  <a:lnTo>
                    <a:pt x="1571" y="605"/>
                  </a:lnTo>
                  <a:lnTo>
                    <a:pt x="1569" y="601"/>
                  </a:lnTo>
                  <a:lnTo>
                    <a:pt x="1569" y="599"/>
                  </a:lnTo>
                  <a:lnTo>
                    <a:pt x="1569" y="595"/>
                  </a:lnTo>
                  <a:lnTo>
                    <a:pt x="1567" y="595"/>
                  </a:lnTo>
                  <a:lnTo>
                    <a:pt x="1565" y="595"/>
                  </a:lnTo>
                  <a:lnTo>
                    <a:pt x="1563" y="593"/>
                  </a:lnTo>
                  <a:lnTo>
                    <a:pt x="1569" y="595"/>
                  </a:lnTo>
                  <a:lnTo>
                    <a:pt x="1571" y="593"/>
                  </a:lnTo>
                  <a:lnTo>
                    <a:pt x="1571" y="591"/>
                  </a:lnTo>
                  <a:lnTo>
                    <a:pt x="1571" y="589"/>
                  </a:lnTo>
                  <a:lnTo>
                    <a:pt x="1569" y="587"/>
                  </a:lnTo>
                  <a:lnTo>
                    <a:pt x="1567" y="585"/>
                  </a:lnTo>
                  <a:lnTo>
                    <a:pt x="1569" y="585"/>
                  </a:lnTo>
                  <a:lnTo>
                    <a:pt x="1569" y="583"/>
                  </a:lnTo>
                  <a:lnTo>
                    <a:pt x="1559" y="579"/>
                  </a:lnTo>
                  <a:lnTo>
                    <a:pt x="1561" y="579"/>
                  </a:lnTo>
                  <a:lnTo>
                    <a:pt x="1559" y="577"/>
                  </a:lnTo>
                  <a:lnTo>
                    <a:pt x="1555" y="579"/>
                  </a:lnTo>
                  <a:lnTo>
                    <a:pt x="1553" y="579"/>
                  </a:lnTo>
                  <a:lnTo>
                    <a:pt x="1549" y="587"/>
                  </a:lnTo>
                  <a:lnTo>
                    <a:pt x="1549" y="581"/>
                  </a:lnTo>
                  <a:lnTo>
                    <a:pt x="1551" y="577"/>
                  </a:lnTo>
                  <a:lnTo>
                    <a:pt x="1549" y="573"/>
                  </a:lnTo>
                  <a:lnTo>
                    <a:pt x="1551" y="569"/>
                  </a:lnTo>
                  <a:lnTo>
                    <a:pt x="1549" y="569"/>
                  </a:lnTo>
                  <a:lnTo>
                    <a:pt x="1539" y="567"/>
                  </a:lnTo>
                  <a:lnTo>
                    <a:pt x="1533" y="569"/>
                  </a:lnTo>
                  <a:lnTo>
                    <a:pt x="1537" y="569"/>
                  </a:lnTo>
                  <a:lnTo>
                    <a:pt x="1543" y="571"/>
                  </a:lnTo>
                  <a:lnTo>
                    <a:pt x="1541" y="571"/>
                  </a:lnTo>
                  <a:lnTo>
                    <a:pt x="1537" y="571"/>
                  </a:lnTo>
                  <a:lnTo>
                    <a:pt x="1531" y="573"/>
                  </a:lnTo>
                  <a:lnTo>
                    <a:pt x="1527" y="575"/>
                  </a:lnTo>
                  <a:lnTo>
                    <a:pt x="1525" y="577"/>
                  </a:lnTo>
                  <a:lnTo>
                    <a:pt x="1521" y="579"/>
                  </a:lnTo>
                  <a:lnTo>
                    <a:pt x="1515" y="585"/>
                  </a:lnTo>
                  <a:lnTo>
                    <a:pt x="1513" y="587"/>
                  </a:lnTo>
                  <a:lnTo>
                    <a:pt x="1507" y="591"/>
                  </a:lnTo>
                  <a:lnTo>
                    <a:pt x="1507" y="583"/>
                  </a:lnTo>
                  <a:lnTo>
                    <a:pt x="1501" y="581"/>
                  </a:lnTo>
                  <a:lnTo>
                    <a:pt x="1497" y="579"/>
                  </a:lnTo>
                  <a:lnTo>
                    <a:pt x="1497" y="577"/>
                  </a:lnTo>
                  <a:lnTo>
                    <a:pt x="1499" y="577"/>
                  </a:lnTo>
                  <a:lnTo>
                    <a:pt x="1501" y="577"/>
                  </a:lnTo>
                  <a:lnTo>
                    <a:pt x="1503" y="579"/>
                  </a:lnTo>
                  <a:lnTo>
                    <a:pt x="1505" y="581"/>
                  </a:lnTo>
                  <a:lnTo>
                    <a:pt x="1509" y="581"/>
                  </a:lnTo>
                  <a:lnTo>
                    <a:pt x="1513" y="575"/>
                  </a:lnTo>
                  <a:lnTo>
                    <a:pt x="1517" y="575"/>
                  </a:lnTo>
                  <a:lnTo>
                    <a:pt x="1529" y="571"/>
                  </a:lnTo>
                  <a:lnTo>
                    <a:pt x="1527" y="569"/>
                  </a:lnTo>
                  <a:lnTo>
                    <a:pt x="1521" y="573"/>
                  </a:lnTo>
                  <a:lnTo>
                    <a:pt x="1517" y="573"/>
                  </a:lnTo>
                  <a:lnTo>
                    <a:pt x="1519" y="571"/>
                  </a:lnTo>
                  <a:lnTo>
                    <a:pt x="1531" y="569"/>
                  </a:lnTo>
                  <a:lnTo>
                    <a:pt x="1535" y="565"/>
                  </a:lnTo>
                  <a:lnTo>
                    <a:pt x="1541" y="563"/>
                  </a:lnTo>
                  <a:lnTo>
                    <a:pt x="1543" y="563"/>
                  </a:lnTo>
                  <a:lnTo>
                    <a:pt x="1545" y="563"/>
                  </a:lnTo>
                  <a:lnTo>
                    <a:pt x="1547" y="563"/>
                  </a:lnTo>
                  <a:lnTo>
                    <a:pt x="1547" y="561"/>
                  </a:lnTo>
                  <a:lnTo>
                    <a:pt x="1547" y="559"/>
                  </a:lnTo>
                  <a:lnTo>
                    <a:pt x="1547" y="557"/>
                  </a:lnTo>
                  <a:lnTo>
                    <a:pt x="1545" y="557"/>
                  </a:lnTo>
                  <a:lnTo>
                    <a:pt x="1543" y="555"/>
                  </a:lnTo>
                  <a:lnTo>
                    <a:pt x="1541" y="555"/>
                  </a:lnTo>
                  <a:lnTo>
                    <a:pt x="1541" y="553"/>
                  </a:lnTo>
                  <a:lnTo>
                    <a:pt x="1539" y="549"/>
                  </a:lnTo>
                  <a:lnTo>
                    <a:pt x="1537" y="551"/>
                  </a:lnTo>
                  <a:lnTo>
                    <a:pt x="1537" y="553"/>
                  </a:lnTo>
                  <a:lnTo>
                    <a:pt x="1535" y="555"/>
                  </a:lnTo>
                  <a:lnTo>
                    <a:pt x="1529" y="551"/>
                  </a:lnTo>
                  <a:lnTo>
                    <a:pt x="1527" y="551"/>
                  </a:lnTo>
                  <a:lnTo>
                    <a:pt x="1525" y="545"/>
                  </a:lnTo>
                  <a:lnTo>
                    <a:pt x="1523" y="547"/>
                  </a:lnTo>
                  <a:lnTo>
                    <a:pt x="1523" y="543"/>
                  </a:lnTo>
                  <a:lnTo>
                    <a:pt x="1515" y="551"/>
                  </a:lnTo>
                  <a:lnTo>
                    <a:pt x="1519" y="543"/>
                  </a:lnTo>
                  <a:lnTo>
                    <a:pt x="1515" y="543"/>
                  </a:lnTo>
                  <a:lnTo>
                    <a:pt x="1515" y="541"/>
                  </a:lnTo>
                  <a:lnTo>
                    <a:pt x="1513" y="541"/>
                  </a:lnTo>
                  <a:lnTo>
                    <a:pt x="1511" y="543"/>
                  </a:lnTo>
                  <a:lnTo>
                    <a:pt x="1509" y="541"/>
                  </a:lnTo>
                  <a:lnTo>
                    <a:pt x="1505" y="543"/>
                  </a:lnTo>
                  <a:lnTo>
                    <a:pt x="1505" y="541"/>
                  </a:lnTo>
                  <a:lnTo>
                    <a:pt x="1507" y="539"/>
                  </a:lnTo>
                  <a:lnTo>
                    <a:pt x="1507" y="535"/>
                  </a:lnTo>
                  <a:lnTo>
                    <a:pt x="1505" y="535"/>
                  </a:lnTo>
                  <a:lnTo>
                    <a:pt x="1507" y="533"/>
                  </a:lnTo>
                  <a:lnTo>
                    <a:pt x="1507" y="531"/>
                  </a:lnTo>
                  <a:lnTo>
                    <a:pt x="1505" y="531"/>
                  </a:lnTo>
                  <a:lnTo>
                    <a:pt x="1503" y="531"/>
                  </a:lnTo>
                  <a:lnTo>
                    <a:pt x="1503" y="529"/>
                  </a:lnTo>
                  <a:lnTo>
                    <a:pt x="1501" y="527"/>
                  </a:lnTo>
                  <a:lnTo>
                    <a:pt x="1493" y="527"/>
                  </a:lnTo>
                  <a:lnTo>
                    <a:pt x="1495" y="525"/>
                  </a:lnTo>
                  <a:lnTo>
                    <a:pt x="1493" y="523"/>
                  </a:lnTo>
                  <a:lnTo>
                    <a:pt x="1493" y="519"/>
                  </a:lnTo>
                  <a:lnTo>
                    <a:pt x="1483" y="519"/>
                  </a:lnTo>
                  <a:lnTo>
                    <a:pt x="1485" y="517"/>
                  </a:lnTo>
                  <a:lnTo>
                    <a:pt x="1487" y="517"/>
                  </a:lnTo>
                  <a:lnTo>
                    <a:pt x="1487" y="515"/>
                  </a:lnTo>
                  <a:lnTo>
                    <a:pt x="1483" y="513"/>
                  </a:lnTo>
                  <a:lnTo>
                    <a:pt x="1485" y="511"/>
                  </a:lnTo>
                  <a:lnTo>
                    <a:pt x="1487" y="511"/>
                  </a:lnTo>
                  <a:lnTo>
                    <a:pt x="1487" y="509"/>
                  </a:lnTo>
                  <a:lnTo>
                    <a:pt x="1471" y="507"/>
                  </a:lnTo>
                  <a:lnTo>
                    <a:pt x="1481" y="507"/>
                  </a:lnTo>
                  <a:lnTo>
                    <a:pt x="1481" y="505"/>
                  </a:lnTo>
                  <a:lnTo>
                    <a:pt x="1477" y="505"/>
                  </a:lnTo>
                  <a:lnTo>
                    <a:pt x="1477" y="503"/>
                  </a:lnTo>
                  <a:lnTo>
                    <a:pt x="1485" y="507"/>
                  </a:lnTo>
                  <a:lnTo>
                    <a:pt x="1487" y="507"/>
                  </a:lnTo>
                  <a:lnTo>
                    <a:pt x="1487" y="503"/>
                  </a:lnTo>
                  <a:lnTo>
                    <a:pt x="1491" y="497"/>
                  </a:lnTo>
                  <a:lnTo>
                    <a:pt x="1491" y="495"/>
                  </a:lnTo>
                  <a:lnTo>
                    <a:pt x="1485" y="493"/>
                  </a:lnTo>
                  <a:lnTo>
                    <a:pt x="1487" y="491"/>
                  </a:lnTo>
                  <a:lnTo>
                    <a:pt x="1485" y="487"/>
                  </a:lnTo>
                  <a:lnTo>
                    <a:pt x="1477" y="487"/>
                  </a:lnTo>
                  <a:lnTo>
                    <a:pt x="1481" y="487"/>
                  </a:lnTo>
                  <a:lnTo>
                    <a:pt x="1485" y="483"/>
                  </a:lnTo>
                  <a:lnTo>
                    <a:pt x="1485" y="481"/>
                  </a:lnTo>
                  <a:lnTo>
                    <a:pt x="1483" y="479"/>
                  </a:lnTo>
                  <a:lnTo>
                    <a:pt x="1479" y="475"/>
                  </a:lnTo>
                  <a:lnTo>
                    <a:pt x="1477" y="475"/>
                  </a:lnTo>
                  <a:lnTo>
                    <a:pt x="1475" y="475"/>
                  </a:lnTo>
                  <a:lnTo>
                    <a:pt x="1475" y="473"/>
                  </a:lnTo>
                  <a:lnTo>
                    <a:pt x="1477" y="473"/>
                  </a:lnTo>
                  <a:lnTo>
                    <a:pt x="1477" y="471"/>
                  </a:lnTo>
                  <a:lnTo>
                    <a:pt x="1475" y="469"/>
                  </a:lnTo>
                  <a:lnTo>
                    <a:pt x="1473" y="469"/>
                  </a:lnTo>
                  <a:lnTo>
                    <a:pt x="1471" y="469"/>
                  </a:lnTo>
                  <a:lnTo>
                    <a:pt x="1469" y="471"/>
                  </a:lnTo>
                  <a:lnTo>
                    <a:pt x="1467" y="471"/>
                  </a:lnTo>
                  <a:lnTo>
                    <a:pt x="1469" y="467"/>
                  </a:lnTo>
                  <a:lnTo>
                    <a:pt x="1473" y="467"/>
                  </a:lnTo>
                  <a:lnTo>
                    <a:pt x="1473" y="465"/>
                  </a:lnTo>
                  <a:lnTo>
                    <a:pt x="1473" y="464"/>
                  </a:lnTo>
                  <a:lnTo>
                    <a:pt x="1475" y="464"/>
                  </a:lnTo>
                  <a:lnTo>
                    <a:pt x="1475" y="460"/>
                  </a:lnTo>
                  <a:lnTo>
                    <a:pt x="1463" y="460"/>
                  </a:lnTo>
                  <a:lnTo>
                    <a:pt x="1461" y="460"/>
                  </a:lnTo>
                  <a:lnTo>
                    <a:pt x="1461" y="458"/>
                  </a:lnTo>
                  <a:lnTo>
                    <a:pt x="1463" y="458"/>
                  </a:lnTo>
                  <a:lnTo>
                    <a:pt x="1465" y="460"/>
                  </a:lnTo>
                  <a:lnTo>
                    <a:pt x="1471" y="458"/>
                  </a:lnTo>
                  <a:lnTo>
                    <a:pt x="1471" y="456"/>
                  </a:lnTo>
                  <a:lnTo>
                    <a:pt x="1469" y="456"/>
                  </a:lnTo>
                  <a:lnTo>
                    <a:pt x="1469" y="454"/>
                  </a:lnTo>
                  <a:lnTo>
                    <a:pt x="1469" y="452"/>
                  </a:lnTo>
                  <a:lnTo>
                    <a:pt x="1467" y="452"/>
                  </a:lnTo>
                  <a:lnTo>
                    <a:pt x="1465" y="452"/>
                  </a:lnTo>
                  <a:lnTo>
                    <a:pt x="1465" y="450"/>
                  </a:lnTo>
                  <a:lnTo>
                    <a:pt x="1465" y="448"/>
                  </a:lnTo>
                  <a:lnTo>
                    <a:pt x="1467" y="444"/>
                  </a:lnTo>
                  <a:lnTo>
                    <a:pt x="1465" y="444"/>
                  </a:lnTo>
                  <a:lnTo>
                    <a:pt x="1461" y="446"/>
                  </a:lnTo>
                  <a:lnTo>
                    <a:pt x="1457" y="446"/>
                  </a:lnTo>
                  <a:lnTo>
                    <a:pt x="1455" y="446"/>
                  </a:lnTo>
                  <a:lnTo>
                    <a:pt x="1453" y="446"/>
                  </a:lnTo>
                  <a:lnTo>
                    <a:pt x="1451" y="448"/>
                  </a:lnTo>
                  <a:lnTo>
                    <a:pt x="1453" y="446"/>
                  </a:lnTo>
                  <a:lnTo>
                    <a:pt x="1455" y="444"/>
                  </a:lnTo>
                  <a:lnTo>
                    <a:pt x="1461" y="444"/>
                  </a:lnTo>
                  <a:lnTo>
                    <a:pt x="1463" y="442"/>
                  </a:lnTo>
                  <a:lnTo>
                    <a:pt x="1463" y="440"/>
                  </a:lnTo>
                  <a:lnTo>
                    <a:pt x="1461" y="440"/>
                  </a:lnTo>
                  <a:lnTo>
                    <a:pt x="1461" y="438"/>
                  </a:lnTo>
                  <a:lnTo>
                    <a:pt x="1459" y="436"/>
                  </a:lnTo>
                  <a:lnTo>
                    <a:pt x="1459" y="438"/>
                  </a:lnTo>
                  <a:lnTo>
                    <a:pt x="1457" y="436"/>
                  </a:lnTo>
                  <a:lnTo>
                    <a:pt x="1455" y="436"/>
                  </a:lnTo>
                  <a:lnTo>
                    <a:pt x="1459" y="432"/>
                  </a:lnTo>
                  <a:lnTo>
                    <a:pt x="1455" y="430"/>
                  </a:lnTo>
                  <a:lnTo>
                    <a:pt x="1453" y="432"/>
                  </a:lnTo>
                  <a:lnTo>
                    <a:pt x="1453" y="430"/>
                  </a:lnTo>
                  <a:lnTo>
                    <a:pt x="1455" y="428"/>
                  </a:lnTo>
                  <a:lnTo>
                    <a:pt x="1451" y="428"/>
                  </a:lnTo>
                  <a:lnTo>
                    <a:pt x="1451" y="422"/>
                  </a:lnTo>
                  <a:lnTo>
                    <a:pt x="1449" y="422"/>
                  </a:lnTo>
                  <a:lnTo>
                    <a:pt x="1449" y="418"/>
                  </a:lnTo>
                  <a:lnTo>
                    <a:pt x="1449" y="416"/>
                  </a:lnTo>
                  <a:lnTo>
                    <a:pt x="1449" y="414"/>
                  </a:lnTo>
                  <a:lnTo>
                    <a:pt x="1447" y="414"/>
                  </a:lnTo>
                  <a:lnTo>
                    <a:pt x="1449" y="412"/>
                  </a:lnTo>
                  <a:lnTo>
                    <a:pt x="1447" y="410"/>
                  </a:lnTo>
                  <a:lnTo>
                    <a:pt x="1445" y="410"/>
                  </a:lnTo>
                  <a:lnTo>
                    <a:pt x="1443" y="410"/>
                  </a:lnTo>
                  <a:lnTo>
                    <a:pt x="1441" y="414"/>
                  </a:lnTo>
                  <a:lnTo>
                    <a:pt x="1439" y="416"/>
                  </a:lnTo>
                  <a:lnTo>
                    <a:pt x="1437" y="418"/>
                  </a:lnTo>
                  <a:lnTo>
                    <a:pt x="1433" y="426"/>
                  </a:lnTo>
                  <a:lnTo>
                    <a:pt x="1437" y="434"/>
                  </a:lnTo>
                  <a:lnTo>
                    <a:pt x="1435" y="434"/>
                  </a:lnTo>
                  <a:lnTo>
                    <a:pt x="1435" y="438"/>
                  </a:lnTo>
                  <a:lnTo>
                    <a:pt x="1433" y="438"/>
                  </a:lnTo>
                  <a:lnTo>
                    <a:pt x="1433" y="440"/>
                  </a:lnTo>
                  <a:lnTo>
                    <a:pt x="1431" y="438"/>
                  </a:lnTo>
                  <a:lnTo>
                    <a:pt x="1433" y="442"/>
                  </a:lnTo>
                  <a:lnTo>
                    <a:pt x="1431" y="446"/>
                  </a:lnTo>
                  <a:lnTo>
                    <a:pt x="1429" y="446"/>
                  </a:lnTo>
                  <a:lnTo>
                    <a:pt x="1429" y="448"/>
                  </a:lnTo>
                  <a:lnTo>
                    <a:pt x="1429" y="450"/>
                  </a:lnTo>
                  <a:lnTo>
                    <a:pt x="1427" y="450"/>
                  </a:lnTo>
                  <a:lnTo>
                    <a:pt x="1425" y="448"/>
                  </a:lnTo>
                  <a:lnTo>
                    <a:pt x="1429" y="456"/>
                  </a:lnTo>
                  <a:lnTo>
                    <a:pt x="1425" y="462"/>
                  </a:lnTo>
                  <a:lnTo>
                    <a:pt x="1427" y="458"/>
                  </a:lnTo>
                  <a:lnTo>
                    <a:pt x="1425" y="454"/>
                  </a:lnTo>
                  <a:lnTo>
                    <a:pt x="1423" y="454"/>
                  </a:lnTo>
                  <a:lnTo>
                    <a:pt x="1421" y="450"/>
                  </a:lnTo>
                  <a:lnTo>
                    <a:pt x="1417" y="456"/>
                  </a:lnTo>
                  <a:lnTo>
                    <a:pt x="1417" y="460"/>
                  </a:lnTo>
                  <a:lnTo>
                    <a:pt x="1411" y="462"/>
                  </a:lnTo>
                  <a:lnTo>
                    <a:pt x="1404" y="465"/>
                  </a:lnTo>
                  <a:lnTo>
                    <a:pt x="1404" y="469"/>
                  </a:lnTo>
                  <a:lnTo>
                    <a:pt x="1402" y="469"/>
                  </a:lnTo>
                  <a:lnTo>
                    <a:pt x="1402" y="465"/>
                  </a:lnTo>
                  <a:lnTo>
                    <a:pt x="1402" y="464"/>
                  </a:lnTo>
                  <a:lnTo>
                    <a:pt x="1402" y="462"/>
                  </a:lnTo>
                  <a:lnTo>
                    <a:pt x="1400" y="464"/>
                  </a:lnTo>
                  <a:lnTo>
                    <a:pt x="1400" y="458"/>
                  </a:lnTo>
                  <a:lnTo>
                    <a:pt x="1398" y="460"/>
                  </a:lnTo>
                  <a:lnTo>
                    <a:pt x="1394" y="469"/>
                  </a:lnTo>
                  <a:lnTo>
                    <a:pt x="1382" y="477"/>
                  </a:lnTo>
                  <a:lnTo>
                    <a:pt x="1394" y="469"/>
                  </a:lnTo>
                  <a:lnTo>
                    <a:pt x="1396" y="462"/>
                  </a:lnTo>
                  <a:lnTo>
                    <a:pt x="1396" y="458"/>
                  </a:lnTo>
                  <a:lnTo>
                    <a:pt x="1394" y="456"/>
                  </a:lnTo>
                  <a:lnTo>
                    <a:pt x="1392" y="450"/>
                  </a:lnTo>
                  <a:lnTo>
                    <a:pt x="1390" y="450"/>
                  </a:lnTo>
                  <a:lnTo>
                    <a:pt x="1380" y="450"/>
                  </a:lnTo>
                  <a:lnTo>
                    <a:pt x="1374" y="456"/>
                  </a:lnTo>
                  <a:lnTo>
                    <a:pt x="1372" y="454"/>
                  </a:lnTo>
                  <a:lnTo>
                    <a:pt x="1368" y="454"/>
                  </a:lnTo>
                  <a:lnTo>
                    <a:pt x="1368" y="452"/>
                  </a:lnTo>
                  <a:lnTo>
                    <a:pt x="1372" y="452"/>
                  </a:lnTo>
                  <a:lnTo>
                    <a:pt x="1372" y="450"/>
                  </a:lnTo>
                  <a:lnTo>
                    <a:pt x="1372" y="446"/>
                  </a:lnTo>
                  <a:lnTo>
                    <a:pt x="1374" y="446"/>
                  </a:lnTo>
                  <a:lnTo>
                    <a:pt x="1376" y="448"/>
                  </a:lnTo>
                  <a:lnTo>
                    <a:pt x="1376" y="450"/>
                  </a:lnTo>
                  <a:lnTo>
                    <a:pt x="1380" y="446"/>
                  </a:lnTo>
                  <a:lnTo>
                    <a:pt x="1382" y="448"/>
                  </a:lnTo>
                  <a:lnTo>
                    <a:pt x="1382" y="446"/>
                  </a:lnTo>
                  <a:lnTo>
                    <a:pt x="1382" y="444"/>
                  </a:lnTo>
                  <a:lnTo>
                    <a:pt x="1378" y="444"/>
                  </a:lnTo>
                  <a:lnTo>
                    <a:pt x="1378" y="442"/>
                  </a:lnTo>
                  <a:lnTo>
                    <a:pt x="1382" y="440"/>
                  </a:lnTo>
                  <a:lnTo>
                    <a:pt x="1382" y="438"/>
                  </a:lnTo>
                  <a:lnTo>
                    <a:pt x="1380" y="438"/>
                  </a:lnTo>
                  <a:lnTo>
                    <a:pt x="1376" y="438"/>
                  </a:lnTo>
                  <a:lnTo>
                    <a:pt x="1380" y="430"/>
                  </a:lnTo>
                  <a:lnTo>
                    <a:pt x="1378" y="428"/>
                  </a:lnTo>
                  <a:lnTo>
                    <a:pt x="1380" y="428"/>
                  </a:lnTo>
                  <a:lnTo>
                    <a:pt x="1378" y="424"/>
                  </a:lnTo>
                  <a:lnTo>
                    <a:pt x="1376" y="422"/>
                  </a:lnTo>
                  <a:lnTo>
                    <a:pt x="1372" y="420"/>
                  </a:lnTo>
                  <a:lnTo>
                    <a:pt x="1364" y="422"/>
                  </a:lnTo>
                  <a:lnTo>
                    <a:pt x="1358" y="418"/>
                  </a:lnTo>
                  <a:lnTo>
                    <a:pt x="1354" y="418"/>
                  </a:lnTo>
                  <a:lnTo>
                    <a:pt x="1356" y="416"/>
                  </a:lnTo>
                  <a:lnTo>
                    <a:pt x="1358" y="416"/>
                  </a:lnTo>
                  <a:lnTo>
                    <a:pt x="1360" y="418"/>
                  </a:lnTo>
                  <a:lnTo>
                    <a:pt x="1374" y="420"/>
                  </a:lnTo>
                  <a:lnTo>
                    <a:pt x="1376" y="418"/>
                  </a:lnTo>
                  <a:lnTo>
                    <a:pt x="1380" y="416"/>
                  </a:lnTo>
                  <a:lnTo>
                    <a:pt x="1378" y="412"/>
                  </a:lnTo>
                  <a:lnTo>
                    <a:pt x="1376" y="408"/>
                  </a:lnTo>
                  <a:lnTo>
                    <a:pt x="1376" y="406"/>
                  </a:lnTo>
                  <a:lnTo>
                    <a:pt x="1376" y="404"/>
                  </a:lnTo>
                  <a:lnTo>
                    <a:pt x="1376" y="400"/>
                  </a:lnTo>
                  <a:lnTo>
                    <a:pt x="1378" y="398"/>
                  </a:lnTo>
                  <a:lnTo>
                    <a:pt x="1380" y="396"/>
                  </a:lnTo>
                  <a:lnTo>
                    <a:pt x="1380" y="394"/>
                  </a:lnTo>
                  <a:lnTo>
                    <a:pt x="1376" y="388"/>
                  </a:lnTo>
                  <a:lnTo>
                    <a:pt x="1374" y="390"/>
                  </a:lnTo>
                  <a:lnTo>
                    <a:pt x="1374" y="392"/>
                  </a:lnTo>
                  <a:lnTo>
                    <a:pt x="1370" y="394"/>
                  </a:lnTo>
                  <a:lnTo>
                    <a:pt x="1368" y="394"/>
                  </a:lnTo>
                  <a:lnTo>
                    <a:pt x="1368" y="392"/>
                  </a:lnTo>
                  <a:lnTo>
                    <a:pt x="1368" y="390"/>
                  </a:lnTo>
                  <a:lnTo>
                    <a:pt x="1366" y="388"/>
                  </a:lnTo>
                  <a:lnTo>
                    <a:pt x="1364" y="390"/>
                  </a:lnTo>
                  <a:lnTo>
                    <a:pt x="1360" y="388"/>
                  </a:lnTo>
                  <a:lnTo>
                    <a:pt x="1358" y="390"/>
                  </a:lnTo>
                  <a:lnTo>
                    <a:pt x="1356" y="388"/>
                  </a:lnTo>
                  <a:lnTo>
                    <a:pt x="1356" y="386"/>
                  </a:lnTo>
                  <a:lnTo>
                    <a:pt x="1354" y="386"/>
                  </a:lnTo>
                  <a:lnTo>
                    <a:pt x="1348" y="386"/>
                  </a:lnTo>
                  <a:lnTo>
                    <a:pt x="1350" y="384"/>
                  </a:lnTo>
                  <a:lnTo>
                    <a:pt x="1346" y="384"/>
                  </a:lnTo>
                  <a:lnTo>
                    <a:pt x="1344" y="380"/>
                  </a:lnTo>
                  <a:lnTo>
                    <a:pt x="1344" y="378"/>
                  </a:lnTo>
                  <a:lnTo>
                    <a:pt x="1346" y="376"/>
                  </a:lnTo>
                  <a:lnTo>
                    <a:pt x="1348" y="376"/>
                  </a:lnTo>
                  <a:lnTo>
                    <a:pt x="1348" y="374"/>
                  </a:lnTo>
                  <a:lnTo>
                    <a:pt x="1348" y="372"/>
                  </a:lnTo>
                  <a:lnTo>
                    <a:pt x="1346" y="372"/>
                  </a:lnTo>
                  <a:lnTo>
                    <a:pt x="1344" y="372"/>
                  </a:lnTo>
                  <a:lnTo>
                    <a:pt x="1342" y="374"/>
                  </a:lnTo>
                  <a:lnTo>
                    <a:pt x="1340" y="374"/>
                  </a:lnTo>
                  <a:lnTo>
                    <a:pt x="1340" y="372"/>
                  </a:lnTo>
                  <a:lnTo>
                    <a:pt x="1342" y="372"/>
                  </a:lnTo>
                  <a:lnTo>
                    <a:pt x="1340" y="370"/>
                  </a:lnTo>
                  <a:lnTo>
                    <a:pt x="1340" y="368"/>
                  </a:lnTo>
                  <a:lnTo>
                    <a:pt x="1340" y="364"/>
                  </a:lnTo>
                  <a:lnTo>
                    <a:pt x="1336" y="362"/>
                  </a:lnTo>
                  <a:lnTo>
                    <a:pt x="1336" y="366"/>
                  </a:lnTo>
                  <a:lnTo>
                    <a:pt x="1334" y="366"/>
                  </a:lnTo>
                  <a:lnTo>
                    <a:pt x="1332" y="366"/>
                  </a:lnTo>
                  <a:lnTo>
                    <a:pt x="1334" y="360"/>
                  </a:lnTo>
                  <a:lnTo>
                    <a:pt x="1334" y="358"/>
                  </a:lnTo>
                  <a:lnTo>
                    <a:pt x="1334" y="356"/>
                  </a:lnTo>
                  <a:lnTo>
                    <a:pt x="1332" y="356"/>
                  </a:lnTo>
                  <a:lnTo>
                    <a:pt x="1328" y="354"/>
                  </a:lnTo>
                  <a:lnTo>
                    <a:pt x="1326" y="352"/>
                  </a:lnTo>
                  <a:lnTo>
                    <a:pt x="1316" y="348"/>
                  </a:lnTo>
                  <a:lnTo>
                    <a:pt x="1314" y="350"/>
                  </a:lnTo>
                  <a:lnTo>
                    <a:pt x="1306" y="354"/>
                  </a:lnTo>
                  <a:lnTo>
                    <a:pt x="1304" y="354"/>
                  </a:lnTo>
                  <a:lnTo>
                    <a:pt x="1304" y="356"/>
                  </a:lnTo>
                  <a:lnTo>
                    <a:pt x="1300" y="356"/>
                  </a:lnTo>
                  <a:lnTo>
                    <a:pt x="1300" y="354"/>
                  </a:lnTo>
                  <a:lnTo>
                    <a:pt x="1300" y="352"/>
                  </a:lnTo>
                  <a:lnTo>
                    <a:pt x="1294" y="352"/>
                  </a:lnTo>
                  <a:lnTo>
                    <a:pt x="1292" y="354"/>
                  </a:lnTo>
                  <a:lnTo>
                    <a:pt x="1292" y="352"/>
                  </a:lnTo>
                  <a:lnTo>
                    <a:pt x="1284" y="350"/>
                  </a:lnTo>
                  <a:lnTo>
                    <a:pt x="1284" y="348"/>
                  </a:lnTo>
                  <a:lnTo>
                    <a:pt x="1282" y="348"/>
                  </a:lnTo>
                  <a:lnTo>
                    <a:pt x="1268" y="346"/>
                  </a:lnTo>
                  <a:lnTo>
                    <a:pt x="1266" y="346"/>
                  </a:lnTo>
                  <a:lnTo>
                    <a:pt x="1266" y="344"/>
                  </a:lnTo>
                  <a:lnTo>
                    <a:pt x="1264" y="344"/>
                  </a:lnTo>
                  <a:lnTo>
                    <a:pt x="1258" y="352"/>
                  </a:lnTo>
                  <a:lnTo>
                    <a:pt x="1256" y="354"/>
                  </a:lnTo>
                  <a:lnTo>
                    <a:pt x="1256" y="362"/>
                  </a:lnTo>
                  <a:lnTo>
                    <a:pt x="1256" y="364"/>
                  </a:lnTo>
                  <a:lnTo>
                    <a:pt x="1258" y="368"/>
                  </a:lnTo>
                  <a:lnTo>
                    <a:pt x="1260" y="370"/>
                  </a:lnTo>
                  <a:lnTo>
                    <a:pt x="1262" y="370"/>
                  </a:lnTo>
                  <a:lnTo>
                    <a:pt x="1264" y="372"/>
                  </a:lnTo>
                  <a:lnTo>
                    <a:pt x="1266" y="372"/>
                  </a:lnTo>
                  <a:lnTo>
                    <a:pt x="1266" y="370"/>
                  </a:lnTo>
                  <a:lnTo>
                    <a:pt x="1266" y="374"/>
                  </a:lnTo>
                  <a:lnTo>
                    <a:pt x="1264" y="374"/>
                  </a:lnTo>
                  <a:lnTo>
                    <a:pt x="1264" y="376"/>
                  </a:lnTo>
                  <a:lnTo>
                    <a:pt x="1262" y="378"/>
                  </a:lnTo>
                  <a:lnTo>
                    <a:pt x="1262" y="380"/>
                  </a:lnTo>
                  <a:lnTo>
                    <a:pt x="1262" y="382"/>
                  </a:lnTo>
                  <a:lnTo>
                    <a:pt x="1260" y="384"/>
                  </a:lnTo>
                  <a:lnTo>
                    <a:pt x="1258" y="388"/>
                  </a:lnTo>
                  <a:lnTo>
                    <a:pt x="1256" y="392"/>
                  </a:lnTo>
                  <a:lnTo>
                    <a:pt x="1256" y="396"/>
                  </a:lnTo>
                  <a:lnTo>
                    <a:pt x="1258" y="398"/>
                  </a:lnTo>
                  <a:lnTo>
                    <a:pt x="1260" y="398"/>
                  </a:lnTo>
                  <a:lnTo>
                    <a:pt x="1262" y="398"/>
                  </a:lnTo>
                  <a:lnTo>
                    <a:pt x="1264" y="398"/>
                  </a:lnTo>
                  <a:lnTo>
                    <a:pt x="1266" y="398"/>
                  </a:lnTo>
                  <a:lnTo>
                    <a:pt x="1262" y="400"/>
                  </a:lnTo>
                  <a:lnTo>
                    <a:pt x="1262" y="402"/>
                  </a:lnTo>
                  <a:lnTo>
                    <a:pt x="1262" y="408"/>
                  </a:lnTo>
                  <a:lnTo>
                    <a:pt x="1264" y="412"/>
                  </a:lnTo>
                  <a:lnTo>
                    <a:pt x="1266" y="414"/>
                  </a:lnTo>
                  <a:lnTo>
                    <a:pt x="1266" y="418"/>
                  </a:lnTo>
                  <a:lnTo>
                    <a:pt x="1264" y="418"/>
                  </a:lnTo>
                  <a:lnTo>
                    <a:pt x="1262" y="418"/>
                  </a:lnTo>
                  <a:lnTo>
                    <a:pt x="1262" y="420"/>
                  </a:lnTo>
                  <a:lnTo>
                    <a:pt x="1268" y="420"/>
                  </a:lnTo>
                  <a:lnTo>
                    <a:pt x="1270" y="420"/>
                  </a:lnTo>
                  <a:lnTo>
                    <a:pt x="1268" y="424"/>
                  </a:lnTo>
                  <a:lnTo>
                    <a:pt x="1266" y="428"/>
                  </a:lnTo>
                  <a:lnTo>
                    <a:pt x="1268" y="430"/>
                  </a:lnTo>
                  <a:lnTo>
                    <a:pt x="1272" y="430"/>
                  </a:lnTo>
                  <a:lnTo>
                    <a:pt x="1266" y="432"/>
                  </a:lnTo>
                  <a:lnTo>
                    <a:pt x="1266" y="430"/>
                  </a:lnTo>
                  <a:lnTo>
                    <a:pt x="1262" y="430"/>
                  </a:lnTo>
                  <a:lnTo>
                    <a:pt x="1262" y="432"/>
                  </a:lnTo>
                  <a:lnTo>
                    <a:pt x="1262" y="436"/>
                  </a:lnTo>
                  <a:lnTo>
                    <a:pt x="1262" y="440"/>
                  </a:lnTo>
                  <a:lnTo>
                    <a:pt x="1258" y="440"/>
                  </a:lnTo>
                  <a:lnTo>
                    <a:pt x="1258" y="442"/>
                  </a:lnTo>
                  <a:lnTo>
                    <a:pt x="1252" y="442"/>
                  </a:lnTo>
                  <a:lnTo>
                    <a:pt x="1250" y="444"/>
                  </a:lnTo>
                  <a:lnTo>
                    <a:pt x="1248" y="444"/>
                  </a:lnTo>
                  <a:lnTo>
                    <a:pt x="1248" y="446"/>
                  </a:lnTo>
                  <a:lnTo>
                    <a:pt x="1248" y="452"/>
                  </a:lnTo>
                  <a:lnTo>
                    <a:pt x="1248" y="454"/>
                  </a:lnTo>
                  <a:lnTo>
                    <a:pt x="1264" y="465"/>
                  </a:lnTo>
                  <a:lnTo>
                    <a:pt x="1266" y="465"/>
                  </a:lnTo>
                  <a:lnTo>
                    <a:pt x="1274" y="497"/>
                  </a:lnTo>
                  <a:lnTo>
                    <a:pt x="1274" y="499"/>
                  </a:lnTo>
                  <a:lnTo>
                    <a:pt x="1276" y="517"/>
                  </a:lnTo>
                  <a:lnTo>
                    <a:pt x="1278" y="517"/>
                  </a:lnTo>
                  <a:lnTo>
                    <a:pt x="1280" y="509"/>
                  </a:lnTo>
                  <a:lnTo>
                    <a:pt x="1282" y="511"/>
                  </a:lnTo>
                  <a:lnTo>
                    <a:pt x="1282" y="517"/>
                  </a:lnTo>
                  <a:lnTo>
                    <a:pt x="1284" y="517"/>
                  </a:lnTo>
                  <a:lnTo>
                    <a:pt x="1284" y="521"/>
                  </a:lnTo>
                  <a:lnTo>
                    <a:pt x="1280" y="521"/>
                  </a:lnTo>
                  <a:lnTo>
                    <a:pt x="1278" y="519"/>
                  </a:lnTo>
                  <a:lnTo>
                    <a:pt x="1276" y="519"/>
                  </a:lnTo>
                  <a:lnTo>
                    <a:pt x="1276" y="521"/>
                  </a:lnTo>
                  <a:lnTo>
                    <a:pt x="1264" y="539"/>
                  </a:lnTo>
                  <a:lnTo>
                    <a:pt x="1234" y="559"/>
                  </a:lnTo>
                  <a:lnTo>
                    <a:pt x="1238" y="561"/>
                  </a:lnTo>
                  <a:lnTo>
                    <a:pt x="1246" y="577"/>
                  </a:lnTo>
                  <a:lnTo>
                    <a:pt x="1248" y="601"/>
                  </a:lnTo>
                  <a:lnTo>
                    <a:pt x="1248" y="603"/>
                  </a:lnTo>
                  <a:lnTo>
                    <a:pt x="1250" y="607"/>
                  </a:lnTo>
                  <a:lnTo>
                    <a:pt x="1250" y="609"/>
                  </a:lnTo>
                  <a:lnTo>
                    <a:pt x="1252" y="613"/>
                  </a:lnTo>
                  <a:lnTo>
                    <a:pt x="1254" y="613"/>
                  </a:lnTo>
                  <a:lnTo>
                    <a:pt x="1256" y="615"/>
                  </a:lnTo>
                  <a:lnTo>
                    <a:pt x="1260" y="613"/>
                  </a:lnTo>
                  <a:lnTo>
                    <a:pt x="1260" y="615"/>
                  </a:lnTo>
                  <a:lnTo>
                    <a:pt x="1258" y="615"/>
                  </a:lnTo>
                  <a:lnTo>
                    <a:pt x="1254" y="615"/>
                  </a:lnTo>
                  <a:lnTo>
                    <a:pt x="1252" y="617"/>
                  </a:lnTo>
                  <a:lnTo>
                    <a:pt x="1250" y="621"/>
                  </a:lnTo>
                  <a:lnTo>
                    <a:pt x="1248" y="621"/>
                  </a:lnTo>
                  <a:lnTo>
                    <a:pt x="1248" y="623"/>
                  </a:lnTo>
                  <a:lnTo>
                    <a:pt x="1244" y="623"/>
                  </a:lnTo>
                  <a:lnTo>
                    <a:pt x="1244" y="625"/>
                  </a:lnTo>
                  <a:lnTo>
                    <a:pt x="1248" y="629"/>
                  </a:lnTo>
                  <a:lnTo>
                    <a:pt x="1250" y="631"/>
                  </a:lnTo>
                  <a:lnTo>
                    <a:pt x="1250" y="633"/>
                  </a:lnTo>
                  <a:lnTo>
                    <a:pt x="1248" y="633"/>
                  </a:lnTo>
                  <a:lnTo>
                    <a:pt x="1248" y="635"/>
                  </a:lnTo>
                  <a:lnTo>
                    <a:pt x="1246" y="637"/>
                  </a:lnTo>
                  <a:lnTo>
                    <a:pt x="1244" y="631"/>
                  </a:lnTo>
                  <a:lnTo>
                    <a:pt x="1242" y="629"/>
                  </a:lnTo>
                  <a:lnTo>
                    <a:pt x="1240" y="627"/>
                  </a:lnTo>
                  <a:lnTo>
                    <a:pt x="1238" y="629"/>
                  </a:lnTo>
                  <a:lnTo>
                    <a:pt x="1238" y="631"/>
                  </a:lnTo>
                  <a:lnTo>
                    <a:pt x="1234" y="631"/>
                  </a:lnTo>
                  <a:lnTo>
                    <a:pt x="1234" y="633"/>
                  </a:lnTo>
                  <a:lnTo>
                    <a:pt x="1236" y="641"/>
                  </a:lnTo>
                  <a:lnTo>
                    <a:pt x="1234" y="641"/>
                  </a:lnTo>
                  <a:lnTo>
                    <a:pt x="1230" y="637"/>
                  </a:lnTo>
                  <a:lnTo>
                    <a:pt x="1228" y="637"/>
                  </a:lnTo>
                  <a:lnTo>
                    <a:pt x="1226" y="635"/>
                  </a:lnTo>
                  <a:lnTo>
                    <a:pt x="1224" y="635"/>
                  </a:lnTo>
                  <a:lnTo>
                    <a:pt x="1216" y="641"/>
                  </a:lnTo>
                  <a:lnTo>
                    <a:pt x="1222" y="635"/>
                  </a:lnTo>
                  <a:lnTo>
                    <a:pt x="1224" y="633"/>
                  </a:lnTo>
                  <a:lnTo>
                    <a:pt x="1222" y="625"/>
                  </a:lnTo>
                  <a:lnTo>
                    <a:pt x="1212" y="617"/>
                  </a:lnTo>
                  <a:lnTo>
                    <a:pt x="1210" y="617"/>
                  </a:lnTo>
                  <a:lnTo>
                    <a:pt x="1200" y="619"/>
                  </a:lnTo>
                  <a:lnTo>
                    <a:pt x="1208" y="613"/>
                  </a:lnTo>
                  <a:lnTo>
                    <a:pt x="1210" y="613"/>
                  </a:lnTo>
                  <a:lnTo>
                    <a:pt x="1208" y="607"/>
                  </a:lnTo>
                  <a:lnTo>
                    <a:pt x="1206" y="605"/>
                  </a:lnTo>
                  <a:lnTo>
                    <a:pt x="1204" y="605"/>
                  </a:lnTo>
                  <a:lnTo>
                    <a:pt x="1202" y="601"/>
                  </a:lnTo>
                  <a:lnTo>
                    <a:pt x="1200" y="599"/>
                  </a:lnTo>
                  <a:lnTo>
                    <a:pt x="1198" y="597"/>
                  </a:lnTo>
                  <a:lnTo>
                    <a:pt x="1198" y="593"/>
                  </a:lnTo>
                  <a:lnTo>
                    <a:pt x="1200" y="591"/>
                  </a:lnTo>
                  <a:lnTo>
                    <a:pt x="1200" y="575"/>
                  </a:lnTo>
                  <a:lnTo>
                    <a:pt x="1196" y="571"/>
                  </a:lnTo>
                  <a:lnTo>
                    <a:pt x="1198" y="553"/>
                  </a:lnTo>
                  <a:lnTo>
                    <a:pt x="1198" y="545"/>
                  </a:lnTo>
                  <a:lnTo>
                    <a:pt x="1196" y="547"/>
                  </a:lnTo>
                  <a:lnTo>
                    <a:pt x="1194" y="545"/>
                  </a:lnTo>
                  <a:lnTo>
                    <a:pt x="1192" y="545"/>
                  </a:lnTo>
                  <a:lnTo>
                    <a:pt x="1190" y="545"/>
                  </a:lnTo>
                  <a:lnTo>
                    <a:pt x="1188" y="543"/>
                  </a:lnTo>
                  <a:lnTo>
                    <a:pt x="1186" y="543"/>
                  </a:lnTo>
                  <a:lnTo>
                    <a:pt x="1185" y="543"/>
                  </a:lnTo>
                  <a:lnTo>
                    <a:pt x="1157" y="543"/>
                  </a:lnTo>
                  <a:lnTo>
                    <a:pt x="1151" y="553"/>
                  </a:lnTo>
                  <a:lnTo>
                    <a:pt x="1157" y="541"/>
                  </a:lnTo>
                  <a:lnTo>
                    <a:pt x="1157" y="539"/>
                  </a:lnTo>
                  <a:lnTo>
                    <a:pt x="1153" y="537"/>
                  </a:lnTo>
                  <a:lnTo>
                    <a:pt x="1151" y="535"/>
                  </a:lnTo>
                  <a:lnTo>
                    <a:pt x="1149" y="533"/>
                  </a:lnTo>
                  <a:lnTo>
                    <a:pt x="1137" y="529"/>
                  </a:lnTo>
                  <a:lnTo>
                    <a:pt x="1135" y="527"/>
                  </a:lnTo>
                  <a:lnTo>
                    <a:pt x="1133" y="527"/>
                  </a:lnTo>
                  <a:lnTo>
                    <a:pt x="1131" y="527"/>
                  </a:lnTo>
                  <a:lnTo>
                    <a:pt x="1129" y="527"/>
                  </a:lnTo>
                  <a:lnTo>
                    <a:pt x="1127" y="525"/>
                  </a:lnTo>
                  <a:lnTo>
                    <a:pt x="1125" y="525"/>
                  </a:lnTo>
                  <a:lnTo>
                    <a:pt x="1123" y="525"/>
                  </a:lnTo>
                  <a:lnTo>
                    <a:pt x="1123" y="523"/>
                  </a:lnTo>
                  <a:lnTo>
                    <a:pt x="1117" y="513"/>
                  </a:lnTo>
                  <a:lnTo>
                    <a:pt x="1103" y="503"/>
                  </a:lnTo>
                  <a:lnTo>
                    <a:pt x="1097" y="503"/>
                  </a:lnTo>
                  <a:lnTo>
                    <a:pt x="1087" y="499"/>
                  </a:lnTo>
                  <a:lnTo>
                    <a:pt x="1085" y="497"/>
                  </a:lnTo>
                  <a:lnTo>
                    <a:pt x="1081" y="493"/>
                  </a:lnTo>
                  <a:lnTo>
                    <a:pt x="1075" y="491"/>
                  </a:lnTo>
                  <a:lnTo>
                    <a:pt x="1059" y="501"/>
                  </a:lnTo>
                  <a:lnTo>
                    <a:pt x="1057" y="501"/>
                  </a:lnTo>
                  <a:lnTo>
                    <a:pt x="1057" y="499"/>
                  </a:lnTo>
                  <a:lnTo>
                    <a:pt x="1053" y="501"/>
                  </a:lnTo>
                  <a:lnTo>
                    <a:pt x="1055" y="497"/>
                  </a:lnTo>
                  <a:lnTo>
                    <a:pt x="1057" y="495"/>
                  </a:lnTo>
                  <a:lnTo>
                    <a:pt x="1057" y="487"/>
                  </a:lnTo>
                  <a:lnTo>
                    <a:pt x="1053" y="481"/>
                  </a:lnTo>
                  <a:lnTo>
                    <a:pt x="1053" y="473"/>
                  </a:lnTo>
                  <a:lnTo>
                    <a:pt x="1049" y="462"/>
                  </a:lnTo>
                  <a:lnTo>
                    <a:pt x="1047" y="456"/>
                  </a:lnTo>
                  <a:lnTo>
                    <a:pt x="1047" y="454"/>
                  </a:lnTo>
                  <a:lnTo>
                    <a:pt x="1045" y="452"/>
                  </a:lnTo>
                  <a:lnTo>
                    <a:pt x="1043" y="454"/>
                  </a:lnTo>
                  <a:lnTo>
                    <a:pt x="1041" y="454"/>
                  </a:lnTo>
                  <a:lnTo>
                    <a:pt x="1039" y="452"/>
                  </a:lnTo>
                  <a:lnTo>
                    <a:pt x="1033" y="452"/>
                  </a:lnTo>
                  <a:lnTo>
                    <a:pt x="1031" y="454"/>
                  </a:lnTo>
                  <a:lnTo>
                    <a:pt x="1031" y="458"/>
                  </a:lnTo>
                  <a:lnTo>
                    <a:pt x="1031" y="460"/>
                  </a:lnTo>
                  <a:lnTo>
                    <a:pt x="1031" y="452"/>
                  </a:lnTo>
                  <a:lnTo>
                    <a:pt x="1029" y="454"/>
                  </a:lnTo>
                  <a:lnTo>
                    <a:pt x="1027" y="452"/>
                  </a:lnTo>
                  <a:lnTo>
                    <a:pt x="1023" y="446"/>
                  </a:lnTo>
                  <a:lnTo>
                    <a:pt x="1021" y="446"/>
                  </a:lnTo>
                  <a:lnTo>
                    <a:pt x="1023" y="442"/>
                  </a:lnTo>
                  <a:lnTo>
                    <a:pt x="1025" y="406"/>
                  </a:lnTo>
                  <a:lnTo>
                    <a:pt x="1025" y="404"/>
                  </a:lnTo>
                  <a:lnTo>
                    <a:pt x="1027" y="404"/>
                  </a:lnTo>
                  <a:lnTo>
                    <a:pt x="1029" y="402"/>
                  </a:lnTo>
                  <a:lnTo>
                    <a:pt x="1027" y="396"/>
                  </a:lnTo>
                  <a:lnTo>
                    <a:pt x="1031" y="394"/>
                  </a:lnTo>
                  <a:lnTo>
                    <a:pt x="1033" y="386"/>
                  </a:lnTo>
                  <a:lnTo>
                    <a:pt x="1033" y="384"/>
                  </a:lnTo>
                  <a:lnTo>
                    <a:pt x="1027" y="380"/>
                  </a:lnTo>
                  <a:lnTo>
                    <a:pt x="1029" y="378"/>
                  </a:lnTo>
                  <a:lnTo>
                    <a:pt x="1035" y="378"/>
                  </a:lnTo>
                  <a:lnTo>
                    <a:pt x="1041" y="372"/>
                  </a:lnTo>
                  <a:lnTo>
                    <a:pt x="1045" y="368"/>
                  </a:lnTo>
                  <a:lnTo>
                    <a:pt x="1043" y="366"/>
                  </a:lnTo>
                  <a:lnTo>
                    <a:pt x="1043" y="364"/>
                  </a:lnTo>
                  <a:lnTo>
                    <a:pt x="1047" y="364"/>
                  </a:lnTo>
                  <a:lnTo>
                    <a:pt x="1047" y="362"/>
                  </a:lnTo>
                  <a:lnTo>
                    <a:pt x="1047" y="360"/>
                  </a:lnTo>
                  <a:lnTo>
                    <a:pt x="1047" y="358"/>
                  </a:lnTo>
                  <a:lnTo>
                    <a:pt x="1049" y="358"/>
                  </a:lnTo>
                  <a:lnTo>
                    <a:pt x="1049" y="356"/>
                  </a:lnTo>
                  <a:lnTo>
                    <a:pt x="1051" y="354"/>
                  </a:lnTo>
                  <a:lnTo>
                    <a:pt x="1055" y="360"/>
                  </a:lnTo>
                  <a:lnTo>
                    <a:pt x="1053" y="350"/>
                  </a:lnTo>
                  <a:lnTo>
                    <a:pt x="1055" y="344"/>
                  </a:lnTo>
                  <a:lnTo>
                    <a:pt x="1057" y="344"/>
                  </a:lnTo>
                  <a:lnTo>
                    <a:pt x="1061" y="344"/>
                  </a:lnTo>
                  <a:lnTo>
                    <a:pt x="1063" y="344"/>
                  </a:lnTo>
                  <a:lnTo>
                    <a:pt x="1063" y="342"/>
                  </a:lnTo>
                  <a:lnTo>
                    <a:pt x="1059" y="342"/>
                  </a:lnTo>
                  <a:lnTo>
                    <a:pt x="1057" y="338"/>
                  </a:lnTo>
                  <a:lnTo>
                    <a:pt x="1057" y="336"/>
                  </a:lnTo>
                  <a:lnTo>
                    <a:pt x="1061" y="338"/>
                  </a:lnTo>
                  <a:lnTo>
                    <a:pt x="1063" y="336"/>
                  </a:lnTo>
                  <a:lnTo>
                    <a:pt x="1071" y="338"/>
                  </a:lnTo>
                  <a:lnTo>
                    <a:pt x="1073" y="336"/>
                  </a:lnTo>
                  <a:lnTo>
                    <a:pt x="1075" y="334"/>
                  </a:lnTo>
                  <a:lnTo>
                    <a:pt x="1081" y="334"/>
                  </a:lnTo>
                  <a:lnTo>
                    <a:pt x="1083" y="332"/>
                  </a:lnTo>
                  <a:lnTo>
                    <a:pt x="1083" y="330"/>
                  </a:lnTo>
                  <a:lnTo>
                    <a:pt x="1083" y="328"/>
                  </a:lnTo>
                  <a:lnTo>
                    <a:pt x="1081" y="320"/>
                  </a:lnTo>
                  <a:lnTo>
                    <a:pt x="1079" y="318"/>
                  </a:lnTo>
                  <a:lnTo>
                    <a:pt x="1079" y="316"/>
                  </a:lnTo>
                  <a:lnTo>
                    <a:pt x="1077" y="316"/>
                  </a:lnTo>
                  <a:lnTo>
                    <a:pt x="1075" y="316"/>
                  </a:lnTo>
                  <a:lnTo>
                    <a:pt x="1073" y="314"/>
                  </a:lnTo>
                  <a:lnTo>
                    <a:pt x="1069" y="312"/>
                  </a:lnTo>
                  <a:lnTo>
                    <a:pt x="1069" y="310"/>
                  </a:lnTo>
                  <a:lnTo>
                    <a:pt x="1067" y="308"/>
                  </a:lnTo>
                  <a:lnTo>
                    <a:pt x="1063" y="310"/>
                  </a:lnTo>
                  <a:lnTo>
                    <a:pt x="1061" y="310"/>
                  </a:lnTo>
                  <a:lnTo>
                    <a:pt x="1061" y="314"/>
                  </a:lnTo>
                  <a:lnTo>
                    <a:pt x="1059" y="312"/>
                  </a:lnTo>
                  <a:lnTo>
                    <a:pt x="1061" y="310"/>
                  </a:lnTo>
                  <a:lnTo>
                    <a:pt x="1063" y="310"/>
                  </a:lnTo>
                  <a:lnTo>
                    <a:pt x="1061" y="308"/>
                  </a:lnTo>
                  <a:lnTo>
                    <a:pt x="1057" y="306"/>
                  </a:lnTo>
                  <a:lnTo>
                    <a:pt x="1055" y="308"/>
                  </a:lnTo>
                  <a:lnTo>
                    <a:pt x="1055" y="306"/>
                  </a:lnTo>
                  <a:lnTo>
                    <a:pt x="1047" y="304"/>
                  </a:lnTo>
                  <a:lnTo>
                    <a:pt x="1045" y="302"/>
                  </a:lnTo>
                  <a:lnTo>
                    <a:pt x="1045" y="304"/>
                  </a:lnTo>
                  <a:lnTo>
                    <a:pt x="1043" y="304"/>
                  </a:lnTo>
                  <a:lnTo>
                    <a:pt x="1041" y="304"/>
                  </a:lnTo>
                  <a:lnTo>
                    <a:pt x="1041" y="302"/>
                  </a:lnTo>
                  <a:lnTo>
                    <a:pt x="1043" y="298"/>
                  </a:lnTo>
                  <a:lnTo>
                    <a:pt x="1055" y="304"/>
                  </a:lnTo>
                  <a:lnTo>
                    <a:pt x="1061" y="306"/>
                  </a:lnTo>
                  <a:lnTo>
                    <a:pt x="1063" y="306"/>
                  </a:lnTo>
                  <a:lnTo>
                    <a:pt x="1065" y="306"/>
                  </a:lnTo>
                  <a:lnTo>
                    <a:pt x="1065" y="308"/>
                  </a:lnTo>
                  <a:lnTo>
                    <a:pt x="1069" y="306"/>
                  </a:lnTo>
                  <a:lnTo>
                    <a:pt x="1069" y="304"/>
                  </a:lnTo>
                  <a:lnTo>
                    <a:pt x="1071" y="308"/>
                  </a:lnTo>
                  <a:lnTo>
                    <a:pt x="1075" y="310"/>
                  </a:lnTo>
                  <a:lnTo>
                    <a:pt x="1079" y="312"/>
                  </a:lnTo>
                  <a:lnTo>
                    <a:pt x="1081" y="314"/>
                  </a:lnTo>
                  <a:lnTo>
                    <a:pt x="1083" y="316"/>
                  </a:lnTo>
                  <a:lnTo>
                    <a:pt x="1083" y="314"/>
                  </a:lnTo>
                  <a:lnTo>
                    <a:pt x="1085" y="314"/>
                  </a:lnTo>
                  <a:lnTo>
                    <a:pt x="1087" y="314"/>
                  </a:lnTo>
                  <a:lnTo>
                    <a:pt x="1087" y="312"/>
                  </a:lnTo>
                  <a:lnTo>
                    <a:pt x="1089" y="312"/>
                  </a:lnTo>
                  <a:lnTo>
                    <a:pt x="1093" y="304"/>
                  </a:lnTo>
                  <a:lnTo>
                    <a:pt x="1091" y="304"/>
                  </a:lnTo>
                  <a:lnTo>
                    <a:pt x="1091" y="300"/>
                  </a:lnTo>
                  <a:lnTo>
                    <a:pt x="1093" y="302"/>
                  </a:lnTo>
                  <a:lnTo>
                    <a:pt x="1095" y="302"/>
                  </a:lnTo>
                  <a:lnTo>
                    <a:pt x="1095" y="300"/>
                  </a:lnTo>
                  <a:lnTo>
                    <a:pt x="1093" y="298"/>
                  </a:lnTo>
                  <a:lnTo>
                    <a:pt x="1093" y="296"/>
                  </a:lnTo>
                  <a:lnTo>
                    <a:pt x="1093" y="294"/>
                  </a:lnTo>
                  <a:lnTo>
                    <a:pt x="1095" y="294"/>
                  </a:lnTo>
                  <a:lnTo>
                    <a:pt x="1097" y="296"/>
                  </a:lnTo>
                  <a:lnTo>
                    <a:pt x="1099" y="298"/>
                  </a:lnTo>
                  <a:lnTo>
                    <a:pt x="1099" y="296"/>
                  </a:lnTo>
                  <a:lnTo>
                    <a:pt x="1105" y="300"/>
                  </a:lnTo>
                  <a:lnTo>
                    <a:pt x="1105" y="298"/>
                  </a:lnTo>
                  <a:lnTo>
                    <a:pt x="1111" y="300"/>
                  </a:lnTo>
                  <a:lnTo>
                    <a:pt x="1115" y="296"/>
                  </a:lnTo>
                  <a:lnTo>
                    <a:pt x="1117" y="294"/>
                  </a:lnTo>
                  <a:lnTo>
                    <a:pt x="1119" y="294"/>
                  </a:lnTo>
                  <a:lnTo>
                    <a:pt x="1123" y="286"/>
                  </a:lnTo>
                  <a:lnTo>
                    <a:pt x="1123" y="282"/>
                  </a:lnTo>
                  <a:lnTo>
                    <a:pt x="1125" y="282"/>
                  </a:lnTo>
                  <a:lnTo>
                    <a:pt x="1127" y="276"/>
                  </a:lnTo>
                  <a:lnTo>
                    <a:pt x="1129" y="276"/>
                  </a:lnTo>
                  <a:lnTo>
                    <a:pt x="1131" y="270"/>
                  </a:lnTo>
                  <a:lnTo>
                    <a:pt x="1133" y="268"/>
                  </a:lnTo>
                  <a:lnTo>
                    <a:pt x="1133" y="266"/>
                  </a:lnTo>
                  <a:lnTo>
                    <a:pt x="1135" y="260"/>
                  </a:lnTo>
                  <a:lnTo>
                    <a:pt x="1133" y="260"/>
                  </a:lnTo>
                  <a:lnTo>
                    <a:pt x="1133" y="258"/>
                  </a:lnTo>
                  <a:lnTo>
                    <a:pt x="1121" y="258"/>
                  </a:lnTo>
                  <a:lnTo>
                    <a:pt x="1119" y="258"/>
                  </a:lnTo>
                  <a:lnTo>
                    <a:pt x="1105" y="256"/>
                  </a:lnTo>
                  <a:lnTo>
                    <a:pt x="1095" y="242"/>
                  </a:lnTo>
                  <a:lnTo>
                    <a:pt x="1089" y="240"/>
                  </a:lnTo>
                  <a:lnTo>
                    <a:pt x="1091" y="237"/>
                  </a:lnTo>
                  <a:lnTo>
                    <a:pt x="1095" y="238"/>
                  </a:lnTo>
                  <a:lnTo>
                    <a:pt x="1097" y="237"/>
                  </a:lnTo>
                  <a:lnTo>
                    <a:pt x="1099" y="237"/>
                  </a:lnTo>
                  <a:lnTo>
                    <a:pt x="1105" y="242"/>
                  </a:lnTo>
                  <a:lnTo>
                    <a:pt x="1109" y="244"/>
                  </a:lnTo>
                  <a:lnTo>
                    <a:pt x="1117" y="250"/>
                  </a:lnTo>
                  <a:lnTo>
                    <a:pt x="1119" y="256"/>
                  </a:lnTo>
                  <a:lnTo>
                    <a:pt x="1131" y="254"/>
                  </a:lnTo>
                  <a:lnTo>
                    <a:pt x="1133" y="252"/>
                  </a:lnTo>
                  <a:lnTo>
                    <a:pt x="1135" y="248"/>
                  </a:lnTo>
                  <a:lnTo>
                    <a:pt x="1137" y="246"/>
                  </a:lnTo>
                  <a:lnTo>
                    <a:pt x="1139" y="244"/>
                  </a:lnTo>
                  <a:lnTo>
                    <a:pt x="1141" y="240"/>
                  </a:lnTo>
                  <a:lnTo>
                    <a:pt x="1143" y="237"/>
                  </a:lnTo>
                  <a:lnTo>
                    <a:pt x="1145" y="235"/>
                  </a:lnTo>
                  <a:lnTo>
                    <a:pt x="1147" y="233"/>
                  </a:lnTo>
                  <a:lnTo>
                    <a:pt x="1147" y="231"/>
                  </a:lnTo>
                  <a:lnTo>
                    <a:pt x="1147" y="227"/>
                  </a:lnTo>
                  <a:lnTo>
                    <a:pt x="1147" y="225"/>
                  </a:lnTo>
                  <a:lnTo>
                    <a:pt x="1143" y="225"/>
                  </a:lnTo>
                  <a:lnTo>
                    <a:pt x="1139" y="221"/>
                  </a:lnTo>
                  <a:lnTo>
                    <a:pt x="1137" y="219"/>
                  </a:lnTo>
                  <a:lnTo>
                    <a:pt x="1139" y="219"/>
                  </a:lnTo>
                  <a:lnTo>
                    <a:pt x="1139" y="217"/>
                  </a:lnTo>
                  <a:lnTo>
                    <a:pt x="1141" y="215"/>
                  </a:lnTo>
                  <a:lnTo>
                    <a:pt x="1147" y="217"/>
                  </a:lnTo>
                  <a:lnTo>
                    <a:pt x="1149" y="217"/>
                  </a:lnTo>
                  <a:lnTo>
                    <a:pt x="1155" y="213"/>
                  </a:lnTo>
                  <a:lnTo>
                    <a:pt x="1157" y="213"/>
                  </a:lnTo>
                  <a:lnTo>
                    <a:pt x="1159" y="225"/>
                  </a:lnTo>
                  <a:lnTo>
                    <a:pt x="1161" y="223"/>
                  </a:lnTo>
                  <a:lnTo>
                    <a:pt x="1163" y="225"/>
                  </a:lnTo>
                  <a:lnTo>
                    <a:pt x="1165" y="225"/>
                  </a:lnTo>
                  <a:lnTo>
                    <a:pt x="1169" y="227"/>
                  </a:lnTo>
                  <a:lnTo>
                    <a:pt x="1169" y="221"/>
                  </a:lnTo>
                  <a:lnTo>
                    <a:pt x="1171" y="221"/>
                  </a:lnTo>
                  <a:lnTo>
                    <a:pt x="1173" y="223"/>
                  </a:lnTo>
                  <a:lnTo>
                    <a:pt x="1175" y="227"/>
                  </a:lnTo>
                  <a:lnTo>
                    <a:pt x="1179" y="227"/>
                  </a:lnTo>
                  <a:lnTo>
                    <a:pt x="1177" y="221"/>
                  </a:lnTo>
                  <a:lnTo>
                    <a:pt x="1177" y="219"/>
                  </a:lnTo>
                  <a:lnTo>
                    <a:pt x="1175" y="213"/>
                  </a:lnTo>
                  <a:lnTo>
                    <a:pt x="1173" y="211"/>
                  </a:lnTo>
                  <a:lnTo>
                    <a:pt x="1175" y="209"/>
                  </a:lnTo>
                  <a:lnTo>
                    <a:pt x="1177" y="213"/>
                  </a:lnTo>
                  <a:lnTo>
                    <a:pt x="1183" y="217"/>
                  </a:lnTo>
                  <a:lnTo>
                    <a:pt x="1183" y="219"/>
                  </a:lnTo>
                  <a:lnTo>
                    <a:pt x="1185" y="221"/>
                  </a:lnTo>
                  <a:lnTo>
                    <a:pt x="1186" y="221"/>
                  </a:lnTo>
                  <a:lnTo>
                    <a:pt x="1188" y="217"/>
                  </a:lnTo>
                  <a:lnTo>
                    <a:pt x="1190" y="215"/>
                  </a:lnTo>
                  <a:lnTo>
                    <a:pt x="1194" y="213"/>
                  </a:lnTo>
                  <a:lnTo>
                    <a:pt x="1202" y="207"/>
                  </a:lnTo>
                  <a:lnTo>
                    <a:pt x="1202" y="203"/>
                  </a:lnTo>
                  <a:lnTo>
                    <a:pt x="1202" y="201"/>
                  </a:lnTo>
                  <a:lnTo>
                    <a:pt x="1208" y="197"/>
                  </a:lnTo>
                  <a:lnTo>
                    <a:pt x="1212" y="195"/>
                  </a:lnTo>
                  <a:lnTo>
                    <a:pt x="1212" y="193"/>
                  </a:lnTo>
                  <a:lnTo>
                    <a:pt x="1212" y="191"/>
                  </a:lnTo>
                  <a:lnTo>
                    <a:pt x="1212" y="189"/>
                  </a:lnTo>
                  <a:lnTo>
                    <a:pt x="1212" y="185"/>
                  </a:lnTo>
                  <a:lnTo>
                    <a:pt x="1212" y="183"/>
                  </a:lnTo>
                  <a:lnTo>
                    <a:pt x="1212" y="181"/>
                  </a:lnTo>
                  <a:lnTo>
                    <a:pt x="1202" y="167"/>
                  </a:lnTo>
                  <a:lnTo>
                    <a:pt x="1202" y="159"/>
                  </a:lnTo>
                  <a:lnTo>
                    <a:pt x="1204" y="155"/>
                  </a:lnTo>
                  <a:lnTo>
                    <a:pt x="1198" y="157"/>
                  </a:lnTo>
                  <a:lnTo>
                    <a:pt x="1198" y="153"/>
                  </a:lnTo>
                  <a:lnTo>
                    <a:pt x="1198" y="151"/>
                  </a:lnTo>
                  <a:lnTo>
                    <a:pt x="1194" y="145"/>
                  </a:lnTo>
                  <a:lnTo>
                    <a:pt x="1196" y="143"/>
                  </a:lnTo>
                  <a:lnTo>
                    <a:pt x="1200" y="145"/>
                  </a:lnTo>
                  <a:lnTo>
                    <a:pt x="1200" y="143"/>
                  </a:lnTo>
                  <a:lnTo>
                    <a:pt x="1202" y="143"/>
                  </a:lnTo>
                  <a:lnTo>
                    <a:pt x="1202" y="145"/>
                  </a:lnTo>
                  <a:lnTo>
                    <a:pt x="1204" y="147"/>
                  </a:lnTo>
                  <a:lnTo>
                    <a:pt x="1206" y="143"/>
                  </a:lnTo>
                  <a:lnTo>
                    <a:pt x="1208" y="143"/>
                  </a:lnTo>
                  <a:lnTo>
                    <a:pt x="1212" y="141"/>
                  </a:lnTo>
                  <a:lnTo>
                    <a:pt x="1212" y="139"/>
                  </a:lnTo>
                  <a:lnTo>
                    <a:pt x="1214" y="135"/>
                  </a:lnTo>
                  <a:lnTo>
                    <a:pt x="1212" y="131"/>
                  </a:lnTo>
                  <a:lnTo>
                    <a:pt x="1204" y="129"/>
                  </a:lnTo>
                  <a:lnTo>
                    <a:pt x="1206" y="127"/>
                  </a:lnTo>
                  <a:lnTo>
                    <a:pt x="1210" y="123"/>
                  </a:lnTo>
                  <a:lnTo>
                    <a:pt x="1212" y="121"/>
                  </a:lnTo>
                  <a:lnTo>
                    <a:pt x="1212" y="117"/>
                  </a:lnTo>
                  <a:lnTo>
                    <a:pt x="1208" y="117"/>
                  </a:lnTo>
                  <a:lnTo>
                    <a:pt x="1206" y="115"/>
                  </a:lnTo>
                  <a:lnTo>
                    <a:pt x="1200" y="115"/>
                  </a:lnTo>
                  <a:lnTo>
                    <a:pt x="1198" y="115"/>
                  </a:lnTo>
                  <a:lnTo>
                    <a:pt x="1200" y="113"/>
                  </a:lnTo>
                  <a:lnTo>
                    <a:pt x="1194" y="107"/>
                  </a:lnTo>
                  <a:lnTo>
                    <a:pt x="1192" y="105"/>
                  </a:lnTo>
                  <a:lnTo>
                    <a:pt x="1196" y="105"/>
                  </a:lnTo>
                  <a:lnTo>
                    <a:pt x="1194" y="99"/>
                  </a:lnTo>
                  <a:lnTo>
                    <a:pt x="1194" y="97"/>
                  </a:lnTo>
                  <a:lnTo>
                    <a:pt x="1192" y="97"/>
                  </a:lnTo>
                  <a:lnTo>
                    <a:pt x="1188" y="99"/>
                  </a:lnTo>
                  <a:lnTo>
                    <a:pt x="1186" y="97"/>
                  </a:lnTo>
                  <a:lnTo>
                    <a:pt x="1181" y="97"/>
                  </a:lnTo>
                  <a:lnTo>
                    <a:pt x="1175" y="95"/>
                  </a:lnTo>
                  <a:lnTo>
                    <a:pt x="1173" y="91"/>
                  </a:lnTo>
                  <a:lnTo>
                    <a:pt x="1169" y="91"/>
                  </a:lnTo>
                  <a:lnTo>
                    <a:pt x="1163" y="91"/>
                  </a:lnTo>
                  <a:lnTo>
                    <a:pt x="1161" y="93"/>
                  </a:lnTo>
                  <a:lnTo>
                    <a:pt x="1155" y="91"/>
                  </a:lnTo>
                  <a:lnTo>
                    <a:pt x="1155" y="97"/>
                  </a:lnTo>
                  <a:lnTo>
                    <a:pt x="1155" y="99"/>
                  </a:lnTo>
                  <a:lnTo>
                    <a:pt x="1155" y="103"/>
                  </a:lnTo>
                  <a:lnTo>
                    <a:pt x="1155" y="105"/>
                  </a:lnTo>
                  <a:lnTo>
                    <a:pt x="1155" y="109"/>
                  </a:lnTo>
                  <a:lnTo>
                    <a:pt x="1155" y="111"/>
                  </a:lnTo>
                  <a:lnTo>
                    <a:pt x="1155" y="113"/>
                  </a:lnTo>
                  <a:lnTo>
                    <a:pt x="1157" y="117"/>
                  </a:lnTo>
                  <a:lnTo>
                    <a:pt x="1159" y="119"/>
                  </a:lnTo>
                  <a:lnTo>
                    <a:pt x="1161" y="119"/>
                  </a:lnTo>
                  <a:lnTo>
                    <a:pt x="1163" y="123"/>
                  </a:lnTo>
                  <a:lnTo>
                    <a:pt x="1165" y="123"/>
                  </a:lnTo>
                  <a:lnTo>
                    <a:pt x="1167" y="125"/>
                  </a:lnTo>
                  <a:lnTo>
                    <a:pt x="1163" y="125"/>
                  </a:lnTo>
                  <a:lnTo>
                    <a:pt x="1163" y="127"/>
                  </a:lnTo>
                  <a:lnTo>
                    <a:pt x="1161" y="127"/>
                  </a:lnTo>
                  <a:lnTo>
                    <a:pt x="1159" y="129"/>
                  </a:lnTo>
                  <a:lnTo>
                    <a:pt x="1161" y="131"/>
                  </a:lnTo>
                  <a:lnTo>
                    <a:pt x="1165" y="133"/>
                  </a:lnTo>
                  <a:lnTo>
                    <a:pt x="1163" y="133"/>
                  </a:lnTo>
                  <a:lnTo>
                    <a:pt x="1159" y="133"/>
                  </a:lnTo>
                  <a:lnTo>
                    <a:pt x="1157" y="135"/>
                  </a:lnTo>
                  <a:lnTo>
                    <a:pt x="1155" y="133"/>
                  </a:lnTo>
                  <a:lnTo>
                    <a:pt x="1155" y="135"/>
                  </a:lnTo>
                  <a:lnTo>
                    <a:pt x="1153" y="135"/>
                  </a:lnTo>
                  <a:lnTo>
                    <a:pt x="1151" y="137"/>
                  </a:lnTo>
                  <a:lnTo>
                    <a:pt x="1151" y="149"/>
                  </a:lnTo>
                  <a:lnTo>
                    <a:pt x="1149" y="151"/>
                  </a:lnTo>
                  <a:lnTo>
                    <a:pt x="1149" y="155"/>
                  </a:lnTo>
                  <a:lnTo>
                    <a:pt x="1145" y="163"/>
                  </a:lnTo>
                  <a:lnTo>
                    <a:pt x="1143" y="167"/>
                  </a:lnTo>
                  <a:lnTo>
                    <a:pt x="1139" y="173"/>
                  </a:lnTo>
                  <a:lnTo>
                    <a:pt x="1139" y="185"/>
                  </a:lnTo>
                  <a:lnTo>
                    <a:pt x="1137" y="183"/>
                  </a:lnTo>
                  <a:lnTo>
                    <a:pt x="1135" y="185"/>
                  </a:lnTo>
                  <a:lnTo>
                    <a:pt x="1135" y="183"/>
                  </a:lnTo>
                  <a:lnTo>
                    <a:pt x="1133" y="185"/>
                  </a:lnTo>
                  <a:lnTo>
                    <a:pt x="1131" y="189"/>
                  </a:lnTo>
                  <a:lnTo>
                    <a:pt x="1129" y="191"/>
                  </a:lnTo>
                  <a:lnTo>
                    <a:pt x="1127" y="189"/>
                  </a:lnTo>
                  <a:lnTo>
                    <a:pt x="1125" y="187"/>
                  </a:lnTo>
                  <a:lnTo>
                    <a:pt x="1113" y="163"/>
                  </a:lnTo>
                  <a:lnTo>
                    <a:pt x="1115" y="157"/>
                  </a:lnTo>
                  <a:lnTo>
                    <a:pt x="1113" y="153"/>
                  </a:lnTo>
                  <a:lnTo>
                    <a:pt x="1115" y="147"/>
                  </a:lnTo>
                  <a:lnTo>
                    <a:pt x="1115" y="151"/>
                  </a:lnTo>
                  <a:lnTo>
                    <a:pt x="1117" y="153"/>
                  </a:lnTo>
                  <a:lnTo>
                    <a:pt x="1119" y="153"/>
                  </a:lnTo>
                  <a:lnTo>
                    <a:pt x="1121" y="151"/>
                  </a:lnTo>
                  <a:lnTo>
                    <a:pt x="1117" y="129"/>
                  </a:lnTo>
                  <a:lnTo>
                    <a:pt x="1109" y="123"/>
                  </a:lnTo>
                  <a:lnTo>
                    <a:pt x="1107" y="119"/>
                  </a:lnTo>
                  <a:lnTo>
                    <a:pt x="1105" y="113"/>
                  </a:lnTo>
                  <a:lnTo>
                    <a:pt x="1101" y="113"/>
                  </a:lnTo>
                  <a:lnTo>
                    <a:pt x="1099" y="115"/>
                  </a:lnTo>
                  <a:lnTo>
                    <a:pt x="1097" y="119"/>
                  </a:lnTo>
                  <a:lnTo>
                    <a:pt x="1093" y="123"/>
                  </a:lnTo>
                  <a:lnTo>
                    <a:pt x="1093" y="135"/>
                  </a:lnTo>
                  <a:lnTo>
                    <a:pt x="1091" y="139"/>
                  </a:lnTo>
                  <a:lnTo>
                    <a:pt x="1091" y="143"/>
                  </a:lnTo>
                  <a:lnTo>
                    <a:pt x="1087" y="151"/>
                  </a:lnTo>
                  <a:lnTo>
                    <a:pt x="1083" y="143"/>
                  </a:lnTo>
                  <a:lnTo>
                    <a:pt x="1085" y="131"/>
                  </a:lnTo>
                  <a:lnTo>
                    <a:pt x="1083" y="127"/>
                  </a:lnTo>
                  <a:lnTo>
                    <a:pt x="1081" y="123"/>
                  </a:lnTo>
                  <a:lnTo>
                    <a:pt x="1081" y="119"/>
                  </a:lnTo>
                  <a:lnTo>
                    <a:pt x="1077" y="119"/>
                  </a:lnTo>
                  <a:lnTo>
                    <a:pt x="1071" y="111"/>
                  </a:lnTo>
                  <a:lnTo>
                    <a:pt x="1073" y="111"/>
                  </a:lnTo>
                  <a:lnTo>
                    <a:pt x="1075" y="109"/>
                  </a:lnTo>
                  <a:lnTo>
                    <a:pt x="1077" y="113"/>
                  </a:lnTo>
                  <a:lnTo>
                    <a:pt x="1079" y="111"/>
                  </a:lnTo>
                  <a:lnTo>
                    <a:pt x="1079" y="107"/>
                  </a:lnTo>
                  <a:lnTo>
                    <a:pt x="1079" y="103"/>
                  </a:lnTo>
                  <a:lnTo>
                    <a:pt x="1077" y="105"/>
                  </a:lnTo>
                  <a:lnTo>
                    <a:pt x="1075" y="105"/>
                  </a:lnTo>
                  <a:lnTo>
                    <a:pt x="1073" y="103"/>
                  </a:lnTo>
                  <a:lnTo>
                    <a:pt x="1071" y="103"/>
                  </a:lnTo>
                  <a:lnTo>
                    <a:pt x="1073" y="101"/>
                  </a:lnTo>
                  <a:lnTo>
                    <a:pt x="1073" y="99"/>
                  </a:lnTo>
                  <a:lnTo>
                    <a:pt x="1071" y="99"/>
                  </a:lnTo>
                  <a:lnTo>
                    <a:pt x="1067" y="103"/>
                  </a:lnTo>
                  <a:lnTo>
                    <a:pt x="1065" y="105"/>
                  </a:lnTo>
                  <a:lnTo>
                    <a:pt x="1061" y="103"/>
                  </a:lnTo>
                  <a:lnTo>
                    <a:pt x="1059" y="97"/>
                  </a:lnTo>
                  <a:lnTo>
                    <a:pt x="1053" y="97"/>
                  </a:lnTo>
                  <a:lnTo>
                    <a:pt x="1053" y="95"/>
                  </a:lnTo>
                  <a:lnTo>
                    <a:pt x="1055" y="93"/>
                  </a:lnTo>
                  <a:lnTo>
                    <a:pt x="1055" y="91"/>
                  </a:lnTo>
                  <a:lnTo>
                    <a:pt x="1057" y="91"/>
                  </a:lnTo>
                  <a:lnTo>
                    <a:pt x="1059" y="89"/>
                  </a:lnTo>
                  <a:lnTo>
                    <a:pt x="1061" y="89"/>
                  </a:lnTo>
                  <a:lnTo>
                    <a:pt x="1063" y="85"/>
                  </a:lnTo>
                  <a:lnTo>
                    <a:pt x="1061" y="81"/>
                  </a:lnTo>
                  <a:lnTo>
                    <a:pt x="1057" y="81"/>
                  </a:lnTo>
                  <a:lnTo>
                    <a:pt x="1057" y="79"/>
                  </a:lnTo>
                  <a:lnTo>
                    <a:pt x="1057" y="77"/>
                  </a:lnTo>
                  <a:lnTo>
                    <a:pt x="1059" y="77"/>
                  </a:lnTo>
                  <a:lnTo>
                    <a:pt x="1065" y="79"/>
                  </a:lnTo>
                  <a:lnTo>
                    <a:pt x="1069" y="79"/>
                  </a:lnTo>
                  <a:lnTo>
                    <a:pt x="1069" y="77"/>
                  </a:lnTo>
                  <a:lnTo>
                    <a:pt x="1067" y="75"/>
                  </a:lnTo>
                  <a:lnTo>
                    <a:pt x="1067" y="71"/>
                  </a:lnTo>
                  <a:lnTo>
                    <a:pt x="1065" y="69"/>
                  </a:lnTo>
                  <a:lnTo>
                    <a:pt x="1065" y="71"/>
                  </a:lnTo>
                  <a:lnTo>
                    <a:pt x="1063" y="73"/>
                  </a:lnTo>
                  <a:lnTo>
                    <a:pt x="1061" y="67"/>
                  </a:lnTo>
                  <a:lnTo>
                    <a:pt x="1059" y="63"/>
                  </a:lnTo>
                  <a:lnTo>
                    <a:pt x="1059" y="59"/>
                  </a:lnTo>
                  <a:lnTo>
                    <a:pt x="1057" y="55"/>
                  </a:lnTo>
                  <a:lnTo>
                    <a:pt x="1053" y="57"/>
                  </a:lnTo>
                  <a:lnTo>
                    <a:pt x="1053" y="51"/>
                  </a:lnTo>
                  <a:lnTo>
                    <a:pt x="1049" y="51"/>
                  </a:lnTo>
                  <a:lnTo>
                    <a:pt x="1049" y="47"/>
                  </a:lnTo>
                  <a:lnTo>
                    <a:pt x="1051" y="49"/>
                  </a:lnTo>
                  <a:lnTo>
                    <a:pt x="1049" y="29"/>
                  </a:lnTo>
                  <a:lnTo>
                    <a:pt x="1043" y="19"/>
                  </a:lnTo>
                  <a:lnTo>
                    <a:pt x="1039" y="19"/>
                  </a:lnTo>
                  <a:lnTo>
                    <a:pt x="1039" y="15"/>
                  </a:lnTo>
                  <a:lnTo>
                    <a:pt x="1039" y="10"/>
                  </a:lnTo>
                  <a:lnTo>
                    <a:pt x="1035" y="11"/>
                  </a:lnTo>
                  <a:lnTo>
                    <a:pt x="1033" y="8"/>
                  </a:lnTo>
                  <a:lnTo>
                    <a:pt x="1031" y="11"/>
                  </a:lnTo>
                  <a:lnTo>
                    <a:pt x="1029" y="13"/>
                  </a:lnTo>
                  <a:lnTo>
                    <a:pt x="1029" y="8"/>
                  </a:lnTo>
                  <a:lnTo>
                    <a:pt x="1027" y="10"/>
                  </a:lnTo>
                  <a:lnTo>
                    <a:pt x="1027" y="8"/>
                  </a:lnTo>
                  <a:lnTo>
                    <a:pt x="1027" y="6"/>
                  </a:lnTo>
                  <a:lnTo>
                    <a:pt x="1029" y="4"/>
                  </a:lnTo>
                  <a:lnTo>
                    <a:pt x="1025" y="0"/>
                  </a:lnTo>
                  <a:lnTo>
                    <a:pt x="1023" y="2"/>
                  </a:lnTo>
                  <a:lnTo>
                    <a:pt x="1021" y="0"/>
                  </a:lnTo>
                  <a:lnTo>
                    <a:pt x="1019" y="2"/>
                  </a:lnTo>
                  <a:lnTo>
                    <a:pt x="1015" y="10"/>
                  </a:lnTo>
                  <a:lnTo>
                    <a:pt x="1009" y="17"/>
                  </a:lnTo>
                  <a:lnTo>
                    <a:pt x="1011" y="19"/>
                  </a:lnTo>
                  <a:lnTo>
                    <a:pt x="1011" y="21"/>
                  </a:lnTo>
                  <a:lnTo>
                    <a:pt x="1013" y="21"/>
                  </a:lnTo>
                  <a:lnTo>
                    <a:pt x="1015" y="27"/>
                  </a:lnTo>
                  <a:lnTo>
                    <a:pt x="1013" y="31"/>
                  </a:lnTo>
                  <a:lnTo>
                    <a:pt x="1007" y="25"/>
                  </a:lnTo>
                  <a:lnTo>
                    <a:pt x="1005" y="27"/>
                  </a:lnTo>
                  <a:lnTo>
                    <a:pt x="1005" y="29"/>
                  </a:lnTo>
                  <a:lnTo>
                    <a:pt x="1003" y="29"/>
                  </a:lnTo>
                  <a:lnTo>
                    <a:pt x="1003" y="31"/>
                  </a:lnTo>
                  <a:lnTo>
                    <a:pt x="1003" y="39"/>
                  </a:lnTo>
                  <a:lnTo>
                    <a:pt x="1001" y="43"/>
                  </a:lnTo>
                  <a:lnTo>
                    <a:pt x="1001" y="49"/>
                  </a:lnTo>
                  <a:lnTo>
                    <a:pt x="1003" y="51"/>
                  </a:lnTo>
                  <a:lnTo>
                    <a:pt x="1005" y="57"/>
                  </a:lnTo>
                  <a:lnTo>
                    <a:pt x="1007" y="57"/>
                  </a:lnTo>
                  <a:lnTo>
                    <a:pt x="1007" y="61"/>
                  </a:lnTo>
                  <a:lnTo>
                    <a:pt x="1005" y="61"/>
                  </a:lnTo>
                  <a:lnTo>
                    <a:pt x="1003" y="61"/>
                  </a:lnTo>
                  <a:lnTo>
                    <a:pt x="1001" y="67"/>
                  </a:lnTo>
                  <a:lnTo>
                    <a:pt x="999" y="67"/>
                  </a:lnTo>
                  <a:lnTo>
                    <a:pt x="999" y="81"/>
                  </a:lnTo>
                  <a:lnTo>
                    <a:pt x="1001" y="83"/>
                  </a:lnTo>
                  <a:lnTo>
                    <a:pt x="1001" y="85"/>
                  </a:lnTo>
                  <a:lnTo>
                    <a:pt x="1007" y="89"/>
                  </a:lnTo>
                  <a:lnTo>
                    <a:pt x="1005" y="89"/>
                  </a:lnTo>
                  <a:lnTo>
                    <a:pt x="1007" y="91"/>
                  </a:lnTo>
                  <a:lnTo>
                    <a:pt x="1009" y="95"/>
                  </a:lnTo>
                  <a:lnTo>
                    <a:pt x="1017" y="93"/>
                  </a:lnTo>
                  <a:lnTo>
                    <a:pt x="1017" y="95"/>
                  </a:lnTo>
                  <a:lnTo>
                    <a:pt x="1017" y="97"/>
                  </a:lnTo>
                  <a:lnTo>
                    <a:pt x="1021" y="99"/>
                  </a:lnTo>
                  <a:lnTo>
                    <a:pt x="1021" y="101"/>
                  </a:lnTo>
                  <a:lnTo>
                    <a:pt x="1023" y="101"/>
                  </a:lnTo>
                  <a:lnTo>
                    <a:pt x="1025" y="101"/>
                  </a:lnTo>
                  <a:lnTo>
                    <a:pt x="1025" y="99"/>
                  </a:lnTo>
                  <a:lnTo>
                    <a:pt x="1029" y="107"/>
                  </a:lnTo>
                  <a:lnTo>
                    <a:pt x="1033" y="107"/>
                  </a:lnTo>
                  <a:lnTo>
                    <a:pt x="1037" y="103"/>
                  </a:lnTo>
                  <a:lnTo>
                    <a:pt x="1039" y="103"/>
                  </a:lnTo>
                  <a:lnTo>
                    <a:pt x="1041" y="109"/>
                  </a:lnTo>
                  <a:lnTo>
                    <a:pt x="1039" y="113"/>
                  </a:lnTo>
                  <a:lnTo>
                    <a:pt x="1037" y="117"/>
                  </a:lnTo>
                  <a:lnTo>
                    <a:pt x="1037" y="115"/>
                  </a:lnTo>
                  <a:lnTo>
                    <a:pt x="1037" y="111"/>
                  </a:lnTo>
                  <a:lnTo>
                    <a:pt x="1037" y="107"/>
                  </a:lnTo>
                  <a:lnTo>
                    <a:pt x="1037" y="109"/>
                  </a:lnTo>
                  <a:lnTo>
                    <a:pt x="1033" y="111"/>
                  </a:lnTo>
                  <a:lnTo>
                    <a:pt x="1031" y="115"/>
                  </a:lnTo>
                  <a:lnTo>
                    <a:pt x="1029" y="119"/>
                  </a:lnTo>
                  <a:lnTo>
                    <a:pt x="1031" y="117"/>
                  </a:lnTo>
                  <a:lnTo>
                    <a:pt x="1031" y="121"/>
                  </a:lnTo>
                  <a:lnTo>
                    <a:pt x="1029" y="125"/>
                  </a:lnTo>
                  <a:lnTo>
                    <a:pt x="1027" y="125"/>
                  </a:lnTo>
                  <a:lnTo>
                    <a:pt x="1027" y="127"/>
                  </a:lnTo>
                  <a:lnTo>
                    <a:pt x="1025" y="131"/>
                  </a:lnTo>
                  <a:lnTo>
                    <a:pt x="1025" y="135"/>
                  </a:lnTo>
                  <a:lnTo>
                    <a:pt x="1029" y="135"/>
                  </a:lnTo>
                  <a:lnTo>
                    <a:pt x="1033" y="133"/>
                  </a:lnTo>
                  <a:lnTo>
                    <a:pt x="1037" y="127"/>
                  </a:lnTo>
                  <a:lnTo>
                    <a:pt x="1035" y="129"/>
                  </a:lnTo>
                  <a:lnTo>
                    <a:pt x="1033" y="129"/>
                  </a:lnTo>
                  <a:lnTo>
                    <a:pt x="1033" y="127"/>
                  </a:lnTo>
                  <a:lnTo>
                    <a:pt x="1035" y="125"/>
                  </a:lnTo>
                  <a:lnTo>
                    <a:pt x="1035" y="123"/>
                  </a:lnTo>
                  <a:lnTo>
                    <a:pt x="1037" y="125"/>
                  </a:lnTo>
                  <a:lnTo>
                    <a:pt x="1039" y="139"/>
                  </a:lnTo>
                  <a:lnTo>
                    <a:pt x="1041" y="139"/>
                  </a:lnTo>
                  <a:lnTo>
                    <a:pt x="1039" y="141"/>
                  </a:lnTo>
                  <a:lnTo>
                    <a:pt x="1033" y="147"/>
                  </a:lnTo>
                  <a:lnTo>
                    <a:pt x="1031" y="151"/>
                  </a:lnTo>
                  <a:lnTo>
                    <a:pt x="1031" y="153"/>
                  </a:lnTo>
                  <a:lnTo>
                    <a:pt x="1027" y="155"/>
                  </a:lnTo>
                  <a:lnTo>
                    <a:pt x="1025" y="159"/>
                  </a:lnTo>
                  <a:lnTo>
                    <a:pt x="1023" y="161"/>
                  </a:lnTo>
                  <a:lnTo>
                    <a:pt x="1021" y="159"/>
                  </a:lnTo>
                  <a:lnTo>
                    <a:pt x="1017" y="159"/>
                  </a:lnTo>
                  <a:lnTo>
                    <a:pt x="1015" y="157"/>
                  </a:lnTo>
                  <a:lnTo>
                    <a:pt x="1013" y="159"/>
                  </a:lnTo>
                  <a:lnTo>
                    <a:pt x="1013" y="161"/>
                  </a:lnTo>
                  <a:lnTo>
                    <a:pt x="1013" y="163"/>
                  </a:lnTo>
                  <a:lnTo>
                    <a:pt x="1013" y="171"/>
                  </a:lnTo>
                  <a:lnTo>
                    <a:pt x="1015" y="175"/>
                  </a:lnTo>
                  <a:lnTo>
                    <a:pt x="1017" y="177"/>
                  </a:lnTo>
                  <a:lnTo>
                    <a:pt x="1017" y="181"/>
                  </a:lnTo>
                  <a:lnTo>
                    <a:pt x="1017" y="185"/>
                  </a:lnTo>
                  <a:lnTo>
                    <a:pt x="1017" y="191"/>
                  </a:lnTo>
                  <a:lnTo>
                    <a:pt x="1013" y="189"/>
                  </a:lnTo>
                  <a:lnTo>
                    <a:pt x="1013" y="187"/>
                  </a:lnTo>
                  <a:lnTo>
                    <a:pt x="1013" y="185"/>
                  </a:lnTo>
                  <a:lnTo>
                    <a:pt x="1013" y="183"/>
                  </a:lnTo>
                  <a:lnTo>
                    <a:pt x="1011" y="185"/>
                  </a:lnTo>
                  <a:lnTo>
                    <a:pt x="1011" y="183"/>
                  </a:lnTo>
                  <a:lnTo>
                    <a:pt x="1007" y="187"/>
                  </a:lnTo>
                  <a:lnTo>
                    <a:pt x="1007" y="181"/>
                  </a:lnTo>
                  <a:lnTo>
                    <a:pt x="1003" y="181"/>
                  </a:lnTo>
                  <a:lnTo>
                    <a:pt x="1001" y="177"/>
                  </a:lnTo>
                  <a:lnTo>
                    <a:pt x="1007" y="175"/>
                  </a:lnTo>
                  <a:lnTo>
                    <a:pt x="1005" y="171"/>
                  </a:lnTo>
                  <a:lnTo>
                    <a:pt x="1005" y="165"/>
                  </a:lnTo>
                  <a:lnTo>
                    <a:pt x="1007" y="163"/>
                  </a:lnTo>
                  <a:lnTo>
                    <a:pt x="1007" y="153"/>
                  </a:lnTo>
                  <a:lnTo>
                    <a:pt x="1001" y="157"/>
                  </a:lnTo>
                  <a:lnTo>
                    <a:pt x="1001" y="161"/>
                  </a:lnTo>
                  <a:lnTo>
                    <a:pt x="999" y="159"/>
                  </a:lnTo>
                  <a:lnTo>
                    <a:pt x="997" y="161"/>
                  </a:lnTo>
                  <a:lnTo>
                    <a:pt x="997" y="159"/>
                  </a:lnTo>
                  <a:lnTo>
                    <a:pt x="997" y="157"/>
                  </a:lnTo>
                  <a:lnTo>
                    <a:pt x="999" y="155"/>
                  </a:lnTo>
                  <a:lnTo>
                    <a:pt x="999" y="151"/>
                  </a:lnTo>
                  <a:lnTo>
                    <a:pt x="999" y="149"/>
                  </a:lnTo>
                  <a:lnTo>
                    <a:pt x="995" y="151"/>
                  </a:lnTo>
                  <a:lnTo>
                    <a:pt x="993" y="151"/>
                  </a:lnTo>
                  <a:lnTo>
                    <a:pt x="995" y="149"/>
                  </a:lnTo>
                  <a:lnTo>
                    <a:pt x="991" y="147"/>
                  </a:lnTo>
                  <a:lnTo>
                    <a:pt x="989" y="143"/>
                  </a:lnTo>
                  <a:lnTo>
                    <a:pt x="985" y="143"/>
                  </a:lnTo>
                  <a:lnTo>
                    <a:pt x="987" y="147"/>
                  </a:lnTo>
                  <a:lnTo>
                    <a:pt x="985" y="143"/>
                  </a:lnTo>
                  <a:lnTo>
                    <a:pt x="983" y="141"/>
                  </a:lnTo>
                  <a:lnTo>
                    <a:pt x="981" y="141"/>
                  </a:lnTo>
                  <a:lnTo>
                    <a:pt x="979" y="141"/>
                  </a:lnTo>
                  <a:lnTo>
                    <a:pt x="983" y="147"/>
                  </a:lnTo>
                  <a:lnTo>
                    <a:pt x="977" y="149"/>
                  </a:lnTo>
                  <a:lnTo>
                    <a:pt x="977" y="147"/>
                  </a:lnTo>
                  <a:lnTo>
                    <a:pt x="973" y="147"/>
                  </a:lnTo>
                  <a:lnTo>
                    <a:pt x="973" y="149"/>
                  </a:lnTo>
                  <a:lnTo>
                    <a:pt x="971" y="147"/>
                  </a:lnTo>
                  <a:lnTo>
                    <a:pt x="969" y="147"/>
                  </a:lnTo>
                  <a:lnTo>
                    <a:pt x="971" y="151"/>
                  </a:lnTo>
                  <a:lnTo>
                    <a:pt x="971" y="153"/>
                  </a:lnTo>
                  <a:lnTo>
                    <a:pt x="975" y="155"/>
                  </a:lnTo>
                  <a:lnTo>
                    <a:pt x="975" y="159"/>
                  </a:lnTo>
                  <a:lnTo>
                    <a:pt x="973" y="157"/>
                  </a:lnTo>
                  <a:lnTo>
                    <a:pt x="977" y="163"/>
                  </a:lnTo>
                  <a:lnTo>
                    <a:pt x="977" y="167"/>
                  </a:lnTo>
                  <a:lnTo>
                    <a:pt x="979" y="169"/>
                  </a:lnTo>
                  <a:lnTo>
                    <a:pt x="979" y="165"/>
                  </a:lnTo>
                  <a:lnTo>
                    <a:pt x="981" y="163"/>
                  </a:lnTo>
                  <a:lnTo>
                    <a:pt x="985" y="163"/>
                  </a:lnTo>
                  <a:lnTo>
                    <a:pt x="987" y="163"/>
                  </a:lnTo>
                  <a:lnTo>
                    <a:pt x="987" y="165"/>
                  </a:lnTo>
                  <a:lnTo>
                    <a:pt x="989" y="165"/>
                  </a:lnTo>
                  <a:lnTo>
                    <a:pt x="989" y="163"/>
                  </a:lnTo>
                  <a:lnTo>
                    <a:pt x="991" y="163"/>
                  </a:lnTo>
                  <a:lnTo>
                    <a:pt x="991" y="173"/>
                  </a:lnTo>
                  <a:lnTo>
                    <a:pt x="989" y="175"/>
                  </a:lnTo>
                  <a:lnTo>
                    <a:pt x="985" y="177"/>
                  </a:lnTo>
                  <a:lnTo>
                    <a:pt x="983" y="175"/>
                  </a:lnTo>
                  <a:lnTo>
                    <a:pt x="981" y="173"/>
                  </a:lnTo>
                  <a:lnTo>
                    <a:pt x="979" y="171"/>
                  </a:lnTo>
                  <a:lnTo>
                    <a:pt x="977" y="171"/>
                  </a:lnTo>
                  <a:lnTo>
                    <a:pt x="975" y="167"/>
                  </a:lnTo>
                  <a:lnTo>
                    <a:pt x="975" y="163"/>
                  </a:lnTo>
                  <a:lnTo>
                    <a:pt x="973" y="163"/>
                  </a:lnTo>
                  <a:lnTo>
                    <a:pt x="971" y="159"/>
                  </a:lnTo>
                  <a:lnTo>
                    <a:pt x="969" y="159"/>
                  </a:lnTo>
                  <a:lnTo>
                    <a:pt x="969" y="161"/>
                  </a:lnTo>
                  <a:lnTo>
                    <a:pt x="969" y="163"/>
                  </a:lnTo>
                  <a:lnTo>
                    <a:pt x="971" y="165"/>
                  </a:lnTo>
                  <a:lnTo>
                    <a:pt x="971" y="167"/>
                  </a:lnTo>
                  <a:lnTo>
                    <a:pt x="973" y="171"/>
                  </a:lnTo>
                  <a:lnTo>
                    <a:pt x="969" y="171"/>
                  </a:lnTo>
                  <a:lnTo>
                    <a:pt x="965" y="171"/>
                  </a:lnTo>
                  <a:lnTo>
                    <a:pt x="963" y="171"/>
                  </a:lnTo>
                  <a:lnTo>
                    <a:pt x="962" y="171"/>
                  </a:lnTo>
                  <a:lnTo>
                    <a:pt x="958" y="169"/>
                  </a:lnTo>
                  <a:lnTo>
                    <a:pt x="956" y="169"/>
                  </a:lnTo>
                  <a:lnTo>
                    <a:pt x="948" y="167"/>
                  </a:lnTo>
                  <a:lnTo>
                    <a:pt x="944" y="171"/>
                  </a:lnTo>
                  <a:lnTo>
                    <a:pt x="940" y="171"/>
                  </a:lnTo>
                  <a:lnTo>
                    <a:pt x="934" y="171"/>
                  </a:lnTo>
                  <a:lnTo>
                    <a:pt x="930" y="173"/>
                  </a:lnTo>
                  <a:lnTo>
                    <a:pt x="926" y="171"/>
                  </a:lnTo>
                  <a:lnTo>
                    <a:pt x="924" y="171"/>
                  </a:lnTo>
                  <a:lnTo>
                    <a:pt x="922" y="171"/>
                  </a:lnTo>
                  <a:lnTo>
                    <a:pt x="922" y="173"/>
                  </a:lnTo>
                  <a:lnTo>
                    <a:pt x="920" y="173"/>
                  </a:lnTo>
                  <a:lnTo>
                    <a:pt x="916" y="171"/>
                  </a:lnTo>
                  <a:lnTo>
                    <a:pt x="914" y="171"/>
                  </a:lnTo>
                  <a:lnTo>
                    <a:pt x="912" y="165"/>
                  </a:lnTo>
                  <a:lnTo>
                    <a:pt x="906" y="161"/>
                  </a:lnTo>
                  <a:lnTo>
                    <a:pt x="906" y="157"/>
                  </a:lnTo>
                  <a:lnTo>
                    <a:pt x="902" y="155"/>
                  </a:lnTo>
                  <a:lnTo>
                    <a:pt x="902" y="157"/>
                  </a:lnTo>
                  <a:lnTo>
                    <a:pt x="900" y="159"/>
                  </a:lnTo>
                  <a:lnTo>
                    <a:pt x="898" y="159"/>
                  </a:lnTo>
                  <a:lnTo>
                    <a:pt x="898" y="161"/>
                  </a:lnTo>
                  <a:lnTo>
                    <a:pt x="896" y="159"/>
                  </a:lnTo>
                  <a:lnTo>
                    <a:pt x="894" y="161"/>
                  </a:lnTo>
                  <a:lnTo>
                    <a:pt x="890" y="159"/>
                  </a:lnTo>
                  <a:lnTo>
                    <a:pt x="888" y="159"/>
                  </a:lnTo>
                  <a:lnTo>
                    <a:pt x="886" y="157"/>
                  </a:lnTo>
                  <a:lnTo>
                    <a:pt x="886" y="153"/>
                  </a:lnTo>
                  <a:lnTo>
                    <a:pt x="880" y="151"/>
                  </a:lnTo>
                  <a:lnTo>
                    <a:pt x="878" y="149"/>
                  </a:lnTo>
                  <a:lnTo>
                    <a:pt x="878" y="147"/>
                  </a:lnTo>
                  <a:lnTo>
                    <a:pt x="876" y="147"/>
                  </a:lnTo>
                  <a:lnTo>
                    <a:pt x="874" y="145"/>
                  </a:lnTo>
                  <a:lnTo>
                    <a:pt x="872" y="145"/>
                  </a:lnTo>
                  <a:lnTo>
                    <a:pt x="872" y="143"/>
                  </a:lnTo>
                  <a:lnTo>
                    <a:pt x="874" y="143"/>
                  </a:lnTo>
                  <a:lnTo>
                    <a:pt x="876" y="143"/>
                  </a:lnTo>
                  <a:lnTo>
                    <a:pt x="876" y="141"/>
                  </a:lnTo>
                  <a:lnTo>
                    <a:pt x="874" y="139"/>
                  </a:lnTo>
                  <a:lnTo>
                    <a:pt x="874" y="137"/>
                  </a:lnTo>
                  <a:lnTo>
                    <a:pt x="872" y="135"/>
                  </a:lnTo>
                  <a:lnTo>
                    <a:pt x="874" y="133"/>
                  </a:lnTo>
                  <a:lnTo>
                    <a:pt x="870" y="131"/>
                  </a:lnTo>
                  <a:lnTo>
                    <a:pt x="870" y="127"/>
                  </a:lnTo>
                  <a:lnTo>
                    <a:pt x="868" y="127"/>
                  </a:lnTo>
                  <a:lnTo>
                    <a:pt x="866" y="125"/>
                  </a:lnTo>
                  <a:lnTo>
                    <a:pt x="864" y="125"/>
                  </a:lnTo>
                  <a:lnTo>
                    <a:pt x="862" y="127"/>
                  </a:lnTo>
                  <a:lnTo>
                    <a:pt x="858" y="125"/>
                  </a:lnTo>
                  <a:lnTo>
                    <a:pt x="858" y="129"/>
                  </a:lnTo>
                  <a:lnTo>
                    <a:pt x="854" y="129"/>
                  </a:lnTo>
                  <a:lnTo>
                    <a:pt x="852" y="131"/>
                  </a:lnTo>
                  <a:lnTo>
                    <a:pt x="842" y="135"/>
                  </a:lnTo>
                  <a:lnTo>
                    <a:pt x="834" y="137"/>
                  </a:lnTo>
                  <a:lnTo>
                    <a:pt x="832" y="139"/>
                  </a:lnTo>
                  <a:lnTo>
                    <a:pt x="830" y="143"/>
                  </a:lnTo>
                  <a:lnTo>
                    <a:pt x="830" y="145"/>
                  </a:lnTo>
                  <a:lnTo>
                    <a:pt x="828" y="147"/>
                  </a:lnTo>
                  <a:lnTo>
                    <a:pt x="828" y="151"/>
                  </a:lnTo>
                  <a:lnTo>
                    <a:pt x="832" y="151"/>
                  </a:lnTo>
                  <a:lnTo>
                    <a:pt x="830" y="153"/>
                  </a:lnTo>
                  <a:lnTo>
                    <a:pt x="834" y="153"/>
                  </a:lnTo>
                  <a:lnTo>
                    <a:pt x="832" y="155"/>
                  </a:lnTo>
                  <a:lnTo>
                    <a:pt x="834" y="153"/>
                  </a:lnTo>
                  <a:lnTo>
                    <a:pt x="834" y="155"/>
                  </a:lnTo>
                  <a:lnTo>
                    <a:pt x="840" y="155"/>
                  </a:lnTo>
                  <a:lnTo>
                    <a:pt x="838" y="155"/>
                  </a:lnTo>
                  <a:lnTo>
                    <a:pt x="840" y="157"/>
                  </a:lnTo>
                  <a:lnTo>
                    <a:pt x="842" y="155"/>
                  </a:lnTo>
                  <a:lnTo>
                    <a:pt x="844" y="155"/>
                  </a:lnTo>
                  <a:lnTo>
                    <a:pt x="842" y="153"/>
                  </a:lnTo>
                  <a:lnTo>
                    <a:pt x="840" y="151"/>
                  </a:lnTo>
                  <a:lnTo>
                    <a:pt x="840" y="149"/>
                  </a:lnTo>
                  <a:lnTo>
                    <a:pt x="842" y="149"/>
                  </a:lnTo>
                  <a:lnTo>
                    <a:pt x="846" y="147"/>
                  </a:lnTo>
                  <a:lnTo>
                    <a:pt x="846" y="149"/>
                  </a:lnTo>
                  <a:lnTo>
                    <a:pt x="850" y="149"/>
                  </a:lnTo>
                  <a:lnTo>
                    <a:pt x="850" y="151"/>
                  </a:lnTo>
                  <a:lnTo>
                    <a:pt x="852" y="147"/>
                  </a:lnTo>
                  <a:lnTo>
                    <a:pt x="856" y="147"/>
                  </a:lnTo>
                  <a:lnTo>
                    <a:pt x="856" y="149"/>
                  </a:lnTo>
                  <a:lnTo>
                    <a:pt x="858" y="147"/>
                  </a:lnTo>
                  <a:lnTo>
                    <a:pt x="856" y="149"/>
                  </a:lnTo>
                  <a:lnTo>
                    <a:pt x="858" y="151"/>
                  </a:lnTo>
                  <a:lnTo>
                    <a:pt x="858" y="149"/>
                  </a:lnTo>
                  <a:lnTo>
                    <a:pt x="858" y="145"/>
                  </a:lnTo>
                  <a:lnTo>
                    <a:pt x="858" y="147"/>
                  </a:lnTo>
                  <a:lnTo>
                    <a:pt x="856" y="143"/>
                  </a:lnTo>
                  <a:lnTo>
                    <a:pt x="860" y="141"/>
                  </a:lnTo>
                  <a:lnTo>
                    <a:pt x="858" y="139"/>
                  </a:lnTo>
                  <a:lnTo>
                    <a:pt x="866" y="135"/>
                  </a:lnTo>
                  <a:lnTo>
                    <a:pt x="866" y="137"/>
                  </a:lnTo>
                  <a:lnTo>
                    <a:pt x="868" y="135"/>
                  </a:lnTo>
                  <a:lnTo>
                    <a:pt x="868" y="139"/>
                  </a:lnTo>
                  <a:lnTo>
                    <a:pt x="866" y="141"/>
                  </a:lnTo>
                  <a:lnTo>
                    <a:pt x="868" y="141"/>
                  </a:lnTo>
                  <a:lnTo>
                    <a:pt x="866" y="143"/>
                  </a:lnTo>
                  <a:lnTo>
                    <a:pt x="866" y="145"/>
                  </a:lnTo>
                  <a:lnTo>
                    <a:pt x="864" y="147"/>
                  </a:lnTo>
                  <a:lnTo>
                    <a:pt x="862" y="151"/>
                  </a:lnTo>
                  <a:lnTo>
                    <a:pt x="862" y="147"/>
                  </a:lnTo>
                  <a:lnTo>
                    <a:pt x="860" y="149"/>
                  </a:lnTo>
                  <a:lnTo>
                    <a:pt x="862" y="153"/>
                  </a:lnTo>
                  <a:lnTo>
                    <a:pt x="858" y="153"/>
                  </a:lnTo>
                  <a:lnTo>
                    <a:pt x="856" y="153"/>
                  </a:lnTo>
                  <a:lnTo>
                    <a:pt x="856" y="157"/>
                  </a:lnTo>
                  <a:lnTo>
                    <a:pt x="850" y="157"/>
                  </a:lnTo>
                  <a:lnTo>
                    <a:pt x="850" y="155"/>
                  </a:lnTo>
                  <a:lnTo>
                    <a:pt x="850" y="157"/>
                  </a:lnTo>
                  <a:lnTo>
                    <a:pt x="848" y="159"/>
                  </a:lnTo>
                  <a:lnTo>
                    <a:pt x="844" y="159"/>
                  </a:lnTo>
                  <a:lnTo>
                    <a:pt x="842" y="163"/>
                  </a:lnTo>
                  <a:lnTo>
                    <a:pt x="844" y="163"/>
                  </a:lnTo>
                  <a:lnTo>
                    <a:pt x="842" y="165"/>
                  </a:lnTo>
                  <a:lnTo>
                    <a:pt x="842" y="167"/>
                  </a:lnTo>
                  <a:lnTo>
                    <a:pt x="840" y="165"/>
                  </a:lnTo>
                  <a:lnTo>
                    <a:pt x="838" y="171"/>
                  </a:lnTo>
                  <a:lnTo>
                    <a:pt x="840" y="173"/>
                  </a:lnTo>
                  <a:lnTo>
                    <a:pt x="842" y="175"/>
                  </a:lnTo>
                  <a:lnTo>
                    <a:pt x="842" y="177"/>
                  </a:lnTo>
                  <a:lnTo>
                    <a:pt x="844" y="177"/>
                  </a:lnTo>
                  <a:lnTo>
                    <a:pt x="844" y="181"/>
                  </a:lnTo>
                  <a:lnTo>
                    <a:pt x="842" y="183"/>
                  </a:lnTo>
                  <a:lnTo>
                    <a:pt x="848" y="193"/>
                  </a:lnTo>
                  <a:lnTo>
                    <a:pt x="850" y="193"/>
                  </a:lnTo>
                  <a:lnTo>
                    <a:pt x="848" y="195"/>
                  </a:lnTo>
                  <a:lnTo>
                    <a:pt x="850" y="201"/>
                  </a:lnTo>
                  <a:lnTo>
                    <a:pt x="848" y="201"/>
                  </a:lnTo>
                  <a:lnTo>
                    <a:pt x="846" y="203"/>
                  </a:lnTo>
                  <a:lnTo>
                    <a:pt x="844" y="201"/>
                  </a:lnTo>
                  <a:lnTo>
                    <a:pt x="842" y="201"/>
                  </a:lnTo>
                  <a:lnTo>
                    <a:pt x="842" y="207"/>
                  </a:lnTo>
                  <a:lnTo>
                    <a:pt x="840" y="205"/>
                  </a:lnTo>
                  <a:lnTo>
                    <a:pt x="834" y="197"/>
                  </a:lnTo>
                  <a:lnTo>
                    <a:pt x="834" y="195"/>
                  </a:lnTo>
                  <a:lnTo>
                    <a:pt x="834" y="197"/>
                  </a:lnTo>
                  <a:lnTo>
                    <a:pt x="838" y="195"/>
                  </a:lnTo>
                  <a:lnTo>
                    <a:pt x="840" y="195"/>
                  </a:lnTo>
                  <a:lnTo>
                    <a:pt x="842" y="193"/>
                  </a:lnTo>
                  <a:lnTo>
                    <a:pt x="838" y="185"/>
                  </a:lnTo>
                  <a:lnTo>
                    <a:pt x="836" y="185"/>
                  </a:lnTo>
                  <a:lnTo>
                    <a:pt x="834" y="181"/>
                  </a:lnTo>
                  <a:lnTo>
                    <a:pt x="832" y="183"/>
                  </a:lnTo>
                  <a:lnTo>
                    <a:pt x="830" y="183"/>
                  </a:lnTo>
                  <a:lnTo>
                    <a:pt x="830" y="181"/>
                  </a:lnTo>
                  <a:lnTo>
                    <a:pt x="832" y="177"/>
                  </a:lnTo>
                  <a:lnTo>
                    <a:pt x="830" y="177"/>
                  </a:lnTo>
                  <a:lnTo>
                    <a:pt x="830" y="175"/>
                  </a:lnTo>
                  <a:lnTo>
                    <a:pt x="828" y="179"/>
                  </a:lnTo>
                  <a:lnTo>
                    <a:pt x="828" y="183"/>
                  </a:lnTo>
                  <a:lnTo>
                    <a:pt x="828" y="181"/>
                  </a:lnTo>
                  <a:lnTo>
                    <a:pt x="828" y="183"/>
                  </a:lnTo>
                  <a:lnTo>
                    <a:pt x="826" y="181"/>
                  </a:lnTo>
                  <a:lnTo>
                    <a:pt x="826" y="177"/>
                  </a:lnTo>
                  <a:lnTo>
                    <a:pt x="826" y="175"/>
                  </a:lnTo>
                  <a:lnTo>
                    <a:pt x="826" y="173"/>
                  </a:lnTo>
                  <a:lnTo>
                    <a:pt x="826" y="171"/>
                  </a:lnTo>
                  <a:lnTo>
                    <a:pt x="818" y="171"/>
                  </a:lnTo>
                  <a:lnTo>
                    <a:pt x="820" y="171"/>
                  </a:lnTo>
                  <a:lnTo>
                    <a:pt x="814" y="171"/>
                  </a:lnTo>
                  <a:lnTo>
                    <a:pt x="816" y="171"/>
                  </a:lnTo>
                  <a:lnTo>
                    <a:pt x="816" y="169"/>
                  </a:lnTo>
                  <a:lnTo>
                    <a:pt x="814" y="165"/>
                  </a:lnTo>
                  <a:lnTo>
                    <a:pt x="812" y="165"/>
                  </a:lnTo>
                  <a:lnTo>
                    <a:pt x="812" y="163"/>
                  </a:lnTo>
                  <a:lnTo>
                    <a:pt x="810" y="161"/>
                  </a:lnTo>
                  <a:lnTo>
                    <a:pt x="808" y="163"/>
                  </a:lnTo>
                  <a:lnTo>
                    <a:pt x="806" y="163"/>
                  </a:lnTo>
                  <a:lnTo>
                    <a:pt x="804" y="165"/>
                  </a:lnTo>
                  <a:lnTo>
                    <a:pt x="800" y="169"/>
                  </a:lnTo>
                  <a:lnTo>
                    <a:pt x="798" y="171"/>
                  </a:lnTo>
                  <a:lnTo>
                    <a:pt x="796" y="171"/>
                  </a:lnTo>
                  <a:lnTo>
                    <a:pt x="796" y="165"/>
                  </a:lnTo>
                  <a:lnTo>
                    <a:pt x="792" y="167"/>
                  </a:lnTo>
                  <a:lnTo>
                    <a:pt x="792" y="171"/>
                  </a:lnTo>
                  <a:lnTo>
                    <a:pt x="790" y="171"/>
                  </a:lnTo>
                  <a:lnTo>
                    <a:pt x="786" y="171"/>
                  </a:lnTo>
                  <a:lnTo>
                    <a:pt x="786" y="169"/>
                  </a:lnTo>
                  <a:lnTo>
                    <a:pt x="784" y="171"/>
                  </a:lnTo>
                  <a:lnTo>
                    <a:pt x="786" y="173"/>
                  </a:lnTo>
                  <a:lnTo>
                    <a:pt x="782" y="173"/>
                  </a:lnTo>
                  <a:lnTo>
                    <a:pt x="784" y="171"/>
                  </a:lnTo>
                  <a:lnTo>
                    <a:pt x="778" y="171"/>
                  </a:lnTo>
                  <a:lnTo>
                    <a:pt x="778" y="173"/>
                  </a:lnTo>
                  <a:lnTo>
                    <a:pt x="772" y="173"/>
                  </a:lnTo>
                  <a:lnTo>
                    <a:pt x="768" y="171"/>
                  </a:lnTo>
                  <a:lnTo>
                    <a:pt x="770" y="171"/>
                  </a:lnTo>
                  <a:lnTo>
                    <a:pt x="764" y="173"/>
                  </a:lnTo>
                  <a:lnTo>
                    <a:pt x="760" y="171"/>
                  </a:lnTo>
                  <a:lnTo>
                    <a:pt x="756" y="171"/>
                  </a:lnTo>
                  <a:lnTo>
                    <a:pt x="752" y="171"/>
                  </a:lnTo>
                  <a:lnTo>
                    <a:pt x="750" y="171"/>
                  </a:lnTo>
                  <a:lnTo>
                    <a:pt x="748" y="169"/>
                  </a:lnTo>
                  <a:lnTo>
                    <a:pt x="746" y="169"/>
                  </a:lnTo>
                  <a:lnTo>
                    <a:pt x="746" y="171"/>
                  </a:lnTo>
                  <a:lnTo>
                    <a:pt x="737" y="165"/>
                  </a:lnTo>
                  <a:lnTo>
                    <a:pt x="739" y="165"/>
                  </a:lnTo>
                  <a:lnTo>
                    <a:pt x="737" y="165"/>
                  </a:lnTo>
                  <a:lnTo>
                    <a:pt x="735" y="165"/>
                  </a:lnTo>
                  <a:lnTo>
                    <a:pt x="733" y="163"/>
                  </a:lnTo>
                  <a:lnTo>
                    <a:pt x="737" y="161"/>
                  </a:lnTo>
                  <a:lnTo>
                    <a:pt x="737" y="157"/>
                  </a:lnTo>
                  <a:lnTo>
                    <a:pt x="739" y="155"/>
                  </a:lnTo>
                  <a:lnTo>
                    <a:pt x="737" y="155"/>
                  </a:lnTo>
                  <a:lnTo>
                    <a:pt x="742" y="155"/>
                  </a:lnTo>
                  <a:lnTo>
                    <a:pt x="744" y="153"/>
                  </a:lnTo>
                  <a:lnTo>
                    <a:pt x="741" y="151"/>
                  </a:lnTo>
                  <a:lnTo>
                    <a:pt x="746" y="151"/>
                  </a:lnTo>
                  <a:lnTo>
                    <a:pt x="748" y="151"/>
                  </a:lnTo>
                  <a:lnTo>
                    <a:pt x="750" y="153"/>
                  </a:lnTo>
                  <a:lnTo>
                    <a:pt x="752" y="153"/>
                  </a:lnTo>
                  <a:lnTo>
                    <a:pt x="752" y="151"/>
                  </a:lnTo>
                  <a:lnTo>
                    <a:pt x="754" y="151"/>
                  </a:lnTo>
                  <a:lnTo>
                    <a:pt x="754" y="149"/>
                  </a:lnTo>
                  <a:lnTo>
                    <a:pt x="754" y="147"/>
                  </a:lnTo>
                  <a:lnTo>
                    <a:pt x="754" y="145"/>
                  </a:lnTo>
                  <a:lnTo>
                    <a:pt x="752" y="147"/>
                  </a:lnTo>
                  <a:lnTo>
                    <a:pt x="752" y="141"/>
                  </a:lnTo>
                  <a:lnTo>
                    <a:pt x="748" y="135"/>
                  </a:lnTo>
                  <a:lnTo>
                    <a:pt x="744" y="133"/>
                  </a:lnTo>
                  <a:lnTo>
                    <a:pt x="744" y="129"/>
                  </a:lnTo>
                  <a:lnTo>
                    <a:pt x="741" y="131"/>
                  </a:lnTo>
                  <a:lnTo>
                    <a:pt x="741" y="129"/>
                  </a:lnTo>
                  <a:lnTo>
                    <a:pt x="737" y="127"/>
                  </a:lnTo>
                  <a:lnTo>
                    <a:pt x="739" y="125"/>
                  </a:lnTo>
                  <a:lnTo>
                    <a:pt x="731" y="123"/>
                  </a:lnTo>
                  <a:lnTo>
                    <a:pt x="731" y="125"/>
                  </a:lnTo>
                  <a:lnTo>
                    <a:pt x="729" y="125"/>
                  </a:lnTo>
                  <a:lnTo>
                    <a:pt x="727" y="123"/>
                  </a:lnTo>
                  <a:lnTo>
                    <a:pt x="725" y="125"/>
                  </a:lnTo>
                  <a:lnTo>
                    <a:pt x="729" y="129"/>
                  </a:lnTo>
                  <a:lnTo>
                    <a:pt x="727" y="131"/>
                  </a:lnTo>
                  <a:lnTo>
                    <a:pt x="725" y="127"/>
                  </a:lnTo>
                  <a:lnTo>
                    <a:pt x="723" y="129"/>
                  </a:lnTo>
                  <a:lnTo>
                    <a:pt x="715" y="127"/>
                  </a:lnTo>
                  <a:lnTo>
                    <a:pt x="711" y="127"/>
                  </a:lnTo>
                  <a:lnTo>
                    <a:pt x="711" y="125"/>
                  </a:lnTo>
                  <a:lnTo>
                    <a:pt x="705" y="125"/>
                  </a:lnTo>
                  <a:lnTo>
                    <a:pt x="699" y="121"/>
                  </a:lnTo>
                  <a:lnTo>
                    <a:pt x="695" y="121"/>
                  </a:lnTo>
                  <a:lnTo>
                    <a:pt x="691" y="117"/>
                  </a:lnTo>
                  <a:lnTo>
                    <a:pt x="691" y="115"/>
                  </a:lnTo>
                  <a:lnTo>
                    <a:pt x="687" y="113"/>
                  </a:lnTo>
                  <a:lnTo>
                    <a:pt x="685" y="115"/>
                  </a:lnTo>
                  <a:lnTo>
                    <a:pt x="681" y="111"/>
                  </a:lnTo>
                  <a:lnTo>
                    <a:pt x="677" y="111"/>
                  </a:lnTo>
                  <a:lnTo>
                    <a:pt x="675" y="111"/>
                  </a:lnTo>
                  <a:lnTo>
                    <a:pt x="671" y="109"/>
                  </a:lnTo>
                  <a:lnTo>
                    <a:pt x="665" y="107"/>
                  </a:lnTo>
                  <a:lnTo>
                    <a:pt x="661" y="99"/>
                  </a:lnTo>
                  <a:lnTo>
                    <a:pt x="653" y="93"/>
                  </a:lnTo>
                  <a:lnTo>
                    <a:pt x="647" y="91"/>
                  </a:lnTo>
                  <a:lnTo>
                    <a:pt x="641" y="93"/>
                  </a:lnTo>
                  <a:lnTo>
                    <a:pt x="641" y="91"/>
                  </a:lnTo>
                  <a:lnTo>
                    <a:pt x="639" y="91"/>
                  </a:lnTo>
                  <a:lnTo>
                    <a:pt x="637" y="91"/>
                  </a:lnTo>
                  <a:lnTo>
                    <a:pt x="635" y="91"/>
                  </a:lnTo>
                  <a:lnTo>
                    <a:pt x="631" y="91"/>
                  </a:lnTo>
                  <a:lnTo>
                    <a:pt x="629" y="91"/>
                  </a:lnTo>
                  <a:lnTo>
                    <a:pt x="627" y="103"/>
                  </a:lnTo>
                  <a:lnTo>
                    <a:pt x="625" y="105"/>
                  </a:lnTo>
                  <a:lnTo>
                    <a:pt x="623" y="109"/>
                  </a:lnTo>
                  <a:lnTo>
                    <a:pt x="621" y="109"/>
                  </a:lnTo>
                  <a:lnTo>
                    <a:pt x="617" y="109"/>
                  </a:lnTo>
                  <a:lnTo>
                    <a:pt x="615" y="109"/>
                  </a:lnTo>
                  <a:lnTo>
                    <a:pt x="613" y="111"/>
                  </a:lnTo>
                  <a:lnTo>
                    <a:pt x="609" y="109"/>
                  </a:lnTo>
                  <a:lnTo>
                    <a:pt x="609" y="105"/>
                  </a:lnTo>
                  <a:lnTo>
                    <a:pt x="609" y="109"/>
                  </a:lnTo>
                  <a:lnTo>
                    <a:pt x="615" y="95"/>
                  </a:lnTo>
                  <a:lnTo>
                    <a:pt x="613" y="95"/>
                  </a:lnTo>
                  <a:lnTo>
                    <a:pt x="611" y="97"/>
                  </a:lnTo>
                  <a:lnTo>
                    <a:pt x="609" y="95"/>
                  </a:lnTo>
                  <a:lnTo>
                    <a:pt x="609" y="93"/>
                  </a:lnTo>
                  <a:lnTo>
                    <a:pt x="611" y="81"/>
                  </a:lnTo>
                  <a:lnTo>
                    <a:pt x="609" y="79"/>
                  </a:lnTo>
                  <a:lnTo>
                    <a:pt x="605" y="79"/>
                  </a:lnTo>
                  <a:lnTo>
                    <a:pt x="607" y="81"/>
                  </a:lnTo>
                  <a:lnTo>
                    <a:pt x="609" y="81"/>
                  </a:lnTo>
                  <a:lnTo>
                    <a:pt x="609" y="83"/>
                  </a:lnTo>
                  <a:lnTo>
                    <a:pt x="607" y="83"/>
                  </a:lnTo>
                  <a:lnTo>
                    <a:pt x="607" y="85"/>
                  </a:lnTo>
                  <a:lnTo>
                    <a:pt x="605" y="83"/>
                  </a:lnTo>
                  <a:lnTo>
                    <a:pt x="605" y="81"/>
                  </a:lnTo>
                  <a:lnTo>
                    <a:pt x="601" y="83"/>
                  </a:lnTo>
                  <a:lnTo>
                    <a:pt x="601" y="81"/>
                  </a:lnTo>
                  <a:lnTo>
                    <a:pt x="599" y="83"/>
                  </a:lnTo>
                  <a:lnTo>
                    <a:pt x="599" y="87"/>
                  </a:lnTo>
                  <a:lnTo>
                    <a:pt x="601" y="87"/>
                  </a:lnTo>
                  <a:lnTo>
                    <a:pt x="601" y="85"/>
                  </a:lnTo>
                  <a:lnTo>
                    <a:pt x="603" y="83"/>
                  </a:lnTo>
                  <a:lnTo>
                    <a:pt x="605" y="85"/>
                  </a:lnTo>
                  <a:lnTo>
                    <a:pt x="603" y="87"/>
                  </a:lnTo>
                  <a:lnTo>
                    <a:pt x="599" y="93"/>
                  </a:lnTo>
                  <a:lnTo>
                    <a:pt x="597" y="91"/>
                  </a:lnTo>
                  <a:lnTo>
                    <a:pt x="597" y="93"/>
                  </a:lnTo>
                  <a:lnTo>
                    <a:pt x="601" y="93"/>
                  </a:lnTo>
                  <a:lnTo>
                    <a:pt x="601" y="95"/>
                  </a:lnTo>
                  <a:lnTo>
                    <a:pt x="597" y="97"/>
                  </a:lnTo>
                  <a:lnTo>
                    <a:pt x="595" y="99"/>
                  </a:lnTo>
                  <a:lnTo>
                    <a:pt x="597" y="103"/>
                  </a:lnTo>
                  <a:lnTo>
                    <a:pt x="599" y="103"/>
                  </a:lnTo>
                  <a:lnTo>
                    <a:pt x="597" y="103"/>
                  </a:lnTo>
                  <a:lnTo>
                    <a:pt x="593" y="105"/>
                  </a:lnTo>
                  <a:lnTo>
                    <a:pt x="593" y="107"/>
                  </a:lnTo>
                  <a:lnTo>
                    <a:pt x="597" y="105"/>
                  </a:lnTo>
                  <a:lnTo>
                    <a:pt x="599" y="107"/>
                  </a:lnTo>
                  <a:lnTo>
                    <a:pt x="599" y="109"/>
                  </a:lnTo>
                  <a:lnTo>
                    <a:pt x="597" y="109"/>
                  </a:lnTo>
                  <a:lnTo>
                    <a:pt x="595" y="109"/>
                  </a:lnTo>
                  <a:lnTo>
                    <a:pt x="589" y="109"/>
                  </a:lnTo>
                  <a:lnTo>
                    <a:pt x="587" y="109"/>
                  </a:lnTo>
                  <a:lnTo>
                    <a:pt x="583" y="105"/>
                  </a:lnTo>
                  <a:lnTo>
                    <a:pt x="581" y="101"/>
                  </a:lnTo>
                  <a:lnTo>
                    <a:pt x="579" y="99"/>
                  </a:lnTo>
                  <a:lnTo>
                    <a:pt x="571" y="83"/>
                  </a:lnTo>
                  <a:lnTo>
                    <a:pt x="571" y="75"/>
                  </a:lnTo>
                  <a:lnTo>
                    <a:pt x="569" y="71"/>
                  </a:lnTo>
                  <a:lnTo>
                    <a:pt x="561" y="63"/>
                  </a:lnTo>
                  <a:lnTo>
                    <a:pt x="559" y="61"/>
                  </a:lnTo>
                  <a:lnTo>
                    <a:pt x="557" y="65"/>
                  </a:lnTo>
                  <a:lnTo>
                    <a:pt x="557" y="67"/>
                  </a:lnTo>
                  <a:lnTo>
                    <a:pt x="559" y="67"/>
                  </a:lnTo>
                  <a:lnTo>
                    <a:pt x="559" y="71"/>
                  </a:lnTo>
                  <a:lnTo>
                    <a:pt x="561" y="73"/>
                  </a:lnTo>
                  <a:lnTo>
                    <a:pt x="565" y="75"/>
                  </a:lnTo>
                  <a:lnTo>
                    <a:pt x="563" y="77"/>
                  </a:lnTo>
                  <a:lnTo>
                    <a:pt x="555" y="79"/>
                  </a:lnTo>
                  <a:lnTo>
                    <a:pt x="555" y="81"/>
                  </a:lnTo>
                  <a:lnTo>
                    <a:pt x="555" y="83"/>
                  </a:lnTo>
                  <a:lnTo>
                    <a:pt x="555" y="85"/>
                  </a:lnTo>
                  <a:lnTo>
                    <a:pt x="549" y="93"/>
                  </a:lnTo>
                  <a:lnTo>
                    <a:pt x="543" y="95"/>
                  </a:lnTo>
                  <a:lnTo>
                    <a:pt x="545" y="89"/>
                  </a:lnTo>
                  <a:lnTo>
                    <a:pt x="547" y="91"/>
                  </a:lnTo>
                  <a:lnTo>
                    <a:pt x="547" y="85"/>
                  </a:lnTo>
                  <a:lnTo>
                    <a:pt x="543" y="89"/>
                  </a:lnTo>
                  <a:lnTo>
                    <a:pt x="535" y="91"/>
                  </a:lnTo>
                  <a:lnTo>
                    <a:pt x="533" y="95"/>
                  </a:lnTo>
                  <a:lnTo>
                    <a:pt x="527" y="97"/>
                  </a:lnTo>
                  <a:lnTo>
                    <a:pt x="525" y="99"/>
                  </a:lnTo>
                  <a:lnTo>
                    <a:pt x="518" y="117"/>
                  </a:lnTo>
                  <a:lnTo>
                    <a:pt x="518" y="107"/>
                  </a:lnTo>
                  <a:lnTo>
                    <a:pt x="518" y="105"/>
                  </a:lnTo>
                  <a:lnTo>
                    <a:pt x="514" y="105"/>
                  </a:lnTo>
                  <a:lnTo>
                    <a:pt x="512" y="111"/>
                  </a:lnTo>
                  <a:lnTo>
                    <a:pt x="512" y="107"/>
                  </a:lnTo>
                  <a:lnTo>
                    <a:pt x="510" y="111"/>
                  </a:lnTo>
                  <a:lnTo>
                    <a:pt x="510" y="107"/>
                  </a:lnTo>
                  <a:lnTo>
                    <a:pt x="506" y="109"/>
                  </a:lnTo>
                  <a:lnTo>
                    <a:pt x="508" y="109"/>
                  </a:lnTo>
                  <a:lnTo>
                    <a:pt x="508" y="111"/>
                  </a:lnTo>
                  <a:lnTo>
                    <a:pt x="502" y="117"/>
                  </a:lnTo>
                  <a:lnTo>
                    <a:pt x="496" y="119"/>
                  </a:lnTo>
                  <a:lnTo>
                    <a:pt x="492" y="121"/>
                  </a:lnTo>
                  <a:lnTo>
                    <a:pt x="490" y="121"/>
                  </a:lnTo>
                  <a:lnTo>
                    <a:pt x="492" y="119"/>
                  </a:lnTo>
                  <a:lnTo>
                    <a:pt x="494" y="115"/>
                  </a:lnTo>
                  <a:lnTo>
                    <a:pt x="496" y="115"/>
                  </a:lnTo>
                  <a:lnTo>
                    <a:pt x="496" y="117"/>
                  </a:lnTo>
                  <a:lnTo>
                    <a:pt x="498" y="113"/>
                  </a:lnTo>
                  <a:lnTo>
                    <a:pt x="500" y="113"/>
                  </a:lnTo>
                  <a:lnTo>
                    <a:pt x="500" y="111"/>
                  </a:lnTo>
                  <a:lnTo>
                    <a:pt x="504" y="107"/>
                  </a:lnTo>
                  <a:lnTo>
                    <a:pt x="502" y="109"/>
                  </a:lnTo>
                  <a:lnTo>
                    <a:pt x="504" y="105"/>
                  </a:lnTo>
                  <a:lnTo>
                    <a:pt x="506" y="103"/>
                  </a:lnTo>
                  <a:lnTo>
                    <a:pt x="514" y="101"/>
                  </a:lnTo>
                  <a:lnTo>
                    <a:pt x="518" y="101"/>
                  </a:lnTo>
                  <a:lnTo>
                    <a:pt x="521" y="97"/>
                  </a:lnTo>
                  <a:lnTo>
                    <a:pt x="523" y="95"/>
                  </a:lnTo>
                  <a:lnTo>
                    <a:pt x="527" y="91"/>
                  </a:lnTo>
                  <a:lnTo>
                    <a:pt x="537" y="85"/>
                  </a:lnTo>
                  <a:lnTo>
                    <a:pt x="539" y="81"/>
                  </a:lnTo>
                  <a:lnTo>
                    <a:pt x="539" y="77"/>
                  </a:lnTo>
                  <a:lnTo>
                    <a:pt x="537" y="75"/>
                  </a:lnTo>
                  <a:lnTo>
                    <a:pt x="535" y="73"/>
                  </a:lnTo>
                  <a:lnTo>
                    <a:pt x="533" y="75"/>
                  </a:lnTo>
                  <a:lnTo>
                    <a:pt x="533" y="77"/>
                  </a:lnTo>
                  <a:lnTo>
                    <a:pt x="533" y="79"/>
                  </a:lnTo>
                  <a:lnTo>
                    <a:pt x="529" y="81"/>
                  </a:lnTo>
                  <a:lnTo>
                    <a:pt x="529" y="79"/>
                  </a:lnTo>
                  <a:lnTo>
                    <a:pt x="527" y="79"/>
                  </a:lnTo>
                  <a:lnTo>
                    <a:pt x="525" y="77"/>
                  </a:lnTo>
                  <a:lnTo>
                    <a:pt x="523" y="79"/>
                  </a:lnTo>
                  <a:lnTo>
                    <a:pt x="519" y="81"/>
                  </a:lnTo>
                  <a:lnTo>
                    <a:pt x="519" y="83"/>
                  </a:lnTo>
                  <a:lnTo>
                    <a:pt x="518" y="85"/>
                  </a:lnTo>
                  <a:lnTo>
                    <a:pt x="516" y="87"/>
                  </a:lnTo>
                  <a:lnTo>
                    <a:pt x="512" y="85"/>
                  </a:lnTo>
                  <a:lnTo>
                    <a:pt x="512" y="89"/>
                  </a:lnTo>
                  <a:lnTo>
                    <a:pt x="506" y="93"/>
                  </a:lnTo>
                  <a:lnTo>
                    <a:pt x="504" y="93"/>
                  </a:lnTo>
                  <a:lnTo>
                    <a:pt x="504" y="95"/>
                  </a:lnTo>
                  <a:lnTo>
                    <a:pt x="502" y="95"/>
                  </a:lnTo>
                  <a:lnTo>
                    <a:pt x="498" y="95"/>
                  </a:lnTo>
                  <a:lnTo>
                    <a:pt x="496" y="95"/>
                  </a:lnTo>
                  <a:lnTo>
                    <a:pt x="494" y="97"/>
                  </a:lnTo>
                  <a:lnTo>
                    <a:pt x="494" y="99"/>
                  </a:lnTo>
                  <a:lnTo>
                    <a:pt x="492" y="97"/>
                  </a:lnTo>
                  <a:lnTo>
                    <a:pt x="490" y="99"/>
                  </a:lnTo>
                  <a:lnTo>
                    <a:pt x="490" y="105"/>
                  </a:lnTo>
                  <a:lnTo>
                    <a:pt x="488" y="107"/>
                  </a:lnTo>
                  <a:lnTo>
                    <a:pt x="486" y="109"/>
                  </a:lnTo>
                  <a:lnTo>
                    <a:pt x="480" y="109"/>
                  </a:lnTo>
                  <a:lnTo>
                    <a:pt x="480" y="111"/>
                  </a:lnTo>
                  <a:lnTo>
                    <a:pt x="478" y="111"/>
                  </a:lnTo>
                  <a:lnTo>
                    <a:pt x="476" y="113"/>
                  </a:lnTo>
                  <a:lnTo>
                    <a:pt x="472" y="117"/>
                  </a:lnTo>
                  <a:lnTo>
                    <a:pt x="470" y="119"/>
                  </a:lnTo>
                  <a:lnTo>
                    <a:pt x="468" y="121"/>
                  </a:lnTo>
                  <a:lnTo>
                    <a:pt x="468" y="123"/>
                  </a:lnTo>
                  <a:lnTo>
                    <a:pt x="472" y="133"/>
                  </a:lnTo>
                  <a:lnTo>
                    <a:pt x="474" y="135"/>
                  </a:lnTo>
                  <a:lnTo>
                    <a:pt x="474" y="139"/>
                  </a:lnTo>
                  <a:lnTo>
                    <a:pt x="474" y="141"/>
                  </a:lnTo>
                  <a:lnTo>
                    <a:pt x="472" y="139"/>
                  </a:lnTo>
                  <a:lnTo>
                    <a:pt x="468" y="135"/>
                  </a:lnTo>
                  <a:lnTo>
                    <a:pt x="468" y="133"/>
                  </a:lnTo>
                  <a:lnTo>
                    <a:pt x="466" y="131"/>
                  </a:lnTo>
                  <a:lnTo>
                    <a:pt x="466" y="129"/>
                  </a:lnTo>
                  <a:lnTo>
                    <a:pt x="462" y="129"/>
                  </a:lnTo>
                  <a:lnTo>
                    <a:pt x="460" y="129"/>
                  </a:lnTo>
                  <a:lnTo>
                    <a:pt x="456" y="127"/>
                  </a:lnTo>
                  <a:lnTo>
                    <a:pt x="454" y="127"/>
                  </a:lnTo>
                  <a:lnTo>
                    <a:pt x="456" y="129"/>
                  </a:lnTo>
                  <a:lnTo>
                    <a:pt x="456" y="133"/>
                  </a:lnTo>
                  <a:lnTo>
                    <a:pt x="460" y="135"/>
                  </a:lnTo>
                  <a:lnTo>
                    <a:pt x="460" y="137"/>
                  </a:lnTo>
                  <a:lnTo>
                    <a:pt x="458" y="137"/>
                  </a:lnTo>
                  <a:lnTo>
                    <a:pt x="448" y="129"/>
                  </a:lnTo>
                  <a:lnTo>
                    <a:pt x="446" y="127"/>
                  </a:lnTo>
                  <a:lnTo>
                    <a:pt x="440" y="125"/>
                  </a:lnTo>
                  <a:lnTo>
                    <a:pt x="442" y="127"/>
                  </a:lnTo>
                  <a:lnTo>
                    <a:pt x="442" y="129"/>
                  </a:lnTo>
                  <a:lnTo>
                    <a:pt x="440" y="127"/>
                  </a:lnTo>
                  <a:lnTo>
                    <a:pt x="438" y="129"/>
                  </a:lnTo>
                  <a:lnTo>
                    <a:pt x="436" y="129"/>
                  </a:lnTo>
                  <a:lnTo>
                    <a:pt x="428" y="125"/>
                  </a:lnTo>
                  <a:lnTo>
                    <a:pt x="426" y="125"/>
                  </a:lnTo>
                  <a:lnTo>
                    <a:pt x="424" y="123"/>
                  </a:lnTo>
                  <a:lnTo>
                    <a:pt x="422" y="121"/>
                  </a:lnTo>
                  <a:lnTo>
                    <a:pt x="416" y="117"/>
                  </a:lnTo>
                  <a:lnTo>
                    <a:pt x="416" y="113"/>
                  </a:lnTo>
                  <a:lnTo>
                    <a:pt x="414" y="115"/>
                  </a:lnTo>
                  <a:lnTo>
                    <a:pt x="412" y="115"/>
                  </a:lnTo>
                  <a:lnTo>
                    <a:pt x="402" y="101"/>
                  </a:lnTo>
                  <a:lnTo>
                    <a:pt x="396" y="101"/>
                  </a:lnTo>
                  <a:lnTo>
                    <a:pt x="396" y="99"/>
                  </a:lnTo>
                  <a:lnTo>
                    <a:pt x="384" y="97"/>
                  </a:lnTo>
                  <a:lnTo>
                    <a:pt x="378" y="95"/>
                  </a:lnTo>
                  <a:lnTo>
                    <a:pt x="376" y="95"/>
                  </a:lnTo>
                  <a:lnTo>
                    <a:pt x="376" y="97"/>
                  </a:lnTo>
                  <a:lnTo>
                    <a:pt x="374" y="99"/>
                  </a:lnTo>
                  <a:lnTo>
                    <a:pt x="372" y="97"/>
                  </a:lnTo>
                  <a:lnTo>
                    <a:pt x="370" y="93"/>
                  </a:lnTo>
                  <a:lnTo>
                    <a:pt x="364" y="91"/>
                  </a:lnTo>
                  <a:lnTo>
                    <a:pt x="362" y="89"/>
                  </a:lnTo>
                  <a:lnTo>
                    <a:pt x="358" y="87"/>
                  </a:lnTo>
                  <a:lnTo>
                    <a:pt x="358" y="85"/>
                  </a:lnTo>
                  <a:lnTo>
                    <a:pt x="356" y="83"/>
                  </a:lnTo>
                  <a:lnTo>
                    <a:pt x="348" y="79"/>
                  </a:lnTo>
                  <a:lnTo>
                    <a:pt x="346" y="79"/>
                  </a:lnTo>
                  <a:lnTo>
                    <a:pt x="344" y="79"/>
                  </a:lnTo>
                  <a:lnTo>
                    <a:pt x="344" y="81"/>
                  </a:lnTo>
                  <a:lnTo>
                    <a:pt x="342" y="83"/>
                  </a:lnTo>
                  <a:lnTo>
                    <a:pt x="340" y="81"/>
                  </a:lnTo>
                  <a:lnTo>
                    <a:pt x="340" y="79"/>
                  </a:lnTo>
                  <a:lnTo>
                    <a:pt x="338" y="81"/>
                  </a:lnTo>
                  <a:lnTo>
                    <a:pt x="332" y="81"/>
                  </a:lnTo>
                  <a:lnTo>
                    <a:pt x="330" y="83"/>
                  </a:lnTo>
                  <a:lnTo>
                    <a:pt x="328" y="85"/>
                  </a:lnTo>
                  <a:lnTo>
                    <a:pt x="326" y="85"/>
                  </a:lnTo>
                  <a:lnTo>
                    <a:pt x="324" y="83"/>
                  </a:lnTo>
                  <a:lnTo>
                    <a:pt x="322" y="85"/>
                  </a:lnTo>
                  <a:lnTo>
                    <a:pt x="318" y="85"/>
                  </a:lnTo>
                  <a:lnTo>
                    <a:pt x="318" y="83"/>
                  </a:lnTo>
                  <a:lnTo>
                    <a:pt x="318" y="81"/>
                  </a:lnTo>
                  <a:lnTo>
                    <a:pt x="312" y="81"/>
                  </a:lnTo>
                  <a:lnTo>
                    <a:pt x="310" y="79"/>
                  </a:lnTo>
                  <a:lnTo>
                    <a:pt x="308" y="77"/>
                  </a:lnTo>
                  <a:lnTo>
                    <a:pt x="295" y="77"/>
                  </a:lnTo>
                  <a:lnTo>
                    <a:pt x="287" y="73"/>
                  </a:lnTo>
                  <a:lnTo>
                    <a:pt x="283" y="73"/>
                  </a:lnTo>
                  <a:lnTo>
                    <a:pt x="281" y="71"/>
                  </a:lnTo>
                  <a:lnTo>
                    <a:pt x="277" y="69"/>
                  </a:lnTo>
                  <a:lnTo>
                    <a:pt x="273" y="69"/>
                  </a:lnTo>
                  <a:lnTo>
                    <a:pt x="273" y="67"/>
                  </a:lnTo>
                  <a:lnTo>
                    <a:pt x="263" y="63"/>
                  </a:lnTo>
                  <a:lnTo>
                    <a:pt x="257" y="63"/>
                  </a:lnTo>
                  <a:lnTo>
                    <a:pt x="255" y="65"/>
                  </a:lnTo>
                  <a:lnTo>
                    <a:pt x="249" y="67"/>
                  </a:lnTo>
                  <a:lnTo>
                    <a:pt x="251" y="65"/>
                  </a:lnTo>
                  <a:lnTo>
                    <a:pt x="249" y="63"/>
                  </a:lnTo>
                  <a:lnTo>
                    <a:pt x="245" y="63"/>
                  </a:lnTo>
                  <a:lnTo>
                    <a:pt x="237" y="65"/>
                  </a:lnTo>
                  <a:lnTo>
                    <a:pt x="229" y="65"/>
                  </a:lnTo>
                  <a:lnTo>
                    <a:pt x="231" y="63"/>
                  </a:lnTo>
                  <a:lnTo>
                    <a:pt x="231" y="61"/>
                  </a:lnTo>
                  <a:lnTo>
                    <a:pt x="221" y="61"/>
                  </a:lnTo>
                  <a:lnTo>
                    <a:pt x="225" y="59"/>
                  </a:lnTo>
                  <a:lnTo>
                    <a:pt x="225" y="57"/>
                  </a:lnTo>
                  <a:lnTo>
                    <a:pt x="221" y="57"/>
                  </a:lnTo>
                  <a:lnTo>
                    <a:pt x="223" y="53"/>
                  </a:lnTo>
                  <a:lnTo>
                    <a:pt x="223" y="49"/>
                  </a:lnTo>
                  <a:lnTo>
                    <a:pt x="219" y="47"/>
                  </a:lnTo>
                  <a:lnTo>
                    <a:pt x="215" y="47"/>
                  </a:lnTo>
                  <a:lnTo>
                    <a:pt x="215" y="51"/>
                  </a:lnTo>
                  <a:lnTo>
                    <a:pt x="213" y="51"/>
                  </a:lnTo>
                  <a:lnTo>
                    <a:pt x="211" y="47"/>
                  </a:lnTo>
                  <a:lnTo>
                    <a:pt x="209" y="45"/>
                  </a:lnTo>
                  <a:lnTo>
                    <a:pt x="207" y="45"/>
                  </a:lnTo>
                  <a:lnTo>
                    <a:pt x="205" y="45"/>
                  </a:lnTo>
                  <a:lnTo>
                    <a:pt x="201" y="49"/>
                  </a:lnTo>
                  <a:lnTo>
                    <a:pt x="199" y="47"/>
                  </a:lnTo>
                  <a:lnTo>
                    <a:pt x="197" y="47"/>
                  </a:lnTo>
                  <a:lnTo>
                    <a:pt x="195" y="51"/>
                  </a:lnTo>
                  <a:lnTo>
                    <a:pt x="193" y="51"/>
                  </a:lnTo>
                  <a:lnTo>
                    <a:pt x="193" y="49"/>
                  </a:lnTo>
                  <a:lnTo>
                    <a:pt x="189" y="49"/>
                  </a:lnTo>
                  <a:lnTo>
                    <a:pt x="187" y="47"/>
                  </a:lnTo>
                  <a:lnTo>
                    <a:pt x="189" y="45"/>
                  </a:lnTo>
                  <a:lnTo>
                    <a:pt x="187" y="39"/>
                  </a:lnTo>
                  <a:lnTo>
                    <a:pt x="181" y="37"/>
                  </a:lnTo>
                  <a:lnTo>
                    <a:pt x="181" y="39"/>
                  </a:lnTo>
                  <a:lnTo>
                    <a:pt x="181" y="37"/>
                  </a:lnTo>
                  <a:lnTo>
                    <a:pt x="181" y="41"/>
                  </a:lnTo>
                  <a:lnTo>
                    <a:pt x="179" y="41"/>
                  </a:lnTo>
                  <a:lnTo>
                    <a:pt x="177" y="41"/>
                  </a:lnTo>
                  <a:lnTo>
                    <a:pt x="177" y="45"/>
                  </a:lnTo>
                  <a:lnTo>
                    <a:pt x="179" y="49"/>
                  </a:lnTo>
                  <a:lnTo>
                    <a:pt x="179" y="53"/>
                  </a:lnTo>
                  <a:lnTo>
                    <a:pt x="177" y="53"/>
                  </a:lnTo>
                  <a:lnTo>
                    <a:pt x="177" y="51"/>
                  </a:lnTo>
                  <a:lnTo>
                    <a:pt x="175" y="49"/>
                  </a:lnTo>
                  <a:lnTo>
                    <a:pt x="173" y="51"/>
                  </a:lnTo>
                  <a:lnTo>
                    <a:pt x="173" y="49"/>
                  </a:lnTo>
                  <a:lnTo>
                    <a:pt x="171" y="51"/>
                  </a:lnTo>
                  <a:lnTo>
                    <a:pt x="167" y="49"/>
                  </a:lnTo>
                  <a:lnTo>
                    <a:pt x="165" y="47"/>
                  </a:lnTo>
                  <a:lnTo>
                    <a:pt x="163" y="49"/>
                  </a:lnTo>
                  <a:lnTo>
                    <a:pt x="165" y="43"/>
                  </a:lnTo>
                  <a:lnTo>
                    <a:pt x="167" y="45"/>
                  </a:lnTo>
                  <a:lnTo>
                    <a:pt x="171" y="43"/>
                  </a:lnTo>
                  <a:lnTo>
                    <a:pt x="175" y="39"/>
                  </a:lnTo>
                  <a:lnTo>
                    <a:pt x="175" y="37"/>
                  </a:lnTo>
                  <a:lnTo>
                    <a:pt x="175" y="35"/>
                  </a:lnTo>
                  <a:lnTo>
                    <a:pt x="173" y="33"/>
                  </a:lnTo>
                  <a:lnTo>
                    <a:pt x="167" y="35"/>
                  </a:lnTo>
                  <a:lnTo>
                    <a:pt x="167" y="31"/>
                  </a:lnTo>
                  <a:lnTo>
                    <a:pt x="165" y="29"/>
                  </a:lnTo>
                  <a:lnTo>
                    <a:pt x="163" y="31"/>
                  </a:lnTo>
                  <a:lnTo>
                    <a:pt x="161" y="29"/>
                  </a:lnTo>
                  <a:lnTo>
                    <a:pt x="159" y="27"/>
                  </a:lnTo>
                  <a:lnTo>
                    <a:pt x="157" y="29"/>
                  </a:lnTo>
                  <a:lnTo>
                    <a:pt x="155" y="31"/>
                  </a:lnTo>
                  <a:lnTo>
                    <a:pt x="155" y="33"/>
                  </a:lnTo>
                  <a:lnTo>
                    <a:pt x="155" y="35"/>
                  </a:lnTo>
                  <a:lnTo>
                    <a:pt x="155" y="37"/>
                  </a:lnTo>
                  <a:lnTo>
                    <a:pt x="153" y="35"/>
                  </a:lnTo>
                  <a:lnTo>
                    <a:pt x="151" y="37"/>
                  </a:lnTo>
                  <a:lnTo>
                    <a:pt x="147" y="43"/>
                  </a:lnTo>
                  <a:lnTo>
                    <a:pt x="141" y="49"/>
                  </a:lnTo>
                  <a:lnTo>
                    <a:pt x="135" y="49"/>
                  </a:lnTo>
                  <a:lnTo>
                    <a:pt x="135" y="51"/>
                  </a:lnTo>
                  <a:lnTo>
                    <a:pt x="129" y="51"/>
                  </a:lnTo>
                  <a:lnTo>
                    <a:pt x="125" y="51"/>
                  </a:lnTo>
                  <a:lnTo>
                    <a:pt x="123" y="53"/>
                  </a:lnTo>
                  <a:lnTo>
                    <a:pt x="123" y="55"/>
                  </a:lnTo>
                  <a:lnTo>
                    <a:pt x="119" y="53"/>
                  </a:lnTo>
                  <a:lnTo>
                    <a:pt x="121" y="51"/>
                  </a:lnTo>
                  <a:lnTo>
                    <a:pt x="121" y="49"/>
                  </a:lnTo>
                  <a:lnTo>
                    <a:pt x="125" y="47"/>
                  </a:lnTo>
                  <a:lnTo>
                    <a:pt x="127" y="45"/>
                  </a:lnTo>
                  <a:lnTo>
                    <a:pt x="117" y="49"/>
                  </a:lnTo>
                  <a:lnTo>
                    <a:pt x="115" y="53"/>
                  </a:lnTo>
                  <a:lnTo>
                    <a:pt x="113" y="55"/>
                  </a:lnTo>
                  <a:lnTo>
                    <a:pt x="111" y="57"/>
                  </a:lnTo>
                  <a:lnTo>
                    <a:pt x="113" y="59"/>
                  </a:lnTo>
                  <a:lnTo>
                    <a:pt x="115" y="59"/>
                  </a:lnTo>
                  <a:lnTo>
                    <a:pt x="115" y="63"/>
                  </a:lnTo>
                  <a:lnTo>
                    <a:pt x="117" y="63"/>
                  </a:lnTo>
                  <a:lnTo>
                    <a:pt x="119" y="63"/>
                  </a:lnTo>
                  <a:lnTo>
                    <a:pt x="117" y="65"/>
                  </a:lnTo>
                  <a:lnTo>
                    <a:pt x="115" y="63"/>
                  </a:lnTo>
                  <a:lnTo>
                    <a:pt x="113" y="67"/>
                  </a:lnTo>
                  <a:lnTo>
                    <a:pt x="115" y="69"/>
                  </a:lnTo>
                  <a:lnTo>
                    <a:pt x="115" y="71"/>
                  </a:lnTo>
                  <a:lnTo>
                    <a:pt x="113" y="73"/>
                  </a:lnTo>
                  <a:lnTo>
                    <a:pt x="111" y="71"/>
                  </a:lnTo>
                  <a:lnTo>
                    <a:pt x="111" y="69"/>
                  </a:lnTo>
                  <a:lnTo>
                    <a:pt x="109" y="71"/>
                  </a:lnTo>
                  <a:lnTo>
                    <a:pt x="111" y="67"/>
                  </a:lnTo>
                  <a:lnTo>
                    <a:pt x="111" y="65"/>
                  </a:lnTo>
                  <a:lnTo>
                    <a:pt x="113" y="63"/>
                  </a:lnTo>
                  <a:lnTo>
                    <a:pt x="111" y="61"/>
                  </a:lnTo>
                  <a:lnTo>
                    <a:pt x="109" y="59"/>
                  </a:lnTo>
                  <a:lnTo>
                    <a:pt x="103" y="65"/>
                  </a:lnTo>
                  <a:lnTo>
                    <a:pt x="105" y="65"/>
                  </a:lnTo>
                  <a:lnTo>
                    <a:pt x="103" y="67"/>
                  </a:lnTo>
                  <a:lnTo>
                    <a:pt x="93" y="75"/>
                  </a:lnTo>
                  <a:lnTo>
                    <a:pt x="87" y="75"/>
                  </a:lnTo>
                  <a:lnTo>
                    <a:pt x="85" y="79"/>
                  </a:lnTo>
                  <a:lnTo>
                    <a:pt x="85" y="75"/>
                  </a:lnTo>
                  <a:lnTo>
                    <a:pt x="85" y="73"/>
                  </a:lnTo>
                  <a:lnTo>
                    <a:pt x="87" y="73"/>
                  </a:lnTo>
                  <a:lnTo>
                    <a:pt x="85" y="71"/>
                  </a:lnTo>
                  <a:lnTo>
                    <a:pt x="81" y="79"/>
                  </a:lnTo>
                  <a:lnTo>
                    <a:pt x="81" y="81"/>
                  </a:lnTo>
                  <a:lnTo>
                    <a:pt x="85" y="85"/>
                  </a:lnTo>
                  <a:lnTo>
                    <a:pt x="89" y="87"/>
                  </a:lnTo>
                  <a:lnTo>
                    <a:pt x="89" y="89"/>
                  </a:lnTo>
                  <a:lnTo>
                    <a:pt x="81" y="85"/>
                  </a:lnTo>
                  <a:lnTo>
                    <a:pt x="81" y="83"/>
                  </a:lnTo>
                  <a:lnTo>
                    <a:pt x="79" y="83"/>
                  </a:lnTo>
                  <a:lnTo>
                    <a:pt x="72" y="91"/>
                  </a:lnTo>
                  <a:lnTo>
                    <a:pt x="74" y="93"/>
                  </a:lnTo>
                  <a:lnTo>
                    <a:pt x="79" y="93"/>
                  </a:lnTo>
                  <a:lnTo>
                    <a:pt x="79" y="95"/>
                  </a:lnTo>
                  <a:lnTo>
                    <a:pt x="74" y="95"/>
                  </a:lnTo>
                  <a:lnTo>
                    <a:pt x="72" y="95"/>
                  </a:lnTo>
                  <a:lnTo>
                    <a:pt x="70" y="95"/>
                  </a:lnTo>
                  <a:lnTo>
                    <a:pt x="74" y="99"/>
                  </a:lnTo>
                  <a:lnTo>
                    <a:pt x="75" y="101"/>
                  </a:lnTo>
                  <a:lnTo>
                    <a:pt x="75" y="103"/>
                  </a:lnTo>
                  <a:lnTo>
                    <a:pt x="70" y="99"/>
                  </a:lnTo>
                  <a:lnTo>
                    <a:pt x="72" y="101"/>
                  </a:lnTo>
                  <a:lnTo>
                    <a:pt x="70" y="109"/>
                  </a:lnTo>
                  <a:lnTo>
                    <a:pt x="68" y="109"/>
                  </a:lnTo>
                  <a:lnTo>
                    <a:pt x="68" y="105"/>
                  </a:lnTo>
                  <a:lnTo>
                    <a:pt x="64" y="119"/>
                  </a:lnTo>
                  <a:lnTo>
                    <a:pt x="58" y="125"/>
                  </a:lnTo>
                  <a:lnTo>
                    <a:pt x="32" y="129"/>
                  </a:lnTo>
                  <a:lnTo>
                    <a:pt x="30" y="129"/>
                  </a:lnTo>
                  <a:lnTo>
                    <a:pt x="32" y="129"/>
                  </a:lnTo>
                  <a:lnTo>
                    <a:pt x="32" y="127"/>
                  </a:lnTo>
                  <a:lnTo>
                    <a:pt x="26" y="129"/>
                  </a:lnTo>
                  <a:lnTo>
                    <a:pt x="24" y="143"/>
                  </a:lnTo>
                  <a:lnTo>
                    <a:pt x="26" y="143"/>
                  </a:lnTo>
                  <a:lnTo>
                    <a:pt x="28" y="143"/>
                  </a:lnTo>
                  <a:lnTo>
                    <a:pt x="26" y="145"/>
                  </a:lnTo>
                  <a:lnTo>
                    <a:pt x="22" y="147"/>
                  </a:lnTo>
                  <a:lnTo>
                    <a:pt x="20" y="147"/>
                  </a:lnTo>
                  <a:lnTo>
                    <a:pt x="22" y="147"/>
                  </a:lnTo>
                  <a:lnTo>
                    <a:pt x="22" y="143"/>
                  </a:lnTo>
                  <a:lnTo>
                    <a:pt x="18" y="147"/>
                  </a:lnTo>
                  <a:lnTo>
                    <a:pt x="16" y="149"/>
                  </a:lnTo>
                  <a:lnTo>
                    <a:pt x="26" y="153"/>
                  </a:lnTo>
                  <a:lnTo>
                    <a:pt x="30" y="157"/>
                  </a:lnTo>
                  <a:lnTo>
                    <a:pt x="36" y="161"/>
                  </a:lnTo>
                  <a:lnTo>
                    <a:pt x="38" y="163"/>
                  </a:lnTo>
                  <a:lnTo>
                    <a:pt x="56" y="177"/>
                  </a:lnTo>
                  <a:lnTo>
                    <a:pt x="56" y="179"/>
                  </a:lnTo>
                  <a:lnTo>
                    <a:pt x="58" y="181"/>
                  </a:lnTo>
                  <a:lnTo>
                    <a:pt x="60" y="187"/>
                  </a:lnTo>
                  <a:lnTo>
                    <a:pt x="62" y="187"/>
                  </a:lnTo>
                  <a:lnTo>
                    <a:pt x="60" y="189"/>
                  </a:lnTo>
                  <a:lnTo>
                    <a:pt x="62" y="195"/>
                  </a:lnTo>
                  <a:lnTo>
                    <a:pt x="74" y="201"/>
                  </a:lnTo>
                  <a:lnTo>
                    <a:pt x="74" y="199"/>
                  </a:lnTo>
                  <a:lnTo>
                    <a:pt x="74" y="197"/>
                  </a:lnTo>
                  <a:lnTo>
                    <a:pt x="74" y="195"/>
                  </a:lnTo>
                  <a:lnTo>
                    <a:pt x="77" y="197"/>
                  </a:lnTo>
                  <a:lnTo>
                    <a:pt x="77" y="195"/>
                  </a:lnTo>
                  <a:lnTo>
                    <a:pt x="77" y="193"/>
                  </a:lnTo>
                  <a:lnTo>
                    <a:pt x="79" y="193"/>
                  </a:lnTo>
                  <a:lnTo>
                    <a:pt x="77" y="199"/>
                  </a:lnTo>
                  <a:lnTo>
                    <a:pt x="77" y="201"/>
                  </a:lnTo>
                  <a:lnTo>
                    <a:pt x="81" y="199"/>
                  </a:lnTo>
                  <a:lnTo>
                    <a:pt x="85" y="197"/>
                  </a:lnTo>
                  <a:lnTo>
                    <a:pt x="87" y="197"/>
                  </a:lnTo>
                  <a:lnTo>
                    <a:pt x="89" y="199"/>
                  </a:lnTo>
                  <a:lnTo>
                    <a:pt x="91" y="201"/>
                  </a:lnTo>
                  <a:lnTo>
                    <a:pt x="87" y="203"/>
                  </a:lnTo>
                  <a:lnTo>
                    <a:pt x="87" y="207"/>
                  </a:lnTo>
                  <a:lnTo>
                    <a:pt x="89" y="213"/>
                  </a:lnTo>
                  <a:lnTo>
                    <a:pt x="93" y="215"/>
                  </a:lnTo>
                  <a:lnTo>
                    <a:pt x="95" y="213"/>
                  </a:lnTo>
                  <a:lnTo>
                    <a:pt x="95" y="211"/>
                  </a:lnTo>
                  <a:lnTo>
                    <a:pt x="95" y="209"/>
                  </a:lnTo>
                  <a:lnTo>
                    <a:pt x="95" y="213"/>
                  </a:lnTo>
                  <a:lnTo>
                    <a:pt x="97" y="211"/>
                  </a:lnTo>
                  <a:lnTo>
                    <a:pt x="101" y="211"/>
                  </a:lnTo>
                  <a:lnTo>
                    <a:pt x="105" y="215"/>
                  </a:lnTo>
                  <a:lnTo>
                    <a:pt x="107" y="213"/>
                  </a:lnTo>
                  <a:lnTo>
                    <a:pt x="111" y="211"/>
                  </a:lnTo>
                  <a:lnTo>
                    <a:pt x="113" y="211"/>
                  </a:lnTo>
                  <a:lnTo>
                    <a:pt x="115" y="209"/>
                  </a:lnTo>
                  <a:lnTo>
                    <a:pt x="119" y="211"/>
                  </a:lnTo>
                  <a:lnTo>
                    <a:pt x="117" y="211"/>
                  </a:lnTo>
                  <a:lnTo>
                    <a:pt x="111" y="215"/>
                  </a:lnTo>
                  <a:lnTo>
                    <a:pt x="109" y="217"/>
                  </a:lnTo>
                  <a:lnTo>
                    <a:pt x="111" y="217"/>
                  </a:lnTo>
                  <a:lnTo>
                    <a:pt x="111" y="215"/>
                  </a:lnTo>
                  <a:lnTo>
                    <a:pt x="117" y="213"/>
                  </a:lnTo>
                  <a:lnTo>
                    <a:pt x="119" y="215"/>
                  </a:lnTo>
                  <a:lnTo>
                    <a:pt x="119" y="217"/>
                  </a:lnTo>
                  <a:lnTo>
                    <a:pt x="117" y="217"/>
                  </a:lnTo>
                  <a:lnTo>
                    <a:pt x="111" y="219"/>
                  </a:lnTo>
                  <a:lnTo>
                    <a:pt x="109" y="219"/>
                  </a:lnTo>
                  <a:lnTo>
                    <a:pt x="109" y="221"/>
                  </a:lnTo>
                  <a:lnTo>
                    <a:pt x="103" y="221"/>
                  </a:lnTo>
                  <a:lnTo>
                    <a:pt x="101" y="221"/>
                  </a:lnTo>
                  <a:lnTo>
                    <a:pt x="101" y="219"/>
                  </a:lnTo>
                  <a:lnTo>
                    <a:pt x="99" y="219"/>
                  </a:lnTo>
                  <a:lnTo>
                    <a:pt x="99" y="217"/>
                  </a:lnTo>
                  <a:lnTo>
                    <a:pt x="97" y="217"/>
                  </a:lnTo>
                  <a:lnTo>
                    <a:pt x="95" y="215"/>
                  </a:lnTo>
                  <a:lnTo>
                    <a:pt x="93" y="217"/>
                  </a:lnTo>
                  <a:lnTo>
                    <a:pt x="89" y="217"/>
                  </a:lnTo>
                  <a:lnTo>
                    <a:pt x="85" y="215"/>
                  </a:lnTo>
                  <a:lnTo>
                    <a:pt x="83" y="211"/>
                  </a:lnTo>
                  <a:lnTo>
                    <a:pt x="87" y="217"/>
                  </a:lnTo>
                  <a:lnTo>
                    <a:pt x="85" y="221"/>
                  </a:lnTo>
                  <a:lnTo>
                    <a:pt x="85" y="223"/>
                  </a:lnTo>
                  <a:lnTo>
                    <a:pt x="87" y="223"/>
                  </a:lnTo>
                  <a:lnTo>
                    <a:pt x="87" y="219"/>
                  </a:lnTo>
                  <a:lnTo>
                    <a:pt x="97" y="223"/>
                  </a:lnTo>
                  <a:lnTo>
                    <a:pt x="99" y="225"/>
                  </a:lnTo>
                  <a:lnTo>
                    <a:pt x="99" y="227"/>
                  </a:lnTo>
                  <a:lnTo>
                    <a:pt x="97" y="229"/>
                  </a:lnTo>
                  <a:lnTo>
                    <a:pt x="97" y="227"/>
                  </a:lnTo>
                  <a:lnTo>
                    <a:pt x="91" y="225"/>
                  </a:lnTo>
                  <a:lnTo>
                    <a:pt x="89" y="233"/>
                  </a:lnTo>
                  <a:lnTo>
                    <a:pt x="89" y="235"/>
                  </a:lnTo>
                  <a:lnTo>
                    <a:pt x="87" y="235"/>
                  </a:lnTo>
                  <a:lnTo>
                    <a:pt x="85" y="235"/>
                  </a:lnTo>
                  <a:lnTo>
                    <a:pt x="85" y="233"/>
                  </a:lnTo>
                  <a:lnTo>
                    <a:pt x="83" y="231"/>
                  </a:lnTo>
                  <a:lnTo>
                    <a:pt x="81" y="233"/>
                  </a:lnTo>
                  <a:lnTo>
                    <a:pt x="79" y="231"/>
                  </a:lnTo>
                  <a:lnTo>
                    <a:pt x="75" y="233"/>
                  </a:lnTo>
                  <a:lnTo>
                    <a:pt x="75" y="231"/>
                  </a:lnTo>
                  <a:lnTo>
                    <a:pt x="75" y="233"/>
                  </a:lnTo>
                  <a:lnTo>
                    <a:pt x="75" y="231"/>
                  </a:lnTo>
                  <a:lnTo>
                    <a:pt x="74" y="231"/>
                  </a:lnTo>
                  <a:lnTo>
                    <a:pt x="72" y="233"/>
                  </a:lnTo>
                  <a:lnTo>
                    <a:pt x="72" y="231"/>
                  </a:lnTo>
                  <a:lnTo>
                    <a:pt x="62" y="231"/>
                  </a:lnTo>
                  <a:lnTo>
                    <a:pt x="60" y="229"/>
                  </a:lnTo>
                  <a:lnTo>
                    <a:pt x="60" y="227"/>
                  </a:lnTo>
                  <a:lnTo>
                    <a:pt x="56" y="227"/>
                  </a:lnTo>
                  <a:lnTo>
                    <a:pt x="60" y="223"/>
                  </a:lnTo>
                  <a:lnTo>
                    <a:pt x="60" y="221"/>
                  </a:lnTo>
                  <a:lnTo>
                    <a:pt x="60" y="217"/>
                  </a:lnTo>
                  <a:lnTo>
                    <a:pt x="60" y="215"/>
                  </a:lnTo>
                  <a:lnTo>
                    <a:pt x="58" y="213"/>
                  </a:lnTo>
                  <a:lnTo>
                    <a:pt x="62" y="213"/>
                  </a:lnTo>
                  <a:lnTo>
                    <a:pt x="48" y="213"/>
                  </a:lnTo>
                  <a:lnTo>
                    <a:pt x="44" y="219"/>
                  </a:lnTo>
                  <a:lnTo>
                    <a:pt x="40" y="219"/>
                  </a:lnTo>
                  <a:lnTo>
                    <a:pt x="38" y="219"/>
                  </a:lnTo>
                  <a:lnTo>
                    <a:pt x="32" y="225"/>
                  </a:lnTo>
                  <a:lnTo>
                    <a:pt x="34" y="227"/>
                  </a:lnTo>
                  <a:lnTo>
                    <a:pt x="36" y="229"/>
                  </a:lnTo>
                  <a:lnTo>
                    <a:pt x="34" y="229"/>
                  </a:lnTo>
                  <a:lnTo>
                    <a:pt x="28" y="231"/>
                  </a:lnTo>
                  <a:lnTo>
                    <a:pt x="28" y="229"/>
                  </a:lnTo>
                  <a:lnTo>
                    <a:pt x="28" y="227"/>
                  </a:lnTo>
                  <a:lnTo>
                    <a:pt x="20" y="233"/>
                  </a:lnTo>
                  <a:lnTo>
                    <a:pt x="18" y="235"/>
                  </a:lnTo>
                  <a:lnTo>
                    <a:pt x="16" y="233"/>
                  </a:lnTo>
                  <a:lnTo>
                    <a:pt x="16" y="235"/>
                  </a:lnTo>
                  <a:lnTo>
                    <a:pt x="16" y="237"/>
                  </a:lnTo>
                  <a:lnTo>
                    <a:pt x="12" y="238"/>
                  </a:lnTo>
                  <a:lnTo>
                    <a:pt x="12" y="237"/>
                  </a:lnTo>
                  <a:lnTo>
                    <a:pt x="8" y="238"/>
                  </a:lnTo>
                  <a:lnTo>
                    <a:pt x="8" y="240"/>
                  </a:lnTo>
                  <a:lnTo>
                    <a:pt x="8" y="242"/>
                  </a:lnTo>
                  <a:lnTo>
                    <a:pt x="2" y="246"/>
                  </a:lnTo>
                  <a:lnTo>
                    <a:pt x="0" y="246"/>
                  </a:lnTo>
                  <a:lnTo>
                    <a:pt x="2" y="242"/>
                  </a:lnTo>
                  <a:lnTo>
                    <a:pt x="0" y="244"/>
                  </a:lnTo>
                  <a:lnTo>
                    <a:pt x="0" y="246"/>
                  </a:lnTo>
                  <a:lnTo>
                    <a:pt x="10" y="254"/>
                  </a:lnTo>
                  <a:lnTo>
                    <a:pt x="18" y="256"/>
                  </a:lnTo>
                  <a:lnTo>
                    <a:pt x="18" y="254"/>
                  </a:lnTo>
                  <a:lnTo>
                    <a:pt x="26" y="258"/>
                  </a:lnTo>
                  <a:lnTo>
                    <a:pt x="22" y="258"/>
                  </a:lnTo>
                  <a:lnTo>
                    <a:pt x="20" y="262"/>
                  </a:lnTo>
                  <a:lnTo>
                    <a:pt x="18" y="262"/>
                  </a:lnTo>
                  <a:lnTo>
                    <a:pt x="18" y="260"/>
                  </a:lnTo>
                  <a:lnTo>
                    <a:pt x="18" y="258"/>
                  </a:lnTo>
                  <a:lnTo>
                    <a:pt x="16" y="260"/>
                  </a:lnTo>
                  <a:lnTo>
                    <a:pt x="20" y="266"/>
                  </a:lnTo>
                  <a:lnTo>
                    <a:pt x="22" y="268"/>
                  </a:lnTo>
                  <a:lnTo>
                    <a:pt x="22" y="270"/>
                  </a:lnTo>
                  <a:lnTo>
                    <a:pt x="22" y="276"/>
                  </a:lnTo>
                  <a:lnTo>
                    <a:pt x="24" y="280"/>
                  </a:lnTo>
                  <a:lnTo>
                    <a:pt x="26" y="280"/>
                  </a:lnTo>
                  <a:lnTo>
                    <a:pt x="28" y="282"/>
                  </a:lnTo>
                  <a:lnTo>
                    <a:pt x="38" y="284"/>
                  </a:lnTo>
                  <a:lnTo>
                    <a:pt x="40" y="284"/>
                  </a:lnTo>
                  <a:lnTo>
                    <a:pt x="46" y="286"/>
                  </a:lnTo>
                  <a:lnTo>
                    <a:pt x="54" y="282"/>
                  </a:lnTo>
                  <a:lnTo>
                    <a:pt x="58" y="282"/>
                  </a:lnTo>
                  <a:lnTo>
                    <a:pt x="62" y="280"/>
                  </a:lnTo>
                  <a:lnTo>
                    <a:pt x="66" y="284"/>
                  </a:lnTo>
                  <a:lnTo>
                    <a:pt x="70" y="286"/>
                  </a:lnTo>
                  <a:lnTo>
                    <a:pt x="70" y="284"/>
                  </a:lnTo>
                  <a:lnTo>
                    <a:pt x="68" y="282"/>
                  </a:lnTo>
                  <a:lnTo>
                    <a:pt x="66" y="280"/>
                  </a:lnTo>
                  <a:lnTo>
                    <a:pt x="70" y="280"/>
                  </a:lnTo>
                  <a:lnTo>
                    <a:pt x="72" y="282"/>
                  </a:lnTo>
                  <a:lnTo>
                    <a:pt x="74" y="284"/>
                  </a:lnTo>
                  <a:lnTo>
                    <a:pt x="74" y="290"/>
                  </a:lnTo>
                  <a:lnTo>
                    <a:pt x="75" y="290"/>
                  </a:lnTo>
                  <a:lnTo>
                    <a:pt x="79" y="282"/>
                  </a:lnTo>
                  <a:lnTo>
                    <a:pt x="83" y="278"/>
                  </a:lnTo>
                  <a:lnTo>
                    <a:pt x="89" y="274"/>
                  </a:lnTo>
                  <a:lnTo>
                    <a:pt x="91" y="274"/>
                  </a:lnTo>
                  <a:lnTo>
                    <a:pt x="93" y="274"/>
                  </a:lnTo>
                  <a:lnTo>
                    <a:pt x="95" y="272"/>
                  </a:lnTo>
                  <a:lnTo>
                    <a:pt x="99" y="270"/>
                  </a:lnTo>
                  <a:lnTo>
                    <a:pt x="101" y="274"/>
                  </a:lnTo>
                  <a:lnTo>
                    <a:pt x="103" y="274"/>
                  </a:lnTo>
                  <a:lnTo>
                    <a:pt x="103" y="278"/>
                  </a:lnTo>
                  <a:lnTo>
                    <a:pt x="99" y="284"/>
                  </a:lnTo>
                  <a:lnTo>
                    <a:pt x="97" y="284"/>
                  </a:lnTo>
                  <a:lnTo>
                    <a:pt x="95" y="282"/>
                  </a:lnTo>
                  <a:lnTo>
                    <a:pt x="91" y="282"/>
                  </a:lnTo>
                  <a:lnTo>
                    <a:pt x="91" y="286"/>
                  </a:lnTo>
                  <a:lnTo>
                    <a:pt x="93" y="288"/>
                  </a:lnTo>
                  <a:lnTo>
                    <a:pt x="93" y="286"/>
                  </a:lnTo>
                  <a:lnTo>
                    <a:pt x="97" y="288"/>
                  </a:lnTo>
                  <a:lnTo>
                    <a:pt x="101" y="296"/>
                  </a:lnTo>
                  <a:lnTo>
                    <a:pt x="99" y="298"/>
                  </a:lnTo>
                  <a:lnTo>
                    <a:pt x="101" y="300"/>
                  </a:lnTo>
                  <a:lnTo>
                    <a:pt x="101" y="304"/>
                  </a:lnTo>
                  <a:lnTo>
                    <a:pt x="101" y="308"/>
                  </a:lnTo>
                  <a:lnTo>
                    <a:pt x="97" y="314"/>
                  </a:lnTo>
                  <a:lnTo>
                    <a:pt x="95" y="316"/>
                  </a:lnTo>
                  <a:lnTo>
                    <a:pt x="93" y="316"/>
                  </a:lnTo>
                  <a:lnTo>
                    <a:pt x="91" y="316"/>
                  </a:lnTo>
                  <a:lnTo>
                    <a:pt x="89" y="318"/>
                  </a:lnTo>
                  <a:lnTo>
                    <a:pt x="87" y="318"/>
                  </a:lnTo>
                  <a:lnTo>
                    <a:pt x="81" y="320"/>
                  </a:lnTo>
                  <a:lnTo>
                    <a:pt x="83" y="316"/>
                  </a:lnTo>
                  <a:lnTo>
                    <a:pt x="81" y="316"/>
                  </a:lnTo>
                  <a:lnTo>
                    <a:pt x="72" y="330"/>
                  </a:lnTo>
                  <a:lnTo>
                    <a:pt x="68" y="330"/>
                  </a:lnTo>
                  <a:lnTo>
                    <a:pt x="66" y="330"/>
                  </a:lnTo>
                  <a:lnTo>
                    <a:pt x="64" y="328"/>
                  </a:lnTo>
                  <a:lnTo>
                    <a:pt x="60" y="330"/>
                  </a:lnTo>
                  <a:lnTo>
                    <a:pt x="56" y="332"/>
                  </a:lnTo>
                  <a:lnTo>
                    <a:pt x="56" y="334"/>
                  </a:lnTo>
                  <a:lnTo>
                    <a:pt x="56" y="336"/>
                  </a:lnTo>
                  <a:lnTo>
                    <a:pt x="56" y="338"/>
                  </a:lnTo>
                  <a:lnTo>
                    <a:pt x="56" y="340"/>
                  </a:lnTo>
                  <a:lnTo>
                    <a:pt x="50" y="338"/>
                  </a:lnTo>
                  <a:lnTo>
                    <a:pt x="48" y="340"/>
                  </a:lnTo>
                  <a:lnTo>
                    <a:pt x="46" y="342"/>
                  </a:lnTo>
                  <a:lnTo>
                    <a:pt x="44" y="346"/>
                  </a:lnTo>
                  <a:lnTo>
                    <a:pt x="42" y="344"/>
                  </a:lnTo>
                  <a:lnTo>
                    <a:pt x="36" y="350"/>
                  </a:lnTo>
                  <a:lnTo>
                    <a:pt x="34" y="352"/>
                  </a:lnTo>
                  <a:lnTo>
                    <a:pt x="32" y="360"/>
                  </a:lnTo>
                  <a:lnTo>
                    <a:pt x="32" y="364"/>
                  </a:lnTo>
                  <a:lnTo>
                    <a:pt x="32" y="366"/>
                  </a:lnTo>
                  <a:lnTo>
                    <a:pt x="30" y="366"/>
                  </a:lnTo>
                  <a:lnTo>
                    <a:pt x="28" y="366"/>
                  </a:lnTo>
                  <a:lnTo>
                    <a:pt x="26" y="366"/>
                  </a:lnTo>
                  <a:lnTo>
                    <a:pt x="26" y="368"/>
                  </a:lnTo>
                  <a:lnTo>
                    <a:pt x="30" y="370"/>
                  </a:lnTo>
                  <a:lnTo>
                    <a:pt x="28" y="372"/>
                  </a:lnTo>
                  <a:lnTo>
                    <a:pt x="26" y="372"/>
                  </a:lnTo>
                  <a:lnTo>
                    <a:pt x="26" y="376"/>
                  </a:lnTo>
                  <a:lnTo>
                    <a:pt x="32" y="374"/>
                  </a:lnTo>
                  <a:lnTo>
                    <a:pt x="34" y="374"/>
                  </a:lnTo>
                  <a:lnTo>
                    <a:pt x="34" y="372"/>
                  </a:lnTo>
                  <a:lnTo>
                    <a:pt x="40" y="372"/>
                  </a:lnTo>
                  <a:lnTo>
                    <a:pt x="38" y="374"/>
                  </a:lnTo>
                  <a:lnTo>
                    <a:pt x="40" y="374"/>
                  </a:lnTo>
                  <a:lnTo>
                    <a:pt x="34" y="374"/>
                  </a:lnTo>
                  <a:lnTo>
                    <a:pt x="32" y="376"/>
                  </a:lnTo>
                  <a:lnTo>
                    <a:pt x="30" y="378"/>
                  </a:lnTo>
                  <a:lnTo>
                    <a:pt x="30" y="380"/>
                  </a:lnTo>
                  <a:lnTo>
                    <a:pt x="34" y="382"/>
                  </a:lnTo>
                  <a:lnTo>
                    <a:pt x="36" y="378"/>
                  </a:lnTo>
                  <a:lnTo>
                    <a:pt x="38" y="380"/>
                  </a:lnTo>
                  <a:lnTo>
                    <a:pt x="36" y="380"/>
                  </a:lnTo>
                  <a:lnTo>
                    <a:pt x="36" y="382"/>
                  </a:lnTo>
                  <a:lnTo>
                    <a:pt x="38" y="386"/>
                  </a:lnTo>
                  <a:lnTo>
                    <a:pt x="38" y="388"/>
                  </a:lnTo>
                  <a:lnTo>
                    <a:pt x="38" y="390"/>
                  </a:lnTo>
                  <a:lnTo>
                    <a:pt x="40" y="390"/>
                  </a:lnTo>
                  <a:lnTo>
                    <a:pt x="40" y="392"/>
                  </a:lnTo>
                  <a:lnTo>
                    <a:pt x="42" y="392"/>
                  </a:lnTo>
                  <a:lnTo>
                    <a:pt x="44" y="388"/>
                  </a:lnTo>
                  <a:lnTo>
                    <a:pt x="44" y="390"/>
                  </a:lnTo>
                  <a:lnTo>
                    <a:pt x="46" y="390"/>
                  </a:lnTo>
                  <a:lnTo>
                    <a:pt x="48" y="390"/>
                  </a:lnTo>
                  <a:lnTo>
                    <a:pt x="46" y="394"/>
                  </a:lnTo>
                  <a:lnTo>
                    <a:pt x="56" y="396"/>
                  </a:lnTo>
                  <a:lnTo>
                    <a:pt x="58" y="394"/>
                  </a:lnTo>
                  <a:lnTo>
                    <a:pt x="60" y="394"/>
                  </a:lnTo>
                  <a:lnTo>
                    <a:pt x="62" y="398"/>
                  </a:lnTo>
                  <a:lnTo>
                    <a:pt x="60" y="400"/>
                  </a:lnTo>
                  <a:lnTo>
                    <a:pt x="56" y="400"/>
                  </a:lnTo>
                  <a:lnTo>
                    <a:pt x="50" y="410"/>
                  </a:lnTo>
                  <a:lnTo>
                    <a:pt x="50" y="412"/>
                  </a:lnTo>
                  <a:lnTo>
                    <a:pt x="50" y="414"/>
                  </a:lnTo>
                  <a:lnTo>
                    <a:pt x="52" y="418"/>
                  </a:lnTo>
                  <a:lnTo>
                    <a:pt x="54" y="418"/>
                  </a:lnTo>
                  <a:lnTo>
                    <a:pt x="56" y="418"/>
                  </a:lnTo>
                  <a:lnTo>
                    <a:pt x="58" y="418"/>
                  </a:lnTo>
                  <a:lnTo>
                    <a:pt x="56" y="420"/>
                  </a:lnTo>
                  <a:lnTo>
                    <a:pt x="60" y="420"/>
                  </a:lnTo>
                  <a:lnTo>
                    <a:pt x="56" y="420"/>
                  </a:lnTo>
                  <a:lnTo>
                    <a:pt x="54" y="422"/>
                  </a:lnTo>
                  <a:lnTo>
                    <a:pt x="56" y="424"/>
                  </a:lnTo>
                  <a:lnTo>
                    <a:pt x="58" y="426"/>
                  </a:lnTo>
                  <a:lnTo>
                    <a:pt x="60" y="426"/>
                  </a:lnTo>
                  <a:lnTo>
                    <a:pt x="62" y="428"/>
                  </a:lnTo>
                  <a:lnTo>
                    <a:pt x="62" y="426"/>
                  </a:lnTo>
                  <a:lnTo>
                    <a:pt x="64" y="428"/>
                  </a:lnTo>
                  <a:lnTo>
                    <a:pt x="66" y="428"/>
                  </a:lnTo>
                  <a:lnTo>
                    <a:pt x="68" y="428"/>
                  </a:lnTo>
                  <a:lnTo>
                    <a:pt x="70" y="428"/>
                  </a:lnTo>
                  <a:lnTo>
                    <a:pt x="70" y="426"/>
                  </a:lnTo>
                  <a:lnTo>
                    <a:pt x="75" y="420"/>
                  </a:lnTo>
                  <a:lnTo>
                    <a:pt x="77" y="416"/>
                  </a:lnTo>
                  <a:lnTo>
                    <a:pt x="79" y="414"/>
                  </a:lnTo>
                  <a:lnTo>
                    <a:pt x="77" y="412"/>
                  </a:lnTo>
                  <a:lnTo>
                    <a:pt x="75" y="410"/>
                  </a:lnTo>
                  <a:lnTo>
                    <a:pt x="79" y="402"/>
                  </a:lnTo>
                  <a:lnTo>
                    <a:pt x="83" y="398"/>
                  </a:lnTo>
                  <a:lnTo>
                    <a:pt x="85" y="396"/>
                  </a:lnTo>
                  <a:lnTo>
                    <a:pt x="87" y="396"/>
                  </a:lnTo>
                  <a:lnTo>
                    <a:pt x="91" y="396"/>
                  </a:lnTo>
                  <a:lnTo>
                    <a:pt x="79" y="408"/>
                  </a:lnTo>
                  <a:lnTo>
                    <a:pt x="77" y="410"/>
                  </a:lnTo>
                  <a:lnTo>
                    <a:pt x="79" y="412"/>
                  </a:lnTo>
                  <a:lnTo>
                    <a:pt x="81" y="418"/>
                  </a:lnTo>
                  <a:lnTo>
                    <a:pt x="87" y="432"/>
                  </a:lnTo>
                  <a:lnTo>
                    <a:pt x="87" y="434"/>
                  </a:lnTo>
                  <a:lnTo>
                    <a:pt x="85" y="436"/>
                  </a:lnTo>
                  <a:lnTo>
                    <a:pt x="85" y="438"/>
                  </a:lnTo>
                  <a:lnTo>
                    <a:pt x="83" y="438"/>
                  </a:lnTo>
                  <a:lnTo>
                    <a:pt x="83" y="440"/>
                  </a:lnTo>
                  <a:lnTo>
                    <a:pt x="85" y="444"/>
                  </a:lnTo>
                  <a:lnTo>
                    <a:pt x="87" y="442"/>
                  </a:lnTo>
                  <a:lnTo>
                    <a:pt x="89" y="442"/>
                  </a:lnTo>
                  <a:lnTo>
                    <a:pt x="89" y="444"/>
                  </a:lnTo>
                  <a:lnTo>
                    <a:pt x="87" y="446"/>
                  </a:lnTo>
                  <a:lnTo>
                    <a:pt x="87" y="450"/>
                  </a:lnTo>
                  <a:lnTo>
                    <a:pt x="89" y="450"/>
                  </a:lnTo>
                  <a:lnTo>
                    <a:pt x="89" y="452"/>
                  </a:lnTo>
                  <a:lnTo>
                    <a:pt x="85" y="454"/>
                  </a:lnTo>
                  <a:lnTo>
                    <a:pt x="83" y="454"/>
                  </a:lnTo>
                  <a:lnTo>
                    <a:pt x="81" y="456"/>
                  </a:lnTo>
                  <a:lnTo>
                    <a:pt x="87" y="456"/>
                  </a:lnTo>
                  <a:lnTo>
                    <a:pt x="89" y="456"/>
                  </a:lnTo>
                  <a:lnTo>
                    <a:pt x="93" y="452"/>
                  </a:lnTo>
                  <a:lnTo>
                    <a:pt x="95" y="452"/>
                  </a:lnTo>
                  <a:lnTo>
                    <a:pt x="97" y="448"/>
                  </a:lnTo>
                  <a:lnTo>
                    <a:pt x="101" y="448"/>
                  </a:lnTo>
                  <a:lnTo>
                    <a:pt x="105" y="446"/>
                  </a:lnTo>
                  <a:lnTo>
                    <a:pt x="107" y="438"/>
                  </a:lnTo>
                  <a:lnTo>
                    <a:pt x="109" y="444"/>
                  </a:lnTo>
                  <a:lnTo>
                    <a:pt x="107" y="444"/>
                  </a:lnTo>
                  <a:lnTo>
                    <a:pt x="107" y="446"/>
                  </a:lnTo>
                  <a:lnTo>
                    <a:pt x="107" y="448"/>
                  </a:lnTo>
                  <a:lnTo>
                    <a:pt x="109" y="450"/>
                  </a:lnTo>
                  <a:lnTo>
                    <a:pt x="111" y="450"/>
                  </a:lnTo>
                  <a:lnTo>
                    <a:pt x="113" y="452"/>
                  </a:lnTo>
                  <a:lnTo>
                    <a:pt x="115" y="450"/>
                  </a:lnTo>
                  <a:lnTo>
                    <a:pt x="115" y="448"/>
                  </a:lnTo>
                  <a:lnTo>
                    <a:pt x="117" y="448"/>
                  </a:lnTo>
                  <a:lnTo>
                    <a:pt x="117" y="450"/>
                  </a:lnTo>
                  <a:lnTo>
                    <a:pt x="119" y="452"/>
                  </a:lnTo>
                  <a:lnTo>
                    <a:pt x="125" y="462"/>
                  </a:lnTo>
                  <a:lnTo>
                    <a:pt x="127" y="462"/>
                  </a:lnTo>
                  <a:lnTo>
                    <a:pt x="129" y="460"/>
                  </a:lnTo>
                  <a:lnTo>
                    <a:pt x="129" y="456"/>
                  </a:lnTo>
                  <a:lnTo>
                    <a:pt x="127" y="454"/>
                  </a:lnTo>
                  <a:lnTo>
                    <a:pt x="129" y="450"/>
                  </a:lnTo>
                  <a:lnTo>
                    <a:pt x="131" y="448"/>
                  </a:lnTo>
                  <a:lnTo>
                    <a:pt x="133" y="446"/>
                  </a:lnTo>
                  <a:lnTo>
                    <a:pt x="133" y="448"/>
                  </a:lnTo>
                  <a:lnTo>
                    <a:pt x="133" y="452"/>
                  </a:lnTo>
                  <a:lnTo>
                    <a:pt x="137" y="456"/>
                  </a:lnTo>
                  <a:lnTo>
                    <a:pt x="139" y="456"/>
                  </a:lnTo>
                  <a:lnTo>
                    <a:pt x="149" y="450"/>
                  </a:lnTo>
                  <a:lnTo>
                    <a:pt x="153" y="444"/>
                  </a:lnTo>
                  <a:lnTo>
                    <a:pt x="157" y="444"/>
                  </a:lnTo>
                  <a:lnTo>
                    <a:pt x="153" y="450"/>
                  </a:lnTo>
                  <a:lnTo>
                    <a:pt x="151" y="452"/>
                  </a:lnTo>
                  <a:lnTo>
                    <a:pt x="153" y="452"/>
                  </a:lnTo>
                  <a:lnTo>
                    <a:pt x="151" y="456"/>
                  </a:lnTo>
                  <a:lnTo>
                    <a:pt x="147" y="458"/>
                  </a:lnTo>
                  <a:lnTo>
                    <a:pt x="147" y="464"/>
                  </a:lnTo>
                  <a:lnTo>
                    <a:pt x="149" y="465"/>
                  </a:lnTo>
                  <a:lnTo>
                    <a:pt x="145" y="469"/>
                  </a:lnTo>
                  <a:lnTo>
                    <a:pt x="143" y="481"/>
                  </a:lnTo>
                  <a:lnTo>
                    <a:pt x="139" y="489"/>
                  </a:lnTo>
                  <a:lnTo>
                    <a:pt x="137" y="489"/>
                  </a:lnTo>
                  <a:lnTo>
                    <a:pt x="137" y="491"/>
                  </a:lnTo>
                  <a:lnTo>
                    <a:pt x="133" y="495"/>
                  </a:lnTo>
                  <a:lnTo>
                    <a:pt x="129" y="503"/>
                  </a:lnTo>
                  <a:lnTo>
                    <a:pt x="127" y="503"/>
                  </a:lnTo>
                  <a:lnTo>
                    <a:pt x="125" y="503"/>
                  </a:lnTo>
                  <a:lnTo>
                    <a:pt x="123" y="505"/>
                  </a:lnTo>
                  <a:lnTo>
                    <a:pt x="119" y="507"/>
                  </a:lnTo>
                  <a:lnTo>
                    <a:pt x="115" y="509"/>
                  </a:lnTo>
                  <a:lnTo>
                    <a:pt x="113" y="509"/>
                  </a:lnTo>
                  <a:lnTo>
                    <a:pt x="105" y="519"/>
                  </a:lnTo>
                  <a:lnTo>
                    <a:pt x="103" y="525"/>
                  </a:lnTo>
                  <a:lnTo>
                    <a:pt x="107" y="527"/>
                  </a:lnTo>
                  <a:lnTo>
                    <a:pt x="105" y="527"/>
                  </a:lnTo>
                  <a:lnTo>
                    <a:pt x="103" y="527"/>
                  </a:lnTo>
                  <a:lnTo>
                    <a:pt x="101" y="525"/>
                  </a:lnTo>
                  <a:lnTo>
                    <a:pt x="101" y="527"/>
                  </a:lnTo>
                  <a:lnTo>
                    <a:pt x="99" y="527"/>
                  </a:lnTo>
                  <a:lnTo>
                    <a:pt x="99" y="525"/>
                  </a:lnTo>
                  <a:lnTo>
                    <a:pt x="99" y="523"/>
                  </a:lnTo>
                  <a:lnTo>
                    <a:pt x="97" y="523"/>
                  </a:lnTo>
                  <a:lnTo>
                    <a:pt x="95" y="523"/>
                  </a:lnTo>
                  <a:lnTo>
                    <a:pt x="93" y="523"/>
                  </a:lnTo>
                  <a:lnTo>
                    <a:pt x="77" y="533"/>
                  </a:lnTo>
                  <a:lnTo>
                    <a:pt x="77" y="535"/>
                  </a:lnTo>
                  <a:lnTo>
                    <a:pt x="75" y="535"/>
                  </a:lnTo>
                  <a:lnTo>
                    <a:pt x="75" y="537"/>
                  </a:lnTo>
                  <a:lnTo>
                    <a:pt x="75" y="539"/>
                  </a:lnTo>
                  <a:lnTo>
                    <a:pt x="72" y="541"/>
                  </a:lnTo>
                  <a:lnTo>
                    <a:pt x="72" y="543"/>
                  </a:lnTo>
                  <a:lnTo>
                    <a:pt x="70" y="541"/>
                  </a:lnTo>
                  <a:lnTo>
                    <a:pt x="68" y="543"/>
                  </a:lnTo>
                  <a:lnTo>
                    <a:pt x="66" y="545"/>
                  </a:lnTo>
                  <a:lnTo>
                    <a:pt x="64" y="545"/>
                  </a:lnTo>
                  <a:lnTo>
                    <a:pt x="66" y="545"/>
                  </a:lnTo>
                  <a:lnTo>
                    <a:pt x="66" y="549"/>
                  </a:lnTo>
                  <a:lnTo>
                    <a:pt x="66" y="551"/>
                  </a:lnTo>
                  <a:lnTo>
                    <a:pt x="68" y="551"/>
                  </a:lnTo>
                  <a:lnTo>
                    <a:pt x="68" y="549"/>
                  </a:lnTo>
                  <a:lnTo>
                    <a:pt x="68" y="545"/>
                  </a:lnTo>
                  <a:lnTo>
                    <a:pt x="70" y="545"/>
                  </a:lnTo>
                  <a:lnTo>
                    <a:pt x="70" y="547"/>
                  </a:lnTo>
                  <a:lnTo>
                    <a:pt x="72" y="549"/>
                  </a:lnTo>
                  <a:lnTo>
                    <a:pt x="75" y="547"/>
                  </a:lnTo>
                  <a:lnTo>
                    <a:pt x="75" y="543"/>
                  </a:lnTo>
                  <a:lnTo>
                    <a:pt x="75" y="541"/>
                  </a:lnTo>
                  <a:lnTo>
                    <a:pt x="77" y="543"/>
                  </a:lnTo>
                  <a:lnTo>
                    <a:pt x="77" y="545"/>
                  </a:lnTo>
                  <a:lnTo>
                    <a:pt x="79" y="545"/>
                  </a:lnTo>
                  <a:lnTo>
                    <a:pt x="79" y="547"/>
                  </a:lnTo>
                  <a:lnTo>
                    <a:pt x="81" y="545"/>
                  </a:lnTo>
                  <a:lnTo>
                    <a:pt x="83" y="545"/>
                  </a:lnTo>
                  <a:lnTo>
                    <a:pt x="85" y="543"/>
                  </a:lnTo>
                  <a:lnTo>
                    <a:pt x="85" y="541"/>
                  </a:lnTo>
                  <a:lnTo>
                    <a:pt x="87" y="533"/>
                  </a:lnTo>
                  <a:lnTo>
                    <a:pt x="89" y="533"/>
                  </a:lnTo>
                  <a:lnTo>
                    <a:pt x="91" y="533"/>
                  </a:lnTo>
                  <a:lnTo>
                    <a:pt x="91" y="535"/>
                  </a:lnTo>
                  <a:lnTo>
                    <a:pt x="89" y="537"/>
                  </a:lnTo>
                  <a:lnTo>
                    <a:pt x="91" y="539"/>
                  </a:lnTo>
                  <a:lnTo>
                    <a:pt x="95" y="537"/>
                  </a:lnTo>
                  <a:lnTo>
                    <a:pt x="97" y="535"/>
                  </a:lnTo>
                  <a:lnTo>
                    <a:pt x="101" y="537"/>
                  </a:lnTo>
                  <a:lnTo>
                    <a:pt x="101" y="535"/>
                  </a:lnTo>
                  <a:lnTo>
                    <a:pt x="103" y="533"/>
                  </a:lnTo>
                  <a:lnTo>
                    <a:pt x="105" y="535"/>
                  </a:lnTo>
                  <a:lnTo>
                    <a:pt x="105" y="533"/>
                  </a:lnTo>
                  <a:lnTo>
                    <a:pt x="105" y="531"/>
                  </a:lnTo>
                  <a:lnTo>
                    <a:pt x="107" y="531"/>
                  </a:lnTo>
                  <a:lnTo>
                    <a:pt x="109" y="531"/>
                  </a:lnTo>
                  <a:lnTo>
                    <a:pt x="111" y="529"/>
                  </a:lnTo>
                  <a:lnTo>
                    <a:pt x="113" y="529"/>
                  </a:lnTo>
                  <a:lnTo>
                    <a:pt x="113" y="527"/>
                  </a:lnTo>
                  <a:lnTo>
                    <a:pt x="115" y="527"/>
                  </a:lnTo>
                  <a:lnTo>
                    <a:pt x="117" y="529"/>
                  </a:lnTo>
                  <a:lnTo>
                    <a:pt x="115" y="533"/>
                  </a:lnTo>
                  <a:lnTo>
                    <a:pt x="117" y="535"/>
                  </a:lnTo>
                  <a:lnTo>
                    <a:pt x="119" y="525"/>
                  </a:lnTo>
                  <a:lnTo>
                    <a:pt x="119" y="527"/>
                  </a:lnTo>
                  <a:lnTo>
                    <a:pt x="125" y="525"/>
                  </a:lnTo>
                  <a:lnTo>
                    <a:pt x="129" y="523"/>
                  </a:lnTo>
                  <a:lnTo>
                    <a:pt x="131" y="523"/>
                  </a:lnTo>
                  <a:lnTo>
                    <a:pt x="131" y="517"/>
                  </a:lnTo>
                  <a:lnTo>
                    <a:pt x="129" y="517"/>
                  </a:lnTo>
                  <a:lnTo>
                    <a:pt x="125" y="515"/>
                  </a:lnTo>
                  <a:lnTo>
                    <a:pt x="125" y="513"/>
                  </a:lnTo>
                  <a:lnTo>
                    <a:pt x="123" y="511"/>
                  </a:lnTo>
                  <a:lnTo>
                    <a:pt x="125" y="511"/>
                  </a:lnTo>
                  <a:lnTo>
                    <a:pt x="127" y="515"/>
                  </a:lnTo>
                  <a:lnTo>
                    <a:pt x="129" y="515"/>
                  </a:lnTo>
                  <a:lnTo>
                    <a:pt x="133" y="513"/>
                  </a:lnTo>
                  <a:lnTo>
                    <a:pt x="137" y="511"/>
                  </a:lnTo>
                  <a:lnTo>
                    <a:pt x="141" y="511"/>
                  </a:lnTo>
                  <a:lnTo>
                    <a:pt x="141" y="509"/>
                  </a:lnTo>
                  <a:lnTo>
                    <a:pt x="139" y="509"/>
                  </a:lnTo>
                  <a:lnTo>
                    <a:pt x="143" y="507"/>
                  </a:lnTo>
                  <a:lnTo>
                    <a:pt x="145" y="507"/>
                  </a:lnTo>
                  <a:lnTo>
                    <a:pt x="147" y="507"/>
                  </a:lnTo>
                  <a:lnTo>
                    <a:pt x="147" y="505"/>
                  </a:lnTo>
                  <a:lnTo>
                    <a:pt x="147" y="503"/>
                  </a:lnTo>
                  <a:lnTo>
                    <a:pt x="147" y="501"/>
                  </a:lnTo>
                  <a:lnTo>
                    <a:pt x="151" y="503"/>
                  </a:lnTo>
                  <a:lnTo>
                    <a:pt x="155" y="501"/>
                  </a:lnTo>
                  <a:lnTo>
                    <a:pt x="155" y="499"/>
                  </a:lnTo>
                  <a:lnTo>
                    <a:pt x="157" y="499"/>
                  </a:lnTo>
                  <a:lnTo>
                    <a:pt x="157" y="497"/>
                  </a:lnTo>
                  <a:lnTo>
                    <a:pt x="159" y="499"/>
                  </a:lnTo>
                  <a:lnTo>
                    <a:pt x="159" y="497"/>
                  </a:lnTo>
                  <a:lnTo>
                    <a:pt x="161" y="497"/>
                  </a:lnTo>
                  <a:lnTo>
                    <a:pt x="161" y="493"/>
                  </a:lnTo>
                  <a:lnTo>
                    <a:pt x="163" y="491"/>
                  </a:lnTo>
                  <a:lnTo>
                    <a:pt x="161" y="491"/>
                  </a:lnTo>
                  <a:lnTo>
                    <a:pt x="159" y="489"/>
                  </a:lnTo>
                  <a:lnTo>
                    <a:pt x="161" y="489"/>
                  </a:lnTo>
                  <a:lnTo>
                    <a:pt x="165" y="485"/>
                  </a:lnTo>
                  <a:lnTo>
                    <a:pt x="167" y="487"/>
                  </a:lnTo>
                  <a:lnTo>
                    <a:pt x="167" y="483"/>
                  </a:lnTo>
                  <a:lnTo>
                    <a:pt x="171" y="483"/>
                  </a:lnTo>
                  <a:lnTo>
                    <a:pt x="171" y="481"/>
                  </a:lnTo>
                  <a:lnTo>
                    <a:pt x="171" y="479"/>
                  </a:lnTo>
                  <a:lnTo>
                    <a:pt x="173" y="479"/>
                  </a:lnTo>
                  <a:lnTo>
                    <a:pt x="175" y="479"/>
                  </a:lnTo>
                  <a:lnTo>
                    <a:pt x="177" y="477"/>
                  </a:lnTo>
                  <a:lnTo>
                    <a:pt x="179" y="477"/>
                  </a:lnTo>
                  <a:lnTo>
                    <a:pt x="181" y="473"/>
                  </a:lnTo>
                  <a:lnTo>
                    <a:pt x="187" y="471"/>
                  </a:lnTo>
                  <a:lnTo>
                    <a:pt x="189" y="469"/>
                  </a:lnTo>
                  <a:lnTo>
                    <a:pt x="191" y="469"/>
                  </a:lnTo>
                  <a:lnTo>
                    <a:pt x="193" y="467"/>
                  </a:lnTo>
                  <a:lnTo>
                    <a:pt x="193" y="465"/>
                  </a:lnTo>
                  <a:lnTo>
                    <a:pt x="193" y="464"/>
                  </a:lnTo>
                  <a:lnTo>
                    <a:pt x="195" y="464"/>
                  </a:lnTo>
                  <a:lnTo>
                    <a:pt x="195" y="462"/>
                  </a:lnTo>
                  <a:lnTo>
                    <a:pt x="195" y="460"/>
                  </a:lnTo>
                  <a:lnTo>
                    <a:pt x="197" y="460"/>
                  </a:lnTo>
                  <a:lnTo>
                    <a:pt x="197" y="456"/>
                  </a:lnTo>
                  <a:lnTo>
                    <a:pt x="203" y="456"/>
                  </a:lnTo>
                  <a:lnTo>
                    <a:pt x="205" y="454"/>
                  </a:lnTo>
                  <a:lnTo>
                    <a:pt x="205" y="450"/>
                  </a:lnTo>
                  <a:lnTo>
                    <a:pt x="203" y="448"/>
                  </a:lnTo>
                  <a:lnTo>
                    <a:pt x="199" y="446"/>
                  </a:lnTo>
                  <a:lnTo>
                    <a:pt x="197" y="444"/>
                  </a:lnTo>
                  <a:lnTo>
                    <a:pt x="193" y="446"/>
                  </a:lnTo>
                  <a:lnTo>
                    <a:pt x="195" y="436"/>
                  </a:lnTo>
                  <a:lnTo>
                    <a:pt x="197" y="436"/>
                  </a:lnTo>
                  <a:lnTo>
                    <a:pt x="199" y="434"/>
                  </a:lnTo>
                  <a:lnTo>
                    <a:pt x="199" y="432"/>
                  </a:lnTo>
                  <a:lnTo>
                    <a:pt x="201" y="432"/>
                  </a:lnTo>
                  <a:lnTo>
                    <a:pt x="201" y="430"/>
                  </a:lnTo>
                  <a:lnTo>
                    <a:pt x="201" y="428"/>
                  </a:lnTo>
                  <a:lnTo>
                    <a:pt x="203" y="428"/>
                  </a:lnTo>
                  <a:lnTo>
                    <a:pt x="203" y="426"/>
                  </a:lnTo>
                  <a:lnTo>
                    <a:pt x="205" y="426"/>
                  </a:lnTo>
                  <a:lnTo>
                    <a:pt x="205" y="428"/>
                  </a:lnTo>
                  <a:lnTo>
                    <a:pt x="207" y="428"/>
                  </a:lnTo>
                  <a:lnTo>
                    <a:pt x="209" y="426"/>
                  </a:lnTo>
                  <a:lnTo>
                    <a:pt x="209" y="424"/>
                  </a:lnTo>
                  <a:lnTo>
                    <a:pt x="207" y="422"/>
                  </a:lnTo>
                  <a:lnTo>
                    <a:pt x="209" y="422"/>
                  </a:lnTo>
                  <a:lnTo>
                    <a:pt x="213" y="422"/>
                  </a:lnTo>
                  <a:lnTo>
                    <a:pt x="215" y="418"/>
                  </a:lnTo>
                  <a:lnTo>
                    <a:pt x="215" y="416"/>
                  </a:lnTo>
                  <a:lnTo>
                    <a:pt x="213" y="416"/>
                  </a:lnTo>
                  <a:lnTo>
                    <a:pt x="209" y="410"/>
                  </a:lnTo>
                  <a:lnTo>
                    <a:pt x="211" y="410"/>
                  </a:lnTo>
                  <a:lnTo>
                    <a:pt x="211" y="412"/>
                  </a:lnTo>
                  <a:lnTo>
                    <a:pt x="215" y="412"/>
                  </a:lnTo>
                  <a:lnTo>
                    <a:pt x="219" y="408"/>
                  </a:lnTo>
                  <a:lnTo>
                    <a:pt x="221" y="402"/>
                  </a:lnTo>
                  <a:lnTo>
                    <a:pt x="227" y="396"/>
                  </a:lnTo>
                  <a:lnTo>
                    <a:pt x="227" y="392"/>
                  </a:lnTo>
                  <a:lnTo>
                    <a:pt x="235" y="388"/>
                  </a:lnTo>
                  <a:lnTo>
                    <a:pt x="241" y="382"/>
                  </a:lnTo>
                  <a:lnTo>
                    <a:pt x="241" y="380"/>
                  </a:lnTo>
                  <a:lnTo>
                    <a:pt x="241" y="378"/>
                  </a:lnTo>
                  <a:lnTo>
                    <a:pt x="249" y="352"/>
                  </a:lnTo>
                  <a:lnTo>
                    <a:pt x="249" y="354"/>
                  </a:lnTo>
                  <a:lnTo>
                    <a:pt x="249" y="366"/>
                  </a:lnTo>
                  <a:lnTo>
                    <a:pt x="245" y="376"/>
                  </a:lnTo>
                  <a:lnTo>
                    <a:pt x="243" y="382"/>
                  </a:lnTo>
                  <a:lnTo>
                    <a:pt x="245" y="384"/>
                  </a:lnTo>
                  <a:lnTo>
                    <a:pt x="251" y="384"/>
                  </a:lnTo>
                  <a:lnTo>
                    <a:pt x="255" y="378"/>
                  </a:lnTo>
                  <a:lnTo>
                    <a:pt x="259" y="376"/>
                  </a:lnTo>
                  <a:lnTo>
                    <a:pt x="261" y="376"/>
                  </a:lnTo>
                  <a:lnTo>
                    <a:pt x="259" y="378"/>
                  </a:lnTo>
                  <a:lnTo>
                    <a:pt x="257" y="378"/>
                  </a:lnTo>
                  <a:lnTo>
                    <a:pt x="255" y="380"/>
                  </a:lnTo>
                  <a:lnTo>
                    <a:pt x="253" y="384"/>
                  </a:lnTo>
                  <a:lnTo>
                    <a:pt x="251" y="384"/>
                  </a:lnTo>
                  <a:lnTo>
                    <a:pt x="251" y="388"/>
                  </a:lnTo>
                  <a:lnTo>
                    <a:pt x="253" y="390"/>
                  </a:lnTo>
                  <a:lnTo>
                    <a:pt x="265" y="394"/>
                  </a:lnTo>
                  <a:lnTo>
                    <a:pt x="255" y="392"/>
                  </a:lnTo>
                  <a:lnTo>
                    <a:pt x="251" y="394"/>
                  </a:lnTo>
                  <a:lnTo>
                    <a:pt x="249" y="394"/>
                  </a:lnTo>
                  <a:lnTo>
                    <a:pt x="247" y="390"/>
                  </a:lnTo>
                  <a:lnTo>
                    <a:pt x="245" y="390"/>
                  </a:lnTo>
                  <a:lnTo>
                    <a:pt x="233" y="398"/>
                  </a:lnTo>
                  <a:lnTo>
                    <a:pt x="233" y="400"/>
                  </a:lnTo>
                  <a:lnTo>
                    <a:pt x="233" y="406"/>
                  </a:lnTo>
                  <a:lnTo>
                    <a:pt x="233" y="412"/>
                  </a:lnTo>
                  <a:lnTo>
                    <a:pt x="231" y="414"/>
                  </a:lnTo>
                  <a:lnTo>
                    <a:pt x="229" y="416"/>
                  </a:lnTo>
                  <a:lnTo>
                    <a:pt x="229" y="418"/>
                  </a:lnTo>
                  <a:lnTo>
                    <a:pt x="227" y="420"/>
                  </a:lnTo>
                  <a:lnTo>
                    <a:pt x="227" y="424"/>
                  </a:lnTo>
                  <a:lnTo>
                    <a:pt x="225" y="426"/>
                  </a:lnTo>
                  <a:lnTo>
                    <a:pt x="227" y="428"/>
                  </a:lnTo>
                  <a:lnTo>
                    <a:pt x="231" y="430"/>
                  </a:lnTo>
                  <a:lnTo>
                    <a:pt x="237" y="424"/>
                  </a:lnTo>
                  <a:lnTo>
                    <a:pt x="239" y="426"/>
                  </a:lnTo>
                  <a:lnTo>
                    <a:pt x="235" y="430"/>
                  </a:lnTo>
                  <a:lnTo>
                    <a:pt x="233" y="432"/>
                  </a:lnTo>
                  <a:lnTo>
                    <a:pt x="233" y="434"/>
                  </a:lnTo>
                  <a:lnTo>
                    <a:pt x="231" y="434"/>
                  </a:lnTo>
                  <a:lnTo>
                    <a:pt x="229" y="434"/>
                  </a:lnTo>
                  <a:lnTo>
                    <a:pt x="229" y="436"/>
                  </a:lnTo>
                  <a:lnTo>
                    <a:pt x="227" y="434"/>
                  </a:lnTo>
                  <a:lnTo>
                    <a:pt x="225" y="436"/>
                  </a:lnTo>
                  <a:lnTo>
                    <a:pt x="227" y="436"/>
                  </a:lnTo>
                  <a:lnTo>
                    <a:pt x="225" y="438"/>
                  </a:lnTo>
                  <a:lnTo>
                    <a:pt x="225" y="440"/>
                  </a:lnTo>
                  <a:lnTo>
                    <a:pt x="227" y="440"/>
                  </a:lnTo>
                  <a:lnTo>
                    <a:pt x="227" y="442"/>
                  </a:lnTo>
                  <a:lnTo>
                    <a:pt x="231" y="440"/>
                  </a:lnTo>
                  <a:lnTo>
                    <a:pt x="235" y="440"/>
                  </a:lnTo>
                  <a:lnTo>
                    <a:pt x="235" y="438"/>
                  </a:lnTo>
                  <a:lnTo>
                    <a:pt x="237" y="438"/>
                  </a:lnTo>
                  <a:lnTo>
                    <a:pt x="239" y="440"/>
                  </a:lnTo>
                  <a:lnTo>
                    <a:pt x="243" y="432"/>
                  </a:lnTo>
                  <a:lnTo>
                    <a:pt x="245" y="432"/>
                  </a:lnTo>
                  <a:lnTo>
                    <a:pt x="247" y="430"/>
                  </a:lnTo>
                  <a:lnTo>
                    <a:pt x="247" y="436"/>
                  </a:lnTo>
                  <a:lnTo>
                    <a:pt x="249" y="432"/>
                  </a:lnTo>
                  <a:lnTo>
                    <a:pt x="249" y="428"/>
                  </a:lnTo>
                  <a:lnTo>
                    <a:pt x="253" y="426"/>
                  </a:lnTo>
                  <a:lnTo>
                    <a:pt x="255" y="428"/>
                  </a:lnTo>
                  <a:lnTo>
                    <a:pt x="255" y="426"/>
                  </a:lnTo>
                  <a:lnTo>
                    <a:pt x="255" y="422"/>
                  </a:lnTo>
                  <a:lnTo>
                    <a:pt x="255" y="420"/>
                  </a:lnTo>
                  <a:lnTo>
                    <a:pt x="257" y="428"/>
                  </a:lnTo>
                  <a:lnTo>
                    <a:pt x="259" y="420"/>
                  </a:lnTo>
                  <a:lnTo>
                    <a:pt x="259" y="418"/>
                  </a:lnTo>
                  <a:lnTo>
                    <a:pt x="259" y="416"/>
                  </a:lnTo>
                  <a:lnTo>
                    <a:pt x="261" y="420"/>
                  </a:lnTo>
                  <a:lnTo>
                    <a:pt x="261" y="418"/>
                  </a:lnTo>
                  <a:lnTo>
                    <a:pt x="263" y="418"/>
                  </a:lnTo>
                  <a:lnTo>
                    <a:pt x="265" y="420"/>
                  </a:lnTo>
                  <a:lnTo>
                    <a:pt x="269" y="420"/>
                  </a:lnTo>
                  <a:lnTo>
                    <a:pt x="271" y="418"/>
                  </a:lnTo>
                  <a:lnTo>
                    <a:pt x="273" y="418"/>
                  </a:lnTo>
                  <a:lnTo>
                    <a:pt x="273" y="414"/>
                  </a:lnTo>
                  <a:lnTo>
                    <a:pt x="275" y="416"/>
                  </a:lnTo>
                  <a:lnTo>
                    <a:pt x="275" y="414"/>
                  </a:lnTo>
                  <a:lnTo>
                    <a:pt x="277" y="412"/>
                  </a:lnTo>
                  <a:lnTo>
                    <a:pt x="275" y="412"/>
                  </a:lnTo>
                  <a:lnTo>
                    <a:pt x="273" y="412"/>
                  </a:lnTo>
                  <a:lnTo>
                    <a:pt x="275" y="410"/>
                  </a:lnTo>
                  <a:lnTo>
                    <a:pt x="277" y="406"/>
                  </a:lnTo>
                  <a:lnTo>
                    <a:pt x="279" y="406"/>
                  </a:lnTo>
                  <a:lnTo>
                    <a:pt x="279" y="404"/>
                  </a:lnTo>
                  <a:lnTo>
                    <a:pt x="277" y="402"/>
                  </a:lnTo>
                  <a:lnTo>
                    <a:pt x="275" y="404"/>
                  </a:lnTo>
                  <a:lnTo>
                    <a:pt x="273" y="404"/>
                  </a:lnTo>
                  <a:lnTo>
                    <a:pt x="271" y="406"/>
                  </a:lnTo>
                  <a:lnTo>
                    <a:pt x="271" y="404"/>
                  </a:lnTo>
                  <a:lnTo>
                    <a:pt x="273" y="402"/>
                  </a:lnTo>
                  <a:lnTo>
                    <a:pt x="275" y="400"/>
                  </a:lnTo>
                  <a:lnTo>
                    <a:pt x="275" y="398"/>
                  </a:lnTo>
                  <a:lnTo>
                    <a:pt x="273" y="400"/>
                  </a:lnTo>
                  <a:lnTo>
                    <a:pt x="273" y="398"/>
                  </a:lnTo>
                  <a:lnTo>
                    <a:pt x="271" y="398"/>
                  </a:lnTo>
                  <a:lnTo>
                    <a:pt x="271" y="396"/>
                  </a:lnTo>
                  <a:lnTo>
                    <a:pt x="271" y="394"/>
                  </a:lnTo>
                  <a:lnTo>
                    <a:pt x="275" y="394"/>
                  </a:lnTo>
                  <a:lnTo>
                    <a:pt x="275" y="392"/>
                  </a:lnTo>
                  <a:lnTo>
                    <a:pt x="273" y="390"/>
                  </a:lnTo>
                  <a:lnTo>
                    <a:pt x="275" y="388"/>
                  </a:lnTo>
                  <a:lnTo>
                    <a:pt x="277" y="386"/>
                  </a:lnTo>
                  <a:lnTo>
                    <a:pt x="277" y="388"/>
                  </a:lnTo>
                  <a:lnTo>
                    <a:pt x="279" y="388"/>
                  </a:lnTo>
                  <a:lnTo>
                    <a:pt x="279" y="386"/>
                  </a:lnTo>
                  <a:lnTo>
                    <a:pt x="283" y="382"/>
                  </a:lnTo>
                  <a:lnTo>
                    <a:pt x="283" y="386"/>
                  </a:lnTo>
                  <a:lnTo>
                    <a:pt x="279" y="392"/>
                  </a:lnTo>
                  <a:lnTo>
                    <a:pt x="281" y="394"/>
                  </a:lnTo>
                  <a:lnTo>
                    <a:pt x="283" y="394"/>
                  </a:lnTo>
                  <a:lnTo>
                    <a:pt x="283" y="392"/>
                  </a:lnTo>
                  <a:lnTo>
                    <a:pt x="285" y="386"/>
                  </a:lnTo>
                  <a:lnTo>
                    <a:pt x="285" y="390"/>
                  </a:lnTo>
                  <a:lnTo>
                    <a:pt x="285" y="392"/>
                  </a:lnTo>
                  <a:lnTo>
                    <a:pt x="291" y="390"/>
                  </a:lnTo>
                  <a:lnTo>
                    <a:pt x="293" y="392"/>
                  </a:lnTo>
                  <a:lnTo>
                    <a:pt x="295" y="390"/>
                  </a:lnTo>
                  <a:lnTo>
                    <a:pt x="297" y="388"/>
                  </a:lnTo>
                  <a:lnTo>
                    <a:pt x="300" y="386"/>
                  </a:lnTo>
                  <a:lnTo>
                    <a:pt x="302" y="386"/>
                  </a:lnTo>
                  <a:lnTo>
                    <a:pt x="302" y="388"/>
                  </a:lnTo>
                  <a:lnTo>
                    <a:pt x="298" y="388"/>
                  </a:lnTo>
                  <a:lnTo>
                    <a:pt x="298" y="394"/>
                  </a:lnTo>
                  <a:lnTo>
                    <a:pt x="298" y="396"/>
                  </a:lnTo>
                  <a:lnTo>
                    <a:pt x="304" y="394"/>
                  </a:lnTo>
                  <a:lnTo>
                    <a:pt x="304" y="396"/>
                  </a:lnTo>
                  <a:lnTo>
                    <a:pt x="297" y="398"/>
                  </a:lnTo>
                  <a:lnTo>
                    <a:pt x="300" y="398"/>
                  </a:lnTo>
                  <a:lnTo>
                    <a:pt x="304" y="396"/>
                  </a:lnTo>
                  <a:lnTo>
                    <a:pt x="306" y="396"/>
                  </a:lnTo>
                  <a:lnTo>
                    <a:pt x="302" y="400"/>
                  </a:lnTo>
                  <a:lnTo>
                    <a:pt x="306" y="400"/>
                  </a:lnTo>
                  <a:lnTo>
                    <a:pt x="308" y="400"/>
                  </a:lnTo>
                  <a:lnTo>
                    <a:pt x="310" y="400"/>
                  </a:lnTo>
                  <a:lnTo>
                    <a:pt x="308" y="404"/>
                  </a:lnTo>
                  <a:lnTo>
                    <a:pt x="310" y="404"/>
                  </a:lnTo>
                  <a:lnTo>
                    <a:pt x="314" y="408"/>
                  </a:lnTo>
                  <a:lnTo>
                    <a:pt x="316" y="410"/>
                  </a:lnTo>
                  <a:lnTo>
                    <a:pt x="318" y="410"/>
                  </a:lnTo>
                  <a:lnTo>
                    <a:pt x="318" y="408"/>
                  </a:lnTo>
                  <a:lnTo>
                    <a:pt x="318" y="406"/>
                  </a:lnTo>
                  <a:lnTo>
                    <a:pt x="320" y="406"/>
                  </a:lnTo>
                  <a:lnTo>
                    <a:pt x="322" y="406"/>
                  </a:lnTo>
                  <a:lnTo>
                    <a:pt x="322" y="408"/>
                  </a:lnTo>
                  <a:lnTo>
                    <a:pt x="322" y="410"/>
                  </a:lnTo>
                  <a:lnTo>
                    <a:pt x="326" y="412"/>
                  </a:lnTo>
                  <a:lnTo>
                    <a:pt x="326" y="414"/>
                  </a:lnTo>
                  <a:lnTo>
                    <a:pt x="328" y="414"/>
                  </a:lnTo>
                  <a:lnTo>
                    <a:pt x="328" y="412"/>
                  </a:lnTo>
                  <a:lnTo>
                    <a:pt x="330" y="414"/>
                  </a:lnTo>
                  <a:lnTo>
                    <a:pt x="332" y="414"/>
                  </a:lnTo>
                  <a:lnTo>
                    <a:pt x="334" y="416"/>
                  </a:lnTo>
                  <a:lnTo>
                    <a:pt x="334" y="418"/>
                  </a:lnTo>
                  <a:lnTo>
                    <a:pt x="336" y="420"/>
                  </a:lnTo>
                  <a:lnTo>
                    <a:pt x="340" y="418"/>
                  </a:lnTo>
                  <a:lnTo>
                    <a:pt x="348" y="418"/>
                  </a:lnTo>
                  <a:lnTo>
                    <a:pt x="350" y="416"/>
                  </a:lnTo>
                  <a:lnTo>
                    <a:pt x="352" y="418"/>
                  </a:lnTo>
                  <a:lnTo>
                    <a:pt x="352" y="416"/>
                  </a:lnTo>
                  <a:lnTo>
                    <a:pt x="356" y="416"/>
                  </a:lnTo>
                  <a:lnTo>
                    <a:pt x="358" y="418"/>
                  </a:lnTo>
                  <a:lnTo>
                    <a:pt x="368" y="420"/>
                  </a:lnTo>
                  <a:lnTo>
                    <a:pt x="372" y="418"/>
                  </a:lnTo>
                  <a:lnTo>
                    <a:pt x="372" y="420"/>
                  </a:lnTo>
                  <a:lnTo>
                    <a:pt x="370" y="422"/>
                  </a:lnTo>
                  <a:lnTo>
                    <a:pt x="378" y="424"/>
                  </a:lnTo>
                  <a:lnTo>
                    <a:pt x="388" y="426"/>
                  </a:lnTo>
                  <a:lnTo>
                    <a:pt x="392" y="424"/>
                  </a:lnTo>
                  <a:lnTo>
                    <a:pt x="396" y="420"/>
                  </a:lnTo>
                  <a:lnTo>
                    <a:pt x="396" y="418"/>
                  </a:lnTo>
                  <a:lnTo>
                    <a:pt x="398" y="416"/>
                  </a:lnTo>
                  <a:lnTo>
                    <a:pt x="402" y="422"/>
                  </a:lnTo>
                  <a:lnTo>
                    <a:pt x="404" y="422"/>
                  </a:lnTo>
                  <a:lnTo>
                    <a:pt x="404" y="424"/>
                  </a:lnTo>
                  <a:lnTo>
                    <a:pt x="402" y="424"/>
                  </a:lnTo>
                  <a:lnTo>
                    <a:pt x="402" y="430"/>
                  </a:lnTo>
                  <a:lnTo>
                    <a:pt x="402" y="432"/>
                  </a:lnTo>
                  <a:lnTo>
                    <a:pt x="400" y="430"/>
                  </a:lnTo>
                  <a:lnTo>
                    <a:pt x="400" y="424"/>
                  </a:lnTo>
                  <a:lnTo>
                    <a:pt x="400" y="422"/>
                  </a:lnTo>
                  <a:lnTo>
                    <a:pt x="400" y="420"/>
                  </a:lnTo>
                  <a:lnTo>
                    <a:pt x="398" y="420"/>
                  </a:lnTo>
                  <a:lnTo>
                    <a:pt x="398" y="422"/>
                  </a:lnTo>
                  <a:lnTo>
                    <a:pt x="398" y="426"/>
                  </a:lnTo>
                  <a:lnTo>
                    <a:pt x="398" y="428"/>
                  </a:lnTo>
                  <a:lnTo>
                    <a:pt x="396" y="430"/>
                  </a:lnTo>
                  <a:lnTo>
                    <a:pt x="394" y="432"/>
                  </a:lnTo>
                  <a:lnTo>
                    <a:pt x="394" y="434"/>
                  </a:lnTo>
                  <a:lnTo>
                    <a:pt x="398" y="434"/>
                  </a:lnTo>
                  <a:lnTo>
                    <a:pt x="398" y="436"/>
                  </a:lnTo>
                  <a:lnTo>
                    <a:pt x="400" y="436"/>
                  </a:lnTo>
                  <a:lnTo>
                    <a:pt x="402" y="436"/>
                  </a:lnTo>
                  <a:lnTo>
                    <a:pt x="402" y="438"/>
                  </a:lnTo>
                  <a:lnTo>
                    <a:pt x="406" y="440"/>
                  </a:lnTo>
                  <a:lnTo>
                    <a:pt x="410" y="442"/>
                  </a:lnTo>
                  <a:lnTo>
                    <a:pt x="412" y="440"/>
                  </a:lnTo>
                  <a:lnTo>
                    <a:pt x="414" y="442"/>
                  </a:lnTo>
                  <a:lnTo>
                    <a:pt x="414" y="440"/>
                  </a:lnTo>
                  <a:lnTo>
                    <a:pt x="416" y="438"/>
                  </a:lnTo>
                  <a:lnTo>
                    <a:pt x="414" y="436"/>
                  </a:lnTo>
                  <a:lnTo>
                    <a:pt x="416" y="436"/>
                  </a:lnTo>
                  <a:lnTo>
                    <a:pt x="416" y="434"/>
                  </a:lnTo>
                  <a:lnTo>
                    <a:pt x="418" y="432"/>
                  </a:lnTo>
                  <a:lnTo>
                    <a:pt x="420" y="434"/>
                  </a:lnTo>
                  <a:lnTo>
                    <a:pt x="422" y="432"/>
                  </a:lnTo>
                  <a:lnTo>
                    <a:pt x="418" y="430"/>
                  </a:lnTo>
                  <a:lnTo>
                    <a:pt x="422" y="432"/>
                  </a:lnTo>
                  <a:lnTo>
                    <a:pt x="424" y="432"/>
                  </a:lnTo>
                  <a:lnTo>
                    <a:pt x="418" y="436"/>
                  </a:lnTo>
                  <a:lnTo>
                    <a:pt x="418" y="438"/>
                  </a:lnTo>
                  <a:lnTo>
                    <a:pt x="416" y="444"/>
                  </a:lnTo>
                  <a:lnTo>
                    <a:pt x="416" y="446"/>
                  </a:lnTo>
                  <a:lnTo>
                    <a:pt x="424" y="456"/>
                  </a:lnTo>
                  <a:lnTo>
                    <a:pt x="424" y="454"/>
                  </a:lnTo>
                  <a:lnTo>
                    <a:pt x="426" y="454"/>
                  </a:lnTo>
                  <a:lnTo>
                    <a:pt x="424" y="458"/>
                  </a:lnTo>
                  <a:lnTo>
                    <a:pt x="428" y="460"/>
                  </a:lnTo>
                  <a:lnTo>
                    <a:pt x="430" y="462"/>
                  </a:lnTo>
                  <a:lnTo>
                    <a:pt x="434" y="462"/>
                  </a:lnTo>
                  <a:lnTo>
                    <a:pt x="438" y="465"/>
                  </a:lnTo>
                  <a:lnTo>
                    <a:pt x="440" y="465"/>
                  </a:lnTo>
                  <a:lnTo>
                    <a:pt x="442" y="464"/>
                  </a:lnTo>
                  <a:lnTo>
                    <a:pt x="444" y="464"/>
                  </a:lnTo>
                  <a:lnTo>
                    <a:pt x="446" y="464"/>
                  </a:lnTo>
                  <a:lnTo>
                    <a:pt x="446" y="460"/>
                  </a:lnTo>
                  <a:lnTo>
                    <a:pt x="444" y="456"/>
                  </a:lnTo>
                  <a:lnTo>
                    <a:pt x="442" y="456"/>
                  </a:lnTo>
                  <a:lnTo>
                    <a:pt x="442" y="454"/>
                  </a:lnTo>
                  <a:lnTo>
                    <a:pt x="438" y="452"/>
                  </a:lnTo>
                  <a:lnTo>
                    <a:pt x="436" y="450"/>
                  </a:lnTo>
                  <a:lnTo>
                    <a:pt x="434" y="450"/>
                  </a:lnTo>
                  <a:lnTo>
                    <a:pt x="434" y="448"/>
                  </a:lnTo>
                  <a:lnTo>
                    <a:pt x="436" y="448"/>
                  </a:lnTo>
                  <a:lnTo>
                    <a:pt x="434" y="446"/>
                  </a:lnTo>
                  <a:lnTo>
                    <a:pt x="438" y="448"/>
                  </a:lnTo>
                  <a:lnTo>
                    <a:pt x="438" y="446"/>
                  </a:lnTo>
                  <a:lnTo>
                    <a:pt x="440" y="448"/>
                  </a:lnTo>
                  <a:lnTo>
                    <a:pt x="442" y="450"/>
                  </a:lnTo>
                  <a:lnTo>
                    <a:pt x="444" y="452"/>
                  </a:lnTo>
                  <a:lnTo>
                    <a:pt x="446" y="448"/>
                  </a:lnTo>
                  <a:lnTo>
                    <a:pt x="448" y="450"/>
                  </a:lnTo>
                  <a:lnTo>
                    <a:pt x="446" y="450"/>
                  </a:lnTo>
                  <a:lnTo>
                    <a:pt x="448" y="454"/>
                  </a:lnTo>
                  <a:lnTo>
                    <a:pt x="448" y="456"/>
                  </a:lnTo>
                  <a:lnTo>
                    <a:pt x="450" y="458"/>
                  </a:lnTo>
                  <a:lnTo>
                    <a:pt x="450" y="462"/>
                  </a:lnTo>
                  <a:lnTo>
                    <a:pt x="454" y="462"/>
                  </a:lnTo>
                  <a:lnTo>
                    <a:pt x="454" y="460"/>
                  </a:lnTo>
                  <a:lnTo>
                    <a:pt x="456" y="462"/>
                  </a:lnTo>
                  <a:lnTo>
                    <a:pt x="456" y="467"/>
                  </a:lnTo>
                  <a:lnTo>
                    <a:pt x="458" y="467"/>
                  </a:lnTo>
                  <a:lnTo>
                    <a:pt x="460" y="464"/>
                  </a:lnTo>
                  <a:lnTo>
                    <a:pt x="456" y="448"/>
                  </a:lnTo>
                  <a:lnTo>
                    <a:pt x="456" y="446"/>
                  </a:lnTo>
                  <a:lnTo>
                    <a:pt x="454" y="442"/>
                  </a:lnTo>
                  <a:lnTo>
                    <a:pt x="456" y="442"/>
                  </a:lnTo>
                  <a:lnTo>
                    <a:pt x="454" y="438"/>
                  </a:lnTo>
                  <a:lnTo>
                    <a:pt x="456" y="436"/>
                  </a:lnTo>
                  <a:lnTo>
                    <a:pt x="460" y="452"/>
                  </a:lnTo>
                  <a:lnTo>
                    <a:pt x="462" y="452"/>
                  </a:lnTo>
                  <a:lnTo>
                    <a:pt x="462" y="456"/>
                  </a:lnTo>
                  <a:lnTo>
                    <a:pt x="464" y="462"/>
                  </a:lnTo>
                  <a:lnTo>
                    <a:pt x="468" y="464"/>
                  </a:lnTo>
                  <a:lnTo>
                    <a:pt x="472" y="467"/>
                  </a:lnTo>
                  <a:lnTo>
                    <a:pt x="474" y="465"/>
                  </a:lnTo>
                  <a:lnTo>
                    <a:pt x="474" y="467"/>
                  </a:lnTo>
                  <a:lnTo>
                    <a:pt x="474" y="469"/>
                  </a:lnTo>
                  <a:lnTo>
                    <a:pt x="476" y="471"/>
                  </a:lnTo>
                  <a:lnTo>
                    <a:pt x="478" y="471"/>
                  </a:lnTo>
                  <a:lnTo>
                    <a:pt x="480" y="469"/>
                  </a:lnTo>
                  <a:lnTo>
                    <a:pt x="480" y="467"/>
                  </a:lnTo>
                  <a:lnTo>
                    <a:pt x="482" y="467"/>
                  </a:lnTo>
                  <a:lnTo>
                    <a:pt x="480" y="471"/>
                  </a:lnTo>
                  <a:lnTo>
                    <a:pt x="482" y="469"/>
                  </a:lnTo>
                  <a:lnTo>
                    <a:pt x="484" y="471"/>
                  </a:lnTo>
                  <a:lnTo>
                    <a:pt x="480" y="473"/>
                  </a:lnTo>
                  <a:lnTo>
                    <a:pt x="478" y="473"/>
                  </a:lnTo>
                  <a:lnTo>
                    <a:pt x="478" y="475"/>
                  </a:lnTo>
                  <a:lnTo>
                    <a:pt x="480" y="477"/>
                  </a:lnTo>
                  <a:lnTo>
                    <a:pt x="482" y="477"/>
                  </a:lnTo>
                  <a:lnTo>
                    <a:pt x="482" y="475"/>
                  </a:lnTo>
                  <a:lnTo>
                    <a:pt x="486" y="475"/>
                  </a:lnTo>
                  <a:lnTo>
                    <a:pt x="488" y="475"/>
                  </a:lnTo>
                  <a:lnTo>
                    <a:pt x="486" y="475"/>
                  </a:lnTo>
                  <a:lnTo>
                    <a:pt x="484" y="475"/>
                  </a:lnTo>
                  <a:lnTo>
                    <a:pt x="482" y="477"/>
                  </a:lnTo>
                  <a:lnTo>
                    <a:pt x="484" y="477"/>
                  </a:lnTo>
                  <a:lnTo>
                    <a:pt x="486" y="481"/>
                  </a:lnTo>
                  <a:lnTo>
                    <a:pt x="488" y="481"/>
                  </a:lnTo>
                  <a:lnTo>
                    <a:pt x="488" y="483"/>
                  </a:lnTo>
                  <a:lnTo>
                    <a:pt x="490" y="485"/>
                  </a:lnTo>
                  <a:lnTo>
                    <a:pt x="488" y="485"/>
                  </a:lnTo>
                  <a:lnTo>
                    <a:pt x="488" y="483"/>
                  </a:lnTo>
                  <a:lnTo>
                    <a:pt x="482" y="481"/>
                  </a:lnTo>
                  <a:lnTo>
                    <a:pt x="482" y="483"/>
                  </a:lnTo>
                  <a:lnTo>
                    <a:pt x="484" y="483"/>
                  </a:lnTo>
                  <a:lnTo>
                    <a:pt x="484" y="485"/>
                  </a:lnTo>
                  <a:lnTo>
                    <a:pt x="484" y="487"/>
                  </a:lnTo>
                  <a:lnTo>
                    <a:pt x="484" y="489"/>
                  </a:lnTo>
                  <a:lnTo>
                    <a:pt x="486" y="489"/>
                  </a:lnTo>
                  <a:lnTo>
                    <a:pt x="488" y="489"/>
                  </a:lnTo>
                  <a:lnTo>
                    <a:pt x="488" y="491"/>
                  </a:lnTo>
                  <a:lnTo>
                    <a:pt x="484" y="491"/>
                  </a:lnTo>
                  <a:lnTo>
                    <a:pt x="484" y="493"/>
                  </a:lnTo>
                  <a:lnTo>
                    <a:pt x="486" y="495"/>
                  </a:lnTo>
                  <a:lnTo>
                    <a:pt x="488" y="495"/>
                  </a:lnTo>
                  <a:lnTo>
                    <a:pt x="490" y="497"/>
                  </a:lnTo>
                  <a:lnTo>
                    <a:pt x="492" y="495"/>
                  </a:lnTo>
                  <a:lnTo>
                    <a:pt x="492" y="497"/>
                  </a:lnTo>
                  <a:lnTo>
                    <a:pt x="494" y="499"/>
                  </a:lnTo>
                  <a:lnTo>
                    <a:pt x="490" y="497"/>
                  </a:lnTo>
                  <a:lnTo>
                    <a:pt x="490" y="499"/>
                  </a:lnTo>
                  <a:lnTo>
                    <a:pt x="494" y="503"/>
                  </a:lnTo>
                  <a:lnTo>
                    <a:pt x="496" y="503"/>
                  </a:lnTo>
                  <a:lnTo>
                    <a:pt x="498" y="503"/>
                  </a:lnTo>
                  <a:lnTo>
                    <a:pt x="498" y="505"/>
                  </a:lnTo>
                  <a:lnTo>
                    <a:pt x="500" y="507"/>
                  </a:lnTo>
                  <a:lnTo>
                    <a:pt x="500" y="511"/>
                  </a:lnTo>
                  <a:lnTo>
                    <a:pt x="502" y="513"/>
                  </a:lnTo>
                  <a:lnTo>
                    <a:pt x="504" y="515"/>
                  </a:lnTo>
                  <a:lnTo>
                    <a:pt x="506" y="517"/>
                  </a:lnTo>
                  <a:lnTo>
                    <a:pt x="510" y="519"/>
                  </a:lnTo>
                  <a:lnTo>
                    <a:pt x="506" y="519"/>
                  </a:lnTo>
                  <a:lnTo>
                    <a:pt x="504" y="521"/>
                  </a:lnTo>
                  <a:lnTo>
                    <a:pt x="504" y="523"/>
                  </a:lnTo>
                  <a:lnTo>
                    <a:pt x="504" y="529"/>
                  </a:lnTo>
                  <a:lnTo>
                    <a:pt x="502" y="529"/>
                  </a:lnTo>
                  <a:lnTo>
                    <a:pt x="500" y="531"/>
                  </a:lnTo>
                  <a:lnTo>
                    <a:pt x="502" y="533"/>
                  </a:lnTo>
                  <a:lnTo>
                    <a:pt x="504" y="535"/>
                  </a:lnTo>
                  <a:lnTo>
                    <a:pt x="504" y="533"/>
                  </a:lnTo>
                  <a:lnTo>
                    <a:pt x="506" y="533"/>
                  </a:lnTo>
                  <a:lnTo>
                    <a:pt x="506" y="531"/>
                  </a:lnTo>
                  <a:lnTo>
                    <a:pt x="508" y="529"/>
                  </a:lnTo>
                  <a:lnTo>
                    <a:pt x="508" y="527"/>
                  </a:lnTo>
                  <a:lnTo>
                    <a:pt x="508" y="525"/>
                  </a:lnTo>
                  <a:lnTo>
                    <a:pt x="510" y="525"/>
                  </a:lnTo>
                  <a:lnTo>
                    <a:pt x="512" y="525"/>
                  </a:lnTo>
                  <a:lnTo>
                    <a:pt x="514" y="523"/>
                  </a:lnTo>
                  <a:lnTo>
                    <a:pt x="516" y="521"/>
                  </a:lnTo>
                  <a:lnTo>
                    <a:pt x="518" y="523"/>
                  </a:lnTo>
                  <a:lnTo>
                    <a:pt x="516" y="523"/>
                  </a:lnTo>
                  <a:lnTo>
                    <a:pt x="516" y="525"/>
                  </a:lnTo>
                  <a:lnTo>
                    <a:pt x="518" y="527"/>
                  </a:lnTo>
                  <a:lnTo>
                    <a:pt x="519" y="531"/>
                  </a:lnTo>
                  <a:lnTo>
                    <a:pt x="519" y="533"/>
                  </a:lnTo>
                  <a:lnTo>
                    <a:pt x="519" y="535"/>
                  </a:lnTo>
                  <a:lnTo>
                    <a:pt x="519" y="541"/>
                  </a:lnTo>
                  <a:lnTo>
                    <a:pt x="521" y="541"/>
                  </a:lnTo>
                  <a:lnTo>
                    <a:pt x="523" y="541"/>
                  </a:lnTo>
                  <a:lnTo>
                    <a:pt x="525" y="545"/>
                  </a:lnTo>
                  <a:lnTo>
                    <a:pt x="523" y="545"/>
                  </a:lnTo>
                  <a:lnTo>
                    <a:pt x="523" y="547"/>
                  </a:lnTo>
                  <a:lnTo>
                    <a:pt x="521" y="547"/>
                  </a:lnTo>
                  <a:lnTo>
                    <a:pt x="519" y="547"/>
                  </a:lnTo>
                  <a:lnTo>
                    <a:pt x="519" y="553"/>
                  </a:lnTo>
                  <a:lnTo>
                    <a:pt x="519" y="555"/>
                  </a:lnTo>
                  <a:lnTo>
                    <a:pt x="521" y="551"/>
                  </a:lnTo>
                  <a:lnTo>
                    <a:pt x="521" y="553"/>
                  </a:lnTo>
                  <a:lnTo>
                    <a:pt x="523" y="553"/>
                  </a:lnTo>
                  <a:lnTo>
                    <a:pt x="525" y="551"/>
                  </a:lnTo>
                  <a:lnTo>
                    <a:pt x="529" y="547"/>
                  </a:lnTo>
                  <a:lnTo>
                    <a:pt x="531" y="547"/>
                  </a:lnTo>
                  <a:lnTo>
                    <a:pt x="531" y="549"/>
                  </a:lnTo>
                  <a:lnTo>
                    <a:pt x="531" y="551"/>
                  </a:lnTo>
                  <a:lnTo>
                    <a:pt x="529" y="553"/>
                  </a:lnTo>
                  <a:lnTo>
                    <a:pt x="529" y="555"/>
                  </a:lnTo>
                  <a:lnTo>
                    <a:pt x="531" y="557"/>
                  </a:lnTo>
                  <a:lnTo>
                    <a:pt x="529" y="555"/>
                  </a:lnTo>
                  <a:lnTo>
                    <a:pt x="527" y="557"/>
                  </a:lnTo>
                  <a:lnTo>
                    <a:pt x="527" y="559"/>
                  </a:lnTo>
                  <a:lnTo>
                    <a:pt x="525" y="559"/>
                  </a:lnTo>
                  <a:lnTo>
                    <a:pt x="525" y="563"/>
                  </a:lnTo>
                  <a:lnTo>
                    <a:pt x="527" y="563"/>
                  </a:lnTo>
                  <a:lnTo>
                    <a:pt x="529" y="567"/>
                  </a:lnTo>
                  <a:lnTo>
                    <a:pt x="533" y="567"/>
                  </a:lnTo>
                  <a:lnTo>
                    <a:pt x="533" y="569"/>
                  </a:lnTo>
                  <a:lnTo>
                    <a:pt x="531" y="569"/>
                  </a:lnTo>
                  <a:lnTo>
                    <a:pt x="531" y="571"/>
                  </a:lnTo>
                  <a:lnTo>
                    <a:pt x="531" y="573"/>
                  </a:lnTo>
                  <a:lnTo>
                    <a:pt x="535" y="579"/>
                  </a:lnTo>
                  <a:lnTo>
                    <a:pt x="537" y="581"/>
                  </a:lnTo>
                  <a:lnTo>
                    <a:pt x="541" y="585"/>
                  </a:lnTo>
                  <a:lnTo>
                    <a:pt x="541" y="587"/>
                  </a:lnTo>
                  <a:lnTo>
                    <a:pt x="543" y="587"/>
                  </a:lnTo>
                  <a:lnTo>
                    <a:pt x="543" y="585"/>
                  </a:lnTo>
                  <a:lnTo>
                    <a:pt x="545" y="585"/>
                  </a:lnTo>
                  <a:lnTo>
                    <a:pt x="545" y="587"/>
                  </a:lnTo>
                  <a:lnTo>
                    <a:pt x="545" y="593"/>
                  </a:lnTo>
                  <a:lnTo>
                    <a:pt x="543" y="597"/>
                  </a:lnTo>
                  <a:lnTo>
                    <a:pt x="545" y="599"/>
                  </a:lnTo>
                  <a:lnTo>
                    <a:pt x="547" y="603"/>
                  </a:lnTo>
                  <a:lnTo>
                    <a:pt x="549" y="603"/>
                  </a:lnTo>
                  <a:lnTo>
                    <a:pt x="549" y="607"/>
                  </a:lnTo>
                  <a:lnTo>
                    <a:pt x="551" y="607"/>
                  </a:lnTo>
                  <a:lnTo>
                    <a:pt x="555" y="607"/>
                  </a:lnTo>
                  <a:lnTo>
                    <a:pt x="557" y="607"/>
                  </a:lnTo>
                  <a:lnTo>
                    <a:pt x="557" y="609"/>
                  </a:lnTo>
                  <a:lnTo>
                    <a:pt x="555" y="611"/>
                  </a:lnTo>
                  <a:lnTo>
                    <a:pt x="559" y="611"/>
                  </a:lnTo>
                  <a:lnTo>
                    <a:pt x="561" y="609"/>
                  </a:lnTo>
                  <a:lnTo>
                    <a:pt x="561" y="611"/>
                  </a:lnTo>
                  <a:lnTo>
                    <a:pt x="561" y="613"/>
                  </a:lnTo>
                  <a:lnTo>
                    <a:pt x="563" y="613"/>
                  </a:lnTo>
                  <a:lnTo>
                    <a:pt x="563" y="615"/>
                  </a:lnTo>
                  <a:lnTo>
                    <a:pt x="561" y="619"/>
                  </a:lnTo>
                  <a:lnTo>
                    <a:pt x="563" y="619"/>
                  </a:lnTo>
                  <a:lnTo>
                    <a:pt x="563" y="627"/>
                  </a:lnTo>
                  <a:lnTo>
                    <a:pt x="563" y="629"/>
                  </a:lnTo>
                  <a:lnTo>
                    <a:pt x="565" y="627"/>
                  </a:lnTo>
                  <a:lnTo>
                    <a:pt x="567" y="625"/>
                  </a:lnTo>
                  <a:lnTo>
                    <a:pt x="569" y="627"/>
                  </a:lnTo>
                  <a:lnTo>
                    <a:pt x="567" y="629"/>
                  </a:lnTo>
                  <a:lnTo>
                    <a:pt x="571" y="631"/>
                  </a:lnTo>
                  <a:lnTo>
                    <a:pt x="569" y="631"/>
                  </a:lnTo>
                  <a:lnTo>
                    <a:pt x="567" y="631"/>
                  </a:lnTo>
                  <a:lnTo>
                    <a:pt x="565" y="633"/>
                  </a:lnTo>
                  <a:lnTo>
                    <a:pt x="563" y="633"/>
                  </a:lnTo>
                  <a:lnTo>
                    <a:pt x="567" y="633"/>
                  </a:lnTo>
                  <a:lnTo>
                    <a:pt x="569" y="635"/>
                  </a:lnTo>
                  <a:lnTo>
                    <a:pt x="567" y="635"/>
                  </a:lnTo>
                  <a:lnTo>
                    <a:pt x="565" y="635"/>
                  </a:lnTo>
                  <a:lnTo>
                    <a:pt x="563" y="637"/>
                  </a:lnTo>
                  <a:lnTo>
                    <a:pt x="565" y="639"/>
                  </a:lnTo>
                  <a:lnTo>
                    <a:pt x="567" y="641"/>
                  </a:lnTo>
                  <a:lnTo>
                    <a:pt x="573" y="645"/>
                  </a:lnTo>
                  <a:lnTo>
                    <a:pt x="573" y="643"/>
                  </a:lnTo>
                  <a:lnTo>
                    <a:pt x="577" y="643"/>
                  </a:lnTo>
                  <a:lnTo>
                    <a:pt x="579" y="643"/>
                  </a:lnTo>
                  <a:lnTo>
                    <a:pt x="581" y="641"/>
                  </a:lnTo>
                  <a:lnTo>
                    <a:pt x="585" y="643"/>
                  </a:lnTo>
                  <a:lnTo>
                    <a:pt x="585" y="645"/>
                  </a:lnTo>
                  <a:lnTo>
                    <a:pt x="583" y="645"/>
                  </a:lnTo>
                  <a:lnTo>
                    <a:pt x="585" y="645"/>
                  </a:lnTo>
                  <a:lnTo>
                    <a:pt x="587" y="647"/>
                  </a:lnTo>
                  <a:lnTo>
                    <a:pt x="585" y="649"/>
                  </a:lnTo>
                  <a:lnTo>
                    <a:pt x="589" y="649"/>
                  </a:lnTo>
                  <a:lnTo>
                    <a:pt x="581" y="651"/>
                  </a:lnTo>
                  <a:lnTo>
                    <a:pt x="583" y="653"/>
                  </a:lnTo>
                  <a:lnTo>
                    <a:pt x="591" y="653"/>
                  </a:lnTo>
                  <a:lnTo>
                    <a:pt x="593" y="653"/>
                  </a:lnTo>
                  <a:lnTo>
                    <a:pt x="593" y="651"/>
                  </a:lnTo>
                  <a:lnTo>
                    <a:pt x="595" y="653"/>
                  </a:lnTo>
                  <a:lnTo>
                    <a:pt x="599" y="653"/>
                  </a:lnTo>
                  <a:lnTo>
                    <a:pt x="601" y="651"/>
                  </a:lnTo>
                  <a:lnTo>
                    <a:pt x="603" y="655"/>
                  </a:lnTo>
                  <a:lnTo>
                    <a:pt x="605" y="655"/>
                  </a:lnTo>
                  <a:lnTo>
                    <a:pt x="607" y="655"/>
                  </a:lnTo>
                  <a:lnTo>
                    <a:pt x="607" y="657"/>
                  </a:lnTo>
                  <a:lnTo>
                    <a:pt x="607" y="659"/>
                  </a:lnTo>
                  <a:lnTo>
                    <a:pt x="607" y="661"/>
                  </a:lnTo>
                  <a:lnTo>
                    <a:pt x="605" y="663"/>
                  </a:lnTo>
                  <a:lnTo>
                    <a:pt x="611" y="667"/>
                  </a:lnTo>
                  <a:lnTo>
                    <a:pt x="613" y="667"/>
                  </a:lnTo>
                  <a:lnTo>
                    <a:pt x="615" y="667"/>
                  </a:lnTo>
                  <a:lnTo>
                    <a:pt x="615" y="665"/>
                  </a:lnTo>
                  <a:lnTo>
                    <a:pt x="617" y="667"/>
                  </a:lnTo>
                  <a:lnTo>
                    <a:pt x="617" y="665"/>
                  </a:lnTo>
                  <a:lnTo>
                    <a:pt x="617" y="663"/>
                  </a:lnTo>
                  <a:lnTo>
                    <a:pt x="617" y="665"/>
                  </a:lnTo>
                  <a:lnTo>
                    <a:pt x="619" y="667"/>
                  </a:lnTo>
                  <a:lnTo>
                    <a:pt x="619" y="669"/>
                  </a:lnTo>
                  <a:lnTo>
                    <a:pt x="619" y="671"/>
                  </a:lnTo>
                  <a:lnTo>
                    <a:pt x="621" y="671"/>
                  </a:lnTo>
                  <a:lnTo>
                    <a:pt x="621" y="673"/>
                  </a:lnTo>
                  <a:lnTo>
                    <a:pt x="621" y="675"/>
                  </a:lnTo>
                  <a:lnTo>
                    <a:pt x="623" y="677"/>
                  </a:lnTo>
                  <a:lnTo>
                    <a:pt x="625" y="673"/>
                  </a:lnTo>
                  <a:lnTo>
                    <a:pt x="627" y="671"/>
                  </a:lnTo>
                  <a:lnTo>
                    <a:pt x="627" y="669"/>
                  </a:lnTo>
                  <a:lnTo>
                    <a:pt x="629" y="671"/>
                  </a:lnTo>
                  <a:lnTo>
                    <a:pt x="627" y="677"/>
                  </a:lnTo>
                  <a:lnTo>
                    <a:pt x="627" y="679"/>
                  </a:lnTo>
                  <a:lnTo>
                    <a:pt x="629" y="679"/>
                  </a:lnTo>
                  <a:lnTo>
                    <a:pt x="631" y="681"/>
                  </a:lnTo>
                  <a:lnTo>
                    <a:pt x="635" y="679"/>
                  </a:lnTo>
                  <a:lnTo>
                    <a:pt x="635" y="681"/>
                  </a:lnTo>
                  <a:lnTo>
                    <a:pt x="633" y="681"/>
                  </a:lnTo>
                  <a:lnTo>
                    <a:pt x="631" y="683"/>
                  </a:lnTo>
                  <a:lnTo>
                    <a:pt x="629" y="683"/>
                  </a:lnTo>
                  <a:lnTo>
                    <a:pt x="631" y="685"/>
                  </a:lnTo>
                  <a:lnTo>
                    <a:pt x="631" y="683"/>
                  </a:lnTo>
                  <a:lnTo>
                    <a:pt x="633" y="685"/>
                  </a:lnTo>
                  <a:lnTo>
                    <a:pt x="633" y="687"/>
                  </a:lnTo>
                  <a:lnTo>
                    <a:pt x="635" y="689"/>
                  </a:lnTo>
                  <a:lnTo>
                    <a:pt x="637" y="689"/>
                  </a:lnTo>
                  <a:lnTo>
                    <a:pt x="639" y="691"/>
                  </a:lnTo>
                  <a:lnTo>
                    <a:pt x="641" y="691"/>
                  </a:lnTo>
                  <a:lnTo>
                    <a:pt x="641" y="692"/>
                  </a:lnTo>
                  <a:lnTo>
                    <a:pt x="639" y="691"/>
                  </a:lnTo>
                  <a:lnTo>
                    <a:pt x="639" y="694"/>
                  </a:lnTo>
                  <a:lnTo>
                    <a:pt x="637" y="694"/>
                  </a:lnTo>
                  <a:lnTo>
                    <a:pt x="637" y="696"/>
                  </a:lnTo>
                  <a:lnTo>
                    <a:pt x="639" y="698"/>
                  </a:lnTo>
                  <a:lnTo>
                    <a:pt x="641" y="702"/>
                  </a:lnTo>
                  <a:lnTo>
                    <a:pt x="641" y="710"/>
                  </a:lnTo>
                  <a:lnTo>
                    <a:pt x="639" y="710"/>
                  </a:lnTo>
                  <a:lnTo>
                    <a:pt x="639" y="708"/>
                  </a:lnTo>
                  <a:lnTo>
                    <a:pt x="637" y="708"/>
                  </a:lnTo>
                  <a:lnTo>
                    <a:pt x="635" y="712"/>
                  </a:lnTo>
                  <a:lnTo>
                    <a:pt x="633" y="714"/>
                  </a:lnTo>
                  <a:lnTo>
                    <a:pt x="631" y="716"/>
                  </a:lnTo>
                  <a:lnTo>
                    <a:pt x="633" y="716"/>
                  </a:lnTo>
                  <a:lnTo>
                    <a:pt x="633" y="718"/>
                  </a:lnTo>
                  <a:lnTo>
                    <a:pt x="631" y="718"/>
                  </a:lnTo>
                  <a:lnTo>
                    <a:pt x="631" y="714"/>
                  </a:lnTo>
                  <a:lnTo>
                    <a:pt x="633" y="708"/>
                  </a:lnTo>
                  <a:lnTo>
                    <a:pt x="635" y="708"/>
                  </a:lnTo>
                  <a:lnTo>
                    <a:pt x="635" y="704"/>
                  </a:lnTo>
                  <a:lnTo>
                    <a:pt x="635" y="702"/>
                  </a:lnTo>
                  <a:lnTo>
                    <a:pt x="631" y="704"/>
                  </a:lnTo>
                  <a:lnTo>
                    <a:pt x="629" y="702"/>
                  </a:lnTo>
                  <a:lnTo>
                    <a:pt x="619" y="702"/>
                  </a:lnTo>
                  <a:lnTo>
                    <a:pt x="609" y="696"/>
                  </a:lnTo>
                  <a:lnTo>
                    <a:pt x="607" y="698"/>
                  </a:lnTo>
                  <a:lnTo>
                    <a:pt x="607" y="700"/>
                  </a:lnTo>
                  <a:lnTo>
                    <a:pt x="607" y="704"/>
                  </a:lnTo>
                  <a:lnTo>
                    <a:pt x="609" y="708"/>
                  </a:lnTo>
                  <a:lnTo>
                    <a:pt x="611" y="710"/>
                  </a:lnTo>
                  <a:lnTo>
                    <a:pt x="615" y="726"/>
                  </a:lnTo>
                  <a:lnTo>
                    <a:pt x="617" y="724"/>
                  </a:lnTo>
                  <a:lnTo>
                    <a:pt x="617" y="726"/>
                  </a:lnTo>
                  <a:lnTo>
                    <a:pt x="617" y="728"/>
                  </a:lnTo>
                  <a:lnTo>
                    <a:pt x="617" y="730"/>
                  </a:lnTo>
                  <a:lnTo>
                    <a:pt x="617" y="732"/>
                  </a:lnTo>
                  <a:lnTo>
                    <a:pt x="619" y="732"/>
                  </a:lnTo>
                  <a:lnTo>
                    <a:pt x="619" y="736"/>
                  </a:lnTo>
                  <a:lnTo>
                    <a:pt x="619" y="738"/>
                  </a:lnTo>
                  <a:lnTo>
                    <a:pt x="617" y="738"/>
                  </a:lnTo>
                  <a:lnTo>
                    <a:pt x="617" y="734"/>
                  </a:lnTo>
                  <a:lnTo>
                    <a:pt x="617" y="738"/>
                  </a:lnTo>
                  <a:lnTo>
                    <a:pt x="617" y="740"/>
                  </a:lnTo>
                  <a:lnTo>
                    <a:pt x="619" y="740"/>
                  </a:lnTo>
                  <a:lnTo>
                    <a:pt x="625" y="740"/>
                  </a:lnTo>
                  <a:lnTo>
                    <a:pt x="627" y="742"/>
                  </a:lnTo>
                  <a:lnTo>
                    <a:pt x="627" y="744"/>
                  </a:lnTo>
                  <a:lnTo>
                    <a:pt x="625" y="742"/>
                  </a:lnTo>
                  <a:lnTo>
                    <a:pt x="619" y="744"/>
                  </a:lnTo>
                  <a:lnTo>
                    <a:pt x="617" y="750"/>
                  </a:lnTo>
                  <a:lnTo>
                    <a:pt x="619" y="752"/>
                  </a:lnTo>
                  <a:lnTo>
                    <a:pt x="619" y="754"/>
                  </a:lnTo>
                  <a:lnTo>
                    <a:pt x="619" y="756"/>
                  </a:lnTo>
                  <a:lnTo>
                    <a:pt x="617" y="758"/>
                  </a:lnTo>
                  <a:lnTo>
                    <a:pt x="615" y="796"/>
                  </a:lnTo>
                  <a:lnTo>
                    <a:pt x="615" y="798"/>
                  </a:lnTo>
                  <a:lnTo>
                    <a:pt x="613" y="798"/>
                  </a:lnTo>
                  <a:lnTo>
                    <a:pt x="611" y="802"/>
                  </a:lnTo>
                  <a:lnTo>
                    <a:pt x="611" y="808"/>
                  </a:lnTo>
                  <a:lnTo>
                    <a:pt x="617" y="836"/>
                  </a:lnTo>
                  <a:lnTo>
                    <a:pt x="615" y="846"/>
                  </a:lnTo>
                  <a:lnTo>
                    <a:pt x="613" y="852"/>
                  </a:lnTo>
                  <a:lnTo>
                    <a:pt x="613" y="856"/>
                  </a:lnTo>
                  <a:lnTo>
                    <a:pt x="615" y="858"/>
                  </a:lnTo>
                  <a:lnTo>
                    <a:pt x="621" y="868"/>
                  </a:lnTo>
                  <a:lnTo>
                    <a:pt x="621" y="870"/>
                  </a:lnTo>
                  <a:lnTo>
                    <a:pt x="623" y="882"/>
                  </a:lnTo>
                  <a:lnTo>
                    <a:pt x="631" y="892"/>
                  </a:lnTo>
                  <a:lnTo>
                    <a:pt x="631" y="894"/>
                  </a:lnTo>
                  <a:lnTo>
                    <a:pt x="631" y="896"/>
                  </a:lnTo>
                  <a:lnTo>
                    <a:pt x="633" y="896"/>
                  </a:lnTo>
                  <a:lnTo>
                    <a:pt x="635" y="898"/>
                  </a:lnTo>
                  <a:lnTo>
                    <a:pt x="637" y="900"/>
                  </a:lnTo>
                  <a:lnTo>
                    <a:pt x="639" y="898"/>
                  </a:lnTo>
                  <a:lnTo>
                    <a:pt x="639" y="894"/>
                  </a:lnTo>
                  <a:lnTo>
                    <a:pt x="641" y="894"/>
                  </a:lnTo>
                  <a:lnTo>
                    <a:pt x="645" y="896"/>
                  </a:lnTo>
                  <a:lnTo>
                    <a:pt x="643" y="898"/>
                  </a:lnTo>
                  <a:lnTo>
                    <a:pt x="641" y="898"/>
                  </a:lnTo>
                  <a:lnTo>
                    <a:pt x="641" y="900"/>
                  </a:lnTo>
                  <a:lnTo>
                    <a:pt x="643" y="906"/>
                  </a:lnTo>
                  <a:lnTo>
                    <a:pt x="641" y="904"/>
                  </a:lnTo>
                  <a:lnTo>
                    <a:pt x="639" y="902"/>
                  </a:lnTo>
                  <a:lnTo>
                    <a:pt x="639" y="904"/>
                  </a:lnTo>
                  <a:lnTo>
                    <a:pt x="641" y="912"/>
                  </a:lnTo>
                  <a:lnTo>
                    <a:pt x="643" y="916"/>
                  </a:lnTo>
                  <a:lnTo>
                    <a:pt x="647" y="916"/>
                  </a:lnTo>
                  <a:lnTo>
                    <a:pt x="647" y="918"/>
                  </a:lnTo>
                  <a:lnTo>
                    <a:pt x="647" y="921"/>
                  </a:lnTo>
                  <a:lnTo>
                    <a:pt x="647" y="925"/>
                  </a:lnTo>
                  <a:lnTo>
                    <a:pt x="659" y="941"/>
                  </a:lnTo>
                  <a:lnTo>
                    <a:pt x="661" y="941"/>
                  </a:lnTo>
                  <a:lnTo>
                    <a:pt x="661" y="945"/>
                  </a:lnTo>
                  <a:lnTo>
                    <a:pt x="663" y="945"/>
                  </a:lnTo>
                  <a:lnTo>
                    <a:pt x="665" y="947"/>
                  </a:lnTo>
                  <a:lnTo>
                    <a:pt x="665" y="949"/>
                  </a:lnTo>
                  <a:lnTo>
                    <a:pt x="665" y="955"/>
                  </a:lnTo>
                  <a:lnTo>
                    <a:pt x="665" y="957"/>
                  </a:lnTo>
                  <a:lnTo>
                    <a:pt x="673" y="959"/>
                  </a:lnTo>
                  <a:lnTo>
                    <a:pt x="675" y="959"/>
                  </a:lnTo>
                  <a:lnTo>
                    <a:pt x="677" y="959"/>
                  </a:lnTo>
                  <a:lnTo>
                    <a:pt x="679" y="959"/>
                  </a:lnTo>
                  <a:lnTo>
                    <a:pt x="683" y="961"/>
                  </a:lnTo>
                  <a:lnTo>
                    <a:pt x="685" y="963"/>
                  </a:lnTo>
                  <a:lnTo>
                    <a:pt x="689" y="965"/>
                  </a:lnTo>
                  <a:lnTo>
                    <a:pt x="691" y="967"/>
                  </a:lnTo>
                  <a:lnTo>
                    <a:pt x="691" y="965"/>
                  </a:lnTo>
                  <a:lnTo>
                    <a:pt x="693" y="965"/>
                  </a:lnTo>
                  <a:lnTo>
                    <a:pt x="695" y="967"/>
                  </a:lnTo>
                  <a:lnTo>
                    <a:pt x="697" y="969"/>
                  </a:lnTo>
                  <a:lnTo>
                    <a:pt x="697" y="971"/>
                  </a:lnTo>
                  <a:lnTo>
                    <a:pt x="699" y="971"/>
                  </a:lnTo>
                  <a:lnTo>
                    <a:pt x="711" y="981"/>
                  </a:lnTo>
                  <a:lnTo>
                    <a:pt x="713" y="983"/>
                  </a:lnTo>
                  <a:lnTo>
                    <a:pt x="713" y="991"/>
                  </a:lnTo>
                  <a:lnTo>
                    <a:pt x="715" y="993"/>
                  </a:lnTo>
                  <a:lnTo>
                    <a:pt x="715" y="995"/>
                  </a:lnTo>
                  <a:lnTo>
                    <a:pt x="717" y="997"/>
                  </a:lnTo>
                  <a:lnTo>
                    <a:pt x="717" y="999"/>
                  </a:lnTo>
                  <a:lnTo>
                    <a:pt x="719" y="1001"/>
                  </a:lnTo>
                  <a:lnTo>
                    <a:pt x="721" y="1001"/>
                  </a:lnTo>
                  <a:lnTo>
                    <a:pt x="721" y="1003"/>
                  </a:lnTo>
                  <a:lnTo>
                    <a:pt x="721" y="1007"/>
                  </a:lnTo>
                  <a:lnTo>
                    <a:pt x="727" y="1015"/>
                  </a:lnTo>
                  <a:lnTo>
                    <a:pt x="727" y="1017"/>
                  </a:lnTo>
                  <a:lnTo>
                    <a:pt x="727" y="1019"/>
                  </a:lnTo>
                  <a:lnTo>
                    <a:pt x="729" y="1019"/>
                  </a:lnTo>
                  <a:lnTo>
                    <a:pt x="729" y="1023"/>
                  </a:lnTo>
                  <a:lnTo>
                    <a:pt x="729" y="1025"/>
                  </a:lnTo>
                  <a:lnTo>
                    <a:pt x="731" y="1027"/>
                  </a:lnTo>
                  <a:lnTo>
                    <a:pt x="731" y="1025"/>
                  </a:lnTo>
                  <a:lnTo>
                    <a:pt x="735" y="1037"/>
                  </a:lnTo>
                  <a:lnTo>
                    <a:pt x="737" y="1037"/>
                  </a:lnTo>
                  <a:lnTo>
                    <a:pt x="739" y="1039"/>
                  </a:lnTo>
                  <a:lnTo>
                    <a:pt x="741" y="1039"/>
                  </a:lnTo>
                  <a:lnTo>
                    <a:pt x="742" y="1041"/>
                  </a:lnTo>
                  <a:lnTo>
                    <a:pt x="744" y="1041"/>
                  </a:lnTo>
                  <a:lnTo>
                    <a:pt x="746" y="1047"/>
                  </a:lnTo>
                  <a:lnTo>
                    <a:pt x="748" y="1047"/>
                  </a:lnTo>
                  <a:lnTo>
                    <a:pt x="750" y="1051"/>
                  </a:lnTo>
                  <a:lnTo>
                    <a:pt x="756" y="1057"/>
                  </a:lnTo>
                  <a:lnTo>
                    <a:pt x="756" y="1061"/>
                  </a:lnTo>
                  <a:lnTo>
                    <a:pt x="756" y="1063"/>
                  </a:lnTo>
                  <a:lnTo>
                    <a:pt x="756" y="1065"/>
                  </a:lnTo>
                  <a:lnTo>
                    <a:pt x="754" y="1065"/>
                  </a:lnTo>
                  <a:lnTo>
                    <a:pt x="754" y="1067"/>
                  </a:lnTo>
                  <a:lnTo>
                    <a:pt x="756" y="1067"/>
                  </a:lnTo>
                  <a:lnTo>
                    <a:pt x="754" y="1067"/>
                  </a:lnTo>
                  <a:lnTo>
                    <a:pt x="748" y="1069"/>
                  </a:lnTo>
                  <a:lnTo>
                    <a:pt x="744" y="1067"/>
                  </a:lnTo>
                  <a:lnTo>
                    <a:pt x="744" y="1069"/>
                  </a:lnTo>
                  <a:lnTo>
                    <a:pt x="748" y="1071"/>
                  </a:lnTo>
                  <a:lnTo>
                    <a:pt x="750" y="1073"/>
                  </a:lnTo>
                  <a:lnTo>
                    <a:pt x="752" y="1077"/>
                  </a:lnTo>
                  <a:lnTo>
                    <a:pt x="754" y="1077"/>
                  </a:lnTo>
                  <a:lnTo>
                    <a:pt x="756" y="1079"/>
                  </a:lnTo>
                  <a:lnTo>
                    <a:pt x="760" y="1081"/>
                  </a:lnTo>
                  <a:lnTo>
                    <a:pt x="762" y="1083"/>
                  </a:lnTo>
                  <a:lnTo>
                    <a:pt x="764" y="1083"/>
                  </a:lnTo>
                  <a:lnTo>
                    <a:pt x="766" y="1085"/>
                  </a:lnTo>
                  <a:lnTo>
                    <a:pt x="770" y="1081"/>
                  </a:lnTo>
                  <a:lnTo>
                    <a:pt x="770" y="1083"/>
                  </a:lnTo>
                  <a:lnTo>
                    <a:pt x="770" y="1085"/>
                  </a:lnTo>
                  <a:lnTo>
                    <a:pt x="774" y="1089"/>
                  </a:lnTo>
                  <a:lnTo>
                    <a:pt x="778" y="1093"/>
                  </a:lnTo>
                  <a:lnTo>
                    <a:pt x="780" y="1093"/>
                  </a:lnTo>
                  <a:lnTo>
                    <a:pt x="784" y="1099"/>
                  </a:lnTo>
                  <a:lnTo>
                    <a:pt x="784" y="1107"/>
                  </a:lnTo>
                  <a:lnTo>
                    <a:pt x="782" y="1113"/>
                  </a:lnTo>
                  <a:lnTo>
                    <a:pt x="782" y="1115"/>
                  </a:lnTo>
                  <a:lnTo>
                    <a:pt x="784" y="1113"/>
                  </a:lnTo>
                  <a:lnTo>
                    <a:pt x="784" y="1115"/>
                  </a:lnTo>
                  <a:lnTo>
                    <a:pt x="786" y="1115"/>
                  </a:lnTo>
                  <a:lnTo>
                    <a:pt x="788" y="1115"/>
                  </a:lnTo>
                  <a:lnTo>
                    <a:pt x="788" y="1117"/>
                  </a:lnTo>
                  <a:lnTo>
                    <a:pt x="788" y="1119"/>
                  </a:lnTo>
                  <a:lnTo>
                    <a:pt x="790" y="1119"/>
                  </a:lnTo>
                  <a:lnTo>
                    <a:pt x="790" y="1121"/>
                  </a:lnTo>
                  <a:lnTo>
                    <a:pt x="804" y="1131"/>
                  </a:lnTo>
                  <a:lnTo>
                    <a:pt x="806" y="1133"/>
                  </a:lnTo>
                  <a:lnTo>
                    <a:pt x="810" y="1135"/>
                  </a:lnTo>
                  <a:lnTo>
                    <a:pt x="812" y="1141"/>
                  </a:lnTo>
                  <a:lnTo>
                    <a:pt x="814" y="1143"/>
                  </a:lnTo>
                  <a:lnTo>
                    <a:pt x="816" y="1143"/>
                  </a:lnTo>
                  <a:lnTo>
                    <a:pt x="818" y="1141"/>
                  </a:lnTo>
                  <a:lnTo>
                    <a:pt x="820" y="1137"/>
                  </a:lnTo>
                  <a:lnTo>
                    <a:pt x="820" y="1135"/>
                  </a:lnTo>
                  <a:lnTo>
                    <a:pt x="816" y="1129"/>
                  </a:lnTo>
                  <a:lnTo>
                    <a:pt x="816" y="1127"/>
                  </a:lnTo>
                  <a:lnTo>
                    <a:pt x="810" y="1123"/>
                  </a:lnTo>
                  <a:lnTo>
                    <a:pt x="808" y="1125"/>
                  </a:lnTo>
                  <a:lnTo>
                    <a:pt x="806" y="1123"/>
                  </a:lnTo>
                  <a:lnTo>
                    <a:pt x="804" y="1119"/>
                  </a:lnTo>
                  <a:lnTo>
                    <a:pt x="802" y="1119"/>
                  </a:lnTo>
                  <a:lnTo>
                    <a:pt x="802" y="1113"/>
                  </a:lnTo>
                  <a:lnTo>
                    <a:pt x="800" y="1109"/>
                  </a:lnTo>
                  <a:lnTo>
                    <a:pt x="800" y="1103"/>
                  </a:lnTo>
                  <a:lnTo>
                    <a:pt x="798" y="1103"/>
                  </a:lnTo>
                  <a:lnTo>
                    <a:pt x="796" y="1099"/>
                  </a:lnTo>
                  <a:lnTo>
                    <a:pt x="794" y="1091"/>
                  </a:lnTo>
                  <a:lnTo>
                    <a:pt x="792" y="1085"/>
                  </a:lnTo>
                  <a:lnTo>
                    <a:pt x="790" y="1083"/>
                  </a:lnTo>
                  <a:lnTo>
                    <a:pt x="788" y="1083"/>
                  </a:lnTo>
                  <a:lnTo>
                    <a:pt x="788" y="1087"/>
                  </a:lnTo>
                  <a:lnTo>
                    <a:pt x="790" y="1087"/>
                  </a:lnTo>
                  <a:lnTo>
                    <a:pt x="788" y="1087"/>
                  </a:lnTo>
                  <a:lnTo>
                    <a:pt x="788" y="1085"/>
                  </a:lnTo>
                  <a:lnTo>
                    <a:pt x="786" y="1081"/>
                  </a:lnTo>
                  <a:lnTo>
                    <a:pt x="786" y="1079"/>
                  </a:lnTo>
                  <a:lnTo>
                    <a:pt x="784" y="1079"/>
                  </a:lnTo>
                  <a:lnTo>
                    <a:pt x="782" y="1077"/>
                  </a:lnTo>
                  <a:lnTo>
                    <a:pt x="782" y="1075"/>
                  </a:lnTo>
                  <a:lnTo>
                    <a:pt x="780" y="1073"/>
                  </a:lnTo>
                  <a:lnTo>
                    <a:pt x="776" y="1067"/>
                  </a:lnTo>
                  <a:lnTo>
                    <a:pt x="774" y="1059"/>
                  </a:lnTo>
                  <a:lnTo>
                    <a:pt x="772" y="1057"/>
                  </a:lnTo>
                  <a:lnTo>
                    <a:pt x="770" y="1055"/>
                  </a:lnTo>
                  <a:lnTo>
                    <a:pt x="768" y="1051"/>
                  </a:lnTo>
                  <a:lnTo>
                    <a:pt x="766" y="1051"/>
                  </a:lnTo>
                  <a:lnTo>
                    <a:pt x="764" y="1051"/>
                  </a:lnTo>
                  <a:lnTo>
                    <a:pt x="762" y="1047"/>
                  </a:lnTo>
                  <a:lnTo>
                    <a:pt x="762" y="1045"/>
                  </a:lnTo>
                  <a:lnTo>
                    <a:pt x="756" y="1039"/>
                  </a:lnTo>
                  <a:lnTo>
                    <a:pt x="756" y="1037"/>
                  </a:lnTo>
                  <a:lnTo>
                    <a:pt x="754" y="1037"/>
                  </a:lnTo>
                  <a:lnTo>
                    <a:pt x="752" y="1037"/>
                  </a:lnTo>
                  <a:lnTo>
                    <a:pt x="750" y="1031"/>
                  </a:lnTo>
                  <a:lnTo>
                    <a:pt x="748" y="1017"/>
                  </a:lnTo>
                  <a:lnTo>
                    <a:pt x="746" y="1015"/>
                  </a:lnTo>
                  <a:lnTo>
                    <a:pt x="746" y="1007"/>
                  </a:lnTo>
                  <a:lnTo>
                    <a:pt x="746" y="1005"/>
                  </a:lnTo>
                  <a:lnTo>
                    <a:pt x="744" y="1003"/>
                  </a:lnTo>
                  <a:lnTo>
                    <a:pt x="748" y="1003"/>
                  </a:lnTo>
                  <a:lnTo>
                    <a:pt x="750" y="1005"/>
                  </a:lnTo>
                  <a:lnTo>
                    <a:pt x="752" y="1005"/>
                  </a:lnTo>
                  <a:lnTo>
                    <a:pt x="752" y="1007"/>
                  </a:lnTo>
                  <a:lnTo>
                    <a:pt x="756" y="1009"/>
                  </a:lnTo>
                  <a:lnTo>
                    <a:pt x="760" y="1007"/>
                  </a:lnTo>
                  <a:lnTo>
                    <a:pt x="762" y="1009"/>
                  </a:lnTo>
                  <a:lnTo>
                    <a:pt x="762" y="1011"/>
                  </a:lnTo>
                  <a:lnTo>
                    <a:pt x="768" y="1013"/>
                  </a:lnTo>
                  <a:lnTo>
                    <a:pt x="770" y="1015"/>
                  </a:lnTo>
                  <a:lnTo>
                    <a:pt x="770" y="1021"/>
                  </a:lnTo>
                  <a:lnTo>
                    <a:pt x="772" y="1025"/>
                  </a:lnTo>
                  <a:lnTo>
                    <a:pt x="772" y="1027"/>
                  </a:lnTo>
                  <a:lnTo>
                    <a:pt x="774" y="1029"/>
                  </a:lnTo>
                  <a:lnTo>
                    <a:pt x="774" y="1033"/>
                  </a:lnTo>
                  <a:lnTo>
                    <a:pt x="776" y="1035"/>
                  </a:lnTo>
                  <a:lnTo>
                    <a:pt x="778" y="1037"/>
                  </a:lnTo>
                  <a:lnTo>
                    <a:pt x="778" y="1041"/>
                  </a:lnTo>
                  <a:lnTo>
                    <a:pt x="780" y="1043"/>
                  </a:lnTo>
                  <a:lnTo>
                    <a:pt x="782" y="1045"/>
                  </a:lnTo>
                  <a:lnTo>
                    <a:pt x="784" y="1049"/>
                  </a:lnTo>
                  <a:lnTo>
                    <a:pt x="786" y="1051"/>
                  </a:lnTo>
                  <a:lnTo>
                    <a:pt x="786" y="1055"/>
                  </a:lnTo>
                  <a:lnTo>
                    <a:pt x="790" y="1057"/>
                  </a:lnTo>
                  <a:lnTo>
                    <a:pt x="792" y="1059"/>
                  </a:lnTo>
                  <a:lnTo>
                    <a:pt x="796" y="1063"/>
                  </a:lnTo>
                  <a:lnTo>
                    <a:pt x="798" y="1065"/>
                  </a:lnTo>
                  <a:lnTo>
                    <a:pt x="804" y="1067"/>
                  </a:lnTo>
                  <a:lnTo>
                    <a:pt x="804" y="1071"/>
                  </a:lnTo>
                  <a:lnTo>
                    <a:pt x="804" y="1073"/>
                  </a:lnTo>
                  <a:lnTo>
                    <a:pt x="808" y="1077"/>
                  </a:lnTo>
                  <a:lnTo>
                    <a:pt x="812" y="1079"/>
                  </a:lnTo>
                  <a:lnTo>
                    <a:pt x="816" y="1083"/>
                  </a:lnTo>
                  <a:lnTo>
                    <a:pt x="816" y="1085"/>
                  </a:lnTo>
                  <a:lnTo>
                    <a:pt x="820" y="1085"/>
                  </a:lnTo>
                  <a:lnTo>
                    <a:pt x="822" y="1087"/>
                  </a:lnTo>
                  <a:lnTo>
                    <a:pt x="824" y="1089"/>
                  </a:lnTo>
                  <a:lnTo>
                    <a:pt x="824" y="1091"/>
                  </a:lnTo>
                  <a:lnTo>
                    <a:pt x="824" y="1093"/>
                  </a:lnTo>
                  <a:lnTo>
                    <a:pt x="822" y="1095"/>
                  </a:lnTo>
                  <a:lnTo>
                    <a:pt x="822" y="1099"/>
                  </a:lnTo>
                  <a:lnTo>
                    <a:pt x="822" y="1101"/>
                  </a:lnTo>
                  <a:lnTo>
                    <a:pt x="824" y="1103"/>
                  </a:lnTo>
                  <a:lnTo>
                    <a:pt x="826" y="1103"/>
                  </a:lnTo>
                  <a:lnTo>
                    <a:pt x="828" y="1101"/>
                  </a:lnTo>
                  <a:lnTo>
                    <a:pt x="828" y="1105"/>
                  </a:lnTo>
                  <a:lnTo>
                    <a:pt x="834" y="1109"/>
                  </a:lnTo>
                  <a:lnTo>
                    <a:pt x="836" y="1109"/>
                  </a:lnTo>
                  <a:lnTo>
                    <a:pt x="838" y="1107"/>
                  </a:lnTo>
                  <a:lnTo>
                    <a:pt x="842" y="1113"/>
                  </a:lnTo>
                  <a:lnTo>
                    <a:pt x="842" y="1117"/>
                  </a:lnTo>
                  <a:lnTo>
                    <a:pt x="842" y="1119"/>
                  </a:lnTo>
                  <a:lnTo>
                    <a:pt x="858" y="1131"/>
                  </a:lnTo>
                  <a:lnTo>
                    <a:pt x="858" y="1133"/>
                  </a:lnTo>
                  <a:lnTo>
                    <a:pt x="860" y="1133"/>
                  </a:lnTo>
                  <a:lnTo>
                    <a:pt x="862" y="1139"/>
                  </a:lnTo>
                  <a:lnTo>
                    <a:pt x="874" y="1148"/>
                  </a:lnTo>
                  <a:lnTo>
                    <a:pt x="874" y="1150"/>
                  </a:lnTo>
                  <a:lnTo>
                    <a:pt x="874" y="1152"/>
                  </a:lnTo>
                  <a:lnTo>
                    <a:pt x="876" y="1158"/>
                  </a:lnTo>
                  <a:lnTo>
                    <a:pt x="878" y="1160"/>
                  </a:lnTo>
                  <a:lnTo>
                    <a:pt x="878" y="1162"/>
                  </a:lnTo>
                  <a:lnTo>
                    <a:pt x="880" y="1164"/>
                  </a:lnTo>
                  <a:lnTo>
                    <a:pt x="880" y="1168"/>
                  </a:lnTo>
                  <a:lnTo>
                    <a:pt x="880" y="1170"/>
                  </a:lnTo>
                  <a:lnTo>
                    <a:pt x="878" y="1174"/>
                  </a:lnTo>
                  <a:lnTo>
                    <a:pt x="880" y="1176"/>
                  </a:lnTo>
                  <a:lnTo>
                    <a:pt x="880" y="1178"/>
                  </a:lnTo>
                  <a:lnTo>
                    <a:pt x="876" y="1180"/>
                  </a:lnTo>
                  <a:lnTo>
                    <a:pt x="874" y="1180"/>
                  </a:lnTo>
                  <a:lnTo>
                    <a:pt x="876" y="1182"/>
                  </a:lnTo>
                  <a:lnTo>
                    <a:pt x="878" y="1190"/>
                  </a:lnTo>
                  <a:lnTo>
                    <a:pt x="888" y="1198"/>
                  </a:lnTo>
                  <a:lnTo>
                    <a:pt x="892" y="1200"/>
                  </a:lnTo>
                  <a:lnTo>
                    <a:pt x="894" y="1200"/>
                  </a:lnTo>
                  <a:lnTo>
                    <a:pt x="898" y="1202"/>
                  </a:lnTo>
                  <a:lnTo>
                    <a:pt x="900" y="1204"/>
                  </a:lnTo>
                  <a:lnTo>
                    <a:pt x="902" y="1206"/>
                  </a:lnTo>
                  <a:lnTo>
                    <a:pt x="902" y="1208"/>
                  </a:lnTo>
                  <a:lnTo>
                    <a:pt x="904" y="1208"/>
                  </a:lnTo>
                  <a:lnTo>
                    <a:pt x="904" y="1210"/>
                  </a:lnTo>
                  <a:lnTo>
                    <a:pt x="906" y="1210"/>
                  </a:lnTo>
                  <a:lnTo>
                    <a:pt x="910" y="1212"/>
                  </a:lnTo>
                  <a:lnTo>
                    <a:pt x="912" y="1212"/>
                  </a:lnTo>
                  <a:lnTo>
                    <a:pt x="912" y="1214"/>
                  </a:lnTo>
                  <a:lnTo>
                    <a:pt x="924" y="1216"/>
                  </a:lnTo>
                  <a:lnTo>
                    <a:pt x="926" y="1216"/>
                  </a:lnTo>
                  <a:lnTo>
                    <a:pt x="930" y="1218"/>
                  </a:lnTo>
                  <a:lnTo>
                    <a:pt x="932" y="1220"/>
                  </a:lnTo>
                  <a:lnTo>
                    <a:pt x="932" y="1222"/>
                  </a:lnTo>
                  <a:lnTo>
                    <a:pt x="934" y="1222"/>
                  </a:lnTo>
                  <a:lnTo>
                    <a:pt x="938" y="1224"/>
                  </a:lnTo>
                  <a:lnTo>
                    <a:pt x="938" y="1226"/>
                  </a:lnTo>
                  <a:lnTo>
                    <a:pt x="940" y="1228"/>
                  </a:lnTo>
                  <a:lnTo>
                    <a:pt x="942" y="1226"/>
                  </a:lnTo>
                  <a:lnTo>
                    <a:pt x="967" y="1236"/>
                  </a:lnTo>
                  <a:lnTo>
                    <a:pt x="969" y="1236"/>
                  </a:lnTo>
                  <a:lnTo>
                    <a:pt x="979" y="1242"/>
                  </a:lnTo>
                  <a:lnTo>
                    <a:pt x="979" y="1244"/>
                  </a:lnTo>
                  <a:lnTo>
                    <a:pt x="981" y="1244"/>
                  </a:lnTo>
                  <a:lnTo>
                    <a:pt x="983" y="1244"/>
                  </a:lnTo>
                  <a:lnTo>
                    <a:pt x="999" y="1248"/>
                  </a:lnTo>
                  <a:lnTo>
                    <a:pt x="1001" y="1250"/>
                  </a:lnTo>
                  <a:lnTo>
                    <a:pt x="1007" y="1250"/>
                  </a:lnTo>
                  <a:lnTo>
                    <a:pt x="1007" y="1248"/>
                  </a:lnTo>
                  <a:lnTo>
                    <a:pt x="1009" y="1248"/>
                  </a:lnTo>
                  <a:lnTo>
                    <a:pt x="1015" y="1246"/>
                  </a:lnTo>
                  <a:lnTo>
                    <a:pt x="1019" y="1242"/>
                  </a:lnTo>
                  <a:lnTo>
                    <a:pt x="1023" y="1242"/>
                  </a:lnTo>
                  <a:lnTo>
                    <a:pt x="1027" y="1242"/>
                  </a:lnTo>
                  <a:lnTo>
                    <a:pt x="1041" y="1248"/>
                  </a:lnTo>
                  <a:lnTo>
                    <a:pt x="1061" y="1264"/>
                  </a:lnTo>
                  <a:lnTo>
                    <a:pt x="1061" y="1266"/>
                  </a:lnTo>
                  <a:lnTo>
                    <a:pt x="1063" y="1266"/>
                  </a:lnTo>
                  <a:lnTo>
                    <a:pt x="1065" y="1268"/>
                  </a:lnTo>
                  <a:lnTo>
                    <a:pt x="1073" y="1274"/>
                  </a:lnTo>
                  <a:lnTo>
                    <a:pt x="1089" y="1276"/>
                  </a:lnTo>
                  <a:lnTo>
                    <a:pt x="1091" y="1276"/>
                  </a:lnTo>
                  <a:lnTo>
                    <a:pt x="1111" y="1284"/>
                  </a:lnTo>
                  <a:lnTo>
                    <a:pt x="1117" y="1284"/>
                  </a:lnTo>
                  <a:lnTo>
                    <a:pt x="1121" y="1282"/>
                  </a:lnTo>
                  <a:lnTo>
                    <a:pt x="1123" y="1282"/>
                  </a:lnTo>
                  <a:lnTo>
                    <a:pt x="1125" y="1282"/>
                  </a:lnTo>
                  <a:lnTo>
                    <a:pt x="1127" y="1282"/>
                  </a:lnTo>
                  <a:lnTo>
                    <a:pt x="1127" y="1284"/>
                  </a:lnTo>
                  <a:lnTo>
                    <a:pt x="1129" y="1286"/>
                  </a:lnTo>
                  <a:lnTo>
                    <a:pt x="1125" y="1286"/>
                  </a:lnTo>
                  <a:lnTo>
                    <a:pt x="1125" y="1288"/>
                  </a:lnTo>
                  <a:lnTo>
                    <a:pt x="1125" y="1290"/>
                  </a:lnTo>
                  <a:lnTo>
                    <a:pt x="1149" y="1312"/>
                  </a:lnTo>
                  <a:lnTo>
                    <a:pt x="1151" y="1314"/>
                  </a:lnTo>
                  <a:lnTo>
                    <a:pt x="1153" y="1314"/>
                  </a:lnTo>
                  <a:lnTo>
                    <a:pt x="1151" y="1314"/>
                  </a:lnTo>
                  <a:lnTo>
                    <a:pt x="1151" y="1316"/>
                  </a:lnTo>
                  <a:lnTo>
                    <a:pt x="1149" y="1316"/>
                  </a:lnTo>
                  <a:lnTo>
                    <a:pt x="1149" y="1318"/>
                  </a:lnTo>
                  <a:lnTo>
                    <a:pt x="1151" y="1318"/>
                  </a:lnTo>
                  <a:lnTo>
                    <a:pt x="1151" y="1322"/>
                  </a:lnTo>
                  <a:lnTo>
                    <a:pt x="1149" y="1322"/>
                  </a:lnTo>
                  <a:lnTo>
                    <a:pt x="1149" y="1324"/>
                  </a:lnTo>
                  <a:lnTo>
                    <a:pt x="1151" y="1328"/>
                  </a:lnTo>
                  <a:lnTo>
                    <a:pt x="1153" y="1332"/>
                  </a:lnTo>
                  <a:lnTo>
                    <a:pt x="1155" y="1332"/>
                  </a:lnTo>
                  <a:lnTo>
                    <a:pt x="1161" y="1336"/>
                  </a:lnTo>
                  <a:lnTo>
                    <a:pt x="1163" y="1332"/>
                  </a:lnTo>
                  <a:lnTo>
                    <a:pt x="1161" y="1332"/>
                  </a:lnTo>
                  <a:lnTo>
                    <a:pt x="1159" y="1330"/>
                  </a:lnTo>
                  <a:lnTo>
                    <a:pt x="1161" y="1328"/>
                  </a:lnTo>
                  <a:lnTo>
                    <a:pt x="1163" y="1328"/>
                  </a:lnTo>
                  <a:lnTo>
                    <a:pt x="1165" y="1330"/>
                  </a:lnTo>
                  <a:lnTo>
                    <a:pt x="1167" y="1334"/>
                  </a:lnTo>
                  <a:lnTo>
                    <a:pt x="1169" y="1336"/>
                  </a:lnTo>
                  <a:lnTo>
                    <a:pt x="1175" y="1340"/>
                  </a:lnTo>
                  <a:lnTo>
                    <a:pt x="1179" y="1342"/>
                  </a:lnTo>
                  <a:lnTo>
                    <a:pt x="1181" y="1350"/>
                  </a:lnTo>
                  <a:lnTo>
                    <a:pt x="1183" y="1352"/>
                  </a:lnTo>
                  <a:lnTo>
                    <a:pt x="1185" y="1352"/>
                  </a:lnTo>
                  <a:lnTo>
                    <a:pt x="1185" y="1348"/>
                  </a:lnTo>
                  <a:lnTo>
                    <a:pt x="1186" y="1348"/>
                  </a:lnTo>
                  <a:lnTo>
                    <a:pt x="1186" y="1350"/>
                  </a:lnTo>
                  <a:lnTo>
                    <a:pt x="1188" y="1354"/>
                  </a:lnTo>
                  <a:lnTo>
                    <a:pt x="1190" y="1356"/>
                  </a:lnTo>
                  <a:lnTo>
                    <a:pt x="1192" y="1354"/>
                  </a:lnTo>
                  <a:lnTo>
                    <a:pt x="1206" y="1356"/>
                  </a:lnTo>
                  <a:lnTo>
                    <a:pt x="1212" y="1364"/>
                  </a:lnTo>
                  <a:lnTo>
                    <a:pt x="1214" y="1364"/>
                  </a:lnTo>
                  <a:lnTo>
                    <a:pt x="1214" y="1362"/>
                  </a:lnTo>
                  <a:lnTo>
                    <a:pt x="1216" y="1362"/>
                  </a:lnTo>
                  <a:lnTo>
                    <a:pt x="1218" y="1370"/>
                  </a:lnTo>
                  <a:lnTo>
                    <a:pt x="1224" y="1370"/>
                  </a:lnTo>
                  <a:lnTo>
                    <a:pt x="1230" y="1366"/>
                  </a:lnTo>
                  <a:lnTo>
                    <a:pt x="1228" y="1364"/>
                  </a:lnTo>
                  <a:lnTo>
                    <a:pt x="1224" y="1360"/>
                  </a:lnTo>
                  <a:lnTo>
                    <a:pt x="1224" y="1358"/>
                  </a:lnTo>
                  <a:lnTo>
                    <a:pt x="1224" y="1356"/>
                  </a:lnTo>
                  <a:lnTo>
                    <a:pt x="1228" y="1354"/>
                  </a:lnTo>
                  <a:lnTo>
                    <a:pt x="1230" y="1354"/>
                  </a:lnTo>
                  <a:lnTo>
                    <a:pt x="1232" y="1352"/>
                  </a:lnTo>
                  <a:lnTo>
                    <a:pt x="1238" y="1346"/>
                  </a:lnTo>
                  <a:lnTo>
                    <a:pt x="1240" y="1344"/>
                  </a:lnTo>
                  <a:lnTo>
                    <a:pt x="1242" y="1344"/>
                  </a:lnTo>
                  <a:lnTo>
                    <a:pt x="1250" y="1350"/>
                  </a:lnTo>
                  <a:lnTo>
                    <a:pt x="1254" y="1352"/>
                  </a:lnTo>
                  <a:lnTo>
                    <a:pt x="1256" y="1352"/>
                  </a:lnTo>
                  <a:lnTo>
                    <a:pt x="1258" y="1352"/>
                  </a:lnTo>
                  <a:lnTo>
                    <a:pt x="1258" y="1354"/>
                  </a:lnTo>
                  <a:lnTo>
                    <a:pt x="1254" y="1356"/>
                  </a:lnTo>
                  <a:lnTo>
                    <a:pt x="1254" y="1360"/>
                  </a:lnTo>
                  <a:lnTo>
                    <a:pt x="1254" y="1362"/>
                  </a:lnTo>
                  <a:lnTo>
                    <a:pt x="1258" y="1366"/>
                  </a:lnTo>
                  <a:lnTo>
                    <a:pt x="1260" y="1368"/>
                  </a:lnTo>
                  <a:lnTo>
                    <a:pt x="1264" y="1375"/>
                  </a:lnTo>
                  <a:lnTo>
                    <a:pt x="1266" y="1377"/>
                  </a:lnTo>
                  <a:lnTo>
                    <a:pt x="1268" y="1379"/>
                  </a:lnTo>
                  <a:lnTo>
                    <a:pt x="1268" y="1389"/>
                  </a:lnTo>
                  <a:lnTo>
                    <a:pt x="1266" y="1391"/>
                  </a:lnTo>
                  <a:lnTo>
                    <a:pt x="1266" y="1393"/>
                  </a:lnTo>
                  <a:lnTo>
                    <a:pt x="1268" y="1407"/>
                  </a:lnTo>
                  <a:lnTo>
                    <a:pt x="1266" y="1413"/>
                  </a:lnTo>
                  <a:lnTo>
                    <a:pt x="1266" y="1415"/>
                  </a:lnTo>
                  <a:lnTo>
                    <a:pt x="1268" y="1415"/>
                  </a:lnTo>
                  <a:lnTo>
                    <a:pt x="1272" y="1415"/>
                  </a:lnTo>
                  <a:lnTo>
                    <a:pt x="1274" y="1415"/>
                  </a:lnTo>
                  <a:lnTo>
                    <a:pt x="1274" y="1417"/>
                  </a:lnTo>
                  <a:lnTo>
                    <a:pt x="1266" y="1425"/>
                  </a:lnTo>
                  <a:lnTo>
                    <a:pt x="1264" y="1431"/>
                  </a:lnTo>
                  <a:lnTo>
                    <a:pt x="1262" y="1431"/>
                  </a:lnTo>
                  <a:lnTo>
                    <a:pt x="1260" y="1433"/>
                  </a:lnTo>
                  <a:lnTo>
                    <a:pt x="1256" y="1433"/>
                  </a:lnTo>
                  <a:lnTo>
                    <a:pt x="1252" y="1435"/>
                  </a:lnTo>
                  <a:lnTo>
                    <a:pt x="1250" y="1441"/>
                  </a:lnTo>
                  <a:lnTo>
                    <a:pt x="1250" y="1443"/>
                  </a:lnTo>
                  <a:lnTo>
                    <a:pt x="1248" y="1445"/>
                  </a:lnTo>
                  <a:lnTo>
                    <a:pt x="1246" y="1445"/>
                  </a:lnTo>
                  <a:lnTo>
                    <a:pt x="1246" y="1447"/>
                  </a:lnTo>
                  <a:lnTo>
                    <a:pt x="1246" y="1449"/>
                  </a:lnTo>
                  <a:lnTo>
                    <a:pt x="1246" y="1451"/>
                  </a:lnTo>
                  <a:lnTo>
                    <a:pt x="1246" y="1453"/>
                  </a:lnTo>
                  <a:lnTo>
                    <a:pt x="1242" y="1453"/>
                  </a:lnTo>
                  <a:lnTo>
                    <a:pt x="1240" y="1455"/>
                  </a:lnTo>
                  <a:lnTo>
                    <a:pt x="1238" y="1457"/>
                  </a:lnTo>
                  <a:lnTo>
                    <a:pt x="1236" y="1459"/>
                  </a:lnTo>
                  <a:lnTo>
                    <a:pt x="1230" y="1459"/>
                  </a:lnTo>
                  <a:lnTo>
                    <a:pt x="1230" y="1467"/>
                  </a:lnTo>
                  <a:lnTo>
                    <a:pt x="1226" y="1473"/>
                  </a:lnTo>
                  <a:lnTo>
                    <a:pt x="1226" y="1479"/>
                  </a:lnTo>
                  <a:lnTo>
                    <a:pt x="1224" y="1481"/>
                  </a:lnTo>
                  <a:lnTo>
                    <a:pt x="1220" y="1483"/>
                  </a:lnTo>
                  <a:lnTo>
                    <a:pt x="1220" y="1485"/>
                  </a:lnTo>
                  <a:lnTo>
                    <a:pt x="1220" y="1501"/>
                  </a:lnTo>
                  <a:lnTo>
                    <a:pt x="1222" y="1503"/>
                  </a:lnTo>
                  <a:lnTo>
                    <a:pt x="1224" y="1505"/>
                  </a:lnTo>
                  <a:lnTo>
                    <a:pt x="1226" y="1507"/>
                  </a:lnTo>
                  <a:lnTo>
                    <a:pt x="1232" y="1501"/>
                  </a:lnTo>
                  <a:lnTo>
                    <a:pt x="1232" y="1503"/>
                  </a:lnTo>
                  <a:lnTo>
                    <a:pt x="1234" y="1505"/>
                  </a:lnTo>
                  <a:lnTo>
                    <a:pt x="1232" y="1513"/>
                  </a:lnTo>
                  <a:lnTo>
                    <a:pt x="1230" y="1515"/>
                  </a:lnTo>
                  <a:lnTo>
                    <a:pt x="1226" y="1517"/>
                  </a:lnTo>
                  <a:lnTo>
                    <a:pt x="1214" y="1529"/>
                  </a:lnTo>
                  <a:lnTo>
                    <a:pt x="1212" y="1533"/>
                  </a:lnTo>
                  <a:lnTo>
                    <a:pt x="1214" y="1537"/>
                  </a:lnTo>
                  <a:lnTo>
                    <a:pt x="1214" y="1539"/>
                  </a:lnTo>
                  <a:lnTo>
                    <a:pt x="1216" y="1543"/>
                  </a:lnTo>
                  <a:lnTo>
                    <a:pt x="1218" y="1547"/>
                  </a:lnTo>
                  <a:lnTo>
                    <a:pt x="1218" y="1549"/>
                  </a:lnTo>
                  <a:lnTo>
                    <a:pt x="1216" y="1551"/>
                  </a:lnTo>
                  <a:lnTo>
                    <a:pt x="1216" y="1553"/>
                  </a:lnTo>
                  <a:lnTo>
                    <a:pt x="1232" y="1565"/>
                  </a:lnTo>
                  <a:lnTo>
                    <a:pt x="1234" y="1567"/>
                  </a:lnTo>
                  <a:lnTo>
                    <a:pt x="1236" y="1569"/>
                  </a:lnTo>
                  <a:lnTo>
                    <a:pt x="1238" y="1579"/>
                  </a:lnTo>
                  <a:lnTo>
                    <a:pt x="1246" y="1587"/>
                  </a:lnTo>
                  <a:lnTo>
                    <a:pt x="1264" y="1630"/>
                  </a:lnTo>
                  <a:lnTo>
                    <a:pt x="1266" y="1632"/>
                  </a:lnTo>
                  <a:lnTo>
                    <a:pt x="1282" y="1656"/>
                  </a:lnTo>
                  <a:lnTo>
                    <a:pt x="1284" y="1662"/>
                  </a:lnTo>
                  <a:lnTo>
                    <a:pt x="1282" y="1664"/>
                  </a:lnTo>
                  <a:lnTo>
                    <a:pt x="1282" y="1666"/>
                  </a:lnTo>
                  <a:lnTo>
                    <a:pt x="1282" y="1668"/>
                  </a:lnTo>
                  <a:lnTo>
                    <a:pt x="1298" y="1686"/>
                  </a:lnTo>
                  <a:lnTo>
                    <a:pt x="1336" y="1706"/>
                  </a:lnTo>
                  <a:lnTo>
                    <a:pt x="1338" y="1706"/>
                  </a:lnTo>
                  <a:lnTo>
                    <a:pt x="1362" y="1726"/>
                  </a:lnTo>
                  <a:lnTo>
                    <a:pt x="1364" y="1726"/>
                  </a:lnTo>
                  <a:lnTo>
                    <a:pt x="1370" y="1774"/>
                  </a:lnTo>
                  <a:lnTo>
                    <a:pt x="1366" y="1796"/>
                  </a:lnTo>
                  <a:lnTo>
                    <a:pt x="1366" y="1798"/>
                  </a:lnTo>
                  <a:lnTo>
                    <a:pt x="1364" y="1798"/>
                  </a:lnTo>
                  <a:lnTo>
                    <a:pt x="1364" y="1800"/>
                  </a:lnTo>
                  <a:lnTo>
                    <a:pt x="1362" y="1804"/>
                  </a:lnTo>
                  <a:lnTo>
                    <a:pt x="1364" y="1806"/>
                  </a:lnTo>
                  <a:lnTo>
                    <a:pt x="1364" y="1835"/>
                  </a:lnTo>
                  <a:lnTo>
                    <a:pt x="1362" y="1835"/>
                  </a:lnTo>
                  <a:lnTo>
                    <a:pt x="1360" y="1839"/>
                  </a:lnTo>
                  <a:lnTo>
                    <a:pt x="1362" y="1847"/>
                  </a:lnTo>
                  <a:lnTo>
                    <a:pt x="1360" y="1859"/>
                  </a:lnTo>
                  <a:lnTo>
                    <a:pt x="1358" y="1863"/>
                  </a:lnTo>
                  <a:lnTo>
                    <a:pt x="1358" y="1867"/>
                  </a:lnTo>
                  <a:lnTo>
                    <a:pt x="1356" y="1871"/>
                  </a:lnTo>
                  <a:lnTo>
                    <a:pt x="1352" y="1885"/>
                  </a:lnTo>
                  <a:lnTo>
                    <a:pt x="1348" y="1891"/>
                  </a:lnTo>
                  <a:lnTo>
                    <a:pt x="1348" y="1893"/>
                  </a:lnTo>
                  <a:lnTo>
                    <a:pt x="1352" y="1905"/>
                  </a:lnTo>
                  <a:lnTo>
                    <a:pt x="1350" y="1909"/>
                  </a:lnTo>
                  <a:lnTo>
                    <a:pt x="1348" y="1911"/>
                  </a:lnTo>
                  <a:lnTo>
                    <a:pt x="1350" y="1953"/>
                  </a:lnTo>
                  <a:lnTo>
                    <a:pt x="1348" y="1959"/>
                  </a:lnTo>
                  <a:lnTo>
                    <a:pt x="1348" y="1969"/>
                  </a:lnTo>
                  <a:lnTo>
                    <a:pt x="1346" y="1971"/>
                  </a:lnTo>
                  <a:lnTo>
                    <a:pt x="1344" y="1979"/>
                  </a:lnTo>
                  <a:lnTo>
                    <a:pt x="1344" y="1981"/>
                  </a:lnTo>
                  <a:lnTo>
                    <a:pt x="1330" y="2019"/>
                  </a:lnTo>
                  <a:lnTo>
                    <a:pt x="1328" y="2019"/>
                  </a:lnTo>
                  <a:lnTo>
                    <a:pt x="1328" y="2017"/>
                  </a:lnTo>
                  <a:lnTo>
                    <a:pt x="1326" y="2019"/>
                  </a:lnTo>
                  <a:lnTo>
                    <a:pt x="1326" y="2027"/>
                  </a:lnTo>
                  <a:lnTo>
                    <a:pt x="1324" y="2029"/>
                  </a:lnTo>
                  <a:lnTo>
                    <a:pt x="1322" y="2027"/>
                  </a:lnTo>
                  <a:lnTo>
                    <a:pt x="1320" y="2029"/>
                  </a:lnTo>
                  <a:lnTo>
                    <a:pt x="1320" y="2039"/>
                  </a:lnTo>
                  <a:lnTo>
                    <a:pt x="1322" y="2045"/>
                  </a:lnTo>
                  <a:lnTo>
                    <a:pt x="1322" y="2051"/>
                  </a:lnTo>
                  <a:lnTo>
                    <a:pt x="1320" y="2053"/>
                  </a:lnTo>
                  <a:lnTo>
                    <a:pt x="1322" y="2056"/>
                  </a:lnTo>
                  <a:lnTo>
                    <a:pt x="1324" y="2068"/>
                  </a:lnTo>
                  <a:lnTo>
                    <a:pt x="1324" y="2070"/>
                  </a:lnTo>
                  <a:lnTo>
                    <a:pt x="1322" y="2072"/>
                  </a:lnTo>
                  <a:lnTo>
                    <a:pt x="1322" y="2074"/>
                  </a:lnTo>
                  <a:lnTo>
                    <a:pt x="1320" y="2076"/>
                  </a:lnTo>
                  <a:lnTo>
                    <a:pt x="1318" y="2104"/>
                  </a:lnTo>
                  <a:lnTo>
                    <a:pt x="1318" y="2106"/>
                  </a:lnTo>
                  <a:lnTo>
                    <a:pt x="1320" y="2106"/>
                  </a:lnTo>
                  <a:lnTo>
                    <a:pt x="1320" y="2108"/>
                  </a:lnTo>
                  <a:lnTo>
                    <a:pt x="1324" y="2110"/>
                  </a:lnTo>
                  <a:lnTo>
                    <a:pt x="1326" y="2110"/>
                  </a:lnTo>
                  <a:lnTo>
                    <a:pt x="1328" y="2108"/>
                  </a:lnTo>
                  <a:lnTo>
                    <a:pt x="1328" y="2106"/>
                  </a:lnTo>
                  <a:lnTo>
                    <a:pt x="1330" y="2106"/>
                  </a:lnTo>
                  <a:lnTo>
                    <a:pt x="1332" y="2106"/>
                  </a:lnTo>
                  <a:lnTo>
                    <a:pt x="1334" y="2108"/>
                  </a:lnTo>
                  <a:lnTo>
                    <a:pt x="1336" y="2108"/>
                  </a:lnTo>
                  <a:lnTo>
                    <a:pt x="1338" y="2108"/>
                  </a:lnTo>
                  <a:lnTo>
                    <a:pt x="1338" y="2110"/>
                  </a:lnTo>
                  <a:lnTo>
                    <a:pt x="1336" y="2110"/>
                  </a:lnTo>
                  <a:lnTo>
                    <a:pt x="1334" y="2112"/>
                  </a:lnTo>
                  <a:lnTo>
                    <a:pt x="1332" y="2114"/>
                  </a:lnTo>
                  <a:lnTo>
                    <a:pt x="1334" y="2114"/>
                  </a:lnTo>
                  <a:lnTo>
                    <a:pt x="1336" y="2114"/>
                  </a:lnTo>
                  <a:lnTo>
                    <a:pt x="1338" y="2124"/>
                  </a:lnTo>
                  <a:lnTo>
                    <a:pt x="1336" y="2120"/>
                  </a:lnTo>
                  <a:lnTo>
                    <a:pt x="1334" y="2120"/>
                  </a:lnTo>
                  <a:lnTo>
                    <a:pt x="1334" y="2122"/>
                  </a:lnTo>
                  <a:lnTo>
                    <a:pt x="1334" y="2124"/>
                  </a:lnTo>
                  <a:lnTo>
                    <a:pt x="1336" y="2126"/>
                  </a:lnTo>
                  <a:lnTo>
                    <a:pt x="1334" y="2126"/>
                  </a:lnTo>
                  <a:lnTo>
                    <a:pt x="1332" y="2128"/>
                  </a:lnTo>
                  <a:lnTo>
                    <a:pt x="1332" y="2134"/>
                  </a:lnTo>
                  <a:lnTo>
                    <a:pt x="1332" y="2138"/>
                  </a:lnTo>
                  <a:lnTo>
                    <a:pt x="1330" y="2140"/>
                  </a:lnTo>
                  <a:lnTo>
                    <a:pt x="1330" y="2142"/>
                  </a:lnTo>
                  <a:lnTo>
                    <a:pt x="1330" y="2144"/>
                  </a:lnTo>
                  <a:lnTo>
                    <a:pt x="1330" y="2146"/>
                  </a:lnTo>
                  <a:lnTo>
                    <a:pt x="1330" y="2148"/>
                  </a:lnTo>
                  <a:lnTo>
                    <a:pt x="1330" y="2150"/>
                  </a:lnTo>
                  <a:lnTo>
                    <a:pt x="1328" y="2154"/>
                  </a:lnTo>
                  <a:lnTo>
                    <a:pt x="1326" y="2154"/>
                  </a:lnTo>
                  <a:lnTo>
                    <a:pt x="1326" y="2156"/>
                  </a:lnTo>
                  <a:lnTo>
                    <a:pt x="1326" y="2158"/>
                  </a:lnTo>
                  <a:lnTo>
                    <a:pt x="1328" y="2158"/>
                  </a:lnTo>
                  <a:lnTo>
                    <a:pt x="1332" y="2160"/>
                  </a:lnTo>
                  <a:lnTo>
                    <a:pt x="1332" y="2162"/>
                  </a:lnTo>
                  <a:lnTo>
                    <a:pt x="1334" y="2162"/>
                  </a:lnTo>
                  <a:lnTo>
                    <a:pt x="1334" y="2168"/>
                  </a:lnTo>
                  <a:lnTo>
                    <a:pt x="1334" y="2170"/>
                  </a:lnTo>
                  <a:lnTo>
                    <a:pt x="1330" y="2172"/>
                  </a:lnTo>
                  <a:lnTo>
                    <a:pt x="1328" y="2172"/>
                  </a:lnTo>
                  <a:lnTo>
                    <a:pt x="1326" y="2172"/>
                  </a:lnTo>
                  <a:lnTo>
                    <a:pt x="1324" y="2174"/>
                  </a:lnTo>
                  <a:lnTo>
                    <a:pt x="1324" y="2178"/>
                  </a:lnTo>
                  <a:lnTo>
                    <a:pt x="1326" y="2178"/>
                  </a:lnTo>
                  <a:lnTo>
                    <a:pt x="1330" y="2180"/>
                  </a:lnTo>
                  <a:lnTo>
                    <a:pt x="1332" y="2180"/>
                  </a:lnTo>
                  <a:lnTo>
                    <a:pt x="1332" y="2182"/>
                  </a:lnTo>
                  <a:lnTo>
                    <a:pt x="1330" y="2182"/>
                  </a:lnTo>
                  <a:lnTo>
                    <a:pt x="1326" y="2180"/>
                  </a:lnTo>
                  <a:lnTo>
                    <a:pt x="1324" y="2180"/>
                  </a:lnTo>
                  <a:lnTo>
                    <a:pt x="1322" y="2182"/>
                  </a:lnTo>
                  <a:lnTo>
                    <a:pt x="1322" y="2184"/>
                  </a:lnTo>
                  <a:lnTo>
                    <a:pt x="1326" y="2184"/>
                  </a:lnTo>
                  <a:lnTo>
                    <a:pt x="1326" y="2182"/>
                  </a:lnTo>
                  <a:lnTo>
                    <a:pt x="1326" y="2184"/>
                  </a:lnTo>
                  <a:lnTo>
                    <a:pt x="1324" y="2186"/>
                  </a:lnTo>
                  <a:lnTo>
                    <a:pt x="1324" y="2188"/>
                  </a:lnTo>
                  <a:lnTo>
                    <a:pt x="1326" y="2188"/>
                  </a:lnTo>
                  <a:lnTo>
                    <a:pt x="1322" y="2188"/>
                  </a:lnTo>
                  <a:lnTo>
                    <a:pt x="1322" y="2190"/>
                  </a:lnTo>
                  <a:lnTo>
                    <a:pt x="1320" y="2196"/>
                  </a:lnTo>
                  <a:lnTo>
                    <a:pt x="1324" y="2190"/>
                  </a:lnTo>
                  <a:lnTo>
                    <a:pt x="1326" y="2190"/>
                  </a:lnTo>
                  <a:lnTo>
                    <a:pt x="1326" y="2192"/>
                  </a:lnTo>
                  <a:lnTo>
                    <a:pt x="1324" y="2196"/>
                  </a:lnTo>
                  <a:lnTo>
                    <a:pt x="1324" y="2198"/>
                  </a:lnTo>
                  <a:lnTo>
                    <a:pt x="1322" y="2198"/>
                  </a:lnTo>
                  <a:lnTo>
                    <a:pt x="1320" y="2200"/>
                  </a:lnTo>
                  <a:lnTo>
                    <a:pt x="1318" y="2202"/>
                  </a:lnTo>
                  <a:lnTo>
                    <a:pt x="1318" y="2204"/>
                  </a:lnTo>
                  <a:lnTo>
                    <a:pt x="1318" y="2198"/>
                  </a:lnTo>
                  <a:lnTo>
                    <a:pt x="1316" y="2198"/>
                  </a:lnTo>
                  <a:lnTo>
                    <a:pt x="1316" y="2202"/>
                  </a:lnTo>
                  <a:lnTo>
                    <a:pt x="1314" y="2200"/>
                  </a:lnTo>
                  <a:lnTo>
                    <a:pt x="1312" y="2198"/>
                  </a:lnTo>
                  <a:lnTo>
                    <a:pt x="1314" y="2196"/>
                  </a:lnTo>
                  <a:lnTo>
                    <a:pt x="1314" y="2194"/>
                  </a:lnTo>
                  <a:lnTo>
                    <a:pt x="1312" y="2194"/>
                  </a:lnTo>
                  <a:lnTo>
                    <a:pt x="1314" y="2192"/>
                  </a:lnTo>
                  <a:lnTo>
                    <a:pt x="1310" y="2190"/>
                  </a:lnTo>
                  <a:lnTo>
                    <a:pt x="1308" y="2190"/>
                  </a:lnTo>
                  <a:lnTo>
                    <a:pt x="1306" y="2190"/>
                  </a:lnTo>
                  <a:lnTo>
                    <a:pt x="1300" y="2190"/>
                  </a:lnTo>
                  <a:lnTo>
                    <a:pt x="1300" y="2192"/>
                  </a:lnTo>
                  <a:lnTo>
                    <a:pt x="1302" y="2194"/>
                  </a:lnTo>
                  <a:lnTo>
                    <a:pt x="1304" y="2194"/>
                  </a:lnTo>
                  <a:lnTo>
                    <a:pt x="1304" y="2196"/>
                  </a:lnTo>
                  <a:lnTo>
                    <a:pt x="1302" y="2198"/>
                  </a:lnTo>
                  <a:lnTo>
                    <a:pt x="1300" y="2198"/>
                  </a:lnTo>
                  <a:lnTo>
                    <a:pt x="1298" y="2200"/>
                  </a:lnTo>
                  <a:lnTo>
                    <a:pt x="1294" y="2204"/>
                  </a:lnTo>
                  <a:lnTo>
                    <a:pt x="1294" y="2208"/>
                  </a:lnTo>
                  <a:lnTo>
                    <a:pt x="1294" y="2212"/>
                  </a:lnTo>
                  <a:lnTo>
                    <a:pt x="1296" y="2212"/>
                  </a:lnTo>
                  <a:lnTo>
                    <a:pt x="1296" y="2210"/>
                  </a:lnTo>
                  <a:lnTo>
                    <a:pt x="1296" y="2208"/>
                  </a:lnTo>
                  <a:lnTo>
                    <a:pt x="1296" y="2206"/>
                  </a:lnTo>
                  <a:lnTo>
                    <a:pt x="1298" y="2204"/>
                  </a:lnTo>
                  <a:lnTo>
                    <a:pt x="1302" y="2208"/>
                  </a:lnTo>
                  <a:lnTo>
                    <a:pt x="1306" y="2208"/>
                  </a:lnTo>
                  <a:lnTo>
                    <a:pt x="1308" y="2208"/>
                  </a:lnTo>
                  <a:lnTo>
                    <a:pt x="1308" y="2206"/>
                  </a:lnTo>
                  <a:lnTo>
                    <a:pt x="1310" y="2206"/>
                  </a:lnTo>
                  <a:lnTo>
                    <a:pt x="1314" y="2210"/>
                  </a:lnTo>
                  <a:lnTo>
                    <a:pt x="1314" y="2212"/>
                  </a:lnTo>
                  <a:lnTo>
                    <a:pt x="1316" y="2212"/>
                  </a:lnTo>
                  <a:lnTo>
                    <a:pt x="1314" y="2214"/>
                  </a:lnTo>
                  <a:lnTo>
                    <a:pt x="1314" y="2216"/>
                  </a:lnTo>
                  <a:lnTo>
                    <a:pt x="1310" y="2218"/>
                  </a:lnTo>
                  <a:lnTo>
                    <a:pt x="1308" y="2222"/>
                  </a:lnTo>
                  <a:lnTo>
                    <a:pt x="1310" y="2222"/>
                  </a:lnTo>
                  <a:lnTo>
                    <a:pt x="1314" y="2224"/>
                  </a:lnTo>
                  <a:lnTo>
                    <a:pt x="1314" y="2226"/>
                  </a:lnTo>
                  <a:lnTo>
                    <a:pt x="1312" y="2228"/>
                  </a:lnTo>
                  <a:lnTo>
                    <a:pt x="1314" y="2228"/>
                  </a:lnTo>
                  <a:lnTo>
                    <a:pt x="1318" y="2228"/>
                  </a:lnTo>
                  <a:lnTo>
                    <a:pt x="1318" y="2226"/>
                  </a:lnTo>
                  <a:lnTo>
                    <a:pt x="1322" y="2236"/>
                  </a:lnTo>
                  <a:lnTo>
                    <a:pt x="1324" y="2238"/>
                  </a:lnTo>
                  <a:lnTo>
                    <a:pt x="1322" y="2238"/>
                  </a:lnTo>
                  <a:lnTo>
                    <a:pt x="1318" y="2234"/>
                  </a:lnTo>
                  <a:lnTo>
                    <a:pt x="1314" y="2234"/>
                  </a:lnTo>
                  <a:lnTo>
                    <a:pt x="1312" y="2234"/>
                  </a:lnTo>
                  <a:lnTo>
                    <a:pt x="1312" y="2238"/>
                  </a:lnTo>
                  <a:lnTo>
                    <a:pt x="1310" y="2232"/>
                  </a:lnTo>
                  <a:lnTo>
                    <a:pt x="1308" y="2232"/>
                  </a:lnTo>
                  <a:lnTo>
                    <a:pt x="1308" y="2238"/>
                  </a:lnTo>
                  <a:lnTo>
                    <a:pt x="1310" y="2240"/>
                  </a:lnTo>
                  <a:lnTo>
                    <a:pt x="1310" y="2242"/>
                  </a:lnTo>
                  <a:lnTo>
                    <a:pt x="1310" y="2244"/>
                  </a:lnTo>
                  <a:lnTo>
                    <a:pt x="1316" y="2242"/>
                  </a:lnTo>
                  <a:lnTo>
                    <a:pt x="1318" y="2240"/>
                  </a:lnTo>
                  <a:lnTo>
                    <a:pt x="1318" y="2246"/>
                  </a:lnTo>
                  <a:lnTo>
                    <a:pt x="1316" y="2244"/>
                  </a:lnTo>
                  <a:lnTo>
                    <a:pt x="1312" y="2244"/>
                  </a:lnTo>
                  <a:lnTo>
                    <a:pt x="1312" y="2246"/>
                  </a:lnTo>
                  <a:lnTo>
                    <a:pt x="1314" y="2248"/>
                  </a:lnTo>
                  <a:lnTo>
                    <a:pt x="1312" y="2248"/>
                  </a:lnTo>
                  <a:lnTo>
                    <a:pt x="1312" y="2250"/>
                  </a:lnTo>
                  <a:lnTo>
                    <a:pt x="1312" y="2264"/>
                  </a:lnTo>
                  <a:lnTo>
                    <a:pt x="1314" y="2264"/>
                  </a:lnTo>
                  <a:lnTo>
                    <a:pt x="1314" y="2262"/>
                  </a:lnTo>
                  <a:lnTo>
                    <a:pt x="1314" y="2260"/>
                  </a:lnTo>
                  <a:lnTo>
                    <a:pt x="1318" y="2258"/>
                  </a:lnTo>
                  <a:lnTo>
                    <a:pt x="1318" y="2256"/>
                  </a:lnTo>
                  <a:lnTo>
                    <a:pt x="1316" y="2264"/>
                  </a:lnTo>
                  <a:lnTo>
                    <a:pt x="1316" y="2266"/>
                  </a:lnTo>
                  <a:lnTo>
                    <a:pt x="1318" y="2266"/>
                  </a:lnTo>
                  <a:lnTo>
                    <a:pt x="1318" y="2268"/>
                  </a:lnTo>
                  <a:lnTo>
                    <a:pt x="1316" y="2266"/>
                  </a:lnTo>
                  <a:lnTo>
                    <a:pt x="1312" y="2270"/>
                  </a:lnTo>
                  <a:lnTo>
                    <a:pt x="1312" y="2272"/>
                  </a:lnTo>
                  <a:lnTo>
                    <a:pt x="1310" y="2276"/>
                  </a:lnTo>
                  <a:lnTo>
                    <a:pt x="1308" y="2280"/>
                  </a:lnTo>
                  <a:lnTo>
                    <a:pt x="1310" y="2283"/>
                  </a:lnTo>
                  <a:lnTo>
                    <a:pt x="1312" y="2283"/>
                  </a:lnTo>
                  <a:lnTo>
                    <a:pt x="1316" y="2285"/>
                  </a:lnTo>
                  <a:lnTo>
                    <a:pt x="1316" y="2287"/>
                  </a:lnTo>
                  <a:lnTo>
                    <a:pt x="1318" y="2287"/>
                  </a:lnTo>
                  <a:lnTo>
                    <a:pt x="1314" y="2287"/>
                  </a:lnTo>
                  <a:lnTo>
                    <a:pt x="1314" y="2291"/>
                  </a:lnTo>
                  <a:lnTo>
                    <a:pt x="1316" y="2291"/>
                  </a:lnTo>
                  <a:lnTo>
                    <a:pt x="1318" y="2291"/>
                  </a:lnTo>
                  <a:lnTo>
                    <a:pt x="1320" y="2291"/>
                  </a:lnTo>
                  <a:lnTo>
                    <a:pt x="1320" y="2293"/>
                  </a:lnTo>
                  <a:lnTo>
                    <a:pt x="1316" y="2295"/>
                  </a:lnTo>
                  <a:lnTo>
                    <a:pt x="1314" y="2295"/>
                  </a:lnTo>
                  <a:lnTo>
                    <a:pt x="1314" y="2297"/>
                  </a:lnTo>
                  <a:lnTo>
                    <a:pt x="1314" y="2299"/>
                  </a:lnTo>
                  <a:lnTo>
                    <a:pt x="1320" y="2307"/>
                  </a:lnTo>
                  <a:lnTo>
                    <a:pt x="1322" y="2311"/>
                  </a:lnTo>
                  <a:lnTo>
                    <a:pt x="1322" y="2317"/>
                  </a:lnTo>
                  <a:lnTo>
                    <a:pt x="1322" y="2321"/>
                  </a:lnTo>
                  <a:lnTo>
                    <a:pt x="1324" y="2321"/>
                  </a:lnTo>
                  <a:lnTo>
                    <a:pt x="1326" y="2321"/>
                  </a:lnTo>
                  <a:lnTo>
                    <a:pt x="1326" y="2315"/>
                  </a:lnTo>
                  <a:lnTo>
                    <a:pt x="1328" y="2319"/>
                  </a:lnTo>
                  <a:lnTo>
                    <a:pt x="1330" y="2317"/>
                  </a:lnTo>
                  <a:lnTo>
                    <a:pt x="1328" y="2313"/>
                  </a:lnTo>
                  <a:lnTo>
                    <a:pt x="1330" y="2315"/>
                  </a:lnTo>
                  <a:lnTo>
                    <a:pt x="1332" y="2315"/>
                  </a:lnTo>
                  <a:lnTo>
                    <a:pt x="1334" y="2315"/>
                  </a:lnTo>
                  <a:lnTo>
                    <a:pt x="1334" y="2313"/>
                  </a:lnTo>
                  <a:lnTo>
                    <a:pt x="1326" y="2307"/>
                  </a:lnTo>
                  <a:lnTo>
                    <a:pt x="1328" y="2307"/>
                  </a:lnTo>
                  <a:lnTo>
                    <a:pt x="1330" y="2309"/>
                  </a:lnTo>
                  <a:lnTo>
                    <a:pt x="1336" y="2315"/>
                  </a:lnTo>
                  <a:lnTo>
                    <a:pt x="1336" y="2319"/>
                  </a:lnTo>
                  <a:lnTo>
                    <a:pt x="1334" y="2319"/>
                  </a:lnTo>
                  <a:lnTo>
                    <a:pt x="1336" y="2323"/>
                  </a:lnTo>
                  <a:lnTo>
                    <a:pt x="1338" y="2325"/>
                  </a:lnTo>
                  <a:lnTo>
                    <a:pt x="1336" y="2329"/>
                  </a:lnTo>
                  <a:lnTo>
                    <a:pt x="1334" y="2329"/>
                  </a:lnTo>
                  <a:lnTo>
                    <a:pt x="1332" y="2331"/>
                  </a:lnTo>
                  <a:lnTo>
                    <a:pt x="1332" y="2333"/>
                  </a:lnTo>
                  <a:lnTo>
                    <a:pt x="1336" y="2331"/>
                  </a:lnTo>
                  <a:lnTo>
                    <a:pt x="1336" y="2333"/>
                  </a:lnTo>
                  <a:lnTo>
                    <a:pt x="1336" y="2335"/>
                  </a:lnTo>
                  <a:lnTo>
                    <a:pt x="1338" y="2333"/>
                  </a:lnTo>
                  <a:lnTo>
                    <a:pt x="1342" y="2331"/>
                  </a:lnTo>
                  <a:lnTo>
                    <a:pt x="1350" y="2333"/>
                  </a:lnTo>
                  <a:lnTo>
                    <a:pt x="1354" y="2337"/>
                  </a:lnTo>
                  <a:lnTo>
                    <a:pt x="1356" y="2339"/>
                  </a:lnTo>
                  <a:lnTo>
                    <a:pt x="1354" y="2345"/>
                  </a:lnTo>
                  <a:lnTo>
                    <a:pt x="1350" y="2347"/>
                  </a:lnTo>
                  <a:lnTo>
                    <a:pt x="1346" y="2349"/>
                  </a:lnTo>
                  <a:lnTo>
                    <a:pt x="1344" y="2349"/>
                  </a:lnTo>
                  <a:lnTo>
                    <a:pt x="1344" y="2351"/>
                  </a:lnTo>
                  <a:lnTo>
                    <a:pt x="1342" y="2353"/>
                  </a:lnTo>
                  <a:lnTo>
                    <a:pt x="1342" y="2351"/>
                  </a:lnTo>
                  <a:lnTo>
                    <a:pt x="1342" y="2349"/>
                  </a:lnTo>
                  <a:lnTo>
                    <a:pt x="1340" y="2351"/>
                  </a:lnTo>
                  <a:lnTo>
                    <a:pt x="1340" y="2353"/>
                  </a:lnTo>
                  <a:lnTo>
                    <a:pt x="1340" y="2355"/>
                  </a:lnTo>
                  <a:lnTo>
                    <a:pt x="1344" y="2359"/>
                  </a:lnTo>
                  <a:lnTo>
                    <a:pt x="1348" y="2361"/>
                  </a:lnTo>
                  <a:lnTo>
                    <a:pt x="1350" y="2361"/>
                  </a:lnTo>
                  <a:lnTo>
                    <a:pt x="1354" y="2363"/>
                  </a:lnTo>
                  <a:lnTo>
                    <a:pt x="1356" y="2363"/>
                  </a:lnTo>
                  <a:lnTo>
                    <a:pt x="1356" y="2361"/>
                  </a:lnTo>
                  <a:lnTo>
                    <a:pt x="1358" y="2359"/>
                  </a:lnTo>
                  <a:lnTo>
                    <a:pt x="1360" y="2337"/>
                  </a:lnTo>
                  <a:lnTo>
                    <a:pt x="1364" y="2335"/>
                  </a:lnTo>
                  <a:lnTo>
                    <a:pt x="1366" y="2335"/>
                  </a:lnTo>
                  <a:lnTo>
                    <a:pt x="1368" y="2335"/>
                  </a:lnTo>
                  <a:lnTo>
                    <a:pt x="1372" y="2331"/>
                  </a:lnTo>
                  <a:lnTo>
                    <a:pt x="1376" y="2331"/>
                  </a:lnTo>
                  <a:lnTo>
                    <a:pt x="1378" y="2329"/>
                  </a:lnTo>
                  <a:lnTo>
                    <a:pt x="1378" y="2327"/>
                  </a:lnTo>
                  <a:lnTo>
                    <a:pt x="1382" y="2325"/>
                  </a:lnTo>
                  <a:lnTo>
                    <a:pt x="1384" y="2325"/>
                  </a:lnTo>
                  <a:lnTo>
                    <a:pt x="1388" y="2327"/>
                  </a:lnTo>
                  <a:lnTo>
                    <a:pt x="1394" y="2327"/>
                  </a:lnTo>
                  <a:lnTo>
                    <a:pt x="1392" y="2327"/>
                  </a:lnTo>
                  <a:lnTo>
                    <a:pt x="1390" y="2325"/>
                  </a:lnTo>
                  <a:lnTo>
                    <a:pt x="1374" y="2321"/>
                  </a:lnTo>
                  <a:lnTo>
                    <a:pt x="1360" y="2321"/>
                  </a:lnTo>
                  <a:lnTo>
                    <a:pt x="1374" y="2321"/>
                  </a:lnTo>
                  <a:lnTo>
                    <a:pt x="1390" y="2325"/>
                  </a:lnTo>
                  <a:lnTo>
                    <a:pt x="1392" y="2327"/>
                  </a:lnTo>
                  <a:lnTo>
                    <a:pt x="1394" y="2327"/>
                  </a:lnTo>
                  <a:lnTo>
                    <a:pt x="1386" y="2313"/>
                  </a:lnTo>
                  <a:lnTo>
                    <a:pt x="1384" y="2311"/>
                  </a:lnTo>
                  <a:lnTo>
                    <a:pt x="1382" y="2313"/>
                  </a:lnTo>
                  <a:lnTo>
                    <a:pt x="1380" y="2311"/>
                  </a:lnTo>
                  <a:lnTo>
                    <a:pt x="1382" y="2309"/>
                  </a:lnTo>
                  <a:lnTo>
                    <a:pt x="1384" y="2309"/>
                  </a:lnTo>
                  <a:lnTo>
                    <a:pt x="1386" y="2309"/>
                  </a:lnTo>
                  <a:lnTo>
                    <a:pt x="1382" y="2297"/>
                  </a:lnTo>
                  <a:lnTo>
                    <a:pt x="1382" y="2299"/>
                  </a:lnTo>
                  <a:lnTo>
                    <a:pt x="1380" y="2299"/>
                  </a:lnTo>
                  <a:lnTo>
                    <a:pt x="1382" y="2295"/>
                  </a:lnTo>
                  <a:lnTo>
                    <a:pt x="1384" y="2285"/>
                  </a:lnTo>
                  <a:lnTo>
                    <a:pt x="1394" y="2280"/>
                  </a:lnTo>
                  <a:lnTo>
                    <a:pt x="1394" y="2278"/>
                  </a:lnTo>
                  <a:lnTo>
                    <a:pt x="1392" y="2278"/>
                  </a:lnTo>
                  <a:lnTo>
                    <a:pt x="1390" y="2276"/>
                  </a:lnTo>
                  <a:lnTo>
                    <a:pt x="1390" y="2270"/>
                  </a:lnTo>
                  <a:lnTo>
                    <a:pt x="1392" y="2276"/>
                  </a:lnTo>
                  <a:lnTo>
                    <a:pt x="1394" y="2278"/>
                  </a:lnTo>
                  <a:lnTo>
                    <a:pt x="1398" y="2278"/>
                  </a:lnTo>
                  <a:lnTo>
                    <a:pt x="1400" y="2278"/>
                  </a:lnTo>
                  <a:lnTo>
                    <a:pt x="1402" y="2274"/>
                  </a:lnTo>
                  <a:lnTo>
                    <a:pt x="1406" y="2262"/>
                  </a:lnTo>
                  <a:lnTo>
                    <a:pt x="1402" y="2262"/>
                  </a:lnTo>
                  <a:lnTo>
                    <a:pt x="1406" y="2254"/>
                  </a:lnTo>
                  <a:lnTo>
                    <a:pt x="1425" y="2236"/>
                  </a:lnTo>
                  <a:lnTo>
                    <a:pt x="1427" y="2236"/>
                  </a:lnTo>
                  <a:lnTo>
                    <a:pt x="1427" y="2234"/>
                  </a:lnTo>
                  <a:lnTo>
                    <a:pt x="1429" y="2232"/>
                  </a:lnTo>
                  <a:lnTo>
                    <a:pt x="1429" y="2228"/>
                  </a:lnTo>
                  <a:lnTo>
                    <a:pt x="1429" y="2226"/>
                  </a:lnTo>
                  <a:lnTo>
                    <a:pt x="1431" y="2224"/>
                  </a:lnTo>
                  <a:lnTo>
                    <a:pt x="1431" y="2216"/>
                  </a:lnTo>
                  <a:lnTo>
                    <a:pt x="1429" y="2214"/>
                  </a:lnTo>
                  <a:lnTo>
                    <a:pt x="1423" y="2216"/>
                  </a:lnTo>
                  <a:lnTo>
                    <a:pt x="1417" y="2212"/>
                  </a:lnTo>
                  <a:lnTo>
                    <a:pt x="1409" y="2204"/>
                  </a:lnTo>
                  <a:lnTo>
                    <a:pt x="1406" y="2196"/>
                  </a:lnTo>
                  <a:lnTo>
                    <a:pt x="1406" y="2192"/>
                  </a:lnTo>
                  <a:lnTo>
                    <a:pt x="1415" y="2178"/>
                  </a:lnTo>
                  <a:lnTo>
                    <a:pt x="1417" y="2176"/>
                  </a:lnTo>
                  <a:lnTo>
                    <a:pt x="1419" y="2176"/>
                  </a:lnTo>
                  <a:lnTo>
                    <a:pt x="1421" y="2174"/>
                  </a:lnTo>
                  <a:lnTo>
                    <a:pt x="1425" y="2172"/>
                  </a:lnTo>
                  <a:lnTo>
                    <a:pt x="1433" y="2174"/>
                  </a:lnTo>
                  <a:lnTo>
                    <a:pt x="1433" y="2172"/>
                  </a:lnTo>
                  <a:lnTo>
                    <a:pt x="1431" y="2168"/>
                  </a:lnTo>
                  <a:lnTo>
                    <a:pt x="1433" y="2164"/>
                  </a:lnTo>
                  <a:lnTo>
                    <a:pt x="1435" y="2164"/>
                  </a:lnTo>
                  <a:lnTo>
                    <a:pt x="1437" y="2162"/>
                  </a:lnTo>
                  <a:lnTo>
                    <a:pt x="1437" y="2160"/>
                  </a:lnTo>
                  <a:lnTo>
                    <a:pt x="1439" y="2152"/>
                  </a:lnTo>
                  <a:lnTo>
                    <a:pt x="1437" y="2148"/>
                  </a:lnTo>
                  <a:lnTo>
                    <a:pt x="1437" y="2144"/>
                  </a:lnTo>
                  <a:lnTo>
                    <a:pt x="1441" y="2138"/>
                  </a:lnTo>
                  <a:lnTo>
                    <a:pt x="1451" y="2134"/>
                  </a:lnTo>
                  <a:lnTo>
                    <a:pt x="1441" y="2130"/>
                  </a:lnTo>
                  <a:lnTo>
                    <a:pt x="1441" y="2128"/>
                  </a:lnTo>
                  <a:lnTo>
                    <a:pt x="1441" y="2126"/>
                  </a:lnTo>
                  <a:lnTo>
                    <a:pt x="1443" y="2126"/>
                  </a:lnTo>
                  <a:lnTo>
                    <a:pt x="1445" y="2124"/>
                  </a:lnTo>
                  <a:lnTo>
                    <a:pt x="1447" y="2124"/>
                  </a:lnTo>
                  <a:lnTo>
                    <a:pt x="1449" y="2124"/>
                  </a:lnTo>
                  <a:lnTo>
                    <a:pt x="1451" y="2126"/>
                  </a:lnTo>
                  <a:lnTo>
                    <a:pt x="1451" y="2130"/>
                  </a:lnTo>
                  <a:lnTo>
                    <a:pt x="1453" y="2130"/>
                  </a:lnTo>
                  <a:lnTo>
                    <a:pt x="1455" y="2130"/>
                  </a:lnTo>
                  <a:lnTo>
                    <a:pt x="1459" y="2130"/>
                  </a:lnTo>
                  <a:lnTo>
                    <a:pt x="1461" y="2128"/>
                  </a:lnTo>
                  <a:lnTo>
                    <a:pt x="1461" y="2126"/>
                  </a:lnTo>
                  <a:lnTo>
                    <a:pt x="1459" y="2118"/>
                  </a:lnTo>
                  <a:lnTo>
                    <a:pt x="1457" y="2116"/>
                  </a:lnTo>
                  <a:lnTo>
                    <a:pt x="1455" y="2118"/>
                  </a:lnTo>
                  <a:lnTo>
                    <a:pt x="1451" y="2118"/>
                  </a:lnTo>
                  <a:lnTo>
                    <a:pt x="1453" y="2118"/>
                  </a:lnTo>
                  <a:lnTo>
                    <a:pt x="1453" y="2122"/>
                  </a:lnTo>
                  <a:lnTo>
                    <a:pt x="1447" y="2122"/>
                  </a:lnTo>
                  <a:lnTo>
                    <a:pt x="1447" y="2120"/>
                  </a:lnTo>
                  <a:lnTo>
                    <a:pt x="1443" y="2118"/>
                  </a:lnTo>
                  <a:lnTo>
                    <a:pt x="1441" y="2116"/>
                  </a:lnTo>
                  <a:lnTo>
                    <a:pt x="1439" y="2104"/>
                  </a:lnTo>
                  <a:lnTo>
                    <a:pt x="1439" y="2098"/>
                  </a:lnTo>
                  <a:lnTo>
                    <a:pt x="1439" y="2092"/>
                  </a:lnTo>
                  <a:lnTo>
                    <a:pt x="1441" y="2090"/>
                  </a:lnTo>
                  <a:lnTo>
                    <a:pt x="1443" y="2092"/>
                  </a:lnTo>
                  <a:lnTo>
                    <a:pt x="1457" y="2098"/>
                  </a:lnTo>
                  <a:lnTo>
                    <a:pt x="1467" y="2098"/>
                  </a:lnTo>
                  <a:lnTo>
                    <a:pt x="1471" y="2096"/>
                  </a:lnTo>
                  <a:lnTo>
                    <a:pt x="1475" y="2094"/>
                  </a:lnTo>
                  <a:lnTo>
                    <a:pt x="1477" y="2092"/>
                  </a:lnTo>
                  <a:lnTo>
                    <a:pt x="1479" y="2088"/>
                  </a:lnTo>
                  <a:lnTo>
                    <a:pt x="1477" y="2082"/>
                  </a:lnTo>
                  <a:lnTo>
                    <a:pt x="1479" y="2074"/>
                  </a:lnTo>
                  <a:lnTo>
                    <a:pt x="1481" y="2074"/>
                  </a:lnTo>
                  <a:lnTo>
                    <a:pt x="1481" y="2068"/>
                  </a:lnTo>
                  <a:lnTo>
                    <a:pt x="1481" y="2066"/>
                  </a:lnTo>
                  <a:lnTo>
                    <a:pt x="1479" y="2064"/>
                  </a:lnTo>
                  <a:lnTo>
                    <a:pt x="1477" y="2056"/>
                  </a:lnTo>
                  <a:lnTo>
                    <a:pt x="1479" y="2054"/>
                  </a:lnTo>
                  <a:lnTo>
                    <a:pt x="1481" y="2058"/>
                  </a:lnTo>
                  <a:lnTo>
                    <a:pt x="1497" y="2058"/>
                  </a:lnTo>
                  <a:lnTo>
                    <a:pt x="1501" y="2058"/>
                  </a:lnTo>
                  <a:lnTo>
                    <a:pt x="1541" y="2047"/>
                  </a:lnTo>
                  <a:lnTo>
                    <a:pt x="1545" y="2045"/>
                  </a:lnTo>
                  <a:lnTo>
                    <a:pt x="1545" y="2039"/>
                  </a:lnTo>
                  <a:lnTo>
                    <a:pt x="1557" y="2023"/>
                  </a:lnTo>
                  <a:lnTo>
                    <a:pt x="1557" y="2013"/>
                  </a:lnTo>
                  <a:lnTo>
                    <a:pt x="1555" y="2013"/>
                  </a:lnTo>
                  <a:lnTo>
                    <a:pt x="1551" y="2011"/>
                  </a:lnTo>
                  <a:lnTo>
                    <a:pt x="1547" y="2007"/>
                  </a:lnTo>
                  <a:lnTo>
                    <a:pt x="1547" y="2005"/>
                  </a:lnTo>
                  <a:lnTo>
                    <a:pt x="1549" y="1997"/>
                  </a:lnTo>
                  <a:lnTo>
                    <a:pt x="1549" y="1995"/>
                  </a:lnTo>
                  <a:lnTo>
                    <a:pt x="1533" y="1983"/>
                  </a:lnTo>
                  <a:lnTo>
                    <a:pt x="1531" y="1977"/>
                  </a:lnTo>
                  <a:lnTo>
                    <a:pt x="1533" y="1973"/>
                  </a:lnTo>
                  <a:lnTo>
                    <a:pt x="1535" y="1973"/>
                  </a:lnTo>
                  <a:lnTo>
                    <a:pt x="1539" y="1977"/>
                  </a:lnTo>
                  <a:lnTo>
                    <a:pt x="1539" y="1981"/>
                  </a:lnTo>
                  <a:lnTo>
                    <a:pt x="1549" y="1981"/>
                  </a:lnTo>
                  <a:lnTo>
                    <a:pt x="1563" y="1987"/>
                  </a:lnTo>
                  <a:lnTo>
                    <a:pt x="1573" y="1987"/>
                  </a:lnTo>
                  <a:lnTo>
                    <a:pt x="1583" y="1989"/>
                  </a:lnTo>
                  <a:lnTo>
                    <a:pt x="1589" y="1985"/>
                  </a:lnTo>
                  <a:lnTo>
                    <a:pt x="1597" y="1981"/>
                  </a:lnTo>
                  <a:lnTo>
                    <a:pt x="1597" y="1977"/>
                  </a:lnTo>
                  <a:lnTo>
                    <a:pt x="1601" y="1973"/>
                  </a:lnTo>
                  <a:lnTo>
                    <a:pt x="1601" y="1969"/>
                  </a:lnTo>
                  <a:lnTo>
                    <a:pt x="1603" y="1969"/>
                  </a:lnTo>
                  <a:lnTo>
                    <a:pt x="1603" y="1967"/>
                  </a:lnTo>
                  <a:lnTo>
                    <a:pt x="1605" y="1967"/>
                  </a:lnTo>
                  <a:lnTo>
                    <a:pt x="1609" y="1961"/>
                  </a:lnTo>
                  <a:lnTo>
                    <a:pt x="1615" y="1953"/>
                  </a:lnTo>
                  <a:lnTo>
                    <a:pt x="1617" y="1947"/>
                  </a:lnTo>
                  <a:lnTo>
                    <a:pt x="1623" y="1941"/>
                  </a:lnTo>
                  <a:lnTo>
                    <a:pt x="1634" y="1933"/>
                  </a:lnTo>
                  <a:lnTo>
                    <a:pt x="1660" y="1887"/>
                  </a:lnTo>
                  <a:lnTo>
                    <a:pt x="1666" y="1885"/>
                  </a:lnTo>
                  <a:lnTo>
                    <a:pt x="1666" y="1881"/>
                  </a:lnTo>
                  <a:lnTo>
                    <a:pt x="1668" y="1879"/>
                  </a:lnTo>
                  <a:lnTo>
                    <a:pt x="1670" y="1865"/>
                  </a:lnTo>
                  <a:lnTo>
                    <a:pt x="1670" y="1863"/>
                  </a:lnTo>
                  <a:lnTo>
                    <a:pt x="1672" y="1863"/>
                  </a:lnTo>
                  <a:lnTo>
                    <a:pt x="1672" y="1861"/>
                  </a:lnTo>
                  <a:lnTo>
                    <a:pt x="1670" y="1859"/>
                  </a:lnTo>
                  <a:lnTo>
                    <a:pt x="1670" y="1855"/>
                  </a:lnTo>
                  <a:lnTo>
                    <a:pt x="1668" y="1853"/>
                  </a:lnTo>
                  <a:lnTo>
                    <a:pt x="1668" y="1849"/>
                  </a:lnTo>
                  <a:lnTo>
                    <a:pt x="1668" y="1847"/>
                  </a:lnTo>
                  <a:lnTo>
                    <a:pt x="1668" y="1845"/>
                  </a:lnTo>
                  <a:lnTo>
                    <a:pt x="1670" y="1841"/>
                  </a:lnTo>
                  <a:lnTo>
                    <a:pt x="1682" y="1826"/>
                  </a:lnTo>
                  <a:lnTo>
                    <a:pt x="1700" y="1812"/>
                  </a:lnTo>
                  <a:lnTo>
                    <a:pt x="1702" y="1812"/>
                  </a:lnTo>
                  <a:lnTo>
                    <a:pt x="1704" y="1812"/>
                  </a:lnTo>
                  <a:lnTo>
                    <a:pt x="1706" y="1810"/>
                  </a:lnTo>
                  <a:lnTo>
                    <a:pt x="1712" y="1808"/>
                  </a:lnTo>
                  <a:lnTo>
                    <a:pt x="1716" y="1806"/>
                  </a:lnTo>
                  <a:lnTo>
                    <a:pt x="1718" y="1804"/>
                  </a:lnTo>
                  <a:lnTo>
                    <a:pt x="1724" y="1802"/>
                  </a:lnTo>
                  <a:lnTo>
                    <a:pt x="1726" y="1802"/>
                  </a:lnTo>
                  <a:lnTo>
                    <a:pt x="1726" y="1800"/>
                  </a:lnTo>
                  <a:lnTo>
                    <a:pt x="1724" y="1800"/>
                  </a:lnTo>
                  <a:lnTo>
                    <a:pt x="1726" y="1798"/>
                  </a:lnTo>
                  <a:lnTo>
                    <a:pt x="1728" y="1798"/>
                  </a:lnTo>
                  <a:lnTo>
                    <a:pt x="1730" y="1798"/>
                  </a:lnTo>
                  <a:lnTo>
                    <a:pt x="1736" y="1796"/>
                  </a:lnTo>
                  <a:lnTo>
                    <a:pt x="1738" y="1798"/>
                  </a:lnTo>
                  <a:lnTo>
                    <a:pt x="1740" y="1798"/>
                  </a:lnTo>
                  <a:lnTo>
                    <a:pt x="1744" y="1796"/>
                  </a:lnTo>
                  <a:lnTo>
                    <a:pt x="1746" y="1796"/>
                  </a:lnTo>
                  <a:lnTo>
                    <a:pt x="1748" y="1796"/>
                  </a:lnTo>
                  <a:lnTo>
                    <a:pt x="1760" y="1796"/>
                  </a:lnTo>
                  <a:lnTo>
                    <a:pt x="1762" y="1790"/>
                  </a:lnTo>
                  <a:lnTo>
                    <a:pt x="1774" y="1782"/>
                  </a:lnTo>
                  <a:lnTo>
                    <a:pt x="1776" y="1772"/>
                  </a:lnTo>
                  <a:lnTo>
                    <a:pt x="1794" y="1746"/>
                  </a:lnTo>
                  <a:lnTo>
                    <a:pt x="1796" y="1726"/>
                  </a:lnTo>
                  <a:lnTo>
                    <a:pt x="1800" y="1720"/>
                  </a:lnTo>
                  <a:lnTo>
                    <a:pt x="1806" y="1654"/>
                  </a:lnTo>
                  <a:lnTo>
                    <a:pt x="1808" y="1650"/>
                  </a:lnTo>
                  <a:lnTo>
                    <a:pt x="1810" y="1650"/>
                  </a:lnTo>
                  <a:lnTo>
                    <a:pt x="1812" y="1652"/>
                  </a:lnTo>
                  <a:lnTo>
                    <a:pt x="1812" y="1650"/>
                  </a:lnTo>
                  <a:lnTo>
                    <a:pt x="1818" y="1644"/>
                  </a:lnTo>
                  <a:lnTo>
                    <a:pt x="1828" y="1626"/>
                  </a:lnTo>
                  <a:lnTo>
                    <a:pt x="1857" y="1593"/>
                  </a:lnTo>
                  <a:lnTo>
                    <a:pt x="1861" y="1563"/>
                  </a:lnTo>
                  <a:lnTo>
                    <a:pt x="1857" y="1549"/>
                  </a:lnTo>
                  <a:lnTo>
                    <a:pt x="1853" y="1543"/>
                  </a:lnTo>
                  <a:close/>
                </a:path>
              </a:pathLst>
            </a:custGeom>
            <a:solidFill>
              <a:srgbClr val="0071B4">
                <a:alpha val="34901"/>
              </a:srgbClr>
            </a:solidFill>
            <a:ln w="9525">
              <a:noFill/>
              <a:round/>
              <a:headEnd/>
              <a:tailEnd/>
            </a:ln>
          </p:spPr>
          <p:txBody>
            <a:bodyPr/>
            <a:lstStyle/>
            <a:p>
              <a:endParaRPr lang="en-US"/>
            </a:p>
          </p:txBody>
        </p:sp>
        <p:sp>
          <p:nvSpPr>
            <p:cNvPr id="14358" name="Freeform 616"/>
            <p:cNvSpPr>
              <a:spLocks/>
            </p:cNvSpPr>
            <p:nvPr/>
          </p:nvSpPr>
          <p:spPr bwMode="auto">
            <a:xfrm>
              <a:off x="1582" y="2926"/>
              <a:ext cx="6" cy="4"/>
            </a:xfrm>
            <a:custGeom>
              <a:avLst/>
              <a:gdLst>
                <a:gd name="T0" fmla="*/ 4 w 6"/>
                <a:gd name="T1" fmla="*/ 0 h 4"/>
                <a:gd name="T2" fmla="*/ 2 w 6"/>
                <a:gd name="T3" fmla="*/ 2 h 4"/>
                <a:gd name="T4" fmla="*/ 2 w 6"/>
                <a:gd name="T5" fmla="*/ 2 h 4"/>
                <a:gd name="T6" fmla="*/ 0 w 6"/>
                <a:gd name="T7" fmla="*/ 4 h 4"/>
                <a:gd name="T8" fmla="*/ 2 w 6"/>
                <a:gd name="T9" fmla="*/ 2 h 4"/>
                <a:gd name="T10" fmla="*/ 2 w 6"/>
                <a:gd name="T11" fmla="*/ 2 h 4"/>
                <a:gd name="T12" fmla="*/ 4 w 6"/>
                <a:gd name="T13" fmla="*/ 0 h 4"/>
                <a:gd name="T14" fmla="*/ 6 w 6"/>
                <a:gd name="T15" fmla="*/ 0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2" y="2"/>
                  </a:lnTo>
                  <a:lnTo>
                    <a:pt x="0" y="4"/>
                  </a:lnTo>
                  <a:lnTo>
                    <a:pt x="2" y="2"/>
                  </a:lnTo>
                  <a:lnTo>
                    <a:pt x="4" y="0"/>
                  </a:lnTo>
                  <a:lnTo>
                    <a:pt x="6" y="0"/>
                  </a:lnTo>
                  <a:lnTo>
                    <a:pt x="4" y="0"/>
                  </a:lnTo>
                  <a:close/>
                </a:path>
              </a:pathLst>
            </a:custGeom>
            <a:solidFill>
              <a:srgbClr val="0071B4">
                <a:alpha val="34901"/>
              </a:srgbClr>
            </a:solidFill>
            <a:ln w="9525">
              <a:noFill/>
              <a:round/>
              <a:headEnd/>
              <a:tailEnd/>
            </a:ln>
          </p:spPr>
          <p:txBody>
            <a:bodyPr/>
            <a:lstStyle/>
            <a:p>
              <a:endParaRPr lang="en-US"/>
            </a:p>
          </p:txBody>
        </p:sp>
        <p:sp>
          <p:nvSpPr>
            <p:cNvPr id="14359" name="Freeform 617"/>
            <p:cNvSpPr>
              <a:spLocks/>
            </p:cNvSpPr>
            <p:nvPr/>
          </p:nvSpPr>
          <p:spPr bwMode="auto">
            <a:xfrm>
              <a:off x="1588" y="2918"/>
              <a:ext cx="4" cy="6"/>
            </a:xfrm>
            <a:custGeom>
              <a:avLst/>
              <a:gdLst>
                <a:gd name="T0" fmla="*/ 4 w 4"/>
                <a:gd name="T1" fmla="*/ 2 h 6"/>
                <a:gd name="T2" fmla="*/ 2 w 4"/>
                <a:gd name="T3" fmla="*/ 4 h 6"/>
                <a:gd name="T4" fmla="*/ 0 w 4"/>
                <a:gd name="T5" fmla="*/ 4 h 6"/>
                <a:gd name="T6" fmla="*/ 0 w 4"/>
                <a:gd name="T7" fmla="*/ 4 h 6"/>
                <a:gd name="T8" fmla="*/ 0 w 4"/>
                <a:gd name="T9" fmla="*/ 6 h 6"/>
                <a:gd name="T10" fmla="*/ 0 w 4"/>
                <a:gd name="T11" fmla="*/ 4 h 6"/>
                <a:gd name="T12" fmla="*/ 0 w 4"/>
                <a:gd name="T13" fmla="*/ 4 h 6"/>
                <a:gd name="T14" fmla="*/ 2 w 4"/>
                <a:gd name="T15" fmla="*/ 4 h 6"/>
                <a:gd name="T16" fmla="*/ 4 w 4"/>
                <a:gd name="T17" fmla="*/ 2 h 6"/>
                <a:gd name="T18" fmla="*/ 4 w 4"/>
                <a:gd name="T19" fmla="*/ 0 h 6"/>
                <a:gd name="T20" fmla="*/ 4 w 4"/>
                <a:gd name="T21" fmla="*/ 0 h 6"/>
                <a:gd name="T22" fmla="*/ 4 w 4"/>
                <a:gd name="T23" fmla="*/ 0 h 6"/>
                <a:gd name="T24" fmla="*/ 4 w 4"/>
                <a:gd name="T25" fmla="*/ 2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6"/>
                <a:gd name="T41" fmla="*/ 4 w 4"/>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6">
                  <a:moveTo>
                    <a:pt x="4" y="2"/>
                  </a:moveTo>
                  <a:lnTo>
                    <a:pt x="2" y="4"/>
                  </a:lnTo>
                  <a:lnTo>
                    <a:pt x="0" y="4"/>
                  </a:lnTo>
                  <a:lnTo>
                    <a:pt x="0" y="6"/>
                  </a:lnTo>
                  <a:lnTo>
                    <a:pt x="0" y="4"/>
                  </a:lnTo>
                  <a:lnTo>
                    <a:pt x="2" y="4"/>
                  </a:lnTo>
                  <a:lnTo>
                    <a:pt x="4" y="2"/>
                  </a:lnTo>
                  <a:lnTo>
                    <a:pt x="4" y="0"/>
                  </a:lnTo>
                  <a:lnTo>
                    <a:pt x="4" y="2"/>
                  </a:lnTo>
                  <a:close/>
                </a:path>
              </a:pathLst>
            </a:custGeom>
            <a:solidFill>
              <a:srgbClr val="0071B4">
                <a:alpha val="34901"/>
              </a:srgbClr>
            </a:solidFill>
            <a:ln w="9525">
              <a:noFill/>
              <a:round/>
              <a:headEnd/>
              <a:tailEnd/>
            </a:ln>
          </p:spPr>
          <p:txBody>
            <a:bodyPr/>
            <a:lstStyle/>
            <a:p>
              <a:endParaRPr lang="en-US"/>
            </a:p>
          </p:txBody>
        </p:sp>
        <p:sp>
          <p:nvSpPr>
            <p:cNvPr id="14360" name="Freeform 618"/>
            <p:cNvSpPr>
              <a:spLocks/>
            </p:cNvSpPr>
            <p:nvPr/>
          </p:nvSpPr>
          <p:spPr bwMode="auto">
            <a:xfrm>
              <a:off x="1592" y="2912"/>
              <a:ext cx="2" cy="2"/>
            </a:xfrm>
            <a:custGeom>
              <a:avLst/>
              <a:gdLst>
                <a:gd name="T0" fmla="*/ 2 w 2"/>
                <a:gd name="T1" fmla="*/ 2 h 2"/>
                <a:gd name="T2" fmla="*/ 0 w 2"/>
                <a:gd name="T3" fmla="*/ 2 h 2"/>
                <a:gd name="T4" fmla="*/ 2 w 2"/>
                <a:gd name="T5" fmla="*/ 2 h 2"/>
                <a:gd name="T6" fmla="*/ 2 w 2"/>
                <a:gd name="T7" fmla="*/ 0 h 2"/>
                <a:gd name="T8" fmla="*/ 2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2"/>
                  </a:moveTo>
                  <a:lnTo>
                    <a:pt x="0" y="2"/>
                  </a:lnTo>
                  <a:lnTo>
                    <a:pt x="2" y="2"/>
                  </a:lnTo>
                  <a:lnTo>
                    <a:pt x="2" y="0"/>
                  </a:lnTo>
                  <a:lnTo>
                    <a:pt x="2" y="2"/>
                  </a:lnTo>
                  <a:close/>
                </a:path>
              </a:pathLst>
            </a:custGeom>
            <a:solidFill>
              <a:srgbClr val="0071B4">
                <a:alpha val="34901"/>
              </a:srgbClr>
            </a:solidFill>
            <a:ln w="9525">
              <a:noFill/>
              <a:round/>
              <a:headEnd/>
              <a:tailEnd/>
            </a:ln>
          </p:spPr>
          <p:txBody>
            <a:bodyPr/>
            <a:lstStyle/>
            <a:p>
              <a:endParaRPr lang="en-US"/>
            </a:p>
          </p:txBody>
        </p:sp>
        <p:sp>
          <p:nvSpPr>
            <p:cNvPr id="14361" name="Freeform 619"/>
            <p:cNvSpPr>
              <a:spLocks/>
            </p:cNvSpPr>
            <p:nvPr/>
          </p:nvSpPr>
          <p:spPr bwMode="auto">
            <a:xfrm>
              <a:off x="4557" y="2948"/>
              <a:ext cx="2" cy="4"/>
            </a:xfrm>
            <a:custGeom>
              <a:avLst/>
              <a:gdLst>
                <a:gd name="T0" fmla="*/ 2 w 2"/>
                <a:gd name="T1" fmla="*/ 2 h 4"/>
                <a:gd name="T2" fmla="*/ 2 w 2"/>
                <a:gd name="T3" fmla="*/ 0 h 4"/>
                <a:gd name="T4" fmla="*/ 0 w 2"/>
                <a:gd name="T5" fmla="*/ 0 h 4"/>
                <a:gd name="T6" fmla="*/ 2 w 2"/>
                <a:gd name="T7" fmla="*/ 4 h 4"/>
                <a:gd name="T8" fmla="*/ 2 w 2"/>
                <a:gd name="T9" fmla="*/ 4 h 4"/>
                <a:gd name="T10" fmla="*/ 2 w 2"/>
                <a:gd name="T11" fmla="*/ 2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2"/>
                  </a:moveTo>
                  <a:lnTo>
                    <a:pt x="2" y="0"/>
                  </a:lnTo>
                  <a:lnTo>
                    <a:pt x="0" y="0"/>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4362" name="Freeform 620"/>
            <p:cNvSpPr>
              <a:spLocks/>
            </p:cNvSpPr>
            <p:nvPr/>
          </p:nvSpPr>
          <p:spPr bwMode="auto">
            <a:xfrm>
              <a:off x="4541" y="2950"/>
              <a:ext cx="2" cy="4"/>
            </a:xfrm>
            <a:custGeom>
              <a:avLst/>
              <a:gdLst>
                <a:gd name="T0" fmla="*/ 2 w 2"/>
                <a:gd name="T1" fmla="*/ 2 h 4"/>
                <a:gd name="T2" fmla="*/ 2 w 2"/>
                <a:gd name="T3" fmla="*/ 2 h 4"/>
                <a:gd name="T4" fmla="*/ 2 w 2"/>
                <a:gd name="T5" fmla="*/ 0 h 4"/>
                <a:gd name="T6" fmla="*/ 0 w 2"/>
                <a:gd name="T7" fmla="*/ 0 h 4"/>
                <a:gd name="T8" fmla="*/ 0 w 2"/>
                <a:gd name="T9" fmla="*/ 2 h 4"/>
                <a:gd name="T10" fmla="*/ 0 w 2"/>
                <a:gd name="T11" fmla="*/ 2 h 4"/>
                <a:gd name="T12" fmla="*/ 2 w 2"/>
                <a:gd name="T13" fmla="*/ 4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2" y="2"/>
                  </a:lnTo>
                  <a:lnTo>
                    <a:pt x="2" y="0"/>
                  </a:lnTo>
                  <a:lnTo>
                    <a:pt x="0" y="0"/>
                  </a:lnTo>
                  <a:lnTo>
                    <a:pt x="0" y="2"/>
                  </a:lnTo>
                  <a:lnTo>
                    <a:pt x="2" y="4"/>
                  </a:lnTo>
                  <a:lnTo>
                    <a:pt x="2" y="2"/>
                  </a:lnTo>
                  <a:close/>
                </a:path>
              </a:pathLst>
            </a:custGeom>
            <a:solidFill>
              <a:srgbClr val="0071B4">
                <a:alpha val="34901"/>
              </a:srgbClr>
            </a:solidFill>
            <a:ln w="9525">
              <a:noFill/>
              <a:round/>
              <a:headEnd/>
              <a:tailEnd/>
            </a:ln>
          </p:spPr>
          <p:txBody>
            <a:bodyPr/>
            <a:lstStyle/>
            <a:p>
              <a:endParaRPr lang="en-US"/>
            </a:p>
          </p:txBody>
        </p:sp>
        <p:sp>
          <p:nvSpPr>
            <p:cNvPr id="14363" name="Freeform 621"/>
            <p:cNvSpPr>
              <a:spLocks/>
            </p:cNvSpPr>
            <p:nvPr/>
          </p:nvSpPr>
          <p:spPr bwMode="auto">
            <a:xfrm>
              <a:off x="4551" y="2950"/>
              <a:ext cx="11" cy="12"/>
            </a:xfrm>
            <a:custGeom>
              <a:avLst/>
              <a:gdLst>
                <a:gd name="T0" fmla="*/ 2 w 11"/>
                <a:gd name="T1" fmla="*/ 0 h 12"/>
                <a:gd name="T2" fmla="*/ 2 w 11"/>
                <a:gd name="T3" fmla="*/ 0 h 12"/>
                <a:gd name="T4" fmla="*/ 2 w 11"/>
                <a:gd name="T5" fmla="*/ 0 h 12"/>
                <a:gd name="T6" fmla="*/ 2 w 11"/>
                <a:gd name="T7" fmla="*/ 0 h 12"/>
                <a:gd name="T8" fmla="*/ 0 w 11"/>
                <a:gd name="T9" fmla="*/ 8 h 12"/>
                <a:gd name="T10" fmla="*/ 2 w 11"/>
                <a:gd name="T11" fmla="*/ 8 h 12"/>
                <a:gd name="T12" fmla="*/ 2 w 11"/>
                <a:gd name="T13" fmla="*/ 6 h 12"/>
                <a:gd name="T14" fmla="*/ 4 w 11"/>
                <a:gd name="T15" fmla="*/ 6 h 12"/>
                <a:gd name="T16" fmla="*/ 6 w 11"/>
                <a:gd name="T17" fmla="*/ 6 h 12"/>
                <a:gd name="T18" fmla="*/ 8 w 11"/>
                <a:gd name="T19" fmla="*/ 8 h 12"/>
                <a:gd name="T20" fmla="*/ 9 w 11"/>
                <a:gd name="T21" fmla="*/ 10 h 12"/>
                <a:gd name="T22" fmla="*/ 11 w 11"/>
                <a:gd name="T23" fmla="*/ 12 h 12"/>
                <a:gd name="T24" fmla="*/ 11 w 11"/>
                <a:gd name="T25" fmla="*/ 8 h 12"/>
                <a:gd name="T26" fmla="*/ 11 w 11"/>
                <a:gd name="T27" fmla="*/ 8 h 12"/>
                <a:gd name="T28" fmla="*/ 4 w 11"/>
                <a:gd name="T29" fmla="*/ 0 h 12"/>
                <a:gd name="T30" fmla="*/ 2 w 11"/>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2" y="0"/>
                  </a:moveTo>
                  <a:lnTo>
                    <a:pt x="2" y="0"/>
                  </a:lnTo>
                  <a:lnTo>
                    <a:pt x="0" y="8"/>
                  </a:lnTo>
                  <a:lnTo>
                    <a:pt x="2" y="8"/>
                  </a:lnTo>
                  <a:lnTo>
                    <a:pt x="2" y="6"/>
                  </a:lnTo>
                  <a:lnTo>
                    <a:pt x="4" y="6"/>
                  </a:lnTo>
                  <a:lnTo>
                    <a:pt x="6" y="6"/>
                  </a:lnTo>
                  <a:lnTo>
                    <a:pt x="8" y="8"/>
                  </a:lnTo>
                  <a:lnTo>
                    <a:pt x="9" y="10"/>
                  </a:lnTo>
                  <a:lnTo>
                    <a:pt x="11" y="12"/>
                  </a:lnTo>
                  <a:lnTo>
                    <a:pt x="11" y="8"/>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364" name="Freeform 622"/>
            <p:cNvSpPr>
              <a:spLocks/>
            </p:cNvSpPr>
            <p:nvPr/>
          </p:nvSpPr>
          <p:spPr bwMode="auto">
            <a:xfrm>
              <a:off x="4533" y="2960"/>
              <a:ext cx="16" cy="20"/>
            </a:xfrm>
            <a:custGeom>
              <a:avLst/>
              <a:gdLst>
                <a:gd name="T0" fmla="*/ 6 w 16"/>
                <a:gd name="T1" fmla="*/ 2 h 20"/>
                <a:gd name="T2" fmla="*/ 4 w 16"/>
                <a:gd name="T3" fmla="*/ 0 h 20"/>
                <a:gd name="T4" fmla="*/ 2 w 16"/>
                <a:gd name="T5" fmla="*/ 0 h 20"/>
                <a:gd name="T6" fmla="*/ 0 w 16"/>
                <a:gd name="T7" fmla="*/ 0 h 20"/>
                <a:gd name="T8" fmla="*/ 0 w 16"/>
                <a:gd name="T9" fmla="*/ 0 h 20"/>
                <a:gd name="T10" fmla="*/ 2 w 16"/>
                <a:gd name="T11" fmla="*/ 2 h 20"/>
                <a:gd name="T12" fmla="*/ 2 w 16"/>
                <a:gd name="T13" fmla="*/ 20 h 20"/>
                <a:gd name="T14" fmla="*/ 4 w 16"/>
                <a:gd name="T15" fmla="*/ 18 h 20"/>
                <a:gd name="T16" fmla="*/ 10 w 16"/>
                <a:gd name="T17" fmla="*/ 16 h 20"/>
                <a:gd name="T18" fmla="*/ 16 w 16"/>
                <a:gd name="T19" fmla="*/ 10 h 20"/>
                <a:gd name="T20" fmla="*/ 16 w 16"/>
                <a:gd name="T21" fmla="*/ 8 h 20"/>
                <a:gd name="T22" fmla="*/ 16 w 16"/>
                <a:gd name="T23" fmla="*/ 4 h 20"/>
                <a:gd name="T24" fmla="*/ 16 w 16"/>
                <a:gd name="T25" fmla="*/ 4 h 20"/>
                <a:gd name="T26" fmla="*/ 14 w 16"/>
                <a:gd name="T27" fmla="*/ 6 h 20"/>
                <a:gd name="T28" fmla="*/ 12 w 16"/>
                <a:gd name="T29" fmla="*/ 4 h 20"/>
                <a:gd name="T30" fmla="*/ 8 w 16"/>
                <a:gd name="T31" fmla="*/ 4 h 20"/>
                <a:gd name="T32" fmla="*/ 6 w 16"/>
                <a:gd name="T33" fmla="*/ 2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20"/>
                <a:gd name="T53" fmla="*/ 16 w 16"/>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20">
                  <a:moveTo>
                    <a:pt x="6" y="2"/>
                  </a:moveTo>
                  <a:lnTo>
                    <a:pt x="4" y="0"/>
                  </a:lnTo>
                  <a:lnTo>
                    <a:pt x="2" y="0"/>
                  </a:lnTo>
                  <a:lnTo>
                    <a:pt x="0" y="0"/>
                  </a:lnTo>
                  <a:lnTo>
                    <a:pt x="2" y="2"/>
                  </a:lnTo>
                  <a:lnTo>
                    <a:pt x="2" y="20"/>
                  </a:lnTo>
                  <a:lnTo>
                    <a:pt x="4" y="18"/>
                  </a:lnTo>
                  <a:lnTo>
                    <a:pt x="10" y="16"/>
                  </a:lnTo>
                  <a:lnTo>
                    <a:pt x="16" y="10"/>
                  </a:lnTo>
                  <a:lnTo>
                    <a:pt x="16" y="8"/>
                  </a:lnTo>
                  <a:lnTo>
                    <a:pt x="16" y="4"/>
                  </a:lnTo>
                  <a:lnTo>
                    <a:pt x="14" y="6"/>
                  </a:lnTo>
                  <a:lnTo>
                    <a:pt x="12" y="4"/>
                  </a:lnTo>
                  <a:lnTo>
                    <a:pt x="8" y="4"/>
                  </a:lnTo>
                  <a:lnTo>
                    <a:pt x="6" y="2"/>
                  </a:lnTo>
                  <a:close/>
                </a:path>
              </a:pathLst>
            </a:custGeom>
            <a:solidFill>
              <a:srgbClr val="0071B4">
                <a:alpha val="34901"/>
              </a:srgbClr>
            </a:solidFill>
            <a:ln w="9525">
              <a:noFill/>
              <a:round/>
              <a:headEnd/>
              <a:tailEnd/>
            </a:ln>
          </p:spPr>
          <p:txBody>
            <a:bodyPr/>
            <a:lstStyle/>
            <a:p>
              <a:endParaRPr lang="en-US"/>
            </a:p>
          </p:txBody>
        </p:sp>
        <p:sp>
          <p:nvSpPr>
            <p:cNvPr id="14365" name="Freeform 623"/>
            <p:cNvSpPr>
              <a:spLocks/>
            </p:cNvSpPr>
            <p:nvPr/>
          </p:nvSpPr>
          <p:spPr bwMode="auto">
            <a:xfrm>
              <a:off x="4541" y="2972"/>
              <a:ext cx="14" cy="28"/>
            </a:xfrm>
            <a:custGeom>
              <a:avLst/>
              <a:gdLst>
                <a:gd name="T0" fmla="*/ 12 w 14"/>
                <a:gd name="T1" fmla="*/ 10 h 28"/>
                <a:gd name="T2" fmla="*/ 12 w 14"/>
                <a:gd name="T3" fmla="*/ 8 h 28"/>
                <a:gd name="T4" fmla="*/ 14 w 14"/>
                <a:gd name="T5" fmla="*/ 6 h 28"/>
                <a:gd name="T6" fmla="*/ 14 w 14"/>
                <a:gd name="T7" fmla="*/ 2 h 28"/>
                <a:gd name="T8" fmla="*/ 10 w 14"/>
                <a:gd name="T9" fmla="*/ 0 h 28"/>
                <a:gd name="T10" fmla="*/ 6 w 14"/>
                <a:gd name="T11" fmla="*/ 2 h 28"/>
                <a:gd name="T12" fmla="*/ 6 w 14"/>
                <a:gd name="T13" fmla="*/ 2 h 28"/>
                <a:gd name="T14" fmla="*/ 4 w 14"/>
                <a:gd name="T15" fmla="*/ 6 h 28"/>
                <a:gd name="T16" fmla="*/ 4 w 14"/>
                <a:gd name="T17" fmla="*/ 12 h 28"/>
                <a:gd name="T18" fmla="*/ 4 w 14"/>
                <a:gd name="T19" fmla="*/ 14 h 28"/>
                <a:gd name="T20" fmla="*/ 0 w 14"/>
                <a:gd name="T21" fmla="*/ 14 h 28"/>
                <a:gd name="T22" fmla="*/ 0 w 14"/>
                <a:gd name="T23" fmla="*/ 18 h 28"/>
                <a:gd name="T24" fmla="*/ 0 w 14"/>
                <a:gd name="T25" fmla="*/ 20 h 28"/>
                <a:gd name="T26" fmla="*/ 2 w 14"/>
                <a:gd name="T27" fmla="*/ 22 h 28"/>
                <a:gd name="T28" fmla="*/ 4 w 14"/>
                <a:gd name="T29" fmla="*/ 24 h 28"/>
                <a:gd name="T30" fmla="*/ 6 w 14"/>
                <a:gd name="T31" fmla="*/ 24 h 28"/>
                <a:gd name="T32" fmla="*/ 8 w 14"/>
                <a:gd name="T33" fmla="*/ 28 h 28"/>
                <a:gd name="T34" fmla="*/ 10 w 14"/>
                <a:gd name="T35" fmla="*/ 26 h 28"/>
                <a:gd name="T36" fmla="*/ 10 w 14"/>
                <a:gd name="T37" fmla="*/ 24 h 28"/>
                <a:gd name="T38" fmla="*/ 10 w 14"/>
                <a:gd name="T39" fmla="*/ 24 h 28"/>
                <a:gd name="T40" fmla="*/ 10 w 14"/>
                <a:gd name="T41" fmla="*/ 22 h 28"/>
                <a:gd name="T42" fmla="*/ 10 w 14"/>
                <a:gd name="T43" fmla="*/ 16 h 28"/>
                <a:gd name="T44" fmla="*/ 12 w 14"/>
                <a:gd name="T45" fmla="*/ 1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28"/>
                <a:gd name="T71" fmla="*/ 14 w 14"/>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28">
                  <a:moveTo>
                    <a:pt x="12" y="10"/>
                  </a:moveTo>
                  <a:lnTo>
                    <a:pt x="12" y="8"/>
                  </a:lnTo>
                  <a:lnTo>
                    <a:pt x="14" y="6"/>
                  </a:lnTo>
                  <a:lnTo>
                    <a:pt x="14" y="2"/>
                  </a:lnTo>
                  <a:lnTo>
                    <a:pt x="10" y="0"/>
                  </a:lnTo>
                  <a:lnTo>
                    <a:pt x="6" y="2"/>
                  </a:lnTo>
                  <a:lnTo>
                    <a:pt x="4" y="6"/>
                  </a:lnTo>
                  <a:lnTo>
                    <a:pt x="4" y="12"/>
                  </a:lnTo>
                  <a:lnTo>
                    <a:pt x="4" y="14"/>
                  </a:lnTo>
                  <a:lnTo>
                    <a:pt x="0" y="14"/>
                  </a:lnTo>
                  <a:lnTo>
                    <a:pt x="0" y="18"/>
                  </a:lnTo>
                  <a:lnTo>
                    <a:pt x="0" y="20"/>
                  </a:lnTo>
                  <a:lnTo>
                    <a:pt x="2" y="22"/>
                  </a:lnTo>
                  <a:lnTo>
                    <a:pt x="4" y="24"/>
                  </a:lnTo>
                  <a:lnTo>
                    <a:pt x="6" y="24"/>
                  </a:lnTo>
                  <a:lnTo>
                    <a:pt x="8" y="28"/>
                  </a:lnTo>
                  <a:lnTo>
                    <a:pt x="10" y="26"/>
                  </a:lnTo>
                  <a:lnTo>
                    <a:pt x="10" y="24"/>
                  </a:lnTo>
                  <a:lnTo>
                    <a:pt x="10" y="22"/>
                  </a:lnTo>
                  <a:lnTo>
                    <a:pt x="10" y="16"/>
                  </a:lnTo>
                  <a:lnTo>
                    <a:pt x="12" y="10"/>
                  </a:lnTo>
                  <a:close/>
                </a:path>
              </a:pathLst>
            </a:custGeom>
            <a:solidFill>
              <a:srgbClr val="0071B4">
                <a:alpha val="34901"/>
              </a:srgbClr>
            </a:solidFill>
            <a:ln w="9525">
              <a:noFill/>
              <a:round/>
              <a:headEnd/>
              <a:tailEnd/>
            </a:ln>
          </p:spPr>
          <p:txBody>
            <a:bodyPr/>
            <a:lstStyle/>
            <a:p>
              <a:endParaRPr lang="en-US"/>
            </a:p>
          </p:txBody>
        </p:sp>
        <p:sp>
          <p:nvSpPr>
            <p:cNvPr id="14366" name="Freeform 624"/>
            <p:cNvSpPr>
              <a:spLocks/>
            </p:cNvSpPr>
            <p:nvPr/>
          </p:nvSpPr>
          <p:spPr bwMode="auto">
            <a:xfrm>
              <a:off x="4535" y="2948"/>
              <a:ext cx="0" cy="8"/>
            </a:xfrm>
            <a:custGeom>
              <a:avLst/>
              <a:gdLst>
                <a:gd name="T0" fmla="*/ 0 h 8"/>
                <a:gd name="T1" fmla="*/ 0 h 8"/>
                <a:gd name="T2" fmla="*/ 4 h 8"/>
                <a:gd name="T3" fmla="*/ 6 h 8"/>
                <a:gd name="T4" fmla="*/ 8 h 8"/>
                <a:gd name="T5" fmla="*/ 6 h 8"/>
                <a:gd name="T6" fmla="*/ 0 h 8"/>
                <a:gd name="T7" fmla="*/ 0 60000 65536"/>
                <a:gd name="T8" fmla="*/ 0 60000 65536"/>
                <a:gd name="T9" fmla="*/ 0 60000 65536"/>
                <a:gd name="T10" fmla="*/ 0 60000 65536"/>
                <a:gd name="T11" fmla="*/ 0 60000 65536"/>
                <a:gd name="T12" fmla="*/ 0 60000 65536"/>
                <a:gd name="T13" fmla="*/ 0 60000 65536"/>
                <a:gd name="T14" fmla="*/ 0 h 8"/>
                <a:gd name="T15" fmla="*/ 8 h 8"/>
              </a:gdLst>
              <a:ahLst/>
              <a:cxnLst>
                <a:cxn ang="T7">
                  <a:pos x="0" y="T0"/>
                </a:cxn>
                <a:cxn ang="T8">
                  <a:pos x="0" y="T1"/>
                </a:cxn>
                <a:cxn ang="T9">
                  <a:pos x="0" y="T2"/>
                </a:cxn>
                <a:cxn ang="T10">
                  <a:pos x="0" y="T3"/>
                </a:cxn>
                <a:cxn ang="T11">
                  <a:pos x="0" y="T4"/>
                </a:cxn>
                <a:cxn ang="T12">
                  <a:pos x="0" y="T5"/>
                </a:cxn>
                <a:cxn ang="T13">
                  <a:pos x="0" y="T6"/>
                </a:cxn>
              </a:cxnLst>
              <a:rect l="0" t="T14" r="0" b="T15"/>
              <a:pathLst>
                <a:path h="8">
                  <a:moveTo>
                    <a:pt x="0" y="0"/>
                  </a:moveTo>
                  <a:lnTo>
                    <a:pt x="0" y="0"/>
                  </a:lnTo>
                  <a:lnTo>
                    <a:pt x="0" y="4"/>
                  </a:lnTo>
                  <a:lnTo>
                    <a:pt x="0" y="6"/>
                  </a:lnTo>
                  <a:lnTo>
                    <a:pt x="0" y="8"/>
                  </a:lnTo>
                  <a:lnTo>
                    <a:pt x="0" y="6"/>
                  </a:lnTo>
                  <a:lnTo>
                    <a:pt x="0" y="0"/>
                  </a:lnTo>
                  <a:close/>
                </a:path>
              </a:pathLst>
            </a:custGeom>
            <a:solidFill>
              <a:srgbClr val="0071B4">
                <a:alpha val="34901"/>
              </a:srgbClr>
            </a:solidFill>
            <a:ln w="9525">
              <a:noFill/>
              <a:round/>
              <a:headEnd/>
              <a:tailEnd/>
            </a:ln>
          </p:spPr>
          <p:txBody>
            <a:bodyPr/>
            <a:lstStyle/>
            <a:p>
              <a:endParaRPr lang="en-US"/>
            </a:p>
          </p:txBody>
        </p:sp>
        <p:sp>
          <p:nvSpPr>
            <p:cNvPr id="14367" name="Freeform 625"/>
            <p:cNvSpPr>
              <a:spLocks/>
            </p:cNvSpPr>
            <p:nvPr/>
          </p:nvSpPr>
          <p:spPr bwMode="auto">
            <a:xfrm>
              <a:off x="4762" y="2550"/>
              <a:ext cx="4" cy="8"/>
            </a:xfrm>
            <a:custGeom>
              <a:avLst/>
              <a:gdLst>
                <a:gd name="T0" fmla="*/ 2 w 4"/>
                <a:gd name="T1" fmla="*/ 0 h 8"/>
                <a:gd name="T2" fmla="*/ 0 w 4"/>
                <a:gd name="T3" fmla="*/ 4 h 8"/>
                <a:gd name="T4" fmla="*/ 2 w 4"/>
                <a:gd name="T5" fmla="*/ 8 h 8"/>
                <a:gd name="T6" fmla="*/ 4 w 4"/>
                <a:gd name="T7" fmla="*/ 8 h 8"/>
                <a:gd name="T8" fmla="*/ 4 w 4"/>
                <a:gd name="T9" fmla="*/ 2 h 8"/>
                <a:gd name="T10" fmla="*/ 4 w 4"/>
                <a:gd name="T11" fmla="*/ 2 h 8"/>
                <a:gd name="T12" fmla="*/ 4 w 4"/>
                <a:gd name="T13" fmla="*/ 0 h 8"/>
                <a:gd name="T14" fmla="*/ 2 w 4"/>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2" y="0"/>
                  </a:moveTo>
                  <a:lnTo>
                    <a:pt x="0" y="4"/>
                  </a:lnTo>
                  <a:lnTo>
                    <a:pt x="2" y="8"/>
                  </a:lnTo>
                  <a:lnTo>
                    <a:pt x="4" y="8"/>
                  </a:lnTo>
                  <a:lnTo>
                    <a:pt x="4" y="2"/>
                  </a:lnTo>
                  <a:lnTo>
                    <a:pt x="4" y="0"/>
                  </a:lnTo>
                  <a:lnTo>
                    <a:pt x="2" y="0"/>
                  </a:lnTo>
                  <a:close/>
                </a:path>
              </a:pathLst>
            </a:custGeom>
            <a:solidFill>
              <a:srgbClr val="0071B4">
                <a:alpha val="34901"/>
              </a:srgbClr>
            </a:solidFill>
            <a:ln w="9525">
              <a:noFill/>
              <a:round/>
              <a:headEnd/>
              <a:tailEnd/>
            </a:ln>
          </p:spPr>
          <p:txBody>
            <a:bodyPr/>
            <a:lstStyle/>
            <a:p>
              <a:endParaRPr lang="en-US"/>
            </a:p>
          </p:txBody>
        </p:sp>
        <p:sp>
          <p:nvSpPr>
            <p:cNvPr id="14368" name="Freeform 626"/>
            <p:cNvSpPr>
              <a:spLocks/>
            </p:cNvSpPr>
            <p:nvPr/>
          </p:nvSpPr>
          <p:spPr bwMode="auto">
            <a:xfrm>
              <a:off x="4549" y="2942"/>
              <a:ext cx="4" cy="6"/>
            </a:xfrm>
            <a:custGeom>
              <a:avLst/>
              <a:gdLst>
                <a:gd name="T0" fmla="*/ 4 w 4"/>
                <a:gd name="T1" fmla="*/ 2 h 6"/>
                <a:gd name="T2" fmla="*/ 2 w 4"/>
                <a:gd name="T3" fmla="*/ 2 h 6"/>
                <a:gd name="T4" fmla="*/ 0 w 4"/>
                <a:gd name="T5" fmla="*/ 0 h 6"/>
                <a:gd name="T6" fmla="*/ 0 w 4"/>
                <a:gd name="T7" fmla="*/ 0 h 6"/>
                <a:gd name="T8" fmla="*/ 0 w 4"/>
                <a:gd name="T9" fmla="*/ 0 h 6"/>
                <a:gd name="T10" fmla="*/ 0 w 4"/>
                <a:gd name="T11" fmla="*/ 0 h 6"/>
                <a:gd name="T12" fmla="*/ 2 w 4"/>
                <a:gd name="T13" fmla="*/ 4 h 6"/>
                <a:gd name="T14" fmla="*/ 4 w 4"/>
                <a:gd name="T15" fmla="*/ 4 h 6"/>
                <a:gd name="T16" fmla="*/ 4 w 4"/>
                <a:gd name="T17" fmla="*/ 6 h 6"/>
                <a:gd name="T18" fmla="*/ 4 w 4"/>
                <a:gd name="T19" fmla="*/ 4 h 6"/>
                <a:gd name="T20" fmla="*/ 4 w 4"/>
                <a:gd name="T21" fmla="*/ 2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4" y="2"/>
                  </a:moveTo>
                  <a:lnTo>
                    <a:pt x="2" y="2"/>
                  </a:lnTo>
                  <a:lnTo>
                    <a:pt x="0" y="0"/>
                  </a:lnTo>
                  <a:lnTo>
                    <a:pt x="2" y="4"/>
                  </a:lnTo>
                  <a:lnTo>
                    <a:pt x="4" y="4"/>
                  </a:lnTo>
                  <a:lnTo>
                    <a:pt x="4" y="6"/>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4369" name="Freeform 627"/>
            <p:cNvSpPr>
              <a:spLocks/>
            </p:cNvSpPr>
            <p:nvPr/>
          </p:nvSpPr>
          <p:spPr bwMode="auto">
            <a:xfrm>
              <a:off x="4553" y="2968"/>
              <a:ext cx="9" cy="26"/>
            </a:xfrm>
            <a:custGeom>
              <a:avLst/>
              <a:gdLst>
                <a:gd name="T0" fmla="*/ 2 w 9"/>
                <a:gd name="T1" fmla="*/ 24 h 26"/>
                <a:gd name="T2" fmla="*/ 6 w 9"/>
                <a:gd name="T3" fmla="*/ 16 h 26"/>
                <a:gd name="T4" fmla="*/ 9 w 9"/>
                <a:gd name="T5" fmla="*/ 12 h 26"/>
                <a:gd name="T6" fmla="*/ 9 w 9"/>
                <a:gd name="T7" fmla="*/ 0 h 26"/>
                <a:gd name="T8" fmla="*/ 9 w 9"/>
                <a:gd name="T9" fmla="*/ 0 h 26"/>
                <a:gd name="T10" fmla="*/ 7 w 9"/>
                <a:gd name="T11" fmla="*/ 2 h 26"/>
                <a:gd name="T12" fmla="*/ 0 w 9"/>
                <a:gd name="T13" fmla="*/ 20 h 26"/>
                <a:gd name="T14" fmla="*/ 2 w 9"/>
                <a:gd name="T15" fmla="*/ 26 h 26"/>
                <a:gd name="T16" fmla="*/ 2 w 9"/>
                <a:gd name="T17" fmla="*/ 24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26"/>
                <a:gd name="T29" fmla="*/ 9 w 9"/>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26">
                  <a:moveTo>
                    <a:pt x="2" y="24"/>
                  </a:moveTo>
                  <a:lnTo>
                    <a:pt x="6" y="16"/>
                  </a:lnTo>
                  <a:lnTo>
                    <a:pt x="9" y="12"/>
                  </a:lnTo>
                  <a:lnTo>
                    <a:pt x="9" y="0"/>
                  </a:lnTo>
                  <a:lnTo>
                    <a:pt x="7" y="2"/>
                  </a:lnTo>
                  <a:lnTo>
                    <a:pt x="0" y="20"/>
                  </a:lnTo>
                  <a:lnTo>
                    <a:pt x="2" y="26"/>
                  </a:lnTo>
                  <a:lnTo>
                    <a:pt x="2" y="24"/>
                  </a:lnTo>
                  <a:close/>
                </a:path>
              </a:pathLst>
            </a:custGeom>
            <a:solidFill>
              <a:srgbClr val="0071B4">
                <a:alpha val="34901"/>
              </a:srgbClr>
            </a:solidFill>
            <a:ln w="9525">
              <a:noFill/>
              <a:round/>
              <a:headEnd/>
              <a:tailEnd/>
            </a:ln>
          </p:spPr>
          <p:txBody>
            <a:bodyPr/>
            <a:lstStyle/>
            <a:p>
              <a:endParaRPr lang="en-US"/>
            </a:p>
          </p:txBody>
        </p:sp>
        <p:sp>
          <p:nvSpPr>
            <p:cNvPr id="14370" name="Freeform 628"/>
            <p:cNvSpPr>
              <a:spLocks/>
            </p:cNvSpPr>
            <p:nvPr/>
          </p:nvSpPr>
          <p:spPr bwMode="auto">
            <a:xfrm>
              <a:off x="4531" y="2936"/>
              <a:ext cx="6" cy="4"/>
            </a:xfrm>
            <a:custGeom>
              <a:avLst/>
              <a:gdLst>
                <a:gd name="T0" fmla="*/ 4 w 6"/>
                <a:gd name="T1" fmla="*/ 0 h 4"/>
                <a:gd name="T2" fmla="*/ 2 w 6"/>
                <a:gd name="T3" fmla="*/ 0 h 4"/>
                <a:gd name="T4" fmla="*/ 0 w 6"/>
                <a:gd name="T5" fmla="*/ 2 h 4"/>
                <a:gd name="T6" fmla="*/ 2 w 6"/>
                <a:gd name="T7" fmla="*/ 2 h 4"/>
                <a:gd name="T8" fmla="*/ 2 w 6"/>
                <a:gd name="T9" fmla="*/ 4 h 4"/>
                <a:gd name="T10" fmla="*/ 4 w 6"/>
                <a:gd name="T11" fmla="*/ 4 h 4"/>
                <a:gd name="T12" fmla="*/ 6 w 6"/>
                <a:gd name="T13" fmla="*/ 2 h 4"/>
                <a:gd name="T14" fmla="*/ 4 w 6"/>
                <a:gd name="T15" fmla="*/ 0 h 4"/>
                <a:gd name="T16" fmla="*/ 4 w 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
                <a:gd name="T29" fmla="*/ 6 w 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
                  <a:moveTo>
                    <a:pt x="4" y="0"/>
                  </a:moveTo>
                  <a:lnTo>
                    <a:pt x="2" y="0"/>
                  </a:lnTo>
                  <a:lnTo>
                    <a:pt x="0" y="2"/>
                  </a:lnTo>
                  <a:lnTo>
                    <a:pt x="2" y="2"/>
                  </a:lnTo>
                  <a:lnTo>
                    <a:pt x="2" y="4"/>
                  </a:lnTo>
                  <a:lnTo>
                    <a:pt x="4" y="4"/>
                  </a:lnTo>
                  <a:lnTo>
                    <a:pt x="6" y="2"/>
                  </a:lnTo>
                  <a:lnTo>
                    <a:pt x="4" y="0"/>
                  </a:lnTo>
                  <a:close/>
                </a:path>
              </a:pathLst>
            </a:custGeom>
            <a:solidFill>
              <a:srgbClr val="0071B4">
                <a:alpha val="34901"/>
              </a:srgbClr>
            </a:solidFill>
            <a:ln w="9525">
              <a:noFill/>
              <a:round/>
              <a:headEnd/>
              <a:tailEnd/>
            </a:ln>
          </p:spPr>
          <p:txBody>
            <a:bodyPr/>
            <a:lstStyle/>
            <a:p>
              <a:endParaRPr lang="en-US"/>
            </a:p>
          </p:txBody>
        </p:sp>
        <p:sp>
          <p:nvSpPr>
            <p:cNvPr id="14371" name="Freeform 629"/>
            <p:cNvSpPr>
              <a:spLocks/>
            </p:cNvSpPr>
            <p:nvPr/>
          </p:nvSpPr>
          <p:spPr bwMode="auto">
            <a:xfrm>
              <a:off x="4592" y="2631"/>
              <a:ext cx="10" cy="6"/>
            </a:xfrm>
            <a:custGeom>
              <a:avLst/>
              <a:gdLst>
                <a:gd name="T0" fmla="*/ 6 w 10"/>
                <a:gd name="T1" fmla="*/ 0 h 6"/>
                <a:gd name="T2" fmla="*/ 2 w 10"/>
                <a:gd name="T3" fmla="*/ 2 h 6"/>
                <a:gd name="T4" fmla="*/ 0 w 10"/>
                <a:gd name="T5" fmla="*/ 4 h 6"/>
                <a:gd name="T6" fmla="*/ 0 w 10"/>
                <a:gd name="T7" fmla="*/ 6 h 6"/>
                <a:gd name="T8" fmla="*/ 8 w 10"/>
                <a:gd name="T9" fmla="*/ 4 h 6"/>
                <a:gd name="T10" fmla="*/ 10 w 10"/>
                <a:gd name="T11" fmla="*/ 2 h 6"/>
                <a:gd name="T12" fmla="*/ 10 w 10"/>
                <a:gd name="T13" fmla="*/ 0 h 6"/>
                <a:gd name="T14" fmla="*/ 6 w 10"/>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6"/>
                <a:gd name="T26" fmla="*/ 10 w 10"/>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6">
                  <a:moveTo>
                    <a:pt x="6" y="0"/>
                  </a:moveTo>
                  <a:lnTo>
                    <a:pt x="2" y="2"/>
                  </a:lnTo>
                  <a:lnTo>
                    <a:pt x="0" y="4"/>
                  </a:lnTo>
                  <a:lnTo>
                    <a:pt x="0" y="6"/>
                  </a:lnTo>
                  <a:lnTo>
                    <a:pt x="8" y="4"/>
                  </a:lnTo>
                  <a:lnTo>
                    <a:pt x="10" y="2"/>
                  </a:lnTo>
                  <a:lnTo>
                    <a:pt x="10" y="0"/>
                  </a:lnTo>
                  <a:lnTo>
                    <a:pt x="6" y="0"/>
                  </a:lnTo>
                  <a:close/>
                </a:path>
              </a:pathLst>
            </a:custGeom>
            <a:solidFill>
              <a:srgbClr val="0071B4">
                <a:alpha val="34901"/>
              </a:srgbClr>
            </a:solidFill>
            <a:ln w="9525">
              <a:noFill/>
              <a:round/>
              <a:headEnd/>
              <a:tailEnd/>
            </a:ln>
          </p:spPr>
          <p:txBody>
            <a:bodyPr/>
            <a:lstStyle/>
            <a:p>
              <a:endParaRPr lang="en-US"/>
            </a:p>
          </p:txBody>
        </p:sp>
        <p:sp>
          <p:nvSpPr>
            <p:cNvPr id="14372" name="Freeform 630"/>
            <p:cNvSpPr>
              <a:spLocks/>
            </p:cNvSpPr>
            <p:nvPr/>
          </p:nvSpPr>
          <p:spPr bwMode="auto">
            <a:xfrm>
              <a:off x="1976" y="2956"/>
              <a:ext cx="2" cy="2"/>
            </a:xfrm>
            <a:custGeom>
              <a:avLst/>
              <a:gdLst>
                <a:gd name="T0" fmla="*/ 0 w 2"/>
                <a:gd name="T1" fmla="*/ 2 h 2"/>
                <a:gd name="T2" fmla="*/ 2 w 2"/>
                <a:gd name="T3" fmla="*/ 0 h 2"/>
                <a:gd name="T4" fmla="*/ 2 w 2"/>
                <a:gd name="T5" fmla="*/ 0 h 2"/>
                <a:gd name="T6" fmla="*/ 0 w 2"/>
                <a:gd name="T7" fmla="*/ 0 h 2"/>
                <a:gd name="T8" fmla="*/ 0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2" y="0"/>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373" name="Freeform 631"/>
            <p:cNvSpPr>
              <a:spLocks/>
            </p:cNvSpPr>
            <p:nvPr/>
          </p:nvSpPr>
          <p:spPr bwMode="auto">
            <a:xfrm>
              <a:off x="1980" y="2906"/>
              <a:ext cx="2" cy="6"/>
            </a:xfrm>
            <a:custGeom>
              <a:avLst/>
              <a:gdLst>
                <a:gd name="T0" fmla="*/ 0 w 2"/>
                <a:gd name="T1" fmla="*/ 4 h 6"/>
                <a:gd name="T2" fmla="*/ 2 w 2"/>
                <a:gd name="T3" fmla="*/ 6 h 6"/>
                <a:gd name="T4" fmla="*/ 2 w 2"/>
                <a:gd name="T5" fmla="*/ 6 h 6"/>
                <a:gd name="T6" fmla="*/ 2 w 2"/>
                <a:gd name="T7" fmla="*/ 4 h 6"/>
                <a:gd name="T8" fmla="*/ 2 w 2"/>
                <a:gd name="T9" fmla="*/ 0 h 6"/>
                <a:gd name="T10" fmla="*/ 2 w 2"/>
                <a:gd name="T11" fmla="*/ 0 h 6"/>
                <a:gd name="T12" fmla="*/ 0 w 2"/>
                <a:gd name="T13" fmla="*/ 0 h 6"/>
                <a:gd name="T14" fmla="*/ 0 w 2"/>
                <a:gd name="T15" fmla="*/ 4 h 6"/>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6"/>
                <a:gd name="T26" fmla="*/ 2 w 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6">
                  <a:moveTo>
                    <a:pt x="0" y="4"/>
                  </a:moveTo>
                  <a:lnTo>
                    <a:pt x="2" y="6"/>
                  </a:lnTo>
                  <a:lnTo>
                    <a:pt x="2" y="4"/>
                  </a:lnTo>
                  <a:lnTo>
                    <a:pt x="2" y="0"/>
                  </a:lnTo>
                  <a:lnTo>
                    <a:pt x="0" y="0"/>
                  </a:lnTo>
                  <a:lnTo>
                    <a:pt x="0" y="4"/>
                  </a:lnTo>
                  <a:close/>
                </a:path>
              </a:pathLst>
            </a:custGeom>
            <a:solidFill>
              <a:srgbClr val="0071B4">
                <a:alpha val="34901"/>
              </a:srgbClr>
            </a:solidFill>
            <a:ln w="9525">
              <a:noFill/>
              <a:round/>
              <a:headEnd/>
              <a:tailEnd/>
            </a:ln>
          </p:spPr>
          <p:txBody>
            <a:bodyPr/>
            <a:lstStyle/>
            <a:p>
              <a:endParaRPr lang="en-US"/>
            </a:p>
          </p:txBody>
        </p:sp>
        <p:sp>
          <p:nvSpPr>
            <p:cNvPr id="14374" name="Freeform 632"/>
            <p:cNvSpPr>
              <a:spLocks/>
            </p:cNvSpPr>
            <p:nvPr/>
          </p:nvSpPr>
          <p:spPr bwMode="auto">
            <a:xfrm>
              <a:off x="1984" y="2938"/>
              <a:ext cx="2" cy="4"/>
            </a:xfrm>
            <a:custGeom>
              <a:avLst/>
              <a:gdLst>
                <a:gd name="T0" fmla="*/ 0 w 2"/>
                <a:gd name="T1" fmla="*/ 2 h 4"/>
                <a:gd name="T2" fmla="*/ 0 w 2"/>
                <a:gd name="T3" fmla="*/ 4 h 4"/>
                <a:gd name="T4" fmla="*/ 2 w 2"/>
                <a:gd name="T5" fmla="*/ 4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0" y="4"/>
                  </a:lnTo>
                  <a:lnTo>
                    <a:pt x="2" y="4"/>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375" name="Freeform 633"/>
            <p:cNvSpPr>
              <a:spLocks/>
            </p:cNvSpPr>
            <p:nvPr/>
          </p:nvSpPr>
          <p:spPr bwMode="auto">
            <a:xfrm>
              <a:off x="1974" y="2884"/>
              <a:ext cx="2" cy="2"/>
            </a:xfrm>
            <a:custGeom>
              <a:avLst/>
              <a:gdLst>
                <a:gd name="T0" fmla="*/ 0 w 2"/>
                <a:gd name="T1" fmla="*/ 0 h 2"/>
                <a:gd name="T2" fmla="*/ 0 w 2"/>
                <a:gd name="T3" fmla="*/ 0 h 2"/>
                <a:gd name="T4" fmla="*/ 0 w 2"/>
                <a:gd name="T5" fmla="*/ 2 h 2"/>
                <a:gd name="T6" fmla="*/ 0 w 2"/>
                <a:gd name="T7" fmla="*/ 2 h 2"/>
                <a:gd name="T8" fmla="*/ 2 w 2"/>
                <a:gd name="T9" fmla="*/ 0 h 2"/>
                <a:gd name="T10" fmla="*/ 2 w 2"/>
                <a:gd name="T11" fmla="*/ 0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0"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376" name="Freeform 634"/>
            <p:cNvSpPr>
              <a:spLocks/>
            </p:cNvSpPr>
            <p:nvPr/>
          </p:nvSpPr>
          <p:spPr bwMode="auto">
            <a:xfrm>
              <a:off x="1974" y="2892"/>
              <a:ext cx="8" cy="8"/>
            </a:xfrm>
            <a:custGeom>
              <a:avLst/>
              <a:gdLst>
                <a:gd name="T0" fmla="*/ 6 w 8"/>
                <a:gd name="T1" fmla="*/ 2 h 8"/>
                <a:gd name="T2" fmla="*/ 6 w 8"/>
                <a:gd name="T3" fmla="*/ 0 h 8"/>
                <a:gd name="T4" fmla="*/ 4 w 8"/>
                <a:gd name="T5" fmla="*/ 0 h 8"/>
                <a:gd name="T6" fmla="*/ 4 w 8"/>
                <a:gd name="T7" fmla="*/ 4 h 8"/>
                <a:gd name="T8" fmla="*/ 2 w 8"/>
                <a:gd name="T9" fmla="*/ 2 h 8"/>
                <a:gd name="T10" fmla="*/ 0 w 8"/>
                <a:gd name="T11" fmla="*/ 6 h 8"/>
                <a:gd name="T12" fmla="*/ 0 w 8"/>
                <a:gd name="T13" fmla="*/ 8 h 8"/>
                <a:gd name="T14" fmla="*/ 2 w 8"/>
                <a:gd name="T15" fmla="*/ 8 h 8"/>
                <a:gd name="T16" fmla="*/ 4 w 8"/>
                <a:gd name="T17" fmla="*/ 6 h 8"/>
                <a:gd name="T18" fmla="*/ 4 w 8"/>
                <a:gd name="T19" fmla="*/ 4 h 8"/>
                <a:gd name="T20" fmla="*/ 6 w 8"/>
                <a:gd name="T21" fmla="*/ 4 h 8"/>
                <a:gd name="T22" fmla="*/ 8 w 8"/>
                <a:gd name="T23" fmla="*/ 4 h 8"/>
                <a:gd name="T24" fmla="*/ 8 w 8"/>
                <a:gd name="T25" fmla="*/ 4 h 8"/>
                <a:gd name="T26" fmla="*/ 6 w 8"/>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6" y="2"/>
                  </a:moveTo>
                  <a:lnTo>
                    <a:pt x="6" y="0"/>
                  </a:lnTo>
                  <a:lnTo>
                    <a:pt x="4" y="0"/>
                  </a:lnTo>
                  <a:lnTo>
                    <a:pt x="4" y="4"/>
                  </a:lnTo>
                  <a:lnTo>
                    <a:pt x="2" y="2"/>
                  </a:lnTo>
                  <a:lnTo>
                    <a:pt x="0" y="6"/>
                  </a:lnTo>
                  <a:lnTo>
                    <a:pt x="0" y="8"/>
                  </a:lnTo>
                  <a:lnTo>
                    <a:pt x="2" y="8"/>
                  </a:lnTo>
                  <a:lnTo>
                    <a:pt x="4" y="6"/>
                  </a:lnTo>
                  <a:lnTo>
                    <a:pt x="4" y="4"/>
                  </a:lnTo>
                  <a:lnTo>
                    <a:pt x="6" y="4"/>
                  </a:lnTo>
                  <a:lnTo>
                    <a:pt x="8" y="4"/>
                  </a:lnTo>
                  <a:lnTo>
                    <a:pt x="6" y="2"/>
                  </a:lnTo>
                  <a:close/>
                </a:path>
              </a:pathLst>
            </a:custGeom>
            <a:solidFill>
              <a:srgbClr val="0071B4">
                <a:alpha val="34901"/>
              </a:srgbClr>
            </a:solidFill>
            <a:ln w="9525">
              <a:noFill/>
              <a:round/>
              <a:headEnd/>
              <a:tailEnd/>
            </a:ln>
          </p:spPr>
          <p:txBody>
            <a:bodyPr/>
            <a:lstStyle/>
            <a:p>
              <a:endParaRPr lang="en-US"/>
            </a:p>
          </p:txBody>
        </p:sp>
        <p:sp>
          <p:nvSpPr>
            <p:cNvPr id="14377" name="Freeform 635"/>
            <p:cNvSpPr>
              <a:spLocks/>
            </p:cNvSpPr>
            <p:nvPr/>
          </p:nvSpPr>
          <p:spPr bwMode="auto">
            <a:xfrm>
              <a:off x="1253" y="2697"/>
              <a:ext cx="6" cy="8"/>
            </a:xfrm>
            <a:custGeom>
              <a:avLst/>
              <a:gdLst>
                <a:gd name="T0" fmla="*/ 4 w 6"/>
                <a:gd name="T1" fmla="*/ 4 h 8"/>
                <a:gd name="T2" fmla="*/ 4 w 6"/>
                <a:gd name="T3" fmla="*/ 4 h 8"/>
                <a:gd name="T4" fmla="*/ 0 w 6"/>
                <a:gd name="T5" fmla="*/ 0 h 8"/>
                <a:gd name="T6" fmla="*/ 0 w 6"/>
                <a:gd name="T7" fmla="*/ 0 h 8"/>
                <a:gd name="T8" fmla="*/ 0 w 6"/>
                <a:gd name="T9" fmla="*/ 0 h 8"/>
                <a:gd name="T10" fmla="*/ 4 w 6"/>
                <a:gd name="T11" fmla="*/ 8 h 8"/>
                <a:gd name="T12" fmla="*/ 6 w 6"/>
                <a:gd name="T13" fmla="*/ 8 h 8"/>
                <a:gd name="T14" fmla="*/ 6 w 6"/>
                <a:gd name="T15" fmla="*/ 6 h 8"/>
                <a:gd name="T16" fmla="*/ 4 w 6"/>
                <a:gd name="T17" fmla="*/ 6 h 8"/>
                <a:gd name="T18" fmla="*/ 4 w 6"/>
                <a:gd name="T19" fmla="*/ 4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8"/>
                <a:gd name="T32" fmla="*/ 6 w 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8">
                  <a:moveTo>
                    <a:pt x="4" y="4"/>
                  </a:moveTo>
                  <a:lnTo>
                    <a:pt x="4" y="4"/>
                  </a:lnTo>
                  <a:lnTo>
                    <a:pt x="0" y="0"/>
                  </a:lnTo>
                  <a:lnTo>
                    <a:pt x="4" y="8"/>
                  </a:lnTo>
                  <a:lnTo>
                    <a:pt x="6" y="8"/>
                  </a:lnTo>
                  <a:lnTo>
                    <a:pt x="6" y="6"/>
                  </a:lnTo>
                  <a:lnTo>
                    <a:pt x="4" y="6"/>
                  </a:lnTo>
                  <a:lnTo>
                    <a:pt x="4" y="4"/>
                  </a:lnTo>
                  <a:close/>
                </a:path>
              </a:pathLst>
            </a:custGeom>
            <a:solidFill>
              <a:srgbClr val="0071B4">
                <a:alpha val="34901"/>
              </a:srgbClr>
            </a:solidFill>
            <a:ln w="9525">
              <a:noFill/>
              <a:round/>
              <a:headEnd/>
              <a:tailEnd/>
            </a:ln>
          </p:spPr>
          <p:txBody>
            <a:bodyPr/>
            <a:lstStyle/>
            <a:p>
              <a:endParaRPr lang="en-US"/>
            </a:p>
          </p:txBody>
        </p:sp>
        <p:sp>
          <p:nvSpPr>
            <p:cNvPr id="14378" name="Freeform 636"/>
            <p:cNvSpPr>
              <a:spLocks/>
            </p:cNvSpPr>
            <p:nvPr/>
          </p:nvSpPr>
          <p:spPr bwMode="auto">
            <a:xfrm>
              <a:off x="1267" y="2701"/>
              <a:ext cx="4" cy="8"/>
            </a:xfrm>
            <a:custGeom>
              <a:avLst/>
              <a:gdLst>
                <a:gd name="T0" fmla="*/ 2 w 4"/>
                <a:gd name="T1" fmla="*/ 0 h 8"/>
                <a:gd name="T2" fmla="*/ 0 w 4"/>
                <a:gd name="T3" fmla="*/ 0 h 8"/>
                <a:gd name="T4" fmla="*/ 0 w 4"/>
                <a:gd name="T5" fmla="*/ 4 h 8"/>
                <a:gd name="T6" fmla="*/ 0 w 4"/>
                <a:gd name="T7" fmla="*/ 6 h 8"/>
                <a:gd name="T8" fmla="*/ 0 w 4"/>
                <a:gd name="T9" fmla="*/ 6 h 8"/>
                <a:gd name="T10" fmla="*/ 2 w 4"/>
                <a:gd name="T11" fmla="*/ 8 h 8"/>
                <a:gd name="T12" fmla="*/ 4 w 4"/>
                <a:gd name="T13" fmla="*/ 8 h 8"/>
                <a:gd name="T14" fmla="*/ 4 w 4"/>
                <a:gd name="T15" fmla="*/ 4 h 8"/>
                <a:gd name="T16" fmla="*/ 2 w 4"/>
                <a:gd name="T17" fmla="*/ 2 h 8"/>
                <a:gd name="T18" fmla="*/ 2 w 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8"/>
                <a:gd name="T32" fmla="*/ 4 w 4"/>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8">
                  <a:moveTo>
                    <a:pt x="2" y="0"/>
                  </a:moveTo>
                  <a:lnTo>
                    <a:pt x="0" y="0"/>
                  </a:lnTo>
                  <a:lnTo>
                    <a:pt x="0" y="4"/>
                  </a:lnTo>
                  <a:lnTo>
                    <a:pt x="0" y="6"/>
                  </a:lnTo>
                  <a:lnTo>
                    <a:pt x="2" y="8"/>
                  </a:lnTo>
                  <a:lnTo>
                    <a:pt x="4" y="8"/>
                  </a:lnTo>
                  <a:lnTo>
                    <a:pt x="4"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379" name="Freeform 637"/>
            <p:cNvSpPr>
              <a:spLocks/>
            </p:cNvSpPr>
            <p:nvPr/>
          </p:nvSpPr>
          <p:spPr bwMode="auto">
            <a:xfrm>
              <a:off x="1988" y="2966"/>
              <a:ext cx="4" cy="4"/>
            </a:xfrm>
            <a:custGeom>
              <a:avLst/>
              <a:gdLst>
                <a:gd name="T0" fmla="*/ 0 w 4"/>
                <a:gd name="T1" fmla="*/ 4 h 4"/>
                <a:gd name="T2" fmla="*/ 2 w 4"/>
                <a:gd name="T3" fmla="*/ 4 h 4"/>
                <a:gd name="T4" fmla="*/ 2 w 4"/>
                <a:gd name="T5" fmla="*/ 4 h 4"/>
                <a:gd name="T6" fmla="*/ 4 w 4"/>
                <a:gd name="T7" fmla="*/ 2 h 4"/>
                <a:gd name="T8" fmla="*/ 4 w 4"/>
                <a:gd name="T9" fmla="*/ 0 h 4"/>
                <a:gd name="T10" fmla="*/ 4 w 4"/>
                <a:gd name="T11" fmla="*/ 2 h 4"/>
                <a:gd name="T12" fmla="*/ 2 w 4"/>
                <a:gd name="T13" fmla="*/ 2 h 4"/>
                <a:gd name="T14" fmla="*/ 0 w 4"/>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4"/>
                  </a:moveTo>
                  <a:lnTo>
                    <a:pt x="2" y="4"/>
                  </a:lnTo>
                  <a:lnTo>
                    <a:pt x="4" y="2"/>
                  </a:lnTo>
                  <a:lnTo>
                    <a:pt x="4" y="0"/>
                  </a:lnTo>
                  <a:lnTo>
                    <a:pt x="4" y="2"/>
                  </a:lnTo>
                  <a:lnTo>
                    <a:pt x="2" y="2"/>
                  </a:lnTo>
                  <a:lnTo>
                    <a:pt x="0" y="4"/>
                  </a:lnTo>
                  <a:close/>
                </a:path>
              </a:pathLst>
            </a:custGeom>
            <a:solidFill>
              <a:srgbClr val="0071B4">
                <a:alpha val="34901"/>
              </a:srgbClr>
            </a:solidFill>
            <a:ln w="9525">
              <a:noFill/>
              <a:round/>
              <a:headEnd/>
              <a:tailEnd/>
            </a:ln>
          </p:spPr>
          <p:txBody>
            <a:bodyPr/>
            <a:lstStyle/>
            <a:p>
              <a:endParaRPr lang="en-US"/>
            </a:p>
          </p:txBody>
        </p:sp>
        <p:sp>
          <p:nvSpPr>
            <p:cNvPr id="14380" name="Freeform 638"/>
            <p:cNvSpPr>
              <a:spLocks/>
            </p:cNvSpPr>
            <p:nvPr/>
          </p:nvSpPr>
          <p:spPr bwMode="auto">
            <a:xfrm>
              <a:off x="1986" y="2928"/>
              <a:ext cx="2" cy="6"/>
            </a:xfrm>
            <a:custGeom>
              <a:avLst/>
              <a:gdLst>
                <a:gd name="T0" fmla="*/ 2 w 2"/>
                <a:gd name="T1" fmla="*/ 4 h 6"/>
                <a:gd name="T2" fmla="*/ 2 w 2"/>
                <a:gd name="T3" fmla="*/ 2 h 6"/>
                <a:gd name="T4" fmla="*/ 0 w 2"/>
                <a:gd name="T5" fmla="*/ 0 h 6"/>
                <a:gd name="T6" fmla="*/ 0 w 2"/>
                <a:gd name="T7" fmla="*/ 4 h 6"/>
                <a:gd name="T8" fmla="*/ 0 w 2"/>
                <a:gd name="T9" fmla="*/ 6 h 6"/>
                <a:gd name="T10" fmla="*/ 2 w 2"/>
                <a:gd name="T11" fmla="*/ 4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4"/>
                  </a:moveTo>
                  <a:lnTo>
                    <a:pt x="2" y="2"/>
                  </a:lnTo>
                  <a:lnTo>
                    <a:pt x="0" y="0"/>
                  </a:lnTo>
                  <a:lnTo>
                    <a:pt x="0" y="4"/>
                  </a:lnTo>
                  <a:lnTo>
                    <a:pt x="0" y="6"/>
                  </a:lnTo>
                  <a:lnTo>
                    <a:pt x="2" y="4"/>
                  </a:lnTo>
                  <a:close/>
                </a:path>
              </a:pathLst>
            </a:custGeom>
            <a:solidFill>
              <a:srgbClr val="0071B4">
                <a:alpha val="34901"/>
              </a:srgbClr>
            </a:solidFill>
            <a:ln w="9525">
              <a:noFill/>
              <a:round/>
              <a:headEnd/>
              <a:tailEnd/>
            </a:ln>
          </p:spPr>
          <p:txBody>
            <a:bodyPr/>
            <a:lstStyle/>
            <a:p>
              <a:endParaRPr lang="en-US"/>
            </a:p>
          </p:txBody>
        </p:sp>
        <p:sp>
          <p:nvSpPr>
            <p:cNvPr id="14381" name="Freeform 639"/>
            <p:cNvSpPr>
              <a:spLocks/>
            </p:cNvSpPr>
            <p:nvPr/>
          </p:nvSpPr>
          <p:spPr bwMode="auto">
            <a:xfrm>
              <a:off x="4543" y="2976"/>
              <a:ext cx="2" cy="4"/>
            </a:xfrm>
            <a:custGeom>
              <a:avLst/>
              <a:gdLst>
                <a:gd name="T0" fmla="*/ 2 w 2"/>
                <a:gd name="T1" fmla="*/ 0 h 4"/>
                <a:gd name="T2" fmla="*/ 0 w 2"/>
                <a:gd name="T3" fmla="*/ 0 h 4"/>
                <a:gd name="T4" fmla="*/ 0 w 2"/>
                <a:gd name="T5" fmla="*/ 2 h 4"/>
                <a:gd name="T6" fmla="*/ 0 w 2"/>
                <a:gd name="T7" fmla="*/ 2 h 4"/>
                <a:gd name="T8" fmla="*/ 0 w 2"/>
                <a:gd name="T9" fmla="*/ 4 h 4"/>
                <a:gd name="T10" fmla="*/ 0 w 2"/>
                <a:gd name="T11" fmla="*/ 4 h 4"/>
                <a:gd name="T12" fmla="*/ 0 w 2"/>
                <a:gd name="T13" fmla="*/ 4 h 4"/>
                <a:gd name="T14" fmla="*/ 2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0"/>
                  </a:moveTo>
                  <a:lnTo>
                    <a:pt x="0" y="0"/>
                  </a:lnTo>
                  <a:lnTo>
                    <a:pt x="0" y="2"/>
                  </a:lnTo>
                  <a:lnTo>
                    <a:pt x="0" y="4"/>
                  </a:lnTo>
                  <a:lnTo>
                    <a:pt x="2" y="0"/>
                  </a:lnTo>
                  <a:close/>
                </a:path>
              </a:pathLst>
            </a:custGeom>
            <a:solidFill>
              <a:srgbClr val="0071B4">
                <a:alpha val="34901"/>
              </a:srgbClr>
            </a:solidFill>
            <a:ln w="9525">
              <a:noFill/>
              <a:round/>
              <a:headEnd/>
              <a:tailEnd/>
            </a:ln>
          </p:spPr>
          <p:txBody>
            <a:bodyPr/>
            <a:lstStyle/>
            <a:p>
              <a:endParaRPr lang="en-US"/>
            </a:p>
          </p:txBody>
        </p:sp>
        <p:sp>
          <p:nvSpPr>
            <p:cNvPr id="14382" name="Freeform 640"/>
            <p:cNvSpPr>
              <a:spLocks/>
            </p:cNvSpPr>
            <p:nvPr/>
          </p:nvSpPr>
          <p:spPr bwMode="auto">
            <a:xfrm>
              <a:off x="4632" y="2639"/>
              <a:ext cx="2" cy="4"/>
            </a:xfrm>
            <a:custGeom>
              <a:avLst/>
              <a:gdLst>
                <a:gd name="T0" fmla="*/ 2 w 2"/>
                <a:gd name="T1" fmla="*/ 0 h 4"/>
                <a:gd name="T2" fmla="*/ 0 w 2"/>
                <a:gd name="T3" fmla="*/ 2 h 4"/>
                <a:gd name="T4" fmla="*/ 2 w 2"/>
                <a:gd name="T5" fmla="*/ 4 h 4"/>
                <a:gd name="T6" fmla="*/ 2 w 2"/>
                <a:gd name="T7" fmla="*/ 2 h 4"/>
                <a:gd name="T8" fmla="*/ 2 w 2"/>
                <a:gd name="T9" fmla="*/ 0 h 4"/>
                <a:gd name="T10" fmla="*/ 2 w 2"/>
                <a:gd name="T11" fmla="*/ 0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0" y="2"/>
                  </a:lnTo>
                  <a:lnTo>
                    <a:pt x="2" y="4"/>
                  </a:lnTo>
                  <a:lnTo>
                    <a:pt x="2" y="2"/>
                  </a:lnTo>
                  <a:lnTo>
                    <a:pt x="2" y="0"/>
                  </a:lnTo>
                  <a:close/>
                </a:path>
              </a:pathLst>
            </a:custGeom>
            <a:solidFill>
              <a:srgbClr val="0071B4">
                <a:alpha val="34901"/>
              </a:srgbClr>
            </a:solidFill>
            <a:ln w="9525">
              <a:noFill/>
              <a:round/>
              <a:headEnd/>
              <a:tailEnd/>
            </a:ln>
          </p:spPr>
          <p:txBody>
            <a:bodyPr/>
            <a:lstStyle/>
            <a:p>
              <a:endParaRPr lang="en-US"/>
            </a:p>
          </p:txBody>
        </p:sp>
        <p:sp>
          <p:nvSpPr>
            <p:cNvPr id="14383" name="Freeform 641"/>
            <p:cNvSpPr>
              <a:spLocks/>
            </p:cNvSpPr>
            <p:nvPr/>
          </p:nvSpPr>
          <p:spPr bwMode="auto">
            <a:xfrm>
              <a:off x="4636" y="2611"/>
              <a:ext cx="2" cy="6"/>
            </a:xfrm>
            <a:custGeom>
              <a:avLst/>
              <a:gdLst>
                <a:gd name="T0" fmla="*/ 2 w 2"/>
                <a:gd name="T1" fmla="*/ 4 h 6"/>
                <a:gd name="T2" fmla="*/ 2 w 2"/>
                <a:gd name="T3" fmla="*/ 2 h 6"/>
                <a:gd name="T4" fmla="*/ 2 w 2"/>
                <a:gd name="T5" fmla="*/ 0 h 6"/>
                <a:gd name="T6" fmla="*/ 0 w 2"/>
                <a:gd name="T7" fmla="*/ 2 h 6"/>
                <a:gd name="T8" fmla="*/ 2 w 2"/>
                <a:gd name="T9" fmla="*/ 4 h 6"/>
                <a:gd name="T10" fmla="*/ 2 w 2"/>
                <a:gd name="T11" fmla="*/ 6 h 6"/>
                <a:gd name="T12" fmla="*/ 2 w 2"/>
                <a:gd name="T13" fmla="*/ 4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2" y="4"/>
                  </a:moveTo>
                  <a:lnTo>
                    <a:pt x="2" y="2"/>
                  </a:lnTo>
                  <a:lnTo>
                    <a:pt x="2" y="0"/>
                  </a:lnTo>
                  <a:lnTo>
                    <a:pt x="0" y="2"/>
                  </a:lnTo>
                  <a:lnTo>
                    <a:pt x="2" y="4"/>
                  </a:lnTo>
                  <a:lnTo>
                    <a:pt x="2" y="6"/>
                  </a:lnTo>
                  <a:lnTo>
                    <a:pt x="2" y="4"/>
                  </a:lnTo>
                  <a:close/>
                </a:path>
              </a:pathLst>
            </a:custGeom>
            <a:solidFill>
              <a:srgbClr val="0071B4">
                <a:alpha val="34901"/>
              </a:srgbClr>
            </a:solidFill>
            <a:ln w="9525">
              <a:noFill/>
              <a:round/>
              <a:headEnd/>
              <a:tailEnd/>
            </a:ln>
          </p:spPr>
          <p:txBody>
            <a:bodyPr/>
            <a:lstStyle/>
            <a:p>
              <a:endParaRPr lang="en-US"/>
            </a:p>
          </p:txBody>
        </p:sp>
        <p:sp>
          <p:nvSpPr>
            <p:cNvPr id="14384" name="Freeform 642"/>
            <p:cNvSpPr>
              <a:spLocks/>
            </p:cNvSpPr>
            <p:nvPr/>
          </p:nvSpPr>
          <p:spPr bwMode="auto">
            <a:xfrm>
              <a:off x="4634" y="2617"/>
              <a:ext cx="2" cy="4"/>
            </a:xfrm>
            <a:custGeom>
              <a:avLst/>
              <a:gdLst>
                <a:gd name="T0" fmla="*/ 0 w 2"/>
                <a:gd name="T1" fmla="*/ 2 h 4"/>
                <a:gd name="T2" fmla="*/ 0 w 2"/>
                <a:gd name="T3" fmla="*/ 4 h 4"/>
                <a:gd name="T4" fmla="*/ 2 w 2"/>
                <a:gd name="T5" fmla="*/ 2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0" y="4"/>
                  </a:lnTo>
                  <a:lnTo>
                    <a:pt x="2" y="2"/>
                  </a:lnTo>
                  <a:lnTo>
                    <a:pt x="2" y="0"/>
                  </a:lnTo>
                  <a:lnTo>
                    <a:pt x="0" y="2"/>
                  </a:lnTo>
                  <a:close/>
                </a:path>
              </a:pathLst>
            </a:custGeom>
            <a:solidFill>
              <a:srgbClr val="0071B4">
                <a:alpha val="34901"/>
              </a:srgbClr>
            </a:solidFill>
            <a:ln w="9525">
              <a:noFill/>
              <a:round/>
              <a:headEnd/>
              <a:tailEnd/>
            </a:ln>
          </p:spPr>
          <p:txBody>
            <a:bodyPr/>
            <a:lstStyle/>
            <a:p>
              <a:endParaRPr lang="en-US"/>
            </a:p>
          </p:txBody>
        </p:sp>
        <p:sp>
          <p:nvSpPr>
            <p:cNvPr id="14385" name="Freeform 643"/>
            <p:cNvSpPr>
              <a:spLocks/>
            </p:cNvSpPr>
            <p:nvPr/>
          </p:nvSpPr>
          <p:spPr bwMode="auto">
            <a:xfrm>
              <a:off x="4505" y="2954"/>
              <a:ext cx="4" cy="4"/>
            </a:xfrm>
            <a:custGeom>
              <a:avLst/>
              <a:gdLst>
                <a:gd name="T0" fmla="*/ 4 w 4"/>
                <a:gd name="T1" fmla="*/ 2 h 4"/>
                <a:gd name="T2" fmla="*/ 4 w 4"/>
                <a:gd name="T3" fmla="*/ 2 h 4"/>
                <a:gd name="T4" fmla="*/ 2 w 4"/>
                <a:gd name="T5" fmla="*/ 2 h 4"/>
                <a:gd name="T6" fmla="*/ 0 w 4"/>
                <a:gd name="T7" fmla="*/ 0 h 4"/>
                <a:gd name="T8" fmla="*/ 2 w 4"/>
                <a:gd name="T9" fmla="*/ 2 h 4"/>
                <a:gd name="T10" fmla="*/ 2 w 4"/>
                <a:gd name="T11" fmla="*/ 4 h 4"/>
                <a:gd name="T12" fmla="*/ 4 w 4"/>
                <a:gd name="T13" fmla="*/ 4 h 4"/>
                <a:gd name="T14" fmla="*/ 4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2"/>
                  </a:moveTo>
                  <a:lnTo>
                    <a:pt x="4" y="2"/>
                  </a:lnTo>
                  <a:lnTo>
                    <a:pt x="2" y="2"/>
                  </a:lnTo>
                  <a:lnTo>
                    <a:pt x="0" y="0"/>
                  </a:lnTo>
                  <a:lnTo>
                    <a:pt x="2" y="2"/>
                  </a:lnTo>
                  <a:lnTo>
                    <a:pt x="2" y="4"/>
                  </a:lnTo>
                  <a:lnTo>
                    <a:pt x="4" y="4"/>
                  </a:lnTo>
                  <a:lnTo>
                    <a:pt x="4" y="2"/>
                  </a:lnTo>
                  <a:close/>
                </a:path>
              </a:pathLst>
            </a:custGeom>
            <a:solidFill>
              <a:srgbClr val="0071B4">
                <a:alpha val="34901"/>
              </a:srgbClr>
            </a:solidFill>
            <a:ln w="9525">
              <a:noFill/>
              <a:round/>
              <a:headEnd/>
              <a:tailEnd/>
            </a:ln>
          </p:spPr>
          <p:txBody>
            <a:bodyPr/>
            <a:lstStyle/>
            <a:p>
              <a:endParaRPr lang="en-US"/>
            </a:p>
          </p:txBody>
        </p:sp>
        <p:sp>
          <p:nvSpPr>
            <p:cNvPr id="14386" name="Freeform 644"/>
            <p:cNvSpPr>
              <a:spLocks/>
            </p:cNvSpPr>
            <p:nvPr/>
          </p:nvSpPr>
          <p:spPr bwMode="auto">
            <a:xfrm>
              <a:off x="4636" y="2711"/>
              <a:ext cx="4" cy="6"/>
            </a:xfrm>
            <a:custGeom>
              <a:avLst/>
              <a:gdLst>
                <a:gd name="T0" fmla="*/ 0 w 4"/>
                <a:gd name="T1" fmla="*/ 4 h 6"/>
                <a:gd name="T2" fmla="*/ 0 w 4"/>
                <a:gd name="T3" fmla="*/ 6 h 6"/>
                <a:gd name="T4" fmla="*/ 0 w 4"/>
                <a:gd name="T5" fmla="*/ 6 h 6"/>
                <a:gd name="T6" fmla="*/ 0 w 4"/>
                <a:gd name="T7" fmla="*/ 6 h 6"/>
                <a:gd name="T8" fmla="*/ 2 w 4"/>
                <a:gd name="T9" fmla="*/ 6 h 6"/>
                <a:gd name="T10" fmla="*/ 2 w 4"/>
                <a:gd name="T11" fmla="*/ 4 h 6"/>
                <a:gd name="T12" fmla="*/ 4 w 4"/>
                <a:gd name="T13" fmla="*/ 2 h 6"/>
                <a:gd name="T14" fmla="*/ 4 w 4"/>
                <a:gd name="T15" fmla="*/ 2 h 6"/>
                <a:gd name="T16" fmla="*/ 4 w 4"/>
                <a:gd name="T17" fmla="*/ 0 h 6"/>
                <a:gd name="T18" fmla="*/ 2 w 4"/>
                <a:gd name="T19" fmla="*/ 2 h 6"/>
                <a:gd name="T20" fmla="*/ 0 w 4"/>
                <a:gd name="T21" fmla="*/ 2 h 6"/>
                <a:gd name="T22" fmla="*/ 0 w 4"/>
                <a:gd name="T23" fmla="*/ 4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6"/>
                <a:gd name="T38" fmla="*/ 4 w 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6">
                  <a:moveTo>
                    <a:pt x="0" y="4"/>
                  </a:moveTo>
                  <a:lnTo>
                    <a:pt x="0" y="6"/>
                  </a:lnTo>
                  <a:lnTo>
                    <a:pt x="2" y="6"/>
                  </a:lnTo>
                  <a:lnTo>
                    <a:pt x="2" y="4"/>
                  </a:lnTo>
                  <a:lnTo>
                    <a:pt x="4" y="2"/>
                  </a:lnTo>
                  <a:lnTo>
                    <a:pt x="4" y="0"/>
                  </a:lnTo>
                  <a:lnTo>
                    <a:pt x="2" y="2"/>
                  </a:lnTo>
                  <a:lnTo>
                    <a:pt x="0" y="2"/>
                  </a:lnTo>
                  <a:lnTo>
                    <a:pt x="0" y="4"/>
                  </a:lnTo>
                  <a:close/>
                </a:path>
              </a:pathLst>
            </a:custGeom>
            <a:solidFill>
              <a:srgbClr val="0071B4">
                <a:alpha val="34901"/>
              </a:srgbClr>
            </a:solidFill>
            <a:ln w="9525">
              <a:noFill/>
              <a:round/>
              <a:headEnd/>
              <a:tailEnd/>
            </a:ln>
          </p:spPr>
          <p:txBody>
            <a:bodyPr/>
            <a:lstStyle/>
            <a:p>
              <a:endParaRPr lang="en-US"/>
            </a:p>
          </p:txBody>
        </p:sp>
        <p:sp>
          <p:nvSpPr>
            <p:cNvPr id="14387" name="Freeform 645"/>
            <p:cNvSpPr>
              <a:spLocks/>
            </p:cNvSpPr>
            <p:nvPr/>
          </p:nvSpPr>
          <p:spPr bwMode="auto">
            <a:xfrm>
              <a:off x="4614" y="2737"/>
              <a:ext cx="6" cy="12"/>
            </a:xfrm>
            <a:custGeom>
              <a:avLst/>
              <a:gdLst>
                <a:gd name="T0" fmla="*/ 0 w 6"/>
                <a:gd name="T1" fmla="*/ 10 h 12"/>
                <a:gd name="T2" fmla="*/ 2 w 6"/>
                <a:gd name="T3" fmla="*/ 8 h 12"/>
                <a:gd name="T4" fmla="*/ 2 w 6"/>
                <a:gd name="T5" fmla="*/ 8 h 12"/>
                <a:gd name="T6" fmla="*/ 4 w 6"/>
                <a:gd name="T7" fmla="*/ 6 h 12"/>
                <a:gd name="T8" fmla="*/ 6 w 6"/>
                <a:gd name="T9" fmla="*/ 6 h 12"/>
                <a:gd name="T10" fmla="*/ 6 w 6"/>
                <a:gd name="T11" fmla="*/ 2 h 12"/>
                <a:gd name="T12" fmla="*/ 6 w 6"/>
                <a:gd name="T13" fmla="*/ 0 h 12"/>
                <a:gd name="T14" fmla="*/ 6 w 6"/>
                <a:gd name="T15" fmla="*/ 2 h 12"/>
                <a:gd name="T16" fmla="*/ 4 w 6"/>
                <a:gd name="T17" fmla="*/ 4 h 12"/>
                <a:gd name="T18" fmla="*/ 2 w 6"/>
                <a:gd name="T19" fmla="*/ 4 h 12"/>
                <a:gd name="T20" fmla="*/ 2 w 6"/>
                <a:gd name="T21" fmla="*/ 6 h 12"/>
                <a:gd name="T22" fmla="*/ 0 w 6"/>
                <a:gd name="T23" fmla="*/ 6 h 12"/>
                <a:gd name="T24" fmla="*/ 0 w 6"/>
                <a:gd name="T25" fmla="*/ 8 h 12"/>
                <a:gd name="T26" fmla="*/ 0 w 6"/>
                <a:gd name="T27" fmla="*/ 10 h 12"/>
                <a:gd name="T28" fmla="*/ 0 w 6"/>
                <a:gd name="T29" fmla="*/ 12 h 12"/>
                <a:gd name="T30" fmla="*/ 0 w 6"/>
                <a:gd name="T31" fmla="*/ 12 h 12"/>
                <a:gd name="T32" fmla="*/ 0 w 6"/>
                <a:gd name="T33" fmla="*/ 1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2"/>
                <a:gd name="T53" fmla="*/ 6 w 6"/>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2">
                  <a:moveTo>
                    <a:pt x="0" y="10"/>
                  </a:moveTo>
                  <a:lnTo>
                    <a:pt x="2" y="8"/>
                  </a:lnTo>
                  <a:lnTo>
                    <a:pt x="4" y="6"/>
                  </a:lnTo>
                  <a:lnTo>
                    <a:pt x="6" y="6"/>
                  </a:lnTo>
                  <a:lnTo>
                    <a:pt x="6" y="2"/>
                  </a:lnTo>
                  <a:lnTo>
                    <a:pt x="6" y="0"/>
                  </a:lnTo>
                  <a:lnTo>
                    <a:pt x="6" y="2"/>
                  </a:lnTo>
                  <a:lnTo>
                    <a:pt x="4" y="4"/>
                  </a:lnTo>
                  <a:lnTo>
                    <a:pt x="2" y="4"/>
                  </a:lnTo>
                  <a:lnTo>
                    <a:pt x="2" y="6"/>
                  </a:lnTo>
                  <a:lnTo>
                    <a:pt x="0" y="6"/>
                  </a:lnTo>
                  <a:lnTo>
                    <a:pt x="0" y="8"/>
                  </a:lnTo>
                  <a:lnTo>
                    <a:pt x="0" y="10"/>
                  </a:lnTo>
                  <a:lnTo>
                    <a:pt x="0" y="12"/>
                  </a:lnTo>
                  <a:lnTo>
                    <a:pt x="0" y="10"/>
                  </a:lnTo>
                  <a:close/>
                </a:path>
              </a:pathLst>
            </a:custGeom>
            <a:solidFill>
              <a:srgbClr val="0071B4">
                <a:alpha val="34901"/>
              </a:srgbClr>
            </a:solidFill>
            <a:ln w="9525">
              <a:noFill/>
              <a:round/>
              <a:headEnd/>
              <a:tailEnd/>
            </a:ln>
          </p:spPr>
          <p:txBody>
            <a:bodyPr/>
            <a:lstStyle/>
            <a:p>
              <a:endParaRPr lang="en-US"/>
            </a:p>
          </p:txBody>
        </p:sp>
        <p:sp>
          <p:nvSpPr>
            <p:cNvPr id="14388" name="Freeform 646"/>
            <p:cNvSpPr>
              <a:spLocks/>
            </p:cNvSpPr>
            <p:nvPr/>
          </p:nvSpPr>
          <p:spPr bwMode="auto">
            <a:xfrm>
              <a:off x="4658" y="2562"/>
              <a:ext cx="2" cy="2"/>
            </a:xfrm>
            <a:custGeom>
              <a:avLst/>
              <a:gdLst>
                <a:gd name="T0" fmla="*/ 0 w 2"/>
                <a:gd name="T1" fmla="*/ 0 h 2"/>
                <a:gd name="T2" fmla="*/ 0 w 2"/>
                <a:gd name="T3" fmla="*/ 0 h 2"/>
                <a:gd name="T4" fmla="*/ 0 w 2"/>
                <a:gd name="T5" fmla="*/ 2 h 2"/>
                <a:gd name="T6" fmla="*/ 0 w 2"/>
                <a:gd name="T7" fmla="*/ 2 h 2"/>
                <a:gd name="T8" fmla="*/ 2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0"/>
                  </a:lnTo>
                  <a:lnTo>
                    <a:pt x="0" y="2"/>
                  </a:lnTo>
                  <a:lnTo>
                    <a:pt x="2" y="0"/>
                  </a:lnTo>
                  <a:lnTo>
                    <a:pt x="0" y="0"/>
                  </a:lnTo>
                  <a:close/>
                </a:path>
              </a:pathLst>
            </a:custGeom>
            <a:solidFill>
              <a:srgbClr val="0071B4">
                <a:alpha val="34901"/>
              </a:srgbClr>
            </a:solidFill>
            <a:ln w="9525">
              <a:noFill/>
              <a:round/>
              <a:headEnd/>
              <a:tailEnd/>
            </a:ln>
          </p:spPr>
          <p:txBody>
            <a:bodyPr/>
            <a:lstStyle/>
            <a:p>
              <a:endParaRPr lang="en-US"/>
            </a:p>
          </p:txBody>
        </p:sp>
        <p:sp>
          <p:nvSpPr>
            <p:cNvPr id="14389" name="Freeform 647"/>
            <p:cNvSpPr>
              <a:spLocks/>
            </p:cNvSpPr>
            <p:nvPr/>
          </p:nvSpPr>
          <p:spPr bwMode="auto">
            <a:xfrm>
              <a:off x="4660" y="2492"/>
              <a:ext cx="155" cy="139"/>
            </a:xfrm>
            <a:custGeom>
              <a:avLst/>
              <a:gdLst>
                <a:gd name="T0" fmla="*/ 24 w 155"/>
                <a:gd name="T1" fmla="*/ 107 h 139"/>
                <a:gd name="T2" fmla="*/ 16 w 155"/>
                <a:gd name="T3" fmla="*/ 117 h 139"/>
                <a:gd name="T4" fmla="*/ 0 w 155"/>
                <a:gd name="T5" fmla="*/ 131 h 139"/>
                <a:gd name="T6" fmla="*/ 8 w 155"/>
                <a:gd name="T7" fmla="*/ 131 h 139"/>
                <a:gd name="T8" fmla="*/ 18 w 155"/>
                <a:gd name="T9" fmla="*/ 131 h 139"/>
                <a:gd name="T10" fmla="*/ 24 w 155"/>
                <a:gd name="T11" fmla="*/ 127 h 139"/>
                <a:gd name="T12" fmla="*/ 48 w 155"/>
                <a:gd name="T13" fmla="*/ 117 h 139"/>
                <a:gd name="T14" fmla="*/ 62 w 155"/>
                <a:gd name="T15" fmla="*/ 119 h 139"/>
                <a:gd name="T16" fmla="*/ 60 w 155"/>
                <a:gd name="T17" fmla="*/ 125 h 139"/>
                <a:gd name="T18" fmla="*/ 62 w 155"/>
                <a:gd name="T19" fmla="*/ 135 h 139"/>
                <a:gd name="T20" fmla="*/ 70 w 155"/>
                <a:gd name="T21" fmla="*/ 137 h 139"/>
                <a:gd name="T22" fmla="*/ 80 w 155"/>
                <a:gd name="T23" fmla="*/ 127 h 139"/>
                <a:gd name="T24" fmla="*/ 84 w 155"/>
                <a:gd name="T25" fmla="*/ 123 h 139"/>
                <a:gd name="T26" fmla="*/ 84 w 155"/>
                <a:gd name="T27" fmla="*/ 113 h 139"/>
                <a:gd name="T28" fmla="*/ 86 w 155"/>
                <a:gd name="T29" fmla="*/ 117 h 139"/>
                <a:gd name="T30" fmla="*/ 88 w 155"/>
                <a:gd name="T31" fmla="*/ 119 h 139"/>
                <a:gd name="T32" fmla="*/ 102 w 155"/>
                <a:gd name="T33" fmla="*/ 121 h 139"/>
                <a:gd name="T34" fmla="*/ 110 w 155"/>
                <a:gd name="T35" fmla="*/ 115 h 139"/>
                <a:gd name="T36" fmla="*/ 116 w 155"/>
                <a:gd name="T37" fmla="*/ 117 h 139"/>
                <a:gd name="T38" fmla="*/ 122 w 155"/>
                <a:gd name="T39" fmla="*/ 109 h 139"/>
                <a:gd name="T40" fmla="*/ 127 w 155"/>
                <a:gd name="T41" fmla="*/ 103 h 139"/>
                <a:gd name="T42" fmla="*/ 125 w 155"/>
                <a:gd name="T43" fmla="*/ 113 h 139"/>
                <a:gd name="T44" fmla="*/ 135 w 155"/>
                <a:gd name="T45" fmla="*/ 103 h 139"/>
                <a:gd name="T46" fmla="*/ 135 w 155"/>
                <a:gd name="T47" fmla="*/ 97 h 139"/>
                <a:gd name="T48" fmla="*/ 141 w 155"/>
                <a:gd name="T49" fmla="*/ 80 h 139"/>
                <a:gd name="T50" fmla="*/ 145 w 155"/>
                <a:gd name="T51" fmla="*/ 56 h 139"/>
                <a:gd name="T52" fmla="*/ 151 w 155"/>
                <a:gd name="T53" fmla="*/ 44 h 139"/>
                <a:gd name="T54" fmla="*/ 155 w 155"/>
                <a:gd name="T55" fmla="*/ 40 h 139"/>
                <a:gd name="T56" fmla="*/ 147 w 155"/>
                <a:gd name="T57" fmla="*/ 12 h 139"/>
                <a:gd name="T58" fmla="*/ 143 w 155"/>
                <a:gd name="T59" fmla="*/ 0 h 139"/>
                <a:gd name="T60" fmla="*/ 137 w 155"/>
                <a:gd name="T61" fmla="*/ 2 h 139"/>
                <a:gd name="T62" fmla="*/ 143 w 155"/>
                <a:gd name="T63" fmla="*/ 2 h 139"/>
                <a:gd name="T64" fmla="*/ 141 w 155"/>
                <a:gd name="T65" fmla="*/ 10 h 139"/>
                <a:gd name="T66" fmla="*/ 135 w 155"/>
                <a:gd name="T67" fmla="*/ 10 h 139"/>
                <a:gd name="T68" fmla="*/ 131 w 155"/>
                <a:gd name="T69" fmla="*/ 6 h 139"/>
                <a:gd name="T70" fmla="*/ 127 w 155"/>
                <a:gd name="T71" fmla="*/ 12 h 139"/>
                <a:gd name="T72" fmla="*/ 123 w 155"/>
                <a:gd name="T73" fmla="*/ 28 h 139"/>
                <a:gd name="T74" fmla="*/ 118 w 155"/>
                <a:gd name="T75" fmla="*/ 62 h 139"/>
                <a:gd name="T76" fmla="*/ 108 w 155"/>
                <a:gd name="T77" fmla="*/ 72 h 139"/>
                <a:gd name="T78" fmla="*/ 90 w 155"/>
                <a:gd name="T79" fmla="*/ 83 h 139"/>
                <a:gd name="T80" fmla="*/ 86 w 155"/>
                <a:gd name="T81" fmla="*/ 80 h 139"/>
                <a:gd name="T82" fmla="*/ 88 w 155"/>
                <a:gd name="T83" fmla="*/ 76 h 139"/>
                <a:gd name="T84" fmla="*/ 88 w 155"/>
                <a:gd name="T85" fmla="*/ 72 h 139"/>
                <a:gd name="T86" fmla="*/ 80 w 155"/>
                <a:gd name="T87" fmla="*/ 85 h 139"/>
                <a:gd name="T88" fmla="*/ 68 w 155"/>
                <a:gd name="T89" fmla="*/ 105 h 139"/>
                <a:gd name="T90" fmla="*/ 60 w 155"/>
                <a:gd name="T91" fmla="*/ 101 h 13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5"/>
                <a:gd name="T139" fmla="*/ 0 h 139"/>
                <a:gd name="T140" fmla="*/ 155 w 155"/>
                <a:gd name="T141" fmla="*/ 139 h 13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5" h="139">
                  <a:moveTo>
                    <a:pt x="34" y="105"/>
                  </a:moveTo>
                  <a:lnTo>
                    <a:pt x="30" y="103"/>
                  </a:lnTo>
                  <a:lnTo>
                    <a:pt x="24" y="107"/>
                  </a:lnTo>
                  <a:lnTo>
                    <a:pt x="22" y="111"/>
                  </a:lnTo>
                  <a:lnTo>
                    <a:pt x="18" y="113"/>
                  </a:lnTo>
                  <a:lnTo>
                    <a:pt x="16" y="117"/>
                  </a:lnTo>
                  <a:lnTo>
                    <a:pt x="6" y="123"/>
                  </a:lnTo>
                  <a:lnTo>
                    <a:pt x="0" y="125"/>
                  </a:lnTo>
                  <a:lnTo>
                    <a:pt x="0" y="131"/>
                  </a:lnTo>
                  <a:lnTo>
                    <a:pt x="4" y="131"/>
                  </a:lnTo>
                  <a:lnTo>
                    <a:pt x="6" y="131"/>
                  </a:lnTo>
                  <a:lnTo>
                    <a:pt x="8" y="131"/>
                  </a:lnTo>
                  <a:lnTo>
                    <a:pt x="10" y="129"/>
                  </a:lnTo>
                  <a:lnTo>
                    <a:pt x="16" y="133"/>
                  </a:lnTo>
                  <a:lnTo>
                    <a:pt x="18" y="131"/>
                  </a:lnTo>
                  <a:lnTo>
                    <a:pt x="20" y="125"/>
                  </a:lnTo>
                  <a:lnTo>
                    <a:pt x="22" y="125"/>
                  </a:lnTo>
                  <a:lnTo>
                    <a:pt x="24" y="127"/>
                  </a:lnTo>
                  <a:lnTo>
                    <a:pt x="40" y="121"/>
                  </a:lnTo>
                  <a:lnTo>
                    <a:pt x="42" y="123"/>
                  </a:lnTo>
                  <a:lnTo>
                    <a:pt x="48" y="117"/>
                  </a:lnTo>
                  <a:lnTo>
                    <a:pt x="52" y="117"/>
                  </a:lnTo>
                  <a:lnTo>
                    <a:pt x="58" y="119"/>
                  </a:lnTo>
                  <a:lnTo>
                    <a:pt x="62" y="119"/>
                  </a:lnTo>
                  <a:lnTo>
                    <a:pt x="64" y="119"/>
                  </a:lnTo>
                  <a:lnTo>
                    <a:pt x="64" y="121"/>
                  </a:lnTo>
                  <a:lnTo>
                    <a:pt x="60" y="125"/>
                  </a:lnTo>
                  <a:lnTo>
                    <a:pt x="60" y="131"/>
                  </a:lnTo>
                  <a:lnTo>
                    <a:pt x="60" y="133"/>
                  </a:lnTo>
                  <a:lnTo>
                    <a:pt x="62" y="135"/>
                  </a:lnTo>
                  <a:lnTo>
                    <a:pt x="64" y="137"/>
                  </a:lnTo>
                  <a:lnTo>
                    <a:pt x="68" y="139"/>
                  </a:lnTo>
                  <a:lnTo>
                    <a:pt x="70" y="137"/>
                  </a:lnTo>
                  <a:lnTo>
                    <a:pt x="76" y="127"/>
                  </a:lnTo>
                  <a:lnTo>
                    <a:pt x="78" y="127"/>
                  </a:lnTo>
                  <a:lnTo>
                    <a:pt x="80" y="127"/>
                  </a:lnTo>
                  <a:lnTo>
                    <a:pt x="82" y="125"/>
                  </a:lnTo>
                  <a:lnTo>
                    <a:pt x="84" y="127"/>
                  </a:lnTo>
                  <a:lnTo>
                    <a:pt x="84" y="123"/>
                  </a:lnTo>
                  <a:lnTo>
                    <a:pt x="78" y="119"/>
                  </a:lnTo>
                  <a:lnTo>
                    <a:pt x="82" y="113"/>
                  </a:lnTo>
                  <a:lnTo>
                    <a:pt x="84" y="113"/>
                  </a:lnTo>
                  <a:lnTo>
                    <a:pt x="84" y="117"/>
                  </a:lnTo>
                  <a:lnTo>
                    <a:pt x="84" y="119"/>
                  </a:lnTo>
                  <a:lnTo>
                    <a:pt x="86" y="117"/>
                  </a:lnTo>
                  <a:lnTo>
                    <a:pt x="90" y="119"/>
                  </a:lnTo>
                  <a:lnTo>
                    <a:pt x="88" y="119"/>
                  </a:lnTo>
                  <a:lnTo>
                    <a:pt x="88" y="121"/>
                  </a:lnTo>
                  <a:lnTo>
                    <a:pt x="90" y="119"/>
                  </a:lnTo>
                  <a:lnTo>
                    <a:pt x="102" y="121"/>
                  </a:lnTo>
                  <a:lnTo>
                    <a:pt x="110" y="113"/>
                  </a:lnTo>
                  <a:lnTo>
                    <a:pt x="112" y="113"/>
                  </a:lnTo>
                  <a:lnTo>
                    <a:pt x="110" y="115"/>
                  </a:lnTo>
                  <a:lnTo>
                    <a:pt x="112" y="119"/>
                  </a:lnTo>
                  <a:lnTo>
                    <a:pt x="114" y="119"/>
                  </a:lnTo>
                  <a:lnTo>
                    <a:pt x="116" y="117"/>
                  </a:lnTo>
                  <a:lnTo>
                    <a:pt x="116" y="111"/>
                  </a:lnTo>
                  <a:lnTo>
                    <a:pt x="118" y="109"/>
                  </a:lnTo>
                  <a:lnTo>
                    <a:pt x="122" y="109"/>
                  </a:lnTo>
                  <a:lnTo>
                    <a:pt x="123" y="111"/>
                  </a:lnTo>
                  <a:lnTo>
                    <a:pt x="125" y="103"/>
                  </a:lnTo>
                  <a:lnTo>
                    <a:pt x="127" y="103"/>
                  </a:lnTo>
                  <a:lnTo>
                    <a:pt x="127" y="105"/>
                  </a:lnTo>
                  <a:lnTo>
                    <a:pt x="125" y="107"/>
                  </a:lnTo>
                  <a:lnTo>
                    <a:pt x="125" y="113"/>
                  </a:lnTo>
                  <a:lnTo>
                    <a:pt x="125" y="115"/>
                  </a:lnTo>
                  <a:lnTo>
                    <a:pt x="131" y="111"/>
                  </a:lnTo>
                  <a:lnTo>
                    <a:pt x="135" y="103"/>
                  </a:lnTo>
                  <a:lnTo>
                    <a:pt x="139" y="101"/>
                  </a:lnTo>
                  <a:lnTo>
                    <a:pt x="137" y="99"/>
                  </a:lnTo>
                  <a:lnTo>
                    <a:pt x="135" y="97"/>
                  </a:lnTo>
                  <a:lnTo>
                    <a:pt x="137" y="87"/>
                  </a:lnTo>
                  <a:lnTo>
                    <a:pt x="139" y="82"/>
                  </a:lnTo>
                  <a:lnTo>
                    <a:pt x="141" y="80"/>
                  </a:lnTo>
                  <a:lnTo>
                    <a:pt x="141" y="64"/>
                  </a:lnTo>
                  <a:lnTo>
                    <a:pt x="141" y="58"/>
                  </a:lnTo>
                  <a:lnTo>
                    <a:pt x="145" y="56"/>
                  </a:lnTo>
                  <a:lnTo>
                    <a:pt x="149" y="56"/>
                  </a:lnTo>
                  <a:lnTo>
                    <a:pt x="149" y="52"/>
                  </a:lnTo>
                  <a:lnTo>
                    <a:pt x="151" y="44"/>
                  </a:lnTo>
                  <a:lnTo>
                    <a:pt x="153" y="44"/>
                  </a:lnTo>
                  <a:lnTo>
                    <a:pt x="153" y="42"/>
                  </a:lnTo>
                  <a:lnTo>
                    <a:pt x="155" y="40"/>
                  </a:lnTo>
                  <a:lnTo>
                    <a:pt x="155" y="38"/>
                  </a:lnTo>
                  <a:lnTo>
                    <a:pt x="155" y="36"/>
                  </a:lnTo>
                  <a:lnTo>
                    <a:pt x="147" y="12"/>
                  </a:lnTo>
                  <a:lnTo>
                    <a:pt x="147" y="2"/>
                  </a:lnTo>
                  <a:lnTo>
                    <a:pt x="147" y="0"/>
                  </a:lnTo>
                  <a:lnTo>
                    <a:pt x="143" y="0"/>
                  </a:lnTo>
                  <a:lnTo>
                    <a:pt x="139" y="0"/>
                  </a:lnTo>
                  <a:lnTo>
                    <a:pt x="137" y="2"/>
                  </a:lnTo>
                  <a:lnTo>
                    <a:pt x="139" y="6"/>
                  </a:lnTo>
                  <a:lnTo>
                    <a:pt x="141" y="4"/>
                  </a:lnTo>
                  <a:lnTo>
                    <a:pt x="143" y="2"/>
                  </a:lnTo>
                  <a:lnTo>
                    <a:pt x="143" y="6"/>
                  </a:lnTo>
                  <a:lnTo>
                    <a:pt x="141" y="10"/>
                  </a:lnTo>
                  <a:lnTo>
                    <a:pt x="139" y="8"/>
                  </a:lnTo>
                  <a:lnTo>
                    <a:pt x="137" y="12"/>
                  </a:lnTo>
                  <a:lnTo>
                    <a:pt x="135" y="10"/>
                  </a:lnTo>
                  <a:lnTo>
                    <a:pt x="135" y="6"/>
                  </a:lnTo>
                  <a:lnTo>
                    <a:pt x="133" y="4"/>
                  </a:lnTo>
                  <a:lnTo>
                    <a:pt x="131" y="6"/>
                  </a:lnTo>
                  <a:lnTo>
                    <a:pt x="131" y="8"/>
                  </a:lnTo>
                  <a:lnTo>
                    <a:pt x="129" y="12"/>
                  </a:lnTo>
                  <a:lnTo>
                    <a:pt x="127" y="12"/>
                  </a:lnTo>
                  <a:lnTo>
                    <a:pt x="127" y="14"/>
                  </a:lnTo>
                  <a:lnTo>
                    <a:pt x="127" y="22"/>
                  </a:lnTo>
                  <a:lnTo>
                    <a:pt x="123" y="28"/>
                  </a:lnTo>
                  <a:lnTo>
                    <a:pt x="125" y="28"/>
                  </a:lnTo>
                  <a:lnTo>
                    <a:pt x="127" y="30"/>
                  </a:lnTo>
                  <a:lnTo>
                    <a:pt x="118" y="62"/>
                  </a:lnTo>
                  <a:lnTo>
                    <a:pt x="116" y="62"/>
                  </a:lnTo>
                  <a:lnTo>
                    <a:pt x="112" y="64"/>
                  </a:lnTo>
                  <a:lnTo>
                    <a:pt x="108" y="72"/>
                  </a:lnTo>
                  <a:lnTo>
                    <a:pt x="100" y="78"/>
                  </a:lnTo>
                  <a:lnTo>
                    <a:pt x="92" y="82"/>
                  </a:lnTo>
                  <a:lnTo>
                    <a:pt x="90" y="83"/>
                  </a:lnTo>
                  <a:lnTo>
                    <a:pt x="88" y="83"/>
                  </a:lnTo>
                  <a:lnTo>
                    <a:pt x="86" y="83"/>
                  </a:lnTo>
                  <a:lnTo>
                    <a:pt x="86" y="80"/>
                  </a:lnTo>
                  <a:lnTo>
                    <a:pt x="84" y="78"/>
                  </a:lnTo>
                  <a:lnTo>
                    <a:pt x="88" y="76"/>
                  </a:lnTo>
                  <a:lnTo>
                    <a:pt x="90" y="74"/>
                  </a:lnTo>
                  <a:lnTo>
                    <a:pt x="90" y="72"/>
                  </a:lnTo>
                  <a:lnTo>
                    <a:pt x="88" y="72"/>
                  </a:lnTo>
                  <a:lnTo>
                    <a:pt x="82" y="74"/>
                  </a:lnTo>
                  <a:lnTo>
                    <a:pt x="82" y="80"/>
                  </a:lnTo>
                  <a:lnTo>
                    <a:pt x="80" y="85"/>
                  </a:lnTo>
                  <a:lnTo>
                    <a:pt x="72" y="93"/>
                  </a:lnTo>
                  <a:lnTo>
                    <a:pt x="72" y="101"/>
                  </a:lnTo>
                  <a:lnTo>
                    <a:pt x="68" y="105"/>
                  </a:lnTo>
                  <a:lnTo>
                    <a:pt x="66" y="105"/>
                  </a:lnTo>
                  <a:lnTo>
                    <a:pt x="60" y="103"/>
                  </a:lnTo>
                  <a:lnTo>
                    <a:pt x="60" y="101"/>
                  </a:lnTo>
                  <a:lnTo>
                    <a:pt x="34" y="105"/>
                  </a:lnTo>
                  <a:close/>
                </a:path>
              </a:pathLst>
            </a:custGeom>
            <a:solidFill>
              <a:srgbClr val="0071B4">
                <a:alpha val="34901"/>
              </a:srgbClr>
            </a:solidFill>
            <a:ln w="9525">
              <a:noFill/>
              <a:round/>
              <a:headEnd/>
              <a:tailEnd/>
            </a:ln>
          </p:spPr>
          <p:txBody>
            <a:bodyPr/>
            <a:lstStyle/>
            <a:p>
              <a:endParaRPr lang="en-US"/>
            </a:p>
          </p:txBody>
        </p:sp>
        <p:sp>
          <p:nvSpPr>
            <p:cNvPr id="14390" name="Freeform 648"/>
            <p:cNvSpPr>
              <a:spLocks/>
            </p:cNvSpPr>
            <p:nvPr/>
          </p:nvSpPr>
          <p:spPr bwMode="auto">
            <a:xfrm>
              <a:off x="4642" y="2625"/>
              <a:ext cx="2" cy="2"/>
            </a:xfrm>
            <a:custGeom>
              <a:avLst/>
              <a:gdLst>
                <a:gd name="T0" fmla="*/ 0 w 2"/>
                <a:gd name="T1" fmla="*/ 0 h 2"/>
                <a:gd name="T2" fmla="*/ 0 w 2"/>
                <a:gd name="T3" fmla="*/ 0 h 2"/>
                <a:gd name="T4" fmla="*/ 0 w 2"/>
                <a:gd name="T5" fmla="*/ 2 h 2"/>
                <a:gd name="T6" fmla="*/ 2 w 2"/>
                <a:gd name="T7" fmla="*/ 2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0" y="0"/>
                  </a:lnTo>
                  <a:lnTo>
                    <a:pt x="0" y="2"/>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4391" name="Freeform 649"/>
            <p:cNvSpPr>
              <a:spLocks/>
            </p:cNvSpPr>
            <p:nvPr/>
          </p:nvSpPr>
          <p:spPr bwMode="auto">
            <a:xfrm>
              <a:off x="4642" y="2623"/>
              <a:ext cx="32" cy="48"/>
            </a:xfrm>
            <a:custGeom>
              <a:avLst/>
              <a:gdLst>
                <a:gd name="T0" fmla="*/ 4 w 32"/>
                <a:gd name="T1" fmla="*/ 16 h 48"/>
                <a:gd name="T2" fmla="*/ 4 w 32"/>
                <a:gd name="T3" fmla="*/ 18 h 48"/>
                <a:gd name="T4" fmla="*/ 2 w 32"/>
                <a:gd name="T5" fmla="*/ 16 h 48"/>
                <a:gd name="T6" fmla="*/ 0 w 32"/>
                <a:gd name="T7" fmla="*/ 16 h 48"/>
                <a:gd name="T8" fmla="*/ 2 w 32"/>
                <a:gd name="T9" fmla="*/ 24 h 48"/>
                <a:gd name="T10" fmla="*/ 2 w 32"/>
                <a:gd name="T11" fmla="*/ 22 h 48"/>
                <a:gd name="T12" fmla="*/ 6 w 32"/>
                <a:gd name="T13" fmla="*/ 20 h 48"/>
                <a:gd name="T14" fmla="*/ 8 w 32"/>
                <a:gd name="T15" fmla="*/ 22 h 48"/>
                <a:gd name="T16" fmla="*/ 10 w 32"/>
                <a:gd name="T17" fmla="*/ 20 h 48"/>
                <a:gd name="T18" fmla="*/ 8 w 32"/>
                <a:gd name="T19" fmla="*/ 18 h 48"/>
                <a:gd name="T20" fmla="*/ 8 w 32"/>
                <a:gd name="T21" fmla="*/ 18 h 48"/>
                <a:gd name="T22" fmla="*/ 8 w 32"/>
                <a:gd name="T23" fmla="*/ 14 h 48"/>
                <a:gd name="T24" fmla="*/ 8 w 32"/>
                <a:gd name="T25" fmla="*/ 14 h 48"/>
                <a:gd name="T26" fmla="*/ 12 w 32"/>
                <a:gd name="T27" fmla="*/ 20 h 48"/>
                <a:gd name="T28" fmla="*/ 12 w 32"/>
                <a:gd name="T29" fmla="*/ 22 h 48"/>
                <a:gd name="T30" fmla="*/ 12 w 32"/>
                <a:gd name="T31" fmla="*/ 22 h 48"/>
                <a:gd name="T32" fmla="*/ 12 w 32"/>
                <a:gd name="T33" fmla="*/ 26 h 48"/>
                <a:gd name="T34" fmla="*/ 12 w 32"/>
                <a:gd name="T35" fmla="*/ 30 h 48"/>
                <a:gd name="T36" fmla="*/ 10 w 32"/>
                <a:gd name="T37" fmla="*/ 30 h 48"/>
                <a:gd name="T38" fmla="*/ 8 w 32"/>
                <a:gd name="T39" fmla="*/ 34 h 48"/>
                <a:gd name="T40" fmla="*/ 8 w 32"/>
                <a:gd name="T41" fmla="*/ 42 h 48"/>
                <a:gd name="T42" fmla="*/ 8 w 32"/>
                <a:gd name="T43" fmla="*/ 44 h 48"/>
                <a:gd name="T44" fmla="*/ 10 w 32"/>
                <a:gd name="T45" fmla="*/ 46 h 48"/>
                <a:gd name="T46" fmla="*/ 14 w 32"/>
                <a:gd name="T47" fmla="*/ 46 h 48"/>
                <a:gd name="T48" fmla="*/ 14 w 32"/>
                <a:gd name="T49" fmla="*/ 44 h 48"/>
                <a:gd name="T50" fmla="*/ 12 w 32"/>
                <a:gd name="T51" fmla="*/ 40 h 48"/>
                <a:gd name="T52" fmla="*/ 14 w 32"/>
                <a:gd name="T53" fmla="*/ 38 h 48"/>
                <a:gd name="T54" fmla="*/ 16 w 32"/>
                <a:gd name="T55" fmla="*/ 38 h 48"/>
                <a:gd name="T56" fmla="*/ 14 w 32"/>
                <a:gd name="T57" fmla="*/ 40 h 48"/>
                <a:gd name="T58" fmla="*/ 16 w 32"/>
                <a:gd name="T59" fmla="*/ 48 h 48"/>
                <a:gd name="T60" fmla="*/ 18 w 32"/>
                <a:gd name="T61" fmla="*/ 48 h 48"/>
                <a:gd name="T62" fmla="*/ 20 w 32"/>
                <a:gd name="T63" fmla="*/ 46 h 48"/>
                <a:gd name="T64" fmla="*/ 20 w 32"/>
                <a:gd name="T65" fmla="*/ 44 h 48"/>
                <a:gd name="T66" fmla="*/ 22 w 32"/>
                <a:gd name="T67" fmla="*/ 42 h 48"/>
                <a:gd name="T68" fmla="*/ 22 w 32"/>
                <a:gd name="T69" fmla="*/ 42 h 48"/>
                <a:gd name="T70" fmla="*/ 32 w 32"/>
                <a:gd name="T71" fmla="*/ 18 h 48"/>
                <a:gd name="T72" fmla="*/ 32 w 32"/>
                <a:gd name="T73" fmla="*/ 16 h 48"/>
                <a:gd name="T74" fmla="*/ 30 w 32"/>
                <a:gd name="T75" fmla="*/ 12 h 48"/>
                <a:gd name="T76" fmla="*/ 28 w 32"/>
                <a:gd name="T77" fmla="*/ 12 h 48"/>
                <a:gd name="T78" fmla="*/ 26 w 32"/>
                <a:gd name="T79" fmla="*/ 10 h 48"/>
                <a:gd name="T80" fmla="*/ 28 w 32"/>
                <a:gd name="T81" fmla="*/ 8 h 48"/>
                <a:gd name="T82" fmla="*/ 28 w 32"/>
                <a:gd name="T83" fmla="*/ 6 h 48"/>
                <a:gd name="T84" fmla="*/ 26 w 32"/>
                <a:gd name="T85" fmla="*/ 6 h 48"/>
                <a:gd name="T86" fmla="*/ 22 w 32"/>
                <a:gd name="T87" fmla="*/ 6 h 48"/>
                <a:gd name="T88" fmla="*/ 18 w 32"/>
                <a:gd name="T89" fmla="*/ 2 h 48"/>
                <a:gd name="T90" fmla="*/ 18 w 32"/>
                <a:gd name="T91" fmla="*/ 2 h 48"/>
                <a:gd name="T92" fmla="*/ 16 w 32"/>
                <a:gd name="T93" fmla="*/ 2 h 48"/>
                <a:gd name="T94" fmla="*/ 16 w 32"/>
                <a:gd name="T95" fmla="*/ 0 h 48"/>
                <a:gd name="T96" fmla="*/ 16 w 32"/>
                <a:gd name="T97" fmla="*/ 0 h 48"/>
                <a:gd name="T98" fmla="*/ 14 w 32"/>
                <a:gd name="T99" fmla="*/ 2 h 48"/>
                <a:gd name="T100" fmla="*/ 12 w 32"/>
                <a:gd name="T101" fmla="*/ 4 h 48"/>
                <a:gd name="T102" fmla="*/ 10 w 32"/>
                <a:gd name="T103" fmla="*/ 6 h 48"/>
                <a:gd name="T104" fmla="*/ 8 w 32"/>
                <a:gd name="T105" fmla="*/ 6 h 48"/>
                <a:gd name="T106" fmla="*/ 6 w 32"/>
                <a:gd name="T107" fmla="*/ 8 h 48"/>
                <a:gd name="T108" fmla="*/ 4 w 32"/>
                <a:gd name="T109" fmla="*/ 8 h 48"/>
                <a:gd name="T110" fmla="*/ 4 w 32"/>
                <a:gd name="T111" fmla="*/ 8 h 48"/>
                <a:gd name="T112" fmla="*/ 2 w 32"/>
                <a:gd name="T113" fmla="*/ 10 h 48"/>
                <a:gd name="T114" fmla="*/ 0 w 32"/>
                <a:gd name="T115" fmla="*/ 12 h 48"/>
                <a:gd name="T116" fmla="*/ 4 w 32"/>
                <a:gd name="T117" fmla="*/ 16 h 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
                <a:gd name="T178" fmla="*/ 0 h 48"/>
                <a:gd name="T179" fmla="*/ 32 w 32"/>
                <a:gd name="T180" fmla="*/ 48 h 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 h="48">
                  <a:moveTo>
                    <a:pt x="4" y="16"/>
                  </a:moveTo>
                  <a:lnTo>
                    <a:pt x="4" y="18"/>
                  </a:lnTo>
                  <a:lnTo>
                    <a:pt x="2" y="16"/>
                  </a:lnTo>
                  <a:lnTo>
                    <a:pt x="0" y="16"/>
                  </a:lnTo>
                  <a:lnTo>
                    <a:pt x="2" y="24"/>
                  </a:lnTo>
                  <a:lnTo>
                    <a:pt x="2" y="22"/>
                  </a:lnTo>
                  <a:lnTo>
                    <a:pt x="6" y="20"/>
                  </a:lnTo>
                  <a:lnTo>
                    <a:pt x="8" y="22"/>
                  </a:lnTo>
                  <a:lnTo>
                    <a:pt x="10" y="20"/>
                  </a:lnTo>
                  <a:lnTo>
                    <a:pt x="8" y="18"/>
                  </a:lnTo>
                  <a:lnTo>
                    <a:pt x="8" y="14"/>
                  </a:lnTo>
                  <a:lnTo>
                    <a:pt x="12" y="20"/>
                  </a:lnTo>
                  <a:lnTo>
                    <a:pt x="12" y="22"/>
                  </a:lnTo>
                  <a:lnTo>
                    <a:pt x="12" y="26"/>
                  </a:lnTo>
                  <a:lnTo>
                    <a:pt x="12" y="30"/>
                  </a:lnTo>
                  <a:lnTo>
                    <a:pt x="10" y="30"/>
                  </a:lnTo>
                  <a:lnTo>
                    <a:pt x="8" y="34"/>
                  </a:lnTo>
                  <a:lnTo>
                    <a:pt x="8" y="42"/>
                  </a:lnTo>
                  <a:lnTo>
                    <a:pt x="8" y="44"/>
                  </a:lnTo>
                  <a:lnTo>
                    <a:pt x="10" y="46"/>
                  </a:lnTo>
                  <a:lnTo>
                    <a:pt x="14" y="46"/>
                  </a:lnTo>
                  <a:lnTo>
                    <a:pt x="14" y="44"/>
                  </a:lnTo>
                  <a:lnTo>
                    <a:pt x="12" y="40"/>
                  </a:lnTo>
                  <a:lnTo>
                    <a:pt x="14" y="38"/>
                  </a:lnTo>
                  <a:lnTo>
                    <a:pt x="16" y="38"/>
                  </a:lnTo>
                  <a:lnTo>
                    <a:pt x="14" y="40"/>
                  </a:lnTo>
                  <a:lnTo>
                    <a:pt x="16" y="48"/>
                  </a:lnTo>
                  <a:lnTo>
                    <a:pt x="18" y="48"/>
                  </a:lnTo>
                  <a:lnTo>
                    <a:pt x="20" y="46"/>
                  </a:lnTo>
                  <a:lnTo>
                    <a:pt x="20" y="44"/>
                  </a:lnTo>
                  <a:lnTo>
                    <a:pt x="22" y="42"/>
                  </a:lnTo>
                  <a:lnTo>
                    <a:pt x="32" y="18"/>
                  </a:lnTo>
                  <a:lnTo>
                    <a:pt x="32" y="16"/>
                  </a:lnTo>
                  <a:lnTo>
                    <a:pt x="30" y="12"/>
                  </a:lnTo>
                  <a:lnTo>
                    <a:pt x="28" y="12"/>
                  </a:lnTo>
                  <a:lnTo>
                    <a:pt x="26" y="10"/>
                  </a:lnTo>
                  <a:lnTo>
                    <a:pt x="28" y="8"/>
                  </a:lnTo>
                  <a:lnTo>
                    <a:pt x="28" y="6"/>
                  </a:lnTo>
                  <a:lnTo>
                    <a:pt x="26" y="6"/>
                  </a:lnTo>
                  <a:lnTo>
                    <a:pt x="22" y="6"/>
                  </a:lnTo>
                  <a:lnTo>
                    <a:pt x="18" y="2"/>
                  </a:lnTo>
                  <a:lnTo>
                    <a:pt x="16" y="2"/>
                  </a:lnTo>
                  <a:lnTo>
                    <a:pt x="16" y="0"/>
                  </a:lnTo>
                  <a:lnTo>
                    <a:pt x="14" y="2"/>
                  </a:lnTo>
                  <a:lnTo>
                    <a:pt x="12" y="4"/>
                  </a:lnTo>
                  <a:lnTo>
                    <a:pt x="10" y="6"/>
                  </a:lnTo>
                  <a:lnTo>
                    <a:pt x="8" y="6"/>
                  </a:lnTo>
                  <a:lnTo>
                    <a:pt x="6" y="8"/>
                  </a:lnTo>
                  <a:lnTo>
                    <a:pt x="4" y="8"/>
                  </a:lnTo>
                  <a:lnTo>
                    <a:pt x="2" y="10"/>
                  </a:lnTo>
                  <a:lnTo>
                    <a:pt x="0" y="12"/>
                  </a:lnTo>
                  <a:lnTo>
                    <a:pt x="4" y="16"/>
                  </a:lnTo>
                  <a:close/>
                </a:path>
              </a:pathLst>
            </a:custGeom>
            <a:solidFill>
              <a:srgbClr val="0071B4">
                <a:alpha val="34901"/>
              </a:srgbClr>
            </a:solidFill>
            <a:ln w="9525">
              <a:noFill/>
              <a:round/>
              <a:headEnd/>
              <a:tailEnd/>
            </a:ln>
          </p:spPr>
          <p:txBody>
            <a:bodyPr/>
            <a:lstStyle/>
            <a:p>
              <a:endParaRPr lang="en-US"/>
            </a:p>
          </p:txBody>
        </p:sp>
        <p:sp>
          <p:nvSpPr>
            <p:cNvPr id="14392" name="Freeform 650"/>
            <p:cNvSpPr>
              <a:spLocks/>
            </p:cNvSpPr>
            <p:nvPr/>
          </p:nvSpPr>
          <p:spPr bwMode="auto">
            <a:xfrm>
              <a:off x="1988" y="3961"/>
              <a:ext cx="24" cy="20"/>
            </a:xfrm>
            <a:custGeom>
              <a:avLst/>
              <a:gdLst>
                <a:gd name="T0" fmla="*/ 22 w 24"/>
                <a:gd name="T1" fmla="*/ 6 h 20"/>
                <a:gd name="T2" fmla="*/ 22 w 24"/>
                <a:gd name="T3" fmla="*/ 6 h 20"/>
                <a:gd name="T4" fmla="*/ 24 w 24"/>
                <a:gd name="T5" fmla="*/ 4 h 20"/>
                <a:gd name="T6" fmla="*/ 24 w 24"/>
                <a:gd name="T7" fmla="*/ 2 h 20"/>
                <a:gd name="T8" fmla="*/ 24 w 24"/>
                <a:gd name="T9" fmla="*/ 2 h 20"/>
                <a:gd name="T10" fmla="*/ 22 w 24"/>
                <a:gd name="T11" fmla="*/ 0 h 20"/>
                <a:gd name="T12" fmla="*/ 22 w 24"/>
                <a:gd name="T13" fmla="*/ 0 h 20"/>
                <a:gd name="T14" fmla="*/ 22 w 24"/>
                <a:gd name="T15" fmla="*/ 2 h 20"/>
                <a:gd name="T16" fmla="*/ 22 w 24"/>
                <a:gd name="T17" fmla="*/ 2 h 20"/>
                <a:gd name="T18" fmla="*/ 14 w 24"/>
                <a:gd name="T19" fmla="*/ 2 h 20"/>
                <a:gd name="T20" fmla="*/ 12 w 24"/>
                <a:gd name="T21" fmla="*/ 2 h 20"/>
                <a:gd name="T22" fmla="*/ 8 w 24"/>
                <a:gd name="T23" fmla="*/ 2 h 20"/>
                <a:gd name="T24" fmla="*/ 4 w 24"/>
                <a:gd name="T25" fmla="*/ 0 h 20"/>
                <a:gd name="T26" fmla="*/ 6 w 24"/>
                <a:gd name="T27" fmla="*/ 2 h 20"/>
                <a:gd name="T28" fmla="*/ 6 w 24"/>
                <a:gd name="T29" fmla="*/ 2 h 20"/>
                <a:gd name="T30" fmla="*/ 8 w 24"/>
                <a:gd name="T31" fmla="*/ 2 h 20"/>
                <a:gd name="T32" fmla="*/ 8 w 24"/>
                <a:gd name="T33" fmla="*/ 4 h 20"/>
                <a:gd name="T34" fmla="*/ 6 w 24"/>
                <a:gd name="T35" fmla="*/ 4 h 20"/>
                <a:gd name="T36" fmla="*/ 6 w 24"/>
                <a:gd name="T37" fmla="*/ 4 h 20"/>
                <a:gd name="T38" fmla="*/ 8 w 24"/>
                <a:gd name="T39" fmla="*/ 4 h 20"/>
                <a:gd name="T40" fmla="*/ 12 w 24"/>
                <a:gd name="T41" fmla="*/ 8 h 20"/>
                <a:gd name="T42" fmla="*/ 10 w 24"/>
                <a:gd name="T43" fmla="*/ 8 h 20"/>
                <a:gd name="T44" fmla="*/ 8 w 24"/>
                <a:gd name="T45" fmla="*/ 10 h 20"/>
                <a:gd name="T46" fmla="*/ 6 w 24"/>
                <a:gd name="T47" fmla="*/ 10 h 20"/>
                <a:gd name="T48" fmla="*/ 6 w 24"/>
                <a:gd name="T49" fmla="*/ 12 h 20"/>
                <a:gd name="T50" fmla="*/ 6 w 24"/>
                <a:gd name="T51" fmla="*/ 14 h 20"/>
                <a:gd name="T52" fmla="*/ 8 w 24"/>
                <a:gd name="T53" fmla="*/ 14 h 20"/>
                <a:gd name="T54" fmla="*/ 6 w 24"/>
                <a:gd name="T55" fmla="*/ 14 h 20"/>
                <a:gd name="T56" fmla="*/ 4 w 24"/>
                <a:gd name="T57" fmla="*/ 14 h 20"/>
                <a:gd name="T58" fmla="*/ 2 w 24"/>
                <a:gd name="T59" fmla="*/ 14 h 20"/>
                <a:gd name="T60" fmla="*/ 2 w 24"/>
                <a:gd name="T61" fmla="*/ 16 h 20"/>
                <a:gd name="T62" fmla="*/ 0 w 24"/>
                <a:gd name="T63" fmla="*/ 16 h 20"/>
                <a:gd name="T64" fmla="*/ 0 w 24"/>
                <a:gd name="T65" fmla="*/ 16 h 20"/>
                <a:gd name="T66" fmla="*/ 2 w 24"/>
                <a:gd name="T67" fmla="*/ 18 h 20"/>
                <a:gd name="T68" fmla="*/ 2 w 24"/>
                <a:gd name="T69" fmla="*/ 18 h 20"/>
                <a:gd name="T70" fmla="*/ 2 w 24"/>
                <a:gd name="T71" fmla="*/ 18 h 20"/>
                <a:gd name="T72" fmla="*/ 2 w 24"/>
                <a:gd name="T73" fmla="*/ 18 h 20"/>
                <a:gd name="T74" fmla="*/ 4 w 24"/>
                <a:gd name="T75" fmla="*/ 18 h 20"/>
                <a:gd name="T76" fmla="*/ 4 w 24"/>
                <a:gd name="T77" fmla="*/ 20 h 20"/>
                <a:gd name="T78" fmla="*/ 8 w 24"/>
                <a:gd name="T79" fmla="*/ 18 h 20"/>
                <a:gd name="T80" fmla="*/ 8 w 24"/>
                <a:gd name="T81" fmla="*/ 18 h 20"/>
                <a:gd name="T82" fmla="*/ 10 w 24"/>
                <a:gd name="T83" fmla="*/ 16 h 20"/>
                <a:gd name="T84" fmla="*/ 10 w 24"/>
                <a:gd name="T85" fmla="*/ 14 h 20"/>
                <a:gd name="T86" fmla="*/ 10 w 24"/>
                <a:gd name="T87" fmla="*/ 14 h 20"/>
                <a:gd name="T88" fmla="*/ 10 w 24"/>
                <a:gd name="T89" fmla="*/ 16 h 20"/>
                <a:gd name="T90" fmla="*/ 12 w 24"/>
                <a:gd name="T91" fmla="*/ 14 h 20"/>
                <a:gd name="T92" fmla="*/ 14 w 24"/>
                <a:gd name="T93" fmla="*/ 14 h 20"/>
                <a:gd name="T94" fmla="*/ 16 w 24"/>
                <a:gd name="T95" fmla="*/ 14 h 20"/>
                <a:gd name="T96" fmla="*/ 16 w 24"/>
                <a:gd name="T97" fmla="*/ 12 h 20"/>
                <a:gd name="T98" fmla="*/ 18 w 24"/>
                <a:gd name="T99" fmla="*/ 10 h 20"/>
                <a:gd name="T100" fmla="*/ 22 w 24"/>
                <a:gd name="T101" fmla="*/ 6 h 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
                <a:gd name="T154" fmla="*/ 0 h 20"/>
                <a:gd name="T155" fmla="*/ 24 w 24"/>
                <a:gd name="T156" fmla="*/ 20 h 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 h="20">
                  <a:moveTo>
                    <a:pt x="22" y="6"/>
                  </a:moveTo>
                  <a:lnTo>
                    <a:pt x="22" y="6"/>
                  </a:lnTo>
                  <a:lnTo>
                    <a:pt x="24" y="4"/>
                  </a:lnTo>
                  <a:lnTo>
                    <a:pt x="24" y="2"/>
                  </a:lnTo>
                  <a:lnTo>
                    <a:pt x="22" y="0"/>
                  </a:lnTo>
                  <a:lnTo>
                    <a:pt x="22" y="2"/>
                  </a:lnTo>
                  <a:lnTo>
                    <a:pt x="14" y="2"/>
                  </a:lnTo>
                  <a:lnTo>
                    <a:pt x="12" y="2"/>
                  </a:lnTo>
                  <a:lnTo>
                    <a:pt x="8" y="2"/>
                  </a:lnTo>
                  <a:lnTo>
                    <a:pt x="4" y="0"/>
                  </a:lnTo>
                  <a:lnTo>
                    <a:pt x="6" y="2"/>
                  </a:lnTo>
                  <a:lnTo>
                    <a:pt x="8" y="2"/>
                  </a:lnTo>
                  <a:lnTo>
                    <a:pt x="8" y="4"/>
                  </a:lnTo>
                  <a:lnTo>
                    <a:pt x="6" y="4"/>
                  </a:lnTo>
                  <a:lnTo>
                    <a:pt x="8" y="4"/>
                  </a:lnTo>
                  <a:lnTo>
                    <a:pt x="12" y="8"/>
                  </a:lnTo>
                  <a:lnTo>
                    <a:pt x="10" y="8"/>
                  </a:lnTo>
                  <a:lnTo>
                    <a:pt x="8" y="10"/>
                  </a:lnTo>
                  <a:lnTo>
                    <a:pt x="6" y="10"/>
                  </a:lnTo>
                  <a:lnTo>
                    <a:pt x="6" y="12"/>
                  </a:lnTo>
                  <a:lnTo>
                    <a:pt x="6" y="14"/>
                  </a:lnTo>
                  <a:lnTo>
                    <a:pt x="8" y="14"/>
                  </a:lnTo>
                  <a:lnTo>
                    <a:pt x="6" y="14"/>
                  </a:lnTo>
                  <a:lnTo>
                    <a:pt x="4" y="14"/>
                  </a:lnTo>
                  <a:lnTo>
                    <a:pt x="2" y="14"/>
                  </a:lnTo>
                  <a:lnTo>
                    <a:pt x="2" y="16"/>
                  </a:lnTo>
                  <a:lnTo>
                    <a:pt x="0" y="16"/>
                  </a:lnTo>
                  <a:lnTo>
                    <a:pt x="2" y="18"/>
                  </a:lnTo>
                  <a:lnTo>
                    <a:pt x="4" y="18"/>
                  </a:lnTo>
                  <a:lnTo>
                    <a:pt x="4" y="20"/>
                  </a:lnTo>
                  <a:lnTo>
                    <a:pt x="8" y="18"/>
                  </a:lnTo>
                  <a:lnTo>
                    <a:pt x="10" y="16"/>
                  </a:lnTo>
                  <a:lnTo>
                    <a:pt x="10" y="14"/>
                  </a:lnTo>
                  <a:lnTo>
                    <a:pt x="10" y="16"/>
                  </a:lnTo>
                  <a:lnTo>
                    <a:pt x="12" y="14"/>
                  </a:lnTo>
                  <a:lnTo>
                    <a:pt x="14" y="14"/>
                  </a:lnTo>
                  <a:lnTo>
                    <a:pt x="16" y="14"/>
                  </a:lnTo>
                  <a:lnTo>
                    <a:pt x="16" y="12"/>
                  </a:lnTo>
                  <a:lnTo>
                    <a:pt x="18" y="10"/>
                  </a:lnTo>
                  <a:lnTo>
                    <a:pt x="22" y="6"/>
                  </a:lnTo>
                  <a:close/>
                </a:path>
              </a:pathLst>
            </a:custGeom>
            <a:solidFill>
              <a:srgbClr val="0071B4">
                <a:alpha val="34901"/>
              </a:srgbClr>
            </a:solidFill>
            <a:ln w="9525">
              <a:noFill/>
              <a:round/>
              <a:headEnd/>
              <a:tailEnd/>
            </a:ln>
          </p:spPr>
          <p:txBody>
            <a:bodyPr/>
            <a:lstStyle/>
            <a:p>
              <a:endParaRPr lang="en-US"/>
            </a:p>
          </p:txBody>
        </p:sp>
        <p:sp>
          <p:nvSpPr>
            <p:cNvPr id="14393" name="Freeform 651"/>
            <p:cNvSpPr>
              <a:spLocks/>
            </p:cNvSpPr>
            <p:nvPr/>
          </p:nvSpPr>
          <p:spPr bwMode="auto">
            <a:xfrm>
              <a:off x="4584" y="2980"/>
              <a:ext cx="2" cy="8"/>
            </a:xfrm>
            <a:custGeom>
              <a:avLst/>
              <a:gdLst>
                <a:gd name="T0" fmla="*/ 0 w 2"/>
                <a:gd name="T1" fmla="*/ 6 h 8"/>
                <a:gd name="T2" fmla="*/ 2 w 2"/>
                <a:gd name="T3" fmla="*/ 8 h 8"/>
                <a:gd name="T4" fmla="*/ 2 w 2"/>
                <a:gd name="T5" fmla="*/ 8 h 8"/>
                <a:gd name="T6" fmla="*/ 2 w 2"/>
                <a:gd name="T7" fmla="*/ 0 h 8"/>
                <a:gd name="T8" fmla="*/ 0 w 2"/>
                <a:gd name="T9" fmla="*/ 0 h 8"/>
                <a:gd name="T10" fmla="*/ 0 w 2"/>
                <a:gd name="T11" fmla="*/ 2 h 8"/>
                <a:gd name="T12" fmla="*/ 0 w 2"/>
                <a:gd name="T13" fmla="*/ 4 h 8"/>
                <a:gd name="T14" fmla="*/ 0 w 2"/>
                <a:gd name="T15" fmla="*/ 6 h 8"/>
                <a:gd name="T16" fmla="*/ 0 w 2"/>
                <a:gd name="T17" fmla="*/ 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8"/>
                <a:gd name="T29" fmla="*/ 2 w 2"/>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8">
                  <a:moveTo>
                    <a:pt x="0" y="6"/>
                  </a:moveTo>
                  <a:lnTo>
                    <a:pt x="2" y="8"/>
                  </a:lnTo>
                  <a:lnTo>
                    <a:pt x="2" y="0"/>
                  </a:lnTo>
                  <a:lnTo>
                    <a:pt x="0" y="0"/>
                  </a:lnTo>
                  <a:lnTo>
                    <a:pt x="0" y="2"/>
                  </a:lnTo>
                  <a:lnTo>
                    <a:pt x="0" y="4"/>
                  </a:lnTo>
                  <a:lnTo>
                    <a:pt x="0" y="6"/>
                  </a:lnTo>
                  <a:close/>
                </a:path>
              </a:pathLst>
            </a:custGeom>
            <a:solidFill>
              <a:srgbClr val="0071B4">
                <a:alpha val="34901"/>
              </a:srgbClr>
            </a:solidFill>
            <a:ln w="9525">
              <a:noFill/>
              <a:round/>
              <a:headEnd/>
              <a:tailEnd/>
            </a:ln>
          </p:spPr>
          <p:txBody>
            <a:bodyPr/>
            <a:lstStyle/>
            <a:p>
              <a:endParaRPr lang="en-US"/>
            </a:p>
          </p:txBody>
        </p:sp>
        <p:sp>
          <p:nvSpPr>
            <p:cNvPr id="14394" name="Freeform 652"/>
            <p:cNvSpPr>
              <a:spLocks/>
            </p:cNvSpPr>
            <p:nvPr/>
          </p:nvSpPr>
          <p:spPr bwMode="auto">
            <a:xfrm>
              <a:off x="2006" y="3959"/>
              <a:ext cx="26" cy="24"/>
            </a:xfrm>
            <a:custGeom>
              <a:avLst/>
              <a:gdLst>
                <a:gd name="T0" fmla="*/ 24 w 26"/>
                <a:gd name="T1" fmla="*/ 6 h 24"/>
                <a:gd name="T2" fmla="*/ 24 w 26"/>
                <a:gd name="T3" fmla="*/ 6 h 24"/>
                <a:gd name="T4" fmla="*/ 26 w 26"/>
                <a:gd name="T5" fmla="*/ 6 h 24"/>
                <a:gd name="T6" fmla="*/ 26 w 26"/>
                <a:gd name="T7" fmla="*/ 6 h 24"/>
                <a:gd name="T8" fmla="*/ 24 w 26"/>
                <a:gd name="T9" fmla="*/ 4 h 24"/>
                <a:gd name="T10" fmla="*/ 22 w 26"/>
                <a:gd name="T11" fmla="*/ 4 h 24"/>
                <a:gd name="T12" fmla="*/ 18 w 26"/>
                <a:gd name="T13" fmla="*/ 4 h 24"/>
                <a:gd name="T14" fmla="*/ 16 w 26"/>
                <a:gd name="T15" fmla="*/ 0 h 24"/>
                <a:gd name="T16" fmla="*/ 14 w 26"/>
                <a:gd name="T17" fmla="*/ 2 h 24"/>
                <a:gd name="T18" fmla="*/ 12 w 26"/>
                <a:gd name="T19" fmla="*/ 0 h 24"/>
                <a:gd name="T20" fmla="*/ 10 w 26"/>
                <a:gd name="T21" fmla="*/ 2 h 24"/>
                <a:gd name="T22" fmla="*/ 10 w 26"/>
                <a:gd name="T23" fmla="*/ 4 h 24"/>
                <a:gd name="T24" fmla="*/ 8 w 26"/>
                <a:gd name="T25" fmla="*/ 4 h 24"/>
                <a:gd name="T26" fmla="*/ 8 w 26"/>
                <a:gd name="T27" fmla="*/ 4 h 24"/>
                <a:gd name="T28" fmla="*/ 8 w 26"/>
                <a:gd name="T29" fmla="*/ 12 h 24"/>
                <a:gd name="T30" fmla="*/ 8 w 26"/>
                <a:gd name="T31" fmla="*/ 12 h 24"/>
                <a:gd name="T32" fmla="*/ 8 w 26"/>
                <a:gd name="T33" fmla="*/ 10 h 24"/>
                <a:gd name="T34" fmla="*/ 6 w 26"/>
                <a:gd name="T35" fmla="*/ 10 h 24"/>
                <a:gd name="T36" fmla="*/ 4 w 26"/>
                <a:gd name="T37" fmla="*/ 12 h 24"/>
                <a:gd name="T38" fmla="*/ 4 w 26"/>
                <a:gd name="T39" fmla="*/ 12 h 24"/>
                <a:gd name="T40" fmla="*/ 2 w 26"/>
                <a:gd name="T41" fmla="*/ 12 h 24"/>
                <a:gd name="T42" fmla="*/ 0 w 26"/>
                <a:gd name="T43" fmla="*/ 12 h 24"/>
                <a:gd name="T44" fmla="*/ 0 w 26"/>
                <a:gd name="T45" fmla="*/ 18 h 24"/>
                <a:gd name="T46" fmla="*/ 0 w 26"/>
                <a:gd name="T47" fmla="*/ 20 h 24"/>
                <a:gd name="T48" fmla="*/ 2 w 26"/>
                <a:gd name="T49" fmla="*/ 24 h 24"/>
                <a:gd name="T50" fmla="*/ 4 w 26"/>
                <a:gd name="T51" fmla="*/ 24 h 24"/>
                <a:gd name="T52" fmla="*/ 4 w 26"/>
                <a:gd name="T53" fmla="*/ 20 h 24"/>
                <a:gd name="T54" fmla="*/ 6 w 26"/>
                <a:gd name="T55" fmla="*/ 22 h 24"/>
                <a:gd name="T56" fmla="*/ 10 w 26"/>
                <a:gd name="T57" fmla="*/ 22 h 24"/>
                <a:gd name="T58" fmla="*/ 8 w 26"/>
                <a:gd name="T59" fmla="*/ 20 h 24"/>
                <a:gd name="T60" fmla="*/ 8 w 26"/>
                <a:gd name="T61" fmla="*/ 20 h 24"/>
                <a:gd name="T62" fmla="*/ 8 w 26"/>
                <a:gd name="T63" fmla="*/ 18 h 24"/>
                <a:gd name="T64" fmla="*/ 8 w 26"/>
                <a:gd name="T65" fmla="*/ 18 h 24"/>
                <a:gd name="T66" fmla="*/ 10 w 26"/>
                <a:gd name="T67" fmla="*/ 18 h 24"/>
                <a:gd name="T68" fmla="*/ 12 w 26"/>
                <a:gd name="T69" fmla="*/ 18 h 24"/>
                <a:gd name="T70" fmla="*/ 14 w 26"/>
                <a:gd name="T71" fmla="*/ 18 h 24"/>
                <a:gd name="T72" fmla="*/ 14 w 26"/>
                <a:gd name="T73" fmla="*/ 18 h 24"/>
                <a:gd name="T74" fmla="*/ 10 w 26"/>
                <a:gd name="T75" fmla="*/ 14 h 24"/>
                <a:gd name="T76" fmla="*/ 10 w 26"/>
                <a:gd name="T77" fmla="*/ 14 h 24"/>
                <a:gd name="T78" fmla="*/ 18 w 26"/>
                <a:gd name="T79" fmla="*/ 14 h 24"/>
                <a:gd name="T80" fmla="*/ 20 w 26"/>
                <a:gd name="T81" fmla="*/ 12 h 24"/>
                <a:gd name="T82" fmla="*/ 22 w 26"/>
                <a:gd name="T83" fmla="*/ 10 h 24"/>
                <a:gd name="T84" fmla="*/ 24 w 26"/>
                <a:gd name="T85" fmla="*/ 10 h 24"/>
                <a:gd name="T86" fmla="*/ 26 w 26"/>
                <a:gd name="T87" fmla="*/ 10 h 24"/>
                <a:gd name="T88" fmla="*/ 26 w 26"/>
                <a:gd name="T89" fmla="*/ 8 h 24"/>
                <a:gd name="T90" fmla="*/ 26 w 26"/>
                <a:gd name="T91" fmla="*/ 8 h 24"/>
                <a:gd name="T92" fmla="*/ 24 w 26"/>
                <a:gd name="T93" fmla="*/ 6 h 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6"/>
                <a:gd name="T142" fmla="*/ 0 h 24"/>
                <a:gd name="T143" fmla="*/ 26 w 26"/>
                <a:gd name="T144" fmla="*/ 24 h 2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6" h="24">
                  <a:moveTo>
                    <a:pt x="24" y="6"/>
                  </a:moveTo>
                  <a:lnTo>
                    <a:pt x="24" y="6"/>
                  </a:lnTo>
                  <a:lnTo>
                    <a:pt x="26" y="6"/>
                  </a:lnTo>
                  <a:lnTo>
                    <a:pt x="24" y="4"/>
                  </a:lnTo>
                  <a:lnTo>
                    <a:pt x="22" y="4"/>
                  </a:lnTo>
                  <a:lnTo>
                    <a:pt x="18" y="4"/>
                  </a:lnTo>
                  <a:lnTo>
                    <a:pt x="16" y="0"/>
                  </a:lnTo>
                  <a:lnTo>
                    <a:pt x="14" y="2"/>
                  </a:lnTo>
                  <a:lnTo>
                    <a:pt x="12" y="0"/>
                  </a:lnTo>
                  <a:lnTo>
                    <a:pt x="10" y="2"/>
                  </a:lnTo>
                  <a:lnTo>
                    <a:pt x="10" y="4"/>
                  </a:lnTo>
                  <a:lnTo>
                    <a:pt x="8" y="4"/>
                  </a:lnTo>
                  <a:lnTo>
                    <a:pt x="8" y="12"/>
                  </a:lnTo>
                  <a:lnTo>
                    <a:pt x="8" y="10"/>
                  </a:lnTo>
                  <a:lnTo>
                    <a:pt x="6" y="10"/>
                  </a:lnTo>
                  <a:lnTo>
                    <a:pt x="4" y="12"/>
                  </a:lnTo>
                  <a:lnTo>
                    <a:pt x="2" y="12"/>
                  </a:lnTo>
                  <a:lnTo>
                    <a:pt x="0" y="12"/>
                  </a:lnTo>
                  <a:lnTo>
                    <a:pt x="0" y="18"/>
                  </a:lnTo>
                  <a:lnTo>
                    <a:pt x="0" y="20"/>
                  </a:lnTo>
                  <a:lnTo>
                    <a:pt x="2" y="24"/>
                  </a:lnTo>
                  <a:lnTo>
                    <a:pt x="4" y="24"/>
                  </a:lnTo>
                  <a:lnTo>
                    <a:pt x="4" y="20"/>
                  </a:lnTo>
                  <a:lnTo>
                    <a:pt x="6" y="22"/>
                  </a:lnTo>
                  <a:lnTo>
                    <a:pt x="10" y="22"/>
                  </a:lnTo>
                  <a:lnTo>
                    <a:pt x="8" y="20"/>
                  </a:lnTo>
                  <a:lnTo>
                    <a:pt x="8" y="18"/>
                  </a:lnTo>
                  <a:lnTo>
                    <a:pt x="10" y="18"/>
                  </a:lnTo>
                  <a:lnTo>
                    <a:pt x="12" y="18"/>
                  </a:lnTo>
                  <a:lnTo>
                    <a:pt x="14" y="18"/>
                  </a:lnTo>
                  <a:lnTo>
                    <a:pt x="10" y="14"/>
                  </a:lnTo>
                  <a:lnTo>
                    <a:pt x="18" y="14"/>
                  </a:lnTo>
                  <a:lnTo>
                    <a:pt x="20" y="12"/>
                  </a:lnTo>
                  <a:lnTo>
                    <a:pt x="22" y="10"/>
                  </a:lnTo>
                  <a:lnTo>
                    <a:pt x="24" y="10"/>
                  </a:lnTo>
                  <a:lnTo>
                    <a:pt x="26" y="10"/>
                  </a:lnTo>
                  <a:lnTo>
                    <a:pt x="26" y="8"/>
                  </a:lnTo>
                  <a:lnTo>
                    <a:pt x="24" y="6"/>
                  </a:lnTo>
                  <a:close/>
                </a:path>
              </a:pathLst>
            </a:custGeom>
            <a:solidFill>
              <a:srgbClr val="0071B4">
                <a:alpha val="34901"/>
              </a:srgbClr>
            </a:solidFill>
            <a:ln w="9525">
              <a:noFill/>
              <a:round/>
              <a:headEnd/>
              <a:tailEnd/>
            </a:ln>
          </p:spPr>
          <p:txBody>
            <a:bodyPr/>
            <a:lstStyle/>
            <a:p>
              <a:endParaRPr lang="en-US"/>
            </a:p>
          </p:txBody>
        </p:sp>
        <p:sp>
          <p:nvSpPr>
            <p:cNvPr id="14395" name="Freeform 653"/>
            <p:cNvSpPr>
              <a:spLocks/>
            </p:cNvSpPr>
            <p:nvPr/>
          </p:nvSpPr>
          <p:spPr bwMode="auto">
            <a:xfrm>
              <a:off x="4568" y="2962"/>
              <a:ext cx="2" cy="2"/>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0" y="2"/>
                  </a:lnTo>
                  <a:lnTo>
                    <a:pt x="2" y="2"/>
                  </a:lnTo>
                  <a:lnTo>
                    <a:pt x="0" y="0"/>
                  </a:lnTo>
                  <a:close/>
                </a:path>
              </a:pathLst>
            </a:custGeom>
            <a:solidFill>
              <a:srgbClr val="0071B4">
                <a:alpha val="34901"/>
              </a:srgbClr>
            </a:solidFill>
            <a:ln w="9525">
              <a:noFill/>
              <a:round/>
              <a:headEnd/>
              <a:tailEnd/>
            </a:ln>
          </p:spPr>
          <p:txBody>
            <a:bodyPr/>
            <a:lstStyle/>
            <a:p>
              <a:endParaRPr lang="en-US"/>
            </a:p>
          </p:txBody>
        </p:sp>
        <p:sp>
          <p:nvSpPr>
            <p:cNvPr id="14396" name="Freeform 654"/>
            <p:cNvSpPr>
              <a:spLocks/>
            </p:cNvSpPr>
            <p:nvPr/>
          </p:nvSpPr>
          <p:spPr bwMode="auto">
            <a:xfrm>
              <a:off x="4566" y="2964"/>
              <a:ext cx="14" cy="22"/>
            </a:xfrm>
            <a:custGeom>
              <a:avLst/>
              <a:gdLst>
                <a:gd name="T0" fmla="*/ 0 w 14"/>
                <a:gd name="T1" fmla="*/ 2 h 22"/>
                <a:gd name="T2" fmla="*/ 0 w 14"/>
                <a:gd name="T3" fmla="*/ 4 h 22"/>
                <a:gd name="T4" fmla="*/ 2 w 14"/>
                <a:gd name="T5" fmla="*/ 10 h 22"/>
                <a:gd name="T6" fmla="*/ 4 w 14"/>
                <a:gd name="T7" fmla="*/ 8 h 22"/>
                <a:gd name="T8" fmla="*/ 6 w 14"/>
                <a:gd name="T9" fmla="*/ 12 h 22"/>
                <a:gd name="T10" fmla="*/ 6 w 14"/>
                <a:gd name="T11" fmla="*/ 18 h 22"/>
                <a:gd name="T12" fmla="*/ 8 w 14"/>
                <a:gd name="T13" fmla="*/ 20 h 22"/>
                <a:gd name="T14" fmla="*/ 10 w 14"/>
                <a:gd name="T15" fmla="*/ 22 h 22"/>
                <a:gd name="T16" fmla="*/ 10 w 14"/>
                <a:gd name="T17" fmla="*/ 18 h 22"/>
                <a:gd name="T18" fmla="*/ 12 w 14"/>
                <a:gd name="T19" fmla="*/ 20 h 22"/>
                <a:gd name="T20" fmla="*/ 14 w 14"/>
                <a:gd name="T21" fmla="*/ 18 h 22"/>
                <a:gd name="T22" fmla="*/ 10 w 14"/>
                <a:gd name="T23" fmla="*/ 12 h 22"/>
                <a:gd name="T24" fmla="*/ 10 w 14"/>
                <a:gd name="T25" fmla="*/ 6 h 22"/>
                <a:gd name="T26" fmla="*/ 8 w 14"/>
                <a:gd name="T27" fmla="*/ 2 h 22"/>
                <a:gd name="T28" fmla="*/ 4 w 14"/>
                <a:gd name="T29" fmla="*/ 4 h 22"/>
                <a:gd name="T30" fmla="*/ 2 w 14"/>
                <a:gd name="T31" fmla="*/ 2 h 22"/>
                <a:gd name="T32" fmla="*/ 2 w 14"/>
                <a:gd name="T33" fmla="*/ 4 h 22"/>
                <a:gd name="T34" fmla="*/ 0 w 14"/>
                <a:gd name="T35" fmla="*/ 2 h 22"/>
                <a:gd name="T36" fmla="*/ 0 w 14"/>
                <a:gd name="T37" fmla="*/ 0 h 22"/>
                <a:gd name="T38" fmla="*/ 0 w 14"/>
                <a:gd name="T39" fmla="*/ 2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
                <a:gd name="T61" fmla="*/ 0 h 22"/>
                <a:gd name="T62" fmla="*/ 14 w 14"/>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 h="22">
                  <a:moveTo>
                    <a:pt x="0" y="2"/>
                  </a:moveTo>
                  <a:lnTo>
                    <a:pt x="0" y="4"/>
                  </a:lnTo>
                  <a:lnTo>
                    <a:pt x="2" y="10"/>
                  </a:lnTo>
                  <a:lnTo>
                    <a:pt x="4" y="8"/>
                  </a:lnTo>
                  <a:lnTo>
                    <a:pt x="6" y="12"/>
                  </a:lnTo>
                  <a:lnTo>
                    <a:pt x="6" y="18"/>
                  </a:lnTo>
                  <a:lnTo>
                    <a:pt x="8" y="20"/>
                  </a:lnTo>
                  <a:lnTo>
                    <a:pt x="10" y="22"/>
                  </a:lnTo>
                  <a:lnTo>
                    <a:pt x="10" y="18"/>
                  </a:lnTo>
                  <a:lnTo>
                    <a:pt x="12" y="20"/>
                  </a:lnTo>
                  <a:lnTo>
                    <a:pt x="14" y="18"/>
                  </a:lnTo>
                  <a:lnTo>
                    <a:pt x="10" y="12"/>
                  </a:lnTo>
                  <a:lnTo>
                    <a:pt x="10" y="6"/>
                  </a:lnTo>
                  <a:lnTo>
                    <a:pt x="8" y="2"/>
                  </a:lnTo>
                  <a:lnTo>
                    <a:pt x="4" y="4"/>
                  </a:lnTo>
                  <a:lnTo>
                    <a:pt x="2" y="2"/>
                  </a:lnTo>
                  <a:lnTo>
                    <a:pt x="2" y="4"/>
                  </a:lnTo>
                  <a:lnTo>
                    <a:pt x="0" y="2"/>
                  </a:lnTo>
                  <a:lnTo>
                    <a:pt x="0" y="0"/>
                  </a:lnTo>
                  <a:lnTo>
                    <a:pt x="0" y="2"/>
                  </a:lnTo>
                  <a:close/>
                </a:path>
              </a:pathLst>
            </a:custGeom>
            <a:solidFill>
              <a:srgbClr val="0071B4">
                <a:alpha val="34901"/>
              </a:srgbClr>
            </a:solidFill>
            <a:ln w="9525">
              <a:noFill/>
              <a:round/>
              <a:headEnd/>
              <a:tailEnd/>
            </a:ln>
          </p:spPr>
          <p:txBody>
            <a:bodyPr/>
            <a:lstStyle/>
            <a:p>
              <a:endParaRPr lang="en-US"/>
            </a:p>
          </p:txBody>
        </p:sp>
        <p:sp>
          <p:nvSpPr>
            <p:cNvPr id="14397" name="Freeform 655"/>
            <p:cNvSpPr>
              <a:spLocks/>
            </p:cNvSpPr>
            <p:nvPr/>
          </p:nvSpPr>
          <p:spPr bwMode="auto">
            <a:xfrm>
              <a:off x="4560" y="2984"/>
              <a:ext cx="10" cy="8"/>
            </a:xfrm>
            <a:custGeom>
              <a:avLst/>
              <a:gdLst>
                <a:gd name="T0" fmla="*/ 0 w 10"/>
                <a:gd name="T1" fmla="*/ 4 h 8"/>
                <a:gd name="T2" fmla="*/ 0 w 10"/>
                <a:gd name="T3" fmla="*/ 4 h 8"/>
                <a:gd name="T4" fmla="*/ 0 w 10"/>
                <a:gd name="T5" fmla="*/ 4 h 8"/>
                <a:gd name="T6" fmla="*/ 0 w 10"/>
                <a:gd name="T7" fmla="*/ 6 h 8"/>
                <a:gd name="T8" fmla="*/ 2 w 10"/>
                <a:gd name="T9" fmla="*/ 8 h 8"/>
                <a:gd name="T10" fmla="*/ 6 w 10"/>
                <a:gd name="T11" fmla="*/ 8 h 8"/>
                <a:gd name="T12" fmla="*/ 8 w 10"/>
                <a:gd name="T13" fmla="*/ 6 h 8"/>
                <a:gd name="T14" fmla="*/ 10 w 10"/>
                <a:gd name="T15" fmla="*/ 6 h 8"/>
                <a:gd name="T16" fmla="*/ 10 w 10"/>
                <a:gd name="T17" fmla="*/ 4 h 8"/>
                <a:gd name="T18" fmla="*/ 10 w 10"/>
                <a:gd name="T19" fmla="*/ 4 h 8"/>
                <a:gd name="T20" fmla="*/ 10 w 10"/>
                <a:gd name="T21" fmla="*/ 0 h 8"/>
                <a:gd name="T22" fmla="*/ 8 w 10"/>
                <a:gd name="T23" fmla="*/ 0 h 8"/>
                <a:gd name="T24" fmla="*/ 4 w 10"/>
                <a:gd name="T25" fmla="*/ 0 h 8"/>
                <a:gd name="T26" fmla="*/ 0 w 10"/>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8"/>
                <a:gd name="T44" fmla="*/ 10 w 10"/>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8">
                  <a:moveTo>
                    <a:pt x="0" y="4"/>
                  </a:moveTo>
                  <a:lnTo>
                    <a:pt x="0" y="4"/>
                  </a:lnTo>
                  <a:lnTo>
                    <a:pt x="0" y="6"/>
                  </a:lnTo>
                  <a:lnTo>
                    <a:pt x="2" y="8"/>
                  </a:lnTo>
                  <a:lnTo>
                    <a:pt x="6" y="8"/>
                  </a:lnTo>
                  <a:lnTo>
                    <a:pt x="8" y="6"/>
                  </a:lnTo>
                  <a:lnTo>
                    <a:pt x="10" y="6"/>
                  </a:lnTo>
                  <a:lnTo>
                    <a:pt x="10" y="4"/>
                  </a:lnTo>
                  <a:lnTo>
                    <a:pt x="10" y="0"/>
                  </a:lnTo>
                  <a:lnTo>
                    <a:pt x="8" y="0"/>
                  </a:lnTo>
                  <a:lnTo>
                    <a:pt x="4" y="0"/>
                  </a:lnTo>
                  <a:lnTo>
                    <a:pt x="0" y="4"/>
                  </a:lnTo>
                  <a:close/>
                </a:path>
              </a:pathLst>
            </a:custGeom>
            <a:solidFill>
              <a:srgbClr val="0071B4">
                <a:alpha val="34901"/>
              </a:srgbClr>
            </a:solidFill>
            <a:ln w="9525">
              <a:noFill/>
              <a:round/>
              <a:headEnd/>
              <a:tailEnd/>
            </a:ln>
          </p:spPr>
          <p:txBody>
            <a:bodyPr/>
            <a:lstStyle/>
            <a:p>
              <a:endParaRPr lang="en-US"/>
            </a:p>
          </p:txBody>
        </p:sp>
        <p:sp>
          <p:nvSpPr>
            <p:cNvPr id="14398" name="Freeform 656"/>
            <p:cNvSpPr>
              <a:spLocks/>
            </p:cNvSpPr>
            <p:nvPr/>
          </p:nvSpPr>
          <p:spPr bwMode="auto">
            <a:xfrm>
              <a:off x="4505" y="2958"/>
              <a:ext cx="2" cy="4"/>
            </a:xfrm>
            <a:custGeom>
              <a:avLst/>
              <a:gdLst>
                <a:gd name="T0" fmla="*/ 2 w 2"/>
                <a:gd name="T1" fmla="*/ 4 h 4"/>
                <a:gd name="T2" fmla="*/ 2 w 2"/>
                <a:gd name="T3" fmla="*/ 4 h 4"/>
                <a:gd name="T4" fmla="*/ 2 w 2"/>
                <a:gd name="T5" fmla="*/ 2 h 4"/>
                <a:gd name="T6" fmla="*/ 2 w 2"/>
                <a:gd name="T7" fmla="*/ 2 h 4"/>
                <a:gd name="T8" fmla="*/ 0 w 2"/>
                <a:gd name="T9" fmla="*/ 0 h 4"/>
                <a:gd name="T10" fmla="*/ 0 w 2"/>
                <a:gd name="T11" fmla="*/ 2 h 4"/>
                <a:gd name="T12" fmla="*/ 0 w 2"/>
                <a:gd name="T13" fmla="*/ 4 h 4"/>
                <a:gd name="T14" fmla="*/ 2 w 2"/>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4"/>
                  </a:moveTo>
                  <a:lnTo>
                    <a:pt x="2" y="4"/>
                  </a:lnTo>
                  <a:lnTo>
                    <a:pt x="2" y="2"/>
                  </a:lnTo>
                  <a:lnTo>
                    <a:pt x="0" y="0"/>
                  </a:lnTo>
                  <a:lnTo>
                    <a:pt x="0" y="2"/>
                  </a:lnTo>
                  <a:lnTo>
                    <a:pt x="0" y="4"/>
                  </a:lnTo>
                  <a:lnTo>
                    <a:pt x="2" y="4"/>
                  </a:lnTo>
                  <a:close/>
                </a:path>
              </a:pathLst>
            </a:custGeom>
            <a:solidFill>
              <a:srgbClr val="0071B4">
                <a:alpha val="34901"/>
              </a:srgbClr>
            </a:solidFill>
            <a:ln w="9525">
              <a:noFill/>
              <a:round/>
              <a:headEnd/>
              <a:tailEnd/>
            </a:ln>
          </p:spPr>
          <p:txBody>
            <a:bodyPr/>
            <a:lstStyle/>
            <a:p>
              <a:endParaRPr lang="en-US"/>
            </a:p>
          </p:txBody>
        </p:sp>
        <p:sp>
          <p:nvSpPr>
            <p:cNvPr id="14399" name="Rectangle 657"/>
            <p:cNvSpPr>
              <a:spLocks noChangeArrowheads="1"/>
            </p:cNvSpPr>
            <p:nvPr/>
          </p:nvSpPr>
          <p:spPr bwMode="auto">
            <a:xfrm>
              <a:off x="4505" y="2954"/>
              <a:ext cx="1" cy="1"/>
            </a:xfrm>
            <a:prstGeom prst="rect">
              <a:avLst/>
            </a:prstGeom>
            <a:solidFill>
              <a:srgbClr val="0071B4">
                <a:alpha val="34901"/>
              </a:srgbClr>
            </a:solidFill>
            <a:ln w="9525">
              <a:noFill/>
              <a:miter lim="800000"/>
              <a:headEnd/>
              <a:tailEnd/>
            </a:ln>
          </p:spPr>
          <p:txBody>
            <a:bodyPr/>
            <a:lstStyle/>
            <a:p>
              <a:endParaRPr lang="en-US"/>
            </a:p>
          </p:txBody>
        </p:sp>
        <p:sp>
          <p:nvSpPr>
            <p:cNvPr id="14400" name="Freeform 658"/>
            <p:cNvSpPr>
              <a:spLocks/>
            </p:cNvSpPr>
            <p:nvPr/>
          </p:nvSpPr>
          <p:spPr bwMode="auto">
            <a:xfrm>
              <a:off x="4511" y="2936"/>
              <a:ext cx="18" cy="18"/>
            </a:xfrm>
            <a:custGeom>
              <a:avLst/>
              <a:gdLst>
                <a:gd name="T0" fmla="*/ 16 w 18"/>
                <a:gd name="T1" fmla="*/ 14 h 18"/>
                <a:gd name="T2" fmla="*/ 18 w 18"/>
                <a:gd name="T3" fmla="*/ 14 h 18"/>
                <a:gd name="T4" fmla="*/ 16 w 18"/>
                <a:gd name="T5" fmla="*/ 4 h 18"/>
                <a:gd name="T6" fmla="*/ 16 w 18"/>
                <a:gd name="T7" fmla="*/ 4 h 18"/>
                <a:gd name="T8" fmla="*/ 12 w 18"/>
                <a:gd name="T9" fmla="*/ 2 h 18"/>
                <a:gd name="T10" fmla="*/ 0 w 18"/>
                <a:gd name="T11" fmla="*/ 0 h 18"/>
                <a:gd name="T12" fmla="*/ 0 w 18"/>
                <a:gd name="T13" fmla="*/ 2 h 18"/>
                <a:gd name="T14" fmla="*/ 2 w 18"/>
                <a:gd name="T15" fmla="*/ 2 h 18"/>
                <a:gd name="T16" fmla="*/ 2 w 18"/>
                <a:gd name="T17" fmla="*/ 2 h 18"/>
                <a:gd name="T18" fmla="*/ 4 w 18"/>
                <a:gd name="T19" fmla="*/ 4 h 18"/>
                <a:gd name="T20" fmla="*/ 6 w 18"/>
                <a:gd name="T21" fmla="*/ 4 h 18"/>
                <a:gd name="T22" fmla="*/ 6 w 18"/>
                <a:gd name="T23" fmla="*/ 6 h 18"/>
                <a:gd name="T24" fmla="*/ 6 w 18"/>
                <a:gd name="T25" fmla="*/ 10 h 18"/>
                <a:gd name="T26" fmla="*/ 10 w 18"/>
                <a:gd name="T27" fmla="*/ 16 h 18"/>
                <a:gd name="T28" fmla="*/ 12 w 18"/>
                <a:gd name="T29" fmla="*/ 16 h 18"/>
                <a:gd name="T30" fmla="*/ 12 w 18"/>
                <a:gd name="T31" fmla="*/ 18 h 18"/>
                <a:gd name="T32" fmla="*/ 16 w 18"/>
                <a:gd name="T33" fmla="*/ 16 h 18"/>
                <a:gd name="T34" fmla="*/ 16 w 18"/>
                <a:gd name="T35" fmla="*/ 14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6" y="14"/>
                  </a:moveTo>
                  <a:lnTo>
                    <a:pt x="18" y="14"/>
                  </a:lnTo>
                  <a:lnTo>
                    <a:pt x="16" y="4"/>
                  </a:lnTo>
                  <a:lnTo>
                    <a:pt x="12" y="2"/>
                  </a:lnTo>
                  <a:lnTo>
                    <a:pt x="0" y="0"/>
                  </a:lnTo>
                  <a:lnTo>
                    <a:pt x="0" y="2"/>
                  </a:lnTo>
                  <a:lnTo>
                    <a:pt x="2" y="2"/>
                  </a:lnTo>
                  <a:lnTo>
                    <a:pt x="4" y="4"/>
                  </a:lnTo>
                  <a:lnTo>
                    <a:pt x="6" y="4"/>
                  </a:lnTo>
                  <a:lnTo>
                    <a:pt x="6" y="6"/>
                  </a:lnTo>
                  <a:lnTo>
                    <a:pt x="6" y="10"/>
                  </a:lnTo>
                  <a:lnTo>
                    <a:pt x="10" y="16"/>
                  </a:lnTo>
                  <a:lnTo>
                    <a:pt x="12" y="16"/>
                  </a:lnTo>
                  <a:lnTo>
                    <a:pt x="12" y="18"/>
                  </a:lnTo>
                  <a:lnTo>
                    <a:pt x="16" y="16"/>
                  </a:lnTo>
                  <a:lnTo>
                    <a:pt x="16" y="14"/>
                  </a:lnTo>
                  <a:close/>
                </a:path>
              </a:pathLst>
            </a:custGeom>
            <a:solidFill>
              <a:srgbClr val="0071B4">
                <a:alpha val="34901"/>
              </a:srgbClr>
            </a:solidFill>
            <a:ln w="9525">
              <a:noFill/>
              <a:round/>
              <a:headEnd/>
              <a:tailEnd/>
            </a:ln>
          </p:spPr>
          <p:txBody>
            <a:bodyPr/>
            <a:lstStyle/>
            <a:p>
              <a:endParaRPr lang="en-US"/>
            </a:p>
          </p:txBody>
        </p:sp>
        <p:sp>
          <p:nvSpPr>
            <p:cNvPr id="14401" name="Freeform 659"/>
            <p:cNvSpPr>
              <a:spLocks/>
            </p:cNvSpPr>
            <p:nvPr/>
          </p:nvSpPr>
          <p:spPr bwMode="auto">
            <a:xfrm>
              <a:off x="4562" y="2775"/>
              <a:ext cx="4" cy="2"/>
            </a:xfrm>
            <a:custGeom>
              <a:avLst/>
              <a:gdLst>
                <a:gd name="T0" fmla="*/ 2 w 4"/>
                <a:gd name="T1" fmla="*/ 0 h 2"/>
                <a:gd name="T2" fmla="*/ 0 w 4"/>
                <a:gd name="T3" fmla="*/ 0 h 2"/>
                <a:gd name="T4" fmla="*/ 2 w 4"/>
                <a:gd name="T5" fmla="*/ 2 h 2"/>
                <a:gd name="T6" fmla="*/ 2 w 4"/>
                <a:gd name="T7" fmla="*/ 2 h 2"/>
                <a:gd name="T8" fmla="*/ 2 w 4"/>
                <a:gd name="T9" fmla="*/ 2 h 2"/>
                <a:gd name="T10" fmla="*/ 4 w 4"/>
                <a:gd name="T11" fmla="*/ 0 h 2"/>
                <a:gd name="T12" fmla="*/ 2 w 4"/>
                <a:gd name="T13" fmla="*/ 0 h 2"/>
                <a:gd name="T14" fmla="*/ 2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0"/>
                  </a:moveTo>
                  <a:lnTo>
                    <a:pt x="0" y="0"/>
                  </a:lnTo>
                  <a:lnTo>
                    <a:pt x="2" y="2"/>
                  </a:lnTo>
                  <a:lnTo>
                    <a:pt x="4" y="0"/>
                  </a:lnTo>
                  <a:lnTo>
                    <a:pt x="2" y="0"/>
                  </a:lnTo>
                  <a:close/>
                </a:path>
              </a:pathLst>
            </a:custGeom>
            <a:solidFill>
              <a:srgbClr val="0071B4">
                <a:alpha val="34901"/>
              </a:srgbClr>
            </a:solidFill>
            <a:ln w="9525">
              <a:noFill/>
              <a:round/>
              <a:headEnd/>
              <a:tailEnd/>
            </a:ln>
          </p:spPr>
          <p:txBody>
            <a:bodyPr/>
            <a:lstStyle/>
            <a:p>
              <a:endParaRPr lang="en-US"/>
            </a:p>
          </p:txBody>
        </p:sp>
      </p:grpSp>
      <p:grpSp>
        <p:nvGrpSpPr>
          <p:cNvPr id="6" name="Group 1318"/>
          <p:cNvGrpSpPr>
            <a:grpSpLocks/>
          </p:cNvGrpSpPr>
          <p:nvPr/>
        </p:nvGrpSpPr>
        <p:grpSpPr bwMode="auto">
          <a:xfrm>
            <a:off x="0" y="0"/>
            <a:ext cx="9144000" cy="6861175"/>
            <a:chOff x="0" y="0"/>
            <a:chExt cx="5760" cy="4322"/>
          </a:xfrm>
        </p:grpSpPr>
        <p:pic>
          <p:nvPicPr>
            <p:cNvPr id="14341" name="Picture 93" descr="BackgroundGradient"/>
            <p:cNvPicPr>
              <a:picLocks noChangeAspect="1" noChangeArrowheads="1"/>
            </p:cNvPicPr>
            <p:nvPr/>
          </p:nvPicPr>
          <p:blipFill>
            <a:blip r:embed="rId3" cstate="print"/>
            <a:srcRect b="86348"/>
            <a:stretch>
              <a:fillRect/>
            </a:stretch>
          </p:blipFill>
          <p:spPr bwMode="auto">
            <a:xfrm>
              <a:off x="0" y="0"/>
              <a:ext cx="5760" cy="590"/>
            </a:xfrm>
            <a:prstGeom prst="rect">
              <a:avLst/>
            </a:prstGeom>
            <a:noFill/>
            <a:ln w="9525">
              <a:noFill/>
              <a:miter lim="800000"/>
              <a:headEnd/>
              <a:tailEnd/>
            </a:ln>
          </p:spPr>
        </p:pic>
        <p:pic>
          <p:nvPicPr>
            <p:cNvPr id="14342" name="Picture 93" descr="BackgroundGradient"/>
            <p:cNvPicPr>
              <a:picLocks noChangeAspect="1" noChangeArrowheads="1"/>
            </p:cNvPicPr>
            <p:nvPr/>
          </p:nvPicPr>
          <p:blipFill>
            <a:blip r:embed="rId3" cstate="print"/>
            <a:srcRect t="86488"/>
            <a:stretch>
              <a:fillRect/>
            </a:stretch>
          </p:blipFill>
          <p:spPr bwMode="auto">
            <a:xfrm>
              <a:off x="0" y="3738"/>
              <a:ext cx="5760" cy="584"/>
            </a:xfrm>
            <a:prstGeom prst="rect">
              <a:avLst/>
            </a:prstGeom>
            <a:noFill/>
            <a:ln w="9525">
              <a:noFill/>
              <a:miter lim="800000"/>
              <a:headEnd/>
              <a:tailEnd/>
            </a:ln>
          </p:spPr>
        </p:pic>
        <p:sp>
          <p:nvSpPr>
            <p:cNvPr id="14343" name="Line 1321"/>
            <p:cNvSpPr>
              <a:spLocks noChangeShapeType="1"/>
            </p:cNvSpPr>
            <p:nvPr/>
          </p:nvSpPr>
          <p:spPr bwMode="auto">
            <a:xfrm>
              <a:off x="85" y="3732"/>
              <a:ext cx="5584" cy="0"/>
            </a:xfrm>
            <a:prstGeom prst="line">
              <a:avLst/>
            </a:prstGeom>
            <a:noFill/>
            <a:ln w="9525">
              <a:solidFill>
                <a:schemeClr val="tx1"/>
              </a:solidFill>
              <a:round/>
              <a:headEnd/>
              <a:tailEnd/>
            </a:ln>
          </p:spPr>
          <p:txBody>
            <a:bodyPr anchor="ctr"/>
            <a:lstStyle/>
            <a:p>
              <a:endParaRPr lang="en-US"/>
            </a:p>
          </p:txBody>
        </p:sp>
        <p:sp>
          <p:nvSpPr>
            <p:cNvPr id="14344" name="Line 1322"/>
            <p:cNvSpPr>
              <a:spLocks noChangeShapeType="1"/>
            </p:cNvSpPr>
            <p:nvPr/>
          </p:nvSpPr>
          <p:spPr bwMode="auto">
            <a:xfrm>
              <a:off x="85" y="589"/>
              <a:ext cx="5584" cy="0"/>
            </a:xfrm>
            <a:prstGeom prst="line">
              <a:avLst/>
            </a:prstGeom>
            <a:noFill/>
            <a:ln w="9525">
              <a:solidFill>
                <a:schemeClr val="tx1"/>
              </a:solidFill>
              <a:round/>
              <a:headEnd/>
              <a:tailEnd/>
            </a:ln>
          </p:spPr>
          <p:txBody>
            <a:bodyPr anchor="ctr"/>
            <a:lstStyle/>
            <a:p>
              <a:endParaRPr lang="en-US"/>
            </a:p>
          </p:txBody>
        </p:sp>
      </p:grpSp>
      <p:sp>
        <p:nvSpPr>
          <p:cNvPr id="5723435" name="Text Box 1323"/>
          <p:cNvSpPr txBox="1">
            <a:spLocks noChangeArrowheads="1"/>
          </p:cNvSpPr>
          <p:nvPr/>
        </p:nvSpPr>
        <p:spPr bwMode="auto">
          <a:xfrm>
            <a:off x="566738" y="2822575"/>
            <a:ext cx="8086725" cy="1224951"/>
          </a:xfrm>
          <a:prstGeom prst="rect">
            <a:avLst/>
          </a:prstGeom>
          <a:solidFill>
            <a:schemeClr val="tx2">
              <a:lumMod val="50000"/>
            </a:schemeClr>
          </a:solidFill>
          <a:ln w="9525" algn="ctr">
            <a:noFill/>
            <a:miter lim="800000"/>
            <a:headEnd/>
            <a:tailEnd/>
          </a:ln>
        </p:spPr>
        <p:txBody>
          <a:bodyPr>
            <a:spAutoFit/>
          </a:bodyPr>
          <a:lstStyle/>
          <a:p>
            <a:pPr>
              <a:lnSpc>
                <a:spcPct val="115000"/>
              </a:lnSpc>
              <a:spcBef>
                <a:spcPct val="70000"/>
              </a:spcBef>
            </a:pPr>
            <a:r>
              <a:rPr lang="en-US" sz="3200" dirty="0">
                <a:solidFill>
                  <a:schemeClr val="bg1"/>
                </a:solidFill>
              </a:rPr>
              <a:t>Web 2.0: Of the </a:t>
            </a:r>
            <a:r>
              <a:rPr lang="en-US" sz="3200" dirty="0">
                <a:solidFill>
                  <a:srgbClr val="FDC643"/>
                </a:solidFill>
              </a:rPr>
              <a:t>6.6 billion</a:t>
            </a:r>
            <a:r>
              <a:rPr lang="en-US" sz="3200" dirty="0"/>
              <a:t> </a:t>
            </a:r>
            <a:r>
              <a:rPr lang="en-US" sz="3200" dirty="0">
                <a:solidFill>
                  <a:schemeClr val="bg1"/>
                </a:solidFill>
              </a:rPr>
              <a:t>people in the world, </a:t>
            </a:r>
            <a:br>
              <a:rPr lang="en-US" sz="3200" dirty="0">
                <a:solidFill>
                  <a:schemeClr val="bg1"/>
                </a:solidFill>
              </a:rPr>
            </a:br>
            <a:r>
              <a:rPr lang="en-US" sz="3200" dirty="0">
                <a:solidFill>
                  <a:schemeClr val="bg1"/>
                </a:solidFill>
              </a:rPr>
              <a:t>only </a:t>
            </a:r>
            <a:r>
              <a:rPr lang="en-US" sz="3200" dirty="0">
                <a:solidFill>
                  <a:srgbClr val="FDC643"/>
                </a:solidFill>
              </a:rPr>
              <a:t>1.6 billion</a:t>
            </a:r>
            <a:r>
              <a:rPr lang="en-US" sz="3200" dirty="0"/>
              <a:t> </a:t>
            </a:r>
            <a:r>
              <a:rPr lang="en-US" sz="3200" dirty="0">
                <a:solidFill>
                  <a:schemeClr val="bg1"/>
                </a:solidFill>
              </a:rPr>
              <a:t>are online</a:t>
            </a:r>
            <a:r>
              <a:rPr lang="en-US" sz="3200" dirty="0"/>
              <a:t>.</a:t>
            </a:r>
          </a:p>
        </p:txBody>
      </p:sp>
    </p:spTree>
    <p:extLst>
      <p:ext uri="{BB962C8B-B14F-4D97-AF65-F5344CB8AC3E}">
        <p14:creationId xmlns:p14="http://schemas.microsoft.com/office/powerpoint/2010/main" val="35754692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5723435"/>
                                        </p:tgtEl>
                                        <p:attrNameLst>
                                          <p:attrName>style.visibility</p:attrName>
                                        </p:attrNameLst>
                                      </p:cBhvr>
                                      <p:to>
                                        <p:strVal val="visible"/>
                                      </p:to>
                                    </p:set>
                                    <p:animEffect transition="in" filter="fade">
                                      <p:cBhvr>
                                        <p:cTn id="7" dur="1000"/>
                                        <p:tgtEl>
                                          <p:spTgt spid="5723435"/>
                                        </p:tgtEl>
                                      </p:cBhvr>
                                    </p:animEffect>
                                    <p:anim calcmode="lin" valueType="num">
                                      <p:cBhvr>
                                        <p:cTn id="8" dur="1000" fill="hold"/>
                                        <p:tgtEl>
                                          <p:spTgt spid="5723435"/>
                                        </p:tgtEl>
                                        <p:attrNameLst>
                                          <p:attrName>ppt_x</p:attrName>
                                        </p:attrNameLst>
                                      </p:cBhvr>
                                      <p:tavLst>
                                        <p:tav tm="0">
                                          <p:val>
                                            <p:strVal val="#ppt_x"/>
                                          </p:val>
                                        </p:tav>
                                        <p:tav tm="100000">
                                          <p:val>
                                            <p:strVal val="#ppt_x"/>
                                          </p:val>
                                        </p:tav>
                                      </p:tavLst>
                                    </p:anim>
                                    <p:anim calcmode="lin" valueType="num">
                                      <p:cBhvr>
                                        <p:cTn id="9" dur="1000" fill="hold"/>
                                        <p:tgtEl>
                                          <p:spTgt spid="5723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34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86698" y="629266"/>
            <a:ext cx="3124882" cy="1622321"/>
          </a:xfrm>
        </p:spPr>
        <p:txBody>
          <a:bodyPr vert="horz" lIns="91440" tIns="45720" rIns="91440" bIns="45720" rtlCol="0" anchor="t">
            <a:normAutofit/>
          </a:bodyPr>
          <a:lstStyle/>
          <a:p>
            <a:pPr defTabSz="457200"/>
            <a:r>
              <a:rPr lang="en-US" b="0" i="0" kern="1200">
                <a:solidFill>
                  <a:srgbClr val="EBEBEB"/>
                </a:solidFill>
                <a:latin typeface="+mj-lt"/>
                <a:ea typeface="+mj-ea"/>
                <a:cs typeface="+mj-cs"/>
              </a:rPr>
              <a:t>Web 2.0</a:t>
            </a:r>
          </a:p>
        </p:txBody>
      </p:sp>
      <p:sp>
        <p:nvSpPr>
          <p:cNvPr id="2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7" name="Content Placeholder 6" descr="web2.jpg"/>
          <p:cNvPicPr>
            <a:picLocks noGrp="1" noChangeAspect="1"/>
          </p:cNvPicPr>
          <p:nvPr>
            <p:ph sz="half" idx="1"/>
          </p:nvPr>
        </p:nvPicPr>
        <p:blipFill>
          <a:blip r:embed="rId7" cstate="print"/>
          <a:srcRect t="34164"/>
          <a:stretch>
            <a:fillRect/>
          </a:stretch>
        </p:blipFill>
        <p:spPr>
          <a:xfrm>
            <a:off x="4570494" y="1527238"/>
            <a:ext cx="4087416" cy="3803521"/>
          </a:xfrm>
          <a:prstGeom prst="rect">
            <a:avLst/>
          </a:prstGeom>
          <a:effectLst/>
        </p:spPr>
      </p:pic>
      <p:sp>
        <p:nvSpPr>
          <p:cNvPr id="30" name="Rectangle 2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Content Placeholder 5"/>
          <p:cNvSpPr>
            <a:spLocks noGrp="1"/>
          </p:cNvSpPr>
          <p:nvPr>
            <p:ph sz="half" idx="2"/>
          </p:nvPr>
        </p:nvSpPr>
        <p:spPr>
          <a:xfrm>
            <a:off x="486698" y="2438400"/>
            <a:ext cx="3124882" cy="3785419"/>
          </a:xfrm>
        </p:spPr>
        <p:txBody>
          <a:bodyPr vert="horz" lIns="91440" tIns="45720" rIns="91440" bIns="45720" rtlCol="0">
            <a:normAutofit/>
          </a:bodyPr>
          <a:lstStyle/>
          <a:p>
            <a:pPr marL="288000" indent="-180000" defTabSz="457200">
              <a:lnSpc>
                <a:spcPct val="90000"/>
              </a:lnSpc>
            </a:pPr>
            <a:r>
              <a:rPr lang="en-US" sz="1100">
                <a:solidFill>
                  <a:srgbClr val="EBEBEB"/>
                </a:solidFill>
              </a:rPr>
              <a:t>Read-write access to web</a:t>
            </a:r>
          </a:p>
          <a:p>
            <a:pPr marL="288000" indent="-180000" defTabSz="457200">
              <a:lnSpc>
                <a:spcPct val="90000"/>
              </a:lnSpc>
            </a:pPr>
            <a:r>
              <a:rPr lang="en-US" sz="1100">
                <a:solidFill>
                  <a:srgbClr val="EBEBEB"/>
                </a:solidFill>
              </a:rPr>
              <a:t>Dynamic content that is responsive to user input</a:t>
            </a:r>
          </a:p>
          <a:p>
            <a:pPr marL="288000" indent="-180000" defTabSz="457200">
              <a:lnSpc>
                <a:spcPct val="90000"/>
              </a:lnSpc>
            </a:pPr>
            <a:r>
              <a:rPr lang="en-US" sz="1100">
                <a:solidFill>
                  <a:srgbClr val="EBEBEB"/>
                </a:solidFill>
              </a:rPr>
              <a:t>Users upload personal data</a:t>
            </a:r>
          </a:p>
          <a:p>
            <a:pPr marL="288000" indent="-180000" defTabSz="457200">
              <a:lnSpc>
                <a:spcPct val="90000"/>
              </a:lnSpc>
            </a:pPr>
            <a:r>
              <a:rPr lang="en-US" sz="1100">
                <a:solidFill>
                  <a:srgbClr val="EBEBEB"/>
                </a:solidFill>
              </a:rPr>
              <a:t>Information flows between site owner and site users by means of evaluation and online commenting (Participative social web)</a:t>
            </a:r>
          </a:p>
          <a:p>
            <a:pPr marL="288000" indent="-180000" defTabSz="457200">
              <a:lnSpc>
                <a:spcPct val="90000"/>
              </a:lnSpc>
            </a:pPr>
            <a:r>
              <a:rPr lang="en-US" sz="1100">
                <a:solidFill>
                  <a:srgbClr val="EBEBEB"/>
                </a:solidFill>
              </a:rPr>
              <a:t>Facebook: 750 million members ~10% of world population</a:t>
            </a:r>
          </a:p>
          <a:p>
            <a:pPr marL="288000" indent="-180000" defTabSz="457200">
              <a:lnSpc>
                <a:spcPct val="90000"/>
              </a:lnSpc>
            </a:pPr>
            <a:r>
              <a:rPr lang="en-US" sz="1100">
                <a:solidFill>
                  <a:srgbClr val="EBEBEB"/>
                </a:solidFill>
              </a:rPr>
              <a:t>January 25th 2011 Tahrir square protest</a:t>
            </a:r>
          </a:p>
          <a:p>
            <a:pPr marL="617184" lvl="1" indent="-180000" defTabSz="457200">
              <a:lnSpc>
                <a:spcPct val="90000"/>
              </a:lnSpc>
            </a:pPr>
            <a:r>
              <a:rPr lang="en-US" sz="1100">
                <a:solidFill>
                  <a:srgbClr val="EBEBEB"/>
                </a:solidFill>
              </a:rPr>
              <a:t>Digital Activism</a:t>
            </a:r>
          </a:p>
          <a:p>
            <a:pPr marL="288000" indent="-180000" defTabSz="457200">
              <a:lnSpc>
                <a:spcPct val="90000"/>
              </a:lnSpc>
            </a:pPr>
            <a:r>
              <a:rPr lang="en-US" sz="1100">
                <a:solidFill>
                  <a:srgbClr val="EBEBEB"/>
                </a:solidFill>
              </a:rPr>
              <a:t>Digital world = physical world</a:t>
            </a:r>
          </a:p>
          <a:p>
            <a:pPr marL="288000" indent="-180000" defTabSz="457200">
              <a:lnSpc>
                <a:spcPct val="90000"/>
              </a:lnSpc>
            </a:pPr>
            <a:r>
              <a:rPr lang="en-US" sz="1100">
                <a:solidFill>
                  <a:srgbClr val="EBEBEB"/>
                </a:solidFill>
              </a:rPr>
              <a:t>Cloud Technology</a:t>
            </a:r>
          </a:p>
          <a:p>
            <a:pPr defTabSz="457200">
              <a:lnSpc>
                <a:spcPct val="90000"/>
              </a:lnSpc>
            </a:pPr>
            <a:endParaRPr lang="en-US" sz="1100">
              <a:solidFill>
                <a:srgbClr val="EBEBEB"/>
              </a:solidFill>
            </a:endParaRPr>
          </a:p>
        </p:txBody>
      </p:sp>
    </p:spTree>
    <p:extLst>
      <p:ext uri="{BB962C8B-B14F-4D97-AF65-F5344CB8AC3E}">
        <p14:creationId xmlns:p14="http://schemas.microsoft.com/office/powerpoint/2010/main" val="252439506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2822"/>
            <a:ext cx="8229600" cy="914400"/>
          </a:xfrm>
          <a:pattFill prst="pct5">
            <a:fgClr>
              <a:schemeClr val="accent1"/>
            </a:fgClr>
            <a:bgClr>
              <a:schemeClr val="bg1"/>
            </a:bgClr>
          </a:pattFill>
        </p:spPr>
        <p:txBody>
          <a:bodyPr/>
          <a:lstStyle/>
          <a:p>
            <a:r>
              <a:rPr lang="en-US" sz="3600" dirty="0"/>
              <a:t>Web 3.0:Cyberspace looks at You</a:t>
            </a:r>
          </a:p>
        </p:txBody>
      </p:sp>
      <p:pic>
        <p:nvPicPr>
          <p:cNvPr id="5" name="Content Placeholder 4" descr="web3.jpg"/>
          <p:cNvPicPr>
            <a:picLocks noGrp="1" noChangeAspect="1"/>
          </p:cNvPicPr>
          <p:nvPr>
            <p:ph sz="half" idx="1"/>
          </p:nvPr>
        </p:nvPicPr>
        <p:blipFill>
          <a:blip r:embed="rId3" cstate="print"/>
          <a:stretch>
            <a:fillRect/>
          </a:stretch>
        </p:blipFill>
        <p:spPr>
          <a:xfrm>
            <a:off x="992679" y="2060575"/>
            <a:ext cx="2967643" cy="4195763"/>
          </a:xfrm>
        </p:spPr>
      </p:pic>
      <p:sp>
        <p:nvSpPr>
          <p:cNvPr id="4" name="Content Placeholder 3"/>
          <p:cNvSpPr>
            <a:spLocks noGrp="1"/>
          </p:cNvSpPr>
          <p:nvPr>
            <p:ph sz="half" idx="2"/>
          </p:nvPr>
        </p:nvSpPr>
        <p:spPr>
          <a:xfrm>
            <a:off x="5486400" y="1770501"/>
            <a:ext cx="3207544" cy="4525963"/>
          </a:xfrm>
          <a:solidFill>
            <a:schemeClr val="bg2"/>
          </a:solidFill>
        </p:spPr>
        <p:txBody>
          <a:bodyPr>
            <a:normAutofit fontScale="85000" lnSpcReduction="20000"/>
          </a:bodyPr>
          <a:lstStyle/>
          <a:p>
            <a:r>
              <a:rPr lang="en-US" dirty="0"/>
              <a:t>Londoner</a:t>
            </a:r>
          </a:p>
          <a:p>
            <a:pPr lvl="1"/>
            <a:r>
              <a:rPr lang="en-US" dirty="0"/>
              <a:t>Average Londoner is photographed by CCTV 300 times per day</a:t>
            </a:r>
          </a:p>
          <a:p>
            <a:r>
              <a:rPr lang="en-US" dirty="0"/>
              <a:t>Steve </a:t>
            </a:r>
            <a:r>
              <a:rPr lang="en-US" dirty="0" err="1"/>
              <a:t>Rambam</a:t>
            </a:r>
            <a:endParaRPr lang="en-US" dirty="0"/>
          </a:p>
          <a:p>
            <a:pPr lvl="1"/>
            <a:r>
              <a:rPr lang="en-US" dirty="0"/>
              <a:t>Email address, name</a:t>
            </a:r>
          </a:p>
          <a:p>
            <a:pPr lvl="1"/>
            <a:r>
              <a:rPr lang="en-US" dirty="0"/>
              <a:t>500 pages of data on Web in 4 hours</a:t>
            </a:r>
          </a:p>
          <a:p>
            <a:pPr lvl="2"/>
            <a:r>
              <a:rPr lang="en-US" dirty="0"/>
              <a:t>Places person lived</a:t>
            </a:r>
          </a:p>
          <a:p>
            <a:pPr lvl="2"/>
            <a:r>
              <a:rPr lang="en-US" dirty="0"/>
              <a:t>Cars he drove</a:t>
            </a:r>
          </a:p>
          <a:p>
            <a:pPr lvl="1"/>
            <a:r>
              <a:rPr lang="en-US" dirty="0"/>
              <a:t>Fraudulent use of SS no. for 20 years!</a:t>
            </a:r>
          </a:p>
          <a:p>
            <a:r>
              <a:rPr lang="en-US" dirty="0"/>
              <a:t>Wisdom of crowds</a:t>
            </a:r>
          </a:p>
          <a:p>
            <a:pPr lvl="1"/>
            <a:r>
              <a:rPr lang="en-US" dirty="0"/>
              <a:t>Hollywood Stock Exchange online game</a:t>
            </a:r>
          </a:p>
          <a:p>
            <a:pPr lvl="2"/>
            <a:r>
              <a:rPr lang="en-US" dirty="0"/>
              <a:t>$2M; predicts revenues of movies</a:t>
            </a:r>
          </a:p>
          <a:p>
            <a:pPr lvl="1"/>
            <a:r>
              <a:rPr lang="en-US" dirty="0"/>
              <a:t>Betting (cricket)</a:t>
            </a:r>
          </a:p>
        </p:txBody>
      </p:sp>
    </p:spTree>
    <p:extLst>
      <p:ext uri="{BB962C8B-B14F-4D97-AF65-F5344CB8AC3E}">
        <p14:creationId xmlns:p14="http://schemas.microsoft.com/office/powerpoint/2010/main" val="1787591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81" name="Picture 308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083" name="Picture 308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085" name="Oval 308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87" name="Picture 308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089" name="Picture 308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091" name="Rectangle 309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484584" y="452718"/>
            <a:ext cx="4221916" cy="1400530"/>
          </a:xfrm>
        </p:spPr>
        <p:txBody>
          <a:bodyPr vert="horz" lIns="91440" tIns="45720" rIns="91440" bIns="45720" rtlCol="0" anchor="t">
            <a:normAutofit/>
          </a:bodyPr>
          <a:lstStyle/>
          <a:p>
            <a:pPr defTabSz="457200">
              <a:lnSpc>
                <a:spcPct val="90000"/>
              </a:lnSpc>
            </a:pPr>
            <a:r>
              <a:rPr lang="en-US" sz="2900"/>
              <a:t>Cloud Motivation: Revisiting Burden’s waterwheel</a:t>
            </a:r>
          </a:p>
        </p:txBody>
      </p:sp>
      <p:sp>
        <p:nvSpPr>
          <p:cNvPr id="3093" name="Freeform: Shape 3092">
            <a:extLst>
              <a:ext uri="{FF2B5EF4-FFF2-40B4-BE49-F238E27FC236}">
                <a16:creationId xmlns:a16="http://schemas.microsoft.com/office/drawing/2014/main" id="{AB6AAF19-F9D3-45A5-AE5D-78BC81106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641798" y="1355484"/>
            <a:ext cx="6858001" cy="4147033"/>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3095" name="Freeform 7">
            <a:extLst>
              <a:ext uri="{FF2B5EF4-FFF2-40B4-BE49-F238E27FC236}">
                <a16:creationId xmlns:a16="http://schemas.microsoft.com/office/drawing/2014/main" id="{7BBF43D6-A5CF-4884-BE66-F395A6C04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3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076" name="Picture 4" descr="Image result for burdens waterwheel"/>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r="13270" b="2"/>
          <a:stretch>
            <a:fillRect/>
          </a:stretch>
        </p:blipFill>
        <p:spPr bwMode="auto">
          <a:xfrm>
            <a:off x="5548208" y="500590"/>
            <a:ext cx="3228446" cy="2875491"/>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3097" name="Rectangle 3096">
            <a:extLst>
              <a:ext uri="{FF2B5EF4-FFF2-40B4-BE49-F238E27FC236}">
                <a16:creationId xmlns:a16="http://schemas.microsoft.com/office/drawing/2014/main" id="{1D4731B7-53A1-43E4-B5FD-B33358A7F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ontent Placeholder 3">
            <a:extLst>
              <a:ext uri="{FF2B5EF4-FFF2-40B4-BE49-F238E27FC236}">
                <a16:creationId xmlns:a16="http://schemas.microsoft.com/office/drawing/2014/main" id="{F78A2DD2-CEBF-4224-BC4F-F9FF49CBC6FF}"/>
              </a:ext>
            </a:extLst>
          </p:cNvPr>
          <p:cNvSpPr txBox="1">
            <a:spLocks/>
          </p:cNvSpPr>
          <p:nvPr/>
        </p:nvSpPr>
        <p:spPr>
          <a:xfrm>
            <a:off x="484584" y="2052918"/>
            <a:ext cx="4221476" cy="4195481"/>
          </a:xfrm>
          <a:prstGeom prst="rect">
            <a:avLst/>
          </a:prstGeom>
        </p:spPr>
        <p:txBody>
          <a:bodyPr vert="horz" lIns="91440" tIns="45720" rIns="91440" bIns="45720" rtlCol="0">
            <a:normAutofit/>
          </a:bodyPr>
          <a:lstStyle>
            <a:lvl1pPr marL="411480" indent="-342900" algn="l" rtl="0" eaLnBrk="1" latinLnBrk="0" hangingPunct="1">
              <a:spcBef>
                <a:spcPts val="700"/>
              </a:spcBef>
              <a:buClr>
                <a:schemeClr val="tx2"/>
              </a:buClr>
              <a:buSzPct val="95000"/>
              <a:buFont typeface="Wingdings"/>
              <a:buChar char=""/>
              <a:defRPr kumimoji="0" sz="28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4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0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18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Cloud computing isn’t just a new technology </a:t>
            </a:r>
          </a:p>
          <a:p>
            <a:pPr lvl="1">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Computation happens “somewhere in the cloud” (no particular server)</a:t>
            </a:r>
          </a:p>
          <a:p>
            <a:pPr lvl="1">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Like Google and Facebook</a:t>
            </a:r>
          </a:p>
          <a:p>
            <a:pPr>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Has major impact </a:t>
            </a:r>
          </a:p>
          <a:p>
            <a:pPr lvl="1">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Social Computing</a:t>
            </a:r>
          </a:p>
          <a:p>
            <a:pPr lvl="1">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Web looks at you</a:t>
            </a:r>
          </a:p>
          <a:p>
            <a:pPr lvl="1">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Big Data</a:t>
            </a:r>
          </a:p>
        </p:txBody>
      </p:sp>
      <p:pic>
        <p:nvPicPr>
          <p:cNvPr id="7" name="Picture 6"/>
          <p:cNvPicPr>
            <a:picLocks noChangeAspect="1"/>
          </p:cNvPicPr>
          <p:nvPr/>
        </p:nvPicPr>
        <p:blipFill>
          <a:blip r:embed="rId8"/>
          <a:srcRect l="8409" r="7402" b="2"/>
          <a:stretch>
            <a:fillRect/>
          </a:stretch>
        </p:blipFill>
        <p:spPr>
          <a:xfrm>
            <a:off x="5548209" y="3509433"/>
            <a:ext cx="3228445" cy="2872317"/>
          </a:xfrm>
          <a:prstGeom prst="rect">
            <a:avLst/>
          </a:prstGeom>
          <a:effectLst/>
        </p:spPr>
      </p:pic>
    </p:spTree>
    <p:extLst>
      <p:ext uri="{BB962C8B-B14F-4D97-AF65-F5344CB8AC3E}">
        <p14:creationId xmlns:p14="http://schemas.microsoft.com/office/powerpoint/2010/main" val="515680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81" name="Picture 3080">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083" name="Picture 3082">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085" name="Oval 3084">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87" name="Picture 3086">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089" name="Picture 3088">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091" name="Rectangle 3090">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484584" y="452718"/>
            <a:ext cx="4221916" cy="1400530"/>
          </a:xfrm>
        </p:spPr>
        <p:txBody>
          <a:bodyPr vert="horz" lIns="91440" tIns="45720" rIns="91440" bIns="45720" rtlCol="0" anchor="t">
            <a:normAutofit/>
          </a:bodyPr>
          <a:lstStyle/>
          <a:p>
            <a:pPr defTabSz="457200">
              <a:lnSpc>
                <a:spcPct val="90000"/>
              </a:lnSpc>
            </a:pPr>
            <a:r>
              <a:rPr lang="en-US" sz="2900"/>
              <a:t>Cloud Motivation: Revisiting Burden’s waterwheel</a:t>
            </a:r>
          </a:p>
        </p:txBody>
      </p:sp>
      <p:sp>
        <p:nvSpPr>
          <p:cNvPr id="3093" name="Freeform: Shape 3092">
            <a:extLst>
              <a:ext uri="{FF2B5EF4-FFF2-40B4-BE49-F238E27FC236}">
                <a16:creationId xmlns:a16="http://schemas.microsoft.com/office/drawing/2014/main" id="{B52D69C2-6C47-427C-AE60-582FE30B2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641798" y="1355484"/>
            <a:ext cx="6858001" cy="4147033"/>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3095" name="Freeform 7">
            <a:extLst>
              <a:ext uri="{FF2B5EF4-FFF2-40B4-BE49-F238E27FC236}">
                <a16:creationId xmlns:a16="http://schemas.microsoft.com/office/drawing/2014/main" id="{E849FE61-12C4-4A06-A722-B545DE0C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3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p:cNvPicPr>
            <a:picLocks noChangeAspect="1"/>
          </p:cNvPicPr>
          <p:nvPr/>
        </p:nvPicPr>
        <p:blipFill>
          <a:blip r:embed="rId7"/>
          <a:stretch>
            <a:fillRect/>
          </a:stretch>
        </p:blipFill>
        <p:spPr>
          <a:xfrm>
            <a:off x="5672806" y="871391"/>
            <a:ext cx="2985104" cy="2235946"/>
          </a:xfrm>
          <a:prstGeom prst="rect">
            <a:avLst/>
          </a:prstGeom>
          <a:effectLst/>
        </p:spPr>
      </p:pic>
      <p:sp>
        <p:nvSpPr>
          <p:cNvPr id="3097" name="Rectangle 3096">
            <a:extLst>
              <a:ext uri="{FF2B5EF4-FFF2-40B4-BE49-F238E27FC236}">
                <a16:creationId xmlns:a16="http://schemas.microsoft.com/office/drawing/2014/main" id="{7FB12D8C-572F-4417-9FE1-D691A132F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p:cNvSpPr>
            <a:spLocks noGrp="1"/>
          </p:cNvSpPr>
          <p:nvPr>
            <p:ph sz="half" idx="2"/>
          </p:nvPr>
        </p:nvSpPr>
        <p:spPr>
          <a:xfrm>
            <a:off x="484584" y="2052918"/>
            <a:ext cx="4221476" cy="4195481"/>
          </a:xfrm>
        </p:spPr>
        <p:txBody>
          <a:bodyPr vert="horz" lIns="91440" tIns="45720" rIns="91440" bIns="45720" rtlCol="0">
            <a:normAutofit/>
          </a:bodyPr>
          <a:lstStyle/>
          <a:p>
            <a:pPr defTabSz="457200"/>
            <a:r>
              <a:rPr lang="en-US" dirty="0"/>
              <a:t>Electricity drawn from a Grid</a:t>
            </a:r>
            <a:endParaRPr lang="en-US"/>
          </a:p>
          <a:p>
            <a:pPr defTabSz="457200"/>
            <a:r>
              <a:rPr lang="en-US" dirty="0"/>
              <a:t>Treated as a </a:t>
            </a:r>
            <a:r>
              <a:rPr lang="en-US"/>
              <a:t>utlility</a:t>
            </a:r>
          </a:p>
          <a:p>
            <a:pPr defTabSz="457200"/>
            <a:r>
              <a:rPr lang="en-US" dirty="0"/>
              <a:t>Can computing be treated the same way?</a:t>
            </a:r>
            <a:endParaRPr lang="en-US"/>
          </a:p>
          <a:p>
            <a:pPr lvl="1" defTabSz="457200"/>
            <a:r>
              <a:rPr lang="en-US" dirty="0"/>
              <a:t>More like a Smart Grid</a:t>
            </a:r>
            <a:endParaRPr lang="en-US"/>
          </a:p>
        </p:txBody>
      </p:sp>
      <p:pic>
        <p:nvPicPr>
          <p:cNvPr id="3076" name="Picture 4" descr="Image result for burdens waterwheel"/>
          <p:cNvPicPr>
            <a:picLocks noGrp="1" noChangeAspect="1" noChangeArrowheads="1"/>
          </p:cNvPicPr>
          <p:nvPr>
            <p:ph sz="half" idx="1"/>
          </p:nvPr>
        </p:nvPicPr>
        <p:blipFill>
          <a:blip r:embed="rId8">
            <a:extLst>
              <a:ext uri="{28A0092B-C50C-407E-A947-70E740481C1C}">
                <a14:useLocalDpi xmlns:a14="http://schemas.microsoft.com/office/drawing/2010/main" val="0"/>
              </a:ext>
            </a:extLst>
          </a:blip>
          <a:stretch>
            <a:fillRect/>
          </a:stretch>
        </p:blipFill>
        <p:spPr bwMode="auto">
          <a:xfrm>
            <a:off x="5672806" y="3734688"/>
            <a:ext cx="2985104" cy="2305992"/>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2065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3" name="Picture 12">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5" name="Oval 14">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9" name="Picture 18">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1" name="Rectangle 20">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vert="horz" lIns="91440" tIns="45720" rIns="91440" bIns="45720" rtlCol="0" anchor="t">
            <a:normAutofit/>
          </a:bodyPr>
          <a:lstStyle/>
          <a:p>
            <a:pPr defTabSz="457200"/>
            <a:r>
              <a:rPr lang="en-US" sz="3900">
                <a:solidFill>
                  <a:srgbClr val="EBEBEB"/>
                </a:solidFill>
              </a:rPr>
              <a:t>What is Cloud Computing?</a:t>
            </a:r>
          </a:p>
        </p:txBody>
      </p:sp>
      <p:sp>
        <p:nvSpPr>
          <p:cNvPr id="27" name="Rectangle 2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Freeform: Shape 28">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7" name="Content Placeholder 4">
            <a:extLst>
              <a:ext uri="{FF2B5EF4-FFF2-40B4-BE49-F238E27FC236}">
                <a16:creationId xmlns:a16="http://schemas.microsoft.com/office/drawing/2014/main" id="{2AC73580-21C6-3103-78CB-794D58D07E7B}"/>
              </a:ext>
            </a:extLst>
          </p:cNvPr>
          <p:cNvGraphicFramePr>
            <a:graphicFrameLocks noGrp="1"/>
          </p:cNvGraphicFramePr>
          <p:nvPr>
            <p:ph sz="half" idx="2"/>
            <p:extLst>
              <p:ext uri="{D42A27DB-BD31-4B8C-83A1-F6EECF244321}">
                <p14:modId xmlns:p14="http://schemas.microsoft.com/office/powerpoint/2010/main" val="3042418857"/>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7201013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58B57-365B-859E-5963-AF4DD7C8D5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1F24DDB-F1F5-190F-67AA-820B4358427F}"/>
              </a:ext>
            </a:extLst>
          </p:cNvPr>
          <p:cNvPicPr>
            <a:picLocks noChangeAspect="1"/>
          </p:cNvPicPr>
          <p:nvPr/>
        </p:nvPicPr>
        <p:blipFill>
          <a:blip r:embed="rId2"/>
          <a:stretch>
            <a:fillRect/>
          </a:stretch>
        </p:blipFill>
        <p:spPr>
          <a:xfrm>
            <a:off x="724796" y="1853248"/>
            <a:ext cx="3438413" cy="2232914"/>
          </a:xfrm>
          <a:prstGeom prst="rect">
            <a:avLst/>
          </a:prstGeom>
        </p:spPr>
      </p:pic>
      <p:pic>
        <p:nvPicPr>
          <p:cNvPr id="9" name="Picture 8">
            <a:extLst>
              <a:ext uri="{FF2B5EF4-FFF2-40B4-BE49-F238E27FC236}">
                <a16:creationId xmlns:a16="http://schemas.microsoft.com/office/drawing/2014/main" id="{EEE3D69A-EBCE-DA5A-19C0-9F499F433781}"/>
              </a:ext>
            </a:extLst>
          </p:cNvPr>
          <p:cNvPicPr>
            <a:picLocks noChangeAspect="1"/>
          </p:cNvPicPr>
          <p:nvPr/>
        </p:nvPicPr>
        <p:blipFill>
          <a:blip r:embed="rId3"/>
          <a:stretch>
            <a:fillRect/>
          </a:stretch>
        </p:blipFill>
        <p:spPr>
          <a:xfrm>
            <a:off x="4403295" y="1914314"/>
            <a:ext cx="4296375" cy="1514686"/>
          </a:xfrm>
          <a:prstGeom prst="rect">
            <a:avLst/>
          </a:prstGeom>
        </p:spPr>
      </p:pic>
      <p:sp>
        <p:nvSpPr>
          <p:cNvPr id="11" name="TextBox 10">
            <a:extLst>
              <a:ext uri="{FF2B5EF4-FFF2-40B4-BE49-F238E27FC236}">
                <a16:creationId xmlns:a16="http://schemas.microsoft.com/office/drawing/2014/main" id="{163047EE-0EDC-195E-B19D-F544BFA7BBD9}"/>
              </a:ext>
            </a:extLst>
          </p:cNvPr>
          <p:cNvSpPr txBox="1"/>
          <p:nvPr/>
        </p:nvSpPr>
        <p:spPr>
          <a:xfrm>
            <a:off x="3571539" y="4701092"/>
            <a:ext cx="3438413" cy="646331"/>
          </a:xfrm>
          <a:prstGeom prst="rect">
            <a:avLst/>
          </a:prstGeom>
          <a:noFill/>
        </p:spPr>
        <p:txBody>
          <a:bodyPr wrap="square" rtlCol="0">
            <a:spAutoFit/>
          </a:bodyPr>
          <a:lstStyle/>
          <a:p>
            <a:r>
              <a:rPr lang="en-US" dirty="0"/>
              <a:t>From the </a:t>
            </a:r>
            <a:r>
              <a:rPr lang="en-US" dirty="0" err="1"/>
              <a:t>Taittriya</a:t>
            </a:r>
            <a:r>
              <a:rPr lang="en-US" dirty="0"/>
              <a:t> Upanishad – Krishna Yajur Veda</a:t>
            </a:r>
          </a:p>
        </p:txBody>
      </p:sp>
    </p:spTree>
    <p:extLst>
      <p:ext uri="{BB962C8B-B14F-4D97-AF65-F5344CB8AC3E}">
        <p14:creationId xmlns:p14="http://schemas.microsoft.com/office/powerpoint/2010/main" val="92063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COURSE OBJECTIVES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2412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IN">
                <a:solidFill>
                  <a:srgbClr val="EBEBEB"/>
                </a:solidFill>
              </a:rPr>
              <a:t>Course Objectives</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08846016-5C10-A11B-63AF-E13D239A261B}"/>
              </a:ext>
            </a:extLst>
          </p:cNvPr>
          <p:cNvGraphicFramePr>
            <a:graphicFrameLocks noGrp="1"/>
          </p:cNvGraphicFramePr>
          <p:nvPr>
            <p:ph idx="1"/>
            <p:extLst>
              <p:ext uri="{D42A27DB-BD31-4B8C-83A1-F6EECF244321}">
                <p14:modId xmlns:p14="http://schemas.microsoft.com/office/powerpoint/2010/main" val="1154242448"/>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951885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8" y="629266"/>
            <a:ext cx="3124882" cy="1622321"/>
          </a:xfrm>
        </p:spPr>
        <p:txBody>
          <a:bodyPr vert="horz" lIns="91440" tIns="45720" rIns="91440" bIns="45720" rtlCol="0" anchor="t">
            <a:normAutofit/>
          </a:bodyPr>
          <a:lstStyle/>
          <a:p>
            <a:pPr defTabSz="457200">
              <a:lnSpc>
                <a:spcPct val="90000"/>
              </a:lnSpc>
            </a:pPr>
            <a:r>
              <a:rPr lang="en-US" sz="2900" b="0" i="0" kern="1200">
                <a:solidFill>
                  <a:srgbClr val="EBEBEB"/>
                </a:solidFill>
                <a:latin typeface="+mj-lt"/>
                <a:ea typeface="+mj-ea"/>
                <a:cs typeface="+mj-cs"/>
              </a:rPr>
              <a:t>Part 1: Hands on experience with Cloud Systems</a:t>
            </a: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5" name="Picture 2" descr="http://www.saasblogs.com/images/uploads/2008/12/cloud_stack.gif"/>
          <p:cNvPicPr>
            <a:picLocks noGrp="1" noChangeAspect="1" noChangeArrowheads="1"/>
          </p:cNvPicPr>
          <p:nvPr>
            <p:ph sz="half" idx="1"/>
          </p:nvPr>
        </p:nvPicPr>
        <p:blipFill>
          <a:blip r:embed="rId6" cstate="print"/>
          <a:stretch>
            <a:fillRect/>
          </a:stretch>
        </p:blipFill>
        <p:spPr bwMode="auto">
          <a:xfrm>
            <a:off x="4570494" y="1895604"/>
            <a:ext cx="4087416" cy="3066788"/>
          </a:xfrm>
          <a:prstGeom prst="rect">
            <a:avLst/>
          </a:prstGeom>
          <a:noFill/>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p:cNvSpPr>
            <a:spLocks noGrp="1"/>
          </p:cNvSpPr>
          <p:nvPr>
            <p:ph sz="half" idx="2"/>
          </p:nvPr>
        </p:nvSpPr>
        <p:spPr>
          <a:xfrm>
            <a:off x="486698" y="2438400"/>
            <a:ext cx="3124882" cy="3785419"/>
          </a:xfrm>
        </p:spPr>
        <p:txBody>
          <a:bodyPr vert="horz" lIns="91440" tIns="45720" rIns="91440" bIns="45720" rtlCol="0">
            <a:normAutofit/>
          </a:bodyPr>
          <a:lstStyle/>
          <a:p>
            <a:pPr defTabSz="457200"/>
            <a:r>
              <a:rPr lang="en-US">
                <a:solidFill>
                  <a:srgbClr val="EBEBEB"/>
                </a:solidFill>
              </a:rPr>
              <a:t>IaaS: Study of Openstack, Amazon, HP Cloudsystem</a:t>
            </a:r>
          </a:p>
          <a:p>
            <a:pPr defTabSz="457200"/>
            <a:r>
              <a:rPr lang="en-US">
                <a:solidFill>
                  <a:srgbClr val="EBEBEB"/>
                </a:solidFill>
              </a:rPr>
              <a:t>PaaS: Study of Windows Azure, Docker</a:t>
            </a:r>
          </a:p>
          <a:p>
            <a:pPr defTabSz="457200"/>
            <a:r>
              <a:rPr lang="en-US">
                <a:solidFill>
                  <a:srgbClr val="EBEBEB"/>
                </a:solidFill>
              </a:rPr>
              <a:t>SaaS: Salesforce.com</a:t>
            </a:r>
          </a:p>
        </p:txBody>
      </p:sp>
    </p:spTree>
    <p:extLst>
      <p:ext uri="{BB962C8B-B14F-4D97-AF65-F5344CB8AC3E}">
        <p14:creationId xmlns:p14="http://schemas.microsoft.com/office/powerpoint/2010/main" val="178107276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8" y="629266"/>
            <a:ext cx="3124882" cy="1622321"/>
          </a:xfrm>
        </p:spPr>
        <p:txBody>
          <a:bodyPr vert="horz" lIns="91440" tIns="45720" rIns="91440" bIns="45720" rtlCol="0" anchor="t">
            <a:normAutofit/>
          </a:bodyPr>
          <a:lstStyle/>
          <a:p>
            <a:pPr defTabSz="457200">
              <a:lnSpc>
                <a:spcPct val="90000"/>
              </a:lnSpc>
            </a:pPr>
            <a:r>
              <a:rPr lang="en-US" sz="3600" b="0" i="0" kern="1200">
                <a:solidFill>
                  <a:srgbClr val="EBEBEB"/>
                </a:solidFill>
                <a:latin typeface="+mj-lt"/>
                <a:ea typeface="+mj-ea"/>
                <a:cs typeface="+mj-cs"/>
              </a:rPr>
              <a:t>Part 2: Cloud Technologies</a:t>
            </a: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5" name="Content Placeholder 4" descr="technology3.jpg"/>
          <p:cNvPicPr>
            <a:picLocks noGrp="1" noChangeAspect="1"/>
          </p:cNvPicPr>
          <p:nvPr>
            <p:ph sz="half" idx="1"/>
          </p:nvPr>
        </p:nvPicPr>
        <p:blipFill>
          <a:blip r:embed="rId6" cstate="print"/>
          <a:srcRect r="3009" b="3009"/>
          <a:stretch>
            <a:fillRect/>
          </a:stretch>
        </p:blipFill>
        <p:spPr>
          <a:xfrm>
            <a:off x="4570494" y="1385290"/>
            <a:ext cx="4087416" cy="4087416"/>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p:cNvSpPr>
            <a:spLocks noGrp="1"/>
          </p:cNvSpPr>
          <p:nvPr>
            <p:ph sz="half" idx="2"/>
          </p:nvPr>
        </p:nvSpPr>
        <p:spPr>
          <a:xfrm>
            <a:off x="486698" y="2438400"/>
            <a:ext cx="3124882" cy="3785419"/>
          </a:xfrm>
        </p:spPr>
        <p:txBody>
          <a:bodyPr vert="horz" lIns="91440" tIns="45720" rIns="91440" bIns="45720" rtlCol="0">
            <a:normAutofit/>
          </a:bodyPr>
          <a:lstStyle/>
          <a:p>
            <a:pPr defTabSz="457200">
              <a:lnSpc>
                <a:spcPct val="90000"/>
              </a:lnSpc>
            </a:pPr>
            <a:r>
              <a:rPr lang="en-US" dirty="0">
                <a:solidFill>
                  <a:srgbClr val="EBEBEB"/>
                </a:solidFill>
              </a:rPr>
              <a:t>Virtualization/Containers</a:t>
            </a:r>
          </a:p>
          <a:p>
            <a:pPr defTabSz="457200">
              <a:lnSpc>
                <a:spcPct val="90000"/>
              </a:lnSpc>
            </a:pPr>
            <a:r>
              <a:rPr lang="en-US" dirty="0">
                <a:solidFill>
                  <a:srgbClr val="EBEBEB"/>
                </a:solidFill>
              </a:rPr>
              <a:t>Scaling compute</a:t>
            </a:r>
          </a:p>
          <a:p>
            <a:pPr lvl="1" defTabSz="457200">
              <a:lnSpc>
                <a:spcPct val="90000"/>
              </a:lnSpc>
            </a:pPr>
            <a:r>
              <a:rPr lang="en-US" dirty="0">
                <a:solidFill>
                  <a:srgbClr val="EBEBEB"/>
                </a:solidFill>
              </a:rPr>
              <a:t>Open source: Kubernetes, Open Stack, …</a:t>
            </a:r>
          </a:p>
          <a:p>
            <a:pPr defTabSz="457200">
              <a:lnSpc>
                <a:spcPct val="90000"/>
              </a:lnSpc>
            </a:pPr>
            <a:r>
              <a:rPr lang="en-US" dirty="0">
                <a:solidFill>
                  <a:srgbClr val="EBEBEB"/>
                </a:solidFill>
              </a:rPr>
              <a:t>Scaling storage</a:t>
            </a:r>
          </a:p>
          <a:p>
            <a:pPr lvl="1" defTabSz="457200">
              <a:lnSpc>
                <a:spcPct val="90000"/>
              </a:lnSpc>
            </a:pPr>
            <a:r>
              <a:rPr lang="en-US" dirty="0">
                <a:solidFill>
                  <a:srgbClr val="EBEBEB"/>
                </a:solidFill>
              </a:rPr>
              <a:t>Consistency issues</a:t>
            </a:r>
          </a:p>
          <a:p>
            <a:pPr lvl="1" defTabSz="457200">
              <a:lnSpc>
                <a:spcPct val="90000"/>
              </a:lnSpc>
            </a:pPr>
            <a:r>
              <a:rPr lang="en-US" dirty="0">
                <a:solidFill>
                  <a:srgbClr val="EBEBEB"/>
                </a:solidFill>
              </a:rPr>
              <a:t>Alternatives to relational</a:t>
            </a:r>
          </a:p>
          <a:p>
            <a:pPr defTabSz="457200">
              <a:lnSpc>
                <a:spcPct val="90000"/>
              </a:lnSpc>
            </a:pPr>
            <a:r>
              <a:rPr lang="en-US" dirty="0">
                <a:solidFill>
                  <a:srgbClr val="EBEBEB"/>
                </a:solidFill>
              </a:rPr>
              <a:t>Security</a:t>
            </a:r>
          </a:p>
          <a:p>
            <a:pPr defTabSz="457200">
              <a:lnSpc>
                <a:spcPct val="90000"/>
              </a:lnSpc>
            </a:pPr>
            <a:r>
              <a:rPr lang="en-US" dirty="0">
                <a:solidFill>
                  <a:srgbClr val="EBEBEB"/>
                </a:solidFill>
              </a:rPr>
              <a:t>Multi-tenancy</a:t>
            </a:r>
          </a:p>
        </p:txBody>
      </p:sp>
    </p:spTree>
    <p:extLst>
      <p:ext uri="{BB962C8B-B14F-4D97-AF65-F5344CB8AC3E}">
        <p14:creationId xmlns:p14="http://schemas.microsoft.com/office/powerpoint/2010/main" val="4066338365"/>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descr="Cloud shaped hard drive with cables">
            <a:extLst>
              <a:ext uri="{FF2B5EF4-FFF2-40B4-BE49-F238E27FC236}">
                <a16:creationId xmlns:a16="http://schemas.microsoft.com/office/drawing/2014/main" id="{79F4A6B0-7E2E-AFB4-AE25-66D746DA4D21}"/>
              </a:ext>
            </a:extLst>
          </p:cNvPr>
          <p:cNvPicPr>
            <a:picLocks noChangeAspect="1"/>
          </p:cNvPicPr>
          <p:nvPr/>
        </p:nvPicPr>
        <p:blipFill>
          <a:blip r:embed="rId4"/>
          <a:srcRect t="4099" r="-2" b="-2"/>
          <a:stretch>
            <a:fillRect/>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979248-AABD-4B67-9403-F9C59DF4A09B}"/>
              </a:ext>
            </a:extLst>
          </p:cNvPr>
          <p:cNvSpPr txBox="1"/>
          <p:nvPr/>
        </p:nvSpPr>
        <p:spPr>
          <a:xfrm>
            <a:off x="477687" y="4854346"/>
            <a:ext cx="7805701" cy="868026"/>
          </a:xfrm>
          <a:prstGeom prst="rect">
            <a:avLst/>
          </a:prstGeom>
        </p:spPr>
        <p:txBody>
          <a:bodyPr vert="horz" lIns="91440" tIns="45720" rIns="91440" bIns="45720" rtlCol="0" anchor="b">
            <a:normAutofit/>
          </a:bodyPr>
          <a:lstStyle/>
          <a:p>
            <a:pPr>
              <a:spcBef>
                <a:spcPct val="0"/>
              </a:spcBef>
              <a:spcAft>
                <a:spcPts val="600"/>
              </a:spcAft>
            </a:pPr>
            <a:r>
              <a:rPr lang="en-US" sz="4200">
                <a:solidFill>
                  <a:srgbClr val="EBEBEB"/>
                </a:solidFill>
                <a:latin typeface="+mj-lt"/>
                <a:ea typeface="+mj-ea"/>
                <a:cs typeface="+mj-cs"/>
              </a:rPr>
              <a:t>Cloud Computing Models</a:t>
            </a:r>
          </a:p>
        </p:txBody>
      </p:sp>
      <p:sp>
        <p:nvSpPr>
          <p:cNvPr id="8" name="Subtitle 7">
            <a:extLst>
              <a:ext uri="{FF2B5EF4-FFF2-40B4-BE49-F238E27FC236}">
                <a16:creationId xmlns:a16="http://schemas.microsoft.com/office/drawing/2014/main" id="{66BF0618-DB95-26EC-F46D-5BF6D108BDCA}"/>
              </a:ext>
            </a:extLst>
          </p:cNvPr>
          <p:cNvSpPr>
            <a:spLocks noGrp="1"/>
          </p:cNvSpPr>
          <p:nvPr>
            <p:ph type="subTitle" idx="1"/>
          </p:nvPr>
        </p:nvSpPr>
        <p:spPr>
          <a:xfrm>
            <a:off x="477687" y="5722374"/>
            <a:ext cx="7805702" cy="487924"/>
          </a:xfrm>
        </p:spPr>
        <p:txBody>
          <a:bodyPr vert="horz" lIns="91440" tIns="45720" rIns="91440" bIns="45720" rtlCol="0" anchor="t">
            <a:normAutofit/>
          </a:bodyPr>
          <a:lstStyle/>
          <a:p>
            <a:pPr defTabSz="457200"/>
            <a:endParaRPr lang="en-US">
              <a:solidFill>
                <a:schemeClr val="tx2">
                  <a:lumMod val="40000"/>
                  <a:lumOff val="60000"/>
                </a:schemeClr>
              </a:solidFill>
            </a:endParaRPr>
          </a:p>
        </p:txBody>
      </p:sp>
    </p:spTree>
    <p:extLst>
      <p:ext uri="{BB962C8B-B14F-4D97-AF65-F5344CB8AC3E}">
        <p14:creationId xmlns:p14="http://schemas.microsoft.com/office/powerpoint/2010/main" val="3344817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891" y="1447800"/>
            <a:ext cx="2331469" cy="4572000"/>
          </a:xfrm>
        </p:spPr>
        <p:txBody>
          <a:bodyPr anchor="ctr">
            <a:normAutofit/>
          </a:bodyPr>
          <a:lstStyle/>
          <a:p>
            <a:r>
              <a:rPr lang="en-US" sz="2800" b="1">
                <a:solidFill>
                  <a:srgbClr val="F2F2F2"/>
                </a:solidFill>
              </a:rPr>
              <a:t>Overview of class</a:t>
            </a:r>
          </a:p>
        </p:txBody>
      </p:sp>
      <p:sp>
        <p:nvSpPr>
          <p:cNvPr id="11"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0982" y="0"/>
            <a:ext cx="6023018"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A8149A0C-61C4-FD7A-1195-0ACB39FC89D2}"/>
              </a:ext>
            </a:extLst>
          </p:cNvPr>
          <p:cNvGraphicFramePr>
            <a:graphicFrameLocks noGrp="1"/>
          </p:cNvGraphicFramePr>
          <p:nvPr>
            <p:ph idx="1"/>
            <p:extLst>
              <p:ext uri="{D42A27DB-BD31-4B8C-83A1-F6EECF244321}">
                <p14:modId xmlns:p14="http://schemas.microsoft.com/office/powerpoint/2010/main" val="2943031231"/>
              </p:ext>
            </p:extLst>
          </p:nvPr>
        </p:nvGraphicFramePr>
        <p:xfrm>
          <a:off x="3786187" y="1447800"/>
          <a:ext cx="487203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547209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83401" name="Picture 108340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083403" name="Picture 108340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083405" name="Oval 108340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83407" name="Picture 108340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083409" name="Picture 108340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083411" name="Rectangle 108341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83413" name="Rectangle 108341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83394" name="Rectangle 2"/>
          <p:cNvSpPr>
            <a:spLocks noGrp="1" noChangeArrowheads="1"/>
          </p:cNvSpPr>
          <p:nvPr>
            <p:ph type="title" idx="4294967295"/>
          </p:nvPr>
        </p:nvSpPr>
        <p:spPr>
          <a:xfrm>
            <a:off x="486697" y="629266"/>
            <a:ext cx="4641143" cy="1622321"/>
          </a:xfrm>
        </p:spPr>
        <p:txBody>
          <a:bodyPr vert="horz" lIns="91440" tIns="45720" rIns="91440" bIns="45720" rtlCol="0" anchor="t">
            <a:normAutofit/>
          </a:bodyPr>
          <a:lstStyle/>
          <a:p>
            <a:pPr defTabSz="457200"/>
            <a:r>
              <a:rPr lang="en-US">
                <a:solidFill>
                  <a:srgbClr val="EBEBEB"/>
                </a:solidFill>
              </a:rPr>
              <a:t>What is the Cloud ?</a:t>
            </a:r>
          </a:p>
        </p:txBody>
      </p:sp>
      <p:sp>
        <p:nvSpPr>
          <p:cNvPr id="1083395" name="Rectangle 3"/>
          <p:cNvSpPr>
            <a:spLocks noGrp="1" noChangeArrowheads="1"/>
          </p:cNvSpPr>
          <p:nvPr>
            <p:ph type="body" idx="4294967295"/>
          </p:nvPr>
        </p:nvSpPr>
        <p:spPr>
          <a:xfrm>
            <a:off x="486697" y="2438400"/>
            <a:ext cx="4641142" cy="3785419"/>
          </a:xfrm>
        </p:spPr>
        <p:txBody>
          <a:bodyPr vert="horz" lIns="91440" tIns="45720" rIns="91440" bIns="45720" rtlCol="0">
            <a:normAutofit/>
          </a:bodyPr>
          <a:lstStyle/>
          <a:p>
            <a:pPr marL="171450" indent="-171450" defTabSz="457200"/>
            <a:r>
              <a:rPr lang="en-US">
                <a:solidFill>
                  <a:srgbClr val="FFFFFF"/>
                </a:solidFill>
              </a:rPr>
              <a:t>  "Cloud computing is a model for enabling </a:t>
            </a:r>
            <a:r>
              <a:rPr lang="en-US" u="sng">
                <a:solidFill>
                  <a:srgbClr val="FFFFFF"/>
                </a:solidFill>
              </a:rPr>
              <a:t>ubiquitous</a:t>
            </a:r>
            <a:r>
              <a:rPr lang="en-US">
                <a:solidFill>
                  <a:srgbClr val="FFFFFF"/>
                </a:solidFill>
              </a:rPr>
              <a:t>, convenient, </a:t>
            </a:r>
            <a:r>
              <a:rPr lang="en-US" u="sng">
                <a:solidFill>
                  <a:srgbClr val="FFFFFF"/>
                </a:solidFill>
              </a:rPr>
              <a:t>on-demand</a:t>
            </a:r>
            <a:r>
              <a:rPr lang="en-US">
                <a:solidFill>
                  <a:srgbClr val="FFFFFF"/>
                </a:solidFill>
              </a:rPr>
              <a:t> network access to a </a:t>
            </a:r>
            <a:r>
              <a:rPr lang="en-US" u="sng">
                <a:solidFill>
                  <a:srgbClr val="FFFFFF"/>
                </a:solidFill>
              </a:rPr>
              <a:t>shared pool</a:t>
            </a:r>
            <a:r>
              <a:rPr lang="en-US">
                <a:solidFill>
                  <a:srgbClr val="FFFFFF"/>
                </a:solidFill>
              </a:rPr>
              <a:t> of configurable computing resources that can be </a:t>
            </a:r>
            <a:r>
              <a:rPr lang="en-US" u="sng">
                <a:solidFill>
                  <a:srgbClr val="FFFFFF"/>
                </a:solidFill>
              </a:rPr>
              <a:t>rapidly provisioned</a:t>
            </a:r>
            <a:r>
              <a:rPr lang="en-US">
                <a:solidFill>
                  <a:srgbClr val="FFFFFF"/>
                </a:solidFill>
              </a:rPr>
              <a:t> and released with minimal management effort or service provider interaction.“</a:t>
            </a:r>
          </a:p>
          <a:p>
            <a:pPr marL="171450" indent="-171450" defTabSz="457200"/>
            <a:r>
              <a:rPr lang="en-US">
                <a:solidFill>
                  <a:srgbClr val="FFFFFF"/>
                </a:solidFill>
              </a:rPr>
              <a:t> 			- NIST (National Institute of Standards Technology)</a:t>
            </a:r>
          </a:p>
        </p:txBody>
      </p:sp>
      <p:sp>
        <p:nvSpPr>
          <p:cNvPr id="108341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1980"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83397" name="Picture 1083396" descr="Cloud shaped hard drive with cables">
            <a:extLst>
              <a:ext uri="{FF2B5EF4-FFF2-40B4-BE49-F238E27FC236}">
                <a16:creationId xmlns:a16="http://schemas.microsoft.com/office/drawing/2014/main" id="{BF8B80FF-CE79-82D4-7BB4-F52EA817790D}"/>
              </a:ext>
            </a:extLst>
          </p:cNvPr>
          <p:cNvPicPr>
            <a:picLocks noChangeAspect="1"/>
          </p:cNvPicPr>
          <p:nvPr/>
        </p:nvPicPr>
        <p:blipFill>
          <a:blip r:embed="rId8"/>
          <a:srcRect l="28187" r="40739" b="1"/>
          <a:stretch>
            <a:fillRect/>
          </a:stretch>
        </p:blipFill>
        <p:spPr>
          <a:xfrm>
            <a:off x="5421881" y="1"/>
            <a:ext cx="3722434"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5163987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Salient Features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38000702"/>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5338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55B86-5C14-2C49-1FC2-3E1E792226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863E27-38B0-D7C5-5811-D6235F6FDA75}"/>
              </a:ext>
            </a:extLst>
          </p:cNvPr>
          <p:cNvSpPr>
            <a:spLocks noGrp="1"/>
          </p:cNvSpPr>
          <p:nvPr>
            <p:ph type="title"/>
          </p:nvPr>
        </p:nvSpPr>
        <p:spPr>
          <a:xfrm>
            <a:off x="486696" y="629266"/>
            <a:ext cx="7411434" cy="1622321"/>
          </a:xfrm>
        </p:spPr>
        <p:txBody>
          <a:bodyPr vert="horz" lIns="91440" tIns="45720" rIns="91440" bIns="45720" rtlCol="0" anchor="t">
            <a:normAutofit/>
          </a:bodyPr>
          <a:lstStyle/>
          <a:p>
            <a:pPr defTabSz="457200"/>
            <a:r>
              <a:rPr lang="en-US" sz="3900" dirty="0"/>
              <a:t>Cloud Service Salient Features</a:t>
            </a:r>
          </a:p>
        </p:txBody>
      </p:sp>
      <p:graphicFrame>
        <p:nvGraphicFramePr>
          <p:cNvPr id="2" name="Content Placeholder 1">
            <a:extLst>
              <a:ext uri="{FF2B5EF4-FFF2-40B4-BE49-F238E27FC236}">
                <a16:creationId xmlns:a16="http://schemas.microsoft.com/office/drawing/2014/main" id="{E5C0AFF0-CAFC-CD47-764C-7DF10BCD85AB}"/>
              </a:ext>
            </a:extLst>
          </p:cNvPr>
          <p:cNvGraphicFramePr>
            <a:graphicFrameLocks noGrp="1"/>
          </p:cNvGraphicFramePr>
          <p:nvPr>
            <p:ph sz="half" idx="1"/>
            <p:extLst>
              <p:ext uri="{D42A27DB-BD31-4B8C-83A1-F6EECF244321}">
                <p14:modId xmlns:p14="http://schemas.microsoft.com/office/powerpoint/2010/main" val="1502029353"/>
              </p:ext>
            </p:extLst>
          </p:nvPr>
        </p:nvGraphicFramePr>
        <p:xfrm>
          <a:off x="486697" y="1866900"/>
          <a:ext cx="7411433"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3029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Balls passing through a cloud">
            <a:extLst>
              <a:ext uri="{FF2B5EF4-FFF2-40B4-BE49-F238E27FC236}">
                <a16:creationId xmlns:a16="http://schemas.microsoft.com/office/drawing/2014/main" id="{5F3FFF1C-1174-3EC5-0E6C-B0655AD59FCC}"/>
              </a:ext>
            </a:extLst>
          </p:cNvPr>
          <p:cNvPicPr>
            <a:picLocks noChangeAspect="1"/>
          </p:cNvPicPr>
          <p:nvPr/>
        </p:nvPicPr>
        <p:blipFill>
          <a:blip r:embed="rId8"/>
          <a:srcRect t="17624" r="-2" b="3941"/>
          <a:stretch>
            <a:fillRect/>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1"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687" y="4854346"/>
            <a:ext cx="7805701" cy="868026"/>
          </a:xfrm>
        </p:spPr>
        <p:txBody>
          <a:bodyPr vert="horz" lIns="91440" tIns="45720" rIns="91440" bIns="45720" rtlCol="0" anchor="b">
            <a:normAutofit/>
          </a:bodyPr>
          <a:lstStyle/>
          <a:p>
            <a:pPr defTabSz="457200">
              <a:lnSpc>
                <a:spcPct val="90000"/>
              </a:lnSpc>
            </a:pPr>
            <a:r>
              <a:rPr lang="en-US" sz="3600">
                <a:solidFill>
                  <a:srgbClr val="EBEBEB"/>
                </a:solidFill>
              </a:rPr>
              <a:t>Cloud Computing: Classification</a:t>
            </a:r>
          </a:p>
        </p:txBody>
      </p:sp>
      <p:sp>
        <p:nvSpPr>
          <p:cNvPr id="3" name="Text Placeholder 2"/>
          <p:cNvSpPr>
            <a:spLocks noGrp="1"/>
          </p:cNvSpPr>
          <p:nvPr>
            <p:ph type="body" idx="1"/>
          </p:nvPr>
        </p:nvSpPr>
        <p:spPr>
          <a:xfrm>
            <a:off x="477687" y="5722374"/>
            <a:ext cx="7805702" cy="487924"/>
          </a:xfrm>
        </p:spPr>
        <p:txBody>
          <a:bodyPr vert="horz" lIns="91440" tIns="45720" rIns="91440" bIns="45720" rtlCol="0" anchor="t">
            <a:normAutofit/>
          </a:bodyPr>
          <a:lstStyle/>
          <a:p>
            <a:pPr defTabSz="457200"/>
            <a:r>
              <a:rPr lang="en-US">
                <a:solidFill>
                  <a:schemeClr val="tx2">
                    <a:lumMod val="40000"/>
                    <a:lumOff val="60000"/>
                  </a:schemeClr>
                </a:solidFill>
              </a:rPr>
              <a:t> </a:t>
            </a:r>
          </a:p>
        </p:txBody>
      </p:sp>
    </p:spTree>
    <p:extLst>
      <p:ext uri="{BB962C8B-B14F-4D97-AF65-F5344CB8AC3E}">
        <p14:creationId xmlns:p14="http://schemas.microsoft.com/office/powerpoint/2010/main" val="2785264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Class Rules</a:t>
            </a:r>
          </a:p>
        </p:txBody>
      </p:sp>
      <p:sp>
        <p:nvSpPr>
          <p:cNvPr id="8" name="Content Placeholder 7"/>
          <p:cNvSpPr>
            <a:spLocks noGrp="1"/>
          </p:cNvSpPr>
          <p:nvPr>
            <p:ph idx="1"/>
          </p:nvPr>
        </p:nvSpPr>
        <p:spPr>
          <a:xfrm>
            <a:off x="3861995" y="1783560"/>
            <a:ext cx="4824805" cy="4572000"/>
          </a:xfrm>
        </p:spPr>
        <p:txBody>
          <a:bodyPr/>
          <a:lstStyle/>
          <a:p>
            <a:r>
              <a:rPr lang="en-US" dirty="0"/>
              <a:t>Ask questions </a:t>
            </a:r>
          </a:p>
          <a:p>
            <a:r>
              <a:rPr lang="en-US" dirty="0"/>
              <a:t>Make mistakes – learn</a:t>
            </a:r>
          </a:p>
          <a:p>
            <a:pPr lvl="1"/>
            <a:r>
              <a:rPr lang="en-US" dirty="0"/>
              <a:t>Focus on learning</a:t>
            </a:r>
          </a:p>
        </p:txBody>
      </p:sp>
      <p:pic>
        <p:nvPicPr>
          <p:cNvPr id="10" name="Picture 9"/>
          <p:cNvPicPr>
            <a:picLocks noChangeAspect="1"/>
          </p:cNvPicPr>
          <p:nvPr/>
        </p:nvPicPr>
        <p:blipFill>
          <a:blip r:embed="rId2"/>
          <a:stretch>
            <a:fillRect/>
          </a:stretch>
        </p:blipFill>
        <p:spPr>
          <a:xfrm>
            <a:off x="1032734" y="1626397"/>
            <a:ext cx="1800225" cy="2543175"/>
          </a:xfrm>
          <a:prstGeom prst="rect">
            <a:avLst/>
          </a:prstGeom>
        </p:spPr>
      </p:pic>
      <p:pic>
        <p:nvPicPr>
          <p:cNvPr id="12" name="Picture 11"/>
          <p:cNvPicPr>
            <a:picLocks noChangeAspect="1"/>
          </p:cNvPicPr>
          <p:nvPr/>
        </p:nvPicPr>
        <p:blipFill>
          <a:blip r:embed="rId3"/>
          <a:stretch>
            <a:fillRect/>
          </a:stretch>
        </p:blipFill>
        <p:spPr>
          <a:xfrm>
            <a:off x="3025422" y="3934858"/>
            <a:ext cx="5393782" cy="2777798"/>
          </a:xfrm>
          <a:prstGeom prst="rect">
            <a:avLst/>
          </a:prstGeom>
        </p:spPr>
      </p:pic>
    </p:spTree>
    <p:extLst>
      <p:ext uri="{BB962C8B-B14F-4D97-AF65-F5344CB8AC3E}">
        <p14:creationId xmlns:p14="http://schemas.microsoft.com/office/powerpoint/2010/main" val="331807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6698" y="629266"/>
            <a:ext cx="3124882" cy="1622321"/>
          </a:xfrm>
        </p:spPr>
        <p:txBody>
          <a:bodyPr vert="horz" lIns="91440" tIns="45720" rIns="91440" bIns="45720" rtlCol="0" anchor="t">
            <a:normAutofit/>
          </a:bodyPr>
          <a:lstStyle/>
          <a:p>
            <a:pPr defTabSz="457200">
              <a:lnSpc>
                <a:spcPct val="90000"/>
              </a:lnSpc>
            </a:pPr>
            <a:r>
              <a:rPr lang="en-US" sz="3600" b="0" i="0" kern="1200">
                <a:solidFill>
                  <a:srgbClr val="EBEBEB"/>
                </a:solidFill>
                <a:latin typeface="+mj-lt"/>
                <a:ea typeface="+mj-ea"/>
                <a:cs typeface="+mj-cs"/>
              </a:rPr>
              <a:t>Cloud Service Models</a:t>
            </a:r>
          </a:p>
        </p:txBody>
      </p:sp>
      <p:pic>
        <p:nvPicPr>
          <p:cNvPr id="2" name="Picture 6" descr="Thumbnail Image Create an infographic titled 'Pizza as a Service: Cloud Computing Analogy'. The infographic should be vertical and visually engaging, using playful illustrations and a consistent color scheme. It should include five stacked sections from bottom to top:&#10;&#10;1. **Traditional (On-Premises)**&#10;   - Visual: A person making pizza at home from scratch.&#10;   - Description: You manage everything — ingredients, cooking, table setup, cleanup.&#10;&#10;2. **IaaS (Infrastructure as a Service)**&#10;   - Visual: A pizza kit with dough, sauce, and toppings being prepared at home.&#10;   - Description: You manage the cooking and serving, provider gives the raw materials.&#10;&#10;3. **PaaS (Platform as a Service)**&#10;   - Visual: A pizza being delivered to your home, ready to eat.&#10;   - Description: Provider handles cooking, you just eat and enjoy.&#10;&#10;4. **FaaS (Function as a Service)**&#10;   - Visual: A person ordering a single slice of pizza on demand.&#10;   - Description: Provider delivers slices only when needed, no management required.&#10;&#10;5. **SaaS (Software as a Service)**&#10;   - Visual: A person dining in a pizza restaurant.&#10;   - Description: Everything is taken care of — cooking, serving, cleanup.&#10;&#10;Include icons or illustrations for each model and make the infographic suitable for educational or presentation use.">
            <a:extLst>
              <a:ext uri="{FF2B5EF4-FFF2-40B4-BE49-F238E27FC236}">
                <a16:creationId xmlns:a16="http://schemas.microsoft.com/office/drawing/2014/main" id="{DE72C897-F04D-D434-52B8-90E243490E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0494" y="1385290"/>
            <a:ext cx="4087416" cy="4087416"/>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sz="half" idx="1"/>
          </p:nvPr>
        </p:nvSpPr>
        <p:spPr>
          <a:xfrm>
            <a:off x="486698" y="2438400"/>
            <a:ext cx="3124882" cy="3785419"/>
          </a:xfrm>
        </p:spPr>
        <p:txBody>
          <a:bodyPr vert="horz" lIns="91440" tIns="45720" rIns="91440" bIns="45720" rtlCol="0">
            <a:normAutofit/>
          </a:bodyPr>
          <a:lstStyle/>
          <a:p>
            <a:pPr defTabSz="457200"/>
            <a:r>
              <a:rPr lang="en-US" dirty="0">
                <a:solidFill>
                  <a:srgbClr val="EBEBEB"/>
                </a:solidFill>
              </a:rPr>
              <a:t>Consider Eating Pizzas as an analogy</a:t>
            </a:r>
          </a:p>
          <a:p>
            <a:pPr defTabSz="457200"/>
            <a:endParaRPr lang="en-US" dirty="0">
              <a:solidFill>
                <a:srgbClr val="EBEBEB"/>
              </a:solidFill>
            </a:endParaRPr>
          </a:p>
          <a:p>
            <a:pPr defTabSz="457200"/>
            <a:endParaRPr lang="en-US" dirty="0">
              <a:solidFill>
                <a:srgbClr val="EBEBEB"/>
              </a:solidFill>
            </a:endParaRPr>
          </a:p>
          <a:p>
            <a:pPr defTabSz="457200"/>
            <a:r>
              <a:rPr lang="en-US" dirty="0">
                <a:solidFill>
                  <a:srgbClr val="EBEBEB"/>
                </a:solidFill>
              </a:rPr>
              <a:t>What are various alternatives for having Pizza?</a:t>
            </a:r>
          </a:p>
          <a:p>
            <a:pPr defTabSz="457200"/>
            <a:endParaRPr lang="en-US" dirty="0">
              <a:solidFill>
                <a:srgbClr val="EBEBEB"/>
              </a:solidFill>
            </a:endParaRPr>
          </a:p>
        </p:txBody>
      </p:sp>
    </p:spTree>
    <p:extLst>
      <p:ext uri="{BB962C8B-B14F-4D97-AF65-F5344CB8AC3E}">
        <p14:creationId xmlns:p14="http://schemas.microsoft.com/office/powerpoint/2010/main" val="1267800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6696" y="629266"/>
            <a:ext cx="2629122" cy="1622321"/>
          </a:xfrm>
        </p:spPr>
        <p:txBody>
          <a:bodyPr vert="horz" lIns="91440" tIns="45720" rIns="91440" bIns="45720" rtlCol="0" anchor="t">
            <a:normAutofit/>
          </a:bodyPr>
          <a:lstStyle/>
          <a:p>
            <a:pPr defTabSz="457200">
              <a:lnSpc>
                <a:spcPct val="90000"/>
              </a:lnSpc>
            </a:pPr>
            <a:r>
              <a:rPr lang="en-US" sz="2900" b="0" i="0" kern="1200">
                <a:solidFill>
                  <a:srgbClr val="EBEBEB"/>
                </a:solidFill>
                <a:latin typeface="+mj-lt"/>
                <a:ea typeface="+mj-ea"/>
                <a:cs typeface="+mj-cs"/>
              </a:rPr>
              <a:t>Infrastructure as a service</a:t>
            </a:r>
          </a:p>
        </p:txBody>
      </p:sp>
      <p:pic>
        <p:nvPicPr>
          <p:cNvPr id="4" name="Picture 2" descr="Thumbnail Image ">
            <a:extLst>
              <a:ext uri="{FF2B5EF4-FFF2-40B4-BE49-F238E27FC236}">
                <a16:creationId xmlns:a16="http://schemas.microsoft.com/office/drawing/2014/main" id="{0AF8B2C0-9FFA-FB99-178B-BA296A698CA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206239" y="1946927"/>
            <a:ext cx="4211126" cy="2810926"/>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sz="half" idx="1"/>
          </p:nvPr>
        </p:nvSpPr>
        <p:spPr>
          <a:xfrm>
            <a:off x="486698" y="2438400"/>
            <a:ext cx="2629120" cy="3785419"/>
          </a:xfrm>
        </p:spPr>
        <p:txBody>
          <a:bodyPr vert="horz" lIns="91440" tIns="45720" rIns="91440" bIns="45720" rtlCol="0">
            <a:normAutofit/>
          </a:bodyPr>
          <a:lstStyle/>
          <a:p>
            <a:pPr defTabSz="457200"/>
            <a:r>
              <a:rPr lang="en-US">
                <a:solidFill>
                  <a:srgbClr val="FFFFFF"/>
                </a:solidFill>
              </a:rPr>
              <a:t>Infrastructure</a:t>
            </a:r>
          </a:p>
          <a:p>
            <a:pPr lvl="1" defTabSz="457200"/>
            <a:r>
              <a:rPr lang="en-US">
                <a:solidFill>
                  <a:srgbClr val="FFFFFF"/>
                </a:solidFill>
              </a:rPr>
              <a:t>Compute</a:t>
            </a:r>
          </a:p>
          <a:p>
            <a:pPr lvl="1" defTabSz="457200"/>
            <a:r>
              <a:rPr lang="en-US">
                <a:solidFill>
                  <a:srgbClr val="FFFFFF"/>
                </a:solidFill>
              </a:rPr>
              <a:t>Storage</a:t>
            </a:r>
          </a:p>
          <a:p>
            <a:pPr lvl="1" defTabSz="457200"/>
            <a:r>
              <a:rPr lang="en-US">
                <a:solidFill>
                  <a:srgbClr val="FFFFFF"/>
                </a:solidFill>
              </a:rPr>
              <a:t>Networking</a:t>
            </a:r>
          </a:p>
          <a:p>
            <a:pPr defTabSz="457200"/>
            <a:r>
              <a:rPr lang="en-US">
                <a:solidFill>
                  <a:srgbClr val="FFFFFF"/>
                </a:solidFill>
              </a:rPr>
              <a:t>Virtual Machines</a:t>
            </a:r>
          </a:p>
        </p:txBody>
      </p:sp>
    </p:spTree>
    <p:extLst>
      <p:ext uri="{BB962C8B-B14F-4D97-AF65-F5344CB8AC3E}">
        <p14:creationId xmlns:p14="http://schemas.microsoft.com/office/powerpoint/2010/main" val="2622147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120" y="565785"/>
            <a:ext cx="6905960" cy="1786890"/>
          </a:xfrm>
        </p:spPr>
        <p:txBody>
          <a:bodyPr/>
          <a:lstStyle/>
          <a:p>
            <a:r>
              <a:rPr lang="en-US" sz="3600" dirty="0"/>
              <a:t>Infrastructure as a Service (</a:t>
            </a:r>
            <a:r>
              <a:rPr lang="en-US" sz="3600" dirty="0" err="1"/>
              <a:t>IaaS</a:t>
            </a:r>
            <a:r>
              <a:rPr lang="en-US" sz="3600" dirty="0"/>
              <a:t>)</a:t>
            </a:r>
          </a:p>
        </p:txBody>
      </p:sp>
      <p:pic>
        <p:nvPicPr>
          <p:cNvPr id="7" name="Content Placeholder 6" descr="IaaS.jpg"/>
          <p:cNvPicPr>
            <a:picLocks noGrp="1" noChangeAspect="1"/>
          </p:cNvPicPr>
          <p:nvPr>
            <p:ph idx="1"/>
          </p:nvPr>
        </p:nvPicPr>
        <p:blipFill>
          <a:blip r:embed="rId3" cstate="print"/>
          <a:stretch>
            <a:fillRect/>
          </a:stretch>
        </p:blipFill>
        <p:spPr>
          <a:xfrm>
            <a:off x="2853638" y="1840230"/>
            <a:ext cx="6099861" cy="2579370"/>
          </a:xfrm>
        </p:spPr>
      </p:pic>
      <p:sp>
        <p:nvSpPr>
          <p:cNvPr id="6" name="Text Placeholder 5"/>
          <p:cNvSpPr>
            <a:spLocks noGrp="1"/>
          </p:cNvSpPr>
          <p:nvPr>
            <p:ph type="body" sz="half" idx="2"/>
          </p:nvPr>
        </p:nvSpPr>
        <p:spPr>
          <a:xfrm>
            <a:off x="685800" y="4800600"/>
            <a:ext cx="7086600" cy="1206500"/>
          </a:xfrm>
          <a:solidFill>
            <a:schemeClr val="accent1"/>
          </a:solidFill>
        </p:spPr>
        <p:txBody>
          <a:bodyPr>
            <a:normAutofit/>
          </a:bodyPr>
          <a:lstStyle/>
          <a:p>
            <a:r>
              <a:rPr lang="en-US" dirty="0"/>
              <a:t>NIST definition: The capability provided to the consumer is to provision processing, storage, networks, and other fundamental computing resources where the consumer is able to deploy and run arbitrary software, which can include operating systems and applications</a:t>
            </a:r>
          </a:p>
        </p:txBody>
      </p:sp>
    </p:spTree>
    <p:extLst>
      <p:ext uri="{BB962C8B-B14F-4D97-AF65-F5344CB8AC3E}">
        <p14:creationId xmlns:p14="http://schemas.microsoft.com/office/powerpoint/2010/main" val="3870033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do developers really want?</a:t>
            </a:r>
          </a:p>
        </p:txBody>
      </p:sp>
      <p:pic>
        <p:nvPicPr>
          <p:cNvPr id="1026" name="Picture 2" descr="Image result for cloud computing models cartoon paas"/>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8745" y="1770502"/>
            <a:ext cx="3573505" cy="39913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ontent Placeholder 5"/>
          <p:cNvSpPr>
            <a:spLocks noGrp="1"/>
          </p:cNvSpPr>
          <p:nvPr>
            <p:ph sz="half" idx="2"/>
          </p:nvPr>
        </p:nvSpPr>
        <p:spPr>
          <a:xfrm>
            <a:off x="4572000" y="1874801"/>
            <a:ext cx="3298115" cy="4200245"/>
          </a:xfrm>
          <a:solidFill>
            <a:schemeClr val="accent1"/>
          </a:solidFill>
        </p:spPr>
        <p:txBody>
          <a:bodyPr>
            <a:normAutofit/>
          </a:bodyPr>
          <a:lstStyle/>
          <a:p>
            <a:r>
              <a:rPr lang="en-US" dirty="0"/>
              <a:t>Let’s go back to </a:t>
            </a:r>
            <a:r>
              <a:rPr lang="en-US" dirty="0" err="1"/>
              <a:t>BookKarts</a:t>
            </a:r>
            <a:endParaRPr lang="en-US" dirty="0">
              <a:latin typeface="Forte" panose="03060902040502070203" pitchFamily="66" charset="0"/>
            </a:endParaRPr>
          </a:p>
          <a:p>
            <a:r>
              <a:rPr lang="en-US" dirty="0"/>
              <a:t>We need a database and an App Server</a:t>
            </a:r>
          </a:p>
          <a:p>
            <a:r>
              <a:rPr lang="en-US" dirty="0"/>
              <a:t>Developer needs to install these to get started with </a:t>
            </a:r>
            <a:r>
              <a:rPr lang="en-US" dirty="0" err="1"/>
              <a:t>IaaS</a:t>
            </a:r>
            <a:endParaRPr lang="en-US" dirty="0"/>
          </a:p>
          <a:p>
            <a:r>
              <a:rPr lang="en-US" dirty="0"/>
              <a:t>With </a:t>
            </a:r>
            <a:r>
              <a:rPr lang="en-US" dirty="0" err="1"/>
              <a:t>PaaS</a:t>
            </a:r>
            <a:r>
              <a:rPr lang="en-US" dirty="0"/>
              <a:t>, these are provided as part of the offering</a:t>
            </a:r>
          </a:p>
        </p:txBody>
      </p:sp>
    </p:spTree>
    <p:extLst>
      <p:ext uri="{BB962C8B-B14F-4D97-AF65-F5344CB8AC3E}">
        <p14:creationId xmlns:p14="http://schemas.microsoft.com/office/powerpoint/2010/main" val="2494190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1910"/>
            <a:ext cx="7191709" cy="1447800"/>
          </a:xfrm>
        </p:spPr>
        <p:txBody>
          <a:bodyPr/>
          <a:lstStyle/>
          <a:p>
            <a:r>
              <a:rPr lang="en-US" sz="3600" dirty="0"/>
              <a:t>Platform as a Service (</a:t>
            </a:r>
            <a:r>
              <a:rPr lang="en-US" sz="3600" dirty="0" err="1"/>
              <a:t>PaaS</a:t>
            </a:r>
            <a:r>
              <a:rPr lang="en-US" sz="3600" dirty="0"/>
              <a:t>)</a:t>
            </a:r>
          </a:p>
        </p:txBody>
      </p:sp>
      <p:pic>
        <p:nvPicPr>
          <p:cNvPr id="8" name="Content Placeholder 7" descr="PaaS.jpg"/>
          <p:cNvPicPr>
            <a:picLocks noGrp="1" noChangeAspect="1"/>
          </p:cNvPicPr>
          <p:nvPr>
            <p:ph idx="1"/>
          </p:nvPr>
        </p:nvPicPr>
        <p:blipFill>
          <a:blip r:embed="rId3" cstate="print"/>
          <a:stretch>
            <a:fillRect/>
          </a:stretch>
        </p:blipFill>
        <p:spPr>
          <a:xfrm>
            <a:off x="914400" y="1591514"/>
            <a:ext cx="8048625" cy="2589962"/>
          </a:xfrm>
        </p:spPr>
      </p:pic>
      <p:sp>
        <p:nvSpPr>
          <p:cNvPr id="6" name="Text Placeholder 5"/>
          <p:cNvSpPr>
            <a:spLocks noGrp="1"/>
          </p:cNvSpPr>
          <p:nvPr>
            <p:ph type="body" sz="half" idx="2"/>
          </p:nvPr>
        </p:nvSpPr>
        <p:spPr>
          <a:xfrm>
            <a:off x="685800" y="4800600"/>
            <a:ext cx="7086600" cy="1206500"/>
          </a:xfrm>
          <a:solidFill>
            <a:schemeClr val="accent1"/>
          </a:solidFill>
        </p:spPr>
        <p:txBody>
          <a:bodyPr>
            <a:normAutofit/>
          </a:bodyPr>
          <a:lstStyle/>
          <a:p>
            <a:r>
              <a:rPr lang="en-US" dirty="0"/>
              <a:t>NIST definition: The capability provided to the consumer is to deploy onto the cloud infrastructure consumer-created or acquired applications created using programming languages and tools supported by the provider. </a:t>
            </a:r>
          </a:p>
          <a:p>
            <a:endParaRPr lang="en-US" dirty="0"/>
          </a:p>
        </p:txBody>
      </p:sp>
    </p:spTree>
    <p:extLst>
      <p:ext uri="{BB962C8B-B14F-4D97-AF65-F5344CB8AC3E}">
        <p14:creationId xmlns:p14="http://schemas.microsoft.com/office/powerpoint/2010/main" val="753924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120" y="506730"/>
            <a:ext cx="6905959" cy="1447800"/>
          </a:xfrm>
        </p:spPr>
        <p:txBody>
          <a:bodyPr/>
          <a:lstStyle/>
          <a:p>
            <a:r>
              <a:rPr lang="en-US" sz="3600" dirty="0"/>
              <a:t>Software as a Service (</a:t>
            </a:r>
            <a:r>
              <a:rPr lang="en-US" sz="3600" dirty="0" err="1"/>
              <a:t>SaaS</a:t>
            </a:r>
            <a:r>
              <a:rPr lang="en-US" sz="3600" dirty="0"/>
              <a:t>)</a:t>
            </a:r>
          </a:p>
        </p:txBody>
      </p:sp>
      <p:pic>
        <p:nvPicPr>
          <p:cNvPr id="9" name="Content Placeholder 8" descr="SaaS.jpg"/>
          <p:cNvPicPr>
            <a:picLocks noGrp="1" noChangeAspect="1"/>
          </p:cNvPicPr>
          <p:nvPr>
            <p:ph idx="1"/>
          </p:nvPr>
        </p:nvPicPr>
        <p:blipFill>
          <a:blip r:embed="rId3" cstate="print"/>
          <a:stretch>
            <a:fillRect/>
          </a:stretch>
        </p:blipFill>
        <p:spPr>
          <a:xfrm>
            <a:off x="1539240" y="2366486"/>
            <a:ext cx="7061835" cy="2022158"/>
          </a:xfrm>
        </p:spPr>
      </p:pic>
      <p:sp>
        <p:nvSpPr>
          <p:cNvPr id="6" name="Text Placeholder 5"/>
          <p:cNvSpPr>
            <a:spLocks noGrp="1"/>
          </p:cNvSpPr>
          <p:nvPr>
            <p:ph type="body" sz="half" idx="2"/>
          </p:nvPr>
        </p:nvSpPr>
        <p:spPr>
          <a:xfrm>
            <a:off x="685800" y="4800600"/>
            <a:ext cx="7086600" cy="1206500"/>
          </a:xfrm>
          <a:solidFill>
            <a:schemeClr val="accent1"/>
          </a:solidFill>
        </p:spPr>
        <p:txBody>
          <a:bodyPr>
            <a:normAutofit/>
          </a:bodyPr>
          <a:lstStyle/>
          <a:p>
            <a:r>
              <a:rPr lang="en-US" dirty="0"/>
              <a:t>NIST definition: The capability provided to the consumer is to use the provider’s applications running on a cloud infrastructure. The applications are accessible from various client devices through a thin client interface such as a web browser.</a:t>
            </a:r>
          </a:p>
          <a:p>
            <a:endParaRPr lang="en-US" dirty="0"/>
          </a:p>
          <a:p>
            <a:endParaRPr lang="en-US" dirty="0"/>
          </a:p>
        </p:txBody>
      </p:sp>
    </p:spTree>
    <p:extLst>
      <p:ext uri="{BB962C8B-B14F-4D97-AF65-F5344CB8AC3E}">
        <p14:creationId xmlns:p14="http://schemas.microsoft.com/office/powerpoint/2010/main" val="1848179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Slide Number Placeholder 5"/>
          <p:cNvSpPr txBox="1">
            <a:spLocks noGrp="1"/>
          </p:cNvSpPr>
          <p:nvPr/>
        </p:nvSpPr>
        <p:spPr bwMode="auto">
          <a:xfrm>
            <a:off x="8610600" y="6629400"/>
            <a:ext cx="381000" cy="228600"/>
          </a:xfrm>
          <a:prstGeom prst="rect">
            <a:avLst/>
          </a:prstGeom>
          <a:noFill/>
          <a:ln w="9525">
            <a:noFill/>
            <a:miter lim="800000"/>
            <a:headEnd/>
            <a:tailEnd/>
          </a:ln>
        </p:spPr>
        <p:txBody>
          <a:bodyPr/>
          <a:lstStyle/>
          <a:p>
            <a:pPr algn="r"/>
            <a:fld id="{6FEF5559-BD8A-4D30-B7F2-E001D020BBA2}" type="slidenum">
              <a:rPr lang="en-US" sz="1400">
                <a:cs typeface="Arial" pitchFamily="34" charset="0"/>
              </a:rPr>
              <a:pPr algn="r"/>
              <a:t>36</a:t>
            </a:fld>
            <a:endParaRPr lang="en-US" sz="1400">
              <a:cs typeface="Arial" pitchFamily="34" charset="0"/>
            </a:endParaRPr>
          </a:p>
        </p:txBody>
      </p:sp>
      <p:sp>
        <p:nvSpPr>
          <p:cNvPr id="1094659" name="Rectangle 2"/>
          <p:cNvSpPr>
            <a:spLocks noGrp="1" noChangeArrowheads="1"/>
          </p:cNvSpPr>
          <p:nvPr>
            <p:ph type="title" idx="4294967295"/>
          </p:nvPr>
        </p:nvSpPr>
        <p:spPr>
          <a:xfrm>
            <a:off x="0" y="274638"/>
            <a:ext cx="8229600" cy="1143000"/>
          </a:xfrm>
        </p:spPr>
        <p:txBody>
          <a:bodyPr/>
          <a:lstStyle/>
          <a:p>
            <a:r>
              <a:rPr lang="en-US" sz="3600" dirty="0"/>
              <a:t>Comparison: Cloud Service Models</a:t>
            </a:r>
          </a:p>
        </p:txBody>
      </p:sp>
      <p:pic>
        <p:nvPicPr>
          <p:cNvPr id="2" name="Picture 2" descr="Thumbnail Image A vertical JPEG diagram titled 'Cloud Service Models Stack'. The diagram should show five stacked layers from bottom to top:&#10;&#10;1. **Hardware/Infrastructure**&#10;   - Description: Physical servers, storage, networking&#10;&#10;2. **IaaS (Infrastructure as a Service)**&#10;   - Description: Virtual Machines, Storage, Networking&#10;   - Examples: AWS EC2, Google Compute Engine, Microsoft Azure VMs&#10;&#10;3. **PaaS (Platform as a Service)**&#10;   - Description: App Hosting, Dev Frameworks, Middleware&#10;   - Examples: Google App Engine, Heroku, Azure App Service&#10;&#10;4. **FaaS (Function as a Service)**&#10;   - Description: Event-driven, Stateless Logic, Auto-scaling&#10;   - Examples: AWS Lambda, Azure Functions, Google Cloud Functions&#10;&#10;5. **SaaS (Software as a Service)**&#10;   - Description: End-user Apps, CRM, Email, Collaboration Tools&#10;   - Examples: Google Workspace, Microsoft 365, Salesforce&#10;&#10;Each layer should be visually distinct with a consistent color scheme, include icons or subtle illustrations, and be clearly labeled. The image should be in JPEG format and suitable for download and presentations.">
            <a:extLst>
              <a:ext uri="{FF2B5EF4-FFF2-40B4-BE49-F238E27FC236}">
                <a16:creationId xmlns:a16="http://schemas.microsoft.com/office/drawing/2014/main" id="{E8FB2A07-123A-4B99-339D-1ABE509EC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6" y="1279206"/>
            <a:ext cx="488156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3AAE2741-0E9F-9687-E8B9-61BA76E31CED}"/>
              </a:ext>
            </a:extLst>
          </p:cNvPr>
          <p:cNvSpPr/>
          <p:nvPr/>
        </p:nvSpPr>
        <p:spPr>
          <a:xfrm>
            <a:off x="5616178" y="2096927"/>
            <a:ext cx="342900" cy="324612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3F159C5-509B-90BF-A084-7FE876D025CD}"/>
              </a:ext>
            </a:extLst>
          </p:cNvPr>
          <p:cNvSpPr txBox="1"/>
          <p:nvPr/>
        </p:nvSpPr>
        <p:spPr>
          <a:xfrm rot="16200000">
            <a:off x="4928472" y="3154114"/>
            <a:ext cx="2045970" cy="369332"/>
          </a:xfrm>
          <a:prstGeom prst="rect">
            <a:avLst/>
          </a:prstGeom>
          <a:noFill/>
        </p:spPr>
        <p:txBody>
          <a:bodyPr wrap="square" rtlCol="0">
            <a:spAutoFit/>
          </a:bodyPr>
          <a:lstStyle/>
          <a:p>
            <a:r>
              <a:rPr lang="en-US" dirty="0"/>
              <a:t>Flexibility</a:t>
            </a:r>
          </a:p>
        </p:txBody>
      </p:sp>
      <p:sp>
        <p:nvSpPr>
          <p:cNvPr id="5" name="TextBox 4">
            <a:extLst>
              <a:ext uri="{FF2B5EF4-FFF2-40B4-BE49-F238E27FC236}">
                <a16:creationId xmlns:a16="http://schemas.microsoft.com/office/drawing/2014/main" id="{9AE5A62A-8883-434F-1717-5D024AFBCA1D}"/>
              </a:ext>
            </a:extLst>
          </p:cNvPr>
          <p:cNvSpPr txBox="1"/>
          <p:nvPr/>
        </p:nvSpPr>
        <p:spPr>
          <a:xfrm rot="16200000">
            <a:off x="-853633" y="3099555"/>
            <a:ext cx="2045970" cy="369332"/>
          </a:xfrm>
          <a:prstGeom prst="rect">
            <a:avLst/>
          </a:prstGeom>
          <a:noFill/>
        </p:spPr>
        <p:txBody>
          <a:bodyPr wrap="square" rtlCol="0">
            <a:spAutoFit/>
          </a:bodyPr>
          <a:lstStyle/>
          <a:p>
            <a:r>
              <a:rPr lang="en-US" dirty="0"/>
              <a:t>Automation</a:t>
            </a:r>
          </a:p>
        </p:txBody>
      </p:sp>
      <p:sp>
        <p:nvSpPr>
          <p:cNvPr id="6" name="Arrow: Down 5">
            <a:extLst>
              <a:ext uri="{FF2B5EF4-FFF2-40B4-BE49-F238E27FC236}">
                <a16:creationId xmlns:a16="http://schemas.microsoft.com/office/drawing/2014/main" id="{0AC6011A-D158-F8CD-8BBC-94ABE2448E43}"/>
              </a:ext>
            </a:extLst>
          </p:cNvPr>
          <p:cNvSpPr/>
          <p:nvPr/>
        </p:nvSpPr>
        <p:spPr>
          <a:xfrm rot="10800000">
            <a:off x="303014" y="2002036"/>
            <a:ext cx="342900" cy="324612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2197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3143519" y="2413455"/>
            <a:ext cx="2571768" cy="2071702"/>
          </a:xfrm>
          <a:prstGeom prst="roundRect">
            <a:avLst>
              <a:gd name="adj" fmla="val 8642"/>
            </a:avLst>
          </a:prstGeom>
          <a:solidFill>
            <a:srgbClr val="FFFF6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eaLnBrk="1" fontAlgn="auto" hangingPunct="1">
              <a:spcBef>
                <a:spcPts val="0"/>
              </a:spcBef>
              <a:spcAft>
                <a:spcPts val="0"/>
              </a:spcAft>
              <a:defRPr/>
            </a:pPr>
            <a:r>
              <a:rPr lang="en-US" sz="2000" b="1" u="sng" dirty="0">
                <a:solidFill>
                  <a:schemeClr val="bg1"/>
                </a:solidFill>
                <a:latin typeface="Calibri" pitchFamily="34" charset="0"/>
              </a:rPr>
              <a:t>Microsoft Azure</a:t>
            </a:r>
          </a:p>
          <a:p>
            <a:pPr algn="ctr" defTabSz="914099" eaLnBrk="1" fontAlgn="auto" hangingPunct="1">
              <a:spcBef>
                <a:spcPts val="0"/>
              </a:spcBef>
              <a:spcAft>
                <a:spcPts val="0"/>
              </a:spcAft>
              <a:defRPr/>
            </a:pPr>
            <a:r>
              <a:rPr lang="en-US" dirty="0">
                <a:solidFill>
                  <a:schemeClr val="bg1"/>
                </a:solidFill>
                <a:latin typeface="Calibri" pitchFamily="34" charset="0"/>
              </a:rPr>
              <a:t>.NET CLR/Windows Only</a:t>
            </a:r>
          </a:p>
          <a:p>
            <a:pPr algn="ctr" defTabSz="914099" eaLnBrk="1" fontAlgn="auto" hangingPunct="1">
              <a:spcBef>
                <a:spcPts val="0"/>
              </a:spcBef>
              <a:spcAft>
                <a:spcPts val="0"/>
              </a:spcAft>
              <a:defRPr/>
            </a:pPr>
            <a:r>
              <a:rPr lang="en-US" dirty="0">
                <a:solidFill>
                  <a:schemeClr val="bg1"/>
                </a:solidFill>
                <a:latin typeface="Calibri" pitchFamily="34" charset="0"/>
              </a:rPr>
              <a:t>Choice of Language</a:t>
            </a:r>
          </a:p>
          <a:p>
            <a:pPr algn="ctr" defTabSz="914099" eaLnBrk="1" fontAlgn="auto" hangingPunct="1">
              <a:spcBef>
                <a:spcPts val="0"/>
              </a:spcBef>
              <a:spcAft>
                <a:spcPts val="0"/>
              </a:spcAft>
              <a:defRPr/>
            </a:pPr>
            <a:r>
              <a:rPr lang="en-US" dirty="0">
                <a:solidFill>
                  <a:schemeClr val="bg1"/>
                </a:solidFill>
                <a:latin typeface="Calibri" pitchFamily="34" charset="0"/>
              </a:rPr>
              <a:t>Some Auto Failover/ Scale</a:t>
            </a:r>
          </a:p>
        </p:txBody>
      </p:sp>
      <p:sp>
        <p:nvSpPr>
          <p:cNvPr id="20" name="Rounded Rectangle 19"/>
          <p:cNvSpPr/>
          <p:nvPr/>
        </p:nvSpPr>
        <p:spPr bwMode="auto">
          <a:xfrm>
            <a:off x="5786725" y="2438400"/>
            <a:ext cx="2690831" cy="2046757"/>
          </a:xfrm>
          <a:prstGeom prst="roundRect">
            <a:avLst/>
          </a:prstGeom>
          <a:solidFill>
            <a:srgbClr val="FFFF6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eaLnBrk="1" fontAlgn="auto" hangingPunct="1">
              <a:spcBef>
                <a:spcPts val="0"/>
              </a:spcBef>
              <a:spcAft>
                <a:spcPts val="0"/>
              </a:spcAft>
              <a:defRPr/>
            </a:pPr>
            <a:r>
              <a:rPr lang="en-US" b="1" u="sng" dirty="0" err="1">
                <a:solidFill>
                  <a:schemeClr val="bg1"/>
                </a:solidFill>
                <a:latin typeface="Calibri" pitchFamily="34" charset="0"/>
              </a:rPr>
              <a:t>Force.Com</a:t>
            </a:r>
            <a:endParaRPr lang="en-US" b="1" u="sng" dirty="0">
              <a:solidFill>
                <a:schemeClr val="bg1"/>
              </a:solidFill>
              <a:latin typeface="Calibri" pitchFamily="34" charset="0"/>
            </a:endParaRPr>
          </a:p>
          <a:p>
            <a:pPr algn="ctr" defTabSz="914099" eaLnBrk="1" fontAlgn="auto" hangingPunct="1">
              <a:spcBef>
                <a:spcPts val="0"/>
              </a:spcBef>
              <a:spcAft>
                <a:spcPts val="0"/>
              </a:spcAft>
              <a:defRPr/>
            </a:pPr>
            <a:r>
              <a:rPr lang="en-US" dirty="0" err="1">
                <a:solidFill>
                  <a:schemeClr val="bg1"/>
                </a:solidFill>
                <a:latin typeface="Calibri" pitchFamily="34" charset="0"/>
              </a:rPr>
              <a:t>SalesForce</a:t>
            </a:r>
            <a:r>
              <a:rPr lang="en-US" dirty="0">
                <a:solidFill>
                  <a:schemeClr val="bg1"/>
                </a:solidFill>
                <a:latin typeface="Calibri" pitchFamily="34" charset="0"/>
              </a:rPr>
              <a:t> Biz Apps</a:t>
            </a:r>
          </a:p>
          <a:p>
            <a:pPr algn="ctr" defTabSz="914099" eaLnBrk="1" fontAlgn="auto" hangingPunct="1">
              <a:spcBef>
                <a:spcPts val="0"/>
              </a:spcBef>
              <a:spcAft>
                <a:spcPts val="0"/>
              </a:spcAft>
              <a:defRPr/>
            </a:pPr>
            <a:r>
              <a:rPr lang="en-US" dirty="0">
                <a:solidFill>
                  <a:schemeClr val="bg1"/>
                </a:solidFill>
                <a:latin typeface="Calibri" pitchFamily="34" charset="0"/>
              </a:rPr>
              <a:t>Auto Scaling/ Provisioning</a:t>
            </a:r>
          </a:p>
        </p:txBody>
      </p:sp>
      <p:sp>
        <p:nvSpPr>
          <p:cNvPr id="22" name="Rounded Rectangle 21"/>
          <p:cNvSpPr/>
          <p:nvPr/>
        </p:nvSpPr>
        <p:spPr bwMode="auto">
          <a:xfrm>
            <a:off x="500313" y="2413455"/>
            <a:ext cx="2571768" cy="2071702"/>
          </a:xfrm>
          <a:prstGeom prst="roundRect">
            <a:avLst>
              <a:gd name="adj" fmla="val 8642"/>
            </a:avLst>
          </a:prstGeom>
          <a:solidFill>
            <a:srgbClr val="FFFF6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eaLnBrk="1" fontAlgn="auto" hangingPunct="1">
              <a:spcBef>
                <a:spcPts val="0"/>
              </a:spcBef>
              <a:spcAft>
                <a:spcPts val="0"/>
              </a:spcAft>
              <a:defRPr/>
            </a:pPr>
            <a:r>
              <a:rPr lang="en-US" sz="2000" b="1" u="sng" dirty="0">
                <a:solidFill>
                  <a:schemeClr val="bg1"/>
                </a:solidFill>
                <a:latin typeface="Calibri" pitchFamily="34" charset="0"/>
              </a:rPr>
              <a:t>Amazon AWS</a:t>
            </a:r>
          </a:p>
          <a:p>
            <a:pPr algn="ctr" defTabSz="914099" eaLnBrk="1" fontAlgn="auto" hangingPunct="1">
              <a:spcBef>
                <a:spcPts val="0"/>
              </a:spcBef>
              <a:spcAft>
                <a:spcPts val="0"/>
              </a:spcAft>
              <a:defRPr/>
            </a:pPr>
            <a:r>
              <a:rPr lang="en-US" dirty="0">
                <a:solidFill>
                  <a:schemeClr val="bg1"/>
                </a:solidFill>
                <a:latin typeface="Calibri" pitchFamily="34" charset="0"/>
              </a:rPr>
              <a:t>VMs Look Like Hardware</a:t>
            </a:r>
          </a:p>
          <a:p>
            <a:pPr algn="ctr" defTabSz="914099" eaLnBrk="1" fontAlgn="auto" hangingPunct="1">
              <a:spcBef>
                <a:spcPts val="0"/>
              </a:spcBef>
              <a:spcAft>
                <a:spcPts val="0"/>
              </a:spcAft>
              <a:defRPr/>
            </a:pPr>
            <a:r>
              <a:rPr lang="en-US" dirty="0">
                <a:solidFill>
                  <a:schemeClr val="bg1"/>
                </a:solidFill>
                <a:latin typeface="Calibri" pitchFamily="34" charset="0"/>
              </a:rPr>
              <a:t>No Limit on App Model</a:t>
            </a:r>
          </a:p>
          <a:p>
            <a:pPr algn="ctr" defTabSz="914099" eaLnBrk="1" fontAlgn="auto" hangingPunct="1">
              <a:spcBef>
                <a:spcPts val="0"/>
              </a:spcBef>
              <a:spcAft>
                <a:spcPts val="0"/>
              </a:spcAft>
              <a:defRPr/>
            </a:pPr>
            <a:r>
              <a:rPr lang="en-US" dirty="0">
                <a:solidFill>
                  <a:schemeClr val="bg1"/>
                </a:solidFill>
                <a:latin typeface="Calibri" pitchFamily="34" charset="0"/>
              </a:rPr>
              <a:t>User Must Implement Scalability and Failover</a:t>
            </a:r>
          </a:p>
        </p:txBody>
      </p:sp>
      <p:sp>
        <p:nvSpPr>
          <p:cNvPr id="21" name="Title 1"/>
          <p:cNvSpPr>
            <a:spLocks noGrp="1"/>
          </p:cNvSpPr>
          <p:nvPr>
            <p:ph type="title" idx="4294967295"/>
          </p:nvPr>
        </p:nvSpPr>
        <p:spPr>
          <a:xfrm>
            <a:off x="0" y="274638"/>
            <a:ext cx="8229600" cy="615950"/>
          </a:xfrm>
        </p:spPr>
        <p:txBody>
          <a:bodyPr lIns="0" tIns="0" rIns="0" bIns="0" anchor="t">
            <a:spAutoFit/>
          </a:bodyPr>
          <a:lstStyle/>
          <a:p>
            <a:r>
              <a:rPr lang="en-US" dirty="0"/>
              <a:t>A Spectrum of Cloud Models</a:t>
            </a:r>
          </a:p>
        </p:txBody>
      </p:sp>
      <p:sp>
        <p:nvSpPr>
          <p:cNvPr id="19" name="Rounded Rectangle 18"/>
          <p:cNvSpPr/>
          <p:nvPr/>
        </p:nvSpPr>
        <p:spPr>
          <a:xfrm>
            <a:off x="533400" y="4800600"/>
            <a:ext cx="2590800" cy="1295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IaaS</a:t>
            </a:r>
            <a:r>
              <a:rPr lang="en-US" dirty="0"/>
              <a:t>: Suited for customers who want control over OS, software and develop application</a:t>
            </a:r>
          </a:p>
        </p:txBody>
      </p:sp>
      <p:sp>
        <p:nvSpPr>
          <p:cNvPr id="23" name="Rounded Rectangle 22"/>
          <p:cNvSpPr/>
          <p:nvPr/>
        </p:nvSpPr>
        <p:spPr>
          <a:xfrm>
            <a:off x="3200400" y="4800600"/>
            <a:ext cx="2514600" cy="1295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PaaS</a:t>
            </a:r>
            <a:r>
              <a:rPr lang="en-US" dirty="0"/>
              <a:t>: Suited for customers who want to develop application</a:t>
            </a:r>
          </a:p>
        </p:txBody>
      </p:sp>
      <p:sp>
        <p:nvSpPr>
          <p:cNvPr id="24" name="Rounded Rectangle 23"/>
          <p:cNvSpPr/>
          <p:nvPr/>
        </p:nvSpPr>
        <p:spPr>
          <a:xfrm>
            <a:off x="5791200" y="4800600"/>
            <a:ext cx="2743200" cy="1295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SaaS</a:t>
            </a:r>
            <a:r>
              <a:rPr lang="en-US" dirty="0"/>
              <a:t>: Suited for customers who simply want to use application</a:t>
            </a:r>
          </a:p>
        </p:txBody>
      </p:sp>
    </p:spTree>
    <p:extLst>
      <p:ext uri="{BB962C8B-B14F-4D97-AF65-F5344CB8AC3E}">
        <p14:creationId xmlns:p14="http://schemas.microsoft.com/office/powerpoint/2010/main" val="44333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Exercise (5 mins)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7498329"/>
              </p:ext>
            </p:extLst>
          </p:nvPr>
        </p:nvGraphicFramePr>
        <p:xfrm>
          <a:off x="827088" y="2052638"/>
          <a:ext cx="67119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1241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 Solution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92723266"/>
              </p:ext>
            </p:extLst>
          </p:nvPr>
        </p:nvGraphicFramePr>
        <p:xfrm>
          <a:off x="827088" y="2052638"/>
          <a:ext cx="67119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4575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graphicFrame>
        <p:nvGraphicFramePr>
          <p:cNvPr id="7" name="Table 6"/>
          <p:cNvGraphicFramePr>
            <a:graphicFrameLocks noGrp="1"/>
          </p:cNvGraphicFramePr>
          <p:nvPr>
            <p:extLst>
              <p:ext uri="{D42A27DB-BD31-4B8C-83A1-F6EECF244321}">
                <p14:modId xmlns:p14="http://schemas.microsoft.com/office/powerpoint/2010/main" val="1690520102"/>
              </p:ext>
            </p:extLst>
          </p:nvPr>
        </p:nvGraphicFramePr>
        <p:xfrm>
          <a:off x="1524000" y="2365717"/>
          <a:ext cx="6096000" cy="14782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30591">
                <a:tc>
                  <a:txBody>
                    <a:bodyPr/>
                    <a:lstStyle/>
                    <a:p>
                      <a:r>
                        <a:rPr lang="en-US" dirty="0"/>
                        <a:t>Item</a:t>
                      </a:r>
                    </a:p>
                  </a:txBody>
                  <a:tcPr/>
                </a:tc>
                <a:tc>
                  <a:txBody>
                    <a:bodyPr/>
                    <a:lstStyle/>
                    <a:p>
                      <a:r>
                        <a:rPr lang="en-US" dirty="0"/>
                        <a:t>Marks</a:t>
                      </a:r>
                    </a:p>
                  </a:txBody>
                  <a:tcPr/>
                </a:tc>
                <a:extLst>
                  <a:ext uri="{0D108BD9-81ED-4DB2-BD59-A6C34878D82A}">
                    <a16:rowId xmlns:a16="http://schemas.microsoft.com/office/drawing/2014/main" val="10000"/>
                  </a:ext>
                </a:extLst>
              </a:tr>
              <a:tr h="370840">
                <a:tc>
                  <a:txBody>
                    <a:bodyPr/>
                    <a:lstStyle/>
                    <a:p>
                      <a:r>
                        <a:rPr lang="en-US" dirty="0"/>
                        <a:t>Mid Term</a:t>
                      </a:r>
                    </a:p>
                  </a:txBody>
                  <a:tcPr/>
                </a:tc>
                <a:tc>
                  <a:txBody>
                    <a:bodyPr/>
                    <a:lstStyle/>
                    <a:p>
                      <a:r>
                        <a:rPr lang="en-US" dirty="0"/>
                        <a:t>20</a:t>
                      </a:r>
                    </a:p>
                  </a:txBody>
                  <a:tcPr/>
                </a:tc>
                <a:extLst>
                  <a:ext uri="{0D108BD9-81ED-4DB2-BD59-A6C34878D82A}">
                    <a16:rowId xmlns:a16="http://schemas.microsoft.com/office/drawing/2014/main" val="10001"/>
                  </a:ext>
                </a:extLst>
              </a:tr>
              <a:tr h="370840">
                <a:tc>
                  <a:txBody>
                    <a:bodyPr/>
                    <a:lstStyle/>
                    <a:p>
                      <a:r>
                        <a:rPr lang="en-US" dirty="0"/>
                        <a:t>Final Exam</a:t>
                      </a:r>
                    </a:p>
                  </a:txBody>
                  <a:tcPr/>
                </a:tc>
                <a:tc>
                  <a:txBody>
                    <a:bodyPr/>
                    <a:lstStyle/>
                    <a:p>
                      <a:r>
                        <a:rPr lang="en-US" dirty="0"/>
                        <a:t>50</a:t>
                      </a:r>
                    </a:p>
                  </a:txBody>
                  <a:tcPr/>
                </a:tc>
                <a:extLst>
                  <a:ext uri="{0D108BD9-81ED-4DB2-BD59-A6C34878D82A}">
                    <a16:rowId xmlns:a16="http://schemas.microsoft.com/office/drawing/2014/main" val="10003"/>
                  </a:ext>
                </a:extLst>
              </a:tr>
              <a:tr h="370840">
                <a:tc>
                  <a:txBody>
                    <a:bodyPr/>
                    <a:lstStyle/>
                    <a:p>
                      <a:r>
                        <a:rPr lang="en-US" dirty="0"/>
                        <a:t>Project and Assignments</a:t>
                      </a:r>
                    </a:p>
                  </a:txBody>
                  <a:tcPr/>
                </a:tc>
                <a:tc>
                  <a:txBody>
                    <a:bodyPr/>
                    <a:lstStyle/>
                    <a:p>
                      <a:r>
                        <a:rPr lang="en-US" dirty="0"/>
                        <a:t>30</a:t>
                      </a:r>
                    </a:p>
                  </a:txBody>
                  <a:tcPr/>
                </a:tc>
                <a:extLst>
                  <a:ext uri="{0D108BD9-81ED-4DB2-BD59-A6C34878D82A}">
                    <a16:rowId xmlns:a16="http://schemas.microsoft.com/office/drawing/2014/main" val="1254943537"/>
                  </a:ext>
                </a:extLst>
              </a:tr>
            </a:tbl>
          </a:graphicData>
        </a:graphic>
      </p:graphicFrame>
    </p:spTree>
    <p:extLst>
      <p:ext uri="{BB962C8B-B14F-4D97-AF65-F5344CB8AC3E}">
        <p14:creationId xmlns:p14="http://schemas.microsoft.com/office/powerpoint/2010/main" val="34596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solidFill>
            <a:schemeClr val="bg2"/>
          </a:solidFill>
        </p:spPr>
        <p:txBody>
          <a:bodyPr/>
          <a:lstStyle/>
          <a:p>
            <a:r>
              <a:rPr lang="en-US" dirty="0"/>
              <a:t>Trends in the datacenter</a:t>
            </a:r>
          </a:p>
          <a:p>
            <a:r>
              <a:rPr lang="en-US" dirty="0"/>
              <a:t>What is Cloud Computing?</a:t>
            </a:r>
          </a:p>
          <a:p>
            <a:pPr lvl="1"/>
            <a:r>
              <a:rPr lang="en-US" dirty="0"/>
              <a:t>Technical Challenges</a:t>
            </a:r>
          </a:p>
        </p:txBody>
      </p:sp>
    </p:spTree>
    <p:extLst>
      <p:ext uri="{BB962C8B-B14F-4D97-AF65-F5344CB8AC3E}">
        <p14:creationId xmlns:p14="http://schemas.microsoft.com/office/powerpoint/2010/main" val="4242440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Trends in the Datacenter</a:t>
            </a:r>
          </a:p>
        </p:txBody>
      </p:sp>
      <p:sp>
        <p:nvSpPr>
          <p:cNvPr id="6" name="Text Placeholder 5"/>
          <p:cNvSpPr>
            <a:spLocks noGrp="1"/>
          </p:cNvSpPr>
          <p:nvPr>
            <p:ph type="body" idx="1"/>
          </p:nvPr>
        </p:nvSpPr>
        <p:spPr>
          <a:xfrm>
            <a:off x="706902" y="1926080"/>
            <a:ext cx="6698609" cy="3005840"/>
          </a:xfrm>
          <a:solidFill>
            <a:schemeClr val="bg2"/>
          </a:solidFill>
        </p:spPr>
        <p:txBody>
          <a:bodyPr>
            <a:normAutofit/>
          </a:bodyPr>
          <a:lstStyle/>
          <a:p>
            <a:r>
              <a:rPr lang="en-US" dirty="0"/>
              <a:t> </a:t>
            </a:r>
            <a:r>
              <a:rPr lang="en-US" sz="2800" b="1" dirty="0"/>
              <a:t>Cloud Computing is supposed to be bringing about a revolution.</a:t>
            </a:r>
          </a:p>
          <a:p>
            <a:endParaRPr lang="en-US" sz="2800" b="1" dirty="0"/>
          </a:p>
          <a:p>
            <a:endParaRPr lang="en-US" sz="2800" b="1" dirty="0"/>
          </a:p>
          <a:p>
            <a:r>
              <a:rPr lang="en-US" sz="2800" b="1" dirty="0"/>
              <a:t>What is the revolution???????????</a:t>
            </a:r>
          </a:p>
        </p:txBody>
      </p:sp>
    </p:spTree>
    <p:extLst>
      <p:ext uri="{BB962C8B-B14F-4D97-AF65-F5344CB8AC3E}">
        <p14:creationId xmlns:p14="http://schemas.microsoft.com/office/powerpoint/2010/main" val="278036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7200" y="1600200"/>
            <a:ext cx="4038600" cy="4572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itle 3"/>
          <p:cNvSpPr>
            <a:spLocks noGrp="1"/>
          </p:cNvSpPr>
          <p:nvPr>
            <p:ph type="title"/>
          </p:nvPr>
        </p:nvSpPr>
        <p:spPr>
          <a:xfrm>
            <a:off x="484710" y="452718"/>
            <a:ext cx="9283234" cy="1400530"/>
          </a:xfrm>
        </p:spPr>
        <p:txBody>
          <a:bodyPr/>
          <a:lstStyle/>
          <a:p>
            <a:r>
              <a:rPr lang="en-US" sz="3600" dirty="0"/>
              <a:t>Impact of Technology Change</a:t>
            </a:r>
          </a:p>
        </p:txBody>
      </p:sp>
      <p:cxnSp>
        <p:nvCxnSpPr>
          <p:cNvPr id="8" name="Straight Arrow Connector 7"/>
          <p:cNvCxnSpPr/>
          <p:nvPr/>
        </p:nvCxnSpPr>
        <p:spPr>
          <a:xfrm>
            <a:off x="609600" y="3276600"/>
            <a:ext cx="3657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09800" y="3276600"/>
            <a:ext cx="685800" cy="307777"/>
          </a:xfrm>
          <a:prstGeom prst="rect">
            <a:avLst/>
          </a:prstGeom>
          <a:noFill/>
        </p:spPr>
        <p:txBody>
          <a:bodyPr wrap="square" rtlCol="0">
            <a:spAutoFit/>
          </a:bodyPr>
          <a:lstStyle/>
          <a:p>
            <a:r>
              <a:rPr lang="en-US" sz="1400" b="1" dirty="0"/>
              <a:t>Time</a:t>
            </a:r>
            <a:endParaRPr lang="en-US" b="1" dirty="0"/>
          </a:p>
        </p:txBody>
      </p:sp>
      <p:cxnSp>
        <p:nvCxnSpPr>
          <p:cNvPr id="12" name="Straight Arrow Connector 11"/>
          <p:cNvCxnSpPr/>
          <p:nvPr/>
        </p:nvCxnSpPr>
        <p:spPr>
          <a:xfrm rot="5400000" flipH="1" flipV="1">
            <a:off x="723900" y="354330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7200" y="3810000"/>
            <a:ext cx="1066800" cy="738664"/>
          </a:xfrm>
          <a:prstGeom prst="rect">
            <a:avLst/>
          </a:prstGeom>
          <a:noFill/>
        </p:spPr>
        <p:txBody>
          <a:bodyPr wrap="square" rtlCol="0">
            <a:spAutoFit/>
          </a:bodyPr>
          <a:lstStyle/>
          <a:p>
            <a:pPr algn="ctr"/>
            <a:r>
              <a:rPr lang="en-US" sz="1400" b="1" dirty="0"/>
              <a:t>Invention of Agriculture</a:t>
            </a:r>
            <a:endParaRPr lang="en-US" b="1" dirty="0"/>
          </a:p>
        </p:txBody>
      </p:sp>
      <p:cxnSp>
        <p:nvCxnSpPr>
          <p:cNvPr id="15" name="Straight Arrow Connector 14"/>
          <p:cNvCxnSpPr/>
          <p:nvPr/>
        </p:nvCxnSpPr>
        <p:spPr>
          <a:xfrm rot="5400000" flipH="1" flipV="1">
            <a:off x="1181894" y="30091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4400" y="1789093"/>
            <a:ext cx="1066800" cy="1384995"/>
          </a:xfrm>
          <a:prstGeom prst="rect">
            <a:avLst/>
          </a:prstGeom>
          <a:noFill/>
        </p:spPr>
        <p:txBody>
          <a:bodyPr wrap="square" rtlCol="0">
            <a:spAutoFit/>
          </a:bodyPr>
          <a:lstStyle/>
          <a:p>
            <a:pPr algn="ctr"/>
            <a:r>
              <a:rPr lang="en-US" sz="1400" b="1" dirty="0"/>
              <a:t>Rise of Indus Valley and other civilizations</a:t>
            </a:r>
            <a:endParaRPr lang="en-US" b="1" dirty="0"/>
          </a:p>
        </p:txBody>
      </p:sp>
      <p:cxnSp>
        <p:nvCxnSpPr>
          <p:cNvPr id="17" name="Straight Arrow Connector 16"/>
          <p:cNvCxnSpPr/>
          <p:nvPr/>
        </p:nvCxnSpPr>
        <p:spPr>
          <a:xfrm rot="5400000" flipH="1" flipV="1">
            <a:off x="1866900" y="355348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820180"/>
            <a:ext cx="1066800" cy="738664"/>
          </a:xfrm>
          <a:prstGeom prst="rect">
            <a:avLst/>
          </a:prstGeom>
          <a:noFill/>
        </p:spPr>
        <p:txBody>
          <a:bodyPr wrap="square" rtlCol="0">
            <a:spAutoFit/>
          </a:bodyPr>
          <a:lstStyle/>
          <a:p>
            <a:pPr algn="ctr"/>
            <a:r>
              <a:rPr lang="en-US" sz="1400" b="1" dirty="0"/>
              <a:t>Discovery of Iron and </a:t>
            </a:r>
          </a:p>
          <a:p>
            <a:pPr algn="ctr"/>
            <a:r>
              <a:rPr lang="en-US" sz="1400" b="1" dirty="0"/>
              <a:t>Steel</a:t>
            </a:r>
            <a:endParaRPr lang="en-US" b="1" dirty="0"/>
          </a:p>
        </p:txBody>
      </p:sp>
      <p:cxnSp>
        <p:nvCxnSpPr>
          <p:cNvPr id="19" name="Straight Arrow Connector 18"/>
          <p:cNvCxnSpPr/>
          <p:nvPr/>
        </p:nvCxnSpPr>
        <p:spPr>
          <a:xfrm rot="5400000" flipH="1" flipV="1">
            <a:off x="2553494" y="3048813"/>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86000" y="1600200"/>
            <a:ext cx="1066800" cy="1169551"/>
          </a:xfrm>
          <a:prstGeom prst="rect">
            <a:avLst/>
          </a:prstGeom>
          <a:noFill/>
        </p:spPr>
        <p:txBody>
          <a:bodyPr wrap="square" rtlCol="0">
            <a:spAutoFit/>
          </a:bodyPr>
          <a:lstStyle/>
          <a:p>
            <a:pPr algn="ctr"/>
            <a:r>
              <a:rPr lang="en-US" sz="1400" b="1" dirty="0"/>
              <a:t>Clearing of </a:t>
            </a:r>
            <a:r>
              <a:rPr lang="en-US" sz="1400" b="1" dirty="0" err="1"/>
              <a:t>Gangetic</a:t>
            </a:r>
            <a:r>
              <a:rPr lang="en-US" sz="1400" b="1" dirty="0"/>
              <a:t> forests</a:t>
            </a:r>
          </a:p>
          <a:p>
            <a:pPr algn="ctr"/>
            <a:r>
              <a:rPr lang="en-US" sz="1400" b="1" dirty="0"/>
              <a:t>Rise of </a:t>
            </a:r>
            <a:r>
              <a:rPr lang="en-US" sz="1400" b="1" dirty="0" err="1"/>
              <a:t>Magadh</a:t>
            </a:r>
            <a:endParaRPr lang="en-US" b="1" dirty="0"/>
          </a:p>
        </p:txBody>
      </p:sp>
      <p:sp>
        <p:nvSpPr>
          <p:cNvPr id="21" name="Rectangle 20"/>
          <p:cNvSpPr/>
          <p:nvPr/>
        </p:nvSpPr>
        <p:spPr>
          <a:xfrm>
            <a:off x="4724400" y="1600200"/>
            <a:ext cx="4038600" cy="4572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4" name="Straight Arrow Connector 23"/>
          <p:cNvCxnSpPr/>
          <p:nvPr/>
        </p:nvCxnSpPr>
        <p:spPr>
          <a:xfrm>
            <a:off x="4876800" y="3276600"/>
            <a:ext cx="3657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24600" y="3276600"/>
            <a:ext cx="699345" cy="307777"/>
          </a:xfrm>
          <a:prstGeom prst="rect">
            <a:avLst/>
          </a:prstGeom>
          <a:noFill/>
        </p:spPr>
        <p:txBody>
          <a:bodyPr wrap="square" rtlCol="0">
            <a:spAutoFit/>
          </a:bodyPr>
          <a:lstStyle/>
          <a:p>
            <a:r>
              <a:rPr lang="en-US" sz="1400" b="1" dirty="0"/>
              <a:t>Time</a:t>
            </a:r>
            <a:endParaRPr lang="en-US" b="1" dirty="0"/>
          </a:p>
        </p:txBody>
      </p:sp>
      <p:cxnSp>
        <p:nvCxnSpPr>
          <p:cNvPr id="26" name="Straight Arrow Connector 25"/>
          <p:cNvCxnSpPr/>
          <p:nvPr/>
        </p:nvCxnSpPr>
        <p:spPr>
          <a:xfrm rot="5400000" flipH="1" flipV="1">
            <a:off x="5143500" y="355348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876800" y="3820180"/>
            <a:ext cx="1066800" cy="523220"/>
          </a:xfrm>
          <a:prstGeom prst="rect">
            <a:avLst/>
          </a:prstGeom>
          <a:noFill/>
        </p:spPr>
        <p:txBody>
          <a:bodyPr wrap="square" rtlCol="0">
            <a:spAutoFit/>
          </a:bodyPr>
          <a:lstStyle/>
          <a:p>
            <a:pPr algn="ctr"/>
            <a:r>
              <a:rPr lang="en-US" sz="1400" b="1" dirty="0"/>
              <a:t>Invention of Internet</a:t>
            </a:r>
            <a:endParaRPr lang="en-US" b="1" dirty="0"/>
          </a:p>
        </p:txBody>
      </p:sp>
      <p:cxnSp>
        <p:nvCxnSpPr>
          <p:cNvPr id="28" name="Straight Arrow Connector 27"/>
          <p:cNvCxnSpPr/>
          <p:nvPr/>
        </p:nvCxnSpPr>
        <p:spPr>
          <a:xfrm rot="5400000" flipH="1" flipV="1">
            <a:off x="5677694" y="30091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410200" y="1789093"/>
            <a:ext cx="1066800" cy="954107"/>
          </a:xfrm>
          <a:prstGeom prst="rect">
            <a:avLst/>
          </a:prstGeom>
          <a:noFill/>
        </p:spPr>
        <p:txBody>
          <a:bodyPr wrap="square" rtlCol="0">
            <a:spAutoFit/>
          </a:bodyPr>
          <a:lstStyle/>
          <a:p>
            <a:pPr algn="ctr"/>
            <a:r>
              <a:rPr lang="en-US" sz="1400" b="1" dirty="0"/>
              <a:t>Rise of Indian software industry</a:t>
            </a:r>
            <a:endParaRPr lang="en-US" b="1" dirty="0"/>
          </a:p>
        </p:txBody>
      </p:sp>
      <p:cxnSp>
        <p:nvCxnSpPr>
          <p:cNvPr id="30" name="Straight Arrow Connector 29"/>
          <p:cNvCxnSpPr/>
          <p:nvPr/>
        </p:nvCxnSpPr>
        <p:spPr>
          <a:xfrm rot="5400000" flipH="1" flipV="1">
            <a:off x="6972300" y="35425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05600" y="3809206"/>
            <a:ext cx="1066800" cy="738664"/>
          </a:xfrm>
          <a:prstGeom prst="rect">
            <a:avLst/>
          </a:prstGeom>
          <a:noFill/>
        </p:spPr>
        <p:txBody>
          <a:bodyPr wrap="square" rtlCol="0">
            <a:spAutoFit/>
          </a:bodyPr>
          <a:lstStyle/>
          <a:p>
            <a:pPr algn="ctr"/>
            <a:r>
              <a:rPr lang="en-US" sz="1400" b="1" dirty="0"/>
              <a:t>Invention of Cloud Computing</a:t>
            </a:r>
            <a:endParaRPr lang="en-US" b="1" dirty="0"/>
          </a:p>
        </p:txBody>
      </p:sp>
      <p:cxnSp>
        <p:nvCxnSpPr>
          <p:cNvPr id="32" name="Straight Arrow Connector 31"/>
          <p:cNvCxnSpPr/>
          <p:nvPr/>
        </p:nvCxnSpPr>
        <p:spPr>
          <a:xfrm rot="5400000" flipH="1" flipV="1">
            <a:off x="7658894" y="30091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391400" y="2257146"/>
            <a:ext cx="1066800" cy="307777"/>
          </a:xfrm>
          <a:prstGeom prst="rect">
            <a:avLst/>
          </a:prstGeom>
          <a:noFill/>
        </p:spPr>
        <p:txBody>
          <a:bodyPr wrap="square" rtlCol="0">
            <a:spAutoFit/>
          </a:bodyPr>
          <a:lstStyle/>
          <a:p>
            <a:pPr algn="ctr"/>
            <a:r>
              <a:rPr lang="en-US" sz="1400" b="1" dirty="0"/>
              <a:t>AI?</a:t>
            </a:r>
          </a:p>
        </p:txBody>
      </p:sp>
    </p:spTree>
    <p:extLst>
      <p:ext uri="{BB962C8B-B14F-4D97-AF65-F5344CB8AC3E}">
        <p14:creationId xmlns:p14="http://schemas.microsoft.com/office/powerpoint/2010/main" val="2573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centre</a:t>
            </a:r>
            <a:endParaRPr lang="en-US" dirty="0"/>
          </a:p>
        </p:txBody>
      </p:sp>
      <p:pic>
        <p:nvPicPr>
          <p:cNvPr id="4" name="Content Placeholder 3"/>
          <p:cNvPicPr>
            <a:picLocks noGrp="1" noChangeAspect="1"/>
          </p:cNvPicPr>
          <p:nvPr>
            <p:ph idx="1"/>
          </p:nvPr>
        </p:nvPicPr>
        <p:blipFill>
          <a:blip r:embed="rId2"/>
          <a:stretch>
            <a:fillRect/>
          </a:stretch>
        </p:blipFill>
        <p:spPr>
          <a:xfrm>
            <a:off x="1586444" y="1426464"/>
            <a:ext cx="5807777" cy="4164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4"/>
          <p:cNvSpPr/>
          <p:nvPr/>
        </p:nvSpPr>
        <p:spPr>
          <a:xfrm>
            <a:off x="2415822" y="5971822"/>
            <a:ext cx="5475111"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Google’s first data </a:t>
            </a:r>
            <a:r>
              <a:rPr lang="en-US" sz="1400" dirty="0" err="1"/>
              <a:t>centre</a:t>
            </a:r>
            <a:r>
              <a:rPr lang="en-US" sz="1400" dirty="0"/>
              <a:t>. Courtesy: Jeff Dean – Keynote on Building Large Scale Information Systems</a:t>
            </a:r>
          </a:p>
        </p:txBody>
      </p:sp>
    </p:spTree>
    <p:extLst>
      <p:ext uri="{BB962C8B-B14F-4D97-AF65-F5344CB8AC3E}">
        <p14:creationId xmlns:p14="http://schemas.microsoft.com/office/powerpoint/2010/main" val="2746455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3596" name="Picture 32359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23598" name="Picture 32359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23600" name="Oval 32359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23602" name="Picture 32360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23604" name="Picture 32360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23606" name="Rectangle 32360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3608" name="Rectangle 323607">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23589" name="Rectangle 5"/>
          <p:cNvSpPr>
            <a:spLocks noGrp="1" noChangeArrowheads="1"/>
          </p:cNvSpPr>
          <p:nvPr>
            <p:ph type="title"/>
          </p:nvPr>
        </p:nvSpPr>
        <p:spPr>
          <a:xfrm>
            <a:off x="486698" y="629266"/>
            <a:ext cx="3124882" cy="1622321"/>
          </a:xfrm>
        </p:spPr>
        <p:txBody>
          <a:bodyPr vert="horz" lIns="91440" tIns="45720" rIns="91440" bIns="45720" rtlCol="0" anchor="t">
            <a:normAutofit/>
          </a:bodyPr>
          <a:lstStyle/>
          <a:p>
            <a:pPr defTabSz="457200">
              <a:lnSpc>
                <a:spcPct val="90000"/>
              </a:lnSpc>
            </a:pPr>
            <a:r>
              <a:rPr lang="en-US" sz="3600" b="0" i="0" kern="1200">
                <a:solidFill>
                  <a:srgbClr val="EBEBEB"/>
                </a:solidFill>
                <a:latin typeface="+mj-lt"/>
                <a:ea typeface="+mj-ea"/>
                <a:cs typeface="+mj-cs"/>
              </a:rPr>
              <a:t>Background to the Cloud Explosion</a:t>
            </a:r>
          </a:p>
        </p:txBody>
      </p:sp>
      <p:sp>
        <p:nvSpPr>
          <p:cNvPr id="323610"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23612" name="Freeform: Shape 323611">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323591" name="Picture 7"/>
          <p:cNvPicPr>
            <a:picLocks noGrp="1" noChangeAspect="1" noChangeArrowheads="1"/>
          </p:cNvPicPr>
          <p:nvPr>
            <p:ph sz="half" idx="2"/>
          </p:nvPr>
        </p:nvPicPr>
        <p:blipFill>
          <a:blip r:embed="rId6" cstate="print"/>
          <a:stretch>
            <a:fillRect/>
          </a:stretch>
        </p:blipFill>
        <p:spPr bwMode="auto">
          <a:xfrm>
            <a:off x="4570494" y="1385290"/>
            <a:ext cx="4087416" cy="4087416"/>
          </a:xfrm>
          <a:prstGeom prst="rect">
            <a:avLst/>
          </a:prstGeom>
          <a:noFill/>
          <a:effectLst/>
        </p:spPr>
      </p:pic>
      <p:sp>
        <p:nvSpPr>
          <p:cNvPr id="323614" name="Rectangle 323613">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3590" name="Rectangle 6"/>
          <p:cNvSpPr>
            <a:spLocks noGrp="1" noChangeArrowheads="1"/>
          </p:cNvSpPr>
          <p:nvPr>
            <p:ph type="body" sz="half" idx="1"/>
          </p:nvPr>
        </p:nvSpPr>
        <p:spPr bwMode="auto">
          <a:xfrm>
            <a:off x="486698" y="2438400"/>
            <a:ext cx="3124882" cy="3785419"/>
          </a:xfrm>
        </p:spPr>
        <p:txBody>
          <a:bodyPr vert="horz" lIns="91440" tIns="45720" rIns="91440" bIns="45720" rtlCol="0">
            <a:normAutofit/>
          </a:bodyPr>
          <a:lstStyle/>
          <a:p>
            <a:pPr marL="68580" indent="0" defTabSz="457200">
              <a:lnSpc>
                <a:spcPct val="90000"/>
              </a:lnSpc>
            </a:pPr>
            <a:r>
              <a:rPr lang="en-US">
                <a:solidFill>
                  <a:srgbClr val="EBEBEB"/>
                </a:solidFill>
              </a:rPr>
              <a:t>Henry Burden</a:t>
            </a:r>
          </a:p>
          <a:p>
            <a:pPr marL="68580" indent="0" defTabSz="457200">
              <a:lnSpc>
                <a:spcPct val="90000"/>
              </a:lnSpc>
            </a:pPr>
            <a:r>
              <a:rPr lang="en-US">
                <a:solidFill>
                  <a:srgbClr val="EBEBEB"/>
                </a:solidFill>
              </a:rPr>
              <a:t>Manufacturer of nails, horseshoes and railroad spikes</a:t>
            </a:r>
          </a:p>
          <a:p>
            <a:pPr marL="68580" indent="0" defTabSz="457200">
              <a:lnSpc>
                <a:spcPct val="90000"/>
              </a:lnSpc>
            </a:pPr>
            <a:r>
              <a:rPr lang="en-US">
                <a:solidFill>
                  <a:srgbClr val="EBEBEB"/>
                </a:solidFill>
              </a:rPr>
              <a:t>Built the “Niagara of Water wheels”</a:t>
            </a:r>
          </a:p>
          <a:p>
            <a:pPr lvl="1" defTabSz="457200">
              <a:lnSpc>
                <a:spcPct val="90000"/>
              </a:lnSpc>
            </a:pPr>
            <a:r>
              <a:rPr lang="en-US">
                <a:solidFill>
                  <a:srgbClr val="EBEBEB"/>
                </a:solidFill>
              </a:rPr>
              <a:t>60 foot 250 ton wheel to generate electricity</a:t>
            </a:r>
          </a:p>
          <a:p>
            <a:pPr lvl="1" defTabSz="457200">
              <a:lnSpc>
                <a:spcPct val="90000"/>
              </a:lnSpc>
            </a:pPr>
            <a:r>
              <a:rPr lang="en-US">
                <a:solidFill>
                  <a:srgbClr val="EBEBEB"/>
                </a:solidFill>
              </a:rPr>
              <a:t>Tourist attraction</a:t>
            </a:r>
          </a:p>
          <a:p>
            <a:pPr marL="68580" indent="0" defTabSz="457200">
              <a:lnSpc>
                <a:spcPct val="90000"/>
              </a:lnSpc>
            </a:pPr>
            <a:r>
              <a:rPr lang="en-US">
                <a:solidFill>
                  <a:srgbClr val="EBEBEB"/>
                </a:solidFill>
              </a:rPr>
              <a:t>Abandoned</a:t>
            </a:r>
          </a:p>
        </p:txBody>
      </p:sp>
    </p:spTree>
    <p:extLst>
      <p:ext uri="{BB962C8B-B14F-4D97-AF65-F5344CB8AC3E}">
        <p14:creationId xmlns:p14="http://schemas.microsoft.com/office/powerpoint/2010/main" val="1446567772"/>
      </p:ext>
    </p:extLst>
  </p:cSld>
  <p:clrMapOvr>
    <a:overrideClrMapping bg1="lt1" tx1="dk1" bg2="lt2" tx2="dk2" accent1="accent1" accent2="accent2" accent3="accent3" accent4="accent4" accent5="accent5" accent6="accent6" hlink="hlink" folHlink="folHlink"/>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Ion</Template>
  <TotalTime>8773</TotalTime>
  <Words>1394</Words>
  <Application>Microsoft Office PowerPoint</Application>
  <PresentationFormat>On-screen Show (4:3)</PresentationFormat>
  <Paragraphs>232</Paragraphs>
  <Slides>39</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MS PGothic</vt:lpstr>
      <vt:lpstr>Arial</vt:lpstr>
      <vt:lpstr>Calibri</vt:lpstr>
      <vt:lpstr>Century Gothic</vt:lpstr>
      <vt:lpstr>Forte</vt:lpstr>
      <vt:lpstr>Trebuchet MS</vt:lpstr>
      <vt:lpstr>Wingdings 3</vt:lpstr>
      <vt:lpstr>Ion</vt:lpstr>
      <vt:lpstr>PowerPoint Presentation</vt:lpstr>
      <vt:lpstr>PowerPoint Presentation</vt:lpstr>
      <vt:lpstr>Class Rules</vt:lpstr>
      <vt:lpstr>Evaluation</vt:lpstr>
      <vt:lpstr>Overview</vt:lpstr>
      <vt:lpstr>Trends in the Datacenter</vt:lpstr>
      <vt:lpstr>Impact of Technology Change</vt:lpstr>
      <vt:lpstr>The data centre</vt:lpstr>
      <vt:lpstr>Background to the Cloud Explosion</vt:lpstr>
      <vt:lpstr>Cloud Motivation: Revisiting Burden’s waterwheel</vt:lpstr>
      <vt:lpstr>Web 1.0</vt:lpstr>
      <vt:lpstr>PowerPoint Presentation</vt:lpstr>
      <vt:lpstr>PowerPoint Presentation</vt:lpstr>
      <vt:lpstr>PowerPoint Presentation</vt:lpstr>
      <vt:lpstr>Web 2.0</vt:lpstr>
      <vt:lpstr>Web 3.0:Cyberspace looks at You</vt:lpstr>
      <vt:lpstr>Cloud Motivation: Revisiting Burden’s waterwheel</vt:lpstr>
      <vt:lpstr>Cloud Motivation: Revisiting Burden’s waterwheel</vt:lpstr>
      <vt:lpstr>What is Cloud Computing?</vt:lpstr>
      <vt:lpstr>COURSE OBJECTIVES</vt:lpstr>
      <vt:lpstr>Course Objectives</vt:lpstr>
      <vt:lpstr>Part 1: Hands on experience with Cloud Systems</vt:lpstr>
      <vt:lpstr>Part 2: Cloud Technologies</vt:lpstr>
      <vt:lpstr>PowerPoint Presentation</vt:lpstr>
      <vt:lpstr>Overview of class</vt:lpstr>
      <vt:lpstr>What is the Cloud ?</vt:lpstr>
      <vt:lpstr>Salient Features</vt:lpstr>
      <vt:lpstr>Cloud Service Salient Features</vt:lpstr>
      <vt:lpstr>Cloud Computing: Classification</vt:lpstr>
      <vt:lpstr>Cloud Service Models</vt:lpstr>
      <vt:lpstr>Infrastructure as a service</vt:lpstr>
      <vt:lpstr>Infrastructure as a Service (IaaS)</vt:lpstr>
      <vt:lpstr>What do developers really want?</vt:lpstr>
      <vt:lpstr>Platform as a Service (PaaS)</vt:lpstr>
      <vt:lpstr>Software as a Service (SaaS)</vt:lpstr>
      <vt:lpstr>Comparison: Cloud Service Models</vt:lpstr>
      <vt:lpstr>A Spectrum of Cloud Models</vt:lpstr>
      <vt:lpstr>Class Exercise (5 mins)</vt:lpstr>
      <vt:lpstr>Exercise - Solution</vt:lpstr>
    </vt:vector>
  </TitlesOfParts>
  <Company>Guavus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Subramaniam Kalambur</cp:lastModifiedBy>
  <cp:revision>163</cp:revision>
  <dcterms:created xsi:type="dcterms:W3CDTF">2013-07-08T08:52:52Z</dcterms:created>
  <dcterms:modified xsi:type="dcterms:W3CDTF">2025-08-09T03:54:17Z</dcterms:modified>
</cp:coreProperties>
</file>